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comments/comment1.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comments/comment2.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0"/>
  </p:notesMasterIdLst>
  <p:sldIdLst>
    <p:sldId id="256" r:id="rId2"/>
    <p:sldId id="309" r:id="rId3"/>
    <p:sldId id="268" r:id="rId4"/>
    <p:sldId id="278" r:id="rId5"/>
    <p:sldId id="563" r:id="rId6"/>
    <p:sldId id="630" r:id="rId7"/>
    <p:sldId id="631" r:id="rId8"/>
    <p:sldId id="462" r:id="rId9"/>
    <p:sldId id="522" r:id="rId10"/>
    <p:sldId id="466" r:id="rId11"/>
    <p:sldId id="440" r:id="rId12"/>
    <p:sldId id="533" r:id="rId13"/>
    <p:sldId id="535" r:id="rId14"/>
    <p:sldId id="559" r:id="rId15"/>
    <p:sldId id="610" r:id="rId16"/>
    <p:sldId id="564" r:id="rId17"/>
    <p:sldId id="611" r:id="rId18"/>
    <p:sldId id="612" r:id="rId19"/>
    <p:sldId id="613" r:id="rId20"/>
    <p:sldId id="614" r:id="rId21"/>
    <p:sldId id="615" r:id="rId22"/>
    <p:sldId id="617" r:id="rId23"/>
    <p:sldId id="620" r:id="rId24"/>
    <p:sldId id="622" r:id="rId25"/>
    <p:sldId id="568" r:id="rId26"/>
    <p:sldId id="618" r:id="rId27"/>
    <p:sldId id="565" r:id="rId28"/>
    <p:sldId id="621" r:id="rId29"/>
    <p:sldId id="623" r:id="rId30"/>
    <p:sldId id="624" r:id="rId31"/>
    <p:sldId id="625" r:id="rId32"/>
    <p:sldId id="420" r:id="rId33"/>
    <p:sldId id="422" r:id="rId34"/>
    <p:sldId id="628" r:id="rId35"/>
    <p:sldId id="627" r:id="rId36"/>
    <p:sldId id="585" r:id="rId37"/>
    <p:sldId id="629" r:id="rId38"/>
    <p:sldId id="587" r:id="rId39"/>
    <p:sldId id="588" r:id="rId40"/>
    <p:sldId id="604" r:id="rId41"/>
    <p:sldId id="463" r:id="rId42"/>
    <p:sldId id="632" r:id="rId43"/>
    <p:sldId id="480" r:id="rId44"/>
    <p:sldId id="505" r:id="rId45"/>
    <p:sldId id="591" r:id="rId46"/>
    <p:sldId id="619" r:id="rId47"/>
    <p:sldId id="616" r:id="rId48"/>
    <p:sldId id="626" r:id="rId49"/>
  </p:sldIdLst>
  <p:sldSz cx="10239375" cy="5003800"/>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630"/>
            <p14:sldId id="631"/>
            <p14:sldId id="462"/>
            <p14:sldId id="522"/>
            <p14:sldId id="466"/>
            <p14:sldId id="440"/>
            <p14:sldId id="533"/>
            <p14:sldId id="535"/>
            <p14:sldId id="559"/>
            <p14:sldId id="610"/>
            <p14:sldId id="564"/>
            <p14:sldId id="611"/>
            <p14:sldId id="612"/>
            <p14:sldId id="613"/>
            <p14:sldId id="614"/>
            <p14:sldId id="615"/>
            <p14:sldId id="617"/>
            <p14:sldId id="620"/>
            <p14:sldId id="622"/>
            <p14:sldId id="568"/>
            <p14:sldId id="618"/>
            <p14:sldId id="565"/>
            <p14:sldId id="621"/>
            <p14:sldId id="623"/>
            <p14:sldId id="624"/>
            <p14:sldId id="625"/>
            <p14:sldId id="420"/>
            <p14:sldId id="422"/>
            <p14:sldId id="628"/>
            <p14:sldId id="627"/>
            <p14:sldId id="585"/>
            <p14:sldId id="629"/>
            <p14:sldId id="587"/>
            <p14:sldId id="588"/>
            <p14:sldId id="604"/>
          </p14:sldIdLst>
        </p14:section>
        <p14:section name="Appendix" id="{61A5EB1E-5BAC-224D-8F20-5D1D8E086C2B}">
          <p14:sldIdLst>
            <p14:sldId id="463"/>
            <p14:sldId id="632"/>
            <p14:sldId id="480"/>
            <p14:sldId id="505"/>
            <p14:sldId id="591"/>
            <p14:sldId id="619"/>
            <p14:sldId id="616"/>
            <p14:sldId id="6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16"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5"/>
    <p:restoredTop sz="71552" autoAdjust="0"/>
  </p:normalViewPr>
  <p:slideViewPr>
    <p:cSldViewPr snapToGrid="0" snapToObjects="1">
      <p:cViewPr varScale="1">
        <p:scale>
          <a:sx n="95" d="100"/>
          <a:sy n="95" d="100"/>
        </p:scale>
        <p:origin x="1176"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17:55:33.617" idx="60">
    <p:pos x="3920" y="1104"/>
    <p:text>Component01</p:text>
    <p:extLst mod="1">
      <p:ext uri="{C676402C-5697-4E1C-873F-D02D1690AC5C}">
        <p15:threadingInfo xmlns:p15="http://schemas.microsoft.com/office/powerpoint/2012/main" timeZoneBias="-180"/>
      </p:ext>
    </p:extLst>
  </p:cm>
  <p:cm authorId="1" dt="2018-06-13T17:55:41.722" idx="61">
    <p:pos x="4639" y="1431"/>
    <p:text>Component02</p:text>
    <p:extLst mod="1">
      <p:ext uri="{C676402C-5697-4E1C-873F-D02D1690AC5C}">
        <p15:threadingInfo xmlns:p15="http://schemas.microsoft.com/office/powerpoint/2012/main" timeZoneBias="-180"/>
      </p:ext>
    </p:extLst>
  </p:cm>
  <p:cm authorId="1" dt="2018-06-28T11:17:53.087" idx="91">
    <p:pos x="4722" y="1981"/>
    <p:text>Component03</p:text>
    <p:extLst mod="1">
      <p:ext uri="{C676402C-5697-4E1C-873F-D02D1690AC5C}">
        <p15:threadingInfo xmlns:p15="http://schemas.microsoft.com/office/powerpoint/2012/main" timeZoneBias="-120"/>
      </p:ext>
    </p:extLst>
  </p:cm>
  <p:cm authorId="1" dt="2018-10-23T12:52:49.807" idx="107">
    <p:pos x="5638" y="2560"/>
    <p:text>Component04</p:text>
    <p:extLst mod="1">
      <p:ext uri="{C676402C-5697-4E1C-873F-D02D1690AC5C}">
        <p15:threadingInfo xmlns:p15="http://schemas.microsoft.com/office/powerpoint/2012/main" timeZoneBias="-120"/>
      </p:ext>
    </p:extLst>
  </p:cm>
  <p:cm authorId="1" dt="2018-11-14T14:16:15.086" idx="114">
    <p:pos x="4439" y="2437"/>
    <p:text>Component06</p:text>
    <p:extLst>
      <p:ext uri="{C676402C-5697-4E1C-873F-D02D1690AC5C}">
        <p15:threadingInfo xmlns:p15="http://schemas.microsoft.com/office/powerpoint/2012/main" timeZoneBias="-120"/>
      </p:ext>
    </p:extLst>
  </p:cm>
  <p:cm authorId="1" dt="2018-11-14T14:16:43.772" idx="115">
    <p:pos x="5118" y="2522"/>
    <p:text>Component05</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3T17:55:33.617" idx="60">
    <p:pos x="4420" y="972"/>
    <p:text>Component01</p:text>
    <p:extLst mod="1">
      <p:ext uri="{C676402C-5697-4E1C-873F-D02D1690AC5C}">
        <p15:threadingInfo xmlns:p15="http://schemas.microsoft.com/office/powerpoint/2012/main" timeZoneBias="-180"/>
      </p:ext>
    </p:extLst>
  </p:cm>
  <p:cm authorId="1" dt="2018-06-13T17:55:41.722" idx="61">
    <p:pos x="5187" y="1431"/>
    <p:text>Component02</p:text>
    <p:extLst mod="1">
      <p:ext uri="{C676402C-5697-4E1C-873F-D02D1690AC5C}">
        <p15:threadingInfo xmlns:p15="http://schemas.microsoft.com/office/powerpoint/2012/main" timeZoneBias="-180"/>
      </p:ext>
    </p:extLst>
  </p:cm>
  <p:cm authorId="1" dt="2018-06-28T11:17:53.087" idx="91">
    <p:pos x="5336" y="2604"/>
    <p:text>Component03</p:text>
    <p:extLst mod="1">
      <p:ext uri="{C676402C-5697-4E1C-873F-D02D1690AC5C}">
        <p15:threadingInfo xmlns:p15="http://schemas.microsoft.com/office/powerpoint/2012/main" timeZoneBias="-120"/>
      </p:ext>
    </p:extLst>
  </p:cm>
  <p:cm authorId="1" dt="2018-10-23T12:52:49.807" idx="107">
    <p:pos x="4656" y="2504"/>
    <p:text>Component04</p:text>
    <p:extLst mod="1">
      <p:ext uri="{C676402C-5697-4E1C-873F-D02D1690AC5C}">
        <p15:threadingInfo xmlns:p15="http://schemas.microsoft.com/office/powerpoint/2012/main" timeZoneBias="-120"/>
      </p:ext>
    </p:extLst>
  </p:cm>
  <p:cm authorId="1" dt="2018-11-14T14:16:15.086" idx="114">
    <p:pos x="3758" y="1490"/>
    <p:text>Component06</p:text>
    <p:extLst mod="1">
      <p:ext uri="{C676402C-5697-4E1C-873F-D02D1690AC5C}">
        <p15:threadingInfo xmlns:p15="http://schemas.microsoft.com/office/powerpoint/2012/main" timeZoneBias="-120"/>
      </p:ext>
    </p:extLst>
  </p:cm>
  <p:cm authorId="1" dt="2018-11-21T13:30:42.638" idx="116">
    <p:pos x="3758" y="1626"/>
    <p:text>Replace the current resistor symbol with that for a photoresists</p:text>
    <p:extLst>
      <p:ext uri="{C676402C-5697-4E1C-873F-D02D1690AC5C}">
        <p15:threadingInfo xmlns:p15="http://schemas.microsoft.com/office/powerpoint/2012/main" timeZoneBias="-120">
          <p15:parentCm authorId="1" idx="114"/>
        </p15:threadingInfo>
      </p:ext>
    </p:extLst>
  </p:cm>
  <p:cm authorId="1" dt="2018-11-14T14:16:43.772" idx="115">
    <p:pos x="4070" y="2475"/>
    <p:text>Component05</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14/01/2019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kNVaIqmKUoI"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of the same multimeter guide screenshot as used in 10_02_03 slide 10 linking to the same document.</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16119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0mA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find that there is no current flowing through the LED and that it is not lit. Why do you think this is. It is connected in series to the battery?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You should find that there is no current flowing through the LED and that it is not lit. Try take the measurement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93843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0mA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find that there is no current flowing through the 50KΩ resistor. This makes sense given that the switch connecting it to the battery is still open.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You should find that there is no current flowing through the 50KΩ resistor. While the switch is still open this resistor is not connected to the battery. Try taking the measurement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675535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15ma – 17mA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see the LED light up and measure about 16.4mA through the 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This is not correct. You should measure about 16.4mA through the LED and see it light up.</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47516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correct answer is 150μa – 170μA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90 – 110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The current through the 50kΩ resistor is only about 160μA. The current measured through the LED is about 100 times greater.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This is not correct. You should measure about 160μA through the 50kΩ resistor. This means that the current through the LED is about 100 times greater than this current. </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71581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on click, play Vid02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054417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r>
              <a:rPr lang="en-US" dirty="0"/>
              <a:t>Component01 = on click present a tooltip with “This symbol represents a voltage source like a battery. Use a 9V battery.”</a:t>
            </a:r>
          </a:p>
          <a:p>
            <a:r>
              <a:rPr lang="en-US" dirty="0"/>
              <a:t>Component02 = on click present a tooltip with “This symbol represents a 50kΩ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Component03 = on click present a tooltip with “This symbol represents a 330Ω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Component04 = on click present a tooltip with ”This symbol represents an LED. You can use the ordinary red LED in your kit.”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Component05 = on click present a tooltip with “This symbol represents a NPN transistor. You need to find the component in your kit that looks like this [image of 2N3904 transistor e.g. https://c1.staticflickr.com/1/121/275142789_29944b9b3c_z.jpg?zz=1]. It will have 2N3904 written on it. Watch the video on building the circuit to see how to connect it properly.”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Component06 = on click present a tooltip with “This is a photoresistor. You need to find the component in your kit that looks like this [image of photo resistor e.g. https://5.imimg.com/data5/YL/FF/MY-955284/photo-resistor-500x500.jpg] It changes its resistance depending on the amount of light striking the surface. In the light, its resistance is about 200Ω but this increases to about 20MΩ in the dark.”</a:t>
            </a:r>
            <a:endParaRPr lang="en-GB" sz="1200" dirty="0"/>
          </a:p>
          <a:p>
            <a:endParaRPr lang="en-US" dirty="0"/>
          </a:p>
          <a:p>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Watch how to build the circuit = on click, play vid03 (see brief) full screen. See appendix for brief</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09291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880941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In the light, the resistance of the photoresistor is low so current would rather flow through it than through the transistor. As no current flows through the transistor, this electronic switch stays closed and the LED stays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In the light, the resistance of the photoresistor is low so current would rather flow through it than through the transistor. As no current flows through the transistor, this electronic switch stays closed and the LED stays off.</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009358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In the dark, the resistance of the photoresistor is high so current would rather flow through the transistor than through the it. As current flows through the transistor, this electronic switch is opened and the LED lights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In the dark, the resistance of the photoresistor is high so current would rather flow through the transistor than through the it. As current flows through the transistor, this electronic switch is opened and the LED lights up.</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18065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Vid04 = on click, play Vid04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45025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YT03 = on click, play YT03 full screen. YT03 = https://</a:t>
                </a:r>
                <a:r>
                  <a:rPr lang="en-US" dirty="0" err="1"/>
                  <a:t>www.youtube.com</a:t>
                </a:r>
                <a:r>
                  <a:rPr lang="en-US" dirty="0"/>
                  <a:t>/</a:t>
                </a:r>
                <a:r>
                  <a:rPr lang="en-US" dirty="0" err="1"/>
                  <a:t>watch?v</a:t>
                </a:r>
                <a:r>
                  <a:rPr lang="en-US" dirty="0"/>
                  <a:t>=33vbFFFn04k</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521572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YT04 = on click, play YT04 full screen. YT04 = https://</a:t>
                </a:r>
                <a:r>
                  <a:rPr lang="en-US" dirty="0" err="1"/>
                  <a:t>www.youtube.com</a:t>
                </a:r>
                <a:r>
                  <a:rPr lang="en-US" dirty="0"/>
                  <a:t>/</a:t>
                </a:r>
                <a:r>
                  <a:rPr lang="en-US" dirty="0" err="1"/>
                  <a:t>watch?v</a:t>
                </a:r>
                <a:r>
                  <a:rPr lang="en-US" dirty="0"/>
                  <a:t>=</a:t>
                </a:r>
                <a:r>
                  <a:rPr lang="en-US" dirty="0" err="1"/>
                  <a:t>DXvAlwMAxiA</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329007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NPN 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PNP 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NPN = on click, display slide 24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PNP = on click, display slide 25 as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434760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source from https://</a:t>
                </a:r>
                <a:r>
                  <a:rPr lang="en-US" dirty="0" err="1"/>
                  <a:t>www.electronics-tutorials.ws</a:t>
                </a:r>
                <a:r>
                  <a:rPr lang="en-US" dirty="0"/>
                  <a:t>/transistor/tran_1.html</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562071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source from https://</a:t>
                </a:r>
                <a:r>
                  <a:rPr lang="en-US" dirty="0" err="1"/>
                  <a:t>www.electronics-tutorials.ws</a:t>
                </a:r>
                <a:r>
                  <a:rPr lang="en-US" dirty="0"/>
                  <a:t>/transistor/tran_1.html</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285953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YT06 = on click, play VYT06 full screen. YT06 = </a:t>
                </a:r>
                <a:r>
                  <a:rPr lang="en-GB" dirty="0">
                    <a:hlinkClick r:id="rId3"/>
                  </a:rPr>
                  <a:t>https://www.youtube.com/watch?v=kNVaIqmKUoI</a:t>
                </a:r>
                <a:r>
                  <a:rPr lang="en-GB" dirty="0"/>
                  <a:t> </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96919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YT05 = on click, play YT05 full screen. YT05 = https://</a:t>
                </a:r>
                <a:r>
                  <a:rPr lang="en-US" dirty="0" err="1"/>
                  <a:t>www.youtube.com</a:t>
                </a:r>
                <a:r>
                  <a:rPr lang="en-US" dirty="0"/>
                  <a:t>/</a:t>
                </a:r>
                <a:r>
                  <a:rPr lang="en-US" dirty="0" err="1"/>
                  <a:t>watch?v</a:t>
                </a:r>
                <a:r>
                  <a:rPr lang="en-US" dirty="0"/>
                  <a:t>=</a:t>
                </a:r>
                <a:r>
                  <a:rPr lang="en-US" dirty="0" err="1"/>
                  <a:t>IcrBqCFLHIY</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4130283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on click, open slide 27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on click, open slide 28 as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4103915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NPN symbol with addition of + and – and indication of current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PNP symbol with addition of + and – and indication of current flow</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169931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NPN symbol with current markings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PNP symbol with current markings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355661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correct question</a:t>
            </a:r>
          </a:p>
          <a:p>
            <a:r>
              <a:rPr lang="en-GB" dirty="0"/>
              <a:t>Correct answers is a</a:t>
            </a:r>
          </a:p>
          <a:p>
            <a:endParaRPr lang="en-GB" dirty="0"/>
          </a:p>
          <a:p>
            <a:r>
              <a:rPr lang="en-GB" dirty="0"/>
              <a:t>Feedback:</a:t>
            </a:r>
          </a:p>
          <a:p>
            <a:r>
              <a:rPr lang="en-GB" dirty="0"/>
              <a:t>Correct – Well done</a:t>
            </a:r>
          </a:p>
          <a:p>
            <a:r>
              <a:rPr lang="en-GB" dirty="0"/>
              <a:t>Incorrect – That is not correct. You chose the PNP transistor. Remember, in a NPN transistor, current is indicated as from FROM the base TO the emitter.</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correct question</a:t>
            </a:r>
          </a:p>
          <a:p>
            <a:r>
              <a:rPr lang="en-GB" dirty="0"/>
              <a:t>Correct answers are a, d, e</a:t>
            </a:r>
          </a:p>
          <a:p>
            <a:endParaRPr lang="en-GB" dirty="0"/>
          </a:p>
          <a:p>
            <a:r>
              <a:rPr lang="en-GB" dirty="0"/>
              <a:t>Feedback:</a:t>
            </a:r>
          </a:p>
          <a:p>
            <a:r>
              <a:rPr lang="en-GB" dirty="0"/>
              <a:t>Correct – Well done</a:t>
            </a:r>
          </a:p>
          <a:p>
            <a:r>
              <a:rPr lang="en-GB" dirty="0"/>
              <a:t>Incorrect – That is not correct. The transistors have three leads – the base, collectors and emitter</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776872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Drag and drop question</a:t>
            </a:r>
          </a:p>
          <a:p>
            <a:r>
              <a:rPr lang="en-GB" dirty="0"/>
              <a:t>Correct answers indicated by grey words</a:t>
            </a:r>
          </a:p>
          <a:p>
            <a:endParaRPr lang="en-GB" dirty="0"/>
          </a:p>
          <a:p>
            <a:r>
              <a:rPr lang="en-GB" dirty="0"/>
              <a:t>Feedback:</a:t>
            </a:r>
          </a:p>
          <a:p>
            <a:r>
              <a:rPr lang="en-GB" dirty="0"/>
              <a:t>Correct – Well done. This a PNP transistor. The emitter always has the arrow.</a:t>
            </a:r>
          </a:p>
          <a:p>
            <a:r>
              <a:rPr lang="en-GB" dirty="0"/>
              <a:t>Incorrect – This is not correct. This is a PNP transistor. The emitter is always the marked with the arrow and the arrow shows the direction of current flow when the transistor is on.</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616184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Drag and drop question</a:t>
            </a:r>
          </a:p>
          <a:p>
            <a:r>
              <a:rPr lang="en-GB" dirty="0"/>
              <a:t>Correct answers shown in grey text</a:t>
            </a:r>
          </a:p>
          <a:p>
            <a:endParaRPr lang="en-GB" dirty="0"/>
          </a:p>
          <a:p>
            <a:r>
              <a:rPr lang="en-GB" dirty="0"/>
              <a:t>Feedback:</a:t>
            </a:r>
          </a:p>
          <a:p>
            <a:r>
              <a:rPr lang="en-GB" dirty="0"/>
              <a:t>Correct – Well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The relationship is </a:t>
            </a:r>
            <a:r>
              <a:rPr lang="en-US" sz="1200" dirty="0">
                <a:solidFill>
                  <a:schemeClr val="bg2">
                    <a:lumMod val="90000"/>
                  </a:schemeClr>
                </a:solidFill>
              </a:rPr>
              <a:t>I</a:t>
            </a:r>
            <a:r>
              <a:rPr lang="en-US" sz="1200" baseline="-25000" dirty="0">
                <a:solidFill>
                  <a:schemeClr val="bg2">
                    <a:lumMod val="90000"/>
                  </a:schemeClr>
                </a:solidFill>
              </a:rPr>
              <a:t>C</a:t>
            </a:r>
            <a:r>
              <a:rPr lang="en-US" sz="1200" dirty="0">
                <a:solidFill>
                  <a:schemeClr val="bg2">
                    <a:lumMod val="90000"/>
                  </a:schemeClr>
                </a:solidFill>
              </a:rPr>
              <a:t> + I</a:t>
            </a:r>
            <a:r>
              <a:rPr lang="en-US" sz="1200" baseline="-25000" dirty="0">
                <a:solidFill>
                  <a:schemeClr val="bg2">
                    <a:lumMod val="90000"/>
                  </a:schemeClr>
                </a:solidFill>
              </a:rPr>
              <a:t>B</a:t>
            </a:r>
            <a:r>
              <a:rPr lang="en-US" sz="1200" dirty="0">
                <a:solidFill>
                  <a:schemeClr val="bg2">
                    <a:lumMod val="90000"/>
                  </a:schemeClr>
                </a:solidFill>
              </a:rPr>
              <a:t> = I</a:t>
            </a:r>
            <a:r>
              <a:rPr lang="en-US" sz="1200" baseline="-25000" dirty="0">
                <a:solidFill>
                  <a:schemeClr val="bg2">
                    <a:lumMod val="90000"/>
                  </a:schemeClr>
                </a:solidFill>
              </a:rPr>
              <a:t>E</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4278714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d</a:t>
            </a:r>
          </a:p>
          <a:p>
            <a:endParaRPr lang="en-GB" dirty="0"/>
          </a:p>
          <a:p>
            <a:r>
              <a:rPr lang="en-GB" dirty="0"/>
              <a:t>Feedback:</a:t>
            </a:r>
          </a:p>
          <a:p>
            <a:r>
              <a:rPr lang="en-GB" dirty="0"/>
              <a:t>Correct – Well done.</a:t>
            </a:r>
          </a:p>
          <a:p>
            <a:r>
              <a:rPr lang="en-GB" dirty="0"/>
              <a:t>Incorrect – That is not correct. This is a NPN transistor. The leg with the arrow is the emitter and we know that the base is at a higher voltage than the emitter when the transistor is on. Therefore current flows from base to emitter and from collector to emitter.</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442126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r>
              <a:rPr lang="en-GB" dirty="0"/>
              <a:t>Correct – Well done. When the NPN transistor is on the collector is at the highest voltage, followed by the base and then the emitter (which is usually at ground – taken as 0V).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When the NPN transistor is on the collector is at the highest voltage, followed by the base and then the emitter (which is usually at ground – taken as 0V).</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726130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r>
              <a:rPr lang="en-GB" dirty="0"/>
              <a:t>Correct – Well done. We know that I</a:t>
            </a:r>
            <a:r>
              <a:rPr lang="en-GB" baseline="-25000" dirty="0"/>
              <a:t>C</a:t>
            </a:r>
            <a:r>
              <a:rPr lang="en-GB" dirty="0"/>
              <a:t> = beta x I</a:t>
            </a:r>
            <a:r>
              <a:rPr lang="en-GB" baseline="-25000" dirty="0"/>
              <a:t>B</a:t>
            </a:r>
            <a:r>
              <a:rPr lang="en-GB" dirty="0"/>
              <a:t>. So IC = 100 x 0.754mA = 76.4mA.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I</a:t>
            </a:r>
            <a:r>
              <a:rPr lang="en-GB" baseline="-25000" dirty="0"/>
              <a:t>C</a:t>
            </a:r>
            <a:r>
              <a:rPr lang="en-GB" dirty="0"/>
              <a:t> = beta x I</a:t>
            </a:r>
            <a:r>
              <a:rPr lang="en-GB" baseline="-25000" dirty="0"/>
              <a:t>B</a:t>
            </a:r>
            <a:r>
              <a:rPr lang="en-GB" dirty="0"/>
              <a:t>. So IC = 100 x 0.754mA = 76.4mA.</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725076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d</a:t>
            </a:r>
          </a:p>
          <a:p>
            <a:endParaRPr lang="en-GB" dirty="0"/>
          </a:p>
          <a:p>
            <a:r>
              <a:rPr lang="en-GB" dirty="0"/>
              <a:t>Feedback:</a:t>
            </a:r>
          </a:p>
          <a:p>
            <a:r>
              <a:rPr lang="en-GB" dirty="0"/>
              <a:t>Correct – Well done. We know that </a:t>
            </a:r>
            <a:r>
              <a:rPr lang="en-US" sz="1200" dirty="0">
                <a:solidFill>
                  <a:schemeClr val="bg2">
                    <a:lumMod val="90000"/>
                  </a:schemeClr>
                </a:solidFill>
              </a:rPr>
              <a:t>I</a:t>
            </a:r>
            <a:r>
              <a:rPr lang="en-US" sz="1200" baseline="-25000" dirty="0">
                <a:solidFill>
                  <a:schemeClr val="bg2">
                    <a:lumMod val="90000"/>
                  </a:schemeClr>
                </a:solidFill>
              </a:rPr>
              <a:t>C</a:t>
            </a:r>
            <a:r>
              <a:rPr lang="en-US" sz="1200" dirty="0">
                <a:solidFill>
                  <a:schemeClr val="bg2">
                    <a:lumMod val="90000"/>
                  </a:schemeClr>
                </a:solidFill>
              </a:rPr>
              <a:t> + I</a:t>
            </a:r>
            <a:r>
              <a:rPr lang="en-US" sz="1200" baseline="-25000" dirty="0">
                <a:solidFill>
                  <a:schemeClr val="bg2">
                    <a:lumMod val="90000"/>
                  </a:schemeClr>
                </a:solidFill>
              </a:rPr>
              <a:t>B</a:t>
            </a:r>
            <a:r>
              <a:rPr lang="en-US" sz="1200" dirty="0">
                <a:solidFill>
                  <a:schemeClr val="bg2">
                    <a:lumMod val="90000"/>
                  </a:schemeClr>
                </a:solidFill>
              </a:rPr>
              <a:t> = I</a:t>
            </a:r>
            <a:r>
              <a:rPr lang="en-US" sz="1200" baseline="-25000" dirty="0">
                <a:solidFill>
                  <a:schemeClr val="bg2">
                    <a:lumMod val="90000"/>
                  </a:schemeClr>
                </a:solidFill>
              </a:rPr>
              <a:t>E</a:t>
            </a:r>
            <a:r>
              <a:rPr lang="en-US" sz="1200" baseline="0" dirty="0">
                <a:solidFill>
                  <a:schemeClr val="bg2">
                    <a:lumMod val="90000"/>
                  </a:schemeClr>
                </a:solidFill>
              </a:rPr>
              <a:t> and that </a:t>
            </a:r>
            <a:r>
              <a:rPr lang="en-GB" dirty="0"/>
              <a:t>I</a:t>
            </a:r>
            <a:r>
              <a:rPr lang="en-GB" baseline="-25000" dirty="0"/>
              <a:t>C</a:t>
            </a:r>
            <a:r>
              <a:rPr lang="en-GB" dirty="0"/>
              <a:t> = beta x I</a:t>
            </a:r>
            <a:r>
              <a:rPr lang="en-GB" baseline="-25000" dirty="0"/>
              <a:t>B</a:t>
            </a:r>
            <a:r>
              <a:rPr lang="en-GB" baseline="0" dirty="0"/>
              <a:t>. Beta = 60 so IC = 60I</a:t>
            </a:r>
            <a:r>
              <a:rPr lang="en-GB" baseline="-25000" dirty="0"/>
              <a:t>B</a:t>
            </a:r>
            <a:r>
              <a:rPr lang="en-GB" baseline="0" dirty="0"/>
              <a:t>. Therefore I</a:t>
            </a:r>
            <a:r>
              <a:rPr lang="en-GB" baseline="-25000" dirty="0"/>
              <a:t>E</a:t>
            </a:r>
            <a:r>
              <a:rPr lang="en-GB" baseline="0" dirty="0"/>
              <a:t> = I</a:t>
            </a:r>
            <a:r>
              <a:rPr lang="en-GB" baseline="-25000" dirty="0"/>
              <a:t>B</a:t>
            </a:r>
            <a:r>
              <a:rPr lang="en-GB" baseline="0" dirty="0"/>
              <a:t> + 60I</a:t>
            </a:r>
            <a:r>
              <a:rPr lang="en-GB" baseline="-25000" dirty="0"/>
              <a:t>B</a:t>
            </a:r>
            <a:r>
              <a:rPr lang="en-GB" baseline="0" dirty="0"/>
              <a:t>. Therefore 142 = 61I</a:t>
            </a:r>
            <a:r>
              <a:rPr lang="en-GB" baseline="-25000" dirty="0"/>
              <a:t>B</a:t>
            </a:r>
            <a:r>
              <a:rPr lang="en-GB" baseline="0" dirty="0"/>
              <a:t>. Therefore, I</a:t>
            </a:r>
            <a:r>
              <a:rPr lang="en-GB" baseline="-25000" dirty="0"/>
              <a:t>B</a:t>
            </a:r>
            <a:r>
              <a:rPr lang="en-GB" baseline="0" dirty="0"/>
              <a:t> = 142/61 = 2.33mA.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Incorrect – That is not correct. </a:t>
            </a:r>
            <a:r>
              <a:rPr lang="en-GB" dirty="0"/>
              <a:t>Correct – Well done. We know that </a:t>
            </a:r>
            <a:r>
              <a:rPr lang="en-US" sz="1200" dirty="0">
                <a:solidFill>
                  <a:schemeClr val="bg2">
                    <a:lumMod val="90000"/>
                  </a:schemeClr>
                </a:solidFill>
              </a:rPr>
              <a:t>I</a:t>
            </a:r>
            <a:r>
              <a:rPr lang="en-US" sz="1200" baseline="-25000" dirty="0">
                <a:solidFill>
                  <a:schemeClr val="bg2">
                    <a:lumMod val="90000"/>
                  </a:schemeClr>
                </a:solidFill>
              </a:rPr>
              <a:t>C</a:t>
            </a:r>
            <a:r>
              <a:rPr lang="en-US" sz="1200" dirty="0">
                <a:solidFill>
                  <a:schemeClr val="bg2">
                    <a:lumMod val="90000"/>
                  </a:schemeClr>
                </a:solidFill>
              </a:rPr>
              <a:t> + I</a:t>
            </a:r>
            <a:r>
              <a:rPr lang="en-US" sz="1200" baseline="-25000" dirty="0">
                <a:solidFill>
                  <a:schemeClr val="bg2">
                    <a:lumMod val="90000"/>
                  </a:schemeClr>
                </a:solidFill>
              </a:rPr>
              <a:t>B</a:t>
            </a:r>
            <a:r>
              <a:rPr lang="en-US" sz="1200" dirty="0">
                <a:solidFill>
                  <a:schemeClr val="bg2">
                    <a:lumMod val="90000"/>
                  </a:schemeClr>
                </a:solidFill>
              </a:rPr>
              <a:t> = I</a:t>
            </a:r>
            <a:r>
              <a:rPr lang="en-US" sz="1200" baseline="-25000" dirty="0">
                <a:solidFill>
                  <a:schemeClr val="bg2">
                    <a:lumMod val="90000"/>
                  </a:schemeClr>
                </a:solidFill>
              </a:rPr>
              <a:t>E</a:t>
            </a:r>
            <a:r>
              <a:rPr lang="en-US" sz="1200" baseline="0" dirty="0">
                <a:solidFill>
                  <a:schemeClr val="bg2">
                    <a:lumMod val="90000"/>
                  </a:schemeClr>
                </a:solidFill>
              </a:rPr>
              <a:t> and that </a:t>
            </a:r>
            <a:r>
              <a:rPr lang="en-GB" dirty="0"/>
              <a:t>I</a:t>
            </a:r>
            <a:r>
              <a:rPr lang="en-GB" baseline="-25000" dirty="0"/>
              <a:t>C</a:t>
            </a:r>
            <a:r>
              <a:rPr lang="en-GB" dirty="0"/>
              <a:t> = beta x I</a:t>
            </a:r>
            <a:r>
              <a:rPr lang="en-GB" baseline="-25000" dirty="0"/>
              <a:t>B</a:t>
            </a:r>
            <a:r>
              <a:rPr lang="en-GB" baseline="0" dirty="0"/>
              <a:t>. Beta = 60 so IC = 60I</a:t>
            </a:r>
            <a:r>
              <a:rPr lang="en-GB" baseline="-25000" dirty="0"/>
              <a:t>B</a:t>
            </a:r>
            <a:r>
              <a:rPr lang="en-GB" baseline="0" dirty="0"/>
              <a:t>. Therefore I</a:t>
            </a:r>
            <a:r>
              <a:rPr lang="en-GB" baseline="-25000" dirty="0"/>
              <a:t>E</a:t>
            </a:r>
            <a:r>
              <a:rPr lang="en-GB" baseline="0" dirty="0"/>
              <a:t> = I</a:t>
            </a:r>
            <a:r>
              <a:rPr lang="en-GB" baseline="-25000" dirty="0"/>
              <a:t>B</a:t>
            </a:r>
            <a:r>
              <a:rPr lang="en-GB" baseline="0" dirty="0"/>
              <a:t> + 60I</a:t>
            </a:r>
            <a:r>
              <a:rPr lang="en-GB" baseline="-25000" dirty="0"/>
              <a:t>B</a:t>
            </a:r>
            <a:r>
              <a:rPr lang="en-GB" baseline="0" dirty="0"/>
              <a:t>. Therefore 142 = 61I</a:t>
            </a:r>
            <a:r>
              <a:rPr lang="en-GB" baseline="-25000" dirty="0"/>
              <a:t>B</a:t>
            </a:r>
            <a:r>
              <a:rPr lang="en-GB" baseline="0" dirty="0"/>
              <a:t>. Therefore, I</a:t>
            </a:r>
            <a:r>
              <a:rPr lang="en-GB" baseline="-25000" dirty="0"/>
              <a:t>B</a:t>
            </a:r>
            <a:r>
              <a:rPr lang="en-GB" baseline="0" dirty="0"/>
              <a:t> = 142/61 = 2.33mA.</a:t>
            </a:r>
            <a:endParaRPr lang="en-GB"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181524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upload.wikimedia.org</a:t>
                </a:r>
                <a:r>
                  <a:rPr lang="en-US" dirty="0"/>
                  <a:t>/</a:t>
                </a:r>
                <a:r>
                  <a:rPr lang="en-US" dirty="0" err="1"/>
                  <a:t>wikipedia</a:t>
                </a:r>
                <a:r>
                  <a:rPr lang="en-US" dirty="0"/>
                  <a:t>/commons/1/16/Bc635-transistor.png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Experiment values in smaller font in table</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2243902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4025174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171858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537850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4210842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1692897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9429871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199874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can use as is.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54766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can use as is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87653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64405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r>
              <a:rPr lang="en-US" dirty="0"/>
              <a:t>Component01 = on click present a tooltip with “This symbol represents a voltage source like a battery. Use a 9V battery.”</a:t>
            </a:r>
          </a:p>
          <a:p>
            <a:r>
              <a:rPr lang="en-US" dirty="0"/>
              <a:t>Component02 = on click present a tooltip with “This symbol represents a SPST switch.”</a:t>
            </a:r>
          </a:p>
          <a:p>
            <a:r>
              <a:rPr lang="en-US" dirty="0"/>
              <a:t>Component03 = on click present a tooltip with “This symbol represents a 50kΩ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Component04 = on click present a tooltip with “This symbol represents a 330Ω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Component05 = on click present a tooltip with ”This symbol represents an LED. You can use the ordinary red LED in your kit.”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Component06 = on click present a tooltip with “This symbol represents a NPN transistor. You need to find the component in your kit that looks like this [image of 2N3904 transistor e.g. https://c1.staticflickr.com/1/121/275142789_29944b9b3c_z.jpg?zz=1]. It will have 2N3904 written on it. Watch the video on building the circuit to see how to connect it properly.”</a:t>
            </a:r>
            <a:endParaRPr lang="en-GB" sz="1200" dirty="0"/>
          </a:p>
          <a:p>
            <a:endParaRPr lang="en-US" dirty="0"/>
          </a:p>
          <a:p>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Watch how to build the circuit = on click, play vid01 (see brief) full screen. See appendix for brief.</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62817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724712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1/14/19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1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3.tiff"/><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2.tiff"/><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5.tiff"/><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7.png"/><Relationship Id="rId4" Type="http://schemas.openxmlformats.org/officeDocument/2006/relationships/image" Target="../media/image16.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6.tiff"/><Relationship Id="rId4" Type="http://schemas.openxmlformats.org/officeDocument/2006/relationships/image" Target="../media/image15.tif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6.tiff"/><Relationship Id="rId4" Type="http://schemas.openxmlformats.org/officeDocument/2006/relationships/image" Target="../media/image15.tif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16.tiff"/><Relationship Id="rId4" Type="http://schemas.openxmlformats.org/officeDocument/2006/relationships/image" Target="../media/image15.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6.tif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47.xml"/><Relationship Id="rId4" Type="http://schemas.openxmlformats.org/officeDocument/2006/relationships/hyperlink" Target="http://everycircuit.com/circuit/5578205225549824"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tags" Target="../tags/tag49.xml"/><Relationship Id="rId4" Type="http://schemas.openxmlformats.org/officeDocument/2006/relationships/hyperlink" Target="http://everycircuit.com/circuit/6117730507030528"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tiff"/><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6: Transistors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73351"/>
          </a:xfrm>
          <a:solidFill>
            <a:schemeClr val="tx2">
              <a:lumMod val="40000"/>
              <a:lumOff val="60000"/>
            </a:schemeClr>
          </a:solidFill>
        </p:spPr>
        <p:txBody>
          <a:bodyPr>
            <a:noAutofit/>
          </a:bodyPr>
          <a:lstStyle/>
          <a:p>
            <a:pPr marL="0" indent="0" algn="just">
              <a:buNone/>
            </a:pPr>
            <a:r>
              <a:rPr lang="en-GB" sz="2400" i="1" dirty="0"/>
              <a:t>Take a picture of your completed circuit and upload it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385387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How To Use a </a:t>
            </a:r>
            <a:r>
              <a:rPr lang="en-GB" sz="3000" dirty="0" err="1"/>
              <a:t>Multimeter</a:t>
            </a:r>
            <a:endParaRPr lang="en-GB" sz="3000" dirty="0"/>
          </a:p>
        </p:txBody>
      </p:sp>
      <p:sp>
        <p:nvSpPr>
          <p:cNvPr id="3" name="Content Placeholder 2"/>
          <p:cNvSpPr>
            <a:spLocks noGrp="1"/>
          </p:cNvSpPr>
          <p:nvPr>
            <p:ph idx="1"/>
          </p:nvPr>
        </p:nvSpPr>
        <p:spPr>
          <a:xfrm>
            <a:off x="1122532" y="1091869"/>
            <a:ext cx="5014798" cy="1139888"/>
          </a:xfrm>
        </p:spPr>
        <p:txBody>
          <a:bodyPr>
            <a:noAutofit/>
          </a:bodyPr>
          <a:lstStyle/>
          <a:p>
            <a:pPr marL="0" indent="0" algn="just">
              <a:buNone/>
            </a:pPr>
            <a:r>
              <a:rPr lang="en-GB" sz="2400" dirty="0"/>
              <a:t>We now need to take some readings from our circuit and do some calculations.</a:t>
            </a:r>
          </a:p>
        </p:txBody>
      </p:sp>
      <p:sp>
        <p:nvSpPr>
          <p:cNvPr id="14" name="Rectangle 13">
            <a:extLst>
              <a:ext uri="{FF2B5EF4-FFF2-40B4-BE49-F238E27FC236}">
                <a16:creationId xmlns:a16="http://schemas.microsoft.com/office/drawing/2014/main" id="{9BAED57F-2817-4F4A-B5FA-129BB73C0307}"/>
              </a:ext>
            </a:extLst>
          </p:cNvPr>
          <p:cNvSpPr/>
          <p:nvPr/>
        </p:nvSpPr>
        <p:spPr>
          <a:xfrm>
            <a:off x="6465028" y="1233577"/>
            <a:ext cx="3391894" cy="3163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4" name="TextBox 3">
            <a:extLst>
              <a:ext uri="{FF2B5EF4-FFF2-40B4-BE49-F238E27FC236}">
                <a16:creationId xmlns:a16="http://schemas.microsoft.com/office/drawing/2014/main" id="{B878770F-E332-7642-B2ED-A579DFAB5A0F}"/>
              </a:ext>
            </a:extLst>
          </p:cNvPr>
          <p:cNvSpPr txBox="1"/>
          <p:nvPr/>
        </p:nvSpPr>
        <p:spPr>
          <a:xfrm>
            <a:off x="1128540" y="2261378"/>
            <a:ext cx="5008789" cy="1200329"/>
          </a:xfrm>
          <a:prstGeom prst="rect">
            <a:avLst/>
          </a:prstGeom>
          <a:solidFill>
            <a:schemeClr val="tx2">
              <a:lumMod val="40000"/>
              <a:lumOff val="60000"/>
            </a:schemeClr>
          </a:solidFill>
        </p:spPr>
        <p:txBody>
          <a:bodyPr wrap="square" rtlCol="0">
            <a:spAutoFit/>
          </a:bodyPr>
          <a:lstStyle/>
          <a:p>
            <a:pPr algn="just"/>
            <a:r>
              <a:rPr lang="en-GB" sz="2400" i="1" dirty="0"/>
              <a:t>Refer to the </a:t>
            </a:r>
            <a:r>
              <a:rPr lang="en-GB" sz="2400" i="1" dirty="0" err="1"/>
              <a:t>multimeter</a:t>
            </a:r>
            <a:r>
              <a:rPr lang="en-GB" sz="2400" i="1" dirty="0"/>
              <a:t> guide saved on your device or click the image to see it again.</a:t>
            </a:r>
          </a:p>
        </p:txBody>
      </p:sp>
      <p:pic>
        <p:nvPicPr>
          <p:cNvPr id="12" name="Graphic 11" descr="User">
            <a:extLst>
              <a:ext uri="{FF2B5EF4-FFF2-40B4-BE49-F238E27FC236}">
                <a16:creationId xmlns:a16="http://schemas.microsoft.com/office/drawing/2014/main" id="{873FEE48-831C-D14A-915B-DF5CAD2009B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88354"/>
            <a:ext cx="854046" cy="854046"/>
          </a:xfrm>
          <a:prstGeom prst="rect">
            <a:avLst/>
          </a:prstGeom>
        </p:spPr>
      </p:pic>
    </p:spTree>
    <p:custDataLst>
      <p:tags r:id="rId1"/>
    </p:custDataLst>
    <p:extLst>
      <p:ext uri="{BB962C8B-B14F-4D97-AF65-F5344CB8AC3E}">
        <p14:creationId xmlns:p14="http://schemas.microsoft.com/office/powerpoint/2010/main" val="48550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37100" y="2187118"/>
            <a:ext cx="5014798" cy="1410033"/>
          </a:xfrm>
          <a:solidFill>
            <a:schemeClr val="tx2">
              <a:lumMod val="40000"/>
              <a:lumOff val="60000"/>
            </a:schemeClr>
          </a:solidFill>
        </p:spPr>
        <p:txBody>
          <a:bodyPr>
            <a:noAutofit/>
          </a:bodyPr>
          <a:lstStyle/>
          <a:p>
            <a:pPr marL="0" indent="0" algn="just">
              <a:buNone/>
            </a:pPr>
            <a:r>
              <a:rPr lang="en-GB" sz="2400" i="1" dirty="0"/>
              <a:t>Set your </a:t>
            </a:r>
            <a:r>
              <a:rPr lang="en-GB" sz="2400" i="1" dirty="0" err="1"/>
              <a:t>multimeter</a:t>
            </a:r>
            <a:r>
              <a:rPr lang="en-GB" sz="2400" i="1" dirty="0"/>
              <a:t> to read mA and connect the battery. Take a reading of the current flowing through the LED. What is the current?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054" y="2108420"/>
            <a:ext cx="854046" cy="854046"/>
          </a:xfrm>
          <a:prstGeom prst="rect">
            <a:avLst/>
          </a:prstGeom>
        </p:spPr>
      </p:pic>
      <p:sp>
        <p:nvSpPr>
          <p:cNvPr id="5" name="TextBox 4">
            <a:extLst>
              <a:ext uri="{FF2B5EF4-FFF2-40B4-BE49-F238E27FC236}">
                <a16:creationId xmlns:a16="http://schemas.microsoft.com/office/drawing/2014/main" id="{FB6E09F8-C7DC-524D-BD56-6C844B19F5AB}"/>
              </a:ext>
            </a:extLst>
          </p:cNvPr>
          <p:cNvSpPr txBox="1"/>
          <p:nvPr/>
        </p:nvSpPr>
        <p:spPr>
          <a:xfrm>
            <a:off x="1137100" y="3719847"/>
            <a:ext cx="1218090" cy="461665"/>
          </a:xfrm>
          <a:prstGeom prst="rect">
            <a:avLst/>
          </a:prstGeom>
          <a:noFill/>
        </p:spPr>
        <p:txBody>
          <a:bodyPr wrap="none" rtlCol="0">
            <a:spAutoFit/>
          </a:bodyPr>
          <a:lstStyle/>
          <a:p>
            <a:r>
              <a:rPr lang="en-US" sz="2400" dirty="0"/>
              <a:t>Current:</a:t>
            </a:r>
          </a:p>
        </p:txBody>
      </p:sp>
      <p:sp>
        <p:nvSpPr>
          <p:cNvPr id="4" name="Rectangle 3">
            <a:extLst>
              <a:ext uri="{FF2B5EF4-FFF2-40B4-BE49-F238E27FC236}">
                <a16:creationId xmlns:a16="http://schemas.microsoft.com/office/drawing/2014/main" id="{1CE8DDDB-29FD-9947-B320-C09ED777DDDF}"/>
              </a:ext>
            </a:extLst>
          </p:cNvPr>
          <p:cNvSpPr/>
          <p:nvPr/>
        </p:nvSpPr>
        <p:spPr>
          <a:xfrm>
            <a:off x="2355190" y="3719847"/>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77EE78-A85D-7D44-84E1-DB9ACA74A8EF}"/>
              </a:ext>
            </a:extLst>
          </p:cNvPr>
          <p:cNvSpPr txBox="1"/>
          <p:nvPr/>
        </p:nvSpPr>
        <p:spPr>
          <a:xfrm>
            <a:off x="5119687" y="3719847"/>
            <a:ext cx="607859" cy="461665"/>
          </a:xfrm>
          <a:prstGeom prst="rect">
            <a:avLst/>
          </a:prstGeom>
          <a:noFill/>
        </p:spPr>
        <p:txBody>
          <a:bodyPr wrap="none" rtlCol="0">
            <a:spAutoFit/>
          </a:bodyPr>
          <a:lstStyle/>
          <a:p>
            <a:r>
              <a:rPr lang="en-US" sz="2400" dirty="0"/>
              <a:t>mA</a:t>
            </a:r>
          </a:p>
        </p:txBody>
      </p:sp>
      <p:sp>
        <p:nvSpPr>
          <p:cNvPr id="10" name="Content Placeholder 2">
            <a:extLst>
              <a:ext uri="{FF2B5EF4-FFF2-40B4-BE49-F238E27FC236}">
                <a16:creationId xmlns:a16="http://schemas.microsoft.com/office/drawing/2014/main" id="{F244BE3A-DE9D-934F-BBF4-2DA938CFB584}"/>
              </a:ext>
            </a:extLst>
          </p:cNvPr>
          <p:cNvSpPr txBox="1">
            <a:spLocks/>
          </p:cNvSpPr>
          <p:nvPr/>
        </p:nvSpPr>
        <p:spPr>
          <a:xfrm>
            <a:off x="1122531" y="1091868"/>
            <a:ext cx="5029367" cy="1016551"/>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Before you connect the battery, do you expect the LED to come on in this circuit? Why or why not?</a:t>
            </a:r>
          </a:p>
        </p:txBody>
      </p:sp>
      <p:pic>
        <p:nvPicPr>
          <p:cNvPr id="11" name="Graphic 10" descr="Head with Gears">
            <a:extLst>
              <a:ext uri="{FF2B5EF4-FFF2-40B4-BE49-F238E27FC236}">
                <a16:creationId xmlns:a16="http://schemas.microsoft.com/office/drawing/2014/main" id="{EBC7D1FF-F3B6-1B47-9F7D-22A56B91EA1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7085" y="1192238"/>
            <a:ext cx="810015" cy="810015"/>
          </a:xfrm>
          <a:prstGeom prst="rect">
            <a:avLst/>
          </a:prstGeom>
        </p:spPr>
      </p:pic>
    </p:spTree>
    <p:custDataLst>
      <p:tags r:id="rId1"/>
    </p:custDataLst>
    <p:extLst>
      <p:ext uri="{BB962C8B-B14F-4D97-AF65-F5344CB8AC3E}">
        <p14:creationId xmlns:p14="http://schemas.microsoft.com/office/powerpoint/2010/main" val="116223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8"/>
            <a:ext cx="5014798" cy="797710"/>
          </a:xfrm>
          <a:solidFill>
            <a:schemeClr val="tx2">
              <a:lumMod val="40000"/>
              <a:lumOff val="60000"/>
            </a:schemeClr>
          </a:solidFill>
        </p:spPr>
        <p:txBody>
          <a:bodyPr>
            <a:noAutofit/>
          </a:bodyPr>
          <a:lstStyle/>
          <a:p>
            <a:pPr marL="0" indent="0" algn="just">
              <a:buNone/>
            </a:pPr>
            <a:r>
              <a:rPr lang="en-GB" sz="2400" i="1" dirty="0"/>
              <a:t>Measure the current through the 50kΩ resistor.</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TextBox 6">
            <a:extLst>
              <a:ext uri="{FF2B5EF4-FFF2-40B4-BE49-F238E27FC236}">
                <a16:creationId xmlns:a16="http://schemas.microsoft.com/office/drawing/2014/main" id="{AA2642E1-4FE7-204F-9CD0-0A34487C8E60}"/>
              </a:ext>
            </a:extLst>
          </p:cNvPr>
          <p:cNvSpPr txBox="1"/>
          <p:nvPr/>
        </p:nvSpPr>
        <p:spPr>
          <a:xfrm>
            <a:off x="1122532" y="3211925"/>
            <a:ext cx="1218090" cy="461665"/>
          </a:xfrm>
          <a:prstGeom prst="rect">
            <a:avLst/>
          </a:prstGeom>
          <a:noFill/>
        </p:spPr>
        <p:txBody>
          <a:bodyPr wrap="none" rtlCol="0">
            <a:spAutoFit/>
          </a:bodyPr>
          <a:lstStyle/>
          <a:p>
            <a:r>
              <a:rPr lang="en-US" sz="2400" dirty="0"/>
              <a:t>Current:</a:t>
            </a:r>
          </a:p>
        </p:txBody>
      </p:sp>
      <p:sp>
        <p:nvSpPr>
          <p:cNvPr id="8" name="Rectangle 7">
            <a:extLst>
              <a:ext uri="{FF2B5EF4-FFF2-40B4-BE49-F238E27FC236}">
                <a16:creationId xmlns:a16="http://schemas.microsoft.com/office/drawing/2014/main" id="{1A1646AA-706B-6141-B4AF-3471A9C1B239}"/>
              </a:ext>
            </a:extLst>
          </p:cNvPr>
          <p:cNvSpPr/>
          <p:nvPr/>
        </p:nvSpPr>
        <p:spPr>
          <a:xfrm>
            <a:off x="2340622" y="3211925"/>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A32280-5626-CD4B-BF49-F11421D21A11}"/>
              </a:ext>
            </a:extLst>
          </p:cNvPr>
          <p:cNvSpPr txBox="1"/>
          <p:nvPr/>
        </p:nvSpPr>
        <p:spPr>
          <a:xfrm>
            <a:off x="5105119" y="3211925"/>
            <a:ext cx="607859" cy="461665"/>
          </a:xfrm>
          <a:prstGeom prst="rect">
            <a:avLst/>
          </a:prstGeom>
          <a:noFill/>
        </p:spPr>
        <p:txBody>
          <a:bodyPr wrap="none" rtlCol="0">
            <a:spAutoFit/>
          </a:bodyPr>
          <a:lstStyle/>
          <a:p>
            <a:r>
              <a:rPr lang="en-US" sz="2400" dirty="0"/>
              <a:t>mA</a:t>
            </a:r>
          </a:p>
        </p:txBody>
      </p:sp>
      <p:sp>
        <p:nvSpPr>
          <p:cNvPr id="10" name="Rounded Rectangle 9">
            <a:extLst>
              <a:ext uri="{FF2B5EF4-FFF2-40B4-BE49-F238E27FC236}">
                <a16:creationId xmlns:a16="http://schemas.microsoft.com/office/drawing/2014/main" id="{67F2593D-7C58-794B-A6F7-BC3115B5200A}"/>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Tree>
    <p:custDataLst>
      <p:tags r:id="rId1"/>
    </p:custDataLst>
    <p:extLst>
      <p:ext uri="{BB962C8B-B14F-4D97-AF65-F5344CB8AC3E}">
        <p14:creationId xmlns:p14="http://schemas.microsoft.com/office/powerpoint/2010/main" val="94108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7"/>
            <a:ext cx="5014798" cy="1111687"/>
          </a:xfrm>
          <a:solidFill>
            <a:schemeClr val="tx2">
              <a:lumMod val="40000"/>
              <a:lumOff val="60000"/>
            </a:schemeClr>
          </a:solidFill>
        </p:spPr>
        <p:txBody>
          <a:bodyPr>
            <a:noAutofit/>
          </a:bodyPr>
          <a:lstStyle/>
          <a:p>
            <a:pPr marL="0" indent="0" algn="just">
              <a:buNone/>
            </a:pPr>
            <a:r>
              <a:rPr lang="en-GB" sz="2400" i="1" dirty="0"/>
              <a:t>Close the switch and observe what happens. Measure the current through the LED now.</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Rounded Rectangle 6">
            <a:extLst>
              <a:ext uri="{FF2B5EF4-FFF2-40B4-BE49-F238E27FC236}">
                <a16:creationId xmlns:a16="http://schemas.microsoft.com/office/drawing/2014/main" id="{CAF60A87-FE32-F947-AAC3-DFE428CD73E8}"/>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8" name="TextBox 7">
            <a:extLst>
              <a:ext uri="{FF2B5EF4-FFF2-40B4-BE49-F238E27FC236}">
                <a16:creationId xmlns:a16="http://schemas.microsoft.com/office/drawing/2014/main" id="{42EF3071-A7FD-4A4D-84B0-B25970A97CCA}"/>
              </a:ext>
            </a:extLst>
          </p:cNvPr>
          <p:cNvSpPr txBox="1"/>
          <p:nvPr/>
        </p:nvSpPr>
        <p:spPr>
          <a:xfrm>
            <a:off x="1137100" y="3719847"/>
            <a:ext cx="1218090" cy="461665"/>
          </a:xfrm>
          <a:prstGeom prst="rect">
            <a:avLst/>
          </a:prstGeom>
          <a:noFill/>
        </p:spPr>
        <p:txBody>
          <a:bodyPr wrap="none" rtlCol="0">
            <a:spAutoFit/>
          </a:bodyPr>
          <a:lstStyle/>
          <a:p>
            <a:r>
              <a:rPr lang="en-US" sz="2400" dirty="0"/>
              <a:t>Current:</a:t>
            </a:r>
          </a:p>
        </p:txBody>
      </p:sp>
      <p:sp>
        <p:nvSpPr>
          <p:cNvPr id="9" name="Rectangle 8">
            <a:extLst>
              <a:ext uri="{FF2B5EF4-FFF2-40B4-BE49-F238E27FC236}">
                <a16:creationId xmlns:a16="http://schemas.microsoft.com/office/drawing/2014/main" id="{920E79B4-317D-ED40-8C95-5C7BC7577E6B}"/>
              </a:ext>
            </a:extLst>
          </p:cNvPr>
          <p:cNvSpPr/>
          <p:nvPr/>
        </p:nvSpPr>
        <p:spPr>
          <a:xfrm>
            <a:off x="2355190" y="3719847"/>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C395DF-7B38-2845-9E9E-D0B229DBB76F}"/>
              </a:ext>
            </a:extLst>
          </p:cNvPr>
          <p:cNvSpPr txBox="1"/>
          <p:nvPr/>
        </p:nvSpPr>
        <p:spPr>
          <a:xfrm>
            <a:off x="5119687" y="3719847"/>
            <a:ext cx="607859" cy="461665"/>
          </a:xfrm>
          <a:prstGeom prst="rect">
            <a:avLst/>
          </a:prstGeom>
          <a:noFill/>
        </p:spPr>
        <p:txBody>
          <a:bodyPr wrap="none" rtlCol="0">
            <a:spAutoFit/>
          </a:bodyPr>
          <a:lstStyle/>
          <a:p>
            <a:r>
              <a:rPr lang="en-US" sz="2400" dirty="0"/>
              <a:t>mA</a:t>
            </a:r>
          </a:p>
        </p:txBody>
      </p:sp>
      <p:sp>
        <p:nvSpPr>
          <p:cNvPr id="11" name="Content Placeholder 2">
            <a:extLst>
              <a:ext uri="{FF2B5EF4-FFF2-40B4-BE49-F238E27FC236}">
                <a16:creationId xmlns:a16="http://schemas.microsoft.com/office/drawing/2014/main" id="{5C711B65-FE8E-D24A-997F-A4FFE357AB03}"/>
              </a:ext>
            </a:extLst>
          </p:cNvPr>
          <p:cNvSpPr txBox="1">
            <a:spLocks/>
          </p:cNvSpPr>
          <p:nvPr/>
        </p:nvSpPr>
        <p:spPr>
          <a:xfrm>
            <a:off x="1042761" y="2401531"/>
            <a:ext cx="5029367" cy="854046"/>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What do you think is happening in the circuit to make the LED shine now?</a:t>
            </a:r>
          </a:p>
        </p:txBody>
      </p:sp>
      <p:pic>
        <p:nvPicPr>
          <p:cNvPr id="12" name="Graphic 11" descr="Head with Gears">
            <a:extLst>
              <a:ext uri="{FF2B5EF4-FFF2-40B4-BE49-F238E27FC236}">
                <a16:creationId xmlns:a16="http://schemas.microsoft.com/office/drawing/2014/main" id="{35B6C0E4-4836-8248-8186-481384BCEDF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7315" y="2396970"/>
            <a:ext cx="810015" cy="810015"/>
          </a:xfrm>
          <a:prstGeom prst="rect">
            <a:avLst/>
          </a:prstGeom>
        </p:spPr>
      </p:pic>
    </p:spTree>
    <p:custDataLst>
      <p:tags r:id="rId1"/>
    </p:custDataLst>
    <p:extLst>
      <p:ext uri="{BB962C8B-B14F-4D97-AF65-F5344CB8AC3E}">
        <p14:creationId xmlns:p14="http://schemas.microsoft.com/office/powerpoint/2010/main" val="73175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7"/>
            <a:ext cx="5014798" cy="2044719"/>
          </a:xfrm>
          <a:solidFill>
            <a:schemeClr val="tx2">
              <a:lumMod val="40000"/>
              <a:lumOff val="60000"/>
            </a:schemeClr>
          </a:solidFill>
        </p:spPr>
        <p:txBody>
          <a:bodyPr>
            <a:noAutofit/>
          </a:bodyPr>
          <a:lstStyle/>
          <a:p>
            <a:pPr marL="0" indent="0" algn="just">
              <a:buNone/>
            </a:pPr>
            <a:r>
              <a:rPr lang="en-GB" sz="2400" i="1" dirty="0"/>
              <a:t>Measure the current through the 50kΩ resistor. What is the relationship between this current and that through the LED? Note, you may need to set your </a:t>
            </a:r>
            <a:r>
              <a:rPr lang="en-GB" sz="2400" i="1" dirty="0" err="1"/>
              <a:t>multimeter</a:t>
            </a:r>
            <a:r>
              <a:rPr lang="en-GB" sz="2400" i="1" dirty="0"/>
              <a:t> to read </a:t>
            </a:r>
            <a:r>
              <a:rPr lang="en-GB" sz="2400" i="1" dirty="0" err="1"/>
              <a:t>μA</a:t>
            </a:r>
            <a:r>
              <a:rPr lang="en-GB" sz="2400" i="1" dirty="0"/>
              <a:t> to get an accurate reading. </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Rounded Rectangle 6">
            <a:extLst>
              <a:ext uri="{FF2B5EF4-FFF2-40B4-BE49-F238E27FC236}">
                <a16:creationId xmlns:a16="http://schemas.microsoft.com/office/drawing/2014/main" id="{CAF60A87-FE32-F947-AAC3-DFE428CD73E8}"/>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8" name="TextBox 7">
            <a:extLst>
              <a:ext uri="{FF2B5EF4-FFF2-40B4-BE49-F238E27FC236}">
                <a16:creationId xmlns:a16="http://schemas.microsoft.com/office/drawing/2014/main" id="{42EF3071-A7FD-4A4D-84B0-B25970A97CCA}"/>
              </a:ext>
            </a:extLst>
          </p:cNvPr>
          <p:cNvSpPr txBox="1"/>
          <p:nvPr/>
        </p:nvSpPr>
        <p:spPr>
          <a:xfrm>
            <a:off x="1137100" y="3184912"/>
            <a:ext cx="1218090" cy="461665"/>
          </a:xfrm>
          <a:prstGeom prst="rect">
            <a:avLst/>
          </a:prstGeom>
          <a:noFill/>
        </p:spPr>
        <p:txBody>
          <a:bodyPr wrap="none" rtlCol="0">
            <a:spAutoFit/>
          </a:bodyPr>
          <a:lstStyle/>
          <a:p>
            <a:r>
              <a:rPr lang="en-US" sz="2400" dirty="0"/>
              <a:t>Current:</a:t>
            </a:r>
          </a:p>
        </p:txBody>
      </p:sp>
      <p:sp>
        <p:nvSpPr>
          <p:cNvPr id="9" name="Rectangle 8">
            <a:extLst>
              <a:ext uri="{FF2B5EF4-FFF2-40B4-BE49-F238E27FC236}">
                <a16:creationId xmlns:a16="http://schemas.microsoft.com/office/drawing/2014/main" id="{920E79B4-317D-ED40-8C95-5C7BC7577E6B}"/>
              </a:ext>
            </a:extLst>
          </p:cNvPr>
          <p:cNvSpPr/>
          <p:nvPr/>
        </p:nvSpPr>
        <p:spPr>
          <a:xfrm>
            <a:off x="2355190" y="3184912"/>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C395DF-7B38-2845-9E9E-D0B229DBB76F}"/>
              </a:ext>
            </a:extLst>
          </p:cNvPr>
          <p:cNvSpPr txBox="1"/>
          <p:nvPr/>
        </p:nvSpPr>
        <p:spPr>
          <a:xfrm>
            <a:off x="5119687" y="3184912"/>
            <a:ext cx="607859" cy="461665"/>
          </a:xfrm>
          <a:prstGeom prst="rect">
            <a:avLst/>
          </a:prstGeom>
          <a:noFill/>
        </p:spPr>
        <p:txBody>
          <a:bodyPr wrap="none" rtlCol="0">
            <a:spAutoFit/>
          </a:bodyPr>
          <a:lstStyle/>
          <a:p>
            <a:r>
              <a:rPr lang="en-US" sz="2400" dirty="0"/>
              <a:t>mA</a:t>
            </a:r>
          </a:p>
        </p:txBody>
      </p:sp>
      <p:sp>
        <p:nvSpPr>
          <p:cNvPr id="13" name="TextBox 12">
            <a:extLst>
              <a:ext uri="{FF2B5EF4-FFF2-40B4-BE49-F238E27FC236}">
                <a16:creationId xmlns:a16="http://schemas.microsoft.com/office/drawing/2014/main" id="{4937665D-40B3-3242-B665-0D13C6063457}"/>
              </a:ext>
            </a:extLst>
          </p:cNvPr>
          <p:cNvSpPr txBox="1"/>
          <p:nvPr/>
        </p:nvSpPr>
        <p:spPr>
          <a:xfrm>
            <a:off x="732368" y="3748726"/>
            <a:ext cx="1900970" cy="461665"/>
          </a:xfrm>
          <a:prstGeom prst="rect">
            <a:avLst/>
          </a:prstGeom>
          <a:noFill/>
        </p:spPr>
        <p:txBody>
          <a:bodyPr wrap="none" rtlCol="0">
            <a:spAutoFit/>
          </a:bodyPr>
          <a:lstStyle/>
          <a:p>
            <a:r>
              <a:rPr lang="en-US" sz="2400" dirty="0"/>
              <a:t>LED current is</a:t>
            </a:r>
          </a:p>
        </p:txBody>
      </p:sp>
      <p:sp>
        <p:nvSpPr>
          <p:cNvPr id="15" name="TextBox 14">
            <a:extLst>
              <a:ext uri="{FF2B5EF4-FFF2-40B4-BE49-F238E27FC236}">
                <a16:creationId xmlns:a16="http://schemas.microsoft.com/office/drawing/2014/main" id="{7F4F1624-CCB7-F040-AB1C-A6009CC3B76D}"/>
              </a:ext>
            </a:extLst>
          </p:cNvPr>
          <p:cNvSpPr txBox="1"/>
          <p:nvPr/>
        </p:nvSpPr>
        <p:spPr>
          <a:xfrm>
            <a:off x="3225199" y="3765776"/>
            <a:ext cx="3031792" cy="461665"/>
          </a:xfrm>
          <a:prstGeom prst="rect">
            <a:avLst/>
          </a:prstGeom>
          <a:noFill/>
        </p:spPr>
        <p:txBody>
          <a:bodyPr wrap="none" rtlCol="0">
            <a:spAutoFit/>
          </a:bodyPr>
          <a:lstStyle/>
          <a:p>
            <a:r>
              <a:rPr lang="en-US" sz="2400" dirty="0"/>
              <a:t>X 50kΩ resistor current</a:t>
            </a:r>
          </a:p>
        </p:txBody>
      </p:sp>
      <p:sp>
        <p:nvSpPr>
          <p:cNvPr id="17" name="Rectangle 16">
            <a:extLst>
              <a:ext uri="{FF2B5EF4-FFF2-40B4-BE49-F238E27FC236}">
                <a16:creationId xmlns:a16="http://schemas.microsoft.com/office/drawing/2014/main" id="{9FD86328-7AC9-5F4F-93DE-8A22659127C7}"/>
              </a:ext>
            </a:extLst>
          </p:cNvPr>
          <p:cNvSpPr/>
          <p:nvPr/>
        </p:nvSpPr>
        <p:spPr>
          <a:xfrm>
            <a:off x="2549936" y="3769348"/>
            <a:ext cx="675264"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3049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 electronic switch</a:t>
            </a:r>
          </a:p>
        </p:txBody>
      </p:sp>
      <p:sp>
        <p:nvSpPr>
          <p:cNvPr id="3" name="Content Placeholder 2"/>
          <p:cNvSpPr>
            <a:spLocks noGrp="1"/>
          </p:cNvSpPr>
          <p:nvPr>
            <p:ph idx="1"/>
          </p:nvPr>
        </p:nvSpPr>
        <p:spPr>
          <a:xfrm>
            <a:off x="1122532" y="1091868"/>
            <a:ext cx="4586029" cy="2698124"/>
          </a:xfrm>
        </p:spPr>
        <p:txBody>
          <a:bodyPr>
            <a:noAutofit/>
          </a:bodyPr>
          <a:lstStyle/>
          <a:p>
            <a:pPr marL="0" indent="0" algn="just">
              <a:buNone/>
            </a:pPr>
            <a:r>
              <a:rPr lang="en-US" sz="2400" dirty="0"/>
              <a:t>In the experiment, we saw that the transistor behaved like a switch. As soon as we allowed current to flow through the 50kΩ resistor and transistor, a current about 100 times larger flowed through the LED part of the circuit. This is called </a:t>
            </a:r>
            <a:r>
              <a:rPr lang="en-US" sz="2400" b="1" dirty="0"/>
              <a:t>transistor action</a:t>
            </a:r>
            <a:r>
              <a:rPr lang="en-US" sz="2400" dirty="0"/>
              <a:t>.</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243864" y="3868692"/>
            <a:ext cx="4363907" cy="77534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see this switch in action.</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9818" y="3789993"/>
            <a:ext cx="854046" cy="854046"/>
          </a:xfrm>
          <a:prstGeom prst="rect">
            <a:avLst/>
          </a:prstGeom>
        </p:spPr>
      </p:pic>
      <p:sp>
        <p:nvSpPr>
          <p:cNvPr id="9" name="Rectangle 8">
            <a:extLst>
              <a:ext uri="{FF2B5EF4-FFF2-40B4-BE49-F238E27FC236}">
                <a16:creationId xmlns:a16="http://schemas.microsoft.com/office/drawing/2014/main" id="{8AA1C51F-F184-B342-BDF3-2F54C8F28590}"/>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Tree>
    <p:custDataLst>
      <p:tags r:id="rId1"/>
    </p:custDataLst>
    <p:extLst>
      <p:ext uri="{BB962C8B-B14F-4D97-AF65-F5344CB8AC3E}">
        <p14:creationId xmlns:p14="http://schemas.microsoft.com/office/powerpoint/2010/main" val="1050510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53B8E5B-46EF-C144-9873-8E2E3A9371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552" t="6123" r="11658" b="7600"/>
          <a:stretch/>
        </p:blipFill>
        <p:spPr>
          <a:xfrm rot="5400000">
            <a:off x="5719281" y="1587989"/>
            <a:ext cx="3223964" cy="3571161"/>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A night light</a:t>
            </a:r>
          </a:p>
        </p:txBody>
      </p:sp>
      <p:sp>
        <p:nvSpPr>
          <p:cNvPr id="3" name="Content Placeholder 2"/>
          <p:cNvSpPr>
            <a:spLocks noGrp="1"/>
          </p:cNvSpPr>
          <p:nvPr>
            <p:ph idx="1"/>
          </p:nvPr>
        </p:nvSpPr>
        <p:spPr>
          <a:xfrm>
            <a:off x="1122531" y="1091868"/>
            <a:ext cx="7607557" cy="717681"/>
          </a:xfrm>
        </p:spPr>
        <p:txBody>
          <a:bodyPr>
            <a:noAutofit/>
          </a:bodyPr>
          <a:lstStyle/>
          <a:p>
            <a:pPr marL="0" indent="0" algn="just">
              <a:buNone/>
            </a:pPr>
            <a:r>
              <a:rPr lang="en-US" sz="2400" dirty="0"/>
              <a:t>This simple circuit shows just how useful transistors can be. It is very similar to the previous one we built.</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199979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03706" y="1809550"/>
            <a:ext cx="468000" cy="468000"/>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2" y="4159152"/>
            <a:ext cx="48768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spTree>
    <p:custDataLst>
      <p:tags r:id="rId1"/>
    </p:custDataLst>
    <p:extLst>
      <p:ext uri="{BB962C8B-B14F-4D97-AF65-F5344CB8AC3E}">
        <p14:creationId xmlns:p14="http://schemas.microsoft.com/office/powerpoint/2010/main" val="278412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73351"/>
          </a:xfrm>
          <a:solidFill>
            <a:schemeClr val="tx2">
              <a:lumMod val="40000"/>
              <a:lumOff val="60000"/>
            </a:schemeClr>
          </a:solidFill>
        </p:spPr>
        <p:txBody>
          <a:bodyPr>
            <a:noAutofit/>
          </a:bodyPr>
          <a:lstStyle/>
          <a:p>
            <a:pPr marL="0" indent="0" algn="just">
              <a:buNone/>
            </a:pPr>
            <a:r>
              <a:rPr lang="en-GB" sz="2400" i="1" dirty="0"/>
              <a:t>Take a picture of your completed circuit and upload it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100932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37100" y="2187119"/>
            <a:ext cx="5014798" cy="775348"/>
          </a:xfrm>
          <a:solidFill>
            <a:schemeClr val="tx2">
              <a:lumMod val="40000"/>
              <a:lumOff val="60000"/>
            </a:schemeClr>
          </a:solidFill>
        </p:spPr>
        <p:txBody>
          <a:bodyPr>
            <a:noAutofit/>
          </a:bodyPr>
          <a:lstStyle/>
          <a:p>
            <a:pPr marL="0" indent="0" algn="just">
              <a:buNone/>
            </a:pPr>
            <a:r>
              <a:rPr lang="en-GB" sz="2400" i="1" dirty="0"/>
              <a:t>Place your circuit is bright light. Does the LED come on?</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054" y="2108420"/>
            <a:ext cx="854046" cy="854046"/>
          </a:xfrm>
          <a:prstGeom prst="rect">
            <a:avLst/>
          </a:prstGeom>
        </p:spPr>
      </p:pic>
      <p:sp>
        <p:nvSpPr>
          <p:cNvPr id="10" name="Content Placeholder 2">
            <a:extLst>
              <a:ext uri="{FF2B5EF4-FFF2-40B4-BE49-F238E27FC236}">
                <a16:creationId xmlns:a16="http://schemas.microsoft.com/office/drawing/2014/main" id="{F244BE3A-DE9D-934F-BBF4-2DA938CFB584}"/>
              </a:ext>
            </a:extLst>
          </p:cNvPr>
          <p:cNvSpPr txBox="1">
            <a:spLocks/>
          </p:cNvSpPr>
          <p:nvPr/>
        </p:nvSpPr>
        <p:spPr>
          <a:xfrm>
            <a:off x="1122531" y="1091868"/>
            <a:ext cx="5029367" cy="1016551"/>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If the photo resistor has a higher resistance in the dark, when do you think the LED will come on?</a:t>
            </a:r>
          </a:p>
        </p:txBody>
      </p:sp>
      <p:pic>
        <p:nvPicPr>
          <p:cNvPr id="11" name="Graphic 10" descr="Head with Gears">
            <a:extLst>
              <a:ext uri="{FF2B5EF4-FFF2-40B4-BE49-F238E27FC236}">
                <a16:creationId xmlns:a16="http://schemas.microsoft.com/office/drawing/2014/main" id="{EBC7D1FF-F3B6-1B47-9F7D-22A56B91EA1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7085" y="1192238"/>
            <a:ext cx="810015" cy="810015"/>
          </a:xfrm>
          <a:prstGeom prst="rect">
            <a:avLst/>
          </a:prstGeom>
        </p:spPr>
      </p:pic>
      <p:sp>
        <p:nvSpPr>
          <p:cNvPr id="6" name="TextBox 5">
            <a:extLst>
              <a:ext uri="{FF2B5EF4-FFF2-40B4-BE49-F238E27FC236}">
                <a16:creationId xmlns:a16="http://schemas.microsoft.com/office/drawing/2014/main" id="{59E80592-A913-284E-80DF-900870799975}"/>
              </a:ext>
            </a:extLst>
          </p:cNvPr>
          <p:cNvSpPr txBox="1"/>
          <p:nvPr/>
        </p:nvSpPr>
        <p:spPr>
          <a:xfrm>
            <a:off x="1137100" y="3136276"/>
            <a:ext cx="933589" cy="830997"/>
          </a:xfrm>
          <a:prstGeom prst="rect">
            <a:avLst/>
          </a:prstGeom>
          <a:noFill/>
        </p:spPr>
        <p:txBody>
          <a:bodyPr wrap="none" rtlCol="0">
            <a:spAutoFit/>
          </a:bodyPr>
          <a:lstStyle/>
          <a:p>
            <a:pPr marL="342900" indent="-342900">
              <a:buFont typeface="Courier New" panose="02070309020205020404" pitchFamily="49" charset="0"/>
              <a:buChar char="o"/>
            </a:pPr>
            <a:r>
              <a:rPr lang="en-US" sz="2400" dirty="0"/>
              <a:t>Yes</a:t>
            </a:r>
          </a:p>
          <a:p>
            <a:pPr marL="342900" indent="-342900">
              <a:buFont typeface="Courier New" panose="02070309020205020404" pitchFamily="49" charset="0"/>
              <a:buChar char="o"/>
            </a:pPr>
            <a:r>
              <a:rPr lang="en-US" sz="2400" dirty="0"/>
              <a:t>No</a:t>
            </a:r>
          </a:p>
        </p:txBody>
      </p:sp>
    </p:spTree>
    <p:custDataLst>
      <p:tags r:id="rId1"/>
    </p:custDataLst>
    <p:extLst>
      <p:ext uri="{BB962C8B-B14F-4D97-AF65-F5344CB8AC3E}">
        <p14:creationId xmlns:p14="http://schemas.microsoft.com/office/powerpoint/2010/main" val="209303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37100" y="1170567"/>
            <a:ext cx="5014798" cy="1137664"/>
          </a:xfrm>
          <a:solidFill>
            <a:schemeClr val="tx2">
              <a:lumMod val="40000"/>
              <a:lumOff val="60000"/>
            </a:schemeClr>
          </a:solidFill>
        </p:spPr>
        <p:txBody>
          <a:bodyPr>
            <a:noAutofit/>
          </a:bodyPr>
          <a:lstStyle/>
          <a:p>
            <a:pPr marL="0" indent="0" algn="just">
              <a:buNone/>
            </a:pPr>
            <a:r>
              <a:rPr lang="en-GB" sz="2400" i="1" dirty="0"/>
              <a:t>Now place your circuit is the dark or cover the photoresistor with some tape or your hand. Does the LED come on?</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054" y="1091868"/>
            <a:ext cx="854046" cy="854046"/>
          </a:xfrm>
          <a:prstGeom prst="rect">
            <a:avLst/>
          </a:prstGeom>
        </p:spPr>
      </p:pic>
      <p:sp>
        <p:nvSpPr>
          <p:cNvPr id="6" name="TextBox 5">
            <a:extLst>
              <a:ext uri="{FF2B5EF4-FFF2-40B4-BE49-F238E27FC236}">
                <a16:creationId xmlns:a16="http://schemas.microsoft.com/office/drawing/2014/main" id="{59E80592-A913-284E-80DF-900870799975}"/>
              </a:ext>
            </a:extLst>
          </p:cNvPr>
          <p:cNvSpPr txBox="1"/>
          <p:nvPr/>
        </p:nvSpPr>
        <p:spPr>
          <a:xfrm>
            <a:off x="1137100" y="3136276"/>
            <a:ext cx="933589" cy="830997"/>
          </a:xfrm>
          <a:prstGeom prst="rect">
            <a:avLst/>
          </a:prstGeom>
          <a:noFill/>
        </p:spPr>
        <p:txBody>
          <a:bodyPr wrap="none" rtlCol="0">
            <a:spAutoFit/>
          </a:bodyPr>
          <a:lstStyle/>
          <a:p>
            <a:pPr marL="342900" indent="-342900">
              <a:buFont typeface="Courier New" panose="02070309020205020404" pitchFamily="49" charset="0"/>
              <a:buChar char="o"/>
            </a:pPr>
            <a:r>
              <a:rPr lang="en-US" sz="2400" dirty="0"/>
              <a:t>Yes</a:t>
            </a:r>
          </a:p>
          <a:p>
            <a:pPr marL="342900" indent="-342900">
              <a:buFont typeface="Courier New" panose="02070309020205020404" pitchFamily="49" charset="0"/>
              <a:buChar char="o"/>
            </a:pPr>
            <a:r>
              <a:rPr lang="en-US" sz="2400" dirty="0"/>
              <a:t>No</a:t>
            </a:r>
          </a:p>
        </p:txBody>
      </p:sp>
    </p:spTree>
    <p:custDataLst>
      <p:tags r:id="rId1"/>
    </p:custDataLst>
    <p:extLst>
      <p:ext uri="{BB962C8B-B14F-4D97-AF65-F5344CB8AC3E}">
        <p14:creationId xmlns:p14="http://schemas.microsoft.com/office/powerpoint/2010/main" val="2220039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night light</a:t>
            </a:r>
          </a:p>
        </p:txBody>
      </p:sp>
      <p:sp>
        <p:nvSpPr>
          <p:cNvPr id="3" name="Content Placeholder 2"/>
          <p:cNvSpPr>
            <a:spLocks noGrp="1"/>
          </p:cNvSpPr>
          <p:nvPr>
            <p:ph idx="1"/>
          </p:nvPr>
        </p:nvSpPr>
        <p:spPr>
          <a:xfrm>
            <a:off x="1122532" y="1091868"/>
            <a:ext cx="4586029" cy="1410032"/>
          </a:xfrm>
        </p:spPr>
        <p:txBody>
          <a:bodyPr>
            <a:noAutofit/>
          </a:bodyPr>
          <a:lstStyle/>
          <a:p>
            <a:pPr marL="0" indent="0" algn="just">
              <a:buNone/>
            </a:pPr>
            <a:r>
              <a:rPr lang="en-US" sz="2400" dirty="0"/>
              <a:t>Well done! You just created a working night light. The light only comes on in the dark.</a:t>
            </a:r>
          </a:p>
          <a:p>
            <a:pPr marL="0" indent="0" algn="just">
              <a:buNone/>
            </a:pPr>
            <a:r>
              <a:rPr lang="en-US" sz="2400" dirty="0"/>
              <a:t>But is this an efficient design?</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122532" y="2774410"/>
            <a:ext cx="4363907" cy="113752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check your understanding of how this circuit works.</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695711"/>
            <a:ext cx="854046" cy="854046"/>
          </a:xfrm>
          <a:prstGeom prst="rect">
            <a:avLst/>
          </a:prstGeom>
        </p:spPr>
      </p:pic>
      <p:sp>
        <p:nvSpPr>
          <p:cNvPr id="9" name="Rectangle 8">
            <a:extLst>
              <a:ext uri="{FF2B5EF4-FFF2-40B4-BE49-F238E27FC236}">
                <a16:creationId xmlns:a16="http://schemas.microsoft.com/office/drawing/2014/main" id="{8AA1C51F-F184-B342-BDF3-2F54C8F28590}"/>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Vid04</a:t>
            </a:r>
          </a:p>
        </p:txBody>
      </p:sp>
    </p:spTree>
    <p:custDataLst>
      <p:tags r:id="rId1"/>
    </p:custDataLst>
    <p:extLst>
      <p:ext uri="{BB962C8B-B14F-4D97-AF65-F5344CB8AC3E}">
        <p14:creationId xmlns:p14="http://schemas.microsoft.com/office/powerpoint/2010/main" val="79268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Semi-conductor review</a:t>
            </a:r>
          </a:p>
        </p:txBody>
      </p:sp>
      <p:sp>
        <p:nvSpPr>
          <p:cNvPr id="3" name="Content Placeholder 2"/>
          <p:cNvSpPr>
            <a:spLocks noGrp="1"/>
          </p:cNvSpPr>
          <p:nvPr>
            <p:ph idx="1"/>
          </p:nvPr>
        </p:nvSpPr>
        <p:spPr>
          <a:xfrm>
            <a:off x="1122532" y="1091867"/>
            <a:ext cx="3994335" cy="2820566"/>
          </a:xfrm>
        </p:spPr>
        <p:txBody>
          <a:bodyPr>
            <a:noAutofit/>
          </a:bodyPr>
          <a:lstStyle/>
          <a:p>
            <a:pPr marL="0" indent="0" algn="just">
              <a:buNone/>
            </a:pPr>
            <a:r>
              <a:rPr lang="en-US" sz="2400" dirty="0"/>
              <a:t>So far, we have discovered that transistors behave like little electrical switches. But how exactly do they work?</a:t>
            </a:r>
          </a:p>
          <a:p>
            <a:pPr marL="0" indent="0" algn="just">
              <a:buNone/>
            </a:pPr>
            <a:r>
              <a:rPr lang="en-US" sz="2400" dirty="0"/>
              <a:t>In order to understand this, we need to first brush up on what we know about semiconductors.</a:t>
            </a:r>
          </a:p>
        </p:txBody>
      </p:sp>
      <p:sp>
        <p:nvSpPr>
          <p:cNvPr id="9" name="Content Placeholder 2">
            <a:extLst>
              <a:ext uri="{FF2B5EF4-FFF2-40B4-BE49-F238E27FC236}">
                <a16:creationId xmlns:a16="http://schemas.microsoft.com/office/drawing/2014/main" id="{73AB5E52-10FB-3849-AA75-430E44175451}"/>
              </a:ext>
            </a:extLst>
          </p:cNvPr>
          <p:cNvSpPr txBox="1">
            <a:spLocks/>
          </p:cNvSpPr>
          <p:nvPr/>
        </p:nvSpPr>
        <p:spPr>
          <a:xfrm>
            <a:off x="1122532" y="3866278"/>
            <a:ext cx="4363907" cy="77534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review what we know about semi-conductors.</a:t>
            </a:r>
          </a:p>
        </p:txBody>
      </p:sp>
      <p:pic>
        <p:nvPicPr>
          <p:cNvPr id="10" name="Graphic 9" descr="User">
            <a:extLst>
              <a:ext uri="{FF2B5EF4-FFF2-40B4-BE49-F238E27FC236}">
                <a16:creationId xmlns:a16="http://schemas.microsoft.com/office/drawing/2014/main" id="{1A25B9FA-1E44-C949-AB36-CB46D0B58A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787579"/>
            <a:ext cx="854046" cy="854046"/>
          </a:xfrm>
          <a:prstGeom prst="rect">
            <a:avLst/>
          </a:prstGeom>
        </p:spPr>
      </p:pic>
      <p:sp>
        <p:nvSpPr>
          <p:cNvPr id="11" name="Rectangle 10">
            <a:extLst>
              <a:ext uri="{FF2B5EF4-FFF2-40B4-BE49-F238E27FC236}">
                <a16:creationId xmlns:a16="http://schemas.microsoft.com/office/drawing/2014/main" id="{2528A131-CBE3-CE4A-AB1D-C9E1F6A6AEAB}"/>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YT03</a:t>
            </a:r>
          </a:p>
        </p:txBody>
      </p:sp>
    </p:spTree>
    <p:custDataLst>
      <p:tags r:id="rId1"/>
    </p:custDataLst>
    <p:extLst>
      <p:ext uri="{BB962C8B-B14F-4D97-AF65-F5344CB8AC3E}">
        <p14:creationId xmlns:p14="http://schemas.microsoft.com/office/powerpoint/2010/main" val="153879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Semi-conductor sandwiches</a:t>
            </a:r>
          </a:p>
        </p:txBody>
      </p:sp>
      <p:sp>
        <p:nvSpPr>
          <p:cNvPr id="3" name="Content Placeholder 2"/>
          <p:cNvSpPr>
            <a:spLocks noGrp="1"/>
          </p:cNvSpPr>
          <p:nvPr>
            <p:ph idx="1"/>
          </p:nvPr>
        </p:nvSpPr>
        <p:spPr>
          <a:xfrm>
            <a:off x="1122532" y="1091867"/>
            <a:ext cx="3994335" cy="2820566"/>
          </a:xfrm>
        </p:spPr>
        <p:txBody>
          <a:bodyPr>
            <a:noAutofit/>
          </a:bodyPr>
          <a:lstStyle/>
          <a:p>
            <a:pPr marL="0" indent="0" algn="just">
              <a:buNone/>
            </a:pPr>
            <a:r>
              <a:rPr lang="en-US" sz="2400" dirty="0"/>
              <a:t>We know that diodes are made up of P and N type semiconductor material stuck together.</a:t>
            </a:r>
          </a:p>
          <a:p>
            <a:pPr marL="0" indent="0" algn="just">
              <a:buNone/>
            </a:pPr>
            <a:r>
              <a:rPr lang="en-US" sz="2400" dirty="0"/>
              <a:t>Well, transistors are like semi-conductor sandwiches where we have either a NPN or PNP sandwich. </a:t>
            </a:r>
          </a:p>
        </p:txBody>
      </p:sp>
      <p:sp>
        <p:nvSpPr>
          <p:cNvPr id="9" name="Content Placeholder 2">
            <a:extLst>
              <a:ext uri="{FF2B5EF4-FFF2-40B4-BE49-F238E27FC236}">
                <a16:creationId xmlns:a16="http://schemas.microsoft.com/office/drawing/2014/main" id="{73AB5E52-10FB-3849-AA75-430E44175451}"/>
              </a:ext>
            </a:extLst>
          </p:cNvPr>
          <p:cNvSpPr txBox="1">
            <a:spLocks/>
          </p:cNvSpPr>
          <p:nvPr/>
        </p:nvSpPr>
        <p:spPr>
          <a:xfrm>
            <a:off x="1122532" y="3866278"/>
            <a:ext cx="4363907" cy="77534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learn how transistors work.</a:t>
            </a:r>
          </a:p>
        </p:txBody>
      </p:sp>
      <p:pic>
        <p:nvPicPr>
          <p:cNvPr id="10" name="Graphic 9" descr="User">
            <a:extLst>
              <a:ext uri="{FF2B5EF4-FFF2-40B4-BE49-F238E27FC236}">
                <a16:creationId xmlns:a16="http://schemas.microsoft.com/office/drawing/2014/main" id="{1A25B9FA-1E44-C949-AB36-CB46D0B58A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787579"/>
            <a:ext cx="854046" cy="854046"/>
          </a:xfrm>
          <a:prstGeom prst="rect">
            <a:avLst/>
          </a:prstGeom>
        </p:spPr>
      </p:pic>
      <p:sp>
        <p:nvSpPr>
          <p:cNvPr id="11" name="Rectangle 10">
            <a:extLst>
              <a:ext uri="{FF2B5EF4-FFF2-40B4-BE49-F238E27FC236}">
                <a16:creationId xmlns:a16="http://schemas.microsoft.com/office/drawing/2014/main" id="{2528A131-CBE3-CE4A-AB1D-C9E1F6A6AEAB}"/>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YT04</a:t>
            </a:r>
          </a:p>
        </p:txBody>
      </p:sp>
    </p:spTree>
    <p:custDataLst>
      <p:tags r:id="rId1"/>
    </p:custDataLst>
    <p:extLst>
      <p:ext uri="{BB962C8B-B14F-4D97-AF65-F5344CB8AC3E}">
        <p14:creationId xmlns:p14="http://schemas.microsoft.com/office/powerpoint/2010/main" val="1549176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Bi-polar junction transistors</a:t>
            </a:r>
          </a:p>
        </p:txBody>
      </p:sp>
      <p:sp>
        <p:nvSpPr>
          <p:cNvPr id="3" name="Content Placeholder 2"/>
          <p:cNvSpPr>
            <a:spLocks noGrp="1"/>
          </p:cNvSpPr>
          <p:nvPr>
            <p:ph idx="1"/>
          </p:nvPr>
        </p:nvSpPr>
        <p:spPr>
          <a:xfrm>
            <a:off x="1122532" y="1091867"/>
            <a:ext cx="4363907" cy="2471604"/>
          </a:xfrm>
        </p:spPr>
        <p:txBody>
          <a:bodyPr>
            <a:noAutofit/>
          </a:bodyPr>
          <a:lstStyle/>
          <a:p>
            <a:pPr marL="0" indent="0" algn="just">
              <a:buNone/>
            </a:pPr>
            <a:r>
              <a:rPr lang="en-US" sz="2400" dirty="0"/>
              <a:t>The most common type of transistor that you are likely to come across is the </a:t>
            </a:r>
            <a:r>
              <a:rPr lang="en-US" sz="2400" b="1" dirty="0"/>
              <a:t>bi-polar junction transistor or BJT</a:t>
            </a:r>
            <a:r>
              <a:rPr lang="en-US" sz="2400" dirty="0"/>
              <a:t>. BJTs are used when the </a:t>
            </a:r>
            <a:r>
              <a:rPr lang="en-US" sz="2400" b="1" dirty="0"/>
              <a:t>operating currents are small</a:t>
            </a:r>
            <a:r>
              <a:rPr lang="en-US" sz="2400" dirty="0"/>
              <a:t>. There are 2 types of BJTs available.</a:t>
            </a:r>
          </a:p>
        </p:txBody>
      </p:sp>
      <p:sp>
        <p:nvSpPr>
          <p:cNvPr id="9" name="Content Placeholder 2">
            <a:extLst>
              <a:ext uri="{FF2B5EF4-FFF2-40B4-BE49-F238E27FC236}">
                <a16:creationId xmlns:a16="http://schemas.microsoft.com/office/drawing/2014/main" id="{73AB5E52-10FB-3849-AA75-430E44175451}"/>
              </a:ext>
            </a:extLst>
          </p:cNvPr>
          <p:cNvSpPr txBox="1">
            <a:spLocks/>
          </p:cNvSpPr>
          <p:nvPr/>
        </p:nvSpPr>
        <p:spPr>
          <a:xfrm>
            <a:off x="1122532" y="3866278"/>
            <a:ext cx="4363907" cy="77534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the buttons to learn about each one.</a:t>
            </a:r>
          </a:p>
        </p:txBody>
      </p:sp>
      <p:pic>
        <p:nvPicPr>
          <p:cNvPr id="10" name="Graphic 9" descr="User">
            <a:extLst>
              <a:ext uri="{FF2B5EF4-FFF2-40B4-BE49-F238E27FC236}">
                <a16:creationId xmlns:a16="http://schemas.microsoft.com/office/drawing/2014/main" id="{1A25B9FA-1E44-C949-AB36-CB46D0B58A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787579"/>
            <a:ext cx="854046" cy="854046"/>
          </a:xfrm>
          <a:prstGeom prst="rect">
            <a:avLst/>
          </a:prstGeom>
        </p:spPr>
      </p:pic>
      <p:sp>
        <p:nvSpPr>
          <p:cNvPr id="8" name="Rectangle 7">
            <a:extLst>
              <a:ext uri="{FF2B5EF4-FFF2-40B4-BE49-F238E27FC236}">
                <a16:creationId xmlns:a16="http://schemas.microsoft.com/office/drawing/2014/main" id="{681801FB-A63D-714A-BD5A-F6C7D9F66F1F}"/>
              </a:ext>
            </a:extLst>
          </p:cNvPr>
          <p:cNvSpPr/>
          <p:nvPr/>
        </p:nvSpPr>
        <p:spPr>
          <a:xfrm>
            <a:off x="5970913" y="1091867"/>
            <a:ext cx="3749269" cy="13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r>
              <a:rPr lang="en-GB" sz="2800" dirty="0"/>
              <a:t>NPN</a:t>
            </a:r>
          </a:p>
        </p:txBody>
      </p:sp>
      <p:sp>
        <p:nvSpPr>
          <p:cNvPr id="12" name="Rectangle 11">
            <a:extLst>
              <a:ext uri="{FF2B5EF4-FFF2-40B4-BE49-F238E27FC236}">
                <a16:creationId xmlns:a16="http://schemas.microsoft.com/office/drawing/2014/main" id="{0A92C37B-EC3F-CD45-A051-5E901F2BABB5}"/>
              </a:ext>
            </a:extLst>
          </p:cNvPr>
          <p:cNvSpPr/>
          <p:nvPr/>
        </p:nvSpPr>
        <p:spPr>
          <a:xfrm>
            <a:off x="5970913" y="2615189"/>
            <a:ext cx="3749269" cy="13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r>
              <a:rPr lang="en-GB" sz="2800" dirty="0"/>
              <a:t>PNP</a:t>
            </a:r>
            <a:endParaRPr lang="en-GB" sz="3200" dirty="0"/>
          </a:p>
        </p:txBody>
      </p:sp>
      <p:sp>
        <p:nvSpPr>
          <p:cNvPr id="13" name="Oval 12">
            <a:extLst>
              <a:ext uri="{FF2B5EF4-FFF2-40B4-BE49-F238E27FC236}">
                <a16:creationId xmlns:a16="http://schemas.microsoft.com/office/drawing/2014/main" id="{4A07960F-3057-134A-B181-00132B40716A}"/>
              </a:ext>
            </a:extLst>
          </p:cNvPr>
          <p:cNvSpPr>
            <a:spLocks noChangeAspect="1"/>
          </p:cNvSpPr>
          <p:nvPr/>
        </p:nvSpPr>
        <p:spPr>
          <a:xfrm>
            <a:off x="6058953" y="1177673"/>
            <a:ext cx="1152000" cy="11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4" name="Oval 13">
            <a:extLst>
              <a:ext uri="{FF2B5EF4-FFF2-40B4-BE49-F238E27FC236}">
                <a16:creationId xmlns:a16="http://schemas.microsoft.com/office/drawing/2014/main" id="{6CEEBDA2-372F-EA44-9EF5-02DA12AA8B85}"/>
              </a:ext>
            </a:extLst>
          </p:cNvPr>
          <p:cNvSpPr>
            <a:spLocks noChangeAspect="1"/>
          </p:cNvSpPr>
          <p:nvPr/>
        </p:nvSpPr>
        <p:spPr>
          <a:xfrm>
            <a:off x="6058953" y="2699899"/>
            <a:ext cx="1152000" cy="11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pic>
        <p:nvPicPr>
          <p:cNvPr id="6" name="Picture 5">
            <a:extLst>
              <a:ext uri="{FF2B5EF4-FFF2-40B4-BE49-F238E27FC236}">
                <a16:creationId xmlns:a16="http://schemas.microsoft.com/office/drawing/2014/main" id="{C5C14FBF-5DC0-FE4E-9D3A-297F375F31B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88933" y="1203597"/>
            <a:ext cx="881202" cy="1080000"/>
          </a:xfrm>
          <a:prstGeom prst="rect">
            <a:avLst/>
          </a:prstGeom>
        </p:spPr>
      </p:pic>
      <p:pic>
        <p:nvPicPr>
          <p:cNvPr id="15" name="Picture 14">
            <a:extLst>
              <a:ext uri="{FF2B5EF4-FFF2-40B4-BE49-F238E27FC236}">
                <a16:creationId xmlns:a16="http://schemas.microsoft.com/office/drawing/2014/main" id="{ED607B49-7A5F-4E4C-889D-67AF238482A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48893" y="2729879"/>
            <a:ext cx="881202" cy="1080000"/>
          </a:xfrm>
          <a:prstGeom prst="rect">
            <a:avLst/>
          </a:prstGeom>
        </p:spPr>
      </p:pic>
    </p:spTree>
    <p:custDataLst>
      <p:tags r:id="rId1"/>
    </p:custDataLst>
    <p:extLst>
      <p:ext uri="{BB962C8B-B14F-4D97-AF65-F5344CB8AC3E}">
        <p14:creationId xmlns:p14="http://schemas.microsoft.com/office/powerpoint/2010/main" val="103607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NPN transistors</a:t>
            </a:r>
          </a:p>
        </p:txBody>
      </p:sp>
      <p:sp>
        <p:nvSpPr>
          <p:cNvPr id="3" name="Content Placeholder 2"/>
          <p:cNvSpPr>
            <a:spLocks noGrp="1"/>
          </p:cNvSpPr>
          <p:nvPr>
            <p:ph idx="1"/>
          </p:nvPr>
        </p:nvSpPr>
        <p:spPr>
          <a:xfrm>
            <a:off x="1005630" y="1091867"/>
            <a:ext cx="5251921" cy="3911933"/>
          </a:xfrm>
        </p:spPr>
        <p:txBody>
          <a:bodyPr>
            <a:noAutofit/>
          </a:bodyPr>
          <a:lstStyle/>
          <a:p>
            <a:pPr marL="0" indent="0" algn="just">
              <a:buNone/>
            </a:pPr>
            <a:r>
              <a:rPr lang="en-US" sz="2400" dirty="0"/>
              <a:t>NPN transistors are most common and are made by sandwiching P-type material between 2 layers of N-type material, hence the name </a:t>
            </a:r>
            <a:r>
              <a:rPr lang="en-US" sz="2400" b="1" dirty="0"/>
              <a:t>NPN</a:t>
            </a:r>
            <a:r>
              <a:rPr lang="en-US" sz="2400" dirty="0"/>
              <a:t>. Take note of the symbol and the names of the three leads.</a:t>
            </a:r>
          </a:p>
          <a:p>
            <a:pPr marL="0" indent="0" algn="just">
              <a:buNone/>
            </a:pPr>
            <a:r>
              <a:rPr lang="en-US" sz="2400" dirty="0"/>
              <a:t>If we can get a small current </a:t>
            </a:r>
            <a:r>
              <a:rPr lang="en-US" sz="2400" b="1" dirty="0"/>
              <a:t>from the base to the emitter</a:t>
            </a:r>
            <a:r>
              <a:rPr lang="en-US" sz="2400" dirty="0"/>
              <a:t>, a large current will flow from the </a:t>
            </a:r>
            <a:r>
              <a:rPr lang="en-US" sz="2400" b="1" dirty="0"/>
              <a:t>collector to the emitter</a:t>
            </a:r>
            <a:r>
              <a:rPr lang="en-US" sz="2400" dirty="0"/>
              <a:t>.</a:t>
            </a:r>
          </a:p>
          <a:p>
            <a:pPr marL="0" indent="0" algn="just">
              <a:buNone/>
            </a:pPr>
            <a:r>
              <a:rPr lang="en-US" sz="2400" dirty="0"/>
              <a:t>The arrow in the symbol shows convectional current flow.</a:t>
            </a:r>
          </a:p>
        </p:txBody>
      </p:sp>
      <p:pic>
        <p:nvPicPr>
          <p:cNvPr id="5" name="Picture 4">
            <a:extLst>
              <a:ext uri="{FF2B5EF4-FFF2-40B4-BE49-F238E27FC236}">
                <a16:creationId xmlns:a16="http://schemas.microsoft.com/office/drawing/2014/main" id="{1D627E81-A9B5-0D42-B2F2-7A146FD62B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47526" y="2843792"/>
            <a:ext cx="3251200" cy="1788429"/>
          </a:xfrm>
          <a:prstGeom prst="rect">
            <a:avLst/>
          </a:prstGeom>
        </p:spPr>
      </p:pic>
      <p:pic>
        <p:nvPicPr>
          <p:cNvPr id="12" name="Picture 11">
            <a:extLst>
              <a:ext uri="{FF2B5EF4-FFF2-40B4-BE49-F238E27FC236}">
                <a16:creationId xmlns:a16="http://schemas.microsoft.com/office/drawing/2014/main" id="{29FF430C-1976-4948-8881-45F5D82B33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41798" y="660885"/>
            <a:ext cx="1545041" cy="1893600"/>
          </a:xfrm>
          <a:prstGeom prst="rect">
            <a:avLst/>
          </a:prstGeom>
        </p:spPr>
      </p:pic>
      <p:sp>
        <p:nvSpPr>
          <p:cNvPr id="13" name="Rectangle 12">
            <a:extLst>
              <a:ext uri="{FF2B5EF4-FFF2-40B4-BE49-F238E27FC236}">
                <a16:creationId xmlns:a16="http://schemas.microsoft.com/office/drawing/2014/main" id="{9CEF7111-EE8F-7A49-BE74-ABD17FECA20A}"/>
              </a:ext>
            </a:extLst>
          </p:cNvPr>
          <p:cNvSpPr/>
          <p:nvPr/>
        </p:nvSpPr>
        <p:spPr>
          <a:xfrm>
            <a:off x="6400800" y="4422098"/>
            <a:ext cx="1274164"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4606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PNP transistors</a:t>
            </a:r>
          </a:p>
        </p:txBody>
      </p:sp>
      <p:sp>
        <p:nvSpPr>
          <p:cNvPr id="3" name="Content Placeholder 2"/>
          <p:cNvSpPr>
            <a:spLocks noGrp="1"/>
          </p:cNvSpPr>
          <p:nvPr>
            <p:ph idx="1"/>
          </p:nvPr>
        </p:nvSpPr>
        <p:spPr>
          <a:xfrm>
            <a:off x="1005630" y="1091867"/>
            <a:ext cx="5073434" cy="3645525"/>
          </a:xfrm>
        </p:spPr>
        <p:txBody>
          <a:bodyPr>
            <a:noAutofit/>
          </a:bodyPr>
          <a:lstStyle/>
          <a:p>
            <a:pPr marL="0" indent="0" algn="just">
              <a:buNone/>
            </a:pPr>
            <a:r>
              <a:rPr lang="en-US" sz="2400" dirty="0"/>
              <a:t>We can also make a PNP transistor. They are far less common than the NPN type.</a:t>
            </a:r>
          </a:p>
          <a:p>
            <a:pPr marL="0" indent="0" algn="just">
              <a:buNone/>
            </a:pPr>
            <a:r>
              <a:rPr lang="en-US" sz="2400" dirty="0"/>
              <a:t>In this case a small current flowing from the </a:t>
            </a:r>
            <a:r>
              <a:rPr lang="en-US" sz="2400" b="1" dirty="0"/>
              <a:t>emitter to the base</a:t>
            </a:r>
            <a:r>
              <a:rPr lang="en-US" sz="2400" dirty="0"/>
              <a:t> results in a large current flowing from the </a:t>
            </a:r>
            <a:r>
              <a:rPr lang="en-US" sz="2400" b="1" dirty="0"/>
              <a:t>emitter to the collector.</a:t>
            </a:r>
          </a:p>
          <a:p>
            <a:pPr marL="0" indent="0" algn="just">
              <a:buNone/>
            </a:pPr>
            <a:r>
              <a:rPr lang="en-US" sz="2400" dirty="0"/>
              <a:t>Notice the different symbol used for PNP type transistors. The arrow shows conventional current flow.</a:t>
            </a:r>
          </a:p>
        </p:txBody>
      </p:sp>
      <p:pic>
        <p:nvPicPr>
          <p:cNvPr id="8" name="Picture 7">
            <a:extLst>
              <a:ext uri="{FF2B5EF4-FFF2-40B4-BE49-F238E27FC236}">
                <a16:creationId xmlns:a16="http://schemas.microsoft.com/office/drawing/2014/main" id="{50D9331A-36B6-9946-A2D1-BC88A5A814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8324" y="529056"/>
            <a:ext cx="1541060" cy="1888721"/>
          </a:xfrm>
          <a:prstGeom prst="rect">
            <a:avLst/>
          </a:prstGeom>
        </p:spPr>
      </p:pic>
      <p:grpSp>
        <p:nvGrpSpPr>
          <p:cNvPr id="10" name="Group 9">
            <a:extLst>
              <a:ext uri="{FF2B5EF4-FFF2-40B4-BE49-F238E27FC236}">
                <a16:creationId xmlns:a16="http://schemas.microsoft.com/office/drawing/2014/main" id="{7B2D0147-04EA-3246-9113-6A15C42D6354}"/>
              </a:ext>
            </a:extLst>
          </p:cNvPr>
          <p:cNvGrpSpPr/>
          <p:nvPr/>
        </p:nvGrpSpPr>
        <p:grpSpPr>
          <a:xfrm>
            <a:off x="6199750" y="2683242"/>
            <a:ext cx="3498886" cy="1881446"/>
            <a:chOff x="6199750" y="2968052"/>
            <a:chExt cx="3498886" cy="1881446"/>
          </a:xfrm>
        </p:grpSpPr>
        <p:pic>
          <p:nvPicPr>
            <p:cNvPr id="7" name="Picture 6">
              <a:extLst>
                <a:ext uri="{FF2B5EF4-FFF2-40B4-BE49-F238E27FC236}">
                  <a16:creationId xmlns:a16="http://schemas.microsoft.com/office/drawing/2014/main" id="{0017C227-662C-2140-85E6-0762081B4C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99750" y="2968052"/>
              <a:ext cx="3378200" cy="1740818"/>
            </a:xfrm>
            <a:prstGeom prst="rect">
              <a:avLst/>
            </a:prstGeom>
          </p:spPr>
        </p:pic>
        <p:sp>
          <p:nvSpPr>
            <p:cNvPr id="9" name="Rectangle 8">
              <a:extLst>
                <a:ext uri="{FF2B5EF4-FFF2-40B4-BE49-F238E27FC236}">
                  <a16:creationId xmlns:a16="http://schemas.microsoft.com/office/drawing/2014/main" id="{3CDCE85D-E7DB-5749-9446-79AE7D89E8B7}"/>
                </a:ext>
              </a:extLst>
            </p:cNvPr>
            <p:cNvSpPr/>
            <p:nvPr/>
          </p:nvSpPr>
          <p:spPr>
            <a:xfrm>
              <a:off x="8424472" y="4474744"/>
              <a:ext cx="1274164"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922713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NPN vs PNP</a:t>
            </a:r>
          </a:p>
        </p:txBody>
      </p:sp>
      <p:sp>
        <p:nvSpPr>
          <p:cNvPr id="3" name="Content Placeholder 2"/>
          <p:cNvSpPr>
            <a:spLocks noGrp="1"/>
          </p:cNvSpPr>
          <p:nvPr>
            <p:ph idx="1"/>
          </p:nvPr>
        </p:nvSpPr>
        <p:spPr>
          <a:xfrm>
            <a:off x="1122532" y="1091868"/>
            <a:ext cx="4586029" cy="2131017"/>
          </a:xfrm>
        </p:spPr>
        <p:txBody>
          <a:bodyPr>
            <a:noAutofit/>
          </a:bodyPr>
          <a:lstStyle/>
          <a:p>
            <a:pPr marL="0" indent="0" algn="just">
              <a:buNone/>
            </a:pPr>
            <a:r>
              <a:rPr lang="en-US" sz="2400" dirty="0"/>
              <a:t>NPN and PNP transistors are opposites but things can get a little confusing, so let’s take a moment to make sure we understand the differences between NPN and PNP transistors and how they work.</a:t>
            </a:r>
          </a:p>
        </p:txBody>
      </p:sp>
      <p:sp>
        <p:nvSpPr>
          <p:cNvPr id="9" name="Content Placeholder 2">
            <a:extLst>
              <a:ext uri="{FF2B5EF4-FFF2-40B4-BE49-F238E27FC236}">
                <a16:creationId xmlns:a16="http://schemas.microsoft.com/office/drawing/2014/main" id="{7E2C305C-197B-F948-BA3F-9F96AAAB5BDA}"/>
              </a:ext>
            </a:extLst>
          </p:cNvPr>
          <p:cNvSpPr txBox="1">
            <a:spLocks/>
          </p:cNvSpPr>
          <p:nvPr/>
        </p:nvSpPr>
        <p:spPr>
          <a:xfrm>
            <a:off x="1122532" y="3301086"/>
            <a:ext cx="4586028" cy="101316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for a detailed look at the differences between NPN and PNP transistors.</a:t>
            </a:r>
          </a:p>
        </p:txBody>
      </p:sp>
      <p:pic>
        <p:nvPicPr>
          <p:cNvPr id="10" name="Graphic 9" descr="User">
            <a:extLst>
              <a:ext uri="{FF2B5EF4-FFF2-40B4-BE49-F238E27FC236}">
                <a16:creationId xmlns:a16="http://schemas.microsoft.com/office/drawing/2014/main" id="{3EAF92D5-34E6-5041-8D5C-0F054BC008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222388"/>
            <a:ext cx="854046" cy="854046"/>
          </a:xfrm>
          <a:prstGeom prst="rect">
            <a:avLst/>
          </a:prstGeom>
        </p:spPr>
      </p:pic>
      <p:sp>
        <p:nvSpPr>
          <p:cNvPr id="11" name="Rectangle 10">
            <a:extLst>
              <a:ext uri="{FF2B5EF4-FFF2-40B4-BE49-F238E27FC236}">
                <a16:creationId xmlns:a16="http://schemas.microsoft.com/office/drawing/2014/main" id="{0C629EAA-E717-9B49-BD37-6CBFDD26AA10}"/>
              </a:ext>
            </a:extLst>
          </p:cNvPr>
          <p:cNvSpPr/>
          <p:nvPr/>
        </p:nvSpPr>
        <p:spPr>
          <a:xfrm>
            <a:off x="5876693" y="1253369"/>
            <a:ext cx="4250642" cy="3060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YT06</a:t>
            </a:r>
          </a:p>
        </p:txBody>
      </p:sp>
    </p:spTree>
    <p:custDataLst>
      <p:tags r:id="rId1"/>
    </p:custDataLst>
    <p:extLst>
      <p:ext uri="{BB962C8B-B14F-4D97-AF65-F5344CB8AC3E}">
        <p14:creationId xmlns:p14="http://schemas.microsoft.com/office/powerpoint/2010/main" val="3121453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great summary</a:t>
            </a:r>
          </a:p>
        </p:txBody>
      </p:sp>
      <p:sp>
        <p:nvSpPr>
          <p:cNvPr id="9" name="Content Placeholder 2">
            <a:extLst>
              <a:ext uri="{FF2B5EF4-FFF2-40B4-BE49-F238E27FC236}">
                <a16:creationId xmlns:a16="http://schemas.microsoft.com/office/drawing/2014/main" id="{73AB5E52-10FB-3849-AA75-430E44175451}"/>
              </a:ext>
            </a:extLst>
          </p:cNvPr>
          <p:cNvSpPr txBox="1">
            <a:spLocks/>
          </p:cNvSpPr>
          <p:nvPr/>
        </p:nvSpPr>
        <p:spPr>
          <a:xfrm>
            <a:off x="1215060" y="1270072"/>
            <a:ext cx="4363907" cy="123182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for a great summary of how transistors work.</a:t>
            </a:r>
          </a:p>
        </p:txBody>
      </p:sp>
      <p:pic>
        <p:nvPicPr>
          <p:cNvPr id="10" name="Graphic 9" descr="User">
            <a:extLst>
              <a:ext uri="{FF2B5EF4-FFF2-40B4-BE49-F238E27FC236}">
                <a16:creationId xmlns:a16="http://schemas.microsoft.com/office/drawing/2014/main" id="{1A25B9FA-1E44-C949-AB36-CB46D0B58A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1014" y="1191373"/>
            <a:ext cx="854046" cy="854046"/>
          </a:xfrm>
          <a:prstGeom prst="rect">
            <a:avLst/>
          </a:prstGeom>
        </p:spPr>
      </p:pic>
      <p:sp>
        <p:nvSpPr>
          <p:cNvPr id="11" name="Rectangle 10">
            <a:extLst>
              <a:ext uri="{FF2B5EF4-FFF2-40B4-BE49-F238E27FC236}">
                <a16:creationId xmlns:a16="http://schemas.microsoft.com/office/drawing/2014/main" id="{2528A131-CBE3-CE4A-AB1D-C9E1F6A6AEAB}"/>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YT05</a:t>
            </a:r>
          </a:p>
        </p:txBody>
      </p:sp>
    </p:spTree>
    <p:custDataLst>
      <p:tags r:id="rId1"/>
    </p:custDataLst>
    <p:extLst>
      <p:ext uri="{BB962C8B-B14F-4D97-AF65-F5344CB8AC3E}">
        <p14:creationId xmlns:p14="http://schemas.microsoft.com/office/powerpoint/2010/main" val="2060022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do transistors do?</a:t>
            </a:r>
          </a:p>
        </p:txBody>
      </p:sp>
      <p:sp>
        <p:nvSpPr>
          <p:cNvPr id="3" name="Content Placeholder 2"/>
          <p:cNvSpPr>
            <a:spLocks noGrp="1"/>
          </p:cNvSpPr>
          <p:nvPr>
            <p:ph idx="1"/>
          </p:nvPr>
        </p:nvSpPr>
        <p:spPr>
          <a:xfrm>
            <a:off x="1122532" y="1091869"/>
            <a:ext cx="7672758" cy="721941"/>
          </a:xfrm>
        </p:spPr>
        <p:txBody>
          <a:bodyPr>
            <a:noAutofit/>
          </a:bodyPr>
          <a:lstStyle/>
          <a:p>
            <a:pPr marL="0" indent="0" algn="just">
              <a:buNone/>
            </a:pPr>
            <a:r>
              <a:rPr lang="en-US" sz="2400" dirty="0"/>
              <a:t>Let’s formalize what we know about what transistors do in a circuit.</a:t>
            </a:r>
          </a:p>
        </p:txBody>
      </p:sp>
      <p:sp>
        <p:nvSpPr>
          <p:cNvPr id="7" name="Content Placeholder 2">
            <a:extLst>
              <a:ext uri="{FF2B5EF4-FFF2-40B4-BE49-F238E27FC236}">
                <a16:creationId xmlns:a16="http://schemas.microsoft.com/office/drawing/2014/main" id="{86A237DC-81E8-EC4D-B42D-9729689285CF}"/>
              </a:ext>
            </a:extLst>
          </p:cNvPr>
          <p:cNvSpPr txBox="1">
            <a:spLocks/>
          </p:cNvSpPr>
          <p:nvPr/>
        </p:nvSpPr>
        <p:spPr>
          <a:xfrm>
            <a:off x="1122532" y="1863925"/>
            <a:ext cx="7607556" cy="50153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each button to read more.</a:t>
            </a:r>
          </a:p>
        </p:txBody>
      </p:sp>
      <p:pic>
        <p:nvPicPr>
          <p:cNvPr id="8" name="Graphic 7" descr="User">
            <a:extLst>
              <a:ext uri="{FF2B5EF4-FFF2-40B4-BE49-F238E27FC236}">
                <a16:creationId xmlns:a16="http://schemas.microsoft.com/office/drawing/2014/main" id="{8E71091F-0D9B-E943-AD0B-E84BD399C9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665306"/>
            <a:ext cx="854046" cy="854046"/>
          </a:xfrm>
          <a:prstGeom prst="rect">
            <a:avLst/>
          </a:prstGeom>
        </p:spPr>
      </p:pic>
      <p:sp>
        <p:nvSpPr>
          <p:cNvPr id="12" name="Rectangle 11">
            <a:extLst>
              <a:ext uri="{FF2B5EF4-FFF2-40B4-BE49-F238E27FC236}">
                <a16:creationId xmlns:a16="http://schemas.microsoft.com/office/drawing/2014/main" id="{82AB8C44-5047-1F4A-8218-639733E08F62}"/>
              </a:ext>
            </a:extLst>
          </p:cNvPr>
          <p:cNvSpPr/>
          <p:nvPr/>
        </p:nvSpPr>
        <p:spPr>
          <a:xfrm>
            <a:off x="1122534" y="2880264"/>
            <a:ext cx="7607554" cy="78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Transistors act as </a:t>
            </a:r>
            <a:r>
              <a:rPr lang="en-GB" sz="2800" b="1" dirty="0"/>
              <a:t>current controlled switches</a:t>
            </a:r>
            <a:r>
              <a:rPr lang="en-GB" sz="2800" dirty="0"/>
              <a:t>.</a:t>
            </a:r>
          </a:p>
        </p:txBody>
      </p:sp>
      <p:sp>
        <p:nvSpPr>
          <p:cNvPr id="13" name="Rectangle 12">
            <a:extLst>
              <a:ext uri="{FF2B5EF4-FFF2-40B4-BE49-F238E27FC236}">
                <a16:creationId xmlns:a16="http://schemas.microsoft.com/office/drawing/2014/main" id="{3C2CD59C-9D84-0B42-9EFE-3C6B61162322}"/>
              </a:ext>
            </a:extLst>
          </p:cNvPr>
          <p:cNvSpPr/>
          <p:nvPr/>
        </p:nvSpPr>
        <p:spPr>
          <a:xfrm>
            <a:off x="1122534" y="3759016"/>
            <a:ext cx="7607554" cy="78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2800" dirty="0"/>
              <a:t>Transistors act as </a:t>
            </a:r>
            <a:r>
              <a:rPr lang="en-GB" sz="2800" b="1" dirty="0"/>
              <a:t>current amplifiers</a:t>
            </a:r>
            <a:r>
              <a:rPr lang="en-GB" sz="2800" dirty="0"/>
              <a:t>.</a:t>
            </a:r>
            <a:endParaRPr lang="en-GB" sz="3200" dirty="0"/>
          </a:p>
        </p:txBody>
      </p:sp>
      <p:sp>
        <p:nvSpPr>
          <p:cNvPr id="14" name="Oval 13">
            <a:extLst>
              <a:ext uri="{FF2B5EF4-FFF2-40B4-BE49-F238E27FC236}">
                <a16:creationId xmlns:a16="http://schemas.microsoft.com/office/drawing/2014/main" id="{1C2AB4C6-C5D3-5642-A58D-0651C3A96257}"/>
              </a:ext>
            </a:extLst>
          </p:cNvPr>
          <p:cNvSpPr/>
          <p:nvPr/>
        </p:nvSpPr>
        <p:spPr>
          <a:xfrm>
            <a:off x="1210574" y="305480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5" name="Oval 14">
            <a:extLst>
              <a:ext uri="{FF2B5EF4-FFF2-40B4-BE49-F238E27FC236}">
                <a16:creationId xmlns:a16="http://schemas.microsoft.com/office/drawing/2014/main" id="{E365F405-BC2A-CC4C-A061-7FDC5450DC4F}"/>
              </a:ext>
            </a:extLst>
          </p:cNvPr>
          <p:cNvSpPr/>
          <p:nvPr/>
        </p:nvSpPr>
        <p:spPr>
          <a:xfrm>
            <a:off x="1210574" y="394865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Tree>
    <p:custDataLst>
      <p:tags r:id="rId1"/>
    </p:custDataLst>
    <p:extLst>
      <p:ext uri="{BB962C8B-B14F-4D97-AF65-F5344CB8AC3E}">
        <p14:creationId xmlns:p14="http://schemas.microsoft.com/office/powerpoint/2010/main" val="416388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Identify the three different transistor configurations of common base, common collector and common emitter</a:t>
            </a:r>
          </a:p>
          <a:p>
            <a:pPr marL="457200" indent="-457200">
              <a:buFont typeface="+mj-lt"/>
              <a:buAutoNum type="arabicPeriod"/>
            </a:pPr>
            <a:r>
              <a:rPr lang="en-GB" sz="2400" dirty="0"/>
              <a:t>State the current and voltage gain of a transistor in each configuration</a:t>
            </a:r>
          </a:p>
          <a:p>
            <a:pPr marL="457200" indent="-457200">
              <a:buFont typeface="+mj-lt"/>
              <a:buAutoNum type="arabicPeriod"/>
            </a:pPr>
            <a:r>
              <a:rPr lang="en-GB" sz="2400" dirty="0"/>
              <a:t>State the input and output impedance for a common base, common collector and common emitter circuits</a:t>
            </a:r>
          </a:p>
          <a:p>
            <a:pPr marL="457200" indent="-457200">
              <a:buFont typeface="+mj-lt"/>
              <a:buAutoNum type="arabicPeriod"/>
            </a:pPr>
            <a:r>
              <a:rPr lang="en-GB" sz="2400" dirty="0"/>
              <a:t>State the phase relationship between the input and outputs signals for common base, common collector and common emitter circuits.</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7ABA78D-68E0-8447-B8F6-F111F73089A6}"/>
              </a:ext>
            </a:extLst>
          </p:cNvPr>
          <p:cNvSpPr/>
          <p:nvPr/>
        </p:nvSpPr>
        <p:spPr>
          <a:xfrm>
            <a:off x="5389187" y="2201040"/>
            <a:ext cx="4285899" cy="26776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B50C09-ACF3-AA48-A468-9738FF30B850}"/>
              </a:ext>
            </a:extLst>
          </p:cNvPr>
          <p:cNvSpPr/>
          <p:nvPr/>
        </p:nvSpPr>
        <p:spPr>
          <a:xfrm>
            <a:off x="1005629" y="2203554"/>
            <a:ext cx="4285899" cy="26776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7330" y="266407"/>
            <a:ext cx="7672758" cy="967170"/>
          </a:xfrm>
        </p:spPr>
        <p:txBody>
          <a:bodyPr>
            <a:normAutofit/>
          </a:bodyPr>
          <a:lstStyle/>
          <a:p>
            <a:r>
              <a:rPr lang="en-GB" sz="3000" dirty="0"/>
              <a:t>Current controlled switches</a:t>
            </a:r>
          </a:p>
        </p:txBody>
      </p:sp>
      <p:sp>
        <p:nvSpPr>
          <p:cNvPr id="3" name="Content Placeholder 2"/>
          <p:cNvSpPr>
            <a:spLocks noGrp="1"/>
          </p:cNvSpPr>
          <p:nvPr>
            <p:ph idx="1"/>
          </p:nvPr>
        </p:nvSpPr>
        <p:spPr>
          <a:xfrm>
            <a:off x="1005629" y="1091867"/>
            <a:ext cx="7611191" cy="1111687"/>
          </a:xfrm>
        </p:spPr>
        <p:txBody>
          <a:bodyPr>
            <a:noAutofit/>
          </a:bodyPr>
          <a:lstStyle/>
          <a:p>
            <a:pPr marL="0" indent="0" algn="just">
              <a:buNone/>
            </a:pPr>
            <a:r>
              <a:rPr lang="en-US" sz="2400" dirty="0"/>
              <a:t>If current flows between the base and emitter, the transistor switches </a:t>
            </a:r>
            <a:r>
              <a:rPr lang="en-US" sz="2400" b="1" dirty="0"/>
              <a:t>ON</a:t>
            </a:r>
            <a:r>
              <a:rPr lang="en-US" sz="2400" dirty="0"/>
              <a:t> and allows a current to flow between the collector and emitter.</a:t>
            </a:r>
          </a:p>
        </p:txBody>
      </p:sp>
      <p:pic>
        <p:nvPicPr>
          <p:cNvPr id="13" name="Picture 12">
            <a:extLst>
              <a:ext uri="{FF2B5EF4-FFF2-40B4-BE49-F238E27FC236}">
                <a16:creationId xmlns:a16="http://schemas.microsoft.com/office/drawing/2014/main" id="{AEEFA8A7-0331-624A-9CFB-80EFBCE5C2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8668" y="2621970"/>
            <a:ext cx="1545041" cy="1893600"/>
          </a:xfrm>
          <a:prstGeom prst="rect">
            <a:avLst/>
          </a:prstGeom>
        </p:spPr>
      </p:pic>
      <p:sp>
        <p:nvSpPr>
          <p:cNvPr id="14" name="Rectangle 13">
            <a:extLst>
              <a:ext uri="{FF2B5EF4-FFF2-40B4-BE49-F238E27FC236}">
                <a16:creationId xmlns:a16="http://schemas.microsoft.com/office/drawing/2014/main" id="{F202307E-2AC4-5F4B-B5DC-F4BA496F1085}"/>
              </a:ext>
            </a:extLst>
          </p:cNvPr>
          <p:cNvSpPr/>
          <p:nvPr/>
        </p:nvSpPr>
        <p:spPr>
          <a:xfrm>
            <a:off x="1005629" y="2203554"/>
            <a:ext cx="2229771" cy="2677656"/>
          </a:xfrm>
          <a:prstGeom prst="rect">
            <a:avLst/>
          </a:prstGeom>
        </p:spPr>
        <p:txBody>
          <a:bodyPr wrap="square">
            <a:spAutoFit/>
          </a:bodyPr>
          <a:lstStyle/>
          <a:p>
            <a:pPr algn="just"/>
            <a:r>
              <a:rPr lang="en-US" sz="2400" b="1" dirty="0"/>
              <a:t>NPN</a:t>
            </a:r>
          </a:p>
          <a:p>
            <a:pPr algn="just"/>
            <a:r>
              <a:rPr lang="en-US" sz="2400" dirty="0"/>
              <a:t>Base must be at a </a:t>
            </a:r>
            <a:r>
              <a:rPr lang="en-US" sz="2400" b="1" dirty="0"/>
              <a:t>higher</a:t>
            </a:r>
            <a:r>
              <a:rPr lang="en-US" sz="2400" dirty="0"/>
              <a:t> voltage than the emitter and current flows from base to emitter.</a:t>
            </a:r>
          </a:p>
        </p:txBody>
      </p:sp>
      <p:sp>
        <p:nvSpPr>
          <p:cNvPr id="15" name="Rectangle 14">
            <a:extLst>
              <a:ext uri="{FF2B5EF4-FFF2-40B4-BE49-F238E27FC236}">
                <a16:creationId xmlns:a16="http://schemas.microsoft.com/office/drawing/2014/main" id="{EDEE0846-2102-D44E-9A95-A06084354C0C}"/>
              </a:ext>
            </a:extLst>
          </p:cNvPr>
          <p:cNvSpPr/>
          <p:nvPr/>
        </p:nvSpPr>
        <p:spPr>
          <a:xfrm>
            <a:off x="5529787" y="2203554"/>
            <a:ext cx="2232000" cy="1569660"/>
          </a:xfrm>
          <a:prstGeom prst="rect">
            <a:avLst/>
          </a:prstGeom>
        </p:spPr>
        <p:txBody>
          <a:bodyPr>
            <a:spAutoFit/>
          </a:bodyPr>
          <a:lstStyle/>
          <a:p>
            <a:pPr algn="just"/>
            <a:r>
              <a:rPr lang="en-US" sz="2400" b="1" dirty="0"/>
              <a:t>PNP</a:t>
            </a:r>
          </a:p>
          <a:p>
            <a:pPr algn="just"/>
            <a:r>
              <a:rPr lang="en-US" sz="2400" dirty="0"/>
              <a:t>Base must be at a </a:t>
            </a:r>
            <a:r>
              <a:rPr lang="en-US" sz="2400" b="1" dirty="0"/>
              <a:t>lower</a:t>
            </a:r>
            <a:r>
              <a:rPr lang="en-US" sz="2400" dirty="0"/>
              <a:t> voltage than the emitter and current flows from emitter to base.</a:t>
            </a:r>
          </a:p>
        </p:txBody>
      </p:sp>
      <p:pic>
        <p:nvPicPr>
          <p:cNvPr id="17" name="Picture 16">
            <a:extLst>
              <a:ext uri="{FF2B5EF4-FFF2-40B4-BE49-F238E27FC236}">
                <a16:creationId xmlns:a16="http://schemas.microsoft.com/office/drawing/2014/main" id="{AC6DE0B3-02C1-2547-BBB1-A77CC4AE88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59558" y="2456754"/>
            <a:ext cx="1541060" cy="1888721"/>
          </a:xfrm>
          <a:prstGeom prst="rect">
            <a:avLst/>
          </a:prstGeom>
        </p:spPr>
      </p:pic>
      <p:sp>
        <p:nvSpPr>
          <p:cNvPr id="18" name="TextBox 17">
            <a:extLst>
              <a:ext uri="{FF2B5EF4-FFF2-40B4-BE49-F238E27FC236}">
                <a16:creationId xmlns:a16="http://schemas.microsoft.com/office/drawing/2014/main" id="{BF1B278E-F5B5-C540-BA54-BD5057F470AD}"/>
              </a:ext>
            </a:extLst>
          </p:cNvPr>
          <p:cNvSpPr txBox="1"/>
          <p:nvPr/>
        </p:nvSpPr>
        <p:spPr>
          <a:xfrm>
            <a:off x="3384049" y="2950170"/>
            <a:ext cx="312906" cy="400110"/>
          </a:xfrm>
          <a:prstGeom prst="rect">
            <a:avLst/>
          </a:prstGeom>
          <a:noFill/>
        </p:spPr>
        <p:txBody>
          <a:bodyPr wrap="none" rtlCol="0">
            <a:spAutoFit/>
          </a:bodyPr>
          <a:lstStyle/>
          <a:p>
            <a:r>
              <a:rPr lang="en-US" sz="2000" b="1" dirty="0"/>
              <a:t>+</a:t>
            </a:r>
          </a:p>
        </p:txBody>
      </p:sp>
      <p:sp>
        <p:nvSpPr>
          <p:cNvPr id="19" name="TextBox 18">
            <a:extLst>
              <a:ext uri="{FF2B5EF4-FFF2-40B4-BE49-F238E27FC236}">
                <a16:creationId xmlns:a16="http://schemas.microsoft.com/office/drawing/2014/main" id="{E85E7051-11C1-D143-8127-6156C1B4D505}"/>
              </a:ext>
            </a:extLst>
          </p:cNvPr>
          <p:cNvSpPr txBox="1"/>
          <p:nvPr/>
        </p:nvSpPr>
        <p:spPr>
          <a:xfrm>
            <a:off x="4373503" y="4315515"/>
            <a:ext cx="263214" cy="400110"/>
          </a:xfrm>
          <a:prstGeom prst="rect">
            <a:avLst/>
          </a:prstGeom>
          <a:noFill/>
        </p:spPr>
        <p:txBody>
          <a:bodyPr wrap="none" rtlCol="0">
            <a:spAutoFit/>
          </a:bodyPr>
          <a:lstStyle/>
          <a:p>
            <a:r>
              <a:rPr lang="en-US" sz="2000" b="1" dirty="0"/>
              <a:t>-</a:t>
            </a:r>
          </a:p>
        </p:txBody>
      </p:sp>
      <p:sp>
        <p:nvSpPr>
          <p:cNvPr id="20" name="TextBox 19">
            <a:extLst>
              <a:ext uri="{FF2B5EF4-FFF2-40B4-BE49-F238E27FC236}">
                <a16:creationId xmlns:a16="http://schemas.microsoft.com/office/drawing/2014/main" id="{F8A463A1-F728-E54D-BEAF-842E7B82602C}"/>
              </a:ext>
            </a:extLst>
          </p:cNvPr>
          <p:cNvSpPr txBox="1"/>
          <p:nvPr/>
        </p:nvSpPr>
        <p:spPr>
          <a:xfrm>
            <a:off x="7926089" y="2830728"/>
            <a:ext cx="263214" cy="400110"/>
          </a:xfrm>
          <a:prstGeom prst="rect">
            <a:avLst/>
          </a:prstGeom>
          <a:noFill/>
        </p:spPr>
        <p:txBody>
          <a:bodyPr wrap="none" rtlCol="0">
            <a:spAutoFit/>
          </a:bodyPr>
          <a:lstStyle/>
          <a:p>
            <a:r>
              <a:rPr lang="en-US" sz="2000" b="1" dirty="0"/>
              <a:t>-</a:t>
            </a:r>
          </a:p>
        </p:txBody>
      </p:sp>
      <p:sp>
        <p:nvSpPr>
          <p:cNvPr id="21" name="TextBox 20">
            <a:extLst>
              <a:ext uri="{FF2B5EF4-FFF2-40B4-BE49-F238E27FC236}">
                <a16:creationId xmlns:a16="http://schemas.microsoft.com/office/drawing/2014/main" id="{5ADC2970-C29D-8E4D-87CE-96DD80CDD616}"/>
              </a:ext>
            </a:extLst>
          </p:cNvPr>
          <p:cNvSpPr txBox="1"/>
          <p:nvPr/>
        </p:nvSpPr>
        <p:spPr>
          <a:xfrm>
            <a:off x="8875586" y="2167182"/>
            <a:ext cx="312906" cy="400110"/>
          </a:xfrm>
          <a:prstGeom prst="rect">
            <a:avLst/>
          </a:prstGeom>
          <a:noFill/>
        </p:spPr>
        <p:txBody>
          <a:bodyPr wrap="none" rtlCol="0">
            <a:spAutoFit/>
          </a:bodyPr>
          <a:lstStyle/>
          <a:p>
            <a:r>
              <a:rPr lang="en-US" sz="2000" b="1" dirty="0"/>
              <a:t>+</a:t>
            </a:r>
          </a:p>
        </p:txBody>
      </p:sp>
      <p:sp>
        <p:nvSpPr>
          <p:cNvPr id="22" name="Arc 21">
            <a:extLst>
              <a:ext uri="{FF2B5EF4-FFF2-40B4-BE49-F238E27FC236}">
                <a16:creationId xmlns:a16="http://schemas.microsoft.com/office/drawing/2014/main" id="{F4D05D09-81C1-4147-B224-7CAAB69E5468}"/>
              </a:ext>
            </a:extLst>
          </p:cNvPr>
          <p:cNvSpPr/>
          <p:nvPr/>
        </p:nvSpPr>
        <p:spPr>
          <a:xfrm>
            <a:off x="2806837" y="3889236"/>
            <a:ext cx="1252668" cy="1252668"/>
          </a:xfrm>
          <a:prstGeom prst="arc">
            <a:avLst/>
          </a:prstGeom>
          <a:ln w="28575">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55D093F3-1BE7-B94A-9194-15B0BEF49BD7}"/>
              </a:ext>
            </a:extLst>
          </p:cNvPr>
          <p:cNvSpPr/>
          <p:nvPr/>
        </p:nvSpPr>
        <p:spPr>
          <a:xfrm rot="5400000">
            <a:off x="7475245" y="1731376"/>
            <a:ext cx="1252668" cy="1252668"/>
          </a:xfrm>
          <a:prstGeom prst="arc">
            <a:avLst/>
          </a:prstGeom>
          <a:ln w="28575">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85065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Current amplifier</a:t>
            </a:r>
          </a:p>
        </p:txBody>
      </p:sp>
      <p:sp>
        <p:nvSpPr>
          <p:cNvPr id="3" name="Content Placeholder 2"/>
          <p:cNvSpPr>
            <a:spLocks noGrp="1"/>
          </p:cNvSpPr>
          <p:nvPr>
            <p:ph idx="1"/>
          </p:nvPr>
        </p:nvSpPr>
        <p:spPr>
          <a:xfrm>
            <a:off x="1005629" y="1091867"/>
            <a:ext cx="7672758" cy="3911933"/>
          </a:xfrm>
        </p:spPr>
        <p:txBody>
          <a:bodyPr>
            <a:noAutofit/>
          </a:bodyPr>
          <a:lstStyle/>
          <a:p>
            <a:pPr marL="0" indent="0" algn="just">
              <a:buNone/>
            </a:pPr>
            <a:r>
              <a:rPr lang="en-US" sz="2400" dirty="0"/>
              <a:t>The current that flows between the collector and emitter is a multiple of the current that flows between the base and the emitter. This multiple is called the </a:t>
            </a:r>
            <a:r>
              <a:rPr lang="en-US" sz="2400" b="1" dirty="0"/>
              <a:t>Beta</a:t>
            </a:r>
            <a:r>
              <a:rPr lang="en-US" sz="2400" dirty="0"/>
              <a:t> and is given the symbol H</a:t>
            </a:r>
            <a:r>
              <a:rPr lang="en-US" sz="2400" baseline="-25000" dirty="0"/>
              <a:t>FE</a:t>
            </a:r>
            <a:r>
              <a:rPr lang="en-US" sz="2400" dirty="0"/>
              <a:t>. For both NPN and PNP transistors</a:t>
            </a:r>
          </a:p>
          <a:p>
            <a:pPr marL="0" indent="0" algn="just">
              <a:buNone/>
            </a:pPr>
            <a:endParaRPr lang="en-US" sz="2400" dirty="0"/>
          </a:p>
          <a:p>
            <a:pPr marL="0" indent="0" algn="just">
              <a:buNone/>
            </a:pPr>
            <a:endParaRPr lang="en-US" sz="2400" dirty="0"/>
          </a:p>
          <a:p>
            <a:pPr marL="0" indent="0" algn="ctr">
              <a:buNone/>
            </a:pPr>
            <a:r>
              <a:rPr lang="en-US" sz="5400" dirty="0">
                <a:solidFill>
                  <a:schemeClr val="accent3"/>
                </a:solidFill>
              </a:rPr>
              <a:t>I</a:t>
            </a:r>
            <a:r>
              <a:rPr lang="en-US" sz="5400" baseline="-25000" dirty="0">
                <a:solidFill>
                  <a:schemeClr val="accent3"/>
                </a:solidFill>
              </a:rPr>
              <a:t>C</a:t>
            </a:r>
            <a:r>
              <a:rPr lang="en-US" sz="5400" dirty="0"/>
              <a:t> + </a:t>
            </a:r>
            <a:r>
              <a:rPr lang="en-US" sz="5400" dirty="0">
                <a:solidFill>
                  <a:schemeClr val="accent4"/>
                </a:solidFill>
              </a:rPr>
              <a:t>I</a:t>
            </a:r>
            <a:r>
              <a:rPr lang="en-US" sz="5400" baseline="-25000" dirty="0">
                <a:solidFill>
                  <a:schemeClr val="accent4"/>
                </a:solidFill>
              </a:rPr>
              <a:t>B</a:t>
            </a:r>
            <a:r>
              <a:rPr lang="en-US" sz="5400" dirty="0"/>
              <a:t> = </a:t>
            </a:r>
            <a:r>
              <a:rPr lang="en-US" sz="5400" dirty="0">
                <a:solidFill>
                  <a:schemeClr val="accent6"/>
                </a:solidFill>
              </a:rPr>
              <a:t>I</a:t>
            </a:r>
            <a:r>
              <a:rPr lang="en-US" sz="5400" baseline="-25000" dirty="0">
                <a:solidFill>
                  <a:schemeClr val="accent6"/>
                </a:solidFill>
              </a:rPr>
              <a:t>E</a:t>
            </a:r>
          </a:p>
        </p:txBody>
      </p:sp>
      <p:pic>
        <p:nvPicPr>
          <p:cNvPr id="14" name="Picture 13">
            <a:extLst>
              <a:ext uri="{FF2B5EF4-FFF2-40B4-BE49-F238E27FC236}">
                <a16:creationId xmlns:a16="http://schemas.microsoft.com/office/drawing/2014/main" id="{82C75158-D2EE-E847-B95E-F540A11028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44720" y="2869427"/>
            <a:ext cx="1545041" cy="1893600"/>
          </a:xfrm>
          <a:prstGeom prst="rect">
            <a:avLst/>
          </a:prstGeom>
        </p:spPr>
      </p:pic>
      <p:pic>
        <p:nvPicPr>
          <p:cNvPr id="15" name="Picture 14">
            <a:extLst>
              <a:ext uri="{FF2B5EF4-FFF2-40B4-BE49-F238E27FC236}">
                <a16:creationId xmlns:a16="http://schemas.microsoft.com/office/drawing/2014/main" id="{C99AFF73-DEF1-ED43-B508-5C4471A104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80462" y="2871867"/>
            <a:ext cx="1541060" cy="1888721"/>
          </a:xfrm>
          <a:prstGeom prst="rect">
            <a:avLst/>
          </a:prstGeom>
        </p:spPr>
      </p:pic>
      <p:cxnSp>
        <p:nvCxnSpPr>
          <p:cNvPr id="16" name="Straight Arrow Connector 15">
            <a:extLst>
              <a:ext uri="{FF2B5EF4-FFF2-40B4-BE49-F238E27FC236}">
                <a16:creationId xmlns:a16="http://schemas.microsoft.com/office/drawing/2014/main" id="{CE98F282-9355-C841-AE43-2DD6166D5F06}"/>
              </a:ext>
            </a:extLst>
          </p:cNvPr>
          <p:cNvCxnSpPr/>
          <p:nvPr/>
        </p:nvCxnSpPr>
        <p:spPr>
          <a:xfrm>
            <a:off x="2788170" y="2806040"/>
            <a:ext cx="0" cy="48358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FC8EA9-F059-E94C-A82B-DC7103FA8D32}"/>
              </a:ext>
            </a:extLst>
          </p:cNvPr>
          <p:cNvSpPr txBox="1"/>
          <p:nvPr/>
        </p:nvSpPr>
        <p:spPr>
          <a:xfrm>
            <a:off x="2412746" y="2739890"/>
            <a:ext cx="375424" cy="461665"/>
          </a:xfrm>
          <a:prstGeom prst="rect">
            <a:avLst/>
          </a:prstGeom>
          <a:noFill/>
        </p:spPr>
        <p:txBody>
          <a:bodyPr wrap="none" rtlCol="0">
            <a:spAutoFit/>
          </a:bodyPr>
          <a:lstStyle/>
          <a:p>
            <a:r>
              <a:rPr lang="en-US" sz="2400" b="1" dirty="0">
                <a:solidFill>
                  <a:schemeClr val="accent3"/>
                </a:solidFill>
              </a:rPr>
              <a:t>I</a:t>
            </a:r>
            <a:r>
              <a:rPr lang="en-US" sz="2400" b="1" baseline="-25000" dirty="0">
                <a:solidFill>
                  <a:schemeClr val="accent3"/>
                </a:solidFill>
              </a:rPr>
              <a:t>C</a:t>
            </a:r>
          </a:p>
        </p:txBody>
      </p:sp>
      <p:cxnSp>
        <p:nvCxnSpPr>
          <p:cNvPr id="18" name="Straight Arrow Connector 17">
            <a:extLst>
              <a:ext uri="{FF2B5EF4-FFF2-40B4-BE49-F238E27FC236}">
                <a16:creationId xmlns:a16="http://schemas.microsoft.com/office/drawing/2014/main" id="{7AC5F420-F69A-FA48-854B-07850A233E9B}"/>
              </a:ext>
            </a:extLst>
          </p:cNvPr>
          <p:cNvCxnSpPr/>
          <p:nvPr/>
        </p:nvCxnSpPr>
        <p:spPr>
          <a:xfrm>
            <a:off x="7527560" y="4375767"/>
            <a:ext cx="0" cy="48358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EA6AD27-A363-5E44-B59C-1AA6DA70E440}"/>
              </a:ext>
            </a:extLst>
          </p:cNvPr>
          <p:cNvSpPr txBox="1"/>
          <p:nvPr/>
        </p:nvSpPr>
        <p:spPr>
          <a:xfrm>
            <a:off x="7107166" y="4384567"/>
            <a:ext cx="375424" cy="461665"/>
          </a:xfrm>
          <a:prstGeom prst="rect">
            <a:avLst/>
          </a:prstGeom>
          <a:noFill/>
        </p:spPr>
        <p:txBody>
          <a:bodyPr wrap="none" rtlCol="0">
            <a:spAutoFit/>
          </a:bodyPr>
          <a:lstStyle/>
          <a:p>
            <a:r>
              <a:rPr lang="en-US" sz="2400" b="1" dirty="0">
                <a:solidFill>
                  <a:schemeClr val="accent3"/>
                </a:solidFill>
              </a:rPr>
              <a:t>I</a:t>
            </a:r>
            <a:r>
              <a:rPr lang="en-US" sz="2400" b="1" baseline="-25000" dirty="0">
                <a:solidFill>
                  <a:schemeClr val="accent3"/>
                </a:solidFill>
              </a:rPr>
              <a:t>C</a:t>
            </a:r>
          </a:p>
        </p:txBody>
      </p:sp>
      <p:cxnSp>
        <p:nvCxnSpPr>
          <p:cNvPr id="22" name="Straight Arrow Connector 21">
            <a:extLst>
              <a:ext uri="{FF2B5EF4-FFF2-40B4-BE49-F238E27FC236}">
                <a16:creationId xmlns:a16="http://schemas.microsoft.com/office/drawing/2014/main" id="{E4AEC25F-D46A-D646-AE66-15EE78D1301A}"/>
              </a:ext>
            </a:extLst>
          </p:cNvPr>
          <p:cNvCxnSpPr/>
          <p:nvPr/>
        </p:nvCxnSpPr>
        <p:spPr>
          <a:xfrm>
            <a:off x="2782798" y="4371858"/>
            <a:ext cx="0" cy="48358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8A71150-80C2-3D4B-990E-C78F58CF2E2A}"/>
              </a:ext>
            </a:extLst>
          </p:cNvPr>
          <p:cNvSpPr txBox="1"/>
          <p:nvPr/>
        </p:nvSpPr>
        <p:spPr>
          <a:xfrm>
            <a:off x="2407374" y="4290718"/>
            <a:ext cx="365806" cy="461665"/>
          </a:xfrm>
          <a:prstGeom prst="rect">
            <a:avLst/>
          </a:prstGeom>
          <a:noFill/>
        </p:spPr>
        <p:txBody>
          <a:bodyPr wrap="none" rtlCol="0">
            <a:spAutoFit/>
          </a:bodyPr>
          <a:lstStyle/>
          <a:p>
            <a:r>
              <a:rPr lang="en-US" sz="2400" b="1" dirty="0">
                <a:solidFill>
                  <a:schemeClr val="accent6"/>
                </a:solidFill>
              </a:rPr>
              <a:t>I</a:t>
            </a:r>
            <a:r>
              <a:rPr lang="en-US" sz="2400" b="1" baseline="-25000" dirty="0">
                <a:solidFill>
                  <a:schemeClr val="accent6"/>
                </a:solidFill>
              </a:rPr>
              <a:t>E</a:t>
            </a:r>
          </a:p>
        </p:txBody>
      </p:sp>
      <p:cxnSp>
        <p:nvCxnSpPr>
          <p:cNvPr id="24" name="Straight Arrow Connector 23">
            <a:extLst>
              <a:ext uri="{FF2B5EF4-FFF2-40B4-BE49-F238E27FC236}">
                <a16:creationId xmlns:a16="http://schemas.microsoft.com/office/drawing/2014/main" id="{D256451F-95E4-CC45-9AAE-2DD11D5808F7}"/>
              </a:ext>
            </a:extLst>
          </p:cNvPr>
          <p:cNvCxnSpPr/>
          <p:nvPr/>
        </p:nvCxnSpPr>
        <p:spPr>
          <a:xfrm>
            <a:off x="7529348" y="2824263"/>
            <a:ext cx="0" cy="48358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FF5B7C0-FC5B-3949-A858-87459B76E63F}"/>
              </a:ext>
            </a:extLst>
          </p:cNvPr>
          <p:cNvSpPr txBox="1"/>
          <p:nvPr/>
        </p:nvSpPr>
        <p:spPr>
          <a:xfrm>
            <a:off x="7153924" y="2743123"/>
            <a:ext cx="365806" cy="461665"/>
          </a:xfrm>
          <a:prstGeom prst="rect">
            <a:avLst/>
          </a:prstGeom>
          <a:noFill/>
        </p:spPr>
        <p:txBody>
          <a:bodyPr wrap="none" rtlCol="0">
            <a:spAutoFit/>
          </a:bodyPr>
          <a:lstStyle/>
          <a:p>
            <a:r>
              <a:rPr lang="en-US" sz="2400" b="1" dirty="0">
                <a:solidFill>
                  <a:schemeClr val="accent6"/>
                </a:solidFill>
              </a:rPr>
              <a:t>I</a:t>
            </a:r>
            <a:r>
              <a:rPr lang="en-US" sz="2400" b="1" baseline="-25000" dirty="0">
                <a:solidFill>
                  <a:schemeClr val="accent6"/>
                </a:solidFill>
              </a:rPr>
              <a:t>E</a:t>
            </a:r>
          </a:p>
        </p:txBody>
      </p:sp>
      <p:cxnSp>
        <p:nvCxnSpPr>
          <p:cNvPr id="26" name="Straight Arrow Connector 25">
            <a:extLst>
              <a:ext uri="{FF2B5EF4-FFF2-40B4-BE49-F238E27FC236}">
                <a16:creationId xmlns:a16="http://schemas.microsoft.com/office/drawing/2014/main" id="{CA9C81B3-A5BE-F24A-B386-4239CC7F474C}"/>
              </a:ext>
            </a:extLst>
          </p:cNvPr>
          <p:cNvCxnSpPr>
            <a:cxnSpLocks/>
          </p:cNvCxnSpPr>
          <p:nvPr/>
        </p:nvCxnSpPr>
        <p:spPr>
          <a:xfrm>
            <a:off x="1760622" y="3816227"/>
            <a:ext cx="665288" cy="886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C8C40A3-B31D-CA48-857C-797DD491B510}"/>
              </a:ext>
            </a:extLst>
          </p:cNvPr>
          <p:cNvSpPr txBox="1"/>
          <p:nvPr/>
        </p:nvSpPr>
        <p:spPr>
          <a:xfrm>
            <a:off x="1753187" y="3816227"/>
            <a:ext cx="381836" cy="461665"/>
          </a:xfrm>
          <a:prstGeom prst="rect">
            <a:avLst/>
          </a:prstGeom>
          <a:noFill/>
        </p:spPr>
        <p:txBody>
          <a:bodyPr wrap="none" rtlCol="0">
            <a:spAutoFit/>
          </a:bodyPr>
          <a:lstStyle/>
          <a:p>
            <a:r>
              <a:rPr lang="en-US" sz="2400" b="1" dirty="0">
                <a:solidFill>
                  <a:schemeClr val="accent4"/>
                </a:solidFill>
              </a:rPr>
              <a:t>I</a:t>
            </a:r>
            <a:r>
              <a:rPr lang="en-US" sz="2400" b="1" baseline="-25000" dirty="0">
                <a:solidFill>
                  <a:schemeClr val="accent4"/>
                </a:solidFill>
              </a:rPr>
              <a:t>B</a:t>
            </a:r>
          </a:p>
        </p:txBody>
      </p:sp>
      <p:cxnSp>
        <p:nvCxnSpPr>
          <p:cNvPr id="32" name="Straight Arrow Connector 31">
            <a:extLst>
              <a:ext uri="{FF2B5EF4-FFF2-40B4-BE49-F238E27FC236}">
                <a16:creationId xmlns:a16="http://schemas.microsoft.com/office/drawing/2014/main" id="{A66CE4B9-A29B-8644-8BA3-2F4AC4E20D9E}"/>
              </a:ext>
            </a:extLst>
          </p:cNvPr>
          <p:cNvCxnSpPr>
            <a:cxnSpLocks/>
          </p:cNvCxnSpPr>
          <p:nvPr/>
        </p:nvCxnSpPr>
        <p:spPr>
          <a:xfrm flipH="1">
            <a:off x="6496637" y="3820060"/>
            <a:ext cx="665288" cy="886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CA15880-3716-3941-8CAE-DA5B3BC79AFF}"/>
              </a:ext>
            </a:extLst>
          </p:cNvPr>
          <p:cNvSpPr txBox="1"/>
          <p:nvPr/>
        </p:nvSpPr>
        <p:spPr>
          <a:xfrm>
            <a:off x="6489202" y="3820060"/>
            <a:ext cx="381836" cy="461665"/>
          </a:xfrm>
          <a:prstGeom prst="rect">
            <a:avLst/>
          </a:prstGeom>
          <a:noFill/>
        </p:spPr>
        <p:txBody>
          <a:bodyPr wrap="none" rtlCol="0">
            <a:spAutoFit/>
          </a:bodyPr>
          <a:lstStyle/>
          <a:p>
            <a:r>
              <a:rPr lang="en-US" sz="2400" b="1" dirty="0">
                <a:solidFill>
                  <a:schemeClr val="accent4"/>
                </a:solidFill>
              </a:rPr>
              <a:t>I</a:t>
            </a:r>
            <a:r>
              <a:rPr lang="en-US" sz="2400" b="1" baseline="-25000" dirty="0">
                <a:solidFill>
                  <a:schemeClr val="accent4"/>
                </a:solidFill>
              </a:rPr>
              <a:t>B</a:t>
            </a:r>
          </a:p>
        </p:txBody>
      </p:sp>
    </p:spTree>
    <p:custDataLst>
      <p:tags r:id="rId1"/>
    </p:custDataLst>
    <p:extLst>
      <p:ext uri="{BB962C8B-B14F-4D97-AF65-F5344CB8AC3E}">
        <p14:creationId xmlns:p14="http://schemas.microsoft.com/office/powerpoint/2010/main" val="2581004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basics of transistors.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497089"/>
          </a:xfrm>
        </p:spPr>
        <p:txBody>
          <a:bodyPr>
            <a:noAutofit/>
          </a:bodyPr>
          <a:lstStyle/>
          <a:p>
            <a:pPr marL="0" indent="0">
              <a:buNone/>
            </a:pPr>
            <a:r>
              <a:rPr lang="en-GB" sz="2400" dirty="0"/>
              <a:t>Which symbol is for a NPN transistor?</a:t>
            </a:r>
          </a:p>
          <a:p>
            <a:pPr marL="0" indent="0">
              <a:buNone/>
            </a:pPr>
            <a:endParaRPr lang="en-GB" sz="2400" dirty="0"/>
          </a:p>
        </p:txBody>
      </p:sp>
      <p:pic>
        <p:nvPicPr>
          <p:cNvPr id="5" name="Picture 4">
            <a:extLst>
              <a:ext uri="{FF2B5EF4-FFF2-40B4-BE49-F238E27FC236}">
                <a16:creationId xmlns:a16="http://schemas.microsoft.com/office/drawing/2014/main" id="{8547BC70-8FBC-D443-B9AF-4300D3CC26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44720" y="2018332"/>
            <a:ext cx="1545041" cy="1893600"/>
          </a:xfrm>
          <a:prstGeom prst="rect">
            <a:avLst/>
          </a:prstGeom>
        </p:spPr>
      </p:pic>
      <p:pic>
        <p:nvPicPr>
          <p:cNvPr id="6" name="Picture 5">
            <a:extLst>
              <a:ext uri="{FF2B5EF4-FFF2-40B4-BE49-F238E27FC236}">
                <a16:creationId xmlns:a16="http://schemas.microsoft.com/office/drawing/2014/main" id="{FA8A8C2A-2354-134B-8E02-D2715A1710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80462" y="2020772"/>
            <a:ext cx="1541060" cy="1888721"/>
          </a:xfrm>
          <a:prstGeom prst="rect">
            <a:avLst/>
          </a:prstGeom>
        </p:spPr>
      </p:pic>
      <p:sp>
        <p:nvSpPr>
          <p:cNvPr id="4" name="TextBox 3">
            <a:extLst>
              <a:ext uri="{FF2B5EF4-FFF2-40B4-BE49-F238E27FC236}">
                <a16:creationId xmlns:a16="http://schemas.microsoft.com/office/drawing/2014/main" id="{6DAFACBE-7197-0343-B6FE-6513B8159063}"/>
              </a:ext>
            </a:extLst>
          </p:cNvPr>
          <p:cNvSpPr txBox="1"/>
          <p:nvPr/>
        </p:nvSpPr>
        <p:spPr>
          <a:xfrm>
            <a:off x="1122532" y="1952753"/>
            <a:ext cx="425116" cy="461665"/>
          </a:xfrm>
          <a:prstGeom prst="rect">
            <a:avLst/>
          </a:prstGeom>
          <a:noFill/>
        </p:spPr>
        <p:txBody>
          <a:bodyPr wrap="none" rtlCol="0">
            <a:spAutoFit/>
          </a:bodyPr>
          <a:lstStyle/>
          <a:p>
            <a:r>
              <a:rPr lang="en-US" sz="2400" dirty="0"/>
              <a:t>a)</a:t>
            </a:r>
          </a:p>
        </p:txBody>
      </p:sp>
      <p:sp>
        <p:nvSpPr>
          <p:cNvPr id="8" name="TextBox 7">
            <a:extLst>
              <a:ext uri="{FF2B5EF4-FFF2-40B4-BE49-F238E27FC236}">
                <a16:creationId xmlns:a16="http://schemas.microsoft.com/office/drawing/2014/main" id="{796E1C37-18BD-0E40-B7CC-24456954E2FB}"/>
              </a:ext>
            </a:extLst>
          </p:cNvPr>
          <p:cNvSpPr txBox="1"/>
          <p:nvPr/>
        </p:nvSpPr>
        <p:spPr>
          <a:xfrm>
            <a:off x="5936873" y="1952752"/>
            <a:ext cx="439544" cy="461665"/>
          </a:xfrm>
          <a:prstGeom prst="rect">
            <a:avLst/>
          </a:prstGeom>
          <a:noFill/>
        </p:spPr>
        <p:txBody>
          <a:bodyPr wrap="none" rtlCol="0">
            <a:spAutoFit/>
          </a:bodyPr>
          <a:lstStyle/>
          <a:p>
            <a:r>
              <a:rPr lang="en-US" sz="2400" dirty="0"/>
              <a:t>b)</a:t>
            </a:r>
          </a:p>
        </p:txBody>
      </p:sp>
    </p:spTree>
    <p:custDataLst>
      <p:tags r:id="rId1"/>
    </p:custDataLst>
    <p:extLst>
      <p:ext uri="{BB962C8B-B14F-4D97-AF65-F5344CB8AC3E}">
        <p14:creationId xmlns:p14="http://schemas.microsoft.com/office/powerpoint/2010/main" val="1008187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What are the names of the transistor leads. Choose all the correct answers.</a:t>
            </a:r>
          </a:p>
          <a:p>
            <a:pPr marL="0" indent="0">
              <a:buNone/>
            </a:pPr>
            <a:endParaRPr lang="en-GB" sz="2400" dirty="0"/>
          </a:p>
          <a:p>
            <a:pPr marL="457200" indent="-457200">
              <a:buFont typeface="+mj-lt"/>
              <a:buAutoNum type="alphaLcParenR"/>
            </a:pPr>
            <a:r>
              <a:rPr lang="en-GB" sz="2400" dirty="0"/>
              <a:t>Base</a:t>
            </a:r>
          </a:p>
          <a:p>
            <a:pPr marL="457200" indent="-457200">
              <a:buFont typeface="+mj-lt"/>
              <a:buAutoNum type="alphaLcParenR"/>
            </a:pPr>
            <a:r>
              <a:rPr lang="en-GB" sz="2400" dirty="0"/>
              <a:t>Emit</a:t>
            </a:r>
          </a:p>
          <a:p>
            <a:pPr marL="457200" indent="-457200">
              <a:buFont typeface="+mj-lt"/>
              <a:buAutoNum type="alphaLcParenR"/>
            </a:pPr>
            <a:r>
              <a:rPr lang="en-GB" sz="2400" dirty="0"/>
              <a:t>Exit</a:t>
            </a:r>
          </a:p>
          <a:p>
            <a:pPr marL="457200" indent="-457200">
              <a:buFont typeface="+mj-lt"/>
              <a:buAutoNum type="alphaLcParenR"/>
            </a:pPr>
            <a:r>
              <a:rPr lang="en-GB" sz="2400" dirty="0"/>
              <a:t>Collector</a:t>
            </a:r>
          </a:p>
          <a:p>
            <a:pPr marL="457200" indent="-457200">
              <a:buFont typeface="+mj-lt"/>
              <a:buAutoNum type="alphaLcParenR"/>
            </a:pPr>
            <a:r>
              <a:rPr lang="en-GB" sz="2400" dirty="0"/>
              <a:t>Emitter</a:t>
            </a:r>
          </a:p>
          <a:p>
            <a:pPr marL="457200" indent="-457200">
              <a:buFont typeface="+mj-lt"/>
              <a:buAutoNum type="alphaLcParenR"/>
            </a:pPr>
            <a:r>
              <a:rPr lang="en-GB" sz="2400" dirty="0"/>
              <a:t>Basic</a:t>
            </a:r>
          </a:p>
          <a:p>
            <a:pPr marL="457200" indent="-457200">
              <a:buFont typeface="+mj-lt"/>
              <a:buAutoNum type="alphaLcParenR"/>
            </a:pPr>
            <a:endParaRPr lang="en-GB" sz="2400" dirty="0"/>
          </a:p>
          <a:p>
            <a:pPr marL="0" indent="0">
              <a:buNone/>
            </a:pPr>
            <a:endParaRPr lang="en-GB" sz="2400" dirty="0"/>
          </a:p>
        </p:txBody>
      </p:sp>
    </p:spTree>
    <p:custDataLst>
      <p:tags r:id="rId1"/>
    </p:custDataLst>
    <p:extLst>
      <p:ext uri="{BB962C8B-B14F-4D97-AF65-F5344CB8AC3E}">
        <p14:creationId xmlns:p14="http://schemas.microsoft.com/office/powerpoint/2010/main" val="7670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8"/>
            <a:ext cx="7607556" cy="497090"/>
          </a:xfrm>
        </p:spPr>
        <p:txBody>
          <a:bodyPr>
            <a:noAutofit/>
          </a:bodyPr>
          <a:lstStyle/>
          <a:p>
            <a:pPr marL="0" indent="0">
              <a:buNone/>
            </a:pPr>
            <a:r>
              <a:rPr lang="en-GB" sz="2400" dirty="0"/>
              <a:t>Drag the names to the correct places on the diagram.</a:t>
            </a:r>
          </a:p>
        </p:txBody>
      </p:sp>
      <p:sp>
        <p:nvSpPr>
          <p:cNvPr id="4" name="TextBox 3">
            <a:extLst>
              <a:ext uri="{FF2B5EF4-FFF2-40B4-BE49-F238E27FC236}">
                <a16:creationId xmlns:a16="http://schemas.microsoft.com/office/drawing/2014/main" id="{46568BF1-79F3-B34E-8B19-AA8BB958E819}"/>
              </a:ext>
            </a:extLst>
          </p:cNvPr>
          <p:cNvSpPr txBox="1"/>
          <p:nvPr/>
        </p:nvSpPr>
        <p:spPr>
          <a:xfrm>
            <a:off x="1122532" y="1962299"/>
            <a:ext cx="772969" cy="461665"/>
          </a:xfrm>
          <a:prstGeom prst="rect">
            <a:avLst/>
          </a:prstGeom>
          <a:noFill/>
        </p:spPr>
        <p:txBody>
          <a:bodyPr wrap="none" rtlCol="0">
            <a:spAutoFit/>
          </a:bodyPr>
          <a:lstStyle/>
          <a:p>
            <a:r>
              <a:rPr lang="en-US" sz="2400" dirty="0"/>
              <a:t>Base</a:t>
            </a:r>
          </a:p>
        </p:txBody>
      </p:sp>
      <p:sp>
        <p:nvSpPr>
          <p:cNvPr id="5" name="TextBox 4">
            <a:extLst>
              <a:ext uri="{FF2B5EF4-FFF2-40B4-BE49-F238E27FC236}">
                <a16:creationId xmlns:a16="http://schemas.microsoft.com/office/drawing/2014/main" id="{A1CEEA23-E49D-F74D-831C-4D13410A1896}"/>
              </a:ext>
            </a:extLst>
          </p:cNvPr>
          <p:cNvSpPr txBox="1"/>
          <p:nvPr/>
        </p:nvSpPr>
        <p:spPr>
          <a:xfrm>
            <a:off x="1122532" y="2520306"/>
            <a:ext cx="1303755" cy="461665"/>
          </a:xfrm>
          <a:prstGeom prst="rect">
            <a:avLst/>
          </a:prstGeom>
          <a:noFill/>
        </p:spPr>
        <p:txBody>
          <a:bodyPr wrap="none" rtlCol="0">
            <a:spAutoFit/>
          </a:bodyPr>
          <a:lstStyle/>
          <a:p>
            <a:r>
              <a:rPr lang="en-US" sz="2400" dirty="0"/>
              <a:t>Collector</a:t>
            </a:r>
          </a:p>
        </p:txBody>
      </p:sp>
      <p:sp>
        <p:nvSpPr>
          <p:cNvPr id="6" name="TextBox 5">
            <a:extLst>
              <a:ext uri="{FF2B5EF4-FFF2-40B4-BE49-F238E27FC236}">
                <a16:creationId xmlns:a16="http://schemas.microsoft.com/office/drawing/2014/main" id="{FF0501F5-0D36-C545-8E78-CC44C2D52B95}"/>
              </a:ext>
            </a:extLst>
          </p:cNvPr>
          <p:cNvSpPr txBox="1"/>
          <p:nvPr/>
        </p:nvSpPr>
        <p:spPr>
          <a:xfrm>
            <a:off x="1122532" y="3113623"/>
            <a:ext cx="1109919" cy="461665"/>
          </a:xfrm>
          <a:prstGeom prst="rect">
            <a:avLst/>
          </a:prstGeom>
          <a:noFill/>
        </p:spPr>
        <p:txBody>
          <a:bodyPr wrap="none" rtlCol="0">
            <a:spAutoFit/>
          </a:bodyPr>
          <a:lstStyle/>
          <a:p>
            <a:r>
              <a:rPr lang="en-US" sz="2400" dirty="0"/>
              <a:t>Emitter</a:t>
            </a:r>
          </a:p>
        </p:txBody>
      </p:sp>
      <p:pic>
        <p:nvPicPr>
          <p:cNvPr id="7" name="Picture 6">
            <a:extLst>
              <a:ext uri="{FF2B5EF4-FFF2-40B4-BE49-F238E27FC236}">
                <a16:creationId xmlns:a16="http://schemas.microsoft.com/office/drawing/2014/main" id="{12D3F0B8-B5A5-2F45-9033-4B4143DE2F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5576122" y="1973134"/>
            <a:ext cx="1541060" cy="1888721"/>
          </a:xfrm>
          <a:prstGeom prst="rect">
            <a:avLst/>
          </a:prstGeom>
        </p:spPr>
      </p:pic>
      <p:sp>
        <p:nvSpPr>
          <p:cNvPr id="8" name="Rectangle 7">
            <a:extLst>
              <a:ext uri="{FF2B5EF4-FFF2-40B4-BE49-F238E27FC236}">
                <a16:creationId xmlns:a16="http://schemas.microsoft.com/office/drawing/2014/main" id="{7D076458-2742-E340-8660-FE21DBFA02D8}"/>
              </a:ext>
            </a:extLst>
          </p:cNvPr>
          <p:cNvSpPr/>
          <p:nvPr/>
        </p:nvSpPr>
        <p:spPr>
          <a:xfrm>
            <a:off x="5196130" y="2364004"/>
            <a:ext cx="475981" cy="32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067C4B-13E0-434B-8CD6-975111668558}"/>
              </a:ext>
            </a:extLst>
          </p:cNvPr>
          <p:cNvSpPr/>
          <p:nvPr/>
        </p:nvSpPr>
        <p:spPr>
          <a:xfrm>
            <a:off x="7010999" y="2364004"/>
            <a:ext cx="475981" cy="32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F786F1-9C04-2440-9161-D6D34CD72F73}"/>
              </a:ext>
            </a:extLst>
          </p:cNvPr>
          <p:cNvSpPr/>
          <p:nvPr/>
        </p:nvSpPr>
        <p:spPr>
          <a:xfrm>
            <a:off x="5826434" y="3411701"/>
            <a:ext cx="475981" cy="32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003D2C-0771-E747-9C49-E76A92468339}"/>
              </a:ext>
            </a:extLst>
          </p:cNvPr>
          <p:cNvSpPr txBox="1"/>
          <p:nvPr/>
        </p:nvSpPr>
        <p:spPr>
          <a:xfrm>
            <a:off x="5953589" y="3707642"/>
            <a:ext cx="772969" cy="461665"/>
          </a:xfrm>
          <a:prstGeom prst="rect">
            <a:avLst/>
          </a:prstGeom>
          <a:noFill/>
        </p:spPr>
        <p:txBody>
          <a:bodyPr wrap="none" rtlCol="0">
            <a:spAutoFit/>
          </a:bodyPr>
          <a:lstStyle/>
          <a:p>
            <a:r>
              <a:rPr lang="en-US" sz="2400" dirty="0">
                <a:solidFill>
                  <a:schemeClr val="bg2">
                    <a:lumMod val="90000"/>
                  </a:schemeClr>
                </a:solidFill>
              </a:rPr>
              <a:t>Base</a:t>
            </a:r>
          </a:p>
        </p:txBody>
      </p:sp>
      <p:sp>
        <p:nvSpPr>
          <p:cNvPr id="12" name="TextBox 11">
            <a:extLst>
              <a:ext uri="{FF2B5EF4-FFF2-40B4-BE49-F238E27FC236}">
                <a16:creationId xmlns:a16="http://schemas.microsoft.com/office/drawing/2014/main" id="{E21C224D-1DC4-DA4C-B37A-D5E896E47B55}"/>
              </a:ext>
            </a:extLst>
          </p:cNvPr>
          <p:cNvSpPr txBox="1"/>
          <p:nvPr/>
        </p:nvSpPr>
        <p:spPr>
          <a:xfrm>
            <a:off x="7225542" y="2485771"/>
            <a:ext cx="1303755" cy="461665"/>
          </a:xfrm>
          <a:prstGeom prst="rect">
            <a:avLst/>
          </a:prstGeom>
          <a:noFill/>
        </p:spPr>
        <p:txBody>
          <a:bodyPr wrap="none" rtlCol="0">
            <a:spAutoFit/>
          </a:bodyPr>
          <a:lstStyle/>
          <a:p>
            <a:r>
              <a:rPr lang="en-US" sz="2400" dirty="0">
                <a:solidFill>
                  <a:schemeClr val="bg2">
                    <a:lumMod val="90000"/>
                  </a:schemeClr>
                </a:solidFill>
              </a:rPr>
              <a:t>Collector</a:t>
            </a:r>
          </a:p>
        </p:txBody>
      </p:sp>
      <p:sp>
        <p:nvSpPr>
          <p:cNvPr id="13" name="TextBox 12">
            <a:extLst>
              <a:ext uri="{FF2B5EF4-FFF2-40B4-BE49-F238E27FC236}">
                <a16:creationId xmlns:a16="http://schemas.microsoft.com/office/drawing/2014/main" id="{74447E99-240F-7742-9B80-B22398F565FE}"/>
              </a:ext>
            </a:extLst>
          </p:cNvPr>
          <p:cNvSpPr txBox="1"/>
          <p:nvPr/>
        </p:nvSpPr>
        <p:spPr>
          <a:xfrm>
            <a:off x="4413078" y="2497104"/>
            <a:ext cx="1109919" cy="461665"/>
          </a:xfrm>
          <a:prstGeom prst="rect">
            <a:avLst/>
          </a:prstGeom>
          <a:noFill/>
        </p:spPr>
        <p:txBody>
          <a:bodyPr wrap="none" rtlCol="0">
            <a:spAutoFit/>
          </a:bodyPr>
          <a:lstStyle/>
          <a:p>
            <a:r>
              <a:rPr lang="en-US" sz="2400" dirty="0">
                <a:solidFill>
                  <a:schemeClr val="bg2">
                    <a:lumMod val="90000"/>
                  </a:schemeClr>
                </a:solidFill>
              </a:rPr>
              <a:t>Emitter</a:t>
            </a:r>
          </a:p>
        </p:txBody>
      </p:sp>
    </p:spTree>
    <p:custDataLst>
      <p:tags r:id="rId1"/>
    </p:custDataLst>
    <p:extLst>
      <p:ext uri="{BB962C8B-B14F-4D97-AF65-F5344CB8AC3E}">
        <p14:creationId xmlns:p14="http://schemas.microsoft.com/office/powerpoint/2010/main" val="307983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Drag the symbols to give the relationship between I</a:t>
            </a:r>
            <a:r>
              <a:rPr lang="en-GB" sz="2400" baseline="-25000" dirty="0"/>
              <a:t>E</a:t>
            </a:r>
            <a:r>
              <a:rPr lang="en-GB" sz="2400" dirty="0"/>
              <a:t>, I</a:t>
            </a:r>
            <a:r>
              <a:rPr lang="en-GB" sz="2400" baseline="-25000" dirty="0"/>
              <a:t>C</a:t>
            </a:r>
            <a:r>
              <a:rPr lang="en-GB" sz="2400" dirty="0"/>
              <a:t> and I</a:t>
            </a:r>
            <a:r>
              <a:rPr lang="en-GB" sz="2400" baseline="-25000" dirty="0"/>
              <a:t>B</a:t>
            </a:r>
            <a:r>
              <a:rPr lang="en-GB" sz="2400" dirty="0"/>
              <a:t>.</a:t>
            </a:r>
          </a:p>
        </p:txBody>
      </p:sp>
      <p:sp>
        <p:nvSpPr>
          <p:cNvPr id="4" name="Rectangle 3">
            <a:extLst>
              <a:ext uri="{FF2B5EF4-FFF2-40B4-BE49-F238E27FC236}">
                <a16:creationId xmlns:a16="http://schemas.microsoft.com/office/drawing/2014/main" id="{7DBE5022-E855-E445-953C-173A76B2557D}"/>
              </a:ext>
            </a:extLst>
          </p:cNvPr>
          <p:cNvSpPr/>
          <p:nvPr/>
        </p:nvSpPr>
        <p:spPr>
          <a:xfrm>
            <a:off x="7272766" y="1969573"/>
            <a:ext cx="2464136" cy="830997"/>
          </a:xfrm>
          <a:prstGeom prst="rect">
            <a:avLst/>
          </a:prstGeom>
        </p:spPr>
        <p:txBody>
          <a:bodyPr wrap="none">
            <a:spAutoFit/>
          </a:bodyPr>
          <a:lstStyle/>
          <a:p>
            <a:pPr algn="ctr"/>
            <a:r>
              <a:rPr lang="en-US" sz="4800" dirty="0">
                <a:solidFill>
                  <a:schemeClr val="bg2">
                    <a:lumMod val="90000"/>
                  </a:schemeClr>
                </a:solidFill>
              </a:rPr>
              <a:t>I</a:t>
            </a:r>
            <a:r>
              <a:rPr lang="en-US" sz="4800" baseline="-25000" dirty="0">
                <a:solidFill>
                  <a:schemeClr val="bg2">
                    <a:lumMod val="90000"/>
                  </a:schemeClr>
                </a:solidFill>
              </a:rPr>
              <a:t>C</a:t>
            </a:r>
            <a:r>
              <a:rPr lang="en-US" sz="4800" dirty="0">
                <a:solidFill>
                  <a:schemeClr val="bg2">
                    <a:lumMod val="90000"/>
                  </a:schemeClr>
                </a:solidFill>
              </a:rPr>
              <a:t> + I</a:t>
            </a:r>
            <a:r>
              <a:rPr lang="en-US" sz="4800" baseline="-25000" dirty="0">
                <a:solidFill>
                  <a:schemeClr val="bg2">
                    <a:lumMod val="90000"/>
                  </a:schemeClr>
                </a:solidFill>
              </a:rPr>
              <a:t>B</a:t>
            </a:r>
            <a:r>
              <a:rPr lang="en-US" sz="4800" dirty="0">
                <a:solidFill>
                  <a:schemeClr val="bg2">
                    <a:lumMod val="90000"/>
                  </a:schemeClr>
                </a:solidFill>
              </a:rPr>
              <a:t> = I</a:t>
            </a:r>
            <a:r>
              <a:rPr lang="en-US" sz="4800" baseline="-25000" dirty="0">
                <a:solidFill>
                  <a:schemeClr val="bg2">
                    <a:lumMod val="90000"/>
                  </a:schemeClr>
                </a:solidFill>
              </a:rPr>
              <a:t>E</a:t>
            </a:r>
          </a:p>
        </p:txBody>
      </p:sp>
      <p:sp>
        <p:nvSpPr>
          <p:cNvPr id="5" name="Rectangle 4">
            <a:extLst>
              <a:ext uri="{FF2B5EF4-FFF2-40B4-BE49-F238E27FC236}">
                <a16:creationId xmlns:a16="http://schemas.microsoft.com/office/drawing/2014/main" id="{0211DDF3-5E3F-FD47-84F7-FBACC81EF893}"/>
              </a:ext>
            </a:extLst>
          </p:cNvPr>
          <p:cNvSpPr/>
          <p:nvPr/>
        </p:nvSpPr>
        <p:spPr>
          <a:xfrm>
            <a:off x="1663208" y="2721337"/>
            <a:ext cx="559769" cy="830997"/>
          </a:xfrm>
          <a:prstGeom prst="rect">
            <a:avLst/>
          </a:prstGeom>
        </p:spPr>
        <p:txBody>
          <a:bodyPr wrap="none">
            <a:spAutoFit/>
          </a:bodyPr>
          <a:lstStyle/>
          <a:p>
            <a:pPr algn="ctr"/>
            <a:r>
              <a:rPr lang="en-US" sz="4800" dirty="0">
                <a:solidFill>
                  <a:schemeClr val="bg2">
                    <a:lumMod val="10000"/>
                  </a:schemeClr>
                </a:solidFill>
              </a:rPr>
              <a:t>I</a:t>
            </a:r>
            <a:r>
              <a:rPr lang="en-US" sz="4800" baseline="-25000" dirty="0">
                <a:solidFill>
                  <a:schemeClr val="bg2">
                    <a:lumMod val="10000"/>
                  </a:schemeClr>
                </a:solidFill>
              </a:rPr>
              <a:t>C</a:t>
            </a:r>
          </a:p>
        </p:txBody>
      </p:sp>
      <p:sp>
        <p:nvSpPr>
          <p:cNvPr id="6" name="Rectangle 5">
            <a:extLst>
              <a:ext uri="{FF2B5EF4-FFF2-40B4-BE49-F238E27FC236}">
                <a16:creationId xmlns:a16="http://schemas.microsoft.com/office/drawing/2014/main" id="{B4D93B85-5348-3444-937C-31C4F8D0D91E}"/>
              </a:ext>
            </a:extLst>
          </p:cNvPr>
          <p:cNvSpPr/>
          <p:nvPr/>
        </p:nvSpPr>
        <p:spPr>
          <a:xfrm>
            <a:off x="3723164" y="2130219"/>
            <a:ext cx="490840" cy="830997"/>
          </a:xfrm>
          <a:prstGeom prst="rect">
            <a:avLst/>
          </a:prstGeom>
        </p:spPr>
        <p:txBody>
          <a:bodyPr wrap="none">
            <a:spAutoFit/>
          </a:bodyPr>
          <a:lstStyle/>
          <a:p>
            <a:pPr algn="ctr"/>
            <a:r>
              <a:rPr lang="en-US" sz="4800" dirty="0">
                <a:solidFill>
                  <a:schemeClr val="bg2">
                    <a:lumMod val="10000"/>
                  </a:schemeClr>
                </a:solidFill>
              </a:rPr>
              <a:t>+</a:t>
            </a:r>
            <a:endParaRPr lang="en-US" sz="4800" baseline="-25000" dirty="0">
              <a:solidFill>
                <a:schemeClr val="bg2">
                  <a:lumMod val="10000"/>
                </a:schemeClr>
              </a:solidFill>
            </a:endParaRPr>
          </a:p>
        </p:txBody>
      </p:sp>
      <p:sp>
        <p:nvSpPr>
          <p:cNvPr id="7" name="Rectangle 6">
            <a:extLst>
              <a:ext uri="{FF2B5EF4-FFF2-40B4-BE49-F238E27FC236}">
                <a16:creationId xmlns:a16="http://schemas.microsoft.com/office/drawing/2014/main" id="{6D7C0064-7A5F-2F4D-A938-BC24E814F675}"/>
              </a:ext>
            </a:extLst>
          </p:cNvPr>
          <p:cNvSpPr/>
          <p:nvPr/>
        </p:nvSpPr>
        <p:spPr>
          <a:xfrm>
            <a:off x="1660002" y="3536566"/>
            <a:ext cx="562975" cy="830997"/>
          </a:xfrm>
          <a:prstGeom prst="rect">
            <a:avLst/>
          </a:prstGeom>
        </p:spPr>
        <p:txBody>
          <a:bodyPr wrap="none">
            <a:spAutoFit/>
          </a:bodyPr>
          <a:lstStyle/>
          <a:p>
            <a:pPr algn="ctr"/>
            <a:r>
              <a:rPr lang="en-US" sz="4800" dirty="0">
                <a:solidFill>
                  <a:schemeClr val="bg2">
                    <a:lumMod val="10000"/>
                  </a:schemeClr>
                </a:solidFill>
              </a:rPr>
              <a:t>I</a:t>
            </a:r>
            <a:r>
              <a:rPr lang="en-US" sz="4800" baseline="-25000" dirty="0">
                <a:solidFill>
                  <a:schemeClr val="bg2">
                    <a:lumMod val="10000"/>
                  </a:schemeClr>
                </a:solidFill>
              </a:rPr>
              <a:t>B</a:t>
            </a:r>
          </a:p>
        </p:txBody>
      </p:sp>
      <p:sp>
        <p:nvSpPr>
          <p:cNvPr id="8" name="Rectangle 7">
            <a:extLst>
              <a:ext uri="{FF2B5EF4-FFF2-40B4-BE49-F238E27FC236}">
                <a16:creationId xmlns:a16="http://schemas.microsoft.com/office/drawing/2014/main" id="{73696322-1B17-284F-82E8-E00192370067}"/>
              </a:ext>
            </a:extLst>
          </p:cNvPr>
          <p:cNvSpPr/>
          <p:nvPr/>
        </p:nvSpPr>
        <p:spPr>
          <a:xfrm>
            <a:off x="4978613" y="2154487"/>
            <a:ext cx="490839" cy="830997"/>
          </a:xfrm>
          <a:prstGeom prst="rect">
            <a:avLst/>
          </a:prstGeom>
        </p:spPr>
        <p:txBody>
          <a:bodyPr wrap="none">
            <a:spAutoFit/>
          </a:bodyPr>
          <a:lstStyle/>
          <a:p>
            <a:pPr algn="ctr"/>
            <a:r>
              <a:rPr lang="en-US" sz="4800" dirty="0">
                <a:solidFill>
                  <a:schemeClr val="bg2">
                    <a:lumMod val="10000"/>
                  </a:schemeClr>
                </a:solidFill>
              </a:rPr>
              <a:t>=</a:t>
            </a:r>
            <a:endParaRPr lang="en-US" sz="4800" baseline="-25000" dirty="0">
              <a:solidFill>
                <a:schemeClr val="bg2">
                  <a:lumMod val="10000"/>
                </a:schemeClr>
              </a:solidFill>
            </a:endParaRPr>
          </a:p>
        </p:txBody>
      </p:sp>
      <p:sp>
        <p:nvSpPr>
          <p:cNvPr id="9" name="Rectangle 8">
            <a:extLst>
              <a:ext uri="{FF2B5EF4-FFF2-40B4-BE49-F238E27FC236}">
                <a16:creationId xmlns:a16="http://schemas.microsoft.com/office/drawing/2014/main" id="{C5092BCB-9217-264C-8994-7BA2C1299C2F}"/>
              </a:ext>
            </a:extLst>
          </p:cNvPr>
          <p:cNvSpPr/>
          <p:nvPr/>
        </p:nvSpPr>
        <p:spPr>
          <a:xfrm>
            <a:off x="1696603" y="1933402"/>
            <a:ext cx="540533" cy="830997"/>
          </a:xfrm>
          <a:prstGeom prst="rect">
            <a:avLst/>
          </a:prstGeom>
        </p:spPr>
        <p:txBody>
          <a:bodyPr wrap="none">
            <a:spAutoFit/>
          </a:bodyPr>
          <a:lstStyle/>
          <a:p>
            <a:pPr algn="ctr"/>
            <a:r>
              <a:rPr lang="en-US" sz="4800" dirty="0">
                <a:solidFill>
                  <a:schemeClr val="bg2">
                    <a:lumMod val="10000"/>
                  </a:schemeClr>
                </a:solidFill>
              </a:rPr>
              <a:t>I</a:t>
            </a:r>
            <a:r>
              <a:rPr lang="en-US" sz="4800" baseline="-25000" dirty="0">
                <a:solidFill>
                  <a:schemeClr val="bg2">
                    <a:lumMod val="10000"/>
                  </a:schemeClr>
                </a:solidFill>
              </a:rPr>
              <a:t>E</a:t>
            </a:r>
          </a:p>
        </p:txBody>
      </p:sp>
      <p:sp>
        <p:nvSpPr>
          <p:cNvPr id="10" name="Rectangle 9">
            <a:extLst>
              <a:ext uri="{FF2B5EF4-FFF2-40B4-BE49-F238E27FC236}">
                <a16:creationId xmlns:a16="http://schemas.microsoft.com/office/drawing/2014/main" id="{2BFEE834-39BC-2040-884D-E6CDF4D760FE}"/>
              </a:ext>
            </a:extLst>
          </p:cNvPr>
          <p:cNvSpPr/>
          <p:nvPr/>
        </p:nvSpPr>
        <p:spPr>
          <a:xfrm>
            <a:off x="2958555" y="2209892"/>
            <a:ext cx="704537" cy="74558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C38618-62AC-BA4A-B3D6-A35346A5353C}"/>
              </a:ext>
            </a:extLst>
          </p:cNvPr>
          <p:cNvSpPr/>
          <p:nvPr/>
        </p:nvSpPr>
        <p:spPr>
          <a:xfrm>
            <a:off x="4236604" y="2209892"/>
            <a:ext cx="704537" cy="74558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978D41-4B2E-DE46-ACFB-A62DD434CEE7}"/>
              </a:ext>
            </a:extLst>
          </p:cNvPr>
          <p:cNvSpPr/>
          <p:nvPr/>
        </p:nvSpPr>
        <p:spPr>
          <a:xfrm>
            <a:off x="5506924" y="2209892"/>
            <a:ext cx="704537" cy="74558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E1C88A-A879-234A-9794-6421099D0744}"/>
              </a:ext>
            </a:extLst>
          </p:cNvPr>
          <p:cNvSpPr/>
          <p:nvPr/>
        </p:nvSpPr>
        <p:spPr>
          <a:xfrm>
            <a:off x="7327257" y="2795033"/>
            <a:ext cx="2464136" cy="830997"/>
          </a:xfrm>
          <a:prstGeom prst="rect">
            <a:avLst/>
          </a:prstGeom>
        </p:spPr>
        <p:txBody>
          <a:bodyPr wrap="none">
            <a:spAutoFit/>
          </a:bodyPr>
          <a:lstStyle/>
          <a:p>
            <a:pPr algn="ctr"/>
            <a:r>
              <a:rPr lang="en-US" sz="4800" dirty="0">
                <a:solidFill>
                  <a:schemeClr val="bg2">
                    <a:lumMod val="90000"/>
                  </a:schemeClr>
                </a:solidFill>
              </a:rPr>
              <a:t>I</a:t>
            </a:r>
            <a:r>
              <a:rPr lang="en-US" sz="4800" baseline="-25000" dirty="0">
                <a:solidFill>
                  <a:schemeClr val="bg2">
                    <a:lumMod val="90000"/>
                  </a:schemeClr>
                </a:solidFill>
              </a:rPr>
              <a:t>B</a:t>
            </a:r>
            <a:r>
              <a:rPr lang="en-US" sz="4800" dirty="0">
                <a:solidFill>
                  <a:schemeClr val="bg2">
                    <a:lumMod val="90000"/>
                  </a:schemeClr>
                </a:solidFill>
              </a:rPr>
              <a:t> + I</a:t>
            </a:r>
            <a:r>
              <a:rPr lang="en-US" sz="4800" baseline="-25000" dirty="0">
                <a:solidFill>
                  <a:schemeClr val="bg2">
                    <a:lumMod val="90000"/>
                  </a:schemeClr>
                </a:solidFill>
              </a:rPr>
              <a:t>C</a:t>
            </a:r>
            <a:r>
              <a:rPr lang="en-US" sz="4800" dirty="0">
                <a:solidFill>
                  <a:schemeClr val="bg2">
                    <a:lumMod val="90000"/>
                  </a:schemeClr>
                </a:solidFill>
              </a:rPr>
              <a:t> = I</a:t>
            </a:r>
            <a:r>
              <a:rPr lang="en-US" sz="4800" baseline="-25000" dirty="0">
                <a:solidFill>
                  <a:schemeClr val="bg2">
                    <a:lumMod val="90000"/>
                  </a:schemeClr>
                </a:solidFill>
              </a:rPr>
              <a:t>E</a:t>
            </a:r>
          </a:p>
        </p:txBody>
      </p:sp>
    </p:spTree>
    <p:custDataLst>
      <p:tags r:id="rId1"/>
    </p:custDataLst>
    <p:extLst>
      <p:ext uri="{BB962C8B-B14F-4D97-AF65-F5344CB8AC3E}">
        <p14:creationId xmlns:p14="http://schemas.microsoft.com/office/powerpoint/2010/main" val="694919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2" y="1091867"/>
            <a:ext cx="7607556" cy="721943"/>
          </a:xfrm>
        </p:spPr>
        <p:txBody>
          <a:bodyPr>
            <a:noAutofit/>
          </a:bodyPr>
          <a:lstStyle/>
          <a:p>
            <a:pPr marL="0" indent="0">
              <a:buNone/>
            </a:pPr>
            <a:r>
              <a:rPr lang="en-GB" sz="2400" dirty="0"/>
              <a:t>Which image shows the correct current flow the the circuit when the transistor is on?</a:t>
            </a:r>
          </a:p>
        </p:txBody>
      </p:sp>
      <p:pic>
        <p:nvPicPr>
          <p:cNvPr id="4" name="Picture 3">
            <a:extLst>
              <a:ext uri="{FF2B5EF4-FFF2-40B4-BE49-F238E27FC236}">
                <a16:creationId xmlns:a16="http://schemas.microsoft.com/office/drawing/2014/main" id="{564144A4-717A-F04F-B97C-13DAEB16D746}"/>
              </a:ext>
            </a:extLst>
          </p:cNvPr>
          <p:cNvPicPr>
            <a:picLocks noChangeAspect="1"/>
          </p:cNvPicPr>
          <p:nvPr/>
        </p:nvPicPr>
        <p:blipFill>
          <a:blip r:embed="rId4"/>
          <a:stretch>
            <a:fillRect/>
          </a:stretch>
        </p:blipFill>
        <p:spPr>
          <a:xfrm>
            <a:off x="1509287" y="1903750"/>
            <a:ext cx="2493084" cy="1920901"/>
          </a:xfrm>
          <a:prstGeom prst="rect">
            <a:avLst/>
          </a:prstGeom>
        </p:spPr>
      </p:pic>
      <p:cxnSp>
        <p:nvCxnSpPr>
          <p:cNvPr id="9" name="Straight Arrow Connector 8">
            <a:extLst>
              <a:ext uri="{FF2B5EF4-FFF2-40B4-BE49-F238E27FC236}">
                <a16:creationId xmlns:a16="http://schemas.microsoft.com/office/drawing/2014/main" id="{35BFF92B-588F-6041-A94C-F3FB6F4AC5DB}"/>
              </a:ext>
            </a:extLst>
          </p:cNvPr>
          <p:cNvCxnSpPr>
            <a:cxnSpLocks/>
          </p:cNvCxnSpPr>
          <p:nvPr/>
        </p:nvCxnSpPr>
        <p:spPr>
          <a:xfrm>
            <a:off x="3057992" y="2148424"/>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111F0E1-AAD9-9346-8B44-D7CCF5D553DF}"/>
              </a:ext>
            </a:extLst>
          </p:cNvPr>
          <p:cNvCxnSpPr>
            <a:cxnSpLocks/>
          </p:cNvCxnSpPr>
          <p:nvPr/>
        </p:nvCxnSpPr>
        <p:spPr>
          <a:xfrm>
            <a:off x="3045499" y="3148598"/>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44DCCB6-BDEC-E845-B990-A72A11EBE6C5}"/>
              </a:ext>
            </a:extLst>
          </p:cNvPr>
          <p:cNvCxnSpPr>
            <a:cxnSpLocks/>
          </p:cNvCxnSpPr>
          <p:nvPr/>
        </p:nvCxnSpPr>
        <p:spPr>
          <a:xfrm rot="5400000">
            <a:off x="2433400" y="2632855"/>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8CCD045-CA4C-3444-9D5C-CCB353B3572F}"/>
              </a:ext>
            </a:extLst>
          </p:cNvPr>
          <p:cNvPicPr>
            <a:picLocks noChangeAspect="1"/>
          </p:cNvPicPr>
          <p:nvPr/>
        </p:nvPicPr>
        <p:blipFill>
          <a:blip r:embed="rId4"/>
          <a:stretch>
            <a:fillRect/>
          </a:stretch>
        </p:blipFill>
        <p:spPr>
          <a:xfrm>
            <a:off x="4153117" y="1903750"/>
            <a:ext cx="2493084" cy="1920901"/>
          </a:xfrm>
          <a:prstGeom prst="rect">
            <a:avLst/>
          </a:prstGeom>
        </p:spPr>
      </p:pic>
      <p:cxnSp>
        <p:nvCxnSpPr>
          <p:cNvPr id="24" name="Straight Arrow Connector 23">
            <a:extLst>
              <a:ext uri="{FF2B5EF4-FFF2-40B4-BE49-F238E27FC236}">
                <a16:creationId xmlns:a16="http://schemas.microsoft.com/office/drawing/2014/main" id="{64AAE1F6-C433-E145-984B-C7A9D9F1C575}"/>
              </a:ext>
            </a:extLst>
          </p:cNvPr>
          <p:cNvCxnSpPr>
            <a:cxnSpLocks/>
          </p:cNvCxnSpPr>
          <p:nvPr/>
        </p:nvCxnSpPr>
        <p:spPr>
          <a:xfrm>
            <a:off x="5701822" y="2148424"/>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719204-58F3-A742-8A7D-5932CAC3EE1C}"/>
              </a:ext>
            </a:extLst>
          </p:cNvPr>
          <p:cNvCxnSpPr>
            <a:cxnSpLocks/>
          </p:cNvCxnSpPr>
          <p:nvPr/>
        </p:nvCxnSpPr>
        <p:spPr>
          <a:xfrm flipH="1" flipV="1">
            <a:off x="5689329" y="3148598"/>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66D10E-3071-764D-BC5E-B66007CE70DA}"/>
              </a:ext>
            </a:extLst>
          </p:cNvPr>
          <p:cNvCxnSpPr>
            <a:cxnSpLocks/>
          </p:cNvCxnSpPr>
          <p:nvPr/>
        </p:nvCxnSpPr>
        <p:spPr>
          <a:xfrm rot="5400000">
            <a:off x="5077230" y="2632855"/>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0D07DC6-5E8D-D548-A221-7B1F8DAE474F}"/>
              </a:ext>
            </a:extLst>
          </p:cNvPr>
          <p:cNvPicPr>
            <a:picLocks noChangeAspect="1"/>
          </p:cNvPicPr>
          <p:nvPr/>
        </p:nvPicPr>
        <p:blipFill>
          <a:blip r:embed="rId4"/>
          <a:stretch>
            <a:fillRect/>
          </a:stretch>
        </p:blipFill>
        <p:spPr>
          <a:xfrm>
            <a:off x="1509287" y="3776809"/>
            <a:ext cx="2493084" cy="1920901"/>
          </a:xfrm>
          <a:prstGeom prst="rect">
            <a:avLst/>
          </a:prstGeom>
        </p:spPr>
      </p:pic>
      <p:cxnSp>
        <p:nvCxnSpPr>
          <p:cNvPr id="28" name="Straight Arrow Connector 27">
            <a:extLst>
              <a:ext uri="{FF2B5EF4-FFF2-40B4-BE49-F238E27FC236}">
                <a16:creationId xmlns:a16="http://schemas.microsoft.com/office/drawing/2014/main" id="{411005F1-6543-3C41-AD94-82DE31E2329A}"/>
              </a:ext>
            </a:extLst>
          </p:cNvPr>
          <p:cNvCxnSpPr>
            <a:cxnSpLocks/>
          </p:cNvCxnSpPr>
          <p:nvPr/>
        </p:nvCxnSpPr>
        <p:spPr>
          <a:xfrm>
            <a:off x="3057992" y="4021483"/>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FF4D59-5D2B-C845-ABDB-1A5E5461D903}"/>
              </a:ext>
            </a:extLst>
          </p:cNvPr>
          <p:cNvCxnSpPr>
            <a:cxnSpLocks/>
          </p:cNvCxnSpPr>
          <p:nvPr/>
        </p:nvCxnSpPr>
        <p:spPr>
          <a:xfrm flipV="1">
            <a:off x="3060489" y="5021657"/>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EBB5CB-BDB3-FE41-B845-63EA5CFCFC68}"/>
              </a:ext>
            </a:extLst>
          </p:cNvPr>
          <p:cNvCxnSpPr>
            <a:cxnSpLocks/>
          </p:cNvCxnSpPr>
          <p:nvPr/>
        </p:nvCxnSpPr>
        <p:spPr>
          <a:xfrm rot="16200000" flipH="1">
            <a:off x="2433400" y="4505914"/>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182CC32B-5D4E-D046-96E2-B7839F8520DC}"/>
              </a:ext>
            </a:extLst>
          </p:cNvPr>
          <p:cNvPicPr>
            <a:picLocks noChangeAspect="1"/>
          </p:cNvPicPr>
          <p:nvPr/>
        </p:nvPicPr>
        <p:blipFill>
          <a:blip r:embed="rId4"/>
          <a:stretch>
            <a:fillRect/>
          </a:stretch>
        </p:blipFill>
        <p:spPr>
          <a:xfrm>
            <a:off x="4252489" y="3752496"/>
            <a:ext cx="2493084" cy="1920901"/>
          </a:xfrm>
          <a:prstGeom prst="rect">
            <a:avLst/>
          </a:prstGeom>
        </p:spPr>
      </p:pic>
      <p:cxnSp>
        <p:nvCxnSpPr>
          <p:cNvPr id="32" name="Straight Arrow Connector 31">
            <a:extLst>
              <a:ext uri="{FF2B5EF4-FFF2-40B4-BE49-F238E27FC236}">
                <a16:creationId xmlns:a16="http://schemas.microsoft.com/office/drawing/2014/main" id="{2A61D434-CB10-D741-ADE0-026FD9356BF5}"/>
              </a:ext>
            </a:extLst>
          </p:cNvPr>
          <p:cNvCxnSpPr>
            <a:cxnSpLocks/>
          </p:cNvCxnSpPr>
          <p:nvPr/>
        </p:nvCxnSpPr>
        <p:spPr>
          <a:xfrm>
            <a:off x="5801194" y="3997170"/>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6AA86E7-84AC-F54B-BCE4-9AD7F307755F}"/>
              </a:ext>
            </a:extLst>
          </p:cNvPr>
          <p:cNvCxnSpPr>
            <a:cxnSpLocks/>
          </p:cNvCxnSpPr>
          <p:nvPr/>
        </p:nvCxnSpPr>
        <p:spPr>
          <a:xfrm>
            <a:off x="5788701" y="4997344"/>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F0BC1B9-0081-184A-BD43-1DF027AA4635}"/>
              </a:ext>
            </a:extLst>
          </p:cNvPr>
          <p:cNvCxnSpPr>
            <a:cxnSpLocks/>
          </p:cNvCxnSpPr>
          <p:nvPr/>
        </p:nvCxnSpPr>
        <p:spPr>
          <a:xfrm rot="16200000" flipH="1">
            <a:off x="5176602" y="4481601"/>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A014A83-B7DB-5547-90E0-453C1A730BFC}"/>
              </a:ext>
            </a:extLst>
          </p:cNvPr>
          <p:cNvSpPr txBox="1"/>
          <p:nvPr/>
        </p:nvSpPr>
        <p:spPr>
          <a:xfrm>
            <a:off x="1122532" y="1997723"/>
            <a:ext cx="425116" cy="461665"/>
          </a:xfrm>
          <a:prstGeom prst="rect">
            <a:avLst/>
          </a:prstGeom>
          <a:noFill/>
        </p:spPr>
        <p:txBody>
          <a:bodyPr wrap="none" rtlCol="0">
            <a:spAutoFit/>
          </a:bodyPr>
          <a:lstStyle/>
          <a:p>
            <a:r>
              <a:rPr lang="en-US" sz="2400" dirty="0"/>
              <a:t>a)</a:t>
            </a:r>
          </a:p>
        </p:txBody>
      </p:sp>
      <p:sp>
        <p:nvSpPr>
          <p:cNvPr id="36" name="TextBox 35">
            <a:extLst>
              <a:ext uri="{FF2B5EF4-FFF2-40B4-BE49-F238E27FC236}">
                <a16:creationId xmlns:a16="http://schemas.microsoft.com/office/drawing/2014/main" id="{CBB8ECA8-F6F4-404C-B08C-78B9391016AA}"/>
              </a:ext>
            </a:extLst>
          </p:cNvPr>
          <p:cNvSpPr txBox="1"/>
          <p:nvPr/>
        </p:nvSpPr>
        <p:spPr>
          <a:xfrm>
            <a:off x="3940559" y="1938491"/>
            <a:ext cx="439544" cy="461665"/>
          </a:xfrm>
          <a:prstGeom prst="rect">
            <a:avLst/>
          </a:prstGeom>
          <a:noFill/>
        </p:spPr>
        <p:txBody>
          <a:bodyPr wrap="none" rtlCol="0">
            <a:spAutoFit/>
          </a:bodyPr>
          <a:lstStyle/>
          <a:p>
            <a:r>
              <a:rPr lang="en-US" sz="2400" dirty="0"/>
              <a:t>b)</a:t>
            </a:r>
          </a:p>
        </p:txBody>
      </p:sp>
      <p:sp>
        <p:nvSpPr>
          <p:cNvPr id="37" name="TextBox 36">
            <a:extLst>
              <a:ext uri="{FF2B5EF4-FFF2-40B4-BE49-F238E27FC236}">
                <a16:creationId xmlns:a16="http://schemas.microsoft.com/office/drawing/2014/main" id="{A328A04F-84C5-0C43-8747-A92B64296ADD}"/>
              </a:ext>
            </a:extLst>
          </p:cNvPr>
          <p:cNvSpPr txBox="1"/>
          <p:nvPr/>
        </p:nvSpPr>
        <p:spPr>
          <a:xfrm>
            <a:off x="1122532" y="3886773"/>
            <a:ext cx="407484" cy="461665"/>
          </a:xfrm>
          <a:prstGeom prst="rect">
            <a:avLst/>
          </a:prstGeom>
          <a:noFill/>
        </p:spPr>
        <p:txBody>
          <a:bodyPr wrap="none" rtlCol="0">
            <a:spAutoFit/>
          </a:bodyPr>
          <a:lstStyle/>
          <a:p>
            <a:r>
              <a:rPr lang="en-US" sz="2400" dirty="0"/>
              <a:t>c)</a:t>
            </a:r>
          </a:p>
        </p:txBody>
      </p:sp>
      <p:sp>
        <p:nvSpPr>
          <p:cNvPr id="38" name="TextBox 37">
            <a:extLst>
              <a:ext uri="{FF2B5EF4-FFF2-40B4-BE49-F238E27FC236}">
                <a16:creationId xmlns:a16="http://schemas.microsoft.com/office/drawing/2014/main" id="{13576B99-6BE3-B542-8BF2-7E72E6D1E7E6}"/>
              </a:ext>
            </a:extLst>
          </p:cNvPr>
          <p:cNvSpPr txBox="1"/>
          <p:nvPr/>
        </p:nvSpPr>
        <p:spPr>
          <a:xfrm>
            <a:off x="3982408" y="3886654"/>
            <a:ext cx="439544" cy="461665"/>
          </a:xfrm>
          <a:prstGeom prst="rect">
            <a:avLst/>
          </a:prstGeom>
          <a:noFill/>
        </p:spPr>
        <p:txBody>
          <a:bodyPr wrap="none" rtlCol="0">
            <a:spAutoFit/>
          </a:bodyPr>
          <a:lstStyle/>
          <a:p>
            <a:r>
              <a:rPr lang="en-US" sz="2400" dirty="0"/>
              <a:t>d)</a:t>
            </a:r>
          </a:p>
        </p:txBody>
      </p:sp>
    </p:spTree>
    <p:custDataLst>
      <p:tags r:id="rId1"/>
    </p:custDataLst>
    <p:extLst>
      <p:ext uri="{BB962C8B-B14F-4D97-AF65-F5344CB8AC3E}">
        <p14:creationId xmlns:p14="http://schemas.microsoft.com/office/powerpoint/2010/main" val="3454103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In the case of a NPN transistor which is on, which terminal of V</a:t>
            </a:r>
            <a:r>
              <a:rPr lang="en-GB" sz="2400" baseline="-25000" dirty="0"/>
              <a:t>BC</a:t>
            </a:r>
            <a:r>
              <a:rPr lang="en-GB" sz="2400" dirty="0"/>
              <a:t> is more positive?</a:t>
            </a:r>
          </a:p>
          <a:p>
            <a:pPr marL="0" indent="0">
              <a:buNone/>
            </a:pPr>
            <a:endParaRPr lang="en-GB" sz="2400" dirty="0"/>
          </a:p>
          <a:p>
            <a:pPr marL="457200" indent="-457200">
              <a:buFont typeface="+mj-lt"/>
              <a:buAutoNum type="alphaLcParenR"/>
            </a:pPr>
            <a:r>
              <a:rPr lang="en-GB" sz="2400" dirty="0"/>
              <a:t>B</a:t>
            </a:r>
          </a:p>
          <a:p>
            <a:pPr marL="457200" indent="-457200">
              <a:buFont typeface="+mj-lt"/>
              <a:buAutoNum type="alphaLcParenR"/>
            </a:pPr>
            <a:r>
              <a:rPr lang="en-GB" sz="2400" dirty="0"/>
              <a:t>C</a:t>
            </a:r>
          </a:p>
          <a:p>
            <a:pPr marL="457200" indent="-457200">
              <a:buFont typeface="+mj-lt"/>
              <a:buAutoNum type="alphaLcParenR"/>
            </a:pPr>
            <a:r>
              <a:rPr lang="en-GB" sz="2400" dirty="0"/>
              <a:t>Both the same</a:t>
            </a:r>
          </a:p>
        </p:txBody>
      </p:sp>
    </p:spTree>
    <p:custDataLst>
      <p:tags r:id="rId1"/>
    </p:custDataLst>
    <p:extLst>
      <p:ext uri="{BB962C8B-B14F-4D97-AF65-F5344CB8AC3E}">
        <p14:creationId xmlns:p14="http://schemas.microsoft.com/office/powerpoint/2010/main" val="1935802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7</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A NPN transistor has a beta value of 100. If I</a:t>
            </a:r>
            <a:r>
              <a:rPr lang="en-GB" sz="2400" baseline="-25000" dirty="0"/>
              <a:t>B</a:t>
            </a:r>
            <a:r>
              <a:rPr lang="en-GB" sz="2400" dirty="0"/>
              <a:t> is 0.764mA, what can we expect I</a:t>
            </a:r>
            <a:r>
              <a:rPr lang="en-GB" sz="2400" baseline="-25000" dirty="0"/>
              <a:t>C</a:t>
            </a:r>
            <a:r>
              <a:rPr lang="en-GB" sz="2400" dirty="0"/>
              <a:t> to be?</a:t>
            </a:r>
          </a:p>
          <a:p>
            <a:pPr marL="0" indent="0">
              <a:buNone/>
            </a:pPr>
            <a:endParaRPr lang="en-GB" sz="2400" dirty="0"/>
          </a:p>
          <a:p>
            <a:pPr marL="457200" indent="-457200">
              <a:buFont typeface="+mj-lt"/>
              <a:buAutoNum type="alphaLcParenR"/>
            </a:pPr>
            <a:r>
              <a:rPr lang="en-GB" sz="2400" dirty="0"/>
              <a:t>0.764mA</a:t>
            </a:r>
          </a:p>
          <a:p>
            <a:pPr marL="457200" indent="-457200">
              <a:buFont typeface="+mj-lt"/>
              <a:buAutoNum type="alphaLcParenR"/>
            </a:pPr>
            <a:r>
              <a:rPr lang="en-GB" sz="2400" dirty="0"/>
              <a:t>7,64mA</a:t>
            </a:r>
          </a:p>
          <a:p>
            <a:pPr marL="457200" indent="-457200">
              <a:buFont typeface="+mj-lt"/>
              <a:buAutoNum type="alphaLcParenR"/>
            </a:pPr>
            <a:r>
              <a:rPr lang="en-GB" sz="2400" dirty="0"/>
              <a:t>76.4mA</a:t>
            </a:r>
          </a:p>
          <a:p>
            <a:pPr marL="457200" indent="-457200">
              <a:buFont typeface="+mj-lt"/>
              <a:buAutoNum type="alphaLcParenR"/>
            </a:pPr>
            <a:r>
              <a:rPr lang="en-GB" sz="2400" dirty="0"/>
              <a:t>764mA</a:t>
            </a:r>
          </a:p>
          <a:p>
            <a:pPr marL="457200" indent="-457200">
              <a:buFont typeface="+mj-lt"/>
              <a:buAutoNum type="alphaLcParenR"/>
            </a:pPr>
            <a:endParaRPr lang="en-GB" sz="2400" dirty="0"/>
          </a:p>
        </p:txBody>
      </p:sp>
    </p:spTree>
    <p:custDataLst>
      <p:tags r:id="rId1"/>
    </p:custDataLst>
    <p:extLst>
      <p:ext uri="{BB962C8B-B14F-4D97-AF65-F5344CB8AC3E}">
        <p14:creationId xmlns:p14="http://schemas.microsoft.com/office/powerpoint/2010/main" val="352742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7.2</a:t>
            </a:r>
            <a:r>
              <a:rPr lang="en-GB" sz="3000"/>
              <a:t>: Transistor Configurations</a:t>
            </a:r>
            <a:endParaRPr lang="en-GB" sz="3000" dirty="0"/>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8</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A PNP transistor as a beta value of 60. If I</a:t>
            </a:r>
            <a:r>
              <a:rPr lang="en-GB" sz="2400" baseline="-25000" dirty="0"/>
              <a:t>E</a:t>
            </a:r>
            <a:r>
              <a:rPr lang="en-GB" sz="2400" dirty="0"/>
              <a:t> is 142mA what is I</a:t>
            </a:r>
            <a:r>
              <a:rPr lang="en-GB" sz="2400" baseline="-25000" dirty="0"/>
              <a:t>B</a:t>
            </a:r>
            <a:r>
              <a:rPr lang="en-GB" sz="2400" dirty="0"/>
              <a:t>?</a:t>
            </a:r>
          </a:p>
          <a:p>
            <a:pPr marL="0" indent="0">
              <a:buNone/>
            </a:pPr>
            <a:endParaRPr lang="en-GB" sz="2400" dirty="0"/>
          </a:p>
          <a:p>
            <a:pPr marL="457200" indent="-457200">
              <a:buFont typeface="+mj-lt"/>
              <a:buAutoNum type="alphaLcParenR"/>
            </a:pPr>
            <a:r>
              <a:rPr lang="en-GB" sz="2400" dirty="0"/>
              <a:t>180mA</a:t>
            </a:r>
          </a:p>
          <a:p>
            <a:pPr marL="457200" indent="-457200">
              <a:buFont typeface="+mj-lt"/>
              <a:buAutoNum type="alphaLcParenR"/>
            </a:pPr>
            <a:r>
              <a:rPr lang="en-GB" sz="2400" dirty="0"/>
              <a:t>2mA</a:t>
            </a:r>
          </a:p>
          <a:p>
            <a:pPr marL="457200" indent="-457200">
              <a:buFont typeface="+mj-lt"/>
              <a:buAutoNum type="alphaLcParenR"/>
            </a:pPr>
            <a:r>
              <a:rPr lang="en-GB" sz="2400" dirty="0"/>
              <a:t>163μA</a:t>
            </a:r>
          </a:p>
          <a:p>
            <a:pPr marL="457200" indent="-457200">
              <a:buFont typeface="+mj-lt"/>
              <a:buAutoNum type="alphaLcParenR"/>
            </a:pPr>
            <a:r>
              <a:rPr lang="en-GB" sz="2400" dirty="0"/>
              <a:t>2.33mA</a:t>
            </a:r>
          </a:p>
        </p:txBody>
      </p:sp>
    </p:spTree>
    <p:custDataLst>
      <p:tags r:id="rId1"/>
    </p:custDataLst>
    <p:extLst>
      <p:ext uri="{BB962C8B-B14F-4D97-AF65-F5344CB8AC3E}">
        <p14:creationId xmlns:p14="http://schemas.microsoft.com/office/powerpoint/2010/main" val="1713572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323987"/>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Make sure you have downloaded the </a:t>
            </a:r>
            <a:r>
              <a:rPr lang="en-GB" sz="1400" dirty="0" err="1"/>
              <a:t>EveryCircuit</a:t>
            </a:r>
            <a:r>
              <a:rPr lang="en-GB" sz="1400" dirty="0"/>
              <a:t> App from your app store.</a:t>
            </a:r>
          </a:p>
          <a:p>
            <a:pPr marL="285750" indent="-285750">
              <a:buFont typeface="Arial" panose="020B0604020202020204" pitchFamily="34" charset="0"/>
              <a:buChar char="•"/>
            </a:pPr>
            <a:r>
              <a:rPr lang="en-GB" sz="1400" dirty="0"/>
              <a:t>If you are working on a computer, visit http://</a:t>
            </a:r>
            <a:r>
              <a:rPr lang="en-GB" sz="1400" dirty="0" err="1"/>
              <a:t>everycircuit.com</a:t>
            </a:r>
            <a:r>
              <a:rPr lang="en-GB" sz="1400" dirty="0"/>
              <a:t>/app/.</a:t>
            </a:r>
          </a:p>
          <a:p>
            <a:pPr marL="285750" indent="-285750">
              <a:buFont typeface="Arial" panose="020B0604020202020204" pitchFamily="34" charset="0"/>
              <a:buChar char="•"/>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285750" indent="-285750">
              <a:buFont typeface="Arial" panose="020B0604020202020204" pitchFamily="34" charset="0"/>
              <a:buChar char="•"/>
            </a:pPr>
            <a:r>
              <a:rPr lang="en-GB" sz="1400" dirty="0"/>
              <a:t>Go to the community space and search for the circuit called “</a:t>
            </a:r>
            <a:r>
              <a:rPr lang="en-GB" sz="1400" dirty="0" err="1"/>
              <a:t>NOC_Common</a:t>
            </a:r>
            <a:r>
              <a:rPr lang="en-GB" sz="1400" dirty="0"/>
              <a:t> Emitter 1”</a:t>
            </a:r>
          </a:p>
          <a:p>
            <a:pPr marL="285750" indent="-285750">
              <a:buFont typeface="Arial" panose="020B0604020202020204" pitchFamily="34" charset="0"/>
              <a:buChar char="•"/>
            </a:pPr>
            <a:r>
              <a:rPr lang="en-GB" sz="1400" dirty="0"/>
              <a:t>Have a look at this circuit. Can you identify the input and output circuits? Can you see that the transistor is connected in the common emitter configuration and that the emitter is common to both circuits?</a:t>
            </a:r>
          </a:p>
          <a:p>
            <a:pPr marL="285750" indent="-285750">
              <a:buFont typeface="Arial" panose="020B0604020202020204" pitchFamily="34" charset="0"/>
              <a:buChar char="•"/>
            </a:pPr>
            <a:r>
              <a:rPr lang="en-GB" sz="1400" dirty="0"/>
              <a:t>Currently, the potentiometer slider is at 100% meaning that there is very little current flowing through the input circuit. What is V</a:t>
            </a:r>
            <a:r>
              <a:rPr lang="en-GB" sz="1400" baseline="-25000" dirty="0"/>
              <a:t>BE</a:t>
            </a:r>
            <a:r>
              <a:rPr lang="en-GB" sz="1400" dirty="0"/>
              <a:t>, the voltage across the base and emitter? What does V</a:t>
            </a:r>
            <a:r>
              <a:rPr lang="en-GB" sz="1400" baseline="-25000" dirty="0"/>
              <a:t>BE</a:t>
            </a:r>
            <a:r>
              <a:rPr lang="en-GB" sz="1400" dirty="0"/>
              <a:t> need to be in order to forward bias the base – emitter diode and get a current flowing through the output circuit between the collector and emitter?</a:t>
            </a:r>
          </a:p>
          <a:p>
            <a:pPr marL="285750" indent="-285750">
              <a:buFont typeface="Arial" panose="020B0604020202020204" pitchFamily="34" charset="0"/>
              <a:buChar char="•"/>
            </a:pPr>
            <a:r>
              <a:rPr lang="en-GB" sz="1400" dirty="0"/>
              <a:t>Click on the potentiometer and then click on the spanner icon to open its settings. Select Wiper position and change the position until the ammeter in the input circuit reads each of the readings in the following table. At each reading, record the current in the output circuit.</a:t>
            </a:r>
          </a:p>
          <a:p>
            <a:pPr marL="285750" indent="-285750">
              <a:buFont typeface="Arial" panose="020B0604020202020204" pitchFamily="34" charset="0"/>
              <a:buChar char="•"/>
            </a:pPr>
            <a:endParaRPr lang="en-GB" sz="1400" dirty="0"/>
          </a:p>
        </p:txBody>
      </p:sp>
      <p:graphicFrame>
        <p:nvGraphicFramePr>
          <p:cNvPr id="4" name="Table 3">
            <a:extLst>
              <a:ext uri="{FF2B5EF4-FFF2-40B4-BE49-F238E27FC236}">
                <a16:creationId xmlns:a16="http://schemas.microsoft.com/office/drawing/2014/main" id="{F2A801E0-6521-084C-9926-A9144ABB485C}"/>
              </a:ext>
            </a:extLst>
          </p:cNvPr>
          <p:cNvGraphicFramePr>
            <a:graphicFrameLocks noGrp="1"/>
          </p:cNvGraphicFramePr>
          <p:nvPr>
            <p:extLst>
              <p:ext uri="{D42A27DB-BD31-4B8C-83A1-F6EECF244321}">
                <p14:modId xmlns:p14="http://schemas.microsoft.com/office/powerpoint/2010/main" val="4071513717"/>
              </p:ext>
            </p:extLst>
          </p:nvPr>
        </p:nvGraphicFramePr>
        <p:xfrm>
          <a:off x="1548886" y="4366552"/>
          <a:ext cx="7141602" cy="1112520"/>
        </p:xfrm>
        <a:graphic>
          <a:graphicData uri="http://schemas.openxmlformats.org/drawingml/2006/table">
            <a:tbl>
              <a:tblPr>
                <a:tableStyleId>{5C22544A-7EE6-4342-B048-85BDC9FD1C3A}</a:tableStyleId>
              </a:tblPr>
              <a:tblGrid>
                <a:gridCol w="1190267">
                  <a:extLst>
                    <a:ext uri="{9D8B030D-6E8A-4147-A177-3AD203B41FA5}">
                      <a16:colId xmlns:a16="http://schemas.microsoft.com/office/drawing/2014/main" val="1647782161"/>
                    </a:ext>
                  </a:extLst>
                </a:gridCol>
                <a:gridCol w="1190267">
                  <a:extLst>
                    <a:ext uri="{9D8B030D-6E8A-4147-A177-3AD203B41FA5}">
                      <a16:colId xmlns:a16="http://schemas.microsoft.com/office/drawing/2014/main" val="917548425"/>
                    </a:ext>
                  </a:extLst>
                </a:gridCol>
                <a:gridCol w="1190267">
                  <a:extLst>
                    <a:ext uri="{9D8B030D-6E8A-4147-A177-3AD203B41FA5}">
                      <a16:colId xmlns:a16="http://schemas.microsoft.com/office/drawing/2014/main" val="4097419469"/>
                    </a:ext>
                  </a:extLst>
                </a:gridCol>
                <a:gridCol w="1190267">
                  <a:extLst>
                    <a:ext uri="{9D8B030D-6E8A-4147-A177-3AD203B41FA5}">
                      <a16:colId xmlns:a16="http://schemas.microsoft.com/office/drawing/2014/main" val="3896663564"/>
                    </a:ext>
                  </a:extLst>
                </a:gridCol>
                <a:gridCol w="1190267">
                  <a:extLst>
                    <a:ext uri="{9D8B030D-6E8A-4147-A177-3AD203B41FA5}">
                      <a16:colId xmlns:a16="http://schemas.microsoft.com/office/drawing/2014/main" val="3643154976"/>
                    </a:ext>
                  </a:extLst>
                </a:gridCol>
                <a:gridCol w="1190267">
                  <a:extLst>
                    <a:ext uri="{9D8B030D-6E8A-4147-A177-3AD203B41FA5}">
                      <a16:colId xmlns:a16="http://schemas.microsoft.com/office/drawing/2014/main" val="543924252"/>
                    </a:ext>
                  </a:extLst>
                </a:gridCol>
              </a:tblGrid>
              <a:tr h="370840">
                <a:tc>
                  <a:txBody>
                    <a:bodyPr/>
                    <a:lstStyle/>
                    <a:p>
                      <a:r>
                        <a:rPr lang="en-US" sz="1800" b="1" dirty="0" err="1"/>
                        <a:t>I</a:t>
                      </a:r>
                      <a:r>
                        <a:rPr lang="en-US" sz="1800" b="1" baseline="-25000" dirty="0" err="1"/>
                        <a:t>in</a:t>
                      </a:r>
                      <a:r>
                        <a:rPr lang="en-US" sz="1800" b="1" dirty="0"/>
                        <a:t> (mA)</a:t>
                      </a:r>
                    </a:p>
                  </a:txBody>
                  <a:tcPr/>
                </a:tc>
                <a:tc>
                  <a:txBody>
                    <a:bodyPr/>
                    <a:lstStyle/>
                    <a:p>
                      <a:pPr algn="ctr"/>
                      <a:r>
                        <a:rPr lang="en-US" sz="1800" b="1" dirty="0"/>
                        <a:t>0.05</a:t>
                      </a:r>
                    </a:p>
                  </a:txBody>
                  <a:tcPr/>
                </a:tc>
                <a:tc>
                  <a:txBody>
                    <a:bodyPr/>
                    <a:lstStyle/>
                    <a:p>
                      <a:pPr algn="ctr"/>
                      <a:r>
                        <a:rPr lang="en-US" sz="1800" b="1" dirty="0"/>
                        <a:t>0.1</a:t>
                      </a:r>
                    </a:p>
                  </a:txBody>
                  <a:tcPr/>
                </a:tc>
                <a:tc>
                  <a:txBody>
                    <a:bodyPr/>
                    <a:lstStyle/>
                    <a:p>
                      <a:pPr algn="ctr"/>
                      <a:r>
                        <a:rPr lang="en-US" sz="1800" b="1" dirty="0"/>
                        <a:t>0.15</a:t>
                      </a:r>
                    </a:p>
                  </a:txBody>
                  <a:tcPr/>
                </a:tc>
                <a:tc>
                  <a:txBody>
                    <a:bodyPr/>
                    <a:lstStyle/>
                    <a:p>
                      <a:pPr algn="ctr"/>
                      <a:r>
                        <a:rPr lang="en-US" sz="1800" b="1" dirty="0"/>
                        <a:t>0.2</a:t>
                      </a:r>
                    </a:p>
                  </a:txBody>
                  <a:tcPr/>
                </a:tc>
                <a:tc>
                  <a:txBody>
                    <a:bodyPr/>
                    <a:lstStyle/>
                    <a:p>
                      <a:pPr algn="ctr"/>
                      <a:r>
                        <a:rPr lang="en-US" sz="1800" b="1" dirty="0"/>
                        <a:t>0.25</a:t>
                      </a:r>
                    </a:p>
                  </a:txBody>
                  <a:tcPr/>
                </a:tc>
                <a:extLst>
                  <a:ext uri="{0D108BD9-81ED-4DB2-BD59-A6C34878D82A}">
                    <a16:rowId xmlns:a16="http://schemas.microsoft.com/office/drawing/2014/main" val="392723302"/>
                  </a:ext>
                </a:extLst>
              </a:tr>
              <a:tr h="370840">
                <a:tc>
                  <a:txBody>
                    <a:bodyPr/>
                    <a:lstStyle/>
                    <a:p>
                      <a:r>
                        <a:rPr lang="en-US" sz="1800" b="1" dirty="0" err="1"/>
                        <a:t>I</a:t>
                      </a:r>
                      <a:r>
                        <a:rPr lang="en-US" sz="1800" b="1" baseline="-25000" dirty="0" err="1"/>
                        <a:t>out</a:t>
                      </a:r>
                      <a:r>
                        <a:rPr lang="en-US" sz="1800" b="1" dirty="0"/>
                        <a:t> (mA)</a:t>
                      </a:r>
                    </a:p>
                  </a:txBody>
                  <a:tcPr/>
                </a:tc>
                <a:tc>
                  <a:txBody>
                    <a:bodyPr/>
                    <a:lstStyle/>
                    <a:p>
                      <a:r>
                        <a:rPr lang="en-US"/>
                        <a:t>3.65</a:t>
                      </a:r>
                      <a:endParaRPr lang="en-US" dirty="0"/>
                    </a:p>
                  </a:txBody>
                  <a:tcPr/>
                </a:tc>
                <a:tc>
                  <a:txBody>
                    <a:bodyPr/>
                    <a:lstStyle/>
                    <a:p>
                      <a:r>
                        <a:rPr lang="en-US" dirty="0"/>
                        <a:t>8.87</a:t>
                      </a:r>
                    </a:p>
                  </a:txBody>
                  <a:tcPr/>
                </a:tc>
                <a:tc>
                  <a:txBody>
                    <a:bodyPr/>
                    <a:lstStyle/>
                    <a:p>
                      <a:r>
                        <a:rPr lang="en-US" dirty="0"/>
                        <a:t>13.8</a:t>
                      </a:r>
                    </a:p>
                  </a:txBody>
                  <a:tcPr/>
                </a:tc>
                <a:tc>
                  <a:txBody>
                    <a:bodyPr/>
                    <a:lstStyle/>
                    <a:p>
                      <a:r>
                        <a:rPr lang="en-US" dirty="0"/>
                        <a:t>18.7</a:t>
                      </a:r>
                    </a:p>
                  </a:txBody>
                  <a:tcPr/>
                </a:tc>
                <a:tc>
                  <a:txBody>
                    <a:bodyPr/>
                    <a:lstStyle/>
                    <a:p>
                      <a:r>
                        <a:rPr lang="en-US" dirty="0"/>
                        <a:t>23.8</a:t>
                      </a:r>
                    </a:p>
                  </a:txBody>
                  <a:tcPr/>
                </a:tc>
                <a:extLst>
                  <a:ext uri="{0D108BD9-81ED-4DB2-BD59-A6C34878D82A}">
                    <a16:rowId xmlns:a16="http://schemas.microsoft.com/office/drawing/2014/main" val="1794698007"/>
                  </a:ext>
                </a:extLst>
              </a:tr>
              <a:tr h="370840">
                <a:tc>
                  <a:txBody>
                    <a:bodyPr/>
                    <a:lstStyle/>
                    <a:p>
                      <a:endParaRPr lang="en-US" sz="1800" b="1" dirty="0"/>
                    </a:p>
                  </a:txBody>
                  <a:tcPr/>
                </a:tc>
                <a:tc>
                  <a:txBody>
                    <a:bodyPr/>
                    <a:lstStyle/>
                    <a:p>
                      <a:r>
                        <a:rPr lang="en-US" dirty="0"/>
                        <a:t>73</a:t>
                      </a:r>
                    </a:p>
                  </a:txBody>
                  <a:tcPr/>
                </a:tc>
                <a:tc>
                  <a:txBody>
                    <a:bodyPr/>
                    <a:lstStyle/>
                    <a:p>
                      <a:r>
                        <a:rPr lang="en-US" dirty="0"/>
                        <a:t>88.7</a:t>
                      </a:r>
                    </a:p>
                  </a:txBody>
                  <a:tcPr/>
                </a:tc>
                <a:tc>
                  <a:txBody>
                    <a:bodyPr/>
                    <a:lstStyle/>
                    <a:p>
                      <a:r>
                        <a:rPr lang="en-US" dirty="0"/>
                        <a:t>92</a:t>
                      </a:r>
                    </a:p>
                  </a:txBody>
                  <a:tcPr/>
                </a:tc>
                <a:tc>
                  <a:txBody>
                    <a:bodyPr/>
                    <a:lstStyle/>
                    <a:p>
                      <a:r>
                        <a:rPr lang="en-US" dirty="0"/>
                        <a:t>93.5</a:t>
                      </a:r>
                    </a:p>
                  </a:txBody>
                  <a:tcPr/>
                </a:tc>
                <a:tc>
                  <a:txBody>
                    <a:bodyPr/>
                    <a:lstStyle/>
                    <a:p>
                      <a:r>
                        <a:rPr lang="en-US" dirty="0"/>
                        <a:t>95.2</a:t>
                      </a:r>
                    </a:p>
                  </a:txBody>
                  <a:tcPr/>
                </a:tc>
                <a:extLst>
                  <a:ext uri="{0D108BD9-81ED-4DB2-BD59-A6C34878D82A}">
                    <a16:rowId xmlns:a16="http://schemas.microsoft.com/office/drawing/2014/main" val="2144790876"/>
                  </a:ext>
                </a:extLst>
              </a:tr>
            </a:tbl>
          </a:graphicData>
        </a:graphic>
      </p:graphicFrame>
    </p:spTree>
    <p:custDataLst>
      <p:tags r:id="rId1"/>
    </p:custDataLst>
    <p:extLst>
      <p:ext uri="{BB962C8B-B14F-4D97-AF65-F5344CB8AC3E}">
        <p14:creationId xmlns:p14="http://schemas.microsoft.com/office/powerpoint/2010/main" val="3635210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738664"/>
          </a:xfrm>
          <a:prstGeom prst="rect">
            <a:avLst/>
          </a:prstGeom>
        </p:spPr>
        <p:txBody>
          <a:bodyPr wrap="square">
            <a:spAutoFit/>
          </a:bodyPr>
          <a:lstStyle/>
          <a:p>
            <a:pPr marL="285750" indent="-285750">
              <a:buFont typeface="Arial" panose="020B0604020202020204" pitchFamily="34" charset="0"/>
              <a:buChar char="•"/>
            </a:pPr>
            <a:r>
              <a:rPr lang="en-GB" sz="1400" dirty="0"/>
              <a:t>Calculate the current gain is each case where current gain = </a:t>
            </a:r>
            <a:r>
              <a:rPr lang="en-GB" sz="1400" dirty="0" err="1"/>
              <a:t>I</a:t>
            </a:r>
            <a:r>
              <a:rPr lang="en-GB" sz="1400" baseline="-25000" dirty="0" err="1"/>
              <a:t>out</a:t>
            </a:r>
            <a:r>
              <a:rPr lang="en-GB" sz="1400" dirty="0"/>
              <a:t> / </a:t>
            </a:r>
            <a:r>
              <a:rPr lang="en-GB" sz="1400" dirty="0" err="1"/>
              <a:t>I</a:t>
            </a:r>
            <a:r>
              <a:rPr lang="en-GB" sz="1400" baseline="-25000" dirty="0" err="1"/>
              <a:t>in</a:t>
            </a:r>
            <a:r>
              <a:rPr lang="en-GB" sz="1400" dirty="0"/>
              <a:t>.</a:t>
            </a:r>
          </a:p>
          <a:p>
            <a:pPr marL="285750" indent="-285750">
              <a:buFont typeface="Arial" panose="020B0604020202020204" pitchFamily="34" charset="0"/>
              <a:buChar char="•"/>
            </a:pPr>
            <a:r>
              <a:rPr lang="en-GB" sz="1400" dirty="0"/>
              <a:t>Would you categorise this configuration as low or high current gain?</a:t>
            </a:r>
          </a:p>
          <a:p>
            <a:pPr marL="285750" indent="-285750">
              <a:buFont typeface="Arial" panose="020B0604020202020204" pitchFamily="34" charset="0"/>
              <a:buChar char="•"/>
            </a:pPr>
            <a:endParaRPr lang="en-GB" sz="1400" dirty="0"/>
          </a:p>
        </p:txBody>
      </p:sp>
    </p:spTree>
    <p:custDataLst>
      <p:tags r:id="rId1"/>
    </p:custDataLst>
    <p:extLst>
      <p:ext uri="{BB962C8B-B14F-4D97-AF65-F5344CB8AC3E}">
        <p14:creationId xmlns:p14="http://schemas.microsoft.com/office/powerpoint/2010/main" val="8456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16320"/>
          </a:xfrm>
          <a:prstGeom prst="rect">
            <a:avLst/>
          </a:prstGeom>
        </p:spPr>
        <p:txBody>
          <a:bodyPr wrap="square">
            <a:spAutoFit/>
          </a:bodyPr>
          <a:lstStyle/>
          <a:p>
            <a:r>
              <a:rPr lang="en-GB" dirty="0"/>
              <a:t>A screencast video presented by an expert electrician working through Doc01.</a:t>
            </a:r>
          </a:p>
          <a:p>
            <a:pPr marL="342900" indent="-342900">
              <a:buFont typeface="+mj-lt"/>
              <a:buAutoNum type="arabicPeriod"/>
            </a:pPr>
            <a:r>
              <a:rPr lang="en-GB" dirty="0"/>
              <a:t>Show how to open the simulation</a:t>
            </a:r>
          </a:p>
          <a:p>
            <a:pPr marL="342900" indent="-342900">
              <a:buFont typeface="+mj-lt"/>
              <a:buAutoNum type="arabicPeriod"/>
            </a:pPr>
            <a:r>
              <a:rPr lang="en-GB" dirty="0"/>
              <a:t>Explain why no current is flowing in the output circuit by pointing out that VBE is 15mV and needs to be about 700mV to forward bias the silicon diode in the transistor to turn it on.</a:t>
            </a:r>
          </a:p>
          <a:p>
            <a:pPr marL="342900" indent="-342900">
              <a:buFont typeface="+mj-lt"/>
              <a:buAutoNum type="arabicPeriod"/>
            </a:pPr>
            <a:r>
              <a:rPr lang="en-GB" dirty="0"/>
              <a:t>Show how to change the position of the potentiometer slider.</a:t>
            </a:r>
          </a:p>
          <a:p>
            <a:pPr marL="342900" indent="-342900">
              <a:buFont typeface="+mj-lt"/>
              <a:buAutoNum type="arabicPeriod"/>
            </a:pPr>
            <a:r>
              <a:rPr lang="en-GB" dirty="0"/>
              <a:t>Complete the table</a:t>
            </a:r>
          </a:p>
          <a:p>
            <a:pPr marL="342900" indent="-342900">
              <a:buFont typeface="+mj-lt"/>
              <a:buAutoNum type="arabicPeriod"/>
            </a:pPr>
            <a:r>
              <a:rPr lang="en-GB" dirty="0"/>
              <a:t>Calculate the current gain in each case and explain that the configuration is high current gain. Explain and show on a NPN datasheet that current gain is listed as </a:t>
            </a:r>
            <a:r>
              <a:rPr lang="en-GB" dirty="0" err="1"/>
              <a:t>hFE</a:t>
            </a:r>
            <a:r>
              <a:rPr lang="en-GB" dirty="0"/>
              <a:t> and show this value on </a:t>
            </a:r>
            <a:r>
              <a:rPr lang="en-GB"/>
              <a:t>the datasheet.</a:t>
            </a: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1720539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200329"/>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How to connect the transistor correctly. The names of the pins (Collector, Base and Emitter) should be mentioned. Orientate the pins with regard to the flat edge of the casing.</a:t>
            </a:r>
            <a:endParaRPr lang="en-GB" dirty="0"/>
          </a:p>
        </p:txBody>
      </p:sp>
    </p:spTree>
    <p:custDataLst>
      <p:tags r:id="rId1"/>
    </p:custDataLst>
    <p:extLst>
      <p:ext uri="{BB962C8B-B14F-4D97-AF65-F5344CB8AC3E}">
        <p14:creationId xmlns:p14="http://schemas.microsoft.com/office/powerpoint/2010/main" val="4162651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801314"/>
          </a:xfrm>
          <a:prstGeom prst="rect">
            <a:avLst/>
          </a:prstGeom>
        </p:spPr>
        <p:txBody>
          <a:bodyPr wrap="square">
            <a:spAutoFit/>
          </a:bodyPr>
          <a:lstStyle/>
          <a:p>
            <a:r>
              <a:rPr lang="en-GB" dirty="0"/>
              <a:t>Create a video presented by an expert presenter </a:t>
            </a:r>
            <a:r>
              <a:rPr lang="en-US" dirty="0"/>
              <a:t>showing and explaining the operation of the transistor in the experiment.</a:t>
            </a:r>
          </a:p>
          <a:p>
            <a:pPr marL="342900" indent="-342900">
              <a:buFont typeface="+mj-lt"/>
              <a:buAutoNum type="arabicPeriod"/>
            </a:pPr>
            <a:r>
              <a:rPr lang="en-US" dirty="0"/>
              <a:t>With the switch open and the battery disconnected, explain that we would expect the LED to light up</a:t>
            </a:r>
          </a:p>
          <a:p>
            <a:pPr marL="342900" indent="-342900">
              <a:buFont typeface="+mj-lt"/>
              <a:buAutoNum type="arabicPeriod"/>
            </a:pPr>
            <a:r>
              <a:rPr lang="en-US" dirty="0"/>
              <a:t>Connect the battery – LED does not light up even though it is connected in series with the battery. The transistor must somehow be blocking the current. Measure the LED current to confirm.</a:t>
            </a:r>
          </a:p>
          <a:p>
            <a:pPr marL="342900" indent="-342900">
              <a:buFont typeface="+mj-lt"/>
              <a:buAutoNum type="arabicPeriod"/>
            </a:pPr>
            <a:r>
              <a:rPr lang="en-US" dirty="0"/>
              <a:t>Measure 50K resistor current to confirm that it is zero – what we expect as the switch is open.</a:t>
            </a:r>
          </a:p>
          <a:p>
            <a:pPr marL="342900" indent="-342900">
              <a:buFont typeface="+mj-lt"/>
              <a:buAutoNum type="arabicPeriod"/>
            </a:pPr>
            <a:r>
              <a:rPr lang="en-US" dirty="0"/>
              <a:t>Close the switch and observe LED come on. Measure the current through the LED and 50K resistor. Establish that the LED current is about 100 times greater than the 50K resistor current.</a:t>
            </a:r>
          </a:p>
          <a:p>
            <a:pPr marL="342900" indent="-342900">
              <a:buFont typeface="+mj-lt"/>
              <a:buAutoNum type="arabicPeriod"/>
            </a:pPr>
            <a:r>
              <a:rPr lang="en-US" dirty="0"/>
              <a:t>Explain that as soon as a little bit of current is allowed to enter the transistor through the middle pin (the base), a lot of current can flow through the transistor from the left pin (collector) to the right pin (the emitter) (L/R with respect to flat end of package).</a:t>
            </a:r>
          </a:p>
          <a:p>
            <a:pPr marL="342900" indent="-342900">
              <a:buFont typeface="+mj-lt"/>
              <a:buAutoNum type="arabicPeriod"/>
            </a:pPr>
            <a:r>
              <a:rPr lang="en-US" dirty="0"/>
              <a:t>Refer to </a:t>
            </a:r>
            <a:r>
              <a:rPr lang="en-US" dirty="0">
                <a:hlinkClick r:id="rId4"/>
              </a:rPr>
              <a:t>http://everycircuit.com/circuit/5578205225549824</a:t>
            </a:r>
            <a:r>
              <a:rPr lang="en-US" dirty="0"/>
              <a:t> for a simulation of the circuit.</a:t>
            </a:r>
          </a:p>
          <a:p>
            <a:pPr marL="342900" indent="-342900">
              <a:buFont typeface="+mj-lt"/>
              <a:buAutoNum type="arabicPeriod"/>
            </a:pPr>
            <a:r>
              <a:rPr lang="en-US" dirty="0"/>
              <a:t>Conclude the the transistor acts like a switch – we can open and close it with a small current AND that it acts to amplify the current – I</a:t>
            </a:r>
            <a:r>
              <a:rPr lang="en-US" baseline="-25000" dirty="0"/>
              <a:t>CE</a:t>
            </a:r>
            <a:r>
              <a:rPr lang="en-US" dirty="0"/>
              <a:t> = I</a:t>
            </a:r>
            <a:r>
              <a:rPr lang="en-US" baseline="-25000" dirty="0"/>
              <a:t>BE</a:t>
            </a:r>
            <a:r>
              <a:rPr lang="en-US" dirty="0"/>
              <a:t> x 100</a:t>
            </a:r>
          </a:p>
          <a:p>
            <a:pPr marL="342900" indent="-342900">
              <a:buFont typeface="+mj-lt"/>
              <a:buAutoNum type="arabicPeriod"/>
            </a:pPr>
            <a:r>
              <a:rPr lang="en-US" dirty="0"/>
              <a:t>Use the simulator to show that I</a:t>
            </a:r>
            <a:r>
              <a:rPr lang="en-US" baseline="-25000" dirty="0"/>
              <a:t>CE</a:t>
            </a:r>
            <a:r>
              <a:rPr lang="en-US" dirty="0"/>
              <a:t>/I</a:t>
            </a:r>
            <a:r>
              <a:rPr lang="en-US" baseline="-25000" dirty="0"/>
              <a:t>BE</a:t>
            </a:r>
            <a:r>
              <a:rPr lang="en-US" dirty="0"/>
              <a:t> is always about 100. This is called the beta and is often referenced as H</a:t>
            </a:r>
            <a:r>
              <a:rPr lang="en-US" baseline="-25000" dirty="0"/>
              <a:t>FE</a:t>
            </a:r>
            <a:r>
              <a:rPr lang="en-US" dirty="0"/>
              <a:t>. As the base current is changed, the collector current is also changed.</a:t>
            </a:r>
          </a:p>
        </p:txBody>
      </p:sp>
    </p:spTree>
    <p:custDataLst>
      <p:tags r:id="rId1"/>
    </p:custDataLst>
    <p:extLst>
      <p:ext uri="{BB962C8B-B14F-4D97-AF65-F5344CB8AC3E}">
        <p14:creationId xmlns:p14="http://schemas.microsoft.com/office/powerpoint/2010/main" val="654103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477328"/>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How to connect the transistor correctly. The names of the pins (Collector, Base and Emitter) should be mentioned. Orientate the pins with regard to the flat edge of the casing.</a:t>
            </a:r>
          </a:p>
          <a:p>
            <a:pPr marL="800100" lvl="1" indent="-342900">
              <a:buFont typeface="+mj-lt"/>
              <a:buAutoNum type="arabicPeriod"/>
            </a:pPr>
            <a:r>
              <a:rPr lang="en-US" dirty="0"/>
              <a:t>How a photoresistor works – light = low resistance; dark = high resistance</a:t>
            </a:r>
            <a:endParaRPr lang="en-GB" dirty="0"/>
          </a:p>
        </p:txBody>
      </p:sp>
    </p:spTree>
    <p:custDataLst>
      <p:tags r:id="rId1"/>
    </p:custDataLst>
    <p:extLst>
      <p:ext uri="{BB962C8B-B14F-4D97-AF65-F5344CB8AC3E}">
        <p14:creationId xmlns:p14="http://schemas.microsoft.com/office/powerpoint/2010/main" val="1105975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 video presented by an expert presenter </a:t>
            </a:r>
            <a:r>
              <a:rPr lang="en-US" dirty="0"/>
              <a:t>showing and explaining the operation of the night light circuit.</a:t>
            </a:r>
          </a:p>
          <a:p>
            <a:pPr marL="342900" indent="-342900">
              <a:buFont typeface="+mj-lt"/>
              <a:buAutoNum type="arabicPeriod"/>
            </a:pPr>
            <a:r>
              <a:rPr lang="en-US" dirty="0"/>
              <a:t>Show the circuit in the light and explain why the LED is not on – Photoresistor resistance is low so current would rather flow through it than through the transistor. Transistor switch is closed. LED does not light up.</a:t>
            </a:r>
          </a:p>
          <a:p>
            <a:pPr marL="342900" indent="-342900">
              <a:buFont typeface="+mj-lt"/>
              <a:buAutoNum type="arabicPeriod"/>
            </a:pPr>
            <a:r>
              <a:rPr lang="en-US" dirty="0"/>
              <a:t>In the dark, resistance of photoresistor increases so current rather flows through the transistor. Transistor switch open and LED comes on. As soon as we get a current flowing from the base to the emitter, we get a much bigger current flowing from the collector to the emitter. This is transistor action</a:t>
            </a:r>
          </a:p>
          <a:p>
            <a:pPr marL="342900" indent="-342900">
              <a:buFont typeface="+mj-lt"/>
              <a:buAutoNum type="arabicPeriod"/>
            </a:pPr>
            <a:r>
              <a:rPr lang="en-US" dirty="0"/>
              <a:t>Using </a:t>
            </a:r>
            <a:r>
              <a:rPr lang="en-US" dirty="0">
                <a:hlinkClick r:id="rId4"/>
              </a:rPr>
              <a:t>http://everycircuit.com/circuit/6117730507030528</a:t>
            </a:r>
            <a:r>
              <a:rPr lang="en-US" dirty="0"/>
              <a:t> show how the small current into the base of the transistor results in a large current from C to E – about 100 times.</a:t>
            </a:r>
          </a:p>
          <a:p>
            <a:pPr marL="342900" indent="-342900">
              <a:buFont typeface="+mj-lt"/>
              <a:buAutoNum type="arabicPeriod"/>
            </a:pPr>
            <a:r>
              <a:rPr lang="en-US" dirty="0"/>
              <a:t>Explain why the design is not very efficient. In the light there is still a leakage current that always flows draining the battery. It is a small current but still there. Again show that as I</a:t>
            </a:r>
            <a:r>
              <a:rPr lang="en-US" baseline="-25000" dirty="0"/>
              <a:t>BE</a:t>
            </a:r>
            <a:r>
              <a:rPr lang="en-US" dirty="0"/>
              <a:t> increases, I</a:t>
            </a:r>
            <a:r>
              <a:rPr lang="en-US" baseline="-25000" dirty="0"/>
              <a:t>CE</a:t>
            </a:r>
            <a:r>
              <a:rPr lang="en-US" dirty="0"/>
              <a:t> also increases. Transistor acts as a switch AND a current amplifier. </a:t>
            </a:r>
          </a:p>
        </p:txBody>
      </p:sp>
    </p:spTree>
    <p:custDataLst>
      <p:tags r:id="rId1"/>
    </p:custDataLst>
    <p:extLst>
      <p:ext uri="{BB962C8B-B14F-4D97-AF65-F5344CB8AC3E}">
        <p14:creationId xmlns:p14="http://schemas.microsoft.com/office/powerpoint/2010/main" val="4201818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539430"/>
          </a:xfrm>
          <a:prstGeom prst="rect">
            <a:avLst/>
          </a:prstGeom>
        </p:spPr>
        <p:txBody>
          <a:bodyPr wrap="square">
            <a:spAutoFit/>
          </a:bodyPr>
          <a:lstStyle/>
          <a:p>
            <a:pPr marL="285750" indent="-285750">
              <a:buFont typeface="Arial" panose="020B0604020202020204" pitchFamily="34" charset="0"/>
              <a:buChar char="•"/>
            </a:pPr>
            <a:r>
              <a:rPr lang="en-GB" sz="1400" dirty="0"/>
              <a:t>In the right hand PNP circuit:</a:t>
            </a:r>
          </a:p>
          <a:p>
            <a:pPr marL="742950" lvl="1" indent="-285750">
              <a:buFont typeface="Arial" panose="020B0604020202020204" pitchFamily="34" charset="0"/>
              <a:buChar char="•"/>
            </a:pPr>
            <a:r>
              <a:rPr lang="en-GB" sz="1400" dirty="0"/>
              <a:t>Is current flowing in the circuit?</a:t>
            </a:r>
          </a:p>
          <a:p>
            <a:pPr marL="742950" lvl="1" indent="-285750">
              <a:buFont typeface="Arial" panose="020B0604020202020204" pitchFamily="34" charset="0"/>
              <a:buChar char="•"/>
            </a:pPr>
            <a:r>
              <a:rPr lang="en-GB" sz="1400" dirty="0"/>
              <a:t>At what voltage is the base?</a:t>
            </a:r>
          </a:p>
          <a:p>
            <a:pPr marL="742950" lvl="1" indent="-285750">
              <a:buFont typeface="Arial" panose="020B0604020202020204" pitchFamily="34" charset="0"/>
              <a:buChar char="•"/>
            </a:pPr>
            <a:r>
              <a:rPr lang="en-GB" sz="1400" dirty="0"/>
              <a:t>At what voltage is the emitter?</a:t>
            </a:r>
          </a:p>
          <a:p>
            <a:pPr marL="742950" lvl="1" indent="-285750">
              <a:buFont typeface="Arial" panose="020B0604020202020204" pitchFamily="34" charset="0"/>
              <a:buChar char="•"/>
            </a:pPr>
            <a:r>
              <a:rPr lang="en-GB" sz="1400" dirty="0"/>
              <a:t>Is the base at a lower voltage than the emitter?</a:t>
            </a:r>
          </a:p>
          <a:p>
            <a:pPr marL="742950" lvl="1" indent="-285750">
              <a:buFont typeface="Arial" panose="020B0604020202020204" pitchFamily="34" charset="0"/>
              <a:buChar char="•"/>
            </a:pPr>
            <a:r>
              <a:rPr lang="en-GB" sz="1400" dirty="0"/>
              <a:t>Is the voltage difference greater than about 0.6V?</a:t>
            </a:r>
          </a:p>
          <a:p>
            <a:pPr marL="742950" lvl="1" indent="-285750">
              <a:buFont typeface="Arial" panose="020B0604020202020204" pitchFamily="34" charset="0"/>
              <a:buChar char="•"/>
            </a:pPr>
            <a:r>
              <a:rPr lang="en-GB" sz="1400" dirty="0"/>
              <a:t>In which direction is current flowing through the base? Does this make sense given the voltage difference between the base and emitter?</a:t>
            </a:r>
          </a:p>
          <a:p>
            <a:pPr marL="285750" indent="-285750">
              <a:buFont typeface="Arial" panose="020B0604020202020204" pitchFamily="34" charset="0"/>
              <a:buChar char="•"/>
            </a:pPr>
            <a:r>
              <a:rPr lang="en-GB" sz="1400" dirty="0"/>
              <a:t>In both circuits, is the relationship between I</a:t>
            </a:r>
            <a:r>
              <a:rPr lang="en-GB" sz="1400" baseline="-25000" dirty="0"/>
              <a:t>E</a:t>
            </a:r>
            <a:r>
              <a:rPr lang="en-GB" sz="1400" dirty="0"/>
              <a:t>, I</a:t>
            </a:r>
            <a:r>
              <a:rPr lang="en-GB" sz="1400" baseline="-25000" dirty="0"/>
              <a:t>C</a:t>
            </a:r>
            <a:r>
              <a:rPr lang="en-GB" sz="1400" dirty="0"/>
              <a:t> and I</a:t>
            </a:r>
            <a:r>
              <a:rPr lang="en-GB" sz="1400" baseline="-25000" dirty="0"/>
              <a:t>B</a:t>
            </a:r>
            <a:r>
              <a:rPr lang="en-GB" sz="1400" dirty="0"/>
              <a:t> given by I</a:t>
            </a:r>
            <a:r>
              <a:rPr lang="en-GB" sz="1400" baseline="-25000" dirty="0"/>
              <a:t>E</a:t>
            </a:r>
            <a:r>
              <a:rPr lang="en-GB" sz="1400" dirty="0"/>
              <a:t> = I</a:t>
            </a:r>
            <a:r>
              <a:rPr lang="en-GB" sz="1400" baseline="-25000" dirty="0"/>
              <a:t>C</a:t>
            </a:r>
            <a:r>
              <a:rPr lang="en-GB" sz="1400" dirty="0"/>
              <a:t> + I</a:t>
            </a:r>
            <a:r>
              <a:rPr lang="en-GB" sz="1400" baseline="-25000" dirty="0"/>
              <a:t>B</a:t>
            </a:r>
            <a:r>
              <a:rPr lang="en-GB" sz="1400" dirty="0"/>
              <a:t>?</a:t>
            </a:r>
          </a:p>
          <a:p>
            <a:pPr marL="285750" indent="-285750">
              <a:buFont typeface="Arial" panose="020B0604020202020204" pitchFamily="34" charset="0"/>
              <a:buChar char="•"/>
            </a:pPr>
            <a:r>
              <a:rPr lang="en-GB" sz="1400" dirty="0"/>
              <a:t>In the left hand NPN circuit:</a:t>
            </a:r>
          </a:p>
          <a:p>
            <a:pPr marL="742950" lvl="1" indent="-285750">
              <a:buFont typeface="Arial" panose="020B0604020202020204" pitchFamily="34" charset="0"/>
              <a:buChar char="•"/>
            </a:pPr>
            <a:r>
              <a:rPr lang="en-GB" sz="1400" dirty="0"/>
              <a:t>What are the values of I</a:t>
            </a:r>
            <a:r>
              <a:rPr lang="en-GB" sz="1400" baseline="-25000" dirty="0"/>
              <a:t>B</a:t>
            </a:r>
            <a:r>
              <a:rPr lang="en-GB" sz="1400" dirty="0"/>
              <a:t> and I</a:t>
            </a:r>
            <a:r>
              <a:rPr lang="en-GB" sz="1400" baseline="-25000" dirty="0"/>
              <a:t>C</a:t>
            </a:r>
            <a:r>
              <a:rPr lang="en-GB" sz="1400" dirty="0"/>
              <a:t>?</a:t>
            </a:r>
          </a:p>
          <a:p>
            <a:pPr marL="742950" lvl="1" indent="-285750">
              <a:buFont typeface="Arial" panose="020B0604020202020204" pitchFamily="34" charset="0"/>
              <a:buChar char="•"/>
            </a:pPr>
            <a:r>
              <a:rPr lang="en-GB" sz="1400" dirty="0"/>
              <a:t>What is the transistor’s beta value (H</a:t>
            </a:r>
            <a:r>
              <a:rPr lang="en-GB" sz="1400" baseline="-25000" dirty="0"/>
              <a:t>FE</a:t>
            </a:r>
            <a:r>
              <a:rPr lang="en-GB" sz="1400" dirty="0"/>
              <a:t>)?</a:t>
            </a:r>
          </a:p>
          <a:p>
            <a:pPr marL="285750" indent="-285750">
              <a:buFont typeface="Arial" panose="020B0604020202020204" pitchFamily="34" charset="0"/>
              <a:buChar char="•"/>
            </a:pPr>
            <a:r>
              <a:rPr lang="en-GB" sz="1400" dirty="0"/>
              <a:t>In the right hand PNP circuit:</a:t>
            </a:r>
          </a:p>
          <a:p>
            <a:pPr marL="742950" lvl="1" indent="-285750">
              <a:buFont typeface="Arial" panose="020B0604020202020204" pitchFamily="34" charset="0"/>
              <a:buChar char="•"/>
            </a:pPr>
            <a:r>
              <a:rPr lang="en-GB" sz="1400" dirty="0"/>
              <a:t>What are the values of I</a:t>
            </a:r>
            <a:r>
              <a:rPr lang="en-GB" sz="1400" baseline="-25000" dirty="0"/>
              <a:t>B</a:t>
            </a:r>
            <a:r>
              <a:rPr lang="en-GB" sz="1400" dirty="0"/>
              <a:t> and I</a:t>
            </a:r>
            <a:r>
              <a:rPr lang="en-GB" sz="1400" baseline="-25000" dirty="0"/>
              <a:t>C</a:t>
            </a:r>
            <a:r>
              <a:rPr lang="en-GB" sz="1400" dirty="0"/>
              <a:t>?</a:t>
            </a:r>
          </a:p>
          <a:p>
            <a:pPr marL="742950" lvl="1" indent="-285750">
              <a:buFont typeface="Arial" panose="020B0604020202020204" pitchFamily="34" charset="0"/>
              <a:buChar char="•"/>
            </a:pPr>
            <a:r>
              <a:rPr lang="en-GB" sz="1400" dirty="0"/>
              <a:t>What is the transistor’s beta value (H</a:t>
            </a:r>
            <a:r>
              <a:rPr lang="en-GB" sz="1400" baseline="-25000" dirty="0"/>
              <a:t>FE</a:t>
            </a:r>
            <a:r>
              <a:rPr lang="en-GB" sz="1400" dirty="0"/>
              <a:t>)?</a:t>
            </a:r>
          </a:p>
          <a:p>
            <a:pPr marL="285750" indent="-285750">
              <a:buFont typeface="Arial" panose="020B0604020202020204" pitchFamily="34" charset="0"/>
              <a:buChar char="•"/>
            </a:pPr>
            <a:r>
              <a:rPr lang="en-GB" sz="1400" dirty="0"/>
              <a:t>What is the relationship between I</a:t>
            </a:r>
            <a:r>
              <a:rPr lang="en-GB" sz="1400" baseline="-25000" dirty="0"/>
              <a:t>C</a:t>
            </a:r>
            <a:r>
              <a:rPr lang="en-GB" sz="1400" dirty="0"/>
              <a:t>, I</a:t>
            </a:r>
            <a:r>
              <a:rPr lang="en-GB" sz="1400" baseline="-25000" dirty="0"/>
              <a:t>B</a:t>
            </a:r>
            <a:r>
              <a:rPr lang="en-GB" sz="1400" dirty="0"/>
              <a:t> and beta in both circuits?</a:t>
            </a:r>
          </a:p>
        </p:txBody>
      </p:sp>
    </p:spTree>
    <p:custDataLst>
      <p:tags r:id="rId1"/>
    </p:custDataLst>
    <p:extLst>
      <p:ext uri="{BB962C8B-B14F-4D97-AF65-F5344CB8AC3E}">
        <p14:creationId xmlns:p14="http://schemas.microsoft.com/office/powerpoint/2010/main" val="352726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8"/>
            <a:ext cx="4586029" cy="3775554"/>
          </a:xfrm>
        </p:spPr>
        <p:txBody>
          <a:bodyPr>
            <a:noAutofit/>
          </a:bodyPr>
          <a:lstStyle/>
          <a:p>
            <a:pPr marL="0" lvl="0" indent="0" algn="just" defTabSz="914400">
              <a:lnSpc>
                <a:spcPct val="100000"/>
              </a:lnSpc>
              <a:spcBef>
                <a:spcPts val="0"/>
              </a:spcBef>
              <a:buNone/>
              <a:defRPr/>
            </a:pPr>
            <a:r>
              <a:rPr lang="en-US" sz="2400" dirty="0"/>
              <a:t>In the previous unit we were introduced to transistors and saw that the behave as electronic switches that can also amplify the current.</a:t>
            </a:r>
          </a:p>
          <a:p>
            <a:pPr marL="0" lvl="0" indent="0" algn="just" defTabSz="914400">
              <a:lnSpc>
                <a:spcPct val="100000"/>
              </a:lnSpc>
              <a:spcBef>
                <a:spcPts val="0"/>
              </a:spcBef>
              <a:buNone/>
              <a:defRPr/>
            </a:pPr>
            <a:r>
              <a:rPr lang="en-US" sz="2400" dirty="0"/>
              <a:t>Exactly how a transistor behaves in a circuit very much depends on how it is connected in the circuit.</a:t>
            </a:r>
          </a:p>
          <a:p>
            <a:pPr marL="0" lvl="0" indent="0" algn="just" defTabSz="914400">
              <a:lnSpc>
                <a:spcPct val="100000"/>
              </a:lnSpc>
              <a:spcBef>
                <a:spcPts val="0"/>
              </a:spcBef>
              <a:buNone/>
              <a:defRPr/>
            </a:pPr>
            <a:r>
              <a:rPr lang="en-US" sz="2400" dirty="0"/>
              <a:t>These different configurations is what we will explore in this unit.</a:t>
            </a:r>
            <a:endParaRPr lang="en-GB" sz="2400" dirty="0"/>
          </a:p>
        </p:txBody>
      </p:sp>
      <p:pic>
        <p:nvPicPr>
          <p:cNvPr id="5" name="Picture 4">
            <a:extLst>
              <a:ext uri="{FF2B5EF4-FFF2-40B4-BE49-F238E27FC236}">
                <a16:creationId xmlns:a16="http://schemas.microsoft.com/office/drawing/2014/main" id="{3E9B4456-3718-6548-B412-03F74D24B8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1829" y="704287"/>
            <a:ext cx="4033105" cy="4033105"/>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Something is always common</a:t>
            </a:r>
          </a:p>
        </p:txBody>
      </p:sp>
      <p:sp>
        <p:nvSpPr>
          <p:cNvPr id="3" name="Content Placeholder 2"/>
          <p:cNvSpPr>
            <a:spLocks noGrp="1"/>
          </p:cNvSpPr>
          <p:nvPr>
            <p:ph idx="1"/>
          </p:nvPr>
        </p:nvSpPr>
        <p:spPr>
          <a:xfrm>
            <a:off x="1122532" y="1091868"/>
            <a:ext cx="4586029" cy="3775554"/>
          </a:xfrm>
        </p:spPr>
        <p:txBody>
          <a:bodyPr>
            <a:noAutofit/>
          </a:bodyPr>
          <a:lstStyle/>
          <a:p>
            <a:pPr marL="0" lvl="0" indent="0" algn="just" defTabSz="914400">
              <a:lnSpc>
                <a:spcPct val="100000"/>
              </a:lnSpc>
              <a:spcBef>
                <a:spcPts val="0"/>
              </a:spcBef>
              <a:buNone/>
              <a:defRPr/>
            </a:pPr>
            <a:r>
              <a:rPr lang="en-US" sz="2400" dirty="0"/>
              <a:t>Do you remember this simple circuit you built in the previous unit? We saw that when we got a small current to flow from the base to the emitter, we got a bigger current to flow from the collector to the emitter. In this case the emitter was common to both circuits. This is an example of a </a:t>
            </a:r>
            <a:r>
              <a:rPr lang="en-US" sz="2400" b="1" dirty="0"/>
              <a:t>common-emitter configuration</a:t>
            </a:r>
            <a:r>
              <a:rPr lang="en-US" sz="2400" dirty="0"/>
              <a:t>.</a:t>
            </a:r>
            <a:endParaRPr lang="en-GB" sz="2400" dirty="0"/>
          </a:p>
        </p:txBody>
      </p:sp>
      <p:pic>
        <p:nvPicPr>
          <p:cNvPr id="6" name="Picture 5">
            <a:extLst>
              <a:ext uri="{FF2B5EF4-FFF2-40B4-BE49-F238E27FC236}">
                <a16:creationId xmlns:a16="http://schemas.microsoft.com/office/drawing/2014/main" id="{60DAB7D5-D88E-7A48-A14A-134BF42B6696}"/>
              </a:ext>
            </a:extLst>
          </p:cNvPr>
          <p:cNvPicPr>
            <a:picLocks/>
          </p:cNvPicPr>
          <p:nvPr/>
        </p:nvPicPr>
        <p:blipFill rotWithShape="1">
          <a:blip r:embed="rId4" cstate="email">
            <a:extLst>
              <a:ext uri="{28A0092B-C50C-407E-A947-70E740481C1C}">
                <a14:useLocalDpi xmlns:a14="http://schemas.microsoft.com/office/drawing/2010/main"/>
              </a:ext>
            </a:extLst>
          </a:blip>
          <a:srcRect l="14291" t="6693" r="11747" b="16915"/>
          <a:stretch/>
        </p:blipFill>
        <p:spPr>
          <a:xfrm rot="5400000">
            <a:off x="6387885" y="590654"/>
            <a:ext cx="3028016" cy="3822492"/>
          </a:xfrm>
          <a:prstGeom prst="rect">
            <a:avLst/>
          </a:prstGeom>
        </p:spPr>
      </p:pic>
      <p:sp>
        <p:nvSpPr>
          <p:cNvPr id="4" name="TextBox 3">
            <a:extLst>
              <a:ext uri="{FF2B5EF4-FFF2-40B4-BE49-F238E27FC236}">
                <a16:creationId xmlns:a16="http://schemas.microsoft.com/office/drawing/2014/main" id="{FF71F539-4D93-2248-ACA6-47D5C971778E}"/>
              </a:ext>
            </a:extLst>
          </p:cNvPr>
          <p:cNvSpPr txBox="1"/>
          <p:nvPr/>
        </p:nvSpPr>
        <p:spPr>
          <a:xfrm>
            <a:off x="7144639" y="3077514"/>
            <a:ext cx="314510" cy="369332"/>
          </a:xfrm>
          <a:prstGeom prst="rect">
            <a:avLst/>
          </a:prstGeom>
          <a:noFill/>
          <a:ln w="38100">
            <a:noFill/>
            <a:headEnd type="none" w="med" len="med"/>
            <a:tailEnd type="none" w="med" len="med"/>
          </a:ln>
        </p:spPr>
        <p:txBody>
          <a:bodyPr wrap="none" rtlCol="0">
            <a:spAutoFit/>
          </a:bodyPr>
          <a:lstStyle/>
          <a:p>
            <a:r>
              <a:rPr lang="en-US" b="1" dirty="0">
                <a:solidFill>
                  <a:schemeClr val="accent2"/>
                </a:solidFill>
              </a:rPr>
              <a:t>B</a:t>
            </a:r>
          </a:p>
        </p:txBody>
      </p:sp>
      <p:sp>
        <p:nvSpPr>
          <p:cNvPr id="8" name="TextBox 7">
            <a:extLst>
              <a:ext uri="{FF2B5EF4-FFF2-40B4-BE49-F238E27FC236}">
                <a16:creationId xmlns:a16="http://schemas.microsoft.com/office/drawing/2014/main" id="{883DD355-AF7E-A345-9A07-F35D70D5DBE1}"/>
              </a:ext>
            </a:extLst>
          </p:cNvPr>
          <p:cNvSpPr txBox="1"/>
          <p:nvPr/>
        </p:nvSpPr>
        <p:spPr>
          <a:xfrm>
            <a:off x="6946902" y="3551564"/>
            <a:ext cx="296876" cy="369332"/>
          </a:xfrm>
          <a:prstGeom prst="rect">
            <a:avLst/>
          </a:prstGeom>
          <a:noFill/>
          <a:ln w="38100">
            <a:noFill/>
            <a:headEnd type="none" w="med" len="med"/>
            <a:tailEnd type="none" w="med" len="med"/>
          </a:ln>
        </p:spPr>
        <p:txBody>
          <a:bodyPr wrap="none" rtlCol="0">
            <a:spAutoFit/>
          </a:bodyPr>
          <a:lstStyle/>
          <a:p>
            <a:r>
              <a:rPr lang="en-US" b="1" dirty="0">
                <a:solidFill>
                  <a:schemeClr val="accent2"/>
                </a:solidFill>
              </a:rPr>
              <a:t>E</a:t>
            </a:r>
          </a:p>
        </p:txBody>
      </p:sp>
      <p:sp>
        <p:nvSpPr>
          <p:cNvPr id="9" name="TextBox 8">
            <a:extLst>
              <a:ext uri="{FF2B5EF4-FFF2-40B4-BE49-F238E27FC236}">
                <a16:creationId xmlns:a16="http://schemas.microsoft.com/office/drawing/2014/main" id="{66A0D8E3-A819-F04E-8324-AB132CE75D70}"/>
              </a:ext>
            </a:extLst>
          </p:cNvPr>
          <p:cNvSpPr txBox="1"/>
          <p:nvPr/>
        </p:nvSpPr>
        <p:spPr>
          <a:xfrm>
            <a:off x="7525864" y="3553105"/>
            <a:ext cx="306494" cy="369332"/>
          </a:xfrm>
          <a:prstGeom prst="rect">
            <a:avLst/>
          </a:prstGeom>
          <a:noFill/>
          <a:ln w="38100">
            <a:noFill/>
            <a:headEnd type="none" w="med" len="med"/>
            <a:tailEnd type="none" w="med" len="med"/>
          </a:ln>
        </p:spPr>
        <p:txBody>
          <a:bodyPr wrap="none" rtlCol="0">
            <a:spAutoFit/>
          </a:bodyPr>
          <a:lstStyle/>
          <a:p>
            <a:r>
              <a:rPr lang="en-US" b="1" dirty="0">
                <a:solidFill>
                  <a:schemeClr val="accent3"/>
                </a:solidFill>
              </a:rPr>
              <a:t>C</a:t>
            </a:r>
          </a:p>
        </p:txBody>
      </p:sp>
      <p:cxnSp>
        <p:nvCxnSpPr>
          <p:cNvPr id="11" name="Straight Arrow Connector 10">
            <a:extLst>
              <a:ext uri="{FF2B5EF4-FFF2-40B4-BE49-F238E27FC236}">
                <a16:creationId xmlns:a16="http://schemas.microsoft.com/office/drawing/2014/main" id="{9C32A324-8C70-5C4D-BE20-B3D2C4C1A623}"/>
              </a:ext>
            </a:extLst>
          </p:cNvPr>
          <p:cNvCxnSpPr>
            <a:cxnSpLocks/>
          </p:cNvCxnSpPr>
          <p:nvPr/>
        </p:nvCxnSpPr>
        <p:spPr>
          <a:xfrm>
            <a:off x="7409611" y="1305077"/>
            <a:ext cx="0" cy="2087981"/>
          </a:xfrm>
          <a:prstGeom prst="straightConnector1">
            <a:avLst/>
          </a:prstGeom>
          <a:ln w="381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2E420F-240C-AA4D-8FA2-2BD4448D80D5}"/>
              </a:ext>
            </a:extLst>
          </p:cNvPr>
          <p:cNvCxnSpPr>
            <a:cxnSpLocks/>
          </p:cNvCxnSpPr>
          <p:nvPr/>
        </p:nvCxnSpPr>
        <p:spPr>
          <a:xfrm flipH="1">
            <a:off x="6057882" y="3588313"/>
            <a:ext cx="1118663" cy="0"/>
          </a:xfrm>
          <a:prstGeom prst="straightConnector1">
            <a:avLst/>
          </a:prstGeom>
          <a:ln w="381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637EFDB-04D1-E14E-9A7D-6F64E43B2186}"/>
              </a:ext>
            </a:extLst>
          </p:cNvPr>
          <p:cNvCxnSpPr>
            <a:cxnSpLocks/>
          </p:cNvCxnSpPr>
          <p:nvPr/>
        </p:nvCxnSpPr>
        <p:spPr>
          <a:xfrm flipV="1">
            <a:off x="6057882" y="1305077"/>
            <a:ext cx="0" cy="2283236"/>
          </a:xfrm>
          <a:prstGeom prst="straightConnector1">
            <a:avLst/>
          </a:prstGeom>
          <a:ln w="381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551026-181A-1441-ABC9-3CF116620F55}"/>
              </a:ext>
            </a:extLst>
          </p:cNvPr>
          <p:cNvCxnSpPr>
            <a:cxnSpLocks/>
          </p:cNvCxnSpPr>
          <p:nvPr/>
        </p:nvCxnSpPr>
        <p:spPr>
          <a:xfrm>
            <a:off x="6057881" y="1305077"/>
            <a:ext cx="1351730" cy="0"/>
          </a:xfrm>
          <a:prstGeom prst="straightConnector1">
            <a:avLst/>
          </a:prstGeom>
          <a:ln w="381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82D6276-EFBC-564E-B3E8-200F5548520E}"/>
              </a:ext>
            </a:extLst>
          </p:cNvPr>
          <p:cNvCxnSpPr>
            <a:cxnSpLocks/>
          </p:cNvCxnSpPr>
          <p:nvPr/>
        </p:nvCxnSpPr>
        <p:spPr>
          <a:xfrm>
            <a:off x="9700093" y="1305077"/>
            <a:ext cx="0" cy="2283236"/>
          </a:xfrm>
          <a:prstGeom prst="straightConnector1">
            <a:avLst/>
          </a:prstGeom>
          <a:ln w="38100">
            <a:solidFill>
              <a:schemeClr val="accent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0B4C98F-E47D-9749-94D9-A5CFCDC59327}"/>
              </a:ext>
            </a:extLst>
          </p:cNvPr>
          <p:cNvCxnSpPr>
            <a:cxnSpLocks/>
          </p:cNvCxnSpPr>
          <p:nvPr/>
        </p:nvCxnSpPr>
        <p:spPr>
          <a:xfrm flipH="1">
            <a:off x="7638984" y="3588313"/>
            <a:ext cx="2061109" cy="0"/>
          </a:xfrm>
          <a:prstGeom prst="straightConnector1">
            <a:avLst/>
          </a:prstGeom>
          <a:ln w="38100">
            <a:solidFill>
              <a:schemeClr val="accent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72ECA39-613A-6F44-A6AA-3DCFD8A9D53F}"/>
              </a:ext>
            </a:extLst>
          </p:cNvPr>
          <p:cNvCxnSpPr>
            <a:cxnSpLocks/>
          </p:cNvCxnSpPr>
          <p:nvPr/>
        </p:nvCxnSpPr>
        <p:spPr>
          <a:xfrm>
            <a:off x="7409611" y="1305077"/>
            <a:ext cx="2290481" cy="0"/>
          </a:xfrm>
          <a:prstGeom prst="straightConnector1">
            <a:avLst/>
          </a:prstGeom>
          <a:ln w="38100">
            <a:solidFill>
              <a:schemeClr val="accent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E6B7DE8-4BBB-8B41-AF5B-37EDC61FE734}"/>
              </a:ext>
            </a:extLst>
          </p:cNvPr>
          <p:cNvCxnSpPr>
            <a:cxnSpLocks/>
          </p:cNvCxnSpPr>
          <p:nvPr/>
        </p:nvCxnSpPr>
        <p:spPr>
          <a:xfrm flipH="1">
            <a:off x="6057881" y="3588313"/>
            <a:ext cx="1122916" cy="0"/>
          </a:xfrm>
          <a:prstGeom prst="straightConnector1">
            <a:avLst/>
          </a:prstGeom>
          <a:ln w="38100">
            <a:solidFill>
              <a:schemeClr val="accent3"/>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91CC4BA-3D7D-F94A-9EB4-7C9FCCF3F28D}"/>
              </a:ext>
            </a:extLst>
          </p:cNvPr>
          <p:cNvCxnSpPr>
            <a:cxnSpLocks/>
          </p:cNvCxnSpPr>
          <p:nvPr/>
        </p:nvCxnSpPr>
        <p:spPr>
          <a:xfrm flipV="1">
            <a:off x="6053630" y="1305078"/>
            <a:ext cx="4251" cy="2283235"/>
          </a:xfrm>
          <a:prstGeom prst="straightConnector1">
            <a:avLst/>
          </a:prstGeom>
          <a:ln w="38100">
            <a:solidFill>
              <a:schemeClr val="accent3"/>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E548294-9DD8-4440-86B1-C0D35F0DE4D2}"/>
              </a:ext>
            </a:extLst>
          </p:cNvPr>
          <p:cNvCxnSpPr>
            <a:cxnSpLocks/>
          </p:cNvCxnSpPr>
          <p:nvPr/>
        </p:nvCxnSpPr>
        <p:spPr>
          <a:xfrm>
            <a:off x="6053630" y="1305077"/>
            <a:ext cx="1355981" cy="0"/>
          </a:xfrm>
          <a:prstGeom prst="straightConnector1">
            <a:avLst/>
          </a:prstGeom>
          <a:ln w="38100">
            <a:solidFill>
              <a:schemeClr val="accent3"/>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7516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3;&#10;&#13;&#10;Description automatically generated">
            <a:extLst>
              <a:ext uri="{FF2B5EF4-FFF2-40B4-BE49-F238E27FC236}">
                <a16:creationId xmlns:a16="http://schemas.microsoft.com/office/drawing/2014/main" id="{11095F9B-AB68-CC49-ABBF-4EE1DC2509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660" t="10185" r="11499" b="14361"/>
          <a:stretch/>
        </p:blipFill>
        <p:spPr>
          <a:xfrm>
            <a:off x="5961932" y="1112811"/>
            <a:ext cx="3799576" cy="3051644"/>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Common emitter configuration</a:t>
            </a:r>
          </a:p>
        </p:txBody>
      </p:sp>
      <p:sp>
        <p:nvSpPr>
          <p:cNvPr id="3" name="Content Placeholder 2"/>
          <p:cNvSpPr>
            <a:spLocks noGrp="1"/>
          </p:cNvSpPr>
          <p:nvPr>
            <p:ph idx="1"/>
          </p:nvPr>
        </p:nvSpPr>
        <p:spPr>
          <a:xfrm>
            <a:off x="1122532" y="1091868"/>
            <a:ext cx="4586029" cy="3775554"/>
          </a:xfrm>
        </p:spPr>
        <p:txBody>
          <a:bodyPr>
            <a:noAutofit/>
          </a:bodyPr>
          <a:lstStyle/>
          <a:p>
            <a:pPr marL="0" lvl="0" indent="0" algn="just" defTabSz="914400">
              <a:lnSpc>
                <a:spcPct val="100000"/>
              </a:lnSpc>
              <a:spcBef>
                <a:spcPts val="0"/>
              </a:spcBef>
              <a:buNone/>
              <a:defRPr/>
            </a:pPr>
            <a:r>
              <a:rPr lang="en-US" sz="2400" dirty="0"/>
              <a:t>The common emitter configuration is the most common type of configuration.</a:t>
            </a:r>
          </a:p>
          <a:p>
            <a:pPr marL="0" lvl="0" indent="0" algn="just" defTabSz="914400">
              <a:lnSpc>
                <a:spcPct val="100000"/>
              </a:lnSpc>
              <a:spcBef>
                <a:spcPts val="0"/>
              </a:spcBef>
              <a:buNone/>
              <a:defRPr/>
            </a:pPr>
            <a:r>
              <a:rPr lang="en-US" sz="2400" dirty="0"/>
              <a:t>Here is another example of a common emitter configured circuit.</a:t>
            </a:r>
          </a:p>
          <a:p>
            <a:pPr marL="0" lvl="0" indent="0" algn="just" defTabSz="914400">
              <a:lnSpc>
                <a:spcPct val="100000"/>
              </a:lnSpc>
              <a:spcBef>
                <a:spcPts val="0"/>
              </a:spcBef>
              <a:buNone/>
              <a:defRPr/>
            </a:pPr>
            <a:r>
              <a:rPr lang="en-US" sz="2400" dirty="0"/>
              <a:t>The base is the </a:t>
            </a:r>
            <a:r>
              <a:rPr lang="en-US" sz="2400" b="1" dirty="0"/>
              <a:t>input terminal </a:t>
            </a:r>
            <a:r>
              <a:rPr lang="en-US" sz="2400" dirty="0"/>
              <a:t>(the input circuit is connected here).</a:t>
            </a:r>
          </a:p>
          <a:p>
            <a:pPr marL="0" lvl="0" indent="0" algn="just" defTabSz="914400">
              <a:lnSpc>
                <a:spcPct val="100000"/>
              </a:lnSpc>
              <a:spcBef>
                <a:spcPts val="0"/>
              </a:spcBef>
              <a:buNone/>
              <a:defRPr/>
            </a:pPr>
            <a:r>
              <a:rPr lang="en-US" sz="2400" dirty="0"/>
              <a:t>The collector is the </a:t>
            </a:r>
            <a:r>
              <a:rPr lang="en-US" sz="2400" b="1" dirty="0"/>
              <a:t>output terminal</a:t>
            </a:r>
            <a:r>
              <a:rPr lang="en-US" sz="2400" dirty="0"/>
              <a:t> (the output circuit is connected here).</a:t>
            </a:r>
            <a:endParaRPr lang="en-GB" sz="2400" dirty="0"/>
          </a:p>
        </p:txBody>
      </p:sp>
      <p:sp>
        <p:nvSpPr>
          <p:cNvPr id="4" name="TextBox 3">
            <a:extLst>
              <a:ext uri="{FF2B5EF4-FFF2-40B4-BE49-F238E27FC236}">
                <a16:creationId xmlns:a16="http://schemas.microsoft.com/office/drawing/2014/main" id="{FF71F539-4D93-2248-ACA6-47D5C971778E}"/>
              </a:ext>
            </a:extLst>
          </p:cNvPr>
          <p:cNvSpPr txBox="1"/>
          <p:nvPr/>
        </p:nvSpPr>
        <p:spPr>
          <a:xfrm>
            <a:off x="7001598" y="1629424"/>
            <a:ext cx="314510" cy="369332"/>
          </a:xfrm>
          <a:prstGeom prst="rect">
            <a:avLst/>
          </a:prstGeom>
          <a:noFill/>
          <a:ln w="38100">
            <a:noFill/>
            <a:headEnd type="none" w="med" len="med"/>
            <a:tailEnd type="none" w="med" len="med"/>
          </a:ln>
        </p:spPr>
        <p:txBody>
          <a:bodyPr wrap="none" rtlCol="0">
            <a:spAutoFit/>
          </a:bodyPr>
          <a:lstStyle/>
          <a:p>
            <a:r>
              <a:rPr lang="en-US" b="1" dirty="0">
                <a:solidFill>
                  <a:schemeClr val="accent2"/>
                </a:solidFill>
              </a:rPr>
              <a:t>B</a:t>
            </a:r>
          </a:p>
        </p:txBody>
      </p:sp>
      <p:sp>
        <p:nvSpPr>
          <p:cNvPr id="8" name="TextBox 7">
            <a:extLst>
              <a:ext uri="{FF2B5EF4-FFF2-40B4-BE49-F238E27FC236}">
                <a16:creationId xmlns:a16="http://schemas.microsoft.com/office/drawing/2014/main" id="{883DD355-AF7E-A345-9A07-F35D70D5DBE1}"/>
              </a:ext>
            </a:extLst>
          </p:cNvPr>
          <p:cNvSpPr txBox="1"/>
          <p:nvPr/>
        </p:nvSpPr>
        <p:spPr>
          <a:xfrm>
            <a:off x="7584847" y="2162145"/>
            <a:ext cx="296876" cy="369332"/>
          </a:xfrm>
          <a:prstGeom prst="rect">
            <a:avLst/>
          </a:prstGeom>
          <a:noFill/>
          <a:ln w="38100">
            <a:noFill/>
            <a:headEnd type="none" w="med" len="med"/>
            <a:tailEnd type="none" w="med" len="med"/>
          </a:ln>
        </p:spPr>
        <p:txBody>
          <a:bodyPr wrap="none" rtlCol="0">
            <a:spAutoFit/>
          </a:bodyPr>
          <a:lstStyle/>
          <a:p>
            <a:r>
              <a:rPr lang="en-US" b="1" dirty="0">
                <a:solidFill>
                  <a:schemeClr val="accent2"/>
                </a:solidFill>
              </a:rPr>
              <a:t>E</a:t>
            </a:r>
          </a:p>
        </p:txBody>
      </p:sp>
      <p:sp>
        <p:nvSpPr>
          <p:cNvPr id="9" name="TextBox 8">
            <a:extLst>
              <a:ext uri="{FF2B5EF4-FFF2-40B4-BE49-F238E27FC236}">
                <a16:creationId xmlns:a16="http://schemas.microsoft.com/office/drawing/2014/main" id="{66A0D8E3-A819-F04E-8324-AB132CE75D70}"/>
              </a:ext>
            </a:extLst>
          </p:cNvPr>
          <p:cNvSpPr txBox="1"/>
          <p:nvPr/>
        </p:nvSpPr>
        <p:spPr>
          <a:xfrm>
            <a:off x="7575229" y="1399949"/>
            <a:ext cx="306494" cy="369332"/>
          </a:xfrm>
          <a:prstGeom prst="rect">
            <a:avLst/>
          </a:prstGeom>
          <a:noFill/>
          <a:ln w="38100">
            <a:noFill/>
            <a:headEnd type="none" w="med" len="med"/>
            <a:tailEnd type="none" w="med" len="med"/>
          </a:ln>
        </p:spPr>
        <p:txBody>
          <a:bodyPr wrap="none" rtlCol="0">
            <a:spAutoFit/>
          </a:bodyPr>
          <a:lstStyle/>
          <a:p>
            <a:r>
              <a:rPr lang="en-US" b="1" dirty="0">
                <a:solidFill>
                  <a:schemeClr val="accent3"/>
                </a:solidFill>
              </a:rPr>
              <a:t>C</a:t>
            </a:r>
          </a:p>
        </p:txBody>
      </p:sp>
      <p:cxnSp>
        <p:nvCxnSpPr>
          <p:cNvPr id="11" name="Straight Arrow Connector 10">
            <a:extLst>
              <a:ext uri="{FF2B5EF4-FFF2-40B4-BE49-F238E27FC236}">
                <a16:creationId xmlns:a16="http://schemas.microsoft.com/office/drawing/2014/main" id="{9C32A324-8C70-5C4D-BE20-B3D2C4C1A623}"/>
              </a:ext>
            </a:extLst>
          </p:cNvPr>
          <p:cNvCxnSpPr>
            <a:cxnSpLocks/>
          </p:cNvCxnSpPr>
          <p:nvPr/>
        </p:nvCxnSpPr>
        <p:spPr>
          <a:xfrm>
            <a:off x="6314986" y="1935654"/>
            <a:ext cx="0" cy="1570481"/>
          </a:xfrm>
          <a:prstGeom prst="straightConnector1">
            <a:avLst/>
          </a:prstGeom>
          <a:ln w="381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637EFDB-04D1-E14E-9A7D-6F64E43B2186}"/>
              </a:ext>
            </a:extLst>
          </p:cNvPr>
          <p:cNvCxnSpPr>
            <a:cxnSpLocks/>
          </p:cNvCxnSpPr>
          <p:nvPr/>
        </p:nvCxnSpPr>
        <p:spPr>
          <a:xfrm flipV="1">
            <a:off x="7552000" y="2205344"/>
            <a:ext cx="0" cy="1300791"/>
          </a:xfrm>
          <a:prstGeom prst="straightConnector1">
            <a:avLst/>
          </a:prstGeom>
          <a:ln w="381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0B4C98F-E47D-9749-94D9-A5CFCDC59327}"/>
              </a:ext>
            </a:extLst>
          </p:cNvPr>
          <p:cNvCxnSpPr>
            <a:cxnSpLocks/>
          </p:cNvCxnSpPr>
          <p:nvPr/>
        </p:nvCxnSpPr>
        <p:spPr>
          <a:xfrm flipH="1">
            <a:off x="7584847" y="3506135"/>
            <a:ext cx="1545444" cy="0"/>
          </a:xfrm>
          <a:prstGeom prst="straightConnector1">
            <a:avLst/>
          </a:prstGeom>
          <a:ln w="38100">
            <a:solidFill>
              <a:schemeClr val="accent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72ECA39-613A-6F44-A6AA-3DCFD8A9D53F}"/>
              </a:ext>
            </a:extLst>
          </p:cNvPr>
          <p:cNvCxnSpPr>
            <a:cxnSpLocks/>
          </p:cNvCxnSpPr>
          <p:nvPr/>
        </p:nvCxnSpPr>
        <p:spPr>
          <a:xfrm>
            <a:off x="9116843" y="1331177"/>
            <a:ext cx="263" cy="2157252"/>
          </a:xfrm>
          <a:prstGeom prst="straightConnector1">
            <a:avLst/>
          </a:prstGeom>
          <a:ln w="38100">
            <a:solidFill>
              <a:schemeClr val="accent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91CC4BA-3D7D-F94A-9EB4-7C9FCCF3F28D}"/>
              </a:ext>
            </a:extLst>
          </p:cNvPr>
          <p:cNvCxnSpPr>
            <a:cxnSpLocks/>
          </p:cNvCxnSpPr>
          <p:nvPr/>
        </p:nvCxnSpPr>
        <p:spPr>
          <a:xfrm flipV="1">
            <a:off x="7552000" y="2249184"/>
            <a:ext cx="0" cy="1256951"/>
          </a:xfrm>
          <a:prstGeom prst="straightConnector1">
            <a:avLst/>
          </a:prstGeom>
          <a:ln w="38100">
            <a:solidFill>
              <a:schemeClr val="accent3"/>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4A8D45-9C02-E74F-86F9-137F7B3F97A5}"/>
              </a:ext>
            </a:extLst>
          </p:cNvPr>
          <p:cNvCxnSpPr>
            <a:cxnSpLocks/>
          </p:cNvCxnSpPr>
          <p:nvPr/>
        </p:nvCxnSpPr>
        <p:spPr>
          <a:xfrm>
            <a:off x="7584847" y="1331177"/>
            <a:ext cx="1532259" cy="0"/>
          </a:xfrm>
          <a:prstGeom prst="straightConnector1">
            <a:avLst/>
          </a:prstGeom>
          <a:ln w="38100">
            <a:solidFill>
              <a:schemeClr val="accent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BFC5DF-9B3C-5B44-8040-C722E104B796}"/>
              </a:ext>
            </a:extLst>
          </p:cNvPr>
          <p:cNvCxnSpPr>
            <a:cxnSpLocks/>
          </p:cNvCxnSpPr>
          <p:nvPr/>
        </p:nvCxnSpPr>
        <p:spPr>
          <a:xfrm>
            <a:off x="6314986" y="1935654"/>
            <a:ext cx="1009583" cy="0"/>
          </a:xfrm>
          <a:prstGeom prst="straightConnector1">
            <a:avLst/>
          </a:prstGeom>
          <a:ln w="381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5678231-6FD3-004F-BA79-AFFF3A0FD4F8}"/>
              </a:ext>
            </a:extLst>
          </p:cNvPr>
          <p:cNvCxnSpPr>
            <a:cxnSpLocks/>
          </p:cNvCxnSpPr>
          <p:nvPr/>
        </p:nvCxnSpPr>
        <p:spPr>
          <a:xfrm>
            <a:off x="7568292" y="1331177"/>
            <a:ext cx="0" cy="270717"/>
          </a:xfrm>
          <a:prstGeom prst="straightConnector1">
            <a:avLst/>
          </a:prstGeom>
          <a:ln w="38100">
            <a:solidFill>
              <a:schemeClr val="accent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718BFC6-846C-6942-A54E-55E009D782DD}"/>
              </a:ext>
            </a:extLst>
          </p:cNvPr>
          <p:cNvCxnSpPr>
            <a:cxnSpLocks/>
          </p:cNvCxnSpPr>
          <p:nvPr/>
        </p:nvCxnSpPr>
        <p:spPr>
          <a:xfrm>
            <a:off x="6321587" y="3506135"/>
            <a:ext cx="1230413" cy="0"/>
          </a:xfrm>
          <a:prstGeom prst="straightConnector1">
            <a:avLst/>
          </a:prstGeom>
          <a:ln w="381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E23C72B-DBF9-C44E-9812-4A0ED9A63928}"/>
              </a:ext>
            </a:extLst>
          </p:cNvPr>
          <p:cNvSpPr txBox="1"/>
          <p:nvPr/>
        </p:nvSpPr>
        <p:spPr>
          <a:xfrm>
            <a:off x="5789350" y="2205344"/>
            <a:ext cx="482824" cy="369332"/>
          </a:xfrm>
          <a:prstGeom prst="rect">
            <a:avLst/>
          </a:prstGeom>
          <a:noFill/>
          <a:ln w="38100">
            <a:noFill/>
            <a:headEnd type="none" w="med" len="med"/>
            <a:tailEnd type="none" w="med" len="med"/>
          </a:ln>
        </p:spPr>
        <p:txBody>
          <a:bodyPr wrap="none" rtlCol="0">
            <a:spAutoFit/>
          </a:bodyPr>
          <a:lstStyle/>
          <a:p>
            <a:r>
              <a:rPr lang="en-US" b="1" dirty="0">
                <a:solidFill>
                  <a:schemeClr val="accent2"/>
                </a:solidFill>
              </a:rPr>
              <a:t>V</a:t>
            </a:r>
            <a:r>
              <a:rPr lang="en-US" b="1" baseline="-25000" dirty="0">
                <a:solidFill>
                  <a:schemeClr val="accent2"/>
                </a:solidFill>
              </a:rPr>
              <a:t>BE</a:t>
            </a:r>
          </a:p>
        </p:txBody>
      </p:sp>
      <p:sp>
        <p:nvSpPr>
          <p:cNvPr id="38" name="TextBox 37">
            <a:extLst>
              <a:ext uri="{FF2B5EF4-FFF2-40B4-BE49-F238E27FC236}">
                <a16:creationId xmlns:a16="http://schemas.microsoft.com/office/drawing/2014/main" id="{BBE417EC-4C8E-8140-A258-F873732B32E6}"/>
              </a:ext>
            </a:extLst>
          </p:cNvPr>
          <p:cNvSpPr txBox="1"/>
          <p:nvPr/>
        </p:nvSpPr>
        <p:spPr>
          <a:xfrm>
            <a:off x="9158221" y="2233493"/>
            <a:ext cx="474297" cy="369332"/>
          </a:xfrm>
          <a:prstGeom prst="rect">
            <a:avLst/>
          </a:prstGeom>
          <a:noFill/>
          <a:ln w="38100">
            <a:noFill/>
            <a:headEnd type="none" w="med" len="med"/>
            <a:tailEnd type="none" w="med" len="med"/>
          </a:ln>
        </p:spPr>
        <p:txBody>
          <a:bodyPr wrap="none" rtlCol="0">
            <a:spAutoFit/>
          </a:bodyPr>
          <a:lstStyle/>
          <a:p>
            <a:r>
              <a:rPr lang="en-US" b="1" dirty="0">
                <a:solidFill>
                  <a:schemeClr val="accent3"/>
                </a:solidFill>
              </a:rPr>
              <a:t>V</a:t>
            </a:r>
            <a:r>
              <a:rPr lang="en-US" b="1" baseline="-25000" dirty="0">
                <a:solidFill>
                  <a:schemeClr val="accent3"/>
                </a:solidFill>
              </a:rPr>
              <a:t>CE</a:t>
            </a:r>
          </a:p>
        </p:txBody>
      </p:sp>
      <p:sp>
        <p:nvSpPr>
          <p:cNvPr id="33" name="Rectangle 32">
            <a:extLst>
              <a:ext uri="{FF2B5EF4-FFF2-40B4-BE49-F238E27FC236}">
                <a16:creationId xmlns:a16="http://schemas.microsoft.com/office/drawing/2014/main" id="{F2D865CD-72B9-DB4F-9755-ED6A7864D279}"/>
              </a:ext>
            </a:extLst>
          </p:cNvPr>
          <p:cNvSpPr/>
          <p:nvPr/>
        </p:nvSpPr>
        <p:spPr>
          <a:xfrm>
            <a:off x="6624470" y="610686"/>
            <a:ext cx="2105064" cy="707886"/>
          </a:xfrm>
          <a:prstGeom prst="rect">
            <a:avLst/>
          </a:prstGeom>
        </p:spPr>
        <p:txBody>
          <a:bodyPr wrap="none">
            <a:spAutoFit/>
          </a:bodyPr>
          <a:lstStyle/>
          <a:p>
            <a:pPr algn="ctr"/>
            <a:r>
              <a:rPr lang="en-US" sz="4000" b="1" dirty="0"/>
              <a:t>I</a:t>
            </a:r>
            <a:r>
              <a:rPr lang="en-US" sz="4000" b="1" baseline="-25000" dirty="0"/>
              <a:t>C</a:t>
            </a:r>
            <a:r>
              <a:rPr lang="en-US" sz="4000" b="1" dirty="0"/>
              <a:t> + I</a:t>
            </a:r>
            <a:r>
              <a:rPr lang="en-US" sz="4000" b="1" baseline="-25000" dirty="0"/>
              <a:t>B</a:t>
            </a:r>
            <a:r>
              <a:rPr lang="en-US" sz="4000" b="1" dirty="0"/>
              <a:t> = I</a:t>
            </a:r>
            <a:r>
              <a:rPr lang="en-US" sz="4000" b="1" baseline="-25000" dirty="0"/>
              <a:t>E</a:t>
            </a:r>
          </a:p>
        </p:txBody>
      </p:sp>
    </p:spTree>
    <p:custDataLst>
      <p:tags r:id="rId1"/>
    </p:custDataLst>
    <p:extLst>
      <p:ext uri="{BB962C8B-B14F-4D97-AF65-F5344CB8AC3E}">
        <p14:creationId xmlns:p14="http://schemas.microsoft.com/office/powerpoint/2010/main" val="304471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Common emitter investigation</a:t>
            </a:r>
          </a:p>
        </p:txBody>
      </p:sp>
      <p:sp>
        <p:nvSpPr>
          <p:cNvPr id="3" name="Content Placeholder 2"/>
          <p:cNvSpPr>
            <a:spLocks noGrp="1"/>
          </p:cNvSpPr>
          <p:nvPr>
            <p:ph idx="1"/>
          </p:nvPr>
        </p:nvSpPr>
        <p:spPr>
          <a:xfrm>
            <a:off x="1122532" y="1091869"/>
            <a:ext cx="7282914" cy="1033933"/>
          </a:xfrm>
        </p:spPr>
        <p:txBody>
          <a:bodyPr>
            <a:noAutofit/>
          </a:bodyPr>
          <a:lstStyle/>
          <a:p>
            <a:pPr marL="0" indent="0" algn="just">
              <a:buNone/>
            </a:pPr>
            <a:r>
              <a:rPr lang="en-US" sz="2400" dirty="0"/>
              <a:t>Let’s investigate some of the properties of the common emitter configuration with a virtual circuit.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90159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11D281-2284-EB4C-BB05-1F9F39BA0A10}"/>
              </a:ext>
            </a:extLst>
          </p:cNvPr>
          <p:cNvPicPr>
            <a:picLocks/>
          </p:cNvPicPr>
          <p:nvPr/>
        </p:nvPicPr>
        <p:blipFill rotWithShape="1">
          <a:blip r:embed="rId4" cstate="email">
            <a:extLst>
              <a:ext uri="{28A0092B-C50C-407E-A947-70E740481C1C}">
                <a14:useLocalDpi xmlns:a14="http://schemas.microsoft.com/office/drawing/2010/main"/>
              </a:ext>
            </a:extLst>
          </a:blip>
          <a:srcRect l="14291" t="6693" r="11747" b="16915"/>
          <a:stretch/>
        </p:blipFill>
        <p:spPr>
          <a:xfrm rot="5400000">
            <a:off x="6253414" y="1540664"/>
            <a:ext cx="3028016" cy="3822492"/>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Common emitter investigation</a:t>
            </a:r>
          </a:p>
        </p:txBody>
      </p:sp>
      <p:sp>
        <p:nvSpPr>
          <p:cNvPr id="3" name="Content Placeholder 2"/>
          <p:cNvSpPr>
            <a:spLocks noGrp="1"/>
          </p:cNvSpPr>
          <p:nvPr>
            <p:ph idx="1"/>
          </p:nvPr>
        </p:nvSpPr>
        <p:spPr>
          <a:xfrm>
            <a:off x="1122531" y="1091868"/>
            <a:ext cx="7607557" cy="1081705"/>
          </a:xfrm>
        </p:spPr>
        <p:txBody>
          <a:bodyPr>
            <a:noAutofit/>
          </a:bodyPr>
          <a:lstStyle/>
          <a:p>
            <a:pPr marL="0" indent="0" algn="just">
              <a:buNone/>
            </a:pPr>
            <a:r>
              <a:rPr lang="en-US" sz="2400" dirty="0"/>
              <a:t>Let’s investigate some of the properties of the common emitter configuration with a virtual circuit.</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199979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03706" y="1809550"/>
            <a:ext cx="468000" cy="468000"/>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2" y="4159152"/>
            <a:ext cx="48768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spTree>
    <p:custDataLst>
      <p:tags r:id="rId1"/>
    </p:custDataLst>
    <p:extLst>
      <p:ext uri="{BB962C8B-B14F-4D97-AF65-F5344CB8AC3E}">
        <p14:creationId xmlns:p14="http://schemas.microsoft.com/office/powerpoint/2010/main" val="3963414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36911</TotalTime>
  <Words>4954</Words>
  <Application>Microsoft Macintosh PowerPoint</Application>
  <PresentationFormat>Custom</PresentationFormat>
  <Paragraphs>511</Paragraphs>
  <Slides>48</Slides>
  <Notes>47</Notes>
  <HiddenSlides>37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Courier New</vt:lpstr>
      <vt:lpstr>Open Sans</vt:lpstr>
      <vt:lpstr>Office Theme</vt:lpstr>
      <vt:lpstr>Electronics</vt:lpstr>
      <vt:lpstr>Assumed prior learning</vt:lpstr>
      <vt:lpstr>Outcomes</vt:lpstr>
      <vt:lpstr>Unit 7.2: Transistor Configurations</vt:lpstr>
      <vt:lpstr>Introduction</vt:lpstr>
      <vt:lpstr>Something is always common</vt:lpstr>
      <vt:lpstr>Common emitter configuration</vt:lpstr>
      <vt:lpstr>Common emitter investigation</vt:lpstr>
      <vt:lpstr>Common emitter investigation</vt:lpstr>
      <vt:lpstr>Take a picture</vt:lpstr>
      <vt:lpstr>Review How To Use a Multimeter</vt:lpstr>
      <vt:lpstr>Step 1</vt:lpstr>
      <vt:lpstr>Step 2</vt:lpstr>
      <vt:lpstr>Step 3</vt:lpstr>
      <vt:lpstr>Step 4</vt:lpstr>
      <vt:lpstr>An electronic switch</vt:lpstr>
      <vt:lpstr>A night light</vt:lpstr>
      <vt:lpstr>Take a picture</vt:lpstr>
      <vt:lpstr>Step 1</vt:lpstr>
      <vt:lpstr>Step 2</vt:lpstr>
      <vt:lpstr>A night light</vt:lpstr>
      <vt:lpstr>Semi-conductor review</vt:lpstr>
      <vt:lpstr>Semi-conductor sandwiches</vt:lpstr>
      <vt:lpstr>Bi-polar junction transistors</vt:lpstr>
      <vt:lpstr>NPN transistors</vt:lpstr>
      <vt:lpstr>PNP transistors</vt:lpstr>
      <vt:lpstr>NPN vs PNP</vt:lpstr>
      <vt:lpstr>A great summary</vt:lpstr>
      <vt:lpstr>What do transistors do?</vt:lpstr>
      <vt:lpstr>Current controlled switches</vt:lpstr>
      <vt:lpstr>Current amplifier</vt:lpstr>
      <vt:lpstr>Test Yourself</vt:lpstr>
      <vt:lpstr>Question 1</vt:lpstr>
      <vt:lpstr>Question 2</vt:lpstr>
      <vt:lpstr>Question 3</vt:lpstr>
      <vt:lpstr>Question 4</vt:lpstr>
      <vt:lpstr>Question 5</vt:lpstr>
      <vt:lpstr>Question 6</vt:lpstr>
      <vt:lpstr>Question 7</vt:lpstr>
      <vt:lpstr>Question 8</vt:lpstr>
      <vt:lpstr>Document Briefing – Doc01 (1 of 2)</vt:lpstr>
      <vt:lpstr>Document Briefing – Doc01 (2 of 2)</vt:lpstr>
      <vt:lpstr>Video Briefing – Vid01</vt:lpstr>
      <vt:lpstr>Video Briefing – Vid01</vt:lpstr>
      <vt:lpstr>Video Briefing – Vid02</vt:lpstr>
      <vt:lpstr>Video Briefing – Vid03</vt:lpstr>
      <vt:lpstr>Video Briefing – Vid04</vt:lpstr>
      <vt:lpstr>Document Briefing – Doc01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862</cp:revision>
  <dcterms:created xsi:type="dcterms:W3CDTF">2018-02-02T12:07:09Z</dcterms:created>
  <dcterms:modified xsi:type="dcterms:W3CDTF">2019-01-14T15:39:44Z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