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1"/>
  </p:notesMasterIdLst>
  <p:sldIdLst>
    <p:sldId id="256" r:id="rId2"/>
    <p:sldId id="309" r:id="rId3"/>
    <p:sldId id="268" r:id="rId4"/>
    <p:sldId id="278" r:id="rId5"/>
    <p:sldId id="563" r:id="rId6"/>
    <p:sldId id="590" r:id="rId7"/>
    <p:sldId id="648" r:id="rId8"/>
    <p:sldId id="462" r:id="rId9"/>
    <p:sldId id="677" r:id="rId10"/>
    <p:sldId id="652" r:id="rId11"/>
    <p:sldId id="681" r:id="rId12"/>
    <p:sldId id="610" r:id="rId13"/>
    <p:sldId id="682" r:id="rId14"/>
    <p:sldId id="649" r:id="rId15"/>
    <p:sldId id="689" r:id="rId16"/>
    <p:sldId id="690" r:id="rId17"/>
    <p:sldId id="692" r:id="rId18"/>
    <p:sldId id="693" r:id="rId19"/>
    <p:sldId id="420" r:id="rId20"/>
    <p:sldId id="422" r:id="rId21"/>
    <p:sldId id="695" r:id="rId22"/>
    <p:sldId id="697" r:id="rId23"/>
    <p:sldId id="696" r:id="rId24"/>
    <p:sldId id="698" r:id="rId25"/>
    <p:sldId id="699" r:id="rId26"/>
    <p:sldId id="700" r:id="rId27"/>
    <p:sldId id="701" r:id="rId28"/>
    <p:sldId id="702" r:id="rId29"/>
    <p:sldId id="703" r:id="rId30"/>
    <p:sldId id="463" r:id="rId31"/>
    <p:sldId id="480" r:id="rId32"/>
    <p:sldId id="680" r:id="rId33"/>
    <p:sldId id="678" r:id="rId34"/>
    <p:sldId id="679" r:id="rId35"/>
    <p:sldId id="685" r:id="rId36"/>
    <p:sldId id="686" r:id="rId37"/>
    <p:sldId id="687" r:id="rId38"/>
    <p:sldId id="691" r:id="rId39"/>
    <p:sldId id="694" r:id="rId40"/>
  </p:sldIdLst>
  <p:sldSz cx="10239375" cy="5003800"/>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90"/>
            <p14:sldId id="648"/>
            <p14:sldId id="462"/>
            <p14:sldId id="677"/>
            <p14:sldId id="652"/>
            <p14:sldId id="681"/>
            <p14:sldId id="610"/>
            <p14:sldId id="682"/>
            <p14:sldId id="649"/>
            <p14:sldId id="689"/>
            <p14:sldId id="690"/>
            <p14:sldId id="692"/>
            <p14:sldId id="693"/>
            <p14:sldId id="420"/>
            <p14:sldId id="422"/>
            <p14:sldId id="695"/>
            <p14:sldId id="697"/>
            <p14:sldId id="696"/>
            <p14:sldId id="698"/>
            <p14:sldId id="699"/>
            <p14:sldId id="700"/>
            <p14:sldId id="701"/>
            <p14:sldId id="702"/>
            <p14:sldId id="703"/>
          </p14:sldIdLst>
        </p14:section>
        <p14:section name="Appendix" id="{61A5EB1E-5BAC-224D-8F20-5D1D8E086C2B}">
          <p14:sldIdLst>
            <p14:sldId id="463"/>
            <p14:sldId id="480"/>
            <p14:sldId id="680"/>
            <p14:sldId id="678"/>
            <p14:sldId id="679"/>
            <p14:sldId id="685"/>
            <p14:sldId id="686"/>
            <p14:sldId id="687"/>
            <p14:sldId id="691"/>
            <p14:sldId id="6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p:restoredTop sz="66946" autoAdjust="0"/>
  </p:normalViewPr>
  <p:slideViewPr>
    <p:cSldViewPr snapToGrid="0" snapToObjects="1">
      <p:cViewPr varScale="1">
        <p:scale>
          <a:sx n="86" d="100"/>
          <a:sy n="86" d="100"/>
        </p:scale>
        <p:origin x="22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08/11/2018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Img04 = https://</a:t>
            </a:r>
            <a:r>
              <a:rPr lang="en-US" dirty="0" err="1"/>
              <a:t>www.electronicshub.org</a:t>
            </a:r>
            <a:r>
              <a:rPr lang="en-US" dirty="0"/>
              <a:t>/</a:t>
            </a:r>
            <a:r>
              <a:rPr lang="en-US" dirty="0" err="1"/>
              <a:t>wp</a:t>
            </a:r>
            <a:r>
              <a:rPr lang="en-US" dirty="0"/>
              <a:t>-content/uploads/2015/01/6.-Zener-Diode-connected-in-Series.jpg - redraw but with the following Zener voltages – 3V, 5V, 8V, 12V – and the corresponding cumulative voltage drops.</a:t>
            </a:r>
          </a:p>
          <a:p>
            <a:endParaRPr lang="en-US" dirty="0"/>
          </a:p>
          <a:p>
            <a:r>
              <a:rPr lang="en-GB" dirty="0"/>
              <a:t>Drag and drop question:</a:t>
            </a:r>
          </a:p>
          <a:p>
            <a:r>
              <a:rPr lang="en-GB" dirty="0"/>
              <a:t>Correct answer: 3V, 5V, 8V and silicon diode</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6406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29017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Vid03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62691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Img05 = http://</a:t>
            </a:r>
            <a:r>
              <a:rPr lang="en-US" dirty="0" err="1"/>
              <a:t>hyperphysics.phy-astr.gsu.edu</a:t>
            </a:r>
            <a:r>
              <a:rPr lang="en-US" dirty="0"/>
              <a:t>/</a:t>
            </a:r>
            <a:r>
              <a:rPr lang="en-US" dirty="0" err="1"/>
              <a:t>hbase</a:t>
            </a:r>
            <a:r>
              <a:rPr lang="en-US" dirty="0"/>
              <a:t>/Electronic/</a:t>
            </a:r>
            <a:r>
              <a:rPr lang="en-US" dirty="0" err="1"/>
              <a:t>ietron</a:t>
            </a:r>
            <a:r>
              <a:rPr lang="en-US" dirty="0"/>
              <a:t>/</a:t>
            </a:r>
            <a:r>
              <a:rPr lang="en-US" dirty="0" err="1"/>
              <a:t>zenlim.gif</a:t>
            </a:r>
            <a:r>
              <a:rPr lang="en-US" dirty="0"/>
              <a:t> - redraw but change </a:t>
            </a:r>
            <a:r>
              <a:rPr lang="en-US" dirty="0" err="1"/>
              <a:t>Vz</a:t>
            </a:r>
            <a:r>
              <a:rPr lang="en-US" dirty="0"/>
              <a:t> to </a:t>
            </a:r>
            <a:r>
              <a:rPr lang="en-US" dirty="0" err="1"/>
              <a:t>Vk</a:t>
            </a:r>
            <a:r>
              <a:rPr lang="en-US" dirty="0"/>
              <a:t> and use arrows to indicate the height of </a:t>
            </a:r>
            <a:r>
              <a:rPr lang="en-US" dirty="0" err="1"/>
              <a:t>Vk</a:t>
            </a:r>
            <a:r>
              <a:rPr lang="en-US" dirty="0"/>
              <a:t> above the dotted line.</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5324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Img06 – redraw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a blank axis = open Img07 in a new window. Img07 = https://</a:t>
            </a:r>
            <a:r>
              <a:rPr lang="en-GB" u="none" dirty="0" err="1">
                <a:solidFill>
                  <a:schemeClr val="bg1">
                    <a:lumMod val="75000"/>
                  </a:schemeClr>
                </a:solidFill>
              </a:rPr>
              <a:t>www.desmos.com</a:t>
            </a:r>
            <a:r>
              <a:rPr lang="en-GB" u="none" dirty="0">
                <a:solidFill>
                  <a:schemeClr val="bg1">
                    <a:lumMod val="75000"/>
                  </a:schemeClr>
                </a:solidFill>
              </a:rPr>
              <a:t>/calculator/mluuw6tt2q formatted for A4</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79251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Img08 = on click, open Img08 full screen. See appendix for brief</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94537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Img09 – redraw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a blank axis = open Img07 in a new window. Img07 = https://</a:t>
            </a:r>
            <a:r>
              <a:rPr lang="en-GB" u="none" dirty="0" err="1">
                <a:solidFill>
                  <a:schemeClr val="bg1">
                    <a:lumMod val="75000"/>
                  </a:schemeClr>
                </a:solidFill>
              </a:rPr>
              <a:t>www.desmos.com</a:t>
            </a:r>
            <a:r>
              <a:rPr lang="en-GB" u="none" dirty="0">
                <a:solidFill>
                  <a:schemeClr val="bg1">
                    <a:lumMod val="75000"/>
                  </a:schemeClr>
                </a:solidFill>
              </a:rPr>
              <a:t>/calculator/mluuw6tt2q formatted for A4</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37282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Img10 = on click, open Img10 full screen. See appendix for brief</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05379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05227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96383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092430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4056243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60632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993335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159465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765044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t>
            </a:r>
          </a:p>
          <a:p>
            <a:endParaRPr lang="en-GB" dirty="0"/>
          </a:p>
          <a:p>
            <a:r>
              <a:rPr lang="en-GB"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17981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16074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330271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33119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892797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157555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549037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786893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404338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97092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Img08 from 10_06_02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 curve = on click, open Img08 from 10_06_02 (including hotspots) in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Img02 = redraw without DO NOT BUILD</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78187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Img03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51135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Img02</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85777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Doc02.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Img03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Vid02 = on click, play Vid02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28109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11/8/18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tiff"/><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37.xml"/><Relationship Id="rId4" Type="http://schemas.openxmlformats.org/officeDocument/2006/relationships/hyperlink" Target="http://everycircuit.com/circuit/5073185791016960"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7.xml"/><Relationship Id="rId7"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ags" Target="../tags/tag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desmos.com/calculator/9soa7ar2br" TargetMode="External"/><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8.xml"/><Relationship Id="rId7" Type="http://schemas.openxmlformats.org/officeDocument/2006/relationships/image" Target="../media/image30.png"/><Relationship Id="rId2" Type="http://schemas.openxmlformats.org/officeDocument/2006/relationships/slideLayout" Target="../slideLayouts/slideLayout17.xml"/><Relationship Id="rId1" Type="http://schemas.openxmlformats.org/officeDocument/2006/relationships/tags" Target="../tags/tag41.xml"/><Relationship Id="rId6" Type="http://schemas.openxmlformats.org/officeDocument/2006/relationships/image" Target="../media/image29.png"/><Relationship Id="rId5" Type="http://schemas.openxmlformats.org/officeDocument/2006/relationships/hyperlink" Target="https://www.desmos.com/calculator/uuguajamug" TargetMode="External"/><Relationship Id="rId4" Type="http://schemas.openxmlformats.org/officeDocument/2006/relationships/image" Target="../media/image28.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tiff"/><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tiff"/><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Diodes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didoes in series experiment</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We know that we can use Zener diodes to drop a specific and constant voltage in a circuit. But what happens when we have more than 1 Zener is series? Let’s find out.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457315"/>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457315"/>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41418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89837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a:t>
            </a:r>
            <a:r>
              <a:rPr lang="en-GB" sz="3000" dirty="0" err="1"/>
              <a:t>Zeners</a:t>
            </a:r>
            <a:endParaRPr lang="en-GB" sz="3000" dirty="0"/>
          </a:p>
        </p:txBody>
      </p:sp>
      <p:sp>
        <p:nvSpPr>
          <p:cNvPr id="3" name="Content Placeholder 2"/>
          <p:cNvSpPr>
            <a:spLocks noGrp="1"/>
          </p:cNvSpPr>
          <p:nvPr>
            <p:ph idx="1"/>
          </p:nvPr>
        </p:nvSpPr>
        <p:spPr>
          <a:xfrm>
            <a:off x="1122531" y="1091868"/>
            <a:ext cx="4932592" cy="967170"/>
          </a:xfrm>
        </p:spPr>
        <p:txBody>
          <a:bodyPr>
            <a:noAutofit/>
          </a:bodyPr>
          <a:lstStyle/>
          <a:p>
            <a:pPr marL="0" indent="0">
              <a:buNone/>
            </a:pPr>
            <a:r>
              <a:rPr lang="en-US" sz="2400" dirty="0"/>
              <a:t>When </a:t>
            </a:r>
            <a:r>
              <a:rPr lang="en-US" sz="2400" dirty="0" err="1"/>
              <a:t>Zeners</a:t>
            </a:r>
            <a:r>
              <a:rPr lang="en-US" sz="2400" dirty="0"/>
              <a:t> are connected in parallel, the total voltage drop is the sum of their individual voltage drops.</a:t>
            </a:r>
          </a:p>
        </p:txBody>
      </p:sp>
      <p:pic>
        <p:nvPicPr>
          <p:cNvPr id="4" name="Picture 3">
            <a:extLst>
              <a:ext uri="{FF2B5EF4-FFF2-40B4-BE49-F238E27FC236}">
                <a16:creationId xmlns:a16="http://schemas.microsoft.com/office/drawing/2014/main" id="{E7FE025D-C847-A94F-B85D-42F7164287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6275" y="257312"/>
            <a:ext cx="3374615" cy="3627711"/>
          </a:xfrm>
          <a:prstGeom prst="rect">
            <a:avLst/>
          </a:prstGeom>
        </p:spPr>
      </p:pic>
      <p:grpSp>
        <p:nvGrpSpPr>
          <p:cNvPr id="7" name="Group 6">
            <a:extLst>
              <a:ext uri="{FF2B5EF4-FFF2-40B4-BE49-F238E27FC236}">
                <a16:creationId xmlns:a16="http://schemas.microsoft.com/office/drawing/2014/main" id="{E9E5B22D-14AD-E043-A1E1-C74712F6E746}"/>
              </a:ext>
            </a:extLst>
          </p:cNvPr>
          <p:cNvGrpSpPr/>
          <p:nvPr/>
        </p:nvGrpSpPr>
        <p:grpSpPr>
          <a:xfrm>
            <a:off x="1122531" y="3453450"/>
            <a:ext cx="576775" cy="798328"/>
            <a:chOff x="1122531" y="3537857"/>
            <a:chExt cx="576775" cy="798328"/>
          </a:xfrm>
        </p:grpSpPr>
        <p:pic>
          <p:nvPicPr>
            <p:cNvPr id="5" name="Picture 4">
              <a:extLst>
                <a:ext uri="{FF2B5EF4-FFF2-40B4-BE49-F238E27FC236}">
                  <a16:creationId xmlns:a16="http://schemas.microsoft.com/office/drawing/2014/main" id="{A6C546B1-0C85-2A4B-AA93-65566ECF85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2531" y="3537857"/>
              <a:ext cx="576775" cy="421691"/>
            </a:xfrm>
            <a:prstGeom prst="rect">
              <a:avLst/>
            </a:prstGeom>
          </p:spPr>
        </p:pic>
        <p:sp>
          <p:nvSpPr>
            <p:cNvPr id="6" name="TextBox 5">
              <a:extLst>
                <a:ext uri="{FF2B5EF4-FFF2-40B4-BE49-F238E27FC236}">
                  <a16:creationId xmlns:a16="http://schemas.microsoft.com/office/drawing/2014/main" id="{90CBE50B-4A5B-9A4E-86FA-95DBC0EA6777}"/>
                </a:ext>
              </a:extLst>
            </p:cNvPr>
            <p:cNvSpPr txBox="1"/>
            <p:nvPr/>
          </p:nvSpPr>
          <p:spPr>
            <a:xfrm>
              <a:off x="1194352" y="3966853"/>
              <a:ext cx="433132" cy="369332"/>
            </a:xfrm>
            <a:prstGeom prst="rect">
              <a:avLst/>
            </a:prstGeom>
            <a:noFill/>
          </p:spPr>
          <p:txBody>
            <a:bodyPr wrap="none" rtlCol="0">
              <a:spAutoFit/>
            </a:bodyPr>
            <a:lstStyle/>
            <a:p>
              <a:pPr algn="ctr"/>
              <a:r>
                <a:rPr lang="en-US" dirty="0"/>
                <a:t>3V</a:t>
              </a:r>
            </a:p>
          </p:txBody>
        </p:sp>
      </p:grpSp>
      <p:grpSp>
        <p:nvGrpSpPr>
          <p:cNvPr id="11" name="Group 10">
            <a:extLst>
              <a:ext uri="{FF2B5EF4-FFF2-40B4-BE49-F238E27FC236}">
                <a16:creationId xmlns:a16="http://schemas.microsoft.com/office/drawing/2014/main" id="{37AADA89-C25A-0B49-A453-600F2C6F5023}"/>
              </a:ext>
            </a:extLst>
          </p:cNvPr>
          <p:cNvGrpSpPr/>
          <p:nvPr/>
        </p:nvGrpSpPr>
        <p:grpSpPr>
          <a:xfrm>
            <a:off x="1936112" y="3453450"/>
            <a:ext cx="576775" cy="798328"/>
            <a:chOff x="1122531" y="3537857"/>
            <a:chExt cx="576775" cy="798328"/>
          </a:xfrm>
        </p:grpSpPr>
        <p:pic>
          <p:nvPicPr>
            <p:cNvPr id="12" name="Picture 11">
              <a:extLst>
                <a:ext uri="{FF2B5EF4-FFF2-40B4-BE49-F238E27FC236}">
                  <a16:creationId xmlns:a16="http://schemas.microsoft.com/office/drawing/2014/main" id="{579D72C8-2BB8-3442-B768-03CF1F3933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2531" y="3537857"/>
              <a:ext cx="576775" cy="421691"/>
            </a:xfrm>
            <a:prstGeom prst="rect">
              <a:avLst/>
            </a:prstGeom>
          </p:spPr>
        </p:pic>
        <p:sp>
          <p:nvSpPr>
            <p:cNvPr id="13" name="TextBox 12">
              <a:extLst>
                <a:ext uri="{FF2B5EF4-FFF2-40B4-BE49-F238E27FC236}">
                  <a16:creationId xmlns:a16="http://schemas.microsoft.com/office/drawing/2014/main" id="{F9319435-63E6-EC4D-BE33-433F678EFB61}"/>
                </a:ext>
              </a:extLst>
            </p:cNvPr>
            <p:cNvSpPr txBox="1"/>
            <p:nvPr/>
          </p:nvSpPr>
          <p:spPr>
            <a:xfrm>
              <a:off x="1194352" y="3966853"/>
              <a:ext cx="433132" cy="369332"/>
            </a:xfrm>
            <a:prstGeom prst="rect">
              <a:avLst/>
            </a:prstGeom>
            <a:noFill/>
          </p:spPr>
          <p:txBody>
            <a:bodyPr wrap="none" rtlCol="0">
              <a:spAutoFit/>
            </a:bodyPr>
            <a:lstStyle/>
            <a:p>
              <a:pPr algn="ctr"/>
              <a:r>
                <a:rPr lang="en-US" dirty="0"/>
                <a:t>5V</a:t>
              </a:r>
            </a:p>
          </p:txBody>
        </p:sp>
      </p:grpSp>
      <p:grpSp>
        <p:nvGrpSpPr>
          <p:cNvPr id="14" name="Group 13">
            <a:extLst>
              <a:ext uri="{FF2B5EF4-FFF2-40B4-BE49-F238E27FC236}">
                <a16:creationId xmlns:a16="http://schemas.microsoft.com/office/drawing/2014/main" id="{3A542CB8-C27C-8C48-9815-3EC94B0C62E2}"/>
              </a:ext>
            </a:extLst>
          </p:cNvPr>
          <p:cNvGrpSpPr/>
          <p:nvPr/>
        </p:nvGrpSpPr>
        <p:grpSpPr>
          <a:xfrm>
            <a:off x="2691064" y="3453450"/>
            <a:ext cx="576775" cy="798328"/>
            <a:chOff x="1122531" y="3537857"/>
            <a:chExt cx="576775" cy="798328"/>
          </a:xfrm>
        </p:grpSpPr>
        <p:pic>
          <p:nvPicPr>
            <p:cNvPr id="15" name="Picture 14">
              <a:extLst>
                <a:ext uri="{FF2B5EF4-FFF2-40B4-BE49-F238E27FC236}">
                  <a16:creationId xmlns:a16="http://schemas.microsoft.com/office/drawing/2014/main" id="{332B438B-9276-ED48-B94E-70B0332ECB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2531" y="3537857"/>
              <a:ext cx="576775" cy="421691"/>
            </a:xfrm>
            <a:prstGeom prst="rect">
              <a:avLst/>
            </a:prstGeom>
          </p:spPr>
        </p:pic>
        <p:sp>
          <p:nvSpPr>
            <p:cNvPr id="16" name="TextBox 15">
              <a:extLst>
                <a:ext uri="{FF2B5EF4-FFF2-40B4-BE49-F238E27FC236}">
                  <a16:creationId xmlns:a16="http://schemas.microsoft.com/office/drawing/2014/main" id="{2BAA09B1-B0AF-714A-B06D-D36B3DF80BB6}"/>
                </a:ext>
              </a:extLst>
            </p:cNvPr>
            <p:cNvSpPr txBox="1"/>
            <p:nvPr/>
          </p:nvSpPr>
          <p:spPr>
            <a:xfrm>
              <a:off x="1194352" y="3966853"/>
              <a:ext cx="433132" cy="369332"/>
            </a:xfrm>
            <a:prstGeom prst="rect">
              <a:avLst/>
            </a:prstGeom>
            <a:noFill/>
          </p:spPr>
          <p:txBody>
            <a:bodyPr wrap="none" rtlCol="0">
              <a:spAutoFit/>
            </a:bodyPr>
            <a:lstStyle/>
            <a:p>
              <a:pPr algn="ctr"/>
              <a:r>
                <a:rPr lang="en-US" dirty="0"/>
                <a:t>8V</a:t>
              </a:r>
            </a:p>
          </p:txBody>
        </p:sp>
      </p:grpSp>
      <p:grpSp>
        <p:nvGrpSpPr>
          <p:cNvPr id="17" name="Group 16">
            <a:extLst>
              <a:ext uri="{FF2B5EF4-FFF2-40B4-BE49-F238E27FC236}">
                <a16:creationId xmlns:a16="http://schemas.microsoft.com/office/drawing/2014/main" id="{063D8B1F-13CE-294D-B32D-CFC3D19314B2}"/>
              </a:ext>
            </a:extLst>
          </p:cNvPr>
          <p:cNvGrpSpPr/>
          <p:nvPr/>
        </p:nvGrpSpPr>
        <p:grpSpPr>
          <a:xfrm>
            <a:off x="3446016" y="3453450"/>
            <a:ext cx="576775" cy="798328"/>
            <a:chOff x="1122531" y="3537857"/>
            <a:chExt cx="576775" cy="798328"/>
          </a:xfrm>
        </p:grpSpPr>
        <p:pic>
          <p:nvPicPr>
            <p:cNvPr id="18" name="Picture 17">
              <a:extLst>
                <a:ext uri="{FF2B5EF4-FFF2-40B4-BE49-F238E27FC236}">
                  <a16:creationId xmlns:a16="http://schemas.microsoft.com/office/drawing/2014/main" id="{D04EB40A-FD40-F248-B617-CA9FE740958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2531" y="3537857"/>
              <a:ext cx="576775" cy="421691"/>
            </a:xfrm>
            <a:prstGeom prst="rect">
              <a:avLst/>
            </a:prstGeom>
          </p:spPr>
        </p:pic>
        <p:sp>
          <p:nvSpPr>
            <p:cNvPr id="19" name="TextBox 18">
              <a:extLst>
                <a:ext uri="{FF2B5EF4-FFF2-40B4-BE49-F238E27FC236}">
                  <a16:creationId xmlns:a16="http://schemas.microsoft.com/office/drawing/2014/main" id="{C30EADEC-D045-184C-AB45-663985BC4E55}"/>
                </a:ext>
              </a:extLst>
            </p:cNvPr>
            <p:cNvSpPr txBox="1"/>
            <p:nvPr/>
          </p:nvSpPr>
          <p:spPr>
            <a:xfrm>
              <a:off x="1135842" y="3966853"/>
              <a:ext cx="550152" cy="369332"/>
            </a:xfrm>
            <a:prstGeom prst="rect">
              <a:avLst/>
            </a:prstGeom>
            <a:noFill/>
          </p:spPr>
          <p:txBody>
            <a:bodyPr wrap="none" rtlCol="0">
              <a:spAutoFit/>
            </a:bodyPr>
            <a:lstStyle/>
            <a:p>
              <a:pPr algn="ctr"/>
              <a:r>
                <a:rPr lang="en-US" dirty="0"/>
                <a:t>10V</a:t>
              </a:r>
            </a:p>
          </p:txBody>
        </p:sp>
      </p:grpSp>
      <p:grpSp>
        <p:nvGrpSpPr>
          <p:cNvPr id="20" name="Group 19">
            <a:extLst>
              <a:ext uri="{FF2B5EF4-FFF2-40B4-BE49-F238E27FC236}">
                <a16:creationId xmlns:a16="http://schemas.microsoft.com/office/drawing/2014/main" id="{2282C8F4-E209-2E48-B307-295AFA6F7B34}"/>
              </a:ext>
            </a:extLst>
          </p:cNvPr>
          <p:cNvGrpSpPr/>
          <p:nvPr/>
        </p:nvGrpSpPr>
        <p:grpSpPr>
          <a:xfrm>
            <a:off x="4200968" y="3453450"/>
            <a:ext cx="576775" cy="798328"/>
            <a:chOff x="1122531" y="3537857"/>
            <a:chExt cx="576775" cy="798328"/>
          </a:xfrm>
        </p:grpSpPr>
        <p:pic>
          <p:nvPicPr>
            <p:cNvPr id="21" name="Picture 20">
              <a:extLst>
                <a:ext uri="{FF2B5EF4-FFF2-40B4-BE49-F238E27FC236}">
                  <a16:creationId xmlns:a16="http://schemas.microsoft.com/office/drawing/2014/main" id="{2250A0EE-38B4-624E-9848-3591B95CEB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2531" y="3537857"/>
              <a:ext cx="576775" cy="421691"/>
            </a:xfrm>
            <a:prstGeom prst="rect">
              <a:avLst/>
            </a:prstGeom>
          </p:spPr>
        </p:pic>
        <p:sp>
          <p:nvSpPr>
            <p:cNvPr id="22" name="TextBox 21">
              <a:extLst>
                <a:ext uri="{FF2B5EF4-FFF2-40B4-BE49-F238E27FC236}">
                  <a16:creationId xmlns:a16="http://schemas.microsoft.com/office/drawing/2014/main" id="{68876E30-E489-B148-ABF4-90DBE2595498}"/>
                </a:ext>
              </a:extLst>
            </p:cNvPr>
            <p:cNvSpPr txBox="1"/>
            <p:nvPr/>
          </p:nvSpPr>
          <p:spPr>
            <a:xfrm>
              <a:off x="1135842" y="3966853"/>
              <a:ext cx="550152" cy="369332"/>
            </a:xfrm>
            <a:prstGeom prst="rect">
              <a:avLst/>
            </a:prstGeom>
            <a:noFill/>
          </p:spPr>
          <p:txBody>
            <a:bodyPr wrap="none" rtlCol="0">
              <a:spAutoFit/>
            </a:bodyPr>
            <a:lstStyle/>
            <a:p>
              <a:pPr algn="ctr"/>
              <a:r>
                <a:rPr lang="en-US" dirty="0"/>
                <a:t>12V</a:t>
              </a:r>
            </a:p>
          </p:txBody>
        </p:sp>
      </p:grpSp>
      <p:pic>
        <p:nvPicPr>
          <p:cNvPr id="23" name="Picture 22">
            <a:extLst>
              <a:ext uri="{FF2B5EF4-FFF2-40B4-BE49-F238E27FC236}">
                <a16:creationId xmlns:a16="http://schemas.microsoft.com/office/drawing/2014/main" id="{25BA06EB-3D71-3943-A65F-6E34E27BA8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55920" y="3394784"/>
            <a:ext cx="648000" cy="539021"/>
          </a:xfrm>
          <a:prstGeom prst="rect">
            <a:avLst/>
          </a:prstGeom>
        </p:spPr>
      </p:pic>
      <p:sp>
        <p:nvSpPr>
          <p:cNvPr id="24" name="Rounded Rectangle 23">
            <a:extLst>
              <a:ext uri="{FF2B5EF4-FFF2-40B4-BE49-F238E27FC236}">
                <a16:creationId xmlns:a16="http://schemas.microsoft.com/office/drawing/2014/main" id="{72D66A0D-6679-4040-B631-B97600B16C17}"/>
              </a:ext>
            </a:extLst>
          </p:cNvPr>
          <p:cNvSpPr/>
          <p:nvPr/>
        </p:nvSpPr>
        <p:spPr>
          <a:xfrm>
            <a:off x="882688" y="4200354"/>
            <a:ext cx="5126655" cy="53703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E15D1465-19A9-0149-9CD1-88AD0ED4E915}"/>
              </a:ext>
            </a:extLst>
          </p:cNvPr>
          <p:cNvSpPr/>
          <p:nvPr/>
        </p:nvSpPr>
        <p:spPr>
          <a:xfrm>
            <a:off x="6211027" y="4200354"/>
            <a:ext cx="182162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7" name="Content Placeholder 2">
            <a:extLst>
              <a:ext uri="{FF2B5EF4-FFF2-40B4-BE49-F238E27FC236}">
                <a16:creationId xmlns:a16="http://schemas.microsoft.com/office/drawing/2014/main" id="{E3F0EAA0-9728-B744-AA05-58CBE4C4F505}"/>
              </a:ext>
            </a:extLst>
          </p:cNvPr>
          <p:cNvSpPr txBox="1">
            <a:spLocks/>
          </p:cNvSpPr>
          <p:nvPr/>
        </p:nvSpPr>
        <p:spPr>
          <a:xfrm>
            <a:off x="1122532" y="2218165"/>
            <a:ext cx="4410363" cy="105584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US" sz="2400" dirty="0"/>
              <a:t>Drag the diodes you would need to create a total voltage drop of 16.7V into the box.</a:t>
            </a:r>
          </a:p>
        </p:txBody>
      </p:sp>
      <p:pic>
        <p:nvPicPr>
          <p:cNvPr id="28" name="Graphic 27" descr="User">
            <a:extLst>
              <a:ext uri="{FF2B5EF4-FFF2-40B4-BE49-F238E27FC236}">
                <a16:creationId xmlns:a16="http://schemas.microsoft.com/office/drawing/2014/main" id="{F953B1E3-0B7D-B54A-BD69-65A2EE71455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8486" y="2218164"/>
            <a:ext cx="854046" cy="854046"/>
          </a:xfrm>
          <a:prstGeom prst="rect">
            <a:avLst/>
          </a:prstGeom>
        </p:spPr>
      </p:pic>
    </p:spTree>
    <p:custDataLst>
      <p:tags r:id="rId1"/>
    </p:custDataLst>
    <p:extLst>
      <p:ext uri="{BB962C8B-B14F-4D97-AF65-F5344CB8AC3E}">
        <p14:creationId xmlns:p14="http://schemas.microsoft.com/office/powerpoint/2010/main" val="280935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Draw a Zener diode I-V curve</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057330" y="1180373"/>
            <a:ext cx="7724458" cy="1952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Using 3V, 5V and 10V Zener diodes, draw three circuits showing how you can obtain an 8V, 15V and 18V voltage output from a 20V DC supply.</a:t>
            </a:r>
          </a:p>
          <a:p>
            <a:pPr marL="0" indent="0" algn="just">
              <a:buFont typeface="Arial" panose="020B0604020202020204" pitchFamily="34" charset="0"/>
              <a:buNone/>
            </a:pPr>
            <a:r>
              <a:rPr lang="en-US" sz="2400" i="1" dirty="0"/>
              <a:t>Take a photo of your circuit diagrams and upload it to your portfolio.</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180373"/>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48509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54410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0292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13430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didoes with AC voltage</a:t>
            </a:r>
          </a:p>
        </p:txBody>
      </p:sp>
      <p:sp>
        <p:nvSpPr>
          <p:cNvPr id="3" name="Content Placeholder 2"/>
          <p:cNvSpPr>
            <a:spLocks noGrp="1"/>
          </p:cNvSpPr>
          <p:nvPr>
            <p:ph idx="1"/>
          </p:nvPr>
        </p:nvSpPr>
        <p:spPr>
          <a:xfrm>
            <a:off x="1122532" y="1091869"/>
            <a:ext cx="4410363" cy="1033933"/>
          </a:xfrm>
        </p:spPr>
        <p:txBody>
          <a:bodyPr>
            <a:noAutofit/>
          </a:bodyPr>
          <a:lstStyle/>
          <a:p>
            <a:pPr marL="0" indent="0" algn="just">
              <a:buNone/>
            </a:pPr>
            <a:r>
              <a:rPr lang="en-US" sz="2400" dirty="0"/>
              <a:t>Most of the time, we have been dealing with Zener diodes regulating DC voltage. How do Zener diodes behave in AC circuits where the voltage is always changing.</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3300031"/>
            <a:ext cx="4410363" cy="103393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this video to see what happens when we use Zener diodes in an AC circuit.</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300030"/>
            <a:ext cx="854046" cy="854046"/>
          </a:xfrm>
          <a:prstGeom prst="rect">
            <a:avLst/>
          </a:prstGeom>
        </p:spPr>
      </p:pic>
      <p:sp>
        <p:nvSpPr>
          <p:cNvPr id="9" name="Rectangle 8">
            <a:extLst>
              <a:ext uri="{FF2B5EF4-FFF2-40B4-BE49-F238E27FC236}">
                <a16:creationId xmlns:a16="http://schemas.microsoft.com/office/drawing/2014/main" id="{BADFE794-E4E1-DB4B-BB15-9F31929D71B2}"/>
              </a:ext>
            </a:extLst>
          </p:cNvPr>
          <p:cNvSpPr/>
          <p:nvPr/>
        </p:nvSpPr>
        <p:spPr>
          <a:xfrm>
            <a:off x="5766801" y="1240333"/>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spTree>
    <p:custDataLst>
      <p:tags r:id="rId1"/>
    </p:custDataLst>
    <p:extLst>
      <p:ext uri="{BB962C8B-B14F-4D97-AF65-F5344CB8AC3E}">
        <p14:creationId xmlns:p14="http://schemas.microsoft.com/office/powerpoint/2010/main" val="351385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Voltage clamping</a:t>
            </a:r>
          </a:p>
        </p:txBody>
      </p:sp>
      <p:sp>
        <p:nvSpPr>
          <p:cNvPr id="3" name="Content Placeholder 2"/>
          <p:cNvSpPr>
            <a:spLocks noGrp="1"/>
          </p:cNvSpPr>
          <p:nvPr>
            <p:ph idx="1"/>
          </p:nvPr>
        </p:nvSpPr>
        <p:spPr>
          <a:xfrm>
            <a:off x="1122531" y="1091867"/>
            <a:ext cx="7607557" cy="1144896"/>
          </a:xfrm>
        </p:spPr>
        <p:txBody>
          <a:bodyPr>
            <a:noAutofit/>
          </a:bodyPr>
          <a:lstStyle/>
          <a:p>
            <a:pPr marL="0" indent="0">
              <a:buNone/>
            </a:pPr>
            <a:r>
              <a:rPr lang="en-US" sz="2400" dirty="0"/>
              <a:t>Zener diodes can be used to clip or limit either one or both halves of an AC voltage. This is called voltage clamping. We usually label the clamped voltage as V</a:t>
            </a:r>
            <a:r>
              <a:rPr lang="en-US" sz="2400" baseline="-25000" dirty="0"/>
              <a:t>K</a:t>
            </a:r>
            <a:r>
              <a:rPr lang="en-US" sz="2400" dirty="0"/>
              <a:t>. </a:t>
            </a:r>
          </a:p>
        </p:txBody>
      </p:sp>
      <p:pic>
        <p:nvPicPr>
          <p:cNvPr id="11" name="Picture 10">
            <a:extLst>
              <a:ext uri="{FF2B5EF4-FFF2-40B4-BE49-F238E27FC236}">
                <a16:creationId xmlns:a16="http://schemas.microsoft.com/office/drawing/2014/main" id="{B26E9B68-55CE-F04A-84B2-F822C1B535CF}"/>
              </a:ext>
            </a:extLst>
          </p:cNvPr>
          <p:cNvPicPr>
            <a:picLocks noChangeAspect="1"/>
          </p:cNvPicPr>
          <p:nvPr/>
        </p:nvPicPr>
        <p:blipFill>
          <a:blip r:embed="rId4"/>
          <a:stretch>
            <a:fillRect/>
          </a:stretch>
        </p:blipFill>
        <p:spPr>
          <a:xfrm>
            <a:off x="1839359" y="2062538"/>
            <a:ext cx="6108700" cy="2959100"/>
          </a:xfrm>
          <a:prstGeom prst="rect">
            <a:avLst/>
          </a:prstGeom>
        </p:spPr>
      </p:pic>
    </p:spTree>
    <p:custDataLst>
      <p:tags r:id="rId1"/>
    </p:custDataLst>
    <p:extLst>
      <p:ext uri="{BB962C8B-B14F-4D97-AF65-F5344CB8AC3E}">
        <p14:creationId xmlns:p14="http://schemas.microsoft.com/office/powerpoint/2010/main" val="376779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clamped voltage graph</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206938" y="1233578"/>
            <a:ext cx="4410363" cy="273351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US" sz="2400" i="1" dirty="0"/>
              <a:t>Click the button to download a blank axis and then draw the input and output AC voltage waveforms that would result from the circuit in the diagram. Your graph should accurately show the input peak V</a:t>
            </a:r>
            <a:r>
              <a:rPr lang="en-US" sz="2400" i="1" baseline="-25000" dirty="0"/>
              <a:t>P</a:t>
            </a:r>
            <a:r>
              <a:rPr lang="en-US" sz="2400" i="1" dirty="0"/>
              <a:t> as well as the clamped voltage V</a:t>
            </a:r>
            <a:r>
              <a:rPr lang="en-US" sz="2400" i="1" baseline="-25000" dirty="0"/>
              <a:t>K</a:t>
            </a:r>
            <a:r>
              <a:rPr lang="en-US" sz="2400" i="1" dirty="0"/>
              <a:t>.</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2892" y="1233577"/>
            <a:ext cx="854046" cy="854046"/>
          </a:xfrm>
          <a:prstGeom prst="rect">
            <a:avLst/>
          </a:prstGeom>
        </p:spPr>
      </p:pic>
      <p:pic>
        <p:nvPicPr>
          <p:cNvPr id="10" name="Picture 9">
            <a:extLst>
              <a:ext uri="{FF2B5EF4-FFF2-40B4-BE49-F238E27FC236}">
                <a16:creationId xmlns:a16="http://schemas.microsoft.com/office/drawing/2014/main" id="{427563FC-6216-D545-813F-DCBC3FEAC2FA}"/>
              </a:ext>
            </a:extLst>
          </p:cNvPr>
          <p:cNvPicPr>
            <a:picLocks noChangeAspect="1"/>
          </p:cNvPicPr>
          <p:nvPr/>
        </p:nvPicPr>
        <p:blipFill rotWithShape="1">
          <a:blip r:embed="rId6" cstate="email">
            <a:clrChange>
              <a:clrFrom>
                <a:srgbClr val="EBEBEB"/>
              </a:clrFrom>
              <a:clrTo>
                <a:srgbClr val="EBEBEB">
                  <a:alpha val="0"/>
                </a:srgbClr>
              </a:clrTo>
            </a:clrChange>
            <a:extLst>
              <a:ext uri="{28A0092B-C50C-407E-A947-70E740481C1C}">
                <a14:useLocalDpi xmlns:a14="http://schemas.microsoft.com/office/drawing/2010/main"/>
              </a:ext>
            </a:extLst>
          </a:blip>
          <a:srcRect/>
          <a:stretch/>
        </p:blipFill>
        <p:spPr>
          <a:xfrm>
            <a:off x="6103473" y="981319"/>
            <a:ext cx="3601329" cy="3756074"/>
          </a:xfrm>
          <a:prstGeom prst="rect">
            <a:avLst/>
          </a:prstGeom>
        </p:spPr>
      </p:pic>
      <p:sp>
        <p:nvSpPr>
          <p:cNvPr id="11" name="TextBox 10">
            <a:extLst>
              <a:ext uri="{FF2B5EF4-FFF2-40B4-BE49-F238E27FC236}">
                <a16:creationId xmlns:a16="http://schemas.microsoft.com/office/drawing/2014/main" id="{16FFBF06-030B-AC42-8BA0-0480CB6CA944}"/>
              </a:ext>
            </a:extLst>
          </p:cNvPr>
          <p:cNvSpPr txBox="1"/>
          <p:nvPr/>
        </p:nvSpPr>
        <p:spPr>
          <a:xfrm>
            <a:off x="6850965" y="2889595"/>
            <a:ext cx="1466812" cy="400110"/>
          </a:xfrm>
          <a:prstGeom prst="rect">
            <a:avLst/>
          </a:prstGeom>
          <a:solidFill>
            <a:schemeClr val="bg1"/>
          </a:solidFill>
        </p:spPr>
        <p:txBody>
          <a:bodyPr wrap="none" rtlCol="0">
            <a:spAutoFit/>
          </a:bodyPr>
          <a:lstStyle/>
          <a:p>
            <a:r>
              <a:rPr lang="en-US" sz="2000" dirty="0"/>
              <a:t>25V AC RMS</a:t>
            </a:r>
          </a:p>
        </p:txBody>
      </p:sp>
      <p:sp>
        <p:nvSpPr>
          <p:cNvPr id="12" name="Rounded Rectangle 11">
            <a:extLst>
              <a:ext uri="{FF2B5EF4-FFF2-40B4-BE49-F238E27FC236}">
                <a16:creationId xmlns:a16="http://schemas.microsoft.com/office/drawing/2014/main" id="{6FBEE26D-4090-C546-AE9B-AC528B6EC6FD}"/>
              </a:ext>
            </a:extLst>
          </p:cNvPr>
          <p:cNvSpPr/>
          <p:nvPr/>
        </p:nvSpPr>
        <p:spPr>
          <a:xfrm>
            <a:off x="1384597" y="4093149"/>
            <a:ext cx="4055044" cy="545851"/>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Download a blank axis</a:t>
            </a:r>
          </a:p>
        </p:txBody>
      </p:sp>
    </p:spTree>
    <p:custDataLst>
      <p:tags r:id="rId1"/>
    </p:custDataLst>
    <p:extLst>
      <p:ext uri="{BB962C8B-B14F-4D97-AF65-F5344CB8AC3E}">
        <p14:creationId xmlns:p14="http://schemas.microsoft.com/office/powerpoint/2010/main" val="2957171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clamped voltage graph</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122530" y="1880593"/>
            <a:ext cx="4771833" cy="13971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see a larger version. Correct your graph if necessary then upload a picture of it to your portfolio.</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880592"/>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48509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54410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0292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8" name="Content Placeholder 2">
            <a:extLst>
              <a:ext uri="{FF2B5EF4-FFF2-40B4-BE49-F238E27FC236}">
                <a16:creationId xmlns:a16="http://schemas.microsoft.com/office/drawing/2014/main" id="{A189439C-0209-F749-A097-B5F4EB0F8CA6}"/>
              </a:ext>
            </a:extLst>
          </p:cNvPr>
          <p:cNvSpPr>
            <a:spLocks noGrp="1"/>
          </p:cNvSpPr>
          <p:nvPr>
            <p:ph idx="1"/>
          </p:nvPr>
        </p:nvSpPr>
        <p:spPr>
          <a:xfrm>
            <a:off x="1122531" y="1091867"/>
            <a:ext cx="4771831" cy="1144896"/>
          </a:xfrm>
        </p:spPr>
        <p:txBody>
          <a:bodyPr>
            <a:noAutofit/>
          </a:bodyPr>
          <a:lstStyle/>
          <a:p>
            <a:pPr marL="0" indent="0">
              <a:buNone/>
            </a:pPr>
            <a:r>
              <a:rPr lang="en-US" sz="2400" dirty="0"/>
              <a:t>This is what your graph should have looked like.</a:t>
            </a:r>
          </a:p>
        </p:txBody>
      </p:sp>
      <p:sp>
        <p:nvSpPr>
          <p:cNvPr id="9" name="Rectangle 8">
            <a:extLst>
              <a:ext uri="{FF2B5EF4-FFF2-40B4-BE49-F238E27FC236}">
                <a16:creationId xmlns:a16="http://schemas.microsoft.com/office/drawing/2014/main" id="{906F67D6-4BAD-2146-B71B-3E5DE9EE0D46}"/>
              </a:ext>
            </a:extLst>
          </p:cNvPr>
          <p:cNvSpPr/>
          <p:nvPr/>
        </p:nvSpPr>
        <p:spPr>
          <a:xfrm>
            <a:off x="6219881" y="1045354"/>
            <a:ext cx="3274716" cy="2395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65950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clamped voltage graph</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206938" y="1233578"/>
            <a:ext cx="4410363" cy="273351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US" sz="2400" i="1" dirty="0"/>
              <a:t>Click the button to download a blank axis and then draw the input and output AC voltage waveforms that would result from the circuit in the diagram. Your graph should accurately show the input peak V</a:t>
            </a:r>
            <a:r>
              <a:rPr lang="en-US" sz="2400" i="1" baseline="-25000" dirty="0"/>
              <a:t>P</a:t>
            </a:r>
            <a:r>
              <a:rPr lang="en-US" sz="2400" i="1" dirty="0"/>
              <a:t> as well as the clamped voltage V</a:t>
            </a:r>
            <a:r>
              <a:rPr lang="en-US" sz="2400" i="1" baseline="-25000" dirty="0"/>
              <a:t>K</a:t>
            </a:r>
            <a:r>
              <a:rPr lang="en-US" sz="2400" i="1" dirty="0"/>
              <a:t>.</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2892" y="1233577"/>
            <a:ext cx="854046" cy="854046"/>
          </a:xfrm>
          <a:prstGeom prst="rect">
            <a:avLst/>
          </a:prstGeom>
        </p:spPr>
      </p:pic>
      <p:sp>
        <p:nvSpPr>
          <p:cNvPr id="12" name="Rounded Rectangle 11">
            <a:extLst>
              <a:ext uri="{FF2B5EF4-FFF2-40B4-BE49-F238E27FC236}">
                <a16:creationId xmlns:a16="http://schemas.microsoft.com/office/drawing/2014/main" id="{6FBEE26D-4090-C546-AE9B-AC528B6EC6FD}"/>
              </a:ext>
            </a:extLst>
          </p:cNvPr>
          <p:cNvSpPr/>
          <p:nvPr/>
        </p:nvSpPr>
        <p:spPr>
          <a:xfrm>
            <a:off x="1384597" y="4093149"/>
            <a:ext cx="4055044" cy="545851"/>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Download a blank axis</a:t>
            </a:r>
          </a:p>
        </p:txBody>
      </p:sp>
      <p:pic>
        <p:nvPicPr>
          <p:cNvPr id="4" name="Picture 3">
            <a:extLst>
              <a:ext uri="{FF2B5EF4-FFF2-40B4-BE49-F238E27FC236}">
                <a16:creationId xmlns:a16="http://schemas.microsoft.com/office/drawing/2014/main" id="{0CAC70D7-678C-E44A-897C-A439B0E7DA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92852" y="687126"/>
            <a:ext cx="2841674" cy="3963752"/>
          </a:xfrm>
          <a:prstGeom prst="rect">
            <a:avLst/>
          </a:prstGeom>
        </p:spPr>
      </p:pic>
      <p:sp>
        <p:nvSpPr>
          <p:cNvPr id="13" name="TextBox 12">
            <a:extLst>
              <a:ext uri="{FF2B5EF4-FFF2-40B4-BE49-F238E27FC236}">
                <a16:creationId xmlns:a16="http://schemas.microsoft.com/office/drawing/2014/main" id="{B679DEB5-FDBC-6A4D-8A6D-A4DC47BA669F}"/>
              </a:ext>
            </a:extLst>
          </p:cNvPr>
          <p:cNvSpPr txBox="1"/>
          <p:nvPr/>
        </p:nvSpPr>
        <p:spPr>
          <a:xfrm>
            <a:off x="7263276" y="2572197"/>
            <a:ext cx="1466812" cy="400110"/>
          </a:xfrm>
          <a:prstGeom prst="rect">
            <a:avLst/>
          </a:prstGeom>
          <a:solidFill>
            <a:schemeClr val="bg1"/>
          </a:solidFill>
        </p:spPr>
        <p:txBody>
          <a:bodyPr wrap="none" rtlCol="0">
            <a:spAutoFit/>
          </a:bodyPr>
          <a:lstStyle/>
          <a:p>
            <a:r>
              <a:rPr lang="en-US" sz="2000" dirty="0"/>
              <a:t>20V AC RMS</a:t>
            </a:r>
          </a:p>
        </p:txBody>
      </p:sp>
    </p:spTree>
    <p:custDataLst>
      <p:tags r:id="rId1"/>
    </p:custDataLst>
    <p:extLst>
      <p:ext uri="{BB962C8B-B14F-4D97-AF65-F5344CB8AC3E}">
        <p14:creationId xmlns:p14="http://schemas.microsoft.com/office/powerpoint/2010/main" val="429020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clamped voltage graph</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122530" y="1880593"/>
            <a:ext cx="4771833" cy="13971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see a larger version. Correct your graph if necessary then upload a picture of it to your portfolio.</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880592"/>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48509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54410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0292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8" name="Content Placeholder 2">
            <a:extLst>
              <a:ext uri="{FF2B5EF4-FFF2-40B4-BE49-F238E27FC236}">
                <a16:creationId xmlns:a16="http://schemas.microsoft.com/office/drawing/2014/main" id="{A189439C-0209-F749-A097-B5F4EB0F8CA6}"/>
              </a:ext>
            </a:extLst>
          </p:cNvPr>
          <p:cNvSpPr>
            <a:spLocks noGrp="1"/>
          </p:cNvSpPr>
          <p:nvPr>
            <p:ph idx="1"/>
          </p:nvPr>
        </p:nvSpPr>
        <p:spPr>
          <a:xfrm>
            <a:off x="1122531" y="1091867"/>
            <a:ext cx="4771831" cy="1144896"/>
          </a:xfrm>
        </p:spPr>
        <p:txBody>
          <a:bodyPr>
            <a:noAutofit/>
          </a:bodyPr>
          <a:lstStyle/>
          <a:p>
            <a:pPr marL="0" indent="0">
              <a:buNone/>
            </a:pPr>
            <a:r>
              <a:rPr lang="en-US" sz="2400" dirty="0"/>
              <a:t>This is what your graph should have looked like.</a:t>
            </a:r>
          </a:p>
        </p:txBody>
      </p:sp>
      <p:sp>
        <p:nvSpPr>
          <p:cNvPr id="9" name="Rectangle 8">
            <a:extLst>
              <a:ext uri="{FF2B5EF4-FFF2-40B4-BE49-F238E27FC236}">
                <a16:creationId xmlns:a16="http://schemas.microsoft.com/office/drawing/2014/main" id="{906F67D6-4BAD-2146-B71B-3E5DE9EE0D46}"/>
              </a:ext>
            </a:extLst>
          </p:cNvPr>
          <p:cNvSpPr/>
          <p:nvPr/>
        </p:nvSpPr>
        <p:spPr>
          <a:xfrm>
            <a:off x="6219881" y="1045354"/>
            <a:ext cx="3274716" cy="2395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Tree>
    <p:custDataLst>
      <p:tags r:id="rId1"/>
    </p:custDataLst>
    <p:extLst>
      <p:ext uri="{BB962C8B-B14F-4D97-AF65-F5344CB8AC3E}">
        <p14:creationId xmlns:p14="http://schemas.microsoft.com/office/powerpoint/2010/main" val="350080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series and parallel Zener diodes and AC voltage clamping.</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19" name="Picture 18">
            <a:extLst>
              <a:ext uri="{FF2B5EF4-FFF2-40B4-BE49-F238E27FC236}">
                <a16:creationId xmlns:a16="http://schemas.microsoft.com/office/drawing/2014/main" id="{3AF84B3E-FD20-254F-A197-601EE84EB2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18426" y="879443"/>
            <a:ext cx="4219400" cy="1410032"/>
          </a:xfrm>
          <a:prstGeom prst="rect">
            <a:avLst/>
          </a:prstGeom>
        </p:spPr>
      </p:pic>
    </p:spTree>
    <p:custDataLst>
      <p:tags r:id="rId1"/>
    </p:custDataLst>
    <p:extLst>
      <p:ext uri="{BB962C8B-B14F-4D97-AF65-F5344CB8AC3E}">
        <p14:creationId xmlns:p14="http://schemas.microsoft.com/office/powerpoint/2010/main" val="100818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5" name="Picture 4">
            <a:extLst>
              <a:ext uri="{FF2B5EF4-FFF2-40B4-BE49-F238E27FC236}">
                <a16:creationId xmlns:a16="http://schemas.microsoft.com/office/drawing/2014/main" id="{8A59CD6E-84C5-3946-B26E-23A6CBCF95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41932" y="902307"/>
            <a:ext cx="4040410" cy="1475818"/>
          </a:xfrm>
          <a:prstGeom prst="rect">
            <a:avLst/>
          </a:prstGeom>
        </p:spPr>
      </p:pic>
    </p:spTree>
    <p:custDataLst>
      <p:tags r:id="rId1"/>
    </p:custDataLst>
    <p:extLst>
      <p:ext uri="{BB962C8B-B14F-4D97-AF65-F5344CB8AC3E}">
        <p14:creationId xmlns:p14="http://schemas.microsoft.com/office/powerpoint/2010/main" val="167329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5" name="Picture 4">
            <a:extLst>
              <a:ext uri="{FF2B5EF4-FFF2-40B4-BE49-F238E27FC236}">
                <a16:creationId xmlns:a16="http://schemas.microsoft.com/office/drawing/2014/main" id="{EC531029-FF56-7249-9231-E0C02045B3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41932" y="986373"/>
            <a:ext cx="4377129" cy="1467642"/>
          </a:xfrm>
          <a:prstGeom prst="rect">
            <a:avLst/>
          </a:prstGeom>
        </p:spPr>
      </p:pic>
    </p:spTree>
    <p:custDataLst>
      <p:tags r:id="rId1"/>
    </p:custDataLst>
    <p:extLst>
      <p:ext uri="{BB962C8B-B14F-4D97-AF65-F5344CB8AC3E}">
        <p14:creationId xmlns:p14="http://schemas.microsoft.com/office/powerpoint/2010/main" val="111930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8" name="Picture 7">
            <a:extLst>
              <a:ext uri="{FF2B5EF4-FFF2-40B4-BE49-F238E27FC236}">
                <a16:creationId xmlns:a16="http://schemas.microsoft.com/office/drawing/2014/main" id="{5DA60911-4964-BF4D-A0CD-F7D975FFF7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00421" y="939577"/>
            <a:ext cx="3428391" cy="2497973"/>
          </a:xfrm>
          <a:prstGeom prst="rect">
            <a:avLst/>
          </a:prstGeom>
        </p:spPr>
      </p:pic>
    </p:spTree>
    <p:custDataLst>
      <p:tags r:id="rId1"/>
    </p:custDataLst>
    <p:extLst>
      <p:ext uri="{BB962C8B-B14F-4D97-AF65-F5344CB8AC3E}">
        <p14:creationId xmlns:p14="http://schemas.microsoft.com/office/powerpoint/2010/main" val="2053420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5" name="Picture 4">
            <a:extLst>
              <a:ext uri="{FF2B5EF4-FFF2-40B4-BE49-F238E27FC236}">
                <a16:creationId xmlns:a16="http://schemas.microsoft.com/office/drawing/2014/main" id="{39CEA91C-A8F7-AF4E-958B-A2BE3A7D64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7258" y="810955"/>
            <a:ext cx="3151272" cy="2323475"/>
          </a:xfrm>
          <a:prstGeom prst="rect">
            <a:avLst/>
          </a:prstGeom>
        </p:spPr>
      </p:pic>
    </p:spTree>
    <p:custDataLst>
      <p:tags r:id="rId1"/>
    </p:custDataLst>
    <p:extLst>
      <p:ext uri="{BB962C8B-B14F-4D97-AF65-F5344CB8AC3E}">
        <p14:creationId xmlns:p14="http://schemas.microsoft.com/office/powerpoint/2010/main" val="122013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6" name="Picture 5">
            <a:extLst>
              <a:ext uri="{FF2B5EF4-FFF2-40B4-BE49-F238E27FC236}">
                <a16:creationId xmlns:a16="http://schemas.microsoft.com/office/drawing/2014/main" id="{317D233A-64CE-404A-B72E-B951D21747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4327" y="1137052"/>
            <a:ext cx="3477718" cy="2555914"/>
          </a:xfrm>
          <a:prstGeom prst="rect">
            <a:avLst/>
          </a:prstGeom>
        </p:spPr>
      </p:pic>
    </p:spTree>
    <p:custDataLst>
      <p:tags r:id="rId1"/>
    </p:custDataLst>
    <p:extLst>
      <p:ext uri="{BB962C8B-B14F-4D97-AF65-F5344CB8AC3E}">
        <p14:creationId xmlns:p14="http://schemas.microsoft.com/office/powerpoint/2010/main" val="81429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5" name="Picture 4">
            <a:extLst>
              <a:ext uri="{FF2B5EF4-FFF2-40B4-BE49-F238E27FC236}">
                <a16:creationId xmlns:a16="http://schemas.microsoft.com/office/drawing/2014/main" id="{5A8CA6D1-5A46-674B-BEC0-6DF4690BFA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7134" y="962788"/>
            <a:ext cx="4219401" cy="2451551"/>
          </a:xfrm>
          <a:prstGeom prst="rect">
            <a:avLst/>
          </a:prstGeom>
        </p:spPr>
      </p:pic>
    </p:spTree>
    <p:custDataLst>
      <p:tags r:id="rId1"/>
    </p:custDataLst>
    <p:extLst>
      <p:ext uri="{BB962C8B-B14F-4D97-AF65-F5344CB8AC3E}">
        <p14:creationId xmlns:p14="http://schemas.microsoft.com/office/powerpoint/2010/main" val="367446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reading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6" name="Picture 5">
            <a:extLst>
              <a:ext uri="{FF2B5EF4-FFF2-40B4-BE49-F238E27FC236}">
                <a16:creationId xmlns:a16="http://schemas.microsoft.com/office/drawing/2014/main" id="{ABBC443E-FAB7-1E4D-873C-D668C28523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41932" y="1075420"/>
            <a:ext cx="4467069" cy="2524414"/>
          </a:xfrm>
          <a:prstGeom prst="rect">
            <a:avLst/>
          </a:prstGeom>
        </p:spPr>
      </p:pic>
    </p:spTree>
    <p:custDataLst>
      <p:tags r:id="rId1"/>
    </p:custDataLst>
    <p:extLst>
      <p:ext uri="{BB962C8B-B14F-4D97-AF65-F5344CB8AC3E}">
        <p14:creationId xmlns:p14="http://schemas.microsoft.com/office/powerpoint/2010/main" val="3186684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maximum and minimum readings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pic>
        <p:nvPicPr>
          <p:cNvPr id="5" name="Picture 4">
            <a:extLst>
              <a:ext uri="{FF2B5EF4-FFF2-40B4-BE49-F238E27FC236}">
                <a16:creationId xmlns:a16="http://schemas.microsoft.com/office/drawing/2014/main" id="{AD737C27-B084-7442-AE2F-4CB0296F24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005" t="16178" r="14138" b="8030"/>
          <a:stretch/>
        </p:blipFill>
        <p:spPr>
          <a:xfrm>
            <a:off x="5567773" y="1091868"/>
            <a:ext cx="3614272" cy="2848632"/>
          </a:xfrm>
          <a:prstGeom prst="rect">
            <a:avLst/>
          </a:prstGeom>
        </p:spPr>
      </p:pic>
      <p:sp>
        <p:nvSpPr>
          <p:cNvPr id="7" name="TextBox 6">
            <a:extLst>
              <a:ext uri="{FF2B5EF4-FFF2-40B4-BE49-F238E27FC236}">
                <a16:creationId xmlns:a16="http://schemas.microsoft.com/office/drawing/2014/main" id="{0589CE88-43FC-CD4C-B4F4-B8E3B76B31A4}"/>
              </a:ext>
            </a:extLst>
          </p:cNvPr>
          <p:cNvSpPr txBox="1"/>
          <p:nvPr/>
        </p:nvSpPr>
        <p:spPr>
          <a:xfrm>
            <a:off x="6115986" y="2441940"/>
            <a:ext cx="550151" cy="369332"/>
          </a:xfrm>
          <a:prstGeom prst="rect">
            <a:avLst/>
          </a:prstGeom>
          <a:solidFill>
            <a:schemeClr val="bg1"/>
          </a:solidFill>
        </p:spPr>
        <p:txBody>
          <a:bodyPr wrap="none" rtlCol="0">
            <a:spAutoFit/>
          </a:bodyPr>
          <a:lstStyle/>
          <a:p>
            <a:r>
              <a:rPr lang="en-US" dirty="0"/>
              <a:t>10V</a:t>
            </a:r>
          </a:p>
        </p:txBody>
      </p:sp>
    </p:spTree>
    <p:custDataLst>
      <p:tags r:id="rId1"/>
    </p:custDataLst>
    <p:extLst>
      <p:ext uri="{BB962C8B-B14F-4D97-AF65-F5344CB8AC3E}">
        <p14:creationId xmlns:p14="http://schemas.microsoft.com/office/powerpoint/2010/main" val="1235454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91876-DC09-844F-AA53-B19FFAAE8A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223" t="13181" r="14960" b="5324"/>
          <a:stretch/>
        </p:blipFill>
        <p:spPr>
          <a:xfrm>
            <a:off x="5608638" y="777078"/>
            <a:ext cx="3255983" cy="3600555"/>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Question 10</a:t>
            </a:r>
          </a:p>
        </p:txBody>
      </p:sp>
      <p:sp>
        <p:nvSpPr>
          <p:cNvPr id="3" name="Content Placeholder 2"/>
          <p:cNvSpPr>
            <a:spLocks noGrp="1"/>
          </p:cNvSpPr>
          <p:nvPr>
            <p:ph idx="1"/>
          </p:nvPr>
        </p:nvSpPr>
        <p:spPr>
          <a:xfrm>
            <a:off x="1122532" y="1091868"/>
            <a:ext cx="4219400" cy="1096696"/>
          </a:xfrm>
        </p:spPr>
        <p:txBody>
          <a:bodyPr>
            <a:noAutofit/>
          </a:bodyPr>
          <a:lstStyle/>
          <a:p>
            <a:pPr marL="0" indent="0">
              <a:buNone/>
            </a:pPr>
            <a:r>
              <a:rPr lang="en-GB" sz="2400" dirty="0"/>
              <a:t>What would the maximum and minimum readings on the voltmeter be?</a:t>
            </a:r>
          </a:p>
          <a:p>
            <a:pPr marL="0" indent="0">
              <a:buNone/>
            </a:pPr>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sp>
        <p:nvSpPr>
          <p:cNvPr id="7" name="TextBox 6">
            <a:extLst>
              <a:ext uri="{FF2B5EF4-FFF2-40B4-BE49-F238E27FC236}">
                <a16:creationId xmlns:a16="http://schemas.microsoft.com/office/drawing/2014/main" id="{0589CE88-43FC-CD4C-B4F4-B8E3B76B31A4}"/>
              </a:ext>
            </a:extLst>
          </p:cNvPr>
          <p:cNvSpPr txBox="1"/>
          <p:nvPr/>
        </p:nvSpPr>
        <p:spPr>
          <a:xfrm>
            <a:off x="6115986" y="2441940"/>
            <a:ext cx="550151" cy="369332"/>
          </a:xfrm>
          <a:prstGeom prst="rect">
            <a:avLst/>
          </a:prstGeom>
          <a:solidFill>
            <a:schemeClr val="bg1"/>
          </a:solidFill>
        </p:spPr>
        <p:txBody>
          <a:bodyPr wrap="none" rtlCol="0">
            <a:spAutoFit/>
          </a:bodyPr>
          <a:lstStyle/>
          <a:p>
            <a:r>
              <a:rPr lang="en-US" dirty="0"/>
              <a:t>10V</a:t>
            </a:r>
          </a:p>
        </p:txBody>
      </p:sp>
    </p:spTree>
    <p:custDataLst>
      <p:tags r:id="rId1"/>
    </p:custDataLst>
    <p:extLst>
      <p:ext uri="{BB962C8B-B14F-4D97-AF65-F5344CB8AC3E}">
        <p14:creationId xmlns:p14="http://schemas.microsoft.com/office/powerpoint/2010/main" val="42444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Explain the effect on a circuit of placing Zener diodes in parallel.</a:t>
            </a:r>
          </a:p>
          <a:p>
            <a:pPr marL="457200" indent="-457200">
              <a:buFont typeface="+mj-lt"/>
              <a:buAutoNum type="arabicPeriod"/>
            </a:pPr>
            <a:r>
              <a:rPr lang="en-GB" sz="2400" dirty="0"/>
              <a:t>Explain the effect on a circuit of placing Zener diodes in series.</a:t>
            </a:r>
          </a:p>
          <a:p>
            <a:pPr marL="457200" indent="-457200">
              <a:buFont typeface="+mj-lt"/>
              <a:buAutoNum type="arabicPeriod"/>
            </a:pPr>
            <a:r>
              <a:rPr lang="en-GB" sz="2400" dirty="0"/>
              <a:t>Draw a circuit diagram showing how different output voltages can be achieved from a common supply using different Zener diodes.</a:t>
            </a:r>
          </a:p>
          <a:p>
            <a:pPr marL="457200" indent="-457200">
              <a:buFont typeface="+mj-lt"/>
              <a:buAutoNum type="arabicPeriod"/>
            </a:pPr>
            <a:r>
              <a:rPr lang="en-GB" sz="2400" dirty="0"/>
              <a:t>Describe how Zener diodes can be used to clamp and AC voltage.</a:t>
            </a:r>
          </a:p>
          <a:p>
            <a:pPr marL="457200" indent="-457200">
              <a:buFont typeface="+mj-lt"/>
              <a:buAutoNum type="arabicPeriod"/>
            </a:pPr>
            <a:r>
              <a:rPr lang="en-GB" sz="2400" dirty="0"/>
              <a:t>Draw an accurate waveform indicating peak input voltage and clamped AC Zener voltage.</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NOC_Parallel</a:t>
            </a:r>
            <a:r>
              <a:rPr lang="en-GB" sz="1400" dirty="0"/>
              <a:t> Zener diodes”</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GB" sz="1400" dirty="0"/>
              <a:t>You will see that we have a 1VDC supply connected to a 100Ω resistor and a 5V and 10V Zener diode, which are connected in parallel with each other.</a:t>
            </a:r>
          </a:p>
          <a:p>
            <a:pPr marL="285750" indent="-285750">
              <a:buFont typeface="Arial" panose="020B0604020202020204" pitchFamily="34" charset="0"/>
              <a:buChar char="•"/>
            </a:pPr>
            <a:r>
              <a:rPr lang="en-GB" sz="1400" dirty="0"/>
              <a:t>Is there current flowing in the circuit? Why or why not?</a:t>
            </a:r>
          </a:p>
          <a:p>
            <a:pPr marL="285750" indent="-285750">
              <a:buFont typeface="Arial" panose="020B0604020202020204" pitchFamily="34" charset="0"/>
              <a:buChar char="•"/>
            </a:pPr>
            <a:r>
              <a:rPr lang="en-GB" sz="1400" dirty="0"/>
              <a:t>What would we need to make the supply voltage in order for current to flow in the circuit?</a:t>
            </a:r>
          </a:p>
          <a:p>
            <a:pPr marL="285750" indent="-285750">
              <a:buFont typeface="Arial" panose="020B0604020202020204" pitchFamily="34" charset="0"/>
              <a:buChar char="•"/>
            </a:pPr>
            <a:r>
              <a:rPr lang="en-GB" sz="1400" dirty="0"/>
              <a:t>Change the supply voltage to 5V. Does current flow in the circuit. Why or why not?</a:t>
            </a:r>
          </a:p>
          <a:p>
            <a:pPr marL="285750" indent="-285750">
              <a:buFont typeface="Arial" panose="020B0604020202020204" pitchFamily="34" charset="0"/>
              <a:buChar char="•"/>
            </a:pPr>
            <a:r>
              <a:rPr lang="en-GB" sz="1400" dirty="0"/>
              <a:t>Change the supply voltage to 7V? Through which diode does current flow? Why is this the case?</a:t>
            </a:r>
          </a:p>
          <a:p>
            <a:pPr marL="285750" indent="-285750">
              <a:buFont typeface="Arial" panose="020B0604020202020204" pitchFamily="34" charset="0"/>
              <a:buChar char="•"/>
            </a:pPr>
            <a:r>
              <a:rPr lang="en-GB" sz="1400" dirty="0"/>
              <a:t>What do you think will happen if we change the supply voltage to 10V? Will current flow through the 10V Zener?</a:t>
            </a:r>
          </a:p>
          <a:p>
            <a:pPr marL="285750" indent="-285750">
              <a:buFont typeface="Arial" panose="020B0604020202020204" pitchFamily="34" charset="0"/>
              <a:buChar char="•"/>
            </a:pPr>
            <a:r>
              <a:rPr lang="en-GB" sz="1400" dirty="0"/>
              <a:t>Change the supply voltage to 10V. Does current flow through the 10V Zener. Why or why not?</a:t>
            </a:r>
          </a:p>
          <a:p>
            <a:pPr marL="285750" indent="-285750">
              <a:buFont typeface="Arial" panose="020B0604020202020204" pitchFamily="34" charset="0"/>
              <a:buChar char="•"/>
            </a:pPr>
            <a:r>
              <a:rPr lang="en-GB" sz="1400" dirty="0"/>
              <a:t>Change the supply voltage to 15V. Does current flow through the 10V Zener. Why or why not?</a:t>
            </a:r>
          </a:p>
        </p:txBody>
      </p:sp>
    </p:spTree>
    <p:custDataLst>
      <p:tags r:id="rId1"/>
    </p:custDataLst>
    <p:extLst>
      <p:ext uri="{BB962C8B-B14F-4D97-AF65-F5344CB8AC3E}">
        <p14:creationId xmlns:p14="http://schemas.microsoft.com/office/powerpoint/2010/main" val="30938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r>
              <a:rPr lang="en-GB" dirty="0"/>
              <a:t>A screencast video presented by an expert electrician working through Doc01.</a:t>
            </a:r>
          </a:p>
          <a:p>
            <a:pPr marL="342900" indent="-342900">
              <a:buFont typeface="+mj-lt"/>
              <a:buAutoNum type="arabicPeriod"/>
            </a:pPr>
            <a:r>
              <a:rPr lang="en-GB" dirty="0"/>
              <a:t>Explain why no current flows through the circuit when the supply is 1V.</a:t>
            </a:r>
          </a:p>
          <a:p>
            <a:pPr marL="342900" indent="-342900">
              <a:buFont typeface="+mj-lt"/>
              <a:buAutoNum type="arabicPeriod"/>
            </a:pPr>
            <a:r>
              <a:rPr lang="en-GB" dirty="0"/>
              <a:t>Explain why current will start to flow if the supply voltage was 5V and show this by changing the supply voltage</a:t>
            </a:r>
          </a:p>
          <a:p>
            <a:pPr marL="342900" indent="-342900">
              <a:buFont typeface="+mj-lt"/>
              <a:buAutoNum type="arabicPeriod"/>
            </a:pPr>
            <a:r>
              <a:rPr lang="en-GB" dirty="0"/>
              <a:t>Explain why, at 10V, no current flows through the 10V Zener – voltage drop across 5V Zener is 5V, therefore, 10V Zener “sees” a voltage of 5V which is below its breakdown voltage.</a:t>
            </a:r>
          </a:p>
          <a:p>
            <a:pPr marL="342900" indent="-342900">
              <a:buFont typeface="+mj-lt"/>
              <a:buAutoNum type="arabicPeriod"/>
            </a:pPr>
            <a:r>
              <a:rPr lang="en-GB" dirty="0"/>
              <a:t>All that happens as we increase the supply voltage is that the current through the 5V increases. If we keep doing this, the current will keep increasing until the 5V Zener is destroyed.</a:t>
            </a:r>
          </a:p>
          <a:p>
            <a:pPr marL="342900" indent="-342900">
              <a:buFont typeface="+mj-lt"/>
              <a:buAutoNum type="arabicPeriod"/>
            </a:pPr>
            <a:r>
              <a:rPr lang="en-GB" dirty="0"/>
              <a:t>No matter what we make the supply voltage, the 10V Zener will always see a voltage of 5V so will not conduct. Only if the 5V Zener is removed or destroyed will the 10V see any other voltage.</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3683534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NOC_Series</a:t>
            </a:r>
            <a:r>
              <a:rPr lang="en-GB" sz="1400" dirty="0"/>
              <a:t> Zener diodes”</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GB" sz="1400" dirty="0"/>
              <a:t>You will see that we have a 1VDC supply connected in series to a 470Ω resistor and a 5V and 10V Zener.</a:t>
            </a:r>
          </a:p>
          <a:p>
            <a:pPr marL="285750" indent="-285750">
              <a:buFont typeface="Arial" panose="020B0604020202020204" pitchFamily="34" charset="0"/>
              <a:buChar char="•"/>
            </a:pPr>
            <a:r>
              <a:rPr lang="en-GB" sz="1400" dirty="0"/>
              <a:t>Is there current flowing in the circuit? Why or why not?</a:t>
            </a:r>
          </a:p>
          <a:p>
            <a:pPr marL="285750" indent="-285750">
              <a:buFont typeface="Arial" panose="020B0604020202020204" pitchFamily="34" charset="0"/>
              <a:buChar char="•"/>
            </a:pPr>
            <a:r>
              <a:rPr lang="en-GB" sz="1400" dirty="0"/>
              <a:t>What would we need to make the supply voltage in order for current to flow in the circuit?</a:t>
            </a:r>
          </a:p>
          <a:p>
            <a:pPr marL="285750" indent="-285750">
              <a:buFont typeface="Arial" panose="020B0604020202020204" pitchFamily="34" charset="0"/>
              <a:buChar char="•"/>
            </a:pPr>
            <a:r>
              <a:rPr lang="en-GB" sz="1400" dirty="0"/>
              <a:t>Change the supply voltage to 5V. Does current flow in the circuit. Why or why not?</a:t>
            </a:r>
          </a:p>
          <a:p>
            <a:pPr marL="285750" indent="-285750">
              <a:buFont typeface="Arial" panose="020B0604020202020204" pitchFamily="34" charset="0"/>
              <a:buChar char="•"/>
            </a:pPr>
            <a:r>
              <a:rPr lang="en-GB" sz="1400" dirty="0"/>
              <a:t>Change the supply voltage to 10V? Does current flow in the circuit. Why or why not?</a:t>
            </a:r>
          </a:p>
          <a:p>
            <a:pPr marL="285750" indent="-285750">
              <a:buFont typeface="Arial" panose="020B0604020202020204" pitchFamily="34" charset="0"/>
              <a:buChar char="•"/>
            </a:pPr>
            <a:r>
              <a:rPr lang="en-GB" sz="1400" dirty="0"/>
              <a:t>At what supply voltage do we expect current to start flowing in the circuit?</a:t>
            </a:r>
          </a:p>
          <a:p>
            <a:pPr marL="285750" indent="-285750">
              <a:buFont typeface="Arial" panose="020B0604020202020204" pitchFamily="34" charset="0"/>
              <a:buChar char="•"/>
            </a:pPr>
            <a:r>
              <a:rPr lang="en-GB" sz="1400" dirty="0"/>
              <a:t>Change the supply current to 15V. Does current flow?</a:t>
            </a:r>
          </a:p>
          <a:p>
            <a:pPr marL="285750" indent="-285750">
              <a:buFont typeface="Arial" panose="020B0604020202020204" pitchFamily="34" charset="0"/>
              <a:buChar char="•"/>
            </a:pPr>
            <a:r>
              <a:rPr lang="en-GB" sz="1400" dirty="0"/>
              <a:t>What is the voltage drop across the 5V Zener?</a:t>
            </a:r>
          </a:p>
          <a:p>
            <a:pPr marL="285750" indent="-285750">
              <a:buFont typeface="Arial" panose="020B0604020202020204" pitchFamily="34" charset="0"/>
              <a:buChar char="•"/>
            </a:pPr>
            <a:r>
              <a:rPr lang="en-GB" sz="1400" dirty="0"/>
              <a:t>What is the voltage drop across the 10V Zener</a:t>
            </a:r>
          </a:p>
        </p:txBody>
      </p:sp>
    </p:spTree>
    <p:custDataLst>
      <p:tags r:id="rId1"/>
    </p:custDataLst>
    <p:extLst>
      <p:ext uri="{BB962C8B-B14F-4D97-AF65-F5344CB8AC3E}">
        <p14:creationId xmlns:p14="http://schemas.microsoft.com/office/powerpoint/2010/main" val="327764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384995"/>
          </a:xfrm>
          <a:prstGeom prst="rect">
            <a:avLst/>
          </a:prstGeom>
        </p:spPr>
        <p:txBody>
          <a:bodyPr wrap="square">
            <a:spAutoFit/>
          </a:bodyPr>
          <a:lstStyle/>
          <a:p>
            <a:pPr marL="285750" indent="-285750">
              <a:buFont typeface="Arial" panose="020B0604020202020204" pitchFamily="34" charset="0"/>
              <a:buChar char="•"/>
            </a:pPr>
            <a:r>
              <a:rPr lang="en-GB" sz="1400" dirty="0"/>
              <a:t>What is the combined voltage drop across both Zener diodes?</a:t>
            </a:r>
          </a:p>
          <a:p>
            <a:pPr marL="285750" indent="-285750">
              <a:buFont typeface="Arial" panose="020B0604020202020204" pitchFamily="34" charset="0"/>
              <a:buChar char="•"/>
            </a:pPr>
            <a:r>
              <a:rPr lang="en-GB" sz="1400" dirty="0"/>
              <a:t>Change the supply voltage to 20V. What is the combined voltage drop across both Zener diodes?</a:t>
            </a:r>
          </a:p>
          <a:p>
            <a:pPr marL="285750" indent="-285750">
              <a:buFont typeface="Arial" panose="020B0604020202020204" pitchFamily="34" charset="0"/>
              <a:buChar char="•"/>
            </a:pPr>
            <a:r>
              <a:rPr lang="en-GB" sz="1400" dirty="0"/>
              <a:t>How could we get a total voltage drop of 16.4V?</a:t>
            </a:r>
          </a:p>
          <a:p>
            <a:pPr marL="285750" indent="-285750">
              <a:buFont typeface="Arial" panose="020B0604020202020204" pitchFamily="34" charset="0"/>
              <a:buChar char="•"/>
            </a:pPr>
            <a:r>
              <a:rPr lang="en-GB" sz="1400" dirty="0"/>
              <a:t>Go to the community space and search for the circuit called “</a:t>
            </a:r>
            <a:r>
              <a:rPr lang="en-GB" sz="1400" dirty="0" err="1"/>
              <a:t>NOC_Series</a:t>
            </a:r>
            <a:r>
              <a:rPr lang="en-GB" sz="1400" dirty="0"/>
              <a:t> Zener diodes 2”</a:t>
            </a:r>
          </a:p>
          <a:p>
            <a:pPr marL="285750" indent="-285750">
              <a:buFont typeface="Arial" panose="020B0604020202020204" pitchFamily="34" charset="0"/>
              <a:buChar char="•"/>
            </a:pPr>
            <a:r>
              <a:rPr lang="en-GB" sz="1400" dirty="0"/>
              <a:t>In this circuit, we have added to ordinary diodes in parallel with our Zener diodes. Each of these drops about 0.7V in the forward biased orientation, bringing the total to 16.5V.</a:t>
            </a:r>
          </a:p>
        </p:txBody>
      </p:sp>
    </p:spTree>
    <p:custDataLst>
      <p:tags r:id="rId1"/>
    </p:custDataLst>
    <p:extLst>
      <p:ext uri="{BB962C8B-B14F-4D97-AF65-F5344CB8AC3E}">
        <p14:creationId xmlns:p14="http://schemas.microsoft.com/office/powerpoint/2010/main" val="4208812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19"/>
          </a:xfrm>
          <a:prstGeom prst="rect">
            <a:avLst/>
          </a:prstGeom>
        </p:spPr>
        <p:txBody>
          <a:bodyPr wrap="square">
            <a:spAutoFit/>
          </a:bodyPr>
          <a:lstStyle/>
          <a:p>
            <a:r>
              <a:rPr lang="en-GB" dirty="0"/>
              <a:t>A screencast video presented by an expert electrician working through Doc02.</a:t>
            </a:r>
          </a:p>
          <a:p>
            <a:pPr marL="342900" indent="-342900">
              <a:buFont typeface="+mj-lt"/>
              <a:buAutoNum type="arabicPeriod"/>
            </a:pPr>
            <a:r>
              <a:rPr lang="en-GB" dirty="0"/>
              <a:t>Explain why no current flows through the circuit when the supply is 1V.</a:t>
            </a:r>
          </a:p>
          <a:p>
            <a:pPr marL="342900" indent="-342900">
              <a:buFont typeface="+mj-lt"/>
              <a:buAutoNum type="arabicPeriod"/>
            </a:pPr>
            <a:r>
              <a:rPr lang="en-GB" dirty="0"/>
              <a:t>Explain why current only really starts to flow when the supply voltage is 15V – the 5V Zener is going to drop some voltage but less than 5V so it will not conduct. Also the 10V will also drop some voltage but less than 10V so it will also not conduct. Both diodes need to conduct before current will flow in the circuit. At 15V, each Zener can drop its breakdown voltage – both will conduct and so current will flow in the circuit.</a:t>
            </a:r>
          </a:p>
          <a:p>
            <a:pPr marL="342900" indent="-342900">
              <a:buFont typeface="+mj-lt"/>
              <a:buAutoNum type="arabicPeriod"/>
            </a:pPr>
            <a:r>
              <a:rPr lang="en-GB" dirty="0"/>
              <a:t>Explain why the total voltage drop is 15V at supply voltage – 15V and more – emphasis that we can use multiple </a:t>
            </a:r>
            <a:r>
              <a:rPr lang="en-GB" dirty="0" err="1"/>
              <a:t>Zeners</a:t>
            </a:r>
            <a:r>
              <a:rPr lang="en-GB" dirty="0"/>
              <a:t> in series to achieve a very specific voltage drop.</a:t>
            </a:r>
          </a:p>
          <a:p>
            <a:pPr marL="342900" indent="-342900">
              <a:buFont typeface="+mj-lt"/>
              <a:buAutoNum type="arabicPeriod"/>
            </a:pPr>
            <a:r>
              <a:rPr lang="en-GB" dirty="0"/>
              <a:t>Explain that by adding normal silicon diodes in series we can achieve even more fine grained voltage control – in this case 16.4 – 16.5V.</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674522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801314"/>
          </a:xfrm>
          <a:prstGeom prst="rect">
            <a:avLst/>
          </a:prstGeom>
        </p:spPr>
        <p:txBody>
          <a:bodyPr wrap="square">
            <a:spAutoFit/>
          </a:bodyPr>
          <a:lstStyle/>
          <a:p>
            <a:r>
              <a:rPr lang="en-GB" dirty="0"/>
              <a:t>A screencast video presented by an expert electrician using </a:t>
            </a:r>
            <a:r>
              <a:rPr lang="en-GB" dirty="0">
                <a:hlinkClick r:id="rId4"/>
              </a:rPr>
              <a:t>http://everycircuit.com/circuit/5073185791016960</a:t>
            </a:r>
            <a:r>
              <a:rPr lang="en-GB" dirty="0"/>
              <a:t> to explain the action of Zener diodes in AC circuits.</a:t>
            </a:r>
          </a:p>
          <a:p>
            <a:pPr marL="342900" indent="-342900">
              <a:buFont typeface="+mj-lt"/>
              <a:buAutoNum type="arabicPeriod"/>
            </a:pPr>
            <a:r>
              <a:rPr lang="en-GB" dirty="0"/>
              <a:t>Explain what is happening in the circuit with VAC = 5V</a:t>
            </a:r>
          </a:p>
          <a:p>
            <a:pPr marL="800100" lvl="1" indent="-342900">
              <a:buFont typeface="+mj-lt"/>
              <a:buAutoNum type="arabicPeriod"/>
            </a:pPr>
            <a:r>
              <a:rPr lang="en-GB" dirty="0"/>
              <a:t>When voltage is positive, Zener is forward biased and drops the standard 0.7V. In the forward biased direction the Zener allows current to flow</a:t>
            </a:r>
          </a:p>
          <a:p>
            <a:pPr marL="800100" lvl="1" indent="-342900">
              <a:buFont typeface="+mj-lt"/>
              <a:buAutoNum type="arabicPeriod"/>
            </a:pPr>
            <a:r>
              <a:rPr lang="en-GB" dirty="0"/>
              <a:t>When voltage is negative, Zener is reverse biased but the voltage is not enough to cause the diode to breakdown and conduct. No current flows but the Zener drops the entire supply voltage.</a:t>
            </a:r>
          </a:p>
          <a:p>
            <a:pPr marL="342900" indent="-342900">
              <a:buFont typeface="+mj-lt"/>
              <a:buAutoNum type="arabicPeriod"/>
            </a:pPr>
            <a:r>
              <a:rPr lang="en-GB" dirty="0"/>
              <a:t>Change VAC to 12V and explain what is happening in the circuit (for best results, pause sim, change VAC, restart sim, play again).</a:t>
            </a:r>
          </a:p>
          <a:p>
            <a:pPr marL="800100" lvl="1" indent="-342900">
              <a:buFont typeface="+mj-lt"/>
              <a:buAutoNum type="arabicPeriod"/>
            </a:pPr>
            <a:r>
              <a:rPr lang="en-GB" dirty="0"/>
              <a:t>At this voltage, when the Zener is forward biased (positive supply voltage), it still drops its forward voltage (up to 0.8V now) and allows current to flow.</a:t>
            </a:r>
          </a:p>
          <a:p>
            <a:pPr marL="800100" lvl="1" indent="-342900">
              <a:buFont typeface="+mj-lt"/>
              <a:buAutoNum type="arabicPeriod"/>
            </a:pPr>
            <a:r>
              <a:rPr lang="en-GB" dirty="0"/>
              <a:t>When reverse biased, the supply voltage exceeds the Zener breakdown voltage and the diode limits the voltage to this voltage. The negative part of the supply cycle is clipped. As the breakdown voltage gets exceeded for part of the negative cycle, the Zener conducts for a part of the negative cycle.</a:t>
            </a:r>
          </a:p>
        </p:txBody>
      </p:sp>
    </p:spTree>
    <p:custDataLst>
      <p:tags r:id="rId1"/>
    </p:custDataLst>
    <p:extLst>
      <p:ext uri="{BB962C8B-B14F-4D97-AF65-F5344CB8AC3E}">
        <p14:creationId xmlns:p14="http://schemas.microsoft.com/office/powerpoint/2010/main" val="291830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pPr marL="342900" indent="-342900">
              <a:buFont typeface="+mj-lt"/>
              <a:buAutoNum type="arabicPeriod"/>
            </a:pPr>
            <a:r>
              <a:rPr lang="en-GB" dirty="0"/>
              <a:t>Change VAC to 20V. Explain what happens in the circuit (for best results, pause sim, change VAC, restart sim, play again).</a:t>
            </a:r>
          </a:p>
          <a:p>
            <a:pPr marL="800100" lvl="1" indent="-342900">
              <a:buFont typeface="+mj-lt"/>
              <a:buAutoNum type="arabicPeriod"/>
            </a:pPr>
            <a:r>
              <a:rPr lang="en-GB" dirty="0"/>
              <a:t>Nothing has changed (except more voltage = more current) when the diode is forward biased (positive half of the cycle).</a:t>
            </a:r>
          </a:p>
          <a:p>
            <a:pPr marL="800100" lvl="1" indent="-342900">
              <a:buFont typeface="+mj-lt"/>
              <a:buAutoNum type="arabicPeriod"/>
            </a:pPr>
            <a:r>
              <a:rPr lang="en-GB" dirty="0"/>
              <a:t>When reverse biased, the diode continues to clip the negative half cycle to its Zener breakdown voltage of 10V but as the supply voltage is higher, more current flows when breakdown voltage is exceeded.</a:t>
            </a:r>
          </a:p>
          <a:p>
            <a:pPr marL="342900" indent="-342900">
              <a:buFont typeface="+mj-lt"/>
              <a:buAutoNum type="arabicPeriod"/>
            </a:pPr>
            <a:r>
              <a:rPr lang="en-GB" dirty="0"/>
              <a:t>But how could we clip both halves of the AC cycle? We could add another Zener so that it is reverse biased during the positive half cycle.</a:t>
            </a:r>
          </a:p>
          <a:p>
            <a:pPr marL="800100" lvl="1" indent="-342900">
              <a:buFont typeface="+mj-lt"/>
              <a:buAutoNum type="arabicPeriod"/>
            </a:pPr>
            <a:r>
              <a:rPr lang="en-GB" dirty="0"/>
              <a:t>Add a second 10V Zener in the opposite orientation to the first</a:t>
            </a:r>
          </a:p>
          <a:p>
            <a:pPr marL="800100" lvl="1" indent="-342900">
              <a:buFont typeface="+mj-lt"/>
              <a:buAutoNum type="arabicPeriod"/>
            </a:pPr>
            <a:r>
              <a:rPr lang="en-GB" dirty="0"/>
              <a:t>Change the voltmeter connections to read voltage across both diodes</a:t>
            </a:r>
          </a:p>
          <a:p>
            <a:pPr marL="800100" lvl="1" indent="-342900">
              <a:buFont typeface="+mj-lt"/>
              <a:buAutoNum type="arabicPeriod"/>
            </a:pPr>
            <a:r>
              <a:rPr lang="en-GB" dirty="0"/>
              <a:t>Add the supply voltage and Zener voltmeter voltage to the graph (remove current from graph for now)</a:t>
            </a:r>
          </a:p>
          <a:p>
            <a:pPr marL="800100" lvl="1" indent="-342900">
              <a:buFont typeface="+mj-lt"/>
              <a:buAutoNum type="arabicPeriod"/>
            </a:pPr>
            <a:r>
              <a:rPr lang="en-GB" dirty="0"/>
              <a:t>(for best results, pause sim, change VAC, restart sim, play again)</a:t>
            </a:r>
          </a:p>
          <a:p>
            <a:pPr marL="342900" indent="-342900">
              <a:buFont typeface="+mj-lt"/>
              <a:buAutoNum type="arabicPeriod"/>
            </a:pPr>
            <a:r>
              <a:rPr lang="en-GB" dirty="0"/>
              <a:t>Explain what is happening in the circuit now.</a:t>
            </a:r>
          </a:p>
          <a:p>
            <a:pPr marL="800100" lvl="1"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3239257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186309"/>
          </a:xfrm>
          <a:prstGeom prst="rect">
            <a:avLst/>
          </a:prstGeom>
        </p:spPr>
        <p:txBody>
          <a:bodyPr wrap="square">
            <a:spAutoFit/>
          </a:bodyPr>
          <a:lstStyle/>
          <a:p>
            <a:pPr marL="342900" indent="-342900">
              <a:buFont typeface="+mj-lt"/>
              <a:buAutoNum type="arabicPeriod"/>
            </a:pPr>
            <a:r>
              <a:rPr lang="en-GB" dirty="0"/>
              <a:t>Now both halves of the AC cycle get clipped at the Zener breakdown voltage of 10V. This is called clamping as it prevents the AC voltage from ever getting above the specified voltage of the Zener didoes.</a:t>
            </a:r>
          </a:p>
          <a:p>
            <a:pPr marL="800100" lvl="1" indent="-342900">
              <a:buFont typeface="+mj-lt"/>
              <a:buAutoNum type="arabicPeriod"/>
            </a:pPr>
            <a:r>
              <a:rPr lang="en-GB" dirty="0"/>
              <a:t>The actual clamped voltage is +/- 10.8V because in both halves of the AC cycle, one of the diodes is forward biased and drops 0.8V.</a:t>
            </a:r>
          </a:p>
          <a:p>
            <a:pPr marL="342900" indent="-342900">
              <a:buFont typeface="+mj-lt"/>
              <a:buAutoNum type="arabicPeriod"/>
            </a:pPr>
            <a:r>
              <a:rPr lang="en-GB" dirty="0"/>
              <a:t>Add in the current (through the resistor) to the graph and explain what is happening (for best results, pause sim, change VAC, restart sim, play again).</a:t>
            </a:r>
          </a:p>
          <a:p>
            <a:pPr marL="800100" lvl="1" indent="-342900">
              <a:buFont typeface="+mj-lt"/>
              <a:buAutoNum type="arabicPeriod"/>
            </a:pPr>
            <a:r>
              <a:rPr lang="en-GB" dirty="0"/>
              <a:t>Only when each Zener’s breakdown voltage is exceeded does current flow in the circuit. When the supply voltage is between -10V and 10V, no current flows.</a:t>
            </a:r>
          </a:p>
          <a:p>
            <a:pPr marL="342900" indent="-342900">
              <a:buFont typeface="+mj-lt"/>
              <a:buAutoNum type="arabicPeriod"/>
            </a:pPr>
            <a:r>
              <a:rPr lang="en-GB" dirty="0"/>
              <a:t>Now change one of the </a:t>
            </a:r>
            <a:r>
              <a:rPr lang="en-GB" dirty="0" err="1"/>
              <a:t>Zeners</a:t>
            </a:r>
            <a:r>
              <a:rPr lang="en-GB" dirty="0"/>
              <a:t> to 5V to show non-symmetrical clamping and remove current form graph (for best results, pause sim, change VAC, restart sim, play again).</a:t>
            </a:r>
          </a:p>
          <a:p>
            <a:pPr marL="800100" lvl="1" indent="-342900">
              <a:buFont typeface="+mj-lt"/>
              <a:buAutoNum type="arabicPeriod"/>
            </a:pPr>
            <a:r>
              <a:rPr lang="en-GB" dirty="0"/>
              <a:t>We can see that when the 5V Zener is reverse biased, the AC voltage is clipped to 5V not 10V.</a:t>
            </a:r>
          </a:p>
          <a:p>
            <a:pPr marL="342900" indent="-342900">
              <a:buFont typeface="+mj-lt"/>
              <a:buAutoNum type="arabicPeriod"/>
            </a:pPr>
            <a:r>
              <a:rPr lang="en-GB" dirty="0"/>
              <a:t>We can also use multiple Zener didoes in series to produce different clamped voltages. Change the diode above back to 10V and add another 5V Zener diode to the circuit (for best results, pause sim, change VAC, restart sim, play again).</a:t>
            </a:r>
          </a:p>
          <a:p>
            <a:pPr marL="800100" lvl="1" indent="-342900">
              <a:buFont typeface="+mj-lt"/>
              <a:buAutoNum type="arabicPeriod"/>
            </a:pPr>
            <a:r>
              <a:rPr lang="en-GB" dirty="0"/>
              <a:t>Start the simulation and show how the one half cycle is clipped at about 10V and the other at about 15V (10V + 5V).</a:t>
            </a:r>
          </a:p>
          <a:p>
            <a:pPr marL="800100" lvl="1" indent="-342900">
              <a:buFont typeface="+mj-lt"/>
              <a:buAutoNum type="arabicPeriod"/>
            </a:pPr>
            <a:r>
              <a:rPr lang="en-GB" dirty="0"/>
              <a:t>Show again how the forward biased diode(s) in both half cycles contribute to the clamping level</a:t>
            </a:r>
          </a:p>
          <a:p>
            <a:pPr marL="1257300" lvl="2" indent="-342900">
              <a:buFont typeface="+mj-lt"/>
              <a:buAutoNum type="arabicPeriod"/>
            </a:pPr>
            <a:r>
              <a:rPr lang="en-GB" dirty="0"/>
              <a:t>Half cycle with 2 reverse and 1 forward biased diodes = 5V + 10V + 0.7V</a:t>
            </a:r>
          </a:p>
          <a:p>
            <a:pPr marL="1257300" lvl="2" indent="-342900">
              <a:buFont typeface="+mj-lt"/>
              <a:buAutoNum type="arabicPeriod"/>
            </a:pPr>
            <a:r>
              <a:rPr lang="en-GB" dirty="0"/>
              <a:t>Other half cycle with 1 reversed and 2 forward biased diodes = 10V + 0.7V + 0.7V = 11.5V </a:t>
            </a:r>
          </a:p>
        </p:txBody>
      </p:sp>
    </p:spTree>
    <p:custDataLst>
      <p:tags r:id="rId1"/>
    </p:custDataLst>
    <p:extLst>
      <p:ext uri="{BB962C8B-B14F-4D97-AF65-F5344CB8AC3E}">
        <p14:creationId xmlns:p14="http://schemas.microsoft.com/office/powerpoint/2010/main" val="1105569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8327"/>
            <a:ext cx="8831461" cy="967170"/>
          </a:xfrm>
        </p:spPr>
        <p:txBody>
          <a:bodyPr/>
          <a:lstStyle/>
          <a:p>
            <a:r>
              <a:rPr lang="en-GB" dirty="0"/>
              <a:t>Image Briefing – Img08</a:t>
            </a:r>
          </a:p>
        </p:txBody>
      </p:sp>
      <p:sp>
        <p:nvSpPr>
          <p:cNvPr id="6" name="TextBox 5">
            <a:extLst>
              <a:ext uri="{FF2B5EF4-FFF2-40B4-BE49-F238E27FC236}">
                <a16:creationId xmlns:a16="http://schemas.microsoft.com/office/drawing/2014/main" id="{9CC7502D-7558-1E4A-BDAF-F65FB9092210}"/>
              </a:ext>
            </a:extLst>
          </p:cNvPr>
          <p:cNvSpPr txBox="1"/>
          <p:nvPr/>
        </p:nvSpPr>
        <p:spPr>
          <a:xfrm>
            <a:off x="3672592" y="22092"/>
            <a:ext cx="6728738" cy="646331"/>
          </a:xfrm>
          <a:prstGeom prst="rect">
            <a:avLst/>
          </a:prstGeom>
          <a:noFill/>
        </p:spPr>
        <p:txBody>
          <a:bodyPr wrap="square" rtlCol="0">
            <a:spAutoFit/>
          </a:bodyPr>
          <a:lstStyle/>
          <a:p>
            <a:r>
              <a:rPr lang="en-US" dirty="0"/>
              <a:t>Original source at </a:t>
            </a:r>
            <a:r>
              <a:rPr lang="en-US" dirty="0">
                <a:hlinkClick r:id="rId4"/>
              </a:rPr>
              <a:t>https://www.desmos.com/calculator/9soa7ar2br</a:t>
            </a:r>
            <a:endParaRPr lang="en-US" dirty="0"/>
          </a:p>
          <a:p>
            <a:endParaRPr lang="en-US" dirty="0"/>
          </a:p>
        </p:txBody>
      </p:sp>
      <p:pic>
        <p:nvPicPr>
          <p:cNvPr id="8" name="Picture 7">
            <a:extLst>
              <a:ext uri="{FF2B5EF4-FFF2-40B4-BE49-F238E27FC236}">
                <a16:creationId xmlns:a16="http://schemas.microsoft.com/office/drawing/2014/main" id="{3F0609E5-4216-D84B-A9E9-7507212F9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1650" y="524655"/>
            <a:ext cx="7505700" cy="5003800"/>
          </a:xfrm>
          <a:prstGeom prst="rect">
            <a:avLst/>
          </a:prstGeom>
        </p:spPr>
      </p:pic>
      <p:cxnSp>
        <p:nvCxnSpPr>
          <p:cNvPr id="10" name="Straight Arrow Connector 9">
            <a:extLst>
              <a:ext uri="{FF2B5EF4-FFF2-40B4-BE49-F238E27FC236}">
                <a16:creationId xmlns:a16="http://schemas.microsoft.com/office/drawing/2014/main" id="{41D61526-804E-BC49-997A-5D9B34254445}"/>
              </a:ext>
            </a:extLst>
          </p:cNvPr>
          <p:cNvCxnSpPr>
            <a:cxnSpLocks/>
          </p:cNvCxnSpPr>
          <p:nvPr/>
        </p:nvCxnSpPr>
        <p:spPr>
          <a:xfrm>
            <a:off x="5651292" y="3026555"/>
            <a:ext cx="0" cy="2220002"/>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073946D-304F-5240-8502-220F34ACB28A}"/>
              </a:ext>
            </a:extLst>
          </p:cNvPr>
          <p:cNvCxnSpPr>
            <a:cxnSpLocks/>
          </p:cNvCxnSpPr>
          <p:nvPr/>
        </p:nvCxnSpPr>
        <p:spPr>
          <a:xfrm>
            <a:off x="5651292" y="828843"/>
            <a:ext cx="0" cy="2220002"/>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438103-999B-5E49-AEE0-E0A897CC5825}"/>
              </a:ext>
            </a:extLst>
          </p:cNvPr>
          <p:cNvCxnSpPr>
            <a:cxnSpLocks/>
          </p:cNvCxnSpPr>
          <p:nvPr/>
        </p:nvCxnSpPr>
        <p:spPr>
          <a:xfrm>
            <a:off x="3575304" y="810555"/>
            <a:ext cx="2075988" cy="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0D8345-482F-564A-A442-1F9F579E2271}"/>
              </a:ext>
            </a:extLst>
          </p:cNvPr>
          <p:cNvCxnSpPr>
            <a:cxnSpLocks/>
          </p:cNvCxnSpPr>
          <p:nvPr/>
        </p:nvCxnSpPr>
        <p:spPr>
          <a:xfrm>
            <a:off x="5651292" y="5246557"/>
            <a:ext cx="1597152" cy="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C36D333-E8A3-EB48-A1E6-6B9F0E24120A}"/>
                  </a:ext>
                </a:extLst>
              </p:cNvPr>
              <p:cNvSpPr txBox="1"/>
              <p:nvPr/>
            </p:nvSpPr>
            <p:spPr>
              <a:xfrm>
                <a:off x="5734535" y="1170986"/>
                <a:ext cx="3350597" cy="5845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P</m:t>
                          </m:r>
                        </m:sub>
                      </m:sSub>
                      <m:r>
                        <a:rPr lang="en-US" sz="2000" b="0" i="0" smtClean="0">
                          <a:latin typeface="Cambria Math" panose="02040503050406030204" pitchFamily="18" charset="0"/>
                        </a:rPr>
                        <m:t>=</m:t>
                      </m:r>
                      <m:f>
                        <m:fPr>
                          <m:ctrlPr>
                            <a:rPr lang="en-US" sz="2000" b="0" smtClean="0">
                              <a:latin typeface="Cambria Math" panose="02040503050406030204" pitchFamily="18" charset="0"/>
                            </a:rPr>
                          </m:ctrlPr>
                        </m:fPr>
                        <m:num>
                          <m:r>
                            <m:rPr>
                              <m:sty m:val="p"/>
                            </m:rPr>
                            <a:rPr lang="en-US" sz="2000" b="0" i="0" smtClean="0">
                              <a:latin typeface="Cambria Math" panose="02040503050406030204" pitchFamily="18" charset="0"/>
                            </a:rPr>
                            <m:t>RMS</m:t>
                          </m:r>
                        </m:num>
                        <m:den>
                          <m:r>
                            <a:rPr lang="en-US" sz="2000" b="0" i="0" smtClean="0">
                              <a:latin typeface="Cambria Math" panose="02040503050406030204" pitchFamily="18" charset="0"/>
                            </a:rPr>
                            <m:t>0.707</m:t>
                          </m:r>
                        </m:den>
                      </m:f>
                      <m:r>
                        <a:rPr lang="en-US" sz="2000" b="0" i="0" smtClean="0">
                          <a:latin typeface="Cambria Math" panose="02040503050406030204" pitchFamily="18" charset="0"/>
                        </a:rPr>
                        <m:t>=</m:t>
                      </m:r>
                      <m:f>
                        <m:fPr>
                          <m:ctrlPr>
                            <a:rPr lang="en-US" sz="2000" b="0" smtClean="0">
                              <a:latin typeface="Cambria Math" panose="02040503050406030204" pitchFamily="18" charset="0"/>
                            </a:rPr>
                          </m:ctrlPr>
                        </m:fPr>
                        <m:num>
                          <m:r>
                            <a:rPr lang="en-US" sz="2000" b="0" i="0" smtClean="0">
                              <a:latin typeface="Cambria Math" panose="02040503050406030204" pitchFamily="18" charset="0"/>
                            </a:rPr>
                            <m:t>25</m:t>
                          </m:r>
                          <m:r>
                            <m:rPr>
                              <m:sty m:val="p"/>
                            </m:rPr>
                            <a:rPr lang="en-US" sz="2000" b="0" i="0" smtClean="0">
                              <a:latin typeface="Cambria Math" panose="02040503050406030204" pitchFamily="18" charset="0"/>
                            </a:rPr>
                            <m:t>V</m:t>
                          </m:r>
                        </m:num>
                        <m:den>
                          <m:r>
                            <a:rPr lang="en-US" sz="2000" b="0" i="0" smtClean="0">
                              <a:latin typeface="Cambria Math" panose="02040503050406030204" pitchFamily="18" charset="0"/>
                            </a:rPr>
                            <m:t>0.707</m:t>
                          </m:r>
                        </m:den>
                      </m:f>
                      <m:r>
                        <a:rPr lang="en-US" sz="2000" b="0" i="0" smtClean="0">
                          <a:latin typeface="Cambria Math" panose="02040503050406030204" pitchFamily="18" charset="0"/>
                        </a:rPr>
                        <m:t>=35.36</m:t>
                      </m:r>
                      <m:r>
                        <m:rPr>
                          <m:sty m:val="p"/>
                        </m:rPr>
                        <a:rPr lang="en-US" sz="2000" b="0" i="0" smtClean="0">
                          <a:latin typeface="Cambria Math" panose="02040503050406030204" pitchFamily="18" charset="0"/>
                        </a:rPr>
                        <m:t>V</m:t>
                      </m:r>
                    </m:oMath>
                  </m:oMathPara>
                </a14:m>
                <a:endParaRPr lang="en-US" sz="2000" dirty="0"/>
              </a:p>
            </p:txBody>
          </p:sp>
        </mc:Choice>
        <mc:Fallback>
          <p:sp>
            <p:nvSpPr>
              <p:cNvPr id="19" name="TextBox 18">
                <a:extLst>
                  <a:ext uri="{FF2B5EF4-FFF2-40B4-BE49-F238E27FC236}">
                    <a16:creationId xmlns:a16="http://schemas.microsoft.com/office/drawing/2014/main" id="{DC36D333-E8A3-EB48-A1E6-6B9F0E24120A}"/>
                  </a:ext>
                </a:extLst>
              </p:cNvPr>
              <p:cNvSpPr txBox="1">
                <a:spLocks noRot="1" noChangeAspect="1" noMove="1" noResize="1" noEditPoints="1" noAdjustHandles="1" noChangeArrowheads="1" noChangeShapeType="1" noTextEdit="1"/>
              </p:cNvSpPr>
              <p:nvPr/>
            </p:nvSpPr>
            <p:spPr>
              <a:xfrm>
                <a:off x="5734535" y="1170986"/>
                <a:ext cx="3350597" cy="584519"/>
              </a:xfrm>
              <a:prstGeom prst="rect">
                <a:avLst/>
              </a:prstGeom>
              <a:blipFill>
                <a:blip r:embed="rId6"/>
                <a:stretch>
                  <a:fillRect l="-1136" r="-1136" b="-127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9FBBFF6-FE51-344D-8013-D9F7649C779B}"/>
                  </a:ext>
                </a:extLst>
              </p:cNvPr>
              <p:cNvSpPr txBox="1"/>
              <p:nvPr/>
            </p:nvSpPr>
            <p:spPr>
              <a:xfrm>
                <a:off x="5734535" y="4171368"/>
                <a:ext cx="162615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P</m:t>
                          </m:r>
                        </m:sub>
                      </m:sSub>
                      <m:r>
                        <a:rPr lang="en-US" sz="2000" b="0" i="0" smtClean="0">
                          <a:latin typeface="Cambria Math" panose="02040503050406030204" pitchFamily="18" charset="0"/>
                        </a:rPr>
                        <m:t>=−35.36</m:t>
                      </m:r>
                      <m:r>
                        <m:rPr>
                          <m:sty m:val="p"/>
                        </m:rPr>
                        <a:rPr lang="en-US" sz="2000" b="0" i="0" smtClean="0">
                          <a:latin typeface="Cambria Math" panose="02040503050406030204" pitchFamily="18" charset="0"/>
                        </a:rPr>
                        <m:t>V</m:t>
                      </m:r>
                    </m:oMath>
                  </m:oMathPara>
                </a14:m>
                <a:endParaRPr lang="en-US" sz="2000" dirty="0"/>
              </a:p>
            </p:txBody>
          </p:sp>
        </mc:Choice>
        <mc:Fallback>
          <p:sp>
            <p:nvSpPr>
              <p:cNvPr id="20" name="TextBox 19">
                <a:extLst>
                  <a:ext uri="{FF2B5EF4-FFF2-40B4-BE49-F238E27FC236}">
                    <a16:creationId xmlns:a16="http://schemas.microsoft.com/office/drawing/2014/main" id="{39FBBFF6-FE51-344D-8013-D9F7649C779B}"/>
                  </a:ext>
                </a:extLst>
              </p:cNvPr>
              <p:cNvSpPr txBox="1">
                <a:spLocks noRot="1" noChangeAspect="1" noMove="1" noResize="1" noEditPoints="1" noAdjustHandles="1" noChangeArrowheads="1" noChangeShapeType="1" noTextEdit="1"/>
              </p:cNvSpPr>
              <p:nvPr/>
            </p:nvSpPr>
            <p:spPr>
              <a:xfrm>
                <a:off x="5734535" y="4171368"/>
                <a:ext cx="1626151" cy="307777"/>
              </a:xfrm>
              <a:prstGeom prst="rect">
                <a:avLst/>
              </a:prstGeom>
              <a:blipFill>
                <a:blip r:embed="rId7"/>
                <a:stretch>
                  <a:fillRect l="-3101" r="-2326" b="-11538"/>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9442988-E974-B94A-B696-ECC249535766}"/>
              </a:ext>
            </a:extLst>
          </p:cNvPr>
          <p:cNvCxnSpPr>
            <a:cxnSpLocks/>
          </p:cNvCxnSpPr>
          <p:nvPr/>
        </p:nvCxnSpPr>
        <p:spPr>
          <a:xfrm>
            <a:off x="4256246" y="2366600"/>
            <a:ext cx="0" cy="666679"/>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BBCF5A-CD5B-4642-AE32-5CB3A68155FE}"/>
              </a:ext>
            </a:extLst>
          </p:cNvPr>
          <p:cNvCxnSpPr>
            <a:cxnSpLocks/>
          </p:cNvCxnSpPr>
          <p:nvPr/>
        </p:nvCxnSpPr>
        <p:spPr>
          <a:xfrm>
            <a:off x="4254256" y="3048845"/>
            <a:ext cx="0" cy="666679"/>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ACB5E3-FA18-FF4C-8859-84353FA8CFD5}"/>
              </a:ext>
            </a:extLst>
          </p:cNvPr>
          <p:cNvCxnSpPr>
            <a:cxnSpLocks/>
          </p:cNvCxnSpPr>
          <p:nvPr/>
        </p:nvCxnSpPr>
        <p:spPr>
          <a:xfrm>
            <a:off x="4254256" y="3702076"/>
            <a:ext cx="1397036" cy="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04389CAF-5A99-C74D-ABC6-67C1DC01DD7E}"/>
                  </a:ext>
                </a:extLst>
              </p:cNvPr>
              <p:cNvSpPr txBox="1"/>
              <p:nvPr/>
            </p:nvSpPr>
            <p:spPr>
              <a:xfrm>
                <a:off x="4294685" y="2576034"/>
                <a:ext cx="2879699"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K</m:t>
                          </m:r>
                        </m:sub>
                      </m:sSub>
                      <m:r>
                        <a:rPr lang="en-US" sz="2000" b="0" i="0" smtClean="0">
                          <a:latin typeface="Cambria Math" panose="02040503050406030204" pitchFamily="18" charset="0"/>
                        </a:rPr>
                        <m:t>=10</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+0.7</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=10.7</m:t>
                      </m:r>
                      <m:r>
                        <m:rPr>
                          <m:sty m:val="p"/>
                        </m:rPr>
                        <a:rPr lang="en-US" sz="2000" b="0" i="0" smtClean="0">
                          <a:latin typeface="Cambria Math" panose="02040503050406030204" pitchFamily="18" charset="0"/>
                        </a:rPr>
                        <m:t>V</m:t>
                      </m:r>
                    </m:oMath>
                  </m:oMathPara>
                </a14:m>
                <a:endParaRPr lang="en-US" sz="2000" dirty="0"/>
              </a:p>
            </p:txBody>
          </p:sp>
        </mc:Choice>
        <mc:Fallback>
          <p:sp>
            <p:nvSpPr>
              <p:cNvPr id="26" name="TextBox 25">
                <a:extLst>
                  <a:ext uri="{FF2B5EF4-FFF2-40B4-BE49-F238E27FC236}">
                    <a16:creationId xmlns:a16="http://schemas.microsoft.com/office/drawing/2014/main" id="{04389CAF-5A99-C74D-ABC6-67C1DC01DD7E}"/>
                  </a:ext>
                </a:extLst>
              </p:cNvPr>
              <p:cNvSpPr txBox="1">
                <a:spLocks noRot="1" noChangeAspect="1" noMove="1" noResize="1" noEditPoints="1" noAdjustHandles="1" noChangeArrowheads="1" noChangeShapeType="1" noTextEdit="1"/>
              </p:cNvSpPr>
              <p:nvPr/>
            </p:nvSpPr>
            <p:spPr>
              <a:xfrm>
                <a:off x="4294685" y="2576034"/>
                <a:ext cx="2879699" cy="307777"/>
              </a:xfrm>
              <a:prstGeom prst="rect">
                <a:avLst/>
              </a:prstGeom>
              <a:blipFill>
                <a:blip r:embed="rId8"/>
                <a:stretch>
                  <a:fillRect l="-1316" r="-1316" b="-1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D6F448B-9DEF-7D45-903D-7A5007A0728D}"/>
                  </a:ext>
                </a:extLst>
              </p:cNvPr>
              <p:cNvSpPr txBox="1"/>
              <p:nvPr/>
            </p:nvSpPr>
            <p:spPr>
              <a:xfrm>
                <a:off x="4294685" y="3208122"/>
                <a:ext cx="1496307"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K</m:t>
                          </m:r>
                        </m:sub>
                      </m:sSub>
                      <m:r>
                        <a:rPr lang="en-US" sz="2000" b="0" i="0" smtClean="0">
                          <a:latin typeface="Cambria Math" panose="02040503050406030204" pitchFamily="18" charset="0"/>
                        </a:rPr>
                        <m:t>=−10.7</m:t>
                      </m:r>
                      <m:r>
                        <m:rPr>
                          <m:sty m:val="p"/>
                        </m:rPr>
                        <a:rPr lang="en-US" sz="2000" b="0" i="0" smtClean="0">
                          <a:latin typeface="Cambria Math" panose="02040503050406030204" pitchFamily="18" charset="0"/>
                        </a:rPr>
                        <m:t>V</m:t>
                      </m:r>
                    </m:oMath>
                  </m:oMathPara>
                </a14:m>
                <a:endParaRPr lang="en-US" sz="2000" dirty="0"/>
              </a:p>
            </p:txBody>
          </p:sp>
        </mc:Choice>
        <mc:Fallback>
          <p:sp>
            <p:nvSpPr>
              <p:cNvPr id="27" name="TextBox 26">
                <a:extLst>
                  <a:ext uri="{FF2B5EF4-FFF2-40B4-BE49-F238E27FC236}">
                    <a16:creationId xmlns:a16="http://schemas.microsoft.com/office/drawing/2014/main" id="{BD6F448B-9DEF-7D45-903D-7A5007A0728D}"/>
                  </a:ext>
                </a:extLst>
              </p:cNvPr>
              <p:cNvSpPr txBox="1">
                <a:spLocks noRot="1" noChangeAspect="1" noMove="1" noResize="1" noEditPoints="1" noAdjustHandles="1" noChangeArrowheads="1" noChangeShapeType="1" noTextEdit="1"/>
              </p:cNvSpPr>
              <p:nvPr/>
            </p:nvSpPr>
            <p:spPr>
              <a:xfrm>
                <a:off x="4294685" y="3208122"/>
                <a:ext cx="1496307" cy="307777"/>
              </a:xfrm>
              <a:prstGeom prst="rect">
                <a:avLst/>
              </a:prstGeom>
              <a:blipFill>
                <a:blip r:embed="rId9"/>
                <a:stretch>
                  <a:fillRect l="-2521" r="-2521" b="-12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01085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C5ACB-7AC3-E14D-A1E3-0D9B2B32A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9626" y="531379"/>
            <a:ext cx="7505700" cy="5003800"/>
          </a:xfrm>
          <a:prstGeom prst="rect">
            <a:avLst/>
          </a:prstGeom>
        </p:spPr>
      </p:pic>
      <p:sp>
        <p:nvSpPr>
          <p:cNvPr id="2" name="Title 1"/>
          <p:cNvSpPr>
            <a:spLocks noGrp="1"/>
          </p:cNvSpPr>
          <p:nvPr>
            <p:ph type="title"/>
          </p:nvPr>
        </p:nvSpPr>
        <p:spPr>
          <a:xfrm>
            <a:off x="0" y="-138327"/>
            <a:ext cx="8831461" cy="967170"/>
          </a:xfrm>
        </p:spPr>
        <p:txBody>
          <a:bodyPr/>
          <a:lstStyle/>
          <a:p>
            <a:r>
              <a:rPr lang="en-GB" dirty="0"/>
              <a:t>Image Briefing – Img08</a:t>
            </a:r>
          </a:p>
        </p:txBody>
      </p:sp>
      <p:sp>
        <p:nvSpPr>
          <p:cNvPr id="6" name="TextBox 5">
            <a:extLst>
              <a:ext uri="{FF2B5EF4-FFF2-40B4-BE49-F238E27FC236}">
                <a16:creationId xmlns:a16="http://schemas.microsoft.com/office/drawing/2014/main" id="{9CC7502D-7558-1E4A-BDAF-F65FB9092210}"/>
              </a:ext>
            </a:extLst>
          </p:cNvPr>
          <p:cNvSpPr txBox="1"/>
          <p:nvPr/>
        </p:nvSpPr>
        <p:spPr>
          <a:xfrm>
            <a:off x="3672592" y="22092"/>
            <a:ext cx="6728738" cy="369332"/>
          </a:xfrm>
          <a:prstGeom prst="rect">
            <a:avLst/>
          </a:prstGeom>
          <a:noFill/>
        </p:spPr>
        <p:txBody>
          <a:bodyPr wrap="square" rtlCol="0">
            <a:spAutoFit/>
          </a:bodyPr>
          <a:lstStyle/>
          <a:p>
            <a:r>
              <a:rPr lang="en-US" dirty="0"/>
              <a:t>Original source at </a:t>
            </a:r>
            <a:r>
              <a:rPr lang="en-US" dirty="0">
                <a:hlinkClick r:id="rId5"/>
              </a:rPr>
              <a:t>https://www.desmos.com/calculator/uuguajamug</a:t>
            </a:r>
            <a:endParaRPr lang="en-US" dirty="0"/>
          </a:p>
        </p:txBody>
      </p:sp>
      <p:cxnSp>
        <p:nvCxnSpPr>
          <p:cNvPr id="10" name="Straight Arrow Connector 9">
            <a:extLst>
              <a:ext uri="{FF2B5EF4-FFF2-40B4-BE49-F238E27FC236}">
                <a16:creationId xmlns:a16="http://schemas.microsoft.com/office/drawing/2014/main" id="{41D61526-804E-BC49-997A-5D9B34254445}"/>
              </a:ext>
            </a:extLst>
          </p:cNvPr>
          <p:cNvCxnSpPr>
            <a:cxnSpLocks/>
          </p:cNvCxnSpPr>
          <p:nvPr/>
        </p:nvCxnSpPr>
        <p:spPr>
          <a:xfrm>
            <a:off x="5651292" y="3026555"/>
            <a:ext cx="0" cy="1783902"/>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073946D-304F-5240-8502-220F34ACB28A}"/>
              </a:ext>
            </a:extLst>
          </p:cNvPr>
          <p:cNvCxnSpPr>
            <a:cxnSpLocks/>
          </p:cNvCxnSpPr>
          <p:nvPr/>
        </p:nvCxnSpPr>
        <p:spPr>
          <a:xfrm>
            <a:off x="5651292" y="1260722"/>
            <a:ext cx="0" cy="1788123"/>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438103-999B-5E49-AEE0-E0A897CC5825}"/>
              </a:ext>
            </a:extLst>
          </p:cNvPr>
          <p:cNvCxnSpPr>
            <a:cxnSpLocks/>
          </p:cNvCxnSpPr>
          <p:nvPr/>
        </p:nvCxnSpPr>
        <p:spPr>
          <a:xfrm>
            <a:off x="3575304" y="1260722"/>
            <a:ext cx="2075988" cy="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0D8345-482F-564A-A442-1F9F579E2271}"/>
              </a:ext>
            </a:extLst>
          </p:cNvPr>
          <p:cNvCxnSpPr>
            <a:cxnSpLocks/>
          </p:cNvCxnSpPr>
          <p:nvPr/>
        </p:nvCxnSpPr>
        <p:spPr>
          <a:xfrm>
            <a:off x="5651292" y="4810457"/>
            <a:ext cx="1597152" cy="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C36D333-E8A3-EB48-A1E6-6B9F0E24120A}"/>
                  </a:ext>
                </a:extLst>
              </p:cNvPr>
              <p:cNvSpPr txBox="1"/>
              <p:nvPr/>
            </p:nvSpPr>
            <p:spPr>
              <a:xfrm>
                <a:off x="5734535" y="1170986"/>
                <a:ext cx="3493264" cy="5782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P</m:t>
                          </m:r>
                        </m:sub>
                      </m:sSub>
                      <m:r>
                        <a:rPr lang="en-US" sz="2000" b="0" i="0" smtClean="0">
                          <a:latin typeface="Cambria Math" panose="02040503050406030204" pitchFamily="18" charset="0"/>
                        </a:rPr>
                        <m:t>=</m:t>
                      </m:r>
                      <m:f>
                        <m:fPr>
                          <m:ctrlPr>
                            <a:rPr lang="en-US" sz="2000" b="0" smtClean="0">
                              <a:latin typeface="Cambria Math" panose="02040503050406030204" pitchFamily="18" charset="0"/>
                            </a:rPr>
                          </m:ctrlPr>
                        </m:fPr>
                        <m:num>
                          <m:r>
                            <m:rPr>
                              <m:sty m:val="p"/>
                            </m:rPr>
                            <a:rPr lang="en-US" sz="2000" b="0" i="0" smtClean="0">
                              <a:latin typeface="Cambria Math" panose="02040503050406030204" pitchFamily="18" charset="0"/>
                            </a:rPr>
                            <m:t>RMS</m:t>
                          </m:r>
                        </m:num>
                        <m:den>
                          <m:r>
                            <a:rPr lang="en-US" sz="2000" b="0" i="0" smtClean="0">
                              <a:latin typeface="Cambria Math" panose="02040503050406030204" pitchFamily="18" charset="0"/>
                            </a:rPr>
                            <m:t>0.707</m:t>
                          </m:r>
                        </m:den>
                      </m:f>
                      <m:r>
                        <a:rPr lang="en-US" sz="2000" b="0" i="0" smtClean="0">
                          <a:latin typeface="Cambria Math" panose="02040503050406030204" pitchFamily="18" charset="0"/>
                        </a:rPr>
                        <m:t>=</m:t>
                      </m:r>
                      <m:f>
                        <m:fPr>
                          <m:ctrlPr>
                            <a:rPr lang="en-US" sz="2000" b="0" smtClean="0">
                              <a:latin typeface="Cambria Math" panose="02040503050406030204" pitchFamily="18" charset="0"/>
                            </a:rPr>
                          </m:ctrlPr>
                        </m:fPr>
                        <m:num>
                          <m:r>
                            <a:rPr lang="en-US" sz="2000" b="0" i="0" smtClean="0">
                              <a:latin typeface="Cambria Math" panose="02040503050406030204" pitchFamily="18" charset="0"/>
                            </a:rPr>
                            <m:t>20</m:t>
                          </m:r>
                          <m:r>
                            <m:rPr>
                              <m:sty m:val="p"/>
                            </m:rPr>
                            <a:rPr lang="en-US" sz="2000" b="0" i="0" smtClean="0">
                              <a:latin typeface="Cambria Math" panose="02040503050406030204" pitchFamily="18" charset="0"/>
                            </a:rPr>
                            <m:t>V</m:t>
                          </m:r>
                        </m:num>
                        <m:den>
                          <m:r>
                            <a:rPr lang="en-US" sz="2000" b="0" i="0" smtClean="0">
                              <a:latin typeface="Cambria Math" panose="02040503050406030204" pitchFamily="18" charset="0"/>
                            </a:rPr>
                            <m:t>0.707</m:t>
                          </m:r>
                        </m:den>
                      </m:f>
                      <m:r>
                        <a:rPr lang="en-US" sz="2000" b="0" i="0" smtClean="0">
                          <a:latin typeface="Cambria Math" panose="02040503050406030204" pitchFamily="18" charset="0"/>
                        </a:rPr>
                        <m:t>=28.328</m:t>
                      </m:r>
                      <m:r>
                        <m:rPr>
                          <m:sty m:val="p"/>
                        </m:rPr>
                        <a:rPr lang="en-US" sz="2000" b="0" i="0" smtClean="0">
                          <a:latin typeface="Cambria Math" panose="02040503050406030204" pitchFamily="18" charset="0"/>
                        </a:rPr>
                        <m:t>V</m:t>
                      </m:r>
                    </m:oMath>
                  </m:oMathPara>
                </a14:m>
                <a:endParaRPr lang="en-US" sz="2000" dirty="0"/>
              </a:p>
            </p:txBody>
          </p:sp>
        </mc:Choice>
        <mc:Fallback>
          <p:sp>
            <p:nvSpPr>
              <p:cNvPr id="19" name="TextBox 18">
                <a:extLst>
                  <a:ext uri="{FF2B5EF4-FFF2-40B4-BE49-F238E27FC236}">
                    <a16:creationId xmlns:a16="http://schemas.microsoft.com/office/drawing/2014/main" id="{DC36D333-E8A3-EB48-A1E6-6B9F0E24120A}"/>
                  </a:ext>
                </a:extLst>
              </p:cNvPr>
              <p:cNvSpPr txBox="1">
                <a:spLocks noRot="1" noChangeAspect="1" noMove="1" noResize="1" noEditPoints="1" noAdjustHandles="1" noChangeArrowheads="1" noChangeShapeType="1" noTextEdit="1"/>
              </p:cNvSpPr>
              <p:nvPr/>
            </p:nvSpPr>
            <p:spPr>
              <a:xfrm>
                <a:off x="5734535" y="1170986"/>
                <a:ext cx="3493264" cy="578235"/>
              </a:xfrm>
              <a:prstGeom prst="rect">
                <a:avLst/>
              </a:prstGeom>
              <a:blipFill>
                <a:blip r:embed="rId6"/>
                <a:stretch>
                  <a:fillRect l="-1087" r="-725" b="-127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9FBBFF6-FE51-344D-8013-D9F7649C779B}"/>
                  </a:ext>
                </a:extLst>
              </p:cNvPr>
              <p:cNvSpPr txBox="1"/>
              <p:nvPr/>
            </p:nvSpPr>
            <p:spPr>
              <a:xfrm>
                <a:off x="5734535" y="4171368"/>
                <a:ext cx="162615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P</m:t>
                          </m:r>
                        </m:sub>
                      </m:sSub>
                      <m:r>
                        <a:rPr lang="en-US" sz="2000" b="0" i="0" smtClean="0">
                          <a:latin typeface="Cambria Math" panose="02040503050406030204" pitchFamily="18" charset="0"/>
                        </a:rPr>
                        <m:t>=−28.28</m:t>
                      </m:r>
                      <m:r>
                        <m:rPr>
                          <m:sty m:val="p"/>
                        </m:rPr>
                        <a:rPr lang="en-US" sz="2000" b="0" i="0" smtClean="0">
                          <a:latin typeface="Cambria Math" panose="02040503050406030204" pitchFamily="18" charset="0"/>
                        </a:rPr>
                        <m:t>V</m:t>
                      </m:r>
                    </m:oMath>
                  </m:oMathPara>
                </a14:m>
                <a:endParaRPr lang="en-US" sz="2000" dirty="0"/>
              </a:p>
            </p:txBody>
          </p:sp>
        </mc:Choice>
        <mc:Fallback>
          <p:sp>
            <p:nvSpPr>
              <p:cNvPr id="20" name="TextBox 19">
                <a:extLst>
                  <a:ext uri="{FF2B5EF4-FFF2-40B4-BE49-F238E27FC236}">
                    <a16:creationId xmlns:a16="http://schemas.microsoft.com/office/drawing/2014/main" id="{39FBBFF6-FE51-344D-8013-D9F7649C779B}"/>
                  </a:ext>
                </a:extLst>
              </p:cNvPr>
              <p:cNvSpPr txBox="1">
                <a:spLocks noRot="1" noChangeAspect="1" noMove="1" noResize="1" noEditPoints="1" noAdjustHandles="1" noChangeArrowheads="1" noChangeShapeType="1" noTextEdit="1"/>
              </p:cNvSpPr>
              <p:nvPr/>
            </p:nvSpPr>
            <p:spPr>
              <a:xfrm>
                <a:off x="5734535" y="4171368"/>
                <a:ext cx="1626151" cy="307777"/>
              </a:xfrm>
              <a:prstGeom prst="rect">
                <a:avLst/>
              </a:prstGeom>
              <a:blipFill>
                <a:blip r:embed="rId7"/>
                <a:stretch>
                  <a:fillRect l="-3101" r="-2326" b="-11538"/>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9442988-E974-B94A-B696-ECC249535766}"/>
              </a:ext>
            </a:extLst>
          </p:cNvPr>
          <p:cNvCxnSpPr>
            <a:cxnSpLocks/>
          </p:cNvCxnSpPr>
          <p:nvPr/>
        </p:nvCxnSpPr>
        <p:spPr>
          <a:xfrm>
            <a:off x="4242178" y="2211049"/>
            <a:ext cx="0" cy="836298"/>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BBCF5A-CD5B-4642-AE32-5CB3A68155FE}"/>
              </a:ext>
            </a:extLst>
          </p:cNvPr>
          <p:cNvCxnSpPr>
            <a:cxnSpLocks/>
          </p:cNvCxnSpPr>
          <p:nvPr/>
        </p:nvCxnSpPr>
        <p:spPr>
          <a:xfrm>
            <a:off x="4254256" y="3048845"/>
            <a:ext cx="0" cy="735676"/>
          </a:xfrm>
          <a:prstGeom prst="straightConnector1">
            <a:avLst/>
          </a:prstGeom>
          <a:ln w="28575">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ACB5E3-FA18-FF4C-8859-84353FA8CFD5}"/>
              </a:ext>
            </a:extLst>
          </p:cNvPr>
          <p:cNvCxnSpPr>
            <a:cxnSpLocks/>
          </p:cNvCxnSpPr>
          <p:nvPr/>
        </p:nvCxnSpPr>
        <p:spPr>
          <a:xfrm>
            <a:off x="4254256" y="3784521"/>
            <a:ext cx="1599403" cy="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04389CAF-5A99-C74D-ABC6-67C1DC01DD7E}"/>
                  </a:ext>
                </a:extLst>
              </p:cNvPr>
              <p:cNvSpPr txBox="1"/>
              <p:nvPr/>
            </p:nvSpPr>
            <p:spPr>
              <a:xfrm>
                <a:off x="4294685" y="2576034"/>
                <a:ext cx="3484224"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K</m:t>
                          </m:r>
                        </m:sub>
                      </m:sSub>
                      <m:r>
                        <a:rPr lang="en-US" sz="2000" b="0" i="0" smtClean="0">
                          <a:latin typeface="Cambria Math" panose="02040503050406030204" pitchFamily="18" charset="0"/>
                        </a:rPr>
                        <m:t>=10</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+3</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+0.7</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=13.7</m:t>
                      </m:r>
                      <m:r>
                        <m:rPr>
                          <m:sty m:val="p"/>
                        </m:rPr>
                        <a:rPr lang="en-US" sz="2000" b="0" i="0" smtClean="0">
                          <a:latin typeface="Cambria Math" panose="02040503050406030204" pitchFamily="18" charset="0"/>
                        </a:rPr>
                        <m:t>V</m:t>
                      </m:r>
                    </m:oMath>
                  </m:oMathPara>
                </a14:m>
                <a:endParaRPr lang="en-US" sz="2000" dirty="0"/>
              </a:p>
            </p:txBody>
          </p:sp>
        </mc:Choice>
        <mc:Fallback>
          <p:sp>
            <p:nvSpPr>
              <p:cNvPr id="26" name="TextBox 25">
                <a:extLst>
                  <a:ext uri="{FF2B5EF4-FFF2-40B4-BE49-F238E27FC236}">
                    <a16:creationId xmlns:a16="http://schemas.microsoft.com/office/drawing/2014/main" id="{04389CAF-5A99-C74D-ABC6-67C1DC01DD7E}"/>
                  </a:ext>
                </a:extLst>
              </p:cNvPr>
              <p:cNvSpPr txBox="1">
                <a:spLocks noRot="1" noChangeAspect="1" noMove="1" noResize="1" noEditPoints="1" noAdjustHandles="1" noChangeArrowheads="1" noChangeShapeType="1" noTextEdit="1"/>
              </p:cNvSpPr>
              <p:nvPr/>
            </p:nvSpPr>
            <p:spPr>
              <a:xfrm>
                <a:off x="4294685" y="2576034"/>
                <a:ext cx="3484224" cy="307777"/>
              </a:xfrm>
              <a:prstGeom prst="rect">
                <a:avLst/>
              </a:prstGeom>
              <a:blipFill>
                <a:blip r:embed="rId8"/>
                <a:stretch>
                  <a:fillRect l="-725" r="-725" b="-1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D6F448B-9DEF-7D45-903D-7A5007A0728D}"/>
                  </a:ext>
                </a:extLst>
              </p:cNvPr>
              <p:cNvSpPr txBox="1"/>
              <p:nvPr/>
            </p:nvSpPr>
            <p:spPr>
              <a:xfrm>
                <a:off x="4305803" y="3308524"/>
                <a:ext cx="3872150"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K</m:t>
                          </m:r>
                        </m:sub>
                      </m:sSub>
                      <m:r>
                        <a:rPr lang="en-US" sz="2000" b="0" i="0" smtClean="0">
                          <a:latin typeface="Cambria Math" panose="02040503050406030204" pitchFamily="18" charset="0"/>
                        </a:rPr>
                        <m:t>=−10</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−0.7</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−0.7</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=11.4</m:t>
                      </m:r>
                      <m:r>
                        <m:rPr>
                          <m:sty m:val="p"/>
                        </m:rPr>
                        <a:rPr lang="en-US" sz="2000" b="0" i="0" smtClean="0">
                          <a:latin typeface="Cambria Math" panose="02040503050406030204" pitchFamily="18" charset="0"/>
                        </a:rPr>
                        <m:t>V</m:t>
                      </m:r>
                    </m:oMath>
                  </m:oMathPara>
                </a14:m>
                <a:endParaRPr lang="en-US" sz="2000" dirty="0"/>
              </a:p>
            </p:txBody>
          </p:sp>
        </mc:Choice>
        <mc:Fallback>
          <p:sp>
            <p:nvSpPr>
              <p:cNvPr id="27" name="TextBox 26">
                <a:extLst>
                  <a:ext uri="{FF2B5EF4-FFF2-40B4-BE49-F238E27FC236}">
                    <a16:creationId xmlns:a16="http://schemas.microsoft.com/office/drawing/2014/main" id="{BD6F448B-9DEF-7D45-903D-7A5007A0728D}"/>
                  </a:ext>
                </a:extLst>
              </p:cNvPr>
              <p:cNvSpPr txBox="1">
                <a:spLocks noRot="1" noChangeAspect="1" noMove="1" noResize="1" noEditPoints="1" noAdjustHandles="1" noChangeArrowheads="1" noChangeShapeType="1" noTextEdit="1"/>
              </p:cNvSpPr>
              <p:nvPr/>
            </p:nvSpPr>
            <p:spPr>
              <a:xfrm>
                <a:off x="4305803" y="3308524"/>
                <a:ext cx="3872150" cy="307777"/>
              </a:xfrm>
              <a:prstGeom prst="rect">
                <a:avLst/>
              </a:prstGeom>
              <a:blipFill>
                <a:blip r:embed="rId9"/>
                <a:stretch>
                  <a:fillRect l="-654" r="-980" b="-12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9008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6.6: Voltage Clamping</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3480132"/>
          </a:xfrm>
        </p:spPr>
        <p:txBody>
          <a:bodyPr>
            <a:noAutofit/>
          </a:bodyPr>
          <a:lstStyle/>
          <a:p>
            <a:pPr marL="0" indent="0" algn="just">
              <a:buNone/>
            </a:pPr>
            <a:r>
              <a:rPr lang="en-US" sz="2400" dirty="0"/>
              <a:t>In the previous unit, we learnt about how Zener diodes can be used to regulate the voltage to a load and keep it constant in spite of changes in the DC supply voltage.</a:t>
            </a:r>
          </a:p>
          <a:p>
            <a:pPr marL="0" indent="0" algn="just">
              <a:buNone/>
            </a:pPr>
            <a:r>
              <a:rPr lang="en-US" sz="2400" dirty="0"/>
              <a:t>In this unit, we will extend this concept to voltage clamping and keeping an AC voltage between specific limits.</a:t>
            </a:r>
          </a:p>
        </p:txBody>
      </p:sp>
      <p:pic>
        <p:nvPicPr>
          <p:cNvPr id="7" name="Picture 6">
            <a:extLst>
              <a:ext uri="{FF2B5EF4-FFF2-40B4-BE49-F238E27FC236}">
                <a16:creationId xmlns:a16="http://schemas.microsoft.com/office/drawing/2014/main" id="{C74886F7-02ED-7E4D-84C8-8750A5FABA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8888" y="805008"/>
            <a:ext cx="3117954" cy="2971592"/>
          </a:xfrm>
          <a:prstGeom prst="rect">
            <a:avLst/>
          </a:prstGeom>
        </p:spPr>
      </p:pic>
      <p:pic>
        <p:nvPicPr>
          <p:cNvPr id="8" name="Picture 7">
            <a:extLst>
              <a:ext uri="{FF2B5EF4-FFF2-40B4-BE49-F238E27FC236}">
                <a16:creationId xmlns:a16="http://schemas.microsoft.com/office/drawing/2014/main" id="{8F939946-EA1B-7F40-B1C0-D0D8D376B9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9238" y="3233606"/>
            <a:ext cx="1187046" cy="873279"/>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Voltage regulation recap</a:t>
            </a:r>
          </a:p>
        </p:txBody>
      </p:sp>
      <p:sp>
        <p:nvSpPr>
          <p:cNvPr id="3" name="Content Placeholder 2"/>
          <p:cNvSpPr>
            <a:spLocks noGrp="1"/>
          </p:cNvSpPr>
          <p:nvPr>
            <p:ph idx="1"/>
          </p:nvPr>
        </p:nvSpPr>
        <p:spPr>
          <a:xfrm>
            <a:off x="1122533" y="1091868"/>
            <a:ext cx="7607556" cy="502994"/>
          </a:xfrm>
        </p:spPr>
        <p:txBody>
          <a:bodyPr>
            <a:noAutofit/>
          </a:bodyPr>
          <a:lstStyle/>
          <a:p>
            <a:pPr marL="0" indent="0" algn="just">
              <a:buNone/>
            </a:pPr>
            <a:r>
              <a:rPr lang="en-US" sz="2400" dirty="0"/>
              <a:t>Before we continue, lets quickly recap voltage regulation</a:t>
            </a:r>
          </a:p>
        </p:txBody>
      </p:sp>
      <p:sp>
        <p:nvSpPr>
          <p:cNvPr id="13" name="Rectangle 12">
            <a:extLst>
              <a:ext uri="{FF2B5EF4-FFF2-40B4-BE49-F238E27FC236}">
                <a16:creationId xmlns:a16="http://schemas.microsoft.com/office/drawing/2014/main" id="{D04DEEA5-51A5-D446-843B-60FB99714D53}"/>
              </a:ext>
            </a:extLst>
          </p:cNvPr>
          <p:cNvSpPr/>
          <p:nvPr/>
        </p:nvSpPr>
        <p:spPr>
          <a:xfrm>
            <a:off x="1122534" y="1491757"/>
            <a:ext cx="7607554" cy="132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When reverse biased, Zener diodes will drop a constant voltage – the Zener breakdown voltage.</a:t>
            </a:r>
          </a:p>
        </p:txBody>
      </p:sp>
      <p:sp>
        <p:nvSpPr>
          <p:cNvPr id="14" name="Rectangle 13">
            <a:extLst>
              <a:ext uri="{FF2B5EF4-FFF2-40B4-BE49-F238E27FC236}">
                <a16:creationId xmlns:a16="http://schemas.microsoft.com/office/drawing/2014/main" id="{20352C30-912D-964D-B5EF-4158499FECDC}"/>
              </a:ext>
            </a:extLst>
          </p:cNvPr>
          <p:cNvSpPr/>
          <p:nvPr/>
        </p:nvSpPr>
        <p:spPr>
          <a:xfrm>
            <a:off x="1122534" y="2865179"/>
            <a:ext cx="7607554" cy="78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2800" dirty="0"/>
              <a:t>Zener diodes require a minimum current in order to drop their breakdown voltage.</a:t>
            </a:r>
            <a:endParaRPr lang="en-GB" sz="3200" dirty="0"/>
          </a:p>
        </p:txBody>
      </p:sp>
      <p:sp>
        <p:nvSpPr>
          <p:cNvPr id="15" name="Rectangle 14">
            <a:extLst>
              <a:ext uri="{FF2B5EF4-FFF2-40B4-BE49-F238E27FC236}">
                <a16:creationId xmlns:a16="http://schemas.microsoft.com/office/drawing/2014/main" id="{6C852FC5-E063-AA41-98A2-333A3A02F392}"/>
              </a:ext>
            </a:extLst>
          </p:cNvPr>
          <p:cNvSpPr/>
          <p:nvPr/>
        </p:nvSpPr>
        <p:spPr>
          <a:xfrm>
            <a:off x="1122534" y="3700051"/>
            <a:ext cx="7607554" cy="114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Zener diodes have a power rating that determines the maximum amount of current they can handle.</a:t>
            </a:r>
            <a:endParaRPr lang="en-GB" sz="3200" dirty="0"/>
          </a:p>
        </p:txBody>
      </p:sp>
      <p:sp>
        <p:nvSpPr>
          <p:cNvPr id="16" name="Oval 15">
            <a:extLst>
              <a:ext uri="{FF2B5EF4-FFF2-40B4-BE49-F238E27FC236}">
                <a16:creationId xmlns:a16="http://schemas.microsoft.com/office/drawing/2014/main" id="{1B276893-8DEB-4E43-BD11-F892188D107D}"/>
              </a:ext>
            </a:extLst>
          </p:cNvPr>
          <p:cNvSpPr/>
          <p:nvPr/>
        </p:nvSpPr>
        <p:spPr>
          <a:xfrm>
            <a:off x="1210574" y="198108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7" name="Oval 16">
            <a:extLst>
              <a:ext uri="{FF2B5EF4-FFF2-40B4-BE49-F238E27FC236}">
                <a16:creationId xmlns:a16="http://schemas.microsoft.com/office/drawing/2014/main" id="{0C6792E8-AE05-3D41-850D-2FE326441148}"/>
              </a:ext>
            </a:extLst>
          </p:cNvPr>
          <p:cNvSpPr/>
          <p:nvPr/>
        </p:nvSpPr>
        <p:spPr>
          <a:xfrm>
            <a:off x="1210574" y="303982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18" name="Oval 17">
            <a:extLst>
              <a:ext uri="{FF2B5EF4-FFF2-40B4-BE49-F238E27FC236}">
                <a16:creationId xmlns:a16="http://schemas.microsoft.com/office/drawing/2014/main" id="{9CE4E268-AA04-5243-A3EB-22CA14DCEFBA}"/>
              </a:ext>
            </a:extLst>
          </p:cNvPr>
          <p:cNvSpPr/>
          <p:nvPr/>
        </p:nvSpPr>
        <p:spPr>
          <a:xfrm>
            <a:off x="1210574" y="410759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Tree>
    <p:custDataLst>
      <p:tags r:id="rId1"/>
    </p:custDataLst>
    <p:extLst>
      <p:ext uri="{BB962C8B-B14F-4D97-AF65-F5344CB8AC3E}">
        <p14:creationId xmlns:p14="http://schemas.microsoft.com/office/powerpoint/2010/main" val="2382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7ABCE-0E3C-344C-879F-4F3627729FC3}"/>
              </a:ext>
            </a:extLst>
          </p:cNvPr>
          <p:cNvPicPr>
            <a:picLocks noChangeAspect="1"/>
          </p:cNvPicPr>
          <p:nvPr/>
        </p:nvPicPr>
        <p:blipFill>
          <a:blip r:embed="rId4"/>
          <a:stretch>
            <a:fillRect/>
          </a:stretch>
        </p:blipFill>
        <p:spPr>
          <a:xfrm>
            <a:off x="5038298" y="932628"/>
            <a:ext cx="5207000" cy="288290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Zener diodes in parallel</a:t>
            </a:r>
          </a:p>
        </p:txBody>
      </p:sp>
      <p:sp>
        <p:nvSpPr>
          <p:cNvPr id="3" name="Content Placeholder 2"/>
          <p:cNvSpPr>
            <a:spLocks noGrp="1"/>
          </p:cNvSpPr>
          <p:nvPr>
            <p:ph idx="1"/>
          </p:nvPr>
        </p:nvSpPr>
        <p:spPr>
          <a:xfrm>
            <a:off x="1122532" y="1091868"/>
            <a:ext cx="3997156" cy="1383108"/>
          </a:xfrm>
        </p:spPr>
        <p:txBody>
          <a:bodyPr>
            <a:noAutofit/>
          </a:bodyPr>
          <a:lstStyle/>
          <a:p>
            <a:pPr marL="0" indent="0">
              <a:buNone/>
            </a:pPr>
            <a:r>
              <a:rPr lang="en-US" sz="2400" dirty="0"/>
              <a:t>Consider this circuit with 2 these  Zener diodes connected in parallel. What do you think will happen as we increase the supply voltage from 1V to 15V?</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3368974"/>
            <a:ext cx="3997156" cy="1200329"/>
          </a:xfrm>
          <a:prstGeom prst="rect">
            <a:avLst/>
          </a:prstGeom>
          <a:solidFill>
            <a:schemeClr val="tx2">
              <a:lumMod val="40000"/>
              <a:lumOff val="60000"/>
            </a:schemeClr>
          </a:solidFill>
        </p:spPr>
        <p:txBody>
          <a:bodyPr wrap="square">
            <a:spAutoFit/>
          </a:bodyPr>
          <a:lstStyle/>
          <a:p>
            <a:pPr algn="just"/>
            <a:r>
              <a:rPr lang="en-GB" sz="2400" i="1" dirty="0"/>
              <a:t>Take a few moments to think about this and write your prediction on a piece of paper.</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5" y="3336830"/>
            <a:ext cx="854046" cy="854046"/>
          </a:xfrm>
          <a:prstGeom prst="rect">
            <a:avLst/>
          </a:prstGeom>
        </p:spPr>
      </p:pic>
    </p:spTree>
    <p:custDataLst>
      <p:tags r:id="rId1"/>
    </p:custDataLst>
    <p:extLst>
      <p:ext uri="{BB962C8B-B14F-4D97-AF65-F5344CB8AC3E}">
        <p14:creationId xmlns:p14="http://schemas.microsoft.com/office/powerpoint/2010/main" val="64878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diodes in parallel experiment</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Ready to test out your predictions? Here is a virtual circuit we can use.</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56519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a:t>
            </a:r>
            <a:r>
              <a:rPr lang="en-GB" sz="3000" dirty="0" err="1"/>
              <a:t>Zeners</a:t>
            </a:r>
            <a:endParaRPr lang="en-GB" sz="3000" dirty="0"/>
          </a:p>
        </p:txBody>
      </p:sp>
      <p:sp>
        <p:nvSpPr>
          <p:cNvPr id="3" name="Content Placeholder 2"/>
          <p:cNvSpPr>
            <a:spLocks noGrp="1"/>
          </p:cNvSpPr>
          <p:nvPr>
            <p:ph idx="1"/>
          </p:nvPr>
        </p:nvSpPr>
        <p:spPr>
          <a:xfrm>
            <a:off x="1122531" y="1091868"/>
            <a:ext cx="3915767" cy="2723660"/>
          </a:xfrm>
        </p:spPr>
        <p:txBody>
          <a:bodyPr>
            <a:noAutofit/>
          </a:bodyPr>
          <a:lstStyle/>
          <a:p>
            <a:pPr marL="0" indent="0">
              <a:buNone/>
            </a:pPr>
            <a:r>
              <a:rPr lang="en-US" sz="2400" dirty="0"/>
              <a:t>When </a:t>
            </a:r>
            <a:r>
              <a:rPr lang="en-US" sz="2400" dirty="0" err="1"/>
              <a:t>Zeners</a:t>
            </a:r>
            <a:r>
              <a:rPr lang="en-US" sz="2400" dirty="0"/>
              <a:t> are connected in parallel, the output voltage will be that of the lower voltage Zener and it will do all the work.</a:t>
            </a:r>
          </a:p>
          <a:p>
            <a:pPr marL="0" indent="0">
              <a:buNone/>
            </a:pPr>
            <a:r>
              <a:rPr lang="en-US" sz="2400" dirty="0"/>
              <a:t>But what happens when Zener didoes are connected in series?</a:t>
            </a:r>
          </a:p>
        </p:txBody>
      </p:sp>
      <p:pic>
        <p:nvPicPr>
          <p:cNvPr id="8" name="Picture 7">
            <a:extLst>
              <a:ext uri="{FF2B5EF4-FFF2-40B4-BE49-F238E27FC236}">
                <a16:creationId xmlns:a16="http://schemas.microsoft.com/office/drawing/2014/main" id="{3E3E6432-42B0-1942-AEA6-EEBECE7EF864}"/>
              </a:ext>
            </a:extLst>
          </p:cNvPr>
          <p:cNvPicPr>
            <a:picLocks noChangeAspect="1"/>
          </p:cNvPicPr>
          <p:nvPr/>
        </p:nvPicPr>
        <p:blipFill>
          <a:blip r:embed="rId4"/>
          <a:stretch>
            <a:fillRect/>
          </a:stretch>
        </p:blipFill>
        <p:spPr>
          <a:xfrm>
            <a:off x="5038298" y="932628"/>
            <a:ext cx="5207000" cy="2882900"/>
          </a:xfrm>
          <a:prstGeom prst="rect">
            <a:avLst/>
          </a:prstGeom>
        </p:spPr>
      </p:pic>
      <p:sp>
        <p:nvSpPr>
          <p:cNvPr id="9" name="Rectangle 8">
            <a:extLst>
              <a:ext uri="{FF2B5EF4-FFF2-40B4-BE49-F238E27FC236}">
                <a16:creationId xmlns:a16="http://schemas.microsoft.com/office/drawing/2014/main" id="{C7A2ED01-17E3-7D48-A626-19B30A351F19}"/>
              </a:ext>
            </a:extLst>
          </p:cNvPr>
          <p:cNvSpPr/>
          <p:nvPr/>
        </p:nvSpPr>
        <p:spPr>
          <a:xfrm>
            <a:off x="1163044" y="3915491"/>
            <a:ext cx="7567043" cy="830997"/>
          </a:xfrm>
          <a:prstGeom prst="rect">
            <a:avLst/>
          </a:prstGeom>
          <a:solidFill>
            <a:schemeClr val="tx2">
              <a:lumMod val="40000"/>
              <a:lumOff val="60000"/>
            </a:schemeClr>
          </a:solidFill>
        </p:spPr>
        <p:txBody>
          <a:bodyPr wrap="square">
            <a:spAutoFit/>
          </a:bodyPr>
          <a:lstStyle/>
          <a:p>
            <a:pPr algn="just"/>
            <a:r>
              <a:rPr lang="en-GB" sz="2400" i="1" dirty="0"/>
              <a:t>Take a few moments to think about this and write your prediction on a piece of paper.</a:t>
            </a:r>
          </a:p>
        </p:txBody>
      </p:sp>
      <p:pic>
        <p:nvPicPr>
          <p:cNvPr id="10" name="Graphic 9" descr="User">
            <a:extLst>
              <a:ext uri="{FF2B5EF4-FFF2-40B4-BE49-F238E27FC236}">
                <a16:creationId xmlns:a16="http://schemas.microsoft.com/office/drawing/2014/main" id="{B93DB383-7FFC-AF4F-8825-D8C17B5FE9B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5" y="3883347"/>
            <a:ext cx="854046" cy="854046"/>
          </a:xfrm>
          <a:prstGeom prst="rect">
            <a:avLst/>
          </a:prstGeom>
        </p:spPr>
      </p:pic>
    </p:spTree>
    <p:custDataLst>
      <p:tags r:id="rId1"/>
    </p:custDataLst>
    <p:extLst>
      <p:ext uri="{BB962C8B-B14F-4D97-AF65-F5344CB8AC3E}">
        <p14:creationId xmlns:p14="http://schemas.microsoft.com/office/powerpoint/2010/main" val="1136546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42818</TotalTime>
  <Words>3296</Words>
  <Application>Microsoft Macintosh PowerPoint</Application>
  <PresentationFormat>Custom</PresentationFormat>
  <Paragraphs>368</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Open Sans</vt:lpstr>
      <vt:lpstr>Office Theme</vt:lpstr>
      <vt:lpstr>Electronics</vt:lpstr>
      <vt:lpstr>Assumed prior learning</vt:lpstr>
      <vt:lpstr>Outcomes</vt:lpstr>
      <vt:lpstr>Unit 6.6: Voltage Clamping</vt:lpstr>
      <vt:lpstr>Introduction</vt:lpstr>
      <vt:lpstr>Voltage regulation recap</vt:lpstr>
      <vt:lpstr>Zener diodes in parallel</vt:lpstr>
      <vt:lpstr>Zener diodes in parallel experiment</vt:lpstr>
      <vt:lpstr>Parallel Zeners</vt:lpstr>
      <vt:lpstr>Zener didoes in series experiment</vt:lpstr>
      <vt:lpstr>Series Zeners</vt:lpstr>
      <vt:lpstr>Draw a Zener diode I-V curve</vt:lpstr>
      <vt:lpstr>Zener didoes with AC voltage</vt:lpstr>
      <vt:lpstr>Voltage clamping</vt:lpstr>
      <vt:lpstr>A clamped voltage graph</vt:lpstr>
      <vt:lpstr>Upload your clamped voltage graph</vt:lpstr>
      <vt:lpstr>A clamped voltage graph</vt:lpstr>
      <vt:lpstr>Upload your clamped voltage graph</vt:lpstr>
      <vt:lpstr>Test Yourself</vt:lpstr>
      <vt:lpstr>Question 1</vt:lpstr>
      <vt:lpstr>Question 2</vt:lpstr>
      <vt:lpstr>Question 3</vt:lpstr>
      <vt:lpstr>Question 4</vt:lpstr>
      <vt:lpstr>Question 5</vt:lpstr>
      <vt:lpstr>Question 6</vt:lpstr>
      <vt:lpstr>Question 7</vt:lpstr>
      <vt:lpstr>Question 8</vt:lpstr>
      <vt:lpstr>Question 9</vt:lpstr>
      <vt:lpstr>Question 10</vt:lpstr>
      <vt:lpstr>Document Briefing – Doc01</vt:lpstr>
      <vt:lpstr>Video Briefing – Vid01</vt:lpstr>
      <vt:lpstr>Document Briefing – Doc02 (1 of 2)</vt:lpstr>
      <vt:lpstr>Document Briefing – Doc02 (2 of 2)</vt:lpstr>
      <vt:lpstr>Video Briefing – Vid02</vt:lpstr>
      <vt:lpstr>Video Briefing – Vid03 (1 of 3)</vt:lpstr>
      <vt:lpstr>Video Briefing – Vid03 (2 of 3)</vt:lpstr>
      <vt:lpstr>Video Briefing – Vid03 (3 of 3)</vt:lpstr>
      <vt:lpstr>Image Briefing – Img08</vt:lpstr>
      <vt:lpstr>Image Briefing – Img08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1007</cp:revision>
  <dcterms:created xsi:type="dcterms:W3CDTF">2018-02-02T12:07:09Z</dcterms:created>
  <dcterms:modified xsi:type="dcterms:W3CDTF">2018-11-09T14:38:09Z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