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comments/comment1.xml" ContentType="application/vnd.openxmlformats-officedocument.presentationml.comment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ppt/notesSlides/notesSlide50.xml" ContentType="application/vnd.openxmlformats-officedocument.presentationml.notesSlide+xml"/>
  <Override PartName="/ppt/tags/tag54.xml" ContentType="application/vnd.openxmlformats-officedocument.presentationml.tags+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56"/>
  </p:notesMasterIdLst>
  <p:sldIdLst>
    <p:sldId id="256" r:id="rId2"/>
    <p:sldId id="309" r:id="rId3"/>
    <p:sldId id="268" r:id="rId4"/>
    <p:sldId id="278" r:id="rId5"/>
    <p:sldId id="563" r:id="rId6"/>
    <p:sldId id="590" r:id="rId7"/>
    <p:sldId id="644" r:id="rId8"/>
    <p:sldId id="433" r:id="rId9"/>
    <p:sldId id="440" r:id="rId10"/>
    <p:sldId id="436" r:id="rId11"/>
    <p:sldId id="437" r:id="rId12"/>
    <p:sldId id="438" r:id="rId13"/>
    <p:sldId id="439" r:id="rId14"/>
    <p:sldId id="424" r:id="rId15"/>
    <p:sldId id="462" r:id="rId16"/>
    <p:sldId id="610" r:id="rId17"/>
    <p:sldId id="643" r:id="rId18"/>
    <p:sldId id="647" r:id="rId19"/>
    <p:sldId id="648" r:id="rId20"/>
    <p:sldId id="652" r:id="rId21"/>
    <p:sldId id="657" r:id="rId22"/>
    <p:sldId id="654" r:id="rId23"/>
    <p:sldId id="649" r:id="rId24"/>
    <p:sldId id="660" r:id="rId25"/>
    <p:sldId id="661" r:id="rId26"/>
    <p:sldId id="673" r:id="rId27"/>
    <p:sldId id="664" r:id="rId28"/>
    <p:sldId id="666" r:id="rId29"/>
    <p:sldId id="668" r:id="rId30"/>
    <p:sldId id="420" r:id="rId31"/>
    <p:sldId id="422" r:id="rId32"/>
    <p:sldId id="520" r:id="rId33"/>
    <p:sldId id="584" r:id="rId34"/>
    <p:sldId id="675" r:id="rId35"/>
    <p:sldId id="674" r:id="rId36"/>
    <p:sldId id="676" r:id="rId37"/>
    <p:sldId id="671" r:id="rId38"/>
    <p:sldId id="672" r:id="rId39"/>
    <p:sldId id="460" r:id="rId40"/>
    <p:sldId id="461" r:id="rId41"/>
    <p:sldId id="463" r:id="rId42"/>
    <p:sldId id="645" r:id="rId43"/>
    <p:sldId id="480" r:id="rId44"/>
    <p:sldId id="646" r:id="rId45"/>
    <p:sldId id="653" r:id="rId46"/>
    <p:sldId id="655" r:id="rId47"/>
    <p:sldId id="656" r:id="rId48"/>
    <p:sldId id="658" r:id="rId49"/>
    <p:sldId id="659" r:id="rId50"/>
    <p:sldId id="662" r:id="rId51"/>
    <p:sldId id="663" r:id="rId52"/>
    <p:sldId id="665" r:id="rId53"/>
    <p:sldId id="667" r:id="rId54"/>
    <p:sldId id="669" r:id="rId55"/>
  </p:sldIdLst>
  <p:sldSz cx="10239375" cy="5003800"/>
  <p:notesSz cx="6858000" cy="9144000"/>
  <p:custDataLst>
    <p:tags r:id="rId5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563"/>
            <p14:sldId id="590"/>
            <p14:sldId id="644"/>
            <p14:sldId id="433"/>
            <p14:sldId id="440"/>
            <p14:sldId id="436"/>
            <p14:sldId id="437"/>
            <p14:sldId id="438"/>
            <p14:sldId id="439"/>
            <p14:sldId id="424"/>
            <p14:sldId id="462"/>
            <p14:sldId id="610"/>
            <p14:sldId id="643"/>
            <p14:sldId id="647"/>
            <p14:sldId id="648"/>
            <p14:sldId id="652"/>
            <p14:sldId id="657"/>
            <p14:sldId id="654"/>
            <p14:sldId id="649"/>
            <p14:sldId id="660"/>
            <p14:sldId id="661"/>
            <p14:sldId id="673"/>
            <p14:sldId id="664"/>
            <p14:sldId id="666"/>
            <p14:sldId id="668"/>
            <p14:sldId id="420"/>
            <p14:sldId id="422"/>
            <p14:sldId id="520"/>
            <p14:sldId id="584"/>
            <p14:sldId id="675"/>
            <p14:sldId id="674"/>
            <p14:sldId id="676"/>
            <p14:sldId id="671"/>
            <p14:sldId id="672"/>
          </p14:sldIdLst>
        </p14:section>
        <p14:section name="Appendix" id="{61A5EB1E-5BAC-224D-8F20-5D1D8E086C2B}">
          <p14:sldIdLst>
            <p14:sldId id="460"/>
            <p14:sldId id="461"/>
            <p14:sldId id="463"/>
            <p14:sldId id="645"/>
            <p14:sldId id="480"/>
            <p14:sldId id="646"/>
            <p14:sldId id="653"/>
            <p14:sldId id="655"/>
            <p14:sldId id="656"/>
            <p14:sldId id="658"/>
            <p14:sldId id="659"/>
            <p14:sldId id="662"/>
            <p14:sldId id="663"/>
            <p14:sldId id="665"/>
            <p14:sldId id="667"/>
            <p14:sldId id="66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19"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F2F7"/>
    <a:srgbClr val="00B0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33"/>
    <p:restoredTop sz="66946" autoAdjust="0"/>
  </p:normalViewPr>
  <p:slideViewPr>
    <p:cSldViewPr snapToGrid="0" snapToObjects="1">
      <p:cViewPr varScale="1">
        <p:scale>
          <a:sx n="91" d="100"/>
          <a:sy n="91" d="100"/>
        </p:scale>
        <p:origin x="124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6-13T17:55:33.617" idx="60">
    <p:pos x="3333" y="1459"/>
    <p:text>Component01</p:text>
    <p:extLst mod="1">
      <p:ext uri="{C676402C-5697-4E1C-873F-D02D1690AC5C}">
        <p15:threadingInfo xmlns:p15="http://schemas.microsoft.com/office/powerpoint/2012/main" timeZoneBias="-180"/>
      </p:ext>
    </p:extLst>
  </p:cm>
  <p:cm authorId="1" dt="2018-06-13T17:55:41.722" idx="61">
    <p:pos x="4772" y="1099"/>
    <p:text>Component02</p:text>
    <p:extLst mod="1">
      <p:ext uri="{C676402C-5697-4E1C-873F-D02D1690AC5C}">
        <p15:threadingInfo xmlns:p15="http://schemas.microsoft.com/office/powerpoint/2012/main" timeZoneBias="-180"/>
      </p:ext>
    </p:extLst>
  </p:cm>
  <p:cm authorId="1" dt="2018-06-15T10:43:59.087" idx="72">
    <p:pos x="4476" y="1813"/>
    <p:text>Component03</p:text>
    <p:extLst mod="1">
      <p:ext uri="{C676402C-5697-4E1C-873F-D02D1690AC5C}">
        <p15:threadingInfo xmlns:p15="http://schemas.microsoft.com/office/powerpoint/2012/main" timeZoneBias="-180"/>
      </p:ext>
    </p:extLst>
  </p:cm>
  <p:cm authorId="1" dt="2018-11-01T16:44:13.138" idx="118">
    <p:pos x="3938" y="765"/>
    <p:text>Component04</p:text>
    <p:extLst>
      <p:ext uri="{C676402C-5697-4E1C-873F-D02D1690AC5C}">
        <p15:threadingInfo xmlns:p15="http://schemas.microsoft.com/office/powerpoint/2012/main" timeZoneBias="-120"/>
      </p:ext>
    </p:extLst>
  </p:cm>
  <p:cm authorId="1" dt="2018-11-01T16:45:29.541" idx="119">
    <p:pos x="5421" y="1814"/>
    <p:text>Component05</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09/11/2018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image of the words “Step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 on click, check the voltage entered. It should be between </a:t>
            </a:r>
            <a:r>
              <a:rPr lang="en-GB" dirty="0"/>
              <a:t>4.8V and 5.2V.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in range – That look’s about right. The voltage should be the Zener’s rated 5V breakdown voltage.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in range - </a:t>
            </a:r>
            <a:r>
              <a:rPr lang="en-GB" dirty="0"/>
              <a:t>Your voltage reading should be about 5V because you are using a 5V Zener diode. Check it again.</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1130624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image of the words “Step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 on click, check the values entered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Current: 0mA</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in range – That is right. The Zener voltage of the diode is greater than the battery’s voltage so it will not conduct any current.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in range – That is not correct. You should have found that no current is flowing because the Zener breakdown voltage has not been exceed. Make sure that the diode is in the reverse bias direction i.e. the cathode connected to the positive terminal of the battery.</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Voltage: 8V – 9V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in range – Well done. The Zener will drop the whole circuit voltage. As there is no current flowing, no voltage will being dropped by the resistor.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in range – Something went wrong. You should find that the voltage across the Zener is the full 9V of the battery. As there is no current flowing, no voltage will being dropped by the resistor.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1311618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 = image of the words “Step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 on click, check the values entered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Current: 14mA – 20mA</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in range – That looks about right. The current should be about 17mA. The circuit voltage is now about 18V (2 x 9V batteries). Therefore, the Zener voltage has been exceeded and current will flow.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in range – That is not correct. You should have found that about 17mA is flowing. Current is flowing because the Zener voltage has now been exceeded (2 x 9V = 18V). Make sure that the diode is in the reverse bias direction i.e. the cathode connected to the positive terminal of the battery and recheck your readings.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Voltage: 9.5V – 10.5V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in range – Well done. The Zener will drop its rated 10V.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in range – Something went wrong. You should find that the voltage across the Zener is 10V because you are using a 10V Zener diode. Make sure that everything is connected correctly and measure again.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3833814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Vid02 = on click, play Vid02 full screen. See appendix for brief.</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2437038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Download the worksheet = on click, open Doc01.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Img07 = </a:t>
            </a:r>
            <a:r>
              <a:rPr lang="en-GB" u="none" dirty="0" err="1">
                <a:solidFill>
                  <a:schemeClr val="bg1">
                    <a:lumMod val="75000"/>
                  </a:schemeClr>
                </a:solidFill>
              </a:rPr>
              <a:t>EveryCircuit</a:t>
            </a:r>
            <a:r>
              <a:rPr lang="en-GB" u="none" dirty="0">
                <a:solidFill>
                  <a:schemeClr val="bg1">
                    <a:lumMod val="75000"/>
                  </a:schemeClr>
                </a:solidFill>
              </a:rPr>
              <a:t> logo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Vid03 = on click, play Vid03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3511357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Font typeface="+mj-lt"/>
                  <a:buNone/>
                </a:pPr>
                <a:r>
                  <a:rPr lang="en-GB" sz="1200" dirty="0"/>
                  <a:t>Reverse biased = on click, display slide 17 as a popup</a:t>
                </a:r>
              </a:p>
              <a:p>
                <a:pPr marL="0" indent="0">
                  <a:buFont typeface="+mj-lt"/>
                  <a:buNone/>
                </a:pPr>
                <a:r>
                  <a:rPr lang="en-GB" sz="1200" dirty="0"/>
                  <a:t>Forward biased = on click, display slide 18 as a popup</a:t>
                </a:r>
              </a:p>
              <a:p>
                <a:pPr marL="0" indent="0">
                  <a:buFont typeface="+mj-lt"/>
                  <a:buNone/>
                </a:pPr>
                <a:r>
                  <a:rPr lang="en-GB" sz="1200" dirty="0"/>
                  <a:t>Axis = on click, download Img08. See appendix for brief</a:t>
                </a:r>
              </a:p>
              <a:p>
                <a:pPr marL="0" indent="0">
                  <a:buFont typeface="+mj-lt"/>
                  <a:buNone/>
                </a:pPr>
                <a:r>
                  <a:rPr lang="en-GB" sz="1200" dirty="0"/>
                  <a:t>Choose image =  Launch file selection window</a:t>
                </a:r>
              </a:p>
              <a:p>
                <a:pPr marL="0" indent="0">
                  <a:buFont typeface="+mj-lt"/>
                  <a:buNone/>
                </a:pPr>
                <a:r>
                  <a:rPr lang="en-GB" sz="1200" dirty="0"/>
                  <a:t>Upload =   Upload 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479432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1226435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568909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YT01 = on click, play YT01 full screen. YT01 = https://</a:t>
            </a:r>
            <a:r>
              <a:rPr lang="en-US" dirty="0" err="1"/>
              <a:t>www.youtube.com</a:t>
            </a:r>
            <a:r>
              <a:rPr lang="en-US" dirty="0"/>
              <a:t>/</a:t>
            </a:r>
            <a:r>
              <a:rPr lang="en-US" dirty="0" err="1"/>
              <a:t>watch?v</a:t>
            </a:r>
            <a:r>
              <a:rPr lang="en-US" dirty="0"/>
              <a:t>=E4IIiIhIYAg</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2781874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Download the worksheet = on click, open Doc02.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Img07 = </a:t>
            </a:r>
            <a:r>
              <a:rPr lang="en-GB" u="none" dirty="0" err="1">
                <a:solidFill>
                  <a:schemeClr val="bg1">
                    <a:lumMod val="75000"/>
                  </a:schemeClr>
                </a:solidFill>
              </a:rPr>
              <a:t>EveryCircuit</a:t>
            </a:r>
            <a:r>
              <a:rPr lang="en-GB" u="none" dirty="0">
                <a:solidFill>
                  <a:schemeClr val="bg1">
                    <a:lumMod val="75000"/>
                  </a:schemeClr>
                </a:solidFill>
              </a:rPr>
              <a:t> logo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Vid04 = on click, play Vid04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3281099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Font typeface="+mj-lt"/>
                  <a:buNone/>
                </a:pPr>
                <a:r>
                  <a:rPr lang="en-GB" sz="1200" dirty="0"/>
                  <a:t>Results = on click, display slide 22 as a popup</a:t>
                </a:r>
              </a:p>
              <a:p>
                <a:pPr marL="0" indent="0">
                  <a:buFont typeface="+mj-lt"/>
                  <a:buNone/>
                </a:pPr>
                <a:r>
                  <a:rPr lang="en-GB" sz="1200" dirty="0"/>
                  <a:t>VZ Axis = on click, download Img09. See appendix for brief</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t>IZ Axis = on click, download Img10. See appendix for brief</a:t>
                </a:r>
              </a:p>
              <a:p>
                <a:pPr marL="0" indent="0">
                  <a:buFont typeface="+mj-lt"/>
                  <a:buNone/>
                </a:pPr>
                <a:r>
                  <a:rPr lang="en-GB" sz="1200" dirty="0"/>
                  <a:t>Choose image =  Launch file selection window</a:t>
                </a:r>
              </a:p>
              <a:p>
                <a:pPr marL="0" indent="0">
                  <a:buFont typeface="+mj-lt"/>
                  <a:buNone/>
                </a:pPr>
                <a:r>
                  <a:rPr lang="en-GB" sz="1200" dirty="0"/>
                  <a:t>Upload =   Upload 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779236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2557774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Img11 = Img08 from 10_06_02 (without hotspots)</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353241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Zener Power Ratings = on click, play YT02 full screen. YT02 = https://</a:t>
            </a:r>
            <a:r>
              <a:rPr lang="en-US" dirty="0" err="1"/>
              <a:t>www.youtube.com</a:t>
            </a:r>
            <a:r>
              <a:rPr lang="en-US" dirty="0"/>
              <a:t>/</a:t>
            </a:r>
            <a:r>
              <a:rPr lang="en-US" dirty="0" err="1"/>
              <a:t>watch?v</a:t>
            </a:r>
            <a:r>
              <a:rPr lang="en-US" dirty="0"/>
              <a:t>=N9UDobarNhU</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873749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Vid05 = on click, play Vid05 full screen. See appendix for brief</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854297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Worked Solution = on click, play Vid06 full screen. See appendix for brief</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620106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Worked Solution = on click, play Vid07 full screen. See appendix for brief</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2384681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Worked Solution = on click, play Vid08 full screen. See appendix for brief</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1652216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453109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a</a:t>
            </a:r>
          </a:p>
          <a:p>
            <a:endParaRPr lang="en-GB" dirty="0"/>
          </a:p>
          <a:p>
            <a:r>
              <a:rPr lang="en-GB" dirty="0"/>
              <a:t>Feedback:</a:t>
            </a:r>
          </a:p>
          <a:p>
            <a:r>
              <a:rPr lang="en-GB" dirty="0"/>
              <a:t>a – Well done. The Zener diode is reverse biased and so will act as a voltage regulator.</a:t>
            </a:r>
          </a:p>
          <a:p>
            <a:r>
              <a:rPr lang="en-GB" dirty="0"/>
              <a:t>b – That is not correct. The diode is reverse biased but it is not a Zener diode.</a:t>
            </a:r>
          </a:p>
          <a:p>
            <a:r>
              <a:rPr lang="en-GB" dirty="0"/>
              <a:t>C – That is not correct. This is an LED.</a:t>
            </a:r>
          </a:p>
          <a:p>
            <a:r>
              <a:rPr lang="en-GB" dirty="0"/>
              <a:t>D – That is not correct. This Zener diode is forward biased. It will act as a normal diode.</a:t>
            </a:r>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2466791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c</a:t>
            </a:r>
          </a:p>
          <a:p>
            <a:endParaRPr lang="en-GB" dirty="0"/>
          </a:p>
          <a:p>
            <a:r>
              <a:rPr lang="en-GB" dirty="0"/>
              <a:t>Feedback:</a:t>
            </a:r>
          </a:p>
          <a:p>
            <a:r>
              <a:rPr lang="en-GB" dirty="0"/>
              <a:t>A – This is not true. The Zener breakdown voltage has not bee exceeded so the Zener will not drop its rated Zener breakdown voltage.</a:t>
            </a:r>
          </a:p>
          <a:p>
            <a:r>
              <a:rPr lang="en-GB" dirty="0"/>
              <a:t>B – This is not true. As the supply voltage increases, the voltage dropped across the Zener diode will increase.</a:t>
            </a:r>
          </a:p>
          <a:p>
            <a:r>
              <a:rPr lang="en-GB" dirty="0"/>
              <a:t>C – This is true. The Zener breakdown voltage has been exceeded, therefore, the Zener will drop its rated Zener breakdown voltage.</a:t>
            </a:r>
          </a:p>
          <a:p>
            <a:r>
              <a:rPr lang="en-GB" dirty="0"/>
              <a:t>D – This is not true</a:t>
            </a:r>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19025801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b</a:t>
            </a:r>
          </a:p>
          <a:p>
            <a:endParaRPr lang="en-GB" dirty="0"/>
          </a:p>
          <a:p>
            <a:r>
              <a:rPr lang="en-GB" dirty="0"/>
              <a:t>Feedback:</a:t>
            </a:r>
          </a:p>
          <a:p>
            <a:r>
              <a:rPr lang="en-GB" dirty="0"/>
              <a:t>Correct – Well done. The load resistance affects the amount of current that flows through the Zener diode. If I</a:t>
            </a:r>
            <a:r>
              <a:rPr lang="en-GB" baseline="-25000" dirty="0"/>
              <a:t>Z</a:t>
            </a:r>
            <a:r>
              <a:rPr lang="en-GB" dirty="0"/>
              <a:t> falls below </a:t>
            </a:r>
            <a:r>
              <a:rPr lang="en-GB" dirty="0" err="1"/>
              <a:t>I</a:t>
            </a:r>
            <a:r>
              <a:rPr lang="en-GB" baseline="-25000" dirty="0" err="1"/>
              <a:t>Z</a:t>
            </a:r>
            <a:r>
              <a:rPr lang="en-GB" dirty="0" err="1"/>
              <a:t>min</a:t>
            </a:r>
            <a:r>
              <a:rPr lang="en-GB" dirty="0"/>
              <a:t>, the Zener will stop dropping its full rated Zener breakdown voltage.</a:t>
            </a:r>
          </a:p>
          <a:p>
            <a:r>
              <a:rPr lang="en-GB" dirty="0"/>
              <a:t>Incorrect – That is not correct. The load resistance affects the amount of current that flows through the Zener diode. If I</a:t>
            </a:r>
            <a:r>
              <a:rPr lang="en-GB" baseline="-25000" dirty="0"/>
              <a:t>Z</a:t>
            </a:r>
            <a:r>
              <a:rPr lang="en-GB" dirty="0"/>
              <a:t> falls below </a:t>
            </a:r>
            <a:r>
              <a:rPr lang="en-GB" dirty="0" err="1"/>
              <a:t>I</a:t>
            </a:r>
            <a:r>
              <a:rPr lang="en-GB" baseline="-25000" dirty="0" err="1"/>
              <a:t>Z</a:t>
            </a:r>
            <a:r>
              <a:rPr lang="en-GB" dirty="0" err="1"/>
              <a:t>min</a:t>
            </a:r>
            <a:r>
              <a:rPr lang="en-GB" dirty="0"/>
              <a:t>, the Zener will stop dropping its full rated Zener breakdown voltage.</a:t>
            </a:r>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3685893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c</a:t>
            </a:r>
          </a:p>
          <a:p>
            <a:endParaRPr lang="en-GB" dirty="0"/>
          </a:p>
          <a:p>
            <a:r>
              <a:rPr lang="en-GB" dirty="0"/>
              <a:t>Feedback:</a:t>
            </a:r>
          </a:p>
          <a:p>
            <a:r>
              <a:rPr lang="en-GB" dirty="0"/>
              <a:t>Correct – Well done. To calculate </a:t>
            </a:r>
            <a:r>
              <a:rPr lang="en-GB" dirty="0" err="1"/>
              <a:t>I</a:t>
            </a:r>
            <a:r>
              <a:rPr lang="en-GB" baseline="-25000" dirty="0" err="1"/>
              <a:t>Z</a:t>
            </a:r>
            <a:r>
              <a:rPr lang="en-GB" dirty="0" err="1"/>
              <a:t>max</a:t>
            </a:r>
            <a:r>
              <a:rPr lang="en-GB" dirty="0"/>
              <a:t> we divide the power rating by the Zener breakdown voltage. Therefore, </a:t>
            </a:r>
            <a:r>
              <a:rPr lang="en-GB" dirty="0" err="1"/>
              <a:t>I</a:t>
            </a:r>
            <a:r>
              <a:rPr lang="en-GB" baseline="-25000" dirty="0" err="1"/>
              <a:t>Z</a:t>
            </a:r>
            <a:r>
              <a:rPr lang="en-GB" dirty="0" err="1"/>
              <a:t>max</a:t>
            </a:r>
            <a:r>
              <a:rPr lang="en-GB" dirty="0"/>
              <a:t> = 11W/20V = 0.55A = 550mA.</a:t>
            </a:r>
          </a:p>
          <a:p>
            <a:r>
              <a:rPr lang="en-GB" dirty="0"/>
              <a:t>Incorrect – That is not correct. To calculate </a:t>
            </a:r>
            <a:r>
              <a:rPr lang="en-GB" dirty="0" err="1"/>
              <a:t>I</a:t>
            </a:r>
            <a:r>
              <a:rPr lang="en-GB" baseline="-25000" dirty="0" err="1"/>
              <a:t>Z</a:t>
            </a:r>
            <a:r>
              <a:rPr lang="en-GB" dirty="0" err="1"/>
              <a:t>max</a:t>
            </a:r>
            <a:r>
              <a:rPr lang="en-GB" dirty="0"/>
              <a:t> we divide the power rating by the Zener breakdown voltage. Therefore, </a:t>
            </a:r>
            <a:r>
              <a:rPr lang="en-GB" dirty="0" err="1"/>
              <a:t>I</a:t>
            </a:r>
            <a:r>
              <a:rPr lang="en-GB" baseline="-25000" dirty="0" err="1"/>
              <a:t>Z</a:t>
            </a:r>
            <a:r>
              <a:rPr lang="en-GB" dirty="0" err="1"/>
              <a:t>max</a:t>
            </a:r>
            <a:r>
              <a:rPr lang="en-GB" dirty="0"/>
              <a:t> = 11W/20V = 0.55A = 550mA.</a:t>
            </a:r>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41169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b</a:t>
            </a:r>
          </a:p>
          <a:p>
            <a:endParaRPr lang="en-GB" dirty="0"/>
          </a:p>
          <a:p>
            <a:r>
              <a:rPr lang="en-GB" dirty="0"/>
              <a:t>Feedback:</a:t>
            </a:r>
          </a:p>
          <a:p>
            <a:r>
              <a:rPr lang="en-GB" dirty="0"/>
              <a:t>Correct – Well done. To calculate I</a:t>
            </a:r>
            <a:r>
              <a:rPr lang="en-GB" baseline="-25000" dirty="0"/>
              <a:t>Z</a:t>
            </a:r>
            <a:r>
              <a:rPr lang="en-GB" baseline="0" dirty="0"/>
              <a:t> Permissible</a:t>
            </a:r>
            <a:r>
              <a:rPr lang="en-GB" dirty="0"/>
              <a:t> we need to multiply </a:t>
            </a:r>
            <a:r>
              <a:rPr lang="en-GB" dirty="0" err="1"/>
              <a:t>I</a:t>
            </a:r>
            <a:r>
              <a:rPr lang="en-GB" baseline="-25000" dirty="0" err="1"/>
              <a:t>z</a:t>
            </a:r>
            <a:r>
              <a:rPr lang="en-GB" dirty="0" err="1"/>
              <a:t>max</a:t>
            </a:r>
            <a:r>
              <a:rPr lang="en-GB" dirty="0"/>
              <a:t> by 0.8 (80%). </a:t>
            </a:r>
            <a:r>
              <a:rPr lang="en-GB" dirty="0" err="1"/>
              <a:t>I</a:t>
            </a:r>
            <a:r>
              <a:rPr lang="en-GB" baseline="-25000" dirty="0" err="1"/>
              <a:t>z</a:t>
            </a:r>
            <a:r>
              <a:rPr lang="en-GB" dirty="0" err="1"/>
              <a:t>max</a:t>
            </a:r>
            <a:r>
              <a:rPr lang="en-GB" dirty="0"/>
              <a:t> = 12W/22V = 0.5454A = 545.45mA. Therefore I</a:t>
            </a:r>
            <a:r>
              <a:rPr lang="en-GB" baseline="-25000" dirty="0"/>
              <a:t>Z</a:t>
            </a:r>
            <a:r>
              <a:rPr lang="en-GB" baseline="0" dirty="0"/>
              <a:t> Permissible</a:t>
            </a:r>
            <a:r>
              <a:rPr lang="en-GB" dirty="0"/>
              <a:t> = 545.45mA x 0.8 = 436.36mA.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Incorrect – That is not correct. To calculate I</a:t>
            </a:r>
            <a:r>
              <a:rPr lang="en-GB" baseline="-25000" dirty="0"/>
              <a:t>Z</a:t>
            </a:r>
            <a:r>
              <a:rPr lang="en-GB" baseline="0" dirty="0"/>
              <a:t> Permissible</a:t>
            </a:r>
            <a:r>
              <a:rPr lang="en-GB" dirty="0"/>
              <a:t> we need to multiply </a:t>
            </a:r>
            <a:r>
              <a:rPr lang="en-GB" dirty="0" err="1"/>
              <a:t>I</a:t>
            </a:r>
            <a:r>
              <a:rPr lang="en-GB" baseline="-25000" dirty="0" err="1"/>
              <a:t>z</a:t>
            </a:r>
            <a:r>
              <a:rPr lang="en-GB" dirty="0" err="1"/>
              <a:t>max</a:t>
            </a:r>
            <a:r>
              <a:rPr lang="en-GB" dirty="0"/>
              <a:t> by 0.8 (80%). </a:t>
            </a:r>
            <a:r>
              <a:rPr lang="en-GB" dirty="0" err="1"/>
              <a:t>I</a:t>
            </a:r>
            <a:r>
              <a:rPr lang="en-GB" baseline="-25000" dirty="0" err="1"/>
              <a:t>z</a:t>
            </a:r>
            <a:r>
              <a:rPr lang="en-GB" dirty="0" err="1"/>
              <a:t>max</a:t>
            </a:r>
            <a:r>
              <a:rPr lang="en-GB" dirty="0"/>
              <a:t> = 12W/22V = 0.5454A = 545.45mA. Therefore I</a:t>
            </a:r>
            <a:r>
              <a:rPr lang="en-GB" baseline="-25000" dirty="0"/>
              <a:t>Z</a:t>
            </a:r>
            <a:r>
              <a:rPr lang="en-GB" baseline="0" dirty="0"/>
              <a:t> Permissible</a:t>
            </a:r>
            <a:r>
              <a:rPr lang="en-GB" dirty="0"/>
              <a:t> = 545.45mA x 0.8 = 436.36mA.</a:t>
            </a:r>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549938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c</a:t>
            </a:r>
          </a:p>
          <a:p>
            <a:endParaRPr lang="en-GB" dirty="0"/>
          </a:p>
          <a:p>
            <a:r>
              <a:rPr lang="en-GB" dirty="0"/>
              <a:t>Feedback:</a:t>
            </a:r>
          </a:p>
          <a:p>
            <a:r>
              <a:rPr lang="en-GB" dirty="0"/>
              <a:t>Correct – Well done. Because the diode has a power rating of 1W or more, we assume </a:t>
            </a:r>
            <a:r>
              <a:rPr lang="en-GB" dirty="0" err="1"/>
              <a:t>I</a:t>
            </a:r>
            <a:r>
              <a:rPr lang="en-GB" baseline="-25000" dirty="0" err="1"/>
              <a:t>Z</a:t>
            </a:r>
            <a:r>
              <a:rPr lang="en-GB" dirty="0" err="1"/>
              <a:t>min</a:t>
            </a:r>
            <a:r>
              <a:rPr lang="en-GB" dirty="0"/>
              <a:t> = 10mA.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Incorrect – That is not correct. Because the diode has a power rating of 1W or more, we assume </a:t>
            </a:r>
            <a:r>
              <a:rPr lang="en-GB" dirty="0" err="1"/>
              <a:t>I</a:t>
            </a:r>
            <a:r>
              <a:rPr lang="en-GB" baseline="-25000" dirty="0" err="1"/>
              <a:t>Z</a:t>
            </a:r>
            <a:r>
              <a:rPr lang="en-GB" dirty="0" err="1"/>
              <a:t>min</a:t>
            </a:r>
            <a:r>
              <a:rPr lang="en-GB" dirty="0"/>
              <a:t> = 10mA.</a:t>
            </a:r>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20853340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a</a:t>
            </a:r>
          </a:p>
          <a:p>
            <a:endParaRPr lang="en-GB" dirty="0"/>
          </a:p>
          <a:p>
            <a:r>
              <a:rPr lang="en-GB" dirty="0"/>
              <a:t>Feedback:</a:t>
            </a:r>
          </a:p>
          <a:p>
            <a:r>
              <a:rPr lang="en-GB" dirty="0"/>
              <a:t>A – Well done. This is correct. As a 0.5W Zener, we assume </a:t>
            </a:r>
            <a:r>
              <a:rPr lang="en-GB" dirty="0" err="1"/>
              <a:t>Izmin</a:t>
            </a:r>
            <a:r>
              <a:rPr lang="en-GB" dirty="0"/>
              <a:t> is 5mA. </a:t>
            </a:r>
            <a:r>
              <a:rPr lang="en-GB" dirty="0" err="1"/>
              <a:t>Izmax</a:t>
            </a:r>
            <a:r>
              <a:rPr lang="en-GB" dirty="0"/>
              <a:t> = 0.5W/12V = 83.33mA. </a:t>
            </a:r>
            <a:r>
              <a:rPr lang="en-GB" dirty="0" err="1"/>
              <a:t>Iz</a:t>
            </a:r>
            <a:r>
              <a:rPr lang="en-GB" dirty="0"/>
              <a:t> Permissible = 80% x 83.33mA = 66.67mA. Therefore, </a:t>
            </a:r>
            <a:r>
              <a:rPr lang="en-GB" dirty="0" err="1"/>
              <a:t>Isor</a:t>
            </a:r>
            <a:r>
              <a:rPr lang="en-GB" dirty="0"/>
              <a:t> = (66.67 + 5)/2 = 35.83mA. V across the resistor will be Vs – </a:t>
            </a:r>
            <a:r>
              <a:rPr lang="en-GB" dirty="0" err="1"/>
              <a:t>Vz</a:t>
            </a:r>
            <a:r>
              <a:rPr lang="en-GB" dirty="0"/>
              <a:t> = 12V – 6V = 6V. R = 6V/0.03583A = 167Ω. So the 150Ω resistor is best.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 , C, D– That is not correct. As a 0.5W Zener, we assume </a:t>
            </a:r>
            <a:r>
              <a:rPr lang="en-GB" dirty="0" err="1"/>
              <a:t>Izmin</a:t>
            </a:r>
            <a:r>
              <a:rPr lang="en-GB" dirty="0"/>
              <a:t> is 5mA. </a:t>
            </a:r>
            <a:r>
              <a:rPr lang="en-GB" dirty="0" err="1"/>
              <a:t>Izmax</a:t>
            </a:r>
            <a:r>
              <a:rPr lang="en-GB" dirty="0"/>
              <a:t> = 0.5W/12V = 83.33mA. </a:t>
            </a:r>
            <a:r>
              <a:rPr lang="en-GB" dirty="0" err="1"/>
              <a:t>Iz</a:t>
            </a:r>
            <a:r>
              <a:rPr lang="en-GB" dirty="0"/>
              <a:t> Permissible = 80% x 83.33mA = 66.67mA. Therefore, </a:t>
            </a:r>
            <a:r>
              <a:rPr lang="en-GB" dirty="0" err="1"/>
              <a:t>Isor</a:t>
            </a:r>
            <a:r>
              <a:rPr lang="en-GB" dirty="0"/>
              <a:t> = (66.67 + 5)/2 = 35.83mA. V across the resistor will be Vs – </a:t>
            </a:r>
            <a:r>
              <a:rPr lang="en-GB" dirty="0" err="1"/>
              <a:t>Vz</a:t>
            </a:r>
            <a:r>
              <a:rPr lang="en-GB" dirty="0"/>
              <a:t> = 12V – 6V = 6V. R = 6V/0.03583A = 167Ω. So the 150Ω resistor is best.</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7906733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b</a:t>
            </a:r>
          </a:p>
          <a:p>
            <a:endParaRPr lang="en-GB" dirty="0"/>
          </a:p>
          <a:p>
            <a:r>
              <a:rPr lang="en-GB" dirty="0"/>
              <a:t>Feedback:</a:t>
            </a:r>
          </a:p>
          <a:p>
            <a:r>
              <a:rPr lang="en-GB" dirty="0"/>
              <a:t>A, C, D – That is not correct. As a 1.5W Zener, we assume </a:t>
            </a:r>
            <a:r>
              <a:rPr lang="en-GB" dirty="0" err="1"/>
              <a:t>Izmin</a:t>
            </a:r>
            <a:r>
              <a:rPr lang="en-GB" dirty="0"/>
              <a:t> is 10mA. </a:t>
            </a:r>
            <a:r>
              <a:rPr lang="en-GB" dirty="0" err="1"/>
              <a:t>Izmax</a:t>
            </a:r>
            <a:r>
              <a:rPr lang="en-GB" dirty="0"/>
              <a:t> = 1.5W/10V = 150mA. </a:t>
            </a:r>
            <a:r>
              <a:rPr lang="en-GB" dirty="0" err="1"/>
              <a:t>Iz</a:t>
            </a:r>
            <a:r>
              <a:rPr lang="en-GB" dirty="0"/>
              <a:t> Permissible = 80% x 150mA = 120mA. Therefore, </a:t>
            </a:r>
            <a:r>
              <a:rPr lang="en-GB" dirty="0" err="1"/>
              <a:t>Isor</a:t>
            </a:r>
            <a:r>
              <a:rPr lang="en-GB" dirty="0"/>
              <a:t> = (120 + 10)/2 = 65mA. </a:t>
            </a:r>
            <a:r>
              <a:rPr lang="en-GB" dirty="0" err="1"/>
              <a:t>Vp</a:t>
            </a:r>
            <a:r>
              <a:rPr lang="en-GB" dirty="0"/>
              <a:t> = 23.4/0.707 = 33.10V. But the Zener is after the bridge rectifier which will drop about 1.2V. So the </a:t>
            </a:r>
            <a:r>
              <a:rPr lang="en-GB" dirty="0" err="1"/>
              <a:t>Vp</a:t>
            </a:r>
            <a:r>
              <a:rPr lang="en-GB" dirty="0"/>
              <a:t> that the Zener will “see” is 31.9V. The voltage drop over the resistor = </a:t>
            </a:r>
            <a:r>
              <a:rPr lang="en-GB" dirty="0" err="1"/>
              <a:t>Vp</a:t>
            </a:r>
            <a:r>
              <a:rPr lang="en-GB" dirty="0"/>
              <a:t> – </a:t>
            </a:r>
            <a:r>
              <a:rPr lang="en-GB" dirty="0" err="1"/>
              <a:t>Vz</a:t>
            </a:r>
            <a:r>
              <a:rPr lang="en-GB" dirty="0"/>
              <a:t> = 31.9V – 10V = 21.9V. Resistance = 21.9V/0.065A = 336.92Ω. Therefore the 330Ω resistor will be best.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 – Well done. That is correct. As a 1.5W Zener, we assume </a:t>
            </a:r>
            <a:r>
              <a:rPr lang="en-GB" dirty="0" err="1"/>
              <a:t>Izmin</a:t>
            </a:r>
            <a:r>
              <a:rPr lang="en-GB" dirty="0"/>
              <a:t> is 10mA. </a:t>
            </a:r>
            <a:r>
              <a:rPr lang="en-GB" dirty="0" err="1"/>
              <a:t>Izmax</a:t>
            </a:r>
            <a:r>
              <a:rPr lang="en-GB" dirty="0"/>
              <a:t> = 1.5W/10V = 150mA. </a:t>
            </a:r>
            <a:r>
              <a:rPr lang="en-GB" dirty="0" err="1"/>
              <a:t>Iz</a:t>
            </a:r>
            <a:r>
              <a:rPr lang="en-GB" dirty="0"/>
              <a:t> Permissible = 80% x 150mA = 120mA. Therefore, </a:t>
            </a:r>
            <a:r>
              <a:rPr lang="en-GB" dirty="0" err="1"/>
              <a:t>Isor</a:t>
            </a:r>
            <a:r>
              <a:rPr lang="en-GB" dirty="0"/>
              <a:t> = (120 + 10)/2 = 65mA. </a:t>
            </a:r>
            <a:r>
              <a:rPr lang="en-GB" dirty="0" err="1"/>
              <a:t>Vp</a:t>
            </a:r>
            <a:r>
              <a:rPr lang="en-GB" dirty="0"/>
              <a:t> = 23.4/0.707 = 33.10V. But the Zener is after the bridge rectifier which will drop about 1.2V. So the </a:t>
            </a:r>
            <a:r>
              <a:rPr lang="en-GB" dirty="0" err="1"/>
              <a:t>Vp</a:t>
            </a:r>
            <a:r>
              <a:rPr lang="en-GB" dirty="0"/>
              <a:t> that the Zener will “see” is 31.9V. The voltage drop over the resistor = </a:t>
            </a:r>
            <a:r>
              <a:rPr lang="en-GB" dirty="0" err="1"/>
              <a:t>Vp</a:t>
            </a:r>
            <a:r>
              <a:rPr lang="en-GB" dirty="0"/>
              <a:t> – </a:t>
            </a:r>
            <a:r>
              <a:rPr lang="en-GB" dirty="0" err="1"/>
              <a:t>Vz</a:t>
            </a:r>
            <a:r>
              <a:rPr lang="en-GB" dirty="0"/>
              <a:t> = 31.9V – 10V = 21.9V. Resistance = 21.9V/0.065A = 336.92Ω. Therefore the 330Ω resistor will be best.</a:t>
            </a:r>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13255429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27698749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29545416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4160745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Img08 from 10_06_02</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3375652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27375970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15345472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Redraw</a:t>
            </a:r>
          </a:p>
        </p:txBody>
      </p:sp>
      <p:sp>
        <p:nvSpPr>
          <p:cNvPr id="4" name="Slide Number Placeholder 3"/>
          <p:cNvSpPr>
            <a:spLocks noGrp="1"/>
          </p:cNvSpPr>
          <p:nvPr>
            <p:ph type="sldNum" sz="quarter" idx="10"/>
          </p:nvPr>
        </p:nvSpPr>
        <p:spPr/>
        <p:txBody>
          <a:bodyPr/>
          <a:lstStyle/>
          <a:p>
            <a:fld id="{16FEC50E-693F-7248-AD71-EC691CF637E1}" type="slidenum">
              <a:rPr lang="en-GB" smtClean="0"/>
              <a:t>44</a:t>
            </a:fld>
            <a:endParaRPr lang="en-GB"/>
          </a:p>
        </p:txBody>
      </p:sp>
    </p:spTree>
    <p:extLst>
      <p:ext uri="{BB962C8B-B14F-4D97-AF65-F5344CB8AC3E}">
        <p14:creationId xmlns:p14="http://schemas.microsoft.com/office/powerpoint/2010/main" val="17325532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45</a:t>
            </a:fld>
            <a:endParaRPr lang="en-GB"/>
          </a:p>
        </p:txBody>
      </p:sp>
    </p:spTree>
    <p:extLst>
      <p:ext uri="{BB962C8B-B14F-4D97-AF65-F5344CB8AC3E}">
        <p14:creationId xmlns:p14="http://schemas.microsoft.com/office/powerpoint/2010/main" val="35990180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46</a:t>
            </a:fld>
            <a:endParaRPr lang="en-GB"/>
          </a:p>
        </p:txBody>
      </p:sp>
    </p:spTree>
    <p:extLst>
      <p:ext uri="{BB962C8B-B14F-4D97-AF65-F5344CB8AC3E}">
        <p14:creationId xmlns:p14="http://schemas.microsoft.com/office/powerpoint/2010/main" val="39968677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47</a:t>
            </a:fld>
            <a:endParaRPr lang="en-GB"/>
          </a:p>
        </p:txBody>
      </p:sp>
    </p:spTree>
    <p:extLst>
      <p:ext uri="{BB962C8B-B14F-4D97-AF65-F5344CB8AC3E}">
        <p14:creationId xmlns:p14="http://schemas.microsoft.com/office/powerpoint/2010/main" val="33315843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Redraw</a:t>
            </a:r>
          </a:p>
        </p:txBody>
      </p:sp>
      <p:sp>
        <p:nvSpPr>
          <p:cNvPr id="4" name="Slide Number Placeholder 3"/>
          <p:cNvSpPr>
            <a:spLocks noGrp="1"/>
          </p:cNvSpPr>
          <p:nvPr>
            <p:ph type="sldNum" sz="quarter" idx="10"/>
          </p:nvPr>
        </p:nvSpPr>
        <p:spPr/>
        <p:txBody>
          <a:bodyPr/>
          <a:lstStyle/>
          <a:p>
            <a:fld id="{16FEC50E-693F-7248-AD71-EC691CF637E1}" type="slidenum">
              <a:rPr lang="en-GB" smtClean="0"/>
              <a:t>48</a:t>
            </a:fld>
            <a:endParaRPr lang="en-GB"/>
          </a:p>
        </p:txBody>
      </p:sp>
    </p:spTree>
    <p:extLst>
      <p:ext uri="{BB962C8B-B14F-4D97-AF65-F5344CB8AC3E}">
        <p14:creationId xmlns:p14="http://schemas.microsoft.com/office/powerpoint/2010/main" val="37316731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Redraw</a:t>
            </a:r>
          </a:p>
        </p:txBody>
      </p:sp>
      <p:sp>
        <p:nvSpPr>
          <p:cNvPr id="4" name="Slide Number Placeholder 3"/>
          <p:cNvSpPr>
            <a:spLocks noGrp="1"/>
          </p:cNvSpPr>
          <p:nvPr>
            <p:ph type="sldNum" sz="quarter" idx="10"/>
          </p:nvPr>
        </p:nvSpPr>
        <p:spPr/>
        <p:txBody>
          <a:bodyPr/>
          <a:lstStyle/>
          <a:p>
            <a:fld id="{16FEC50E-693F-7248-AD71-EC691CF637E1}" type="slidenum">
              <a:rPr lang="en-GB" smtClean="0"/>
              <a:t>49</a:t>
            </a:fld>
            <a:endParaRPr lang="en-GB"/>
          </a:p>
        </p:txBody>
      </p:sp>
    </p:spTree>
    <p:extLst>
      <p:ext uri="{BB962C8B-B14F-4D97-AF65-F5344CB8AC3E}">
        <p14:creationId xmlns:p14="http://schemas.microsoft.com/office/powerpoint/2010/main" val="2599361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50</a:t>
            </a:fld>
            <a:endParaRPr lang="en-GB"/>
          </a:p>
        </p:txBody>
      </p:sp>
    </p:spTree>
    <p:extLst>
      <p:ext uri="{BB962C8B-B14F-4D97-AF65-F5344CB8AC3E}">
        <p14:creationId xmlns:p14="http://schemas.microsoft.com/office/powerpoint/2010/main" val="9825037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51</a:t>
            </a:fld>
            <a:endParaRPr lang="en-GB"/>
          </a:p>
        </p:txBody>
      </p:sp>
    </p:spTree>
    <p:extLst>
      <p:ext uri="{BB962C8B-B14F-4D97-AF65-F5344CB8AC3E}">
        <p14:creationId xmlns:p14="http://schemas.microsoft.com/office/powerpoint/2010/main" val="3712533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I-V curve = on click, open Img08 from 10_06_02 (including hotspots) in a popup</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1389634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52</a:t>
            </a:fld>
            <a:endParaRPr lang="en-GB"/>
          </a:p>
        </p:txBody>
      </p:sp>
    </p:spTree>
    <p:extLst>
      <p:ext uri="{BB962C8B-B14F-4D97-AF65-F5344CB8AC3E}">
        <p14:creationId xmlns:p14="http://schemas.microsoft.com/office/powerpoint/2010/main" val="31424220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53</a:t>
            </a:fld>
            <a:endParaRPr lang="en-GB"/>
          </a:p>
        </p:txBody>
      </p:sp>
    </p:spTree>
    <p:extLst>
      <p:ext uri="{BB962C8B-B14F-4D97-AF65-F5344CB8AC3E}">
        <p14:creationId xmlns:p14="http://schemas.microsoft.com/office/powerpoint/2010/main" val="40602544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54</a:t>
            </a:fld>
            <a:endParaRPr lang="en-GB"/>
          </a:p>
        </p:txBody>
      </p:sp>
    </p:spTree>
    <p:extLst>
      <p:ext uri="{BB962C8B-B14F-4D97-AF65-F5344CB8AC3E}">
        <p14:creationId xmlns:p14="http://schemas.microsoft.com/office/powerpoint/2010/main" val="3921073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3857303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Reproduce schematic image as an image with hotspots over each component.</a:t>
            </a:r>
          </a:p>
          <a:p>
            <a:endParaRPr lang="en-US" dirty="0"/>
          </a:p>
          <a:p>
            <a:r>
              <a:rPr lang="en-US" dirty="0"/>
              <a:t>Component01 = on click present a tooltip with “This symbol represents a voltage source like a battery Use a 9V battery.”</a:t>
            </a:r>
          </a:p>
          <a:p>
            <a:r>
              <a:rPr lang="en-US" dirty="0"/>
              <a:t>Component02 = on click present a tooltip with “This symbol represents a resistor. Use a </a:t>
            </a:r>
            <a:r>
              <a:rPr lang="en-US" b="1" dirty="0"/>
              <a:t>470</a:t>
            </a:r>
            <a:r>
              <a:rPr lang="en-US" dirty="0"/>
              <a:t>Ω resistor.</a:t>
            </a:r>
          </a:p>
          <a:p>
            <a:r>
              <a:rPr lang="en-US" dirty="0"/>
              <a:t>Component03 = on click present a tooltip with “This symbol represents a Zener diode. Use a 5V, 1W Zener diode. It is the component that looks like this (https://</a:t>
            </a:r>
            <a:r>
              <a:rPr lang="en-US" dirty="0" err="1"/>
              <a:t>cdn.sparkfun.com</a:t>
            </a:r>
            <a:r>
              <a:rPr lang="en-US" dirty="0"/>
              <a:t>//assets/parts/4/7/0/4/10301-01.jpg)</a:t>
            </a:r>
          </a:p>
          <a:p>
            <a:r>
              <a:rPr lang="en-US" dirty="0"/>
              <a:t>Component04 = You will need to connect your multimeter in series to measure the current through the circuit.</a:t>
            </a:r>
          </a:p>
          <a:p>
            <a:r>
              <a:rPr lang="en-US" dirty="0"/>
              <a:t>Component05 = You will need to connect your multimeter in parallel across the diode to measure the voltage across the diode.</a:t>
            </a:r>
          </a:p>
          <a:p>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Watch how to build the circuit = on click, play Vid01 (see brief) full screen</a:t>
            </a:r>
            <a:endParaRPr lang="en-US" dirty="0"/>
          </a:p>
          <a:p>
            <a:endParaRPr lang="en-US" dirty="0"/>
          </a:p>
          <a:p>
            <a:r>
              <a:rPr lang="en-US" dirty="0"/>
              <a:t>Hide tooltip on clicking away from component or another component.</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4191661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image of the same multimeter guide screenshot as used in 10_02_03 slide 10 linking to the same document.</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2909107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image of the words “Step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 on click, check the current entered. It should be between 7.5mA and 9mA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in range – That look’s about right. Your current should be about 8.6mA. Make a note of the current on a piece of paper.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in range – </a:t>
            </a:r>
            <a:r>
              <a:rPr lang="en-GB" dirty="0"/>
              <a:t>That does not look correct. Your current reading should be about 8.6mA. Check it again. Make sure that the circuit has been connected correctly and that your battery supplies a voltage of about 9V. If it is less than 8.5V, replace it.</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111290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11919" y="436892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117609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11/9/18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11/9/18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11/9/18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11/9/18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65" r:id="rId12"/>
    <p:sldLayoutId id="2147483661" r:id="rId13"/>
    <p:sldLayoutId id="2147483652" r:id="rId14"/>
    <p:sldLayoutId id="2147483664" r:id="rId15"/>
    <p:sldLayoutId id="2147483660" r:id="rId16"/>
    <p:sldLayoutId id="2147483705"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8.tiff"/><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8.tiff"/><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4.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4.sv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4.sv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4.sv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4.sv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7.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7.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7.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7.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7.xml"/><Relationship Id="rId1" Type="http://schemas.openxmlformats.org/officeDocument/2006/relationships/tags" Target="../tags/tag44.xml"/><Relationship Id="rId5" Type="http://schemas.openxmlformats.org/officeDocument/2006/relationships/image" Target="../media/image13.png"/><Relationship Id="rId4" Type="http://schemas.openxmlformats.org/officeDocument/2006/relationships/hyperlink" Target="https://www.desmos.com/calculator/vfcsxxxy6f"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7.xml"/><Relationship Id="rId1" Type="http://schemas.openxmlformats.org/officeDocument/2006/relationships/tags" Target="../tags/tag45.xml"/><Relationship Id="rId5" Type="http://schemas.openxmlformats.org/officeDocument/2006/relationships/image" Target="../media/image14.png"/><Relationship Id="rId4" Type="http://schemas.openxmlformats.org/officeDocument/2006/relationships/hyperlink" Target="https://www.desmos.com/calculator/hu5sgkzqek"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7.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7.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7.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7.xml"/><Relationship Id="rId1" Type="http://schemas.openxmlformats.org/officeDocument/2006/relationships/tags" Target="../tags/tag49.xml"/><Relationship Id="rId5" Type="http://schemas.openxmlformats.org/officeDocument/2006/relationships/image" Target="../media/image15.png"/><Relationship Id="rId4" Type="http://schemas.openxmlformats.org/officeDocument/2006/relationships/hyperlink" Target="https://www.desmos.com/calculator/y5zqboma7b"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7.xml"/><Relationship Id="rId1" Type="http://schemas.openxmlformats.org/officeDocument/2006/relationships/tags" Target="../tags/tag50.xml"/><Relationship Id="rId5" Type="http://schemas.openxmlformats.org/officeDocument/2006/relationships/image" Target="../media/image16.png"/><Relationship Id="rId4" Type="http://schemas.openxmlformats.org/officeDocument/2006/relationships/hyperlink" Target="https://www.desmos.com/calculator/egjbfhxtib"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tiff"/><Relationship Id="rId4" Type="http://schemas.openxmlformats.org/officeDocument/2006/relationships/image" Target="../media/image1.tiff"/></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7.xml"/><Relationship Id="rId1" Type="http://schemas.openxmlformats.org/officeDocument/2006/relationships/tags" Target="../tags/tag51.xml"/><Relationship Id="rId4" Type="http://schemas.openxmlformats.org/officeDocument/2006/relationships/image" Target="../media/image17.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7.xml"/><Relationship Id="rId1" Type="http://schemas.openxmlformats.org/officeDocument/2006/relationships/tags" Target="../tags/tag52.xml"/><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7.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7.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7.xml"/><Relationship Id="rId1" Type="http://schemas.openxmlformats.org/officeDocument/2006/relationships/tags" Target="../tags/tag5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notesSlide" Target="../notesSlides/notesSlide7.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Electronics</a:t>
            </a:r>
          </a:p>
        </p:txBody>
      </p:sp>
      <p:sp>
        <p:nvSpPr>
          <p:cNvPr id="3" name="Subtitle 2"/>
          <p:cNvSpPr>
            <a:spLocks noGrp="1"/>
          </p:cNvSpPr>
          <p:nvPr>
            <p:ph type="subTitle" idx="1"/>
          </p:nvPr>
        </p:nvSpPr>
        <p:spPr/>
        <p:txBody>
          <a:bodyPr>
            <a:normAutofit/>
          </a:bodyPr>
          <a:lstStyle/>
          <a:p>
            <a:pPr algn="l"/>
            <a:r>
              <a:rPr lang="en-GB" sz="2400" dirty="0"/>
              <a:t>Topic 6: Diodes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1</a:t>
            </a:r>
          </a:p>
        </p:txBody>
      </p:sp>
      <p:sp>
        <p:nvSpPr>
          <p:cNvPr id="3" name="Content Placeholder 2"/>
          <p:cNvSpPr>
            <a:spLocks noGrp="1"/>
          </p:cNvSpPr>
          <p:nvPr>
            <p:ph idx="1"/>
          </p:nvPr>
        </p:nvSpPr>
        <p:spPr>
          <a:xfrm>
            <a:off x="1122532" y="1091868"/>
            <a:ext cx="5014798" cy="775347"/>
          </a:xfrm>
          <a:solidFill>
            <a:schemeClr val="tx2">
              <a:lumMod val="40000"/>
              <a:lumOff val="60000"/>
            </a:schemeClr>
          </a:solidFill>
        </p:spPr>
        <p:txBody>
          <a:bodyPr>
            <a:noAutofit/>
          </a:bodyPr>
          <a:lstStyle/>
          <a:p>
            <a:pPr marL="0" indent="0" algn="just">
              <a:buNone/>
            </a:pPr>
            <a:r>
              <a:rPr lang="en-GB" sz="2400" i="1" dirty="0"/>
              <a:t>Measure the current flowing through the circuit.</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Img03</a:t>
            </a:r>
          </a:p>
        </p:txBody>
      </p:sp>
      <p:sp>
        <p:nvSpPr>
          <p:cNvPr id="12" name="Rectangle 11">
            <a:extLst>
              <a:ext uri="{FF2B5EF4-FFF2-40B4-BE49-F238E27FC236}">
                <a16:creationId xmlns:a16="http://schemas.microsoft.com/office/drawing/2014/main" id="{5A0E2C14-3F79-074F-8882-A0BBD8A0FF94}"/>
              </a:ext>
            </a:extLst>
          </p:cNvPr>
          <p:cNvSpPr/>
          <p:nvPr/>
        </p:nvSpPr>
        <p:spPr>
          <a:xfrm>
            <a:off x="3473974" y="2749687"/>
            <a:ext cx="2306894"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a:extLst>
              <a:ext uri="{FF2B5EF4-FFF2-40B4-BE49-F238E27FC236}">
                <a16:creationId xmlns:a16="http://schemas.microsoft.com/office/drawing/2014/main" id="{529A7E75-4607-1D44-BF44-33BC0E1D8EE2}"/>
              </a:ext>
            </a:extLst>
          </p:cNvPr>
          <p:cNvSpPr/>
          <p:nvPr/>
        </p:nvSpPr>
        <p:spPr>
          <a:xfrm>
            <a:off x="3473974" y="3369135"/>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4" name="TextBox 3">
            <a:extLst>
              <a:ext uri="{FF2B5EF4-FFF2-40B4-BE49-F238E27FC236}">
                <a16:creationId xmlns:a16="http://schemas.microsoft.com/office/drawing/2014/main" id="{23185BB4-EE51-1A4B-8EBA-06D3621A1752}"/>
              </a:ext>
            </a:extLst>
          </p:cNvPr>
          <p:cNvSpPr txBox="1"/>
          <p:nvPr/>
        </p:nvSpPr>
        <p:spPr>
          <a:xfrm>
            <a:off x="1122532" y="2749687"/>
            <a:ext cx="2329164" cy="461665"/>
          </a:xfrm>
          <a:prstGeom prst="rect">
            <a:avLst/>
          </a:prstGeom>
          <a:noFill/>
        </p:spPr>
        <p:txBody>
          <a:bodyPr wrap="none" rtlCol="0">
            <a:spAutoFit/>
          </a:bodyPr>
          <a:lstStyle/>
          <a:p>
            <a:r>
              <a:rPr lang="en-GB" sz="2400" dirty="0"/>
              <a:t>Enter the current</a:t>
            </a:r>
          </a:p>
        </p:txBody>
      </p:sp>
      <p:sp>
        <p:nvSpPr>
          <p:cNvPr id="15" name="TextBox 14">
            <a:extLst>
              <a:ext uri="{FF2B5EF4-FFF2-40B4-BE49-F238E27FC236}">
                <a16:creationId xmlns:a16="http://schemas.microsoft.com/office/drawing/2014/main" id="{08A87B10-117D-5A48-93F8-44BE64DF7A65}"/>
              </a:ext>
            </a:extLst>
          </p:cNvPr>
          <p:cNvSpPr txBox="1"/>
          <p:nvPr/>
        </p:nvSpPr>
        <p:spPr>
          <a:xfrm>
            <a:off x="5777936" y="2726023"/>
            <a:ext cx="607859" cy="461665"/>
          </a:xfrm>
          <a:prstGeom prst="rect">
            <a:avLst/>
          </a:prstGeom>
          <a:noFill/>
        </p:spPr>
        <p:txBody>
          <a:bodyPr wrap="none" rtlCol="0">
            <a:spAutoFit/>
          </a:bodyPr>
          <a:lstStyle/>
          <a:p>
            <a:r>
              <a:rPr lang="en-GB" sz="2400" dirty="0"/>
              <a:t>mA</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Tree>
    <p:custDataLst>
      <p:tags r:id="rId1"/>
    </p:custDataLst>
    <p:extLst>
      <p:ext uri="{BB962C8B-B14F-4D97-AF65-F5344CB8AC3E}">
        <p14:creationId xmlns:p14="http://schemas.microsoft.com/office/powerpoint/2010/main" val="3930683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2</a:t>
            </a:r>
          </a:p>
        </p:txBody>
      </p:sp>
      <p:sp>
        <p:nvSpPr>
          <p:cNvPr id="3" name="Content Placeholder 2"/>
          <p:cNvSpPr>
            <a:spLocks noGrp="1"/>
          </p:cNvSpPr>
          <p:nvPr>
            <p:ph idx="1"/>
          </p:nvPr>
        </p:nvSpPr>
        <p:spPr>
          <a:xfrm>
            <a:off x="1122532" y="1091869"/>
            <a:ext cx="5014798" cy="854046"/>
          </a:xfrm>
          <a:solidFill>
            <a:schemeClr val="tx2">
              <a:lumMod val="40000"/>
              <a:lumOff val="60000"/>
            </a:schemeClr>
          </a:solidFill>
        </p:spPr>
        <p:txBody>
          <a:bodyPr>
            <a:noAutofit/>
          </a:bodyPr>
          <a:lstStyle/>
          <a:p>
            <a:pPr marL="0" indent="0" algn="just">
              <a:buNone/>
            </a:pPr>
            <a:r>
              <a:rPr lang="en-GB" sz="2400" i="1" dirty="0"/>
              <a:t>Measure the voltage across the Zener diode.</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Img04</a:t>
            </a:r>
          </a:p>
        </p:txBody>
      </p:sp>
      <p:sp>
        <p:nvSpPr>
          <p:cNvPr id="12" name="Rectangle 11">
            <a:extLst>
              <a:ext uri="{FF2B5EF4-FFF2-40B4-BE49-F238E27FC236}">
                <a16:creationId xmlns:a16="http://schemas.microsoft.com/office/drawing/2014/main" id="{5A0E2C14-3F79-074F-8882-A0BBD8A0FF94}"/>
              </a:ext>
            </a:extLst>
          </p:cNvPr>
          <p:cNvSpPr/>
          <p:nvPr/>
        </p:nvSpPr>
        <p:spPr>
          <a:xfrm>
            <a:off x="3473974" y="3665877"/>
            <a:ext cx="2151911"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a:extLst>
              <a:ext uri="{FF2B5EF4-FFF2-40B4-BE49-F238E27FC236}">
                <a16:creationId xmlns:a16="http://schemas.microsoft.com/office/drawing/2014/main" id="{529A7E75-4607-1D44-BF44-33BC0E1D8EE2}"/>
              </a:ext>
            </a:extLst>
          </p:cNvPr>
          <p:cNvSpPr/>
          <p:nvPr/>
        </p:nvSpPr>
        <p:spPr>
          <a:xfrm>
            <a:off x="3473974" y="4285325"/>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4" name="TextBox 3">
            <a:extLst>
              <a:ext uri="{FF2B5EF4-FFF2-40B4-BE49-F238E27FC236}">
                <a16:creationId xmlns:a16="http://schemas.microsoft.com/office/drawing/2014/main" id="{23185BB4-EE51-1A4B-8EBA-06D3621A1752}"/>
              </a:ext>
            </a:extLst>
          </p:cNvPr>
          <p:cNvSpPr txBox="1"/>
          <p:nvPr/>
        </p:nvSpPr>
        <p:spPr>
          <a:xfrm>
            <a:off x="1122532" y="3665877"/>
            <a:ext cx="2322046" cy="461665"/>
          </a:xfrm>
          <a:prstGeom prst="rect">
            <a:avLst/>
          </a:prstGeom>
          <a:noFill/>
        </p:spPr>
        <p:txBody>
          <a:bodyPr wrap="none" rtlCol="0">
            <a:spAutoFit/>
          </a:bodyPr>
          <a:lstStyle/>
          <a:p>
            <a:r>
              <a:rPr lang="en-GB" sz="2400" dirty="0"/>
              <a:t>Enter the voltage</a:t>
            </a:r>
          </a:p>
        </p:txBody>
      </p:sp>
      <p:sp>
        <p:nvSpPr>
          <p:cNvPr id="15" name="TextBox 14">
            <a:extLst>
              <a:ext uri="{FF2B5EF4-FFF2-40B4-BE49-F238E27FC236}">
                <a16:creationId xmlns:a16="http://schemas.microsoft.com/office/drawing/2014/main" id="{08A87B10-117D-5A48-93F8-44BE64DF7A65}"/>
              </a:ext>
            </a:extLst>
          </p:cNvPr>
          <p:cNvSpPr txBox="1"/>
          <p:nvPr/>
        </p:nvSpPr>
        <p:spPr>
          <a:xfrm>
            <a:off x="5638454" y="3642213"/>
            <a:ext cx="359394" cy="461665"/>
          </a:xfrm>
          <a:prstGeom prst="rect">
            <a:avLst/>
          </a:prstGeom>
          <a:noFill/>
        </p:spPr>
        <p:txBody>
          <a:bodyPr wrap="none" rtlCol="0">
            <a:spAutoFit/>
          </a:bodyPr>
          <a:lstStyle/>
          <a:p>
            <a:r>
              <a:rPr lang="en-GB" sz="2400" dirty="0"/>
              <a:t>V</a:t>
            </a:r>
          </a:p>
        </p:txBody>
      </p:sp>
      <p:pic>
        <p:nvPicPr>
          <p:cNvPr id="9" name="Graphic 8" descr="User">
            <a:extLst>
              <a:ext uri="{FF2B5EF4-FFF2-40B4-BE49-F238E27FC236}">
                <a16:creationId xmlns:a16="http://schemas.microsoft.com/office/drawing/2014/main" id="{0AD3E133-C1B4-E14A-89C4-8A58EB1F44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1091868"/>
            <a:ext cx="854046" cy="854046"/>
          </a:xfrm>
          <a:prstGeom prst="rect">
            <a:avLst/>
          </a:prstGeom>
        </p:spPr>
      </p:pic>
    </p:spTree>
    <p:custDataLst>
      <p:tags r:id="rId1"/>
    </p:custDataLst>
    <p:extLst>
      <p:ext uri="{BB962C8B-B14F-4D97-AF65-F5344CB8AC3E}">
        <p14:creationId xmlns:p14="http://schemas.microsoft.com/office/powerpoint/2010/main" val="2639157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3</a:t>
            </a:r>
          </a:p>
        </p:txBody>
      </p:sp>
      <p:sp>
        <p:nvSpPr>
          <p:cNvPr id="3" name="Content Placeholder 2"/>
          <p:cNvSpPr>
            <a:spLocks noGrp="1"/>
          </p:cNvSpPr>
          <p:nvPr>
            <p:ph idx="1"/>
          </p:nvPr>
        </p:nvSpPr>
        <p:spPr>
          <a:xfrm>
            <a:off x="1122532" y="1091868"/>
            <a:ext cx="5014798" cy="2146007"/>
          </a:xfrm>
          <a:solidFill>
            <a:schemeClr val="tx2">
              <a:lumMod val="40000"/>
              <a:lumOff val="60000"/>
            </a:schemeClr>
          </a:solidFill>
        </p:spPr>
        <p:txBody>
          <a:bodyPr>
            <a:noAutofit/>
          </a:bodyPr>
          <a:lstStyle/>
          <a:p>
            <a:pPr marL="0" indent="0" algn="just">
              <a:buNone/>
            </a:pPr>
            <a:r>
              <a:rPr lang="en-GB" sz="2400" i="1" dirty="0"/>
              <a:t>Now, replace the 5V Zener diode with a 10V, 1W diode. It is part number 1N4742A.</a:t>
            </a:r>
          </a:p>
          <a:p>
            <a:pPr marL="0" indent="0" algn="just">
              <a:buNone/>
            </a:pPr>
            <a:r>
              <a:rPr lang="en-GB" sz="2400" i="1" dirty="0"/>
              <a:t>Measure the current through the circuit and voltage across the diode.</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Img05</a:t>
            </a:r>
          </a:p>
        </p:txBody>
      </p:sp>
      <p:sp>
        <p:nvSpPr>
          <p:cNvPr id="13" name="Rounded Rectangle 12">
            <a:extLst>
              <a:ext uri="{FF2B5EF4-FFF2-40B4-BE49-F238E27FC236}">
                <a16:creationId xmlns:a16="http://schemas.microsoft.com/office/drawing/2014/main" id="{529A7E75-4607-1D44-BF44-33BC0E1D8EE2}"/>
              </a:ext>
            </a:extLst>
          </p:cNvPr>
          <p:cNvSpPr/>
          <p:nvPr/>
        </p:nvSpPr>
        <p:spPr>
          <a:xfrm>
            <a:off x="3473974" y="4285325"/>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pic>
        <p:nvPicPr>
          <p:cNvPr id="9" name="Graphic 8" descr="User">
            <a:extLst>
              <a:ext uri="{FF2B5EF4-FFF2-40B4-BE49-F238E27FC236}">
                <a16:creationId xmlns:a16="http://schemas.microsoft.com/office/drawing/2014/main" id="{0AD3E133-C1B4-E14A-89C4-8A58EB1F44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1091868"/>
            <a:ext cx="854046" cy="854046"/>
          </a:xfrm>
          <a:prstGeom prst="rect">
            <a:avLst/>
          </a:prstGeom>
        </p:spPr>
      </p:pic>
      <p:sp>
        <p:nvSpPr>
          <p:cNvPr id="10" name="Rectangle 9">
            <a:extLst>
              <a:ext uri="{FF2B5EF4-FFF2-40B4-BE49-F238E27FC236}">
                <a16:creationId xmlns:a16="http://schemas.microsoft.com/office/drawing/2014/main" id="{EA8F55FA-E874-DA4A-8E4E-9D5E51802561}"/>
              </a:ext>
            </a:extLst>
          </p:cNvPr>
          <p:cNvSpPr/>
          <p:nvPr/>
        </p:nvSpPr>
        <p:spPr>
          <a:xfrm>
            <a:off x="3473974" y="3291519"/>
            <a:ext cx="2306894"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E46F2822-BCB9-4E40-B6FA-0CBE3BB44505}"/>
              </a:ext>
            </a:extLst>
          </p:cNvPr>
          <p:cNvSpPr txBox="1"/>
          <p:nvPr/>
        </p:nvSpPr>
        <p:spPr>
          <a:xfrm>
            <a:off x="1122532" y="3291519"/>
            <a:ext cx="2329164" cy="461665"/>
          </a:xfrm>
          <a:prstGeom prst="rect">
            <a:avLst/>
          </a:prstGeom>
          <a:noFill/>
        </p:spPr>
        <p:txBody>
          <a:bodyPr wrap="none" rtlCol="0">
            <a:spAutoFit/>
          </a:bodyPr>
          <a:lstStyle/>
          <a:p>
            <a:r>
              <a:rPr lang="en-GB" sz="2400" dirty="0"/>
              <a:t>Enter the current</a:t>
            </a:r>
          </a:p>
        </p:txBody>
      </p:sp>
      <p:sp>
        <p:nvSpPr>
          <p:cNvPr id="16" name="TextBox 15">
            <a:extLst>
              <a:ext uri="{FF2B5EF4-FFF2-40B4-BE49-F238E27FC236}">
                <a16:creationId xmlns:a16="http://schemas.microsoft.com/office/drawing/2014/main" id="{69E79B25-5265-4346-ABEB-C86334073E39}"/>
              </a:ext>
            </a:extLst>
          </p:cNvPr>
          <p:cNvSpPr txBox="1"/>
          <p:nvPr/>
        </p:nvSpPr>
        <p:spPr>
          <a:xfrm>
            <a:off x="5777936" y="3267855"/>
            <a:ext cx="607859" cy="461665"/>
          </a:xfrm>
          <a:prstGeom prst="rect">
            <a:avLst/>
          </a:prstGeom>
          <a:noFill/>
        </p:spPr>
        <p:txBody>
          <a:bodyPr wrap="none" rtlCol="0">
            <a:spAutoFit/>
          </a:bodyPr>
          <a:lstStyle/>
          <a:p>
            <a:r>
              <a:rPr lang="en-GB" sz="2400" dirty="0"/>
              <a:t>mA</a:t>
            </a:r>
          </a:p>
        </p:txBody>
      </p:sp>
      <p:sp>
        <p:nvSpPr>
          <p:cNvPr id="17" name="Rectangle 16">
            <a:extLst>
              <a:ext uri="{FF2B5EF4-FFF2-40B4-BE49-F238E27FC236}">
                <a16:creationId xmlns:a16="http://schemas.microsoft.com/office/drawing/2014/main" id="{D67AE9FA-19F3-414D-B794-3C1F2D39EBD1}"/>
              </a:ext>
            </a:extLst>
          </p:cNvPr>
          <p:cNvSpPr/>
          <p:nvPr/>
        </p:nvSpPr>
        <p:spPr>
          <a:xfrm>
            <a:off x="3473974" y="3800253"/>
            <a:ext cx="2303962"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195DD52-6D25-EA42-8253-9F74D8693E0F}"/>
              </a:ext>
            </a:extLst>
          </p:cNvPr>
          <p:cNvSpPr txBox="1"/>
          <p:nvPr/>
        </p:nvSpPr>
        <p:spPr>
          <a:xfrm>
            <a:off x="1122532" y="3800253"/>
            <a:ext cx="2322046" cy="461665"/>
          </a:xfrm>
          <a:prstGeom prst="rect">
            <a:avLst/>
          </a:prstGeom>
          <a:noFill/>
        </p:spPr>
        <p:txBody>
          <a:bodyPr wrap="none" rtlCol="0">
            <a:spAutoFit/>
          </a:bodyPr>
          <a:lstStyle/>
          <a:p>
            <a:r>
              <a:rPr lang="en-GB" sz="2400" dirty="0"/>
              <a:t>Enter the voltage</a:t>
            </a:r>
          </a:p>
        </p:txBody>
      </p:sp>
      <p:sp>
        <p:nvSpPr>
          <p:cNvPr id="19" name="TextBox 18">
            <a:extLst>
              <a:ext uri="{FF2B5EF4-FFF2-40B4-BE49-F238E27FC236}">
                <a16:creationId xmlns:a16="http://schemas.microsoft.com/office/drawing/2014/main" id="{64F6036B-C874-C647-992A-FE7280F669DF}"/>
              </a:ext>
            </a:extLst>
          </p:cNvPr>
          <p:cNvSpPr txBox="1"/>
          <p:nvPr/>
        </p:nvSpPr>
        <p:spPr>
          <a:xfrm>
            <a:off x="5842512" y="3793680"/>
            <a:ext cx="359394" cy="461665"/>
          </a:xfrm>
          <a:prstGeom prst="rect">
            <a:avLst/>
          </a:prstGeom>
          <a:noFill/>
        </p:spPr>
        <p:txBody>
          <a:bodyPr wrap="none" rtlCol="0">
            <a:spAutoFit/>
          </a:bodyPr>
          <a:lstStyle/>
          <a:p>
            <a:r>
              <a:rPr lang="en-GB" sz="2400" dirty="0"/>
              <a:t>V</a:t>
            </a:r>
          </a:p>
        </p:txBody>
      </p:sp>
    </p:spTree>
    <p:custDataLst>
      <p:tags r:id="rId1"/>
    </p:custDataLst>
    <p:extLst>
      <p:ext uri="{BB962C8B-B14F-4D97-AF65-F5344CB8AC3E}">
        <p14:creationId xmlns:p14="http://schemas.microsoft.com/office/powerpoint/2010/main" val="2780649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4</a:t>
            </a:r>
          </a:p>
        </p:txBody>
      </p:sp>
      <p:sp>
        <p:nvSpPr>
          <p:cNvPr id="3" name="Content Placeholder 2"/>
          <p:cNvSpPr>
            <a:spLocks noGrp="1"/>
          </p:cNvSpPr>
          <p:nvPr>
            <p:ph idx="1"/>
          </p:nvPr>
        </p:nvSpPr>
        <p:spPr>
          <a:xfrm>
            <a:off x="1122532" y="1091867"/>
            <a:ext cx="5014798" cy="2535753"/>
          </a:xfrm>
          <a:solidFill>
            <a:schemeClr val="tx2">
              <a:lumMod val="40000"/>
              <a:lumOff val="60000"/>
            </a:schemeClr>
          </a:solidFill>
        </p:spPr>
        <p:txBody>
          <a:bodyPr>
            <a:noAutofit/>
          </a:bodyPr>
          <a:lstStyle/>
          <a:p>
            <a:pPr marL="0" indent="0" algn="just">
              <a:buNone/>
            </a:pPr>
            <a:r>
              <a:rPr lang="en-GB" sz="2400" i="1" dirty="0"/>
              <a:t>Now add a second 9V battery to your circuit. Make sure to connect the positive terminal of one to the negative terminal of the other. What is the circuit voltage now?</a:t>
            </a:r>
          </a:p>
          <a:p>
            <a:pPr marL="0" indent="0" algn="just">
              <a:buNone/>
            </a:pPr>
            <a:r>
              <a:rPr lang="en-GB" sz="2400" i="1" dirty="0"/>
              <a:t>Measure the current through the circuit and voltage across the diode.</a:t>
            </a:r>
          </a:p>
          <a:p>
            <a:pPr marL="0" indent="0" algn="just">
              <a:buNone/>
            </a:pPr>
            <a:endParaRPr lang="en-GB" sz="2400" i="1" dirty="0"/>
          </a:p>
          <a:p>
            <a:pPr marL="0" indent="0" algn="just">
              <a:buNone/>
            </a:pPr>
            <a:endParaRPr lang="en-GB" sz="2400" i="1" dirty="0"/>
          </a:p>
          <a:p>
            <a:pPr marL="0" indent="0" algn="just">
              <a:buNone/>
            </a:pPr>
            <a:endParaRPr lang="en-GB" sz="2400" i="1" dirty="0"/>
          </a:p>
        </p:txBody>
      </p:sp>
      <p:sp>
        <p:nvSpPr>
          <p:cNvPr id="14" name="Rectangle 13">
            <a:extLst>
              <a:ext uri="{FF2B5EF4-FFF2-40B4-BE49-F238E27FC236}">
                <a16:creationId xmlns:a16="http://schemas.microsoft.com/office/drawing/2014/main" id="{9BAED57F-2817-4F4A-B5FA-129BB73C0307}"/>
              </a:ext>
            </a:extLst>
          </p:cNvPr>
          <p:cNvSpPr/>
          <p:nvPr/>
        </p:nvSpPr>
        <p:spPr>
          <a:xfrm>
            <a:off x="6411415" y="1098441"/>
            <a:ext cx="3274716" cy="3061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Img06-</a:t>
            </a:r>
          </a:p>
        </p:txBody>
      </p:sp>
      <p:pic>
        <p:nvPicPr>
          <p:cNvPr id="9" name="Graphic 8" descr="User">
            <a:extLst>
              <a:ext uri="{FF2B5EF4-FFF2-40B4-BE49-F238E27FC236}">
                <a16:creationId xmlns:a16="http://schemas.microsoft.com/office/drawing/2014/main" id="{0AD3E133-C1B4-E14A-89C4-8A58EB1F44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1091868"/>
            <a:ext cx="854046" cy="854046"/>
          </a:xfrm>
          <a:prstGeom prst="rect">
            <a:avLst/>
          </a:prstGeom>
        </p:spPr>
      </p:pic>
      <p:sp>
        <p:nvSpPr>
          <p:cNvPr id="10" name="Rounded Rectangle 9">
            <a:extLst>
              <a:ext uri="{FF2B5EF4-FFF2-40B4-BE49-F238E27FC236}">
                <a16:creationId xmlns:a16="http://schemas.microsoft.com/office/drawing/2014/main" id="{89B1AE63-6BF3-C748-B2ED-622B87B2FC25}"/>
              </a:ext>
            </a:extLst>
          </p:cNvPr>
          <p:cNvSpPr/>
          <p:nvPr/>
        </p:nvSpPr>
        <p:spPr>
          <a:xfrm>
            <a:off x="6411415" y="4373998"/>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12" name="Rectangle 11">
            <a:extLst>
              <a:ext uri="{FF2B5EF4-FFF2-40B4-BE49-F238E27FC236}">
                <a16:creationId xmlns:a16="http://schemas.microsoft.com/office/drawing/2014/main" id="{8AA162E0-42F0-0E47-BEBC-CB3317202016}"/>
              </a:ext>
            </a:extLst>
          </p:cNvPr>
          <p:cNvSpPr/>
          <p:nvPr/>
        </p:nvSpPr>
        <p:spPr>
          <a:xfrm>
            <a:off x="3473974" y="3651284"/>
            <a:ext cx="2306894"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11CB755D-8C85-DC46-B045-03075A77457F}"/>
              </a:ext>
            </a:extLst>
          </p:cNvPr>
          <p:cNvSpPr txBox="1"/>
          <p:nvPr/>
        </p:nvSpPr>
        <p:spPr>
          <a:xfrm>
            <a:off x="1122532" y="3651284"/>
            <a:ext cx="2329164" cy="461665"/>
          </a:xfrm>
          <a:prstGeom prst="rect">
            <a:avLst/>
          </a:prstGeom>
          <a:noFill/>
        </p:spPr>
        <p:txBody>
          <a:bodyPr wrap="none" rtlCol="0">
            <a:spAutoFit/>
          </a:bodyPr>
          <a:lstStyle/>
          <a:p>
            <a:r>
              <a:rPr lang="en-GB" sz="2400" dirty="0"/>
              <a:t>Enter the current</a:t>
            </a:r>
          </a:p>
        </p:txBody>
      </p:sp>
      <p:sp>
        <p:nvSpPr>
          <p:cNvPr id="15" name="TextBox 14">
            <a:extLst>
              <a:ext uri="{FF2B5EF4-FFF2-40B4-BE49-F238E27FC236}">
                <a16:creationId xmlns:a16="http://schemas.microsoft.com/office/drawing/2014/main" id="{37134DAD-E228-1C43-BC87-8D4D23AF9FD6}"/>
              </a:ext>
            </a:extLst>
          </p:cNvPr>
          <p:cNvSpPr txBox="1"/>
          <p:nvPr/>
        </p:nvSpPr>
        <p:spPr>
          <a:xfrm>
            <a:off x="5777936" y="3627620"/>
            <a:ext cx="607859" cy="461665"/>
          </a:xfrm>
          <a:prstGeom prst="rect">
            <a:avLst/>
          </a:prstGeom>
          <a:noFill/>
        </p:spPr>
        <p:txBody>
          <a:bodyPr wrap="none" rtlCol="0">
            <a:spAutoFit/>
          </a:bodyPr>
          <a:lstStyle/>
          <a:p>
            <a:r>
              <a:rPr lang="en-GB" sz="2400" dirty="0"/>
              <a:t>mA</a:t>
            </a:r>
          </a:p>
        </p:txBody>
      </p:sp>
      <p:sp>
        <p:nvSpPr>
          <p:cNvPr id="17" name="Rectangle 16">
            <a:extLst>
              <a:ext uri="{FF2B5EF4-FFF2-40B4-BE49-F238E27FC236}">
                <a16:creationId xmlns:a16="http://schemas.microsoft.com/office/drawing/2014/main" id="{338295A5-D7A8-0E4C-9550-39AC29C96F25}"/>
              </a:ext>
            </a:extLst>
          </p:cNvPr>
          <p:cNvSpPr/>
          <p:nvPr/>
        </p:nvSpPr>
        <p:spPr>
          <a:xfrm>
            <a:off x="3473974" y="4160018"/>
            <a:ext cx="2303962"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59FA6D19-1DA5-F54D-990A-9BF8511BA5C1}"/>
              </a:ext>
            </a:extLst>
          </p:cNvPr>
          <p:cNvSpPr txBox="1"/>
          <p:nvPr/>
        </p:nvSpPr>
        <p:spPr>
          <a:xfrm>
            <a:off x="1122532" y="4160018"/>
            <a:ext cx="2322046" cy="461665"/>
          </a:xfrm>
          <a:prstGeom prst="rect">
            <a:avLst/>
          </a:prstGeom>
          <a:noFill/>
        </p:spPr>
        <p:txBody>
          <a:bodyPr wrap="none" rtlCol="0">
            <a:spAutoFit/>
          </a:bodyPr>
          <a:lstStyle/>
          <a:p>
            <a:r>
              <a:rPr lang="en-GB" sz="2400" dirty="0"/>
              <a:t>Enter the voltage</a:t>
            </a:r>
          </a:p>
        </p:txBody>
      </p:sp>
      <p:sp>
        <p:nvSpPr>
          <p:cNvPr id="19" name="TextBox 18">
            <a:extLst>
              <a:ext uri="{FF2B5EF4-FFF2-40B4-BE49-F238E27FC236}">
                <a16:creationId xmlns:a16="http://schemas.microsoft.com/office/drawing/2014/main" id="{0FB552F6-5D53-E841-BAE3-33FBF012CFE1}"/>
              </a:ext>
            </a:extLst>
          </p:cNvPr>
          <p:cNvSpPr txBox="1"/>
          <p:nvPr/>
        </p:nvSpPr>
        <p:spPr>
          <a:xfrm>
            <a:off x="5842512" y="4153445"/>
            <a:ext cx="359394" cy="461665"/>
          </a:xfrm>
          <a:prstGeom prst="rect">
            <a:avLst/>
          </a:prstGeom>
          <a:noFill/>
        </p:spPr>
        <p:txBody>
          <a:bodyPr wrap="none" rtlCol="0">
            <a:spAutoFit/>
          </a:bodyPr>
          <a:lstStyle/>
          <a:p>
            <a:r>
              <a:rPr lang="en-GB" sz="2400" dirty="0"/>
              <a:t>V</a:t>
            </a:r>
          </a:p>
        </p:txBody>
      </p:sp>
    </p:spTree>
    <p:custDataLst>
      <p:tags r:id="rId1"/>
    </p:custDataLst>
    <p:extLst>
      <p:ext uri="{BB962C8B-B14F-4D97-AF65-F5344CB8AC3E}">
        <p14:creationId xmlns:p14="http://schemas.microsoft.com/office/powerpoint/2010/main" val="856612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Experiment results</a:t>
            </a:r>
          </a:p>
        </p:txBody>
      </p:sp>
      <p:sp>
        <p:nvSpPr>
          <p:cNvPr id="3" name="Content Placeholder 2"/>
          <p:cNvSpPr>
            <a:spLocks noGrp="1"/>
          </p:cNvSpPr>
          <p:nvPr>
            <p:ph idx="1"/>
          </p:nvPr>
        </p:nvSpPr>
        <p:spPr>
          <a:xfrm>
            <a:off x="1122531" y="1091868"/>
            <a:ext cx="8142105" cy="1383108"/>
          </a:xfrm>
        </p:spPr>
        <p:txBody>
          <a:bodyPr>
            <a:noAutofit/>
          </a:bodyPr>
          <a:lstStyle/>
          <a:p>
            <a:pPr marL="0" indent="0">
              <a:buNone/>
            </a:pPr>
            <a:r>
              <a:rPr lang="en-US" sz="2400" dirty="0"/>
              <a:t>We have just seen that, unless the circuit input voltage exceeds the Zener breakdown voltage of a Zener diode, it does not allow current to flow. But as soon as the Zener breakdown voltage is exceeded, the Zener allows current to flow and drops its Zener breakdown voltage.</a:t>
            </a:r>
          </a:p>
        </p:txBody>
      </p:sp>
      <p:sp>
        <p:nvSpPr>
          <p:cNvPr id="5" name="Rectangle 4">
            <a:extLst>
              <a:ext uri="{FF2B5EF4-FFF2-40B4-BE49-F238E27FC236}">
                <a16:creationId xmlns:a16="http://schemas.microsoft.com/office/drawing/2014/main" id="{404ED4B3-E251-AD40-B2CA-A34AB0B619F3}"/>
              </a:ext>
            </a:extLst>
          </p:cNvPr>
          <p:cNvSpPr/>
          <p:nvPr/>
        </p:nvSpPr>
        <p:spPr>
          <a:xfrm>
            <a:off x="1163045" y="2904743"/>
            <a:ext cx="3790845" cy="830997"/>
          </a:xfrm>
          <a:prstGeom prst="rect">
            <a:avLst/>
          </a:prstGeom>
          <a:solidFill>
            <a:schemeClr val="tx2">
              <a:lumMod val="40000"/>
              <a:lumOff val="60000"/>
            </a:schemeClr>
          </a:solidFill>
        </p:spPr>
        <p:txBody>
          <a:bodyPr wrap="square">
            <a:spAutoFit/>
          </a:bodyPr>
          <a:lstStyle/>
          <a:p>
            <a:pPr algn="just"/>
            <a:r>
              <a:rPr lang="en-GB" sz="2400" i="1" dirty="0"/>
              <a:t>Watch the video to see each step in the experiment.</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2872599"/>
            <a:ext cx="854046" cy="854046"/>
          </a:xfrm>
          <a:prstGeom prst="rect">
            <a:avLst/>
          </a:prstGeom>
        </p:spPr>
      </p:pic>
      <p:sp>
        <p:nvSpPr>
          <p:cNvPr id="7" name="Rectangle 6">
            <a:extLst>
              <a:ext uri="{FF2B5EF4-FFF2-40B4-BE49-F238E27FC236}">
                <a16:creationId xmlns:a16="http://schemas.microsoft.com/office/drawing/2014/main" id="{D6E07482-5310-0643-92A1-8BC7470F6498}"/>
              </a:ext>
            </a:extLst>
          </p:cNvPr>
          <p:cNvSpPr/>
          <p:nvPr/>
        </p:nvSpPr>
        <p:spPr>
          <a:xfrm>
            <a:off x="5129921" y="2474976"/>
            <a:ext cx="4175229" cy="23709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Vid02</a:t>
            </a:r>
          </a:p>
        </p:txBody>
      </p:sp>
    </p:spTree>
    <p:custDataLst>
      <p:tags r:id="rId1"/>
    </p:custDataLst>
    <p:extLst>
      <p:ext uri="{BB962C8B-B14F-4D97-AF65-F5344CB8AC3E}">
        <p14:creationId xmlns:p14="http://schemas.microsoft.com/office/powerpoint/2010/main" val="2932131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Zener voltage</a:t>
            </a:r>
          </a:p>
        </p:txBody>
      </p:sp>
      <p:sp>
        <p:nvSpPr>
          <p:cNvPr id="3" name="Content Placeholder 2"/>
          <p:cNvSpPr>
            <a:spLocks noGrp="1"/>
          </p:cNvSpPr>
          <p:nvPr>
            <p:ph idx="1"/>
          </p:nvPr>
        </p:nvSpPr>
        <p:spPr>
          <a:xfrm>
            <a:off x="1122532" y="1091869"/>
            <a:ext cx="7282914" cy="1033933"/>
          </a:xfrm>
        </p:spPr>
        <p:txBody>
          <a:bodyPr>
            <a:noAutofit/>
          </a:bodyPr>
          <a:lstStyle/>
          <a:p>
            <a:pPr marL="0" indent="0" algn="just">
              <a:buNone/>
            </a:pPr>
            <a:r>
              <a:rPr lang="en-US" sz="2400" dirty="0"/>
              <a:t>Lets explore Zener diodes and voltage regulation in more detail by using a virtual circuit.</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2358839"/>
            <a:ext cx="4410363" cy="150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Download and work through the worksheet. Then watch the video to make sure you completed everything correctly.</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358839"/>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1255158" y="4082457"/>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the worksheet</a:t>
            </a:r>
          </a:p>
        </p:txBody>
      </p:sp>
      <p:sp>
        <p:nvSpPr>
          <p:cNvPr id="9" name="Rectangle 8">
            <a:extLst>
              <a:ext uri="{FF2B5EF4-FFF2-40B4-BE49-F238E27FC236}">
                <a16:creationId xmlns:a16="http://schemas.microsoft.com/office/drawing/2014/main" id="{BADFE794-E4E1-DB4B-BB15-9F31929D71B2}"/>
              </a:ext>
            </a:extLst>
          </p:cNvPr>
          <p:cNvSpPr/>
          <p:nvPr/>
        </p:nvSpPr>
        <p:spPr>
          <a:xfrm>
            <a:off x="5710530" y="2343849"/>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Vid03</a:t>
            </a:r>
          </a:p>
        </p:txBody>
      </p:sp>
      <p:pic>
        <p:nvPicPr>
          <p:cNvPr id="8" name="Picture 7">
            <a:extLst>
              <a:ext uri="{FF2B5EF4-FFF2-40B4-BE49-F238E27FC236}">
                <a16:creationId xmlns:a16="http://schemas.microsoft.com/office/drawing/2014/main" id="{D9C54513-5948-D446-8D9C-BF72B61901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3026" y="1091869"/>
            <a:ext cx="876477" cy="876477"/>
          </a:xfrm>
          <a:prstGeom prst="rect">
            <a:avLst/>
          </a:prstGeom>
        </p:spPr>
      </p:pic>
    </p:spTree>
    <p:custDataLst>
      <p:tags r:id="rId1"/>
    </p:custDataLst>
    <p:extLst>
      <p:ext uri="{BB962C8B-B14F-4D97-AF65-F5344CB8AC3E}">
        <p14:creationId xmlns:p14="http://schemas.microsoft.com/office/powerpoint/2010/main" val="3565198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Draw a Zener diode I-V curve</a:t>
            </a:r>
          </a:p>
        </p:txBody>
      </p:sp>
      <p:sp>
        <p:nvSpPr>
          <p:cNvPr id="16" name="Content Placeholder 2">
            <a:extLst>
              <a:ext uri="{FF2B5EF4-FFF2-40B4-BE49-F238E27FC236}">
                <a16:creationId xmlns:a16="http://schemas.microsoft.com/office/drawing/2014/main" id="{1CCDD842-9E2E-3C4E-A94F-4A7D1D10DA0F}"/>
              </a:ext>
            </a:extLst>
          </p:cNvPr>
          <p:cNvSpPr txBox="1">
            <a:spLocks/>
          </p:cNvSpPr>
          <p:nvPr/>
        </p:nvSpPr>
        <p:spPr>
          <a:xfrm>
            <a:off x="1057330" y="1180373"/>
            <a:ext cx="7724458" cy="1952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on the button to see the completed tables of values from the virtual circuits.</a:t>
            </a:r>
          </a:p>
          <a:p>
            <a:pPr marL="0" indent="0" algn="just">
              <a:buFont typeface="Arial" panose="020B0604020202020204" pitchFamily="34" charset="0"/>
              <a:buNone/>
            </a:pPr>
            <a:r>
              <a:rPr lang="en-US" sz="2400" i="1" dirty="0"/>
              <a:t>Plot your own I-V curve for this 5V Zener diode, then take a photo of it and upload it to you portfolio.</a:t>
            </a:r>
          </a:p>
          <a:p>
            <a:pPr marL="0" indent="0" algn="just">
              <a:buFont typeface="Arial" panose="020B0604020202020204" pitchFamily="34" charset="0"/>
              <a:buNone/>
            </a:pPr>
            <a:r>
              <a:rPr lang="en-US" sz="2400" i="1" dirty="0"/>
              <a:t>You can download an empty axis if you would like.</a:t>
            </a:r>
          </a:p>
        </p:txBody>
      </p:sp>
      <p:pic>
        <p:nvPicPr>
          <p:cNvPr id="17" name="Graphic 16" descr="User">
            <a:extLst>
              <a:ext uri="{FF2B5EF4-FFF2-40B4-BE49-F238E27FC236}">
                <a16:creationId xmlns:a16="http://schemas.microsoft.com/office/drawing/2014/main" id="{E63E65BD-A67D-FF46-9DC0-DE40325C37C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1180373"/>
            <a:ext cx="854046" cy="854046"/>
          </a:xfrm>
          <a:prstGeom prst="rect">
            <a:avLst/>
          </a:prstGeom>
        </p:spPr>
      </p:pic>
      <p:sp>
        <p:nvSpPr>
          <p:cNvPr id="19" name="Rounded Rectangle 18">
            <a:extLst>
              <a:ext uri="{FF2B5EF4-FFF2-40B4-BE49-F238E27FC236}">
                <a16:creationId xmlns:a16="http://schemas.microsoft.com/office/drawing/2014/main" id="{0AA8BD00-1CC5-1143-91D0-D01AEDEFF8C0}"/>
              </a:ext>
            </a:extLst>
          </p:cNvPr>
          <p:cNvSpPr/>
          <p:nvPr/>
        </p:nvSpPr>
        <p:spPr>
          <a:xfrm>
            <a:off x="1122530" y="3864927"/>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20" name="Rectangle 19">
            <a:extLst>
              <a:ext uri="{FF2B5EF4-FFF2-40B4-BE49-F238E27FC236}">
                <a16:creationId xmlns:a16="http://schemas.microsoft.com/office/drawing/2014/main" id="{27F00446-BFFC-0E48-A051-56918594D67C}"/>
              </a:ext>
            </a:extLst>
          </p:cNvPr>
          <p:cNvSpPr/>
          <p:nvPr/>
        </p:nvSpPr>
        <p:spPr>
          <a:xfrm>
            <a:off x="4059936" y="3923936"/>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a:extLst>
              <a:ext uri="{FF2B5EF4-FFF2-40B4-BE49-F238E27FC236}">
                <a16:creationId xmlns:a16="http://schemas.microsoft.com/office/drawing/2014/main" id="{C2AFC8B5-5797-F244-902B-59AFFA3A2368}"/>
              </a:ext>
            </a:extLst>
          </p:cNvPr>
          <p:cNvSpPr/>
          <p:nvPr/>
        </p:nvSpPr>
        <p:spPr>
          <a:xfrm>
            <a:off x="6219881" y="4409126"/>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
        <p:nvSpPr>
          <p:cNvPr id="22" name="Rounded Rectangle 21">
            <a:extLst>
              <a:ext uri="{FF2B5EF4-FFF2-40B4-BE49-F238E27FC236}">
                <a16:creationId xmlns:a16="http://schemas.microsoft.com/office/drawing/2014/main" id="{67C30840-7B9E-3A4C-B8F3-FFE709AB1B60}"/>
              </a:ext>
            </a:extLst>
          </p:cNvPr>
          <p:cNvSpPr/>
          <p:nvPr/>
        </p:nvSpPr>
        <p:spPr>
          <a:xfrm>
            <a:off x="1101118" y="3226010"/>
            <a:ext cx="2743055" cy="545851"/>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Reverse biased</a:t>
            </a:r>
          </a:p>
        </p:txBody>
      </p:sp>
      <p:sp>
        <p:nvSpPr>
          <p:cNvPr id="23" name="Rounded Rectangle 22">
            <a:extLst>
              <a:ext uri="{FF2B5EF4-FFF2-40B4-BE49-F238E27FC236}">
                <a16:creationId xmlns:a16="http://schemas.microsoft.com/office/drawing/2014/main" id="{88FA7CA6-1E4E-3B4E-B60A-9438B2E13FBC}"/>
              </a:ext>
            </a:extLst>
          </p:cNvPr>
          <p:cNvSpPr/>
          <p:nvPr/>
        </p:nvSpPr>
        <p:spPr>
          <a:xfrm>
            <a:off x="3865585" y="3226010"/>
            <a:ext cx="2743055" cy="545851"/>
          </a:xfrm>
          <a:prstGeom prst="roundRect">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Forward biased</a:t>
            </a:r>
          </a:p>
        </p:txBody>
      </p:sp>
      <p:sp>
        <p:nvSpPr>
          <p:cNvPr id="24" name="Rounded Rectangle 23">
            <a:extLst>
              <a:ext uri="{FF2B5EF4-FFF2-40B4-BE49-F238E27FC236}">
                <a16:creationId xmlns:a16="http://schemas.microsoft.com/office/drawing/2014/main" id="{248B6D31-5977-6C49-97C4-66929D75B361}"/>
              </a:ext>
            </a:extLst>
          </p:cNvPr>
          <p:cNvSpPr/>
          <p:nvPr/>
        </p:nvSpPr>
        <p:spPr>
          <a:xfrm>
            <a:off x="6645043" y="3203796"/>
            <a:ext cx="2136746" cy="545851"/>
          </a:xfrm>
          <a:prstGeom prst="roundRect">
            <a:avLst/>
          </a:prstGeom>
          <a:solidFill>
            <a:schemeClr val="tx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Axis</a:t>
            </a:r>
          </a:p>
        </p:txBody>
      </p:sp>
    </p:spTree>
    <p:custDataLst>
      <p:tags r:id="rId1"/>
    </p:custDataLst>
    <p:extLst>
      <p:ext uri="{BB962C8B-B14F-4D97-AF65-F5344CB8AC3E}">
        <p14:creationId xmlns:p14="http://schemas.microsoft.com/office/powerpoint/2010/main" val="3337857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Reverse biased results</a:t>
            </a:r>
          </a:p>
        </p:txBody>
      </p:sp>
      <p:graphicFrame>
        <p:nvGraphicFramePr>
          <p:cNvPr id="29" name="Table 28">
            <a:extLst>
              <a:ext uri="{FF2B5EF4-FFF2-40B4-BE49-F238E27FC236}">
                <a16:creationId xmlns:a16="http://schemas.microsoft.com/office/drawing/2014/main" id="{2AC50470-8D5E-634B-A5A3-9E1846CAEA3B}"/>
              </a:ext>
            </a:extLst>
          </p:cNvPr>
          <p:cNvGraphicFramePr>
            <a:graphicFrameLocks noGrp="1"/>
          </p:cNvGraphicFramePr>
          <p:nvPr>
            <p:extLst>
              <p:ext uri="{D42A27DB-BD31-4B8C-83A1-F6EECF244321}">
                <p14:modId xmlns:p14="http://schemas.microsoft.com/office/powerpoint/2010/main" val="502563143"/>
              </p:ext>
            </p:extLst>
          </p:nvPr>
        </p:nvGraphicFramePr>
        <p:xfrm>
          <a:off x="449706" y="1907540"/>
          <a:ext cx="9383843" cy="1188720"/>
        </p:xfrm>
        <a:graphic>
          <a:graphicData uri="http://schemas.openxmlformats.org/drawingml/2006/table">
            <a:tbl>
              <a:tblPr>
                <a:tableStyleId>{5940675A-B579-460E-94D1-54222C63F5DA}</a:tableStyleId>
              </a:tblPr>
              <a:tblGrid>
                <a:gridCol w="1438613">
                  <a:extLst>
                    <a:ext uri="{9D8B030D-6E8A-4147-A177-3AD203B41FA5}">
                      <a16:colId xmlns:a16="http://schemas.microsoft.com/office/drawing/2014/main" val="1968557435"/>
                    </a:ext>
                  </a:extLst>
                </a:gridCol>
                <a:gridCol w="794523">
                  <a:extLst>
                    <a:ext uri="{9D8B030D-6E8A-4147-A177-3AD203B41FA5}">
                      <a16:colId xmlns:a16="http://schemas.microsoft.com/office/drawing/2014/main" val="1264527772"/>
                    </a:ext>
                  </a:extLst>
                </a:gridCol>
                <a:gridCol w="794523">
                  <a:extLst>
                    <a:ext uri="{9D8B030D-6E8A-4147-A177-3AD203B41FA5}">
                      <a16:colId xmlns:a16="http://schemas.microsoft.com/office/drawing/2014/main" val="1188204651"/>
                    </a:ext>
                  </a:extLst>
                </a:gridCol>
                <a:gridCol w="794523">
                  <a:extLst>
                    <a:ext uri="{9D8B030D-6E8A-4147-A177-3AD203B41FA5}">
                      <a16:colId xmlns:a16="http://schemas.microsoft.com/office/drawing/2014/main" val="1349442149"/>
                    </a:ext>
                  </a:extLst>
                </a:gridCol>
                <a:gridCol w="794523">
                  <a:extLst>
                    <a:ext uri="{9D8B030D-6E8A-4147-A177-3AD203B41FA5}">
                      <a16:colId xmlns:a16="http://schemas.microsoft.com/office/drawing/2014/main" val="2174345950"/>
                    </a:ext>
                  </a:extLst>
                </a:gridCol>
                <a:gridCol w="794523">
                  <a:extLst>
                    <a:ext uri="{9D8B030D-6E8A-4147-A177-3AD203B41FA5}">
                      <a16:colId xmlns:a16="http://schemas.microsoft.com/office/drawing/2014/main" val="165630645"/>
                    </a:ext>
                  </a:extLst>
                </a:gridCol>
                <a:gridCol w="794523">
                  <a:extLst>
                    <a:ext uri="{9D8B030D-6E8A-4147-A177-3AD203B41FA5}">
                      <a16:colId xmlns:a16="http://schemas.microsoft.com/office/drawing/2014/main" val="3833602005"/>
                    </a:ext>
                  </a:extLst>
                </a:gridCol>
                <a:gridCol w="794523">
                  <a:extLst>
                    <a:ext uri="{9D8B030D-6E8A-4147-A177-3AD203B41FA5}">
                      <a16:colId xmlns:a16="http://schemas.microsoft.com/office/drawing/2014/main" val="1469809619"/>
                    </a:ext>
                  </a:extLst>
                </a:gridCol>
                <a:gridCol w="794523">
                  <a:extLst>
                    <a:ext uri="{9D8B030D-6E8A-4147-A177-3AD203B41FA5}">
                      <a16:colId xmlns:a16="http://schemas.microsoft.com/office/drawing/2014/main" val="689748341"/>
                    </a:ext>
                  </a:extLst>
                </a:gridCol>
                <a:gridCol w="794523">
                  <a:extLst>
                    <a:ext uri="{9D8B030D-6E8A-4147-A177-3AD203B41FA5}">
                      <a16:colId xmlns:a16="http://schemas.microsoft.com/office/drawing/2014/main" val="372445617"/>
                    </a:ext>
                  </a:extLst>
                </a:gridCol>
                <a:gridCol w="794523">
                  <a:extLst>
                    <a:ext uri="{9D8B030D-6E8A-4147-A177-3AD203B41FA5}">
                      <a16:colId xmlns:a16="http://schemas.microsoft.com/office/drawing/2014/main" val="819042987"/>
                    </a:ext>
                  </a:extLst>
                </a:gridCol>
              </a:tblGrid>
              <a:tr h="370840">
                <a:tc>
                  <a:txBody>
                    <a:bodyPr/>
                    <a:lstStyle/>
                    <a:p>
                      <a:pPr algn="ctr"/>
                      <a:r>
                        <a:rPr lang="en-US" sz="2000" b="1" dirty="0"/>
                        <a:t>V</a:t>
                      </a:r>
                      <a:r>
                        <a:rPr lang="en-US" sz="2000" b="1" baseline="-25000" dirty="0"/>
                        <a:t>S</a:t>
                      </a:r>
                    </a:p>
                  </a:txBody>
                  <a:tcPr/>
                </a:tc>
                <a:tc>
                  <a:txBody>
                    <a:bodyPr/>
                    <a:lstStyle/>
                    <a:p>
                      <a:pPr algn="ctr"/>
                      <a:r>
                        <a:rPr lang="en-US" sz="2000" b="1" dirty="0"/>
                        <a:t>1V</a:t>
                      </a:r>
                    </a:p>
                  </a:txBody>
                  <a:tcPr/>
                </a:tc>
                <a:tc>
                  <a:txBody>
                    <a:bodyPr/>
                    <a:lstStyle/>
                    <a:p>
                      <a:pPr algn="ctr"/>
                      <a:r>
                        <a:rPr lang="en-US" sz="2000" b="1" dirty="0"/>
                        <a:t>2V</a:t>
                      </a:r>
                    </a:p>
                  </a:txBody>
                  <a:tcPr/>
                </a:tc>
                <a:tc>
                  <a:txBody>
                    <a:bodyPr/>
                    <a:lstStyle/>
                    <a:p>
                      <a:pPr algn="ctr"/>
                      <a:r>
                        <a:rPr lang="en-US" sz="2000" b="1" dirty="0"/>
                        <a:t>3V</a:t>
                      </a:r>
                    </a:p>
                  </a:txBody>
                  <a:tcPr/>
                </a:tc>
                <a:tc>
                  <a:txBody>
                    <a:bodyPr/>
                    <a:lstStyle/>
                    <a:p>
                      <a:pPr algn="ctr"/>
                      <a:r>
                        <a:rPr lang="en-US" sz="2000" b="1" dirty="0"/>
                        <a:t>4V</a:t>
                      </a:r>
                    </a:p>
                  </a:txBody>
                  <a:tcPr/>
                </a:tc>
                <a:tc>
                  <a:txBody>
                    <a:bodyPr/>
                    <a:lstStyle/>
                    <a:p>
                      <a:pPr algn="ctr"/>
                      <a:r>
                        <a:rPr lang="en-US" sz="2000" b="1" dirty="0"/>
                        <a:t>5V</a:t>
                      </a:r>
                    </a:p>
                  </a:txBody>
                  <a:tcPr/>
                </a:tc>
                <a:tc>
                  <a:txBody>
                    <a:bodyPr/>
                    <a:lstStyle/>
                    <a:p>
                      <a:pPr algn="ctr"/>
                      <a:r>
                        <a:rPr lang="en-US" sz="2000" b="1" dirty="0"/>
                        <a:t>6V</a:t>
                      </a:r>
                    </a:p>
                  </a:txBody>
                  <a:tcPr/>
                </a:tc>
                <a:tc>
                  <a:txBody>
                    <a:bodyPr/>
                    <a:lstStyle/>
                    <a:p>
                      <a:pPr algn="ctr"/>
                      <a:r>
                        <a:rPr lang="en-US" sz="2000" b="1" dirty="0"/>
                        <a:t>7V</a:t>
                      </a:r>
                    </a:p>
                  </a:txBody>
                  <a:tcPr/>
                </a:tc>
                <a:tc>
                  <a:txBody>
                    <a:bodyPr/>
                    <a:lstStyle/>
                    <a:p>
                      <a:pPr algn="ctr"/>
                      <a:r>
                        <a:rPr lang="en-US" sz="2000" b="1" dirty="0"/>
                        <a:t>8V</a:t>
                      </a:r>
                    </a:p>
                  </a:txBody>
                  <a:tcPr/>
                </a:tc>
                <a:tc>
                  <a:txBody>
                    <a:bodyPr/>
                    <a:lstStyle/>
                    <a:p>
                      <a:pPr algn="ctr"/>
                      <a:r>
                        <a:rPr lang="en-US" sz="2000" b="1" dirty="0"/>
                        <a:t>9V</a:t>
                      </a:r>
                    </a:p>
                  </a:txBody>
                  <a:tcPr/>
                </a:tc>
                <a:tc>
                  <a:txBody>
                    <a:bodyPr/>
                    <a:lstStyle/>
                    <a:p>
                      <a:pPr algn="ctr"/>
                      <a:r>
                        <a:rPr lang="en-US" sz="2000" b="1" dirty="0"/>
                        <a:t>10V</a:t>
                      </a:r>
                    </a:p>
                  </a:txBody>
                  <a:tcPr/>
                </a:tc>
                <a:extLst>
                  <a:ext uri="{0D108BD9-81ED-4DB2-BD59-A6C34878D82A}">
                    <a16:rowId xmlns:a16="http://schemas.microsoft.com/office/drawing/2014/main" val="2902306734"/>
                  </a:ext>
                </a:extLst>
              </a:tr>
              <a:tr h="370840">
                <a:tc>
                  <a:txBody>
                    <a:bodyPr/>
                    <a:lstStyle/>
                    <a:p>
                      <a:pPr algn="ctr"/>
                      <a:r>
                        <a:rPr lang="en-US" sz="2000" b="1" dirty="0"/>
                        <a:t>V</a:t>
                      </a:r>
                      <a:r>
                        <a:rPr lang="en-US" sz="2000" b="1" baseline="-25000" dirty="0"/>
                        <a:t>Z </a:t>
                      </a:r>
                      <a:r>
                        <a:rPr lang="en-US" sz="2000" b="1" baseline="0" dirty="0"/>
                        <a:t>(V)</a:t>
                      </a:r>
                    </a:p>
                  </a:txBody>
                  <a:tcPr/>
                </a:tc>
                <a:tc>
                  <a:txBody>
                    <a:bodyPr/>
                    <a:lstStyle/>
                    <a:p>
                      <a:pPr algn="ctr"/>
                      <a:r>
                        <a:rPr lang="en-US" sz="2000" dirty="0"/>
                        <a:t>-1</a:t>
                      </a:r>
                    </a:p>
                  </a:txBody>
                  <a:tcPr/>
                </a:tc>
                <a:tc>
                  <a:txBody>
                    <a:bodyPr/>
                    <a:lstStyle/>
                    <a:p>
                      <a:pPr algn="ctr"/>
                      <a:r>
                        <a:rPr lang="en-US" sz="2000" dirty="0"/>
                        <a:t>-2</a:t>
                      </a:r>
                    </a:p>
                  </a:txBody>
                  <a:tcPr/>
                </a:tc>
                <a:tc>
                  <a:txBody>
                    <a:bodyPr/>
                    <a:lstStyle/>
                    <a:p>
                      <a:pPr algn="ctr"/>
                      <a:r>
                        <a:rPr lang="en-US" sz="2000" dirty="0"/>
                        <a:t>-3</a:t>
                      </a:r>
                    </a:p>
                  </a:txBody>
                  <a:tcPr/>
                </a:tc>
                <a:tc>
                  <a:txBody>
                    <a:bodyPr/>
                    <a:lstStyle/>
                    <a:p>
                      <a:pPr algn="ctr"/>
                      <a:r>
                        <a:rPr lang="en-US" sz="2000" dirty="0"/>
                        <a:t>-4</a:t>
                      </a:r>
                    </a:p>
                  </a:txBody>
                  <a:tcPr/>
                </a:tc>
                <a:tc>
                  <a:txBody>
                    <a:bodyPr/>
                    <a:lstStyle/>
                    <a:p>
                      <a:pPr algn="ctr"/>
                      <a:r>
                        <a:rPr lang="en-US" sz="2000" dirty="0"/>
                        <a:t>-4.92</a:t>
                      </a:r>
                    </a:p>
                  </a:txBody>
                  <a:tcPr/>
                </a:tc>
                <a:tc>
                  <a:txBody>
                    <a:bodyPr/>
                    <a:lstStyle/>
                    <a:p>
                      <a:pPr algn="ctr"/>
                      <a:r>
                        <a:rPr lang="en-US" sz="2000" dirty="0"/>
                        <a:t>-4.99</a:t>
                      </a:r>
                    </a:p>
                  </a:txBody>
                  <a:tcPr/>
                </a:tc>
                <a:tc>
                  <a:txBody>
                    <a:bodyPr/>
                    <a:lstStyle/>
                    <a:p>
                      <a:pPr algn="ctr"/>
                      <a:r>
                        <a:rPr lang="en-US" sz="2000" dirty="0"/>
                        <a:t>-5.02</a:t>
                      </a:r>
                    </a:p>
                  </a:txBody>
                  <a:tcPr/>
                </a:tc>
                <a:tc>
                  <a:txBody>
                    <a:bodyPr/>
                    <a:lstStyle/>
                    <a:p>
                      <a:pPr algn="ctr"/>
                      <a:r>
                        <a:rPr lang="en-US" sz="2000" dirty="0"/>
                        <a:t>-5.04</a:t>
                      </a:r>
                    </a:p>
                  </a:txBody>
                  <a:tcPr/>
                </a:tc>
                <a:tc>
                  <a:txBody>
                    <a:bodyPr/>
                    <a:lstStyle/>
                    <a:p>
                      <a:pPr algn="ctr"/>
                      <a:r>
                        <a:rPr lang="en-US" sz="2000" dirty="0"/>
                        <a:t>-5.05</a:t>
                      </a:r>
                    </a:p>
                  </a:txBody>
                  <a:tcPr/>
                </a:tc>
                <a:tc>
                  <a:txBody>
                    <a:bodyPr/>
                    <a:lstStyle/>
                    <a:p>
                      <a:pPr algn="ctr"/>
                      <a:r>
                        <a:rPr lang="en-US" sz="2000" dirty="0"/>
                        <a:t>-5.07</a:t>
                      </a:r>
                    </a:p>
                  </a:txBody>
                  <a:tcPr/>
                </a:tc>
                <a:extLst>
                  <a:ext uri="{0D108BD9-81ED-4DB2-BD59-A6C34878D82A}">
                    <a16:rowId xmlns:a16="http://schemas.microsoft.com/office/drawing/2014/main" val="1048255725"/>
                  </a:ext>
                </a:extLst>
              </a:tr>
              <a:tr h="370840">
                <a:tc>
                  <a:txBody>
                    <a:bodyPr/>
                    <a:lstStyle/>
                    <a:p>
                      <a:pPr algn="ctr"/>
                      <a:r>
                        <a:rPr lang="en-US" sz="2000" b="1" dirty="0"/>
                        <a:t>I</a:t>
                      </a:r>
                      <a:r>
                        <a:rPr lang="en-US" sz="2000" b="1" baseline="-25000" dirty="0"/>
                        <a:t>T </a:t>
                      </a:r>
                      <a:r>
                        <a:rPr lang="en-US" sz="2000" b="1" baseline="0" dirty="0"/>
                        <a:t>(mA)</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-0.09</a:t>
                      </a:r>
                    </a:p>
                  </a:txBody>
                  <a:tcPr/>
                </a:tc>
                <a:tc>
                  <a:txBody>
                    <a:bodyPr/>
                    <a:lstStyle/>
                    <a:p>
                      <a:pPr algn="ctr"/>
                      <a:r>
                        <a:rPr lang="en-US" sz="2000" dirty="0"/>
                        <a:t>-10.1</a:t>
                      </a:r>
                    </a:p>
                  </a:txBody>
                  <a:tcPr/>
                </a:tc>
                <a:tc>
                  <a:txBody>
                    <a:bodyPr/>
                    <a:lstStyle/>
                    <a:p>
                      <a:pPr algn="ctr"/>
                      <a:r>
                        <a:rPr lang="en-US" sz="2000" dirty="0"/>
                        <a:t>-19.8</a:t>
                      </a:r>
                    </a:p>
                  </a:txBody>
                  <a:tcPr/>
                </a:tc>
                <a:tc>
                  <a:txBody>
                    <a:bodyPr/>
                    <a:lstStyle/>
                    <a:p>
                      <a:pPr algn="ctr"/>
                      <a:r>
                        <a:rPr lang="en-US" sz="2000" dirty="0"/>
                        <a:t>-29.6</a:t>
                      </a:r>
                    </a:p>
                  </a:txBody>
                  <a:tcPr/>
                </a:tc>
                <a:tc>
                  <a:txBody>
                    <a:bodyPr/>
                    <a:lstStyle/>
                    <a:p>
                      <a:pPr algn="ctr"/>
                      <a:r>
                        <a:rPr lang="en-US" sz="2000" dirty="0"/>
                        <a:t>-39.5</a:t>
                      </a:r>
                    </a:p>
                  </a:txBody>
                  <a:tcPr/>
                </a:tc>
                <a:tc>
                  <a:txBody>
                    <a:bodyPr/>
                    <a:lstStyle/>
                    <a:p>
                      <a:pPr algn="ctr"/>
                      <a:r>
                        <a:rPr lang="en-US" sz="2000" dirty="0"/>
                        <a:t>-49.3</a:t>
                      </a:r>
                    </a:p>
                  </a:txBody>
                  <a:tcPr/>
                </a:tc>
                <a:extLst>
                  <a:ext uri="{0D108BD9-81ED-4DB2-BD59-A6C34878D82A}">
                    <a16:rowId xmlns:a16="http://schemas.microsoft.com/office/drawing/2014/main" val="357151659"/>
                  </a:ext>
                </a:extLst>
              </a:tr>
            </a:tbl>
          </a:graphicData>
        </a:graphic>
      </p:graphicFrame>
    </p:spTree>
    <p:custDataLst>
      <p:tags r:id="rId1"/>
    </p:custDataLst>
    <p:extLst>
      <p:ext uri="{BB962C8B-B14F-4D97-AF65-F5344CB8AC3E}">
        <p14:creationId xmlns:p14="http://schemas.microsoft.com/office/powerpoint/2010/main" val="4002654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Forward biased results</a:t>
            </a:r>
          </a:p>
        </p:txBody>
      </p:sp>
      <p:graphicFrame>
        <p:nvGraphicFramePr>
          <p:cNvPr id="25" name="Table 24">
            <a:extLst>
              <a:ext uri="{FF2B5EF4-FFF2-40B4-BE49-F238E27FC236}">
                <a16:creationId xmlns:a16="http://schemas.microsoft.com/office/drawing/2014/main" id="{CD0C30AA-8B04-7F4F-A996-B8926DDA8B8A}"/>
              </a:ext>
            </a:extLst>
          </p:cNvPr>
          <p:cNvGraphicFramePr>
            <a:graphicFrameLocks noGrp="1"/>
          </p:cNvGraphicFramePr>
          <p:nvPr>
            <p:extLst>
              <p:ext uri="{D42A27DB-BD31-4B8C-83A1-F6EECF244321}">
                <p14:modId xmlns:p14="http://schemas.microsoft.com/office/powerpoint/2010/main" val="4043413543"/>
              </p:ext>
            </p:extLst>
          </p:nvPr>
        </p:nvGraphicFramePr>
        <p:xfrm>
          <a:off x="178530" y="2501900"/>
          <a:ext cx="9110900" cy="1188720"/>
        </p:xfrm>
        <a:graphic>
          <a:graphicData uri="http://schemas.openxmlformats.org/drawingml/2006/table">
            <a:tbl>
              <a:tblPr>
                <a:tableStyleId>{5940675A-B579-460E-94D1-54222C63F5DA}</a:tableStyleId>
              </a:tblPr>
              <a:tblGrid>
                <a:gridCol w="1396770">
                  <a:extLst>
                    <a:ext uri="{9D8B030D-6E8A-4147-A177-3AD203B41FA5}">
                      <a16:colId xmlns:a16="http://schemas.microsoft.com/office/drawing/2014/main" val="1968557435"/>
                    </a:ext>
                  </a:extLst>
                </a:gridCol>
                <a:gridCol w="771413">
                  <a:extLst>
                    <a:ext uri="{9D8B030D-6E8A-4147-A177-3AD203B41FA5}">
                      <a16:colId xmlns:a16="http://schemas.microsoft.com/office/drawing/2014/main" val="1466620247"/>
                    </a:ext>
                  </a:extLst>
                </a:gridCol>
                <a:gridCol w="771413">
                  <a:extLst>
                    <a:ext uri="{9D8B030D-6E8A-4147-A177-3AD203B41FA5}">
                      <a16:colId xmlns:a16="http://schemas.microsoft.com/office/drawing/2014/main" val="1264527772"/>
                    </a:ext>
                  </a:extLst>
                </a:gridCol>
                <a:gridCol w="771413">
                  <a:extLst>
                    <a:ext uri="{9D8B030D-6E8A-4147-A177-3AD203B41FA5}">
                      <a16:colId xmlns:a16="http://schemas.microsoft.com/office/drawing/2014/main" val="1188204651"/>
                    </a:ext>
                  </a:extLst>
                </a:gridCol>
                <a:gridCol w="771413">
                  <a:extLst>
                    <a:ext uri="{9D8B030D-6E8A-4147-A177-3AD203B41FA5}">
                      <a16:colId xmlns:a16="http://schemas.microsoft.com/office/drawing/2014/main" val="1349442149"/>
                    </a:ext>
                  </a:extLst>
                </a:gridCol>
                <a:gridCol w="771413">
                  <a:extLst>
                    <a:ext uri="{9D8B030D-6E8A-4147-A177-3AD203B41FA5}">
                      <a16:colId xmlns:a16="http://schemas.microsoft.com/office/drawing/2014/main" val="2174345950"/>
                    </a:ext>
                  </a:extLst>
                </a:gridCol>
                <a:gridCol w="771413">
                  <a:extLst>
                    <a:ext uri="{9D8B030D-6E8A-4147-A177-3AD203B41FA5}">
                      <a16:colId xmlns:a16="http://schemas.microsoft.com/office/drawing/2014/main" val="165630645"/>
                    </a:ext>
                  </a:extLst>
                </a:gridCol>
                <a:gridCol w="771413">
                  <a:extLst>
                    <a:ext uri="{9D8B030D-6E8A-4147-A177-3AD203B41FA5}">
                      <a16:colId xmlns:a16="http://schemas.microsoft.com/office/drawing/2014/main" val="3833602005"/>
                    </a:ext>
                  </a:extLst>
                </a:gridCol>
                <a:gridCol w="771413">
                  <a:extLst>
                    <a:ext uri="{9D8B030D-6E8A-4147-A177-3AD203B41FA5}">
                      <a16:colId xmlns:a16="http://schemas.microsoft.com/office/drawing/2014/main" val="1469809619"/>
                    </a:ext>
                  </a:extLst>
                </a:gridCol>
                <a:gridCol w="771413">
                  <a:extLst>
                    <a:ext uri="{9D8B030D-6E8A-4147-A177-3AD203B41FA5}">
                      <a16:colId xmlns:a16="http://schemas.microsoft.com/office/drawing/2014/main" val="689748341"/>
                    </a:ext>
                  </a:extLst>
                </a:gridCol>
                <a:gridCol w="771413">
                  <a:extLst>
                    <a:ext uri="{9D8B030D-6E8A-4147-A177-3AD203B41FA5}">
                      <a16:colId xmlns:a16="http://schemas.microsoft.com/office/drawing/2014/main" val="372445617"/>
                    </a:ext>
                  </a:extLst>
                </a:gridCol>
              </a:tblGrid>
              <a:tr h="370840">
                <a:tc>
                  <a:txBody>
                    <a:bodyPr/>
                    <a:lstStyle/>
                    <a:p>
                      <a:pPr algn="ctr"/>
                      <a:r>
                        <a:rPr lang="en-US" sz="2000" b="1" dirty="0"/>
                        <a:t>V</a:t>
                      </a:r>
                      <a:r>
                        <a:rPr lang="en-US" sz="2000" b="1" baseline="-25000" dirty="0"/>
                        <a:t>S</a:t>
                      </a:r>
                    </a:p>
                  </a:txBody>
                  <a:tcPr/>
                </a:tc>
                <a:tc>
                  <a:txBody>
                    <a:bodyPr/>
                    <a:lstStyle/>
                    <a:p>
                      <a:pPr algn="ctr"/>
                      <a:r>
                        <a:rPr lang="en-US" sz="2000" b="1" dirty="0"/>
                        <a:t>0.2V</a:t>
                      </a:r>
                    </a:p>
                  </a:txBody>
                  <a:tcPr/>
                </a:tc>
                <a:tc>
                  <a:txBody>
                    <a:bodyPr/>
                    <a:lstStyle/>
                    <a:p>
                      <a:pPr algn="ctr"/>
                      <a:r>
                        <a:rPr lang="en-US" sz="2000" b="1" dirty="0"/>
                        <a:t>0.4V</a:t>
                      </a:r>
                    </a:p>
                  </a:txBody>
                  <a:tcPr/>
                </a:tc>
                <a:tc>
                  <a:txBody>
                    <a:bodyPr/>
                    <a:lstStyle/>
                    <a:p>
                      <a:pPr algn="ctr"/>
                      <a:r>
                        <a:rPr lang="en-US" sz="2000" b="1" dirty="0"/>
                        <a:t>0.6V</a:t>
                      </a:r>
                    </a:p>
                  </a:txBody>
                  <a:tcPr/>
                </a:tc>
                <a:tc>
                  <a:txBody>
                    <a:bodyPr/>
                    <a:lstStyle/>
                    <a:p>
                      <a:pPr algn="ctr"/>
                      <a:r>
                        <a:rPr lang="en-US" sz="2000" b="1" dirty="0"/>
                        <a:t>0.8V</a:t>
                      </a:r>
                    </a:p>
                  </a:txBody>
                  <a:tcPr/>
                </a:tc>
                <a:tc>
                  <a:txBody>
                    <a:bodyPr/>
                    <a:lstStyle/>
                    <a:p>
                      <a:pPr algn="ctr"/>
                      <a:r>
                        <a:rPr lang="en-US" sz="2000" b="1" dirty="0"/>
                        <a:t>1V</a:t>
                      </a:r>
                    </a:p>
                  </a:txBody>
                  <a:tcPr/>
                </a:tc>
                <a:tc>
                  <a:txBody>
                    <a:bodyPr/>
                    <a:lstStyle/>
                    <a:p>
                      <a:pPr algn="ctr"/>
                      <a:r>
                        <a:rPr lang="en-US" sz="2000" b="1" dirty="0"/>
                        <a:t>2V</a:t>
                      </a:r>
                    </a:p>
                  </a:txBody>
                  <a:tcPr/>
                </a:tc>
                <a:tc>
                  <a:txBody>
                    <a:bodyPr/>
                    <a:lstStyle/>
                    <a:p>
                      <a:pPr algn="ctr"/>
                      <a:r>
                        <a:rPr lang="en-US" sz="2000" b="1" dirty="0"/>
                        <a:t>4V</a:t>
                      </a:r>
                    </a:p>
                  </a:txBody>
                  <a:tcPr/>
                </a:tc>
                <a:tc>
                  <a:txBody>
                    <a:bodyPr/>
                    <a:lstStyle/>
                    <a:p>
                      <a:pPr algn="ctr"/>
                      <a:r>
                        <a:rPr lang="en-US" sz="2000" b="1" dirty="0"/>
                        <a:t>6V</a:t>
                      </a:r>
                    </a:p>
                  </a:txBody>
                  <a:tcPr/>
                </a:tc>
                <a:tc>
                  <a:txBody>
                    <a:bodyPr/>
                    <a:lstStyle/>
                    <a:p>
                      <a:pPr algn="ctr"/>
                      <a:r>
                        <a:rPr lang="en-US" sz="2000" b="1" dirty="0"/>
                        <a:t>8V</a:t>
                      </a:r>
                    </a:p>
                  </a:txBody>
                  <a:tcPr/>
                </a:tc>
                <a:tc>
                  <a:txBody>
                    <a:bodyPr/>
                    <a:lstStyle/>
                    <a:p>
                      <a:pPr algn="ctr"/>
                      <a:r>
                        <a:rPr lang="en-US" sz="2000" b="1" dirty="0"/>
                        <a:t>10V</a:t>
                      </a:r>
                    </a:p>
                  </a:txBody>
                  <a:tcPr/>
                </a:tc>
                <a:extLst>
                  <a:ext uri="{0D108BD9-81ED-4DB2-BD59-A6C34878D82A}">
                    <a16:rowId xmlns:a16="http://schemas.microsoft.com/office/drawing/2014/main" val="2902306734"/>
                  </a:ext>
                </a:extLst>
              </a:tr>
              <a:tr h="370840">
                <a:tc>
                  <a:txBody>
                    <a:bodyPr/>
                    <a:lstStyle/>
                    <a:p>
                      <a:pPr algn="ctr"/>
                      <a:r>
                        <a:rPr lang="en-US" sz="2000" b="1" dirty="0"/>
                        <a:t>V</a:t>
                      </a:r>
                      <a:r>
                        <a:rPr lang="en-US" sz="2000" b="1" baseline="-25000" dirty="0"/>
                        <a:t>Z </a:t>
                      </a:r>
                      <a:r>
                        <a:rPr lang="en-US" sz="2000" b="1" baseline="0" dirty="0"/>
                        <a:t>(V)</a:t>
                      </a:r>
                    </a:p>
                  </a:txBody>
                  <a:tcPr/>
                </a:tc>
                <a:tc>
                  <a:txBody>
                    <a:bodyPr/>
                    <a:lstStyle/>
                    <a:p>
                      <a:pPr algn="ctr"/>
                      <a:r>
                        <a:rPr lang="en-US" sz="2000" dirty="0"/>
                        <a:t>0.2</a:t>
                      </a:r>
                    </a:p>
                  </a:txBody>
                  <a:tcPr/>
                </a:tc>
                <a:tc>
                  <a:txBody>
                    <a:bodyPr/>
                    <a:lstStyle/>
                    <a:p>
                      <a:pPr algn="ctr"/>
                      <a:r>
                        <a:rPr lang="en-US" sz="2000" dirty="0"/>
                        <a:t>0.4</a:t>
                      </a:r>
                    </a:p>
                  </a:txBody>
                  <a:tcPr/>
                </a:tc>
                <a:tc>
                  <a:txBody>
                    <a:bodyPr/>
                    <a:lstStyle/>
                    <a:p>
                      <a:pPr algn="ctr"/>
                      <a:r>
                        <a:rPr lang="en-US" sz="2000" dirty="0"/>
                        <a:t>0.599</a:t>
                      </a:r>
                    </a:p>
                  </a:txBody>
                  <a:tcPr/>
                </a:tc>
                <a:tc>
                  <a:txBody>
                    <a:bodyPr/>
                    <a:lstStyle/>
                    <a:p>
                      <a:pPr algn="ctr"/>
                      <a:r>
                        <a:rPr lang="en-US" sz="2000" dirty="0"/>
                        <a:t>0.715</a:t>
                      </a:r>
                    </a:p>
                  </a:txBody>
                  <a:tcPr/>
                </a:tc>
                <a:tc>
                  <a:txBody>
                    <a:bodyPr/>
                    <a:lstStyle/>
                    <a:p>
                      <a:pPr algn="ctr"/>
                      <a:r>
                        <a:rPr lang="en-US" sz="2000" dirty="0"/>
                        <a:t>0.745</a:t>
                      </a:r>
                    </a:p>
                  </a:txBody>
                  <a:tcPr/>
                </a:tc>
                <a:tc>
                  <a:txBody>
                    <a:bodyPr/>
                    <a:lstStyle/>
                    <a:p>
                      <a:pPr algn="ctr"/>
                      <a:r>
                        <a:rPr lang="en-US" sz="2000" dirty="0"/>
                        <a:t>0.795</a:t>
                      </a:r>
                    </a:p>
                  </a:txBody>
                  <a:tcPr/>
                </a:tc>
                <a:tc>
                  <a:txBody>
                    <a:bodyPr/>
                    <a:lstStyle/>
                    <a:p>
                      <a:pPr algn="ctr"/>
                      <a:r>
                        <a:rPr lang="en-US" sz="2000" dirty="0"/>
                        <a:t>0.84</a:t>
                      </a:r>
                    </a:p>
                  </a:txBody>
                  <a:tcPr/>
                </a:tc>
                <a:tc>
                  <a:txBody>
                    <a:bodyPr/>
                    <a:lstStyle/>
                    <a:p>
                      <a:pPr algn="ctr"/>
                      <a:r>
                        <a:rPr lang="en-US" sz="2000" dirty="0"/>
                        <a:t>0.872</a:t>
                      </a:r>
                    </a:p>
                  </a:txBody>
                  <a:tcPr/>
                </a:tc>
                <a:tc>
                  <a:txBody>
                    <a:bodyPr/>
                    <a:lstStyle/>
                    <a:p>
                      <a:pPr algn="ctr"/>
                      <a:r>
                        <a:rPr lang="en-US" sz="2000" dirty="0"/>
                        <a:t>0.9</a:t>
                      </a:r>
                    </a:p>
                  </a:txBody>
                  <a:tcPr/>
                </a:tc>
                <a:tc>
                  <a:txBody>
                    <a:bodyPr/>
                    <a:lstStyle/>
                    <a:p>
                      <a:pPr algn="ctr"/>
                      <a:r>
                        <a:rPr lang="en-US" sz="2000" dirty="0"/>
                        <a:t>0.926</a:t>
                      </a:r>
                    </a:p>
                  </a:txBody>
                  <a:tcPr/>
                </a:tc>
                <a:extLst>
                  <a:ext uri="{0D108BD9-81ED-4DB2-BD59-A6C34878D82A}">
                    <a16:rowId xmlns:a16="http://schemas.microsoft.com/office/drawing/2014/main" val="1048255725"/>
                  </a:ext>
                </a:extLst>
              </a:tr>
              <a:tr h="370840">
                <a:tc>
                  <a:txBody>
                    <a:bodyPr/>
                    <a:lstStyle/>
                    <a:p>
                      <a:pPr algn="ctr"/>
                      <a:r>
                        <a:rPr lang="en-US" sz="2000" b="1" dirty="0"/>
                        <a:t>I</a:t>
                      </a:r>
                      <a:r>
                        <a:rPr lang="en-US" sz="2000" b="1" baseline="-25000" dirty="0"/>
                        <a:t>T </a:t>
                      </a:r>
                      <a:r>
                        <a:rPr lang="en-US" sz="2000" b="1" baseline="0" dirty="0"/>
                        <a:t>(mA)</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0.85</a:t>
                      </a:r>
                    </a:p>
                  </a:txBody>
                  <a:tcPr/>
                </a:tc>
                <a:tc>
                  <a:txBody>
                    <a:bodyPr/>
                    <a:lstStyle/>
                    <a:p>
                      <a:pPr algn="ctr"/>
                      <a:r>
                        <a:rPr lang="en-US" sz="2000" dirty="0"/>
                        <a:t>2.55</a:t>
                      </a:r>
                    </a:p>
                  </a:txBody>
                  <a:tcPr/>
                </a:tc>
                <a:tc>
                  <a:txBody>
                    <a:bodyPr/>
                    <a:lstStyle/>
                    <a:p>
                      <a:pPr algn="ctr"/>
                      <a:r>
                        <a:rPr lang="en-US" sz="2000" dirty="0"/>
                        <a:t>12</a:t>
                      </a:r>
                    </a:p>
                  </a:txBody>
                  <a:tcPr/>
                </a:tc>
                <a:tc>
                  <a:txBody>
                    <a:bodyPr/>
                    <a:lstStyle/>
                    <a:p>
                      <a:pPr algn="ctr"/>
                      <a:r>
                        <a:rPr lang="en-US" sz="2000" dirty="0"/>
                        <a:t>31.6</a:t>
                      </a:r>
                    </a:p>
                  </a:txBody>
                  <a:tcPr/>
                </a:tc>
                <a:tc>
                  <a:txBody>
                    <a:bodyPr/>
                    <a:lstStyle/>
                    <a:p>
                      <a:pPr algn="ctr"/>
                      <a:r>
                        <a:rPr lang="en-US" sz="2000" dirty="0"/>
                        <a:t>51.3</a:t>
                      </a:r>
                    </a:p>
                  </a:txBody>
                  <a:tcPr/>
                </a:tc>
                <a:tc>
                  <a:txBody>
                    <a:bodyPr/>
                    <a:lstStyle/>
                    <a:p>
                      <a:pPr algn="ctr"/>
                      <a:r>
                        <a:rPr lang="en-US" sz="2000" dirty="0"/>
                        <a:t>71</a:t>
                      </a:r>
                    </a:p>
                  </a:txBody>
                  <a:tcPr/>
                </a:tc>
                <a:tc>
                  <a:txBody>
                    <a:bodyPr/>
                    <a:lstStyle/>
                    <a:p>
                      <a:pPr algn="ctr"/>
                      <a:r>
                        <a:rPr lang="en-US" sz="2000" dirty="0"/>
                        <a:t>90.7</a:t>
                      </a:r>
                    </a:p>
                  </a:txBody>
                  <a:tcPr/>
                </a:tc>
                <a:extLst>
                  <a:ext uri="{0D108BD9-81ED-4DB2-BD59-A6C34878D82A}">
                    <a16:rowId xmlns:a16="http://schemas.microsoft.com/office/drawing/2014/main" val="357151659"/>
                  </a:ext>
                </a:extLst>
              </a:tr>
            </a:tbl>
          </a:graphicData>
        </a:graphic>
      </p:graphicFrame>
    </p:spTree>
    <p:custDataLst>
      <p:tags r:id="rId1"/>
    </p:custDataLst>
    <p:extLst>
      <p:ext uri="{BB962C8B-B14F-4D97-AF65-F5344CB8AC3E}">
        <p14:creationId xmlns:p14="http://schemas.microsoft.com/office/powerpoint/2010/main" val="2940235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Voltage regulation</a:t>
            </a:r>
          </a:p>
        </p:txBody>
      </p:sp>
      <p:sp>
        <p:nvSpPr>
          <p:cNvPr id="3" name="Content Placeholder 2"/>
          <p:cNvSpPr>
            <a:spLocks noGrp="1"/>
          </p:cNvSpPr>
          <p:nvPr>
            <p:ph idx="1"/>
          </p:nvPr>
        </p:nvSpPr>
        <p:spPr>
          <a:xfrm>
            <a:off x="1122531" y="1091868"/>
            <a:ext cx="8142105" cy="1383108"/>
          </a:xfrm>
        </p:spPr>
        <p:txBody>
          <a:bodyPr>
            <a:noAutofit/>
          </a:bodyPr>
          <a:lstStyle/>
          <a:p>
            <a:pPr marL="0" indent="0">
              <a:buNone/>
            </a:pPr>
            <a:r>
              <a:rPr lang="en-US" sz="2400" dirty="0"/>
              <a:t>We have confirmed that, unless the circuit input voltage exceeds the Zener voltage of a Zener diode, it does not allow current to flow. But as soon as the Zener voltage is exceeded, the Zener allows current to flow and drops its rated Zener voltage.</a:t>
            </a:r>
          </a:p>
        </p:txBody>
      </p:sp>
      <p:sp>
        <p:nvSpPr>
          <p:cNvPr id="5" name="Rectangle 4">
            <a:extLst>
              <a:ext uri="{FF2B5EF4-FFF2-40B4-BE49-F238E27FC236}">
                <a16:creationId xmlns:a16="http://schemas.microsoft.com/office/drawing/2014/main" id="{404ED4B3-E251-AD40-B2CA-A34AB0B619F3}"/>
              </a:ext>
            </a:extLst>
          </p:cNvPr>
          <p:cNvSpPr/>
          <p:nvPr/>
        </p:nvSpPr>
        <p:spPr>
          <a:xfrm>
            <a:off x="1163045" y="2862537"/>
            <a:ext cx="3790845" cy="1200329"/>
          </a:xfrm>
          <a:prstGeom prst="rect">
            <a:avLst/>
          </a:prstGeom>
          <a:solidFill>
            <a:schemeClr val="tx2">
              <a:lumMod val="40000"/>
              <a:lumOff val="60000"/>
            </a:schemeClr>
          </a:solidFill>
        </p:spPr>
        <p:txBody>
          <a:bodyPr wrap="square">
            <a:spAutoFit/>
          </a:bodyPr>
          <a:lstStyle/>
          <a:p>
            <a:pPr algn="just"/>
            <a:r>
              <a:rPr lang="en-GB" sz="2400" i="1" dirty="0"/>
              <a:t>Watch the video to see how to create a voltage regulator with a Zener diode.</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2830393"/>
            <a:ext cx="854046" cy="854046"/>
          </a:xfrm>
          <a:prstGeom prst="rect">
            <a:avLst/>
          </a:prstGeom>
        </p:spPr>
      </p:pic>
      <p:sp>
        <p:nvSpPr>
          <p:cNvPr id="7" name="Rectangle 6">
            <a:extLst>
              <a:ext uri="{FF2B5EF4-FFF2-40B4-BE49-F238E27FC236}">
                <a16:creationId xmlns:a16="http://schemas.microsoft.com/office/drawing/2014/main" id="{D6E07482-5310-0643-92A1-8BC7470F6498}"/>
              </a:ext>
            </a:extLst>
          </p:cNvPr>
          <p:cNvSpPr/>
          <p:nvPr/>
        </p:nvSpPr>
        <p:spPr>
          <a:xfrm>
            <a:off x="5129921" y="2474976"/>
            <a:ext cx="4175229" cy="23709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YT01</a:t>
            </a:r>
          </a:p>
        </p:txBody>
      </p:sp>
    </p:spTree>
    <p:custDataLst>
      <p:tags r:id="rId1"/>
    </p:custDataLst>
    <p:extLst>
      <p:ext uri="{BB962C8B-B14F-4D97-AF65-F5344CB8AC3E}">
        <p14:creationId xmlns:p14="http://schemas.microsoft.com/office/powerpoint/2010/main" val="648780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r>
              <a:rPr lang="en-GB" dirty="0"/>
              <a:t>05_04_01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Zener voltage</a:t>
            </a:r>
          </a:p>
        </p:txBody>
      </p:sp>
      <p:sp>
        <p:nvSpPr>
          <p:cNvPr id="3" name="Content Placeholder 2"/>
          <p:cNvSpPr>
            <a:spLocks noGrp="1"/>
          </p:cNvSpPr>
          <p:nvPr>
            <p:ph idx="1"/>
          </p:nvPr>
        </p:nvSpPr>
        <p:spPr>
          <a:xfrm>
            <a:off x="1122532" y="1091869"/>
            <a:ext cx="7282914" cy="1033933"/>
          </a:xfrm>
        </p:spPr>
        <p:txBody>
          <a:bodyPr>
            <a:noAutofit/>
          </a:bodyPr>
          <a:lstStyle/>
          <a:p>
            <a:pPr marL="0" indent="0" algn="just">
              <a:buNone/>
            </a:pPr>
            <a:r>
              <a:rPr lang="en-US" sz="2400" dirty="0"/>
              <a:t>We know that we can use Zener diodes to drop a specific and constant voltage in a circuit. But what happens if the load current in a circuit changes? Let’s explore this with a virtual circuit.</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2457315"/>
            <a:ext cx="4410363" cy="150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Download and work through the worksheet. Then watch the video to make sure you completed everything correctly.</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457315"/>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1255158" y="4082457"/>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the worksheet</a:t>
            </a:r>
          </a:p>
        </p:txBody>
      </p:sp>
      <p:sp>
        <p:nvSpPr>
          <p:cNvPr id="9" name="Rectangle 8">
            <a:extLst>
              <a:ext uri="{FF2B5EF4-FFF2-40B4-BE49-F238E27FC236}">
                <a16:creationId xmlns:a16="http://schemas.microsoft.com/office/drawing/2014/main" id="{BADFE794-E4E1-DB4B-BB15-9F31929D71B2}"/>
              </a:ext>
            </a:extLst>
          </p:cNvPr>
          <p:cNvSpPr/>
          <p:nvPr/>
        </p:nvSpPr>
        <p:spPr>
          <a:xfrm>
            <a:off x="5710530" y="2414189"/>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Vid04</a:t>
            </a:r>
          </a:p>
        </p:txBody>
      </p:sp>
      <p:pic>
        <p:nvPicPr>
          <p:cNvPr id="8" name="Picture 7">
            <a:extLst>
              <a:ext uri="{FF2B5EF4-FFF2-40B4-BE49-F238E27FC236}">
                <a16:creationId xmlns:a16="http://schemas.microsoft.com/office/drawing/2014/main" id="{D9C54513-5948-D446-8D9C-BF72B61901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3026" y="1091869"/>
            <a:ext cx="876477" cy="876477"/>
          </a:xfrm>
          <a:prstGeom prst="rect">
            <a:avLst/>
          </a:prstGeom>
        </p:spPr>
      </p:pic>
    </p:spTree>
    <p:custDataLst>
      <p:tags r:id="rId1"/>
    </p:custDataLst>
    <p:extLst>
      <p:ext uri="{BB962C8B-B14F-4D97-AF65-F5344CB8AC3E}">
        <p14:creationId xmlns:p14="http://schemas.microsoft.com/office/powerpoint/2010/main" val="1898378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Draw a Zener diode I-V curve</a:t>
            </a:r>
          </a:p>
        </p:txBody>
      </p:sp>
      <p:sp>
        <p:nvSpPr>
          <p:cNvPr id="16" name="Content Placeholder 2">
            <a:extLst>
              <a:ext uri="{FF2B5EF4-FFF2-40B4-BE49-F238E27FC236}">
                <a16:creationId xmlns:a16="http://schemas.microsoft.com/office/drawing/2014/main" id="{1CCDD842-9E2E-3C4E-A94F-4A7D1D10DA0F}"/>
              </a:ext>
            </a:extLst>
          </p:cNvPr>
          <p:cNvSpPr txBox="1">
            <a:spLocks/>
          </p:cNvSpPr>
          <p:nvPr/>
        </p:nvSpPr>
        <p:spPr>
          <a:xfrm>
            <a:off x="1057330" y="1180373"/>
            <a:ext cx="7724458" cy="1952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Take pictures of your graphs of Zener Voltage vs Load Resistance and Zener current vas Load Resistance and upload these to your portfolio.</a:t>
            </a:r>
          </a:p>
          <a:p>
            <a:pPr marL="0" indent="0" algn="just">
              <a:buFont typeface="Arial" panose="020B0604020202020204" pitchFamily="34" charset="0"/>
              <a:buNone/>
            </a:pPr>
            <a:r>
              <a:rPr lang="en-US" sz="2400" i="1" dirty="0"/>
              <a:t>Click the buttons to see the results again or download blank axes.</a:t>
            </a:r>
          </a:p>
        </p:txBody>
      </p:sp>
      <p:pic>
        <p:nvPicPr>
          <p:cNvPr id="17" name="Graphic 16" descr="User">
            <a:extLst>
              <a:ext uri="{FF2B5EF4-FFF2-40B4-BE49-F238E27FC236}">
                <a16:creationId xmlns:a16="http://schemas.microsoft.com/office/drawing/2014/main" id="{E63E65BD-A67D-FF46-9DC0-DE40325C37C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1180373"/>
            <a:ext cx="854046" cy="854046"/>
          </a:xfrm>
          <a:prstGeom prst="rect">
            <a:avLst/>
          </a:prstGeom>
        </p:spPr>
      </p:pic>
      <p:sp>
        <p:nvSpPr>
          <p:cNvPr id="19" name="Rounded Rectangle 18">
            <a:extLst>
              <a:ext uri="{FF2B5EF4-FFF2-40B4-BE49-F238E27FC236}">
                <a16:creationId xmlns:a16="http://schemas.microsoft.com/office/drawing/2014/main" id="{0AA8BD00-1CC5-1143-91D0-D01AEDEFF8C0}"/>
              </a:ext>
            </a:extLst>
          </p:cNvPr>
          <p:cNvSpPr/>
          <p:nvPr/>
        </p:nvSpPr>
        <p:spPr>
          <a:xfrm>
            <a:off x="1122530" y="3864927"/>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20" name="Rectangle 19">
            <a:extLst>
              <a:ext uri="{FF2B5EF4-FFF2-40B4-BE49-F238E27FC236}">
                <a16:creationId xmlns:a16="http://schemas.microsoft.com/office/drawing/2014/main" id="{27F00446-BFFC-0E48-A051-56918594D67C}"/>
              </a:ext>
            </a:extLst>
          </p:cNvPr>
          <p:cNvSpPr/>
          <p:nvPr/>
        </p:nvSpPr>
        <p:spPr>
          <a:xfrm>
            <a:off x="4059936" y="3923936"/>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a:extLst>
              <a:ext uri="{FF2B5EF4-FFF2-40B4-BE49-F238E27FC236}">
                <a16:creationId xmlns:a16="http://schemas.microsoft.com/office/drawing/2014/main" id="{C2AFC8B5-5797-F244-902B-59AFFA3A2368}"/>
              </a:ext>
            </a:extLst>
          </p:cNvPr>
          <p:cNvSpPr/>
          <p:nvPr/>
        </p:nvSpPr>
        <p:spPr>
          <a:xfrm>
            <a:off x="6219881" y="4409126"/>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
        <p:nvSpPr>
          <p:cNvPr id="22" name="Rounded Rectangle 21">
            <a:extLst>
              <a:ext uri="{FF2B5EF4-FFF2-40B4-BE49-F238E27FC236}">
                <a16:creationId xmlns:a16="http://schemas.microsoft.com/office/drawing/2014/main" id="{67C30840-7B9E-3A4C-B8F3-FFE709AB1B60}"/>
              </a:ext>
            </a:extLst>
          </p:cNvPr>
          <p:cNvSpPr/>
          <p:nvPr/>
        </p:nvSpPr>
        <p:spPr>
          <a:xfrm>
            <a:off x="1101118" y="3226010"/>
            <a:ext cx="2743055" cy="545851"/>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Results</a:t>
            </a:r>
          </a:p>
        </p:txBody>
      </p:sp>
      <p:sp>
        <p:nvSpPr>
          <p:cNvPr id="24" name="Rounded Rectangle 23">
            <a:extLst>
              <a:ext uri="{FF2B5EF4-FFF2-40B4-BE49-F238E27FC236}">
                <a16:creationId xmlns:a16="http://schemas.microsoft.com/office/drawing/2014/main" id="{248B6D31-5977-6C49-97C4-66929D75B361}"/>
              </a:ext>
            </a:extLst>
          </p:cNvPr>
          <p:cNvSpPr/>
          <p:nvPr/>
        </p:nvSpPr>
        <p:spPr>
          <a:xfrm>
            <a:off x="4179683" y="3226009"/>
            <a:ext cx="2136746" cy="545851"/>
          </a:xfrm>
          <a:prstGeom prst="roundRect">
            <a:avLst/>
          </a:prstGeom>
          <a:solidFill>
            <a:schemeClr val="tx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V</a:t>
            </a:r>
            <a:r>
              <a:rPr lang="en-GB" sz="2800" b="1" i="1" baseline="-25000" dirty="0"/>
              <a:t>Z</a:t>
            </a:r>
            <a:r>
              <a:rPr lang="en-GB" sz="2800" b="1" i="1" dirty="0"/>
              <a:t> Axis</a:t>
            </a:r>
          </a:p>
        </p:txBody>
      </p:sp>
      <p:sp>
        <p:nvSpPr>
          <p:cNvPr id="11" name="Rounded Rectangle 10">
            <a:extLst>
              <a:ext uri="{FF2B5EF4-FFF2-40B4-BE49-F238E27FC236}">
                <a16:creationId xmlns:a16="http://schemas.microsoft.com/office/drawing/2014/main" id="{1D4BB717-5C87-FD47-98C1-FCF4708874CE}"/>
              </a:ext>
            </a:extLst>
          </p:cNvPr>
          <p:cNvSpPr/>
          <p:nvPr/>
        </p:nvSpPr>
        <p:spPr>
          <a:xfrm>
            <a:off x="6651939" y="3226008"/>
            <a:ext cx="2136746" cy="545851"/>
          </a:xfrm>
          <a:prstGeom prst="roundRect">
            <a:avLst/>
          </a:prstGeom>
          <a:solidFill>
            <a:schemeClr val="tx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I</a:t>
            </a:r>
            <a:r>
              <a:rPr lang="en-GB" sz="2800" b="1" i="1" baseline="-25000" dirty="0"/>
              <a:t>Z</a:t>
            </a:r>
            <a:r>
              <a:rPr lang="en-GB" sz="2800" b="1" i="1" dirty="0"/>
              <a:t> Axis</a:t>
            </a:r>
          </a:p>
        </p:txBody>
      </p:sp>
    </p:spTree>
    <p:custDataLst>
      <p:tags r:id="rId1"/>
    </p:custDataLst>
    <p:extLst>
      <p:ext uri="{BB962C8B-B14F-4D97-AF65-F5344CB8AC3E}">
        <p14:creationId xmlns:p14="http://schemas.microsoft.com/office/powerpoint/2010/main" val="594055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Load current results</a:t>
            </a:r>
          </a:p>
        </p:txBody>
      </p:sp>
      <p:graphicFrame>
        <p:nvGraphicFramePr>
          <p:cNvPr id="4" name="Table 3">
            <a:extLst>
              <a:ext uri="{FF2B5EF4-FFF2-40B4-BE49-F238E27FC236}">
                <a16:creationId xmlns:a16="http://schemas.microsoft.com/office/drawing/2014/main" id="{81401907-0C59-F241-A04C-8BFF376944CF}"/>
              </a:ext>
            </a:extLst>
          </p:cNvPr>
          <p:cNvGraphicFramePr>
            <a:graphicFrameLocks noGrp="1"/>
          </p:cNvGraphicFramePr>
          <p:nvPr>
            <p:extLst>
              <p:ext uri="{D42A27DB-BD31-4B8C-83A1-F6EECF244321}">
                <p14:modId xmlns:p14="http://schemas.microsoft.com/office/powerpoint/2010/main" val="2514240757"/>
              </p:ext>
            </p:extLst>
          </p:nvPr>
        </p:nvGraphicFramePr>
        <p:xfrm>
          <a:off x="1044748" y="2101609"/>
          <a:ext cx="7685340" cy="1584960"/>
        </p:xfrm>
        <a:graphic>
          <a:graphicData uri="http://schemas.openxmlformats.org/drawingml/2006/table">
            <a:tbl>
              <a:tblPr>
                <a:tableStyleId>{5940675A-B579-460E-94D1-54222C63F5DA}</a:tableStyleId>
              </a:tblPr>
              <a:tblGrid>
                <a:gridCol w="1579401">
                  <a:extLst>
                    <a:ext uri="{9D8B030D-6E8A-4147-A177-3AD203B41FA5}">
                      <a16:colId xmlns:a16="http://schemas.microsoft.com/office/drawing/2014/main" val="1968557435"/>
                    </a:ext>
                  </a:extLst>
                </a:gridCol>
                <a:gridCol w="872277">
                  <a:extLst>
                    <a:ext uri="{9D8B030D-6E8A-4147-A177-3AD203B41FA5}">
                      <a16:colId xmlns:a16="http://schemas.microsoft.com/office/drawing/2014/main" val="1264527772"/>
                    </a:ext>
                  </a:extLst>
                </a:gridCol>
                <a:gridCol w="872277">
                  <a:extLst>
                    <a:ext uri="{9D8B030D-6E8A-4147-A177-3AD203B41FA5}">
                      <a16:colId xmlns:a16="http://schemas.microsoft.com/office/drawing/2014/main" val="1188204651"/>
                    </a:ext>
                  </a:extLst>
                </a:gridCol>
                <a:gridCol w="872277">
                  <a:extLst>
                    <a:ext uri="{9D8B030D-6E8A-4147-A177-3AD203B41FA5}">
                      <a16:colId xmlns:a16="http://schemas.microsoft.com/office/drawing/2014/main" val="1349442149"/>
                    </a:ext>
                  </a:extLst>
                </a:gridCol>
                <a:gridCol w="872277">
                  <a:extLst>
                    <a:ext uri="{9D8B030D-6E8A-4147-A177-3AD203B41FA5}">
                      <a16:colId xmlns:a16="http://schemas.microsoft.com/office/drawing/2014/main" val="2174345950"/>
                    </a:ext>
                  </a:extLst>
                </a:gridCol>
                <a:gridCol w="872277">
                  <a:extLst>
                    <a:ext uri="{9D8B030D-6E8A-4147-A177-3AD203B41FA5}">
                      <a16:colId xmlns:a16="http://schemas.microsoft.com/office/drawing/2014/main" val="165630645"/>
                    </a:ext>
                  </a:extLst>
                </a:gridCol>
                <a:gridCol w="872277">
                  <a:extLst>
                    <a:ext uri="{9D8B030D-6E8A-4147-A177-3AD203B41FA5}">
                      <a16:colId xmlns:a16="http://schemas.microsoft.com/office/drawing/2014/main" val="3833602005"/>
                    </a:ext>
                  </a:extLst>
                </a:gridCol>
                <a:gridCol w="872277">
                  <a:extLst>
                    <a:ext uri="{9D8B030D-6E8A-4147-A177-3AD203B41FA5}">
                      <a16:colId xmlns:a16="http://schemas.microsoft.com/office/drawing/2014/main" val="1469809619"/>
                    </a:ext>
                  </a:extLst>
                </a:gridCol>
              </a:tblGrid>
              <a:tr h="370840">
                <a:tc>
                  <a:txBody>
                    <a:bodyPr/>
                    <a:lstStyle/>
                    <a:p>
                      <a:pPr algn="ctr"/>
                      <a:r>
                        <a:rPr lang="en-US" sz="2000" b="1" baseline="0" dirty="0"/>
                        <a:t>RL (Ω)</a:t>
                      </a:r>
                    </a:p>
                  </a:txBody>
                  <a:tcPr/>
                </a:tc>
                <a:tc>
                  <a:txBody>
                    <a:bodyPr/>
                    <a:lstStyle/>
                    <a:p>
                      <a:pPr algn="ctr"/>
                      <a:r>
                        <a:rPr lang="en-US" sz="2000" b="1" dirty="0"/>
                        <a:t>10K</a:t>
                      </a:r>
                    </a:p>
                  </a:txBody>
                  <a:tcPr/>
                </a:tc>
                <a:tc>
                  <a:txBody>
                    <a:bodyPr/>
                    <a:lstStyle/>
                    <a:p>
                      <a:pPr algn="ctr"/>
                      <a:r>
                        <a:rPr lang="en-US" sz="2000" b="1" dirty="0"/>
                        <a:t>4K7</a:t>
                      </a:r>
                    </a:p>
                  </a:txBody>
                  <a:tcPr/>
                </a:tc>
                <a:tc>
                  <a:txBody>
                    <a:bodyPr/>
                    <a:lstStyle/>
                    <a:p>
                      <a:pPr algn="ctr"/>
                      <a:r>
                        <a:rPr lang="en-US" sz="2000" b="1" dirty="0"/>
                        <a:t>2K2</a:t>
                      </a:r>
                    </a:p>
                  </a:txBody>
                  <a:tcPr/>
                </a:tc>
                <a:tc>
                  <a:txBody>
                    <a:bodyPr/>
                    <a:lstStyle/>
                    <a:p>
                      <a:pPr algn="ctr"/>
                      <a:r>
                        <a:rPr lang="en-US" sz="2000" b="1" dirty="0"/>
                        <a:t>470</a:t>
                      </a:r>
                    </a:p>
                  </a:txBody>
                  <a:tcPr/>
                </a:tc>
                <a:tc>
                  <a:txBody>
                    <a:bodyPr/>
                    <a:lstStyle/>
                    <a:p>
                      <a:pPr algn="ctr"/>
                      <a:r>
                        <a:rPr lang="en-US" sz="2000" b="1" dirty="0"/>
                        <a:t>330</a:t>
                      </a:r>
                    </a:p>
                  </a:txBody>
                  <a:tcPr/>
                </a:tc>
                <a:tc>
                  <a:txBody>
                    <a:bodyPr/>
                    <a:lstStyle/>
                    <a:p>
                      <a:pPr algn="ctr"/>
                      <a:r>
                        <a:rPr lang="en-US" sz="2000" b="1" dirty="0"/>
                        <a:t>220</a:t>
                      </a:r>
                    </a:p>
                  </a:txBody>
                  <a:tcPr/>
                </a:tc>
                <a:tc>
                  <a:txBody>
                    <a:bodyPr/>
                    <a:lstStyle/>
                    <a:p>
                      <a:pPr algn="ctr"/>
                      <a:r>
                        <a:rPr lang="en-US" sz="2000" b="1" dirty="0"/>
                        <a:t>150</a:t>
                      </a:r>
                    </a:p>
                  </a:txBody>
                  <a:tcPr/>
                </a:tc>
                <a:extLst>
                  <a:ext uri="{0D108BD9-81ED-4DB2-BD59-A6C34878D82A}">
                    <a16:rowId xmlns:a16="http://schemas.microsoft.com/office/drawing/2014/main" val="2902306734"/>
                  </a:ext>
                </a:extLst>
              </a:tr>
              <a:tr h="370840">
                <a:tc>
                  <a:txBody>
                    <a:bodyPr/>
                    <a:lstStyle/>
                    <a:p>
                      <a:pPr algn="ctr"/>
                      <a:r>
                        <a:rPr lang="en-US" sz="2000" b="1" dirty="0"/>
                        <a:t>V</a:t>
                      </a:r>
                      <a:r>
                        <a:rPr lang="en-US" sz="2000" b="1" baseline="-25000" dirty="0"/>
                        <a:t>Z </a:t>
                      </a:r>
                      <a:r>
                        <a:rPr lang="en-US" sz="2000" b="1" baseline="0" dirty="0"/>
                        <a:t>(V)</a:t>
                      </a:r>
                    </a:p>
                  </a:txBody>
                  <a:tcPr/>
                </a:tc>
                <a:tc>
                  <a:txBody>
                    <a:bodyPr/>
                    <a:lstStyle/>
                    <a:p>
                      <a:pPr algn="ctr"/>
                      <a:r>
                        <a:rPr lang="en-US" sz="2000" dirty="0"/>
                        <a:t>9.98</a:t>
                      </a:r>
                    </a:p>
                  </a:txBody>
                  <a:tcPr/>
                </a:tc>
                <a:tc>
                  <a:txBody>
                    <a:bodyPr/>
                    <a:lstStyle/>
                    <a:p>
                      <a:pPr algn="ctr"/>
                      <a:r>
                        <a:rPr lang="en-US" sz="2000" dirty="0"/>
                        <a:t>9.98</a:t>
                      </a:r>
                    </a:p>
                  </a:txBody>
                  <a:tcPr/>
                </a:tc>
                <a:tc>
                  <a:txBody>
                    <a:bodyPr/>
                    <a:lstStyle/>
                    <a:p>
                      <a:pPr algn="ctr"/>
                      <a:r>
                        <a:rPr lang="en-US" sz="2000" dirty="0"/>
                        <a:t>8.96</a:t>
                      </a:r>
                    </a:p>
                  </a:txBody>
                  <a:tcPr/>
                </a:tc>
                <a:tc>
                  <a:txBody>
                    <a:bodyPr/>
                    <a:lstStyle/>
                    <a:p>
                      <a:pPr algn="ctr"/>
                      <a:r>
                        <a:rPr lang="en-US" sz="2000" dirty="0"/>
                        <a:t>8.17</a:t>
                      </a:r>
                    </a:p>
                  </a:txBody>
                  <a:tcPr/>
                </a:tc>
                <a:tc>
                  <a:txBody>
                    <a:bodyPr/>
                    <a:lstStyle/>
                    <a:p>
                      <a:pPr algn="ctr"/>
                      <a:r>
                        <a:rPr lang="en-US" sz="2000" dirty="0"/>
                        <a:t>7.2</a:t>
                      </a:r>
                    </a:p>
                  </a:txBody>
                  <a:tcPr/>
                </a:tc>
                <a:tc>
                  <a:txBody>
                    <a:bodyPr/>
                    <a:lstStyle/>
                    <a:p>
                      <a:pPr algn="ctr"/>
                      <a:r>
                        <a:rPr lang="en-US" sz="2000" dirty="0"/>
                        <a:t>6V</a:t>
                      </a:r>
                    </a:p>
                  </a:txBody>
                  <a:tcPr/>
                </a:tc>
                <a:tc>
                  <a:txBody>
                    <a:bodyPr/>
                    <a:lstStyle/>
                    <a:p>
                      <a:pPr algn="ctr"/>
                      <a:r>
                        <a:rPr lang="en-US" sz="2000" dirty="0"/>
                        <a:t>4.86V</a:t>
                      </a:r>
                    </a:p>
                  </a:txBody>
                  <a:tcPr/>
                </a:tc>
                <a:extLst>
                  <a:ext uri="{0D108BD9-81ED-4DB2-BD59-A6C34878D82A}">
                    <a16:rowId xmlns:a16="http://schemas.microsoft.com/office/drawing/2014/main" val="1048255725"/>
                  </a:ext>
                </a:extLst>
              </a:tr>
              <a:tr h="370840">
                <a:tc>
                  <a:txBody>
                    <a:bodyPr/>
                    <a:lstStyle/>
                    <a:p>
                      <a:pPr algn="ctr"/>
                      <a:r>
                        <a:rPr lang="en-US" sz="2000" b="1" dirty="0"/>
                        <a:t>I</a:t>
                      </a:r>
                      <a:r>
                        <a:rPr lang="en-US" sz="2000" b="1" baseline="-25000" dirty="0"/>
                        <a:t>Z </a:t>
                      </a:r>
                      <a:r>
                        <a:rPr lang="en-US" sz="2000" b="1" baseline="0" dirty="0"/>
                        <a:t>(mA)</a:t>
                      </a:r>
                    </a:p>
                  </a:txBody>
                  <a:tcPr/>
                </a:tc>
                <a:tc>
                  <a:txBody>
                    <a:bodyPr/>
                    <a:lstStyle/>
                    <a:p>
                      <a:pPr algn="ctr"/>
                      <a:r>
                        <a:rPr lang="en-US" sz="2000" dirty="0"/>
                        <a:t>8.18</a:t>
                      </a:r>
                    </a:p>
                  </a:txBody>
                  <a:tcPr/>
                </a:tc>
                <a:tc>
                  <a:txBody>
                    <a:bodyPr/>
                    <a:lstStyle/>
                    <a:p>
                      <a:pPr algn="ctr"/>
                      <a:r>
                        <a:rPr lang="en-US" sz="2000" dirty="0"/>
                        <a:t>8.08</a:t>
                      </a:r>
                    </a:p>
                  </a:txBody>
                  <a:tcPr/>
                </a:tc>
                <a:tc>
                  <a:txBody>
                    <a:bodyPr/>
                    <a:lstStyle/>
                    <a:p>
                      <a:pPr algn="ctr"/>
                      <a:r>
                        <a:rPr lang="en-US" sz="2000" dirty="0"/>
                        <a:t>4.73</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a:t>
                      </a:r>
                    </a:p>
                  </a:txBody>
                  <a:tcPr/>
                </a:tc>
                <a:extLst>
                  <a:ext uri="{0D108BD9-81ED-4DB2-BD59-A6C34878D82A}">
                    <a16:rowId xmlns:a16="http://schemas.microsoft.com/office/drawing/2014/main" val="357151659"/>
                  </a:ext>
                </a:extLst>
              </a:tr>
              <a:tr h="370840">
                <a:tc>
                  <a:txBody>
                    <a:bodyPr/>
                    <a:lstStyle/>
                    <a:p>
                      <a:pPr algn="ctr"/>
                      <a:r>
                        <a:rPr lang="en-US" sz="2000" b="1" baseline="0" dirty="0"/>
                        <a:t>I</a:t>
                      </a:r>
                      <a:r>
                        <a:rPr lang="en-US" sz="2000" b="1" baseline="-25000" dirty="0"/>
                        <a:t>L</a:t>
                      </a:r>
                      <a:r>
                        <a:rPr lang="en-US" sz="2000" b="1" baseline="0" dirty="0"/>
                        <a:t> (mA)</a:t>
                      </a:r>
                    </a:p>
                  </a:txBody>
                  <a:tcPr/>
                </a:tc>
                <a:tc>
                  <a:txBody>
                    <a:bodyPr/>
                    <a:lstStyle/>
                    <a:p>
                      <a:pPr algn="ctr"/>
                      <a:r>
                        <a:rPr lang="en-US" sz="2000" dirty="0"/>
                        <a:t>0.1</a:t>
                      </a:r>
                    </a:p>
                  </a:txBody>
                  <a:tcPr/>
                </a:tc>
                <a:tc>
                  <a:txBody>
                    <a:bodyPr/>
                    <a:lstStyle/>
                    <a:p>
                      <a:pPr algn="ctr"/>
                      <a:r>
                        <a:rPr lang="en-US" sz="2000" dirty="0"/>
                        <a:t>2.12</a:t>
                      </a:r>
                    </a:p>
                  </a:txBody>
                  <a:tcPr/>
                </a:tc>
                <a:tc>
                  <a:txBody>
                    <a:bodyPr/>
                    <a:lstStyle/>
                    <a:p>
                      <a:pPr algn="ctr"/>
                      <a:r>
                        <a:rPr lang="en-US" sz="2000" dirty="0"/>
                        <a:t>4.53</a:t>
                      </a:r>
                    </a:p>
                  </a:txBody>
                  <a:tcPr/>
                </a:tc>
                <a:tc>
                  <a:txBody>
                    <a:bodyPr/>
                    <a:lstStyle/>
                    <a:p>
                      <a:pPr algn="ctr"/>
                      <a:r>
                        <a:rPr lang="en-US" sz="2000" dirty="0"/>
                        <a:t>17.4</a:t>
                      </a:r>
                    </a:p>
                  </a:txBody>
                  <a:tcPr/>
                </a:tc>
                <a:tc>
                  <a:txBody>
                    <a:bodyPr/>
                    <a:lstStyle/>
                    <a:p>
                      <a:pPr algn="ctr"/>
                      <a:r>
                        <a:rPr lang="en-US" sz="2000" dirty="0"/>
                        <a:t>21.8</a:t>
                      </a:r>
                    </a:p>
                  </a:txBody>
                  <a:tcPr/>
                </a:tc>
                <a:tc>
                  <a:txBody>
                    <a:bodyPr/>
                    <a:lstStyle/>
                    <a:p>
                      <a:pPr algn="ctr"/>
                      <a:r>
                        <a:rPr lang="en-US" sz="2000" dirty="0"/>
                        <a:t>27.3</a:t>
                      </a:r>
                    </a:p>
                  </a:txBody>
                  <a:tcPr/>
                </a:tc>
                <a:tc>
                  <a:txBody>
                    <a:bodyPr/>
                    <a:lstStyle/>
                    <a:p>
                      <a:pPr algn="ctr"/>
                      <a:r>
                        <a:rPr lang="en-US" sz="2000" dirty="0"/>
                        <a:t>32.4</a:t>
                      </a:r>
                    </a:p>
                  </a:txBody>
                  <a:tcPr/>
                </a:tc>
                <a:extLst>
                  <a:ext uri="{0D108BD9-81ED-4DB2-BD59-A6C34878D82A}">
                    <a16:rowId xmlns:a16="http://schemas.microsoft.com/office/drawing/2014/main" val="1762544944"/>
                  </a:ext>
                </a:extLst>
              </a:tr>
            </a:tbl>
          </a:graphicData>
        </a:graphic>
      </p:graphicFrame>
    </p:spTree>
    <p:custDataLst>
      <p:tags r:id="rId1"/>
    </p:custDataLst>
    <p:extLst>
      <p:ext uri="{BB962C8B-B14F-4D97-AF65-F5344CB8AC3E}">
        <p14:creationId xmlns:p14="http://schemas.microsoft.com/office/powerpoint/2010/main" val="2124544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Zener voltage and current</a:t>
            </a:r>
          </a:p>
        </p:txBody>
      </p:sp>
      <p:sp>
        <p:nvSpPr>
          <p:cNvPr id="3" name="Content Placeholder 2"/>
          <p:cNvSpPr>
            <a:spLocks noGrp="1"/>
          </p:cNvSpPr>
          <p:nvPr>
            <p:ph idx="1"/>
          </p:nvPr>
        </p:nvSpPr>
        <p:spPr>
          <a:xfrm>
            <a:off x="1122531" y="1091867"/>
            <a:ext cx="5039117" cy="3142507"/>
          </a:xfrm>
        </p:spPr>
        <p:txBody>
          <a:bodyPr>
            <a:noAutofit/>
          </a:bodyPr>
          <a:lstStyle/>
          <a:p>
            <a:pPr marL="0" indent="0">
              <a:buNone/>
            </a:pPr>
            <a:r>
              <a:rPr lang="en-US" sz="2400" dirty="0"/>
              <a:t>In order for a Zener diode to drop its full breakdown voltage, it needs a certain </a:t>
            </a:r>
            <a:r>
              <a:rPr lang="en-US" sz="2400" b="1" dirty="0"/>
              <a:t>minimum</a:t>
            </a:r>
            <a:r>
              <a:rPr lang="en-US" sz="2400" dirty="0"/>
              <a:t> current (</a:t>
            </a:r>
            <a:r>
              <a:rPr lang="en-US" sz="2400" dirty="0" err="1"/>
              <a:t>I</a:t>
            </a:r>
            <a:r>
              <a:rPr lang="en-US" sz="2400" baseline="-25000" dirty="0" err="1"/>
              <a:t>Z</a:t>
            </a:r>
            <a:r>
              <a:rPr lang="en-US" sz="2400" dirty="0" err="1"/>
              <a:t>min</a:t>
            </a:r>
            <a:r>
              <a:rPr lang="en-US" sz="2400" dirty="0"/>
              <a:t>) to flow through it. If I</a:t>
            </a:r>
            <a:r>
              <a:rPr lang="en-US" sz="2400" baseline="-25000" dirty="0"/>
              <a:t>Z</a:t>
            </a:r>
            <a:r>
              <a:rPr lang="en-US" sz="2400" dirty="0"/>
              <a:t> is below </a:t>
            </a:r>
            <a:r>
              <a:rPr lang="en-US" sz="2400" dirty="0" err="1"/>
              <a:t>I</a:t>
            </a:r>
            <a:r>
              <a:rPr lang="en-US" sz="2400" baseline="-25000" dirty="0" err="1"/>
              <a:t>Z</a:t>
            </a:r>
            <a:r>
              <a:rPr lang="en-US" sz="2400" dirty="0" err="1"/>
              <a:t>min</a:t>
            </a:r>
            <a:r>
              <a:rPr lang="en-US" sz="2400" dirty="0"/>
              <a:t>, the Zener will </a:t>
            </a:r>
            <a:r>
              <a:rPr lang="en-US" sz="2400" b="1" dirty="0"/>
              <a:t>NOT</a:t>
            </a:r>
            <a:r>
              <a:rPr lang="en-US" sz="2400" dirty="0"/>
              <a:t> drop its full breakdown voltage. Most </a:t>
            </a:r>
            <a:r>
              <a:rPr lang="en-US" sz="2400" dirty="0" err="1"/>
              <a:t>Zeners</a:t>
            </a:r>
            <a:r>
              <a:rPr lang="en-US" sz="2400" dirty="0"/>
              <a:t> have a stated </a:t>
            </a:r>
            <a:r>
              <a:rPr lang="en-US" sz="2400" dirty="0" err="1"/>
              <a:t>I</a:t>
            </a:r>
            <a:r>
              <a:rPr lang="en-US" sz="2400" baseline="-25000" dirty="0" err="1"/>
              <a:t>Z</a:t>
            </a:r>
            <a:r>
              <a:rPr lang="en-US" sz="2400" dirty="0" err="1"/>
              <a:t>min</a:t>
            </a:r>
            <a:r>
              <a:rPr lang="en-US" sz="2400" dirty="0"/>
              <a:t> of between 5mA to 10mA.</a:t>
            </a:r>
          </a:p>
          <a:p>
            <a:pPr marL="0" indent="0">
              <a:buNone/>
            </a:pPr>
            <a:r>
              <a:rPr lang="en-US" sz="2400" dirty="0"/>
              <a:t>The </a:t>
            </a:r>
            <a:r>
              <a:rPr lang="en-US" sz="2400" dirty="0" err="1"/>
              <a:t>I</a:t>
            </a:r>
            <a:r>
              <a:rPr lang="en-US" sz="2400" baseline="-25000" dirty="0" err="1"/>
              <a:t>z</a:t>
            </a:r>
            <a:r>
              <a:rPr lang="en-US" sz="2400" dirty="0" err="1"/>
              <a:t>min</a:t>
            </a:r>
            <a:r>
              <a:rPr lang="en-US" sz="2400" dirty="0"/>
              <a:t> is usually indicated on the Zener diode   I-V curve.</a:t>
            </a:r>
          </a:p>
        </p:txBody>
      </p:sp>
      <p:sp>
        <p:nvSpPr>
          <p:cNvPr id="10" name="Rectangle 9">
            <a:extLst>
              <a:ext uri="{FF2B5EF4-FFF2-40B4-BE49-F238E27FC236}">
                <a16:creationId xmlns:a16="http://schemas.microsoft.com/office/drawing/2014/main" id="{CFC9C06A-3342-4342-81EB-FBA546A80B72}"/>
              </a:ext>
            </a:extLst>
          </p:cNvPr>
          <p:cNvSpPr/>
          <p:nvPr/>
        </p:nvSpPr>
        <p:spPr>
          <a:xfrm>
            <a:off x="6411415" y="1098441"/>
            <a:ext cx="3274716" cy="3061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Img11</a:t>
            </a:r>
          </a:p>
        </p:txBody>
      </p:sp>
    </p:spTree>
    <p:custDataLst>
      <p:tags r:id="rId1"/>
    </p:custDataLst>
    <p:extLst>
      <p:ext uri="{BB962C8B-B14F-4D97-AF65-F5344CB8AC3E}">
        <p14:creationId xmlns:p14="http://schemas.microsoft.com/office/powerpoint/2010/main" val="3767794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Protecting Zener diodes</a:t>
            </a:r>
          </a:p>
        </p:txBody>
      </p:sp>
      <p:sp>
        <p:nvSpPr>
          <p:cNvPr id="3" name="Content Placeholder 2"/>
          <p:cNvSpPr>
            <a:spLocks noGrp="1"/>
          </p:cNvSpPr>
          <p:nvPr>
            <p:ph idx="1"/>
          </p:nvPr>
        </p:nvSpPr>
        <p:spPr>
          <a:xfrm>
            <a:off x="1122531" y="1091868"/>
            <a:ext cx="8142105" cy="2087430"/>
          </a:xfrm>
        </p:spPr>
        <p:txBody>
          <a:bodyPr>
            <a:noAutofit/>
          </a:bodyPr>
          <a:lstStyle/>
          <a:p>
            <a:pPr marL="0" indent="0">
              <a:buNone/>
            </a:pPr>
            <a:r>
              <a:rPr lang="en-US" sz="2400" dirty="0"/>
              <a:t>You may be wondering why we always add a resistor when experimenting with Zener diodes. This is to limit the current through the Zener diode to a safe value and to drop excess circuit voltage. We need to check the power ratings of Zener diodes to make sure that they will not get destroyed in our circuit by excessive current.</a:t>
            </a:r>
          </a:p>
        </p:txBody>
      </p:sp>
      <p:sp>
        <p:nvSpPr>
          <p:cNvPr id="5" name="Rectangle 4">
            <a:extLst>
              <a:ext uri="{FF2B5EF4-FFF2-40B4-BE49-F238E27FC236}">
                <a16:creationId xmlns:a16="http://schemas.microsoft.com/office/drawing/2014/main" id="{404ED4B3-E251-AD40-B2CA-A34AB0B619F3}"/>
              </a:ext>
            </a:extLst>
          </p:cNvPr>
          <p:cNvSpPr/>
          <p:nvPr/>
        </p:nvSpPr>
        <p:spPr>
          <a:xfrm>
            <a:off x="1251061" y="4014936"/>
            <a:ext cx="3790845" cy="830997"/>
          </a:xfrm>
          <a:prstGeom prst="rect">
            <a:avLst/>
          </a:prstGeom>
          <a:solidFill>
            <a:schemeClr val="tx2">
              <a:lumMod val="40000"/>
              <a:lumOff val="60000"/>
            </a:schemeClr>
          </a:solidFill>
        </p:spPr>
        <p:txBody>
          <a:bodyPr wrap="square">
            <a:spAutoFit/>
          </a:bodyPr>
          <a:lstStyle/>
          <a:p>
            <a:pPr algn="just"/>
            <a:r>
              <a:rPr lang="en-GB" sz="2400" i="1" dirty="0"/>
              <a:t>Watch the video to learn more about power ratings.</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6501" y="3982792"/>
            <a:ext cx="854046" cy="854046"/>
          </a:xfrm>
          <a:prstGeom prst="rect">
            <a:avLst/>
          </a:prstGeom>
        </p:spPr>
      </p:pic>
      <p:sp>
        <p:nvSpPr>
          <p:cNvPr id="4" name="TextBox 3">
            <a:extLst>
              <a:ext uri="{FF2B5EF4-FFF2-40B4-BE49-F238E27FC236}">
                <a16:creationId xmlns:a16="http://schemas.microsoft.com/office/drawing/2014/main" id="{FFBB17EC-9476-4D48-A270-6E8481A64A74}"/>
              </a:ext>
            </a:extLst>
          </p:cNvPr>
          <p:cNvSpPr txBox="1"/>
          <p:nvPr/>
        </p:nvSpPr>
        <p:spPr>
          <a:xfrm>
            <a:off x="3512797" y="3125249"/>
            <a:ext cx="3945183" cy="646331"/>
          </a:xfrm>
          <a:prstGeom prst="rect">
            <a:avLst/>
          </a:prstGeom>
          <a:solidFill>
            <a:schemeClr val="accent2"/>
          </a:solidFill>
        </p:spPr>
        <p:txBody>
          <a:bodyPr wrap="none" rtlCol="0">
            <a:spAutoFit/>
          </a:bodyPr>
          <a:lstStyle/>
          <a:p>
            <a:r>
              <a:rPr lang="en-US" sz="3600" dirty="0">
                <a:solidFill>
                  <a:schemeClr val="bg1"/>
                </a:solidFill>
              </a:rPr>
              <a:t>Remember: P = I x V</a:t>
            </a:r>
          </a:p>
        </p:txBody>
      </p:sp>
      <p:sp>
        <p:nvSpPr>
          <p:cNvPr id="9" name="Rounded Rectangle 8">
            <a:extLst>
              <a:ext uri="{FF2B5EF4-FFF2-40B4-BE49-F238E27FC236}">
                <a16:creationId xmlns:a16="http://schemas.microsoft.com/office/drawing/2014/main" id="{F3217352-48B0-344F-9B81-DB4232B5A9DE}"/>
              </a:ext>
            </a:extLst>
          </p:cNvPr>
          <p:cNvSpPr/>
          <p:nvPr/>
        </p:nvSpPr>
        <p:spPr>
          <a:xfrm>
            <a:off x="5639173" y="4157508"/>
            <a:ext cx="363761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Zener Power ratings</a:t>
            </a:r>
          </a:p>
        </p:txBody>
      </p:sp>
    </p:spTree>
    <p:custDataLst>
      <p:tags r:id="rId1"/>
    </p:custDataLst>
    <p:extLst>
      <p:ext uri="{BB962C8B-B14F-4D97-AF65-F5344CB8AC3E}">
        <p14:creationId xmlns:p14="http://schemas.microsoft.com/office/powerpoint/2010/main" val="914079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Zener power ratings</a:t>
            </a:r>
          </a:p>
        </p:txBody>
      </p:sp>
      <p:sp>
        <p:nvSpPr>
          <p:cNvPr id="3" name="Content Placeholder 2"/>
          <p:cNvSpPr>
            <a:spLocks noGrp="1"/>
          </p:cNvSpPr>
          <p:nvPr>
            <p:ph idx="1"/>
          </p:nvPr>
        </p:nvSpPr>
        <p:spPr>
          <a:xfrm>
            <a:off x="1122531" y="1091867"/>
            <a:ext cx="4377937" cy="2523133"/>
          </a:xfrm>
        </p:spPr>
        <p:txBody>
          <a:bodyPr>
            <a:noAutofit/>
          </a:bodyPr>
          <a:lstStyle/>
          <a:p>
            <a:pPr marL="0" indent="0">
              <a:buNone/>
            </a:pPr>
            <a:r>
              <a:rPr lang="en-US" sz="2400" dirty="0"/>
              <a:t>All Zener diodes have a power rating. The most common are 0.5W and 1W. We can use the power rating to work out the </a:t>
            </a:r>
            <a:r>
              <a:rPr lang="en-US" sz="2400" b="1" dirty="0"/>
              <a:t>maximum current rating </a:t>
            </a:r>
            <a:r>
              <a:rPr lang="en-US" sz="2400" dirty="0"/>
              <a:t>(</a:t>
            </a:r>
            <a:r>
              <a:rPr lang="en-US" sz="2400" dirty="0" err="1"/>
              <a:t>I</a:t>
            </a:r>
            <a:r>
              <a:rPr lang="en-US" sz="2400" baseline="-25000" dirty="0" err="1"/>
              <a:t>Z</a:t>
            </a:r>
            <a:r>
              <a:rPr lang="en-US" sz="2400" dirty="0" err="1"/>
              <a:t>max</a:t>
            </a:r>
            <a:r>
              <a:rPr lang="en-US" sz="2400" dirty="0"/>
              <a:t>) of a diode as well as its safe operating range.</a:t>
            </a:r>
          </a:p>
        </p:txBody>
      </p:sp>
      <p:sp>
        <p:nvSpPr>
          <p:cNvPr id="5" name="Rectangle 4">
            <a:extLst>
              <a:ext uri="{FF2B5EF4-FFF2-40B4-BE49-F238E27FC236}">
                <a16:creationId xmlns:a16="http://schemas.microsoft.com/office/drawing/2014/main" id="{FCCF159A-9F3F-434E-A39D-BA2AABEE22BA}"/>
              </a:ext>
            </a:extLst>
          </p:cNvPr>
          <p:cNvSpPr/>
          <p:nvPr/>
        </p:nvSpPr>
        <p:spPr>
          <a:xfrm>
            <a:off x="1251061" y="3986799"/>
            <a:ext cx="4249407" cy="830997"/>
          </a:xfrm>
          <a:prstGeom prst="rect">
            <a:avLst/>
          </a:prstGeom>
          <a:solidFill>
            <a:schemeClr val="tx2">
              <a:lumMod val="40000"/>
              <a:lumOff val="60000"/>
            </a:schemeClr>
          </a:solidFill>
        </p:spPr>
        <p:txBody>
          <a:bodyPr wrap="square">
            <a:spAutoFit/>
          </a:bodyPr>
          <a:lstStyle/>
          <a:p>
            <a:pPr algn="just"/>
            <a:r>
              <a:rPr lang="en-GB" sz="2400" i="1" dirty="0"/>
              <a:t>Watch the video to see how this is done.</a:t>
            </a:r>
          </a:p>
        </p:txBody>
      </p:sp>
      <p:pic>
        <p:nvPicPr>
          <p:cNvPr id="6" name="Graphic 5" descr="User">
            <a:extLst>
              <a:ext uri="{FF2B5EF4-FFF2-40B4-BE49-F238E27FC236}">
                <a16:creationId xmlns:a16="http://schemas.microsoft.com/office/drawing/2014/main" id="{4F6D501C-0373-914A-82B3-6DD7E7C5DB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6501" y="3954655"/>
            <a:ext cx="854046" cy="854046"/>
          </a:xfrm>
          <a:prstGeom prst="rect">
            <a:avLst/>
          </a:prstGeom>
        </p:spPr>
      </p:pic>
      <p:sp>
        <p:nvSpPr>
          <p:cNvPr id="7" name="Rectangle 6">
            <a:extLst>
              <a:ext uri="{FF2B5EF4-FFF2-40B4-BE49-F238E27FC236}">
                <a16:creationId xmlns:a16="http://schemas.microsoft.com/office/drawing/2014/main" id="{13A96ED9-4476-674C-99AE-59CA8952D596}"/>
              </a:ext>
            </a:extLst>
          </p:cNvPr>
          <p:cNvSpPr/>
          <p:nvPr/>
        </p:nvSpPr>
        <p:spPr>
          <a:xfrm>
            <a:off x="5752734" y="1091867"/>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Vid05</a:t>
            </a:r>
          </a:p>
        </p:txBody>
      </p:sp>
    </p:spTree>
    <p:custDataLst>
      <p:tags r:id="rId1"/>
    </p:custDataLst>
    <p:extLst>
      <p:ext uri="{BB962C8B-B14F-4D97-AF65-F5344CB8AC3E}">
        <p14:creationId xmlns:p14="http://schemas.microsoft.com/office/powerpoint/2010/main" val="3245979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91A197F-0874-3E4B-9455-F143A67AC059}"/>
              </a:ext>
            </a:extLst>
          </p:cNvPr>
          <p:cNvSpPr/>
          <p:nvPr/>
        </p:nvSpPr>
        <p:spPr>
          <a:xfrm>
            <a:off x="1448019" y="745587"/>
            <a:ext cx="7343336" cy="38783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For Zener diodes with a power rating of </a:t>
            </a:r>
            <a:r>
              <a:rPr lang="en-US" sz="3600" b="1" dirty="0"/>
              <a:t>less than 1W </a:t>
            </a:r>
            <a:r>
              <a:rPr lang="en-US" sz="3600" dirty="0"/>
              <a:t>assume</a:t>
            </a:r>
          </a:p>
          <a:p>
            <a:pPr algn="ctr"/>
            <a:r>
              <a:rPr lang="en-US" sz="3600" dirty="0" err="1"/>
              <a:t>I</a:t>
            </a:r>
            <a:r>
              <a:rPr lang="en-US" sz="3600" baseline="-25000" dirty="0" err="1"/>
              <a:t>Z</a:t>
            </a:r>
            <a:r>
              <a:rPr lang="en-US" sz="3600" dirty="0" err="1"/>
              <a:t>min</a:t>
            </a:r>
            <a:r>
              <a:rPr lang="en-US" sz="3600" dirty="0"/>
              <a:t> = 5mA</a:t>
            </a:r>
          </a:p>
          <a:p>
            <a:pPr algn="ctr"/>
            <a:endParaRPr lang="en-US" sz="3600" dirty="0"/>
          </a:p>
          <a:p>
            <a:pPr algn="ctr"/>
            <a:r>
              <a:rPr lang="en-US" sz="3600" dirty="0"/>
              <a:t>For Zener diodes with a power rating of </a:t>
            </a:r>
            <a:r>
              <a:rPr lang="en-US" sz="3600" b="1" dirty="0"/>
              <a:t>1W or more</a:t>
            </a:r>
            <a:r>
              <a:rPr lang="en-US" sz="3600" dirty="0"/>
              <a:t>, assume</a:t>
            </a:r>
          </a:p>
          <a:p>
            <a:pPr algn="ctr"/>
            <a:r>
              <a:rPr lang="en-US" sz="3600" dirty="0" err="1"/>
              <a:t>I</a:t>
            </a:r>
            <a:r>
              <a:rPr lang="en-US" sz="3600" baseline="-25000" dirty="0" err="1"/>
              <a:t>Z</a:t>
            </a:r>
            <a:r>
              <a:rPr lang="en-US" sz="3600" dirty="0" err="1"/>
              <a:t>min</a:t>
            </a:r>
            <a:r>
              <a:rPr lang="en-US" sz="3600" dirty="0"/>
              <a:t> = 10mA</a:t>
            </a:r>
          </a:p>
        </p:txBody>
      </p:sp>
    </p:spTree>
    <p:extLst>
      <p:ext uri="{BB962C8B-B14F-4D97-AF65-F5344CB8AC3E}">
        <p14:creationId xmlns:p14="http://schemas.microsoft.com/office/powerpoint/2010/main" val="3660918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resistor should we use (example 1)?</a:t>
            </a:r>
          </a:p>
        </p:txBody>
      </p:sp>
      <p:sp>
        <p:nvSpPr>
          <p:cNvPr id="3" name="Content Placeholder 2"/>
          <p:cNvSpPr>
            <a:spLocks noGrp="1"/>
          </p:cNvSpPr>
          <p:nvPr>
            <p:ph idx="1"/>
          </p:nvPr>
        </p:nvSpPr>
        <p:spPr>
          <a:xfrm>
            <a:off x="1122531" y="1091867"/>
            <a:ext cx="4377937" cy="2523133"/>
          </a:xfrm>
        </p:spPr>
        <p:txBody>
          <a:bodyPr>
            <a:noAutofit/>
          </a:bodyPr>
          <a:lstStyle/>
          <a:p>
            <a:pPr marL="0" indent="0">
              <a:buNone/>
            </a:pPr>
            <a:r>
              <a:rPr lang="en-US" sz="2400" dirty="0"/>
              <a:t>If you know the I</a:t>
            </a:r>
            <a:r>
              <a:rPr lang="en-US" sz="2400" baseline="-25000" dirty="0"/>
              <a:t>SOR</a:t>
            </a:r>
            <a:r>
              <a:rPr lang="en-US" sz="2400" dirty="0"/>
              <a:t> of a Zener diode and the supply voltage of the circuit, you can work out what resistor you will need to protect your Zener diode.</a:t>
            </a:r>
          </a:p>
        </p:txBody>
      </p:sp>
      <p:sp>
        <p:nvSpPr>
          <p:cNvPr id="5" name="Rectangle 4">
            <a:extLst>
              <a:ext uri="{FF2B5EF4-FFF2-40B4-BE49-F238E27FC236}">
                <a16:creationId xmlns:a16="http://schemas.microsoft.com/office/drawing/2014/main" id="{FCCF159A-9F3F-434E-A39D-BA2AABEE22BA}"/>
              </a:ext>
            </a:extLst>
          </p:cNvPr>
          <p:cNvSpPr/>
          <p:nvPr/>
        </p:nvSpPr>
        <p:spPr>
          <a:xfrm>
            <a:off x="1196173" y="2903587"/>
            <a:ext cx="4249407" cy="1200329"/>
          </a:xfrm>
          <a:prstGeom prst="rect">
            <a:avLst/>
          </a:prstGeom>
          <a:solidFill>
            <a:schemeClr val="tx2">
              <a:lumMod val="40000"/>
              <a:lumOff val="60000"/>
            </a:schemeClr>
          </a:solidFill>
        </p:spPr>
        <p:txBody>
          <a:bodyPr wrap="square">
            <a:spAutoFit/>
          </a:bodyPr>
          <a:lstStyle/>
          <a:p>
            <a:pPr algn="just"/>
            <a:r>
              <a:rPr lang="en-GB" sz="2400" i="1" dirty="0"/>
              <a:t>See if you can work out the answer first and then watch the video to see if you are correct.</a:t>
            </a:r>
          </a:p>
        </p:txBody>
      </p:sp>
      <p:pic>
        <p:nvPicPr>
          <p:cNvPr id="6" name="Graphic 5" descr="User">
            <a:extLst>
              <a:ext uri="{FF2B5EF4-FFF2-40B4-BE49-F238E27FC236}">
                <a16:creationId xmlns:a16="http://schemas.microsoft.com/office/drawing/2014/main" id="{4F6D501C-0373-914A-82B3-6DD7E7C5DB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1613" y="2871443"/>
            <a:ext cx="854046" cy="854046"/>
          </a:xfrm>
          <a:prstGeom prst="rect">
            <a:avLst/>
          </a:prstGeom>
        </p:spPr>
      </p:pic>
      <p:sp>
        <p:nvSpPr>
          <p:cNvPr id="4" name="Rounded Rectangle 3">
            <a:extLst>
              <a:ext uri="{FF2B5EF4-FFF2-40B4-BE49-F238E27FC236}">
                <a16:creationId xmlns:a16="http://schemas.microsoft.com/office/drawing/2014/main" id="{D6889A10-3B02-3F44-9F95-1B8D91041B0A}"/>
              </a:ext>
            </a:extLst>
          </p:cNvPr>
          <p:cNvSpPr/>
          <p:nvPr/>
        </p:nvSpPr>
        <p:spPr>
          <a:xfrm>
            <a:off x="5894363" y="1233577"/>
            <a:ext cx="3770142" cy="31502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midpoint of the SOR of a 5V, ½W Zener diode is 15mA. The Zener will be used in a circuit with a 12VDC supply. What resistor must be used to protect the Zener diode?</a:t>
            </a:r>
          </a:p>
        </p:txBody>
      </p:sp>
      <p:sp>
        <p:nvSpPr>
          <p:cNvPr id="8" name="Rounded Rectangle 7">
            <a:extLst>
              <a:ext uri="{FF2B5EF4-FFF2-40B4-BE49-F238E27FC236}">
                <a16:creationId xmlns:a16="http://schemas.microsoft.com/office/drawing/2014/main" id="{F038C325-59E8-454C-8729-C97951036B53}"/>
              </a:ext>
            </a:extLst>
          </p:cNvPr>
          <p:cNvSpPr/>
          <p:nvPr/>
        </p:nvSpPr>
        <p:spPr>
          <a:xfrm>
            <a:off x="1196173" y="4286597"/>
            <a:ext cx="4249407"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Worked Solution</a:t>
            </a:r>
          </a:p>
        </p:txBody>
      </p:sp>
    </p:spTree>
    <p:custDataLst>
      <p:tags r:id="rId1"/>
    </p:custDataLst>
    <p:extLst>
      <p:ext uri="{BB962C8B-B14F-4D97-AF65-F5344CB8AC3E}">
        <p14:creationId xmlns:p14="http://schemas.microsoft.com/office/powerpoint/2010/main" val="3764104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resistor should we use (example 2)?</a:t>
            </a:r>
          </a:p>
        </p:txBody>
      </p:sp>
      <p:sp>
        <p:nvSpPr>
          <p:cNvPr id="3" name="Content Placeholder 2"/>
          <p:cNvSpPr>
            <a:spLocks noGrp="1"/>
          </p:cNvSpPr>
          <p:nvPr>
            <p:ph idx="1"/>
          </p:nvPr>
        </p:nvSpPr>
        <p:spPr>
          <a:xfrm>
            <a:off x="1122531" y="1091867"/>
            <a:ext cx="4377937" cy="854047"/>
          </a:xfrm>
        </p:spPr>
        <p:txBody>
          <a:bodyPr>
            <a:noAutofit/>
          </a:bodyPr>
          <a:lstStyle/>
          <a:p>
            <a:pPr marL="0" indent="0">
              <a:buNone/>
            </a:pPr>
            <a:r>
              <a:rPr lang="en-US" sz="2400" dirty="0"/>
              <a:t>Here is another example to try on your own first.</a:t>
            </a:r>
          </a:p>
        </p:txBody>
      </p:sp>
      <p:sp>
        <p:nvSpPr>
          <p:cNvPr id="5" name="Rectangle 4">
            <a:extLst>
              <a:ext uri="{FF2B5EF4-FFF2-40B4-BE49-F238E27FC236}">
                <a16:creationId xmlns:a16="http://schemas.microsoft.com/office/drawing/2014/main" id="{FCCF159A-9F3F-434E-A39D-BA2AABEE22BA}"/>
              </a:ext>
            </a:extLst>
          </p:cNvPr>
          <p:cNvSpPr/>
          <p:nvPr/>
        </p:nvSpPr>
        <p:spPr>
          <a:xfrm>
            <a:off x="1196173" y="1949472"/>
            <a:ext cx="4249407" cy="1200329"/>
          </a:xfrm>
          <a:prstGeom prst="rect">
            <a:avLst/>
          </a:prstGeom>
          <a:solidFill>
            <a:schemeClr val="tx2">
              <a:lumMod val="40000"/>
              <a:lumOff val="60000"/>
            </a:schemeClr>
          </a:solidFill>
        </p:spPr>
        <p:txBody>
          <a:bodyPr wrap="square">
            <a:spAutoFit/>
          </a:bodyPr>
          <a:lstStyle/>
          <a:p>
            <a:pPr algn="just"/>
            <a:r>
              <a:rPr lang="en-GB" sz="2400" i="1" dirty="0"/>
              <a:t>See if you can work out the answer first and then watch the video to see if you are correct.</a:t>
            </a:r>
          </a:p>
        </p:txBody>
      </p:sp>
      <p:pic>
        <p:nvPicPr>
          <p:cNvPr id="6" name="Graphic 5" descr="User">
            <a:extLst>
              <a:ext uri="{FF2B5EF4-FFF2-40B4-BE49-F238E27FC236}">
                <a16:creationId xmlns:a16="http://schemas.microsoft.com/office/drawing/2014/main" id="{4F6D501C-0373-914A-82B3-6DD7E7C5DB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1613" y="1917328"/>
            <a:ext cx="854046" cy="854046"/>
          </a:xfrm>
          <a:prstGeom prst="rect">
            <a:avLst/>
          </a:prstGeom>
        </p:spPr>
      </p:pic>
      <p:sp>
        <p:nvSpPr>
          <p:cNvPr id="4" name="Rounded Rectangle 3">
            <a:extLst>
              <a:ext uri="{FF2B5EF4-FFF2-40B4-BE49-F238E27FC236}">
                <a16:creationId xmlns:a16="http://schemas.microsoft.com/office/drawing/2014/main" id="{D6889A10-3B02-3F44-9F95-1B8D91041B0A}"/>
              </a:ext>
            </a:extLst>
          </p:cNvPr>
          <p:cNvSpPr/>
          <p:nvPr/>
        </p:nvSpPr>
        <p:spPr>
          <a:xfrm>
            <a:off x="5894363" y="1233577"/>
            <a:ext cx="3770142" cy="31502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 10V, 1W Zener diode will be used in a circuit with a 25VDC supply. What resistor must be used to protect it?</a:t>
            </a:r>
          </a:p>
        </p:txBody>
      </p:sp>
      <p:sp>
        <p:nvSpPr>
          <p:cNvPr id="8" name="Rounded Rectangle 7">
            <a:extLst>
              <a:ext uri="{FF2B5EF4-FFF2-40B4-BE49-F238E27FC236}">
                <a16:creationId xmlns:a16="http://schemas.microsoft.com/office/drawing/2014/main" id="{F038C325-59E8-454C-8729-C97951036B53}"/>
              </a:ext>
            </a:extLst>
          </p:cNvPr>
          <p:cNvSpPr/>
          <p:nvPr/>
        </p:nvSpPr>
        <p:spPr>
          <a:xfrm>
            <a:off x="1196173" y="3374879"/>
            <a:ext cx="4249407"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Worked Solution</a:t>
            </a:r>
          </a:p>
        </p:txBody>
      </p:sp>
    </p:spTree>
    <p:custDataLst>
      <p:tags r:id="rId1"/>
    </p:custDataLst>
    <p:extLst>
      <p:ext uri="{BB962C8B-B14F-4D97-AF65-F5344CB8AC3E}">
        <p14:creationId xmlns:p14="http://schemas.microsoft.com/office/powerpoint/2010/main" val="2265675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resistor should we use (example 3)?</a:t>
            </a:r>
          </a:p>
        </p:txBody>
      </p:sp>
      <p:sp>
        <p:nvSpPr>
          <p:cNvPr id="3" name="Content Placeholder 2"/>
          <p:cNvSpPr>
            <a:spLocks noGrp="1"/>
          </p:cNvSpPr>
          <p:nvPr>
            <p:ph idx="1"/>
          </p:nvPr>
        </p:nvSpPr>
        <p:spPr>
          <a:xfrm>
            <a:off x="1122531" y="1091867"/>
            <a:ext cx="4377937" cy="854047"/>
          </a:xfrm>
        </p:spPr>
        <p:txBody>
          <a:bodyPr>
            <a:noAutofit/>
          </a:bodyPr>
          <a:lstStyle/>
          <a:p>
            <a:pPr marL="0" indent="0">
              <a:buNone/>
            </a:pPr>
            <a:r>
              <a:rPr lang="en-US" sz="2400" dirty="0"/>
              <a:t>Here is another example to try on your own first.</a:t>
            </a:r>
          </a:p>
        </p:txBody>
      </p:sp>
      <p:sp>
        <p:nvSpPr>
          <p:cNvPr id="5" name="Rectangle 4">
            <a:extLst>
              <a:ext uri="{FF2B5EF4-FFF2-40B4-BE49-F238E27FC236}">
                <a16:creationId xmlns:a16="http://schemas.microsoft.com/office/drawing/2014/main" id="{FCCF159A-9F3F-434E-A39D-BA2AABEE22BA}"/>
              </a:ext>
            </a:extLst>
          </p:cNvPr>
          <p:cNvSpPr/>
          <p:nvPr/>
        </p:nvSpPr>
        <p:spPr>
          <a:xfrm>
            <a:off x="1196173" y="1949472"/>
            <a:ext cx="4249407" cy="1200329"/>
          </a:xfrm>
          <a:prstGeom prst="rect">
            <a:avLst/>
          </a:prstGeom>
          <a:solidFill>
            <a:schemeClr val="tx2">
              <a:lumMod val="40000"/>
              <a:lumOff val="60000"/>
            </a:schemeClr>
          </a:solidFill>
        </p:spPr>
        <p:txBody>
          <a:bodyPr wrap="square">
            <a:spAutoFit/>
          </a:bodyPr>
          <a:lstStyle/>
          <a:p>
            <a:pPr algn="just"/>
            <a:r>
              <a:rPr lang="en-GB" sz="2400" i="1" dirty="0"/>
              <a:t>See if you can work out the answer first and then watch the video to see if you are correct.</a:t>
            </a:r>
          </a:p>
        </p:txBody>
      </p:sp>
      <p:pic>
        <p:nvPicPr>
          <p:cNvPr id="6" name="Graphic 5" descr="User">
            <a:extLst>
              <a:ext uri="{FF2B5EF4-FFF2-40B4-BE49-F238E27FC236}">
                <a16:creationId xmlns:a16="http://schemas.microsoft.com/office/drawing/2014/main" id="{4F6D501C-0373-914A-82B3-6DD7E7C5DB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1613" y="1917328"/>
            <a:ext cx="854046" cy="854046"/>
          </a:xfrm>
          <a:prstGeom prst="rect">
            <a:avLst/>
          </a:prstGeom>
        </p:spPr>
      </p:pic>
      <p:sp>
        <p:nvSpPr>
          <p:cNvPr id="4" name="Rounded Rectangle 3">
            <a:extLst>
              <a:ext uri="{FF2B5EF4-FFF2-40B4-BE49-F238E27FC236}">
                <a16:creationId xmlns:a16="http://schemas.microsoft.com/office/drawing/2014/main" id="{D6889A10-3B02-3F44-9F95-1B8D91041B0A}"/>
              </a:ext>
            </a:extLst>
          </p:cNvPr>
          <p:cNvSpPr/>
          <p:nvPr/>
        </p:nvSpPr>
        <p:spPr>
          <a:xfrm>
            <a:off x="5894363" y="1233577"/>
            <a:ext cx="3770142" cy="31502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 12V, 1W Zener diode will be used in a bridge rectification circuit with a 12VAC supply. What resistor must be used to protect it?</a:t>
            </a:r>
          </a:p>
        </p:txBody>
      </p:sp>
      <p:sp>
        <p:nvSpPr>
          <p:cNvPr id="8" name="Rounded Rectangle 7">
            <a:extLst>
              <a:ext uri="{FF2B5EF4-FFF2-40B4-BE49-F238E27FC236}">
                <a16:creationId xmlns:a16="http://schemas.microsoft.com/office/drawing/2014/main" id="{F038C325-59E8-454C-8729-C97951036B53}"/>
              </a:ext>
            </a:extLst>
          </p:cNvPr>
          <p:cNvSpPr/>
          <p:nvPr/>
        </p:nvSpPr>
        <p:spPr>
          <a:xfrm>
            <a:off x="1196173" y="3374879"/>
            <a:ext cx="4249407"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Worked Solution</a:t>
            </a:r>
          </a:p>
        </p:txBody>
      </p:sp>
    </p:spTree>
    <p:custDataLst>
      <p:tags r:id="rId1"/>
    </p:custDataLst>
    <p:extLst>
      <p:ext uri="{BB962C8B-B14F-4D97-AF65-F5344CB8AC3E}">
        <p14:creationId xmlns:p14="http://schemas.microsoft.com/office/powerpoint/2010/main" val="3612155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057330" y="1089073"/>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r>
              <a:rPr lang="en-GB" sz="2400" dirty="0"/>
              <a:t>Identify and explain Zener breakdown voltages</a:t>
            </a:r>
          </a:p>
          <a:p>
            <a:pPr marL="457200" indent="-457200">
              <a:buFont typeface="+mj-lt"/>
              <a:buAutoNum type="arabicPeriod"/>
            </a:pPr>
            <a:r>
              <a:rPr lang="en-GB" sz="2400" dirty="0"/>
              <a:t>Draw and interpret a typical Zener diode I-V curve</a:t>
            </a:r>
          </a:p>
          <a:p>
            <a:pPr marL="457200" indent="-457200">
              <a:buFont typeface="+mj-lt"/>
              <a:buAutoNum type="arabicPeriod"/>
            </a:pPr>
            <a:r>
              <a:rPr lang="en-GB" sz="2400" dirty="0"/>
              <a:t>Explain the purpose of a series resistor in voltage regulation circuits</a:t>
            </a:r>
          </a:p>
          <a:p>
            <a:pPr marL="457200" indent="-457200">
              <a:buFont typeface="+mj-lt"/>
              <a:buAutoNum type="arabicPeriod"/>
            </a:pPr>
            <a:r>
              <a:rPr lang="en-GB" sz="2400" dirty="0"/>
              <a:t>Calculate the resistance of the series resistor required for a voltage </a:t>
            </a:r>
            <a:r>
              <a:rPr lang="en-GB" sz="2400"/>
              <a:t>regulation circuit</a:t>
            </a:r>
            <a:endParaRPr lang="en-GB" sz="2400"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Test Yourself</a:t>
            </a:r>
          </a:p>
        </p:txBody>
      </p:sp>
      <p:sp>
        <p:nvSpPr>
          <p:cNvPr id="3" name="Content Placeholder 2"/>
          <p:cNvSpPr>
            <a:spLocks noGrp="1"/>
          </p:cNvSpPr>
          <p:nvPr>
            <p:ph idx="1"/>
          </p:nvPr>
        </p:nvSpPr>
        <p:spPr>
          <a:xfrm>
            <a:off x="1122531" y="1091868"/>
            <a:ext cx="7607557" cy="3821508"/>
          </a:xfrm>
        </p:spPr>
        <p:txBody>
          <a:bodyPr>
            <a:noAutofit/>
          </a:bodyPr>
          <a:lstStyle/>
          <a:p>
            <a:pPr marL="0" indent="0" algn="just">
              <a:buNone/>
            </a:pPr>
            <a:r>
              <a:rPr lang="en-GB" sz="2400" dirty="0"/>
              <a:t>We have come to the end of this unit. Answer the following questions to make sure you understand the basics of rectification and rectifiers.</a:t>
            </a:r>
          </a:p>
        </p:txBody>
      </p:sp>
    </p:spTree>
    <p:custDataLst>
      <p:tags r:id="rId1"/>
    </p:custDataLst>
    <p:extLst>
      <p:ext uri="{BB962C8B-B14F-4D97-AF65-F5344CB8AC3E}">
        <p14:creationId xmlns:p14="http://schemas.microsoft.com/office/powerpoint/2010/main" val="2497692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2" y="1091868"/>
            <a:ext cx="7607556" cy="1096696"/>
          </a:xfrm>
        </p:spPr>
        <p:txBody>
          <a:bodyPr>
            <a:noAutofit/>
          </a:bodyPr>
          <a:lstStyle/>
          <a:p>
            <a:pPr marL="0" indent="0">
              <a:buNone/>
            </a:pPr>
            <a:r>
              <a:rPr lang="en-GB" sz="2400" dirty="0"/>
              <a:t>In which circuit, will the Zener diode act as a voltage regulator? </a:t>
            </a:r>
          </a:p>
        </p:txBody>
      </p:sp>
      <p:pic>
        <p:nvPicPr>
          <p:cNvPr id="5" name="Picture 4">
            <a:extLst>
              <a:ext uri="{FF2B5EF4-FFF2-40B4-BE49-F238E27FC236}">
                <a16:creationId xmlns:a16="http://schemas.microsoft.com/office/drawing/2014/main" id="{765CB84F-5422-7C49-B331-5559082A8F2D}"/>
              </a:ext>
            </a:extLst>
          </p:cNvPr>
          <p:cNvPicPr>
            <a:picLocks noChangeAspect="1"/>
          </p:cNvPicPr>
          <p:nvPr/>
        </p:nvPicPr>
        <p:blipFill>
          <a:blip r:embed="rId4"/>
          <a:stretch>
            <a:fillRect/>
          </a:stretch>
        </p:blipFill>
        <p:spPr>
          <a:xfrm>
            <a:off x="502709" y="2179162"/>
            <a:ext cx="2520000" cy="2520000"/>
          </a:xfrm>
          <a:prstGeom prst="rect">
            <a:avLst/>
          </a:prstGeom>
        </p:spPr>
      </p:pic>
      <p:pic>
        <p:nvPicPr>
          <p:cNvPr id="7" name="Picture 6">
            <a:extLst>
              <a:ext uri="{FF2B5EF4-FFF2-40B4-BE49-F238E27FC236}">
                <a16:creationId xmlns:a16="http://schemas.microsoft.com/office/drawing/2014/main" id="{915A76EC-D9F1-794A-93EE-F29B962C625D}"/>
              </a:ext>
            </a:extLst>
          </p:cNvPr>
          <p:cNvPicPr>
            <a:picLocks noChangeAspect="1"/>
          </p:cNvPicPr>
          <p:nvPr/>
        </p:nvPicPr>
        <p:blipFill>
          <a:blip r:embed="rId5"/>
          <a:stretch>
            <a:fillRect/>
          </a:stretch>
        </p:blipFill>
        <p:spPr>
          <a:xfrm>
            <a:off x="7470088" y="2188564"/>
            <a:ext cx="2520000" cy="2520000"/>
          </a:xfrm>
          <a:prstGeom prst="rect">
            <a:avLst/>
          </a:prstGeom>
        </p:spPr>
      </p:pic>
      <p:pic>
        <p:nvPicPr>
          <p:cNvPr id="9" name="Picture 8">
            <a:extLst>
              <a:ext uri="{FF2B5EF4-FFF2-40B4-BE49-F238E27FC236}">
                <a16:creationId xmlns:a16="http://schemas.microsoft.com/office/drawing/2014/main" id="{988ECADB-0749-3C42-BB9A-EAAE81E52341}"/>
              </a:ext>
            </a:extLst>
          </p:cNvPr>
          <p:cNvPicPr>
            <a:picLocks noChangeAspect="1"/>
          </p:cNvPicPr>
          <p:nvPr/>
        </p:nvPicPr>
        <p:blipFill>
          <a:blip r:embed="rId6"/>
          <a:stretch>
            <a:fillRect/>
          </a:stretch>
        </p:blipFill>
        <p:spPr>
          <a:xfrm>
            <a:off x="2853109" y="2179162"/>
            <a:ext cx="2520000" cy="2520000"/>
          </a:xfrm>
          <a:prstGeom prst="rect">
            <a:avLst/>
          </a:prstGeom>
        </p:spPr>
      </p:pic>
      <p:pic>
        <p:nvPicPr>
          <p:cNvPr id="13" name="Picture 12">
            <a:extLst>
              <a:ext uri="{FF2B5EF4-FFF2-40B4-BE49-F238E27FC236}">
                <a16:creationId xmlns:a16="http://schemas.microsoft.com/office/drawing/2014/main" id="{19B212C2-EEA7-BE48-8BDE-A29E92A7A4D9}"/>
              </a:ext>
            </a:extLst>
          </p:cNvPr>
          <p:cNvPicPr>
            <a:picLocks noChangeAspect="1"/>
          </p:cNvPicPr>
          <p:nvPr/>
        </p:nvPicPr>
        <p:blipFill>
          <a:blip r:embed="rId7"/>
          <a:stretch>
            <a:fillRect/>
          </a:stretch>
        </p:blipFill>
        <p:spPr>
          <a:xfrm>
            <a:off x="5119688" y="2179162"/>
            <a:ext cx="2520000" cy="2520000"/>
          </a:xfrm>
          <a:prstGeom prst="rect">
            <a:avLst/>
          </a:prstGeom>
        </p:spPr>
      </p:pic>
      <p:sp>
        <p:nvSpPr>
          <p:cNvPr id="14" name="TextBox 13">
            <a:extLst>
              <a:ext uri="{FF2B5EF4-FFF2-40B4-BE49-F238E27FC236}">
                <a16:creationId xmlns:a16="http://schemas.microsoft.com/office/drawing/2014/main" id="{26C06FC0-C894-514A-A98A-43BD3BE08862}"/>
              </a:ext>
            </a:extLst>
          </p:cNvPr>
          <p:cNvSpPr txBox="1"/>
          <p:nvPr/>
        </p:nvSpPr>
        <p:spPr>
          <a:xfrm>
            <a:off x="632214" y="2271067"/>
            <a:ext cx="425116" cy="461665"/>
          </a:xfrm>
          <a:prstGeom prst="rect">
            <a:avLst/>
          </a:prstGeom>
          <a:noFill/>
        </p:spPr>
        <p:txBody>
          <a:bodyPr wrap="none" rtlCol="0">
            <a:spAutoFit/>
          </a:bodyPr>
          <a:lstStyle/>
          <a:p>
            <a:r>
              <a:rPr lang="en-US" sz="2400" dirty="0"/>
              <a:t>a)</a:t>
            </a:r>
          </a:p>
        </p:txBody>
      </p:sp>
      <p:sp>
        <p:nvSpPr>
          <p:cNvPr id="15" name="TextBox 14">
            <a:extLst>
              <a:ext uri="{FF2B5EF4-FFF2-40B4-BE49-F238E27FC236}">
                <a16:creationId xmlns:a16="http://schemas.microsoft.com/office/drawing/2014/main" id="{DE2FDBEC-91D2-7740-BFEA-1B970A5E7B5A}"/>
              </a:ext>
            </a:extLst>
          </p:cNvPr>
          <p:cNvSpPr txBox="1"/>
          <p:nvPr/>
        </p:nvSpPr>
        <p:spPr>
          <a:xfrm>
            <a:off x="3022709" y="2308400"/>
            <a:ext cx="442750" cy="461665"/>
          </a:xfrm>
          <a:prstGeom prst="rect">
            <a:avLst/>
          </a:prstGeom>
          <a:noFill/>
        </p:spPr>
        <p:txBody>
          <a:bodyPr wrap="none" rtlCol="0">
            <a:spAutoFit/>
          </a:bodyPr>
          <a:lstStyle/>
          <a:p>
            <a:r>
              <a:rPr lang="en-US" sz="2400" dirty="0"/>
              <a:t>b)</a:t>
            </a:r>
          </a:p>
        </p:txBody>
      </p:sp>
      <p:sp>
        <p:nvSpPr>
          <p:cNvPr id="16" name="TextBox 15">
            <a:extLst>
              <a:ext uri="{FF2B5EF4-FFF2-40B4-BE49-F238E27FC236}">
                <a16:creationId xmlns:a16="http://schemas.microsoft.com/office/drawing/2014/main" id="{3129DB3D-7757-8B49-B3C4-2E1F1FFD27A6}"/>
              </a:ext>
            </a:extLst>
          </p:cNvPr>
          <p:cNvSpPr txBox="1"/>
          <p:nvPr/>
        </p:nvSpPr>
        <p:spPr>
          <a:xfrm>
            <a:off x="5280635" y="2271066"/>
            <a:ext cx="407484" cy="461665"/>
          </a:xfrm>
          <a:prstGeom prst="rect">
            <a:avLst/>
          </a:prstGeom>
          <a:noFill/>
        </p:spPr>
        <p:txBody>
          <a:bodyPr wrap="none" rtlCol="0">
            <a:spAutoFit/>
          </a:bodyPr>
          <a:lstStyle/>
          <a:p>
            <a:r>
              <a:rPr lang="en-US" sz="2400" dirty="0"/>
              <a:t>c)</a:t>
            </a:r>
          </a:p>
        </p:txBody>
      </p:sp>
      <p:sp>
        <p:nvSpPr>
          <p:cNvPr id="17" name="TextBox 16">
            <a:extLst>
              <a:ext uri="{FF2B5EF4-FFF2-40B4-BE49-F238E27FC236}">
                <a16:creationId xmlns:a16="http://schemas.microsoft.com/office/drawing/2014/main" id="{8421D50A-50FE-CC43-85FB-89D25E33EAE0}"/>
              </a:ext>
            </a:extLst>
          </p:cNvPr>
          <p:cNvSpPr txBox="1"/>
          <p:nvPr/>
        </p:nvSpPr>
        <p:spPr>
          <a:xfrm>
            <a:off x="7613403" y="2271066"/>
            <a:ext cx="439544" cy="461665"/>
          </a:xfrm>
          <a:prstGeom prst="rect">
            <a:avLst/>
          </a:prstGeom>
          <a:noFill/>
        </p:spPr>
        <p:txBody>
          <a:bodyPr wrap="none" rtlCol="0">
            <a:spAutoFit/>
          </a:bodyPr>
          <a:lstStyle/>
          <a:p>
            <a:r>
              <a:rPr lang="en-US" sz="2400" dirty="0"/>
              <a:t>d)</a:t>
            </a:r>
          </a:p>
        </p:txBody>
      </p:sp>
    </p:spTree>
    <p:custDataLst>
      <p:tags r:id="rId1"/>
    </p:custDataLst>
    <p:extLst>
      <p:ext uri="{BB962C8B-B14F-4D97-AF65-F5344CB8AC3E}">
        <p14:creationId xmlns:p14="http://schemas.microsoft.com/office/powerpoint/2010/main" val="1008187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3" name="Content Placeholder 2"/>
          <p:cNvSpPr>
            <a:spLocks noGrp="1"/>
          </p:cNvSpPr>
          <p:nvPr>
            <p:ph idx="1"/>
          </p:nvPr>
        </p:nvSpPr>
        <p:spPr>
          <a:xfrm>
            <a:off x="1122532" y="1091867"/>
            <a:ext cx="7607556" cy="3911933"/>
          </a:xfrm>
        </p:spPr>
        <p:txBody>
          <a:bodyPr>
            <a:noAutofit/>
          </a:bodyPr>
          <a:lstStyle/>
          <a:p>
            <a:pPr marL="0" indent="0">
              <a:buNone/>
            </a:pPr>
            <a:r>
              <a:rPr lang="en-GB" sz="2400" dirty="0"/>
              <a:t>Which of the following statements is true for a reverse biased 12V Zener diode?</a:t>
            </a:r>
          </a:p>
          <a:p>
            <a:pPr marL="0" indent="0">
              <a:buNone/>
            </a:pPr>
            <a:endParaRPr lang="en-GB" sz="2400" dirty="0"/>
          </a:p>
          <a:p>
            <a:pPr marL="457200" indent="-457200">
              <a:buFont typeface="+mj-lt"/>
              <a:buAutoNum type="alphaLcParenR"/>
            </a:pPr>
            <a:r>
              <a:rPr lang="en-GB" sz="2400" dirty="0"/>
              <a:t>If the supply voltage is 11V, the voltage dropped by the Zener will be 12V.</a:t>
            </a:r>
          </a:p>
          <a:p>
            <a:pPr marL="457200" indent="-457200">
              <a:buFont typeface="+mj-lt"/>
              <a:buAutoNum type="alphaLcParenR"/>
            </a:pPr>
            <a:r>
              <a:rPr lang="en-GB" sz="2400" dirty="0"/>
              <a:t>The voltage dropped by the Zener diode will decrease as the supply voltage increases.</a:t>
            </a:r>
          </a:p>
          <a:p>
            <a:pPr marL="457200" indent="-457200">
              <a:buFont typeface="+mj-lt"/>
              <a:buAutoNum type="alphaLcParenR"/>
            </a:pPr>
            <a:r>
              <a:rPr lang="en-GB" sz="2400" dirty="0"/>
              <a:t>If the supply voltage is 14V, the voltage dropped by the Zener diode will be 12V.</a:t>
            </a:r>
          </a:p>
          <a:p>
            <a:pPr marL="457200" indent="-457200">
              <a:buFont typeface="+mj-lt"/>
              <a:buAutoNum type="alphaLcParenR"/>
            </a:pPr>
            <a:r>
              <a:rPr lang="en-GB" sz="2400" dirty="0"/>
              <a:t>None of the above statements are true.</a:t>
            </a:r>
          </a:p>
        </p:txBody>
      </p:sp>
    </p:spTree>
    <p:custDataLst>
      <p:tags r:id="rId1"/>
    </p:custDataLst>
    <p:extLst>
      <p:ext uri="{BB962C8B-B14F-4D97-AF65-F5344CB8AC3E}">
        <p14:creationId xmlns:p14="http://schemas.microsoft.com/office/powerpoint/2010/main" val="1008315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122532" y="1091867"/>
            <a:ext cx="7607556" cy="3794926"/>
          </a:xfrm>
        </p:spPr>
        <p:txBody>
          <a:bodyPr>
            <a:noAutofit/>
          </a:bodyPr>
          <a:lstStyle/>
          <a:p>
            <a:pPr marL="0" indent="0">
              <a:buNone/>
            </a:pPr>
            <a:r>
              <a:rPr lang="en-GB" sz="2400" dirty="0"/>
              <a:t>True of False: If the supply voltage exceeds the Zener breakdown voltage, the Zener will drop its rated Zener breakdown voltage irrespective of the load connected in parallel to it?</a:t>
            </a:r>
          </a:p>
          <a:p>
            <a:pPr marL="0" indent="0">
              <a:buNone/>
            </a:pPr>
            <a:endParaRPr lang="en-GB" sz="2400" dirty="0"/>
          </a:p>
          <a:p>
            <a:pPr marL="457200" indent="-457200">
              <a:buFont typeface="+mj-lt"/>
              <a:buAutoNum type="alphaLcParenR"/>
            </a:pPr>
            <a:r>
              <a:rPr lang="en-GB" sz="2400" dirty="0"/>
              <a:t>True</a:t>
            </a:r>
          </a:p>
          <a:p>
            <a:pPr marL="457200" indent="-457200">
              <a:buFont typeface="+mj-lt"/>
              <a:buAutoNum type="alphaLcParenR"/>
            </a:pPr>
            <a:r>
              <a:rPr lang="en-GB" sz="2400" dirty="0"/>
              <a:t>False</a:t>
            </a:r>
          </a:p>
        </p:txBody>
      </p:sp>
    </p:spTree>
    <p:custDataLst>
      <p:tags r:id="rId1"/>
    </p:custDataLst>
    <p:extLst>
      <p:ext uri="{BB962C8B-B14F-4D97-AF65-F5344CB8AC3E}">
        <p14:creationId xmlns:p14="http://schemas.microsoft.com/office/powerpoint/2010/main" val="1709589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2" y="1091867"/>
            <a:ext cx="7607556" cy="3794926"/>
          </a:xfrm>
        </p:spPr>
        <p:txBody>
          <a:bodyPr>
            <a:noAutofit/>
          </a:bodyPr>
          <a:lstStyle/>
          <a:p>
            <a:pPr marL="0" indent="0">
              <a:buNone/>
            </a:pPr>
            <a:r>
              <a:rPr lang="en-ZA" sz="2400" dirty="0"/>
              <a:t>What is the </a:t>
            </a:r>
            <a:r>
              <a:rPr lang="en-ZA" sz="2400" dirty="0" err="1"/>
              <a:t>I</a:t>
            </a:r>
            <a:r>
              <a:rPr lang="en-ZA" sz="2400" baseline="-25000" dirty="0" err="1"/>
              <a:t>Z</a:t>
            </a:r>
            <a:r>
              <a:rPr lang="en-ZA" sz="2400" dirty="0" err="1"/>
              <a:t>max</a:t>
            </a:r>
            <a:r>
              <a:rPr lang="en-ZA" sz="2400" dirty="0"/>
              <a:t> rated value for a 20V, 11W Zener diode?</a:t>
            </a:r>
          </a:p>
          <a:p>
            <a:pPr marL="0" indent="0">
              <a:buNone/>
            </a:pPr>
            <a:endParaRPr lang="en-GB" sz="2400" dirty="0"/>
          </a:p>
          <a:p>
            <a:pPr marL="457200" indent="-457200">
              <a:buFont typeface="+mj-lt"/>
              <a:buAutoNum type="alphaLcParenR"/>
            </a:pPr>
            <a:r>
              <a:rPr lang="en-GB" sz="2400" dirty="0"/>
              <a:t>55A</a:t>
            </a:r>
          </a:p>
          <a:p>
            <a:pPr marL="457200" indent="-457200">
              <a:buFont typeface="+mj-lt"/>
              <a:buAutoNum type="alphaLcParenR"/>
            </a:pPr>
            <a:r>
              <a:rPr lang="en-GB" sz="2400" dirty="0"/>
              <a:t>550A</a:t>
            </a:r>
          </a:p>
          <a:p>
            <a:pPr marL="457200" indent="-457200">
              <a:buFont typeface="+mj-lt"/>
              <a:buAutoNum type="alphaLcParenR"/>
            </a:pPr>
            <a:r>
              <a:rPr lang="en-GB" sz="2400" dirty="0"/>
              <a:t>550mA</a:t>
            </a:r>
          </a:p>
          <a:p>
            <a:pPr marL="457200" indent="-457200">
              <a:buFont typeface="+mj-lt"/>
              <a:buAutoNum type="alphaLcParenR"/>
            </a:pPr>
            <a:r>
              <a:rPr lang="en-GB" sz="2400" dirty="0"/>
              <a:t>55mA</a:t>
            </a:r>
          </a:p>
        </p:txBody>
      </p:sp>
    </p:spTree>
    <p:custDataLst>
      <p:tags r:id="rId1"/>
    </p:custDataLst>
    <p:extLst>
      <p:ext uri="{BB962C8B-B14F-4D97-AF65-F5344CB8AC3E}">
        <p14:creationId xmlns:p14="http://schemas.microsoft.com/office/powerpoint/2010/main" val="2063967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5</a:t>
            </a:r>
          </a:p>
        </p:txBody>
      </p:sp>
      <p:sp>
        <p:nvSpPr>
          <p:cNvPr id="3" name="Content Placeholder 2"/>
          <p:cNvSpPr>
            <a:spLocks noGrp="1"/>
          </p:cNvSpPr>
          <p:nvPr>
            <p:ph idx="1"/>
          </p:nvPr>
        </p:nvSpPr>
        <p:spPr>
          <a:xfrm>
            <a:off x="1122532" y="1091867"/>
            <a:ext cx="7607556" cy="3794926"/>
          </a:xfrm>
        </p:spPr>
        <p:txBody>
          <a:bodyPr>
            <a:noAutofit/>
          </a:bodyPr>
          <a:lstStyle/>
          <a:p>
            <a:pPr marL="0" indent="0">
              <a:buNone/>
            </a:pPr>
            <a:r>
              <a:rPr lang="en-ZA" sz="2400" dirty="0"/>
              <a:t>What is the I</a:t>
            </a:r>
            <a:r>
              <a:rPr lang="en-ZA" sz="2400" baseline="-25000" dirty="0"/>
              <a:t>Z</a:t>
            </a:r>
            <a:r>
              <a:rPr lang="en-ZA" sz="2400" dirty="0"/>
              <a:t> Permissible values for a 22V, 12W Zener diode?</a:t>
            </a:r>
          </a:p>
          <a:p>
            <a:pPr marL="0" indent="0">
              <a:buNone/>
            </a:pPr>
            <a:endParaRPr lang="en-GB" sz="2400" dirty="0"/>
          </a:p>
          <a:p>
            <a:pPr marL="457200" indent="-457200">
              <a:buFont typeface="+mj-lt"/>
              <a:buAutoNum type="alphaLcParenR"/>
            </a:pPr>
            <a:r>
              <a:rPr lang="en-GB" sz="2400" dirty="0"/>
              <a:t>109.09mA</a:t>
            </a:r>
          </a:p>
          <a:p>
            <a:pPr marL="457200" indent="-457200">
              <a:buFont typeface="+mj-lt"/>
              <a:buAutoNum type="alphaLcParenR"/>
            </a:pPr>
            <a:r>
              <a:rPr lang="en-GB" sz="2400" dirty="0"/>
              <a:t>436.36mA</a:t>
            </a:r>
          </a:p>
          <a:p>
            <a:pPr marL="457200" indent="-457200">
              <a:buFont typeface="+mj-lt"/>
              <a:buAutoNum type="alphaLcParenR"/>
            </a:pPr>
            <a:r>
              <a:rPr lang="en-GB" sz="2400" dirty="0"/>
              <a:t>545.45mA</a:t>
            </a:r>
          </a:p>
          <a:p>
            <a:pPr marL="457200" indent="-457200">
              <a:buFont typeface="+mj-lt"/>
              <a:buAutoNum type="alphaLcParenR"/>
            </a:pPr>
            <a:r>
              <a:rPr lang="en-GB" sz="2400" dirty="0"/>
              <a:t>4.36A</a:t>
            </a:r>
          </a:p>
          <a:p>
            <a:pPr marL="0" indent="0">
              <a:buNone/>
            </a:pPr>
            <a:endParaRPr lang="en-GB" sz="2400" dirty="0"/>
          </a:p>
        </p:txBody>
      </p:sp>
    </p:spTree>
    <p:custDataLst>
      <p:tags r:id="rId1"/>
    </p:custDataLst>
    <p:extLst>
      <p:ext uri="{BB962C8B-B14F-4D97-AF65-F5344CB8AC3E}">
        <p14:creationId xmlns:p14="http://schemas.microsoft.com/office/powerpoint/2010/main" val="450271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6</a:t>
            </a:r>
          </a:p>
        </p:txBody>
      </p:sp>
      <p:sp>
        <p:nvSpPr>
          <p:cNvPr id="3" name="Content Placeholder 2"/>
          <p:cNvSpPr>
            <a:spLocks noGrp="1"/>
          </p:cNvSpPr>
          <p:nvPr>
            <p:ph idx="1"/>
          </p:nvPr>
        </p:nvSpPr>
        <p:spPr>
          <a:xfrm>
            <a:off x="1122532" y="1091867"/>
            <a:ext cx="7607556" cy="3794926"/>
          </a:xfrm>
        </p:spPr>
        <p:txBody>
          <a:bodyPr>
            <a:noAutofit/>
          </a:bodyPr>
          <a:lstStyle/>
          <a:p>
            <a:pPr marL="0" indent="0">
              <a:buNone/>
            </a:pPr>
            <a:r>
              <a:rPr lang="en-ZA" sz="2400" dirty="0"/>
              <a:t>What is the minimum current that must be passed through a 22V, 12W Zener diode for it to drop a constant voltage?</a:t>
            </a:r>
          </a:p>
          <a:p>
            <a:pPr marL="0" indent="0">
              <a:buNone/>
            </a:pPr>
            <a:endParaRPr lang="en-GB" sz="2400" dirty="0"/>
          </a:p>
          <a:p>
            <a:pPr marL="457200" indent="-457200">
              <a:buFont typeface="+mj-lt"/>
              <a:buAutoNum type="alphaLcParenR"/>
            </a:pPr>
            <a:r>
              <a:rPr lang="en-GB" sz="2400" dirty="0"/>
              <a:t>545.45mA</a:t>
            </a:r>
          </a:p>
          <a:p>
            <a:pPr marL="457200" indent="-457200">
              <a:buFont typeface="+mj-lt"/>
              <a:buAutoNum type="alphaLcParenR"/>
            </a:pPr>
            <a:r>
              <a:rPr lang="en-GB" sz="2400" dirty="0"/>
              <a:t>100mA</a:t>
            </a:r>
          </a:p>
          <a:p>
            <a:pPr marL="457200" indent="-457200">
              <a:buFont typeface="+mj-lt"/>
              <a:buAutoNum type="alphaLcParenR"/>
            </a:pPr>
            <a:r>
              <a:rPr lang="en-GB" sz="2400" dirty="0"/>
              <a:t>10mA</a:t>
            </a:r>
          </a:p>
          <a:p>
            <a:pPr marL="457200" indent="-457200">
              <a:buFont typeface="+mj-lt"/>
              <a:buAutoNum type="alphaLcParenR"/>
            </a:pPr>
            <a:r>
              <a:rPr lang="en-GB" sz="2400" dirty="0"/>
              <a:t>5mA</a:t>
            </a:r>
          </a:p>
        </p:txBody>
      </p:sp>
    </p:spTree>
    <p:custDataLst>
      <p:tags r:id="rId1"/>
    </p:custDataLst>
    <p:extLst>
      <p:ext uri="{BB962C8B-B14F-4D97-AF65-F5344CB8AC3E}">
        <p14:creationId xmlns:p14="http://schemas.microsoft.com/office/powerpoint/2010/main" val="1790524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7</a:t>
            </a:r>
          </a:p>
        </p:txBody>
      </p:sp>
      <p:sp>
        <p:nvSpPr>
          <p:cNvPr id="3" name="Content Placeholder 2"/>
          <p:cNvSpPr>
            <a:spLocks noGrp="1"/>
          </p:cNvSpPr>
          <p:nvPr>
            <p:ph idx="1"/>
          </p:nvPr>
        </p:nvSpPr>
        <p:spPr>
          <a:xfrm>
            <a:off x="1122532" y="1091867"/>
            <a:ext cx="7607556" cy="3645526"/>
          </a:xfrm>
        </p:spPr>
        <p:txBody>
          <a:bodyPr>
            <a:noAutofit/>
          </a:bodyPr>
          <a:lstStyle/>
          <a:p>
            <a:pPr marL="0" indent="0">
              <a:buNone/>
            </a:pPr>
            <a:r>
              <a:rPr lang="en-GB" sz="2400" dirty="0"/>
              <a:t>Which is the best choice of resistor to be connected in series with a 6V, ½W Zener diode if the supply current is 12VDC?</a:t>
            </a:r>
          </a:p>
          <a:p>
            <a:pPr marL="0" indent="0">
              <a:buNone/>
            </a:pPr>
            <a:endParaRPr lang="en-GB" sz="2400" dirty="0"/>
          </a:p>
          <a:p>
            <a:pPr marL="457200" indent="-457200">
              <a:buFont typeface="+mj-lt"/>
              <a:buAutoNum type="alphaLcParenR"/>
            </a:pPr>
            <a:r>
              <a:rPr lang="en-GB" sz="2400" dirty="0"/>
              <a:t>150Ω</a:t>
            </a:r>
          </a:p>
          <a:p>
            <a:pPr marL="457200" indent="-457200">
              <a:buFont typeface="+mj-lt"/>
              <a:buAutoNum type="alphaLcParenR"/>
            </a:pPr>
            <a:r>
              <a:rPr lang="en-GB" sz="2400" dirty="0"/>
              <a:t>330Ω</a:t>
            </a:r>
          </a:p>
          <a:p>
            <a:pPr marL="457200" indent="-457200">
              <a:buFont typeface="+mj-lt"/>
              <a:buAutoNum type="alphaLcParenR"/>
            </a:pPr>
            <a:r>
              <a:rPr lang="en-GB" sz="2400" dirty="0"/>
              <a:t>470Ω</a:t>
            </a:r>
          </a:p>
          <a:p>
            <a:pPr marL="457200" indent="-457200">
              <a:buFont typeface="+mj-lt"/>
              <a:buAutoNum type="alphaLcParenR"/>
            </a:pPr>
            <a:r>
              <a:rPr lang="en-GB" sz="2400" dirty="0"/>
              <a:t>2K2Ω</a:t>
            </a:r>
          </a:p>
          <a:p>
            <a:pPr marL="0" indent="0">
              <a:buNone/>
            </a:pPr>
            <a:endParaRPr lang="en-GB" sz="2400" dirty="0"/>
          </a:p>
          <a:p>
            <a:pPr marL="0" indent="0">
              <a:buNone/>
            </a:pPr>
            <a:endParaRPr lang="en-GB" sz="2400" dirty="0"/>
          </a:p>
          <a:p>
            <a:pPr marL="457200" indent="-457200">
              <a:buFont typeface="+mj-lt"/>
              <a:buAutoNum type="alphaLcParenR"/>
            </a:pPr>
            <a:endParaRPr lang="en-GB" sz="2400" dirty="0"/>
          </a:p>
        </p:txBody>
      </p:sp>
    </p:spTree>
    <p:custDataLst>
      <p:tags r:id="rId1"/>
    </p:custDataLst>
    <p:extLst>
      <p:ext uri="{BB962C8B-B14F-4D97-AF65-F5344CB8AC3E}">
        <p14:creationId xmlns:p14="http://schemas.microsoft.com/office/powerpoint/2010/main" val="1480704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8</a:t>
            </a:r>
          </a:p>
        </p:txBody>
      </p:sp>
      <p:sp>
        <p:nvSpPr>
          <p:cNvPr id="3" name="Content Placeholder 2"/>
          <p:cNvSpPr>
            <a:spLocks noGrp="1"/>
          </p:cNvSpPr>
          <p:nvPr>
            <p:ph idx="1"/>
          </p:nvPr>
        </p:nvSpPr>
        <p:spPr>
          <a:xfrm>
            <a:off x="1122532" y="1091867"/>
            <a:ext cx="7607556" cy="3645526"/>
          </a:xfrm>
        </p:spPr>
        <p:txBody>
          <a:bodyPr>
            <a:noAutofit/>
          </a:bodyPr>
          <a:lstStyle/>
          <a:p>
            <a:pPr marL="0" indent="0">
              <a:buNone/>
            </a:pPr>
            <a:r>
              <a:rPr lang="en-GB" sz="2400" dirty="0"/>
              <a:t>Which is the best choice of resistor to be connected in series with a 10V, 1.5W Zener diode if the diode is connected to a bridge rectifier with an input voltage of 23.4VAC?</a:t>
            </a:r>
          </a:p>
          <a:p>
            <a:pPr marL="0" indent="0">
              <a:buNone/>
            </a:pPr>
            <a:endParaRPr lang="en-GB" sz="2400" dirty="0"/>
          </a:p>
          <a:p>
            <a:pPr marL="457200" indent="-457200">
              <a:buFont typeface="+mj-lt"/>
              <a:buAutoNum type="alphaLcParenR"/>
            </a:pPr>
            <a:r>
              <a:rPr lang="en-GB" sz="2400" dirty="0"/>
              <a:t>150Ω</a:t>
            </a:r>
          </a:p>
          <a:p>
            <a:pPr marL="457200" indent="-457200">
              <a:buFont typeface="+mj-lt"/>
              <a:buAutoNum type="alphaLcParenR"/>
            </a:pPr>
            <a:r>
              <a:rPr lang="en-GB" sz="2400" dirty="0"/>
              <a:t>330Ω</a:t>
            </a:r>
          </a:p>
          <a:p>
            <a:pPr marL="457200" indent="-457200">
              <a:buFont typeface="+mj-lt"/>
              <a:buAutoNum type="alphaLcParenR"/>
            </a:pPr>
            <a:r>
              <a:rPr lang="en-GB" sz="2400" dirty="0"/>
              <a:t>470Ω</a:t>
            </a:r>
          </a:p>
          <a:p>
            <a:pPr marL="457200" indent="-457200">
              <a:buFont typeface="+mj-lt"/>
              <a:buAutoNum type="alphaLcParenR"/>
            </a:pPr>
            <a:r>
              <a:rPr lang="en-GB" sz="2400" dirty="0"/>
              <a:t>2K2Ω</a:t>
            </a:r>
          </a:p>
          <a:p>
            <a:pPr marL="0" indent="0">
              <a:buNone/>
            </a:pPr>
            <a:endParaRPr lang="en-GB" sz="2400" dirty="0"/>
          </a:p>
          <a:p>
            <a:pPr marL="0" indent="0">
              <a:buNone/>
            </a:pPr>
            <a:endParaRPr lang="en-GB" sz="2400" dirty="0"/>
          </a:p>
          <a:p>
            <a:pPr marL="457200" indent="-457200">
              <a:buFont typeface="+mj-lt"/>
              <a:buAutoNum type="alphaLcParenR"/>
            </a:pPr>
            <a:endParaRPr lang="en-GB" sz="2400" dirty="0"/>
          </a:p>
        </p:txBody>
      </p:sp>
    </p:spTree>
    <p:custDataLst>
      <p:tags r:id="rId1"/>
    </p:custDataLst>
    <p:extLst>
      <p:ext uri="{BB962C8B-B14F-4D97-AF65-F5344CB8AC3E}">
        <p14:creationId xmlns:p14="http://schemas.microsoft.com/office/powerpoint/2010/main" val="2450635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1754326"/>
          </a:xfrm>
          <a:prstGeom prst="rect">
            <a:avLst/>
          </a:prstGeom>
        </p:spPr>
        <p:txBody>
          <a:bodyPr wrap="square">
            <a:spAutoFit/>
          </a:bodyPr>
          <a:lstStyle/>
          <a:p>
            <a:r>
              <a:rPr lang="en-GB" dirty="0"/>
              <a:t>Create a video presented by an expert presenter showing step-by-step how to build the circuit on a breadboard. The presenter needs to explain the following:</a:t>
            </a:r>
          </a:p>
          <a:p>
            <a:pPr marL="800100" lvl="1" indent="-342900">
              <a:buFont typeface="+mj-lt"/>
              <a:buAutoNum type="arabicPeriod"/>
            </a:pPr>
            <a:r>
              <a:rPr lang="en-US" dirty="0"/>
              <a:t>Add resistor and Zener to board esp. reverse biasing </a:t>
            </a:r>
            <a:r>
              <a:rPr lang="en-US" dirty="0" err="1"/>
              <a:t>zener</a:t>
            </a:r>
            <a:endParaRPr lang="en-US" dirty="0"/>
          </a:p>
          <a:p>
            <a:pPr marL="800100" lvl="1" indent="-342900">
              <a:buFont typeface="+mj-lt"/>
              <a:buAutoNum type="arabicPeriod"/>
            </a:pPr>
            <a:r>
              <a:rPr lang="en-US" dirty="0"/>
              <a:t>Connect end to end with a jumper</a:t>
            </a:r>
          </a:p>
          <a:p>
            <a:pPr marL="800100" lvl="1" indent="-342900">
              <a:buFont typeface="+mj-lt"/>
              <a:buAutoNum type="arabicPeriod"/>
            </a:pPr>
            <a:r>
              <a:rPr lang="en-US" dirty="0"/>
              <a:t>Connect to power rail</a:t>
            </a:r>
          </a:p>
          <a:p>
            <a:pPr marL="800100" lvl="1" indent="-342900">
              <a:buFont typeface="+mj-lt"/>
              <a:buAutoNum type="arabicPeriod"/>
            </a:pPr>
            <a:r>
              <a:rPr lang="en-US" dirty="0"/>
              <a:t>Connect power rail to battery</a:t>
            </a:r>
          </a:p>
        </p:txBody>
      </p:sp>
    </p:spTree>
    <p:custDataLst>
      <p:tags r:id="rId1"/>
    </p:custDataLst>
    <p:extLst>
      <p:ext uri="{BB962C8B-B14F-4D97-AF65-F5344CB8AC3E}">
        <p14:creationId xmlns:p14="http://schemas.microsoft.com/office/powerpoint/2010/main" val="1779500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6.5: Voltage Regulation</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a:t>
            </a:r>
            <a:r>
              <a:rPr lang="en-GB"/>
              <a:t>– Vid02</a:t>
            </a:r>
            <a:endParaRPr lang="en-GB" dirty="0"/>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2585323"/>
          </a:xfrm>
          <a:prstGeom prst="rect">
            <a:avLst/>
          </a:prstGeom>
        </p:spPr>
        <p:txBody>
          <a:bodyPr wrap="square">
            <a:spAutoFit/>
          </a:bodyPr>
          <a:lstStyle/>
          <a:p>
            <a:r>
              <a:rPr lang="en-GB" dirty="0"/>
              <a:t>Create a video presented by an expert presenter showing step-by-step how to take the measurements and do the calculations of the Zener diode experiment. The presenter needs to explain the following:</a:t>
            </a:r>
          </a:p>
          <a:p>
            <a:pPr marL="342900" indent="-342900">
              <a:buFont typeface="+mj-lt"/>
              <a:buAutoNum type="arabicPeriod"/>
            </a:pPr>
            <a:r>
              <a:rPr lang="en-GB" dirty="0"/>
              <a:t>Measure the current and voltage with 9V battery and 5V Zener</a:t>
            </a:r>
          </a:p>
          <a:p>
            <a:pPr marL="800100" lvl="1" indent="-342900">
              <a:buFont typeface="+mj-lt"/>
              <a:buAutoNum type="arabicPeriod"/>
            </a:pPr>
            <a:r>
              <a:rPr lang="en-GB" dirty="0"/>
              <a:t>Explain why current flows and why the voltage across the diode is 5V</a:t>
            </a:r>
          </a:p>
          <a:p>
            <a:pPr marL="342900" indent="-342900">
              <a:buFont typeface="+mj-lt"/>
              <a:buAutoNum type="arabicPeriod"/>
            </a:pPr>
            <a:r>
              <a:rPr lang="en-GB" dirty="0"/>
              <a:t>Measure the current and voltage with 9V battery and 10V Zener</a:t>
            </a:r>
          </a:p>
          <a:p>
            <a:pPr marL="800100" lvl="1" indent="-342900">
              <a:buFont typeface="+mj-lt"/>
              <a:buAutoNum type="arabicPeriod"/>
            </a:pPr>
            <a:r>
              <a:rPr lang="en-GB" dirty="0"/>
              <a:t>Explain why current does not flow and voltage across diode is 9V</a:t>
            </a:r>
          </a:p>
          <a:p>
            <a:pPr marL="342900" indent="-342900">
              <a:buFont typeface="+mj-lt"/>
              <a:buAutoNum type="arabicPeriod"/>
            </a:pPr>
            <a:r>
              <a:rPr lang="en-GB" dirty="0"/>
              <a:t>Measure voltage and current with 2 x 9V batteries and 10V Zener</a:t>
            </a:r>
          </a:p>
          <a:p>
            <a:pPr marL="800100" lvl="1" indent="-342900">
              <a:buFont typeface="+mj-lt"/>
              <a:buAutoNum type="arabicPeriod"/>
            </a:pPr>
            <a:r>
              <a:rPr lang="en-GB" dirty="0"/>
              <a:t>Explain why current flows and why  voltage across diode is 10V</a:t>
            </a:r>
          </a:p>
        </p:txBody>
      </p:sp>
    </p:spTree>
    <p:custDataLst>
      <p:tags r:id="rId1"/>
    </p:custDataLst>
    <p:extLst>
      <p:ext uri="{BB962C8B-B14F-4D97-AF65-F5344CB8AC3E}">
        <p14:creationId xmlns:p14="http://schemas.microsoft.com/office/powerpoint/2010/main" val="1453088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 (1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2462213"/>
          </a:xfrm>
          <a:prstGeom prst="rect">
            <a:avLst/>
          </a:prstGeom>
        </p:spPr>
        <p:txBody>
          <a:bodyPr wrap="square">
            <a:spAutoFit/>
          </a:bodyPr>
          <a:lstStyle/>
          <a:p>
            <a:r>
              <a:rPr lang="en-GB" sz="1400" dirty="0"/>
              <a:t>Create an annotated PDF worksheet with the following steps.</a:t>
            </a:r>
          </a:p>
          <a:p>
            <a:pPr marL="285750" indent="-285750">
              <a:buFont typeface="Arial" panose="020B0604020202020204" pitchFamily="34" charset="0"/>
              <a:buChar char="•"/>
            </a:pPr>
            <a:r>
              <a:rPr lang="en-GB" sz="1400" dirty="0"/>
              <a:t>Make sure you have downloaded the </a:t>
            </a:r>
            <a:r>
              <a:rPr lang="en-GB" sz="1400" dirty="0" err="1"/>
              <a:t>EveryCircuit</a:t>
            </a:r>
            <a:r>
              <a:rPr lang="en-GB" sz="1400" dirty="0"/>
              <a:t> App from your app store.</a:t>
            </a:r>
          </a:p>
          <a:p>
            <a:pPr marL="285750" indent="-285750">
              <a:buFont typeface="Arial" panose="020B0604020202020204" pitchFamily="34" charset="0"/>
              <a:buChar char="•"/>
            </a:pPr>
            <a:r>
              <a:rPr lang="en-GB" sz="1400" dirty="0"/>
              <a:t>If you are working on a computer, visit http://</a:t>
            </a:r>
            <a:r>
              <a:rPr lang="en-GB" sz="1400" dirty="0" err="1"/>
              <a:t>everycircuit.com</a:t>
            </a:r>
            <a:r>
              <a:rPr lang="en-GB" sz="1400" dirty="0"/>
              <a:t>/app/.</a:t>
            </a:r>
          </a:p>
          <a:p>
            <a:pPr marL="285750" indent="-285750">
              <a:buFont typeface="Arial" panose="020B0604020202020204" pitchFamily="34" charset="0"/>
              <a:buChar char="•"/>
            </a:pPr>
            <a:r>
              <a:rPr lang="en-GB" sz="1400" dirty="0"/>
              <a:t>Open the </a:t>
            </a:r>
            <a:r>
              <a:rPr lang="en-GB" sz="1400" dirty="0" err="1"/>
              <a:t>EveryCircuit</a:t>
            </a:r>
            <a:r>
              <a:rPr lang="en-GB" sz="1400" dirty="0"/>
              <a:t> app and signup. After your trial, you will still have access to </a:t>
            </a:r>
            <a:r>
              <a:rPr lang="en-GB" sz="1400" dirty="0" err="1"/>
              <a:t>EveryCircuit</a:t>
            </a:r>
            <a:r>
              <a:rPr lang="en-GB" sz="1400" dirty="0"/>
              <a:t> and other people’s circuits. You will just not be able to create your own circuits.</a:t>
            </a:r>
          </a:p>
          <a:p>
            <a:pPr marL="285750" indent="-285750">
              <a:buFont typeface="Arial" panose="020B0604020202020204" pitchFamily="34" charset="0"/>
              <a:buChar char="•"/>
            </a:pPr>
            <a:r>
              <a:rPr lang="en-GB" sz="1400" dirty="0"/>
              <a:t>Go to the community space and search for the circuit called “</a:t>
            </a:r>
            <a:r>
              <a:rPr lang="en-GB" sz="1400" dirty="0" err="1"/>
              <a:t>NOC_Zener</a:t>
            </a:r>
            <a:r>
              <a:rPr lang="en-GB" sz="1400" dirty="0"/>
              <a:t> diodes reverse biased”</a:t>
            </a:r>
          </a:p>
          <a:p>
            <a:pPr marL="285750" indent="-285750">
              <a:buFont typeface="Arial" panose="020B0604020202020204" pitchFamily="34" charset="0"/>
              <a:buChar char="•"/>
            </a:pPr>
            <a:r>
              <a:rPr lang="en-GB" sz="1400" dirty="0"/>
              <a:t>Open the circuit.</a:t>
            </a:r>
          </a:p>
          <a:p>
            <a:pPr marL="285750" indent="-285750">
              <a:buFont typeface="Arial" panose="020B0604020202020204" pitchFamily="34" charset="0"/>
              <a:buChar char="•"/>
            </a:pPr>
            <a:r>
              <a:rPr lang="en-GB" sz="1400" dirty="0"/>
              <a:t>You will see that we have a 1VDC supply connected to a 100Ω resistor and a 5V Zener diode.</a:t>
            </a:r>
          </a:p>
          <a:p>
            <a:pPr marL="285750" indent="-285750">
              <a:buFont typeface="Arial" panose="020B0604020202020204" pitchFamily="34" charset="0"/>
              <a:buChar char="•"/>
            </a:pPr>
            <a:r>
              <a:rPr lang="en-GB" sz="1400" dirty="0"/>
              <a:t>At the moment, no current is flowing. Why is this the case?</a:t>
            </a:r>
          </a:p>
          <a:p>
            <a:pPr marL="285750" indent="-285750">
              <a:buFont typeface="Arial" panose="020B0604020202020204" pitchFamily="34" charset="0"/>
              <a:buChar char="•"/>
            </a:pPr>
            <a:r>
              <a:rPr lang="en-GB" sz="1400" dirty="0"/>
              <a:t>Complete the first column of the table (V</a:t>
            </a:r>
            <a:r>
              <a:rPr lang="en-GB" sz="1400" baseline="-25000" dirty="0"/>
              <a:t>S</a:t>
            </a:r>
            <a:r>
              <a:rPr lang="en-GB" sz="1400" dirty="0"/>
              <a:t> = 1V) with the values of the total circuit current (I</a:t>
            </a:r>
            <a:r>
              <a:rPr lang="en-GB" sz="1400" baseline="-25000" dirty="0"/>
              <a:t>T</a:t>
            </a:r>
            <a:r>
              <a:rPr lang="en-GB" sz="1400" dirty="0"/>
              <a:t>) and the voltage across the Zener diode V</a:t>
            </a:r>
            <a:r>
              <a:rPr lang="en-GB" sz="1400" baseline="-25000" dirty="0"/>
              <a:t>Z</a:t>
            </a:r>
            <a:r>
              <a:rPr lang="en-GB" sz="1400" dirty="0"/>
              <a:t>. Remember that your VZ values will be negative</a:t>
            </a:r>
          </a:p>
        </p:txBody>
      </p:sp>
      <p:graphicFrame>
        <p:nvGraphicFramePr>
          <p:cNvPr id="4" name="Table 3">
            <a:extLst>
              <a:ext uri="{FF2B5EF4-FFF2-40B4-BE49-F238E27FC236}">
                <a16:creationId xmlns:a16="http://schemas.microsoft.com/office/drawing/2014/main" id="{48539C2A-0823-7A45-BB64-098120C1AEE5}"/>
              </a:ext>
            </a:extLst>
          </p:cNvPr>
          <p:cNvGraphicFramePr>
            <a:graphicFrameLocks noGrp="1"/>
          </p:cNvGraphicFramePr>
          <p:nvPr>
            <p:extLst>
              <p:ext uri="{D42A27DB-BD31-4B8C-83A1-F6EECF244321}">
                <p14:modId xmlns:p14="http://schemas.microsoft.com/office/powerpoint/2010/main" val="52344975"/>
              </p:ext>
            </p:extLst>
          </p:nvPr>
        </p:nvGraphicFramePr>
        <p:xfrm>
          <a:off x="1585268" y="4000748"/>
          <a:ext cx="7305356" cy="1188720"/>
        </p:xfrm>
        <a:graphic>
          <a:graphicData uri="http://schemas.openxmlformats.org/drawingml/2006/table">
            <a:tbl>
              <a:tblPr>
                <a:tableStyleId>{5940675A-B579-460E-94D1-54222C63F5DA}</a:tableStyleId>
              </a:tblPr>
              <a:tblGrid>
                <a:gridCol w="1119966">
                  <a:extLst>
                    <a:ext uri="{9D8B030D-6E8A-4147-A177-3AD203B41FA5}">
                      <a16:colId xmlns:a16="http://schemas.microsoft.com/office/drawing/2014/main" val="1968557435"/>
                    </a:ext>
                  </a:extLst>
                </a:gridCol>
                <a:gridCol w="618539">
                  <a:extLst>
                    <a:ext uri="{9D8B030D-6E8A-4147-A177-3AD203B41FA5}">
                      <a16:colId xmlns:a16="http://schemas.microsoft.com/office/drawing/2014/main" val="1264527772"/>
                    </a:ext>
                  </a:extLst>
                </a:gridCol>
                <a:gridCol w="618539">
                  <a:extLst>
                    <a:ext uri="{9D8B030D-6E8A-4147-A177-3AD203B41FA5}">
                      <a16:colId xmlns:a16="http://schemas.microsoft.com/office/drawing/2014/main" val="1188204651"/>
                    </a:ext>
                  </a:extLst>
                </a:gridCol>
                <a:gridCol w="618539">
                  <a:extLst>
                    <a:ext uri="{9D8B030D-6E8A-4147-A177-3AD203B41FA5}">
                      <a16:colId xmlns:a16="http://schemas.microsoft.com/office/drawing/2014/main" val="1349442149"/>
                    </a:ext>
                  </a:extLst>
                </a:gridCol>
                <a:gridCol w="618539">
                  <a:extLst>
                    <a:ext uri="{9D8B030D-6E8A-4147-A177-3AD203B41FA5}">
                      <a16:colId xmlns:a16="http://schemas.microsoft.com/office/drawing/2014/main" val="2174345950"/>
                    </a:ext>
                  </a:extLst>
                </a:gridCol>
                <a:gridCol w="618539">
                  <a:extLst>
                    <a:ext uri="{9D8B030D-6E8A-4147-A177-3AD203B41FA5}">
                      <a16:colId xmlns:a16="http://schemas.microsoft.com/office/drawing/2014/main" val="165630645"/>
                    </a:ext>
                  </a:extLst>
                </a:gridCol>
                <a:gridCol w="618539">
                  <a:extLst>
                    <a:ext uri="{9D8B030D-6E8A-4147-A177-3AD203B41FA5}">
                      <a16:colId xmlns:a16="http://schemas.microsoft.com/office/drawing/2014/main" val="3833602005"/>
                    </a:ext>
                  </a:extLst>
                </a:gridCol>
                <a:gridCol w="618539">
                  <a:extLst>
                    <a:ext uri="{9D8B030D-6E8A-4147-A177-3AD203B41FA5}">
                      <a16:colId xmlns:a16="http://schemas.microsoft.com/office/drawing/2014/main" val="1469809619"/>
                    </a:ext>
                  </a:extLst>
                </a:gridCol>
                <a:gridCol w="618539">
                  <a:extLst>
                    <a:ext uri="{9D8B030D-6E8A-4147-A177-3AD203B41FA5}">
                      <a16:colId xmlns:a16="http://schemas.microsoft.com/office/drawing/2014/main" val="689748341"/>
                    </a:ext>
                  </a:extLst>
                </a:gridCol>
                <a:gridCol w="618539">
                  <a:extLst>
                    <a:ext uri="{9D8B030D-6E8A-4147-A177-3AD203B41FA5}">
                      <a16:colId xmlns:a16="http://schemas.microsoft.com/office/drawing/2014/main" val="372445617"/>
                    </a:ext>
                  </a:extLst>
                </a:gridCol>
                <a:gridCol w="618539">
                  <a:extLst>
                    <a:ext uri="{9D8B030D-6E8A-4147-A177-3AD203B41FA5}">
                      <a16:colId xmlns:a16="http://schemas.microsoft.com/office/drawing/2014/main" val="819042987"/>
                    </a:ext>
                  </a:extLst>
                </a:gridCol>
              </a:tblGrid>
              <a:tr h="370840">
                <a:tc>
                  <a:txBody>
                    <a:bodyPr/>
                    <a:lstStyle/>
                    <a:p>
                      <a:pPr algn="ctr"/>
                      <a:r>
                        <a:rPr lang="en-US" sz="2000" b="1" dirty="0"/>
                        <a:t>V</a:t>
                      </a:r>
                      <a:r>
                        <a:rPr lang="en-US" sz="2000" b="1" baseline="-25000" dirty="0"/>
                        <a:t>S</a:t>
                      </a:r>
                    </a:p>
                  </a:txBody>
                  <a:tcPr/>
                </a:tc>
                <a:tc>
                  <a:txBody>
                    <a:bodyPr/>
                    <a:lstStyle/>
                    <a:p>
                      <a:pPr algn="ctr"/>
                      <a:r>
                        <a:rPr lang="en-US" sz="2000" b="1" dirty="0"/>
                        <a:t>1V</a:t>
                      </a:r>
                    </a:p>
                  </a:txBody>
                  <a:tcPr/>
                </a:tc>
                <a:tc>
                  <a:txBody>
                    <a:bodyPr/>
                    <a:lstStyle/>
                    <a:p>
                      <a:pPr algn="ctr"/>
                      <a:r>
                        <a:rPr lang="en-US" sz="2000" b="1" dirty="0"/>
                        <a:t>2V</a:t>
                      </a:r>
                    </a:p>
                  </a:txBody>
                  <a:tcPr/>
                </a:tc>
                <a:tc>
                  <a:txBody>
                    <a:bodyPr/>
                    <a:lstStyle/>
                    <a:p>
                      <a:pPr algn="ctr"/>
                      <a:r>
                        <a:rPr lang="en-US" sz="2000" b="1" dirty="0"/>
                        <a:t>3V</a:t>
                      </a:r>
                    </a:p>
                  </a:txBody>
                  <a:tcPr/>
                </a:tc>
                <a:tc>
                  <a:txBody>
                    <a:bodyPr/>
                    <a:lstStyle/>
                    <a:p>
                      <a:pPr algn="ctr"/>
                      <a:r>
                        <a:rPr lang="en-US" sz="2000" b="1" dirty="0"/>
                        <a:t>4V</a:t>
                      </a:r>
                    </a:p>
                  </a:txBody>
                  <a:tcPr/>
                </a:tc>
                <a:tc>
                  <a:txBody>
                    <a:bodyPr/>
                    <a:lstStyle/>
                    <a:p>
                      <a:pPr algn="ctr"/>
                      <a:r>
                        <a:rPr lang="en-US" sz="2000" b="1" dirty="0"/>
                        <a:t>5V</a:t>
                      </a:r>
                    </a:p>
                  </a:txBody>
                  <a:tcPr/>
                </a:tc>
                <a:tc>
                  <a:txBody>
                    <a:bodyPr/>
                    <a:lstStyle/>
                    <a:p>
                      <a:pPr algn="ctr"/>
                      <a:r>
                        <a:rPr lang="en-US" sz="2000" b="1" dirty="0"/>
                        <a:t>6V</a:t>
                      </a:r>
                    </a:p>
                  </a:txBody>
                  <a:tcPr/>
                </a:tc>
                <a:tc>
                  <a:txBody>
                    <a:bodyPr/>
                    <a:lstStyle/>
                    <a:p>
                      <a:pPr algn="ctr"/>
                      <a:r>
                        <a:rPr lang="en-US" sz="2000" b="1" dirty="0"/>
                        <a:t>7V</a:t>
                      </a:r>
                    </a:p>
                  </a:txBody>
                  <a:tcPr/>
                </a:tc>
                <a:tc>
                  <a:txBody>
                    <a:bodyPr/>
                    <a:lstStyle/>
                    <a:p>
                      <a:pPr algn="ctr"/>
                      <a:r>
                        <a:rPr lang="en-US" sz="2000" b="1" dirty="0"/>
                        <a:t>8V</a:t>
                      </a:r>
                    </a:p>
                  </a:txBody>
                  <a:tcPr/>
                </a:tc>
                <a:tc>
                  <a:txBody>
                    <a:bodyPr/>
                    <a:lstStyle/>
                    <a:p>
                      <a:pPr algn="ctr"/>
                      <a:r>
                        <a:rPr lang="en-US" sz="2000" b="1" dirty="0"/>
                        <a:t>9V</a:t>
                      </a:r>
                    </a:p>
                  </a:txBody>
                  <a:tcPr/>
                </a:tc>
                <a:tc>
                  <a:txBody>
                    <a:bodyPr/>
                    <a:lstStyle/>
                    <a:p>
                      <a:pPr algn="ctr"/>
                      <a:r>
                        <a:rPr lang="en-US" sz="2000" b="1" dirty="0"/>
                        <a:t>10V</a:t>
                      </a:r>
                    </a:p>
                  </a:txBody>
                  <a:tcPr/>
                </a:tc>
                <a:extLst>
                  <a:ext uri="{0D108BD9-81ED-4DB2-BD59-A6C34878D82A}">
                    <a16:rowId xmlns:a16="http://schemas.microsoft.com/office/drawing/2014/main" val="2902306734"/>
                  </a:ext>
                </a:extLst>
              </a:tr>
              <a:tr h="370840">
                <a:tc>
                  <a:txBody>
                    <a:bodyPr/>
                    <a:lstStyle/>
                    <a:p>
                      <a:pPr algn="ctr"/>
                      <a:r>
                        <a:rPr lang="en-US" sz="2000" b="1" dirty="0"/>
                        <a:t>V</a:t>
                      </a:r>
                      <a:r>
                        <a:rPr lang="en-US" sz="2000" b="1" baseline="-25000" dirty="0"/>
                        <a:t>Z </a:t>
                      </a:r>
                      <a:r>
                        <a:rPr lang="en-US" sz="2000" b="1" baseline="0" dirty="0"/>
                        <a:t>(V)</a:t>
                      </a:r>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dirty="0"/>
                    </a:p>
                  </a:txBody>
                  <a:tcPr/>
                </a:tc>
                <a:extLst>
                  <a:ext uri="{0D108BD9-81ED-4DB2-BD59-A6C34878D82A}">
                    <a16:rowId xmlns:a16="http://schemas.microsoft.com/office/drawing/2014/main" val="1048255725"/>
                  </a:ext>
                </a:extLst>
              </a:tr>
              <a:tr h="370840">
                <a:tc>
                  <a:txBody>
                    <a:bodyPr/>
                    <a:lstStyle/>
                    <a:p>
                      <a:pPr algn="ctr"/>
                      <a:r>
                        <a:rPr lang="en-US" sz="2000" b="1" dirty="0"/>
                        <a:t>I</a:t>
                      </a:r>
                      <a:r>
                        <a:rPr lang="en-US" sz="2000" b="1" baseline="-25000" dirty="0"/>
                        <a:t>T </a:t>
                      </a:r>
                      <a:r>
                        <a:rPr lang="en-US" sz="2000" b="1" baseline="0" dirty="0"/>
                        <a:t>(mA)</a:t>
                      </a:r>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357151659"/>
                  </a:ext>
                </a:extLst>
              </a:tr>
            </a:tbl>
          </a:graphicData>
        </a:graphic>
      </p:graphicFrame>
      <p:sp>
        <p:nvSpPr>
          <p:cNvPr id="5" name="TextBox 4">
            <a:extLst>
              <a:ext uri="{FF2B5EF4-FFF2-40B4-BE49-F238E27FC236}">
                <a16:creationId xmlns:a16="http://schemas.microsoft.com/office/drawing/2014/main" id="{45D4B861-7A1D-4342-B167-F028A61815BC}"/>
              </a:ext>
            </a:extLst>
          </p:cNvPr>
          <p:cNvSpPr txBox="1"/>
          <p:nvPr/>
        </p:nvSpPr>
        <p:spPr>
          <a:xfrm>
            <a:off x="1585268" y="3705847"/>
            <a:ext cx="1587101" cy="369332"/>
          </a:xfrm>
          <a:prstGeom prst="rect">
            <a:avLst/>
          </a:prstGeom>
          <a:noFill/>
        </p:spPr>
        <p:txBody>
          <a:bodyPr wrap="none" rtlCol="0">
            <a:spAutoFit/>
          </a:bodyPr>
          <a:lstStyle/>
          <a:p>
            <a:r>
              <a:rPr lang="en-US" dirty="0"/>
              <a:t>Reverse Biased</a:t>
            </a:r>
          </a:p>
        </p:txBody>
      </p:sp>
    </p:spTree>
    <p:custDataLst>
      <p:tags r:id="rId1"/>
    </p:custDataLst>
    <p:extLst>
      <p:ext uri="{BB962C8B-B14F-4D97-AF65-F5344CB8AC3E}">
        <p14:creationId xmlns:p14="http://schemas.microsoft.com/office/powerpoint/2010/main" val="309385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 (2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2031325"/>
          </a:xfrm>
          <a:prstGeom prst="rect">
            <a:avLst/>
          </a:prstGeom>
        </p:spPr>
        <p:txBody>
          <a:bodyPr wrap="square">
            <a:spAutoFit/>
          </a:bodyPr>
          <a:lstStyle/>
          <a:p>
            <a:pPr marL="342900" indent="-342900">
              <a:buFont typeface="+mj-lt"/>
              <a:buAutoNum type="arabicPeriod"/>
            </a:pPr>
            <a:r>
              <a:rPr lang="en-GB" dirty="0"/>
              <a:t>Now increase the supply voltage to 2V and complete the 2</a:t>
            </a:r>
            <a:r>
              <a:rPr lang="en-GB" baseline="30000" dirty="0"/>
              <a:t>nd</a:t>
            </a:r>
            <a:r>
              <a:rPr lang="en-GB" dirty="0"/>
              <a:t> column of the table.</a:t>
            </a:r>
          </a:p>
          <a:p>
            <a:pPr marL="342900" indent="-342900">
              <a:buFont typeface="+mj-lt"/>
              <a:buAutoNum type="arabicPeriod"/>
            </a:pPr>
            <a:r>
              <a:rPr lang="en-GB" dirty="0"/>
              <a:t>Complete the rest of the table, changing the supply voltage as necessary each time.</a:t>
            </a:r>
          </a:p>
          <a:p>
            <a:pPr marL="342900" indent="-342900">
              <a:buFont typeface="+mj-lt"/>
              <a:buAutoNum type="arabicPeriod"/>
            </a:pPr>
            <a:r>
              <a:rPr lang="en-GB" dirty="0"/>
              <a:t>What do you notice about the IT at V</a:t>
            </a:r>
            <a:r>
              <a:rPr lang="en-GB" baseline="-25000" dirty="0"/>
              <a:t>S</a:t>
            </a:r>
            <a:r>
              <a:rPr lang="en-GB" dirty="0"/>
              <a:t> = 5V?</a:t>
            </a:r>
          </a:p>
          <a:p>
            <a:pPr marL="342900" indent="-342900">
              <a:buFont typeface="+mj-lt"/>
              <a:buAutoNum type="arabicPeriod"/>
            </a:pPr>
            <a:r>
              <a:rPr lang="en-GB" dirty="0"/>
              <a:t>What do you notice about I</a:t>
            </a:r>
            <a:r>
              <a:rPr lang="en-GB" baseline="-25000" dirty="0"/>
              <a:t>T</a:t>
            </a:r>
            <a:r>
              <a:rPr lang="en-GB" dirty="0"/>
              <a:t> and V</a:t>
            </a:r>
            <a:r>
              <a:rPr lang="en-GB" baseline="-25000" dirty="0"/>
              <a:t>Z</a:t>
            </a:r>
            <a:r>
              <a:rPr lang="en-GB" dirty="0"/>
              <a:t> from VS = 6V to V</a:t>
            </a:r>
            <a:r>
              <a:rPr lang="en-GB" baseline="-25000" dirty="0"/>
              <a:t>S</a:t>
            </a:r>
            <a:r>
              <a:rPr lang="en-GB" dirty="0"/>
              <a:t> = 10V?</a:t>
            </a:r>
          </a:p>
          <a:p>
            <a:pPr marL="342900" indent="-342900">
              <a:buFont typeface="+mj-lt"/>
              <a:buAutoNum type="arabicPeriod"/>
            </a:pPr>
            <a:r>
              <a:rPr lang="en-GB" dirty="0"/>
              <a:t>Go to the community space and search for the circuit called “</a:t>
            </a:r>
            <a:r>
              <a:rPr lang="en-GB" dirty="0" err="1"/>
              <a:t>NOC_Zener</a:t>
            </a:r>
            <a:r>
              <a:rPr lang="en-GB" dirty="0"/>
              <a:t> diodes forward biased”. This is the same circuit, except that the diode is not in the forward biased direction.</a:t>
            </a:r>
          </a:p>
          <a:p>
            <a:pPr marL="342900" indent="-342900">
              <a:buFont typeface="+mj-lt"/>
              <a:buAutoNum type="arabicPeriod"/>
            </a:pPr>
            <a:r>
              <a:rPr lang="en-GB" dirty="0"/>
              <a:t>Complete this table.</a:t>
            </a:r>
          </a:p>
        </p:txBody>
      </p:sp>
      <p:sp>
        <p:nvSpPr>
          <p:cNvPr id="5" name="TextBox 4">
            <a:extLst>
              <a:ext uri="{FF2B5EF4-FFF2-40B4-BE49-F238E27FC236}">
                <a16:creationId xmlns:a16="http://schemas.microsoft.com/office/drawing/2014/main" id="{78CC651B-9A3A-5946-BF9F-2E46978B4756}"/>
              </a:ext>
            </a:extLst>
          </p:cNvPr>
          <p:cNvSpPr txBox="1"/>
          <p:nvPr/>
        </p:nvSpPr>
        <p:spPr>
          <a:xfrm>
            <a:off x="1528997" y="3326459"/>
            <a:ext cx="1630959" cy="369332"/>
          </a:xfrm>
          <a:prstGeom prst="rect">
            <a:avLst/>
          </a:prstGeom>
          <a:noFill/>
        </p:spPr>
        <p:txBody>
          <a:bodyPr wrap="none" rtlCol="0">
            <a:spAutoFit/>
          </a:bodyPr>
          <a:lstStyle/>
          <a:p>
            <a:r>
              <a:rPr lang="en-US" dirty="0"/>
              <a:t>Forward Biased</a:t>
            </a:r>
          </a:p>
        </p:txBody>
      </p:sp>
      <p:graphicFrame>
        <p:nvGraphicFramePr>
          <p:cNvPr id="7" name="Table 6">
            <a:extLst>
              <a:ext uri="{FF2B5EF4-FFF2-40B4-BE49-F238E27FC236}">
                <a16:creationId xmlns:a16="http://schemas.microsoft.com/office/drawing/2014/main" id="{B2A27F91-F298-E84E-AF62-D373FA9D3449}"/>
              </a:ext>
            </a:extLst>
          </p:cNvPr>
          <p:cNvGraphicFramePr>
            <a:graphicFrameLocks noGrp="1"/>
          </p:cNvGraphicFramePr>
          <p:nvPr>
            <p:extLst>
              <p:ext uri="{D42A27DB-BD31-4B8C-83A1-F6EECF244321}">
                <p14:modId xmlns:p14="http://schemas.microsoft.com/office/powerpoint/2010/main" val="921864967"/>
              </p:ext>
            </p:extLst>
          </p:nvPr>
        </p:nvGraphicFramePr>
        <p:xfrm>
          <a:off x="178530" y="3755198"/>
          <a:ext cx="9110900" cy="1188720"/>
        </p:xfrm>
        <a:graphic>
          <a:graphicData uri="http://schemas.openxmlformats.org/drawingml/2006/table">
            <a:tbl>
              <a:tblPr>
                <a:tableStyleId>{5940675A-B579-460E-94D1-54222C63F5DA}</a:tableStyleId>
              </a:tblPr>
              <a:tblGrid>
                <a:gridCol w="1396770">
                  <a:extLst>
                    <a:ext uri="{9D8B030D-6E8A-4147-A177-3AD203B41FA5}">
                      <a16:colId xmlns:a16="http://schemas.microsoft.com/office/drawing/2014/main" val="1968557435"/>
                    </a:ext>
                  </a:extLst>
                </a:gridCol>
                <a:gridCol w="771413">
                  <a:extLst>
                    <a:ext uri="{9D8B030D-6E8A-4147-A177-3AD203B41FA5}">
                      <a16:colId xmlns:a16="http://schemas.microsoft.com/office/drawing/2014/main" val="1466620247"/>
                    </a:ext>
                  </a:extLst>
                </a:gridCol>
                <a:gridCol w="771413">
                  <a:extLst>
                    <a:ext uri="{9D8B030D-6E8A-4147-A177-3AD203B41FA5}">
                      <a16:colId xmlns:a16="http://schemas.microsoft.com/office/drawing/2014/main" val="1264527772"/>
                    </a:ext>
                  </a:extLst>
                </a:gridCol>
                <a:gridCol w="771413">
                  <a:extLst>
                    <a:ext uri="{9D8B030D-6E8A-4147-A177-3AD203B41FA5}">
                      <a16:colId xmlns:a16="http://schemas.microsoft.com/office/drawing/2014/main" val="1188204651"/>
                    </a:ext>
                  </a:extLst>
                </a:gridCol>
                <a:gridCol w="771413">
                  <a:extLst>
                    <a:ext uri="{9D8B030D-6E8A-4147-A177-3AD203B41FA5}">
                      <a16:colId xmlns:a16="http://schemas.microsoft.com/office/drawing/2014/main" val="1349442149"/>
                    </a:ext>
                  </a:extLst>
                </a:gridCol>
                <a:gridCol w="771413">
                  <a:extLst>
                    <a:ext uri="{9D8B030D-6E8A-4147-A177-3AD203B41FA5}">
                      <a16:colId xmlns:a16="http://schemas.microsoft.com/office/drawing/2014/main" val="2174345950"/>
                    </a:ext>
                  </a:extLst>
                </a:gridCol>
                <a:gridCol w="771413">
                  <a:extLst>
                    <a:ext uri="{9D8B030D-6E8A-4147-A177-3AD203B41FA5}">
                      <a16:colId xmlns:a16="http://schemas.microsoft.com/office/drawing/2014/main" val="165630645"/>
                    </a:ext>
                  </a:extLst>
                </a:gridCol>
                <a:gridCol w="771413">
                  <a:extLst>
                    <a:ext uri="{9D8B030D-6E8A-4147-A177-3AD203B41FA5}">
                      <a16:colId xmlns:a16="http://schemas.microsoft.com/office/drawing/2014/main" val="3833602005"/>
                    </a:ext>
                  </a:extLst>
                </a:gridCol>
                <a:gridCol w="771413">
                  <a:extLst>
                    <a:ext uri="{9D8B030D-6E8A-4147-A177-3AD203B41FA5}">
                      <a16:colId xmlns:a16="http://schemas.microsoft.com/office/drawing/2014/main" val="1469809619"/>
                    </a:ext>
                  </a:extLst>
                </a:gridCol>
                <a:gridCol w="771413">
                  <a:extLst>
                    <a:ext uri="{9D8B030D-6E8A-4147-A177-3AD203B41FA5}">
                      <a16:colId xmlns:a16="http://schemas.microsoft.com/office/drawing/2014/main" val="689748341"/>
                    </a:ext>
                  </a:extLst>
                </a:gridCol>
                <a:gridCol w="771413">
                  <a:extLst>
                    <a:ext uri="{9D8B030D-6E8A-4147-A177-3AD203B41FA5}">
                      <a16:colId xmlns:a16="http://schemas.microsoft.com/office/drawing/2014/main" val="372445617"/>
                    </a:ext>
                  </a:extLst>
                </a:gridCol>
              </a:tblGrid>
              <a:tr h="370840">
                <a:tc>
                  <a:txBody>
                    <a:bodyPr/>
                    <a:lstStyle/>
                    <a:p>
                      <a:pPr algn="ctr"/>
                      <a:r>
                        <a:rPr lang="en-US" sz="2000" b="1" dirty="0"/>
                        <a:t>V</a:t>
                      </a:r>
                      <a:r>
                        <a:rPr lang="en-US" sz="2000" b="1" baseline="-25000" dirty="0"/>
                        <a:t>S</a:t>
                      </a:r>
                    </a:p>
                  </a:txBody>
                  <a:tcPr/>
                </a:tc>
                <a:tc>
                  <a:txBody>
                    <a:bodyPr/>
                    <a:lstStyle/>
                    <a:p>
                      <a:pPr algn="ctr"/>
                      <a:r>
                        <a:rPr lang="en-US" sz="2000" b="1" dirty="0"/>
                        <a:t>0.2V</a:t>
                      </a:r>
                    </a:p>
                  </a:txBody>
                  <a:tcPr/>
                </a:tc>
                <a:tc>
                  <a:txBody>
                    <a:bodyPr/>
                    <a:lstStyle/>
                    <a:p>
                      <a:pPr algn="ctr"/>
                      <a:r>
                        <a:rPr lang="en-US" sz="2000" b="1" dirty="0"/>
                        <a:t>0.4V</a:t>
                      </a:r>
                    </a:p>
                  </a:txBody>
                  <a:tcPr/>
                </a:tc>
                <a:tc>
                  <a:txBody>
                    <a:bodyPr/>
                    <a:lstStyle/>
                    <a:p>
                      <a:pPr algn="ctr"/>
                      <a:r>
                        <a:rPr lang="en-US" sz="2000" b="1" dirty="0"/>
                        <a:t>0.6V</a:t>
                      </a:r>
                    </a:p>
                  </a:txBody>
                  <a:tcPr/>
                </a:tc>
                <a:tc>
                  <a:txBody>
                    <a:bodyPr/>
                    <a:lstStyle/>
                    <a:p>
                      <a:pPr algn="ctr"/>
                      <a:r>
                        <a:rPr lang="en-US" sz="2000" b="1" dirty="0"/>
                        <a:t>0.8V</a:t>
                      </a:r>
                    </a:p>
                  </a:txBody>
                  <a:tcPr/>
                </a:tc>
                <a:tc>
                  <a:txBody>
                    <a:bodyPr/>
                    <a:lstStyle/>
                    <a:p>
                      <a:pPr algn="ctr"/>
                      <a:r>
                        <a:rPr lang="en-US" sz="2000" b="1" dirty="0"/>
                        <a:t>1V</a:t>
                      </a:r>
                    </a:p>
                  </a:txBody>
                  <a:tcPr/>
                </a:tc>
                <a:tc>
                  <a:txBody>
                    <a:bodyPr/>
                    <a:lstStyle/>
                    <a:p>
                      <a:pPr algn="ctr"/>
                      <a:r>
                        <a:rPr lang="en-US" sz="2000" b="1" dirty="0"/>
                        <a:t>2V</a:t>
                      </a:r>
                    </a:p>
                  </a:txBody>
                  <a:tcPr/>
                </a:tc>
                <a:tc>
                  <a:txBody>
                    <a:bodyPr/>
                    <a:lstStyle/>
                    <a:p>
                      <a:pPr algn="ctr"/>
                      <a:r>
                        <a:rPr lang="en-US" sz="2000" b="1" dirty="0"/>
                        <a:t>4V</a:t>
                      </a:r>
                    </a:p>
                  </a:txBody>
                  <a:tcPr/>
                </a:tc>
                <a:tc>
                  <a:txBody>
                    <a:bodyPr/>
                    <a:lstStyle/>
                    <a:p>
                      <a:pPr algn="ctr"/>
                      <a:r>
                        <a:rPr lang="en-US" sz="2000" b="1" dirty="0"/>
                        <a:t>6V</a:t>
                      </a:r>
                    </a:p>
                  </a:txBody>
                  <a:tcPr/>
                </a:tc>
                <a:tc>
                  <a:txBody>
                    <a:bodyPr/>
                    <a:lstStyle/>
                    <a:p>
                      <a:pPr algn="ctr"/>
                      <a:r>
                        <a:rPr lang="en-US" sz="2000" b="1" dirty="0"/>
                        <a:t>8V</a:t>
                      </a:r>
                    </a:p>
                  </a:txBody>
                  <a:tcPr/>
                </a:tc>
                <a:tc>
                  <a:txBody>
                    <a:bodyPr/>
                    <a:lstStyle/>
                    <a:p>
                      <a:pPr algn="ctr"/>
                      <a:r>
                        <a:rPr lang="en-US" sz="2000" b="1" dirty="0"/>
                        <a:t>10V</a:t>
                      </a:r>
                    </a:p>
                  </a:txBody>
                  <a:tcPr/>
                </a:tc>
                <a:extLst>
                  <a:ext uri="{0D108BD9-81ED-4DB2-BD59-A6C34878D82A}">
                    <a16:rowId xmlns:a16="http://schemas.microsoft.com/office/drawing/2014/main" val="2902306734"/>
                  </a:ext>
                </a:extLst>
              </a:tr>
              <a:tr h="370840">
                <a:tc>
                  <a:txBody>
                    <a:bodyPr/>
                    <a:lstStyle/>
                    <a:p>
                      <a:pPr algn="ctr"/>
                      <a:r>
                        <a:rPr lang="en-US" sz="2000" b="1" dirty="0"/>
                        <a:t>V</a:t>
                      </a:r>
                      <a:r>
                        <a:rPr lang="en-US" sz="2000" b="1" baseline="-25000" dirty="0"/>
                        <a:t>Z </a:t>
                      </a:r>
                      <a:r>
                        <a:rPr lang="en-US" sz="2000" b="1" baseline="0" dirty="0"/>
                        <a:t>(V)</a:t>
                      </a:r>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48255725"/>
                  </a:ext>
                </a:extLst>
              </a:tr>
              <a:tr h="370840">
                <a:tc>
                  <a:txBody>
                    <a:bodyPr/>
                    <a:lstStyle/>
                    <a:p>
                      <a:pPr algn="ctr"/>
                      <a:r>
                        <a:rPr lang="en-US" sz="2000" b="1" dirty="0"/>
                        <a:t>I</a:t>
                      </a:r>
                      <a:r>
                        <a:rPr lang="en-US" sz="2000" b="1" baseline="-25000" dirty="0"/>
                        <a:t>T </a:t>
                      </a:r>
                      <a:r>
                        <a:rPr lang="en-US" sz="2000" b="1" baseline="0" dirty="0"/>
                        <a:t>(mA)</a:t>
                      </a:r>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357151659"/>
                  </a:ext>
                </a:extLst>
              </a:tr>
            </a:tbl>
          </a:graphicData>
        </a:graphic>
      </p:graphicFrame>
    </p:spTree>
    <p:custDataLst>
      <p:tags r:id="rId1"/>
    </p:custDataLst>
    <p:extLst>
      <p:ext uri="{BB962C8B-B14F-4D97-AF65-F5344CB8AC3E}">
        <p14:creationId xmlns:p14="http://schemas.microsoft.com/office/powerpoint/2010/main" val="30909947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2585323"/>
          </a:xfrm>
          <a:prstGeom prst="rect">
            <a:avLst/>
          </a:prstGeom>
        </p:spPr>
        <p:txBody>
          <a:bodyPr wrap="square">
            <a:spAutoFit/>
          </a:bodyPr>
          <a:lstStyle/>
          <a:p>
            <a:r>
              <a:rPr lang="en-GB" dirty="0"/>
              <a:t>A screencast video presented by an expert electrician working through Doc01.</a:t>
            </a:r>
          </a:p>
          <a:p>
            <a:pPr marL="342900" indent="-342900">
              <a:buFont typeface="+mj-lt"/>
              <a:buAutoNum type="arabicPeriod"/>
            </a:pPr>
            <a:r>
              <a:rPr lang="en-GB" dirty="0"/>
              <a:t>Explain why no current is flowing initially</a:t>
            </a:r>
          </a:p>
          <a:p>
            <a:pPr marL="342900" indent="-342900">
              <a:buFont typeface="+mj-lt"/>
              <a:buAutoNum type="arabicPeriod"/>
            </a:pPr>
            <a:r>
              <a:rPr lang="en-GB" dirty="0"/>
              <a:t>Complete both tables of values.</a:t>
            </a:r>
          </a:p>
          <a:p>
            <a:pPr marL="342900" indent="-342900">
              <a:buFont typeface="+mj-lt"/>
              <a:buAutoNum type="arabicPeriod"/>
            </a:pPr>
            <a:r>
              <a:rPr lang="en-GB" dirty="0"/>
              <a:t>Explain what the values in the tables tell us about the operation of Zener diodes.</a:t>
            </a:r>
          </a:p>
          <a:p>
            <a:pPr marL="342900" indent="-342900">
              <a:buFont typeface="+mj-lt"/>
              <a:buAutoNum type="arabicPeriod"/>
            </a:pPr>
            <a:r>
              <a:rPr lang="en-GB" dirty="0"/>
              <a:t>Use the graph of the results available at </a:t>
            </a:r>
            <a:r>
              <a:rPr lang="en-GB" dirty="0">
                <a:hlinkClick r:id="rId4"/>
              </a:rPr>
              <a:t>https://www.desmos.com/calculator/vfcsxxxy6f</a:t>
            </a:r>
            <a:r>
              <a:rPr lang="en-GB" dirty="0"/>
              <a:t> to help show that in the forward bias direction the diode behaves like a normal silicon diode with a forward voltage of about 0.7V but that it also has a Zener voltage (reverse voltage) of -5V. Using the shape of the graph, show how the voltage drop at the Zener breakdown voltage is slightly more constant – the line is more vertical – than at the forward voltage.</a:t>
            </a:r>
          </a:p>
        </p:txBody>
      </p:sp>
      <p:pic>
        <p:nvPicPr>
          <p:cNvPr id="7" name="Picture 6">
            <a:extLst>
              <a:ext uri="{FF2B5EF4-FFF2-40B4-BE49-F238E27FC236}">
                <a16:creationId xmlns:a16="http://schemas.microsoft.com/office/drawing/2014/main" id="{F4AE1F2F-00B9-0C48-BEC4-24B300ACAC33}"/>
              </a:ext>
            </a:extLst>
          </p:cNvPr>
          <p:cNvPicPr>
            <a:picLocks noChangeAspect="1"/>
          </p:cNvPicPr>
          <p:nvPr/>
        </p:nvPicPr>
        <p:blipFill>
          <a:blip r:embed="rId5"/>
          <a:stretch>
            <a:fillRect/>
          </a:stretch>
        </p:blipFill>
        <p:spPr>
          <a:xfrm>
            <a:off x="1704462" y="3818901"/>
            <a:ext cx="7505700" cy="5003800"/>
          </a:xfrm>
          <a:prstGeom prst="rect">
            <a:avLst/>
          </a:prstGeom>
        </p:spPr>
      </p:pic>
    </p:spTree>
    <p:custDataLst>
      <p:tags r:id="rId1"/>
    </p:custDataLst>
    <p:extLst>
      <p:ext uri="{BB962C8B-B14F-4D97-AF65-F5344CB8AC3E}">
        <p14:creationId xmlns:p14="http://schemas.microsoft.com/office/powerpoint/2010/main" val="3683534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Img08</a:t>
            </a:r>
          </a:p>
        </p:txBody>
      </p:sp>
      <p:sp>
        <p:nvSpPr>
          <p:cNvPr id="3" name="TextBox 2">
            <a:extLst>
              <a:ext uri="{FF2B5EF4-FFF2-40B4-BE49-F238E27FC236}">
                <a16:creationId xmlns:a16="http://schemas.microsoft.com/office/drawing/2014/main" id="{B49808D5-2EE9-FF4A-A2C4-9130366C7D50}"/>
              </a:ext>
            </a:extLst>
          </p:cNvPr>
          <p:cNvSpPr txBox="1"/>
          <p:nvPr/>
        </p:nvSpPr>
        <p:spPr>
          <a:xfrm>
            <a:off x="703956" y="1048912"/>
            <a:ext cx="7862537" cy="369332"/>
          </a:xfrm>
          <a:prstGeom prst="rect">
            <a:avLst/>
          </a:prstGeom>
          <a:noFill/>
        </p:spPr>
        <p:txBody>
          <a:bodyPr wrap="none" rtlCol="0">
            <a:spAutoFit/>
          </a:bodyPr>
          <a:lstStyle/>
          <a:p>
            <a:r>
              <a:rPr lang="en-US" dirty="0"/>
              <a:t>Download from - </a:t>
            </a:r>
            <a:r>
              <a:rPr lang="en-US" dirty="0">
                <a:hlinkClick r:id="rId4"/>
              </a:rPr>
              <a:t>https://www.desmos.com/calculator/hu5sgkzqek</a:t>
            </a:r>
            <a:r>
              <a:rPr lang="en-US" dirty="0"/>
              <a:t>. Format for A4.</a:t>
            </a:r>
          </a:p>
        </p:txBody>
      </p:sp>
      <p:pic>
        <p:nvPicPr>
          <p:cNvPr id="6" name="Picture 5">
            <a:extLst>
              <a:ext uri="{FF2B5EF4-FFF2-40B4-BE49-F238E27FC236}">
                <a16:creationId xmlns:a16="http://schemas.microsoft.com/office/drawing/2014/main" id="{86D9EE98-4AA9-FD47-A554-8C89594E9767}"/>
              </a:ext>
            </a:extLst>
          </p:cNvPr>
          <p:cNvPicPr>
            <a:picLocks noChangeAspect="1"/>
          </p:cNvPicPr>
          <p:nvPr/>
        </p:nvPicPr>
        <p:blipFill>
          <a:blip r:embed="rId5"/>
          <a:stretch>
            <a:fillRect/>
          </a:stretch>
        </p:blipFill>
        <p:spPr>
          <a:xfrm>
            <a:off x="1141754" y="1589649"/>
            <a:ext cx="7505700" cy="5003800"/>
          </a:xfrm>
          <a:prstGeom prst="rect">
            <a:avLst/>
          </a:prstGeom>
        </p:spPr>
      </p:pic>
    </p:spTree>
    <p:custDataLst>
      <p:tags r:id="rId1"/>
    </p:custDataLst>
    <p:extLst>
      <p:ext uri="{BB962C8B-B14F-4D97-AF65-F5344CB8AC3E}">
        <p14:creationId xmlns:p14="http://schemas.microsoft.com/office/powerpoint/2010/main" val="5880361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Doc02 (1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2677656"/>
          </a:xfrm>
          <a:prstGeom prst="rect">
            <a:avLst/>
          </a:prstGeom>
        </p:spPr>
        <p:txBody>
          <a:bodyPr wrap="square">
            <a:spAutoFit/>
          </a:bodyPr>
          <a:lstStyle/>
          <a:p>
            <a:r>
              <a:rPr lang="en-GB" sz="1400" dirty="0"/>
              <a:t>Create an annotated PDF worksheet with the following steps.</a:t>
            </a:r>
          </a:p>
          <a:p>
            <a:pPr marL="342900" indent="-342900">
              <a:buFont typeface="+mj-lt"/>
              <a:buAutoNum type="arabicPeriod"/>
            </a:pPr>
            <a:r>
              <a:rPr lang="en-GB" sz="1400" dirty="0"/>
              <a:t>Make sure you have downloaded the </a:t>
            </a:r>
            <a:r>
              <a:rPr lang="en-GB" sz="1400" dirty="0" err="1"/>
              <a:t>EveryCircuit</a:t>
            </a:r>
            <a:r>
              <a:rPr lang="en-GB" sz="1400" dirty="0"/>
              <a:t> App from your app store.</a:t>
            </a:r>
          </a:p>
          <a:p>
            <a:pPr marL="342900" indent="-342900">
              <a:buFont typeface="+mj-lt"/>
              <a:buAutoNum type="arabicPeriod"/>
            </a:pPr>
            <a:r>
              <a:rPr lang="en-GB" sz="1400" dirty="0"/>
              <a:t>If you are working on a computer, visit http://</a:t>
            </a:r>
            <a:r>
              <a:rPr lang="en-GB" sz="1400" dirty="0" err="1"/>
              <a:t>everycircuit.com</a:t>
            </a:r>
            <a:r>
              <a:rPr lang="en-GB" sz="1400" dirty="0"/>
              <a:t>/app/.</a:t>
            </a:r>
          </a:p>
          <a:p>
            <a:pPr marL="342900" indent="-342900">
              <a:buFont typeface="+mj-lt"/>
              <a:buAutoNum type="arabicPeriod"/>
            </a:pPr>
            <a:r>
              <a:rPr lang="en-GB" sz="1400" dirty="0"/>
              <a:t>Open the </a:t>
            </a:r>
            <a:r>
              <a:rPr lang="en-GB" sz="1400" dirty="0" err="1"/>
              <a:t>EveryCircuit</a:t>
            </a:r>
            <a:r>
              <a:rPr lang="en-GB" sz="1400" dirty="0"/>
              <a:t> app and signup. After your trial, you will still have access to </a:t>
            </a:r>
            <a:r>
              <a:rPr lang="en-GB" sz="1400" dirty="0" err="1"/>
              <a:t>EveryCircuit</a:t>
            </a:r>
            <a:r>
              <a:rPr lang="en-GB" sz="1400" dirty="0"/>
              <a:t> and other people’s circuits. You will just not be able to create your own circuits.</a:t>
            </a:r>
          </a:p>
          <a:p>
            <a:pPr marL="342900" indent="-342900">
              <a:buFont typeface="+mj-lt"/>
              <a:buAutoNum type="arabicPeriod"/>
            </a:pPr>
            <a:r>
              <a:rPr lang="en-GB" sz="1400" dirty="0"/>
              <a:t>Go to the community space and search for the circuit called “</a:t>
            </a:r>
            <a:r>
              <a:rPr lang="en-GB" sz="1400" dirty="0" err="1"/>
              <a:t>NOC_Zener</a:t>
            </a:r>
            <a:r>
              <a:rPr lang="en-GB" sz="1400" dirty="0"/>
              <a:t> and load current”</a:t>
            </a:r>
          </a:p>
          <a:p>
            <a:pPr marL="342900" indent="-342900">
              <a:buFont typeface="+mj-lt"/>
              <a:buAutoNum type="arabicPeriod"/>
            </a:pPr>
            <a:r>
              <a:rPr lang="en-GB" sz="1400" dirty="0"/>
              <a:t>Open the circuit.</a:t>
            </a:r>
          </a:p>
          <a:p>
            <a:pPr marL="342900" indent="-342900">
              <a:buFont typeface="+mj-lt"/>
              <a:buAutoNum type="arabicPeriod"/>
            </a:pPr>
            <a:r>
              <a:rPr lang="en-GB" sz="1400" dirty="0"/>
              <a:t>You will see that we have a 12VDC supply connected to a 220Ω resistor in series with a 10V Zener diode.</a:t>
            </a:r>
          </a:p>
          <a:p>
            <a:pPr marL="342900" indent="-342900">
              <a:buFont typeface="+mj-lt"/>
              <a:buAutoNum type="arabicPeriod"/>
            </a:pPr>
            <a:r>
              <a:rPr lang="en-GB" sz="1400" dirty="0"/>
              <a:t>Connected across the Zener is a load resistor which has a resistance (R</a:t>
            </a:r>
            <a:r>
              <a:rPr lang="en-GB" sz="1400" baseline="-25000" dirty="0"/>
              <a:t>L</a:t>
            </a:r>
            <a:r>
              <a:rPr lang="en-GB" sz="1400" dirty="0"/>
              <a:t>)of 10KΩ.</a:t>
            </a:r>
          </a:p>
          <a:p>
            <a:pPr marL="342900" indent="-342900">
              <a:buFont typeface="+mj-lt"/>
              <a:buAutoNum type="arabicPeriod"/>
            </a:pPr>
            <a:r>
              <a:rPr lang="en-GB" sz="1400" dirty="0"/>
              <a:t>Complete the table by changing the resistance of the load resistor each time. For each value of the load resistor, measure the voltage across the load and Zener diode (V</a:t>
            </a:r>
            <a:r>
              <a:rPr lang="en-GB" sz="1400" baseline="-25000" dirty="0"/>
              <a:t>Z</a:t>
            </a:r>
            <a:r>
              <a:rPr lang="en-GB" sz="1400" dirty="0"/>
              <a:t>), the current through the Zener diode (I</a:t>
            </a:r>
            <a:r>
              <a:rPr lang="en-GB" sz="1400" baseline="-25000" dirty="0"/>
              <a:t>Z</a:t>
            </a:r>
            <a:r>
              <a:rPr lang="en-GB" sz="1400" dirty="0"/>
              <a:t>) and the current through the load resistor (I</a:t>
            </a:r>
            <a:r>
              <a:rPr lang="en-GB" sz="1400" baseline="-25000" dirty="0"/>
              <a:t>L</a:t>
            </a:r>
            <a:r>
              <a:rPr lang="en-GB" sz="1400" dirty="0"/>
              <a:t>). To measure I</a:t>
            </a:r>
            <a:r>
              <a:rPr lang="en-GB" sz="1400" baseline="-25000" dirty="0"/>
              <a:t>Z</a:t>
            </a:r>
            <a:r>
              <a:rPr lang="en-GB" sz="1400" dirty="0"/>
              <a:t> and I</a:t>
            </a:r>
            <a:r>
              <a:rPr lang="en-GB" sz="1400" baseline="-25000" dirty="0"/>
              <a:t>L</a:t>
            </a:r>
            <a:r>
              <a:rPr lang="en-GB" sz="1400" dirty="0"/>
              <a:t>, click on the Zener diode and the load resistor and the click on the ”eye” icon.</a:t>
            </a:r>
          </a:p>
        </p:txBody>
      </p:sp>
      <p:graphicFrame>
        <p:nvGraphicFramePr>
          <p:cNvPr id="4" name="Table 3">
            <a:extLst>
              <a:ext uri="{FF2B5EF4-FFF2-40B4-BE49-F238E27FC236}">
                <a16:creationId xmlns:a16="http://schemas.microsoft.com/office/drawing/2014/main" id="{48539C2A-0823-7A45-BB64-098120C1AEE5}"/>
              </a:ext>
            </a:extLst>
          </p:cNvPr>
          <p:cNvGraphicFramePr>
            <a:graphicFrameLocks noGrp="1"/>
          </p:cNvGraphicFramePr>
          <p:nvPr>
            <p:extLst>
              <p:ext uri="{D42A27DB-BD31-4B8C-83A1-F6EECF244321}">
                <p14:modId xmlns:p14="http://schemas.microsoft.com/office/powerpoint/2010/main" val="3527181908"/>
              </p:ext>
            </p:extLst>
          </p:nvPr>
        </p:nvGraphicFramePr>
        <p:xfrm>
          <a:off x="1585268" y="4000748"/>
          <a:ext cx="7685340" cy="1584960"/>
        </p:xfrm>
        <a:graphic>
          <a:graphicData uri="http://schemas.openxmlformats.org/drawingml/2006/table">
            <a:tbl>
              <a:tblPr>
                <a:tableStyleId>{5940675A-B579-460E-94D1-54222C63F5DA}</a:tableStyleId>
              </a:tblPr>
              <a:tblGrid>
                <a:gridCol w="1579401">
                  <a:extLst>
                    <a:ext uri="{9D8B030D-6E8A-4147-A177-3AD203B41FA5}">
                      <a16:colId xmlns:a16="http://schemas.microsoft.com/office/drawing/2014/main" val="1968557435"/>
                    </a:ext>
                  </a:extLst>
                </a:gridCol>
                <a:gridCol w="872277">
                  <a:extLst>
                    <a:ext uri="{9D8B030D-6E8A-4147-A177-3AD203B41FA5}">
                      <a16:colId xmlns:a16="http://schemas.microsoft.com/office/drawing/2014/main" val="1264527772"/>
                    </a:ext>
                  </a:extLst>
                </a:gridCol>
                <a:gridCol w="872277">
                  <a:extLst>
                    <a:ext uri="{9D8B030D-6E8A-4147-A177-3AD203B41FA5}">
                      <a16:colId xmlns:a16="http://schemas.microsoft.com/office/drawing/2014/main" val="1188204651"/>
                    </a:ext>
                  </a:extLst>
                </a:gridCol>
                <a:gridCol w="872277">
                  <a:extLst>
                    <a:ext uri="{9D8B030D-6E8A-4147-A177-3AD203B41FA5}">
                      <a16:colId xmlns:a16="http://schemas.microsoft.com/office/drawing/2014/main" val="1349442149"/>
                    </a:ext>
                  </a:extLst>
                </a:gridCol>
                <a:gridCol w="872277">
                  <a:extLst>
                    <a:ext uri="{9D8B030D-6E8A-4147-A177-3AD203B41FA5}">
                      <a16:colId xmlns:a16="http://schemas.microsoft.com/office/drawing/2014/main" val="2174345950"/>
                    </a:ext>
                  </a:extLst>
                </a:gridCol>
                <a:gridCol w="872277">
                  <a:extLst>
                    <a:ext uri="{9D8B030D-6E8A-4147-A177-3AD203B41FA5}">
                      <a16:colId xmlns:a16="http://schemas.microsoft.com/office/drawing/2014/main" val="165630645"/>
                    </a:ext>
                  </a:extLst>
                </a:gridCol>
                <a:gridCol w="872277">
                  <a:extLst>
                    <a:ext uri="{9D8B030D-6E8A-4147-A177-3AD203B41FA5}">
                      <a16:colId xmlns:a16="http://schemas.microsoft.com/office/drawing/2014/main" val="3833602005"/>
                    </a:ext>
                  </a:extLst>
                </a:gridCol>
                <a:gridCol w="872277">
                  <a:extLst>
                    <a:ext uri="{9D8B030D-6E8A-4147-A177-3AD203B41FA5}">
                      <a16:colId xmlns:a16="http://schemas.microsoft.com/office/drawing/2014/main" val="1469809619"/>
                    </a:ext>
                  </a:extLst>
                </a:gridCol>
              </a:tblGrid>
              <a:tr h="370840">
                <a:tc>
                  <a:txBody>
                    <a:bodyPr/>
                    <a:lstStyle/>
                    <a:p>
                      <a:pPr algn="ctr"/>
                      <a:r>
                        <a:rPr lang="en-US" sz="2000" b="1" baseline="0" dirty="0"/>
                        <a:t>R</a:t>
                      </a:r>
                      <a:r>
                        <a:rPr lang="en-US" sz="2000" b="1" baseline="-25000" dirty="0"/>
                        <a:t>L</a:t>
                      </a:r>
                      <a:r>
                        <a:rPr lang="en-US" sz="2000" b="1" baseline="0" dirty="0"/>
                        <a:t> (Ω)</a:t>
                      </a:r>
                    </a:p>
                  </a:txBody>
                  <a:tcPr/>
                </a:tc>
                <a:tc>
                  <a:txBody>
                    <a:bodyPr/>
                    <a:lstStyle/>
                    <a:p>
                      <a:pPr algn="ctr"/>
                      <a:r>
                        <a:rPr lang="en-US" sz="2000" b="1" dirty="0"/>
                        <a:t>10K</a:t>
                      </a:r>
                    </a:p>
                  </a:txBody>
                  <a:tcPr/>
                </a:tc>
                <a:tc>
                  <a:txBody>
                    <a:bodyPr/>
                    <a:lstStyle/>
                    <a:p>
                      <a:pPr algn="ctr"/>
                      <a:r>
                        <a:rPr lang="en-US" sz="2000" b="1" dirty="0"/>
                        <a:t>4K7</a:t>
                      </a:r>
                    </a:p>
                  </a:txBody>
                  <a:tcPr/>
                </a:tc>
                <a:tc>
                  <a:txBody>
                    <a:bodyPr/>
                    <a:lstStyle/>
                    <a:p>
                      <a:pPr algn="ctr"/>
                      <a:r>
                        <a:rPr lang="en-US" sz="2000" b="1" dirty="0"/>
                        <a:t>2K2</a:t>
                      </a:r>
                    </a:p>
                  </a:txBody>
                  <a:tcPr/>
                </a:tc>
                <a:tc>
                  <a:txBody>
                    <a:bodyPr/>
                    <a:lstStyle/>
                    <a:p>
                      <a:pPr algn="ctr"/>
                      <a:r>
                        <a:rPr lang="en-US" sz="2000" b="1" dirty="0"/>
                        <a:t>470</a:t>
                      </a:r>
                    </a:p>
                  </a:txBody>
                  <a:tcPr/>
                </a:tc>
                <a:tc>
                  <a:txBody>
                    <a:bodyPr/>
                    <a:lstStyle/>
                    <a:p>
                      <a:pPr algn="ctr"/>
                      <a:r>
                        <a:rPr lang="en-US" sz="2000" b="1" dirty="0"/>
                        <a:t>330</a:t>
                      </a:r>
                    </a:p>
                  </a:txBody>
                  <a:tcPr/>
                </a:tc>
                <a:tc>
                  <a:txBody>
                    <a:bodyPr/>
                    <a:lstStyle/>
                    <a:p>
                      <a:pPr algn="ctr"/>
                      <a:r>
                        <a:rPr lang="en-US" sz="2000" b="1" dirty="0"/>
                        <a:t>220</a:t>
                      </a:r>
                    </a:p>
                  </a:txBody>
                  <a:tcPr/>
                </a:tc>
                <a:tc>
                  <a:txBody>
                    <a:bodyPr/>
                    <a:lstStyle/>
                    <a:p>
                      <a:pPr algn="ctr"/>
                      <a:r>
                        <a:rPr lang="en-US" sz="2000" b="1" dirty="0"/>
                        <a:t>150</a:t>
                      </a:r>
                    </a:p>
                  </a:txBody>
                  <a:tcPr/>
                </a:tc>
                <a:extLst>
                  <a:ext uri="{0D108BD9-81ED-4DB2-BD59-A6C34878D82A}">
                    <a16:rowId xmlns:a16="http://schemas.microsoft.com/office/drawing/2014/main" val="2902306734"/>
                  </a:ext>
                </a:extLst>
              </a:tr>
              <a:tr h="370840">
                <a:tc>
                  <a:txBody>
                    <a:bodyPr/>
                    <a:lstStyle/>
                    <a:p>
                      <a:pPr algn="ctr"/>
                      <a:r>
                        <a:rPr lang="en-US" sz="2000" b="1" dirty="0"/>
                        <a:t>V</a:t>
                      </a:r>
                      <a:r>
                        <a:rPr lang="en-US" sz="2000" b="1" baseline="-25000" dirty="0"/>
                        <a:t>Z </a:t>
                      </a:r>
                      <a:r>
                        <a:rPr lang="en-US" sz="2000" b="1" baseline="0" dirty="0"/>
                        <a:t>(V)</a:t>
                      </a:r>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extLst>
                  <a:ext uri="{0D108BD9-81ED-4DB2-BD59-A6C34878D82A}">
                    <a16:rowId xmlns:a16="http://schemas.microsoft.com/office/drawing/2014/main" val="1048255725"/>
                  </a:ext>
                </a:extLst>
              </a:tr>
              <a:tr h="370840">
                <a:tc>
                  <a:txBody>
                    <a:bodyPr/>
                    <a:lstStyle/>
                    <a:p>
                      <a:pPr algn="ctr"/>
                      <a:r>
                        <a:rPr lang="en-US" sz="2000" b="1" dirty="0"/>
                        <a:t>I</a:t>
                      </a:r>
                      <a:r>
                        <a:rPr lang="en-US" sz="2000" b="1" baseline="-25000" dirty="0"/>
                        <a:t>Z </a:t>
                      </a:r>
                      <a:r>
                        <a:rPr lang="en-US" sz="2000" b="1" baseline="0" dirty="0"/>
                        <a:t>(mA)</a:t>
                      </a:r>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dirty="0"/>
                    </a:p>
                  </a:txBody>
                  <a:tcPr/>
                </a:tc>
                <a:extLst>
                  <a:ext uri="{0D108BD9-81ED-4DB2-BD59-A6C34878D82A}">
                    <a16:rowId xmlns:a16="http://schemas.microsoft.com/office/drawing/2014/main" val="357151659"/>
                  </a:ext>
                </a:extLst>
              </a:tr>
              <a:tr h="370840">
                <a:tc>
                  <a:txBody>
                    <a:bodyPr/>
                    <a:lstStyle/>
                    <a:p>
                      <a:pPr algn="ctr"/>
                      <a:r>
                        <a:rPr lang="en-US" sz="2000" b="1" baseline="0" dirty="0"/>
                        <a:t>I</a:t>
                      </a:r>
                      <a:r>
                        <a:rPr lang="en-US" sz="2000" b="1" baseline="-25000" dirty="0"/>
                        <a:t>L</a:t>
                      </a:r>
                      <a:r>
                        <a:rPr lang="en-US" sz="2000" b="1" baseline="0" dirty="0"/>
                        <a:t> (mA)</a:t>
                      </a:r>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dirty="0"/>
                    </a:p>
                  </a:txBody>
                  <a:tcPr/>
                </a:tc>
                <a:extLst>
                  <a:ext uri="{0D108BD9-81ED-4DB2-BD59-A6C34878D82A}">
                    <a16:rowId xmlns:a16="http://schemas.microsoft.com/office/drawing/2014/main" val="1762544944"/>
                  </a:ext>
                </a:extLst>
              </a:tr>
            </a:tbl>
          </a:graphicData>
        </a:graphic>
      </p:graphicFrame>
    </p:spTree>
    <p:custDataLst>
      <p:tags r:id="rId1"/>
    </p:custDataLst>
    <p:extLst>
      <p:ext uri="{BB962C8B-B14F-4D97-AF65-F5344CB8AC3E}">
        <p14:creationId xmlns:p14="http://schemas.microsoft.com/office/powerpoint/2010/main" val="25864017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Doc02 (2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1600438"/>
          </a:xfrm>
          <a:prstGeom prst="rect">
            <a:avLst/>
          </a:prstGeom>
        </p:spPr>
        <p:txBody>
          <a:bodyPr wrap="square">
            <a:spAutoFit/>
          </a:bodyPr>
          <a:lstStyle/>
          <a:p>
            <a:pPr marL="342900" indent="-342900">
              <a:buFont typeface="+mj-lt"/>
              <a:buAutoNum type="arabicPeriod"/>
            </a:pPr>
            <a:r>
              <a:rPr lang="en-GB" sz="1400" dirty="0"/>
              <a:t>What do you notice about the relationship between V</a:t>
            </a:r>
            <a:r>
              <a:rPr lang="en-GB" sz="1400" baseline="-25000" dirty="0"/>
              <a:t>Z</a:t>
            </a:r>
            <a:r>
              <a:rPr lang="en-GB" sz="1400" dirty="0"/>
              <a:t> and R</a:t>
            </a:r>
            <a:r>
              <a:rPr lang="en-GB" sz="1400" baseline="-25000" dirty="0"/>
              <a:t>L</a:t>
            </a:r>
            <a:r>
              <a:rPr lang="en-GB" sz="1400" dirty="0"/>
              <a:t>?</a:t>
            </a:r>
          </a:p>
          <a:p>
            <a:pPr marL="342900" indent="-342900">
              <a:buFont typeface="+mj-lt"/>
              <a:buAutoNum type="arabicPeriod"/>
            </a:pPr>
            <a:r>
              <a:rPr lang="en-GB" sz="1400" dirty="0"/>
              <a:t>What do you notice about the relationship between I</a:t>
            </a:r>
            <a:r>
              <a:rPr lang="en-GB" sz="1400" baseline="-25000" dirty="0"/>
              <a:t>Z</a:t>
            </a:r>
            <a:r>
              <a:rPr lang="en-GB" sz="1400" dirty="0"/>
              <a:t> and R</a:t>
            </a:r>
            <a:r>
              <a:rPr lang="en-GB" sz="1400" baseline="-25000" dirty="0"/>
              <a:t>L</a:t>
            </a:r>
            <a:r>
              <a:rPr lang="en-GB" sz="1400" dirty="0"/>
              <a:t>?</a:t>
            </a:r>
          </a:p>
          <a:p>
            <a:pPr marL="342900" indent="-342900">
              <a:buFont typeface="+mj-lt"/>
              <a:buAutoNum type="arabicPeriod"/>
            </a:pPr>
            <a:r>
              <a:rPr lang="en-GB" sz="1400" dirty="0"/>
              <a:t>What do you notice about the relationship between I</a:t>
            </a:r>
            <a:r>
              <a:rPr lang="en-GB" sz="1400" baseline="-25000" dirty="0"/>
              <a:t>L</a:t>
            </a:r>
            <a:r>
              <a:rPr lang="en-GB" sz="1400" dirty="0"/>
              <a:t> and R</a:t>
            </a:r>
            <a:r>
              <a:rPr lang="en-GB" sz="1400" baseline="-25000" dirty="0"/>
              <a:t>L</a:t>
            </a:r>
            <a:r>
              <a:rPr lang="en-GB" sz="1400" dirty="0"/>
              <a:t>?</a:t>
            </a:r>
          </a:p>
          <a:p>
            <a:pPr marL="342900" indent="-342900">
              <a:buFont typeface="+mj-lt"/>
              <a:buAutoNum type="arabicPeriod"/>
            </a:pPr>
            <a:r>
              <a:rPr lang="en-GB" sz="1400" dirty="0"/>
              <a:t>Sketch a graph of I</a:t>
            </a:r>
            <a:r>
              <a:rPr lang="en-GB" sz="1400" baseline="-25000" dirty="0"/>
              <a:t>Z</a:t>
            </a:r>
            <a:r>
              <a:rPr lang="en-GB" sz="1400" dirty="0"/>
              <a:t> vs R</a:t>
            </a:r>
            <a:r>
              <a:rPr lang="en-GB" sz="1400" baseline="-25000" dirty="0"/>
              <a:t>L</a:t>
            </a:r>
            <a:r>
              <a:rPr lang="en-GB" sz="1400" dirty="0"/>
              <a:t>. How does the load resistance affect I</a:t>
            </a:r>
            <a:r>
              <a:rPr lang="en-GB" sz="1400" baseline="-25000" dirty="0"/>
              <a:t>Z</a:t>
            </a:r>
            <a:r>
              <a:rPr lang="en-GB" sz="1400" dirty="0"/>
              <a:t>?</a:t>
            </a:r>
          </a:p>
          <a:p>
            <a:pPr marL="342900" indent="-342900">
              <a:buFont typeface="+mj-lt"/>
              <a:buAutoNum type="arabicPeriod"/>
            </a:pPr>
            <a:r>
              <a:rPr lang="en-GB" sz="1400" dirty="0"/>
              <a:t>Now, sketch a graph of V</a:t>
            </a:r>
            <a:r>
              <a:rPr lang="en-GB" sz="1400" baseline="-25000" dirty="0"/>
              <a:t>Z</a:t>
            </a:r>
            <a:r>
              <a:rPr lang="en-GB" sz="1400" dirty="0"/>
              <a:t> vs R</a:t>
            </a:r>
            <a:r>
              <a:rPr lang="en-GB" sz="1400" baseline="-25000" dirty="0"/>
              <a:t>L</a:t>
            </a:r>
            <a:r>
              <a:rPr lang="en-GB" sz="1400" dirty="0"/>
              <a:t>. How does the load resistance affect V</a:t>
            </a:r>
            <a:r>
              <a:rPr lang="en-GB" sz="1400" baseline="-25000" dirty="0"/>
              <a:t>Z</a:t>
            </a:r>
            <a:r>
              <a:rPr lang="en-GB" sz="1400" dirty="0"/>
              <a:t>?</a:t>
            </a:r>
          </a:p>
          <a:p>
            <a:pPr marL="342900" indent="-342900">
              <a:buFont typeface="+mj-lt"/>
              <a:buAutoNum type="arabicPeriod"/>
            </a:pPr>
            <a:r>
              <a:rPr lang="en-GB" sz="1400" dirty="0"/>
              <a:t>How does the current through the Zener diode affect its ability to drop a constant voltage?</a:t>
            </a:r>
          </a:p>
          <a:p>
            <a:pPr marL="342900" indent="-342900">
              <a:buFont typeface="+mj-lt"/>
              <a:buAutoNum type="arabicPeriod"/>
            </a:pPr>
            <a:r>
              <a:rPr lang="en-GB" sz="1400" dirty="0"/>
              <a:t>What is the minimum current required through the Zener diode for it to drop its rated Zener breakdown voltage?</a:t>
            </a:r>
          </a:p>
        </p:txBody>
      </p:sp>
    </p:spTree>
    <p:custDataLst>
      <p:tags r:id="rId1"/>
    </p:custDataLst>
    <p:extLst>
      <p:ext uri="{BB962C8B-B14F-4D97-AF65-F5344CB8AC3E}">
        <p14:creationId xmlns:p14="http://schemas.microsoft.com/office/powerpoint/2010/main" val="371328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4247317"/>
          </a:xfrm>
          <a:prstGeom prst="rect">
            <a:avLst/>
          </a:prstGeom>
        </p:spPr>
        <p:txBody>
          <a:bodyPr wrap="square">
            <a:spAutoFit/>
          </a:bodyPr>
          <a:lstStyle/>
          <a:p>
            <a:r>
              <a:rPr lang="en-GB" dirty="0"/>
              <a:t>A screencast video presented by an expert electrician working through Doc02.</a:t>
            </a:r>
          </a:p>
          <a:p>
            <a:pPr marL="342900" indent="-342900">
              <a:buFont typeface="+mj-lt"/>
              <a:buAutoNum type="arabicPeriod"/>
            </a:pPr>
            <a:r>
              <a:rPr lang="en-GB" dirty="0"/>
              <a:t>Show how to take the readings and complete the table.</a:t>
            </a:r>
          </a:p>
          <a:p>
            <a:pPr marL="342900" indent="-342900">
              <a:buFont typeface="+mj-lt"/>
              <a:buAutoNum type="arabicPeriod"/>
            </a:pPr>
            <a:r>
              <a:rPr lang="en-GB" dirty="0"/>
              <a:t>Describe and explain the relationship between V</a:t>
            </a:r>
            <a:r>
              <a:rPr lang="en-GB" baseline="-25000" dirty="0"/>
              <a:t>Z</a:t>
            </a:r>
            <a:r>
              <a:rPr lang="en-GB" dirty="0"/>
              <a:t> and R</a:t>
            </a:r>
            <a:r>
              <a:rPr lang="en-GB" baseline="-25000" dirty="0"/>
              <a:t>L</a:t>
            </a:r>
            <a:r>
              <a:rPr lang="en-GB" dirty="0"/>
              <a:t>?</a:t>
            </a:r>
          </a:p>
          <a:p>
            <a:pPr marL="342900" indent="-342900">
              <a:buFont typeface="+mj-lt"/>
              <a:buAutoNum type="arabicPeriod"/>
            </a:pPr>
            <a:r>
              <a:rPr lang="en-GB" dirty="0"/>
              <a:t>Describe and explain the relationship between I</a:t>
            </a:r>
            <a:r>
              <a:rPr lang="en-GB" baseline="-25000" dirty="0"/>
              <a:t>L</a:t>
            </a:r>
            <a:r>
              <a:rPr lang="en-GB" dirty="0"/>
              <a:t> and R</a:t>
            </a:r>
            <a:r>
              <a:rPr lang="en-GB" baseline="-25000" dirty="0"/>
              <a:t>L</a:t>
            </a:r>
            <a:r>
              <a:rPr lang="en-GB" dirty="0"/>
              <a:t>?</a:t>
            </a:r>
          </a:p>
          <a:p>
            <a:pPr marL="342900" indent="-342900">
              <a:buFont typeface="+mj-lt"/>
              <a:buAutoNum type="arabicPeriod"/>
            </a:pPr>
            <a:r>
              <a:rPr lang="en-GB" dirty="0"/>
              <a:t>Describe and explain the relationship between I</a:t>
            </a:r>
            <a:r>
              <a:rPr lang="en-GB" baseline="-25000" dirty="0"/>
              <a:t>Z</a:t>
            </a:r>
            <a:r>
              <a:rPr lang="en-GB" dirty="0"/>
              <a:t> and I</a:t>
            </a:r>
            <a:r>
              <a:rPr lang="en-GB" baseline="-25000" dirty="0"/>
              <a:t>Z</a:t>
            </a:r>
            <a:r>
              <a:rPr lang="en-GB" dirty="0"/>
              <a:t>?</a:t>
            </a:r>
          </a:p>
          <a:p>
            <a:pPr marL="342900" indent="-342900">
              <a:buFont typeface="+mj-lt"/>
              <a:buAutoNum type="arabicPeriod"/>
            </a:pPr>
            <a:r>
              <a:rPr lang="en-GB" dirty="0"/>
              <a:t>Sketch a graph of I</a:t>
            </a:r>
            <a:r>
              <a:rPr lang="en-GB" baseline="-25000" dirty="0"/>
              <a:t>Z</a:t>
            </a:r>
            <a:r>
              <a:rPr lang="en-GB" dirty="0"/>
              <a:t> vs R</a:t>
            </a:r>
            <a:r>
              <a:rPr lang="en-GB" baseline="-25000" dirty="0"/>
              <a:t>L</a:t>
            </a:r>
            <a:r>
              <a:rPr lang="en-GB" dirty="0"/>
              <a:t> and explain how the load resistance affects I</a:t>
            </a:r>
            <a:r>
              <a:rPr lang="en-GB" baseline="-25000" dirty="0"/>
              <a:t>Z</a:t>
            </a:r>
            <a:r>
              <a:rPr lang="en-GB" dirty="0"/>
              <a:t>?</a:t>
            </a:r>
          </a:p>
          <a:p>
            <a:pPr marL="342900" indent="-342900">
              <a:buFont typeface="+mj-lt"/>
              <a:buAutoNum type="arabicPeriod"/>
            </a:pPr>
            <a:r>
              <a:rPr lang="en-GB" dirty="0"/>
              <a:t>Sketch a graph of V</a:t>
            </a:r>
            <a:r>
              <a:rPr lang="en-GB" baseline="-25000" dirty="0"/>
              <a:t>Z</a:t>
            </a:r>
            <a:r>
              <a:rPr lang="en-GB" dirty="0"/>
              <a:t> vs R</a:t>
            </a:r>
            <a:r>
              <a:rPr lang="en-GB" baseline="-25000" dirty="0"/>
              <a:t>L</a:t>
            </a:r>
            <a:r>
              <a:rPr lang="en-GB" dirty="0"/>
              <a:t> and explain how the load resistance affects V</a:t>
            </a:r>
            <a:r>
              <a:rPr lang="en-GB" baseline="-25000" dirty="0"/>
              <a:t>Z</a:t>
            </a:r>
            <a:r>
              <a:rPr lang="en-GB" dirty="0"/>
              <a:t>?</a:t>
            </a:r>
          </a:p>
          <a:p>
            <a:pPr marL="342900" indent="-342900">
              <a:buFont typeface="+mj-lt"/>
              <a:buAutoNum type="arabicPeriod"/>
            </a:pPr>
            <a:r>
              <a:rPr lang="en-GB" dirty="0"/>
              <a:t>Explain that a Zener voltage cannot hold its defined breakdown voltage unless a specific amount of current is flowing through it. As the load resistance decreases, more current flows through the load and less through the Zener diode, until the Zener is unable to hold is Zener breakdown voltage.</a:t>
            </a:r>
          </a:p>
          <a:p>
            <a:pPr marL="342900" indent="-342900">
              <a:buFont typeface="+mj-lt"/>
              <a:buAutoNum type="arabicPeriod"/>
            </a:pPr>
            <a:r>
              <a:rPr lang="en-GB" dirty="0"/>
              <a:t>I</a:t>
            </a:r>
            <a:r>
              <a:rPr lang="en-GB" baseline="-25000" dirty="0"/>
              <a:t>Z</a:t>
            </a:r>
            <a:r>
              <a:rPr lang="en-GB" dirty="0"/>
              <a:t> has to be a certain minimum for V</a:t>
            </a:r>
            <a:r>
              <a:rPr lang="en-GB" baseline="-25000" dirty="0"/>
              <a:t>Z</a:t>
            </a:r>
            <a:r>
              <a:rPr lang="en-GB" dirty="0"/>
              <a:t> to be constant. In this case the minimum I</a:t>
            </a:r>
            <a:r>
              <a:rPr lang="en-GB" baseline="-25000" dirty="0"/>
              <a:t>Z</a:t>
            </a:r>
            <a:r>
              <a:rPr lang="en-GB" dirty="0"/>
              <a:t> for this is about 8mA. We call this </a:t>
            </a:r>
            <a:r>
              <a:rPr lang="en-GB" dirty="0" err="1"/>
              <a:t>I</a:t>
            </a:r>
            <a:r>
              <a:rPr lang="en-GB" baseline="-25000" dirty="0" err="1"/>
              <a:t>z</a:t>
            </a:r>
            <a:r>
              <a:rPr lang="en-GB" dirty="0" err="1"/>
              <a:t>min</a:t>
            </a:r>
            <a:r>
              <a:rPr lang="en-GB" dirty="0"/>
              <a:t>.</a:t>
            </a:r>
          </a:p>
          <a:p>
            <a:pPr marL="342900" indent="-342900">
              <a:buFont typeface="+mj-lt"/>
              <a:buAutoNum type="arabicPeriod"/>
            </a:pPr>
            <a:endParaRPr lang="en-GB" dirty="0"/>
          </a:p>
          <a:p>
            <a:pPr marL="342900" indent="-342900">
              <a:buFont typeface="+mj-lt"/>
              <a:buAutoNum type="arabicPeriod"/>
            </a:pPr>
            <a:endParaRPr lang="en-GB" dirty="0"/>
          </a:p>
        </p:txBody>
      </p:sp>
    </p:spTree>
    <p:custDataLst>
      <p:tags r:id="rId1"/>
    </p:custDataLst>
    <p:extLst>
      <p:ext uri="{BB962C8B-B14F-4D97-AF65-F5344CB8AC3E}">
        <p14:creationId xmlns:p14="http://schemas.microsoft.com/office/powerpoint/2010/main" val="17234242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Img09</a:t>
            </a:r>
          </a:p>
        </p:txBody>
      </p:sp>
      <p:sp>
        <p:nvSpPr>
          <p:cNvPr id="3" name="TextBox 2">
            <a:extLst>
              <a:ext uri="{FF2B5EF4-FFF2-40B4-BE49-F238E27FC236}">
                <a16:creationId xmlns:a16="http://schemas.microsoft.com/office/drawing/2014/main" id="{B49808D5-2EE9-FF4A-A2C4-9130366C7D50}"/>
              </a:ext>
            </a:extLst>
          </p:cNvPr>
          <p:cNvSpPr txBox="1"/>
          <p:nvPr/>
        </p:nvSpPr>
        <p:spPr>
          <a:xfrm>
            <a:off x="703956" y="1048912"/>
            <a:ext cx="8035661" cy="369332"/>
          </a:xfrm>
          <a:prstGeom prst="rect">
            <a:avLst/>
          </a:prstGeom>
          <a:noFill/>
        </p:spPr>
        <p:txBody>
          <a:bodyPr wrap="none" rtlCol="0">
            <a:spAutoFit/>
          </a:bodyPr>
          <a:lstStyle/>
          <a:p>
            <a:r>
              <a:rPr lang="en-US" dirty="0"/>
              <a:t>Download from - </a:t>
            </a:r>
            <a:r>
              <a:rPr lang="en-US" dirty="0">
                <a:hlinkClick r:id="rId4"/>
              </a:rPr>
              <a:t>https://www.desmos.com/calculator/y5zqboma7b</a:t>
            </a:r>
            <a:r>
              <a:rPr lang="en-US" dirty="0"/>
              <a:t>. Format for A4.</a:t>
            </a:r>
          </a:p>
        </p:txBody>
      </p:sp>
      <p:pic>
        <p:nvPicPr>
          <p:cNvPr id="5" name="Picture 4">
            <a:extLst>
              <a:ext uri="{FF2B5EF4-FFF2-40B4-BE49-F238E27FC236}">
                <a16:creationId xmlns:a16="http://schemas.microsoft.com/office/drawing/2014/main" id="{285840A0-6FC7-294C-915F-53310057F9AA}"/>
              </a:ext>
            </a:extLst>
          </p:cNvPr>
          <p:cNvPicPr>
            <a:picLocks noChangeAspect="1"/>
          </p:cNvPicPr>
          <p:nvPr/>
        </p:nvPicPr>
        <p:blipFill>
          <a:blip r:embed="rId5"/>
          <a:stretch>
            <a:fillRect/>
          </a:stretch>
        </p:blipFill>
        <p:spPr>
          <a:xfrm>
            <a:off x="1366837" y="1452988"/>
            <a:ext cx="7505700" cy="5003800"/>
          </a:xfrm>
          <a:prstGeom prst="rect">
            <a:avLst/>
          </a:prstGeom>
        </p:spPr>
      </p:pic>
    </p:spTree>
    <p:custDataLst>
      <p:tags r:id="rId1"/>
    </p:custDataLst>
    <p:extLst>
      <p:ext uri="{BB962C8B-B14F-4D97-AF65-F5344CB8AC3E}">
        <p14:creationId xmlns:p14="http://schemas.microsoft.com/office/powerpoint/2010/main" val="2188644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Img10</a:t>
            </a:r>
          </a:p>
        </p:txBody>
      </p:sp>
      <p:sp>
        <p:nvSpPr>
          <p:cNvPr id="3" name="TextBox 2">
            <a:extLst>
              <a:ext uri="{FF2B5EF4-FFF2-40B4-BE49-F238E27FC236}">
                <a16:creationId xmlns:a16="http://schemas.microsoft.com/office/drawing/2014/main" id="{B49808D5-2EE9-FF4A-A2C4-9130366C7D50}"/>
              </a:ext>
            </a:extLst>
          </p:cNvPr>
          <p:cNvSpPr txBox="1"/>
          <p:nvPr/>
        </p:nvSpPr>
        <p:spPr>
          <a:xfrm>
            <a:off x="703956" y="1048912"/>
            <a:ext cx="8035661" cy="369332"/>
          </a:xfrm>
          <a:prstGeom prst="rect">
            <a:avLst/>
          </a:prstGeom>
          <a:noFill/>
        </p:spPr>
        <p:txBody>
          <a:bodyPr wrap="none" rtlCol="0">
            <a:spAutoFit/>
          </a:bodyPr>
          <a:lstStyle/>
          <a:p>
            <a:r>
              <a:rPr lang="en-US" dirty="0"/>
              <a:t>Download from - </a:t>
            </a:r>
            <a:r>
              <a:rPr lang="en-US" dirty="0">
                <a:hlinkClick r:id="rId4"/>
              </a:rPr>
              <a:t>https://www.desmos.com/calculator/egjbfhxtib</a:t>
            </a:r>
            <a:r>
              <a:rPr lang="en-US" dirty="0"/>
              <a:t>. Format for A4.</a:t>
            </a:r>
          </a:p>
        </p:txBody>
      </p:sp>
      <p:pic>
        <p:nvPicPr>
          <p:cNvPr id="5" name="Picture 4">
            <a:extLst>
              <a:ext uri="{FF2B5EF4-FFF2-40B4-BE49-F238E27FC236}">
                <a16:creationId xmlns:a16="http://schemas.microsoft.com/office/drawing/2014/main" id="{5C9B2D99-359D-344E-8AC4-CF5EEFCA7E90}"/>
              </a:ext>
            </a:extLst>
          </p:cNvPr>
          <p:cNvPicPr>
            <a:picLocks noChangeAspect="1"/>
          </p:cNvPicPr>
          <p:nvPr/>
        </p:nvPicPr>
        <p:blipFill>
          <a:blip r:embed="rId5"/>
          <a:stretch>
            <a:fillRect/>
          </a:stretch>
        </p:blipFill>
        <p:spPr>
          <a:xfrm>
            <a:off x="1366837" y="1589649"/>
            <a:ext cx="7505700" cy="5003800"/>
          </a:xfrm>
          <a:prstGeom prst="rect">
            <a:avLst/>
          </a:prstGeom>
        </p:spPr>
      </p:pic>
    </p:spTree>
    <p:custDataLst>
      <p:tags r:id="rId1"/>
    </p:custDataLst>
    <p:extLst>
      <p:ext uri="{BB962C8B-B14F-4D97-AF65-F5344CB8AC3E}">
        <p14:creationId xmlns:p14="http://schemas.microsoft.com/office/powerpoint/2010/main" val="1643287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3" y="1091868"/>
            <a:ext cx="4321664" cy="3480132"/>
          </a:xfrm>
        </p:spPr>
        <p:txBody>
          <a:bodyPr>
            <a:noAutofit/>
          </a:bodyPr>
          <a:lstStyle/>
          <a:p>
            <a:pPr marL="0" indent="0" algn="just">
              <a:buNone/>
            </a:pPr>
            <a:r>
              <a:rPr lang="en-US" sz="2400" dirty="0"/>
              <a:t>We learnt about Zener diodes in unit 2 of this topic when we were introduced the different types of diodes. We said then that Zener diodes are very useful for </a:t>
            </a:r>
            <a:r>
              <a:rPr lang="en-US" sz="2400" b="1" dirty="0"/>
              <a:t>voltage regulation</a:t>
            </a:r>
            <a:r>
              <a:rPr lang="en-US" sz="2400" dirty="0"/>
              <a:t>.</a:t>
            </a:r>
          </a:p>
          <a:p>
            <a:pPr marL="0" indent="0" algn="just">
              <a:buNone/>
            </a:pPr>
            <a:r>
              <a:rPr lang="en-US" sz="2400" dirty="0"/>
              <a:t>In this unit we will explore what voltage regulation is in more detail.</a:t>
            </a:r>
          </a:p>
        </p:txBody>
      </p:sp>
      <p:pic>
        <p:nvPicPr>
          <p:cNvPr id="7" name="Picture 6">
            <a:extLst>
              <a:ext uri="{FF2B5EF4-FFF2-40B4-BE49-F238E27FC236}">
                <a16:creationId xmlns:a16="http://schemas.microsoft.com/office/drawing/2014/main" id="{C74886F7-02ED-7E4D-84C8-8750A5FABA5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98888" y="805008"/>
            <a:ext cx="3117954" cy="2971592"/>
          </a:xfrm>
          <a:prstGeom prst="rect">
            <a:avLst/>
          </a:prstGeom>
        </p:spPr>
      </p:pic>
      <p:pic>
        <p:nvPicPr>
          <p:cNvPr id="8" name="Picture 7">
            <a:extLst>
              <a:ext uri="{FF2B5EF4-FFF2-40B4-BE49-F238E27FC236}">
                <a16:creationId xmlns:a16="http://schemas.microsoft.com/office/drawing/2014/main" id="{8F939946-EA1B-7F40-B1C0-D0D8D376B9C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79238" y="3233606"/>
            <a:ext cx="1187046" cy="873279"/>
          </a:xfrm>
          <a:prstGeom prst="rect">
            <a:avLst/>
          </a:prstGeom>
        </p:spPr>
      </p:pic>
    </p:spTree>
    <p:custDataLst>
      <p:tags r:id="rId1"/>
    </p:custDataLst>
    <p:extLst>
      <p:ext uri="{BB962C8B-B14F-4D97-AF65-F5344CB8AC3E}">
        <p14:creationId xmlns:p14="http://schemas.microsoft.com/office/powerpoint/2010/main" val="25942092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Vid05 (1 of 2)</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4506234"/>
              </a:xfrm>
              <a:prstGeom prst="rect">
                <a:avLst/>
              </a:prstGeom>
            </p:spPr>
            <p:txBody>
              <a:bodyPr wrap="square">
                <a:spAutoFit/>
              </a:bodyPr>
              <a:lstStyle/>
              <a:p>
                <a:r>
                  <a:rPr lang="en-GB" dirty="0"/>
                  <a:t>A screencast video presented by an expert electrician showing the following:</a:t>
                </a:r>
              </a:p>
              <a:p>
                <a:r>
                  <a:rPr lang="en-GB" dirty="0"/>
                  <a:t>How to calculate </a:t>
                </a:r>
                <a:r>
                  <a:rPr lang="en-GB" dirty="0" err="1"/>
                  <a:t>I</a:t>
                </a:r>
                <a:r>
                  <a:rPr lang="en-GB" baseline="-25000" dirty="0" err="1"/>
                  <a:t>Z</a:t>
                </a:r>
                <a:r>
                  <a:rPr lang="en-GB" dirty="0" err="1"/>
                  <a:t>max</a:t>
                </a:r>
                <a:r>
                  <a:rPr lang="en-GB" dirty="0"/>
                  <a:t> from P</a:t>
                </a:r>
                <a:r>
                  <a:rPr lang="en-GB" baseline="-25000" dirty="0"/>
                  <a:t>Z</a:t>
                </a:r>
                <a:r>
                  <a:rPr lang="en-GB" dirty="0"/>
                  <a:t> for a </a:t>
                </a:r>
                <a:r>
                  <a:rPr lang="en-GB" b="1" dirty="0"/>
                  <a:t>1W Zener</a:t>
                </a:r>
                <a:r>
                  <a:rPr lang="en-GB" dirty="0"/>
                  <a:t>.</a:t>
                </a:r>
              </a:p>
              <a:p>
                <a:endParaRPr lang="en-GB" i="1" dirty="0"/>
              </a:p>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m:rPr>
                              <m:sty m:val="p"/>
                            </m:rPr>
                            <a:rPr lang="en-US" b="0" i="0" smtClean="0">
                              <a:latin typeface="Cambria Math" panose="02040503050406030204" pitchFamily="18" charset="0"/>
                            </a:rPr>
                            <m:t>I</m:t>
                          </m:r>
                        </m:e>
                        <m:sub>
                          <m:r>
                            <m:rPr>
                              <m:sty m:val="p"/>
                            </m:rPr>
                            <a:rPr lang="en-US" b="0" i="0" smtClean="0">
                              <a:latin typeface="Cambria Math" panose="02040503050406030204" pitchFamily="18" charset="0"/>
                            </a:rPr>
                            <m:t>z</m:t>
                          </m:r>
                        </m:sub>
                      </m:sSub>
                      <m:r>
                        <m:rPr>
                          <m:sty m:val="p"/>
                        </m:rPr>
                        <a:rPr lang="en-US" b="0" i="0" smtClean="0">
                          <a:latin typeface="Cambria Math" panose="02040503050406030204" pitchFamily="18" charset="0"/>
                        </a:rPr>
                        <m:t>max</m:t>
                      </m:r>
                      <m:r>
                        <a:rPr lang="en-US" b="0" i="0"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Power</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r>
                            <m:rPr>
                              <m:sty m:val="p"/>
                            </m:rPr>
                            <a:rPr lang="en-US" b="0" i="0" smtClean="0">
                              <a:latin typeface="Cambria Math" panose="02040503050406030204" pitchFamily="18" charset="0"/>
                            </a:rPr>
                            <m:t>watts</m:t>
                          </m:r>
                        </m:num>
                        <m:den>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m:t>
                              </m:r>
                            </m:e>
                            <m:sub>
                              <m:r>
                                <m:rPr>
                                  <m:sty m:val="p"/>
                                </m:rPr>
                                <a:rPr lang="en-US" b="0" i="0" smtClean="0">
                                  <a:latin typeface="Cambria Math" panose="02040503050406030204" pitchFamily="18" charset="0"/>
                                </a:rPr>
                                <m:t>z</m:t>
                              </m:r>
                            </m:sub>
                          </m:sSub>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r>
                            <a:rPr lang="en-US" b="0" i="0" smtClean="0">
                              <a:latin typeface="Cambria Math" panose="02040503050406030204" pitchFamily="18" charset="0"/>
                            </a:rPr>
                            <m:t>10</m:t>
                          </m:r>
                        </m:den>
                      </m:f>
                      <m:r>
                        <a:rPr lang="en-US" b="0" i="0" smtClean="0">
                          <a:latin typeface="Cambria Math" panose="02040503050406030204" pitchFamily="18" charset="0"/>
                        </a:rPr>
                        <m:t>=0.1</m:t>
                      </m:r>
                      <m:r>
                        <m:rPr>
                          <m:sty m:val="p"/>
                        </m:rPr>
                        <a:rPr lang="en-US" b="0" i="0" smtClean="0">
                          <a:latin typeface="Cambria Math" panose="02040503050406030204" pitchFamily="18" charset="0"/>
                        </a:rPr>
                        <m:t>A</m:t>
                      </m:r>
                      <m:r>
                        <a:rPr lang="en-US" b="0" i="0" smtClean="0">
                          <a:latin typeface="Cambria Math" panose="02040503050406030204" pitchFamily="18" charset="0"/>
                        </a:rPr>
                        <m:t>=100</m:t>
                      </m:r>
                      <m:r>
                        <m:rPr>
                          <m:sty m:val="p"/>
                        </m:rPr>
                        <a:rPr lang="en-US" b="0" i="0" smtClean="0">
                          <a:latin typeface="Cambria Math" panose="02040503050406030204" pitchFamily="18" charset="0"/>
                        </a:rPr>
                        <m:t>mA</m:t>
                      </m:r>
                    </m:oMath>
                  </m:oMathPara>
                </a14:m>
                <a:endParaRPr lang="en-GB" dirty="0"/>
              </a:p>
              <a:p>
                <a:r>
                  <a:rPr lang="en-GB" dirty="0"/>
                  <a:t>But we normally like to remain within 80% of this theoretical maximum</a:t>
                </a:r>
              </a:p>
              <a:p>
                <a:r>
                  <a:rPr lang="en-GB" dirty="0"/>
                  <a:t>Therefore the practical </a:t>
                </a:r>
                <a:r>
                  <a:rPr lang="en-GB" dirty="0" err="1"/>
                  <a:t>I</a:t>
                </a:r>
                <a:r>
                  <a:rPr lang="en-GB" baseline="-25000" dirty="0" err="1"/>
                  <a:t>Z</a:t>
                </a:r>
                <a:r>
                  <a:rPr lang="en-GB" dirty="0" err="1"/>
                  <a:t>max</a:t>
                </a:r>
                <a:r>
                  <a:rPr lang="en-GB" dirty="0"/>
                  <a:t> = 80% x 100mA = 80mA</a:t>
                </a:r>
              </a:p>
              <a:p>
                <a:endParaRPr lang="en-GB" dirty="0"/>
              </a:p>
              <a:p>
                <a:r>
                  <a:rPr lang="en-GB" dirty="0"/>
                  <a:t>We also usually assume that </a:t>
                </a:r>
                <a:r>
                  <a:rPr lang="en-GB" dirty="0" err="1"/>
                  <a:t>Zeners</a:t>
                </a:r>
                <a:r>
                  <a:rPr lang="en-GB" dirty="0"/>
                  <a:t> with a P</a:t>
                </a:r>
                <a:r>
                  <a:rPr lang="en-GB" baseline="-25000" dirty="0"/>
                  <a:t>Z</a:t>
                </a:r>
                <a:r>
                  <a:rPr lang="en-GB" dirty="0"/>
                  <a:t> &lt; 1W have </a:t>
                </a:r>
                <a:r>
                  <a:rPr lang="en-GB" dirty="0" err="1"/>
                  <a:t>I</a:t>
                </a:r>
                <a:r>
                  <a:rPr lang="en-GB" baseline="-25000" dirty="0" err="1"/>
                  <a:t>Z</a:t>
                </a:r>
                <a:r>
                  <a:rPr lang="en-GB" dirty="0" err="1"/>
                  <a:t>min</a:t>
                </a:r>
                <a:r>
                  <a:rPr lang="en-GB" dirty="0"/>
                  <a:t> = 5mA and where P</a:t>
                </a:r>
                <a:r>
                  <a:rPr lang="en-GB" baseline="-25000" dirty="0"/>
                  <a:t>Z</a:t>
                </a:r>
                <a:r>
                  <a:rPr lang="en-GB" dirty="0"/>
                  <a:t> &gt; 1W, </a:t>
                </a:r>
                <a:r>
                  <a:rPr lang="en-GB" dirty="0" err="1"/>
                  <a:t>I</a:t>
                </a:r>
                <a:r>
                  <a:rPr lang="en-GB" baseline="-25000" dirty="0" err="1"/>
                  <a:t>Z</a:t>
                </a:r>
                <a:r>
                  <a:rPr lang="en-GB" dirty="0" err="1"/>
                  <a:t>min</a:t>
                </a:r>
                <a:r>
                  <a:rPr lang="en-GB" dirty="0"/>
                  <a:t> = 10mA</a:t>
                </a:r>
              </a:p>
              <a:p>
                <a:endParaRPr lang="en-GB" dirty="0"/>
              </a:p>
              <a:p>
                <a:r>
                  <a:rPr lang="en-GB" dirty="0"/>
                  <a:t>With this we can work out the mid-point of the functional or safe operating (SOR) range for a 1W Zener</a:t>
                </a:r>
              </a:p>
              <a:p>
                <a:endParaRPr lang="en-GB" dirty="0"/>
              </a:p>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Mid</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I</m:t>
                          </m:r>
                        </m:e>
                        <m:sub>
                          <m:r>
                            <m:rPr>
                              <m:sty m:val="p"/>
                            </m:rPr>
                            <a:rPr lang="en-US" b="0" i="0" smtClean="0">
                              <a:latin typeface="Cambria Math" panose="02040503050406030204" pitchFamily="18" charset="0"/>
                            </a:rPr>
                            <m:t>SOR</m:t>
                          </m:r>
                        </m:sub>
                      </m:sSub>
                      <m:r>
                        <a:rPr lang="en-US" b="0" i="0"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I</m:t>
                              </m:r>
                            </m:e>
                            <m:sub>
                              <m:r>
                                <m:rPr>
                                  <m:sty m:val="p"/>
                                </m:rPr>
                                <a:rPr lang="en-US" b="0" i="0" smtClean="0">
                                  <a:latin typeface="Cambria Math" panose="02040503050406030204" pitchFamily="18" charset="0"/>
                                </a:rPr>
                                <m:t>Z</m:t>
                              </m:r>
                              <m:r>
                                <a:rPr lang="en-US" b="0" i="0" smtClean="0">
                                  <a:latin typeface="Cambria Math" panose="02040503050406030204" pitchFamily="18" charset="0"/>
                                </a:rPr>
                                <m:t> </m:t>
                              </m:r>
                            </m:sub>
                          </m:sSub>
                          <m:r>
                            <m:rPr>
                              <m:sty m:val="p"/>
                            </m:rPr>
                            <a:rPr lang="en-US" b="0" i="0" smtClean="0">
                              <a:latin typeface="Cambria Math" panose="02040503050406030204" pitchFamily="18" charset="0"/>
                            </a:rPr>
                            <m:t>Permissible</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I</m:t>
                              </m:r>
                            </m:e>
                            <m:sub>
                              <m:r>
                                <m:rPr>
                                  <m:sty m:val="p"/>
                                </m:rPr>
                                <a:rPr lang="en-US" b="0" i="0" smtClean="0">
                                  <a:latin typeface="Cambria Math" panose="02040503050406030204" pitchFamily="18" charset="0"/>
                                </a:rPr>
                                <m:t>z</m:t>
                              </m:r>
                            </m:sub>
                          </m:sSub>
                          <m:r>
                            <m:rPr>
                              <m:sty m:val="p"/>
                            </m:rPr>
                            <a:rPr lang="en-US" b="0" i="0" smtClean="0">
                              <a:latin typeface="Cambria Math" panose="02040503050406030204" pitchFamily="18" charset="0"/>
                            </a:rPr>
                            <m:t>min</m:t>
                          </m:r>
                        </m:num>
                        <m:den>
                          <m:r>
                            <a:rPr lang="en-US" b="0" i="0" smtClean="0">
                              <a:latin typeface="Cambria Math" panose="02040503050406030204" pitchFamily="18" charset="0"/>
                            </a:rPr>
                            <m:t>2</m:t>
                          </m:r>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80</m:t>
                          </m:r>
                          <m:r>
                            <m:rPr>
                              <m:sty m:val="p"/>
                            </m:rPr>
                            <a:rPr lang="en-US" b="0" i="0" smtClean="0">
                              <a:latin typeface="Cambria Math" panose="02040503050406030204" pitchFamily="18" charset="0"/>
                            </a:rPr>
                            <m:t>mA</m:t>
                          </m:r>
                          <m:r>
                            <a:rPr lang="en-US" b="0" i="0" smtClean="0">
                              <a:latin typeface="Cambria Math" panose="02040503050406030204" pitchFamily="18" charset="0"/>
                            </a:rPr>
                            <m:t>+10</m:t>
                          </m:r>
                          <m:r>
                            <m:rPr>
                              <m:sty m:val="p"/>
                            </m:rPr>
                            <a:rPr lang="en-US" b="0" i="0" smtClean="0">
                              <a:latin typeface="Cambria Math" panose="02040503050406030204" pitchFamily="18" charset="0"/>
                            </a:rPr>
                            <m:t>mA</m:t>
                          </m:r>
                        </m:num>
                        <m:den>
                          <m:r>
                            <a:rPr lang="en-US" b="0" i="0" smtClean="0">
                              <a:latin typeface="Cambria Math" panose="02040503050406030204" pitchFamily="18" charset="0"/>
                            </a:rPr>
                            <m:t>2</m:t>
                          </m:r>
                        </m:den>
                      </m:f>
                      <m:r>
                        <a:rPr lang="en-US" b="0" i="0" smtClean="0">
                          <a:latin typeface="Cambria Math" panose="02040503050406030204" pitchFamily="18" charset="0"/>
                        </a:rPr>
                        <m:t>=45</m:t>
                      </m:r>
                      <m:r>
                        <m:rPr>
                          <m:sty m:val="p"/>
                        </m:rPr>
                        <a:rPr lang="en-US" b="0" i="0" smtClean="0">
                          <a:latin typeface="Cambria Math" panose="02040503050406030204" pitchFamily="18" charset="0"/>
                        </a:rPr>
                        <m:t>mA</m:t>
                      </m:r>
                    </m:oMath>
                  </m:oMathPara>
                </a14:m>
                <a:endParaRPr lang="en-GB" dirty="0"/>
              </a:p>
            </p:txBody>
          </p:sp>
        </mc:Choice>
        <mc:Fallback xmlns="">
          <p:sp>
            <p:nvSpPr>
              <p:cNvPr id="3" name="Rectangle 2">
                <a:extLst>
                  <a:ext uri="{FF2B5EF4-FFF2-40B4-BE49-F238E27FC236}">
                    <a16:creationId xmlns:a16="http://schemas.microsoft.com/office/drawing/2014/main" id="{E96364EF-935E-1E45-A8B6-FEBAA8ED6F07}"/>
                  </a:ext>
                </a:extLst>
              </p:cNvPr>
              <p:cNvSpPr>
                <a:spLocks noRot="1" noChangeAspect="1" noMove="1" noResize="1" noEditPoints="1" noAdjustHandles="1" noChangeArrowheads="1" noChangeShapeType="1" noTextEdit="1"/>
              </p:cNvSpPr>
              <p:nvPr/>
            </p:nvSpPr>
            <p:spPr>
              <a:xfrm>
                <a:off x="460118" y="1233578"/>
                <a:ext cx="9647050" cy="4506234"/>
              </a:xfrm>
              <a:prstGeom prst="rect">
                <a:avLst/>
              </a:prstGeom>
              <a:blipFill>
                <a:blip r:embed="rId4"/>
                <a:stretch>
                  <a:fillRect l="-526" t="-281"/>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8826396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Vid05 (2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69332"/>
          </a:xfrm>
          <a:prstGeom prst="rect">
            <a:avLst/>
          </a:prstGeom>
        </p:spPr>
        <p:txBody>
          <a:bodyPr wrap="square">
            <a:spAutoFit/>
          </a:bodyPr>
          <a:lstStyle/>
          <a:p>
            <a:r>
              <a:rPr lang="en-US" dirty="0"/>
              <a:t>Show these values on this graph (Img12)</a:t>
            </a:r>
            <a:endParaRPr lang="en-GB" dirty="0"/>
          </a:p>
        </p:txBody>
      </p:sp>
      <p:pic>
        <p:nvPicPr>
          <p:cNvPr id="4" name="Picture 3">
            <a:extLst>
              <a:ext uri="{FF2B5EF4-FFF2-40B4-BE49-F238E27FC236}">
                <a16:creationId xmlns:a16="http://schemas.microsoft.com/office/drawing/2014/main" id="{914D8D0E-63A7-2B44-9B0F-AD56D27A9F86}"/>
              </a:ext>
            </a:extLst>
          </p:cNvPr>
          <p:cNvPicPr>
            <a:picLocks noChangeAspect="1"/>
          </p:cNvPicPr>
          <p:nvPr/>
        </p:nvPicPr>
        <p:blipFill>
          <a:blip r:embed="rId4"/>
          <a:stretch>
            <a:fillRect/>
          </a:stretch>
        </p:blipFill>
        <p:spPr>
          <a:xfrm>
            <a:off x="4917882" y="0"/>
            <a:ext cx="6540500" cy="4991100"/>
          </a:xfrm>
          <a:prstGeom prst="rect">
            <a:avLst/>
          </a:prstGeom>
        </p:spPr>
      </p:pic>
    </p:spTree>
    <p:custDataLst>
      <p:tags r:id="rId1"/>
    </p:custDataLst>
    <p:extLst>
      <p:ext uri="{BB962C8B-B14F-4D97-AF65-F5344CB8AC3E}">
        <p14:creationId xmlns:p14="http://schemas.microsoft.com/office/powerpoint/2010/main" val="24437390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Vid06</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139321"/>
          </a:xfrm>
          <a:prstGeom prst="rect">
            <a:avLst/>
          </a:prstGeom>
        </p:spPr>
        <p:txBody>
          <a:bodyPr wrap="square">
            <a:spAutoFit/>
          </a:bodyPr>
          <a:lstStyle/>
          <a:p>
            <a:r>
              <a:rPr lang="en-GB" dirty="0"/>
              <a:t>A screencast video presented by an expert electrician showing how to solve the problem.</a:t>
            </a:r>
          </a:p>
          <a:p>
            <a:endParaRPr lang="en-GB" dirty="0"/>
          </a:p>
          <a:p>
            <a:r>
              <a:rPr lang="en-GB" dirty="0"/>
              <a:t>We know that the Zener will drop 5V so the voltage drop across the resistor will be</a:t>
            </a:r>
          </a:p>
          <a:p>
            <a:r>
              <a:rPr lang="en-GB" dirty="0"/>
              <a:t>V</a:t>
            </a:r>
            <a:r>
              <a:rPr lang="en-GB" baseline="-25000" dirty="0"/>
              <a:t>R</a:t>
            </a:r>
            <a:r>
              <a:rPr lang="en-GB" dirty="0"/>
              <a:t> = V</a:t>
            </a:r>
            <a:r>
              <a:rPr lang="en-GB" baseline="-25000" dirty="0"/>
              <a:t>S</a:t>
            </a:r>
            <a:r>
              <a:rPr lang="en-GB" dirty="0"/>
              <a:t> – V</a:t>
            </a:r>
            <a:r>
              <a:rPr lang="en-GB" baseline="-25000" dirty="0"/>
              <a:t>Z</a:t>
            </a:r>
            <a:r>
              <a:rPr lang="en-GB" dirty="0"/>
              <a:t> = 12V – 5V = 7V</a:t>
            </a:r>
          </a:p>
          <a:p>
            <a:endParaRPr lang="en-GB" dirty="0"/>
          </a:p>
          <a:p>
            <a:r>
              <a:rPr lang="en-GB" dirty="0"/>
              <a:t>We also know that we need about 15mA to flow through the Zener and the resistor. Therefore,</a:t>
            </a:r>
          </a:p>
          <a:p>
            <a:r>
              <a:rPr lang="en-GB" dirty="0"/>
              <a:t>R = V/I = 7V/0.015A = 466.67Ω.</a:t>
            </a:r>
          </a:p>
          <a:p>
            <a:endParaRPr lang="en-GB" dirty="0"/>
          </a:p>
          <a:p>
            <a:r>
              <a:rPr lang="en-GB" dirty="0"/>
              <a:t>Se we will need to use a 470Ω resistor to protect the diode.</a:t>
            </a:r>
          </a:p>
          <a:p>
            <a:endParaRPr lang="en-GB" dirty="0"/>
          </a:p>
          <a:p>
            <a:r>
              <a:rPr lang="en-GB" dirty="0"/>
              <a:t>Check your answer</a:t>
            </a:r>
          </a:p>
        </p:txBody>
      </p:sp>
    </p:spTree>
    <p:custDataLst>
      <p:tags r:id="rId1"/>
    </p:custDataLst>
    <p:extLst>
      <p:ext uri="{BB962C8B-B14F-4D97-AF65-F5344CB8AC3E}">
        <p14:creationId xmlns:p14="http://schemas.microsoft.com/office/powerpoint/2010/main" val="33748841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Vid07</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139321"/>
          </a:xfrm>
          <a:prstGeom prst="rect">
            <a:avLst/>
          </a:prstGeom>
        </p:spPr>
        <p:txBody>
          <a:bodyPr wrap="square">
            <a:spAutoFit/>
          </a:bodyPr>
          <a:lstStyle/>
          <a:p>
            <a:r>
              <a:rPr lang="en-GB" dirty="0"/>
              <a:t>A screencast video presented by an expert electrician showing how to solve the problem.</a:t>
            </a:r>
          </a:p>
          <a:p>
            <a:endParaRPr lang="en-GB" dirty="0"/>
          </a:p>
          <a:p>
            <a:r>
              <a:rPr lang="en-GB" dirty="0"/>
              <a:t>We can calculate the </a:t>
            </a:r>
            <a:r>
              <a:rPr lang="en-GB" dirty="0" err="1"/>
              <a:t>Izmax</a:t>
            </a:r>
            <a:r>
              <a:rPr lang="en-GB" dirty="0"/>
              <a:t>: 1W/10V = 0.1A = 100mA.</a:t>
            </a:r>
          </a:p>
          <a:p>
            <a:r>
              <a:rPr lang="en-GB" dirty="0"/>
              <a:t>But </a:t>
            </a:r>
            <a:r>
              <a:rPr lang="en-GB" dirty="0" err="1"/>
              <a:t>Iz</a:t>
            </a:r>
            <a:r>
              <a:rPr lang="en-GB" dirty="0"/>
              <a:t> Permissible = 80% x 100mA = 80mA</a:t>
            </a:r>
          </a:p>
          <a:p>
            <a:endParaRPr lang="en-GB" dirty="0"/>
          </a:p>
          <a:p>
            <a:r>
              <a:rPr lang="en-GB" dirty="0"/>
              <a:t>As a 1W Zener, we assume that </a:t>
            </a:r>
            <a:r>
              <a:rPr lang="en-GB" dirty="0" err="1"/>
              <a:t>Izmin</a:t>
            </a:r>
            <a:r>
              <a:rPr lang="en-GB" dirty="0"/>
              <a:t> = 10mA. Therefore, the SOR is 10mA – 80MA. Therefore the midpoint is (10 + 80)/2 = 45mA. We want 45mA flowing through the Zener.</a:t>
            </a:r>
          </a:p>
          <a:p>
            <a:endParaRPr lang="en-GB" dirty="0"/>
          </a:p>
          <a:p>
            <a:r>
              <a:rPr lang="en-GB" dirty="0"/>
              <a:t>The Vs = 25V so V</a:t>
            </a:r>
            <a:r>
              <a:rPr lang="en-GB" baseline="-25000" dirty="0"/>
              <a:t>R</a:t>
            </a:r>
            <a:r>
              <a:rPr lang="en-GB" dirty="0"/>
              <a:t> = V</a:t>
            </a:r>
            <a:r>
              <a:rPr lang="en-GB" baseline="-25000" dirty="0"/>
              <a:t>S</a:t>
            </a:r>
            <a:r>
              <a:rPr lang="en-GB" dirty="0"/>
              <a:t> – V</a:t>
            </a:r>
            <a:r>
              <a:rPr lang="en-GB" baseline="-25000" dirty="0"/>
              <a:t>Z</a:t>
            </a:r>
            <a:r>
              <a:rPr lang="en-GB" dirty="0"/>
              <a:t> = 25V – 10V = 15V</a:t>
            </a:r>
          </a:p>
          <a:p>
            <a:endParaRPr lang="en-GB" dirty="0"/>
          </a:p>
          <a:p>
            <a:r>
              <a:rPr lang="en-GB" dirty="0"/>
              <a:t>R = V/I = 15V/0.045A = 333Ω. So we should use a 330Ω resistor.</a:t>
            </a:r>
          </a:p>
        </p:txBody>
      </p:sp>
    </p:spTree>
    <p:custDataLst>
      <p:tags r:id="rId1"/>
    </p:custDataLst>
    <p:extLst>
      <p:ext uri="{BB962C8B-B14F-4D97-AF65-F5344CB8AC3E}">
        <p14:creationId xmlns:p14="http://schemas.microsoft.com/office/powerpoint/2010/main" val="36042486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Vid08</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4247317"/>
          </a:xfrm>
          <a:prstGeom prst="rect">
            <a:avLst/>
          </a:prstGeom>
        </p:spPr>
        <p:txBody>
          <a:bodyPr wrap="square">
            <a:spAutoFit/>
          </a:bodyPr>
          <a:lstStyle/>
          <a:p>
            <a:r>
              <a:rPr lang="en-GB" dirty="0"/>
              <a:t>A screencast video presented by an expert electrician showing how to solve the problem.</a:t>
            </a:r>
          </a:p>
          <a:p>
            <a:endParaRPr lang="en-GB" dirty="0"/>
          </a:p>
          <a:p>
            <a:r>
              <a:rPr lang="en-GB" dirty="0"/>
              <a:t>Things are a bit more complicated because of the AC supply and the bridge rectifier. Firstly the supply is a 12VAC. Therefore the RMS value of the supply is 12V. So the peak voltage (</a:t>
            </a:r>
            <a:r>
              <a:rPr lang="en-GB" dirty="0" err="1"/>
              <a:t>Vp</a:t>
            </a:r>
            <a:r>
              <a:rPr lang="en-GB" dirty="0"/>
              <a:t>) = 12V/0.707 = 16.97. We need to work with </a:t>
            </a:r>
            <a:r>
              <a:rPr lang="en-GB" dirty="0" err="1"/>
              <a:t>Vp</a:t>
            </a:r>
            <a:r>
              <a:rPr lang="en-GB" dirty="0"/>
              <a:t> to make sure that the Zener is not damaged by any peak current.</a:t>
            </a:r>
          </a:p>
          <a:p>
            <a:endParaRPr lang="en-GB" dirty="0"/>
          </a:p>
          <a:p>
            <a:r>
              <a:rPr lang="en-GB" dirty="0"/>
              <a:t>But the 2 diodes in the bridge rectifier will drop about 1.2V. Therefore the </a:t>
            </a:r>
            <a:r>
              <a:rPr lang="en-GB" dirty="0" err="1"/>
              <a:t>Vp</a:t>
            </a:r>
            <a:r>
              <a:rPr lang="en-GB" dirty="0"/>
              <a:t> the Zener will see is 16.97V – 1.2V = 15.77V.</a:t>
            </a:r>
          </a:p>
          <a:p>
            <a:endParaRPr lang="en-GB" dirty="0"/>
          </a:p>
          <a:p>
            <a:r>
              <a:rPr lang="en-GB" dirty="0"/>
              <a:t>The voltage drop over the resistor will be VR = </a:t>
            </a:r>
            <a:r>
              <a:rPr lang="en-GB" dirty="0" err="1"/>
              <a:t>Vp</a:t>
            </a:r>
            <a:r>
              <a:rPr lang="en-GB" dirty="0"/>
              <a:t> – </a:t>
            </a:r>
            <a:r>
              <a:rPr lang="en-GB" dirty="0" err="1"/>
              <a:t>Vz</a:t>
            </a:r>
            <a:r>
              <a:rPr lang="en-GB" dirty="0"/>
              <a:t> = 15.77V – 12V = 3.77V.</a:t>
            </a:r>
          </a:p>
          <a:p>
            <a:endParaRPr lang="en-GB" dirty="0"/>
          </a:p>
          <a:p>
            <a:r>
              <a:rPr lang="en-GB" dirty="0"/>
              <a:t>A 1W Zener will have a </a:t>
            </a:r>
            <a:r>
              <a:rPr lang="en-GB" dirty="0" err="1"/>
              <a:t>Izmax</a:t>
            </a:r>
            <a:r>
              <a:rPr lang="en-GB" dirty="0"/>
              <a:t> = 100mA and a </a:t>
            </a:r>
            <a:r>
              <a:rPr lang="en-GB" dirty="0" err="1"/>
              <a:t>Izmin</a:t>
            </a:r>
            <a:r>
              <a:rPr lang="en-GB" dirty="0"/>
              <a:t> = 10mA. But </a:t>
            </a:r>
            <a:r>
              <a:rPr lang="en-GB" dirty="0" err="1"/>
              <a:t>Iz</a:t>
            </a:r>
            <a:r>
              <a:rPr lang="en-GB" dirty="0"/>
              <a:t> Permissible = 80% of </a:t>
            </a:r>
            <a:r>
              <a:rPr lang="en-GB" dirty="0" err="1"/>
              <a:t>Izmax</a:t>
            </a:r>
            <a:r>
              <a:rPr lang="en-GB" dirty="0"/>
              <a:t> = 80mA. Therefore mid point of I</a:t>
            </a:r>
            <a:r>
              <a:rPr lang="en-GB" baseline="-25000" dirty="0"/>
              <a:t>SOR</a:t>
            </a:r>
            <a:r>
              <a:rPr lang="en-GB" dirty="0"/>
              <a:t> = 45mA. So the current needs to be limited to 45mA.</a:t>
            </a:r>
          </a:p>
          <a:p>
            <a:endParaRPr lang="en-GB" dirty="0"/>
          </a:p>
          <a:p>
            <a:r>
              <a:rPr lang="en-GB" dirty="0"/>
              <a:t>R = V/I = 3.77V/0.045mA = 83.85Ω. Therefore, we would need to use a 80Ω resistor.</a:t>
            </a:r>
          </a:p>
        </p:txBody>
      </p:sp>
    </p:spTree>
    <p:custDataLst>
      <p:tags r:id="rId1"/>
    </p:custDataLst>
    <p:extLst>
      <p:ext uri="{BB962C8B-B14F-4D97-AF65-F5344CB8AC3E}">
        <p14:creationId xmlns:p14="http://schemas.microsoft.com/office/powerpoint/2010/main" val="2483614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Zener recap</a:t>
            </a:r>
          </a:p>
        </p:txBody>
      </p:sp>
      <p:sp>
        <p:nvSpPr>
          <p:cNvPr id="3" name="Content Placeholder 2"/>
          <p:cNvSpPr>
            <a:spLocks noGrp="1"/>
          </p:cNvSpPr>
          <p:nvPr>
            <p:ph idx="1"/>
          </p:nvPr>
        </p:nvSpPr>
        <p:spPr>
          <a:xfrm>
            <a:off x="1122533" y="1091868"/>
            <a:ext cx="7607556" cy="502994"/>
          </a:xfrm>
        </p:spPr>
        <p:txBody>
          <a:bodyPr>
            <a:noAutofit/>
          </a:bodyPr>
          <a:lstStyle/>
          <a:p>
            <a:pPr marL="0" indent="0" algn="just">
              <a:buNone/>
            </a:pPr>
            <a:r>
              <a:rPr lang="en-US" sz="2400" dirty="0"/>
              <a:t>Before we continue, lets quickly recap Zener diodes.</a:t>
            </a:r>
          </a:p>
        </p:txBody>
      </p:sp>
      <p:sp>
        <p:nvSpPr>
          <p:cNvPr id="13" name="Rectangle 12">
            <a:extLst>
              <a:ext uri="{FF2B5EF4-FFF2-40B4-BE49-F238E27FC236}">
                <a16:creationId xmlns:a16="http://schemas.microsoft.com/office/drawing/2014/main" id="{D04DEEA5-51A5-D446-843B-60FB99714D53}"/>
              </a:ext>
            </a:extLst>
          </p:cNvPr>
          <p:cNvSpPr/>
          <p:nvPr/>
        </p:nvSpPr>
        <p:spPr>
          <a:xfrm>
            <a:off x="1122534" y="1646502"/>
            <a:ext cx="7607554" cy="559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800" dirty="0"/>
              <a:t>Zener diodes are designed to be reverse biased</a:t>
            </a:r>
          </a:p>
        </p:txBody>
      </p:sp>
      <p:sp>
        <p:nvSpPr>
          <p:cNvPr id="14" name="Rectangle 13">
            <a:extLst>
              <a:ext uri="{FF2B5EF4-FFF2-40B4-BE49-F238E27FC236}">
                <a16:creationId xmlns:a16="http://schemas.microsoft.com/office/drawing/2014/main" id="{20352C30-912D-964D-B5EF-4158499FECDC}"/>
              </a:ext>
            </a:extLst>
          </p:cNvPr>
          <p:cNvSpPr/>
          <p:nvPr/>
        </p:nvSpPr>
        <p:spPr>
          <a:xfrm>
            <a:off x="1122534" y="2260433"/>
            <a:ext cx="7607554" cy="78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tlCol="0" anchor="ctr"/>
          <a:lstStyle/>
          <a:p>
            <a:r>
              <a:rPr lang="en-GB" sz="2800" dirty="0"/>
              <a:t>When the voltage exceeds the Zener voltage, the diode conducts. In the reverse direction</a:t>
            </a:r>
            <a:endParaRPr lang="en-GB" sz="3200" dirty="0"/>
          </a:p>
        </p:txBody>
      </p:sp>
      <p:sp>
        <p:nvSpPr>
          <p:cNvPr id="15" name="Rectangle 14">
            <a:extLst>
              <a:ext uri="{FF2B5EF4-FFF2-40B4-BE49-F238E27FC236}">
                <a16:creationId xmlns:a16="http://schemas.microsoft.com/office/drawing/2014/main" id="{6C852FC5-E063-AA41-98A2-333A3A02F392}"/>
              </a:ext>
            </a:extLst>
          </p:cNvPr>
          <p:cNvSpPr/>
          <p:nvPr/>
        </p:nvSpPr>
        <p:spPr>
          <a:xfrm>
            <a:off x="1122534" y="3113517"/>
            <a:ext cx="7607554" cy="7832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800" dirty="0"/>
              <a:t>The voltage remains constant at the rated value, irrespective of the reverse current</a:t>
            </a:r>
            <a:endParaRPr lang="en-GB" sz="3200" dirty="0"/>
          </a:p>
        </p:txBody>
      </p:sp>
      <p:sp>
        <p:nvSpPr>
          <p:cNvPr id="16" name="Oval 15">
            <a:extLst>
              <a:ext uri="{FF2B5EF4-FFF2-40B4-BE49-F238E27FC236}">
                <a16:creationId xmlns:a16="http://schemas.microsoft.com/office/drawing/2014/main" id="{1B276893-8DEB-4E43-BD11-F892188D107D}"/>
              </a:ext>
            </a:extLst>
          </p:cNvPr>
          <p:cNvSpPr/>
          <p:nvPr/>
        </p:nvSpPr>
        <p:spPr>
          <a:xfrm>
            <a:off x="1210574" y="1727867"/>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solidFill>
              </a:rPr>
              <a:t>1</a:t>
            </a:r>
            <a:endParaRPr lang="en-GB" dirty="0">
              <a:solidFill>
                <a:schemeClr val="accent2"/>
              </a:solidFill>
            </a:endParaRPr>
          </a:p>
        </p:txBody>
      </p:sp>
      <p:sp>
        <p:nvSpPr>
          <p:cNvPr id="17" name="Oval 16">
            <a:extLst>
              <a:ext uri="{FF2B5EF4-FFF2-40B4-BE49-F238E27FC236}">
                <a16:creationId xmlns:a16="http://schemas.microsoft.com/office/drawing/2014/main" id="{0C6792E8-AE05-3D41-850D-2FE326441148}"/>
              </a:ext>
            </a:extLst>
          </p:cNvPr>
          <p:cNvSpPr/>
          <p:nvPr/>
        </p:nvSpPr>
        <p:spPr>
          <a:xfrm>
            <a:off x="1210574" y="2435083"/>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3"/>
                </a:solidFill>
              </a:rPr>
              <a:t>2</a:t>
            </a:r>
            <a:endParaRPr lang="en-GB" dirty="0">
              <a:solidFill>
                <a:schemeClr val="accent3"/>
              </a:solidFill>
            </a:endParaRPr>
          </a:p>
        </p:txBody>
      </p:sp>
      <p:sp>
        <p:nvSpPr>
          <p:cNvPr id="18" name="Oval 17">
            <a:extLst>
              <a:ext uri="{FF2B5EF4-FFF2-40B4-BE49-F238E27FC236}">
                <a16:creationId xmlns:a16="http://schemas.microsoft.com/office/drawing/2014/main" id="{9CE4E268-AA04-5243-A3EB-22CA14DCEFBA}"/>
              </a:ext>
            </a:extLst>
          </p:cNvPr>
          <p:cNvSpPr/>
          <p:nvPr/>
        </p:nvSpPr>
        <p:spPr>
          <a:xfrm>
            <a:off x="1210574" y="3295982"/>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6"/>
                </a:solidFill>
              </a:rPr>
              <a:t>3</a:t>
            </a:r>
            <a:endParaRPr lang="en-GB" dirty="0">
              <a:solidFill>
                <a:schemeClr val="accent6"/>
              </a:solidFill>
            </a:endParaRPr>
          </a:p>
        </p:txBody>
      </p:sp>
      <p:sp>
        <p:nvSpPr>
          <p:cNvPr id="19" name="Content Placeholder 2">
            <a:extLst>
              <a:ext uri="{FF2B5EF4-FFF2-40B4-BE49-F238E27FC236}">
                <a16:creationId xmlns:a16="http://schemas.microsoft.com/office/drawing/2014/main" id="{7BD0CED7-61A0-CE4C-A696-0EE556E73ED0}"/>
              </a:ext>
            </a:extLst>
          </p:cNvPr>
          <p:cNvSpPr txBox="1">
            <a:spLocks/>
          </p:cNvSpPr>
          <p:nvPr/>
        </p:nvSpPr>
        <p:spPr>
          <a:xfrm>
            <a:off x="1122533" y="4061945"/>
            <a:ext cx="4410363" cy="736934"/>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the button to see an interactive I-V Zener diode curve.</a:t>
            </a:r>
          </a:p>
        </p:txBody>
      </p:sp>
      <p:pic>
        <p:nvPicPr>
          <p:cNvPr id="20" name="Graphic 19" descr="User">
            <a:extLst>
              <a:ext uri="{FF2B5EF4-FFF2-40B4-BE49-F238E27FC236}">
                <a16:creationId xmlns:a16="http://schemas.microsoft.com/office/drawing/2014/main" id="{B70D9698-85B9-174C-84FF-4EDBCA517F8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7" y="4061944"/>
            <a:ext cx="854046" cy="854046"/>
          </a:xfrm>
          <a:prstGeom prst="rect">
            <a:avLst/>
          </a:prstGeom>
        </p:spPr>
      </p:pic>
      <p:sp>
        <p:nvSpPr>
          <p:cNvPr id="21" name="Rounded Rectangle 20">
            <a:extLst>
              <a:ext uri="{FF2B5EF4-FFF2-40B4-BE49-F238E27FC236}">
                <a16:creationId xmlns:a16="http://schemas.microsoft.com/office/drawing/2014/main" id="{0D221CFF-F215-C344-92F4-592F0A56D30D}"/>
              </a:ext>
            </a:extLst>
          </p:cNvPr>
          <p:cNvSpPr/>
          <p:nvPr/>
        </p:nvSpPr>
        <p:spPr>
          <a:xfrm>
            <a:off x="5700549" y="4142931"/>
            <a:ext cx="302953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I-V curve</a:t>
            </a:r>
          </a:p>
        </p:txBody>
      </p:sp>
    </p:spTree>
    <p:custDataLst>
      <p:tags r:id="rId1"/>
    </p:custDataLst>
    <p:extLst>
      <p:ext uri="{BB962C8B-B14F-4D97-AF65-F5344CB8AC3E}">
        <p14:creationId xmlns:p14="http://schemas.microsoft.com/office/powerpoint/2010/main" val="2382847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AEF31E96-23EC-1D47-ADB7-C7BCF0DA86F2}"/>
              </a:ext>
            </a:extLst>
          </p:cNvPr>
          <p:cNvSpPr/>
          <p:nvPr/>
        </p:nvSpPr>
        <p:spPr>
          <a:xfrm>
            <a:off x="1090419" y="776417"/>
            <a:ext cx="8058535" cy="345096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Important</a:t>
            </a:r>
            <a:endParaRPr lang="en-US" sz="4000" dirty="0"/>
          </a:p>
          <a:p>
            <a:pPr algn="ctr"/>
            <a:r>
              <a:rPr lang="en-US" sz="4000" dirty="0"/>
              <a:t>Zener diodes are primarily used to regulate voltage, in other words, to keep the voltage steady.</a:t>
            </a:r>
          </a:p>
        </p:txBody>
      </p:sp>
    </p:spTree>
    <p:custDataLst>
      <p:tags r:id="rId1"/>
    </p:custDataLst>
    <p:extLst>
      <p:ext uri="{BB962C8B-B14F-4D97-AF65-F5344CB8AC3E}">
        <p14:creationId xmlns:p14="http://schemas.microsoft.com/office/powerpoint/2010/main" val="731309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50337F9-38B4-EF45-A5C2-76D7D45BBAC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4786" t="21821" r="14563" b="11441"/>
          <a:stretch/>
        </p:blipFill>
        <p:spPr>
          <a:xfrm>
            <a:off x="4976513" y="1591542"/>
            <a:ext cx="3818776" cy="2525122"/>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Zener diode experiment</a:t>
            </a:r>
          </a:p>
        </p:txBody>
      </p:sp>
      <p:sp>
        <p:nvSpPr>
          <p:cNvPr id="3" name="Content Placeholder 2"/>
          <p:cNvSpPr>
            <a:spLocks noGrp="1"/>
          </p:cNvSpPr>
          <p:nvPr>
            <p:ph idx="1"/>
          </p:nvPr>
        </p:nvSpPr>
        <p:spPr>
          <a:xfrm>
            <a:off x="1122531" y="1091869"/>
            <a:ext cx="7607557" cy="751000"/>
          </a:xfrm>
        </p:spPr>
        <p:txBody>
          <a:bodyPr>
            <a:noAutofit/>
          </a:bodyPr>
          <a:lstStyle/>
          <a:p>
            <a:pPr marL="0" indent="0" algn="just">
              <a:buNone/>
            </a:pPr>
            <a:r>
              <a:rPr lang="en-GB" sz="2400" dirty="0"/>
              <a:t>Using this schematic as a guide, build the circuit to explore what Zener diodes do.</a:t>
            </a:r>
          </a:p>
        </p:txBody>
      </p:sp>
      <p:sp>
        <p:nvSpPr>
          <p:cNvPr id="5" name="Rectangle 4">
            <a:extLst>
              <a:ext uri="{FF2B5EF4-FFF2-40B4-BE49-F238E27FC236}">
                <a16:creationId xmlns:a16="http://schemas.microsoft.com/office/drawing/2014/main" id="{404ED4B3-E251-AD40-B2CA-A34AB0B619F3}"/>
              </a:ext>
            </a:extLst>
          </p:cNvPr>
          <p:cNvSpPr/>
          <p:nvPr/>
        </p:nvSpPr>
        <p:spPr>
          <a:xfrm>
            <a:off x="1148421" y="1924265"/>
            <a:ext cx="3288668" cy="1938992"/>
          </a:xfrm>
          <a:prstGeom prst="rect">
            <a:avLst/>
          </a:prstGeom>
          <a:solidFill>
            <a:schemeClr val="tx2">
              <a:lumMod val="40000"/>
              <a:lumOff val="60000"/>
            </a:schemeClr>
          </a:solidFill>
        </p:spPr>
        <p:txBody>
          <a:bodyPr wrap="square">
            <a:spAutoFit/>
          </a:bodyPr>
          <a:lstStyle/>
          <a:p>
            <a:pPr algn="just"/>
            <a:r>
              <a:rPr lang="en-GB" sz="2400" i="1" dirty="0"/>
              <a:t>Rollover or touch each symbol in the schematic to find out more. Watch the video if you need help.</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94375" y="1878821"/>
            <a:ext cx="854046" cy="854046"/>
          </a:xfrm>
          <a:prstGeom prst="rect">
            <a:avLst/>
          </a:prstGeom>
        </p:spPr>
      </p:pic>
      <p:sp>
        <p:nvSpPr>
          <p:cNvPr id="8" name="Rounded Rectangle 7">
            <a:extLst>
              <a:ext uri="{FF2B5EF4-FFF2-40B4-BE49-F238E27FC236}">
                <a16:creationId xmlns:a16="http://schemas.microsoft.com/office/drawing/2014/main" id="{0883944F-0013-E242-AE6F-D80025849260}"/>
              </a:ext>
            </a:extLst>
          </p:cNvPr>
          <p:cNvSpPr/>
          <p:nvPr/>
        </p:nvSpPr>
        <p:spPr>
          <a:xfrm>
            <a:off x="4604122" y="4191542"/>
            <a:ext cx="471282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Watch how to build the circuit</a:t>
            </a:r>
          </a:p>
        </p:txBody>
      </p:sp>
      <p:pic>
        <p:nvPicPr>
          <p:cNvPr id="9" name="Graphic 8" descr="Magnifying glass">
            <a:extLst>
              <a:ext uri="{FF2B5EF4-FFF2-40B4-BE49-F238E27FC236}">
                <a16:creationId xmlns:a16="http://schemas.microsoft.com/office/drawing/2014/main" id="{D39B8C8D-2CCA-EA4A-910C-9CB07D61DA8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26309" y="1569358"/>
            <a:ext cx="468000" cy="468000"/>
          </a:xfrm>
          <a:prstGeom prst="rect">
            <a:avLst/>
          </a:prstGeom>
        </p:spPr>
      </p:pic>
    </p:spTree>
    <p:custDataLst>
      <p:tags r:id="rId1"/>
    </p:custDataLst>
    <p:extLst>
      <p:ext uri="{BB962C8B-B14F-4D97-AF65-F5344CB8AC3E}">
        <p14:creationId xmlns:p14="http://schemas.microsoft.com/office/powerpoint/2010/main" val="4168090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Review How To Use a </a:t>
            </a:r>
            <a:r>
              <a:rPr lang="en-GB" sz="3000" dirty="0" err="1"/>
              <a:t>Multimeter</a:t>
            </a:r>
            <a:endParaRPr lang="en-GB" sz="3000" dirty="0"/>
          </a:p>
        </p:txBody>
      </p:sp>
      <p:sp>
        <p:nvSpPr>
          <p:cNvPr id="3" name="Content Placeholder 2"/>
          <p:cNvSpPr>
            <a:spLocks noGrp="1"/>
          </p:cNvSpPr>
          <p:nvPr>
            <p:ph idx="1"/>
          </p:nvPr>
        </p:nvSpPr>
        <p:spPr>
          <a:xfrm>
            <a:off x="1122532" y="1091869"/>
            <a:ext cx="5014798" cy="1139888"/>
          </a:xfrm>
        </p:spPr>
        <p:txBody>
          <a:bodyPr>
            <a:noAutofit/>
          </a:bodyPr>
          <a:lstStyle/>
          <a:p>
            <a:pPr marL="0" indent="0" algn="just">
              <a:buNone/>
            </a:pPr>
            <a:r>
              <a:rPr lang="en-GB" sz="2400" dirty="0"/>
              <a:t>We now need to take some readings from our circuit and do some calculations.</a:t>
            </a:r>
          </a:p>
        </p:txBody>
      </p:sp>
      <p:sp>
        <p:nvSpPr>
          <p:cNvPr id="14" name="Rectangle 13">
            <a:extLst>
              <a:ext uri="{FF2B5EF4-FFF2-40B4-BE49-F238E27FC236}">
                <a16:creationId xmlns:a16="http://schemas.microsoft.com/office/drawing/2014/main" id="{9BAED57F-2817-4F4A-B5FA-129BB73C0307}"/>
              </a:ext>
            </a:extLst>
          </p:cNvPr>
          <p:cNvSpPr/>
          <p:nvPr/>
        </p:nvSpPr>
        <p:spPr>
          <a:xfrm>
            <a:off x="6465028" y="1233577"/>
            <a:ext cx="3391894" cy="3163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Img02</a:t>
            </a:r>
          </a:p>
        </p:txBody>
      </p:sp>
      <p:sp>
        <p:nvSpPr>
          <p:cNvPr id="4" name="TextBox 3">
            <a:extLst>
              <a:ext uri="{FF2B5EF4-FFF2-40B4-BE49-F238E27FC236}">
                <a16:creationId xmlns:a16="http://schemas.microsoft.com/office/drawing/2014/main" id="{B878770F-E332-7642-B2ED-A579DFAB5A0F}"/>
              </a:ext>
            </a:extLst>
          </p:cNvPr>
          <p:cNvSpPr txBox="1"/>
          <p:nvPr/>
        </p:nvSpPr>
        <p:spPr>
          <a:xfrm>
            <a:off x="1128540" y="2261378"/>
            <a:ext cx="5008789" cy="1200329"/>
          </a:xfrm>
          <a:prstGeom prst="rect">
            <a:avLst/>
          </a:prstGeom>
          <a:solidFill>
            <a:schemeClr val="tx2">
              <a:lumMod val="40000"/>
              <a:lumOff val="60000"/>
            </a:schemeClr>
          </a:solidFill>
        </p:spPr>
        <p:txBody>
          <a:bodyPr wrap="square" rtlCol="0">
            <a:spAutoFit/>
          </a:bodyPr>
          <a:lstStyle/>
          <a:p>
            <a:pPr algn="just"/>
            <a:r>
              <a:rPr lang="en-GB" sz="2400" i="1" dirty="0"/>
              <a:t>Refer to the </a:t>
            </a:r>
            <a:r>
              <a:rPr lang="en-GB" sz="2400" i="1" dirty="0" err="1"/>
              <a:t>multimeter</a:t>
            </a:r>
            <a:r>
              <a:rPr lang="en-GB" sz="2400" i="1" dirty="0"/>
              <a:t> guide saved on your device or click the image to see it again.</a:t>
            </a:r>
          </a:p>
        </p:txBody>
      </p:sp>
      <p:pic>
        <p:nvPicPr>
          <p:cNvPr id="12" name="Graphic 11" descr="User">
            <a:extLst>
              <a:ext uri="{FF2B5EF4-FFF2-40B4-BE49-F238E27FC236}">
                <a16:creationId xmlns:a16="http://schemas.microsoft.com/office/drawing/2014/main" id="{873FEE48-831C-D14A-915B-DF5CAD2009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2388354"/>
            <a:ext cx="854046" cy="854046"/>
          </a:xfrm>
          <a:prstGeom prst="rect">
            <a:avLst/>
          </a:prstGeom>
        </p:spPr>
      </p:pic>
    </p:spTree>
    <p:custDataLst>
      <p:tags r:id="rId1"/>
    </p:custDataLst>
    <p:extLst>
      <p:ext uri="{BB962C8B-B14F-4D97-AF65-F5344CB8AC3E}">
        <p14:creationId xmlns:p14="http://schemas.microsoft.com/office/powerpoint/2010/main" val="21282135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42538</TotalTime>
  <Words>5593</Words>
  <Application>Microsoft Macintosh PowerPoint</Application>
  <PresentationFormat>Custom</PresentationFormat>
  <Paragraphs>649</Paragraphs>
  <Slides>54</Slides>
  <Notes>52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Cambria Math</vt:lpstr>
      <vt:lpstr>Open Sans</vt:lpstr>
      <vt:lpstr>Office Theme</vt:lpstr>
      <vt:lpstr>Electronics</vt:lpstr>
      <vt:lpstr>Assumed prior learning</vt:lpstr>
      <vt:lpstr>Outcomes</vt:lpstr>
      <vt:lpstr>Unit 6.5: Voltage Regulation</vt:lpstr>
      <vt:lpstr>Introduction</vt:lpstr>
      <vt:lpstr>Zener recap</vt:lpstr>
      <vt:lpstr>PowerPoint Presentation</vt:lpstr>
      <vt:lpstr>Zener diode experiment</vt:lpstr>
      <vt:lpstr>Review How To Use a Multimeter</vt:lpstr>
      <vt:lpstr>Step 1</vt:lpstr>
      <vt:lpstr>Step 2</vt:lpstr>
      <vt:lpstr>Step 3</vt:lpstr>
      <vt:lpstr>Step 4</vt:lpstr>
      <vt:lpstr>Experiment results</vt:lpstr>
      <vt:lpstr>Zener voltage</vt:lpstr>
      <vt:lpstr>Draw a Zener diode I-V curve</vt:lpstr>
      <vt:lpstr>Reverse biased results</vt:lpstr>
      <vt:lpstr>Forward biased results</vt:lpstr>
      <vt:lpstr>Voltage regulation</vt:lpstr>
      <vt:lpstr>Zener voltage</vt:lpstr>
      <vt:lpstr>Draw a Zener diode I-V curve</vt:lpstr>
      <vt:lpstr>Load current results</vt:lpstr>
      <vt:lpstr>Zener voltage and current</vt:lpstr>
      <vt:lpstr>Protecting Zener diodes</vt:lpstr>
      <vt:lpstr>Zener power ratings</vt:lpstr>
      <vt:lpstr>PowerPoint Presentation</vt:lpstr>
      <vt:lpstr>What resistor should we use (example 1)?</vt:lpstr>
      <vt:lpstr>What resistor should we use (example 2)?</vt:lpstr>
      <vt:lpstr>What resistor should we use (example 3)?</vt:lpstr>
      <vt:lpstr>Test Yourself</vt:lpstr>
      <vt:lpstr>Question 1</vt:lpstr>
      <vt:lpstr>Question 2</vt:lpstr>
      <vt:lpstr>Question 3</vt:lpstr>
      <vt:lpstr>Question 4</vt:lpstr>
      <vt:lpstr>Question 5</vt:lpstr>
      <vt:lpstr>Question 6</vt:lpstr>
      <vt:lpstr>Question 7</vt:lpstr>
      <vt:lpstr>Question 8</vt:lpstr>
      <vt:lpstr>Video Briefing – Vid01</vt:lpstr>
      <vt:lpstr>Video Briefing – Vid02</vt:lpstr>
      <vt:lpstr>Document Briefing – Doc01 (1 of 2)</vt:lpstr>
      <vt:lpstr>Document Briefing – Doc01 (2 of 2)</vt:lpstr>
      <vt:lpstr>Video Briefing – Vid03</vt:lpstr>
      <vt:lpstr>Image Briefing – Img08</vt:lpstr>
      <vt:lpstr>Document Briefing – Doc02 (1 of 2)</vt:lpstr>
      <vt:lpstr>Document Briefing – Doc02 (2 of 2)</vt:lpstr>
      <vt:lpstr>Video Briefing – Vid03</vt:lpstr>
      <vt:lpstr>Image Briefing – Img09</vt:lpstr>
      <vt:lpstr>Image Briefing – Img10</vt:lpstr>
      <vt:lpstr>Video Briefing – Vid05 (1 of 2)</vt:lpstr>
      <vt:lpstr>Video Briefing – Vid05 (2 of 2)</vt:lpstr>
      <vt:lpstr>Video Briefing – Vid06</vt:lpstr>
      <vt:lpstr>Video Briefing – Vid07</vt:lpstr>
      <vt:lpstr>Video Briefing – Vid08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Dylan Busa</cp:lastModifiedBy>
  <cp:revision>970</cp:revision>
  <dcterms:created xsi:type="dcterms:W3CDTF">2018-02-02T12:07:09Z</dcterms:created>
  <dcterms:modified xsi:type="dcterms:W3CDTF">2018-11-09T14:38:35Z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