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4"/>
  </p:notesMasterIdLst>
  <p:sldIdLst>
    <p:sldId id="256" r:id="rId2"/>
    <p:sldId id="309" r:id="rId3"/>
    <p:sldId id="268" r:id="rId4"/>
    <p:sldId id="278" r:id="rId5"/>
    <p:sldId id="563" r:id="rId6"/>
    <p:sldId id="639" r:id="rId7"/>
    <p:sldId id="590" r:id="rId8"/>
    <p:sldId id="462" r:id="rId9"/>
    <p:sldId id="435" r:id="rId10"/>
    <p:sldId id="610" r:id="rId11"/>
    <p:sldId id="643" r:id="rId12"/>
    <p:sldId id="644" r:id="rId13"/>
    <p:sldId id="420" r:id="rId14"/>
    <p:sldId id="422" r:id="rId15"/>
    <p:sldId id="520" r:id="rId16"/>
    <p:sldId id="584" r:id="rId17"/>
    <p:sldId id="585" r:id="rId18"/>
    <p:sldId id="618" r:id="rId19"/>
    <p:sldId id="640" r:id="rId20"/>
    <p:sldId id="641" r:id="rId21"/>
    <p:sldId id="480" r:id="rId22"/>
    <p:sldId id="642" r:id="rId23"/>
  </p:sldIdLst>
  <p:sldSz cx="10239375" cy="50038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639"/>
            <p14:sldId id="590"/>
            <p14:sldId id="462"/>
            <p14:sldId id="435"/>
            <p14:sldId id="610"/>
            <p14:sldId id="643"/>
            <p14:sldId id="644"/>
            <p14:sldId id="420"/>
            <p14:sldId id="422"/>
            <p14:sldId id="520"/>
            <p14:sldId id="584"/>
            <p14:sldId id="585"/>
          </p14:sldIdLst>
        </p14:section>
        <p14:section name="Appendix" id="{61A5EB1E-5BAC-224D-8F20-5D1D8E086C2B}">
          <p14:sldIdLst>
            <p14:sldId id="618"/>
            <p14:sldId id="640"/>
            <p14:sldId id="641"/>
            <p14:sldId id="480"/>
            <p14:sldId id="6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3"/>
    <p:restoredTop sz="66946" autoAdjust="0"/>
  </p:normalViewPr>
  <p:slideViewPr>
    <p:cSldViewPr snapToGrid="0" snapToObjects="1">
      <p:cViewPr varScale="1">
        <p:scale>
          <a:sx n="91" d="100"/>
          <a:sy n="91" d="100"/>
        </p:scale>
        <p:origin x="12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01/11/2018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Img06 = Screenshots - redraw</a:t>
                </a: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226435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54128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r>
              <a:rPr lang="en-GB" dirty="0"/>
              <a:t>Correct – Well done. Because the voltage does not drop all the way to zero after reaching every peak, the average voltage increases.</a:t>
            </a:r>
          </a:p>
          <a:p>
            <a:r>
              <a:rPr lang="en-GB" dirty="0"/>
              <a:t>Incorrect – That is not correct. Because the voltage does not drop all the way to zero after reaching every peak, the average voltage increases.</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r>
              <a:rPr lang="en-GB" dirty="0"/>
              <a:t>Correct – Well done. If we decrease the capacitance of the capacitor, the size of the ripple increases. The capacitor discharges more quickly between peaks.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If we decrease the capacitance of the capacitor, the size of the ripple increases. The capacitor discharges more quickly between peaks.</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90258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Dropdown question</a:t>
            </a:r>
          </a:p>
          <a:p>
            <a:r>
              <a:rPr lang="en-GB" dirty="0"/>
              <a:t>Correct answer is higher | peak</a:t>
            </a:r>
          </a:p>
          <a:p>
            <a:endParaRPr lang="en-GB" dirty="0"/>
          </a:p>
          <a:p>
            <a:r>
              <a:rPr lang="en-GB" dirty="0"/>
              <a:t>Feedback:</a:t>
            </a:r>
          </a:p>
          <a:p>
            <a:r>
              <a:rPr lang="en-GB" dirty="0"/>
              <a:t>Correct – Well done.</a:t>
            </a:r>
          </a:p>
          <a:p>
            <a:r>
              <a:rPr lang="en-GB" dirty="0"/>
              <a:t>Incorrect – That is not correct. A smoothing capacitor must always have a rated DC voltage higher than the DC peak. If not, it will be damaged by excessive voltage.</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68589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278714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807007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27976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32031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534547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Img04 = https://</a:t>
            </a:r>
            <a:r>
              <a:rPr lang="en-ZA" dirty="0" err="1"/>
              <a:t>makingcircuits.com</a:t>
            </a:r>
            <a:r>
              <a:rPr lang="en-ZA" dirty="0"/>
              <a:t>/</a:t>
            </a:r>
            <a:r>
              <a:rPr lang="en-ZA" dirty="0" err="1"/>
              <a:t>wp</a:t>
            </a:r>
            <a:r>
              <a:rPr lang="en-ZA" dirty="0"/>
              <a:t>-content/uploads/2015/11/ripple-2.png – redraw</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73880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Img08 from 10_06_03</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part of Img01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85233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www.desmos.com</a:t>
                </a:r>
                <a:r>
                  <a:rPr lang="en-US" dirty="0"/>
                  <a:t>/calculator/djjo0gr2tq - marked for reuse – add the following labels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Orange – 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Dotted black – full wave rectified DC (pulsating)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Purple – steady DC</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51135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22629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Img05 = https://</a:t>
                </a:r>
                <a:r>
                  <a:rPr lang="en-US" sz="1200" b="0" i="0" dirty="0" err="1"/>
                  <a:t>qph.fs.quoracdn.net</a:t>
                </a:r>
                <a:r>
                  <a:rPr lang="en-US" sz="1200" b="0" i="0" dirty="0"/>
                  <a:t>/main-qimg-2e55af769c5750d552fc37570eb7f07b - redraw but use existing elements from Img04</a:t>
                </a: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79432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11/1/18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4.xml"/><Relationship Id="rId4" Type="http://schemas.openxmlformats.org/officeDocument/2006/relationships/image" Target="../media/image11.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7.tiff"/><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6: Diodes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Average voltage</a:t>
            </a:r>
          </a:p>
        </p:txBody>
      </p:sp>
      <p:sp>
        <p:nvSpPr>
          <p:cNvPr id="3" name="Content Placeholder 2"/>
          <p:cNvSpPr>
            <a:spLocks noGrp="1"/>
          </p:cNvSpPr>
          <p:nvPr>
            <p:ph idx="1"/>
          </p:nvPr>
        </p:nvSpPr>
        <p:spPr>
          <a:xfrm>
            <a:off x="1005630" y="1091868"/>
            <a:ext cx="7724458" cy="1074557"/>
          </a:xfrm>
        </p:spPr>
        <p:txBody>
          <a:bodyPr>
            <a:noAutofit/>
          </a:bodyPr>
          <a:lstStyle/>
          <a:p>
            <a:pPr marL="0" indent="0" algn="just">
              <a:buNone/>
            </a:pPr>
            <a:r>
              <a:rPr lang="en-US" sz="2400" dirty="0"/>
              <a:t>Because the smoothed capacitor voltage does not fall all the way to zero between peaks, its average voltage is higher than the voltage directly from the rectifier.</a:t>
            </a:r>
          </a:p>
        </p:txBody>
      </p:sp>
      <p:pic>
        <p:nvPicPr>
          <p:cNvPr id="5" name="Picture 4">
            <a:extLst>
              <a:ext uri="{FF2B5EF4-FFF2-40B4-BE49-F238E27FC236}">
                <a16:creationId xmlns:a16="http://schemas.microsoft.com/office/drawing/2014/main" id="{89C9AFDC-E60B-F445-985A-9ED909A74632}"/>
              </a:ext>
            </a:extLst>
          </p:cNvPr>
          <p:cNvPicPr>
            <a:picLocks noChangeAspect="1"/>
          </p:cNvPicPr>
          <p:nvPr/>
        </p:nvPicPr>
        <p:blipFill rotWithShape="1">
          <a:blip r:embed="rId4"/>
          <a:srcRect b="30041"/>
          <a:stretch/>
        </p:blipFill>
        <p:spPr>
          <a:xfrm>
            <a:off x="1509287" y="2166425"/>
            <a:ext cx="6502400" cy="2363372"/>
          </a:xfrm>
          <a:prstGeom prst="rect">
            <a:avLst/>
          </a:prstGeom>
        </p:spPr>
      </p:pic>
      <p:cxnSp>
        <p:nvCxnSpPr>
          <p:cNvPr id="6" name="Straight Connector 5">
            <a:extLst>
              <a:ext uri="{FF2B5EF4-FFF2-40B4-BE49-F238E27FC236}">
                <a16:creationId xmlns:a16="http://schemas.microsoft.com/office/drawing/2014/main" id="{C6F936A6-237D-7848-9D1E-D74E7CABDE9A}"/>
              </a:ext>
            </a:extLst>
          </p:cNvPr>
          <p:cNvCxnSpPr>
            <a:cxnSpLocks/>
          </p:cNvCxnSpPr>
          <p:nvPr/>
        </p:nvCxnSpPr>
        <p:spPr>
          <a:xfrm>
            <a:off x="1645920" y="3507959"/>
            <a:ext cx="4965895"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98CC6D-9273-424C-A217-BCC3DFDFEEE6}"/>
              </a:ext>
            </a:extLst>
          </p:cNvPr>
          <p:cNvSpPr txBox="1"/>
          <p:nvPr/>
        </p:nvSpPr>
        <p:spPr>
          <a:xfrm>
            <a:off x="6611815" y="3265601"/>
            <a:ext cx="1802667" cy="646331"/>
          </a:xfrm>
          <a:prstGeom prst="rect">
            <a:avLst/>
          </a:prstGeom>
          <a:solidFill>
            <a:schemeClr val="bg1"/>
          </a:solidFill>
        </p:spPr>
        <p:txBody>
          <a:bodyPr wrap="square" rtlCol="0">
            <a:spAutoFit/>
          </a:bodyPr>
          <a:lstStyle/>
          <a:p>
            <a:r>
              <a:rPr lang="en-US" dirty="0"/>
              <a:t>Average Rectified Voltage</a:t>
            </a:r>
          </a:p>
        </p:txBody>
      </p:sp>
      <p:cxnSp>
        <p:nvCxnSpPr>
          <p:cNvPr id="9" name="Straight Connector 8">
            <a:extLst>
              <a:ext uri="{FF2B5EF4-FFF2-40B4-BE49-F238E27FC236}">
                <a16:creationId xmlns:a16="http://schemas.microsoft.com/office/drawing/2014/main" id="{F26267D2-2FD0-5941-83DD-B1727E0B661C}"/>
              </a:ext>
            </a:extLst>
          </p:cNvPr>
          <p:cNvCxnSpPr>
            <a:cxnSpLocks/>
          </p:cNvCxnSpPr>
          <p:nvPr/>
        </p:nvCxnSpPr>
        <p:spPr>
          <a:xfrm>
            <a:off x="1655536" y="2996809"/>
            <a:ext cx="4965895"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B30259E-B759-1847-9967-DCFB6BA0A9F7}"/>
              </a:ext>
            </a:extLst>
          </p:cNvPr>
          <p:cNvSpPr/>
          <p:nvPr/>
        </p:nvSpPr>
        <p:spPr>
          <a:xfrm>
            <a:off x="6274188" y="2110153"/>
            <a:ext cx="1948512" cy="825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9254F5-AA18-0443-B54D-53BD4BA22E7A}"/>
              </a:ext>
            </a:extLst>
          </p:cNvPr>
          <p:cNvSpPr txBox="1"/>
          <p:nvPr/>
        </p:nvSpPr>
        <p:spPr>
          <a:xfrm>
            <a:off x="6664451" y="2619270"/>
            <a:ext cx="1972024" cy="646331"/>
          </a:xfrm>
          <a:prstGeom prst="rect">
            <a:avLst/>
          </a:prstGeom>
          <a:solidFill>
            <a:schemeClr val="bg1"/>
          </a:solidFill>
        </p:spPr>
        <p:txBody>
          <a:bodyPr wrap="square" rtlCol="0">
            <a:spAutoFit/>
          </a:bodyPr>
          <a:lstStyle/>
          <a:p>
            <a:r>
              <a:rPr lang="en-US" dirty="0"/>
              <a:t>Average Capacitor Voltage</a:t>
            </a:r>
          </a:p>
        </p:txBody>
      </p:sp>
    </p:spTree>
    <p:custDataLst>
      <p:tags r:id="rId1"/>
    </p:custDataLst>
    <p:extLst>
      <p:ext uri="{BB962C8B-B14F-4D97-AF65-F5344CB8AC3E}">
        <p14:creationId xmlns:p14="http://schemas.microsoft.com/office/powerpoint/2010/main" val="333785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Small and big ripples</a:t>
            </a:r>
          </a:p>
        </p:txBody>
      </p:sp>
      <p:sp>
        <p:nvSpPr>
          <p:cNvPr id="3" name="Content Placeholder 2"/>
          <p:cNvSpPr>
            <a:spLocks noGrp="1"/>
          </p:cNvSpPr>
          <p:nvPr>
            <p:ph idx="1"/>
          </p:nvPr>
        </p:nvSpPr>
        <p:spPr>
          <a:xfrm>
            <a:off x="1005630" y="1091868"/>
            <a:ext cx="7724458" cy="1074557"/>
          </a:xfrm>
        </p:spPr>
        <p:txBody>
          <a:bodyPr>
            <a:noAutofit/>
          </a:bodyPr>
          <a:lstStyle/>
          <a:p>
            <a:pPr marL="0" indent="0" algn="just">
              <a:buNone/>
            </a:pPr>
            <a:r>
              <a:rPr lang="en-US" sz="2400" dirty="0"/>
              <a:t>We also saw that if we increased the capacitance of the capacitor, we could reduce the size of the ripple even further.</a:t>
            </a:r>
          </a:p>
        </p:txBody>
      </p:sp>
      <p:sp>
        <p:nvSpPr>
          <p:cNvPr id="12" name="TextBox 11">
            <a:extLst>
              <a:ext uri="{FF2B5EF4-FFF2-40B4-BE49-F238E27FC236}">
                <a16:creationId xmlns:a16="http://schemas.microsoft.com/office/drawing/2014/main" id="{8AFC4E0C-8EF9-C040-A2D9-520E9D4F0868}"/>
              </a:ext>
            </a:extLst>
          </p:cNvPr>
          <p:cNvSpPr txBox="1"/>
          <p:nvPr/>
        </p:nvSpPr>
        <p:spPr>
          <a:xfrm>
            <a:off x="1477333" y="3911932"/>
            <a:ext cx="2498761" cy="830997"/>
          </a:xfrm>
          <a:prstGeom prst="rect">
            <a:avLst/>
          </a:prstGeom>
          <a:noFill/>
        </p:spPr>
        <p:txBody>
          <a:bodyPr wrap="none" rtlCol="0">
            <a:spAutoFit/>
          </a:bodyPr>
          <a:lstStyle/>
          <a:p>
            <a:pPr algn="ctr"/>
            <a:r>
              <a:rPr lang="en-US" sz="2400" dirty="0"/>
              <a:t>Bigger Ripple</a:t>
            </a:r>
          </a:p>
          <a:p>
            <a:pPr algn="ctr"/>
            <a:r>
              <a:rPr lang="en-US" sz="2400" dirty="0"/>
              <a:t>Lower capacitance</a:t>
            </a:r>
          </a:p>
        </p:txBody>
      </p:sp>
      <p:sp>
        <p:nvSpPr>
          <p:cNvPr id="13" name="TextBox 12">
            <a:extLst>
              <a:ext uri="{FF2B5EF4-FFF2-40B4-BE49-F238E27FC236}">
                <a16:creationId xmlns:a16="http://schemas.microsoft.com/office/drawing/2014/main" id="{B6A86B19-B8EA-E940-94BE-4A93A4A8C374}"/>
              </a:ext>
            </a:extLst>
          </p:cNvPr>
          <p:cNvSpPr txBox="1"/>
          <p:nvPr/>
        </p:nvSpPr>
        <p:spPr>
          <a:xfrm>
            <a:off x="6291635" y="3911932"/>
            <a:ext cx="2560381" cy="830997"/>
          </a:xfrm>
          <a:prstGeom prst="rect">
            <a:avLst/>
          </a:prstGeom>
          <a:noFill/>
        </p:spPr>
        <p:txBody>
          <a:bodyPr wrap="none" rtlCol="0">
            <a:spAutoFit/>
          </a:bodyPr>
          <a:lstStyle/>
          <a:p>
            <a:pPr algn="ctr"/>
            <a:r>
              <a:rPr lang="en-US" sz="2400" dirty="0"/>
              <a:t>Smaller Ripple</a:t>
            </a:r>
          </a:p>
          <a:p>
            <a:pPr algn="ctr"/>
            <a:r>
              <a:rPr lang="en-US" sz="2400" dirty="0"/>
              <a:t>Higher capacitance</a:t>
            </a:r>
          </a:p>
        </p:txBody>
      </p:sp>
      <p:grpSp>
        <p:nvGrpSpPr>
          <p:cNvPr id="24" name="Group 23">
            <a:extLst>
              <a:ext uri="{FF2B5EF4-FFF2-40B4-BE49-F238E27FC236}">
                <a16:creationId xmlns:a16="http://schemas.microsoft.com/office/drawing/2014/main" id="{0CD79D0E-E973-A745-A307-DC6F1DEE59A7}"/>
              </a:ext>
            </a:extLst>
          </p:cNvPr>
          <p:cNvGrpSpPr/>
          <p:nvPr/>
        </p:nvGrpSpPr>
        <p:grpSpPr>
          <a:xfrm>
            <a:off x="333741" y="2166425"/>
            <a:ext cx="9496818" cy="1604700"/>
            <a:chOff x="333741" y="2166425"/>
            <a:chExt cx="9496818" cy="1604700"/>
          </a:xfrm>
        </p:grpSpPr>
        <p:pic>
          <p:nvPicPr>
            <p:cNvPr id="4" name="Picture 3">
              <a:extLst>
                <a:ext uri="{FF2B5EF4-FFF2-40B4-BE49-F238E27FC236}">
                  <a16:creationId xmlns:a16="http://schemas.microsoft.com/office/drawing/2014/main" id="{BBDEF86C-20B7-7A4F-A2E1-BEB4EE4DEE1B}"/>
                </a:ext>
              </a:extLst>
            </p:cNvPr>
            <p:cNvPicPr>
              <a:picLocks noChangeAspect="1"/>
            </p:cNvPicPr>
            <p:nvPr/>
          </p:nvPicPr>
          <p:blipFill>
            <a:blip r:embed="rId4"/>
            <a:stretch>
              <a:fillRect/>
            </a:stretch>
          </p:blipFill>
          <p:spPr>
            <a:xfrm>
              <a:off x="333741" y="2166425"/>
              <a:ext cx="4785946" cy="1604700"/>
            </a:xfrm>
            <a:prstGeom prst="rect">
              <a:avLst/>
            </a:prstGeom>
          </p:spPr>
        </p:pic>
        <p:pic>
          <p:nvPicPr>
            <p:cNvPr id="8" name="Picture 7">
              <a:extLst>
                <a:ext uri="{FF2B5EF4-FFF2-40B4-BE49-F238E27FC236}">
                  <a16:creationId xmlns:a16="http://schemas.microsoft.com/office/drawing/2014/main" id="{CE0ACCE5-BEC5-4F46-A204-B213E455AFBD}"/>
                </a:ext>
              </a:extLst>
            </p:cNvPr>
            <p:cNvPicPr>
              <a:picLocks noChangeAspect="1"/>
            </p:cNvPicPr>
            <p:nvPr/>
          </p:nvPicPr>
          <p:blipFill>
            <a:blip r:embed="rId5"/>
            <a:stretch>
              <a:fillRect/>
            </a:stretch>
          </p:blipFill>
          <p:spPr>
            <a:xfrm>
              <a:off x="5119687" y="2279036"/>
              <a:ext cx="4710872" cy="1492089"/>
            </a:xfrm>
            <a:prstGeom prst="rect">
              <a:avLst/>
            </a:prstGeom>
          </p:spPr>
        </p:pic>
        <p:sp>
          <p:nvSpPr>
            <p:cNvPr id="14" name="Rectangle 13">
              <a:extLst>
                <a:ext uri="{FF2B5EF4-FFF2-40B4-BE49-F238E27FC236}">
                  <a16:creationId xmlns:a16="http://schemas.microsoft.com/office/drawing/2014/main" id="{26E1A6E7-9241-034A-A8CC-31998B2BC098}"/>
                </a:ext>
              </a:extLst>
            </p:cNvPr>
            <p:cNvSpPr/>
            <p:nvPr/>
          </p:nvSpPr>
          <p:spPr>
            <a:xfrm>
              <a:off x="436248" y="3403748"/>
              <a:ext cx="290939"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97DE23-CCCE-0D43-A471-AAA442152059}"/>
                </a:ext>
              </a:extLst>
            </p:cNvPr>
            <p:cNvSpPr/>
            <p:nvPr/>
          </p:nvSpPr>
          <p:spPr>
            <a:xfrm>
              <a:off x="766391" y="3573467"/>
              <a:ext cx="290939"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9524AC-E539-D642-AB11-B27FDBDDEDB2}"/>
                </a:ext>
              </a:extLst>
            </p:cNvPr>
            <p:cNvSpPr/>
            <p:nvPr/>
          </p:nvSpPr>
          <p:spPr>
            <a:xfrm>
              <a:off x="2485797" y="3586080"/>
              <a:ext cx="290939"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9A8F54-01BC-FF4D-9401-4F8D7A9CD27F}"/>
                </a:ext>
              </a:extLst>
            </p:cNvPr>
            <p:cNvSpPr/>
            <p:nvPr/>
          </p:nvSpPr>
          <p:spPr>
            <a:xfrm>
              <a:off x="4355976" y="3589549"/>
              <a:ext cx="290939"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82ADA-146B-1449-835B-B9EA3BC7434F}"/>
                </a:ext>
              </a:extLst>
            </p:cNvPr>
            <p:cNvSpPr/>
            <p:nvPr/>
          </p:nvSpPr>
          <p:spPr>
            <a:xfrm>
              <a:off x="4506568" y="3429343"/>
              <a:ext cx="394616"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263FD8-34EF-C244-AC89-695A9F3907F7}"/>
                </a:ext>
              </a:extLst>
            </p:cNvPr>
            <p:cNvSpPr/>
            <p:nvPr/>
          </p:nvSpPr>
          <p:spPr>
            <a:xfrm>
              <a:off x="5240944" y="3475810"/>
              <a:ext cx="290939"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51187A-5F3C-364D-A358-E932923F9928}"/>
                </a:ext>
              </a:extLst>
            </p:cNvPr>
            <p:cNvSpPr/>
            <p:nvPr/>
          </p:nvSpPr>
          <p:spPr>
            <a:xfrm>
              <a:off x="5542981" y="3619668"/>
              <a:ext cx="290939"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7FFBC2-DCB3-814C-9758-2E4900318990}"/>
                </a:ext>
              </a:extLst>
            </p:cNvPr>
            <p:cNvSpPr/>
            <p:nvPr/>
          </p:nvSpPr>
          <p:spPr>
            <a:xfrm>
              <a:off x="7280887" y="3610524"/>
              <a:ext cx="290939"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9BA0C22-AA1E-284E-B57C-BF87C278A214}"/>
                </a:ext>
              </a:extLst>
            </p:cNvPr>
            <p:cNvSpPr/>
            <p:nvPr/>
          </p:nvSpPr>
          <p:spPr>
            <a:xfrm>
              <a:off x="9175360" y="3619668"/>
              <a:ext cx="290939"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5426B42-1637-ED4D-9F22-450DF2C5F111}"/>
                </a:ext>
              </a:extLst>
            </p:cNvPr>
            <p:cNvSpPr/>
            <p:nvPr/>
          </p:nvSpPr>
          <p:spPr>
            <a:xfrm>
              <a:off x="9311685" y="3437527"/>
              <a:ext cx="366301" cy="14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02654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1561391"/>
          </a:xfrm>
          <a:solidFill>
            <a:schemeClr val="tx2">
              <a:lumMod val="40000"/>
              <a:lumOff val="60000"/>
            </a:schemeClr>
          </a:solidFill>
        </p:spPr>
        <p:txBody>
          <a:bodyPr>
            <a:noAutofit/>
          </a:bodyPr>
          <a:lstStyle/>
          <a:p>
            <a:pPr marL="0" indent="0" algn="just">
              <a:buNone/>
            </a:pPr>
            <a:r>
              <a:rPr lang="en-GB" sz="2400" i="1" dirty="0"/>
              <a:t>Draw a picture of an unsmoothed waveform. Now, on the same axis, draw a picture of a smoothed waveform that would be produced by a smoothing capacitor.</a:t>
            </a:r>
          </a:p>
          <a:p>
            <a:pPr marL="0" indent="0" algn="just">
              <a:buNone/>
            </a:pPr>
            <a:r>
              <a:rPr lang="en-GB" sz="2400" i="1" dirty="0"/>
              <a:t>Take a photo of your drawing and upload it to you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3520157"/>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3579166"/>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406435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325253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of rectification and rectifiers.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What happens to the mean DC output voltage when a smoothing capacitor is connected across the load?</a:t>
            </a:r>
          </a:p>
          <a:p>
            <a:pPr marL="0" indent="0">
              <a:buNone/>
            </a:pPr>
            <a:endParaRPr lang="en-GB" sz="2400" dirty="0"/>
          </a:p>
          <a:p>
            <a:pPr marL="457200" indent="-457200">
              <a:buFont typeface="+mj-lt"/>
              <a:buAutoNum type="alphaLcParenR"/>
            </a:pPr>
            <a:r>
              <a:rPr lang="en-GB" sz="2400" dirty="0"/>
              <a:t>It increases</a:t>
            </a:r>
          </a:p>
          <a:p>
            <a:pPr marL="457200" indent="-457200">
              <a:buFont typeface="+mj-lt"/>
              <a:buAutoNum type="alphaLcParenR"/>
            </a:pPr>
            <a:r>
              <a:rPr lang="en-GB" sz="2400" dirty="0"/>
              <a:t>It decreases</a:t>
            </a:r>
          </a:p>
          <a:p>
            <a:pPr marL="457200" indent="-457200">
              <a:buFont typeface="+mj-lt"/>
              <a:buAutoNum type="alphaLcParenR"/>
            </a:pPr>
            <a:r>
              <a:rPr lang="en-GB" sz="2400" dirty="0"/>
              <a:t>It stays the same</a:t>
            </a:r>
          </a:p>
          <a:p>
            <a:pPr marL="457200" indent="-457200">
              <a:buFont typeface="+mj-lt"/>
              <a:buAutoNum type="alphaLcParenR"/>
            </a:pPr>
            <a:r>
              <a:rPr lang="en-GB" sz="2400" dirty="0"/>
              <a:t>Cannot predict</a:t>
            </a:r>
          </a:p>
        </p:txBody>
      </p:sp>
    </p:spTree>
    <p:custDataLst>
      <p:tags r:id="rId1"/>
    </p:custDataLst>
    <p:extLst>
      <p:ext uri="{BB962C8B-B14F-4D97-AF65-F5344CB8AC3E}">
        <p14:creationId xmlns:p14="http://schemas.microsoft.com/office/powerpoint/2010/main" val="100818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7"/>
            <a:ext cx="7607556" cy="3150349"/>
          </a:xfrm>
        </p:spPr>
        <p:txBody>
          <a:bodyPr>
            <a:noAutofit/>
          </a:bodyPr>
          <a:lstStyle/>
          <a:p>
            <a:pPr marL="0" indent="0">
              <a:buNone/>
            </a:pPr>
            <a:r>
              <a:rPr lang="en-GB" sz="2400" dirty="0"/>
              <a:t>What happens to the size of the ripple in the DC output voltage if we </a:t>
            </a:r>
            <a:r>
              <a:rPr lang="en-GB" sz="2400" b="1" dirty="0"/>
              <a:t>decrease</a:t>
            </a:r>
            <a:r>
              <a:rPr lang="en-GB" sz="2400" dirty="0"/>
              <a:t> the capacitance of the smoothing capacitor?</a:t>
            </a:r>
          </a:p>
          <a:p>
            <a:pPr marL="0" indent="0">
              <a:buNone/>
            </a:pPr>
            <a:endParaRPr lang="en-GB" sz="2400" dirty="0"/>
          </a:p>
          <a:p>
            <a:pPr marL="457200" indent="-457200">
              <a:buFont typeface="+mj-lt"/>
              <a:buAutoNum type="alphaLcParenR"/>
            </a:pPr>
            <a:r>
              <a:rPr lang="en-GB" sz="2400" dirty="0"/>
              <a:t>It increases</a:t>
            </a:r>
          </a:p>
          <a:p>
            <a:pPr marL="457200" indent="-457200">
              <a:buFont typeface="+mj-lt"/>
              <a:buAutoNum type="alphaLcParenR"/>
            </a:pPr>
            <a:r>
              <a:rPr lang="en-GB" sz="2400" dirty="0"/>
              <a:t>It decrease</a:t>
            </a:r>
          </a:p>
          <a:p>
            <a:pPr marL="457200" indent="-457200">
              <a:buFont typeface="+mj-lt"/>
              <a:buAutoNum type="alphaLcParenR"/>
            </a:pPr>
            <a:r>
              <a:rPr lang="en-GB" sz="2400" dirty="0"/>
              <a:t>It stays the same</a:t>
            </a:r>
          </a:p>
          <a:p>
            <a:pPr marL="457200" indent="-457200">
              <a:buFont typeface="+mj-lt"/>
              <a:buAutoNum type="alphaLcParenR"/>
            </a:pPr>
            <a:r>
              <a:rPr lang="en-GB" sz="2400" dirty="0"/>
              <a:t>Cannot predict</a:t>
            </a:r>
          </a:p>
        </p:txBody>
      </p:sp>
    </p:spTree>
    <p:custDataLst>
      <p:tags r:id="rId1"/>
    </p:custDataLst>
    <p:extLst>
      <p:ext uri="{BB962C8B-B14F-4D97-AF65-F5344CB8AC3E}">
        <p14:creationId xmlns:p14="http://schemas.microsoft.com/office/powerpoint/2010/main" val="100831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7"/>
            <a:ext cx="7607556" cy="3794926"/>
          </a:xfrm>
        </p:spPr>
        <p:txBody>
          <a:bodyPr>
            <a:noAutofit/>
          </a:bodyPr>
          <a:lstStyle/>
          <a:p>
            <a:pPr marL="0" indent="0">
              <a:buNone/>
            </a:pPr>
            <a:r>
              <a:rPr lang="en-GB" sz="2400" dirty="0"/>
              <a:t>Select the correct words from the dropdown lists to make the statement true.</a:t>
            </a:r>
          </a:p>
          <a:p>
            <a:pPr marL="0" indent="0">
              <a:buNone/>
            </a:pPr>
            <a:endParaRPr lang="en-GB" sz="2400" dirty="0"/>
          </a:p>
          <a:p>
            <a:pPr marL="0" indent="0">
              <a:buNone/>
            </a:pPr>
            <a:r>
              <a:rPr lang="en-GB" sz="2400" dirty="0"/>
              <a:t>In selecting a smoothing capacitor, its rated DC voltage must be </a:t>
            </a:r>
            <a:r>
              <a:rPr lang="en-GB" sz="2400" b="1" dirty="0"/>
              <a:t>higher/lower </a:t>
            </a:r>
            <a:r>
              <a:rPr lang="en-GB" sz="2400" dirty="0"/>
              <a:t>than the applied DC </a:t>
            </a:r>
            <a:r>
              <a:rPr lang="en-GB" sz="2400" b="1" dirty="0"/>
              <a:t>mean/peak </a:t>
            </a:r>
            <a:r>
              <a:rPr lang="en-GB" sz="2400" dirty="0"/>
              <a:t>voltage.</a:t>
            </a:r>
          </a:p>
        </p:txBody>
      </p:sp>
    </p:spTree>
    <p:custDataLst>
      <p:tags r:id="rId1"/>
    </p:custDataLst>
    <p:extLst>
      <p:ext uri="{BB962C8B-B14F-4D97-AF65-F5344CB8AC3E}">
        <p14:creationId xmlns:p14="http://schemas.microsoft.com/office/powerpoint/2010/main" val="170958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Which output is the result of a smoothing capacitor with a </a:t>
            </a:r>
            <a:r>
              <a:rPr lang="en-GB" sz="2400" b="1" dirty="0"/>
              <a:t>greater</a:t>
            </a:r>
            <a:r>
              <a:rPr lang="en-GB" sz="2400" dirty="0"/>
              <a:t> capacitance?</a:t>
            </a:r>
          </a:p>
          <a:p>
            <a:pPr marL="0" indent="0">
              <a:buNone/>
            </a:pPr>
            <a:endParaRPr lang="en-GB" sz="2400" dirty="0"/>
          </a:p>
          <a:p>
            <a:pPr marL="457200" indent="-457200">
              <a:buFont typeface="+mj-lt"/>
              <a:buAutoNum type="alphaLcParenR"/>
            </a:pPr>
            <a:endParaRPr lang="en-GB" sz="2400" dirty="0"/>
          </a:p>
        </p:txBody>
      </p:sp>
      <p:sp>
        <p:nvSpPr>
          <p:cNvPr id="12" name="TextBox 11">
            <a:extLst>
              <a:ext uri="{FF2B5EF4-FFF2-40B4-BE49-F238E27FC236}">
                <a16:creationId xmlns:a16="http://schemas.microsoft.com/office/drawing/2014/main" id="{82CC6B38-4B4D-D64D-A200-2062A93F0981}"/>
              </a:ext>
            </a:extLst>
          </p:cNvPr>
          <p:cNvSpPr txBox="1"/>
          <p:nvPr/>
        </p:nvSpPr>
        <p:spPr>
          <a:xfrm>
            <a:off x="697416" y="1761065"/>
            <a:ext cx="425116" cy="461665"/>
          </a:xfrm>
          <a:prstGeom prst="rect">
            <a:avLst/>
          </a:prstGeom>
          <a:noFill/>
        </p:spPr>
        <p:txBody>
          <a:bodyPr wrap="none" rtlCol="0">
            <a:spAutoFit/>
          </a:bodyPr>
          <a:lstStyle/>
          <a:p>
            <a:r>
              <a:rPr lang="en-US" sz="2400" dirty="0"/>
              <a:t>a)</a:t>
            </a:r>
          </a:p>
        </p:txBody>
      </p:sp>
      <p:sp>
        <p:nvSpPr>
          <p:cNvPr id="13" name="TextBox 12">
            <a:extLst>
              <a:ext uri="{FF2B5EF4-FFF2-40B4-BE49-F238E27FC236}">
                <a16:creationId xmlns:a16="http://schemas.microsoft.com/office/drawing/2014/main" id="{1B31198F-F97D-514C-8603-81E35EDFAF86}"/>
              </a:ext>
            </a:extLst>
          </p:cNvPr>
          <p:cNvSpPr txBox="1"/>
          <p:nvPr/>
        </p:nvSpPr>
        <p:spPr>
          <a:xfrm>
            <a:off x="5385559" y="1761065"/>
            <a:ext cx="439544" cy="461665"/>
          </a:xfrm>
          <a:prstGeom prst="rect">
            <a:avLst/>
          </a:prstGeom>
          <a:noFill/>
        </p:spPr>
        <p:txBody>
          <a:bodyPr wrap="none" rtlCol="0">
            <a:spAutoFit/>
          </a:bodyPr>
          <a:lstStyle/>
          <a:p>
            <a:r>
              <a:rPr lang="en-US" sz="2400" dirty="0"/>
              <a:t>b)</a:t>
            </a:r>
          </a:p>
        </p:txBody>
      </p:sp>
      <p:pic>
        <p:nvPicPr>
          <p:cNvPr id="18" name="Picture 17">
            <a:extLst>
              <a:ext uri="{FF2B5EF4-FFF2-40B4-BE49-F238E27FC236}">
                <a16:creationId xmlns:a16="http://schemas.microsoft.com/office/drawing/2014/main" id="{EF43954F-0644-E74F-AE65-6592E5DF497D}"/>
              </a:ext>
            </a:extLst>
          </p:cNvPr>
          <p:cNvPicPr>
            <a:picLocks noChangeAspect="1"/>
          </p:cNvPicPr>
          <p:nvPr/>
        </p:nvPicPr>
        <p:blipFill>
          <a:blip r:embed="rId4"/>
          <a:stretch>
            <a:fillRect/>
          </a:stretch>
        </p:blipFill>
        <p:spPr>
          <a:xfrm>
            <a:off x="333741" y="2166425"/>
            <a:ext cx="4785946" cy="1604700"/>
          </a:xfrm>
          <a:prstGeom prst="rect">
            <a:avLst/>
          </a:prstGeom>
        </p:spPr>
      </p:pic>
      <p:pic>
        <p:nvPicPr>
          <p:cNvPr id="19" name="Picture 18">
            <a:extLst>
              <a:ext uri="{FF2B5EF4-FFF2-40B4-BE49-F238E27FC236}">
                <a16:creationId xmlns:a16="http://schemas.microsoft.com/office/drawing/2014/main" id="{1DF2D41F-BE79-3542-BA97-C8611D41E68E}"/>
              </a:ext>
            </a:extLst>
          </p:cNvPr>
          <p:cNvPicPr>
            <a:picLocks noChangeAspect="1"/>
          </p:cNvPicPr>
          <p:nvPr/>
        </p:nvPicPr>
        <p:blipFill>
          <a:blip r:embed="rId5"/>
          <a:stretch>
            <a:fillRect/>
          </a:stretch>
        </p:blipFill>
        <p:spPr>
          <a:xfrm>
            <a:off x="5119687" y="2279036"/>
            <a:ext cx="4710872" cy="1492089"/>
          </a:xfrm>
          <a:prstGeom prst="rect">
            <a:avLst/>
          </a:prstGeom>
        </p:spPr>
      </p:pic>
    </p:spTree>
    <p:custDataLst>
      <p:tags r:id="rId1"/>
    </p:custDataLst>
    <p:extLst>
      <p:ext uri="{BB962C8B-B14F-4D97-AF65-F5344CB8AC3E}">
        <p14:creationId xmlns:p14="http://schemas.microsoft.com/office/powerpoint/2010/main" val="69491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801314"/>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NOC_Capacitive</a:t>
            </a:r>
            <a:r>
              <a:rPr lang="en-GB" dirty="0"/>
              <a:t> smoothing”.</a:t>
            </a:r>
          </a:p>
          <a:p>
            <a:pPr marL="342900" indent="-342900">
              <a:buFont typeface="+mj-lt"/>
              <a:buAutoNum type="arabicPeriod"/>
            </a:pPr>
            <a:r>
              <a:rPr lang="en-GB" dirty="0"/>
              <a:t>Open the circuit.</a:t>
            </a:r>
          </a:p>
          <a:p>
            <a:pPr marL="342900" indent="-342900">
              <a:buFont typeface="+mj-lt"/>
              <a:buAutoNum type="arabicPeriod"/>
            </a:pPr>
            <a:r>
              <a:rPr lang="en-GB" dirty="0"/>
              <a:t>In this circuit, a bridge rectifier is connected to a 12VAC supply through a transformer. The transformer does not change the voltage because the turns ratio is 1:1.</a:t>
            </a:r>
          </a:p>
          <a:p>
            <a:pPr marL="342900" indent="-342900">
              <a:buFont typeface="+mj-lt"/>
              <a:buAutoNum type="arabicPeriod"/>
            </a:pPr>
            <a:r>
              <a:rPr lang="en-GB" dirty="0"/>
              <a:t>A 1kΩ load resistor is connected to the bridge rectifier and there is a 1 </a:t>
            </a:r>
            <a:r>
              <a:rPr lang="en-GB" dirty="0" err="1"/>
              <a:t>μF</a:t>
            </a:r>
            <a:r>
              <a:rPr lang="en-GB" dirty="0"/>
              <a:t> capacitor connected in parallel across the resistor. At the moment the capacitor is disconnected and we can see the familiar full wave rectified voltage appear across the load.</a:t>
            </a:r>
          </a:p>
          <a:p>
            <a:pPr marL="342900" indent="-342900">
              <a:buFont typeface="+mj-lt"/>
              <a:buAutoNum type="arabicPeriod"/>
            </a:pPr>
            <a:r>
              <a:rPr lang="en-GB" dirty="0"/>
              <a:t>What is the minimum and maximum voltage across the load? Does the difference in supply voltage and load voltage match the diode forward voltage drop we expect?</a:t>
            </a:r>
          </a:p>
          <a:p>
            <a:pPr marL="342900" indent="-342900">
              <a:buFont typeface="+mj-lt"/>
              <a:buAutoNum type="arabicPeriod"/>
            </a:pPr>
            <a:r>
              <a:rPr lang="en-GB" dirty="0"/>
              <a:t>What is the minimum and maximum current through the load? Click on the resistor and then on the eye icon to add this measure to the graph. How does the shape of this graph compare to the voltage across the load?</a:t>
            </a:r>
          </a:p>
        </p:txBody>
      </p:sp>
    </p:spTree>
    <p:custDataLst>
      <p:tags r:id="rId1"/>
    </p:custDataLst>
    <p:extLst>
      <p:ext uri="{BB962C8B-B14F-4D97-AF65-F5344CB8AC3E}">
        <p14:creationId xmlns:p14="http://schemas.microsoft.com/office/powerpoint/2010/main" val="103472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pPr marL="342900" indent="-342900">
              <a:buFont typeface="+mj-lt"/>
              <a:buAutoNum type="arabicPeriod"/>
            </a:pPr>
            <a:r>
              <a:rPr lang="en-GB" dirty="0"/>
              <a:t>Close the switch to connect the capacitor. What happens to the voltage (and current) across the load now? Why do you think this happens? What is the minimum and maximum voltage across(and current through) the load now?</a:t>
            </a:r>
          </a:p>
          <a:p>
            <a:pPr marL="342900" indent="-342900">
              <a:buFont typeface="+mj-lt"/>
              <a:buAutoNum type="arabicPeriod"/>
            </a:pPr>
            <a:r>
              <a:rPr lang="en-GB" dirty="0"/>
              <a:t>How could we make the DC voltage across (and current through) the load even smoother?</a:t>
            </a:r>
          </a:p>
          <a:p>
            <a:pPr marL="342900" indent="-342900">
              <a:buFont typeface="+mj-lt"/>
              <a:buAutoNum type="arabicPeriod"/>
            </a:pPr>
            <a:r>
              <a:rPr lang="en-GB" dirty="0"/>
              <a:t>Click on the capacitor and then click on the spanner icon. Make its capacitance smaller (say 500 </a:t>
            </a:r>
            <a:r>
              <a:rPr lang="en-GB" dirty="0" err="1"/>
              <a:t>nF</a:t>
            </a:r>
            <a:r>
              <a:rPr lang="en-GB" dirty="0"/>
              <a:t>). What happens? Why do you think this happens? What is the minimum and maximum voltage across the load now? What is the minimum and maximum current through the load now?</a:t>
            </a:r>
          </a:p>
          <a:p>
            <a:pPr marL="342900" indent="-342900">
              <a:buFont typeface="+mj-lt"/>
              <a:buAutoNum type="arabicPeriod"/>
            </a:pPr>
            <a:r>
              <a:rPr lang="en-GB" dirty="0"/>
              <a:t>Make the capacitance bigger (say 2μF). What happens? Why do you think this happen? What is the minimum and maximum voltage across the load now? What is the minimum and maximum current through the load now?</a:t>
            </a:r>
          </a:p>
          <a:p>
            <a:pPr marL="342900" indent="-342900">
              <a:buFont typeface="+mj-lt"/>
              <a:buAutoNum type="arabicPeriod"/>
            </a:pPr>
            <a:r>
              <a:rPr lang="en-GB" dirty="0"/>
              <a:t>What happens if you make the capacitance of the capacitor 100μF? What is the minimum and maximum voltage across the load now? What is the minimum and maximum current through the load now?</a:t>
            </a:r>
          </a:p>
          <a:p>
            <a:pPr marL="342900" indent="-342900">
              <a:buFont typeface="+mj-lt"/>
              <a:buAutoNum type="arabicPeriod"/>
            </a:pPr>
            <a:r>
              <a:rPr lang="en-GB" dirty="0"/>
              <a:t>Why do you think the output V</a:t>
            </a:r>
            <a:r>
              <a:rPr lang="en-GB" baseline="-25000" dirty="0"/>
              <a:t>DC</a:t>
            </a:r>
            <a:r>
              <a:rPr lang="en-GB" dirty="0"/>
              <a:t> and I</a:t>
            </a:r>
            <a:r>
              <a:rPr lang="en-GB" baseline="-25000" dirty="0"/>
              <a:t>DC</a:t>
            </a:r>
            <a:r>
              <a:rPr lang="en-GB" dirty="0"/>
              <a:t> get smoother as we increase the capacitance of the capacitor?</a:t>
            </a:r>
          </a:p>
        </p:txBody>
      </p:sp>
    </p:spTree>
    <p:custDataLst>
      <p:tags r:id="rId1"/>
    </p:custDataLst>
    <p:extLst>
      <p:ext uri="{BB962C8B-B14F-4D97-AF65-F5344CB8AC3E}">
        <p14:creationId xmlns:p14="http://schemas.microsoft.com/office/powerpoint/2010/main" val="255903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(3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16320"/>
          </a:xfrm>
          <a:prstGeom prst="rect">
            <a:avLst/>
          </a:prstGeom>
        </p:spPr>
        <p:txBody>
          <a:bodyPr wrap="square">
            <a:spAutoFit/>
          </a:bodyPr>
          <a:lstStyle/>
          <a:p>
            <a:pPr marL="342900" indent="-342900">
              <a:buFont typeface="+mj-lt"/>
              <a:buAutoNum type="arabicPeriod"/>
            </a:pPr>
            <a:r>
              <a:rPr lang="en-GB" dirty="0"/>
              <a:t>What do you think will happen if we increase the load i.e. increase the resistance of the load resistor?</a:t>
            </a:r>
          </a:p>
          <a:p>
            <a:pPr marL="342900" indent="-342900">
              <a:buFont typeface="+mj-lt"/>
              <a:buAutoNum type="arabicPeriod"/>
            </a:pPr>
            <a:r>
              <a:rPr lang="en-GB" dirty="0"/>
              <a:t>Set the capacitance back to 1μF and make a note of what the maximum and minimum voltage across and current through the load are again.</a:t>
            </a:r>
          </a:p>
          <a:p>
            <a:pPr marL="342900" indent="-342900">
              <a:buFont typeface="+mj-lt"/>
              <a:buAutoNum type="arabicPeriod"/>
            </a:pPr>
            <a:r>
              <a:rPr lang="en-GB" dirty="0"/>
              <a:t>Now change the resistance of the resistor to 10kΩ. What happens to the voltage across the resistor? What is its minimum and maximum value now? What is the minimum and maximum current through the load now?</a:t>
            </a:r>
          </a:p>
          <a:p>
            <a:pPr marL="342900" indent="-342900">
              <a:buFont typeface="+mj-lt"/>
              <a:buAutoNum type="arabicPeriod"/>
            </a:pPr>
            <a:r>
              <a:rPr lang="en-GB" dirty="0"/>
              <a:t>Change the resistance of the resistor to 100Ω. What happens to the voltage across the resistor? What is its minimum and maximum value now? What is the minimum and maximum current through the load now?</a:t>
            </a:r>
          </a:p>
          <a:p>
            <a:pPr marL="342900" indent="-342900">
              <a:buFont typeface="+mj-lt"/>
              <a:buAutoNum type="arabicPeriod"/>
            </a:pPr>
            <a:r>
              <a:rPr lang="en-GB" dirty="0"/>
              <a:t>Why do you think the output V</a:t>
            </a:r>
            <a:r>
              <a:rPr lang="en-GB" baseline="-25000" dirty="0"/>
              <a:t>DC</a:t>
            </a:r>
            <a:r>
              <a:rPr lang="en-GB" dirty="0"/>
              <a:t> and I</a:t>
            </a:r>
            <a:r>
              <a:rPr lang="en-GB" baseline="-25000" dirty="0"/>
              <a:t>DC</a:t>
            </a:r>
            <a:r>
              <a:rPr lang="en-GB" dirty="0"/>
              <a:t> get smoother as we increase the resistance of the resistor?</a:t>
            </a:r>
          </a:p>
        </p:txBody>
      </p:sp>
    </p:spTree>
    <p:custDataLst>
      <p:tags r:id="rId1"/>
    </p:custDataLst>
    <p:extLst>
      <p:ext uri="{BB962C8B-B14F-4D97-AF65-F5344CB8AC3E}">
        <p14:creationId xmlns:p14="http://schemas.microsoft.com/office/powerpoint/2010/main" val="294277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08"/>
          </a:xfrm>
          <a:prstGeom prst="rect">
            <a:avLst/>
          </a:prstGeom>
        </p:spPr>
        <p:txBody>
          <a:bodyPr wrap="square">
            <a:spAutoFit/>
          </a:bodyPr>
          <a:lstStyle/>
          <a:p>
            <a:r>
              <a:rPr lang="en-GB" dirty="0"/>
              <a:t>A screencast video presented by an expert electrician working through Doc01.</a:t>
            </a:r>
          </a:p>
          <a:p>
            <a:pPr marL="342900" indent="-342900">
              <a:buFont typeface="+mj-lt"/>
              <a:buAutoNum type="arabicPeriod"/>
            </a:pPr>
            <a:r>
              <a:rPr lang="en-GB" dirty="0"/>
              <a:t>Highlight the standard pulsating rectified wave from the bridge rectifier and that the expected forward voltage drop can be seen. Also show how the current wave form is the same shape and how the current rises and falls.</a:t>
            </a:r>
          </a:p>
          <a:p>
            <a:pPr marL="342900" indent="-342900">
              <a:buFont typeface="+mj-lt"/>
              <a:buAutoNum type="arabicPeriod"/>
            </a:pPr>
            <a:r>
              <a:rPr lang="en-GB" dirty="0"/>
              <a:t>Show how the load voltage (and current) smooths out when we add the capacitor – we have a min and max that are closer together.</a:t>
            </a:r>
          </a:p>
          <a:p>
            <a:pPr marL="342900" indent="-342900">
              <a:buFont typeface="+mj-lt"/>
              <a:buAutoNum type="arabicPeriod"/>
            </a:pPr>
            <a:r>
              <a:rPr lang="en-GB" dirty="0"/>
              <a:t>Explain how the capacitor smooths out the bumps (use the graph on page 2 to help explain)</a:t>
            </a:r>
          </a:p>
          <a:p>
            <a:pPr marL="800100" lvl="1" indent="-342900">
              <a:buFont typeface="+mj-lt"/>
              <a:buAutoNum type="arabicPeriod"/>
            </a:pPr>
            <a:r>
              <a:rPr lang="en-GB" dirty="0"/>
              <a:t>As the voltage output from the rectifier rises, the capacitor gets charged up to the same peak voltage. THE RATED DC VOLTAGE OF THE CAP MUST ALWAYS BE GREATER THAN THE DC PEAK OTHERWISE THE CAP WILL BE DAMAGED BY EXCESSIVE VOLTAGE.</a:t>
            </a:r>
          </a:p>
          <a:p>
            <a:pPr marL="800100" lvl="1" indent="-342900">
              <a:buFont typeface="+mj-lt"/>
              <a:buAutoNum type="arabicPeriod"/>
            </a:pPr>
            <a:r>
              <a:rPr lang="en-GB" dirty="0"/>
              <a:t>As the voltage starts to fall, the capacitor starts to discharge. Its rate of discharge (time constant) is T = RC. The discharging capacitor “replaces” the voltage lost as a result of the rectifier voltage dropping.</a:t>
            </a:r>
          </a:p>
          <a:p>
            <a:pPr marL="800100" lvl="1" indent="-342900">
              <a:buFont typeface="+mj-lt"/>
              <a:buAutoNum type="arabicPeriod"/>
            </a:pPr>
            <a:r>
              <a:rPr lang="en-GB" dirty="0"/>
              <a:t>As the rectifier voltage increases again, it starts to recharge the capacitor once the rectifier voltage becomes equal to the capacitor voltage.</a:t>
            </a:r>
          </a:p>
          <a:p>
            <a:pPr marL="342900" indent="-342900">
              <a:buFont typeface="+mj-lt"/>
              <a:buAutoNum type="arabicPeriod"/>
            </a:pPr>
            <a:r>
              <a:rPr lang="en-GB" dirty="0"/>
              <a:t>Show what happens when we decrease and increase the capacitance of the capacitor. Explain why a higher capacitance results in a smoother V</a:t>
            </a:r>
            <a:r>
              <a:rPr lang="en-GB" baseline="-25000" dirty="0"/>
              <a:t>DC</a:t>
            </a:r>
            <a:r>
              <a:rPr lang="en-GB" dirty="0"/>
              <a:t> and I</a:t>
            </a:r>
            <a:r>
              <a:rPr lang="en-GB" baseline="-25000" dirty="0"/>
              <a:t>DC</a:t>
            </a:r>
            <a:r>
              <a:rPr lang="en-GB" dirty="0"/>
              <a:t> (i.e. min and max that are closer together).</a:t>
            </a:r>
          </a:p>
          <a:p>
            <a:pPr marL="800100" lvl="1" indent="-342900">
              <a:buFont typeface="+mj-lt"/>
              <a:buAutoNum type="arabicPeriod"/>
            </a:pPr>
            <a:r>
              <a:rPr lang="en-GB" dirty="0"/>
              <a:t>Time constant in RC circuit is T = R x C. If we increase C, we increase T so the capacitor discharges more slowly therefore the output is smoother.</a:t>
            </a:r>
          </a:p>
          <a:p>
            <a:pPr marL="342900" indent="-342900">
              <a:buFont typeface="+mj-lt"/>
              <a:buAutoNum type="arabicPeriod"/>
            </a:pPr>
            <a:r>
              <a:rPr lang="en-GB" dirty="0"/>
              <a:t>Show what happens when we decrease and increase the load (resistance of the resistor). Explain why a greater load results in a smoother V</a:t>
            </a:r>
            <a:r>
              <a:rPr lang="en-GB" baseline="-25000" dirty="0"/>
              <a:t>DC</a:t>
            </a:r>
            <a:r>
              <a:rPr lang="en-GB" dirty="0"/>
              <a:t> and I</a:t>
            </a:r>
            <a:r>
              <a:rPr lang="en-GB" baseline="-25000" dirty="0"/>
              <a:t>DC</a:t>
            </a:r>
            <a:r>
              <a:rPr lang="en-GB" dirty="0"/>
              <a:t> (i.e. min and max that are closer together).</a:t>
            </a:r>
          </a:p>
          <a:p>
            <a:pPr marL="800100" lvl="1" indent="-342900">
              <a:buFont typeface="+mj-lt"/>
              <a:buAutoNum type="arabicPeriod"/>
            </a:pPr>
            <a:r>
              <a:rPr lang="en-GB" dirty="0"/>
              <a:t>Time constant in RC circuit is T = R x C. If we increase R, we increase T so the capacitor discharges more slowly therefore the output is smoother.</a:t>
            </a:r>
          </a:p>
        </p:txBody>
      </p:sp>
    </p:spTree>
    <p:custDataLst>
      <p:tags r:id="rId1"/>
    </p:custDataLst>
    <p:extLst>
      <p:ext uri="{BB962C8B-B14F-4D97-AF65-F5344CB8AC3E}">
        <p14:creationId xmlns:p14="http://schemas.microsoft.com/office/powerpoint/2010/main" val="368353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2)</a:t>
            </a:r>
          </a:p>
        </p:txBody>
      </p:sp>
      <p:pic>
        <p:nvPicPr>
          <p:cNvPr id="6" name="Picture 5">
            <a:extLst>
              <a:ext uri="{FF2B5EF4-FFF2-40B4-BE49-F238E27FC236}">
                <a16:creationId xmlns:a16="http://schemas.microsoft.com/office/drawing/2014/main" id="{28678DF6-C458-8145-BFF3-47FB514C0D4A}"/>
              </a:ext>
            </a:extLst>
          </p:cNvPr>
          <p:cNvPicPr>
            <a:picLocks noChangeAspect="1"/>
          </p:cNvPicPr>
          <p:nvPr/>
        </p:nvPicPr>
        <p:blipFill>
          <a:blip r:embed="rId4"/>
          <a:stretch>
            <a:fillRect/>
          </a:stretch>
        </p:blipFill>
        <p:spPr>
          <a:xfrm>
            <a:off x="0" y="1403642"/>
            <a:ext cx="10239375" cy="3333750"/>
          </a:xfrm>
          <a:prstGeom prst="rect">
            <a:avLst/>
          </a:prstGeom>
        </p:spPr>
      </p:pic>
      <p:sp>
        <p:nvSpPr>
          <p:cNvPr id="7" name="TextBox 6">
            <a:extLst>
              <a:ext uri="{FF2B5EF4-FFF2-40B4-BE49-F238E27FC236}">
                <a16:creationId xmlns:a16="http://schemas.microsoft.com/office/drawing/2014/main" id="{8A1ADE63-4EE9-C84F-835D-F41DC4F8EB28}"/>
              </a:ext>
            </a:extLst>
          </p:cNvPr>
          <p:cNvSpPr txBox="1"/>
          <p:nvPr/>
        </p:nvSpPr>
        <p:spPr>
          <a:xfrm>
            <a:off x="4656407" y="1575582"/>
            <a:ext cx="2250830" cy="1200329"/>
          </a:xfrm>
          <a:prstGeom prst="rect">
            <a:avLst/>
          </a:prstGeom>
          <a:solidFill>
            <a:schemeClr val="bg1"/>
          </a:solidFill>
        </p:spPr>
        <p:txBody>
          <a:bodyPr wrap="square" rtlCol="0">
            <a:spAutoFit/>
          </a:bodyPr>
          <a:lstStyle/>
          <a:p>
            <a:r>
              <a:rPr lang="en-US" dirty="0"/>
              <a:t>The output voltage falls to zero between peaks. There is a large amount of ripple.</a:t>
            </a:r>
          </a:p>
        </p:txBody>
      </p:sp>
      <p:sp>
        <p:nvSpPr>
          <p:cNvPr id="8" name="TextBox 7">
            <a:extLst>
              <a:ext uri="{FF2B5EF4-FFF2-40B4-BE49-F238E27FC236}">
                <a16:creationId xmlns:a16="http://schemas.microsoft.com/office/drawing/2014/main" id="{CA5BE233-9118-7948-9666-DAC186F22DD9}"/>
              </a:ext>
            </a:extLst>
          </p:cNvPr>
          <p:cNvSpPr txBox="1"/>
          <p:nvPr/>
        </p:nvSpPr>
        <p:spPr>
          <a:xfrm>
            <a:off x="7825243" y="266408"/>
            <a:ext cx="2250830" cy="2031325"/>
          </a:xfrm>
          <a:prstGeom prst="rect">
            <a:avLst/>
          </a:prstGeom>
          <a:solidFill>
            <a:schemeClr val="bg1"/>
          </a:solidFill>
        </p:spPr>
        <p:txBody>
          <a:bodyPr wrap="square" rtlCol="0">
            <a:spAutoFit/>
          </a:bodyPr>
          <a:lstStyle/>
          <a:p>
            <a:r>
              <a:rPr lang="en-US" dirty="0"/>
              <a:t>The output voltage does not fall all the way to zero because of the capacitor discharging. There ripples are much smaller.</a:t>
            </a:r>
          </a:p>
        </p:txBody>
      </p:sp>
      <p:cxnSp>
        <p:nvCxnSpPr>
          <p:cNvPr id="10" name="Straight Connector 9">
            <a:extLst>
              <a:ext uri="{FF2B5EF4-FFF2-40B4-BE49-F238E27FC236}">
                <a16:creationId xmlns:a16="http://schemas.microsoft.com/office/drawing/2014/main" id="{8A3690D7-D6D5-0043-8B3D-EF40A4DA351C}"/>
              </a:ext>
            </a:extLst>
          </p:cNvPr>
          <p:cNvCxnSpPr/>
          <p:nvPr/>
        </p:nvCxnSpPr>
        <p:spPr>
          <a:xfrm>
            <a:off x="4881489" y="3854547"/>
            <a:ext cx="1378634"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8559D74-E4E1-A648-AC4D-F5D3F7B13C6D}"/>
              </a:ext>
            </a:extLst>
          </p:cNvPr>
          <p:cNvSpPr txBox="1"/>
          <p:nvPr/>
        </p:nvSpPr>
        <p:spPr>
          <a:xfrm>
            <a:off x="4129820" y="3531381"/>
            <a:ext cx="989867" cy="646331"/>
          </a:xfrm>
          <a:prstGeom prst="rect">
            <a:avLst/>
          </a:prstGeom>
          <a:noFill/>
        </p:spPr>
        <p:txBody>
          <a:bodyPr wrap="square" rtlCol="0">
            <a:spAutoFit/>
          </a:bodyPr>
          <a:lstStyle/>
          <a:p>
            <a:r>
              <a:rPr lang="en-US" dirty="0"/>
              <a:t>Average Voltage</a:t>
            </a:r>
          </a:p>
        </p:txBody>
      </p:sp>
      <p:cxnSp>
        <p:nvCxnSpPr>
          <p:cNvPr id="12" name="Straight Connector 11">
            <a:extLst>
              <a:ext uri="{FF2B5EF4-FFF2-40B4-BE49-F238E27FC236}">
                <a16:creationId xmlns:a16="http://schemas.microsoft.com/office/drawing/2014/main" id="{783A244F-8D1F-BF4E-B944-B647629A9267}"/>
              </a:ext>
            </a:extLst>
          </p:cNvPr>
          <p:cNvCxnSpPr>
            <a:cxnSpLocks/>
          </p:cNvCxnSpPr>
          <p:nvPr/>
        </p:nvCxnSpPr>
        <p:spPr>
          <a:xfrm>
            <a:off x="7870873" y="3531381"/>
            <a:ext cx="1664546"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6BCDD6-0D86-D644-B9E1-8CDD424F93D1}"/>
              </a:ext>
            </a:extLst>
          </p:cNvPr>
          <p:cNvSpPr txBox="1"/>
          <p:nvPr/>
        </p:nvSpPr>
        <p:spPr>
          <a:xfrm>
            <a:off x="9249507" y="3208215"/>
            <a:ext cx="989867" cy="646331"/>
          </a:xfrm>
          <a:prstGeom prst="rect">
            <a:avLst/>
          </a:prstGeom>
          <a:noFill/>
        </p:spPr>
        <p:txBody>
          <a:bodyPr wrap="square" rtlCol="0">
            <a:spAutoFit/>
          </a:bodyPr>
          <a:lstStyle/>
          <a:p>
            <a:r>
              <a:rPr lang="en-US" dirty="0"/>
              <a:t>Average Voltage</a:t>
            </a:r>
          </a:p>
        </p:txBody>
      </p:sp>
    </p:spTree>
    <p:custDataLst>
      <p:tags r:id="rId1"/>
    </p:custDataLst>
    <p:extLst>
      <p:ext uri="{BB962C8B-B14F-4D97-AF65-F5344CB8AC3E}">
        <p14:creationId xmlns:p14="http://schemas.microsoft.com/office/powerpoint/2010/main" val="419970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Explain what capacitive smoothing is</a:t>
            </a:r>
          </a:p>
          <a:p>
            <a:pPr marL="457200" indent="-457200">
              <a:buFont typeface="+mj-lt"/>
              <a:buAutoNum type="arabicPeriod"/>
            </a:pPr>
            <a:r>
              <a:rPr lang="en-GB" sz="2400" dirty="0"/>
              <a:t>Draw a bridge rectifier circuit with a smoothing capacitor</a:t>
            </a:r>
          </a:p>
          <a:p>
            <a:pPr marL="457200" indent="-457200">
              <a:buFont typeface="+mj-lt"/>
              <a:buAutoNum type="arabicPeriod"/>
            </a:pPr>
            <a:r>
              <a:rPr lang="en-GB" sz="2400" dirty="0"/>
              <a:t>Explain how the capacitance and load affect the size of the DC ripple</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6.4: Capacitive Smoothing</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3480132"/>
          </a:xfrm>
        </p:spPr>
        <p:txBody>
          <a:bodyPr>
            <a:noAutofit/>
          </a:bodyPr>
          <a:lstStyle/>
          <a:p>
            <a:pPr marL="0" indent="0" algn="just">
              <a:buNone/>
            </a:pPr>
            <a:r>
              <a:rPr lang="en-US" sz="2400" dirty="0"/>
              <a:t>We saw in the previous unit how we can change AC (current that keeps changing direction) in DC (current that always flows in the same direction). This is called </a:t>
            </a:r>
            <a:r>
              <a:rPr lang="en-US" sz="2400" b="1" dirty="0"/>
              <a:t>rectification</a:t>
            </a:r>
            <a:r>
              <a:rPr lang="en-US" sz="2400" dirty="0"/>
              <a:t>.</a:t>
            </a:r>
          </a:p>
          <a:p>
            <a:pPr marL="0" indent="0" algn="just">
              <a:buNone/>
            </a:pPr>
            <a:r>
              <a:rPr lang="en-US" sz="2400" dirty="0"/>
              <a:t>We can rectify either </a:t>
            </a:r>
            <a:r>
              <a:rPr lang="en-US" sz="2400" b="1" dirty="0"/>
              <a:t>half</a:t>
            </a:r>
            <a:r>
              <a:rPr lang="en-US" sz="2400" dirty="0"/>
              <a:t> the original AC wave or the </a:t>
            </a:r>
            <a:r>
              <a:rPr lang="en-US" sz="2400" b="1" dirty="0"/>
              <a:t>full</a:t>
            </a:r>
            <a:r>
              <a:rPr lang="en-US" sz="2400" dirty="0"/>
              <a:t> original AC wave.</a:t>
            </a:r>
          </a:p>
        </p:txBody>
      </p:sp>
      <p:pic>
        <p:nvPicPr>
          <p:cNvPr id="5" name="Picture 4">
            <a:extLst>
              <a:ext uri="{FF2B5EF4-FFF2-40B4-BE49-F238E27FC236}">
                <a16:creationId xmlns:a16="http://schemas.microsoft.com/office/drawing/2014/main" id="{09DC554D-4AAA-3247-AE2D-DBD4DB7109E9}"/>
              </a:ext>
            </a:extLst>
          </p:cNvPr>
          <p:cNvPicPr>
            <a:picLocks noChangeAspect="1"/>
          </p:cNvPicPr>
          <p:nvPr/>
        </p:nvPicPr>
        <p:blipFill>
          <a:blip r:embed="rId4"/>
          <a:stretch>
            <a:fillRect/>
          </a:stretch>
        </p:blipFill>
        <p:spPr>
          <a:xfrm>
            <a:off x="5691109" y="1091868"/>
            <a:ext cx="4484752" cy="3324902"/>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8301A3B-B47F-164A-B6AF-1F7B872966DC}"/>
              </a:ext>
            </a:extLst>
          </p:cNvPr>
          <p:cNvSpPr/>
          <p:nvPr/>
        </p:nvSpPr>
        <p:spPr>
          <a:xfrm>
            <a:off x="675249" y="872197"/>
            <a:ext cx="8806376" cy="3727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t>Remember</a:t>
            </a:r>
          </a:p>
          <a:p>
            <a:pPr algn="ctr"/>
            <a:r>
              <a:rPr lang="en-US" sz="2400" dirty="0"/>
              <a:t>The typical AC and rectified DC wave forms are the same shape for voltage and current. In other words, this graph could show either the voltage across a load or the current through the load. The scales would be different but the shape would be the same.</a:t>
            </a:r>
          </a:p>
        </p:txBody>
      </p:sp>
      <p:pic>
        <p:nvPicPr>
          <p:cNvPr id="10" name="Picture 9">
            <a:extLst>
              <a:ext uri="{FF2B5EF4-FFF2-40B4-BE49-F238E27FC236}">
                <a16:creationId xmlns:a16="http://schemas.microsoft.com/office/drawing/2014/main" id="{393F26CF-2B1C-FD4B-AEC4-FC1B793E1F05}"/>
              </a:ext>
            </a:extLst>
          </p:cNvPr>
          <p:cNvPicPr>
            <a:picLocks noChangeAspect="1"/>
          </p:cNvPicPr>
          <p:nvPr/>
        </p:nvPicPr>
        <p:blipFill rotWithShape="1">
          <a:blip r:embed="rId4"/>
          <a:srcRect t="66590"/>
          <a:stretch/>
        </p:blipFill>
        <p:spPr>
          <a:xfrm>
            <a:off x="2251598" y="3179298"/>
            <a:ext cx="5736177" cy="1420837"/>
          </a:xfrm>
          <a:prstGeom prst="rect">
            <a:avLst/>
          </a:prstGeom>
        </p:spPr>
      </p:pic>
    </p:spTree>
    <p:custDataLst>
      <p:tags r:id="rId1"/>
    </p:custDataLst>
    <p:extLst>
      <p:ext uri="{BB962C8B-B14F-4D97-AF65-F5344CB8AC3E}">
        <p14:creationId xmlns:p14="http://schemas.microsoft.com/office/powerpoint/2010/main" val="186592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Pulsating DC</a:t>
            </a:r>
          </a:p>
        </p:txBody>
      </p:sp>
      <p:sp>
        <p:nvSpPr>
          <p:cNvPr id="3" name="Content Placeholder 2"/>
          <p:cNvSpPr>
            <a:spLocks noGrp="1"/>
          </p:cNvSpPr>
          <p:nvPr>
            <p:ph idx="1"/>
          </p:nvPr>
        </p:nvSpPr>
        <p:spPr>
          <a:xfrm>
            <a:off x="1122532" y="1091867"/>
            <a:ext cx="4358201" cy="3775556"/>
          </a:xfrm>
        </p:spPr>
        <p:txBody>
          <a:bodyPr>
            <a:noAutofit/>
          </a:bodyPr>
          <a:lstStyle/>
          <a:p>
            <a:pPr marL="0" indent="0" algn="just">
              <a:buNone/>
            </a:pPr>
            <a:r>
              <a:rPr lang="en-US" sz="2400" dirty="0"/>
              <a:t>We also saw that, even for full wave rectification, the DC voltage (and current) was </a:t>
            </a:r>
            <a:r>
              <a:rPr lang="en-US" sz="2400" b="1" dirty="0"/>
              <a:t>pulsating</a:t>
            </a:r>
            <a:r>
              <a:rPr lang="en-US" sz="2400" dirty="0"/>
              <a:t> – it kept rising and fallen between zero and its peak value. This constantly changing DC is not steady enough for most purposes. We need to find a way to smooth the rectified wave out into DC which is steadier and smoother (like the purple line).</a:t>
            </a:r>
          </a:p>
        </p:txBody>
      </p:sp>
      <p:pic>
        <p:nvPicPr>
          <p:cNvPr id="4" name="Picture 3">
            <a:extLst>
              <a:ext uri="{FF2B5EF4-FFF2-40B4-BE49-F238E27FC236}">
                <a16:creationId xmlns:a16="http://schemas.microsoft.com/office/drawing/2014/main" id="{347B014F-F4F5-CC41-9DE5-39CCDE614FA0}"/>
              </a:ext>
            </a:extLst>
          </p:cNvPr>
          <p:cNvPicPr>
            <a:picLocks noChangeAspect="1"/>
          </p:cNvPicPr>
          <p:nvPr/>
        </p:nvPicPr>
        <p:blipFill>
          <a:blip r:embed="rId4"/>
          <a:stretch>
            <a:fillRect/>
          </a:stretch>
        </p:blipFill>
        <p:spPr>
          <a:xfrm>
            <a:off x="5653663" y="1163237"/>
            <a:ext cx="4358201" cy="2208628"/>
          </a:xfrm>
          <a:prstGeom prst="rect">
            <a:avLst/>
          </a:prstGeom>
        </p:spPr>
      </p:pic>
      <p:sp>
        <p:nvSpPr>
          <p:cNvPr id="5" name="Content Placeholder 2">
            <a:extLst>
              <a:ext uri="{FF2B5EF4-FFF2-40B4-BE49-F238E27FC236}">
                <a16:creationId xmlns:a16="http://schemas.microsoft.com/office/drawing/2014/main" id="{BE171FBC-37F7-4F4F-B529-DBCAAFA9957C}"/>
              </a:ext>
            </a:extLst>
          </p:cNvPr>
          <p:cNvSpPr txBox="1">
            <a:spLocks/>
          </p:cNvSpPr>
          <p:nvPr/>
        </p:nvSpPr>
        <p:spPr>
          <a:xfrm>
            <a:off x="5829012" y="3451739"/>
            <a:ext cx="3287831" cy="141568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Any ideas as to what component we could use to make the pulsating DC smoother?</a:t>
            </a:r>
          </a:p>
        </p:txBody>
      </p:sp>
      <p:pic>
        <p:nvPicPr>
          <p:cNvPr id="8" name="Graphic 7" descr="Head with Gears">
            <a:extLst>
              <a:ext uri="{FF2B5EF4-FFF2-40B4-BE49-F238E27FC236}">
                <a16:creationId xmlns:a16="http://schemas.microsoft.com/office/drawing/2014/main" id="{BD78DA9D-CDEB-F644-8D5D-97CB5FD32C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39814" y="3567657"/>
            <a:ext cx="872050" cy="872050"/>
          </a:xfrm>
          <a:prstGeom prst="rect">
            <a:avLst/>
          </a:prstGeom>
        </p:spPr>
      </p:pic>
    </p:spTree>
    <p:custDataLst>
      <p:tags r:id="rId1"/>
    </p:custDataLst>
    <p:extLst>
      <p:ext uri="{BB962C8B-B14F-4D97-AF65-F5344CB8AC3E}">
        <p14:creationId xmlns:p14="http://schemas.microsoft.com/office/powerpoint/2010/main" val="238284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Capacitive smoothing</a:t>
            </a:r>
          </a:p>
        </p:txBody>
      </p:sp>
      <p:sp>
        <p:nvSpPr>
          <p:cNvPr id="3" name="Content Placeholder 2"/>
          <p:cNvSpPr>
            <a:spLocks noGrp="1"/>
          </p:cNvSpPr>
          <p:nvPr>
            <p:ph idx="1"/>
          </p:nvPr>
        </p:nvSpPr>
        <p:spPr>
          <a:xfrm>
            <a:off x="1122532" y="1091869"/>
            <a:ext cx="7282914" cy="1033933"/>
          </a:xfrm>
        </p:spPr>
        <p:txBody>
          <a:bodyPr>
            <a:noAutofit/>
          </a:bodyPr>
          <a:lstStyle/>
          <a:p>
            <a:pPr marL="0" indent="0" algn="just">
              <a:buNone/>
            </a:pPr>
            <a:r>
              <a:rPr lang="en-US" sz="2400" dirty="0"/>
              <a:t>In order to smooth the bumps out of our pulsating DC output, we can use a capacitor. Can a look at how this works in the virtual circuit.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56519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1116761"/>
          </a:xfrm>
          <a:solidFill>
            <a:schemeClr val="tx2">
              <a:lumMod val="40000"/>
              <a:lumOff val="60000"/>
            </a:schemeClr>
          </a:solidFill>
        </p:spPr>
        <p:txBody>
          <a:bodyPr>
            <a:noAutofit/>
          </a:bodyPr>
          <a:lstStyle/>
          <a:p>
            <a:pPr marL="0" indent="0" algn="just">
              <a:buNone/>
            </a:pPr>
            <a:r>
              <a:rPr lang="en-GB" sz="2400" i="1" dirty="0"/>
              <a:t>Draw a picture of a bridge rectifier with a smoothing capacitor connected in parallel across a load.</a:t>
            </a:r>
          </a:p>
          <a:p>
            <a:pPr marL="0" indent="0" algn="just">
              <a:buNone/>
            </a:pPr>
            <a:r>
              <a:rPr lang="en-GB" sz="2400" i="1" dirty="0"/>
              <a:t>Take a photo of </a:t>
            </a:r>
            <a:r>
              <a:rPr lang="en-GB" sz="2400" i="1"/>
              <a:t>your drawing </a:t>
            </a:r>
            <a:r>
              <a:rPr lang="en-GB" sz="2400" i="1" dirty="0"/>
              <a:t>and upload it to your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3520157"/>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3579166"/>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406435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757886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40951</TotalTime>
  <Words>2064</Words>
  <Application>Microsoft Macintosh PowerPoint</Application>
  <PresentationFormat>Custom</PresentationFormat>
  <Paragraphs>181</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Open Sans</vt:lpstr>
      <vt:lpstr>Office Theme</vt:lpstr>
      <vt:lpstr>Electronics</vt:lpstr>
      <vt:lpstr>Assumed prior learning</vt:lpstr>
      <vt:lpstr>Outcomes</vt:lpstr>
      <vt:lpstr>Unit 6.4: Capacitive Smoothing</vt:lpstr>
      <vt:lpstr>Introduction</vt:lpstr>
      <vt:lpstr>PowerPoint Presentation</vt:lpstr>
      <vt:lpstr>Pulsating DC</vt:lpstr>
      <vt:lpstr>Capacitive smoothing</vt:lpstr>
      <vt:lpstr>Take a picture</vt:lpstr>
      <vt:lpstr>Average voltage</vt:lpstr>
      <vt:lpstr>Small and big ripples</vt:lpstr>
      <vt:lpstr>Take a picture</vt:lpstr>
      <vt:lpstr>Test Yourself</vt:lpstr>
      <vt:lpstr>Question 1</vt:lpstr>
      <vt:lpstr>Question 2</vt:lpstr>
      <vt:lpstr>Question 3</vt:lpstr>
      <vt:lpstr>Question 4</vt:lpstr>
      <vt:lpstr>Document Briefing – Doc01 (1 of 3)</vt:lpstr>
      <vt:lpstr>Document Briefing – Doc01 (2 of 3)</vt:lpstr>
      <vt:lpstr>Document Briefing – Doc01 (3 of 3)</vt:lpstr>
      <vt:lpstr>Video Briefing – Vid01 (1 of 2)</vt:lpstr>
      <vt:lpstr>Video Briefing – Vid01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907</cp:revision>
  <dcterms:created xsi:type="dcterms:W3CDTF">2018-02-02T12:07:09Z</dcterms:created>
  <dcterms:modified xsi:type="dcterms:W3CDTF">2018-11-01T13:25:19Z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