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45"/>
  </p:notesMasterIdLst>
  <p:sldIdLst>
    <p:sldId id="256" r:id="rId2"/>
    <p:sldId id="309" r:id="rId3"/>
    <p:sldId id="268" r:id="rId4"/>
    <p:sldId id="278" r:id="rId5"/>
    <p:sldId id="563" r:id="rId6"/>
    <p:sldId id="590" r:id="rId7"/>
    <p:sldId id="435" r:id="rId8"/>
    <p:sldId id="462" r:id="rId9"/>
    <p:sldId id="610" r:id="rId10"/>
    <p:sldId id="611" r:id="rId11"/>
    <p:sldId id="621" r:id="rId12"/>
    <p:sldId id="565" r:id="rId13"/>
    <p:sldId id="622" r:id="rId14"/>
    <p:sldId id="608" r:id="rId15"/>
    <p:sldId id="567" r:id="rId16"/>
    <p:sldId id="624" r:id="rId17"/>
    <p:sldId id="625" r:id="rId18"/>
    <p:sldId id="570" r:id="rId19"/>
    <p:sldId id="630" r:id="rId20"/>
    <p:sldId id="629" r:id="rId21"/>
    <p:sldId id="628" r:id="rId22"/>
    <p:sldId id="626" r:id="rId23"/>
    <p:sldId id="612" r:id="rId24"/>
    <p:sldId id="596" r:id="rId25"/>
    <p:sldId id="633" r:id="rId26"/>
    <p:sldId id="634" r:id="rId27"/>
    <p:sldId id="635" r:id="rId28"/>
    <p:sldId id="420" r:id="rId29"/>
    <p:sldId id="422" r:id="rId30"/>
    <p:sldId id="520" r:id="rId31"/>
    <p:sldId id="584" r:id="rId32"/>
    <p:sldId id="585" r:id="rId33"/>
    <p:sldId id="638" r:id="rId34"/>
    <p:sldId id="597" r:id="rId35"/>
    <p:sldId id="637" r:id="rId36"/>
    <p:sldId id="636" r:id="rId37"/>
    <p:sldId id="586" r:id="rId38"/>
    <p:sldId id="618" r:id="rId39"/>
    <p:sldId id="480" r:id="rId40"/>
    <p:sldId id="619" r:id="rId41"/>
    <p:sldId id="620" r:id="rId42"/>
    <p:sldId id="631" r:id="rId43"/>
    <p:sldId id="632" r:id="rId44"/>
  </p:sldIdLst>
  <p:sldSz cx="10239375" cy="5003800"/>
  <p:notesSz cx="6858000" cy="9144000"/>
  <p:custDataLst>
    <p:tags r:id="rId4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563"/>
            <p14:sldId id="590"/>
            <p14:sldId id="435"/>
            <p14:sldId id="462"/>
            <p14:sldId id="610"/>
            <p14:sldId id="611"/>
            <p14:sldId id="621"/>
            <p14:sldId id="565"/>
            <p14:sldId id="622"/>
            <p14:sldId id="608"/>
            <p14:sldId id="567"/>
            <p14:sldId id="624"/>
            <p14:sldId id="625"/>
            <p14:sldId id="570"/>
            <p14:sldId id="630"/>
            <p14:sldId id="629"/>
            <p14:sldId id="628"/>
            <p14:sldId id="626"/>
            <p14:sldId id="612"/>
            <p14:sldId id="596"/>
            <p14:sldId id="633"/>
            <p14:sldId id="634"/>
            <p14:sldId id="635"/>
            <p14:sldId id="420"/>
            <p14:sldId id="422"/>
            <p14:sldId id="520"/>
            <p14:sldId id="584"/>
            <p14:sldId id="585"/>
            <p14:sldId id="638"/>
            <p14:sldId id="597"/>
            <p14:sldId id="637"/>
            <p14:sldId id="636"/>
            <p14:sldId id="586"/>
          </p14:sldIdLst>
        </p14:section>
        <p14:section name="Appendix" id="{61A5EB1E-5BAC-224D-8F20-5D1D8E086C2B}">
          <p14:sldIdLst>
            <p14:sldId id="618"/>
            <p14:sldId id="480"/>
            <p14:sldId id="619"/>
            <p14:sldId id="620"/>
            <p14:sldId id="631"/>
            <p14:sldId id="63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17"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F2F7"/>
    <a:srgbClr val="00B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41"/>
    <p:restoredTop sz="66897" autoAdjust="0"/>
  </p:normalViewPr>
  <p:slideViewPr>
    <p:cSldViewPr snapToGrid="0" snapToObjects="1">
      <p:cViewPr varScale="1">
        <p:scale>
          <a:sx n="88" d="100"/>
          <a:sy n="88" d="100"/>
        </p:scale>
        <p:origin x="14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15/01/2019</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Download the worksheet = on click, open Doc02.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Img04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Vid02 = on click, play Vid02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2988787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redraw with the following changes: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Remove degrees along horizontal axis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Change vertical axis label to Voltage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Label V</a:t>
                </a:r>
                <a:r>
                  <a:rPr lang="en-US" baseline="-25000" dirty="0"/>
                  <a:t>P</a:t>
                </a:r>
                <a:r>
                  <a:rPr lang="en-US" dirty="0"/>
                  <a:t> on the left as </a:t>
                </a:r>
                <a:r>
                  <a:rPr lang="en-US" dirty="0" err="1"/>
                  <a:t>V</a:t>
                </a:r>
                <a:r>
                  <a:rPr lang="en-US" baseline="-25000" dirty="0" err="1"/>
                  <a:t>supply</a:t>
                </a:r>
                <a:endParaRPr lang="en-US" baseline="-2500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Label V</a:t>
                </a:r>
                <a:r>
                  <a:rPr lang="en-US" baseline="-25000" dirty="0"/>
                  <a:t>P</a:t>
                </a:r>
                <a:r>
                  <a:rPr lang="en-US" baseline="0" dirty="0"/>
                  <a:t> on the right as </a:t>
                </a:r>
                <a:r>
                  <a:rPr lang="en-US" baseline="0" dirty="0" err="1"/>
                  <a:t>V</a:t>
                </a:r>
                <a:r>
                  <a:rPr lang="en-US" baseline="-25000" dirty="0" err="1"/>
                  <a:t>load</a:t>
                </a:r>
                <a:endParaRPr lang="en-US" baseline="-2500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Change 0.6V to 0.7V, position between the horizontal lines and present as V</a:t>
                </a:r>
                <a:r>
                  <a:rPr lang="en-US" baseline="-25000" dirty="0"/>
                  <a:t>F</a:t>
                </a:r>
                <a:r>
                  <a:rPr lang="en-US" baseline="0" dirty="0"/>
                  <a:t> = 0.7V</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Remove heading Input A.C.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Make supply graph and </a:t>
                </a:r>
                <a:r>
                  <a:rPr lang="en-US" dirty="0" err="1"/>
                  <a:t>V</a:t>
                </a:r>
                <a:r>
                  <a:rPr lang="en-US" baseline="-25000" dirty="0" err="1"/>
                  <a:t>supply</a:t>
                </a:r>
                <a:r>
                  <a:rPr lang="en-US" baseline="0" dirty="0"/>
                  <a:t> label one </a:t>
                </a:r>
                <a:r>
                  <a:rPr lang="en-US" baseline="0" dirty="0" err="1"/>
                  <a:t>colour</a:t>
                </a:r>
                <a:endParaRPr lang="en-US" baseline="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Make load graph (lower peaks) and </a:t>
                </a:r>
                <a:r>
                  <a:rPr lang="en-US" baseline="0" dirty="0" err="1"/>
                  <a:t>V</a:t>
                </a:r>
                <a:r>
                  <a:rPr lang="en-US" baseline="-25000" dirty="0" err="1"/>
                  <a:t>load</a:t>
                </a:r>
                <a:r>
                  <a:rPr lang="en-US" baseline="0" dirty="0"/>
                  <a:t> another </a:t>
                </a:r>
                <a:r>
                  <a:rPr lang="en-US" baseline="0" dirty="0" err="1"/>
                  <a:t>colour</a:t>
                </a:r>
                <a:r>
                  <a:rPr lang="en-US" baseline="0" dirty="0"/>
                  <a:t>.</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96919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Choose image =  Launch file selection window</a:t>
            </a:r>
          </a:p>
          <a:p>
            <a:pPr marL="0" indent="0">
              <a:buFont typeface="+mj-lt"/>
              <a:buNone/>
            </a:pPr>
            <a:r>
              <a:rPr lang="en-GB" sz="1200" dirty="0"/>
              <a:t>Upload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200810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https://</a:t>
                </a:r>
                <a:r>
                  <a:rPr lang="en-US" dirty="0" err="1"/>
                  <a:t>qph.fs.quoracdn.net</a:t>
                </a:r>
                <a:r>
                  <a:rPr lang="en-US" dirty="0"/>
                  <a:t>/main-qimg-555703d23371732cb7e07e67822ff493 but add in equation.</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2653527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https://</a:t>
                </a:r>
                <a:r>
                  <a:rPr lang="en-US" dirty="0" err="1"/>
                  <a:t>upload.wikimedia.org</a:t>
                </a:r>
                <a:r>
                  <a:rPr lang="en-US" dirty="0"/>
                  <a:t>/</a:t>
                </a:r>
                <a:r>
                  <a:rPr lang="en-US" dirty="0" err="1"/>
                  <a:t>wikipedia</a:t>
                </a:r>
                <a:r>
                  <a:rPr lang="en-US" dirty="0"/>
                  <a:t>/commons/5/51/</a:t>
                </a:r>
                <a:r>
                  <a:rPr lang="en-US" dirty="0" err="1"/>
                  <a:t>Waveform_halfwave_rectifier.png</a:t>
                </a:r>
                <a:r>
                  <a:rPr lang="en-US" dirty="0"/>
                  <a:t> – marked for reuse</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3584715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the following in a pop-ups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1: Calculate the peak value of the AC supply -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𝑃</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𝑅𝑀𝑆</m:t>
                        </m:r>
                      </m:num>
                      <m:den>
                        <m:r>
                          <a:rPr lang="en-US" b="0" i="1" smtClean="0">
                            <a:latin typeface="Cambria Math" panose="02040503050406030204" pitchFamily="18" charset="0"/>
                          </a:rPr>
                          <m:t>0.707</m:t>
                        </m:r>
                      </m:den>
                    </m:f>
                  </m:oMath>
                </a14:m>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2: Factor in the forward voltage drop of the rectifying diode -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𝑃𝑒𝑎𝑘𝑎𝑐𝑟𝑜𝑠𝑠𝑙𝑜𝑎𝑑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𝑃</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𝐹</m:t>
                        </m:r>
                      </m:sub>
                    </m:sSub>
                  </m:oMath>
                </a14:m>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3: Now you can calculate the Mean and Average DC voltage -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𝐷𝐶𝑎𝑣𝑔</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𝑃𝑒𝑎𝑘𝑎𝑐𝑟𝑜𝑠𝑠𝑙𝑜𝑎𝑑</m:t>
                            </m:r>
                          </m:sub>
                        </m:sSub>
                        <m:r>
                          <a:rPr lang="en-US" b="0" i="1" smtClean="0">
                            <a:latin typeface="Cambria Math" panose="02040503050406030204" pitchFamily="18" charset="0"/>
                            <a:ea typeface="Cambria Math" panose="02040503050406030204" pitchFamily="18" charset="0"/>
                          </a:rPr>
                          <m:t>×0.637</m:t>
                        </m:r>
                      </m:num>
                      <m:den>
                        <m:r>
                          <a:rPr lang="en-US" b="0" i="1" smtClean="0">
                            <a:latin typeface="Cambria Math" panose="02040503050406030204" pitchFamily="18" charset="0"/>
                          </a:rPr>
                          <m:t>2</m:t>
                        </m:r>
                      </m:den>
                    </m:f>
                  </m:oMath>
                </a14:m>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multiply by 0.637 to find the average of a sine wave and we divide by 2 because we are missing every second AC cycle.</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2224731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MCQ</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is 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That is not correct. It looks like you multiplied the RMS AC voltage by 0.707 instead of dividing. The correct calculation is </a:t>
                </a:r>
                <a14:m>
                  <m:oMath xmlns:m="http://schemas.openxmlformats.org/officeDocument/2006/math">
                    <m:r>
                      <a:rPr lang="en-US" b="0" i="1" smtClean="0">
                        <a:latin typeface="Cambria Math" panose="02040503050406030204" pitchFamily="18" charset="0"/>
                      </a:rPr>
                      <m:t>𝐴𝑣𝑒𝑟𝑎𝑔𝑒</m:t>
                    </m:r>
                    <m:r>
                      <a:rPr lang="en-US" b="0" i="1" smtClean="0">
                        <a:latin typeface="Cambria Math" panose="02040503050406030204" pitchFamily="18" charset="0"/>
                      </a:rPr>
                      <m:t> </m:t>
                    </m:r>
                    <m:r>
                      <a:rPr lang="en-US" b="0" i="1" smtClean="0">
                        <a:latin typeface="Cambria Math" panose="02040503050406030204" pitchFamily="18" charset="0"/>
                      </a:rPr>
                      <m:t>𝐷𝐶</m:t>
                    </m:r>
                    <m:r>
                      <a:rPr lang="en-US" b="0" i="1" smtClean="0">
                        <a:latin typeface="Cambria Math" panose="02040503050406030204" pitchFamily="18" charset="0"/>
                      </a:rPr>
                      <m:t> </m:t>
                    </m:r>
                    <m:r>
                      <a:rPr lang="en-US" b="0" i="1" smtClean="0">
                        <a:latin typeface="Cambria Math" panose="02040503050406030204" pitchFamily="18" charset="0"/>
                      </a:rPr>
                      <m:t>𝑣𝑜𝑙𝑡𝑎𝑔𝑒</m:t>
                    </m:r>
                    <m:r>
                      <a:rPr lang="en-US" b="0" i="1" smtClean="0">
                        <a:latin typeface="Cambria Math" panose="02040503050406030204" pitchFamily="18" charset="0"/>
                      </a:rPr>
                      <m:t>= </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220/0.707</m:t>
                                    </m:r>
                                  </m:e>
                                </m:d>
                                <m:r>
                                  <a:rPr lang="en-US" b="0" i="1" smtClean="0">
                                    <a:latin typeface="Cambria Math" panose="02040503050406030204" pitchFamily="18" charset="0"/>
                                  </a:rPr>
                                  <m:t>−0.7</m:t>
                                </m:r>
                              </m:e>
                            </m:d>
                            <m:r>
                              <a:rPr lang="en-US" b="0" i="1" smtClean="0">
                                <a:latin typeface="Cambria Math" panose="02040503050406030204" pitchFamily="18" charset="0"/>
                                <a:ea typeface="Cambria Math" panose="02040503050406030204" pitchFamily="18" charset="0"/>
                              </a:rPr>
                              <m:t>×0.637</m:t>
                            </m:r>
                          </m:e>
                        </m:d>
                      </m:num>
                      <m:den>
                        <m:r>
                          <a:rPr lang="en-US" b="0" i="1" smtClean="0">
                            <a:latin typeface="Cambria Math" panose="02040503050406030204" pitchFamily="18" charset="0"/>
                          </a:rPr>
                          <m:t>2</m:t>
                        </m:r>
                      </m:den>
                    </m:f>
                    <m:r>
                      <a:rPr lang="en-US" b="0" i="0" smtClean="0">
                        <a:latin typeface="Cambria Math" panose="02040503050406030204" pitchFamily="18" charset="0"/>
                      </a:rPr>
                      <m:t>=98.89</m:t>
                    </m:r>
                    <m:r>
                      <m:rPr>
                        <m:sty m:val="p"/>
                      </m:rPr>
                      <a:rPr lang="en-US" b="0" i="0" smtClean="0">
                        <a:latin typeface="Cambria Math" panose="02040503050406030204" pitchFamily="18" charset="0"/>
                      </a:rPr>
                      <m:t>V</m:t>
                    </m:r>
                  </m:oMath>
                </a14:m>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Well done. That</a:t>
                </a:r>
                <a:r>
                  <a:rPr lang="en-US" baseline="0" dirty="0"/>
                  <a:t> is right. </a:t>
                </a:r>
                <a:r>
                  <a:rPr lang="en-US" dirty="0"/>
                  <a:t>The correct calculation is </a:t>
                </a:r>
                <a14:m>
                  <m:oMath xmlns:m="http://schemas.openxmlformats.org/officeDocument/2006/math">
                    <m:r>
                      <a:rPr lang="en-US" b="0" i="1" smtClean="0">
                        <a:latin typeface="Cambria Math" panose="02040503050406030204" pitchFamily="18" charset="0"/>
                      </a:rPr>
                      <m:t>𝐴𝑣𝑒𝑟𝑎𝑔𝑒</m:t>
                    </m:r>
                    <m:r>
                      <a:rPr lang="en-US" b="0" i="1" smtClean="0">
                        <a:latin typeface="Cambria Math" panose="02040503050406030204" pitchFamily="18" charset="0"/>
                      </a:rPr>
                      <m:t> </m:t>
                    </m:r>
                    <m:r>
                      <a:rPr lang="en-US" b="0" i="1" smtClean="0">
                        <a:latin typeface="Cambria Math" panose="02040503050406030204" pitchFamily="18" charset="0"/>
                      </a:rPr>
                      <m:t>𝐷𝐶</m:t>
                    </m:r>
                    <m:r>
                      <a:rPr lang="en-US" b="0" i="1" smtClean="0">
                        <a:latin typeface="Cambria Math" panose="02040503050406030204" pitchFamily="18" charset="0"/>
                      </a:rPr>
                      <m:t> </m:t>
                    </m:r>
                    <m:r>
                      <a:rPr lang="en-US" b="0" i="1" smtClean="0">
                        <a:latin typeface="Cambria Math" panose="02040503050406030204" pitchFamily="18" charset="0"/>
                      </a:rPr>
                      <m:t>𝑣𝑜𝑙𝑡𝑎𝑔𝑒</m:t>
                    </m:r>
                    <m:r>
                      <a:rPr lang="en-US" b="0" i="1" smtClean="0">
                        <a:latin typeface="Cambria Math" panose="02040503050406030204" pitchFamily="18" charset="0"/>
                      </a:rPr>
                      <m:t>= </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220/0.707</m:t>
                                    </m:r>
                                  </m:e>
                                </m:d>
                                <m:r>
                                  <a:rPr lang="en-US" b="0" i="1" smtClean="0">
                                    <a:latin typeface="Cambria Math" panose="02040503050406030204" pitchFamily="18" charset="0"/>
                                  </a:rPr>
                                  <m:t>−0.7</m:t>
                                </m:r>
                              </m:e>
                            </m:d>
                            <m:r>
                              <a:rPr lang="en-US" b="0" i="1" smtClean="0">
                                <a:latin typeface="Cambria Math" panose="02040503050406030204" pitchFamily="18" charset="0"/>
                                <a:ea typeface="Cambria Math" panose="02040503050406030204" pitchFamily="18" charset="0"/>
                              </a:rPr>
                              <m:t>×0.637</m:t>
                            </m:r>
                          </m:e>
                        </m:d>
                      </m:num>
                      <m:den>
                        <m:r>
                          <a:rPr lang="en-US" b="0" i="1" smtClean="0">
                            <a:latin typeface="Cambria Math" panose="02040503050406030204" pitchFamily="18" charset="0"/>
                          </a:rPr>
                          <m:t>2</m:t>
                        </m:r>
                      </m:den>
                    </m:f>
                    <m:r>
                      <a:rPr lang="en-US" b="0" i="0" smtClean="0">
                        <a:latin typeface="Cambria Math" panose="02040503050406030204" pitchFamily="18" charset="0"/>
                      </a:rPr>
                      <m:t>=98.89</m:t>
                    </m:r>
                    <m:r>
                      <m:rPr>
                        <m:sty m:val="p"/>
                      </m:rPr>
                      <a:rPr lang="en-US" b="0" i="0" smtClean="0">
                        <a:latin typeface="Cambria Math" panose="02040503050406030204" pitchFamily="18" charset="0"/>
                      </a:rPr>
                      <m:t>V</m:t>
                    </m:r>
                  </m:oMath>
                </a14:m>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That is not correct. It looks like you divided by 0.637 instead of multiplying. The correct calculation is </a:t>
                </a:r>
                <a14:m>
                  <m:oMath xmlns:m="http://schemas.openxmlformats.org/officeDocument/2006/math">
                    <m:r>
                      <a:rPr lang="en-US" b="0" i="1" smtClean="0">
                        <a:latin typeface="Cambria Math" panose="02040503050406030204" pitchFamily="18" charset="0"/>
                      </a:rPr>
                      <m:t>𝐴𝑣𝑒𝑟𝑎𝑔𝑒</m:t>
                    </m:r>
                    <m:r>
                      <a:rPr lang="en-US" b="0" i="1" smtClean="0">
                        <a:latin typeface="Cambria Math" panose="02040503050406030204" pitchFamily="18" charset="0"/>
                      </a:rPr>
                      <m:t> </m:t>
                    </m:r>
                    <m:r>
                      <a:rPr lang="en-US" b="0" i="1" smtClean="0">
                        <a:latin typeface="Cambria Math" panose="02040503050406030204" pitchFamily="18" charset="0"/>
                      </a:rPr>
                      <m:t>𝐷𝐶</m:t>
                    </m:r>
                    <m:r>
                      <a:rPr lang="en-US" b="0" i="1" smtClean="0">
                        <a:latin typeface="Cambria Math" panose="02040503050406030204" pitchFamily="18" charset="0"/>
                      </a:rPr>
                      <m:t> </m:t>
                    </m:r>
                    <m:r>
                      <a:rPr lang="en-US" b="0" i="1" smtClean="0">
                        <a:latin typeface="Cambria Math" panose="02040503050406030204" pitchFamily="18" charset="0"/>
                      </a:rPr>
                      <m:t>𝑣𝑜𝑙𝑡𝑎𝑔𝑒</m:t>
                    </m:r>
                    <m:r>
                      <a:rPr lang="en-US" b="0" i="1" smtClean="0">
                        <a:latin typeface="Cambria Math" panose="02040503050406030204" pitchFamily="18" charset="0"/>
                      </a:rPr>
                      <m:t>= </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220/0.707</m:t>
                                    </m:r>
                                  </m:e>
                                </m:d>
                                <m:r>
                                  <a:rPr lang="en-US" b="0" i="1" smtClean="0">
                                    <a:latin typeface="Cambria Math" panose="02040503050406030204" pitchFamily="18" charset="0"/>
                                  </a:rPr>
                                  <m:t>−0.7</m:t>
                                </m:r>
                              </m:e>
                            </m:d>
                            <m:r>
                              <a:rPr lang="en-US" b="0" i="1" smtClean="0">
                                <a:latin typeface="Cambria Math" panose="02040503050406030204" pitchFamily="18" charset="0"/>
                                <a:ea typeface="Cambria Math" panose="02040503050406030204" pitchFamily="18" charset="0"/>
                              </a:rPr>
                              <m:t>×0.637</m:t>
                            </m:r>
                          </m:e>
                        </m:d>
                      </m:num>
                      <m:den>
                        <m:r>
                          <a:rPr lang="en-US" b="0" i="1" smtClean="0">
                            <a:latin typeface="Cambria Math" panose="02040503050406030204" pitchFamily="18" charset="0"/>
                          </a:rPr>
                          <m:t>2</m:t>
                        </m:r>
                      </m:den>
                    </m:f>
                    <m:r>
                      <a:rPr lang="en-US" b="0" i="0" smtClean="0">
                        <a:latin typeface="Cambria Math" panose="02040503050406030204" pitchFamily="18" charset="0"/>
                      </a:rPr>
                      <m:t>=98.89</m:t>
                    </m:r>
                    <m:r>
                      <m:rPr>
                        <m:sty m:val="p"/>
                      </m:rPr>
                      <a:rPr lang="en-US" b="0" i="0" smtClean="0">
                        <a:latin typeface="Cambria Math" panose="02040503050406030204" pitchFamily="18" charset="0"/>
                      </a:rPr>
                      <m:t>V</m:t>
                    </m:r>
                  </m:oMath>
                </a14:m>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That is not correct. It looks like forgot to</a:t>
                </a:r>
                <a:r>
                  <a:rPr lang="en-US" baseline="0" dirty="0"/>
                  <a:t> divide the RMS AC voltage by 0.707. Remember, unless specifically told otherwise always assume AC voltages and currents are RMS values.</a:t>
                </a:r>
                <a:r>
                  <a:rPr lang="en-US" dirty="0"/>
                  <a:t>. The correct calculation is </a:t>
                </a:r>
                <a14:m>
                  <m:oMath xmlns:m="http://schemas.openxmlformats.org/officeDocument/2006/math">
                    <m:r>
                      <a:rPr lang="en-US" b="0" i="1" smtClean="0">
                        <a:latin typeface="Cambria Math" panose="02040503050406030204" pitchFamily="18" charset="0"/>
                      </a:rPr>
                      <m:t>𝐴𝑣𝑒𝑟𝑎𝑔𝑒</m:t>
                    </m:r>
                    <m:r>
                      <a:rPr lang="en-US" b="0" i="1" smtClean="0">
                        <a:latin typeface="Cambria Math" panose="02040503050406030204" pitchFamily="18" charset="0"/>
                      </a:rPr>
                      <m:t> </m:t>
                    </m:r>
                    <m:r>
                      <a:rPr lang="en-US" b="0" i="1" smtClean="0">
                        <a:latin typeface="Cambria Math" panose="02040503050406030204" pitchFamily="18" charset="0"/>
                      </a:rPr>
                      <m:t>𝐷𝐶</m:t>
                    </m:r>
                    <m:r>
                      <a:rPr lang="en-US" b="0" i="1" smtClean="0">
                        <a:latin typeface="Cambria Math" panose="02040503050406030204" pitchFamily="18" charset="0"/>
                      </a:rPr>
                      <m:t> </m:t>
                    </m:r>
                    <m:r>
                      <a:rPr lang="en-US" b="0" i="1" smtClean="0">
                        <a:latin typeface="Cambria Math" panose="02040503050406030204" pitchFamily="18" charset="0"/>
                      </a:rPr>
                      <m:t>𝑣𝑜𝑙𝑡𝑎𝑔𝑒</m:t>
                    </m:r>
                    <m:r>
                      <a:rPr lang="en-US" b="0" i="1" smtClean="0">
                        <a:latin typeface="Cambria Math" panose="02040503050406030204" pitchFamily="18" charset="0"/>
                      </a:rPr>
                      <m:t>= </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220/0.707</m:t>
                                    </m:r>
                                  </m:e>
                                </m:d>
                                <m:r>
                                  <a:rPr lang="en-US" b="0" i="1" smtClean="0">
                                    <a:latin typeface="Cambria Math" panose="02040503050406030204" pitchFamily="18" charset="0"/>
                                  </a:rPr>
                                  <m:t>−0.7</m:t>
                                </m:r>
                              </m:e>
                            </m:d>
                            <m:r>
                              <a:rPr lang="en-US" b="0" i="1" smtClean="0">
                                <a:latin typeface="Cambria Math" panose="02040503050406030204" pitchFamily="18" charset="0"/>
                                <a:ea typeface="Cambria Math" panose="02040503050406030204" pitchFamily="18" charset="0"/>
                              </a:rPr>
                              <m:t>×0.637</m:t>
                            </m:r>
                          </m:e>
                        </m:d>
                      </m:num>
                      <m:den>
                        <m:r>
                          <a:rPr lang="en-US" b="0" i="1" smtClean="0">
                            <a:latin typeface="Cambria Math" panose="02040503050406030204" pitchFamily="18" charset="0"/>
                          </a:rPr>
                          <m:t>2</m:t>
                        </m:r>
                      </m:den>
                    </m:f>
                    <m:r>
                      <a:rPr lang="en-US" b="0" i="0" smtClean="0">
                        <a:latin typeface="Cambria Math" panose="02040503050406030204" pitchFamily="18" charset="0"/>
                      </a:rPr>
                      <m:t>=98.89</m:t>
                    </m:r>
                    <m:r>
                      <m:rPr>
                        <m:sty m:val="p"/>
                      </m:rPr>
                      <a:rPr lang="en-US" b="0" i="0" smtClean="0">
                        <a:latin typeface="Cambria Math" panose="02040503050406030204" pitchFamily="18" charset="0"/>
                      </a:rPr>
                      <m:t>V</m:t>
                    </m:r>
                  </m:oMath>
                </a14:m>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1678862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https://</a:t>
                </a:r>
                <a:r>
                  <a:rPr lang="en-US" dirty="0" err="1"/>
                  <a:t>upload.wikimedia.org</a:t>
                </a:r>
                <a:r>
                  <a:rPr lang="en-US" dirty="0"/>
                  <a:t>/</a:t>
                </a:r>
                <a:r>
                  <a:rPr lang="en-US" dirty="0" err="1"/>
                  <a:t>wikipedia</a:t>
                </a:r>
                <a:r>
                  <a:rPr lang="en-US" dirty="0"/>
                  <a:t>/commons/9/9f/</a:t>
                </a:r>
                <a:r>
                  <a:rPr lang="en-US" dirty="0" err="1"/>
                  <a:t>Rectified_waves.png</a:t>
                </a:r>
                <a:r>
                  <a:rPr lang="en-US" dirty="0"/>
                  <a:t> – marked for reuse</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3514883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http://</a:t>
                </a:r>
                <a:r>
                  <a:rPr lang="en-US" dirty="0" err="1"/>
                  <a:t>www.physics</a:t>
                </a:r>
                <a:r>
                  <a:rPr lang="en-US" dirty="0"/>
                  <a:t>-and-radio-</a:t>
                </a:r>
                <a:r>
                  <a:rPr lang="en-US" dirty="0" err="1"/>
                  <a:t>electronics.com</a:t>
                </a:r>
                <a:r>
                  <a:rPr lang="en-US" dirty="0"/>
                  <a:t>/electronic-devices-and-circuits/rectifier/images/</a:t>
                </a:r>
                <a:r>
                  <a:rPr lang="en-US" dirty="0" err="1"/>
                  <a:t>centretappedfullwaverectifiers.png</a:t>
                </a:r>
                <a:r>
                  <a:rPr lang="en-US" dirty="0"/>
                  <a:t> – recreate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Centre tap full wave rectifier = on click, play YT01 full screen. YT01 = https://</a:t>
                </a:r>
                <a:r>
                  <a:rPr lang="en-US" dirty="0" err="1"/>
                  <a:t>www.khanacademy.org</a:t>
                </a:r>
                <a:r>
                  <a:rPr lang="en-US" dirty="0"/>
                  <a:t>/science/in-in-class-12th-physics-india/in-in-semiconductors/in-in-rectifiers/v/full-wave-rectifiers-class-12-india-physics-khan-academy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1400994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Choose image =  Launch file selection window</a:t>
            </a:r>
          </a:p>
          <a:p>
            <a:pPr marL="0" indent="0">
              <a:buFont typeface="+mj-lt"/>
              <a:buNone/>
            </a:pPr>
            <a:r>
              <a:rPr lang="en-GB" sz="1200" dirty="0"/>
              <a:t>Upload =   Upload file</a:t>
            </a:r>
          </a:p>
          <a:p>
            <a:pPr marL="0" indent="0">
              <a:buFont typeface="+mj-lt"/>
              <a:buNone/>
            </a:pPr>
            <a:r>
              <a:rPr lang="en-GB" sz="1200" dirty="0"/>
              <a:t>YT02 = on click play YT02 full screen. YT02 = https://v637g.app.goo.gl/i7jiDphxeZeuPz6u6</a:t>
            </a:r>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3014931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YT03 = on click, play YT03 full screen. YT03 = https://</a:t>
                </a:r>
                <a:r>
                  <a:rPr lang="en-US" dirty="0" err="1"/>
                  <a:t>www.youtube.com</a:t>
                </a:r>
                <a:r>
                  <a:rPr lang="en-US" dirty="0"/>
                  <a:t>/</a:t>
                </a:r>
                <a:r>
                  <a:rPr lang="en-US" dirty="0" err="1"/>
                  <a:t>watch?v</a:t>
                </a:r>
                <a:r>
                  <a:rPr lang="en-US" dirty="0"/>
                  <a:t>=WSHVg9Cdg1s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3382674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Download the worksheet = on click, open Doc03.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Img04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Vid03 = on click, play Vid03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40646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 https://</a:t>
                </a:r>
                <a:r>
                  <a:rPr lang="en-US" dirty="0" err="1"/>
                  <a:t>www.elprocus.com</a:t>
                </a:r>
                <a:r>
                  <a:rPr lang="en-US" dirty="0"/>
                  <a:t>/</a:t>
                </a:r>
                <a:r>
                  <a:rPr lang="en-US" dirty="0" err="1"/>
                  <a:t>wp</a:t>
                </a:r>
                <a:r>
                  <a:rPr lang="en-US" dirty="0"/>
                  <a:t>-content/uploads/2017/02/TYPES-OF-</a:t>
                </a:r>
                <a:r>
                  <a:rPr lang="en-US" dirty="0" err="1"/>
                  <a:t>RECTIFIERS.png</a:t>
                </a:r>
                <a:r>
                  <a:rPr lang="en-US" dirty="0"/>
                  <a:t> recreate by amalgamating Img05, Img10 and </a:t>
                </a:r>
                <a:r>
                  <a:rPr lang="en-US" dirty="0" err="1"/>
                  <a:t>Img</a:t>
                </a:r>
                <a:r>
                  <a:rPr lang="en-US" dirty="0"/>
                  <a:t> 11.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Half wave rectifier = on click, present slide 25 in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Centre tap full wave rectifier = on click, present slide 26 in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Bridge rectifier = on click, present slide 26 in a popup.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291649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3271092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Img10 = based on img08 but add in AC and output waveforms like in the image off slide and remove the labels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1090504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Img11 = https://</a:t>
                </a:r>
                <a:r>
                  <a:rPr lang="en-US" dirty="0" err="1"/>
                  <a:t>www.electronics-tutorials.ws</a:t>
                </a:r>
                <a:r>
                  <a:rPr lang="en-US" dirty="0"/>
                  <a:t>/diode/diode20.gif - recreate and add in source and output waveforms.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744206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Choose image =  Launch file selection window</a:t>
            </a:r>
          </a:p>
          <a:p>
            <a:pPr marL="0" indent="0">
              <a:buFont typeface="+mj-lt"/>
              <a:buNone/>
            </a:pPr>
            <a:r>
              <a:rPr lang="en-GB" sz="1200" dirty="0"/>
              <a:t>Upload =   Upload file</a:t>
            </a:r>
          </a:p>
          <a:p>
            <a:pPr marL="0" indent="0">
              <a:buFont typeface="+mj-lt"/>
              <a:buNone/>
            </a:pPr>
            <a:r>
              <a:rPr lang="en-GB" sz="1200" dirty="0"/>
              <a:t>YT04 = on click play YT04 full screen. YT04 = https://</a:t>
            </a:r>
            <a:r>
              <a:rPr lang="en-GB" sz="1200" dirty="0" err="1"/>
              <a:t>www.youtube.com</a:t>
            </a:r>
            <a:r>
              <a:rPr lang="en-GB" sz="1200" dirty="0"/>
              <a:t>/</a:t>
            </a:r>
            <a:r>
              <a:rPr lang="en-GB" sz="1200" dirty="0" err="1"/>
              <a:t>watch?v</a:t>
            </a:r>
            <a:r>
              <a:rPr lang="en-GB" sz="1200" dirty="0"/>
              <a:t>=</a:t>
            </a:r>
            <a:r>
              <a:rPr lang="en-GB" sz="1200" dirty="0" err="1"/>
              <a:t>PfWmIQfYIRI</a:t>
            </a:r>
            <a:endParaRPr lang="en-GB" sz="1200"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1727674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453109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b</a:t>
            </a:r>
          </a:p>
          <a:p>
            <a:endParaRPr lang="en-GB" dirty="0"/>
          </a:p>
          <a:p>
            <a:r>
              <a:rPr lang="en-GB" dirty="0"/>
              <a:t>Feedback:</a:t>
            </a:r>
          </a:p>
          <a:p>
            <a:r>
              <a:rPr lang="en-GB" dirty="0"/>
              <a:t>Correct – Well done. A bridge rectifier uses 4 diodes and may or may not have a transformer to step down the source voltage</a:t>
            </a:r>
          </a:p>
          <a:p>
            <a:r>
              <a:rPr lang="en-GB" dirty="0"/>
              <a:t>Incorrect – That is not correct. This is a centre tap rectifier. It uses 2 diodes and a centre tap transformer.</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2466791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b</a:t>
            </a:r>
          </a:p>
          <a:p>
            <a:endParaRPr lang="en-GB" dirty="0"/>
          </a:p>
          <a:p>
            <a:r>
              <a:rPr lang="en-GB" dirty="0"/>
              <a:t>Feedback:</a:t>
            </a:r>
          </a:p>
          <a:p>
            <a:r>
              <a:rPr lang="en-GB" dirty="0"/>
              <a:t>Correct – Well done. If the diode drops 0.65V we expect the peak of the output to be 0.65V less than the peak of the input i.e. 9V - 0.65V = 8.35V.</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Incorrect – That is not correct. If the diode drops 0.65V we expect the peak of the output to be 0.65V </a:t>
            </a:r>
            <a:r>
              <a:rPr lang="en-GB" b="1" dirty="0"/>
              <a:t>less than </a:t>
            </a:r>
            <a:r>
              <a:rPr lang="en-GB" dirty="0"/>
              <a:t>the peak of the input i.e. 9V - 0.65V = 8.35V.</a:t>
            </a:r>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1902580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a</a:t>
            </a:r>
          </a:p>
          <a:p>
            <a:endParaRPr lang="en-GB" dirty="0"/>
          </a:p>
          <a:p>
            <a:r>
              <a:rPr lang="en-GB" dirty="0"/>
              <a:t>Feedback:</a:t>
            </a:r>
          </a:p>
          <a:p>
            <a:r>
              <a:rPr lang="en-GB" dirty="0"/>
              <a:t>a) – Well done. A bridge rectifier uses 2 diodes. Therefore, there will be 2 forward voltage drops. If each diode drops 0.714V, the peak of the output will be 18V– 2(0.714V) = 16.572V.</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 – That is not correct. A bridge rectifier always uses 2 diodes. Therefore, there will be 2 forward voltage drops. If each diode drops 0.714V, the peak of the output will be 18V – 2(0.714V) = 16.572V.</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 – That is not correct. The rectified peak output is always less than the input peak because of the voltage drop across the rectifying diodes. A bridge rectifier always uses 2 diodes. Therefore, there will be 2 forward voltage drops. If each diode drops 0.714V, the peak of the output will be 18V – 2(0.714V) = 16.572V.</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 - c) – That is not correct. The rectified peak output is always less than the input peak because of the voltage drop across the rectifying diodes. A bridge rectifier always uses 2 diodes. Therefore, there will be 2 forward voltage drops. If each diode drops 0.714V, the peak of the output will be 18V – 2(0.714V) = 16.572V.</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3685893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c</a:t>
            </a:r>
          </a:p>
          <a:p>
            <a:endParaRPr lang="en-GB" dirty="0"/>
          </a:p>
          <a:p>
            <a:r>
              <a:rPr lang="en-GB" dirty="0"/>
              <a:t>Feedback:</a:t>
            </a:r>
          </a:p>
          <a:p>
            <a:r>
              <a:rPr lang="en-GB" dirty="0"/>
              <a:t>a) – This is not correct. This is what a full wave rectified output would look like.</a:t>
            </a:r>
          </a:p>
          <a:p>
            <a:r>
              <a:rPr lang="en-GB" dirty="0"/>
              <a:t>b) – This is not correct. This is what a half wave rectified output would look like. We can see that during the part of the cycle where the input is not being rectified, the voltage is zero.</a:t>
            </a:r>
          </a:p>
          <a:p>
            <a:r>
              <a:rPr lang="en-GB" dirty="0"/>
              <a:t>c) – Well done. This is what the voltage over a rectifying diode would look like. While reverse biased, the full source voltage would appear over the diode. When forward biased, the diode will drop its forward voltage, V</a:t>
            </a:r>
            <a:r>
              <a:rPr lang="en-GB" baseline="-25000" dirty="0"/>
              <a:t>F</a:t>
            </a:r>
            <a:r>
              <a:rPr lang="en-GB" dirty="0"/>
              <a:t>.</a:t>
            </a:r>
          </a:p>
          <a:p>
            <a:r>
              <a:rPr lang="en-GB" dirty="0"/>
              <a:t>d) – This is not correct. This is the source AC input.</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42787145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a</a:t>
            </a:r>
          </a:p>
          <a:p>
            <a:endParaRPr lang="en-GB" dirty="0"/>
          </a:p>
          <a:p>
            <a:r>
              <a:rPr lang="en-GB" dirty="0"/>
              <a:t>Feedback:</a:t>
            </a:r>
          </a:p>
          <a:p>
            <a:r>
              <a:rPr lang="en-GB" dirty="0"/>
              <a:t>a) – Well done. This is what a full wave rectified output would look like. We can see that both halves of the AC input wave form have been rectified.</a:t>
            </a:r>
          </a:p>
          <a:p>
            <a:r>
              <a:rPr lang="en-GB" dirty="0"/>
              <a:t>b) – This is not correct. This is what a half wave rectified output would look like. We can see that during the part of the cycle where the input is not being rectified, the voltage is zero.</a:t>
            </a:r>
          </a:p>
          <a:p>
            <a:r>
              <a:rPr lang="en-GB" dirty="0"/>
              <a:t>c) – This is not correct. This is what the voltage over a rectifying diode would look like. While reverse biased, the full source voltage would appear over the diode. When forward biased, the diode will drop its forward voltage, V</a:t>
            </a:r>
            <a:r>
              <a:rPr lang="en-GB" baseline="-25000" dirty="0"/>
              <a:t>F</a:t>
            </a:r>
            <a:r>
              <a:rPr lang="en-GB" dirty="0"/>
              <a:t>.</a:t>
            </a:r>
          </a:p>
          <a:p>
            <a:r>
              <a:rPr lang="en-GB" dirty="0"/>
              <a:t>d) – This is not correct. This is the source AC input.</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2912861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Fill in the blank</a:t>
            </a:r>
          </a:p>
          <a:p>
            <a:r>
              <a:rPr lang="en-GB" dirty="0"/>
              <a:t>Correct answer is 21.18 (allow answers between 21 and 21.5)</a:t>
            </a:r>
          </a:p>
          <a:p>
            <a:endParaRPr lang="en-GB" dirty="0"/>
          </a:p>
          <a:p>
            <a:r>
              <a:rPr lang="en-GB" dirty="0"/>
              <a:t>Feedback:</a:t>
            </a:r>
          </a:p>
          <a:p>
            <a:r>
              <a:rPr lang="en-GB" dirty="0"/>
              <a:t>Correct – Well done. You got it!</a:t>
            </a:r>
          </a:p>
          <a:p>
            <a:r>
              <a:rPr lang="en-GB" dirty="0"/>
              <a:t>Incorrect – That is not correct. The first thing you need to do is work out the AC peak voltage. The RMS value given is 24V. Therefore, the P</a:t>
            </a:r>
            <a:r>
              <a:rPr lang="en-GB" baseline="-25000" dirty="0"/>
              <a:t>VAC</a:t>
            </a:r>
            <a:r>
              <a:rPr lang="en-GB" dirty="0"/>
              <a:t> = 24/0.707 = 33.95V. Now we need to subtract the voltage drop of the diode which is 0.7V to get P</a:t>
            </a:r>
            <a:r>
              <a:rPr lang="en-GB" baseline="-25000" dirty="0"/>
              <a:t>VDC</a:t>
            </a:r>
            <a:r>
              <a:rPr lang="en-GB" dirty="0"/>
              <a:t> = 33.95V – 0.7V = 33.25V. Now we can find the average V</a:t>
            </a:r>
            <a:r>
              <a:rPr lang="en-GB" baseline="-25000" dirty="0"/>
              <a:t>DC</a:t>
            </a:r>
            <a:r>
              <a:rPr lang="en-GB" dirty="0"/>
              <a:t> of this half wave. Mean V</a:t>
            </a:r>
            <a:r>
              <a:rPr lang="en-GB" baseline="-25000" dirty="0"/>
              <a:t>DC</a:t>
            </a:r>
            <a:r>
              <a:rPr lang="en-GB" dirty="0"/>
              <a:t> = (P</a:t>
            </a:r>
            <a:r>
              <a:rPr lang="en-GB" baseline="-25000" dirty="0"/>
              <a:t>VDC</a:t>
            </a:r>
            <a:r>
              <a:rPr lang="en-GB" dirty="0"/>
              <a:t> x 0.637)/2 = 21.18V</a:t>
            </a:r>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1100984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Fill in the blank</a:t>
            </a:r>
          </a:p>
          <a:p>
            <a:r>
              <a:rPr lang="en-GB" dirty="0"/>
              <a:t>Correct answer is 8.18 (allow answers between 8 and 8.5)</a:t>
            </a:r>
          </a:p>
          <a:p>
            <a:endParaRPr lang="en-GB" dirty="0"/>
          </a:p>
          <a:p>
            <a:r>
              <a:rPr lang="en-GB" dirty="0"/>
              <a:t>Feedback:</a:t>
            </a:r>
          </a:p>
          <a:p>
            <a:r>
              <a:rPr lang="en-GB" dirty="0"/>
              <a:t>Correct – Well done. You got it!</a:t>
            </a:r>
          </a:p>
          <a:p>
            <a:r>
              <a:rPr lang="en-GB" dirty="0"/>
              <a:t>Incorrect – That is not correct. The first thing you need to do is work out the AC peak voltage. The RMS value given is 10V. Therefore, the P</a:t>
            </a:r>
            <a:r>
              <a:rPr lang="en-GB" baseline="-25000" dirty="0"/>
              <a:t>VAC</a:t>
            </a:r>
            <a:r>
              <a:rPr lang="en-GB" dirty="0"/>
              <a:t> = 10/0.707 = 14.14V. Now we need to subtract the voltage drop of the 2 diodes which is 2 x 0.65V to get P</a:t>
            </a:r>
            <a:r>
              <a:rPr lang="en-GB" baseline="-25000" dirty="0"/>
              <a:t>VDC</a:t>
            </a:r>
            <a:r>
              <a:rPr lang="en-GB" dirty="0"/>
              <a:t> = 14.14V – 1.3V = 12.84V. Now we can find the average V</a:t>
            </a:r>
            <a:r>
              <a:rPr lang="en-GB" baseline="-25000" dirty="0"/>
              <a:t>DC</a:t>
            </a:r>
            <a:r>
              <a:rPr lang="en-GB" dirty="0"/>
              <a:t> of this full wave. Mean V</a:t>
            </a:r>
            <a:r>
              <a:rPr lang="en-GB" baseline="-25000" dirty="0"/>
              <a:t>DC</a:t>
            </a:r>
            <a:r>
              <a:rPr lang="en-GB" dirty="0"/>
              <a:t> = P</a:t>
            </a:r>
            <a:r>
              <a:rPr lang="en-GB" baseline="-25000" dirty="0"/>
              <a:t>VDC</a:t>
            </a:r>
            <a:r>
              <a:rPr lang="en-GB" dirty="0"/>
              <a:t> x 0.637 = 8.18V</a:t>
            </a:r>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10809788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Fill in the blank</a:t>
            </a:r>
          </a:p>
          <a:p>
            <a:r>
              <a:rPr lang="en-GB" dirty="0"/>
              <a:t>Correct answer is 10.34V (allow answers between 10 and 10.5)</a:t>
            </a:r>
          </a:p>
          <a:p>
            <a:endParaRPr lang="en-GB" dirty="0"/>
          </a:p>
          <a:p>
            <a:r>
              <a:rPr lang="en-GB" dirty="0"/>
              <a:t>Feedback:</a:t>
            </a:r>
          </a:p>
          <a:p>
            <a:r>
              <a:rPr lang="en-GB" dirty="0"/>
              <a:t>Correct – Well done. You got it!</a:t>
            </a:r>
          </a:p>
          <a:p>
            <a:r>
              <a:rPr lang="en-GB" dirty="0"/>
              <a:t>Incorrect – That is not correct. The first thing you need to do is work out the AC peak voltage. The RMS value given is 12V. Therefore, the P</a:t>
            </a:r>
            <a:r>
              <a:rPr lang="en-GB" baseline="-25000" dirty="0"/>
              <a:t>VAC</a:t>
            </a:r>
            <a:r>
              <a:rPr lang="en-GB" dirty="0"/>
              <a:t> = 12/0.707 = 16.97V. Now we need to subtract the voltage drop of the diode which is 0.74V to get P</a:t>
            </a:r>
            <a:r>
              <a:rPr lang="en-GB" baseline="-25000" dirty="0"/>
              <a:t>VDC</a:t>
            </a:r>
            <a:r>
              <a:rPr lang="en-GB" dirty="0"/>
              <a:t> = 16.97V – 0.74V = 16.23V. Now we can find the average V</a:t>
            </a:r>
            <a:r>
              <a:rPr lang="en-GB" baseline="-25000" dirty="0"/>
              <a:t>DC</a:t>
            </a:r>
            <a:r>
              <a:rPr lang="en-GB" dirty="0"/>
              <a:t> of this full wave. Mean V</a:t>
            </a:r>
            <a:r>
              <a:rPr lang="en-GB" baseline="-25000" dirty="0"/>
              <a:t>DC</a:t>
            </a:r>
            <a:r>
              <a:rPr lang="en-GB" dirty="0"/>
              <a:t> = P</a:t>
            </a:r>
            <a:r>
              <a:rPr lang="en-GB" baseline="-25000" dirty="0"/>
              <a:t>VDC</a:t>
            </a:r>
            <a:r>
              <a:rPr lang="en-GB" dirty="0"/>
              <a:t> x 0.637 = 10.34V</a:t>
            </a:r>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8908619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b</a:t>
            </a:r>
          </a:p>
          <a:p>
            <a:endParaRPr lang="en-GB" dirty="0"/>
          </a:p>
          <a:p>
            <a:r>
              <a:rPr lang="en-GB" dirty="0"/>
              <a:t>Feedback:</a:t>
            </a:r>
          </a:p>
          <a:p>
            <a:pPr marL="228600" indent="-228600">
              <a:buAutoNum type="alphaLcParenR"/>
            </a:pPr>
            <a:r>
              <a:rPr lang="en-GB" dirty="0"/>
              <a:t>– This is not correct. Half wave rectification looses half of the original AC input so definitely does not give the highest mean output voltage.</a:t>
            </a:r>
          </a:p>
          <a:p>
            <a:pPr marL="228600" indent="-228600">
              <a:buAutoNum type="alphaLcParenR"/>
            </a:pPr>
            <a:r>
              <a:rPr lang="en-GB" dirty="0"/>
              <a:t>- This is correct. Centre tap rectifiers, because they only use a single diode to rectify each half of the AC input, give the highest mean DC output</a:t>
            </a:r>
          </a:p>
          <a:p>
            <a:pPr marL="228600" indent="-228600">
              <a:buAutoNum type="alphaLcParenR"/>
            </a:pPr>
            <a:r>
              <a:rPr lang="en-GB" dirty="0"/>
              <a:t>- This is not correct. Bridge rectifiers use 2 diodes </a:t>
            </a:r>
            <a:r>
              <a:rPr lang="en-GB"/>
              <a:t>to rectify </a:t>
            </a:r>
            <a:r>
              <a:rPr lang="en-GB" dirty="0"/>
              <a:t>each half of the AC input wave. Therefore the VF voltage losses are double the centre tap rectifier and so it does not produce as high a mean DC voltage.</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31809338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38070070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1534547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3876160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https://</a:t>
                </a:r>
                <a:r>
                  <a:rPr lang="en-US" dirty="0" err="1"/>
                  <a:t>upload.wikimedia.org</a:t>
                </a:r>
                <a:r>
                  <a:rPr lang="en-US" dirty="0"/>
                  <a:t>/</a:t>
                </a:r>
                <a:r>
                  <a:rPr lang="en-US" dirty="0" err="1"/>
                  <a:t>wikipedia</a:t>
                </a:r>
                <a:r>
                  <a:rPr lang="en-US" dirty="0"/>
                  <a:t>/commons/thumb/0/00/Mobile-</a:t>
                </a:r>
                <a:r>
                  <a:rPr lang="en-US" dirty="0" err="1"/>
                  <a:t>charger.svg</a:t>
                </a:r>
                <a:r>
                  <a:rPr lang="en-US" dirty="0"/>
                  <a:t>/2000px-Mobile-charger.svg.png – marked for reuse</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3375652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11382214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21231095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880551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Capacitors in AC circuits = open 10_04_03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Img03 in 10_03_04</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138963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Choose image =  Launch file selection window</a:t>
            </a:r>
          </a:p>
          <a:p>
            <a:pPr marL="0" indent="0">
              <a:buFont typeface="+mj-lt"/>
              <a:buNone/>
            </a:pPr>
            <a:r>
              <a:rPr lang="en-GB" sz="1200" dirty="0"/>
              <a:t>Upload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2226291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Download the worksheet = on click, open Doc01.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Img04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Vid01 = on click, play Vid01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3511357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t>Img05 =https://lh5.googleusercontent.com/proxy/gT13msstIedrdbOYK6DFYZy3riwwRXDoqJbokxVC_UVzF5P8MaW13OVh1evQStDCfkkukQ9BWK9boHEGwxNsBN3FW9uowAGzCQ=s0-d - recreate </a:t>
                </a:r>
                <a:endParaRPr lang="en-US" b="0"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479432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t>MCQ</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t>Img06 = based on img05 but draw the diode in the opposite direction i.e. pointing left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t>Correct answer is the bottom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t>Correct: Well done. With the diode in this position, it will be reverse biased during the positive half of the cycle. Therefore only the negative half of the cycle will be present in the circuit.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t>Incorrect (top mage): That is not correct. The diode will be reverse biased during the positive half cycle and so this part of the wave form will be blocked. Only the negative half will be present.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t>Incorrect (middle image): That is not correct. The diode will block half of the AC waveform. With the diode in this orientation, the positive half will be blocked.</a:t>
                </a:r>
                <a:endParaRPr lang="en-US" b="0"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3668008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11919" y="436892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117609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1/15/19</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65" r:id="rId12"/>
    <p:sldLayoutId id="2147483661" r:id="rId13"/>
    <p:sldLayoutId id="2147483652" r:id="rId14"/>
    <p:sldLayoutId id="2147483664" r:id="rId15"/>
    <p:sldLayoutId id="2147483660" r:id="rId16"/>
    <p:sldLayoutId id="2147483705"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notesSlide" Target="../notesSlides/notesSlide9.xml"/><Relationship Id="rId7" Type="http://schemas.openxmlformats.org/officeDocument/2006/relationships/image" Target="../media/image8.tiff"/><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7.tiff"/><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5.tiff"/><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everycircuit.com/circuit/5196758912335872"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9.png"/><Relationship Id="rId4" Type="http://schemas.openxmlformats.org/officeDocument/2006/relationships/image" Target="../media/image11.tif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2.tif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tif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6.tif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4.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5.tiff"/><Relationship Id="rId5" Type="http://schemas.openxmlformats.org/officeDocument/2006/relationships/image" Target="../media/image4.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17.tiff"/><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6.tif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16.tiff"/><Relationship Id="rId4" Type="http://schemas.openxmlformats.org/officeDocument/2006/relationships/image" Target="../media/image18.tif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9.tif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4.sv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22.tiff"/><Relationship Id="rId5" Type="http://schemas.openxmlformats.org/officeDocument/2006/relationships/image" Target="../media/image21.tiff"/><Relationship Id="rId4" Type="http://schemas.openxmlformats.org/officeDocument/2006/relationships/image" Target="../media/image20.tif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7.xml"/><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7.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7.xml"/><Relationship Id="rId1" Type="http://schemas.openxmlformats.org/officeDocument/2006/relationships/tags" Target="../tags/tag4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7.xml"/><Relationship Id="rId1" Type="http://schemas.openxmlformats.org/officeDocument/2006/relationships/tags" Target="../tags/tag4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7.xml"/><Relationship Id="rId1" Type="http://schemas.openxmlformats.org/officeDocument/2006/relationships/tags" Target="../tags/tag4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7.xml"/><Relationship Id="rId1" Type="http://schemas.openxmlformats.org/officeDocument/2006/relationships/tags" Target="../tags/tag4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tif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tif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5.tiff"/><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Electronics</a:t>
            </a:r>
          </a:p>
        </p:txBody>
      </p:sp>
      <p:sp>
        <p:nvSpPr>
          <p:cNvPr id="3" name="Subtitle 2"/>
          <p:cNvSpPr>
            <a:spLocks noGrp="1"/>
          </p:cNvSpPr>
          <p:nvPr>
            <p:ph type="subTitle" idx="1"/>
          </p:nvPr>
        </p:nvSpPr>
        <p:spPr/>
        <p:txBody>
          <a:bodyPr>
            <a:normAutofit/>
          </a:bodyPr>
          <a:lstStyle/>
          <a:p>
            <a:pPr algn="l"/>
            <a:r>
              <a:rPr lang="en-GB" sz="2400" dirty="0"/>
              <a:t>Topic 6: Diodes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AND gate</a:t>
            </a:r>
          </a:p>
        </p:txBody>
      </p:sp>
      <p:sp>
        <p:nvSpPr>
          <p:cNvPr id="8" name="Content Placeholder 2">
            <a:extLst>
              <a:ext uri="{FF2B5EF4-FFF2-40B4-BE49-F238E27FC236}">
                <a16:creationId xmlns:a16="http://schemas.microsoft.com/office/drawing/2014/main" id="{BF3D84DD-E5D8-304B-9C3E-AA8BD7C1CD47}"/>
              </a:ext>
            </a:extLst>
          </p:cNvPr>
          <p:cNvSpPr txBox="1">
            <a:spLocks/>
          </p:cNvSpPr>
          <p:nvPr/>
        </p:nvSpPr>
        <p:spPr>
          <a:xfrm>
            <a:off x="1057329" y="1140827"/>
            <a:ext cx="5298501" cy="1137678"/>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Click on the image that correctly shows what the rectified waveform would look like in this circuit.</a:t>
            </a:r>
          </a:p>
        </p:txBody>
      </p:sp>
      <p:pic>
        <p:nvPicPr>
          <p:cNvPr id="9" name="Graphic 8" descr="User">
            <a:extLst>
              <a:ext uri="{FF2B5EF4-FFF2-40B4-BE49-F238E27FC236}">
                <a16:creationId xmlns:a16="http://schemas.microsoft.com/office/drawing/2014/main" id="{E6C84466-C19C-4E47-9090-02581FA7E02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1062128"/>
            <a:ext cx="854046" cy="854046"/>
          </a:xfrm>
          <a:prstGeom prst="rect">
            <a:avLst/>
          </a:prstGeom>
        </p:spPr>
      </p:pic>
      <p:pic>
        <p:nvPicPr>
          <p:cNvPr id="10" name="Picture 9">
            <a:extLst>
              <a:ext uri="{FF2B5EF4-FFF2-40B4-BE49-F238E27FC236}">
                <a16:creationId xmlns:a16="http://schemas.microsoft.com/office/drawing/2014/main" id="{B0E86A06-B019-484C-8069-4B4784CA5CA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036209" y="2501900"/>
            <a:ext cx="4124748" cy="1943100"/>
          </a:xfrm>
          <a:prstGeom prst="rect">
            <a:avLst/>
          </a:prstGeom>
        </p:spPr>
      </p:pic>
      <p:grpSp>
        <p:nvGrpSpPr>
          <p:cNvPr id="15" name="Group 14">
            <a:extLst>
              <a:ext uri="{FF2B5EF4-FFF2-40B4-BE49-F238E27FC236}">
                <a16:creationId xmlns:a16="http://schemas.microsoft.com/office/drawing/2014/main" id="{650D084E-58E9-BE43-9899-8FAF0709B3F0}"/>
              </a:ext>
            </a:extLst>
          </p:cNvPr>
          <p:cNvGrpSpPr/>
          <p:nvPr/>
        </p:nvGrpSpPr>
        <p:grpSpPr>
          <a:xfrm>
            <a:off x="6792179" y="1045701"/>
            <a:ext cx="1590252" cy="834961"/>
            <a:chOff x="6720109" y="2638489"/>
            <a:chExt cx="1590252" cy="834961"/>
          </a:xfrm>
        </p:grpSpPr>
        <p:pic>
          <p:nvPicPr>
            <p:cNvPr id="11" name="Picture 10">
              <a:extLst>
                <a:ext uri="{FF2B5EF4-FFF2-40B4-BE49-F238E27FC236}">
                  <a16:creationId xmlns:a16="http://schemas.microsoft.com/office/drawing/2014/main" id="{4A149CBB-1437-1D41-AEDA-2A6BB4884A8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720109" y="2638489"/>
              <a:ext cx="1590252" cy="834961"/>
            </a:xfrm>
            <a:prstGeom prst="rect">
              <a:avLst/>
            </a:prstGeom>
          </p:spPr>
        </p:pic>
        <p:sp>
          <p:nvSpPr>
            <p:cNvPr id="13" name="Rectangle 12">
              <a:extLst>
                <a:ext uri="{FF2B5EF4-FFF2-40B4-BE49-F238E27FC236}">
                  <a16:creationId xmlns:a16="http://schemas.microsoft.com/office/drawing/2014/main" id="{83BA7392-4DFF-9B42-A51A-030C47B8BAF0}"/>
                </a:ext>
              </a:extLst>
            </p:cNvPr>
            <p:cNvSpPr/>
            <p:nvPr/>
          </p:nvSpPr>
          <p:spPr>
            <a:xfrm>
              <a:off x="6959600" y="2946400"/>
              <a:ext cx="135467" cy="148167"/>
            </a:xfrm>
            <a:prstGeom prst="rect">
              <a:avLst/>
            </a:prstGeom>
            <a:solidFill>
              <a:srgbClr val="EFF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E93E8E-B2B7-8443-ABD0-B825C734F572}"/>
                </a:ext>
              </a:extLst>
            </p:cNvPr>
            <p:cNvSpPr/>
            <p:nvPr/>
          </p:nvSpPr>
          <p:spPr>
            <a:xfrm>
              <a:off x="7734300" y="2964953"/>
              <a:ext cx="135467" cy="148167"/>
            </a:xfrm>
            <a:prstGeom prst="rect">
              <a:avLst/>
            </a:prstGeom>
            <a:solidFill>
              <a:srgbClr val="EFF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64A2D90-0FC0-6D43-9B4F-06C56B52CC8F}"/>
              </a:ext>
            </a:extLst>
          </p:cNvPr>
          <p:cNvGrpSpPr/>
          <p:nvPr/>
        </p:nvGrpSpPr>
        <p:grpSpPr>
          <a:xfrm flipV="1">
            <a:off x="6720109" y="4027519"/>
            <a:ext cx="1590252" cy="834961"/>
            <a:chOff x="6720109" y="2638489"/>
            <a:chExt cx="1590252" cy="834961"/>
          </a:xfrm>
        </p:grpSpPr>
        <p:pic>
          <p:nvPicPr>
            <p:cNvPr id="17" name="Picture 16">
              <a:extLst>
                <a:ext uri="{FF2B5EF4-FFF2-40B4-BE49-F238E27FC236}">
                  <a16:creationId xmlns:a16="http://schemas.microsoft.com/office/drawing/2014/main" id="{C7F70442-946A-6C4D-8E6F-5C0283184E4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720109" y="2638489"/>
              <a:ext cx="1590252" cy="834961"/>
            </a:xfrm>
            <a:prstGeom prst="rect">
              <a:avLst/>
            </a:prstGeom>
          </p:spPr>
        </p:pic>
        <p:sp>
          <p:nvSpPr>
            <p:cNvPr id="18" name="Rectangle 17">
              <a:extLst>
                <a:ext uri="{FF2B5EF4-FFF2-40B4-BE49-F238E27FC236}">
                  <a16:creationId xmlns:a16="http://schemas.microsoft.com/office/drawing/2014/main" id="{DA79FF93-917F-BF4A-BDFE-9C76E194AC59}"/>
                </a:ext>
              </a:extLst>
            </p:cNvPr>
            <p:cNvSpPr/>
            <p:nvPr/>
          </p:nvSpPr>
          <p:spPr>
            <a:xfrm>
              <a:off x="6959600" y="2946400"/>
              <a:ext cx="135467" cy="148167"/>
            </a:xfrm>
            <a:prstGeom prst="rect">
              <a:avLst/>
            </a:prstGeom>
            <a:solidFill>
              <a:srgbClr val="EFF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D640696-BA6D-674C-8801-9609E05AB024}"/>
                </a:ext>
              </a:extLst>
            </p:cNvPr>
            <p:cNvSpPr/>
            <p:nvPr/>
          </p:nvSpPr>
          <p:spPr>
            <a:xfrm>
              <a:off x="7734300" y="2964953"/>
              <a:ext cx="135467" cy="148167"/>
            </a:xfrm>
            <a:prstGeom prst="rect">
              <a:avLst/>
            </a:prstGeom>
            <a:solidFill>
              <a:srgbClr val="EFF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04911E7E-95C0-E044-8A8C-404FEA54E3A2}"/>
              </a:ext>
            </a:extLst>
          </p:cNvPr>
          <p:cNvGrpSpPr/>
          <p:nvPr/>
        </p:nvGrpSpPr>
        <p:grpSpPr>
          <a:xfrm>
            <a:off x="6792179" y="2277925"/>
            <a:ext cx="1692698" cy="1370711"/>
            <a:chOff x="6401991" y="2277924"/>
            <a:chExt cx="1692698" cy="1370711"/>
          </a:xfrm>
        </p:grpSpPr>
        <p:pic>
          <p:nvPicPr>
            <p:cNvPr id="21" name="Picture 20">
              <a:extLst>
                <a:ext uri="{FF2B5EF4-FFF2-40B4-BE49-F238E27FC236}">
                  <a16:creationId xmlns:a16="http://schemas.microsoft.com/office/drawing/2014/main" id="{43470724-D120-B342-B8CD-B753FB5800F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flipV="1">
              <a:off x="6792179" y="2813674"/>
              <a:ext cx="1302510" cy="834961"/>
            </a:xfrm>
            <a:prstGeom prst="rect">
              <a:avLst/>
            </a:prstGeom>
          </p:spPr>
        </p:pic>
        <p:sp>
          <p:nvSpPr>
            <p:cNvPr id="22" name="Rectangle 21">
              <a:extLst>
                <a:ext uri="{FF2B5EF4-FFF2-40B4-BE49-F238E27FC236}">
                  <a16:creationId xmlns:a16="http://schemas.microsoft.com/office/drawing/2014/main" id="{DDC33C2E-E48A-E848-B232-62067EA170F8}"/>
                </a:ext>
              </a:extLst>
            </p:cNvPr>
            <p:cNvSpPr/>
            <p:nvPr/>
          </p:nvSpPr>
          <p:spPr>
            <a:xfrm flipV="1">
              <a:off x="7031670" y="3192558"/>
              <a:ext cx="135467" cy="148167"/>
            </a:xfrm>
            <a:prstGeom prst="rect">
              <a:avLst/>
            </a:prstGeom>
            <a:solidFill>
              <a:srgbClr val="EFF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706855B-0F09-AE40-A8A2-AB7BE4956670}"/>
                </a:ext>
              </a:extLst>
            </p:cNvPr>
            <p:cNvSpPr/>
            <p:nvPr/>
          </p:nvSpPr>
          <p:spPr>
            <a:xfrm flipV="1">
              <a:off x="7806370" y="3174005"/>
              <a:ext cx="135467" cy="148167"/>
            </a:xfrm>
            <a:prstGeom prst="rect">
              <a:avLst/>
            </a:prstGeom>
            <a:solidFill>
              <a:srgbClr val="EFF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C6614D0-E474-EA42-9DED-C02933D1F8CB}"/>
                </a:ext>
              </a:extLst>
            </p:cNvPr>
            <p:cNvGrpSpPr/>
            <p:nvPr/>
          </p:nvGrpSpPr>
          <p:grpSpPr>
            <a:xfrm>
              <a:off x="6401991" y="2277924"/>
              <a:ext cx="1590252" cy="834961"/>
              <a:chOff x="6720109" y="2638489"/>
              <a:chExt cx="1590252" cy="834961"/>
            </a:xfrm>
          </p:grpSpPr>
          <p:pic>
            <p:nvPicPr>
              <p:cNvPr id="25" name="Picture 24">
                <a:extLst>
                  <a:ext uri="{FF2B5EF4-FFF2-40B4-BE49-F238E27FC236}">
                    <a16:creationId xmlns:a16="http://schemas.microsoft.com/office/drawing/2014/main" id="{015B5F7F-75E0-B945-AC42-1CBD410C677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720109" y="2638489"/>
                <a:ext cx="1590252" cy="834961"/>
              </a:xfrm>
              <a:prstGeom prst="rect">
                <a:avLst/>
              </a:prstGeom>
            </p:spPr>
          </p:pic>
          <p:sp>
            <p:nvSpPr>
              <p:cNvPr id="26" name="Rectangle 25">
                <a:extLst>
                  <a:ext uri="{FF2B5EF4-FFF2-40B4-BE49-F238E27FC236}">
                    <a16:creationId xmlns:a16="http://schemas.microsoft.com/office/drawing/2014/main" id="{9E81D3D2-95C4-3A4F-9D3A-E0975AD86E00}"/>
                  </a:ext>
                </a:extLst>
              </p:cNvPr>
              <p:cNvSpPr/>
              <p:nvPr/>
            </p:nvSpPr>
            <p:spPr>
              <a:xfrm>
                <a:off x="6959600" y="2946400"/>
                <a:ext cx="135467" cy="148167"/>
              </a:xfrm>
              <a:prstGeom prst="rect">
                <a:avLst/>
              </a:prstGeom>
              <a:solidFill>
                <a:srgbClr val="EFF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624CFA5-C47B-E149-8020-13CF97D3DADA}"/>
                  </a:ext>
                </a:extLst>
              </p:cNvPr>
              <p:cNvSpPr/>
              <p:nvPr/>
            </p:nvSpPr>
            <p:spPr>
              <a:xfrm>
                <a:off x="7734300" y="2964953"/>
                <a:ext cx="135467" cy="148167"/>
              </a:xfrm>
              <a:prstGeom prst="rect">
                <a:avLst/>
              </a:prstGeom>
              <a:solidFill>
                <a:srgbClr val="EFF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ustDataLst>
      <p:tags r:id="rId1"/>
    </p:custDataLst>
    <p:extLst>
      <p:ext uri="{BB962C8B-B14F-4D97-AF65-F5344CB8AC3E}">
        <p14:creationId xmlns:p14="http://schemas.microsoft.com/office/powerpoint/2010/main" val="44214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Half wave rectification</a:t>
            </a:r>
          </a:p>
        </p:txBody>
      </p:sp>
      <p:sp>
        <p:nvSpPr>
          <p:cNvPr id="3" name="Content Placeholder 2"/>
          <p:cNvSpPr>
            <a:spLocks noGrp="1"/>
          </p:cNvSpPr>
          <p:nvPr>
            <p:ph idx="1"/>
          </p:nvPr>
        </p:nvSpPr>
        <p:spPr>
          <a:xfrm>
            <a:off x="1122532" y="1091869"/>
            <a:ext cx="7282914" cy="1048923"/>
          </a:xfrm>
        </p:spPr>
        <p:txBody>
          <a:bodyPr>
            <a:noAutofit/>
          </a:bodyPr>
          <a:lstStyle/>
          <a:p>
            <a:pPr marL="0" indent="0" algn="just">
              <a:buNone/>
            </a:pPr>
            <a:r>
              <a:rPr lang="en-US" sz="2400" dirty="0"/>
              <a:t>We need to take another look at our virtual half wave rectification circuit to discover some more about rectification.</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2358839"/>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the worksheet. Then watch the video to make sure you completed everything correctly.</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358839"/>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1255158" y="4082457"/>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
        <p:nvSpPr>
          <p:cNvPr id="9" name="Rectangle 8">
            <a:extLst>
              <a:ext uri="{FF2B5EF4-FFF2-40B4-BE49-F238E27FC236}">
                <a16:creationId xmlns:a16="http://schemas.microsoft.com/office/drawing/2014/main" id="{BADFE794-E4E1-DB4B-BB15-9F31929D71B2}"/>
              </a:ext>
            </a:extLst>
          </p:cNvPr>
          <p:cNvSpPr/>
          <p:nvPr/>
        </p:nvSpPr>
        <p:spPr>
          <a:xfrm>
            <a:off x="5710530" y="2343849"/>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Vid02</a:t>
            </a:r>
          </a:p>
        </p:txBody>
      </p:sp>
      <p:pic>
        <p:nvPicPr>
          <p:cNvPr id="8" name="Picture 7">
            <a:extLst>
              <a:ext uri="{FF2B5EF4-FFF2-40B4-BE49-F238E27FC236}">
                <a16:creationId xmlns:a16="http://schemas.microsoft.com/office/drawing/2014/main" id="{D9C54513-5948-D446-8D9C-BF72B61901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3026" y="1091869"/>
            <a:ext cx="876477" cy="876477"/>
          </a:xfrm>
          <a:prstGeom prst="rect">
            <a:avLst/>
          </a:prstGeom>
        </p:spPr>
      </p:pic>
    </p:spTree>
    <p:custDataLst>
      <p:tags r:id="rId1"/>
    </p:custDataLst>
    <p:extLst>
      <p:ext uri="{BB962C8B-B14F-4D97-AF65-F5344CB8AC3E}">
        <p14:creationId xmlns:p14="http://schemas.microsoft.com/office/powerpoint/2010/main" val="709293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Forward voltage drop</a:t>
            </a:r>
          </a:p>
        </p:txBody>
      </p:sp>
      <p:sp>
        <p:nvSpPr>
          <p:cNvPr id="3" name="Content Placeholder 2"/>
          <p:cNvSpPr>
            <a:spLocks noGrp="1"/>
          </p:cNvSpPr>
          <p:nvPr>
            <p:ph idx="1"/>
          </p:nvPr>
        </p:nvSpPr>
        <p:spPr>
          <a:xfrm>
            <a:off x="1122532" y="1091868"/>
            <a:ext cx="7607555" cy="1096696"/>
          </a:xfrm>
        </p:spPr>
        <p:txBody>
          <a:bodyPr>
            <a:noAutofit/>
          </a:bodyPr>
          <a:lstStyle/>
          <a:p>
            <a:pPr marL="0" indent="0" algn="just">
              <a:buNone/>
            </a:pPr>
            <a:r>
              <a:rPr lang="en-US" sz="2400" dirty="0"/>
              <a:t>We saw in the virtual circuit that, when forward biased, the diode drops a constant 0.7V. Silicon diodes have a V</a:t>
            </a:r>
            <a:r>
              <a:rPr lang="en-US" sz="2400" baseline="-25000" dirty="0"/>
              <a:t>F</a:t>
            </a:r>
            <a:r>
              <a:rPr lang="en-US" sz="2400" dirty="0"/>
              <a:t> of about 0.6V to 0.7V. This means that the peak of the rectified wave will always be 0.7V less than the peak of the AC source.</a:t>
            </a:r>
          </a:p>
        </p:txBody>
      </p:sp>
      <p:pic>
        <p:nvPicPr>
          <p:cNvPr id="4" name="Picture 3">
            <a:extLst>
              <a:ext uri="{FF2B5EF4-FFF2-40B4-BE49-F238E27FC236}">
                <a16:creationId xmlns:a16="http://schemas.microsoft.com/office/drawing/2014/main" id="{4B18AE7E-701B-0443-A46B-5F8E39A4B8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19575" y="2612334"/>
            <a:ext cx="5275690" cy="2141256"/>
          </a:xfrm>
          <a:prstGeom prst="rect">
            <a:avLst/>
          </a:prstGeom>
        </p:spPr>
      </p:pic>
      <p:sp>
        <p:nvSpPr>
          <p:cNvPr id="6" name="Content Placeholder 2">
            <a:extLst>
              <a:ext uri="{FF2B5EF4-FFF2-40B4-BE49-F238E27FC236}">
                <a16:creationId xmlns:a16="http://schemas.microsoft.com/office/drawing/2014/main" id="{148131CC-4D23-EE47-BE06-E591B4FCE03F}"/>
              </a:ext>
            </a:extLst>
          </p:cNvPr>
          <p:cNvSpPr txBox="1">
            <a:spLocks/>
          </p:cNvSpPr>
          <p:nvPr/>
        </p:nvSpPr>
        <p:spPr>
          <a:xfrm>
            <a:off x="1122532" y="3363179"/>
            <a:ext cx="3097043" cy="899016"/>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on the image to view a large version.</a:t>
            </a:r>
          </a:p>
        </p:txBody>
      </p:sp>
      <p:pic>
        <p:nvPicPr>
          <p:cNvPr id="7" name="Graphic 6" descr="User">
            <a:extLst>
              <a:ext uri="{FF2B5EF4-FFF2-40B4-BE49-F238E27FC236}">
                <a16:creationId xmlns:a16="http://schemas.microsoft.com/office/drawing/2014/main" id="{B228B9AC-D41A-8549-ABAD-54D4FA86DE5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8486" y="3363178"/>
            <a:ext cx="854046" cy="854046"/>
          </a:xfrm>
          <a:prstGeom prst="rect">
            <a:avLst/>
          </a:prstGeom>
        </p:spPr>
      </p:pic>
    </p:spTree>
    <p:custDataLst>
      <p:tags r:id="rId1"/>
    </p:custDataLst>
    <p:extLst>
      <p:ext uri="{BB962C8B-B14F-4D97-AF65-F5344CB8AC3E}">
        <p14:creationId xmlns:p14="http://schemas.microsoft.com/office/powerpoint/2010/main" val="3121453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Take a picture</a:t>
            </a:r>
          </a:p>
        </p:txBody>
      </p:sp>
      <p:sp>
        <p:nvSpPr>
          <p:cNvPr id="3" name="Content Placeholder 2"/>
          <p:cNvSpPr>
            <a:spLocks noGrp="1"/>
          </p:cNvSpPr>
          <p:nvPr>
            <p:ph idx="1"/>
          </p:nvPr>
        </p:nvSpPr>
        <p:spPr>
          <a:xfrm>
            <a:off x="1122530" y="1091866"/>
            <a:ext cx="7840406" cy="2385851"/>
          </a:xfrm>
          <a:solidFill>
            <a:schemeClr val="tx2">
              <a:lumMod val="40000"/>
              <a:lumOff val="60000"/>
            </a:schemeClr>
          </a:solidFill>
        </p:spPr>
        <p:txBody>
          <a:bodyPr>
            <a:noAutofit/>
          </a:bodyPr>
          <a:lstStyle/>
          <a:p>
            <a:pPr marL="0" indent="0" algn="just">
              <a:buNone/>
            </a:pPr>
            <a:r>
              <a:rPr lang="en-GB" sz="2400" i="1" dirty="0"/>
              <a:t>Visit </a:t>
            </a:r>
            <a:r>
              <a:rPr lang="en-GB" sz="2400" i="1" dirty="0">
                <a:hlinkClick r:id="rId4"/>
              </a:rPr>
              <a:t>http://everycircuit.com/circuit/5196758912335872</a:t>
            </a:r>
            <a:r>
              <a:rPr lang="en-GB" sz="2400" i="1" dirty="0"/>
              <a:t>. Draw your own voltage vs time graph for this circuit. Indicate on your graph the peak AC supply voltage, the peak load voltage and V</a:t>
            </a:r>
            <a:r>
              <a:rPr lang="en-GB" sz="2400" i="1" baseline="-25000" dirty="0"/>
              <a:t>F</a:t>
            </a:r>
            <a:r>
              <a:rPr lang="en-GB" sz="2400" i="1" dirty="0"/>
              <a:t> of the diode. Also draw a separate voltage vs time graph for the diode itself. Indicate the peak reverse biased voltage as well as V</a:t>
            </a:r>
            <a:r>
              <a:rPr lang="en-GB" sz="2400" i="1" baseline="-25000" dirty="0"/>
              <a:t>F</a:t>
            </a:r>
            <a:r>
              <a:rPr lang="en-GB" sz="2400" i="1" dirty="0"/>
              <a:t>. Then take a picture of your graphs and upload them to your portfolio.</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8484" y="940320"/>
            <a:ext cx="854046" cy="854046"/>
          </a:xfrm>
          <a:prstGeom prst="rect">
            <a:avLst/>
          </a:prstGeom>
        </p:spPr>
      </p:pic>
      <p:sp>
        <p:nvSpPr>
          <p:cNvPr id="9" name="Rounded Rectangle 8">
            <a:extLst>
              <a:ext uri="{FF2B5EF4-FFF2-40B4-BE49-F238E27FC236}">
                <a16:creationId xmlns:a16="http://schemas.microsoft.com/office/drawing/2014/main" id="{E0ABC7F2-7240-CA4F-8E15-6C49824C9866}"/>
              </a:ext>
            </a:extLst>
          </p:cNvPr>
          <p:cNvSpPr/>
          <p:nvPr/>
        </p:nvSpPr>
        <p:spPr>
          <a:xfrm>
            <a:off x="1122530" y="3685047"/>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10" name="Rectangle 9">
            <a:extLst>
              <a:ext uri="{FF2B5EF4-FFF2-40B4-BE49-F238E27FC236}">
                <a16:creationId xmlns:a16="http://schemas.microsoft.com/office/drawing/2014/main" id="{B05F342B-93AA-BD4A-9184-E4BDD0979139}"/>
              </a:ext>
            </a:extLst>
          </p:cNvPr>
          <p:cNvSpPr/>
          <p:nvPr/>
        </p:nvSpPr>
        <p:spPr>
          <a:xfrm>
            <a:off x="4059936" y="3744056"/>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a:extLst>
              <a:ext uri="{FF2B5EF4-FFF2-40B4-BE49-F238E27FC236}">
                <a16:creationId xmlns:a16="http://schemas.microsoft.com/office/drawing/2014/main" id="{D206D033-5930-A543-A80E-25F4B93215D4}"/>
              </a:ext>
            </a:extLst>
          </p:cNvPr>
          <p:cNvSpPr/>
          <p:nvPr/>
        </p:nvSpPr>
        <p:spPr>
          <a:xfrm>
            <a:off x="6219881" y="4229246"/>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Tree>
    <p:custDataLst>
      <p:tags r:id="rId1"/>
    </p:custDataLst>
    <p:extLst>
      <p:ext uri="{BB962C8B-B14F-4D97-AF65-F5344CB8AC3E}">
        <p14:creationId xmlns:p14="http://schemas.microsoft.com/office/powerpoint/2010/main" val="3541610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Root Mean Square</a:t>
            </a:r>
          </a:p>
        </p:txBody>
      </p:sp>
      <p:sp>
        <p:nvSpPr>
          <p:cNvPr id="3" name="Content Placeholder 2"/>
          <p:cNvSpPr>
            <a:spLocks noGrp="1"/>
          </p:cNvSpPr>
          <p:nvPr>
            <p:ph idx="1"/>
          </p:nvPr>
        </p:nvSpPr>
        <p:spPr>
          <a:xfrm>
            <a:off x="1122534" y="1091867"/>
            <a:ext cx="4288916" cy="3764946"/>
          </a:xfrm>
        </p:spPr>
        <p:txBody>
          <a:bodyPr>
            <a:noAutofit/>
          </a:bodyPr>
          <a:lstStyle/>
          <a:p>
            <a:pPr marL="0" indent="0" algn="just">
              <a:buNone/>
            </a:pPr>
            <a:r>
              <a:rPr lang="en-US" sz="2400" dirty="0"/>
              <a:t>Remember that we use RMS values to help us define the effective voltage or current of an AC supply. The RMS value gives the equivalent DC voltage or current that would deliver the same power.</a:t>
            </a:r>
          </a:p>
        </p:txBody>
      </p:sp>
      <p:pic>
        <p:nvPicPr>
          <p:cNvPr id="5" name="Picture 4">
            <a:extLst>
              <a:ext uri="{FF2B5EF4-FFF2-40B4-BE49-F238E27FC236}">
                <a16:creationId xmlns:a16="http://schemas.microsoft.com/office/drawing/2014/main" id="{EDDF26A3-6E3C-4A47-988A-5B8BFB72EE1E}"/>
              </a:ext>
            </a:extLst>
          </p:cNvPr>
          <p:cNvPicPr>
            <a:picLocks noChangeAspect="1"/>
          </p:cNvPicPr>
          <p:nvPr/>
        </p:nvPicPr>
        <p:blipFill>
          <a:blip r:embed="rId4"/>
          <a:stretch>
            <a:fillRect/>
          </a:stretch>
        </p:blipFill>
        <p:spPr>
          <a:xfrm>
            <a:off x="5578475" y="1016917"/>
            <a:ext cx="4660900" cy="332740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A5A07EE-CD29-434C-97E8-C84E3EEC668C}"/>
                  </a:ext>
                </a:extLst>
              </p:cNvPr>
              <p:cNvSpPr txBox="1"/>
              <p:nvPr/>
            </p:nvSpPr>
            <p:spPr>
              <a:xfrm>
                <a:off x="5560713" y="4302815"/>
                <a:ext cx="4555734"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chemeClr val="accent2"/>
                          </a:solidFill>
                          <a:latin typeface="Cambria Math" panose="02040503050406030204" pitchFamily="18" charset="0"/>
                        </a:rPr>
                        <m:t>𝑹𝑴𝑺</m:t>
                      </m:r>
                      <m:r>
                        <a:rPr lang="en-US" sz="3600" b="1" i="1" smtClean="0">
                          <a:solidFill>
                            <a:schemeClr val="accent2"/>
                          </a:solidFill>
                          <a:latin typeface="Cambria Math" panose="02040503050406030204" pitchFamily="18" charset="0"/>
                        </a:rPr>
                        <m:t>=</m:t>
                      </m:r>
                      <m:r>
                        <a:rPr lang="en-US" sz="3600" b="1" i="1" smtClean="0">
                          <a:solidFill>
                            <a:schemeClr val="accent2"/>
                          </a:solidFill>
                          <a:latin typeface="Cambria Math" panose="02040503050406030204" pitchFamily="18" charset="0"/>
                        </a:rPr>
                        <m:t>𝑷𝒆𝒂𝒌</m:t>
                      </m:r>
                      <m:r>
                        <a:rPr lang="en-US" sz="3600" b="1" i="1" smtClean="0">
                          <a:solidFill>
                            <a:schemeClr val="accent2"/>
                          </a:solidFill>
                          <a:latin typeface="Cambria Math" panose="02040503050406030204" pitchFamily="18" charset="0"/>
                        </a:rPr>
                        <m:t> ×</m:t>
                      </m:r>
                      <m:r>
                        <a:rPr lang="en-US" sz="3600" b="1" i="1" smtClean="0">
                          <a:solidFill>
                            <a:schemeClr val="accent2"/>
                          </a:solidFill>
                          <a:latin typeface="Cambria Math" panose="02040503050406030204" pitchFamily="18" charset="0"/>
                          <a:ea typeface="Cambria Math" panose="02040503050406030204" pitchFamily="18" charset="0"/>
                        </a:rPr>
                        <m:t>𝟎</m:t>
                      </m:r>
                      <m:r>
                        <a:rPr lang="en-US" sz="3600" b="1" i="1" smtClean="0">
                          <a:solidFill>
                            <a:schemeClr val="accent2"/>
                          </a:solidFill>
                          <a:latin typeface="Cambria Math" panose="02040503050406030204" pitchFamily="18" charset="0"/>
                          <a:ea typeface="Cambria Math" panose="02040503050406030204" pitchFamily="18" charset="0"/>
                        </a:rPr>
                        <m:t>.</m:t>
                      </m:r>
                      <m:r>
                        <a:rPr lang="en-US" sz="3600" b="1" i="1" smtClean="0">
                          <a:solidFill>
                            <a:schemeClr val="accent2"/>
                          </a:solidFill>
                          <a:latin typeface="Cambria Math" panose="02040503050406030204" pitchFamily="18" charset="0"/>
                          <a:ea typeface="Cambria Math" panose="02040503050406030204" pitchFamily="18" charset="0"/>
                        </a:rPr>
                        <m:t>𝟕𝟎𝟕</m:t>
                      </m:r>
                    </m:oMath>
                  </m:oMathPara>
                </a14:m>
                <a:endParaRPr lang="en-US" sz="3600" b="1" dirty="0">
                  <a:solidFill>
                    <a:schemeClr val="accent2"/>
                  </a:solidFill>
                </a:endParaRPr>
              </a:p>
            </p:txBody>
          </p:sp>
        </mc:Choice>
        <mc:Fallback xmlns="">
          <p:sp>
            <p:nvSpPr>
              <p:cNvPr id="6" name="TextBox 5">
                <a:extLst>
                  <a:ext uri="{FF2B5EF4-FFF2-40B4-BE49-F238E27FC236}">
                    <a16:creationId xmlns:a16="http://schemas.microsoft.com/office/drawing/2014/main" id="{7A5A07EE-CD29-434C-97E8-C84E3EEC668C}"/>
                  </a:ext>
                </a:extLst>
              </p:cNvPr>
              <p:cNvSpPr txBox="1">
                <a:spLocks noRot="1" noChangeAspect="1" noMove="1" noResize="1" noEditPoints="1" noAdjustHandles="1" noChangeArrowheads="1" noChangeShapeType="1" noTextEdit="1"/>
              </p:cNvSpPr>
              <p:nvPr/>
            </p:nvSpPr>
            <p:spPr>
              <a:xfrm>
                <a:off x="5560713" y="4302815"/>
                <a:ext cx="4555734" cy="553998"/>
              </a:xfrm>
              <a:prstGeom prst="rect">
                <a:avLst/>
              </a:prstGeom>
              <a:blipFill>
                <a:blip r:embed="rId5"/>
                <a:stretch>
                  <a:fillRect l="-1667" t="-6818" r="-1667" b="-36364"/>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562486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Pulsating DC</a:t>
            </a:r>
          </a:p>
        </p:txBody>
      </p:sp>
      <p:sp>
        <p:nvSpPr>
          <p:cNvPr id="3" name="Content Placeholder 2"/>
          <p:cNvSpPr>
            <a:spLocks noGrp="1"/>
          </p:cNvSpPr>
          <p:nvPr>
            <p:ph idx="1"/>
          </p:nvPr>
        </p:nvSpPr>
        <p:spPr>
          <a:xfrm>
            <a:off x="1122532" y="1091867"/>
            <a:ext cx="4178623" cy="3465143"/>
          </a:xfrm>
        </p:spPr>
        <p:txBody>
          <a:bodyPr>
            <a:noAutofit/>
          </a:bodyPr>
          <a:lstStyle/>
          <a:p>
            <a:pPr marL="0" indent="0" algn="just">
              <a:buNone/>
            </a:pPr>
            <a:r>
              <a:rPr lang="en-US" sz="2400" dirty="0"/>
              <a:t>Basic half wave rectification produces a pulsating DC. Even though current always flows in the same direction, it still rises and falls from zero to a maximum and then back again.</a:t>
            </a:r>
          </a:p>
          <a:p>
            <a:pPr marL="0" indent="0" algn="just">
              <a:buNone/>
            </a:pPr>
            <a:r>
              <a:rPr lang="en-US" sz="2400" dirty="0"/>
              <a:t>Because half of the AC cycle is blocked, we loose half the power so this is not very efficient.</a:t>
            </a:r>
          </a:p>
        </p:txBody>
      </p:sp>
      <p:pic>
        <p:nvPicPr>
          <p:cNvPr id="5" name="Picture 4">
            <a:extLst>
              <a:ext uri="{FF2B5EF4-FFF2-40B4-BE49-F238E27FC236}">
                <a16:creationId xmlns:a16="http://schemas.microsoft.com/office/drawing/2014/main" id="{8EF593D6-D1EA-6142-B719-21B4BB54F1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01155" y="1379797"/>
            <a:ext cx="4426956" cy="2265930"/>
          </a:xfrm>
          <a:prstGeom prst="rect">
            <a:avLst/>
          </a:prstGeom>
        </p:spPr>
      </p:pic>
    </p:spTree>
    <p:custDataLst>
      <p:tags r:id="rId1"/>
    </p:custDataLst>
    <p:extLst>
      <p:ext uri="{BB962C8B-B14F-4D97-AF65-F5344CB8AC3E}">
        <p14:creationId xmlns:p14="http://schemas.microsoft.com/office/powerpoint/2010/main" val="1414617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Calculating average DC voltage</a:t>
            </a:r>
          </a:p>
        </p:txBody>
      </p:sp>
      <p:sp>
        <p:nvSpPr>
          <p:cNvPr id="3" name="Content Placeholder 2"/>
          <p:cNvSpPr>
            <a:spLocks noGrp="1"/>
          </p:cNvSpPr>
          <p:nvPr>
            <p:ph idx="1"/>
          </p:nvPr>
        </p:nvSpPr>
        <p:spPr>
          <a:xfrm>
            <a:off x="1122532" y="1091868"/>
            <a:ext cx="4178623" cy="1388488"/>
          </a:xfrm>
        </p:spPr>
        <p:txBody>
          <a:bodyPr>
            <a:noAutofit/>
          </a:bodyPr>
          <a:lstStyle/>
          <a:p>
            <a:pPr marL="0" indent="0" algn="just">
              <a:buNone/>
            </a:pPr>
            <a:r>
              <a:rPr lang="en-US" sz="2400" dirty="0"/>
              <a:t>We can calculate the average DC voltage produced from a simple half wave rectifier if we know the RMS of the AC supply.</a:t>
            </a:r>
          </a:p>
        </p:txBody>
      </p:sp>
      <p:sp>
        <p:nvSpPr>
          <p:cNvPr id="6" name="Rounded Rectangle 5">
            <a:extLst>
              <a:ext uri="{FF2B5EF4-FFF2-40B4-BE49-F238E27FC236}">
                <a16:creationId xmlns:a16="http://schemas.microsoft.com/office/drawing/2014/main" id="{C4B8ED9C-3FA5-2A48-840A-4F62B1E9B29E}"/>
              </a:ext>
            </a:extLst>
          </p:cNvPr>
          <p:cNvSpPr/>
          <p:nvPr/>
        </p:nvSpPr>
        <p:spPr>
          <a:xfrm>
            <a:off x="5692247" y="1091867"/>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Step 1</a:t>
            </a:r>
          </a:p>
        </p:txBody>
      </p:sp>
      <p:sp>
        <p:nvSpPr>
          <p:cNvPr id="7" name="Rounded Rectangle 6">
            <a:extLst>
              <a:ext uri="{FF2B5EF4-FFF2-40B4-BE49-F238E27FC236}">
                <a16:creationId xmlns:a16="http://schemas.microsoft.com/office/drawing/2014/main" id="{64216644-4AF1-E74C-8EBC-780867DA91A4}"/>
              </a:ext>
            </a:extLst>
          </p:cNvPr>
          <p:cNvSpPr/>
          <p:nvPr/>
        </p:nvSpPr>
        <p:spPr>
          <a:xfrm>
            <a:off x="5692247" y="2480355"/>
            <a:ext cx="4145109" cy="545851"/>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Step 3</a:t>
            </a:r>
          </a:p>
        </p:txBody>
      </p:sp>
      <p:sp>
        <p:nvSpPr>
          <p:cNvPr id="8" name="Rounded Rectangle 7">
            <a:extLst>
              <a:ext uri="{FF2B5EF4-FFF2-40B4-BE49-F238E27FC236}">
                <a16:creationId xmlns:a16="http://schemas.microsoft.com/office/drawing/2014/main" id="{9F824645-DBF4-BD4B-918F-C000976E4C94}"/>
              </a:ext>
            </a:extLst>
          </p:cNvPr>
          <p:cNvSpPr/>
          <p:nvPr/>
        </p:nvSpPr>
        <p:spPr>
          <a:xfrm>
            <a:off x="5692247" y="1786111"/>
            <a:ext cx="4145109" cy="545851"/>
          </a:xfrm>
          <a:prstGeom prst="roundRect">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Step 2</a:t>
            </a:r>
          </a:p>
        </p:txBody>
      </p:sp>
      <p:sp>
        <p:nvSpPr>
          <p:cNvPr id="9" name="Content Placeholder 2">
            <a:extLst>
              <a:ext uri="{FF2B5EF4-FFF2-40B4-BE49-F238E27FC236}">
                <a16:creationId xmlns:a16="http://schemas.microsoft.com/office/drawing/2014/main" id="{92070AAF-BD18-C142-8774-D2AC4E908478}"/>
              </a:ext>
            </a:extLst>
          </p:cNvPr>
          <p:cNvSpPr txBox="1">
            <a:spLocks/>
          </p:cNvSpPr>
          <p:nvPr/>
        </p:nvSpPr>
        <p:spPr>
          <a:xfrm>
            <a:off x="1256065" y="2878795"/>
            <a:ext cx="4045090" cy="899016"/>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on the buttons to see each step in the calculation.</a:t>
            </a:r>
          </a:p>
        </p:txBody>
      </p:sp>
      <p:pic>
        <p:nvPicPr>
          <p:cNvPr id="10" name="Graphic 9" descr="User">
            <a:extLst>
              <a:ext uri="{FF2B5EF4-FFF2-40B4-BE49-F238E27FC236}">
                <a16:creationId xmlns:a16="http://schemas.microsoft.com/office/drawing/2014/main" id="{B38F850A-42BD-7D4A-9799-9A3FDABF2E1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02019" y="2878794"/>
            <a:ext cx="854046" cy="854046"/>
          </a:xfrm>
          <a:prstGeom prst="rect">
            <a:avLst/>
          </a:prstGeom>
        </p:spPr>
      </p:pic>
    </p:spTree>
    <p:custDataLst>
      <p:tags r:id="rId1"/>
    </p:custDataLst>
    <p:extLst>
      <p:ext uri="{BB962C8B-B14F-4D97-AF65-F5344CB8AC3E}">
        <p14:creationId xmlns:p14="http://schemas.microsoft.com/office/powerpoint/2010/main" val="3228002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Average DC calculation</a:t>
            </a:r>
          </a:p>
        </p:txBody>
      </p:sp>
      <p:sp>
        <p:nvSpPr>
          <p:cNvPr id="3" name="Content Placeholder 2"/>
          <p:cNvSpPr>
            <a:spLocks noGrp="1"/>
          </p:cNvSpPr>
          <p:nvPr>
            <p:ph idx="1"/>
          </p:nvPr>
        </p:nvSpPr>
        <p:spPr>
          <a:xfrm>
            <a:off x="1122532" y="1091867"/>
            <a:ext cx="7607556" cy="3465143"/>
          </a:xfrm>
        </p:spPr>
        <p:txBody>
          <a:bodyPr>
            <a:noAutofit/>
          </a:bodyPr>
          <a:lstStyle/>
          <a:p>
            <a:pPr marL="0" indent="0" algn="just">
              <a:buNone/>
            </a:pPr>
            <a:r>
              <a:rPr lang="en-US" sz="2400" dirty="0"/>
              <a:t>What would the average DC voltage be in a simple half wave rectifier if the AC supply was 220V? Assume that V</a:t>
            </a:r>
            <a:r>
              <a:rPr lang="en-US" sz="2400" baseline="-25000" dirty="0"/>
              <a:t>F</a:t>
            </a:r>
            <a:r>
              <a:rPr lang="en-US" sz="2400" dirty="0"/>
              <a:t> = 0.7V.</a:t>
            </a:r>
          </a:p>
          <a:p>
            <a:pPr marL="0" indent="0" algn="just">
              <a:buNone/>
            </a:pPr>
            <a:endParaRPr lang="en-US" sz="2400" dirty="0"/>
          </a:p>
          <a:p>
            <a:pPr marL="457200" indent="-457200" algn="just">
              <a:buFont typeface="+mj-lt"/>
              <a:buAutoNum type="alphaLcParenR"/>
            </a:pPr>
            <a:r>
              <a:rPr lang="en-US" sz="2400" dirty="0"/>
              <a:t>49.31V</a:t>
            </a:r>
          </a:p>
          <a:p>
            <a:pPr marL="457200" indent="-457200" algn="just">
              <a:buFont typeface="+mj-lt"/>
              <a:buAutoNum type="alphaLcParenR"/>
            </a:pPr>
            <a:r>
              <a:rPr lang="en-US" sz="2400" dirty="0"/>
              <a:t>98.89V</a:t>
            </a:r>
          </a:p>
          <a:p>
            <a:pPr marL="457200" indent="-457200" algn="just">
              <a:buFont typeface="+mj-lt"/>
              <a:buAutoNum type="alphaLcParenR"/>
            </a:pPr>
            <a:r>
              <a:rPr lang="en-US" sz="2400" dirty="0"/>
              <a:t>243.70V</a:t>
            </a:r>
          </a:p>
          <a:p>
            <a:pPr marL="457200" indent="-457200" algn="just">
              <a:buFont typeface="+mj-lt"/>
              <a:buAutoNum type="alphaLcParenR"/>
            </a:pPr>
            <a:r>
              <a:rPr lang="en-US" sz="2400" dirty="0"/>
              <a:t>69.85V</a:t>
            </a:r>
          </a:p>
          <a:p>
            <a:pPr marL="457200" indent="-457200" algn="just">
              <a:buFont typeface="+mj-lt"/>
              <a:buAutoNum type="alphaLcParenR"/>
            </a:pPr>
            <a:endParaRPr lang="en-US" sz="2400" dirty="0"/>
          </a:p>
        </p:txBody>
      </p:sp>
    </p:spTree>
    <p:custDataLst>
      <p:tags r:id="rId1"/>
    </p:custDataLst>
    <p:extLst>
      <p:ext uri="{BB962C8B-B14F-4D97-AF65-F5344CB8AC3E}">
        <p14:creationId xmlns:p14="http://schemas.microsoft.com/office/powerpoint/2010/main" val="3691446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can we make a full wave rectifier?</a:t>
            </a:r>
          </a:p>
        </p:txBody>
      </p:sp>
      <p:sp>
        <p:nvSpPr>
          <p:cNvPr id="3" name="Content Placeholder 2"/>
          <p:cNvSpPr>
            <a:spLocks noGrp="1"/>
          </p:cNvSpPr>
          <p:nvPr>
            <p:ph idx="1"/>
          </p:nvPr>
        </p:nvSpPr>
        <p:spPr>
          <a:xfrm>
            <a:off x="1246485" y="1079684"/>
            <a:ext cx="3997155" cy="1375797"/>
          </a:xfrm>
        </p:spPr>
        <p:txBody>
          <a:bodyPr>
            <a:noAutofit/>
          </a:bodyPr>
          <a:lstStyle/>
          <a:p>
            <a:pPr marL="0" indent="0">
              <a:buNone/>
            </a:pPr>
            <a:r>
              <a:rPr lang="en-GB" sz="2400" dirty="0"/>
              <a:t>The red line is the AC source input. The green line below this is the half wave rectified output.</a:t>
            </a:r>
          </a:p>
        </p:txBody>
      </p:sp>
      <p:sp>
        <p:nvSpPr>
          <p:cNvPr id="9" name="Content Placeholder 2">
            <a:extLst>
              <a:ext uri="{FF2B5EF4-FFF2-40B4-BE49-F238E27FC236}">
                <a16:creationId xmlns:a16="http://schemas.microsoft.com/office/drawing/2014/main" id="{42D4D7B0-35A5-4645-9AF2-800648F4308A}"/>
              </a:ext>
            </a:extLst>
          </p:cNvPr>
          <p:cNvSpPr txBox="1">
            <a:spLocks/>
          </p:cNvSpPr>
          <p:nvPr/>
        </p:nvSpPr>
        <p:spPr>
          <a:xfrm>
            <a:off x="1241075" y="2455481"/>
            <a:ext cx="3878612" cy="1847202"/>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What kind of circuit could we design that would rectify the whole AC waveform to produce the blue full wave rectified output?</a:t>
            </a:r>
          </a:p>
        </p:txBody>
      </p:sp>
      <p:pic>
        <p:nvPicPr>
          <p:cNvPr id="11" name="Picture 10">
            <a:extLst>
              <a:ext uri="{FF2B5EF4-FFF2-40B4-BE49-F238E27FC236}">
                <a16:creationId xmlns:a16="http://schemas.microsoft.com/office/drawing/2014/main" id="{639A47C4-300F-AE40-8C08-867867128F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7594" y="1037237"/>
            <a:ext cx="4484752" cy="3324902"/>
          </a:xfrm>
          <a:prstGeom prst="rect">
            <a:avLst/>
          </a:prstGeom>
        </p:spPr>
      </p:pic>
      <p:pic>
        <p:nvPicPr>
          <p:cNvPr id="13" name="Graphic 12" descr="Head with Gears">
            <a:extLst>
              <a:ext uri="{FF2B5EF4-FFF2-40B4-BE49-F238E27FC236}">
                <a16:creationId xmlns:a16="http://schemas.microsoft.com/office/drawing/2014/main" id="{9901444B-A6C2-C64E-A2E1-274CFE4569D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88898" y="2464682"/>
            <a:ext cx="728223" cy="728223"/>
          </a:xfrm>
          <a:prstGeom prst="rect">
            <a:avLst/>
          </a:prstGeom>
        </p:spPr>
      </p:pic>
    </p:spTree>
    <p:custDataLst>
      <p:tags r:id="rId1"/>
    </p:custDataLst>
    <p:extLst>
      <p:ext uri="{BB962C8B-B14F-4D97-AF65-F5344CB8AC3E}">
        <p14:creationId xmlns:p14="http://schemas.microsoft.com/office/powerpoint/2010/main" val="189683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9E1232-64FA-764C-BE4A-930E0601A5BC}"/>
              </a:ext>
            </a:extLst>
          </p:cNvPr>
          <p:cNvPicPr>
            <a:picLocks noChangeAspect="1"/>
          </p:cNvPicPr>
          <p:nvPr/>
        </p:nvPicPr>
        <p:blipFill>
          <a:blip r:embed="rId4"/>
          <a:stretch>
            <a:fillRect/>
          </a:stretch>
        </p:blipFill>
        <p:spPr>
          <a:xfrm>
            <a:off x="5791444" y="278067"/>
            <a:ext cx="4075892" cy="3906567"/>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The centre tap full wave rectifier</a:t>
            </a:r>
          </a:p>
        </p:txBody>
      </p:sp>
      <p:sp>
        <p:nvSpPr>
          <p:cNvPr id="3" name="Content Placeholder 2"/>
          <p:cNvSpPr>
            <a:spLocks noGrp="1"/>
          </p:cNvSpPr>
          <p:nvPr>
            <p:ph idx="1"/>
          </p:nvPr>
        </p:nvSpPr>
        <p:spPr>
          <a:xfrm>
            <a:off x="1122532" y="1091866"/>
            <a:ext cx="4588720" cy="2625695"/>
          </a:xfrm>
        </p:spPr>
        <p:txBody>
          <a:bodyPr>
            <a:noAutofit/>
          </a:bodyPr>
          <a:lstStyle/>
          <a:p>
            <a:pPr marL="0" indent="0">
              <a:buNone/>
            </a:pPr>
            <a:r>
              <a:rPr lang="en-GB" sz="2400" dirty="0"/>
              <a:t>To make use of the entire AC waveform, we need to use a </a:t>
            </a:r>
            <a:r>
              <a:rPr lang="en-GB" sz="2400" b="1" dirty="0"/>
              <a:t>full wave rectifier</a:t>
            </a:r>
            <a:r>
              <a:rPr lang="en-GB" sz="2400" dirty="0"/>
              <a:t> that has at least 2 didoes. The picture shows one type, called a </a:t>
            </a:r>
            <a:r>
              <a:rPr lang="en-GB" sz="2400" b="1" dirty="0"/>
              <a:t>centre tap full wave rectifier</a:t>
            </a:r>
            <a:r>
              <a:rPr lang="en-GB" sz="2400" dirty="0"/>
              <a:t>. It requires a transformer that can be connected to in the middle of the secondary coil.</a:t>
            </a:r>
          </a:p>
        </p:txBody>
      </p:sp>
      <p:sp>
        <p:nvSpPr>
          <p:cNvPr id="7" name="Content Placeholder 2">
            <a:extLst>
              <a:ext uri="{FF2B5EF4-FFF2-40B4-BE49-F238E27FC236}">
                <a16:creationId xmlns:a16="http://schemas.microsoft.com/office/drawing/2014/main" id="{C633E9CE-3447-EA4D-9D0C-3D17CEC13F7A}"/>
              </a:ext>
            </a:extLst>
          </p:cNvPr>
          <p:cNvSpPr txBox="1">
            <a:spLocks/>
          </p:cNvSpPr>
          <p:nvPr/>
        </p:nvSpPr>
        <p:spPr>
          <a:xfrm>
            <a:off x="1241075" y="3983287"/>
            <a:ext cx="3878612" cy="854045"/>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the button to Watch how it works.</a:t>
            </a:r>
          </a:p>
        </p:txBody>
      </p:sp>
      <p:pic>
        <p:nvPicPr>
          <p:cNvPr id="8" name="Graphic 7" descr="User">
            <a:extLst>
              <a:ext uri="{FF2B5EF4-FFF2-40B4-BE49-F238E27FC236}">
                <a16:creationId xmlns:a16="http://schemas.microsoft.com/office/drawing/2014/main" id="{E858ECF6-03B4-5443-999A-18BC21C87EB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87029" y="3983286"/>
            <a:ext cx="854046" cy="854046"/>
          </a:xfrm>
          <a:prstGeom prst="rect">
            <a:avLst/>
          </a:prstGeom>
        </p:spPr>
      </p:pic>
      <p:sp>
        <p:nvSpPr>
          <p:cNvPr id="12" name="Rounded Rectangle 11">
            <a:extLst>
              <a:ext uri="{FF2B5EF4-FFF2-40B4-BE49-F238E27FC236}">
                <a16:creationId xmlns:a16="http://schemas.microsoft.com/office/drawing/2014/main" id="{5BFB70F2-42EC-A047-8EC3-9FFF73A48D1B}"/>
              </a:ext>
            </a:extLst>
          </p:cNvPr>
          <p:cNvSpPr/>
          <p:nvPr/>
        </p:nvSpPr>
        <p:spPr>
          <a:xfrm>
            <a:off x="6051126" y="4064356"/>
            <a:ext cx="3618930" cy="772976"/>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Centre tap full wave rectifier</a:t>
            </a:r>
          </a:p>
        </p:txBody>
      </p:sp>
    </p:spTree>
    <p:custDataLst>
      <p:tags r:id="rId1"/>
    </p:custDataLst>
    <p:extLst>
      <p:ext uri="{BB962C8B-B14F-4D97-AF65-F5344CB8AC3E}">
        <p14:creationId xmlns:p14="http://schemas.microsoft.com/office/powerpoint/2010/main" val="4218060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Take a picture</a:t>
            </a:r>
          </a:p>
        </p:txBody>
      </p:sp>
      <p:sp>
        <p:nvSpPr>
          <p:cNvPr id="3" name="Content Placeholder 2"/>
          <p:cNvSpPr>
            <a:spLocks noGrp="1"/>
          </p:cNvSpPr>
          <p:nvPr>
            <p:ph idx="1"/>
          </p:nvPr>
        </p:nvSpPr>
        <p:spPr>
          <a:xfrm>
            <a:off x="1122530" y="1091867"/>
            <a:ext cx="6192670" cy="2490782"/>
          </a:xfrm>
          <a:solidFill>
            <a:schemeClr val="tx2">
              <a:lumMod val="40000"/>
              <a:lumOff val="60000"/>
            </a:schemeClr>
          </a:solidFill>
        </p:spPr>
        <p:txBody>
          <a:bodyPr>
            <a:noAutofit/>
          </a:bodyPr>
          <a:lstStyle/>
          <a:p>
            <a:pPr marL="0" indent="0" algn="just">
              <a:buNone/>
            </a:pPr>
            <a:r>
              <a:rPr lang="en-GB" sz="2400" i="1" dirty="0"/>
              <a:t>Draw your own picture of a centre tap full wave rectifier indicating the direction that current can flow in each part of the circuit as well as which half of the AC source wave is rectified. Watch the video if you need some help.</a:t>
            </a:r>
          </a:p>
          <a:p>
            <a:pPr marL="0" indent="0" algn="just">
              <a:buNone/>
            </a:pPr>
            <a:r>
              <a:rPr lang="en-GB" sz="2400" i="1" dirty="0"/>
              <a:t>Now, upload your picture to your online portfolio.</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4" y="940320"/>
            <a:ext cx="854046" cy="854046"/>
          </a:xfrm>
          <a:prstGeom prst="rect">
            <a:avLst/>
          </a:prstGeom>
        </p:spPr>
      </p:pic>
      <p:sp>
        <p:nvSpPr>
          <p:cNvPr id="9" name="Rounded Rectangle 8">
            <a:extLst>
              <a:ext uri="{FF2B5EF4-FFF2-40B4-BE49-F238E27FC236}">
                <a16:creationId xmlns:a16="http://schemas.microsoft.com/office/drawing/2014/main" id="{E0ABC7F2-7240-CA4F-8E15-6C49824C9866}"/>
              </a:ext>
            </a:extLst>
          </p:cNvPr>
          <p:cNvSpPr/>
          <p:nvPr/>
        </p:nvSpPr>
        <p:spPr>
          <a:xfrm>
            <a:off x="1122530" y="3774987"/>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10" name="Rectangle 9">
            <a:extLst>
              <a:ext uri="{FF2B5EF4-FFF2-40B4-BE49-F238E27FC236}">
                <a16:creationId xmlns:a16="http://schemas.microsoft.com/office/drawing/2014/main" id="{B05F342B-93AA-BD4A-9184-E4BDD0979139}"/>
              </a:ext>
            </a:extLst>
          </p:cNvPr>
          <p:cNvSpPr/>
          <p:nvPr/>
        </p:nvSpPr>
        <p:spPr>
          <a:xfrm>
            <a:off x="4059936" y="3833996"/>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a:extLst>
              <a:ext uri="{FF2B5EF4-FFF2-40B4-BE49-F238E27FC236}">
                <a16:creationId xmlns:a16="http://schemas.microsoft.com/office/drawing/2014/main" id="{D206D033-5930-A543-A80E-25F4B93215D4}"/>
              </a:ext>
            </a:extLst>
          </p:cNvPr>
          <p:cNvSpPr/>
          <p:nvPr/>
        </p:nvSpPr>
        <p:spPr>
          <a:xfrm>
            <a:off x="6219881" y="4319186"/>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
        <p:nvSpPr>
          <p:cNvPr id="8" name="Rectangle 7">
            <a:extLst>
              <a:ext uri="{FF2B5EF4-FFF2-40B4-BE49-F238E27FC236}">
                <a16:creationId xmlns:a16="http://schemas.microsoft.com/office/drawing/2014/main" id="{A9266106-1BBC-2147-8226-61DA1559242B}"/>
              </a:ext>
            </a:extLst>
          </p:cNvPr>
          <p:cNvSpPr/>
          <p:nvPr/>
        </p:nvSpPr>
        <p:spPr>
          <a:xfrm>
            <a:off x="7591408" y="1440259"/>
            <a:ext cx="2297696" cy="17939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YT02</a:t>
            </a:r>
          </a:p>
        </p:txBody>
      </p:sp>
    </p:spTree>
    <p:custDataLst>
      <p:tags r:id="rId1"/>
    </p:custDataLst>
    <p:extLst>
      <p:ext uri="{BB962C8B-B14F-4D97-AF65-F5344CB8AC3E}">
        <p14:creationId xmlns:p14="http://schemas.microsoft.com/office/powerpoint/2010/main" val="1160431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bridge rectifier</a:t>
            </a:r>
          </a:p>
        </p:txBody>
      </p:sp>
      <p:sp>
        <p:nvSpPr>
          <p:cNvPr id="9" name="Content Placeholder 2">
            <a:extLst>
              <a:ext uri="{FF2B5EF4-FFF2-40B4-BE49-F238E27FC236}">
                <a16:creationId xmlns:a16="http://schemas.microsoft.com/office/drawing/2014/main" id="{42D4D7B0-35A5-4645-9AF2-800648F4308A}"/>
              </a:ext>
            </a:extLst>
          </p:cNvPr>
          <p:cNvSpPr txBox="1">
            <a:spLocks/>
          </p:cNvSpPr>
          <p:nvPr/>
        </p:nvSpPr>
        <p:spPr>
          <a:xfrm>
            <a:off x="1241075" y="2848132"/>
            <a:ext cx="4320276" cy="825458"/>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Watch the video to see how it works.</a:t>
            </a:r>
          </a:p>
        </p:txBody>
      </p:sp>
      <p:pic>
        <p:nvPicPr>
          <p:cNvPr id="10" name="Graphic 9" descr="User">
            <a:extLst>
              <a:ext uri="{FF2B5EF4-FFF2-40B4-BE49-F238E27FC236}">
                <a16:creationId xmlns:a16="http://schemas.microsoft.com/office/drawing/2014/main" id="{7F2FADEE-B390-4148-B6B7-0F9448FC61F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7029" y="2848131"/>
            <a:ext cx="951298" cy="854046"/>
          </a:xfrm>
          <a:prstGeom prst="rect">
            <a:avLst/>
          </a:prstGeom>
        </p:spPr>
      </p:pic>
      <p:sp>
        <p:nvSpPr>
          <p:cNvPr id="7" name="Content Placeholder 2">
            <a:extLst>
              <a:ext uri="{FF2B5EF4-FFF2-40B4-BE49-F238E27FC236}">
                <a16:creationId xmlns:a16="http://schemas.microsoft.com/office/drawing/2014/main" id="{86EF73F9-CD03-F242-A607-A8237F2E7484}"/>
              </a:ext>
            </a:extLst>
          </p:cNvPr>
          <p:cNvSpPr>
            <a:spLocks noGrp="1"/>
          </p:cNvSpPr>
          <p:nvPr>
            <p:ph idx="1"/>
          </p:nvPr>
        </p:nvSpPr>
        <p:spPr>
          <a:xfrm>
            <a:off x="1122532" y="1091866"/>
            <a:ext cx="4588720" cy="1756265"/>
          </a:xfrm>
        </p:spPr>
        <p:txBody>
          <a:bodyPr>
            <a:noAutofit/>
          </a:bodyPr>
          <a:lstStyle/>
          <a:p>
            <a:pPr marL="0" indent="0">
              <a:buNone/>
            </a:pPr>
            <a:r>
              <a:rPr lang="en-GB" sz="2400" dirty="0"/>
              <a:t>A more common full wave rectifier that does not need a centre tap transformer is the </a:t>
            </a:r>
            <a:r>
              <a:rPr lang="en-GB" sz="2400" b="1" dirty="0"/>
              <a:t>bridge rectifier</a:t>
            </a:r>
            <a:r>
              <a:rPr lang="en-GB" sz="2400" dirty="0"/>
              <a:t>. It uses 4 diodes to rectify the full AC wave.</a:t>
            </a:r>
          </a:p>
        </p:txBody>
      </p:sp>
      <p:sp>
        <p:nvSpPr>
          <p:cNvPr id="11" name="Rectangle 10">
            <a:extLst>
              <a:ext uri="{FF2B5EF4-FFF2-40B4-BE49-F238E27FC236}">
                <a16:creationId xmlns:a16="http://schemas.microsoft.com/office/drawing/2014/main" id="{3C10B7C2-C542-CE47-92FD-F4A8ED8A3F94}"/>
              </a:ext>
            </a:extLst>
          </p:cNvPr>
          <p:cNvSpPr/>
          <p:nvPr/>
        </p:nvSpPr>
        <p:spPr>
          <a:xfrm>
            <a:off x="5711252" y="1150457"/>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YT03</a:t>
            </a:r>
          </a:p>
        </p:txBody>
      </p:sp>
    </p:spTree>
    <p:custDataLst>
      <p:tags r:id="rId1"/>
    </p:custDataLst>
    <p:extLst>
      <p:ext uri="{BB962C8B-B14F-4D97-AF65-F5344CB8AC3E}">
        <p14:creationId xmlns:p14="http://schemas.microsoft.com/office/powerpoint/2010/main" val="3278131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Full wave rectification</a:t>
            </a:r>
          </a:p>
        </p:txBody>
      </p:sp>
      <p:sp>
        <p:nvSpPr>
          <p:cNvPr id="3" name="Content Placeholder 2"/>
          <p:cNvSpPr>
            <a:spLocks noGrp="1"/>
          </p:cNvSpPr>
          <p:nvPr>
            <p:ph idx="1"/>
          </p:nvPr>
        </p:nvSpPr>
        <p:spPr>
          <a:xfrm>
            <a:off x="1122532" y="1091869"/>
            <a:ext cx="7282914" cy="1048923"/>
          </a:xfrm>
        </p:spPr>
        <p:txBody>
          <a:bodyPr>
            <a:noAutofit/>
          </a:bodyPr>
          <a:lstStyle/>
          <a:p>
            <a:pPr marL="0" indent="0" algn="just">
              <a:buNone/>
            </a:pPr>
            <a:r>
              <a:rPr lang="en-US" sz="2400" dirty="0"/>
              <a:t>Let’s take a closer look at the full wave bridge rectifier.</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1699273"/>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the worksheet. Then watch the video to make sure you completed everything correctly.</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1699273"/>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1255158" y="3422891"/>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
        <p:nvSpPr>
          <p:cNvPr id="9" name="Rectangle 8">
            <a:extLst>
              <a:ext uri="{FF2B5EF4-FFF2-40B4-BE49-F238E27FC236}">
                <a16:creationId xmlns:a16="http://schemas.microsoft.com/office/drawing/2014/main" id="{BADFE794-E4E1-DB4B-BB15-9F31929D71B2}"/>
              </a:ext>
            </a:extLst>
          </p:cNvPr>
          <p:cNvSpPr/>
          <p:nvPr/>
        </p:nvSpPr>
        <p:spPr>
          <a:xfrm>
            <a:off x="5710530" y="2343849"/>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Vid03</a:t>
            </a:r>
          </a:p>
        </p:txBody>
      </p:sp>
      <p:pic>
        <p:nvPicPr>
          <p:cNvPr id="8" name="Picture 7">
            <a:extLst>
              <a:ext uri="{FF2B5EF4-FFF2-40B4-BE49-F238E27FC236}">
                <a16:creationId xmlns:a16="http://schemas.microsoft.com/office/drawing/2014/main" id="{D9C54513-5948-D446-8D9C-BF72B61901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3026" y="1091869"/>
            <a:ext cx="876477" cy="876477"/>
          </a:xfrm>
          <a:prstGeom prst="rect">
            <a:avLst/>
          </a:prstGeom>
        </p:spPr>
      </p:pic>
    </p:spTree>
    <p:custDataLst>
      <p:tags r:id="rId1"/>
    </p:custDataLst>
    <p:extLst>
      <p:ext uri="{BB962C8B-B14F-4D97-AF65-F5344CB8AC3E}">
        <p14:creationId xmlns:p14="http://schemas.microsoft.com/office/powerpoint/2010/main" val="2496421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rectifier family</a:t>
            </a:r>
          </a:p>
        </p:txBody>
      </p:sp>
      <p:sp>
        <p:nvSpPr>
          <p:cNvPr id="6" name="Content Placeholder 2">
            <a:extLst>
              <a:ext uri="{FF2B5EF4-FFF2-40B4-BE49-F238E27FC236}">
                <a16:creationId xmlns:a16="http://schemas.microsoft.com/office/drawing/2014/main" id="{C36F90DD-0AAC-E344-A622-AAED93BD7632}"/>
              </a:ext>
            </a:extLst>
          </p:cNvPr>
          <p:cNvSpPr txBox="1">
            <a:spLocks/>
          </p:cNvSpPr>
          <p:nvPr/>
        </p:nvSpPr>
        <p:spPr>
          <a:xfrm>
            <a:off x="1076936" y="1187206"/>
            <a:ext cx="6904201" cy="520696"/>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Click on each type of rectifier to see a short summary.</a:t>
            </a:r>
          </a:p>
        </p:txBody>
      </p:sp>
      <p:pic>
        <p:nvPicPr>
          <p:cNvPr id="7" name="Graphic 6" descr="User">
            <a:extLst>
              <a:ext uri="{FF2B5EF4-FFF2-40B4-BE49-F238E27FC236}">
                <a16:creationId xmlns:a16="http://schemas.microsoft.com/office/drawing/2014/main" id="{695D9EC7-FA18-034F-BCEB-AF1EAB15A96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28218" y="991256"/>
            <a:ext cx="854046" cy="854046"/>
          </a:xfrm>
          <a:prstGeom prst="rect">
            <a:avLst/>
          </a:prstGeom>
        </p:spPr>
      </p:pic>
      <p:pic>
        <p:nvPicPr>
          <p:cNvPr id="4" name="Picture 3">
            <a:extLst>
              <a:ext uri="{FF2B5EF4-FFF2-40B4-BE49-F238E27FC236}">
                <a16:creationId xmlns:a16="http://schemas.microsoft.com/office/drawing/2014/main" id="{6E37EC76-E28F-F64C-B046-B9D6DA4F391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351877" y="1837296"/>
            <a:ext cx="5475659" cy="2894628"/>
          </a:xfrm>
          <a:prstGeom prst="rect">
            <a:avLst/>
          </a:prstGeom>
        </p:spPr>
      </p:pic>
    </p:spTree>
    <p:custDataLst>
      <p:tags r:id="rId1"/>
    </p:custDataLst>
    <p:extLst>
      <p:ext uri="{BB962C8B-B14F-4D97-AF65-F5344CB8AC3E}">
        <p14:creationId xmlns:p14="http://schemas.microsoft.com/office/powerpoint/2010/main" val="390007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Half wave rectifier</a:t>
            </a:r>
          </a:p>
        </p:txBody>
      </p:sp>
      <p:sp>
        <p:nvSpPr>
          <p:cNvPr id="3" name="Content Placeholder 2"/>
          <p:cNvSpPr>
            <a:spLocks noGrp="1"/>
          </p:cNvSpPr>
          <p:nvPr>
            <p:ph idx="1"/>
          </p:nvPr>
        </p:nvSpPr>
        <p:spPr>
          <a:xfrm>
            <a:off x="1122532" y="1091867"/>
            <a:ext cx="7672758" cy="2169915"/>
          </a:xfrm>
        </p:spPr>
        <p:txBody>
          <a:bodyPr>
            <a:noAutofit/>
          </a:bodyPr>
          <a:lstStyle/>
          <a:p>
            <a:pPr marL="0" indent="0">
              <a:buNone/>
            </a:pPr>
            <a:r>
              <a:rPr lang="en-GB" sz="2400" dirty="0"/>
              <a:t>Only half of the original AC wave is kept meaning that half the voltage and power is lost. The peak rectified voltage is equal to the peak AC voltage – V</a:t>
            </a:r>
            <a:r>
              <a:rPr lang="en-GB" sz="2400" baseline="-25000" dirty="0"/>
              <a:t>F</a:t>
            </a:r>
            <a:r>
              <a:rPr lang="en-GB" sz="2400" dirty="0"/>
              <a:t> of the diode.</a:t>
            </a:r>
          </a:p>
        </p:txBody>
      </p:sp>
      <p:pic>
        <p:nvPicPr>
          <p:cNvPr id="9" name="Picture 8">
            <a:extLst>
              <a:ext uri="{FF2B5EF4-FFF2-40B4-BE49-F238E27FC236}">
                <a16:creationId xmlns:a16="http://schemas.microsoft.com/office/drawing/2014/main" id="{B13831D2-D0DB-6D47-AB63-E121C7B6345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814"/>
          <a:stretch/>
        </p:blipFill>
        <p:spPr>
          <a:xfrm>
            <a:off x="2210368" y="2501900"/>
            <a:ext cx="5818637" cy="1943100"/>
          </a:xfrm>
          <a:prstGeom prst="rect">
            <a:avLst/>
          </a:prstGeom>
        </p:spPr>
      </p:pic>
    </p:spTree>
    <p:custDataLst>
      <p:tags r:id="rId1"/>
    </p:custDataLst>
    <p:extLst>
      <p:ext uri="{BB962C8B-B14F-4D97-AF65-F5344CB8AC3E}">
        <p14:creationId xmlns:p14="http://schemas.microsoft.com/office/powerpoint/2010/main" val="2295988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Full wave centre tap rectifier</a:t>
            </a:r>
          </a:p>
        </p:txBody>
      </p:sp>
      <p:sp>
        <p:nvSpPr>
          <p:cNvPr id="3" name="Content Placeholder 2"/>
          <p:cNvSpPr>
            <a:spLocks noGrp="1"/>
          </p:cNvSpPr>
          <p:nvPr>
            <p:ph idx="1"/>
          </p:nvPr>
        </p:nvSpPr>
        <p:spPr>
          <a:xfrm>
            <a:off x="1122532" y="1091867"/>
            <a:ext cx="4075892" cy="2169915"/>
          </a:xfrm>
        </p:spPr>
        <p:txBody>
          <a:bodyPr>
            <a:noAutofit/>
          </a:bodyPr>
          <a:lstStyle/>
          <a:p>
            <a:pPr marL="0" indent="0">
              <a:buNone/>
            </a:pPr>
            <a:r>
              <a:rPr lang="en-GB" sz="2400" dirty="0"/>
              <a:t>The full original AC wave is rectified, meaning that no voltage or power is lost. The rectifier needs 2 diodes and an expensive centre tap transformer. The peak rectified voltage is equal to the peak AC voltage – V</a:t>
            </a:r>
            <a:r>
              <a:rPr lang="en-GB" sz="2400" baseline="-25000" dirty="0"/>
              <a:t>F</a:t>
            </a:r>
            <a:r>
              <a:rPr lang="en-GB" sz="2400" dirty="0"/>
              <a:t> of the diode.</a:t>
            </a:r>
          </a:p>
        </p:txBody>
      </p:sp>
      <p:pic>
        <p:nvPicPr>
          <p:cNvPr id="5" name="Picture 4">
            <a:extLst>
              <a:ext uri="{FF2B5EF4-FFF2-40B4-BE49-F238E27FC236}">
                <a16:creationId xmlns:a16="http://schemas.microsoft.com/office/drawing/2014/main" id="{BC716EBC-3375-5D41-8933-C14F04D7F4F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55284" y="4530859"/>
            <a:ext cx="4544809" cy="2483291"/>
          </a:xfrm>
          <a:prstGeom prst="rect">
            <a:avLst/>
          </a:prstGeom>
        </p:spPr>
      </p:pic>
      <p:pic>
        <p:nvPicPr>
          <p:cNvPr id="6" name="Picture 5">
            <a:extLst>
              <a:ext uri="{FF2B5EF4-FFF2-40B4-BE49-F238E27FC236}">
                <a16:creationId xmlns:a16="http://schemas.microsoft.com/office/drawing/2014/main" id="{F8BC3379-0520-BB48-A61C-82DB264F6E4F}"/>
              </a:ext>
            </a:extLst>
          </p:cNvPr>
          <p:cNvPicPr>
            <a:picLocks noChangeAspect="1"/>
          </p:cNvPicPr>
          <p:nvPr/>
        </p:nvPicPr>
        <p:blipFill>
          <a:blip r:embed="rId5"/>
          <a:stretch>
            <a:fillRect/>
          </a:stretch>
        </p:blipFill>
        <p:spPr>
          <a:xfrm>
            <a:off x="5386710" y="624292"/>
            <a:ext cx="4075892" cy="3906567"/>
          </a:xfrm>
          <a:prstGeom prst="rect">
            <a:avLst/>
          </a:prstGeom>
        </p:spPr>
      </p:pic>
    </p:spTree>
    <p:custDataLst>
      <p:tags r:id="rId1"/>
    </p:custDataLst>
    <p:extLst>
      <p:ext uri="{BB962C8B-B14F-4D97-AF65-F5344CB8AC3E}">
        <p14:creationId xmlns:p14="http://schemas.microsoft.com/office/powerpoint/2010/main" val="992861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Full wave bridge rectifier</a:t>
            </a:r>
          </a:p>
        </p:txBody>
      </p:sp>
      <p:sp>
        <p:nvSpPr>
          <p:cNvPr id="3" name="Content Placeholder 2"/>
          <p:cNvSpPr>
            <a:spLocks noGrp="1"/>
          </p:cNvSpPr>
          <p:nvPr>
            <p:ph idx="1"/>
          </p:nvPr>
        </p:nvSpPr>
        <p:spPr>
          <a:xfrm>
            <a:off x="1122532" y="1091867"/>
            <a:ext cx="3997155" cy="3420172"/>
          </a:xfrm>
        </p:spPr>
        <p:txBody>
          <a:bodyPr>
            <a:noAutofit/>
          </a:bodyPr>
          <a:lstStyle/>
          <a:p>
            <a:pPr marL="0" indent="0">
              <a:buNone/>
            </a:pPr>
            <a:r>
              <a:rPr lang="en-GB" sz="2400" dirty="0"/>
              <a:t>The full original AC wave is rectified, meaning that no voltage or power is lost. The rectifier needs 4 diodes and is often made with an ordinary transformer. The peak rectified voltage is equal to the peak AC voltage – 2 x V</a:t>
            </a:r>
            <a:r>
              <a:rPr lang="en-GB" sz="2400" baseline="-25000" dirty="0"/>
              <a:t>F</a:t>
            </a:r>
            <a:r>
              <a:rPr lang="en-GB" sz="2400" dirty="0"/>
              <a:t> of the diode.</a:t>
            </a:r>
          </a:p>
        </p:txBody>
      </p:sp>
      <p:pic>
        <p:nvPicPr>
          <p:cNvPr id="4" name="Picture 3">
            <a:extLst>
              <a:ext uri="{FF2B5EF4-FFF2-40B4-BE49-F238E27FC236}">
                <a16:creationId xmlns:a16="http://schemas.microsoft.com/office/drawing/2014/main" id="{D64C3A62-1ECC-9E44-B9EE-485FD7893DE9}"/>
              </a:ext>
            </a:extLst>
          </p:cNvPr>
          <p:cNvPicPr>
            <a:picLocks noChangeAspect="1"/>
          </p:cNvPicPr>
          <p:nvPr/>
        </p:nvPicPr>
        <p:blipFill>
          <a:blip r:embed="rId4"/>
          <a:stretch>
            <a:fillRect/>
          </a:stretch>
        </p:blipFill>
        <p:spPr>
          <a:xfrm>
            <a:off x="5422809" y="1423961"/>
            <a:ext cx="4203700" cy="2425700"/>
          </a:xfrm>
          <a:prstGeom prst="rect">
            <a:avLst/>
          </a:prstGeom>
        </p:spPr>
      </p:pic>
    </p:spTree>
    <p:custDataLst>
      <p:tags r:id="rId1"/>
    </p:custDataLst>
    <p:extLst>
      <p:ext uri="{BB962C8B-B14F-4D97-AF65-F5344CB8AC3E}">
        <p14:creationId xmlns:p14="http://schemas.microsoft.com/office/powerpoint/2010/main" val="3718013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Take a picture</a:t>
            </a:r>
          </a:p>
        </p:txBody>
      </p:sp>
      <p:sp>
        <p:nvSpPr>
          <p:cNvPr id="3" name="Content Placeholder 2"/>
          <p:cNvSpPr>
            <a:spLocks noGrp="1"/>
          </p:cNvSpPr>
          <p:nvPr>
            <p:ph idx="1"/>
          </p:nvPr>
        </p:nvSpPr>
        <p:spPr>
          <a:xfrm>
            <a:off x="1122530" y="1091867"/>
            <a:ext cx="6192670" cy="2490782"/>
          </a:xfrm>
          <a:solidFill>
            <a:schemeClr val="tx2">
              <a:lumMod val="40000"/>
              <a:lumOff val="60000"/>
            </a:schemeClr>
          </a:solidFill>
        </p:spPr>
        <p:txBody>
          <a:bodyPr>
            <a:noAutofit/>
          </a:bodyPr>
          <a:lstStyle/>
          <a:p>
            <a:pPr marL="0" indent="0" algn="just">
              <a:buNone/>
            </a:pPr>
            <a:r>
              <a:rPr lang="en-GB" sz="2400" i="1" dirty="0"/>
              <a:t>Draw your own pictures of a bridge rectifier indicating the direction that current flows through the circuit during each half of the AC wave and which diodes are forward and reverse biased during each half of the wave form.</a:t>
            </a:r>
          </a:p>
          <a:p>
            <a:pPr marL="0" indent="0" algn="just">
              <a:buNone/>
            </a:pPr>
            <a:r>
              <a:rPr lang="en-GB" sz="2400" i="1" dirty="0"/>
              <a:t>Now, upload your picture to your online portfolio.</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4" y="940320"/>
            <a:ext cx="854046" cy="854046"/>
          </a:xfrm>
          <a:prstGeom prst="rect">
            <a:avLst/>
          </a:prstGeom>
        </p:spPr>
      </p:pic>
      <p:sp>
        <p:nvSpPr>
          <p:cNvPr id="9" name="Rounded Rectangle 8">
            <a:extLst>
              <a:ext uri="{FF2B5EF4-FFF2-40B4-BE49-F238E27FC236}">
                <a16:creationId xmlns:a16="http://schemas.microsoft.com/office/drawing/2014/main" id="{E0ABC7F2-7240-CA4F-8E15-6C49824C9866}"/>
              </a:ext>
            </a:extLst>
          </p:cNvPr>
          <p:cNvSpPr/>
          <p:nvPr/>
        </p:nvSpPr>
        <p:spPr>
          <a:xfrm>
            <a:off x="1122530" y="3774987"/>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10" name="Rectangle 9">
            <a:extLst>
              <a:ext uri="{FF2B5EF4-FFF2-40B4-BE49-F238E27FC236}">
                <a16:creationId xmlns:a16="http://schemas.microsoft.com/office/drawing/2014/main" id="{B05F342B-93AA-BD4A-9184-E4BDD0979139}"/>
              </a:ext>
            </a:extLst>
          </p:cNvPr>
          <p:cNvSpPr/>
          <p:nvPr/>
        </p:nvSpPr>
        <p:spPr>
          <a:xfrm>
            <a:off x="4059936" y="3833996"/>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a:extLst>
              <a:ext uri="{FF2B5EF4-FFF2-40B4-BE49-F238E27FC236}">
                <a16:creationId xmlns:a16="http://schemas.microsoft.com/office/drawing/2014/main" id="{D206D033-5930-A543-A80E-25F4B93215D4}"/>
              </a:ext>
            </a:extLst>
          </p:cNvPr>
          <p:cNvSpPr/>
          <p:nvPr/>
        </p:nvSpPr>
        <p:spPr>
          <a:xfrm>
            <a:off x="6219881" y="4319186"/>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
        <p:nvSpPr>
          <p:cNvPr id="8" name="Rectangle 7">
            <a:extLst>
              <a:ext uri="{FF2B5EF4-FFF2-40B4-BE49-F238E27FC236}">
                <a16:creationId xmlns:a16="http://schemas.microsoft.com/office/drawing/2014/main" id="{A9266106-1BBC-2147-8226-61DA1559242B}"/>
              </a:ext>
            </a:extLst>
          </p:cNvPr>
          <p:cNvSpPr/>
          <p:nvPr/>
        </p:nvSpPr>
        <p:spPr>
          <a:xfrm>
            <a:off x="7591408" y="1440259"/>
            <a:ext cx="2297696" cy="17939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YT04</a:t>
            </a:r>
          </a:p>
        </p:txBody>
      </p:sp>
    </p:spTree>
    <p:custDataLst>
      <p:tags r:id="rId1"/>
    </p:custDataLst>
    <p:extLst>
      <p:ext uri="{BB962C8B-B14F-4D97-AF65-F5344CB8AC3E}">
        <p14:creationId xmlns:p14="http://schemas.microsoft.com/office/powerpoint/2010/main" val="2909957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Test Yourself</a:t>
            </a:r>
          </a:p>
        </p:txBody>
      </p:sp>
      <p:sp>
        <p:nvSpPr>
          <p:cNvPr id="3" name="Content Placeholder 2"/>
          <p:cNvSpPr>
            <a:spLocks noGrp="1"/>
          </p:cNvSpPr>
          <p:nvPr>
            <p:ph idx="1"/>
          </p:nvPr>
        </p:nvSpPr>
        <p:spPr>
          <a:xfrm>
            <a:off x="1122531" y="1091868"/>
            <a:ext cx="7607557" cy="3821508"/>
          </a:xfrm>
        </p:spPr>
        <p:txBody>
          <a:bodyPr>
            <a:noAutofit/>
          </a:bodyPr>
          <a:lstStyle/>
          <a:p>
            <a:pPr marL="0" indent="0" algn="just">
              <a:buNone/>
            </a:pPr>
            <a:r>
              <a:rPr lang="en-GB" sz="2400" dirty="0"/>
              <a:t>We have come to the end of this unit. Answer the following questions to make sure you understand the basics of rectification and rectifiers.</a:t>
            </a:r>
          </a:p>
        </p:txBody>
      </p:sp>
    </p:spTree>
    <p:custDataLst>
      <p:tags r:id="rId1"/>
    </p:custDataLst>
    <p:extLst>
      <p:ext uri="{BB962C8B-B14F-4D97-AF65-F5344CB8AC3E}">
        <p14:creationId xmlns:p14="http://schemas.microsoft.com/office/powerpoint/2010/main" val="2497692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2" y="1091868"/>
            <a:ext cx="7607556" cy="1096696"/>
          </a:xfrm>
        </p:spPr>
        <p:txBody>
          <a:bodyPr>
            <a:noAutofit/>
          </a:bodyPr>
          <a:lstStyle/>
          <a:p>
            <a:pPr marL="0" indent="0">
              <a:buNone/>
            </a:pPr>
            <a:r>
              <a:rPr lang="en-GB" sz="2400" dirty="0"/>
              <a:t>Which of the following circuits is a bridge rectifier?</a:t>
            </a:r>
          </a:p>
          <a:p>
            <a:pPr marL="0" indent="0">
              <a:buNone/>
            </a:pPr>
            <a:endParaRPr lang="en-GB" sz="2400" dirty="0"/>
          </a:p>
          <a:p>
            <a:pPr marL="0" indent="0">
              <a:buNone/>
            </a:pPr>
            <a:endParaRPr lang="en-GB" sz="2400" dirty="0"/>
          </a:p>
          <a:p>
            <a:pPr marL="457200" indent="-457200">
              <a:buFont typeface="+mj-lt"/>
              <a:buAutoNum type="alphaLcParenR"/>
            </a:pPr>
            <a:r>
              <a:rPr lang="en-GB" sz="2400" dirty="0"/>
              <a:t> </a:t>
            </a:r>
          </a:p>
        </p:txBody>
      </p:sp>
      <p:grpSp>
        <p:nvGrpSpPr>
          <p:cNvPr id="6" name="Group 5">
            <a:extLst>
              <a:ext uri="{FF2B5EF4-FFF2-40B4-BE49-F238E27FC236}">
                <a16:creationId xmlns:a16="http://schemas.microsoft.com/office/drawing/2014/main" id="{7A4EFEC8-2552-0D45-99F8-E87FD9920535}"/>
              </a:ext>
            </a:extLst>
          </p:cNvPr>
          <p:cNvGrpSpPr/>
          <p:nvPr/>
        </p:nvGrpSpPr>
        <p:grpSpPr>
          <a:xfrm>
            <a:off x="5779232" y="2188564"/>
            <a:ext cx="3709542" cy="1921085"/>
            <a:chOff x="1057330" y="1765300"/>
            <a:chExt cx="6253419" cy="3238500"/>
          </a:xfrm>
        </p:grpSpPr>
        <p:pic>
          <p:nvPicPr>
            <p:cNvPr id="4" name="Picture 3">
              <a:extLst>
                <a:ext uri="{FF2B5EF4-FFF2-40B4-BE49-F238E27FC236}">
                  <a16:creationId xmlns:a16="http://schemas.microsoft.com/office/drawing/2014/main" id="{08524F56-0818-854C-B07A-1A784522F11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7330" y="1765300"/>
              <a:ext cx="5163588" cy="3238500"/>
            </a:xfrm>
            <a:prstGeom prst="rect">
              <a:avLst/>
            </a:prstGeom>
          </p:spPr>
        </p:pic>
        <p:pic>
          <p:nvPicPr>
            <p:cNvPr id="5" name="Picture 4">
              <a:extLst>
                <a:ext uri="{FF2B5EF4-FFF2-40B4-BE49-F238E27FC236}">
                  <a16:creationId xmlns:a16="http://schemas.microsoft.com/office/drawing/2014/main" id="{289B9304-EFD1-AE47-A950-894AB6F11AA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20918" y="1765300"/>
              <a:ext cx="1089831" cy="3238500"/>
            </a:xfrm>
            <a:prstGeom prst="rect">
              <a:avLst/>
            </a:prstGeom>
          </p:spPr>
        </p:pic>
      </p:grpSp>
      <p:pic>
        <p:nvPicPr>
          <p:cNvPr id="7" name="Picture 6">
            <a:extLst>
              <a:ext uri="{FF2B5EF4-FFF2-40B4-BE49-F238E27FC236}">
                <a16:creationId xmlns:a16="http://schemas.microsoft.com/office/drawing/2014/main" id="{97A38979-28FE-D441-B932-634C190F9B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1495" y="1975967"/>
            <a:ext cx="4024815" cy="2076115"/>
          </a:xfrm>
          <a:prstGeom prst="rect">
            <a:avLst/>
          </a:prstGeom>
        </p:spPr>
      </p:pic>
      <p:sp>
        <p:nvSpPr>
          <p:cNvPr id="8" name="TextBox 7">
            <a:extLst>
              <a:ext uri="{FF2B5EF4-FFF2-40B4-BE49-F238E27FC236}">
                <a16:creationId xmlns:a16="http://schemas.microsoft.com/office/drawing/2014/main" id="{A4FD34EB-9BB4-6545-B1FB-EB9F8814B1D0}"/>
              </a:ext>
            </a:extLst>
          </p:cNvPr>
          <p:cNvSpPr txBox="1"/>
          <p:nvPr/>
        </p:nvSpPr>
        <p:spPr>
          <a:xfrm>
            <a:off x="5339688" y="2271067"/>
            <a:ext cx="439544" cy="461665"/>
          </a:xfrm>
          <a:prstGeom prst="rect">
            <a:avLst/>
          </a:prstGeom>
          <a:noFill/>
        </p:spPr>
        <p:txBody>
          <a:bodyPr wrap="none" rtlCol="0">
            <a:spAutoFit/>
          </a:bodyPr>
          <a:lstStyle/>
          <a:p>
            <a:r>
              <a:rPr lang="en-US" sz="2400" dirty="0"/>
              <a:t>b)</a:t>
            </a:r>
          </a:p>
        </p:txBody>
      </p:sp>
    </p:spTree>
    <p:custDataLst>
      <p:tags r:id="rId1"/>
    </p:custDataLst>
    <p:extLst>
      <p:ext uri="{BB962C8B-B14F-4D97-AF65-F5344CB8AC3E}">
        <p14:creationId xmlns:p14="http://schemas.microsoft.com/office/powerpoint/2010/main" val="1008187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057330" y="1089073"/>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r>
              <a:rPr lang="en-GB" sz="2400" dirty="0"/>
              <a:t>Explain what rectification is.</a:t>
            </a:r>
          </a:p>
          <a:p>
            <a:pPr marL="457200" indent="-457200">
              <a:buFont typeface="+mj-lt"/>
              <a:buAutoNum type="arabicPeriod"/>
            </a:pPr>
            <a:r>
              <a:rPr lang="en-GB" sz="2400" dirty="0"/>
              <a:t>Describe three ways to rectify an AC source and explain how each works.</a:t>
            </a:r>
          </a:p>
          <a:p>
            <a:pPr marL="457200" indent="-457200">
              <a:buFont typeface="+mj-lt"/>
              <a:buAutoNum type="arabicPeriod"/>
            </a:pPr>
            <a:r>
              <a:rPr lang="en-GB" sz="2400" dirty="0"/>
              <a:t>Draw </a:t>
            </a:r>
            <a:r>
              <a:rPr lang="en-GB" sz="2400"/>
              <a:t>the three most common </a:t>
            </a:r>
            <a:r>
              <a:rPr lang="en-GB" sz="2400" dirty="0"/>
              <a:t>rectification circuits.</a:t>
            </a:r>
          </a:p>
          <a:p>
            <a:pPr marL="457200" indent="-457200">
              <a:buFont typeface="+mj-lt"/>
              <a:buAutoNum type="arabicPeriod"/>
            </a:pPr>
            <a:r>
              <a:rPr lang="en-GB" sz="2400" dirty="0"/>
              <a:t>Draw half wave and full wave load wave forms.</a:t>
            </a:r>
          </a:p>
          <a:p>
            <a:pPr marL="457200" indent="-457200">
              <a:buFont typeface="+mj-lt"/>
              <a:buAutoNum type="arabicPeriod"/>
            </a:pPr>
            <a:r>
              <a:rPr lang="en-GB" sz="2400" dirty="0"/>
              <a:t>Calculate the mean DC output voltage for half wave and full wave rectifiers</a:t>
            </a:r>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122532" y="1091867"/>
            <a:ext cx="7607556" cy="3150349"/>
          </a:xfrm>
        </p:spPr>
        <p:txBody>
          <a:bodyPr>
            <a:noAutofit/>
          </a:bodyPr>
          <a:lstStyle/>
          <a:p>
            <a:pPr marL="0" indent="0">
              <a:buNone/>
            </a:pPr>
            <a:r>
              <a:rPr lang="en-GB" sz="2400" dirty="0"/>
              <a:t>What is the expected peak output voltage of a half wave rectifier using a diode with V</a:t>
            </a:r>
            <a:r>
              <a:rPr lang="en-GB" sz="2400" baseline="-25000" dirty="0"/>
              <a:t>F</a:t>
            </a:r>
            <a:r>
              <a:rPr lang="en-GB" sz="2400" dirty="0"/>
              <a:t> = 0.65V and with an input peak voltage of 9V?</a:t>
            </a:r>
          </a:p>
          <a:p>
            <a:pPr marL="0" indent="0">
              <a:buNone/>
            </a:pPr>
            <a:endParaRPr lang="en-GB" sz="2400" dirty="0"/>
          </a:p>
          <a:p>
            <a:pPr marL="457200" indent="-457200">
              <a:buFont typeface="+mj-lt"/>
              <a:buAutoNum type="alphaLcParenR"/>
            </a:pPr>
            <a:r>
              <a:rPr lang="en-GB" sz="2400" dirty="0"/>
              <a:t>8.35V</a:t>
            </a:r>
          </a:p>
          <a:p>
            <a:pPr marL="457200" indent="-457200">
              <a:buFont typeface="+mj-lt"/>
              <a:buAutoNum type="alphaLcParenR"/>
            </a:pPr>
            <a:r>
              <a:rPr lang="en-GB" sz="2400" dirty="0"/>
              <a:t>8.65V</a:t>
            </a:r>
          </a:p>
          <a:p>
            <a:pPr marL="457200" indent="-457200">
              <a:buFont typeface="+mj-lt"/>
              <a:buAutoNum type="alphaLcParenR"/>
            </a:pPr>
            <a:r>
              <a:rPr lang="en-GB" sz="2400" dirty="0"/>
              <a:t>9.35V</a:t>
            </a:r>
          </a:p>
          <a:p>
            <a:pPr marL="457200" indent="-457200">
              <a:buFont typeface="+mj-lt"/>
              <a:buAutoNum type="alphaLcParenR"/>
            </a:pPr>
            <a:r>
              <a:rPr lang="en-GB" sz="2400" dirty="0"/>
              <a:t>9.65V</a:t>
            </a:r>
          </a:p>
        </p:txBody>
      </p:sp>
    </p:spTree>
    <p:custDataLst>
      <p:tags r:id="rId1"/>
    </p:custDataLst>
    <p:extLst>
      <p:ext uri="{BB962C8B-B14F-4D97-AF65-F5344CB8AC3E}">
        <p14:creationId xmlns:p14="http://schemas.microsoft.com/office/powerpoint/2010/main" val="1008315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122532" y="1091867"/>
            <a:ext cx="7607556" cy="3794926"/>
          </a:xfrm>
        </p:spPr>
        <p:txBody>
          <a:bodyPr>
            <a:noAutofit/>
          </a:bodyPr>
          <a:lstStyle/>
          <a:p>
            <a:pPr marL="0" indent="0">
              <a:buNone/>
            </a:pPr>
            <a:r>
              <a:rPr lang="en-GB" sz="2400" dirty="0"/>
              <a:t>What is the expected peak output voltage of a bridge rectifier using a diode with V</a:t>
            </a:r>
            <a:r>
              <a:rPr lang="en-GB" sz="2400" baseline="-25000" dirty="0"/>
              <a:t>F</a:t>
            </a:r>
            <a:r>
              <a:rPr lang="en-GB" sz="2400" dirty="0"/>
              <a:t> = 0.714V and with an input peak voltage of 18V?</a:t>
            </a:r>
          </a:p>
          <a:p>
            <a:pPr marL="0" indent="0">
              <a:buNone/>
            </a:pPr>
            <a:endParaRPr lang="en-GB" sz="2400" dirty="0"/>
          </a:p>
          <a:p>
            <a:pPr marL="457200" indent="-457200">
              <a:buFont typeface="+mj-lt"/>
              <a:buAutoNum type="alphaLcParenR"/>
            </a:pPr>
            <a:r>
              <a:rPr lang="en-GB" sz="2400" dirty="0"/>
              <a:t>16.572V</a:t>
            </a:r>
          </a:p>
          <a:p>
            <a:pPr marL="457200" indent="-457200">
              <a:buFont typeface="+mj-lt"/>
              <a:buAutoNum type="alphaLcParenR"/>
            </a:pPr>
            <a:r>
              <a:rPr lang="en-GB" sz="2400" dirty="0"/>
              <a:t>17.286V</a:t>
            </a:r>
          </a:p>
          <a:p>
            <a:pPr marL="457200" indent="-457200">
              <a:buFont typeface="+mj-lt"/>
              <a:buAutoNum type="alphaLcParenR"/>
            </a:pPr>
            <a:r>
              <a:rPr lang="en-GB" sz="2400" dirty="0"/>
              <a:t>18.714V</a:t>
            </a:r>
          </a:p>
          <a:p>
            <a:pPr marL="457200" indent="-457200">
              <a:buFont typeface="+mj-lt"/>
              <a:buAutoNum type="alphaLcParenR"/>
            </a:pPr>
            <a:r>
              <a:rPr lang="en-GB" sz="2400" dirty="0"/>
              <a:t>19.428V</a:t>
            </a:r>
          </a:p>
          <a:p>
            <a:pPr marL="0" indent="0">
              <a:buNone/>
            </a:pPr>
            <a:endParaRPr lang="en-GB" sz="2400" dirty="0"/>
          </a:p>
        </p:txBody>
      </p:sp>
    </p:spTree>
    <p:custDataLst>
      <p:tags r:id="rId1"/>
    </p:custDataLst>
    <p:extLst>
      <p:ext uri="{BB962C8B-B14F-4D97-AF65-F5344CB8AC3E}">
        <p14:creationId xmlns:p14="http://schemas.microsoft.com/office/powerpoint/2010/main" val="1709589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2" y="1091867"/>
            <a:ext cx="7607556" cy="3645526"/>
          </a:xfrm>
        </p:spPr>
        <p:txBody>
          <a:bodyPr>
            <a:noAutofit/>
          </a:bodyPr>
          <a:lstStyle/>
          <a:p>
            <a:pPr marL="0" indent="0">
              <a:buNone/>
            </a:pPr>
            <a:r>
              <a:rPr lang="en-GB" sz="2400" dirty="0"/>
              <a:t>Which graph shows the voltage that would be read across a diode in a rectifier.</a:t>
            </a:r>
          </a:p>
          <a:p>
            <a:pPr marL="0" indent="0">
              <a:buNone/>
            </a:pPr>
            <a:endParaRPr lang="en-GB" sz="2400" dirty="0"/>
          </a:p>
          <a:p>
            <a:pPr marL="457200" indent="-457200">
              <a:buFont typeface="+mj-lt"/>
              <a:buAutoNum type="alphaLcParenR"/>
            </a:pPr>
            <a:endParaRPr lang="en-GB" sz="2400" dirty="0"/>
          </a:p>
        </p:txBody>
      </p:sp>
      <p:pic>
        <p:nvPicPr>
          <p:cNvPr id="8" name="Picture 7">
            <a:extLst>
              <a:ext uri="{FF2B5EF4-FFF2-40B4-BE49-F238E27FC236}">
                <a16:creationId xmlns:a16="http://schemas.microsoft.com/office/drawing/2014/main" id="{5BE9DB48-88A9-7749-AF80-C1AFC15EA1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6310" y="1759237"/>
            <a:ext cx="3083294" cy="1440000"/>
          </a:xfrm>
          <a:prstGeom prst="rect">
            <a:avLst/>
          </a:prstGeom>
        </p:spPr>
      </p:pic>
      <p:pic>
        <p:nvPicPr>
          <p:cNvPr id="9" name="Picture 8">
            <a:extLst>
              <a:ext uri="{FF2B5EF4-FFF2-40B4-BE49-F238E27FC236}">
                <a16:creationId xmlns:a16="http://schemas.microsoft.com/office/drawing/2014/main" id="{08C8B983-3E5D-A145-9D22-9AAFC496A9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7330" y="1786802"/>
            <a:ext cx="3131566" cy="1440000"/>
          </a:xfrm>
          <a:prstGeom prst="rect">
            <a:avLst/>
          </a:prstGeom>
        </p:spPr>
      </p:pic>
      <p:pic>
        <p:nvPicPr>
          <p:cNvPr id="10" name="Picture 9">
            <a:extLst>
              <a:ext uri="{FF2B5EF4-FFF2-40B4-BE49-F238E27FC236}">
                <a16:creationId xmlns:a16="http://schemas.microsoft.com/office/drawing/2014/main" id="{9D830861-51E0-2E4B-BD05-7087445FDFD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7330" y="3357303"/>
            <a:ext cx="3201468" cy="1440000"/>
          </a:xfrm>
          <a:prstGeom prst="rect">
            <a:avLst/>
          </a:prstGeom>
        </p:spPr>
      </p:pic>
      <p:pic>
        <p:nvPicPr>
          <p:cNvPr id="11" name="Picture 10">
            <a:extLst>
              <a:ext uri="{FF2B5EF4-FFF2-40B4-BE49-F238E27FC236}">
                <a16:creationId xmlns:a16="http://schemas.microsoft.com/office/drawing/2014/main" id="{1A54B860-E3F1-A543-992E-33F543A60A0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26310" y="3388223"/>
            <a:ext cx="3132326" cy="1440000"/>
          </a:xfrm>
          <a:prstGeom prst="rect">
            <a:avLst/>
          </a:prstGeom>
        </p:spPr>
      </p:pic>
      <p:sp>
        <p:nvSpPr>
          <p:cNvPr id="12" name="TextBox 11">
            <a:extLst>
              <a:ext uri="{FF2B5EF4-FFF2-40B4-BE49-F238E27FC236}">
                <a16:creationId xmlns:a16="http://schemas.microsoft.com/office/drawing/2014/main" id="{82CC6B38-4B4D-D64D-A200-2062A93F0981}"/>
              </a:ext>
            </a:extLst>
          </p:cNvPr>
          <p:cNvSpPr txBox="1"/>
          <p:nvPr/>
        </p:nvSpPr>
        <p:spPr>
          <a:xfrm>
            <a:off x="599613" y="1716235"/>
            <a:ext cx="425116" cy="461665"/>
          </a:xfrm>
          <a:prstGeom prst="rect">
            <a:avLst/>
          </a:prstGeom>
          <a:noFill/>
        </p:spPr>
        <p:txBody>
          <a:bodyPr wrap="none" rtlCol="0">
            <a:spAutoFit/>
          </a:bodyPr>
          <a:lstStyle/>
          <a:p>
            <a:r>
              <a:rPr lang="en-US" sz="2400" dirty="0"/>
              <a:t>a)</a:t>
            </a:r>
          </a:p>
        </p:txBody>
      </p:sp>
      <p:sp>
        <p:nvSpPr>
          <p:cNvPr id="13" name="TextBox 12">
            <a:extLst>
              <a:ext uri="{FF2B5EF4-FFF2-40B4-BE49-F238E27FC236}">
                <a16:creationId xmlns:a16="http://schemas.microsoft.com/office/drawing/2014/main" id="{1B31198F-F97D-514C-8603-81E35EDFAF86}"/>
              </a:ext>
            </a:extLst>
          </p:cNvPr>
          <p:cNvSpPr txBox="1"/>
          <p:nvPr/>
        </p:nvSpPr>
        <p:spPr>
          <a:xfrm>
            <a:off x="4507828" y="1716235"/>
            <a:ext cx="439544" cy="461665"/>
          </a:xfrm>
          <a:prstGeom prst="rect">
            <a:avLst/>
          </a:prstGeom>
          <a:noFill/>
        </p:spPr>
        <p:txBody>
          <a:bodyPr wrap="none" rtlCol="0">
            <a:spAutoFit/>
          </a:bodyPr>
          <a:lstStyle/>
          <a:p>
            <a:r>
              <a:rPr lang="en-US" sz="2400" dirty="0"/>
              <a:t>b)</a:t>
            </a:r>
          </a:p>
        </p:txBody>
      </p:sp>
      <p:sp>
        <p:nvSpPr>
          <p:cNvPr id="14" name="TextBox 13">
            <a:extLst>
              <a:ext uri="{FF2B5EF4-FFF2-40B4-BE49-F238E27FC236}">
                <a16:creationId xmlns:a16="http://schemas.microsoft.com/office/drawing/2014/main" id="{2A6DF563-7CB2-3841-881F-4D3B64F84F52}"/>
              </a:ext>
            </a:extLst>
          </p:cNvPr>
          <p:cNvSpPr txBox="1"/>
          <p:nvPr/>
        </p:nvSpPr>
        <p:spPr>
          <a:xfrm>
            <a:off x="648515" y="3303288"/>
            <a:ext cx="407484" cy="461665"/>
          </a:xfrm>
          <a:prstGeom prst="rect">
            <a:avLst/>
          </a:prstGeom>
          <a:noFill/>
        </p:spPr>
        <p:txBody>
          <a:bodyPr wrap="none" rtlCol="0">
            <a:spAutoFit/>
          </a:bodyPr>
          <a:lstStyle/>
          <a:p>
            <a:r>
              <a:rPr lang="en-US" sz="2400" dirty="0"/>
              <a:t>c)</a:t>
            </a:r>
          </a:p>
        </p:txBody>
      </p:sp>
      <p:sp>
        <p:nvSpPr>
          <p:cNvPr id="15" name="TextBox 14">
            <a:extLst>
              <a:ext uri="{FF2B5EF4-FFF2-40B4-BE49-F238E27FC236}">
                <a16:creationId xmlns:a16="http://schemas.microsoft.com/office/drawing/2014/main" id="{16548EA4-B997-8443-BC33-EDB0C50AA1C9}"/>
              </a:ext>
            </a:extLst>
          </p:cNvPr>
          <p:cNvSpPr txBox="1"/>
          <p:nvPr/>
        </p:nvSpPr>
        <p:spPr>
          <a:xfrm>
            <a:off x="4522256" y="3303288"/>
            <a:ext cx="439544" cy="461665"/>
          </a:xfrm>
          <a:prstGeom prst="rect">
            <a:avLst/>
          </a:prstGeom>
          <a:noFill/>
        </p:spPr>
        <p:txBody>
          <a:bodyPr wrap="none" rtlCol="0">
            <a:spAutoFit/>
          </a:bodyPr>
          <a:lstStyle/>
          <a:p>
            <a:r>
              <a:rPr lang="en-US" sz="2400" dirty="0"/>
              <a:t>d)</a:t>
            </a:r>
          </a:p>
        </p:txBody>
      </p:sp>
    </p:spTree>
    <p:custDataLst>
      <p:tags r:id="rId1"/>
    </p:custDataLst>
    <p:extLst>
      <p:ext uri="{BB962C8B-B14F-4D97-AF65-F5344CB8AC3E}">
        <p14:creationId xmlns:p14="http://schemas.microsoft.com/office/powerpoint/2010/main" val="694919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2" y="1091867"/>
            <a:ext cx="7607556" cy="3645526"/>
          </a:xfrm>
        </p:spPr>
        <p:txBody>
          <a:bodyPr>
            <a:noAutofit/>
          </a:bodyPr>
          <a:lstStyle/>
          <a:p>
            <a:pPr marL="0" indent="0">
              <a:buNone/>
            </a:pPr>
            <a:r>
              <a:rPr lang="en-GB" sz="2400" dirty="0"/>
              <a:t>Which graph shows the load voltage from a full wave rectifier?</a:t>
            </a:r>
          </a:p>
          <a:p>
            <a:pPr marL="0" indent="0">
              <a:buNone/>
            </a:pPr>
            <a:endParaRPr lang="en-GB" sz="2400" dirty="0"/>
          </a:p>
          <a:p>
            <a:pPr marL="457200" indent="-457200">
              <a:buFont typeface="+mj-lt"/>
              <a:buAutoNum type="alphaLcParenR"/>
            </a:pPr>
            <a:endParaRPr lang="en-GB" sz="2400" dirty="0"/>
          </a:p>
        </p:txBody>
      </p:sp>
      <p:pic>
        <p:nvPicPr>
          <p:cNvPr id="8" name="Picture 7">
            <a:extLst>
              <a:ext uri="{FF2B5EF4-FFF2-40B4-BE49-F238E27FC236}">
                <a16:creationId xmlns:a16="http://schemas.microsoft.com/office/drawing/2014/main" id="{5BE9DB48-88A9-7749-AF80-C1AFC15EA1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6310" y="1759237"/>
            <a:ext cx="3083294" cy="1440000"/>
          </a:xfrm>
          <a:prstGeom prst="rect">
            <a:avLst/>
          </a:prstGeom>
        </p:spPr>
      </p:pic>
      <p:pic>
        <p:nvPicPr>
          <p:cNvPr id="9" name="Picture 8">
            <a:extLst>
              <a:ext uri="{FF2B5EF4-FFF2-40B4-BE49-F238E27FC236}">
                <a16:creationId xmlns:a16="http://schemas.microsoft.com/office/drawing/2014/main" id="{08C8B983-3E5D-A145-9D22-9AAFC496A9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7330" y="1786802"/>
            <a:ext cx="3131566" cy="1440000"/>
          </a:xfrm>
          <a:prstGeom prst="rect">
            <a:avLst/>
          </a:prstGeom>
        </p:spPr>
      </p:pic>
      <p:pic>
        <p:nvPicPr>
          <p:cNvPr id="10" name="Picture 9">
            <a:extLst>
              <a:ext uri="{FF2B5EF4-FFF2-40B4-BE49-F238E27FC236}">
                <a16:creationId xmlns:a16="http://schemas.microsoft.com/office/drawing/2014/main" id="{9D830861-51E0-2E4B-BD05-7087445FDFD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7330" y="3357303"/>
            <a:ext cx="3201468" cy="1440000"/>
          </a:xfrm>
          <a:prstGeom prst="rect">
            <a:avLst/>
          </a:prstGeom>
        </p:spPr>
      </p:pic>
      <p:pic>
        <p:nvPicPr>
          <p:cNvPr id="11" name="Picture 10">
            <a:extLst>
              <a:ext uri="{FF2B5EF4-FFF2-40B4-BE49-F238E27FC236}">
                <a16:creationId xmlns:a16="http://schemas.microsoft.com/office/drawing/2014/main" id="{1A54B860-E3F1-A543-992E-33F543A60A0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26310" y="3388223"/>
            <a:ext cx="3132326" cy="1440000"/>
          </a:xfrm>
          <a:prstGeom prst="rect">
            <a:avLst/>
          </a:prstGeom>
        </p:spPr>
      </p:pic>
      <p:sp>
        <p:nvSpPr>
          <p:cNvPr id="12" name="TextBox 11">
            <a:extLst>
              <a:ext uri="{FF2B5EF4-FFF2-40B4-BE49-F238E27FC236}">
                <a16:creationId xmlns:a16="http://schemas.microsoft.com/office/drawing/2014/main" id="{82CC6B38-4B4D-D64D-A200-2062A93F0981}"/>
              </a:ext>
            </a:extLst>
          </p:cNvPr>
          <p:cNvSpPr txBox="1"/>
          <p:nvPr/>
        </p:nvSpPr>
        <p:spPr>
          <a:xfrm>
            <a:off x="599613" y="1716235"/>
            <a:ext cx="425116" cy="461665"/>
          </a:xfrm>
          <a:prstGeom prst="rect">
            <a:avLst/>
          </a:prstGeom>
          <a:noFill/>
        </p:spPr>
        <p:txBody>
          <a:bodyPr wrap="none" rtlCol="0">
            <a:spAutoFit/>
          </a:bodyPr>
          <a:lstStyle/>
          <a:p>
            <a:r>
              <a:rPr lang="en-US" sz="2400" dirty="0"/>
              <a:t>a)</a:t>
            </a:r>
          </a:p>
        </p:txBody>
      </p:sp>
      <p:sp>
        <p:nvSpPr>
          <p:cNvPr id="13" name="TextBox 12">
            <a:extLst>
              <a:ext uri="{FF2B5EF4-FFF2-40B4-BE49-F238E27FC236}">
                <a16:creationId xmlns:a16="http://schemas.microsoft.com/office/drawing/2014/main" id="{1B31198F-F97D-514C-8603-81E35EDFAF86}"/>
              </a:ext>
            </a:extLst>
          </p:cNvPr>
          <p:cNvSpPr txBox="1"/>
          <p:nvPr/>
        </p:nvSpPr>
        <p:spPr>
          <a:xfrm>
            <a:off x="4507828" y="1716235"/>
            <a:ext cx="439544" cy="461665"/>
          </a:xfrm>
          <a:prstGeom prst="rect">
            <a:avLst/>
          </a:prstGeom>
          <a:noFill/>
        </p:spPr>
        <p:txBody>
          <a:bodyPr wrap="none" rtlCol="0">
            <a:spAutoFit/>
          </a:bodyPr>
          <a:lstStyle/>
          <a:p>
            <a:r>
              <a:rPr lang="en-US" sz="2400" dirty="0"/>
              <a:t>b)</a:t>
            </a:r>
          </a:p>
        </p:txBody>
      </p:sp>
      <p:sp>
        <p:nvSpPr>
          <p:cNvPr id="14" name="TextBox 13">
            <a:extLst>
              <a:ext uri="{FF2B5EF4-FFF2-40B4-BE49-F238E27FC236}">
                <a16:creationId xmlns:a16="http://schemas.microsoft.com/office/drawing/2014/main" id="{2A6DF563-7CB2-3841-881F-4D3B64F84F52}"/>
              </a:ext>
            </a:extLst>
          </p:cNvPr>
          <p:cNvSpPr txBox="1"/>
          <p:nvPr/>
        </p:nvSpPr>
        <p:spPr>
          <a:xfrm>
            <a:off x="648515" y="3303288"/>
            <a:ext cx="407484" cy="461665"/>
          </a:xfrm>
          <a:prstGeom prst="rect">
            <a:avLst/>
          </a:prstGeom>
          <a:noFill/>
        </p:spPr>
        <p:txBody>
          <a:bodyPr wrap="none" rtlCol="0">
            <a:spAutoFit/>
          </a:bodyPr>
          <a:lstStyle/>
          <a:p>
            <a:r>
              <a:rPr lang="en-US" sz="2400" dirty="0"/>
              <a:t>c)</a:t>
            </a:r>
          </a:p>
        </p:txBody>
      </p:sp>
      <p:sp>
        <p:nvSpPr>
          <p:cNvPr id="15" name="TextBox 14">
            <a:extLst>
              <a:ext uri="{FF2B5EF4-FFF2-40B4-BE49-F238E27FC236}">
                <a16:creationId xmlns:a16="http://schemas.microsoft.com/office/drawing/2014/main" id="{16548EA4-B997-8443-BC33-EDB0C50AA1C9}"/>
              </a:ext>
            </a:extLst>
          </p:cNvPr>
          <p:cNvSpPr txBox="1"/>
          <p:nvPr/>
        </p:nvSpPr>
        <p:spPr>
          <a:xfrm>
            <a:off x="4522256" y="3303288"/>
            <a:ext cx="439544" cy="461665"/>
          </a:xfrm>
          <a:prstGeom prst="rect">
            <a:avLst/>
          </a:prstGeom>
          <a:noFill/>
        </p:spPr>
        <p:txBody>
          <a:bodyPr wrap="none" rtlCol="0">
            <a:spAutoFit/>
          </a:bodyPr>
          <a:lstStyle/>
          <a:p>
            <a:r>
              <a:rPr lang="en-US" sz="2400" dirty="0"/>
              <a:t>d)</a:t>
            </a:r>
          </a:p>
        </p:txBody>
      </p:sp>
    </p:spTree>
    <p:custDataLst>
      <p:tags r:id="rId1"/>
    </p:custDataLst>
    <p:extLst>
      <p:ext uri="{BB962C8B-B14F-4D97-AF65-F5344CB8AC3E}">
        <p14:creationId xmlns:p14="http://schemas.microsoft.com/office/powerpoint/2010/main" val="3078936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2" y="1091867"/>
            <a:ext cx="7607556" cy="3645526"/>
          </a:xfrm>
        </p:spPr>
        <p:txBody>
          <a:bodyPr>
            <a:noAutofit/>
          </a:bodyPr>
          <a:lstStyle/>
          <a:p>
            <a:pPr marL="0" indent="0">
              <a:buNone/>
            </a:pPr>
            <a:r>
              <a:rPr lang="en-GB" sz="2400" dirty="0"/>
              <a:t>What is the mean DC voltage across a load when a half wave rectifier is used to rectify at 24V AC source and the V</a:t>
            </a:r>
            <a:r>
              <a:rPr lang="en-GB" sz="2400" baseline="-25000" dirty="0"/>
              <a:t>F</a:t>
            </a:r>
            <a:r>
              <a:rPr lang="en-GB" sz="2400" dirty="0"/>
              <a:t> of the diode is 0.7V?</a:t>
            </a:r>
          </a:p>
          <a:p>
            <a:pPr marL="0" indent="0">
              <a:buNone/>
            </a:pPr>
            <a:endParaRPr lang="en-GB" sz="2400" dirty="0"/>
          </a:p>
        </p:txBody>
      </p:sp>
      <p:sp>
        <p:nvSpPr>
          <p:cNvPr id="4" name="Rectangle 3">
            <a:extLst>
              <a:ext uri="{FF2B5EF4-FFF2-40B4-BE49-F238E27FC236}">
                <a16:creationId xmlns:a16="http://schemas.microsoft.com/office/drawing/2014/main" id="{E083FE6E-AD32-E347-807C-7796A0996F64}"/>
              </a:ext>
            </a:extLst>
          </p:cNvPr>
          <p:cNvSpPr/>
          <p:nvPr/>
        </p:nvSpPr>
        <p:spPr>
          <a:xfrm>
            <a:off x="1122532" y="2500292"/>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753590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2" y="1091867"/>
            <a:ext cx="7607556" cy="3645526"/>
          </a:xfrm>
        </p:spPr>
        <p:txBody>
          <a:bodyPr>
            <a:noAutofit/>
          </a:bodyPr>
          <a:lstStyle/>
          <a:p>
            <a:pPr marL="0" indent="0">
              <a:buNone/>
            </a:pPr>
            <a:r>
              <a:rPr lang="en-GB" sz="2400" dirty="0"/>
              <a:t>What is the mean DC voltage across a load when a bridge rectifier is used to rectify at 10V AC source and the V</a:t>
            </a:r>
            <a:r>
              <a:rPr lang="en-GB" sz="2400" baseline="-25000" dirty="0"/>
              <a:t>F</a:t>
            </a:r>
            <a:r>
              <a:rPr lang="en-GB" sz="2400" dirty="0"/>
              <a:t> of the diodes are 0.65V?</a:t>
            </a:r>
          </a:p>
        </p:txBody>
      </p:sp>
      <p:sp>
        <p:nvSpPr>
          <p:cNvPr id="5" name="Rectangle 4">
            <a:extLst>
              <a:ext uri="{FF2B5EF4-FFF2-40B4-BE49-F238E27FC236}">
                <a16:creationId xmlns:a16="http://schemas.microsoft.com/office/drawing/2014/main" id="{1BB3AD9F-E420-FF49-ADCC-205C8EB3D4AB}"/>
              </a:ext>
            </a:extLst>
          </p:cNvPr>
          <p:cNvSpPr/>
          <p:nvPr/>
        </p:nvSpPr>
        <p:spPr>
          <a:xfrm>
            <a:off x="1122532" y="2500292"/>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739165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2" y="1091867"/>
            <a:ext cx="7607556" cy="3645526"/>
          </a:xfrm>
        </p:spPr>
        <p:txBody>
          <a:bodyPr>
            <a:noAutofit/>
          </a:bodyPr>
          <a:lstStyle/>
          <a:p>
            <a:pPr marL="0" indent="0">
              <a:buNone/>
            </a:pPr>
            <a:r>
              <a:rPr lang="en-GB" sz="2400" dirty="0"/>
              <a:t>What is the mean DC voltage across a load when a centre tap rectifier is used to rectify at 12V AC source and the V</a:t>
            </a:r>
            <a:r>
              <a:rPr lang="en-GB" sz="2400" baseline="-25000" dirty="0"/>
              <a:t>F</a:t>
            </a:r>
            <a:r>
              <a:rPr lang="en-GB" sz="2400" dirty="0"/>
              <a:t> of the diode is 0.74V?</a:t>
            </a:r>
          </a:p>
        </p:txBody>
      </p:sp>
      <p:sp>
        <p:nvSpPr>
          <p:cNvPr id="4" name="Rectangle 3">
            <a:extLst>
              <a:ext uri="{FF2B5EF4-FFF2-40B4-BE49-F238E27FC236}">
                <a16:creationId xmlns:a16="http://schemas.microsoft.com/office/drawing/2014/main" id="{8ED64ECB-3F18-4D41-B733-6A259236EDE6}"/>
              </a:ext>
            </a:extLst>
          </p:cNvPr>
          <p:cNvSpPr/>
          <p:nvPr/>
        </p:nvSpPr>
        <p:spPr>
          <a:xfrm>
            <a:off x="1122532" y="2500292"/>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4077821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5</a:t>
            </a:r>
          </a:p>
        </p:txBody>
      </p:sp>
      <p:sp>
        <p:nvSpPr>
          <p:cNvPr id="3" name="Content Placeholder 2"/>
          <p:cNvSpPr>
            <a:spLocks noGrp="1"/>
          </p:cNvSpPr>
          <p:nvPr>
            <p:ph idx="1"/>
          </p:nvPr>
        </p:nvSpPr>
        <p:spPr>
          <a:xfrm>
            <a:off x="1122532" y="1091867"/>
            <a:ext cx="7607556" cy="2850546"/>
          </a:xfrm>
        </p:spPr>
        <p:txBody>
          <a:bodyPr>
            <a:noAutofit/>
          </a:bodyPr>
          <a:lstStyle/>
          <a:p>
            <a:pPr marL="0" indent="0">
              <a:buNone/>
            </a:pPr>
            <a:r>
              <a:rPr lang="en-GB" sz="2400" dirty="0"/>
              <a:t>Which rectification method gives a higher mean output voltage for the same RMS input voltage and using the same diodes</a:t>
            </a:r>
          </a:p>
          <a:p>
            <a:pPr marL="0" indent="0">
              <a:buNone/>
            </a:pPr>
            <a:endParaRPr lang="en-GB" sz="2400" dirty="0"/>
          </a:p>
          <a:p>
            <a:pPr marL="457200" indent="-457200">
              <a:buFont typeface="+mj-lt"/>
              <a:buAutoNum type="alphaLcParenR"/>
            </a:pPr>
            <a:r>
              <a:rPr lang="en-GB" sz="2400" dirty="0"/>
              <a:t>Half wave rectification</a:t>
            </a:r>
          </a:p>
          <a:p>
            <a:pPr marL="457200" indent="-457200">
              <a:buFont typeface="+mj-lt"/>
              <a:buAutoNum type="alphaLcParenR"/>
            </a:pPr>
            <a:r>
              <a:rPr lang="en-GB" sz="2400" dirty="0"/>
              <a:t>Centre tap rectification</a:t>
            </a:r>
          </a:p>
          <a:p>
            <a:pPr marL="457200" indent="-457200">
              <a:buFont typeface="+mj-lt"/>
              <a:buAutoNum type="alphaLcParenR"/>
            </a:pPr>
            <a:r>
              <a:rPr lang="en-GB" sz="2400" dirty="0"/>
              <a:t>Bridge rectification</a:t>
            </a:r>
          </a:p>
        </p:txBody>
      </p:sp>
    </p:spTree>
    <p:custDataLst>
      <p:tags r:id="rId1"/>
    </p:custDataLst>
    <p:extLst>
      <p:ext uri="{BB962C8B-B14F-4D97-AF65-F5344CB8AC3E}">
        <p14:creationId xmlns:p14="http://schemas.microsoft.com/office/powerpoint/2010/main" val="3806996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5355312"/>
          </a:xfrm>
          <a:prstGeom prst="rect">
            <a:avLst/>
          </a:prstGeom>
        </p:spPr>
        <p:txBody>
          <a:bodyPr wrap="square">
            <a:spAutoFit/>
          </a:bodyPr>
          <a:lstStyle/>
          <a:p>
            <a:r>
              <a:rPr lang="en-GB" dirty="0"/>
              <a:t>Create an annotated PDF worksheet with the following steps.</a:t>
            </a:r>
          </a:p>
          <a:p>
            <a:pPr marL="342900" indent="-342900">
              <a:buFont typeface="+mj-lt"/>
              <a:buAutoNum type="arabicPeriod"/>
            </a:pPr>
            <a:r>
              <a:rPr lang="en-GB" dirty="0"/>
              <a:t>Make sure you have downloaded the </a:t>
            </a:r>
            <a:r>
              <a:rPr lang="en-GB" dirty="0" err="1"/>
              <a:t>EveryCircuit</a:t>
            </a:r>
            <a:r>
              <a:rPr lang="en-GB" dirty="0"/>
              <a:t> App from your app store.</a:t>
            </a:r>
          </a:p>
          <a:p>
            <a:pPr marL="342900" indent="-342900">
              <a:buFont typeface="+mj-lt"/>
              <a:buAutoNum type="arabicPeriod"/>
            </a:pPr>
            <a:r>
              <a:rPr lang="en-GB" dirty="0"/>
              <a:t>If you are working on a computer, visit http://</a:t>
            </a:r>
            <a:r>
              <a:rPr lang="en-GB" dirty="0" err="1"/>
              <a:t>everycircuit.com</a:t>
            </a:r>
            <a:r>
              <a:rPr lang="en-GB" dirty="0"/>
              <a:t>/app/.</a:t>
            </a:r>
          </a:p>
          <a:p>
            <a:pPr marL="342900" indent="-342900">
              <a:buFont typeface="+mj-lt"/>
              <a:buAutoNum type="arabicPeriod"/>
            </a:pPr>
            <a:r>
              <a:rPr lang="en-GB" dirty="0"/>
              <a:t>Open the </a:t>
            </a:r>
            <a:r>
              <a:rPr lang="en-GB" dirty="0" err="1"/>
              <a:t>EveryCircuit</a:t>
            </a:r>
            <a:r>
              <a:rPr lang="en-GB" dirty="0"/>
              <a:t> app and signup. After your trial, you will still have access to </a:t>
            </a:r>
            <a:r>
              <a:rPr lang="en-GB" dirty="0" err="1"/>
              <a:t>EveryCircuit</a:t>
            </a:r>
            <a:r>
              <a:rPr lang="en-GB" dirty="0"/>
              <a:t> and other people’s circuits. You will just not be able to create your own circuits.</a:t>
            </a:r>
          </a:p>
          <a:p>
            <a:pPr marL="342900" indent="-342900">
              <a:buFont typeface="+mj-lt"/>
              <a:buAutoNum type="arabicPeriod"/>
            </a:pPr>
            <a:r>
              <a:rPr lang="en-GB" dirty="0"/>
              <a:t>Go to the community space and search for the circuit called “</a:t>
            </a:r>
            <a:r>
              <a:rPr lang="en-GB" dirty="0" err="1"/>
              <a:t>NOC_Half</a:t>
            </a:r>
            <a:r>
              <a:rPr lang="en-GB" dirty="0"/>
              <a:t> wave rectifier”.</a:t>
            </a:r>
          </a:p>
          <a:p>
            <a:pPr marL="342900" indent="-342900">
              <a:buFont typeface="+mj-lt"/>
              <a:buAutoNum type="arabicPeriod"/>
            </a:pPr>
            <a:r>
              <a:rPr lang="en-GB" dirty="0"/>
              <a:t>Open the circuit.</a:t>
            </a:r>
          </a:p>
          <a:p>
            <a:pPr marL="342900" indent="-342900">
              <a:buFont typeface="+mj-lt"/>
              <a:buAutoNum type="arabicPeriod"/>
            </a:pPr>
            <a:r>
              <a:rPr lang="en-GB" dirty="0"/>
              <a:t>The circuit is powered by a 12V AC supply with a frequency of 1kHz and a simple load (a lamp).</a:t>
            </a:r>
          </a:p>
          <a:p>
            <a:pPr marL="342900" indent="-342900">
              <a:buFont typeface="+mj-lt"/>
              <a:buAutoNum type="arabicPeriod"/>
            </a:pPr>
            <a:r>
              <a:rPr lang="en-GB" dirty="0"/>
              <a:t>The green line in the graph is the voltage across the supply. The purple line is the voltage across the lamp.</a:t>
            </a:r>
          </a:p>
          <a:p>
            <a:pPr marL="342900" indent="-342900">
              <a:buFont typeface="+mj-lt"/>
              <a:buAutoNum type="arabicPeriod"/>
            </a:pPr>
            <a:r>
              <a:rPr lang="en-GB" dirty="0"/>
              <a:t>Why does the lamp turn on and off?</a:t>
            </a:r>
          </a:p>
          <a:p>
            <a:pPr marL="342900" indent="-342900">
              <a:buFont typeface="+mj-lt"/>
              <a:buAutoNum type="arabicPeriod"/>
            </a:pPr>
            <a:r>
              <a:rPr lang="en-GB" dirty="0"/>
              <a:t>Which half of the AC cycle does the diode block – the positive or negative half of the cycle? Is the diode forward or reverse biased when the AC is blocked?</a:t>
            </a:r>
          </a:p>
          <a:p>
            <a:pPr marL="342900" indent="-342900">
              <a:buFont typeface="+mj-lt"/>
              <a:buAutoNum type="arabicPeriod"/>
            </a:pPr>
            <a:r>
              <a:rPr lang="en-GB" dirty="0"/>
              <a:t>Click on the lamp and then click on the “eye” icon to display the current flowing through the lamp in the top graph.</a:t>
            </a:r>
          </a:p>
          <a:p>
            <a:pPr marL="342900" indent="-342900">
              <a:buFont typeface="+mj-lt"/>
              <a:buAutoNum type="arabicPeriod"/>
            </a:pPr>
            <a:r>
              <a:rPr lang="en-GB" dirty="0"/>
              <a:t>Why does the lamp get slowly brighter and then slowly dim again?</a:t>
            </a:r>
          </a:p>
          <a:p>
            <a:pPr marL="342900" indent="-342900">
              <a:buFont typeface="+mj-lt"/>
              <a:buAutoNum type="arabicPeriod"/>
            </a:pPr>
            <a:r>
              <a:rPr lang="en-GB" dirty="0"/>
              <a:t>What is the maximum current flowing through the lamp? What is the RMS current flowing through the lamp?</a:t>
            </a:r>
          </a:p>
          <a:p>
            <a:pPr marL="342900" indent="-342900">
              <a:buFont typeface="+mj-lt"/>
              <a:buAutoNum type="arabicPeriod"/>
            </a:pPr>
            <a:r>
              <a:rPr lang="en-GB" dirty="0"/>
              <a:t>What do we need to do to the circuit to block the other (negative) half of the AC instead?</a:t>
            </a:r>
          </a:p>
        </p:txBody>
      </p:sp>
    </p:spTree>
    <p:custDataLst>
      <p:tags r:id="rId1"/>
    </p:custDataLst>
    <p:extLst>
      <p:ext uri="{BB962C8B-B14F-4D97-AF65-F5344CB8AC3E}">
        <p14:creationId xmlns:p14="http://schemas.microsoft.com/office/powerpoint/2010/main" val="1034720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693319"/>
          </a:xfrm>
          <a:prstGeom prst="rect">
            <a:avLst/>
          </a:prstGeom>
        </p:spPr>
        <p:txBody>
          <a:bodyPr wrap="square">
            <a:spAutoFit/>
          </a:bodyPr>
          <a:lstStyle/>
          <a:p>
            <a:r>
              <a:rPr lang="en-GB" dirty="0"/>
              <a:t>A screencast video presented by an expert electrician working through Doc01. Highlight:</a:t>
            </a:r>
          </a:p>
          <a:p>
            <a:pPr marL="342900" indent="-342900">
              <a:buFont typeface="+mj-lt"/>
              <a:buAutoNum type="arabicPeriod"/>
            </a:pPr>
            <a:r>
              <a:rPr lang="en-GB" dirty="0"/>
              <a:t>The supply voltage and the lamp voltage in the graph</a:t>
            </a:r>
          </a:p>
          <a:p>
            <a:pPr marL="342900" indent="-342900">
              <a:buFont typeface="+mj-lt"/>
              <a:buAutoNum type="arabicPeriod"/>
            </a:pPr>
            <a:r>
              <a:rPr lang="en-GB" dirty="0"/>
              <a:t>That the diode only lets current flow in one direction – the diode is forward biased during the positive half cycle and reverse biased during the negative half cycle – therefore negative half cycle is blocked.</a:t>
            </a:r>
          </a:p>
          <a:p>
            <a:pPr marL="342900" indent="-342900">
              <a:buFont typeface="+mj-lt"/>
              <a:buAutoNum type="arabicPeriod"/>
            </a:pPr>
            <a:r>
              <a:rPr lang="en-GB" dirty="0"/>
              <a:t>Display lamp current</a:t>
            </a:r>
          </a:p>
          <a:p>
            <a:pPr marL="342900" indent="-342900">
              <a:buFont typeface="+mj-lt"/>
              <a:buAutoNum type="arabicPeriod"/>
            </a:pPr>
            <a:r>
              <a:rPr lang="en-GB" dirty="0"/>
              <a:t>Current through the lamp rises and falls. As it rises, lamp gets brighter – as it falls, lamp gets dimmer.</a:t>
            </a:r>
          </a:p>
          <a:p>
            <a:pPr marL="342900" indent="-342900">
              <a:buFont typeface="+mj-lt"/>
              <a:buAutoNum type="arabicPeriod"/>
            </a:pPr>
            <a:r>
              <a:rPr lang="en-GB" dirty="0"/>
              <a:t>Max current is 2.35mA. RMS current = peak x 0.707 = 1.66mA</a:t>
            </a:r>
          </a:p>
          <a:p>
            <a:pPr marL="342900" indent="-342900">
              <a:buFont typeface="+mj-lt"/>
              <a:buAutoNum type="arabicPeriod"/>
            </a:pPr>
            <a:r>
              <a:rPr lang="en-GB" dirty="0"/>
              <a:t>Because the single diode blocks half of every AC cycle, we call this half wave rectification.</a:t>
            </a:r>
          </a:p>
          <a:p>
            <a:pPr marL="342900" indent="-342900">
              <a:buFont typeface="+mj-lt"/>
              <a:buAutoNum type="arabicPeriod"/>
            </a:pPr>
            <a:r>
              <a:rPr lang="en-GB" dirty="0"/>
              <a:t>To block the other half of the AC, we would simply need to turn the diode around (do this in the circuit and re-emphasise diode forward bias vs half of cycle that gets blocked – positive or negative).</a:t>
            </a:r>
          </a:p>
        </p:txBody>
      </p:sp>
    </p:spTree>
    <p:custDataLst>
      <p:tags r:id="rId1"/>
    </p:custDataLst>
    <p:extLst>
      <p:ext uri="{BB962C8B-B14F-4D97-AF65-F5344CB8AC3E}">
        <p14:creationId xmlns:p14="http://schemas.microsoft.com/office/powerpoint/2010/main" val="3683534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6.3: Rectification Basics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6186309"/>
          </a:xfrm>
          <a:prstGeom prst="rect">
            <a:avLst/>
          </a:prstGeom>
        </p:spPr>
        <p:txBody>
          <a:bodyPr wrap="square">
            <a:spAutoFit/>
          </a:bodyPr>
          <a:lstStyle/>
          <a:p>
            <a:r>
              <a:rPr lang="en-GB" dirty="0"/>
              <a:t>Create an annotated PDF worksheet with the following steps.</a:t>
            </a:r>
          </a:p>
          <a:p>
            <a:pPr marL="342900" indent="-342900">
              <a:buFont typeface="+mj-lt"/>
              <a:buAutoNum type="arabicPeriod"/>
            </a:pPr>
            <a:r>
              <a:rPr lang="en-GB" dirty="0"/>
              <a:t>Make sure you have downloaded the </a:t>
            </a:r>
            <a:r>
              <a:rPr lang="en-GB" dirty="0" err="1"/>
              <a:t>EveryCircuit</a:t>
            </a:r>
            <a:r>
              <a:rPr lang="en-GB" dirty="0"/>
              <a:t> App from your app store.</a:t>
            </a:r>
          </a:p>
          <a:p>
            <a:pPr marL="342900" indent="-342900">
              <a:buFont typeface="+mj-lt"/>
              <a:buAutoNum type="arabicPeriod"/>
            </a:pPr>
            <a:r>
              <a:rPr lang="en-GB" dirty="0"/>
              <a:t>If you are working on a computer, visit http://</a:t>
            </a:r>
            <a:r>
              <a:rPr lang="en-GB" dirty="0" err="1"/>
              <a:t>everycircuit.com</a:t>
            </a:r>
            <a:r>
              <a:rPr lang="en-GB" dirty="0"/>
              <a:t>/app/.</a:t>
            </a:r>
          </a:p>
          <a:p>
            <a:pPr marL="342900" indent="-342900">
              <a:buFont typeface="+mj-lt"/>
              <a:buAutoNum type="arabicPeriod"/>
            </a:pPr>
            <a:r>
              <a:rPr lang="en-GB" dirty="0"/>
              <a:t>Open the </a:t>
            </a:r>
            <a:r>
              <a:rPr lang="en-GB" dirty="0" err="1"/>
              <a:t>EveryCircuit</a:t>
            </a:r>
            <a:r>
              <a:rPr lang="en-GB" dirty="0"/>
              <a:t> app and signup. After your trial, you will still have access to </a:t>
            </a:r>
            <a:r>
              <a:rPr lang="en-GB" dirty="0" err="1"/>
              <a:t>EveryCircuit</a:t>
            </a:r>
            <a:r>
              <a:rPr lang="en-GB" dirty="0"/>
              <a:t> and other people’s circuits. You will just not be able to create your own circuits.</a:t>
            </a:r>
          </a:p>
          <a:p>
            <a:pPr marL="342900" indent="-342900">
              <a:buFont typeface="+mj-lt"/>
              <a:buAutoNum type="arabicPeriod"/>
            </a:pPr>
            <a:r>
              <a:rPr lang="en-GB" dirty="0"/>
              <a:t>Go to the community space and search for the circuit called “</a:t>
            </a:r>
            <a:r>
              <a:rPr lang="en-GB" dirty="0" err="1"/>
              <a:t>NOC_Half</a:t>
            </a:r>
            <a:r>
              <a:rPr lang="en-GB" dirty="0"/>
              <a:t> wave rectifier 2”.</a:t>
            </a:r>
          </a:p>
          <a:p>
            <a:pPr marL="342900" indent="-342900">
              <a:buFont typeface="+mj-lt"/>
              <a:buAutoNum type="arabicPeriod"/>
            </a:pPr>
            <a:r>
              <a:rPr lang="en-GB" dirty="0"/>
              <a:t>Open the circuit.</a:t>
            </a:r>
          </a:p>
          <a:p>
            <a:pPr marL="342900" indent="-342900">
              <a:buFont typeface="+mj-lt"/>
              <a:buAutoNum type="arabicPeriod"/>
            </a:pPr>
            <a:r>
              <a:rPr lang="en-GB" dirty="0"/>
              <a:t>This is the same circuit as before. The only difference is that we have placed a voltage to measure the voltage across the diode.</a:t>
            </a:r>
          </a:p>
          <a:p>
            <a:pPr marL="342900" indent="-342900">
              <a:buFont typeface="+mj-lt"/>
              <a:buAutoNum type="arabicPeriod"/>
            </a:pPr>
            <a:r>
              <a:rPr lang="en-GB" dirty="0"/>
              <a:t>Look at the supply voltage and the voltage across the lamp during the positive half cycle. Which one has a greater peak? If you need to, you can click on the green and purpose parts of the circuit to see he details.</a:t>
            </a:r>
          </a:p>
          <a:p>
            <a:pPr marL="342900" indent="-342900">
              <a:buFont typeface="+mj-lt"/>
              <a:buAutoNum type="arabicPeriod"/>
            </a:pPr>
            <a:r>
              <a:rPr lang="en-GB" dirty="0"/>
              <a:t>What causes the difference between the supply voltage and the lamp voltage in this circuit?</a:t>
            </a:r>
          </a:p>
          <a:p>
            <a:pPr marL="342900" indent="-342900">
              <a:buFont typeface="+mj-lt"/>
              <a:buAutoNum type="arabicPeriod"/>
            </a:pPr>
            <a:r>
              <a:rPr lang="en-GB" dirty="0"/>
              <a:t>What do you think the diode’s forward voltage drop is?</a:t>
            </a:r>
          </a:p>
          <a:p>
            <a:pPr marL="342900" indent="-342900">
              <a:buFont typeface="+mj-lt"/>
              <a:buAutoNum type="arabicPeriod"/>
            </a:pPr>
            <a:r>
              <a:rPr lang="en-GB" dirty="0"/>
              <a:t>Based on the diode’s forward voltage drop, what can you say about the diode?</a:t>
            </a:r>
          </a:p>
          <a:p>
            <a:pPr marL="342900" indent="-342900">
              <a:buFont typeface="+mj-lt"/>
              <a:buAutoNum type="arabicPeriod"/>
            </a:pPr>
            <a:r>
              <a:rPr lang="en-GB" dirty="0"/>
              <a:t>Now hide the supply voltage graph, by selecting the supply voltage part of the circuit and clicking the “eye” icon.</a:t>
            </a:r>
          </a:p>
          <a:p>
            <a:pPr marL="342900" indent="-342900">
              <a:buFont typeface="+mj-lt"/>
              <a:buAutoNum type="arabicPeriod"/>
            </a:pPr>
            <a:r>
              <a:rPr lang="en-GB" dirty="0"/>
              <a:t>Show the diode voltage graph by clicking on the voltmeter across the diode and then clicking on the “eye” icon.</a:t>
            </a:r>
          </a:p>
          <a:p>
            <a:pPr marL="342900" indent="-342900">
              <a:buFont typeface="+mj-lt"/>
              <a:buAutoNum type="arabicPeriod"/>
            </a:pPr>
            <a:r>
              <a:rPr lang="en-GB" dirty="0"/>
              <a:t>What is the peak voltage across the diode while it is reverse biased?</a:t>
            </a:r>
          </a:p>
          <a:p>
            <a:pPr marL="342900" indent="-342900">
              <a:buFont typeface="+mj-lt"/>
              <a:buAutoNum type="arabicPeriod"/>
            </a:pPr>
            <a:r>
              <a:rPr lang="en-GB" dirty="0"/>
              <a:t>What is the voltage across the diode while it is forward biased? Is this voltage constant or changing?</a:t>
            </a:r>
          </a:p>
        </p:txBody>
      </p:sp>
    </p:spTree>
    <p:custDataLst>
      <p:tags r:id="rId1"/>
    </p:custDataLst>
    <p:extLst>
      <p:ext uri="{BB962C8B-B14F-4D97-AF65-F5344CB8AC3E}">
        <p14:creationId xmlns:p14="http://schemas.microsoft.com/office/powerpoint/2010/main" val="3809248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416320"/>
          </a:xfrm>
          <a:prstGeom prst="rect">
            <a:avLst/>
          </a:prstGeom>
        </p:spPr>
        <p:txBody>
          <a:bodyPr wrap="square">
            <a:spAutoFit/>
          </a:bodyPr>
          <a:lstStyle/>
          <a:p>
            <a:r>
              <a:rPr lang="en-GB" dirty="0"/>
              <a:t>A screencast video presented by an expert electrician working through Doc02. Highlight:</a:t>
            </a:r>
          </a:p>
          <a:p>
            <a:pPr marL="342900" indent="-342900">
              <a:buFont typeface="+mj-lt"/>
              <a:buAutoNum type="arabicPeriod"/>
            </a:pPr>
            <a:r>
              <a:rPr lang="en-GB" dirty="0"/>
              <a:t>The supply voltage has a peak of 12V during the positive half cycle and the voltage across the lamp reaches a peak of 11.3V (show how to read these values).</a:t>
            </a:r>
          </a:p>
          <a:p>
            <a:pPr marL="342900" indent="-342900">
              <a:buFont typeface="+mj-lt"/>
              <a:buAutoNum type="arabicPeriod"/>
            </a:pPr>
            <a:r>
              <a:rPr lang="en-GB" dirty="0"/>
              <a:t>The ”missing” voltage is the diode’s forward voltage drop and is about 0.7V.</a:t>
            </a:r>
          </a:p>
          <a:p>
            <a:pPr marL="342900" indent="-342900">
              <a:buFont typeface="+mj-lt"/>
              <a:buAutoNum type="arabicPeriod"/>
            </a:pPr>
            <a:r>
              <a:rPr lang="en-GB" dirty="0"/>
              <a:t>Because the diode forward voltage drop of V</a:t>
            </a:r>
            <a:r>
              <a:rPr lang="en-GB" baseline="-25000" dirty="0"/>
              <a:t>F</a:t>
            </a:r>
            <a:r>
              <a:rPr lang="en-GB" dirty="0"/>
              <a:t> is 0.7V is is probably a silicon diode.</a:t>
            </a:r>
          </a:p>
          <a:p>
            <a:pPr marL="342900" indent="-342900">
              <a:buFont typeface="+mj-lt"/>
              <a:buAutoNum type="arabicPeriod"/>
            </a:pPr>
            <a:r>
              <a:rPr lang="en-GB" dirty="0"/>
              <a:t>We can view the voltage across the diode directly.</a:t>
            </a:r>
          </a:p>
          <a:p>
            <a:pPr marL="342900" indent="-342900">
              <a:buFont typeface="+mj-lt"/>
              <a:buAutoNum type="arabicPeriod"/>
            </a:pPr>
            <a:r>
              <a:rPr lang="en-GB" dirty="0"/>
              <a:t>While reverse biased, the diode drops the fully supply voltage as we expect and reaches a peak of -12V like the supply. There is no voltage remaining for the lamp, hence no PD across the lamp, no current flow and no shining.</a:t>
            </a:r>
          </a:p>
          <a:p>
            <a:pPr marL="342900" indent="-342900">
              <a:buFont typeface="+mj-lt"/>
              <a:buAutoNum type="arabicPeriod"/>
            </a:pPr>
            <a:r>
              <a:rPr lang="en-GB" dirty="0"/>
              <a:t>While forward biased, the diode drops a constant 0.743mV or 0.7V. This is why the peak voltage across the lamp is only 11.3V. V</a:t>
            </a:r>
            <a:r>
              <a:rPr lang="en-GB" baseline="-25000" dirty="0"/>
              <a:t>F</a:t>
            </a:r>
            <a:r>
              <a:rPr lang="en-GB" dirty="0"/>
              <a:t> is constant which is why diodes are also good for voltage regulation as we will see in the next unit.</a:t>
            </a:r>
          </a:p>
        </p:txBody>
      </p:sp>
    </p:spTree>
    <p:custDataLst>
      <p:tags r:id="rId1"/>
    </p:custDataLst>
    <p:extLst>
      <p:ext uri="{BB962C8B-B14F-4D97-AF65-F5344CB8AC3E}">
        <p14:creationId xmlns:p14="http://schemas.microsoft.com/office/powerpoint/2010/main" val="418015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6186309"/>
          </a:xfrm>
          <a:prstGeom prst="rect">
            <a:avLst/>
          </a:prstGeom>
        </p:spPr>
        <p:txBody>
          <a:bodyPr wrap="square">
            <a:spAutoFit/>
          </a:bodyPr>
          <a:lstStyle/>
          <a:p>
            <a:r>
              <a:rPr lang="en-GB" dirty="0"/>
              <a:t>Create an annotated PDF worksheet with the following steps.</a:t>
            </a:r>
          </a:p>
          <a:p>
            <a:pPr marL="342900" indent="-342900">
              <a:buFont typeface="+mj-lt"/>
              <a:buAutoNum type="arabicPeriod"/>
            </a:pPr>
            <a:r>
              <a:rPr lang="en-GB" dirty="0"/>
              <a:t>Make sure you have downloaded the </a:t>
            </a:r>
            <a:r>
              <a:rPr lang="en-GB" dirty="0" err="1"/>
              <a:t>EveryCircuit</a:t>
            </a:r>
            <a:r>
              <a:rPr lang="en-GB" dirty="0"/>
              <a:t> App from your app store.</a:t>
            </a:r>
          </a:p>
          <a:p>
            <a:pPr marL="342900" indent="-342900">
              <a:buFont typeface="+mj-lt"/>
              <a:buAutoNum type="arabicPeriod"/>
            </a:pPr>
            <a:r>
              <a:rPr lang="en-GB" dirty="0"/>
              <a:t>If you are working on a computer, visit http://</a:t>
            </a:r>
            <a:r>
              <a:rPr lang="en-GB" dirty="0" err="1"/>
              <a:t>everycircuit.com</a:t>
            </a:r>
            <a:r>
              <a:rPr lang="en-GB" dirty="0"/>
              <a:t>/app/.</a:t>
            </a:r>
          </a:p>
          <a:p>
            <a:pPr marL="342900" indent="-342900">
              <a:buFont typeface="+mj-lt"/>
              <a:buAutoNum type="arabicPeriod"/>
            </a:pPr>
            <a:r>
              <a:rPr lang="en-GB" dirty="0"/>
              <a:t>Open the </a:t>
            </a:r>
            <a:r>
              <a:rPr lang="en-GB" dirty="0" err="1"/>
              <a:t>EveryCircuit</a:t>
            </a:r>
            <a:r>
              <a:rPr lang="en-GB" dirty="0"/>
              <a:t> app and signup. After your trial, you will still have access to </a:t>
            </a:r>
            <a:r>
              <a:rPr lang="en-GB" dirty="0" err="1"/>
              <a:t>EveryCircuit</a:t>
            </a:r>
            <a:r>
              <a:rPr lang="en-GB" dirty="0"/>
              <a:t> and other people’s circuits. You will just not be able to create your own circuits.</a:t>
            </a:r>
          </a:p>
          <a:p>
            <a:pPr marL="342900" indent="-342900">
              <a:buFont typeface="+mj-lt"/>
              <a:buAutoNum type="arabicPeriod"/>
            </a:pPr>
            <a:r>
              <a:rPr lang="en-GB" dirty="0"/>
              <a:t>Go to the community space and search for the circuit called “</a:t>
            </a:r>
            <a:r>
              <a:rPr lang="en-GB" dirty="0" err="1"/>
              <a:t>NOC_Full</a:t>
            </a:r>
            <a:r>
              <a:rPr lang="en-GB" dirty="0"/>
              <a:t> wave bridge rectifier”.</a:t>
            </a:r>
          </a:p>
          <a:p>
            <a:pPr marL="342900" indent="-342900">
              <a:buFont typeface="+mj-lt"/>
              <a:buAutoNum type="arabicPeriod"/>
            </a:pPr>
            <a:r>
              <a:rPr lang="en-GB" dirty="0"/>
              <a:t>Open the circuit.</a:t>
            </a:r>
          </a:p>
          <a:p>
            <a:pPr marL="342900" indent="-342900">
              <a:buFont typeface="+mj-lt"/>
              <a:buAutoNum type="arabicPeriod"/>
            </a:pPr>
            <a:r>
              <a:rPr lang="en-GB" dirty="0"/>
              <a:t>The supply is 12VAC at 1kHz and the graph is showing the voltage of the supply (the source AC voltage) in green and the voltage across the lamp (the fully rectified output) in purple.</a:t>
            </a:r>
          </a:p>
          <a:p>
            <a:pPr marL="342900" indent="-342900">
              <a:buFont typeface="+mj-lt"/>
              <a:buAutoNum type="arabicPeriod"/>
            </a:pPr>
            <a:r>
              <a:rPr lang="en-GB" dirty="0"/>
              <a:t>Using the dots that indicate current flow, trace the route of the current through the circuit for each half cycle of the AC wave. Slow the simulation down if you need to by clicking on the clock icon.</a:t>
            </a:r>
          </a:p>
          <a:p>
            <a:pPr marL="342900" indent="-342900">
              <a:buFont typeface="+mj-lt"/>
              <a:buAutoNum type="arabicPeriod"/>
            </a:pPr>
            <a:r>
              <a:rPr lang="en-GB" dirty="0"/>
              <a:t>Why does current flow through the circuit in these ways? During each half of the supply waveform, which diodes are forward and reverse biased?</a:t>
            </a:r>
          </a:p>
          <a:p>
            <a:pPr marL="342900" indent="-342900">
              <a:buFont typeface="+mj-lt"/>
              <a:buAutoNum type="arabicPeriod"/>
            </a:pPr>
            <a:r>
              <a:rPr lang="en-GB" dirty="0"/>
              <a:t>What is the peak output voltage and how much less than the peak supply voltage is it?</a:t>
            </a:r>
          </a:p>
          <a:p>
            <a:pPr marL="342900" indent="-342900">
              <a:buFont typeface="+mj-lt"/>
              <a:buAutoNum type="arabicPeriod"/>
            </a:pPr>
            <a:r>
              <a:rPr lang="en-GB" dirty="0"/>
              <a:t>Why is this peak voltage less than the peak supply voltage?</a:t>
            </a:r>
          </a:p>
          <a:p>
            <a:pPr marL="342900" indent="-342900">
              <a:buFont typeface="+mj-lt"/>
              <a:buAutoNum type="arabicPeriod"/>
            </a:pPr>
            <a:r>
              <a:rPr lang="en-GB" dirty="0"/>
              <a:t>Where is the “missing” voltage?</a:t>
            </a:r>
          </a:p>
          <a:p>
            <a:pPr marL="342900" indent="-342900">
              <a:buFont typeface="+mj-lt"/>
              <a:buAutoNum type="arabicPeriod"/>
            </a:pPr>
            <a:r>
              <a:rPr lang="en-GB" dirty="0"/>
              <a:t>Measure the voltage directly over one of the diodes, by clicking on the circuit between the diode and the lamp and then clicking on the eye icon. Does the V</a:t>
            </a:r>
            <a:r>
              <a:rPr lang="en-GB" baseline="-25000" dirty="0"/>
              <a:t>F</a:t>
            </a:r>
            <a:r>
              <a:rPr lang="en-GB" dirty="0"/>
              <a:t> over the diode match the overall “missing” voltage?</a:t>
            </a:r>
          </a:p>
          <a:p>
            <a:pPr marL="342900" indent="-342900">
              <a:buFont typeface="+mj-lt"/>
              <a:buAutoNum type="arabicPeriod"/>
            </a:pPr>
            <a:r>
              <a:rPr lang="en-GB" dirty="0"/>
              <a:t>What is the mean DC output voltage across the load? Remember two things. Both halves of the AC input are now present. The mean or average voltage = peak x 0.637.</a:t>
            </a:r>
          </a:p>
        </p:txBody>
      </p:sp>
    </p:spTree>
    <p:custDataLst>
      <p:tags r:id="rId1"/>
    </p:custDataLst>
    <p:extLst>
      <p:ext uri="{BB962C8B-B14F-4D97-AF65-F5344CB8AC3E}">
        <p14:creationId xmlns:p14="http://schemas.microsoft.com/office/powerpoint/2010/main" val="45552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416320"/>
          </a:xfrm>
          <a:prstGeom prst="rect">
            <a:avLst/>
          </a:prstGeom>
        </p:spPr>
        <p:txBody>
          <a:bodyPr wrap="square">
            <a:spAutoFit/>
          </a:bodyPr>
          <a:lstStyle/>
          <a:p>
            <a:r>
              <a:rPr lang="en-GB" dirty="0"/>
              <a:t>A screencast video presented by an expert electrician working through Doc03. Highlight:</a:t>
            </a:r>
          </a:p>
          <a:p>
            <a:pPr marL="342900" indent="-342900">
              <a:buFont typeface="+mj-lt"/>
              <a:buAutoNum type="arabicPeriod"/>
            </a:pPr>
            <a:r>
              <a:rPr lang="en-GB" dirty="0"/>
              <a:t>The flow of current through the circuit during each half cycle. Slow the animation down view the currents through the diodes. Explain when each diode is forward and reverse biased and show how the current through the load (lamp) is always in the same direction i.e. DC</a:t>
            </a:r>
          </a:p>
          <a:p>
            <a:pPr marL="342900" indent="-342900">
              <a:buFont typeface="+mj-lt"/>
              <a:buAutoNum type="arabicPeriod"/>
            </a:pPr>
            <a:r>
              <a:rPr lang="en-GB" dirty="0"/>
              <a:t>Measure the peak voltage of the source and peak of voltage across the load. See that a total of 1.5V has been dropped over the diodes.</a:t>
            </a:r>
          </a:p>
          <a:p>
            <a:pPr marL="342900" indent="-342900">
              <a:buFont typeface="+mj-lt"/>
              <a:buAutoNum type="arabicPeriod"/>
            </a:pPr>
            <a:r>
              <a:rPr lang="en-GB" dirty="0"/>
              <a:t>Explain why this voltage drop is greater than the half wave rectifier – current flowing through 2 diodes each one dropping about 0.7V.</a:t>
            </a:r>
          </a:p>
          <a:p>
            <a:pPr marL="342900" indent="-342900">
              <a:buFont typeface="+mj-lt"/>
              <a:buAutoNum type="arabicPeriod"/>
            </a:pPr>
            <a:r>
              <a:rPr lang="en-GB" dirty="0"/>
              <a:t>Measure the voltage across one of the diodes to show that VF is 741mV, therefore total drop is 1,482V – close to 1.5V.</a:t>
            </a:r>
          </a:p>
          <a:p>
            <a:pPr marL="342900" indent="-342900">
              <a:buFont typeface="+mj-lt"/>
              <a:buAutoNum type="arabicPeriod"/>
            </a:pPr>
            <a:r>
              <a:rPr lang="en-GB" dirty="0"/>
              <a:t>Calculate the mean DC output voltage across the load. Do the same calculation showing how it would be done if a centre tap rectifier had been used.</a:t>
            </a:r>
          </a:p>
        </p:txBody>
      </p:sp>
    </p:spTree>
    <p:custDataLst>
      <p:tags r:id="rId1"/>
    </p:custDataLst>
    <p:extLst>
      <p:ext uri="{BB962C8B-B14F-4D97-AF65-F5344CB8AC3E}">
        <p14:creationId xmlns:p14="http://schemas.microsoft.com/office/powerpoint/2010/main" val="2232333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3" y="1091868"/>
            <a:ext cx="4568576" cy="3480132"/>
          </a:xfrm>
        </p:spPr>
        <p:txBody>
          <a:bodyPr>
            <a:noAutofit/>
          </a:bodyPr>
          <a:lstStyle/>
          <a:p>
            <a:pPr marL="0" indent="0" algn="just">
              <a:buNone/>
            </a:pPr>
            <a:r>
              <a:rPr lang="en-US" sz="2400" dirty="0" err="1"/>
              <a:t>Recognise</a:t>
            </a:r>
            <a:r>
              <a:rPr lang="en-US" sz="2400" dirty="0"/>
              <a:t> this? It’s a mobile phone charger. Inside are some diodes that convert the alternating current (AC) in your plug into direct current (DC) to charge your phone.</a:t>
            </a:r>
          </a:p>
          <a:p>
            <a:pPr marL="0" indent="0" algn="just">
              <a:buNone/>
            </a:pPr>
            <a:r>
              <a:rPr lang="en-US" sz="2400" dirty="0"/>
              <a:t>This conversion from AC to DC is called </a:t>
            </a:r>
            <a:r>
              <a:rPr lang="en-US" sz="2400" b="1" dirty="0"/>
              <a:t>rectification</a:t>
            </a:r>
            <a:r>
              <a:rPr lang="en-US" sz="2400" dirty="0"/>
              <a:t>. Almost all electronic devices need DC so rectification is pretty darn important.</a:t>
            </a:r>
          </a:p>
        </p:txBody>
      </p:sp>
      <p:pic>
        <p:nvPicPr>
          <p:cNvPr id="4" name="Picture 3">
            <a:extLst>
              <a:ext uri="{FF2B5EF4-FFF2-40B4-BE49-F238E27FC236}">
                <a16:creationId xmlns:a16="http://schemas.microsoft.com/office/drawing/2014/main" id="{B44396B5-0660-6C47-BDCC-80C1B89BFC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91109" y="1091868"/>
            <a:ext cx="3795430" cy="3104662"/>
          </a:xfrm>
          <a:prstGeom prst="rect">
            <a:avLst/>
          </a:prstGeom>
        </p:spPr>
      </p:pic>
    </p:spTree>
    <p:custDataLst>
      <p:tags r:id="rId1"/>
    </p:custDataLst>
    <p:extLst>
      <p:ext uri="{BB962C8B-B14F-4D97-AF65-F5344CB8AC3E}">
        <p14:creationId xmlns:p14="http://schemas.microsoft.com/office/powerpoint/2010/main" val="259420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AC recap</a:t>
            </a:r>
          </a:p>
        </p:txBody>
      </p:sp>
      <p:sp>
        <p:nvSpPr>
          <p:cNvPr id="3" name="Content Placeholder 2"/>
          <p:cNvSpPr>
            <a:spLocks noGrp="1"/>
          </p:cNvSpPr>
          <p:nvPr>
            <p:ph idx="1"/>
          </p:nvPr>
        </p:nvSpPr>
        <p:spPr>
          <a:xfrm>
            <a:off x="1122533" y="1091867"/>
            <a:ext cx="7672758" cy="1102693"/>
          </a:xfrm>
        </p:spPr>
        <p:txBody>
          <a:bodyPr>
            <a:noAutofit/>
          </a:bodyPr>
          <a:lstStyle/>
          <a:p>
            <a:pPr marL="0" indent="0" algn="just">
              <a:buNone/>
            </a:pPr>
            <a:r>
              <a:rPr lang="en-US" sz="2400" dirty="0"/>
              <a:t>If you need a quick recap of AC go back to unit 3 in topic 4 of this course – Capacitors in AC circuits.</a:t>
            </a:r>
          </a:p>
        </p:txBody>
      </p:sp>
      <p:sp>
        <p:nvSpPr>
          <p:cNvPr id="5" name="Rounded Rectangle 4">
            <a:extLst>
              <a:ext uri="{FF2B5EF4-FFF2-40B4-BE49-F238E27FC236}">
                <a16:creationId xmlns:a16="http://schemas.microsoft.com/office/drawing/2014/main" id="{699DC4F7-73D7-2842-A3A6-CC143C7AF21E}"/>
              </a:ext>
            </a:extLst>
          </p:cNvPr>
          <p:cNvSpPr/>
          <p:nvPr/>
        </p:nvSpPr>
        <p:spPr>
          <a:xfrm>
            <a:off x="6651135" y="2819625"/>
            <a:ext cx="2892710" cy="82546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Capacitors in AC circuits</a:t>
            </a:r>
          </a:p>
        </p:txBody>
      </p:sp>
      <p:pic>
        <p:nvPicPr>
          <p:cNvPr id="6" name="Picture 5">
            <a:extLst>
              <a:ext uri="{FF2B5EF4-FFF2-40B4-BE49-F238E27FC236}">
                <a16:creationId xmlns:a16="http://schemas.microsoft.com/office/drawing/2014/main" id="{54C2628F-9A7E-9B4C-82A8-968CFC8371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2533" y="1792569"/>
            <a:ext cx="4824689" cy="3076526"/>
          </a:xfrm>
          <a:prstGeom prst="rect">
            <a:avLst/>
          </a:prstGeom>
        </p:spPr>
      </p:pic>
    </p:spTree>
    <p:custDataLst>
      <p:tags r:id="rId1"/>
    </p:custDataLst>
    <p:extLst>
      <p:ext uri="{BB962C8B-B14F-4D97-AF65-F5344CB8AC3E}">
        <p14:creationId xmlns:p14="http://schemas.microsoft.com/office/powerpoint/2010/main" val="2382847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Take a picture</a:t>
            </a:r>
          </a:p>
        </p:txBody>
      </p:sp>
      <p:sp>
        <p:nvSpPr>
          <p:cNvPr id="3" name="Content Placeholder 2"/>
          <p:cNvSpPr>
            <a:spLocks noGrp="1"/>
          </p:cNvSpPr>
          <p:nvPr>
            <p:ph idx="1"/>
          </p:nvPr>
        </p:nvSpPr>
        <p:spPr>
          <a:xfrm>
            <a:off x="1122530" y="1091867"/>
            <a:ext cx="7840406" cy="1561391"/>
          </a:xfrm>
          <a:solidFill>
            <a:schemeClr val="tx2">
              <a:lumMod val="40000"/>
              <a:lumOff val="60000"/>
            </a:schemeClr>
          </a:solidFill>
        </p:spPr>
        <p:txBody>
          <a:bodyPr>
            <a:noAutofit/>
          </a:bodyPr>
          <a:lstStyle/>
          <a:p>
            <a:pPr marL="0" indent="0" algn="just">
              <a:buNone/>
            </a:pPr>
            <a:r>
              <a:rPr lang="en-GB" sz="2400" i="1" dirty="0"/>
              <a:t>Draw a picture of a voltage vs time graph showing at least 3 cycles of an AC supply with a RMS voltage of 220V. Make sure your graph is full labelled.</a:t>
            </a:r>
          </a:p>
          <a:p>
            <a:pPr marL="0" indent="0" algn="just">
              <a:buNone/>
            </a:pPr>
            <a:r>
              <a:rPr lang="en-GB" sz="2400" i="1" dirty="0"/>
              <a:t>Take a photo of your picture and upload it to you portfolio.</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4" y="940320"/>
            <a:ext cx="854046" cy="854046"/>
          </a:xfrm>
          <a:prstGeom prst="rect">
            <a:avLst/>
          </a:prstGeom>
        </p:spPr>
      </p:pic>
      <p:sp>
        <p:nvSpPr>
          <p:cNvPr id="9" name="Rounded Rectangle 8">
            <a:extLst>
              <a:ext uri="{FF2B5EF4-FFF2-40B4-BE49-F238E27FC236}">
                <a16:creationId xmlns:a16="http://schemas.microsoft.com/office/drawing/2014/main" id="{E0ABC7F2-7240-CA4F-8E15-6C49824C9866}"/>
              </a:ext>
            </a:extLst>
          </p:cNvPr>
          <p:cNvSpPr/>
          <p:nvPr/>
        </p:nvSpPr>
        <p:spPr>
          <a:xfrm>
            <a:off x="1122530" y="3520157"/>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10" name="Rectangle 9">
            <a:extLst>
              <a:ext uri="{FF2B5EF4-FFF2-40B4-BE49-F238E27FC236}">
                <a16:creationId xmlns:a16="http://schemas.microsoft.com/office/drawing/2014/main" id="{B05F342B-93AA-BD4A-9184-E4BDD0979139}"/>
              </a:ext>
            </a:extLst>
          </p:cNvPr>
          <p:cNvSpPr/>
          <p:nvPr/>
        </p:nvSpPr>
        <p:spPr>
          <a:xfrm>
            <a:off x="4059936" y="3579166"/>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a:extLst>
              <a:ext uri="{FF2B5EF4-FFF2-40B4-BE49-F238E27FC236}">
                <a16:creationId xmlns:a16="http://schemas.microsoft.com/office/drawing/2014/main" id="{D206D033-5930-A543-A80E-25F4B93215D4}"/>
              </a:ext>
            </a:extLst>
          </p:cNvPr>
          <p:cNvSpPr/>
          <p:nvPr/>
        </p:nvSpPr>
        <p:spPr>
          <a:xfrm>
            <a:off x="6219881" y="4064356"/>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Tree>
    <p:custDataLst>
      <p:tags r:id="rId1"/>
    </p:custDataLst>
    <p:extLst>
      <p:ext uri="{BB962C8B-B14F-4D97-AF65-F5344CB8AC3E}">
        <p14:creationId xmlns:p14="http://schemas.microsoft.com/office/powerpoint/2010/main" val="757886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Introducing rectification</a:t>
            </a:r>
          </a:p>
        </p:txBody>
      </p:sp>
      <p:sp>
        <p:nvSpPr>
          <p:cNvPr id="3" name="Content Placeholder 2"/>
          <p:cNvSpPr>
            <a:spLocks noGrp="1"/>
          </p:cNvSpPr>
          <p:nvPr>
            <p:ph idx="1"/>
          </p:nvPr>
        </p:nvSpPr>
        <p:spPr>
          <a:xfrm>
            <a:off x="1122532" y="1091869"/>
            <a:ext cx="7282914" cy="749123"/>
          </a:xfrm>
        </p:spPr>
        <p:txBody>
          <a:bodyPr>
            <a:noAutofit/>
          </a:bodyPr>
          <a:lstStyle/>
          <a:p>
            <a:pPr marL="0" indent="0" algn="just">
              <a:buNone/>
            </a:pPr>
            <a:r>
              <a:rPr lang="en-US" sz="2400" dirty="0"/>
              <a:t>Let’s get back to the topic at hand – rectification – and see how it works in practice. If we add a diode to an AC circuit, it will only let the current pass in one direction.</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2358839"/>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the worksheet. Then watch the video to make sure you completed everything correctly.</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358839"/>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1255158" y="4082457"/>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
        <p:nvSpPr>
          <p:cNvPr id="9" name="Rectangle 8">
            <a:extLst>
              <a:ext uri="{FF2B5EF4-FFF2-40B4-BE49-F238E27FC236}">
                <a16:creationId xmlns:a16="http://schemas.microsoft.com/office/drawing/2014/main" id="{BADFE794-E4E1-DB4B-BB15-9F31929D71B2}"/>
              </a:ext>
            </a:extLst>
          </p:cNvPr>
          <p:cNvSpPr/>
          <p:nvPr/>
        </p:nvSpPr>
        <p:spPr>
          <a:xfrm>
            <a:off x="5710530" y="2343849"/>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Vid01</a:t>
            </a:r>
          </a:p>
        </p:txBody>
      </p:sp>
      <p:pic>
        <p:nvPicPr>
          <p:cNvPr id="8" name="Picture 7">
            <a:extLst>
              <a:ext uri="{FF2B5EF4-FFF2-40B4-BE49-F238E27FC236}">
                <a16:creationId xmlns:a16="http://schemas.microsoft.com/office/drawing/2014/main" id="{D9C54513-5948-D446-8D9C-BF72B61901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3026" y="1091869"/>
            <a:ext cx="876477" cy="876477"/>
          </a:xfrm>
          <a:prstGeom prst="rect">
            <a:avLst/>
          </a:prstGeom>
        </p:spPr>
      </p:pic>
    </p:spTree>
    <p:custDataLst>
      <p:tags r:id="rId1"/>
    </p:custDataLst>
    <p:extLst>
      <p:ext uri="{BB962C8B-B14F-4D97-AF65-F5344CB8AC3E}">
        <p14:creationId xmlns:p14="http://schemas.microsoft.com/office/powerpoint/2010/main" val="3565198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Half wave rectification</a:t>
            </a:r>
          </a:p>
        </p:txBody>
      </p:sp>
      <p:sp>
        <p:nvSpPr>
          <p:cNvPr id="3" name="Content Placeholder 2"/>
          <p:cNvSpPr>
            <a:spLocks noGrp="1"/>
          </p:cNvSpPr>
          <p:nvPr>
            <p:ph idx="1"/>
          </p:nvPr>
        </p:nvSpPr>
        <p:spPr>
          <a:xfrm>
            <a:off x="1005630" y="1091868"/>
            <a:ext cx="7724458" cy="2242176"/>
          </a:xfrm>
        </p:spPr>
        <p:txBody>
          <a:bodyPr>
            <a:noAutofit/>
          </a:bodyPr>
          <a:lstStyle/>
          <a:p>
            <a:pPr marL="0" indent="0" algn="just">
              <a:buNone/>
            </a:pPr>
            <a:r>
              <a:rPr lang="en-US" sz="2400" dirty="0"/>
              <a:t>With a single diode, we can block half of the AC cycle – either the positive or negative half. To block the other half instead, we simply turn the diode around.</a:t>
            </a:r>
          </a:p>
        </p:txBody>
      </p:sp>
      <p:pic>
        <p:nvPicPr>
          <p:cNvPr id="4" name="Picture 3">
            <a:extLst>
              <a:ext uri="{FF2B5EF4-FFF2-40B4-BE49-F238E27FC236}">
                <a16:creationId xmlns:a16="http://schemas.microsoft.com/office/drawing/2014/main" id="{C68CA40C-40CC-FE4D-BB24-699392ECB57E}"/>
              </a:ext>
            </a:extLst>
          </p:cNvPr>
          <p:cNvPicPr>
            <a:picLocks noChangeAspect="1"/>
          </p:cNvPicPr>
          <p:nvPr/>
        </p:nvPicPr>
        <p:blipFill>
          <a:blip r:embed="rId4"/>
          <a:stretch>
            <a:fillRect/>
          </a:stretch>
        </p:blipFill>
        <p:spPr>
          <a:xfrm>
            <a:off x="2036209" y="2501900"/>
            <a:ext cx="5715000" cy="1943100"/>
          </a:xfrm>
          <a:prstGeom prst="rect">
            <a:avLst/>
          </a:prstGeom>
        </p:spPr>
      </p:pic>
    </p:spTree>
    <p:custDataLst>
      <p:tags r:id="rId1"/>
    </p:custDataLst>
    <p:extLst>
      <p:ext uri="{BB962C8B-B14F-4D97-AF65-F5344CB8AC3E}">
        <p14:creationId xmlns:p14="http://schemas.microsoft.com/office/powerpoint/2010/main" val="33378570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40597</TotalTime>
  <Words>5060</Words>
  <Application>Microsoft Macintosh PowerPoint</Application>
  <PresentationFormat>Custom</PresentationFormat>
  <Paragraphs>401</Paragraphs>
  <Slides>43</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Cambria Math</vt:lpstr>
      <vt:lpstr>Open Sans</vt:lpstr>
      <vt:lpstr>Office Theme</vt:lpstr>
      <vt:lpstr>Electronics</vt:lpstr>
      <vt:lpstr>Assumed prior learning</vt:lpstr>
      <vt:lpstr>Outcomes</vt:lpstr>
      <vt:lpstr>Unit 6.3: Rectification Basics</vt:lpstr>
      <vt:lpstr>Introduction</vt:lpstr>
      <vt:lpstr>AC recap</vt:lpstr>
      <vt:lpstr>Take a picture</vt:lpstr>
      <vt:lpstr>Introducing rectification</vt:lpstr>
      <vt:lpstr>Half wave rectification</vt:lpstr>
      <vt:lpstr>The AND gate</vt:lpstr>
      <vt:lpstr>Half wave rectification</vt:lpstr>
      <vt:lpstr>Forward voltage drop</vt:lpstr>
      <vt:lpstr>Take a picture</vt:lpstr>
      <vt:lpstr>Root Mean Square</vt:lpstr>
      <vt:lpstr>Pulsating DC</vt:lpstr>
      <vt:lpstr>Calculating average DC voltage</vt:lpstr>
      <vt:lpstr>Average DC calculation</vt:lpstr>
      <vt:lpstr>How can we make a full wave rectifier?</vt:lpstr>
      <vt:lpstr>The centre tap full wave rectifier</vt:lpstr>
      <vt:lpstr>Take a picture</vt:lpstr>
      <vt:lpstr>The bridge rectifier</vt:lpstr>
      <vt:lpstr>Full wave rectification</vt:lpstr>
      <vt:lpstr>The rectifier family</vt:lpstr>
      <vt:lpstr>Half wave rectifier</vt:lpstr>
      <vt:lpstr>Full wave centre tap rectifier</vt:lpstr>
      <vt:lpstr>Full wave bridge rectifier</vt:lpstr>
      <vt:lpstr>Take a picture</vt:lpstr>
      <vt:lpstr>Test Yourself</vt:lpstr>
      <vt:lpstr>Question 1</vt:lpstr>
      <vt:lpstr>Question 2</vt:lpstr>
      <vt:lpstr>Question 3</vt:lpstr>
      <vt:lpstr>Question 4</vt:lpstr>
      <vt:lpstr>Question 4</vt:lpstr>
      <vt:lpstr>Question 4</vt:lpstr>
      <vt:lpstr>Question 4</vt:lpstr>
      <vt:lpstr>Question 4</vt:lpstr>
      <vt:lpstr>Question 5</vt:lpstr>
      <vt:lpstr>Document Briefing – Doc01</vt:lpstr>
      <vt:lpstr>Video Briefing – Vid01</vt:lpstr>
      <vt:lpstr>Document Briefing – Doc02</vt:lpstr>
      <vt:lpstr>Video Briefing – Vid02</vt:lpstr>
      <vt:lpstr>Document Briefing – Doc03</vt:lpstr>
      <vt:lpstr>Video Briefing – Vid03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Dylan Busa</cp:lastModifiedBy>
  <cp:revision>884</cp:revision>
  <dcterms:created xsi:type="dcterms:W3CDTF">2018-02-02T12:07:09Z</dcterms:created>
  <dcterms:modified xsi:type="dcterms:W3CDTF">2019-01-15T09:55:18Z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