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comments/comment1.xml" ContentType="application/vnd.openxmlformats-officedocument.presentationml.comments+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6"/>
  </p:notesMasterIdLst>
  <p:sldIdLst>
    <p:sldId id="256" r:id="rId2"/>
    <p:sldId id="309" r:id="rId3"/>
    <p:sldId id="268" r:id="rId4"/>
    <p:sldId id="278" r:id="rId5"/>
    <p:sldId id="563" r:id="rId6"/>
    <p:sldId id="564" r:id="rId7"/>
    <p:sldId id="607" r:id="rId8"/>
    <p:sldId id="590" r:id="rId9"/>
    <p:sldId id="608" r:id="rId10"/>
    <p:sldId id="609" r:id="rId11"/>
    <p:sldId id="568" r:id="rId12"/>
    <p:sldId id="610" r:id="rId13"/>
    <p:sldId id="611" r:id="rId14"/>
    <p:sldId id="567" r:id="rId15"/>
    <p:sldId id="565" r:id="rId16"/>
    <p:sldId id="570" r:id="rId17"/>
    <p:sldId id="612" r:id="rId18"/>
    <p:sldId id="596" r:id="rId19"/>
    <p:sldId id="598" r:id="rId20"/>
    <p:sldId id="613" r:id="rId21"/>
    <p:sldId id="614" r:id="rId22"/>
    <p:sldId id="615" r:id="rId23"/>
    <p:sldId id="420" r:id="rId24"/>
    <p:sldId id="422" r:id="rId25"/>
    <p:sldId id="520" r:id="rId26"/>
    <p:sldId id="584" r:id="rId27"/>
    <p:sldId id="585" r:id="rId28"/>
    <p:sldId id="597" r:id="rId29"/>
    <p:sldId id="586" r:id="rId30"/>
    <p:sldId id="587" r:id="rId31"/>
    <p:sldId id="588" r:id="rId32"/>
    <p:sldId id="604" r:id="rId33"/>
    <p:sldId id="605" r:id="rId34"/>
    <p:sldId id="606" r:id="rId35"/>
  </p:sldIdLst>
  <p:sldSz cx="10239375" cy="5003800"/>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564"/>
            <p14:sldId id="607"/>
            <p14:sldId id="590"/>
            <p14:sldId id="608"/>
            <p14:sldId id="609"/>
            <p14:sldId id="568"/>
            <p14:sldId id="610"/>
            <p14:sldId id="611"/>
            <p14:sldId id="567"/>
            <p14:sldId id="565"/>
            <p14:sldId id="570"/>
            <p14:sldId id="612"/>
            <p14:sldId id="596"/>
            <p14:sldId id="598"/>
            <p14:sldId id="613"/>
            <p14:sldId id="614"/>
            <p14:sldId id="615"/>
            <p14:sldId id="420"/>
            <p14:sldId id="422"/>
            <p14:sldId id="520"/>
            <p14:sldId id="584"/>
            <p14:sldId id="585"/>
            <p14:sldId id="597"/>
            <p14:sldId id="586"/>
            <p14:sldId id="587"/>
            <p14:sldId id="588"/>
            <p14:sldId id="604"/>
            <p14:sldId id="605"/>
            <p14:sldId id="606"/>
          </p14:sldIdLst>
        </p14:section>
        <p14:section name="Appendix" id="{61A5EB1E-5BAC-224D-8F20-5D1D8E086C2B}">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16"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1"/>
    <p:restoredTop sz="66897" autoAdjust="0"/>
  </p:normalViewPr>
  <p:slideViewPr>
    <p:cSldViewPr snapToGrid="0" snapToObjects="1">
      <p:cViewPr varScale="1">
        <p:scale>
          <a:sx n="88" d="100"/>
          <a:sy n="88" d="100"/>
        </p:scale>
        <p:origin x="1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5T11:58:43.280" idx="113">
    <p:pos x="3764" y="214"/>
    <p:text>Hotspot1</p:text>
    <p:extLst mod="1">
      <p:ext uri="{C676402C-5697-4E1C-873F-D02D1690AC5C}">
        <p15:threadingInfo xmlns:p15="http://schemas.microsoft.com/office/powerpoint/2012/main" timeZoneBias="-120"/>
      </p:ext>
    </p:extLst>
  </p:cm>
  <p:cm authorId="1" dt="2018-10-25T11:59:22.596" idx="114">
    <p:pos x="4326" y="1086"/>
    <p:text>Hotspot2</p:text>
    <p:extLst mod="1">
      <p:ext uri="{C676402C-5697-4E1C-873F-D02D1690AC5C}">
        <p15:threadingInfo xmlns:p15="http://schemas.microsoft.com/office/powerpoint/2012/main" timeZoneBias="-120"/>
      </p:ext>
    </p:extLst>
  </p:cm>
  <p:cm authorId="1" dt="2018-10-25T12:08:29.908" idx="115">
    <p:pos x="3929" y="2200"/>
    <p:text>Hotspot3</p:text>
    <p:extLst mod="1">
      <p:ext uri="{C676402C-5697-4E1C-873F-D02D1690AC5C}">
        <p15:threadingInfo xmlns:p15="http://schemas.microsoft.com/office/powerpoint/2012/main" timeZoneBias="-120"/>
      </p:ext>
    </p:extLst>
  </p:cm>
  <p:cm authorId="1" dt="2018-10-25T12:11:15.238" idx="116">
    <p:pos x="5459" y="1379"/>
    <p:text>Hotspot4</p:text>
    <p:extLst mod="1">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15/01/2019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upload.wikimedia.org</a:t>
                </a:r>
                <a:r>
                  <a:rPr lang="en-US" dirty="0"/>
                  <a:t>/</a:t>
                </a:r>
                <a:r>
                  <a:rPr lang="en-US" dirty="0" err="1"/>
                  <a:t>wikipedia</a:t>
                </a:r>
                <a:r>
                  <a:rPr lang="en-US" dirty="0"/>
                  <a:t>/commons/3/3b/</a:t>
                </a:r>
                <a:r>
                  <a:rPr lang="en-US" dirty="0" err="1"/>
                  <a:t>Two_women_operating_ENIAC.gif</a:t>
                </a:r>
                <a:r>
                  <a:rPr lang="en-US" dirty="0"/>
                  <a:t> – marked for reuse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56207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See how an OR gate works = on click, open </a:t>
                </a:r>
                <a:r>
                  <a:rPr lang="en-US" b="0" i="0" dirty="0"/>
                  <a:t>http://</a:t>
                </a:r>
                <a:r>
                  <a:rPr lang="en-US" b="0" i="0" dirty="0" err="1"/>
                  <a:t>everycircuit.com</a:t>
                </a:r>
                <a:r>
                  <a:rPr lang="en-US" b="0" i="0" dirty="0"/>
                  <a:t>/circuit/4594919468695552</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479432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See how an AND gate works = on click, open </a:t>
                </a:r>
                <a:r>
                  <a:rPr lang="en-US" dirty="0"/>
                  <a:t>http://</a:t>
                </a:r>
                <a:r>
                  <a:rPr lang="en-US" dirty="0" err="1"/>
                  <a:t>everycircuit.com</a:t>
                </a:r>
                <a:r>
                  <a:rPr lang="en-US" dirty="0"/>
                  <a:t>/circuit/6366749841948672</a:t>
                </a: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66800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image of a power or rectifier diode e.g. https://</a:t>
                </a:r>
                <a:r>
                  <a:rPr lang="en-US" dirty="0" err="1"/>
                  <a:t>protostack.com.au</a:t>
                </a:r>
                <a:r>
                  <a:rPr lang="en-US" dirty="0"/>
                  <a:t>/</a:t>
                </a:r>
                <a:r>
                  <a:rPr lang="en-US" dirty="0" err="1"/>
                  <a:t>wp</a:t>
                </a:r>
                <a:r>
                  <a:rPr lang="en-US" dirty="0"/>
                  <a:t>-content/uploads/SC-DI-1N4004.jpg – add in diode symbol</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3584715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https://</a:t>
                </a:r>
                <a:r>
                  <a:rPr lang="en-US" dirty="0" err="1"/>
                  <a:t>ibphysicsnotes.files.wordpress.com</a:t>
                </a:r>
                <a:r>
                  <a:rPr lang="en-US" dirty="0"/>
                  <a:t>/2016/01/24-full-wave-rectifier-r1-1024x364.gif?w=1200</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96919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screenshot of http://</a:t>
                </a:r>
                <a:r>
                  <a:rPr lang="en-US" dirty="0" err="1"/>
                  <a:t>www.farnell.com</a:t>
                </a:r>
                <a:r>
                  <a:rPr lang="en-US" dirty="0"/>
                  <a:t>/datasheets/1689669.pdf. On click open http://</a:t>
                </a:r>
                <a:r>
                  <a:rPr lang="en-US" dirty="0" err="1"/>
                  <a:t>www.farnell.com</a:t>
                </a:r>
                <a:r>
                  <a:rPr lang="en-US" dirty="0"/>
                  <a:t>/datasheets/1689669.pdf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514883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image of a Zener diode e.g. https://</a:t>
                </a:r>
                <a:r>
                  <a:rPr lang="en-US" dirty="0" err="1"/>
                  <a:t>www.elfa.se</a:t>
                </a:r>
                <a:r>
                  <a:rPr lang="en-US" dirty="0"/>
                  <a:t>/Web/</a:t>
                </a:r>
                <a:r>
                  <a:rPr lang="en-US" dirty="0" err="1"/>
                  <a:t>WebShopImages</a:t>
                </a:r>
                <a:r>
                  <a:rPr lang="en-US" dirty="0"/>
                  <a:t>/</a:t>
                </a:r>
                <a:r>
                  <a:rPr lang="en-US" dirty="0" err="1"/>
                  <a:t>landscape_large</a:t>
                </a:r>
                <a:r>
                  <a:rPr lang="en-US" dirty="0"/>
                  <a:t>/7-/01/RND_1N4148_30092887-01.jpg – add symbol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Zener diodes =on click play YT01 full screen. YT01 = https://</a:t>
                </a:r>
                <a:r>
                  <a:rPr lang="en-US" dirty="0" err="1"/>
                  <a:t>www.youtube.com</a:t>
                </a:r>
                <a:r>
                  <a:rPr lang="en-US" dirty="0"/>
                  <a:t>/</a:t>
                </a:r>
                <a:r>
                  <a:rPr lang="en-US" dirty="0" err="1"/>
                  <a:t>watch?v</a:t>
                </a:r>
                <a:r>
                  <a:rPr lang="en-US" dirty="0"/>
                  <a:t>=</a:t>
                </a:r>
                <a:r>
                  <a:rPr lang="en-US" dirty="0" err="1"/>
                  <a:t>XhQqtdTlRus</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9164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=https://</a:t>
                </a:r>
                <a:r>
                  <a:rPr lang="en-US" dirty="0" err="1"/>
                  <a:t>www.electronics-tutorials.ws</a:t>
                </a:r>
                <a:r>
                  <a:rPr lang="en-US" dirty="0"/>
                  <a:t>/diode/diode11.gif – need to redraw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following hotspots on the image. On clicking of each hotspot, present the following in tooltips.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Hotspot1 = Zener diodes are so special that they get their own special diode symbol. Zener diodes are always used in reverse bias orientation in a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Hotspot2 = The Zener voltage or V</a:t>
                </a:r>
                <a:r>
                  <a:rPr lang="en-US" baseline="-25000" dirty="0"/>
                  <a:t>Z</a:t>
                </a:r>
                <a:r>
                  <a:rPr lang="en-US" dirty="0"/>
                  <a:t> is the reverse voltage at which the diode will conduct current with a practically fixed voltage drop. The line here is almost vertical. The V</a:t>
                </a:r>
                <a:r>
                  <a:rPr lang="en-US" baseline="-25000" dirty="0"/>
                  <a:t>Z</a:t>
                </a:r>
                <a:r>
                  <a:rPr lang="en-US" dirty="0"/>
                  <a:t> can be very accurately controlled using doping to achieve values of, for example, 4.3V or 7.5V. Zener diodes are manufactured with V</a:t>
                </a:r>
                <a:r>
                  <a:rPr lang="en-US" baseline="-25000" dirty="0"/>
                  <a:t>Z</a:t>
                </a:r>
                <a:r>
                  <a:rPr lang="en-US" dirty="0"/>
                  <a:t> values of 3V to 200V.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Hotspot3 = I</a:t>
                </a:r>
                <a:r>
                  <a:rPr lang="en-US" baseline="-25000" dirty="0"/>
                  <a:t>Z(max)</a:t>
                </a:r>
                <a:r>
                  <a:rPr lang="en-US" dirty="0"/>
                  <a:t> is the maximum current that the Zener diode can reliably handle. So long as the current is between I</a:t>
                </a:r>
                <a:r>
                  <a:rPr lang="en-US" baseline="-25000" dirty="0"/>
                  <a:t>Z(min)</a:t>
                </a:r>
                <a:r>
                  <a:rPr lang="en-US" dirty="0"/>
                  <a:t> and I</a:t>
                </a:r>
                <a:r>
                  <a:rPr lang="en-US" baseline="-25000" dirty="0"/>
                  <a:t>Z(max)</a:t>
                </a:r>
                <a:r>
                  <a:rPr lang="en-US" dirty="0"/>
                  <a:t> the Zener diode will drop a constant defined voltage, the Zener voltage, irrespective of how much current is flowing.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Hotspot4 = Zener diodes still have the normal forward voltage of other diodes – about 0.7V for silicon and 0.3V for germanium.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271092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image of a Schottky diode e.g. https://</a:t>
                </a:r>
                <a:r>
                  <a:rPr lang="en-US" dirty="0" err="1"/>
                  <a:t>www.globalpc.co.nz</a:t>
                </a:r>
                <a:r>
                  <a:rPr lang="en-US" dirty="0"/>
                  <a:t>/</a:t>
                </a:r>
                <a:r>
                  <a:rPr lang="en-US" dirty="0" err="1"/>
                  <a:t>prodimages</a:t>
                </a:r>
                <a:r>
                  <a:rPr lang="en-US" dirty="0"/>
                  <a:t>/Z0040.jpg – add in symbol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Schottky diodes = on click, play YT02 full screen. YT02 = https://</a:t>
                </a:r>
                <a:r>
                  <a:rPr lang="en-US" dirty="0" err="1"/>
                  <a:t>www.youtube.com</a:t>
                </a:r>
                <a:r>
                  <a:rPr lang="en-US" dirty="0"/>
                  <a:t>/</a:t>
                </a:r>
                <a:r>
                  <a:rPr lang="en-US" dirty="0" err="1"/>
                  <a:t>watch?v</a:t>
                </a:r>
                <a:r>
                  <a:rPr lang="en-US" dirty="0"/>
                  <a:t>=bXEyCf1P0UU</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906172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image of an LED e.g. https://</a:t>
                </a:r>
                <a:r>
                  <a:rPr lang="en-US" dirty="0" err="1"/>
                  <a:t>www.globalpc.co.nz</a:t>
                </a:r>
                <a:r>
                  <a:rPr lang="en-US" dirty="0"/>
                  <a:t>/</a:t>
                </a:r>
                <a:r>
                  <a:rPr lang="en-US" dirty="0" err="1"/>
                  <a:t>prodimages</a:t>
                </a:r>
                <a:r>
                  <a:rPr lang="en-US" dirty="0"/>
                  <a:t>/Z0040.jpg – add in symbol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LEDs = on click, play YT03 full screen. YT03 = https://</a:t>
                </a:r>
                <a:r>
                  <a:rPr lang="en-US" dirty="0" err="1"/>
                  <a:t>www.youtube.com</a:t>
                </a:r>
                <a:r>
                  <a:rPr lang="en-US" dirty="0"/>
                  <a:t>/</a:t>
                </a:r>
                <a:r>
                  <a:rPr lang="en-US" dirty="0" err="1"/>
                  <a:t>watch?v</a:t>
                </a:r>
                <a:r>
                  <a:rPr lang="en-US" dirty="0"/>
                  <a:t>=uyse_I-zo4Q</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52680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https://</a:t>
                </a:r>
                <a:r>
                  <a:rPr lang="en-US" dirty="0" err="1"/>
                  <a:t>cdn.sparkfun.com</a:t>
                </a:r>
                <a:r>
                  <a:rPr lang="en-US" dirty="0"/>
                  <a:t>/assets/5/b/5/b/a/51f95fcd757b7f6f3dcb351f.jpg. On click open https://</a:t>
                </a:r>
                <a:r>
                  <a:rPr lang="en-US" dirty="0" err="1"/>
                  <a:t>cdn.sparkfun.com</a:t>
                </a:r>
                <a:r>
                  <a:rPr lang="en-US" dirty="0"/>
                  <a:t>/assets/5/b/5/b/a/51f95fcd757b7f6f3dcb351f.jpg</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683574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https://</a:t>
                </a:r>
                <a:r>
                  <a:rPr lang="en-US" dirty="0" err="1"/>
                  <a:t>www.electronics-tutorials.ws</a:t>
                </a:r>
                <a:r>
                  <a:rPr lang="en-US" dirty="0"/>
                  <a:t>/diode/diode12.gif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705692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453109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466791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1902580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c</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685893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a</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4278714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100984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180933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d</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72613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725076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c</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815249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is 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383300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question</a:t>
            </a:r>
          </a:p>
          <a:p>
            <a:r>
              <a:rPr lang="en-GB" dirty="0"/>
              <a:t>Correct answer </a:t>
            </a:r>
            <a:r>
              <a:rPr lang="en-GB"/>
              <a:t>is </a:t>
            </a:r>
            <a:r>
              <a:rPr lang="en-GB" dirty="0"/>
              <a:t>b</a:t>
            </a:r>
          </a:p>
          <a:p>
            <a:endParaRPr lang="en-GB" dirty="0"/>
          </a:p>
          <a:p>
            <a:r>
              <a:rPr lang="en-GB" dirty="0"/>
              <a:t>Feedback:</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333552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=https://</a:t>
                </a:r>
                <a:r>
                  <a:rPr lang="en-US" dirty="0" err="1"/>
                  <a:t>upload.wikimedia.org</a:t>
                </a:r>
                <a:r>
                  <a:rPr lang="en-US" dirty="0"/>
                  <a:t>/</a:t>
                </a:r>
                <a:r>
                  <a:rPr lang="en-US" dirty="0" err="1"/>
                  <a:t>wikipedia</a:t>
                </a:r>
                <a:r>
                  <a:rPr lang="en-US" dirty="0"/>
                  <a:t>/commons/e/</a:t>
                </a:r>
                <a:r>
                  <a:rPr lang="en-US" dirty="0" err="1"/>
                  <a:t>ea</a:t>
                </a:r>
                <a:r>
                  <a:rPr lang="en-US" dirty="0"/>
                  <a:t>/</a:t>
                </a:r>
                <a:r>
                  <a:rPr lang="en-US" dirty="0" err="1"/>
                  <a:t>Componentes.JPG</a:t>
                </a:r>
                <a:r>
                  <a:rPr lang="en-US" dirty="0"/>
                  <a:t> – marked for reuse</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image of a 1N4148 signal diode e.g. http://4.bp.blogspot.com/-zRVOD7F7ius/VOq23JMktFI/</a:t>
                </a:r>
                <a:r>
                  <a:rPr lang="en-US" dirty="0" err="1"/>
                  <a:t>AAAAAAAAIdw</a:t>
                </a:r>
                <a:r>
                  <a:rPr lang="en-US" dirty="0"/>
                  <a:t>/Nqv-TnaM9PI/s1600/Signal%2BDiode.gif – add in signal diode symbol.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Maximum Current = on click, present slide 7 in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Peak Inverse Voltage = on click, present slide 8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Power Dissipation = on click, present slide 9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1N4148 Datasheet = on click, open http://</a:t>
                </a:r>
                <a:r>
                  <a:rPr lang="en-US" dirty="0" err="1"/>
                  <a:t>www.farnell.com</a:t>
                </a:r>
                <a:r>
                  <a:rPr lang="en-US" dirty="0"/>
                  <a:t>/datasheets/954873.pdf (download a copy and serve locally)</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05441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3493783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3896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653527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cdn.sparkfun.com</a:t>
                </a:r>
                <a:r>
                  <a:rPr lang="en-US" dirty="0"/>
                  <a:t>/assets/</a:t>
                </a:r>
                <a:r>
                  <a:rPr lang="en-US" dirty="0" err="1"/>
                  <a:t>learn_tutorials</a:t>
                </a:r>
                <a:r>
                  <a:rPr lang="en-US" dirty="0"/>
                  <a:t>/2/1/5/digital-</a:t>
                </a:r>
                <a:r>
                  <a:rPr lang="en-US" dirty="0" err="1"/>
                  <a:t>logic.png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logic gates? = on click present slide 11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 on click, present slide 12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 on click, present slide 13 as a popup</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838087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1/15/19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tiff"/><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9.tiff"/><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3.tiff"/><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2.tiff"/><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4.tiff"/><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tiff"/><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5.tiff"/><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8.tiff"/><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7.tiff"/><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9.tiff"/><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0.tif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1.tif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5.tiff"/><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tif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tiff"/><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Electronics</a:t>
            </a:r>
          </a:p>
        </p:txBody>
      </p:sp>
      <p:sp>
        <p:nvSpPr>
          <p:cNvPr id="3" name="Subtitle 2"/>
          <p:cNvSpPr>
            <a:spLocks noGrp="1"/>
          </p:cNvSpPr>
          <p:nvPr>
            <p:ph type="subTitle" idx="1"/>
          </p:nvPr>
        </p:nvSpPr>
        <p:spPr/>
        <p:txBody>
          <a:bodyPr>
            <a:normAutofit/>
          </a:bodyPr>
          <a:lstStyle/>
          <a:p>
            <a:pPr algn="l"/>
            <a:r>
              <a:rPr lang="en-GB" sz="2400" dirty="0"/>
              <a:t>Topic 6: Diodes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Uses of signal diodes</a:t>
            </a:r>
          </a:p>
        </p:txBody>
      </p:sp>
      <p:sp>
        <p:nvSpPr>
          <p:cNvPr id="3" name="Content Placeholder 2"/>
          <p:cNvSpPr>
            <a:spLocks noGrp="1"/>
          </p:cNvSpPr>
          <p:nvPr>
            <p:ph idx="1"/>
          </p:nvPr>
        </p:nvSpPr>
        <p:spPr>
          <a:xfrm>
            <a:off x="1122532" y="1091868"/>
            <a:ext cx="4586029" cy="2708386"/>
          </a:xfrm>
        </p:spPr>
        <p:txBody>
          <a:bodyPr>
            <a:noAutofit/>
          </a:bodyPr>
          <a:lstStyle/>
          <a:p>
            <a:pPr marL="0" indent="0" algn="just">
              <a:buNone/>
            </a:pPr>
            <a:r>
              <a:rPr lang="en-US" sz="2400" dirty="0"/>
              <a:t>As we saw, signal diodes may be cheap and common but they cannot handle large currents and large reverse bias voltages. This makes them best for low power circuits. One useful application of signal diodes is as logic gates. Here are the 2 most basic ones.</a:t>
            </a:r>
          </a:p>
        </p:txBody>
      </p:sp>
      <p:sp>
        <p:nvSpPr>
          <p:cNvPr id="5" name="Content Placeholder 2">
            <a:extLst>
              <a:ext uri="{FF2B5EF4-FFF2-40B4-BE49-F238E27FC236}">
                <a16:creationId xmlns:a16="http://schemas.microsoft.com/office/drawing/2014/main" id="{97E5CB77-9565-6247-8932-48FDA6F1E0F5}"/>
              </a:ext>
            </a:extLst>
          </p:cNvPr>
          <p:cNvSpPr txBox="1">
            <a:spLocks/>
          </p:cNvSpPr>
          <p:nvPr/>
        </p:nvSpPr>
        <p:spPr>
          <a:xfrm>
            <a:off x="1122532" y="3878954"/>
            <a:ext cx="4586028" cy="77534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on button and the logic gate symbols to learn more.</a:t>
            </a:r>
          </a:p>
        </p:txBody>
      </p:sp>
      <p:pic>
        <p:nvPicPr>
          <p:cNvPr id="6" name="Graphic 5" descr="User">
            <a:extLst>
              <a:ext uri="{FF2B5EF4-FFF2-40B4-BE49-F238E27FC236}">
                <a16:creationId xmlns:a16="http://schemas.microsoft.com/office/drawing/2014/main" id="{BC0707A2-7506-5044-8141-97AF6F98D8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800255"/>
            <a:ext cx="854046" cy="854046"/>
          </a:xfrm>
          <a:prstGeom prst="rect">
            <a:avLst/>
          </a:prstGeom>
        </p:spPr>
      </p:pic>
      <p:sp>
        <p:nvSpPr>
          <p:cNvPr id="15" name="Rounded Rectangle 14">
            <a:extLst>
              <a:ext uri="{FF2B5EF4-FFF2-40B4-BE49-F238E27FC236}">
                <a16:creationId xmlns:a16="http://schemas.microsoft.com/office/drawing/2014/main" id="{5C358D70-1AE7-3948-BF7A-ECEDF3A75825}"/>
              </a:ext>
            </a:extLst>
          </p:cNvPr>
          <p:cNvSpPr/>
          <p:nvPr/>
        </p:nvSpPr>
        <p:spPr>
          <a:xfrm>
            <a:off x="6588915" y="463105"/>
            <a:ext cx="2892710" cy="82546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What are logic gates?</a:t>
            </a:r>
          </a:p>
        </p:txBody>
      </p:sp>
      <p:pic>
        <p:nvPicPr>
          <p:cNvPr id="16" name="Picture 15">
            <a:extLst>
              <a:ext uri="{FF2B5EF4-FFF2-40B4-BE49-F238E27FC236}">
                <a16:creationId xmlns:a16="http://schemas.microsoft.com/office/drawing/2014/main" id="{30F2396F-70EF-3F4C-B12C-E05DEFB8F6BE}"/>
              </a:ext>
            </a:extLst>
          </p:cNvPr>
          <p:cNvPicPr>
            <a:picLocks noChangeAspect="1"/>
          </p:cNvPicPr>
          <p:nvPr/>
        </p:nvPicPr>
        <p:blipFill>
          <a:blip r:embed="rId6"/>
          <a:stretch>
            <a:fillRect/>
          </a:stretch>
        </p:blipFill>
        <p:spPr>
          <a:xfrm>
            <a:off x="6873220" y="1370823"/>
            <a:ext cx="2324100" cy="1854200"/>
          </a:xfrm>
          <a:prstGeom prst="rect">
            <a:avLst/>
          </a:prstGeom>
        </p:spPr>
      </p:pic>
      <p:pic>
        <p:nvPicPr>
          <p:cNvPr id="17" name="Picture 16">
            <a:extLst>
              <a:ext uri="{FF2B5EF4-FFF2-40B4-BE49-F238E27FC236}">
                <a16:creationId xmlns:a16="http://schemas.microsoft.com/office/drawing/2014/main" id="{EF1FB671-C9DD-454A-8BAB-E73EFEE2645C}"/>
              </a:ext>
            </a:extLst>
          </p:cNvPr>
          <p:cNvPicPr>
            <a:picLocks noChangeAspect="1"/>
          </p:cNvPicPr>
          <p:nvPr/>
        </p:nvPicPr>
        <p:blipFill>
          <a:blip r:embed="rId7"/>
          <a:stretch>
            <a:fillRect/>
          </a:stretch>
        </p:blipFill>
        <p:spPr>
          <a:xfrm>
            <a:off x="6790670" y="3175000"/>
            <a:ext cx="2489200" cy="1828800"/>
          </a:xfrm>
          <a:prstGeom prst="rect">
            <a:avLst/>
          </a:prstGeom>
        </p:spPr>
      </p:pic>
    </p:spTree>
    <p:custDataLst>
      <p:tags r:id="rId1"/>
    </p:custDataLst>
    <p:extLst>
      <p:ext uri="{BB962C8B-B14F-4D97-AF65-F5344CB8AC3E}">
        <p14:creationId xmlns:p14="http://schemas.microsoft.com/office/powerpoint/2010/main" val="109738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are logic gates</a:t>
            </a:r>
          </a:p>
        </p:txBody>
      </p:sp>
      <p:sp>
        <p:nvSpPr>
          <p:cNvPr id="3" name="Content Placeholder 2"/>
          <p:cNvSpPr>
            <a:spLocks noGrp="1"/>
          </p:cNvSpPr>
          <p:nvPr>
            <p:ph idx="1"/>
          </p:nvPr>
        </p:nvSpPr>
        <p:spPr>
          <a:xfrm>
            <a:off x="1005630" y="1091867"/>
            <a:ext cx="4241619" cy="3911933"/>
          </a:xfrm>
        </p:spPr>
        <p:txBody>
          <a:bodyPr>
            <a:noAutofit/>
          </a:bodyPr>
          <a:lstStyle/>
          <a:p>
            <a:pPr marL="0" indent="0" algn="just">
              <a:buNone/>
            </a:pPr>
            <a:r>
              <a:rPr lang="en-US" sz="2400" dirty="0"/>
              <a:t>Logic gates are basically very simple calculators. Give them some inputs and they give a certain output.</a:t>
            </a:r>
          </a:p>
          <a:p>
            <a:pPr marL="0" indent="0" algn="just">
              <a:buNone/>
            </a:pPr>
            <a:r>
              <a:rPr lang="en-US" sz="2400" dirty="0"/>
              <a:t>Computers use millions of logic gates to do what they do.</a:t>
            </a:r>
          </a:p>
          <a:p>
            <a:pPr marL="0" indent="0" algn="just">
              <a:buNone/>
            </a:pPr>
            <a:r>
              <a:rPr lang="en-US" sz="2400" dirty="0"/>
              <a:t>Most of the logic gates in the earliest computers were actually made of simple diodes very similar to signal diodes, called vacuum tubes.</a:t>
            </a:r>
          </a:p>
        </p:txBody>
      </p:sp>
      <p:pic>
        <p:nvPicPr>
          <p:cNvPr id="6" name="Picture 5">
            <a:extLst>
              <a:ext uri="{FF2B5EF4-FFF2-40B4-BE49-F238E27FC236}">
                <a16:creationId xmlns:a16="http://schemas.microsoft.com/office/drawing/2014/main" id="{2AA52339-E206-C24C-9CAA-54297CC469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4988" y="1091867"/>
            <a:ext cx="4465991" cy="2944763"/>
          </a:xfrm>
          <a:prstGeom prst="rect">
            <a:avLst/>
          </a:prstGeom>
        </p:spPr>
      </p:pic>
    </p:spTree>
    <p:custDataLst>
      <p:tags r:id="rId1"/>
    </p:custDataLst>
    <p:extLst>
      <p:ext uri="{BB962C8B-B14F-4D97-AF65-F5344CB8AC3E}">
        <p14:creationId xmlns:p14="http://schemas.microsoft.com/office/powerpoint/2010/main" val="104606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OR gate</a:t>
            </a:r>
          </a:p>
        </p:txBody>
      </p:sp>
      <p:sp>
        <p:nvSpPr>
          <p:cNvPr id="3" name="Content Placeholder 2"/>
          <p:cNvSpPr>
            <a:spLocks noGrp="1"/>
          </p:cNvSpPr>
          <p:nvPr>
            <p:ph idx="1"/>
          </p:nvPr>
        </p:nvSpPr>
        <p:spPr>
          <a:xfrm>
            <a:off x="1005630" y="1091868"/>
            <a:ext cx="5208345" cy="2242176"/>
          </a:xfrm>
        </p:spPr>
        <p:txBody>
          <a:bodyPr>
            <a:noAutofit/>
          </a:bodyPr>
          <a:lstStyle/>
          <a:p>
            <a:pPr marL="0" indent="0" algn="just">
              <a:buNone/>
            </a:pPr>
            <a:r>
              <a:rPr lang="en-US" sz="2400" dirty="0"/>
              <a:t>The OR gate gives an output of on if one of its inputs is on. In other words, Q is on if either A </a:t>
            </a:r>
            <a:r>
              <a:rPr lang="en-US" sz="2400" b="1" dirty="0"/>
              <a:t>OR</a:t>
            </a:r>
            <a:r>
              <a:rPr lang="en-US" sz="2400" dirty="0"/>
              <a:t> B is on.</a:t>
            </a:r>
          </a:p>
          <a:p>
            <a:pPr marL="0" indent="0" algn="just">
              <a:buNone/>
            </a:pPr>
            <a:r>
              <a:rPr lang="en-US" sz="2400" dirty="0"/>
              <a:t>We sometimes refer to on as being 1 and off  as being 0.</a:t>
            </a:r>
          </a:p>
          <a:p>
            <a:pPr marL="0" indent="0" algn="just">
              <a:buNone/>
            </a:pPr>
            <a:r>
              <a:rPr lang="en-US" sz="2400" dirty="0"/>
              <a:t>So Q is 1 if either A </a:t>
            </a:r>
            <a:r>
              <a:rPr lang="en-US" sz="2400" b="1" dirty="0"/>
              <a:t>OR</a:t>
            </a:r>
            <a:r>
              <a:rPr lang="en-US" sz="2400" dirty="0"/>
              <a:t> B is 1.</a:t>
            </a:r>
          </a:p>
        </p:txBody>
      </p:sp>
      <p:pic>
        <p:nvPicPr>
          <p:cNvPr id="5" name="Picture 4">
            <a:extLst>
              <a:ext uri="{FF2B5EF4-FFF2-40B4-BE49-F238E27FC236}">
                <a16:creationId xmlns:a16="http://schemas.microsoft.com/office/drawing/2014/main" id="{746ED7BE-8ED3-FE4E-A76F-241A8DD62152}"/>
              </a:ext>
            </a:extLst>
          </p:cNvPr>
          <p:cNvPicPr>
            <a:picLocks noChangeAspect="1"/>
          </p:cNvPicPr>
          <p:nvPr/>
        </p:nvPicPr>
        <p:blipFill>
          <a:blip r:embed="rId4"/>
          <a:stretch>
            <a:fillRect/>
          </a:stretch>
        </p:blipFill>
        <p:spPr>
          <a:xfrm>
            <a:off x="6909645" y="1233577"/>
            <a:ext cx="2324100" cy="1854200"/>
          </a:xfrm>
          <a:prstGeom prst="rect">
            <a:avLst/>
          </a:prstGeom>
        </p:spPr>
      </p:pic>
      <p:sp>
        <p:nvSpPr>
          <p:cNvPr id="6" name="Rounded Rectangle 5">
            <a:extLst>
              <a:ext uri="{FF2B5EF4-FFF2-40B4-BE49-F238E27FC236}">
                <a16:creationId xmlns:a16="http://schemas.microsoft.com/office/drawing/2014/main" id="{F4E3B5F4-208E-5442-AC20-8A95FFF41EEC}"/>
              </a:ext>
            </a:extLst>
          </p:cNvPr>
          <p:cNvSpPr/>
          <p:nvPr/>
        </p:nvSpPr>
        <p:spPr>
          <a:xfrm>
            <a:off x="6625340" y="3540372"/>
            <a:ext cx="2892710" cy="82546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how an OR gate works</a:t>
            </a:r>
          </a:p>
        </p:txBody>
      </p:sp>
      <p:sp>
        <p:nvSpPr>
          <p:cNvPr id="8" name="Content Placeholder 2">
            <a:extLst>
              <a:ext uri="{FF2B5EF4-FFF2-40B4-BE49-F238E27FC236}">
                <a16:creationId xmlns:a16="http://schemas.microsoft.com/office/drawing/2014/main" id="{51C427B3-037E-0F46-8688-2E6F90D4F6BA}"/>
              </a:ext>
            </a:extLst>
          </p:cNvPr>
          <p:cNvSpPr txBox="1">
            <a:spLocks/>
          </p:cNvSpPr>
          <p:nvPr/>
        </p:nvSpPr>
        <p:spPr>
          <a:xfrm>
            <a:off x="1122532" y="3499126"/>
            <a:ext cx="4586028" cy="150467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the button to open a demonstration of an OR gate. Open and close each of the switches to make the light come on.</a:t>
            </a:r>
          </a:p>
        </p:txBody>
      </p:sp>
      <p:pic>
        <p:nvPicPr>
          <p:cNvPr id="9" name="Graphic 8" descr="User">
            <a:extLst>
              <a:ext uri="{FF2B5EF4-FFF2-40B4-BE49-F238E27FC236}">
                <a16:creationId xmlns:a16="http://schemas.microsoft.com/office/drawing/2014/main" id="{846E8D04-2F0A-F241-8B41-2238A1269E6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6" y="3420427"/>
            <a:ext cx="854046" cy="854046"/>
          </a:xfrm>
          <a:prstGeom prst="rect">
            <a:avLst/>
          </a:prstGeom>
        </p:spPr>
      </p:pic>
    </p:spTree>
    <p:custDataLst>
      <p:tags r:id="rId1"/>
    </p:custDataLst>
    <p:extLst>
      <p:ext uri="{BB962C8B-B14F-4D97-AF65-F5344CB8AC3E}">
        <p14:creationId xmlns:p14="http://schemas.microsoft.com/office/powerpoint/2010/main" val="333785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AND gate</a:t>
            </a:r>
          </a:p>
        </p:txBody>
      </p:sp>
      <p:sp>
        <p:nvSpPr>
          <p:cNvPr id="3" name="Content Placeholder 2"/>
          <p:cNvSpPr>
            <a:spLocks noGrp="1"/>
          </p:cNvSpPr>
          <p:nvPr>
            <p:ph idx="1"/>
          </p:nvPr>
        </p:nvSpPr>
        <p:spPr>
          <a:xfrm>
            <a:off x="1005630" y="1091867"/>
            <a:ext cx="5208345" cy="3645525"/>
          </a:xfrm>
        </p:spPr>
        <p:txBody>
          <a:bodyPr>
            <a:noAutofit/>
          </a:bodyPr>
          <a:lstStyle/>
          <a:p>
            <a:pPr marL="0" indent="0" algn="just">
              <a:buNone/>
            </a:pPr>
            <a:r>
              <a:rPr lang="en-US" sz="2400" dirty="0"/>
              <a:t>The AND gate produces 1 only if both the inputs are 1. In other words, Q is 1 if both A </a:t>
            </a:r>
            <a:r>
              <a:rPr lang="en-US" sz="2400" b="1" dirty="0"/>
              <a:t>AND</a:t>
            </a:r>
            <a:r>
              <a:rPr lang="en-US" sz="2400" dirty="0"/>
              <a:t> B are 1.</a:t>
            </a:r>
          </a:p>
        </p:txBody>
      </p:sp>
      <p:pic>
        <p:nvPicPr>
          <p:cNvPr id="5" name="Picture 4">
            <a:extLst>
              <a:ext uri="{FF2B5EF4-FFF2-40B4-BE49-F238E27FC236}">
                <a16:creationId xmlns:a16="http://schemas.microsoft.com/office/drawing/2014/main" id="{00C8C534-51E7-D941-9A78-E4864EBFDCD0}"/>
              </a:ext>
            </a:extLst>
          </p:cNvPr>
          <p:cNvPicPr>
            <a:picLocks noChangeAspect="1"/>
          </p:cNvPicPr>
          <p:nvPr/>
        </p:nvPicPr>
        <p:blipFill>
          <a:blip r:embed="rId4"/>
          <a:stretch>
            <a:fillRect/>
          </a:stretch>
        </p:blipFill>
        <p:spPr>
          <a:xfrm>
            <a:off x="6744545" y="1091867"/>
            <a:ext cx="2489200" cy="1828800"/>
          </a:xfrm>
          <a:prstGeom prst="rect">
            <a:avLst/>
          </a:prstGeom>
        </p:spPr>
      </p:pic>
      <p:sp>
        <p:nvSpPr>
          <p:cNvPr id="6" name="Rounded Rectangle 5">
            <a:extLst>
              <a:ext uri="{FF2B5EF4-FFF2-40B4-BE49-F238E27FC236}">
                <a16:creationId xmlns:a16="http://schemas.microsoft.com/office/drawing/2014/main" id="{C5BC1207-B360-EA44-BFBA-1121E7282976}"/>
              </a:ext>
            </a:extLst>
          </p:cNvPr>
          <p:cNvSpPr/>
          <p:nvPr/>
        </p:nvSpPr>
        <p:spPr>
          <a:xfrm>
            <a:off x="6625340" y="3540372"/>
            <a:ext cx="2892710" cy="82546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how an AND gate works</a:t>
            </a:r>
          </a:p>
        </p:txBody>
      </p:sp>
      <p:sp>
        <p:nvSpPr>
          <p:cNvPr id="8" name="Content Placeholder 2">
            <a:extLst>
              <a:ext uri="{FF2B5EF4-FFF2-40B4-BE49-F238E27FC236}">
                <a16:creationId xmlns:a16="http://schemas.microsoft.com/office/drawing/2014/main" id="{BF3D84DD-E5D8-304B-9C3E-AA8BD7C1CD47}"/>
              </a:ext>
            </a:extLst>
          </p:cNvPr>
          <p:cNvSpPr txBox="1">
            <a:spLocks/>
          </p:cNvSpPr>
          <p:nvPr/>
        </p:nvSpPr>
        <p:spPr>
          <a:xfrm>
            <a:off x="1122532" y="3344381"/>
            <a:ext cx="4586028" cy="150467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the button to open a demonstration of an OR gate. Open and close each of the switches to make the light come on.</a:t>
            </a:r>
          </a:p>
        </p:txBody>
      </p:sp>
      <p:pic>
        <p:nvPicPr>
          <p:cNvPr id="9" name="Graphic 8" descr="User">
            <a:extLst>
              <a:ext uri="{FF2B5EF4-FFF2-40B4-BE49-F238E27FC236}">
                <a16:creationId xmlns:a16="http://schemas.microsoft.com/office/drawing/2014/main" id="{E6C84466-C19C-4E47-9090-02581FA7E02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6" y="3265682"/>
            <a:ext cx="854046" cy="854046"/>
          </a:xfrm>
          <a:prstGeom prst="rect">
            <a:avLst/>
          </a:prstGeom>
        </p:spPr>
      </p:pic>
    </p:spTree>
    <p:custDataLst>
      <p:tags r:id="rId1"/>
    </p:custDataLst>
    <p:extLst>
      <p:ext uri="{BB962C8B-B14F-4D97-AF65-F5344CB8AC3E}">
        <p14:creationId xmlns:p14="http://schemas.microsoft.com/office/powerpoint/2010/main" val="4421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2. The power diode</a:t>
            </a:r>
          </a:p>
        </p:txBody>
      </p:sp>
      <p:sp>
        <p:nvSpPr>
          <p:cNvPr id="3" name="Content Placeholder 2"/>
          <p:cNvSpPr>
            <a:spLocks noGrp="1"/>
          </p:cNvSpPr>
          <p:nvPr>
            <p:ph idx="1"/>
          </p:nvPr>
        </p:nvSpPr>
        <p:spPr>
          <a:xfrm>
            <a:off x="1122532" y="1091867"/>
            <a:ext cx="4586029" cy="2700081"/>
          </a:xfrm>
        </p:spPr>
        <p:txBody>
          <a:bodyPr>
            <a:noAutofit/>
          </a:bodyPr>
          <a:lstStyle/>
          <a:p>
            <a:pPr marL="0" indent="0" algn="just">
              <a:buNone/>
            </a:pPr>
            <a:r>
              <a:rPr lang="en-US" sz="2400" dirty="0"/>
              <a:t>Power diodes are physically bigger than signal diodes and are designed to work with much higher currents and reverse bias voltages.</a:t>
            </a:r>
          </a:p>
          <a:p>
            <a:pPr marL="0" indent="0" algn="just">
              <a:buNone/>
            </a:pPr>
            <a:r>
              <a:rPr lang="en-US" sz="2400" dirty="0"/>
              <a:t>This makes them perfect for </a:t>
            </a:r>
            <a:r>
              <a:rPr lang="en-US" sz="2400" b="1" dirty="0"/>
              <a:t>rectification</a:t>
            </a:r>
            <a:r>
              <a:rPr lang="en-US" sz="2400" dirty="0"/>
              <a:t> – converting AC supply into DC. They are also called rectification diodes.</a:t>
            </a:r>
          </a:p>
        </p:txBody>
      </p:sp>
      <p:sp>
        <p:nvSpPr>
          <p:cNvPr id="12" name="Content Placeholder 2">
            <a:extLst>
              <a:ext uri="{FF2B5EF4-FFF2-40B4-BE49-F238E27FC236}">
                <a16:creationId xmlns:a16="http://schemas.microsoft.com/office/drawing/2014/main" id="{75D087A1-AB34-C847-8309-978B90963760}"/>
              </a:ext>
            </a:extLst>
          </p:cNvPr>
          <p:cNvSpPr txBox="1">
            <a:spLocks/>
          </p:cNvSpPr>
          <p:nvPr/>
        </p:nvSpPr>
        <p:spPr>
          <a:xfrm>
            <a:off x="1117205" y="3882968"/>
            <a:ext cx="4586028" cy="76302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on the button to learn a bit more about rectification.</a:t>
            </a:r>
          </a:p>
        </p:txBody>
      </p:sp>
      <p:pic>
        <p:nvPicPr>
          <p:cNvPr id="13" name="Graphic 12" descr="User">
            <a:extLst>
              <a:ext uri="{FF2B5EF4-FFF2-40B4-BE49-F238E27FC236}">
                <a16:creationId xmlns:a16="http://schemas.microsoft.com/office/drawing/2014/main" id="{B814E297-F4CA-944B-AF72-C1ECEFAE846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791949"/>
            <a:ext cx="854046" cy="854046"/>
          </a:xfrm>
          <a:prstGeom prst="rect">
            <a:avLst/>
          </a:prstGeom>
        </p:spPr>
      </p:pic>
      <p:pic>
        <p:nvPicPr>
          <p:cNvPr id="4" name="Picture 3">
            <a:extLst>
              <a:ext uri="{FF2B5EF4-FFF2-40B4-BE49-F238E27FC236}">
                <a16:creationId xmlns:a16="http://schemas.microsoft.com/office/drawing/2014/main" id="{B17100D5-0CE2-B74B-BAD4-E1AD2D3344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83472" y="687633"/>
            <a:ext cx="3195335" cy="3195335"/>
          </a:xfrm>
          <a:prstGeom prst="rect">
            <a:avLst/>
          </a:prstGeom>
        </p:spPr>
      </p:pic>
      <p:sp>
        <p:nvSpPr>
          <p:cNvPr id="11" name="Rounded Rectangle 10">
            <a:extLst>
              <a:ext uri="{FF2B5EF4-FFF2-40B4-BE49-F238E27FC236}">
                <a16:creationId xmlns:a16="http://schemas.microsoft.com/office/drawing/2014/main" id="{3BC1AC57-D6BB-4B47-8CA8-CA808B31598D}"/>
              </a:ext>
            </a:extLst>
          </p:cNvPr>
          <p:cNvSpPr/>
          <p:nvPr/>
        </p:nvSpPr>
        <p:spPr>
          <a:xfrm>
            <a:off x="6877951" y="3911932"/>
            <a:ext cx="2206375" cy="82546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What is rectification?</a:t>
            </a:r>
          </a:p>
        </p:txBody>
      </p:sp>
      <p:pic>
        <p:nvPicPr>
          <p:cNvPr id="15" name="Picture 14">
            <a:extLst>
              <a:ext uri="{FF2B5EF4-FFF2-40B4-BE49-F238E27FC236}">
                <a16:creationId xmlns:a16="http://schemas.microsoft.com/office/drawing/2014/main" id="{79F2AB40-5556-5945-AAE7-369F30FD92C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62606" y="925804"/>
            <a:ext cx="1000001" cy="907149"/>
          </a:xfrm>
          <a:prstGeom prst="rect">
            <a:avLst/>
          </a:prstGeom>
        </p:spPr>
      </p:pic>
    </p:spTree>
    <p:custDataLst>
      <p:tags r:id="rId1"/>
    </p:custDataLst>
    <p:extLst>
      <p:ext uri="{BB962C8B-B14F-4D97-AF65-F5344CB8AC3E}">
        <p14:creationId xmlns:p14="http://schemas.microsoft.com/office/powerpoint/2010/main" val="141461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Rectification</a:t>
            </a:r>
          </a:p>
        </p:txBody>
      </p:sp>
      <p:sp>
        <p:nvSpPr>
          <p:cNvPr id="3" name="Content Placeholder 2"/>
          <p:cNvSpPr>
            <a:spLocks noGrp="1"/>
          </p:cNvSpPr>
          <p:nvPr>
            <p:ph idx="1"/>
          </p:nvPr>
        </p:nvSpPr>
        <p:spPr>
          <a:xfrm>
            <a:off x="1122533" y="1091868"/>
            <a:ext cx="3547114" cy="3480132"/>
          </a:xfrm>
        </p:spPr>
        <p:txBody>
          <a:bodyPr>
            <a:noAutofit/>
          </a:bodyPr>
          <a:lstStyle/>
          <a:p>
            <a:pPr marL="0" indent="0" algn="just">
              <a:buNone/>
            </a:pPr>
            <a:r>
              <a:rPr lang="en-US" sz="2400" dirty="0"/>
              <a:t>Rectification will be covered in more detail later in this topic.</a:t>
            </a:r>
          </a:p>
          <a:p>
            <a:pPr marL="0" indent="0" algn="just">
              <a:buNone/>
            </a:pPr>
            <a:r>
              <a:rPr lang="en-US" sz="2400" dirty="0"/>
              <a:t>Basically, rectification is the conversion of alternating current (current flows in both directions) into direct current (current only flows in one direction). </a:t>
            </a:r>
          </a:p>
        </p:txBody>
      </p:sp>
      <p:pic>
        <p:nvPicPr>
          <p:cNvPr id="5" name="Picture 4">
            <a:extLst>
              <a:ext uri="{FF2B5EF4-FFF2-40B4-BE49-F238E27FC236}">
                <a16:creationId xmlns:a16="http://schemas.microsoft.com/office/drawing/2014/main" id="{E009A45D-FB23-474C-B31A-B806F4A08E4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69647" y="856959"/>
            <a:ext cx="5494777" cy="3229921"/>
          </a:xfrm>
          <a:prstGeom prst="rect">
            <a:avLst/>
          </a:prstGeom>
        </p:spPr>
      </p:pic>
    </p:spTree>
    <p:custDataLst>
      <p:tags r:id="rId1"/>
    </p:custDataLst>
    <p:extLst>
      <p:ext uri="{BB962C8B-B14F-4D97-AF65-F5344CB8AC3E}">
        <p14:creationId xmlns:p14="http://schemas.microsoft.com/office/powerpoint/2010/main" val="3121453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1N4007 power diode</a:t>
            </a:r>
          </a:p>
        </p:txBody>
      </p:sp>
      <p:sp>
        <p:nvSpPr>
          <p:cNvPr id="3" name="Content Placeholder 2"/>
          <p:cNvSpPr>
            <a:spLocks noGrp="1"/>
          </p:cNvSpPr>
          <p:nvPr>
            <p:ph idx="1"/>
          </p:nvPr>
        </p:nvSpPr>
        <p:spPr>
          <a:xfrm>
            <a:off x="1122532" y="1091867"/>
            <a:ext cx="4963475" cy="1859802"/>
          </a:xfrm>
        </p:spPr>
        <p:txBody>
          <a:bodyPr>
            <a:noAutofit/>
          </a:bodyPr>
          <a:lstStyle/>
          <a:p>
            <a:pPr marL="0" indent="0">
              <a:buNone/>
            </a:pPr>
            <a:r>
              <a:rPr lang="en-GB" sz="2400" dirty="0"/>
              <a:t>A very common power diode is the 1N4007. It can handle a maximum reverse biased voltage of 1 000v and can continuously conduct currents up to 1A.</a:t>
            </a:r>
          </a:p>
        </p:txBody>
      </p:sp>
      <p:sp>
        <p:nvSpPr>
          <p:cNvPr id="6" name="Content Placeholder 2">
            <a:extLst>
              <a:ext uri="{FF2B5EF4-FFF2-40B4-BE49-F238E27FC236}">
                <a16:creationId xmlns:a16="http://schemas.microsoft.com/office/drawing/2014/main" id="{C36F90DD-0AAC-E344-A622-AAED93BD7632}"/>
              </a:ext>
            </a:extLst>
          </p:cNvPr>
          <p:cNvSpPr txBox="1">
            <a:spLocks/>
          </p:cNvSpPr>
          <p:nvPr/>
        </p:nvSpPr>
        <p:spPr>
          <a:xfrm>
            <a:off x="1117205" y="3331781"/>
            <a:ext cx="4633690" cy="76302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the image to open its datasheet.</a:t>
            </a:r>
          </a:p>
        </p:txBody>
      </p:sp>
      <p:pic>
        <p:nvPicPr>
          <p:cNvPr id="7" name="Graphic 6" descr="User">
            <a:extLst>
              <a:ext uri="{FF2B5EF4-FFF2-40B4-BE49-F238E27FC236}">
                <a16:creationId xmlns:a16="http://schemas.microsoft.com/office/drawing/2014/main" id="{695D9EC7-FA18-034F-BCEB-AF1EAB15A96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240762"/>
            <a:ext cx="854046" cy="854046"/>
          </a:xfrm>
          <a:prstGeom prst="rect">
            <a:avLst/>
          </a:prstGeom>
        </p:spPr>
      </p:pic>
      <p:pic>
        <p:nvPicPr>
          <p:cNvPr id="4" name="Picture 3">
            <a:extLst>
              <a:ext uri="{FF2B5EF4-FFF2-40B4-BE49-F238E27FC236}">
                <a16:creationId xmlns:a16="http://schemas.microsoft.com/office/drawing/2014/main" id="{77946F2F-7108-E247-813F-A383D09703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86007" y="560044"/>
            <a:ext cx="4119870" cy="3534764"/>
          </a:xfrm>
          <a:prstGeom prst="rect">
            <a:avLst/>
          </a:prstGeom>
        </p:spPr>
      </p:pic>
    </p:spTree>
    <p:custDataLst>
      <p:tags r:id="rId1"/>
    </p:custDataLst>
    <p:extLst>
      <p:ext uri="{BB962C8B-B14F-4D97-AF65-F5344CB8AC3E}">
        <p14:creationId xmlns:p14="http://schemas.microsoft.com/office/powerpoint/2010/main" val="189683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3. The </a:t>
            </a:r>
            <a:r>
              <a:rPr lang="en-GB" sz="3000" dirty="0" err="1"/>
              <a:t>zener</a:t>
            </a:r>
            <a:r>
              <a:rPr lang="en-GB" sz="3000" dirty="0"/>
              <a:t> diode</a:t>
            </a:r>
          </a:p>
        </p:txBody>
      </p:sp>
      <p:sp>
        <p:nvSpPr>
          <p:cNvPr id="3" name="Content Placeholder 2"/>
          <p:cNvSpPr>
            <a:spLocks noGrp="1"/>
          </p:cNvSpPr>
          <p:nvPr>
            <p:ph idx="1"/>
          </p:nvPr>
        </p:nvSpPr>
        <p:spPr>
          <a:xfrm>
            <a:off x="1122532" y="1091866"/>
            <a:ext cx="4963475" cy="2733665"/>
          </a:xfrm>
        </p:spPr>
        <p:txBody>
          <a:bodyPr>
            <a:noAutofit/>
          </a:bodyPr>
          <a:lstStyle/>
          <a:p>
            <a:pPr marL="0" indent="0">
              <a:buNone/>
            </a:pPr>
            <a:r>
              <a:rPr lang="en-GB" sz="2400" dirty="0"/>
              <a:t>When forward biased, Zener diodes behave like other diodes. When reverse biased, normal diodes literally break at their reverse breakdown voltage. But </a:t>
            </a:r>
            <a:r>
              <a:rPr lang="en-GB" sz="2400" dirty="0" err="1"/>
              <a:t>zeners</a:t>
            </a:r>
            <a:r>
              <a:rPr lang="en-GB" sz="2400" dirty="0"/>
              <a:t> are different. Once their breakdown voltage is exceeded, they keep working. But what’s the point?</a:t>
            </a:r>
          </a:p>
        </p:txBody>
      </p:sp>
      <p:sp>
        <p:nvSpPr>
          <p:cNvPr id="6" name="Content Placeholder 2">
            <a:extLst>
              <a:ext uri="{FF2B5EF4-FFF2-40B4-BE49-F238E27FC236}">
                <a16:creationId xmlns:a16="http://schemas.microsoft.com/office/drawing/2014/main" id="{C36F90DD-0AAC-E344-A622-AAED93BD7632}"/>
              </a:ext>
            </a:extLst>
          </p:cNvPr>
          <p:cNvSpPr txBox="1">
            <a:spLocks/>
          </p:cNvSpPr>
          <p:nvPr/>
        </p:nvSpPr>
        <p:spPr>
          <a:xfrm>
            <a:off x="1117205" y="4081284"/>
            <a:ext cx="4633690" cy="52069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the button to find out.</a:t>
            </a:r>
          </a:p>
        </p:txBody>
      </p:sp>
      <p:pic>
        <p:nvPicPr>
          <p:cNvPr id="7" name="Graphic 6" descr="User">
            <a:extLst>
              <a:ext uri="{FF2B5EF4-FFF2-40B4-BE49-F238E27FC236}">
                <a16:creationId xmlns:a16="http://schemas.microsoft.com/office/drawing/2014/main" id="{695D9EC7-FA18-034F-BCEB-AF1EAB15A96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885334"/>
            <a:ext cx="854046" cy="854046"/>
          </a:xfrm>
          <a:prstGeom prst="rect">
            <a:avLst/>
          </a:prstGeom>
        </p:spPr>
      </p:pic>
      <p:sp>
        <p:nvSpPr>
          <p:cNvPr id="9" name="Rounded Rectangle 8">
            <a:extLst>
              <a:ext uri="{FF2B5EF4-FFF2-40B4-BE49-F238E27FC236}">
                <a16:creationId xmlns:a16="http://schemas.microsoft.com/office/drawing/2014/main" id="{24963E04-C7FC-3441-8FC3-6D85ADAAB29F}"/>
              </a:ext>
            </a:extLst>
          </p:cNvPr>
          <p:cNvSpPr/>
          <p:nvPr/>
        </p:nvSpPr>
        <p:spPr>
          <a:xfrm>
            <a:off x="6877951" y="3911932"/>
            <a:ext cx="2206375" cy="82546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Zener diodes</a:t>
            </a:r>
          </a:p>
        </p:txBody>
      </p:sp>
      <p:pic>
        <p:nvPicPr>
          <p:cNvPr id="5" name="Picture 4">
            <a:extLst>
              <a:ext uri="{FF2B5EF4-FFF2-40B4-BE49-F238E27FC236}">
                <a16:creationId xmlns:a16="http://schemas.microsoft.com/office/drawing/2014/main" id="{164B1758-ED9C-504A-986B-399B2B371F1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66180" y="523654"/>
            <a:ext cx="3117954" cy="2971592"/>
          </a:xfrm>
          <a:prstGeom prst="rect">
            <a:avLst/>
          </a:prstGeom>
        </p:spPr>
      </p:pic>
      <p:pic>
        <p:nvPicPr>
          <p:cNvPr id="10" name="Picture 9">
            <a:extLst>
              <a:ext uri="{FF2B5EF4-FFF2-40B4-BE49-F238E27FC236}">
                <a16:creationId xmlns:a16="http://schemas.microsoft.com/office/drawing/2014/main" id="{18418306-3889-A94A-825A-0E8D0623DA1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46530" y="2952252"/>
            <a:ext cx="1187046" cy="873279"/>
          </a:xfrm>
          <a:prstGeom prst="rect">
            <a:avLst/>
          </a:prstGeom>
        </p:spPr>
      </p:pic>
    </p:spTree>
    <p:custDataLst>
      <p:tags r:id="rId1"/>
    </p:custDataLst>
    <p:extLst>
      <p:ext uri="{BB962C8B-B14F-4D97-AF65-F5344CB8AC3E}">
        <p14:creationId xmlns:p14="http://schemas.microsoft.com/office/powerpoint/2010/main" val="390007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a:t>
            </a:r>
            <a:r>
              <a:rPr lang="en-GB" sz="3000" dirty="0" err="1"/>
              <a:t>zener</a:t>
            </a:r>
            <a:r>
              <a:rPr lang="en-GB" sz="3000" dirty="0"/>
              <a:t> diode curve</a:t>
            </a:r>
          </a:p>
        </p:txBody>
      </p:sp>
      <p:sp>
        <p:nvSpPr>
          <p:cNvPr id="3" name="Content Placeholder 2"/>
          <p:cNvSpPr>
            <a:spLocks noGrp="1"/>
          </p:cNvSpPr>
          <p:nvPr>
            <p:ph idx="1"/>
          </p:nvPr>
        </p:nvSpPr>
        <p:spPr>
          <a:xfrm>
            <a:off x="1122532" y="1091867"/>
            <a:ext cx="3997155" cy="2169915"/>
          </a:xfrm>
        </p:spPr>
        <p:txBody>
          <a:bodyPr>
            <a:noAutofit/>
          </a:bodyPr>
          <a:lstStyle/>
          <a:p>
            <a:pPr marL="0" indent="0">
              <a:buNone/>
            </a:pPr>
            <a:r>
              <a:rPr lang="en-GB" sz="2400" dirty="0"/>
              <a:t>The I-V curve for Zener diodes is similar to other diodes.</a:t>
            </a:r>
          </a:p>
          <a:p>
            <a:pPr marL="0" indent="0">
              <a:buNone/>
            </a:pPr>
            <a:r>
              <a:rPr lang="en-GB" sz="2400" dirty="0"/>
              <a:t>We will learn more about how Zener diodes are used for voltage regulation in unit 5 of this topic.</a:t>
            </a:r>
          </a:p>
        </p:txBody>
      </p:sp>
      <p:sp>
        <p:nvSpPr>
          <p:cNvPr id="6" name="Content Placeholder 2">
            <a:extLst>
              <a:ext uri="{FF2B5EF4-FFF2-40B4-BE49-F238E27FC236}">
                <a16:creationId xmlns:a16="http://schemas.microsoft.com/office/drawing/2014/main" id="{43904006-FAAD-E744-9762-F0F4DF8E902C}"/>
              </a:ext>
            </a:extLst>
          </p:cNvPr>
          <p:cNvSpPr txBox="1">
            <a:spLocks/>
          </p:cNvSpPr>
          <p:nvPr/>
        </p:nvSpPr>
        <p:spPr>
          <a:xfrm>
            <a:off x="1181363" y="3335022"/>
            <a:ext cx="3843802" cy="78080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GB" sz="2400" i="1" dirty="0"/>
              <a:t>Click on each part of the diode curve to read more.</a:t>
            </a:r>
          </a:p>
        </p:txBody>
      </p:sp>
      <p:pic>
        <p:nvPicPr>
          <p:cNvPr id="7" name="Graphic 6" descr="User">
            <a:extLst>
              <a:ext uri="{FF2B5EF4-FFF2-40B4-BE49-F238E27FC236}">
                <a16:creationId xmlns:a16="http://schemas.microsoft.com/office/drawing/2014/main" id="{F40B6788-3517-0449-8EF3-C0A1DB8DA39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7634" y="3273982"/>
            <a:ext cx="854046" cy="854046"/>
          </a:xfrm>
          <a:prstGeom prst="rect">
            <a:avLst/>
          </a:prstGeom>
        </p:spPr>
      </p:pic>
      <p:pic>
        <p:nvPicPr>
          <p:cNvPr id="5" name="Picture 4">
            <a:extLst>
              <a:ext uri="{FF2B5EF4-FFF2-40B4-BE49-F238E27FC236}">
                <a16:creationId xmlns:a16="http://schemas.microsoft.com/office/drawing/2014/main" id="{26D8AB4E-2E7A-184D-98E0-E95E07C759AD}"/>
              </a:ext>
            </a:extLst>
          </p:cNvPr>
          <p:cNvPicPr>
            <a:picLocks noChangeAspect="1"/>
          </p:cNvPicPr>
          <p:nvPr/>
        </p:nvPicPr>
        <p:blipFill>
          <a:blip r:embed="rId6"/>
          <a:stretch>
            <a:fillRect/>
          </a:stretch>
        </p:blipFill>
        <p:spPr>
          <a:xfrm>
            <a:off x="5214211" y="584012"/>
            <a:ext cx="5025164" cy="3835776"/>
          </a:xfrm>
          <a:prstGeom prst="rect">
            <a:avLst/>
          </a:prstGeom>
        </p:spPr>
      </p:pic>
    </p:spTree>
    <p:custDataLst>
      <p:tags r:id="rId1"/>
    </p:custDataLst>
    <p:extLst>
      <p:ext uri="{BB962C8B-B14F-4D97-AF65-F5344CB8AC3E}">
        <p14:creationId xmlns:p14="http://schemas.microsoft.com/office/powerpoint/2010/main" val="229598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4. The </a:t>
            </a:r>
            <a:r>
              <a:rPr lang="en-GB" sz="3000" dirty="0" err="1"/>
              <a:t>schottky</a:t>
            </a:r>
            <a:r>
              <a:rPr lang="en-GB" sz="3000" dirty="0"/>
              <a:t> diode</a:t>
            </a:r>
          </a:p>
        </p:txBody>
      </p:sp>
      <p:sp>
        <p:nvSpPr>
          <p:cNvPr id="3" name="Content Placeholder 2"/>
          <p:cNvSpPr>
            <a:spLocks noGrp="1"/>
          </p:cNvSpPr>
          <p:nvPr>
            <p:ph idx="1"/>
          </p:nvPr>
        </p:nvSpPr>
        <p:spPr>
          <a:xfrm>
            <a:off x="1122532" y="1091867"/>
            <a:ext cx="5608052" cy="2775595"/>
          </a:xfrm>
        </p:spPr>
        <p:txBody>
          <a:bodyPr>
            <a:noAutofit/>
          </a:bodyPr>
          <a:lstStyle/>
          <a:p>
            <a:pPr marL="0" indent="0">
              <a:buNone/>
            </a:pPr>
            <a:r>
              <a:rPr lang="en-US" sz="2400" dirty="0"/>
              <a:t>Schottky diodes are very similar to standard silicon diodes except for one important thing </a:t>
            </a:r>
            <a:r>
              <a:rPr lang="mr-IN" sz="2400" dirty="0"/>
              <a:t>–</a:t>
            </a:r>
            <a:r>
              <a:rPr lang="en-US" sz="2400" dirty="0"/>
              <a:t> they have much lower forward voltage drops (</a:t>
            </a:r>
            <a:r>
              <a:rPr lang="en-US" sz="2400" dirty="0" err="1"/>
              <a:t>V</a:t>
            </a:r>
            <a:r>
              <a:rPr lang="en-US" sz="2400" baseline="-25000" dirty="0" err="1"/>
              <a:t>f</a:t>
            </a:r>
            <a:r>
              <a:rPr lang="en-US" sz="2400" dirty="0"/>
              <a:t>). Remember this is the forward voltage that needs to be applied to get the diode to start conducting.</a:t>
            </a:r>
          </a:p>
          <a:p>
            <a:pPr marL="0" indent="0">
              <a:buNone/>
            </a:pPr>
            <a:r>
              <a:rPr lang="en-US" sz="2400" dirty="0"/>
              <a:t>Their </a:t>
            </a:r>
            <a:r>
              <a:rPr lang="en-US" sz="2400" dirty="0" err="1"/>
              <a:t>V</a:t>
            </a:r>
            <a:r>
              <a:rPr lang="en-US" sz="2400" baseline="-25000" dirty="0" err="1"/>
              <a:t>f</a:t>
            </a:r>
            <a:r>
              <a:rPr lang="en-US" sz="2400" baseline="-25000" dirty="0"/>
              <a:t> </a:t>
            </a:r>
            <a:r>
              <a:rPr lang="en-US" sz="2400" dirty="0"/>
              <a:t>is typically between 0.15V and 0.45V. This makes Schottky diodes much more efficient.</a:t>
            </a:r>
          </a:p>
          <a:p>
            <a:pPr marL="0" indent="0">
              <a:buNone/>
            </a:pPr>
            <a:endParaRPr lang="en-GB" sz="2400" dirty="0"/>
          </a:p>
        </p:txBody>
      </p:sp>
      <p:sp>
        <p:nvSpPr>
          <p:cNvPr id="6" name="Content Placeholder 2">
            <a:extLst>
              <a:ext uri="{FF2B5EF4-FFF2-40B4-BE49-F238E27FC236}">
                <a16:creationId xmlns:a16="http://schemas.microsoft.com/office/drawing/2014/main" id="{D8237340-A9C4-8C43-B081-E7FCD39F7389}"/>
              </a:ext>
            </a:extLst>
          </p:cNvPr>
          <p:cNvSpPr txBox="1">
            <a:spLocks/>
          </p:cNvSpPr>
          <p:nvPr/>
        </p:nvSpPr>
        <p:spPr>
          <a:xfrm>
            <a:off x="1117205" y="4321124"/>
            <a:ext cx="4633690" cy="52069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the button to find out more.</a:t>
            </a:r>
          </a:p>
        </p:txBody>
      </p:sp>
      <p:pic>
        <p:nvPicPr>
          <p:cNvPr id="7" name="Graphic 6" descr="User">
            <a:extLst>
              <a:ext uri="{FF2B5EF4-FFF2-40B4-BE49-F238E27FC236}">
                <a16:creationId xmlns:a16="http://schemas.microsoft.com/office/drawing/2014/main" id="{5C548995-1554-6A44-A523-BD7FF3D16C5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4125174"/>
            <a:ext cx="854046" cy="854046"/>
          </a:xfrm>
          <a:prstGeom prst="rect">
            <a:avLst/>
          </a:prstGeom>
        </p:spPr>
      </p:pic>
      <p:sp>
        <p:nvSpPr>
          <p:cNvPr id="8" name="Rounded Rectangle 7">
            <a:extLst>
              <a:ext uri="{FF2B5EF4-FFF2-40B4-BE49-F238E27FC236}">
                <a16:creationId xmlns:a16="http://schemas.microsoft.com/office/drawing/2014/main" id="{AC984DF3-4C16-C248-BE87-B2AEFA21A53B}"/>
              </a:ext>
            </a:extLst>
          </p:cNvPr>
          <p:cNvSpPr/>
          <p:nvPr/>
        </p:nvSpPr>
        <p:spPr>
          <a:xfrm>
            <a:off x="6877951" y="3911932"/>
            <a:ext cx="2206375" cy="82546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Schottky diodes</a:t>
            </a:r>
          </a:p>
        </p:txBody>
      </p:sp>
      <p:pic>
        <p:nvPicPr>
          <p:cNvPr id="9" name="Picture 8">
            <a:extLst>
              <a:ext uri="{FF2B5EF4-FFF2-40B4-BE49-F238E27FC236}">
                <a16:creationId xmlns:a16="http://schemas.microsoft.com/office/drawing/2014/main" id="{6BC2BE9A-4639-5D40-8002-873FB6553EF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66882" y="714341"/>
            <a:ext cx="2986979" cy="2689389"/>
          </a:xfrm>
          <a:prstGeom prst="rect">
            <a:avLst/>
          </a:prstGeom>
        </p:spPr>
      </p:pic>
      <p:pic>
        <p:nvPicPr>
          <p:cNvPr id="10" name="Picture 9">
            <a:extLst>
              <a:ext uri="{FF2B5EF4-FFF2-40B4-BE49-F238E27FC236}">
                <a16:creationId xmlns:a16="http://schemas.microsoft.com/office/drawing/2014/main" id="{9DA5241C-04F1-2840-8546-99223069D6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01718" y="2263709"/>
            <a:ext cx="1456740" cy="1817575"/>
          </a:xfrm>
          <a:prstGeom prst="rect">
            <a:avLst/>
          </a:prstGeom>
        </p:spPr>
      </p:pic>
    </p:spTree>
    <p:custDataLst>
      <p:tags r:id="rId1"/>
    </p:custDataLst>
    <p:extLst>
      <p:ext uri="{BB962C8B-B14F-4D97-AF65-F5344CB8AC3E}">
        <p14:creationId xmlns:p14="http://schemas.microsoft.com/office/powerpoint/2010/main" val="206606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5. The light emitting diode (LED)</a:t>
            </a:r>
          </a:p>
        </p:txBody>
      </p:sp>
      <p:sp>
        <p:nvSpPr>
          <p:cNvPr id="3" name="Content Placeholder 2"/>
          <p:cNvSpPr>
            <a:spLocks noGrp="1"/>
          </p:cNvSpPr>
          <p:nvPr>
            <p:ph idx="1"/>
          </p:nvPr>
        </p:nvSpPr>
        <p:spPr>
          <a:xfrm>
            <a:off x="1122532" y="1091867"/>
            <a:ext cx="5139753" cy="2775595"/>
          </a:xfrm>
        </p:spPr>
        <p:txBody>
          <a:bodyPr>
            <a:noAutofit/>
          </a:bodyPr>
          <a:lstStyle/>
          <a:p>
            <a:pPr marL="0" indent="0">
              <a:buNone/>
            </a:pPr>
            <a:r>
              <a:rPr lang="en-US" sz="2400" dirty="0"/>
              <a:t>Probably the most famous diode of all is is the LED and they are everywhere!</a:t>
            </a:r>
          </a:p>
          <a:p>
            <a:pPr marL="0" indent="0">
              <a:buNone/>
            </a:pPr>
            <a:r>
              <a:rPr lang="en-US" sz="2400" dirty="0"/>
              <a:t>LEDs are very similar to other PN junction diodes except that the silicon  is doped with slightly different materials so that when an electrons fills a whole, it looses energy that we can see.</a:t>
            </a:r>
          </a:p>
          <a:p>
            <a:pPr marL="0" indent="0">
              <a:buNone/>
            </a:pPr>
            <a:endParaRPr lang="en-GB" sz="2400" dirty="0"/>
          </a:p>
        </p:txBody>
      </p:sp>
      <p:sp>
        <p:nvSpPr>
          <p:cNvPr id="6" name="Content Placeholder 2">
            <a:extLst>
              <a:ext uri="{FF2B5EF4-FFF2-40B4-BE49-F238E27FC236}">
                <a16:creationId xmlns:a16="http://schemas.microsoft.com/office/drawing/2014/main" id="{D8237340-A9C4-8C43-B081-E7FCD39F7389}"/>
              </a:ext>
            </a:extLst>
          </p:cNvPr>
          <p:cNvSpPr txBox="1">
            <a:spLocks/>
          </p:cNvSpPr>
          <p:nvPr/>
        </p:nvSpPr>
        <p:spPr>
          <a:xfrm>
            <a:off x="1117205" y="4036314"/>
            <a:ext cx="4633690" cy="68267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the button to watch a great overview of how LEDs work.</a:t>
            </a:r>
          </a:p>
        </p:txBody>
      </p:sp>
      <p:pic>
        <p:nvPicPr>
          <p:cNvPr id="7" name="Graphic 6" descr="User">
            <a:extLst>
              <a:ext uri="{FF2B5EF4-FFF2-40B4-BE49-F238E27FC236}">
                <a16:creationId xmlns:a16="http://schemas.microsoft.com/office/drawing/2014/main" id="{5C548995-1554-6A44-A523-BD7FF3D16C5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975274"/>
            <a:ext cx="854046" cy="854046"/>
          </a:xfrm>
          <a:prstGeom prst="rect">
            <a:avLst/>
          </a:prstGeom>
        </p:spPr>
      </p:pic>
      <p:sp>
        <p:nvSpPr>
          <p:cNvPr id="8" name="Rounded Rectangle 7">
            <a:extLst>
              <a:ext uri="{FF2B5EF4-FFF2-40B4-BE49-F238E27FC236}">
                <a16:creationId xmlns:a16="http://schemas.microsoft.com/office/drawing/2014/main" id="{AC984DF3-4C16-C248-BE87-B2AEFA21A53B}"/>
              </a:ext>
            </a:extLst>
          </p:cNvPr>
          <p:cNvSpPr/>
          <p:nvPr/>
        </p:nvSpPr>
        <p:spPr>
          <a:xfrm>
            <a:off x="6877951" y="3911932"/>
            <a:ext cx="2206375" cy="82546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LEDs</a:t>
            </a:r>
          </a:p>
        </p:txBody>
      </p:sp>
      <p:pic>
        <p:nvPicPr>
          <p:cNvPr id="5" name="Picture 4">
            <a:extLst>
              <a:ext uri="{FF2B5EF4-FFF2-40B4-BE49-F238E27FC236}">
                <a16:creationId xmlns:a16="http://schemas.microsoft.com/office/drawing/2014/main" id="{9D527C82-EA54-FA49-978F-AC1D1024E5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7487" y="484320"/>
            <a:ext cx="3383142" cy="3383142"/>
          </a:xfrm>
          <a:prstGeom prst="rect">
            <a:avLst/>
          </a:prstGeom>
        </p:spPr>
      </p:pic>
      <p:pic>
        <p:nvPicPr>
          <p:cNvPr id="4" name="Picture 3">
            <a:extLst>
              <a:ext uri="{FF2B5EF4-FFF2-40B4-BE49-F238E27FC236}">
                <a16:creationId xmlns:a16="http://schemas.microsoft.com/office/drawing/2014/main" id="{15243855-69C0-784F-8560-343E173584E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319394" y="2250387"/>
            <a:ext cx="1312499" cy="1365562"/>
          </a:xfrm>
          <a:prstGeom prst="rect">
            <a:avLst/>
          </a:prstGeom>
        </p:spPr>
      </p:pic>
    </p:spTree>
    <p:custDataLst>
      <p:tags r:id="rId1"/>
    </p:custDataLst>
    <p:extLst>
      <p:ext uri="{BB962C8B-B14F-4D97-AF65-F5344CB8AC3E}">
        <p14:creationId xmlns:p14="http://schemas.microsoft.com/office/powerpoint/2010/main" val="15672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LED colours</a:t>
            </a:r>
          </a:p>
        </p:txBody>
      </p:sp>
      <p:sp>
        <p:nvSpPr>
          <p:cNvPr id="3" name="Content Placeholder 2"/>
          <p:cNvSpPr>
            <a:spLocks noGrp="1"/>
          </p:cNvSpPr>
          <p:nvPr>
            <p:ph idx="1"/>
          </p:nvPr>
        </p:nvSpPr>
        <p:spPr>
          <a:xfrm>
            <a:off x="1122532" y="1091867"/>
            <a:ext cx="5139753" cy="2175989"/>
          </a:xfrm>
        </p:spPr>
        <p:txBody>
          <a:bodyPr>
            <a:noAutofit/>
          </a:bodyPr>
          <a:lstStyle/>
          <a:p>
            <a:pPr marL="0" indent="0">
              <a:buNone/>
            </a:pPr>
            <a:r>
              <a:rPr lang="en-US" sz="2400" dirty="0"/>
              <a:t>LEDs are available in a wide range of </a:t>
            </a:r>
            <a:r>
              <a:rPr lang="en-US" sz="2400" dirty="0" err="1"/>
              <a:t>colours</a:t>
            </a:r>
            <a:r>
              <a:rPr lang="en-US" sz="2400" dirty="0"/>
              <a:t>. The most common are </a:t>
            </a:r>
            <a:r>
              <a:rPr lang="en-US" sz="2400" b="1" dirty="0">
                <a:solidFill>
                  <a:srgbClr val="FF0000"/>
                </a:solidFill>
              </a:rPr>
              <a:t>red</a:t>
            </a:r>
            <a:r>
              <a:rPr lang="en-US" sz="2400" dirty="0"/>
              <a:t>, </a:t>
            </a:r>
            <a:r>
              <a:rPr lang="en-US" sz="2400" b="1" dirty="0">
                <a:solidFill>
                  <a:schemeClr val="accent2"/>
                </a:solidFill>
              </a:rPr>
              <a:t>amber</a:t>
            </a:r>
            <a:r>
              <a:rPr lang="en-US" sz="2400" dirty="0"/>
              <a:t>, </a:t>
            </a:r>
            <a:r>
              <a:rPr lang="en-US" sz="2400" b="1" dirty="0">
                <a:solidFill>
                  <a:srgbClr val="FFFF00"/>
                </a:solidFill>
              </a:rPr>
              <a:t>yellow</a:t>
            </a:r>
            <a:r>
              <a:rPr lang="en-US" sz="2400" dirty="0"/>
              <a:t> and </a:t>
            </a:r>
            <a:r>
              <a:rPr lang="en-US" sz="2400" b="1" dirty="0">
                <a:solidFill>
                  <a:srgbClr val="00B050"/>
                </a:solidFill>
              </a:rPr>
              <a:t>green</a:t>
            </a:r>
            <a:r>
              <a:rPr lang="en-US" sz="2400" dirty="0"/>
              <a:t>.</a:t>
            </a:r>
          </a:p>
          <a:p>
            <a:pPr marL="0" indent="0">
              <a:buNone/>
            </a:pPr>
            <a:r>
              <a:rPr lang="en-US" sz="2400" dirty="0"/>
              <a:t>The </a:t>
            </a:r>
            <a:r>
              <a:rPr lang="en-US" sz="2400" dirty="0" err="1"/>
              <a:t>colour</a:t>
            </a:r>
            <a:r>
              <a:rPr lang="en-US" sz="2400" dirty="0"/>
              <a:t> of an LED is determined by the exact materials used to dope the silicon.</a:t>
            </a:r>
          </a:p>
          <a:p>
            <a:pPr marL="0" indent="0">
              <a:buNone/>
            </a:pPr>
            <a:endParaRPr lang="en-GB" sz="2400" dirty="0"/>
          </a:p>
        </p:txBody>
      </p:sp>
      <p:sp>
        <p:nvSpPr>
          <p:cNvPr id="6" name="Content Placeholder 2">
            <a:extLst>
              <a:ext uri="{FF2B5EF4-FFF2-40B4-BE49-F238E27FC236}">
                <a16:creationId xmlns:a16="http://schemas.microsoft.com/office/drawing/2014/main" id="{D8237340-A9C4-8C43-B081-E7FCD39F7389}"/>
              </a:ext>
            </a:extLst>
          </p:cNvPr>
          <p:cNvSpPr txBox="1">
            <a:spLocks/>
          </p:cNvSpPr>
          <p:nvPr/>
        </p:nvSpPr>
        <p:spPr>
          <a:xfrm>
            <a:off x="1117205" y="3501479"/>
            <a:ext cx="4633690" cy="109032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on the image to get a closer look at what materials are used to make different coloured LEDs.</a:t>
            </a:r>
          </a:p>
        </p:txBody>
      </p:sp>
      <p:pic>
        <p:nvPicPr>
          <p:cNvPr id="7" name="Graphic 6" descr="User">
            <a:extLst>
              <a:ext uri="{FF2B5EF4-FFF2-40B4-BE49-F238E27FC236}">
                <a16:creationId xmlns:a16="http://schemas.microsoft.com/office/drawing/2014/main" id="{5C548995-1554-6A44-A523-BD7FF3D16C5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440439"/>
            <a:ext cx="854046" cy="854046"/>
          </a:xfrm>
          <a:prstGeom prst="rect">
            <a:avLst/>
          </a:prstGeom>
        </p:spPr>
      </p:pic>
      <p:pic>
        <p:nvPicPr>
          <p:cNvPr id="9" name="Picture 8">
            <a:extLst>
              <a:ext uri="{FF2B5EF4-FFF2-40B4-BE49-F238E27FC236}">
                <a16:creationId xmlns:a16="http://schemas.microsoft.com/office/drawing/2014/main" id="{F01A800D-8EE8-6A49-A3B4-7ABA7D0907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7487" y="336553"/>
            <a:ext cx="3474062" cy="4535745"/>
          </a:xfrm>
          <a:prstGeom prst="rect">
            <a:avLst/>
          </a:prstGeom>
        </p:spPr>
      </p:pic>
    </p:spTree>
    <p:custDataLst>
      <p:tags r:id="rId1"/>
    </p:custDataLst>
    <p:extLst>
      <p:ext uri="{BB962C8B-B14F-4D97-AF65-F5344CB8AC3E}">
        <p14:creationId xmlns:p14="http://schemas.microsoft.com/office/powerpoint/2010/main" val="3507137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LED V</a:t>
            </a:r>
            <a:r>
              <a:rPr lang="en-GB" sz="3000" baseline="-25000" dirty="0"/>
              <a:t>F</a:t>
            </a:r>
          </a:p>
        </p:txBody>
      </p:sp>
      <p:sp>
        <p:nvSpPr>
          <p:cNvPr id="3" name="Content Placeholder 2"/>
          <p:cNvSpPr>
            <a:spLocks noGrp="1"/>
          </p:cNvSpPr>
          <p:nvPr>
            <p:ph idx="1"/>
          </p:nvPr>
        </p:nvSpPr>
        <p:spPr>
          <a:xfrm>
            <a:off x="1122532" y="1091867"/>
            <a:ext cx="5139753" cy="2805576"/>
          </a:xfrm>
        </p:spPr>
        <p:txBody>
          <a:bodyPr>
            <a:noAutofit/>
          </a:bodyPr>
          <a:lstStyle/>
          <a:p>
            <a:pPr marL="0" indent="0">
              <a:buNone/>
            </a:pPr>
            <a:r>
              <a:rPr lang="en-US" sz="2400" dirty="0"/>
              <a:t>Because each </a:t>
            </a:r>
            <a:r>
              <a:rPr lang="en-US" sz="2400" dirty="0" err="1"/>
              <a:t>colour</a:t>
            </a:r>
            <a:r>
              <a:rPr lang="en-US" sz="2400" dirty="0"/>
              <a:t> of LED is made using different doping materials, each </a:t>
            </a:r>
            <a:r>
              <a:rPr lang="en-US" sz="2400" dirty="0" err="1"/>
              <a:t>colour</a:t>
            </a:r>
            <a:r>
              <a:rPr lang="en-US" sz="2400" dirty="0"/>
              <a:t> has a different V</a:t>
            </a:r>
            <a:r>
              <a:rPr lang="en-US" sz="2400" baseline="-25000" dirty="0"/>
              <a:t>F</a:t>
            </a:r>
            <a:r>
              <a:rPr lang="en-US" sz="2400" dirty="0"/>
              <a:t>. The V</a:t>
            </a:r>
            <a:r>
              <a:rPr lang="en-US" sz="2400" baseline="-25000" dirty="0"/>
              <a:t>F</a:t>
            </a:r>
            <a:r>
              <a:rPr lang="en-US" sz="2400" dirty="0"/>
              <a:t> of the standard red LED is about 1.2V.</a:t>
            </a:r>
          </a:p>
          <a:p>
            <a:pPr marL="0" indent="0">
              <a:buNone/>
            </a:pPr>
            <a:r>
              <a:rPr lang="en-US" sz="2400" dirty="0"/>
              <a:t>Low power LEDs can handle maximum currents of between 10mA and 30mA. Resistors are used to limit the current so the LED is not destroyed.</a:t>
            </a:r>
          </a:p>
          <a:p>
            <a:pPr marL="0" indent="0">
              <a:buNone/>
            </a:pPr>
            <a:endParaRPr lang="en-GB" sz="2400" dirty="0"/>
          </a:p>
        </p:txBody>
      </p:sp>
      <p:pic>
        <p:nvPicPr>
          <p:cNvPr id="4" name="Picture 3">
            <a:extLst>
              <a:ext uri="{FF2B5EF4-FFF2-40B4-BE49-F238E27FC236}">
                <a16:creationId xmlns:a16="http://schemas.microsoft.com/office/drawing/2014/main" id="{913584D4-6C7A-284C-BF05-456563C20D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74764" y="317793"/>
            <a:ext cx="3528127" cy="4419600"/>
          </a:xfrm>
          <a:prstGeom prst="rect">
            <a:avLst/>
          </a:prstGeom>
        </p:spPr>
      </p:pic>
    </p:spTree>
    <p:custDataLst>
      <p:tags r:id="rId1"/>
    </p:custDataLst>
    <p:extLst>
      <p:ext uri="{BB962C8B-B14F-4D97-AF65-F5344CB8AC3E}">
        <p14:creationId xmlns:p14="http://schemas.microsoft.com/office/powerpoint/2010/main" val="3019378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3821508"/>
          </a:xfrm>
        </p:spPr>
        <p:txBody>
          <a:bodyPr>
            <a:noAutofit/>
          </a:bodyPr>
          <a:lstStyle/>
          <a:p>
            <a:pPr marL="0" indent="0" algn="just">
              <a:buNone/>
            </a:pPr>
            <a:r>
              <a:rPr lang="en-GB" sz="2400" dirty="0"/>
              <a:t>We have come to the end of this unit. Answer the following questions to make sure you understand the different types of diodes.</a:t>
            </a:r>
          </a:p>
        </p:txBody>
      </p:sp>
    </p:spTree>
    <p:custDataLst>
      <p:tags r:id="rId1"/>
    </p:custDataLst>
    <p:extLst>
      <p:ext uri="{BB962C8B-B14F-4D97-AF65-F5344CB8AC3E}">
        <p14:creationId xmlns:p14="http://schemas.microsoft.com/office/powerpoint/2010/main" val="2497692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2" y="1091868"/>
            <a:ext cx="7607556" cy="1096696"/>
          </a:xfrm>
        </p:spPr>
        <p:txBody>
          <a:bodyPr>
            <a:noAutofit/>
          </a:bodyPr>
          <a:lstStyle/>
          <a:p>
            <a:pPr marL="0" indent="0">
              <a:buNone/>
            </a:pPr>
            <a:r>
              <a:rPr lang="en-GB" sz="2400" dirty="0"/>
              <a:t>In which direction will this diode allow conventional current to flow?</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457200" indent="-457200">
              <a:buFont typeface="+mj-lt"/>
              <a:buAutoNum type="alphaLcParenR"/>
            </a:pPr>
            <a:r>
              <a:rPr lang="en-GB" sz="2400" dirty="0"/>
              <a:t> From left to right</a:t>
            </a:r>
          </a:p>
          <a:p>
            <a:pPr marL="457200" indent="-457200">
              <a:buFont typeface="+mj-lt"/>
              <a:buAutoNum type="alphaLcParenR"/>
            </a:pPr>
            <a:r>
              <a:rPr lang="en-GB" sz="2400" dirty="0"/>
              <a:t> From right to left</a:t>
            </a:r>
          </a:p>
          <a:p>
            <a:pPr marL="457200" indent="-457200">
              <a:buFont typeface="+mj-lt"/>
              <a:buAutoNum type="alphaLcParenR"/>
            </a:pPr>
            <a:endParaRPr lang="en-GB" sz="2400" dirty="0"/>
          </a:p>
          <a:p>
            <a:pPr marL="0" indent="0">
              <a:buNone/>
            </a:pPr>
            <a:endParaRPr lang="en-GB" sz="2400" dirty="0"/>
          </a:p>
        </p:txBody>
      </p:sp>
      <p:pic>
        <p:nvPicPr>
          <p:cNvPr id="9" name="Picture 8">
            <a:extLst>
              <a:ext uri="{FF2B5EF4-FFF2-40B4-BE49-F238E27FC236}">
                <a16:creationId xmlns:a16="http://schemas.microsoft.com/office/drawing/2014/main" id="{F999A271-3146-3F42-9196-8304F66F0F90}"/>
              </a:ext>
            </a:extLst>
          </p:cNvPr>
          <p:cNvPicPr>
            <a:picLocks noChangeAspect="1"/>
          </p:cNvPicPr>
          <p:nvPr/>
        </p:nvPicPr>
        <p:blipFill>
          <a:blip r:embed="rId4"/>
          <a:stretch>
            <a:fillRect/>
          </a:stretch>
        </p:blipFill>
        <p:spPr>
          <a:xfrm>
            <a:off x="3496709" y="1622312"/>
            <a:ext cx="2794000" cy="1676400"/>
          </a:xfrm>
          <a:prstGeom prst="rect">
            <a:avLst/>
          </a:prstGeom>
        </p:spPr>
      </p:pic>
    </p:spTree>
    <p:custDataLst>
      <p:tags r:id="rId1"/>
    </p:custDataLst>
    <p:extLst>
      <p:ext uri="{BB962C8B-B14F-4D97-AF65-F5344CB8AC3E}">
        <p14:creationId xmlns:p14="http://schemas.microsoft.com/office/powerpoint/2010/main" val="1008187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2" y="1091867"/>
            <a:ext cx="7607556" cy="2490781"/>
          </a:xfrm>
        </p:spPr>
        <p:txBody>
          <a:bodyPr>
            <a:noAutofit/>
          </a:bodyPr>
          <a:lstStyle/>
          <a:p>
            <a:pPr marL="0" indent="0">
              <a:buNone/>
            </a:pPr>
            <a:r>
              <a:rPr lang="en-GB" sz="2400" dirty="0"/>
              <a:t>To which side of the supply must the cathode be connected when a diode is forward biased?</a:t>
            </a:r>
          </a:p>
          <a:p>
            <a:pPr marL="0" indent="0">
              <a:buNone/>
            </a:pPr>
            <a:endParaRPr lang="en-GB" sz="2400" dirty="0"/>
          </a:p>
          <a:p>
            <a:pPr marL="457200" indent="-457200">
              <a:buFont typeface="+mj-lt"/>
              <a:buAutoNum type="alphaLcParenR"/>
            </a:pPr>
            <a:r>
              <a:rPr lang="en-GB" sz="2400" dirty="0"/>
              <a:t>Positive</a:t>
            </a:r>
          </a:p>
          <a:p>
            <a:pPr marL="457200" indent="-457200">
              <a:buFont typeface="+mj-lt"/>
              <a:buAutoNum type="alphaLcParenR"/>
            </a:pPr>
            <a:r>
              <a:rPr lang="en-GB" sz="2400" dirty="0"/>
              <a:t>Negative</a:t>
            </a:r>
          </a:p>
        </p:txBody>
      </p:sp>
    </p:spTree>
    <p:custDataLst>
      <p:tags r:id="rId1"/>
    </p:custDataLst>
    <p:extLst>
      <p:ext uri="{BB962C8B-B14F-4D97-AF65-F5344CB8AC3E}">
        <p14:creationId xmlns:p14="http://schemas.microsoft.com/office/powerpoint/2010/main" val="1008315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2" y="1091867"/>
            <a:ext cx="7607556" cy="3794926"/>
          </a:xfrm>
        </p:spPr>
        <p:txBody>
          <a:bodyPr>
            <a:noAutofit/>
          </a:bodyPr>
          <a:lstStyle/>
          <a:p>
            <a:pPr marL="0" indent="0">
              <a:buNone/>
            </a:pPr>
            <a:r>
              <a:rPr lang="en-GB" sz="2400" dirty="0"/>
              <a:t>Which symbol is the symbol for a diode?</a:t>
            </a:r>
          </a:p>
          <a:p>
            <a:pPr marL="0" indent="0">
              <a:buNone/>
            </a:pPr>
            <a:endParaRPr lang="en-GB" sz="2400" dirty="0"/>
          </a:p>
          <a:p>
            <a:pPr marL="457200" indent="-457200">
              <a:buFont typeface="+mj-lt"/>
              <a:buAutoNum type="alphaLcParenR"/>
            </a:pPr>
            <a:r>
              <a:rPr lang="en-GB" sz="2400" dirty="0"/>
              <a:t> </a:t>
            </a:r>
          </a:p>
          <a:p>
            <a:pPr marL="457200" indent="-457200">
              <a:buFont typeface="+mj-lt"/>
              <a:buAutoNum type="alphaLcParenR"/>
            </a:pPr>
            <a:endParaRPr lang="en-GB" sz="2400" dirty="0"/>
          </a:p>
          <a:p>
            <a:pPr marL="457200" indent="-457200">
              <a:buFont typeface="+mj-lt"/>
              <a:buAutoNum type="alphaLcParenR"/>
            </a:pPr>
            <a:r>
              <a:rPr lang="en-GB" sz="2400" dirty="0"/>
              <a:t> </a:t>
            </a:r>
          </a:p>
          <a:p>
            <a:pPr marL="457200" indent="-457200">
              <a:buFont typeface="+mj-lt"/>
              <a:buAutoNum type="alphaLcParenR"/>
            </a:pPr>
            <a:endParaRPr lang="en-GB" sz="2400" dirty="0"/>
          </a:p>
          <a:p>
            <a:pPr marL="457200" indent="-457200">
              <a:buFont typeface="+mj-lt"/>
              <a:buAutoNum type="alphaLcParenR"/>
            </a:pPr>
            <a:r>
              <a:rPr lang="en-GB" sz="2400" dirty="0"/>
              <a:t> </a:t>
            </a:r>
          </a:p>
          <a:p>
            <a:pPr marL="457200" indent="-457200">
              <a:buFont typeface="+mj-lt"/>
              <a:buAutoNum type="alphaLcParenR"/>
            </a:pPr>
            <a:endParaRPr lang="en-GB" sz="2400" dirty="0"/>
          </a:p>
          <a:p>
            <a:pPr marL="457200" indent="-457200">
              <a:buFont typeface="+mj-lt"/>
              <a:buAutoNum type="alphaLcParenR"/>
            </a:pPr>
            <a:r>
              <a:rPr lang="en-GB" sz="2400" dirty="0"/>
              <a:t> </a:t>
            </a:r>
          </a:p>
        </p:txBody>
      </p:sp>
      <p:pic>
        <p:nvPicPr>
          <p:cNvPr id="4" name="Picture 3">
            <a:extLst>
              <a:ext uri="{FF2B5EF4-FFF2-40B4-BE49-F238E27FC236}">
                <a16:creationId xmlns:a16="http://schemas.microsoft.com/office/drawing/2014/main" id="{FB01DBF5-F795-034F-9A6E-B6CC6FDC45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8821" y="3091846"/>
            <a:ext cx="1297916" cy="1358354"/>
          </a:xfrm>
          <a:prstGeom prst="rect">
            <a:avLst/>
          </a:prstGeom>
        </p:spPr>
      </p:pic>
      <p:pic>
        <p:nvPicPr>
          <p:cNvPr id="5" name="Picture 4">
            <a:extLst>
              <a:ext uri="{FF2B5EF4-FFF2-40B4-BE49-F238E27FC236}">
                <a16:creationId xmlns:a16="http://schemas.microsoft.com/office/drawing/2014/main" id="{83A88C3D-CF17-044C-86DF-23028BAD15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73771" y="2428616"/>
            <a:ext cx="1121428" cy="1121428"/>
          </a:xfrm>
          <a:prstGeom prst="rect">
            <a:avLst/>
          </a:prstGeom>
        </p:spPr>
      </p:pic>
      <p:pic>
        <p:nvPicPr>
          <p:cNvPr id="6" name="Picture 5">
            <a:extLst>
              <a:ext uri="{FF2B5EF4-FFF2-40B4-BE49-F238E27FC236}">
                <a16:creationId xmlns:a16="http://schemas.microsoft.com/office/drawing/2014/main" id="{2CE1EA2D-43B5-6D4C-826F-3FB72B597C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73771" y="1654879"/>
            <a:ext cx="1121428" cy="1025546"/>
          </a:xfrm>
          <a:prstGeom prst="rect">
            <a:avLst/>
          </a:prstGeom>
        </p:spPr>
      </p:pic>
      <p:pic>
        <p:nvPicPr>
          <p:cNvPr id="7" name="Picture 6">
            <a:extLst>
              <a:ext uri="{FF2B5EF4-FFF2-40B4-BE49-F238E27FC236}">
                <a16:creationId xmlns:a16="http://schemas.microsoft.com/office/drawing/2014/main" id="{0DDA7B70-B049-F343-98CE-CB664ED4D55B}"/>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7361" y="4082759"/>
            <a:ext cx="1621410" cy="1042335"/>
          </a:xfrm>
          <a:prstGeom prst="rect">
            <a:avLst/>
          </a:prstGeom>
        </p:spPr>
      </p:pic>
    </p:spTree>
    <p:custDataLst>
      <p:tags r:id="rId1"/>
    </p:custDataLst>
    <p:extLst>
      <p:ext uri="{BB962C8B-B14F-4D97-AF65-F5344CB8AC3E}">
        <p14:creationId xmlns:p14="http://schemas.microsoft.com/office/powerpoint/2010/main" val="1709589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What is V</a:t>
            </a:r>
            <a:r>
              <a:rPr lang="en-GB" sz="2400" baseline="-25000" dirty="0"/>
              <a:t>BR</a:t>
            </a:r>
            <a:r>
              <a:rPr lang="en-GB" sz="2400" dirty="0"/>
              <a:t>?</a:t>
            </a:r>
          </a:p>
          <a:p>
            <a:pPr marL="0" indent="0">
              <a:buNone/>
            </a:pPr>
            <a:endParaRPr lang="en-GB" sz="2400" dirty="0"/>
          </a:p>
          <a:p>
            <a:pPr marL="457200" indent="-457200">
              <a:buFont typeface="+mj-lt"/>
              <a:buAutoNum type="alphaLcParenR"/>
            </a:pPr>
            <a:r>
              <a:rPr lang="en-GB" sz="2400" dirty="0"/>
              <a:t>The reverse bias voltage beyond which a diode is destroyed.</a:t>
            </a:r>
          </a:p>
          <a:p>
            <a:pPr marL="457200" indent="-457200">
              <a:buFont typeface="+mj-lt"/>
              <a:buAutoNum type="alphaLcParenR"/>
            </a:pPr>
            <a:r>
              <a:rPr lang="en-GB" sz="2400" dirty="0"/>
              <a:t>The forward bias voltage after which a diode starts conducting.</a:t>
            </a:r>
          </a:p>
          <a:p>
            <a:pPr marL="457200" indent="-457200">
              <a:buFont typeface="+mj-lt"/>
              <a:buAutoNum type="alphaLcParenR"/>
            </a:pPr>
            <a:r>
              <a:rPr lang="en-GB" sz="2400" dirty="0"/>
              <a:t>The reverse bias voltage after which a diode starts conducting.</a:t>
            </a:r>
          </a:p>
          <a:p>
            <a:pPr marL="457200" indent="-457200">
              <a:buFont typeface="+mj-lt"/>
              <a:buAutoNum type="alphaLcParenR"/>
            </a:pPr>
            <a:r>
              <a:rPr lang="en-GB" sz="2400" dirty="0"/>
              <a:t>The maximum current a diode can conduct.</a:t>
            </a:r>
          </a:p>
        </p:txBody>
      </p:sp>
    </p:spTree>
    <p:custDataLst>
      <p:tags r:id="rId1"/>
    </p:custDataLst>
    <p:extLst>
      <p:ext uri="{BB962C8B-B14F-4D97-AF65-F5344CB8AC3E}">
        <p14:creationId xmlns:p14="http://schemas.microsoft.com/office/powerpoint/2010/main" val="694919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2" y="1091867"/>
            <a:ext cx="7607556" cy="3645526"/>
          </a:xfrm>
        </p:spPr>
        <p:txBody>
          <a:bodyPr>
            <a:noAutofit/>
          </a:bodyPr>
          <a:lstStyle/>
          <a:p>
            <a:pPr marL="0" indent="0">
              <a:buNone/>
            </a:pPr>
            <a:r>
              <a:rPr lang="en-GB" sz="2400" dirty="0"/>
              <a:t>What is V</a:t>
            </a:r>
            <a:r>
              <a:rPr lang="en-GB" sz="2400" baseline="-25000" dirty="0"/>
              <a:t>F</a:t>
            </a:r>
            <a:r>
              <a:rPr lang="en-GB" sz="2400" dirty="0"/>
              <a:t>?</a:t>
            </a:r>
          </a:p>
          <a:p>
            <a:pPr marL="0" indent="0">
              <a:buNone/>
            </a:pPr>
            <a:endParaRPr lang="en-GB" sz="2400" dirty="0"/>
          </a:p>
          <a:p>
            <a:pPr marL="457200" indent="-457200">
              <a:buFont typeface="+mj-lt"/>
              <a:buAutoNum type="alphaLcParenR"/>
            </a:pPr>
            <a:r>
              <a:rPr lang="en-GB" sz="2400" dirty="0"/>
              <a:t>The reverse bias voltage beyond which a diode is destroyed.</a:t>
            </a:r>
          </a:p>
          <a:p>
            <a:pPr marL="457200" indent="-457200">
              <a:buFont typeface="+mj-lt"/>
              <a:buAutoNum type="alphaLcParenR"/>
            </a:pPr>
            <a:r>
              <a:rPr lang="en-GB" sz="2400" dirty="0"/>
              <a:t>The forward bias voltage after which a diode starts conducting.</a:t>
            </a:r>
          </a:p>
          <a:p>
            <a:pPr marL="457200" indent="-457200">
              <a:buFont typeface="+mj-lt"/>
              <a:buAutoNum type="alphaLcParenR"/>
            </a:pPr>
            <a:r>
              <a:rPr lang="en-GB" sz="2400" dirty="0"/>
              <a:t>The reverse bias voltage after which a diode starts conducting.</a:t>
            </a:r>
          </a:p>
          <a:p>
            <a:pPr marL="457200" indent="-457200">
              <a:buFont typeface="+mj-lt"/>
              <a:buAutoNum type="alphaLcParenR"/>
            </a:pPr>
            <a:r>
              <a:rPr lang="en-GB" sz="2400" dirty="0"/>
              <a:t>The maximum current a diode can conduct.</a:t>
            </a:r>
          </a:p>
        </p:txBody>
      </p:sp>
    </p:spTree>
    <p:custDataLst>
      <p:tags r:id="rId1"/>
    </p:custDataLst>
    <p:extLst>
      <p:ext uri="{BB962C8B-B14F-4D97-AF65-F5344CB8AC3E}">
        <p14:creationId xmlns:p14="http://schemas.microsoft.com/office/powerpoint/2010/main" val="2753590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p:sp>
        <p:nvSpPr>
          <p:cNvPr id="3" name="Content Placeholder 2"/>
          <p:cNvSpPr>
            <a:spLocks noGrp="1"/>
          </p:cNvSpPr>
          <p:nvPr>
            <p:ph idx="1"/>
          </p:nvPr>
        </p:nvSpPr>
        <p:spPr>
          <a:xfrm>
            <a:off x="1122532" y="1091867"/>
            <a:ext cx="7607556" cy="2850546"/>
          </a:xfrm>
        </p:spPr>
        <p:txBody>
          <a:bodyPr>
            <a:noAutofit/>
          </a:bodyPr>
          <a:lstStyle/>
          <a:p>
            <a:pPr marL="0" indent="0">
              <a:buNone/>
            </a:pPr>
            <a:r>
              <a:rPr lang="en-GB" sz="2400" dirty="0"/>
              <a:t>What is the typical V</a:t>
            </a:r>
            <a:r>
              <a:rPr lang="en-GB" sz="2400" baseline="-25000" dirty="0"/>
              <a:t>F</a:t>
            </a:r>
            <a:r>
              <a:rPr lang="en-GB" sz="2400" dirty="0"/>
              <a:t> of germanium diodes?</a:t>
            </a:r>
          </a:p>
          <a:p>
            <a:pPr marL="0" indent="0">
              <a:buNone/>
            </a:pPr>
            <a:endParaRPr lang="en-GB" sz="2400" dirty="0"/>
          </a:p>
          <a:p>
            <a:pPr marL="457200" indent="-457200">
              <a:buFont typeface="+mj-lt"/>
              <a:buAutoNum type="alphaLcParenR"/>
            </a:pPr>
            <a:r>
              <a:rPr lang="en-GB" sz="2400" dirty="0"/>
              <a:t>0.2V</a:t>
            </a:r>
          </a:p>
          <a:p>
            <a:pPr marL="457200" indent="-457200">
              <a:buFont typeface="+mj-lt"/>
              <a:buAutoNum type="alphaLcParenR"/>
            </a:pPr>
            <a:r>
              <a:rPr lang="en-GB" sz="2400" dirty="0"/>
              <a:t>0.3V</a:t>
            </a:r>
          </a:p>
          <a:p>
            <a:pPr marL="457200" indent="-457200">
              <a:buFont typeface="+mj-lt"/>
              <a:buAutoNum type="alphaLcParenR"/>
            </a:pPr>
            <a:r>
              <a:rPr lang="en-GB" sz="2400" dirty="0"/>
              <a:t>0.5V</a:t>
            </a:r>
            <a:endParaRPr lang="en-GB" sz="2400" baseline="-25000" dirty="0"/>
          </a:p>
          <a:p>
            <a:pPr marL="457200" indent="-457200">
              <a:buFont typeface="+mj-lt"/>
              <a:buAutoNum type="alphaLcParenR"/>
            </a:pPr>
            <a:r>
              <a:rPr lang="en-GB" sz="2400" dirty="0"/>
              <a:t>0.7V</a:t>
            </a:r>
          </a:p>
        </p:txBody>
      </p:sp>
    </p:spTree>
    <p:custDataLst>
      <p:tags r:id="rId1"/>
    </p:custDataLst>
    <p:extLst>
      <p:ext uri="{BB962C8B-B14F-4D97-AF65-F5344CB8AC3E}">
        <p14:creationId xmlns:p14="http://schemas.microsoft.com/office/powerpoint/2010/main" val="380699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Name the 5 most common types of didoes</a:t>
            </a:r>
          </a:p>
          <a:p>
            <a:pPr marL="457200" indent="-457200">
              <a:buFont typeface="+mj-lt"/>
              <a:buAutoNum type="arabicPeriod"/>
            </a:pPr>
            <a:r>
              <a:rPr lang="en-GB" sz="2400" dirty="0"/>
              <a:t>Explain the main characteristics and uses of the 5 most common types of diodes</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6</a:t>
            </a:r>
          </a:p>
        </p:txBody>
      </p:sp>
      <p:sp>
        <p:nvSpPr>
          <p:cNvPr id="3" name="Content Placeholder 2"/>
          <p:cNvSpPr>
            <a:spLocks noGrp="1"/>
          </p:cNvSpPr>
          <p:nvPr>
            <p:ph idx="1"/>
          </p:nvPr>
        </p:nvSpPr>
        <p:spPr>
          <a:xfrm>
            <a:off x="1122532" y="1091867"/>
            <a:ext cx="7607556" cy="2850546"/>
          </a:xfrm>
        </p:spPr>
        <p:txBody>
          <a:bodyPr>
            <a:noAutofit/>
          </a:bodyPr>
          <a:lstStyle/>
          <a:p>
            <a:pPr marL="0" indent="0">
              <a:buNone/>
            </a:pPr>
            <a:r>
              <a:rPr lang="en-GB" sz="2400" dirty="0"/>
              <a:t>The maximum reverse-bias voltage a diode can withstand before breaking down is called…</a:t>
            </a:r>
          </a:p>
          <a:p>
            <a:pPr marL="0" indent="0">
              <a:buNone/>
            </a:pPr>
            <a:endParaRPr lang="en-GB" sz="2400" dirty="0"/>
          </a:p>
          <a:p>
            <a:pPr marL="457200" indent="-457200">
              <a:buFont typeface="+mj-lt"/>
              <a:buAutoNum type="alphaLcParenR"/>
            </a:pPr>
            <a:r>
              <a:rPr lang="en-GB" sz="2400" dirty="0" err="1"/>
              <a:t>Max.I</a:t>
            </a:r>
            <a:endParaRPr lang="en-GB" sz="2400" dirty="0"/>
          </a:p>
          <a:p>
            <a:pPr marL="457200" indent="-457200">
              <a:buFont typeface="+mj-lt"/>
              <a:buAutoNum type="alphaLcParenR"/>
            </a:pPr>
            <a:r>
              <a:rPr lang="en-GB" sz="2400" dirty="0"/>
              <a:t>Forward Voltage</a:t>
            </a:r>
          </a:p>
          <a:p>
            <a:pPr marL="457200" indent="-457200">
              <a:buFont typeface="+mj-lt"/>
              <a:buAutoNum type="alphaLcParenR"/>
            </a:pPr>
            <a:r>
              <a:rPr lang="en-GB" sz="2400" dirty="0"/>
              <a:t>Cathode</a:t>
            </a:r>
          </a:p>
          <a:p>
            <a:pPr marL="457200" indent="-457200">
              <a:buFont typeface="+mj-lt"/>
              <a:buAutoNum type="alphaLcParenR"/>
            </a:pPr>
            <a:r>
              <a:rPr lang="en-GB" sz="2400" dirty="0"/>
              <a:t>Peak Inverse Voltage</a:t>
            </a:r>
          </a:p>
        </p:txBody>
      </p:sp>
    </p:spTree>
    <p:custDataLst>
      <p:tags r:id="rId1"/>
    </p:custDataLst>
    <p:extLst>
      <p:ext uri="{BB962C8B-B14F-4D97-AF65-F5344CB8AC3E}">
        <p14:creationId xmlns:p14="http://schemas.microsoft.com/office/powerpoint/2010/main" val="1935802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7</a:t>
            </a:r>
          </a:p>
        </p:txBody>
      </p:sp>
      <p:sp>
        <p:nvSpPr>
          <p:cNvPr id="3" name="Content Placeholder 2"/>
          <p:cNvSpPr>
            <a:spLocks noGrp="1"/>
          </p:cNvSpPr>
          <p:nvPr>
            <p:ph idx="1"/>
          </p:nvPr>
        </p:nvSpPr>
        <p:spPr>
          <a:xfrm>
            <a:off x="1122532" y="1091866"/>
            <a:ext cx="7607556" cy="751923"/>
          </a:xfrm>
        </p:spPr>
        <p:txBody>
          <a:bodyPr>
            <a:noAutofit/>
          </a:bodyPr>
          <a:lstStyle/>
          <a:p>
            <a:pPr marL="0" indent="0">
              <a:buNone/>
            </a:pPr>
            <a:r>
              <a:rPr lang="en-GB" sz="2400" dirty="0"/>
              <a:t>In which circuit will current flow? In all cases the diodes are silicon diodes.</a:t>
            </a:r>
          </a:p>
        </p:txBody>
      </p:sp>
      <p:pic>
        <p:nvPicPr>
          <p:cNvPr id="5" name="Picture 4">
            <a:extLst>
              <a:ext uri="{FF2B5EF4-FFF2-40B4-BE49-F238E27FC236}">
                <a16:creationId xmlns:a16="http://schemas.microsoft.com/office/drawing/2014/main" id="{64DD0A36-93C3-D94E-822A-6F41B8E66A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5450" y="1769248"/>
            <a:ext cx="2880000" cy="1800000"/>
          </a:xfrm>
          <a:prstGeom prst="rect">
            <a:avLst/>
          </a:prstGeom>
        </p:spPr>
      </p:pic>
      <p:pic>
        <p:nvPicPr>
          <p:cNvPr id="7" name="Picture 6">
            <a:extLst>
              <a:ext uri="{FF2B5EF4-FFF2-40B4-BE49-F238E27FC236}">
                <a16:creationId xmlns:a16="http://schemas.microsoft.com/office/drawing/2014/main" id="{F2058929-56D2-1F4D-95EE-7880FAF25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65450" y="3429891"/>
            <a:ext cx="2880000" cy="1800000"/>
          </a:xfrm>
          <a:prstGeom prst="rect">
            <a:avLst/>
          </a:prstGeom>
        </p:spPr>
      </p:pic>
      <p:pic>
        <p:nvPicPr>
          <p:cNvPr id="9" name="Picture 8">
            <a:extLst>
              <a:ext uri="{FF2B5EF4-FFF2-40B4-BE49-F238E27FC236}">
                <a16:creationId xmlns:a16="http://schemas.microsoft.com/office/drawing/2014/main" id="{5810EE4F-3319-2142-9B86-F761B1F036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9687" y="3427685"/>
            <a:ext cx="2880000" cy="2160000"/>
          </a:xfrm>
          <a:prstGeom prst="rect">
            <a:avLst/>
          </a:prstGeom>
        </p:spPr>
      </p:pic>
      <p:pic>
        <p:nvPicPr>
          <p:cNvPr id="11" name="Picture 10">
            <a:extLst>
              <a:ext uri="{FF2B5EF4-FFF2-40B4-BE49-F238E27FC236}">
                <a16:creationId xmlns:a16="http://schemas.microsoft.com/office/drawing/2014/main" id="{D1A0FCE4-534B-D041-9C2D-7E5FD7EAEF5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19687" y="1782371"/>
            <a:ext cx="2880000" cy="1800000"/>
          </a:xfrm>
          <a:prstGeom prst="rect">
            <a:avLst/>
          </a:prstGeom>
        </p:spPr>
      </p:pic>
      <p:sp>
        <p:nvSpPr>
          <p:cNvPr id="12" name="TextBox 11">
            <a:extLst>
              <a:ext uri="{FF2B5EF4-FFF2-40B4-BE49-F238E27FC236}">
                <a16:creationId xmlns:a16="http://schemas.microsoft.com/office/drawing/2014/main" id="{DB03FD49-0292-F54E-B25A-3D0F46432CC9}"/>
              </a:ext>
            </a:extLst>
          </p:cNvPr>
          <p:cNvSpPr txBox="1"/>
          <p:nvPr/>
        </p:nvSpPr>
        <p:spPr>
          <a:xfrm>
            <a:off x="1394085" y="2233534"/>
            <a:ext cx="365806" cy="369332"/>
          </a:xfrm>
          <a:prstGeom prst="rect">
            <a:avLst/>
          </a:prstGeom>
          <a:noFill/>
        </p:spPr>
        <p:txBody>
          <a:bodyPr wrap="none" rtlCol="0">
            <a:spAutoFit/>
          </a:bodyPr>
          <a:lstStyle/>
          <a:p>
            <a:r>
              <a:rPr lang="en-US" dirty="0"/>
              <a:t>a)</a:t>
            </a:r>
          </a:p>
        </p:txBody>
      </p:sp>
      <p:sp>
        <p:nvSpPr>
          <p:cNvPr id="13" name="TextBox 12">
            <a:extLst>
              <a:ext uri="{FF2B5EF4-FFF2-40B4-BE49-F238E27FC236}">
                <a16:creationId xmlns:a16="http://schemas.microsoft.com/office/drawing/2014/main" id="{CFAD273C-06E1-3146-83D0-DB55FC321129}"/>
              </a:ext>
            </a:extLst>
          </p:cNvPr>
          <p:cNvSpPr txBox="1"/>
          <p:nvPr/>
        </p:nvSpPr>
        <p:spPr>
          <a:xfrm>
            <a:off x="1394085" y="3542602"/>
            <a:ext cx="377026" cy="369332"/>
          </a:xfrm>
          <a:prstGeom prst="rect">
            <a:avLst/>
          </a:prstGeom>
          <a:noFill/>
        </p:spPr>
        <p:txBody>
          <a:bodyPr wrap="none" rtlCol="0">
            <a:spAutoFit/>
          </a:bodyPr>
          <a:lstStyle/>
          <a:p>
            <a:r>
              <a:rPr lang="en-US" dirty="0"/>
              <a:t>b)</a:t>
            </a:r>
          </a:p>
        </p:txBody>
      </p:sp>
      <p:sp>
        <p:nvSpPr>
          <p:cNvPr id="14" name="TextBox 13">
            <a:extLst>
              <a:ext uri="{FF2B5EF4-FFF2-40B4-BE49-F238E27FC236}">
                <a16:creationId xmlns:a16="http://schemas.microsoft.com/office/drawing/2014/main" id="{EAEEFDC6-37A0-6242-9DA8-CCA4FF2D767B}"/>
              </a:ext>
            </a:extLst>
          </p:cNvPr>
          <p:cNvSpPr txBox="1"/>
          <p:nvPr/>
        </p:nvSpPr>
        <p:spPr>
          <a:xfrm>
            <a:off x="4893709" y="2131700"/>
            <a:ext cx="352982" cy="369332"/>
          </a:xfrm>
          <a:prstGeom prst="rect">
            <a:avLst/>
          </a:prstGeom>
          <a:noFill/>
        </p:spPr>
        <p:txBody>
          <a:bodyPr wrap="none" rtlCol="0">
            <a:spAutoFit/>
          </a:bodyPr>
          <a:lstStyle/>
          <a:p>
            <a:r>
              <a:rPr lang="en-US" dirty="0"/>
              <a:t>c)</a:t>
            </a:r>
          </a:p>
        </p:txBody>
      </p:sp>
      <p:sp>
        <p:nvSpPr>
          <p:cNvPr id="15" name="TextBox 14">
            <a:extLst>
              <a:ext uri="{FF2B5EF4-FFF2-40B4-BE49-F238E27FC236}">
                <a16:creationId xmlns:a16="http://schemas.microsoft.com/office/drawing/2014/main" id="{0590D76B-9769-9A42-A943-1C7B2268538B}"/>
              </a:ext>
            </a:extLst>
          </p:cNvPr>
          <p:cNvSpPr txBox="1"/>
          <p:nvPr/>
        </p:nvSpPr>
        <p:spPr>
          <a:xfrm>
            <a:off x="4851009" y="3542602"/>
            <a:ext cx="377026" cy="369332"/>
          </a:xfrm>
          <a:prstGeom prst="rect">
            <a:avLst/>
          </a:prstGeom>
          <a:noFill/>
        </p:spPr>
        <p:txBody>
          <a:bodyPr wrap="none" rtlCol="0">
            <a:spAutoFit/>
          </a:bodyPr>
          <a:lstStyle/>
          <a:p>
            <a:r>
              <a:rPr lang="en-US" dirty="0"/>
              <a:t>d)</a:t>
            </a:r>
          </a:p>
        </p:txBody>
      </p:sp>
    </p:spTree>
    <p:custDataLst>
      <p:tags r:id="rId1"/>
    </p:custDataLst>
    <p:extLst>
      <p:ext uri="{BB962C8B-B14F-4D97-AF65-F5344CB8AC3E}">
        <p14:creationId xmlns:p14="http://schemas.microsoft.com/office/powerpoint/2010/main" val="3527426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8</a:t>
            </a:r>
          </a:p>
        </p:txBody>
      </p:sp>
      <p:sp>
        <p:nvSpPr>
          <p:cNvPr id="3" name="Content Placeholder 2"/>
          <p:cNvSpPr>
            <a:spLocks noGrp="1"/>
          </p:cNvSpPr>
          <p:nvPr>
            <p:ph idx="1"/>
          </p:nvPr>
        </p:nvSpPr>
        <p:spPr>
          <a:xfrm>
            <a:off x="1122532" y="1091866"/>
            <a:ext cx="7607556" cy="751923"/>
          </a:xfrm>
        </p:spPr>
        <p:txBody>
          <a:bodyPr>
            <a:noAutofit/>
          </a:bodyPr>
          <a:lstStyle/>
          <a:p>
            <a:pPr marL="0" indent="0">
              <a:buNone/>
            </a:pPr>
            <a:r>
              <a:rPr lang="en-GB" sz="2400" dirty="0"/>
              <a:t>What element is typically used to dope silicon to make N-type semi-conductor material?</a:t>
            </a:r>
          </a:p>
          <a:p>
            <a:pPr marL="0" indent="0">
              <a:buNone/>
            </a:pPr>
            <a:endParaRPr lang="en-GB" sz="2400" dirty="0"/>
          </a:p>
          <a:p>
            <a:pPr marL="457200" indent="-457200">
              <a:buFont typeface="+mj-lt"/>
              <a:buAutoNum type="alphaLcParenR"/>
            </a:pPr>
            <a:r>
              <a:rPr lang="en-GB" sz="2400" dirty="0"/>
              <a:t>Phosphorous</a:t>
            </a:r>
          </a:p>
          <a:p>
            <a:pPr marL="457200" indent="-457200">
              <a:buFont typeface="+mj-lt"/>
              <a:buAutoNum type="alphaLcParenR"/>
            </a:pPr>
            <a:r>
              <a:rPr lang="en-GB" sz="2400" dirty="0"/>
              <a:t>Iron</a:t>
            </a:r>
          </a:p>
          <a:p>
            <a:pPr marL="457200" indent="-457200">
              <a:buFont typeface="+mj-lt"/>
              <a:buAutoNum type="alphaLcParenR"/>
            </a:pPr>
            <a:r>
              <a:rPr lang="en-GB" sz="2400" dirty="0"/>
              <a:t>Boron</a:t>
            </a:r>
          </a:p>
          <a:p>
            <a:pPr marL="457200" indent="-457200">
              <a:buFont typeface="+mj-lt"/>
              <a:buAutoNum type="alphaLcParenR"/>
            </a:pPr>
            <a:r>
              <a:rPr lang="en-GB" sz="2400" dirty="0"/>
              <a:t>Beryllium</a:t>
            </a:r>
          </a:p>
        </p:txBody>
      </p:sp>
    </p:spTree>
    <p:custDataLst>
      <p:tags r:id="rId1"/>
    </p:custDataLst>
    <p:extLst>
      <p:ext uri="{BB962C8B-B14F-4D97-AF65-F5344CB8AC3E}">
        <p14:creationId xmlns:p14="http://schemas.microsoft.com/office/powerpoint/2010/main" val="1713572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9</a:t>
            </a:r>
          </a:p>
        </p:txBody>
      </p:sp>
      <p:sp>
        <p:nvSpPr>
          <p:cNvPr id="3" name="Content Placeholder 2"/>
          <p:cNvSpPr>
            <a:spLocks noGrp="1"/>
          </p:cNvSpPr>
          <p:nvPr>
            <p:ph idx="1"/>
          </p:nvPr>
        </p:nvSpPr>
        <p:spPr>
          <a:xfrm>
            <a:off x="1122532" y="1091866"/>
            <a:ext cx="7607556" cy="751923"/>
          </a:xfrm>
        </p:spPr>
        <p:txBody>
          <a:bodyPr>
            <a:noAutofit/>
          </a:bodyPr>
          <a:lstStyle/>
          <a:p>
            <a:pPr marL="0" indent="0">
              <a:buNone/>
            </a:pPr>
            <a:r>
              <a:rPr lang="en-GB" sz="2400" dirty="0"/>
              <a:t>True or False: P-type semi-conductor material is positively charged.</a:t>
            </a:r>
          </a:p>
          <a:p>
            <a:pPr marL="0" indent="0">
              <a:buNone/>
            </a:pPr>
            <a:endParaRPr lang="en-GB" sz="2400" dirty="0"/>
          </a:p>
          <a:p>
            <a:pPr marL="457200" indent="-457200">
              <a:buFont typeface="+mj-lt"/>
              <a:buAutoNum type="alphaLcParenR"/>
            </a:pPr>
            <a:r>
              <a:rPr lang="en-GB" sz="2400" dirty="0"/>
              <a:t>True</a:t>
            </a:r>
          </a:p>
          <a:p>
            <a:pPr marL="457200" indent="-457200">
              <a:buFont typeface="+mj-lt"/>
              <a:buAutoNum type="alphaLcParenR"/>
            </a:pPr>
            <a:r>
              <a:rPr lang="en-GB" sz="2400" dirty="0"/>
              <a:t>False</a:t>
            </a:r>
          </a:p>
        </p:txBody>
      </p:sp>
    </p:spTree>
    <p:custDataLst>
      <p:tags r:id="rId1"/>
    </p:custDataLst>
    <p:extLst>
      <p:ext uri="{BB962C8B-B14F-4D97-AF65-F5344CB8AC3E}">
        <p14:creationId xmlns:p14="http://schemas.microsoft.com/office/powerpoint/2010/main" val="4139453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9</a:t>
            </a:r>
          </a:p>
        </p:txBody>
      </p:sp>
      <p:sp>
        <p:nvSpPr>
          <p:cNvPr id="3" name="Content Placeholder 2"/>
          <p:cNvSpPr>
            <a:spLocks noGrp="1"/>
          </p:cNvSpPr>
          <p:nvPr>
            <p:ph idx="1"/>
          </p:nvPr>
        </p:nvSpPr>
        <p:spPr>
          <a:xfrm>
            <a:off x="1122532" y="1091866"/>
            <a:ext cx="7607556" cy="751923"/>
          </a:xfrm>
        </p:spPr>
        <p:txBody>
          <a:bodyPr>
            <a:noAutofit/>
          </a:bodyPr>
          <a:lstStyle/>
          <a:p>
            <a:pPr marL="0" indent="0">
              <a:buNone/>
            </a:pPr>
            <a:r>
              <a:rPr lang="en-GB" sz="2400" dirty="0"/>
              <a:t>Will a PN junction connected like this conduct electricity?</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457200" indent="-457200">
              <a:buFont typeface="+mj-lt"/>
              <a:buAutoNum type="alphaLcParenR"/>
            </a:pPr>
            <a:r>
              <a:rPr lang="en-GB" sz="2400" dirty="0"/>
              <a:t>True</a:t>
            </a:r>
          </a:p>
          <a:p>
            <a:pPr marL="457200" indent="-457200">
              <a:buFont typeface="+mj-lt"/>
              <a:buAutoNum type="alphaLcParenR"/>
            </a:pPr>
            <a:r>
              <a:rPr lang="en-GB" sz="2400" dirty="0"/>
              <a:t>False</a:t>
            </a:r>
          </a:p>
        </p:txBody>
      </p:sp>
      <p:sp>
        <p:nvSpPr>
          <p:cNvPr id="4" name="Rectangle 3">
            <a:extLst>
              <a:ext uri="{FF2B5EF4-FFF2-40B4-BE49-F238E27FC236}">
                <a16:creationId xmlns:a16="http://schemas.microsoft.com/office/drawing/2014/main" id="{27BF79E9-8B95-014D-A2CA-36FB50F3CB8C}"/>
              </a:ext>
            </a:extLst>
          </p:cNvPr>
          <p:cNvSpPr/>
          <p:nvPr/>
        </p:nvSpPr>
        <p:spPr>
          <a:xfrm>
            <a:off x="1083614" y="1787520"/>
            <a:ext cx="3819751" cy="1918741"/>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8B8067-4366-7D4D-AD58-0B257A198884}"/>
              </a:ext>
            </a:extLst>
          </p:cNvPr>
          <p:cNvSpPr/>
          <p:nvPr/>
        </p:nvSpPr>
        <p:spPr>
          <a:xfrm>
            <a:off x="4933346" y="1787519"/>
            <a:ext cx="3819751" cy="1918741"/>
          </a:xfrm>
          <a:prstGeom prst="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B66669A-73F9-AF42-B09B-FE30C8E1FC23}"/>
              </a:ext>
            </a:extLst>
          </p:cNvPr>
          <p:cNvSpPr/>
          <p:nvPr/>
        </p:nvSpPr>
        <p:spPr>
          <a:xfrm>
            <a:off x="1229649" y="183664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 name="Oval 6">
            <a:extLst>
              <a:ext uri="{FF2B5EF4-FFF2-40B4-BE49-F238E27FC236}">
                <a16:creationId xmlns:a16="http://schemas.microsoft.com/office/drawing/2014/main" id="{A9632E91-35A9-DF44-B317-97461FCC539E}"/>
              </a:ext>
            </a:extLst>
          </p:cNvPr>
          <p:cNvSpPr/>
          <p:nvPr/>
        </p:nvSpPr>
        <p:spPr>
          <a:xfrm>
            <a:off x="1229649" y="232308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 name="Oval 7">
            <a:extLst>
              <a:ext uri="{FF2B5EF4-FFF2-40B4-BE49-F238E27FC236}">
                <a16:creationId xmlns:a16="http://schemas.microsoft.com/office/drawing/2014/main" id="{25AD546C-2E85-7442-8354-3B3EE4E35EB0}"/>
              </a:ext>
            </a:extLst>
          </p:cNvPr>
          <p:cNvSpPr/>
          <p:nvPr/>
        </p:nvSpPr>
        <p:spPr>
          <a:xfrm>
            <a:off x="1229649" y="280381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 name="Oval 8">
            <a:extLst>
              <a:ext uri="{FF2B5EF4-FFF2-40B4-BE49-F238E27FC236}">
                <a16:creationId xmlns:a16="http://schemas.microsoft.com/office/drawing/2014/main" id="{22720C13-B71E-6A4D-B5CB-88164C8ECDD5}"/>
              </a:ext>
            </a:extLst>
          </p:cNvPr>
          <p:cNvSpPr/>
          <p:nvPr/>
        </p:nvSpPr>
        <p:spPr>
          <a:xfrm>
            <a:off x="1229649" y="328453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0" name="Oval 9">
            <a:extLst>
              <a:ext uri="{FF2B5EF4-FFF2-40B4-BE49-F238E27FC236}">
                <a16:creationId xmlns:a16="http://schemas.microsoft.com/office/drawing/2014/main" id="{E0F2DC94-8256-7948-8E37-44B4B929E8D8}"/>
              </a:ext>
            </a:extLst>
          </p:cNvPr>
          <p:cNvSpPr/>
          <p:nvPr/>
        </p:nvSpPr>
        <p:spPr>
          <a:xfrm>
            <a:off x="1766217" y="183422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1" name="Oval 10">
            <a:extLst>
              <a:ext uri="{FF2B5EF4-FFF2-40B4-BE49-F238E27FC236}">
                <a16:creationId xmlns:a16="http://schemas.microsoft.com/office/drawing/2014/main" id="{190E015B-A4BC-DB48-9E6F-31B0E2625B88}"/>
              </a:ext>
            </a:extLst>
          </p:cNvPr>
          <p:cNvSpPr/>
          <p:nvPr/>
        </p:nvSpPr>
        <p:spPr>
          <a:xfrm>
            <a:off x="1766217" y="232066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2" name="Oval 11">
            <a:extLst>
              <a:ext uri="{FF2B5EF4-FFF2-40B4-BE49-F238E27FC236}">
                <a16:creationId xmlns:a16="http://schemas.microsoft.com/office/drawing/2014/main" id="{D059C170-799A-154C-AFB7-4C3A14668B09}"/>
              </a:ext>
            </a:extLst>
          </p:cNvPr>
          <p:cNvSpPr/>
          <p:nvPr/>
        </p:nvSpPr>
        <p:spPr>
          <a:xfrm>
            <a:off x="1766217" y="280138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3" name="Oval 12">
            <a:extLst>
              <a:ext uri="{FF2B5EF4-FFF2-40B4-BE49-F238E27FC236}">
                <a16:creationId xmlns:a16="http://schemas.microsoft.com/office/drawing/2014/main" id="{5D5A507D-C1B1-8B47-9350-CF0FADE0D7CB}"/>
              </a:ext>
            </a:extLst>
          </p:cNvPr>
          <p:cNvSpPr/>
          <p:nvPr/>
        </p:nvSpPr>
        <p:spPr>
          <a:xfrm>
            <a:off x="1766217" y="328211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4" name="Oval 13">
            <a:extLst>
              <a:ext uri="{FF2B5EF4-FFF2-40B4-BE49-F238E27FC236}">
                <a16:creationId xmlns:a16="http://schemas.microsoft.com/office/drawing/2014/main" id="{B175B6B7-8E49-294D-9743-BE0A7193AEFA}"/>
              </a:ext>
            </a:extLst>
          </p:cNvPr>
          <p:cNvSpPr/>
          <p:nvPr/>
        </p:nvSpPr>
        <p:spPr>
          <a:xfrm>
            <a:off x="2302785" y="184445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5" name="Oval 14">
            <a:extLst>
              <a:ext uri="{FF2B5EF4-FFF2-40B4-BE49-F238E27FC236}">
                <a16:creationId xmlns:a16="http://schemas.microsoft.com/office/drawing/2014/main" id="{F1009A94-6267-0D48-9999-80BA6BD8C71E}"/>
              </a:ext>
            </a:extLst>
          </p:cNvPr>
          <p:cNvSpPr/>
          <p:nvPr/>
        </p:nvSpPr>
        <p:spPr>
          <a:xfrm>
            <a:off x="2302785" y="233089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6" name="Oval 15">
            <a:extLst>
              <a:ext uri="{FF2B5EF4-FFF2-40B4-BE49-F238E27FC236}">
                <a16:creationId xmlns:a16="http://schemas.microsoft.com/office/drawing/2014/main" id="{AF359824-926A-4743-ACF1-116073EE211E}"/>
              </a:ext>
            </a:extLst>
          </p:cNvPr>
          <p:cNvSpPr/>
          <p:nvPr/>
        </p:nvSpPr>
        <p:spPr>
          <a:xfrm>
            <a:off x="2302785" y="281162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7" name="Oval 16">
            <a:extLst>
              <a:ext uri="{FF2B5EF4-FFF2-40B4-BE49-F238E27FC236}">
                <a16:creationId xmlns:a16="http://schemas.microsoft.com/office/drawing/2014/main" id="{C30C39DE-D1D0-6144-A475-4659AE621763}"/>
              </a:ext>
            </a:extLst>
          </p:cNvPr>
          <p:cNvSpPr/>
          <p:nvPr/>
        </p:nvSpPr>
        <p:spPr>
          <a:xfrm>
            <a:off x="2302785" y="329234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8" name="Oval 17">
            <a:extLst>
              <a:ext uri="{FF2B5EF4-FFF2-40B4-BE49-F238E27FC236}">
                <a16:creationId xmlns:a16="http://schemas.microsoft.com/office/drawing/2014/main" id="{6FAD0CDA-7F62-CE44-A8BE-107FB3DD6767}"/>
              </a:ext>
            </a:extLst>
          </p:cNvPr>
          <p:cNvSpPr/>
          <p:nvPr/>
        </p:nvSpPr>
        <p:spPr>
          <a:xfrm>
            <a:off x="2839353" y="184445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19" name="Oval 18">
            <a:extLst>
              <a:ext uri="{FF2B5EF4-FFF2-40B4-BE49-F238E27FC236}">
                <a16:creationId xmlns:a16="http://schemas.microsoft.com/office/drawing/2014/main" id="{4C3F1F4D-35C2-454D-A9CD-6ACB223526FC}"/>
              </a:ext>
            </a:extLst>
          </p:cNvPr>
          <p:cNvSpPr/>
          <p:nvPr/>
        </p:nvSpPr>
        <p:spPr>
          <a:xfrm>
            <a:off x="2839353" y="233089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0" name="Oval 19">
            <a:extLst>
              <a:ext uri="{FF2B5EF4-FFF2-40B4-BE49-F238E27FC236}">
                <a16:creationId xmlns:a16="http://schemas.microsoft.com/office/drawing/2014/main" id="{E267BA79-76CA-5A4B-B45F-5469CF61707B}"/>
              </a:ext>
            </a:extLst>
          </p:cNvPr>
          <p:cNvSpPr/>
          <p:nvPr/>
        </p:nvSpPr>
        <p:spPr>
          <a:xfrm>
            <a:off x="2839353" y="281162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1" name="Oval 20">
            <a:extLst>
              <a:ext uri="{FF2B5EF4-FFF2-40B4-BE49-F238E27FC236}">
                <a16:creationId xmlns:a16="http://schemas.microsoft.com/office/drawing/2014/main" id="{1D37B8C6-42D7-8149-A1ED-CE905FA80D8F}"/>
              </a:ext>
            </a:extLst>
          </p:cNvPr>
          <p:cNvSpPr/>
          <p:nvPr/>
        </p:nvSpPr>
        <p:spPr>
          <a:xfrm>
            <a:off x="2839353" y="329234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2" name="Oval 21">
            <a:extLst>
              <a:ext uri="{FF2B5EF4-FFF2-40B4-BE49-F238E27FC236}">
                <a16:creationId xmlns:a16="http://schemas.microsoft.com/office/drawing/2014/main" id="{69153486-DE86-0647-B6B1-78C8F6B3C4D7}"/>
              </a:ext>
            </a:extLst>
          </p:cNvPr>
          <p:cNvSpPr/>
          <p:nvPr/>
        </p:nvSpPr>
        <p:spPr>
          <a:xfrm>
            <a:off x="3375921" y="185560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3" name="Oval 22">
            <a:extLst>
              <a:ext uri="{FF2B5EF4-FFF2-40B4-BE49-F238E27FC236}">
                <a16:creationId xmlns:a16="http://schemas.microsoft.com/office/drawing/2014/main" id="{42817145-54D5-684F-887E-AD72A79E7EA3}"/>
              </a:ext>
            </a:extLst>
          </p:cNvPr>
          <p:cNvSpPr/>
          <p:nvPr/>
        </p:nvSpPr>
        <p:spPr>
          <a:xfrm>
            <a:off x="3375921" y="234205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4" name="Oval 23">
            <a:extLst>
              <a:ext uri="{FF2B5EF4-FFF2-40B4-BE49-F238E27FC236}">
                <a16:creationId xmlns:a16="http://schemas.microsoft.com/office/drawing/2014/main" id="{95B4CA30-7F66-A34E-9795-8AD06C0C842E}"/>
              </a:ext>
            </a:extLst>
          </p:cNvPr>
          <p:cNvSpPr/>
          <p:nvPr/>
        </p:nvSpPr>
        <p:spPr>
          <a:xfrm>
            <a:off x="3375921" y="282277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5" name="Oval 24">
            <a:extLst>
              <a:ext uri="{FF2B5EF4-FFF2-40B4-BE49-F238E27FC236}">
                <a16:creationId xmlns:a16="http://schemas.microsoft.com/office/drawing/2014/main" id="{8813513C-5255-544B-B945-1CA06530CA37}"/>
              </a:ext>
            </a:extLst>
          </p:cNvPr>
          <p:cNvSpPr/>
          <p:nvPr/>
        </p:nvSpPr>
        <p:spPr>
          <a:xfrm>
            <a:off x="3375921" y="330349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6" name="Oval 25">
            <a:extLst>
              <a:ext uri="{FF2B5EF4-FFF2-40B4-BE49-F238E27FC236}">
                <a16:creationId xmlns:a16="http://schemas.microsoft.com/office/drawing/2014/main" id="{C7C721CA-58F0-714C-B945-D1F7BBE5D7A8}"/>
              </a:ext>
            </a:extLst>
          </p:cNvPr>
          <p:cNvSpPr/>
          <p:nvPr/>
        </p:nvSpPr>
        <p:spPr>
          <a:xfrm>
            <a:off x="3912489" y="184445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7" name="Oval 26">
            <a:extLst>
              <a:ext uri="{FF2B5EF4-FFF2-40B4-BE49-F238E27FC236}">
                <a16:creationId xmlns:a16="http://schemas.microsoft.com/office/drawing/2014/main" id="{7096C5AA-CD21-B647-9704-7A67C23ED42B}"/>
              </a:ext>
            </a:extLst>
          </p:cNvPr>
          <p:cNvSpPr/>
          <p:nvPr/>
        </p:nvSpPr>
        <p:spPr>
          <a:xfrm>
            <a:off x="3912489" y="233089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8" name="Oval 27">
            <a:extLst>
              <a:ext uri="{FF2B5EF4-FFF2-40B4-BE49-F238E27FC236}">
                <a16:creationId xmlns:a16="http://schemas.microsoft.com/office/drawing/2014/main" id="{B889A6B4-F533-874A-9CA5-29090468441F}"/>
              </a:ext>
            </a:extLst>
          </p:cNvPr>
          <p:cNvSpPr/>
          <p:nvPr/>
        </p:nvSpPr>
        <p:spPr>
          <a:xfrm>
            <a:off x="3912489" y="281162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29" name="Oval 28">
            <a:extLst>
              <a:ext uri="{FF2B5EF4-FFF2-40B4-BE49-F238E27FC236}">
                <a16:creationId xmlns:a16="http://schemas.microsoft.com/office/drawing/2014/main" id="{DEFC7AA0-5494-B048-B2A8-220E13A4B84D}"/>
              </a:ext>
            </a:extLst>
          </p:cNvPr>
          <p:cNvSpPr/>
          <p:nvPr/>
        </p:nvSpPr>
        <p:spPr>
          <a:xfrm>
            <a:off x="3912489" y="329234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0" name="Oval 29">
            <a:extLst>
              <a:ext uri="{FF2B5EF4-FFF2-40B4-BE49-F238E27FC236}">
                <a16:creationId xmlns:a16="http://schemas.microsoft.com/office/drawing/2014/main" id="{FB761CD3-4CE8-F54F-8688-5B90C417C62F}"/>
              </a:ext>
            </a:extLst>
          </p:cNvPr>
          <p:cNvSpPr/>
          <p:nvPr/>
        </p:nvSpPr>
        <p:spPr>
          <a:xfrm>
            <a:off x="4449057" y="1834220"/>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1" name="Oval 30">
            <a:extLst>
              <a:ext uri="{FF2B5EF4-FFF2-40B4-BE49-F238E27FC236}">
                <a16:creationId xmlns:a16="http://schemas.microsoft.com/office/drawing/2014/main" id="{A7C1080F-5A03-0A4C-8FFC-3D24FF60AAD9}"/>
              </a:ext>
            </a:extLst>
          </p:cNvPr>
          <p:cNvSpPr/>
          <p:nvPr/>
        </p:nvSpPr>
        <p:spPr>
          <a:xfrm>
            <a:off x="4449057" y="2320667"/>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2" name="Oval 31">
            <a:extLst>
              <a:ext uri="{FF2B5EF4-FFF2-40B4-BE49-F238E27FC236}">
                <a16:creationId xmlns:a16="http://schemas.microsoft.com/office/drawing/2014/main" id="{20FC3F19-C98D-3649-9632-7AA9C8CF7E5A}"/>
              </a:ext>
            </a:extLst>
          </p:cNvPr>
          <p:cNvSpPr/>
          <p:nvPr/>
        </p:nvSpPr>
        <p:spPr>
          <a:xfrm>
            <a:off x="4449057" y="280138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3" name="Oval 32">
            <a:extLst>
              <a:ext uri="{FF2B5EF4-FFF2-40B4-BE49-F238E27FC236}">
                <a16:creationId xmlns:a16="http://schemas.microsoft.com/office/drawing/2014/main" id="{65B1C42C-B9BA-4247-9D3C-B7021ACEFEFB}"/>
              </a:ext>
            </a:extLst>
          </p:cNvPr>
          <p:cNvSpPr/>
          <p:nvPr/>
        </p:nvSpPr>
        <p:spPr>
          <a:xfrm>
            <a:off x="4449057" y="328211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34" name="Oval 33">
            <a:extLst>
              <a:ext uri="{FF2B5EF4-FFF2-40B4-BE49-F238E27FC236}">
                <a16:creationId xmlns:a16="http://schemas.microsoft.com/office/drawing/2014/main" id="{786E9417-E53C-4141-B0E8-387951EB6491}"/>
              </a:ext>
            </a:extLst>
          </p:cNvPr>
          <p:cNvSpPr/>
          <p:nvPr/>
        </p:nvSpPr>
        <p:spPr>
          <a:xfrm>
            <a:off x="4307830" y="2235702"/>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84D9075-44B6-D848-97C6-522D5FDF0272}"/>
              </a:ext>
            </a:extLst>
          </p:cNvPr>
          <p:cNvSpPr/>
          <p:nvPr/>
        </p:nvSpPr>
        <p:spPr>
          <a:xfrm>
            <a:off x="4336478" y="2750850"/>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6F4E744-C102-7849-9DA7-F7E59B9C6C50}"/>
              </a:ext>
            </a:extLst>
          </p:cNvPr>
          <p:cNvSpPr/>
          <p:nvPr/>
        </p:nvSpPr>
        <p:spPr>
          <a:xfrm>
            <a:off x="4326381" y="320717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DD2B483-9492-1C4F-8FD3-75836C89CC7B}"/>
              </a:ext>
            </a:extLst>
          </p:cNvPr>
          <p:cNvSpPr/>
          <p:nvPr/>
        </p:nvSpPr>
        <p:spPr>
          <a:xfrm>
            <a:off x="5974935" y="2201301"/>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5D382B8-7A40-7340-8716-4EBA83F1C839}"/>
              </a:ext>
            </a:extLst>
          </p:cNvPr>
          <p:cNvSpPr/>
          <p:nvPr/>
        </p:nvSpPr>
        <p:spPr>
          <a:xfrm>
            <a:off x="5971441" y="2687748"/>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3A3C951-7308-0A44-B310-BCC3F79FBB40}"/>
              </a:ext>
            </a:extLst>
          </p:cNvPr>
          <p:cNvSpPr/>
          <p:nvPr/>
        </p:nvSpPr>
        <p:spPr>
          <a:xfrm>
            <a:off x="5973681" y="318103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B40AEAE-2B82-DB49-8AFE-45F51B3BCF25}"/>
              </a:ext>
            </a:extLst>
          </p:cNvPr>
          <p:cNvSpPr/>
          <p:nvPr/>
        </p:nvSpPr>
        <p:spPr>
          <a:xfrm>
            <a:off x="6492482" y="2201301"/>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6CBDC55-609E-D840-BA68-FFB6D40256D9}"/>
              </a:ext>
            </a:extLst>
          </p:cNvPr>
          <p:cNvSpPr/>
          <p:nvPr/>
        </p:nvSpPr>
        <p:spPr>
          <a:xfrm>
            <a:off x="6519901" y="272169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5E3CD9E-2127-454B-B857-C32429775104}"/>
              </a:ext>
            </a:extLst>
          </p:cNvPr>
          <p:cNvSpPr/>
          <p:nvPr/>
        </p:nvSpPr>
        <p:spPr>
          <a:xfrm>
            <a:off x="6510739" y="318103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EB87820-9D7A-C54E-9331-066FE519616D}"/>
              </a:ext>
            </a:extLst>
          </p:cNvPr>
          <p:cNvSpPr/>
          <p:nvPr/>
        </p:nvSpPr>
        <p:spPr>
          <a:xfrm>
            <a:off x="7051581" y="2221086"/>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D1F0E95-2F3D-B741-9792-3373C3D238C9}"/>
              </a:ext>
            </a:extLst>
          </p:cNvPr>
          <p:cNvSpPr/>
          <p:nvPr/>
        </p:nvSpPr>
        <p:spPr>
          <a:xfrm>
            <a:off x="7079000" y="2741480"/>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EABE71F-E1BE-4247-9AB3-54717D6D02EF}"/>
              </a:ext>
            </a:extLst>
          </p:cNvPr>
          <p:cNvSpPr/>
          <p:nvPr/>
        </p:nvSpPr>
        <p:spPr>
          <a:xfrm>
            <a:off x="7069838" y="3200819"/>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33109240-05AE-0B4B-AAE9-D5455ABAA0C2}"/>
              </a:ext>
            </a:extLst>
          </p:cNvPr>
          <p:cNvSpPr/>
          <p:nvPr/>
        </p:nvSpPr>
        <p:spPr>
          <a:xfrm>
            <a:off x="7592423" y="2201301"/>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6B733D3-8BA5-6642-A492-CBA1812BAC2F}"/>
              </a:ext>
            </a:extLst>
          </p:cNvPr>
          <p:cNvSpPr/>
          <p:nvPr/>
        </p:nvSpPr>
        <p:spPr>
          <a:xfrm>
            <a:off x="7619842" y="2721695"/>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C00A3F3-DB7D-CC4C-8874-D54998471629}"/>
              </a:ext>
            </a:extLst>
          </p:cNvPr>
          <p:cNvSpPr/>
          <p:nvPr/>
        </p:nvSpPr>
        <p:spPr>
          <a:xfrm>
            <a:off x="7610680" y="318103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E8CB59A-B43B-FC44-8237-DF34A7E90964}"/>
              </a:ext>
            </a:extLst>
          </p:cNvPr>
          <p:cNvSpPr/>
          <p:nvPr/>
        </p:nvSpPr>
        <p:spPr>
          <a:xfrm>
            <a:off x="8131604" y="2218260"/>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F398C40-2B30-F545-96C3-7BA633EAA797}"/>
              </a:ext>
            </a:extLst>
          </p:cNvPr>
          <p:cNvSpPr/>
          <p:nvPr/>
        </p:nvSpPr>
        <p:spPr>
          <a:xfrm>
            <a:off x="8159023" y="2738654"/>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9BF1D7C5-92F5-7049-9EF5-BED1D7AC7021}"/>
              </a:ext>
            </a:extLst>
          </p:cNvPr>
          <p:cNvSpPr/>
          <p:nvPr/>
        </p:nvSpPr>
        <p:spPr>
          <a:xfrm>
            <a:off x="8149861" y="3197993"/>
            <a:ext cx="101077" cy="1010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B79D16F-5922-A74B-AF13-9B99956B06DA}"/>
              </a:ext>
            </a:extLst>
          </p:cNvPr>
          <p:cNvSpPr/>
          <p:nvPr/>
        </p:nvSpPr>
        <p:spPr>
          <a:xfrm>
            <a:off x="4307831" y="222510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16FA8D1-9D37-6D4C-A7DC-2215CEB17EDB}"/>
              </a:ext>
            </a:extLst>
          </p:cNvPr>
          <p:cNvSpPr/>
          <p:nvPr/>
        </p:nvSpPr>
        <p:spPr>
          <a:xfrm>
            <a:off x="4335250" y="2745500"/>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A440A58-BA4C-7F45-891B-1A4748FAB0A6}"/>
              </a:ext>
            </a:extLst>
          </p:cNvPr>
          <p:cNvSpPr/>
          <p:nvPr/>
        </p:nvSpPr>
        <p:spPr>
          <a:xfrm>
            <a:off x="4326088" y="320483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29A16F0-4B16-FD41-9AF1-A5C112288736}"/>
              </a:ext>
            </a:extLst>
          </p:cNvPr>
          <p:cNvSpPr/>
          <p:nvPr/>
        </p:nvSpPr>
        <p:spPr>
          <a:xfrm>
            <a:off x="3763228" y="2243008"/>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1411D0F-C877-1845-BA55-6A3F4197A054}"/>
              </a:ext>
            </a:extLst>
          </p:cNvPr>
          <p:cNvSpPr/>
          <p:nvPr/>
        </p:nvSpPr>
        <p:spPr>
          <a:xfrm>
            <a:off x="3790647" y="276340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80D4801-6141-E84E-86A2-EF752EE75A3F}"/>
              </a:ext>
            </a:extLst>
          </p:cNvPr>
          <p:cNvSpPr/>
          <p:nvPr/>
        </p:nvSpPr>
        <p:spPr>
          <a:xfrm>
            <a:off x="3781485" y="3222741"/>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9BB1832-7063-7D4D-A609-96B4C2C54E0A}"/>
              </a:ext>
            </a:extLst>
          </p:cNvPr>
          <p:cNvSpPr/>
          <p:nvPr/>
        </p:nvSpPr>
        <p:spPr>
          <a:xfrm>
            <a:off x="3225232" y="222108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F84DEEE-E023-614F-9D49-D419BF814DE3}"/>
              </a:ext>
            </a:extLst>
          </p:cNvPr>
          <p:cNvSpPr/>
          <p:nvPr/>
        </p:nvSpPr>
        <p:spPr>
          <a:xfrm>
            <a:off x="3252651" y="2741480"/>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7CE976F-E4EE-DD42-86EA-33517B857618}"/>
              </a:ext>
            </a:extLst>
          </p:cNvPr>
          <p:cNvSpPr/>
          <p:nvPr/>
        </p:nvSpPr>
        <p:spPr>
          <a:xfrm>
            <a:off x="3243489" y="320081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F97E211-FD22-BA40-97C7-2FC5B485407B}"/>
              </a:ext>
            </a:extLst>
          </p:cNvPr>
          <p:cNvSpPr/>
          <p:nvPr/>
        </p:nvSpPr>
        <p:spPr>
          <a:xfrm>
            <a:off x="2691152" y="2190150"/>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D3F4E374-13E6-7648-84FD-E1463770F0E1}"/>
              </a:ext>
            </a:extLst>
          </p:cNvPr>
          <p:cNvSpPr/>
          <p:nvPr/>
        </p:nvSpPr>
        <p:spPr>
          <a:xfrm>
            <a:off x="2718571" y="2710544"/>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670C55A-77D9-E341-8DAA-8794F778B6A6}"/>
              </a:ext>
            </a:extLst>
          </p:cNvPr>
          <p:cNvSpPr/>
          <p:nvPr/>
        </p:nvSpPr>
        <p:spPr>
          <a:xfrm>
            <a:off x="2709409" y="3169883"/>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BAE5709-6932-4347-AB54-1ECF00ACA4B3}"/>
              </a:ext>
            </a:extLst>
          </p:cNvPr>
          <p:cNvSpPr/>
          <p:nvPr/>
        </p:nvSpPr>
        <p:spPr>
          <a:xfrm>
            <a:off x="2144111" y="2212452"/>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4518111-62CE-A642-BE84-BD2C8A4ABC88}"/>
              </a:ext>
            </a:extLst>
          </p:cNvPr>
          <p:cNvSpPr/>
          <p:nvPr/>
        </p:nvSpPr>
        <p:spPr>
          <a:xfrm>
            <a:off x="2171530" y="273284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81E9B277-E408-E546-88F4-915699C1AE2E}"/>
              </a:ext>
            </a:extLst>
          </p:cNvPr>
          <p:cNvSpPr/>
          <p:nvPr/>
        </p:nvSpPr>
        <p:spPr>
          <a:xfrm>
            <a:off x="2162368" y="3192185"/>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C57B16B7-9807-3C43-A262-EA2B451368AC}"/>
              </a:ext>
            </a:extLst>
          </p:cNvPr>
          <p:cNvSpPr/>
          <p:nvPr/>
        </p:nvSpPr>
        <p:spPr>
          <a:xfrm>
            <a:off x="1612164" y="2225106"/>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510A213B-E636-BD48-82C5-A9467EB44333}"/>
              </a:ext>
            </a:extLst>
          </p:cNvPr>
          <p:cNvSpPr/>
          <p:nvPr/>
        </p:nvSpPr>
        <p:spPr>
          <a:xfrm>
            <a:off x="1639583" y="2745500"/>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C7DC62A4-1032-B14B-A7AA-8F4EFEE48CC2}"/>
              </a:ext>
            </a:extLst>
          </p:cNvPr>
          <p:cNvSpPr/>
          <p:nvPr/>
        </p:nvSpPr>
        <p:spPr>
          <a:xfrm>
            <a:off x="1630421" y="3204839"/>
            <a:ext cx="101077" cy="10107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2E61DD6-3C73-E84D-A22B-4690DE1156BD}"/>
              </a:ext>
            </a:extLst>
          </p:cNvPr>
          <p:cNvSpPr/>
          <p:nvPr/>
        </p:nvSpPr>
        <p:spPr>
          <a:xfrm>
            <a:off x="5022776" y="184687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1" name="Oval 70">
            <a:extLst>
              <a:ext uri="{FF2B5EF4-FFF2-40B4-BE49-F238E27FC236}">
                <a16:creationId xmlns:a16="http://schemas.microsoft.com/office/drawing/2014/main" id="{649995A9-C6E0-3F48-B627-791490C75DEF}"/>
              </a:ext>
            </a:extLst>
          </p:cNvPr>
          <p:cNvSpPr/>
          <p:nvPr/>
        </p:nvSpPr>
        <p:spPr>
          <a:xfrm>
            <a:off x="5022776" y="233332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2" name="Oval 71">
            <a:extLst>
              <a:ext uri="{FF2B5EF4-FFF2-40B4-BE49-F238E27FC236}">
                <a16:creationId xmlns:a16="http://schemas.microsoft.com/office/drawing/2014/main" id="{0F1CC5E9-132F-8D47-AE77-9513F56CABC4}"/>
              </a:ext>
            </a:extLst>
          </p:cNvPr>
          <p:cNvSpPr/>
          <p:nvPr/>
        </p:nvSpPr>
        <p:spPr>
          <a:xfrm>
            <a:off x="5022776" y="281404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3" name="Oval 72">
            <a:extLst>
              <a:ext uri="{FF2B5EF4-FFF2-40B4-BE49-F238E27FC236}">
                <a16:creationId xmlns:a16="http://schemas.microsoft.com/office/drawing/2014/main" id="{69CFFBA9-31CA-BA4E-A03D-2D51190250B0}"/>
              </a:ext>
            </a:extLst>
          </p:cNvPr>
          <p:cNvSpPr/>
          <p:nvPr/>
        </p:nvSpPr>
        <p:spPr>
          <a:xfrm>
            <a:off x="5022776" y="329476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4" name="Oval 73">
            <a:extLst>
              <a:ext uri="{FF2B5EF4-FFF2-40B4-BE49-F238E27FC236}">
                <a16:creationId xmlns:a16="http://schemas.microsoft.com/office/drawing/2014/main" id="{A2EEAFEF-CA81-9545-B7CE-143DB57F2BD6}"/>
              </a:ext>
            </a:extLst>
          </p:cNvPr>
          <p:cNvSpPr/>
          <p:nvPr/>
        </p:nvSpPr>
        <p:spPr>
          <a:xfrm>
            <a:off x="5559344" y="184445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5" name="Oval 74">
            <a:extLst>
              <a:ext uri="{FF2B5EF4-FFF2-40B4-BE49-F238E27FC236}">
                <a16:creationId xmlns:a16="http://schemas.microsoft.com/office/drawing/2014/main" id="{A7EB20E5-8BB7-6440-BF07-2BE71EEDF137}"/>
              </a:ext>
            </a:extLst>
          </p:cNvPr>
          <p:cNvSpPr/>
          <p:nvPr/>
        </p:nvSpPr>
        <p:spPr>
          <a:xfrm>
            <a:off x="5559344" y="233089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6" name="Oval 75">
            <a:extLst>
              <a:ext uri="{FF2B5EF4-FFF2-40B4-BE49-F238E27FC236}">
                <a16:creationId xmlns:a16="http://schemas.microsoft.com/office/drawing/2014/main" id="{E39DAF35-90B4-2B4F-A910-3D6619F9023F}"/>
              </a:ext>
            </a:extLst>
          </p:cNvPr>
          <p:cNvSpPr/>
          <p:nvPr/>
        </p:nvSpPr>
        <p:spPr>
          <a:xfrm>
            <a:off x="5559344" y="281162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7" name="Oval 76">
            <a:extLst>
              <a:ext uri="{FF2B5EF4-FFF2-40B4-BE49-F238E27FC236}">
                <a16:creationId xmlns:a16="http://schemas.microsoft.com/office/drawing/2014/main" id="{223A7105-0393-9247-B34F-D746241AB099}"/>
              </a:ext>
            </a:extLst>
          </p:cNvPr>
          <p:cNvSpPr/>
          <p:nvPr/>
        </p:nvSpPr>
        <p:spPr>
          <a:xfrm>
            <a:off x="5559344" y="329234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8" name="Oval 77">
            <a:extLst>
              <a:ext uri="{FF2B5EF4-FFF2-40B4-BE49-F238E27FC236}">
                <a16:creationId xmlns:a16="http://schemas.microsoft.com/office/drawing/2014/main" id="{57089E55-5AD3-5248-BF74-58FD93FCA5C1}"/>
              </a:ext>
            </a:extLst>
          </p:cNvPr>
          <p:cNvSpPr/>
          <p:nvPr/>
        </p:nvSpPr>
        <p:spPr>
          <a:xfrm>
            <a:off x="6095912" y="185468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79" name="Oval 78">
            <a:extLst>
              <a:ext uri="{FF2B5EF4-FFF2-40B4-BE49-F238E27FC236}">
                <a16:creationId xmlns:a16="http://schemas.microsoft.com/office/drawing/2014/main" id="{DA71107E-3BB0-7B4B-B0E6-8A16014C73E7}"/>
              </a:ext>
            </a:extLst>
          </p:cNvPr>
          <p:cNvSpPr/>
          <p:nvPr/>
        </p:nvSpPr>
        <p:spPr>
          <a:xfrm>
            <a:off x="6095912" y="234113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0" name="Oval 79">
            <a:extLst>
              <a:ext uri="{FF2B5EF4-FFF2-40B4-BE49-F238E27FC236}">
                <a16:creationId xmlns:a16="http://schemas.microsoft.com/office/drawing/2014/main" id="{70DDA3E7-D5F0-1845-BC69-497705EE7212}"/>
              </a:ext>
            </a:extLst>
          </p:cNvPr>
          <p:cNvSpPr/>
          <p:nvPr/>
        </p:nvSpPr>
        <p:spPr>
          <a:xfrm>
            <a:off x="6095912" y="282185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1" name="Oval 80">
            <a:extLst>
              <a:ext uri="{FF2B5EF4-FFF2-40B4-BE49-F238E27FC236}">
                <a16:creationId xmlns:a16="http://schemas.microsoft.com/office/drawing/2014/main" id="{B4DB1493-981E-8347-A6DB-AC7D9DE482FA}"/>
              </a:ext>
            </a:extLst>
          </p:cNvPr>
          <p:cNvSpPr/>
          <p:nvPr/>
        </p:nvSpPr>
        <p:spPr>
          <a:xfrm>
            <a:off x="6095912" y="330257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2" name="Oval 81">
            <a:extLst>
              <a:ext uri="{FF2B5EF4-FFF2-40B4-BE49-F238E27FC236}">
                <a16:creationId xmlns:a16="http://schemas.microsoft.com/office/drawing/2014/main" id="{44D6CED0-198F-254F-8A7D-C4B02907B960}"/>
              </a:ext>
            </a:extLst>
          </p:cNvPr>
          <p:cNvSpPr/>
          <p:nvPr/>
        </p:nvSpPr>
        <p:spPr>
          <a:xfrm>
            <a:off x="6632480" y="185468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3" name="Oval 82">
            <a:extLst>
              <a:ext uri="{FF2B5EF4-FFF2-40B4-BE49-F238E27FC236}">
                <a16:creationId xmlns:a16="http://schemas.microsoft.com/office/drawing/2014/main" id="{0E92189A-8FFA-3346-AB8B-D37E0EA06776}"/>
              </a:ext>
            </a:extLst>
          </p:cNvPr>
          <p:cNvSpPr/>
          <p:nvPr/>
        </p:nvSpPr>
        <p:spPr>
          <a:xfrm>
            <a:off x="6632480" y="234113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4" name="Oval 83">
            <a:extLst>
              <a:ext uri="{FF2B5EF4-FFF2-40B4-BE49-F238E27FC236}">
                <a16:creationId xmlns:a16="http://schemas.microsoft.com/office/drawing/2014/main" id="{E61BD255-D512-0C40-977E-90612000DD75}"/>
              </a:ext>
            </a:extLst>
          </p:cNvPr>
          <p:cNvSpPr/>
          <p:nvPr/>
        </p:nvSpPr>
        <p:spPr>
          <a:xfrm>
            <a:off x="6632480" y="282185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5" name="Oval 84">
            <a:extLst>
              <a:ext uri="{FF2B5EF4-FFF2-40B4-BE49-F238E27FC236}">
                <a16:creationId xmlns:a16="http://schemas.microsoft.com/office/drawing/2014/main" id="{F7AD82D1-CD93-4A4A-8890-C202C6B253ED}"/>
              </a:ext>
            </a:extLst>
          </p:cNvPr>
          <p:cNvSpPr/>
          <p:nvPr/>
        </p:nvSpPr>
        <p:spPr>
          <a:xfrm>
            <a:off x="6632480" y="330257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6" name="Oval 85">
            <a:extLst>
              <a:ext uri="{FF2B5EF4-FFF2-40B4-BE49-F238E27FC236}">
                <a16:creationId xmlns:a16="http://schemas.microsoft.com/office/drawing/2014/main" id="{B0117D94-3D1D-8C48-B71F-460B9224711D}"/>
              </a:ext>
            </a:extLst>
          </p:cNvPr>
          <p:cNvSpPr/>
          <p:nvPr/>
        </p:nvSpPr>
        <p:spPr>
          <a:xfrm>
            <a:off x="7169048" y="186583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7" name="Oval 86">
            <a:extLst>
              <a:ext uri="{FF2B5EF4-FFF2-40B4-BE49-F238E27FC236}">
                <a16:creationId xmlns:a16="http://schemas.microsoft.com/office/drawing/2014/main" id="{34849409-CEC5-0F4E-84DB-1A37A1BAEE02}"/>
              </a:ext>
            </a:extLst>
          </p:cNvPr>
          <p:cNvSpPr/>
          <p:nvPr/>
        </p:nvSpPr>
        <p:spPr>
          <a:xfrm>
            <a:off x="7169048" y="235228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8" name="Oval 87">
            <a:extLst>
              <a:ext uri="{FF2B5EF4-FFF2-40B4-BE49-F238E27FC236}">
                <a16:creationId xmlns:a16="http://schemas.microsoft.com/office/drawing/2014/main" id="{4817F12F-40C4-5A40-B2B9-02DA09EE1C6E}"/>
              </a:ext>
            </a:extLst>
          </p:cNvPr>
          <p:cNvSpPr/>
          <p:nvPr/>
        </p:nvSpPr>
        <p:spPr>
          <a:xfrm>
            <a:off x="7169048" y="283300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89" name="Oval 88">
            <a:extLst>
              <a:ext uri="{FF2B5EF4-FFF2-40B4-BE49-F238E27FC236}">
                <a16:creationId xmlns:a16="http://schemas.microsoft.com/office/drawing/2014/main" id="{BF0BB5C6-8F2F-3947-BDC8-216F8133721E}"/>
              </a:ext>
            </a:extLst>
          </p:cNvPr>
          <p:cNvSpPr/>
          <p:nvPr/>
        </p:nvSpPr>
        <p:spPr>
          <a:xfrm>
            <a:off x="7169048" y="3313726"/>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0" name="Oval 89">
            <a:extLst>
              <a:ext uri="{FF2B5EF4-FFF2-40B4-BE49-F238E27FC236}">
                <a16:creationId xmlns:a16="http://schemas.microsoft.com/office/drawing/2014/main" id="{0D2B8ABC-2BF2-5245-B743-F548F05E5E38}"/>
              </a:ext>
            </a:extLst>
          </p:cNvPr>
          <p:cNvSpPr/>
          <p:nvPr/>
        </p:nvSpPr>
        <p:spPr>
          <a:xfrm>
            <a:off x="7705616" y="1854684"/>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1" name="Oval 90">
            <a:extLst>
              <a:ext uri="{FF2B5EF4-FFF2-40B4-BE49-F238E27FC236}">
                <a16:creationId xmlns:a16="http://schemas.microsoft.com/office/drawing/2014/main" id="{DAB5C660-D9EB-4844-AE45-65466B48239C}"/>
              </a:ext>
            </a:extLst>
          </p:cNvPr>
          <p:cNvSpPr/>
          <p:nvPr/>
        </p:nvSpPr>
        <p:spPr>
          <a:xfrm>
            <a:off x="7705616" y="234113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2" name="Oval 91">
            <a:extLst>
              <a:ext uri="{FF2B5EF4-FFF2-40B4-BE49-F238E27FC236}">
                <a16:creationId xmlns:a16="http://schemas.microsoft.com/office/drawing/2014/main" id="{623F0404-A872-BA43-AE7D-21975B5354D6}"/>
              </a:ext>
            </a:extLst>
          </p:cNvPr>
          <p:cNvSpPr/>
          <p:nvPr/>
        </p:nvSpPr>
        <p:spPr>
          <a:xfrm>
            <a:off x="7705616" y="282185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3" name="Oval 92">
            <a:extLst>
              <a:ext uri="{FF2B5EF4-FFF2-40B4-BE49-F238E27FC236}">
                <a16:creationId xmlns:a16="http://schemas.microsoft.com/office/drawing/2014/main" id="{BC01DFA5-CAF5-C243-AE08-88B724FAF704}"/>
              </a:ext>
            </a:extLst>
          </p:cNvPr>
          <p:cNvSpPr/>
          <p:nvPr/>
        </p:nvSpPr>
        <p:spPr>
          <a:xfrm>
            <a:off x="7705616" y="3302575"/>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4" name="Oval 93">
            <a:extLst>
              <a:ext uri="{FF2B5EF4-FFF2-40B4-BE49-F238E27FC236}">
                <a16:creationId xmlns:a16="http://schemas.microsoft.com/office/drawing/2014/main" id="{F15DF3B6-8EC3-4A44-835F-A579DD030614}"/>
              </a:ext>
            </a:extLst>
          </p:cNvPr>
          <p:cNvSpPr/>
          <p:nvPr/>
        </p:nvSpPr>
        <p:spPr>
          <a:xfrm>
            <a:off x="8242184" y="1844452"/>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5" name="Oval 94">
            <a:extLst>
              <a:ext uri="{FF2B5EF4-FFF2-40B4-BE49-F238E27FC236}">
                <a16:creationId xmlns:a16="http://schemas.microsoft.com/office/drawing/2014/main" id="{CC264CCD-8DCD-E348-8322-2BE27A3BFCC9}"/>
              </a:ext>
            </a:extLst>
          </p:cNvPr>
          <p:cNvSpPr/>
          <p:nvPr/>
        </p:nvSpPr>
        <p:spPr>
          <a:xfrm>
            <a:off x="8242184" y="2330899"/>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6" name="Oval 95">
            <a:extLst>
              <a:ext uri="{FF2B5EF4-FFF2-40B4-BE49-F238E27FC236}">
                <a16:creationId xmlns:a16="http://schemas.microsoft.com/office/drawing/2014/main" id="{C1484D45-68C9-814B-A5A9-8C17BE44C421}"/>
              </a:ext>
            </a:extLst>
          </p:cNvPr>
          <p:cNvSpPr/>
          <p:nvPr/>
        </p:nvSpPr>
        <p:spPr>
          <a:xfrm>
            <a:off x="8242184" y="2811621"/>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7" name="Oval 96">
            <a:extLst>
              <a:ext uri="{FF2B5EF4-FFF2-40B4-BE49-F238E27FC236}">
                <a16:creationId xmlns:a16="http://schemas.microsoft.com/office/drawing/2014/main" id="{7297F727-4C20-C94C-8F1A-0F0C6E8986AC}"/>
              </a:ext>
            </a:extLst>
          </p:cNvPr>
          <p:cNvSpPr/>
          <p:nvPr/>
        </p:nvSpPr>
        <p:spPr>
          <a:xfrm>
            <a:off x="8242184" y="3292343"/>
            <a:ext cx="356849" cy="356849"/>
          </a:xfrm>
          <a:prstGeom prst="ellipse">
            <a:avLst/>
          </a:prstGeom>
          <a:solidFill>
            <a:schemeClr val="tx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schemeClr>
              </a:solidFill>
            </a:endParaRPr>
          </a:p>
        </p:txBody>
      </p:sp>
      <p:sp>
        <p:nvSpPr>
          <p:cNvPr id="98" name="TextBox 97">
            <a:extLst>
              <a:ext uri="{FF2B5EF4-FFF2-40B4-BE49-F238E27FC236}">
                <a16:creationId xmlns:a16="http://schemas.microsoft.com/office/drawing/2014/main" id="{5B5CEA56-A203-4D41-BCED-081F8102C831}"/>
              </a:ext>
            </a:extLst>
          </p:cNvPr>
          <p:cNvSpPr txBox="1"/>
          <p:nvPr/>
        </p:nvSpPr>
        <p:spPr>
          <a:xfrm>
            <a:off x="6585435" y="1294121"/>
            <a:ext cx="455574" cy="584775"/>
          </a:xfrm>
          <a:prstGeom prst="rect">
            <a:avLst/>
          </a:prstGeom>
          <a:noFill/>
        </p:spPr>
        <p:txBody>
          <a:bodyPr wrap="none" rtlCol="0">
            <a:spAutoFit/>
          </a:bodyPr>
          <a:lstStyle/>
          <a:p>
            <a:r>
              <a:rPr lang="en-US" sz="3200" b="1" dirty="0"/>
              <a:t>N</a:t>
            </a:r>
          </a:p>
        </p:txBody>
      </p:sp>
      <p:sp>
        <p:nvSpPr>
          <p:cNvPr id="99" name="TextBox 98">
            <a:extLst>
              <a:ext uri="{FF2B5EF4-FFF2-40B4-BE49-F238E27FC236}">
                <a16:creationId xmlns:a16="http://schemas.microsoft.com/office/drawing/2014/main" id="{1B4D4F19-AFE4-1145-9285-12FA34906346}"/>
              </a:ext>
            </a:extLst>
          </p:cNvPr>
          <p:cNvSpPr txBox="1"/>
          <p:nvPr/>
        </p:nvSpPr>
        <p:spPr>
          <a:xfrm>
            <a:off x="2819648" y="1278049"/>
            <a:ext cx="402674" cy="584775"/>
          </a:xfrm>
          <a:prstGeom prst="rect">
            <a:avLst/>
          </a:prstGeom>
          <a:noFill/>
        </p:spPr>
        <p:txBody>
          <a:bodyPr wrap="none" rtlCol="0">
            <a:spAutoFit/>
          </a:bodyPr>
          <a:lstStyle/>
          <a:p>
            <a:r>
              <a:rPr lang="en-US" sz="3200" b="1" dirty="0"/>
              <a:t>P</a:t>
            </a:r>
            <a:endParaRPr lang="en-US" sz="2400" b="1" dirty="0"/>
          </a:p>
        </p:txBody>
      </p:sp>
      <p:sp>
        <p:nvSpPr>
          <p:cNvPr id="100" name="Rectangle 99">
            <a:extLst>
              <a:ext uri="{FF2B5EF4-FFF2-40B4-BE49-F238E27FC236}">
                <a16:creationId xmlns:a16="http://schemas.microsoft.com/office/drawing/2014/main" id="{3307C39B-90EC-C34A-BD0B-0C26F4D18A23}"/>
              </a:ext>
            </a:extLst>
          </p:cNvPr>
          <p:cNvSpPr/>
          <p:nvPr/>
        </p:nvSpPr>
        <p:spPr>
          <a:xfrm>
            <a:off x="4257705" y="1559764"/>
            <a:ext cx="648000" cy="2410047"/>
          </a:xfrm>
          <a:prstGeom prst="rect">
            <a:avLst/>
          </a:prstGeom>
          <a:solidFill>
            <a:srgbClr val="0070C0">
              <a:alpha val="18824"/>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373244C1-0BED-F744-90AE-340076213CE9}"/>
              </a:ext>
            </a:extLst>
          </p:cNvPr>
          <p:cNvSpPr/>
          <p:nvPr/>
        </p:nvSpPr>
        <p:spPr>
          <a:xfrm>
            <a:off x="4926710" y="1559764"/>
            <a:ext cx="648000" cy="2410047"/>
          </a:xfrm>
          <a:prstGeom prst="rect">
            <a:avLst/>
          </a:prstGeom>
          <a:solidFill>
            <a:srgbClr val="00B050">
              <a:alpha val="18824"/>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FA77045-3463-F742-8AF7-95AAC5EB996E}"/>
              </a:ext>
            </a:extLst>
          </p:cNvPr>
          <p:cNvSpPr txBox="1"/>
          <p:nvPr/>
        </p:nvSpPr>
        <p:spPr>
          <a:xfrm>
            <a:off x="3912489" y="3661163"/>
            <a:ext cx="2146806" cy="461665"/>
          </a:xfrm>
          <a:prstGeom prst="rect">
            <a:avLst/>
          </a:prstGeom>
          <a:noFill/>
        </p:spPr>
        <p:txBody>
          <a:bodyPr wrap="none" rtlCol="0">
            <a:spAutoFit/>
          </a:bodyPr>
          <a:lstStyle/>
          <a:p>
            <a:r>
              <a:rPr lang="en-US" sz="2400" dirty="0"/>
              <a:t>Depletion Layer</a:t>
            </a:r>
          </a:p>
        </p:txBody>
      </p:sp>
      <p:sp>
        <p:nvSpPr>
          <p:cNvPr id="103" name="TextBox 102">
            <a:extLst>
              <a:ext uri="{FF2B5EF4-FFF2-40B4-BE49-F238E27FC236}">
                <a16:creationId xmlns:a16="http://schemas.microsoft.com/office/drawing/2014/main" id="{14BF8C2C-3909-0D4A-B034-E7722979E9CC}"/>
              </a:ext>
            </a:extLst>
          </p:cNvPr>
          <p:cNvSpPr txBox="1"/>
          <p:nvPr/>
        </p:nvSpPr>
        <p:spPr>
          <a:xfrm>
            <a:off x="342823" y="2083672"/>
            <a:ext cx="466794" cy="1200329"/>
          </a:xfrm>
          <a:prstGeom prst="rect">
            <a:avLst/>
          </a:prstGeom>
          <a:noFill/>
        </p:spPr>
        <p:txBody>
          <a:bodyPr wrap="none" rtlCol="0">
            <a:spAutoFit/>
          </a:bodyPr>
          <a:lstStyle/>
          <a:p>
            <a:r>
              <a:rPr lang="en-US" sz="7200" b="1" dirty="0">
                <a:solidFill>
                  <a:srgbClr val="0070C0"/>
                </a:solidFill>
              </a:rPr>
              <a:t>-</a:t>
            </a:r>
            <a:endParaRPr lang="en-US" sz="5400" b="1" dirty="0">
              <a:solidFill>
                <a:srgbClr val="0070C0"/>
              </a:solidFill>
            </a:endParaRPr>
          </a:p>
        </p:txBody>
      </p:sp>
      <p:sp>
        <p:nvSpPr>
          <p:cNvPr id="104" name="TextBox 103">
            <a:extLst>
              <a:ext uri="{FF2B5EF4-FFF2-40B4-BE49-F238E27FC236}">
                <a16:creationId xmlns:a16="http://schemas.microsoft.com/office/drawing/2014/main" id="{92649A0A-1BD3-6842-8392-85A435FC0AEB}"/>
              </a:ext>
            </a:extLst>
          </p:cNvPr>
          <p:cNvSpPr txBox="1"/>
          <p:nvPr/>
        </p:nvSpPr>
        <p:spPr>
          <a:xfrm>
            <a:off x="8983691" y="2061759"/>
            <a:ext cx="644728" cy="1200329"/>
          </a:xfrm>
          <a:prstGeom prst="rect">
            <a:avLst/>
          </a:prstGeom>
          <a:noFill/>
        </p:spPr>
        <p:txBody>
          <a:bodyPr wrap="none" rtlCol="0">
            <a:spAutoFit/>
          </a:bodyPr>
          <a:lstStyle/>
          <a:p>
            <a:r>
              <a:rPr lang="en-US" sz="7200" b="1" dirty="0">
                <a:solidFill>
                  <a:srgbClr val="00B050"/>
                </a:solidFill>
              </a:rPr>
              <a:t>+</a:t>
            </a:r>
            <a:endParaRPr lang="en-US" sz="5400" b="1" dirty="0">
              <a:solidFill>
                <a:srgbClr val="00B050"/>
              </a:solidFill>
            </a:endParaRPr>
          </a:p>
        </p:txBody>
      </p:sp>
    </p:spTree>
    <p:custDataLst>
      <p:tags r:id="rId1"/>
    </p:custDataLst>
    <p:extLst>
      <p:ext uri="{BB962C8B-B14F-4D97-AF65-F5344CB8AC3E}">
        <p14:creationId xmlns:p14="http://schemas.microsoft.com/office/powerpoint/2010/main" val="202654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6.2: Types of Diodes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3730822" cy="3480132"/>
          </a:xfrm>
        </p:spPr>
        <p:txBody>
          <a:bodyPr>
            <a:noAutofit/>
          </a:bodyPr>
          <a:lstStyle/>
          <a:p>
            <a:pPr marL="0" indent="0" algn="just">
              <a:buNone/>
            </a:pPr>
            <a:r>
              <a:rPr lang="en-US" sz="2400" dirty="0"/>
              <a:t>While all diodes do basically the same thing (allow current to flow in one direction), there are a huge number of different types.</a:t>
            </a:r>
          </a:p>
          <a:p>
            <a:pPr marL="0" indent="0" algn="just">
              <a:buNone/>
            </a:pPr>
            <a:r>
              <a:rPr lang="en-US" sz="2400" dirty="0"/>
              <a:t>These different types all have slightly different properties and are extremely useful in all sorts of ways.</a:t>
            </a:r>
          </a:p>
        </p:txBody>
      </p:sp>
      <p:pic>
        <p:nvPicPr>
          <p:cNvPr id="6" name="Picture 5">
            <a:extLst>
              <a:ext uri="{FF2B5EF4-FFF2-40B4-BE49-F238E27FC236}">
                <a16:creationId xmlns:a16="http://schemas.microsoft.com/office/drawing/2014/main" id="{1224EA5B-A2D3-E346-8408-7EC8B51330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9687" y="956175"/>
            <a:ext cx="5046492" cy="3470780"/>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1. The signal diode</a:t>
            </a:r>
          </a:p>
        </p:txBody>
      </p:sp>
      <p:sp>
        <p:nvSpPr>
          <p:cNvPr id="3" name="Content Placeholder 2"/>
          <p:cNvSpPr>
            <a:spLocks noGrp="1"/>
          </p:cNvSpPr>
          <p:nvPr>
            <p:ph idx="1"/>
          </p:nvPr>
        </p:nvSpPr>
        <p:spPr>
          <a:xfrm>
            <a:off x="1122532" y="1091868"/>
            <a:ext cx="4586029" cy="1721670"/>
          </a:xfrm>
        </p:spPr>
        <p:txBody>
          <a:bodyPr>
            <a:noAutofit/>
          </a:bodyPr>
          <a:lstStyle/>
          <a:p>
            <a:pPr marL="0" indent="0" algn="just">
              <a:buNone/>
            </a:pPr>
            <a:r>
              <a:rPr lang="en-US" sz="2400" dirty="0"/>
              <a:t>The diode we used in the previous unit (the 1N4148) is an example of a </a:t>
            </a:r>
            <a:r>
              <a:rPr lang="en-US" sz="2400" b="1" dirty="0"/>
              <a:t>signal diode</a:t>
            </a:r>
            <a:r>
              <a:rPr lang="en-US" sz="2400" dirty="0"/>
              <a:t>. Signal diodes are the basic, common and cheap members of the family.</a:t>
            </a:r>
          </a:p>
        </p:txBody>
      </p:sp>
      <p:sp>
        <p:nvSpPr>
          <p:cNvPr id="5" name="Content Placeholder 2">
            <a:extLst>
              <a:ext uri="{FF2B5EF4-FFF2-40B4-BE49-F238E27FC236}">
                <a16:creationId xmlns:a16="http://schemas.microsoft.com/office/drawing/2014/main" id="{97E5CB77-9565-6247-8932-48FDA6F1E0F5}"/>
              </a:ext>
            </a:extLst>
          </p:cNvPr>
          <p:cNvSpPr txBox="1">
            <a:spLocks/>
          </p:cNvSpPr>
          <p:nvPr/>
        </p:nvSpPr>
        <p:spPr>
          <a:xfrm>
            <a:off x="1122532" y="2800686"/>
            <a:ext cx="4586028" cy="998699"/>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GB" sz="2400" i="1" dirty="0"/>
              <a:t>Click on the buttons to learn about their general characteristics or see the diode’s datasheet.</a:t>
            </a:r>
          </a:p>
        </p:txBody>
      </p:sp>
      <p:pic>
        <p:nvPicPr>
          <p:cNvPr id="6" name="Graphic 5" descr="User">
            <a:extLst>
              <a:ext uri="{FF2B5EF4-FFF2-40B4-BE49-F238E27FC236}">
                <a16:creationId xmlns:a16="http://schemas.microsoft.com/office/drawing/2014/main" id="{BC0707A2-7506-5044-8141-97AF6F98D81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721988"/>
            <a:ext cx="854046" cy="854046"/>
          </a:xfrm>
          <a:prstGeom prst="rect">
            <a:avLst/>
          </a:prstGeom>
        </p:spPr>
      </p:pic>
      <p:sp>
        <p:nvSpPr>
          <p:cNvPr id="8" name="Rounded Rectangle 7">
            <a:extLst>
              <a:ext uri="{FF2B5EF4-FFF2-40B4-BE49-F238E27FC236}">
                <a16:creationId xmlns:a16="http://schemas.microsoft.com/office/drawing/2014/main" id="{EFB80208-24F9-6749-96A7-546CD8564C9B}"/>
              </a:ext>
            </a:extLst>
          </p:cNvPr>
          <p:cNvSpPr/>
          <p:nvPr/>
        </p:nvSpPr>
        <p:spPr>
          <a:xfrm>
            <a:off x="914400" y="3911932"/>
            <a:ext cx="2349305" cy="82546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Forward Current</a:t>
            </a:r>
          </a:p>
        </p:txBody>
      </p:sp>
      <p:sp>
        <p:nvSpPr>
          <p:cNvPr id="9" name="Rounded Rectangle 8">
            <a:extLst>
              <a:ext uri="{FF2B5EF4-FFF2-40B4-BE49-F238E27FC236}">
                <a16:creationId xmlns:a16="http://schemas.microsoft.com/office/drawing/2014/main" id="{AB880B79-67EB-F947-B65C-FBD2A4D42656}"/>
              </a:ext>
            </a:extLst>
          </p:cNvPr>
          <p:cNvSpPr/>
          <p:nvPr/>
        </p:nvSpPr>
        <p:spPr>
          <a:xfrm>
            <a:off x="3294074" y="3911931"/>
            <a:ext cx="2206375" cy="825461"/>
          </a:xfrm>
          <a:prstGeom prst="roundRect">
            <a:avLst/>
          </a:prstGeom>
          <a:solidFill>
            <a:schemeClr val="accent6"/>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Peak Inverse Voltage</a:t>
            </a:r>
          </a:p>
        </p:txBody>
      </p:sp>
      <p:sp>
        <p:nvSpPr>
          <p:cNvPr id="10" name="Rounded Rectangle 9">
            <a:extLst>
              <a:ext uri="{FF2B5EF4-FFF2-40B4-BE49-F238E27FC236}">
                <a16:creationId xmlns:a16="http://schemas.microsoft.com/office/drawing/2014/main" id="{D2583CDD-F927-C24C-8520-0F419D1F2646}"/>
              </a:ext>
            </a:extLst>
          </p:cNvPr>
          <p:cNvSpPr/>
          <p:nvPr/>
        </p:nvSpPr>
        <p:spPr>
          <a:xfrm>
            <a:off x="5530818" y="3911931"/>
            <a:ext cx="2206375" cy="825461"/>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Total Power Dissipation</a:t>
            </a:r>
          </a:p>
        </p:txBody>
      </p:sp>
      <p:sp>
        <p:nvSpPr>
          <p:cNvPr id="12" name="Rounded Rectangle 11">
            <a:extLst>
              <a:ext uri="{FF2B5EF4-FFF2-40B4-BE49-F238E27FC236}">
                <a16:creationId xmlns:a16="http://schemas.microsoft.com/office/drawing/2014/main" id="{0C3E79C8-DBD5-F242-9578-78481070FD8B}"/>
              </a:ext>
            </a:extLst>
          </p:cNvPr>
          <p:cNvSpPr/>
          <p:nvPr/>
        </p:nvSpPr>
        <p:spPr>
          <a:xfrm>
            <a:off x="7767562" y="3911930"/>
            <a:ext cx="2206375" cy="82546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1N4148 Datasheet</a:t>
            </a:r>
          </a:p>
        </p:txBody>
      </p:sp>
      <p:pic>
        <p:nvPicPr>
          <p:cNvPr id="13" name="Picture 12">
            <a:extLst>
              <a:ext uri="{FF2B5EF4-FFF2-40B4-BE49-F238E27FC236}">
                <a16:creationId xmlns:a16="http://schemas.microsoft.com/office/drawing/2014/main" id="{DB083F11-C560-134C-A8E3-42B7DFF383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7561" y="749992"/>
            <a:ext cx="3734248" cy="2800686"/>
          </a:xfrm>
          <a:prstGeom prst="rect">
            <a:avLst/>
          </a:prstGeom>
        </p:spPr>
      </p:pic>
      <p:pic>
        <p:nvPicPr>
          <p:cNvPr id="14" name="Picture 13">
            <a:extLst>
              <a:ext uri="{FF2B5EF4-FFF2-40B4-BE49-F238E27FC236}">
                <a16:creationId xmlns:a16="http://schemas.microsoft.com/office/drawing/2014/main" id="{F3EB57F9-636C-2349-86F3-666293A54F0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262763" y="2724624"/>
            <a:ext cx="1000001" cy="907149"/>
          </a:xfrm>
          <a:prstGeom prst="rect">
            <a:avLst/>
          </a:prstGeom>
        </p:spPr>
      </p:pic>
    </p:spTree>
    <p:custDataLst>
      <p:tags r:id="rId1"/>
    </p:custDataLst>
    <p:extLst>
      <p:ext uri="{BB962C8B-B14F-4D97-AF65-F5344CB8AC3E}">
        <p14:creationId xmlns:p14="http://schemas.microsoft.com/office/powerpoint/2010/main" val="105051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Forward current (I</a:t>
            </a:r>
            <a:r>
              <a:rPr lang="en-GB" sz="3000" baseline="-25000" dirty="0"/>
              <a:t>F</a:t>
            </a:r>
            <a:r>
              <a:rPr lang="en-GB" sz="3000" dirty="0"/>
              <a:t>)</a:t>
            </a:r>
          </a:p>
        </p:txBody>
      </p:sp>
      <p:sp>
        <p:nvSpPr>
          <p:cNvPr id="3" name="Content Placeholder 2"/>
          <p:cNvSpPr>
            <a:spLocks noGrp="1"/>
          </p:cNvSpPr>
          <p:nvPr>
            <p:ph idx="1"/>
          </p:nvPr>
        </p:nvSpPr>
        <p:spPr>
          <a:xfrm>
            <a:off x="1122532" y="1091867"/>
            <a:ext cx="5700299" cy="3764946"/>
          </a:xfrm>
        </p:spPr>
        <p:txBody>
          <a:bodyPr>
            <a:noAutofit/>
          </a:bodyPr>
          <a:lstStyle/>
          <a:p>
            <a:pPr marL="0" indent="0" algn="just">
              <a:buNone/>
            </a:pPr>
            <a:r>
              <a:rPr lang="en-US" sz="2400" dirty="0"/>
              <a:t>This is also called continuous forward current and is the maximum current the diode can continuously handle.</a:t>
            </a:r>
          </a:p>
          <a:p>
            <a:pPr marL="0" indent="0" algn="just">
              <a:buNone/>
            </a:pPr>
            <a:r>
              <a:rPr lang="en-US" sz="2400" dirty="0"/>
              <a:t>When a diode conducts, power is dissipated (lost) as heat. Too much current, produces too much heat and damages the diode.</a:t>
            </a:r>
          </a:p>
          <a:p>
            <a:pPr marL="0" indent="0" algn="just">
              <a:buNone/>
            </a:pPr>
            <a:r>
              <a:rPr lang="en-US" sz="2400" dirty="0"/>
              <a:t>The 1N4148 has a I</a:t>
            </a:r>
            <a:r>
              <a:rPr lang="en-US" sz="2400" baseline="-25000" dirty="0"/>
              <a:t>F</a:t>
            </a:r>
            <a:r>
              <a:rPr lang="en-US" sz="2400" dirty="0"/>
              <a:t> of 200mA but others can go up to 450mA.</a:t>
            </a:r>
          </a:p>
          <a:p>
            <a:pPr marL="0" indent="0" algn="just">
              <a:buNone/>
            </a:pPr>
            <a:r>
              <a:rPr lang="en-US" sz="2400" dirty="0"/>
              <a:t>Overall, this is still quite low, so signal diodes are good for low current circuits.</a:t>
            </a:r>
          </a:p>
        </p:txBody>
      </p:sp>
      <p:sp>
        <p:nvSpPr>
          <p:cNvPr id="5" name="Rectangle 4">
            <a:extLst>
              <a:ext uri="{FF2B5EF4-FFF2-40B4-BE49-F238E27FC236}">
                <a16:creationId xmlns:a16="http://schemas.microsoft.com/office/drawing/2014/main" id="{57CB80B1-D760-1D44-8890-9E3D62A30FFD}"/>
              </a:ext>
            </a:extLst>
          </p:cNvPr>
          <p:cNvSpPr/>
          <p:nvPr/>
        </p:nvSpPr>
        <p:spPr>
          <a:xfrm>
            <a:off x="7966399" y="1717070"/>
            <a:ext cx="889987" cy="1569660"/>
          </a:xfrm>
          <a:prstGeom prst="rect">
            <a:avLst/>
          </a:prstGeom>
        </p:spPr>
        <p:txBody>
          <a:bodyPr wrap="none">
            <a:spAutoFit/>
          </a:bodyPr>
          <a:lstStyle/>
          <a:p>
            <a:r>
              <a:rPr lang="en-US" sz="9600" b="1" dirty="0">
                <a:solidFill>
                  <a:schemeClr val="accent2"/>
                </a:solidFill>
              </a:rPr>
              <a:t>I</a:t>
            </a:r>
            <a:r>
              <a:rPr lang="en-US" sz="9600" b="1" baseline="-25000" dirty="0">
                <a:solidFill>
                  <a:schemeClr val="accent2"/>
                </a:solidFill>
              </a:rPr>
              <a:t>F</a:t>
            </a:r>
            <a:endParaRPr lang="en-US" sz="9600" b="1" dirty="0">
              <a:solidFill>
                <a:schemeClr val="accent2"/>
              </a:solidFill>
            </a:endParaRPr>
          </a:p>
        </p:txBody>
      </p:sp>
    </p:spTree>
    <p:custDataLst>
      <p:tags r:id="rId1"/>
    </p:custDataLst>
    <p:extLst>
      <p:ext uri="{BB962C8B-B14F-4D97-AF65-F5344CB8AC3E}">
        <p14:creationId xmlns:p14="http://schemas.microsoft.com/office/powerpoint/2010/main" val="274656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Peak inverse voltage (PIV)</a:t>
            </a:r>
          </a:p>
        </p:txBody>
      </p:sp>
      <p:sp>
        <p:nvSpPr>
          <p:cNvPr id="3" name="Content Placeholder 2"/>
          <p:cNvSpPr>
            <a:spLocks noGrp="1"/>
          </p:cNvSpPr>
          <p:nvPr>
            <p:ph idx="1"/>
          </p:nvPr>
        </p:nvSpPr>
        <p:spPr>
          <a:xfrm>
            <a:off x="1122532" y="1091867"/>
            <a:ext cx="5250133" cy="3764946"/>
          </a:xfrm>
        </p:spPr>
        <p:txBody>
          <a:bodyPr>
            <a:noAutofit/>
          </a:bodyPr>
          <a:lstStyle/>
          <a:p>
            <a:pPr marL="0" indent="0" algn="just">
              <a:buNone/>
            </a:pPr>
            <a:r>
              <a:rPr lang="en-US" sz="2400" dirty="0"/>
              <a:t>Peak inverse voltage or peak repetitive reverse voltage (V</a:t>
            </a:r>
            <a:r>
              <a:rPr lang="en-US" sz="2400" baseline="-25000" dirty="0"/>
              <a:t>RRM</a:t>
            </a:r>
            <a:r>
              <a:rPr lang="en-US" sz="2400" dirty="0"/>
              <a:t>), is the maximum reverse biased voltage the diode can handle before it is damaged. This is also called breakdown voltage (V</a:t>
            </a:r>
            <a:r>
              <a:rPr lang="en-US" sz="2400" baseline="-25000" dirty="0"/>
              <a:t>BR</a:t>
            </a:r>
            <a:r>
              <a:rPr lang="en-US" sz="2400" dirty="0"/>
              <a:t>).</a:t>
            </a:r>
          </a:p>
          <a:p>
            <a:pPr marL="0" indent="0" algn="just">
              <a:buNone/>
            </a:pPr>
            <a:r>
              <a:rPr lang="en-US" sz="2400" dirty="0"/>
              <a:t>The 1N4148, for example, has a V</a:t>
            </a:r>
            <a:r>
              <a:rPr lang="en-US" sz="2400" baseline="-25000" dirty="0"/>
              <a:t>RRM</a:t>
            </a:r>
            <a:r>
              <a:rPr lang="en-US" sz="2400" dirty="0"/>
              <a:t> of 100V.</a:t>
            </a:r>
          </a:p>
          <a:p>
            <a:pPr marL="0" indent="0" algn="just">
              <a:buNone/>
            </a:pPr>
            <a:r>
              <a:rPr lang="en-US" sz="2400" dirty="0"/>
              <a:t>Again, this value is relatively low making signal diodes best for low voltage circuits.</a:t>
            </a:r>
          </a:p>
          <a:p>
            <a:pPr marL="0" indent="0" algn="just">
              <a:buNone/>
            </a:pPr>
            <a:endParaRPr lang="en-US" sz="2400" dirty="0"/>
          </a:p>
        </p:txBody>
      </p:sp>
      <p:sp>
        <p:nvSpPr>
          <p:cNvPr id="4" name="Rectangle 3">
            <a:extLst>
              <a:ext uri="{FF2B5EF4-FFF2-40B4-BE49-F238E27FC236}">
                <a16:creationId xmlns:a16="http://schemas.microsoft.com/office/drawing/2014/main" id="{F1FDC975-A368-CB44-938B-1617024AF429}"/>
              </a:ext>
            </a:extLst>
          </p:cNvPr>
          <p:cNvSpPr/>
          <p:nvPr/>
        </p:nvSpPr>
        <p:spPr>
          <a:xfrm>
            <a:off x="7209767" y="1717070"/>
            <a:ext cx="2553904" cy="1569660"/>
          </a:xfrm>
          <a:prstGeom prst="rect">
            <a:avLst/>
          </a:prstGeom>
        </p:spPr>
        <p:txBody>
          <a:bodyPr wrap="none">
            <a:spAutoFit/>
          </a:bodyPr>
          <a:lstStyle/>
          <a:p>
            <a:r>
              <a:rPr lang="en-US" sz="9600" b="1" dirty="0">
                <a:solidFill>
                  <a:schemeClr val="accent6"/>
                </a:solidFill>
              </a:rPr>
              <a:t>V</a:t>
            </a:r>
            <a:r>
              <a:rPr lang="en-US" sz="9600" b="1" baseline="-25000" dirty="0">
                <a:solidFill>
                  <a:schemeClr val="accent6"/>
                </a:solidFill>
              </a:rPr>
              <a:t>RRM</a:t>
            </a:r>
            <a:endParaRPr lang="en-US" sz="9600" b="1" dirty="0">
              <a:solidFill>
                <a:schemeClr val="accent6"/>
              </a:solidFill>
            </a:endParaRPr>
          </a:p>
        </p:txBody>
      </p:sp>
    </p:spTree>
    <p:custDataLst>
      <p:tags r:id="rId1"/>
    </p:custDataLst>
    <p:extLst>
      <p:ext uri="{BB962C8B-B14F-4D97-AF65-F5344CB8AC3E}">
        <p14:creationId xmlns:p14="http://schemas.microsoft.com/office/powerpoint/2010/main" val="238284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Total power dissipation (</a:t>
            </a:r>
            <a:r>
              <a:rPr lang="en-GB" sz="3000" dirty="0" err="1"/>
              <a:t>P</a:t>
            </a:r>
            <a:r>
              <a:rPr lang="en-GB" sz="3000" baseline="-25000" dirty="0" err="1"/>
              <a:t>tot</a:t>
            </a:r>
            <a:r>
              <a:rPr lang="en-GB" sz="3000" dirty="0"/>
              <a:t>)</a:t>
            </a:r>
          </a:p>
        </p:txBody>
      </p:sp>
      <p:sp>
        <p:nvSpPr>
          <p:cNvPr id="3" name="Content Placeholder 2"/>
          <p:cNvSpPr>
            <a:spLocks noGrp="1"/>
          </p:cNvSpPr>
          <p:nvPr>
            <p:ph idx="1"/>
          </p:nvPr>
        </p:nvSpPr>
        <p:spPr>
          <a:xfrm>
            <a:off x="1122533" y="1091867"/>
            <a:ext cx="5714366" cy="3764946"/>
          </a:xfrm>
        </p:spPr>
        <p:txBody>
          <a:bodyPr>
            <a:noAutofit/>
          </a:bodyPr>
          <a:lstStyle/>
          <a:p>
            <a:pPr marL="0" indent="0" algn="just">
              <a:buNone/>
            </a:pPr>
            <a:r>
              <a:rPr lang="en-US" sz="2400" dirty="0"/>
              <a:t>This rating is the maximum possible power dissipation of the diode when it is forward biased and conducting current.</a:t>
            </a:r>
          </a:p>
          <a:p>
            <a:pPr marL="0" indent="0" algn="just">
              <a:buNone/>
            </a:pPr>
            <a:r>
              <a:rPr lang="en-US" sz="2400" dirty="0"/>
              <a:t>A diode is not a perfect conductor. There is always some internal resistance. When current flows, some power is lost in the form of heat.</a:t>
            </a:r>
          </a:p>
          <a:p>
            <a:pPr marL="0" indent="0" algn="just">
              <a:buNone/>
            </a:pPr>
            <a:r>
              <a:rPr lang="en-US" sz="2400" dirty="0"/>
              <a:t>The 1N4148, for example, has a </a:t>
            </a:r>
            <a:r>
              <a:rPr lang="en-US" sz="2400" dirty="0" err="1"/>
              <a:t>P</a:t>
            </a:r>
            <a:r>
              <a:rPr lang="en-US" sz="2400" baseline="-25000" dirty="0" err="1"/>
              <a:t>tot</a:t>
            </a:r>
            <a:r>
              <a:rPr lang="en-US" sz="2400" dirty="0"/>
              <a:t> of 500mW. This is not very high, indicating again, that the diode is best suited for low current, low voltage circuits. </a:t>
            </a:r>
          </a:p>
          <a:p>
            <a:pPr marL="0" indent="0" algn="just">
              <a:buNone/>
            </a:pPr>
            <a:endParaRPr lang="en-US" sz="2400" dirty="0"/>
          </a:p>
        </p:txBody>
      </p:sp>
      <p:sp>
        <p:nvSpPr>
          <p:cNvPr id="4" name="Rectangle 3">
            <a:extLst>
              <a:ext uri="{FF2B5EF4-FFF2-40B4-BE49-F238E27FC236}">
                <a16:creationId xmlns:a16="http://schemas.microsoft.com/office/drawing/2014/main" id="{11A78F6A-8228-014F-B7E6-08462372360A}"/>
              </a:ext>
            </a:extLst>
          </p:cNvPr>
          <p:cNvSpPr/>
          <p:nvPr/>
        </p:nvSpPr>
        <p:spPr>
          <a:xfrm>
            <a:off x="7264027" y="1717070"/>
            <a:ext cx="1852815" cy="1569660"/>
          </a:xfrm>
          <a:prstGeom prst="rect">
            <a:avLst/>
          </a:prstGeom>
        </p:spPr>
        <p:txBody>
          <a:bodyPr wrap="none">
            <a:spAutoFit/>
          </a:bodyPr>
          <a:lstStyle/>
          <a:p>
            <a:r>
              <a:rPr lang="en-GB" sz="9600" b="1" dirty="0" err="1">
                <a:solidFill>
                  <a:schemeClr val="accent3"/>
                </a:solidFill>
              </a:rPr>
              <a:t>P</a:t>
            </a:r>
            <a:r>
              <a:rPr lang="en-GB" sz="9600" b="1" baseline="-25000" dirty="0" err="1">
                <a:solidFill>
                  <a:schemeClr val="accent3"/>
                </a:solidFill>
              </a:rPr>
              <a:t>tot</a:t>
            </a:r>
            <a:endParaRPr lang="en-US" sz="9600" b="1" dirty="0">
              <a:solidFill>
                <a:schemeClr val="accent3"/>
              </a:solidFill>
            </a:endParaRPr>
          </a:p>
        </p:txBody>
      </p:sp>
    </p:spTree>
    <p:custDataLst>
      <p:tags r:id="rId1"/>
    </p:custDataLst>
    <p:extLst>
      <p:ext uri="{BB962C8B-B14F-4D97-AF65-F5344CB8AC3E}">
        <p14:creationId xmlns:p14="http://schemas.microsoft.com/office/powerpoint/2010/main" val="35624869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34816</TotalTime>
  <Words>2486</Words>
  <Application>Microsoft Macintosh PowerPoint</Application>
  <PresentationFormat>Custom</PresentationFormat>
  <Paragraphs>296</Paragraphs>
  <Slides>34</Slides>
  <Notes>33</Notes>
  <HiddenSlides>11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Open Sans</vt:lpstr>
      <vt:lpstr>Office Theme</vt:lpstr>
      <vt:lpstr>Electronics</vt:lpstr>
      <vt:lpstr>Assumed prior learning</vt:lpstr>
      <vt:lpstr>Outcomes</vt:lpstr>
      <vt:lpstr>Unit 6.2: Types of Diodes</vt:lpstr>
      <vt:lpstr>Introduction</vt:lpstr>
      <vt:lpstr>1. The signal diode</vt:lpstr>
      <vt:lpstr>Forward current (IF)</vt:lpstr>
      <vt:lpstr>Peak inverse voltage (PIV)</vt:lpstr>
      <vt:lpstr>Total power dissipation (Ptot)</vt:lpstr>
      <vt:lpstr>Uses of signal diodes</vt:lpstr>
      <vt:lpstr>What are logic gates</vt:lpstr>
      <vt:lpstr>The OR gate</vt:lpstr>
      <vt:lpstr>The AND gate</vt:lpstr>
      <vt:lpstr>2. The power diode</vt:lpstr>
      <vt:lpstr>Rectification</vt:lpstr>
      <vt:lpstr>The 1N4007 power diode</vt:lpstr>
      <vt:lpstr>3. The zener diode</vt:lpstr>
      <vt:lpstr>The zener diode curve</vt:lpstr>
      <vt:lpstr>4. The schottky diode</vt:lpstr>
      <vt:lpstr>5. The light emitting diode (LED)</vt:lpstr>
      <vt:lpstr>LED colours</vt:lpstr>
      <vt:lpstr>LED VF</vt:lpstr>
      <vt:lpstr>Test Yourself</vt:lpstr>
      <vt:lpstr>Question 1</vt:lpstr>
      <vt:lpstr>Question 2</vt:lpstr>
      <vt:lpstr>Question 3</vt:lpstr>
      <vt:lpstr>Question 4</vt:lpstr>
      <vt:lpstr>Question 4</vt:lpstr>
      <vt:lpstr>Question 5</vt:lpstr>
      <vt:lpstr>Question 6</vt:lpstr>
      <vt:lpstr>Question 7</vt:lpstr>
      <vt:lpstr>Question 8</vt:lpstr>
      <vt:lpstr>Question 9</vt:lpstr>
      <vt:lpstr>Question 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828</cp:revision>
  <dcterms:created xsi:type="dcterms:W3CDTF">2018-02-02T12:07:09Z</dcterms:created>
  <dcterms:modified xsi:type="dcterms:W3CDTF">2019-01-15T09:54:59Z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