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comments/comment1.xml" ContentType="application/vnd.openxmlformats-officedocument.presentationml.comment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comments/comment2.xml" ContentType="application/vnd.openxmlformats-officedocument.presentationml.comments+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comments/comment3.xml" ContentType="application/vnd.openxmlformats-officedocument.presentationml.comments+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comments/comment4.xml" ContentType="application/vnd.openxmlformats-officedocument.presentationml.comments+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47"/>
  </p:notesMasterIdLst>
  <p:sldIdLst>
    <p:sldId id="256" r:id="rId2"/>
    <p:sldId id="309" r:id="rId3"/>
    <p:sldId id="268" r:id="rId4"/>
    <p:sldId id="278" r:id="rId5"/>
    <p:sldId id="563" r:id="rId6"/>
    <p:sldId id="522" r:id="rId7"/>
    <p:sldId id="440" r:id="rId8"/>
    <p:sldId id="533" r:id="rId9"/>
    <p:sldId id="535" r:id="rId10"/>
    <p:sldId id="559" r:id="rId11"/>
    <p:sldId id="564" r:id="rId12"/>
    <p:sldId id="590" r:id="rId13"/>
    <p:sldId id="568" r:id="rId14"/>
    <p:sldId id="565" r:id="rId15"/>
    <p:sldId id="592" r:id="rId16"/>
    <p:sldId id="593" r:id="rId17"/>
    <p:sldId id="607" r:id="rId18"/>
    <p:sldId id="594" r:id="rId19"/>
    <p:sldId id="595" r:id="rId20"/>
    <p:sldId id="466" r:id="rId21"/>
    <p:sldId id="566" r:id="rId22"/>
    <p:sldId id="567" r:id="rId23"/>
    <p:sldId id="570" r:id="rId24"/>
    <p:sldId id="596" r:id="rId25"/>
    <p:sldId id="598" r:id="rId26"/>
    <p:sldId id="420" r:id="rId27"/>
    <p:sldId id="422" r:id="rId28"/>
    <p:sldId id="520" r:id="rId29"/>
    <p:sldId id="584" r:id="rId30"/>
    <p:sldId id="585" r:id="rId31"/>
    <p:sldId id="597" r:id="rId32"/>
    <p:sldId id="586" r:id="rId33"/>
    <p:sldId id="587" r:id="rId34"/>
    <p:sldId id="588" r:id="rId35"/>
    <p:sldId id="604" r:id="rId36"/>
    <p:sldId id="605" r:id="rId37"/>
    <p:sldId id="606" r:id="rId38"/>
    <p:sldId id="505" r:id="rId39"/>
    <p:sldId id="591" r:id="rId40"/>
    <p:sldId id="480" r:id="rId41"/>
    <p:sldId id="599" r:id="rId42"/>
    <p:sldId id="600" r:id="rId43"/>
    <p:sldId id="601" r:id="rId44"/>
    <p:sldId id="602" r:id="rId45"/>
    <p:sldId id="603" r:id="rId46"/>
  </p:sldIdLst>
  <p:sldSz cx="10239375" cy="5003800"/>
  <p:notesSz cx="6858000" cy="9144000"/>
  <p:custDataLst>
    <p:tags r:id="rId4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563"/>
            <p14:sldId id="522"/>
            <p14:sldId id="440"/>
            <p14:sldId id="533"/>
            <p14:sldId id="535"/>
            <p14:sldId id="559"/>
            <p14:sldId id="564"/>
            <p14:sldId id="590"/>
            <p14:sldId id="568"/>
            <p14:sldId id="565"/>
            <p14:sldId id="592"/>
            <p14:sldId id="593"/>
            <p14:sldId id="607"/>
            <p14:sldId id="594"/>
            <p14:sldId id="595"/>
            <p14:sldId id="466"/>
            <p14:sldId id="566"/>
            <p14:sldId id="567"/>
            <p14:sldId id="570"/>
            <p14:sldId id="596"/>
            <p14:sldId id="598"/>
            <p14:sldId id="420"/>
            <p14:sldId id="422"/>
            <p14:sldId id="520"/>
            <p14:sldId id="584"/>
            <p14:sldId id="585"/>
            <p14:sldId id="597"/>
            <p14:sldId id="586"/>
            <p14:sldId id="587"/>
            <p14:sldId id="588"/>
            <p14:sldId id="604"/>
            <p14:sldId id="605"/>
            <p14:sldId id="606"/>
          </p14:sldIdLst>
        </p14:section>
        <p14:section name="Appendix" id="{61A5EB1E-5BAC-224D-8F20-5D1D8E086C2B}">
          <p14:sldIdLst>
            <p14:sldId id="505"/>
            <p14:sldId id="591"/>
            <p14:sldId id="480"/>
            <p14:sldId id="599"/>
            <p14:sldId id="600"/>
            <p14:sldId id="601"/>
            <p14:sldId id="602"/>
            <p14:sldId id="60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12"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41"/>
    <p:restoredTop sz="66897" autoAdjust="0"/>
  </p:normalViewPr>
  <p:slideViewPr>
    <p:cSldViewPr snapToGrid="0" snapToObjects="1">
      <p:cViewPr varScale="1">
        <p:scale>
          <a:sx n="88" d="100"/>
          <a:sy n="88" d="100"/>
        </p:scale>
        <p:origin x="14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6-13T17:55:33.617" idx="60">
    <p:pos x="3741" y="1586"/>
    <p:text>Component01</p:text>
    <p:extLst mod="1">
      <p:ext uri="{C676402C-5697-4E1C-873F-D02D1690AC5C}">
        <p15:threadingInfo xmlns:p15="http://schemas.microsoft.com/office/powerpoint/2012/main" timeZoneBias="-180"/>
      </p:ext>
    </p:extLst>
  </p:cm>
  <p:cm authorId="1" dt="2018-06-13T17:55:41.722" idx="61">
    <p:pos x="4280" y="1261"/>
    <p:text>Component02</p:text>
    <p:extLst mod="1">
      <p:ext uri="{C676402C-5697-4E1C-873F-D02D1690AC5C}">
        <p15:threadingInfo xmlns:p15="http://schemas.microsoft.com/office/powerpoint/2012/main" timeZoneBias="-180"/>
      </p:ext>
    </p:extLst>
  </p:cm>
  <p:cm authorId="1" dt="2018-06-28T11:17:53.087" idx="91">
    <p:pos x="4892" y="1622"/>
    <p:text>Component03</p:text>
    <p:extLst mod="1">
      <p:ext uri="{C676402C-5697-4E1C-873F-D02D1690AC5C}">
        <p15:threadingInfo xmlns:p15="http://schemas.microsoft.com/office/powerpoint/2012/main" timeZoneBias="-120"/>
      </p:ext>
    </p:extLst>
  </p:cm>
  <p:cm authorId="1" dt="2018-06-28T11:30:29.861" idx="92">
    <p:pos x="5685" y="1559"/>
    <p:text>Component04</p:text>
    <p:extLst mod="1">
      <p:ext uri="{C676402C-5697-4E1C-873F-D02D1690AC5C}">
        <p15:threadingInfo xmlns:p15="http://schemas.microsoft.com/office/powerpoint/2012/main" timeZoneBias="-120"/>
      </p:ext>
    </p:extLst>
  </p:cm>
  <p:cm authorId="1" dt="2018-10-23T12:52:49.807" idx="107">
    <p:pos x="4089" y="1842"/>
    <p:text>Component06</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6-13T17:55:33.617" idx="60">
    <p:pos x="3741" y="1586"/>
    <p:text>Component01</p:text>
    <p:extLst mod="1">
      <p:ext uri="{C676402C-5697-4E1C-873F-D02D1690AC5C}">
        <p15:threadingInfo xmlns:p15="http://schemas.microsoft.com/office/powerpoint/2012/main" timeZoneBias="-180"/>
      </p:ext>
    </p:extLst>
  </p:cm>
  <p:cm authorId="1" dt="2018-06-13T17:55:41.722" idx="61">
    <p:pos x="4280" y="1261"/>
    <p:text>Component02</p:text>
    <p:extLst mod="1">
      <p:ext uri="{C676402C-5697-4E1C-873F-D02D1690AC5C}">
        <p15:threadingInfo xmlns:p15="http://schemas.microsoft.com/office/powerpoint/2012/main" timeZoneBias="-180"/>
      </p:ext>
    </p:extLst>
  </p:cm>
  <p:cm authorId="1" dt="2018-06-28T11:17:53.087" idx="91">
    <p:pos x="4892" y="1622"/>
    <p:text>Component03</p:text>
    <p:extLst mod="1">
      <p:ext uri="{C676402C-5697-4E1C-873F-D02D1690AC5C}">
        <p15:threadingInfo xmlns:p15="http://schemas.microsoft.com/office/powerpoint/2012/main" timeZoneBias="-120"/>
      </p:ext>
    </p:extLst>
  </p:cm>
  <p:cm authorId="1" dt="2018-06-28T11:30:29.861" idx="92">
    <p:pos x="5685" y="1559"/>
    <p:text>Component04</p:text>
    <p:extLst mod="1">
      <p:ext uri="{C676402C-5697-4E1C-873F-D02D1690AC5C}">
        <p15:threadingInfo xmlns:p15="http://schemas.microsoft.com/office/powerpoint/2012/main" timeZoneBias="-120"/>
      </p:ext>
    </p:extLst>
  </p:cm>
  <p:cm authorId="1" dt="2018-10-23T12:52:49.807" idx="107">
    <p:pos x="4089" y="1842"/>
    <p:text>Component06</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6-13T17:33:46.991" idx="57">
    <p:pos x="2255" y="1465"/>
    <p:text>Button01</p:text>
    <p:extLst mod="1">
      <p:ext uri="{C676402C-5697-4E1C-873F-D02D1690AC5C}">
        <p15:threadingInfo xmlns:p15="http://schemas.microsoft.com/office/powerpoint/2012/main" timeZoneBias="-180"/>
      </p:ext>
    </p:extLst>
  </p:cm>
  <p:cm authorId="1" dt="2018-06-13T17:33:56.854" idx="58">
    <p:pos x="5516" y="1807"/>
    <p:text>Button02</p:text>
    <p:extLst mod="1">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10-24T12:57:07.233" idx="108">
    <p:pos x="3778" y="1209"/>
    <p:text>Hotspot1</p:text>
    <p:extLst>
      <p:ext uri="{C676402C-5697-4E1C-873F-D02D1690AC5C}">
        <p15:threadingInfo xmlns:p15="http://schemas.microsoft.com/office/powerpoint/2012/main" timeZoneBias="-120"/>
      </p:ext>
    </p:extLst>
  </p:cm>
  <p:cm authorId="1" dt="2018-10-24T12:58:20.889" idx="109">
    <p:pos x="4372" y="1993"/>
    <p:text>Hotspot2</p:text>
    <p:extLst>
      <p:ext uri="{C676402C-5697-4E1C-873F-D02D1690AC5C}">
        <p15:threadingInfo xmlns:p15="http://schemas.microsoft.com/office/powerpoint/2012/main" timeZoneBias="-120"/>
      </p:ext>
    </p:extLst>
  </p:cm>
  <p:cm authorId="1" dt="2018-10-24T12:59:48.507" idx="110">
    <p:pos x="5156" y="1228"/>
    <p:text>Hotspot3</p:text>
    <p:extLst>
      <p:ext uri="{C676402C-5697-4E1C-873F-D02D1690AC5C}">
        <p15:threadingInfo xmlns:p15="http://schemas.microsoft.com/office/powerpoint/2012/main" timeZoneBias="-120"/>
      </p:ext>
    </p:extLst>
  </p:cm>
  <p:cm authorId="1" dt="2018-10-24T13:01:11.459" idx="111">
    <p:pos x="5572" y="1445"/>
    <p:text>Hotspot4</p:text>
    <p:extLst>
      <p:ext uri="{C676402C-5697-4E1C-873F-D02D1690AC5C}">
        <p15:threadingInfo xmlns:p15="http://schemas.microsoft.com/office/powerpoint/2012/main" timeZoneBias="-120"/>
      </p:ext>
    </p:extLst>
  </p:cm>
  <p:cm authorId="1" dt="2018-10-24T13:02:26.030" idx="112">
    <p:pos x="5921" y="284"/>
    <p:text>Hotspot5</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15/01/2019</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 = https://</a:t>
                </a:r>
                <a:r>
                  <a:rPr lang="en-US" dirty="0" err="1"/>
                  <a:t>upload.wikimedia.org</a:t>
                </a:r>
                <a:r>
                  <a:rPr lang="en-US" dirty="0"/>
                  <a:t>/</a:t>
                </a:r>
                <a:r>
                  <a:rPr lang="en-US" dirty="0" err="1"/>
                  <a:t>wikipedia</a:t>
                </a:r>
                <a:r>
                  <a:rPr lang="en-US" dirty="0"/>
                  <a:t>/commons/0/08/</a:t>
                </a:r>
                <a:r>
                  <a:rPr lang="en-US" dirty="0" err="1"/>
                  <a:t>One_way_sing.jpg</a:t>
                </a:r>
                <a:r>
                  <a:rPr lang="en-US" dirty="0"/>
                  <a:t> – marked for reuse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Diode in action = on click, play YT01 = </a:t>
                </a:r>
                <a:r>
                  <a:rPr lang="en-GB" dirty="0"/>
                  <a:t>https://</a:t>
                </a:r>
                <a:r>
                  <a:rPr lang="en-GB" dirty="0" err="1"/>
                  <a:t>www.youtube.com</a:t>
                </a:r>
                <a:r>
                  <a:rPr lang="en-GB" dirty="0"/>
                  <a:t>/</a:t>
                </a:r>
                <a:r>
                  <a:rPr lang="en-GB" dirty="0" err="1"/>
                  <a:t>watch?v</a:t>
                </a:r>
                <a:r>
                  <a:rPr lang="en-GB" dirty="0"/>
                  <a:t>=6lep5e3KMdY full screen</a:t>
                </a:r>
                <a:r>
                  <a:rPr lang="en-US" dirty="0"/>
                  <a:t>.</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3054417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 Composite image made up of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upload.wikimedia.org</a:t>
                </a:r>
                <a:r>
                  <a:rPr lang="en-US" dirty="0"/>
                  <a:t>/</a:t>
                </a:r>
                <a:r>
                  <a:rPr lang="en-US" dirty="0" err="1"/>
                  <a:t>wikipedia</a:t>
                </a:r>
                <a:r>
                  <a:rPr lang="en-US" dirty="0"/>
                  <a:t>/commons/8/83/</a:t>
                </a:r>
                <a:r>
                  <a:rPr lang="en-US" dirty="0" err="1"/>
                  <a:t>Diode_pinout_en_fr.svg</a:t>
                </a:r>
                <a:r>
                  <a:rPr lang="en-US" dirty="0"/>
                  <a:t> – marked for reuse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upload.wikimedia.org</a:t>
                </a:r>
                <a:r>
                  <a:rPr lang="en-US" dirty="0"/>
                  <a:t>/</a:t>
                </a:r>
                <a:r>
                  <a:rPr lang="en-US" dirty="0" err="1"/>
                  <a:t>wikipedia</a:t>
                </a:r>
                <a:r>
                  <a:rPr lang="en-US" dirty="0"/>
                  <a:t>/commons/thumb/5/52/%2B-_of_LED_2.svg/2000px-%2B-_of_LED_2.svg.png – marked for reuse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in “A” for anode and “K” for cathode</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138963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https://</a:t>
                </a:r>
                <a:r>
                  <a:rPr lang="en-US" dirty="0" err="1"/>
                  <a:t>upload.wikimedia.org</a:t>
                </a:r>
                <a:r>
                  <a:rPr lang="en-US" dirty="0"/>
                  <a:t>/</a:t>
                </a:r>
                <a:r>
                  <a:rPr lang="en-US" dirty="0" err="1"/>
                  <a:t>wikipedia</a:t>
                </a:r>
                <a:r>
                  <a:rPr lang="en-US" dirty="0"/>
                  <a:t>/commons/8/83/</a:t>
                </a:r>
                <a:r>
                  <a:rPr lang="en-US" dirty="0" err="1"/>
                  <a:t>Diode_pinout_en_fr.svg</a:t>
                </a:r>
                <a:r>
                  <a:rPr lang="en-US" dirty="0"/>
                  <a:t> – marked for reuse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the “A” and “K”</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3562071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 = reproduce this circuit diagram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reverse bias = on click display img10 and display a new button – See forward bias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Img10 – same as img09 but diode orientation is reversed and label reads “Reverse bias No current flows”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96919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Reproduce schematic image as an image with hotspots over each component.</a:t>
            </a:r>
          </a:p>
          <a:p>
            <a:r>
              <a:rPr lang="en-US" dirty="0"/>
              <a:t>Component01 = on click present a tooltip with “This symbol represents a voltage source like a battery. Use a 9V battery.”</a:t>
            </a:r>
          </a:p>
          <a:p>
            <a:r>
              <a:rPr lang="en-US" dirty="0"/>
              <a:t>Component02 = on click present a tooltip with “This symbol represents a 470Ω resistor.”</a:t>
            </a:r>
          </a:p>
          <a:p>
            <a:r>
              <a:rPr lang="en-US" dirty="0"/>
              <a:t>Component03 = on click present a tooltip with “This symbol represents a diode. You need to find the component in your kit that looks like this [image of 1N4007 diode e.g. https://components101.com/sites/default/files/styles/image_1100x580/public/components/1N4148-Diode.jpg?itok=</a:t>
            </a:r>
            <a:r>
              <a:rPr lang="en-US" dirty="0" err="1"/>
              <a:t>BPMBHiFQ</a:t>
            </a:r>
            <a:r>
              <a:rPr lang="en-US" dirty="0"/>
              <a:t>]. It will have 1N4148 written on it. Make sure to connect the diode in the forward bias direction.”</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Hide tooltip on clicking away from component or another component.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Watch how to build the circuit = on click, play vid01 (see brief) full screen</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2372968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Img11 = image of the words “Step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Fill in the blank question – correct answer is anything between 700mV and 900mV and 16mA to 18mA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 on click, check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Well done. You found that the voltage across the diode is about 800mV. This means that about 8V is being dropped across the 470Ω resistor. You also found that the current through the circuit is about 17mA. Start a table of circuit current and voltage drop over diode and enter these values.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 That is not right. You should find that the voltage across the diode is about 800mV. This means that about 8V is being dropped across the 470Ω resistor. You also find that the current through the circuit is about 17mA. Start a table of circuit current and voltage drop over diode and enter these values. If you got very different readings, check that all the connections are good, that you have the correct resistor in the circuit and that your battery is supplying about 9V and try take the readings again.</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2260362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1134526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Img12 = image of the words “Step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Fill in the blank question – correct answer is anything between 700mV and 930mV and 31mA to 33mA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 on click, check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Well done. You found that the voltage across the diode is still about 800mV, maybe a little higher. This means that about 8V is still being dropped across the resistor even though it is almost half the value of the previous 470Ω one. You also found that the current was quite a bit higher, about 32mA. As there is less resistance in the circuit this makes sense. Make a note of the voltage drop over the diode and the current in the circuit.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 That is not right. You should find that the voltage across the diode is about still about 800mV, maybe a little higher. This means that about 8V is still being dropped across the resistor even though it is almost half the value of the previous 470Ω one. You should also find that the current is quite a bit higher, about 32mA. As there is less resistance in the circuit this makes sense. If you got very different readings, check that all the connections are good, that you have the correct resistor in the circuit and that your battery is supplying about 9V and try take the readings again.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3626439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Img13 = image of the words “Step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Fill in the blank question – correct answer is anything between 680mV and 900mV and 7mA – 9mA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 on click, check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Well done. You found that the voltage across the diode is still about 800mV, maybe a little lower. This means that about 8V is still being dropped across the resistor even though it is 4 times the value of the previous 250Ω one. You also found that the current was quite a bit lower, about 8mA. As there is more resistance in the circuit this makes sense. Make a note of the voltage drop over the diode and the current in the circuit.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 That is not right. You should find that the voltage across the diode is about still about 800mV, maybe a little lower. This means that about 8V is still being dropped across the resistor even though it is 4 times the value of the previous 250Ω one. You should also find that the current is quite a bit higher, about 32mA. As there is less resistance in the circuit this makes sense. If you got very different readings, check that all the connections are good, that you have the correct resistor in the circuit and that your battery is supplying about 9V and try take the readings again.</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1838013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3724712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Vid02 = on click, play vid02 full screen. See appendix for brief</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3528013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Img14 = https://</a:t>
                </a:r>
                <a:r>
                  <a:rPr lang="en-US" dirty="0" err="1"/>
                  <a:t>cdn.sparkfun.com</a:t>
                </a:r>
                <a:r>
                  <a:rPr lang="en-US" dirty="0"/>
                  <a:t>/assets/4/4/a/5/b/5175b518ce395f2d49000000.png – need to redraw and add in Max Current and dotted 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the following hotspots on the image. On clicking of each hotspot, present the following in </a:t>
                </a:r>
                <a:r>
                  <a:rPr lang="en-US" dirty="0" err="1"/>
                  <a:t>tolltips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Hotspot1 = This is the diode’s breakdown voltage or V</a:t>
                </a:r>
                <a:r>
                  <a:rPr lang="en-US" baseline="-25000" dirty="0"/>
                  <a:t>BR</a:t>
                </a:r>
                <a:r>
                  <a:rPr lang="en-US" dirty="0"/>
                  <a:t>. If this voltage is exceed, the diode will not be able to prevent current flowing and, most of the time, will be destroyed.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Hotspot2 = This area indicates when the diode is reverse biased and prevent current from flowing. The graph indicates these as negative voltages or when the diode’s cathode is connected to the positive supply.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Hotspot3 = This area indicates when the diode is forward biased. However, the diode only starts conducting at about its Forward Voltage.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Hotspot4 = This is the diodes forward voltage or V</a:t>
                </a:r>
                <a:r>
                  <a:rPr lang="en-US" baseline="-25000" dirty="0"/>
                  <a:t>F</a:t>
                </a:r>
                <a:r>
                  <a:rPr lang="en-US" dirty="0"/>
                  <a:t>. Once the voltage across the diode reaches this level, it starts conducting. Thereafter, this forward voltage drop across the diode stays relatively constant.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Hotspot5 = Max Current or </a:t>
                </a:r>
                <a:r>
                  <a:rPr lang="en-US" dirty="0" err="1"/>
                  <a:t>Max.i</a:t>
                </a:r>
                <a:r>
                  <a:rPr lang="en-US" dirty="0"/>
                  <a:t> is the maximum amount of current the diode can safely conduct before it becomes damaged.</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3584715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YT02 = on click, play https://</a:t>
                </a:r>
                <a:r>
                  <a:rPr lang="en-US" dirty="0" err="1"/>
                  <a:t>www.youtube.com</a:t>
                </a:r>
                <a:r>
                  <a:rPr lang="en-US" dirty="0"/>
                  <a:t>/</a:t>
                </a:r>
                <a:r>
                  <a:rPr lang="en-US" dirty="0" err="1"/>
                  <a:t>watch?v</a:t>
                </a:r>
                <a:r>
                  <a:rPr lang="en-US" dirty="0"/>
                  <a:t>=0RlMcuO2bOM full screen.</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3514883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Img15 = See appendix for brief</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3271092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YT03 = on click, play https://v637g.app.goo.gl/D4GcCcZ9UmKi3pVf6 full screen.</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906172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453109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a</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2466791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b</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1902580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c</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3685893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a</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4278714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b</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11009846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b</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31809338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d</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3726130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b</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17250761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c</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1815249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b</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23833001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a:t>
            </a:r>
            <a:r>
              <a:rPr lang="en-GB"/>
              <a:t>is </a:t>
            </a:r>
            <a:r>
              <a:rPr lang="en-GB" dirty="0"/>
              <a:t>b</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33355258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5378509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42108423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1534547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https://c1.staticflickr.com/1/163/437341293_be6c2f3190_b.jpg – marked for reuse</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3375652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10792865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3792520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944419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44</a:t>
            </a:fld>
            <a:endParaRPr lang="en-GB"/>
          </a:p>
        </p:txBody>
      </p:sp>
    </p:spTree>
    <p:extLst>
      <p:ext uri="{BB962C8B-B14F-4D97-AF65-F5344CB8AC3E}">
        <p14:creationId xmlns:p14="http://schemas.microsoft.com/office/powerpoint/2010/main" val="25586704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45</a:t>
            </a:fld>
            <a:endParaRPr lang="en-GB"/>
          </a:p>
        </p:txBody>
      </p:sp>
    </p:spTree>
    <p:extLst>
      <p:ext uri="{BB962C8B-B14F-4D97-AF65-F5344CB8AC3E}">
        <p14:creationId xmlns:p14="http://schemas.microsoft.com/office/powerpoint/2010/main" val="234511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Reproduce schematic image as an image with hotspots over each component.</a:t>
            </a:r>
          </a:p>
          <a:p>
            <a:r>
              <a:rPr lang="en-US" dirty="0"/>
              <a:t>Component01 = on click present a tooltip with “This symbol represents a voltage source like a battery. Use a 9V battery.”</a:t>
            </a:r>
          </a:p>
          <a:p>
            <a:r>
              <a:rPr lang="en-US" dirty="0"/>
              <a:t>Component02 = on click present a tooltip with “This symbol represents a 470Ω resistor.”</a:t>
            </a:r>
          </a:p>
          <a:p>
            <a:r>
              <a:rPr lang="en-US" dirty="0"/>
              <a:t>Component03 = on click present a tooltip with “This symbol represents a diode. You need to find the component in your kit that looks like this [image of 1N4007 diode e.g. https://components101.com/sites/default/files/styles/image_1100x580/public/components/1N4148-Diode.jpg?itok=</a:t>
            </a:r>
            <a:r>
              <a:rPr lang="en-US" dirty="0" err="1"/>
              <a:t>BPMBHiFQ</a:t>
            </a:r>
            <a:r>
              <a:rPr lang="en-US" dirty="0"/>
              <a:t>]. It will have 1N4148 written on it. To start with connect the end of the diode with the grey strip to the negative terminal of the battery.”</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Hide tooltip on clicking away from component or another component.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Watch how to build the circuit = on click, play vid01 (see brief) full screen</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1628175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image of the same multimeter guide screenshot as used in 10_02_03 slide 10 linking to the same document.</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1161192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image of the words “Step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Fill in the blank question – correct answer is anything between 16mA and 19mA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 on click, check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Well done. You should find that the current through the circuit is about 17mA. 9V/470Ω = 19mA so it seems that the diode is also contributing a little bit of resistance to the circuit.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 That is not right. You should find that the current through the circuit is about 17mA. If your reading is below this, check that all the connections are good, that you have the correct resistor in the circuit and that your battery is supplying about 9V.</a:t>
            </a:r>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2938439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image of the words “Step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Fill in the blank question – correct answer is 0mA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 on click, check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Well done. You should find that there is no current flowing through the circuit. The only thing we have changed is the direction of the diode so it seems that the diode is somehow blocking the current.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 That is not right. You should find that there is no current flowing through the circuit. Make sure you have connected the side of the diode with the grey strip to the positive terminal of the battery.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675535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image of the words “Step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MQC – correct answer is 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 on click, check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Well done. You should have seen that the bulb lit up very briefly but then went out again.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 This is not what you should have seen. You should have seen the bulb light up and then go out again.</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1475169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11919" y="436892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117609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1/15/19</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65" r:id="rId12"/>
    <p:sldLayoutId id="2147483661" r:id="rId13"/>
    <p:sldLayoutId id="2147483652" r:id="rId14"/>
    <p:sldLayoutId id="2147483664" r:id="rId15"/>
    <p:sldLayoutId id="2147483660" r:id="rId16"/>
    <p:sldLayoutId id="2147483705"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8.sv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9.tiff"/><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1.tiff"/><Relationship Id="rId4" Type="http://schemas.openxmlformats.org/officeDocument/2006/relationships/image" Target="../media/image10.tif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2.tif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notesSlide" Target="../notesSlides/notesSlide14.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comments" Target="../comments/commen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comments" Target="../comments/comment3.xml"/><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4.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comments" Target="../comments/comment4.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4.tif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5.tif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9.tiff"/><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18.tiff"/><Relationship Id="rId5" Type="http://schemas.openxmlformats.org/officeDocument/2006/relationships/image" Target="../media/image17.tiff"/><Relationship Id="rId4" Type="http://schemas.openxmlformats.org/officeDocument/2006/relationships/image" Target="../media/image16.tif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7.xml"/><Relationship Id="rId1" Type="http://schemas.openxmlformats.org/officeDocument/2006/relationships/tags" Target="../tags/tag4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7.xml"/><Relationship Id="rId1" Type="http://schemas.openxmlformats.org/officeDocument/2006/relationships/tags" Target="../tags/tag41.xml"/><Relationship Id="rId6" Type="http://schemas.openxmlformats.org/officeDocument/2006/relationships/image" Target="../media/image24.tiff"/><Relationship Id="rId5" Type="http://schemas.openxmlformats.org/officeDocument/2006/relationships/hyperlink" Target="http://everycircuit.com/circuit/6721496327389184" TargetMode="External"/><Relationship Id="rId4" Type="http://schemas.openxmlformats.org/officeDocument/2006/relationships/hyperlink" Target="https://cdn.sparkfun.com/assets/4/4/a/5/b/5175b518ce395f2d49000000.png"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7.xml"/><Relationship Id="rId1" Type="http://schemas.openxmlformats.org/officeDocument/2006/relationships/tags" Target="../tags/tag4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7.xml"/><Relationship Id="rId1" Type="http://schemas.openxmlformats.org/officeDocument/2006/relationships/tags" Target="../tags/tag4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7.xml"/><Relationship Id="rId1" Type="http://schemas.openxmlformats.org/officeDocument/2006/relationships/tags" Target="../tags/tag4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7.xml"/><Relationship Id="rId1" Type="http://schemas.openxmlformats.org/officeDocument/2006/relationships/tags" Target="../tags/tag4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7.xml"/><Relationship Id="rId1" Type="http://schemas.openxmlformats.org/officeDocument/2006/relationships/tags" Target="../tags/tag4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7.xml"/><Relationship Id="rId1" Type="http://schemas.openxmlformats.org/officeDocument/2006/relationships/tags" Target="../tags/tag4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tiff"/></Relationships>
</file>

<file path=ppt/slides/_rels/slide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notesSlide" Target="../notesSlides/notesSlide5.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Electronics</a:t>
            </a:r>
          </a:p>
        </p:txBody>
      </p:sp>
      <p:sp>
        <p:nvSpPr>
          <p:cNvPr id="3" name="Subtitle 2"/>
          <p:cNvSpPr>
            <a:spLocks noGrp="1"/>
          </p:cNvSpPr>
          <p:nvPr>
            <p:ph type="subTitle" idx="1"/>
          </p:nvPr>
        </p:nvSpPr>
        <p:spPr/>
        <p:txBody>
          <a:bodyPr>
            <a:normAutofit/>
          </a:bodyPr>
          <a:lstStyle/>
          <a:p>
            <a:pPr algn="l"/>
            <a:r>
              <a:rPr lang="en-GB" sz="2400" dirty="0"/>
              <a:t>Topic 6: Diodes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3</a:t>
            </a:r>
          </a:p>
        </p:txBody>
      </p:sp>
      <p:sp>
        <p:nvSpPr>
          <p:cNvPr id="3" name="Content Placeholder 2"/>
          <p:cNvSpPr>
            <a:spLocks noGrp="1"/>
          </p:cNvSpPr>
          <p:nvPr>
            <p:ph idx="1"/>
          </p:nvPr>
        </p:nvSpPr>
        <p:spPr>
          <a:xfrm>
            <a:off x="1122532" y="1091867"/>
            <a:ext cx="5014798" cy="1906166"/>
          </a:xfrm>
          <a:solidFill>
            <a:schemeClr val="tx2">
              <a:lumMod val="40000"/>
              <a:lumOff val="60000"/>
            </a:schemeClr>
          </a:solidFill>
        </p:spPr>
        <p:txBody>
          <a:bodyPr>
            <a:noAutofit/>
          </a:bodyPr>
          <a:lstStyle/>
          <a:p>
            <a:pPr marL="0" indent="0" algn="just">
              <a:buNone/>
            </a:pPr>
            <a:r>
              <a:rPr lang="en-GB" sz="2400" i="1" dirty="0"/>
              <a:t>Flip the diode around again and make sure that current again flows through the circuit. Keep flipping the diode back and forth until you can reliably start and stop the current.</a:t>
            </a:r>
          </a:p>
          <a:p>
            <a:pPr marL="0" indent="0" algn="just">
              <a:buNone/>
            </a:pPr>
            <a:endParaRPr lang="en-GB" sz="2400" i="1" dirty="0"/>
          </a:p>
          <a:p>
            <a:pPr marL="0" indent="0" algn="just">
              <a:buNone/>
            </a:pPr>
            <a:r>
              <a:rPr lang="en-GB" sz="2400" i="1" dirty="0"/>
              <a:t>What do you think the diode is doing in this circuit?</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Img05</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pic>
        <p:nvPicPr>
          <p:cNvPr id="5" name="Graphic 4" descr="Head with Gears">
            <a:extLst>
              <a:ext uri="{FF2B5EF4-FFF2-40B4-BE49-F238E27FC236}">
                <a16:creationId xmlns:a16="http://schemas.microsoft.com/office/drawing/2014/main" id="{1D9B06B3-83CA-8746-B55E-C0F17F06FE45}"/>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22265" y="3180616"/>
            <a:ext cx="810015" cy="810015"/>
          </a:xfrm>
          <a:prstGeom prst="rect">
            <a:avLst/>
          </a:prstGeom>
        </p:spPr>
      </p:pic>
    </p:spTree>
    <p:custDataLst>
      <p:tags r:id="rId1"/>
    </p:custDataLst>
    <p:extLst>
      <p:ext uri="{BB962C8B-B14F-4D97-AF65-F5344CB8AC3E}">
        <p14:creationId xmlns:p14="http://schemas.microsoft.com/office/powerpoint/2010/main" val="731755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One way electronic streets</a:t>
            </a:r>
          </a:p>
        </p:txBody>
      </p:sp>
      <p:sp>
        <p:nvSpPr>
          <p:cNvPr id="3" name="Content Placeholder 2"/>
          <p:cNvSpPr>
            <a:spLocks noGrp="1"/>
          </p:cNvSpPr>
          <p:nvPr>
            <p:ph idx="1"/>
          </p:nvPr>
        </p:nvSpPr>
        <p:spPr>
          <a:xfrm>
            <a:off x="1122532" y="1091868"/>
            <a:ext cx="4586029" cy="1096696"/>
          </a:xfrm>
        </p:spPr>
        <p:txBody>
          <a:bodyPr>
            <a:noAutofit/>
          </a:bodyPr>
          <a:lstStyle/>
          <a:p>
            <a:pPr marL="0" indent="0" algn="just">
              <a:buNone/>
            </a:pPr>
            <a:r>
              <a:rPr lang="en-US" sz="2400" dirty="0"/>
              <a:t>Diodes only let current flow through them in one direction. They are one way electronic valves.</a:t>
            </a:r>
          </a:p>
        </p:txBody>
      </p:sp>
      <p:sp>
        <p:nvSpPr>
          <p:cNvPr id="5" name="Content Placeholder 2">
            <a:extLst>
              <a:ext uri="{FF2B5EF4-FFF2-40B4-BE49-F238E27FC236}">
                <a16:creationId xmlns:a16="http://schemas.microsoft.com/office/drawing/2014/main" id="{97E5CB77-9565-6247-8932-48FDA6F1E0F5}"/>
              </a:ext>
            </a:extLst>
          </p:cNvPr>
          <p:cNvSpPr txBox="1">
            <a:spLocks/>
          </p:cNvSpPr>
          <p:nvPr/>
        </p:nvSpPr>
        <p:spPr>
          <a:xfrm>
            <a:off x="1122533" y="2466913"/>
            <a:ext cx="4586028" cy="775348"/>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Watch the video to see a diode in action.</a:t>
            </a:r>
          </a:p>
        </p:txBody>
      </p:sp>
      <p:pic>
        <p:nvPicPr>
          <p:cNvPr id="6" name="Graphic 5" descr="User">
            <a:extLst>
              <a:ext uri="{FF2B5EF4-FFF2-40B4-BE49-F238E27FC236}">
                <a16:creationId xmlns:a16="http://schemas.microsoft.com/office/drawing/2014/main" id="{BC0707A2-7506-5044-8141-97AF6F98D81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7" y="2388214"/>
            <a:ext cx="854046" cy="854046"/>
          </a:xfrm>
          <a:prstGeom prst="rect">
            <a:avLst/>
          </a:prstGeom>
        </p:spPr>
      </p:pic>
      <p:pic>
        <p:nvPicPr>
          <p:cNvPr id="4" name="Picture 3">
            <a:extLst>
              <a:ext uri="{FF2B5EF4-FFF2-40B4-BE49-F238E27FC236}">
                <a16:creationId xmlns:a16="http://schemas.microsoft.com/office/drawing/2014/main" id="{7C07C053-4961-6344-A137-954AFE0DA082}"/>
              </a:ext>
            </a:extLst>
          </p:cNvPr>
          <p:cNvPicPr>
            <a:picLocks noChangeAspect="1"/>
          </p:cNvPicPr>
          <p:nvPr/>
        </p:nvPicPr>
        <p:blipFill>
          <a:blip r:embed="rId6"/>
          <a:stretch>
            <a:fillRect/>
          </a:stretch>
        </p:blipFill>
        <p:spPr>
          <a:xfrm>
            <a:off x="5773763" y="701561"/>
            <a:ext cx="4216400" cy="3733800"/>
          </a:xfrm>
          <a:prstGeom prst="rect">
            <a:avLst/>
          </a:prstGeom>
        </p:spPr>
      </p:pic>
      <p:sp>
        <p:nvSpPr>
          <p:cNvPr id="8" name="Rounded Rectangle 7">
            <a:extLst>
              <a:ext uri="{FF2B5EF4-FFF2-40B4-BE49-F238E27FC236}">
                <a16:creationId xmlns:a16="http://schemas.microsoft.com/office/drawing/2014/main" id="{EFB80208-24F9-6749-96A7-546CD8564C9B}"/>
              </a:ext>
            </a:extLst>
          </p:cNvPr>
          <p:cNvSpPr/>
          <p:nvPr/>
        </p:nvSpPr>
        <p:spPr>
          <a:xfrm>
            <a:off x="1746128" y="3759964"/>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Diode in action</a:t>
            </a:r>
          </a:p>
        </p:txBody>
      </p:sp>
    </p:spTree>
    <p:custDataLst>
      <p:tags r:id="rId1"/>
    </p:custDataLst>
    <p:extLst>
      <p:ext uri="{BB962C8B-B14F-4D97-AF65-F5344CB8AC3E}">
        <p14:creationId xmlns:p14="http://schemas.microsoft.com/office/powerpoint/2010/main" val="1050510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Which way is which?</a:t>
            </a:r>
          </a:p>
        </p:txBody>
      </p:sp>
      <p:sp>
        <p:nvSpPr>
          <p:cNvPr id="3" name="Content Placeholder 2"/>
          <p:cNvSpPr>
            <a:spLocks noGrp="1"/>
          </p:cNvSpPr>
          <p:nvPr>
            <p:ph idx="1"/>
          </p:nvPr>
        </p:nvSpPr>
        <p:spPr>
          <a:xfrm>
            <a:off x="1122532" y="1091867"/>
            <a:ext cx="3994335" cy="3764946"/>
          </a:xfrm>
        </p:spPr>
        <p:txBody>
          <a:bodyPr>
            <a:noAutofit/>
          </a:bodyPr>
          <a:lstStyle/>
          <a:p>
            <a:pPr marL="0" indent="0" algn="just">
              <a:buNone/>
            </a:pPr>
            <a:r>
              <a:rPr lang="en-US" sz="2400" dirty="0"/>
              <a:t>Because diodes only allow current to flow one way through them, we say that they are </a:t>
            </a:r>
            <a:r>
              <a:rPr lang="en-US" sz="2400" b="1" dirty="0"/>
              <a:t>polarized</a:t>
            </a:r>
            <a:r>
              <a:rPr lang="en-US" sz="2400" dirty="0"/>
              <a:t>. They have a definite positive and negative side as shown here.</a:t>
            </a:r>
          </a:p>
          <a:p>
            <a:pPr marL="0" indent="0" algn="just">
              <a:buNone/>
            </a:pPr>
            <a:r>
              <a:rPr lang="en-US" sz="2400" dirty="0"/>
              <a:t>The cathode is indicated by a strip, a dot or a short leg and is connected to the negative side of the supply if you want current to flow.</a:t>
            </a:r>
          </a:p>
        </p:txBody>
      </p:sp>
      <p:pic>
        <p:nvPicPr>
          <p:cNvPr id="5" name="Picture 4">
            <a:extLst>
              <a:ext uri="{FF2B5EF4-FFF2-40B4-BE49-F238E27FC236}">
                <a16:creationId xmlns:a16="http://schemas.microsoft.com/office/drawing/2014/main" id="{68EE8096-4710-784F-BC88-493F02FD7C9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42019" y="650233"/>
            <a:ext cx="6053023" cy="1900673"/>
          </a:xfrm>
          <a:prstGeom prst="rect">
            <a:avLst/>
          </a:prstGeom>
        </p:spPr>
      </p:pic>
      <p:pic>
        <p:nvPicPr>
          <p:cNvPr id="6" name="Picture 5">
            <a:extLst>
              <a:ext uri="{FF2B5EF4-FFF2-40B4-BE49-F238E27FC236}">
                <a16:creationId xmlns:a16="http://schemas.microsoft.com/office/drawing/2014/main" id="{54290CB2-A66D-B849-9A5D-853D481DB7C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29231" y="2501900"/>
            <a:ext cx="2278597" cy="2623280"/>
          </a:xfrm>
          <a:prstGeom prst="rect">
            <a:avLst/>
          </a:prstGeom>
        </p:spPr>
      </p:pic>
      <p:sp>
        <p:nvSpPr>
          <p:cNvPr id="7" name="TextBox 6">
            <a:extLst>
              <a:ext uri="{FF2B5EF4-FFF2-40B4-BE49-F238E27FC236}">
                <a16:creationId xmlns:a16="http://schemas.microsoft.com/office/drawing/2014/main" id="{ABEEB7BB-BDC9-8D48-B6F3-80D9EAC1F4DB}"/>
              </a:ext>
            </a:extLst>
          </p:cNvPr>
          <p:cNvSpPr txBox="1"/>
          <p:nvPr/>
        </p:nvSpPr>
        <p:spPr>
          <a:xfrm>
            <a:off x="5272407" y="1517359"/>
            <a:ext cx="370614" cy="461665"/>
          </a:xfrm>
          <a:prstGeom prst="rect">
            <a:avLst/>
          </a:prstGeom>
          <a:noFill/>
        </p:spPr>
        <p:txBody>
          <a:bodyPr wrap="none" rtlCol="0">
            <a:spAutoFit/>
          </a:bodyPr>
          <a:lstStyle/>
          <a:p>
            <a:r>
              <a:rPr lang="en-US" sz="2400" b="1" dirty="0"/>
              <a:t>A</a:t>
            </a:r>
            <a:endParaRPr lang="en-US" b="1" dirty="0"/>
          </a:p>
        </p:txBody>
      </p:sp>
      <p:sp>
        <p:nvSpPr>
          <p:cNvPr id="8" name="TextBox 7">
            <a:extLst>
              <a:ext uri="{FF2B5EF4-FFF2-40B4-BE49-F238E27FC236}">
                <a16:creationId xmlns:a16="http://schemas.microsoft.com/office/drawing/2014/main" id="{DEA8C4F9-1004-8D48-930D-5B535CF92698}"/>
              </a:ext>
            </a:extLst>
          </p:cNvPr>
          <p:cNvSpPr txBox="1"/>
          <p:nvPr/>
        </p:nvSpPr>
        <p:spPr>
          <a:xfrm>
            <a:off x="9562092" y="1517358"/>
            <a:ext cx="352982" cy="461665"/>
          </a:xfrm>
          <a:prstGeom prst="rect">
            <a:avLst/>
          </a:prstGeom>
          <a:noFill/>
        </p:spPr>
        <p:txBody>
          <a:bodyPr wrap="none" rtlCol="0">
            <a:spAutoFit/>
          </a:bodyPr>
          <a:lstStyle/>
          <a:p>
            <a:r>
              <a:rPr lang="en-US" sz="2400" b="1" dirty="0"/>
              <a:t>K</a:t>
            </a:r>
            <a:endParaRPr lang="en-US" b="1" dirty="0"/>
          </a:p>
        </p:txBody>
      </p:sp>
    </p:spTree>
    <p:custDataLst>
      <p:tags r:id="rId1"/>
    </p:custDataLst>
    <p:extLst>
      <p:ext uri="{BB962C8B-B14F-4D97-AF65-F5344CB8AC3E}">
        <p14:creationId xmlns:p14="http://schemas.microsoft.com/office/powerpoint/2010/main" val="2382847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diode symbol</a:t>
            </a:r>
          </a:p>
        </p:txBody>
      </p:sp>
      <p:sp>
        <p:nvSpPr>
          <p:cNvPr id="3" name="Content Placeholder 2"/>
          <p:cNvSpPr>
            <a:spLocks noGrp="1"/>
          </p:cNvSpPr>
          <p:nvPr>
            <p:ph idx="1"/>
          </p:nvPr>
        </p:nvSpPr>
        <p:spPr>
          <a:xfrm>
            <a:off x="1005630" y="1091867"/>
            <a:ext cx="7672758" cy="3645525"/>
          </a:xfrm>
        </p:spPr>
        <p:txBody>
          <a:bodyPr>
            <a:noAutofit/>
          </a:bodyPr>
          <a:lstStyle/>
          <a:p>
            <a:pPr marL="0" indent="0" algn="just">
              <a:buNone/>
            </a:pPr>
            <a:r>
              <a:rPr lang="en-US" sz="2400" dirty="0"/>
              <a:t>The arrow in the diode symbol points in the direction in which the diode will let </a:t>
            </a:r>
            <a:r>
              <a:rPr lang="en-US" sz="2400" b="1" dirty="0"/>
              <a:t>conventional</a:t>
            </a:r>
            <a:r>
              <a:rPr lang="en-US" sz="2400" dirty="0"/>
              <a:t> current flow i.e. positive to negative.</a:t>
            </a:r>
          </a:p>
        </p:txBody>
      </p:sp>
      <p:pic>
        <p:nvPicPr>
          <p:cNvPr id="4" name="Picture 3">
            <a:extLst>
              <a:ext uri="{FF2B5EF4-FFF2-40B4-BE49-F238E27FC236}">
                <a16:creationId xmlns:a16="http://schemas.microsoft.com/office/drawing/2014/main" id="{7743DC0C-AB5F-0F44-B0CC-68FEFACEB0F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2914629"/>
            <a:ext cx="10239375" cy="1450407"/>
          </a:xfrm>
          <a:prstGeom prst="rect">
            <a:avLst/>
          </a:prstGeom>
        </p:spPr>
      </p:pic>
      <p:sp>
        <p:nvSpPr>
          <p:cNvPr id="9" name="TextBox 8">
            <a:extLst>
              <a:ext uri="{FF2B5EF4-FFF2-40B4-BE49-F238E27FC236}">
                <a16:creationId xmlns:a16="http://schemas.microsoft.com/office/drawing/2014/main" id="{8AD2F0D2-6DCF-C24A-995C-785B479940AC}"/>
              </a:ext>
            </a:extLst>
          </p:cNvPr>
          <p:cNvSpPr txBox="1"/>
          <p:nvPr/>
        </p:nvSpPr>
        <p:spPr>
          <a:xfrm>
            <a:off x="1165820" y="4201092"/>
            <a:ext cx="526106" cy="769441"/>
          </a:xfrm>
          <a:prstGeom prst="rect">
            <a:avLst/>
          </a:prstGeom>
          <a:noFill/>
        </p:spPr>
        <p:txBody>
          <a:bodyPr wrap="none" rtlCol="0">
            <a:spAutoFit/>
          </a:bodyPr>
          <a:lstStyle/>
          <a:p>
            <a:r>
              <a:rPr lang="en-US" sz="4400" b="1" dirty="0"/>
              <a:t>A</a:t>
            </a:r>
            <a:endParaRPr lang="en-US" sz="3600" b="1" dirty="0"/>
          </a:p>
        </p:txBody>
      </p:sp>
      <p:sp>
        <p:nvSpPr>
          <p:cNvPr id="10" name="TextBox 9">
            <a:extLst>
              <a:ext uri="{FF2B5EF4-FFF2-40B4-BE49-F238E27FC236}">
                <a16:creationId xmlns:a16="http://schemas.microsoft.com/office/drawing/2014/main" id="{1A4D7B1D-A34B-9F4D-ADC4-E428BA8825DA}"/>
              </a:ext>
            </a:extLst>
          </p:cNvPr>
          <p:cNvSpPr txBox="1"/>
          <p:nvPr/>
        </p:nvSpPr>
        <p:spPr>
          <a:xfrm>
            <a:off x="8838382" y="4166494"/>
            <a:ext cx="494046" cy="769441"/>
          </a:xfrm>
          <a:prstGeom prst="rect">
            <a:avLst/>
          </a:prstGeom>
          <a:noFill/>
        </p:spPr>
        <p:txBody>
          <a:bodyPr wrap="none" rtlCol="0">
            <a:spAutoFit/>
          </a:bodyPr>
          <a:lstStyle/>
          <a:p>
            <a:r>
              <a:rPr lang="en-US" sz="4400" b="1" dirty="0"/>
              <a:t>K</a:t>
            </a:r>
            <a:endParaRPr lang="en-US" b="1" dirty="0"/>
          </a:p>
        </p:txBody>
      </p:sp>
    </p:spTree>
    <p:custDataLst>
      <p:tags r:id="rId1"/>
    </p:custDataLst>
    <p:extLst>
      <p:ext uri="{BB962C8B-B14F-4D97-AF65-F5344CB8AC3E}">
        <p14:creationId xmlns:p14="http://schemas.microsoft.com/office/powerpoint/2010/main" val="104606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Forward and Reverse Biased</a:t>
            </a:r>
          </a:p>
        </p:txBody>
      </p:sp>
      <p:sp>
        <p:nvSpPr>
          <p:cNvPr id="3" name="Content Placeholder 2"/>
          <p:cNvSpPr>
            <a:spLocks noGrp="1"/>
          </p:cNvSpPr>
          <p:nvPr>
            <p:ph idx="1"/>
          </p:nvPr>
        </p:nvSpPr>
        <p:spPr>
          <a:xfrm>
            <a:off x="1122532" y="1091868"/>
            <a:ext cx="4586029" cy="3435162"/>
          </a:xfrm>
        </p:spPr>
        <p:txBody>
          <a:bodyPr>
            <a:noAutofit/>
          </a:bodyPr>
          <a:lstStyle/>
          <a:p>
            <a:pPr marL="0" indent="0" algn="just">
              <a:buNone/>
            </a:pPr>
            <a:r>
              <a:rPr lang="en-US" sz="2400" dirty="0"/>
              <a:t>When a diode is connected in a circuit so that the anode is connected to the positive supply and current is flowing, we say that the diode is </a:t>
            </a:r>
            <a:r>
              <a:rPr lang="en-US" sz="2400" b="1" dirty="0"/>
              <a:t>forward biased</a:t>
            </a:r>
            <a:r>
              <a:rPr lang="en-US" sz="2400" dirty="0"/>
              <a:t>.</a:t>
            </a:r>
          </a:p>
          <a:p>
            <a:pPr marL="0" indent="0" algn="just">
              <a:buNone/>
            </a:pPr>
            <a:r>
              <a:rPr lang="en-US" sz="2400" dirty="0"/>
              <a:t>When it is connected the other way around so that current does not flow it is </a:t>
            </a:r>
            <a:r>
              <a:rPr lang="en-US" sz="2400" b="1" dirty="0"/>
              <a:t>reverse biased</a:t>
            </a:r>
            <a:r>
              <a:rPr lang="en-US" sz="2400" dirty="0"/>
              <a:t>.</a:t>
            </a:r>
          </a:p>
        </p:txBody>
      </p:sp>
      <p:pic>
        <p:nvPicPr>
          <p:cNvPr id="4" name="Picture 3">
            <a:extLst>
              <a:ext uri="{FF2B5EF4-FFF2-40B4-BE49-F238E27FC236}">
                <a16:creationId xmlns:a16="http://schemas.microsoft.com/office/drawing/2014/main" id="{214926F5-F388-0B40-A560-9F20BC65405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58046" y="749992"/>
            <a:ext cx="3455579" cy="3198684"/>
          </a:xfrm>
          <a:prstGeom prst="rect">
            <a:avLst/>
          </a:prstGeom>
        </p:spPr>
      </p:pic>
      <p:sp>
        <p:nvSpPr>
          <p:cNvPr id="7" name="Rounded Rectangle 6">
            <a:extLst>
              <a:ext uri="{FF2B5EF4-FFF2-40B4-BE49-F238E27FC236}">
                <a16:creationId xmlns:a16="http://schemas.microsoft.com/office/drawing/2014/main" id="{980AF4EE-5012-8445-B98B-2FA6D87EFE52}"/>
              </a:ext>
            </a:extLst>
          </p:cNvPr>
          <p:cNvSpPr/>
          <p:nvPr/>
        </p:nvSpPr>
        <p:spPr>
          <a:xfrm>
            <a:off x="6381478" y="4333565"/>
            <a:ext cx="3332147"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See reverse bias</a:t>
            </a:r>
          </a:p>
        </p:txBody>
      </p:sp>
      <p:sp>
        <p:nvSpPr>
          <p:cNvPr id="8" name="TextBox 7">
            <a:extLst>
              <a:ext uri="{FF2B5EF4-FFF2-40B4-BE49-F238E27FC236}">
                <a16:creationId xmlns:a16="http://schemas.microsoft.com/office/drawing/2014/main" id="{DC26B58F-C719-BA43-9BFE-6D523D625EFD}"/>
              </a:ext>
            </a:extLst>
          </p:cNvPr>
          <p:cNvSpPr txBox="1"/>
          <p:nvPr/>
        </p:nvSpPr>
        <p:spPr>
          <a:xfrm>
            <a:off x="7051733" y="1896794"/>
            <a:ext cx="1868204" cy="830997"/>
          </a:xfrm>
          <a:prstGeom prst="rect">
            <a:avLst/>
          </a:prstGeom>
          <a:noFill/>
        </p:spPr>
        <p:txBody>
          <a:bodyPr wrap="none" rtlCol="0">
            <a:spAutoFit/>
          </a:bodyPr>
          <a:lstStyle/>
          <a:p>
            <a:pPr algn="ctr"/>
            <a:r>
              <a:rPr lang="en-US" sz="2400" dirty="0"/>
              <a:t>Forward bias</a:t>
            </a:r>
          </a:p>
          <a:p>
            <a:pPr algn="ctr"/>
            <a:r>
              <a:rPr lang="en-US" sz="2400" dirty="0"/>
              <a:t>Current flows</a:t>
            </a:r>
          </a:p>
        </p:txBody>
      </p:sp>
      <p:sp>
        <p:nvSpPr>
          <p:cNvPr id="9" name="Content Placeholder 2">
            <a:extLst>
              <a:ext uri="{FF2B5EF4-FFF2-40B4-BE49-F238E27FC236}">
                <a16:creationId xmlns:a16="http://schemas.microsoft.com/office/drawing/2014/main" id="{7E2C305C-197B-F948-BA3F-9F96AAAB5BDA}"/>
              </a:ext>
            </a:extLst>
          </p:cNvPr>
          <p:cNvSpPr txBox="1">
            <a:spLocks/>
          </p:cNvSpPr>
          <p:nvPr/>
        </p:nvSpPr>
        <p:spPr>
          <a:xfrm>
            <a:off x="1122532" y="3930670"/>
            <a:ext cx="4586028" cy="1013169"/>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Click the button to switch between pictures of forward and reverse biased circuits.</a:t>
            </a:r>
          </a:p>
        </p:txBody>
      </p:sp>
      <p:pic>
        <p:nvPicPr>
          <p:cNvPr id="10" name="Graphic 9" descr="User">
            <a:extLst>
              <a:ext uri="{FF2B5EF4-FFF2-40B4-BE49-F238E27FC236}">
                <a16:creationId xmlns:a16="http://schemas.microsoft.com/office/drawing/2014/main" id="{3EAF92D5-34E6-5041-8D5C-0F054BC0087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8486" y="3851972"/>
            <a:ext cx="854046" cy="854046"/>
          </a:xfrm>
          <a:prstGeom prst="rect">
            <a:avLst/>
          </a:prstGeom>
        </p:spPr>
      </p:pic>
    </p:spTree>
    <p:custDataLst>
      <p:tags r:id="rId1"/>
    </p:custDataLst>
    <p:extLst>
      <p:ext uri="{BB962C8B-B14F-4D97-AF65-F5344CB8AC3E}">
        <p14:creationId xmlns:p14="http://schemas.microsoft.com/office/powerpoint/2010/main" val="3121453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D45682-DB95-6C47-A5E4-6416FA1B88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67601" y="1774995"/>
            <a:ext cx="3629405" cy="2722054"/>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Build the Circuit</a:t>
            </a:r>
          </a:p>
        </p:txBody>
      </p:sp>
      <p:sp>
        <p:nvSpPr>
          <p:cNvPr id="3" name="Content Placeholder 2"/>
          <p:cNvSpPr>
            <a:spLocks noGrp="1"/>
          </p:cNvSpPr>
          <p:nvPr>
            <p:ph idx="1"/>
          </p:nvPr>
        </p:nvSpPr>
        <p:spPr>
          <a:xfrm>
            <a:off x="1122531" y="1091868"/>
            <a:ext cx="7607557" cy="1081705"/>
          </a:xfrm>
        </p:spPr>
        <p:txBody>
          <a:bodyPr>
            <a:noAutofit/>
          </a:bodyPr>
          <a:lstStyle/>
          <a:p>
            <a:pPr marL="0" indent="0" algn="just">
              <a:buNone/>
            </a:pPr>
            <a:r>
              <a:rPr lang="en-US" sz="2400" dirty="0"/>
              <a:t>It is time to go back to our initial circuit so that we can discover some important characteristics of diodes. Here it is again.</a:t>
            </a:r>
          </a:p>
        </p:txBody>
      </p:sp>
      <p:sp>
        <p:nvSpPr>
          <p:cNvPr id="5" name="Rectangle 4">
            <a:extLst>
              <a:ext uri="{FF2B5EF4-FFF2-40B4-BE49-F238E27FC236}">
                <a16:creationId xmlns:a16="http://schemas.microsoft.com/office/drawing/2014/main" id="{404ED4B3-E251-AD40-B2CA-A34AB0B619F3}"/>
              </a:ext>
            </a:extLst>
          </p:cNvPr>
          <p:cNvSpPr/>
          <p:nvPr/>
        </p:nvSpPr>
        <p:spPr>
          <a:xfrm>
            <a:off x="1196744" y="2143092"/>
            <a:ext cx="3453645" cy="1938992"/>
          </a:xfrm>
          <a:prstGeom prst="rect">
            <a:avLst/>
          </a:prstGeom>
          <a:solidFill>
            <a:schemeClr val="tx2">
              <a:lumMod val="40000"/>
              <a:lumOff val="60000"/>
            </a:schemeClr>
          </a:solidFill>
        </p:spPr>
        <p:txBody>
          <a:bodyPr wrap="square">
            <a:spAutoFit/>
          </a:bodyPr>
          <a:lstStyle/>
          <a:p>
            <a:pPr algn="just"/>
            <a:r>
              <a:rPr lang="en-GB" sz="2400" i="1" dirty="0"/>
              <a:t>Build this circuit. Rollover or touch each symbol in the schematic to find out more. Watch the video if you need help.</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2698" y="2179200"/>
            <a:ext cx="854046" cy="854046"/>
          </a:xfrm>
          <a:prstGeom prst="rect">
            <a:avLst/>
          </a:prstGeom>
        </p:spPr>
      </p:pic>
      <p:pic>
        <p:nvPicPr>
          <p:cNvPr id="9" name="Graphic 8" descr="Magnifying glass">
            <a:extLst>
              <a:ext uri="{FF2B5EF4-FFF2-40B4-BE49-F238E27FC236}">
                <a16:creationId xmlns:a16="http://schemas.microsoft.com/office/drawing/2014/main" id="{D39B8C8D-2CCA-EA4A-910C-9CB07D61DA8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203706" y="1809550"/>
            <a:ext cx="468000" cy="468000"/>
          </a:xfrm>
          <a:prstGeom prst="rect">
            <a:avLst/>
          </a:prstGeom>
        </p:spPr>
      </p:pic>
      <p:sp>
        <p:nvSpPr>
          <p:cNvPr id="8" name="Rounded Rectangle 7">
            <a:extLst>
              <a:ext uri="{FF2B5EF4-FFF2-40B4-BE49-F238E27FC236}">
                <a16:creationId xmlns:a16="http://schemas.microsoft.com/office/drawing/2014/main" id="{0883944F-0013-E242-AE6F-D80025849260}"/>
              </a:ext>
            </a:extLst>
          </p:cNvPr>
          <p:cNvSpPr/>
          <p:nvPr/>
        </p:nvSpPr>
        <p:spPr>
          <a:xfrm>
            <a:off x="698722" y="4159152"/>
            <a:ext cx="4876800"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Watch how to build the circuit</a:t>
            </a:r>
          </a:p>
        </p:txBody>
      </p:sp>
    </p:spTree>
    <p:custDataLst>
      <p:tags r:id="rId1"/>
    </p:custDataLst>
    <p:extLst>
      <p:ext uri="{BB962C8B-B14F-4D97-AF65-F5344CB8AC3E}">
        <p14:creationId xmlns:p14="http://schemas.microsoft.com/office/powerpoint/2010/main" val="524124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1</a:t>
            </a:r>
          </a:p>
        </p:txBody>
      </p:sp>
      <p:sp>
        <p:nvSpPr>
          <p:cNvPr id="3" name="Content Placeholder 2"/>
          <p:cNvSpPr>
            <a:spLocks noGrp="1"/>
          </p:cNvSpPr>
          <p:nvPr>
            <p:ph idx="1"/>
          </p:nvPr>
        </p:nvSpPr>
        <p:spPr>
          <a:xfrm>
            <a:off x="1122532" y="1091867"/>
            <a:ext cx="5014798" cy="2160999"/>
          </a:xfrm>
          <a:solidFill>
            <a:schemeClr val="tx2">
              <a:lumMod val="40000"/>
              <a:lumOff val="60000"/>
            </a:schemeClr>
          </a:solidFill>
        </p:spPr>
        <p:txBody>
          <a:bodyPr>
            <a:noAutofit/>
          </a:bodyPr>
          <a:lstStyle/>
          <a:p>
            <a:pPr marL="0" indent="0" algn="just">
              <a:buNone/>
            </a:pPr>
            <a:r>
              <a:rPr lang="en-GB" sz="2400" i="1" dirty="0"/>
              <a:t>Set your </a:t>
            </a:r>
            <a:r>
              <a:rPr lang="en-GB" sz="2400" i="1" dirty="0" err="1"/>
              <a:t>multimeter</a:t>
            </a:r>
            <a:r>
              <a:rPr lang="en-GB" sz="2400" i="1" dirty="0"/>
              <a:t> to read mV and take a reading of the voltage over the diode. What is the voltage?</a:t>
            </a:r>
          </a:p>
          <a:p>
            <a:pPr marL="0" indent="0" algn="just">
              <a:buNone/>
            </a:pPr>
            <a:r>
              <a:rPr lang="en-GB" sz="2400" i="1" dirty="0"/>
              <a:t>Now set your </a:t>
            </a:r>
            <a:r>
              <a:rPr lang="en-GB" sz="2400" i="1" dirty="0" err="1"/>
              <a:t>multimeter</a:t>
            </a:r>
            <a:r>
              <a:rPr lang="en-GB" sz="2400" i="1" dirty="0"/>
              <a:t> to read mA and take a reading of the current through the circuit.</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Img11</a:t>
            </a:r>
          </a:p>
        </p:txBody>
      </p:sp>
      <p:sp>
        <p:nvSpPr>
          <p:cNvPr id="13" name="Rounded Rectangle 12">
            <a:extLst>
              <a:ext uri="{FF2B5EF4-FFF2-40B4-BE49-F238E27FC236}">
                <a16:creationId xmlns:a16="http://schemas.microsoft.com/office/drawing/2014/main" id="{529A7E75-4607-1D44-BF44-33BC0E1D8EE2}"/>
              </a:ext>
            </a:extLst>
          </p:cNvPr>
          <p:cNvSpPr/>
          <p:nvPr/>
        </p:nvSpPr>
        <p:spPr>
          <a:xfrm>
            <a:off x="1137100" y="4385862"/>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
        <p:nvSpPr>
          <p:cNvPr id="5" name="TextBox 4">
            <a:extLst>
              <a:ext uri="{FF2B5EF4-FFF2-40B4-BE49-F238E27FC236}">
                <a16:creationId xmlns:a16="http://schemas.microsoft.com/office/drawing/2014/main" id="{FB6E09F8-C7DC-524D-BD56-6C844B19F5AB}"/>
              </a:ext>
            </a:extLst>
          </p:cNvPr>
          <p:cNvSpPr txBox="1"/>
          <p:nvPr/>
        </p:nvSpPr>
        <p:spPr>
          <a:xfrm>
            <a:off x="1137100" y="3295279"/>
            <a:ext cx="1202509" cy="461665"/>
          </a:xfrm>
          <a:prstGeom prst="rect">
            <a:avLst/>
          </a:prstGeom>
          <a:noFill/>
        </p:spPr>
        <p:txBody>
          <a:bodyPr wrap="none" rtlCol="0">
            <a:spAutoFit/>
          </a:bodyPr>
          <a:lstStyle/>
          <a:p>
            <a:r>
              <a:rPr lang="en-US" sz="2400" dirty="0"/>
              <a:t>Voltage:</a:t>
            </a:r>
          </a:p>
        </p:txBody>
      </p:sp>
      <p:sp>
        <p:nvSpPr>
          <p:cNvPr id="4" name="Rectangle 3">
            <a:extLst>
              <a:ext uri="{FF2B5EF4-FFF2-40B4-BE49-F238E27FC236}">
                <a16:creationId xmlns:a16="http://schemas.microsoft.com/office/drawing/2014/main" id="{1CE8DDDB-29FD-9947-B320-C09ED777DDDF}"/>
              </a:ext>
            </a:extLst>
          </p:cNvPr>
          <p:cNvSpPr/>
          <p:nvPr/>
        </p:nvSpPr>
        <p:spPr>
          <a:xfrm>
            <a:off x="2355190" y="3295279"/>
            <a:ext cx="2764497" cy="461665"/>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977EE78-A85D-7D44-84E1-DB9ACA74A8EF}"/>
              </a:ext>
            </a:extLst>
          </p:cNvPr>
          <p:cNvSpPr txBox="1"/>
          <p:nvPr/>
        </p:nvSpPr>
        <p:spPr>
          <a:xfrm>
            <a:off x="5119687" y="3295279"/>
            <a:ext cx="604653" cy="461665"/>
          </a:xfrm>
          <a:prstGeom prst="rect">
            <a:avLst/>
          </a:prstGeom>
          <a:noFill/>
        </p:spPr>
        <p:txBody>
          <a:bodyPr wrap="none" rtlCol="0">
            <a:spAutoFit/>
          </a:bodyPr>
          <a:lstStyle/>
          <a:p>
            <a:r>
              <a:rPr lang="en-US" sz="2400" dirty="0"/>
              <a:t>mV</a:t>
            </a:r>
          </a:p>
        </p:txBody>
      </p:sp>
      <p:sp>
        <p:nvSpPr>
          <p:cNvPr id="10" name="TextBox 9">
            <a:extLst>
              <a:ext uri="{FF2B5EF4-FFF2-40B4-BE49-F238E27FC236}">
                <a16:creationId xmlns:a16="http://schemas.microsoft.com/office/drawing/2014/main" id="{8F4CB007-190D-E446-8265-3E2FDD9BB208}"/>
              </a:ext>
            </a:extLst>
          </p:cNvPr>
          <p:cNvSpPr txBox="1"/>
          <p:nvPr/>
        </p:nvSpPr>
        <p:spPr>
          <a:xfrm>
            <a:off x="1137100" y="3840570"/>
            <a:ext cx="1218090" cy="461665"/>
          </a:xfrm>
          <a:prstGeom prst="rect">
            <a:avLst/>
          </a:prstGeom>
          <a:noFill/>
        </p:spPr>
        <p:txBody>
          <a:bodyPr wrap="none" rtlCol="0">
            <a:spAutoFit/>
          </a:bodyPr>
          <a:lstStyle/>
          <a:p>
            <a:r>
              <a:rPr lang="en-US" sz="2400" dirty="0"/>
              <a:t>Current:</a:t>
            </a:r>
          </a:p>
        </p:txBody>
      </p:sp>
      <p:sp>
        <p:nvSpPr>
          <p:cNvPr id="11" name="Rectangle 10">
            <a:extLst>
              <a:ext uri="{FF2B5EF4-FFF2-40B4-BE49-F238E27FC236}">
                <a16:creationId xmlns:a16="http://schemas.microsoft.com/office/drawing/2014/main" id="{E272DDBE-D3E2-C54B-A47A-CC72B6F09D65}"/>
              </a:ext>
            </a:extLst>
          </p:cNvPr>
          <p:cNvSpPr/>
          <p:nvPr/>
        </p:nvSpPr>
        <p:spPr>
          <a:xfrm>
            <a:off x="2355190" y="3840570"/>
            <a:ext cx="2764497" cy="461665"/>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2AABAAC-BEE6-304D-ACD2-3C4CA5D487E9}"/>
              </a:ext>
            </a:extLst>
          </p:cNvPr>
          <p:cNvSpPr txBox="1"/>
          <p:nvPr/>
        </p:nvSpPr>
        <p:spPr>
          <a:xfrm>
            <a:off x="5119687" y="3840570"/>
            <a:ext cx="607859" cy="461665"/>
          </a:xfrm>
          <a:prstGeom prst="rect">
            <a:avLst/>
          </a:prstGeom>
          <a:noFill/>
        </p:spPr>
        <p:txBody>
          <a:bodyPr wrap="none" rtlCol="0">
            <a:spAutoFit/>
          </a:bodyPr>
          <a:lstStyle/>
          <a:p>
            <a:r>
              <a:rPr lang="en-US" sz="2400" dirty="0"/>
              <a:t>mA</a:t>
            </a:r>
          </a:p>
        </p:txBody>
      </p:sp>
    </p:spTree>
    <p:custDataLst>
      <p:tags r:id="rId1"/>
    </p:custDataLst>
    <p:extLst>
      <p:ext uri="{BB962C8B-B14F-4D97-AF65-F5344CB8AC3E}">
        <p14:creationId xmlns:p14="http://schemas.microsoft.com/office/powerpoint/2010/main" val="720658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Set up a table</a:t>
            </a:r>
          </a:p>
        </p:txBody>
      </p:sp>
      <p:sp>
        <p:nvSpPr>
          <p:cNvPr id="3" name="Content Placeholder 2"/>
          <p:cNvSpPr>
            <a:spLocks noGrp="1"/>
          </p:cNvSpPr>
          <p:nvPr>
            <p:ph idx="1"/>
          </p:nvPr>
        </p:nvSpPr>
        <p:spPr>
          <a:xfrm>
            <a:off x="1122532" y="1091867"/>
            <a:ext cx="3646416" cy="1735739"/>
          </a:xfrm>
          <a:solidFill>
            <a:schemeClr val="tx2">
              <a:lumMod val="40000"/>
              <a:lumOff val="60000"/>
            </a:schemeClr>
          </a:solidFill>
        </p:spPr>
        <p:txBody>
          <a:bodyPr>
            <a:noAutofit/>
          </a:bodyPr>
          <a:lstStyle/>
          <a:p>
            <a:pPr marL="0" indent="0" algn="just">
              <a:buNone/>
            </a:pPr>
            <a:r>
              <a:rPr lang="en-GB" sz="2400" i="1" dirty="0"/>
              <a:t>The first thing you need to do is set up a table to record your results. Create a table like this one.</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graphicFrame>
        <p:nvGraphicFramePr>
          <p:cNvPr id="6" name="Table 5">
            <a:extLst>
              <a:ext uri="{FF2B5EF4-FFF2-40B4-BE49-F238E27FC236}">
                <a16:creationId xmlns:a16="http://schemas.microsoft.com/office/drawing/2014/main" id="{2A59E476-0E7A-574E-A518-02C30F96877A}"/>
              </a:ext>
            </a:extLst>
          </p:cNvPr>
          <p:cNvGraphicFramePr>
            <a:graphicFrameLocks noGrp="1"/>
          </p:cNvGraphicFramePr>
          <p:nvPr>
            <p:extLst>
              <p:ext uri="{D42A27DB-BD31-4B8C-83A1-F6EECF244321}">
                <p14:modId xmlns:p14="http://schemas.microsoft.com/office/powerpoint/2010/main" val="123997139"/>
              </p:ext>
            </p:extLst>
          </p:nvPr>
        </p:nvGraphicFramePr>
        <p:xfrm>
          <a:off x="4893709" y="1091867"/>
          <a:ext cx="4911474" cy="2560320"/>
        </p:xfrm>
        <a:graphic>
          <a:graphicData uri="http://schemas.openxmlformats.org/drawingml/2006/table">
            <a:tbl>
              <a:tblPr firstRow="1" bandRow="1">
                <a:tableStyleId>{5C22544A-7EE6-4342-B048-85BDC9FD1C3A}</a:tableStyleId>
              </a:tblPr>
              <a:tblGrid>
                <a:gridCol w="1637158">
                  <a:extLst>
                    <a:ext uri="{9D8B030D-6E8A-4147-A177-3AD203B41FA5}">
                      <a16:colId xmlns:a16="http://schemas.microsoft.com/office/drawing/2014/main" val="2841473754"/>
                    </a:ext>
                  </a:extLst>
                </a:gridCol>
                <a:gridCol w="1637158">
                  <a:extLst>
                    <a:ext uri="{9D8B030D-6E8A-4147-A177-3AD203B41FA5}">
                      <a16:colId xmlns:a16="http://schemas.microsoft.com/office/drawing/2014/main" val="3374489309"/>
                    </a:ext>
                  </a:extLst>
                </a:gridCol>
                <a:gridCol w="1637158">
                  <a:extLst>
                    <a:ext uri="{9D8B030D-6E8A-4147-A177-3AD203B41FA5}">
                      <a16:colId xmlns:a16="http://schemas.microsoft.com/office/drawing/2014/main" val="1910496973"/>
                    </a:ext>
                  </a:extLst>
                </a:gridCol>
              </a:tblGrid>
              <a:tr h="370840">
                <a:tc>
                  <a:txBody>
                    <a:bodyPr/>
                    <a:lstStyle/>
                    <a:p>
                      <a:r>
                        <a:rPr lang="en-US" sz="2400" dirty="0"/>
                        <a:t>Resistor in circuit</a:t>
                      </a:r>
                    </a:p>
                  </a:txBody>
                  <a:tcPr/>
                </a:tc>
                <a:tc>
                  <a:txBody>
                    <a:bodyPr/>
                    <a:lstStyle/>
                    <a:p>
                      <a:r>
                        <a:rPr lang="en-US" sz="2400" dirty="0"/>
                        <a:t>Current in circuit</a:t>
                      </a:r>
                    </a:p>
                  </a:txBody>
                  <a:tcPr/>
                </a:tc>
                <a:tc>
                  <a:txBody>
                    <a:bodyPr/>
                    <a:lstStyle/>
                    <a:p>
                      <a:r>
                        <a:rPr lang="en-US" sz="2400" dirty="0"/>
                        <a:t>Voltage drop over diode</a:t>
                      </a:r>
                    </a:p>
                  </a:txBody>
                  <a:tcPr/>
                </a:tc>
                <a:extLst>
                  <a:ext uri="{0D108BD9-81ED-4DB2-BD59-A6C34878D82A}">
                    <a16:rowId xmlns:a16="http://schemas.microsoft.com/office/drawing/2014/main" val="2108075633"/>
                  </a:ext>
                </a:extLst>
              </a:tr>
              <a:tr h="370840">
                <a:tc>
                  <a:txBody>
                    <a:bodyPr/>
                    <a:lstStyle/>
                    <a:p>
                      <a:r>
                        <a:rPr lang="en-US" sz="2400" dirty="0"/>
                        <a:t>470Ω</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67159679"/>
                  </a:ext>
                </a:extLst>
              </a:tr>
              <a:tr h="370840">
                <a:tc>
                  <a:txBody>
                    <a:bodyPr/>
                    <a:lstStyle/>
                    <a:p>
                      <a:r>
                        <a:rPr lang="en-US" sz="2400" dirty="0"/>
                        <a:t>250Ω</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32230108"/>
                  </a:ext>
                </a:extLst>
              </a:tr>
              <a:tr h="370840">
                <a:tc>
                  <a:txBody>
                    <a:bodyPr/>
                    <a:lstStyle/>
                    <a:p>
                      <a:r>
                        <a:rPr lang="en-US" sz="2400" dirty="0"/>
                        <a:t>1kΩ</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727311913"/>
                  </a:ext>
                </a:extLst>
              </a:tr>
            </a:tbl>
          </a:graphicData>
        </a:graphic>
      </p:graphicFrame>
    </p:spTree>
    <p:custDataLst>
      <p:tags r:id="rId1"/>
    </p:custDataLst>
    <p:extLst>
      <p:ext uri="{BB962C8B-B14F-4D97-AF65-F5344CB8AC3E}">
        <p14:creationId xmlns:p14="http://schemas.microsoft.com/office/powerpoint/2010/main" val="2846268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2</a:t>
            </a:r>
          </a:p>
        </p:txBody>
      </p:sp>
      <p:sp>
        <p:nvSpPr>
          <p:cNvPr id="3" name="Content Placeholder 2"/>
          <p:cNvSpPr>
            <a:spLocks noGrp="1"/>
          </p:cNvSpPr>
          <p:nvPr>
            <p:ph idx="1"/>
          </p:nvPr>
        </p:nvSpPr>
        <p:spPr>
          <a:xfrm>
            <a:off x="1122532" y="1091867"/>
            <a:ext cx="5014798" cy="2235949"/>
          </a:xfrm>
          <a:solidFill>
            <a:schemeClr val="tx2">
              <a:lumMod val="40000"/>
              <a:lumOff val="60000"/>
            </a:schemeClr>
          </a:solidFill>
        </p:spPr>
        <p:txBody>
          <a:bodyPr>
            <a:noAutofit/>
          </a:bodyPr>
          <a:lstStyle/>
          <a:p>
            <a:pPr marL="0" indent="0" algn="just">
              <a:buNone/>
            </a:pPr>
            <a:r>
              <a:rPr lang="en-GB" sz="2400" i="1" dirty="0"/>
              <a:t>Now replace the 470Ω resistor with a 250Ω resistor. Do you expect the current in the circuit to be lower or higher? What about the voltage over the diode?</a:t>
            </a:r>
          </a:p>
          <a:p>
            <a:pPr marL="0" indent="0" algn="just">
              <a:buNone/>
            </a:pPr>
            <a:r>
              <a:rPr lang="en-GB" sz="2400" i="1" dirty="0"/>
              <a:t>Take these measurements.</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Img12</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
        <p:nvSpPr>
          <p:cNvPr id="7" name="TextBox 6">
            <a:extLst>
              <a:ext uri="{FF2B5EF4-FFF2-40B4-BE49-F238E27FC236}">
                <a16:creationId xmlns:a16="http://schemas.microsoft.com/office/drawing/2014/main" id="{AA2642E1-4FE7-204F-9CD0-0A34487C8E60}"/>
              </a:ext>
            </a:extLst>
          </p:cNvPr>
          <p:cNvSpPr txBox="1"/>
          <p:nvPr/>
        </p:nvSpPr>
        <p:spPr>
          <a:xfrm>
            <a:off x="1122532" y="3412332"/>
            <a:ext cx="1202509" cy="461665"/>
          </a:xfrm>
          <a:prstGeom prst="rect">
            <a:avLst/>
          </a:prstGeom>
          <a:noFill/>
        </p:spPr>
        <p:txBody>
          <a:bodyPr wrap="none" rtlCol="0">
            <a:spAutoFit/>
          </a:bodyPr>
          <a:lstStyle/>
          <a:p>
            <a:r>
              <a:rPr lang="en-US" sz="2400" dirty="0"/>
              <a:t>Voltage:</a:t>
            </a:r>
          </a:p>
        </p:txBody>
      </p:sp>
      <p:sp>
        <p:nvSpPr>
          <p:cNvPr id="8" name="Rectangle 7">
            <a:extLst>
              <a:ext uri="{FF2B5EF4-FFF2-40B4-BE49-F238E27FC236}">
                <a16:creationId xmlns:a16="http://schemas.microsoft.com/office/drawing/2014/main" id="{1A1646AA-706B-6141-B4AF-3471A9C1B239}"/>
              </a:ext>
            </a:extLst>
          </p:cNvPr>
          <p:cNvSpPr/>
          <p:nvPr/>
        </p:nvSpPr>
        <p:spPr>
          <a:xfrm>
            <a:off x="2340622" y="3412332"/>
            <a:ext cx="2764497" cy="461665"/>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7A32280-5626-CD4B-BF49-F11421D21A11}"/>
              </a:ext>
            </a:extLst>
          </p:cNvPr>
          <p:cNvSpPr txBox="1"/>
          <p:nvPr/>
        </p:nvSpPr>
        <p:spPr>
          <a:xfrm>
            <a:off x="5105119" y="3412332"/>
            <a:ext cx="604653" cy="461665"/>
          </a:xfrm>
          <a:prstGeom prst="rect">
            <a:avLst/>
          </a:prstGeom>
          <a:noFill/>
        </p:spPr>
        <p:txBody>
          <a:bodyPr wrap="none" rtlCol="0">
            <a:spAutoFit/>
          </a:bodyPr>
          <a:lstStyle/>
          <a:p>
            <a:r>
              <a:rPr lang="en-US" sz="2400" dirty="0"/>
              <a:t>mV</a:t>
            </a:r>
          </a:p>
        </p:txBody>
      </p:sp>
      <p:sp>
        <p:nvSpPr>
          <p:cNvPr id="10" name="Rounded Rectangle 9">
            <a:extLst>
              <a:ext uri="{FF2B5EF4-FFF2-40B4-BE49-F238E27FC236}">
                <a16:creationId xmlns:a16="http://schemas.microsoft.com/office/drawing/2014/main" id="{67F2593D-7C58-794B-A6F7-BC3115B5200A}"/>
              </a:ext>
            </a:extLst>
          </p:cNvPr>
          <p:cNvSpPr/>
          <p:nvPr/>
        </p:nvSpPr>
        <p:spPr>
          <a:xfrm>
            <a:off x="1137100" y="4552210"/>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11" name="TextBox 10">
            <a:extLst>
              <a:ext uri="{FF2B5EF4-FFF2-40B4-BE49-F238E27FC236}">
                <a16:creationId xmlns:a16="http://schemas.microsoft.com/office/drawing/2014/main" id="{3003078E-5DD1-E249-8B07-C677812F1EC0}"/>
              </a:ext>
            </a:extLst>
          </p:cNvPr>
          <p:cNvSpPr txBox="1"/>
          <p:nvPr/>
        </p:nvSpPr>
        <p:spPr>
          <a:xfrm>
            <a:off x="1137100" y="3953112"/>
            <a:ext cx="1218090" cy="461665"/>
          </a:xfrm>
          <a:prstGeom prst="rect">
            <a:avLst/>
          </a:prstGeom>
          <a:noFill/>
        </p:spPr>
        <p:txBody>
          <a:bodyPr wrap="none" rtlCol="0">
            <a:spAutoFit/>
          </a:bodyPr>
          <a:lstStyle/>
          <a:p>
            <a:r>
              <a:rPr lang="en-US" sz="2400" dirty="0"/>
              <a:t>Current:</a:t>
            </a:r>
          </a:p>
        </p:txBody>
      </p:sp>
      <p:sp>
        <p:nvSpPr>
          <p:cNvPr id="12" name="Rectangle 11">
            <a:extLst>
              <a:ext uri="{FF2B5EF4-FFF2-40B4-BE49-F238E27FC236}">
                <a16:creationId xmlns:a16="http://schemas.microsoft.com/office/drawing/2014/main" id="{2F49CDD4-2C8F-E54A-826E-70A0B07858CE}"/>
              </a:ext>
            </a:extLst>
          </p:cNvPr>
          <p:cNvSpPr/>
          <p:nvPr/>
        </p:nvSpPr>
        <p:spPr>
          <a:xfrm>
            <a:off x="2355190" y="3953112"/>
            <a:ext cx="2764497" cy="461665"/>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376B1EA-2836-B543-8D5D-36804CADB8A1}"/>
              </a:ext>
            </a:extLst>
          </p:cNvPr>
          <p:cNvSpPr txBox="1"/>
          <p:nvPr/>
        </p:nvSpPr>
        <p:spPr>
          <a:xfrm>
            <a:off x="5119687" y="3953112"/>
            <a:ext cx="607859" cy="461665"/>
          </a:xfrm>
          <a:prstGeom prst="rect">
            <a:avLst/>
          </a:prstGeom>
          <a:noFill/>
        </p:spPr>
        <p:txBody>
          <a:bodyPr wrap="none" rtlCol="0">
            <a:spAutoFit/>
          </a:bodyPr>
          <a:lstStyle/>
          <a:p>
            <a:r>
              <a:rPr lang="en-US" sz="2400" dirty="0"/>
              <a:t>mA</a:t>
            </a:r>
          </a:p>
        </p:txBody>
      </p:sp>
    </p:spTree>
    <p:custDataLst>
      <p:tags r:id="rId1"/>
    </p:custDataLst>
    <p:extLst>
      <p:ext uri="{BB962C8B-B14F-4D97-AF65-F5344CB8AC3E}">
        <p14:creationId xmlns:p14="http://schemas.microsoft.com/office/powerpoint/2010/main" val="3625330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3</a:t>
            </a:r>
          </a:p>
        </p:txBody>
      </p:sp>
      <p:sp>
        <p:nvSpPr>
          <p:cNvPr id="3" name="Content Placeholder 2"/>
          <p:cNvSpPr>
            <a:spLocks noGrp="1"/>
          </p:cNvSpPr>
          <p:nvPr>
            <p:ph idx="1"/>
          </p:nvPr>
        </p:nvSpPr>
        <p:spPr>
          <a:xfrm>
            <a:off x="1122532" y="1091866"/>
            <a:ext cx="5014798" cy="2220960"/>
          </a:xfrm>
          <a:solidFill>
            <a:schemeClr val="tx2">
              <a:lumMod val="40000"/>
              <a:lumOff val="60000"/>
            </a:schemeClr>
          </a:solidFill>
        </p:spPr>
        <p:txBody>
          <a:bodyPr>
            <a:noAutofit/>
          </a:bodyPr>
          <a:lstStyle/>
          <a:p>
            <a:pPr marL="0" indent="0" algn="just">
              <a:buNone/>
            </a:pPr>
            <a:r>
              <a:rPr lang="en-GB" sz="2400" i="1" dirty="0"/>
              <a:t>Now replace the 250Ω resistor with a 1kΩ resistor. Do you expect the current in the circuit to be lower or higher? What about the voltage over the diode?</a:t>
            </a:r>
          </a:p>
          <a:p>
            <a:pPr marL="0" indent="0" algn="just">
              <a:buNone/>
            </a:pPr>
            <a:r>
              <a:rPr lang="en-GB" sz="2400" i="1" dirty="0"/>
              <a:t>Take these measurements.</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Img13</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
        <p:nvSpPr>
          <p:cNvPr id="7" name="TextBox 6">
            <a:extLst>
              <a:ext uri="{FF2B5EF4-FFF2-40B4-BE49-F238E27FC236}">
                <a16:creationId xmlns:a16="http://schemas.microsoft.com/office/drawing/2014/main" id="{A9BD0464-7783-FA42-A21B-26884073FD3D}"/>
              </a:ext>
            </a:extLst>
          </p:cNvPr>
          <p:cNvSpPr txBox="1"/>
          <p:nvPr/>
        </p:nvSpPr>
        <p:spPr>
          <a:xfrm>
            <a:off x="1122532" y="3341993"/>
            <a:ext cx="1202509" cy="461665"/>
          </a:xfrm>
          <a:prstGeom prst="rect">
            <a:avLst/>
          </a:prstGeom>
          <a:noFill/>
        </p:spPr>
        <p:txBody>
          <a:bodyPr wrap="none" rtlCol="0">
            <a:spAutoFit/>
          </a:bodyPr>
          <a:lstStyle/>
          <a:p>
            <a:r>
              <a:rPr lang="en-US" sz="2400" dirty="0"/>
              <a:t>Voltage:</a:t>
            </a:r>
          </a:p>
        </p:txBody>
      </p:sp>
      <p:sp>
        <p:nvSpPr>
          <p:cNvPr id="8" name="Rectangle 7">
            <a:extLst>
              <a:ext uri="{FF2B5EF4-FFF2-40B4-BE49-F238E27FC236}">
                <a16:creationId xmlns:a16="http://schemas.microsoft.com/office/drawing/2014/main" id="{77839A9C-157D-0344-8DD5-3445F3E29945}"/>
              </a:ext>
            </a:extLst>
          </p:cNvPr>
          <p:cNvSpPr/>
          <p:nvPr/>
        </p:nvSpPr>
        <p:spPr>
          <a:xfrm>
            <a:off x="2340622" y="3341993"/>
            <a:ext cx="2764497" cy="461665"/>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6600C2F-F524-5248-A1FD-BB29947C5782}"/>
              </a:ext>
            </a:extLst>
          </p:cNvPr>
          <p:cNvSpPr txBox="1"/>
          <p:nvPr/>
        </p:nvSpPr>
        <p:spPr>
          <a:xfrm>
            <a:off x="5105119" y="3341993"/>
            <a:ext cx="604653" cy="461665"/>
          </a:xfrm>
          <a:prstGeom prst="rect">
            <a:avLst/>
          </a:prstGeom>
          <a:noFill/>
        </p:spPr>
        <p:txBody>
          <a:bodyPr wrap="none" rtlCol="0">
            <a:spAutoFit/>
          </a:bodyPr>
          <a:lstStyle/>
          <a:p>
            <a:r>
              <a:rPr lang="en-US" sz="2400" dirty="0"/>
              <a:t>mV</a:t>
            </a:r>
          </a:p>
        </p:txBody>
      </p:sp>
      <p:sp>
        <p:nvSpPr>
          <p:cNvPr id="10" name="Rounded Rectangle 9">
            <a:extLst>
              <a:ext uri="{FF2B5EF4-FFF2-40B4-BE49-F238E27FC236}">
                <a16:creationId xmlns:a16="http://schemas.microsoft.com/office/drawing/2014/main" id="{A97DFA6F-AB69-6A46-BD14-DB2CF305D905}"/>
              </a:ext>
            </a:extLst>
          </p:cNvPr>
          <p:cNvSpPr/>
          <p:nvPr/>
        </p:nvSpPr>
        <p:spPr>
          <a:xfrm>
            <a:off x="1137100" y="4442133"/>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11" name="TextBox 10">
            <a:extLst>
              <a:ext uri="{FF2B5EF4-FFF2-40B4-BE49-F238E27FC236}">
                <a16:creationId xmlns:a16="http://schemas.microsoft.com/office/drawing/2014/main" id="{4FA700CD-5F80-4640-BF9C-188BAE77F360}"/>
              </a:ext>
            </a:extLst>
          </p:cNvPr>
          <p:cNvSpPr txBox="1"/>
          <p:nvPr/>
        </p:nvSpPr>
        <p:spPr>
          <a:xfrm>
            <a:off x="1137100" y="3882772"/>
            <a:ext cx="1218090" cy="461665"/>
          </a:xfrm>
          <a:prstGeom prst="rect">
            <a:avLst/>
          </a:prstGeom>
          <a:noFill/>
        </p:spPr>
        <p:txBody>
          <a:bodyPr wrap="none" rtlCol="0">
            <a:spAutoFit/>
          </a:bodyPr>
          <a:lstStyle/>
          <a:p>
            <a:r>
              <a:rPr lang="en-US" sz="2400" dirty="0"/>
              <a:t>Current:</a:t>
            </a:r>
          </a:p>
        </p:txBody>
      </p:sp>
      <p:sp>
        <p:nvSpPr>
          <p:cNvPr id="12" name="Rectangle 11">
            <a:extLst>
              <a:ext uri="{FF2B5EF4-FFF2-40B4-BE49-F238E27FC236}">
                <a16:creationId xmlns:a16="http://schemas.microsoft.com/office/drawing/2014/main" id="{8E487617-AB0F-F141-A84D-6DC4BAD5F8AC}"/>
              </a:ext>
            </a:extLst>
          </p:cNvPr>
          <p:cNvSpPr/>
          <p:nvPr/>
        </p:nvSpPr>
        <p:spPr>
          <a:xfrm>
            <a:off x="2355190" y="3882772"/>
            <a:ext cx="2764497" cy="461665"/>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4DE844D-AFB8-F749-9A57-DDBA6B9E892B}"/>
              </a:ext>
            </a:extLst>
          </p:cNvPr>
          <p:cNvSpPr txBox="1"/>
          <p:nvPr/>
        </p:nvSpPr>
        <p:spPr>
          <a:xfrm>
            <a:off x="5119687" y="3882772"/>
            <a:ext cx="607859" cy="461665"/>
          </a:xfrm>
          <a:prstGeom prst="rect">
            <a:avLst/>
          </a:prstGeom>
          <a:noFill/>
        </p:spPr>
        <p:txBody>
          <a:bodyPr wrap="none" rtlCol="0">
            <a:spAutoFit/>
          </a:bodyPr>
          <a:lstStyle/>
          <a:p>
            <a:r>
              <a:rPr lang="en-US" sz="2400" dirty="0"/>
              <a:t>mA</a:t>
            </a:r>
          </a:p>
        </p:txBody>
      </p:sp>
    </p:spTree>
    <p:custDataLst>
      <p:tags r:id="rId1"/>
    </p:custDataLst>
    <p:extLst>
      <p:ext uri="{BB962C8B-B14F-4D97-AF65-F5344CB8AC3E}">
        <p14:creationId xmlns:p14="http://schemas.microsoft.com/office/powerpoint/2010/main" val="2364385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r>
              <a:rPr lang="en-GB" dirty="0"/>
              <a:t>05_04_01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Take a picture</a:t>
            </a:r>
          </a:p>
        </p:txBody>
      </p:sp>
      <p:sp>
        <p:nvSpPr>
          <p:cNvPr id="3" name="Content Placeholder 2"/>
          <p:cNvSpPr>
            <a:spLocks noGrp="1"/>
          </p:cNvSpPr>
          <p:nvPr>
            <p:ph idx="1"/>
          </p:nvPr>
        </p:nvSpPr>
        <p:spPr>
          <a:xfrm>
            <a:off x="1122530" y="1091867"/>
            <a:ext cx="7840406" cy="773351"/>
          </a:xfrm>
          <a:solidFill>
            <a:schemeClr val="tx2">
              <a:lumMod val="40000"/>
              <a:lumOff val="60000"/>
            </a:schemeClr>
          </a:solidFill>
        </p:spPr>
        <p:txBody>
          <a:bodyPr>
            <a:noAutofit/>
          </a:bodyPr>
          <a:lstStyle/>
          <a:p>
            <a:pPr marL="0" indent="0" algn="just">
              <a:buNone/>
            </a:pPr>
            <a:r>
              <a:rPr lang="en-GB" sz="2400" i="1" dirty="0"/>
              <a:t>Take a picture of your table of circuit current and diode voltage drop values and upload it to you portfolio.</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4" y="940320"/>
            <a:ext cx="854046" cy="854046"/>
          </a:xfrm>
          <a:prstGeom prst="rect">
            <a:avLst/>
          </a:prstGeom>
        </p:spPr>
      </p:pic>
      <p:sp>
        <p:nvSpPr>
          <p:cNvPr id="9" name="Rounded Rectangle 8">
            <a:extLst>
              <a:ext uri="{FF2B5EF4-FFF2-40B4-BE49-F238E27FC236}">
                <a16:creationId xmlns:a16="http://schemas.microsoft.com/office/drawing/2014/main" id="{E0ABC7F2-7240-CA4F-8E15-6C49824C9866}"/>
              </a:ext>
            </a:extLst>
          </p:cNvPr>
          <p:cNvSpPr/>
          <p:nvPr/>
        </p:nvSpPr>
        <p:spPr>
          <a:xfrm>
            <a:off x="1122530" y="2619826"/>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10" name="Rectangle 9">
            <a:extLst>
              <a:ext uri="{FF2B5EF4-FFF2-40B4-BE49-F238E27FC236}">
                <a16:creationId xmlns:a16="http://schemas.microsoft.com/office/drawing/2014/main" id="{B05F342B-93AA-BD4A-9184-E4BDD0979139}"/>
              </a:ext>
            </a:extLst>
          </p:cNvPr>
          <p:cNvSpPr/>
          <p:nvPr/>
        </p:nvSpPr>
        <p:spPr>
          <a:xfrm>
            <a:off x="4059936" y="2678835"/>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a:extLst>
              <a:ext uri="{FF2B5EF4-FFF2-40B4-BE49-F238E27FC236}">
                <a16:creationId xmlns:a16="http://schemas.microsoft.com/office/drawing/2014/main" id="{D206D033-5930-A543-A80E-25F4B93215D4}"/>
              </a:ext>
            </a:extLst>
          </p:cNvPr>
          <p:cNvSpPr/>
          <p:nvPr/>
        </p:nvSpPr>
        <p:spPr>
          <a:xfrm>
            <a:off x="6219881" y="3164025"/>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Tree>
    <p:custDataLst>
      <p:tags r:id="rId1"/>
    </p:custDataLst>
    <p:extLst>
      <p:ext uri="{BB962C8B-B14F-4D97-AF65-F5344CB8AC3E}">
        <p14:creationId xmlns:p14="http://schemas.microsoft.com/office/powerpoint/2010/main" val="3853879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Forward voltage drop</a:t>
            </a:r>
          </a:p>
        </p:txBody>
      </p:sp>
      <p:sp>
        <p:nvSpPr>
          <p:cNvPr id="3" name="Content Placeholder 2"/>
          <p:cNvSpPr>
            <a:spLocks noGrp="1"/>
          </p:cNvSpPr>
          <p:nvPr>
            <p:ph idx="1"/>
          </p:nvPr>
        </p:nvSpPr>
        <p:spPr>
          <a:xfrm>
            <a:off x="1122532" y="1091868"/>
            <a:ext cx="4586029" cy="2776368"/>
          </a:xfrm>
        </p:spPr>
        <p:txBody>
          <a:bodyPr>
            <a:noAutofit/>
          </a:bodyPr>
          <a:lstStyle/>
          <a:p>
            <a:pPr marL="0" indent="0" algn="just">
              <a:buNone/>
            </a:pPr>
            <a:r>
              <a:rPr lang="en-US" sz="2400" dirty="0"/>
              <a:t>In the previous investigation, we saw that the voltage drop across the diode stayed pretty constant even when we added resistors of very different values to the circuit and got very different amounts of current flowing. Why is this the case. Why is the voltage across the diode so stable?</a:t>
            </a:r>
          </a:p>
        </p:txBody>
      </p:sp>
      <p:sp>
        <p:nvSpPr>
          <p:cNvPr id="7" name="Rectangle 6">
            <a:extLst>
              <a:ext uri="{FF2B5EF4-FFF2-40B4-BE49-F238E27FC236}">
                <a16:creationId xmlns:a16="http://schemas.microsoft.com/office/drawing/2014/main" id="{FA8B6794-AE37-B640-9EF4-A034F196C115}"/>
              </a:ext>
            </a:extLst>
          </p:cNvPr>
          <p:cNvSpPr/>
          <p:nvPr/>
        </p:nvSpPr>
        <p:spPr>
          <a:xfrm>
            <a:off x="5880295" y="1091868"/>
            <a:ext cx="3930132" cy="3826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Vid02</a:t>
            </a:r>
          </a:p>
        </p:txBody>
      </p:sp>
      <p:sp>
        <p:nvSpPr>
          <p:cNvPr id="8" name="Content Placeholder 2">
            <a:extLst>
              <a:ext uri="{FF2B5EF4-FFF2-40B4-BE49-F238E27FC236}">
                <a16:creationId xmlns:a16="http://schemas.microsoft.com/office/drawing/2014/main" id="{748AFC04-35BA-7A43-9F41-447AC5569087}"/>
              </a:ext>
            </a:extLst>
          </p:cNvPr>
          <p:cNvSpPr txBox="1">
            <a:spLocks/>
          </p:cNvSpPr>
          <p:nvPr/>
        </p:nvSpPr>
        <p:spPr>
          <a:xfrm>
            <a:off x="1122532" y="4155753"/>
            <a:ext cx="4586028" cy="763027"/>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Watch the video to learn more about what is going on.</a:t>
            </a:r>
          </a:p>
        </p:txBody>
      </p:sp>
      <p:pic>
        <p:nvPicPr>
          <p:cNvPr id="9" name="Graphic 8" descr="User">
            <a:extLst>
              <a:ext uri="{FF2B5EF4-FFF2-40B4-BE49-F238E27FC236}">
                <a16:creationId xmlns:a16="http://schemas.microsoft.com/office/drawing/2014/main" id="{AC390EAF-4DC6-4C4C-AEF7-8C708E56097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4077055"/>
            <a:ext cx="854046" cy="854046"/>
          </a:xfrm>
          <a:prstGeom prst="rect">
            <a:avLst/>
          </a:prstGeom>
        </p:spPr>
      </p:pic>
    </p:spTree>
    <p:custDataLst>
      <p:tags r:id="rId1"/>
    </p:custDataLst>
    <p:extLst>
      <p:ext uri="{BB962C8B-B14F-4D97-AF65-F5344CB8AC3E}">
        <p14:creationId xmlns:p14="http://schemas.microsoft.com/office/powerpoint/2010/main" val="3150613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diode curve</a:t>
            </a:r>
          </a:p>
        </p:txBody>
      </p:sp>
      <p:sp>
        <p:nvSpPr>
          <p:cNvPr id="3" name="Content Placeholder 2"/>
          <p:cNvSpPr>
            <a:spLocks noGrp="1"/>
          </p:cNvSpPr>
          <p:nvPr>
            <p:ph idx="1"/>
          </p:nvPr>
        </p:nvSpPr>
        <p:spPr>
          <a:xfrm>
            <a:off x="1122532" y="1091868"/>
            <a:ext cx="4586029" cy="763028"/>
          </a:xfrm>
        </p:spPr>
        <p:txBody>
          <a:bodyPr>
            <a:noAutofit/>
          </a:bodyPr>
          <a:lstStyle/>
          <a:p>
            <a:pPr marL="0" indent="0" algn="just">
              <a:buNone/>
            </a:pPr>
            <a:r>
              <a:rPr lang="en-US" sz="2400" dirty="0"/>
              <a:t>The diode curve gives us all the key characteristics of a diode.</a:t>
            </a:r>
          </a:p>
        </p:txBody>
      </p:sp>
      <p:grpSp>
        <p:nvGrpSpPr>
          <p:cNvPr id="14" name="Group 13">
            <a:extLst>
              <a:ext uri="{FF2B5EF4-FFF2-40B4-BE49-F238E27FC236}">
                <a16:creationId xmlns:a16="http://schemas.microsoft.com/office/drawing/2014/main" id="{C280F627-F19D-E948-AC0B-B33E03151940}"/>
              </a:ext>
            </a:extLst>
          </p:cNvPr>
          <p:cNvGrpSpPr/>
          <p:nvPr/>
        </p:nvGrpSpPr>
        <p:grpSpPr>
          <a:xfrm>
            <a:off x="5936105" y="590995"/>
            <a:ext cx="4182256" cy="4146397"/>
            <a:chOff x="5936105" y="590995"/>
            <a:chExt cx="4182256" cy="4146397"/>
          </a:xfrm>
        </p:grpSpPr>
        <p:pic>
          <p:nvPicPr>
            <p:cNvPr id="7" name="Picture 6">
              <a:extLst>
                <a:ext uri="{FF2B5EF4-FFF2-40B4-BE49-F238E27FC236}">
                  <a16:creationId xmlns:a16="http://schemas.microsoft.com/office/drawing/2014/main" id="{773BCD33-019F-914F-8105-AF055B7DAA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36105" y="688955"/>
              <a:ext cx="4048437" cy="4048437"/>
            </a:xfrm>
            <a:prstGeom prst="rect">
              <a:avLst/>
            </a:prstGeom>
          </p:spPr>
        </p:pic>
        <p:cxnSp>
          <p:nvCxnSpPr>
            <p:cNvPr id="8" name="Straight Connector 7">
              <a:extLst>
                <a:ext uri="{FF2B5EF4-FFF2-40B4-BE49-F238E27FC236}">
                  <a16:creationId xmlns:a16="http://schemas.microsoft.com/office/drawing/2014/main" id="{3811F063-F402-5949-AA82-035CD49BAE39}"/>
                </a:ext>
              </a:extLst>
            </p:cNvPr>
            <p:cNvCxnSpPr>
              <a:cxnSpLocks/>
            </p:cNvCxnSpPr>
            <p:nvPr/>
          </p:nvCxnSpPr>
          <p:spPr>
            <a:xfrm>
              <a:off x="7674964" y="882005"/>
              <a:ext cx="2443397" cy="0"/>
            </a:xfrm>
            <a:prstGeom prst="line">
              <a:avLst/>
            </a:prstGeom>
            <a:ln w="28575">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0791B8E-A603-4246-AF02-E460F613D170}"/>
                </a:ext>
              </a:extLst>
            </p:cNvPr>
            <p:cNvSpPr txBox="1"/>
            <p:nvPr/>
          </p:nvSpPr>
          <p:spPr>
            <a:xfrm>
              <a:off x="8233583" y="590995"/>
              <a:ext cx="1357231" cy="369332"/>
            </a:xfrm>
            <a:prstGeom prst="rect">
              <a:avLst/>
            </a:prstGeom>
            <a:noFill/>
          </p:spPr>
          <p:txBody>
            <a:bodyPr wrap="none" rtlCol="0">
              <a:spAutoFit/>
            </a:bodyPr>
            <a:lstStyle/>
            <a:p>
              <a:r>
                <a:rPr lang="en-US" dirty="0"/>
                <a:t>Max Current</a:t>
              </a:r>
            </a:p>
          </p:txBody>
        </p:sp>
      </p:grpSp>
      <p:sp>
        <p:nvSpPr>
          <p:cNvPr id="12" name="Content Placeholder 2">
            <a:extLst>
              <a:ext uri="{FF2B5EF4-FFF2-40B4-BE49-F238E27FC236}">
                <a16:creationId xmlns:a16="http://schemas.microsoft.com/office/drawing/2014/main" id="{75D087A1-AB34-C847-8309-978B90963760}"/>
              </a:ext>
            </a:extLst>
          </p:cNvPr>
          <p:cNvSpPr txBox="1">
            <a:spLocks/>
          </p:cNvSpPr>
          <p:nvPr/>
        </p:nvSpPr>
        <p:spPr>
          <a:xfrm>
            <a:off x="1117205" y="2150057"/>
            <a:ext cx="4586028" cy="763027"/>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Click on each part of the diode curve to read more.</a:t>
            </a:r>
          </a:p>
        </p:txBody>
      </p:sp>
      <p:pic>
        <p:nvPicPr>
          <p:cNvPr id="13" name="Graphic 12" descr="User">
            <a:extLst>
              <a:ext uri="{FF2B5EF4-FFF2-40B4-BE49-F238E27FC236}">
                <a16:creationId xmlns:a16="http://schemas.microsoft.com/office/drawing/2014/main" id="{B814E297-F4CA-944B-AF72-C1ECEFAE846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8486" y="2059038"/>
            <a:ext cx="854046" cy="854046"/>
          </a:xfrm>
          <a:prstGeom prst="rect">
            <a:avLst/>
          </a:prstGeom>
        </p:spPr>
      </p:pic>
    </p:spTree>
    <p:custDataLst>
      <p:tags r:id="rId1"/>
    </p:custDataLst>
    <p:extLst>
      <p:ext uri="{BB962C8B-B14F-4D97-AF65-F5344CB8AC3E}">
        <p14:creationId xmlns:p14="http://schemas.microsoft.com/office/powerpoint/2010/main" val="1414617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are semi-conductors?</a:t>
            </a:r>
          </a:p>
        </p:txBody>
      </p:sp>
      <p:sp>
        <p:nvSpPr>
          <p:cNvPr id="3" name="Content Placeholder 2"/>
          <p:cNvSpPr>
            <a:spLocks noGrp="1"/>
          </p:cNvSpPr>
          <p:nvPr>
            <p:ph idx="1"/>
          </p:nvPr>
        </p:nvSpPr>
        <p:spPr>
          <a:xfrm>
            <a:off x="1122532" y="1091867"/>
            <a:ext cx="4963475" cy="2775595"/>
          </a:xfrm>
        </p:spPr>
        <p:txBody>
          <a:bodyPr>
            <a:noAutofit/>
          </a:bodyPr>
          <a:lstStyle/>
          <a:p>
            <a:pPr marL="0" indent="0">
              <a:buNone/>
            </a:pPr>
            <a:r>
              <a:rPr lang="en-GB" sz="2400" dirty="0"/>
              <a:t>In order to understand how diodes work, we need to get to grips with semi-conductors and PN junctions.</a:t>
            </a:r>
          </a:p>
          <a:p>
            <a:pPr marL="0" indent="0">
              <a:buNone/>
            </a:pPr>
            <a:r>
              <a:rPr lang="en-GB" sz="2400" dirty="0"/>
              <a:t>Don’t worry. Its not as hard as it sounds. Plus afterwards, you will really be able to impress your friends!</a:t>
            </a:r>
          </a:p>
        </p:txBody>
      </p:sp>
      <p:sp>
        <p:nvSpPr>
          <p:cNvPr id="5" name="Rectangle 4">
            <a:extLst>
              <a:ext uri="{FF2B5EF4-FFF2-40B4-BE49-F238E27FC236}">
                <a16:creationId xmlns:a16="http://schemas.microsoft.com/office/drawing/2014/main" id="{DE8D5F85-DAA4-934E-9F3E-BB3E63A6EEF8}"/>
              </a:ext>
            </a:extLst>
          </p:cNvPr>
          <p:cNvSpPr/>
          <p:nvPr/>
        </p:nvSpPr>
        <p:spPr>
          <a:xfrm>
            <a:off x="6151209" y="1091868"/>
            <a:ext cx="3814352" cy="36010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YT02</a:t>
            </a:r>
          </a:p>
        </p:txBody>
      </p:sp>
      <p:sp>
        <p:nvSpPr>
          <p:cNvPr id="6" name="Content Placeholder 2">
            <a:extLst>
              <a:ext uri="{FF2B5EF4-FFF2-40B4-BE49-F238E27FC236}">
                <a16:creationId xmlns:a16="http://schemas.microsoft.com/office/drawing/2014/main" id="{C36F90DD-0AAC-E344-A622-AAED93BD7632}"/>
              </a:ext>
            </a:extLst>
          </p:cNvPr>
          <p:cNvSpPr txBox="1">
            <a:spLocks/>
          </p:cNvSpPr>
          <p:nvPr/>
        </p:nvSpPr>
        <p:spPr>
          <a:xfrm>
            <a:off x="1122533" y="3929895"/>
            <a:ext cx="4963474" cy="763027"/>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Watch this video to learn the basics of semi-conductors and PN junctions.</a:t>
            </a:r>
          </a:p>
        </p:txBody>
      </p:sp>
      <p:pic>
        <p:nvPicPr>
          <p:cNvPr id="7" name="Graphic 6" descr="User">
            <a:extLst>
              <a:ext uri="{FF2B5EF4-FFF2-40B4-BE49-F238E27FC236}">
                <a16:creationId xmlns:a16="http://schemas.microsoft.com/office/drawing/2014/main" id="{695D9EC7-FA18-034F-BCEB-AF1EAB15A96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73814" y="3838876"/>
            <a:ext cx="854046" cy="854046"/>
          </a:xfrm>
          <a:prstGeom prst="rect">
            <a:avLst/>
          </a:prstGeom>
        </p:spPr>
      </p:pic>
    </p:spTree>
    <p:custDataLst>
      <p:tags r:id="rId1"/>
    </p:custDataLst>
    <p:extLst>
      <p:ext uri="{BB962C8B-B14F-4D97-AF65-F5344CB8AC3E}">
        <p14:creationId xmlns:p14="http://schemas.microsoft.com/office/powerpoint/2010/main" val="189683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PN junctions</a:t>
            </a:r>
          </a:p>
        </p:txBody>
      </p:sp>
      <p:sp>
        <p:nvSpPr>
          <p:cNvPr id="3" name="Content Placeholder 2"/>
          <p:cNvSpPr>
            <a:spLocks noGrp="1"/>
          </p:cNvSpPr>
          <p:nvPr>
            <p:ph idx="1"/>
          </p:nvPr>
        </p:nvSpPr>
        <p:spPr>
          <a:xfrm>
            <a:off x="1122532" y="1091867"/>
            <a:ext cx="4963475" cy="2775595"/>
          </a:xfrm>
        </p:spPr>
        <p:txBody>
          <a:bodyPr>
            <a:noAutofit/>
          </a:bodyPr>
          <a:lstStyle/>
          <a:p>
            <a:pPr marL="0" indent="0">
              <a:buNone/>
            </a:pPr>
            <a:r>
              <a:rPr lang="en-GB" sz="2400" dirty="0"/>
              <a:t>This video gives a really nice summary of everything we have learnt in this unit.</a:t>
            </a:r>
          </a:p>
        </p:txBody>
      </p:sp>
      <p:sp>
        <p:nvSpPr>
          <p:cNvPr id="5" name="Rectangle 4">
            <a:extLst>
              <a:ext uri="{FF2B5EF4-FFF2-40B4-BE49-F238E27FC236}">
                <a16:creationId xmlns:a16="http://schemas.microsoft.com/office/drawing/2014/main" id="{DE8D5F85-DAA4-934E-9F3E-BB3E63A6EEF8}"/>
              </a:ext>
            </a:extLst>
          </p:cNvPr>
          <p:cNvSpPr/>
          <p:nvPr/>
        </p:nvSpPr>
        <p:spPr>
          <a:xfrm>
            <a:off x="6151209" y="1091868"/>
            <a:ext cx="3814352" cy="36010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YT03</a:t>
            </a:r>
          </a:p>
        </p:txBody>
      </p:sp>
    </p:spTree>
    <p:custDataLst>
      <p:tags r:id="rId1"/>
    </p:custDataLst>
    <p:extLst>
      <p:ext uri="{BB962C8B-B14F-4D97-AF65-F5344CB8AC3E}">
        <p14:creationId xmlns:p14="http://schemas.microsoft.com/office/powerpoint/2010/main" val="2295988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Quick summary</a:t>
            </a:r>
          </a:p>
        </p:txBody>
      </p:sp>
      <p:sp>
        <p:nvSpPr>
          <p:cNvPr id="3" name="Content Placeholder 2"/>
          <p:cNvSpPr>
            <a:spLocks noGrp="1"/>
          </p:cNvSpPr>
          <p:nvPr>
            <p:ph idx="1"/>
          </p:nvPr>
        </p:nvSpPr>
        <p:spPr>
          <a:xfrm>
            <a:off x="1122532" y="1091867"/>
            <a:ext cx="4963475" cy="2775595"/>
          </a:xfrm>
        </p:spPr>
        <p:txBody>
          <a:bodyPr>
            <a:noAutofit/>
          </a:bodyPr>
          <a:lstStyle/>
          <a:p>
            <a:pPr marL="0" indent="0">
              <a:buNone/>
            </a:pPr>
            <a:r>
              <a:rPr lang="en-GB" sz="2400" dirty="0"/>
              <a:t>This video gives a really nice summary of everything we have learnt in this unit.</a:t>
            </a:r>
          </a:p>
        </p:txBody>
      </p:sp>
      <p:sp>
        <p:nvSpPr>
          <p:cNvPr id="5" name="Rectangle 4">
            <a:extLst>
              <a:ext uri="{FF2B5EF4-FFF2-40B4-BE49-F238E27FC236}">
                <a16:creationId xmlns:a16="http://schemas.microsoft.com/office/drawing/2014/main" id="{DE8D5F85-DAA4-934E-9F3E-BB3E63A6EEF8}"/>
              </a:ext>
            </a:extLst>
          </p:cNvPr>
          <p:cNvSpPr/>
          <p:nvPr/>
        </p:nvSpPr>
        <p:spPr>
          <a:xfrm>
            <a:off x="6151209" y="1091868"/>
            <a:ext cx="3814352" cy="36010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YT03</a:t>
            </a:r>
          </a:p>
        </p:txBody>
      </p:sp>
    </p:spTree>
    <p:custDataLst>
      <p:tags r:id="rId1"/>
    </p:custDataLst>
    <p:extLst>
      <p:ext uri="{BB962C8B-B14F-4D97-AF65-F5344CB8AC3E}">
        <p14:creationId xmlns:p14="http://schemas.microsoft.com/office/powerpoint/2010/main" val="2066064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Test Yourself</a:t>
            </a:r>
          </a:p>
        </p:txBody>
      </p:sp>
      <p:sp>
        <p:nvSpPr>
          <p:cNvPr id="3" name="Content Placeholder 2"/>
          <p:cNvSpPr>
            <a:spLocks noGrp="1"/>
          </p:cNvSpPr>
          <p:nvPr>
            <p:ph idx="1"/>
          </p:nvPr>
        </p:nvSpPr>
        <p:spPr>
          <a:xfrm>
            <a:off x="1122531" y="1091868"/>
            <a:ext cx="7607557" cy="3821508"/>
          </a:xfrm>
        </p:spPr>
        <p:txBody>
          <a:bodyPr>
            <a:noAutofit/>
          </a:bodyPr>
          <a:lstStyle/>
          <a:p>
            <a:pPr marL="0" indent="0" algn="just">
              <a:buNone/>
            </a:pPr>
            <a:r>
              <a:rPr lang="en-GB" sz="2400" dirty="0"/>
              <a:t>We have come to the end of this unit. Answer the following questions to make sure you understand the basics of diodes.</a:t>
            </a:r>
          </a:p>
        </p:txBody>
      </p:sp>
    </p:spTree>
    <p:custDataLst>
      <p:tags r:id="rId1"/>
    </p:custDataLst>
    <p:extLst>
      <p:ext uri="{BB962C8B-B14F-4D97-AF65-F5344CB8AC3E}">
        <p14:creationId xmlns:p14="http://schemas.microsoft.com/office/powerpoint/2010/main" val="2497692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2" y="1091868"/>
            <a:ext cx="7607556" cy="1096696"/>
          </a:xfrm>
        </p:spPr>
        <p:txBody>
          <a:bodyPr>
            <a:noAutofit/>
          </a:bodyPr>
          <a:lstStyle/>
          <a:p>
            <a:pPr marL="0" indent="0">
              <a:buNone/>
            </a:pPr>
            <a:r>
              <a:rPr lang="en-GB" sz="2400" dirty="0"/>
              <a:t>In which direction will this diode allow conventional current to flow?</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457200" indent="-457200">
              <a:buFont typeface="+mj-lt"/>
              <a:buAutoNum type="alphaLcParenR"/>
            </a:pPr>
            <a:r>
              <a:rPr lang="en-GB" sz="2400" dirty="0"/>
              <a:t> From left to right</a:t>
            </a:r>
          </a:p>
          <a:p>
            <a:pPr marL="457200" indent="-457200">
              <a:buFont typeface="+mj-lt"/>
              <a:buAutoNum type="alphaLcParenR"/>
            </a:pPr>
            <a:r>
              <a:rPr lang="en-GB" sz="2400" dirty="0"/>
              <a:t> From right to left</a:t>
            </a:r>
          </a:p>
          <a:p>
            <a:pPr marL="457200" indent="-457200">
              <a:buFont typeface="+mj-lt"/>
              <a:buAutoNum type="alphaLcParenR"/>
            </a:pPr>
            <a:endParaRPr lang="en-GB" sz="2400" dirty="0"/>
          </a:p>
          <a:p>
            <a:pPr marL="0" indent="0">
              <a:buNone/>
            </a:pPr>
            <a:endParaRPr lang="en-GB" sz="2400" dirty="0"/>
          </a:p>
        </p:txBody>
      </p:sp>
      <p:pic>
        <p:nvPicPr>
          <p:cNvPr id="9" name="Picture 8">
            <a:extLst>
              <a:ext uri="{FF2B5EF4-FFF2-40B4-BE49-F238E27FC236}">
                <a16:creationId xmlns:a16="http://schemas.microsoft.com/office/drawing/2014/main" id="{F999A271-3146-3F42-9196-8304F66F0F90}"/>
              </a:ext>
            </a:extLst>
          </p:cNvPr>
          <p:cNvPicPr>
            <a:picLocks noChangeAspect="1"/>
          </p:cNvPicPr>
          <p:nvPr/>
        </p:nvPicPr>
        <p:blipFill>
          <a:blip r:embed="rId4"/>
          <a:stretch>
            <a:fillRect/>
          </a:stretch>
        </p:blipFill>
        <p:spPr>
          <a:xfrm>
            <a:off x="3496709" y="1622312"/>
            <a:ext cx="2794000" cy="1676400"/>
          </a:xfrm>
          <a:prstGeom prst="rect">
            <a:avLst/>
          </a:prstGeom>
        </p:spPr>
      </p:pic>
    </p:spTree>
    <p:custDataLst>
      <p:tags r:id="rId1"/>
    </p:custDataLst>
    <p:extLst>
      <p:ext uri="{BB962C8B-B14F-4D97-AF65-F5344CB8AC3E}">
        <p14:creationId xmlns:p14="http://schemas.microsoft.com/office/powerpoint/2010/main" val="1008187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3" name="Content Placeholder 2"/>
          <p:cNvSpPr>
            <a:spLocks noGrp="1"/>
          </p:cNvSpPr>
          <p:nvPr>
            <p:ph idx="1"/>
          </p:nvPr>
        </p:nvSpPr>
        <p:spPr>
          <a:xfrm>
            <a:off x="1122532" y="1091867"/>
            <a:ext cx="7607556" cy="2490781"/>
          </a:xfrm>
        </p:spPr>
        <p:txBody>
          <a:bodyPr>
            <a:noAutofit/>
          </a:bodyPr>
          <a:lstStyle/>
          <a:p>
            <a:pPr marL="0" indent="0">
              <a:buNone/>
            </a:pPr>
            <a:r>
              <a:rPr lang="en-GB" sz="2400" dirty="0"/>
              <a:t>To which side of the supply must the cathode be connected when a diode is forward biased?</a:t>
            </a:r>
          </a:p>
          <a:p>
            <a:pPr marL="0" indent="0">
              <a:buNone/>
            </a:pPr>
            <a:endParaRPr lang="en-GB" sz="2400" dirty="0"/>
          </a:p>
          <a:p>
            <a:pPr marL="457200" indent="-457200">
              <a:buFont typeface="+mj-lt"/>
              <a:buAutoNum type="alphaLcParenR"/>
            </a:pPr>
            <a:r>
              <a:rPr lang="en-GB" sz="2400" dirty="0"/>
              <a:t>Positive</a:t>
            </a:r>
          </a:p>
          <a:p>
            <a:pPr marL="457200" indent="-457200">
              <a:buFont typeface="+mj-lt"/>
              <a:buAutoNum type="alphaLcParenR"/>
            </a:pPr>
            <a:r>
              <a:rPr lang="en-GB" sz="2400" dirty="0"/>
              <a:t>Negative</a:t>
            </a:r>
          </a:p>
        </p:txBody>
      </p:sp>
    </p:spTree>
    <p:custDataLst>
      <p:tags r:id="rId1"/>
    </p:custDataLst>
    <p:extLst>
      <p:ext uri="{BB962C8B-B14F-4D97-AF65-F5344CB8AC3E}">
        <p14:creationId xmlns:p14="http://schemas.microsoft.com/office/powerpoint/2010/main" val="1008315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122532" y="1091867"/>
            <a:ext cx="7607556" cy="3794926"/>
          </a:xfrm>
        </p:spPr>
        <p:txBody>
          <a:bodyPr>
            <a:noAutofit/>
          </a:bodyPr>
          <a:lstStyle/>
          <a:p>
            <a:pPr marL="0" indent="0">
              <a:buNone/>
            </a:pPr>
            <a:r>
              <a:rPr lang="en-GB" sz="2400" dirty="0"/>
              <a:t>Which symbol is the symbol for a diode?</a:t>
            </a:r>
          </a:p>
          <a:p>
            <a:pPr marL="0" indent="0">
              <a:buNone/>
            </a:pPr>
            <a:endParaRPr lang="en-GB" sz="2400" dirty="0"/>
          </a:p>
          <a:p>
            <a:pPr marL="457200" indent="-457200">
              <a:buFont typeface="+mj-lt"/>
              <a:buAutoNum type="alphaLcParenR"/>
            </a:pPr>
            <a:r>
              <a:rPr lang="en-GB" sz="2400" dirty="0"/>
              <a:t> </a:t>
            </a:r>
          </a:p>
          <a:p>
            <a:pPr marL="457200" indent="-457200">
              <a:buFont typeface="+mj-lt"/>
              <a:buAutoNum type="alphaLcParenR"/>
            </a:pPr>
            <a:endParaRPr lang="en-GB" sz="2400" dirty="0"/>
          </a:p>
          <a:p>
            <a:pPr marL="457200" indent="-457200">
              <a:buFont typeface="+mj-lt"/>
              <a:buAutoNum type="alphaLcParenR"/>
            </a:pPr>
            <a:r>
              <a:rPr lang="en-GB" sz="2400" dirty="0"/>
              <a:t> </a:t>
            </a:r>
          </a:p>
          <a:p>
            <a:pPr marL="457200" indent="-457200">
              <a:buFont typeface="+mj-lt"/>
              <a:buAutoNum type="alphaLcParenR"/>
            </a:pPr>
            <a:endParaRPr lang="en-GB" sz="2400" dirty="0"/>
          </a:p>
          <a:p>
            <a:pPr marL="457200" indent="-457200">
              <a:buFont typeface="+mj-lt"/>
              <a:buAutoNum type="alphaLcParenR"/>
            </a:pPr>
            <a:r>
              <a:rPr lang="en-GB" sz="2400" dirty="0"/>
              <a:t> </a:t>
            </a:r>
          </a:p>
          <a:p>
            <a:pPr marL="457200" indent="-457200">
              <a:buFont typeface="+mj-lt"/>
              <a:buAutoNum type="alphaLcParenR"/>
            </a:pPr>
            <a:endParaRPr lang="en-GB" sz="2400" dirty="0"/>
          </a:p>
          <a:p>
            <a:pPr marL="457200" indent="-457200">
              <a:buFont typeface="+mj-lt"/>
              <a:buAutoNum type="alphaLcParenR"/>
            </a:pPr>
            <a:r>
              <a:rPr lang="en-GB" sz="2400" dirty="0"/>
              <a:t> </a:t>
            </a:r>
          </a:p>
        </p:txBody>
      </p:sp>
      <p:pic>
        <p:nvPicPr>
          <p:cNvPr id="4" name="Picture 3">
            <a:extLst>
              <a:ext uri="{FF2B5EF4-FFF2-40B4-BE49-F238E27FC236}">
                <a16:creationId xmlns:a16="http://schemas.microsoft.com/office/drawing/2014/main" id="{FB01DBF5-F795-034F-9A6E-B6CC6FDC45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98821" y="3091846"/>
            <a:ext cx="1297916" cy="1358354"/>
          </a:xfrm>
          <a:prstGeom prst="rect">
            <a:avLst/>
          </a:prstGeom>
        </p:spPr>
      </p:pic>
      <p:pic>
        <p:nvPicPr>
          <p:cNvPr id="5" name="Picture 4">
            <a:extLst>
              <a:ext uri="{FF2B5EF4-FFF2-40B4-BE49-F238E27FC236}">
                <a16:creationId xmlns:a16="http://schemas.microsoft.com/office/drawing/2014/main" id="{83A88C3D-CF17-044C-86DF-23028BAD15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73771" y="2428616"/>
            <a:ext cx="1121428" cy="1121428"/>
          </a:xfrm>
          <a:prstGeom prst="rect">
            <a:avLst/>
          </a:prstGeom>
        </p:spPr>
      </p:pic>
      <p:pic>
        <p:nvPicPr>
          <p:cNvPr id="6" name="Picture 5">
            <a:extLst>
              <a:ext uri="{FF2B5EF4-FFF2-40B4-BE49-F238E27FC236}">
                <a16:creationId xmlns:a16="http://schemas.microsoft.com/office/drawing/2014/main" id="{2CE1EA2D-43B5-6D4C-826F-3FB72B597C9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73771" y="1654879"/>
            <a:ext cx="1121428" cy="1025546"/>
          </a:xfrm>
          <a:prstGeom prst="rect">
            <a:avLst/>
          </a:prstGeom>
        </p:spPr>
      </p:pic>
      <p:pic>
        <p:nvPicPr>
          <p:cNvPr id="7" name="Picture 6">
            <a:extLst>
              <a:ext uri="{FF2B5EF4-FFF2-40B4-BE49-F238E27FC236}">
                <a16:creationId xmlns:a16="http://schemas.microsoft.com/office/drawing/2014/main" id="{0DDA7B70-B049-F343-98CE-CB664ED4D55B}"/>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97361" y="4082759"/>
            <a:ext cx="1621410" cy="1042335"/>
          </a:xfrm>
          <a:prstGeom prst="rect">
            <a:avLst/>
          </a:prstGeom>
        </p:spPr>
      </p:pic>
    </p:spTree>
    <p:custDataLst>
      <p:tags r:id="rId1"/>
    </p:custDataLst>
    <p:extLst>
      <p:ext uri="{BB962C8B-B14F-4D97-AF65-F5344CB8AC3E}">
        <p14:creationId xmlns:p14="http://schemas.microsoft.com/office/powerpoint/2010/main" val="1709589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057330" y="1089073"/>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r>
              <a:rPr lang="en-GB" sz="2400" dirty="0"/>
              <a:t>State what a diode does in a circuit</a:t>
            </a:r>
          </a:p>
          <a:p>
            <a:pPr marL="457200" indent="-457200">
              <a:buFont typeface="+mj-lt"/>
              <a:buAutoNum type="arabicPeriod"/>
            </a:pPr>
            <a:r>
              <a:rPr lang="en-GB" sz="2400" dirty="0"/>
              <a:t>Distinguish between the anode and cathode of a diode</a:t>
            </a:r>
          </a:p>
          <a:p>
            <a:pPr marL="457200" indent="-457200">
              <a:buFont typeface="+mj-lt"/>
              <a:buAutoNum type="arabicPeriod"/>
            </a:pPr>
            <a:r>
              <a:rPr lang="en-GB" sz="2400" dirty="0"/>
              <a:t>Draw the circuit symbol of a diode</a:t>
            </a:r>
          </a:p>
          <a:p>
            <a:pPr marL="457200" indent="-457200">
              <a:buFont typeface="+mj-lt"/>
              <a:buAutoNum type="arabicPeriod"/>
            </a:pPr>
            <a:r>
              <a:rPr lang="en-GB" sz="2400" dirty="0"/>
              <a:t>State in which direction a diode is biased when it conducts</a:t>
            </a:r>
          </a:p>
          <a:p>
            <a:pPr marL="457200" indent="-457200">
              <a:buFont typeface="+mj-lt"/>
              <a:buAutoNum type="arabicPeriod"/>
            </a:pPr>
            <a:r>
              <a:rPr lang="en-GB" sz="2400" dirty="0"/>
              <a:t>Explain the features of the diode curve</a:t>
            </a:r>
          </a:p>
          <a:p>
            <a:pPr marL="457200" indent="-457200">
              <a:buFont typeface="+mj-lt"/>
              <a:buAutoNum type="arabicPeriod"/>
            </a:pPr>
            <a:r>
              <a:rPr lang="en-GB" sz="2400" dirty="0"/>
              <a:t>Explain the basics of a PN junction</a:t>
            </a:r>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2" y="1091867"/>
            <a:ext cx="7607556" cy="3645526"/>
          </a:xfrm>
        </p:spPr>
        <p:txBody>
          <a:bodyPr>
            <a:noAutofit/>
          </a:bodyPr>
          <a:lstStyle/>
          <a:p>
            <a:pPr marL="0" indent="0">
              <a:buNone/>
            </a:pPr>
            <a:r>
              <a:rPr lang="en-GB" sz="2400" dirty="0"/>
              <a:t>What is V</a:t>
            </a:r>
            <a:r>
              <a:rPr lang="en-GB" sz="2400" baseline="-25000" dirty="0"/>
              <a:t>BR</a:t>
            </a:r>
            <a:r>
              <a:rPr lang="en-GB" sz="2400" dirty="0"/>
              <a:t>?</a:t>
            </a:r>
          </a:p>
          <a:p>
            <a:pPr marL="0" indent="0">
              <a:buNone/>
            </a:pPr>
            <a:endParaRPr lang="en-GB" sz="2400" dirty="0"/>
          </a:p>
          <a:p>
            <a:pPr marL="457200" indent="-457200">
              <a:buFont typeface="+mj-lt"/>
              <a:buAutoNum type="alphaLcParenR"/>
            </a:pPr>
            <a:r>
              <a:rPr lang="en-GB" sz="2400" dirty="0"/>
              <a:t>The reverse bias voltage beyond which a diode is destroyed.</a:t>
            </a:r>
          </a:p>
          <a:p>
            <a:pPr marL="457200" indent="-457200">
              <a:buFont typeface="+mj-lt"/>
              <a:buAutoNum type="alphaLcParenR"/>
            </a:pPr>
            <a:r>
              <a:rPr lang="en-GB" sz="2400" dirty="0"/>
              <a:t>The forward bias voltage after which a diode starts conducting.</a:t>
            </a:r>
          </a:p>
          <a:p>
            <a:pPr marL="457200" indent="-457200">
              <a:buFont typeface="+mj-lt"/>
              <a:buAutoNum type="alphaLcParenR"/>
            </a:pPr>
            <a:r>
              <a:rPr lang="en-GB" sz="2400" dirty="0"/>
              <a:t>The reverse bias voltage after which a diode starts conducting.</a:t>
            </a:r>
          </a:p>
          <a:p>
            <a:pPr marL="457200" indent="-457200">
              <a:buFont typeface="+mj-lt"/>
              <a:buAutoNum type="alphaLcParenR"/>
            </a:pPr>
            <a:r>
              <a:rPr lang="en-GB" sz="2400" dirty="0"/>
              <a:t>The maximum current a diode can conduct.</a:t>
            </a:r>
          </a:p>
        </p:txBody>
      </p:sp>
    </p:spTree>
    <p:custDataLst>
      <p:tags r:id="rId1"/>
    </p:custDataLst>
    <p:extLst>
      <p:ext uri="{BB962C8B-B14F-4D97-AF65-F5344CB8AC3E}">
        <p14:creationId xmlns:p14="http://schemas.microsoft.com/office/powerpoint/2010/main" val="694919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2" y="1091867"/>
            <a:ext cx="7607556" cy="3645526"/>
          </a:xfrm>
        </p:spPr>
        <p:txBody>
          <a:bodyPr>
            <a:noAutofit/>
          </a:bodyPr>
          <a:lstStyle/>
          <a:p>
            <a:pPr marL="0" indent="0">
              <a:buNone/>
            </a:pPr>
            <a:r>
              <a:rPr lang="en-GB" sz="2400" dirty="0"/>
              <a:t>What is V</a:t>
            </a:r>
            <a:r>
              <a:rPr lang="en-GB" sz="2400" baseline="-25000" dirty="0"/>
              <a:t>F</a:t>
            </a:r>
            <a:r>
              <a:rPr lang="en-GB" sz="2400" dirty="0"/>
              <a:t>?</a:t>
            </a:r>
          </a:p>
          <a:p>
            <a:pPr marL="0" indent="0">
              <a:buNone/>
            </a:pPr>
            <a:endParaRPr lang="en-GB" sz="2400" dirty="0"/>
          </a:p>
          <a:p>
            <a:pPr marL="457200" indent="-457200">
              <a:buFont typeface="+mj-lt"/>
              <a:buAutoNum type="alphaLcParenR"/>
            </a:pPr>
            <a:r>
              <a:rPr lang="en-GB" sz="2400" dirty="0"/>
              <a:t>The reverse bias voltage beyond which a diode is destroyed.</a:t>
            </a:r>
          </a:p>
          <a:p>
            <a:pPr marL="457200" indent="-457200">
              <a:buFont typeface="+mj-lt"/>
              <a:buAutoNum type="alphaLcParenR"/>
            </a:pPr>
            <a:r>
              <a:rPr lang="en-GB" sz="2400" dirty="0"/>
              <a:t>The forward bias voltage after which a diode starts conducting.</a:t>
            </a:r>
          </a:p>
          <a:p>
            <a:pPr marL="457200" indent="-457200">
              <a:buFont typeface="+mj-lt"/>
              <a:buAutoNum type="alphaLcParenR"/>
            </a:pPr>
            <a:r>
              <a:rPr lang="en-GB" sz="2400" dirty="0"/>
              <a:t>The reverse bias voltage after which a diode starts conducting.</a:t>
            </a:r>
          </a:p>
          <a:p>
            <a:pPr marL="457200" indent="-457200">
              <a:buFont typeface="+mj-lt"/>
              <a:buAutoNum type="alphaLcParenR"/>
            </a:pPr>
            <a:r>
              <a:rPr lang="en-GB" sz="2400" dirty="0"/>
              <a:t>The maximum current a diode can conduct.</a:t>
            </a:r>
          </a:p>
        </p:txBody>
      </p:sp>
    </p:spTree>
    <p:custDataLst>
      <p:tags r:id="rId1"/>
    </p:custDataLst>
    <p:extLst>
      <p:ext uri="{BB962C8B-B14F-4D97-AF65-F5344CB8AC3E}">
        <p14:creationId xmlns:p14="http://schemas.microsoft.com/office/powerpoint/2010/main" val="2753590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5</a:t>
            </a:r>
          </a:p>
        </p:txBody>
      </p:sp>
      <p:sp>
        <p:nvSpPr>
          <p:cNvPr id="3" name="Content Placeholder 2"/>
          <p:cNvSpPr>
            <a:spLocks noGrp="1"/>
          </p:cNvSpPr>
          <p:nvPr>
            <p:ph idx="1"/>
          </p:nvPr>
        </p:nvSpPr>
        <p:spPr>
          <a:xfrm>
            <a:off x="1122532" y="1091867"/>
            <a:ext cx="7607556" cy="2850546"/>
          </a:xfrm>
        </p:spPr>
        <p:txBody>
          <a:bodyPr>
            <a:noAutofit/>
          </a:bodyPr>
          <a:lstStyle/>
          <a:p>
            <a:pPr marL="0" indent="0">
              <a:buNone/>
            </a:pPr>
            <a:r>
              <a:rPr lang="en-GB" sz="2400" dirty="0"/>
              <a:t>What is the typical V</a:t>
            </a:r>
            <a:r>
              <a:rPr lang="en-GB" sz="2400" baseline="-25000" dirty="0"/>
              <a:t>F</a:t>
            </a:r>
            <a:r>
              <a:rPr lang="en-GB" sz="2400" dirty="0"/>
              <a:t> of germanium diodes?</a:t>
            </a:r>
          </a:p>
          <a:p>
            <a:pPr marL="0" indent="0">
              <a:buNone/>
            </a:pPr>
            <a:endParaRPr lang="en-GB" sz="2400" dirty="0"/>
          </a:p>
          <a:p>
            <a:pPr marL="457200" indent="-457200">
              <a:buFont typeface="+mj-lt"/>
              <a:buAutoNum type="alphaLcParenR"/>
            </a:pPr>
            <a:r>
              <a:rPr lang="en-GB" sz="2400" dirty="0"/>
              <a:t>0.2V</a:t>
            </a:r>
          </a:p>
          <a:p>
            <a:pPr marL="457200" indent="-457200">
              <a:buFont typeface="+mj-lt"/>
              <a:buAutoNum type="alphaLcParenR"/>
            </a:pPr>
            <a:r>
              <a:rPr lang="en-GB" sz="2400" dirty="0"/>
              <a:t>0.3V</a:t>
            </a:r>
          </a:p>
          <a:p>
            <a:pPr marL="457200" indent="-457200">
              <a:buFont typeface="+mj-lt"/>
              <a:buAutoNum type="alphaLcParenR"/>
            </a:pPr>
            <a:r>
              <a:rPr lang="en-GB" sz="2400" dirty="0"/>
              <a:t>0.5V</a:t>
            </a:r>
            <a:endParaRPr lang="en-GB" sz="2400" baseline="-25000" dirty="0"/>
          </a:p>
          <a:p>
            <a:pPr marL="457200" indent="-457200">
              <a:buFont typeface="+mj-lt"/>
              <a:buAutoNum type="alphaLcParenR"/>
            </a:pPr>
            <a:r>
              <a:rPr lang="en-GB" sz="2400" dirty="0"/>
              <a:t>0.7V</a:t>
            </a:r>
          </a:p>
        </p:txBody>
      </p:sp>
    </p:spTree>
    <p:custDataLst>
      <p:tags r:id="rId1"/>
    </p:custDataLst>
    <p:extLst>
      <p:ext uri="{BB962C8B-B14F-4D97-AF65-F5344CB8AC3E}">
        <p14:creationId xmlns:p14="http://schemas.microsoft.com/office/powerpoint/2010/main" val="3806996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6</a:t>
            </a:r>
          </a:p>
        </p:txBody>
      </p:sp>
      <p:sp>
        <p:nvSpPr>
          <p:cNvPr id="3" name="Content Placeholder 2"/>
          <p:cNvSpPr>
            <a:spLocks noGrp="1"/>
          </p:cNvSpPr>
          <p:nvPr>
            <p:ph idx="1"/>
          </p:nvPr>
        </p:nvSpPr>
        <p:spPr>
          <a:xfrm>
            <a:off x="1122532" y="1091867"/>
            <a:ext cx="7607556" cy="2850546"/>
          </a:xfrm>
        </p:spPr>
        <p:txBody>
          <a:bodyPr>
            <a:noAutofit/>
          </a:bodyPr>
          <a:lstStyle/>
          <a:p>
            <a:pPr marL="0" indent="0">
              <a:buNone/>
            </a:pPr>
            <a:r>
              <a:rPr lang="en-GB" sz="2400" dirty="0"/>
              <a:t>The maximum reverse-bias voltage a diode can withstand before breaking down is called…</a:t>
            </a:r>
          </a:p>
          <a:p>
            <a:pPr marL="0" indent="0">
              <a:buNone/>
            </a:pPr>
            <a:endParaRPr lang="en-GB" sz="2400" dirty="0"/>
          </a:p>
          <a:p>
            <a:pPr marL="457200" indent="-457200">
              <a:buFont typeface="+mj-lt"/>
              <a:buAutoNum type="alphaLcParenR"/>
            </a:pPr>
            <a:r>
              <a:rPr lang="en-GB" sz="2400" dirty="0" err="1"/>
              <a:t>Max.I</a:t>
            </a:r>
            <a:endParaRPr lang="en-GB" sz="2400" dirty="0"/>
          </a:p>
          <a:p>
            <a:pPr marL="457200" indent="-457200">
              <a:buFont typeface="+mj-lt"/>
              <a:buAutoNum type="alphaLcParenR"/>
            </a:pPr>
            <a:r>
              <a:rPr lang="en-GB" sz="2400" dirty="0"/>
              <a:t>Forward Voltage</a:t>
            </a:r>
          </a:p>
          <a:p>
            <a:pPr marL="457200" indent="-457200">
              <a:buFont typeface="+mj-lt"/>
              <a:buAutoNum type="alphaLcParenR"/>
            </a:pPr>
            <a:r>
              <a:rPr lang="en-GB" sz="2400" dirty="0"/>
              <a:t>Cathode</a:t>
            </a:r>
          </a:p>
          <a:p>
            <a:pPr marL="457200" indent="-457200">
              <a:buFont typeface="+mj-lt"/>
              <a:buAutoNum type="alphaLcParenR"/>
            </a:pPr>
            <a:r>
              <a:rPr lang="en-GB" sz="2400" dirty="0"/>
              <a:t>Peak Inverse Voltage</a:t>
            </a:r>
          </a:p>
        </p:txBody>
      </p:sp>
    </p:spTree>
    <p:custDataLst>
      <p:tags r:id="rId1"/>
    </p:custDataLst>
    <p:extLst>
      <p:ext uri="{BB962C8B-B14F-4D97-AF65-F5344CB8AC3E}">
        <p14:creationId xmlns:p14="http://schemas.microsoft.com/office/powerpoint/2010/main" val="1935802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7</a:t>
            </a:r>
          </a:p>
        </p:txBody>
      </p:sp>
      <p:sp>
        <p:nvSpPr>
          <p:cNvPr id="3" name="Content Placeholder 2"/>
          <p:cNvSpPr>
            <a:spLocks noGrp="1"/>
          </p:cNvSpPr>
          <p:nvPr>
            <p:ph idx="1"/>
          </p:nvPr>
        </p:nvSpPr>
        <p:spPr>
          <a:xfrm>
            <a:off x="1122532" y="1091866"/>
            <a:ext cx="7607556" cy="751923"/>
          </a:xfrm>
        </p:spPr>
        <p:txBody>
          <a:bodyPr>
            <a:noAutofit/>
          </a:bodyPr>
          <a:lstStyle/>
          <a:p>
            <a:pPr marL="0" indent="0">
              <a:buNone/>
            </a:pPr>
            <a:r>
              <a:rPr lang="en-GB" sz="2400" dirty="0"/>
              <a:t>In which circuit will current flow? In all cases the diodes are silicon diodes.</a:t>
            </a:r>
          </a:p>
        </p:txBody>
      </p:sp>
      <p:pic>
        <p:nvPicPr>
          <p:cNvPr id="5" name="Picture 4">
            <a:extLst>
              <a:ext uri="{FF2B5EF4-FFF2-40B4-BE49-F238E27FC236}">
                <a16:creationId xmlns:a16="http://schemas.microsoft.com/office/drawing/2014/main" id="{64DD0A36-93C3-D94E-822A-6F41B8E66A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5450" y="1769248"/>
            <a:ext cx="2880000" cy="1800000"/>
          </a:xfrm>
          <a:prstGeom prst="rect">
            <a:avLst/>
          </a:prstGeom>
        </p:spPr>
      </p:pic>
      <p:pic>
        <p:nvPicPr>
          <p:cNvPr id="7" name="Picture 6">
            <a:extLst>
              <a:ext uri="{FF2B5EF4-FFF2-40B4-BE49-F238E27FC236}">
                <a16:creationId xmlns:a16="http://schemas.microsoft.com/office/drawing/2014/main" id="{F2058929-56D2-1F4D-95EE-7880FAF251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65450" y="3429891"/>
            <a:ext cx="2880000" cy="1800000"/>
          </a:xfrm>
          <a:prstGeom prst="rect">
            <a:avLst/>
          </a:prstGeom>
        </p:spPr>
      </p:pic>
      <p:pic>
        <p:nvPicPr>
          <p:cNvPr id="9" name="Picture 8">
            <a:extLst>
              <a:ext uri="{FF2B5EF4-FFF2-40B4-BE49-F238E27FC236}">
                <a16:creationId xmlns:a16="http://schemas.microsoft.com/office/drawing/2014/main" id="{5810EE4F-3319-2142-9B86-F761B1F0360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19687" y="3427685"/>
            <a:ext cx="2880000" cy="2160000"/>
          </a:xfrm>
          <a:prstGeom prst="rect">
            <a:avLst/>
          </a:prstGeom>
        </p:spPr>
      </p:pic>
      <p:pic>
        <p:nvPicPr>
          <p:cNvPr id="11" name="Picture 10">
            <a:extLst>
              <a:ext uri="{FF2B5EF4-FFF2-40B4-BE49-F238E27FC236}">
                <a16:creationId xmlns:a16="http://schemas.microsoft.com/office/drawing/2014/main" id="{D1A0FCE4-534B-D041-9C2D-7E5FD7EAEF5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19687" y="1782371"/>
            <a:ext cx="2880000" cy="1800000"/>
          </a:xfrm>
          <a:prstGeom prst="rect">
            <a:avLst/>
          </a:prstGeom>
        </p:spPr>
      </p:pic>
      <p:sp>
        <p:nvSpPr>
          <p:cNvPr id="12" name="TextBox 11">
            <a:extLst>
              <a:ext uri="{FF2B5EF4-FFF2-40B4-BE49-F238E27FC236}">
                <a16:creationId xmlns:a16="http://schemas.microsoft.com/office/drawing/2014/main" id="{DB03FD49-0292-F54E-B25A-3D0F46432CC9}"/>
              </a:ext>
            </a:extLst>
          </p:cNvPr>
          <p:cNvSpPr txBox="1"/>
          <p:nvPr/>
        </p:nvSpPr>
        <p:spPr>
          <a:xfrm>
            <a:off x="1394085" y="2233534"/>
            <a:ext cx="365806" cy="369332"/>
          </a:xfrm>
          <a:prstGeom prst="rect">
            <a:avLst/>
          </a:prstGeom>
          <a:noFill/>
        </p:spPr>
        <p:txBody>
          <a:bodyPr wrap="none" rtlCol="0">
            <a:spAutoFit/>
          </a:bodyPr>
          <a:lstStyle/>
          <a:p>
            <a:r>
              <a:rPr lang="en-US" dirty="0"/>
              <a:t>a)</a:t>
            </a:r>
          </a:p>
        </p:txBody>
      </p:sp>
      <p:sp>
        <p:nvSpPr>
          <p:cNvPr id="13" name="TextBox 12">
            <a:extLst>
              <a:ext uri="{FF2B5EF4-FFF2-40B4-BE49-F238E27FC236}">
                <a16:creationId xmlns:a16="http://schemas.microsoft.com/office/drawing/2014/main" id="{CFAD273C-06E1-3146-83D0-DB55FC321129}"/>
              </a:ext>
            </a:extLst>
          </p:cNvPr>
          <p:cNvSpPr txBox="1"/>
          <p:nvPr/>
        </p:nvSpPr>
        <p:spPr>
          <a:xfrm>
            <a:off x="1394085" y="3542602"/>
            <a:ext cx="377026" cy="369332"/>
          </a:xfrm>
          <a:prstGeom prst="rect">
            <a:avLst/>
          </a:prstGeom>
          <a:noFill/>
        </p:spPr>
        <p:txBody>
          <a:bodyPr wrap="none" rtlCol="0">
            <a:spAutoFit/>
          </a:bodyPr>
          <a:lstStyle/>
          <a:p>
            <a:r>
              <a:rPr lang="en-US" dirty="0"/>
              <a:t>b)</a:t>
            </a:r>
          </a:p>
        </p:txBody>
      </p:sp>
      <p:sp>
        <p:nvSpPr>
          <p:cNvPr id="14" name="TextBox 13">
            <a:extLst>
              <a:ext uri="{FF2B5EF4-FFF2-40B4-BE49-F238E27FC236}">
                <a16:creationId xmlns:a16="http://schemas.microsoft.com/office/drawing/2014/main" id="{EAEEFDC6-37A0-6242-9DA8-CCA4FF2D767B}"/>
              </a:ext>
            </a:extLst>
          </p:cNvPr>
          <p:cNvSpPr txBox="1"/>
          <p:nvPr/>
        </p:nvSpPr>
        <p:spPr>
          <a:xfrm>
            <a:off x="4893709" y="2131700"/>
            <a:ext cx="352982" cy="369332"/>
          </a:xfrm>
          <a:prstGeom prst="rect">
            <a:avLst/>
          </a:prstGeom>
          <a:noFill/>
        </p:spPr>
        <p:txBody>
          <a:bodyPr wrap="none" rtlCol="0">
            <a:spAutoFit/>
          </a:bodyPr>
          <a:lstStyle/>
          <a:p>
            <a:r>
              <a:rPr lang="en-US" dirty="0"/>
              <a:t>c)</a:t>
            </a:r>
          </a:p>
        </p:txBody>
      </p:sp>
      <p:sp>
        <p:nvSpPr>
          <p:cNvPr id="15" name="TextBox 14">
            <a:extLst>
              <a:ext uri="{FF2B5EF4-FFF2-40B4-BE49-F238E27FC236}">
                <a16:creationId xmlns:a16="http://schemas.microsoft.com/office/drawing/2014/main" id="{0590D76B-9769-9A42-A943-1C7B2268538B}"/>
              </a:ext>
            </a:extLst>
          </p:cNvPr>
          <p:cNvSpPr txBox="1"/>
          <p:nvPr/>
        </p:nvSpPr>
        <p:spPr>
          <a:xfrm>
            <a:off x="4851009" y="3542602"/>
            <a:ext cx="377026" cy="369332"/>
          </a:xfrm>
          <a:prstGeom prst="rect">
            <a:avLst/>
          </a:prstGeom>
          <a:noFill/>
        </p:spPr>
        <p:txBody>
          <a:bodyPr wrap="none" rtlCol="0">
            <a:spAutoFit/>
          </a:bodyPr>
          <a:lstStyle/>
          <a:p>
            <a:r>
              <a:rPr lang="en-US" dirty="0"/>
              <a:t>d)</a:t>
            </a:r>
          </a:p>
        </p:txBody>
      </p:sp>
    </p:spTree>
    <p:custDataLst>
      <p:tags r:id="rId1"/>
    </p:custDataLst>
    <p:extLst>
      <p:ext uri="{BB962C8B-B14F-4D97-AF65-F5344CB8AC3E}">
        <p14:creationId xmlns:p14="http://schemas.microsoft.com/office/powerpoint/2010/main" val="3527426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8</a:t>
            </a:r>
          </a:p>
        </p:txBody>
      </p:sp>
      <p:sp>
        <p:nvSpPr>
          <p:cNvPr id="3" name="Content Placeholder 2"/>
          <p:cNvSpPr>
            <a:spLocks noGrp="1"/>
          </p:cNvSpPr>
          <p:nvPr>
            <p:ph idx="1"/>
          </p:nvPr>
        </p:nvSpPr>
        <p:spPr>
          <a:xfrm>
            <a:off x="1122532" y="1091866"/>
            <a:ext cx="7607556" cy="751923"/>
          </a:xfrm>
        </p:spPr>
        <p:txBody>
          <a:bodyPr>
            <a:noAutofit/>
          </a:bodyPr>
          <a:lstStyle/>
          <a:p>
            <a:pPr marL="0" indent="0">
              <a:buNone/>
            </a:pPr>
            <a:r>
              <a:rPr lang="en-GB" sz="2400" dirty="0"/>
              <a:t>What element is typically used to dope silicon to make N-type semi-conductor material?</a:t>
            </a:r>
          </a:p>
          <a:p>
            <a:pPr marL="0" indent="0">
              <a:buNone/>
            </a:pPr>
            <a:endParaRPr lang="en-GB" sz="2400" dirty="0"/>
          </a:p>
          <a:p>
            <a:pPr marL="457200" indent="-457200">
              <a:buFont typeface="+mj-lt"/>
              <a:buAutoNum type="alphaLcParenR"/>
            </a:pPr>
            <a:r>
              <a:rPr lang="en-GB" sz="2400" dirty="0"/>
              <a:t>Phosphorous</a:t>
            </a:r>
          </a:p>
          <a:p>
            <a:pPr marL="457200" indent="-457200">
              <a:buFont typeface="+mj-lt"/>
              <a:buAutoNum type="alphaLcParenR"/>
            </a:pPr>
            <a:r>
              <a:rPr lang="en-GB" sz="2400" dirty="0"/>
              <a:t>Iron</a:t>
            </a:r>
          </a:p>
          <a:p>
            <a:pPr marL="457200" indent="-457200">
              <a:buFont typeface="+mj-lt"/>
              <a:buAutoNum type="alphaLcParenR"/>
            </a:pPr>
            <a:r>
              <a:rPr lang="en-GB" sz="2400" dirty="0"/>
              <a:t>Boron</a:t>
            </a:r>
          </a:p>
          <a:p>
            <a:pPr marL="457200" indent="-457200">
              <a:buFont typeface="+mj-lt"/>
              <a:buAutoNum type="alphaLcParenR"/>
            </a:pPr>
            <a:r>
              <a:rPr lang="en-GB" sz="2400" dirty="0"/>
              <a:t>Beryllium</a:t>
            </a:r>
          </a:p>
        </p:txBody>
      </p:sp>
    </p:spTree>
    <p:custDataLst>
      <p:tags r:id="rId1"/>
    </p:custDataLst>
    <p:extLst>
      <p:ext uri="{BB962C8B-B14F-4D97-AF65-F5344CB8AC3E}">
        <p14:creationId xmlns:p14="http://schemas.microsoft.com/office/powerpoint/2010/main" val="1713572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9</a:t>
            </a:r>
          </a:p>
        </p:txBody>
      </p:sp>
      <p:sp>
        <p:nvSpPr>
          <p:cNvPr id="3" name="Content Placeholder 2"/>
          <p:cNvSpPr>
            <a:spLocks noGrp="1"/>
          </p:cNvSpPr>
          <p:nvPr>
            <p:ph idx="1"/>
          </p:nvPr>
        </p:nvSpPr>
        <p:spPr>
          <a:xfrm>
            <a:off x="1122532" y="1091866"/>
            <a:ext cx="7607556" cy="751923"/>
          </a:xfrm>
        </p:spPr>
        <p:txBody>
          <a:bodyPr>
            <a:noAutofit/>
          </a:bodyPr>
          <a:lstStyle/>
          <a:p>
            <a:pPr marL="0" indent="0">
              <a:buNone/>
            </a:pPr>
            <a:r>
              <a:rPr lang="en-GB" sz="2400" dirty="0"/>
              <a:t>True or False: P-type semi-conductor material is positively charged.</a:t>
            </a:r>
          </a:p>
          <a:p>
            <a:pPr marL="0" indent="0">
              <a:buNone/>
            </a:pPr>
            <a:endParaRPr lang="en-GB" sz="2400" dirty="0"/>
          </a:p>
          <a:p>
            <a:pPr marL="457200" indent="-457200">
              <a:buFont typeface="+mj-lt"/>
              <a:buAutoNum type="alphaLcParenR"/>
            </a:pPr>
            <a:r>
              <a:rPr lang="en-GB" sz="2400" dirty="0"/>
              <a:t>True</a:t>
            </a:r>
          </a:p>
          <a:p>
            <a:pPr marL="457200" indent="-457200">
              <a:buFont typeface="+mj-lt"/>
              <a:buAutoNum type="alphaLcParenR"/>
            </a:pPr>
            <a:r>
              <a:rPr lang="en-GB" sz="2400" dirty="0"/>
              <a:t>False</a:t>
            </a:r>
          </a:p>
        </p:txBody>
      </p:sp>
    </p:spTree>
    <p:custDataLst>
      <p:tags r:id="rId1"/>
    </p:custDataLst>
    <p:extLst>
      <p:ext uri="{BB962C8B-B14F-4D97-AF65-F5344CB8AC3E}">
        <p14:creationId xmlns:p14="http://schemas.microsoft.com/office/powerpoint/2010/main" val="4139453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9</a:t>
            </a:r>
          </a:p>
        </p:txBody>
      </p:sp>
      <p:sp>
        <p:nvSpPr>
          <p:cNvPr id="3" name="Content Placeholder 2"/>
          <p:cNvSpPr>
            <a:spLocks noGrp="1"/>
          </p:cNvSpPr>
          <p:nvPr>
            <p:ph idx="1"/>
          </p:nvPr>
        </p:nvSpPr>
        <p:spPr>
          <a:xfrm>
            <a:off x="1122532" y="1091866"/>
            <a:ext cx="7607556" cy="751923"/>
          </a:xfrm>
        </p:spPr>
        <p:txBody>
          <a:bodyPr>
            <a:noAutofit/>
          </a:bodyPr>
          <a:lstStyle/>
          <a:p>
            <a:pPr marL="0" indent="0">
              <a:buNone/>
            </a:pPr>
            <a:r>
              <a:rPr lang="en-GB" sz="2400" dirty="0"/>
              <a:t>Will a PN junction connected like this conduct electricity?</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457200" indent="-457200">
              <a:buFont typeface="+mj-lt"/>
              <a:buAutoNum type="alphaLcParenR"/>
            </a:pPr>
            <a:r>
              <a:rPr lang="en-GB" sz="2400" dirty="0"/>
              <a:t>True</a:t>
            </a:r>
          </a:p>
          <a:p>
            <a:pPr marL="457200" indent="-457200">
              <a:buFont typeface="+mj-lt"/>
              <a:buAutoNum type="alphaLcParenR"/>
            </a:pPr>
            <a:r>
              <a:rPr lang="en-GB" sz="2400" dirty="0"/>
              <a:t>False</a:t>
            </a:r>
          </a:p>
        </p:txBody>
      </p:sp>
      <p:sp>
        <p:nvSpPr>
          <p:cNvPr id="4" name="Rectangle 3">
            <a:extLst>
              <a:ext uri="{FF2B5EF4-FFF2-40B4-BE49-F238E27FC236}">
                <a16:creationId xmlns:a16="http://schemas.microsoft.com/office/drawing/2014/main" id="{27BF79E9-8B95-014D-A2CA-36FB50F3CB8C}"/>
              </a:ext>
            </a:extLst>
          </p:cNvPr>
          <p:cNvSpPr/>
          <p:nvPr/>
        </p:nvSpPr>
        <p:spPr>
          <a:xfrm>
            <a:off x="1083614" y="1787520"/>
            <a:ext cx="3819751" cy="1918741"/>
          </a:xfrm>
          <a:prstGeom prst="rect">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E8B8067-4366-7D4D-AD58-0B257A198884}"/>
              </a:ext>
            </a:extLst>
          </p:cNvPr>
          <p:cNvSpPr/>
          <p:nvPr/>
        </p:nvSpPr>
        <p:spPr>
          <a:xfrm>
            <a:off x="4933346" y="1787519"/>
            <a:ext cx="3819751" cy="1918741"/>
          </a:xfrm>
          <a:prstGeom prst="rect">
            <a:avLst/>
          </a:prstGeom>
          <a:solidFill>
            <a:schemeClr val="accent2">
              <a:lumMod val="60000"/>
              <a:lumOff val="4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B66669A-73F9-AF42-B09B-FE30C8E1FC23}"/>
              </a:ext>
            </a:extLst>
          </p:cNvPr>
          <p:cNvSpPr/>
          <p:nvPr/>
        </p:nvSpPr>
        <p:spPr>
          <a:xfrm>
            <a:off x="1229649" y="183664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7" name="Oval 6">
            <a:extLst>
              <a:ext uri="{FF2B5EF4-FFF2-40B4-BE49-F238E27FC236}">
                <a16:creationId xmlns:a16="http://schemas.microsoft.com/office/drawing/2014/main" id="{A9632E91-35A9-DF44-B317-97461FCC539E}"/>
              </a:ext>
            </a:extLst>
          </p:cNvPr>
          <p:cNvSpPr/>
          <p:nvPr/>
        </p:nvSpPr>
        <p:spPr>
          <a:xfrm>
            <a:off x="1229649" y="2323089"/>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 name="Oval 7">
            <a:extLst>
              <a:ext uri="{FF2B5EF4-FFF2-40B4-BE49-F238E27FC236}">
                <a16:creationId xmlns:a16="http://schemas.microsoft.com/office/drawing/2014/main" id="{25AD546C-2E85-7442-8354-3B3EE4E35EB0}"/>
              </a:ext>
            </a:extLst>
          </p:cNvPr>
          <p:cNvSpPr/>
          <p:nvPr/>
        </p:nvSpPr>
        <p:spPr>
          <a:xfrm>
            <a:off x="1229649" y="2803811"/>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 name="Oval 8">
            <a:extLst>
              <a:ext uri="{FF2B5EF4-FFF2-40B4-BE49-F238E27FC236}">
                <a16:creationId xmlns:a16="http://schemas.microsoft.com/office/drawing/2014/main" id="{22720C13-B71E-6A4D-B5CB-88164C8ECDD5}"/>
              </a:ext>
            </a:extLst>
          </p:cNvPr>
          <p:cNvSpPr/>
          <p:nvPr/>
        </p:nvSpPr>
        <p:spPr>
          <a:xfrm>
            <a:off x="1229649" y="328453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0" name="Oval 9">
            <a:extLst>
              <a:ext uri="{FF2B5EF4-FFF2-40B4-BE49-F238E27FC236}">
                <a16:creationId xmlns:a16="http://schemas.microsoft.com/office/drawing/2014/main" id="{E0F2DC94-8256-7948-8E37-44B4B929E8D8}"/>
              </a:ext>
            </a:extLst>
          </p:cNvPr>
          <p:cNvSpPr/>
          <p:nvPr/>
        </p:nvSpPr>
        <p:spPr>
          <a:xfrm>
            <a:off x="1766217" y="1834220"/>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1" name="Oval 10">
            <a:extLst>
              <a:ext uri="{FF2B5EF4-FFF2-40B4-BE49-F238E27FC236}">
                <a16:creationId xmlns:a16="http://schemas.microsoft.com/office/drawing/2014/main" id="{190E015B-A4BC-DB48-9E6F-31B0E2625B88}"/>
              </a:ext>
            </a:extLst>
          </p:cNvPr>
          <p:cNvSpPr/>
          <p:nvPr/>
        </p:nvSpPr>
        <p:spPr>
          <a:xfrm>
            <a:off x="1766217" y="232066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2" name="Oval 11">
            <a:extLst>
              <a:ext uri="{FF2B5EF4-FFF2-40B4-BE49-F238E27FC236}">
                <a16:creationId xmlns:a16="http://schemas.microsoft.com/office/drawing/2014/main" id="{D059C170-799A-154C-AFB7-4C3A14668B09}"/>
              </a:ext>
            </a:extLst>
          </p:cNvPr>
          <p:cNvSpPr/>
          <p:nvPr/>
        </p:nvSpPr>
        <p:spPr>
          <a:xfrm>
            <a:off x="1766217" y="2801389"/>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3" name="Oval 12">
            <a:extLst>
              <a:ext uri="{FF2B5EF4-FFF2-40B4-BE49-F238E27FC236}">
                <a16:creationId xmlns:a16="http://schemas.microsoft.com/office/drawing/2014/main" id="{5D5A507D-C1B1-8B47-9350-CF0FADE0D7CB}"/>
              </a:ext>
            </a:extLst>
          </p:cNvPr>
          <p:cNvSpPr/>
          <p:nvPr/>
        </p:nvSpPr>
        <p:spPr>
          <a:xfrm>
            <a:off x="1766217" y="3282111"/>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4" name="Oval 13">
            <a:extLst>
              <a:ext uri="{FF2B5EF4-FFF2-40B4-BE49-F238E27FC236}">
                <a16:creationId xmlns:a16="http://schemas.microsoft.com/office/drawing/2014/main" id="{B175B6B7-8E49-294D-9743-BE0A7193AEFA}"/>
              </a:ext>
            </a:extLst>
          </p:cNvPr>
          <p:cNvSpPr/>
          <p:nvPr/>
        </p:nvSpPr>
        <p:spPr>
          <a:xfrm>
            <a:off x="2302785" y="184445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5" name="Oval 14">
            <a:extLst>
              <a:ext uri="{FF2B5EF4-FFF2-40B4-BE49-F238E27FC236}">
                <a16:creationId xmlns:a16="http://schemas.microsoft.com/office/drawing/2014/main" id="{F1009A94-6267-0D48-9999-80BA6BD8C71E}"/>
              </a:ext>
            </a:extLst>
          </p:cNvPr>
          <p:cNvSpPr/>
          <p:nvPr/>
        </p:nvSpPr>
        <p:spPr>
          <a:xfrm>
            <a:off x="2302785" y="2330899"/>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6" name="Oval 15">
            <a:extLst>
              <a:ext uri="{FF2B5EF4-FFF2-40B4-BE49-F238E27FC236}">
                <a16:creationId xmlns:a16="http://schemas.microsoft.com/office/drawing/2014/main" id="{AF359824-926A-4743-ACF1-116073EE211E}"/>
              </a:ext>
            </a:extLst>
          </p:cNvPr>
          <p:cNvSpPr/>
          <p:nvPr/>
        </p:nvSpPr>
        <p:spPr>
          <a:xfrm>
            <a:off x="2302785" y="2811621"/>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7" name="Oval 16">
            <a:extLst>
              <a:ext uri="{FF2B5EF4-FFF2-40B4-BE49-F238E27FC236}">
                <a16:creationId xmlns:a16="http://schemas.microsoft.com/office/drawing/2014/main" id="{C30C39DE-D1D0-6144-A475-4659AE621763}"/>
              </a:ext>
            </a:extLst>
          </p:cNvPr>
          <p:cNvSpPr/>
          <p:nvPr/>
        </p:nvSpPr>
        <p:spPr>
          <a:xfrm>
            <a:off x="2302785" y="329234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8" name="Oval 17">
            <a:extLst>
              <a:ext uri="{FF2B5EF4-FFF2-40B4-BE49-F238E27FC236}">
                <a16:creationId xmlns:a16="http://schemas.microsoft.com/office/drawing/2014/main" id="{6FAD0CDA-7F62-CE44-A8BE-107FB3DD6767}"/>
              </a:ext>
            </a:extLst>
          </p:cNvPr>
          <p:cNvSpPr/>
          <p:nvPr/>
        </p:nvSpPr>
        <p:spPr>
          <a:xfrm>
            <a:off x="2839353" y="184445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9" name="Oval 18">
            <a:extLst>
              <a:ext uri="{FF2B5EF4-FFF2-40B4-BE49-F238E27FC236}">
                <a16:creationId xmlns:a16="http://schemas.microsoft.com/office/drawing/2014/main" id="{4C3F1F4D-35C2-454D-A9CD-6ACB223526FC}"/>
              </a:ext>
            </a:extLst>
          </p:cNvPr>
          <p:cNvSpPr/>
          <p:nvPr/>
        </p:nvSpPr>
        <p:spPr>
          <a:xfrm>
            <a:off x="2839353" y="2330899"/>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0" name="Oval 19">
            <a:extLst>
              <a:ext uri="{FF2B5EF4-FFF2-40B4-BE49-F238E27FC236}">
                <a16:creationId xmlns:a16="http://schemas.microsoft.com/office/drawing/2014/main" id="{E267BA79-76CA-5A4B-B45F-5469CF61707B}"/>
              </a:ext>
            </a:extLst>
          </p:cNvPr>
          <p:cNvSpPr/>
          <p:nvPr/>
        </p:nvSpPr>
        <p:spPr>
          <a:xfrm>
            <a:off x="2839353" y="2811621"/>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1" name="Oval 20">
            <a:extLst>
              <a:ext uri="{FF2B5EF4-FFF2-40B4-BE49-F238E27FC236}">
                <a16:creationId xmlns:a16="http://schemas.microsoft.com/office/drawing/2014/main" id="{1D37B8C6-42D7-8149-A1ED-CE905FA80D8F}"/>
              </a:ext>
            </a:extLst>
          </p:cNvPr>
          <p:cNvSpPr/>
          <p:nvPr/>
        </p:nvSpPr>
        <p:spPr>
          <a:xfrm>
            <a:off x="2839353" y="329234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2" name="Oval 21">
            <a:extLst>
              <a:ext uri="{FF2B5EF4-FFF2-40B4-BE49-F238E27FC236}">
                <a16:creationId xmlns:a16="http://schemas.microsoft.com/office/drawing/2014/main" id="{69153486-DE86-0647-B6B1-78C8F6B3C4D7}"/>
              </a:ext>
            </a:extLst>
          </p:cNvPr>
          <p:cNvSpPr/>
          <p:nvPr/>
        </p:nvSpPr>
        <p:spPr>
          <a:xfrm>
            <a:off x="3375921" y="185560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3" name="Oval 22">
            <a:extLst>
              <a:ext uri="{FF2B5EF4-FFF2-40B4-BE49-F238E27FC236}">
                <a16:creationId xmlns:a16="http://schemas.microsoft.com/office/drawing/2014/main" id="{42817145-54D5-684F-887E-AD72A79E7EA3}"/>
              </a:ext>
            </a:extLst>
          </p:cNvPr>
          <p:cNvSpPr/>
          <p:nvPr/>
        </p:nvSpPr>
        <p:spPr>
          <a:xfrm>
            <a:off x="3375921" y="2342050"/>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4" name="Oval 23">
            <a:extLst>
              <a:ext uri="{FF2B5EF4-FFF2-40B4-BE49-F238E27FC236}">
                <a16:creationId xmlns:a16="http://schemas.microsoft.com/office/drawing/2014/main" id="{95B4CA30-7F66-A34E-9795-8AD06C0C842E}"/>
              </a:ext>
            </a:extLst>
          </p:cNvPr>
          <p:cNvSpPr/>
          <p:nvPr/>
        </p:nvSpPr>
        <p:spPr>
          <a:xfrm>
            <a:off x="3375921" y="282277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5" name="Oval 24">
            <a:extLst>
              <a:ext uri="{FF2B5EF4-FFF2-40B4-BE49-F238E27FC236}">
                <a16:creationId xmlns:a16="http://schemas.microsoft.com/office/drawing/2014/main" id="{8813513C-5255-544B-B945-1CA06530CA37}"/>
              </a:ext>
            </a:extLst>
          </p:cNvPr>
          <p:cNvSpPr/>
          <p:nvPr/>
        </p:nvSpPr>
        <p:spPr>
          <a:xfrm>
            <a:off x="3375921" y="330349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6" name="Oval 25">
            <a:extLst>
              <a:ext uri="{FF2B5EF4-FFF2-40B4-BE49-F238E27FC236}">
                <a16:creationId xmlns:a16="http://schemas.microsoft.com/office/drawing/2014/main" id="{C7C721CA-58F0-714C-B945-D1F7BBE5D7A8}"/>
              </a:ext>
            </a:extLst>
          </p:cNvPr>
          <p:cNvSpPr/>
          <p:nvPr/>
        </p:nvSpPr>
        <p:spPr>
          <a:xfrm>
            <a:off x="3912489" y="184445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7" name="Oval 26">
            <a:extLst>
              <a:ext uri="{FF2B5EF4-FFF2-40B4-BE49-F238E27FC236}">
                <a16:creationId xmlns:a16="http://schemas.microsoft.com/office/drawing/2014/main" id="{7096C5AA-CD21-B647-9704-7A67C23ED42B}"/>
              </a:ext>
            </a:extLst>
          </p:cNvPr>
          <p:cNvSpPr/>
          <p:nvPr/>
        </p:nvSpPr>
        <p:spPr>
          <a:xfrm>
            <a:off x="3912489" y="2330899"/>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8" name="Oval 27">
            <a:extLst>
              <a:ext uri="{FF2B5EF4-FFF2-40B4-BE49-F238E27FC236}">
                <a16:creationId xmlns:a16="http://schemas.microsoft.com/office/drawing/2014/main" id="{B889A6B4-F533-874A-9CA5-29090468441F}"/>
              </a:ext>
            </a:extLst>
          </p:cNvPr>
          <p:cNvSpPr/>
          <p:nvPr/>
        </p:nvSpPr>
        <p:spPr>
          <a:xfrm>
            <a:off x="3912489" y="2811621"/>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9" name="Oval 28">
            <a:extLst>
              <a:ext uri="{FF2B5EF4-FFF2-40B4-BE49-F238E27FC236}">
                <a16:creationId xmlns:a16="http://schemas.microsoft.com/office/drawing/2014/main" id="{DEFC7AA0-5494-B048-B2A8-220E13A4B84D}"/>
              </a:ext>
            </a:extLst>
          </p:cNvPr>
          <p:cNvSpPr/>
          <p:nvPr/>
        </p:nvSpPr>
        <p:spPr>
          <a:xfrm>
            <a:off x="3912489" y="329234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0" name="Oval 29">
            <a:extLst>
              <a:ext uri="{FF2B5EF4-FFF2-40B4-BE49-F238E27FC236}">
                <a16:creationId xmlns:a16="http://schemas.microsoft.com/office/drawing/2014/main" id="{FB761CD3-4CE8-F54F-8688-5B90C417C62F}"/>
              </a:ext>
            </a:extLst>
          </p:cNvPr>
          <p:cNvSpPr/>
          <p:nvPr/>
        </p:nvSpPr>
        <p:spPr>
          <a:xfrm>
            <a:off x="4449057" y="1834220"/>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1" name="Oval 30">
            <a:extLst>
              <a:ext uri="{FF2B5EF4-FFF2-40B4-BE49-F238E27FC236}">
                <a16:creationId xmlns:a16="http://schemas.microsoft.com/office/drawing/2014/main" id="{A7C1080F-5A03-0A4C-8FFC-3D24FF60AAD9}"/>
              </a:ext>
            </a:extLst>
          </p:cNvPr>
          <p:cNvSpPr/>
          <p:nvPr/>
        </p:nvSpPr>
        <p:spPr>
          <a:xfrm>
            <a:off x="4449057" y="232066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2" name="Oval 31">
            <a:extLst>
              <a:ext uri="{FF2B5EF4-FFF2-40B4-BE49-F238E27FC236}">
                <a16:creationId xmlns:a16="http://schemas.microsoft.com/office/drawing/2014/main" id="{20FC3F19-C98D-3649-9632-7AA9C8CF7E5A}"/>
              </a:ext>
            </a:extLst>
          </p:cNvPr>
          <p:cNvSpPr/>
          <p:nvPr/>
        </p:nvSpPr>
        <p:spPr>
          <a:xfrm>
            <a:off x="4449057" y="2801389"/>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3" name="Oval 32">
            <a:extLst>
              <a:ext uri="{FF2B5EF4-FFF2-40B4-BE49-F238E27FC236}">
                <a16:creationId xmlns:a16="http://schemas.microsoft.com/office/drawing/2014/main" id="{65B1C42C-B9BA-4247-9D3C-B7021ACEFEFB}"/>
              </a:ext>
            </a:extLst>
          </p:cNvPr>
          <p:cNvSpPr/>
          <p:nvPr/>
        </p:nvSpPr>
        <p:spPr>
          <a:xfrm>
            <a:off x="4449057" y="3282111"/>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4" name="Oval 33">
            <a:extLst>
              <a:ext uri="{FF2B5EF4-FFF2-40B4-BE49-F238E27FC236}">
                <a16:creationId xmlns:a16="http://schemas.microsoft.com/office/drawing/2014/main" id="{786E9417-E53C-4141-B0E8-387951EB6491}"/>
              </a:ext>
            </a:extLst>
          </p:cNvPr>
          <p:cNvSpPr/>
          <p:nvPr/>
        </p:nvSpPr>
        <p:spPr>
          <a:xfrm>
            <a:off x="4307830" y="2235702"/>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84D9075-44B6-D848-97C6-522D5FDF0272}"/>
              </a:ext>
            </a:extLst>
          </p:cNvPr>
          <p:cNvSpPr/>
          <p:nvPr/>
        </p:nvSpPr>
        <p:spPr>
          <a:xfrm>
            <a:off x="4336478" y="2750850"/>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6F4E744-C102-7849-9DA7-F7E59B9C6C50}"/>
              </a:ext>
            </a:extLst>
          </p:cNvPr>
          <p:cNvSpPr/>
          <p:nvPr/>
        </p:nvSpPr>
        <p:spPr>
          <a:xfrm>
            <a:off x="4326381" y="3207174"/>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4DD2B483-9492-1C4F-8FD3-75836C89CC7B}"/>
              </a:ext>
            </a:extLst>
          </p:cNvPr>
          <p:cNvSpPr/>
          <p:nvPr/>
        </p:nvSpPr>
        <p:spPr>
          <a:xfrm>
            <a:off x="5974935" y="2201301"/>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35D382B8-7A40-7340-8716-4EBA83F1C839}"/>
              </a:ext>
            </a:extLst>
          </p:cNvPr>
          <p:cNvSpPr/>
          <p:nvPr/>
        </p:nvSpPr>
        <p:spPr>
          <a:xfrm>
            <a:off x="5971441" y="2687748"/>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3A3C951-7308-0A44-B310-BCC3F79FBB40}"/>
              </a:ext>
            </a:extLst>
          </p:cNvPr>
          <p:cNvSpPr/>
          <p:nvPr/>
        </p:nvSpPr>
        <p:spPr>
          <a:xfrm>
            <a:off x="5973681" y="3181034"/>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B40AEAE-2B82-DB49-8AFE-45F51B3BCF25}"/>
              </a:ext>
            </a:extLst>
          </p:cNvPr>
          <p:cNvSpPr/>
          <p:nvPr/>
        </p:nvSpPr>
        <p:spPr>
          <a:xfrm>
            <a:off x="6492482" y="2201301"/>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6CBDC55-609E-D840-BA68-FFB6D40256D9}"/>
              </a:ext>
            </a:extLst>
          </p:cNvPr>
          <p:cNvSpPr/>
          <p:nvPr/>
        </p:nvSpPr>
        <p:spPr>
          <a:xfrm>
            <a:off x="6519901" y="2721695"/>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5E3CD9E-2127-454B-B857-C32429775104}"/>
              </a:ext>
            </a:extLst>
          </p:cNvPr>
          <p:cNvSpPr/>
          <p:nvPr/>
        </p:nvSpPr>
        <p:spPr>
          <a:xfrm>
            <a:off x="6510739" y="3181034"/>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EB87820-9D7A-C54E-9331-066FE519616D}"/>
              </a:ext>
            </a:extLst>
          </p:cNvPr>
          <p:cNvSpPr/>
          <p:nvPr/>
        </p:nvSpPr>
        <p:spPr>
          <a:xfrm>
            <a:off x="7051581" y="2221086"/>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D1F0E95-2F3D-B741-9792-3373C3D238C9}"/>
              </a:ext>
            </a:extLst>
          </p:cNvPr>
          <p:cNvSpPr/>
          <p:nvPr/>
        </p:nvSpPr>
        <p:spPr>
          <a:xfrm>
            <a:off x="7079000" y="2741480"/>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EABE71F-E1BE-4247-9AB3-54717D6D02EF}"/>
              </a:ext>
            </a:extLst>
          </p:cNvPr>
          <p:cNvSpPr/>
          <p:nvPr/>
        </p:nvSpPr>
        <p:spPr>
          <a:xfrm>
            <a:off x="7069838" y="3200819"/>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33109240-05AE-0B4B-AAE9-D5455ABAA0C2}"/>
              </a:ext>
            </a:extLst>
          </p:cNvPr>
          <p:cNvSpPr/>
          <p:nvPr/>
        </p:nvSpPr>
        <p:spPr>
          <a:xfrm>
            <a:off x="7592423" y="2201301"/>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6B733D3-8BA5-6642-A492-CBA1812BAC2F}"/>
              </a:ext>
            </a:extLst>
          </p:cNvPr>
          <p:cNvSpPr/>
          <p:nvPr/>
        </p:nvSpPr>
        <p:spPr>
          <a:xfrm>
            <a:off x="7619842" y="2721695"/>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C00A3F3-DB7D-CC4C-8874-D54998471629}"/>
              </a:ext>
            </a:extLst>
          </p:cNvPr>
          <p:cNvSpPr/>
          <p:nvPr/>
        </p:nvSpPr>
        <p:spPr>
          <a:xfrm>
            <a:off x="7610680" y="3181034"/>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E8CB59A-B43B-FC44-8237-DF34A7E90964}"/>
              </a:ext>
            </a:extLst>
          </p:cNvPr>
          <p:cNvSpPr/>
          <p:nvPr/>
        </p:nvSpPr>
        <p:spPr>
          <a:xfrm>
            <a:off x="8131604" y="2218260"/>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F398C40-2B30-F545-96C3-7BA633EAA797}"/>
              </a:ext>
            </a:extLst>
          </p:cNvPr>
          <p:cNvSpPr/>
          <p:nvPr/>
        </p:nvSpPr>
        <p:spPr>
          <a:xfrm>
            <a:off x="8159023" y="2738654"/>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9BF1D7C5-92F5-7049-9EF5-BED1D7AC7021}"/>
              </a:ext>
            </a:extLst>
          </p:cNvPr>
          <p:cNvSpPr/>
          <p:nvPr/>
        </p:nvSpPr>
        <p:spPr>
          <a:xfrm>
            <a:off x="8149861" y="3197993"/>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CB79D16F-5922-A74B-AF13-9B99956B06DA}"/>
              </a:ext>
            </a:extLst>
          </p:cNvPr>
          <p:cNvSpPr/>
          <p:nvPr/>
        </p:nvSpPr>
        <p:spPr>
          <a:xfrm>
            <a:off x="4307831" y="2225106"/>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316FA8D1-9D37-6D4C-A7DC-2215CEB17EDB}"/>
              </a:ext>
            </a:extLst>
          </p:cNvPr>
          <p:cNvSpPr/>
          <p:nvPr/>
        </p:nvSpPr>
        <p:spPr>
          <a:xfrm>
            <a:off x="4335250" y="2745500"/>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6A440A58-BA4C-7F45-891B-1A4748FAB0A6}"/>
              </a:ext>
            </a:extLst>
          </p:cNvPr>
          <p:cNvSpPr/>
          <p:nvPr/>
        </p:nvSpPr>
        <p:spPr>
          <a:xfrm>
            <a:off x="4326088" y="3204839"/>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29A16F0-4B16-FD41-9AF1-A5C112288736}"/>
              </a:ext>
            </a:extLst>
          </p:cNvPr>
          <p:cNvSpPr/>
          <p:nvPr/>
        </p:nvSpPr>
        <p:spPr>
          <a:xfrm>
            <a:off x="3763228" y="2243008"/>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1411D0F-C877-1845-BA55-6A3F4197A054}"/>
              </a:ext>
            </a:extLst>
          </p:cNvPr>
          <p:cNvSpPr/>
          <p:nvPr/>
        </p:nvSpPr>
        <p:spPr>
          <a:xfrm>
            <a:off x="3790647" y="2763402"/>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80D4801-6141-E84E-86A2-EF752EE75A3F}"/>
              </a:ext>
            </a:extLst>
          </p:cNvPr>
          <p:cNvSpPr/>
          <p:nvPr/>
        </p:nvSpPr>
        <p:spPr>
          <a:xfrm>
            <a:off x="3781485" y="3222741"/>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9BB1832-7063-7D4D-A609-96B4C2C54E0A}"/>
              </a:ext>
            </a:extLst>
          </p:cNvPr>
          <p:cNvSpPr/>
          <p:nvPr/>
        </p:nvSpPr>
        <p:spPr>
          <a:xfrm>
            <a:off x="3225232" y="2221086"/>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5F84DEEE-E023-614F-9D49-D419BF814DE3}"/>
              </a:ext>
            </a:extLst>
          </p:cNvPr>
          <p:cNvSpPr/>
          <p:nvPr/>
        </p:nvSpPr>
        <p:spPr>
          <a:xfrm>
            <a:off x="3252651" y="2741480"/>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67CE976F-E4EE-DD42-86EA-33517B857618}"/>
              </a:ext>
            </a:extLst>
          </p:cNvPr>
          <p:cNvSpPr/>
          <p:nvPr/>
        </p:nvSpPr>
        <p:spPr>
          <a:xfrm>
            <a:off x="3243489" y="3200819"/>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EF97E211-FD22-BA40-97C7-2FC5B485407B}"/>
              </a:ext>
            </a:extLst>
          </p:cNvPr>
          <p:cNvSpPr/>
          <p:nvPr/>
        </p:nvSpPr>
        <p:spPr>
          <a:xfrm>
            <a:off x="2691152" y="2190150"/>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D3F4E374-13E6-7648-84FD-E1463770F0E1}"/>
              </a:ext>
            </a:extLst>
          </p:cNvPr>
          <p:cNvSpPr/>
          <p:nvPr/>
        </p:nvSpPr>
        <p:spPr>
          <a:xfrm>
            <a:off x="2718571" y="2710544"/>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A670C55A-77D9-E341-8DAA-8794F778B6A6}"/>
              </a:ext>
            </a:extLst>
          </p:cNvPr>
          <p:cNvSpPr/>
          <p:nvPr/>
        </p:nvSpPr>
        <p:spPr>
          <a:xfrm>
            <a:off x="2709409" y="3169883"/>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4BAE5709-6932-4347-AB54-1ECF00ACA4B3}"/>
              </a:ext>
            </a:extLst>
          </p:cNvPr>
          <p:cNvSpPr/>
          <p:nvPr/>
        </p:nvSpPr>
        <p:spPr>
          <a:xfrm>
            <a:off x="2144111" y="2212452"/>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94518111-62CE-A642-BE84-BD2C8A4ABC88}"/>
              </a:ext>
            </a:extLst>
          </p:cNvPr>
          <p:cNvSpPr/>
          <p:nvPr/>
        </p:nvSpPr>
        <p:spPr>
          <a:xfrm>
            <a:off x="2171530" y="2732846"/>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81E9B277-E408-E546-88F4-915699C1AE2E}"/>
              </a:ext>
            </a:extLst>
          </p:cNvPr>
          <p:cNvSpPr/>
          <p:nvPr/>
        </p:nvSpPr>
        <p:spPr>
          <a:xfrm>
            <a:off x="2162368" y="3192185"/>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C57B16B7-9807-3C43-A262-EA2B451368AC}"/>
              </a:ext>
            </a:extLst>
          </p:cNvPr>
          <p:cNvSpPr/>
          <p:nvPr/>
        </p:nvSpPr>
        <p:spPr>
          <a:xfrm>
            <a:off x="1612164" y="2225106"/>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510A213B-E636-BD48-82C5-A9467EB44333}"/>
              </a:ext>
            </a:extLst>
          </p:cNvPr>
          <p:cNvSpPr/>
          <p:nvPr/>
        </p:nvSpPr>
        <p:spPr>
          <a:xfrm>
            <a:off x="1639583" y="2745500"/>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C7DC62A4-1032-B14B-A7AA-8F4EFEE48CC2}"/>
              </a:ext>
            </a:extLst>
          </p:cNvPr>
          <p:cNvSpPr/>
          <p:nvPr/>
        </p:nvSpPr>
        <p:spPr>
          <a:xfrm>
            <a:off x="1630421" y="3204839"/>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22E61DD6-3C73-E84D-A22B-4690DE1156BD}"/>
              </a:ext>
            </a:extLst>
          </p:cNvPr>
          <p:cNvSpPr/>
          <p:nvPr/>
        </p:nvSpPr>
        <p:spPr>
          <a:xfrm>
            <a:off x="5022776" y="184687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71" name="Oval 70">
            <a:extLst>
              <a:ext uri="{FF2B5EF4-FFF2-40B4-BE49-F238E27FC236}">
                <a16:creationId xmlns:a16="http://schemas.microsoft.com/office/drawing/2014/main" id="{649995A9-C6E0-3F48-B627-791490C75DEF}"/>
              </a:ext>
            </a:extLst>
          </p:cNvPr>
          <p:cNvSpPr/>
          <p:nvPr/>
        </p:nvSpPr>
        <p:spPr>
          <a:xfrm>
            <a:off x="5022776" y="2333321"/>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72" name="Oval 71">
            <a:extLst>
              <a:ext uri="{FF2B5EF4-FFF2-40B4-BE49-F238E27FC236}">
                <a16:creationId xmlns:a16="http://schemas.microsoft.com/office/drawing/2014/main" id="{0F1CC5E9-132F-8D47-AE77-9513F56CABC4}"/>
              </a:ext>
            </a:extLst>
          </p:cNvPr>
          <p:cNvSpPr/>
          <p:nvPr/>
        </p:nvSpPr>
        <p:spPr>
          <a:xfrm>
            <a:off x="5022776" y="281404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73" name="Oval 72">
            <a:extLst>
              <a:ext uri="{FF2B5EF4-FFF2-40B4-BE49-F238E27FC236}">
                <a16:creationId xmlns:a16="http://schemas.microsoft.com/office/drawing/2014/main" id="{69CFFBA9-31CA-BA4E-A03D-2D51190250B0}"/>
              </a:ext>
            </a:extLst>
          </p:cNvPr>
          <p:cNvSpPr/>
          <p:nvPr/>
        </p:nvSpPr>
        <p:spPr>
          <a:xfrm>
            <a:off x="5022776" y="329476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74" name="Oval 73">
            <a:extLst>
              <a:ext uri="{FF2B5EF4-FFF2-40B4-BE49-F238E27FC236}">
                <a16:creationId xmlns:a16="http://schemas.microsoft.com/office/drawing/2014/main" id="{A2EEAFEF-CA81-9545-B7CE-143DB57F2BD6}"/>
              </a:ext>
            </a:extLst>
          </p:cNvPr>
          <p:cNvSpPr/>
          <p:nvPr/>
        </p:nvSpPr>
        <p:spPr>
          <a:xfrm>
            <a:off x="5559344" y="184445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75" name="Oval 74">
            <a:extLst>
              <a:ext uri="{FF2B5EF4-FFF2-40B4-BE49-F238E27FC236}">
                <a16:creationId xmlns:a16="http://schemas.microsoft.com/office/drawing/2014/main" id="{A7EB20E5-8BB7-6440-BF07-2BE71EEDF137}"/>
              </a:ext>
            </a:extLst>
          </p:cNvPr>
          <p:cNvSpPr/>
          <p:nvPr/>
        </p:nvSpPr>
        <p:spPr>
          <a:xfrm>
            <a:off x="5559344" y="2330899"/>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76" name="Oval 75">
            <a:extLst>
              <a:ext uri="{FF2B5EF4-FFF2-40B4-BE49-F238E27FC236}">
                <a16:creationId xmlns:a16="http://schemas.microsoft.com/office/drawing/2014/main" id="{E39DAF35-90B4-2B4F-A910-3D6619F9023F}"/>
              </a:ext>
            </a:extLst>
          </p:cNvPr>
          <p:cNvSpPr/>
          <p:nvPr/>
        </p:nvSpPr>
        <p:spPr>
          <a:xfrm>
            <a:off x="5559344" y="2811621"/>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77" name="Oval 76">
            <a:extLst>
              <a:ext uri="{FF2B5EF4-FFF2-40B4-BE49-F238E27FC236}">
                <a16:creationId xmlns:a16="http://schemas.microsoft.com/office/drawing/2014/main" id="{223A7105-0393-9247-B34F-D746241AB099}"/>
              </a:ext>
            </a:extLst>
          </p:cNvPr>
          <p:cNvSpPr/>
          <p:nvPr/>
        </p:nvSpPr>
        <p:spPr>
          <a:xfrm>
            <a:off x="5559344" y="329234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78" name="Oval 77">
            <a:extLst>
              <a:ext uri="{FF2B5EF4-FFF2-40B4-BE49-F238E27FC236}">
                <a16:creationId xmlns:a16="http://schemas.microsoft.com/office/drawing/2014/main" id="{57089E55-5AD3-5248-BF74-58FD93FCA5C1}"/>
              </a:ext>
            </a:extLst>
          </p:cNvPr>
          <p:cNvSpPr/>
          <p:nvPr/>
        </p:nvSpPr>
        <p:spPr>
          <a:xfrm>
            <a:off x="6095912" y="185468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79" name="Oval 78">
            <a:extLst>
              <a:ext uri="{FF2B5EF4-FFF2-40B4-BE49-F238E27FC236}">
                <a16:creationId xmlns:a16="http://schemas.microsoft.com/office/drawing/2014/main" id="{DA71107E-3BB0-7B4B-B0E6-8A16014C73E7}"/>
              </a:ext>
            </a:extLst>
          </p:cNvPr>
          <p:cNvSpPr/>
          <p:nvPr/>
        </p:nvSpPr>
        <p:spPr>
          <a:xfrm>
            <a:off x="6095912" y="2341131"/>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0" name="Oval 79">
            <a:extLst>
              <a:ext uri="{FF2B5EF4-FFF2-40B4-BE49-F238E27FC236}">
                <a16:creationId xmlns:a16="http://schemas.microsoft.com/office/drawing/2014/main" id="{70DDA3E7-D5F0-1845-BC69-497705EE7212}"/>
              </a:ext>
            </a:extLst>
          </p:cNvPr>
          <p:cNvSpPr/>
          <p:nvPr/>
        </p:nvSpPr>
        <p:spPr>
          <a:xfrm>
            <a:off x="6095912" y="282185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1" name="Oval 80">
            <a:extLst>
              <a:ext uri="{FF2B5EF4-FFF2-40B4-BE49-F238E27FC236}">
                <a16:creationId xmlns:a16="http://schemas.microsoft.com/office/drawing/2014/main" id="{B4DB1493-981E-8347-A6DB-AC7D9DE482FA}"/>
              </a:ext>
            </a:extLst>
          </p:cNvPr>
          <p:cNvSpPr/>
          <p:nvPr/>
        </p:nvSpPr>
        <p:spPr>
          <a:xfrm>
            <a:off x="6095912" y="330257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2" name="Oval 81">
            <a:extLst>
              <a:ext uri="{FF2B5EF4-FFF2-40B4-BE49-F238E27FC236}">
                <a16:creationId xmlns:a16="http://schemas.microsoft.com/office/drawing/2014/main" id="{44D6CED0-198F-254F-8A7D-C4B02907B960}"/>
              </a:ext>
            </a:extLst>
          </p:cNvPr>
          <p:cNvSpPr/>
          <p:nvPr/>
        </p:nvSpPr>
        <p:spPr>
          <a:xfrm>
            <a:off x="6632480" y="185468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3" name="Oval 82">
            <a:extLst>
              <a:ext uri="{FF2B5EF4-FFF2-40B4-BE49-F238E27FC236}">
                <a16:creationId xmlns:a16="http://schemas.microsoft.com/office/drawing/2014/main" id="{0E92189A-8FFA-3346-AB8B-D37E0EA06776}"/>
              </a:ext>
            </a:extLst>
          </p:cNvPr>
          <p:cNvSpPr/>
          <p:nvPr/>
        </p:nvSpPr>
        <p:spPr>
          <a:xfrm>
            <a:off x="6632480" y="2341131"/>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4" name="Oval 83">
            <a:extLst>
              <a:ext uri="{FF2B5EF4-FFF2-40B4-BE49-F238E27FC236}">
                <a16:creationId xmlns:a16="http://schemas.microsoft.com/office/drawing/2014/main" id="{E61BD255-D512-0C40-977E-90612000DD75}"/>
              </a:ext>
            </a:extLst>
          </p:cNvPr>
          <p:cNvSpPr/>
          <p:nvPr/>
        </p:nvSpPr>
        <p:spPr>
          <a:xfrm>
            <a:off x="6632480" y="282185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5" name="Oval 84">
            <a:extLst>
              <a:ext uri="{FF2B5EF4-FFF2-40B4-BE49-F238E27FC236}">
                <a16:creationId xmlns:a16="http://schemas.microsoft.com/office/drawing/2014/main" id="{F7AD82D1-CD93-4A4A-8890-C202C6B253ED}"/>
              </a:ext>
            </a:extLst>
          </p:cNvPr>
          <p:cNvSpPr/>
          <p:nvPr/>
        </p:nvSpPr>
        <p:spPr>
          <a:xfrm>
            <a:off x="6632480" y="330257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6" name="Oval 85">
            <a:extLst>
              <a:ext uri="{FF2B5EF4-FFF2-40B4-BE49-F238E27FC236}">
                <a16:creationId xmlns:a16="http://schemas.microsoft.com/office/drawing/2014/main" id="{B0117D94-3D1D-8C48-B71F-460B9224711D}"/>
              </a:ext>
            </a:extLst>
          </p:cNvPr>
          <p:cNvSpPr/>
          <p:nvPr/>
        </p:nvSpPr>
        <p:spPr>
          <a:xfrm>
            <a:off x="7169048" y="186583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7" name="Oval 86">
            <a:extLst>
              <a:ext uri="{FF2B5EF4-FFF2-40B4-BE49-F238E27FC236}">
                <a16:creationId xmlns:a16="http://schemas.microsoft.com/office/drawing/2014/main" id="{34849409-CEC5-0F4E-84DB-1A37A1BAEE02}"/>
              </a:ext>
            </a:extLst>
          </p:cNvPr>
          <p:cNvSpPr/>
          <p:nvPr/>
        </p:nvSpPr>
        <p:spPr>
          <a:xfrm>
            <a:off x="7169048" y="235228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8" name="Oval 87">
            <a:extLst>
              <a:ext uri="{FF2B5EF4-FFF2-40B4-BE49-F238E27FC236}">
                <a16:creationId xmlns:a16="http://schemas.microsoft.com/office/drawing/2014/main" id="{4817F12F-40C4-5A40-B2B9-02DA09EE1C6E}"/>
              </a:ext>
            </a:extLst>
          </p:cNvPr>
          <p:cNvSpPr/>
          <p:nvPr/>
        </p:nvSpPr>
        <p:spPr>
          <a:xfrm>
            <a:off x="7169048" y="283300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9" name="Oval 88">
            <a:extLst>
              <a:ext uri="{FF2B5EF4-FFF2-40B4-BE49-F238E27FC236}">
                <a16:creationId xmlns:a16="http://schemas.microsoft.com/office/drawing/2014/main" id="{BF0BB5C6-8F2F-3947-BDC8-216F8133721E}"/>
              </a:ext>
            </a:extLst>
          </p:cNvPr>
          <p:cNvSpPr/>
          <p:nvPr/>
        </p:nvSpPr>
        <p:spPr>
          <a:xfrm>
            <a:off x="7169048" y="331372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0" name="Oval 89">
            <a:extLst>
              <a:ext uri="{FF2B5EF4-FFF2-40B4-BE49-F238E27FC236}">
                <a16:creationId xmlns:a16="http://schemas.microsoft.com/office/drawing/2014/main" id="{0D2B8ABC-2BF2-5245-B743-F548F05E5E38}"/>
              </a:ext>
            </a:extLst>
          </p:cNvPr>
          <p:cNvSpPr/>
          <p:nvPr/>
        </p:nvSpPr>
        <p:spPr>
          <a:xfrm>
            <a:off x="7705616" y="185468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1" name="Oval 90">
            <a:extLst>
              <a:ext uri="{FF2B5EF4-FFF2-40B4-BE49-F238E27FC236}">
                <a16:creationId xmlns:a16="http://schemas.microsoft.com/office/drawing/2014/main" id="{DAB5C660-D9EB-4844-AE45-65466B48239C}"/>
              </a:ext>
            </a:extLst>
          </p:cNvPr>
          <p:cNvSpPr/>
          <p:nvPr/>
        </p:nvSpPr>
        <p:spPr>
          <a:xfrm>
            <a:off x="7705616" y="2341131"/>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2" name="Oval 91">
            <a:extLst>
              <a:ext uri="{FF2B5EF4-FFF2-40B4-BE49-F238E27FC236}">
                <a16:creationId xmlns:a16="http://schemas.microsoft.com/office/drawing/2014/main" id="{623F0404-A872-BA43-AE7D-21975B5354D6}"/>
              </a:ext>
            </a:extLst>
          </p:cNvPr>
          <p:cNvSpPr/>
          <p:nvPr/>
        </p:nvSpPr>
        <p:spPr>
          <a:xfrm>
            <a:off x="7705616" y="282185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3" name="Oval 92">
            <a:extLst>
              <a:ext uri="{FF2B5EF4-FFF2-40B4-BE49-F238E27FC236}">
                <a16:creationId xmlns:a16="http://schemas.microsoft.com/office/drawing/2014/main" id="{BC01DFA5-CAF5-C243-AE08-88B724FAF704}"/>
              </a:ext>
            </a:extLst>
          </p:cNvPr>
          <p:cNvSpPr/>
          <p:nvPr/>
        </p:nvSpPr>
        <p:spPr>
          <a:xfrm>
            <a:off x="7705616" y="330257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4" name="Oval 93">
            <a:extLst>
              <a:ext uri="{FF2B5EF4-FFF2-40B4-BE49-F238E27FC236}">
                <a16:creationId xmlns:a16="http://schemas.microsoft.com/office/drawing/2014/main" id="{F15DF3B6-8EC3-4A44-835F-A579DD030614}"/>
              </a:ext>
            </a:extLst>
          </p:cNvPr>
          <p:cNvSpPr/>
          <p:nvPr/>
        </p:nvSpPr>
        <p:spPr>
          <a:xfrm>
            <a:off x="8242184" y="184445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5" name="Oval 94">
            <a:extLst>
              <a:ext uri="{FF2B5EF4-FFF2-40B4-BE49-F238E27FC236}">
                <a16:creationId xmlns:a16="http://schemas.microsoft.com/office/drawing/2014/main" id="{CC264CCD-8DCD-E348-8322-2BE27A3BFCC9}"/>
              </a:ext>
            </a:extLst>
          </p:cNvPr>
          <p:cNvSpPr/>
          <p:nvPr/>
        </p:nvSpPr>
        <p:spPr>
          <a:xfrm>
            <a:off x="8242184" y="2330899"/>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6" name="Oval 95">
            <a:extLst>
              <a:ext uri="{FF2B5EF4-FFF2-40B4-BE49-F238E27FC236}">
                <a16:creationId xmlns:a16="http://schemas.microsoft.com/office/drawing/2014/main" id="{C1484D45-68C9-814B-A5A9-8C17BE44C421}"/>
              </a:ext>
            </a:extLst>
          </p:cNvPr>
          <p:cNvSpPr/>
          <p:nvPr/>
        </p:nvSpPr>
        <p:spPr>
          <a:xfrm>
            <a:off x="8242184" y="2811621"/>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7" name="Oval 96">
            <a:extLst>
              <a:ext uri="{FF2B5EF4-FFF2-40B4-BE49-F238E27FC236}">
                <a16:creationId xmlns:a16="http://schemas.microsoft.com/office/drawing/2014/main" id="{7297F727-4C20-C94C-8F1A-0F0C6E8986AC}"/>
              </a:ext>
            </a:extLst>
          </p:cNvPr>
          <p:cNvSpPr/>
          <p:nvPr/>
        </p:nvSpPr>
        <p:spPr>
          <a:xfrm>
            <a:off x="8242184" y="329234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8" name="TextBox 97">
            <a:extLst>
              <a:ext uri="{FF2B5EF4-FFF2-40B4-BE49-F238E27FC236}">
                <a16:creationId xmlns:a16="http://schemas.microsoft.com/office/drawing/2014/main" id="{5B5CEA56-A203-4D41-BCED-081F8102C831}"/>
              </a:ext>
            </a:extLst>
          </p:cNvPr>
          <p:cNvSpPr txBox="1"/>
          <p:nvPr/>
        </p:nvSpPr>
        <p:spPr>
          <a:xfrm>
            <a:off x="6585435" y="1294121"/>
            <a:ext cx="455574" cy="584775"/>
          </a:xfrm>
          <a:prstGeom prst="rect">
            <a:avLst/>
          </a:prstGeom>
          <a:noFill/>
        </p:spPr>
        <p:txBody>
          <a:bodyPr wrap="none" rtlCol="0">
            <a:spAutoFit/>
          </a:bodyPr>
          <a:lstStyle/>
          <a:p>
            <a:r>
              <a:rPr lang="en-US" sz="3200" b="1" dirty="0"/>
              <a:t>N</a:t>
            </a:r>
          </a:p>
        </p:txBody>
      </p:sp>
      <p:sp>
        <p:nvSpPr>
          <p:cNvPr id="99" name="TextBox 98">
            <a:extLst>
              <a:ext uri="{FF2B5EF4-FFF2-40B4-BE49-F238E27FC236}">
                <a16:creationId xmlns:a16="http://schemas.microsoft.com/office/drawing/2014/main" id="{1B4D4F19-AFE4-1145-9285-12FA34906346}"/>
              </a:ext>
            </a:extLst>
          </p:cNvPr>
          <p:cNvSpPr txBox="1"/>
          <p:nvPr/>
        </p:nvSpPr>
        <p:spPr>
          <a:xfrm>
            <a:off x="2819648" y="1278049"/>
            <a:ext cx="402674" cy="584775"/>
          </a:xfrm>
          <a:prstGeom prst="rect">
            <a:avLst/>
          </a:prstGeom>
          <a:noFill/>
        </p:spPr>
        <p:txBody>
          <a:bodyPr wrap="none" rtlCol="0">
            <a:spAutoFit/>
          </a:bodyPr>
          <a:lstStyle/>
          <a:p>
            <a:r>
              <a:rPr lang="en-US" sz="3200" b="1" dirty="0"/>
              <a:t>P</a:t>
            </a:r>
            <a:endParaRPr lang="en-US" sz="2400" b="1" dirty="0"/>
          </a:p>
        </p:txBody>
      </p:sp>
      <p:sp>
        <p:nvSpPr>
          <p:cNvPr id="100" name="Rectangle 99">
            <a:extLst>
              <a:ext uri="{FF2B5EF4-FFF2-40B4-BE49-F238E27FC236}">
                <a16:creationId xmlns:a16="http://schemas.microsoft.com/office/drawing/2014/main" id="{3307C39B-90EC-C34A-BD0B-0C26F4D18A23}"/>
              </a:ext>
            </a:extLst>
          </p:cNvPr>
          <p:cNvSpPr/>
          <p:nvPr/>
        </p:nvSpPr>
        <p:spPr>
          <a:xfrm>
            <a:off x="4257705" y="1559764"/>
            <a:ext cx="648000" cy="2410047"/>
          </a:xfrm>
          <a:prstGeom prst="rect">
            <a:avLst/>
          </a:prstGeom>
          <a:solidFill>
            <a:srgbClr val="0070C0">
              <a:alpha val="18824"/>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373244C1-0BED-F744-90AE-340076213CE9}"/>
              </a:ext>
            </a:extLst>
          </p:cNvPr>
          <p:cNvSpPr/>
          <p:nvPr/>
        </p:nvSpPr>
        <p:spPr>
          <a:xfrm>
            <a:off x="4926710" y="1559764"/>
            <a:ext cx="648000" cy="2410047"/>
          </a:xfrm>
          <a:prstGeom prst="rect">
            <a:avLst/>
          </a:prstGeom>
          <a:solidFill>
            <a:srgbClr val="00B050">
              <a:alpha val="18824"/>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FA77045-3463-F742-8AF7-95AAC5EB996E}"/>
              </a:ext>
            </a:extLst>
          </p:cNvPr>
          <p:cNvSpPr txBox="1"/>
          <p:nvPr/>
        </p:nvSpPr>
        <p:spPr>
          <a:xfrm>
            <a:off x="3912489" y="3661163"/>
            <a:ext cx="2146806" cy="461665"/>
          </a:xfrm>
          <a:prstGeom prst="rect">
            <a:avLst/>
          </a:prstGeom>
          <a:noFill/>
        </p:spPr>
        <p:txBody>
          <a:bodyPr wrap="none" rtlCol="0">
            <a:spAutoFit/>
          </a:bodyPr>
          <a:lstStyle/>
          <a:p>
            <a:r>
              <a:rPr lang="en-US" sz="2400" dirty="0"/>
              <a:t>Depletion Layer</a:t>
            </a:r>
          </a:p>
        </p:txBody>
      </p:sp>
      <p:sp>
        <p:nvSpPr>
          <p:cNvPr id="103" name="TextBox 102">
            <a:extLst>
              <a:ext uri="{FF2B5EF4-FFF2-40B4-BE49-F238E27FC236}">
                <a16:creationId xmlns:a16="http://schemas.microsoft.com/office/drawing/2014/main" id="{14BF8C2C-3909-0D4A-B034-E7722979E9CC}"/>
              </a:ext>
            </a:extLst>
          </p:cNvPr>
          <p:cNvSpPr txBox="1"/>
          <p:nvPr/>
        </p:nvSpPr>
        <p:spPr>
          <a:xfrm>
            <a:off x="342823" y="2083672"/>
            <a:ext cx="466794" cy="1200329"/>
          </a:xfrm>
          <a:prstGeom prst="rect">
            <a:avLst/>
          </a:prstGeom>
          <a:noFill/>
        </p:spPr>
        <p:txBody>
          <a:bodyPr wrap="none" rtlCol="0">
            <a:spAutoFit/>
          </a:bodyPr>
          <a:lstStyle/>
          <a:p>
            <a:r>
              <a:rPr lang="en-US" sz="7200" b="1" dirty="0">
                <a:solidFill>
                  <a:srgbClr val="0070C0"/>
                </a:solidFill>
              </a:rPr>
              <a:t>-</a:t>
            </a:r>
            <a:endParaRPr lang="en-US" sz="5400" b="1" dirty="0">
              <a:solidFill>
                <a:srgbClr val="0070C0"/>
              </a:solidFill>
            </a:endParaRPr>
          </a:p>
        </p:txBody>
      </p:sp>
      <p:sp>
        <p:nvSpPr>
          <p:cNvPr id="104" name="TextBox 103">
            <a:extLst>
              <a:ext uri="{FF2B5EF4-FFF2-40B4-BE49-F238E27FC236}">
                <a16:creationId xmlns:a16="http://schemas.microsoft.com/office/drawing/2014/main" id="{92649A0A-1BD3-6842-8392-85A435FC0AEB}"/>
              </a:ext>
            </a:extLst>
          </p:cNvPr>
          <p:cNvSpPr txBox="1"/>
          <p:nvPr/>
        </p:nvSpPr>
        <p:spPr>
          <a:xfrm>
            <a:off x="8983691" y="2061759"/>
            <a:ext cx="644728" cy="1200329"/>
          </a:xfrm>
          <a:prstGeom prst="rect">
            <a:avLst/>
          </a:prstGeom>
          <a:noFill/>
        </p:spPr>
        <p:txBody>
          <a:bodyPr wrap="none" rtlCol="0">
            <a:spAutoFit/>
          </a:bodyPr>
          <a:lstStyle/>
          <a:p>
            <a:r>
              <a:rPr lang="en-US" sz="7200" b="1" dirty="0">
                <a:solidFill>
                  <a:srgbClr val="00B050"/>
                </a:solidFill>
              </a:rPr>
              <a:t>+</a:t>
            </a:r>
            <a:endParaRPr lang="en-US" sz="5400" b="1" dirty="0">
              <a:solidFill>
                <a:srgbClr val="00B050"/>
              </a:solidFill>
            </a:endParaRPr>
          </a:p>
        </p:txBody>
      </p:sp>
    </p:spTree>
    <p:custDataLst>
      <p:tags r:id="rId1"/>
    </p:custDataLst>
    <p:extLst>
      <p:ext uri="{BB962C8B-B14F-4D97-AF65-F5344CB8AC3E}">
        <p14:creationId xmlns:p14="http://schemas.microsoft.com/office/powerpoint/2010/main" val="2026544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1477328"/>
          </a:xfrm>
          <a:prstGeom prst="rect">
            <a:avLst/>
          </a:prstGeom>
        </p:spPr>
        <p:txBody>
          <a:bodyPr wrap="square">
            <a:spAutoFit/>
          </a:bodyPr>
          <a:lstStyle/>
          <a:p>
            <a:r>
              <a:rPr lang="en-GB" dirty="0"/>
              <a:t>Create a video presented by an expert presenter showing step-by-step how to build the circuit on a breadboard. The presenter needs to explain the following:</a:t>
            </a:r>
          </a:p>
          <a:p>
            <a:pPr marL="800100" lvl="1" indent="-342900">
              <a:buFont typeface="+mj-lt"/>
              <a:buAutoNum type="arabicPeriod"/>
            </a:pPr>
            <a:r>
              <a:rPr lang="en-US" dirty="0"/>
              <a:t>How to connect the diode “correctly” so that current flows. Do not mention that this is the correct orientation. Let learners discover this.</a:t>
            </a:r>
          </a:p>
          <a:p>
            <a:endParaRPr lang="en-GB" dirty="0"/>
          </a:p>
        </p:txBody>
      </p:sp>
    </p:spTree>
    <p:custDataLst>
      <p:tags r:id="rId1"/>
    </p:custDataLst>
    <p:extLst>
      <p:ext uri="{BB962C8B-B14F-4D97-AF65-F5344CB8AC3E}">
        <p14:creationId xmlns:p14="http://schemas.microsoft.com/office/powerpoint/2010/main" val="4162651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(1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4524315"/>
          </a:xfrm>
          <a:prstGeom prst="rect">
            <a:avLst/>
          </a:prstGeom>
        </p:spPr>
        <p:txBody>
          <a:bodyPr wrap="square">
            <a:spAutoFit/>
          </a:bodyPr>
          <a:lstStyle/>
          <a:p>
            <a:r>
              <a:rPr lang="en-GB" dirty="0"/>
              <a:t>Create a video presented by an expert presenter </a:t>
            </a:r>
            <a:r>
              <a:rPr lang="en-US" dirty="0"/>
              <a:t>showing and explaining the relatively stable voltage drop across the diode in the circuit investigation starting on slide 13.</a:t>
            </a:r>
          </a:p>
          <a:p>
            <a:pPr marL="342900" indent="-342900">
              <a:buFont typeface="+mj-lt"/>
              <a:buAutoNum type="arabicPeriod"/>
            </a:pPr>
            <a:r>
              <a:rPr lang="en-US" dirty="0"/>
              <a:t>Replicate each step in the investigation to show that the voltage dropped across the diode stays relatively constant.</a:t>
            </a:r>
          </a:p>
          <a:p>
            <a:pPr marL="342900" indent="-342900">
              <a:buFont typeface="+mj-lt"/>
              <a:buAutoNum type="arabicPeriod"/>
            </a:pPr>
            <a:r>
              <a:rPr lang="en-US" dirty="0"/>
              <a:t>Explain that, according to our knowledge of voltage dividers, this should not be the case. If we assume that the diode has a fixed resistance, then its voltage drop should change far more when we swop out the other resistor. </a:t>
            </a:r>
          </a:p>
          <a:p>
            <a:pPr marL="342900" indent="-342900">
              <a:buFont typeface="+mj-lt"/>
              <a:buAutoNum type="arabicPeriod"/>
            </a:pPr>
            <a:r>
              <a:rPr lang="en-US" dirty="0"/>
              <a:t>Explain the Forward Voltage Drop of a diode in terms of the “knee” graph (at </a:t>
            </a:r>
            <a:r>
              <a:rPr lang="en-US" dirty="0">
                <a:hlinkClick r:id="rId4"/>
              </a:rPr>
              <a:t>https://cdn.sparkfun.com/assets/4/4/a/5/b/5175b518ce395f2d49000000.png</a:t>
            </a:r>
            <a:r>
              <a:rPr lang="en-US" dirty="0"/>
              <a:t> and to the right - see Img14).</a:t>
            </a:r>
          </a:p>
          <a:p>
            <a:pPr marL="342900" indent="-342900">
              <a:buFont typeface="+mj-lt"/>
              <a:buAutoNum type="arabicPeriod"/>
            </a:pPr>
            <a:r>
              <a:rPr lang="en-US" dirty="0"/>
              <a:t>Explain that silicon based diodes only start conducting when the voltage drop across them gets to about 0.6V and by 0.7V they are conducting fully and that this “forward voltage drop” stays relatively constant irrespective of the amount of current that flows through the diode. It does increase but only gradually. Use </a:t>
            </a:r>
            <a:r>
              <a:rPr lang="en-US" dirty="0">
                <a:hlinkClick r:id="rId5"/>
              </a:rPr>
              <a:t>http://everycircuit.com/circuit/6721496327389184</a:t>
            </a:r>
            <a:r>
              <a:rPr lang="en-US" dirty="0"/>
              <a:t> to help demonstrate this.</a:t>
            </a:r>
          </a:p>
          <a:p>
            <a:pPr marL="342900" indent="-342900">
              <a:buFont typeface="+mj-lt"/>
              <a:buAutoNum type="arabicPeriod"/>
            </a:pPr>
            <a:r>
              <a:rPr lang="en-US" dirty="0"/>
              <a:t>Mention that Germanium based diodes have a forward voltage of about 0.3V.</a:t>
            </a:r>
          </a:p>
        </p:txBody>
      </p:sp>
      <p:pic>
        <p:nvPicPr>
          <p:cNvPr id="4" name="Picture 3">
            <a:extLst>
              <a:ext uri="{FF2B5EF4-FFF2-40B4-BE49-F238E27FC236}">
                <a16:creationId xmlns:a16="http://schemas.microsoft.com/office/drawing/2014/main" id="{893F9F5E-DEF2-894C-A69B-A35E5DD98C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07168" y="749993"/>
            <a:ext cx="5029199" cy="5029199"/>
          </a:xfrm>
          <a:prstGeom prst="rect">
            <a:avLst/>
          </a:prstGeom>
        </p:spPr>
      </p:pic>
    </p:spTree>
    <p:custDataLst>
      <p:tags r:id="rId1"/>
    </p:custDataLst>
    <p:extLst>
      <p:ext uri="{BB962C8B-B14F-4D97-AF65-F5344CB8AC3E}">
        <p14:creationId xmlns:p14="http://schemas.microsoft.com/office/powerpoint/2010/main" val="654103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a:t>Unit 6.1</a:t>
            </a:r>
            <a:r>
              <a:rPr lang="en-GB" sz="3000" dirty="0"/>
              <a:t>: An Introduction to Diodes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(2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2031325"/>
          </a:xfrm>
          <a:prstGeom prst="rect">
            <a:avLst/>
          </a:prstGeom>
        </p:spPr>
        <p:txBody>
          <a:bodyPr wrap="square">
            <a:spAutoFit/>
          </a:bodyPr>
          <a:lstStyle/>
          <a:p>
            <a:pPr marL="342900" indent="-342900">
              <a:buFont typeface="+mj-lt"/>
              <a:buAutoNum type="arabicPeriod"/>
            </a:pPr>
            <a:r>
              <a:rPr lang="en-GB" dirty="0"/>
              <a:t>Also explain the Breakdown Voltage using the ”knee” graph. The diode will prevent current flowing if the voltage across it is between the Breakdown voltage and Forward Voltage</a:t>
            </a:r>
          </a:p>
          <a:p>
            <a:pPr marL="342900" indent="-342900">
              <a:buFont typeface="+mj-lt"/>
              <a:buAutoNum type="arabicPeriod"/>
            </a:pPr>
            <a:r>
              <a:rPr lang="en-GB" dirty="0"/>
              <a:t>Breakdown voltage is also called the Peak Inverse Voltage or PIV</a:t>
            </a:r>
          </a:p>
          <a:p>
            <a:pPr marL="342900" indent="-342900">
              <a:buFont typeface="+mj-lt"/>
              <a:buAutoNum type="arabicPeriod"/>
            </a:pPr>
            <a:r>
              <a:rPr lang="en-GB" dirty="0"/>
              <a:t>Explain, that for most diodes, exceeding the breakdown voltage will destroy the diode.</a:t>
            </a:r>
          </a:p>
          <a:p>
            <a:pPr marL="342900" indent="-342900">
              <a:buFont typeface="+mj-lt"/>
              <a:buAutoNum type="arabicPeriod"/>
            </a:pPr>
            <a:r>
              <a:rPr lang="en-GB" dirty="0"/>
              <a:t>Lastly, explain that diode also have a maximum current that they can conduct called Maximum Current or </a:t>
            </a:r>
            <a:r>
              <a:rPr lang="en-GB" dirty="0" err="1"/>
              <a:t>Max.I</a:t>
            </a:r>
            <a:endParaRPr lang="en-GB" dirty="0"/>
          </a:p>
          <a:p>
            <a:pPr marL="342900" indent="-342900">
              <a:buFont typeface="+mj-lt"/>
              <a:buAutoNum type="arabicPeriod"/>
            </a:pPr>
            <a:endParaRPr lang="en-GB" dirty="0"/>
          </a:p>
        </p:txBody>
      </p:sp>
    </p:spTree>
    <p:custDataLst>
      <p:tags r:id="rId1"/>
    </p:custDataLst>
    <p:extLst>
      <p:ext uri="{BB962C8B-B14F-4D97-AF65-F5344CB8AC3E}">
        <p14:creationId xmlns:p14="http://schemas.microsoft.com/office/powerpoint/2010/main" val="3683534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Img15 (1 of 5)</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69332"/>
          </a:xfrm>
          <a:prstGeom prst="rect">
            <a:avLst/>
          </a:prstGeom>
        </p:spPr>
        <p:txBody>
          <a:bodyPr wrap="square">
            <a:spAutoFit/>
          </a:bodyPr>
          <a:lstStyle/>
          <a:p>
            <a:r>
              <a:rPr lang="en-GB" dirty="0"/>
              <a:t>Create a set of 4 images that learners can click through. Create the images in the same style</a:t>
            </a:r>
          </a:p>
        </p:txBody>
      </p:sp>
      <p:sp>
        <p:nvSpPr>
          <p:cNvPr id="5" name="Rectangle 4">
            <a:extLst>
              <a:ext uri="{FF2B5EF4-FFF2-40B4-BE49-F238E27FC236}">
                <a16:creationId xmlns:a16="http://schemas.microsoft.com/office/drawing/2014/main" id="{8723CDC6-C6D8-EA44-8D16-F029A60DF09C}"/>
              </a:ext>
            </a:extLst>
          </p:cNvPr>
          <p:cNvSpPr/>
          <p:nvPr/>
        </p:nvSpPr>
        <p:spPr>
          <a:xfrm>
            <a:off x="1037062" y="2083633"/>
            <a:ext cx="3819751" cy="1918741"/>
          </a:xfrm>
          <a:prstGeom prst="rect">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9F91418-B244-DC4A-A7FE-91C3C692CE72}"/>
              </a:ext>
            </a:extLst>
          </p:cNvPr>
          <p:cNvSpPr/>
          <p:nvPr/>
        </p:nvSpPr>
        <p:spPr>
          <a:xfrm>
            <a:off x="4886794" y="2083632"/>
            <a:ext cx="3819751" cy="1918741"/>
          </a:xfrm>
          <a:prstGeom prst="rect">
            <a:avLst/>
          </a:prstGeom>
          <a:solidFill>
            <a:schemeClr val="accent2">
              <a:lumMod val="60000"/>
              <a:lumOff val="4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FEE21A9-F85F-D34F-9A3E-0AA126B00159}"/>
              </a:ext>
            </a:extLst>
          </p:cNvPr>
          <p:cNvSpPr/>
          <p:nvPr/>
        </p:nvSpPr>
        <p:spPr>
          <a:xfrm>
            <a:off x="1183097" y="213275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40" name="Oval 39">
            <a:extLst>
              <a:ext uri="{FF2B5EF4-FFF2-40B4-BE49-F238E27FC236}">
                <a16:creationId xmlns:a16="http://schemas.microsoft.com/office/drawing/2014/main" id="{B6C2AF70-ADD5-7F45-8775-EE9AA48D510E}"/>
              </a:ext>
            </a:extLst>
          </p:cNvPr>
          <p:cNvSpPr/>
          <p:nvPr/>
        </p:nvSpPr>
        <p:spPr>
          <a:xfrm>
            <a:off x="1183097" y="261920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41" name="Oval 40">
            <a:extLst>
              <a:ext uri="{FF2B5EF4-FFF2-40B4-BE49-F238E27FC236}">
                <a16:creationId xmlns:a16="http://schemas.microsoft.com/office/drawing/2014/main" id="{12577927-B6B1-A242-B211-0A0CF154E20A}"/>
              </a:ext>
            </a:extLst>
          </p:cNvPr>
          <p:cNvSpPr/>
          <p:nvPr/>
        </p:nvSpPr>
        <p:spPr>
          <a:xfrm>
            <a:off x="1183097" y="309992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42" name="Oval 41">
            <a:extLst>
              <a:ext uri="{FF2B5EF4-FFF2-40B4-BE49-F238E27FC236}">
                <a16:creationId xmlns:a16="http://schemas.microsoft.com/office/drawing/2014/main" id="{4539196E-9622-C54F-B861-768EE5944814}"/>
              </a:ext>
            </a:extLst>
          </p:cNvPr>
          <p:cNvSpPr/>
          <p:nvPr/>
        </p:nvSpPr>
        <p:spPr>
          <a:xfrm>
            <a:off x="1183097" y="358064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43" name="Oval 42">
            <a:extLst>
              <a:ext uri="{FF2B5EF4-FFF2-40B4-BE49-F238E27FC236}">
                <a16:creationId xmlns:a16="http://schemas.microsoft.com/office/drawing/2014/main" id="{5A14B7D2-ABA7-2540-AD7B-F7D1571C0549}"/>
              </a:ext>
            </a:extLst>
          </p:cNvPr>
          <p:cNvSpPr/>
          <p:nvPr/>
        </p:nvSpPr>
        <p:spPr>
          <a:xfrm>
            <a:off x="1719665" y="213033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44" name="Oval 43">
            <a:extLst>
              <a:ext uri="{FF2B5EF4-FFF2-40B4-BE49-F238E27FC236}">
                <a16:creationId xmlns:a16="http://schemas.microsoft.com/office/drawing/2014/main" id="{70452EB0-99A6-B141-AEF5-4AE5A5D67BA0}"/>
              </a:ext>
            </a:extLst>
          </p:cNvPr>
          <p:cNvSpPr/>
          <p:nvPr/>
        </p:nvSpPr>
        <p:spPr>
          <a:xfrm>
            <a:off x="1719665" y="2616780"/>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45" name="Oval 44">
            <a:extLst>
              <a:ext uri="{FF2B5EF4-FFF2-40B4-BE49-F238E27FC236}">
                <a16:creationId xmlns:a16="http://schemas.microsoft.com/office/drawing/2014/main" id="{BB686A0F-9A19-4942-8BB8-F0B6C6436052}"/>
              </a:ext>
            </a:extLst>
          </p:cNvPr>
          <p:cNvSpPr/>
          <p:nvPr/>
        </p:nvSpPr>
        <p:spPr>
          <a:xfrm>
            <a:off x="1719665" y="309750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46" name="Oval 45">
            <a:extLst>
              <a:ext uri="{FF2B5EF4-FFF2-40B4-BE49-F238E27FC236}">
                <a16:creationId xmlns:a16="http://schemas.microsoft.com/office/drawing/2014/main" id="{FB569D47-86A1-2D4C-AF72-4A2D2AD1A495}"/>
              </a:ext>
            </a:extLst>
          </p:cNvPr>
          <p:cNvSpPr/>
          <p:nvPr/>
        </p:nvSpPr>
        <p:spPr>
          <a:xfrm>
            <a:off x="1719665" y="357822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47" name="Oval 46">
            <a:extLst>
              <a:ext uri="{FF2B5EF4-FFF2-40B4-BE49-F238E27FC236}">
                <a16:creationId xmlns:a16="http://schemas.microsoft.com/office/drawing/2014/main" id="{89767AE1-C7FE-AF42-BF2B-39FB618E5FBD}"/>
              </a:ext>
            </a:extLst>
          </p:cNvPr>
          <p:cNvSpPr/>
          <p:nvPr/>
        </p:nvSpPr>
        <p:spPr>
          <a:xfrm>
            <a:off x="2256233" y="214056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48" name="Oval 47">
            <a:extLst>
              <a:ext uri="{FF2B5EF4-FFF2-40B4-BE49-F238E27FC236}">
                <a16:creationId xmlns:a16="http://schemas.microsoft.com/office/drawing/2014/main" id="{C9626E79-8E53-E948-A938-B84C8D17509D}"/>
              </a:ext>
            </a:extLst>
          </p:cNvPr>
          <p:cNvSpPr/>
          <p:nvPr/>
        </p:nvSpPr>
        <p:spPr>
          <a:xfrm>
            <a:off x="2256233" y="262701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49" name="Oval 48">
            <a:extLst>
              <a:ext uri="{FF2B5EF4-FFF2-40B4-BE49-F238E27FC236}">
                <a16:creationId xmlns:a16="http://schemas.microsoft.com/office/drawing/2014/main" id="{843CD50A-BA7C-A04C-A0A8-9444DCCDD112}"/>
              </a:ext>
            </a:extLst>
          </p:cNvPr>
          <p:cNvSpPr/>
          <p:nvPr/>
        </p:nvSpPr>
        <p:spPr>
          <a:xfrm>
            <a:off x="2256233" y="310773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50" name="Oval 49">
            <a:extLst>
              <a:ext uri="{FF2B5EF4-FFF2-40B4-BE49-F238E27FC236}">
                <a16:creationId xmlns:a16="http://schemas.microsoft.com/office/drawing/2014/main" id="{96B41433-0BE6-094D-A5AC-3647A1E9A4EF}"/>
              </a:ext>
            </a:extLst>
          </p:cNvPr>
          <p:cNvSpPr/>
          <p:nvPr/>
        </p:nvSpPr>
        <p:spPr>
          <a:xfrm>
            <a:off x="2256233" y="358845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51" name="Oval 50">
            <a:extLst>
              <a:ext uri="{FF2B5EF4-FFF2-40B4-BE49-F238E27FC236}">
                <a16:creationId xmlns:a16="http://schemas.microsoft.com/office/drawing/2014/main" id="{5DF5BD11-474C-7049-886F-E16E437A85CA}"/>
              </a:ext>
            </a:extLst>
          </p:cNvPr>
          <p:cNvSpPr/>
          <p:nvPr/>
        </p:nvSpPr>
        <p:spPr>
          <a:xfrm>
            <a:off x="2792801" y="214056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52" name="Oval 51">
            <a:extLst>
              <a:ext uri="{FF2B5EF4-FFF2-40B4-BE49-F238E27FC236}">
                <a16:creationId xmlns:a16="http://schemas.microsoft.com/office/drawing/2014/main" id="{4F511915-F86E-9E42-AB7E-6E1A895598D7}"/>
              </a:ext>
            </a:extLst>
          </p:cNvPr>
          <p:cNvSpPr/>
          <p:nvPr/>
        </p:nvSpPr>
        <p:spPr>
          <a:xfrm>
            <a:off x="2792801" y="262701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53" name="Oval 52">
            <a:extLst>
              <a:ext uri="{FF2B5EF4-FFF2-40B4-BE49-F238E27FC236}">
                <a16:creationId xmlns:a16="http://schemas.microsoft.com/office/drawing/2014/main" id="{287E99E1-251C-2742-B3F5-486291F58466}"/>
              </a:ext>
            </a:extLst>
          </p:cNvPr>
          <p:cNvSpPr/>
          <p:nvPr/>
        </p:nvSpPr>
        <p:spPr>
          <a:xfrm>
            <a:off x="2792801" y="310773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54" name="Oval 53">
            <a:extLst>
              <a:ext uri="{FF2B5EF4-FFF2-40B4-BE49-F238E27FC236}">
                <a16:creationId xmlns:a16="http://schemas.microsoft.com/office/drawing/2014/main" id="{5C82A419-B41E-9549-8155-D4707832FB02}"/>
              </a:ext>
            </a:extLst>
          </p:cNvPr>
          <p:cNvSpPr/>
          <p:nvPr/>
        </p:nvSpPr>
        <p:spPr>
          <a:xfrm>
            <a:off x="2792801" y="358845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55" name="Oval 54">
            <a:extLst>
              <a:ext uri="{FF2B5EF4-FFF2-40B4-BE49-F238E27FC236}">
                <a16:creationId xmlns:a16="http://schemas.microsoft.com/office/drawing/2014/main" id="{B57C0CFB-029D-5E46-9D52-0DC249CDF4AC}"/>
              </a:ext>
            </a:extLst>
          </p:cNvPr>
          <p:cNvSpPr/>
          <p:nvPr/>
        </p:nvSpPr>
        <p:spPr>
          <a:xfrm>
            <a:off x="3329369" y="215171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56" name="Oval 55">
            <a:extLst>
              <a:ext uri="{FF2B5EF4-FFF2-40B4-BE49-F238E27FC236}">
                <a16:creationId xmlns:a16="http://schemas.microsoft.com/office/drawing/2014/main" id="{85755602-0AC7-A74A-90FD-28A3919C5D18}"/>
              </a:ext>
            </a:extLst>
          </p:cNvPr>
          <p:cNvSpPr/>
          <p:nvPr/>
        </p:nvSpPr>
        <p:spPr>
          <a:xfrm>
            <a:off x="3329369" y="263816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57" name="Oval 56">
            <a:extLst>
              <a:ext uri="{FF2B5EF4-FFF2-40B4-BE49-F238E27FC236}">
                <a16:creationId xmlns:a16="http://schemas.microsoft.com/office/drawing/2014/main" id="{C0FE919B-39B0-1048-AFBA-2BE7E781D6AF}"/>
              </a:ext>
            </a:extLst>
          </p:cNvPr>
          <p:cNvSpPr/>
          <p:nvPr/>
        </p:nvSpPr>
        <p:spPr>
          <a:xfrm>
            <a:off x="3329369" y="311888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58" name="Oval 57">
            <a:extLst>
              <a:ext uri="{FF2B5EF4-FFF2-40B4-BE49-F238E27FC236}">
                <a16:creationId xmlns:a16="http://schemas.microsoft.com/office/drawing/2014/main" id="{940ED295-6ED3-1648-A4FA-843CCEDB33C9}"/>
              </a:ext>
            </a:extLst>
          </p:cNvPr>
          <p:cNvSpPr/>
          <p:nvPr/>
        </p:nvSpPr>
        <p:spPr>
          <a:xfrm>
            <a:off x="3329369" y="359960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59" name="Oval 58">
            <a:extLst>
              <a:ext uri="{FF2B5EF4-FFF2-40B4-BE49-F238E27FC236}">
                <a16:creationId xmlns:a16="http://schemas.microsoft.com/office/drawing/2014/main" id="{139C6C58-4755-A849-84C4-EC905FD5AE79}"/>
              </a:ext>
            </a:extLst>
          </p:cNvPr>
          <p:cNvSpPr/>
          <p:nvPr/>
        </p:nvSpPr>
        <p:spPr>
          <a:xfrm>
            <a:off x="3865937" y="214056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60" name="Oval 59">
            <a:extLst>
              <a:ext uri="{FF2B5EF4-FFF2-40B4-BE49-F238E27FC236}">
                <a16:creationId xmlns:a16="http://schemas.microsoft.com/office/drawing/2014/main" id="{FDE9E7DC-6AC4-194F-8D1F-77119349BAA6}"/>
              </a:ext>
            </a:extLst>
          </p:cNvPr>
          <p:cNvSpPr/>
          <p:nvPr/>
        </p:nvSpPr>
        <p:spPr>
          <a:xfrm>
            <a:off x="3865937" y="262701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61" name="Oval 60">
            <a:extLst>
              <a:ext uri="{FF2B5EF4-FFF2-40B4-BE49-F238E27FC236}">
                <a16:creationId xmlns:a16="http://schemas.microsoft.com/office/drawing/2014/main" id="{4D5C45BC-9961-FF43-BB51-C84E5B7AFB22}"/>
              </a:ext>
            </a:extLst>
          </p:cNvPr>
          <p:cNvSpPr/>
          <p:nvPr/>
        </p:nvSpPr>
        <p:spPr>
          <a:xfrm>
            <a:off x="3865937" y="310773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62" name="Oval 61">
            <a:extLst>
              <a:ext uri="{FF2B5EF4-FFF2-40B4-BE49-F238E27FC236}">
                <a16:creationId xmlns:a16="http://schemas.microsoft.com/office/drawing/2014/main" id="{6B22C915-2695-A54C-9CB0-BADA70B31C70}"/>
              </a:ext>
            </a:extLst>
          </p:cNvPr>
          <p:cNvSpPr/>
          <p:nvPr/>
        </p:nvSpPr>
        <p:spPr>
          <a:xfrm>
            <a:off x="3865937" y="358845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63" name="Oval 62">
            <a:extLst>
              <a:ext uri="{FF2B5EF4-FFF2-40B4-BE49-F238E27FC236}">
                <a16:creationId xmlns:a16="http://schemas.microsoft.com/office/drawing/2014/main" id="{3BD1ACDC-E69D-1B4A-96FC-96F18191CA50}"/>
              </a:ext>
            </a:extLst>
          </p:cNvPr>
          <p:cNvSpPr/>
          <p:nvPr/>
        </p:nvSpPr>
        <p:spPr>
          <a:xfrm>
            <a:off x="4402505" y="213033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64" name="Oval 63">
            <a:extLst>
              <a:ext uri="{FF2B5EF4-FFF2-40B4-BE49-F238E27FC236}">
                <a16:creationId xmlns:a16="http://schemas.microsoft.com/office/drawing/2014/main" id="{202DEB4B-95AA-8648-A5DC-BE2B341E2B67}"/>
              </a:ext>
            </a:extLst>
          </p:cNvPr>
          <p:cNvSpPr/>
          <p:nvPr/>
        </p:nvSpPr>
        <p:spPr>
          <a:xfrm>
            <a:off x="4402505" y="2616780"/>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65" name="Oval 64">
            <a:extLst>
              <a:ext uri="{FF2B5EF4-FFF2-40B4-BE49-F238E27FC236}">
                <a16:creationId xmlns:a16="http://schemas.microsoft.com/office/drawing/2014/main" id="{E46055E8-57E6-2940-BB69-DBF9860CDB4A}"/>
              </a:ext>
            </a:extLst>
          </p:cNvPr>
          <p:cNvSpPr/>
          <p:nvPr/>
        </p:nvSpPr>
        <p:spPr>
          <a:xfrm>
            <a:off x="4402505" y="309750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66" name="Oval 65">
            <a:extLst>
              <a:ext uri="{FF2B5EF4-FFF2-40B4-BE49-F238E27FC236}">
                <a16:creationId xmlns:a16="http://schemas.microsoft.com/office/drawing/2014/main" id="{A56E7844-25A3-AB42-8E69-33E430C11005}"/>
              </a:ext>
            </a:extLst>
          </p:cNvPr>
          <p:cNvSpPr/>
          <p:nvPr/>
        </p:nvSpPr>
        <p:spPr>
          <a:xfrm>
            <a:off x="4402505" y="357822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67" name="Oval 66">
            <a:extLst>
              <a:ext uri="{FF2B5EF4-FFF2-40B4-BE49-F238E27FC236}">
                <a16:creationId xmlns:a16="http://schemas.microsoft.com/office/drawing/2014/main" id="{CBCC6F8E-3121-FC49-9F62-1915655F67AE}"/>
              </a:ext>
            </a:extLst>
          </p:cNvPr>
          <p:cNvSpPr/>
          <p:nvPr/>
        </p:nvSpPr>
        <p:spPr>
          <a:xfrm>
            <a:off x="5363574" y="2508565"/>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48E1858C-1A96-5548-B6F6-E98C741B3DD6}"/>
              </a:ext>
            </a:extLst>
          </p:cNvPr>
          <p:cNvSpPr/>
          <p:nvPr/>
        </p:nvSpPr>
        <p:spPr>
          <a:xfrm>
            <a:off x="5361070" y="3010485"/>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30E2F5C4-413A-8543-9F60-A093AC73A327}"/>
              </a:ext>
            </a:extLst>
          </p:cNvPr>
          <p:cNvSpPr/>
          <p:nvPr/>
        </p:nvSpPr>
        <p:spPr>
          <a:xfrm>
            <a:off x="5365231" y="3496932"/>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C54B5CB-617E-214B-9A2B-1E5233D61A9F}"/>
              </a:ext>
            </a:extLst>
          </p:cNvPr>
          <p:cNvSpPr/>
          <p:nvPr/>
        </p:nvSpPr>
        <p:spPr>
          <a:xfrm>
            <a:off x="5928383" y="2497414"/>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DDA40155-3EB7-304B-8883-6F957BF868AC}"/>
              </a:ext>
            </a:extLst>
          </p:cNvPr>
          <p:cNvSpPr/>
          <p:nvPr/>
        </p:nvSpPr>
        <p:spPr>
          <a:xfrm>
            <a:off x="5924889" y="2983861"/>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C928E285-537E-9145-B001-08B16BD0A6DA}"/>
              </a:ext>
            </a:extLst>
          </p:cNvPr>
          <p:cNvSpPr/>
          <p:nvPr/>
        </p:nvSpPr>
        <p:spPr>
          <a:xfrm>
            <a:off x="5927129" y="3477147"/>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468E37B2-923B-6346-BDFC-6BDB9CC6AC56}"/>
              </a:ext>
            </a:extLst>
          </p:cNvPr>
          <p:cNvSpPr/>
          <p:nvPr/>
        </p:nvSpPr>
        <p:spPr>
          <a:xfrm>
            <a:off x="6445930" y="2497414"/>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B12F84BB-B422-6944-9218-EF5761B8B51C}"/>
              </a:ext>
            </a:extLst>
          </p:cNvPr>
          <p:cNvSpPr/>
          <p:nvPr/>
        </p:nvSpPr>
        <p:spPr>
          <a:xfrm>
            <a:off x="6473349" y="3017808"/>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CDCC82C6-452F-414E-844B-71886819C495}"/>
              </a:ext>
            </a:extLst>
          </p:cNvPr>
          <p:cNvSpPr/>
          <p:nvPr/>
        </p:nvSpPr>
        <p:spPr>
          <a:xfrm>
            <a:off x="6464187" y="3477147"/>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4AFA34F1-E9BE-E64C-A000-7EA75B1C017B}"/>
              </a:ext>
            </a:extLst>
          </p:cNvPr>
          <p:cNvSpPr/>
          <p:nvPr/>
        </p:nvSpPr>
        <p:spPr>
          <a:xfrm>
            <a:off x="7005029" y="2517199"/>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25111E12-7438-1C4F-90CB-885EA1B4C818}"/>
              </a:ext>
            </a:extLst>
          </p:cNvPr>
          <p:cNvSpPr/>
          <p:nvPr/>
        </p:nvSpPr>
        <p:spPr>
          <a:xfrm>
            <a:off x="7032448" y="3037593"/>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E7B936C0-7342-EE47-A5AE-DDEBF6E2E0B3}"/>
              </a:ext>
            </a:extLst>
          </p:cNvPr>
          <p:cNvSpPr/>
          <p:nvPr/>
        </p:nvSpPr>
        <p:spPr>
          <a:xfrm>
            <a:off x="7023286" y="3496932"/>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56149CE0-B4FD-734C-8ECF-16A06E5F4216}"/>
              </a:ext>
            </a:extLst>
          </p:cNvPr>
          <p:cNvSpPr/>
          <p:nvPr/>
        </p:nvSpPr>
        <p:spPr>
          <a:xfrm>
            <a:off x="7545871" y="2497414"/>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944D7E3-3ADE-EC4F-9B7B-421A69FCDA27}"/>
              </a:ext>
            </a:extLst>
          </p:cNvPr>
          <p:cNvSpPr/>
          <p:nvPr/>
        </p:nvSpPr>
        <p:spPr>
          <a:xfrm>
            <a:off x="7573290" y="3017808"/>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A0B154AB-05BE-C144-A03F-0D4FA9D02AED}"/>
              </a:ext>
            </a:extLst>
          </p:cNvPr>
          <p:cNvSpPr/>
          <p:nvPr/>
        </p:nvSpPr>
        <p:spPr>
          <a:xfrm>
            <a:off x="7564128" y="3477147"/>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69E24962-23D3-194D-92B4-31FFB3BAC0ED}"/>
              </a:ext>
            </a:extLst>
          </p:cNvPr>
          <p:cNvSpPr/>
          <p:nvPr/>
        </p:nvSpPr>
        <p:spPr>
          <a:xfrm>
            <a:off x="8085052" y="2514373"/>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5DC1614-1D50-1148-9A84-684FFAD95875}"/>
              </a:ext>
            </a:extLst>
          </p:cNvPr>
          <p:cNvSpPr/>
          <p:nvPr/>
        </p:nvSpPr>
        <p:spPr>
          <a:xfrm>
            <a:off x="8112471" y="3034767"/>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1F3210D6-6448-AC40-ACA6-CC8D740D120E}"/>
              </a:ext>
            </a:extLst>
          </p:cNvPr>
          <p:cNvSpPr/>
          <p:nvPr/>
        </p:nvSpPr>
        <p:spPr>
          <a:xfrm>
            <a:off x="8103309" y="3494106"/>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38B9C4E-4C56-204C-BB9F-C5665813F80C}"/>
              </a:ext>
            </a:extLst>
          </p:cNvPr>
          <p:cNvSpPr/>
          <p:nvPr/>
        </p:nvSpPr>
        <p:spPr>
          <a:xfrm>
            <a:off x="4261279" y="2521219"/>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1C0B49C5-B499-EF49-8C06-EB3401F24162}"/>
              </a:ext>
            </a:extLst>
          </p:cNvPr>
          <p:cNvSpPr/>
          <p:nvPr/>
        </p:nvSpPr>
        <p:spPr>
          <a:xfrm>
            <a:off x="4288698" y="3041613"/>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217B065E-8D98-1D4F-A39A-E0A489DE6F52}"/>
              </a:ext>
            </a:extLst>
          </p:cNvPr>
          <p:cNvSpPr/>
          <p:nvPr/>
        </p:nvSpPr>
        <p:spPr>
          <a:xfrm>
            <a:off x="4279536" y="3500952"/>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EE6BD383-FA0A-3B47-857D-828F9C8D5358}"/>
              </a:ext>
            </a:extLst>
          </p:cNvPr>
          <p:cNvSpPr/>
          <p:nvPr/>
        </p:nvSpPr>
        <p:spPr>
          <a:xfrm>
            <a:off x="3716676" y="2539121"/>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D0F55518-6F4E-4A42-9B03-6C40DE88A943}"/>
              </a:ext>
            </a:extLst>
          </p:cNvPr>
          <p:cNvSpPr/>
          <p:nvPr/>
        </p:nvSpPr>
        <p:spPr>
          <a:xfrm>
            <a:off x="3744095" y="3059515"/>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31E84AF5-23C4-A74C-BD3B-B8DBB163D7B2}"/>
              </a:ext>
            </a:extLst>
          </p:cNvPr>
          <p:cNvSpPr/>
          <p:nvPr/>
        </p:nvSpPr>
        <p:spPr>
          <a:xfrm>
            <a:off x="3734933" y="3518854"/>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AA5E274-EA93-B84D-B996-A317528264BE}"/>
              </a:ext>
            </a:extLst>
          </p:cNvPr>
          <p:cNvSpPr/>
          <p:nvPr/>
        </p:nvSpPr>
        <p:spPr>
          <a:xfrm>
            <a:off x="3178680" y="2517199"/>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8AE910EA-D3E8-6E4B-8631-127B0B1C4B52}"/>
              </a:ext>
            </a:extLst>
          </p:cNvPr>
          <p:cNvSpPr/>
          <p:nvPr/>
        </p:nvSpPr>
        <p:spPr>
          <a:xfrm>
            <a:off x="3206099" y="3037593"/>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0F4E591A-E032-BE49-A9FA-18023FC2F472}"/>
              </a:ext>
            </a:extLst>
          </p:cNvPr>
          <p:cNvSpPr/>
          <p:nvPr/>
        </p:nvSpPr>
        <p:spPr>
          <a:xfrm>
            <a:off x="3196937" y="3496932"/>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424E8219-37FF-FC43-BA75-6423FF3F1806}"/>
              </a:ext>
            </a:extLst>
          </p:cNvPr>
          <p:cNvSpPr/>
          <p:nvPr/>
        </p:nvSpPr>
        <p:spPr>
          <a:xfrm>
            <a:off x="2644600" y="2486263"/>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456E5124-9A4D-CB41-AFD3-06EEDA2B7B8E}"/>
              </a:ext>
            </a:extLst>
          </p:cNvPr>
          <p:cNvSpPr/>
          <p:nvPr/>
        </p:nvSpPr>
        <p:spPr>
          <a:xfrm>
            <a:off x="2672019" y="3006657"/>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2A7340EC-88ED-8842-BE06-C90EC56D9BBB}"/>
              </a:ext>
            </a:extLst>
          </p:cNvPr>
          <p:cNvSpPr/>
          <p:nvPr/>
        </p:nvSpPr>
        <p:spPr>
          <a:xfrm>
            <a:off x="2662857" y="3465996"/>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FE0F580A-53C4-A14F-85B3-CCB8EB5F6FF3}"/>
              </a:ext>
            </a:extLst>
          </p:cNvPr>
          <p:cNvSpPr/>
          <p:nvPr/>
        </p:nvSpPr>
        <p:spPr>
          <a:xfrm>
            <a:off x="2097559" y="2508565"/>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06EAFEA-8288-594B-9C0D-E3595BBFA7F0}"/>
              </a:ext>
            </a:extLst>
          </p:cNvPr>
          <p:cNvSpPr/>
          <p:nvPr/>
        </p:nvSpPr>
        <p:spPr>
          <a:xfrm>
            <a:off x="2124978" y="3028959"/>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7AA0E291-B8D9-AE47-B67F-4EB1C4F6E220}"/>
              </a:ext>
            </a:extLst>
          </p:cNvPr>
          <p:cNvSpPr/>
          <p:nvPr/>
        </p:nvSpPr>
        <p:spPr>
          <a:xfrm>
            <a:off x="2115816" y="3488298"/>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3C350C05-29C8-6A47-B5FD-7BCF1FBD93BD}"/>
              </a:ext>
            </a:extLst>
          </p:cNvPr>
          <p:cNvSpPr/>
          <p:nvPr/>
        </p:nvSpPr>
        <p:spPr>
          <a:xfrm>
            <a:off x="1565612" y="2521219"/>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3D8687DD-38BB-D24A-BC7D-6894834FE461}"/>
              </a:ext>
            </a:extLst>
          </p:cNvPr>
          <p:cNvSpPr/>
          <p:nvPr/>
        </p:nvSpPr>
        <p:spPr>
          <a:xfrm>
            <a:off x="1593031" y="3041613"/>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03B8C4C3-C9EF-1748-ADAA-95D7FA195A61}"/>
              </a:ext>
            </a:extLst>
          </p:cNvPr>
          <p:cNvSpPr/>
          <p:nvPr/>
        </p:nvSpPr>
        <p:spPr>
          <a:xfrm>
            <a:off x="1583869" y="3500952"/>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0F66C2E4-8A51-9C44-94D0-F2D8200E97BF}"/>
              </a:ext>
            </a:extLst>
          </p:cNvPr>
          <p:cNvSpPr/>
          <p:nvPr/>
        </p:nvSpPr>
        <p:spPr>
          <a:xfrm>
            <a:off x="4976224" y="214298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08" name="Oval 107">
            <a:extLst>
              <a:ext uri="{FF2B5EF4-FFF2-40B4-BE49-F238E27FC236}">
                <a16:creationId xmlns:a16="http://schemas.microsoft.com/office/drawing/2014/main" id="{00D2F57B-931D-2C40-93B3-CE3FD2B290B4}"/>
              </a:ext>
            </a:extLst>
          </p:cNvPr>
          <p:cNvSpPr/>
          <p:nvPr/>
        </p:nvSpPr>
        <p:spPr>
          <a:xfrm>
            <a:off x="4976224" y="262943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09" name="Oval 108">
            <a:extLst>
              <a:ext uri="{FF2B5EF4-FFF2-40B4-BE49-F238E27FC236}">
                <a16:creationId xmlns:a16="http://schemas.microsoft.com/office/drawing/2014/main" id="{A884FE80-79B5-7C4C-9690-076114B25FA8}"/>
              </a:ext>
            </a:extLst>
          </p:cNvPr>
          <p:cNvSpPr/>
          <p:nvPr/>
        </p:nvSpPr>
        <p:spPr>
          <a:xfrm>
            <a:off x="4976224" y="311015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10" name="Oval 109">
            <a:extLst>
              <a:ext uri="{FF2B5EF4-FFF2-40B4-BE49-F238E27FC236}">
                <a16:creationId xmlns:a16="http://schemas.microsoft.com/office/drawing/2014/main" id="{316A9B82-39AB-7E40-9C74-1541BC077A92}"/>
              </a:ext>
            </a:extLst>
          </p:cNvPr>
          <p:cNvSpPr/>
          <p:nvPr/>
        </p:nvSpPr>
        <p:spPr>
          <a:xfrm>
            <a:off x="4976224" y="3590878"/>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11" name="Oval 110">
            <a:extLst>
              <a:ext uri="{FF2B5EF4-FFF2-40B4-BE49-F238E27FC236}">
                <a16:creationId xmlns:a16="http://schemas.microsoft.com/office/drawing/2014/main" id="{B9124AE9-5738-444B-B7E7-751C2DFC1E87}"/>
              </a:ext>
            </a:extLst>
          </p:cNvPr>
          <p:cNvSpPr/>
          <p:nvPr/>
        </p:nvSpPr>
        <p:spPr>
          <a:xfrm>
            <a:off x="5512792" y="214056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12" name="Oval 111">
            <a:extLst>
              <a:ext uri="{FF2B5EF4-FFF2-40B4-BE49-F238E27FC236}">
                <a16:creationId xmlns:a16="http://schemas.microsoft.com/office/drawing/2014/main" id="{C086AB18-68BE-7844-A8B4-392CD74DAA36}"/>
              </a:ext>
            </a:extLst>
          </p:cNvPr>
          <p:cNvSpPr/>
          <p:nvPr/>
        </p:nvSpPr>
        <p:spPr>
          <a:xfrm>
            <a:off x="5512792" y="262701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13" name="Oval 112">
            <a:extLst>
              <a:ext uri="{FF2B5EF4-FFF2-40B4-BE49-F238E27FC236}">
                <a16:creationId xmlns:a16="http://schemas.microsoft.com/office/drawing/2014/main" id="{3A5087B7-86D8-1B43-9DD3-E1AD19A7D8BF}"/>
              </a:ext>
            </a:extLst>
          </p:cNvPr>
          <p:cNvSpPr/>
          <p:nvPr/>
        </p:nvSpPr>
        <p:spPr>
          <a:xfrm>
            <a:off x="5512792" y="310773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14" name="Oval 113">
            <a:extLst>
              <a:ext uri="{FF2B5EF4-FFF2-40B4-BE49-F238E27FC236}">
                <a16:creationId xmlns:a16="http://schemas.microsoft.com/office/drawing/2014/main" id="{8FE1A6FD-ED3D-BA4D-98DC-1F475B39DA44}"/>
              </a:ext>
            </a:extLst>
          </p:cNvPr>
          <p:cNvSpPr/>
          <p:nvPr/>
        </p:nvSpPr>
        <p:spPr>
          <a:xfrm>
            <a:off x="5512792" y="358845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15" name="Oval 114">
            <a:extLst>
              <a:ext uri="{FF2B5EF4-FFF2-40B4-BE49-F238E27FC236}">
                <a16:creationId xmlns:a16="http://schemas.microsoft.com/office/drawing/2014/main" id="{47F0AB43-F21B-0146-A47F-7BE14DDF80CA}"/>
              </a:ext>
            </a:extLst>
          </p:cNvPr>
          <p:cNvSpPr/>
          <p:nvPr/>
        </p:nvSpPr>
        <p:spPr>
          <a:xfrm>
            <a:off x="6049360" y="215079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16" name="Oval 115">
            <a:extLst>
              <a:ext uri="{FF2B5EF4-FFF2-40B4-BE49-F238E27FC236}">
                <a16:creationId xmlns:a16="http://schemas.microsoft.com/office/drawing/2014/main" id="{7B32ECF4-FB44-C343-985C-92FA05CE961A}"/>
              </a:ext>
            </a:extLst>
          </p:cNvPr>
          <p:cNvSpPr/>
          <p:nvPr/>
        </p:nvSpPr>
        <p:spPr>
          <a:xfrm>
            <a:off x="6049360" y="263724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17" name="Oval 116">
            <a:extLst>
              <a:ext uri="{FF2B5EF4-FFF2-40B4-BE49-F238E27FC236}">
                <a16:creationId xmlns:a16="http://schemas.microsoft.com/office/drawing/2014/main" id="{0322994A-7DB2-E641-911C-192F38BF0253}"/>
              </a:ext>
            </a:extLst>
          </p:cNvPr>
          <p:cNvSpPr/>
          <p:nvPr/>
        </p:nvSpPr>
        <p:spPr>
          <a:xfrm>
            <a:off x="6049360" y="311796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18" name="Oval 117">
            <a:extLst>
              <a:ext uri="{FF2B5EF4-FFF2-40B4-BE49-F238E27FC236}">
                <a16:creationId xmlns:a16="http://schemas.microsoft.com/office/drawing/2014/main" id="{4098184B-E0E7-1C4A-AE42-9F0524060AE3}"/>
              </a:ext>
            </a:extLst>
          </p:cNvPr>
          <p:cNvSpPr/>
          <p:nvPr/>
        </p:nvSpPr>
        <p:spPr>
          <a:xfrm>
            <a:off x="6049360" y="3598688"/>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19" name="Oval 118">
            <a:extLst>
              <a:ext uri="{FF2B5EF4-FFF2-40B4-BE49-F238E27FC236}">
                <a16:creationId xmlns:a16="http://schemas.microsoft.com/office/drawing/2014/main" id="{A9CB9947-8F5B-5841-BC5A-A5E7F99E97B1}"/>
              </a:ext>
            </a:extLst>
          </p:cNvPr>
          <p:cNvSpPr/>
          <p:nvPr/>
        </p:nvSpPr>
        <p:spPr>
          <a:xfrm>
            <a:off x="6585928" y="215079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20" name="Oval 119">
            <a:extLst>
              <a:ext uri="{FF2B5EF4-FFF2-40B4-BE49-F238E27FC236}">
                <a16:creationId xmlns:a16="http://schemas.microsoft.com/office/drawing/2014/main" id="{C678E230-0708-4D4B-BB30-09936FEC74D6}"/>
              </a:ext>
            </a:extLst>
          </p:cNvPr>
          <p:cNvSpPr/>
          <p:nvPr/>
        </p:nvSpPr>
        <p:spPr>
          <a:xfrm>
            <a:off x="6585928" y="263724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21" name="Oval 120">
            <a:extLst>
              <a:ext uri="{FF2B5EF4-FFF2-40B4-BE49-F238E27FC236}">
                <a16:creationId xmlns:a16="http://schemas.microsoft.com/office/drawing/2014/main" id="{06D46348-DD24-D144-A255-A69E02EE417A}"/>
              </a:ext>
            </a:extLst>
          </p:cNvPr>
          <p:cNvSpPr/>
          <p:nvPr/>
        </p:nvSpPr>
        <p:spPr>
          <a:xfrm>
            <a:off x="6585928" y="311796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22" name="Oval 121">
            <a:extLst>
              <a:ext uri="{FF2B5EF4-FFF2-40B4-BE49-F238E27FC236}">
                <a16:creationId xmlns:a16="http://schemas.microsoft.com/office/drawing/2014/main" id="{F9F17FB9-36AF-E64C-9DE3-2316B4219C00}"/>
              </a:ext>
            </a:extLst>
          </p:cNvPr>
          <p:cNvSpPr/>
          <p:nvPr/>
        </p:nvSpPr>
        <p:spPr>
          <a:xfrm>
            <a:off x="6585928" y="3598688"/>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23" name="Oval 122">
            <a:extLst>
              <a:ext uri="{FF2B5EF4-FFF2-40B4-BE49-F238E27FC236}">
                <a16:creationId xmlns:a16="http://schemas.microsoft.com/office/drawing/2014/main" id="{B1073976-0EF9-5F44-BA2E-7E93D2160E50}"/>
              </a:ext>
            </a:extLst>
          </p:cNvPr>
          <p:cNvSpPr/>
          <p:nvPr/>
        </p:nvSpPr>
        <p:spPr>
          <a:xfrm>
            <a:off x="7122496" y="2161948"/>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24" name="Oval 123">
            <a:extLst>
              <a:ext uri="{FF2B5EF4-FFF2-40B4-BE49-F238E27FC236}">
                <a16:creationId xmlns:a16="http://schemas.microsoft.com/office/drawing/2014/main" id="{B01C1B31-E58F-D246-B200-D16BB0FD88D4}"/>
              </a:ext>
            </a:extLst>
          </p:cNvPr>
          <p:cNvSpPr/>
          <p:nvPr/>
        </p:nvSpPr>
        <p:spPr>
          <a:xfrm>
            <a:off x="7122496" y="264839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25" name="Oval 124">
            <a:extLst>
              <a:ext uri="{FF2B5EF4-FFF2-40B4-BE49-F238E27FC236}">
                <a16:creationId xmlns:a16="http://schemas.microsoft.com/office/drawing/2014/main" id="{304AE3E3-AD20-2B47-8611-3E8450CE646D}"/>
              </a:ext>
            </a:extLst>
          </p:cNvPr>
          <p:cNvSpPr/>
          <p:nvPr/>
        </p:nvSpPr>
        <p:spPr>
          <a:xfrm>
            <a:off x="7122496" y="312911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26" name="Oval 125">
            <a:extLst>
              <a:ext uri="{FF2B5EF4-FFF2-40B4-BE49-F238E27FC236}">
                <a16:creationId xmlns:a16="http://schemas.microsoft.com/office/drawing/2014/main" id="{E2F85EA3-A12C-AD4B-A69E-04CB92634A33}"/>
              </a:ext>
            </a:extLst>
          </p:cNvPr>
          <p:cNvSpPr/>
          <p:nvPr/>
        </p:nvSpPr>
        <p:spPr>
          <a:xfrm>
            <a:off x="7122496" y="3609839"/>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27" name="Oval 126">
            <a:extLst>
              <a:ext uri="{FF2B5EF4-FFF2-40B4-BE49-F238E27FC236}">
                <a16:creationId xmlns:a16="http://schemas.microsoft.com/office/drawing/2014/main" id="{DAB94318-E7A2-4C42-970B-A3EC9BB3E5A0}"/>
              </a:ext>
            </a:extLst>
          </p:cNvPr>
          <p:cNvSpPr/>
          <p:nvPr/>
        </p:nvSpPr>
        <p:spPr>
          <a:xfrm>
            <a:off x="7659064" y="215079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28" name="Oval 127">
            <a:extLst>
              <a:ext uri="{FF2B5EF4-FFF2-40B4-BE49-F238E27FC236}">
                <a16:creationId xmlns:a16="http://schemas.microsoft.com/office/drawing/2014/main" id="{4C37BB13-2FEB-0F47-A2FA-AEDB9962967E}"/>
              </a:ext>
            </a:extLst>
          </p:cNvPr>
          <p:cNvSpPr/>
          <p:nvPr/>
        </p:nvSpPr>
        <p:spPr>
          <a:xfrm>
            <a:off x="7659064" y="263724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29" name="Oval 128">
            <a:extLst>
              <a:ext uri="{FF2B5EF4-FFF2-40B4-BE49-F238E27FC236}">
                <a16:creationId xmlns:a16="http://schemas.microsoft.com/office/drawing/2014/main" id="{F0E8D1D2-05CE-7241-8A3B-4DBE2F2303DD}"/>
              </a:ext>
            </a:extLst>
          </p:cNvPr>
          <p:cNvSpPr/>
          <p:nvPr/>
        </p:nvSpPr>
        <p:spPr>
          <a:xfrm>
            <a:off x="7659064" y="311796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30" name="Oval 129">
            <a:extLst>
              <a:ext uri="{FF2B5EF4-FFF2-40B4-BE49-F238E27FC236}">
                <a16:creationId xmlns:a16="http://schemas.microsoft.com/office/drawing/2014/main" id="{7E55BDDD-079A-8A42-9DD8-FEBB33EE8135}"/>
              </a:ext>
            </a:extLst>
          </p:cNvPr>
          <p:cNvSpPr/>
          <p:nvPr/>
        </p:nvSpPr>
        <p:spPr>
          <a:xfrm>
            <a:off x="7659064" y="3598688"/>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31" name="Oval 130">
            <a:extLst>
              <a:ext uri="{FF2B5EF4-FFF2-40B4-BE49-F238E27FC236}">
                <a16:creationId xmlns:a16="http://schemas.microsoft.com/office/drawing/2014/main" id="{8779DDF0-4A47-E84B-8C03-9069BC8F34FB}"/>
              </a:ext>
            </a:extLst>
          </p:cNvPr>
          <p:cNvSpPr/>
          <p:nvPr/>
        </p:nvSpPr>
        <p:spPr>
          <a:xfrm>
            <a:off x="8195632" y="214056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32" name="Oval 131">
            <a:extLst>
              <a:ext uri="{FF2B5EF4-FFF2-40B4-BE49-F238E27FC236}">
                <a16:creationId xmlns:a16="http://schemas.microsoft.com/office/drawing/2014/main" id="{740BFDCF-D929-B447-93D7-CCA3F179C8BC}"/>
              </a:ext>
            </a:extLst>
          </p:cNvPr>
          <p:cNvSpPr/>
          <p:nvPr/>
        </p:nvSpPr>
        <p:spPr>
          <a:xfrm>
            <a:off x="8195632" y="262701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33" name="Oval 132">
            <a:extLst>
              <a:ext uri="{FF2B5EF4-FFF2-40B4-BE49-F238E27FC236}">
                <a16:creationId xmlns:a16="http://schemas.microsoft.com/office/drawing/2014/main" id="{53708B34-D4E2-844D-9443-0E42920574AA}"/>
              </a:ext>
            </a:extLst>
          </p:cNvPr>
          <p:cNvSpPr/>
          <p:nvPr/>
        </p:nvSpPr>
        <p:spPr>
          <a:xfrm>
            <a:off x="8195632" y="310773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34" name="Oval 133">
            <a:extLst>
              <a:ext uri="{FF2B5EF4-FFF2-40B4-BE49-F238E27FC236}">
                <a16:creationId xmlns:a16="http://schemas.microsoft.com/office/drawing/2014/main" id="{D802384C-F176-1442-9151-D1713BBF2039}"/>
              </a:ext>
            </a:extLst>
          </p:cNvPr>
          <p:cNvSpPr/>
          <p:nvPr/>
        </p:nvSpPr>
        <p:spPr>
          <a:xfrm>
            <a:off x="8195632" y="358845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35" name="TextBox 134">
            <a:extLst>
              <a:ext uri="{FF2B5EF4-FFF2-40B4-BE49-F238E27FC236}">
                <a16:creationId xmlns:a16="http://schemas.microsoft.com/office/drawing/2014/main" id="{34FFF296-B50E-EB4A-846A-048C114CD915}"/>
              </a:ext>
            </a:extLst>
          </p:cNvPr>
          <p:cNvSpPr txBox="1"/>
          <p:nvPr/>
        </p:nvSpPr>
        <p:spPr>
          <a:xfrm>
            <a:off x="5773343" y="4050870"/>
            <a:ext cx="2046651" cy="461665"/>
          </a:xfrm>
          <a:prstGeom prst="rect">
            <a:avLst/>
          </a:prstGeom>
          <a:noFill/>
        </p:spPr>
        <p:txBody>
          <a:bodyPr wrap="none" rtlCol="0">
            <a:spAutoFit/>
          </a:bodyPr>
          <a:lstStyle/>
          <a:p>
            <a:r>
              <a:rPr lang="en-US" sz="2400" dirty="0"/>
              <a:t>Extra electrons</a:t>
            </a:r>
          </a:p>
        </p:txBody>
      </p:sp>
      <p:sp>
        <p:nvSpPr>
          <p:cNvPr id="136" name="TextBox 135">
            <a:extLst>
              <a:ext uri="{FF2B5EF4-FFF2-40B4-BE49-F238E27FC236}">
                <a16:creationId xmlns:a16="http://schemas.microsoft.com/office/drawing/2014/main" id="{CC6D0A97-3932-FC4C-A115-29C8F6B4F381}"/>
              </a:ext>
            </a:extLst>
          </p:cNvPr>
          <p:cNvSpPr txBox="1"/>
          <p:nvPr/>
        </p:nvSpPr>
        <p:spPr>
          <a:xfrm>
            <a:off x="2332375" y="4076493"/>
            <a:ext cx="1557862" cy="461665"/>
          </a:xfrm>
          <a:prstGeom prst="rect">
            <a:avLst/>
          </a:prstGeom>
          <a:noFill/>
        </p:spPr>
        <p:txBody>
          <a:bodyPr wrap="none" rtlCol="0">
            <a:spAutoFit/>
          </a:bodyPr>
          <a:lstStyle/>
          <a:p>
            <a:r>
              <a:rPr lang="en-US" sz="2400" dirty="0"/>
              <a:t>Extra holes</a:t>
            </a:r>
          </a:p>
        </p:txBody>
      </p:sp>
      <p:sp>
        <p:nvSpPr>
          <p:cNvPr id="137" name="TextBox 136">
            <a:extLst>
              <a:ext uri="{FF2B5EF4-FFF2-40B4-BE49-F238E27FC236}">
                <a16:creationId xmlns:a16="http://schemas.microsoft.com/office/drawing/2014/main" id="{AD33DE1F-2446-8349-BD7F-E0E5C973C8D3}"/>
              </a:ext>
            </a:extLst>
          </p:cNvPr>
          <p:cNvSpPr txBox="1"/>
          <p:nvPr/>
        </p:nvSpPr>
        <p:spPr>
          <a:xfrm>
            <a:off x="6538883" y="1590234"/>
            <a:ext cx="455574" cy="584775"/>
          </a:xfrm>
          <a:prstGeom prst="rect">
            <a:avLst/>
          </a:prstGeom>
          <a:noFill/>
        </p:spPr>
        <p:txBody>
          <a:bodyPr wrap="none" rtlCol="0">
            <a:spAutoFit/>
          </a:bodyPr>
          <a:lstStyle/>
          <a:p>
            <a:r>
              <a:rPr lang="en-US" sz="3200" b="1" dirty="0"/>
              <a:t>N</a:t>
            </a:r>
          </a:p>
        </p:txBody>
      </p:sp>
      <p:sp>
        <p:nvSpPr>
          <p:cNvPr id="138" name="TextBox 137">
            <a:extLst>
              <a:ext uri="{FF2B5EF4-FFF2-40B4-BE49-F238E27FC236}">
                <a16:creationId xmlns:a16="http://schemas.microsoft.com/office/drawing/2014/main" id="{7D54268D-13CE-4641-B7D5-5C81D66FA008}"/>
              </a:ext>
            </a:extLst>
          </p:cNvPr>
          <p:cNvSpPr txBox="1"/>
          <p:nvPr/>
        </p:nvSpPr>
        <p:spPr>
          <a:xfrm>
            <a:off x="2773096" y="1574162"/>
            <a:ext cx="402674" cy="584775"/>
          </a:xfrm>
          <a:prstGeom prst="rect">
            <a:avLst/>
          </a:prstGeom>
          <a:noFill/>
        </p:spPr>
        <p:txBody>
          <a:bodyPr wrap="none" rtlCol="0">
            <a:spAutoFit/>
          </a:bodyPr>
          <a:lstStyle/>
          <a:p>
            <a:r>
              <a:rPr lang="en-US" sz="3200" b="1" dirty="0"/>
              <a:t>P</a:t>
            </a:r>
            <a:endParaRPr lang="en-US" sz="2400" b="1" dirty="0"/>
          </a:p>
        </p:txBody>
      </p:sp>
      <p:cxnSp>
        <p:nvCxnSpPr>
          <p:cNvPr id="140" name="Straight Arrow Connector 139">
            <a:extLst>
              <a:ext uri="{FF2B5EF4-FFF2-40B4-BE49-F238E27FC236}">
                <a16:creationId xmlns:a16="http://schemas.microsoft.com/office/drawing/2014/main" id="{BA95EF1F-FA53-D445-9D56-366C270EB718}"/>
              </a:ext>
            </a:extLst>
          </p:cNvPr>
          <p:cNvCxnSpPr>
            <a:stCxn id="135" idx="0"/>
            <a:endCxn id="82" idx="3"/>
          </p:cNvCxnSpPr>
          <p:nvPr/>
        </p:nvCxnSpPr>
        <p:spPr>
          <a:xfrm flipV="1">
            <a:off x="6796669" y="3563422"/>
            <a:ext cx="782261" cy="487448"/>
          </a:xfrm>
          <a:prstGeom prst="straightConnector1">
            <a:avLst/>
          </a:prstGeom>
          <a:ln w="2857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0A039609-BFA8-D84B-9F8F-74293F7C43A3}"/>
              </a:ext>
            </a:extLst>
          </p:cNvPr>
          <p:cNvCxnSpPr>
            <a:cxnSpLocks/>
            <a:stCxn id="135" idx="0"/>
            <a:endCxn id="72" idx="4"/>
          </p:cNvCxnSpPr>
          <p:nvPr/>
        </p:nvCxnSpPr>
        <p:spPr>
          <a:xfrm flipH="1" flipV="1">
            <a:off x="5977668" y="3578224"/>
            <a:ext cx="819001" cy="472646"/>
          </a:xfrm>
          <a:prstGeom prst="straightConnector1">
            <a:avLst/>
          </a:prstGeom>
          <a:ln w="2857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419CA8E0-D3F6-B740-9F29-D44D878D6276}"/>
              </a:ext>
            </a:extLst>
          </p:cNvPr>
          <p:cNvCxnSpPr>
            <a:cxnSpLocks/>
            <a:stCxn id="136" idx="0"/>
            <a:endCxn id="94" idx="4"/>
          </p:cNvCxnSpPr>
          <p:nvPr/>
        </p:nvCxnSpPr>
        <p:spPr>
          <a:xfrm flipV="1">
            <a:off x="3111306" y="3619931"/>
            <a:ext cx="674166" cy="456562"/>
          </a:xfrm>
          <a:prstGeom prst="straightConnector1">
            <a:avLst/>
          </a:prstGeom>
          <a:ln w="2857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B0BE0A4C-454F-EA49-B7B1-4191ED7FAA87}"/>
              </a:ext>
            </a:extLst>
          </p:cNvPr>
          <p:cNvCxnSpPr>
            <a:cxnSpLocks/>
            <a:stCxn id="136" idx="0"/>
            <a:endCxn id="103" idx="5"/>
          </p:cNvCxnSpPr>
          <p:nvPr/>
        </p:nvCxnSpPr>
        <p:spPr>
          <a:xfrm flipH="1" flipV="1">
            <a:off x="2202091" y="3574573"/>
            <a:ext cx="909215" cy="501920"/>
          </a:xfrm>
          <a:prstGeom prst="straightConnector1">
            <a:avLst/>
          </a:prstGeom>
          <a:ln w="2857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39015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Img15 (2 of 5)</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923330"/>
          </a:xfrm>
          <a:prstGeom prst="rect">
            <a:avLst/>
          </a:prstGeom>
        </p:spPr>
        <p:txBody>
          <a:bodyPr wrap="square">
            <a:spAutoFit/>
          </a:bodyPr>
          <a:lstStyle/>
          <a:p>
            <a:r>
              <a:rPr lang="en-GB" dirty="0"/>
              <a:t>Image 1 caption: A PN junction is created at the border between a P and N type semiconductor. The P type has extra holes for electrons. The N type has extra electrons. Both the P and N type materials are neutral overall.</a:t>
            </a:r>
          </a:p>
        </p:txBody>
      </p:sp>
      <p:sp>
        <p:nvSpPr>
          <p:cNvPr id="5" name="Rectangle 4">
            <a:extLst>
              <a:ext uri="{FF2B5EF4-FFF2-40B4-BE49-F238E27FC236}">
                <a16:creationId xmlns:a16="http://schemas.microsoft.com/office/drawing/2014/main" id="{2CF56D65-C4D6-4E43-99C7-93D943C7F8E5}"/>
              </a:ext>
            </a:extLst>
          </p:cNvPr>
          <p:cNvSpPr/>
          <p:nvPr/>
        </p:nvSpPr>
        <p:spPr>
          <a:xfrm>
            <a:off x="1037062" y="2458383"/>
            <a:ext cx="3819751" cy="1918741"/>
          </a:xfrm>
          <a:prstGeom prst="rect">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47F663B-F9F7-D244-80F8-247EC1B2A557}"/>
              </a:ext>
            </a:extLst>
          </p:cNvPr>
          <p:cNvSpPr/>
          <p:nvPr/>
        </p:nvSpPr>
        <p:spPr>
          <a:xfrm>
            <a:off x="4886794" y="2458382"/>
            <a:ext cx="3819751" cy="1918741"/>
          </a:xfrm>
          <a:prstGeom prst="rect">
            <a:avLst/>
          </a:prstGeom>
          <a:solidFill>
            <a:schemeClr val="accent2">
              <a:lumMod val="60000"/>
              <a:lumOff val="4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2896DE6-BB00-0E47-8FBC-DEFD835111D9}"/>
              </a:ext>
            </a:extLst>
          </p:cNvPr>
          <p:cNvSpPr/>
          <p:nvPr/>
        </p:nvSpPr>
        <p:spPr>
          <a:xfrm>
            <a:off x="1183097" y="250750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 name="Oval 7">
            <a:extLst>
              <a:ext uri="{FF2B5EF4-FFF2-40B4-BE49-F238E27FC236}">
                <a16:creationId xmlns:a16="http://schemas.microsoft.com/office/drawing/2014/main" id="{337C0E01-4E2E-2C4E-9DAF-EA3C61386FF5}"/>
              </a:ext>
            </a:extLst>
          </p:cNvPr>
          <p:cNvSpPr/>
          <p:nvPr/>
        </p:nvSpPr>
        <p:spPr>
          <a:xfrm>
            <a:off x="1183097" y="299395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 name="Oval 8">
            <a:extLst>
              <a:ext uri="{FF2B5EF4-FFF2-40B4-BE49-F238E27FC236}">
                <a16:creationId xmlns:a16="http://schemas.microsoft.com/office/drawing/2014/main" id="{742668FC-7930-D14C-A384-B8A678C98FAD}"/>
              </a:ext>
            </a:extLst>
          </p:cNvPr>
          <p:cNvSpPr/>
          <p:nvPr/>
        </p:nvSpPr>
        <p:spPr>
          <a:xfrm>
            <a:off x="1183097" y="347467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0" name="Oval 9">
            <a:extLst>
              <a:ext uri="{FF2B5EF4-FFF2-40B4-BE49-F238E27FC236}">
                <a16:creationId xmlns:a16="http://schemas.microsoft.com/office/drawing/2014/main" id="{CDAC4363-A9D5-B441-A3D6-F85BA6C85657}"/>
              </a:ext>
            </a:extLst>
          </p:cNvPr>
          <p:cNvSpPr/>
          <p:nvPr/>
        </p:nvSpPr>
        <p:spPr>
          <a:xfrm>
            <a:off x="1183097" y="395539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1" name="Oval 10">
            <a:extLst>
              <a:ext uri="{FF2B5EF4-FFF2-40B4-BE49-F238E27FC236}">
                <a16:creationId xmlns:a16="http://schemas.microsoft.com/office/drawing/2014/main" id="{D821FC74-98AA-7A43-A1A0-4E5E3C4038F7}"/>
              </a:ext>
            </a:extLst>
          </p:cNvPr>
          <p:cNvSpPr/>
          <p:nvPr/>
        </p:nvSpPr>
        <p:spPr>
          <a:xfrm>
            <a:off x="1719665" y="250508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2" name="Oval 11">
            <a:extLst>
              <a:ext uri="{FF2B5EF4-FFF2-40B4-BE49-F238E27FC236}">
                <a16:creationId xmlns:a16="http://schemas.microsoft.com/office/drawing/2014/main" id="{65553D5A-2FF9-B941-9E73-61BD15EFC031}"/>
              </a:ext>
            </a:extLst>
          </p:cNvPr>
          <p:cNvSpPr/>
          <p:nvPr/>
        </p:nvSpPr>
        <p:spPr>
          <a:xfrm>
            <a:off x="1719665" y="2991530"/>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3" name="Oval 12">
            <a:extLst>
              <a:ext uri="{FF2B5EF4-FFF2-40B4-BE49-F238E27FC236}">
                <a16:creationId xmlns:a16="http://schemas.microsoft.com/office/drawing/2014/main" id="{0C290F4F-DEAA-6646-BAF3-8B117CAE548B}"/>
              </a:ext>
            </a:extLst>
          </p:cNvPr>
          <p:cNvSpPr/>
          <p:nvPr/>
        </p:nvSpPr>
        <p:spPr>
          <a:xfrm>
            <a:off x="1719665" y="347225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4" name="Oval 13">
            <a:extLst>
              <a:ext uri="{FF2B5EF4-FFF2-40B4-BE49-F238E27FC236}">
                <a16:creationId xmlns:a16="http://schemas.microsoft.com/office/drawing/2014/main" id="{28C0B08F-3524-AD41-8686-0118280461F5}"/>
              </a:ext>
            </a:extLst>
          </p:cNvPr>
          <p:cNvSpPr/>
          <p:nvPr/>
        </p:nvSpPr>
        <p:spPr>
          <a:xfrm>
            <a:off x="1719665" y="395297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5" name="Oval 14">
            <a:extLst>
              <a:ext uri="{FF2B5EF4-FFF2-40B4-BE49-F238E27FC236}">
                <a16:creationId xmlns:a16="http://schemas.microsoft.com/office/drawing/2014/main" id="{BDCEBF02-4CA4-B743-A681-C12FA9C814BE}"/>
              </a:ext>
            </a:extLst>
          </p:cNvPr>
          <p:cNvSpPr/>
          <p:nvPr/>
        </p:nvSpPr>
        <p:spPr>
          <a:xfrm>
            <a:off x="2256233" y="251531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6" name="Oval 15">
            <a:extLst>
              <a:ext uri="{FF2B5EF4-FFF2-40B4-BE49-F238E27FC236}">
                <a16:creationId xmlns:a16="http://schemas.microsoft.com/office/drawing/2014/main" id="{6C7C3863-4BC4-A542-AA3F-FFE694173E3E}"/>
              </a:ext>
            </a:extLst>
          </p:cNvPr>
          <p:cNvSpPr/>
          <p:nvPr/>
        </p:nvSpPr>
        <p:spPr>
          <a:xfrm>
            <a:off x="2256233" y="300176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7" name="Oval 16">
            <a:extLst>
              <a:ext uri="{FF2B5EF4-FFF2-40B4-BE49-F238E27FC236}">
                <a16:creationId xmlns:a16="http://schemas.microsoft.com/office/drawing/2014/main" id="{88539065-16CD-D644-801A-D43DCD9A4932}"/>
              </a:ext>
            </a:extLst>
          </p:cNvPr>
          <p:cNvSpPr/>
          <p:nvPr/>
        </p:nvSpPr>
        <p:spPr>
          <a:xfrm>
            <a:off x="2256233" y="348248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8" name="Oval 17">
            <a:extLst>
              <a:ext uri="{FF2B5EF4-FFF2-40B4-BE49-F238E27FC236}">
                <a16:creationId xmlns:a16="http://schemas.microsoft.com/office/drawing/2014/main" id="{DBB554B7-E29B-AA45-8026-39F04E5E58FD}"/>
              </a:ext>
            </a:extLst>
          </p:cNvPr>
          <p:cNvSpPr/>
          <p:nvPr/>
        </p:nvSpPr>
        <p:spPr>
          <a:xfrm>
            <a:off x="2256233" y="396320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9" name="Oval 18">
            <a:extLst>
              <a:ext uri="{FF2B5EF4-FFF2-40B4-BE49-F238E27FC236}">
                <a16:creationId xmlns:a16="http://schemas.microsoft.com/office/drawing/2014/main" id="{583A9BE9-6C23-8045-95CF-74AAA6E4AC7E}"/>
              </a:ext>
            </a:extLst>
          </p:cNvPr>
          <p:cNvSpPr/>
          <p:nvPr/>
        </p:nvSpPr>
        <p:spPr>
          <a:xfrm>
            <a:off x="2792801" y="251531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0" name="Oval 19">
            <a:extLst>
              <a:ext uri="{FF2B5EF4-FFF2-40B4-BE49-F238E27FC236}">
                <a16:creationId xmlns:a16="http://schemas.microsoft.com/office/drawing/2014/main" id="{A5F055CF-AD55-7D4B-9F37-C1424A3DB9FB}"/>
              </a:ext>
            </a:extLst>
          </p:cNvPr>
          <p:cNvSpPr/>
          <p:nvPr/>
        </p:nvSpPr>
        <p:spPr>
          <a:xfrm>
            <a:off x="2792801" y="300176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1" name="Oval 20">
            <a:extLst>
              <a:ext uri="{FF2B5EF4-FFF2-40B4-BE49-F238E27FC236}">
                <a16:creationId xmlns:a16="http://schemas.microsoft.com/office/drawing/2014/main" id="{595F9668-F19C-B248-8404-56B94B102BD4}"/>
              </a:ext>
            </a:extLst>
          </p:cNvPr>
          <p:cNvSpPr/>
          <p:nvPr/>
        </p:nvSpPr>
        <p:spPr>
          <a:xfrm>
            <a:off x="2792801" y="348248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2" name="Oval 21">
            <a:extLst>
              <a:ext uri="{FF2B5EF4-FFF2-40B4-BE49-F238E27FC236}">
                <a16:creationId xmlns:a16="http://schemas.microsoft.com/office/drawing/2014/main" id="{5040CC7D-2495-9941-AA3F-1B6A20F81A93}"/>
              </a:ext>
            </a:extLst>
          </p:cNvPr>
          <p:cNvSpPr/>
          <p:nvPr/>
        </p:nvSpPr>
        <p:spPr>
          <a:xfrm>
            <a:off x="2792801" y="396320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3" name="Oval 22">
            <a:extLst>
              <a:ext uri="{FF2B5EF4-FFF2-40B4-BE49-F238E27FC236}">
                <a16:creationId xmlns:a16="http://schemas.microsoft.com/office/drawing/2014/main" id="{E8AC69BA-4EF5-194F-B280-D2828AA1E73F}"/>
              </a:ext>
            </a:extLst>
          </p:cNvPr>
          <p:cNvSpPr/>
          <p:nvPr/>
        </p:nvSpPr>
        <p:spPr>
          <a:xfrm>
            <a:off x="3329369" y="252646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4" name="Oval 23">
            <a:extLst>
              <a:ext uri="{FF2B5EF4-FFF2-40B4-BE49-F238E27FC236}">
                <a16:creationId xmlns:a16="http://schemas.microsoft.com/office/drawing/2014/main" id="{F1FF38B8-C369-7B41-955C-AD903335C105}"/>
              </a:ext>
            </a:extLst>
          </p:cNvPr>
          <p:cNvSpPr/>
          <p:nvPr/>
        </p:nvSpPr>
        <p:spPr>
          <a:xfrm>
            <a:off x="3329369" y="301291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5" name="Oval 24">
            <a:extLst>
              <a:ext uri="{FF2B5EF4-FFF2-40B4-BE49-F238E27FC236}">
                <a16:creationId xmlns:a16="http://schemas.microsoft.com/office/drawing/2014/main" id="{BFBE4693-29C0-6848-A847-2A0A34AF35B4}"/>
              </a:ext>
            </a:extLst>
          </p:cNvPr>
          <p:cNvSpPr/>
          <p:nvPr/>
        </p:nvSpPr>
        <p:spPr>
          <a:xfrm>
            <a:off x="3329369" y="349363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6" name="Oval 25">
            <a:extLst>
              <a:ext uri="{FF2B5EF4-FFF2-40B4-BE49-F238E27FC236}">
                <a16:creationId xmlns:a16="http://schemas.microsoft.com/office/drawing/2014/main" id="{3DEEE3E5-DA09-B74C-8055-058FC5E7A439}"/>
              </a:ext>
            </a:extLst>
          </p:cNvPr>
          <p:cNvSpPr/>
          <p:nvPr/>
        </p:nvSpPr>
        <p:spPr>
          <a:xfrm>
            <a:off x="3329369" y="397435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7" name="Oval 26">
            <a:extLst>
              <a:ext uri="{FF2B5EF4-FFF2-40B4-BE49-F238E27FC236}">
                <a16:creationId xmlns:a16="http://schemas.microsoft.com/office/drawing/2014/main" id="{1DA0E44F-460F-D345-A11D-949ADCA40EC7}"/>
              </a:ext>
            </a:extLst>
          </p:cNvPr>
          <p:cNvSpPr/>
          <p:nvPr/>
        </p:nvSpPr>
        <p:spPr>
          <a:xfrm>
            <a:off x="3865937" y="251531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8" name="Oval 27">
            <a:extLst>
              <a:ext uri="{FF2B5EF4-FFF2-40B4-BE49-F238E27FC236}">
                <a16:creationId xmlns:a16="http://schemas.microsoft.com/office/drawing/2014/main" id="{3EBFBEB2-736A-CE44-A39C-41A8CD2610FD}"/>
              </a:ext>
            </a:extLst>
          </p:cNvPr>
          <p:cNvSpPr/>
          <p:nvPr/>
        </p:nvSpPr>
        <p:spPr>
          <a:xfrm>
            <a:off x="3865937" y="300176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9" name="Oval 28">
            <a:extLst>
              <a:ext uri="{FF2B5EF4-FFF2-40B4-BE49-F238E27FC236}">
                <a16:creationId xmlns:a16="http://schemas.microsoft.com/office/drawing/2014/main" id="{1AE97347-72EA-E84C-92AA-8BD11339FFB1}"/>
              </a:ext>
            </a:extLst>
          </p:cNvPr>
          <p:cNvSpPr/>
          <p:nvPr/>
        </p:nvSpPr>
        <p:spPr>
          <a:xfrm>
            <a:off x="3865937" y="348248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0" name="Oval 29">
            <a:extLst>
              <a:ext uri="{FF2B5EF4-FFF2-40B4-BE49-F238E27FC236}">
                <a16:creationId xmlns:a16="http://schemas.microsoft.com/office/drawing/2014/main" id="{953057C3-1481-2941-8D65-41D80CFADE69}"/>
              </a:ext>
            </a:extLst>
          </p:cNvPr>
          <p:cNvSpPr/>
          <p:nvPr/>
        </p:nvSpPr>
        <p:spPr>
          <a:xfrm>
            <a:off x="3865937" y="396320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1" name="Oval 30">
            <a:extLst>
              <a:ext uri="{FF2B5EF4-FFF2-40B4-BE49-F238E27FC236}">
                <a16:creationId xmlns:a16="http://schemas.microsoft.com/office/drawing/2014/main" id="{C8233EF8-0F24-2C4A-956D-3121ABE45A8E}"/>
              </a:ext>
            </a:extLst>
          </p:cNvPr>
          <p:cNvSpPr/>
          <p:nvPr/>
        </p:nvSpPr>
        <p:spPr>
          <a:xfrm>
            <a:off x="4402505" y="250508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2" name="Oval 31">
            <a:extLst>
              <a:ext uri="{FF2B5EF4-FFF2-40B4-BE49-F238E27FC236}">
                <a16:creationId xmlns:a16="http://schemas.microsoft.com/office/drawing/2014/main" id="{975DD159-1B5A-3A47-931F-17503CB49A04}"/>
              </a:ext>
            </a:extLst>
          </p:cNvPr>
          <p:cNvSpPr/>
          <p:nvPr/>
        </p:nvSpPr>
        <p:spPr>
          <a:xfrm>
            <a:off x="4402505" y="2991530"/>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3" name="Oval 32">
            <a:extLst>
              <a:ext uri="{FF2B5EF4-FFF2-40B4-BE49-F238E27FC236}">
                <a16:creationId xmlns:a16="http://schemas.microsoft.com/office/drawing/2014/main" id="{AFA20279-2462-E046-A957-860D717B3ADD}"/>
              </a:ext>
            </a:extLst>
          </p:cNvPr>
          <p:cNvSpPr/>
          <p:nvPr/>
        </p:nvSpPr>
        <p:spPr>
          <a:xfrm>
            <a:off x="4402505" y="347225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4" name="Oval 33">
            <a:extLst>
              <a:ext uri="{FF2B5EF4-FFF2-40B4-BE49-F238E27FC236}">
                <a16:creationId xmlns:a16="http://schemas.microsoft.com/office/drawing/2014/main" id="{B9DAF1E4-4625-CA4B-8135-752E39C0A14C}"/>
              </a:ext>
            </a:extLst>
          </p:cNvPr>
          <p:cNvSpPr/>
          <p:nvPr/>
        </p:nvSpPr>
        <p:spPr>
          <a:xfrm>
            <a:off x="4402505" y="395297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5" name="Oval 34">
            <a:extLst>
              <a:ext uri="{FF2B5EF4-FFF2-40B4-BE49-F238E27FC236}">
                <a16:creationId xmlns:a16="http://schemas.microsoft.com/office/drawing/2014/main" id="{E099A867-BC52-A149-92B1-C2012059521A}"/>
              </a:ext>
            </a:extLst>
          </p:cNvPr>
          <p:cNvSpPr/>
          <p:nvPr/>
        </p:nvSpPr>
        <p:spPr>
          <a:xfrm>
            <a:off x="5363574" y="2883315"/>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DF14783-AB6A-1041-A2BC-F631B0F03026}"/>
              </a:ext>
            </a:extLst>
          </p:cNvPr>
          <p:cNvSpPr/>
          <p:nvPr/>
        </p:nvSpPr>
        <p:spPr>
          <a:xfrm>
            <a:off x="5361070" y="3385235"/>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31A255A1-E365-1247-B8EC-3B89CE14C9B2}"/>
              </a:ext>
            </a:extLst>
          </p:cNvPr>
          <p:cNvSpPr/>
          <p:nvPr/>
        </p:nvSpPr>
        <p:spPr>
          <a:xfrm>
            <a:off x="5365231" y="3871682"/>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E8F7502-2327-664E-92D5-B58BC28108A2}"/>
              </a:ext>
            </a:extLst>
          </p:cNvPr>
          <p:cNvSpPr/>
          <p:nvPr/>
        </p:nvSpPr>
        <p:spPr>
          <a:xfrm>
            <a:off x="5928383" y="2872164"/>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DB1807F-02F5-7840-9F29-123274B3F58E}"/>
              </a:ext>
            </a:extLst>
          </p:cNvPr>
          <p:cNvSpPr/>
          <p:nvPr/>
        </p:nvSpPr>
        <p:spPr>
          <a:xfrm>
            <a:off x="5924889" y="3358611"/>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7BFD080-95D4-2144-8333-4A8E10F40CA0}"/>
              </a:ext>
            </a:extLst>
          </p:cNvPr>
          <p:cNvSpPr/>
          <p:nvPr/>
        </p:nvSpPr>
        <p:spPr>
          <a:xfrm>
            <a:off x="5927129" y="3851897"/>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1582295-103C-4B46-9B01-DFF515E83714}"/>
              </a:ext>
            </a:extLst>
          </p:cNvPr>
          <p:cNvSpPr/>
          <p:nvPr/>
        </p:nvSpPr>
        <p:spPr>
          <a:xfrm>
            <a:off x="6445930" y="2872164"/>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059FBB2-8952-4F4C-9206-466954DED628}"/>
              </a:ext>
            </a:extLst>
          </p:cNvPr>
          <p:cNvSpPr/>
          <p:nvPr/>
        </p:nvSpPr>
        <p:spPr>
          <a:xfrm>
            <a:off x="6473349" y="3392558"/>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9CD5671-7093-914E-BB8D-DB0FE93FEF8F}"/>
              </a:ext>
            </a:extLst>
          </p:cNvPr>
          <p:cNvSpPr/>
          <p:nvPr/>
        </p:nvSpPr>
        <p:spPr>
          <a:xfrm>
            <a:off x="6464187" y="3851897"/>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7C7D81C-B30E-8E49-A750-C584447F8609}"/>
              </a:ext>
            </a:extLst>
          </p:cNvPr>
          <p:cNvSpPr/>
          <p:nvPr/>
        </p:nvSpPr>
        <p:spPr>
          <a:xfrm>
            <a:off x="7005029" y="2891949"/>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CA140D9-5E3C-CB4B-B49C-EB9AF25D8A97}"/>
              </a:ext>
            </a:extLst>
          </p:cNvPr>
          <p:cNvSpPr/>
          <p:nvPr/>
        </p:nvSpPr>
        <p:spPr>
          <a:xfrm>
            <a:off x="7032448" y="3412343"/>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89EA7E2C-C1EF-EB4A-AECD-650F0651CEED}"/>
              </a:ext>
            </a:extLst>
          </p:cNvPr>
          <p:cNvSpPr/>
          <p:nvPr/>
        </p:nvSpPr>
        <p:spPr>
          <a:xfrm>
            <a:off x="7023286" y="3871682"/>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79E2615A-8640-794E-A08E-6DE31834A289}"/>
              </a:ext>
            </a:extLst>
          </p:cNvPr>
          <p:cNvSpPr/>
          <p:nvPr/>
        </p:nvSpPr>
        <p:spPr>
          <a:xfrm>
            <a:off x="7545871" y="2872164"/>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C88D9E06-198D-0641-B41B-85A900E276E4}"/>
              </a:ext>
            </a:extLst>
          </p:cNvPr>
          <p:cNvSpPr/>
          <p:nvPr/>
        </p:nvSpPr>
        <p:spPr>
          <a:xfrm>
            <a:off x="7573290" y="3392558"/>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5DCD0808-89D1-3545-85C1-B7DF7E54849A}"/>
              </a:ext>
            </a:extLst>
          </p:cNvPr>
          <p:cNvSpPr/>
          <p:nvPr/>
        </p:nvSpPr>
        <p:spPr>
          <a:xfrm>
            <a:off x="7564128" y="3851897"/>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C486D07-9750-D64D-AC56-1ECC62D43013}"/>
              </a:ext>
            </a:extLst>
          </p:cNvPr>
          <p:cNvSpPr/>
          <p:nvPr/>
        </p:nvSpPr>
        <p:spPr>
          <a:xfrm>
            <a:off x="8085052" y="2889123"/>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DD80E6F0-EBB7-D74B-B786-E4E9FA6E945E}"/>
              </a:ext>
            </a:extLst>
          </p:cNvPr>
          <p:cNvSpPr/>
          <p:nvPr/>
        </p:nvSpPr>
        <p:spPr>
          <a:xfrm>
            <a:off x="8112471" y="3409517"/>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EE014D0-9B67-2C42-9238-9AC3083AE419}"/>
              </a:ext>
            </a:extLst>
          </p:cNvPr>
          <p:cNvSpPr/>
          <p:nvPr/>
        </p:nvSpPr>
        <p:spPr>
          <a:xfrm>
            <a:off x="8103309" y="3868856"/>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1E1F6A0-E839-7B49-B4E7-C4276D30A235}"/>
              </a:ext>
            </a:extLst>
          </p:cNvPr>
          <p:cNvSpPr/>
          <p:nvPr/>
        </p:nvSpPr>
        <p:spPr>
          <a:xfrm>
            <a:off x="4261279" y="2895969"/>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0B2A8B62-96FA-364A-B8EE-8EDF9BE81B53}"/>
              </a:ext>
            </a:extLst>
          </p:cNvPr>
          <p:cNvSpPr/>
          <p:nvPr/>
        </p:nvSpPr>
        <p:spPr>
          <a:xfrm>
            <a:off x="4288698" y="3416363"/>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284EBE4-71AC-D04A-B032-2CA39BD32871}"/>
              </a:ext>
            </a:extLst>
          </p:cNvPr>
          <p:cNvSpPr/>
          <p:nvPr/>
        </p:nvSpPr>
        <p:spPr>
          <a:xfrm>
            <a:off x="4279536" y="3875702"/>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5AEABD16-D5EE-304D-9A78-533E36604CC5}"/>
              </a:ext>
            </a:extLst>
          </p:cNvPr>
          <p:cNvSpPr/>
          <p:nvPr/>
        </p:nvSpPr>
        <p:spPr>
          <a:xfrm>
            <a:off x="3716676" y="2913871"/>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0C0722B4-AB02-2E4D-AFFF-EFFD1AF8C772}"/>
              </a:ext>
            </a:extLst>
          </p:cNvPr>
          <p:cNvSpPr/>
          <p:nvPr/>
        </p:nvSpPr>
        <p:spPr>
          <a:xfrm>
            <a:off x="3744095" y="3434265"/>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37299FED-1F39-3B45-B9D0-D0D0785116BE}"/>
              </a:ext>
            </a:extLst>
          </p:cNvPr>
          <p:cNvSpPr/>
          <p:nvPr/>
        </p:nvSpPr>
        <p:spPr>
          <a:xfrm>
            <a:off x="3734933" y="3893604"/>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4244B6E7-4564-6C4E-8472-EF8B9226AC7B}"/>
              </a:ext>
            </a:extLst>
          </p:cNvPr>
          <p:cNvSpPr/>
          <p:nvPr/>
        </p:nvSpPr>
        <p:spPr>
          <a:xfrm>
            <a:off x="3178680" y="2891949"/>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03E41DF-5657-104D-9A2A-5568872DA1B7}"/>
              </a:ext>
            </a:extLst>
          </p:cNvPr>
          <p:cNvSpPr/>
          <p:nvPr/>
        </p:nvSpPr>
        <p:spPr>
          <a:xfrm>
            <a:off x="3206099" y="3412343"/>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EF84030C-86E1-2844-A8FF-CA4FB5D5F73A}"/>
              </a:ext>
            </a:extLst>
          </p:cNvPr>
          <p:cNvSpPr/>
          <p:nvPr/>
        </p:nvSpPr>
        <p:spPr>
          <a:xfrm>
            <a:off x="3196937" y="3871682"/>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AF96BF5E-57F4-6741-95CA-3BBC96D2BB98}"/>
              </a:ext>
            </a:extLst>
          </p:cNvPr>
          <p:cNvSpPr/>
          <p:nvPr/>
        </p:nvSpPr>
        <p:spPr>
          <a:xfrm>
            <a:off x="2644600" y="2861013"/>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A2730A5A-786F-6044-BED2-31B319100A65}"/>
              </a:ext>
            </a:extLst>
          </p:cNvPr>
          <p:cNvSpPr/>
          <p:nvPr/>
        </p:nvSpPr>
        <p:spPr>
          <a:xfrm>
            <a:off x="2672019" y="3381407"/>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C76AB45-82C7-E045-A5B4-44B347D75018}"/>
              </a:ext>
            </a:extLst>
          </p:cNvPr>
          <p:cNvSpPr/>
          <p:nvPr/>
        </p:nvSpPr>
        <p:spPr>
          <a:xfrm>
            <a:off x="2662857" y="3840746"/>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66211624-C115-F940-96A5-1AAB073EA282}"/>
              </a:ext>
            </a:extLst>
          </p:cNvPr>
          <p:cNvSpPr/>
          <p:nvPr/>
        </p:nvSpPr>
        <p:spPr>
          <a:xfrm>
            <a:off x="2097559" y="2883315"/>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27E3B1D9-5AFE-9B41-96A2-9AB61A7C6FA7}"/>
              </a:ext>
            </a:extLst>
          </p:cNvPr>
          <p:cNvSpPr/>
          <p:nvPr/>
        </p:nvSpPr>
        <p:spPr>
          <a:xfrm>
            <a:off x="2124978" y="3403709"/>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4280F921-16D3-514D-9C0B-76A1C6EAFC4A}"/>
              </a:ext>
            </a:extLst>
          </p:cNvPr>
          <p:cNvSpPr/>
          <p:nvPr/>
        </p:nvSpPr>
        <p:spPr>
          <a:xfrm>
            <a:off x="2115816" y="3863048"/>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8714D0F7-82D8-FD4B-A2DE-9987984AD7B2}"/>
              </a:ext>
            </a:extLst>
          </p:cNvPr>
          <p:cNvSpPr/>
          <p:nvPr/>
        </p:nvSpPr>
        <p:spPr>
          <a:xfrm>
            <a:off x="1565612" y="2895969"/>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4C6B817C-3836-9143-A5E3-8A37C1805C1A}"/>
              </a:ext>
            </a:extLst>
          </p:cNvPr>
          <p:cNvSpPr/>
          <p:nvPr/>
        </p:nvSpPr>
        <p:spPr>
          <a:xfrm>
            <a:off x="1593031" y="3416363"/>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856F9E42-D857-9F4C-8311-8580288ED9D6}"/>
              </a:ext>
            </a:extLst>
          </p:cNvPr>
          <p:cNvSpPr/>
          <p:nvPr/>
        </p:nvSpPr>
        <p:spPr>
          <a:xfrm>
            <a:off x="1583869" y="3875702"/>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C61EFCF7-9EF4-C94F-9A30-4253A9F3E359}"/>
              </a:ext>
            </a:extLst>
          </p:cNvPr>
          <p:cNvSpPr/>
          <p:nvPr/>
        </p:nvSpPr>
        <p:spPr>
          <a:xfrm>
            <a:off x="4976224" y="251773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72" name="Oval 71">
            <a:extLst>
              <a:ext uri="{FF2B5EF4-FFF2-40B4-BE49-F238E27FC236}">
                <a16:creationId xmlns:a16="http://schemas.microsoft.com/office/drawing/2014/main" id="{E38BA233-EFF6-994E-9057-23955691239D}"/>
              </a:ext>
            </a:extLst>
          </p:cNvPr>
          <p:cNvSpPr/>
          <p:nvPr/>
        </p:nvSpPr>
        <p:spPr>
          <a:xfrm>
            <a:off x="4976224" y="300418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73" name="Oval 72">
            <a:extLst>
              <a:ext uri="{FF2B5EF4-FFF2-40B4-BE49-F238E27FC236}">
                <a16:creationId xmlns:a16="http://schemas.microsoft.com/office/drawing/2014/main" id="{8A9B80D7-B239-0E40-B04A-59230C6988BD}"/>
              </a:ext>
            </a:extLst>
          </p:cNvPr>
          <p:cNvSpPr/>
          <p:nvPr/>
        </p:nvSpPr>
        <p:spPr>
          <a:xfrm>
            <a:off x="4976224" y="348490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74" name="Oval 73">
            <a:extLst>
              <a:ext uri="{FF2B5EF4-FFF2-40B4-BE49-F238E27FC236}">
                <a16:creationId xmlns:a16="http://schemas.microsoft.com/office/drawing/2014/main" id="{FE611AD9-47DA-8443-9D91-0C1CA39AC402}"/>
              </a:ext>
            </a:extLst>
          </p:cNvPr>
          <p:cNvSpPr/>
          <p:nvPr/>
        </p:nvSpPr>
        <p:spPr>
          <a:xfrm>
            <a:off x="4976224" y="3965628"/>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75" name="Oval 74">
            <a:extLst>
              <a:ext uri="{FF2B5EF4-FFF2-40B4-BE49-F238E27FC236}">
                <a16:creationId xmlns:a16="http://schemas.microsoft.com/office/drawing/2014/main" id="{336DA1B5-5BBA-754F-9D45-F1DC2FCB54AE}"/>
              </a:ext>
            </a:extLst>
          </p:cNvPr>
          <p:cNvSpPr/>
          <p:nvPr/>
        </p:nvSpPr>
        <p:spPr>
          <a:xfrm>
            <a:off x="5512792" y="251531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76" name="Oval 75">
            <a:extLst>
              <a:ext uri="{FF2B5EF4-FFF2-40B4-BE49-F238E27FC236}">
                <a16:creationId xmlns:a16="http://schemas.microsoft.com/office/drawing/2014/main" id="{3DB415B5-FA08-6A41-8E10-2A740ACC6E8B}"/>
              </a:ext>
            </a:extLst>
          </p:cNvPr>
          <p:cNvSpPr/>
          <p:nvPr/>
        </p:nvSpPr>
        <p:spPr>
          <a:xfrm>
            <a:off x="5512792" y="300176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77" name="Oval 76">
            <a:extLst>
              <a:ext uri="{FF2B5EF4-FFF2-40B4-BE49-F238E27FC236}">
                <a16:creationId xmlns:a16="http://schemas.microsoft.com/office/drawing/2014/main" id="{14989854-E2B7-494A-B6E2-CB0CF455B625}"/>
              </a:ext>
            </a:extLst>
          </p:cNvPr>
          <p:cNvSpPr/>
          <p:nvPr/>
        </p:nvSpPr>
        <p:spPr>
          <a:xfrm>
            <a:off x="5512792" y="348248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78" name="Oval 77">
            <a:extLst>
              <a:ext uri="{FF2B5EF4-FFF2-40B4-BE49-F238E27FC236}">
                <a16:creationId xmlns:a16="http://schemas.microsoft.com/office/drawing/2014/main" id="{ED0C6A85-28B8-C244-90E1-D0EC5C35C201}"/>
              </a:ext>
            </a:extLst>
          </p:cNvPr>
          <p:cNvSpPr/>
          <p:nvPr/>
        </p:nvSpPr>
        <p:spPr>
          <a:xfrm>
            <a:off x="5512792" y="396320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79" name="Oval 78">
            <a:extLst>
              <a:ext uri="{FF2B5EF4-FFF2-40B4-BE49-F238E27FC236}">
                <a16:creationId xmlns:a16="http://schemas.microsoft.com/office/drawing/2014/main" id="{D741F3AE-0DD2-0E46-A200-90B59A5D2C16}"/>
              </a:ext>
            </a:extLst>
          </p:cNvPr>
          <p:cNvSpPr/>
          <p:nvPr/>
        </p:nvSpPr>
        <p:spPr>
          <a:xfrm>
            <a:off x="6049360" y="252554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0" name="Oval 79">
            <a:extLst>
              <a:ext uri="{FF2B5EF4-FFF2-40B4-BE49-F238E27FC236}">
                <a16:creationId xmlns:a16="http://schemas.microsoft.com/office/drawing/2014/main" id="{57A849EC-3A1E-5746-9C5F-74D6965B32FC}"/>
              </a:ext>
            </a:extLst>
          </p:cNvPr>
          <p:cNvSpPr/>
          <p:nvPr/>
        </p:nvSpPr>
        <p:spPr>
          <a:xfrm>
            <a:off x="6049360" y="301199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1" name="Oval 80">
            <a:extLst>
              <a:ext uri="{FF2B5EF4-FFF2-40B4-BE49-F238E27FC236}">
                <a16:creationId xmlns:a16="http://schemas.microsoft.com/office/drawing/2014/main" id="{B67F6656-26FC-E44D-B62F-20B00DB7D351}"/>
              </a:ext>
            </a:extLst>
          </p:cNvPr>
          <p:cNvSpPr/>
          <p:nvPr/>
        </p:nvSpPr>
        <p:spPr>
          <a:xfrm>
            <a:off x="6049360" y="349271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2" name="Oval 81">
            <a:extLst>
              <a:ext uri="{FF2B5EF4-FFF2-40B4-BE49-F238E27FC236}">
                <a16:creationId xmlns:a16="http://schemas.microsoft.com/office/drawing/2014/main" id="{D8805AB9-05D8-154B-8A3A-D84ABD363789}"/>
              </a:ext>
            </a:extLst>
          </p:cNvPr>
          <p:cNvSpPr/>
          <p:nvPr/>
        </p:nvSpPr>
        <p:spPr>
          <a:xfrm>
            <a:off x="6049360" y="3973438"/>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3" name="Oval 82">
            <a:extLst>
              <a:ext uri="{FF2B5EF4-FFF2-40B4-BE49-F238E27FC236}">
                <a16:creationId xmlns:a16="http://schemas.microsoft.com/office/drawing/2014/main" id="{C1E2342B-8E50-6241-8325-AB2A07D38DF3}"/>
              </a:ext>
            </a:extLst>
          </p:cNvPr>
          <p:cNvSpPr/>
          <p:nvPr/>
        </p:nvSpPr>
        <p:spPr>
          <a:xfrm>
            <a:off x="6585928" y="252554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4" name="Oval 83">
            <a:extLst>
              <a:ext uri="{FF2B5EF4-FFF2-40B4-BE49-F238E27FC236}">
                <a16:creationId xmlns:a16="http://schemas.microsoft.com/office/drawing/2014/main" id="{7E769ABA-5603-6D4E-9156-ED1A4BAE0E7C}"/>
              </a:ext>
            </a:extLst>
          </p:cNvPr>
          <p:cNvSpPr/>
          <p:nvPr/>
        </p:nvSpPr>
        <p:spPr>
          <a:xfrm>
            <a:off x="6585928" y="301199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5" name="Oval 84">
            <a:extLst>
              <a:ext uri="{FF2B5EF4-FFF2-40B4-BE49-F238E27FC236}">
                <a16:creationId xmlns:a16="http://schemas.microsoft.com/office/drawing/2014/main" id="{6B44237F-24B3-B44B-9924-02ED6A415B52}"/>
              </a:ext>
            </a:extLst>
          </p:cNvPr>
          <p:cNvSpPr/>
          <p:nvPr/>
        </p:nvSpPr>
        <p:spPr>
          <a:xfrm>
            <a:off x="6585928" y="349271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6" name="Oval 85">
            <a:extLst>
              <a:ext uri="{FF2B5EF4-FFF2-40B4-BE49-F238E27FC236}">
                <a16:creationId xmlns:a16="http://schemas.microsoft.com/office/drawing/2014/main" id="{EDD9F87F-6176-7842-80AC-536C42EADB80}"/>
              </a:ext>
            </a:extLst>
          </p:cNvPr>
          <p:cNvSpPr/>
          <p:nvPr/>
        </p:nvSpPr>
        <p:spPr>
          <a:xfrm>
            <a:off x="6585928" y="3973438"/>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7" name="Oval 86">
            <a:extLst>
              <a:ext uri="{FF2B5EF4-FFF2-40B4-BE49-F238E27FC236}">
                <a16:creationId xmlns:a16="http://schemas.microsoft.com/office/drawing/2014/main" id="{24435FC2-001B-AB4B-B144-B69DBB16970B}"/>
              </a:ext>
            </a:extLst>
          </p:cNvPr>
          <p:cNvSpPr/>
          <p:nvPr/>
        </p:nvSpPr>
        <p:spPr>
          <a:xfrm>
            <a:off x="7122496" y="2536698"/>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8" name="Oval 87">
            <a:extLst>
              <a:ext uri="{FF2B5EF4-FFF2-40B4-BE49-F238E27FC236}">
                <a16:creationId xmlns:a16="http://schemas.microsoft.com/office/drawing/2014/main" id="{F4347AEF-EA56-FF4C-9899-CAF40227F073}"/>
              </a:ext>
            </a:extLst>
          </p:cNvPr>
          <p:cNvSpPr/>
          <p:nvPr/>
        </p:nvSpPr>
        <p:spPr>
          <a:xfrm>
            <a:off x="7122496" y="302314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9" name="Oval 88">
            <a:extLst>
              <a:ext uri="{FF2B5EF4-FFF2-40B4-BE49-F238E27FC236}">
                <a16:creationId xmlns:a16="http://schemas.microsoft.com/office/drawing/2014/main" id="{AFBBE07F-4F4F-0848-B4CA-CCA94716505F}"/>
              </a:ext>
            </a:extLst>
          </p:cNvPr>
          <p:cNvSpPr/>
          <p:nvPr/>
        </p:nvSpPr>
        <p:spPr>
          <a:xfrm>
            <a:off x="7122496" y="350386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0" name="Oval 89">
            <a:extLst>
              <a:ext uri="{FF2B5EF4-FFF2-40B4-BE49-F238E27FC236}">
                <a16:creationId xmlns:a16="http://schemas.microsoft.com/office/drawing/2014/main" id="{9665EB66-44BE-1441-A70A-B588459C76AD}"/>
              </a:ext>
            </a:extLst>
          </p:cNvPr>
          <p:cNvSpPr/>
          <p:nvPr/>
        </p:nvSpPr>
        <p:spPr>
          <a:xfrm>
            <a:off x="7122496" y="3984589"/>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1" name="Oval 90">
            <a:extLst>
              <a:ext uri="{FF2B5EF4-FFF2-40B4-BE49-F238E27FC236}">
                <a16:creationId xmlns:a16="http://schemas.microsoft.com/office/drawing/2014/main" id="{444AC212-6E49-DD40-8A89-6964C29FC2A4}"/>
              </a:ext>
            </a:extLst>
          </p:cNvPr>
          <p:cNvSpPr/>
          <p:nvPr/>
        </p:nvSpPr>
        <p:spPr>
          <a:xfrm>
            <a:off x="7659064" y="252554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2" name="Oval 91">
            <a:extLst>
              <a:ext uri="{FF2B5EF4-FFF2-40B4-BE49-F238E27FC236}">
                <a16:creationId xmlns:a16="http://schemas.microsoft.com/office/drawing/2014/main" id="{9997B3F7-ECF2-2F45-BD93-B33AF2CC8FFF}"/>
              </a:ext>
            </a:extLst>
          </p:cNvPr>
          <p:cNvSpPr/>
          <p:nvPr/>
        </p:nvSpPr>
        <p:spPr>
          <a:xfrm>
            <a:off x="7659064" y="301199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3" name="Oval 92">
            <a:extLst>
              <a:ext uri="{FF2B5EF4-FFF2-40B4-BE49-F238E27FC236}">
                <a16:creationId xmlns:a16="http://schemas.microsoft.com/office/drawing/2014/main" id="{B193DBDE-C6C9-964D-BBC5-473DCCE79401}"/>
              </a:ext>
            </a:extLst>
          </p:cNvPr>
          <p:cNvSpPr/>
          <p:nvPr/>
        </p:nvSpPr>
        <p:spPr>
          <a:xfrm>
            <a:off x="7659064" y="349271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4" name="Oval 93">
            <a:extLst>
              <a:ext uri="{FF2B5EF4-FFF2-40B4-BE49-F238E27FC236}">
                <a16:creationId xmlns:a16="http://schemas.microsoft.com/office/drawing/2014/main" id="{AFF27238-F42C-3B4C-ACAB-46CEF0F283C7}"/>
              </a:ext>
            </a:extLst>
          </p:cNvPr>
          <p:cNvSpPr/>
          <p:nvPr/>
        </p:nvSpPr>
        <p:spPr>
          <a:xfrm>
            <a:off x="7659064" y="3973438"/>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5" name="Oval 94">
            <a:extLst>
              <a:ext uri="{FF2B5EF4-FFF2-40B4-BE49-F238E27FC236}">
                <a16:creationId xmlns:a16="http://schemas.microsoft.com/office/drawing/2014/main" id="{3406D8AF-C7D2-6E42-BDB7-404D1DC92582}"/>
              </a:ext>
            </a:extLst>
          </p:cNvPr>
          <p:cNvSpPr/>
          <p:nvPr/>
        </p:nvSpPr>
        <p:spPr>
          <a:xfrm>
            <a:off x="8195632" y="251531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6" name="Oval 95">
            <a:extLst>
              <a:ext uri="{FF2B5EF4-FFF2-40B4-BE49-F238E27FC236}">
                <a16:creationId xmlns:a16="http://schemas.microsoft.com/office/drawing/2014/main" id="{85FF06CC-6DE5-3C45-A0E2-A061FF2F739F}"/>
              </a:ext>
            </a:extLst>
          </p:cNvPr>
          <p:cNvSpPr/>
          <p:nvPr/>
        </p:nvSpPr>
        <p:spPr>
          <a:xfrm>
            <a:off x="8195632" y="300176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7" name="Oval 96">
            <a:extLst>
              <a:ext uri="{FF2B5EF4-FFF2-40B4-BE49-F238E27FC236}">
                <a16:creationId xmlns:a16="http://schemas.microsoft.com/office/drawing/2014/main" id="{62D98284-4B1E-ED46-AC8E-18D2F821E2D1}"/>
              </a:ext>
            </a:extLst>
          </p:cNvPr>
          <p:cNvSpPr/>
          <p:nvPr/>
        </p:nvSpPr>
        <p:spPr>
          <a:xfrm>
            <a:off x="8195632" y="348248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8" name="Oval 97">
            <a:extLst>
              <a:ext uri="{FF2B5EF4-FFF2-40B4-BE49-F238E27FC236}">
                <a16:creationId xmlns:a16="http://schemas.microsoft.com/office/drawing/2014/main" id="{B8072903-60BE-9E4D-B25F-086A22F37E27}"/>
              </a:ext>
            </a:extLst>
          </p:cNvPr>
          <p:cNvSpPr/>
          <p:nvPr/>
        </p:nvSpPr>
        <p:spPr>
          <a:xfrm>
            <a:off x="8195632" y="396320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9" name="TextBox 98">
            <a:extLst>
              <a:ext uri="{FF2B5EF4-FFF2-40B4-BE49-F238E27FC236}">
                <a16:creationId xmlns:a16="http://schemas.microsoft.com/office/drawing/2014/main" id="{619C885E-315C-0347-96BD-5EF4C1E23FE1}"/>
              </a:ext>
            </a:extLst>
          </p:cNvPr>
          <p:cNvSpPr txBox="1"/>
          <p:nvPr/>
        </p:nvSpPr>
        <p:spPr>
          <a:xfrm>
            <a:off x="5773343" y="4425620"/>
            <a:ext cx="2046651" cy="461665"/>
          </a:xfrm>
          <a:prstGeom prst="rect">
            <a:avLst/>
          </a:prstGeom>
          <a:noFill/>
        </p:spPr>
        <p:txBody>
          <a:bodyPr wrap="none" rtlCol="0">
            <a:spAutoFit/>
          </a:bodyPr>
          <a:lstStyle/>
          <a:p>
            <a:r>
              <a:rPr lang="en-US" sz="2400" dirty="0"/>
              <a:t>Extra electrons</a:t>
            </a:r>
          </a:p>
        </p:txBody>
      </p:sp>
      <p:sp>
        <p:nvSpPr>
          <p:cNvPr id="100" name="TextBox 99">
            <a:extLst>
              <a:ext uri="{FF2B5EF4-FFF2-40B4-BE49-F238E27FC236}">
                <a16:creationId xmlns:a16="http://schemas.microsoft.com/office/drawing/2014/main" id="{6AC3F2F5-AA58-4C4E-8A52-4EC4D5E801F6}"/>
              </a:ext>
            </a:extLst>
          </p:cNvPr>
          <p:cNvSpPr txBox="1"/>
          <p:nvPr/>
        </p:nvSpPr>
        <p:spPr>
          <a:xfrm>
            <a:off x="2332375" y="4451243"/>
            <a:ext cx="1557862" cy="461665"/>
          </a:xfrm>
          <a:prstGeom prst="rect">
            <a:avLst/>
          </a:prstGeom>
          <a:noFill/>
        </p:spPr>
        <p:txBody>
          <a:bodyPr wrap="none" rtlCol="0">
            <a:spAutoFit/>
          </a:bodyPr>
          <a:lstStyle/>
          <a:p>
            <a:r>
              <a:rPr lang="en-US" sz="2400" dirty="0"/>
              <a:t>Extra holes</a:t>
            </a:r>
          </a:p>
        </p:txBody>
      </p:sp>
      <p:sp>
        <p:nvSpPr>
          <p:cNvPr id="101" name="TextBox 100">
            <a:extLst>
              <a:ext uri="{FF2B5EF4-FFF2-40B4-BE49-F238E27FC236}">
                <a16:creationId xmlns:a16="http://schemas.microsoft.com/office/drawing/2014/main" id="{1FB2F738-FA18-8149-87A7-62105CFBF128}"/>
              </a:ext>
            </a:extLst>
          </p:cNvPr>
          <p:cNvSpPr txBox="1"/>
          <p:nvPr/>
        </p:nvSpPr>
        <p:spPr>
          <a:xfrm>
            <a:off x="6538883" y="1964984"/>
            <a:ext cx="455574" cy="584775"/>
          </a:xfrm>
          <a:prstGeom prst="rect">
            <a:avLst/>
          </a:prstGeom>
          <a:noFill/>
        </p:spPr>
        <p:txBody>
          <a:bodyPr wrap="none" rtlCol="0">
            <a:spAutoFit/>
          </a:bodyPr>
          <a:lstStyle/>
          <a:p>
            <a:r>
              <a:rPr lang="en-US" sz="3200" b="1" dirty="0"/>
              <a:t>N</a:t>
            </a:r>
          </a:p>
        </p:txBody>
      </p:sp>
      <p:sp>
        <p:nvSpPr>
          <p:cNvPr id="102" name="TextBox 101">
            <a:extLst>
              <a:ext uri="{FF2B5EF4-FFF2-40B4-BE49-F238E27FC236}">
                <a16:creationId xmlns:a16="http://schemas.microsoft.com/office/drawing/2014/main" id="{0C022BDD-4C1A-D54B-9A65-62C7F3C9ACC7}"/>
              </a:ext>
            </a:extLst>
          </p:cNvPr>
          <p:cNvSpPr txBox="1"/>
          <p:nvPr/>
        </p:nvSpPr>
        <p:spPr>
          <a:xfrm>
            <a:off x="2773096" y="1948912"/>
            <a:ext cx="402674" cy="584775"/>
          </a:xfrm>
          <a:prstGeom prst="rect">
            <a:avLst/>
          </a:prstGeom>
          <a:noFill/>
        </p:spPr>
        <p:txBody>
          <a:bodyPr wrap="none" rtlCol="0">
            <a:spAutoFit/>
          </a:bodyPr>
          <a:lstStyle/>
          <a:p>
            <a:r>
              <a:rPr lang="en-US" sz="3200" b="1" dirty="0"/>
              <a:t>P</a:t>
            </a:r>
            <a:endParaRPr lang="en-US" sz="2400" b="1" dirty="0"/>
          </a:p>
        </p:txBody>
      </p:sp>
      <p:cxnSp>
        <p:nvCxnSpPr>
          <p:cNvPr id="103" name="Straight Arrow Connector 102">
            <a:extLst>
              <a:ext uri="{FF2B5EF4-FFF2-40B4-BE49-F238E27FC236}">
                <a16:creationId xmlns:a16="http://schemas.microsoft.com/office/drawing/2014/main" id="{298267A8-7ADC-044E-833D-EC5BD629FD23}"/>
              </a:ext>
            </a:extLst>
          </p:cNvPr>
          <p:cNvCxnSpPr>
            <a:stCxn id="99" idx="0"/>
            <a:endCxn id="49" idx="3"/>
          </p:cNvCxnSpPr>
          <p:nvPr/>
        </p:nvCxnSpPr>
        <p:spPr>
          <a:xfrm flipV="1">
            <a:off x="6796669" y="3938172"/>
            <a:ext cx="782261" cy="487448"/>
          </a:xfrm>
          <a:prstGeom prst="straightConnector1">
            <a:avLst/>
          </a:prstGeom>
          <a:ln w="2857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55C9E693-183D-DE45-A423-FE553ACA5BCC}"/>
              </a:ext>
            </a:extLst>
          </p:cNvPr>
          <p:cNvCxnSpPr>
            <a:cxnSpLocks/>
            <a:stCxn id="99" idx="0"/>
            <a:endCxn id="40" idx="4"/>
          </p:cNvCxnSpPr>
          <p:nvPr/>
        </p:nvCxnSpPr>
        <p:spPr>
          <a:xfrm flipH="1" flipV="1">
            <a:off x="5977668" y="3952974"/>
            <a:ext cx="819001" cy="472646"/>
          </a:xfrm>
          <a:prstGeom prst="straightConnector1">
            <a:avLst/>
          </a:prstGeom>
          <a:ln w="2857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A1B9C24A-FB8F-504B-93FA-2931DB0125AF}"/>
              </a:ext>
            </a:extLst>
          </p:cNvPr>
          <p:cNvCxnSpPr>
            <a:cxnSpLocks/>
            <a:stCxn id="100" idx="0"/>
            <a:endCxn id="58" idx="4"/>
          </p:cNvCxnSpPr>
          <p:nvPr/>
        </p:nvCxnSpPr>
        <p:spPr>
          <a:xfrm flipV="1">
            <a:off x="3111306" y="3994681"/>
            <a:ext cx="674166" cy="456562"/>
          </a:xfrm>
          <a:prstGeom prst="straightConnector1">
            <a:avLst/>
          </a:prstGeom>
          <a:ln w="2857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00F5A364-3C9D-4C4F-9A6B-D21884B195BA}"/>
              </a:ext>
            </a:extLst>
          </p:cNvPr>
          <p:cNvCxnSpPr>
            <a:cxnSpLocks/>
            <a:stCxn id="100" idx="0"/>
            <a:endCxn id="67" idx="5"/>
          </p:cNvCxnSpPr>
          <p:nvPr/>
        </p:nvCxnSpPr>
        <p:spPr>
          <a:xfrm flipH="1" flipV="1">
            <a:off x="2202091" y="3949323"/>
            <a:ext cx="909215" cy="501920"/>
          </a:xfrm>
          <a:prstGeom prst="straightConnector1">
            <a:avLst/>
          </a:prstGeom>
          <a:ln w="2857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675585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Img15 (3 of 5)</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978748"/>
            <a:ext cx="9647050" cy="1200329"/>
          </a:xfrm>
          <a:prstGeom prst="rect">
            <a:avLst/>
          </a:prstGeom>
        </p:spPr>
        <p:txBody>
          <a:bodyPr wrap="square">
            <a:spAutoFit/>
          </a:bodyPr>
          <a:lstStyle/>
          <a:p>
            <a:r>
              <a:rPr lang="en-GB" dirty="0"/>
              <a:t>Image 2 caption: Electrons from the N type material jump over to the P type material and fill some of the holes. This makes the region in the N type material near the border slightly positively charged (its lacks electrons) and the region in the P type material  near the border slightly negatively charged (it has too many electrons). Together, these areas are the depletion layer.</a:t>
            </a:r>
          </a:p>
        </p:txBody>
      </p:sp>
      <p:sp>
        <p:nvSpPr>
          <p:cNvPr id="14" name="Rectangle 13">
            <a:extLst>
              <a:ext uri="{FF2B5EF4-FFF2-40B4-BE49-F238E27FC236}">
                <a16:creationId xmlns:a16="http://schemas.microsoft.com/office/drawing/2014/main" id="{E617EF58-C6A9-2A49-9A8E-AFD974619A07}"/>
              </a:ext>
            </a:extLst>
          </p:cNvPr>
          <p:cNvSpPr/>
          <p:nvPr/>
        </p:nvSpPr>
        <p:spPr>
          <a:xfrm>
            <a:off x="1037062" y="2533333"/>
            <a:ext cx="3819751" cy="1918741"/>
          </a:xfrm>
          <a:prstGeom prst="rect">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13C716B-A44A-A64F-BED0-2C618BD137B7}"/>
              </a:ext>
            </a:extLst>
          </p:cNvPr>
          <p:cNvSpPr/>
          <p:nvPr/>
        </p:nvSpPr>
        <p:spPr>
          <a:xfrm>
            <a:off x="4886794" y="2533332"/>
            <a:ext cx="3819751" cy="1918741"/>
          </a:xfrm>
          <a:prstGeom prst="rect">
            <a:avLst/>
          </a:prstGeom>
          <a:solidFill>
            <a:schemeClr val="accent2">
              <a:lumMod val="60000"/>
              <a:lumOff val="4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3825944-C69A-F449-9346-832946A011DE}"/>
              </a:ext>
            </a:extLst>
          </p:cNvPr>
          <p:cNvSpPr/>
          <p:nvPr/>
        </p:nvSpPr>
        <p:spPr>
          <a:xfrm>
            <a:off x="1183097" y="258245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7" name="Oval 16">
            <a:extLst>
              <a:ext uri="{FF2B5EF4-FFF2-40B4-BE49-F238E27FC236}">
                <a16:creationId xmlns:a16="http://schemas.microsoft.com/office/drawing/2014/main" id="{65BE27E0-D1C3-A04B-ACD6-28D9384B6C9A}"/>
              </a:ext>
            </a:extLst>
          </p:cNvPr>
          <p:cNvSpPr/>
          <p:nvPr/>
        </p:nvSpPr>
        <p:spPr>
          <a:xfrm>
            <a:off x="1183097" y="306890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8" name="Oval 17">
            <a:extLst>
              <a:ext uri="{FF2B5EF4-FFF2-40B4-BE49-F238E27FC236}">
                <a16:creationId xmlns:a16="http://schemas.microsoft.com/office/drawing/2014/main" id="{520A5A7B-F156-DE43-87FB-FFBCEA3CAAAD}"/>
              </a:ext>
            </a:extLst>
          </p:cNvPr>
          <p:cNvSpPr/>
          <p:nvPr/>
        </p:nvSpPr>
        <p:spPr>
          <a:xfrm>
            <a:off x="1183097" y="354962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9" name="Oval 18">
            <a:extLst>
              <a:ext uri="{FF2B5EF4-FFF2-40B4-BE49-F238E27FC236}">
                <a16:creationId xmlns:a16="http://schemas.microsoft.com/office/drawing/2014/main" id="{1291C149-7A04-C940-BB20-A67ED167CA7F}"/>
              </a:ext>
            </a:extLst>
          </p:cNvPr>
          <p:cNvSpPr/>
          <p:nvPr/>
        </p:nvSpPr>
        <p:spPr>
          <a:xfrm>
            <a:off x="1183097" y="403034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0" name="Oval 19">
            <a:extLst>
              <a:ext uri="{FF2B5EF4-FFF2-40B4-BE49-F238E27FC236}">
                <a16:creationId xmlns:a16="http://schemas.microsoft.com/office/drawing/2014/main" id="{CCCAD07E-7F99-014B-86B3-F882D8E9AFF4}"/>
              </a:ext>
            </a:extLst>
          </p:cNvPr>
          <p:cNvSpPr/>
          <p:nvPr/>
        </p:nvSpPr>
        <p:spPr>
          <a:xfrm>
            <a:off x="1719665" y="258003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1" name="Oval 20">
            <a:extLst>
              <a:ext uri="{FF2B5EF4-FFF2-40B4-BE49-F238E27FC236}">
                <a16:creationId xmlns:a16="http://schemas.microsoft.com/office/drawing/2014/main" id="{4752ED92-B5E0-584D-8E26-5971B464F39B}"/>
              </a:ext>
            </a:extLst>
          </p:cNvPr>
          <p:cNvSpPr/>
          <p:nvPr/>
        </p:nvSpPr>
        <p:spPr>
          <a:xfrm>
            <a:off x="1719665" y="3066480"/>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2" name="Oval 21">
            <a:extLst>
              <a:ext uri="{FF2B5EF4-FFF2-40B4-BE49-F238E27FC236}">
                <a16:creationId xmlns:a16="http://schemas.microsoft.com/office/drawing/2014/main" id="{EB60A624-E09F-4040-9490-E80BA8886A3E}"/>
              </a:ext>
            </a:extLst>
          </p:cNvPr>
          <p:cNvSpPr/>
          <p:nvPr/>
        </p:nvSpPr>
        <p:spPr>
          <a:xfrm>
            <a:off x="1719665" y="354720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3" name="Oval 22">
            <a:extLst>
              <a:ext uri="{FF2B5EF4-FFF2-40B4-BE49-F238E27FC236}">
                <a16:creationId xmlns:a16="http://schemas.microsoft.com/office/drawing/2014/main" id="{289A7667-C688-1A48-9088-10181715D163}"/>
              </a:ext>
            </a:extLst>
          </p:cNvPr>
          <p:cNvSpPr/>
          <p:nvPr/>
        </p:nvSpPr>
        <p:spPr>
          <a:xfrm>
            <a:off x="1719665" y="402792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4" name="Oval 23">
            <a:extLst>
              <a:ext uri="{FF2B5EF4-FFF2-40B4-BE49-F238E27FC236}">
                <a16:creationId xmlns:a16="http://schemas.microsoft.com/office/drawing/2014/main" id="{B5720B9D-1822-E948-B4C0-A7274E5F9538}"/>
              </a:ext>
            </a:extLst>
          </p:cNvPr>
          <p:cNvSpPr/>
          <p:nvPr/>
        </p:nvSpPr>
        <p:spPr>
          <a:xfrm>
            <a:off x="2256233" y="259026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5" name="Oval 24">
            <a:extLst>
              <a:ext uri="{FF2B5EF4-FFF2-40B4-BE49-F238E27FC236}">
                <a16:creationId xmlns:a16="http://schemas.microsoft.com/office/drawing/2014/main" id="{F851EE93-E2FB-0940-A806-262019AC0154}"/>
              </a:ext>
            </a:extLst>
          </p:cNvPr>
          <p:cNvSpPr/>
          <p:nvPr/>
        </p:nvSpPr>
        <p:spPr>
          <a:xfrm>
            <a:off x="2256233" y="307671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6" name="Oval 25">
            <a:extLst>
              <a:ext uri="{FF2B5EF4-FFF2-40B4-BE49-F238E27FC236}">
                <a16:creationId xmlns:a16="http://schemas.microsoft.com/office/drawing/2014/main" id="{533ECAF9-28AB-4E49-BDF5-3485BB0DF96E}"/>
              </a:ext>
            </a:extLst>
          </p:cNvPr>
          <p:cNvSpPr/>
          <p:nvPr/>
        </p:nvSpPr>
        <p:spPr>
          <a:xfrm>
            <a:off x="2256233" y="355743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7" name="Oval 26">
            <a:extLst>
              <a:ext uri="{FF2B5EF4-FFF2-40B4-BE49-F238E27FC236}">
                <a16:creationId xmlns:a16="http://schemas.microsoft.com/office/drawing/2014/main" id="{E803AEB2-5387-1A40-89B2-82215529AE2C}"/>
              </a:ext>
            </a:extLst>
          </p:cNvPr>
          <p:cNvSpPr/>
          <p:nvPr/>
        </p:nvSpPr>
        <p:spPr>
          <a:xfrm>
            <a:off x="2256233" y="403815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8" name="Oval 27">
            <a:extLst>
              <a:ext uri="{FF2B5EF4-FFF2-40B4-BE49-F238E27FC236}">
                <a16:creationId xmlns:a16="http://schemas.microsoft.com/office/drawing/2014/main" id="{5A06B7EE-0E09-A74D-B8F1-76BA8C6556EF}"/>
              </a:ext>
            </a:extLst>
          </p:cNvPr>
          <p:cNvSpPr/>
          <p:nvPr/>
        </p:nvSpPr>
        <p:spPr>
          <a:xfrm>
            <a:off x="2792801" y="259026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9" name="Oval 28">
            <a:extLst>
              <a:ext uri="{FF2B5EF4-FFF2-40B4-BE49-F238E27FC236}">
                <a16:creationId xmlns:a16="http://schemas.microsoft.com/office/drawing/2014/main" id="{0CD1E8B0-0CA5-9745-97D7-31A99270966A}"/>
              </a:ext>
            </a:extLst>
          </p:cNvPr>
          <p:cNvSpPr/>
          <p:nvPr/>
        </p:nvSpPr>
        <p:spPr>
          <a:xfrm>
            <a:off x="2792801" y="307671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0" name="Oval 29">
            <a:extLst>
              <a:ext uri="{FF2B5EF4-FFF2-40B4-BE49-F238E27FC236}">
                <a16:creationId xmlns:a16="http://schemas.microsoft.com/office/drawing/2014/main" id="{61ACF0EB-17C4-8A4E-A752-390AE9FE9B27}"/>
              </a:ext>
            </a:extLst>
          </p:cNvPr>
          <p:cNvSpPr/>
          <p:nvPr/>
        </p:nvSpPr>
        <p:spPr>
          <a:xfrm>
            <a:off x="2792801" y="355743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1" name="Oval 30">
            <a:extLst>
              <a:ext uri="{FF2B5EF4-FFF2-40B4-BE49-F238E27FC236}">
                <a16:creationId xmlns:a16="http://schemas.microsoft.com/office/drawing/2014/main" id="{3D65340E-01C6-3745-A28F-2E208C24D214}"/>
              </a:ext>
            </a:extLst>
          </p:cNvPr>
          <p:cNvSpPr/>
          <p:nvPr/>
        </p:nvSpPr>
        <p:spPr>
          <a:xfrm>
            <a:off x="2792801" y="403815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2" name="Oval 31">
            <a:extLst>
              <a:ext uri="{FF2B5EF4-FFF2-40B4-BE49-F238E27FC236}">
                <a16:creationId xmlns:a16="http://schemas.microsoft.com/office/drawing/2014/main" id="{999B49E6-2F8E-1249-A2FA-55EBC77DDA6A}"/>
              </a:ext>
            </a:extLst>
          </p:cNvPr>
          <p:cNvSpPr/>
          <p:nvPr/>
        </p:nvSpPr>
        <p:spPr>
          <a:xfrm>
            <a:off x="3329369" y="260141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3" name="Oval 32">
            <a:extLst>
              <a:ext uri="{FF2B5EF4-FFF2-40B4-BE49-F238E27FC236}">
                <a16:creationId xmlns:a16="http://schemas.microsoft.com/office/drawing/2014/main" id="{4A9D1247-D481-6B45-AFB3-696F607F1427}"/>
              </a:ext>
            </a:extLst>
          </p:cNvPr>
          <p:cNvSpPr/>
          <p:nvPr/>
        </p:nvSpPr>
        <p:spPr>
          <a:xfrm>
            <a:off x="3329369" y="308786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4" name="Oval 33">
            <a:extLst>
              <a:ext uri="{FF2B5EF4-FFF2-40B4-BE49-F238E27FC236}">
                <a16:creationId xmlns:a16="http://schemas.microsoft.com/office/drawing/2014/main" id="{AB12ED00-D7C9-DA45-86EF-477452FB78EA}"/>
              </a:ext>
            </a:extLst>
          </p:cNvPr>
          <p:cNvSpPr/>
          <p:nvPr/>
        </p:nvSpPr>
        <p:spPr>
          <a:xfrm>
            <a:off x="3329369" y="356858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5" name="Oval 34">
            <a:extLst>
              <a:ext uri="{FF2B5EF4-FFF2-40B4-BE49-F238E27FC236}">
                <a16:creationId xmlns:a16="http://schemas.microsoft.com/office/drawing/2014/main" id="{3EB670C9-CC69-0143-AB24-03CAE6139BF0}"/>
              </a:ext>
            </a:extLst>
          </p:cNvPr>
          <p:cNvSpPr/>
          <p:nvPr/>
        </p:nvSpPr>
        <p:spPr>
          <a:xfrm>
            <a:off x="3329369" y="404930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6" name="Oval 35">
            <a:extLst>
              <a:ext uri="{FF2B5EF4-FFF2-40B4-BE49-F238E27FC236}">
                <a16:creationId xmlns:a16="http://schemas.microsoft.com/office/drawing/2014/main" id="{36080FD6-488B-DF44-B6A6-F2868DE5A0DF}"/>
              </a:ext>
            </a:extLst>
          </p:cNvPr>
          <p:cNvSpPr/>
          <p:nvPr/>
        </p:nvSpPr>
        <p:spPr>
          <a:xfrm>
            <a:off x="3865937" y="259026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7" name="Oval 36">
            <a:extLst>
              <a:ext uri="{FF2B5EF4-FFF2-40B4-BE49-F238E27FC236}">
                <a16:creationId xmlns:a16="http://schemas.microsoft.com/office/drawing/2014/main" id="{F0465F36-FBE2-064A-991D-AC5D64C110FB}"/>
              </a:ext>
            </a:extLst>
          </p:cNvPr>
          <p:cNvSpPr/>
          <p:nvPr/>
        </p:nvSpPr>
        <p:spPr>
          <a:xfrm>
            <a:off x="3865937" y="307671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8" name="Oval 37">
            <a:extLst>
              <a:ext uri="{FF2B5EF4-FFF2-40B4-BE49-F238E27FC236}">
                <a16:creationId xmlns:a16="http://schemas.microsoft.com/office/drawing/2014/main" id="{53B99388-5ED9-874B-B290-56BDD1239735}"/>
              </a:ext>
            </a:extLst>
          </p:cNvPr>
          <p:cNvSpPr/>
          <p:nvPr/>
        </p:nvSpPr>
        <p:spPr>
          <a:xfrm>
            <a:off x="3865937" y="355743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9" name="Oval 38">
            <a:extLst>
              <a:ext uri="{FF2B5EF4-FFF2-40B4-BE49-F238E27FC236}">
                <a16:creationId xmlns:a16="http://schemas.microsoft.com/office/drawing/2014/main" id="{9D6383A3-704F-654F-8FE9-B4101E21F410}"/>
              </a:ext>
            </a:extLst>
          </p:cNvPr>
          <p:cNvSpPr/>
          <p:nvPr/>
        </p:nvSpPr>
        <p:spPr>
          <a:xfrm>
            <a:off x="3865937" y="403815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40" name="Oval 39">
            <a:extLst>
              <a:ext uri="{FF2B5EF4-FFF2-40B4-BE49-F238E27FC236}">
                <a16:creationId xmlns:a16="http://schemas.microsoft.com/office/drawing/2014/main" id="{5A788147-70E0-E749-BF6A-4C8CD3E9804A}"/>
              </a:ext>
            </a:extLst>
          </p:cNvPr>
          <p:cNvSpPr/>
          <p:nvPr/>
        </p:nvSpPr>
        <p:spPr>
          <a:xfrm>
            <a:off x="4402505" y="258003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41" name="Oval 40">
            <a:extLst>
              <a:ext uri="{FF2B5EF4-FFF2-40B4-BE49-F238E27FC236}">
                <a16:creationId xmlns:a16="http://schemas.microsoft.com/office/drawing/2014/main" id="{8544F312-D425-624F-92D3-FB957A28AA50}"/>
              </a:ext>
            </a:extLst>
          </p:cNvPr>
          <p:cNvSpPr/>
          <p:nvPr/>
        </p:nvSpPr>
        <p:spPr>
          <a:xfrm>
            <a:off x="4402505" y="3066480"/>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42" name="Oval 41">
            <a:extLst>
              <a:ext uri="{FF2B5EF4-FFF2-40B4-BE49-F238E27FC236}">
                <a16:creationId xmlns:a16="http://schemas.microsoft.com/office/drawing/2014/main" id="{DB92C96B-FA53-A249-9B30-7BAD3211D1D5}"/>
              </a:ext>
            </a:extLst>
          </p:cNvPr>
          <p:cNvSpPr/>
          <p:nvPr/>
        </p:nvSpPr>
        <p:spPr>
          <a:xfrm>
            <a:off x="4402505" y="354720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43" name="Oval 42">
            <a:extLst>
              <a:ext uri="{FF2B5EF4-FFF2-40B4-BE49-F238E27FC236}">
                <a16:creationId xmlns:a16="http://schemas.microsoft.com/office/drawing/2014/main" id="{75428757-8231-BD40-B542-9B117D3CA681}"/>
              </a:ext>
            </a:extLst>
          </p:cNvPr>
          <p:cNvSpPr/>
          <p:nvPr/>
        </p:nvSpPr>
        <p:spPr>
          <a:xfrm>
            <a:off x="4402505" y="402792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44" name="Oval 43">
            <a:extLst>
              <a:ext uri="{FF2B5EF4-FFF2-40B4-BE49-F238E27FC236}">
                <a16:creationId xmlns:a16="http://schemas.microsoft.com/office/drawing/2014/main" id="{D78C553E-A222-7D44-98A2-C47B056BB44A}"/>
              </a:ext>
            </a:extLst>
          </p:cNvPr>
          <p:cNvSpPr/>
          <p:nvPr/>
        </p:nvSpPr>
        <p:spPr>
          <a:xfrm>
            <a:off x="4261278" y="2981515"/>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D0FA154-A6DA-2043-900C-B47D86263D57}"/>
              </a:ext>
            </a:extLst>
          </p:cNvPr>
          <p:cNvSpPr/>
          <p:nvPr/>
        </p:nvSpPr>
        <p:spPr>
          <a:xfrm>
            <a:off x="4289926" y="3496663"/>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3DDC3906-ECB0-4E4D-BC5D-011791BA123E}"/>
              </a:ext>
            </a:extLst>
          </p:cNvPr>
          <p:cNvSpPr/>
          <p:nvPr/>
        </p:nvSpPr>
        <p:spPr>
          <a:xfrm>
            <a:off x="4279829" y="3952987"/>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FE63CF1-D540-4B46-A059-648C3ADA5867}"/>
              </a:ext>
            </a:extLst>
          </p:cNvPr>
          <p:cNvSpPr/>
          <p:nvPr/>
        </p:nvSpPr>
        <p:spPr>
          <a:xfrm>
            <a:off x="5928383" y="2947114"/>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52B141C5-066A-C74C-BB69-69965EAC460B}"/>
              </a:ext>
            </a:extLst>
          </p:cNvPr>
          <p:cNvSpPr/>
          <p:nvPr/>
        </p:nvSpPr>
        <p:spPr>
          <a:xfrm>
            <a:off x="5924889" y="3433561"/>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7BEF2DD-ADA3-0F4F-B81D-979AB5C4B50A}"/>
              </a:ext>
            </a:extLst>
          </p:cNvPr>
          <p:cNvSpPr/>
          <p:nvPr/>
        </p:nvSpPr>
        <p:spPr>
          <a:xfrm>
            <a:off x="5927129" y="3926847"/>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BF599248-7BB9-B34B-9B7B-E855B4E9F876}"/>
              </a:ext>
            </a:extLst>
          </p:cNvPr>
          <p:cNvSpPr/>
          <p:nvPr/>
        </p:nvSpPr>
        <p:spPr>
          <a:xfrm>
            <a:off x="6445930" y="2947114"/>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7CF3790C-6440-4D41-95B1-0E5C7F636425}"/>
              </a:ext>
            </a:extLst>
          </p:cNvPr>
          <p:cNvSpPr/>
          <p:nvPr/>
        </p:nvSpPr>
        <p:spPr>
          <a:xfrm>
            <a:off x="6473349" y="3467508"/>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651C407-44EA-A149-A46E-B59A194F2063}"/>
              </a:ext>
            </a:extLst>
          </p:cNvPr>
          <p:cNvSpPr/>
          <p:nvPr/>
        </p:nvSpPr>
        <p:spPr>
          <a:xfrm>
            <a:off x="6464187" y="3926847"/>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1C3EE0F0-8D44-BA4C-94B1-FC7955C6EE01}"/>
              </a:ext>
            </a:extLst>
          </p:cNvPr>
          <p:cNvSpPr/>
          <p:nvPr/>
        </p:nvSpPr>
        <p:spPr>
          <a:xfrm>
            <a:off x="7005029" y="2966899"/>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A24B9528-88D2-BF41-A0DD-5EAE64C70192}"/>
              </a:ext>
            </a:extLst>
          </p:cNvPr>
          <p:cNvSpPr/>
          <p:nvPr/>
        </p:nvSpPr>
        <p:spPr>
          <a:xfrm>
            <a:off x="7032448" y="3487293"/>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9C9244D7-3F39-CD4C-942A-C807805D573D}"/>
              </a:ext>
            </a:extLst>
          </p:cNvPr>
          <p:cNvSpPr/>
          <p:nvPr/>
        </p:nvSpPr>
        <p:spPr>
          <a:xfrm>
            <a:off x="7023286" y="3946632"/>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4760CED-1ADA-A146-8AB8-7C78B2C90BE3}"/>
              </a:ext>
            </a:extLst>
          </p:cNvPr>
          <p:cNvSpPr/>
          <p:nvPr/>
        </p:nvSpPr>
        <p:spPr>
          <a:xfrm>
            <a:off x="7545871" y="2947114"/>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0117FD8F-07FD-2D46-B7E0-AAB6B169E75E}"/>
              </a:ext>
            </a:extLst>
          </p:cNvPr>
          <p:cNvSpPr/>
          <p:nvPr/>
        </p:nvSpPr>
        <p:spPr>
          <a:xfrm>
            <a:off x="7573290" y="3467508"/>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2D73D9D0-0FBE-BA46-8DDD-E3D3A5EFE48A}"/>
              </a:ext>
            </a:extLst>
          </p:cNvPr>
          <p:cNvSpPr/>
          <p:nvPr/>
        </p:nvSpPr>
        <p:spPr>
          <a:xfrm>
            <a:off x="7564128" y="3926847"/>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41155161-5070-0E47-AEE0-D388C10BCA96}"/>
              </a:ext>
            </a:extLst>
          </p:cNvPr>
          <p:cNvSpPr/>
          <p:nvPr/>
        </p:nvSpPr>
        <p:spPr>
          <a:xfrm>
            <a:off x="8085052" y="2964073"/>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764DD6B3-1468-DE4D-9503-7D8A36C6514F}"/>
              </a:ext>
            </a:extLst>
          </p:cNvPr>
          <p:cNvSpPr/>
          <p:nvPr/>
        </p:nvSpPr>
        <p:spPr>
          <a:xfrm>
            <a:off x="8112471" y="3484467"/>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17FA5086-B744-0D4B-BFC2-AAB57A8F4A43}"/>
              </a:ext>
            </a:extLst>
          </p:cNvPr>
          <p:cNvSpPr/>
          <p:nvPr/>
        </p:nvSpPr>
        <p:spPr>
          <a:xfrm>
            <a:off x="8103309" y="3943806"/>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B41F4341-2F78-8148-B0EB-0EB777E57F6A}"/>
              </a:ext>
            </a:extLst>
          </p:cNvPr>
          <p:cNvSpPr/>
          <p:nvPr/>
        </p:nvSpPr>
        <p:spPr>
          <a:xfrm>
            <a:off x="4261279" y="2970919"/>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99E2D72-EF7B-7344-9DE8-79D69A16C9DC}"/>
              </a:ext>
            </a:extLst>
          </p:cNvPr>
          <p:cNvSpPr/>
          <p:nvPr/>
        </p:nvSpPr>
        <p:spPr>
          <a:xfrm>
            <a:off x="4288698" y="3491313"/>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F25E75ED-ABCA-4446-AD8B-56B2B651E1D1}"/>
              </a:ext>
            </a:extLst>
          </p:cNvPr>
          <p:cNvSpPr/>
          <p:nvPr/>
        </p:nvSpPr>
        <p:spPr>
          <a:xfrm>
            <a:off x="4279536" y="3950652"/>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BFABB043-60F6-444B-A17E-C365FF0FD3FF}"/>
              </a:ext>
            </a:extLst>
          </p:cNvPr>
          <p:cNvSpPr/>
          <p:nvPr/>
        </p:nvSpPr>
        <p:spPr>
          <a:xfrm>
            <a:off x="3716676" y="2988821"/>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DDC74B8C-728D-CB45-AE64-1172A453A2AA}"/>
              </a:ext>
            </a:extLst>
          </p:cNvPr>
          <p:cNvSpPr/>
          <p:nvPr/>
        </p:nvSpPr>
        <p:spPr>
          <a:xfrm>
            <a:off x="3744095" y="3509215"/>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FA317A2F-5231-BF49-86A6-BF18FD51BEB0}"/>
              </a:ext>
            </a:extLst>
          </p:cNvPr>
          <p:cNvSpPr/>
          <p:nvPr/>
        </p:nvSpPr>
        <p:spPr>
          <a:xfrm>
            <a:off x="3734933" y="3968554"/>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52A3D5BD-B29F-234B-A335-21297CB630D4}"/>
              </a:ext>
            </a:extLst>
          </p:cNvPr>
          <p:cNvSpPr/>
          <p:nvPr/>
        </p:nvSpPr>
        <p:spPr>
          <a:xfrm>
            <a:off x="3178680" y="2966899"/>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E27E8C7-5D44-8F44-B263-39035FA5931D}"/>
              </a:ext>
            </a:extLst>
          </p:cNvPr>
          <p:cNvSpPr/>
          <p:nvPr/>
        </p:nvSpPr>
        <p:spPr>
          <a:xfrm>
            <a:off x="3206099" y="3487293"/>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51059A5A-6428-634D-A4C2-4B9BFEA4F9FD}"/>
              </a:ext>
            </a:extLst>
          </p:cNvPr>
          <p:cNvSpPr/>
          <p:nvPr/>
        </p:nvSpPr>
        <p:spPr>
          <a:xfrm>
            <a:off x="3196937" y="3946632"/>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F27CB00C-57D9-9F45-9506-18C8F47F4EDE}"/>
              </a:ext>
            </a:extLst>
          </p:cNvPr>
          <p:cNvSpPr/>
          <p:nvPr/>
        </p:nvSpPr>
        <p:spPr>
          <a:xfrm>
            <a:off x="2644600" y="2935963"/>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570B015D-9305-0D4B-BF0A-E152FAB23362}"/>
              </a:ext>
            </a:extLst>
          </p:cNvPr>
          <p:cNvSpPr/>
          <p:nvPr/>
        </p:nvSpPr>
        <p:spPr>
          <a:xfrm>
            <a:off x="2672019" y="3456357"/>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D148686A-2B67-B340-9307-58A855095FF9}"/>
              </a:ext>
            </a:extLst>
          </p:cNvPr>
          <p:cNvSpPr/>
          <p:nvPr/>
        </p:nvSpPr>
        <p:spPr>
          <a:xfrm>
            <a:off x="2662857" y="3915696"/>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54F61E6-D12E-1E43-A733-8CC282B9531E}"/>
              </a:ext>
            </a:extLst>
          </p:cNvPr>
          <p:cNvSpPr/>
          <p:nvPr/>
        </p:nvSpPr>
        <p:spPr>
          <a:xfrm>
            <a:off x="2097559" y="2958265"/>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26A0E631-BE68-1C41-8C3B-D2349263EEC7}"/>
              </a:ext>
            </a:extLst>
          </p:cNvPr>
          <p:cNvSpPr/>
          <p:nvPr/>
        </p:nvSpPr>
        <p:spPr>
          <a:xfrm>
            <a:off x="2124978" y="3478659"/>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A242F012-2B70-5C4E-BF60-A7A0E93AD1A3}"/>
              </a:ext>
            </a:extLst>
          </p:cNvPr>
          <p:cNvSpPr/>
          <p:nvPr/>
        </p:nvSpPr>
        <p:spPr>
          <a:xfrm>
            <a:off x="2115816" y="3937998"/>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9A9FEC9D-68E5-9A46-B2F2-49023F70FC82}"/>
              </a:ext>
            </a:extLst>
          </p:cNvPr>
          <p:cNvSpPr/>
          <p:nvPr/>
        </p:nvSpPr>
        <p:spPr>
          <a:xfrm>
            <a:off x="1565612" y="2970919"/>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C1F2E3B8-429D-1043-9444-9B511D95B3BC}"/>
              </a:ext>
            </a:extLst>
          </p:cNvPr>
          <p:cNvSpPr/>
          <p:nvPr/>
        </p:nvSpPr>
        <p:spPr>
          <a:xfrm>
            <a:off x="1593031" y="3491313"/>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6EB1B93B-AF0F-3E4E-92B2-8B0036390FCC}"/>
              </a:ext>
            </a:extLst>
          </p:cNvPr>
          <p:cNvSpPr/>
          <p:nvPr/>
        </p:nvSpPr>
        <p:spPr>
          <a:xfrm>
            <a:off x="1583869" y="3950652"/>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185134F-A31F-434A-A519-CEEB6F3553EE}"/>
              </a:ext>
            </a:extLst>
          </p:cNvPr>
          <p:cNvSpPr/>
          <p:nvPr/>
        </p:nvSpPr>
        <p:spPr>
          <a:xfrm>
            <a:off x="4976224" y="259268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1" name="Oval 80">
            <a:extLst>
              <a:ext uri="{FF2B5EF4-FFF2-40B4-BE49-F238E27FC236}">
                <a16:creationId xmlns:a16="http://schemas.microsoft.com/office/drawing/2014/main" id="{1A666A78-AEB6-824F-8199-64204D26C52A}"/>
              </a:ext>
            </a:extLst>
          </p:cNvPr>
          <p:cNvSpPr/>
          <p:nvPr/>
        </p:nvSpPr>
        <p:spPr>
          <a:xfrm>
            <a:off x="4976224" y="307913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2" name="Oval 81">
            <a:extLst>
              <a:ext uri="{FF2B5EF4-FFF2-40B4-BE49-F238E27FC236}">
                <a16:creationId xmlns:a16="http://schemas.microsoft.com/office/drawing/2014/main" id="{97DAFF09-DD56-1A48-8C21-520D7DF40B83}"/>
              </a:ext>
            </a:extLst>
          </p:cNvPr>
          <p:cNvSpPr/>
          <p:nvPr/>
        </p:nvSpPr>
        <p:spPr>
          <a:xfrm>
            <a:off x="4976224" y="355985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3" name="Oval 82">
            <a:extLst>
              <a:ext uri="{FF2B5EF4-FFF2-40B4-BE49-F238E27FC236}">
                <a16:creationId xmlns:a16="http://schemas.microsoft.com/office/drawing/2014/main" id="{D04DA51D-B3C8-734B-9C0A-3AEB5D14A9BC}"/>
              </a:ext>
            </a:extLst>
          </p:cNvPr>
          <p:cNvSpPr/>
          <p:nvPr/>
        </p:nvSpPr>
        <p:spPr>
          <a:xfrm>
            <a:off x="4976224" y="4040578"/>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4" name="Oval 83">
            <a:extLst>
              <a:ext uri="{FF2B5EF4-FFF2-40B4-BE49-F238E27FC236}">
                <a16:creationId xmlns:a16="http://schemas.microsoft.com/office/drawing/2014/main" id="{52290B7E-A029-1D47-A34B-F8A538316934}"/>
              </a:ext>
            </a:extLst>
          </p:cNvPr>
          <p:cNvSpPr/>
          <p:nvPr/>
        </p:nvSpPr>
        <p:spPr>
          <a:xfrm>
            <a:off x="5512792" y="259026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5" name="Oval 84">
            <a:extLst>
              <a:ext uri="{FF2B5EF4-FFF2-40B4-BE49-F238E27FC236}">
                <a16:creationId xmlns:a16="http://schemas.microsoft.com/office/drawing/2014/main" id="{F2F5305B-4DDE-4F4C-ADED-179BE670D5C7}"/>
              </a:ext>
            </a:extLst>
          </p:cNvPr>
          <p:cNvSpPr/>
          <p:nvPr/>
        </p:nvSpPr>
        <p:spPr>
          <a:xfrm>
            <a:off x="5512792" y="307671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6" name="Oval 85">
            <a:extLst>
              <a:ext uri="{FF2B5EF4-FFF2-40B4-BE49-F238E27FC236}">
                <a16:creationId xmlns:a16="http://schemas.microsoft.com/office/drawing/2014/main" id="{EA44DDC6-62F4-6A49-89DC-9F11678B3E28}"/>
              </a:ext>
            </a:extLst>
          </p:cNvPr>
          <p:cNvSpPr/>
          <p:nvPr/>
        </p:nvSpPr>
        <p:spPr>
          <a:xfrm>
            <a:off x="5512792" y="355743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7" name="Oval 86">
            <a:extLst>
              <a:ext uri="{FF2B5EF4-FFF2-40B4-BE49-F238E27FC236}">
                <a16:creationId xmlns:a16="http://schemas.microsoft.com/office/drawing/2014/main" id="{0578B141-D28E-3340-AC76-0A1E4467F058}"/>
              </a:ext>
            </a:extLst>
          </p:cNvPr>
          <p:cNvSpPr/>
          <p:nvPr/>
        </p:nvSpPr>
        <p:spPr>
          <a:xfrm>
            <a:off x="5512792" y="403815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8" name="Oval 87">
            <a:extLst>
              <a:ext uri="{FF2B5EF4-FFF2-40B4-BE49-F238E27FC236}">
                <a16:creationId xmlns:a16="http://schemas.microsoft.com/office/drawing/2014/main" id="{6C897CED-BAF2-9246-A542-DFB0336F39D0}"/>
              </a:ext>
            </a:extLst>
          </p:cNvPr>
          <p:cNvSpPr/>
          <p:nvPr/>
        </p:nvSpPr>
        <p:spPr>
          <a:xfrm>
            <a:off x="6049360" y="260049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9" name="Oval 88">
            <a:extLst>
              <a:ext uri="{FF2B5EF4-FFF2-40B4-BE49-F238E27FC236}">
                <a16:creationId xmlns:a16="http://schemas.microsoft.com/office/drawing/2014/main" id="{5CFE638C-E2F6-4645-8E16-21DD95292F33}"/>
              </a:ext>
            </a:extLst>
          </p:cNvPr>
          <p:cNvSpPr/>
          <p:nvPr/>
        </p:nvSpPr>
        <p:spPr>
          <a:xfrm>
            <a:off x="6049360" y="308694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0" name="Oval 89">
            <a:extLst>
              <a:ext uri="{FF2B5EF4-FFF2-40B4-BE49-F238E27FC236}">
                <a16:creationId xmlns:a16="http://schemas.microsoft.com/office/drawing/2014/main" id="{C147AF02-34FA-3445-8D8F-74F4C33FEB76}"/>
              </a:ext>
            </a:extLst>
          </p:cNvPr>
          <p:cNvSpPr/>
          <p:nvPr/>
        </p:nvSpPr>
        <p:spPr>
          <a:xfrm>
            <a:off x="6049360" y="356766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1" name="Oval 90">
            <a:extLst>
              <a:ext uri="{FF2B5EF4-FFF2-40B4-BE49-F238E27FC236}">
                <a16:creationId xmlns:a16="http://schemas.microsoft.com/office/drawing/2014/main" id="{C19E3BD5-1F46-4448-AA95-95C8BBD1D674}"/>
              </a:ext>
            </a:extLst>
          </p:cNvPr>
          <p:cNvSpPr/>
          <p:nvPr/>
        </p:nvSpPr>
        <p:spPr>
          <a:xfrm>
            <a:off x="6049360" y="4048388"/>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2" name="Oval 91">
            <a:extLst>
              <a:ext uri="{FF2B5EF4-FFF2-40B4-BE49-F238E27FC236}">
                <a16:creationId xmlns:a16="http://schemas.microsoft.com/office/drawing/2014/main" id="{1247461D-8C0F-2E46-B242-F8BAD80A847A}"/>
              </a:ext>
            </a:extLst>
          </p:cNvPr>
          <p:cNvSpPr/>
          <p:nvPr/>
        </p:nvSpPr>
        <p:spPr>
          <a:xfrm>
            <a:off x="6585928" y="260049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3" name="Oval 92">
            <a:extLst>
              <a:ext uri="{FF2B5EF4-FFF2-40B4-BE49-F238E27FC236}">
                <a16:creationId xmlns:a16="http://schemas.microsoft.com/office/drawing/2014/main" id="{A552F7CF-8ACC-F443-B8A1-904BDE6A409F}"/>
              </a:ext>
            </a:extLst>
          </p:cNvPr>
          <p:cNvSpPr/>
          <p:nvPr/>
        </p:nvSpPr>
        <p:spPr>
          <a:xfrm>
            <a:off x="6585928" y="308694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4" name="Oval 93">
            <a:extLst>
              <a:ext uri="{FF2B5EF4-FFF2-40B4-BE49-F238E27FC236}">
                <a16:creationId xmlns:a16="http://schemas.microsoft.com/office/drawing/2014/main" id="{DFFBC3EE-3ABC-5446-B7D7-9E8000337E12}"/>
              </a:ext>
            </a:extLst>
          </p:cNvPr>
          <p:cNvSpPr/>
          <p:nvPr/>
        </p:nvSpPr>
        <p:spPr>
          <a:xfrm>
            <a:off x="6585928" y="356766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5" name="Oval 94">
            <a:extLst>
              <a:ext uri="{FF2B5EF4-FFF2-40B4-BE49-F238E27FC236}">
                <a16:creationId xmlns:a16="http://schemas.microsoft.com/office/drawing/2014/main" id="{B698AB8B-A7C9-514C-BDD5-A28EDE406D47}"/>
              </a:ext>
            </a:extLst>
          </p:cNvPr>
          <p:cNvSpPr/>
          <p:nvPr/>
        </p:nvSpPr>
        <p:spPr>
          <a:xfrm>
            <a:off x="6585928" y="4048388"/>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6" name="Oval 95">
            <a:extLst>
              <a:ext uri="{FF2B5EF4-FFF2-40B4-BE49-F238E27FC236}">
                <a16:creationId xmlns:a16="http://schemas.microsoft.com/office/drawing/2014/main" id="{98AE9347-A410-2C48-AC7F-BA8888E43B8A}"/>
              </a:ext>
            </a:extLst>
          </p:cNvPr>
          <p:cNvSpPr/>
          <p:nvPr/>
        </p:nvSpPr>
        <p:spPr>
          <a:xfrm>
            <a:off x="7122496" y="2611648"/>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7" name="Oval 96">
            <a:extLst>
              <a:ext uri="{FF2B5EF4-FFF2-40B4-BE49-F238E27FC236}">
                <a16:creationId xmlns:a16="http://schemas.microsoft.com/office/drawing/2014/main" id="{9A30C655-B085-0740-A3AC-5C31DCDD31CB}"/>
              </a:ext>
            </a:extLst>
          </p:cNvPr>
          <p:cNvSpPr/>
          <p:nvPr/>
        </p:nvSpPr>
        <p:spPr>
          <a:xfrm>
            <a:off x="7122496" y="309809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8" name="Oval 97">
            <a:extLst>
              <a:ext uri="{FF2B5EF4-FFF2-40B4-BE49-F238E27FC236}">
                <a16:creationId xmlns:a16="http://schemas.microsoft.com/office/drawing/2014/main" id="{6FABF115-A6F3-084F-95AA-58839A633EDE}"/>
              </a:ext>
            </a:extLst>
          </p:cNvPr>
          <p:cNvSpPr/>
          <p:nvPr/>
        </p:nvSpPr>
        <p:spPr>
          <a:xfrm>
            <a:off x="7122496" y="357881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9" name="Oval 98">
            <a:extLst>
              <a:ext uri="{FF2B5EF4-FFF2-40B4-BE49-F238E27FC236}">
                <a16:creationId xmlns:a16="http://schemas.microsoft.com/office/drawing/2014/main" id="{26E732B4-076E-D24D-B149-D6FC9F224F25}"/>
              </a:ext>
            </a:extLst>
          </p:cNvPr>
          <p:cNvSpPr/>
          <p:nvPr/>
        </p:nvSpPr>
        <p:spPr>
          <a:xfrm>
            <a:off x="7122496" y="4059539"/>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00" name="Oval 99">
            <a:extLst>
              <a:ext uri="{FF2B5EF4-FFF2-40B4-BE49-F238E27FC236}">
                <a16:creationId xmlns:a16="http://schemas.microsoft.com/office/drawing/2014/main" id="{927979EA-DCF6-9B4B-8357-2CAED3EDF8D7}"/>
              </a:ext>
            </a:extLst>
          </p:cNvPr>
          <p:cNvSpPr/>
          <p:nvPr/>
        </p:nvSpPr>
        <p:spPr>
          <a:xfrm>
            <a:off x="7659064" y="260049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01" name="Oval 100">
            <a:extLst>
              <a:ext uri="{FF2B5EF4-FFF2-40B4-BE49-F238E27FC236}">
                <a16:creationId xmlns:a16="http://schemas.microsoft.com/office/drawing/2014/main" id="{571CEC24-E938-ED48-B439-555909C7B2CA}"/>
              </a:ext>
            </a:extLst>
          </p:cNvPr>
          <p:cNvSpPr/>
          <p:nvPr/>
        </p:nvSpPr>
        <p:spPr>
          <a:xfrm>
            <a:off x="7659064" y="308694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02" name="Oval 101">
            <a:extLst>
              <a:ext uri="{FF2B5EF4-FFF2-40B4-BE49-F238E27FC236}">
                <a16:creationId xmlns:a16="http://schemas.microsoft.com/office/drawing/2014/main" id="{E1650DB9-0137-034D-BF38-A36D5C029B16}"/>
              </a:ext>
            </a:extLst>
          </p:cNvPr>
          <p:cNvSpPr/>
          <p:nvPr/>
        </p:nvSpPr>
        <p:spPr>
          <a:xfrm>
            <a:off x="7659064" y="356766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03" name="Oval 102">
            <a:extLst>
              <a:ext uri="{FF2B5EF4-FFF2-40B4-BE49-F238E27FC236}">
                <a16:creationId xmlns:a16="http://schemas.microsoft.com/office/drawing/2014/main" id="{11993E47-6EBF-5D4C-9836-775DC772363F}"/>
              </a:ext>
            </a:extLst>
          </p:cNvPr>
          <p:cNvSpPr/>
          <p:nvPr/>
        </p:nvSpPr>
        <p:spPr>
          <a:xfrm>
            <a:off x="7659064" y="4048388"/>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04" name="Oval 103">
            <a:extLst>
              <a:ext uri="{FF2B5EF4-FFF2-40B4-BE49-F238E27FC236}">
                <a16:creationId xmlns:a16="http://schemas.microsoft.com/office/drawing/2014/main" id="{3ED3DC4B-52D0-424B-A0EC-B4D861911E8C}"/>
              </a:ext>
            </a:extLst>
          </p:cNvPr>
          <p:cNvSpPr/>
          <p:nvPr/>
        </p:nvSpPr>
        <p:spPr>
          <a:xfrm>
            <a:off x="8195632" y="259026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05" name="Oval 104">
            <a:extLst>
              <a:ext uri="{FF2B5EF4-FFF2-40B4-BE49-F238E27FC236}">
                <a16:creationId xmlns:a16="http://schemas.microsoft.com/office/drawing/2014/main" id="{43C4A837-108E-6745-A0A2-4DB020136BA4}"/>
              </a:ext>
            </a:extLst>
          </p:cNvPr>
          <p:cNvSpPr/>
          <p:nvPr/>
        </p:nvSpPr>
        <p:spPr>
          <a:xfrm>
            <a:off x="8195632" y="307671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06" name="Oval 105">
            <a:extLst>
              <a:ext uri="{FF2B5EF4-FFF2-40B4-BE49-F238E27FC236}">
                <a16:creationId xmlns:a16="http://schemas.microsoft.com/office/drawing/2014/main" id="{9CBD4B11-7E88-6440-8FED-7935F4A262E5}"/>
              </a:ext>
            </a:extLst>
          </p:cNvPr>
          <p:cNvSpPr/>
          <p:nvPr/>
        </p:nvSpPr>
        <p:spPr>
          <a:xfrm>
            <a:off x="8195632" y="355743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07" name="Oval 106">
            <a:extLst>
              <a:ext uri="{FF2B5EF4-FFF2-40B4-BE49-F238E27FC236}">
                <a16:creationId xmlns:a16="http://schemas.microsoft.com/office/drawing/2014/main" id="{6A7C9353-6DDB-EC48-A99D-92A9E683F681}"/>
              </a:ext>
            </a:extLst>
          </p:cNvPr>
          <p:cNvSpPr/>
          <p:nvPr/>
        </p:nvSpPr>
        <p:spPr>
          <a:xfrm>
            <a:off x="8195632" y="403815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10" name="TextBox 109">
            <a:extLst>
              <a:ext uri="{FF2B5EF4-FFF2-40B4-BE49-F238E27FC236}">
                <a16:creationId xmlns:a16="http://schemas.microsoft.com/office/drawing/2014/main" id="{A712B34F-E50D-FA42-9013-70FB0E040786}"/>
              </a:ext>
            </a:extLst>
          </p:cNvPr>
          <p:cNvSpPr txBox="1"/>
          <p:nvPr/>
        </p:nvSpPr>
        <p:spPr>
          <a:xfrm>
            <a:off x="6538883" y="2039934"/>
            <a:ext cx="455574" cy="584775"/>
          </a:xfrm>
          <a:prstGeom prst="rect">
            <a:avLst/>
          </a:prstGeom>
          <a:noFill/>
        </p:spPr>
        <p:txBody>
          <a:bodyPr wrap="none" rtlCol="0">
            <a:spAutoFit/>
          </a:bodyPr>
          <a:lstStyle/>
          <a:p>
            <a:r>
              <a:rPr lang="en-US" sz="3200" b="1" dirty="0"/>
              <a:t>N</a:t>
            </a:r>
          </a:p>
        </p:txBody>
      </p:sp>
      <p:sp>
        <p:nvSpPr>
          <p:cNvPr id="111" name="TextBox 110">
            <a:extLst>
              <a:ext uri="{FF2B5EF4-FFF2-40B4-BE49-F238E27FC236}">
                <a16:creationId xmlns:a16="http://schemas.microsoft.com/office/drawing/2014/main" id="{4479C926-12A3-504B-9E85-F40155159849}"/>
              </a:ext>
            </a:extLst>
          </p:cNvPr>
          <p:cNvSpPr txBox="1"/>
          <p:nvPr/>
        </p:nvSpPr>
        <p:spPr>
          <a:xfrm>
            <a:off x="2773096" y="2023862"/>
            <a:ext cx="402674" cy="584775"/>
          </a:xfrm>
          <a:prstGeom prst="rect">
            <a:avLst/>
          </a:prstGeom>
          <a:noFill/>
        </p:spPr>
        <p:txBody>
          <a:bodyPr wrap="none" rtlCol="0">
            <a:spAutoFit/>
          </a:bodyPr>
          <a:lstStyle/>
          <a:p>
            <a:r>
              <a:rPr lang="en-US" sz="3200" b="1" dirty="0"/>
              <a:t>P</a:t>
            </a:r>
            <a:endParaRPr lang="en-US" sz="2400" b="1" dirty="0"/>
          </a:p>
        </p:txBody>
      </p:sp>
      <p:sp>
        <p:nvSpPr>
          <p:cNvPr id="5" name="Rectangle 4">
            <a:extLst>
              <a:ext uri="{FF2B5EF4-FFF2-40B4-BE49-F238E27FC236}">
                <a16:creationId xmlns:a16="http://schemas.microsoft.com/office/drawing/2014/main" id="{62063CAB-3E52-0948-A4AA-8C1593378629}"/>
              </a:ext>
            </a:extLst>
          </p:cNvPr>
          <p:cNvSpPr/>
          <p:nvPr/>
        </p:nvSpPr>
        <p:spPr>
          <a:xfrm>
            <a:off x="4211153" y="2305577"/>
            <a:ext cx="648000" cy="2410047"/>
          </a:xfrm>
          <a:prstGeom prst="rect">
            <a:avLst/>
          </a:prstGeom>
          <a:solidFill>
            <a:srgbClr val="0070C0">
              <a:alpha val="18824"/>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8E44B82-8A4E-E74E-9B62-D32CF07ECF7C}"/>
              </a:ext>
            </a:extLst>
          </p:cNvPr>
          <p:cNvSpPr/>
          <p:nvPr/>
        </p:nvSpPr>
        <p:spPr>
          <a:xfrm>
            <a:off x="4880158" y="2305577"/>
            <a:ext cx="648000" cy="2410047"/>
          </a:xfrm>
          <a:prstGeom prst="rect">
            <a:avLst/>
          </a:prstGeom>
          <a:solidFill>
            <a:srgbClr val="00B050">
              <a:alpha val="18824"/>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C8491B0-3E1A-4A44-8F4C-E85F363E65F7}"/>
              </a:ext>
            </a:extLst>
          </p:cNvPr>
          <p:cNvSpPr txBox="1"/>
          <p:nvPr/>
        </p:nvSpPr>
        <p:spPr>
          <a:xfrm>
            <a:off x="5048836" y="1919547"/>
            <a:ext cx="364202" cy="523220"/>
          </a:xfrm>
          <a:prstGeom prst="rect">
            <a:avLst/>
          </a:prstGeom>
          <a:noFill/>
        </p:spPr>
        <p:txBody>
          <a:bodyPr wrap="none" rtlCol="0">
            <a:spAutoFit/>
          </a:bodyPr>
          <a:lstStyle/>
          <a:p>
            <a:r>
              <a:rPr lang="en-US" sz="2800" b="1" dirty="0">
                <a:solidFill>
                  <a:srgbClr val="00B050"/>
                </a:solidFill>
              </a:rPr>
              <a:t>+</a:t>
            </a:r>
            <a:endParaRPr lang="en-US" b="1" dirty="0">
              <a:solidFill>
                <a:srgbClr val="00B050"/>
              </a:solidFill>
            </a:endParaRPr>
          </a:p>
        </p:txBody>
      </p:sp>
      <p:sp>
        <p:nvSpPr>
          <p:cNvPr id="8" name="TextBox 7">
            <a:extLst>
              <a:ext uri="{FF2B5EF4-FFF2-40B4-BE49-F238E27FC236}">
                <a16:creationId xmlns:a16="http://schemas.microsoft.com/office/drawing/2014/main" id="{44218957-DC1B-C545-A14D-37A932E13015}"/>
              </a:ext>
            </a:extLst>
          </p:cNvPr>
          <p:cNvSpPr txBox="1"/>
          <p:nvPr/>
        </p:nvSpPr>
        <p:spPr>
          <a:xfrm>
            <a:off x="4404018" y="1889928"/>
            <a:ext cx="295274" cy="523220"/>
          </a:xfrm>
          <a:prstGeom prst="rect">
            <a:avLst/>
          </a:prstGeom>
          <a:noFill/>
        </p:spPr>
        <p:txBody>
          <a:bodyPr wrap="none" rtlCol="0">
            <a:spAutoFit/>
          </a:bodyPr>
          <a:lstStyle/>
          <a:p>
            <a:r>
              <a:rPr lang="en-US" sz="2800" b="1" dirty="0">
                <a:solidFill>
                  <a:srgbClr val="0070C0"/>
                </a:solidFill>
              </a:rPr>
              <a:t>-</a:t>
            </a:r>
            <a:endParaRPr lang="en-US" b="1" dirty="0">
              <a:solidFill>
                <a:srgbClr val="0070C0"/>
              </a:solidFill>
            </a:endParaRPr>
          </a:p>
        </p:txBody>
      </p:sp>
      <p:sp>
        <p:nvSpPr>
          <p:cNvPr id="117" name="TextBox 116">
            <a:extLst>
              <a:ext uri="{FF2B5EF4-FFF2-40B4-BE49-F238E27FC236}">
                <a16:creationId xmlns:a16="http://schemas.microsoft.com/office/drawing/2014/main" id="{AC805CF0-B689-034C-85DB-6CD1F413B343}"/>
              </a:ext>
            </a:extLst>
          </p:cNvPr>
          <p:cNvSpPr txBox="1"/>
          <p:nvPr/>
        </p:nvSpPr>
        <p:spPr>
          <a:xfrm>
            <a:off x="3865937" y="4406976"/>
            <a:ext cx="2146806" cy="461665"/>
          </a:xfrm>
          <a:prstGeom prst="rect">
            <a:avLst/>
          </a:prstGeom>
          <a:noFill/>
        </p:spPr>
        <p:txBody>
          <a:bodyPr wrap="none" rtlCol="0">
            <a:spAutoFit/>
          </a:bodyPr>
          <a:lstStyle/>
          <a:p>
            <a:r>
              <a:rPr lang="en-US" sz="2400" dirty="0"/>
              <a:t>Depletion Layer</a:t>
            </a:r>
          </a:p>
        </p:txBody>
      </p:sp>
    </p:spTree>
    <p:custDataLst>
      <p:tags r:id="rId1"/>
    </p:custDataLst>
    <p:extLst>
      <p:ext uri="{BB962C8B-B14F-4D97-AF65-F5344CB8AC3E}">
        <p14:creationId xmlns:p14="http://schemas.microsoft.com/office/powerpoint/2010/main" val="394730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Img15 (4 of 5)</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1200329"/>
          </a:xfrm>
          <a:prstGeom prst="rect">
            <a:avLst/>
          </a:prstGeom>
        </p:spPr>
        <p:txBody>
          <a:bodyPr wrap="square">
            <a:spAutoFit/>
          </a:bodyPr>
          <a:lstStyle/>
          <a:p>
            <a:r>
              <a:rPr lang="en-GB" dirty="0"/>
              <a:t>Image 3 caption: If we apply a voltage in the reverse bias direction, the depletion layer gets bigger. Extra electrons added to the P type material fill more holes and make more of the P type negatively charged which repels any additional electrons. The reverse happens in in the N type material. No current can flow.</a:t>
            </a:r>
          </a:p>
        </p:txBody>
      </p:sp>
      <p:sp>
        <p:nvSpPr>
          <p:cNvPr id="14" name="Rectangle 13">
            <a:extLst>
              <a:ext uri="{FF2B5EF4-FFF2-40B4-BE49-F238E27FC236}">
                <a16:creationId xmlns:a16="http://schemas.microsoft.com/office/drawing/2014/main" id="{E617EF58-C6A9-2A49-9A8E-AFD974619A07}"/>
              </a:ext>
            </a:extLst>
          </p:cNvPr>
          <p:cNvSpPr/>
          <p:nvPr/>
        </p:nvSpPr>
        <p:spPr>
          <a:xfrm>
            <a:off x="1037062" y="2533333"/>
            <a:ext cx="3819751" cy="1918741"/>
          </a:xfrm>
          <a:prstGeom prst="rect">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EDA02FCE-CED9-A843-8EF1-2FA53EB96719}"/>
              </a:ext>
            </a:extLst>
          </p:cNvPr>
          <p:cNvSpPr/>
          <p:nvPr/>
        </p:nvSpPr>
        <p:spPr>
          <a:xfrm>
            <a:off x="3734715" y="3973823"/>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E675EF58-F69A-474B-9A8A-CB1C8099D51E}"/>
              </a:ext>
            </a:extLst>
          </p:cNvPr>
          <p:cNvSpPr/>
          <p:nvPr/>
        </p:nvSpPr>
        <p:spPr>
          <a:xfrm>
            <a:off x="3743663" y="3506200"/>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4A5157F1-21B1-E746-AB2C-92E2685918FF}"/>
              </a:ext>
            </a:extLst>
          </p:cNvPr>
          <p:cNvSpPr/>
          <p:nvPr/>
        </p:nvSpPr>
        <p:spPr>
          <a:xfrm>
            <a:off x="3717861" y="2989474"/>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13C716B-A44A-A64F-BED0-2C618BD137B7}"/>
              </a:ext>
            </a:extLst>
          </p:cNvPr>
          <p:cNvSpPr/>
          <p:nvPr/>
        </p:nvSpPr>
        <p:spPr>
          <a:xfrm>
            <a:off x="4886794" y="2533332"/>
            <a:ext cx="3819751" cy="1918741"/>
          </a:xfrm>
          <a:prstGeom prst="rect">
            <a:avLst/>
          </a:prstGeom>
          <a:solidFill>
            <a:schemeClr val="accent2">
              <a:lumMod val="60000"/>
              <a:lumOff val="4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3825944-C69A-F449-9346-832946A011DE}"/>
              </a:ext>
            </a:extLst>
          </p:cNvPr>
          <p:cNvSpPr/>
          <p:nvPr/>
        </p:nvSpPr>
        <p:spPr>
          <a:xfrm>
            <a:off x="1183097" y="258245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7" name="Oval 16">
            <a:extLst>
              <a:ext uri="{FF2B5EF4-FFF2-40B4-BE49-F238E27FC236}">
                <a16:creationId xmlns:a16="http://schemas.microsoft.com/office/drawing/2014/main" id="{65BE27E0-D1C3-A04B-ACD6-28D9384B6C9A}"/>
              </a:ext>
            </a:extLst>
          </p:cNvPr>
          <p:cNvSpPr/>
          <p:nvPr/>
        </p:nvSpPr>
        <p:spPr>
          <a:xfrm>
            <a:off x="1183097" y="306890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8" name="Oval 17">
            <a:extLst>
              <a:ext uri="{FF2B5EF4-FFF2-40B4-BE49-F238E27FC236}">
                <a16:creationId xmlns:a16="http://schemas.microsoft.com/office/drawing/2014/main" id="{520A5A7B-F156-DE43-87FB-FFBCEA3CAAAD}"/>
              </a:ext>
            </a:extLst>
          </p:cNvPr>
          <p:cNvSpPr/>
          <p:nvPr/>
        </p:nvSpPr>
        <p:spPr>
          <a:xfrm>
            <a:off x="1183097" y="354962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9" name="Oval 18">
            <a:extLst>
              <a:ext uri="{FF2B5EF4-FFF2-40B4-BE49-F238E27FC236}">
                <a16:creationId xmlns:a16="http://schemas.microsoft.com/office/drawing/2014/main" id="{1291C149-7A04-C940-BB20-A67ED167CA7F}"/>
              </a:ext>
            </a:extLst>
          </p:cNvPr>
          <p:cNvSpPr/>
          <p:nvPr/>
        </p:nvSpPr>
        <p:spPr>
          <a:xfrm>
            <a:off x="1183097" y="403034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0" name="Oval 19">
            <a:extLst>
              <a:ext uri="{FF2B5EF4-FFF2-40B4-BE49-F238E27FC236}">
                <a16:creationId xmlns:a16="http://schemas.microsoft.com/office/drawing/2014/main" id="{CCCAD07E-7F99-014B-86B3-F882D8E9AFF4}"/>
              </a:ext>
            </a:extLst>
          </p:cNvPr>
          <p:cNvSpPr/>
          <p:nvPr/>
        </p:nvSpPr>
        <p:spPr>
          <a:xfrm>
            <a:off x="1719665" y="258003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1" name="Oval 20">
            <a:extLst>
              <a:ext uri="{FF2B5EF4-FFF2-40B4-BE49-F238E27FC236}">
                <a16:creationId xmlns:a16="http://schemas.microsoft.com/office/drawing/2014/main" id="{4752ED92-B5E0-584D-8E26-5971B464F39B}"/>
              </a:ext>
            </a:extLst>
          </p:cNvPr>
          <p:cNvSpPr/>
          <p:nvPr/>
        </p:nvSpPr>
        <p:spPr>
          <a:xfrm>
            <a:off x="1719665" y="3066480"/>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2" name="Oval 21">
            <a:extLst>
              <a:ext uri="{FF2B5EF4-FFF2-40B4-BE49-F238E27FC236}">
                <a16:creationId xmlns:a16="http://schemas.microsoft.com/office/drawing/2014/main" id="{EB60A624-E09F-4040-9490-E80BA8886A3E}"/>
              </a:ext>
            </a:extLst>
          </p:cNvPr>
          <p:cNvSpPr/>
          <p:nvPr/>
        </p:nvSpPr>
        <p:spPr>
          <a:xfrm>
            <a:off x="1719665" y="354720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3" name="Oval 22">
            <a:extLst>
              <a:ext uri="{FF2B5EF4-FFF2-40B4-BE49-F238E27FC236}">
                <a16:creationId xmlns:a16="http://schemas.microsoft.com/office/drawing/2014/main" id="{289A7667-C688-1A48-9088-10181715D163}"/>
              </a:ext>
            </a:extLst>
          </p:cNvPr>
          <p:cNvSpPr/>
          <p:nvPr/>
        </p:nvSpPr>
        <p:spPr>
          <a:xfrm>
            <a:off x="1719665" y="402792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4" name="Oval 23">
            <a:extLst>
              <a:ext uri="{FF2B5EF4-FFF2-40B4-BE49-F238E27FC236}">
                <a16:creationId xmlns:a16="http://schemas.microsoft.com/office/drawing/2014/main" id="{B5720B9D-1822-E948-B4C0-A7274E5F9538}"/>
              </a:ext>
            </a:extLst>
          </p:cNvPr>
          <p:cNvSpPr/>
          <p:nvPr/>
        </p:nvSpPr>
        <p:spPr>
          <a:xfrm>
            <a:off x="2256233" y="259026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5" name="Oval 24">
            <a:extLst>
              <a:ext uri="{FF2B5EF4-FFF2-40B4-BE49-F238E27FC236}">
                <a16:creationId xmlns:a16="http://schemas.microsoft.com/office/drawing/2014/main" id="{F851EE93-E2FB-0940-A806-262019AC0154}"/>
              </a:ext>
            </a:extLst>
          </p:cNvPr>
          <p:cNvSpPr/>
          <p:nvPr/>
        </p:nvSpPr>
        <p:spPr>
          <a:xfrm>
            <a:off x="2256233" y="307671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6" name="Oval 25">
            <a:extLst>
              <a:ext uri="{FF2B5EF4-FFF2-40B4-BE49-F238E27FC236}">
                <a16:creationId xmlns:a16="http://schemas.microsoft.com/office/drawing/2014/main" id="{533ECAF9-28AB-4E49-BDF5-3485BB0DF96E}"/>
              </a:ext>
            </a:extLst>
          </p:cNvPr>
          <p:cNvSpPr/>
          <p:nvPr/>
        </p:nvSpPr>
        <p:spPr>
          <a:xfrm>
            <a:off x="2256233" y="355743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7" name="Oval 26">
            <a:extLst>
              <a:ext uri="{FF2B5EF4-FFF2-40B4-BE49-F238E27FC236}">
                <a16:creationId xmlns:a16="http://schemas.microsoft.com/office/drawing/2014/main" id="{E803AEB2-5387-1A40-89B2-82215529AE2C}"/>
              </a:ext>
            </a:extLst>
          </p:cNvPr>
          <p:cNvSpPr/>
          <p:nvPr/>
        </p:nvSpPr>
        <p:spPr>
          <a:xfrm>
            <a:off x="2256233" y="403815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8" name="Oval 27">
            <a:extLst>
              <a:ext uri="{FF2B5EF4-FFF2-40B4-BE49-F238E27FC236}">
                <a16:creationId xmlns:a16="http://schemas.microsoft.com/office/drawing/2014/main" id="{5A06B7EE-0E09-A74D-B8F1-76BA8C6556EF}"/>
              </a:ext>
            </a:extLst>
          </p:cNvPr>
          <p:cNvSpPr/>
          <p:nvPr/>
        </p:nvSpPr>
        <p:spPr>
          <a:xfrm>
            <a:off x="2792801" y="259026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9" name="Oval 28">
            <a:extLst>
              <a:ext uri="{FF2B5EF4-FFF2-40B4-BE49-F238E27FC236}">
                <a16:creationId xmlns:a16="http://schemas.microsoft.com/office/drawing/2014/main" id="{0CD1E8B0-0CA5-9745-97D7-31A99270966A}"/>
              </a:ext>
            </a:extLst>
          </p:cNvPr>
          <p:cNvSpPr/>
          <p:nvPr/>
        </p:nvSpPr>
        <p:spPr>
          <a:xfrm>
            <a:off x="2792801" y="307671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0" name="Oval 29">
            <a:extLst>
              <a:ext uri="{FF2B5EF4-FFF2-40B4-BE49-F238E27FC236}">
                <a16:creationId xmlns:a16="http://schemas.microsoft.com/office/drawing/2014/main" id="{61ACF0EB-17C4-8A4E-A752-390AE9FE9B27}"/>
              </a:ext>
            </a:extLst>
          </p:cNvPr>
          <p:cNvSpPr/>
          <p:nvPr/>
        </p:nvSpPr>
        <p:spPr>
          <a:xfrm>
            <a:off x="2792801" y="355743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1" name="Oval 30">
            <a:extLst>
              <a:ext uri="{FF2B5EF4-FFF2-40B4-BE49-F238E27FC236}">
                <a16:creationId xmlns:a16="http://schemas.microsoft.com/office/drawing/2014/main" id="{3D65340E-01C6-3745-A28F-2E208C24D214}"/>
              </a:ext>
            </a:extLst>
          </p:cNvPr>
          <p:cNvSpPr/>
          <p:nvPr/>
        </p:nvSpPr>
        <p:spPr>
          <a:xfrm>
            <a:off x="2792801" y="403815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2" name="Oval 31">
            <a:extLst>
              <a:ext uri="{FF2B5EF4-FFF2-40B4-BE49-F238E27FC236}">
                <a16:creationId xmlns:a16="http://schemas.microsoft.com/office/drawing/2014/main" id="{999B49E6-2F8E-1249-A2FA-55EBC77DDA6A}"/>
              </a:ext>
            </a:extLst>
          </p:cNvPr>
          <p:cNvSpPr/>
          <p:nvPr/>
        </p:nvSpPr>
        <p:spPr>
          <a:xfrm>
            <a:off x="3329369" y="260141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3" name="Oval 32">
            <a:extLst>
              <a:ext uri="{FF2B5EF4-FFF2-40B4-BE49-F238E27FC236}">
                <a16:creationId xmlns:a16="http://schemas.microsoft.com/office/drawing/2014/main" id="{4A9D1247-D481-6B45-AFB3-696F607F1427}"/>
              </a:ext>
            </a:extLst>
          </p:cNvPr>
          <p:cNvSpPr/>
          <p:nvPr/>
        </p:nvSpPr>
        <p:spPr>
          <a:xfrm>
            <a:off x="3329369" y="308786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4" name="Oval 33">
            <a:extLst>
              <a:ext uri="{FF2B5EF4-FFF2-40B4-BE49-F238E27FC236}">
                <a16:creationId xmlns:a16="http://schemas.microsoft.com/office/drawing/2014/main" id="{AB12ED00-D7C9-DA45-86EF-477452FB78EA}"/>
              </a:ext>
            </a:extLst>
          </p:cNvPr>
          <p:cNvSpPr/>
          <p:nvPr/>
        </p:nvSpPr>
        <p:spPr>
          <a:xfrm>
            <a:off x="3329369" y="356858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5" name="Oval 34">
            <a:extLst>
              <a:ext uri="{FF2B5EF4-FFF2-40B4-BE49-F238E27FC236}">
                <a16:creationId xmlns:a16="http://schemas.microsoft.com/office/drawing/2014/main" id="{3EB670C9-CC69-0143-AB24-03CAE6139BF0}"/>
              </a:ext>
            </a:extLst>
          </p:cNvPr>
          <p:cNvSpPr/>
          <p:nvPr/>
        </p:nvSpPr>
        <p:spPr>
          <a:xfrm>
            <a:off x="3329369" y="404930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6" name="Oval 35">
            <a:extLst>
              <a:ext uri="{FF2B5EF4-FFF2-40B4-BE49-F238E27FC236}">
                <a16:creationId xmlns:a16="http://schemas.microsoft.com/office/drawing/2014/main" id="{36080FD6-488B-DF44-B6A6-F2868DE5A0DF}"/>
              </a:ext>
            </a:extLst>
          </p:cNvPr>
          <p:cNvSpPr/>
          <p:nvPr/>
        </p:nvSpPr>
        <p:spPr>
          <a:xfrm>
            <a:off x="3865937" y="259026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7" name="Oval 36">
            <a:extLst>
              <a:ext uri="{FF2B5EF4-FFF2-40B4-BE49-F238E27FC236}">
                <a16:creationId xmlns:a16="http://schemas.microsoft.com/office/drawing/2014/main" id="{F0465F36-FBE2-064A-991D-AC5D64C110FB}"/>
              </a:ext>
            </a:extLst>
          </p:cNvPr>
          <p:cNvSpPr/>
          <p:nvPr/>
        </p:nvSpPr>
        <p:spPr>
          <a:xfrm>
            <a:off x="3865937" y="307671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8" name="Oval 37">
            <a:extLst>
              <a:ext uri="{FF2B5EF4-FFF2-40B4-BE49-F238E27FC236}">
                <a16:creationId xmlns:a16="http://schemas.microsoft.com/office/drawing/2014/main" id="{53B99388-5ED9-874B-B290-56BDD1239735}"/>
              </a:ext>
            </a:extLst>
          </p:cNvPr>
          <p:cNvSpPr/>
          <p:nvPr/>
        </p:nvSpPr>
        <p:spPr>
          <a:xfrm>
            <a:off x="3865937" y="355743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9" name="Oval 38">
            <a:extLst>
              <a:ext uri="{FF2B5EF4-FFF2-40B4-BE49-F238E27FC236}">
                <a16:creationId xmlns:a16="http://schemas.microsoft.com/office/drawing/2014/main" id="{9D6383A3-704F-654F-8FE9-B4101E21F410}"/>
              </a:ext>
            </a:extLst>
          </p:cNvPr>
          <p:cNvSpPr/>
          <p:nvPr/>
        </p:nvSpPr>
        <p:spPr>
          <a:xfrm>
            <a:off x="3865937" y="403815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40" name="Oval 39">
            <a:extLst>
              <a:ext uri="{FF2B5EF4-FFF2-40B4-BE49-F238E27FC236}">
                <a16:creationId xmlns:a16="http://schemas.microsoft.com/office/drawing/2014/main" id="{5A788147-70E0-E749-BF6A-4C8CD3E9804A}"/>
              </a:ext>
            </a:extLst>
          </p:cNvPr>
          <p:cNvSpPr/>
          <p:nvPr/>
        </p:nvSpPr>
        <p:spPr>
          <a:xfrm>
            <a:off x="4402505" y="258003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41" name="Oval 40">
            <a:extLst>
              <a:ext uri="{FF2B5EF4-FFF2-40B4-BE49-F238E27FC236}">
                <a16:creationId xmlns:a16="http://schemas.microsoft.com/office/drawing/2014/main" id="{8544F312-D425-624F-92D3-FB957A28AA50}"/>
              </a:ext>
            </a:extLst>
          </p:cNvPr>
          <p:cNvSpPr/>
          <p:nvPr/>
        </p:nvSpPr>
        <p:spPr>
          <a:xfrm>
            <a:off x="4402505" y="3066480"/>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42" name="Oval 41">
            <a:extLst>
              <a:ext uri="{FF2B5EF4-FFF2-40B4-BE49-F238E27FC236}">
                <a16:creationId xmlns:a16="http://schemas.microsoft.com/office/drawing/2014/main" id="{DB92C96B-FA53-A249-9B30-7BAD3211D1D5}"/>
              </a:ext>
            </a:extLst>
          </p:cNvPr>
          <p:cNvSpPr/>
          <p:nvPr/>
        </p:nvSpPr>
        <p:spPr>
          <a:xfrm>
            <a:off x="4402505" y="354720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43" name="Oval 42">
            <a:extLst>
              <a:ext uri="{FF2B5EF4-FFF2-40B4-BE49-F238E27FC236}">
                <a16:creationId xmlns:a16="http://schemas.microsoft.com/office/drawing/2014/main" id="{75428757-8231-BD40-B542-9B117D3CA681}"/>
              </a:ext>
            </a:extLst>
          </p:cNvPr>
          <p:cNvSpPr/>
          <p:nvPr/>
        </p:nvSpPr>
        <p:spPr>
          <a:xfrm>
            <a:off x="4402505" y="402792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44" name="Oval 43">
            <a:extLst>
              <a:ext uri="{FF2B5EF4-FFF2-40B4-BE49-F238E27FC236}">
                <a16:creationId xmlns:a16="http://schemas.microsoft.com/office/drawing/2014/main" id="{D78C553E-A222-7D44-98A2-C47B056BB44A}"/>
              </a:ext>
            </a:extLst>
          </p:cNvPr>
          <p:cNvSpPr/>
          <p:nvPr/>
        </p:nvSpPr>
        <p:spPr>
          <a:xfrm>
            <a:off x="4261278" y="2981515"/>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D0FA154-A6DA-2043-900C-B47D86263D57}"/>
              </a:ext>
            </a:extLst>
          </p:cNvPr>
          <p:cNvSpPr/>
          <p:nvPr/>
        </p:nvSpPr>
        <p:spPr>
          <a:xfrm>
            <a:off x="4289926" y="3496663"/>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3DDC3906-ECB0-4E4D-BC5D-011791BA123E}"/>
              </a:ext>
            </a:extLst>
          </p:cNvPr>
          <p:cNvSpPr/>
          <p:nvPr/>
        </p:nvSpPr>
        <p:spPr>
          <a:xfrm>
            <a:off x="4279829" y="3952987"/>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BF599248-7BB9-B34B-9B7B-E855B4E9F876}"/>
              </a:ext>
            </a:extLst>
          </p:cNvPr>
          <p:cNvSpPr/>
          <p:nvPr/>
        </p:nvSpPr>
        <p:spPr>
          <a:xfrm>
            <a:off x="6445930" y="2947114"/>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7CF3790C-6440-4D41-95B1-0E5C7F636425}"/>
              </a:ext>
            </a:extLst>
          </p:cNvPr>
          <p:cNvSpPr/>
          <p:nvPr/>
        </p:nvSpPr>
        <p:spPr>
          <a:xfrm>
            <a:off x="6473349" y="3467508"/>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651C407-44EA-A149-A46E-B59A194F2063}"/>
              </a:ext>
            </a:extLst>
          </p:cNvPr>
          <p:cNvSpPr/>
          <p:nvPr/>
        </p:nvSpPr>
        <p:spPr>
          <a:xfrm>
            <a:off x="6464187" y="3926847"/>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1C3EE0F0-8D44-BA4C-94B1-FC7955C6EE01}"/>
              </a:ext>
            </a:extLst>
          </p:cNvPr>
          <p:cNvSpPr/>
          <p:nvPr/>
        </p:nvSpPr>
        <p:spPr>
          <a:xfrm>
            <a:off x="7005029" y="2966899"/>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A24B9528-88D2-BF41-A0DD-5EAE64C70192}"/>
              </a:ext>
            </a:extLst>
          </p:cNvPr>
          <p:cNvSpPr/>
          <p:nvPr/>
        </p:nvSpPr>
        <p:spPr>
          <a:xfrm>
            <a:off x="7032448" y="3487293"/>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9C9244D7-3F39-CD4C-942A-C807805D573D}"/>
              </a:ext>
            </a:extLst>
          </p:cNvPr>
          <p:cNvSpPr/>
          <p:nvPr/>
        </p:nvSpPr>
        <p:spPr>
          <a:xfrm>
            <a:off x="7023286" y="3946632"/>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4760CED-1ADA-A146-8AB8-7C78B2C90BE3}"/>
              </a:ext>
            </a:extLst>
          </p:cNvPr>
          <p:cNvSpPr/>
          <p:nvPr/>
        </p:nvSpPr>
        <p:spPr>
          <a:xfrm>
            <a:off x="7545871" y="2947114"/>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0117FD8F-07FD-2D46-B7E0-AAB6B169E75E}"/>
              </a:ext>
            </a:extLst>
          </p:cNvPr>
          <p:cNvSpPr/>
          <p:nvPr/>
        </p:nvSpPr>
        <p:spPr>
          <a:xfrm>
            <a:off x="7573290" y="3467508"/>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2D73D9D0-0FBE-BA46-8DDD-E3D3A5EFE48A}"/>
              </a:ext>
            </a:extLst>
          </p:cNvPr>
          <p:cNvSpPr/>
          <p:nvPr/>
        </p:nvSpPr>
        <p:spPr>
          <a:xfrm>
            <a:off x="7564128" y="3926847"/>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41155161-5070-0E47-AEE0-D388C10BCA96}"/>
              </a:ext>
            </a:extLst>
          </p:cNvPr>
          <p:cNvSpPr/>
          <p:nvPr/>
        </p:nvSpPr>
        <p:spPr>
          <a:xfrm>
            <a:off x="8085052" y="2964073"/>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764DD6B3-1468-DE4D-9503-7D8A36C6514F}"/>
              </a:ext>
            </a:extLst>
          </p:cNvPr>
          <p:cNvSpPr/>
          <p:nvPr/>
        </p:nvSpPr>
        <p:spPr>
          <a:xfrm>
            <a:off x="8112471" y="3484467"/>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17FA5086-B744-0D4B-BFC2-AAB57A8F4A43}"/>
              </a:ext>
            </a:extLst>
          </p:cNvPr>
          <p:cNvSpPr/>
          <p:nvPr/>
        </p:nvSpPr>
        <p:spPr>
          <a:xfrm>
            <a:off x="8103309" y="3943806"/>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B41F4341-2F78-8148-B0EB-0EB777E57F6A}"/>
              </a:ext>
            </a:extLst>
          </p:cNvPr>
          <p:cNvSpPr/>
          <p:nvPr/>
        </p:nvSpPr>
        <p:spPr>
          <a:xfrm>
            <a:off x="4261279" y="2970919"/>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99E2D72-EF7B-7344-9DE8-79D69A16C9DC}"/>
              </a:ext>
            </a:extLst>
          </p:cNvPr>
          <p:cNvSpPr/>
          <p:nvPr/>
        </p:nvSpPr>
        <p:spPr>
          <a:xfrm>
            <a:off x="4288698" y="3491313"/>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F25E75ED-ABCA-4446-AD8B-56B2B651E1D1}"/>
              </a:ext>
            </a:extLst>
          </p:cNvPr>
          <p:cNvSpPr/>
          <p:nvPr/>
        </p:nvSpPr>
        <p:spPr>
          <a:xfrm>
            <a:off x="4279536" y="3950652"/>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BFABB043-60F6-444B-A17E-C365FF0FD3FF}"/>
              </a:ext>
            </a:extLst>
          </p:cNvPr>
          <p:cNvSpPr/>
          <p:nvPr/>
        </p:nvSpPr>
        <p:spPr>
          <a:xfrm>
            <a:off x="3716676" y="2988821"/>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DDC74B8C-728D-CB45-AE64-1172A453A2AA}"/>
              </a:ext>
            </a:extLst>
          </p:cNvPr>
          <p:cNvSpPr/>
          <p:nvPr/>
        </p:nvSpPr>
        <p:spPr>
          <a:xfrm>
            <a:off x="3744095" y="3509215"/>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FA317A2F-5231-BF49-86A6-BF18FD51BEB0}"/>
              </a:ext>
            </a:extLst>
          </p:cNvPr>
          <p:cNvSpPr/>
          <p:nvPr/>
        </p:nvSpPr>
        <p:spPr>
          <a:xfrm>
            <a:off x="3734933" y="3968554"/>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52A3D5BD-B29F-234B-A335-21297CB630D4}"/>
              </a:ext>
            </a:extLst>
          </p:cNvPr>
          <p:cNvSpPr/>
          <p:nvPr/>
        </p:nvSpPr>
        <p:spPr>
          <a:xfrm>
            <a:off x="3178680" y="2966899"/>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E27E8C7-5D44-8F44-B263-39035FA5931D}"/>
              </a:ext>
            </a:extLst>
          </p:cNvPr>
          <p:cNvSpPr/>
          <p:nvPr/>
        </p:nvSpPr>
        <p:spPr>
          <a:xfrm>
            <a:off x="3206099" y="3487293"/>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51059A5A-6428-634D-A4C2-4B9BFEA4F9FD}"/>
              </a:ext>
            </a:extLst>
          </p:cNvPr>
          <p:cNvSpPr/>
          <p:nvPr/>
        </p:nvSpPr>
        <p:spPr>
          <a:xfrm>
            <a:off x="3196937" y="3946632"/>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F27CB00C-57D9-9F45-9506-18C8F47F4EDE}"/>
              </a:ext>
            </a:extLst>
          </p:cNvPr>
          <p:cNvSpPr/>
          <p:nvPr/>
        </p:nvSpPr>
        <p:spPr>
          <a:xfrm>
            <a:off x="2644600" y="2935963"/>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570B015D-9305-0D4B-BF0A-E152FAB23362}"/>
              </a:ext>
            </a:extLst>
          </p:cNvPr>
          <p:cNvSpPr/>
          <p:nvPr/>
        </p:nvSpPr>
        <p:spPr>
          <a:xfrm>
            <a:off x="2672019" y="3456357"/>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D148686A-2B67-B340-9307-58A855095FF9}"/>
              </a:ext>
            </a:extLst>
          </p:cNvPr>
          <p:cNvSpPr/>
          <p:nvPr/>
        </p:nvSpPr>
        <p:spPr>
          <a:xfrm>
            <a:off x="2662857" y="3915696"/>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54F61E6-D12E-1E43-A733-8CC282B9531E}"/>
              </a:ext>
            </a:extLst>
          </p:cNvPr>
          <p:cNvSpPr/>
          <p:nvPr/>
        </p:nvSpPr>
        <p:spPr>
          <a:xfrm>
            <a:off x="2097559" y="2958265"/>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26A0E631-BE68-1C41-8C3B-D2349263EEC7}"/>
              </a:ext>
            </a:extLst>
          </p:cNvPr>
          <p:cNvSpPr/>
          <p:nvPr/>
        </p:nvSpPr>
        <p:spPr>
          <a:xfrm>
            <a:off x="2124978" y="3478659"/>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A242F012-2B70-5C4E-BF60-A7A0E93AD1A3}"/>
              </a:ext>
            </a:extLst>
          </p:cNvPr>
          <p:cNvSpPr/>
          <p:nvPr/>
        </p:nvSpPr>
        <p:spPr>
          <a:xfrm>
            <a:off x="2115816" y="3937998"/>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9A9FEC9D-68E5-9A46-B2F2-49023F70FC82}"/>
              </a:ext>
            </a:extLst>
          </p:cNvPr>
          <p:cNvSpPr/>
          <p:nvPr/>
        </p:nvSpPr>
        <p:spPr>
          <a:xfrm>
            <a:off x="1565612" y="2970919"/>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C1F2E3B8-429D-1043-9444-9B511D95B3BC}"/>
              </a:ext>
            </a:extLst>
          </p:cNvPr>
          <p:cNvSpPr/>
          <p:nvPr/>
        </p:nvSpPr>
        <p:spPr>
          <a:xfrm>
            <a:off x="1593031" y="3491313"/>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6EB1B93B-AF0F-3E4E-92B2-8B0036390FCC}"/>
              </a:ext>
            </a:extLst>
          </p:cNvPr>
          <p:cNvSpPr/>
          <p:nvPr/>
        </p:nvSpPr>
        <p:spPr>
          <a:xfrm>
            <a:off x="1583869" y="3950652"/>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185134F-A31F-434A-A519-CEEB6F3553EE}"/>
              </a:ext>
            </a:extLst>
          </p:cNvPr>
          <p:cNvSpPr/>
          <p:nvPr/>
        </p:nvSpPr>
        <p:spPr>
          <a:xfrm>
            <a:off x="4976224" y="259268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1" name="Oval 80">
            <a:extLst>
              <a:ext uri="{FF2B5EF4-FFF2-40B4-BE49-F238E27FC236}">
                <a16:creationId xmlns:a16="http://schemas.microsoft.com/office/drawing/2014/main" id="{1A666A78-AEB6-824F-8199-64204D26C52A}"/>
              </a:ext>
            </a:extLst>
          </p:cNvPr>
          <p:cNvSpPr/>
          <p:nvPr/>
        </p:nvSpPr>
        <p:spPr>
          <a:xfrm>
            <a:off x="4976224" y="307913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2" name="Oval 81">
            <a:extLst>
              <a:ext uri="{FF2B5EF4-FFF2-40B4-BE49-F238E27FC236}">
                <a16:creationId xmlns:a16="http://schemas.microsoft.com/office/drawing/2014/main" id="{97DAFF09-DD56-1A48-8C21-520D7DF40B83}"/>
              </a:ext>
            </a:extLst>
          </p:cNvPr>
          <p:cNvSpPr/>
          <p:nvPr/>
        </p:nvSpPr>
        <p:spPr>
          <a:xfrm>
            <a:off x="4976224" y="355985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3" name="Oval 82">
            <a:extLst>
              <a:ext uri="{FF2B5EF4-FFF2-40B4-BE49-F238E27FC236}">
                <a16:creationId xmlns:a16="http://schemas.microsoft.com/office/drawing/2014/main" id="{D04DA51D-B3C8-734B-9C0A-3AEB5D14A9BC}"/>
              </a:ext>
            </a:extLst>
          </p:cNvPr>
          <p:cNvSpPr/>
          <p:nvPr/>
        </p:nvSpPr>
        <p:spPr>
          <a:xfrm>
            <a:off x="4976224" y="4040578"/>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4" name="Oval 83">
            <a:extLst>
              <a:ext uri="{FF2B5EF4-FFF2-40B4-BE49-F238E27FC236}">
                <a16:creationId xmlns:a16="http://schemas.microsoft.com/office/drawing/2014/main" id="{52290B7E-A029-1D47-A34B-F8A538316934}"/>
              </a:ext>
            </a:extLst>
          </p:cNvPr>
          <p:cNvSpPr/>
          <p:nvPr/>
        </p:nvSpPr>
        <p:spPr>
          <a:xfrm>
            <a:off x="5512792" y="259026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5" name="Oval 84">
            <a:extLst>
              <a:ext uri="{FF2B5EF4-FFF2-40B4-BE49-F238E27FC236}">
                <a16:creationId xmlns:a16="http://schemas.microsoft.com/office/drawing/2014/main" id="{F2F5305B-4DDE-4F4C-ADED-179BE670D5C7}"/>
              </a:ext>
            </a:extLst>
          </p:cNvPr>
          <p:cNvSpPr/>
          <p:nvPr/>
        </p:nvSpPr>
        <p:spPr>
          <a:xfrm>
            <a:off x="5512792" y="307671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6" name="Oval 85">
            <a:extLst>
              <a:ext uri="{FF2B5EF4-FFF2-40B4-BE49-F238E27FC236}">
                <a16:creationId xmlns:a16="http://schemas.microsoft.com/office/drawing/2014/main" id="{EA44DDC6-62F4-6A49-89DC-9F11678B3E28}"/>
              </a:ext>
            </a:extLst>
          </p:cNvPr>
          <p:cNvSpPr/>
          <p:nvPr/>
        </p:nvSpPr>
        <p:spPr>
          <a:xfrm>
            <a:off x="5512792" y="355743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7" name="Oval 86">
            <a:extLst>
              <a:ext uri="{FF2B5EF4-FFF2-40B4-BE49-F238E27FC236}">
                <a16:creationId xmlns:a16="http://schemas.microsoft.com/office/drawing/2014/main" id="{0578B141-D28E-3340-AC76-0A1E4467F058}"/>
              </a:ext>
            </a:extLst>
          </p:cNvPr>
          <p:cNvSpPr/>
          <p:nvPr/>
        </p:nvSpPr>
        <p:spPr>
          <a:xfrm>
            <a:off x="5512792" y="403815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8" name="Oval 87">
            <a:extLst>
              <a:ext uri="{FF2B5EF4-FFF2-40B4-BE49-F238E27FC236}">
                <a16:creationId xmlns:a16="http://schemas.microsoft.com/office/drawing/2014/main" id="{6C897CED-BAF2-9246-A542-DFB0336F39D0}"/>
              </a:ext>
            </a:extLst>
          </p:cNvPr>
          <p:cNvSpPr/>
          <p:nvPr/>
        </p:nvSpPr>
        <p:spPr>
          <a:xfrm>
            <a:off x="6049360" y="260049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9" name="Oval 88">
            <a:extLst>
              <a:ext uri="{FF2B5EF4-FFF2-40B4-BE49-F238E27FC236}">
                <a16:creationId xmlns:a16="http://schemas.microsoft.com/office/drawing/2014/main" id="{5CFE638C-E2F6-4645-8E16-21DD95292F33}"/>
              </a:ext>
            </a:extLst>
          </p:cNvPr>
          <p:cNvSpPr/>
          <p:nvPr/>
        </p:nvSpPr>
        <p:spPr>
          <a:xfrm>
            <a:off x="6049360" y="308694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0" name="Oval 89">
            <a:extLst>
              <a:ext uri="{FF2B5EF4-FFF2-40B4-BE49-F238E27FC236}">
                <a16:creationId xmlns:a16="http://schemas.microsoft.com/office/drawing/2014/main" id="{C147AF02-34FA-3445-8D8F-74F4C33FEB76}"/>
              </a:ext>
            </a:extLst>
          </p:cNvPr>
          <p:cNvSpPr/>
          <p:nvPr/>
        </p:nvSpPr>
        <p:spPr>
          <a:xfrm>
            <a:off x="6049360" y="356766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1" name="Oval 90">
            <a:extLst>
              <a:ext uri="{FF2B5EF4-FFF2-40B4-BE49-F238E27FC236}">
                <a16:creationId xmlns:a16="http://schemas.microsoft.com/office/drawing/2014/main" id="{C19E3BD5-1F46-4448-AA95-95C8BBD1D674}"/>
              </a:ext>
            </a:extLst>
          </p:cNvPr>
          <p:cNvSpPr/>
          <p:nvPr/>
        </p:nvSpPr>
        <p:spPr>
          <a:xfrm>
            <a:off x="6049360" y="4048388"/>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2" name="Oval 91">
            <a:extLst>
              <a:ext uri="{FF2B5EF4-FFF2-40B4-BE49-F238E27FC236}">
                <a16:creationId xmlns:a16="http://schemas.microsoft.com/office/drawing/2014/main" id="{1247461D-8C0F-2E46-B242-F8BAD80A847A}"/>
              </a:ext>
            </a:extLst>
          </p:cNvPr>
          <p:cNvSpPr/>
          <p:nvPr/>
        </p:nvSpPr>
        <p:spPr>
          <a:xfrm>
            <a:off x="6585928" y="260049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3" name="Oval 92">
            <a:extLst>
              <a:ext uri="{FF2B5EF4-FFF2-40B4-BE49-F238E27FC236}">
                <a16:creationId xmlns:a16="http://schemas.microsoft.com/office/drawing/2014/main" id="{A552F7CF-8ACC-F443-B8A1-904BDE6A409F}"/>
              </a:ext>
            </a:extLst>
          </p:cNvPr>
          <p:cNvSpPr/>
          <p:nvPr/>
        </p:nvSpPr>
        <p:spPr>
          <a:xfrm>
            <a:off x="6585928" y="308694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4" name="Oval 93">
            <a:extLst>
              <a:ext uri="{FF2B5EF4-FFF2-40B4-BE49-F238E27FC236}">
                <a16:creationId xmlns:a16="http://schemas.microsoft.com/office/drawing/2014/main" id="{DFFBC3EE-3ABC-5446-B7D7-9E8000337E12}"/>
              </a:ext>
            </a:extLst>
          </p:cNvPr>
          <p:cNvSpPr/>
          <p:nvPr/>
        </p:nvSpPr>
        <p:spPr>
          <a:xfrm>
            <a:off x="6585928" y="356766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5" name="Oval 94">
            <a:extLst>
              <a:ext uri="{FF2B5EF4-FFF2-40B4-BE49-F238E27FC236}">
                <a16:creationId xmlns:a16="http://schemas.microsoft.com/office/drawing/2014/main" id="{B698AB8B-A7C9-514C-BDD5-A28EDE406D47}"/>
              </a:ext>
            </a:extLst>
          </p:cNvPr>
          <p:cNvSpPr/>
          <p:nvPr/>
        </p:nvSpPr>
        <p:spPr>
          <a:xfrm>
            <a:off x="6585928" y="4048388"/>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6" name="Oval 95">
            <a:extLst>
              <a:ext uri="{FF2B5EF4-FFF2-40B4-BE49-F238E27FC236}">
                <a16:creationId xmlns:a16="http://schemas.microsoft.com/office/drawing/2014/main" id="{98AE9347-A410-2C48-AC7F-BA8888E43B8A}"/>
              </a:ext>
            </a:extLst>
          </p:cNvPr>
          <p:cNvSpPr/>
          <p:nvPr/>
        </p:nvSpPr>
        <p:spPr>
          <a:xfrm>
            <a:off x="7122496" y="2611648"/>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7" name="Oval 96">
            <a:extLst>
              <a:ext uri="{FF2B5EF4-FFF2-40B4-BE49-F238E27FC236}">
                <a16:creationId xmlns:a16="http://schemas.microsoft.com/office/drawing/2014/main" id="{9A30C655-B085-0740-A3AC-5C31DCDD31CB}"/>
              </a:ext>
            </a:extLst>
          </p:cNvPr>
          <p:cNvSpPr/>
          <p:nvPr/>
        </p:nvSpPr>
        <p:spPr>
          <a:xfrm>
            <a:off x="7122496" y="309809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8" name="Oval 97">
            <a:extLst>
              <a:ext uri="{FF2B5EF4-FFF2-40B4-BE49-F238E27FC236}">
                <a16:creationId xmlns:a16="http://schemas.microsoft.com/office/drawing/2014/main" id="{6FABF115-A6F3-084F-95AA-58839A633EDE}"/>
              </a:ext>
            </a:extLst>
          </p:cNvPr>
          <p:cNvSpPr/>
          <p:nvPr/>
        </p:nvSpPr>
        <p:spPr>
          <a:xfrm>
            <a:off x="7122496" y="357881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9" name="Oval 98">
            <a:extLst>
              <a:ext uri="{FF2B5EF4-FFF2-40B4-BE49-F238E27FC236}">
                <a16:creationId xmlns:a16="http://schemas.microsoft.com/office/drawing/2014/main" id="{26E732B4-076E-D24D-B149-D6FC9F224F25}"/>
              </a:ext>
            </a:extLst>
          </p:cNvPr>
          <p:cNvSpPr/>
          <p:nvPr/>
        </p:nvSpPr>
        <p:spPr>
          <a:xfrm>
            <a:off x="7122496" y="4059539"/>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00" name="Oval 99">
            <a:extLst>
              <a:ext uri="{FF2B5EF4-FFF2-40B4-BE49-F238E27FC236}">
                <a16:creationId xmlns:a16="http://schemas.microsoft.com/office/drawing/2014/main" id="{927979EA-DCF6-9B4B-8357-2CAED3EDF8D7}"/>
              </a:ext>
            </a:extLst>
          </p:cNvPr>
          <p:cNvSpPr/>
          <p:nvPr/>
        </p:nvSpPr>
        <p:spPr>
          <a:xfrm>
            <a:off x="7659064" y="260049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01" name="Oval 100">
            <a:extLst>
              <a:ext uri="{FF2B5EF4-FFF2-40B4-BE49-F238E27FC236}">
                <a16:creationId xmlns:a16="http://schemas.microsoft.com/office/drawing/2014/main" id="{571CEC24-E938-ED48-B439-555909C7B2CA}"/>
              </a:ext>
            </a:extLst>
          </p:cNvPr>
          <p:cNvSpPr/>
          <p:nvPr/>
        </p:nvSpPr>
        <p:spPr>
          <a:xfrm>
            <a:off x="7659064" y="308694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02" name="Oval 101">
            <a:extLst>
              <a:ext uri="{FF2B5EF4-FFF2-40B4-BE49-F238E27FC236}">
                <a16:creationId xmlns:a16="http://schemas.microsoft.com/office/drawing/2014/main" id="{E1650DB9-0137-034D-BF38-A36D5C029B16}"/>
              </a:ext>
            </a:extLst>
          </p:cNvPr>
          <p:cNvSpPr/>
          <p:nvPr/>
        </p:nvSpPr>
        <p:spPr>
          <a:xfrm>
            <a:off x="7659064" y="356766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03" name="Oval 102">
            <a:extLst>
              <a:ext uri="{FF2B5EF4-FFF2-40B4-BE49-F238E27FC236}">
                <a16:creationId xmlns:a16="http://schemas.microsoft.com/office/drawing/2014/main" id="{11993E47-6EBF-5D4C-9836-775DC772363F}"/>
              </a:ext>
            </a:extLst>
          </p:cNvPr>
          <p:cNvSpPr/>
          <p:nvPr/>
        </p:nvSpPr>
        <p:spPr>
          <a:xfrm>
            <a:off x="7659064" y="4048388"/>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04" name="Oval 103">
            <a:extLst>
              <a:ext uri="{FF2B5EF4-FFF2-40B4-BE49-F238E27FC236}">
                <a16:creationId xmlns:a16="http://schemas.microsoft.com/office/drawing/2014/main" id="{3ED3DC4B-52D0-424B-A0EC-B4D861911E8C}"/>
              </a:ext>
            </a:extLst>
          </p:cNvPr>
          <p:cNvSpPr/>
          <p:nvPr/>
        </p:nvSpPr>
        <p:spPr>
          <a:xfrm>
            <a:off x="8195632" y="259026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05" name="Oval 104">
            <a:extLst>
              <a:ext uri="{FF2B5EF4-FFF2-40B4-BE49-F238E27FC236}">
                <a16:creationId xmlns:a16="http://schemas.microsoft.com/office/drawing/2014/main" id="{43C4A837-108E-6745-A0A2-4DB020136BA4}"/>
              </a:ext>
            </a:extLst>
          </p:cNvPr>
          <p:cNvSpPr/>
          <p:nvPr/>
        </p:nvSpPr>
        <p:spPr>
          <a:xfrm>
            <a:off x="8195632" y="307671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06" name="Oval 105">
            <a:extLst>
              <a:ext uri="{FF2B5EF4-FFF2-40B4-BE49-F238E27FC236}">
                <a16:creationId xmlns:a16="http://schemas.microsoft.com/office/drawing/2014/main" id="{9CBD4B11-7E88-6440-8FED-7935F4A262E5}"/>
              </a:ext>
            </a:extLst>
          </p:cNvPr>
          <p:cNvSpPr/>
          <p:nvPr/>
        </p:nvSpPr>
        <p:spPr>
          <a:xfrm>
            <a:off x="8195632" y="355743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07" name="Oval 106">
            <a:extLst>
              <a:ext uri="{FF2B5EF4-FFF2-40B4-BE49-F238E27FC236}">
                <a16:creationId xmlns:a16="http://schemas.microsoft.com/office/drawing/2014/main" id="{6A7C9353-6DDB-EC48-A99D-92A9E683F681}"/>
              </a:ext>
            </a:extLst>
          </p:cNvPr>
          <p:cNvSpPr/>
          <p:nvPr/>
        </p:nvSpPr>
        <p:spPr>
          <a:xfrm>
            <a:off x="8195632" y="403815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10" name="TextBox 109">
            <a:extLst>
              <a:ext uri="{FF2B5EF4-FFF2-40B4-BE49-F238E27FC236}">
                <a16:creationId xmlns:a16="http://schemas.microsoft.com/office/drawing/2014/main" id="{A712B34F-E50D-FA42-9013-70FB0E040786}"/>
              </a:ext>
            </a:extLst>
          </p:cNvPr>
          <p:cNvSpPr txBox="1"/>
          <p:nvPr/>
        </p:nvSpPr>
        <p:spPr>
          <a:xfrm>
            <a:off x="6538883" y="2039934"/>
            <a:ext cx="455574" cy="584775"/>
          </a:xfrm>
          <a:prstGeom prst="rect">
            <a:avLst/>
          </a:prstGeom>
          <a:noFill/>
        </p:spPr>
        <p:txBody>
          <a:bodyPr wrap="none" rtlCol="0">
            <a:spAutoFit/>
          </a:bodyPr>
          <a:lstStyle/>
          <a:p>
            <a:r>
              <a:rPr lang="en-US" sz="3200" b="1" dirty="0"/>
              <a:t>N</a:t>
            </a:r>
          </a:p>
        </p:txBody>
      </p:sp>
      <p:sp>
        <p:nvSpPr>
          <p:cNvPr id="111" name="TextBox 110">
            <a:extLst>
              <a:ext uri="{FF2B5EF4-FFF2-40B4-BE49-F238E27FC236}">
                <a16:creationId xmlns:a16="http://schemas.microsoft.com/office/drawing/2014/main" id="{4479C926-12A3-504B-9E85-F40155159849}"/>
              </a:ext>
            </a:extLst>
          </p:cNvPr>
          <p:cNvSpPr txBox="1"/>
          <p:nvPr/>
        </p:nvSpPr>
        <p:spPr>
          <a:xfrm>
            <a:off x="2773096" y="2023862"/>
            <a:ext cx="402674" cy="584775"/>
          </a:xfrm>
          <a:prstGeom prst="rect">
            <a:avLst/>
          </a:prstGeom>
          <a:noFill/>
        </p:spPr>
        <p:txBody>
          <a:bodyPr wrap="none" rtlCol="0">
            <a:spAutoFit/>
          </a:bodyPr>
          <a:lstStyle/>
          <a:p>
            <a:r>
              <a:rPr lang="en-US" sz="3200" b="1" dirty="0"/>
              <a:t>P</a:t>
            </a:r>
            <a:endParaRPr lang="en-US" sz="2400" b="1" dirty="0"/>
          </a:p>
        </p:txBody>
      </p:sp>
      <p:sp>
        <p:nvSpPr>
          <p:cNvPr id="5" name="Rectangle 4">
            <a:extLst>
              <a:ext uri="{FF2B5EF4-FFF2-40B4-BE49-F238E27FC236}">
                <a16:creationId xmlns:a16="http://schemas.microsoft.com/office/drawing/2014/main" id="{62063CAB-3E52-0948-A4AA-8C1593378629}"/>
              </a:ext>
            </a:extLst>
          </p:cNvPr>
          <p:cNvSpPr/>
          <p:nvPr/>
        </p:nvSpPr>
        <p:spPr>
          <a:xfrm>
            <a:off x="3360638" y="2305577"/>
            <a:ext cx="1498515" cy="2410047"/>
          </a:xfrm>
          <a:prstGeom prst="rect">
            <a:avLst/>
          </a:prstGeom>
          <a:solidFill>
            <a:srgbClr val="0070C0">
              <a:alpha val="18824"/>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8E44B82-8A4E-E74E-9B62-D32CF07ECF7C}"/>
              </a:ext>
            </a:extLst>
          </p:cNvPr>
          <p:cNvSpPr/>
          <p:nvPr/>
        </p:nvSpPr>
        <p:spPr>
          <a:xfrm>
            <a:off x="4880157" y="2305577"/>
            <a:ext cx="1505795" cy="2410047"/>
          </a:xfrm>
          <a:prstGeom prst="rect">
            <a:avLst/>
          </a:prstGeom>
          <a:solidFill>
            <a:srgbClr val="00B050">
              <a:alpha val="18824"/>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C8491B0-3E1A-4A44-8F4C-E85F363E65F7}"/>
              </a:ext>
            </a:extLst>
          </p:cNvPr>
          <p:cNvSpPr txBox="1"/>
          <p:nvPr/>
        </p:nvSpPr>
        <p:spPr>
          <a:xfrm>
            <a:off x="5048836" y="1919547"/>
            <a:ext cx="364202" cy="523220"/>
          </a:xfrm>
          <a:prstGeom prst="rect">
            <a:avLst/>
          </a:prstGeom>
          <a:noFill/>
        </p:spPr>
        <p:txBody>
          <a:bodyPr wrap="none" rtlCol="0">
            <a:spAutoFit/>
          </a:bodyPr>
          <a:lstStyle/>
          <a:p>
            <a:r>
              <a:rPr lang="en-US" sz="2800" b="1" dirty="0">
                <a:solidFill>
                  <a:srgbClr val="00B050"/>
                </a:solidFill>
              </a:rPr>
              <a:t>+</a:t>
            </a:r>
            <a:endParaRPr lang="en-US" b="1" dirty="0">
              <a:solidFill>
                <a:srgbClr val="00B050"/>
              </a:solidFill>
            </a:endParaRPr>
          </a:p>
        </p:txBody>
      </p:sp>
      <p:sp>
        <p:nvSpPr>
          <p:cNvPr id="8" name="TextBox 7">
            <a:extLst>
              <a:ext uri="{FF2B5EF4-FFF2-40B4-BE49-F238E27FC236}">
                <a16:creationId xmlns:a16="http://schemas.microsoft.com/office/drawing/2014/main" id="{44218957-DC1B-C545-A14D-37A932E13015}"/>
              </a:ext>
            </a:extLst>
          </p:cNvPr>
          <p:cNvSpPr txBox="1"/>
          <p:nvPr/>
        </p:nvSpPr>
        <p:spPr>
          <a:xfrm>
            <a:off x="4404018" y="1889928"/>
            <a:ext cx="295274" cy="523220"/>
          </a:xfrm>
          <a:prstGeom prst="rect">
            <a:avLst/>
          </a:prstGeom>
          <a:noFill/>
        </p:spPr>
        <p:txBody>
          <a:bodyPr wrap="none" rtlCol="0">
            <a:spAutoFit/>
          </a:bodyPr>
          <a:lstStyle/>
          <a:p>
            <a:r>
              <a:rPr lang="en-US" sz="2800" b="1" dirty="0">
                <a:solidFill>
                  <a:srgbClr val="FF0000"/>
                </a:solidFill>
              </a:rPr>
              <a:t>-</a:t>
            </a:r>
            <a:endParaRPr lang="en-US" b="1" dirty="0">
              <a:solidFill>
                <a:srgbClr val="FF0000"/>
              </a:solidFill>
            </a:endParaRPr>
          </a:p>
        </p:txBody>
      </p:sp>
      <p:sp>
        <p:nvSpPr>
          <p:cNvPr id="108" name="TextBox 107">
            <a:extLst>
              <a:ext uri="{FF2B5EF4-FFF2-40B4-BE49-F238E27FC236}">
                <a16:creationId xmlns:a16="http://schemas.microsoft.com/office/drawing/2014/main" id="{D45BDCEE-4152-D040-9387-98C3E0952928}"/>
              </a:ext>
            </a:extLst>
          </p:cNvPr>
          <p:cNvSpPr txBox="1"/>
          <p:nvPr/>
        </p:nvSpPr>
        <p:spPr>
          <a:xfrm>
            <a:off x="342823" y="2788207"/>
            <a:ext cx="466794" cy="1200329"/>
          </a:xfrm>
          <a:prstGeom prst="rect">
            <a:avLst/>
          </a:prstGeom>
          <a:noFill/>
        </p:spPr>
        <p:txBody>
          <a:bodyPr wrap="none" rtlCol="0">
            <a:spAutoFit/>
          </a:bodyPr>
          <a:lstStyle/>
          <a:p>
            <a:r>
              <a:rPr lang="en-US" sz="7200" b="1" dirty="0">
                <a:solidFill>
                  <a:srgbClr val="0070C0"/>
                </a:solidFill>
              </a:rPr>
              <a:t>-</a:t>
            </a:r>
            <a:endParaRPr lang="en-US" sz="5400" b="1" dirty="0">
              <a:solidFill>
                <a:srgbClr val="0070C0"/>
              </a:solidFill>
            </a:endParaRPr>
          </a:p>
        </p:txBody>
      </p:sp>
      <p:sp>
        <p:nvSpPr>
          <p:cNvPr id="109" name="TextBox 108">
            <a:extLst>
              <a:ext uri="{FF2B5EF4-FFF2-40B4-BE49-F238E27FC236}">
                <a16:creationId xmlns:a16="http://schemas.microsoft.com/office/drawing/2014/main" id="{71D77C8A-6DE6-4146-8BD4-71D5E18D1AA5}"/>
              </a:ext>
            </a:extLst>
          </p:cNvPr>
          <p:cNvSpPr txBox="1"/>
          <p:nvPr/>
        </p:nvSpPr>
        <p:spPr>
          <a:xfrm>
            <a:off x="8983691" y="2766294"/>
            <a:ext cx="644728" cy="1200329"/>
          </a:xfrm>
          <a:prstGeom prst="rect">
            <a:avLst/>
          </a:prstGeom>
          <a:noFill/>
        </p:spPr>
        <p:txBody>
          <a:bodyPr wrap="none" rtlCol="0">
            <a:spAutoFit/>
          </a:bodyPr>
          <a:lstStyle/>
          <a:p>
            <a:r>
              <a:rPr lang="en-US" sz="7200" b="1" dirty="0">
                <a:solidFill>
                  <a:srgbClr val="00B050"/>
                </a:solidFill>
              </a:rPr>
              <a:t>+</a:t>
            </a:r>
            <a:endParaRPr lang="en-US" sz="5400" b="1" dirty="0">
              <a:solidFill>
                <a:srgbClr val="00B050"/>
              </a:solidFill>
            </a:endParaRPr>
          </a:p>
        </p:txBody>
      </p:sp>
      <p:sp>
        <p:nvSpPr>
          <p:cNvPr id="115" name="Oval 114">
            <a:extLst>
              <a:ext uri="{FF2B5EF4-FFF2-40B4-BE49-F238E27FC236}">
                <a16:creationId xmlns:a16="http://schemas.microsoft.com/office/drawing/2014/main" id="{E09F219B-E0ED-0348-ACA0-C820F7F285DA}"/>
              </a:ext>
            </a:extLst>
          </p:cNvPr>
          <p:cNvSpPr/>
          <p:nvPr/>
        </p:nvSpPr>
        <p:spPr>
          <a:xfrm>
            <a:off x="626905" y="3155763"/>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97E14A91-79B6-CD4D-8849-6BD25F5977B8}"/>
              </a:ext>
            </a:extLst>
          </p:cNvPr>
          <p:cNvSpPr/>
          <p:nvPr/>
        </p:nvSpPr>
        <p:spPr>
          <a:xfrm>
            <a:off x="779305" y="3308163"/>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D16A08F6-1007-B249-B3EF-222D3475E0E5}"/>
              </a:ext>
            </a:extLst>
          </p:cNvPr>
          <p:cNvSpPr/>
          <p:nvPr/>
        </p:nvSpPr>
        <p:spPr>
          <a:xfrm>
            <a:off x="374964" y="3225980"/>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C75A676E-2518-F948-A558-4CAB03040843}"/>
              </a:ext>
            </a:extLst>
          </p:cNvPr>
          <p:cNvSpPr/>
          <p:nvPr/>
        </p:nvSpPr>
        <p:spPr>
          <a:xfrm>
            <a:off x="720042" y="3673153"/>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B26C386A-D1D2-2D4C-BD48-C44502C0B30A}"/>
              </a:ext>
            </a:extLst>
          </p:cNvPr>
          <p:cNvSpPr/>
          <p:nvPr/>
        </p:nvSpPr>
        <p:spPr>
          <a:xfrm>
            <a:off x="525681" y="3706702"/>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91FD95FC-93DD-2645-B8E3-E932F427C300}"/>
              </a:ext>
            </a:extLst>
          </p:cNvPr>
          <p:cNvSpPr/>
          <p:nvPr/>
        </p:nvSpPr>
        <p:spPr>
          <a:xfrm>
            <a:off x="9015828" y="3066480"/>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0BDD736F-D4A2-184D-B588-DD54C2CB7A6E}"/>
              </a:ext>
            </a:extLst>
          </p:cNvPr>
          <p:cNvSpPr/>
          <p:nvPr/>
        </p:nvSpPr>
        <p:spPr>
          <a:xfrm>
            <a:off x="8886264" y="3287294"/>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E9CFD562-82EA-D645-A608-E69B492430B4}"/>
              </a:ext>
            </a:extLst>
          </p:cNvPr>
          <p:cNvSpPr/>
          <p:nvPr/>
        </p:nvSpPr>
        <p:spPr>
          <a:xfrm>
            <a:off x="9434342" y="3604484"/>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E101BF30-E5AD-014D-8817-0C3B75E523E2}"/>
              </a:ext>
            </a:extLst>
          </p:cNvPr>
          <p:cNvSpPr/>
          <p:nvPr/>
        </p:nvSpPr>
        <p:spPr>
          <a:xfrm>
            <a:off x="8913073" y="3567666"/>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6FD16A70-D820-894A-831E-C03988DAA015}"/>
              </a:ext>
            </a:extLst>
          </p:cNvPr>
          <p:cNvSpPr/>
          <p:nvPr/>
        </p:nvSpPr>
        <p:spPr>
          <a:xfrm>
            <a:off x="9381558" y="3032053"/>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a:extLst>
              <a:ext uri="{FF2B5EF4-FFF2-40B4-BE49-F238E27FC236}">
                <a16:creationId xmlns:a16="http://schemas.microsoft.com/office/drawing/2014/main" id="{CDC8BD14-DE2C-0348-AC15-868DAC9AD354}"/>
              </a:ext>
            </a:extLst>
          </p:cNvPr>
          <p:cNvSpPr txBox="1"/>
          <p:nvPr/>
        </p:nvSpPr>
        <p:spPr>
          <a:xfrm>
            <a:off x="3865937" y="4406976"/>
            <a:ext cx="2146806" cy="461665"/>
          </a:xfrm>
          <a:prstGeom prst="rect">
            <a:avLst/>
          </a:prstGeom>
          <a:noFill/>
        </p:spPr>
        <p:txBody>
          <a:bodyPr wrap="none" rtlCol="0">
            <a:spAutoFit/>
          </a:bodyPr>
          <a:lstStyle/>
          <a:p>
            <a:r>
              <a:rPr lang="en-US" sz="2400" dirty="0"/>
              <a:t>Depletion Layer</a:t>
            </a:r>
          </a:p>
        </p:txBody>
      </p:sp>
      <p:cxnSp>
        <p:nvCxnSpPr>
          <p:cNvPr id="9" name="Elbow Connector 8">
            <a:extLst>
              <a:ext uri="{FF2B5EF4-FFF2-40B4-BE49-F238E27FC236}">
                <a16:creationId xmlns:a16="http://schemas.microsoft.com/office/drawing/2014/main" id="{83081934-C2EB-464B-AF3A-01D699B31EB5}"/>
              </a:ext>
            </a:extLst>
          </p:cNvPr>
          <p:cNvCxnSpPr>
            <a:cxnSpLocks/>
            <a:stCxn id="108" idx="2"/>
            <a:endCxn id="109" idx="2"/>
          </p:cNvCxnSpPr>
          <p:nvPr/>
        </p:nvCxnSpPr>
        <p:spPr>
          <a:xfrm rot="5400000" flipH="1" flipV="1">
            <a:off x="4930180" y="-387338"/>
            <a:ext cx="21913" cy="8729835"/>
          </a:xfrm>
          <a:prstGeom prst="bentConnector3">
            <a:avLst>
              <a:gd name="adj1" fmla="val -3916337"/>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0CEE203B-3B69-9B48-A9B8-DEB79A40C91D}"/>
              </a:ext>
            </a:extLst>
          </p:cNvPr>
          <p:cNvCxnSpPr/>
          <p:nvPr/>
        </p:nvCxnSpPr>
        <p:spPr>
          <a:xfrm>
            <a:off x="4775437" y="4225264"/>
            <a:ext cx="0" cy="1200158"/>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FC5A80A-2B92-B948-810B-694F73336757}"/>
              </a:ext>
            </a:extLst>
          </p:cNvPr>
          <p:cNvCxnSpPr>
            <a:cxnSpLocks/>
          </p:cNvCxnSpPr>
          <p:nvPr/>
        </p:nvCxnSpPr>
        <p:spPr>
          <a:xfrm>
            <a:off x="4927837" y="4525808"/>
            <a:ext cx="0" cy="599071"/>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113161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Img15 (5 of 5)</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1200329"/>
          </a:xfrm>
          <a:prstGeom prst="rect">
            <a:avLst/>
          </a:prstGeom>
        </p:spPr>
        <p:txBody>
          <a:bodyPr wrap="square">
            <a:spAutoFit/>
          </a:bodyPr>
          <a:lstStyle/>
          <a:p>
            <a:r>
              <a:rPr lang="en-GB" dirty="0"/>
              <a:t>Image 4 caption: If we apply a voltage in the forward bias direction, the depletion layer gets smaller and disappears. Extra electrons added to the N type material, jump over to the P type material to fill holes and extra holes added to the P type materials jump over to the N type material for electrons to fill. Current flows.</a:t>
            </a:r>
          </a:p>
        </p:txBody>
      </p:sp>
      <p:sp>
        <p:nvSpPr>
          <p:cNvPr id="14" name="Rectangle 13">
            <a:extLst>
              <a:ext uri="{FF2B5EF4-FFF2-40B4-BE49-F238E27FC236}">
                <a16:creationId xmlns:a16="http://schemas.microsoft.com/office/drawing/2014/main" id="{E617EF58-C6A9-2A49-9A8E-AFD974619A07}"/>
              </a:ext>
            </a:extLst>
          </p:cNvPr>
          <p:cNvSpPr/>
          <p:nvPr/>
        </p:nvSpPr>
        <p:spPr>
          <a:xfrm>
            <a:off x="1037062" y="2533333"/>
            <a:ext cx="3819751" cy="1918741"/>
          </a:xfrm>
          <a:prstGeom prst="rect">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3FE81C29-08CE-1149-B812-B6669F68F092}"/>
              </a:ext>
            </a:extLst>
          </p:cNvPr>
          <p:cNvSpPr/>
          <p:nvPr/>
        </p:nvSpPr>
        <p:spPr>
          <a:xfrm>
            <a:off x="1590723" y="3950652"/>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2BB78551-1644-A744-A3EB-47B68F90BC22}"/>
              </a:ext>
            </a:extLst>
          </p:cNvPr>
          <p:cNvSpPr/>
          <p:nvPr/>
        </p:nvSpPr>
        <p:spPr>
          <a:xfrm>
            <a:off x="1591720" y="3490980"/>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D9DB4C8-3967-BA49-ADA5-A65D2A8AAAE8}"/>
              </a:ext>
            </a:extLst>
          </p:cNvPr>
          <p:cNvSpPr/>
          <p:nvPr/>
        </p:nvSpPr>
        <p:spPr>
          <a:xfrm>
            <a:off x="1573869" y="2966303"/>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C182DD28-88DC-D44F-A804-46EE85D9ECD9}"/>
              </a:ext>
            </a:extLst>
          </p:cNvPr>
          <p:cNvSpPr/>
          <p:nvPr/>
        </p:nvSpPr>
        <p:spPr>
          <a:xfrm>
            <a:off x="2663640" y="3916578"/>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9BE628B1-A73F-B341-93F9-77A66EBF0372}"/>
              </a:ext>
            </a:extLst>
          </p:cNvPr>
          <p:cNvSpPr/>
          <p:nvPr/>
        </p:nvSpPr>
        <p:spPr>
          <a:xfrm>
            <a:off x="2672588" y="3448955"/>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722472C-17C7-E34F-80E6-7327D4C8D2DB}"/>
              </a:ext>
            </a:extLst>
          </p:cNvPr>
          <p:cNvSpPr/>
          <p:nvPr/>
        </p:nvSpPr>
        <p:spPr>
          <a:xfrm>
            <a:off x="2646786" y="2932229"/>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EDA02FCE-CED9-A843-8EF1-2FA53EB96719}"/>
              </a:ext>
            </a:extLst>
          </p:cNvPr>
          <p:cNvSpPr/>
          <p:nvPr/>
        </p:nvSpPr>
        <p:spPr>
          <a:xfrm>
            <a:off x="3734715" y="3973823"/>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E675EF58-F69A-474B-9A8A-CB1C8099D51E}"/>
              </a:ext>
            </a:extLst>
          </p:cNvPr>
          <p:cNvSpPr/>
          <p:nvPr/>
        </p:nvSpPr>
        <p:spPr>
          <a:xfrm>
            <a:off x="3743663" y="3506200"/>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4A5157F1-21B1-E746-AB2C-92E2685918FF}"/>
              </a:ext>
            </a:extLst>
          </p:cNvPr>
          <p:cNvSpPr/>
          <p:nvPr/>
        </p:nvSpPr>
        <p:spPr>
          <a:xfrm>
            <a:off x="3717861" y="2989474"/>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13C716B-A44A-A64F-BED0-2C618BD137B7}"/>
              </a:ext>
            </a:extLst>
          </p:cNvPr>
          <p:cNvSpPr/>
          <p:nvPr/>
        </p:nvSpPr>
        <p:spPr>
          <a:xfrm>
            <a:off x="4886794" y="2533332"/>
            <a:ext cx="3819751" cy="1918741"/>
          </a:xfrm>
          <a:prstGeom prst="rect">
            <a:avLst/>
          </a:prstGeom>
          <a:solidFill>
            <a:schemeClr val="accent2">
              <a:lumMod val="60000"/>
              <a:lumOff val="4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3825944-C69A-F449-9346-832946A011DE}"/>
              </a:ext>
            </a:extLst>
          </p:cNvPr>
          <p:cNvSpPr/>
          <p:nvPr/>
        </p:nvSpPr>
        <p:spPr>
          <a:xfrm>
            <a:off x="1183097" y="258245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7" name="Oval 16">
            <a:extLst>
              <a:ext uri="{FF2B5EF4-FFF2-40B4-BE49-F238E27FC236}">
                <a16:creationId xmlns:a16="http://schemas.microsoft.com/office/drawing/2014/main" id="{65BE27E0-D1C3-A04B-ACD6-28D9384B6C9A}"/>
              </a:ext>
            </a:extLst>
          </p:cNvPr>
          <p:cNvSpPr/>
          <p:nvPr/>
        </p:nvSpPr>
        <p:spPr>
          <a:xfrm>
            <a:off x="1183097" y="306890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8" name="Oval 17">
            <a:extLst>
              <a:ext uri="{FF2B5EF4-FFF2-40B4-BE49-F238E27FC236}">
                <a16:creationId xmlns:a16="http://schemas.microsoft.com/office/drawing/2014/main" id="{520A5A7B-F156-DE43-87FB-FFBCEA3CAAAD}"/>
              </a:ext>
            </a:extLst>
          </p:cNvPr>
          <p:cNvSpPr/>
          <p:nvPr/>
        </p:nvSpPr>
        <p:spPr>
          <a:xfrm>
            <a:off x="1183097" y="354962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9" name="Oval 18">
            <a:extLst>
              <a:ext uri="{FF2B5EF4-FFF2-40B4-BE49-F238E27FC236}">
                <a16:creationId xmlns:a16="http://schemas.microsoft.com/office/drawing/2014/main" id="{1291C149-7A04-C940-BB20-A67ED167CA7F}"/>
              </a:ext>
            </a:extLst>
          </p:cNvPr>
          <p:cNvSpPr/>
          <p:nvPr/>
        </p:nvSpPr>
        <p:spPr>
          <a:xfrm>
            <a:off x="1183097" y="403034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0" name="Oval 19">
            <a:extLst>
              <a:ext uri="{FF2B5EF4-FFF2-40B4-BE49-F238E27FC236}">
                <a16:creationId xmlns:a16="http://schemas.microsoft.com/office/drawing/2014/main" id="{CCCAD07E-7F99-014B-86B3-F882D8E9AFF4}"/>
              </a:ext>
            </a:extLst>
          </p:cNvPr>
          <p:cNvSpPr/>
          <p:nvPr/>
        </p:nvSpPr>
        <p:spPr>
          <a:xfrm>
            <a:off x="1719665" y="258003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1" name="Oval 20">
            <a:extLst>
              <a:ext uri="{FF2B5EF4-FFF2-40B4-BE49-F238E27FC236}">
                <a16:creationId xmlns:a16="http://schemas.microsoft.com/office/drawing/2014/main" id="{4752ED92-B5E0-584D-8E26-5971B464F39B}"/>
              </a:ext>
            </a:extLst>
          </p:cNvPr>
          <p:cNvSpPr/>
          <p:nvPr/>
        </p:nvSpPr>
        <p:spPr>
          <a:xfrm>
            <a:off x="1719665" y="3066480"/>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2" name="Oval 21">
            <a:extLst>
              <a:ext uri="{FF2B5EF4-FFF2-40B4-BE49-F238E27FC236}">
                <a16:creationId xmlns:a16="http://schemas.microsoft.com/office/drawing/2014/main" id="{EB60A624-E09F-4040-9490-E80BA8886A3E}"/>
              </a:ext>
            </a:extLst>
          </p:cNvPr>
          <p:cNvSpPr/>
          <p:nvPr/>
        </p:nvSpPr>
        <p:spPr>
          <a:xfrm>
            <a:off x="1719665" y="354720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3" name="Oval 22">
            <a:extLst>
              <a:ext uri="{FF2B5EF4-FFF2-40B4-BE49-F238E27FC236}">
                <a16:creationId xmlns:a16="http://schemas.microsoft.com/office/drawing/2014/main" id="{289A7667-C688-1A48-9088-10181715D163}"/>
              </a:ext>
            </a:extLst>
          </p:cNvPr>
          <p:cNvSpPr/>
          <p:nvPr/>
        </p:nvSpPr>
        <p:spPr>
          <a:xfrm>
            <a:off x="1719665" y="402792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4" name="Oval 23">
            <a:extLst>
              <a:ext uri="{FF2B5EF4-FFF2-40B4-BE49-F238E27FC236}">
                <a16:creationId xmlns:a16="http://schemas.microsoft.com/office/drawing/2014/main" id="{B5720B9D-1822-E948-B4C0-A7274E5F9538}"/>
              </a:ext>
            </a:extLst>
          </p:cNvPr>
          <p:cNvSpPr/>
          <p:nvPr/>
        </p:nvSpPr>
        <p:spPr>
          <a:xfrm>
            <a:off x="2256233" y="259026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5" name="Oval 24">
            <a:extLst>
              <a:ext uri="{FF2B5EF4-FFF2-40B4-BE49-F238E27FC236}">
                <a16:creationId xmlns:a16="http://schemas.microsoft.com/office/drawing/2014/main" id="{F851EE93-E2FB-0940-A806-262019AC0154}"/>
              </a:ext>
            </a:extLst>
          </p:cNvPr>
          <p:cNvSpPr/>
          <p:nvPr/>
        </p:nvSpPr>
        <p:spPr>
          <a:xfrm>
            <a:off x="2256233" y="307671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6" name="Oval 25">
            <a:extLst>
              <a:ext uri="{FF2B5EF4-FFF2-40B4-BE49-F238E27FC236}">
                <a16:creationId xmlns:a16="http://schemas.microsoft.com/office/drawing/2014/main" id="{533ECAF9-28AB-4E49-BDF5-3485BB0DF96E}"/>
              </a:ext>
            </a:extLst>
          </p:cNvPr>
          <p:cNvSpPr/>
          <p:nvPr/>
        </p:nvSpPr>
        <p:spPr>
          <a:xfrm>
            <a:off x="2256233" y="355743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7" name="Oval 26">
            <a:extLst>
              <a:ext uri="{FF2B5EF4-FFF2-40B4-BE49-F238E27FC236}">
                <a16:creationId xmlns:a16="http://schemas.microsoft.com/office/drawing/2014/main" id="{E803AEB2-5387-1A40-89B2-82215529AE2C}"/>
              </a:ext>
            </a:extLst>
          </p:cNvPr>
          <p:cNvSpPr/>
          <p:nvPr/>
        </p:nvSpPr>
        <p:spPr>
          <a:xfrm>
            <a:off x="2256233" y="403815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8" name="Oval 27">
            <a:extLst>
              <a:ext uri="{FF2B5EF4-FFF2-40B4-BE49-F238E27FC236}">
                <a16:creationId xmlns:a16="http://schemas.microsoft.com/office/drawing/2014/main" id="{5A06B7EE-0E09-A74D-B8F1-76BA8C6556EF}"/>
              </a:ext>
            </a:extLst>
          </p:cNvPr>
          <p:cNvSpPr/>
          <p:nvPr/>
        </p:nvSpPr>
        <p:spPr>
          <a:xfrm>
            <a:off x="2792801" y="259026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9" name="Oval 28">
            <a:extLst>
              <a:ext uri="{FF2B5EF4-FFF2-40B4-BE49-F238E27FC236}">
                <a16:creationId xmlns:a16="http://schemas.microsoft.com/office/drawing/2014/main" id="{0CD1E8B0-0CA5-9745-97D7-31A99270966A}"/>
              </a:ext>
            </a:extLst>
          </p:cNvPr>
          <p:cNvSpPr/>
          <p:nvPr/>
        </p:nvSpPr>
        <p:spPr>
          <a:xfrm>
            <a:off x="2792801" y="307671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0" name="Oval 29">
            <a:extLst>
              <a:ext uri="{FF2B5EF4-FFF2-40B4-BE49-F238E27FC236}">
                <a16:creationId xmlns:a16="http://schemas.microsoft.com/office/drawing/2014/main" id="{61ACF0EB-17C4-8A4E-A752-390AE9FE9B27}"/>
              </a:ext>
            </a:extLst>
          </p:cNvPr>
          <p:cNvSpPr/>
          <p:nvPr/>
        </p:nvSpPr>
        <p:spPr>
          <a:xfrm>
            <a:off x="2792801" y="355743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1" name="Oval 30">
            <a:extLst>
              <a:ext uri="{FF2B5EF4-FFF2-40B4-BE49-F238E27FC236}">
                <a16:creationId xmlns:a16="http://schemas.microsoft.com/office/drawing/2014/main" id="{3D65340E-01C6-3745-A28F-2E208C24D214}"/>
              </a:ext>
            </a:extLst>
          </p:cNvPr>
          <p:cNvSpPr/>
          <p:nvPr/>
        </p:nvSpPr>
        <p:spPr>
          <a:xfrm>
            <a:off x="2792801" y="403815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2" name="Oval 31">
            <a:extLst>
              <a:ext uri="{FF2B5EF4-FFF2-40B4-BE49-F238E27FC236}">
                <a16:creationId xmlns:a16="http://schemas.microsoft.com/office/drawing/2014/main" id="{999B49E6-2F8E-1249-A2FA-55EBC77DDA6A}"/>
              </a:ext>
            </a:extLst>
          </p:cNvPr>
          <p:cNvSpPr/>
          <p:nvPr/>
        </p:nvSpPr>
        <p:spPr>
          <a:xfrm>
            <a:off x="3329369" y="260141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3" name="Oval 32">
            <a:extLst>
              <a:ext uri="{FF2B5EF4-FFF2-40B4-BE49-F238E27FC236}">
                <a16:creationId xmlns:a16="http://schemas.microsoft.com/office/drawing/2014/main" id="{4A9D1247-D481-6B45-AFB3-696F607F1427}"/>
              </a:ext>
            </a:extLst>
          </p:cNvPr>
          <p:cNvSpPr/>
          <p:nvPr/>
        </p:nvSpPr>
        <p:spPr>
          <a:xfrm>
            <a:off x="3329369" y="308786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4" name="Oval 33">
            <a:extLst>
              <a:ext uri="{FF2B5EF4-FFF2-40B4-BE49-F238E27FC236}">
                <a16:creationId xmlns:a16="http://schemas.microsoft.com/office/drawing/2014/main" id="{AB12ED00-D7C9-DA45-86EF-477452FB78EA}"/>
              </a:ext>
            </a:extLst>
          </p:cNvPr>
          <p:cNvSpPr/>
          <p:nvPr/>
        </p:nvSpPr>
        <p:spPr>
          <a:xfrm>
            <a:off x="3329369" y="356858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5" name="Oval 34">
            <a:extLst>
              <a:ext uri="{FF2B5EF4-FFF2-40B4-BE49-F238E27FC236}">
                <a16:creationId xmlns:a16="http://schemas.microsoft.com/office/drawing/2014/main" id="{3EB670C9-CC69-0143-AB24-03CAE6139BF0}"/>
              </a:ext>
            </a:extLst>
          </p:cNvPr>
          <p:cNvSpPr/>
          <p:nvPr/>
        </p:nvSpPr>
        <p:spPr>
          <a:xfrm>
            <a:off x="3329369" y="404930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6" name="Oval 35">
            <a:extLst>
              <a:ext uri="{FF2B5EF4-FFF2-40B4-BE49-F238E27FC236}">
                <a16:creationId xmlns:a16="http://schemas.microsoft.com/office/drawing/2014/main" id="{36080FD6-488B-DF44-B6A6-F2868DE5A0DF}"/>
              </a:ext>
            </a:extLst>
          </p:cNvPr>
          <p:cNvSpPr/>
          <p:nvPr/>
        </p:nvSpPr>
        <p:spPr>
          <a:xfrm>
            <a:off x="3865937" y="259026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7" name="Oval 36">
            <a:extLst>
              <a:ext uri="{FF2B5EF4-FFF2-40B4-BE49-F238E27FC236}">
                <a16:creationId xmlns:a16="http://schemas.microsoft.com/office/drawing/2014/main" id="{F0465F36-FBE2-064A-991D-AC5D64C110FB}"/>
              </a:ext>
            </a:extLst>
          </p:cNvPr>
          <p:cNvSpPr/>
          <p:nvPr/>
        </p:nvSpPr>
        <p:spPr>
          <a:xfrm>
            <a:off x="3865937" y="307671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8" name="Oval 37">
            <a:extLst>
              <a:ext uri="{FF2B5EF4-FFF2-40B4-BE49-F238E27FC236}">
                <a16:creationId xmlns:a16="http://schemas.microsoft.com/office/drawing/2014/main" id="{53B99388-5ED9-874B-B290-56BDD1239735}"/>
              </a:ext>
            </a:extLst>
          </p:cNvPr>
          <p:cNvSpPr/>
          <p:nvPr/>
        </p:nvSpPr>
        <p:spPr>
          <a:xfrm>
            <a:off x="3865937" y="355743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9" name="Oval 38">
            <a:extLst>
              <a:ext uri="{FF2B5EF4-FFF2-40B4-BE49-F238E27FC236}">
                <a16:creationId xmlns:a16="http://schemas.microsoft.com/office/drawing/2014/main" id="{9D6383A3-704F-654F-8FE9-B4101E21F410}"/>
              </a:ext>
            </a:extLst>
          </p:cNvPr>
          <p:cNvSpPr/>
          <p:nvPr/>
        </p:nvSpPr>
        <p:spPr>
          <a:xfrm>
            <a:off x="3865937" y="403815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40" name="Oval 39">
            <a:extLst>
              <a:ext uri="{FF2B5EF4-FFF2-40B4-BE49-F238E27FC236}">
                <a16:creationId xmlns:a16="http://schemas.microsoft.com/office/drawing/2014/main" id="{5A788147-70E0-E749-BF6A-4C8CD3E9804A}"/>
              </a:ext>
            </a:extLst>
          </p:cNvPr>
          <p:cNvSpPr/>
          <p:nvPr/>
        </p:nvSpPr>
        <p:spPr>
          <a:xfrm>
            <a:off x="4402505" y="258003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41" name="Oval 40">
            <a:extLst>
              <a:ext uri="{FF2B5EF4-FFF2-40B4-BE49-F238E27FC236}">
                <a16:creationId xmlns:a16="http://schemas.microsoft.com/office/drawing/2014/main" id="{8544F312-D425-624F-92D3-FB957A28AA50}"/>
              </a:ext>
            </a:extLst>
          </p:cNvPr>
          <p:cNvSpPr/>
          <p:nvPr/>
        </p:nvSpPr>
        <p:spPr>
          <a:xfrm>
            <a:off x="4402505" y="3066480"/>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42" name="Oval 41">
            <a:extLst>
              <a:ext uri="{FF2B5EF4-FFF2-40B4-BE49-F238E27FC236}">
                <a16:creationId xmlns:a16="http://schemas.microsoft.com/office/drawing/2014/main" id="{DB92C96B-FA53-A249-9B30-7BAD3211D1D5}"/>
              </a:ext>
            </a:extLst>
          </p:cNvPr>
          <p:cNvSpPr/>
          <p:nvPr/>
        </p:nvSpPr>
        <p:spPr>
          <a:xfrm>
            <a:off x="4402505" y="354720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43" name="Oval 42">
            <a:extLst>
              <a:ext uri="{FF2B5EF4-FFF2-40B4-BE49-F238E27FC236}">
                <a16:creationId xmlns:a16="http://schemas.microsoft.com/office/drawing/2014/main" id="{75428757-8231-BD40-B542-9B117D3CA681}"/>
              </a:ext>
            </a:extLst>
          </p:cNvPr>
          <p:cNvSpPr/>
          <p:nvPr/>
        </p:nvSpPr>
        <p:spPr>
          <a:xfrm>
            <a:off x="4402505" y="402792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44" name="Oval 43">
            <a:extLst>
              <a:ext uri="{FF2B5EF4-FFF2-40B4-BE49-F238E27FC236}">
                <a16:creationId xmlns:a16="http://schemas.microsoft.com/office/drawing/2014/main" id="{D78C553E-A222-7D44-98A2-C47B056BB44A}"/>
              </a:ext>
            </a:extLst>
          </p:cNvPr>
          <p:cNvSpPr/>
          <p:nvPr/>
        </p:nvSpPr>
        <p:spPr>
          <a:xfrm>
            <a:off x="4261278" y="2981515"/>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D0FA154-A6DA-2043-900C-B47D86263D57}"/>
              </a:ext>
            </a:extLst>
          </p:cNvPr>
          <p:cNvSpPr/>
          <p:nvPr/>
        </p:nvSpPr>
        <p:spPr>
          <a:xfrm>
            <a:off x="4289926" y="3496663"/>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3DDC3906-ECB0-4E4D-BC5D-011791BA123E}"/>
              </a:ext>
            </a:extLst>
          </p:cNvPr>
          <p:cNvSpPr/>
          <p:nvPr/>
        </p:nvSpPr>
        <p:spPr>
          <a:xfrm>
            <a:off x="4279829" y="3952987"/>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BF599248-7BB9-B34B-9B7B-E855B4E9F876}"/>
              </a:ext>
            </a:extLst>
          </p:cNvPr>
          <p:cNvSpPr/>
          <p:nvPr/>
        </p:nvSpPr>
        <p:spPr>
          <a:xfrm>
            <a:off x="6445930" y="2947114"/>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7CF3790C-6440-4D41-95B1-0E5C7F636425}"/>
              </a:ext>
            </a:extLst>
          </p:cNvPr>
          <p:cNvSpPr/>
          <p:nvPr/>
        </p:nvSpPr>
        <p:spPr>
          <a:xfrm>
            <a:off x="6473349" y="3467508"/>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651C407-44EA-A149-A46E-B59A194F2063}"/>
              </a:ext>
            </a:extLst>
          </p:cNvPr>
          <p:cNvSpPr/>
          <p:nvPr/>
        </p:nvSpPr>
        <p:spPr>
          <a:xfrm>
            <a:off x="6464187" y="3926847"/>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1C3EE0F0-8D44-BA4C-94B1-FC7955C6EE01}"/>
              </a:ext>
            </a:extLst>
          </p:cNvPr>
          <p:cNvSpPr/>
          <p:nvPr/>
        </p:nvSpPr>
        <p:spPr>
          <a:xfrm>
            <a:off x="7005029" y="2966899"/>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A24B9528-88D2-BF41-A0DD-5EAE64C70192}"/>
              </a:ext>
            </a:extLst>
          </p:cNvPr>
          <p:cNvSpPr/>
          <p:nvPr/>
        </p:nvSpPr>
        <p:spPr>
          <a:xfrm>
            <a:off x="7032448" y="3487293"/>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9C9244D7-3F39-CD4C-942A-C807805D573D}"/>
              </a:ext>
            </a:extLst>
          </p:cNvPr>
          <p:cNvSpPr/>
          <p:nvPr/>
        </p:nvSpPr>
        <p:spPr>
          <a:xfrm>
            <a:off x="7023286" y="3946632"/>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4760CED-1ADA-A146-8AB8-7C78B2C90BE3}"/>
              </a:ext>
            </a:extLst>
          </p:cNvPr>
          <p:cNvSpPr/>
          <p:nvPr/>
        </p:nvSpPr>
        <p:spPr>
          <a:xfrm>
            <a:off x="7545871" y="2947114"/>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0117FD8F-07FD-2D46-B7E0-AAB6B169E75E}"/>
              </a:ext>
            </a:extLst>
          </p:cNvPr>
          <p:cNvSpPr/>
          <p:nvPr/>
        </p:nvSpPr>
        <p:spPr>
          <a:xfrm>
            <a:off x="7573290" y="3467508"/>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2D73D9D0-0FBE-BA46-8DDD-E3D3A5EFE48A}"/>
              </a:ext>
            </a:extLst>
          </p:cNvPr>
          <p:cNvSpPr/>
          <p:nvPr/>
        </p:nvSpPr>
        <p:spPr>
          <a:xfrm>
            <a:off x="7564128" y="3926847"/>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41155161-5070-0E47-AEE0-D388C10BCA96}"/>
              </a:ext>
            </a:extLst>
          </p:cNvPr>
          <p:cNvSpPr/>
          <p:nvPr/>
        </p:nvSpPr>
        <p:spPr>
          <a:xfrm>
            <a:off x="8085052" y="2964073"/>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764DD6B3-1468-DE4D-9503-7D8A36C6514F}"/>
              </a:ext>
            </a:extLst>
          </p:cNvPr>
          <p:cNvSpPr/>
          <p:nvPr/>
        </p:nvSpPr>
        <p:spPr>
          <a:xfrm>
            <a:off x="8112471" y="3484467"/>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17FA5086-B744-0D4B-BFC2-AAB57A8F4A43}"/>
              </a:ext>
            </a:extLst>
          </p:cNvPr>
          <p:cNvSpPr/>
          <p:nvPr/>
        </p:nvSpPr>
        <p:spPr>
          <a:xfrm>
            <a:off x="8103309" y="3943806"/>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B41F4341-2F78-8148-B0EB-0EB777E57F6A}"/>
              </a:ext>
            </a:extLst>
          </p:cNvPr>
          <p:cNvSpPr/>
          <p:nvPr/>
        </p:nvSpPr>
        <p:spPr>
          <a:xfrm>
            <a:off x="4261279" y="2970919"/>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99E2D72-EF7B-7344-9DE8-79D69A16C9DC}"/>
              </a:ext>
            </a:extLst>
          </p:cNvPr>
          <p:cNvSpPr/>
          <p:nvPr/>
        </p:nvSpPr>
        <p:spPr>
          <a:xfrm>
            <a:off x="4288698" y="3491313"/>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F25E75ED-ABCA-4446-AD8B-56B2B651E1D1}"/>
              </a:ext>
            </a:extLst>
          </p:cNvPr>
          <p:cNvSpPr/>
          <p:nvPr/>
        </p:nvSpPr>
        <p:spPr>
          <a:xfrm>
            <a:off x="4279536" y="3950652"/>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BFABB043-60F6-444B-A17E-C365FF0FD3FF}"/>
              </a:ext>
            </a:extLst>
          </p:cNvPr>
          <p:cNvSpPr/>
          <p:nvPr/>
        </p:nvSpPr>
        <p:spPr>
          <a:xfrm>
            <a:off x="3716676" y="2988821"/>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DDC74B8C-728D-CB45-AE64-1172A453A2AA}"/>
              </a:ext>
            </a:extLst>
          </p:cNvPr>
          <p:cNvSpPr/>
          <p:nvPr/>
        </p:nvSpPr>
        <p:spPr>
          <a:xfrm>
            <a:off x="3744095" y="3509215"/>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FA317A2F-5231-BF49-86A6-BF18FD51BEB0}"/>
              </a:ext>
            </a:extLst>
          </p:cNvPr>
          <p:cNvSpPr/>
          <p:nvPr/>
        </p:nvSpPr>
        <p:spPr>
          <a:xfrm>
            <a:off x="3734933" y="3968554"/>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52A3D5BD-B29F-234B-A335-21297CB630D4}"/>
              </a:ext>
            </a:extLst>
          </p:cNvPr>
          <p:cNvSpPr/>
          <p:nvPr/>
        </p:nvSpPr>
        <p:spPr>
          <a:xfrm>
            <a:off x="3178680" y="2966899"/>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E27E8C7-5D44-8F44-B263-39035FA5931D}"/>
              </a:ext>
            </a:extLst>
          </p:cNvPr>
          <p:cNvSpPr/>
          <p:nvPr/>
        </p:nvSpPr>
        <p:spPr>
          <a:xfrm>
            <a:off x="3206099" y="3487293"/>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51059A5A-6428-634D-A4C2-4B9BFEA4F9FD}"/>
              </a:ext>
            </a:extLst>
          </p:cNvPr>
          <p:cNvSpPr/>
          <p:nvPr/>
        </p:nvSpPr>
        <p:spPr>
          <a:xfrm>
            <a:off x="3196937" y="3946632"/>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F27CB00C-57D9-9F45-9506-18C8F47F4EDE}"/>
              </a:ext>
            </a:extLst>
          </p:cNvPr>
          <p:cNvSpPr/>
          <p:nvPr/>
        </p:nvSpPr>
        <p:spPr>
          <a:xfrm>
            <a:off x="2644600" y="2935963"/>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570B015D-9305-0D4B-BF0A-E152FAB23362}"/>
              </a:ext>
            </a:extLst>
          </p:cNvPr>
          <p:cNvSpPr/>
          <p:nvPr/>
        </p:nvSpPr>
        <p:spPr>
          <a:xfrm>
            <a:off x="2672019" y="3456357"/>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D148686A-2B67-B340-9307-58A855095FF9}"/>
              </a:ext>
            </a:extLst>
          </p:cNvPr>
          <p:cNvSpPr/>
          <p:nvPr/>
        </p:nvSpPr>
        <p:spPr>
          <a:xfrm>
            <a:off x="2662857" y="3915696"/>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54F61E6-D12E-1E43-A733-8CC282B9531E}"/>
              </a:ext>
            </a:extLst>
          </p:cNvPr>
          <p:cNvSpPr/>
          <p:nvPr/>
        </p:nvSpPr>
        <p:spPr>
          <a:xfrm>
            <a:off x="2097559" y="2958265"/>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26A0E631-BE68-1C41-8C3B-D2349263EEC7}"/>
              </a:ext>
            </a:extLst>
          </p:cNvPr>
          <p:cNvSpPr/>
          <p:nvPr/>
        </p:nvSpPr>
        <p:spPr>
          <a:xfrm>
            <a:off x="2124978" y="3478659"/>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A242F012-2B70-5C4E-BF60-A7A0E93AD1A3}"/>
              </a:ext>
            </a:extLst>
          </p:cNvPr>
          <p:cNvSpPr/>
          <p:nvPr/>
        </p:nvSpPr>
        <p:spPr>
          <a:xfrm>
            <a:off x="2115816" y="3937998"/>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9A9FEC9D-68E5-9A46-B2F2-49023F70FC82}"/>
              </a:ext>
            </a:extLst>
          </p:cNvPr>
          <p:cNvSpPr/>
          <p:nvPr/>
        </p:nvSpPr>
        <p:spPr>
          <a:xfrm>
            <a:off x="1565612" y="2970919"/>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C1F2E3B8-429D-1043-9444-9B511D95B3BC}"/>
              </a:ext>
            </a:extLst>
          </p:cNvPr>
          <p:cNvSpPr/>
          <p:nvPr/>
        </p:nvSpPr>
        <p:spPr>
          <a:xfrm>
            <a:off x="1593031" y="3491313"/>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6EB1B93B-AF0F-3E4E-92B2-8B0036390FCC}"/>
              </a:ext>
            </a:extLst>
          </p:cNvPr>
          <p:cNvSpPr/>
          <p:nvPr/>
        </p:nvSpPr>
        <p:spPr>
          <a:xfrm>
            <a:off x="1583869" y="3950652"/>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185134F-A31F-434A-A519-CEEB6F3553EE}"/>
              </a:ext>
            </a:extLst>
          </p:cNvPr>
          <p:cNvSpPr/>
          <p:nvPr/>
        </p:nvSpPr>
        <p:spPr>
          <a:xfrm>
            <a:off x="4976224" y="259268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1" name="Oval 80">
            <a:extLst>
              <a:ext uri="{FF2B5EF4-FFF2-40B4-BE49-F238E27FC236}">
                <a16:creationId xmlns:a16="http://schemas.microsoft.com/office/drawing/2014/main" id="{1A666A78-AEB6-824F-8199-64204D26C52A}"/>
              </a:ext>
            </a:extLst>
          </p:cNvPr>
          <p:cNvSpPr/>
          <p:nvPr/>
        </p:nvSpPr>
        <p:spPr>
          <a:xfrm>
            <a:off x="4976224" y="307913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2" name="Oval 81">
            <a:extLst>
              <a:ext uri="{FF2B5EF4-FFF2-40B4-BE49-F238E27FC236}">
                <a16:creationId xmlns:a16="http://schemas.microsoft.com/office/drawing/2014/main" id="{97DAFF09-DD56-1A48-8C21-520D7DF40B83}"/>
              </a:ext>
            </a:extLst>
          </p:cNvPr>
          <p:cNvSpPr/>
          <p:nvPr/>
        </p:nvSpPr>
        <p:spPr>
          <a:xfrm>
            <a:off x="4976224" y="355985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3" name="Oval 82">
            <a:extLst>
              <a:ext uri="{FF2B5EF4-FFF2-40B4-BE49-F238E27FC236}">
                <a16:creationId xmlns:a16="http://schemas.microsoft.com/office/drawing/2014/main" id="{D04DA51D-B3C8-734B-9C0A-3AEB5D14A9BC}"/>
              </a:ext>
            </a:extLst>
          </p:cNvPr>
          <p:cNvSpPr/>
          <p:nvPr/>
        </p:nvSpPr>
        <p:spPr>
          <a:xfrm>
            <a:off x="4976224" y="4040578"/>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4" name="Oval 83">
            <a:extLst>
              <a:ext uri="{FF2B5EF4-FFF2-40B4-BE49-F238E27FC236}">
                <a16:creationId xmlns:a16="http://schemas.microsoft.com/office/drawing/2014/main" id="{52290B7E-A029-1D47-A34B-F8A538316934}"/>
              </a:ext>
            </a:extLst>
          </p:cNvPr>
          <p:cNvSpPr/>
          <p:nvPr/>
        </p:nvSpPr>
        <p:spPr>
          <a:xfrm>
            <a:off x="5512792" y="259026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5" name="Oval 84">
            <a:extLst>
              <a:ext uri="{FF2B5EF4-FFF2-40B4-BE49-F238E27FC236}">
                <a16:creationId xmlns:a16="http://schemas.microsoft.com/office/drawing/2014/main" id="{F2F5305B-4DDE-4F4C-ADED-179BE670D5C7}"/>
              </a:ext>
            </a:extLst>
          </p:cNvPr>
          <p:cNvSpPr/>
          <p:nvPr/>
        </p:nvSpPr>
        <p:spPr>
          <a:xfrm>
            <a:off x="5512792" y="307671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6" name="Oval 85">
            <a:extLst>
              <a:ext uri="{FF2B5EF4-FFF2-40B4-BE49-F238E27FC236}">
                <a16:creationId xmlns:a16="http://schemas.microsoft.com/office/drawing/2014/main" id="{EA44DDC6-62F4-6A49-89DC-9F11678B3E28}"/>
              </a:ext>
            </a:extLst>
          </p:cNvPr>
          <p:cNvSpPr/>
          <p:nvPr/>
        </p:nvSpPr>
        <p:spPr>
          <a:xfrm>
            <a:off x="5512792" y="355743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7" name="Oval 86">
            <a:extLst>
              <a:ext uri="{FF2B5EF4-FFF2-40B4-BE49-F238E27FC236}">
                <a16:creationId xmlns:a16="http://schemas.microsoft.com/office/drawing/2014/main" id="{0578B141-D28E-3340-AC76-0A1E4467F058}"/>
              </a:ext>
            </a:extLst>
          </p:cNvPr>
          <p:cNvSpPr/>
          <p:nvPr/>
        </p:nvSpPr>
        <p:spPr>
          <a:xfrm>
            <a:off x="5512792" y="403815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8" name="Oval 87">
            <a:extLst>
              <a:ext uri="{FF2B5EF4-FFF2-40B4-BE49-F238E27FC236}">
                <a16:creationId xmlns:a16="http://schemas.microsoft.com/office/drawing/2014/main" id="{6C897CED-BAF2-9246-A542-DFB0336F39D0}"/>
              </a:ext>
            </a:extLst>
          </p:cNvPr>
          <p:cNvSpPr/>
          <p:nvPr/>
        </p:nvSpPr>
        <p:spPr>
          <a:xfrm>
            <a:off x="6049360" y="260049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9" name="Oval 88">
            <a:extLst>
              <a:ext uri="{FF2B5EF4-FFF2-40B4-BE49-F238E27FC236}">
                <a16:creationId xmlns:a16="http://schemas.microsoft.com/office/drawing/2014/main" id="{5CFE638C-E2F6-4645-8E16-21DD95292F33}"/>
              </a:ext>
            </a:extLst>
          </p:cNvPr>
          <p:cNvSpPr/>
          <p:nvPr/>
        </p:nvSpPr>
        <p:spPr>
          <a:xfrm>
            <a:off x="6049360" y="308694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0" name="Oval 89">
            <a:extLst>
              <a:ext uri="{FF2B5EF4-FFF2-40B4-BE49-F238E27FC236}">
                <a16:creationId xmlns:a16="http://schemas.microsoft.com/office/drawing/2014/main" id="{C147AF02-34FA-3445-8D8F-74F4C33FEB76}"/>
              </a:ext>
            </a:extLst>
          </p:cNvPr>
          <p:cNvSpPr/>
          <p:nvPr/>
        </p:nvSpPr>
        <p:spPr>
          <a:xfrm>
            <a:off x="6049360" y="356766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1" name="Oval 90">
            <a:extLst>
              <a:ext uri="{FF2B5EF4-FFF2-40B4-BE49-F238E27FC236}">
                <a16:creationId xmlns:a16="http://schemas.microsoft.com/office/drawing/2014/main" id="{C19E3BD5-1F46-4448-AA95-95C8BBD1D674}"/>
              </a:ext>
            </a:extLst>
          </p:cNvPr>
          <p:cNvSpPr/>
          <p:nvPr/>
        </p:nvSpPr>
        <p:spPr>
          <a:xfrm>
            <a:off x="6049360" y="4048388"/>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2" name="Oval 91">
            <a:extLst>
              <a:ext uri="{FF2B5EF4-FFF2-40B4-BE49-F238E27FC236}">
                <a16:creationId xmlns:a16="http://schemas.microsoft.com/office/drawing/2014/main" id="{1247461D-8C0F-2E46-B242-F8BAD80A847A}"/>
              </a:ext>
            </a:extLst>
          </p:cNvPr>
          <p:cNvSpPr/>
          <p:nvPr/>
        </p:nvSpPr>
        <p:spPr>
          <a:xfrm>
            <a:off x="6585928" y="260049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3" name="Oval 92">
            <a:extLst>
              <a:ext uri="{FF2B5EF4-FFF2-40B4-BE49-F238E27FC236}">
                <a16:creationId xmlns:a16="http://schemas.microsoft.com/office/drawing/2014/main" id="{A552F7CF-8ACC-F443-B8A1-904BDE6A409F}"/>
              </a:ext>
            </a:extLst>
          </p:cNvPr>
          <p:cNvSpPr/>
          <p:nvPr/>
        </p:nvSpPr>
        <p:spPr>
          <a:xfrm>
            <a:off x="6585928" y="308694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4" name="Oval 93">
            <a:extLst>
              <a:ext uri="{FF2B5EF4-FFF2-40B4-BE49-F238E27FC236}">
                <a16:creationId xmlns:a16="http://schemas.microsoft.com/office/drawing/2014/main" id="{DFFBC3EE-3ABC-5446-B7D7-9E8000337E12}"/>
              </a:ext>
            </a:extLst>
          </p:cNvPr>
          <p:cNvSpPr/>
          <p:nvPr/>
        </p:nvSpPr>
        <p:spPr>
          <a:xfrm>
            <a:off x="6585928" y="356766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5" name="Oval 94">
            <a:extLst>
              <a:ext uri="{FF2B5EF4-FFF2-40B4-BE49-F238E27FC236}">
                <a16:creationId xmlns:a16="http://schemas.microsoft.com/office/drawing/2014/main" id="{B698AB8B-A7C9-514C-BDD5-A28EDE406D47}"/>
              </a:ext>
            </a:extLst>
          </p:cNvPr>
          <p:cNvSpPr/>
          <p:nvPr/>
        </p:nvSpPr>
        <p:spPr>
          <a:xfrm>
            <a:off x="6585928" y="4048388"/>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6" name="Oval 95">
            <a:extLst>
              <a:ext uri="{FF2B5EF4-FFF2-40B4-BE49-F238E27FC236}">
                <a16:creationId xmlns:a16="http://schemas.microsoft.com/office/drawing/2014/main" id="{98AE9347-A410-2C48-AC7F-BA8888E43B8A}"/>
              </a:ext>
            </a:extLst>
          </p:cNvPr>
          <p:cNvSpPr/>
          <p:nvPr/>
        </p:nvSpPr>
        <p:spPr>
          <a:xfrm>
            <a:off x="7122496" y="2611648"/>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7" name="Oval 96">
            <a:extLst>
              <a:ext uri="{FF2B5EF4-FFF2-40B4-BE49-F238E27FC236}">
                <a16:creationId xmlns:a16="http://schemas.microsoft.com/office/drawing/2014/main" id="{9A30C655-B085-0740-A3AC-5C31DCDD31CB}"/>
              </a:ext>
            </a:extLst>
          </p:cNvPr>
          <p:cNvSpPr/>
          <p:nvPr/>
        </p:nvSpPr>
        <p:spPr>
          <a:xfrm>
            <a:off x="7122496" y="309809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8" name="Oval 97">
            <a:extLst>
              <a:ext uri="{FF2B5EF4-FFF2-40B4-BE49-F238E27FC236}">
                <a16:creationId xmlns:a16="http://schemas.microsoft.com/office/drawing/2014/main" id="{6FABF115-A6F3-084F-95AA-58839A633EDE}"/>
              </a:ext>
            </a:extLst>
          </p:cNvPr>
          <p:cNvSpPr/>
          <p:nvPr/>
        </p:nvSpPr>
        <p:spPr>
          <a:xfrm>
            <a:off x="7122496" y="357881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9" name="Oval 98">
            <a:extLst>
              <a:ext uri="{FF2B5EF4-FFF2-40B4-BE49-F238E27FC236}">
                <a16:creationId xmlns:a16="http://schemas.microsoft.com/office/drawing/2014/main" id="{26E732B4-076E-D24D-B149-D6FC9F224F25}"/>
              </a:ext>
            </a:extLst>
          </p:cNvPr>
          <p:cNvSpPr/>
          <p:nvPr/>
        </p:nvSpPr>
        <p:spPr>
          <a:xfrm>
            <a:off x="7122496" y="4059539"/>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00" name="Oval 99">
            <a:extLst>
              <a:ext uri="{FF2B5EF4-FFF2-40B4-BE49-F238E27FC236}">
                <a16:creationId xmlns:a16="http://schemas.microsoft.com/office/drawing/2014/main" id="{927979EA-DCF6-9B4B-8357-2CAED3EDF8D7}"/>
              </a:ext>
            </a:extLst>
          </p:cNvPr>
          <p:cNvSpPr/>
          <p:nvPr/>
        </p:nvSpPr>
        <p:spPr>
          <a:xfrm>
            <a:off x="7659064" y="260049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01" name="Oval 100">
            <a:extLst>
              <a:ext uri="{FF2B5EF4-FFF2-40B4-BE49-F238E27FC236}">
                <a16:creationId xmlns:a16="http://schemas.microsoft.com/office/drawing/2014/main" id="{571CEC24-E938-ED48-B439-555909C7B2CA}"/>
              </a:ext>
            </a:extLst>
          </p:cNvPr>
          <p:cNvSpPr/>
          <p:nvPr/>
        </p:nvSpPr>
        <p:spPr>
          <a:xfrm>
            <a:off x="7659064" y="308694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02" name="Oval 101">
            <a:extLst>
              <a:ext uri="{FF2B5EF4-FFF2-40B4-BE49-F238E27FC236}">
                <a16:creationId xmlns:a16="http://schemas.microsoft.com/office/drawing/2014/main" id="{E1650DB9-0137-034D-BF38-A36D5C029B16}"/>
              </a:ext>
            </a:extLst>
          </p:cNvPr>
          <p:cNvSpPr/>
          <p:nvPr/>
        </p:nvSpPr>
        <p:spPr>
          <a:xfrm>
            <a:off x="7659064" y="356766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03" name="Oval 102">
            <a:extLst>
              <a:ext uri="{FF2B5EF4-FFF2-40B4-BE49-F238E27FC236}">
                <a16:creationId xmlns:a16="http://schemas.microsoft.com/office/drawing/2014/main" id="{11993E47-6EBF-5D4C-9836-775DC772363F}"/>
              </a:ext>
            </a:extLst>
          </p:cNvPr>
          <p:cNvSpPr/>
          <p:nvPr/>
        </p:nvSpPr>
        <p:spPr>
          <a:xfrm>
            <a:off x="7659064" y="4048388"/>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04" name="Oval 103">
            <a:extLst>
              <a:ext uri="{FF2B5EF4-FFF2-40B4-BE49-F238E27FC236}">
                <a16:creationId xmlns:a16="http://schemas.microsoft.com/office/drawing/2014/main" id="{3ED3DC4B-52D0-424B-A0EC-B4D861911E8C}"/>
              </a:ext>
            </a:extLst>
          </p:cNvPr>
          <p:cNvSpPr/>
          <p:nvPr/>
        </p:nvSpPr>
        <p:spPr>
          <a:xfrm>
            <a:off x="8195632" y="259026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05" name="Oval 104">
            <a:extLst>
              <a:ext uri="{FF2B5EF4-FFF2-40B4-BE49-F238E27FC236}">
                <a16:creationId xmlns:a16="http://schemas.microsoft.com/office/drawing/2014/main" id="{43C4A837-108E-6745-A0A2-4DB020136BA4}"/>
              </a:ext>
            </a:extLst>
          </p:cNvPr>
          <p:cNvSpPr/>
          <p:nvPr/>
        </p:nvSpPr>
        <p:spPr>
          <a:xfrm>
            <a:off x="8195632" y="307671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06" name="Oval 105">
            <a:extLst>
              <a:ext uri="{FF2B5EF4-FFF2-40B4-BE49-F238E27FC236}">
                <a16:creationId xmlns:a16="http://schemas.microsoft.com/office/drawing/2014/main" id="{9CBD4B11-7E88-6440-8FED-7935F4A262E5}"/>
              </a:ext>
            </a:extLst>
          </p:cNvPr>
          <p:cNvSpPr/>
          <p:nvPr/>
        </p:nvSpPr>
        <p:spPr>
          <a:xfrm>
            <a:off x="8195632" y="355743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07" name="Oval 106">
            <a:extLst>
              <a:ext uri="{FF2B5EF4-FFF2-40B4-BE49-F238E27FC236}">
                <a16:creationId xmlns:a16="http://schemas.microsoft.com/office/drawing/2014/main" id="{6A7C9353-6DDB-EC48-A99D-92A9E683F681}"/>
              </a:ext>
            </a:extLst>
          </p:cNvPr>
          <p:cNvSpPr/>
          <p:nvPr/>
        </p:nvSpPr>
        <p:spPr>
          <a:xfrm>
            <a:off x="8195632" y="403815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10" name="TextBox 109">
            <a:extLst>
              <a:ext uri="{FF2B5EF4-FFF2-40B4-BE49-F238E27FC236}">
                <a16:creationId xmlns:a16="http://schemas.microsoft.com/office/drawing/2014/main" id="{A712B34F-E50D-FA42-9013-70FB0E040786}"/>
              </a:ext>
            </a:extLst>
          </p:cNvPr>
          <p:cNvSpPr txBox="1"/>
          <p:nvPr/>
        </p:nvSpPr>
        <p:spPr>
          <a:xfrm>
            <a:off x="6538883" y="2039934"/>
            <a:ext cx="455574" cy="584775"/>
          </a:xfrm>
          <a:prstGeom prst="rect">
            <a:avLst/>
          </a:prstGeom>
          <a:noFill/>
        </p:spPr>
        <p:txBody>
          <a:bodyPr wrap="none" rtlCol="0">
            <a:spAutoFit/>
          </a:bodyPr>
          <a:lstStyle/>
          <a:p>
            <a:r>
              <a:rPr lang="en-US" sz="3200" b="1" dirty="0"/>
              <a:t>N</a:t>
            </a:r>
          </a:p>
        </p:txBody>
      </p:sp>
      <p:sp>
        <p:nvSpPr>
          <p:cNvPr id="111" name="TextBox 110">
            <a:extLst>
              <a:ext uri="{FF2B5EF4-FFF2-40B4-BE49-F238E27FC236}">
                <a16:creationId xmlns:a16="http://schemas.microsoft.com/office/drawing/2014/main" id="{4479C926-12A3-504B-9E85-F40155159849}"/>
              </a:ext>
            </a:extLst>
          </p:cNvPr>
          <p:cNvSpPr txBox="1"/>
          <p:nvPr/>
        </p:nvSpPr>
        <p:spPr>
          <a:xfrm>
            <a:off x="2773096" y="2023862"/>
            <a:ext cx="402674" cy="584775"/>
          </a:xfrm>
          <a:prstGeom prst="rect">
            <a:avLst/>
          </a:prstGeom>
          <a:noFill/>
        </p:spPr>
        <p:txBody>
          <a:bodyPr wrap="none" rtlCol="0">
            <a:spAutoFit/>
          </a:bodyPr>
          <a:lstStyle/>
          <a:p>
            <a:r>
              <a:rPr lang="en-US" sz="3200" b="1" dirty="0"/>
              <a:t>P</a:t>
            </a:r>
            <a:endParaRPr lang="en-US" sz="2400" b="1" dirty="0"/>
          </a:p>
        </p:txBody>
      </p:sp>
      <p:sp>
        <p:nvSpPr>
          <p:cNvPr id="109" name="TextBox 108">
            <a:extLst>
              <a:ext uri="{FF2B5EF4-FFF2-40B4-BE49-F238E27FC236}">
                <a16:creationId xmlns:a16="http://schemas.microsoft.com/office/drawing/2014/main" id="{71D77C8A-6DE6-4146-8BD4-71D5E18D1AA5}"/>
              </a:ext>
            </a:extLst>
          </p:cNvPr>
          <p:cNvSpPr txBox="1"/>
          <p:nvPr/>
        </p:nvSpPr>
        <p:spPr>
          <a:xfrm>
            <a:off x="318684" y="2825277"/>
            <a:ext cx="644728" cy="1200329"/>
          </a:xfrm>
          <a:prstGeom prst="rect">
            <a:avLst/>
          </a:prstGeom>
          <a:noFill/>
        </p:spPr>
        <p:txBody>
          <a:bodyPr wrap="none" rtlCol="0">
            <a:spAutoFit/>
          </a:bodyPr>
          <a:lstStyle/>
          <a:p>
            <a:r>
              <a:rPr lang="en-US" sz="7200" b="1" dirty="0">
                <a:solidFill>
                  <a:srgbClr val="00B050"/>
                </a:solidFill>
              </a:rPr>
              <a:t>+</a:t>
            </a:r>
            <a:endParaRPr lang="en-US" sz="5400" b="1" dirty="0">
              <a:solidFill>
                <a:srgbClr val="00B050"/>
              </a:solidFill>
            </a:endParaRPr>
          </a:p>
        </p:txBody>
      </p:sp>
      <p:sp>
        <p:nvSpPr>
          <p:cNvPr id="123" name="Oval 122">
            <a:extLst>
              <a:ext uri="{FF2B5EF4-FFF2-40B4-BE49-F238E27FC236}">
                <a16:creationId xmlns:a16="http://schemas.microsoft.com/office/drawing/2014/main" id="{91FD95FC-93DD-2645-B8E3-E932F427C300}"/>
              </a:ext>
            </a:extLst>
          </p:cNvPr>
          <p:cNvSpPr/>
          <p:nvPr/>
        </p:nvSpPr>
        <p:spPr>
          <a:xfrm>
            <a:off x="350821" y="3125463"/>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0BDD736F-D4A2-184D-B588-DD54C2CB7A6E}"/>
              </a:ext>
            </a:extLst>
          </p:cNvPr>
          <p:cNvSpPr/>
          <p:nvPr/>
        </p:nvSpPr>
        <p:spPr>
          <a:xfrm>
            <a:off x="221257" y="3346277"/>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E9CFD562-82EA-D645-A608-E69B492430B4}"/>
              </a:ext>
            </a:extLst>
          </p:cNvPr>
          <p:cNvSpPr/>
          <p:nvPr/>
        </p:nvSpPr>
        <p:spPr>
          <a:xfrm>
            <a:off x="769335" y="3663467"/>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E101BF30-E5AD-014D-8817-0C3B75E523E2}"/>
              </a:ext>
            </a:extLst>
          </p:cNvPr>
          <p:cNvSpPr/>
          <p:nvPr/>
        </p:nvSpPr>
        <p:spPr>
          <a:xfrm>
            <a:off x="248066" y="3626649"/>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6FD16A70-D820-894A-831E-C03988DAA015}"/>
              </a:ext>
            </a:extLst>
          </p:cNvPr>
          <p:cNvSpPr/>
          <p:nvPr/>
        </p:nvSpPr>
        <p:spPr>
          <a:xfrm>
            <a:off x="716551" y="3091036"/>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AC6DDD66-2A1D-4149-A24D-002A5BEFEBAA}"/>
              </a:ext>
            </a:extLst>
          </p:cNvPr>
          <p:cNvSpPr txBox="1"/>
          <p:nvPr/>
        </p:nvSpPr>
        <p:spPr>
          <a:xfrm>
            <a:off x="8919717" y="2768225"/>
            <a:ext cx="466794" cy="1200329"/>
          </a:xfrm>
          <a:prstGeom prst="rect">
            <a:avLst/>
          </a:prstGeom>
          <a:noFill/>
        </p:spPr>
        <p:txBody>
          <a:bodyPr wrap="none" rtlCol="0">
            <a:spAutoFit/>
          </a:bodyPr>
          <a:lstStyle/>
          <a:p>
            <a:r>
              <a:rPr lang="en-US" sz="7200" b="1" dirty="0">
                <a:solidFill>
                  <a:srgbClr val="0070C0"/>
                </a:solidFill>
              </a:rPr>
              <a:t>-</a:t>
            </a:r>
            <a:endParaRPr lang="en-US" sz="5400" b="1" dirty="0">
              <a:solidFill>
                <a:srgbClr val="0070C0"/>
              </a:solidFill>
            </a:endParaRPr>
          </a:p>
        </p:txBody>
      </p:sp>
      <p:sp>
        <p:nvSpPr>
          <p:cNvPr id="121" name="Oval 120">
            <a:extLst>
              <a:ext uri="{FF2B5EF4-FFF2-40B4-BE49-F238E27FC236}">
                <a16:creationId xmlns:a16="http://schemas.microsoft.com/office/drawing/2014/main" id="{83781631-A853-1B47-8C16-65DBCC0540A0}"/>
              </a:ext>
            </a:extLst>
          </p:cNvPr>
          <p:cNvSpPr/>
          <p:nvPr/>
        </p:nvSpPr>
        <p:spPr>
          <a:xfrm>
            <a:off x="9203799" y="3135781"/>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FD1FFDED-C542-154A-8A89-5338C0EEC80E}"/>
              </a:ext>
            </a:extLst>
          </p:cNvPr>
          <p:cNvSpPr/>
          <p:nvPr/>
        </p:nvSpPr>
        <p:spPr>
          <a:xfrm>
            <a:off x="9356199" y="3288181"/>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128952AE-26EE-8342-B30A-CD8E48281F91}"/>
              </a:ext>
            </a:extLst>
          </p:cNvPr>
          <p:cNvSpPr/>
          <p:nvPr/>
        </p:nvSpPr>
        <p:spPr>
          <a:xfrm>
            <a:off x="8951858" y="3205998"/>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E963F90A-B9C7-B944-8B47-396AFA128976}"/>
              </a:ext>
            </a:extLst>
          </p:cNvPr>
          <p:cNvSpPr/>
          <p:nvPr/>
        </p:nvSpPr>
        <p:spPr>
          <a:xfrm>
            <a:off x="9296936" y="3653171"/>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75556F58-21D0-4D45-B1A7-A4D76EFC0019}"/>
              </a:ext>
            </a:extLst>
          </p:cNvPr>
          <p:cNvSpPr/>
          <p:nvPr/>
        </p:nvSpPr>
        <p:spPr>
          <a:xfrm>
            <a:off x="9102575" y="3686720"/>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476A312A-5B6C-1C43-B446-76946CF207B2}"/>
              </a:ext>
            </a:extLst>
          </p:cNvPr>
          <p:cNvSpPr/>
          <p:nvPr/>
        </p:nvSpPr>
        <p:spPr>
          <a:xfrm>
            <a:off x="5882931" y="2938282"/>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3ADE1784-0F57-5146-9058-863EB6FEA7BB}"/>
              </a:ext>
            </a:extLst>
          </p:cNvPr>
          <p:cNvSpPr/>
          <p:nvPr/>
        </p:nvSpPr>
        <p:spPr>
          <a:xfrm>
            <a:off x="5910350" y="3458676"/>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E0AF70C-B3A6-6D4D-A266-73F6097FF74D}"/>
              </a:ext>
            </a:extLst>
          </p:cNvPr>
          <p:cNvSpPr/>
          <p:nvPr/>
        </p:nvSpPr>
        <p:spPr>
          <a:xfrm>
            <a:off x="5901188" y="3918015"/>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FAF24EA8-25B2-B14C-AEBA-6CF3CAC2017D}"/>
              </a:ext>
            </a:extLst>
          </p:cNvPr>
          <p:cNvSpPr/>
          <p:nvPr/>
        </p:nvSpPr>
        <p:spPr>
          <a:xfrm>
            <a:off x="5342533" y="2946195"/>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6551226A-4CA9-8E4B-BE06-B8348505578D}"/>
              </a:ext>
            </a:extLst>
          </p:cNvPr>
          <p:cNvSpPr/>
          <p:nvPr/>
        </p:nvSpPr>
        <p:spPr>
          <a:xfrm>
            <a:off x="5369952" y="3466589"/>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F116D558-9D49-C242-A907-8114E7A9E82D}"/>
              </a:ext>
            </a:extLst>
          </p:cNvPr>
          <p:cNvSpPr/>
          <p:nvPr/>
        </p:nvSpPr>
        <p:spPr>
          <a:xfrm>
            <a:off x="5360790" y="3925928"/>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43A5BA4A-3486-F740-BBB5-3DDCFEF65376}"/>
              </a:ext>
            </a:extLst>
          </p:cNvPr>
          <p:cNvSpPr/>
          <p:nvPr/>
        </p:nvSpPr>
        <p:spPr>
          <a:xfrm>
            <a:off x="5342804" y="2935963"/>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5A3C2748-B551-DE4A-91ED-5B6B6AC81C54}"/>
              </a:ext>
            </a:extLst>
          </p:cNvPr>
          <p:cNvSpPr/>
          <p:nvPr/>
        </p:nvSpPr>
        <p:spPr>
          <a:xfrm>
            <a:off x="5370223" y="3456357"/>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98675771-4F63-4342-A782-5D7AFB242B7D}"/>
              </a:ext>
            </a:extLst>
          </p:cNvPr>
          <p:cNvSpPr/>
          <p:nvPr/>
        </p:nvSpPr>
        <p:spPr>
          <a:xfrm>
            <a:off x="5361061" y="3915696"/>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E4079106-4C52-9843-8CD9-FD24D3DA9A24}"/>
              </a:ext>
            </a:extLst>
          </p:cNvPr>
          <p:cNvSpPr/>
          <p:nvPr/>
        </p:nvSpPr>
        <p:spPr>
          <a:xfrm>
            <a:off x="5879014" y="2924318"/>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33FAC410-E007-4A4D-860F-71BEAABD2EE6}"/>
              </a:ext>
            </a:extLst>
          </p:cNvPr>
          <p:cNvSpPr/>
          <p:nvPr/>
        </p:nvSpPr>
        <p:spPr>
          <a:xfrm>
            <a:off x="5906433" y="3444712"/>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6E405CBF-5B36-3844-877A-9FEDBA2DB679}"/>
              </a:ext>
            </a:extLst>
          </p:cNvPr>
          <p:cNvSpPr/>
          <p:nvPr/>
        </p:nvSpPr>
        <p:spPr>
          <a:xfrm>
            <a:off x="5897271" y="3904051"/>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65EE8CBB-D7DF-134B-94A4-B762F0C3B97C}"/>
              </a:ext>
            </a:extLst>
          </p:cNvPr>
          <p:cNvSpPr/>
          <p:nvPr/>
        </p:nvSpPr>
        <p:spPr>
          <a:xfrm>
            <a:off x="7002684" y="2969583"/>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7F751D52-CE97-3B47-8F0A-760D1043EFCC}"/>
              </a:ext>
            </a:extLst>
          </p:cNvPr>
          <p:cNvSpPr/>
          <p:nvPr/>
        </p:nvSpPr>
        <p:spPr>
          <a:xfrm>
            <a:off x="7030103" y="3489977"/>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EBAAF896-56BA-E64F-BB37-BF9576F200B2}"/>
              </a:ext>
            </a:extLst>
          </p:cNvPr>
          <p:cNvSpPr/>
          <p:nvPr/>
        </p:nvSpPr>
        <p:spPr>
          <a:xfrm>
            <a:off x="7020941" y="3949316"/>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F24FF275-92B4-5746-AF5C-4ECFBAB94229}"/>
              </a:ext>
            </a:extLst>
          </p:cNvPr>
          <p:cNvSpPr/>
          <p:nvPr/>
        </p:nvSpPr>
        <p:spPr>
          <a:xfrm>
            <a:off x="8071940" y="2955933"/>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989336C9-545B-574F-A2ED-0115929D855E}"/>
              </a:ext>
            </a:extLst>
          </p:cNvPr>
          <p:cNvSpPr/>
          <p:nvPr/>
        </p:nvSpPr>
        <p:spPr>
          <a:xfrm>
            <a:off x="8099359" y="3476327"/>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D5AD9D00-3C91-CC43-BD4C-B2D9E1832B92}"/>
              </a:ext>
            </a:extLst>
          </p:cNvPr>
          <p:cNvSpPr/>
          <p:nvPr/>
        </p:nvSpPr>
        <p:spPr>
          <a:xfrm>
            <a:off x="8090197" y="3935666"/>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6" name="Elbow Connector 155">
            <a:extLst>
              <a:ext uri="{FF2B5EF4-FFF2-40B4-BE49-F238E27FC236}">
                <a16:creationId xmlns:a16="http://schemas.microsoft.com/office/drawing/2014/main" id="{F6507505-68EA-8945-BC88-9BBC5A08D881}"/>
              </a:ext>
            </a:extLst>
          </p:cNvPr>
          <p:cNvCxnSpPr>
            <a:cxnSpLocks/>
          </p:cNvCxnSpPr>
          <p:nvPr/>
        </p:nvCxnSpPr>
        <p:spPr>
          <a:xfrm rot="5400000" flipH="1" flipV="1">
            <a:off x="4930180" y="-387338"/>
            <a:ext cx="21913" cy="8729835"/>
          </a:xfrm>
          <a:prstGeom prst="bentConnector3">
            <a:avLst>
              <a:gd name="adj1" fmla="val -3916337"/>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1FFF44C-0469-A44E-BDD9-ACF223D69D38}"/>
              </a:ext>
            </a:extLst>
          </p:cNvPr>
          <p:cNvCxnSpPr/>
          <p:nvPr/>
        </p:nvCxnSpPr>
        <p:spPr>
          <a:xfrm>
            <a:off x="4775437" y="4225264"/>
            <a:ext cx="0" cy="1200158"/>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C167EBDB-F20D-CC4D-AA0F-AA9781E236D1}"/>
              </a:ext>
            </a:extLst>
          </p:cNvPr>
          <p:cNvCxnSpPr>
            <a:cxnSpLocks/>
          </p:cNvCxnSpPr>
          <p:nvPr/>
        </p:nvCxnSpPr>
        <p:spPr>
          <a:xfrm>
            <a:off x="4927837" y="4525808"/>
            <a:ext cx="0" cy="599071"/>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74278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2" y="1091868"/>
            <a:ext cx="4586029" cy="3480132"/>
          </a:xfrm>
        </p:spPr>
        <p:txBody>
          <a:bodyPr>
            <a:noAutofit/>
          </a:bodyPr>
          <a:lstStyle/>
          <a:p>
            <a:pPr marL="0" indent="0" algn="just">
              <a:buNone/>
            </a:pPr>
            <a:r>
              <a:rPr lang="en-US" sz="2400" dirty="0"/>
              <a:t>You have probably heard of “semiconductors” before. In this topic, we are going to learn about the simplest kind of semiconductor – the diode.</a:t>
            </a:r>
          </a:p>
          <a:p>
            <a:pPr marL="0" indent="0" algn="just">
              <a:buNone/>
            </a:pPr>
            <a:r>
              <a:rPr lang="en-US" sz="2400" dirty="0"/>
              <a:t>One of the most well known diodes is the LED – the Light Emitting Diode. But diodes are so much more than this.</a:t>
            </a:r>
          </a:p>
        </p:txBody>
      </p:sp>
      <p:pic>
        <p:nvPicPr>
          <p:cNvPr id="4" name="Picture 3">
            <a:extLst>
              <a:ext uri="{FF2B5EF4-FFF2-40B4-BE49-F238E27FC236}">
                <a16:creationId xmlns:a16="http://schemas.microsoft.com/office/drawing/2014/main" id="{216FD535-DD8A-3948-9E84-22FFD2DCF7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73763" y="1091868"/>
            <a:ext cx="4378228" cy="3283671"/>
          </a:xfrm>
          <a:prstGeom prst="rect">
            <a:avLst/>
          </a:prstGeom>
        </p:spPr>
      </p:pic>
    </p:spTree>
    <p:custDataLst>
      <p:tags r:id="rId1"/>
    </p:custDataLst>
    <p:extLst>
      <p:ext uri="{BB962C8B-B14F-4D97-AF65-F5344CB8AC3E}">
        <p14:creationId xmlns:p14="http://schemas.microsoft.com/office/powerpoint/2010/main" val="259420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D45682-DB95-6C47-A5E4-6416FA1B88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67601" y="1774995"/>
            <a:ext cx="3629405" cy="2722054"/>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Build the Circuit</a:t>
            </a:r>
          </a:p>
        </p:txBody>
      </p:sp>
      <p:sp>
        <p:nvSpPr>
          <p:cNvPr id="3" name="Content Placeholder 2"/>
          <p:cNvSpPr>
            <a:spLocks noGrp="1"/>
          </p:cNvSpPr>
          <p:nvPr>
            <p:ph idx="1"/>
          </p:nvPr>
        </p:nvSpPr>
        <p:spPr>
          <a:xfrm>
            <a:off x="1122531" y="1091868"/>
            <a:ext cx="7607557" cy="1081705"/>
          </a:xfrm>
        </p:spPr>
        <p:txBody>
          <a:bodyPr>
            <a:noAutofit/>
          </a:bodyPr>
          <a:lstStyle/>
          <a:p>
            <a:pPr marL="0" indent="0" algn="just">
              <a:buNone/>
            </a:pPr>
            <a:r>
              <a:rPr lang="en-US" sz="2400" dirty="0"/>
              <a:t>As usual, the best way to find what a component does, is to play with it. Here is the simple circuit you need to build.</a:t>
            </a:r>
          </a:p>
        </p:txBody>
      </p:sp>
      <p:sp>
        <p:nvSpPr>
          <p:cNvPr id="5" name="Rectangle 4">
            <a:extLst>
              <a:ext uri="{FF2B5EF4-FFF2-40B4-BE49-F238E27FC236}">
                <a16:creationId xmlns:a16="http://schemas.microsoft.com/office/drawing/2014/main" id="{404ED4B3-E251-AD40-B2CA-A34AB0B619F3}"/>
              </a:ext>
            </a:extLst>
          </p:cNvPr>
          <p:cNvSpPr/>
          <p:nvPr/>
        </p:nvSpPr>
        <p:spPr>
          <a:xfrm>
            <a:off x="1196743" y="1999794"/>
            <a:ext cx="3453645" cy="1938992"/>
          </a:xfrm>
          <a:prstGeom prst="rect">
            <a:avLst/>
          </a:prstGeom>
          <a:solidFill>
            <a:schemeClr val="tx2">
              <a:lumMod val="40000"/>
              <a:lumOff val="60000"/>
            </a:schemeClr>
          </a:solidFill>
        </p:spPr>
        <p:txBody>
          <a:bodyPr wrap="square">
            <a:spAutoFit/>
          </a:bodyPr>
          <a:lstStyle/>
          <a:p>
            <a:pPr algn="just"/>
            <a:r>
              <a:rPr lang="en-GB" sz="2400" i="1" dirty="0"/>
              <a:t>Build this circuit. Rollover or touch each symbol in the schematic to find out more. Watch the video if you need help.</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2698" y="1954350"/>
            <a:ext cx="854046" cy="854046"/>
          </a:xfrm>
          <a:prstGeom prst="rect">
            <a:avLst/>
          </a:prstGeom>
        </p:spPr>
      </p:pic>
      <p:pic>
        <p:nvPicPr>
          <p:cNvPr id="9" name="Graphic 8" descr="Magnifying glass">
            <a:extLst>
              <a:ext uri="{FF2B5EF4-FFF2-40B4-BE49-F238E27FC236}">
                <a16:creationId xmlns:a16="http://schemas.microsoft.com/office/drawing/2014/main" id="{D39B8C8D-2CCA-EA4A-910C-9CB07D61DA8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203706" y="1809550"/>
            <a:ext cx="468000" cy="468000"/>
          </a:xfrm>
          <a:prstGeom prst="rect">
            <a:avLst/>
          </a:prstGeom>
        </p:spPr>
      </p:pic>
      <p:sp>
        <p:nvSpPr>
          <p:cNvPr id="8" name="Rounded Rectangle 7">
            <a:extLst>
              <a:ext uri="{FF2B5EF4-FFF2-40B4-BE49-F238E27FC236}">
                <a16:creationId xmlns:a16="http://schemas.microsoft.com/office/drawing/2014/main" id="{0883944F-0013-E242-AE6F-D80025849260}"/>
              </a:ext>
            </a:extLst>
          </p:cNvPr>
          <p:cNvSpPr/>
          <p:nvPr/>
        </p:nvSpPr>
        <p:spPr>
          <a:xfrm>
            <a:off x="698722" y="4159152"/>
            <a:ext cx="4876800"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Watch how to build the circuit</a:t>
            </a:r>
          </a:p>
        </p:txBody>
      </p:sp>
    </p:spTree>
    <p:custDataLst>
      <p:tags r:id="rId1"/>
    </p:custDataLst>
    <p:extLst>
      <p:ext uri="{BB962C8B-B14F-4D97-AF65-F5344CB8AC3E}">
        <p14:creationId xmlns:p14="http://schemas.microsoft.com/office/powerpoint/2010/main" val="3963414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Review How To Use a </a:t>
            </a:r>
            <a:r>
              <a:rPr lang="en-GB" sz="3000" dirty="0" err="1"/>
              <a:t>Multimeter</a:t>
            </a:r>
            <a:endParaRPr lang="en-GB" sz="3000" dirty="0"/>
          </a:p>
        </p:txBody>
      </p:sp>
      <p:sp>
        <p:nvSpPr>
          <p:cNvPr id="3" name="Content Placeholder 2"/>
          <p:cNvSpPr>
            <a:spLocks noGrp="1"/>
          </p:cNvSpPr>
          <p:nvPr>
            <p:ph idx="1"/>
          </p:nvPr>
        </p:nvSpPr>
        <p:spPr>
          <a:xfrm>
            <a:off x="1122532" y="1091869"/>
            <a:ext cx="5014798" cy="1139888"/>
          </a:xfrm>
        </p:spPr>
        <p:txBody>
          <a:bodyPr>
            <a:noAutofit/>
          </a:bodyPr>
          <a:lstStyle/>
          <a:p>
            <a:pPr marL="0" indent="0" algn="just">
              <a:buNone/>
            </a:pPr>
            <a:r>
              <a:rPr lang="en-GB" sz="2400" dirty="0"/>
              <a:t>We now need to take some readings from our circuit and do some calculations.</a:t>
            </a:r>
          </a:p>
        </p:txBody>
      </p:sp>
      <p:sp>
        <p:nvSpPr>
          <p:cNvPr id="14" name="Rectangle 13">
            <a:extLst>
              <a:ext uri="{FF2B5EF4-FFF2-40B4-BE49-F238E27FC236}">
                <a16:creationId xmlns:a16="http://schemas.microsoft.com/office/drawing/2014/main" id="{9BAED57F-2817-4F4A-B5FA-129BB73C0307}"/>
              </a:ext>
            </a:extLst>
          </p:cNvPr>
          <p:cNvSpPr/>
          <p:nvPr/>
        </p:nvSpPr>
        <p:spPr>
          <a:xfrm>
            <a:off x="6465028" y="1233577"/>
            <a:ext cx="3391894" cy="3163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Img02</a:t>
            </a:r>
          </a:p>
        </p:txBody>
      </p:sp>
      <p:sp>
        <p:nvSpPr>
          <p:cNvPr id="4" name="TextBox 3">
            <a:extLst>
              <a:ext uri="{FF2B5EF4-FFF2-40B4-BE49-F238E27FC236}">
                <a16:creationId xmlns:a16="http://schemas.microsoft.com/office/drawing/2014/main" id="{B878770F-E332-7642-B2ED-A579DFAB5A0F}"/>
              </a:ext>
            </a:extLst>
          </p:cNvPr>
          <p:cNvSpPr txBox="1"/>
          <p:nvPr/>
        </p:nvSpPr>
        <p:spPr>
          <a:xfrm>
            <a:off x="1128540" y="2261378"/>
            <a:ext cx="5008789" cy="1200329"/>
          </a:xfrm>
          <a:prstGeom prst="rect">
            <a:avLst/>
          </a:prstGeom>
          <a:solidFill>
            <a:schemeClr val="tx2">
              <a:lumMod val="40000"/>
              <a:lumOff val="60000"/>
            </a:schemeClr>
          </a:solidFill>
        </p:spPr>
        <p:txBody>
          <a:bodyPr wrap="square" rtlCol="0">
            <a:spAutoFit/>
          </a:bodyPr>
          <a:lstStyle/>
          <a:p>
            <a:pPr algn="just"/>
            <a:r>
              <a:rPr lang="en-GB" sz="2400" i="1" dirty="0"/>
              <a:t>Refer to the </a:t>
            </a:r>
            <a:r>
              <a:rPr lang="en-GB" sz="2400" i="1" dirty="0" err="1"/>
              <a:t>multimeter</a:t>
            </a:r>
            <a:r>
              <a:rPr lang="en-GB" sz="2400" i="1" dirty="0"/>
              <a:t> guide saved on your device or click the image to see it again.</a:t>
            </a:r>
          </a:p>
        </p:txBody>
      </p:sp>
      <p:pic>
        <p:nvPicPr>
          <p:cNvPr id="12" name="Graphic 11" descr="User">
            <a:extLst>
              <a:ext uri="{FF2B5EF4-FFF2-40B4-BE49-F238E27FC236}">
                <a16:creationId xmlns:a16="http://schemas.microsoft.com/office/drawing/2014/main" id="{873FEE48-831C-D14A-915B-DF5CAD2009B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388354"/>
            <a:ext cx="854046" cy="854046"/>
          </a:xfrm>
          <a:prstGeom prst="rect">
            <a:avLst/>
          </a:prstGeom>
        </p:spPr>
      </p:pic>
    </p:spTree>
    <p:custDataLst>
      <p:tags r:id="rId1"/>
    </p:custDataLst>
    <p:extLst>
      <p:ext uri="{BB962C8B-B14F-4D97-AF65-F5344CB8AC3E}">
        <p14:creationId xmlns:p14="http://schemas.microsoft.com/office/powerpoint/2010/main" val="485509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1</a:t>
            </a:r>
          </a:p>
        </p:txBody>
      </p:sp>
      <p:sp>
        <p:nvSpPr>
          <p:cNvPr id="3" name="Content Placeholder 2"/>
          <p:cNvSpPr>
            <a:spLocks noGrp="1"/>
          </p:cNvSpPr>
          <p:nvPr>
            <p:ph idx="1"/>
          </p:nvPr>
        </p:nvSpPr>
        <p:spPr>
          <a:xfrm>
            <a:off x="1122532" y="1091867"/>
            <a:ext cx="5014798" cy="1410033"/>
          </a:xfrm>
          <a:solidFill>
            <a:schemeClr val="tx2">
              <a:lumMod val="40000"/>
              <a:lumOff val="60000"/>
            </a:schemeClr>
          </a:solidFill>
        </p:spPr>
        <p:txBody>
          <a:bodyPr>
            <a:noAutofit/>
          </a:bodyPr>
          <a:lstStyle/>
          <a:p>
            <a:pPr marL="0" indent="0" algn="just">
              <a:buNone/>
            </a:pPr>
            <a:r>
              <a:rPr lang="en-GB" sz="2400" i="1" dirty="0"/>
              <a:t>Set your </a:t>
            </a:r>
            <a:r>
              <a:rPr lang="en-GB" sz="2400" i="1" dirty="0" err="1"/>
              <a:t>multimeter</a:t>
            </a:r>
            <a:r>
              <a:rPr lang="en-GB" sz="2400" i="1" dirty="0"/>
              <a:t> to read mA and take a reading of the current flowing through the circuit. What is the current?</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Img03</a:t>
            </a:r>
          </a:p>
        </p:txBody>
      </p:sp>
      <p:sp>
        <p:nvSpPr>
          <p:cNvPr id="13" name="Rounded Rectangle 12">
            <a:extLst>
              <a:ext uri="{FF2B5EF4-FFF2-40B4-BE49-F238E27FC236}">
                <a16:creationId xmlns:a16="http://schemas.microsoft.com/office/drawing/2014/main" id="{529A7E75-4607-1D44-BF44-33BC0E1D8EE2}"/>
              </a:ext>
            </a:extLst>
          </p:cNvPr>
          <p:cNvSpPr/>
          <p:nvPr/>
        </p:nvSpPr>
        <p:spPr>
          <a:xfrm>
            <a:off x="1137100" y="4329590"/>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
        <p:nvSpPr>
          <p:cNvPr id="5" name="TextBox 4">
            <a:extLst>
              <a:ext uri="{FF2B5EF4-FFF2-40B4-BE49-F238E27FC236}">
                <a16:creationId xmlns:a16="http://schemas.microsoft.com/office/drawing/2014/main" id="{FB6E09F8-C7DC-524D-BD56-6C844B19F5AB}"/>
              </a:ext>
            </a:extLst>
          </p:cNvPr>
          <p:cNvSpPr txBox="1"/>
          <p:nvPr/>
        </p:nvSpPr>
        <p:spPr>
          <a:xfrm>
            <a:off x="1137100" y="2760478"/>
            <a:ext cx="1218090" cy="461665"/>
          </a:xfrm>
          <a:prstGeom prst="rect">
            <a:avLst/>
          </a:prstGeom>
          <a:noFill/>
        </p:spPr>
        <p:txBody>
          <a:bodyPr wrap="none" rtlCol="0">
            <a:spAutoFit/>
          </a:bodyPr>
          <a:lstStyle/>
          <a:p>
            <a:r>
              <a:rPr lang="en-US" sz="2400" dirty="0"/>
              <a:t>Current:</a:t>
            </a:r>
          </a:p>
        </p:txBody>
      </p:sp>
      <p:sp>
        <p:nvSpPr>
          <p:cNvPr id="4" name="Rectangle 3">
            <a:extLst>
              <a:ext uri="{FF2B5EF4-FFF2-40B4-BE49-F238E27FC236}">
                <a16:creationId xmlns:a16="http://schemas.microsoft.com/office/drawing/2014/main" id="{1CE8DDDB-29FD-9947-B320-C09ED777DDDF}"/>
              </a:ext>
            </a:extLst>
          </p:cNvPr>
          <p:cNvSpPr/>
          <p:nvPr/>
        </p:nvSpPr>
        <p:spPr>
          <a:xfrm>
            <a:off x="2355190" y="2760478"/>
            <a:ext cx="2764497" cy="461665"/>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977EE78-A85D-7D44-84E1-DB9ACA74A8EF}"/>
              </a:ext>
            </a:extLst>
          </p:cNvPr>
          <p:cNvSpPr txBox="1"/>
          <p:nvPr/>
        </p:nvSpPr>
        <p:spPr>
          <a:xfrm>
            <a:off x="5119687" y="2760478"/>
            <a:ext cx="607859" cy="461665"/>
          </a:xfrm>
          <a:prstGeom prst="rect">
            <a:avLst/>
          </a:prstGeom>
          <a:noFill/>
        </p:spPr>
        <p:txBody>
          <a:bodyPr wrap="none" rtlCol="0">
            <a:spAutoFit/>
          </a:bodyPr>
          <a:lstStyle/>
          <a:p>
            <a:r>
              <a:rPr lang="en-US" sz="2400" dirty="0"/>
              <a:t>mA</a:t>
            </a:r>
          </a:p>
        </p:txBody>
      </p:sp>
    </p:spTree>
    <p:custDataLst>
      <p:tags r:id="rId1"/>
    </p:custDataLst>
    <p:extLst>
      <p:ext uri="{BB962C8B-B14F-4D97-AF65-F5344CB8AC3E}">
        <p14:creationId xmlns:p14="http://schemas.microsoft.com/office/powerpoint/2010/main" val="1162239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2</a:t>
            </a:r>
          </a:p>
        </p:txBody>
      </p:sp>
      <p:sp>
        <p:nvSpPr>
          <p:cNvPr id="3" name="Content Placeholder 2"/>
          <p:cNvSpPr>
            <a:spLocks noGrp="1"/>
          </p:cNvSpPr>
          <p:nvPr>
            <p:ph idx="1"/>
          </p:nvPr>
        </p:nvSpPr>
        <p:spPr>
          <a:xfrm>
            <a:off x="1122532" y="1091867"/>
            <a:ext cx="5014798" cy="1756263"/>
          </a:xfrm>
          <a:solidFill>
            <a:schemeClr val="tx2">
              <a:lumMod val="40000"/>
              <a:lumOff val="60000"/>
            </a:schemeClr>
          </a:solidFill>
        </p:spPr>
        <p:txBody>
          <a:bodyPr>
            <a:noAutofit/>
          </a:bodyPr>
          <a:lstStyle/>
          <a:p>
            <a:pPr marL="0" indent="0" algn="just">
              <a:buNone/>
            </a:pPr>
            <a:r>
              <a:rPr lang="en-GB" sz="2400" i="1" dirty="0"/>
              <a:t>Now remove the diode from the circuit and put it back in the </a:t>
            </a:r>
            <a:r>
              <a:rPr lang="en-GB" sz="2400" b="1" i="1" dirty="0"/>
              <a:t>reverse</a:t>
            </a:r>
            <a:r>
              <a:rPr lang="en-GB" sz="2400" i="1" dirty="0"/>
              <a:t> direction i.e. with the side with the grey strip connected to the </a:t>
            </a:r>
            <a:r>
              <a:rPr lang="en-GB" sz="2400" b="1" i="1" dirty="0"/>
              <a:t>positive</a:t>
            </a:r>
            <a:r>
              <a:rPr lang="en-GB" sz="2400" i="1" dirty="0"/>
              <a:t> terminal of the battery. What is the current now.</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Img04</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
        <p:nvSpPr>
          <p:cNvPr id="7" name="TextBox 6">
            <a:extLst>
              <a:ext uri="{FF2B5EF4-FFF2-40B4-BE49-F238E27FC236}">
                <a16:creationId xmlns:a16="http://schemas.microsoft.com/office/drawing/2014/main" id="{AA2642E1-4FE7-204F-9CD0-0A34487C8E60}"/>
              </a:ext>
            </a:extLst>
          </p:cNvPr>
          <p:cNvSpPr txBox="1"/>
          <p:nvPr/>
        </p:nvSpPr>
        <p:spPr>
          <a:xfrm>
            <a:off x="1122532" y="3211925"/>
            <a:ext cx="1218090" cy="461665"/>
          </a:xfrm>
          <a:prstGeom prst="rect">
            <a:avLst/>
          </a:prstGeom>
          <a:noFill/>
        </p:spPr>
        <p:txBody>
          <a:bodyPr wrap="none" rtlCol="0">
            <a:spAutoFit/>
          </a:bodyPr>
          <a:lstStyle/>
          <a:p>
            <a:r>
              <a:rPr lang="en-US" sz="2400" dirty="0"/>
              <a:t>Current:</a:t>
            </a:r>
          </a:p>
        </p:txBody>
      </p:sp>
      <p:sp>
        <p:nvSpPr>
          <p:cNvPr id="8" name="Rectangle 7">
            <a:extLst>
              <a:ext uri="{FF2B5EF4-FFF2-40B4-BE49-F238E27FC236}">
                <a16:creationId xmlns:a16="http://schemas.microsoft.com/office/drawing/2014/main" id="{1A1646AA-706B-6141-B4AF-3471A9C1B239}"/>
              </a:ext>
            </a:extLst>
          </p:cNvPr>
          <p:cNvSpPr/>
          <p:nvPr/>
        </p:nvSpPr>
        <p:spPr>
          <a:xfrm>
            <a:off x="2340622" y="3211925"/>
            <a:ext cx="2764497" cy="461665"/>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7A32280-5626-CD4B-BF49-F11421D21A11}"/>
              </a:ext>
            </a:extLst>
          </p:cNvPr>
          <p:cNvSpPr txBox="1"/>
          <p:nvPr/>
        </p:nvSpPr>
        <p:spPr>
          <a:xfrm>
            <a:off x="5105119" y="3211925"/>
            <a:ext cx="607859" cy="461665"/>
          </a:xfrm>
          <a:prstGeom prst="rect">
            <a:avLst/>
          </a:prstGeom>
          <a:noFill/>
        </p:spPr>
        <p:txBody>
          <a:bodyPr wrap="none" rtlCol="0">
            <a:spAutoFit/>
          </a:bodyPr>
          <a:lstStyle/>
          <a:p>
            <a:r>
              <a:rPr lang="en-US" sz="2400" dirty="0"/>
              <a:t>mA</a:t>
            </a:r>
          </a:p>
        </p:txBody>
      </p:sp>
      <p:sp>
        <p:nvSpPr>
          <p:cNvPr id="10" name="Rounded Rectangle 9">
            <a:extLst>
              <a:ext uri="{FF2B5EF4-FFF2-40B4-BE49-F238E27FC236}">
                <a16:creationId xmlns:a16="http://schemas.microsoft.com/office/drawing/2014/main" id="{67F2593D-7C58-794B-A6F7-BC3115B5200A}"/>
              </a:ext>
            </a:extLst>
          </p:cNvPr>
          <p:cNvSpPr/>
          <p:nvPr/>
        </p:nvSpPr>
        <p:spPr>
          <a:xfrm>
            <a:off x="1137100" y="4329590"/>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Tree>
    <p:custDataLst>
      <p:tags r:id="rId1"/>
    </p:custDataLst>
    <p:extLst>
      <p:ext uri="{BB962C8B-B14F-4D97-AF65-F5344CB8AC3E}">
        <p14:creationId xmlns:p14="http://schemas.microsoft.com/office/powerpoint/2010/main" val="9410893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33589</TotalTime>
  <Words>4161</Words>
  <Application>Microsoft Macintosh PowerPoint</Application>
  <PresentationFormat>Custom</PresentationFormat>
  <Paragraphs>448</Paragraphs>
  <Slides>45</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Open Sans</vt:lpstr>
      <vt:lpstr>Office Theme</vt:lpstr>
      <vt:lpstr>Electronics</vt:lpstr>
      <vt:lpstr>Assumed prior learning</vt:lpstr>
      <vt:lpstr>Outcomes</vt:lpstr>
      <vt:lpstr>Unit 6.1: An Introduction to Diodes</vt:lpstr>
      <vt:lpstr>Introduction</vt:lpstr>
      <vt:lpstr>Build the Circuit</vt:lpstr>
      <vt:lpstr>Review How To Use a Multimeter</vt:lpstr>
      <vt:lpstr>Step 1</vt:lpstr>
      <vt:lpstr>Step 2</vt:lpstr>
      <vt:lpstr>Step 3</vt:lpstr>
      <vt:lpstr>One way electronic streets</vt:lpstr>
      <vt:lpstr>Which way is which?</vt:lpstr>
      <vt:lpstr>The diode symbol</vt:lpstr>
      <vt:lpstr>Forward and Reverse Biased</vt:lpstr>
      <vt:lpstr>Build the Circuit</vt:lpstr>
      <vt:lpstr>Step 1</vt:lpstr>
      <vt:lpstr>Set up a table</vt:lpstr>
      <vt:lpstr>Step 2</vt:lpstr>
      <vt:lpstr>Step 3</vt:lpstr>
      <vt:lpstr>Take a picture</vt:lpstr>
      <vt:lpstr>Forward voltage drop</vt:lpstr>
      <vt:lpstr>The diode curve</vt:lpstr>
      <vt:lpstr>What are semi-conductors?</vt:lpstr>
      <vt:lpstr>PN junctions</vt:lpstr>
      <vt:lpstr>Quick summary</vt:lpstr>
      <vt:lpstr>Test Yourself</vt:lpstr>
      <vt:lpstr>Question 1</vt:lpstr>
      <vt:lpstr>Question 2</vt:lpstr>
      <vt:lpstr>Question 3</vt:lpstr>
      <vt:lpstr>Question 4</vt:lpstr>
      <vt:lpstr>Question 4</vt:lpstr>
      <vt:lpstr>Question 5</vt:lpstr>
      <vt:lpstr>Question 6</vt:lpstr>
      <vt:lpstr>Question 7</vt:lpstr>
      <vt:lpstr>Question 8</vt:lpstr>
      <vt:lpstr>Question 9</vt:lpstr>
      <vt:lpstr>Question 9</vt:lpstr>
      <vt:lpstr>Video Briefing – Vid01</vt:lpstr>
      <vt:lpstr>Video Briefing – Vid02 (1 of 2)</vt:lpstr>
      <vt:lpstr>Video Briefing – Vid02 (2 of 2)</vt:lpstr>
      <vt:lpstr>Image Briefing – Img15 (1 of 5)</vt:lpstr>
      <vt:lpstr>Image Briefing – Img15 (2 of 5)</vt:lpstr>
      <vt:lpstr>Image Briefing – Img15 (3 of 5)</vt:lpstr>
      <vt:lpstr>Image Briefing – Img15 (4 of 5)</vt:lpstr>
      <vt:lpstr>Image Briefing – Img15 (5 of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Dylan Busa</cp:lastModifiedBy>
  <cp:revision>802</cp:revision>
  <dcterms:created xsi:type="dcterms:W3CDTF">2018-02-02T12:07:09Z</dcterms:created>
  <dcterms:modified xsi:type="dcterms:W3CDTF">2019-01-15T09:54:26Z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