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8"/>
  </p:notesMasterIdLst>
  <p:sldIdLst>
    <p:sldId id="256" r:id="rId2"/>
    <p:sldId id="309" r:id="rId3"/>
    <p:sldId id="268" r:id="rId4"/>
    <p:sldId id="278" r:id="rId5"/>
    <p:sldId id="563" r:id="rId6"/>
    <p:sldId id="480" r:id="rId7"/>
  </p:sldIdLst>
  <p:sldSz cx="10239375" cy="5003800"/>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309"/>
            <p14:sldId id="268"/>
            <p14:sldId id="278"/>
            <p14:sldId id="563"/>
          </p14:sldIdLst>
        </p14:section>
        <p14:section name="Appendix" id="{61A5EB1E-5BAC-224D-8F20-5D1D8E086C2B}">
          <p14:sldIdLst>
            <p14:sldId id="48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01" clrIdx="0">
    <p:extLst/>
  </p:cmAuthor>
  <p:cmAuthor id="2" name="Benita Gomes" initials="BG" lastIdx="3"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33"/>
    <p:restoredTop sz="72651" autoAdjust="0"/>
  </p:normalViewPr>
  <p:slideViewPr>
    <p:cSldViewPr snapToGrid="0" snapToObjects="1">
      <p:cViewPr varScale="1">
        <p:scale>
          <a:sx n="99" d="100"/>
          <a:sy n="99" d="100"/>
        </p:scale>
        <p:origin x="9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26/10/2018</a:t>
            </a:fld>
            <a:endParaRPr lang="en-GB"/>
          </a:p>
        </p:txBody>
      </p:sp>
      <p:sp>
        <p:nvSpPr>
          <p:cNvPr id="4" name="Slide Image Placeholder 3"/>
          <p:cNvSpPr>
            <a:spLocks noGrp="1" noRot="1" noChangeAspect="1"/>
          </p:cNvSpPr>
          <p:nvPr>
            <p:ph type="sldImg" idx="2"/>
          </p:nvPr>
        </p:nvSpPr>
        <p:spPr>
          <a:xfrm>
            <a:off x="271463" y="1143000"/>
            <a:ext cx="63150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navigation on site: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information needs to be taken into account and needs to stated on the LMS, perhaps as part of the introduction? </a:t>
            </a:r>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2253151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1567549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click of each button present a pop-up with the indicated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 Resistors in series: When resistors are in series in a circuit, we add up their values to find the total resistance.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 Resistors in parallel: When resistors are in parallel in a circuit, we use the following formula to work out the total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latin typeface="Cambria Math" panose="02040503050406030204" pitchFamily="18" charset="0"/>
                  </a:rPr>
                  <a:t>1/𝑅_𝑇 =1/𝑅1+1/𝑅2+…+1/𝑅𝑛</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 </a:t>
                </a:r>
                <a:r>
                  <a:rPr lang="en-US" dirty="0" err="1"/>
                  <a:t>Kirchoff’s</a:t>
                </a:r>
                <a:r>
                  <a:rPr lang="en-US" dirty="0"/>
                  <a:t> Voltage Law: Resistors in </a:t>
                </a:r>
                <a:r>
                  <a:rPr lang="en-US" b="1" dirty="0"/>
                  <a:t>series</a:t>
                </a:r>
                <a:r>
                  <a:rPr lang="en-US" dirty="0"/>
                  <a:t> divide up the </a:t>
                </a:r>
                <a:r>
                  <a:rPr lang="en-US" b="1" dirty="0"/>
                  <a:t>voltage</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 </a:t>
                </a:r>
                <a:r>
                  <a:rPr lang="en-US" dirty="0" err="1"/>
                  <a:t>Kirchoff’s</a:t>
                </a:r>
                <a:r>
                  <a:rPr lang="en-US" dirty="0"/>
                  <a:t> Current Law: Resistors in </a:t>
                </a:r>
                <a:r>
                  <a:rPr lang="en-US" b="1" dirty="0"/>
                  <a:t>parallel</a:t>
                </a:r>
                <a:r>
                  <a:rPr lang="en-US" dirty="0"/>
                  <a:t> divide up the </a:t>
                </a:r>
                <a:r>
                  <a:rPr lang="en-US" b="1" dirty="0"/>
                  <a:t>current</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mc:Fallback>
      </mc:AlternateContent>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337565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5345472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818909"/>
            <a:ext cx="7679531" cy="1742064"/>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2" y="2628154"/>
            <a:ext cx="7679531" cy="120809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311919" y="4368926"/>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294117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5972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266406"/>
            <a:ext cx="2207865" cy="424048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266406"/>
            <a:ext cx="6495604" cy="42404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28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332030"/>
            <a:ext cx="4347228" cy="3538335"/>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334348"/>
            <a:ext cx="4553056" cy="3514243"/>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308031"/>
            <a:ext cx="8110936" cy="371446"/>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297722"/>
            <a:ext cx="676788" cy="406714"/>
          </a:xfrm>
          <a:prstGeom prst="rect">
            <a:avLst/>
          </a:prstGeom>
          <a:noFill/>
        </p:spPr>
        <p:txBody>
          <a:bodyPr wrap="none" rtlCol="0">
            <a:spAutoFit/>
          </a:bodyPr>
          <a:lstStyle/>
          <a:p>
            <a:r>
              <a:rPr lang="en-GB" sz="2043" dirty="0"/>
              <a:t>URL:</a:t>
            </a:r>
          </a:p>
        </p:txBody>
      </p:sp>
      <p:sp>
        <p:nvSpPr>
          <p:cNvPr id="8" name="Title 1"/>
          <p:cNvSpPr>
            <a:spLocks noGrp="1"/>
          </p:cNvSpPr>
          <p:nvPr>
            <p:ph type="title"/>
          </p:nvPr>
        </p:nvSpPr>
        <p:spPr>
          <a:xfrm>
            <a:off x="703958" y="266408"/>
            <a:ext cx="8831461" cy="967170"/>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4550644"/>
            <a:ext cx="4351734"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4550644"/>
            <a:ext cx="4351734"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246499"/>
            <a:ext cx="4351734"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250155"/>
            <a:ext cx="4351734"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618127"/>
            <a:ext cx="4351734" cy="2932783"/>
          </a:xfrm>
        </p:spPr>
        <p:txBody>
          <a:bodyPr/>
          <a:lstStyle/>
          <a:p>
            <a:endParaRPr lang="en-GB"/>
          </a:p>
        </p:txBody>
      </p:sp>
      <p:sp>
        <p:nvSpPr>
          <p:cNvPr id="16" name="Picture Placeholder 14"/>
          <p:cNvSpPr>
            <a:spLocks noGrp="1"/>
          </p:cNvSpPr>
          <p:nvPr>
            <p:ph type="pic" sz="quarter" idx="15"/>
          </p:nvPr>
        </p:nvSpPr>
        <p:spPr>
          <a:xfrm>
            <a:off x="5183683" y="1619647"/>
            <a:ext cx="4351734" cy="2932783"/>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6" y="4550644"/>
            <a:ext cx="8831459"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246499"/>
            <a:ext cx="8831459"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8" y="1618127"/>
            <a:ext cx="8831461" cy="2932783"/>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6" y="511892"/>
            <a:ext cx="8831459" cy="541367"/>
          </a:xfrm>
          <a:prstGeom prst="rect">
            <a:avLst/>
          </a:prstGeom>
          <a:noFill/>
        </p:spPr>
        <p:txBody>
          <a:bodyPr wrap="square" rtlCol="0" anchor="ctr">
            <a:spAutoFit/>
          </a:bodyPr>
          <a:lstStyle/>
          <a:p>
            <a:r>
              <a:rPr lang="en-GB" sz="2918"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8" y="1344587"/>
            <a:ext cx="8831461" cy="3088060"/>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58" y="962832"/>
            <a:ext cx="2363339" cy="406714"/>
          </a:xfrm>
          <a:prstGeom prst="rect">
            <a:avLst/>
          </a:prstGeom>
          <a:noFill/>
        </p:spPr>
        <p:txBody>
          <a:bodyPr wrap="none" rtlCol="0">
            <a:spAutoFit/>
          </a:bodyPr>
          <a:lstStyle/>
          <a:p>
            <a:r>
              <a:rPr lang="en-GB" sz="2043"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8" y="308694"/>
            <a:ext cx="8831461" cy="541367"/>
          </a:xfrm>
          <a:prstGeom prst="rect">
            <a:avLst/>
          </a:prstGeom>
          <a:noFill/>
        </p:spPr>
        <p:txBody>
          <a:bodyPr wrap="square" rtlCol="0">
            <a:spAutoFit/>
          </a:bodyPr>
          <a:lstStyle/>
          <a:p>
            <a:r>
              <a:rPr lang="en-GB" sz="2918"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8" y="266408"/>
            <a:ext cx="8831461" cy="967170"/>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8" y="1315814"/>
            <a:ext cx="8831461" cy="3551308"/>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1176096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5119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247476"/>
            <a:ext cx="8831461" cy="2081441"/>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24" y="3348608"/>
            <a:ext cx="8831461" cy="1094581"/>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7181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332030"/>
            <a:ext cx="4351734" cy="31748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332030"/>
            <a:ext cx="4351734" cy="31748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10/26/18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6172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266406"/>
            <a:ext cx="8831461" cy="967170"/>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226626"/>
            <a:ext cx="4331735" cy="601151"/>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1" y="1827777"/>
            <a:ext cx="4331735" cy="268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226626"/>
            <a:ext cx="4353068" cy="601151"/>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1827777"/>
            <a:ext cx="4353068" cy="268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10/26/18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3075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10/26/18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62762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10/26/18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3942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33587"/>
            <a:ext cx="3302465" cy="1167553"/>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720455"/>
            <a:ext cx="5183684" cy="3555941"/>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501140"/>
            <a:ext cx="3302465" cy="2781048"/>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606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33587"/>
            <a:ext cx="3302465" cy="1167553"/>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720455"/>
            <a:ext cx="5183684" cy="3555941"/>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291" y="1501140"/>
            <a:ext cx="3302465" cy="2781048"/>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590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266406"/>
            <a:ext cx="8831461" cy="96717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332030"/>
            <a:ext cx="8831461" cy="317486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4637782"/>
            <a:ext cx="2303859" cy="266406"/>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t>10/26/18</a:t>
            </a:fld>
            <a:endParaRPr lang="en-US" dirty="0"/>
          </a:p>
        </p:txBody>
      </p:sp>
      <p:sp>
        <p:nvSpPr>
          <p:cNvPr id="5" name="Footer Placeholder 4"/>
          <p:cNvSpPr>
            <a:spLocks noGrp="1"/>
          </p:cNvSpPr>
          <p:nvPr>
            <p:ph type="ftr" sz="quarter" idx="3"/>
          </p:nvPr>
        </p:nvSpPr>
        <p:spPr>
          <a:xfrm>
            <a:off x="3391793" y="4637782"/>
            <a:ext cx="3455789" cy="266406"/>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4637782"/>
            <a:ext cx="2303859" cy="266406"/>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83101916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665" r:id="rId12"/>
    <p:sldLayoutId id="2147483661" r:id="rId13"/>
    <p:sldLayoutId id="2147483652" r:id="rId14"/>
    <p:sldLayoutId id="2147483664" r:id="rId15"/>
    <p:sldLayoutId id="2147483660" r:id="rId16"/>
    <p:sldLayoutId id="2147483705"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s://nationalmaglab.org/education/magnet-academy/watch-play/interactive/alternating-current-1"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7.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a:t>Electronics</a:t>
            </a:r>
          </a:p>
        </p:txBody>
      </p:sp>
      <p:sp>
        <p:nvSpPr>
          <p:cNvPr id="3" name="Subtitle 2"/>
          <p:cNvSpPr>
            <a:spLocks noGrp="1"/>
          </p:cNvSpPr>
          <p:nvPr>
            <p:ph type="subTitle" idx="1"/>
          </p:nvPr>
        </p:nvSpPr>
        <p:spPr/>
        <p:txBody>
          <a:bodyPr>
            <a:normAutofit/>
          </a:bodyPr>
          <a:lstStyle/>
          <a:p>
            <a:pPr algn="l"/>
            <a:r>
              <a:rPr lang="en-GB" sz="2400"/>
              <a:t>Topic 5: </a:t>
            </a:r>
            <a:r>
              <a:rPr lang="en-GB" sz="2400" dirty="0"/>
              <a:t>Inductors</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lstStyle/>
          <a:p>
            <a:r>
              <a:rPr lang="en-GB" dirty="0"/>
              <a:t>Assumed prior learning</a:t>
            </a:r>
          </a:p>
        </p:txBody>
      </p:sp>
      <p:sp>
        <p:nvSpPr>
          <p:cNvPr id="3" name="Content Placeholder 2"/>
          <p:cNvSpPr>
            <a:spLocks noGrp="1"/>
          </p:cNvSpPr>
          <p:nvPr>
            <p:ph idx="1"/>
          </p:nvPr>
        </p:nvSpPr>
        <p:spPr>
          <a:xfrm>
            <a:off x="1122531" y="1091867"/>
            <a:ext cx="8059513" cy="3672637"/>
          </a:xfrm>
        </p:spPr>
        <p:txBody>
          <a:bodyPr>
            <a:noAutofit/>
          </a:bodyPr>
          <a:lstStyle/>
          <a:p>
            <a:pPr marL="0" indent="0">
              <a:buNone/>
            </a:pPr>
            <a:r>
              <a:rPr lang="en-GB" dirty="0"/>
              <a:t>05_01_00</a:t>
            </a:r>
          </a:p>
          <a:p>
            <a:pPr marL="0" indent="0">
              <a:buNone/>
            </a:pPr>
            <a:r>
              <a:rPr lang="en-GB" dirty="0"/>
              <a:t>05_01_02</a:t>
            </a:r>
          </a:p>
          <a:p>
            <a:pPr marL="0" indent="0">
              <a:buNone/>
            </a:pPr>
            <a:r>
              <a:rPr lang="en-GB" dirty="0"/>
              <a:t>05_02_01</a:t>
            </a:r>
          </a:p>
          <a:p>
            <a:pPr marL="0" indent="0">
              <a:buNone/>
            </a:pPr>
            <a:r>
              <a:rPr lang="en-GB" dirty="0"/>
              <a:t>05_03_01</a:t>
            </a:r>
          </a:p>
          <a:p>
            <a:pPr marL="0" indent="0">
              <a:buNone/>
            </a:pPr>
            <a:r>
              <a:rPr lang="en-GB" dirty="0"/>
              <a:t>05_04_01</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2585337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Outcomes</a:t>
            </a:r>
          </a:p>
        </p:txBody>
      </p:sp>
      <p:sp>
        <p:nvSpPr>
          <p:cNvPr id="3" name="Content Placeholder 2"/>
          <p:cNvSpPr>
            <a:spLocks noGrp="1"/>
          </p:cNvSpPr>
          <p:nvPr>
            <p:ph idx="1"/>
          </p:nvPr>
        </p:nvSpPr>
        <p:spPr>
          <a:xfrm>
            <a:off x="1122531" y="1091868"/>
            <a:ext cx="8059513" cy="3911932"/>
          </a:xfrm>
        </p:spPr>
        <p:txBody>
          <a:bodyPr>
            <a:noAutofit/>
          </a:bodyPr>
          <a:lstStyle/>
          <a:p>
            <a:pPr marL="0" indent="0">
              <a:buNone/>
            </a:pPr>
            <a:endParaRPr lang="en-GB" dirty="0"/>
          </a:p>
          <a:p>
            <a:pPr marL="0" indent="0">
              <a:buNone/>
            </a:pPr>
            <a:r>
              <a:rPr lang="en-GB" dirty="0"/>
              <a:t>.</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4" name="Content Placeholder 2">
            <a:extLst>
              <a:ext uri="{FF2B5EF4-FFF2-40B4-BE49-F238E27FC236}">
                <a16:creationId xmlns:a16="http://schemas.microsoft.com/office/drawing/2014/main" id="{FAF059E8-2842-4E9C-8451-7347808E5181}"/>
              </a:ext>
            </a:extLst>
          </p:cNvPr>
          <p:cNvSpPr txBox="1">
            <a:spLocks/>
          </p:cNvSpPr>
          <p:nvPr/>
        </p:nvSpPr>
        <p:spPr>
          <a:xfrm>
            <a:off x="1122531" y="1091868"/>
            <a:ext cx="8059513" cy="3645525"/>
          </a:xfrm>
          <a:prstGeom prst="rect">
            <a:avLst/>
          </a:prstGeom>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Font typeface="Arial" panose="020B0604020202020204" pitchFamily="34" charset="0"/>
              <a:buNone/>
            </a:pPr>
            <a:r>
              <a:rPr lang="en-GB" sz="2400" dirty="0"/>
              <a:t>By the end of this unit the learner will be able to:</a:t>
            </a:r>
          </a:p>
          <a:p>
            <a:pPr marL="457200" indent="-457200">
              <a:buFont typeface="+mj-lt"/>
              <a:buAutoNum type="arabicPeriod"/>
            </a:pPr>
            <a:r>
              <a:rPr lang="en-GB" sz="2400" dirty="0"/>
              <a:t>Explain how inductors in series and parallel work</a:t>
            </a:r>
          </a:p>
          <a:p>
            <a:pPr marL="457200" indent="-457200">
              <a:buFont typeface="+mj-lt"/>
              <a:buAutoNum type="arabicPeriod"/>
            </a:pPr>
            <a:r>
              <a:rPr lang="en-GB" sz="2400" dirty="0"/>
              <a:t>Calculate total inductance in a circuit</a:t>
            </a:r>
          </a:p>
          <a:p>
            <a:pPr marL="457200" indent="-457200">
              <a:buFont typeface="+mj-lt"/>
              <a:buAutoNum type="arabicPeriod"/>
            </a:pPr>
            <a:endParaRPr lang="en-GB" sz="2400" dirty="0"/>
          </a:p>
        </p:txBody>
      </p:sp>
    </p:spTree>
    <p:custDataLst>
      <p:tags r:id="rId1"/>
    </p:custDataLst>
    <p:extLst>
      <p:ext uri="{BB962C8B-B14F-4D97-AF65-F5344CB8AC3E}">
        <p14:creationId xmlns:p14="http://schemas.microsoft.com/office/powerpoint/2010/main" val="1696475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000" dirty="0"/>
              <a:t>Unit 5.3</a:t>
            </a:r>
            <a:r>
              <a:rPr lang="en-GB" sz="3000"/>
              <a:t>: Capacitors vs Inductors</a:t>
            </a:r>
            <a:endParaRPr lang="en-GB" sz="3000" dirty="0"/>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Introduction?</a:t>
            </a:r>
          </a:p>
        </p:txBody>
      </p:sp>
      <p:sp>
        <p:nvSpPr>
          <p:cNvPr id="3" name="Content Placeholder 2"/>
          <p:cNvSpPr>
            <a:spLocks noGrp="1"/>
          </p:cNvSpPr>
          <p:nvPr>
            <p:ph idx="1"/>
          </p:nvPr>
        </p:nvSpPr>
        <p:spPr>
          <a:xfrm>
            <a:off x="1122532" y="1091868"/>
            <a:ext cx="4586029" cy="3480132"/>
          </a:xfrm>
        </p:spPr>
        <p:txBody>
          <a:bodyPr>
            <a:noAutofit/>
          </a:bodyPr>
          <a:lstStyle/>
          <a:p>
            <a:pPr marL="0" indent="0" algn="just">
              <a:buNone/>
            </a:pPr>
            <a:r>
              <a:rPr lang="en-US" sz="2400" dirty="0"/>
              <a:t>To be completed</a:t>
            </a:r>
          </a:p>
          <a:p>
            <a:pPr marL="0" indent="0" algn="just">
              <a:buNone/>
            </a:pPr>
            <a:r>
              <a:rPr lang="en-US" sz="2400" dirty="0"/>
              <a:t>See </a:t>
            </a:r>
            <a:r>
              <a:rPr lang="en-US" sz="2400" dirty="0">
                <a:hlinkClick r:id="rId4"/>
              </a:rPr>
              <a:t>https://nationalmaglab.org/education/magnet-academy/watch-play/interactive/alternating-current-1</a:t>
            </a:r>
            <a:r>
              <a:rPr lang="en-US" sz="2400" dirty="0"/>
              <a:t> for a great simulation of cap/</a:t>
            </a:r>
            <a:r>
              <a:rPr lang="en-US" sz="2400" dirty="0" err="1"/>
              <a:t>ind</a:t>
            </a:r>
            <a:r>
              <a:rPr lang="en-US" sz="2400" dirty="0"/>
              <a:t> voltage leading/lagging</a:t>
            </a:r>
          </a:p>
        </p:txBody>
      </p:sp>
    </p:spTree>
    <p:custDataLst>
      <p:tags r:id="rId1"/>
    </p:custDataLst>
    <p:extLst>
      <p:ext uri="{BB962C8B-B14F-4D97-AF65-F5344CB8AC3E}">
        <p14:creationId xmlns:p14="http://schemas.microsoft.com/office/powerpoint/2010/main" val="259420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 Briefing – Doc01 (1 of 2)</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69332"/>
          </a:xfrm>
          <a:prstGeom prst="rect">
            <a:avLst/>
          </a:prstGeom>
        </p:spPr>
        <p:txBody>
          <a:bodyPr wrap="square">
            <a:spAutoFit/>
          </a:bodyPr>
          <a:lstStyle/>
          <a:p>
            <a:r>
              <a:rPr lang="en-GB" dirty="0"/>
              <a:t>TBC</a:t>
            </a:r>
          </a:p>
        </p:txBody>
      </p:sp>
    </p:spTree>
    <p:custDataLst>
      <p:tags r:id="rId1"/>
    </p:custDataLst>
    <p:extLst>
      <p:ext uri="{BB962C8B-B14F-4D97-AF65-F5344CB8AC3E}">
        <p14:creationId xmlns:p14="http://schemas.microsoft.com/office/powerpoint/2010/main" val="36835345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37"/>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32358</TotalTime>
  <Words>125</Words>
  <Application>Microsoft Macintosh PowerPoint</Application>
  <PresentationFormat>Custom</PresentationFormat>
  <Paragraphs>39</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Open Sans</vt:lpstr>
      <vt:lpstr>Office Theme</vt:lpstr>
      <vt:lpstr>Electronics</vt:lpstr>
      <vt:lpstr>Assumed prior learning</vt:lpstr>
      <vt:lpstr>Outcomes</vt:lpstr>
      <vt:lpstr>Unit 5.3: Capacitors vs Inductors</vt:lpstr>
      <vt:lpstr>Introduction?</vt:lpstr>
      <vt:lpstr>Document Briefing – Doc01 (1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Dylan Busa</cp:lastModifiedBy>
  <cp:revision>766</cp:revision>
  <dcterms:created xsi:type="dcterms:W3CDTF">2018-02-02T12:07:09Z</dcterms:created>
  <dcterms:modified xsi:type="dcterms:W3CDTF">2018-10-26T12:12:14Z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