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25"/>
  </p:notesMasterIdLst>
  <p:sldIdLst>
    <p:sldId id="256" r:id="rId2"/>
    <p:sldId id="309" r:id="rId3"/>
    <p:sldId id="268" r:id="rId4"/>
    <p:sldId id="278" r:id="rId5"/>
    <p:sldId id="563" r:id="rId6"/>
    <p:sldId id="589" r:id="rId7"/>
    <p:sldId id="590" r:id="rId8"/>
    <p:sldId id="591" r:id="rId9"/>
    <p:sldId id="595" r:id="rId10"/>
    <p:sldId id="420" r:id="rId11"/>
    <p:sldId id="422" r:id="rId12"/>
    <p:sldId id="596" r:id="rId13"/>
    <p:sldId id="520" r:id="rId14"/>
    <p:sldId id="584" r:id="rId15"/>
    <p:sldId id="585" r:id="rId16"/>
    <p:sldId id="587" r:id="rId17"/>
    <p:sldId id="597" r:id="rId18"/>
    <p:sldId id="480" r:id="rId19"/>
    <p:sldId id="578" r:id="rId20"/>
    <p:sldId id="562" r:id="rId21"/>
    <p:sldId id="592" r:id="rId22"/>
    <p:sldId id="593" r:id="rId23"/>
    <p:sldId id="594" r:id="rId24"/>
  </p:sldIdLst>
  <p:sldSz cx="10239375" cy="5003800"/>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563"/>
            <p14:sldId id="589"/>
            <p14:sldId id="590"/>
            <p14:sldId id="591"/>
            <p14:sldId id="595"/>
            <p14:sldId id="420"/>
            <p14:sldId id="422"/>
            <p14:sldId id="596"/>
            <p14:sldId id="520"/>
            <p14:sldId id="584"/>
            <p14:sldId id="585"/>
            <p14:sldId id="587"/>
            <p14:sldId id="597"/>
          </p14:sldIdLst>
        </p14:section>
        <p14:section name="Appendix" id="{61A5EB1E-5BAC-224D-8F20-5D1D8E086C2B}">
          <p14:sldIdLst>
            <p14:sldId id="480"/>
            <p14:sldId id="578"/>
            <p14:sldId id="562"/>
            <p14:sldId id="592"/>
            <p14:sldId id="593"/>
            <p14:sldId id="59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01"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46"/>
    <p:restoredTop sz="72651" autoAdjust="0"/>
  </p:normalViewPr>
  <p:slideViewPr>
    <p:cSldViewPr snapToGrid="0" snapToObjects="1">
      <p:cViewPr varScale="1">
        <p:scale>
          <a:sx n="86" d="100"/>
          <a:sy n="86" d="100"/>
        </p:scale>
        <p:origin x="224"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23/11/2018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b</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2466791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a</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3937276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Fill in the blank question</a:t>
            </a:r>
          </a:p>
          <a:p>
            <a:r>
              <a:rPr lang="en-GB" dirty="0"/>
              <a:t>Correct answer is 10mH</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1902580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Fill in the blank question</a:t>
            </a:r>
          </a:p>
          <a:p>
            <a:r>
              <a:rPr lang="en-GB" dirty="0"/>
              <a:t>Correct answer is 1.6H</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3685893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Fill in the blank question</a:t>
            </a:r>
          </a:p>
          <a:p>
            <a:r>
              <a:rPr lang="en-GB" dirty="0"/>
              <a:t>Correct answer is 1.13mH</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4278714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Img07 = Redraw image</a:t>
            </a:r>
          </a:p>
          <a:p>
            <a:r>
              <a:rPr lang="en-GB" dirty="0"/>
              <a:t>Fill in the blank question</a:t>
            </a:r>
          </a:p>
          <a:p>
            <a:r>
              <a:rPr lang="en-GB" dirty="0"/>
              <a:t>Correct answer is 3.45mH</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3726130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Fill in the blank question</a:t>
            </a:r>
          </a:p>
          <a:p>
            <a:r>
              <a:rPr lang="en-GB" dirty="0"/>
              <a:t>Correct answer is 7.83H</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3921682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1534547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3553538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93042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4024081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2274580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406573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https://</a:t>
                </a:r>
                <a:r>
                  <a:rPr lang="en-US" dirty="0" err="1"/>
                  <a:t>upload.wikimedia.org</a:t>
                </a:r>
                <a:r>
                  <a:rPr lang="en-US" dirty="0"/>
                  <a:t>/</a:t>
                </a:r>
                <a:r>
                  <a:rPr lang="en-US" dirty="0" err="1"/>
                  <a:t>wikipedia</a:t>
                </a:r>
                <a:r>
                  <a:rPr lang="en-US" dirty="0"/>
                  <a:t>/commons/9/9e/Common_mode_choke_2A_with_20mH_inductance.jpg</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337565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Download the worksheet = open Doc01 (see appendix)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Img02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Vid01 = On click, play video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569720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a:t>
                </a:r>
                <a:r>
                  <a:rPr lang="en-US" baseline="0" dirty="0"/>
                  <a:t> L</a:t>
                </a:r>
                <a:r>
                  <a:rPr lang="en-US" baseline="-25000" dirty="0"/>
                  <a:t>1</a:t>
                </a:r>
                <a:r>
                  <a:rPr lang="en-US" baseline="0" dirty="0"/>
                  <a:t> + L</a:t>
                </a:r>
                <a:r>
                  <a:rPr lang="en-US" baseline="-25000" dirty="0"/>
                  <a:t>2</a:t>
                </a:r>
                <a:r>
                  <a:rPr lang="en-US" baseline="0" dirty="0"/>
                  <a:t> + L</a:t>
                </a:r>
                <a:r>
                  <a:rPr lang="en-US" baseline="-25000" dirty="0"/>
                  <a:t>3</a:t>
                </a:r>
                <a:r>
                  <a:rPr lang="en-US" baseline="0" dirty="0"/>
                  <a:t> + … = L</a:t>
                </a:r>
                <a:r>
                  <a:rPr lang="en-US" baseline="-25000" dirty="0"/>
                  <a:t>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Img04 = R</a:t>
                </a:r>
                <a:r>
                  <a:rPr lang="en-US" baseline="-25000" dirty="0"/>
                  <a:t>1</a:t>
                </a:r>
                <a:r>
                  <a:rPr lang="en-US" baseline="0" dirty="0"/>
                  <a:t> + R</a:t>
                </a:r>
                <a:r>
                  <a:rPr lang="en-US" baseline="-25000" dirty="0"/>
                  <a:t>2</a:t>
                </a:r>
                <a:r>
                  <a:rPr lang="en-US" baseline="0" dirty="0"/>
                  <a:t> + R</a:t>
                </a:r>
                <a:r>
                  <a:rPr lang="en-US" baseline="-25000" dirty="0"/>
                  <a:t>3</a:t>
                </a:r>
                <a:r>
                  <a:rPr lang="en-US" baseline="0" dirty="0"/>
                  <a:t> + … = R</a:t>
                </a:r>
                <a:r>
                  <a:rPr lang="en-US" baseline="-25000" dirty="0"/>
                  <a:t>T</a:t>
                </a:r>
                <a:endParaRPr lang="en-GB" baseline="-2500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1943249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Download the worksheet = open Doc02 (see appendix)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Img02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Vid02 = On click, play video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3814461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2</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3</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𝑇</m:t>
                            </m:r>
                          </m:sub>
                        </m:sSub>
                      </m:den>
                    </m:f>
                  </m:oMath>
                </a14:m>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3</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𝑇</m:t>
                            </m:r>
                          </m:sub>
                        </m:sSub>
                      </m:den>
                    </m:f>
                  </m:oMath>
                </a14:m>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3194190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453109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11919" y="436892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117609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11/23/18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11/23/18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11/23/18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65" r:id="rId12"/>
    <p:sldLayoutId id="2147483661" r:id="rId13"/>
    <p:sldLayoutId id="2147483652" r:id="rId14"/>
    <p:sldLayoutId id="2147483664" r:id="rId15"/>
    <p:sldLayoutId id="2147483660" r:id="rId16"/>
    <p:sldLayoutId id="2147483705"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5.tif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6.tif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7.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7.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7.xml"/><Relationship Id="rId1" Type="http://schemas.openxmlformats.org/officeDocument/2006/relationships/tags" Target="../tags/tag2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tif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4.tiff"/><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4.tiff"/><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Electronics</a:t>
            </a:r>
          </a:p>
        </p:txBody>
      </p:sp>
      <p:sp>
        <p:nvSpPr>
          <p:cNvPr id="3" name="Subtitle 2"/>
          <p:cNvSpPr>
            <a:spLocks noGrp="1"/>
          </p:cNvSpPr>
          <p:nvPr>
            <p:ph type="subTitle" idx="1"/>
          </p:nvPr>
        </p:nvSpPr>
        <p:spPr/>
        <p:txBody>
          <a:bodyPr>
            <a:normAutofit/>
          </a:bodyPr>
          <a:lstStyle/>
          <a:p>
            <a:pPr algn="l"/>
            <a:r>
              <a:rPr lang="en-GB" sz="2400"/>
              <a:t>Topic 5: </a:t>
            </a:r>
            <a:r>
              <a:rPr lang="en-GB" sz="2400" dirty="0"/>
              <a:t>Inductors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Test Yourself</a:t>
            </a:r>
          </a:p>
        </p:txBody>
      </p:sp>
      <p:sp>
        <p:nvSpPr>
          <p:cNvPr id="3" name="Content Placeholder 2"/>
          <p:cNvSpPr>
            <a:spLocks noGrp="1"/>
          </p:cNvSpPr>
          <p:nvPr>
            <p:ph idx="1"/>
          </p:nvPr>
        </p:nvSpPr>
        <p:spPr>
          <a:xfrm>
            <a:off x="1122531" y="1091868"/>
            <a:ext cx="7607557" cy="3821508"/>
          </a:xfrm>
        </p:spPr>
        <p:txBody>
          <a:bodyPr>
            <a:noAutofit/>
          </a:bodyPr>
          <a:lstStyle/>
          <a:p>
            <a:pPr marL="0" indent="0" algn="just">
              <a:buNone/>
            </a:pPr>
            <a:r>
              <a:rPr lang="en-GB" sz="2400" dirty="0"/>
              <a:t>We have come to the end of this unit. Answer the following questions to make sure you understand how inductors behave in series and parallel circuits..</a:t>
            </a:r>
          </a:p>
        </p:txBody>
      </p:sp>
    </p:spTree>
    <p:custDataLst>
      <p:tags r:id="rId1"/>
    </p:custDataLst>
    <p:extLst>
      <p:ext uri="{BB962C8B-B14F-4D97-AF65-F5344CB8AC3E}">
        <p14:creationId xmlns:p14="http://schemas.microsoft.com/office/powerpoint/2010/main" val="2497692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2" y="1091868"/>
            <a:ext cx="7607556" cy="1096696"/>
          </a:xfrm>
        </p:spPr>
        <p:txBody>
          <a:bodyPr>
            <a:noAutofit/>
          </a:bodyPr>
          <a:lstStyle/>
          <a:p>
            <a:pPr marL="0" indent="0">
              <a:buNone/>
            </a:pPr>
            <a:r>
              <a:rPr lang="en-GB" sz="2400" dirty="0"/>
              <a:t>True or False: When inductors are connected in </a:t>
            </a:r>
            <a:r>
              <a:rPr lang="en-GB" sz="2400" b="1" dirty="0"/>
              <a:t>parallel</a:t>
            </a:r>
            <a:r>
              <a:rPr lang="en-GB" sz="2400" dirty="0"/>
              <a:t>, the total inductance is </a:t>
            </a:r>
            <a:r>
              <a:rPr lang="en-GB" sz="2400" b="1" dirty="0"/>
              <a:t>more</a:t>
            </a:r>
            <a:r>
              <a:rPr lang="en-GB" sz="2400" dirty="0"/>
              <a:t> than a single inductor.</a:t>
            </a:r>
          </a:p>
          <a:p>
            <a:pPr marL="0" indent="0">
              <a:buNone/>
            </a:pPr>
            <a:endParaRPr lang="en-GB" sz="2400" dirty="0"/>
          </a:p>
          <a:p>
            <a:pPr marL="457200" indent="-457200">
              <a:buFont typeface="+mj-lt"/>
              <a:buAutoNum type="alphaLcParenR"/>
            </a:pPr>
            <a:r>
              <a:rPr lang="en-GB" sz="2400" dirty="0"/>
              <a:t>True</a:t>
            </a:r>
          </a:p>
          <a:p>
            <a:pPr marL="457200" indent="-457200">
              <a:buFont typeface="+mj-lt"/>
              <a:buAutoNum type="alphaLcParenR"/>
            </a:pPr>
            <a:r>
              <a:rPr lang="en-GB" sz="2400" dirty="0"/>
              <a:t>False</a:t>
            </a:r>
          </a:p>
        </p:txBody>
      </p:sp>
    </p:spTree>
    <p:custDataLst>
      <p:tags r:id="rId1"/>
    </p:custDataLst>
    <p:extLst>
      <p:ext uri="{BB962C8B-B14F-4D97-AF65-F5344CB8AC3E}">
        <p14:creationId xmlns:p14="http://schemas.microsoft.com/office/powerpoint/2010/main" val="1008187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122532" y="1091868"/>
            <a:ext cx="7607556" cy="1096696"/>
          </a:xfrm>
        </p:spPr>
        <p:txBody>
          <a:bodyPr>
            <a:noAutofit/>
          </a:bodyPr>
          <a:lstStyle/>
          <a:p>
            <a:pPr marL="0" indent="0">
              <a:buNone/>
            </a:pPr>
            <a:r>
              <a:rPr lang="en-GB" sz="2400" dirty="0"/>
              <a:t>True or False: When inductors are connected in </a:t>
            </a:r>
            <a:r>
              <a:rPr lang="en-GB" sz="2400" b="1" dirty="0"/>
              <a:t>series</a:t>
            </a:r>
            <a:r>
              <a:rPr lang="en-GB" sz="2400" dirty="0"/>
              <a:t>, the total inductance is </a:t>
            </a:r>
            <a:r>
              <a:rPr lang="en-GB" sz="2400" b="1" dirty="0"/>
              <a:t>more</a:t>
            </a:r>
            <a:r>
              <a:rPr lang="en-GB" sz="2400" dirty="0"/>
              <a:t> than a single inductor.</a:t>
            </a:r>
          </a:p>
          <a:p>
            <a:pPr marL="0" indent="0">
              <a:buNone/>
            </a:pPr>
            <a:endParaRPr lang="en-GB" sz="2400" dirty="0"/>
          </a:p>
          <a:p>
            <a:pPr marL="457200" indent="-457200">
              <a:buFont typeface="+mj-lt"/>
              <a:buAutoNum type="alphaLcParenR"/>
            </a:pPr>
            <a:r>
              <a:rPr lang="en-GB" sz="2400" dirty="0"/>
              <a:t>True</a:t>
            </a:r>
          </a:p>
          <a:p>
            <a:pPr marL="457200" indent="-457200">
              <a:buFont typeface="+mj-lt"/>
              <a:buAutoNum type="alphaLcParenR"/>
            </a:pPr>
            <a:r>
              <a:rPr lang="en-GB" sz="2400" dirty="0"/>
              <a:t>False</a:t>
            </a:r>
          </a:p>
        </p:txBody>
      </p:sp>
    </p:spTree>
    <p:custDataLst>
      <p:tags r:id="rId1"/>
    </p:custDataLst>
    <p:extLst>
      <p:ext uri="{BB962C8B-B14F-4D97-AF65-F5344CB8AC3E}">
        <p14:creationId xmlns:p14="http://schemas.microsoft.com/office/powerpoint/2010/main" val="1927702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122532" y="1091867"/>
            <a:ext cx="7607556" cy="2490781"/>
          </a:xfrm>
        </p:spPr>
        <p:txBody>
          <a:bodyPr>
            <a:noAutofit/>
          </a:bodyPr>
          <a:lstStyle/>
          <a:p>
            <a:pPr marL="0" indent="0">
              <a:buNone/>
            </a:pPr>
            <a:r>
              <a:rPr lang="en-GB" sz="2400" dirty="0"/>
              <a:t>Calculate the total inductance in a circuit with a 6mH and a 4mH inductor connected in series.</a:t>
            </a:r>
          </a:p>
        </p:txBody>
      </p:sp>
    </p:spTree>
    <p:custDataLst>
      <p:tags r:id="rId1"/>
    </p:custDataLst>
    <p:extLst>
      <p:ext uri="{BB962C8B-B14F-4D97-AF65-F5344CB8AC3E}">
        <p14:creationId xmlns:p14="http://schemas.microsoft.com/office/powerpoint/2010/main" val="1008315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2" y="1091867"/>
            <a:ext cx="7607556" cy="2490781"/>
          </a:xfrm>
        </p:spPr>
        <p:txBody>
          <a:bodyPr>
            <a:noAutofit/>
          </a:bodyPr>
          <a:lstStyle/>
          <a:p>
            <a:pPr marL="0" indent="0">
              <a:buNone/>
            </a:pPr>
            <a:r>
              <a:rPr lang="en-GB" sz="2400" dirty="0"/>
              <a:t>Calculate the total inductance of a circuit where an 8H, 6H and 3H inductor are connected in parallel.</a:t>
            </a:r>
          </a:p>
        </p:txBody>
      </p:sp>
    </p:spTree>
    <p:custDataLst>
      <p:tags r:id="rId1"/>
    </p:custDataLst>
    <p:extLst>
      <p:ext uri="{BB962C8B-B14F-4D97-AF65-F5344CB8AC3E}">
        <p14:creationId xmlns:p14="http://schemas.microsoft.com/office/powerpoint/2010/main" val="1709589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5</a:t>
            </a:r>
          </a:p>
        </p:txBody>
      </p:sp>
      <p:sp>
        <p:nvSpPr>
          <p:cNvPr id="3" name="Content Placeholder 2"/>
          <p:cNvSpPr>
            <a:spLocks noGrp="1"/>
          </p:cNvSpPr>
          <p:nvPr>
            <p:ph idx="1"/>
          </p:nvPr>
        </p:nvSpPr>
        <p:spPr>
          <a:xfrm>
            <a:off x="1122532" y="1091867"/>
            <a:ext cx="7607556" cy="2850546"/>
          </a:xfrm>
        </p:spPr>
        <p:txBody>
          <a:bodyPr>
            <a:noAutofit/>
          </a:bodyPr>
          <a:lstStyle/>
          <a:p>
            <a:pPr marL="0" indent="0">
              <a:buNone/>
            </a:pPr>
            <a:r>
              <a:rPr lang="en-GB" sz="2400" dirty="0"/>
              <a:t>Calculate the total inductance in a circuit with 4 identical 4.5mH inductors connected in parallel to 2 decimal places.</a:t>
            </a:r>
          </a:p>
        </p:txBody>
      </p:sp>
    </p:spTree>
    <p:custDataLst>
      <p:tags r:id="rId1"/>
    </p:custDataLst>
    <p:extLst>
      <p:ext uri="{BB962C8B-B14F-4D97-AF65-F5344CB8AC3E}">
        <p14:creationId xmlns:p14="http://schemas.microsoft.com/office/powerpoint/2010/main" val="694919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6</a:t>
            </a:r>
          </a:p>
        </p:txBody>
      </p:sp>
      <p:sp>
        <p:nvSpPr>
          <p:cNvPr id="3" name="Content Placeholder 2"/>
          <p:cNvSpPr>
            <a:spLocks noGrp="1"/>
          </p:cNvSpPr>
          <p:nvPr>
            <p:ph idx="1"/>
          </p:nvPr>
        </p:nvSpPr>
        <p:spPr>
          <a:xfrm>
            <a:off x="1122532" y="1091867"/>
            <a:ext cx="5248288" cy="2850546"/>
          </a:xfrm>
        </p:spPr>
        <p:txBody>
          <a:bodyPr>
            <a:noAutofit/>
          </a:bodyPr>
          <a:lstStyle/>
          <a:p>
            <a:pPr marL="0" indent="0">
              <a:buNone/>
            </a:pPr>
            <a:r>
              <a:rPr lang="en-GB" sz="2400" dirty="0"/>
              <a:t>Calculate the total inductance in this circuit to 2 decimal places.</a:t>
            </a:r>
          </a:p>
        </p:txBody>
      </p:sp>
      <p:pic>
        <p:nvPicPr>
          <p:cNvPr id="7" name="Picture 6">
            <a:extLst>
              <a:ext uri="{FF2B5EF4-FFF2-40B4-BE49-F238E27FC236}">
                <a16:creationId xmlns:a16="http://schemas.microsoft.com/office/drawing/2014/main" id="{796D5160-154D-EC44-9383-C026D4433317}"/>
              </a:ext>
            </a:extLst>
          </p:cNvPr>
          <p:cNvPicPr>
            <a:picLocks noChangeAspect="1"/>
          </p:cNvPicPr>
          <p:nvPr/>
        </p:nvPicPr>
        <p:blipFill>
          <a:blip r:embed="rId4"/>
          <a:stretch>
            <a:fillRect/>
          </a:stretch>
        </p:blipFill>
        <p:spPr>
          <a:xfrm rot="5400000">
            <a:off x="7795811" y="1631511"/>
            <a:ext cx="1533882" cy="766941"/>
          </a:xfrm>
          <a:prstGeom prst="rect">
            <a:avLst/>
          </a:prstGeom>
        </p:spPr>
      </p:pic>
      <p:pic>
        <p:nvPicPr>
          <p:cNvPr id="8" name="Picture 7">
            <a:extLst>
              <a:ext uri="{FF2B5EF4-FFF2-40B4-BE49-F238E27FC236}">
                <a16:creationId xmlns:a16="http://schemas.microsoft.com/office/drawing/2014/main" id="{71F6D9E1-9918-714B-8841-A84500E826AC}"/>
              </a:ext>
            </a:extLst>
          </p:cNvPr>
          <p:cNvPicPr>
            <a:picLocks noChangeAspect="1"/>
          </p:cNvPicPr>
          <p:nvPr/>
        </p:nvPicPr>
        <p:blipFill>
          <a:blip r:embed="rId4"/>
          <a:stretch>
            <a:fillRect/>
          </a:stretch>
        </p:blipFill>
        <p:spPr>
          <a:xfrm rot="5400000">
            <a:off x="7795811" y="3043086"/>
            <a:ext cx="1533882" cy="766941"/>
          </a:xfrm>
          <a:prstGeom prst="rect">
            <a:avLst/>
          </a:prstGeom>
        </p:spPr>
      </p:pic>
      <p:pic>
        <p:nvPicPr>
          <p:cNvPr id="9" name="Picture 8">
            <a:extLst>
              <a:ext uri="{FF2B5EF4-FFF2-40B4-BE49-F238E27FC236}">
                <a16:creationId xmlns:a16="http://schemas.microsoft.com/office/drawing/2014/main" id="{96ECF343-CE7C-5243-8D0C-B267FF1D42A8}"/>
              </a:ext>
            </a:extLst>
          </p:cNvPr>
          <p:cNvPicPr>
            <a:picLocks noChangeAspect="1"/>
          </p:cNvPicPr>
          <p:nvPr/>
        </p:nvPicPr>
        <p:blipFill>
          <a:blip r:embed="rId4"/>
          <a:stretch>
            <a:fillRect/>
          </a:stretch>
        </p:blipFill>
        <p:spPr>
          <a:xfrm rot="5400000">
            <a:off x="6508109" y="2398452"/>
            <a:ext cx="1533882" cy="766941"/>
          </a:xfrm>
          <a:prstGeom prst="rect">
            <a:avLst/>
          </a:prstGeom>
        </p:spPr>
      </p:pic>
      <p:cxnSp>
        <p:nvCxnSpPr>
          <p:cNvPr id="13" name="Elbow Connector 12">
            <a:extLst>
              <a:ext uri="{FF2B5EF4-FFF2-40B4-BE49-F238E27FC236}">
                <a16:creationId xmlns:a16="http://schemas.microsoft.com/office/drawing/2014/main" id="{279B1658-548D-D540-B371-E54AE7843C7E}"/>
              </a:ext>
            </a:extLst>
          </p:cNvPr>
          <p:cNvCxnSpPr>
            <a:cxnSpLocks/>
            <a:stCxn id="7" idx="1"/>
            <a:endCxn id="9" idx="1"/>
          </p:cNvCxnSpPr>
          <p:nvPr/>
        </p:nvCxnSpPr>
        <p:spPr>
          <a:xfrm rot="16200000" flipH="1" flipV="1">
            <a:off x="7535430" y="987660"/>
            <a:ext cx="766941" cy="1287702"/>
          </a:xfrm>
          <a:prstGeom prst="bentConnector3">
            <a:avLst>
              <a:gd name="adj1" fmla="val 647"/>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084F3E54-F5B1-B848-B0A9-57E2E7A2B83B}"/>
              </a:ext>
            </a:extLst>
          </p:cNvPr>
          <p:cNvCxnSpPr>
            <a:cxnSpLocks/>
            <a:stCxn id="8" idx="3"/>
            <a:endCxn id="9" idx="3"/>
          </p:cNvCxnSpPr>
          <p:nvPr/>
        </p:nvCxnSpPr>
        <p:spPr>
          <a:xfrm rot="5400000" flipH="1">
            <a:off x="7596584" y="3227330"/>
            <a:ext cx="644634" cy="1287702"/>
          </a:xfrm>
          <a:prstGeom prst="bentConnector3">
            <a:avLst>
              <a:gd name="adj1" fmla="val 771"/>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5286301-83B2-394A-BD32-A227D1384D5A}"/>
              </a:ext>
            </a:extLst>
          </p:cNvPr>
          <p:cNvSpPr txBox="1"/>
          <p:nvPr/>
        </p:nvSpPr>
        <p:spPr>
          <a:xfrm>
            <a:off x="6370819" y="2659615"/>
            <a:ext cx="630301" cy="369332"/>
          </a:xfrm>
          <a:prstGeom prst="rect">
            <a:avLst/>
          </a:prstGeom>
          <a:noFill/>
        </p:spPr>
        <p:txBody>
          <a:bodyPr wrap="none" rtlCol="0">
            <a:spAutoFit/>
          </a:bodyPr>
          <a:lstStyle/>
          <a:p>
            <a:r>
              <a:rPr lang="en-US" dirty="0"/>
              <a:t>4mH</a:t>
            </a:r>
          </a:p>
        </p:txBody>
      </p:sp>
      <p:sp>
        <p:nvSpPr>
          <p:cNvPr id="21" name="TextBox 20">
            <a:extLst>
              <a:ext uri="{FF2B5EF4-FFF2-40B4-BE49-F238E27FC236}">
                <a16:creationId xmlns:a16="http://schemas.microsoft.com/office/drawing/2014/main" id="{2AD1B87E-EBC3-BB42-B43C-DF86D7A65BC2}"/>
              </a:ext>
            </a:extLst>
          </p:cNvPr>
          <p:cNvSpPr txBox="1"/>
          <p:nvPr/>
        </p:nvSpPr>
        <p:spPr>
          <a:xfrm>
            <a:off x="8764662" y="1757845"/>
            <a:ext cx="747320" cy="369332"/>
          </a:xfrm>
          <a:prstGeom prst="rect">
            <a:avLst/>
          </a:prstGeom>
          <a:noFill/>
        </p:spPr>
        <p:txBody>
          <a:bodyPr wrap="none" rtlCol="0">
            <a:spAutoFit/>
          </a:bodyPr>
          <a:lstStyle/>
          <a:p>
            <a:r>
              <a:rPr lang="en-US" dirty="0"/>
              <a:t>10mH</a:t>
            </a:r>
          </a:p>
        </p:txBody>
      </p:sp>
      <p:sp>
        <p:nvSpPr>
          <p:cNvPr id="22" name="TextBox 21">
            <a:extLst>
              <a:ext uri="{FF2B5EF4-FFF2-40B4-BE49-F238E27FC236}">
                <a16:creationId xmlns:a16="http://schemas.microsoft.com/office/drawing/2014/main" id="{8A3E9119-0CEE-0346-9EAF-7AF092DDFCA2}"/>
              </a:ext>
            </a:extLst>
          </p:cNvPr>
          <p:cNvSpPr txBox="1"/>
          <p:nvPr/>
        </p:nvSpPr>
        <p:spPr>
          <a:xfrm>
            <a:off x="8764662" y="3354086"/>
            <a:ext cx="747320" cy="369332"/>
          </a:xfrm>
          <a:prstGeom prst="rect">
            <a:avLst/>
          </a:prstGeom>
          <a:noFill/>
        </p:spPr>
        <p:txBody>
          <a:bodyPr wrap="none" rtlCol="0">
            <a:spAutoFit/>
          </a:bodyPr>
          <a:lstStyle/>
          <a:p>
            <a:r>
              <a:rPr lang="en-US" dirty="0"/>
              <a:t>15mH</a:t>
            </a:r>
          </a:p>
        </p:txBody>
      </p:sp>
    </p:spTree>
    <p:custDataLst>
      <p:tags r:id="rId1"/>
    </p:custDataLst>
    <p:extLst>
      <p:ext uri="{BB962C8B-B14F-4D97-AF65-F5344CB8AC3E}">
        <p14:creationId xmlns:p14="http://schemas.microsoft.com/office/powerpoint/2010/main" val="1935802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7</a:t>
            </a:r>
          </a:p>
        </p:txBody>
      </p:sp>
      <p:sp>
        <p:nvSpPr>
          <p:cNvPr id="3" name="Content Placeholder 2"/>
          <p:cNvSpPr>
            <a:spLocks noGrp="1"/>
          </p:cNvSpPr>
          <p:nvPr>
            <p:ph idx="1"/>
          </p:nvPr>
        </p:nvSpPr>
        <p:spPr>
          <a:xfrm>
            <a:off x="1122532" y="1091867"/>
            <a:ext cx="5248288" cy="2850546"/>
          </a:xfrm>
        </p:spPr>
        <p:txBody>
          <a:bodyPr>
            <a:noAutofit/>
          </a:bodyPr>
          <a:lstStyle/>
          <a:p>
            <a:pPr marL="0" indent="0">
              <a:buNone/>
            </a:pPr>
            <a:r>
              <a:rPr lang="en-GB" sz="2400" dirty="0"/>
              <a:t>Calculate the total inductance in this circuit to 2 decimal places.</a:t>
            </a:r>
          </a:p>
        </p:txBody>
      </p:sp>
      <p:pic>
        <p:nvPicPr>
          <p:cNvPr id="4" name="Picture 3">
            <a:extLst>
              <a:ext uri="{FF2B5EF4-FFF2-40B4-BE49-F238E27FC236}">
                <a16:creationId xmlns:a16="http://schemas.microsoft.com/office/drawing/2014/main" id="{1E760C8D-1895-2144-912F-D9DD6F519479}"/>
              </a:ext>
            </a:extLst>
          </p:cNvPr>
          <p:cNvPicPr>
            <a:picLocks noChangeAspect="1"/>
          </p:cNvPicPr>
          <p:nvPr/>
        </p:nvPicPr>
        <p:blipFill>
          <a:blip r:embed="rId4"/>
          <a:stretch>
            <a:fillRect/>
          </a:stretch>
        </p:blipFill>
        <p:spPr>
          <a:xfrm>
            <a:off x="6021595" y="1061387"/>
            <a:ext cx="3352800" cy="3022600"/>
          </a:xfrm>
          <a:prstGeom prst="rect">
            <a:avLst/>
          </a:prstGeom>
        </p:spPr>
      </p:pic>
    </p:spTree>
    <p:custDataLst>
      <p:tags r:id="rId1"/>
    </p:custDataLst>
    <p:extLst>
      <p:ext uri="{BB962C8B-B14F-4D97-AF65-F5344CB8AC3E}">
        <p14:creationId xmlns:p14="http://schemas.microsoft.com/office/powerpoint/2010/main" val="1717235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 (1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970318"/>
          </a:xfrm>
          <a:prstGeom prst="rect">
            <a:avLst/>
          </a:prstGeom>
        </p:spPr>
        <p:txBody>
          <a:bodyPr wrap="square">
            <a:spAutoFit/>
          </a:bodyPr>
          <a:lstStyle/>
          <a:p>
            <a:r>
              <a:rPr lang="en-GB" dirty="0"/>
              <a:t>Create an annotated PDF worksheet with the following steps.</a:t>
            </a:r>
          </a:p>
          <a:p>
            <a:pPr marL="342900" indent="-342900">
              <a:buFont typeface="+mj-lt"/>
              <a:buAutoNum type="arabicPeriod"/>
            </a:pPr>
            <a:r>
              <a:rPr lang="en-GB" dirty="0"/>
              <a:t>Make sure you have downloaded the </a:t>
            </a:r>
            <a:r>
              <a:rPr lang="en-GB" dirty="0" err="1"/>
              <a:t>EveryCircuit</a:t>
            </a:r>
            <a:r>
              <a:rPr lang="en-GB" dirty="0"/>
              <a:t> App from your app store.</a:t>
            </a:r>
          </a:p>
          <a:p>
            <a:pPr marL="342900" indent="-342900">
              <a:buFont typeface="+mj-lt"/>
              <a:buAutoNum type="arabicPeriod"/>
            </a:pPr>
            <a:r>
              <a:rPr lang="en-GB" dirty="0"/>
              <a:t>If you are working on a computer, visit http://</a:t>
            </a:r>
            <a:r>
              <a:rPr lang="en-GB" dirty="0" err="1"/>
              <a:t>everycircuit.com</a:t>
            </a:r>
            <a:r>
              <a:rPr lang="en-GB" dirty="0"/>
              <a:t>/app/.</a:t>
            </a:r>
          </a:p>
          <a:p>
            <a:pPr marL="342900" indent="-342900">
              <a:buFont typeface="+mj-lt"/>
              <a:buAutoNum type="arabicPeriod"/>
            </a:pPr>
            <a:r>
              <a:rPr lang="en-GB" dirty="0"/>
              <a:t>Open the </a:t>
            </a:r>
            <a:r>
              <a:rPr lang="en-GB" dirty="0" err="1"/>
              <a:t>EveryCircuit</a:t>
            </a:r>
            <a:r>
              <a:rPr lang="en-GB" dirty="0"/>
              <a:t> app and signup. After your trial, you will still have access to </a:t>
            </a:r>
            <a:r>
              <a:rPr lang="en-GB" dirty="0" err="1"/>
              <a:t>EveryCircuit</a:t>
            </a:r>
            <a:r>
              <a:rPr lang="en-GB" dirty="0"/>
              <a:t> and other people’s circuits. You will just not be able to create your own circuits.</a:t>
            </a:r>
          </a:p>
          <a:p>
            <a:pPr marL="342900" indent="-342900">
              <a:buFont typeface="+mj-lt"/>
              <a:buAutoNum type="arabicPeriod"/>
            </a:pPr>
            <a:r>
              <a:rPr lang="en-GB" dirty="0"/>
              <a:t>Go to the community space and search for the circuit called “</a:t>
            </a:r>
            <a:r>
              <a:rPr lang="en-GB" dirty="0" err="1"/>
              <a:t>NOC_Inductors</a:t>
            </a:r>
            <a:r>
              <a:rPr lang="en-GB" dirty="0"/>
              <a:t> in Series”.</a:t>
            </a:r>
          </a:p>
          <a:p>
            <a:pPr marL="342900" indent="-342900">
              <a:buFont typeface="+mj-lt"/>
              <a:buAutoNum type="arabicPeriod"/>
            </a:pPr>
            <a:r>
              <a:rPr lang="en-GB" dirty="0"/>
              <a:t>Open the circuit.</a:t>
            </a:r>
          </a:p>
          <a:p>
            <a:pPr marL="342900" indent="-342900">
              <a:buFont typeface="+mj-lt"/>
              <a:buAutoNum type="arabicPeriod"/>
            </a:pPr>
            <a:r>
              <a:rPr lang="en-GB" dirty="0"/>
              <a:t>There is a 10V 50kHz AC power source and a toggle switch that allows us to have 1 or 2 1mH inductors in series in the circuit.</a:t>
            </a:r>
          </a:p>
          <a:p>
            <a:pPr marL="342900" indent="-342900">
              <a:buFont typeface="+mj-lt"/>
              <a:buAutoNum type="arabicPeriod"/>
            </a:pPr>
            <a:r>
              <a:rPr lang="en-GB" dirty="0"/>
              <a:t>At the moment, there is only 1 of the 1mH inductors in the circuit. What is the current in the circuit?</a:t>
            </a:r>
          </a:p>
          <a:p>
            <a:pPr marL="342900" indent="-342900">
              <a:buFont typeface="+mj-lt"/>
              <a:buAutoNum type="arabicPeriod"/>
            </a:pPr>
            <a:r>
              <a:rPr lang="en-GB" dirty="0"/>
              <a:t>If you flip the switch and introduce a second identical inductor into the circuit, what do you think will happen to the current. Remember that an inductor is just a coil and one of the things that influence the inductance of an inductor is the number of turns.</a:t>
            </a:r>
          </a:p>
        </p:txBody>
      </p:sp>
    </p:spTree>
    <p:custDataLst>
      <p:tags r:id="rId1"/>
    </p:custDataLst>
    <p:extLst>
      <p:ext uri="{BB962C8B-B14F-4D97-AF65-F5344CB8AC3E}">
        <p14:creationId xmlns:p14="http://schemas.microsoft.com/office/powerpoint/2010/main" val="3683534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 (2 of 2)</a:t>
            </a:r>
          </a:p>
        </p:txBody>
      </p:sp>
      <p:sp>
        <p:nvSpPr>
          <p:cNvPr id="6" name="Rectangle 5">
            <a:extLst>
              <a:ext uri="{FF2B5EF4-FFF2-40B4-BE49-F238E27FC236}">
                <a16:creationId xmlns:a16="http://schemas.microsoft.com/office/drawing/2014/main" id="{6904E940-6109-8742-852A-F8C2D8AEF0F6}"/>
              </a:ext>
            </a:extLst>
          </p:cNvPr>
          <p:cNvSpPr/>
          <p:nvPr/>
        </p:nvSpPr>
        <p:spPr>
          <a:xfrm>
            <a:off x="460118" y="1233578"/>
            <a:ext cx="9647050" cy="1200329"/>
          </a:xfrm>
          <a:prstGeom prst="rect">
            <a:avLst/>
          </a:prstGeom>
        </p:spPr>
        <p:txBody>
          <a:bodyPr wrap="square">
            <a:spAutoFit/>
          </a:bodyPr>
          <a:lstStyle/>
          <a:p>
            <a:pPr marL="342900" indent="-342900">
              <a:buFont typeface="+mj-lt"/>
              <a:buAutoNum type="arabicPeriod"/>
            </a:pPr>
            <a:r>
              <a:rPr lang="en-GB" dirty="0"/>
              <a:t>Flip the switch to add the second inductor into the circuit. What is the current now? How does this compare to the current before?</a:t>
            </a:r>
          </a:p>
          <a:p>
            <a:pPr marL="342900" indent="-342900">
              <a:buFont typeface="+mj-lt"/>
              <a:buAutoNum type="arabicPeriod"/>
            </a:pPr>
            <a:r>
              <a:rPr lang="en-GB" dirty="0"/>
              <a:t>If the current is more or less half of what it was, what does this mean about inductors in series?</a:t>
            </a:r>
          </a:p>
          <a:p>
            <a:pPr marL="342900" indent="-342900">
              <a:buFont typeface="+mj-lt"/>
              <a:buAutoNum type="arabicPeriod"/>
            </a:pPr>
            <a:endParaRPr lang="en-GB" dirty="0"/>
          </a:p>
        </p:txBody>
      </p:sp>
    </p:spTree>
    <p:custDataLst>
      <p:tags r:id="rId1"/>
    </p:custDataLst>
    <p:extLst>
      <p:ext uri="{BB962C8B-B14F-4D97-AF65-F5344CB8AC3E}">
        <p14:creationId xmlns:p14="http://schemas.microsoft.com/office/powerpoint/2010/main" val="2225967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693319"/>
          </a:xfrm>
          <a:prstGeom prst="rect">
            <a:avLst/>
          </a:prstGeom>
        </p:spPr>
        <p:txBody>
          <a:bodyPr wrap="square">
            <a:spAutoFit/>
          </a:bodyPr>
          <a:lstStyle/>
          <a:p>
            <a:r>
              <a:rPr lang="en-GB" dirty="0"/>
              <a:t>Create a screen capture video presented by an expert presenter showing showing how to do all the calculations in doc01 using the simulation.</a:t>
            </a:r>
          </a:p>
          <a:p>
            <a:pPr marL="342900" indent="-342900">
              <a:buFont typeface="+mj-lt"/>
              <a:buAutoNum type="arabicPeriod"/>
            </a:pPr>
            <a:r>
              <a:rPr lang="en-GB" dirty="0"/>
              <a:t>With only 1 inductor in the circuit, the current was 31.7mA. As soon as we added a second identical inductor to the circuit, the current basically halved. By Ohm’s law, this means that the overall impedance in the circuit doubled.</a:t>
            </a:r>
          </a:p>
          <a:p>
            <a:pPr marL="342900" indent="-342900">
              <a:buFont typeface="+mj-lt"/>
              <a:buAutoNum type="arabicPeriod"/>
            </a:pPr>
            <a:r>
              <a:rPr lang="en-GB" dirty="0"/>
              <a:t>The resistor is only adding 1Ω so it can be ignored. Most of the impedance is the result of inductive reactance. Therefore if the impedance doubled, the inductive reactance doubled.</a:t>
            </a:r>
          </a:p>
          <a:p>
            <a:pPr marL="342900" indent="-342900">
              <a:buFont typeface="+mj-lt"/>
              <a:buAutoNum type="arabicPeriod"/>
            </a:pPr>
            <a:r>
              <a:rPr lang="en-GB" dirty="0"/>
              <a:t>Because the inductors were identical, we can say that inductors in series add together and the total inductance in a series circuit is equal to the sum of the individual inductances i.e. L</a:t>
            </a:r>
            <a:r>
              <a:rPr lang="en-GB" baseline="-25000" dirty="0"/>
              <a:t>T</a:t>
            </a:r>
            <a:r>
              <a:rPr lang="en-GB" dirty="0"/>
              <a:t> = L</a:t>
            </a:r>
            <a:r>
              <a:rPr lang="en-GB" baseline="-25000" dirty="0"/>
              <a:t>1</a:t>
            </a:r>
            <a:r>
              <a:rPr lang="en-GB" dirty="0"/>
              <a:t> + L</a:t>
            </a:r>
            <a:r>
              <a:rPr lang="en-GB" baseline="-25000" dirty="0"/>
              <a:t>2</a:t>
            </a:r>
            <a:r>
              <a:rPr lang="en-GB" dirty="0"/>
              <a:t> + L</a:t>
            </a:r>
            <a:r>
              <a:rPr lang="en-GB" baseline="-25000" dirty="0"/>
              <a:t>3</a:t>
            </a:r>
            <a:r>
              <a:rPr lang="en-GB" dirty="0"/>
              <a:t> + …</a:t>
            </a:r>
          </a:p>
          <a:p>
            <a:pPr marL="342900" indent="-342900">
              <a:buFont typeface="+mj-lt"/>
              <a:buAutoNum type="arabicPeriod"/>
            </a:pPr>
            <a:r>
              <a:rPr lang="en-GB" dirty="0"/>
              <a:t>This makes sense because as inductors are just coils and we know that the more turns means more inductance, we can think of 2 or more inductors in series as just one bigger inductor with more turns.</a:t>
            </a:r>
          </a:p>
        </p:txBody>
      </p:sp>
    </p:spTree>
    <p:custDataLst>
      <p:tags r:id="rId1"/>
    </p:custDataLst>
    <p:extLst>
      <p:ext uri="{BB962C8B-B14F-4D97-AF65-F5344CB8AC3E}">
        <p14:creationId xmlns:p14="http://schemas.microsoft.com/office/powerpoint/2010/main" val="3598296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Doc02 (1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693319"/>
          </a:xfrm>
          <a:prstGeom prst="rect">
            <a:avLst/>
          </a:prstGeom>
        </p:spPr>
        <p:txBody>
          <a:bodyPr wrap="square">
            <a:spAutoFit/>
          </a:bodyPr>
          <a:lstStyle/>
          <a:p>
            <a:r>
              <a:rPr lang="en-GB" dirty="0"/>
              <a:t>Create an annotated PDF worksheet with the following steps.</a:t>
            </a:r>
          </a:p>
          <a:p>
            <a:pPr marL="342900" indent="-342900">
              <a:buFont typeface="+mj-lt"/>
              <a:buAutoNum type="arabicPeriod"/>
            </a:pPr>
            <a:r>
              <a:rPr lang="en-GB" dirty="0"/>
              <a:t>Make sure you have downloaded the </a:t>
            </a:r>
            <a:r>
              <a:rPr lang="en-GB" dirty="0" err="1"/>
              <a:t>EveryCircuit</a:t>
            </a:r>
            <a:r>
              <a:rPr lang="en-GB" dirty="0"/>
              <a:t> App from your app store.</a:t>
            </a:r>
          </a:p>
          <a:p>
            <a:pPr marL="342900" indent="-342900">
              <a:buFont typeface="+mj-lt"/>
              <a:buAutoNum type="arabicPeriod"/>
            </a:pPr>
            <a:r>
              <a:rPr lang="en-GB" dirty="0"/>
              <a:t>If you are working on a computer, visit http://</a:t>
            </a:r>
            <a:r>
              <a:rPr lang="en-GB" dirty="0" err="1"/>
              <a:t>everycircuit.com</a:t>
            </a:r>
            <a:r>
              <a:rPr lang="en-GB" dirty="0"/>
              <a:t>/app/.</a:t>
            </a:r>
          </a:p>
          <a:p>
            <a:pPr marL="342900" indent="-342900">
              <a:buFont typeface="+mj-lt"/>
              <a:buAutoNum type="arabicPeriod"/>
            </a:pPr>
            <a:r>
              <a:rPr lang="en-GB" dirty="0"/>
              <a:t>Open the </a:t>
            </a:r>
            <a:r>
              <a:rPr lang="en-GB" dirty="0" err="1"/>
              <a:t>EveryCircuit</a:t>
            </a:r>
            <a:r>
              <a:rPr lang="en-GB" dirty="0"/>
              <a:t> app and signup. After your trial, you will still have access to </a:t>
            </a:r>
            <a:r>
              <a:rPr lang="en-GB" dirty="0" err="1"/>
              <a:t>EveryCircuit</a:t>
            </a:r>
            <a:r>
              <a:rPr lang="en-GB" dirty="0"/>
              <a:t> and other people’s circuits. You will just not be able to create your own circuits.</a:t>
            </a:r>
          </a:p>
          <a:p>
            <a:pPr marL="342900" indent="-342900">
              <a:buFont typeface="+mj-lt"/>
              <a:buAutoNum type="arabicPeriod"/>
            </a:pPr>
            <a:r>
              <a:rPr lang="en-GB" dirty="0"/>
              <a:t>Go to the community space and search for the circuit called “</a:t>
            </a:r>
            <a:r>
              <a:rPr lang="en-GB" dirty="0" err="1"/>
              <a:t>NOC_Inductors</a:t>
            </a:r>
            <a:r>
              <a:rPr lang="en-GB" dirty="0"/>
              <a:t> in Parallel”.</a:t>
            </a:r>
          </a:p>
          <a:p>
            <a:pPr marL="342900" indent="-342900">
              <a:buFont typeface="+mj-lt"/>
              <a:buAutoNum type="arabicPeriod"/>
            </a:pPr>
            <a:r>
              <a:rPr lang="en-GB" dirty="0"/>
              <a:t>Open the circuit.</a:t>
            </a:r>
          </a:p>
          <a:p>
            <a:pPr marL="342900" indent="-342900">
              <a:buFont typeface="+mj-lt"/>
              <a:buAutoNum type="arabicPeriod"/>
            </a:pPr>
            <a:r>
              <a:rPr lang="en-GB" dirty="0"/>
              <a:t>Again, we have a 10V 50kHz AC power source and a toggle switch that allows us to have 1 or 2 1mH inductors in the circuit, but this time in parallel.</a:t>
            </a:r>
          </a:p>
          <a:p>
            <a:pPr marL="342900" indent="-342900">
              <a:buFont typeface="+mj-lt"/>
              <a:buAutoNum type="arabicPeriod"/>
            </a:pPr>
            <a:r>
              <a:rPr lang="en-GB" dirty="0"/>
              <a:t>At the moment, there is only 1 of the 1mH inductors in the circuit. What is the current in the circuit?</a:t>
            </a:r>
          </a:p>
          <a:p>
            <a:pPr marL="342900" indent="-342900">
              <a:buFont typeface="+mj-lt"/>
              <a:buAutoNum type="arabicPeriod"/>
            </a:pPr>
            <a:r>
              <a:rPr lang="en-GB" dirty="0"/>
              <a:t>If you flip the switch and introduce a second identical inductor in parallel into the circuit, what do you think will happen to the current?</a:t>
            </a:r>
          </a:p>
        </p:txBody>
      </p:sp>
    </p:spTree>
    <p:custDataLst>
      <p:tags r:id="rId1"/>
    </p:custDataLst>
    <p:extLst>
      <p:ext uri="{BB962C8B-B14F-4D97-AF65-F5344CB8AC3E}">
        <p14:creationId xmlns:p14="http://schemas.microsoft.com/office/powerpoint/2010/main" val="987689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 (2 of 2)</a:t>
            </a:r>
          </a:p>
        </p:txBody>
      </p:sp>
      <p:sp>
        <p:nvSpPr>
          <p:cNvPr id="6" name="Rectangle 5">
            <a:extLst>
              <a:ext uri="{FF2B5EF4-FFF2-40B4-BE49-F238E27FC236}">
                <a16:creationId xmlns:a16="http://schemas.microsoft.com/office/drawing/2014/main" id="{6904E940-6109-8742-852A-F8C2D8AEF0F6}"/>
              </a:ext>
            </a:extLst>
          </p:cNvPr>
          <p:cNvSpPr/>
          <p:nvPr/>
        </p:nvSpPr>
        <p:spPr>
          <a:xfrm>
            <a:off x="460118" y="1233578"/>
            <a:ext cx="9647050" cy="1200329"/>
          </a:xfrm>
          <a:prstGeom prst="rect">
            <a:avLst/>
          </a:prstGeom>
        </p:spPr>
        <p:txBody>
          <a:bodyPr wrap="square">
            <a:spAutoFit/>
          </a:bodyPr>
          <a:lstStyle/>
          <a:p>
            <a:pPr marL="342900" indent="-342900">
              <a:buFont typeface="+mj-lt"/>
              <a:buAutoNum type="arabicPeriod"/>
            </a:pPr>
            <a:r>
              <a:rPr lang="en-GB" dirty="0"/>
              <a:t>Flip the switch to add the second inductor into the circuit in parallel. What is the current now? How does this compare to the current before?</a:t>
            </a:r>
          </a:p>
          <a:p>
            <a:pPr marL="342900" indent="-342900">
              <a:buFont typeface="+mj-lt"/>
              <a:buAutoNum type="arabicPeriod"/>
            </a:pPr>
            <a:r>
              <a:rPr lang="en-GB" dirty="0"/>
              <a:t>If the current is more or less double what it was, what does this mean about inductors in parallel?</a:t>
            </a:r>
          </a:p>
          <a:p>
            <a:pPr marL="342900" indent="-342900">
              <a:buFont typeface="+mj-lt"/>
              <a:buAutoNum type="arabicPeriod"/>
            </a:pPr>
            <a:endParaRPr lang="en-GB" dirty="0"/>
          </a:p>
        </p:txBody>
      </p:sp>
    </p:spTree>
    <p:custDataLst>
      <p:tags r:id="rId1"/>
    </p:custDataLst>
    <p:extLst>
      <p:ext uri="{BB962C8B-B14F-4D97-AF65-F5344CB8AC3E}">
        <p14:creationId xmlns:p14="http://schemas.microsoft.com/office/powerpoint/2010/main" val="91840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161763"/>
              </a:xfrm>
              <a:prstGeom prst="rect">
                <a:avLst/>
              </a:prstGeom>
            </p:spPr>
            <p:txBody>
              <a:bodyPr wrap="square">
                <a:spAutoFit/>
              </a:bodyPr>
              <a:lstStyle/>
              <a:p>
                <a:r>
                  <a:rPr lang="en-GB" dirty="0"/>
                  <a:t>Create a screen capture video presented by an expert presenter showing showing how to do all the calculations in doc02 using the simulation.</a:t>
                </a:r>
              </a:p>
              <a:p>
                <a:pPr marL="342900" indent="-342900">
                  <a:buFont typeface="+mj-lt"/>
                  <a:buAutoNum type="arabicPeriod"/>
                </a:pPr>
                <a:r>
                  <a:rPr lang="en-GB" dirty="0"/>
                  <a:t>With only 1 inductor in the circuit, the current was 31.7mA. As soon as we added a second identical inductor to the circuit in parallel, the current basically doubles. By Ohm’s law, this means that the overall impedance in the circuit halved.</a:t>
                </a:r>
              </a:p>
              <a:p>
                <a:pPr marL="342900" indent="-342900">
                  <a:buFont typeface="+mj-lt"/>
                  <a:buAutoNum type="arabicPeriod"/>
                </a:pPr>
                <a:r>
                  <a:rPr lang="en-GB" dirty="0"/>
                  <a:t>The resistors are only adding 1Ω so can be ignored. Most of the impedance is the result of inductive reactance. Therefore if the impedance halved, the inductive reactance halved.</a:t>
                </a:r>
              </a:p>
              <a:p>
                <a:pPr marL="342900" indent="-342900">
                  <a:buFont typeface="+mj-lt"/>
                  <a:buAutoNum type="arabicPeriod"/>
                </a:pPr>
                <a:r>
                  <a:rPr lang="en-GB" dirty="0"/>
                  <a:t>Because the inductors were identical, we can say that inductors in parallel add together inversely like resistors in parallel. i.e.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1</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2</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3</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𝑇</m:t>
                            </m:r>
                          </m:sub>
                        </m:sSub>
                      </m:den>
                    </m:f>
                  </m:oMath>
                </a14:m>
                <a:endParaRPr lang="en-GB" dirty="0"/>
              </a:p>
              <a:p>
                <a:pPr marL="342900" indent="-342900">
                  <a:buFont typeface="+mj-lt"/>
                  <a:buAutoNum type="arabicPeriod"/>
                </a:pPr>
                <a:r>
                  <a:rPr lang="en-GB" dirty="0"/>
                  <a:t>In this case we had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10</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10</m:t>
                        </m:r>
                      </m:den>
                    </m:f>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10</m:t>
                        </m:r>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oMath>
                </a14:m>
                <a:r>
                  <a:rPr lang="en-GB" dirty="0"/>
                  <a:t>. Therefore L</a:t>
                </a:r>
                <a:r>
                  <a:rPr lang="en-GB" baseline="-25000" dirty="0"/>
                  <a:t>T</a:t>
                </a:r>
                <a:r>
                  <a:rPr lang="en-GB" dirty="0"/>
                  <a:t> = 5mH</a:t>
                </a:r>
              </a:p>
            </p:txBody>
          </p:sp>
        </mc:Choice>
        <mc:Fallback xmlns="">
          <p:sp>
            <p:nvSpPr>
              <p:cNvPr id="3" name="Rectangle 2">
                <a:extLst>
                  <a:ext uri="{FF2B5EF4-FFF2-40B4-BE49-F238E27FC236}">
                    <a16:creationId xmlns:a16="http://schemas.microsoft.com/office/drawing/2014/main" id="{E96364EF-935E-1E45-A8B6-FEBAA8ED6F07}"/>
                  </a:ext>
                </a:extLst>
              </p:cNvPr>
              <p:cNvSpPr>
                <a:spLocks noRot="1" noChangeAspect="1" noMove="1" noResize="1" noEditPoints="1" noAdjustHandles="1" noChangeArrowheads="1" noChangeShapeType="1" noTextEdit="1"/>
              </p:cNvSpPr>
              <p:nvPr/>
            </p:nvSpPr>
            <p:spPr>
              <a:xfrm>
                <a:off x="460118" y="1233578"/>
                <a:ext cx="9647050" cy="3161763"/>
              </a:xfrm>
              <a:prstGeom prst="rect">
                <a:avLst/>
              </a:prstGeom>
              <a:blipFill>
                <a:blip r:embed="rId4"/>
                <a:stretch>
                  <a:fillRect l="-526" t="-400" r="-263"/>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35353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r>
              <a:rPr lang="en-GB" dirty="0"/>
              <a:t>.</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r>
              <a:rPr lang="en-GB" sz="2400" dirty="0"/>
              <a:t>Explain how inductors in series and parallel work</a:t>
            </a:r>
          </a:p>
          <a:p>
            <a:pPr marL="457200" indent="-457200">
              <a:buFont typeface="+mj-lt"/>
              <a:buAutoNum type="arabicPeriod"/>
            </a:pPr>
            <a:r>
              <a:rPr lang="en-GB" sz="2400" dirty="0"/>
              <a:t>Calculate total inductance in a circuit</a:t>
            </a:r>
          </a:p>
          <a:p>
            <a:pPr marL="457200" indent="-457200">
              <a:buFont typeface="+mj-lt"/>
              <a:buAutoNum type="arabicPeriod"/>
            </a:pPr>
            <a:endParaRPr lang="en-GB" sz="2400"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5.2: Inductor Characteristics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2" y="1091868"/>
            <a:ext cx="4586029" cy="3480132"/>
          </a:xfrm>
        </p:spPr>
        <p:txBody>
          <a:bodyPr>
            <a:noAutofit/>
          </a:bodyPr>
          <a:lstStyle/>
          <a:p>
            <a:pPr marL="0" indent="0" algn="just">
              <a:buNone/>
            </a:pPr>
            <a:r>
              <a:rPr lang="en-US" sz="2400" dirty="0"/>
              <a:t>In the last unit we saw that inductors oppose changes in current. In AC circuits, where current is always changing, they offer high resistance in the form of inductive reactance.</a:t>
            </a:r>
          </a:p>
          <a:p>
            <a:pPr marL="0" indent="0" algn="just">
              <a:buNone/>
            </a:pPr>
            <a:r>
              <a:rPr lang="en-US" sz="2400" dirty="0"/>
              <a:t>In this unit we are going to take a look at how inductors behave in series and parallel.</a:t>
            </a:r>
          </a:p>
        </p:txBody>
      </p:sp>
      <p:pic>
        <p:nvPicPr>
          <p:cNvPr id="6" name="Picture 5">
            <a:extLst>
              <a:ext uri="{FF2B5EF4-FFF2-40B4-BE49-F238E27FC236}">
                <a16:creationId xmlns:a16="http://schemas.microsoft.com/office/drawing/2014/main" id="{2C13E266-69FA-9445-A737-449BB0EEBE00}"/>
              </a:ext>
            </a:extLst>
          </p:cNvPr>
          <p:cNvPicPr>
            <a:picLocks noChangeAspect="1"/>
          </p:cNvPicPr>
          <p:nvPr/>
        </p:nvPicPr>
        <p:blipFill>
          <a:blip r:embed="rId4"/>
          <a:stretch>
            <a:fillRect/>
          </a:stretch>
        </p:blipFill>
        <p:spPr>
          <a:xfrm>
            <a:off x="6010720" y="103724"/>
            <a:ext cx="4230131" cy="5003800"/>
          </a:xfrm>
          <a:prstGeom prst="rect">
            <a:avLst/>
          </a:prstGeom>
        </p:spPr>
      </p:pic>
    </p:spTree>
    <p:custDataLst>
      <p:tags r:id="rId1"/>
    </p:custDataLst>
    <p:extLst>
      <p:ext uri="{BB962C8B-B14F-4D97-AF65-F5344CB8AC3E}">
        <p14:creationId xmlns:p14="http://schemas.microsoft.com/office/powerpoint/2010/main" val="259420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Inductors in series</a:t>
            </a:r>
          </a:p>
        </p:txBody>
      </p:sp>
      <p:sp>
        <p:nvSpPr>
          <p:cNvPr id="3" name="Content Placeholder 2"/>
          <p:cNvSpPr>
            <a:spLocks noGrp="1"/>
          </p:cNvSpPr>
          <p:nvPr>
            <p:ph idx="1"/>
          </p:nvPr>
        </p:nvSpPr>
        <p:spPr>
          <a:xfrm>
            <a:off x="1122532" y="1091869"/>
            <a:ext cx="7282914" cy="759233"/>
          </a:xfrm>
        </p:spPr>
        <p:txBody>
          <a:bodyPr>
            <a:noAutofit/>
          </a:bodyPr>
          <a:lstStyle/>
          <a:p>
            <a:pPr marL="0" indent="0" algn="just">
              <a:buNone/>
            </a:pPr>
            <a:r>
              <a:rPr lang="en-GB" sz="2400" dirty="0"/>
              <a:t>Let’s take some time to see how inductors behave in series in AC circuits.</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2160637"/>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the worksheet. Then watch the video to make sure you completed everything correctly.</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160637"/>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1255158" y="3782657"/>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
        <p:nvSpPr>
          <p:cNvPr id="9" name="Rectangle 8">
            <a:extLst>
              <a:ext uri="{FF2B5EF4-FFF2-40B4-BE49-F238E27FC236}">
                <a16:creationId xmlns:a16="http://schemas.microsoft.com/office/drawing/2014/main" id="{BADFE794-E4E1-DB4B-BB15-9F31929D71B2}"/>
              </a:ext>
            </a:extLst>
          </p:cNvPr>
          <p:cNvSpPr/>
          <p:nvPr/>
        </p:nvSpPr>
        <p:spPr>
          <a:xfrm>
            <a:off x="5710530" y="2059039"/>
            <a:ext cx="3967566" cy="25231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Vid01</a:t>
            </a:r>
          </a:p>
        </p:txBody>
      </p:sp>
      <p:pic>
        <p:nvPicPr>
          <p:cNvPr id="8" name="Picture 7">
            <a:extLst>
              <a:ext uri="{FF2B5EF4-FFF2-40B4-BE49-F238E27FC236}">
                <a16:creationId xmlns:a16="http://schemas.microsoft.com/office/drawing/2014/main" id="{D9C54513-5948-D446-8D9C-BF72B61901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3026" y="1091869"/>
            <a:ext cx="876477" cy="876477"/>
          </a:xfrm>
          <a:prstGeom prst="rect">
            <a:avLst/>
          </a:prstGeom>
        </p:spPr>
      </p:pic>
    </p:spTree>
    <p:custDataLst>
      <p:tags r:id="rId1"/>
    </p:custDataLst>
    <p:extLst>
      <p:ext uri="{BB962C8B-B14F-4D97-AF65-F5344CB8AC3E}">
        <p14:creationId xmlns:p14="http://schemas.microsoft.com/office/powerpoint/2010/main" val="3069950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Inductors in Series</a:t>
            </a:r>
          </a:p>
        </p:txBody>
      </p:sp>
      <p:sp>
        <p:nvSpPr>
          <p:cNvPr id="3" name="Content Placeholder 2"/>
          <p:cNvSpPr>
            <a:spLocks noGrp="1"/>
          </p:cNvSpPr>
          <p:nvPr>
            <p:ph idx="1"/>
          </p:nvPr>
        </p:nvSpPr>
        <p:spPr>
          <a:xfrm>
            <a:off x="1122532" y="1091867"/>
            <a:ext cx="7607556" cy="785919"/>
          </a:xfrm>
        </p:spPr>
        <p:txBody>
          <a:bodyPr>
            <a:noAutofit/>
          </a:bodyPr>
          <a:lstStyle/>
          <a:p>
            <a:pPr marL="0" indent="0" algn="just">
              <a:buNone/>
            </a:pPr>
            <a:r>
              <a:rPr lang="en-US" sz="2400" dirty="0"/>
              <a:t>It turns out that inductors in series work the same way as resistors in series.</a:t>
            </a:r>
          </a:p>
        </p:txBody>
      </p:sp>
      <p:sp>
        <p:nvSpPr>
          <p:cNvPr id="6" name="Rectangle 5">
            <a:extLst>
              <a:ext uri="{FF2B5EF4-FFF2-40B4-BE49-F238E27FC236}">
                <a16:creationId xmlns:a16="http://schemas.microsoft.com/office/drawing/2014/main" id="{609EC6BE-14E5-3440-9B68-D24DD778A4F8}"/>
              </a:ext>
            </a:extLst>
          </p:cNvPr>
          <p:cNvSpPr/>
          <p:nvPr/>
        </p:nvSpPr>
        <p:spPr>
          <a:xfrm>
            <a:off x="1057330" y="2579914"/>
            <a:ext cx="3732973" cy="2069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Img03</a:t>
            </a:r>
          </a:p>
        </p:txBody>
      </p:sp>
      <p:sp>
        <p:nvSpPr>
          <p:cNvPr id="7" name="Rectangle 6">
            <a:extLst>
              <a:ext uri="{FF2B5EF4-FFF2-40B4-BE49-F238E27FC236}">
                <a16:creationId xmlns:a16="http://schemas.microsoft.com/office/drawing/2014/main" id="{55EA0014-2DBF-FB40-94C2-A77F4A77E5DB}"/>
              </a:ext>
            </a:extLst>
          </p:cNvPr>
          <p:cNvSpPr/>
          <p:nvPr/>
        </p:nvSpPr>
        <p:spPr>
          <a:xfrm>
            <a:off x="5536801" y="2579913"/>
            <a:ext cx="3732973" cy="2069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Img04</a:t>
            </a:r>
          </a:p>
        </p:txBody>
      </p:sp>
      <p:sp>
        <p:nvSpPr>
          <p:cNvPr id="8" name="Content Placeholder 2">
            <a:extLst>
              <a:ext uri="{FF2B5EF4-FFF2-40B4-BE49-F238E27FC236}">
                <a16:creationId xmlns:a16="http://schemas.microsoft.com/office/drawing/2014/main" id="{8287B4D9-D37F-6D48-82D1-17BBB731154B}"/>
              </a:ext>
            </a:extLst>
          </p:cNvPr>
          <p:cNvSpPr txBox="1">
            <a:spLocks/>
          </p:cNvSpPr>
          <p:nvPr/>
        </p:nvSpPr>
        <p:spPr>
          <a:xfrm>
            <a:off x="1351514" y="2141202"/>
            <a:ext cx="3144604" cy="433987"/>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ctr">
              <a:buFont typeface="Arial" panose="020B0604020202020204" pitchFamily="34" charset="0"/>
              <a:buNone/>
            </a:pPr>
            <a:r>
              <a:rPr lang="en-US" sz="2400" dirty="0"/>
              <a:t>Capacitors in SERIES</a:t>
            </a:r>
          </a:p>
        </p:txBody>
      </p:sp>
      <p:sp>
        <p:nvSpPr>
          <p:cNvPr id="9" name="Content Placeholder 2">
            <a:extLst>
              <a:ext uri="{FF2B5EF4-FFF2-40B4-BE49-F238E27FC236}">
                <a16:creationId xmlns:a16="http://schemas.microsoft.com/office/drawing/2014/main" id="{12225569-FE7C-7D4C-880F-B226B70C1507}"/>
              </a:ext>
            </a:extLst>
          </p:cNvPr>
          <p:cNvSpPr txBox="1">
            <a:spLocks/>
          </p:cNvSpPr>
          <p:nvPr/>
        </p:nvSpPr>
        <p:spPr>
          <a:xfrm>
            <a:off x="5830985" y="2145926"/>
            <a:ext cx="3144604" cy="433987"/>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ctr">
              <a:buFont typeface="Arial" panose="020B0604020202020204" pitchFamily="34" charset="0"/>
              <a:buNone/>
            </a:pPr>
            <a:r>
              <a:rPr lang="en-US" sz="2400" dirty="0"/>
              <a:t>Resistors in SERIES</a:t>
            </a:r>
          </a:p>
        </p:txBody>
      </p:sp>
    </p:spTree>
    <p:custDataLst>
      <p:tags r:id="rId1"/>
    </p:custDataLst>
    <p:extLst>
      <p:ext uri="{BB962C8B-B14F-4D97-AF65-F5344CB8AC3E}">
        <p14:creationId xmlns:p14="http://schemas.microsoft.com/office/powerpoint/2010/main" val="1255187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Inductors in parallel</a:t>
            </a:r>
          </a:p>
        </p:txBody>
      </p:sp>
      <p:sp>
        <p:nvSpPr>
          <p:cNvPr id="3" name="Content Placeholder 2"/>
          <p:cNvSpPr>
            <a:spLocks noGrp="1"/>
          </p:cNvSpPr>
          <p:nvPr>
            <p:ph idx="1"/>
          </p:nvPr>
        </p:nvSpPr>
        <p:spPr>
          <a:xfrm>
            <a:off x="1122532" y="1091869"/>
            <a:ext cx="7282914" cy="759233"/>
          </a:xfrm>
        </p:spPr>
        <p:txBody>
          <a:bodyPr>
            <a:noAutofit/>
          </a:bodyPr>
          <a:lstStyle/>
          <a:p>
            <a:pPr marL="0" indent="0" algn="just">
              <a:buNone/>
            </a:pPr>
            <a:r>
              <a:rPr lang="en-GB" sz="2400" dirty="0"/>
              <a:t>You can probably already guess how inductors in parallel behave. But let’s take a look to be sure.</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2160637"/>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the worksheet. Then watch the video to make sure you completed everything correctly.</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160637"/>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1255158" y="3782657"/>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
        <p:nvSpPr>
          <p:cNvPr id="9" name="Rectangle 8">
            <a:extLst>
              <a:ext uri="{FF2B5EF4-FFF2-40B4-BE49-F238E27FC236}">
                <a16:creationId xmlns:a16="http://schemas.microsoft.com/office/drawing/2014/main" id="{BADFE794-E4E1-DB4B-BB15-9F31929D71B2}"/>
              </a:ext>
            </a:extLst>
          </p:cNvPr>
          <p:cNvSpPr/>
          <p:nvPr/>
        </p:nvSpPr>
        <p:spPr>
          <a:xfrm>
            <a:off x="5710530" y="2059039"/>
            <a:ext cx="3967566" cy="25231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Vid02</a:t>
            </a:r>
          </a:p>
        </p:txBody>
      </p:sp>
      <p:pic>
        <p:nvPicPr>
          <p:cNvPr id="8" name="Picture 7">
            <a:extLst>
              <a:ext uri="{FF2B5EF4-FFF2-40B4-BE49-F238E27FC236}">
                <a16:creationId xmlns:a16="http://schemas.microsoft.com/office/drawing/2014/main" id="{D9C54513-5948-D446-8D9C-BF72B61901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3026" y="1091869"/>
            <a:ext cx="876477" cy="876477"/>
          </a:xfrm>
          <a:prstGeom prst="rect">
            <a:avLst/>
          </a:prstGeom>
        </p:spPr>
      </p:pic>
    </p:spTree>
    <p:custDataLst>
      <p:tags r:id="rId1"/>
    </p:custDataLst>
    <p:extLst>
      <p:ext uri="{BB962C8B-B14F-4D97-AF65-F5344CB8AC3E}">
        <p14:creationId xmlns:p14="http://schemas.microsoft.com/office/powerpoint/2010/main" val="3492783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Inductors in Parallel</a:t>
            </a:r>
          </a:p>
        </p:txBody>
      </p:sp>
      <p:sp>
        <p:nvSpPr>
          <p:cNvPr id="3" name="Content Placeholder 2"/>
          <p:cNvSpPr>
            <a:spLocks noGrp="1"/>
          </p:cNvSpPr>
          <p:nvPr>
            <p:ph idx="1"/>
          </p:nvPr>
        </p:nvSpPr>
        <p:spPr>
          <a:xfrm>
            <a:off x="1122532" y="1091867"/>
            <a:ext cx="7607556" cy="785919"/>
          </a:xfrm>
        </p:spPr>
        <p:txBody>
          <a:bodyPr>
            <a:noAutofit/>
          </a:bodyPr>
          <a:lstStyle/>
          <a:p>
            <a:pPr marL="0" indent="0" algn="just">
              <a:buNone/>
            </a:pPr>
            <a:r>
              <a:rPr lang="en-US" sz="2400" dirty="0"/>
              <a:t>It turns out that inductors in parallel work the same way as resistors in parallel.</a:t>
            </a:r>
          </a:p>
        </p:txBody>
      </p:sp>
      <p:sp>
        <p:nvSpPr>
          <p:cNvPr id="6" name="Rectangle 5">
            <a:extLst>
              <a:ext uri="{FF2B5EF4-FFF2-40B4-BE49-F238E27FC236}">
                <a16:creationId xmlns:a16="http://schemas.microsoft.com/office/drawing/2014/main" id="{609EC6BE-14E5-3440-9B68-D24DD778A4F8}"/>
              </a:ext>
            </a:extLst>
          </p:cNvPr>
          <p:cNvSpPr/>
          <p:nvPr/>
        </p:nvSpPr>
        <p:spPr>
          <a:xfrm>
            <a:off x="1057330" y="2579914"/>
            <a:ext cx="3732973" cy="2069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Img05</a:t>
            </a:r>
          </a:p>
        </p:txBody>
      </p:sp>
      <p:sp>
        <p:nvSpPr>
          <p:cNvPr id="7" name="Rectangle 6">
            <a:extLst>
              <a:ext uri="{FF2B5EF4-FFF2-40B4-BE49-F238E27FC236}">
                <a16:creationId xmlns:a16="http://schemas.microsoft.com/office/drawing/2014/main" id="{55EA0014-2DBF-FB40-94C2-A77F4A77E5DB}"/>
              </a:ext>
            </a:extLst>
          </p:cNvPr>
          <p:cNvSpPr/>
          <p:nvPr/>
        </p:nvSpPr>
        <p:spPr>
          <a:xfrm>
            <a:off x="5536801" y="2579913"/>
            <a:ext cx="3732973" cy="2069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Img06</a:t>
            </a:r>
          </a:p>
        </p:txBody>
      </p:sp>
      <p:sp>
        <p:nvSpPr>
          <p:cNvPr id="8" name="Content Placeholder 2">
            <a:extLst>
              <a:ext uri="{FF2B5EF4-FFF2-40B4-BE49-F238E27FC236}">
                <a16:creationId xmlns:a16="http://schemas.microsoft.com/office/drawing/2014/main" id="{8287B4D9-D37F-6D48-82D1-17BBB731154B}"/>
              </a:ext>
            </a:extLst>
          </p:cNvPr>
          <p:cNvSpPr txBox="1">
            <a:spLocks/>
          </p:cNvSpPr>
          <p:nvPr/>
        </p:nvSpPr>
        <p:spPr>
          <a:xfrm>
            <a:off x="1351514" y="2141202"/>
            <a:ext cx="3144604" cy="433987"/>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ctr">
              <a:buFont typeface="Arial" panose="020B0604020202020204" pitchFamily="34" charset="0"/>
              <a:buNone/>
            </a:pPr>
            <a:r>
              <a:rPr lang="en-US" sz="2400" dirty="0"/>
              <a:t>Inductors in PARALLEL</a:t>
            </a:r>
          </a:p>
        </p:txBody>
      </p:sp>
      <p:sp>
        <p:nvSpPr>
          <p:cNvPr id="9" name="Content Placeholder 2">
            <a:extLst>
              <a:ext uri="{FF2B5EF4-FFF2-40B4-BE49-F238E27FC236}">
                <a16:creationId xmlns:a16="http://schemas.microsoft.com/office/drawing/2014/main" id="{12225569-FE7C-7D4C-880F-B226B70C1507}"/>
              </a:ext>
            </a:extLst>
          </p:cNvPr>
          <p:cNvSpPr txBox="1">
            <a:spLocks/>
          </p:cNvSpPr>
          <p:nvPr/>
        </p:nvSpPr>
        <p:spPr>
          <a:xfrm>
            <a:off x="5830985" y="2145926"/>
            <a:ext cx="3144604" cy="433987"/>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ctr">
              <a:buFont typeface="Arial" panose="020B0604020202020204" pitchFamily="34" charset="0"/>
              <a:buNone/>
            </a:pPr>
            <a:r>
              <a:rPr lang="en-US" sz="2400" dirty="0"/>
              <a:t>Resistors in PARALLEL</a:t>
            </a:r>
          </a:p>
        </p:txBody>
      </p:sp>
    </p:spTree>
    <p:custDataLst>
      <p:tags r:id="rId1"/>
    </p:custDataLst>
    <p:extLst>
      <p:ext uri="{BB962C8B-B14F-4D97-AF65-F5344CB8AC3E}">
        <p14:creationId xmlns:p14="http://schemas.microsoft.com/office/powerpoint/2010/main" val="7358914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32358</TotalTime>
  <Words>1540</Words>
  <Application>Microsoft Macintosh PowerPoint</Application>
  <PresentationFormat>Custom</PresentationFormat>
  <Paragraphs>186</Paragraphs>
  <Slides>23</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Cambria Math</vt:lpstr>
      <vt:lpstr>Open Sans</vt:lpstr>
      <vt:lpstr>Office Theme</vt:lpstr>
      <vt:lpstr>Electronics</vt:lpstr>
      <vt:lpstr>Assumed prior learning</vt:lpstr>
      <vt:lpstr>Outcomes</vt:lpstr>
      <vt:lpstr>Unit 5.2: Inductor Characteristics</vt:lpstr>
      <vt:lpstr>Introduction?</vt:lpstr>
      <vt:lpstr>Inductors in series</vt:lpstr>
      <vt:lpstr>Inductors in Series</vt:lpstr>
      <vt:lpstr>Inductors in parallel</vt:lpstr>
      <vt:lpstr>Inductors in Parallel</vt:lpstr>
      <vt:lpstr>Test Yourself</vt:lpstr>
      <vt:lpstr>Question 1</vt:lpstr>
      <vt:lpstr>Question 2</vt:lpstr>
      <vt:lpstr>Question 3</vt:lpstr>
      <vt:lpstr>Question 4</vt:lpstr>
      <vt:lpstr>Question 5</vt:lpstr>
      <vt:lpstr>Question 6</vt:lpstr>
      <vt:lpstr>Question 7</vt:lpstr>
      <vt:lpstr>Document Briefing – Doc01 (1 of 2)</vt:lpstr>
      <vt:lpstr>Document Briefing – Doc01 (2 of 2)</vt:lpstr>
      <vt:lpstr>Video Briefing – Vid01</vt:lpstr>
      <vt:lpstr>Document Briefing – Doc02 (1 of 2)</vt:lpstr>
      <vt:lpstr>Document Briefing – Doc01 (2 of 2)</vt:lpstr>
      <vt:lpstr>Video Briefing – Vid02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Dylan Busa</cp:lastModifiedBy>
  <cp:revision>764</cp:revision>
  <dcterms:created xsi:type="dcterms:W3CDTF">2018-02-02T12:07:09Z</dcterms:created>
  <dcterms:modified xsi:type="dcterms:W3CDTF">2018-11-23T15:10:44Z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