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tags/tag8.xml" ContentType="application/vnd.openxmlformats-officedocument.presentationml.tags+xml"/>
  <Override PartName="/ppt/notesSlides/notesSlide5.xml" ContentType="application/vnd.openxmlformats-officedocument.presentationml.notesSlide+xml"/>
  <Override PartName="/ppt/comments/comment2.xml" ContentType="application/vnd.openxmlformats-officedocument.presentationml.comment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comments/comment3.xml" ContentType="application/vnd.openxmlformats-officedocument.presentationml.comments+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comments/comment4.xml" ContentType="application/vnd.openxmlformats-officedocument.presentationml.comments+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5"/>
  </p:notesMasterIdLst>
  <p:sldIdLst>
    <p:sldId id="256" r:id="rId2"/>
    <p:sldId id="309" r:id="rId3"/>
    <p:sldId id="268" r:id="rId4"/>
    <p:sldId id="278" r:id="rId5"/>
    <p:sldId id="563" r:id="rId6"/>
    <p:sldId id="522" r:id="rId7"/>
    <p:sldId id="533" r:id="rId8"/>
    <p:sldId id="535" r:id="rId9"/>
    <p:sldId id="559" r:id="rId10"/>
    <p:sldId id="589" r:id="rId11"/>
    <p:sldId id="564" r:id="rId12"/>
    <p:sldId id="590" r:id="rId13"/>
    <p:sldId id="568" r:id="rId14"/>
    <p:sldId id="565" r:id="rId15"/>
    <p:sldId id="566" r:id="rId16"/>
    <p:sldId id="567" r:id="rId17"/>
    <p:sldId id="570" r:id="rId18"/>
    <p:sldId id="569" r:id="rId19"/>
    <p:sldId id="572" r:id="rId20"/>
    <p:sldId id="571" r:id="rId21"/>
    <p:sldId id="516" r:id="rId22"/>
    <p:sldId id="574" r:id="rId23"/>
    <p:sldId id="575" r:id="rId24"/>
    <p:sldId id="577" r:id="rId25"/>
    <p:sldId id="462" r:id="rId26"/>
    <p:sldId id="508" r:id="rId27"/>
    <p:sldId id="580" r:id="rId28"/>
    <p:sldId id="583" r:id="rId29"/>
    <p:sldId id="420" r:id="rId30"/>
    <p:sldId id="422" r:id="rId31"/>
    <p:sldId id="520" r:id="rId32"/>
    <p:sldId id="584" r:id="rId33"/>
    <p:sldId id="585" r:id="rId34"/>
    <p:sldId id="586" r:id="rId35"/>
    <p:sldId id="587" r:id="rId36"/>
    <p:sldId id="588" r:id="rId37"/>
    <p:sldId id="505" r:id="rId38"/>
    <p:sldId id="591" r:id="rId39"/>
    <p:sldId id="480" r:id="rId40"/>
    <p:sldId id="578" r:id="rId41"/>
    <p:sldId id="562" r:id="rId42"/>
    <p:sldId id="581" r:id="rId43"/>
    <p:sldId id="582" r:id="rId44"/>
  </p:sldIdLst>
  <p:sldSz cx="10239375" cy="5003800"/>
  <p:notesSz cx="6858000" cy="9144000"/>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63"/>
            <p14:sldId id="522"/>
            <p14:sldId id="533"/>
            <p14:sldId id="535"/>
            <p14:sldId id="559"/>
            <p14:sldId id="589"/>
            <p14:sldId id="564"/>
            <p14:sldId id="590"/>
            <p14:sldId id="568"/>
            <p14:sldId id="565"/>
            <p14:sldId id="566"/>
            <p14:sldId id="567"/>
            <p14:sldId id="570"/>
            <p14:sldId id="569"/>
            <p14:sldId id="572"/>
            <p14:sldId id="571"/>
            <p14:sldId id="516"/>
            <p14:sldId id="574"/>
            <p14:sldId id="575"/>
            <p14:sldId id="577"/>
            <p14:sldId id="462"/>
            <p14:sldId id="508"/>
            <p14:sldId id="580"/>
            <p14:sldId id="583"/>
            <p14:sldId id="420"/>
            <p14:sldId id="422"/>
            <p14:sldId id="520"/>
            <p14:sldId id="584"/>
            <p14:sldId id="585"/>
            <p14:sldId id="586"/>
            <p14:sldId id="587"/>
            <p14:sldId id="588"/>
          </p14:sldIdLst>
        </p14:section>
        <p14:section name="Appendix" id="{61A5EB1E-5BAC-224D-8F20-5D1D8E086C2B}">
          <p14:sldIdLst>
            <p14:sldId id="505"/>
            <p14:sldId id="591"/>
            <p14:sldId id="480"/>
            <p14:sldId id="578"/>
            <p14:sldId id="562"/>
            <p14:sldId id="581"/>
            <p14:sldId id="58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07"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1"/>
    <p:restoredTop sz="72586" autoAdjust="0"/>
  </p:normalViewPr>
  <p:slideViewPr>
    <p:cSldViewPr snapToGrid="0" snapToObjects="1">
      <p:cViewPr varScale="1">
        <p:scale>
          <a:sx n="96" d="100"/>
          <a:sy n="96" d="100"/>
        </p:scale>
        <p:origin x="114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28T11:43:05.678" idx="93">
    <p:pos x="5808" y="513"/>
    <p:text>Img01</p:text>
    <p:extLst mod="1">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6-13T17:55:33.617" idx="60">
    <p:pos x="3505" y="1558"/>
    <p:text>Component01</p:text>
    <p:extLst mod="1">
      <p:ext uri="{C676402C-5697-4E1C-873F-D02D1690AC5C}">
        <p15:threadingInfo xmlns:p15="http://schemas.microsoft.com/office/powerpoint/2012/main" timeZoneBias="-180"/>
      </p:ext>
    </p:extLst>
  </p:cm>
  <p:cm authorId="1" dt="2018-06-13T17:55:41.722" idx="61">
    <p:pos x="4016" y="1365"/>
    <p:text>Component02</p:text>
    <p:extLst mod="1">
      <p:ext uri="{C676402C-5697-4E1C-873F-D02D1690AC5C}">
        <p15:threadingInfo xmlns:p15="http://schemas.microsoft.com/office/powerpoint/2012/main" timeZoneBias="-180"/>
      </p:ext>
    </p:extLst>
  </p:cm>
  <p:cm authorId="1" dt="2018-06-28T11:17:53.087" idx="91">
    <p:pos x="5062" y="1386"/>
    <p:text>Component03</p:text>
    <p:extLst mod="1">
      <p:ext uri="{C676402C-5697-4E1C-873F-D02D1690AC5C}">
        <p15:threadingInfo xmlns:p15="http://schemas.microsoft.com/office/powerpoint/2012/main" timeZoneBias="-120"/>
      </p:ext>
    </p:extLst>
  </p:cm>
  <p:cm authorId="1" dt="2018-06-28T11:30:29.861" idx="92">
    <p:pos x="5685" y="1559"/>
    <p:text>Component04</p:text>
    <p:extLst mod="1">
      <p:ext uri="{C676402C-5697-4E1C-873F-D02D1690AC5C}">
        <p15:threadingInfo xmlns:p15="http://schemas.microsoft.com/office/powerpoint/2012/main" timeZoneBias="-120"/>
      </p:ext>
    </p:extLst>
  </p:cm>
  <p:cm authorId="1" dt="2018-06-29T11:30:10.672" idx="106">
    <p:pos x="4580" y="1587"/>
    <p:text>Component05</p:text>
    <p:extLst mod="1">
      <p:ext uri="{C676402C-5697-4E1C-873F-D02D1690AC5C}">
        <p15:threadingInfo xmlns:p15="http://schemas.microsoft.com/office/powerpoint/2012/main" timeZoneBias="-120"/>
      </p:ext>
    </p:extLst>
  </p:cm>
  <p:cm authorId="1" dt="2018-10-23T12:52:49.807" idx="107">
    <p:pos x="4089" y="1842"/>
    <p:text>Component06</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6-15T14:06:22.267" idx="75">
    <p:pos x="5702" y="644"/>
    <p:text>Img17</p:text>
    <p:extLst mod="1">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6-15T14:06:22.267" idx="75">
    <p:pos x="5702" y="644"/>
    <p:text>Img17</p:text>
    <p:extLst mod="1">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15/01/2019</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Vid02 = on click, open Vid02 full screen. See appendix for brief.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3054417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http://</a:t>
                </a:r>
                <a:r>
                  <a:rPr lang="en-US" dirty="0" err="1"/>
                  <a:t>hyperphysics.phy-astr.gsu.edu</a:t>
                </a:r>
                <a:r>
                  <a:rPr lang="en-US" dirty="0"/>
                  <a:t>/</a:t>
                </a:r>
                <a:r>
                  <a:rPr lang="en-US" dirty="0" err="1"/>
                  <a:t>hbase</a:t>
                </a:r>
                <a:r>
                  <a:rPr lang="en-US" dirty="0"/>
                  <a:t>/magnetic/</a:t>
                </a:r>
                <a:r>
                  <a:rPr lang="en-US" dirty="0" err="1"/>
                  <a:t>imgmag</a:t>
                </a:r>
                <a:r>
                  <a:rPr lang="en-US" dirty="0"/>
                  <a:t>/</a:t>
                </a:r>
                <a:r>
                  <a:rPr lang="en-US" dirty="0" err="1"/>
                  <a:t>barsol.gif</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138963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http://</a:t>
                </a:r>
                <a:r>
                  <a:rPr lang="en-US" dirty="0" err="1"/>
                  <a:t>montessorimuddle.org</a:t>
                </a:r>
                <a:r>
                  <a:rPr lang="en-US" dirty="0"/>
                  <a:t>/</a:t>
                </a:r>
                <a:r>
                  <a:rPr lang="en-US" dirty="0" err="1"/>
                  <a:t>wp</a:t>
                </a:r>
                <a:r>
                  <a:rPr lang="en-US" dirty="0"/>
                  <a:t>-content/uploads/2012/01/</a:t>
                </a:r>
                <a:r>
                  <a:rPr lang="en-US" dirty="0" err="1"/>
                  <a:t>Electromagnetism.png</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3562071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reproduce the graph and highlight the indicated section.</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96919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reproduce the graph and highlight the indicated section.</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3528013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Img10 = reproduce the graph and highlight the indicated section.</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584715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https://</a:t>
                </a:r>
                <a:r>
                  <a:rPr lang="en-US" dirty="0" err="1"/>
                  <a:t>upload.wikimedia.org</a:t>
                </a:r>
                <a:r>
                  <a:rPr lang="en-US" dirty="0"/>
                  <a:t>/</a:t>
                </a:r>
                <a:r>
                  <a:rPr lang="en-US" dirty="0" err="1"/>
                  <a:t>wikipedia</a:t>
                </a:r>
                <a:r>
                  <a:rPr lang="en-US" dirty="0"/>
                  <a:t>/commons/thumb/a/a8/</a:t>
                </a:r>
                <a:r>
                  <a:rPr lang="en-US" dirty="0" err="1"/>
                  <a:t>Overshot_waterwheel_simple.svg</a:t>
                </a:r>
                <a:r>
                  <a:rPr lang="en-US" dirty="0"/>
                  <a:t>/2000px-Overshot_waterwheel_simple.svg.png - marked for reuse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514883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Img12 = http://</a:t>
                </a:r>
                <a:r>
                  <a:rPr lang="en-US" dirty="0" err="1"/>
                  <a:t>www.tpub.com</a:t>
                </a:r>
                <a:r>
                  <a:rPr lang="en-US" dirty="0"/>
                  <a:t>/</a:t>
                </a:r>
                <a:r>
                  <a:rPr lang="en-US" dirty="0" err="1"/>
                  <a:t>neets</a:t>
                </a:r>
                <a:r>
                  <a:rPr lang="en-US" dirty="0"/>
                  <a:t>/book2/0103.GIF – reproduce if necessary</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2769439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Img13 = reproduce the image but eave out V and I as well as symbols N, A and l</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4267189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2038735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answers as follows: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4 200</a:t>
            </a:r>
            <a:r>
              <a:rPr lang="en-GB" sz="1200" dirty="0" err="1"/>
              <a:t>μH</a:t>
            </a:r>
            <a:r>
              <a:rPr lang="en-GB" sz="1200" dirty="0"/>
              <a:t> = 4.2mH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25mH = 2 500μH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8 300pH = 0.0083mH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700nF = 70 000pF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On submit highlight which answers are incorrect and show correct answers.</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1316857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Img14 = image of an iron core inductor (e.g. http://www.bcae1.com/images/jpegs/IMG_6888b.jpg). On click present a popup of slide 24.</a:t>
            </a:r>
          </a:p>
          <a:p>
            <a:endParaRPr lang="en-GB" dirty="0"/>
          </a:p>
          <a:p>
            <a:r>
              <a:rPr lang="en-GB" dirty="0"/>
              <a:t>Img15 = image of an air core inductor (e.g. https://</a:t>
            </a:r>
            <a:r>
              <a:rPr lang="en-GB" dirty="0" err="1"/>
              <a:t>p.globalsources.com</a:t>
            </a:r>
            <a:r>
              <a:rPr lang="en-GB" dirty="0"/>
              <a:t>/IMAGES/PDT/BIG/124/B1159829124.jpg). On click present a popup of slide 25.</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3025743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Img16 = these three common iron core inductor symbols. Available as OER</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518151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Img17 = these three common air core/generic inductor symbols. Available as OER</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3334376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open Doc01 (see appendix)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Img18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Vid03 = On click, play video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4059290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58016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open Doc02 (see appendix)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Img18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Vid04 = On click, play video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1078137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3203319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453109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a</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246679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c</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1902580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d</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3685893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c</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4278714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d</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3180933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c</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3726130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a:t>
            </a:r>
            <a:r>
              <a:rPr lang="en-GB"/>
              <a:t>is </a:t>
            </a:r>
            <a:r>
              <a:rPr lang="en-GB" dirty="0"/>
              <a:t>d</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17250761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5378509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42108423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1534547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3553538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image of different kinds of inductors e.g. https://</a:t>
                </a:r>
                <a:r>
                  <a:rPr lang="en-US" dirty="0" err="1"/>
                  <a:t>upload.wikimedia.org</a:t>
                </a:r>
                <a:r>
                  <a:rPr lang="en-US" dirty="0"/>
                  <a:t>/</a:t>
                </a:r>
                <a:r>
                  <a:rPr lang="en-US" dirty="0" err="1"/>
                  <a:t>wikipedia</a:t>
                </a:r>
                <a:r>
                  <a:rPr lang="en-US" dirty="0"/>
                  <a:t>/commons/a/a1/</a:t>
                </a:r>
                <a:r>
                  <a:rPr lang="en-US" dirty="0" err="1"/>
                  <a:t>Electronic_component_inductors.jpg</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337565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9304215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13830164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451498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Reproduce schematic image as an image with hotspots over each component.</a:t>
            </a:r>
          </a:p>
          <a:p>
            <a:r>
              <a:rPr lang="en-US" dirty="0"/>
              <a:t>Component01 = on click present a tooltip with “This symbol represents a voltage source like a battery. Use a 9V battery.”</a:t>
            </a:r>
          </a:p>
          <a:p>
            <a:r>
              <a:rPr lang="en-US" dirty="0"/>
              <a:t>Component02 = on click present a tooltip with “This symbol represents a single pole, single throw switch. The switch in your kit will work like a normal light switch. Press it once and the circuit will close. Press it again and the circuit will open. This is switch 1.</a:t>
            </a:r>
            <a:r>
              <a:rPr lang="en-GB"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Component03 = on click present a tooltip with “This is just another single pole, single throw switch. This is switch 2.”</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Component04 = on click present a tooltip with “This symbol represents the inductor. Look for the component that looks like this [image of a 10mH inductor e.g. https://</a:t>
            </a:r>
            <a:r>
              <a:rPr lang="en-US" dirty="0" err="1"/>
              <a:t>i.ebayimg.com</a:t>
            </a:r>
            <a:r>
              <a:rPr lang="en-US" dirty="0"/>
              <a:t>/thumbs/images/g/VQQAAOSwmfhX5jQP/s-l225.jpg] in your kit.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Component05 = on click present a tooltip with “This symbol represents a 1.5V torch bulb.”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Component06 = on click present a tooltip with “This symbol represents a 470Ω resistor.”</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Hide tooltip on clicking away from component or another component.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Watch how to build the circuit = on click, play vid01 (see brief) full screen</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628175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image of the words “Step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MQC – correct answer is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That’s right if we close switch 1 with switch 2 open, we have a very simple circuit. The light bulb will shine and keep shining so long as the battery continues to provide a source of voltage or we flip switch 1 again.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That is not right. If we close switch 1 while keeping switch 2 open, we will have a very simple circuit. The light bulb will shine and keep shining so long as the battery continues to provide a source of voltage or we flip switch 1 again.</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293843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image of the words “Step 2”</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675535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image of the words “Step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MQC – correct answer is 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You should have seen that the bulb lit up very briefly but then went out again.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This is not what you should have seen. You should have seen the bulb light up and then go out again.</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1475169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image of the words “Step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MQC – correct answer is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You should have seen that the bulb lit up very briefly but then went out again.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This is not what you should have seen. You should have seen the bulb light up and then go out again.</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4161901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11919" y="436892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17609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1/15/19</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7.tif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tif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9.tif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9.tif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9.tif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0.tif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1.tif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3.svg"/><Relationship Id="rId5" Type="http://schemas.openxmlformats.org/officeDocument/2006/relationships/image" Target="../media/image2.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5.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5.tiff"/><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14.tiff"/><Relationship Id="rId5" Type="http://schemas.openxmlformats.org/officeDocument/2006/relationships/image" Target="../media/image5.sv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21.tiff"/><Relationship Id="rId5" Type="http://schemas.openxmlformats.org/officeDocument/2006/relationships/image" Target="../media/image20.tiff"/><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comments" Target="../comments/comment3.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22.tiff"/><Relationship Id="rId5" Type="http://schemas.openxmlformats.org/officeDocument/2006/relationships/image" Target="../media/image5.sv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comments" Target="../comments/comment4.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22.tiff"/><Relationship Id="rId5" Type="http://schemas.openxmlformats.org/officeDocument/2006/relationships/image" Target="../media/image5.sv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3.tiff"/><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21.tiff"/><Relationship Id="rId5" Type="http://schemas.openxmlformats.org/officeDocument/2006/relationships/image" Target="../media/image20.tiff"/><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7.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7.xml"/><Relationship Id="rId1" Type="http://schemas.openxmlformats.org/officeDocument/2006/relationships/tags" Target="../tags/tag40.xml"/><Relationship Id="rId4" Type="http://schemas.openxmlformats.org/officeDocument/2006/relationships/hyperlink" Target="http://everycircuit.com/circuit/4809325146275840"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7.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7.xml"/><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7.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7.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7.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5.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Electronics</a:t>
            </a:r>
          </a:p>
        </p:txBody>
      </p:sp>
      <p:sp>
        <p:nvSpPr>
          <p:cNvPr id="3" name="Subtitle 2"/>
          <p:cNvSpPr>
            <a:spLocks noGrp="1"/>
          </p:cNvSpPr>
          <p:nvPr>
            <p:ph type="subTitle" idx="1"/>
          </p:nvPr>
        </p:nvSpPr>
        <p:spPr/>
        <p:txBody>
          <a:bodyPr>
            <a:normAutofit/>
          </a:bodyPr>
          <a:lstStyle/>
          <a:p>
            <a:pPr algn="l"/>
            <a:r>
              <a:rPr lang="en-GB" sz="2400" dirty="0"/>
              <a:t>Topic 5: Inductors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4</a:t>
            </a:r>
          </a:p>
        </p:txBody>
      </p:sp>
      <p:sp>
        <p:nvSpPr>
          <p:cNvPr id="3" name="Content Placeholder 2"/>
          <p:cNvSpPr>
            <a:spLocks noGrp="1"/>
          </p:cNvSpPr>
          <p:nvPr>
            <p:ph idx="1"/>
          </p:nvPr>
        </p:nvSpPr>
        <p:spPr>
          <a:xfrm>
            <a:off x="1122532" y="1091867"/>
            <a:ext cx="5014798" cy="888472"/>
          </a:xfrm>
          <a:solidFill>
            <a:schemeClr val="tx2">
              <a:lumMod val="40000"/>
              <a:lumOff val="60000"/>
            </a:schemeClr>
          </a:solidFill>
        </p:spPr>
        <p:txBody>
          <a:bodyPr>
            <a:noAutofit/>
          </a:bodyPr>
          <a:lstStyle/>
          <a:p>
            <a:pPr marL="0" indent="0" algn="just">
              <a:buNone/>
            </a:pPr>
            <a:r>
              <a:rPr lang="en-GB" sz="2400" i="1" dirty="0"/>
              <a:t>Now, watching carefully what happens to the bulb, open switch 2 again.</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sp>
        <p:nvSpPr>
          <p:cNvPr id="13" name="Rounded Rectangle 12">
            <a:extLst>
              <a:ext uri="{FF2B5EF4-FFF2-40B4-BE49-F238E27FC236}">
                <a16:creationId xmlns:a16="http://schemas.microsoft.com/office/drawing/2014/main" id="{529A7E75-4607-1D44-BF44-33BC0E1D8EE2}"/>
              </a:ext>
            </a:extLst>
          </p:cNvPr>
          <p:cNvSpPr/>
          <p:nvPr/>
        </p:nvSpPr>
        <p:spPr>
          <a:xfrm>
            <a:off x="1122532" y="4066585"/>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9" name="TextBox 8">
            <a:extLst>
              <a:ext uri="{FF2B5EF4-FFF2-40B4-BE49-F238E27FC236}">
                <a16:creationId xmlns:a16="http://schemas.microsoft.com/office/drawing/2014/main" id="{5759B782-AB52-6348-94E2-BAB7B9DAD684}"/>
              </a:ext>
            </a:extLst>
          </p:cNvPr>
          <p:cNvSpPr txBox="1"/>
          <p:nvPr/>
        </p:nvSpPr>
        <p:spPr>
          <a:xfrm>
            <a:off x="1122532" y="2238632"/>
            <a:ext cx="3787127" cy="1569660"/>
          </a:xfrm>
          <a:prstGeom prst="rect">
            <a:avLst/>
          </a:prstGeom>
          <a:noFill/>
        </p:spPr>
        <p:txBody>
          <a:bodyPr wrap="none" rtlCol="0">
            <a:spAutoFit/>
          </a:bodyPr>
          <a:lstStyle/>
          <a:p>
            <a:r>
              <a:rPr lang="en-US" sz="2400" dirty="0"/>
              <a:t>What happened to the bulb?</a:t>
            </a:r>
          </a:p>
          <a:p>
            <a:pPr marL="457200" indent="-457200">
              <a:buFont typeface="+mj-lt"/>
              <a:buAutoNum type="alphaLcParenR"/>
            </a:pPr>
            <a:r>
              <a:rPr lang="en-US" sz="2400" dirty="0"/>
              <a:t>It stayed off</a:t>
            </a:r>
          </a:p>
          <a:p>
            <a:pPr marL="457200" indent="-457200">
              <a:buFont typeface="+mj-lt"/>
              <a:buAutoNum type="alphaLcParenR"/>
            </a:pPr>
            <a:r>
              <a:rPr lang="en-US" sz="2400" dirty="0"/>
              <a:t>It went on</a:t>
            </a:r>
          </a:p>
          <a:p>
            <a:pPr marL="457200" indent="-457200">
              <a:buFont typeface="+mj-lt"/>
              <a:buAutoNum type="alphaLcParenR"/>
            </a:pPr>
            <a:r>
              <a:rPr lang="en-US" sz="2400" dirty="0"/>
              <a:t>It flashed</a:t>
            </a:r>
          </a:p>
        </p:txBody>
      </p:sp>
    </p:spTree>
    <p:custDataLst>
      <p:tags r:id="rId1"/>
    </p:custDataLst>
    <p:extLst>
      <p:ext uri="{BB962C8B-B14F-4D97-AF65-F5344CB8AC3E}">
        <p14:creationId xmlns:p14="http://schemas.microsoft.com/office/powerpoint/2010/main" val="3424242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Strange behaviour</a:t>
            </a:r>
          </a:p>
        </p:txBody>
      </p:sp>
      <p:sp>
        <p:nvSpPr>
          <p:cNvPr id="3" name="Content Placeholder 2"/>
          <p:cNvSpPr>
            <a:spLocks noGrp="1"/>
          </p:cNvSpPr>
          <p:nvPr>
            <p:ph idx="1"/>
          </p:nvPr>
        </p:nvSpPr>
        <p:spPr>
          <a:xfrm>
            <a:off x="1122532" y="1091868"/>
            <a:ext cx="4586029" cy="1096696"/>
          </a:xfrm>
        </p:spPr>
        <p:txBody>
          <a:bodyPr>
            <a:noAutofit/>
          </a:bodyPr>
          <a:lstStyle/>
          <a:p>
            <a:pPr marL="0" indent="0" algn="just">
              <a:buNone/>
            </a:pPr>
            <a:r>
              <a:rPr lang="en-US" sz="2400" dirty="0"/>
              <a:t>With an inductor in the circuit, we saw the bulb behaving quite strangely.</a:t>
            </a:r>
          </a:p>
        </p:txBody>
      </p:sp>
      <p:sp>
        <p:nvSpPr>
          <p:cNvPr id="5" name="Content Placeholder 2">
            <a:extLst>
              <a:ext uri="{FF2B5EF4-FFF2-40B4-BE49-F238E27FC236}">
                <a16:creationId xmlns:a16="http://schemas.microsoft.com/office/drawing/2014/main" id="{97E5CB77-9565-6247-8932-48FDA6F1E0F5}"/>
              </a:ext>
            </a:extLst>
          </p:cNvPr>
          <p:cNvSpPr txBox="1">
            <a:spLocks/>
          </p:cNvSpPr>
          <p:nvPr/>
        </p:nvSpPr>
        <p:spPr>
          <a:xfrm>
            <a:off x="1122532" y="2568461"/>
            <a:ext cx="4586028" cy="775348"/>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Watch the video to find out why the bulb behaved this way.</a:t>
            </a:r>
          </a:p>
        </p:txBody>
      </p:sp>
      <p:pic>
        <p:nvPicPr>
          <p:cNvPr id="6" name="Graphic 5" descr="User">
            <a:extLst>
              <a:ext uri="{FF2B5EF4-FFF2-40B4-BE49-F238E27FC236}">
                <a16:creationId xmlns:a16="http://schemas.microsoft.com/office/drawing/2014/main" id="{BC0707A2-7506-5044-8141-97AF6F98D81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489762"/>
            <a:ext cx="854046" cy="854046"/>
          </a:xfrm>
          <a:prstGeom prst="rect">
            <a:avLst/>
          </a:prstGeom>
        </p:spPr>
      </p:pic>
      <p:sp>
        <p:nvSpPr>
          <p:cNvPr id="7" name="Rectangle 6">
            <a:extLst>
              <a:ext uri="{FF2B5EF4-FFF2-40B4-BE49-F238E27FC236}">
                <a16:creationId xmlns:a16="http://schemas.microsoft.com/office/drawing/2014/main" id="{96FBFC7B-B80E-184D-8342-630AF3B743B0}"/>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Vid02</a:t>
            </a:r>
          </a:p>
        </p:txBody>
      </p:sp>
    </p:spTree>
    <p:custDataLst>
      <p:tags r:id="rId1"/>
    </p:custDataLst>
    <p:extLst>
      <p:ext uri="{BB962C8B-B14F-4D97-AF65-F5344CB8AC3E}">
        <p14:creationId xmlns:p14="http://schemas.microsoft.com/office/powerpoint/2010/main" val="1050510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are inductors?</a:t>
            </a:r>
          </a:p>
        </p:txBody>
      </p:sp>
      <p:sp>
        <p:nvSpPr>
          <p:cNvPr id="3" name="Content Placeholder 2"/>
          <p:cNvSpPr>
            <a:spLocks noGrp="1"/>
          </p:cNvSpPr>
          <p:nvPr>
            <p:ph idx="1"/>
          </p:nvPr>
        </p:nvSpPr>
        <p:spPr>
          <a:xfrm>
            <a:off x="1122532" y="1091868"/>
            <a:ext cx="4586029" cy="2776368"/>
          </a:xfrm>
        </p:spPr>
        <p:txBody>
          <a:bodyPr>
            <a:noAutofit/>
          </a:bodyPr>
          <a:lstStyle/>
          <a:p>
            <a:pPr marL="0" indent="0" algn="just">
              <a:buNone/>
            </a:pPr>
            <a:r>
              <a:rPr lang="en-US" sz="2400" dirty="0"/>
              <a:t>Inductors are simple electromagnets. The current flowing through them produces a magnetic field around the coil. This magnetic field stores energy.</a:t>
            </a:r>
          </a:p>
        </p:txBody>
      </p:sp>
      <p:pic>
        <p:nvPicPr>
          <p:cNvPr id="4" name="Picture 3">
            <a:extLst>
              <a:ext uri="{FF2B5EF4-FFF2-40B4-BE49-F238E27FC236}">
                <a16:creationId xmlns:a16="http://schemas.microsoft.com/office/drawing/2014/main" id="{6E524779-856F-5746-A91E-2C2692A4889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64210" y="266407"/>
            <a:ext cx="3909180" cy="4343400"/>
          </a:xfrm>
          <a:prstGeom prst="rect">
            <a:avLst/>
          </a:prstGeom>
        </p:spPr>
      </p:pic>
    </p:spTree>
    <p:custDataLst>
      <p:tags r:id="rId1"/>
    </p:custDataLst>
    <p:extLst>
      <p:ext uri="{BB962C8B-B14F-4D97-AF65-F5344CB8AC3E}">
        <p14:creationId xmlns:p14="http://schemas.microsoft.com/office/powerpoint/2010/main" val="2382847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Remember electromagnetism?</a:t>
            </a:r>
          </a:p>
        </p:txBody>
      </p:sp>
      <p:sp>
        <p:nvSpPr>
          <p:cNvPr id="3" name="Content Placeholder 2"/>
          <p:cNvSpPr>
            <a:spLocks noGrp="1"/>
          </p:cNvSpPr>
          <p:nvPr>
            <p:ph idx="1"/>
          </p:nvPr>
        </p:nvSpPr>
        <p:spPr>
          <a:xfrm>
            <a:off x="1005630" y="1091867"/>
            <a:ext cx="5754934" cy="3645525"/>
          </a:xfrm>
        </p:spPr>
        <p:txBody>
          <a:bodyPr>
            <a:noAutofit/>
          </a:bodyPr>
          <a:lstStyle/>
          <a:p>
            <a:pPr marL="0" indent="0" algn="just">
              <a:buNone/>
            </a:pPr>
            <a:r>
              <a:rPr lang="en-US" sz="2400" dirty="0"/>
              <a:t>There are 2 important things we need to remember about electromagnetism:</a:t>
            </a:r>
          </a:p>
          <a:p>
            <a:pPr marL="457200" indent="-457200" algn="just">
              <a:buFont typeface="+mj-lt"/>
              <a:buAutoNum type="arabicPeriod"/>
            </a:pPr>
            <a:r>
              <a:rPr lang="en-US" sz="2400" dirty="0"/>
              <a:t>A current flowing through a wire will induce a magnetic field around the wire.</a:t>
            </a:r>
          </a:p>
          <a:p>
            <a:pPr marL="457200" indent="-457200" algn="just">
              <a:buFont typeface="+mj-lt"/>
              <a:buAutoNum type="arabicPeriod"/>
            </a:pPr>
            <a:r>
              <a:rPr lang="en-US" sz="2400" dirty="0"/>
              <a:t>A </a:t>
            </a:r>
            <a:r>
              <a:rPr lang="en-US" sz="2400" b="1" dirty="0"/>
              <a:t>changing</a:t>
            </a:r>
            <a:r>
              <a:rPr lang="en-US" sz="2400" dirty="0"/>
              <a:t> magnetic field creates a voltage in opposition to the current that created the magnetic field in the first place. This is Lenz’s Law.</a:t>
            </a:r>
          </a:p>
        </p:txBody>
      </p:sp>
      <p:pic>
        <p:nvPicPr>
          <p:cNvPr id="5" name="Picture 4">
            <a:extLst>
              <a:ext uri="{FF2B5EF4-FFF2-40B4-BE49-F238E27FC236}">
                <a16:creationId xmlns:a16="http://schemas.microsoft.com/office/drawing/2014/main" id="{D7BB2FC5-C966-8F4D-8163-70A8EFEE76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81514" y="378443"/>
            <a:ext cx="2965431" cy="3234187"/>
          </a:xfrm>
          <a:prstGeom prst="rect">
            <a:avLst/>
          </a:prstGeom>
        </p:spPr>
      </p:pic>
      <p:sp>
        <p:nvSpPr>
          <p:cNvPr id="6" name="Rounded Rectangle 5">
            <a:extLst>
              <a:ext uri="{FF2B5EF4-FFF2-40B4-BE49-F238E27FC236}">
                <a16:creationId xmlns:a16="http://schemas.microsoft.com/office/drawing/2014/main" id="{8D11D8D3-61DC-CA40-9221-412A3B3904FD}"/>
              </a:ext>
            </a:extLst>
          </p:cNvPr>
          <p:cNvSpPr/>
          <p:nvPr/>
        </p:nvSpPr>
        <p:spPr>
          <a:xfrm>
            <a:off x="6760564" y="3958104"/>
            <a:ext cx="3220858" cy="90069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Revise electromagnetism</a:t>
            </a:r>
          </a:p>
        </p:txBody>
      </p:sp>
      <p:sp>
        <p:nvSpPr>
          <p:cNvPr id="7" name="TextBox 6">
            <a:extLst>
              <a:ext uri="{FF2B5EF4-FFF2-40B4-BE49-F238E27FC236}">
                <a16:creationId xmlns:a16="http://schemas.microsoft.com/office/drawing/2014/main" id="{0E97D866-B4DD-1049-B081-714A0A075A87}"/>
              </a:ext>
            </a:extLst>
          </p:cNvPr>
          <p:cNvSpPr txBox="1"/>
          <p:nvPr/>
        </p:nvSpPr>
        <p:spPr>
          <a:xfrm>
            <a:off x="906708" y="4027798"/>
            <a:ext cx="5008789" cy="830997"/>
          </a:xfrm>
          <a:prstGeom prst="rect">
            <a:avLst/>
          </a:prstGeom>
          <a:solidFill>
            <a:schemeClr val="tx2">
              <a:lumMod val="40000"/>
              <a:lumOff val="60000"/>
            </a:schemeClr>
          </a:solidFill>
        </p:spPr>
        <p:txBody>
          <a:bodyPr wrap="square" rtlCol="0">
            <a:spAutoFit/>
          </a:bodyPr>
          <a:lstStyle/>
          <a:p>
            <a:pPr algn="just"/>
            <a:r>
              <a:rPr lang="en-GB" sz="2400" i="1" dirty="0"/>
              <a:t>Click the button if you need to revise electromagnetism in more detail.</a:t>
            </a:r>
          </a:p>
        </p:txBody>
      </p:sp>
      <p:pic>
        <p:nvPicPr>
          <p:cNvPr id="8" name="Graphic 7" descr="User">
            <a:extLst>
              <a:ext uri="{FF2B5EF4-FFF2-40B4-BE49-F238E27FC236}">
                <a16:creationId xmlns:a16="http://schemas.microsoft.com/office/drawing/2014/main" id="{50117CF9-7608-8B4C-A623-750DA30022A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654" y="4049844"/>
            <a:ext cx="854046" cy="854046"/>
          </a:xfrm>
          <a:prstGeom prst="rect">
            <a:avLst/>
          </a:prstGeom>
        </p:spPr>
      </p:pic>
    </p:spTree>
    <p:custDataLst>
      <p:tags r:id="rId1"/>
    </p:custDataLst>
    <p:extLst>
      <p:ext uri="{BB962C8B-B14F-4D97-AF65-F5344CB8AC3E}">
        <p14:creationId xmlns:p14="http://schemas.microsoft.com/office/powerpoint/2010/main" val="104606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Current starts flowing</a:t>
            </a:r>
          </a:p>
        </p:txBody>
      </p:sp>
      <p:sp>
        <p:nvSpPr>
          <p:cNvPr id="3" name="Content Placeholder 2"/>
          <p:cNvSpPr>
            <a:spLocks noGrp="1"/>
          </p:cNvSpPr>
          <p:nvPr>
            <p:ph idx="1"/>
          </p:nvPr>
        </p:nvSpPr>
        <p:spPr>
          <a:xfrm>
            <a:off x="1122532" y="1091868"/>
            <a:ext cx="4586029" cy="3435162"/>
          </a:xfrm>
        </p:spPr>
        <p:txBody>
          <a:bodyPr>
            <a:noAutofit/>
          </a:bodyPr>
          <a:lstStyle/>
          <a:p>
            <a:pPr marL="0" indent="0" algn="just">
              <a:buNone/>
            </a:pPr>
            <a:r>
              <a:rPr lang="en-US" sz="2400" dirty="0"/>
              <a:t>So, as soon as current starts to flow through the inductor, a magnetic field begins to form. But this growing field is changing and so creates a voltage that opposes the current flowing through the inductor. The electrical energy of the opposed current gets stored in the magnetic field.</a:t>
            </a:r>
          </a:p>
        </p:txBody>
      </p:sp>
      <p:pic>
        <p:nvPicPr>
          <p:cNvPr id="5" name="Picture 4">
            <a:extLst>
              <a:ext uri="{FF2B5EF4-FFF2-40B4-BE49-F238E27FC236}">
                <a16:creationId xmlns:a16="http://schemas.microsoft.com/office/drawing/2014/main" id="{EDC95699-5AFE-0D4E-809C-35629CF89C7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73763" y="2098622"/>
            <a:ext cx="3810000" cy="1495477"/>
          </a:xfrm>
          <a:prstGeom prst="rect">
            <a:avLst/>
          </a:prstGeom>
        </p:spPr>
      </p:pic>
      <p:sp>
        <p:nvSpPr>
          <p:cNvPr id="6" name="Rectangle 5">
            <a:extLst>
              <a:ext uri="{FF2B5EF4-FFF2-40B4-BE49-F238E27FC236}">
                <a16:creationId xmlns:a16="http://schemas.microsoft.com/office/drawing/2014/main" id="{35CB8C03-3299-5A4A-BAF2-46D2A22401EA}"/>
              </a:ext>
            </a:extLst>
          </p:cNvPr>
          <p:cNvSpPr/>
          <p:nvPr/>
        </p:nvSpPr>
        <p:spPr>
          <a:xfrm>
            <a:off x="7015397" y="1798820"/>
            <a:ext cx="779488" cy="236844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21453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Current keeps flowing</a:t>
            </a:r>
          </a:p>
        </p:txBody>
      </p:sp>
      <p:sp>
        <p:nvSpPr>
          <p:cNvPr id="3" name="Content Placeholder 2"/>
          <p:cNvSpPr>
            <a:spLocks noGrp="1"/>
          </p:cNvSpPr>
          <p:nvPr>
            <p:ph idx="1"/>
          </p:nvPr>
        </p:nvSpPr>
        <p:spPr>
          <a:xfrm>
            <a:off x="1122532" y="1091868"/>
            <a:ext cx="4586029" cy="2776368"/>
          </a:xfrm>
        </p:spPr>
        <p:txBody>
          <a:bodyPr>
            <a:noAutofit/>
          </a:bodyPr>
          <a:lstStyle/>
          <a:p>
            <a:pPr marL="0" indent="0" algn="just">
              <a:buNone/>
            </a:pPr>
            <a:r>
              <a:rPr lang="en-US" sz="2400" dirty="0"/>
              <a:t>Once the magnetic field is at its strongest, it stops changing and is stable. In this state, no opposing voltage is produced and there is nothing opposing the flow of current through the inductor. The inductor behaves like an ordinary piece of wire.</a:t>
            </a:r>
          </a:p>
        </p:txBody>
      </p:sp>
      <p:pic>
        <p:nvPicPr>
          <p:cNvPr id="5" name="Picture 4">
            <a:extLst>
              <a:ext uri="{FF2B5EF4-FFF2-40B4-BE49-F238E27FC236}">
                <a16:creationId xmlns:a16="http://schemas.microsoft.com/office/drawing/2014/main" id="{919842B6-C7C6-0940-8808-72FC54DC8A9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73763" y="2098622"/>
            <a:ext cx="3810000" cy="1495477"/>
          </a:xfrm>
          <a:prstGeom prst="rect">
            <a:avLst/>
          </a:prstGeom>
        </p:spPr>
      </p:pic>
      <p:sp>
        <p:nvSpPr>
          <p:cNvPr id="6" name="Rectangle 5">
            <a:extLst>
              <a:ext uri="{FF2B5EF4-FFF2-40B4-BE49-F238E27FC236}">
                <a16:creationId xmlns:a16="http://schemas.microsoft.com/office/drawing/2014/main" id="{38F055B5-4212-5240-BA68-42AFBC7663D9}"/>
              </a:ext>
            </a:extLst>
          </p:cNvPr>
          <p:cNvSpPr/>
          <p:nvPr/>
        </p:nvSpPr>
        <p:spPr>
          <a:xfrm>
            <a:off x="7809876" y="1783830"/>
            <a:ext cx="920212" cy="236844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50613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Current stops flowing</a:t>
            </a:r>
          </a:p>
        </p:txBody>
      </p:sp>
      <p:sp>
        <p:nvSpPr>
          <p:cNvPr id="3" name="Content Placeholder 2"/>
          <p:cNvSpPr>
            <a:spLocks noGrp="1"/>
          </p:cNvSpPr>
          <p:nvPr>
            <p:ph idx="1"/>
          </p:nvPr>
        </p:nvSpPr>
        <p:spPr>
          <a:xfrm>
            <a:off x="1122532" y="1091867"/>
            <a:ext cx="4586029" cy="3645525"/>
          </a:xfrm>
        </p:spPr>
        <p:txBody>
          <a:bodyPr>
            <a:noAutofit/>
          </a:bodyPr>
          <a:lstStyle/>
          <a:p>
            <a:pPr marL="0" indent="0" algn="just">
              <a:buNone/>
            </a:pPr>
            <a:r>
              <a:rPr lang="en-US" sz="2400" dirty="0"/>
              <a:t>When the circuit is broken and current stops flowing through the inductor, the magnetic field starts changing again, decreasing this time. This change produces a voltage, again in opposition to the changing current. This time the voltage tries to keep the current flowing and the energy stored in the magnetic field gets converted back into electrical energy.</a:t>
            </a:r>
          </a:p>
        </p:txBody>
      </p:sp>
      <p:pic>
        <p:nvPicPr>
          <p:cNvPr id="5" name="Picture 4">
            <a:extLst>
              <a:ext uri="{FF2B5EF4-FFF2-40B4-BE49-F238E27FC236}">
                <a16:creationId xmlns:a16="http://schemas.microsoft.com/office/drawing/2014/main" id="{5D46184D-47E6-ED4D-A079-C3E5F0CECD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73763" y="2098622"/>
            <a:ext cx="3810000" cy="1495477"/>
          </a:xfrm>
          <a:prstGeom prst="rect">
            <a:avLst/>
          </a:prstGeom>
        </p:spPr>
      </p:pic>
      <p:sp>
        <p:nvSpPr>
          <p:cNvPr id="6" name="Rectangle 5">
            <a:extLst>
              <a:ext uri="{FF2B5EF4-FFF2-40B4-BE49-F238E27FC236}">
                <a16:creationId xmlns:a16="http://schemas.microsoft.com/office/drawing/2014/main" id="{1C6917F0-920F-D04D-A263-070F1E791E53}"/>
              </a:ext>
            </a:extLst>
          </p:cNvPr>
          <p:cNvSpPr/>
          <p:nvPr/>
        </p:nvSpPr>
        <p:spPr>
          <a:xfrm>
            <a:off x="8727099" y="1801261"/>
            <a:ext cx="779488" cy="236844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14617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great analogy</a:t>
            </a:r>
          </a:p>
        </p:txBody>
      </p:sp>
      <p:sp>
        <p:nvSpPr>
          <p:cNvPr id="3" name="Content Placeholder 2"/>
          <p:cNvSpPr>
            <a:spLocks noGrp="1"/>
          </p:cNvSpPr>
          <p:nvPr>
            <p:ph idx="1"/>
          </p:nvPr>
        </p:nvSpPr>
        <p:spPr>
          <a:xfrm>
            <a:off x="1122532" y="1091867"/>
            <a:ext cx="4586029" cy="3645525"/>
          </a:xfrm>
        </p:spPr>
        <p:txBody>
          <a:bodyPr>
            <a:noAutofit/>
          </a:bodyPr>
          <a:lstStyle/>
          <a:p>
            <a:pPr marL="0" indent="0" algn="just">
              <a:buNone/>
            </a:pPr>
            <a:r>
              <a:rPr lang="en-US" sz="2400" dirty="0"/>
              <a:t>Think of an inductor like a water wheel. As the water starts flowing, the wheel will tend to prevent the flow but will gradually speed up. As it speeds up, more and more energy gets stored as its momentum.</a:t>
            </a:r>
          </a:p>
          <a:p>
            <a:pPr marL="0" indent="0" algn="just">
              <a:buNone/>
            </a:pPr>
            <a:r>
              <a:rPr lang="en-US" sz="2400" dirty="0"/>
              <a:t>When the water stops flowing, the wheel’s momentum will try and keep the water flowing for a bit.</a:t>
            </a:r>
          </a:p>
        </p:txBody>
      </p:sp>
      <p:pic>
        <p:nvPicPr>
          <p:cNvPr id="4" name="Picture 3">
            <a:extLst>
              <a:ext uri="{FF2B5EF4-FFF2-40B4-BE49-F238E27FC236}">
                <a16:creationId xmlns:a16="http://schemas.microsoft.com/office/drawing/2014/main" id="{891EC1C9-174A-C14C-8137-AA5330A2A0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3763" y="582724"/>
            <a:ext cx="4447822" cy="5003800"/>
          </a:xfrm>
          <a:prstGeom prst="rect">
            <a:avLst/>
          </a:prstGeom>
        </p:spPr>
      </p:pic>
    </p:spTree>
    <p:custDataLst>
      <p:tags r:id="rId1"/>
    </p:custDataLst>
    <p:extLst>
      <p:ext uri="{BB962C8B-B14F-4D97-AF65-F5344CB8AC3E}">
        <p14:creationId xmlns:p14="http://schemas.microsoft.com/office/powerpoint/2010/main" val="189683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bottom line</a:t>
            </a:r>
          </a:p>
        </p:txBody>
      </p:sp>
      <p:pic>
        <p:nvPicPr>
          <p:cNvPr id="4" name="Picture 3">
            <a:extLst>
              <a:ext uri="{FF2B5EF4-FFF2-40B4-BE49-F238E27FC236}">
                <a16:creationId xmlns:a16="http://schemas.microsoft.com/office/drawing/2014/main" id="{D7795C17-23AA-D644-9405-3D2890AB4C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1516" y="629164"/>
            <a:ext cx="3225251" cy="4119380"/>
          </a:xfrm>
          <a:prstGeom prst="rect">
            <a:avLst/>
          </a:prstGeom>
        </p:spPr>
      </p:pic>
      <p:sp>
        <p:nvSpPr>
          <p:cNvPr id="5" name="TextBox 4">
            <a:extLst>
              <a:ext uri="{FF2B5EF4-FFF2-40B4-BE49-F238E27FC236}">
                <a16:creationId xmlns:a16="http://schemas.microsoft.com/office/drawing/2014/main" id="{32A6E06B-3A94-104E-9EEF-5A921265FE09}"/>
              </a:ext>
            </a:extLst>
          </p:cNvPr>
          <p:cNvSpPr txBox="1"/>
          <p:nvPr/>
        </p:nvSpPr>
        <p:spPr>
          <a:xfrm>
            <a:off x="1057330" y="1822907"/>
            <a:ext cx="5313490" cy="830997"/>
          </a:xfrm>
          <a:prstGeom prst="rect">
            <a:avLst/>
          </a:prstGeom>
          <a:solidFill>
            <a:schemeClr val="accent2"/>
          </a:solidFill>
        </p:spPr>
        <p:txBody>
          <a:bodyPr wrap="square" lIns="576000" rtlCol="0" anchor="ctr">
            <a:spAutoFit/>
          </a:bodyPr>
          <a:lstStyle/>
          <a:p>
            <a:pPr algn="just"/>
            <a:r>
              <a:rPr lang="en-US" sz="2400" dirty="0">
                <a:solidFill>
                  <a:schemeClr val="bg1"/>
                </a:solidFill>
              </a:rPr>
              <a:t>Inductors oppose </a:t>
            </a:r>
            <a:r>
              <a:rPr lang="en-US" sz="2400" b="1" dirty="0">
                <a:solidFill>
                  <a:schemeClr val="bg1"/>
                </a:solidFill>
              </a:rPr>
              <a:t>changes</a:t>
            </a:r>
            <a:r>
              <a:rPr lang="en-US" sz="2400" dirty="0">
                <a:solidFill>
                  <a:schemeClr val="bg1"/>
                </a:solidFill>
              </a:rPr>
              <a:t> in the flow of current.</a:t>
            </a:r>
          </a:p>
        </p:txBody>
      </p:sp>
      <p:sp>
        <p:nvSpPr>
          <p:cNvPr id="6" name="TextBox 5">
            <a:extLst>
              <a:ext uri="{FF2B5EF4-FFF2-40B4-BE49-F238E27FC236}">
                <a16:creationId xmlns:a16="http://schemas.microsoft.com/office/drawing/2014/main" id="{3EBF696B-EAFC-1C44-AEDF-A14B00078D48}"/>
              </a:ext>
            </a:extLst>
          </p:cNvPr>
          <p:cNvSpPr txBox="1"/>
          <p:nvPr/>
        </p:nvSpPr>
        <p:spPr>
          <a:xfrm>
            <a:off x="1057330" y="2686758"/>
            <a:ext cx="5313489" cy="830997"/>
          </a:xfrm>
          <a:prstGeom prst="rect">
            <a:avLst/>
          </a:prstGeom>
          <a:solidFill>
            <a:schemeClr val="accent3"/>
          </a:solidFill>
        </p:spPr>
        <p:txBody>
          <a:bodyPr wrap="square" lIns="576000" rtlCol="0" anchor="ctr">
            <a:spAutoFit/>
          </a:bodyPr>
          <a:lstStyle/>
          <a:p>
            <a:pPr algn="just"/>
            <a:r>
              <a:rPr lang="en-US" sz="2400" dirty="0">
                <a:solidFill>
                  <a:schemeClr val="bg1"/>
                </a:solidFill>
              </a:rPr>
              <a:t>Indictors store </a:t>
            </a:r>
            <a:r>
              <a:rPr lang="en-US" sz="2400" b="1" dirty="0">
                <a:solidFill>
                  <a:schemeClr val="bg1"/>
                </a:solidFill>
              </a:rPr>
              <a:t>energy</a:t>
            </a:r>
            <a:r>
              <a:rPr lang="en-US" sz="2400" dirty="0">
                <a:solidFill>
                  <a:schemeClr val="bg1"/>
                </a:solidFill>
              </a:rPr>
              <a:t> in a magnetic field.</a:t>
            </a:r>
          </a:p>
        </p:txBody>
      </p:sp>
      <p:sp>
        <p:nvSpPr>
          <p:cNvPr id="7" name="Oval 6">
            <a:extLst>
              <a:ext uri="{FF2B5EF4-FFF2-40B4-BE49-F238E27FC236}">
                <a16:creationId xmlns:a16="http://schemas.microsoft.com/office/drawing/2014/main" id="{1CCFD7EE-C09E-1D4E-9F46-151756B859EA}"/>
              </a:ext>
            </a:extLst>
          </p:cNvPr>
          <p:cNvSpPr>
            <a:spLocks noChangeAspect="1"/>
          </p:cNvSpPr>
          <p:nvPr/>
        </p:nvSpPr>
        <p:spPr>
          <a:xfrm>
            <a:off x="1102122" y="2005730"/>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8" name="Oval 7">
            <a:extLst>
              <a:ext uri="{FF2B5EF4-FFF2-40B4-BE49-F238E27FC236}">
                <a16:creationId xmlns:a16="http://schemas.microsoft.com/office/drawing/2014/main" id="{7725FE85-6552-D944-A763-BCB60162BBA2}"/>
              </a:ext>
            </a:extLst>
          </p:cNvPr>
          <p:cNvSpPr>
            <a:spLocks noChangeAspect="1"/>
          </p:cNvSpPr>
          <p:nvPr/>
        </p:nvSpPr>
        <p:spPr>
          <a:xfrm>
            <a:off x="1102122" y="2870210"/>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9" name="TextBox 8">
            <a:extLst>
              <a:ext uri="{FF2B5EF4-FFF2-40B4-BE49-F238E27FC236}">
                <a16:creationId xmlns:a16="http://schemas.microsoft.com/office/drawing/2014/main" id="{587A6489-786D-434E-ADC9-B65B67D6A9BF}"/>
              </a:ext>
            </a:extLst>
          </p:cNvPr>
          <p:cNvSpPr txBox="1"/>
          <p:nvPr/>
        </p:nvSpPr>
        <p:spPr>
          <a:xfrm>
            <a:off x="1057330" y="3560123"/>
            <a:ext cx="5313489" cy="1200329"/>
          </a:xfrm>
          <a:prstGeom prst="rect">
            <a:avLst/>
          </a:prstGeom>
          <a:solidFill>
            <a:schemeClr val="accent4"/>
          </a:solidFill>
        </p:spPr>
        <p:txBody>
          <a:bodyPr wrap="square" lIns="576000" rtlCol="0" anchor="ctr">
            <a:spAutoFit/>
          </a:bodyPr>
          <a:lstStyle/>
          <a:p>
            <a:pPr algn="just"/>
            <a:r>
              <a:rPr lang="en-US" sz="2400" dirty="0">
                <a:solidFill>
                  <a:schemeClr val="bg1"/>
                </a:solidFill>
              </a:rPr>
              <a:t>An inductor’s ability to store energy in a magnetic field is called </a:t>
            </a:r>
            <a:r>
              <a:rPr lang="en-US" sz="2400" b="1" dirty="0">
                <a:solidFill>
                  <a:schemeClr val="bg1"/>
                </a:solidFill>
              </a:rPr>
              <a:t>inductance</a:t>
            </a:r>
            <a:r>
              <a:rPr lang="en-US" sz="2400" dirty="0">
                <a:solidFill>
                  <a:schemeClr val="bg1"/>
                </a:solidFill>
              </a:rPr>
              <a:t>.</a:t>
            </a:r>
          </a:p>
        </p:txBody>
      </p:sp>
      <p:sp>
        <p:nvSpPr>
          <p:cNvPr id="10" name="Oval 9">
            <a:extLst>
              <a:ext uri="{FF2B5EF4-FFF2-40B4-BE49-F238E27FC236}">
                <a16:creationId xmlns:a16="http://schemas.microsoft.com/office/drawing/2014/main" id="{B2C5C71C-1EF5-9943-9809-636FBB3F98CB}"/>
              </a:ext>
            </a:extLst>
          </p:cNvPr>
          <p:cNvSpPr>
            <a:spLocks noChangeAspect="1"/>
          </p:cNvSpPr>
          <p:nvPr/>
        </p:nvSpPr>
        <p:spPr>
          <a:xfrm>
            <a:off x="1102122" y="3926840"/>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3</a:t>
            </a:r>
            <a:endParaRPr lang="en-GB" b="1" dirty="0">
              <a:solidFill>
                <a:schemeClr val="accent4"/>
              </a:solidFill>
            </a:endParaRPr>
          </a:p>
        </p:txBody>
      </p:sp>
      <p:sp>
        <p:nvSpPr>
          <p:cNvPr id="13" name="Content Placeholder 2">
            <a:extLst>
              <a:ext uri="{FF2B5EF4-FFF2-40B4-BE49-F238E27FC236}">
                <a16:creationId xmlns:a16="http://schemas.microsoft.com/office/drawing/2014/main" id="{9CC4073D-46ED-4546-B929-D786A1C86B20}"/>
              </a:ext>
            </a:extLst>
          </p:cNvPr>
          <p:cNvSpPr>
            <a:spLocks noGrp="1"/>
          </p:cNvSpPr>
          <p:nvPr>
            <p:ph idx="1"/>
          </p:nvPr>
        </p:nvSpPr>
        <p:spPr>
          <a:xfrm>
            <a:off x="1122532" y="1091868"/>
            <a:ext cx="5248287" cy="503814"/>
          </a:xfrm>
        </p:spPr>
        <p:txBody>
          <a:bodyPr>
            <a:noAutofit/>
          </a:bodyPr>
          <a:lstStyle/>
          <a:p>
            <a:pPr marL="0" indent="0" algn="just">
              <a:buNone/>
            </a:pPr>
            <a:r>
              <a:rPr lang="en-US" sz="2400" dirty="0"/>
              <a:t>This is what you </a:t>
            </a:r>
            <a:r>
              <a:rPr lang="en-US" sz="2400" b="1" dirty="0"/>
              <a:t>must</a:t>
            </a:r>
            <a:r>
              <a:rPr lang="en-US" sz="2400" dirty="0"/>
              <a:t> know about inductors.</a:t>
            </a:r>
          </a:p>
        </p:txBody>
      </p:sp>
    </p:spTree>
    <p:custDataLst>
      <p:tags r:id="rId1"/>
    </p:custDataLst>
    <p:extLst>
      <p:ext uri="{BB962C8B-B14F-4D97-AF65-F5344CB8AC3E}">
        <p14:creationId xmlns:p14="http://schemas.microsoft.com/office/powerpoint/2010/main" val="1847898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determines the inductance of an inductor?</a:t>
            </a:r>
          </a:p>
        </p:txBody>
      </p:sp>
      <p:sp>
        <p:nvSpPr>
          <p:cNvPr id="5" name="TextBox 4">
            <a:extLst>
              <a:ext uri="{FF2B5EF4-FFF2-40B4-BE49-F238E27FC236}">
                <a16:creationId xmlns:a16="http://schemas.microsoft.com/office/drawing/2014/main" id="{32A6E06B-3A94-104E-9EEF-5A921265FE09}"/>
              </a:ext>
            </a:extLst>
          </p:cNvPr>
          <p:cNvSpPr txBox="1"/>
          <p:nvPr/>
        </p:nvSpPr>
        <p:spPr>
          <a:xfrm>
            <a:off x="1057330" y="1485529"/>
            <a:ext cx="5124529" cy="830997"/>
          </a:xfrm>
          <a:prstGeom prst="rect">
            <a:avLst/>
          </a:prstGeom>
          <a:solidFill>
            <a:schemeClr val="accent2"/>
          </a:solidFill>
        </p:spPr>
        <p:txBody>
          <a:bodyPr wrap="square" lIns="576000" rtlCol="0" anchor="ctr">
            <a:spAutoFit/>
          </a:bodyPr>
          <a:lstStyle/>
          <a:p>
            <a:pPr algn="just"/>
            <a:r>
              <a:rPr lang="en-US" sz="2400" dirty="0">
                <a:solidFill>
                  <a:schemeClr val="bg1"/>
                </a:solidFill>
              </a:rPr>
              <a:t>The </a:t>
            </a:r>
            <a:r>
              <a:rPr lang="en-US" sz="2400" b="1" dirty="0">
                <a:solidFill>
                  <a:schemeClr val="bg1"/>
                </a:solidFill>
              </a:rPr>
              <a:t>number</a:t>
            </a:r>
            <a:r>
              <a:rPr lang="en-US" sz="2400" dirty="0">
                <a:solidFill>
                  <a:schemeClr val="bg1"/>
                </a:solidFill>
              </a:rPr>
              <a:t> of coils: more coils = more inductance</a:t>
            </a:r>
          </a:p>
        </p:txBody>
      </p:sp>
      <p:sp>
        <p:nvSpPr>
          <p:cNvPr id="6" name="TextBox 5">
            <a:extLst>
              <a:ext uri="{FF2B5EF4-FFF2-40B4-BE49-F238E27FC236}">
                <a16:creationId xmlns:a16="http://schemas.microsoft.com/office/drawing/2014/main" id="{3EBF696B-EAFC-1C44-AEDF-A14B00078D48}"/>
              </a:ext>
            </a:extLst>
          </p:cNvPr>
          <p:cNvSpPr txBox="1"/>
          <p:nvPr/>
        </p:nvSpPr>
        <p:spPr>
          <a:xfrm>
            <a:off x="1057330" y="2351915"/>
            <a:ext cx="5124529" cy="830997"/>
          </a:xfrm>
          <a:prstGeom prst="rect">
            <a:avLst/>
          </a:prstGeom>
          <a:solidFill>
            <a:schemeClr val="accent3"/>
          </a:solidFill>
        </p:spPr>
        <p:txBody>
          <a:bodyPr wrap="square" lIns="576000" rtlCol="0" anchor="ctr">
            <a:spAutoFit/>
          </a:bodyPr>
          <a:lstStyle/>
          <a:p>
            <a:pPr algn="just"/>
            <a:r>
              <a:rPr lang="en-US" sz="2400" b="1" dirty="0">
                <a:solidFill>
                  <a:schemeClr val="bg1"/>
                </a:solidFill>
              </a:rPr>
              <a:t>Material</a:t>
            </a:r>
            <a:r>
              <a:rPr lang="en-US" sz="2400" dirty="0">
                <a:solidFill>
                  <a:schemeClr val="bg1"/>
                </a:solidFill>
              </a:rPr>
              <a:t> of the inductor core: iron = more inductance than air.</a:t>
            </a:r>
          </a:p>
        </p:txBody>
      </p:sp>
      <p:sp>
        <p:nvSpPr>
          <p:cNvPr id="7" name="Oval 6">
            <a:extLst>
              <a:ext uri="{FF2B5EF4-FFF2-40B4-BE49-F238E27FC236}">
                <a16:creationId xmlns:a16="http://schemas.microsoft.com/office/drawing/2014/main" id="{1CCFD7EE-C09E-1D4E-9F46-151756B859EA}"/>
              </a:ext>
            </a:extLst>
          </p:cNvPr>
          <p:cNvSpPr>
            <a:spLocks noChangeAspect="1"/>
          </p:cNvSpPr>
          <p:nvPr/>
        </p:nvSpPr>
        <p:spPr>
          <a:xfrm>
            <a:off x="1102122" y="1698332"/>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8" name="Oval 7">
            <a:extLst>
              <a:ext uri="{FF2B5EF4-FFF2-40B4-BE49-F238E27FC236}">
                <a16:creationId xmlns:a16="http://schemas.microsoft.com/office/drawing/2014/main" id="{7725FE85-6552-D944-A763-BCB60162BBA2}"/>
              </a:ext>
            </a:extLst>
          </p:cNvPr>
          <p:cNvSpPr>
            <a:spLocks noChangeAspect="1"/>
          </p:cNvSpPr>
          <p:nvPr/>
        </p:nvSpPr>
        <p:spPr>
          <a:xfrm>
            <a:off x="1102122" y="2535367"/>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9" name="TextBox 8">
            <a:extLst>
              <a:ext uri="{FF2B5EF4-FFF2-40B4-BE49-F238E27FC236}">
                <a16:creationId xmlns:a16="http://schemas.microsoft.com/office/drawing/2014/main" id="{587A6489-786D-434E-ADC9-B65B67D6A9BF}"/>
              </a:ext>
            </a:extLst>
          </p:cNvPr>
          <p:cNvSpPr txBox="1"/>
          <p:nvPr/>
        </p:nvSpPr>
        <p:spPr>
          <a:xfrm>
            <a:off x="1057330" y="3217604"/>
            <a:ext cx="5124529" cy="830997"/>
          </a:xfrm>
          <a:prstGeom prst="rect">
            <a:avLst/>
          </a:prstGeom>
          <a:solidFill>
            <a:schemeClr val="accent4"/>
          </a:solidFill>
        </p:spPr>
        <p:txBody>
          <a:bodyPr wrap="square" lIns="576000" rtlCol="0" anchor="ctr">
            <a:spAutoFit/>
          </a:bodyPr>
          <a:lstStyle/>
          <a:p>
            <a:pPr algn="just"/>
            <a:r>
              <a:rPr lang="en-US" sz="2400" b="1" dirty="0">
                <a:solidFill>
                  <a:schemeClr val="bg1"/>
                </a:solidFill>
              </a:rPr>
              <a:t>Length</a:t>
            </a:r>
            <a:r>
              <a:rPr lang="en-US" sz="2400" dirty="0">
                <a:solidFill>
                  <a:schemeClr val="bg1"/>
                </a:solidFill>
              </a:rPr>
              <a:t> of the coil: shorter coil = more inductance</a:t>
            </a:r>
          </a:p>
        </p:txBody>
      </p:sp>
      <p:sp>
        <p:nvSpPr>
          <p:cNvPr id="10" name="Oval 9">
            <a:extLst>
              <a:ext uri="{FF2B5EF4-FFF2-40B4-BE49-F238E27FC236}">
                <a16:creationId xmlns:a16="http://schemas.microsoft.com/office/drawing/2014/main" id="{B2C5C71C-1EF5-9943-9809-636FBB3F98CB}"/>
              </a:ext>
            </a:extLst>
          </p:cNvPr>
          <p:cNvSpPr>
            <a:spLocks noChangeAspect="1"/>
          </p:cNvSpPr>
          <p:nvPr/>
        </p:nvSpPr>
        <p:spPr>
          <a:xfrm>
            <a:off x="1102122" y="3429635"/>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3</a:t>
            </a:r>
            <a:endParaRPr lang="en-GB" b="1" dirty="0">
              <a:solidFill>
                <a:schemeClr val="accent4"/>
              </a:solidFill>
            </a:endParaRPr>
          </a:p>
        </p:txBody>
      </p:sp>
      <p:sp>
        <p:nvSpPr>
          <p:cNvPr id="11" name="Content Placeholder 2">
            <a:extLst>
              <a:ext uri="{FF2B5EF4-FFF2-40B4-BE49-F238E27FC236}">
                <a16:creationId xmlns:a16="http://schemas.microsoft.com/office/drawing/2014/main" id="{C6538B26-D888-6346-8C1A-1651D87A4255}"/>
              </a:ext>
            </a:extLst>
          </p:cNvPr>
          <p:cNvSpPr>
            <a:spLocks noGrp="1"/>
          </p:cNvSpPr>
          <p:nvPr>
            <p:ph idx="1"/>
          </p:nvPr>
        </p:nvSpPr>
        <p:spPr>
          <a:xfrm>
            <a:off x="1122532" y="1091868"/>
            <a:ext cx="7607556" cy="503814"/>
          </a:xfrm>
        </p:spPr>
        <p:txBody>
          <a:bodyPr>
            <a:noAutofit/>
          </a:bodyPr>
          <a:lstStyle/>
          <a:p>
            <a:pPr marL="0" indent="0" algn="just">
              <a:buNone/>
            </a:pPr>
            <a:r>
              <a:rPr lang="en-US" sz="2400" dirty="0"/>
              <a:t>The inductance of an inductor is determined by 4 things:</a:t>
            </a:r>
          </a:p>
        </p:txBody>
      </p:sp>
      <p:sp>
        <p:nvSpPr>
          <p:cNvPr id="12" name="TextBox 11">
            <a:extLst>
              <a:ext uri="{FF2B5EF4-FFF2-40B4-BE49-F238E27FC236}">
                <a16:creationId xmlns:a16="http://schemas.microsoft.com/office/drawing/2014/main" id="{BF702CE5-28B4-9A4E-B94E-C30E18128CA4}"/>
              </a:ext>
            </a:extLst>
          </p:cNvPr>
          <p:cNvSpPr txBox="1"/>
          <p:nvPr/>
        </p:nvSpPr>
        <p:spPr>
          <a:xfrm>
            <a:off x="1057330" y="4100404"/>
            <a:ext cx="5124529" cy="830997"/>
          </a:xfrm>
          <a:prstGeom prst="rect">
            <a:avLst/>
          </a:prstGeom>
          <a:solidFill>
            <a:schemeClr val="accent6"/>
          </a:solidFill>
        </p:spPr>
        <p:txBody>
          <a:bodyPr wrap="square" lIns="576000" rtlCol="0" anchor="ctr">
            <a:spAutoFit/>
          </a:bodyPr>
          <a:lstStyle/>
          <a:p>
            <a:pPr algn="just"/>
            <a:r>
              <a:rPr lang="en-US" sz="2400" b="1" dirty="0">
                <a:solidFill>
                  <a:schemeClr val="bg1"/>
                </a:solidFill>
              </a:rPr>
              <a:t>Cross-sectional area </a:t>
            </a:r>
            <a:r>
              <a:rPr lang="en-US" sz="2400" dirty="0">
                <a:solidFill>
                  <a:schemeClr val="bg1"/>
                </a:solidFill>
              </a:rPr>
              <a:t>of the coil: more area = more inductance</a:t>
            </a:r>
          </a:p>
        </p:txBody>
      </p:sp>
      <p:sp>
        <p:nvSpPr>
          <p:cNvPr id="13" name="Oval 12">
            <a:extLst>
              <a:ext uri="{FF2B5EF4-FFF2-40B4-BE49-F238E27FC236}">
                <a16:creationId xmlns:a16="http://schemas.microsoft.com/office/drawing/2014/main" id="{8DAE6BB4-5272-ED40-9906-8ABEA30DE076}"/>
              </a:ext>
            </a:extLst>
          </p:cNvPr>
          <p:cNvSpPr>
            <a:spLocks noChangeAspect="1"/>
          </p:cNvSpPr>
          <p:nvPr/>
        </p:nvSpPr>
        <p:spPr>
          <a:xfrm>
            <a:off x="1102122" y="4282455"/>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6"/>
                </a:solidFill>
              </a:rPr>
              <a:t>4</a:t>
            </a:r>
            <a:endParaRPr lang="en-GB" b="1" dirty="0">
              <a:solidFill>
                <a:schemeClr val="accent6"/>
              </a:solidFill>
            </a:endParaRPr>
          </a:p>
        </p:txBody>
      </p:sp>
      <p:pic>
        <p:nvPicPr>
          <p:cNvPr id="16" name="Picture 15">
            <a:extLst>
              <a:ext uri="{FF2B5EF4-FFF2-40B4-BE49-F238E27FC236}">
                <a16:creationId xmlns:a16="http://schemas.microsoft.com/office/drawing/2014/main" id="{B7223DBD-C70D-534B-9DF8-FEADF5CAEF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93704" y="1501355"/>
            <a:ext cx="3854522" cy="2599049"/>
          </a:xfrm>
          <a:prstGeom prst="rect">
            <a:avLst/>
          </a:prstGeom>
        </p:spPr>
      </p:pic>
      <p:pic>
        <p:nvPicPr>
          <p:cNvPr id="4" name="Graphic 3" descr="Magnifying glass">
            <a:extLst>
              <a:ext uri="{FF2B5EF4-FFF2-40B4-BE49-F238E27FC236}">
                <a16:creationId xmlns:a16="http://schemas.microsoft.com/office/drawing/2014/main" id="{2E51EDF8-A2CE-3349-B726-C591522C154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93704" y="1423321"/>
            <a:ext cx="658988" cy="658988"/>
          </a:xfrm>
          <a:prstGeom prst="rect">
            <a:avLst/>
          </a:prstGeom>
        </p:spPr>
      </p:pic>
    </p:spTree>
    <p:custDataLst>
      <p:tags r:id="rId1"/>
    </p:custDataLst>
    <p:extLst>
      <p:ext uri="{BB962C8B-B14F-4D97-AF65-F5344CB8AC3E}">
        <p14:creationId xmlns:p14="http://schemas.microsoft.com/office/powerpoint/2010/main" val="2135730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Henry</a:t>
            </a:r>
          </a:p>
        </p:txBody>
      </p:sp>
      <p:sp>
        <p:nvSpPr>
          <p:cNvPr id="3" name="Content Placeholder 2"/>
          <p:cNvSpPr>
            <a:spLocks noGrp="1"/>
          </p:cNvSpPr>
          <p:nvPr>
            <p:ph idx="1"/>
          </p:nvPr>
        </p:nvSpPr>
        <p:spPr>
          <a:xfrm>
            <a:off x="1122532" y="1091868"/>
            <a:ext cx="7672758" cy="1126676"/>
          </a:xfrm>
        </p:spPr>
        <p:txBody>
          <a:bodyPr>
            <a:noAutofit/>
          </a:bodyPr>
          <a:lstStyle/>
          <a:p>
            <a:pPr marL="0" indent="0" algn="just">
              <a:buNone/>
            </a:pPr>
            <a:r>
              <a:rPr lang="en-US" sz="2400" dirty="0"/>
              <a:t>Inductance is given the symbol </a:t>
            </a:r>
            <a:r>
              <a:rPr lang="en-US" sz="2400" b="1" dirty="0"/>
              <a:t>L</a:t>
            </a:r>
            <a:r>
              <a:rPr lang="en-US" sz="2400" dirty="0"/>
              <a:t> and is measured in Henrys (</a:t>
            </a:r>
            <a:r>
              <a:rPr lang="en-US" sz="2400" b="1" dirty="0"/>
              <a:t>H</a:t>
            </a:r>
            <a:r>
              <a:rPr lang="en-US" sz="2400" dirty="0"/>
              <a:t>).</a:t>
            </a:r>
          </a:p>
          <a:p>
            <a:pPr marL="0" indent="0" algn="just">
              <a:buNone/>
            </a:pPr>
            <a:r>
              <a:rPr lang="en-US" sz="2400" dirty="0"/>
              <a:t>Usually, smaller units than 1 Henry are used.</a:t>
            </a:r>
          </a:p>
        </p:txBody>
      </p:sp>
      <p:graphicFrame>
        <p:nvGraphicFramePr>
          <p:cNvPr id="19" name="Table 18">
            <a:extLst>
              <a:ext uri="{FF2B5EF4-FFF2-40B4-BE49-F238E27FC236}">
                <a16:creationId xmlns:a16="http://schemas.microsoft.com/office/drawing/2014/main" id="{369BAD0E-CB19-8347-934E-5AF8AE768534}"/>
              </a:ext>
            </a:extLst>
          </p:cNvPr>
          <p:cNvGraphicFramePr>
            <a:graphicFrameLocks noGrp="1"/>
          </p:cNvGraphicFramePr>
          <p:nvPr>
            <p:extLst>
              <p:ext uri="{D42A27DB-BD31-4B8C-83A1-F6EECF244321}">
                <p14:modId xmlns:p14="http://schemas.microsoft.com/office/powerpoint/2010/main" val="2508346020"/>
              </p:ext>
            </p:extLst>
          </p:nvPr>
        </p:nvGraphicFramePr>
        <p:xfrm>
          <a:off x="1122530" y="2558445"/>
          <a:ext cx="8333703" cy="2286000"/>
        </p:xfrm>
        <a:graphic>
          <a:graphicData uri="http://schemas.openxmlformats.org/drawingml/2006/table">
            <a:tbl>
              <a:tblPr firstRow="1" bandRow="1">
                <a:tableStyleId>{5C22544A-7EE6-4342-B048-85BDC9FD1C3A}</a:tableStyleId>
              </a:tblPr>
              <a:tblGrid>
                <a:gridCol w="1808724">
                  <a:extLst>
                    <a:ext uri="{9D8B030D-6E8A-4147-A177-3AD203B41FA5}">
                      <a16:colId xmlns:a16="http://schemas.microsoft.com/office/drawing/2014/main" val="3645628591"/>
                    </a:ext>
                  </a:extLst>
                </a:gridCol>
                <a:gridCol w="2143790">
                  <a:extLst>
                    <a:ext uri="{9D8B030D-6E8A-4147-A177-3AD203B41FA5}">
                      <a16:colId xmlns:a16="http://schemas.microsoft.com/office/drawing/2014/main" val="747382691"/>
                    </a:ext>
                  </a:extLst>
                </a:gridCol>
                <a:gridCol w="3221741">
                  <a:extLst>
                    <a:ext uri="{9D8B030D-6E8A-4147-A177-3AD203B41FA5}">
                      <a16:colId xmlns:a16="http://schemas.microsoft.com/office/drawing/2014/main" val="1265467728"/>
                    </a:ext>
                  </a:extLst>
                </a:gridCol>
                <a:gridCol w="1159448">
                  <a:extLst>
                    <a:ext uri="{9D8B030D-6E8A-4147-A177-3AD203B41FA5}">
                      <a16:colId xmlns:a16="http://schemas.microsoft.com/office/drawing/2014/main" val="2067191075"/>
                    </a:ext>
                  </a:extLst>
                </a:gridCol>
              </a:tblGrid>
              <a:tr h="370840">
                <a:tc>
                  <a:txBody>
                    <a:bodyPr/>
                    <a:lstStyle/>
                    <a:p>
                      <a:r>
                        <a:rPr lang="en-US" sz="2400" dirty="0"/>
                        <a:t>Unit</a:t>
                      </a:r>
                    </a:p>
                  </a:txBody>
                  <a:tcPr/>
                </a:tc>
                <a:tc>
                  <a:txBody>
                    <a:bodyPr/>
                    <a:lstStyle/>
                    <a:p>
                      <a:r>
                        <a:rPr lang="en-US" sz="2400" dirty="0"/>
                        <a:t>Abbreviation</a:t>
                      </a:r>
                    </a:p>
                  </a:txBody>
                  <a:tcPr/>
                </a:tc>
                <a:tc>
                  <a:txBody>
                    <a:bodyPr/>
                    <a:lstStyle/>
                    <a:p>
                      <a:r>
                        <a:rPr lang="en-US" sz="2400" dirty="0"/>
                        <a:t>Value</a:t>
                      </a:r>
                    </a:p>
                  </a:txBody>
                  <a:tcPr/>
                </a:tc>
                <a:tc>
                  <a:txBody>
                    <a:bodyPr/>
                    <a:lstStyle/>
                    <a:p>
                      <a:endParaRPr lang="en-US"/>
                    </a:p>
                  </a:txBody>
                  <a:tcPr/>
                </a:tc>
                <a:extLst>
                  <a:ext uri="{0D108BD9-81ED-4DB2-BD59-A6C34878D82A}">
                    <a16:rowId xmlns:a16="http://schemas.microsoft.com/office/drawing/2014/main" val="4085787309"/>
                  </a:ext>
                </a:extLst>
              </a:tr>
              <a:tr h="370840">
                <a:tc>
                  <a:txBody>
                    <a:bodyPr/>
                    <a:lstStyle/>
                    <a:p>
                      <a:r>
                        <a:rPr lang="en-US" sz="2400" dirty="0"/>
                        <a:t>millihenry</a:t>
                      </a:r>
                    </a:p>
                  </a:txBody>
                  <a:tcPr/>
                </a:tc>
                <a:tc>
                  <a:txBody>
                    <a:bodyPr/>
                    <a:lstStyle/>
                    <a:p>
                      <a:r>
                        <a:rPr lang="en-US" sz="2400" dirty="0" err="1"/>
                        <a:t>mH</a:t>
                      </a:r>
                      <a:endParaRPr lang="en-US" sz="2400" dirty="0"/>
                    </a:p>
                  </a:txBody>
                  <a:tcPr/>
                </a:tc>
                <a:tc>
                  <a:txBody>
                    <a:bodyPr/>
                    <a:lstStyle/>
                    <a:p>
                      <a:r>
                        <a:rPr lang="en-US" sz="2400" dirty="0"/>
                        <a:t>1 thousandth of a Henry</a:t>
                      </a:r>
                    </a:p>
                  </a:txBody>
                  <a:tcPr/>
                </a:tc>
                <a:tc>
                  <a:txBody>
                    <a:bodyPr/>
                    <a:lstStyle/>
                    <a:p>
                      <a:r>
                        <a:rPr lang="en-US" sz="2400" dirty="0"/>
                        <a:t>10</a:t>
                      </a:r>
                      <a:r>
                        <a:rPr lang="en-US" sz="2400" baseline="30000" dirty="0"/>
                        <a:t>-</a:t>
                      </a:r>
                      <a:r>
                        <a:rPr lang="en-US" sz="2400" kern="1200" baseline="30000" dirty="0">
                          <a:solidFill>
                            <a:schemeClr val="dk1"/>
                          </a:solidFill>
                          <a:latin typeface="+mn-lt"/>
                          <a:ea typeface="+mn-ea"/>
                          <a:cs typeface="+mn-cs"/>
                        </a:rPr>
                        <a:t>3</a:t>
                      </a:r>
                    </a:p>
                  </a:txBody>
                  <a:tcPr/>
                </a:tc>
                <a:extLst>
                  <a:ext uri="{0D108BD9-81ED-4DB2-BD59-A6C34878D82A}">
                    <a16:rowId xmlns:a16="http://schemas.microsoft.com/office/drawing/2014/main" val="1416063367"/>
                  </a:ext>
                </a:extLst>
              </a:tr>
              <a:tr h="370840">
                <a:tc>
                  <a:txBody>
                    <a:bodyPr/>
                    <a:lstStyle/>
                    <a:p>
                      <a:r>
                        <a:rPr lang="en-US" sz="2400" dirty="0"/>
                        <a:t>microhenry</a:t>
                      </a:r>
                    </a:p>
                  </a:txBody>
                  <a:tcPr/>
                </a:tc>
                <a:tc>
                  <a:txBody>
                    <a:bodyPr/>
                    <a:lstStyle/>
                    <a:p>
                      <a:r>
                        <a:rPr lang="en-US" sz="2400" dirty="0" err="1"/>
                        <a:t>μH</a:t>
                      </a:r>
                      <a:endParaRPr lang="en-US" sz="2400" dirty="0"/>
                    </a:p>
                  </a:txBody>
                  <a:tcPr/>
                </a:tc>
                <a:tc>
                  <a:txBody>
                    <a:bodyPr/>
                    <a:lstStyle/>
                    <a:p>
                      <a:r>
                        <a:rPr lang="en-US" sz="2400" dirty="0"/>
                        <a:t>1 millionth of a Henry</a:t>
                      </a:r>
                    </a:p>
                  </a:txBody>
                  <a:tcPr/>
                </a:tc>
                <a:tc>
                  <a:txBody>
                    <a:bodyPr/>
                    <a:lstStyle/>
                    <a:p>
                      <a:r>
                        <a:rPr lang="en-US" sz="2400" dirty="0"/>
                        <a:t>10</a:t>
                      </a:r>
                      <a:r>
                        <a:rPr lang="en-US" sz="2400" baseline="30000" dirty="0"/>
                        <a:t>-</a:t>
                      </a:r>
                      <a:r>
                        <a:rPr lang="en-US" sz="2400" kern="1200" baseline="30000" dirty="0">
                          <a:solidFill>
                            <a:schemeClr val="dk1"/>
                          </a:solidFill>
                          <a:latin typeface="+mn-lt"/>
                          <a:ea typeface="+mn-ea"/>
                          <a:cs typeface="+mn-cs"/>
                        </a:rPr>
                        <a:t>6</a:t>
                      </a:r>
                    </a:p>
                  </a:txBody>
                  <a:tcPr/>
                </a:tc>
                <a:extLst>
                  <a:ext uri="{0D108BD9-81ED-4DB2-BD59-A6C34878D82A}">
                    <a16:rowId xmlns:a16="http://schemas.microsoft.com/office/drawing/2014/main" val="289178920"/>
                  </a:ext>
                </a:extLst>
              </a:tr>
              <a:tr h="370840">
                <a:tc>
                  <a:txBody>
                    <a:bodyPr/>
                    <a:lstStyle/>
                    <a:p>
                      <a:r>
                        <a:rPr lang="en-US" sz="2400" dirty="0"/>
                        <a:t>nanohenry</a:t>
                      </a:r>
                    </a:p>
                  </a:txBody>
                  <a:tcPr/>
                </a:tc>
                <a:tc>
                  <a:txBody>
                    <a:bodyPr/>
                    <a:lstStyle/>
                    <a:p>
                      <a:r>
                        <a:rPr lang="en-US" sz="2400" dirty="0" err="1"/>
                        <a:t>nH</a:t>
                      </a:r>
                      <a:endParaRPr lang="en-US" sz="2400" dirty="0"/>
                    </a:p>
                  </a:txBody>
                  <a:tcPr/>
                </a:tc>
                <a:tc>
                  <a:txBody>
                    <a:bodyPr/>
                    <a:lstStyle/>
                    <a:p>
                      <a:r>
                        <a:rPr lang="en-US" sz="2400" dirty="0"/>
                        <a:t>1 billionth of a Henry</a:t>
                      </a:r>
                    </a:p>
                  </a:txBody>
                  <a:tcPr/>
                </a:tc>
                <a:tc>
                  <a:txBody>
                    <a:bodyPr/>
                    <a:lstStyle/>
                    <a:p>
                      <a:r>
                        <a:rPr lang="en-US" sz="2400" dirty="0"/>
                        <a:t>10</a:t>
                      </a:r>
                      <a:r>
                        <a:rPr lang="en-US" sz="2400" baseline="30000" dirty="0"/>
                        <a:t>-9</a:t>
                      </a:r>
                    </a:p>
                  </a:txBody>
                  <a:tcPr/>
                </a:tc>
                <a:extLst>
                  <a:ext uri="{0D108BD9-81ED-4DB2-BD59-A6C34878D82A}">
                    <a16:rowId xmlns:a16="http://schemas.microsoft.com/office/drawing/2014/main" val="3372045811"/>
                  </a:ext>
                </a:extLst>
              </a:tr>
              <a:tr h="370840">
                <a:tc>
                  <a:txBody>
                    <a:bodyPr/>
                    <a:lstStyle/>
                    <a:p>
                      <a:r>
                        <a:rPr lang="en-US" sz="2400" dirty="0"/>
                        <a:t>picohenry</a:t>
                      </a:r>
                    </a:p>
                  </a:txBody>
                  <a:tcPr/>
                </a:tc>
                <a:tc>
                  <a:txBody>
                    <a:bodyPr/>
                    <a:lstStyle/>
                    <a:p>
                      <a:r>
                        <a:rPr lang="en-US" sz="2400" dirty="0"/>
                        <a:t>pH</a:t>
                      </a:r>
                    </a:p>
                  </a:txBody>
                  <a:tcPr/>
                </a:tc>
                <a:tc>
                  <a:txBody>
                    <a:bodyPr/>
                    <a:lstStyle/>
                    <a:p>
                      <a:r>
                        <a:rPr lang="en-US" sz="2400" dirty="0"/>
                        <a:t>1 trillionth of a Henry</a:t>
                      </a:r>
                    </a:p>
                  </a:txBody>
                  <a:tcPr/>
                </a:tc>
                <a:tc>
                  <a:txBody>
                    <a:bodyPr/>
                    <a:lstStyle/>
                    <a:p>
                      <a:r>
                        <a:rPr lang="en-US" sz="2400" baseline="0" dirty="0"/>
                        <a:t>10</a:t>
                      </a:r>
                      <a:r>
                        <a:rPr lang="en-US" sz="2400" baseline="30000" dirty="0"/>
                        <a:t>-12</a:t>
                      </a:r>
                    </a:p>
                  </a:txBody>
                  <a:tcPr/>
                </a:tc>
                <a:extLst>
                  <a:ext uri="{0D108BD9-81ED-4DB2-BD59-A6C34878D82A}">
                    <a16:rowId xmlns:a16="http://schemas.microsoft.com/office/drawing/2014/main" val="1939016216"/>
                  </a:ext>
                </a:extLst>
              </a:tr>
            </a:tbl>
          </a:graphicData>
        </a:graphic>
      </p:graphicFrame>
    </p:spTree>
    <p:custDataLst>
      <p:tags r:id="rId1"/>
    </p:custDataLst>
    <p:extLst>
      <p:ext uri="{BB962C8B-B14F-4D97-AF65-F5344CB8AC3E}">
        <p14:creationId xmlns:p14="http://schemas.microsoft.com/office/powerpoint/2010/main" val="2360679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Convert Inductances</a:t>
            </a:r>
          </a:p>
        </p:txBody>
      </p:sp>
      <p:pic>
        <p:nvPicPr>
          <p:cNvPr id="12" name="Graphic 11" descr="User">
            <a:extLst>
              <a:ext uri="{FF2B5EF4-FFF2-40B4-BE49-F238E27FC236}">
                <a16:creationId xmlns:a16="http://schemas.microsoft.com/office/drawing/2014/main" id="{DEC392E7-B4E0-DD4C-82CC-4D7D15A8504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597" y="1109490"/>
            <a:ext cx="854046" cy="854046"/>
          </a:xfrm>
          <a:prstGeom prst="rect">
            <a:avLst/>
          </a:prstGeom>
        </p:spPr>
      </p:pic>
      <p:sp>
        <p:nvSpPr>
          <p:cNvPr id="13" name="Rectangle 12">
            <a:extLst>
              <a:ext uri="{FF2B5EF4-FFF2-40B4-BE49-F238E27FC236}">
                <a16:creationId xmlns:a16="http://schemas.microsoft.com/office/drawing/2014/main" id="{FF62D47F-6933-8946-8F0C-E7119AE0A3A0}"/>
              </a:ext>
            </a:extLst>
          </p:cNvPr>
          <p:cNvSpPr/>
          <p:nvPr/>
        </p:nvSpPr>
        <p:spPr>
          <a:xfrm>
            <a:off x="1091644" y="1109490"/>
            <a:ext cx="7872474" cy="1200329"/>
          </a:xfrm>
          <a:prstGeom prst="rect">
            <a:avLst/>
          </a:prstGeom>
          <a:solidFill>
            <a:schemeClr val="tx2">
              <a:lumMod val="40000"/>
              <a:lumOff val="60000"/>
            </a:schemeClr>
          </a:solidFill>
        </p:spPr>
        <p:txBody>
          <a:bodyPr wrap="square">
            <a:spAutoFit/>
          </a:bodyPr>
          <a:lstStyle/>
          <a:p>
            <a:pPr algn="just"/>
            <a:r>
              <a:rPr lang="en-GB" sz="2400" dirty="0"/>
              <a:t>Take a moment to get some practice converting between these different units by entering the corresponding values in each case.</a:t>
            </a:r>
          </a:p>
        </p:txBody>
      </p:sp>
      <p:sp>
        <p:nvSpPr>
          <p:cNvPr id="3" name="TextBox 2">
            <a:extLst>
              <a:ext uri="{FF2B5EF4-FFF2-40B4-BE49-F238E27FC236}">
                <a16:creationId xmlns:a16="http://schemas.microsoft.com/office/drawing/2014/main" id="{DFB85AE5-0671-AA4E-8271-676E2175555D}"/>
              </a:ext>
            </a:extLst>
          </p:cNvPr>
          <p:cNvSpPr txBox="1"/>
          <p:nvPr/>
        </p:nvSpPr>
        <p:spPr>
          <a:xfrm>
            <a:off x="2482328" y="1969187"/>
            <a:ext cx="1599942" cy="3046988"/>
          </a:xfrm>
          <a:prstGeom prst="rect">
            <a:avLst/>
          </a:prstGeom>
          <a:noFill/>
        </p:spPr>
        <p:txBody>
          <a:bodyPr wrap="square" rtlCol="0">
            <a:spAutoFit/>
          </a:bodyPr>
          <a:lstStyle/>
          <a:p>
            <a:pPr algn="r"/>
            <a:endParaRPr lang="en-GB" sz="2400" dirty="0"/>
          </a:p>
          <a:p>
            <a:pPr algn="r"/>
            <a:r>
              <a:rPr lang="en-GB" sz="2400" dirty="0"/>
              <a:t>4 200μH = </a:t>
            </a:r>
          </a:p>
          <a:p>
            <a:pPr algn="r"/>
            <a:endParaRPr lang="en-GB" sz="2400" dirty="0"/>
          </a:p>
          <a:p>
            <a:pPr algn="r"/>
            <a:r>
              <a:rPr lang="en-GB" sz="2400" dirty="0"/>
              <a:t>25mH = </a:t>
            </a:r>
          </a:p>
          <a:p>
            <a:pPr algn="r"/>
            <a:endParaRPr lang="en-GB" sz="2400" dirty="0"/>
          </a:p>
          <a:p>
            <a:pPr algn="r"/>
            <a:r>
              <a:rPr lang="en-GB" sz="2400" dirty="0"/>
              <a:t>8 300pH = </a:t>
            </a:r>
          </a:p>
          <a:p>
            <a:pPr algn="r"/>
            <a:endParaRPr lang="en-GB" sz="2400" dirty="0"/>
          </a:p>
          <a:p>
            <a:pPr algn="r"/>
            <a:r>
              <a:rPr lang="en-GB" sz="2400" dirty="0"/>
              <a:t>700nH = </a:t>
            </a:r>
          </a:p>
        </p:txBody>
      </p:sp>
      <p:sp>
        <p:nvSpPr>
          <p:cNvPr id="8" name="Rectangle 7">
            <a:extLst>
              <a:ext uri="{FF2B5EF4-FFF2-40B4-BE49-F238E27FC236}">
                <a16:creationId xmlns:a16="http://schemas.microsoft.com/office/drawing/2014/main" id="{6C3ECA67-6381-EF4A-89BC-DA5F4683E02E}"/>
              </a:ext>
            </a:extLst>
          </p:cNvPr>
          <p:cNvSpPr/>
          <p:nvPr/>
        </p:nvSpPr>
        <p:spPr>
          <a:xfrm>
            <a:off x="4123948" y="2372565"/>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814C65C-D66B-784F-8251-C116E28CEB43}"/>
              </a:ext>
            </a:extLst>
          </p:cNvPr>
          <p:cNvSpPr/>
          <p:nvPr/>
        </p:nvSpPr>
        <p:spPr>
          <a:xfrm>
            <a:off x="6388072" y="2348902"/>
            <a:ext cx="622286" cy="461665"/>
          </a:xfrm>
          <a:prstGeom prst="rect">
            <a:avLst/>
          </a:prstGeom>
        </p:spPr>
        <p:txBody>
          <a:bodyPr wrap="none">
            <a:spAutoFit/>
          </a:bodyPr>
          <a:lstStyle/>
          <a:p>
            <a:r>
              <a:rPr lang="en-GB" sz="2400" dirty="0" err="1"/>
              <a:t>mH</a:t>
            </a:r>
            <a:endParaRPr lang="en-GB" dirty="0"/>
          </a:p>
        </p:txBody>
      </p:sp>
      <p:sp>
        <p:nvSpPr>
          <p:cNvPr id="15" name="Rectangle 14">
            <a:extLst>
              <a:ext uri="{FF2B5EF4-FFF2-40B4-BE49-F238E27FC236}">
                <a16:creationId xmlns:a16="http://schemas.microsoft.com/office/drawing/2014/main" id="{B7824B58-7106-9C44-AC3E-F3A49D87568C}"/>
              </a:ext>
            </a:extLst>
          </p:cNvPr>
          <p:cNvSpPr/>
          <p:nvPr/>
        </p:nvSpPr>
        <p:spPr>
          <a:xfrm>
            <a:off x="4123948" y="3078343"/>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5FDDDD9-1167-6E40-9729-891D0DB4D9BF}"/>
              </a:ext>
            </a:extLst>
          </p:cNvPr>
          <p:cNvSpPr/>
          <p:nvPr/>
        </p:nvSpPr>
        <p:spPr>
          <a:xfrm>
            <a:off x="6388072" y="3054680"/>
            <a:ext cx="495649" cy="461665"/>
          </a:xfrm>
          <a:prstGeom prst="rect">
            <a:avLst/>
          </a:prstGeom>
        </p:spPr>
        <p:txBody>
          <a:bodyPr wrap="none">
            <a:spAutoFit/>
          </a:bodyPr>
          <a:lstStyle/>
          <a:p>
            <a:r>
              <a:rPr lang="en-GB" sz="2400" dirty="0" err="1"/>
              <a:t>μF</a:t>
            </a:r>
            <a:endParaRPr lang="en-GB" dirty="0"/>
          </a:p>
        </p:txBody>
      </p:sp>
      <p:sp>
        <p:nvSpPr>
          <p:cNvPr id="20" name="Rectangle 19">
            <a:extLst>
              <a:ext uri="{FF2B5EF4-FFF2-40B4-BE49-F238E27FC236}">
                <a16:creationId xmlns:a16="http://schemas.microsoft.com/office/drawing/2014/main" id="{B2D6D983-961A-6540-9BD7-9C82D6D3A973}"/>
              </a:ext>
            </a:extLst>
          </p:cNvPr>
          <p:cNvSpPr/>
          <p:nvPr/>
        </p:nvSpPr>
        <p:spPr>
          <a:xfrm>
            <a:off x="4141138" y="3813828"/>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67F2AD3-0683-2144-A1DD-5B34E7CAD075}"/>
              </a:ext>
            </a:extLst>
          </p:cNvPr>
          <p:cNvSpPr/>
          <p:nvPr/>
        </p:nvSpPr>
        <p:spPr>
          <a:xfrm>
            <a:off x="6405262" y="3790165"/>
            <a:ext cx="570990" cy="461665"/>
          </a:xfrm>
          <a:prstGeom prst="rect">
            <a:avLst/>
          </a:prstGeom>
        </p:spPr>
        <p:txBody>
          <a:bodyPr wrap="none">
            <a:spAutoFit/>
          </a:bodyPr>
          <a:lstStyle/>
          <a:p>
            <a:r>
              <a:rPr lang="en-GB" sz="2400" dirty="0"/>
              <a:t>mF</a:t>
            </a:r>
            <a:endParaRPr lang="en-GB" dirty="0"/>
          </a:p>
        </p:txBody>
      </p:sp>
      <p:sp>
        <p:nvSpPr>
          <p:cNvPr id="28" name="Rectangle 27">
            <a:extLst>
              <a:ext uri="{FF2B5EF4-FFF2-40B4-BE49-F238E27FC236}">
                <a16:creationId xmlns:a16="http://schemas.microsoft.com/office/drawing/2014/main" id="{7F642B53-4B35-6342-AAAE-8407F7F7A41A}"/>
              </a:ext>
            </a:extLst>
          </p:cNvPr>
          <p:cNvSpPr/>
          <p:nvPr/>
        </p:nvSpPr>
        <p:spPr>
          <a:xfrm>
            <a:off x="4123948" y="4550757"/>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619CCB0-73AC-1F42-B0A2-901A8F0079A4}"/>
              </a:ext>
            </a:extLst>
          </p:cNvPr>
          <p:cNvSpPr/>
          <p:nvPr/>
        </p:nvSpPr>
        <p:spPr>
          <a:xfrm>
            <a:off x="6388072" y="4527094"/>
            <a:ext cx="487634" cy="461665"/>
          </a:xfrm>
          <a:prstGeom prst="rect">
            <a:avLst/>
          </a:prstGeom>
        </p:spPr>
        <p:txBody>
          <a:bodyPr wrap="none">
            <a:spAutoFit/>
          </a:bodyPr>
          <a:lstStyle/>
          <a:p>
            <a:r>
              <a:rPr lang="en-GB" sz="2400" dirty="0"/>
              <a:t>pF</a:t>
            </a:r>
            <a:endParaRPr lang="en-GB" dirty="0"/>
          </a:p>
        </p:txBody>
      </p:sp>
      <p:sp>
        <p:nvSpPr>
          <p:cNvPr id="32" name="Rounded Rectangle 31">
            <a:extLst>
              <a:ext uri="{FF2B5EF4-FFF2-40B4-BE49-F238E27FC236}">
                <a16:creationId xmlns:a16="http://schemas.microsoft.com/office/drawing/2014/main" id="{B754D4EE-DD5F-0E43-AC6F-B724CDAF828A}"/>
              </a:ext>
            </a:extLst>
          </p:cNvPr>
          <p:cNvSpPr/>
          <p:nvPr/>
        </p:nvSpPr>
        <p:spPr>
          <a:xfrm>
            <a:off x="7405141" y="3285512"/>
            <a:ext cx="265418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Submit</a:t>
            </a:r>
          </a:p>
        </p:txBody>
      </p:sp>
    </p:spTree>
    <p:custDataLst>
      <p:tags r:id="rId1"/>
    </p:custDataLst>
    <p:extLst>
      <p:ext uri="{BB962C8B-B14F-4D97-AF65-F5344CB8AC3E}">
        <p14:creationId xmlns:p14="http://schemas.microsoft.com/office/powerpoint/2010/main" val="3495139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Types of inductors</a:t>
            </a:r>
          </a:p>
        </p:txBody>
      </p:sp>
      <p:sp>
        <p:nvSpPr>
          <p:cNvPr id="3" name="Content Placeholder 2"/>
          <p:cNvSpPr>
            <a:spLocks noGrp="1"/>
          </p:cNvSpPr>
          <p:nvPr>
            <p:ph idx="1"/>
          </p:nvPr>
        </p:nvSpPr>
        <p:spPr>
          <a:xfrm>
            <a:off x="1122531" y="1091868"/>
            <a:ext cx="7607557" cy="722685"/>
          </a:xfrm>
        </p:spPr>
        <p:txBody>
          <a:bodyPr>
            <a:noAutofit/>
          </a:bodyPr>
          <a:lstStyle/>
          <a:p>
            <a:pPr marL="0" indent="0" algn="just">
              <a:buNone/>
            </a:pPr>
            <a:r>
              <a:rPr lang="en-GB" sz="2400" dirty="0"/>
              <a:t>There are basically 2 types of inductors that you might use in electronics.</a:t>
            </a:r>
          </a:p>
        </p:txBody>
      </p:sp>
      <p:sp>
        <p:nvSpPr>
          <p:cNvPr id="5" name="Rectangle 4">
            <a:extLst>
              <a:ext uri="{FF2B5EF4-FFF2-40B4-BE49-F238E27FC236}">
                <a16:creationId xmlns:a16="http://schemas.microsoft.com/office/drawing/2014/main" id="{404ED4B3-E251-AD40-B2CA-A34AB0B619F3}"/>
              </a:ext>
            </a:extLst>
          </p:cNvPr>
          <p:cNvSpPr/>
          <p:nvPr/>
        </p:nvSpPr>
        <p:spPr>
          <a:xfrm>
            <a:off x="1122531" y="1849919"/>
            <a:ext cx="2416744" cy="1938992"/>
          </a:xfrm>
          <a:prstGeom prst="rect">
            <a:avLst/>
          </a:prstGeom>
          <a:solidFill>
            <a:schemeClr val="tx2">
              <a:lumMod val="40000"/>
              <a:lumOff val="60000"/>
            </a:schemeClr>
          </a:solidFill>
        </p:spPr>
        <p:txBody>
          <a:bodyPr wrap="square">
            <a:spAutoFit/>
          </a:bodyPr>
          <a:lstStyle/>
          <a:p>
            <a:pPr algn="just"/>
            <a:r>
              <a:rPr lang="en-GB" sz="2400" i="1" dirty="0"/>
              <a:t>Click on the pictures to find out more about each type of inductor.</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22231" y="1849919"/>
            <a:ext cx="854046" cy="854046"/>
          </a:xfrm>
          <a:prstGeom prst="rect">
            <a:avLst/>
          </a:prstGeom>
        </p:spPr>
      </p:pic>
      <p:sp>
        <p:nvSpPr>
          <p:cNvPr id="4" name="TextBox 3">
            <a:extLst>
              <a:ext uri="{FF2B5EF4-FFF2-40B4-BE49-F238E27FC236}">
                <a16:creationId xmlns:a16="http://schemas.microsoft.com/office/drawing/2014/main" id="{8AFE8BC2-597C-154B-95AA-70B129A50B9C}"/>
              </a:ext>
            </a:extLst>
          </p:cNvPr>
          <p:cNvSpPr txBox="1"/>
          <p:nvPr/>
        </p:nvSpPr>
        <p:spPr>
          <a:xfrm>
            <a:off x="4075505" y="4144148"/>
            <a:ext cx="2081288" cy="830997"/>
          </a:xfrm>
          <a:prstGeom prst="rect">
            <a:avLst/>
          </a:prstGeom>
          <a:noFill/>
        </p:spPr>
        <p:txBody>
          <a:bodyPr wrap="square" rtlCol="0">
            <a:spAutoFit/>
          </a:bodyPr>
          <a:lstStyle/>
          <a:p>
            <a:pPr algn="ctr"/>
            <a:r>
              <a:rPr lang="en-GB" sz="2400" b="1" dirty="0"/>
              <a:t>Iron Core Inductors</a:t>
            </a:r>
          </a:p>
        </p:txBody>
      </p:sp>
      <p:sp>
        <p:nvSpPr>
          <p:cNvPr id="12" name="TextBox 11">
            <a:extLst>
              <a:ext uri="{FF2B5EF4-FFF2-40B4-BE49-F238E27FC236}">
                <a16:creationId xmlns:a16="http://schemas.microsoft.com/office/drawing/2014/main" id="{DB6B55A6-1FEE-504D-9E26-0F86E42CD35C}"/>
              </a:ext>
            </a:extLst>
          </p:cNvPr>
          <p:cNvSpPr txBox="1"/>
          <p:nvPr/>
        </p:nvSpPr>
        <p:spPr>
          <a:xfrm>
            <a:off x="6896140" y="4181386"/>
            <a:ext cx="2081288" cy="830997"/>
          </a:xfrm>
          <a:prstGeom prst="rect">
            <a:avLst/>
          </a:prstGeom>
          <a:noFill/>
        </p:spPr>
        <p:txBody>
          <a:bodyPr wrap="square" rtlCol="0">
            <a:spAutoFit/>
          </a:bodyPr>
          <a:lstStyle/>
          <a:p>
            <a:pPr algn="ctr"/>
            <a:r>
              <a:rPr lang="en-GB" sz="2400" b="1" dirty="0"/>
              <a:t>Air Core Inductors</a:t>
            </a:r>
          </a:p>
        </p:txBody>
      </p:sp>
      <p:pic>
        <p:nvPicPr>
          <p:cNvPr id="9" name="Picture 8">
            <a:extLst>
              <a:ext uri="{FF2B5EF4-FFF2-40B4-BE49-F238E27FC236}">
                <a16:creationId xmlns:a16="http://schemas.microsoft.com/office/drawing/2014/main" id="{14BB4AC7-FD7F-F547-9CBA-22422B0824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74809" y="1814553"/>
            <a:ext cx="2750099" cy="2236747"/>
          </a:xfrm>
          <a:prstGeom prst="rect">
            <a:avLst/>
          </a:prstGeom>
        </p:spPr>
      </p:pic>
      <p:pic>
        <p:nvPicPr>
          <p:cNvPr id="10" name="Picture 9">
            <a:extLst>
              <a:ext uri="{FF2B5EF4-FFF2-40B4-BE49-F238E27FC236}">
                <a16:creationId xmlns:a16="http://schemas.microsoft.com/office/drawing/2014/main" id="{F83982CC-9DDF-FE4B-954C-C2AE855F3D7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01953" y="1804093"/>
            <a:ext cx="2340055" cy="2340055"/>
          </a:xfrm>
          <a:prstGeom prst="rect">
            <a:avLst/>
          </a:prstGeom>
        </p:spPr>
      </p:pic>
    </p:spTree>
    <p:custDataLst>
      <p:tags r:id="rId1"/>
    </p:custDataLst>
    <p:extLst>
      <p:ext uri="{BB962C8B-B14F-4D97-AF65-F5344CB8AC3E}">
        <p14:creationId xmlns:p14="http://schemas.microsoft.com/office/powerpoint/2010/main" val="3693186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Iron core Inductors</a:t>
            </a:r>
          </a:p>
        </p:txBody>
      </p:sp>
      <p:sp>
        <p:nvSpPr>
          <p:cNvPr id="3" name="Content Placeholder 2"/>
          <p:cNvSpPr>
            <a:spLocks noGrp="1"/>
          </p:cNvSpPr>
          <p:nvPr>
            <p:ph idx="1"/>
          </p:nvPr>
        </p:nvSpPr>
        <p:spPr>
          <a:xfrm>
            <a:off x="1122531" y="1091867"/>
            <a:ext cx="5038426" cy="2445811"/>
          </a:xfrm>
        </p:spPr>
        <p:txBody>
          <a:bodyPr>
            <a:noAutofit/>
          </a:bodyPr>
          <a:lstStyle/>
          <a:p>
            <a:pPr marL="0" indent="0" algn="just">
              <a:buNone/>
            </a:pPr>
            <a:r>
              <a:rPr lang="en-GB" sz="2400" dirty="0"/>
              <a:t>The iron core of the inductor helps to strengthen the magnetic field that is created. This means that higher inductance values are possible.</a:t>
            </a:r>
          </a:p>
          <a:p>
            <a:pPr marL="0" indent="0" algn="just">
              <a:buNone/>
            </a:pPr>
            <a:r>
              <a:rPr lang="en-GB" sz="2400" dirty="0"/>
              <a:t>The core can be made of any ferromagnetic material – not just iron.</a:t>
            </a:r>
          </a:p>
          <a:p>
            <a:pPr marL="0" indent="0" algn="just">
              <a:buNone/>
            </a:pPr>
            <a:r>
              <a:rPr lang="en-GB" sz="2400" dirty="0"/>
              <a:t>Iron core inductors have various symbols.</a:t>
            </a:r>
          </a:p>
        </p:txBody>
      </p:sp>
      <p:pic>
        <p:nvPicPr>
          <p:cNvPr id="22" name="Picture 21">
            <a:extLst>
              <a:ext uri="{FF2B5EF4-FFF2-40B4-BE49-F238E27FC236}">
                <a16:creationId xmlns:a16="http://schemas.microsoft.com/office/drawing/2014/main" id="{DCB633F4-F999-E047-B586-1CBA37054046}"/>
              </a:ext>
            </a:extLst>
          </p:cNvPr>
          <p:cNvPicPr>
            <a:picLocks noChangeAspect="1"/>
          </p:cNvPicPr>
          <p:nvPr/>
        </p:nvPicPr>
        <p:blipFill>
          <a:blip r:embed="rId4"/>
          <a:stretch>
            <a:fillRect/>
          </a:stretch>
        </p:blipFill>
        <p:spPr>
          <a:xfrm>
            <a:off x="7095697" y="927068"/>
            <a:ext cx="2082800" cy="558800"/>
          </a:xfrm>
          <a:prstGeom prst="rect">
            <a:avLst/>
          </a:prstGeom>
        </p:spPr>
      </p:pic>
      <p:pic>
        <p:nvPicPr>
          <p:cNvPr id="23" name="Picture 22">
            <a:extLst>
              <a:ext uri="{FF2B5EF4-FFF2-40B4-BE49-F238E27FC236}">
                <a16:creationId xmlns:a16="http://schemas.microsoft.com/office/drawing/2014/main" id="{09F515D7-17C2-2543-99D5-EB8B4C369E0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6200000">
            <a:off x="7777593" y="1287945"/>
            <a:ext cx="768237" cy="2053652"/>
          </a:xfrm>
          <a:prstGeom prst="rect">
            <a:avLst/>
          </a:prstGeom>
        </p:spPr>
      </p:pic>
      <p:pic>
        <p:nvPicPr>
          <p:cNvPr id="25" name="Picture 24">
            <a:extLst>
              <a:ext uri="{FF2B5EF4-FFF2-40B4-BE49-F238E27FC236}">
                <a16:creationId xmlns:a16="http://schemas.microsoft.com/office/drawing/2014/main" id="{E2B33569-0B15-0B45-8D64-69F8F3D3D34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452368" y="3029659"/>
            <a:ext cx="1486576" cy="856328"/>
          </a:xfrm>
          <a:prstGeom prst="rect">
            <a:avLst/>
          </a:prstGeom>
        </p:spPr>
      </p:pic>
    </p:spTree>
    <p:custDataLst>
      <p:tags r:id="rId1"/>
    </p:custDataLst>
    <p:extLst>
      <p:ext uri="{BB962C8B-B14F-4D97-AF65-F5344CB8AC3E}">
        <p14:creationId xmlns:p14="http://schemas.microsoft.com/office/powerpoint/2010/main" val="2566753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Air core inductors</a:t>
            </a:r>
          </a:p>
        </p:txBody>
      </p:sp>
      <p:sp>
        <p:nvSpPr>
          <p:cNvPr id="3" name="Content Placeholder 2"/>
          <p:cNvSpPr>
            <a:spLocks noGrp="1"/>
          </p:cNvSpPr>
          <p:nvPr>
            <p:ph idx="1"/>
          </p:nvPr>
        </p:nvSpPr>
        <p:spPr>
          <a:xfrm>
            <a:off x="1122532" y="1091867"/>
            <a:ext cx="4573730" cy="2880525"/>
          </a:xfrm>
        </p:spPr>
        <p:txBody>
          <a:bodyPr>
            <a:noAutofit/>
          </a:bodyPr>
          <a:lstStyle/>
          <a:p>
            <a:pPr marL="0" indent="0" algn="just">
              <a:buNone/>
            </a:pPr>
            <a:r>
              <a:rPr lang="en-GB" sz="2400" dirty="0"/>
              <a:t>Air core inductors generally have much low inductances values to similarly sized iron core inductors.</a:t>
            </a:r>
          </a:p>
          <a:p>
            <a:pPr marL="0" indent="0" algn="just">
              <a:buNone/>
            </a:pPr>
            <a:r>
              <a:rPr lang="en-GB" sz="2400" dirty="0"/>
              <a:t>They are often used in radio frequency circuits.</a:t>
            </a:r>
          </a:p>
          <a:p>
            <a:pPr marL="0" indent="0" algn="just">
              <a:buNone/>
            </a:pPr>
            <a:r>
              <a:rPr lang="en-GB" sz="2400" dirty="0"/>
              <a:t>They also have many different symbols. These are also the generic inductor symbols</a:t>
            </a:r>
          </a:p>
        </p:txBody>
      </p:sp>
      <p:pic>
        <p:nvPicPr>
          <p:cNvPr id="19" name="Picture 18">
            <a:extLst>
              <a:ext uri="{FF2B5EF4-FFF2-40B4-BE49-F238E27FC236}">
                <a16:creationId xmlns:a16="http://schemas.microsoft.com/office/drawing/2014/main" id="{316B4FB7-69DC-E348-B309-0E7312430A61}"/>
              </a:ext>
            </a:extLst>
          </p:cNvPr>
          <p:cNvPicPr>
            <a:picLocks noChangeAspect="1"/>
          </p:cNvPicPr>
          <p:nvPr/>
        </p:nvPicPr>
        <p:blipFill>
          <a:blip r:embed="rId4"/>
          <a:stretch>
            <a:fillRect/>
          </a:stretch>
        </p:blipFill>
        <p:spPr>
          <a:xfrm>
            <a:off x="7186443" y="1091868"/>
            <a:ext cx="1930400" cy="546100"/>
          </a:xfrm>
          <a:prstGeom prst="rect">
            <a:avLst/>
          </a:prstGeom>
        </p:spPr>
      </p:pic>
      <p:pic>
        <p:nvPicPr>
          <p:cNvPr id="21" name="Picture 20">
            <a:extLst>
              <a:ext uri="{FF2B5EF4-FFF2-40B4-BE49-F238E27FC236}">
                <a16:creationId xmlns:a16="http://schemas.microsoft.com/office/drawing/2014/main" id="{8C2EAEBE-05A7-E048-896D-984ED88292A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21224" y="2774940"/>
            <a:ext cx="1558978" cy="627640"/>
          </a:xfrm>
          <a:prstGeom prst="rect">
            <a:avLst/>
          </a:prstGeom>
        </p:spPr>
      </p:pic>
      <p:pic>
        <p:nvPicPr>
          <p:cNvPr id="24" name="Picture 23">
            <a:extLst>
              <a:ext uri="{FF2B5EF4-FFF2-40B4-BE49-F238E27FC236}">
                <a16:creationId xmlns:a16="http://schemas.microsoft.com/office/drawing/2014/main" id="{FE58C548-F297-F847-85BC-A328488B4BC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6200000">
            <a:off x="7961431" y="1147492"/>
            <a:ext cx="468450" cy="2000758"/>
          </a:xfrm>
          <a:prstGeom prst="rect">
            <a:avLst/>
          </a:prstGeom>
        </p:spPr>
      </p:pic>
    </p:spTree>
    <p:custDataLst>
      <p:tags r:id="rId1"/>
    </p:custDataLst>
    <p:extLst>
      <p:ext uri="{BB962C8B-B14F-4D97-AF65-F5344CB8AC3E}">
        <p14:creationId xmlns:p14="http://schemas.microsoft.com/office/powerpoint/2010/main" val="2166033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Inductors in action</a:t>
            </a:r>
          </a:p>
        </p:txBody>
      </p:sp>
      <p:sp>
        <p:nvSpPr>
          <p:cNvPr id="3" name="Content Placeholder 2"/>
          <p:cNvSpPr>
            <a:spLocks noGrp="1"/>
          </p:cNvSpPr>
          <p:nvPr>
            <p:ph idx="1"/>
          </p:nvPr>
        </p:nvSpPr>
        <p:spPr>
          <a:xfrm>
            <a:off x="1122532" y="1091869"/>
            <a:ext cx="7282914" cy="759233"/>
          </a:xfrm>
        </p:spPr>
        <p:txBody>
          <a:bodyPr>
            <a:noAutofit/>
          </a:bodyPr>
          <a:lstStyle/>
          <a:p>
            <a:pPr marL="0" indent="0" algn="just">
              <a:buNone/>
            </a:pPr>
            <a:r>
              <a:rPr lang="en-GB" sz="2400" dirty="0"/>
              <a:t>Let’s take some time to see how inductors behave in DC and AC circuits.</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160637"/>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160637"/>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37826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059039"/>
            <a:ext cx="3967566" cy="25231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Vid03</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1143341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Inductors in DC and AC circuits</a:t>
            </a:r>
          </a:p>
        </p:txBody>
      </p:sp>
      <p:sp>
        <p:nvSpPr>
          <p:cNvPr id="3" name="TextBox 2">
            <a:extLst>
              <a:ext uri="{FF2B5EF4-FFF2-40B4-BE49-F238E27FC236}">
                <a16:creationId xmlns:a16="http://schemas.microsoft.com/office/drawing/2014/main" id="{DFB85AE5-0671-AA4E-8271-676E2175555D}"/>
              </a:ext>
            </a:extLst>
          </p:cNvPr>
          <p:cNvSpPr txBox="1"/>
          <p:nvPr/>
        </p:nvSpPr>
        <p:spPr>
          <a:xfrm>
            <a:off x="1909419" y="1200806"/>
            <a:ext cx="6925600" cy="1569660"/>
          </a:xfrm>
          <a:prstGeom prst="rect">
            <a:avLst/>
          </a:prstGeom>
          <a:noFill/>
        </p:spPr>
        <p:txBody>
          <a:bodyPr wrap="square" rtlCol="0">
            <a:spAutoFit/>
          </a:bodyPr>
          <a:lstStyle/>
          <a:p>
            <a:pPr algn="just"/>
            <a:r>
              <a:rPr lang="en-GB" sz="2400" dirty="0"/>
              <a:t>In DC circuits where the current </a:t>
            </a:r>
            <a:r>
              <a:rPr lang="en-GB" sz="2400" b="1" dirty="0"/>
              <a:t>does not change </a:t>
            </a:r>
            <a:r>
              <a:rPr lang="en-GB" sz="2400" dirty="0"/>
              <a:t>(except for when the circuit is turned on or off), inductors offer </a:t>
            </a:r>
            <a:r>
              <a:rPr lang="en-GB" sz="2400" b="1" dirty="0"/>
              <a:t>no inductive reactance</a:t>
            </a:r>
            <a:r>
              <a:rPr lang="en-GB" sz="2400" dirty="0"/>
              <a:t> and only a tiny bit of wire resistance.</a:t>
            </a:r>
          </a:p>
        </p:txBody>
      </p:sp>
      <p:sp>
        <p:nvSpPr>
          <p:cNvPr id="4" name="TextBox 3">
            <a:extLst>
              <a:ext uri="{FF2B5EF4-FFF2-40B4-BE49-F238E27FC236}">
                <a16:creationId xmlns:a16="http://schemas.microsoft.com/office/drawing/2014/main" id="{816E9C45-6461-E64E-BDFD-A1F73EB32276}"/>
              </a:ext>
            </a:extLst>
          </p:cNvPr>
          <p:cNvSpPr txBox="1"/>
          <p:nvPr/>
        </p:nvSpPr>
        <p:spPr>
          <a:xfrm>
            <a:off x="310168" y="1172421"/>
            <a:ext cx="1612942" cy="1569660"/>
          </a:xfrm>
          <a:prstGeom prst="rect">
            <a:avLst/>
          </a:prstGeom>
          <a:noFill/>
        </p:spPr>
        <p:txBody>
          <a:bodyPr wrap="none" rtlCol="0">
            <a:spAutoFit/>
          </a:bodyPr>
          <a:lstStyle/>
          <a:p>
            <a:r>
              <a:rPr lang="en-US" sz="9600" b="1" dirty="0">
                <a:solidFill>
                  <a:schemeClr val="accent2"/>
                </a:solidFill>
              </a:rPr>
              <a:t>DC</a:t>
            </a:r>
            <a:endParaRPr lang="en-US" sz="2000" b="1" dirty="0">
              <a:solidFill>
                <a:schemeClr val="accent2"/>
              </a:solidFill>
            </a:endParaRPr>
          </a:p>
        </p:txBody>
      </p:sp>
      <p:sp>
        <p:nvSpPr>
          <p:cNvPr id="5" name="TextBox 4">
            <a:extLst>
              <a:ext uri="{FF2B5EF4-FFF2-40B4-BE49-F238E27FC236}">
                <a16:creationId xmlns:a16="http://schemas.microsoft.com/office/drawing/2014/main" id="{08327907-CABE-F241-80BA-C78777C4D44D}"/>
              </a:ext>
            </a:extLst>
          </p:cNvPr>
          <p:cNvSpPr txBox="1"/>
          <p:nvPr/>
        </p:nvSpPr>
        <p:spPr>
          <a:xfrm>
            <a:off x="1909418" y="3385955"/>
            <a:ext cx="6925600" cy="830997"/>
          </a:xfrm>
          <a:prstGeom prst="rect">
            <a:avLst/>
          </a:prstGeom>
          <a:noFill/>
        </p:spPr>
        <p:txBody>
          <a:bodyPr wrap="square" rtlCol="0">
            <a:spAutoFit/>
          </a:bodyPr>
          <a:lstStyle/>
          <a:p>
            <a:r>
              <a:rPr lang="en-GB" sz="2400" dirty="0"/>
              <a:t>In AC circuits, where the current </a:t>
            </a:r>
            <a:r>
              <a:rPr lang="en-GB" sz="2400" b="1" dirty="0"/>
              <a:t>is always changing</a:t>
            </a:r>
            <a:r>
              <a:rPr lang="en-GB" sz="2400" dirty="0"/>
              <a:t>, inductors offer a </a:t>
            </a:r>
            <a:r>
              <a:rPr lang="en-GB" sz="2400" b="1" dirty="0"/>
              <a:t>high inductive reactance</a:t>
            </a:r>
            <a:r>
              <a:rPr lang="en-GB" sz="2400" dirty="0"/>
              <a:t>.</a:t>
            </a:r>
          </a:p>
        </p:txBody>
      </p:sp>
      <p:sp>
        <p:nvSpPr>
          <p:cNvPr id="9" name="TextBox 8">
            <a:extLst>
              <a:ext uri="{FF2B5EF4-FFF2-40B4-BE49-F238E27FC236}">
                <a16:creationId xmlns:a16="http://schemas.microsoft.com/office/drawing/2014/main" id="{0FA6E5B8-6FF5-4C49-B602-B3406ECDB6A7}"/>
              </a:ext>
            </a:extLst>
          </p:cNvPr>
          <p:cNvSpPr txBox="1"/>
          <p:nvPr/>
        </p:nvSpPr>
        <p:spPr>
          <a:xfrm>
            <a:off x="310168" y="2988238"/>
            <a:ext cx="1568058" cy="1569660"/>
          </a:xfrm>
          <a:prstGeom prst="rect">
            <a:avLst/>
          </a:prstGeom>
          <a:noFill/>
        </p:spPr>
        <p:txBody>
          <a:bodyPr wrap="none" rtlCol="0">
            <a:spAutoFit/>
          </a:bodyPr>
          <a:lstStyle/>
          <a:p>
            <a:r>
              <a:rPr lang="en-US" sz="9600" b="1" dirty="0">
                <a:solidFill>
                  <a:schemeClr val="accent3"/>
                </a:solidFill>
              </a:rPr>
              <a:t>AC</a:t>
            </a:r>
            <a:endParaRPr lang="en-US" sz="2000" b="1" dirty="0">
              <a:solidFill>
                <a:schemeClr val="accent3"/>
              </a:solidFill>
            </a:endParaRPr>
          </a:p>
        </p:txBody>
      </p:sp>
    </p:spTree>
    <p:custDataLst>
      <p:tags r:id="rId1"/>
    </p:custDataLst>
    <p:extLst>
      <p:ext uri="{BB962C8B-B14F-4D97-AF65-F5344CB8AC3E}">
        <p14:creationId xmlns:p14="http://schemas.microsoft.com/office/powerpoint/2010/main" val="3010291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Inductors in AC circuits</a:t>
            </a:r>
          </a:p>
        </p:txBody>
      </p:sp>
      <p:sp>
        <p:nvSpPr>
          <p:cNvPr id="3" name="Content Placeholder 2"/>
          <p:cNvSpPr>
            <a:spLocks noGrp="1"/>
          </p:cNvSpPr>
          <p:nvPr>
            <p:ph idx="1"/>
          </p:nvPr>
        </p:nvSpPr>
        <p:spPr>
          <a:xfrm>
            <a:off x="1122532" y="1091869"/>
            <a:ext cx="7282914" cy="759233"/>
          </a:xfrm>
        </p:spPr>
        <p:txBody>
          <a:bodyPr>
            <a:noAutofit/>
          </a:bodyPr>
          <a:lstStyle/>
          <a:p>
            <a:pPr marL="0" indent="0" algn="just">
              <a:buNone/>
            </a:pPr>
            <a:r>
              <a:rPr lang="en-GB" sz="2400" dirty="0"/>
              <a:t>How does the frequency of an AC supply affect the amount of inductive reactance an inductor supplies?</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160637"/>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160637"/>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37826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059039"/>
            <a:ext cx="3967566" cy="25231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Vid04</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1246653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Inductors and AC frequency</a:t>
            </a:r>
          </a:p>
        </p:txBody>
      </p:sp>
      <p:sp>
        <p:nvSpPr>
          <p:cNvPr id="3" name="TextBox 2">
            <a:extLst>
              <a:ext uri="{FF2B5EF4-FFF2-40B4-BE49-F238E27FC236}">
                <a16:creationId xmlns:a16="http://schemas.microsoft.com/office/drawing/2014/main" id="{DFB85AE5-0671-AA4E-8271-676E2175555D}"/>
              </a:ext>
            </a:extLst>
          </p:cNvPr>
          <p:cNvSpPr txBox="1"/>
          <p:nvPr/>
        </p:nvSpPr>
        <p:spPr>
          <a:xfrm>
            <a:off x="1094197" y="1511682"/>
            <a:ext cx="4025487" cy="461665"/>
          </a:xfrm>
          <a:prstGeom prst="rect">
            <a:avLst/>
          </a:prstGeom>
          <a:noFill/>
        </p:spPr>
        <p:txBody>
          <a:bodyPr wrap="square" rtlCol="0">
            <a:spAutoFit/>
          </a:bodyPr>
          <a:lstStyle/>
          <a:p>
            <a:pPr algn="just"/>
            <a:r>
              <a:rPr lang="en-GB" sz="2400" dirty="0"/>
              <a:t>Supply frequency</a:t>
            </a:r>
          </a:p>
        </p:txBody>
      </p:sp>
      <p:cxnSp>
        <p:nvCxnSpPr>
          <p:cNvPr id="7" name="Straight Arrow Connector 6">
            <a:extLst>
              <a:ext uri="{FF2B5EF4-FFF2-40B4-BE49-F238E27FC236}">
                <a16:creationId xmlns:a16="http://schemas.microsoft.com/office/drawing/2014/main" id="{85368F82-EC33-FA49-AD44-C77B67EDECB8}"/>
              </a:ext>
            </a:extLst>
          </p:cNvPr>
          <p:cNvCxnSpPr/>
          <p:nvPr/>
        </p:nvCxnSpPr>
        <p:spPr>
          <a:xfrm flipV="1">
            <a:off x="1042340" y="1233577"/>
            <a:ext cx="0" cy="1017874"/>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F9E506E-C50C-434C-8486-E19CD3E6FB1A}"/>
              </a:ext>
            </a:extLst>
          </p:cNvPr>
          <p:cNvSpPr txBox="1"/>
          <p:nvPr/>
        </p:nvSpPr>
        <p:spPr>
          <a:xfrm>
            <a:off x="1094197" y="2739666"/>
            <a:ext cx="4025475" cy="461665"/>
          </a:xfrm>
          <a:prstGeom prst="rect">
            <a:avLst/>
          </a:prstGeom>
          <a:noFill/>
        </p:spPr>
        <p:txBody>
          <a:bodyPr wrap="square" rtlCol="0">
            <a:spAutoFit/>
          </a:bodyPr>
          <a:lstStyle/>
          <a:p>
            <a:pPr algn="just"/>
            <a:r>
              <a:rPr lang="en-GB" sz="2400" dirty="0"/>
              <a:t>Rate of current change</a:t>
            </a:r>
          </a:p>
        </p:txBody>
      </p:sp>
      <p:cxnSp>
        <p:nvCxnSpPr>
          <p:cNvPr id="11" name="Straight Arrow Connector 10">
            <a:extLst>
              <a:ext uri="{FF2B5EF4-FFF2-40B4-BE49-F238E27FC236}">
                <a16:creationId xmlns:a16="http://schemas.microsoft.com/office/drawing/2014/main" id="{71438DB6-4763-A144-AFE5-32A4A9C76964}"/>
              </a:ext>
            </a:extLst>
          </p:cNvPr>
          <p:cNvCxnSpPr/>
          <p:nvPr/>
        </p:nvCxnSpPr>
        <p:spPr>
          <a:xfrm flipV="1">
            <a:off x="1042340" y="2461561"/>
            <a:ext cx="0" cy="1017874"/>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BBACE94-B4F9-104E-8472-D41EFE3F0BCA}"/>
              </a:ext>
            </a:extLst>
          </p:cNvPr>
          <p:cNvSpPr txBox="1"/>
          <p:nvPr/>
        </p:nvSpPr>
        <p:spPr>
          <a:xfrm>
            <a:off x="1094197" y="3949241"/>
            <a:ext cx="4025465" cy="461665"/>
          </a:xfrm>
          <a:prstGeom prst="rect">
            <a:avLst/>
          </a:prstGeom>
          <a:noFill/>
        </p:spPr>
        <p:txBody>
          <a:bodyPr wrap="square" rtlCol="0">
            <a:spAutoFit/>
          </a:bodyPr>
          <a:lstStyle/>
          <a:p>
            <a:pPr algn="just"/>
            <a:r>
              <a:rPr lang="en-GB" sz="2400" dirty="0"/>
              <a:t>Inductive Reactance (X</a:t>
            </a:r>
            <a:r>
              <a:rPr lang="en-GB" sz="2400" baseline="-25000" dirty="0"/>
              <a:t>L</a:t>
            </a:r>
            <a:r>
              <a:rPr lang="en-GB" sz="2400" dirty="0"/>
              <a:t>)</a:t>
            </a:r>
          </a:p>
        </p:txBody>
      </p:sp>
      <p:cxnSp>
        <p:nvCxnSpPr>
          <p:cNvPr id="13" name="Straight Arrow Connector 12">
            <a:extLst>
              <a:ext uri="{FF2B5EF4-FFF2-40B4-BE49-F238E27FC236}">
                <a16:creationId xmlns:a16="http://schemas.microsoft.com/office/drawing/2014/main" id="{C2B2A037-8974-B948-9281-C5FBF544C272}"/>
              </a:ext>
            </a:extLst>
          </p:cNvPr>
          <p:cNvCxnSpPr/>
          <p:nvPr/>
        </p:nvCxnSpPr>
        <p:spPr>
          <a:xfrm flipV="1">
            <a:off x="1042340" y="3671136"/>
            <a:ext cx="0" cy="1017874"/>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0816C0A-7423-2843-A99E-B64D7BB7A60D}"/>
              </a:ext>
            </a:extLst>
          </p:cNvPr>
          <p:cNvSpPr txBox="1"/>
          <p:nvPr/>
        </p:nvSpPr>
        <p:spPr>
          <a:xfrm>
            <a:off x="5608735" y="1511682"/>
            <a:ext cx="4025487" cy="461665"/>
          </a:xfrm>
          <a:prstGeom prst="rect">
            <a:avLst/>
          </a:prstGeom>
          <a:noFill/>
        </p:spPr>
        <p:txBody>
          <a:bodyPr wrap="square" rtlCol="0">
            <a:spAutoFit/>
          </a:bodyPr>
          <a:lstStyle/>
          <a:p>
            <a:pPr algn="just"/>
            <a:r>
              <a:rPr lang="en-GB" sz="2400" dirty="0"/>
              <a:t>Supply frequency</a:t>
            </a:r>
          </a:p>
        </p:txBody>
      </p:sp>
      <p:cxnSp>
        <p:nvCxnSpPr>
          <p:cNvPr id="19" name="Straight Arrow Connector 18">
            <a:extLst>
              <a:ext uri="{FF2B5EF4-FFF2-40B4-BE49-F238E27FC236}">
                <a16:creationId xmlns:a16="http://schemas.microsoft.com/office/drawing/2014/main" id="{D6AC8B8E-DF12-6544-A006-DB74CD6095B8}"/>
              </a:ext>
            </a:extLst>
          </p:cNvPr>
          <p:cNvCxnSpPr>
            <a:cxnSpLocks/>
          </p:cNvCxnSpPr>
          <p:nvPr/>
        </p:nvCxnSpPr>
        <p:spPr>
          <a:xfrm>
            <a:off x="5556878" y="1233577"/>
            <a:ext cx="0" cy="1017874"/>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CAC5359-2F08-974A-818F-672DDB968347}"/>
              </a:ext>
            </a:extLst>
          </p:cNvPr>
          <p:cNvSpPr txBox="1"/>
          <p:nvPr/>
        </p:nvSpPr>
        <p:spPr>
          <a:xfrm>
            <a:off x="5608735" y="2739666"/>
            <a:ext cx="4025475" cy="461665"/>
          </a:xfrm>
          <a:prstGeom prst="rect">
            <a:avLst/>
          </a:prstGeom>
          <a:noFill/>
        </p:spPr>
        <p:txBody>
          <a:bodyPr wrap="square" rtlCol="0">
            <a:spAutoFit/>
          </a:bodyPr>
          <a:lstStyle/>
          <a:p>
            <a:pPr algn="just"/>
            <a:r>
              <a:rPr lang="en-GB" sz="2400" dirty="0"/>
              <a:t>Rate of current change</a:t>
            </a:r>
          </a:p>
        </p:txBody>
      </p:sp>
      <p:cxnSp>
        <p:nvCxnSpPr>
          <p:cNvPr id="21" name="Straight Arrow Connector 20">
            <a:extLst>
              <a:ext uri="{FF2B5EF4-FFF2-40B4-BE49-F238E27FC236}">
                <a16:creationId xmlns:a16="http://schemas.microsoft.com/office/drawing/2014/main" id="{ACF18EE0-6661-7B42-B6FB-323EF68043E6}"/>
              </a:ext>
            </a:extLst>
          </p:cNvPr>
          <p:cNvCxnSpPr>
            <a:cxnSpLocks/>
          </p:cNvCxnSpPr>
          <p:nvPr/>
        </p:nvCxnSpPr>
        <p:spPr>
          <a:xfrm>
            <a:off x="5556878" y="2461561"/>
            <a:ext cx="0" cy="1017874"/>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32512CE-A351-C049-A326-A07CAF4AC888}"/>
              </a:ext>
            </a:extLst>
          </p:cNvPr>
          <p:cNvSpPr txBox="1"/>
          <p:nvPr/>
        </p:nvSpPr>
        <p:spPr>
          <a:xfrm>
            <a:off x="5608735" y="3949241"/>
            <a:ext cx="4025465" cy="461665"/>
          </a:xfrm>
          <a:prstGeom prst="rect">
            <a:avLst/>
          </a:prstGeom>
          <a:noFill/>
        </p:spPr>
        <p:txBody>
          <a:bodyPr wrap="square" rtlCol="0">
            <a:spAutoFit/>
          </a:bodyPr>
          <a:lstStyle/>
          <a:p>
            <a:pPr algn="just"/>
            <a:r>
              <a:rPr lang="en-GB" sz="2400" dirty="0"/>
              <a:t>Inductive Reactance (X</a:t>
            </a:r>
            <a:r>
              <a:rPr lang="en-GB" sz="2400" baseline="-25000" dirty="0"/>
              <a:t>L</a:t>
            </a:r>
            <a:r>
              <a:rPr lang="en-GB" sz="2400" dirty="0"/>
              <a:t>)</a:t>
            </a:r>
          </a:p>
        </p:txBody>
      </p:sp>
      <p:cxnSp>
        <p:nvCxnSpPr>
          <p:cNvPr id="23" name="Straight Arrow Connector 22">
            <a:extLst>
              <a:ext uri="{FF2B5EF4-FFF2-40B4-BE49-F238E27FC236}">
                <a16:creationId xmlns:a16="http://schemas.microsoft.com/office/drawing/2014/main" id="{663F80B0-FFE8-7445-975D-F95516236AD1}"/>
              </a:ext>
            </a:extLst>
          </p:cNvPr>
          <p:cNvCxnSpPr>
            <a:cxnSpLocks/>
          </p:cNvCxnSpPr>
          <p:nvPr/>
        </p:nvCxnSpPr>
        <p:spPr>
          <a:xfrm>
            <a:off x="5556878" y="3671136"/>
            <a:ext cx="0" cy="1017874"/>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1856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We have come to the end of this unit. Answer the following questions to make sure you understand the basics </a:t>
            </a:r>
            <a:r>
              <a:rPr lang="en-GB" sz="2400"/>
              <a:t>of inductors.</a:t>
            </a:r>
            <a:endParaRPr lang="en-GB" sz="2400" dirty="0"/>
          </a:p>
        </p:txBody>
      </p:sp>
    </p:spTree>
    <p:custDataLst>
      <p:tags r:id="rId1"/>
    </p:custDataLst>
    <p:extLst>
      <p:ext uri="{BB962C8B-B14F-4D97-AF65-F5344CB8AC3E}">
        <p14:creationId xmlns:p14="http://schemas.microsoft.com/office/powerpoint/2010/main" val="2497692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r>
              <a:rPr lang="en-GB" dirty="0"/>
              <a:t>.</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GB" sz="2400" dirty="0"/>
              <a:t>Identify and describe the two main types of inductors</a:t>
            </a:r>
          </a:p>
          <a:p>
            <a:pPr marL="457200" indent="-457200">
              <a:buFont typeface="+mj-lt"/>
              <a:buAutoNum type="arabicPeriod"/>
            </a:pPr>
            <a:r>
              <a:rPr lang="en-GB" sz="2400" dirty="0"/>
              <a:t>Draw the symbol for an inductor</a:t>
            </a:r>
          </a:p>
          <a:p>
            <a:pPr marL="457200" indent="-457200">
              <a:buFont typeface="+mj-lt"/>
              <a:buAutoNum type="arabicPeriod"/>
            </a:pPr>
            <a:r>
              <a:rPr lang="en-GB" sz="2400" dirty="0"/>
              <a:t>Name the unit of inductance and give its symbol</a:t>
            </a:r>
          </a:p>
          <a:p>
            <a:pPr marL="457200" indent="-457200">
              <a:buFont typeface="+mj-lt"/>
              <a:buAutoNum type="arabicPeriod"/>
            </a:pPr>
            <a:r>
              <a:rPr lang="en-GB" sz="2400" dirty="0"/>
              <a:t>Describe what “change” an inductor resists</a:t>
            </a:r>
          </a:p>
          <a:p>
            <a:pPr marL="457200" indent="-457200">
              <a:buFont typeface="+mj-lt"/>
              <a:buAutoNum type="arabicPeriod"/>
            </a:pPr>
            <a:r>
              <a:rPr lang="en-GB" sz="2400" dirty="0"/>
              <a:t>Explain inductance and how an inductor works</a:t>
            </a:r>
          </a:p>
          <a:p>
            <a:pPr marL="457200" indent="-457200">
              <a:buFont typeface="+mj-lt"/>
              <a:buAutoNum type="arabicPeriod"/>
            </a:pPr>
            <a:r>
              <a:rPr lang="en-GB" sz="2400" dirty="0"/>
              <a:t>Explain the factors that determine the inductance of an inductor</a:t>
            </a:r>
          </a:p>
          <a:p>
            <a:pPr marL="457200" indent="-457200">
              <a:buFont typeface="+mj-lt"/>
              <a:buAutoNum type="arabicPeriod"/>
            </a:pPr>
            <a:r>
              <a:rPr lang="en-GB" sz="2400" dirty="0"/>
              <a:t>Describe the factors that affect inductive reactance</a:t>
            </a:r>
          </a:p>
          <a:p>
            <a:pPr marL="457200" indent="-457200">
              <a:buFont typeface="+mj-lt"/>
              <a:buAutoNum type="arabicPeriod"/>
            </a:pPr>
            <a:endParaRPr lang="en-GB" sz="2400"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2" y="1091868"/>
            <a:ext cx="7607556" cy="1096696"/>
          </a:xfrm>
        </p:spPr>
        <p:txBody>
          <a:bodyPr>
            <a:noAutofit/>
          </a:bodyPr>
          <a:lstStyle/>
          <a:p>
            <a:pPr marL="0" indent="0">
              <a:buNone/>
            </a:pPr>
            <a:r>
              <a:rPr lang="en-GB" sz="2400" dirty="0"/>
              <a:t>Which is the symbol of an iron core inductor?</a:t>
            </a:r>
          </a:p>
          <a:p>
            <a:pPr marL="0" indent="0">
              <a:buNone/>
            </a:pPr>
            <a:endParaRPr lang="en-GB" sz="2400" dirty="0"/>
          </a:p>
          <a:p>
            <a:pPr marL="457200" indent="-457200">
              <a:buFont typeface="+mj-lt"/>
              <a:buAutoNum type="alphaLcParenR"/>
            </a:pPr>
            <a:r>
              <a:rPr lang="en-GB" sz="2400" dirty="0"/>
              <a:t> </a:t>
            </a:r>
          </a:p>
          <a:p>
            <a:pPr marL="457200" indent="-457200">
              <a:buFont typeface="+mj-lt"/>
              <a:buAutoNum type="alphaLcParenR"/>
            </a:pPr>
            <a:endParaRPr lang="en-GB" sz="2400" dirty="0"/>
          </a:p>
          <a:p>
            <a:pPr marL="457200" indent="-457200">
              <a:buFont typeface="+mj-lt"/>
              <a:buAutoNum type="alphaLcParenR"/>
            </a:pPr>
            <a:r>
              <a:rPr lang="en-GB" sz="2400" dirty="0"/>
              <a:t> </a:t>
            </a:r>
          </a:p>
          <a:p>
            <a:pPr marL="457200" indent="-457200">
              <a:buFont typeface="+mj-lt"/>
              <a:buAutoNum type="alphaLcParenR"/>
            </a:pPr>
            <a:endParaRPr lang="en-GB" sz="2400" dirty="0"/>
          </a:p>
          <a:p>
            <a:pPr marL="457200" indent="-457200">
              <a:buFont typeface="+mj-lt"/>
              <a:buAutoNum type="alphaLcParenR"/>
            </a:pPr>
            <a:r>
              <a:rPr lang="en-GB" sz="2400" dirty="0"/>
              <a:t> </a:t>
            </a:r>
          </a:p>
          <a:p>
            <a:pPr marL="457200" indent="-457200">
              <a:buFont typeface="+mj-lt"/>
              <a:buAutoNum type="alphaLcParenR"/>
            </a:pPr>
            <a:endParaRPr lang="en-GB" sz="2400" dirty="0"/>
          </a:p>
          <a:p>
            <a:pPr marL="457200" indent="-457200">
              <a:buFont typeface="+mj-lt"/>
              <a:buAutoNum type="alphaLcParenR"/>
            </a:pPr>
            <a:r>
              <a:rPr lang="en-GB" sz="2400" dirty="0"/>
              <a:t> </a:t>
            </a:r>
          </a:p>
          <a:p>
            <a:pPr marL="457200" indent="-457200">
              <a:buFont typeface="+mj-lt"/>
              <a:buAutoNum type="alphaLcParenR"/>
            </a:pPr>
            <a:endParaRPr lang="en-GB" sz="2400" dirty="0"/>
          </a:p>
          <a:p>
            <a:pPr marL="0" indent="0">
              <a:buNone/>
            </a:pPr>
            <a:endParaRPr lang="en-GB" sz="2400" dirty="0"/>
          </a:p>
        </p:txBody>
      </p:sp>
      <p:pic>
        <p:nvPicPr>
          <p:cNvPr id="4" name="Picture 3">
            <a:extLst>
              <a:ext uri="{FF2B5EF4-FFF2-40B4-BE49-F238E27FC236}">
                <a16:creationId xmlns:a16="http://schemas.microsoft.com/office/drawing/2014/main" id="{768C6ECD-22B9-5647-8D07-0A735131F729}"/>
              </a:ext>
            </a:extLst>
          </p:cNvPr>
          <p:cNvPicPr>
            <a:picLocks noChangeAspect="1"/>
          </p:cNvPicPr>
          <p:nvPr/>
        </p:nvPicPr>
        <p:blipFill>
          <a:blip r:embed="rId4"/>
          <a:stretch>
            <a:fillRect/>
          </a:stretch>
        </p:blipFill>
        <p:spPr>
          <a:xfrm>
            <a:off x="1509287" y="1815075"/>
            <a:ext cx="2082800" cy="558800"/>
          </a:xfrm>
          <a:prstGeom prst="rect">
            <a:avLst/>
          </a:prstGeom>
        </p:spPr>
      </p:pic>
      <p:pic>
        <p:nvPicPr>
          <p:cNvPr id="5" name="Picture 4">
            <a:extLst>
              <a:ext uri="{FF2B5EF4-FFF2-40B4-BE49-F238E27FC236}">
                <a16:creationId xmlns:a16="http://schemas.microsoft.com/office/drawing/2014/main" id="{74211276-83CA-154F-BAB4-13ADC829152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56208" y="4346180"/>
            <a:ext cx="1558978" cy="627640"/>
          </a:xfrm>
          <a:prstGeom prst="rect">
            <a:avLst/>
          </a:prstGeom>
        </p:spPr>
      </p:pic>
      <p:pic>
        <p:nvPicPr>
          <p:cNvPr id="6" name="Picture 5">
            <a:extLst>
              <a:ext uri="{FF2B5EF4-FFF2-40B4-BE49-F238E27FC236}">
                <a16:creationId xmlns:a16="http://schemas.microsoft.com/office/drawing/2014/main" id="{81C53E32-A421-CB46-A46D-328570C3702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6200000">
            <a:off x="2350917" y="1909583"/>
            <a:ext cx="468450" cy="2000758"/>
          </a:xfrm>
          <a:prstGeom prst="rect">
            <a:avLst/>
          </a:prstGeom>
        </p:spPr>
      </p:pic>
      <p:pic>
        <p:nvPicPr>
          <p:cNvPr id="7" name="Picture 6">
            <a:extLst>
              <a:ext uri="{FF2B5EF4-FFF2-40B4-BE49-F238E27FC236}">
                <a16:creationId xmlns:a16="http://schemas.microsoft.com/office/drawing/2014/main" id="{5523197B-2F5B-B14E-BD1C-C3BB3DF6216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56208" y="3159177"/>
            <a:ext cx="1331860" cy="1218510"/>
          </a:xfrm>
          <a:prstGeom prst="rect">
            <a:avLst/>
          </a:prstGeom>
        </p:spPr>
      </p:pic>
    </p:spTree>
    <p:custDataLst>
      <p:tags r:id="rId1"/>
    </p:custDataLst>
    <p:extLst>
      <p:ext uri="{BB962C8B-B14F-4D97-AF65-F5344CB8AC3E}">
        <p14:creationId xmlns:p14="http://schemas.microsoft.com/office/powerpoint/2010/main" val="1008187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2" y="1091867"/>
            <a:ext cx="7607556" cy="2490781"/>
          </a:xfrm>
        </p:spPr>
        <p:txBody>
          <a:bodyPr>
            <a:noAutofit/>
          </a:bodyPr>
          <a:lstStyle/>
          <a:p>
            <a:pPr marL="0" indent="0">
              <a:buNone/>
            </a:pPr>
            <a:r>
              <a:rPr lang="en-GB" sz="2400" dirty="0"/>
              <a:t>Which of the following will </a:t>
            </a:r>
            <a:r>
              <a:rPr lang="en-GB" sz="2400" b="1" dirty="0"/>
              <a:t>increase</a:t>
            </a:r>
            <a:r>
              <a:rPr lang="en-GB" sz="2400" dirty="0"/>
              <a:t> the inductance of an inductor?</a:t>
            </a:r>
          </a:p>
          <a:p>
            <a:pPr marL="457200" indent="-457200">
              <a:buFont typeface="+mj-lt"/>
              <a:buAutoNum type="alphaLcParenR"/>
            </a:pPr>
            <a:r>
              <a:rPr lang="en-GB" sz="2400" b="1" dirty="0"/>
              <a:t>Increase</a:t>
            </a:r>
            <a:r>
              <a:rPr lang="en-GB" sz="2400" dirty="0"/>
              <a:t> the number of coils</a:t>
            </a:r>
          </a:p>
          <a:p>
            <a:pPr marL="457200" indent="-457200">
              <a:buFont typeface="+mj-lt"/>
              <a:buAutoNum type="alphaLcParenR"/>
            </a:pPr>
            <a:r>
              <a:rPr lang="en-GB" sz="2400" dirty="0"/>
              <a:t>Use an iron rather than an air core</a:t>
            </a:r>
          </a:p>
          <a:p>
            <a:pPr marL="457200" indent="-457200">
              <a:buFont typeface="+mj-lt"/>
              <a:buAutoNum type="alphaLcParenR"/>
            </a:pPr>
            <a:r>
              <a:rPr lang="en-GB" sz="2400" b="1" dirty="0"/>
              <a:t>Increase</a:t>
            </a:r>
            <a:r>
              <a:rPr lang="en-GB" sz="2400" dirty="0"/>
              <a:t> the length of the coil</a:t>
            </a:r>
          </a:p>
          <a:p>
            <a:pPr marL="457200" indent="-457200">
              <a:buFont typeface="+mj-lt"/>
              <a:buAutoNum type="alphaLcParenR"/>
            </a:pPr>
            <a:r>
              <a:rPr lang="en-GB" sz="2400" b="1" dirty="0"/>
              <a:t>Increase</a:t>
            </a:r>
            <a:r>
              <a:rPr lang="en-GB" sz="2400" dirty="0"/>
              <a:t> the cross-sectional area of the coil</a:t>
            </a:r>
          </a:p>
        </p:txBody>
      </p:sp>
      <p:sp>
        <p:nvSpPr>
          <p:cNvPr id="4" name="TextBox 3">
            <a:extLst>
              <a:ext uri="{FF2B5EF4-FFF2-40B4-BE49-F238E27FC236}">
                <a16:creationId xmlns:a16="http://schemas.microsoft.com/office/drawing/2014/main" id="{49E3A11C-03CD-4043-92C9-2E3E4D933B6E}"/>
              </a:ext>
            </a:extLst>
          </p:cNvPr>
          <p:cNvSpPr txBox="1"/>
          <p:nvPr/>
        </p:nvSpPr>
        <p:spPr>
          <a:xfrm>
            <a:off x="1122532" y="3623278"/>
            <a:ext cx="2607252" cy="1569660"/>
          </a:xfrm>
          <a:prstGeom prst="rect">
            <a:avLst/>
          </a:prstGeom>
          <a:noFill/>
        </p:spPr>
        <p:txBody>
          <a:bodyPr wrap="none" rtlCol="0">
            <a:spAutoFit/>
          </a:bodyPr>
          <a:lstStyle/>
          <a:p>
            <a:pPr marL="457200" indent="-457200">
              <a:buFont typeface="+mj-lt"/>
              <a:buAutoNum type="alphaLcParenR"/>
            </a:pPr>
            <a:r>
              <a:rPr lang="en-US" sz="2400" dirty="0"/>
              <a:t>a) and b)</a:t>
            </a:r>
          </a:p>
          <a:p>
            <a:pPr marL="457200" indent="-457200">
              <a:buFont typeface="+mj-lt"/>
              <a:buAutoNum type="alphaLcParenR"/>
            </a:pPr>
            <a:r>
              <a:rPr lang="en-US" sz="2400" dirty="0"/>
              <a:t>a), b) and c)</a:t>
            </a:r>
          </a:p>
          <a:p>
            <a:pPr marL="457200" indent="-457200">
              <a:buFont typeface="+mj-lt"/>
              <a:buAutoNum type="alphaLcParenR"/>
            </a:pPr>
            <a:r>
              <a:rPr lang="en-US" sz="2400" dirty="0"/>
              <a:t>a), b) and d)</a:t>
            </a:r>
          </a:p>
          <a:p>
            <a:pPr marL="457200" indent="-457200">
              <a:buFont typeface="+mj-lt"/>
              <a:buAutoNum type="alphaLcParenR"/>
            </a:pPr>
            <a:r>
              <a:rPr lang="en-US" sz="2400" dirty="0"/>
              <a:t>All of the above</a:t>
            </a:r>
          </a:p>
        </p:txBody>
      </p:sp>
    </p:spTree>
    <p:custDataLst>
      <p:tags r:id="rId1"/>
    </p:custDataLst>
    <p:extLst>
      <p:ext uri="{BB962C8B-B14F-4D97-AF65-F5344CB8AC3E}">
        <p14:creationId xmlns:p14="http://schemas.microsoft.com/office/powerpoint/2010/main" val="1008315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2" y="1091867"/>
            <a:ext cx="7607556" cy="2490781"/>
          </a:xfrm>
        </p:spPr>
        <p:txBody>
          <a:bodyPr>
            <a:noAutofit/>
          </a:bodyPr>
          <a:lstStyle/>
          <a:p>
            <a:pPr marL="0" indent="0">
              <a:buNone/>
            </a:pPr>
            <a:r>
              <a:rPr lang="en-GB" sz="2400" dirty="0"/>
              <a:t>What resistance is offered by an inductor in an AC circuit?</a:t>
            </a:r>
          </a:p>
          <a:p>
            <a:pPr marL="0" indent="0">
              <a:buNone/>
            </a:pPr>
            <a:endParaRPr lang="en-GB" sz="2400" dirty="0"/>
          </a:p>
          <a:p>
            <a:pPr marL="457200" indent="-457200">
              <a:buFont typeface="+mj-lt"/>
              <a:buAutoNum type="alphaLcParenR"/>
            </a:pPr>
            <a:r>
              <a:rPr lang="en-GB" sz="2400" dirty="0"/>
              <a:t>Impedance</a:t>
            </a:r>
          </a:p>
          <a:p>
            <a:pPr marL="457200" indent="-457200">
              <a:buFont typeface="+mj-lt"/>
              <a:buAutoNum type="alphaLcParenR"/>
            </a:pPr>
            <a:r>
              <a:rPr lang="en-GB" sz="2400" dirty="0"/>
              <a:t>Resistance</a:t>
            </a:r>
          </a:p>
          <a:p>
            <a:pPr marL="457200" indent="-457200">
              <a:buFont typeface="+mj-lt"/>
              <a:buAutoNum type="alphaLcParenR"/>
            </a:pPr>
            <a:r>
              <a:rPr lang="en-GB" sz="2400" dirty="0"/>
              <a:t>Capacitive Reactance</a:t>
            </a:r>
          </a:p>
          <a:p>
            <a:pPr marL="457200" indent="-457200">
              <a:buFont typeface="+mj-lt"/>
              <a:buAutoNum type="alphaLcParenR"/>
            </a:pPr>
            <a:r>
              <a:rPr lang="en-GB" sz="2400" dirty="0"/>
              <a:t>Inductive Reactance</a:t>
            </a:r>
          </a:p>
        </p:txBody>
      </p:sp>
    </p:spTree>
    <p:custDataLst>
      <p:tags r:id="rId1"/>
    </p:custDataLst>
    <p:extLst>
      <p:ext uri="{BB962C8B-B14F-4D97-AF65-F5344CB8AC3E}">
        <p14:creationId xmlns:p14="http://schemas.microsoft.com/office/powerpoint/2010/main" val="1709589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2" y="1091867"/>
            <a:ext cx="7607556" cy="2850546"/>
          </a:xfrm>
        </p:spPr>
        <p:txBody>
          <a:bodyPr>
            <a:noAutofit/>
          </a:bodyPr>
          <a:lstStyle/>
          <a:p>
            <a:pPr marL="0" indent="0">
              <a:buNone/>
            </a:pPr>
            <a:r>
              <a:rPr lang="en-GB" sz="2400" dirty="0"/>
              <a:t>How would one increase the inductive reactance offered by an inductor in an AC circuit?</a:t>
            </a:r>
          </a:p>
          <a:p>
            <a:pPr marL="0" indent="0">
              <a:buNone/>
            </a:pPr>
            <a:endParaRPr lang="en-GB" sz="2400" dirty="0"/>
          </a:p>
          <a:p>
            <a:pPr marL="457200" indent="-457200">
              <a:buFont typeface="+mj-lt"/>
              <a:buAutoNum type="alphaLcParenR"/>
            </a:pPr>
            <a:r>
              <a:rPr lang="en-GB" sz="2400" dirty="0"/>
              <a:t>Increase the values of other resistors in the circuit.</a:t>
            </a:r>
          </a:p>
          <a:p>
            <a:pPr marL="457200" indent="-457200">
              <a:buFont typeface="+mj-lt"/>
              <a:buAutoNum type="alphaLcParenR"/>
            </a:pPr>
            <a:r>
              <a:rPr lang="en-GB" sz="2400" dirty="0"/>
              <a:t>Decrease the frequency of the supply voltage.</a:t>
            </a:r>
          </a:p>
          <a:p>
            <a:pPr marL="457200" indent="-457200">
              <a:buFont typeface="+mj-lt"/>
              <a:buAutoNum type="alphaLcParenR"/>
            </a:pPr>
            <a:r>
              <a:rPr lang="en-GB" sz="2400" dirty="0"/>
              <a:t>Increase the frequency of the supply voltage.</a:t>
            </a:r>
          </a:p>
          <a:p>
            <a:pPr marL="457200" indent="-457200">
              <a:buFont typeface="+mj-lt"/>
              <a:buAutoNum type="alphaLcParenR"/>
            </a:pPr>
            <a:r>
              <a:rPr lang="en-GB" sz="2400" dirty="0"/>
              <a:t>Increase the supply voltage.</a:t>
            </a:r>
          </a:p>
        </p:txBody>
      </p:sp>
    </p:spTree>
    <p:custDataLst>
      <p:tags r:id="rId1"/>
    </p:custDataLst>
    <p:extLst>
      <p:ext uri="{BB962C8B-B14F-4D97-AF65-F5344CB8AC3E}">
        <p14:creationId xmlns:p14="http://schemas.microsoft.com/office/powerpoint/2010/main" val="694919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5</a:t>
            </a:r>
          </a:p>
        </p:txBody>
      </p:sp>
      <p:sp>
        <p:nvSpPr>
          <p:cNvPr id="3" name="Content Placeholder 2"/>
          <p:cNvSpPr>
            <a:spLocks noGrp="1"/>
          </p:cNvSpPr>
          <p:nvPr>
            <p:ph idx="1"/>
          </p:nvPr>
        </p:nvSpPr>
        <p:spPr>
          <a:xfrm>
            <a:off x="1122532" y="1091867"/>
            <a:ext cx="7607556" cy="2850546"/>
          </a:xfrm>
        </p:spPr>
        <p:txBody>
          <a:bodyPr>
            <a:noAutofit/>
          </a:bodyPr>
          <a:lstStyle/>
          <a:p>
            <a:pPr marL="0" indent="0">
              <a:buNone/>
            </a:pPr>
            <a:r>
              <a:rPr lang="en-GB" sz="2400" dirty="0"/>
              <a:t>What is the quantity symbol for inductive reactance?</a:t>
            </a:r>
          </a:p>
          <a:p>
            <a:pPr marL="0" indent="0">
              <a:buNone/>
            </a:pPr>
            <a:endParaRPr lang="en-GB" sz="2400" dirty="0"/>
          </a:p>
          <a:p>
            <a:pPr marL="457200" indent="-457200">
              <a:buFont typeface="+mj-lt"/>
              <a:buAutoNum type="alphaLcParenR"/>
            </a:pPr>
            <a:r>
              <a:rPr lang="en-GB" sz="2400" dirty="0"/>
              <a:t>H</a:t>
            </a:r>
          </a:p>
          <a:p>
            <a:pPr marL="457200" indent="-457200">
              <a:buFont typeface="+mj-lt"/>
              <a:buAutoNum type="alphaLcParenR"/>
            </a:pPr>
            <a:r>
              <a:rPr lang="en-GB" sz="2400" dirty="0"/>
              <a:t>Z</a:t>
            </a:r>
          </a:p>
          <a:p>
            <a:pPr marL="457200" indent="-457200">
              <a:buFont typeface="+mj-lt"/>
              <a:buAutoNum type="alphaLcParenR"/>
            </a:pPr>
            <a:r>
              <a:rPr lang="en-GB" sz="2400" dirty="0"/>
              <a:t>L</a:t>
            </a:r>
          </a:p>
          <a:p>
            <a:pPr marL="457200" indent="-457200">
              <a:buFont typeface="+mj-lt"/>
              <a:buAutoNum type="alphaLcParenR"/>
            </a:pPr>
            <a:r>
              <a:rPr lang="en-GB" sz="2400" dirty="0"/>
              <a:t>X</a:t>
            </a:r>
            <a:r>
              <a:rPr lang="en-GB" sz="2400" baseline="-25000" dirty="0"/>
              <a:t>L</a:t>
            </a:r>
          </a:p>
        </p:txBody>
      </p:sp>
    </p:spTree>
    <p:custDataLst>
      <p:tags r:id="rId1"/>
    </p:custDataLst>
    <p:extLst>
      <p:ext uri="{BB962C8B-B14F-4D97-AF65-F5344CB8AC3E}">
        <p14:creationId xmlns:p14="http://schemas.microsoft.com/office/powerpoint/2010/main" val="3806996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6</a:t>
            </a:r>
          </a:p>
        </p:txBody>
      </p:sp>
      <p:sp>
        <p:nvSpPr>
          <p:cNvPr id="3" name="Content Placeholder 2"/>
          <p:cNvSpPr>
            <a:spLocks noGrp="1"/>
          </p:cNvSpPr>
          <p:nvPr>
            <p:ph idx="1"/>
          </p:nvPr>
        </p:nvSpPr>
        <p:spPr>
          <a:xfrm>
            <a:off x="1122532" y="1091867"/>
            <a:ext cx="7607556" cy="2850546"/>
          </a:xfrm>
        </p:spPr>
        <p:txBody>
          <a:bodyPr>
            <a:noAutofit/>
          </a:bodyPr>
          <a:lstStyle/>
          <a:p>
            <a:pPr marL="0" indent="0">
              <a:buNone/>
            </a:pPr>
            <a:r>
              <a:rPr lang="en-GB" sz="2400" dirty="0"/>
              <a:t>What is 4 300μH in Henrys?</a:t>
            </a:r>
          </a:p>
          <a:p>
            <a:pPr marL="0" indent="0">
              <a:buNone/>
            </a:pPr>
            <a:endParaRPr lang="en-GB" sz="2400" dirty="0"/>
          </a:p>
          <a:p>
            <a:pPr marL="457200" indent="-457200">
              <a:buFont typeface="+mj-lt"/>
              <a:buAutoNum type="alphaLcParenR"/>
            </a:pPr>
            <a:r>
              <a:rPr lang="en-GB" sz="2400" dirty="0"/>
              <a:t>0.43H</a:t>
            </a:r>
          </a:p>
          <a:p>
            <a:pPr marL="457200" indent="-457200">
              <a:buFont typeface="+mj-lt"/>
              <a:buAutoNum type="alphaLcParenR"/>
            </a:pPr>
            <a:r>
              <a:rPr lang="en-GB" sz="2400" dirty="0"/>
              <a:t>0.043H</a:t>
            </a:r>
          </a:p>
          <a:p>
            <a:pPr marL="457200" indent="-457200">
              <a:buFont typeface="+mj-lt"/>
              <a:buAutoNum type="alphaLcParenR"/>
            </a:pPr>
            <a:r>
              <a:rPr lang="en-GB" sz="2400" dirty="0"/>
              <a:t>0.0043H</a:t>
            </a:r>
          </a:p>
          <a:p>
            <a:pPr marL="457200" indent="-457200">
              <a:buFont typeface="+mj-lt"/>
              <a:buAutoNum type="alphaLcParenR"/>
            </a:pPr>
            <a:r>
              <a:rPr lang="en-GB" sz="2400" dirty="0"/>
              <a:t>0.00043H</a:t>
            </a:r>
          </a:p>
        </p:txBody>
      </p:sp>
    </p:spTree>
    <p:custDataLst>
      <p:tags r:id="rId1"/>
    </p:custDataLst>
    <p:extLst>
      <p:ext uri="{BB962C8B-B14F-4D97-AF65-F5344CB8AC3E}">
        <p14:creationId xmlns:p14="http://schemas.microsoft.com/office/powerpoint/2010/main" val="1935802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7</a:t>
            </a:r>
          </a:p>
        </p:txBody>
      </p:sp>
      <p:sp>
        <p:nvSpPr>
          <p:cNvPr id="3" name="Content Placeholder 2"/>
          <p:cNvSpPr>
            <a:spLocks noGrp="1"/>
          </p:cNvSpPr>
          <p:nvPr>
            <p:ph idx="1"/>
          </p:nvPr>
        </p:nvSpPr>
        <p:spPr>
          <a:xfrm>
            <a:off x="1122532" y="1091867"/>
            <a:ext cx="7607556" cy="2850546"/>
          </a:xfrm>
        </p:spPr>
        <p:txBody>
          <a:bodyPr>
            <a:noAutofit/>
          </a:bodyPr>
          <a:lstStyle/>
          <a:p>
            <a:pPr marL="0" indent="0">
              <a:buNone/>
            </a:pPr>
            <a:r>
              <a:rPr lang="en-GB" sz="2400" dirty="0"/>
              <a:t>Which statement about inductors is false?</a:t>
            </a:r>
          </a:p>
          <a:p>
            <a:pPr marL="0" indent="0">
              <a:buNone/>
            </a:pPr>
            <a:endParaRPr lang="en-GB" sz="2400" dirty="0"/>
          </a:p>
          <a:p>
            <a:pPr marL="457200" indent="-457200">
              <a:buFont typeface="+mj-lt"/>
              <a:buAutoNum type="alphaLcParenR"/>
            </a:pPr>
            <a:r>
              <a:rPr lang="en-GB" sz="2400" dirty="0"/>
              <a:t>Inductors oppose changes in current</a:t>
            </a:r>
          </a:p>
          <a:p>
            <a:pPr marL="457200" indent="-457200">
              <a:buFont typeface="+mj-lt"/>
              <a:buAutoNum type="alphaLcParenR"/>
            </a:pPr>
            <a:r>
              <a:rPr lang="en-GB" sz="2400" dirty="0"/>
              <a:t>Inductors store energy in a magnetic field</a:t>
            </a:r>
          </a:p>
          <a:p>
            <a:pPr marL="457200" indent="-457200">
              <a:buFont typeface="+mj-lt"/>
              <a:buAutoNum type="alphaLcParenR"/>
            </a:pPr>
            <a:r>
              <a:rPr lang="en-GB" sz="2400" dirty="0"/>
              <a:t>Inductors are passive electrical components</a:t>
            </a:r>
          </a:p>
          <a:p>
            <a:pPr marL="457200" indent="-457200">
              <a:buFont typeface="+mj-lt"/>
              <a:buAutoNum type="alphaLcParenR"/>
            </a:pPr>
            <a:r>
              <a:rPr lang="en-GB" sz="2400" dirty="0"/>
              <a:t>Inductors offer high resistance in DC circuits</a:t>
            </a:r>
          </a:p>
        </p:txBody>
      </p:sp>
    </p:spTree>
    <p:custDataLst>
      <p:tags r:id="rId1"/>
    </p:custDataLst>
    <p:extLst>
      <p:ext uri="{BB962C8B-B14F-4D97-AF65-F5344CB8AC3E}">
        <p14:creationId xmlns:p14="http://schemas.microsoft.com/office/powerpoint/2010/main" val="3527426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754326"/>
          </a:xfrm>
          <a:prstGeom prst="rect">
            <a:avLst/>
          </a:prstGeom>
        </p:spPr>
        <p:txBody>
          <a:bodyPr wrap="square">
            <a:spAutoFit/>
          </a:bodyPr>
          <a:lstStyle/>
          <a:p>
            <a:r>
              <a:rPr lang="en-GB" dirty="0"/>
              <a:t>Create a video presented by an expert presenter showing step-by-step how to build the circuit on a breadboard. The presenter needs to explain the following:</a:t>
            </a:r>
          </a:p>
          <a:p>
            <a:pPr marL="800100" lvl="1" indent="-342900">
              <a:buFont typeface="+mj-lt"/>
              <a:buAutoNum type="arabicPeriod"/>
            </a:pPr>
            <a:r>
              <a:rPr lang="en-US" dirty="0"/>
              <a:t>Add the inductor, resistor, bulb and switches to the breadboard</a:t>
            </a:r>
          </a:p>
          <a:p>
            <a:pPr marL="800100" lvl="1" indent="-342900">
              <a:buFont typeface="+mj-lt"/>
              <a:buAutoNum type="arabicPeriod"/>
            </a:pPr>
            <a:r>
              <a:rPr lang="en-US" dirty="0"/>
              <a:t>Connect them to the power rail</a:t>
            </a:r>
          </a:p>
          <a:p>
            <a:pPr marL="800100" lvl="1" indent="-342900">
              <a:buFont typeface="+mj-lt"/>
              <a:buAutoNum type="arabicPeriod"/>
            </a:pPr>
            <a:r>
              <a:rPr lang="en-US" dirty="0"/>
              <a:t>Connect power rail to battery</a:t>
            </a:r>
          </a:p>
          <a:p>
            <a:endParaRPr lang="en-GB" dirty="0"/>
          </a:p>
        </p:txBody>
      </p:sp>
    </p:spTree>
    <p:custDataLst>
      <p:tags r:id="rId1"/>
    </p:custDataLst>
    <p:extLst>
      <p:ext uri="{BB962C8B-B14F-4D97-AF65-F5344CB8AC3E}">
        <p14:creationId xmlns:p14="http://schemas.microsoft.com/office/powerpoint/2010/main" val="4162651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6186309"/>
          </a:xfrm>
          <a:prstGeom prst="rect">
            <a:avLst/>
          </a:prstGeom>
        </p:spPr>
        <p:txBody>
          <a:bodyPr wrap="square">
            <a:spAutoFit/>
          </a:bodyPr>
          <a:lstStyle/>
          <a:p>
            <a:r>
              <a:rPr lang="en-GB" dirty="0"/>
              <a:t>Create a video presented by an expert presenter </a:t>
            </a:r>
            <a:r>
              <a:rPr lang="en-US" dirty="0"/>
              <a:t>showing the behavior of the bulb in the circuit and explain why we see this behavior. Also use </a:t>
            </a:r>
            <a:r>
              <a:rPr lang="en-US" dirty="0">
                <a:hlinkClick r:id="rId4"/>
              </a:rPr>
              <a:t>http://everycircuit.com/circuit/4809325146275840</a:t>
            </a:r>
            <a:r>
              <a:rPr lang="en-US" dirty="0"/>
              <a:t> to </a:t>
            </a:r>
            <a:r>
              <a:rPr lang="en-US"/>
              <a:t>aid explanation.</a:t>
            </a:r>
            <a:endParaRPr lang="en-US" dirty="0"/>
          </a:p>
          <a:p>
            <a:pPr marL="342900" indent="-342900">
              <a:buFont typeface="+mj-lt"/>
              <a:buAutoNum type="arabicPeriod"/>
            </a:pPr>
            <a:r>
              <a:rPr lang="en-ZA" dirty="0"/>
              <a:t>When we keep the inductor out of the circuit, we have a normal flashlight. You close the switch and the bulb lights up.</a:t>
            </a:r>
          </a:p>
          <a:p>
            <a:pPr marL="342900" indent="-342900">
              <a:buFont typeface="+mj-lt"/>
              <a:buAutoNum type="arabicPeriod"/>
            </a:pPr>
            <a:r>
              <a:rPr lang="en-ZA" dirty="0"/>
              <a:t>With the inductor in the circuit, the bulb behaves differently. </a:t>
            </a:r>
          </a:p>
          <a:p>
            <a:pPr marL="342900" indent="-342900">
              <a:buFont typeface="+mj-lt"/>
              <a:buAutoNum type="arabicPeriod"/>
            </a:pPr>
            <a:r>
              <a:rPr lang="en-ZA" dirty="0"/>
              <a:t>The light bulb is a resistor (the resistance creates heat to make the filament in the bulb glow). The wire in the coil has much lower resistance (it is just wire), so what you would expect when you turn on the switch is for the bulb to glow very dimly, if at all, because most of the current will follow the low-resistance path through the loop.</a:t>
            </a:r>
          </a:p>
          <a:p>
            <a:pPr marL="342900" indent="-342900">
              <a:buFont typeface="+mj-lt"/>
              <a:buAutoNum type="arabicPeriod"/>
            </a:pPr>
            <a:r>
              <a:rPr lang="en-ZA" dirty="0"/>
              <a:t>What happened instead is that when you close the switch, the bulb flashes (it burns brightly and then gets dimmer). When you open the switch again, the bulb flashes very brightly and then quickly goes out. </a:t>
            </a:r>
          </a:p>
          <a:p>
            <a:pPr marL="342900" indent="-342900">
              <a:buFont typeface="+mj-lt"/>
              <a:buAutoNum type="arabicPeriod"/>
            </a:pPr>
            <a:r>
              <a:rPr lang="en-ZA" dirty="0"/>
              <a:t>When current first starts flowing in the inductor, the inductor wants to build up a magnetic field. While the field is building, the coil inhibits the flow of current so current flows through the bulb instead (less resistance). Once the field is built, current can flow normally through the inductor wire.</a:t>
            </a:r>
          </a:p>
          <a:p>
            <a:pPr marL="342900" indent="-342900">
              <a:buFont typeface="+mj-lt"/>
              <a:buAutoNum type="arabicPeriod"/>
            </a:pPr>
            <a:r>
              <a:rPr lang="en-ZA" dirty="0"/>
              <a:t>When the switch is opened, the magnetic field around the coil keeps current flowing in the coil until the field collapses completely. This current keeps the bulb lit for a period of time even though the switch is open.</a:t>
            </a:r>
          </a:p>
          <a:p>
            <a:pPr marL="342900" indent="-342900">
              <a:buFont typeface="+mj-lt"/>
              <a:buAutoNum type="arabicPeriod"/>
            </a:pPr>
            <a:r>
              <a:rPr lang="en-ZA" dirty="0"/>
              <a:t>In other words, an inductor can store energy in its magnetic field, and an inductor tends to resist any change in the amount of current flowing through it.</a:t>
            </a:r>
          </a:p>
        </p:txBody>
      </p:sp>
    </p:spTree>
    <p:custDataLst>
      <p:tags r:id="rId1"/>
    </p:custDataLst>
    <p:extLst>
      <p:ext uri="{BB962C8B-B14F-4D97-AF65-F5344CB8AC3E}">
        <p14:creationId xmlns:p14="http://schemas.microsoft.com/office/powerpoint/2010/main" val="654103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6740307"/>
          </a:xfrm>
          <a:prstGeom prst="rect">
            <a:avLst/>
          </a:prstGeom>
        </p:spPr>
        <p:txBody>
          <a:bodyPr wrap="square">
            <a:spAutoFit/>
          </a:bodyPr>
          <a:lstStyle/>
          <a:p>
            <a:r>
              <a:rPr lang="en-GB" dirty="0"/>
              <a:t>Create an annotated PDF worksheet with the following steps.</a:t>
            </a:r>
          </a:p>
          <a:p>
            <a:pPr marL="342900" indent="-342900">
              <a:buFont typeface="+mj-lt"/>
              <a:buAutoNum type="arabicPeriod"/>
            </a:pPr>
            <a:r>
              <a:rPr lang="en-GB" dirty="0"/>
              <a:t>Make sure you have downloaded the </a:t>
            </a:r>
            <a:r>
              <a:rPr lang="en-GB" dirty="0" err="1"/>
              <a:t>EveryCircuit</a:t>
            </a:r>
            <a:r>
              <a:rPr lang="en-GB" dirty="0"/>
              <a:t> App from your app store.</a:t>
            </a:r>
          </a:p>
          <a:p>
            <a:pPr marL="342900" indent="-342900">
              <a:buFont typeface="+mj-lt"/>
              <a:buAutoNum type="arabicPeriod"/>
            </a:pPr>
            <a:r>
              <a:rPr lang="en-GB" dirty="0"/>
              <a:t>If you are working on a computer, visit http://</a:t>
            </a:r>
            <a:r>
              <a:rPr lang="en-GB" dirty="0" err="1"/>
              <a:t>everycircuit.com</a:t>
            </a:r>
            <a:r>
              <a:rPr lang="en-GB" dirty="0"/>
              <a:t>/app/.</a:t>
            </a:r>
          </a:p>
          <a:p>
            <a:pPr marL="342900" indent="-342900">
              <a:buFont typeface="+mj-lt"/>
              <a:buAutoNum type="arabicPeriod"/>
            </a:pPr>
            <a:r>
              <a:rPr lang="en-GB" dirty="0"/>
              <a:t>Open the </a:t>
            </a:r>
            <a:r>
              <a:rPr lang="en-GB" dirty="0" err="1"/>
              <a:t>EveryCircuit</a:t>
            </a:r>
            <a:r>
              <a:rPr lang="en-GB" dirty="0"/>
              <a:t> app and signup. After your trial, you will still have access to </a:t>
            </a:r>
            <a:r>
              <a:rPr lang="en-GB" dirty="0" err="1"/>
              <a:t>EveryCircuit</a:t>
            </a:r>
            <a:r>
              <a:rPr lang="en-GB" dirty="0"/>
              <a:t> and other people’s circuits. You will just not be able to create your own circuits.</a:t>
            </a:r>
          </a:p>
          <a:p>
            <a:pPr marL="342900" indent="-342900">
              <a:buFont typeface="+mj-lt"/>
              <a:buAutoNum type="arabicPeriod"/>
            </a:pPr>
            <a:r>
              <a:rPr lang="en-GB" dirty="0"/>
              <a:t>Go to the community space and search for the circuit called “</a:t>
            </a:r>
            <a:r>
              <a:rPr lang="en-GB" dirty="0" err="1"/>
              <a:t>NOC_Inductors</a:t>
            </a:r>
            <a:r>
              <a:rPr lang="en-GB" dirty="0"/>
              <a:t> in DC and AC Circuits”.</a:t>
            </a:r>
          </a:p>
          <a:p>
            <a:pPr marL="342900" indent="-342900">
              <a:buFont typeface="+mj-lt"/>
              <a:buAutoNum type="arabicPeriod"/>
            </a:pPr>
            <a:r>
              <a:rPr lang="en-GB" dirty="0"/>
              <a:t>Open the circuit.</a:t>
            </a:r>
          </a:p>
          <a:p>
            <a:pPr marL="342900" indent="-342900">
              <a:buFont typeface="+mj-lt"/>
              <a:buAutoNum type="arabicPeriod"/>
            </a:pPr>
            <a:r>
              <a:rPr lang="en-GB" dirty="0"/>
              <a:t>There are 2 separate circuits – one with a 5V DC power source; the other with a 5V 50kHz AC power source. Otherwise both circuits are identical and have an ammeter, single pole single throw switch and a single pole double throw toggle switch that can change between a 1kΩ resistor and a 10mH inductor in series with a 1kΩ resistor. [Show image of the circuit with labels for 2 switches.]</a:t>
            </a:r>
          </a:p>
          <a:p>
            <a:pPr marL="342900" indent="-342900">
              <a:buFont typeface="+mj-lt"/>
              <a:buAutoNum type="arabicPeriod"/>
            </a:pPr>
            <a:r>
              <a:rPr lang="en-GB" dirty="0"/>
              <a:t>Let’s work with the DC circuit first.</a:t>
            </a:r>
          </a:p>
          <a:p>
            <a:pPr marL="342900" indent="-342900">
              <a:buFont typeface="+mj-lt"/>
              <a:buAutoNum type="arabicPeriod"/>
            </a:pPr>
            <a:r>
              <a:rPr lang="en-GB" dirty="0"/>
              <a:t>Before, closing the single pole single throw switch, what current do you expect we will read on the ammeter if we just have the 1kΩ resistor in the circuit?</a:t>
            </a:r>
          </a:p>
          <a:p>
            <a:pPr marL="342900" indent="-342900">
              <a:buFont typeface="+mj-lt"/>
              <a:buAutoNum type="arabicPeriod"/>
            </a:pPr>
            <a:r>
              <a:rPr lang="en-GB" dirty="0"/>
              <a:t>Click on the single throw switch to close it and let the current flow. What current does the ammeter read? Is this what you predicted?</a:t>
            </a:r>
          </a:p>
          <a:p>
            <a:pPr marL="342900" indent="-342900">
              <a:buFont typeface="+mj-lt"/>
              <a:buAutoNum type="arabicPeriod"/>
            </a:pPr>
            <a:r>
              <a:rPr lang="en-GB" dirty="0"/>
              <a:t>If an inductor opposes </a:t>
            </a:r>
            <a:r>
              <a:rPr lang="en-GB" b="1" dirty="0"/>
              <a:t>changes</a:t>
            </a:r>
            <a:r>
              <a:rPr lang="en-GB" dirty="0"/>
              <a:t> in current, what do you think the ammeter will read when we first flip the switch to add the inductor </a:t>
            </a:r>
            <a:r>
              <a:rPr lang="en-GB" b="1" dirty="0"/>
              <a:t>and</a:t>
            </a:r>
            <a:r>
              <a:rPr lang="en-GB" dirty="0"/>
              <a:t> 1kΩ resistor to the circuit instead? What will the ammeter read after a few seconds?</a:t>
            </a:r>
          </a:p>
          <a:p>
            <a:pPr marL="342900" indent="-342900">
              <a:buFont typeface="+mj-lt"/>
              <a:buAutoNum type="arabicPeriod"/>
            </a:pPr>
            <a:r>
              <a:rPr lang="en-GB" dirty="0"/>
              <a:t>Now click on the double throw toggle switch to switch to the inductor and 1kΩ resistor. What current does the ammeter read immediately and after a few seconds? Is this what you predicted?</a:t>
            </a:r>
          </a:p>
          <a:p>
            <a:pPr marL="342900" indent="-342900">
              <a:buFont typeface="+mj-lt"/>
              <a:buAutoNum type="arabicPeriod"/>
            </a:pPr>
            <a:r>
              <a:rPr lang="en-GB" dirty="0"/>
              <a:t>Why was there a momentary change in the current just as you flipped the switch?</a:t>
            </a:r>
          </a:p>
          <a:p>
            <a:pPr marL="342900" indent="-342900">
              <a:buFont typeface="+mj-lt"/>
              <a:buAutoNum type="arabicPeriod"/>
            </a:pPr>
            <a:r>
              <a:rPr lang="en-GB" dirty="0"/>
              <a:t>Click on the single throw switch to stop current flowing in the DC circuit.</a:t>
            </a:r>
          </a:p>
        </p:txBody>
      </p:sp>
    </p:spTree>
    <p:custDataLst>
      <p:tags r:id="rId1"/>
    </p:custDataLst>
    <p:extLst>
      <p:ext uri="{BB962C8B-B14F-4D97-AF65-F5344CB8AC3E}">
        <p14:creationId xmlns:p14="http://schemas.microsoft.com/office/powerpoint/2010/main" val="368353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5.1: Inductor Basics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(2 of 2)</a:t>
            </a:r>
          </a:p>
        </p:txBody>
      </p:sp>
      <p:sp>
        <p:nvSpPr>
          <p:cNvPr id="6" name="Rectangle 5">
            <a:extLst>
              <a:ext uri="{FF2B5EF4-FFF2-40B4-BE49-F238E27FC236}">
                <a16:creationId xmlns:a16="http://schemas.microsoft.com/office/drawing/2014/main" id="{6904E940-6109-8742-852A-F8C2D8AEF0F6}"/>
              </a:ext>
            </a:extLst>
          </p:cNvPr>
          <p:cNvSpPr/>
          <p:nvPr/>
        </p:nvSpPr>
        <p:spPr>
          <a:xfrm>
            <a:off x="460118" y="1233578"/>
            <a:ext cx="9647050" cy="3139321"/>
          </a:xfrm>
          <a:prstGeom prst="rect">
            <a:avLst/>
          </a:prstGeom>
        </p:spPr>
        <p:txBody>
          <a:bodyPr wrap="square">
            <a:spAutoFit/>
          </a:bodyPr>
          <a:lstStyle/>
          <a:p>
            <a:pPr marL="342900" indent="-342900">
              <a:buFont typeface="+mj-lt"/>
              <a:buAutoNum type="arabicPeriod"/>
            </a:pPr>
            <a:r>
              <a:rPr lang="en-GB" dirty="0"/>
              <a:t>Now let’s look at the AC circuit.</a:t>
            </a:r>
          </a:p>
          <a:p>
            <a:pPr marL="342900" indent="-342900">
              <a:buFont typeface="+mj-lt"/>
              <a:buAutoNum type="arabicPeriod"/>
            </a:pPr>
            <a:r>
              <a:rPr lang="en-GB" dirty="0"/>
              <a:t>Before, closing the single pole single throw switch, what current do you expect we will read on the ammeter if we just have the 1kΩ resistor in the circuit?</a:t>
            </a:r>
          </a:p>
          <a:p>
            <a:pPr marL="342900" indent="-342900">
              <a:buFont typeface="+mj-lt"/>
              <a:buAutoNum type="arabicPeriod"/>
            </a:pPr>
            <a:r>
              <a:rPr lang="en-GB" dirty="0"/>
              <a:t>Click on the single throw switch to close it and let the current flow. What current does the ammeter read? Is this what you predicted?</a:t>
            </a:r>
          </a:p>
          <a:p>
            <a:pPr marL="342900" indent="-342900">
              <a:buFont typeface="+mj-lt"/>
              <a:buAutoNum type="arabicPeriod"/>
            </a:pPr>
            <a:r>
              <a:rPr lang="en-GB" dirty="0"/>
              <a:t>If an inductor opposes </a:t>
            </a:r>
            <a:r>
              <a:rPr lang="en-GB" b="1" dirty="0"/>
              <a:t>changes</a:t>
            </a:r>
            <a:r>
              <a:rPr lang="en-GB" dirty="0"/>
              <a:t> in current, do you think the ammeter will read the same current if we added the inductor and 1kΩ resistor to the circuit?</a:t>
            </a:r>
          </a:p>
          <a:p>
            <a:pPr marL="342900" indent="-342900">
              <a:buFont typeface="+mj-lt"/>
              <a:buAutoNum type="arabicPeriod"/>
            </a:pPr>
            <a:r>
              <a:rPr lang="en-GB" dirty="0"/>
              <a:t>Now click on the double throw toggle switch to switch to the inductor and 1kΩ resistor. What current does the ammeter read now? Is it more than, less than or the same as the current before? Is this what you predicted?</a:t>
            </a:r>
          </a:p>
          <a:p>
            <a:pPr marL="342900" indent="-342900">
              <a:buFont typeface="+mj-lt"/>
              <a:buAutoNum type="arabicPeriod"/>
            </a:pPr>
            <a:r>
              <a:rPr lang="en-GB" dirty="0"/>
              <a:t>Why is the current different now?</a:t>
            </a:r>
          </a:p>
        </p:txBody>
      </p:sp>
    </p:spTree>
    <p:custDataLst>
      <p:tags r:id="rId1"/>
    </p:custDataLst>
    <p:extLst>
      <p:ext uri="{BB962C8B-B14F-4D97-AF65-F5344CB8AC3E}">
        <p14:creationId xmlns:p14="http://schemas.microsoft.com/office/powerpoint/2010/main" val="2225967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5078313"/>
          </a:xfrm>
          <a:prstGeom prst="rect">
            <a:avLst/>
          </a:prstGeom>
        </p:spPr>
        <p:txBody>
          <a:bodyPr wrap="square">
            <a:spAutoFit/>
          </a:bodyPr>
          <a:lstStyle/>
          <a:p>
            <a:r>
              <a:rPr lang="en-GB" dirty="0"/>
              <a:t>Create a screen capture video presented by an expert presenter showing showing how to do all the calculations in doc01 using the simulation.</a:t>
            </a:r>
          </a:p>
          <a:p>
            <a:pPr marL="342900" indent="-342900">
              <a:buFont typeface="+mj-lt"/>
              <a:buAutoNum type="arabicPeriod"/>
            </a:pPr>
            <a:r>
              <a:rPr lang="en-GB" dirty="0"/>
              <a:t>At the end explain that in the DC circuit, the inductor only had an effect on the current right after the switch was flipped. At this moment there was a change in current and so the inductor opposed this change. This resulted in less current flowing for a while. During this time, the inductor offered resistance in the circuit. But after the inductor’s magnetic field got to maximum strength, it stopped opposing current and behaved like a piece of wire offer very little resistance. So the current settles back to 5mA as before.</a:t>
            </a:r>
          </a:p>
          <a:p>
            <a:pPr marL="342900" indent="-342900">
              <a:buFont typeface="+mj-lt"/>
              <a:buAutoNum type="arabicPeriod"/>
            </a:pPr>
            <a:r>
              <a:rPr lang="en-GB" dirty="0"/>
              <a:t>However, things were different in the AC circuit where current (and voltage) are always changing. In this case the current dropped from 5mA to 1.5mA. Because current is always changing, the inductor is always going to oppose this change and offer resistance (not just at the moment when the switch is flipped.</a:t>
            </a:r>
          </a:p>
          <a:p>
            <a:pPr marL="342900" indent="-342900">
              <a:buFont typeface="+mj-lt"/>
              <a:buAutoNum type="arabicPeriod"/>
            </a:pPr>
            <a:r>
              <a:rPr lang="en-GB" dirty="0"/>
              <a:t>Like with capacitors, we now have 2 types of resistance both measured in ohms - normal resistor resistance (R) and inductive reactance (X</a:t>
            </a:r>
            <a:r>
              <a:rPr lang="en-GB" baseline="-25000" dirty="0"/>
              <a:t>L</a:t>
            </a:r>
            <a:r>
              <a:rPr lang="en-GB" dirty="0"/>
              <a:t>) and R + X</a:t>
            </a:r>
            <a:r>
              <a:rPr lang="en-GB" baseline="-25000" dirty="0"/>
              <a:t>L</a:t>
            </a:r>
            <a:r>
              <a:rPr lang="en-GB" dirty="0"/>
              <a:t> = Z (impedance)</a:t>
            </a:r>
          </a:p>
          <a:p>
            <a:pPr marL="342900" indent="-342900">
              <a:buFont typeface="+mj-lt"/>
              <a:buAutoNum type="arabicPeriod"/>
            </a:pPr>
            <a:r>
              <a:rPr lang="en-GB" dirty="0"/>
              <a:t>Remember:</a:t>
            </a:r>
          </a:p>
          <a:p>
            <a:pPr marL="800100" lvl="1" indent="-342900">
              <a:buFont typeface="+mj-lt"/>
              <a:buAutoNum type="arabicPeriod"/>
            </a:pPr>
            <a:r>
              <a:rPr lang="en-GB" dirty="0"/>
              <a:t>in a circuit with only normal resistors Impedance (Z) = Resistance (R)</a:t>
            </a:r>
          </a:p>
          <a:p>
            <a:pPr marL="800100" lvl="1" indent="-342900">
              <a:buFont typeface="+mj-lt"/>
              <a:buAutoNum type="arabicPeriod"/>
            </a:pPr>
            <a:r>
              <a:rPr lang="en-GB" dirty="0"/>
              <a:t>in a circuit with only reactance Impedance (Z) = Reactance (X)</a:t>
            </a:r>
          </a:p>
          <a:p>
            <a:pPr marL="800100" lvl="1" indent="-342900">
              <a:buFont typeface="+mj-lt"/>
              <a:buAutoNum type="arabicPeriod"/>
            </a:pPr>
            <a:r>
              <a:rPr lang="en-GB" dirty="0"/>
              <a:t>and in a circuit with both Impedance (Z) = Resistance (R) + Reactance (X)</a:t>
            </a:r>
          </a:p>
        </p:txBody>
      </p:sp>
    </p:spTree>
    <p:custDataLst>
      <p:tags r:id="rId1"/>
    </p:custDataLst>
    <p:extLst>
      <p:ext uri="{BB962C8B-B14F-4D97-AF65-F5344CB8AC3E}">
        <p14:creationId xmlns:p14="http://schemas.microsoft.com/office/powerpoint/2010/main" val="3598296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5355312"/>
          </a:xfrm>
          <a:prstGeom prst="rect">
            <a:avLst/>
          </a:prstGeom>
        </p:spPr>
        <p:txBody>
          <a:bodyPr wrap="square">
            <a:spAutoFit/>
          </a:bodyPr>
          <a:lstStyle/>
          <a:p>
            <a:r>
              <a:rPr lang="en-GB" dirty="0"/>
              <a:t>Create an annotated PDF worksheet with the following steps.</a:t>
            </a:r>
          </a:p>
          <a:p>
            <a:pPr marL="342900" indent="-342900">
              <a:buFont typeface="+mj-lt"/>
              <a:buAutoNum type="arabicPeriod"/>
            </a:pPr>
            <a:r>
              <a:rPr lang="en-GB" dirty="0"/>
              <a:t>Make sure you have downloaded the </a:t>
            </a:r>
            <a:r>
              <a:rPr lang="en-GB" dirty="0" err="1"/>
              <a:t>EveryCircuit</a:t>
            </a:r>
            <a:r>
              <a:rPr lang="en-GB" dirty="0"/>
              <a:t> App from your app store.</a:t>
            </a:r>
          </a:p>
          <a:p>
            <a:pPr marL="342900" indent="-342900">
              <a:buFont typeface="+mj-lt"/>
              <a:buAutoNum type="arabicPeriod"/>
            </a:pPr>
            <a:r>
              <a:rPr lang="en-GB" dirty="0"/>
              <a:t>If you are working on a computer, visit http://</a:t>
            </a:r>
            <a:r>
              <a:rPr lang="en-GB" dirty="0" err="1"/>
              <a:t>everycircuit.com</a:t>
            </a:r>
            <a:r>
              <a:rPr lang="en-GB" dirty="0"/>
              <a:t>/app/.</a:t>
            </a:r>
          </a:p>
          <a:p>
            <a:pPr marL="342900" indent="-342900">
              <a:buFont typeface="+mj-lt"/>
              <a:buAutoNum type="arabicPeriod"/>
            </a:pPr>
            <a:r>
              <a:rPr lang="en-GB" dirty="0"/>
              <a:t>Open the </a:t>
            </a:r>
            <a:r>
              <a:rPr lang="en-GB" dirty="0" err="1"/>
              <a:t>EveryCircuit</a:t>
            </a:r>
            <a:r>
              <a:rPr lang="en-GB" dirty="0"/>
              <a:t> app and signup. After your trial, you will still have access to </a:t>
            </a:r>
            <a:r>
              <a:rPr lang="en-GB" dirty="0" err="1"/>
              <a:t>EveryCircuit</a:t>
            </a:r>
            <a:r>
              <a:rPr lang="en-GB" dirty="0"/>
              <a:t> and other people’s circuits. You will just not be able to create your own circuits.</a:t>
            </a:r>
          </a:p>
          <a:p>
            <a:pPr marL="342900" indent="-342900">
              <a:buFont typeface="+mj-lt"/>
              <a:buAutoNum type="arabicPeriod"/>
            </a:pPr>
            <a:r>
              <a:rPr lang="en-GB" dirty="0"/>
              <a:t>Go to the community space and search for the circuit called “</a:t>
            </a:r>
            <a:r>
              <a:rPr lang="en-GB" dirty="0" err="1"/>
              <a:t>NOC</a:t>
            </a:r>
            <a:r>
              <a:rPr lang="en-GB" err="1"/>
              <a:t>_</a:t>
            </a:r>
            <a:r>
              <a:rPr lang="en-GB"/>
              <a:t>Inductors </a:t>
            </a:r>
            <a:r>
              <a:rPr lang="en-GB" dirty="0"/>
              <a:t>and AC Frequency”.</a:t>
            </a:r>
          </a:p>
          <a:p>
            <a:pPr marL="342900" indent="-342900">
              <a:buFont typeface="+mj-lt"/>
              <a:buAutoNum type="arabicPeriod"/>
            </a:pPr>
            <a:r>
              <a:rPr lang="en-GB" dirty="0"/>
              <a:t>Open the circuit.</a:t>
            </a:r>
          </a:p>
          <a:p>
            <a:pPr marL="342900" indent="-342900">
              <a:buFont typeface="+mj-lt"/>
              <a:buAutoNum type="arabicPeriod"/>
            </a:pPr>
            <a:r>
              <a:rPr lang="en-GB" dirty="0"/>
              <a:t>This circuit is very similar to the previous ones. We have a 5V 50kHz supply connected to a 10mH inductor and a 1kΩ resistor.</a:t>
            </a:r>
          </a:p>
          <a:p>
            <a:pPr marL="342900" indent="-342900">
              <a:buFont typeface="+mj-lt"/>
              <a:buAutoNum type="arabicPeriod"/>
            </a:pPr>
            <a:r>
              <a:rPr lang="en-GB" dirty="0"/>
              <a:t>Close the switch. What current does the ammeter read?</a:t>
            </a:r>
          </a:p>
          <a:p>
            <a:pPr marL="342900" indent="-342900">
              <a:buFont typeface="+mj-lt"/>
              <a:buAutoNum type="arabicPeriod"/>
            </a:pPr>
            <a:r>
              <a:rPr lang="en-GB" dirty="0"/>
              <a:t>If the frequency of the supply is decreased it means that the current will change less often. How do you think this will affect the inductive reactance offered by the inductor? Will it be more or less? Therefore, do you think the current will be more or less?</a:t>
            </a:r>
          </a:p>
          <a:p>
            <a:pPr marL="342900" indent="-342900">
              <a:buFont typeface="+mj-lt"/>
              <a:buAutoNum type="arabicPeriod"/>
            </a:pPr>
            <a:r>
              <a:rPr lang="en-GB" dirty="0"/>
              <a:t>Click on the AC supply and then the spanner icon and change the supply frequency to 10kHz. What happens to the current? What does this mean has has happened to the inductive reactance offered by the inductor?</a:t>
            </a:r>
          </a:p>
          <a:p>
            <a:pPr marL="342900" indent="-342900">
              <a:buFont typeface="+mj-lt"/>
              <a:buAutoNum type="arabicPeriod"/>
            </a:pPr>
            <a:r>
              <a:rPr lang="en-GB" dirty="0"/>
              <a:t>What do you think will happen to the inductive reactance of the inductor and, hence, the current, if we increase the supply frequency to 100kHz?</a:t>
            </a:r>
          </a:p>
          <a:p>
            <a:pPr marL="342900" indent="-342900">
              <a:buFont typeface="+mj-lt"/>
              <a:buAutoNum type="arabicPeriod"/>
            </a:pPr>
            <a:r>
              <a:rPr lang="en-GB" dirty="0"/>
              <a:t>Set the AC supply to 100kHz. What happens to the current. Is this what you predicted?</a:t>
            </a:r>
          </a:p>
        </p:txBody>
      </p:sp>
    </p:spTree>
    <p:custDataLst>
      <p:tags r:id="rId1"/>
    </p:custDataLst>
    <p:extLst>
      <p:ext uri="{BB962C8B-B14F-4D97-AF65-F5344CB8AC3E}">
        <p14:creationId xmlns:p14="http://schemas.microsoft.com/office/powerpoint/2010/main" val="1309381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308324"/>
          </a:xfrm>
          <a:prstGeom prst="rect">
            <a:avLst/>
          </a:prstGeom>
        </p:spPr>
        <p:txBody>
          <a:bodyPr wrap="square">
            <a:spAutoFit/>
          </a:bodyPr>
          <a:lstStyle/>
          <a:p>
            <a:r>
              <a:rPr lang="en-GB" dirty="0"/>
              <a:t>Create a screen capture video presented by an expert presenter showing showing how to do all the calculations in doc02 using the simulation.</a:t>
            </a:r>
          </a:p>
          <a:p>
            <a:pPr marL="342900" indent="-342900">
              <a:buFont typeface="+mj-lt"/>
              <a:buAutoNum type="arabicPeriod"/>
            </a:pPr>
            <a:r>
              <a:rPr lang="en-GB" dirty="0"/>
              <a:t>Explain that if we decrease the frequency the rate of change of the current decreases so the inductor will offer less resistance. Therefore the inductive reactance decreases so the total impedance decreases so the current in the circuit increases (by Ohm’s Law).</a:t>
            </a:r>
          </a:p>
          <a:p>
            <a:pPr marL="342900" indent="-342900">
              <a:buFont typeface="+mj-lt"/>
              <a:buAutoNum type="arabicPeriod"/>
            </a:pPr>
            <a:r>
              <a:rPr lang="en-GB" dirty="0"/>
              <a:t>If we increase the frequency, the rate of change of the current increases and the inductor offers more resistance. So the inductive reactance and the total impedance increase. Therefore the total current decreases.</a:t>
            </a:r>
          </a:p>
        </p:txBody>
      </p:sp>
    </p:spTree>
    <p:custDataLst>
      <p:tags r:id="rId1"/>
    </p:custDataLst>
    <p:extLst>
      <p:ext uri="{BB962C8B-B14F-4D97-AF65-F5344CB8AC3E}">
        <p14:creationId xmlns:p14="http://schemas.microsoft.com/office/powerpoint/2010/main" val="438315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AF093D-68B3-B841-9AE0-BB11B3438C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20038" y="866655"/>
            <a:ext cx="3397727" cy="3014394"/>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a:t>Introduction</a:t>
            </a:r>
            <a:endParaRPr lang="en-GB" sz="3000" dirty="0"/>
          </a:p>
        </p:txBody>
      </p:sp>
      <p:sp>
        <p:nvSpPr>
          <p:cNvPr id="3" name="Content Placeholder 2"/>
          <p:cNvSpPr>
            <a:spLocks noGrp="1"/>
          </p:cNvSpPr>
          <p:nvPr>
            <p:ph idx="1"/>
          </p:nvPr>
        </p:nvSpPr>
        <p:spPr>
          <a:xfrm>
            <a:off x="1122532" y="1091868"/>
            <a:ext cx="4586029" cy="3480132"/>
          </a:xfrm>
        </p:spPr>
        <p:txBody>
          <a:bodyPr>
            <a:noAutofit/>
          </a:bodyPr>
          <a:lstStyle/>
          <a:p>
            <a:pPr marL="0" indent="0" algn="just">
              <a:buNone/>
            </a:pPr>
            <a:r>
              <a:rPr lang="en-US" sz="2400" dirty="0"/>
              <a:t>Inductors are extremely simple devices. They are literally just a coil of wire (usually wrapped around an iron core) as can be seen in this picture of different types of inductors.</a:t>
            </a:r>
          </a:p>
          <a:p>
            <a:pPr marL="0" indent="0" algn="just">
              <a:buNone/>
            </a:pPr>
            <a:r>
              <a:rPr lang="en-US" sz="2400" dirty="0"/>
              <a:t>But inductors can do some interesting things because of the magnetic properties of a coil of wire.</a:t>
            </a:r>
          </a:p>
        </p:txBody>
      </p:sp>
      <p:pic>
        <p:nvPicPr>
          <p:cNvPr id="17" name="Graphic 16" descr="Magnifying glass">
            <a:extLst>
              <a:ext uri="{FF2B5EF4-FFF2-40B4-BE49-F238E27FC236}">
                <a16:creationId xmlns:a16="http://schemas.microsoft.com/office/drawing/2014/main" id="{5F7D8B6B-D9DC-6D40-95E1-0F6045334B6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20038" y="883084"/>
            <a:ext cx="468000" cy="468000"/>
          </a:xfrm>
          <a:prstGeom prst="rect">
            <a:avLst/>
          </a:prstGeom>
        </p:spPr>
      </p:pic>
    </p:spTree>
    <p:custDataLst>
      <p:tags r:id="rId1"/>
    </p:custDataLst>
    <p:extLst>
      <p:ext uri="{BB962C8B-B14F-4D97-AF65-F5344CB8AC3E}">
        <p14:creationId xmlns:p14="http://schemas.microsoft.com/office/powerpoint/2010/main" val="259420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Build the Circuit</a:t>
            </a:r>
          </a:p>
        </p:txBody>
      </p:sp>
      <p:sp>
        <p:nvSpPr>
          <p:cNvPr id="3" name="Content Placeholder 2"/>
          <p:cNvSpPr>
            <a:spLocks noGrp="1"/>
          </p:cNvSpPr>
          <p:nvPr>
            <p:ph idx="1"/>
          </p:nvPr>
        </p:nvSpPr>
        <p:spPr>
          <a:xfrm>
            <a:off x="1122531" y="1091868"/>
            <a:ext cx="7607557" cy="1081705"/>
          </a:xfrm>
        </p:spPr>
        <p:txBody>
          <a:bodyPr>
            <a:noAutofit/>
          </a:bodyPr>
          <a:lstStyle/>
          <a:p>
            <a:pPr marL="0" indent="0" algn="just">
              <a:buNone/>
            </a:pPr>
            <a:r>
              <a:rPr lang="en-US" sz="2400" dirty="0"/>
              <a:t>Let’s do a simple investigation to see if we can figure out what inductors are and what they do.</a:t>
            </a:r>
          </a:p>
        </p:txBody>
      </p:sp>
      <p:sp>
        <p:nvSpPr>
          <p:cNvPr id="5" name="Rectangle 4">
            <a:extLst>
              <a:ext uri="{FF2B5EF4-FFF2-40B4-BE49-F238E27FC236}">
                <a16:creationId xmlns:a16="http://schemas.microsoft.com/office/drawing/2014/main" id="{404ED4B3-E251-AD40-B2CA-A34AB0B619F3}"/>
              </a:ext>
            </a:extLst>
          </p:cNvPr>
          <p:cNvSpPr/>
          <p:nvPr/>
        </p:nvSpPr>
        <p:spPr>
          <a:xfrm>
            <a:off x="1196743" y="1999794"/>
            <a:ext cx="3453645" cy="1938992"/>
          </a:xfrm>
          <a:prstGeom prst="rect">
            <a:avLst/>
          </a:prstGeom>
          <a:solidFill>
            <a:schemeClr val="tx2">
              <a:lumMod val="40000"/>
              <a:lumOff val="60000"/>
            </a:schemeClr>
          </a:solidFill>
        </p:spPr>
        <p:txBody>
          <a:bodyPr wrap="square">
            <a:spAutoFit/>
          </a:bodyPr>
          <a:lstStyle/>
          <a:p>
            <a:pPr algn="just"/>
            <a:r>
              <a:rPr lang="en-GB" sz="2400" i="1" dirty="0"/>
              <a:t>Build this circuit. Rollover or touch each symbol in the schematic to find out more. Watch the video if you need help.</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2698" y="1954350"/>
            <a:ext cx="854046" cy="854046"/>
          </a:xfrm>
          <a:prstGeom prst="rect">
            <a:avLst/>
          </a:prstGeom>
        </p:spPr>
      </p:pic>
      <p:pic>
        <p:nvPicPr>
          <p:cNvPr id="12" name="Picture 11">
            <a:extLst>
              <a:ext uri="{FF2B5EF4-FFF2-40B4-BE49-F238E27FC236}">
                <a16:creationId xmlns:a16="http://schemas.microsoft.com/office/drawing/2014/main" id="{5200CC45-0BC3-794A-8B42-838848B0E5F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26309" y="1836980"/>
            <a:ext cx="4876800" cy="2438400"/>
          </a:xfrm>
          <a:prstGeom prst="rect">
            <a:avLst/>
          </a:prstGeom>
        </p:spPr>
      </p:pic>
      <p:pic>
        <p:nvPicPr>
          <p:cNvPr id="9" name="Graphic 8" descr="Magnifying glass">
            <a:extLst>
              <a:ext uri="{FF2B5EF4-FFF2-40B4-BE49-F238E27FC236}">
                <a16:creationId xmlns:a16="http://schemas.microsoft.com/office/drawing/2014/main" id="{D39B8C8D-2CCA-EA4A-910C-9CB07D61DA8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50261" y="2022984"/>
            <a:ext cx="468000" cy="468000"/>
          </a:xfrm>
          <a:prstGeom prst="rect">
            <a:avLst/>
          </a:prstGeom>
        </p:spPr>
      </p:pic>
      <p:sp>
        <p:nvSpPr>
          <p:cNvPr id="8" name="Rounded Rectangle 7">
            <a:extLst>
              <a:ext uri="{FF2B5EF4-FFF2-40B4-BE49-F238E27FC236}">
                <a16:creationId xmlns:a16="http://schemas.microsoft.com/office/drawing/2014/main" id="{0883944F-0013-E242-AE6F-D80025849260}"/>
              </a:ext>
            </a:extLst>
          </p:cNvPr>
          <p:cNvSpPr/>
          <p:nvPr/>
        </p:nvSpPr>
        <p:spPr>
          <a:xfrm>
            <a:off x="698722" y="4159152"/>
            <a:ext cx="4876800"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how to build the circuit</a:t>
            </a:r>
          </a:p>
        </p:txBody>
      </p:sp>
    </p:spTree>
    <p:custDataLst>
      <p:tags r:id="rId1"/>
    </p:custDataLst>
    <p:extLst>
      <p:ext uri="{BB962C8B-B14F-4D97-AF65-F5344CB8AC3E}">
        <p14:creationId xmlns:p14="http://schemas.microsoft.com/office/powerpoint/2010/main" val="3963414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1</a:t>
            </a:r>
          </a:p>
        </p:txBody>
      </p:sp>
      <p:sp>
        <p:nvSpPr>
          <p:cNvPr id="3" name="Content Placeholder 2"/>
          <p:cNvSpPr>
            <a:spLocks noGrp="1"/>
          </p:cNvSpPr>
          <p:nvPr>
            <p:ph idx="1"/>
          </p:nvPr>
        </p:nvSpPr>
        <p:spPr>
          <a:xfrm>
            <a:off x="1122532" y="1091867"/>
            <a:ext cx="5014798" cy="1096697"/>
          </a:xfrm>
          <a:solidFill>
            <a:schemeClr val="tx2">
              <a:lumMod val="40000"/>
              <a:lumOff val="60000"/>
            </a:schemeClr>
          </a:solidFill>
        </p:spPr>
        <p:txBody>
          <a:bodyPr>
            <a:noAutofit/>
          </a:bodyPr>
          <a:lstStyle/>
          <a:p>
            <a:pPr marL="0" indent="0" algn="just">
              <a:buNone/>
            </a:pPr>
            <a:r>
              <a:rPr lang="en-GB" sz="2400" i="1" dirty="0"/>
              <a:t>What do you expect will happen if you close switch 1 while keeping switch 2 open?</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a:t>
            </a:r>
          </a:p>
        </p:txBody>
      </p:sp>
      <p:sp>
        <p:nvSpPr>
          <p:cNvPr id="13" name="Rounded Rectangle 12">
            <a:extLst>
              <a:ext uri="{FF2B5EF4-FFF2-40B4-BE49-F238E27FC236}">
                <a16:creationId xmlns:a16="http://schemas.microsoft.com/office/drawing/2014/main" id="{529A7E75-4607-1D44-BF44-33BC0E1D8EE2}"/>
              </a:ext>
            </a:extLst>
          </p:cNvPr>
          <p:cNvSpPr/>
          <p:nvPr/>
        </p:nvSpPr>
        <p:spPr>
          <a:xfrm>
            <a:off x="1137100" y="432959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5" name="TextBox 4">
            <a:extLst>
              <a:ext uri="{FF2B5EF4-FFF2-40B4-BE49-F238E27FC236}">
                <a16:creationId xmlns:a16="http://schemas.microsoft.com/office/drawing/2014/main" id="{FB6E09F8-C7DC-524D-BD56-6C844B19F5AB}"/>
              </a:ext>
            </a:extLst>
          </p:cNvPr>
          <p:cNvSpPr txBox="1"/>
          <p:nvPr/>
        </p:nvSpPr>
        <p:spPr>
          <a:xfrm>
            <a:off x="1137100" y="2295785"/>
            <a:ext cx="4429611" cy="1569660"/>
          </a:xfrm>
          <a:prstGeom prst="rect">
            <a:avLst/>
          </a:prstGeom>
          <a:noFill/>
        </p:spPr>
        <p:txBody>
          <a:bodyPr wrap="none" rtlCol="0">
            <a:spAutoFit/>
          </a:bodyPr>
          <a:lstStyle/>
          <a:p>
            <a:r>
              <a:rPr lang="en-US" sz="2400" dirty="0"/>
              <a:t>What will happen?</a:t>
            </a:r>
          </a:p>
          <a:p>
            <a:pPr marL="457200" indent="-457200">
              <a:buFont typeface="+mj-lt"/>
              <a:buAutoNum type="alphaLcParenR"/>
            </a:pPr>
            <a:r>
              <a:rPr lang="en-US" sz="2400" dirty="0"/>
              <a:t>The bulb will light and go out.</a:t>
            </a:r>
          </a:p>
          <a:p>
            <a:pPr marL="457200" indent="-457200">
              <a:buFont typeface="+mj-lt"/>
              <a:buAutoNum type="alphaLcParenR"/>
            </a:pPr>
            <a:r>
              <a:rPr lang="en-US" sz="2400" dirty="0"/>
              <a:t>The bulb will light and stay on.</a:t>
            </a:r>
          </a:p>
          <a:p>
            <a:pPr marL="457200" indent="-457200">
              <a:buFont typeface="+mj-lt"/>
              <a:buAutoNum type="alphaLcParenR"/>
            </a:pPr>
            <a:r>
              <a:rPr lang="en-US" sz="2400" dirty="0"/>
              <a:t>The bulb will not light.</a:t>
            </a:r>
          </a:p>
        </p:txBody>
      </p:sp>
    </p:spTree>
    <p:custDataLst>
      <p:tags r:id="rId1"/>
    </p:custDataLst>
    <p:extLst>
      <p:ext uri="{BB962C8B-B14F-4D97-AF65-F5344CB8AC3E}">
        <p14:creationId xmlns:p14="http://schemas.microsoft.com/office/powerpoint/2010/main" val="116223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2</a:t>
            </a:r>
          </a:p>
        </p:txBody>
      </p:sp>
      <p:sp>
        <p:nvSpPr>
          <p:cNvPr id="3" name="Content Placeholder 2"/>
          <p:cNvSpPr>
            <a:spLocks noGrp="1"/>
          </p:cNvSpPr>
          <p:nvPr>
            <p:ph idx="1"/>
          </p:nvPr>
        </p:nvSpPr>
        <p:spPr>
          <a:xfrm>
            <a:off x="1122532" y="1091868"/>
            <a:ext cx="5014798" cy="1522110"/>
          </a:xfrm>
          <a:solidFill>
            <a:schemeClr val="tx2">
              <a:lumMod val="40000"/>
              <a:lumOff val="60000"/>
            </a:schemeClr>
          </a:solidFill>
        </p:spPr>
        <p:txBody>
          <a:bodyPr>
            <a:noAutofit/>
          </a:bodyPr>
          <a:lstStyle/>
          <a:p>
            <a:pPr marL="0" indent="0" algn="just">
              <a:buNone/>
            </a:pPr>
            <a:r>
              <a:rPr lang="en-GB" sz="2400" i="1" dirty="0"/>
              <a:t>Now close switch 1 while keeping switch 2 open. Does the bulb do what you expected?</a:t>
            </a:r>
          </a:p>
          <a:p>
            <a:pPr marL="0" indent="0" algn="just">
              <a:buNone/>
            </a:pPr>
            <a:r>
              <a:rPr lang="en-GB" sz="2400" i="1" dirty="0"/>
              <a:t>Open switch 1 again.</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5" name="TextBox 4">
            <a:extLst>
              <a:ext uri="{FF2B5EF4-FFF2-40B4-BE49-F238E27FC236}">
                <a16:creationId xmlns:a16="http://schemas.microsoft.com/office/drawing/2014/main" id="{36D9EC4E-6069-5F48-A597-75311BC97821}"/>
              </a:ext>
            </a:extLst>
          </p:cNvPr>
          <p:cNvSpPr txBox="1"/>
          <p:nvPr/>
        </p:nvSpPr>
        <p:spPr>
          <a:xfrm>
            <a:off x="1122532" y="3159634"/>
            <a:ext cx="5014798" cy="830997"/>
          </a:xfrm>
          <a:prstGeom prst="rect">
            <a:avLst/>
          </a:prstGeom>
          <a:noFill/>
        </p:spPr>
        <p:txBody>
          <a:bodyPr wrap="square" rtlCol="0">
            <a:spAutoFit/>
          </a:bodyPr>
          <a:lstStyle/>
          <a:p>
            <a:r>
              <a:rPr lang="en-US" sz="2400" dirty="0"/>
              <a:t>The light bulb should shine and keep shining until you open switch 1 again.</a:t>
            </a:r>
          </a:p>
        </p:txBody>
      </p:sp>
    </p:spTree>
    <p:custDataLst>
      <p:tags r:id="rId1"/>
    </p:custDataLst>
    <p:extLst>
      <p:ext uri="{BB962C8B-B14F-4D97-AF65-F5344CB8AC3E}">
        <p14:creationId xmlns:p14="http://schemas.microsoft.com/office/powerpoint/2010/main" val="94108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3</a:t>
            </a:r>
          </a:p>
        </p:txBody>
      </p:sp>
      <p:sp>
        <p:nvSpPr>
          <p:cNvPr id="3" name="Content Placeholder 2"/>
          <p:cNvSpPr>
            <a:spLocks noGrp="1"/>
          </p:cNvSpPr>
          <p:nvPr>
            <p:ph idx="1"/>
          </p:nvPr>
        </p:nvSpPr>
        <p:spPr>
          <a:xfrm>
            <a:off x="1122532" y="1091867"/>
            <a:ext cx="5014798" cy="1906166"/>
          </a:xfrm>
          <a:solidFill>
            <a:schemeClr val="tx2">
              <a:lumMod val="40000"/>
              <a:lumOff val="60000"/>
            </a:schemeClr>
          </a:solidFill>
        </p:spPr>
        <p:txBody>
          <a:bodyPr>
            <a:noAutofit/>
          </a:bodyPr>
          <a:lstStyle/>
          <a:p>
            <a:pPr marL="0" indent="0" algn="just">
              <a:buNone/>
            </a:pPr>
            <a:r>
              <a:rPr lang="en-GB" sz="2400" i="1" dirty="0"/>
              <a:t>Now close switch 2 so that the inductor is connected in the circuit in parallel with the light bulb.</a:t>
            </a:r>
          </a:p>
          <a:p>
            <a:pPr marL="0" indent="0" algn="just">
              <a:buNone/>
            </a:pPr>
            <a:r>
              <a:rPr lang="en-GB" sz="2400" i="1" dirty="0"/>
              <a:t>Watch carefully what happens to the bulb as soon as you close switch 1.</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a:t>
            </a:r>
          </a:p>
        </p:txBody>
      </p:sp>
      <p:sp>
        <p:nvSpPr>
          <p:cNvPr id="13" name="Rounded Rectangle 12">
            <a:extLst>
              <a:ext uri="{FF2B5EF4-FFF2-40B4-BE49-F238E27FC236}">
                <a16:creationId xmlns:a16="http://schemas.microsoft.com/office/drawing/2014/main" id="{529A7E75-4607-1D44-BF44-33BC0E1D8EE2}"/>
              </a:ext>
            </a:extLst>
          </p:cNvPr>
          <p:cNvSpPr/>
          <p:nvPr/>
        </p:nvSpPr>
        <p:spPr>
          <a:xfrm>
            <a:off x="1529932" y="4646391"/>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9" name="TextBox 8">
            <a:extLst>
              <a:ext uri="{FF2B5EF4-FFF2-40B4-BE49-F238E27FC236}">
                <a16:creationId xmlns:a16="http://schemas.microsoft.com/office/drawing/2014/main" id="{5759B782-AB52-6348-94E2-BAB7B9DAD684}"/>
              </a:ext>
            </a:extLst>
          </p:cNvPr>
          <p:cNvSpPr txBox="1"/>
          <p:nvPr/>
        </p:nvSpPr>
        <p:spPr>
          <a:xfrm>
            <a:off x="1122532" y="3076731"/>
            <a:ext cx="3896772" cy="1569660"/>
          </a:xfrm>
          <a:prstGeom prst="rect">
            <a:avLst/>
          </a:prstGeom>
          <a:noFill/>
        </p:spPr>
        <p:txBody>
          <a:bodyPr wrap="none" rtlCol="0">
            <a:spAutoFit/>
          </a:bodyPr>
          <a:lstStyle/>
          <a:p>
            <a:r>
              <a:rPr lang="en-US" sz="2400" dirty="0"/>
              <a:t>What happened to the bulb?</a:t>
            </a:r>
          </a:p>
          <a:p>
            <a:pPr marL="457200" indent="-457200">
              <a:buFont typeface="+mj-lt"/>
              <a:buAutoNum type="alphaLcParenR"/>
            </a:pPr>
            <a:r>
              <a:rPr lang="en-US" sz="2400" dirty="0"/>
              <a:t>It flashed</a:t>
            </a:r>
          </a:p>
          <a:p>
            <a:pPr marL="457200" indent="-457200">
              <a:buFont typeface="+mj-lt"/>
              <a:buAutoNum type="alphaLcParenR"/>
            </a:pPr>
            <a:r>
              <a:rPr lang="en-US" sz="2400" dirty="0"/>
              <a:t>It did not light at all</a:t>
            </a:r>
          </a:p>
          <a:p>
            <a:pPr marL="457200" indent="-457200">
              <a:buFont typeface="+mj-lt"/>
              <a:buAutoNum type="alphaLcParenR"/>
            </a:pPr>
            <a:r>
              <a:rPr lang="en-US" sz="2400" dirty="0"/>
              <a:t>It lit and stayed on</a:t>
            </a:r>
          </a:p>
        </p:txBody>
      </p:sp>
    </p:spTree>
    <p:custDataLst>
      <p:tags r:id="rId1"/>
    </p:custDataLst>
    <p:extLst>
      <p:ext uri="{BB962C8B-B14F-4D97-AF65-F5344CB8AC3E}">
        <p14:creationId xmlns:p14="http://schemas.microsoft.com/office/powerpoint/2010/main" val="7317551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32270</TotalTime>
  <Words>3888</Words>
  <Application>Microsoft Macintosh PowerPoint</Application>
  <PresentationFormat>Custom</PresentationFormat>
  <Paragraphs>441</Paragraphs>
  <Slides>43</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Open Sans</vt:lpstr>
      <vt:lpstr>Office Theme</vt:lpstr>
      <vt:lpstr>Electronics</vt:lpstr>
      <vt:lpstr>Assumed prior learning</vt:lpstr>
      <vt:lpstr>Outcomes</vt:lpstr>
      <vt:lpstr>Unit 5.1: Inductor Basics</vt:lpstr>
      <vt:lpstr>Introduction</vt:lpstr>
      <vt:lpstr>Build the Circuit</vt:lpstr>
      <vt:lpstr>Step 1</vt:lpstr>
      <vt:lpstr>Step 2</vt:lpstr>
      <vt:lpstr>Step 3</vt:lpstr>
      <vt:lpstr>Step 4</vt:lpstr>
      <vt:lpstr>Strange behaviour</vt:lpstr>
      <vt:lpstr>What are inductors?</vt:lpstr>
      <vt:lpstr>Remember electromagnetism?</vt:lpstr>
      <vt:lpstr>Current starts flowing</vt:lpstr>
      <vt:lpstr>Current keeps flowing</vt:lpstr>
      <vt:lpstr>Current stops flowing</vt:lpstr>
      <vt:lpstr>A great analogy</vt:lpstr>
      <vt:lpstr>The bottom line</vt:lpstr>
      <vt:lpstr>What determines the inductance of an inductor?</vt:lpstr>
      <vt:lpstr>The Henry</vt:lpstr>
      <vt:lpstr>Convert Inductances</vt:lpstr>
      <vt:lpstr>Types of inductors</vt:lpstr>
      <vt:lpstr>Iron core Inductors</vt:lpstr>
      <vt:lpstr>Air core inductors</vt:lpstr>
      <vt:lpstr>Inductors in action</vt:lpstr>
      <vt:lpstr>Inductors in DC and AC circuits</vt:lpstr>
      <vt:lpstr>Inductors in AC circuits</vt:lpstr>
      <vt:lpstr>Inductors and AC frequency</vt:lpstr>
      <vt:lpstr>Test Yourself</vt:lpstr>
      <vt:lpstr>Question 1</vt:lpstr>
      <vt:lpstr>Question 2</vt:lpstr>
      <vt:lpstr>Question 3</vt:lpstr>
      <vt:lpstr>Question 4</vt:lpstr>
      <vt:lpstr>Question 5</vt:lpstr>
      <vt:lpstr>Question 6</vt:lpstr>
      <vt:lpstr>Question 7</vt:lpstr>
      <vt:lpstr>Video Briefing – Vid01</vt:lpstr>
      <vt:lpstr>Video Briefing – Vid02</vt:lpstr>
      <vt:lpstr>Document Briefing – Doc01 (1 of 2)</vt:lpstr>
      <vt:lpstr>Document Briefing – Doc01 (2 of 2)</vt:lpstr>
      <vt:lpstr>Video Briefing – Vid03</vt:lpstr>
      <vt:lpstr>Document Briefing – Doc02</vt:lpstr>
      <vt:lpstr>Video Briefing – Vid04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764</cp:revision>
  <dcterms:created xsi:type="dcterms:W3CDTF">2018-02-02T12:07:09Z</dcterms:created>
  <dcterms:modified xsi:type="dcterms:W3CDTF">2019-01-15T09:56:07Z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