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comments/comment2.xml" ContentType="application/vnd.openxmlformats-officedocument.presentationml.comments+xml"/>
  <Override PartName="/ppt/tags/tag17.xml" ContentType="application/vnd.openxmlformats-officedocument.presentationml.tags+xml"/>
  <Override PartName="/ppt/notesSlides/notesSlide14.xml" ContentType="application/vnd.openxmlformats-officedocument.presentationml.notesSlide+xml"/>
  <Override PartName="/ppt/comments/comment3.xml" ContentType="application/vnd.openxmlformats-officedocument.presentationml.comments+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comments/comment4.xml" ContentType="application/vnd.openxmlformats-officedocument.presentationml.comments+xml"/>
  <Override PartName="/ppt/tags/tag21.xml" ContentType="application/vnd.openxmlformats-officedocument.presentationml.tags+xml"/>
  <Override PartName="/ppt/notesSlides/notesSlide18.xml" ContentType="application/vnd.openxmlformats-officedocument.presentationml.notesSlide+xml"/>
  <Override PartName="/ppt/comments/comment5.xml" ContentType="application/vnd.openxmlformats-officedocument.presentationml.comments+xml"/>
  <Override PartName="/ppt/tags/tag22.xml" ContentType="application/vnd.openxmlformats-officedocument.presentationml.tags+xml"/>
  <Override PartName="/ppt/notesSlides/notesSlide19.xml" ContentType="application/vnd.openxmlformats-officedocument.presentationml.notesSlide+xml"/>
  <Override PartName="/ppt/comments/comment6.xml" ContentType="application/vnd.openxmlformats-officedocument.presentationml.comments+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comments/comment7.xml" ContentType="application/vnd.openxmlformats-officedocument.presentationml.comments+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comments/comment8.xml" ContentType="application/vnd.openxmlformats-officedocument.presentationml.comments+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comments/comment9.xml" ContentType="application/vnd.openxmlformats-officedocument.presentationml.comments+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comments/comment10.xml" ContentType="application/vnd.openxmlformats-officedocument.presentationml.comments+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comments/comment11.xml" ContentType="application/vnd.openxmlformats-officedocument.presentationml.comments+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comments/comment12.xml" ContentType="application/vnd.openxmlformats-officedocument.presentationml.comments+xml"/>
  <Override PartName="/ppt/tags/tag49.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9"/>
  </p:notesMasterIdLst>
  <p:sldIdLst>
    <p:sldId id="256" r:id="rId2"/>
    <p:sldId id="309" r:id="rId3"/>
    <p:sldId id="268" r:id="rId4"/>
    <p:sldId id="278" r:id="rId5"/>
    <p:sldId id="453" r:id="rId6"/>
    <p:sldId id="576" r:id="rId7"/>
    <p:sldId id="607" r:id="rId8"/>
    <p:sldId id="609" r:id="rId9"/>
    <p:sldId id="618" r:id="rId10"/>
    <p:sldId id="610" r:id="rId11"/>
    <p:sldId id="616" r:id="rId12"/>
    <p:sldId id="617" r:id="rId13"/>
    <p:sldId id="589" r:id="rId14"/>
    <p:sldId id="522" r:id="rId15"/>
    <p:sldId id="533" r:id="rId16"/>
    <p:sldId id="558" r:id="rId17"/>
    <p:sldId id="534" r:id="rId18"/>
    <p:sldId id="535" r:id="rId19"/>
    <p:sldId id="559" r:id="rId20"/>
    <p:sldId id="560" r:id="rId21"/>
    <p:sldId id="539" r:id="rId22"/>
    <p:sldId id="557" r:id="rId23"/>
    <p:sldId id="462" r:id="rId24"/>
    <p:sldId id="563" r:id="rId25"/>
    <p:sldId id="564" r:id="rId26"/>
    <p:sldId id="567" r:id="rId27"/>
    <p:sldId id="568" r:id="rId28"/>
    <p:sldId id="572" r:id="rId29"/>
    <p:sldId id="574" r:id="rId30"/>
    <p:sldId id="575" r:id="rId31"/>
    <p:sldId id="550" r:id="rId32"/>
    <p:sldId id="532" r:id="rId33"/>
    <p:sldId id="619" r:id="rId34"/>
    <p:sldId id="621" r:id="rId35"/>
    <p:sldId id="620" r:id="rId36"/>
    <p:sldId id="608" r:id="rId37"/>
    <p:sldId id="591" r:id="rId38"/>
    <p:sldId id="505" r:id="rId39"/>
    <p:sldId id="460" r:id="rId40"/>
    <p:sldId id="561" r:id="rId41"/>
    <p:sldId id="480" r:id="rId42"/>
    <p:sldId id="562" r:id="rId43"/>
    <p:sldId id="565" r:id="rId44"/>
    <p:sldId id="566" r:id="rId45"/>
    <p:sldId id="569" r:id="rId46"/>
    <p:sldId id="573" r:id="rId47"/>
    <p:sldId id="571" r:id="rId48"/>
  </p:sldIdLst>
  <p:sldSz cx="10239375" cy="5003800"/>
  <p:notesSz cx="6858000" cy="9144000"/>
  <p:custDataLst>
    <p:tags r:id="rId5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453"/>
            <p14:sldId id="576"/>
            <p14:sldId id="607"/>
            <p14:sldId id="609"/>
            <p14:sldId id="618"/>
            <p14:sldId id="610"/>
            <p14:sldId id="616"/>
            <p14:sldId id="617"/>
            <p14:sldId id="589"/>
            <p14:sldId id="522"/>
            <p14:sldId id="533"/>
            <p14:sldId id="558"/>
            <p14:sldId id="534"/>
            <p14:sldId id="535"/>
            <p14:sldId id="559"/>
            <p14:sldId id="560"/>
            <p14:sldId id="539"/>
            <p14:sldId id="557"/>
            <p14:sldId id="462"/>
            <p14:sldId id="563"/>
            <p14:sldId id="564"/>
            <p14:sldId id="567"/>
            <p14:sldId id="568"/>
            <p14:sldId id="572"/>
            <p14:sldId id="574"/>
            <p14:sldId id="575"/>
            <p14:sldId id="550"/>
            <p14:sldId id="532"/>
          </p14:sldIdLst>
        </p14:section>
        <p14:section name="Appendix" id="{61A5EB1E-5BAC-224D-8F20-5D1D8E086C2B}">
          <p14:sldIdLst>
            <p14:sldId id="619"/>
            <p14:sldId id="621"/>
            <p14:sldId id="620"/>
            <p14:sldId id="608"/>
            <p14:sldId id="591"/>
            <p14:sldId id="505"/>
            <p14:sldId id="460"/>
            <p14:sldId id="561"/>
            <p14:sldId id="480"/>
            <p14:sldId id="562"/>
            <p14:sldId id="565"/>
            <p14:sldId id="566"/>
            <p14:sldId id="569"/>
            <p14:sldId id="573"/>
            <p14:sldId id="57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19"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84"/>
    <p:restoredTop sz="65772" autoAdjust="0"/>
  </p:normalViewPr>
  <p:slideViewPr>
    <p:cSldViewPr snapToGrid="0" snapToObjects="1">
      <p:cViewPr varScale="1">
        <p:scale>
          <a:sx n="89" d="100"/>
          <a:sy n="89" d="100"/>
        </p:scale>
        <p:origin x="10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29T17:47:26.752" idx="108">
    <p:pos x="5600" y="728"/>
    <p:text>Img01</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06-28T17:48:10.888" idx="103">
    <p:pos x="5779" y="794"/>
    <p:text>Img016</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10-29T16:16:11.896" idx="117">
    <p:pos x="268" y="727"/>
    <p:text>A</p:text>
    <p:extLst>
      <p:ext uri="{C676402C-5697-4E1C-873F-D02D1690AC5C}">
        <p15:threadingInfo xmlns:p15="http://schemas.microsoft.com/office/powerpoint/2012/main" timeZoneBias="-120"/>
      </p:ext>
    </p:extLst>
  </p:cm>
  <p:cm authorId="1" dt="2018-10-29T16:16:20.469" idx="118">
    <p:pos x="3332" y="761"/>
    <p:text>B</p:text>
    <p:extLst>
      <p:ext uri="{C676402C-5697-4E1C-873F-D02D1690AC5C}">
        <p15:threadingInfo xmlns:p15="http://schemas.microsoft.com/office/powerpoint/2012/main" timeZoneBias="-120"/>
      </p:ext>
    </p:extLst>
  </p:cm>
  <p:cm authorId="1" dt="2018-10-29T16:16:27.142" idx="119">
    <p:pos x="2962" y="2077"/>
    <p:text>C</p:text>
    <p:extLst>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07-02T09:51:23.410" idx="109">
    <p:pos x="2201" y="1003"/>
    <p:text>S1</p:text>
    <p:extLst>
      <p:ext uri="{C676402C-5697-4E1C-873F-D02D1690AC5C}">
        <p15:threadingInfo xmlns:p15="http://schemas.microsoft.com/office/powerpoint/2012/main" timeZoneBias="-120"/>
      </p:ext>
    </p:extLst>
  </p:cm>
  <p:cm authorId="1" dt="2018-07-02T09:51:29.771" idx="110">
    <p:pos x="3127" y="638"/>
    <p:text>S2</p:text>
    <p:extLst>
      <p:ext uri="{C676402C-5697-4E1C-873F-D02D1690AC5C}">
        <p15:threadingInfo xmlns:p15="http://schemas.microsoft.com/office/powerpoint/2012/main" timeZoneBias="-120"/>
      </p:ext>
    </p:extLst>
  </p:cm>
  <p:cm authorId="1" dt="2018-07-02T09:51:36.713" idx="111">
    <p:pos x="2612" y="1111"/>
    <p:text>L1</p:text>
    <p:extLst>
      <p:ext uri="{C676402C-5697-4E1C-873F-D02D1690AC5C}">
        <p15:threadingInfo xmlns:p15="http://schemas.microsoft.com/office/powerpoint/2012/main" timeZoneBias="-120"/>
      </p:ext>
    </p:extLst>
  </p:cm>
  <p:cm authorId="1" dt="2018-07-02T09:51:43.844" idx="112">
    <p:pos x="3497" y="1110"/>
    <p:text>L2</p:text>
    <p:extLst>
      <p:ext uri="{C676402C-5697-4E1C-873F-D02D1690AC5C}">
        <p15:threadingInfo xmlns:p15="http://schemas.microsoft.com/office/powerpoint/2012/main" timeZoneBias="-120"/>
      </p:ext>
    </p:extLst>
  </p:cm>
  <p:cm authorId="1" dt="2018-07-02T09:51:50.186" idx="113">
    <p:pos x="2221" y="1707"/>
    <p:text>S3</p:text>
    <p:extLst>
      <p:ext uri="{C676402C-5697-4E1C-873F-D02D1690AC5C}">
        <p15:threadingInfo xmlns:p15="http://schemas.microsoft.com/office/powerpoint/2012/main" timeZoneBias="-120"/>
      </p:ext>
    </p:extLst>
  </p:cm>
  <p:cm authorId="1" dt="2018-07-02T09:51:57.484" idx="114">
    <p:pos x="3497" y="1687"/>
    <p:text>S4</p:text>
    <p:extLst>
      <p:ext uri="{C676402C-5697-4E1C-873F-D02D1690AC5C}">
        <p15:threadingInfo xmlns:p15="http://schemas.microsoft.com/office/powerpoint/2012/main" timeZoneBias="-120"/>
      </p:ext>
    </p:extLst>
  </p:cm>
  <p:cm authorId="1" dt="2018-07-02T09:52:04.617" idx="115">
    <p:pos x="2530" y="1821"/>
    <p:text>L3</p:text>
    <p:extLst>
      <p:ext uri="{C676402C-5697-4E1C-873F-D02D1690AC5C}">
        <p15:threadingInfo xmlns:p15="http://schemas.microsoft.com/office/powerpoint/2012/main" timeZoneBias="-120"/>
      </p:ext>
    </p:extLst>
  </p:cm>
  <p:cm authorId="1" dt="2018-07-02T09:52:09.010" idx="116">
    <p:pos x="2870" y="1687"/>
    <p:text>L4</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6-13T17:55:33.617" idx="60">
    <p:pos x="3665" y="1539"/>
    <p:text>Component01</p:text>
    <p:extLst mod="1">
      <p:ext uri="{C676402C-5697-4E1C-873F-D02D1690AC5C}">
        <p15:threadingInfo xmlns:p15="http://schemas.microsoft.com/office/powerpoint/2012/main" timeZoneBias="-180"/>
      </p:ext>
    </p:extLst>
  </p:cm>
  <p:cm authorId="1" dt="2018-06-13T17:55:41.722" idx="61">
    <p:pos x="4158" y="1355"/>
    <p:text>Component02</p:text>
    <p:extLst mod="1">
      <p:ext uri="{C676402C-5697-4E1C-873F-D02D1690AC5C}">
        <p15:threadingInfo xmlns:p15="http://schemas.microsoft.com/office/powerpoint/2012/main" timeZoneBias="-180"/>
      </p:ext>
    </p:extLst>
  </p:cm>
  <p:cm authorId="1" dt="2018-06-15T10:47:48.940" idx="73">
    <p:pos x="5996" y="2433"/>
    <p:text>Button01</p:text>
    <p:extLst mod="1">
      <p:ext uri="{C676402C-5697-4E1C-873F-D02D1690AC5C}">
        <p15:threadingInfo xmlns:p15="http://schemas.microsoft.com/office/powerpoint/2012/main" timeZoneBias="-180"/>
      </p:ext>
    </p:extLst>
  </p:cm>
  <p:cm authorId="1" dt="2018-06-28T11:17:53.087" idx="91">
    <p:pos x="4751" y="1301"/>
    <p:text>Component03</p:text>
    <p:extLst mod="1">
      <p:ext uri="{C676402C-5697-4E1C-873F-D02D1690AC5C}">
        <p15:threadingInfo xmlns:p15="http://schemas.microsoft.com/office/powerpoint/2012/main" timeZoneBias="-120"/>
      </p:ext>
    </p:extLst>
  </p:cm>
  <p:cm authorId="1" dt="2018-06-28T11:30:29.861" idx="92">
    <p:pos x="5392" y="1512"/>
    <p:text>Component04</p:text>
    <p:extLst mod="1">
      <p:ext uri="{C676402C-5697-4E1C-873F-D02D1690AC5C}">
        <p15:threadingInfo xmlns:p15="http://schemas.microsoft.com/office/powerpoint/2012/main" timeZoneBias="-120"/>
      </p:ext>
    </p:extLst>
  </p:cm>
  <p:cm authorId="1" dt="2018-06-29T11:30:10.672" idx="106">
    <p:pos x="4561" y="1785"/>
    <p:text>Component05</p:text>
    <p:extLst mod="1">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6-13T18:29:15.475" idx="65">
    <p:pos x="2207" y="2598"/>
    <p:text>Button01</p:text>
    <p:extLst mod="1">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6-13T18:29:15.475" idx="65">
    <p:pos x="2235" y="2201"/>
    <p:text>Button01</p:text>
    <p:extLst mod="1">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6-13T18:29:15.475" idx="65">
    <p:pos x="2717" y="2305"/>
    <p:text>Button01</p:text>
    <p:extLst mod="1">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6-13T18:29:15.475" idx="65">
    <p:pos x="2717" y="2305"/>
    <p:text>Button01</p:text>
    <p:extLst mod="1">
      <p:ext uri="{C676402C-5697-4E1C-873F-D02D1690AC5C}">
        <p15:threadingInfo xmlns:p15="http://schemas.microsoft.com/office/powerpoint/2012/main" timeZoneBias="-1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6-14T10:59:24.545" idx="69">
    <p:pos x="3208" y="2303"/>
    <p:text>Button01</p:text>
    <p:extLst mod="1">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6-14T10:59:24.545" idx="69">
    <p:pos x="3208" y="2303"/>
    <p:text>Button01</p:text>
    <p:extLst mod="1">
      <p:ext uri="{C676402C-5697-4E1C-873F-D02D1690AC5C}">
        <p15:threadingInfo xmlns:p15="http://schemas.microsoft.com/office/powerpoint/2012/main" timeZoneBias="-1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6-14T10:59:24.545" idx="69">
    <p:pos x="3208" y="2303"/>
    <p:text>Button01</p:text>
    <p:extLst mod="1">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26/11/2018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 That is not right. Remember that RMS = peak x 0.707. Therefore, peak = RMS/0.707 = 6.25A/0.707 = 8.84A.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 That is not right. Remember that RMS = peak x 0.707. Therefore, peak = RMS/0.707 = 6.25A/0.707 = 8.84A.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 That is not right. Remember that RMS = peak x 0.707. Therefore, peak = RMS/0.707 = 6.25A/0.707 = 8.84A.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 Well done. RMS = peak x 0.707. Therefore, peak = RMS/0.707 = 6.25A/0.707 = 8.84A.</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837523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 That is not right. Remember that when AC current is given, we mean the RMS current. So 12A is the RMS current.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 That is not right. Remember that when AC current is given, we mean the RMS current. So 12A is the RMS current.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 Well done. When AC current is given, we mean the RMS current. So 12A is the RMS current.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 That is not right. Remember that when AC current is given, we mean the RMS current. So 12A is the RMS current.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31940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open Doc01 (see appendix)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Img04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Vid02 = On click, play video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952833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Reproduce schematic image as an image with hotspots over each component. PLEASE NOTE THAT THIS DIAGRAM NEEDS TO BE REDONE AS THE CAPACITOR SYMBOL IS INCORRECT. IT SHOULD BE THE ELECTROLYTIC (POLORISED) CAP SYMBOL.</a:t>
            </a:r>
          </a:p>
          <a:p>
            <a:endParaRPr lang="en-US" dirty="0"/>
          </a:p>
          <a:p>
            <a:r>
              <a:rPr lang="en-US" dirty="0"/>
              <a:t>Component01 = on click present a tooltip with “This symbol represents a voltage source like a battery. Use a 9V battery.”</a:t>
            </a:r>
          </a:p>
          <a:p>
            <a:r>
              <a:rPr lang="en-US" dirty="0"/>
              <a:t>Component02 = on click present a tooltip with “This symbol represents a single pole, single throw switch. The switch in your kit will work like a normal light switch. Press it once and the circuit will close. Press it again and the circuit will open.</a:t>
            </a:r>
            <a:r>
              <a:rPr lang="en-GB"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Component03 = on click present a tooltip with “This symbol represents an ammeter. You need to connect your multimeter in series and set it to measure current (mA)</a:t>
            </a:r>
            <a:r>
              <a:rPr lang="en-GB"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Component04 = on click present a tooltip with “This symbol represents a polarised electrolytic capacitor. Look for the component that looks like this [image of a 2200μF 16V electrolytic capacitor from the kit]. It is has a capacitance of 2200μF or 2.2mF. Because it is polarised make sure to connect the negative terminal (cathode) to the negative terminal of the battery.”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Component05 = on click present a tooltip with “You need a 4.7KΩ resistor for this circuit.”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Hide tooltip on clicking away from component or another component.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Button01 = play vid03 (see brief) full screen</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1163639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image of the words “Step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time entered. Should be between 8s and 12s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That look’s about right. It should have taken about 10s for the current through the circuit to drop to 0.7mA. Did you notice that it dropped from about 2mA to begin with and continued dropping.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It should have taken about 10s for the current to drop to about 0.7mA. If it took longer than than, check that the voltage of your battery is about 9V. If it is lower than 8V, you should change it. Did you notice that it dropped from about 2mA to begin with and continued dropping.</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1240951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Correct answer is b)</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678420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image of an LED connected to a 470</a:t>
            </a:r>
            <a:r>
              <a:rPr lang="en-GB" sz="1200" i="1" dirty="0"/>
              <a:t>Ω resistor just by twisting the leads together and these connected to a capacitor with a label indicating LED cathode connected to cathode of the capacitor.</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2822322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image of the words “Step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current entered. Should be less than 0.002.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correct – That’s right. After about 60s there is very little, if any, current flowing through the circuit. This is because the capacitor is fully charged. The battery does not have enough force to get any more electrons onto the negative plate or to attract any electrons away from the positive plate. The capacitor becomes like a break in the circuit.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correct – That is not correct. After about 60s you should see very little, it any current. This is because the capacitor is fully charged. The battery does not have enough force to get any more electrons onto the negative plate or to attract any electrons away from the positive plate. The capacitor becomes like a break in the circuit.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4289860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image of the words “Step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value entered. Should be 10.34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correct – That’s right. If we multiply 4700Ω by 0.0022F we get an answer of 10.34. This is more or less the time it took for the current to fall to about 0.7mA.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correct – That is not correct. You should have got 10.34 as the answer. 4.7KΩ = 4700Ω and 2200μF = 0.0022F. So R x C = 4700Ω x 0.0022F = 10.34. This is more or less the time it took for the current to fall to about 0.7mA.</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3848733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image of the words “Step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value entered. Max Current: 1.9mA; 37% of max current: 0.7mA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Max Current: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correct – That’s right. Using Ohm’s Law we get the following. I = V/R = 9V/4700Ω = 0.0019A = 1.9mA.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correct – That is not correct. If you use Ohm’s Law you get the following. I = V/R = 9V/4700Ω = 0.0019A = 1.9mA.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correct – That’s right. 37% of 1.9mA = 1.9mA x 0.37 = 0.7mA.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correct – That is incorrect. 37% of 1.9mA = 1.9mA x 0.37 = 0.7mA.</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296285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Vid03 = on click, play Vid03 full screen.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2445466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Vid04 = on click, play Vid04 full screen. See appendix for brief.</a:t>
                </a:r>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3516147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Button01 = open Doc02 (see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Img04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Vid05 = on click, play Vid05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1429720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not display full points – only numbers. On click reveal the full point.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1119774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Button01 = open Doc03 (see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Img04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Vid06 = on click, play Vid05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364433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Img14 = of the capacitive reactance symbol </a:t>
                </a:r>
                <a:r>
                  <a:rPr lang="en-US" dirty="0" err="1"/>
                  <a:t>Xc</a:t>
                </a:r>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2893309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Button01 = open Doc04 (see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Img04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Vid07 = on click, play Vid07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1891052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Img16 = of the capacitive reactance symbol </a:t>
                </a:r>
                <a:r>
                  <a:rPr lang="en-US" dirty="0" err="1"/>
                  <a:t>Xc</a:t>
                </a:r>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2777063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Img17 =</a:t>
                </a:r>
                <a:r>
                  <a:rPr lang="en-US" baseline="0" dirty="0"/>
                  <a:t> C</a:t>
                </a:r>
                <a:r>
                  <a:rPr lang="en-US" baseline="-25000" dirty="0"/>
                  <a:t>1</a:t>
                </a:r>
                <a:r>
                  <a:rPr lang="en-US" baseline="0" dirty="0"/>
                  <a:t> + C</a:t>
                </a:r>
                <a:r>
                  <a:rPr lang="en-US" baseline="-25000" dirty="0"/>
                  <a:t>2</a:t>
                </a:r>
                <a:r>
                  <a:rPr lang="en-US" baseline="0" dirty="0"/>
                  <a:t> + C</a:t>
                </a:r>
                <a:r>
                  <a:rPr lang="en-US" baseline="-25000" dirty="0"/>
                  <a:t>3</a:t>
                </a:r>
                <a:r>
                  <a:rPr lang="en-US" baseline="0" dirty="0"/>
                  <a:t> + … = C</a:t>
                </a:r>
                <a:r>
                  <a:rPr lang="en-US" baseline="-25000" dirty="0"/>
                  <a: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Img18 = R</a:t>
                </a:r>
                <a:r>
                  <a:rPr lang="en-US" baseline="-25000" dirty="0"/>
                  <a:t>1</a:t>
                </a:r>
                <a:r>
                  <a:rPr lang="en-US" baseline="0" dirty="0"/>
                  <a:t> + R</a:t>
                </a:r>
                <a:r>
                  <a:rPr lang="en-US" baseline="-25000" dirty="0"/>
                  <a:t>2</a:t>
                </a:r>
                <a:r>
                  <a:rPr lang="en-US" baseline="0" dirty="0"/>
                  <a:t> + R</a:t>
                </a:r>
                <a:r>
                  <a:rPr lang="en-US" baseline="-25000" dirty="0"/>
                  <a:t>3</a:t>
                </a:r>
                <a:r>
                  <a:rPr lang="en-US" baseline="0" dirty="0"/>
                  <a:t> + … = R</a:t>
                </a:r>
                <a:r>
                  <a:rPr lang="en-US" baseline="-25000" dirty="0"/>
                  <a:t>T</a:t>
                </a:r>
                <a:endParaRPr lang="en-GB" baseline="-2500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540136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Img19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3</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m:t>
                            </m:r>
                          </m:sub>
                        </m:sSub>
                      </m:den>
                    </m:f>
                  </m:oMath>
                </a14:m>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Img20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3</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𝑇</m:t>
                            </m:r>
                          </m:sub>
                        </m:sSub>
                      </m:den>
                    </m:f>
                  </m:oMath>
                </a14:m>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1396315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3333161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Img16 = Image of a 4.7μF capacitor .e.g. https://encrypted-tbn0.gstatic.com/</a:t>
            </a:r>
            <a:r>
              <a:rPr lang="en-US" dirty="0" err="1"/>
              <a:t>images?q</a:t>
            </a:r>
            <a:r>
              <a:rPr lang="en-US" dirty="0"/>
              <a:t>=tbn:ANd9GcQIdPM7MHxHP_zBklENl9VRlMRXDW-LubKKcSiqW_YMag7kuO-NKw.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 That is not correct. The capacitor has a capacitance of 4.7</a:t>
            </a:r>
            <a:r>
              <a:rPr lang="en-GB" sz="1200" dirty="0" err="1"/>
              <a:t>μF</a:t>
            </a:r>
            <a:r>
              <a:rPr lang="en-GB" sz="1200" dirty="0"/>
              <a:t> and a working voltage of 250V. Therefore the maximum amount of charge this capacitor can theoretically hold is given by Q = CV = 4.7μF x 250V = 1,175μC = 1.175mC.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 – That is not correct. The charge that a capacitor can store is given by Q = CV where C is its capacitance and V is the voltage that is applied to it. The greater the capacitance or the voltage, the more charge will be stored. In this case, the maximum amount of charge this capacitor can theoretically hold is given by Q = CV = 4.7μF x 250V = 1,175μC = 1.175mC.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 – That is not correct. It looks like you made a mistake with the units. We know that Q = CV. In this case CV = 4.7μC x 250V = 1,175μC. Because the capacitance was in </a:t>
            </a:r>
            <a:r>
              <a:rPr lang="en-GB" sz="1200" dirty="0" err="1"/>
              <a:t>μF</a:t>
            </a:r>
            <a:r>
              <a:rPr lang="en-GB" sz="1200" dirty="0"/>
              <a:t>, the charge will be in </a:t>
            </a:r>
            <a:r>
              <a:rPr lang="en-GB" sz="1200" dirty="0" err="1"/>
              <a:t>μC</a:t>
            </a:r>
            <a:r>
              <a:rPr lang="en-GB" sz="1200" dirty="0"/>
              <a:t> and 1,175μC is the same as 1.175mC because 1,000μC = 1mC.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 – Well done. You got it. Q = CV = 4.7μF x 250V = 1,175μC = 1.175mC.</a:t>
            </a:r>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1783041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2713657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3810706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3646969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28391500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3662229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2763002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20827833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116883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image of AC symbol e.g. https://</a:t>
                </a:r>
                <a:r>
                  <a:rPr lang="en-US" dirty="0" err="1"/>
                  <a:t>cdn.pixabay.com</a:t>
                </a:r>
                <a:r>
                  <a:rPr lang="en-US" dirty="0"/>
                  <a:t>/photo/2012/04/13/12/18/ac-supply-32158_960_720.png</a:t>
                </a:r>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8592171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820845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2710846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34695322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30988984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10422942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19680912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47</a:t>
            </a:fld>
            <a:endParaRPr lang="en-GB"/>
          </a:p>
        </p:txBody>
      </p:sp>
    </p:spTree>
    <p:extLst>
      <p:ext uri="{BB962C8B-B14F-4D97-AF65-F5344CB8AC3E}">
        <p14:creationId xmlns:p14="http://schemas.microsoft.com/office/powerpoint/2010/main" val="53411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create an animated gif like on https://</a:t>
                </a:r>
                <a:r>
                  <a:rPr lang="en-US" dirty="0" err="1"/>
                  <a:t>learn.sparkfun.com</a:t>
                </a:r>
                <a:r>
                  <a:rPr lang="en-US" dirty="0"/>
                  <a:t>/tutorials/alternating-current-ac-vs-direct-current-dc/alternating-current-ac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Difference between DC and AC = on click, play YT01 full screen. YT01 = https://</a:t>
                </a:r>
                <a:r>
                  <a:rPr lang="en-US" dirty="0" err="1"/>
                  <a:t>www.youtube.com</a:t>
                </a:r>
                <a:r>
                  <a:rPr lang="en-US" dirty="0"/>
                  <a:t>/</a:t>
                </a:r>
                <a:r>
                  <a:rPr lang="en-US" dirty="0" err="1"/>
                  <a:t>watch?v</a:t>
                </a:r>
                <a:r>
                  <a:rPr lang="en-US" dirty="0"/>
                  <a:t>=vN9aR2wKv0U</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38605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https://</a:t>
                </a:r>
                <a:r>
                  <a:rPr lang="en-US" dirty="0" err="1"/>
                  <a:t>awo.aws.org</a:t>
                </a:r>
                <a:r>
                  <a:rPr lang="en-US" dirty="0"/>
                  <a:t>/</a:t>
                </a:r>
                <a:r>
                  <a:rPr lang="en-US" dirty="0" err="1"/>
                  <a:t>wp</a:t>
                </a:r>
                <a:r>
                  <a:rPr lang="en-US" dirty="0"/>
                  <a:t>-content/uploads/2015/08/Alternating-Cureent-Sine-Wave-Electrons-1.png – recreate but make wires shown current direction bigger and clearer.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Alternating Current = on click, play YT02 full screen. YT02 = https://</a:t>
                </a:r>
                <a:r>
                  <a:rPr lang="en-US" dirty="0" err="1"/>
                  <a:t>www.youtube.com</a:t>
                </a:r>
                <a:r>
                  <a:rPr lang="en-US" dirty="0"/>
                  <a:t>/</a:t>
                </a:r>
                <a:r>
                  <a:rPr lang="en-US" dirty="0" err="1"/>
                  <a:t>watch?v</a:t>
                </a:r>
                <a:r>
                  <a:rPr lang="en-US" dirty="0"/>
                  <a:t>=q-DKc4KHPqU</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953369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Vid01 = on click, play Vid01 full screen.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49782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931805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 Well done. That is right. RMS = peak x 0.707 = 380V x 0.707 = 269V.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 That is not right. It looks like you divided rather than multiplied by 0.707. RMS = peak x 0.707 = 380V x 0.707 = 269V.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 That is not right. Peak voltage in AC is greater than RMS voltage. RMS = peak x 0.707 = 380V x 0.707 = 269V.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 That is not right. It looks like you multiplied peak by 0.7 instead of by 0.707. RMS = peak x 0.707 = 380V x 0.707 = 269V.</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3043533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442412" y="4365773"/>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760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11/26/18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0.tiff"/><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notesSlide" Target="../notesSlides/notesSlide13.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comments" Target="../comments/comment3.xml"/><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comments" Target="../comments/comment4.xml"/><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comments" Target="../comments/comment5.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comments" Target="../comments/comment6.xml"/><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3.sv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3.sv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comments" Target="../comments/comment7.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0.tiff"/><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3.sv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comments" Target="../comments/comment8.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10.tiff"/><Relationship Id="rId5" Type="http://schemas.openxmlformats.org/officeDocument/2006/relationships/image" Target="../media/image3.sv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comments" Target="../comments/comment9.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10.tiff"/><Relationship Id="rId5" Type="http://schemas.openxmlformats.org/officeDocument/2006/relationships/image" Target="../media/image3.sv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comments" Target="../comments/comment10.xml"/><Relationship Id="rId4" Type="http://schemas.openxmlformats.org/officeDocument/2006/relationships/image" Target="../media/image14.tif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35.xml"/><Relationship Id="rId4" Type="http://schemas.openxmlformats.org/officeDocument/2006/relationships/hyperlink" Target="https://www.allaboutcircuits.com/textbook/alternating-current/chpt-1/measurements-ac-magnitude/"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comments" Target="../comments/comment11.xml"/><Relationship Id="rId2" Type="http://schemas.openxmlformats.org/officeDocument/2006/relationships/slideLayout" Target="../slideLayouts/slideLayout17.xml"/><Relationship Id="rId1" Type="http://schemas.openxmlformats.org/officeDocument/2006/relationships/tags" Target="../tags/tag3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7.xml"/><Relationship Id="rId1" Type="http://schemas.openxmlformats.org/officeDocument/2006/relationships/tags" Target="../tags/tag39.xml"/><Relationship Id="rId4" Type="http://schemas.openxmlformats.org/officeDocument/2006/relationships/hyperlink" Target="http://everycircuit.com/circuit/4691379468107776"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7.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xml"/><Relationship Id="rId1" Type="http://schemas.openxmlformats.org/officeDocument/2006/relationships/tags" Target="../tags/tag41.xml"/><Relationship Id="rId5" Type="http://schemas.openxmlformats.org/officeDocument/2006/relationships/image" Target="../media/image18.tiff"/><Relationship Id="rId4" Type="http://schemas.openxmlformats.org/officeDocument/2006/relationships/hyperlink" Target="http://everycircuit.com/circuit/5290262825009152"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tags" Target="../tags/tag42.xml"/><Relationship Id="rId4" Type="http://schemas.openxmlformats.org/officeDocument/2006/relationships/hyperlink" Target="https://www.youtube.com/watch?v=NInt1Ss3vQ4"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7.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7.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7.xml"/><Relationship Id="rId1" Type="http://schemas.openxmlformats.org/officeDocument/2006/relationships/tags" Target="../tags/tag4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7.xml"/><Relationship Id="rId1" Type="http://schemas.openxmlformats.org/officeDocument/2006/relationships/tags" Target="../tags/tag4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7.xml"/><Relationship Id="rId1" Type="http://schemas.openxmlformats.org/officeDocument/2006/relationships/tags" Target="../tags/tag4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7.xml"/><Relationship Id="rId1" Type="http://schemas.openxmlformats.org/officeDocument/2006/relationships/tags" Target="../tags/tag48.xml"/><Relationship Id="rId5" Type="http://schemas.openxmlformats.org/officeDocument/2006/relationships/comments" Target="../comments/comment12.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7.xml"/><Relationship Id="rId1" Type="http://schemas.openxmlformats.org/officeDocument/2006/relationships/tags" Target="../tags/tag49.xml"/><Relationship Id="rId4" Type="http://schemas.openxmlformats.org/officeDocument/2006/relationships/hyperlink" Target="http://everycircuit.com/circuit/5031175566655488"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comments" Target="../comments/comment1.xml"/><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tiff"/><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5.tiff"/><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sv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Electronics</a:t>
            </a:r>
          </a:p>
        </p:txBody>
      </p:sp>
      <p:sp>
        <p:nvSpPr>
          <p:cNvPr id="3" name="Subtitle 2"/>
          <p:cNvSpPr>
            <a:spLocks noGrp="1"/>
          </p:cNvSpPr>
          <p:nvPr>
            <p:ph type="subTitle" idx="1"/>
          </p:nvPr>
        </p:nvSpPr>
        <p:spPr/>
        <p:txBody>
          <a:bodyPr>
            <a:normAutofit/>
          </a:bodyPr>
          <a:lstStyle/>
          <a:p>
            <a:pPr algn="l"/>
            <a:r>
              <a:rPr lang="en-GB" sz="2400" dirty="0"/>
              <a:t>Topic 4: Capacitors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Quick quiz question 1</a:t>
            </a:r>
          </a:p>
        </p:txBody>
      </p:sp>
      <p:sp>
        <p:nvSpPr>
          <p:cNvPr id="3" name="Content Placeholder 2"/>
          <p:cNvSpPr>
            <a:spLocks noGrp="1"/>
          </p:cNvSpPr>
          <p:nvPr>
            <p:ph idx="1"/>
          </p:nvPr>
        </p:nvSpPr>
        <p:spPr>
          <a:xfrm>
            <a:off x="1122532" y="1091868"/>
            <a:ext cx="7607556" cy="2708386"/>
          </a:xfrm>
        </p:spPr>
        <p:txBody>
          <a:bodyPr>
            <a:noAutofit/>
          </a:bodyPr>
          <a:lstStyle/>
          <a:p>
            <a:pPr marL="0" indent="0" algn="just">
              <a:buNone/>
            </a:pPr>
            <a:r>
              <a:rPr lang="en-US" sz="2400" dirty="0"/>
              <a:t>If an AC peak voltage is 380V, what is the RMS voltage?</a:t>
            </a:r>
          </a:p>
          <a:p>
            <a:pPr marL="0" indent="0" algn="just">
              <a:buNone/>
            </a:pPr>
            <a:endParaRPr lang="en-US" sz="2400" dirty="0"/>
          </a:p>
          <a:p>
            <a:pPr marL="457200" indent="-457200" algn="just">
              <a:buFont typeface="+mj-lt"/>
              <a:buAutoNum type="alphaLcParenR"/>
            </a:pPr>
            <a:r>
              <a:rPr lang="en-US" sz="2400" dirty="0"/>
              <a:t>269V</a:t>
            </a:r>
          </a:p>
          <a:p>
            <a:pPr marL="457200" indent="-457200" algn="just">
              <a:buFont typeface="+mj-lt"/>
              <a:buAutoNum type="alphaLcParenR"/>
            </a:pPr>
            <a:r>
              <a:rPr lang="en-US" sz="2400" dirty="0"/>
              <a:t>537V</a:t>
            </a:r>
          </a:p>
          <a:p>
            <a:pPr marL="457200" indent="-457200" algn="just">
              <a:buFont typeface="+mj-lt"/>
              <a:buAutoNum type="alphaLcParenR"/>
            </a:pPr>
            <a:r>
              <a:rPr lang="en-US" sz="2400" dirty="0"/>
              <a:t>380V</a:t>
            </a:r>
          </a:p>
          <a:p>
            <a:pPr marL="457200" indent="-457200" algn="just">
              <a:buFont typeface="+mj-lt"/>
              <a:buAutoNum type="alphaLcParenR"/>
            </a:pPr>
            <a:r>
              <a:rPr lang="en-US" sz="2400" dirty="0"/>
              <a:t>266V</a:t>
            </a:r>
          </a:p>
        </p:txBody>
      </p:sp>
    </p:spTree>
    <p:custDataLst>
      <p:tags r:id="rId1"/>
    </p:custDataLst>
    <p:extLst>
      <p:ext uri="{BB962C8B-B14F-4D97-AF65-F5344CB8AC3E}">
        <p14:creationId xmlns:p14="http://schemas.microsoft.com/office/powerpoint/2010/main" val="3248139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Quick quiz question 2</a:t>
            </a:r>
          </a:p>
        </p:txBody>
      </p:sp>
      <p:sp>
        <p:nvSpPr>
          <p:cNvPr id="3" name="Content Placeholder 2"/>
          <p:cNvSpPr>
            <a:spLocks noGrp="1"/>
          </p:cNvSpPr>
          <p:nvPr>
            <p:ph idx="1"/>
          </p:nvPr>
        </p:nvSpPr>
        <p:spPr>
          <a:xfrm>
            <a:off x="1122532" y="1091868"/>
            <a:ext cx="7607556" cy="2708386"/>
          </a:xfrm>
        </p:spPr>
        <p:txBody>
          <a:bodyPr>
            <a:noAutofit/>
          </a:bodyPr>
          <a:lstStyle/>
          <a:p>
            <a:pPr marL="0" indent="0" algn="just">
              <a:buNone/>
            </a:pPr>
            <a:r>
              <a:rPr lang="en-US" sz="2400" dirty="0"/>
              <a:t>If an AC RMS current is given as 6.25A, what is the peak  current?</a:t>
            </a:r>
          </a:p>
          <a:p>
            <a:pPr marL="0" indent="0" algn="just">
              <a:buNone/>
            </a:pPr>
            <a:endParaRPr lang="en-US" sz="2400" dirty="0"/>
          </a:p>
          <a:p>
            <a:pPr marL="457200" indent="-457200" algn="just">
              <a:buFont typeface="+mj-lt"/>
              <a:buAutoNum type="alphaLcParenR"/>
            </a:pPr>
            <a:r>
              <a:rPr lang="en-US" sz="2400" dirty="0"/>
              <a:t>3.13A</a:t>
            </a:r>
          </a:p>
          <a:p>
            <a:pPr marL="457200" indent="-457200" algn="just">
              <a:buFont typeface="+mj-lt"/>
              <a:buAutoNum type="alphaLcParenR"/>
            </a:pPr>
            <a:r>
              <a:rPr lang="en-US" sz="2400" dirty="0"/>
              <a:t>4.42A</a:t>
            </a:r>
          </a:p>
          <a:p>
            <a:pPr marL="457200" indent="-457200" algn="just">
              <a:buFont typeface="+mj-lt"/>
              <a:buAutoNum type="alphaLcParenR"/>
            </a:pPr>
            <a:r>
              <a:rPr lang="en-US" sz="2400" dirty="0"/>
              <a:t>6.25A</a:t>
            </a:r>
          </a:p>
          <a:p>
            <a:pPr marL="457200" indent="-457200" algn="just">
              <a:buFont typeface="+mj-lt"/>
              <a:buAutoNum type="alphaLcParenR"/>
            </a:pPr>
            <a:r>
              <a:rPr lang="en-US" sz="2400" dirty="0"/>
              <a:t>8.84A</a:t>
            </a:r>
          </a:p>
        </p:txBody>
      </p:sp>
    </p:spTree>
    <p:custDataLst>
      <p:tags r:id="rId1"/>
    </p:custDataLst>
    <p:extLst>
      <p:ext uri="{BB962C8B-B14F-4D97-AF65-F5344CB8AC3E}">
        <p14:creationId xmlns:p14="http://schemas.microsoft.com/office/powerpoint/2010/main" val="176200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Quick quiz question 3</a:t>
            </a:r>
          </a:p>
        </p:txBody>
      </p:sp>
      <p:sp>
        <p:nvSpPr>
          <p:cNvPr id="3" name="Content Placeholder 2"/>
          <p:cNvSpPr>
            <a:spLocks noGrp="1"/>
          </p:cNvSpPr>
          <p:nvPr>
            <p:ph idx="1"/>
          </p:nvPr>
        </p:nvSpPr>
        <p:spPr>
          <a:xfrm>
            <a:off x="1122532" y="1091868"/>
            <a:ext cx="7607556" cy="2708386"/>
          </a:xfrm>
        </p:spPr>
        <p:txBody>
          <a:bodyPr>
            <a:noAutofit/>
          </a:bodyPr>
          <a:lstStyle/>
          <a:p>
            <a:pPr marL="0" indent="0" algn="just">
              <a:buNone/>
            </a:pPr>
            <a:r>
              <a:rPr lang="en-US" sz="2400" dirty="0"/>
              <a:t>If an AC current is given as 12A, what is the RMS current?</a:t>
            </a:r>
          </a:p>
          <a:p>
            <a:pPr marL="0" indent="0" algn="just">
              <a:buNone/>
            </a:pPr>
            <a:endParaRPr lang="en-US" sz="2400" dirty="0"/>
          </a:p>
          <a:p>
            <a:pPr marL="457200" indent="-457200" algn="just">
              <a:buFont typeface="+mj-lt"/>
              <a:buAutoNum type="alphaLcParenR"/>
            </a:pPr>
            <a:r>
              <a:rPr lang="en-US" sz="2400" dirty="0"/>
              <a:t>16.97A</a:t>
            </a:r>
          </a:p>
          <a:p>
            <a:pPr marL="457200" indent="-457200" algn="just">
              <a:buFont typeface="+mj-lt"/>
              <a:buAutoNum type="alphaLcParenR"/>
            </a:pPr>
            <a:r>
              <a:rPr lang="en-US" sz="2400" dirty="0"/>
              <a:t>8.48A</a:t>
            </a:r>
          </a:p>
          <a:p>
            <a:pPr marL="457200" indent="-457200" algn="just">
              <a:buFont typeface="+mj-lt"/>
              <a:buAutoNum type="alphaLcParenR"/>
            </a:pPr>
            <a:r>
              <a:rPr lang="en-US" sz="2400" dirty="0"/>
              <a:t>12A</a:t>
            </a:r>
          </a:p>
          <a:p>
            <a:pPr marL="457200" indent="-457200" algn="just">
              <a:buFont typeface="+mj-lt"/>
              <a:buAutoNum type="alphaLcParenR"/>
            </a:pPr>
            <a:r>
              <a:rPr lang="en-US" sz="2400" dirty="0"/>
              <a:t>No way to tell</a:t>
            </a:r>
          </a:p>
        </p:txBody>
      </p:sp>
    </p:spTree>
    <p:custDataLst>
      <p:tags r:id="rId1"/>
    </p:custDataLst>
    <p:extLst>
      <p:ext uri="{BB962C8B-B14F-4D97-AF65-F5344CB8AC3E}">
        <p14:creationId xmlns:p14="http://schemas.microsoft.com/office/powerpoint/2010/main" val="108263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AC power</a:t>
            </a:r>
          </a:p>
        </p:txBody>
      </p:sp>
      <p:sp>
        <p:nvSpPr>
          <p:cNvPr id="3" name="Content Placeholder 2"/>
          <p:cNvSpPr>
            <a:spLocks noGrp="1"/>
          </p:cNvSpPr>
          <p:nvPr>
            <p:ph idx="1"/>
          </p:nvPr>
        </p:nvSpPr>
        <p:spPr>
          <a:xfrm>
            <a:off x="1122532" y="1091869"/>
            <a:ext cx="7282914" cy="759233"/>
          </a:xfrm>
        </p:spPr>
        <p:txBody>
          <a:bodyPr>
            <a:noAutofit/>
          </a:bodyPr>
          <a:lstStyle/>
          <a:p>
            <a:pPr marL="0" indent="0" algn="just">
              <a:buNone/>
            </a:pPr>
            <a:r>
              <a:rPr lang="en-GB" sz="2400" dirty="0"/>
              <a:t>Take a few minutes to get more familiar with AC by playing with our AC simulator.</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160637"/>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160637"/>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37826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05903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2317638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D4440F-B9E0-0C48-8FDD-75E67C7E78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55296" y="1711741"/>
            <a:ext cx="4191830" cy="2515098"/>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Build the Circuit</a:t>
            </a:r>
          </a:p>
        </p:txBody>
      </p:sp>
      <p:sp>
        <p:nvSpPr>
          <p:cNvPr id="3" name="Content Placeholder 2"/>
          <p:cNvSpPr>
            <a:spLocks noGrp="1"/>
          </p:cNvSpPr>
          <p:nvPr>
            <p:ph idx="1"/>
          </p:nvPr>
        </p:nvSpPr>
        <p:spPr>
          <a:xfrm>
            <a:off x="1122531" y="1091868"/>
            <a:ext cx="7607557" cy="1081705"/>
          </a:xfrm>
        </p:spPr>
        <p:txBody>
          <a:bodyPr>
            <a:noAutofit/>
          </a:bodyPr>
          <a:lstStyle/>
          <a:p>
            <a:pPr marL="0" indent="0" algn="just">
              <a:buNone/>
            </a:pPr>
            <a:r>
              <a:rPr lang="en-US" sz="2400" dirty="0"/>
              <a:t>To continue our exploration of capacitor characteristics, recreate this circuit from the previous unit.</a:t>
            </a:r>
          </a:p>
        </p:txBody>
      </p:sp>
      <p:sp>
        <p:nvSpPr>
          <p:cNvPr id="5" name="Rectangle 4">
            <a:extLst>
              <a:ext uri="{FF2B5EF4-FFF2-40B4-BE49-F238E27FC236}">
                <a16:creationId xmlns:a16="http://schemas.microsoft.com/office/drawing/2014/main" id="{404ED4B3-E251-AD40-B2CA-A34AB0B619F3}"/>
              </a:ext>
            </a:extLst>
          </p:cNvPr>
          <p:cNvSpPr/>
          <p:nvPr/>
        </p:nvSpPr>
        <p:spPr>
          <a:xfrm>
            <a:off x="1196743" y="1999794"/>
            <a:ext cx="3453645" cy="1938992"/>
          </a:xfrm>
          <a:prstGeom prst="rect">
            <a:avLst/>
          </a:prstGeom>
          <a:solidFill>
            <a:schemeClr val="tx2">
              <a:lumMod val="40000"/>
              <a:lumOff val="60000"/>
            </a:schemeClr>
          </a:solidFill>
        </p:spPr>
        <p:txBody>
          <a:bodyPr wrap="square">
            <a:spAutoFit/>
          </a:bodyPr>
          <a:lstStyle/>
          <a:p>
            <a:pPr algn="just"/>
            <a:r>
              <a:rPr lang="en-GB" sz="2400" i="1" dirty="0"/>
              <a:t>Build this circuit. Rollover or touch each symbol in the schematic to find out more. Watch the video if you need help.</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2698" y="1954350"/>
            <a:ext cx="854046" cy="854046"/>
          </a:xfrm>
          <a:prstGeom prst="rect">
            <a:avLst/>
          </a:prstGeom>
        </p:spPr>
      </p:pic>
      <p:sp>
        <p:nvSpPr>
          <p:cNvPr id="8" name="Rounded Rectangle 7">
            <a:extLst>
              <a:ext uri="{FF2B5EF4-FFF2-40B4-BE49-F238E27FC236}">
                <a16:creationId xmlns:a16="http://schemas.microsoft.com/office/drawing/2014/main" id="{0883944F-0013-E242-AE6F-D80025849260}"/>
              </a:ext>
            </a:extLst>
          </p:cNvPr>
          <p:cNvSpPr/>
          <p:nvPr/>
        </p:nvSpPr>
        <p:spPr>
          <a:xfrm>
            <a:off x="698721" y="4159152"/>
            <a:ext cx="911983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build the circuit and set up your </a:t>
            </a:r>
            <a:r>
              <a:rPr lang="en-GB" sz="2800" b="1" i="1" dirty="0" err="1"/>
              <a:t>multimeter</a:t>
            </a:r>
            <a:endParaRPr lang="en-GB" sz="2800" b="1" i="1" dirty="0"/>
          </a:p>
        </p:txBody>
      </p:sp>
      <p:pic>
        <p:nvPicPr>
          <p:cNvPr id="9" name="Graphic 8" descr="Magnifying glass">
            <a:extLst>
              <a:ext uri="{FF2B5EF4-FFF2-40B4-BE49-F238E27FC236}">
                <a16:creationId xmlns:a16="http://schemas.microsoft.com/office/drawing/2014/main" id="{D39B8C8D-2CCA-EA4A-910C-9CB07D61DA8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35178" y="1825038"/>
            <a:ext cx="468000" cy="468000"/>
          </a:xfrm>
          <a:prstGeom prst="rect">
            <a:avLst/>
          </a:prstGeom>
        </p:spPr>
      </p:pic>
    </p:spTree>
    <p:custDataLst>
      <p:tags r:id="rId1"/>
    </p:custDataLst>
    <p:extLst>
      <p:ext uri="{BB962C8B-B14F-4D97-AF65-F5344CB8AC3E}">
        <p14:creationId xmlns:p14="http://schemas.microsoft.com/office/powerpoint/2010/main" val="1568107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1</a:t>
            </a:r>
          </a:p>
        </p:txBody>
      </p:sp>
      <p:sp>
        <p:nvSpPr>
          <p:cNvPr id="3" name="Content Placeholder 2"/>
          <p:cNvSpPr>
            <a:spLocks noGrp="1"/>
          </p:cNvSpPr>
          <p:nvPr>
            <p:ph idx="1"/>
          </p:nvPr>
        </p:nvSpPr>
        <p:spPr>
          <a:xfrm>
            <a:off x="1122532" y="1091867"/>
            <a:ext cx="5014798" cy="1817130"/>
          </a:xfrm>
          <a:solidFill>
            <a:schemeClr val="tx2">
              <a:lumMod val="40000"/>
              <a:lumOff val="60000"/>
            </a:schemeClr>
          </a:solidFill>
        </p:spPr>
        <p:txBody>
          <a:bodyPr>
            <a:noAutofit/>
          </a:bodyPr>
          <a:lstStyle/>
          <a:p>
            <a:pPr marL="0" indent="0" algn="just">
              <a:buNone/>
            </a:pPr>
            <a:r>
              <a:rPr lang="en-GB" sz="2400" i="1" dirty="0"/>
              <a:t>Open the stopwatch app on your mobile phone. Close the switch and time how long it takes for the current through the circuit to reach about 0.7mA or 700μA </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
        <p:nvSpPr>
          <p:cNvPr id="12" name="Rectangle 11">
            <a:extLst>
              <a:ext uri="{FF2B5EF4-FFF2-40B4-BE49-F238E27FC236}">
                <a16:creationId xmlns:a16="http://schemas.microsoft.com/office/drawing/2014/main" id="{5A0E2C14-3F79-074F-8882-A0BBD8A0FF94}"/>
              </a:ext>
            </a:extLst>
          </p:cNvPr>
          <p:cNvSpPr/>
          <p:nvPr/>
        </p:nvSpPr>
        <p:spPr>
          <a:xfrm>
            <a:off x="3903420" y="2958650"/>
            <a:ext cx="2041763"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22532" y="2947650"/>
            <a:ext cx="2780889" cy="461665"/>
          </a:xfrm>
          <a:prstGeom prst="rect">
            <a:avLst/>
          </a:prstGeom>
          <a:noFill/>
        </p:spPr>
        <p:txBody>
          <a:bodyPr wrap="none" rtlCol="0">
            <a:spAutoFit/>
          </a:bodyPr>
          <a:lstStyle/>
          <a:p>
            <a:r>
              <a:rPr lang="en-GB" sz="2400" dirty="0"/>
              <a:t>Time to reach 0.7mA</a:t>
            </a:r>
          </a:p>
        </p:txBody>
      </p:sp>
      <p:sp>
        <p:nvSpPr>
          <p:cNvPr id="15" name="TextBox 14">
            <a:extLst>
              <a:ext uri="{FF2B5EF4-FFF2-40B4-BE49-F238E27FC236}">
                <a16:creationId xmlns:a16="http://schemas.microsoft.com/office/drawing/2014/main" id="{08A87B10-117D-5A48-93F8-44BE64DF7A65}"/>
              </a:ext>
            </a:extLst>
          </p:cNvPr>
          <p:cNvSpPr txBox="1"/>
          <p:nvPr/>
        </p:nvSpPr>
        <p:spPr>
          <a:xfrm>
            <a:off x="5945184" y="2949976"/>
            <a:ext cx="304892" cy="461665"/>
          </a:xfrm>
          <a:prstGeom prst="rect">
            <a:avLst/>
          </a:prstGeom>
          <a:noFill/>
        </p:spPr>
        <p:txBody>
          <a:bodyPr wrap="none" rtlCol="0">
            <a:spAutoFit/>
          </a:bodyPr>
          <a:lstStyle/>
          <a:p>
            <a:r>
              <a:rPr lang="en-GB" sz="2400" dirty="0"/>
              <a:t>s</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Tree>
    <p:custDataLst>
      <p:tags r:id="rId1"/>
    </p:custDataLst>
    <p:extLst>
      <p:ext uri="{BB962C8B-B14F-4D97-AF65-F5344CB8AC3E}">
        <p14:creationId xmlns:p14="http://schemas.microsoft.com/office/powerpoint/2010/main" val="475662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Current falls</a:t>
            </a:r>
          </a:p>
        </p:txBody>
      </p:sp>
      <p:sp>
        <p:nvSpPr>
          <p:cNvPr id="3" name="Content Placeholder 2"/>
          <p:cNvSpPr>
            <a:spLocks noGrp="1"/>
          </p:cNvSpPr>
          <p:nvPr>
            <p:ph idx="1"/>
          </p:nvPr>
        </p:nvSpPr>
        <p:spPr>
          <a:xfrm>
            <a:off x="1122532" y="1091867"/>
            <a:ext cx="7607556" cy="1126677"/>
          </a:xfrm>
        </p:spPr>
        <p:txBody>
          <a:bodyPr>
            <a:noAutofit/>
          </a:bodyPr>
          <a:lstStyle/>
          <a:p>
            <a:pPr marL="0" indent="0" algn="just">
              <a:buNone/>
            </a:pPr>
            <a:r>
              <a:rPr lang="en-US" sz="2400" dirty="0"/>
              <a:t>Even if your time in step 1 was not about 10s, you should have noticed that the current in the circuit kept falling. Why do you think this happened?</a:t>
            </a:r>
          </a:p>
          <a:p>
            <a:pPr marL="0" indent="0" algn="just">
              <a:buNone/>
            </a:pPr>
            <a:endParaRPr lang="en-US" sz="2400" dirty="0"/>
          </a:p>
          <a:p>
            <a:pPr marL="0" indent="0" algn="just">
              <a:buNone/>
            </a:pPr>
            <a:r>
              <a:rPr lang="en-US" sz="2400" dirty="0"/>
              <a:t>As the capacitor charged up…</a:t>
            </a:r>
          </a:p>
          <a:p>
            <a:pPr marL="457200" indent="-457200" algn="just">
              <a:buFont typeface="+mj-lt"/>
              <a:buAutoNum type="alphaLcParenR"/>
            </a:pPr>
            <a:r>
              <a:rPr lang="en-US" sz="2400" dirty="0"/>
              <a:t>The voltage of the battery decreased.</a:t>
            </a:r>
          </a:p>
          <a:p>
            <a:pPr marL="457200" indent="-457200" algn="just">
              <a:buFont typeface="+mj-lt"/>
              <a:buAutoNum type="alphaLcParenR"/>
            </a:pPr>
            <a:r>
              <a:rPr lang="en-US" sz="2400" dirty="0"/>
              <a:t>It became harder for the negative plate of the capacitor to accept more electrons as so fewer electrons could flow until no more electrons were able to flow.</a:t>
            </a:r>
          </a:p>
          <a:p>
            <a:pPr marL="457200" indent="-457200" algn="just">
              <a:buFont typeface="+mj-lt"/>
              <a:buAutoNum type="alphaLcParenR"/>
            </a:pPr>
            <a:r>
              <a:rPr lang="en-US" sz="2400" dirty="0"/>
              <a:t>The capacitor voltage decreased.</a:t>
            </a:r>
          </a:p>
          <a:p>
            <a:pPr marL="0" indent="0" algn="just">
              <a:buNone/>
            </a:pPr>
            <a:endParaRPr lang="en-US" sz="2400" dirty="0"/>
          </a:p>
          <a:p>
            <a:pPr marL="0" indent="0" algn="just">
              <a:buNone/>
            </a:pPr>
            <a:endParaRPr lang="en-US" sz="2400" dirty="0"/>
          </a:p>
        </p:txBody>
      </p:sp>
    </p:spTree>
    <p:custDataLst>
      <p:tags r:id="rId1"/>
    </p:custDataLst>
    <p:extLst>
      <p:ext uri="{BB962C8B-B14F-4D97-AF65-F5344CB8AC3E}">
        <p14:creationId xmlns:p14="http://schemas.microsoft.com/office/powerpoint/2010/main" val="2025158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Discharge your capacitor</a:t>
            </a:r>
          </a:p>
        </p:txBody>
      </p:sp>
      <p:sp>
        <p:nvSpPr>
          <p:cNvPr id="6" name="Content Placeholder 2">
            <a:extLst>
              <a:ext uri="{FF2B5EF4-FFF2-40B4-BE49-F238E27FC236}">
                <a16:creationId xmlns:a16="http://schemas.microsoft.com/office/drawing/2014/main" id="{6BAFDDA4-5936-A442-A5AC-85A341F7CE39}"/>
              </a:ext>
            </a:extLst>
          </p:cNvPr>
          <p:cNvSpPr>
            <a:spLocks noGrp="1"/>
          </p:cNvSpPr>
          <p:nvPr>
            <p:ph idx="1"/>
          </p:nvPr>
        </p:nvSpPr>
        <p:spPr>
          <a:xfrm>
            <a:off x="1122532" y="1091867"/>
            <a:ext cx="4678661" cy="3460343"/>
          </a:xfrm>
          <a:solidFill>
            <a:schemeClr val="tx2">
              <a:lumMod val="40000"/>
              <a:lumOff val="60000"/>
            </a:schemeClr>
          </a:solidFill>
        </p:spPr>
        <p:txBody>
          <a:bodyPr>
            <a:noAutofit/>
          </a:bodyPr>
          <a:lstStyle/>
          <a:p>
            <a:pPr marL="0" indent="0" algn="just">
              <a:buNone/>
            </a:pPr>
            <a:r>
              <a:rPr lang="en-GB" sz="2400" i="1" dirty="0"/>
              <a:t>To discharge your capacitor, simply connect an LED in series with a 470Ω resistor to the capacitor. Just make sure that you connect the LED’s anode to the side of the capacitor that was connected to the positive terminal of the battery. Once the LED no longer shines for about 2-3 seconds, the capacitor is discharged</a:t>
            </a:r>
          </a:p>
        </p:txBody>
      </p:sp>
      <p:pic>
        <p:nvPicPr>
          <p:cNvPr id="7" name="Graphic 6" descr="User">
            <a:extLst>
              <a:ext uri="{FF2B5EF4-FFF2-40B4-BE49-F238E27FC236}">
                <a16:creationId xmlns:a16="http://schemas.microsoft.com/office/drawing/2014/main" id="{83A1EC37-B786-CF46-9B1C-1846BC71D8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8" name="Rectangle 7">
            <a:extLst>
              <a:ext uri="{FF2B5EF4-FFF2-40B4-BE49-F238E27FC236}">
                <a16:creationId xmlns:a16="http://schemas.microsoft.com/office/drawing/2014/main" id="{D36C8F9C-8E6A-AD47-B5D7-E797E6CA1F9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spTree>
    <p:custDataLst>
      <p:tags r:id="rId1"/>
    </p:custDataLst>
    <p:extLst>
      <p:ext uri="{BB962C8B-B14F-4D97-AF65-F5344CB8AC3E}">
        <p14:creationId xmlns:p14="http://schemas.microsoft.com/office/powerpoint/2010/main" val="1432319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2</a:t>
            </a:r>
          </a:p>
        </p:txBody>
      </p:sp>
      <p:sp>
        <p:nvSpPr>
          <p:cNvPr id="3" name="Content Placeholder 2"/>
          <p:cNvSpPr>
            <a:spLocks noGrp="1"/>
          </p:cNvSpPr>
          <p:nvPr>
            <p:ph idx="1"/>
          </p:nvPr>
        </p:nvSpPr>
        <p:spPr>
          <a:xfrm>
            <a:off x="1122532" y="1091867"/>
            <a:ext cx="5014798" cy="1222145"/>
          </a:xfrm>
          <a:solidFill>
            <a:schemeClr val="tx2">
              <a:lumMod val="40000"/>
              <a:lumOff val="60000"/>
            </a:schemeClr>
          </a:solidFill>
        </p:spPr>
        <p:txBody>
          <a:bodyPr>
            <a:noAutofit/>
          </a:bodyPr>
          <a:lstStyle/>
          <a:p>
            <a:pPr marL="0" indent="0" algn="just">
              <a:buNone/>
            </a:pPr>
            <a:r>
              <a:rPr lang="en-GB" sz="2400" i="1" dirty="0"/>
              <a:t>Redo the experiment as before, but this time see what happens to the current after about 60s.</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Img07</a:t>
            </a:r>
          </a:p>
        </p:txBody>
      </p:sp>
      <p:sp>
        <p:nvSpPr>
          <p:cNvPr id="12" name="Rectangle 11">
            <a:extLst>
              <a:ext uri="{FF2B5EF4-FFF2-40B4-BE49-F238E27FC236}">
                <a16:creationId xmlns:a16="http://schemas.microsoft.com/office/drawing/2014/main" id="{5A0E2C14-3F79-074F-8882-A0BBD8A0FF94}"/>
              </a:ext>
            </a:extLst>
          </p:cNvPr>
          <p:cNvSpPr/>
          <p:nvPr/>
        </p:nvSpPr>
        <p:spPr>
          <a:xfrm>
            <a:off x="1122532" y="2932303"/>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1156386" y="3692006"/>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22532" y="2364390"/>
            <a:ext cx="2306209" cy="461665"/>
          </a:xfrm>
          <a:prstGeom prst="rect">
            <a:avLst/>
          </a:prstGeom>
          <a:noFill/>
        </p:spPr>
        <p:txBody>
          <a:bodyPr wrap="none" rtlCol="0">
            <a:spAutoFit/>
          </a:bodyPr>
          <a:lstStyle/>
          <a:p>
            <a:r>
              <a:rPr lang="en-GB" sz="2400" dirty="0"/>
              <a:t>Current after 60s</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9" name="TextBox 8">
            <a:extLst>
              <a:ext uri="{FF2B5EF4-FFF2-40B4-BE49-F238E27FC236}">
                <a16:creationId xmlns:a16="http://schemas.microsoft.com/office/drawing/2014/main" id="{C85F16E6-B2BD-A34D-B907-BB75FF949585}"/>
              </a:ext>
            </a:extLst>
          </p:cNvPr>
          <p:cNvSpPr txBox="1"/>
          <p:nvPr/>
        </p:nvSpPr>
        <p:spPr>
          <a:xfrm>
            <a:off x="3428741" y="2932303"/>
            <a:ext cx="607859" cy="461665"/>
          </a:xfrm>
          <a:prstGeom prst="rect">
            <a:avLst/>
          </a:prstGeom>
          <a:noFill/>
        </p:spPr>
        <p:txBody>
          <a:bodyPr wrap="none" rtlCol="0">
            <a:spAutoFit/>
          </a:bodyPr>
          <a:lstStyle/>
          <a:p>
            <a:r>
              <a:rPr lang="en-GB" sz="2400" dirty="0"/>
              <a:t>mA</a:t>
            </a:r>
          </a:p>
        </p:txBody>
      </p:sp>
    </p:spTree>
    <p:custDataLst>
      <p:tags r:id="rId1"/>
    </p:custDataLst>
    <p:extLst>
      <p:ext uri="{BB962C8B-B14F-4D97-AF65-F5344CB8AC3E}">
        <p14:creationId xmlns:p14="http://schemas.microsoft.com/office/powerpoint/2010/main" val="1614575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3</a:t>
            </a:r>
          </a:p>
        </p:txBody>
      </p:sp>
      <p:sp>
        <p:nvSpPr>
          <p:cNvPr id="3" name="Content Placeholder 2"/>
          <p:cNvSpPr>
            <a:spLocks noGrp="1"/>
          </p:cNvSpPr>
          <p:nvPr>
            <p:ph idx="1"/>
          </p:nvPr>
        </p:nvSpPr>
        <p:spPr>
          <a:xfrm>
            <a:off x="1122532" y="1091868"/>
            <a:ext cx="5014798" cy="888472"/>
          </a:xfrm>
          <a:solidFill>
            <a:schemeClr val="tx2">
              <a:lumMod val="40000"/>
              <a:lumOff val="60000"/>
            </a:schemeClr>
          </a:solidFill>
        </p:spPr>
        <p:txBody>
          <a:bodyPr>
            <a:noAutofit/>
          </a:bodyPr>
          <a:lstStyle/>
          <a:p>
            <a:pPr marL="0" indent="0" algn="just">
              <a:buNone/>
            </a:pPr>
            <a:r>
              <a:rPr lang="en-GB" sz="2400" i="1" dirty="0"/>
              <a:t>Calculate the time constant for this capacitor. Remember T = RC.</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Img08</a:t>
            </a:r>
          </a:p>
        </p:txBody>
      </p:sp>
      <p:sp>
        <p:nvSpPr>
          <p:cNvPr id="12" name="Rectangle 11">
            <a:extLst>
              <a:ext uri="{FF2B5EF4-FFF2-40B4-BE49-F238E27FC236}">
                <a16:creationId xmlns:a16="http://schemas.microsoft.com/office/drawing/2014/main" id="{5A0E2C14-3F79-074F-8882-A0BBD8A0FF94}"/>
              </a:ext>
            </a:extLst>
          </p:cNvPr>
          <p:cNvSpPr/>
          <p:nvPr/>
        </p:nvSpPr>
        <p:spPr>
          <a:xfrm>
            <a:off x="2147568" y="2958751"/>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1969337" y="3770027"/>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22532" y="2947650"/>
            <a:ext cx="1077539" cy="461665"/>
          </a:xfrm>
          <a:prstGeom prst="rect">
            <a:avLst/>
          </a:prstGeom>
          <a:noFill/>
        </p:spPr>
        <p:txBody>
          <a:bodyPr wrap="none" rtlCol="0">
            <a:spAutoFit/>
          </a:bodyPr>
          <a:lstStyle/>
          <a:p>
            <a:r>
              <a:rPr lang="en-GB" sz="2400" dirty="0"/>
              <a:t>R x C = </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Tree>
    <p:custDataLst>
      <p:tags r:id="rId1"/>
    </p:custDataLst>
    <p:extLst>
      <p:ext uri="{BB962C8B-B14F-4D97-AF65-F5344CB8AC3E}">
        <p14:creationId xmlns:p14="http://schemas.microsoft.com/office/powerpoint/2010/main" val="3863868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4</a:t>
            </a:r>
          </a:p>
        </p:txBody>
      </p:sp>
      <p:sp>
        <p:nvSpPr>
          <p:cNvPr id="3" name="Content Placeholder 2"/>
          <p:cNvSpPr>
            <a:spLocks noGrp="1"/>
          </p:cNvSpPr>
          <p:nvPr>
            <p:ph idx="1"/>
          </p:nvPr>
        </p:nvSpPr>
        <p:spPr>
          <a:xfrm>
            <a:off x="1122532" y="1091867"/>
            <a:ext cx="5014798" cy="1458845"/>
          </a:xfrm>
          <a:solidFill>
            <a:schemeClr val="tx2">
              <a:lumMod val="40000"/>
              <a:lumOff val="60000"/>
            </a:schemeClr>
          </a:solidFill>
        </p:spPr>
        <p:txBody>
          <a:bodyPr>
            <a:noAutofit/>
          </a:bodyPr>
          <a:lstStyle/>
          <a:p>
            <a:pPr marL="0" indent="0" algn="just">
              <a:buNone/>
            </a:pPr>
            <a:r>
              <a:rPr lang="en-GB" sz="2400" i="1" dirty="0"/>
              <a:t>Based on the voltage and the resistance of the resistor, what is the maximum current that can flow in the circuit? What is 37% of this value?</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a:t>
            </a:r>
          </a:p>
        </p:txBody>
      </p:sp>
      <p:sp>
        <p:nvSpPr>
          <p:cNvPr id="12" name="Rectangle 11">
            <a:extLst>
              <a:ext uri="{FF2B5EF4-FFF2-40B4-BE49-F238E27FC236}">
                <a16:creationId xmlns:a16="http://schemas.microsoft.com/office/drawing/2014/main" id="{5A0E2C14-3F79-074F-8882-A0BBD8A0FF94}"/>
              </a:ext>
            </a:extLst>
          </p:cNvPr>
          <p:cNvSpPr/>
          <p:nvPr/>
        </p:nvSpPr>
        <p:spPr>
          <a:xfrm>
            <a:off x="2817591" y="2656523"/>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1969337" y="3770027"/>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22532" y="2632860"/>
            <a:ext cx="1712135" cy="461665"/>
          </a:xfrm>
          <a:prstGeom prst="rect">
            <a:avLst/>
          </a:prstGeom>
          <a:noFill/>
        </p:spPr>
        <p:txBody>
          <a:bodyPr wrap="none" rtlCol="0">
            <a:spAutoFit/>
          </a:bodyPr>
          <a:lstStyle/>
          <a:p>
            <a:r>
              <a:rPr lang="en-GB" sz="2400" dirty="0"/>
              <a:t>Max current</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9" name="Rectangle 8">
            <a:extLst>
              <a:ext uri="{FF2B5EF4-FFF2-40B4-BE49-F238E27FC236}">
                <a16:creationId xmlns:a16="http://schemas.microsoft.com/office/drawing/2014/main" id="{EBDD6052-C09B-1D40-8B90-E3708FADA14F}"/>
              </a:ext>
            </a:extLst>
          </p:cNvPr>
          <p:cNvSpPr/>
          <p:nvPr/>
        </p:nvSpPr>
        <p:spPr>
          <a:xfrm>
            <a:off x="3721700" y="3189611"/>
            <a:ext cx="201064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5993124-EFCA-B04F-958D-DF7A981385AA}"/>
              </a:ext>
            </a:extLst>
          </p:cNvPr>
          <p:cNvSpPr txBox="1"/>
          <p:nvPr/>
        </p:nvSpPr>
        <p:spPr>
          <a:xfrm>
            <a:off x="1122532" y="3165948"/>
            <a:ext cx="2619435" cy="461665"/>
          </a:xfrm>
          <a:prstGeom prst="rect">
            <a:avLst/>
          </a:prstGeom>
          <a:noFill/>
        </p:spPr>
        <p:txBody>
          <a:bodyPr wrap="none" rtlCol="0">
            <a:spAutoFit/>
          </a:bodyPr>
          <a:lstStyle/>
          <a:p>
            <a:r>
              <a:rPr lang="en-GB" sz="2400" dirty="0"/>
              <a:t>37% of max current</a:t>
            </a:r>
          </a:p>
        </p:txBody>
      </p:sp>
      <p:sp>
        <p:nvSpPr>
          <p:cNvPr id="11" name="TextBox 10">
            <a:extLst>
              <a:ext uri="{FF2B5EF4-FFF2-40B4-BE49-F238E27FC236}">
                <a16:creationId xmlns:a16="http://schemas.microsoft.com/office/drawing/2014/main" id="{7C0C39A0-CBAC-134C-BBE8-D8CEEC1E2C67}"/>
              </a:ext>
            </a:extLst>
          </p:cNvPr>
          <p:cNvSpPr txBox="1"/>
          <p:nvPr/>
        </p:nvSpPr>
        <p:spPr>
          <a:xfrm>
            <a:off x="5124485" y="2591206"/>
            <a:ext cx="607859" cy="461665"/>
          </a:xfrm>
          <a:prstGeom prst="rect">
            <a:avLst/>
          </a:prstGeom>
          <a:noFill/>
        </p:spPr>
        <p:txBody>
          <a:bodyPr wrap="none" rtlCol="0">
            <a:spAutoFit/>
          </a:bodyPr>
          <a:lstStyle/>
          <a:p>
            <a:r>
              <a:rPr lang="en-GB" sz="2400" dirty="0"/>
              <a:t>mA</a:t>
            </a:r>
          </a:p>
        </p:txBody>
      </p:sp>
      <p:sp>
        <p:nvSpPr>
          <p:cNvPr id="15" name="TextBox 14">
            <a:extLst>
              <a:ext uri="{FF2B5EF4-FFF2-40B4-BE49-F238E27FC236}">
                <a16:creationId xmlns:a16="http://schemas.microsoft.com/office/drawing/2014/main" id="{D54BE824-4F99-014E-B081-D9DBD489DA52}"/>
              </a:ext>
            </a:extLst>
          </p:cNvPr>
          <p:cNvSpPr txBox="1"/>
          <p:nvPr/>
        </p:nvSpPr>
        <p:spPr>
          <a:xfrm>
            <a:off x="5670072" y="3171700"/>
            <a:ext cx="607859" cy="461665"/>
          </a:xfrm>
          <a:prstGeom prst="rect">
            <a:avLst/>
          </a:prstGeom>
          <a:noFill/>
        </p:spPr>
        <p:txBody>
          <a:bodyPr wrap="none" rtlCol="0">
            <a:spAutoFit/>
          </a:bodyPr>
          <a:lstStyle/>
          <a:p>
            <a:r>
              <a:rPr lang="en-GB" sz="2400" dirty="0"/>
              <a:t>mA</a:t>
            </a:r>
          </a:p>
        </p:txBody>
      </p:sp>
    </p:spTree>
    <p:custDataLst>
      <p:tags r:id="rId1"/>
    </p:custDataLst>
    <p:extLst>
      <p:ext uri="{BB962C8B-B14F-4D97-AF65-F5344CB8AC3E}">
        <p14:creationId xmlns:p14="http://schemas.microsoft.com/office/powerpoint/2010/main" val="3829141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time constant for current</a:t>
            </a:r>
          </a:p>
        </p:txBody>
      </p:sp>
      <p:sp>
        <p:nvSpPr>
          <p:cNvPr id="3" name="Content Placeholder 2"/>
          <p:cNvSpPr>
            <a:spLocks noGrp="1"/>
          </p:cNvSpPr>
          <p:nvPr>
            <p:ph idx="1"/>
          </p:nvPr>
        </p:nvSpPr>
        <p:spPr>
          <a:xfrm>
            <a:off x="1122532" y="2568461"/>
            <a:ext cx="3629772" cy="775348"/>
          </a:xfrm>
          <a:solidFill>
            <a:schemeClr val="tx2">
              <a:lumMod val="40000"/>
              <a:lumOff val="60000"/>
            </a:schemeClr>
          </a:solidFill>
        </p:spPr>
        <p:txBody>
          <a:bodyPr>
            <a:noAutofit/>
          </a:bodyPr>
          <a:lstStyle/>
          <a:p>
            <a:pPr marL="0" indent="0" algn="just">
              <a:buNone/>
            </a:pPr>
            <a:r>
              <a:rPr lang="en-GB" sz="2400" i="1" dirty="0"/>
              <a:t>Watch the video to find out more.</a:t>
            </a:r>
          </a:p>
        </p:txBody>
      </p:sp>
      <p:sp>
        <p:nvSpPr>
          <p:cNvPr id="14" name="Rectangle 13">
            <a:extLst>
              <a:ext uri="{FF2B5EF4-FFF2-40B4-BE49-F238E27FC236}">
                <a16:creationId xmlns:a16="http://schemas.microsoft.com/office/drawing/2014/main" id="{9BAED57F-2817-4F4A-B5FA-129BB73C0307}"/>
              </a:ext>
            </a:extLst>
          </p:cNvPr>
          <p:cNvSpPr/>
          <p:nvPr/>
        </p:nvSpPr>
        <p:spPr>
          <a:xfrm>
            <a:off x="5486400" y="2568460"/>
            <a:ext cx="3732973" cy="23454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Vid04</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489762"/>
            <a:ext cx="854046" cy="854046"/>
          </a:xfrm>
          <a:prstGeom prst="rect">
            <a:avLst/>
          </a:prstGeom>
        </p:spPr>
      </p:pic>
      <p:sp>
        <p:nvSpPr>
          <p:cNvPr id="9" name="Content Placeholder 2">
            <a:extLst>
              <a:ext uri="{FF2B5EF4-FFF2-40B4-BE49-F238E27FC236}">
                <a16:creationId xmlns:a16="http://schemas.microsoft.com/office/drawing/2014/main" id="{7EF4EDA3-5B2E-D445-886B-BE88B6C72E37}"/>
              </a:ext>
            </a:extLst>
          </p:cNvPr>
          <p:cNvSpPr txBox="1">
            <a:spLocks/>
          </p:cNvSpPr>
          <p:nvPr/>
        </p:nvSpPr>
        <p:spPr>
          <a:xfrm>
            <a:off x="1122532" y="1091868"/>
            <a:ext cx="7496812" cy="1426479"/>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You should be able to see where all this is going. The time constant tells us when a capacitor has charged to 63% of the applied voltage. It also tells us when the current will be down to 37% of its maximum value. </a:t>
            </a:r>
          </a:p>
        </p:txBody>
      </p:sp>
    </p:spTree>
    <p:custDataLst>
      <p:tags r:id="rId1"/>
    </p:custDataLst>
    <p:extLst>
      <p:ext uri="{BB962C8B-B14F-4D97-AF65-F5344CB8AC3E}">
        <p14:creationId xmlns:p14="http://schemas.microsoft.com/office/powerpoint/2010/main" val="4145278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we know so far</a:t>
            </a:r>
          </a:p>
        </p:txBody>
      </p:sp>
      <p:sp>
        <p:nvSpPr>
          <p:cNvPr id="3" name="Content Placeholder 2"/>
          <p:cNvSpPr>
            <a:spLocks noGrp="1"/>
          </p:cNvSpPr>
          <p:nvPr>
            <p:ph idx="1"/>
          </p:nvPr>
        </p:nvSpPr>
        <p:spPr>
          <a:xfrm>
            <a:off x="1122532" y="1091867"/>
            <a:ext cx="4586029" cy="3557143"/>
          </a:xfrm>
        </p:spPr>
        <p:txBody>
          <a:bodyPr>
            <a:noAutofit/>
          </a:bodyPr>
          <a:lstStyle/>
          <a:p>
            <a:pPr marL="0" indent="0" algn="just">
              <a:buNone/>
            </a:pPr>
            <a:r>
              <a:rPr lang="en-US" sz="2400" dirty="0"/>
              <a:t>So far, we have seen that in a DC circuit, when a capacitor is fully charged, no current flows through the circuit. It is like the capacitor has infinite resistance.</a:t>
            </a:r>
          </a:p>
          <a:p>
            <a:pPr marL="0" indent="0" algn="just">
              <a:buNone/>
            </a:pPr>
            <a:endParaRPr lang="en-US" sz="2400" dirty="0"/>
          </a:p>
          <a:p>
            <a:pPr marL="0" indent="0" algn="just">
              <a:buNone/>
            </a:pPr>
            <a:r>
              <a:rPr lang="en-US" sz="2400" dirty="0"/>
              <a:t>But what happens in an AC circuit when the voltage is always changing as is the direction of the current?</a:t>
            </a:r>
          </a:p>
        </p:txBody>
      </p:sp>
      <p:pic>
        <p:nvPicPr>
          <p:cNvPr id="12" name="Graphic 11" descr="User">
            <a:extLst>
              <a:ext uri="{FF2B5EF4-FFF2-40B4-BE49-F238E27FC236}">
                <a16:creationId xmlns:a16="http://schemas.microsoft.com/office/drawing/2014/main" id="{58C652E2-F261-914E-9A85-D546223C1F7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48729" y="3322414"/>
            <a:ext cx="854046" cy="854046"/>
          </a:xfrm>
          <a:prstGeom prst="rect">
            <a:avLst/>
          </a:prstGeom>
        </p:spPr>
      </p:pic>
      <p:sp>
        <p:nvSpPr>
          <p:cNvPr id="13" name="Rectangle 12">
            <a:extLst>
              <a:ext uri="{FF2B5EF4-FFF2-40B4-BE49-F238E27FC236}">
                <a16:creationId xmlns:a16="http://schemas.microsoft.com/office/drawing/2014/main" id="{C6A1845F-F013-2045-9CB0-860F8EEE029D}"/>
              </a:ext>
            </a:extLst>
          </p:cNvPr>
          <p:cNvSpPr/>
          <p:nvPr/>
        </p:nvSpPr>
        <p:spPr>
          <a:xfrm>
            <a:off x="5770515" y="3448681"/>
            <a:ext cx="3164344" cy="1089529"/>
          </a:xfrm>
          <a:prstGeom prst="rect">
            <a:avLst/>
          </a:prstGeom>
          <a:solidFill>
            <a:schemeClr val="tx2">
              <a:lumMod val="40000"/>
              <a:lumOff val="60000"/>
            </a:schemeClr>
          </a:solidFill>
        </p:spPr>
        <p:txBody>
          <a:bodyPr wrap="square">
            <a:spAutoFit/>
          </a:bodyPr>
          <a:lstStyle/>
          <a:p>
            <a:pPr algn="just" defTabSz="667146">
              <a:lnSpc>
                <a:spcPct val="90000"/>
              </a:lnSpc>
              <a:spcBef>
                <a:spcPts val="730"/>
              </a:spcBef>
            </a:pPr>
            <a:r>
              <a:rPr lang="en-GB" sz="2400" i="1" dirty="0"/>
              <a:t>Watch the video to see how capacitors behave in AC circuits.</a:t>
            </a:r>
          </a:p>
        </p:txBody>
      </p:sp>
      <p:sp>
        <p:nvSpPr>
          <p:cNvPr id="8" name="Rectangle 7">
            <a:extLst>
              <a:ext uri="{FF2B5EF4-FFF2-40B4-BE49-F238E27FC236}">
                <a16:creationId xmlns:a16="http://schemas.microsoft.com/office/drawing/2014/main" id="{C9FD0CFA-6E30-944F-AEFF-5823B0745927}"/>
              </a:ext>
            </a:extLst>
          </p:cNvPr>
          <p:cNvSpPr/>
          <p:nvPr/>
        </p:nvSpPr>
        <p:spPr>
          <a:xfrm>
            <a:off x="5708561" y="799281"/>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Vid05</a:t>
            </a:r>
          </a:p>
        </p:txBody>
      </p:sp>
    </p:spTree>
    <p:custDataLst>
      <p:tags r:id="rId1"/>
    </p:custDataLst>
    <p:extLst>
      <p:ext uri="{BB962C8B-B14F-4D97-AF65-F5344CB8AC3E}">
        <p14:creationId xmlns:p14="http://schemas.microsoft.com/office/powerpoint/2010/main" val="1609464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Capacitors in AC circuits</a:t>
            </a:r>
          </a:p>
        </p:txBody>
      </p:sp>
      <p:sp>
        <p:nvSpPr>
          <p:cNvPr id="3" name="Content Placeholder 2"/>
          <p:cNvSpPr>
            <a:spLocks noGrp="1"/>
          </p:cNvSpPr>
          <p:nvPr>
            <p:ph idx="1"/>
          </p:nvPr>
        </p:nvSpPr>
        <p:spPr>
          <a:xfrm>
            <a:off x="1122532" y="1091869"/>
            <a:ext cx="7282914" cy="749123"/>
          </a:xfrm>
        </p:spPr>
        <p:txBody>
          <a:bodyPr>
            <a:noAutofit/>
          </a:bodyPr>
          <a:lstStyle/>
          <a:p>
            <a:pPr marL="0" indent="0" algn="just">
              <a:buNone/>
            </a:pPr>
            <a:r>
              <a:rPr lang="en-GB" sz="2400" dirty="0"/>
              <a:t>You probably don’t have access to an AC power supply, so we need to keep investigating with virtual circuits.</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059039"/>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059039"/>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37826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05903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Vid06</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3514644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Capacitive Reactance</a:t>
            </a:r>
          </a:p>
        </p:txBody>
      </p:sp>
      <p:pic>
        <p:nvPicPr>
          <p:cNvPr id="12" name="Graphic 11" descr="User">
            <a:extLst>
              <a:ext uri="{FF2B5EF4-FFF2-40B4-BE49-F238E27FC236}">
                <a16:creationId xmlns:a16="http://schemas.microsoft.com/office/drawing/2014/main" id="{58C652E2-F261-914E-9A85-D546223C1F7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0853" y="849667"/>
            <a:ext cx="854046" cy="854046"/>
          </a:xfrm>
          <a:prstGeom prst="rect">
            <a:avLst/>
          </a:prstGeom>
        </p:spPr>
      </p:pic>
      <p:sp>
        <p:nvSpPr>
          <p:cNvPr id="13" name="Rectangle 12">
            <a:extLst>
              <a:ext uri="{FF2B5EF4-FFF2-40B4-BE49-F238E27FC236}">
                <a16:creationId xmlns:a16="http://schemas.microsoft.com/office/drawing/2014/main" id="{C6A1845F-F013-2045-9CB0-860F8EEE029D}"/>
              </a:ext>
            </a:extLst>
          </p:cNvPr>
          <p:cNvSpPr/>
          <p:nvPr/>
        </p:nvSpPr>
        <p:spPr>
          <a:xfrm>
            <a:off x="1167499" y="1045857"/>
            <a:ext cx="7991489" cy="461665"/>
          </a:xfrm>
          <a:prstGeom prst="rect">
            <a:avLst/>
          </a:prstGeom>
          <a:solidFill>
            <a:schemeClr val="tx2">
              <a:lumMod val="40000"/>
              <a:lumOff val="60000"/>
            </a:schemeClr>
          </a:solidFill>
        </p:spPr>
        <p:txBody>
          <a:bodyPr wrap="square">
            <a:spAutoFit/>
          </a:bodyPr>
          <a:lstStyle/>
          <a:p>
            <a:pPr algn="just"/>
            <a:r>
              <a:rPr lang="en-GB" sz="2400" i="1" dirty="0">
                <a:solidFill>
                  <a:schemeClr val="tx1">
                    <a:lumMod val="50000"/>
                  </a:schemeClr>
                </a:solidFill>
              </a:rPr>
              <a:t>Click each number to see what we have learnt.</a:t>
            </a:r>
          </a:p>
        </p:txBody>
      </p:sp>
      <p:sp>
        <p:nvSpPr>
          <p:cNvPr id="7" name="TextBox 6">
            <a:extLst>
              <a:ext uri="{FF2B5EF4-FFF2-40B4-BE49-F238E27FC236}">
                <a16:creationId xmlns:a16="http://schemas.microsoft.com/office/drawing/2014/main" id="{E47C0901-0A91-AE48-B2EF-6DFBED16BF81}"/>
              </a:ext>
            </a:extLst>
          </p:cNvPr>
          <p:cNvSpPr txBox="1"/>
          <p:nvPr/>
        </p:nvSpPr>
        <p:spPr>
          <a:xfrm>
            <a:off x="1167500" y="1548388"/>
            <a:ext cx="7991489" cy="830997"/>
          </a:xfrm>
          <a:prstGeom prst="rect">
            <a:avLst/>
          </a:prstGeom>
          <a:solidFill>
            <a:schemeClr val="accent2"/>
          </a:solidFill>
        </p:spPr>
        <p:txBody>
          <a:bodyPr wrap="square" lIns="576000" rtlCol="0" anchor="ctr">
            <a:spAutoFit/>
          </a:bodyPr>
          <a:lstStyle/>
          <a:p>
            <a:r>
              <a:rPr lang="en-GB" sz="2400" dirty="0">
                <a:solidFill>
                  <a:schemeClr val="bg1"/>
                </a:solidFill>
              </a:rPr>
              <a:t>We call the resistance offered by capacitors in AC circuits Capacitive Reactance (</a:t>
            </a:r>
            <a:r>
              <a:rPr lang="en-GB" sz="2400" dirty="0" err="1">
                <a:solidFill>
                  <a:schemeClr val="bg1"/>
                </a:solidFill>
              </a:rPr>
              <a:t>Xc</a:t>
            </a:r>
            <a:r>
              <a:rPr lang="en-GB" sz="2400" dirty="0">
                <a:solidFill>
                  <a:schemeClr val="bg1"/>
                </a:solidFill>
              </a:rPr>
              <a:t>).</a:t>
            </a:r>
          </a:p>
        </p:txBody>
      </p:sp>
      <p:sp>
        <p:nvSpPr>
          <p:cNvPr id="9" name="TextBox 8">
            <a:extLst>
              <a:ext uri="{FF2B5EF4-FFF2-40B4-BE49-F238E27FC236}">
                <a16:creationId xmlns:a16="http://schemas.microsoft.com/office/drawing/2014/main" id="{94795E67-99E1-B14B-A9C2-0D77354C69A8}"/>
              </a:ext>
            </a:extLst>
          </p:cNvPr>
          <p:cNvSpPr txBox="1"/>
          <p:nvPr/>
        </p:nvSpPr>
        <p:spPr>
          <a:xfrm>
            <a:off x="1167501" y="2413885"/>
            <a:ext cx="7991488" cy="830997"/>
          </a:xfrm>
          <a:prstGeom prst="rect">
            <a:avLst/>
          </a:prstGeom>
          <a:solidFill>
            <a:schemeClr val="accent3"/>
          </a:solidFill>
        </p:spPr>
        <p:txBody>
          <a:bodyPr wrap="square" lIns="576000" rtlCol="0" anchor="ctr">
            <a:spAutoFit/>
          </a:bodyPr>
          <a:lstStyle/>
          <a:p>
            <a:r>
              <a:rPr lang="en-GB" sz="2400" dirty="0">
                <a:solidFill>
                  <a:schemeClr val="bg1"/>
                </a:solidFill>
              </a:rPr>
              <a:t>Capacitive Reactance (</a:t>
            </a:r>
            <a:r>
              <a:rPr lang="en-GB" sz="2400" dirty="0" err="1">
                <a:solidFill>
                  <a:schemeClr val="bg1"/>
                </a:solidFill>
              </a:rPr>
              <a:t>Xc</a:t>
            </a:r>
            <a:r>
              <a:rPr lang="en-GB" sz="2400" dirty="0">
                <a:solidFill>
                  <a:schemeClr val="bg1"/>
                </a:solidFill>
              </a:rPr>
              <a:t>) </a:t>
            </a:r>
            <a:r>
              <a:rPr lang="en-GB" sz="2400" b="1" dirty="0">
                <a:solidFill>
                  <a:schemeClr val="bg1"/>
                </a:solidFill>
              </a:rPr>
              <a:t>decreases</a:t>
            </a:r>
            <a:r>
              <a:rPr lang="en-GB" sz="2400" dirty="0">
                <a:solidFill>
                  <a:schemeClr val="bg1"/>
                </a:solidFill>
              </a:rPr>
              <a:t> as the frequency of the AC power </a:t>
            </a:r>
            <a:r>
              <a:rPr lang="en-GB" sz="2400" b="1" dirty="0">
                <a:solidFill>
                  <a:schemeClr val="bg1"/>
                </a:solidFill>
              </a:rPr>
              <a:t>increases</a:t>
            </a:r>
            <a:r>
              <a:rPr lang="en-GB" sz="2400" dirty="0">
                <a:solidFill>
                  <a:schemeClr val="bg1"/>
                </a:solidFill>
              </a:rPr>
              <a:t>.</a:t>
            </a:r>
          </a:p>
        </p:txBody>
      </p:sp>
      <p:sp>
        <p:nvSpPr>
          <p:cNvPr id="10" name="Oval 9">
            <a:extLst>
              <a:ext uri="{FF2B5EF4-FFF2-40B4-BE49-F238E27FC236}">
                <a16:creationId xmlns:a16="http://schemas.microsoft.com/office/drawing/2014/main" id="{16718505-C7BB-5B49-B65B-1BF93DC89D4F}"/>
              </a:ext>
            </a:extLst>
          </p:cNvPr>
          <p:cNvSpPr>
            <a:spLocks noChangeAspect="1"/>
          </p:cNvSpPr>
          <p:nvPr/>
        </p:nvSpPr>
        <p:spPr>
          <a:xfrm>
            <a:off x="1212292" y="1738104"/>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11" name="Oval 10">
            <a:extLst>
              <a:ext uri="{FF2B5EF4-FFF2-40B4-BE49-F238E27FC236}">
                <a16:creationId xmlns:a16="http://schemas.microsoft.com/office/drawing/2014/main" id="{67703A4A-7BDC-AF42-BD3C-4D71282C1C84}"/>
              </a:ext>
            </a:extLst>
          </p:cNvPr>
          <p:cNvSpPr>
            <a:spLocks noChangeAspect="1"/>
          </p:cNvSpPr>
          <p:nvPr/>
        </p:nvSpPr>
        <p:spPr>
          <a:xfrm>
            <a:off x="1212292" y="2589944"/>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14" name="TextBox 13">
            <a:extLst>
              <a:ext uri="{FF2B5EF4-FFF2-40B4-BE49-F238E27FC236}">
                <a16:creationId xmlns:a16="http://schemas.microsoft.com/office/drawing/2014/main" id="{D171AEB3-112D-4A47-87D6-DB9BD828E43A}"/>
              </a:ext>
            </a:extLst>
          </p:cNvPr>
          <p:cNvSpPr txBox="1"/>
          <p:nvPr/>
        </p:nvSpPr>
        <p:spPr>
          <a:xfrm>
            <a:off x="1167501" y="3279382"/>
            <a:ext cx="7991488" cy="830997"/>
          </a:xfrm>
          <a:prstGeom prst="rect">
            <a:avLst/>
          </a:prstGeom>
          <a:solidFill>
            <a:schemeClr val="accent4"/>
          </a:solidFill>
        </p:spPr>
        <p:txBody>
          <a:bodyPr wrap="square" lIns="576000" rtlCol="0" anchor="ctr">
            <a:spAutoFit/>
          </a:bodyPr>
          <a:lstStyle/>
          <a:p>
            <a:r>
              <a:rPr lang="en-GB" sz="2400" dirty="0">
                <a:solidFill>
                  <a:schemeClr val="bg1"/>
                </a:solidFill>
              </a:rPr>
              <a:t>Capacitive Reactance (</a:t>
            </a:r>
            <a:r>
              <a:rPr lang="en-GB" sz="2400" dirty="0" err="1">
                <a:solidFill>
                  <a:schemeClr val="bg1"/>
                </a:solidFill>
              </a:rPr>
              <a:t>Xc</a:t>
            </a:r>
            <a:r>
              <a:rPr lang="en-GB" sz="2400" dirty="0">
                <a:solidFill>
                  <a:schemeClr val="bg1"/>
                </a:solidFill>
              </a:rPr>
              <a:t>) </a:t>
            </a:r>
            <a:r>
              <a:rPr lang="en-GB" sz="2400" b="1" dirty="0">
                <a:solidFill>
                  <a:schemeClr val="bg1"/>
                </a:solidFill>
              </a:rPr>
              <a:t>decreases</a:t>
            </a:r>
            <a:r>
              <a:rPr lang="en-GB" sz="2400" dirty="0">
                <a:solidFill>
                  <a:schemeClr val="bg1"/>
                </a:solidFill>
              </a:rPr>
              <a:t> as the capacitance of the capacitor </a:t>
            </a:r>
            <a:r>
              <a:rPr lang="en-GB" sz="2400" b="1" dirty="0">
                <a:solidFill>
                  <a:schemeClr val="bg1"/>
                </a:solidFill>
              </a:rPr>
              <a:t>increases</a:t>
            </a:r>
            <a:r>
              <a:rPr lang="en-GB" sz="2400" dirty="0">
                <a:solidFill>
                  <a:schemeClr val="bg1"/>
                </a:solidFill>
              </a:rPr>
              <a:t>.</a:t>
            </a:r>
            <a:endParaRPr lang="en-GB" sz="2400" b="1" dirty="0">
              <a:solidFill>
                <a:schemeClr val="bg1"/>
              </a:solidFill>
            </a:endParaRPr>
          </a:p>
        </p:txBody>
      </p:sp>
      <p:sp>
        <p:nvSpPr>
          <p:cNvPr id="15" name="Oval 14">
            <a:extLst>
              <a:ext uri="{FF2B5EF4-FFF2-40B4-BE49-F238E27FC236}">
                <a16:creationId xmlns:a16="http://schemas.microsoft.com/office/drawing/2014/main" id="{61D3E2B6-A0A1-4149-9D74-F66D44728F6C}"/>
              </a:ext>
            </a:extLst>
          </p:cNvPr>
          <p:cNvSpPr>
            <a:spLocks noChangeAspect="1"/>
          </p:cNvSpPr>
          <p:nvPr/>
        </p:nvSpPr>
        <p:spPr>
          <a:xfrm>
            <a:off x="1212292" y="3468326"/>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3</a:t>
            </a:r>
            <a:endParaRPr lang="en-GB" b="1" dirty="0">
              <a:solidFill>
                <a:schemeClr val="accent4"/>
              </a:solidFill>
            </a:endParaRPr>
          </a:p>
        </p:txBody>
      </p:sp>
      <p:sp>
        <p:nvSpPr>
          <p:cNvPr id="16" name="TextBox 15">
            <a:extLst>
              <a:ext uri="{FF2B5EF4-FFF2-40B4-BE49-F238E27FC236}">
                <a16:creationId xmlns:a16="http://schemas.microsoft.com/office/drawing/2014/main" id="{E75DB47C-44F9-F843-BECE-7C7FD6F35B69}"/>
              </a:ext>
            </a:extLst>
          </p:cNvPr>
          <p:cNvSpPr txBox="1"/>
          <p:nvPr/>
        </p:nvSpPr>
        <p:spPr>
          <a:xfrm>
            <a:off x="1167501" y="4129889"/>
            <a:ext cx="7991488" cy="830997"/>
          </a:xfrm>
          <a:prstGeom prst="rect">
            <a:avLst/>
          </a:prstGeom>
          <a:solidFill>
            <a:schemeClr val="accent6"/>
          </a:solidFill>
        </p:spPr>
        <p:txBody>
          <a:bodyPr wrap="square" lIns="576000" rtlCol="0" anchor="ctr">
            <a:spAutoFit/>
          </a:bodyPr>
          <a:lstStyle/>
          <a:p>
            <a:r>
              <a:rPr lang="en-GB" sz="2400" dirty="0">
                <a:solidFill>
                  <a:schemeClr val="bg1"/>
                </a:solidFill>
              </a:rPr>
              <a:t>The total resistance to current in an AC circuit is called Impedance (Z). </a:t>
            </a:r>
            <a:r>
              <a:rPr lang="en-GB" sz="2400" b="1" dirty="0">
                <a:solidFill>
                  <a:schemeClr val="bg1"/>
                </a:solidFill>
              </a:rPr>
              <a:t>Z = R + X</a:t>
            </a:r>
          </a:p>
        </p:txBody>
      </p:sp>
      <p:sp>
        <p:nvSpPr>
          <p:cNvPr id="17" name="Oval 16">
            <a:extLst>
              <a:ext uri="{FF2B5EF4-FFF2-40B4-BE49-F238E27FC236}">
                <a16:creationId xmlns:a16="http://schemas.microsoft.com/office/drawing/2014/main" id="{F4B1A963-0423-254D-A2F0-584C06878791}"/>
              </a:ext>
            </a:extLst>
          </p:cNvPr>
          <p:cNvSpPr>
            <a:spLocks noChangeAspect="1"/>
          </p:cNvSpPr>
          <p:nvPr/>
        </p:nvSpPr>
        <p:spPr>
          <a:xfrm>
            <a:off x="1212292" y="4318833"/>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6"/>
                </a:solidFill>
              </a:rPr>
              <a:t>4</a:t>
            </a:r>
            <a:endParaRPr lang="en-GB" b="1" dirty="0">
              <a:solidFill>
                <a:schemeClr val="accent6"/>
              </a:solidFill>
            </a:endParaRPr>
          </a:p>
        </p:txBody>
      </p:sp>
    </p:spTree>
    <p:custDataLst>
      <p:tags r:id="rId1"/>
    </p:custDataLst>
    <p:extLst>
      <p:ext uri="{BB962C8B-B14F-4D97-AF65-F5344CB8AC3E}">
        <p14:creationId xmlns:p14="http://schemas.microsoft.com/office/powerpoint/2010/main" val="3623508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Virtual Circuit</a:t>
            </a:r>
          </a:p>
        </p:txBody>
      </p:sp>
      <p:sp>
        <p:nvSpPr>
          <p:cNvPr id="3" name="Content Placeholder 2"/>
          <p:cNvSpPr>
            <a:spLocks noGrp="1"/>
          </p:cNvSpPr>
          <p:nvPr>
            <p:ph idx="1"/>
          </p:nvPr>
        </p:nvSpPr>
        <p:spPr>
          <a:xfrm>
            <a:off x="1122532" y="1091869"/>
            <a:ext cx="7282914" cy="749123"/>
          </a:xfrm>
        </p:spPr>
        <p:txBody>
          <a:bodyPr>
            <a:noAutofit/>
          </a:bodyPr>
          <a:lstStyle/>
          <a:p>
            <a:pPr marL="0" indent="0" algn="just">
              <a:buNone/>
            </a:pPr>
            <a:r>
              <a:rPr lang="en-GB" sz="2400" dirty="0"/>
              <a:t>Let’s use a simulation to see the potential real life effects of capacitive reactance.</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059039"/>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059039"/>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37826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05903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Vid07</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3253398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Capacitators in Series and Parallel</a:t>
            </a:r>
          </a:p>
        </p:txBody>
      </p:sp>
      <p:sp>
        <p:nvSpPr>
          <p:cNvPr id="3" name="Content Placeholder 2"/>
          <p:cNvSpPr>
            <a:spLocks noGrp="1"/>
          </p:cNvSpPr>
          <p:nvPr>
            <p:ph idx="1"/>
          </p:nvPr>
        </p:nvSpPr>
        <p:spPr>
          <a:xfrm>
            <a:off x="1122532" y="1091867"/>
            <a:ext cx="4586029" cy="3557143"/>
          </a:xfrm>
        </p:spPr>
        <p:txBody>
          <a:bodyPr>
            <a:noAutofit/>
          </a:bodyPr>
          <a:lstStyle/>
          <a:p>
            <a:pPr marL="0" indent="0" algn="just">
              <a:buNone/>
            </a:pPr>
            <a:r>
              <a:rPr lang="en-US" sz="2400" dirty="0"/>
              <a:t>We now know that capacitors offer resistance to the flow of current in an AC circuit in much the same way as resistors do. We call this kind of  resistance </a:t>
            </a:r>
            <a:r>
              <a:rPr lang="en-US" sz="2400" b="1" dirty="0"/>
              <a:t>capacitive reactance</a:t>
            </a:r>
            <a:r>
              <a:rPr lang="en-US" sz="2400" dirty="0"/>
              <a:t>.</a:t>
            </a:r>
          </a:p>
          <a:p>
            <a:pPr marL="0" indent="0" algn="just">
              <a:buNone/>
            </a:pPr>
            <a:endParaRPr lang="en-US" sz="2400" dirty="0"/>
          </a:p>
          <a:p>
            <a:pPr marL="0" indent="0" algn="just">
              <a:buNone/>
            </a:pPr>
            <a:r>
              <a:rPr lang="en-US" sz="2400" dirty="0"/>
              <a:t>Do capacitors in series and parallel behave the same as resistors in series and parallel? Let’s find out.</a:t>
            </a:r>
          </a:p>
        </p:txBody>
      </p:sp>
      <p:sp>
        <p:nvSpPr>
          <p:cNvPr id="5" name="Rectangle 4">
            <a:extLst>
              <a:ext uri="{FF2B5EF4-FFF2-40B4-BE49-F238E27FC236}">
                <a16:creationId xmlns:a16="http://schemas.microsoft.com/office/drawing/2014/main" id="{069203D2-0841-8249-8E89-24194919BEB5}"/>
              </a:ext>
            </a:extLst>
          </p:cNvPr>
          <p:cNvSpPr/>
          <p:nvPr/>
        </p:nvSpPr>
        <p:spPr>
          <a:xfrm>
            <a:off x="5986462" y="1091866"/>
            <a:ext cx="3732973" cy="3557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Img14</a:t>
            </a:r>
          </a:p>
        </p:txBody>
      </p:sp>
    </p:spTree>
    <p:custDataLst>
      <p:tags r:id="rId1"/>
    </p:custDataLst>
    <p:extLst>
      <p:ext uri="{BB962C8B-B14F-4D97-AF65-F5344CB8AC3E}">
        <p14:creationId xmlns:p14="http://schemas.microsoft.com/office/powerpoint/2010/main" val="652388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Capacitors in Series and Parallel</a:t>
            </a:r>
          </a:p>
        </p:txBody>
      </p:sp>
      <p:sp>
        <p:nvSpPr>
          <p:cNvPr id="3" name="Content Placeholder 2"/>
          <p:cNvSpPr>
            <a:spLocks noGrp="1"/>
          </p:cNvSpPr>
          <p:nvPr>
            <p:ph idx="1"/>
          </p:nvPr>
        </p:nvSpPr>
        <p:spPr>
          <a:xfrm>
            <a:off x="1122532" y="1091869"/>
            <a:ext cx="7282914" cy="749123"/>
          </a:xfrm>
        </p:spPr>
        <p:txBody>
          <a:bodyPr>
            <a:noAutofit/>
          </a:bodyPr>
          <a:lstStyle/>
          <a:p>
            <a:pPr marL="0" indent="0" algn="just">
              <a:buNone/>
            </a:pPr>
            <a:r>
              <a:rPr lang="en-GB" sz="2400" dirty="0"/>
              <a:t>We are going to explore capacitors in series and parallel with a virtual circuit.</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059039"/>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059039"/>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37826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05903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Vid08</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3578655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Capacitators behave opposite to resistors</a:t>
            </a:r>
          </a:p>
        </p:txBody>
      </p:sp>
      <p:sp>
        <p:nvSpPr>
          <p:cNvPr id="3" name="Content Placeholder 2"/>
          <p:cNvSpPr>
            <a:spLocks noGrp="1"/>
          </p:cNvSpPr>
          <p:nvPr>
            <p:ph idx="1"/>
          </p:nvPr>
        </p:nvSpPr>
        <p:spPr>
          <a:xfrm>
            <a:off x="1122532" y="1091867"/>
            <a:ext cx="4586029" cy="3557143"/>
          </a:xfrm>
        </p:spPr>
        <p:txBody>
          <a:bodyPr>
            <a:noAutofit/>
          </a:bodyPr>
          <a:lstStyle/>
          <a:p>
            <a:pPr marL="0" indent="0" algn="just">
              <a:buNone/>
            </a:pPr>
            <a:r>
              <a:rPr lang="en-US" sz="2400" dirty="0"/>
              <a:t>We have just discovered that when capacitors are in </a:t>
            </a:r>
            <a:r>
              <a:rPr lang="en-US" sz="2400" b="1" dirty="0"/>
              <a:t>series</a:t>
            </a:r>
            <a:r>
              <a:rPr lang="en-US" sz="2400" dirty="0"/>
              <a:t>, their total capacitance </a:t>
            </a:r>
            <a:r>
              <a:rPr lang="en-US" sz="2400" b="1" dirty="0"/>
              <a:t>decreases</a:t>
            </a:r>
            <a:r>
              <a:rPr lang="en-US" sz="2400" dirty="0"/>
              <a:t> and that when capacitors are in </a:t>
            </a:r>
            <a:r>
              <a:rPr lang="en-US" sz="2400" b="1" dirty="0"/>
              <a:t>parallel</a:t>
            </a:r>
            <a:r>
              <a:rPr lang="en-US" sz="2400" dirty="0"/>
              <a:t>, there total capacitance </a:t>
            </a:r>
            <a:r>
              <a:rPr lang="en-US" sz="2400" b="1" dirty="0"/>
              <a:t>increases</a:t>
            </a:r>
            <a:r>
              <a:rPr lang="en-US" sz="2400" dirty="0"/>
              <a:t>.</a:t>
            </a:r>
          </a:p>
          <a:p>
            <a:pPr marL="0" indent="0" algn="just">
              <a:buNone/>
            </a:pPr>
            <a:endParaRPr lang="en-US" sz="2400" dirty="0"/>
          </a:p>
          <a:p>
            <a:pPr marL="0" indent="0" algn="just">
              <a:buNone/>
            </a:pPr>
            <a:r>
              <a:rPr lang="en-US" sz="2400" dirty="0"/>
              <a:t>They behave in the </a:t>
            </a:r>
            <a:r>
              <a:rPr lang="en-US" sz="2400" b="1" dirty="0"/>
              <a:t>opposite</a:t>
            </a:r>
            <a:r>
              <a:rPr lang="en-US" sz="2400" dirty="0"/>
              <a:t> way to resistors.</a:t>
            </a:r>
          </a:p>
        </p:txBody>
      </p:sp>
      <p:sp>
        <p:nvSpPr>
          <p:cNvPr id="5" name="Rectangle 4">
            <a:extLst>
              <a:ext uri="{FF2B5EF4-FFF2-40B4-BE49-F238E27FC236}">
                <a16:creationId xmlns:a16="http://schemas.microsoft.com/office/drawing/2014/main" id="{069203D2-0841-8249-8E89-24194919BEB5}"/>
              </a:ext>
            </a:extLst>
          </p:cNvPr>
          <p:cNvSpPr/>
          <p:nvPr/>
        </p:nvSpPr>
        <p:spPr>
          <a:xfrm>
            <a:off x="5986462" y="1091866"/>
            <a:ext cx="3732973" cy="3557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Img16</a:t>
            </a:r>
          </a:p>
        </p:txBody>
      </p:sp>
    </p:spTree>
    <p:custDataLst>
      <p:tags r:id="rId1"/>
    </p:custDataLst>
    <p:extLst>
      <p:ext uri="{BB962C8B-B14F-4D97-AF65-F5344CB8AC3E}">
        <p14:creationId xmlns:p14="http://schemas.microsoft.com/office/powerpoint/2010/main" val="591855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Capacitators in Parallel</a:t>
            </a:r>
          </a:p>
        </p:txBody>
      </p:sp>
      <p:sp>
        <p:nvSpPr>
          <p:cNvPr id="3" name="Content Placeholder 2"/>
          <p:cNvSpPr>
            <a:spLocks noGrp="1"/>
          </p:cNvSpPr>
          <p:nvPr>
            <p:ph idx="1"/>
          </p:nvPr>
        </p:nvSpPr>
        <p:spPr>
          <a:xfrm>
            <a:off x="1122532" y="1091867"/>
            <a:ext cx="7607556" cy="785919"/>
          </a:xfrm>
        </p:spPr>
        <p:txBody>
          <a:bodyPr>
            <a:noAutofit/>
          </a:bodyPr>
          <a:lstStyle/>
          <a:p>
            <a:pPr marL="0" indent="0" algn="just">
              <a:buNone/>
            </a:pPr>
            <a:r>
              <a:rPr lang="en-US" sz="2400" dirty="0"/>
              <a:t>It turns out that capacitors in parallel work the same way as resistors in series.</a:t>
            </a:r>
          </a:p>
        </p:txBody>
      </p:sp>
      <p:sp>
        <p:nvSpPr>
          <p:cNvPr id="6" name="Rectangle 5">
            <a:extLst>
              <a:ext uri="{FF2B5EF4-FFF2-40B4-BE49-F238E27FC236}">
                <a16:creationId xmlns:a16="http://schemas.microsoft.com/office/drawing/2014/main" id="{609EC6BE-14E5-3440-9B68-D24DD778A4F8}"/>
              </a:ext>
            </a:extLst>
          </p:cNvPr>
          <p:cNvSpPr/>
          <p:nvPr/>
        </p:nvSpPr>
        <p:spPr>
          <a:xfrm>
            <a:off x="1057330" y="2579914"/>
            <a:ext cx="3732973" cy="2069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Img17</a:t>
            </a:r>
          </a:p>
        </p:txBody>
      </p:sp>
      <p:sp>
        <p:nvSpPr>
          <p:cNvPr id="7" name="Rectangle 6">
            <a:extLst>
              <a:ext uri="{FF2B5EF4-FFF2-40B4-BE49-F238E27FC236}">
                <a16:creationId xmlns:a16="http://schemas.microsoft.com/office/drawing/2014/main" id="{55EA0014-2DBF-FB40-94C2-A77F4A77E5DB}"/>
              </a:ext>
            </a:extLst>
          </p:cNvPr>
          <p:cNvSpPr/>
          <p:nvPr/>
        </p:nvSpPr>
        <p:spPr>
          <a:xfrm>
            <a:off x="5536801" y="2579913"/>
            <a:ext cx="3732973" cy="2069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Img18</a:t>
            </a:r>
          </a:p>
        </p:txBody>
      </p:sp>
      <p:sp>
        <p:nvSpPr>
          <p:cNvPr id="8" name="Content Placeholder 2">
            <a:extLst>
              <a:ext uri="{FF2B5EF4-FFF2-40B4-BE49-F238E27FC236}">
                <a16:creationId xmlns:a16="http://schemas.microsoft.com/office/drawing/2014/main" id="{8287B4D9-D37F-6D48-82D1-17BBB731154B}"/>
              </a:ext>
            </a:extLst>
          </p:cNvPr>
          <p:cNvSpPr txBox="1">
            <a:spLocks/>
          </p:cNvSpPr>
          <p:nvPr/>
        </p:nvSpPr>
        <p:spPr>
          <a:xfrm>
            <a:off x="1351514" y="2141202"/>
            <a:ext cx="3144604" cy="433987"/>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ctr">
              <a:buFont typeface="Arial" panose="020B0604020202020204" pitchFamily="34" charset="0"/>
              <a:buNone/>
            </a:pPr>
            <a:r>
              <a:rPr lang="en-US" sz="2400" dirty="0"/>
              <a:t>Capacitors in PARALLEL</a:t>
            </a:r>
          </a:p>
        </p:txBody>
      </p:sp>
      <p:sp>
        <p:nvSpPr>
          <p:cNvPr id="9" name="Content Placeholder 2">
            <a:extLst>
              <a:ext uri="{FF2B5EF4-FFF2-40B4-BE49-F238E27FC236}">
                <a16:creationId xmlns:a16="http://schemas.microsoft.com/office/drawing/2014/main" id="{12225569-FE7C-7D4C-880F-B226B70C1507}"/>
              </a:ext>
            </a:extLst>
          </p:cNvPr>
          <p:cNvSpPr txBox="1">
            <a:spLocks/>
          </p:cNvSpPr>
          <p:nvPr/>
        </p:nvSpPr>
        <p:spPr>
          <a:xfrm>
            <a:off x="5830985" y="2145926"/>
            <a:ext cx="3144604" cy="433987"/>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ctr">
              <a:buFont typeface="Arial" panose="020B0604020202020204" pitchFamily="34" charset="0"/>
              <a:buNone/>
            </a:pPr>
            <a:r>
              <a:rPr lang="en-US" sz="2400" dirty="0"/>
              <a:t>Resistors in SERIES</a:t>
            </a:r>
          </a:p>
        </p:txBody>
      </p:sp>
    </p:spTree>
    <p:custDataLst>
      <p:tags r:id="rId1"/>
    </p:custDataLst>
    <p:extLst>
      <p:ext uri="{BB962C8B-B14F-4D97-AF65-F5344CB8AC3E}">
        <p14:creationId xmlns:p14="http://schemas.microsoft.com/office/powerpoint/2010/main" val="4113256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0" indent="0">
              <a:buFont typeface="Arial" panose="020B0604020202020204" pitchFamily="34" charset="0"/>
              <a:buNone/>
            </a:pPr>
            <a:r>
              <a:rPr lang="en-GB" sz="2400" dirty="0"/>
              <a:t>Explain the terms Impedance and Capacitive Reactance in AC circuits and use their symbols correctly.</a:t>
            </a:r>
          </a:p>
          <a:p>
            <a:pPr marL="0" indent="0">
              <a:buFont typeface="Arial" panose="020B0604020202020204" pitchFamily="34" charset="0"/>
              <a:buNone/>
            </a:pPr>
            <a:r>
              <a:rPr lang="en-GB" sz="2400" dirty="0"/>
              <a:t>Describe how Capacitive Reactance changes with capacitance and frequency.</a:t>
            </a:r>
          </a:p>
          <a:p>
            <a:pPr marL="0" indent="0">
              <a:buFont typeface="Arial" panose="020B0604020202020204" pitchFamily="34" charset="0"/>
              <a:buNone/>
            </a:pPr>
            <a:r>
              <a:rPr lang="en-GB" sz="2400" dirty="0"/>
              <a:t>Calculate the total capacitance of capacitors in series and parallel.</a:t>
            </a:r>
          </a:p>
          <a:p>
            <a:pPr marL="457200" indent="-457200">
              <a:buFont typeface="+mj-lt"/>
              <a:buAutoNum type="arabicPeriod"/>
            </a:pPr>
            <a:endParaRPr lang="en-GB" sz="2400"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Capacitators in Series</a:t>
            </a:r>
          </a:p>
        </p:txBody>
      </p:sp>
      <p:sp>
        <p:nvSpPr>
          <p:cNvPr id="3" name="Content Placeholder 2"/>
          <p:cNvSpPr>
            <a:spLocks noGrp="1"/>
          </p:cNvSpPr>
          <p:nvPr>
            <p:ph idx="1"/>
          </p:nvPr>
        </p:nvSpPr>
        <p:spPr>
          <a:xfrm>
            <a:off x="1122532" y="1091867"/>
            <a:ext cx="7607556" cy="785919"/>
          </a:xfrm>
        </p:spPr>
        <p:txBody>
          <a:bodyPr>
            <a:noAutofit/>
          </a:bodyPr>
          <a:lstStyle/>
          <a:p>
            <a:pPr marL="0" indent="0" algn="just">
              <a:buNone/>
            </a:pPr>
            <a:r>
              <a:rPr lang="en-US" sz="2400" dirty="0"/>
              <a:t>It turns out that capacitors in series work the same way as resistors in parallel.</a:t>
            </a:r>
          </a:p>
        </p:txBody>
      </p:sp>
      <p:sp>
        <p:nvSpPr>
          <p:cNvPr id="6" name="Rectangle 5">
            <a:extLst>
              <a:ext uri="{FF2B5EF4-FFF2-40B4-BE49-F238E27FC236}">
                <a16:creationId xmlns:a16="http://schemas.microsoft.com/office/drawing/2014/main" id="{609EC6BE-14E5-3440-9B68-D24DD778A4F8}"/>
              </a:ext>
            </a:extLst>
          </p:cNvPr>
          <p:cNvSpPr/>
          <p:nvPr/>
        </p:nvSpPr>
        <p:spPr>
          <a:xfrm>
            <a:off x="1057330" y="2579914"/>
            <a:ext cx="3732973" cy="2069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Img19</a:t>
            </a:r>
          </a:p>
        </p:txBody>
      </p:sp>
      <p:sp>
        <p:nvSpPr>
          <p:cNvPr id="7" name="Rectangle 6">
            <a:extLst>
              <a:ext uri="{FF2B5EF4-FFF2-40B4-BE49-F238E27FC236}">
                <a16:creationId xmlns:a16="http://schemas.microsoft.com/office/drawing/2014/main" id="{55EA0014-2DBF-FB40-94C2-A77F4A77E5DB}"/>
              </a:ext>
            </a:extLst>
          </p:cNvPr>
          <p:cNvSpPr/>
          <p:nvPr/>
        </p:nvSpPr>
        <p:spPr>
          <a:xfrm>
            <a:off x="5536801" y="2579913"/>
            <a:ext cx="3732973" cy="2069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Img20</a:t>
            </a:r>
          </a:p>
        </p:txBody>
      </p:sp>
      <p:sp>
        <p:nvSpPr>
          <p:cNvPr id="8" name="Content Placeholder 2">
            <a:extLst>
              <a:ext uri="{FF2B5EF4-FFF2-40B4-BE49-F238E27FC236}">
                <a16:creationId xmlns:a16="http://schemas.microsoft.com/office/drawing/2014/main" id="{8287B4D9-D37F-6D48-82D1-17BBB731154B}"/>
              </a:ext>
            </a:extLst>
          </p:cNvPr>
          <p:cNvSpPr txBox="1">
            <a:spLocks/>
          </p:cNvSpPr>
          <p:nvPr/>
        </p:nvSpPr>
        <p:spPr>
          <a:xfrm>
            <a:off x="1351514" y="2141202"/>
            <a:ext cx="3144604" cy="433987"/>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ctr">
              <a:buFont typeface="Arial" panose="020B0604020202020204" pitchFamily="34" charset="0"/>
              <a:buNone/>
            </a:pPr>
            <a:r>
              <a:rPr lang="en-US" sz="2400" dirty="0"/>
              <a:t>Capacitors in SERIES</a:t>
            </a:r>
          </a:p>
        </p:txBody>
      </p:sp>
      <p:sp>
        <p:nvSpPr>
          <p:cNvPr id="9" name="Content Placeholder 2">
            <a:extLst>
              <a:ext uri="{FF2B5EF4-FFF2-40B4-BE49-F238E27FC236}">
                <a16:creationId xmlns:a16="http://schemas.microsoft.com/office/drawing/2014/main" id="{12225569-FE7C-7D4C-880F-B226B70C1507}"/>
              </a:ext>
            </a:extLst>
          </p:cNvPr>
          <p:cNvSpPr txBox="1">
            <a:spLocks/>
          </p:cNvSpPr>
          <p:nvPr/>
        </p:nvSpPr>
        <p:spPr>
          <a:xfrm>
            <a:off x="5830985" y="2145926"/>
            <a:ext cx="3144604" cy="433987"/>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ctr">
              <a:buFont typeface="Arial" panose="020B0604020202020204" pitchFamily="34" charset="0"/>
              <a:buNone/>
            </a:pPr>
            <a:r>
              <a:rPr lang="en-US" sz="2400" dirty="0"/>
              <a:t>Resistors in PARALLEL</a:t>
            </a:r>
          </a:p>
        </p:txBody>
      </p:sp>
    </p:spTree>
    <p:custDataLst>
      <p:tags r:id="rId1"/>
    </p:custDataLst>
    <p:extLst>
      <p:ext uri="{BB962C8B-B14F-4D97-AF65-F5344CB8AC3E}">
        <p14:creationId xmlns:p14="http://schemas.microsoft.com/office/powerpoint/2010/main" val="2594039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We have come to the end of this unit. Answer the following questions to make sure you understand how capacitors behave in AC circuit.</a:t>
            </a:r>
          </a:p>
        </p:txBody>
      </p:sp>
    </p:spTree>
    <p:custDataLst>
      <p:tags r:id="rId1"/>
    </p:custDataLst>
    <p:extLst>
      <p:ext uri="{BB962C8B-B14F-4D97-AF65-F5344CB8AC3E}">
        <p14:creationId xmlns:p14="http://schemas.microsoft.com/office/powerpoint/2010/main" val="2808495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pic>
        <p:nvPicPr>
          <p:cNvPr id="3" name="Picture 2">
            <a:extLst>
              <a:ext uri="{FF2B5EF4-FFF2-40B4-BE49-F238E27FC236}">
                <a16:creationId xmlns:a16="http://schemas.microsoft.com/office/drawing/2014/main" id="{0E18D874-A80F-914B-B354-E7C4991B0CE5}"/>
              </a:ext>
            </a:extLst>
          </p:cNvPr>
          <p:cNvPicPr>
            <a:picLocks noChangeAspect="1"/>
          </p:cNvPicPr>
          <p:nvPr/>
        </p:nvPicPr>
        <p:blipFill>
          <a:blip r:embed="rId4"/>
          <a:stretch>
            <a:fillRect/>
          </a:stretch>
        </p:blipFill>
        <p:spPr>
          <a:xfrm>
            <a:off x="6322960" y="1309956"/>
            <a:ext cx="3619500" cy="2247900"/>
          </a:xfrm>
          <a:prstGeom prst="rect">
            <a:avLst/>
          </a:prstGeom>
        </p:spPr>
      </p:pic>
      <p:sp>
        <p:nvSpPr>
          <p:cNvPr id="5" name="TextBox 4">
            <a:extLst>
              <a:ext uri="{FF2B5EF4-FFF2-40B4-BE49-F238E27FC236}">
                <a16:creationId xmlns:a16="http://schemas.microsoft.com/office/drawing/2014/main" id="{4169D42B-8B9E-F947-AE10-120EC07CF9C4}"/>
              </a:ext>
            </a:extLst>
          </p:cNvPr>
          <p:cNvSpPr txBox="1"/>
          <p:nvPr/>
        </p:nvSpPr>
        <p:spPr>
          <a:xfrm>
            <a:off x="1057330" y="1233577"/>
            <a:ext cx="5071751" cy="461665"/>
          </a:xfrm>
          <a:prstGeom prst="rect">
            <a:avLst/>
          </a:prstGeom>
          <a:noFill/>
        </p:spPr>
        <p:txBody>
          <a:bodyPr wrap="square" rtlCol="0">
            <a:spAutoFit/>
          </a:bodyPr>
          <a:lstStyle/>
          <a:p>
            <a:r>
              <a:rPr lang="en-GB" sz="2400" dirty="0"/>
              <a:t>Capacitors in series, parallel</a:t>
            </a:r>
          </a:p>
        </p:txBody>
      </p:sp>
    </p:spTree>
    <p:custDataLst>
      <p:tags r:id="rId1"/>
    </p:custDataLst>
    <p:extLst>
      <p:ext uri="{BB962C8B-B14F-4D97-AF65-F5344CB8AC3E}">
        <p14:creationId xmlns:p14="http://schemas.microsoft.com/office/powerpoint/2010/main" val="1162131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(1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970318"/>
          </a:xfrm>
          <a:prstGeom prst="rect">
            <a:avLst/>
          </a:prstGeom>
        </p:spPr>
        <p:txBody>
          <a:bodyPr wrap="square">
            <a:spAutoFit/>
          </a:bodyPr>
          <a:lstStyle/>
          <a:p>
            <a:r>
              <a:rPr lang="en-US" dirty="0"/>
              <a:t>Create a screencast vide presented by an expert electrician explaining RMS voltage/current in AC systems. Base explanation on </a:t>
            </a:r>
            <a:r>
              <a:rPr lang="en-US" dirty="0">
                <a:hlinkClick r:id="rId4"/>
              </a:rPr>
              <a:t>https://www.allaboutcircuits.com/textbook/alternating-current/chpt-1/measurements-ac-magnitude/</a:t>
            </a:r>
            <a:r>
              <a:rPr lang="en-US" dirty="0"/>
              <a:t>. Use similar images to those on page 3.</a:t>
            </a:r>
          </a:p>
          <a:p>
            <a:pPr marL="342900" indent="-342900">
              <a:buFont typeface="+mj-lt"/>
              <a:buAutoNum type="arabicPeriod"/>
            </a:pPr>
            <a:r>
              <a:rPr lang="en-US" dirty="0"/>
              <a:t>AC is always changing value. What value do we give it? Can we use peak values even though, most of the time the AC is less than the peak value? DC is easy because voltage and current are always the same.</a:t>
            </a:r>
          </a:p>
          <a:p>
            <a:pPr marL="342900" indent="-342900">
              <a:buFont typeface="+mj-lt"/>
              <a:buAutoNum type="arabicPeriod"/>
            </a:pPr>
            <a:r>
              <a:rPr lang="en-US" dirty="0"/>
              <a:t>We could try the average but, for any sine wave this is zero (A).</a:t>
            </a:r>
          </a:p>
          <a:p>
            <a:pPr marL="342900" indent="-342900">
              <a:buFont typeface="+mj-lt"/>
              <a:buAutoNum type="arabicPeriod"/>
            </a:pPr>
            <a:r>
              <a:rPr lang="en-US" dirty="0"/>
              <a:t>We could make all the negative values positive(B) first and get an average this way. </a:t>
            </a:r>
          </a:p>
          <a:p>
            <a:pPr marL="342900" indent="-342900">
              <a:buFont typeface="+mj-lt"/>
              <a:buAutoNum type="arabicPeriod"/>
            </a:pPr>
            <a:r>
              <a:rPr lang="en-US" dirty="0"/>
              <a:t>But this average is not the same as the supply’s ability to do work or its power. It is slightly less. Remember that P = V</a:t>
            </a:r>
            <a:r>
              <a:rPr lang="en-US" baseline="30000" dirty="0"/>
              <a:t>2</a:t>
            </a:r>
            <a:r>
              <a:rPr lang="en-US" dirty="0"/>
              <a:t>/R or I</a:t>
            </a:r>
            <a:r>
              <a:rPr lang="en-US" baseline="30000" dirty="0"/>
              <a:t>2</a:t>
            </a:r>
            <a:r>
              <a:rPr lang="en-US" dirty="0"/>
              <a:t>R. There are squares involved.</a:t>
            </a:r>
          </a:p>
          <a:p>
            <a:pPr marL="342900" indent="-342900">
              <a:buFont typeface="+mj-lt"/>
              <a:buAutoNum type="arabicPeriod"/>
            </a:pPr>
            <a:r>
              <a:rPr lang="en-US" dirty="0"/>
              <a:t>Having a measure that allows us to compare the power delivered by different AC supplies and between AC and DC supplies would be useful (C).</a:t>
            </a:r>
          </a:p>
          <a:p>
            <a:pPr marL="342900" indent="-342900">
              <a:buFont typeface="+mj-lt"/>
              <a:buAutoNum type="arabicPeriod"/>
            </a:pPr>
            <a:r>
              <a:rPr lang="en-US" dirty="0"/>
              <a:t>If 50W were dissipated in a DC circuit with 10V, 5A and 2Ω, then it would be useful to be able to say that an AC circuit with 5A and 2Ω and also dissipating 50W was also 10V.</a:t>
            </a:r>
          </a:p>
        </p:txBody>
      </p:sp>
    </p:spTree>
    <p:custDataLst>
      <p:tags r:id="rId1"/>
    </p:custDataLst>
    <p:extLst>
      <p:ext uri="{BB962C8B-B14F-4D97-AF65-F5344CB8AC3E}">
        <p14:creationId xmlns:p14="http://schemas.microsoft.com/office/powerpoint/2010/main" val="2632817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(2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862322"/>
          </a:xfrm>
          <a:prstGeom prst="rect">
            <a:avLst/>
          </a:prstGeom>
        </p:spPr>
        <p:txBody>
          <a:bodyPr wrap="square">
            <a:spAutoFit/>
          </a:bodyPr>
          <a:lstStyle/>
          <a:p>
            <a:pPr marL="342900" indent="-342900">
              <a:buFont typeface="+mj-lt"/>
              <a:buAutoNum type="arabicPeriod"/>
            </a:pPr>
            <a:r>
              <a:rPr lang="en-US" dirty="0"/>
              <a:t>This 10V AC is called the Root Mean Square or RMS value. You don’t need to know the </a:t>
            </a:r>
            <a:r>
              <a:rPr lang="en-US" dirty="0" err="1"/>
              <a:t>maths</a:t>
            </a:r>
            <a:r>
              <a:rPr lang="en-US" dirty="0"/>
              <a:t> behind this. You just need to know that RMS = Peak of the AC x 0.707.</a:t>
            </a:r>
          </a:p>
          <a:p>
            <a:pPr marL="342900" indent="-342900">
              <a:buFont typeface="+mj-lt"/>
              <a:buAutoNum type="arabicPeriod"/>
            </a:pPr>
            <a:r>
              <a:rPr lang="en-US" dirty="0"/>
              <a:t>RMS of an AC voltage or current is the equivalent DC voltage or current that would deliver the same amount of power. RMS is sometimes called DC equivalent.</a:t>
            </a:r>
          </a:p>
          <a:p>
            <a:pPr marL="342900" indent="-342900">
              <a:buFont typeface="+mj-lt"/>
              <a:buAutoNum type="arabicPeriod"/>
            </a:pPr>
            <a:r>
              <a:rPr lang="en-US" dirty="0"/>
              <a:t>The conversion factor of 0.707 ONLY applies to AC sources that are sinusoidal. Other waves forms have different conversion factors.</a:t>
            </a:r>
          </a:p>
          <a:p>
            <a:pPr marL="342900" indent="-342900">
              <a:buFont typeface="+mj-lt"/>
              <a:buAutoNum type="arabicPeriod"/>
            </a:pPr>
            <a:r>
              <a:rPr lang="en-US" dirty="0"/>
              <a:t>For sine waves the average voltage or current = Peak of the AC x 0.637.</a:t>
            </a:r>
          </a:p>
          <a:p>
            <a:pPr marL="342900" indent="-342900">
              <a:buFont typeface="+mj-lt"/>
              <a:buAutoNum type="arabicPeriod"/>
            </a:pPr>
            <a:r>
              <a:rPr lang="en-US" dirty="0"/>
              <a:t>Because RMS allows us to make better comparisons it is almost always used instead of Average.</a:t>
            </a:r>
          </a:p>
          <a:p>
            <a:pPr marL="342900" indent="-342900">
              <a:buFont typeface="+mj-lt"/>
              <a:buAutoNum type="arabicPeriod"/>
            </a:pPr>
            <a:r>
              <a:rPr lang="en-US" dirty="0"/>
              <a:t>When dealing with AC always assume that the values given are RMS values UNLESS you are told otherwise.</a:t>
            </a:r>
          </a:p>
        </p:txBody>
      </p:sp>
    </p:spTree>
    <p:custDataLst>
      <p:tags r:id="rId1"/>
    </p:custDataLst>
    <p:extLst>
      <p:ext uri="{BB962C8B-B14F-4D97-AF65-F5344CB8AC3E}">
        <p14:creationId xmlns:p14="http://schemas.microsoft.com/office/powerpoint/2010/main" val="3439873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(3 of 3)</a:t>
            </a:r>
          </a:p>
        </p:txBody>
      </p:sp>
      <p:pic>
        <p:nvPicPr>
          <p:cNvPr id="4" name="Picture 3">
            <a:extLst>
              <a:ext uri="{FF2B5EF4-FFF2-40B4-BE49-F238E27FC236}">
                <a16:creationId xmlns:a16="http://schemas.microsoft.com/office/drawing/2014/main" id="{E40FF3C2-C632-F742-A3B1-D7801F7C85DC}"/>
              </a:ext>
            </a:extLst>
          </p:cNvPr>
          <p:cNvPicPr>
            <a:picLocks noChangeAspect="1"/>
          </p:cNvPicPr>
          <p:nvPr/>
        </p:nvPicPr>
        <p:blipFill>
          <a:blip r:embed="rId4"/>
          <a:stretch>
            <a:fillRect/>
          </a:stretch>
        </p:blipFill>
        <p:spPr>
          <a:xfrm>
            <a:off x="407996" y="1130300"/>
            <a:ext cx="4064000" cy="2743200"/>
          </a:xfrm>
          <a:prstGeom prst="rect">
            <a:avLst/>
          </a:prstGeom>
        </p:spPr>
      </p:pic>
      <p:pic>
        <p:nvPicPr>
          <p:cNvPr id="5" name="Picture 4">
            <a:extLst>
              <a:ext uri="{FF2B5EF4-FFF2-40B4-BE49-F238E27FC236}">
                <a16:creationId xmlns:a16="http://schemas.microsoft.com/office/drawing/2014/main" id="{36E39FDD-578C-CE47-A71A-360D60A6FBA0}"/>
              </a:ext>
            </a:extLst>
          </p:cNvPr>
          <p:cNvPicPr>
            <a:picLocks noChangeAspect="1"/>
          </p:cNvPicPr>
          <p:nvPr/>
        </p:nvPicPr>
        <p:blipFill>
          <a:blip r:embed="rId5"/>
          <a:stretch>
            <a:fillRect/>
          </a:stretch>
        </p:blipFill>
        <p:spPr>
          <a:xfrm>
            <a:off x="5115817" y="1233578"/>
            <a:ext cx="4419600" cy="1917700"/>
          </a:xfrm>
          <a:prstGeom prst="rect">
            <a:avLst/>
          </a:prstGeom>
        </p:spPr>
      </p:pic>
      <p:pic>
        <p:nvPicPr>
          <p:cNvPr id="6" name="Picture 5">
            <a:extLst>
              <a:ext uri="{FF2B5EF4-FFF2-40B4-BE49-F238E27FC236}">
                <a16:creationId xmlns:a16="http://schemas.microsoft.com/office/drawing/2014/main" id="{F8AF3D76-8C3F-584C-9E15-13D2D8BD5CAE}"/>
              </a:ext>
            </a:extLst>
          </p:cNvPr>
          <p:cNvPicPr>
            <a:picLocks noChangeAspect="1"/>
          </p:cNvPicPr>
          <p:nvPr/>
        </p:nvPicPr>
        <p:blipFill>
          <a:blip r:embed="rId6"/>
          <a:stretch>
            <a:fillRect/>
          </a:stretch>
        </p:blipFill>
        <p:spPr>
          <a:xfrm>
            <a:off x="4671558" y="3341007"/>
            <a:ext cx="6578600" cy="2501900"/>
          </a:xfrm>
          <a:prstGeom prst="rect">
            <a:avLst/>
          </a:prstGeom>
        </p:spPr>
      </p:pic>
    </p:spTree>
    <p:custDataLst>
      <p:tags r:id="rId1"/>
    </p:custDataLst>
    <p:extLst>
      <p:ext uri="{BB962C8B-B14F-4D97-AF65-F5344CB8AC3E}">
        <p14:creationId xmlns:p14="http://schemas.microsoft.com/office/powerpoint/2010/main" val="1764323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5909310"/>
          </a:xfrm>
          <a:prstGeom prst="rect">
            <a:avLst/>
          </a:prstGeom>
        </p:spPr>
        <p:txBody>
          <a:bodyPr wrap="square">
            <a:spAutoFit/>
          </a:bodyPr>
          <a:lstStyle/>
          <a:p>
            <a:r>
              <a:rPr lang="en-GB" dirty="0"/>
              <a:t>Create an annotated PDF worksheet with the following steps.</a:t>
            </a:r>
          </a:p>
          <a:p>
            <a:pPr marL="342900" indent="-342900">
              <a:buFont typeface="+mj-lt"/>
              <a:buAutoNum type="arabicPeriod"/>
            </a:pPr>
            <a:r>
              <a:rPr lang="en-GB" dirty="0"/>
              <a:t>Make sure you have downloaded the </a:t>
            </a:r>
            <a:r>
              <a:rPr lang="en-GB" dirty="0" err="1"/>
              <a:t>EveryCircuit</a:t>
            </a:r>
            <a:r>
              <a:rPr lang="en-GB" dirty="0"/>
              <a:t> App from your app store.</a:t>
            </a:r>
          </a:p>
          <a:p>
            <a:pPr marL="342900" indent="-342900">
              <a:buFont typeface="+mj-lt"/>
              <a:buAutoNum type="arabicPeriod"/>
            </a:pPr>
            <a:r>
              <a:rPr lang="en-GB" dirty="0"/>
              <a:t>If you are working on a computer, visit http://</a:t>
            </a:r>
            <a:r>
              <a:rPr lang="en-GB" dirty="0" err="1"/>
              <a:t>everycircuit.com</a:t>
            </a:r>
            <a:r>
              <a:rPr lang="en-GB" dirty="0"/>
              <a:t>/app/.</a:t>
            </a:r>
          </a:p>
          <a:p>
            <a:pPr marL="342900" indent="-342900">
              <a:buFont typeface="+mj-lt"/>
              <a:buAutoNum type="arabicPeriod"/>
            </a:pPr>
            <a:r>
              <a:rPr lang="en-GB" dirty="0"/>
              <a:t>Open the </a:t>
            </a:r>
            <a:r>
              <a:rPr lang="en-GB" dirty="0" err="1"/>
              <a:t>EveryCircuit</a:t>
            </a:r>
            <a:r>
              <a:rPr lang="en-GB" dirty="0"/>
              <a:t> app and signup. After your trial, you will still have access to </a:t>
            </a:r>
            <a:r>
              <a:rPr lang="en-GB" dirty="0" err="1"/>
              <a:t>EveryCircuit</a:t>
            </a:r>
            <a:r>
              <a:rPr lang="en-GB" dirty="0"/>
              <a:t> and other people’s circuits. You will just not be able to create your own circuits.</a:t>
            </a:r>
          </a:p>
          <a:p>
            <a:pPr marL="342900" indent="-342900">
              <a:buFont typeface="+mj-lt"/>
              <a:buAutoNum type="arabicPeriod"/>
            </a:pPr>
            <a:r>
              <a:rPr lang="en-GB" dirty="0"/>
              <a:t>Go to the community space and search for the circuit called “NOC_AC”.</a:t>
            </a:r>
          </a:p>
          <a:p>
            <a:pPr marL="342900" indent="-342900">
              <a:buFont typeface="+mj-lt"/>
              <a:buAutoNum type="arabicPeriod"/>
            </a:pPr>
            <a:r>
              <a:rPr lang="en-GB" dirty="0"/>
              <a:t>Open the circuit.</a:t>
            </a:r>
          </a:p>
          <a:p>
            <a:pPr marL="342900" indent="-342900">
              <a:buFont typeface="+mj-lt"/>
              <a:buAutoNum type="arabicPeriod"/>
            </a:pPr>
            <a:r>
              <a:rPr lang="en-GB" dirty="0"/>
              <a:t>The circuit is being powered by a 220V AC power supply running at 50Hz. This is the same as your plug points at home. The animation speed is set to 20ms/s which means that each cycle takes 1 second to complete. The wave next to the power supply, shows the voltage. The graph above the circuit shows the current and the dots on the circuit show the movement of the electrons.</a:t>
            </a:r>
          </a:p>
          <a:p>
            <a:pPr marL="342900" indent="-342900">
              <a:buFont typeface="+mj-lt"/>
              <a:buAutoNum type="arabicPeriod"/>
            </a:pPr>
            <a:r>
              <a:rPr lang="en-GB" dirty="0"/>
              <a:t>What is the maximum current through the circuit? What is the Root Mean Square or RMS current through the circuit? What is the RMS voltage of the circuit?</a:t>
            </a:r>
          </a:p>
          <a:p>
            <a:pPr marL="342900" indent="-342900">
              <a:buFont typeface="+mj-lt"/>
              <a:buAutoNum type="arabicPeriod"/>
            </a:pPr>
            <a:r>
              <a:rPr lang="en-GB" dirty="0"/>
              <a:t>At what voltage is the light bulb the brightest? Is this what you expect? Why?</a:t>
            </a:r>
          </a:p>
          <a:p>
            <a:pPr marL="342900" indent="-342900">
              <a:buFont typeface="+mj-lt"/>
              <a:buAutoNum type="arabicPeriod"/>
            </a:pPr>
            <a:r>
              <a:rPr lang="en-GB" dirty="0"/>
              <a:t>Why don’t we see bulbs flash normally?</a:t>
            </a:r>
          </a:p>
          <a:p>
            <a:pPr marL="342900" indent="-342900">
              <a:buFont typeface="+mj-lt"/>
              <a:buAutoNum type="arabicPeriod"/>
            </a:pPr>
            <a:r>
              <a:rPr lang="en-GB" dirty="0"/>
              <a:t>If you decrease the voltage of the supply to 110V will the electrons move back and forth half as slowly? Why or why not?</a:t>
            </a:r>
          </a:p>
          <a:p>
            <a:pPr marL="342900" indent="-342900">
              <a:buFont typeface="+mj-lt"/>
              <a:buAutoNum type="arabicPeriod"/>
            </a:pPr>
            <a:r>
              <a:rPr lang="en-GB" dirty="0"/>
              <a:t>Change the supply voltage to 110V. Did the electrons move back and forth half as slowly? What happened to the light bulb? Why did this happen?</a:t>
            </a:r>
          </a:p>
          <a:p>
            <a:pPr marL="342900" indent="-342900">
              <a:buFont typeface="+mj-lt"/>
              <a:buAutoNum type="arabicPeriod"/>
            </a:pPr>
            <a:r>
              <a:rPr lang="en-GB" dirty="0"/>
              <a:t>If you change the frequency to 60Hz will the light bulb flash more quickly. Why or Why not?</a:t>
            </a:r>
          </a:p>
          <a:p>
            <a:pPr marL="342900" indent="-342900">
              <a:buFont typeface="+mj-lt"/>
              <a:buAutoNum type="arabicPeriod"/>
            </a:pPr>
            <a:r>
              <a:rPr lang="en-GB" dirty="0"/>
              <a:t>Change the frequency to 60Hz. Did the light bulb flash more quickly</a:t>
            </a:r>
          </a:p>
        </p:txBody>
      </p:sp>
    </p:spTree>
    <p:custDataLst>
      <p:tags r:id="rId1"/>
    </p:custDataLst>
    <p:extLst>
      <p:ext uri="{BB962C8B-B14F-4D97-AF65-F5344CB8AC3E}">
        <p14:creationId xmlns:p14="http://schemas.microsoft.com/office/powerpoint/2010/main" val="2041245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031325"/>
          </a:xfrm>
          <a:prstGeom prst="rect">
            <a:avLst/>
          </a:prstGeom>
        </p:spPr>
        <p:txBody>
          <a:bodyPr wrap="square">
            <a:spAutoFit/>
          </a:bodyPr>
          <a:lstStyle/>
          <a:p>
            <a:r>
              <a:rPr lang="en-GB" dirty="0"/>
              <a:t>Create a video presented by an expert presenter </a:t>
            </a:r>
            <a:r>
              <a:rPr lang="en-US" dirty="0"/>
              <a:t>working through Doc01 and answering the questions with the aid of </a:t>
            </a:r>
            <a:r>
              <a:rPr lang="en-US" dirty="0">
                <a:hlinkClick r:id="rId4"/>
              </a:rPr>
              <a:t>http://everycircuit.com/circuit/4691379468107776</a:t>
            </a:r>
            <a:r>
              <a:rPr lang="en-US" dirty="0"/>
              <a:t>. Show that</a:t>
            </a:r>
          </a:p>
          <a:p>
            <a:pPr marL="342900" indent="-342900">
              <a:buFont typeface="+mj-lt"/>
              <a:buAutoNum type="arabicPeriod"/>
            </a:pPr>
            <a:r>
              <a:rPr lang="en-US" dirty="0"/>
              <a:t>That current is a max when voltage is a max. Show by adding voltage to the graph.</a:t>
            </a:r>
          </a:p>
          <a:p>
            <a:pPr marL="342900" indent="-342900">
              <a:buFont typeface="+mj-lt"/>
              <a:buAutoNum type="arabicPeriod"/>
            </a:pPr>
            <a:r>
              <a:rPr lang="en-US" dirty="0"/>
              <a:t>The light bulb is brightest when current is a max.</a:t>
            </a:r>
          </a:p>
          <a:p>
            <a:pPr marL="342900" indent="-342900">
              <a:buFont typeface="+mj-lt"/>
              <a:buAutoNum type="arabicPeriod"/>
            </a:pPr>
            <a:r>
              <a:rPr lang="en-US" dirty="0"/>
              <a:t>Changing the voltage has no effect on frequency but does affect current (Ohm’s Law)</a:t>
            </a:r>
          </a:p>
          <a:p>
            <a:pPr marL="342900" indent="-342900">
              <a:buFont typeface="+mj-lt"/>
              <a:buAutoNum type="arabicPeriod"/>
            </a:pPr>
            <a:r>
              <a:rPr lang="en-US" dirty="0"/>
              <a:t>Changing frequency has no effect on voltage or current</a:t>
            </a:r>
          </a:p>
          <a:p>
            <a:pPr marL="342900" indent="-342900">
              <a:buFont typeface="+mj-lt"/>
              <a:buAutoNum type="arabicPeriod"/>
            </a:pPr>
            <a:r>
              <a:rPr lang="en-US" dirty="0"/>
              <a:t>Show how to calculate RMS from peak: RMS = peak x 0.707.</a:t>
            </a:r>
          </a:p>
        </p:txBody>
      </p:sp>
    </p:spTree>
    <p:custDataLst>
      <p:tags r:id="rId1"/>
    </p:custDataLst>
    <p:extLst>
      <p:ext uri="{BB962C8B-B14F-4D97-AF65-F5344CB8AC3E}">
        <p14:creationId xmlns:p14="http://schemas.microsoft.com/office/powerpoint/2010/main" val="2990299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308324"/>
          </a:xfrm>
          <a:prstGeom prst="rect">
            <a:avLst/>
          </a:prstGeom>
        </p:spPr>
        <p:txBody>
          <a:bodyPr wrap="square">
            <a:spAutoFit/>
          </a:bodyPr>
          <a:lstStyle/>
          <a:p>
            <a:r>
              <a:rPr lang="en-GB" dirty="0"/>
              <a:t>Create a video presented by an expert presenter showing step-by-step how to build the circuit on a breadboard. The presenter needs to explain the following:</a:t>
            </a:r>
          </a:p>
          <a:p>
            <a:pPr marL="800100" lvl="1" indent="-342900">
              <a:buFont typeface="+mj-lt"/>
              <a:buAutoNum type="arabicPeriod"/>
            </a:pPr>
            <a:r>
              <a:rPr lang="en-US" dirty="0"/>
              <a:t>Add the capacitor, resistor, ammeter and the switch in series to the breadboard – make sure of the capacitor polarity</a:t>
            </a:r>
          </a:p>
          <a:p>
            <a:pPr marL="800100" lvl="1" indent="-342900">
              <a:buFont typeface="+mj-lt"/>
              <a:buAutoNum type="arabicPeriod"/>
            </a:pPr>
            <a:r>
              <a:rPr lang="en-US" dirty="0"/>
              <a:t>Connect them to the power rail</a:t>
            </a:r>
          </a:p>
          <a:p>
            <a:pPr marL="800100" lvl="1" indent="-342900">
              <a:buFont typeface="+mj-lt"/>
              <a:buAutoNum type="arabicPeriod"/>
            </a:pPr>
            <a:r>
              <a:rPr lang="en-US" dirty="0"/>
              <a:t>Set up the multimeter to measure the current in the appropriate range</a:t>
            </a:r>
          </a:p>
          <a:p>
            <a:pPr marL="800100" lvl="1" indent="-342900">
              <a:buFont typeface="+mj-lt"/>
              <a:buAutoNum type="arabicPeriod"/>
            </a:pPr>
            <a:r>
              <a:rPr lang="en-US" dirty="0"/>
              <a:t>Connect power rail to battery</a:t>
            </a:r>
          </a:p>
          <a:p>
            <a:endParaRPr lang="en-GB" dirty="0"/>
          </a:p>
        </p:txBody>
      </p:sp>
    </p:spTree>
    <p:custDataLst>
      <p:tags r:id="rId1"/>
    </p:custDataLst>
    <p:extLst>
      <p:ext uri="{BB962C8B-B14F-4D97-AF65-F5344CB8AC3E}">
        <p14:creationId xmlns:p14="http://schemas.microsoft.com/office/powerpoint/2010/main" val="1348079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5865731" cy="8956298"/>
          </a:xfrm>
          <a:prstGeom prst="rect">
            <a:avLst/>
          </a:prstGeom>
        </p:spPr>
        <p:txBody>
          <a:bodyPr wrap="square">
            <a:spAutoFit/>
          </a:bodyPr>
          <a:lstStyle/>
          <a:p>
            <a:r>
              <a:rPr lang="en-GB" dirty="0"/>
              <a:t>Create a video presented by an expert presenter </a:t>
            </a:r>
            <a:r>
              <a:rPr lang="en-US" dirty="0"/>
              <a:t>explaining the following with the aid of a similar graphic. Also use the virtual circuit at </a:t>
            </a:r>
            <a:r>
              <a:rPr lang="en-US" dirty="0">
                <a:hlinkClick r:id="rId4"/>
              </a:rPr>
              <a:t>http://everycircuit.com/circuit/5290262825009152</a:t>
            </a:r>
            <a:r>
              <a:rPr lang="en-US" dirty="0"/>
              <a:t> to help explain.</a:t>
            </a:r>
          </a:p>
          <a:p>
            <a:pPr marL="342900" indent="-342900">
              <a:buFont typeface="+mj-lt"/>
              <a:buAutoNum type="arabicPeriod"/>
            </a:pPr>
            <a:r>
              <a:rPr lang="en-GB" dirty="0"/>
              <a:t>T = RC tells when a capacitor will get to 63% of the voltage applied to it.</a:t>
            </a:r>
          </a:p>
          <a:p>
            <a:pPr marL="342900" indent="-342900">
              <a:buFont typeface="+mj-lt"/>
              <a:buAutoNum type="arabicPeriod"/>
            </a:pPr>
            <a:r>
              <a:rPr lang="en-GB" dirty="0"/>
              <a:t>T = RC also tells us when the current in the circuit will get to 37% of its maximum value.</a:t>
            </a:r>
          </a:p>
          <a:p>
            <a:pPr marL="342900" indent="-342900">
              <a:buFont typeface="+mj-lt"/>
              <a:buAutoNum type="arabicPeriod"/>
            </a:pPr>
            <a:r>
              <a:rPr lang="en-GB" dirty="0"/>
              <a:t>The same is true (theoretically at least) for 5T.</a:t>
            </a:r>
          </a:p>
          <a:p>
            <a:pPr marL="342900" indent="-342900">
              <a:buFont typeface="+mj-lt"/>
              <a:buAutoNum type="arabicPeriod"/>
            </a:pPr>
            <a:r>
              <a:rPr lang="en-GB" dirty="0"/>
              <a:t>We could see that as the capacitor charged, the current flowing through the circuit decreased. It decreases in exactly the same way as the voltage across the capacitor increases – quickly at first and then slower and slower.</a:t>
            </a:r>
          </a:p>
          <a:p>
            <a:pPr marL="342900" indent="-342900">
              <a:buFont typeface="+mj-lt"/>
              <a:buAutoNum type="arabicPeriod"/>
            </a:pPr>
            <a:r>
              <a:rPr lang="en-GB" dirty="0"/>
              <a:t>What makes current in a circuit decrease for the same voltage? A higher resistance. In our circuit, the resistance of the 4K7 resistor was fixed so the only other thing that could have added resistance to the current in the circuit was the capacitor. As it charged up, it had the effect of adding more and more resistance to the circuit until it was fully charged, and allowed no more current to flow. At this point, it is like the capacitor has infinite resistance.</a:t>
            </a:r>
          </a:p>
          <a:p>
            <a:pPr marL="342900" indent="-342900">
              <a:buFont typeface="+mj-lt"/>
              <a:buAutoNum type="arabicPeriod"/>
            </a:pPr>
            <a:r>
              <a:rPr lang="en-GB" dirty="0"/>
              <a:t>To be clear, no electrons ever flow between the plates, but they do flow onto and off off the plates and this looks like current flowing through the capacitor.</a:t>
            </a:r>
          </a:p>
          <a:p>
            <a:pPr marL="342900" indent="-342900">
              <a:buFont typeface="+mj-lt"/>
              <a:buAutoNum type="arabicPeriod"/>
            </a:pPr>
            <a:r>
              <a:rPr lang="en-GB" dirty="0"/>
              <a:t>Also, this capacitor resistance is not exactly the same resistance as that from a resistor but it is also measured in ohms.</a:t>
            </a:r>
          </a:p>
          <a:p>
            <a:pPr marL="342900" indent="-342900">
              <a:buFont typeface="+mj-lt"/>
              <a:buAutoNum type="arabicPeriod"/>
            </a:pPr>
            <a:r>
              <a:rPr lang="en-GB" dirty="0"/>
              <a:t>When the current in our circuit got to 0.7mA we had a total resistance in the circuit of 9V/0.0007A = 12.85KΩ. 4.7KΩ came form the resistor so the other 8.15KΩ must have come from the capacitor at this point.</a:t>
            </a:r>
          </a:p>
        </p:txBody>
      </p:sp>
      <p:pic>
        <p:nvPicPr>
          <p:cNvPr id="4" name="Picture 3">
            <a:extLst>
              <a:ext uri="{FF2B5EF4-FFF2-40B4-BE49-F238E27FC236}">
                <a16:creationId xmlns:a16="http://schemas.microsoft.com/office/drawing/2014/main" id="{2D5E00BF-A60F-C744-A7BE-03BCDB03EC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12124" y="119921"/>
            <a:ext cx="3895044" cy="5003800"/>
          </a:xfrm>
          <a:prstGeom prst="rect">
            <a:avLst/>
          </a:prstGeom>
        </p:spPr>
      </p:pic>
    </p:spTree>
    <p:custDataLst>
      <p:tags r:id="rId1"/>
    </p:custDataLst>
    <p:extLst>
      <p:ext uri="{BB962C8B-B14F-4D97-AF65-F5344CB8AC3E}">
        <p14:creationId xmlns:p14="http://schemas.microsoft.com/office/powerpoint/2010/main" val="4148560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4.3: Capacitors in AC circuits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5632311"/>
          </a:xfrm>
          <a:prstGeom prst="rect">
            <a:avLst/>
          </a:prstGeom>
        </p:spPr>
        <p:txBody>
          <a:bodyPr wrap="square">
            <a:spAutoFit/>
          </a:bodyPr>
          <a:lstStyle/>
          <a:p>
            <a:r>
              <a:rPr lang="en-GB" dirty="0"/>
              <a:t>Create a video presented by an expert presenter showing, in principle, how a capacitor behaves in an AC circuit using </a:t>
            </a:r>
            <a:r>
              <a:rPr lang="en-GB" dirty="0">
                <a:hlinkClick r:id="rId4"/>
              </a:rPr>
              <a:t>https://www.youtube.com/watch?v=NInt1Ss3vQ4</a:t>
            </a:r>
            <a:r>
              <a:rPr lang="en-GB" dirty="0"/>
              <a:t> as a guide.</a:t>
            </a:r>
          </a:p>
          <a:p>
            <a:endParaRPr lang="en-GB" dirty="0"/>
          </a:p>
          <a:p>
            <a:pPr marL="342900" indent="-342900">
              <a:buFont typeface="+mj-lt"/>
              <a:buAutoNum type="arabicPeriod"/>
            </a:pPr>
            <a:r>
              <a:rPr lang="en-GB" dirty="0"/>
              <a:t>In DC, current only ever flows in one direction. We know that as a capacitor charges up, current flow decreases until the capacitor is at the same potential as the power source and no more current flows. Capacitor acts as a break – something with infinite resistance.</a:t>
            </a:r>
          </a:p>
          <a:p>
            <a:pPr marL="342900" indent="-342900">
              <a:buFont typeface="+mj-lt"/>
              <a:buAutoNum type="arabicPeriod"/>
            </a:pPr>
            <a:r>
              <a:rPr lang="en-GB" dirty="0"/>
              <a:t>In AC, the voltage and current increase and decrease and change direction (show the sine wave and explain positive as voltage and current in one direction and negative as V and I in opposite direction).</a:t>
            </a:r>
          </a:p>
          <a:p>
            <a:pPr marL="342900" indent="-342900">
              <a:buFont typeface="+mj-lt"/>
              <a:buAutoNum type="arabicPeriod"/>
            </a:pPr>
            <a:r>
              <a:rPr lang="en-GB" dirty="0"/>
              <a:t>Let’s call the cap plates 1 and 2.</a:t>
            </a:r>
          </a:p>
          <a:p>
            <a:pPr marL="342900" indent="-342900">
              <a:buFont typeface="+mj-lt"/>
              <a:buAutoNum type="arabicPeriod"/>
            </a:pPr>
            <a:r>
              <a:rPr lang="en-GB" dirty="0"/>
              <a:t>We turn the power on and the capacitor starts charging until voltage is a max. Electrons flow through the wires – onto plate 1 and off plate 2.</a:t>
            </a:r>
          </a:p>
          <a:p>
            <a:pPr marL="342900" indent="-342900">
              <a:buFont typeface="+mj-lt"/>
              <a:buAutoNum type="arabicPeriod"/>
            </a:pPr>
            <a:r>
              <a:rPr lang="en-GB" dirty="0"/>
              <a:t>As voltage reaches a max and starts to drop, the PD across the cap is greater than the power supply, so it starts discharging and electrons flow through the wires off plate 1 and onto plate 2.</a:t>
            </a:r>
          </a:p>
          <a:p>
            <a:pPr marL="342900" indent="-342900">
              <a:buFont typeface="+mj-lt"/>
              <a:buAutoNum type="arabicPeriod"/>
            </a:pPr>
            <a:r>
              <a:rPr lang="en-GB" dirty="0"/>
              <a:t>As voltage passes through 0, the power source starts to push electrons through the wire but this time in the opposite direction – onto plate 2 and pulls them off plate 1.</a:t>
            </a:r>
          </a:p>
          <a:p>
            <a:pPr marL="342900" indent="-342900">
              <a:buFont typeface="+mj-lt"/>
              <a:buAutoNum type="arabicPeriod"/>
            </a:pPr>
            <a:r>
              <a:rPr lang="en-GB" dirty="0"/>
              <a:t>Power source does this until its voltage reaches a maximum and then the electrons start flowing off plate 2 and onto plate 1.</a:t>
            </a:r>
          </a:p>
          <a:p>
            <a:pPr marL="342900" indent="-342900">
              <a:buFont typeface="+mj-lt"/>
              <a:buAutoNum type="arabicPeriod"/>
            </a:pPr>
            <a:r>
              <a:rPr lang="en-GB" dirty="0"/>
              <a:t>Even through no electrons pass between the plates, electrons are still flowing in the wires so current is still flowing.</a:t>
            </a:r>
          </a:p>
        </p:txBody>
      </p:sp>
    </p:spTree>
    <p:custDataLst>
      <p:tags r:id="rId1"/>
    </p:custDataLst>
    <p:extLst>
      <p:ext uri="{BB962C8B-B14F-4D97-AF65-F5344CB8AC3E}">
        <p14:creationId xmlns:p14="http://schemas.microsoft.com/office/powerpoint/2010/main" val="1900386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0064294"/>
          </a:xfrm>
          <a:prstGeom prst="rect">
            <a:avLst/>
          </a:prstGeom>
        </p:spPr>
        <p:txBody>
          <a:bodyPr wrap="square">
            <a:spAutoFit/>
          </a:bodyPr>
          <a:lstStyle/>
          <a:p>
            <a:r>
              <a:rPr lang="en-GB" dirty="0"/>
              <a:t>Create an annotated PDF worksheet with the following steps.</a:t>
            </a:r>
          </a:p>
          <a:p>
            <a:pPr marL="342900" indent="-342900">
              <a:buFont typeface="+mj-lt"/>
              <a:buAutoNum type="arabicPeriod"/>
            </a:pPr>
            <a:r>
              <a:rPr lang="en-GB" dirty="0"/>
              <a:t>Make sure you have downloaded the </a:t>
            </a:r>
            <a:r>
              <a:rPr lang="en-GB" dirty="0" err="1"/>
              <a:t>EveryCircuit</a:t>
            </a:r>
            <a:r>
              <a:rPr lang="en-GB" dirty="0"/>
              <a:t> App from your app store.</a:t>
            </a:r>
          </a:p>
          <a:p>
            <a:pPr marL="342900" indent="-342900">
              <a:buFont typeface="+mj-lt"/>
              <a:buAutoNum type="arabicPeriod"/>
            </a:pPr>
            <a:r>
              <a:rPr lang="en-GB" dirty="0"/>
              <a:t>If you are working on a computer, visit http://</a:t>
            </a:r>
            <a:r>
              <a:rPr lang="en-GB" dirty="0" err="1"/>
              <a:t>everycircuit.com</a:t>
            </a:r>
            <a:r>
              <a:rPr lang="en-GB" dirty="0"/>
              <a:t>/app/.</a:t>
            </a:r>
          </a:p>
          <a:p>
            <a:pPr marL="342900" indent="-342900">
              <a:buFont typeface="+mj-lt"/>
              <a:buAutoNum type="arabicPeriod"/>
            </a:pPr>
            <a:r>
              <a:rPr lang="en-GB" dirty="0"/>
              <a:t>Open the </a:t>
            </a:r>
            <a:r>
              <a:rPr lang="en-GB" dirty="0" err="1"/>
              <a:t>EveryCircuit</a:t>
            </a:r>
            <a:r>
              <a:rPr lang="en-GB" dirty="0"/>
              <a:t> app and signup. After your trial, you will still have access to </a:t>
            </a:r>
            <a:r>
              <a:rPr lang="en-GB" dirty="0" err="1"/>
              <a:t>EveryCircuit</a:t>
            </a:r>
            <a:r>
              <a:rPr lang="en-GB" dirty="0"/>
              <a:t> and other people’s circuits. You will just not be able to create your own circuits.</a:t>
            </a:r>
          </a:p>
          <a:p>
            <a:pPr marL="342900" indent="-342900">
              <a:buFont typeface="+mj-lt"/>
              <a:buAutoNum type="arabicPeriod"/>
            </a:pPr>
            <a:r>
              <a:rPr lang="en-GB" dirty="0"/>
              <a:t>Go to the community space and search for the circuit called “</a:t>
            </a:r>
            <a:r>
              <a:rPr lang="en-GB" dirty="0" err="1"/>
              <a:t>NOC_Capacitor</a:t>
            </a:r>
            <a:r>
              <a:rPr lang="en-GB" dirty="0"/>
              <a:t> in AC Circuits 1”</a:t>
            </a:r>
          </a:p>
          <a:p>
            <a:pPr marL="342900" indent="-342900">
              <a:buFont typeface="+mj-lt"/>
              <a:buAutoNum type="arabicPeriod"/>
            </a:pPr>
            <a:r>
              <a:rPr lang="en-GB" dirty="0"/>
              <a:t>Open the circuit.</a:t>
            </a:r>
          </a:p>
          <a:p>
            <a:pPr marL="342900" indent="-342900">
              <a:buFont typeface="+mj-lt"/>
              <a:buAutoNum type="arabicPeriod"/>
            </a:pPr>
            <a:r>
              <a:rPr lang="en-GB" dirty="0"/>
              <a:t>At the moment, we have a 20V AC power source that is running at 1Hz. This means that the voltage completes one complete cycle once every second. The simulation is running in real time, so you can see that the wave next to the power source reaches the same point once every second.</a:t>
            </a:r>
          </a:p>
          <a:p>
            <a:pPr marL="342900" indent="-342900">
              <a:buFont typeface="+mj-lt"/>
              <a:buAutoNum type="arabicPeriod"/>
            </a:pPr>
            <a:r>
              <a:rPr lang="en-GB" dirty="0"/>
              <a:t>We also have a 10μF capacitor in the circuit. There are no other resistors in the circuit so the only thing that could provide resistance to the flow of current is the capacitor</a:t>
            </a:r>
          </a:p>
          <a:p>
            <a:pPr marL="342900" indent="-342900">
              <a:buFont typeface="+mj-lt"/>
              <a:buAutoNum type="arabicPeriod"/>
            </a:pPr>
            <a:r>
              <a:rPr lang="en-GB" dirty="0"/>
              <a:t>We can also see that, because the switch is open, there is no current flowing.</a:t>
            </a:r>
          </a:p>
          <a:p>
            <a:pPr marL="342900" indent="-342900">
              <a:buFont typeface="+mj-lt"/>
              <a:buAutoNum type="arabicPeriod"/>
            </a:pPr>
            <a:r>
              <a:rPr lang="en-GB" dirty="0"/>
              <a:t>Now, if we close the circuit we see a few things</a:t>
            </a:r>
          </a:p>
          <a:p>
            <a:pPr marL="800100" lvl="1" indent="-342900">
              <a:buFont typeface="+mj-lt"/>
              <a:buAutoNum type="arabicPeriod"/>
            </a:pPr>
            <a:r>
              <a:rPr lang="en-GB" dirty="0"/>
              <a:t>We see that the capacitor charges, discharges, recharges in the reverse direction, discharges and recharges in the original direction. This is what we expect.</a:t>
            </a:r>
          </a:p>
          <a:p>
            <a:pPr marL="800100" lvl="1" indent="-342900">
              <a:buFont typeface="+mj-lt"/>
              <a:buAutoNum type="arabicPeriod"/>
            </a:pPr>
            <a:r>
              <a:rPr lang="en-GB" dirty="0"/>
              <a:t>We can also see that because the capacitor keeps charging and discharging, electrons keep flowing through the wires i.e. a current keeps flowing. The maximum size of this current is 1.26mA.</a:t>
            </a:r>
          </a:p>
          <a:p>
            <a:pPr marL="342900" indent="-342900">
              <a:buFont typeface="+mj-lt"/>
              <a:buAutoNum type="arabicPeriod"/>
            </a:pPr>
            <a:r>
              <a:rPr lang="en-GB" dirty="0"/>
              <a:t>Using Ohm’s Law, calculate the resistance in the circuit. Note that this will be a close but approximate amount because of various other factors that we are not interested in.</a:t>
            </a:r>
          </a:p>
          <a:p>
            <a:pPr marL="342900" indent="-342900">
              <a:buFont typeface="+mj-lt"/>
              <a:buAutoNum type="arabicPeriod"/>
            </a:pPr>
            <a:r>
              <a:rPr lang="en-GB" dirty="0"/>
              <a:t>Now click on the power source and increase the frequency to 2Hz. We can see that the wave now completes 2 cycles every second.</a:t>
            </a:r>
          </a:p>
          <a:p>
            <a:pPr marL="342900" indent="-342900">
              <a:buFont typeface="+mj-lt"/>
              <a:buAutoNum type="arabicPeriod"/>
            </a:pPr>
            <a:r>
              <a:rPr lang="en-GB" dirty="0"/>
              <a:t>What happens to the current? Therefore, what do you think has happened to the “resistance” of the capacitor?</a:t>
            </a:r>
          </a:p>
          <a:p>
            <a:pPr marL="342900" indent="-342900">
              <a:buFont typeface="+mj-lt"/>
              <a:buAutoNum type="arabicPeriod"/>
            </a:pPr>
            <a:r>
              <a:rPr lang="en-GB" dirty="0"/>
              <a:t>Increase the frequency of the power supply to 5Hz. What happens to the current. Therefore what can we say about the “resistance” of the capacitor?</a:t>
            </a:r>
          </a:p>
          <a:p>
            <a:pPr marL="342900" indent="-342900">
              <a:buFont typeface="+mj-lt"/>
              <a:buAutoNum type="arabicPeriod"/>
            </a:pPr>
            <a:r>
              <a:rPr lang="en-GB" dirty="0"/>
              <a:t>In general, what can we say happens to the “resistance” of the capacitor as the frequency of the AC power increases?</a:t>
            </a:r>
          </a:p>
          <a:p>
            <a:pPr marL="342900" indent="-342900">
              <a:buFont typeface="+mj-lt"/>
              <a:buAutoNum type="arabicPeriod"/>
            </a:pPr>
            <a:r>
              <a:rPr lang="en-GB" dirty="0"/>
              <a:t>Set the power supply back to 1Hz and change the capacitance of the capacitor from 10μF to 20μF. What happens to the current? Therefore, what can we say about the “resistance” of the capacitor.</a:t>
            </a:r>
          </a:p>
          <a:p>
            <a:pPr marL="342900" indent="-342900">
              <a:buFont typeface="+mj-lt"/>
              <a:buAutoNum type="arabicPeriod"/>
            </a:pPr>
            <a:r>
              <a:rPr lang="en-GB" dirty="0"/>
              <a:t>Change the capacitance to 30μF. What happens to the current? Therefore, what can we say about the “resistance” of the capacitor.</a:t>
            </a:r>
          </a:p>
          <a:p>
            <a:pPr marL="342900" indent="-342900">
              <a:buFont typeface="+mj-lt"/>
              <a:buAutoNum type="arabicPeriod"/>
            </a:pPr>
            <a:r>
              <a:rPr lang="en-GB" dirty="0"/>
              <a:t>In general, what can we say happens to the “resistance” of the capacitor as its capacitance increases?</a:t>
            </a:r>
          </a:p>
        </p:txBody>
      </p:sp>
    </p:spTree>
    <p:custDataLst>
      <p:tags r:id="rId1"/>
    </p:custDataLst>
    <p:extLst>
      <p:ext uri="{BB962C8B-B14F-4D97-AF65-F5344CB8AC3E}">
        <p14:creationId xmlns:p14="http://schemas.microsoft.com/office/powerpoint/2010/main" val="2181568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Vid06</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693319"/>
          </a:xfrm>
          <a:prstGeom prst="rect">
            <a:avLst/>
          </a:prstGeom>
        </p:spPr>
        <p:txBody>
          <a:bodyPr wrap="square">
            <a:spAutoFit/>
          </a:bodyPr>
          <a:lstStyle/>
          <a:p>
            <a:r>
              <a:rPr lang="en-GB" dirty="0"/>
              <a:t>Create a screen capture video presented by an expert presenter showing showing how to do all the calculations in doc01 using the simulation.</a:t>
            </a:r>
          </a:p>
          <a:p>
            <a:pPr marL="342900" indent="-342900">
              <a:buFont typeface="+mj-lt"/>
              <a:buAutoNum type="arabicPeriod"/>
            </a:pPr>
            <a:r>
              <a:rPr lang="en-GB" dirty="0"/>
              <a:t>At the end explain that while the capacitor does offer resistance to current, it does so a bit differently from ordinary resistors in that its resistance is because of the AC current. So we give its “resistance” another name. We call it Reactance (X). We call the reactance of capacitors, capacitive reactance and the symbol </a:t>
            </a:r>
            <a:r>
              <a:rPr lang="en-GB" dirty="0" err="1"/>
              <a:t>Xc</a:t>
            </a:r>
            <a:r>
              <a:rPr lang="en-GB" dirty="0"/>
              <a:t> (X for reactance and c for capacitor). But we still measure reactance in Ω.</a:t>
            </a:r>
          </a:p>
          <a:p>
            <a:pPr marL="342900" indent="-342900">
              <a:buFont typeface="+mj-lt"/>
              <a:buAutoNum type="arabicPeriod"/>
            </a:pPr>
            <a:r>
              <a:rPr lang="en-GB" dirty="0"/>
              <a:t>Because we now have 2 types of resistance (normal resistor resistance and reactance) in an AC circuit, if we have both of these in a circuit, we need another new word for their total. We call this Impedance and give it the symbol Z.</a:t>
            </a:r>
          </a:p>
          <a:p>
            <a:pPr marL="342900" indent="-342900">
              <a:buFont typeface="+mj-lt"/>
              <a:buAutoNum type="arabicPeriod"/>
            </a:pPr>
            <a:r>
              <a:rPr lang="en-GB" dirty="0"/>
              <a:t>Therefore, in a circuit with only normal resistors Impedance (Z) = Resistance (R)</a:t>
            </a:r>
          </a:p>
          <a:p>
            <a:pPr marL="342900" indent="-342900">
              <a:buFont typeface="+mj-lt"/>
              <a:buAutoNum type="arabicPeriod"/>
            </a:pPr>
            <a:r>
              <a:rPr lang="en-GB" dirty="0"/>
              <a:t>In a circuit with only reactance Impedance (Z) = Reactance (X)</a:t>
            </a:r>
          </a:p>
          <a:p>
            <a:pPr marL="342900" indent="-342900">
              <a:buFont typeface="+mj-lt"/>
              <a:buAutoNum type="arabicPeriod"/>
            </a:pPr>
            <a:r>
              <a:rPr lang="en-GB" dirty="0"/>
              <a:t>And in a circuit with both Impedance (Z) = Resistance (R) + Reactance (X)</a:t>
            </a:r>
          </a:p>
        </p:txBody>
      </p:sp>
    </p:spTree>
    <p:custDataLst>
      <p:tags r:id="rId1"/>
    </p:custDataLst>
    <p:extLst>
      <p:ext uri="{BB962C8B-B14F-4D97-AF65-F5344CB8AC3E}">
        <p14:creationId xmlns:p14="http://schemas.microsoft.com/office/powerpoint/2010/main" val="912602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247317"/>
          </a:xfrm>
          <a:prstGeom prst="rect">
            <a:avLst/>
          </a:prstGeom>
        </p:spPr>
        <p:txBody>
          <a:bodyPr wrap="square">
            <a:spAutoFit/>
          </a:bodyPr>
          <a:lstStyle/>
          <a:p>
            <a:r>
              <a:rPr lang="en-GB" dirty="0"/>
              <a:t>Create an annotated PDF worksheet with the following steps.</a:t>
            </a:r>
          </a:p>
          <a:p>
            <a:pPr marL="342900" indent="-342900">
              <a:buFont typeface="+mj-lt"/>
              <a:buAutoNum type="arabicPeriod"/>
            </a:pPr>
            <a:r>
              <a:rPr lang="en-GB" dirty="0"/>
              <a:t>Make sure you have downloaded the </a:t>
            </a:r>
            <a:r>
              <a:rPr lang="en-GB" dirty="0" err="1"/>
              <a:t>EveryCircuit</a:t>
            </a:r>
            <a:r>
              <a:rPr lang="en-GB" dirty="0"/>
              <a:t> App from your app store.</a:t>
            </a:r>
          </a:p>
          <a:p>
            <a:pPr marL="342900" indent="-342900">
              <a:buFont typeface="+mj-lt"/>
              <a:buAutoNum type="arabicPeriod"/>
            </a:pPr>
            <a:r>
              <a:rPr lang="en-GB" dirty="0"/>
              <a:t>If you are working on a computer, visit http://</a:t>
            </a:r>
            <a:r>
              <a:rPr lang="en-GB" dirty="0" err="1"/>
              <a:t>everycircuit.com</a:t>
            </a:r>
            <a:r>
              <a:rPr lang="en-GB" dirty="0"/>
              <a:t>/app/.</a:t>
            </a:r>
          </a:p>
          <a:p>
            <a:pPr marL="342900" indent="-342900">
              <a:buFont typeface="+mj-lt"/>
              <a:buAutoNum type="arabicPeriod"/>
            </a:pPr>
            <a:r>
              <a:rPr lang="en-GB" dirty="0"/>
              <a:t>Open the </a:t>
            </a:r>
            <a:r>
              <a:rPr lang="en-GB" dirty="0" err="1"/>
              <a:t>EveryCircuit</a:t>
            </a:r>
            <a:r>
              <a:rPr lang="en-GB" dirty="0"/>
              <a:t> app and signup. After your trial, you will still have access to </a:t>
            </a:r>
            <a:r>
              <a:rPr lang="en-GB" dirty="0" err="1"/>
              <a:t>EveryCircuit</a:t>
            </a:r>
            <a:r>
              <a:rPr lang="en-GB" dirty="0"/>
              <a:t> and other people’s circuits. You will just not be able to create your own circuits.</a:t>
            </a:r>
          </a:p>
          <a:p>
            <a:pPr marL="342900" indent="-342900">
              <a:buFont typeface="+mj-lt"/>
              <a:buAutoNum type="arabicPeriod"/>
            </a:pPr>
            <a:r>
              <a:rPr lang="en-GB" dirty="0"/>
              <a:t>Go to the community space and search for the circuit called “</a:t>
            </a:r>
            <a:r>
              <a:rPr lang="en-GB" dirty="0" err="1"/>
              <a:t>NOC_Capacitor</a:t>
            </a:r>
            <a:r>
              <a:rPr lang="en-GB" dirty="0"/>
              <a:t> in AC Circuits 2”</a:t>
            </a:r>
          </a:p>
          <a:p>
            <a:pPr marL="342900" indent="-342900">
              <a:buFont typeface="+mj-lt"/>
              <a:buAutoNum type="arabicPeriod"/>
            </a:pPr>
            <a:r>
              <a:rPr lang="en-GB" dirty="0"/>
              <a:t>Open the circuit.</a:t>
            </a:r>
          </a:p>
          <a:p>
            <a:pPr marL="342900" indent="-342900">
              <a:buFont typeface="+mj-lt"/>
              <a:buAutoNum type="arabicPeriod"/>
            </a:pPr>
            <a:r>
              <a:rPr lang="en-GB" dirty="0"/>
              <a:t>You can see that we have 2 x 12V lamps, one of which is connected in series with a 10μF capacitor. Everything is connected to a 12V AC supply running at 50Hz (the same frequency of the AC electricity that comes out of our plugs.</a:t>
            </a:r>
          </a:p>
          <a:p>
            <a:pPr marL="342900" indent="-342900">
              <a:buFont typeface="+mj-lt"/>
              <a:buAutoNum type="arabicPeriod"/>
            </a:pPr>
            <a:r>
              <a:rPr lang="en-GB" dirty="0"/>
              <a:t>Flip the switch. Which lamp shines brighter – the one connected to the capacitor or the other one?</a:t>
            </a:r>
          </a:p>
          <a:p>
            <a:pPr marL="342900" indent="-342900">
              <a:buFont typeface="+mj-lt"/>
              <a:buAutoNum type="arabicPeriod"/>
            </a:pPr>
            <a:r>
              <a:rPr lang="en-GB" dirty="0"/>
              <a:t>What do you think will happen if we increased the capacitance of the capacitor? Would the lamp in series with it shine brighter or not. Why do you think so?</a:t>
            </a:r>
          </a:p>
          <a:p>
            <a:pPr marL="342900" indent="-342900">
              <a:buFont typeface="+mj-lt"/>
              <a:buAutoNum type="arabicPeriod"/>
            </a:pPr>
            <a:r>
              <a:rPr lang="en-GB" dirty="0"/>
              <a:t>Increase the capacitance to 20μF. Were your predictions right?</a:t>
            </a:r>
          </a:p>
        </p:txBody>
      </p:sp>
    </p:spTree>
    <p:custDataLst>
      <p:tags r:id="rId1"/>
    </p:custDataLst>
    <p:extLst>
      <p:ext uri="{BB962C8B-B14F-4D97-AF65-F5344CB8AC3E}">
        <p14:creationId xmlns:p14="http://schemas.microsoft.com/office/powerpoint/2010/main" val="503957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Vid07</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754326"/>
          </a:xfrm>
          <a:prstGeom prst="rect">
            <a:avLst/>
          </a:prstGeom>
        </p:spPr>
        <p:txBody>
          <a:bodyPr wrap="square">
            <a:spAutoFit/>
          </a:bodyPr>
          <a:lstStyle/>
          <a:p>
            <a:r>
              <a:rPr lang="en-GB" dirty="0"/>
              <a:t>Create a screen capture video presented by an expert presenter showing showing how to do all the calculations in doc01 using the simulation.</a:t>
            </a:r>
          </a:p>
          <a:p>
            <a:pPr marL="342900" indent="-342900">
              <a:buFont typeface="+mj-lt"/>
              <a:buAutoNum type="arabicPeriod"/>
            </a:pPr>
            <a:r>
              <a:rPr lang="en-GB" dirty="0"/>
              <a:t>Explain that the lamp in series shines less brightly initially because it is in series with something that is providing “resistance” to the flow of current = less current = less light.</a:t>
            </a:r>
          </a:p>
          <a:p>
            <a:pPr marL="342900" indent="-342900">
              <a:buFont typeface="+mj-lt"/>
              <a:buAutoNum type="arabicPeriod"/>
            </a:pPr>
            <a:r>
              <a:rPr lang="en-GB" dirty="0"/>
              <a:t>As we increase the capacitance, we decrease the capacitive reactance and so less “resistance” = more current = more light.</a:t>
            </a:r>
          </a:p>
        </p:txBody>
      </p:sp>
    </p:spTree>
    <p:custDataLst>
      <p:tags r:id="rId1"/>
    </p:custDataLst>
    <p:extLst>
      <p:ext uri="{BB962C8B-B14F-4D97-AF65-F5344CB8AC3E}">
        <p14:creationId xmlns:p14="http://schemas.microsoft.com/office/powerpoint/2010/main" val="3865799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Doc04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8679299"/>
          </a:xfrm>
          <a:prstGeom prst="rect">
            <a:avLst/>
          </a:prstGeom>
        </p:spPr>
        <p:txBody>
          <a:bodyPr wrap="square">
            <a:spAutoFit/>
          </a:bodyPr>
          <a:lstStyle/>
          <a:p>
            <a:r>
              <a:rPr lang="en-GB" dirty="0"/>
              <a:t>Create an annotated PDF worksheet with the following steps.</a:t>
            </a:r>
          </a:p>
          <a:p>
            <a:pPr marL="342900" indent="-342900">
              <a:buFont typeface="+mj-lt"/>
              <a:buAutoNum type="arabicPeriod"/>
            </a:pPr>
            <a:r>
              <a:rPr lang="en-GB" dirty="0"/>
              <a:t>Make sure you have downloaded the </a:t>
            </a:r>
            <a:r>
              <a:rPr lang="en-GB" dirty="0" err="1"/>
              <a:t>EveryCircuit</a:t>
            </a:r>
            <a:r>
              <a:rPr lang="en-GB" dirty="0"/>
              <a:t> App from your app store.</a:t>
            </a:r>
          </a:p>
          <a:p>
            <a:pPr marL="342900" indent="-342900">
              <a:buFont typeface="+mj-lt"/>
              <a:buAutoNum type="arabicPeriod"/>
            </a:pPr>
            <a:r>
              <a:rPr lang="en-GB" dirty="0"/>
              <a:t>If you are working on a computer, visit http://</a:t>
            </a:r>
            <a:r>
              <a:rPr lang="en-GB" dirty="0" err="1"/>
              <a:t>everycircuit.com</a:t>
            </a:r>
            <a:r>
              <a:rPr lang="en-GB" dirty="0"/>
              <a:t>/app/.</a:t>
            </a:r>
          </a:p>
          <a:p>
            <a:pPr marL="342900" indent="-342900">
              <a:buFont typeface="+mj-lt"/>
              <a:buAutoNum type="arabicPeriod"/>
            </a:pPr>
            <a:r>
              <a:rPr lang="en-GB" dirty="0"/>
              <a:t>Open the </a:t>
            </a:r>
            <a:r>
              <a:rPr lang="en-GB" dirty="0" err="1"/>
              <a:t>EveryCircuit</a:t>
            </a:r>
            <a:r>
              <a:rPr lang="en-GB" dirty="0"/>
              <a:t> app and signup. After your trial, you will still have access to </a:t>
            </a:r>
            <a:r>
              <a:rPr lang="en-GB" dirty="0" err="1"/>
              <a:t>EveryCircuit</a:t>
            </a:r>
            <a:r>
              <a:rPr lang="en-GB" dirty="0"/>
              <a:t> and other people’s circuits. You will just not be able to create your own circuits.</a:t>
            </a:r>
          </a:p>
          <a:p>
            <a:pPr marL="342900" indent="-342900">
              <a:buFont typeface="+mj-lt"/>
              <a:buAutoNum type="arabicPeriod"/>
            </a:pPr>
            <a:r>
              <a:rPr lang="en-GB" dirty="0"/>
              <a:t>Go to the community space and search for the circuit called “</a:t>
            </a:r>
            <a:r>
              <a:rPr lang="en-GB" dirty="0" err="1"/>
              <a:t>NOC_Capacitors</a:t>
            </a:r>
            <a:r>
              <a:rPr lang="en-GB" dirty="0"/>
              <a:t> in Series and Parallel”</a:t>
            </a:r>
          </a:p>
          <a:p>
            <a:pPr marL="342900" indent="-342900">
              <a:buFont typeface="+mj-lt"/>
              <a:buAutoNum type="arabicPeriod"/>
            </a:pPr>
            <a:r>
              <a:rPr lang="en-GB" dirty="0"/>
              <a:t>Open the circuit.</a:t>
            </a:r>
          </a:p>
          <a:p>
            <a:pPr marL="342900" indent="-342900">
              <a:buFont typeface="+mj-lt"/>
              <a:buAutoNum type="arabicPeriod"/>
            </a:pPr>
            <a:r>
              <a:rPr lang="en-GB" dirty="0"/>
              <a:t>There are 2 circuits. In the top circuit there are two 10μF capacitors in series and in series with one of the light bulbs (L2), although one of the capacitors is currently shorted out of the circuit by S2 being closed. In the bottom circuit there are two 10μF capacitors in parallel. Both circuits have a 20V AC power source that is running at 50Hz. [Embed images of the 2 circuits with the switches and lamps labelled – see next slide.]</a:t>
            </a:r>
          </a:p>
          <a:p>
            <a:pPr marL="342900" indent="-342900">
              <a:buFont typeface="+mj-lt"/>
              <a:buAutoNum type="arabicPeriod"/>
            </a:pPr>
            <a:r>
              <a:rPr lang="en-GB" dirty="0"/>
              <a:t>We are first going to explore how capacitors in series behave (the top circuit). Close S1. Which lamp, L1 or L2 shines brighter? Why is this?</a:t>
            </a:r>
          </a:p>
          <a:p>
            <a:pPr marL="342900" indent="-342900">
              <a:buFont typeface="+mj-lt"/>
              <a:buAutoNum type="arabicPeriod"/>
            </a:pPr>
            <a:r>
              <a:rPr lang="en-GB" dirty="0"/>
              <a:t>If we were to add the second capacitor in series to the circuit by opening S2, what do you think would happen to the brightness of L2? Why do you think this would be the case? Remember from the previous unit that as capacitance </a:t>
            </a:r>
            <a:r>
              <a:rPr lang="en-GB" b="1" dirty="0"/>
              <a:t>increases</a:t>
            </a:r>
            <a:r>
              <a:rPr lang="en-GB" dirty="0"/>
              <a:t>, reactance </a:t>
            </a:r>
            <a:r>
              <a:rPr lang="en-GB" b="1" dirty="0"/>
              <a:t>decreases</a:t>
            </a:r>
            <a:r>
              <a:rPr lang="en-GB" dirty="0"/>
              <a:t>.</a:t>
            </a:r>
          </a:p>
          <a:p>
            <a:pPr marL="342900" indent="-342900">
              <a:buFont typeface="+mj-lt"/>
              <a:buAutoNum type="arabicPeriod"/>
            </a:pPr>
            <a:r>
              <a:rPr lang="en-GB" dirty="0"/>
              <a:t>Now open S2 to add the second capacitor to the circuit in series with the first. Does L2 shine more or less brightly than before? Is this what you expected? What do you think has happened to the total reactance in this part of the circuit?</a:t>
            </a:r>
          </a:p>
          <a:p>
            <a:pPr marL="342900" indent="-342900">
              <a:buFont typeface="+mj-lt"/>
              <a:buAutoNum type="arabicPeriod"/>
            </a:pPr>
            <a:r>
              <a:rPr lang="en-GB" dirty="0"/>
              <a:t>Let’s look at the second circuit with the capacitors in parallel. Close S3. Which lamp, L3 or L4 glows more brightly. Why is this?</a:t>
            </a:r>
          </a:p>
          <a:p>
            <a:pPr marL="342900" indent="-342900">
              <a:buFont typeface="+mj-lt"/>
              <a:buAutoNum type="arabicPeriod"/>
            </a:pPr>
            <a:r>
              <a:rPr lang="en-GB" dirty="0"/>
              <a:t>If we were to add the second capacitor in parallel to the circuit by closing S4, what do you think would happen to the brightness of L4? Why do you think this would be the case? Remember from the previous unit that as capacitance </a:t>
            </a:r>
            <a:r>
              <a:rPr lang="en-GB" b="1" dirty="0"/>
              <a:t>increases</a:t>
            </a:r>
            <a:r>
              <a:rPr lang="en-GB" dirty="0"/>
              <a:t>, reactance </a:t>
            </a:r>
            <a:r>
              <a:rPr lang="en-GB" b="1" dirty="0"/>
              <a:t>decreases</a:t>
            </a:r>
            <a:r>
              <a:rPr lang="en-GB" dirty="0"/>
              <a:t>.</a:t>
            </a:r>
          </a:p>
          <a:p>
            <a:pPr marL="342900" indent="-342900">
              <a:buFont typeface="+mj-lt"/>
              <a:buAutoNum type="arabicPeriod"/>
            </a:pPr>
            <a:r>
              <a:rPr lang="en-GB" dirty="0"/>
              <a:t>Now close S4 to add the second capacitor to the circuit in parallel with the first. Does L4 shine more or less brightly than before? Is this what you expected? What do you think has happened to the total reactance in this part of the circuit?</a:t>
            </a:r>
          </a:p>
          <a:p>
            <a:pPr marL="342900"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58000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Doc04 (2 of 2)</a:t>
            </a:r>
          </a:p>
        </p:txBody>
      </p:sp>
      <p:pic>
        <p:nvPicPr>
          <p:cNvPr id="7" name="Picture 6">
            <a:extLst>
              <a:ext uri="{FF2B5EF4-FFF2-40B4-BE49-F238E27FC236}">
                <a16:creationId xmlns:a16="http://schemas.microsoft.com/office/drawing/2014/main" id="{C5042379-9396-D142-8287-098B6AAC54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0843" y="983486"/>
            <a:ext cx="3892010" cy="3162258"/>
          </a:xfrm>
          <a:prstGeom prst="rect">
            <a:avLst/>
          </a:prstGeom>
        </p:spPr>
      </p:pic>
    </p:spTree>
    <p:custDataLst>
      <p:tags r:id="rId1"/>
    </p:custDataLst>
    <p:extLst>
      <p:ext uri="{BB962C8B-B14F-4D97-AF65-F5344CB8AC3E}">
        <p14:creationId xmlns:p14="http://schemas.microsoft.com/office/powerpoint/2010/main" val="1022669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Vid08</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183945" cy="4801314"/>
          </a:xfrm>
          <a:prstGeom prst="rect">
            <a:avLst/>
          </a:prstGeom>
        </p:spPr>
        <p:txBody>
          <a:bodyPr wrap="square">
            <a:spAutoFit/>
          </a:bodyPr>
          <a:lstStyle/>
          <a:p>
            <a:r>
              <a:rPr lang="en-GB" dirty="0"/>
              <a:t>Create a video presented by an expert presenter </a:t>
            </a:r>
            <a:r>
              <a:rPr lang="en-US" dirty="0"/>
              <a:t>explaining how capacitors in series and parallel behave based on </a:t>
            </a:r>
            <a:r>
              <a:rPr lang="en-US" dirty="0">
                <a:hlinkClick r:id="rId4"/>
              </a:rPr>
              <a:t>http://everycircuit.com/circuit/5031175566655488</a:t>
            </a:r>
            <a:r>
              <a:rPr lang="en-US" dirty="0"/>
              <a:t>. Work through doc01 and its questions.</a:t>
            </a:r>
          </a:p>
          <a:p>
            <a:pPr marL="342900" indent="-342900">
              <a:buFont typeface="+mj-lt"/>
              <a:buAutoNum type="arabicPeriod"/>
            </a:pPr>
            <a:r>
              <a:rPr lang="en-US" dirty="0"/>
              <a:t>Opened S1. L1 shone more brightly than L2 as expected because L2 was connected in series with a capacitor which offered resistance to the flow of current to L2.</a:t>
            </a:r>
          </a:p>
          <a:p>
            <a:pPr marL="342900" indent="-342900">
              <a:buFont typeface="+mj-lt"/>
              <a:buAutoNum type="arabicPeriod"/>
            </a:pPr>
            <a:r>
              <a:rPr lang="en-US" dirty="0"/>
              <a:t>If we open S2 to add the second capacitor in series we would expect L2 to shine more brightly. More capacitance means less reactance so more current to flow through L2.</a:t>
            </a:r>
          </a:p>
          <a:p>
            <a:pPr marL="342900" indent="-342900">
              <a:buFont typeface="+mj-lt"/>
              <a:buAutoNum type="arabicPeriod"/>
            </a:pPr>
            <a:r>
              <a:rPr lang="en-US" dirty="0"/>
              <a:t>But when we opened S2, L2 shone LESS brightly. Less current was allowed to flow = more reactance = less capacitance. So when we added a second capacitor is SERIES we got less capacitance like resistors in PARALLEL.</a:t>
            </a:r>
          </a:p>
          <a:p>
            <a:pPr marL="342900" indent="-342900">
              <a:buFont typeface="+mj-lt"/>
              <a:buAutoNum type="arabicPeriod"/>
            </a:pPr>
            <a:r>
              <a:rPr lang="en-US" dirty="0"/>
              <a:t>Opened S3. L3 shone more brightly than L4 as expected because L4 was connected in series with a capacitor which offered resistance to the flow of current to L2.</a:t>
            </a:r>
          </a:p>
          <a:p>
            <a:pPr marL="342900" indent="-342900">
              <a:buFont typeface="+mj-lt"/>
              <a:buAutoNum type="arabicPeriod"/>
            </a:pPr>
            <a:r>
              <a:rPr lang="en-US" dirty="0"/>
              <a:t>If we close S4 to to add the second capacitor in parallel we would expect L4 to shine less brightly. Less capacitance means more reactance so less current to flow through L4.</a:t>
            </a:r>
          </a:p>
          <a:p>
            <a:pPr marL="342900" indent="-342900">
              <a:buFont typeface="+mj-lt"/>
              <a:buAutoNum type="arabicPeriod"/>
            </a:pPr>
            <a:r>
              <a:rPr lang="en-US" dirty="0"/>
              <a:t>But when we closed S4, L4 shone MORE brightly. More current was allowed to flow = less reactance = more capacitance. So when we added a second capacitor is PARALLEL we got more capacitance like resistors in SERIES.</a:t>
            </a:r>
          </a:p>
        </p:txBody>
      </p:sp>
    </p:spTree>
    <p:custDataLst>
      <p:tags r:id="rId1"/>
    </p:custDataLst>
    <p:extLst>
      <p:ext uri="{BB962C8B-B14F-4D97-AF65-F5344CB8AC3E}">
        <p14:creationId xmlns:p14="http://schemas.microsoft.com/office/powerpoint/2010/main" val="118151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2" y="1091867"/>
            <a:ext cx="4586029" cy="3911933"/>
          </a:xfrm>
        </p:spPr>
        <p:txBody>
          <a:bodyPr>
            <a:noAutofit/>
          </a:bodyPr>
          <a:lstStyle/>
          <a:p>
            <a:pPr marL="0" indent="0" algn="just">
              <a:buNone/>
            </a:pPr>
            <a:r>
              <a:rPr lang="en-US" sz="2400" dirty="0"/>
              <a:t>In the previous unit, we had a look at the characteristics of a capacitor in a DC circuit. But what happens when we put a capacitor into an AC circuit where the voltage and current are constantly changing?</a:t>
            </a:r>
          </a:p>
          <a:p>
            <a:pPr marL="0" indent="0" algn="just">
              <a:buNone/>
            </a:pPr>
            <a:endParaRPr lang="en-US" sz="2400" dirty="0"/>
          </a:p>
          <a:p>
            <a:pPr marL="0" indent="0" algn="just">
              <a:buNone/>
            </a:pPr>
            <a:r>
              <a:rPr lang="en-US" sz="2400" dirty="0"/>
              <a:t>Before, we start answering this question, we should make sure we understand what alternating current is.</a:t>
            </a:r>
          </a:p>
        </p:txBody>
      </p:sp>
      <p:pic>
        <p:nvPicPr>
          <p:cNvPr id="18" name="Picture 17">
            <a:extLst>
              <a:ext uri="{FF2B5EF4-FFF2-40B4-BE49-F238E27FC236}">
                <a16:creationId xmlns:a16="http://schemas.microsoft.com/office/drawing/2014/main" id="{17C55C06-7468-DA4C-AB2A-1B7B66525F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96065" y="1233577"/>
            <a:ext cx="3972345" cy="2594438"/>
          </a:xfrm>
          <a:prstGeom prst="rect">
            <a:avLst/>
          </a:prstGeom>
        </p:spPr>
      </p:pic>
    </p:spTree>
    <p:custDataLst>
      <p:tags r:id="rId1"/>
    </p:custDataLst>
    <p:extLst>
      <p:ext uri="{BB962C8B-B14F-4D97-AF65-F5344CB8AC3E}">
        <p14:creationId xmlns:p14="http://schemas.microsoft.com/office/powerpoint/2010/main" val="1373456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Alternating Current</a:t>
            </a:r>
          </a:p>
        </p:txBody>
      </p:sp>
      <p:sp>
        <p:nvSpPr>
          <p:cNvPr id="3" name="Content Placeholder 2"/>
          <p:cNvSpPr>
            <a:spLocks noGrp="1"/>
          </p:cNvSpPr>
          <p:nvPr>
            <p:ph idx="1"/>
          </p:nvPr>
        </p:nvSpPr>
        <p:spPr>
          <a:xfrm>
            <a:off x="1122532" y="1091867"/>
            <a:ext cx="4586029" cy="2073363"/>
          </a:xfrm>
        </p:spPr>
        <p:txBody>
          <a:bodyPr>
            <a:noAutofit/>
          </a:bodyPr>
          <a:lstStyle/>
          <a:p>
            <a:pPr marL="0" indent="0" algn="just">
              <a:buNone/>
            </a:pPr>
            <a:r>
              <a:rPr lang="en-US" sz="2400" dirty="0"/>
              <a:t>Alternating current </a:t>
            </a:r>
            <a:r>
              <a:rPr lang="en-US" sz="2400" b="1" dirty="0"/>
              <a:t>alternates</a:t>
            </a:r>
            <a:r>
              <a:rPr lang="en-US" sz="2400" dirty="0"/>
              <a:t>. Instead of current always flowing in the same direction, AC changes direction back and forth all the time like the water in the animation.</a:t>
            </a:r>
          </a:p>
        </p:txBody>
      </p:sp>
      <p:sp>
        <p:nvSpPr>
          <p:cNvPr id="5" name="Content Placeholder 2">
            <a:extLst>
              <a:ext uri="{FF2B5EF4-FFF2-40B4-BE49-F238E27FC236}">
                <a16:creationId xmlns:a16="http://schemas.microsoft.com/office/drawing/2014/main" id="{97E5CB77-9565-6247-8932-48FDA6F1E0F5}"/>
              </a:ext>
            </a:extLst>
          </p:cNvPr>
          <p:cNvSpPr txBox="1">
            <a:spLocks/>
          </p:cNvSpPr>
          <p:nvPr/>
        </p:nvSpPr>
        <p:spPr>
          <a:xfrm>
            <a:off x="1122532" y="3715085"/>
            <a:ext cx="4586028" cy="102230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the button to watch a short explanation of the difference between DC and AC.</a:t>
            </a:r>
          </a:p>
        </p:txBody>
      </p:sp>
      <p:pic>
        <p:nvPicPr>
          <p:cNvPr id="6" name="Graphic 5" descr="User">
            <a:extLst>
              <a:ext uri="{FF2B5EF4-FFF2-40B4-BE49-F238E27FC236}">
                <a16:creationId xmlns:a16="http://schemas.microsoft.com/office/drawing/2014/main" id="{BC0707A2-7506-5044-8141-97AF6F98D81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636387"/>
            <a:ext cx="854046" cy="854046"/>
          </a:xfrm>
          <a:prstGeom prst="rect">
            <a:avLst/>
          </a:prstGeom>
        </p:spPr>
      </p:pic>
      <p:sp>
        <p:nvSpPr>
          <p:cNvPr id="8" name="Rounded Rectangle 7">
            <a:extLst>
              <a:ext uri="{FF2B5EF4-FFF2-40B4-BE49-F238E27FC236}">
                <a16:creationId xmlns:a16="http://schemas.microsoft.com/office/drawing/2014/main" id="{EFB80208-24F9-6749-96A7-546CD8564C9B}"/>
              </a:ext>
            </a:extLst>
          </p:cNvPr>
          <p:cNvSpPr/>
          <p:nvPr/>
        </p:nvSpPr>
        <p:spPr>
          <a:xfrm>
            <a:off x="6324187" y="3995911"/>
            <a:ext cx="3235472" cy="82546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Difference between DC and AC</a:t>
            </a:r>
          </a:p>
        </p:txBody>
      </p:sp>
      <p:pic>
        <p:nvPicPr>
          <p:cNvPr id="4" name="Picture 3">
            <a:extLst>
              <a:ext uri="{FF2B5EF4-FFF2-40B4-BE49-F238E27FC236}">
                <a16:creationId xmlns:a16="http://schemas.microsoft.com/office/drawing/2014/main" id="{39240A35-B227-E548-AA8A-4B882B2F02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15901" y="983920"/>
            <a:ext cx="4252044" cy="3035959"/>
          </a:xfrm>
          <a:prstGeom prst="rect">
            <a:avLst/>
          </a:prstGeom>
        </p:spPr>
      </p:pic>
    </p:spTree>
    <p:custDataLst>
      <p:tags r:id="rId1"/>
    </p:custDataLst>
    <p:extLst>
      <p:ext uri="{BB962C8B-B14F-4D97-AF65-F5344CB8AC3E}">
        <p14:creationId xmlns:p14="http://schemas.microsoft.com/office/powerpoint/2010/main" val="145319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AC sine wave</a:t>
            </a:r>
          </a:p>
        </p:txBody>
      </p:sp>
      <p:sp>
        <p:nvSpPr>
          <p:cNvPr id="3" name="Content Placeholder 2"/>
          <p:cNvSpPr>
            <a:spLocks noGrp="1"/>
          </p:cNvSpPr>
          <p:nvPr>
            <p:ph idx="1"/>
          </p:nvPr>
        </p:nvSpPr>
        <p:spPr>
          <a:xfrm>
            <a:off x="1122532" y="1091867"/>
            <a:ext cx="4124717" cy="2701916"/>
          </a:xfrm>
        </p:spPr>
        <p:txBody>
          <a:bodyPr>
            <a:noAutofit/>
          </a:bodyPr>
          <a:lstStyle/>
          <a:p>
            <a:pPr marL="0" indent="0" algn="just">
              <a:buNone/>
            </a:pPr>
            <a:r>
              <a:rPr lang="en-US" sz="2400" dirty="0"/>
              <a:t>We saw in that last video that we use the shorthand of AC to describe current AND voltage that alternates.</a:t>
            </a:r>
          </a:p>
          <a:p>
            <a:pPr marL="0" indent="0" algn="just">
              <a:buNone/>
            </a:pPr>
            <a:r>
              <a:rPr lang="en-US" sz="2400" dirty="0"/>
              <a:t>We also saw that we most often show AC as a nice smooth wave – the sine wave.</a:t>
            </a:r>
          </a:p>
        </p:txBody>
      </p:sp>
      <p:sp>
        <p:nvSpPr>
          <p:cNvPr id="6" name="Content Placeholder 2">
            <a:extLst>
              <a:ext uri="{FF2B5EF4-FFF2-40B4-BE49-F238E27FC236}">
                <a16:creationId xmlns:a16="http://schemas.microsoft.com/office/drawing/2014/main" id="{93CA9173-91BB-A942-AE0D-189AED83ACAD}"/>
              </a:ext>
            </a:extLst>
          </p:cNvPr>
          <p:cNvSpPr txBox="1">
            <a:spLocks/>
          </p:cNvSpPr>
          <p:nvPr/>
        </p:nvSpPr>
        <p:spPr>
          <a:xfrm>
            <a:off x="1122532" y="3715085"/>
            <a:ext cx="4586028" cy="85404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the button to learn more about AC and this sine wave.</a:t>
            </a:r>
          </a:p>
        </p:txBody>
      </p:sp>
      <p:pic>
        <p:nvPicPr>
          <p:cNvPr id="7" name="Graphic 6" descr="User">
            <a:extLst>
              <a:ext uri="{FF2B5EF4-FFF2-40B4-BE49-F238E27FC236}">
                <a16:creationId xmlns:a16="http://schemas.microsoft.com/office/drawing/2014/main" id="{BFD4717B-A028-F74F-8047-5F4484AD473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636387"/>
            <a:ext cx="854046" cy="854046"/>
          </a:xfrm>
          <a:prstGeom prst="rect">
            <a:avLst/>
          </a:prstGeom>
        </p:spPr>
      </p:pic>
      <p:sp>
        <p:nvSpPr>
          <p:cNvPr id="8" name="Rounded Rectangle 7">
            <a:extLst>
              <a:ext uri="{FF2B5EF4-FFF2-40B4-BE49-F238E27FC236}">
                <a16:creationId xmlns:a16="http://schemas.microsoft.com/office/drawing/2014/main" id="{EEE4C425-1183-C34E-818B-4DDF08395DB1}"/>
              </a:ext>
            </a:extLst>
          </p:cNvPr>
          <p:cNvSpPr/>
          <p:nvPr/>
        </p:nvSpPr>
        <p:spPr>
          <a:xfrm>
            <a:off x="6324187" y="3995911"/>
            <a:ext cx="3235472" cy="82546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Alternating Current</a:t>
            </a:r>
          </a:p>
        </p:txBody>
      </p:sp>
      <p:pic>
        <p:nvPicPr>
          <p:cNvPr id="4" name="Picture 3">
            <a:extLst>
              <a:ext uri="{FF2B5EF4-FFF2-40B4-BE49-F238E27FC236}">
                <a16:creationId xmlns:a16="http://schemas.microsoft.com/office/drawing/2014/main" id="{42F3BF60-3EDF-744C-86D4-B6EE15A5CC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58167" y="773723"/>
            <a:ext cx="4612721" cy="2941362"/>
          </a:xfrm>
          <a:prstGeom prst="rect">
            <a:avLst/>
          </a:prstGeom>
        </p:spPr>
      </p:pic>
    </p:spTree>
    <p:custDataLst>
      <p:tags r:id="rId1"/>
    </p:custDataLst>
    <p:extLst>
      <p:ext uri="{BB962C8B-B14F-4D97-AF65-F5344CB8AC3E}">
        <p14:creationId xmlns:p14="http://schemas.microsoft.com/office/powerpoint/2010/main" val="3857752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“Average” AC</a:t>
            </a:r>
          </a:p>
        </p:txBody>
      </p:sp>
      <p:sp>
        <p:nvSpPr>
          <p:cNvPr id="3" name="Content Placeholder 2"/>
          <p:cNvSpPr>
            <a:spLocks noGrp="1"/>
          </p:cNvSpPr>
          <p:nvPr>
            <p:ph idx="1"/>
          </p:nvPr>
        </p:nvSpPr>
        <p:spPr>
          <a:xfrm>
            <a:off x="1122533" y="1091867"/>
            <a:ext cx="4438179" cy="1863604"/>
          </a:xfrm>
        </p:spPr>
        <p:txBody>
          <a:bodyPr>
            <a:noAutofit/>
          </a:bodyPr>
          <a:lstStyle/>
          <a:p>
            <a:pPr marL="0" indent="0" algn="just">
              <a:buNone/>
            </a:pPr>
            <a:r>
              <a:rPr lang="en-US" sz="2400" dirty="0"/>
              <a:t>Because voltage and current in AC are always changing, we cannot just use the peaks as an indication of power of the supply. We need something else.</a:t>
            </a:r>
          </a:p>
        </p:txBody>
      </p:sp>
      <p:sp>
        <p:nvSpPr>
          <p:cNvPr id="7" name="Content Placeholder 2">
            <a:extLst>
              <a:ext uri="{FF2B5EF4-FFF2-40B4-BE49-F238E27FC236}">
                <a16:creationId xmlns:a16="http://schemas.microsoft.com/office/drawing/2014/main" id="{6E5E0975-D924-F04A-A6D7-ECB2B634100B}"/>
              </a:ext>
            </a:extLst>
          </p:cNvPr>
          <p:cNvSpPr txBox="1">
            <a:spLocks/>
          </p:cNvSpPr>
          <p:nvPr/>
        </p:nvSpPr>
        <p:spPr>
          <a:xfrm>
            <a:off x="1122532" y="3110926"/>
            <a:ext cx="4233239" cy="1456264"/>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Watch the video to see how we can calculate a useful “average” voltage or current of an AC supply.</a:t>
            </a:r>
          </a:p>
        </p:txBody>
      </p:sp>
      <p:pic>
        <p:nvPicPr>
          <p:cNvPr id="8" name="Graphic 7" descr="User">
            <a:extLst>
              <a:ext uri="{FF2B5EF4-FFF2-40B4-BE49-F238E27FC236}">
                <a16:creationId xmlns:a16="http://schemas.microsoft.com/office/drawing/2014/main" id="{2FEE11DD-707A-414A-B170-3B5A388B9E0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032228"/>
            <a:ext cx="854046" cy="854046"/>
          </a:xfrm>
          <a:prstGeom prst="rect">
            <a:avLst/>
          </a:prstGeom>
        </p:spPr>
      </p:pic>
      <p:sp>
        <p:nvSpPr>
          <p:cNvPr id="10" name="Rectangle 9">
            <a:extLst>
              <a:ext uri="{FF2B5EF4-FFF2-40B4-BE49-F238E27FC236}">
                <a16:creationId xmlns:a16="http://schemas.microsoft.com/office/drawing/2014/main" id="{1F169944-DB1C-D94C-B7BC-81B75B707AD1}"/>
              </a:ext>
            </a:extLst>
          </p:cNvPr>
          <p:cNvSpPr/>
          <p:nvPr/>
        </p:nvSpPr>
        <p:spPr>
          <a:xfrm>
            <a:off x="5708560" y="1288715"/>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spTree>
    <p:custDataLst>
      <p:tags r:id="rId1"/>
    </p:custDataLst>
    <p:extLst>
      <p:ext uri="{BB962C8B-B14F-4D97-AF65-F5344CB8AC3E}">
        <p14:creationId xmlns:p14="http://schemas.microsoft.com/office/powerpoint/2010/main" val="3478453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RMS examples</a:t>
            </a:r>
          </a:p>
        </p:txBody>
      </p:sp>
      <p:sp>
        <p:nvSpPr>
          <p:cNvPr id="3" name="Content Placeholder 2"/>
          <p:cNvSpPr>
            <a:spLocks noGrp="1"/>
          </p:cNvSpPr>
          <p:nvPr>
            <p:ph idx="1"/>
          </p:nvPr>
        </p:nvSpPr>
        <p:spPr>
          <a:xfrm>
            <a:off x="926585" y="1091867"/>
            <a:ext cx="4200581" cy="3496462"/>
          </a:xfrm>
        </p:spPr>
        <p:txBody>
          <a:bodyPr>
            <a:noAutofit/>
          </a:bodyPr>
          <a:lstStyle/>
          <a:p>
            <a:pPr marL="457200" indent="-457200" algn="just">
              <a:buFont typeface="+mj-lt"/>
              <a:buAutoNum type="arabicPeriod"/>
            </a:pPr>
            <a:r>
              <a:rPr lang="en-US" sz="2400" dirty="0"/>
              <a:t>A 6V AC supply will have a peak voltage of 6V/0.707 = 8.49V.</a:t>
            </a:r>
          </a:p>
          <a:p>
            <a:pPr marL="457200" indent="-457200" algn="just">
              <a:buFont typeface="+mj-lt"/>
              <a:buAutoNum type="arabicPeriod"/>
            </a:pPr>
            <a:r>
              <a:rPr lang="en-US" sz="2400" dirty="0"/>
              <a:t>A 230V mains supply has a peak voltage of 230V/0.707 =  325V.</a:t>
            </a:r>
          </a:p>
          <a:p>
            <a:pPr marL="457200" indent="-457200" algn="just">
              <a:buFont typeface="+mj-lt"/>
              <a:buAutoNum type="arabicPeriod"/>
            </a:pPr>
            <a:r>
              <a:rPr lang="en-US" sz="2400" dirty="0"/>
              <a:t>AC with a peak current of 12A will have an RMS current of 12A x 0.707 = 8.48A.</a:t>
            </a:r>
          </a:p>
        </p:txBody>
      </p:sp>
      <p:sp>
        <p:nvSpPr>
          <p:cNvPr id="4" name="Rectangle 3">
            <a:extLst>
              <a:ext uri="{FF2B5EF4-FFF2-40B4-BE49-F238E27FC236}">
                <a16:creationId xmlns:a16="http://schemas.microsoft.com/office/drawing/2014/main" id="{D553A29B-C366-2141-8A9E-6B7DF79FADD7}"/>
              </a:ext>
            </a:extLst>
          </p:cNvPr>
          <p:cNvSpPr/>
          <p:nvPr/>
        </p:nvSpPr>
        <p:spPr>
          <a:xfrm>
            <a:off x="5560711" y="2840098"/>
            <a:ext cx="3752079" cy="1569660"/>
          </a:xfrm>
          <a:prstGeom prst="rect">
            <a:avLst/>
          </a:prstGeom>
          <a:solidFill>
            <a:schemeClr val="accent2"/>
          </a:solidFill>
        </p:spPr>
        <p:txBody>
          <a:bodyPr wrap="square">
            <a:spAutoFit/>
          </a:bodyPr>
          <a:lstStyle/>
          <a:p>
            <a:pPr algn="just"/>
            <a:r>
              <a:rPr lang="en-US" sz="2400" dirty="0">
                <a:solidFill>
                  <a:schemeClr val="bg1"/>
                </a:solidFill>
              </a:rPr>
              <a:t>When dealing with AC, Always assume that values given are RMS UNLESS otherwise indicated.</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21B6AE5-BB6C-294C-8B9E-B6C44A4E3A82}"/>
                  </a:ext>
                </a:extLst>
              </p:cNvPr>
              <p:cNvSpPr txBox="1"/>
              <p:nvPr/>
            </p:nvSpPr>
            <p:spPr>
              <a:xfrm>
                <a:off x="5560711" y="814868"/>
                <a:ext cx="455573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chemeClr val="accent2"/>
                          </a:solidFill>
                          <a:latin typeface="Cambria Math" panose="02040503050406030204" pitchFamily="18" charset="0"/>
                        </a:rPr>
                        <m:t>𝑹𝑴𝑺</m:t>
                      </m:r>
                      <m:r>
                        <a:rPr lang="en-US" sz="3600" b="1" i="1" smtClean="0">
                          <a:solidFill>
                            <a:schemeClr val="accent2"/>
                          </a:solidFill>
                          <a:latin typeface="Cambria Math" panose="02040503050406030204" pitchFamily="18" charset="0"/>
                        </a:rPr>
                        <m:t>=</m:t>
                      </m:r>
                      <m:r>
                        <a:rPr lang="en-US" sz="3600" b="1" i="1" smtClean="0">
                          <a:solidFill>
                            <a:schemeClr val="accent2"/>
                          </a:solidFill>
                          <a:latin typeface="Cambria Math" panose="02040503050406030204" pitchFamily="18" charset="0"/>
                        </a:rPr>
                        <m:t>𝑷𝒆𝒂𝒌</m:t>
                      </m:r>
                      <m:r>
                        <a:rPr lang="en-US" sz="3600" b="1" i="1" smtClean="0">
                          <a:solidFill>
                            <a:schemeClr val="accent2"/>
                          </a:solidFill>
                          <a:latin typeface="Cambria Math" panose="02040503050406030204" pitchFamily="18" charset="0"/>
                        </a:rPr>
                        <m:t> ×</m:t>
                      </m:r>
                      <m:r>
                        <a:rPr lang="en-US" sz="3600" b="1" i="1" smtClean="0">
                          <a:solidFill>
                            <a:schemeClr val="accent2"/>
                          </a:solidFill>
                          <a:latin typeface="Cambria Math" panose="02040503050406030204" pitchFamily="18" charset="0"/>
                          <a:ea typeface="Cambria Math" panose="02040503050406030204" pitchFamily="18" charset="0"/>
                        </a:rPr>
                        <m:t>𝟎</m:t>
                      </m:r>
                      <m:r>
                        <a:rPr lang="en-US" sz="3600" b="1" i="1" smtClean="0">
                          <a:solidFill>
                            <a:schemeClr val="accent2"/>
                          </a:solidFill>
                          <a:latin typeface="Cambria Math" panose="02040503050406030204" pitchFamily="18" charset="0"/>
                          <a:ea typeface="Cambria Math" panose="02040503050406030204" pitchFamily="18" charset="0"/>
                        </a:rPr>
                        <m:t>.</m:t>
                      </m:r>
                      <m:r>
                        <a:rPr lang="en-US" sz="3600" b="1" i="1" smtClean="0">
                          <a:solidFill>
                            <a:schemeClr val="accent2"/>
                          </a:solidFill>
                          <a:latin typeface="Cambria Math" panose="02040503050406030204" pitchFamily="18" charset="0"/>
                          <a:ea typeface="Cambria Math" panose="02040503050406030204" pitchFamily="18" charset="0"/>
                        </a:rPr>
                        <m:t>𝟕𝟎𝟕</m:t>
                      </m:r>
                    </m:oMath>
                  </m:oMathPara>
                </a14:m>
                <a:endParaRPr lang="en-US" sz="3600" b="1" dirty="0">
                  <a:solidFill>
                    <a:schemeClr val="accent2"/>
                  </a:solidFill>
                </a:endParaRPr>
              </a:p>
            </p:txBody>
          </p:sp>
        </mc:Choice>
        <mc:Fallback xmlns="">
          <p:sp>
            <p:nvSpPr>
              <p:cNvPr id="7" name="TextBox 6">
                <a:extLst>
                  <a:ext uri="{FF2B5EF4-FFF2-40B4-BE49-F238E27FC236}">
                    <a16:creationId xmlns:a16="http://schemas.microsoft.com/office/drawing/2014/main" id="{C21B6AE5-BB6C-294C-8B9E-B6C44A4E3A82}"/>
                  </a:ext>
                </a:extLst>
              </p:cNvPr>
              <p:cNvSpPr txBox="1">
                <a:spLocks noRot="1" noChangeAspect="1" noMove="1" noResize="1" noEditPoints="1" noAdjustHandles="1" noChangeArrowheads="1" noChangeShapeType="1" noTextEdit="1"/>
              </p:cNvSpPr>
              <p:nvPr/>
            </p:nvSpPr>
            <p:spPr>
              <a:xfrm>
                <a:off x="5560711" y="814868"/>
                <a:ext cx="4555734" cy="553998"/>
              </a:xfrm>
              <a:prstGeom prst="rect">
                <a:avLst/>
              </a:prstGeom>
              <a:blipFill>
                <a:blip r:embed="rId4"/>
                <a:stretch>
                  <a:fillRect l="-1667" t="-6667" r="-1667"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A015E50-5D4E-A742-81F8-E119E11627AF}"/>
                  </a:ext>
                </a:extLst>
              </p:cNvPr>
              <p:cNvSpPr txBox="1"/>
              <p:nvPr/>
            </p:nvSpPr>
            <p:spPr>
              <a:xfrm>
                <a:off x="5560711" y="1448826"/>
                <a:ext cx="3220433" cy="1040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chemeClr val="accent3"/>
                          </a:solidFill>
                          <a:latin typeface="Cambria Math" panose="02040503050406030204" pitchFamily="18" charset="0"/>
                        </a:rPr>
                        <m:t>𝑷𝒆𝒂𝒌</m:t>
                      </m:r>
                      <m:r>
                        <a:rPr lang="en-US" sz="3600" b="1" i="1" smtClean="0">
                          <a:solidFill>
                            <a:schemeClr val="accent3"/>
                          </a:solidFill>
                          <a:latin typeface="Cambria Math" panose="02040503050406030204" pitchFamily="18" charset="0"/>
                        </a:rPr>
                        <m:t>= </m:t>
                      </m:r>
                      <m:f>
                        <m:fPr>
                          <m:ctrlPr>
                            <a:rPr lang="en-US" sz="3600" b="1" i="1" smtClean="0">
                              <a:solidFill>
                                <a:schemeClr val="accent3"/>
                              </a:solidFill>
                              <a:latin typeface="Cambria Math" panose="02040503050406030204" pitchFamily="18" charset="0"/>
                            </a:rPr>
                          </m:ctrlPr>
                        </m:fPr>
                        <m:num>
                          <m:r>
                            <a:rPr lang="en-US" sz="3600" b="1" i="1" smtClean="0">
                              <a:solidFill>
                                <a:schemeClr val="accent3"/>
                              </a:solidFill>
                              <a:latin typeface="Cambria Math" panose="02040503050406030204" pitchFamily="18" charset="0"/>
                            </a:rPr>
                            <m:t>𝑹𝑴𝑺</m:t>
                          </m:r>
                        </m:num>
                        <m:den>
                          <m:r>
                            <a:rPr lang="en-US" sz="3600" b="1" i="1" smtClean="0">
                              <a:solidFill>
                                <a:schemeClr val="accent3"/>
                              </a:solidFill>
                              <a:latin typeface="Cambria Math" panose="02040503050406030204" pitchFamily="18" charset="0"/>
                            </a:rPr>
                            <m:t>𝟎</m:t>
                          </m:r>
                          <m:r>
                            <a:rPr lang="en-US" sz="3600" b="1" i="1" smtClean="0">
                              <a:solidFill>
                                <a:schemeClr val="accent3"/>
                              </a:solidFill>
                              <a:latin typeface="Cambria Math" panose="02040503050406030204" pitchFamily="18" charset="0"/>
                            </a:rPr>
                            <m:t>.</m:t>
                          </m:r>
                          <m:r>
                            <a:rPr lang="en-US" sz="3600" b="1" i="1" smtClean="0">
                              <a:solidFill>
                                <a:schemeClr val="accent3"/>
                              </a:solidFill>
                              <a:latin typeface="Cambria Math" panose="02040503050406030204" pitchFamily="18" charset="0"/>
                            </a:rPr>
                            <m:t>𝟕𝟎𝟕</m:t>
                          </m:r>
                        </m:den>
                      </m:f>
                    </m:oMath>
                  </m:oMathPara>
                </a14:m>
                <a:endParaRPr lang="en-US" sz="3600" b="1" dirty="0">
                  <a:solidFill>
                    <a:schemeClr val="accent3"/>
                  </a:solidFill>
                </a:endParaRPr>
              </a:p>
            </p:txBody>
          </p:sp>
        </mc:Choice>
        <mc:Fallback xmlns="">
          <p:sp>
            <p:nvSpPr>
              <p:cNvPr id="8" name="TextBox 7">
                <a:extLst>
                  <a:ext uri="{FF2B5EF4-FFF2-40B4-BE49-F238E27FC236}">
                    <a16:creationId xmlns:a16="http://schemas.microsoft.com/office/drawing/2014/main" id="{AA015E50-5D4E-A742-81F8-E119E11627AF}"/>
                  </a:ext>
                </a:extLst>
              </p:cNvPr>
              <p:cNvSpPr txBox="1">
                <a:spLocks noRot="1" noChangeAspect="1" noMove="1" noResize="1" noEditPoints="1" noAdjustHandles="1" noChangeArrowheads="1" noChangeShapeType="1" noTextEdit="1"/>
              </p:cNvSpPr>
              <p:nvPr/>
            </p:nvSpPr>
            <p:spPr>
              <a:xfrm>
                <a:off x="5560711" y="1448826"/>
                <a:ext cx="3220433" cy="1040734"/>
              </a:xfrm>
              <a:prstGeom prst="rect">
                <a:avLst/>
              </a:prstGeom>
              <a:blipFill>
                <a:blip r:embed="rId5"/>
                <a:stretch>
                  <a:fillRect l="-2756" r="-2756" b="-13253"/>
                </a:stretch>
              </a:blipFill>
            </p:spPr>
            <p:txBody>
              <a:bodyPr/>
              <a:lstStyle/>
              <a:p>
                <a:r>
                  <a:rPr lang="en-US">
                    <a:noFill/>
                  </a:rPr>
                  <a:t> </a:t>
                </a:r>
              </a:p>
            </p:txBody>
          </p:sp>
        </mc:Fallback>
      </mc:AlternateContent>
      <p:pic>
        <p:nvPicPr>
          <p:cNvPr id="10" name="Graphic 9" descr="Lightbulb">
            <a:extLst>
              <a:ext uri="{FF2B5EF4-FFF2-40B4-BE49-F238E27FC236}">
                <a16:creationId xmlns:a16="http://schemas.microsoft.com/office/drawing/2014/main" id="{D953B9D5-7578-8E4C-9BB5-15779A4881B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12790" y="2840098"/>
            <a:ext cx="629330" cy="629330"/>
          </a:xfrm>
          <a:prstGeom prst="rect">
            <a:avLst/>
          </a:prstGeom>
        </p:spPr>
      </p:pic>
    </p:spTree>
    <p:custDataLst>
      <p:tags r:id="rId1"/>
    </p:custDataLst>
    <p:extLst>
      <p:ext uri="{BB962C8B-B14F-4D97-AF65-F5344CB8AC3E}">
        <p14:creationId xmlns:p14="http://schemas.microsoft.com/office/powerpoint/2010/main" val="4803649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4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37749</TotalTime>
  <Words>6546</Words>
  <Application>Microsoft Macintosh PowerPoint</Application>
  <PresentationFormat>Custom</PresentationFormat>
  <Paragraphs>475</Paragraphs>
  <Slides>47</Slides>
  <Notes>46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Cambria Math</vt:lpstr>
      <vt:lpstr>Open Sans</vt:lpstr>
      <vt:lpstr>Office Theme</vt:lpstr>
      <vt:lpstr>Electronics</vt:lpstr>
      <vt:lpstr>Assumed prior learning</vt:lpstr>
      <vt:lpstr>Outcomes</vt:lpstr>
      <vt:lpstr>Unit 4.3: Capacitors in AC circuits</vt:lpstr>
      <vt:lpstr>Introduction</vt:lpstr>
      <vt:lpstr>Alternating Current</vt:lpstr>
      <vt:lpstr>The AC sine wave</vt:lpstr>
      <vt:lpstr>“Average” AC</vt:lpstr>
      <vt:lpstr>RMS examples</vt:lpstr>
      <vt:lpstr>Quick quiz question 1</vt:lpstr>
      <vt:lpstr>Quick quiz question 2</vt:lpstr>
      <vt:lpstr>Quick quiz question 3</vt:lpstr>
      <vt:lpstr>AC power</vt:lpstr>
      <vt:lpstr>Build the Circuit</vt:lpstr>
      <vt:lpstr>Step 1</vt:lpstr>
      <vt:lpstr>Current falls</vt:lpstr>
      <vt:lpstr>Discharge your capacitor</vt:lpstr>
      <vt:lpstr>Step 2</vt:lpstr>
      <vt:lpstr>Step 3</vt:lpstr>
      <vt:lpstr>Step 4</vt:lpstr>
      <vt:lpstr>The time constant for current</vt:lpstr>
      <vt:lpstr>What we know so far</vt:lpstr>
      <vt:lpstr>Capacitors in AC circuits</vt:lpstr>
      <vt:lpstr>Capacitive Reactance</vt:lpstr>
      <vt:lpstr>A Virtual Circuit</vt:lpstr>
      <vt:lpstr>Capacitators in Series and Parallel</vt:lpstr>
      <vt:lpstr>Capacitors in Series and Parallel</vt:lpstr>
      <vt:lpstr>Capacitators behave opposite to resistors</vt:lpstr>
      <vt:lpstr>Capacitators in Parallel</vt:lpstr>
      <vt:lpstr>Capacitators in Series</vt:lpstr>
      <vt:lpstr>Test Yourself</vt:lpstr>
      <vt:lpstr>Question 1</vt:lpstr>
      <vt:lpstr>Video Briefing – Vid01 (1 of 3)</vt:lpstr>
      <vt:lpstr>Video Briefing – Vid01 (2 of 3)</vt:lpstr>
      <vt:lpstr>Video Briefing – Vid01 (3 of 3)</vt:lpstr>
      <vt:lpstr>Document Briefing – Doc01</vt:lpstr>
      <vt:lpstr>Video Briefing – Vid02</vt:lpstr>
      <vt:lpstr>Video Briefing – Vid03</vt:lpstr>
      <vt:lpstr>Video Briefing – Vid04</vt:lpstr>
      <vt:lpstr>Video Briefing – Vid05</vt:lpstr>
      <vt:lpstr>Document Briefing – Doc02</vt:lpstr>
      <vt:lpstr>Video Briefing – Vid06</vt:lpstr>
      <vt:lpstr>Document Briefing – Doc03</vt:lpstr>
      <vt:lpstr>Video Briefing – Vid07</vt:lpstr>
      <vt:lpstr>Document Briefing – Doc04 (1 of 2)</vt:lpstr>
      <vt:lpstr>Document Briefing – Doc04 (2 of 2)</vt:lpstr>
      <vt:lpstr>Video Briefing – Vid08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817</cp:revision>
  <dcterms:created xsi:type="dcterms:W3CDTF">2018-02-02T12:07:09Z</dcterms:created>
  <dcterms:modified xsi:type="dcterms:W3CDTF">2018-11-26T12:58:52Z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