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comments/comment1.xml" ContentType="application/vnd.openxmlformats-officedocument.presentationml.comment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2.xml" ContentType="application/vnd.openxmlformats-officedocument.presentationml.comments+xml"/>
  <Override PartName="/ppt/tags/tag10.xml" ContentType="application/vnd.openxmlformats-officedocument.presentationml.tags+xml"/>
  <Override PartName="/ppt/notesSlides/notesSlide8.xml" ContentType="application/vnd.openxmlformats-officedocument.presentationml.notesSlide+xml"/>
  <Override PartName="/ppt/comments/comment3.xml" ContentType="application/vnd.openxmlformats-officedocument.presentationml.comments+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comments/comment4.xml" ContentType="application/vnd.openxmlformats-officedocument.presentationml.comments+xml"/>
  <Override PartName="/ppt/tags/tag14.xml" ContentType="application/vnd.openxmlformats-officedocument.presentationml.tags+xml"/>
  <Override PartName="/ppt/notesSlides/notesSlide12.xml" ContentType="application/vnd.openxmlformats-officedocument.presentationml.notesSlide+xml"/>
  <Override PartName="/ppt/comments/comment5.xml" ContentType="application/vnd.openxmlformats-officedocument.presentationml.comments+xml"/>
  <Override PartName="/ppt/tags/tag15.xml" ContentType="application/vnd.openxmlformats-officedocument.presentationml.tags+xml"/>
  <Override PartName="/ppt/notesSlides/notesSlide13.xml" ContentType="application/vnd.openxmlformats-officedocument.presentationml.notesSlide+xml"/>
  <Override PartName="/ppt/comments/comment6.xml" ContentType="application/vnd.openxmlformats-officedocument.presentationml.comments+xml"/>
  <Override PartName="/ppt/tags/tag16.xml" ContentType="application/vnd.openxmlformats-officedocument.presentationml.tags+xml"/>
  <Override PartName="/ppt/notesSlides/notesSlide14.xml" ContentType="application/vnd.openxmlformats-officedocument.presentationml.notesSlide+xml"/>
  <Override PartName="/ppt/comments/comment7.xml" ContentType="application/vnd.openxmlformats-officedocument.presentationml.comments+xml"/>
  <Override PartName="/ppt/tags/tag17.xml" ContentType="application/vnd.openxmlformats-officedocument.presentationml.tags+xml"/>
  <Override PartName="/ppt/notesSlides/notesSlide15.xml" ContentType="application/vnd.openxmlformats-officedocument.presentationml.notesSlide+xml"/>
  <Override PartName="/ppt/comments/comment8.xml" ContentType="application/vnd.openxmlformats-officedocument.presentationml.comments+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comments/comment9.xml" ContentType="application/vnd.openxmlformats-officedocument.presentationml.comments+xml"/>
  <Override PartName="/ppt/tags/tag20.xml" ContentType="application/vnd.openxmlformats-officedocument.presentationml.tags+xml"/>
  <Override PartName="/ppt/notesSlides/notesSlide18.xml" ContentType="application/vnd.openxmlformats-officedocument.presentationml.notesSlide+xml"/>
  <Override PartName="/ppt/comments/comment10.xml" ContentType="application/vnd.openxmlformats-officedocument.presentationml.comments+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comments/comment11.xml" ContentType="application/vnd.openxmlformats-officedocument.presentationml.comments+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comments/comment12.xml" ContentType="application/vnd.openxmlformats-officedocument.presentationml.comments+xml"/>
  <Override PartName="/ppt/tags/tag25.xml" ContentType="application/vnd.openxmlformats-officedocument.presentationml.tags+xml"/>
  <Override PartName="/ppt/notesSlides/notesSlide23.xml" ContentType="application/vnd.openxmlformats-officedocument.presentationml.notesSlide+xml"/>
  <Override PartName="/ppt/comments/comment13.xml" ContentType="application/vnd.openxmlformats-officedocument.presentationml.comments+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comments/comment14.xml" ContentType="application/vnd.openxmlformats-officedocument.presentationml.comments+xml"/>
  <Override PartName="/ppt/tags/tag28.xml" ContentType="application/vnd.openxmlformats-officedocument.presentationml.tags+xml"/>
  <Override PartName="/ppt/notesSlides/notesSlide26.xml" ContentType="application/vnd.openxmlformats-officedocument.presentationml.notesSlide+xml"/>
  <Override PartName="/ppt/comments/comment15.xml" ContentType="application/vnd.openxmlformats-officedocument.presentationml.comments+xml"/>
  <Override PartName="/ppt/tags/tag29.xml" ContentType="application/vnd.openxmlformats-officedocument.presentationml.tags+xml"/>
  <Override PartName="/ppt/notesSlides/notesSlide27.xml" ContentType="application/vnd.openxmlformats-officedocument.presentationml.notesSlide+xml"/>
  <Override PartName="/ppt/comments/comment16.xml" ContentType="application/vnd.openxmlformats-officedocument.presentationml.comments+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comments/comment17.xml" ContentType="application/vnd.openxmlformats-officedocument.presentationml.comments+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notesSlides/notesSlide32.xml" ContentType="application/vnd.openxmlformats-officedocument.presentationml.notesSlide+xml"/>
  <Override PartName="/ppt/comments/comment18.xml" ContentType="application/vnd.openxmlformats-officedocument.presentationml.comments+xml"/>
  <Override PartName="/ppt/tags/tag35.xml" ContentType="application/vnd.openxmlformats-officedocument.presentationml.tags+xml"/>
  <Override PartName="/ppt/notesSlides/notesSlide33.xml" ContentType="application/vnd.openxmlformats-officedocument.presentationml.notesSlide+xml"/>
  <Override PartName="/ppt/tags/tag36.xml" ContentType="application/vnd.openxmlformats-officedocument.presentationml.tags+xml"/>
  <Override PartName="/ppt/notesSlides/notesSlide34.xml" ContentType="application/vnd.openxmlformats-officedocument.presentationml.notesSlide+xml"/>
  <Override PartName="/ppt/tags/tag37.xml" ContentType="application/vnd.openxmlformats-officedocument.presentationml.tags+xml"/>
  <Override PartName="/ppt/notesSlides/notesSlide35.xml" ContentType="application/vnd.openxmlformats-officedocument.presentationml.notesSlide+xml"/>
  <Override PartName="/ppt/tags/tag38.xml" ContentType="application/vnd.openxmlformats-officedocument.presentationml.tags+xml"/>
  <Override PartName="/ppt/notesSlides/notesSlide36.xml" ContentType="application/vnd.openxmlformats-officedocument.presentationml.notesSlide+xml"/>
  <Override PartName="/ppt/tags/tag39.xml" ContentType="application/vnd.openxmlformats-officedocument.presentationml.tags+xml"/>
  <Override PartName="/ppt/notesSlides/notesSlide37.xml" ContentType="application/vnd.openxmlformats-officedocument.presentationml.notesSlide+xml"/>
  <Override PartName="/ppt/tags/tag40.xml" ContentType="application/vnd.openxmlformats-officedocument.presentationml.tags+xml"/>
  <Override PartName="/ppt/notesSlides/notesSlide38.xml" ContentType="application/vnd.openxmlformats-officedocument.presentationml.notesSlide+xml"/>
  <Override PartName="/ppt/tags/tag41.xml" ContentType="application/vnd.openxmlformats-officedocument.presentationml.tags+xml"/>
  <Override PartName="/ppt/notesSlides/notesSlide39.xml" ContentType="application/vnd.openxmlformats-officedocument.presentationml.notesSlide+xml"/>
  <Override PartName="/ppt/tags/tag42.xml" ContentType="application/vnd.openxmlformats-officedocument.presentationml.tags+xml"/>
  <Override PartName="/ppt/notesSlides/notesSlide40.xml" ContentType="application/vnd.openxmlformats-officedocument.presentationml.notesSlide+xml"/>
  <Override PartName="/ppt/tags/tag43.xml" ContentType="application/vnd.openxmlformats-officedocument.presentationml.tags+xml"/>
  <Override PartName="/ppt/notesSlides/notesSlide41.xml" ContentType="application/vnd.openxmlformats-officedocument.presentationml.notesSlide+xml"/>
  <Override PartName="/ppt/tags/tag44.xml" ContentType="application/vnd.openxmlformats-officedocument.presentationml.tags+xml"/>
  <Override PartName="/ppt/notesSlides/notesSlide42.xml" ContentType="application/vnd.openxmlformats-officedocument.presentationml.notesSlide+xml"/>
  <Override PartName="/ppt/tags/tag45.xml" ContentType="application/vnd.openxmlformats-officedocument.presentationml.tags+xml"/>
  <Override PartName="/ppt/notesSlides/notesSlide43.xml" ContentType="application/vnd.openxmlformats-officedocument.presentationml.notesSlide+xml"/>
  <Override PartName="/ppt/tags/tag46.xml" ContentType="application/vnd.openxmlformats-officedocument.presentationml.tags+xml"/>
  <Override PartName="/ppt/notesSlides/notesSlide44.xml" ContentType="application/vnd.openxmlformats-officedocument.presentationml.notesSlide+xml"/>
  <Override PartName="/ppt/tags/tag47.xml" ContentType="application/vnd.openxmlformats-officedocument.presentationml.tags+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48"/>
  </p:notesMasterIdLst>
  <p:sldIdLst>
    <p:sldId id="256" r:id="rId2"/>
    <p:sldId id="309" r:id="rId3"/>
    <p:sldId id="268" r:id="rId4"/>
    <p:sldId id="278" r:id="rId5"/>
    <p:sldId id="453" r:id="rId6"/>
    <p:sldId id="525" r:id="rId7"/>
    <p:sldId id="526" r:id="rId8"/>
    <p:sldId id="282" r:id="rId9"/>
    <p:sldId id="527" r:id="rId10"/>
    <p:sldId id="528" r:id="rId11"/>
    <p:sldId id="529" r:id="rId12"/>
    <p:sldId id="530" r:id="rId13"/>
    <p:sldId id="531" r:id="rId14"/>
    <p:sldId id="522" r:id="rId15"/>
    <p:sldId id="435" r:id="rId16"/>
    <p:sldId id="533" r:id="rId17"/>
    <p:sldId id="534" r:id="rId18"/>
    <p:sldId id="535" r:id="rId19"/>
    <p:sldId id="536" r:id="rId20"/>
    <p:sldId id="537" r:id="rId21"/>
    <p:sldId id="538" r:id="rId22"/>
    <p:sldId id="539" r:id="rId23"/>
    <p:sldId id="541" r:id="rId24"/>
    <p:sldId id="559" r:id="rId25"/>
    <p:sldId id="544" r:id="rId26"/>
    <p:sldId id="543" r:id="rId27"/>
    <p:sldId id="545" r:id="rId28"/>
    <p:sldId id="546" r:id="rId29"/>
    <p:sldId id="547" r:id="rId30"/>
    <p:sldId id="548" r:id="rId31"/>
    <p:sldId id="462" r:id="rId32"/>
    <p:sldId id="550" r:id="rId33"/>
    <p:sldId id="532" r:id="rId34"/>
    <p:sldId id="551" r:id="rId35"/>
    <p:sldId id="552" r:id="rId36"/>
    <p:sldId id="553" r:id="rId37"/>
    <p:sldId id="554" r:id="rId38"/>
    <p:sldId id="555" r:id="rId39"/>
    <p:sldId id="556" r:id="rId40"/>
    <p:sldId id="460" r:id="rId41"/>
    <p:sldId id="505" r:id="rId42"/>
    <p:sldId id="506" r:id="rId43"/>
    <p:sldId id="542" r:id="rId44"/>
    <p:sldId id="549" r:id="rId45"/>
    <p:sldId id="557" r:id="rId46"/>
    <p:sldId id="558" r:id="rId47"/>
  </p:sldIdLst>
  <p:sldSz cx="10239375" cy="5003800"/>
  <p:notesSz cx="6858000" cy="9144000"/>
  <p:custDataLst>
    <p:tags r:id="rId4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453"/>
            <p14:sldId id="525"/>
            <p14:sldId id="526"/>
            <p14:sldId id="282"/>
            <p14:sldId id="527"/>
            <p14:sldId id="528"/>
            <p14:sldId id="529"/>
            <p14:sldId id="530"/>
            <p14:sldId id="531"/>
            <p14:sldId id="522"/>
            <p14:sldId id="435"/>
            <p14:sldId id="533"/>
            <p14:sldId id="534"/>
            <p14:sldId id="535"/>
            <p14:sldId id="536"/>
            <p14:sldId id="537"/>
            <p14:sldId id="538"/>
            <p14:sldId id="539"/>
            <p14:sldId id="541"/>
            <p14:sldId id="559"/>
            <p14:sldId id="544"/>
            <p14:sldId id="543"/>
            <p14:sldId id="545"/>
            <p14:sldId id="546"/>
            <p14:sldId id="547"/>
            <p14:sldId id="548"/>
            <p14:sldId id="462"/>
            <p14:sldId id="550"/>
            <p14:sldId id="532"/>
            <p14:sldId id="551"/>
            <p14:sldId id="552"/>
            <p14:sldId id="553"/>
            <p14:sldId id="554"/>
            <p14:sldId id="555"/>
            <p14:sldId id="556"/>
          </p14:sldIdLst>
        </p14:section>
        <p14:section name="Appendix" id="{61A5EB1E-5BAC-224D-8F20-5D1D8E086C2B}">
          <p14:sldIdLst>
            <p14:sldId id="460"/>
            <p14:sldId id="505"/>
            <p14:sldId id="506"/>
            <p14:sldId id="542"/>
            <p14:sldId id="549"/>
            <p14:sldId id="557"/>
            <p14:sldId id="55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108"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33"/>
    <p:restoredTop sz="65772" autoAdjust="0"/>
  </p:normalViewPr>
  <p:slideViewPr>
    <p:cSldViewPr snapToGrid="0" snapToObjects="1">
      <p:cViewPr varScale="1">
        <p:scale>
          <a:sx n="89" d="100"/>
          <a:sy n="89" d="100"/>
        </p:scale>
        <p:origin x="129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6-28T11:43:05.678" idx="93">
    <p:pos x="5950" y="730"/>
    <p:text>Img01</p:text>
    <p:extLst>
      <p:ext uri="{C676402C-5697-4E1C-873F-D02D1690AC5C}">
        <p15:threadingInfo xmlns:p15="http://schemas.microsoft.com/office/powerpoint/2012/main" timeZoneBias="-120"/>
      </p:ext>
    </p:extLst>
  </p:cm>
  <p:cm authorId="1" dt="2018-07-11T09:26:52.817" idx="108">
    <p:pos x="5939" y="2249"/>
    <p:text>Button01</p:text>
    <p:extLst>
      <p:ext uri="{C676402C-5697-4E1C-873F-D02D1690AC5C}">
        <p15:threadingInfo xmlns:p15="http://schemas.microsoft.com/office/powerpoint/2012/main" timeZoneBias="-12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8-06-13T18:29:15.475" idx="65">
    <p:pos x="2217" y="2635"/>
    <p:text>Button01</p:text>
    <p:extLst mod="1">
      <p:ext uri="{C676402C-5697-4E1C-873F-D02D1690AC5C}">
        <p15:threadingInfo xmlns:p15="http://schemas.microsoft.com/office/powerpoint/2012/main" timeZoneBias="-18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8-06-13T18:29:15.475" idx="65">
    <p:pos x="2717" y="2305"/>
    <p:text>Button01</p:text>
    <p:extLst mod="1">
      <p:ext uri="{C676402C-5697-4E1C-873F-D02D1690AC5C}">
        <p15:threadingInfo xmlns:p15="http://schemas.microsoft.com/office/powerpoint/2012/main" timeZoneBias="-18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8-06-13T17:55:33.617" idx="60">
    <p:pos x="3504" y="1435"/>
    <p:text>Component01</p:text>
    <p:extLst mod="1">
      <p:ext uri="{C676402C-5697-4E1C-873F-D02D1690AC5C}">
        <p15:threadingInfo xmlns:p15="http://schemas.microsoft.com/office/powerpoint/2012/main" timeZoneBias="-180"/>
      </p:ext>
    </p:extLst>
  </p:cm>
  <p:cm authorId="1" dt="2018-06-13T17:55:41.722" idx="61">
    <p:pos x="3951" y="1279"/>
    <p:text>Component02</p:text>
    <p:extLst mod="1">
      <p:ext uri="{C676402C-5697-4E1C-873F-D02D1690AC5C}">
        <p15:threadingInfo xmlns:p15="http://schemas.microsoft.com/office/powerpoint/2012/main" timeZoneBias="-180"/>
      </p:ext>
    </p:extLst>
  </p:cm>
  <p:cm authorId="1" dt="2018-06-15T10:47:48.940" idx="73">
    <p:pos x="5987" y="2490"/>
    <p:text>Button01</p:text>
    <p:extLst mod="1">
      <p:ext uri="{C676402C-5697-4E1C-873F-D02D1690AC5C}">
        <p15:threadingInfo xmlns:p15="http://schemas.microsoft.com/office/powerpoint/2012/main" timeZoneBias="-180"/>
      </p:ext>
    </p:extLst>
  </p:cm>
  <p:cm authorId="1" dt="2018-06-28T11:17:53.087" idx="91">
    <p:pos x="5866" y="1491"/>
    <p:text>Component03</p:text>
    <p:extLst mod="1">
      <p:ext uri="{C676402C-5697-4E1C-873F-D02D1690AC5C}">
        <p15:threadingInfo xmlns:p15="http://schemas.microsoft.com/office/powerpoint/2012/main" timeZoneBias="-120"/>
      </p:ext>
    </p:extLst>
  </p:cm>
  <p:cm authorId="1" dt="2018-06-28T11:30:29.861" idx="92">
    <p:pos x="4505" y="1464"/>
    <p:text>Component04</p:text>
    <p:extLst mod="1">
      <p:ext uri="{C676402C-5697-4E1C-873F-D02D1690AC5C}">
        <p15:threadingInfo xmlns:p15="http://schemas.microsoft.com/office/powerpoint/2012/main" timeZoneBias="-120"/>
      </p:ext>
    </p:extLst>
  </p:cm>
  <p:cm authorId="1" dt="2018-06-29T11:30:10.672" idx="106">
    <p:pos x="5430" y="1492"/>
    <p:text>Component05</p:text>
    <p:extLst>
      <p:ext uri="{C676402C-5697-4E1C-873F-D02D1690AC5C}">
        <p15:threadingInfo xmlns:p15="http://schemas.microsoft.com/office/powerpoint/2012/main" timeZoneBias="-120"/>
      </p:ext>
    </p:extLst>
  </p:cm>
  <p:cm authorId="1" dt="2018-06-29T12:22:17.834" idx="107">
    <p:pos x="4910" y="1313"/>
    <p:text>Component06</p:text>
    <p:extLst>
      <p:ext uri="{C676402C-5697-4E1C-873F-D02D1690AC5C}">
        <p15:threadingInfo xmlns:p15="http://schemas.microsoft.com/office/powerpoint/2012/main" timeZoneBias="-12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8-06-13T17:33:46.991" idx="57">
    <p:pos x="2255" y="1465"/>
    <p:text>Button01</p:text>
    <p:extLst mod="1">
      <p:ext uri="{C676402C-5697-4E1C-873F-D02D1690AC5C}">
        <p15:threadingInfo xmlns:p15="http://schemas.microsoft.com/office/powerpoint/2012/main" timeZoneBias="-180"/>
      </p:ext>
    </p:extLst>
  </p:cm>
  <p:cm authorId="1" dt="2018-06-13T17:33:56.854" idx="58">
    <p:pos x="5516" y="1807"/>
    <p:text>Button02</p:text>
    <p:extLst mod="1">
      <p:ext uri="{C676402C-5697-4E1C-873F-D02D1690AC5C}">
        <p15:threadingInfo xmlns:p15="http://schemas.microsoft.com/office/powerpoint/2012/main" timeZoneBias="-18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18-06-13T18:29:15.475" idx="65">
    <p:pos x="2207" y="2598"/>
    <p:text>Button01</p:text>
    <p:extLst mod="1">
      <p:ext uri="{C676402C-5697-4E1C-873F-D02D1690AC5C}">
        <p15:threadingInfo xmlns:p15="http://schemas.microsoft.com/office/powerpoint/2012/main" timeZoneBias="-18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1" dt="2018-06-13T18:29:15.475" idx="65">
    <p:pos x="2207" y="2598"/>
    <p:text>Button01</p:text>
    <p:extLst mod="1">
      <p:ext uri="{C676402C-5697-4E1C-873F-D02D1690AC5C}">
        <p15:threadingInfo xmlns:p15="http://schemas.microsoft.com/office/powerpoint/2012/main" timeZoneBias="-18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1" dt="2018-06-13T18:29:15.475" idx="65">
    <p:pos x="2207" y="2598"/>
    <p:text>Button01</p:text>
    <p:extLst mod="1">
      <p:ext uri="{C676402C-5697-4E1C-873F-D02D1690AC5C}">
        <p15:threadingInfo xmlns:p15="http://schemas.microsoft.com/office/powerpoint/2012/main" timeZoneBias="-180"/>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1" dt="2018-06-14T10:59:24.545" idx="69">
    <p:pos x="3208" y="2303"/>
    <p:text>Button01</p:text>
    <p:extLst mod="1">
      <p:ext uri="{C676402C-5697-4E1C-873F-D02D1690AC5C}">
        <p15:threadingInfo xmlns:p15="http://schemas.microsoft.com/office/powerpoint/2012/main" timeZoneBias="-180"/>
      </p:ext>
    </p:extLst>
  </p:cm>
  <p:cm authorId="1" dt="2018-06-15T14:06:22.267" idx="75">
    <p:pos x="5702" y="644"/>
    <p:text>Img17</p:text>
    <p:extLst mod="1">
      <p:ext uri="{C676402C-5697-4E1C-873F-D02D1690AC5C}">
        <p15:threadingInfo xmlns:p15="http://schemas.microsoft.com/office/powerpoint/2012/main" timeZoneBias="-180"/>
      </p:ext>
    </p:extLst>
  </p:cm>
</p:cmLst>
</file>

<file path=ppt/comments/comment18.xml><?xml version="1.0" encoding="utf-8"?>
<p:cmLst xmlns:a="http://schemas.openxmlformats.org/drawingml/2006/main" xmlns:r="http://schemas.openxmlformats.org/officeDocument/2006/relationships" xmlns:p="http://schemas.openxmlformats.org/presentationml/2006/main">
  <p:cm authorId="1" dt="2018-06-28T17:48:10.888" idx="103">
    <p:pos x="5779" y="794"/>
    <p:text>Img018</p:text>
    <p:extLst mod="1">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6-28T17:42:53.496" idx="100">
    <p:pos x="1700" y="1880"/>
    <p:text>Box01</p:text>
    <p:extLst>
      <p:ext uri="{C676402C-5697-4E1C-873F-D02D1690AC5C}">
        <p15:threadingInfo xmlns:p15="http://schemas.microsoft.com/office/powerpoint/2012/main" timeZoneBias="-120"/>
      </p:ext>
    </p:extLst>
  </p:cm>
  <p:cm authorId="1" dt="2018-06-28T17:43:00.186" idx="101">
    <p:pos x="2984" y="2607"/>
    <p:text>Box02</p:text>
    <p:extLst>
      <p:ext uri="{C676402C-5697-4E1C-873F-D02D1690AC5C}">
        <p15:threadingInfo xmlns:p15="http://schemas.microsoft.com/office/powerpoint/2012/main" timeZoneBias="-120"/>
      </p:ext>
    </p:extLst>
  </p:cm>
  <p:cm authorId="1" dt="2018-06-28T17:45:23.176" idx="102">
    <p:pos x="5921" y="454"/>
    <p:text>Img03</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6-28T17:48:10.888" idx="103">
    <p:pos x="5779" y="794"/>
    <p:text>Img03</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06-29T10:44:54.335" idx="104">
    <p:pos x="5940" y="728"/>
    <p:text>Img04</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8-06-29T10:45:37.156" idx="105">
    <p:pos x="6044" y="737"/>
    <p:text>Img05</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8-06-13T17:55:33.617" idx="60">
    <p:pos x="3542" y="1520"/>
    <p:text>Component01</p:text>
    <p:extLst mod="1">
      <p:ext uri="{C676402C-5697-4E1C-873F-D02D1690AC5C}">
        <p15:threadingInfo xmlns:p15="http://schemas.microsoft.com/office/powerpoint/2012/main" timeZoneBias="-180"/>
      </p:ext>
    </p:extLst>
  </p:cm>
  <p:cm authorId="1" dt="2018-06-13T17:55:41.722" idx="61">
    <p:pos x="4139" y="1279"/>
    <p:text>Component02</p:text>
    <p:extLst mod="1">
      <p:ext uri="{C676402C-5697-4E1C-873F-D02D1690AC5C}">
        <p15:threadingInfo xmlns:p15="http://schemas.microsoft.com/office/powerpoint/2012/main" timeZoneBias="-180"/>
      </p:ext>
    </p:extLst>
  </p:cm>
  <p:cm authorId="1" dt="2018-06-15T10:47:48.940" idx="73">
    <p:pos x="5996" y="2433"/>
    <p:text>Button01</p:text>
    <p:extLst mod="1">
      <p:ext uri="{C676402C-5697-4E1C-873F-D02D1690AC5C}">
        <p15:threadingInfo xmlns:p15="http://schemas.microsoft.com/office/powerpoint/2012/main" timeZoneBias="-180"/>
      </p:ext>
    </p:extLst>
  </p:cm>
  <p:cm authorId="1" dt="2018-06-28T11:17:53.087" idx="91">
    <p:pos x="5280" y="1547"/>
    <p:text>Component03</p:text>
    <p:extLst mod="1">
      <p:ext uri="{C676402C-5697-4E1C-873F-D02D1690AC5C}">
        <p15:threadingInfo xmlns:p15="http://schemas.microsoft.com/office/powerpoint/2012/main" timeZoneBias="-120"/>
      </p:ext>
    </p:extLst>
  </p:cm>
  <p:cm authorId="1" dt="2018-06-28T11:30:29.861" idx="92">
    <p:pos x="4760" y="1483"/>
    <p:text>Component04</p:text>
    <p:extLst mod="1">
      <p:ext uri="{C676402C-5697-4E1C-873F-D02D1690AC5C}">
        <p15:threadingInfo xmlns:p15="http://schemas.microsoft.com/office/powerpoint/2012/main" timeZoneBias="-120"/>
      </p:ext>
    </p:extLst>
  </p:cm>
  <p:cm authorId="1" dt="2018-06-29T11:30:10.672" idx="106">
    <p:pos x="4146" y="1672"/>
    <p:text>Component05</p:text>
    <p:extLst>
      <p:ext uri="{C676402C-5697-4E1C-873F-D02D1690AC5C}">
        <p15:threadingInfo xmlns:p15="http://schemas.microsoft.com/office/powerpoint/2012/main" timeZoneBias="-1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8-06-13T17:33:46.991" idx="57">
    <p:pos x="2255" y="1465"/>
    <p:text>Button01</p:text>
    <p:extLst mod="1">
      <p:ext uri="{C676402C-5697-4E1C-873F-D02D1690AC5C}">
        <p15:threadingInfo xmlns:p15="http://schemas.microsoft.com/office/powerpoint/2012/main" timeZoneBias="-180"/>
      </p:ext>
    </p:extLst>
  </p:cm>
  <p:cm authorId="1" dt="2018-06-13T17:33:56.854" idx="58">
    <p:pos x="5516" y="1807"/>
    <p:text>Button02</p:text>
    <p:extLst mod="1">
      <p:ext uri="{C676402C-5697-4E1C-873F-D02D1690AC5C}">
        <p15:threadingInfo xmlns:p15="http://schemas.microsoft.com/office/powerpoint/2012/main" timeZoneBias="-18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8-06-13T18:29:15.475" idx="65">
    <p:pos x="2207" y="2598"/>
    <p:text>Button01</p:text>
    <p:extLst mod="1">
      <p:ext uri="{C676402C-5697-4E1C-873F-D02D1690AC5C}">
        <p15:threadingInfo xmlns:p15="http://schemas.microsoft.com/office/powerpoint/2012/main" timeZoneBias="-18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8-06-13T18:29:15.475" idx="65">
    <p:pos x="2717" y="2305"/>
    <p:text>Button01</p:text>
    <p:extLst mod="1">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22/10/2018</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Multiple Choice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2334824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Img04 = any image of a 1000μF 16V capacitor.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Multiple Choice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is 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 Well done, You noticed that this capacitor has a working voltage of only 16V. It would be damaged if connected to a 20V supply and hence would not store any charge.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1647842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Img05 = https://</a:t>
            </a:r>
            <a:r>
              <a:rPr lang="en-US" dirty="0" err="1"/>
              <a:t>media.makeameme.org</a:t>
            </a:r>
            <a:r>
              <a:rPr lang="en-US" dirty="0"/>
              <a:t>/created/almost-made-it-8d3wdm.jpg Need at fully attribute.</a:t>
            </a:r>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3733854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US" dirty="0"/>
              <a:t>Reproduce schematic image as an image with hotspots over each component. PLEASE NOTE THAT THIS DIAGRAM NEEDS TO BE REDONE AS THE CAPACITOR SYMBOL IS INCORRECT. IT SHOULD BE THE ELECTROLYTIC (POLORISED) CAP SYMBOL.</a:t>
            </a:r>
          </a:p>
          <a:p>
            <a:endParaRPr lang="en-US" dirty="0"/>
          </a:p>
          <a:p>
            <a:r>
              <a:rPr lang="en-US" dirty="0"/>
              <a:t>Component01 = on click present a tooltip with “This symbol represents a voltage source like a battery. Use a 9V battery.”</a:t>
            </a:r>
          </a:p>
          <a:p>
            <a:r>
              <a:rPr lang="en-US" dirty="0"/>
              <a:t>Component02 = on click present a tooltip with “This symbol represents a single pole, single throw switch. The switch in your kit will work like a normal light switch. Press it once and the circuit will close. Press it again and the circuit will open.</a:t>
            </a:r>
            <a:r>
              <a:rPr lang="en-GB"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Component03 = on click present a tooltip with “This symbol represents a voltmeter. You need to connect your multimeter in parallel across the capacitor and set it to measure voltage</a:t>
            </a:r>
            <a:r>
              <a:rPr lang="en-GB"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Component04 = on click present a tooltip with “This symbol represents a </a:t>
            </a:r>
            <a:r>
              <a:rPr lang="en-GB" sz="1200" dirty="0" err="1"/>
              <a:t>polorised</a:t>
            </a:r>
            <a:r>
              <a:rPr lang="en-GB" sz="1200" dirty="0"/>
              <a:t> electrolytic capacitor. Look for the component that looks like this [image of a 2200μF 16V electrolytic capacitor from the kit]. It is has a capacitance of 2200μF or 2.2mF. Because it is polarised make sure to connect the negative terminal (cathode) to the negative terminal of the battery.”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Component05 = on click present a tooltip with “You need a 4.7KΩ resistor for this circuit.”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Hide tooltip on clicking away from component or another component.</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Button01 = play vid02 (see brief) full screen</a:t>
            </a: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1163639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Button 01 – Launch file selection window</a:t>
            </a:r>
          </a:p>
          <a:p>
            <a:pPr marL="0" indent="0">
              <a:buFont typeface="+mj-lt"/>
              <a:buNone/>
            </a:pPr>
            <a:r>
              <a:rPr lang="en-GB" sz="1200" dirty="0"/>
              <a:t>Button 02 – Upload file</a:t>
            </a:r>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1620260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Img06 = image of the words “Step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on click, check the times entered. 5.7V: between 10s and 11s; 9V: anything over 50s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5.7V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in range – That look’s about right. It should have taken the capacitor about 10.5s to reach 5.7V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not in range – If your capacitor took longer than about 10.5s to charge to 5.7V, check the voltage of your battery. It might be quite a bit lower than 9V</a:t>
            </a:r>
            <a:r>
              <a:rPr lang="en-GB" dirty="0"/>
              <a:t>. If it is less than 8V, you should try and get a new battery. If you cannot right now, make a note of the time and use this together with the actual voltage of your battery in the coming calculations.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9V</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in range – That look’s about right. It probably took your capacitor over 50s to charge to anything close to 9V. You may even have found that the voltage never got above an amount lower than 9V. Remember that the potential developed across a capacitor can never be more than the potential of the power source charging it. Check the voltage of your battery to see if it is, in fact, not less than 9V.</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not in range – If the voltage across the capacitor reached 9V (or more) in less than about a minute, check that you do have the correct resistor in your circuit. It should be a 4,700Ω resistor.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1240951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Img07 = image of an LED connected to a 470</a:t>
            </a:r>
            <a:r>
              <a:rPr lang="en-GB" sz="1200" i="1" dirty="0"/>
              <a:t>Ω resistor just by twisting the leads together and these connected to a capacitor with a label indicating LED cathode connected to cathode of the capacitor.</a:t>
            </a: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2822322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Img08 = image of the words “Step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on click, check the value entered. Should be 10.34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5.6V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correct – That’s right. If we multiply 4700Ω by 0.0022F we get an answer of 10.34 which is quite similar to the time it took for the capacitor to charge to 5.7V.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not in correct – That is not correct. You should have got 10.34 as the answer. 4.7KΩ = 4700Ω and 2200μF = 0.0022F. So R x C = 4700Ω x 0.0022F = 10.34</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4289860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Img08 = image of the words “Step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on click, check the times entered. 5.7V: between 18s and 26s; 9V: anything over 110s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5.7V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in range – That look’s about right. It should have taken the capacitor about 22s to reach 5.7V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not in range – If your capacitor took longer than about 24s to charge to 5.7V, check the voltage of your battery. It might be quite a bit lower than 9V</a:t>
            </a:r>
            <a:r>
              <a:rPr lang="en-GB" dirty="0"/>
              <a:t>. If it is less than 8V, you should try and get a new battery. If you cannot right now, make a note of the time and use this together with the actual voltage of your battery in the coming calculations.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9V</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in range – That look’s about right. It probably took your capacitor over 110s to charge to anything close to 9V. You may even have found that the voltage never got above an amount lower than 9V. Remember that the potential developed across a capacitor can never be more than the potential of the power source charging it. Check the voltage of your battery to see if it is, in fact, not less than 9V.</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not in range – If the voltage across the capacitor reached 9V (or more) in less than about a 2 minutes, check that you do have the correct resistor in your circuit. It should be a 10,000Ω resistor.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856699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Img07 = image of an LED connected to a 470</a:t>
            </a:r>
            <a:r>
              <a:rPr lang="en-GB" sz="1200" i="1" dirty="0"/>
              <a:t>Ω resistor just by twisting the leads together and these connected to a capacitor with a label indicating LED cathode connected to cathode of the capacitor.</a:t>
            </a: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2352712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Img10 = image of the words “Step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on click, check the value entered. Should be 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5.7V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correct – That’s right. If we multiply 10,000Ω by 0.0022F we get an answer of 22 which is quite similar to the time it took for the capacitor to charge to 5.7V.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not in correct – That is not correct. You should have got 22 as the answer. 10KΩ = 10,000Ω and 2200μF = 0.0022F. So R x C = 10,000Ω x 0.0022F = 22</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3417363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Img11 = screenshot of Vid03 (see brief).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2445466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US" dirty="0"/>
              <a:t>Reproduce schematic image as an image with hotspots over each component. PLEASE NOTE THAT THIS DIAGRAM NEEDS TO BE REDONE AS THE CAPACITOR SYMBOL IS INCORRECT. IT SHOULD BE THE ELECTROLYTIC (POLORISED) CAP SYMBOL.</a:t>
            </a:r>
          </a:p>
          <a:p>
            <a:endParaRPr lang="en-US" dirty="0"/>
          </a:p>
          <a:p>
            <a:r>
              <a:rPr lang="en-US" dirty="0"/>
              <a:t>Component01 = on click present a tooltip with “This symbol represents a voltage source like a battery. Use a 9V battery.”</a:t>
            </a:r>
          </a:p>
          <a:p>
            <a:r>
              <a:rPr lang="en-US" dirty="0"/>
              <a:t>Component02 = on click present a tooltip with “This symbol represents a single pole, single throw switch. The switch in your kit will work like a normal light switch. Press it once and the circuit will close. Press it again and the circuit will open.</a:t>
            </a:r>
            <a:r>
              <a:rPr lang="en-GB" sz="1200" dirty="0"/>
              <a:t>” LABEL THIS S1 ON THE SCHEMATIC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Component03 = on click present a tooltip with “This symbol represents a voltmeter. You need to connect your multimeter in parallel across the capacitor and set it to measure voltage</a:t>
            </a:r>
            <a:r>
              <a:rPr lang="en-GB"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Component04 = on click present a tooltip with “This symbol represents a </a:t>
            </a:r>
            <a:r>
              <a:rPr lang="en-GB" sz="1200" dirty="0" err="1"/>
              <a:t>polorised</a:t>
            </a:r>
            <a:r>
              <a:rPr lang="en-GB" sz="1200" dirty="0"/>
              <a:t> electrolytic capacitor. Look for the component that looks like this [image of a 2200μF 16V electrolytic capacitor from the kit]. It is has a capacitance of 2200μF or 2.2mF. Because it is polarised make sure to connect the negative terminal (cathode) to the negative terminal of the battery.”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Component05 = on click present a tooltip with “You need a 10KΩ resistor for this circuit.”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Component06 = on click present a tooltip with “This symbol represents a single pole, single throw switch. The switch in your kit will work like a normal light switch. Press it once and the circuit will close. Press it again and the circuit will open.</a:t>
            </a:r>
            <a:r>
              <a:rPr lang="en-GB" sz="1200" dirty="0"/>
              <a:t>” LABEL THIS S2 ON THE SCHEMATIC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Hide tooltip on clicking away from component or another component.</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Button01 = play vid04 (see brief) full screen</a:t>
            </a: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39418950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Button 01 – Launch file selection window</a:t>
            </a:r>
          </a:p>
          <a:p>
            <a:pPr marL="0" indent="0">
              <a:buFont typeface="+mj-lt"/>
              <a:buNone/>
            </a:pPr>
            <a:r>
              <a:rPr lang="en-GB" sz="1200" dirty="0"/>
              <a:t>Button 02 – Upload file</a:t>
            </a:r>
          </a:p>
        </p:txBody>
      </p:sp>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22485769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Img11 = screenshot of Vid03 (see brief).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33843862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Img12 = image of the words “Step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on click, check the voltage entered. It should be between 2.9V and 3.4V</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in range – That look’s about right. Assuming your capacitor charged to 9V or close to this, 37% of its potential difference should be about 3.3V.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not in range – If your answer is less than 2.9V it could mean that you did not let your capacitor charge long enough or your battery has a voltage quite far below 9V. Assuming your capacitor charged to 9V or close to this, 37% of its potential difference should be 9V x 0.37 = 3.3V.</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4220181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Img13 = image of the words “Step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on click, check the time entered. It should be between 18s and 26s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in range – That look’s about right. Assuming your capacitor charged to 9V or close to this, it should take one time constant, 22s, to discharge to 37% of its full charge. Remember </a:t>
            </a:r>
            <a:r>
              <a:rPr lang="en-US" dirty="0" err="1"/>
              <a:t>τ</a:t>
            </a:r>
            <a:r>
              <a:rPr lang="en-US" dirty="0"/>
              <a:t> = RC = 10,000Ω x 0.0022F = 22 seconds.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not in range – If your answer is not within a few seconds of 22s (which is one time constant), it could mean that your capacitor did not charge to 9V (or near 9V) or you don’t have a 10K resistor in your circuit. Check these things and try again. Remember </a:t>
            </a:r>
            <a:r>
              <a:rPr lang="en-US" dirty="0" err="1"/>
              <a:t>τ</a:t>
            </a:r>
            <a:r>
              <a:rPr lang="en-US" dirty="0"/>
              <a:t> = RC = 10,000Ω x 0.0022F = 22 seconds.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15691968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Img14 = image of the words “Step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on click, check the time entered. It should be between 8s and 12s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in range – That look’s about right. Assuming your capacitor charged to 9V or close to this, it should take one time constant, 10.34s, to discharge to 37% of its full charge. Remember </a:t>
            </a:r>
            <a:r>
              <a:rPr lang="en-US" dirty="0" err="1"/>
              <a:t>τ</a:t>
            </a:r>
            <a:r>
              <a:rPr lang="en-US" dirty="0"/>
              <a:t> = RC = 4,700Ω x 0.0022F = 10.34 seconds.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not in range – If your answer is not within a few seconds of 10.34s (which is one time constant), it could mean that your capacitor did not charge to 9V (or near 9V) or you don’t have a 10K resistor in your circuit. Check these things and try again. Remember </a:t>
            </a:r>
            <a:r>
              <a:rPr lang="en-US" dirty="0" err="1"/>
              <a:t>τ</a:t>
            </a:r>
            <a:r>
              <a:rPr lang="en-US" dirty="0"/>
              <a:t> = RC = 4,700Ω x 0.0022F = 10.34 seconds.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1420157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Img15 = screenshot of Vid05 (see brief).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3051779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30</a:t>
            </a:fld>
            <a:endParaRPr lang="en-GB"/>
          </a:p>
        </p:txBody>
      </p:sp>
    </p:spTree>
    <p:extLst>
      <p:ext uri="{BB962C8B-B14F-4D97-AF65-F5344CB8AC3E}">
        <p14:creationId xmlns:p14="http://schemas.microsoft.com/office/powerpoint/2010/main" val="1933096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Button01 = open Doc01 (see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Img17 = </a:t>
            </a:r>
            <a:r>
              <a:rPr lang="en-GB" u="none" dirty="0" err="1">
                <a:solidFill>
                  <a:schemeClr val="bg1">
                    <a:lumMod val="75000"/>
                  </a:schemeClr>
                </a:solidFill>
              </a:rPr>
              <a:t>EveryCircuit</a:t>
            </a:r>
            <a:r>
              <a:rPr lang="en-GB" u="none" dirty="0">
                <a:solidFill>
                  <a:schemeClr val="bg1">
                    <a:lumMod val="75000"/>
                  </a:schemeClr>
                </a:solidFill>
              </a:rPr>
              <a:t> logo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Img16 = Screenshot of vid06 (see brief). Play video full screen.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8711781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32</a:t>
            </a:fld>
            <a:endParaRPr lang="en-GB"/>
          </a:p>
        </p:txBody>
      </p:sp>
    </p:spTree>
    <p:extLst>
      <p:ext uri="{BB962C8B-B14F-4D97-AF65-F5344CB8AC3E}">
        <p14:creationId xmlns:p14="http://schemas.microsoft.com/office/powerpoint/2010/main" val="33331610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Img18 = Image of a 4.7μF capacitor .e.g. https://encrypted-tbn0.gstatic.com/</a:t>
            </a:r>
            <a:r>
              <a:rPr lang="en-US" dirty="0" err="1"/>
              <a:t>images?q</a:t>
            </a:r>
            <a:r>
              <a:rPr lang="en-US" dirty="0"/>
              <a:t>=tbn:ANd9GcQIdPM7MHxHP_zBklENl9VRlMRXDW-LubKKcSiqW_YMag7kuO-NKw.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Multiple Choice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is 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 That is not correct. The capacitor has a capacitance of 4.7</a:t>
            </a:r>
            <a:r>
              <a:rPr lang="en-GB" sz="1200" dirty="0" err="1"/>
              <a:t>μF</a:t>
            </a:r>
            <a:r>
              <a:rPr lang="en-GB" sz="1200" dirty="0"/>
              <a:t> and a working voltage of 250V. Therefore the maximum amount of charge this capacitor can theoretically hold is given by Q = CV = 4.7μF x 250V = 1,175μC = 1.175mC.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b) – That is not correct. The charge that a capacitor can store is given by Q = CV where C is its capacitance and V is the voltage that is applied to it. The greater the capacitance or the voltage, the more charge will be stored. In this case, the maximum amount of charge this capacitor can theoretically hold is given by Q = CV = 4.7μF x 250V = 1,175μC = 1.175mC.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 – That is not correct. It looks like you made a mistake with the units. We know that Q = CV. In this case CV = 4.7μC x 250V = 1,175μC. Because the capacitance was in </a:t>
            </a:r>
            <a:r>
              <a:rPr lang="en-GB" sz="1200" dirty="0" err="1"/>
              <a:t>μF</a:t>
            </a:r>
            <a:r>
              <a:rPr lang="en-GB" sz="1200" dirty="0"/>
              <a:t>, the charge will be in </a:t>
            </a:r>
            <a:r>
              <a:rPr lang="en-GB" sz="1200" dirty="0" err="1"/>
              <a:t>μC</a:t>
            </a:r>
            <a:r>
              <a:rPr lang="en-GB" sz="1200" dirty="0"/>
              <a:t> and 1,175μC is the same as 1.175mC because 1,000μC = 1mC.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d) – Well done. You got it. Q = CV = 4.7μF x 250V = 1,175μC = 1.175mC.</a:t>
            </a:r>
          </a:p>
        </p:txBody>
      </p:sp>
      <p:sp>
        <p:nvSpPr>
          <p:cNvPr id="4" name="Slide Number Placeholder 3"/>
          <p:cNvSpPr>
            <a:spLocks noGrp="1"/>
          </p:cNvSpPr>
          <p:nvPr>
            <p:ph type="sldNum" sz="quarter" idx="10"/>
          </p:nvPr>
        </p:nvSpPr>
        <p:spPr/>
        <p:txBody>
          <a:bodyPr/>
          <a:lstStyle/>
          <a:p>
            <a:fld id="{16FEC50E-693F-7248-AD71-EC691CF637E1}" type="slidenum">
              <a:rPr lang="en-GB" smtClean="0"/>
              <a:t>33</a:t>
            </a:fld>
            <a:endParaRPr lang="en-GB"/>
          </a:p>
        </p:txBody>
      </p:sp>
    </p:spTree>
    <p:extLst>
      <p:ext uri="{BB962C8B-B14F-4D97-AF65-F5344CB8AC3E}">
        <p14:creationId xmlns:p14="http://schemas.microsoft.com/office/powerpoint/2010/main" val="17830412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Multiple Choice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is 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US" dirty="0"/>
              <a:t>– </a:t>
            </a:r>
            <a:r>
              <a:rPr lang="en-GB" sz="1200" dirty="0"/>
              <a:t>Well done. You got it. Q = CV = 2,200μF x 12V = 26,400μC = 26.4mC</a:t>
            </a:r>
            <a:endParaRPr lang="en-US" sz="1200" dirty="0"/>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US" sz="1200" dirty="0"/>
              <a:t>- </a:t>
            </a:r>
            <a:r>
              <a:rPr lang="en-US" dirty="0"/>
              <a:t>That is not correct. </a:t>
            </a:r>
            <a:r>
              <a:rPr lang="en-GB" sz="1200" dirty="0"/>
              <a:t>It looks like you made a mistake with the units. We know that Q = CV. In this case CV = 2,200μF x 12V = 26,400μF. Because the capacitance was in </a:t>
            </a:r>
            <a:r>
              <a:rPr lang="en-GB" sz="1200" dirty="0" err="1"/>
              <a:t>μF</a:t>
            </a:r>
            <a:r>
              <a:rPr lang="en-GB" sz="1200" dirty="0"/>
              <a:t>, the charge will be in </a:t>
            </a:r>
            <a:r>
              <a:rPr lang="en-GB" sz="1200" dirty="0" err="1"/>
              <a:t>μC</a:t>
            </a:r>
            <a:r>
              <a:rPr lang="en-GB" sz="1200" dirty="0"/>
              <a:t> and 26,400μC is the same as 26.4mC because 1,000μC = 1mC.</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GB" sz="1200" dirty="0"/>
              <a:t>- To find the total charge when fully charged we need to use Q = CV = 2,200μF x 12V = 26,400μC = 26.4mC.</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GB" sz="1200" dirty="0"/>
              <a:t>- To find the total charge when fully charged we need to use Q = CV = 2,200μF x 12V = 26,400μC = 26.4mC.</a:t>
            </a: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34</a:t>
            </a:fld>
            <a:endParaRPr lang="en-GB"/>
          </a:p>
        </p:txBody>
      </p:sp>
    </p:spTree>
    <p:extLst>
      <p:ext uri="{BB962C8B-B14F-4D97-AF65-F5344CB8AC3E}">
        <p14:creationId xmlns:p14="http://schemas.microsoft.com/office/powerpoint/2010/main" val="8899981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Multiple Choice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is 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US" dirty="0"/>
              <a:t>– That is not correct. It looks like you might have got confused with the resistor. </a:t>
            </a:r>
            <a:r>
              <a:rPr lang="en-GB" sz="1200" dirty="0"/>
              <a:t>The resistor has no effect on the total charge accumulate by the capacitor. The resistor only influences how quickly this charge accumulates. The total charge is still given by Q = CV = 1,200μF x 12V = 14,400μC.</a:t>
            </a: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US" dirty="0"/>
              <a:t>That is not correct. It looks like you might have got confused with the resistor. </a:t>
            </a:r>
            <a:r>
              <a:rPr lang="en-GB" sz="1200" dirty="0"/>
              <a:t>The resistor has no effect on the total charge accumulate by the capacitor. The resistor only influences how quickly this charge accumulates. The total charge is still given by Q = CV = 1,200μF x 12V = 14,400μC.</a:t>
            </a: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US" sz="1200" dirty="0"/>
              <a:t>-</a:t>
            </a:r>
            <a:r>
              <a:rPr lang="en-GB" sz="1200" dirty="0"/>
              <a:t> Well done. You got it. Q = CV = 1,200μF x 12V = 14,400μC. The resistor has no effect on the total charge accumulate by the capacitor. The resistor only influences how quickly this charge accumulates.</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GB" sz="1200" dirty="0"/>
              <a:t>- </a:t>
            </a:r>
            <a:r>
              <a:rPr lang="en-US" dirty="0"/>
              <a:t>That is not correct. </a:t>
            </a:r>
            <a:r>
              <a:rPr lang="en-GB" sz="1200" dirty="0"/>
              <a:t>It looks like you made a mistake with the units. We know that Q = CV. In this case CV = 1,200μF x 12V = 14,400μF. Because the capacitance was in </a:t>
            </a:r>
            <a:r>
              <a:rPr lang="en-GB" sz="1200" dirty="0" err="1"/>
              <a:t>μF</a:t>
            </a:r>
            <a:r>
              <a:rPr lang="en-GB" sz="1200" dirty="0"/>
              <a:t>, the charge will be in </a:t>
            </a:r>
            <a:r>
              <a:rPr lang="en-GB" sz="1200" dirty="0" err="1"/>
              <a:t>μC</a:t>
            </a:r>
            <a:r>
              <a:rPr lang="en-GB" sz="1200" dirty="0"/>
              <a:t>. The resistor has no effect on the total charge accumulate by the capacitor. The resistor only influences how quickly this charge accumulates.</a:t>
            </a:r>
          </a:p>
        </p:txBody>
      </p:sp>
      <p:sp>
        <p:nvSpPr>
          <p:cNvPr id="4" name="Slide Number Placeholder 3"/>
          <p:cNvSpPr>
            <a:spLocks noGrp="1"/>
          </p:cNvSpPr>
          <p:nvPr>
            <p:ph type="sldNum" sz="quarter" idx="10"/>
          </p:nvPr>
        </p:nvSpPr>
        <p:spPr/>
        <p:txBody>
          <a:bodyPr/>
          <a:lstStyle/>
          <a:p>
            <a:fld id="{16FEC50E-693F-7248-AD71-EC691CF637E1}" type="slidenum">
              <a:rPr lang="en-GB" smtClean="0"/>
              <a:t>35</a:t>
            </a:fld>
            <a:endParaRPr lang="en-GB"/>
          </a:p>
        </p:txBody>
      </p:sp>
    </p:spTree>
    <p:extLst>
      <p:ext uri="{BB962C8B-B14F-4D97-AF65-F5344CB8AC3E}">
        <p14:creationId xmlns:p14="http://schemas.microsoft.com/office/powerpoint/2010/main" val="7360763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Multiple Choice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is 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US" dirty="0"/>
              <a:t>– That is not correct. It will take 1 time constant for the capacitor to reach 63% of the voltage. T = RC = 5300</a:t>
            </a:r>
            <a:r>
              <a:rPr lang="en-GB" sz="1200" dirty="0"/>
              <a:t>Ω x 0.00045F = 2.39s</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US" dirty="0"/>
              <a:t>– That is not correct. It will take 1 time constant for the capacitor to reach 63% of the voltage. T = RC = 5300</a:t>
            </a:r>
            <a:r>
              <a:rPr lang="en-GB" sz="1200" dirty="0"/>
              <a:t>Ω x 0.00045F = 2.39s</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US" dirty="0"/>
              <a:t>– That is not correct. It will take 1 time constant for the capacitor to reach 63% of the voltage. T = RC = 5300</a:t>
            </a:r>
            <a:r>
              <a:rPr lang="en-GB" sz="1200" dirty="0"/>
              <a:t>Ω x 0.00045F = 2.39s</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GB" sz="1200" dirty="0"/>
              <a:t>Well done. </a:t>
            </a:r>
            <a:r>
              <a:rPr lang="en-US" dirty="0"/>
              <a:t>– It will take 1 time constant for the capacitor to reach 63% of the voltage. T = RC = 5300</a:t>
            </a:r>
            <a:r>
              <a:rPr lang="en-GB" sz="1200" dirty="0"/>
              <a:t>Ω x 0.00045F = 2.39s</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endParaRPr lang="en-GB" sz="1200" dirty="0"/>
          </a:p>
        </p:txBody>
      </p:sp>
      <p:sp>
        <p:nvSpPr>
          <p:cNvPr id="4" name="Slide Number Placeholder 3"/>
          <p:cNvSpPr>
            <a:spLocks noGrp="1"/>
          </p:cNvSpPr>
          <p:nvPr>
            <p:ph type="sldNum" sz="quarter" idx="10"/>
          </p:nvPr>
        </p:nvSpPr>
        <p:spPr/>
        <p:txBody>
          <a:bodyPr/>
          <a:lstStyle/>
          <a:p>
            <a:fld id="{16FEC50E-693F-7248-AD71-EC691CF637E1}" type="slidenum">
              <a:rPr lang="en-GB" smtClean="0"/>
              <a:t>36</a:t>
            </a:fld>
            <a:endParaRPr lang="en-GB"/>
          </a:p>
        </p:txBody>
      </p:sp>
    </p:spTree>
    <p:extLst>
      <p:ext uri="{BB962C8B-B14F-4D97-AF65-F5344CB8AC3E}">
        <p14:creationId xmlns:p14="http://schemas.microsoft.com/office/powerpoint/2010/main" val="35113541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Multiple Choice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is 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US" dirty="0"/>
              <a:t>– That is not correct. It will take 5 time constants for the capacitor to theoretically fully charge, i.e. 5T = 5RC. 5T = 5RC = 5 x 10,000</a:t>
            </a:r>
            <a:r>
              <a:rPr lang="en-GB" sz="1200" dirty="0"/>
              <a:t>Ω x 0.0009F = 45s. The capacitor will only charge to 63% of 9V in 1 time constant.</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US" dirty="0"/>
              <a:t>– </a:t>
            </a:r>
            <a:r>
              <a:rPr lang="en-GB" sz="1200" dirty="0"/>
              <a:t>Well done. </a:t>
            </a:r>
            <a:r>
              <a:rPr lang="en-US" dirty="0"/>
              <a:t>– It will take 5 time constants for the capacitor to theoretically fully charge. 5T = 5RC = 5 x 10,000</a:t>
            </a:r>
            <a:r>
              <a:rPr lang="en-GB" sz="1200" dirty="0"/>
              <a:t>Ω x 0.0009F = 45s.</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US" dirty="0"/>
              <a:t>– That is not correct. It will take 5 time constants for the capacitor to theoretically fully charge, i.e. 5T = 5RC. 5T = 5RC = 5 x 10,000</a:t>
            </a:r>
            <a:r>
              <a:rPr lang="en-GB" sz="1200" dirty="0"/>
              <a:t>Ω x 0.0009F = 45s. Also remember that to work out the time constant, the capacitance needs to be in F.</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US" dirty="0"/>
              <a:t>That is not correct. It will take 5 time constants for the capacitor to theoretically fully charge, i.e. 5T = 5RC. 5T = 5RC = 5 x 10,000</a:t>
            </a:r>
            <a:r>
              <a:rPr lang="en-GB" sz="1200" dirty="0"/>
              <a:t>Ω x 0.0009F = 45s. The capacitor will only charge to 63% of 9V in 1 time constant. Also remember that to work out the time constant, the capacitance needs to be in F.</a:t>
            </a:r>
          </a:p>
        </p:txBody>
      </p:sp>
      <p:sp>
        <p:nvSpPr>
          <p:cNvPr id="4" name="Slide Number Placeholder 3"/>
          <p:cNvSpPr>
            <a:spLocks noGrp="1"/>
          </p:cNvSpPr>
          <p:nvPr>
            <p:ph type="sldNum" sz="quarter" idx="10"/>
          </p:nvPr>
        </p:nvSpPr>
        <p:spPr/>
        <p:txBody>
          <a:bodyPr/>
          <a:lstStyle/>
          <a:p>
            <a:fld id="{16FEC50E-693F-7248-AD71-EC691CF637E1}" type="slidenum">
              <a:rPr lang="en-GB" smtClean="0"/>
              <a:t>37</a:t>
            </a:fld>
            <a:endParaRPr lang="en-GB"/>
          </a:p>
        </p:txBody>
      </p:sp>
    </p:spTree>
    <p:extLst>
      <p:ext uri="{BB962C8B-B14F-4D97-AF65-F5344CB8AC3E}">
        <p14:creationId xmlns:p14="http://schemas.microsoft.com/office/powerpoint/2010/main" val="26298725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Multiple Choice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is 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US" dirty="0"/>
              <a:t>– That is not correct. We can work out the time constant, T = RC = 0.0018F x 4000</a:t>
            </a:r>
            <a:r>
              <a:rPr lang="en-GB" sz="1200" dirty="0"/>
              <a:t>Ω = 7.2s. So at 7.2s, which is one time constant, we know that the capacitor is at 63% of full capacity. If 15.75V is 63% of the total, the total must be 15.75/0.63 = 25V.</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US" dirty="0"/>
              <a:t>That is not correct. We can work out the time constant, T = RC = 0.0018F x 4000</a:t>
            </a:r>
            <a:r>
              <a:rPr lang="en-GB" sz="1200" dirty="0"/>
              <a:t>Ω = 7.2s. So at 7.2s, which is one time constant, we know that the capacitor is at 63% of full capacity. If 15.75V is 63% of the total, the total must be 15.75/0.63 = 25V.</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US" dirty="0"/>
              <a:t>Brilliant! Well done. We can work out the time constant, T = RC = 0.0018F x 4000</a:t>
            </a:r>
            <a:r>
              <a:rPr lang="en-GB" sz="1200" dirty="0"/>
              <a:t>Ω = 7.2s. So at 7.2s, which is one time constant, we know that the capacitor is at 63% of full capacity. If 15.75V is 63% of the total, the total must be 15.75/0.63 = 25V.</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US" dirty="0"/>
              <a:t>That is not correct. We can work out the time constant, T = RC = 0.0018F x 4000</a:t>
            </a:r>
            <a:r>
              <a:rPr lang="en-GB" sz="1200" dirty="0"/>
              <a:t>Ω = 7.2s. So at 7.2s, which is one time constant, we know that the capacitor is at 63% of full capacity. If 15.75V is 63% of the total, the total must be 15.75/0.63 = 25V.</a:t>
            </a:r>
          </a:p>
        </p:txBody>
      </p:sp>
      <p:sp>
        <p:nvSpPr>
          <p:cNvPr id="4" name="Slide Number Placeholder 3"/>
          <p:cNvSpPr>
            <a:spLocks noGrp="1"/>
          </p:cNvSpPr>
          <p:nvPr>
            <p:ph type="sldNum" sz="quarter" idx="10"/>
          </p:nvPr>
        </p:nvSpPr>
        <p:spPr/>
        <p:txBody>
          <a:bodyPr/>
          <a:lstStyle/>
          <a:p>
            <a:fld id="{16FEC50E-693F-7248-AD71-EC691CF637E1}" type="slidenum">
              <a:rPr lang="en-GB" smtClean="0"/>
              <a:t>38</a:t>
            </a:fld>
            <a:endParaRPr lang="en-GB"/>
          </a:p>
        </p:txBody>
      </p:sp>
    </p:spTree>
    <p:extLst>
      <p:ext uri="{BB962C8B-B14F-4D97-AF65-F5344CB8AC3E}">
        <p14:creationId xmlns:p14="http://schemas.microsoft.com/office/powerpoint/2010/main" val="11813341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Multiple Choice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is 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US" dirty="0"/>
              <a:t>That is not correct. All we need to do is work out what 37% of 12V is because this is what the voltage will be after 1 time constant. We actually do not need to know how many seconds the time constant is in this case. Therefore, 12V x 0.37 = 4.44V.</a:t>
            </a:r>
            <a:endParaRPr lang="en-GB" sz="1200" dirty="0"/>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US" dirty="0"/>
              <a:t>That is not correct. All we need to do is work out what 37% of 12V is because this is what the voltage will be after 1 time constant. We actually do not need to know how many seconds the time constant is in this case. Therefore, 12V x 0.37 = 4.44V.</a:t>
            </a:r>
            <a:endParaRPr lang="en-GB" sz="1200" dirty="0"/>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US" dirty="0"/>
              <a:t>That is not correct. All we need to do is work out what 37% of 12V is because this is what the voltage will be after 1 time constant. We actually do not need to know how many seconds the time constant is in this case. Therefore, 12V x 0.37 = 4.44V.</a:t>
            </a:r>
            <a:endParaRPr lang="en-GB" sz="1200" dirty="0"/>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US" dirty="0"/>
              <a:t>Well done. That is correct. We know that after 1 time constant (how ever long that is), the capacitor’s voltage will be 37% of its initial. Therefore, 12V x 0.37 = 4.44V.</a:t>
            </a:r>
            <a:endParaRPr lang="en-GB" sz="1200" dirty="0"/>
          </a:p>
        </p:txBody>
      </p:sp>
      <p:sp>
        <p:nvSpPr>
          <p:cNvPr id="4" name="Slide Number Placeholder 3"/>
          <p:cNvSpPr>
            <a:spLocks noGrp="1"/>
          </p:cNvSpPr>
          <p:nvPr>
            <p:ph type="sldNum" sz="quarter" idx="10"/>
          </p:nvPr>
        </p:nvSpPr>
        <p:spPr/>
        <p:txBody>
          <a:bodyPr/>
          <a:lstStyle/>
          <a:p>
            <a:fld id="{16FEC50E-693F-7248-AD71-EC691CF637E1}" type="slidenum">
              <a:rPr lang="en-GB" smtClean="0"/>
              <a:t>39</a:t>
            </a:fld>
            <a:endParaRPr lang="en-GB"/>
          </a:p>
        </p:txBody>
      </p:sp>
    </p:spTree>
    <p:extLst>
      <p:ext uri="{BB962C8B-B14F-4D97-AF65-F5344CB8AC3E}">
        <p14:creationId xmlns:p14="http://schemas.microsoft.com/office/powerpoint/2010/main" val="35276038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40</a:t>
            </a:fld>
            <a:endParaRPr lang="en-GB"/>
          </a:p>
        </p:txBody>
      </p:sp>
    </p:spTree>
    <p:extLst>
      <p:ext uri="{BB962C8B-B14F-4D97-AF65-F5344CB8AC3E}">
        <p14:creationId xmlns:p14="http://schemas.microsoft.com/office/powerpoint/2010/main" val="2082783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link to https://</a:t>
                </a:r>
                <a:r>
                  <a:rPr lang="en-US" dirty="0" err="1"/>
                  <a:t>www.electronics-tutorials.ws</a:t>
                </a:r>
                <a:r>
                  <a:rPr lang="en-US" dirty="0"/>
                  <a:t>/blog/passive-</a:t>
                </a:r>
                <a:r>
                  <a:rPr lang="en-US" dirty="0" err="1"/>
                  <a:t>devices.html</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Img01 = https://</a:t>
                </a:r>
                <a:r>
                  <a:rPr lang="en-US" dirty="0" err="1"/>
                  <a:t>images.pexels.com</a:t>
                </a:r>
                <a:r>
                  <a:rPr lang="en-US" dirty="0"/>
                  <a:t>/photos/269520/pexels-photo-269520.jpeg?cs=</a:t>
                </a:r>
                <a:r>
                  <a:rPr lang="en-US" dirty="0" err="1"/>
                  <a:t>srgb&amp;dl</a:t>
                </a:r>
                <a:r>
                  <a:rPr lang="en-US" dirty="0"/>
                  <a:t>=analog-build-capacitor-269520.jpg&amp;fm=jpg</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18592171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41</a:t>
            </a:fld>
            <a:endParaRPr lang="en-GB"/>
          </a:p>
        </p:txBody>
      </p:sp>
    </p:spTree>
    <p:extLst>
      <p:ext uri="{BB962C8B-B14F-4D97-AF65-F5344CB8AC3E}">
        <p14:creationId xmlns:p14="http://schemas.microsoft.com/office/powerpoint/2010/main" val="27630029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42</a:t>
            </a:fld>
            <a:endParaRPr lang="en-GB"/>
          </a:p>
        </p:txBody>
      </p:sp>
    </p:spTree>
    <p:extLst>
      <p:ext uri="{BB962C8B-B14F-4D97-AF65-F5344CB8AC3E}">
        <p14:creationId xmlns:p14="http://schemas.microsoft.com/office/powerpoint/2010/main" val="32774397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43</a:t>
            </a:fld>
            <a:endParaRPr lang="en-GB"/>
          </a:p>
        </p:txBody>
      </p:sp>
    </p:spTree>
    <p:extLst>
      <p:ext uri="{BB962C8B-B14F-4D97-AF65-F5344CB8AC3E}">
        <p14:creationId xmlns:p14="http://schemas.microsoft.com/office/powerpoint/2010/main" val="3421713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44</a:t>
            </a:fld>
            <a:endParaRPr lang="en-GB"/>
          </a:p>
        </p:txBody>
      </p:sp>
    </p:spTree>
    <p:extLst>
      <p:ext uri="{BB962C8B-B14F-4D97-AF65-F5344CB8AC3E}">
        <p14:creationId xmlns:p14="http://schemas.microsoft.com/office/powerpoint/2010/main" val="12814878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45</a:t>
            </a:fld>
            <a:endParaRPr lang="en-GB"/>
          </a:p>
        </p:txBody>
      </p:sp>
    </p:spTree>
    <p:extLst>
      <p:ext uri="{BB962C8B-B14F-4D97-AF65-F5344CB8AC3E}">
        <p14:creationId xmlns:p14="http://schemas.microsoft.com/office/powerpoint/2010/main" val="18947691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46</a:t>
            </a:fld>
            <a:endParaRPr lang="en-GB"/>
          </a:p>
        </p:txBody>
      </p:sp>
    </p:spTree>
    <p:extLst>
      <p:ext uri="{BB962C8B-B14F-4D97-AF65-F5344CB8AC3E}">
        <p14:creationId xmlns:p14="http://schemas.microsoft.com/office/powerpoint/2010/main" val="2468898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US" dirty="0" err="1"/>
              <a:t>Youtube</a:t>
            </a:r>
            <a:r>
              <a:rPr lang="en-US" dirty="0"/>
              <a:t> video: URL = </a:t>
            </a:r>
            <a:r>
              <a:rPr lang="en-GB" dirty="0"/>
              <a:t>https://</a:t>
            </a:r>
            <a:r>
              <a:rPr lang="en-GB" dirty="0" err="1"/>
              <a:t>www.youtube.com</a:t>
            </a:r>
            <a:r>
              <a:rPr lang="en-GB" dirty="0"/>
              <a:t>/</a:t>
            </a:r>
            <a:r>
              <a:rPr lang="en-GB" dirty="0" err="1"/>
              <a:t>watch?v</a:t>
            </a:r>
            <a:r>
              <a:rPr lang="en-GB" dirty="0"/>
              <a:t>=otQGdPLyF3w</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2311085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Img02 = screenshot of Vid01 (see brief).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486590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Cloze questions</a:t>
            </a:r>
          </a:p>
          <a:p>
            <a:r>
              <a:rPr lang="en-GB" dirty="0"/>
              <a:t>Correct answers are bold</a:t>
            </a:r>
          </a:p>
          <a:p>
            <a:endParaRPr lang="en-GB" dirty="0"/>
          </a:p>
          <a:p>
            <a:r>
              <a:rPr lang="en-GB" dirty="0"/>
              <a:t>Box01</a:t>
            </a:r>
          </a:p>
          <a:p>
            <a:r>
              <a:rPr lang="en-GB" dirty="0"/>
              <a:t>Options: </a:t>
            </a:r>
            <a:r>
              <a:rPr lang="en-GB" b="1" dirty="0"/>
              <a:t>increase</a:t>
            </a:r>
            <a:r>
              <a:rPr lang="en-GB" dirty="0"/>
              <a:t>/decrease </a:t>
            </a:r>
          </a:p>
          <a:p>
            <a:endParaRPr lang="en-GB" dirty="0"/>
          </a:p>
          <a:p>
            <a:r>
              <a:rPr lang="en-GB" dirty="0"/>
              <a:t>Box02</a:t>
            </a:r>
          </a:p>
          <a:p>
            <a:r>
              <a:rPr lang="en-GB" dirty="0"/>
              <a:t>Options: less/</a:t>
            </a:r>
            <a:r>
              <a:rPr lang="en-GB" b="1" dirty="0"/>
              <a:t>more</a:t>
            </a:r>
          </a:p>
          <a:p>
            <a:endParaRPr lang="en-GB" b="1" dirty="0"/>
          </a:p>
          <a:p>
            <a:r>
              <a:rPr lang="en-GB" b="0" dirty="0"/>
              <a:t>Img03 – reproduce as is</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3570384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Img03 = Image of a 4.7μF capacitor .e.g. https://encrypted-tbn0.gstatic.com/</a:t>
            </a:r>
            <a:r>
              <a:rPr lang="en-US" dirty="0" err="1"/>
              <a:t>images?q</a:t>
            </a:r>
            <a:r>
              <a:rPr lang="en-US" dirty="0"/>
              <a:t>=tbn:ANd9GcQIdPM7MHxHP_zBklENl9VRlMRXDW-LubKKcSiqW_YMag7kuO-NKw.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Multiple Choice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3437229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Multiple Choice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40297251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392011" y="4269096"/>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1176096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10/22/18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10/22/18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10/22/18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10/22/18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10/22/18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10/22/18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10/22/18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10/22/18</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665" r:id="rId12"/>
    <p:sldLayoutId id="2147483661" r:id="rId13"/>
    <p:sldLayoutId id="2147483652" r:id="rId14"/>
    <p:sldLayoutId id="2147483664" r:id="rId15"/>
    <p:sldLayoutId id="2147483660" r:id="rId16"/>
    <p:sldLayoutId id="2147483705"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comments" Target="../comments/comment4.xml"/><Relationship Id="rId4" Type="http://schemas.openxmlformats.org/officeDocument/2006/relationships/image" Target="../media/image9.tif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comments" Target="../comments/comment5.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tiff"/></Relationships>
</file>

<file path=ppt/slides/_rels/slide14.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notesSlide" Target="../notesSlides/notesSlide13.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3.png"/><Relationship Id="rId9" Type="http://schemas.openxmlformats.org/officeDocument/2006/relationships/comments" Target="../comments/commen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comments" Target="../comments/comment7.xml"/><Relationship Id="rId5" Type="http://schemas.openxmlformats.org/officeDocument/2006/relationships/image" Target="../media/image2.sv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comments" Target="../comments/comment8.xml"/><Relationship Id="rId5" Type="http://schemas.openxmlformats.org/officeDocument/2006/relationships/image" Target="../media/image2.sv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2.sv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comments" Target="../comments/comment9.xml"/><Relationship Id="rId5" Type="http://schemas.openxmlformats.org/officeDocument/2006/relationships/image" Target="../media/image2.sv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comments" Target="../comments/comment10.xml"/><Relationship Id="rId5" Type="http://schemas.openxmlformats.org/officeDocument/2006/relationships/image" Target="../media/image2.sv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2.sv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comments" Target="../comments/comment11.xml"/><Relationship Id="rId5" Type="http://schemas.openxmlformats.org/officeDocument/2006/relationships/image" Target="../media/image2.sv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2.sv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notesSlide" Target="../notesSlides/notesSlide22.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4.png"/><Relationship Id="rId9" Type="http://schemas.openxmlformats.org/officeDocument/2006/relationships/comments" Target="../comments/comment1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comments" Target="../comments/comment13.xml"/><Relationship Id="rId5" Type="http://schemas.openxmlformats.org/officeDocument/2006/relationships/image" Target="../media/image2.sv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comments" Target="../comments/comment14.xml"/><Relationship Id="rId5" Type="http://schemas.openxmlformats.org/officeDocument/2006/relationships/image" Target="../media/image2.sv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comments" Target="../comments/comment15.xml"/><Relationship Id="rId5" Type="http://schemas.openxmlformats.org/officeDocument/2006/relationships/image" Target="../media/image2.sv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comments" Target="../comments/comment16.xml"/><Relationship Id="rId5" Type="http://schemas.openxmlformats.org/officeDocument/2006/relationships/image" Target="../media/image2.sv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comments" Target="../comments/comment17.xml"/><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15.tiff"/><Relationship Id="rId5" Type="http://schemas.openxmlformats.org/officeDocument/2006/relationships/image" Target="../media/image2.sv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comments" Target="../comments/comment18.xml"/><Relationship Id="rId4" Type="http://schemas.openxmlformats.org/officeDocument/2006/relationships/image" Target="../media/image8.tif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7.xml"/><Relationship Id="rId1" Type="http://schemas.openxmlformats.org/officeDocument/2006/relationships/tags" Target="../tags/tag41.xml"/><Relationship Id="rId4" Type="http://schemas.openxmlformats.org/officeDocument/2006/relationships/image" Target="../media/image16.tiff"/></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7.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7.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7.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7.xml"/><Relationship Id="rId1" Type="http://schemas.openxmlformats.org/officeDocument/2006/relationships/tags" Target="../tags/tag45.xml"/><Relationship Id="rId4" Type="http://schemas.openxmlformats.org/officeDocument/2006/relationships/image" Target="../media/image17.tiff"/></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7.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7.xml"/><Relationship Id="rId1" Type="http://schemas.openxmlformats.org/officeDocument/2006/relationships/tags" Target="../tags/tag47.xml"/></Relationships>
</file>

<file path=ppt/slides/_rels/slide5.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notesSlide" Target="../notesSlides/notesSlide4.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3.tiff"/><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6.png"/><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2.sv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comments" Target="../comments/comment3.xml"/><Relationship Id="rId4"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dirty="0"/>
              <a:t>Electronics</a:t>
            </a:r>
          </a:p>
        </p:txBody>
      </p:sp>
      <p:sp>
        <p:nvSpPr>
          <p:cNvPr id="3" name="Subtitle 2"/>
          <p:cNvSpPr>
            <a:spLocks noGrp="1"/>
          </p:cNvSpPr>
          <p:nvPr>
            <p:ph type="subTitle" idx="1"/>
          </p:nvPr>
        </p:nvSpPr>
        <p:spPr/>
        <p:txBody>
          <a:bodyPr>
            <a:normAutofit/>
          </a:bodyPr>
          <a:lstStyle/>
          <a:p>
            <a:pPr algn="l"/>
            <a:r>
              <a:rPr lang="en-GB" sz="2400" dirty="0"/>
              <a:t>Topic 4: Capacitors</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2</a:t>
            </a:r>
          </a:p>
        </p:txBody>
      </p:sp>
      <p:sp>
        <p:nvSpPr>
          <p:cNvPr id="5" name="TextBox 4">
            <a:extLst>
              <a:ext uri="{FF2B5EF4-FFF2-40B4-BE49-F238E27FC236}">
                <a16:creationId xmlns:a16="http://schemas.microsoft.com/office/drawing/2014/main" id="{4169D42B-8B9E-F947-AE10-120EC07CF9C4}"/>
              </a:ext>
            </a:extLst>
          </p:cNvPr>
          <p:cNvSpPr txBox="1"/>
          <p:nvPr/>
        </p:nvSpPr>
        <p:spPr>
          <a:xfrm>
            <a:off x="1057330" y="1233577"/>
            <a:ext cx="7672758" cy="3046988"/>
          </a:xfrm>
          <a:prstGeom prst="rect">
            <a:avLst/>
          </a:prstGeom>
          <a:noFill/>
        </p:spPr>
        <p:txBody>
          <a:bodyPr wrap="square" rtlCol="0">
            <a:spAutoFit/>
          </a:bodyPr>
          <a:lstStyle/>
          <a:p>
            <a:r>
              <a:rPr lang="en-GB" sz="2400" dirty="0"/>
              <a:t>A capacitor has a capacitance of 3.3mF. It is connected to a 12V power source. How much charge will it store once fully charged?</a:t>
            </a:r>
          </a:p>
          <a:p>
            <a:endParaRPr lang="en-GB" sz="2400" dirty="0"/>
          </a:p>
          <a:p>
            <a:pPr marL="457200" indent="-457200">
              <a:buFont typeface="+mj-lt"/>
              <a:buAutoNum type="alphaLcParenR"/>
            </a:pPr>
            <a:r>
              <a:rPr lang="en-GB" sz="2400" dirty="0"/>
              <a:t>1</a:t>
            </a:r>
          </a:p>
          <a:p>
            <a:pPr marL="457200" indent="-457200">
              <a:buFont typeface="+mj-lt"/>
              <a:buAutoNum type="alphaLcParenR"/>
            </a:pPr>
            <a:r>
              <a:rPr lang="en-GB" sz="2400" dirty="0"/>
              <a:t>2</a:t>
            </a:r>
          </a:p>
          <a:p>
            <a:pPr marL="457200" indent="-457200">
              <a:buFont typeface="+mj-lt"/>
              <a:buAutoNum type="alphaLcParenR"/>
            </a:pPr>
            <a:r>
              <a:rPr lang="en-GB" sz="2400" dirty="0"/>
              <a:t>3</a:t>
            </a:r>
          </a:p>
          <a:p>
            <a:pPr marL="457200" indent="-457200">
              <a:buFont typeface="+mj-lt"/>
              <a:buAutoNum type="alphaLcParenR"/>
            </a:pPr>
            <a:r>
              <a:rPr lang="en-GB" sz="2400" dirty="0"/>
              <a:t>4 </a:t>
            </a:r>
          </a:p>
        </p:txBody>
      </p:sp>
    </p:spTree>
    <p:custDataLst>
      <p:tags r:id="rId1"/>
    </p:custDataLst>
    <p:extLst>
      <p:ext uri="{BB962C8B-B14F-4D97-AF65-F5344CB8AC3E}">
        <p14:creationId xmlns:p14="http://schemas.microsoft.com/office/powerpoint/2010/main" val="1855919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3</a:t>
            </a:r>
          </a:p>
        </p:txBody>
      </p:sp>
      <p:sp>
        <p:nvSpPr>
          <p:cNvPr id="5" name="TextBox 4">
            <a:extLst>
              <a:ext uri="{FF2B5EF4-FFF2-40B4-BE49-F238E27FC236}">
                <a16:creationId xmlns:a16="http://schemas.microsoft.com/office/drawing/2014/main" id="{4169D42B-8B9E-F947-AE10-120EC07CF9C4}"/>
              </a:ext>
            </a:extLst>
          </p:cNvPr>
          <p:cNvSpPr txBox="1"/>
          <p:nvPr/>
        </p:nvSpPr>
        <p:spPr>
          <a:xfrm>
            <a:off x="1057330" y="1233577"/>
            <a:ext cx="7672758" cy="3046988"/>
          </a:xfrm>
          <a:prstGeom prst="rect">
            <a:avLst/>
          </a:prstGeom>
          <a:noFill/>
        </p:spPr>
        <p:txBody>
          <a:bodyPr wrap="square" rtlCol="0">
            <a:spAutoFit/>
          </a:bodyPr>
          <a:lstStyle/>
          <a:p>
            <a:r>
              <a:rPr lang="en-GB" sz="2400" dirty="0"/>
              <a:t>A capacitor is connected to a 20V power supply and it is found to be holding 4,800μC of charge when fully charged. What is the capacitor’s capacitance?</a:t>
            </a:r>
          </a:p>
          <a:p>
            <a:endParaRPr lang="en-GB" sz="2400" dirty="0"/>
          </a:p>
          <a:p>
            <a:pPr marL="457200" indent="-457200">
              <a:buFont typeface="+mj-lt"/>
              <a:buAutoNum type="alphaLcParenR"/>
            </a:pPr>
            <a:r>
              <a:rPr lang="en-GB" sz="2400" dirty="0"/>
              <a:t>1</a:t>
            </a:r>
          </a:p>
          <a:p>
            <a:pPr marL="457200" indent="-457200">
              <a:buFont typeface="+mj-lt"/>
              <a:buAutoNum type="alphaLcParenR"/>
            </a:pPr>
            <a:r>
              <a:rPr lang="en-GB" sz="2400" dirty="0"/>
              <a:t>2</a:t>
            </a:r>
          </a:p>
          <a:p>
            <a:pPr marL="457200" indent="-457200">
              <a:buFont typeface="+mj-lt"/>
              <a:buAutoNum type="alphaLcParenR"/>
            </a:pPr>
            <a:r>
              <a:rPr lang="en-GB" sz="2400" dirty="0"/>
              <a:t>3</a:t>
            </a:r>
          </a:p>
          <a:p>
            <a:pPr marL="457200" indent="-457200">
              <a:buFont typeface="+mj-lt"/>
              <a:buAutoNum type="alphaLcParenR"/>
            </a:pPr>
            <a:r>
              <a:rPr lang="en-GB" sz="2400" dirty="0"/>
              <a:t>4 </a:t>
            </a:r>
          </a:p>
        </p:txBody>
      </p:sp>
    </p:spTree>
    <p:custDataLst>
      <p:tags r:id="rId1"/>
    </p:custDataLst>
    <p:extLst>
      <p:ext uri="{BB962C8B-B14F-4D97-AF65-F5344CB8AC3E}">
        <p14:creationId xmlns:p14="http://schemas.microsoft.com/office/powerpoint/2010/main" val="735622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4</a:t>
            </a:r>
          </a:p>
        </p:txBody>
      </p:sp>
      <p:sp>
        <p:nvSpPr>
          <p:cNvPr id="5" name="TextBox 4">
            <a:extLst>
              <a:ext uri="{FF2B5EF4-FFF2-40B4-BE49-F238E27FC236}">
                <a16:creationId xmlns:a16="http://schemas.microsoft.com/office/drawing/2014/main" id="{4169D42B-8B9E-F947-AE10-120EC07CF9C4}"/>
              </a:ext>
            </a:extLst>
          </p:cNvPr>
          <p:cNvSpPr txBox="1"/>
          <p:nvPr/>
        </p:nvSpPr>
        <p:spPr>
          <a:xfrm>
            <a:off x="1057330" y="1233577"/>
            <a:ext cx="5756447" cy="3046988"/>
          </a:xfrm>
          <a:prstGeom prst="rect">
            <a:avLst/>
          </a:prstGeom>
          <a:noFill/>
        </p:spPr>
        <p:txBody>
          <a:bodyPr wrap="square" rtlCol="0">
            <a:spAutoFit/>
          </a:bodyPr>
          <a:lstStyle/>
          <a:p>
            <a:r>
              <a:rPr lang="en-GB" sz="2400" dirty="0"/>
              <a:t>The capacitor in the picture is connected to a 20V supply. What charge will the capacitor hold when fully charged?</a:t>
            </a:r>
          </a:p>
          <a:p>
            <a:endParaRPr lang="en-GB" sz="2400" dirty="0"/>
          </a:p>
          <a:p>
            <a:pPr marL="457200" indent="-457200">
              <a:buFont typeface="+mj-lt"/>
              <a:buAutoNum type="alphaLcParenR"/>
            </a:pPr>
            <a:r>
              <a:rPr lang="en-GB" sz="2400" dirty="0"/>
              <a:t>1</a:t>
            </a:r>
          </a:p>
          <a:p>
            <a:pPr marL="457200" indent="-457200">
              <a:buFont typeface="+mj-lt"/>
              <a:buAutoNum type="alphaLcParenR"/>
            </a:pPr>
            <a:r>
              <a:rPr lang="en-GB" sz="2400" dirty="0"/>
              <a:t>2</a:t>
            </a:r>
          </a:p>
          <a:p>
            <a:pPr marL="457200" indent="-457200">
              <a:buFont typeface="+mj-lt"/>
              <a:buAutoNum type="alphaLcParenR"/>
            </a:pPr>
            <a:r>
              <a:rPr lang="en-GB" sz="2400" dirty="0"/>
              <a:t>0μC</a:t>
            </a:r>
          </a:p>
          <a:p>
            <a:pPr marL="457200" indent="-457200">
              <a:buFont typeface="+mj-lt"/>
              <a:buAutoNum type="alphaLcParenR"/>
            </a:pPr>
            <a:r>
              <a:rPr lang="en-GB" sz="2400" dirty="0"/>
              <a:t>4</a:t>
            </a:r>
          </a:p>
        </p:txBody>
      </p:sp>
      <p:pic>
        <p:nvPicPr>
          <p:cNvPr id="3" name="Picture 2">
            <a:extLst>
              <a:ext uri="{FF2B5EF4-FFF2-40B4-BE49-F238E27FC236}">
                <a16:creationId xmlns:a16="http://schemas.microsoft.com/office/drawing/2014/main" id="{A25FAE61-867D-EA44-9466-9829B61B515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13777" y="899410"/>
            <a:ext cx="2987332" cy="3189990"/>
          </a:xfrm>
          <a:prstGeom prst="rect">
            <a:avLst/>
          </a:prstGeom>
        </p:spPr>
      </p:pic>
    </p:spTree>
    <p:custDataLst>
      <p:tags r:id="rId1"/>
    </p:custDataLst>
    <p:extLst>
      <p:ext uri="{BB962C8B-B14F-4D97-AF65-F5344CB8AC3E}">
        <p14:creationId xmlns:p14="http://schemas.microsoft.com/office/powerpoint/2010/main" val="3915675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How long does a capacitor take to charge?</a:t>
            </a:r>
          </a:p>
        </p:txBody>
      </p:sp>
      <p:sp>
        <p:nvSpPr>
          <p:cNvPr id="13" name="Rectangle 12">
            <a:extLst>
              <a:ext uri="{FF2B5EF4-FFF2-40B4-BE49-F238E27FC236}">
                <a16:creationId xmlns:a16="http://schemas.microsoft.com/office/drawing/2014/main" id="{FF62D47F-6933-8946-8F0C-E7119AE0A3A0}"/>
              </a:ext>
            </a:extLst>
          </p:cNvPr>
          <p:cNvSpPr/>
          <p:nvPr/>
        </p:nvSpPr>
        <p:spPr>
          <a:xfrm>
            <a:off x="1057331" y="3094200"/>
            <a:ext cx="4893766" cy="1938992"/>
          </a:xfrm>
          <a:prstGeom prst="rect">
            <a:avLst/>
          </a:prstGeom>
          <a:solidFill>
            <a:schemeClr val="accent2"/>
          </a:solidFill>
        </p:spPr>
        <p:txBody>
          <a:bodyPr wrap="square">
            <a:spAutoFit/>
          </a:bodyPr>
          <a:lstStyle/>
          <a:p>
            <a:pPr algn="just"/>
            <a:r>
              <a:rPr lang="en-GB" sz="2400" b="1" i="1" dirty="0">
                <a:solidFill>
                  <a:schemeClr val="bg1"/>
                </a:solidFill>
              </a:rPr>
              <a:t>Real life is messy and in reality, capacitors are never completely charged or discharged. But most of the time we can assume that they are.</a:t>
            </a:r>
          </a:p>
        </p:txBody>
      </p:sp>
      <p:sp>
        <p:nvSpPr>
          <p:cNvPr id="4" name="TextBox 3">
            <a:extLst>
              <a:ext uri="{FF2B5EF4-FFF2-40B4-BE49-F238E27FC236}">
                <a16:creationId xmlns:a16="http://schemas.microsoft.com/office/drawing/2014/main" id="{6173E878-DF82-0C4A-8A22-E2FAC8844547}"/>
              </a:ext>
            </a:extLst>
          </p:cNvPr>
          <p:cNvSpPr txBox="1"/>
          <p:nvPr/>
        </p:nvSpPr>
        <p:spPr>
          <a:xfrm>
            <a:off x="1057330" y="1155208"/>
            <a:ext cx="4893766" cy="1938992"/>
          </a:xfrm>
          <a:prstGeom prst="rect">
            <a:avLst/>
          </a:prstGeom>
          <a:noFill/>
        </p:spPr>
        <p:txBody>
          <a:bodyPr wrap="square" rtlCol="0">
            <a:spAutoFit/>
          </a:bodyPr>
          <a:lstStyle/>
          <a:p>
            <a:pPr algn="just"/>
            <a:r>
              <a:rPr lang="en-GB" sz="2400" dirty="0"/>
              <a:t>All those previous questions dealt with capacitors when they are fully charged. By how long does that take exactly? Time for another experiment.</a:t>
            </a:r>
          </a:p>
        </p:txBody>
      </p:sp>
      <p:pic>
        <p:nvPicPr>
          <p:cNvPr id="3" name="Picture 2">
            <a:extLst>
              <a:ext uri="{FF2B5EF4-FFF2-40B4-BE49-F238E27FC236}">
                <a16:creationId xmlns:a16="http://schemas.microsoft.com/office/drawing/2014/main" id="{B9270D27-EA67-D04D-8753-DC0F226549C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75948" y="1233577"/>
            <a:ext cx="3764709" cy="2861179"/>
          </a:xfrm>
          <a:prstGeom prst="rect">
            <a:avLst/>
          </a:prstGeom>
        </p:spPr>
      </p:pic>
      <p:pic>
        <p:nvPicPr>
          <p:cNvPr id="6" name="Graphic 5" descr="Lightbulb">
            <a:extLst>
              <a:ext uri="{FF2B5EF4-FFF2-40B4-BE49-F238E27FC236}">
                <a16:creationId xmlns:a16="http://schemas.microsoft.com/office/drawing/2014/main" id="{20D61C1D-C1F3-0A40-9327-4E564E6E2D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2930" y="3068601"/>
            <a:ext cx="914400" cy="914400"/>
          </a:xfrm>
          <a:prstGeom prst="rect">
            <a:avLst/>
          </a:prstGeom>
        </p:spPr>
      </p:pic>
    </p:spTree>
    <p:custDataLst>
      <p:tags r:id="rId1"/>
    </p:custDataLst>
    <p:extLst>
      <p:ext uri="{BB962C8B-B14F-4D97-AF65-F5344CB8AC3E}">
        <p14:creationId xmlns:p14="http://schemas.microsoft.com/office/powerpoint/2010/main" val="2871188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FA9D0DD-7B12-5943-8B53-86F68F37D0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36695" y="1688945"/>
            <a:ext cx="4117012" cy="2470207"/>
          </a:xfrm>
          <a:prstGeom prst="rect">
            <a:avLst/>
          </a:prstGeom>
        </p:spPr>
      </p:pic>
      <p:sp>
        <p:nvSpPr>
          <p:cNvPr id="2" name="Title 1"/>
          <p:cNvSpPr>
            <a:spLocks noGrp="1"/>
          </p:cNvSpPr>
          <p:nvPr>
            <p:ph type="title"/>
          </p:nvPr>
        </p:nvSpPr>
        <p:spPr>
          <a:xfrm>
            <a:off x="1057330" y="266407"/>
            <a:ext cx="7672758" cy="967170"/>
          </a:xfrm>
        </p:spPr>
        <p:txBody>
          <a:bodyPr>
            <a:normAutofit/>
          </a:bodyPr>
          <a:lstStyle/>
          <a:p>
            <a:r>
              <a:rPr lang="en-GB" sz="3000" dirty="0"/>
              <a:t>Build the Circuit</a:t>
            </a:r>
          </a:p>
        </p:txBody>
      </p:sp>
      <p:sp>
        <p:nvSpPr>
          <p:cNvPr id="3" name="Content Placeholder 2"/>
          <p:cNvSpPr>
            <a:spLocks noGrp="1"/>
          </p:cNvSpPr>
          <p:nvPr>
            <p:ph idx="1"/>
          </p:nvPr>
        </p:nvSpPr>
        <p:spPr>
          <a:xfrm>
            <a:off x="1122531" y="1091868"/>
            <a:ext cx="7607557" cy="1081705"/>
          </a:xfrm>
        </p:spPr>
        <p:txBody>
          <a:bodyPr>
            <a:noAutofit/>
          </a:bodyPr>
          <a:lstStyle/>
          <a:p>
            <a:pPr marL="0" indent="0" algn="just">
              <a:buNone/>
            </a:pPr>
            <a:r>
              <a:rPr lang="en-US" sz="2400" dirty="0"/>
              <a:t>To continue our exploration of capacitor characteristics, recreate this circuit from the previous unit.</a:t>
            </a:r>
          </a:p>
        </p:txBody>
      </p:sp>
      <p:sp>
        <p:nvSpPr>
          <p:cNvPr id="5" name="Rectangle 4">
            <a:extLst>
              <a:ext uri="{FF2B5EF4-FFF2-40B4-BE49-F238E27FC236}">
                <a16:creationId xmlns:a16="http://schemas.microsoft.com/office/drawing/2014/main" id="{404ED4B3-E251-AD40-B2CA-A34AB0B619F3}"/>
              </a:ext>
            </a:extLst>
          </p:cNvPr>
          <p:cNvSpPr/>
          <p:nvPr/>
        </p:nvSpPr>
        <p:spPr>
          <a:xfrm>
            <a:off x="1196743" y="1999794"/>
            <a:ext cx="3453645" cy="1938992"/>
          </a:xfrm>
          <a:prstGeom prst="rect">
            <a:avLst/>
          </a:prstGeom>
          <a:solidFill>
            <a:schemeClr val="tx2">
              <a:lumMod val="40000"/>
              <a:lumOff val="60000"/>
            </a:schemeClr>
          </a:solidFill>
        </p:spPr>
        <p:txBody>
          <a:bodyPr wrap="square">
            <a:spAutoFit/>
          </a:bodyPr>
          <a:lstStyle/>
          <a:p>
            <a:pPr algn="just"/>
            <a:r>
              <a:rPr lang="en-GB" sz="2400" i="1" dirty="0"/>
              <a:t>Build this circuit. Rollover or touch each symbol in the schematic to find out more. Watch the video if you need help.</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42698" y="1954350"/>
            <a:ext cx="854046" cy="854046"/>
          </a:xfrm>
          <a:prstGeom prst="rect">
            <a:avLst/>
          </a:prstGeom>
        </p:spPr>
      </p:pic>
      <p:sp>
        <p:nvSpPr>
          <p:cNvPr id="8" name="Rounded Rectangle 7">
            <a:extLst>
              <a:ext uri="{FF2B5EF4-FFF2-40B4-BE49-F238E27FC236}">
                <a16:creationId xmlns:a16="http://schemas.microsoft.com/office/drawing/2014/main" id="{0883944F-0013-E242-AE6F-D80025849260}"/>
              </a:ext>
            </a:extLst>
          </p:cNvPr>
          <p:cNvSpPr/>
          <p:nvPr/>
        </p:nvSpPr>
        <p:spPr>
          <a:xfrm>
            <a:off x="698721" y="4159152"/>
            <a:ext cx="911983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Watch how to build the circuit and set up your </a:t>
            </a:r>
            <a:r>
              <a:rPr lang="en-GB" sz="2800" b="1" i="1" dirty="0" err="1"/>
              <a:t>multimeter</a:t>
            </a:r>
            <a:endParaRPr lang="en-GB" sz="2800" b="1" i="1" dirty="0"/>
          </a:p>
        </p:txBody>
      </p:sp>
      <p:pic>
        <p:nvPicPr>
          <p:cNvPr id="9" name="Graphic 8" descr="Magnifying glass">
            <a:extLst>
              <a:ext uri="{FF2B5EF4-FFF2-40B4-BE49-F238E27FC236}">
                <a16:creationId xmlns:a16="http://schemas.microsoft.com/office/drawing/2014/main" id="{D39B8C8D-2CCA-EA4A-910C-9CB07D61DA82}"/>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235178" y="1825038"/>
            <a:ext cx="468000" cy="468000"/>
          </a:xfrm>
          <a:prstGeom prst="rect">
            <a:avLst/>
          </a:prstGeom>
        </p:spPr>
      </p:pic>
    </p:spTree>
    <p:custDataLst>
      <p:tags r:id="rId1"/>
    </p:custDataLst>
    <p:extLst>
      <p:ext uri="{BB962C8B-B14F-4D97-AF65-F5344CB8AC3E}">
        <p14:creationId xmlns:p14="http://schemas.microsoft.com/office/powerpoint/2010/main" val="1568107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Take a picture</a:t>
            </a:r>
          </a:p>
        </p:txBody>
      </p:sp>
      <p:sp>
        <p:nvSpPr>
          <p:cNvPr id="3" name="Content Placeholder 2"/>
          <p:cNvSpPr>
            <a:spLocks noGrp="1"/>
          </p:cNvSpPr>
          <p:nvPr>
            <p:ph idx="1"/>
          </p:nvPr>
        </p:nvSpPr>
        <p:spPr>
          <a:xfrm>
            <a:off x="1122530" y="1091867"/>
            <a:ext cx="7840406" cy="702499"/>
          </a:xfrm>
          <a:solidFill>
            <a:schemeClr val="tx2">
              <a:lumMod val="40000"/>
              <a:lumOff val="60000"/>
            </a:schemeClr>
          </a:solidFill>
        </p:spPr>
        <p:txBody>
          <a:bodyPr>
            <a:noAutofit/>
          </a:bodyPr>
          <a:lstStyle/>
          <a:p>
            <a:pPr marL="0" indent="0" algn="just">
              <a:buNone/>
            </a:pPr>
            <a:r>
              <a:rPr lang="en-GB" sz="2400" i="1" dirty="0"/>
              <a:t>Take a picture of your completed circuit and upload it to your online portfolio.</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4" y="940320"/>
            <a:ext cx="854046" cy="854046"/>
          </a:xfrm>
          <a:prstGeom prst="rect">
            <a:avLst/>
          </a:prstGeom>
        </p:spPr>
      </p:pic>
      <p:sp>
        <p:nvSpPr>
          <p:cNvPr id="9" name="Rounded Rectangle 8">
            <a:extLst>
              <a:ext uri="{FF2B5EF4-FFF2-40B4-BE49-F238E27FC236}">
                <a16:creationId xmlns:a16="http://schemas.microsoft.com/office/drawing/2014/main" id="{E0ABC7F2-7240-CA4F-8E15-6C49824C9866}"/>
              </a:ext>
            </a:extLst>
          </p:cNvPr>
          <p:cNvSpPr/>
          <p:nvPr/>
        </p:nvSpPr>
        <p:spPr>
          <a:xfrm>
            <a:off x="1122530" y="2619826"/>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sp>
        <p:nvSpPr>
          <p:cNvPr id="10" name="Rectangle 9">
            <a:extLst>
              <a:ext uri="{FF2B5EF4-FFF2-40B4-BE49-F238E27FC236}">
                <a16:creationId xmlns:a16="http://schemas.microsoft.com/office/drawing/2014/main" id="{B05F342B-93AA-BD4A-9184-E4BDD0979139}"/>
              </a:ext>
            </a:extLst>
          </p:cNvPr>
          <p:cNvSpPr/>
          <p:nvPr/>
        </p:nvSpPr>
        <p:spPr>
          <a:xfrm>
            <a:off x="4059936" y="2678835"/>
            <a:ext cx="4903000"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a:extLst>
              <a:ext uri="{FF2B5EF4-FFF2-40B4-BE49-F238E27FC236}">
                <a16:creationId xmlns:a16="http://schemas.microsoft.com/office/drawing/2014/main" id="{D206D033-5930-A543-A80E-25F4B93215D4}"/>
              </a:ext>
            </a:extLst>
          </p:cNvPr>
          <p:cNvSpPr/>
          <p:nvPr/>
        </p:nvSpPr>
        <p:spPr>
          <a:xfrm>
            <a:off x="6219881" y="3164025"/>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spTree>
    <p:custDataLst>
      <p:tags r:id="rId1"/>
    </p:custDataLst>
    <p:extLst>
      <p:ext uri="{BB962C8B-B14F-4D97-AF65-F5344CB8AC3E}">
        <p14:creationId xmlns:p14="http://schemas.microsoft.com/office/powerpoint/2010/main" val="2049198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1</a:t>
            </a:r>
          </a:p>
        </p:txBody>
      </p:sp>
      <p:sp>
        <p:nvSpPr>
          <p:cNvPr id="3" name="Content Placeholder 2"/>
          <p:cNvSpPr>
            <a:spLocks noGrp="1"/>
          </p:cNvSpPr>
          <p:nvPr>
            <p:ph idx="1"/>
          </p:nvPr>
        </p:nvSpPr>
        <p:spPr>
          <a:xfrm>
            <a:off x="1122532" y="1091867"/>
            <a:ext cx="5014798" cy="1668383"/>
          </a:xfrm>
          <a:solidFill>
            <a:schemeClr val="tx2">
              <a:lumMod val="40000"/>
              <a:lumOff val="60000"/>
            </a:schemeClr>
          </a:solidFill>
        </p:spPr>
        <p:txBody>
          <a:bodyPr>
            <a:noAutofit/>
          </a:bodyPr>
          <a:lstStyle/>
          <a:p>
            <a:pPr marL="0" indent="0" algn="just">
              <a:buNone/>
            </a:pPr>
            <a:r>
              <a:rPr lang="en-GB" sz="2400" i="1" dirty="0"/>
              <a:t>Open the stopwatch app on your mobile phone. Close the switch and time how long it takes for the voltage across the capacitor to reach 5.7V and 9V.</a:t>
            </a:r>
          </a:p>
        </p:txBody>
      </p:sp>
      <p:sp>
        <p:nvSpPr>
          <p:cNvPr id="14" name="Rectangle 13">
            <a:extLst>
              <a:ext uri="{FF2B5EF4-FFF2-40B4-BE49-F238E27FC236}">
                <a16:creationId xmlns:a16="http://schemas.microsoft.com/office/drawing/2014/main" id="{9BAED57F-2817-4F4A-B5FA-129BB73C0307}"/>
              </a:ext>
            </a:extLst>
          </p:cNvPr>
          <p:cNvSpPr/>
          <p:nvPr/>
        </p:nvSpPr>
        <p:spPr>
          <a:xfrm>
            <a:off x="6418533" y="1091868"/>
            <a:ext cx="3391894" cy="3460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Img06</a:t>
            </a:r>
          </a:p>
        </p:txBody>
      </p:sp>
      <p:sp>
        <p:nvSpPr>
          <p:cNvPr id="12" name="Rectangle 11">
            <a:extLst>
              <a:ext uri="{FF2B5EF4-FFF2-40B4-BE49-F238E27FC236}">
                <a16:creationId xmlns:a16="http://schemas.microsoft.com/office/drawing/2014/main" id="{5A0E2C14-3F79-074F-8882-A0BBD8A0FF94}"/>
              </a:ext>
            </a:extLst>
          </p:cNvPr>
          <p:cNvSpPr/>
          <p:nvPr/>
        </p:nvSpPr>
        <p:spPr>
          <a:xfrm>
            <a:off x="3638290" y="2958650"/>
            <a:ext cx="2306894"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a:extLst>
              <a:ext uri="{FF2B5EF4-FFF2-40B4-BE49-F238E27FC236}">
                <a16:creationId xmlns:a16="http://schemas.microsoft.com/office/drawing/2014/main" id="{529A7E75-4607-1D44-BF44-33BC0E1D8EE2}"/>
              </a:ext>
            </a:extLst>
          </p:cNvPr>
          <p:cNvSpPr/>
          <p:nvPr/>
        </p:nvSpPr>
        <p:spPr>
          <a:xfrm>
            <a:off x="1137100" y="4329590"/>
            <a:ext cx="2663356"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Check</a:t>
            </a:r>
          </a:p>
        </p:txBody>
      </p:sp>
      <p:sp>
        <p:nvSpPr>
          <p:cNvPr id="4" name="TextBox 3">
            <a:extLst>
              <a:ext uri="{FF2B5EF4-FFF2-40B4-BE49-F238E27FC236}">
                <a16:creationId xmlns:a16="http://schemas.microsoft.com/office/drawing/2014/main" id="{23185BB4-EE51-1A4B-8EBA-06D3621A1752}"/>
              </a:ext>
            </a:extLst>
          </p:cNvPr>
          <p:cNvSpPr txBox="1"/>
          <p:nvPr/>
        </p:nvSpPr>
        <p:spPr>
          <a:xfrm>
            <a:off x="1122532" y="2947650"/>
            <a:ext cx="2532425" cy="461665"/>
          </a:xfrm>
          <a:prstGeom prst="rect">
            <a:avLst/>
          </a:prstGeom>
          <a:noFill/>
        </p:spPr>
        <p:txBody>
          <a:bodyPr wrap="none" rtlCol="0">
            <a:spAutoFit/>
          </a:bodyPr>
          <a:lstStyle/>
          <a:p>
            <a:r>
              <a:rPr lang="en-GB" sz="2400" dirty="0"/>
              <a:t>Time to reach 5.7V</a:t>
            </a:r>
          </a:p>
        </p:txBody>
      </p:sp>
      <p:sp>
        <p:nvSpPr>
          <p:cNvPr id="15" name="TextBox 14">
            <a:extLst>
              <a:ext uri="{FF2B5EF4-FFF2-40B4-BE49-F238E27FC236}">
                <a16:creationId xmlns:a16="http://schemas.microsoft.com/office/drawing/2014/main" id="{08A87B10-117D-5A48-93F8-44BE64DF7A65}"/>
              </a:ext>
            </a:extLst>
          </p:cNvPr>
          <p:cNvSpPr txBox="1"/>
          <p:nvPr/>
        </p:nvSpPr>
        <p:spPr>
          <a:xfrm>
            <a:off x="5945184" y="2949976"/>
            <a:ext cx="304892" cy="461665"/>
          </a:xfrm>
          <a:prstGeom prst="rect">
            <a:avLst/>
          </a:prstGeom>
          <a:noFill/>
        </p:spPr>
        <p:txBody>
          <a:bodyPr wrap="none" rtlCol="0">
            <a:spAutoFit/>
          </a:bodyPr>
          <a:lstStyle/>
          <a:p>
            <a:r>
              <a:rPr lang="en-GB" sz="2400" dirty="0"/>
              <a:t>s</a:t>
            </a:r>
          </a:p>
        </p:txBody>
      </p:sp>
      <p:pic>
        <p:nvPicPr>
          <p:cNvPr id="16" name="Graphic 15" descr="User">
            <a:extLst>
              <a:ext uri="{FF2B5EF4-FFF2-40B4-BE49-F238E27FC236}">
                <a16:creationId xmlns:a16="http://schemas.microsoft.com/office/drawing/2014/main" id="{CCB1B42E-D697-044B-BE04-EF8D6681E15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1013169"/>
            <a:ext cx="854046" cy="854046"/>
          </a:xfrm>
          <a:prstGeom prst="rect">
            <a:avLst/>
          </a:prstGeom>
        </p:spPr>
      </p:pic>
      <p:sp>
        <p:nvSpPr>
          <p:cNvPr id="17" name="Rectangle 16">
            <a:extLst>
              <a:ext uri="{FF2B5EF4-FFF2-40B4-BE49-F238E27FC236}">
                <a16:creationId xmlns:a16="http://schemas.microsoft.com/office/drawing/2014/main" id="{7B79780C-2856-3341-BC58-32F6473F1B5B}"/>
              </a:ext>
            </a:extLst>
          </p:cNvPr>
          <p:cNvSpPr/>
          <p:nvPr/>
        </p:nvSpPr>
        <p:spPr>
          <a:xfrm>
            <a:off x="3638290" y="3664729"/>
            <a:ext cx="2306894"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16586895-7989-F249-BFCC-EC275EE9CEF1}"/>
              </a:ext>
            </a:extLst>
          </p:cNvPr>
          <p:cNvSpPr txBox="1"/>
          <p:nvPr/>
        </p:nvSpPr>
        <p:spPr>
          <a:xfrm>
            <a:off x="1137100" y="3638620"/>
            <a:ext cx="2299989" cy="461665"/>
          </a:xfrm>
          <a:prstGeom prst="rect">
            <a:avLst/>
          </a:prstGeom>
          <a:noFill/>
        </p:spPr>
        <p:txBody>
          <a:bodyPr wrap="none" rtlCol="0">
            <a:spAutoFit/>
          </a:bodyPr>
          <a:lstStyle/>
          <a:p>
            <a:r>
              <a:rPr lang="en-GB" sz="2400" dirty="0"/>
              <a:t>Time to reach 9V</a:t>
            </a:r>
          </a:p>
        </p:txBody>
      </p:sp>
      <p:sp>
        <p:nvSpPr>
          <p:cNvPr id="19" name="TextBox 18">
            <a:extLst>
              <a:ext uri="{FF2B5EF4-FFF2-40B4-BE49-F238E27FC236}">
                <a16:creationId xmlns:a16="http://schemas.microsoft.com/office/drawing/2014/main" id="{56973774-4268-E146-B201-0C5D8D5A369F}"/>
              </a:ext>
            </a:extLst>
          </p:cNvPr>
          <p:cNvSpPr txBox="1"/>
          <p:nvPr/>
        </p:nvSpPr>
        <p:spPr>
          <a:xfrm>
            <a:off x="5945184" y="3656055"/>
            <a:ext cx="304892" cy="461665"/>
          </a:xfrm>
          <a:prstGeom prst="rect">
            <a:avLst/>
          </a:prstGeom>
          <a:noFill/>
        </p:spPr>
        <p:txBody>
          <a:bodyPr wrap="none" rtlCol="0">
            <a:spAutoFit/>
          </a:bodyPr>
          <a:lstStyle/>
          <a:p>
            <a:r>
              <a:rPr lang="en-GB" sz="2400" dirty="0"/>
              <a:t>s</a:t>
            </a:r>
          </a:p>
        </p:txBody>
      </p:sp>
    </p:spTree>
    <p:custDataLst>
      <p:tags r:id="rId1"/>
    </p:custDataLst>
    <p:extLst>
      <p:ext uri="{BB962C8B-B14F-4D97-AF65-F5344CB8AC3E}">
        <p14:creationId xmlns:p14="http://schemas.microsoft.com/office/powerpoint/2010/main" val="475662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Redo the timing</a:t>
            </a:r>
          </a:p>
        </p:txBody>
      </p:sp>
      <p:sp>
        <p:nvSpPr>
          <p:cNvPr id="6" name="Content Placeholder 2">
            <a:extLst>
              <a:ext uri="{FF2B5EF4-FFF2-40B4-BE49-F238E27FC236}">
                <a16:creationId xmlns:a16="http://schemas.microsoft.com/office/drawing/2014/main" id="{6BAFDDA4-5936-A442-A5AC-85A341F7CE39}"/>
              </a:ext>
            </a:extLst>
          </p:cNvPr>
          <p:cNvSpPr>
            <a:spLocks noGrp="1"/>
          </p:cNvSpPr>
          <p:nvPr>
            <p:ph idx="1"/>
          </p:nvPr>
        </p:nvSpPr>
        <p:spPr>
          <a:xfrm>
            <a:off x="1122532" y="1091867"/>
            <a:ext cx="4678661" cy="3794926"/>
          </a:xfrm>
          <a:solidFill>
            <a:schemeClr val="tx2">
              <a:lumMod val="40000"/>
              <a:lumOff val="60000"/>
            </a:schemeClr>
          </a:solidFill>
        </p:spPr>
        <p:txBody>
          <a:bodyPr>
            <a:noAutofit/>
          </a:bodyPr>
          <a:lstStyle/>
          <a:p>
            <a:pPr marL="0" indent="0" algn="just">
              <a:buNone/>
            </a:pPr>
            <a:r>
              <a:rPr lang="en-GB" sz="2400" i="1" dirty="0"/>
              <a:t>If you need to discharge your capacitor again to redo your timing, simply connect an LED in series with a 470Ω resistor to the capacitor. Just make sure that you connect the LED’s anode to the side of the capacitor that was connected to the positive terminal of the battery. Once the LED no longer shines for about 2-3 seconds, the capacitor is discharged</a:t>
            </a:r>
          </a:p>
        </p:txBody>
      </p:sp>
      <p:pic>
        <p:nvPicPr>
          <p:cNvPr id="7" name="Graphic 6" descr="User">
            <a:extLst>
              <a:ext uri="{FF2B5EF4-FFF2-40B4-BE49-F238E27FC236}">
                <a16:creationId xmlns:a16="http://schemas.microsoft.com/office/drawing/2014/main" id="{83A1EC37-B786-CF46-9B1C-1846BC71D8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1013169"/>
            <a:ext cx="854046" cy="854046"/>
          </a:xfrm>
          <a:prstGeom prst="rect">
            <a:avLst/>
          </a:prstGeom>
        </p:spPr>
      </p:pic>
      <p:sp>
        <p:nvSpPr>
          <p:cNvPr id="8" name="Rectangle 7">
            <a:extLst>
              <a:ext uri="{FF2B5EF4-FFF2-40B4-BE49-F238E27FC236}">
                <a16:creationId xmlns:a16="http://schemas.microsoft.com/office/drawing/2014/main" id="{D36C8F9C-8E6A-AD47-B5D7-E797E6CA1F97}"/>
              </a:ext>
            </a:extLst>
          </p:cNvPr>
          <p:cNvSpPr/>
          <p:nvPr/>
        </p:nvSpPr>
        <p:spPr>
          <a:xfrm>
            <a:off x="6418533" y="1091868"/>
            <a:ext cx="3391894" cy="3460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Img07</a:t>
            </a:r>
          </a:p>
        </p:txBody>
      </p:sp>
    </p:spTree>
    <p:custDataLst>
      <p:tags r:id="rId1"/>
    </p:custDataLst>
    <p:extLst>
      <p:ext uri="{BB962C8B-B14F-4D97-AF65-F5344CB8AC3E}">
        <p14:creationId xmlns:p14="http://schemas.microsoft.com/office/powerpoint/2010/main" val="1432319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2</a:t>
            </a:r>
          </a:p>
        </p:txBody>
      </p:sp>
      <p:sp>
        <p:nvSpPr>
          <p:cNvPr id="3" name="Content Placeholder 2"/>
          <p:cNvSpPr>
            <a:spLocks noGrp="1"/>
          </p:cNvSpPr>
          <p:nvPr>
            <p:ph idx="1"/>
          </p:nvPr>
        </p:nvSpPr>
        <p:spPr>
          <a:xfrm>
            <a:off x="1122532" y="1091867"/>
            <a:ext cx="5014798" cy="1222145"/>
          </a:xfrm>
          <a:solidFill>
            <a:schemeClr val="tx2">
              <a:lumMod val="40000"/>
              <a:lumOff val="60000"/>
            </a:schemeClr>
          </a:solidFill>
        </p:spPr>
        <p:txBody>
          <a:bodyPr>
            <a:noAutofit/>
          </a:bodyPr>
          <a:lstStyle/>
          <a:p>
            <a:pPr marL="0" indent="0" algn="just">
              <a:buNone/>
            </a:pPr>
            <a:r>
              <a:rPr lang="en-GB" sz="2400" i="1" dirty="0"/>
              <a:t>Now multiply the resistance in the circuit (in ohms) by the capacitance of the capacitor in the circuit (in farads).</a:t>
            </a:r>
          </a:p>
        </p:txBody>
      </p:sp>
      <p:sp>
        <p:nvSpPr>
          <p:cNvPr id="14" name="Rectangle 13">
            <a:extLst>
              <a:ext uri="{FF2B5EF4-FFF2-40B4-BE49-F238E27FC236}">
                <a16:creationId xmlns:a16="http://schemas.microsoft.com/office/drawing/2014/main" id="{9BAED57F-2817-4F4A-B5FA-129BB73C0307}"/>
              </a:ext>
            </a:extLst>
          </p:cNvPr>
          <p:cNvSpPr/>
          <p:nvPr/>
        </p:nvSpPr>
        <p:spPr>
          <a:xfrm>
            <a:off x="6418533" y="1091868"/>
            <a:ext cx="3391894" cy="3460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Img08</a:t>
            </a:r>
          </a:p>
        </p:txBody>
      </p:sp>
      <p:sp>
        <p:nvSpPr>
          <p:cNvPr id="12" name="Rectangle 11">
            <a:extLst>
              <a:ext uri="{FF2B5EF4-FFF2-40B4-BE49-F238E27FC236}">
                <a16:creationId xmlns:a16="http://schemas.microsoft.com/office/drawing/2014/main" id="{5A0E2C14-3F79-074F-8882-A0BBD8A0FF94}"/>
              </a:ext>
            </a:extLst>
          </p:cNvPr>
          <p:cNvSpPr/>
          <p:nvPr/>
        </p:nvSpPr>
        <p:spPr>
          <a:xfrm>
            <a:off x="2147568" y="2958751"/>
            <a:ext cx="2306894"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a:extLst>
              <a:ext uri="{FF2B5EF4-FFF2-40B4-BE49-F238E27FC236}">
                <a16:creationId xmlns:a16="http://schemas.microsoft.com/office/drawing/2014/main" id="{529A7E75-4607-1D44-BF44-33BC0E1D8EE2}"/>
              </a:ext>
            </a:extLst>
          </p:cNvPr>
          <p:cNvSpPr/>
          <p:nvPr/>
        </p:nvSpPr>
        <p:spPr>
          <a:xfrm>
            <a:off x="1969337" y="3770027"/>
            <a:ext cx="2663356"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Check</a:t>
            </a:r>
          </a:p>
        </p:txBody>
      </p:sp>
      <p:sp>
        <p:nvSpPr>
          <p:cNvPr id="4" name="TextBox 3">
            <a:extLst>
              <a:ext uri="{FF2B5EF4-FFF2-40B4-BE49-F238E27FC236}">
                <a16:creationId xmlns:a16="http://schemas.microsoft.com/office/drawing/2014/main" id="{23185BB4-EE51-1A4B-8EBA-06D3621A1752}"/>
              </a:ext>
            </a:extLst>
          </p:cNvPr>
          <p:cNvSpPr txBox="1"/>
          <p:nvPr/>
        </p:nvSpPr>
        <p:spPr>
          <a:xfrm>
            <a:off x="1122532" y="2947650"/>
            <a:ext cx="1077539" cy="461665"/>
          </a:xfrm>
          <a:prstGeom prst="rect">
            <a:avLst/>
          </a:prstGeom>
          <a:noFill/>
        </p:spPr>
        <p:txBody>
          <a:bodyPr wrap="none" rtlCol="0">
            <a:spAutoFit/>
          </a:bodyPr>
          <a:lstStyle/>
          <a:p>
            <a:r>
              <a:rPr lang="en-GB" sz="2400" dirty="0"/>
              <a:t>R x C = </a:t>
            </a:r>
          </a:p>
        </p:txBody>
      </p:sp>
      <p:pic>
        <p:nvPicPr>
          <p:cNvPr id="16" name="Graphic 15" descr="User">
            <a:extLst>
              <a:ext uri="{FF2B5EF4-FFF2-40B4-BE49-F238E27FC236}">
                <a16:creationId xmlns:a16="http://schemas.microsoft.com/office/drawing/2014/main" id="{CCB1B42E-D697-044B-BE04-EF8D6681E15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1013169"/>
            <a:ext cx="854046" cy="854046"/>
          </a:xfrm>
          <a:prstGeom prst="rect">
            <a:avLst/>
          </a:prstGeom>
        </p:spPr>
      </p:pic>
    </p:spTree>
    <p:custDataLst>
      <p:tags r:id="rId1"/>
    </p:custDataLst>
    <p:extLst>
      <p:ext uri="{BB962C8B-B14F-4D97-AF65-F5344CB8AC3E}">
        <p14:creationId xmlns:p14="http://schemas.microsoft.com/office/powerpoint/2010/main" val="1614575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3</a:t>
            </a:r>
          </a:p>
        </p:txBody>
      </p:sp>
      <p:sp>
        <p:nvSpPr>
          <p:cNvPr id="3" name="Content Placeholder 2"/>
          <p:cNvSpPr>
            <a:spLocks noGrp="1"/>
          </p:cNvSpPr>
          <p:nvPr>
            <p:ph idx="1"/>
          </p:nvPr>
        </p:nvSpPr>
        <p:spPr>
          <a:xfrm>
            <a:off x="1122532" y="1091867"/>
            <a:ext cx="5014798" cy="1522110"/>
          </a:xfrm>
          <a:solidFill>
            <a:schemeClr val="tx2">
              <a:lumMod val="40000"/>
              <a:lumOff val="60000"/>
            </a:schemeClr>
          </a:solidFill>
        </p:spPr>
        <p:txBody>
          <a:bodyPr>
            <a:noAutofit/>
          </a:bodyPr>
          <a:lstStyle/>
          <a:p>
            <a:pPr marL="0" indent="0" algn="just">
              <a:buNone/>
            </a:pPr>
            <a:r>
              <a:rPr lang="en-GB" sz="2400" i="1" dirty="0"/>
              <a:t>But what does this all mean? Let’s keep experimenting. Replace the 4K7 resistor with a 10K resistor and repeat the experiment.</a:t>
            </a:r>
          </a:p>
        </p:txBody>
      </p:sp>
      <p:sp>
        <p:nvSpPr>
          <p:cNvPr id="14" name="Rectangle 13">
            <a:extLst>
              <a:ext uri="{FF2B5EF4-FFF2-40B4-BE49-F238E27FC236}">
                <a16:creationId xmlns:a16="http://schemas.microsoft.com/office/drawing/2014/main" id="{9BAED57F-2817-4F4A-B5FA-129BB73C0307}"/>
              </a:ext>
            </a:extLst>
          </p:cNvPr>
          <p:cNvSpPr/>
          <p:nvPr/>
        </p:nvSpPr>
        <p:spPr>
          <a:xfrm>
            <a:off x="6418533" y="1091868"/>
            <a:ext cx="3391894" cy="3460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Img09</a:t>
            </a:r>
          </a:p>
        </p:txBody>
      </p:sp>
      <p:pic>
        <p:nvPicPr>
          <p:cNvPr id="16" name="Graphic 15" descr="User">
            <a:extLst>
              <a:ext uri="{FF2B5EF4-FFF2-40B4-BE49-F238E27FC236}">
                <a16:creationId xmlns:a16="http://schemas.microsoft.com/office/drawing/2014/main" id="{CCB1B42E-D697-044B-BE04-EF8D6681E15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1013169"/>
            <a:ext cx="854046" cy="854046"/>
          </a:xfrm>
          <a:prstGeom prst="rect">
            <a:avLst/>
          </a:prstGeom>
        </p:spPr>
      </p:pic>
      <p:sp>
        <p:nvSpPr>
          <p:cNvPr id="9" name="Rectangle 8">
            <a:extLst>
              <a:ext uri="{FF2B5EF4-FFF2-40B4-BE49-F238E27FC236}">
                <a16:creationId xmlns:a16="http://schemas.microsoft.com/office/drawing/2014/main" id="{5E4B2674-6C00-2348-9574-F441C680A4B7}"/>
              </a:ext>
            </a:extLst>
          </p:cNvPr>
          <p:cNvSpPr/>
          <p:nvPr/>
        </p:nvSpPr>
        <p:spPr>
          <a:xfrm>
            <a:off x="3638290" y="2958650"/>
            <a:ext cx="2306894"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a:extLst>
              <a:ext uri="{FF2B5EF4-FFF2-40B4-BE49-F238E27FC236}">
                <a16:creationId xmlns:a16="http://schemas.microsoft.com/office/drawing/2014/main" id="{4629AB65-A8E8-AF40-A527-3B915A228C27}"/>
              </a:ext>
            </a:extLst>
          </p:cNvPr>
          <p:cNvSpPr/>
          <p:nvPr/>
        </p:nvSpPr>
        <p:spPr>
          <a:xfrm>
            <a:off x="1137100" y="4329590"/>
            <a:ext cx="2663356"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Check</a:t>
            </a:r>
          </a:p>
        </p:txBody>
      </p:sp>
      <p:sp>
        <p:nvSpPr>
          <p:cNvPr id="11" name="TextBox 10">
            <a:extLst>
              <a:ext uri="{FF2B5EF4-FFF2-40B4-BE49-F238E27FC236}">
                <a16:creationId xmlns:a16="http://schemas.microsoft.com/office/drawing/2014/main" id="{E39DB4E6-D69A-C54B-9979-D09581F479A2}"/>
              </a:ext>
            </a:extLst>
          </p:cNvPr>
          <p:cNvSpPr txBox="1"/>
          <p:nvPr/>
        </p:nvSpPr>
        <p:spPr>
          <a:xfrm>
            <a:off x="1122532" y="2947650"/>
            <a:ext cx="2532425" cy="461665"/>
          </a:xfrm>
          <a:prstGeom prst="rect">
            <a:avLst/>
          </a:prstGeom>
          <a:noFill/>
        </p:spPr>
        <p:txBody>
          <a:bodyPr wrap="none" rtlCol="0">
            <a:spAutoFit/>
          </a:bodyPr>
          <a:lstStyle/>
          <a:p>
            <a:r>
              <a:rPr lang="en-GB" sz="2400" dirty="0"/>
              <a:t>Time to reach 5.7V</a:t>
            </a:r>
          </a:p>
        </p:txBody>
      </p:sp>
      <p:sp>
        <p:nvSpPr>
          <p:cNvPr id="15" name="TextBox 14">
            <a:extLst>
              <a:ext uri="{FF2B5EF4-FFF2-40B4-BE49-F238E27FC236}">
                <a16:creationId xmlns:a16="http://schemas.microsoft.com/office/drawing/2014/main" id="{7F2BB99B-BF7D-944B-8849-1CADBE167C41}"/>
              </a:ext>
            </a:extLst>
          </p:cNvPr>
          <p:cNvSpPr txBox="1"/>
          <p:nvPr/>
        </p:nvSpPr>
        <p:spPr>
          <a:xfrm>
            <a:off x="5945184" y="2949976"/>
            <a:ext cx="304892" cy="461665"/>
          </a:xfrm>
          <a:prstGeom prst="rect">
            <a:avLst/>
          </a:prstGeom>
          <a:noFill/>
        </p:spPr>
        <p:txBody>
          <a:bodyPr wrap="none" rtlCol="0">
            <a:spAutoFit/>
          </a:bodyPr>
          <a:lstStyle/>
          <a:p>
            <a:r>
              <a:rPr lang="en-GB" sz="2400" dirty="0"/>
              <a:t>s</a:t>
            </a:r>
          </a:p>
        </p:txBody>
      </p:sp>
      <p:sp>
        <p:nvSpPr>
          <p:cNvPr id="17" name="Rectangle 16">
            <a:extLst>
              <a:ext uri="{FF2B5EF4-FFF2-40B4-BE49-F238E27FC236}">
                <a16:creationId xmlns:a16="http://schemas.microsoft.com/office/drawing/2014/main" id="{C0BEF1E9-9B92-7C4F-989C-1A061CCC5947}"/>
              </a:ext>
            </a:extLst>
          </p:cNvPr>
          <p:cNvSpPr/>
          <p:nvPr/>
        </p:nvSpPr>
        <p:spPr>
          <a:xfrm>
            <a:off x="3638290" y="3664729"/>
            <a:ext cx="2306894"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7064CF67-61B0-924F-95F5-27DA33803698}"/>
              </a:ext>
            </a:extLst>
          </p:cNvPr>
          <p:cNvSpPr txBox="1"/>
          <p:nvPr/>
        </p:nvSpPr>
        <p:spPr>
          <a:xfrm>
            <a:off x="1137100" y="3638620"/>
            <a:ext cx="2299989" cy="461665"/>
          </a:xfrm>
          <a:prstGeom prst="rect">
            <a:avLst/>
          </a:prstGeom>
          <a:noFill/>
        </p:spPr>
        <p:txBody>
          <a:bodyPr wrap="none" rtlCol="0">
            <a:spAutoFit/>
          </a:bodyPr>
          <a:lstStyle/>
          <a:p>
            <a:r>
              <a:rPr lang="en-GB" sz="2400" dirty="0"/>
              <a:t>Time to reach 9V</a:t>
            </a:r>
          </a:p>
        </p:txBody>
      </p:sp>
      <p:sp>
        <p:nvSpPr>
          <p:cNvPr id="19" name="TextBox 18">
            <a:extLst>
              <a:ext uri="{FF2B5EF4-FFF2-40B4-BE49-F238E27FC236}">
                <a16:creationId xmlns:a16="http://schemas.microsoft.com/office/drawing/2014/main" id="{BAEE0430-80F7-814F-A5AE-D4D764B28175}"/>
              </a:ext>
            </a:extLst>
          </p:cNvPr>
          <p:cNvSpPr txBox="1"/>
          <p:nvPr/>
        </p:nvSpPr>
        <p:spPr>
          <a:xfrm>
            <a:off x="5945184" y="3656055"/>
            <a:ext cx="304892" cy="461665"/>
          </a:xfrm>
          <a:prstGeom prst="rect">
            <a:avLst/>
          </a:prstGeom>
          <a:noFill/>
        </p:spPr>
        <p:txBody>
          <a:bodyPr wrap="none" rtlCol="0">
            <a:spAutoFit/>
          </a:bodyPr>
          <a:lstStyle/>
          <a:p>
            <a:r>
              <a:rPr lang="en-GB" sz="2400" dirty="0"/>
              <a:t>s</a:t>
            </a:r>
          </a:p>
        </p:txBody>
      </p:sp>
    </p:spTree>
    <p:custDataLst>
      <p:tags r:id="rId1"/>
    </p:custDataLst>
    <p:extLst>
      <p:ext uri="{BB962C8B-B14F-4D97-AF65-F5344CB8AC3E}">
        <p14:creationId xmlns:p14="http://schemas.microsoft.com/office/powerpoint/2010/main" val="1336069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a:t>
            </a:r>
          </a:p>
        </p:txBody>
      </p:sp>
      <p:sp>
        <p:nvSpPr>
          <p:cNvPr id="3" name="Content Placeholder 2"/>
          <p:cNvSpPr>
            <a:spLocks noGrp="1"/>
          </p:cNvSpPr>
          <p:nvPr>
            <p:ph idx="1"/>
          </p:nvPr>
        </p:nvSpPr>
        <p:spPr>
          <a:xfrm>
            <a:off x="1122531" y="1091867"/>
            <a:ext cx="8059513" cy="3672637"/>
          </a:xfrm>
        </p:spPr>
        <p:txBody>
          <a:bodyPr>
            <a:noAutofit/>
          </a:bodyPr>
          <a:lstStyle/>
          <a:p>
            <a:pPr marL="0" indent="0">
              <a:buNone/>
            </a:pPr>
            <a:r>
              <a:rPr lang="en-GB" dirty="0"/>
              <a:t>05_01_00</a:t>
            </a:r>
          </a:p>
          <a:p>
            <a:pPr marL="0" indent="0">
              <a:buNone/>
            </a:pPr>
            <a:r>
              <a:rPr lang="en-GB" dirty="0"/>
              <a:t>05_01_02</a:t>
            </a:r>
          </a:p>
          <a:p>
            <a:pPr marL="0" indent="0">
              <a:buNone/>
            </a:pPr>
            <a:r>
              <a:rPr lang="en-GB" dirty="0"/>
              <a:t>05_02_01</a:t>
            </a:r>
          </a:p>
          <a:p>
            <a:pPr marL="0" indent="0">
              <a:buNone/>
            </a:pPr>
            <a:r>
              <a:rPr lang="en-GB" dirty="0"/>
              <a:t>05_03_01</a:t>
            </a:r>
          </a:p>
          <a:p>
            <a:pPr marL="0" indent="0">
              <a:buNone/>
            </a:pPr>
            <a:r>
              <a:rPr lang="en-GB" dirty="0"/>
              <a:t>05_04_01</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Redo the timing</a:t>
            </a:r>
          </a:p>
        </p:txBody>
      </p:sp>
      <p:sp>
        <p:nvSpPr>
          <p:cNvPr id="6" name="Content Placeholder 2">
            <a:extLst>
              <a:ext uri="{FF2B5EF4-FFF2-40B4-BE49-F238E27FC236}">
                <a16:creationId xmlns:a16="http://schemas.microsoft.com/office/drawing/2014/main" id="{6BAFDDA4-5936-A442-A5AC-85A341F7CE39}"/>
              </a:ext>
            </a:extLst>
          </p:cNvPr>
          <p:cNvSpPr>
            <a:spLocks noGrp="1"/>
          </p:cNvSpPr>
          <p:nvPr>
            <p:ph idx="1"/>
          </p:nvPr>
        </p:nvSpPr>
        <p:spPr>
          <a:xfrm>
            <a:off x="1122532" y="1091867"/>
            <a:ext cx="4678661" cy="3794926"/>
          </a:xfrm>
          <a:solidFill>
            <a:schemeClr val="tx2">
              <a:lumMod val="40000"/>
              <a:lumOff val="60000"/>
            </a:schemeClr>
          </a:solidFill>
        </p:spPr>
        <p:txBody>
          <a:bodyPr>
            <a:noAutofit/>
          </a:bodyPr>
          <a:lstStyle/>
          <a:p>
            <a:pPr marL="0" indent="0" algn="just">
              <a:buNone/>
            </a:pPr>
            <a:r>
              <a:rPr lang="en-GB" sz="2400" i="1" dirty="0"/>
              <a:t>If you need to discharge your capacitor again to redo your timing, simply connect an LED in series with a 470Ω resistor to the capacitor. Just make sure that you connect the LED’s anode to the side of the capacitor that was connected to the positive terminal of the battery. Once the LED no longer shines for about 2-3 seconds, the capacitor is discharged</a:t>
            </a:r>
          </a:p>
        </p:txBody>
      </p:sp>
      <p:pic>
        <p:nvPicPr>
          <p:cNvPr id="7" name="Graphic 6" descr="User">
            <a:extLst>
              <a:ext uri="{FF2B5EF4-FFF2-40B4-BE49-F238E27FC236}">
                <a16:creationId xmlns:a16="http://schemas.microsoft.com/office/drawing/2014/main" id="{83A1EC37-B786-CF46-9B1C-1846BC71D8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1013169"/>
            <a:ext cx="854046" cy="854046"/>
          </a:xfrm>
          <a:prstGeom prst="rect">
            <a:avLst/>
          </a:prstGeom>
        </p:spPr>
      </p:pic>
      <p:sp>
        <p:nvSpPr>
          <p:cNvPr id="8" name="Rectangle 7">
            <a:extLst>
              <a:ext uri="{FF2B5EF4-FFF2-40B4-BE49-F238E27FC236}">
                <a16:creationId xmlns:a16="http://schemas.microsoft.com/office/drawing/2014/main" id="{D36C8F9C-8E6A-AD47-B5D7-E797E6CA1F97}"/>
              </a:ext>
            </a:extLst>
          </p:cNvPr>
          <p:cNvSpPr/>
          <p:nvPr/>
        </p:nvSpPr>
        <p:spPr>
          <a:xfrm>
            <a:off x="6418533" y="1091868"/>
            <a:ext cx="3391894" cy="3460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Img07</a:t>
            </a:r>
          </a:p>
        </p:txBody>
      </p:sp>
    </p:spTree>
    <p:custDataLst>
      <p:tags r:id="rId1"/>
    </p:custDataLst>
    <p:extLst>
      <p:ext uri="{BB962C8B-B14F-4D97-AF65-F5344CB8AC3E}">
        <p14:creationId xmlns:p14="http://schemas.microsoft.com/office/powerpoint/2010/main" val="2179405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4</a:t>
            </a:r>
          </a:p>
        </p:txBody>
      </p:sp>
      <p:sp>
        <p:nvSpPr>
          <p:cNvPr id="3" name="Content Placeholder 2"/>
          <p:cNvSpPr>
            <a:spLocks noGrp="1"/>
          </p:cNvSpPr>
          <p:nvPr>
            <p:ph idx="1"/>
          </p:nvPr>
        </p:nvSpPr>
        <p:spPr>
          <a:xfrm>
            <a:off x="1122532" y="1091867"/>
            <a:ext cx="5014798" cy="1222145"/>
          </a:xfrm>
          <a:solidFill>
            <a:schemeClr val="tx2">
              <a:lumMod val="40000"/>
              <a:lumOff val="60000"/>
            </a:schemeClr>
          </a:solidFill>
        </p:spPr>
        <p:txBody>
          <a:bodyPr>
            <a:noAutofit/>
          </a:bodyPr>
          <a:lstStyle/>
          <a:p>
            <a:pPr marL="0" indent="0" algn="just">
              <a:buNone/>
            </a:pPr>
            <a:r>
              <a:rPr lang="en-GB" sz="2400" i="1" dirty="0"/>
              <a:t>Now multiply the resistance in the circuit (in ohms) by the capacitance of the capacitor in the circuit (in farads).</a:t>
            </a:r>
          </a:p>
        </p:txBody>
      </p:sp>
      <p:sp>
        <p:nvSpPr>
          <p:cNvPr id="14" name="Rectangle 13">
            <a:extLst>
              <a:ext uri="{FF2B5EF4-FFF2-40B4-BE49-F238E27FC236}">
                <a16:creationId xmlns:a16="http://schemas.microsoft.com/office/drawing/2014/main" id="{9BAED57F-2817-4F4A-B5FA-129BB73C0307}"/>
              </a:ext>
            </a:extLst>
          </p:cNvPr>
          <p:cNvSpPr/>
          <p:nvPr/>
        </p:nvSpPr>
        <p:spPr>
          <a:xfrm>
            <a:off x="6418533" y="1091868"/>
            <a:ext cx="3391894" cy="3460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Img10</a:t>
            </a:r>
          </a:p>
        </p:txBody>
      </p:sp>
      <p:sp>
        <p:nvSpPr>
          <p:cNvPr id="12" name="Rectangle 11">
            <a:extLst>
              <a:ext uri="{FF2B5EF4-FFF2-40B4-BE49-F238E27FC236}">
                <a16:creationId xmlns:a16="http://schemas.microsoft.com/office/drawing/2014/main" id="{5A0E2C14-3F79-074F-8882-A0BBD8A0FF94}"/>
              </a:ext>
            </a:extLst>
          </p:cNvPr>
          <p:cNvSpPr/>
          <p:nvPr/>
        </p:nvSpPr>
        <p:spPr>
          <a:xfrm>
            <a:off x="2147568" y="2958751"/>
            <a:ext cx="2306894"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a:extLst>
              <a:ext uri="{FF2B5EF4-FFF2-40B4-BE49-F238E27FC236}">
                <a16:creationId xmlns:a16="http://schemas.microsoft.com/office/drawing/2014/main" id="{529A7E75-4607-1D44-BF44-33BC0E1D8EE2}"/>
              </a:ext>
            </a:extLst>
          </p:cNvPr>
          <p:cNvSpPr/>
          <p:nvPr/>
        </p:nvSpPr>
        <p:spPr>
          <a:xfrm>
            <a:off x="1969337" y="3770027"/>
            <a:ext cx="2663356"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Check</a:t>
            </a:r>
          </a:p>
        </p:txBody>
      </p:sp>
      <p:sp>
        <p:nvSpPr>
          <p:cNvPr id="4" name="TextBox 3">
            <a:extLst>
              <a:ext uri="{FF2B5EF4-FFF2-40B4-BE49-F238E27FC236}">
                <a16:creationId xmlns:a16="http://schemas.microsoft.com/office/drawing/2014/main" id="{23185BB4-EE51-1A4B-8EBA-06D3621A1752}"/>
              </a:ext>
            </a:extLst>
          </p:cNvPr>
          <p:cNvSpPr txBox="1"/>
          <p:nvPr/>
        </p:nvSpPr>
        <p:spPr>
          <a:xfrm>
            <a:off x="1122532" y="2947650"/>
            <a:ext cx="1077539" cy="461665"/>
          </a:xfrm>
          <a:prstGeom prst="rect">
            <a:avLst/>
          </a:prstGeom>
          <a:noFill/>
        </p:spPr>
        <p:txBody>
          <a:bodyPr wrap="none" rtlCol="0">
            <a:spAutoFit/>
          </a:bodyPr>
          <a:lstStyle/>
          <a:p>
            <a:r>
              <a:rPr lang="en-GB" sz="2400" dirty="0"/>
              <a:t>R x C = </a:t>
            </a:r>
          </a:p>
        </p:txBody>
      </p:sp>
      <p:pic>
        <p:nvPicPr>
          <p:cNvPr id="16" name="Graphic 15" descr="User">
            <a:extLst>
              <a:ext uri="{FF2B5EF4-FFF2-40B4-BE49-F238E27FC236}">
                <a16:creationId xmlns:a16="http://schemas.microsoft.com/office/drawing/2014/main" id="{CCB1B42E-D697-044B-BE04-EF8D6681E15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1013169"/>
            <a:ext cx="854046" cy="854046"/>
          </a:xfrm>
          <a:prstGeom prst="rect">
            <a:avLst/>
          </a:prstGeom>
        </p:spPr>
      </p:pic>
    </p:spTree>
    <p:custDataLst>
      <p:tags r:id="rId1"/>
    </p:custDataLst>
    <p:extLst>
      <p:ext uri="{BB962C8B-B14F-4D97-AF65-F5344CB8AC3E}">
        <p14:creationId xmlns:p14="http://schemas.microsoft.com/office/powerpoint/2010/main" val="1051657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time constant</a:t>
            </a:r>
          </a:p>
        </p:txBody>
      </p:sp>
      <p:sp>
        <p:nvSpPr>
          <p:cNvPr id="3" name="Content Placeholder 2"/>
          <p:cNvSpPr>
            <a:spLocks noGrp="1"/>
          </p:cNvSpPr>
          <p:nvPr>
            <p:ph idx="1"/>
          </p:nvPr>
        </p:nvSpPr>
        <p:spPr>
          <a:xfrm>
            <a:off x="1137100" y="2246792"/>
            <a:ext cx="3629772" cy="1410809"/>
          </a:xfrm>
          <a:solidFill>
            <a:schemeClr val="tx2">
              <a:lumMod val="40000"/>
              <a:lumOff val="60000"/>
            </a:schemeClr>
          </a:solidFill>
        </p:spPr>
        <p:txBody>
          <a:bodyPr>
            <a:noAutofit/>
          </a:bodyPr>
          <a:lstStyle/>
          <a:p>
            <a:pPr marL="0" indent="0" algn="just">
              <a:buNone/>
            </a:pPr>
            <a:r>
              <a:rPr lang="en-GB" sz="2400" i="1" dirty="0"/>
              <a:t>Watch the video to find out the the answers to these questions and more.</a:t>
            </a:r>
          </a:p>
        </p:txBody>
      </p:sp>
      <p:sp>
        <p:nvSpPr>
          <p:cNvPr id="14" name="Rectangle 13">
            <a:extLst>
              <a:ext uri="{FF2B5EF4-FFF2-40B4-BE49-F238E27FC236}">
                <a16:creationId xmlns:a16="http://schemas.microsoft.com/office/drawing/2014/main" id="{9BAED57F-2817-4F4A-B5FA-129BB73C0307}"/>
              </a:ext>
            </a:extLst>
          </p:cNvPr>
          <p:cNvSpPr/>
          <p:nvPr/>
        </p:nvSpPr>
        <p:spPr>
          <a:xfrm>
            <a:off x="5156222" y="2236935"/>
            <a:ext cx="4002767" cy="25149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Img11</a:t>
            </a:r>
          </a:p>
        </p:txBody>
      </p:sp>
      <p:pic>
        <p:nvPicPr>
          <p:cNvPr id="16" name="Graphic 15" descr="User">
            <a:extLst>
              <a:ext uri="{FF2B5EF4-FFF2-40B4-BE49-F238E27FC236}">
                <a16:creationId xmlns:a16="http://schemas.microsoft.com/office/drawing/2014/main" id="{CCB1B42E-D697-044B-BE04-EF8D6681E15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3054" y="2168094"/>
            <a:ext cx="854046" cy="854046"/>
          </a:xfrm>
          <a:prstGeom prst="rect">
            <a:avLst/>
          </a:prstGeom>
        </p:spPr>
      </p:pic>
      <p:sp>
        <p:nvSpPr>
          <p:cNvPr id="9" name="Content Placeholder 2">
            <a:extLst>
              <a:ext uri="{FF2B5EF4-FFF2-40B4-BE49-F238E27FC236}">
                <a16:creationId xmlns:a16="http://schemas.microsoft.com/office/drawing/2014/main" id="{7EF4EDA3-5B2E-D445-886B-BE88B6C72E37}"/>
              </a:ext>
            </a:extLst>
          </p:cNvPr>
          <p:cNvSpPr txBox="1">
            <a:spLocks/>
          </p:cNvSpPr>
          <p:nvPr/>
        </p:nvSpPr>
        <p:spPr>
          <a:xfrm>
            <a:off x="1122532" y="1091868"/>
            <a:ext cx="7496812" cy="1381509"/>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dirty="0"/>
              <a:t>You may be wondering what this all means and why we have been timing how long it takes for our capacitor to reach 5.7V.</a:t>
            </a:r>
          </a:p>
        </p:txBody>
      </p:sp>
    </p:spTree>
    <p:custDataLst>
      <p:tags r:id="rId1"/>
    </p:custDataLst>
    <p:extLst>
      <p:ext uri="{BB962C8B-B14F-4D97-AF65-F5344CB8AC3E}">
        <p14:creationId xmlns:p14="http://schemas.microsoft.com/office/powerpoint/2010/main" val="4145278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2195C5C-304C-C948-9F67-88D4FBF70B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84038" y="1800332"/>
            <a:ext cx="5037946" cy="2159120"/>
          </a:xfrm>
          <a:prstGeom prst="rect">
            <a:avLst/>
          </a:prstGeom>
        </p:spPr>
      </p:pic>
      <p:sp>
        <p:nvSpPr>
          <p:cNvPr id="2" name="Title 1"/>
          <p:cNvSpPr>
            <a:spLocks noGrp="1"/>
          </p:cNvSpPr>
          <p:nvPr>
            <p:ph type="title"/>
          </p:nvPr>
        </p:nvSpPr>
        <p:spPr>
          <a:xfrm>
            <a:off x="1057330" y="266407"/>
            <a:ext cx="7672758" cy="967170"/>
          </a:xfrm>
        </p:spPr>
        <p:txBody>
          <a:bodyPr>
            <a:normAutofit/>
          </a:bodyPr>
          <a:lstStyle/>
          <a:p>
            <a:r>
              <a:rPr lang="en-GB" sz="3000" dirty="0"/>
              <a:t>Build the Circuit</a:t>
            </a:r>
          </a:p>
        </p:txBody>
      </p:sp>
      <p:sp>
        <p:nvSpPr>
          <p:cNvPr id="3" name="Content Placeholder 2"/>
          <p:cNvSpPr>
            <a:spLocks noGrp="1"/>
          </p:cNvSpPr>
          <p:nvPr>
            <p:ph idx="1"/>
          </p:nvPr>
        </p:nvSpPr>
        <p:spPr>
          <a:xfrm>
            <a:off x="1122531" y="1091868"/>
            <a:ext cx="7607557" cy="1081705"/>
          </a:xfrm>
        </p:spPr>
        <p:txBody>
          <a:bodyPr>
            <a:noAutofit/>
          </a:bodyPr>
          <a:lstStyle/>
          <a:p>
            <a:pPr marL="0" indent="0" algn="just">
              <a:buNone/>
            </a:pPr>
            <a:r>
              <a:rPr lang="en-US" sz="2400" dirty="0"/>
              <a:t>Does this time constant thing work when a capacitor discharges as well? Let’s find out.</a:t>
            </a:r>
          </a:p>
        </p:txBody>
      </p:sp>
      <p:sp>
        <p:nvSpPr>
          <p:cNvPr id="5" name="Rectangle 4">
            <a:extLst>
              <a:ext uri="{FF2B5EF4-FFF2-40B4-BE49-F238E27FC236}">
                <a16:creationId xmlns:a16="http://schemas.microsoft.com/office/drawing/2014/main" id="{404ED4B3-E251-AD40-B2CA-A34AB0B619F3}"/>
              </a:ext>
            </a:extLst>
          </p:cNvPr>
          <p:cNvSpPr/>
          <p:nvPr/>
        </p:nvSpPr>
        <p:spPr>
          <a:xfrm>
            <a:off x="1196743" y="1999794"/>
            <a:ext cx="3453645" cy="1938992"/>
          </a:xfrm>
          <a:prstGeom prst="rect">
            <a:avLst/>
          </a:prstGeom>
          <a:solidFill>
            <a:schemeClr val="tx2">
              <a:lumMod val="40000"/>
              <a:lumOff val="60000"/>
            </a:schemeClr>
          </a:solidFill>
        </p:spPr>
        <p:txBody>
          <a:bodyPr wrap="square">
            <a:spAutoFit/>
          </a:bodyPr>
          <a:lstStyle/>
          <a:p>
            <a:pPr algn="just"/>
            <a:r>
              <a:rPr lang="en-GB" sz="2400" i="1" dirty="0"/>
              <a:t>Build this circuit. Rollover or touch each symbol in the schematic to find out more. Watch the video if you need help.</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42698" y="1954350"/>
            <a:ext cx="854046" cy="854046"/>
          </a:xfrm>
          <a:prstGeom prst="rect">
            <a:avLst/>
          </a:prstGeom>
        </p:spPr>
      </p:pic>
      <p:sp>
        <p:nvSpPr>
          <p:cNvPr id="8" name="Rounded Rectangle 7">
            <a:extLst>
              <a:ext uri="{FF2B5EF4-FFF2-40B4-BE49-F238E27FC236}">
                <a16:creationId xmlns:a16="http://schemas.microsoft.com/office/drawing/2014/main" id="{0883944F-0013-E242-AE6F-D80025849260}"/>
              </a:ext>
            </a:extLst>
          </p:cNvPr>
          <p:cNvSpPr/>
          <p:nvPr/>
        </p:nvSpPr>
        <p:spPr>
          <a:xfrm>
            <a:off x="698721" y="4159152"/>
            <a:ext cx="911983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Watch how to build the circuit and set up your </a:t>
            </a:r>
            <a:r>
              <a:rPr lang="en-GB" sz="2800" b="1" i="1" dirty="0" err="1"/>
              <a:t>multimeter</a:t>
            </a:r>
            <a:endParaRPr lang="en-GB" sz="2800" b="1" i="1" dirty="0"/>
          </a:p>
        </p:txBody>
      </p:sp>
      <p:pic>
        <p:nvPicPr>
          <p:cNvPr id="9" name="Graphic 8" descr="Magnifying glass">
            <a:extLst>
              <a:ext uri="{FF2B5EF4-FFF2-40B4-BE49-F238E27FC236}">
                <a16:creationId xmlns:a16="http://schemas.microsoft.com/office/drawing/2014/main" id="{D39B8C8D-2CCA-EA4A-910C-9CB07D61DA82}"/>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984038" y="1765794"/>
            <a:ext cx="468000" cy="468000"/>
          </a:xfrm>
          <a:prstGeom prst="rect">
            <a:avLst/>
          </a:prstGeom>
        </p:spPr>
      </p:pic>
    </p:spTree>
    <p:custDataLst>
      <p:tags r:id="rId1"/>
    </p:custDataLst>
    <p:extLst>
      <p:ext uri="{BB962C8B-B14F-4D97-AF65-F5344CB8AC3E}">
        <p14:creationId xmlns:p14="http://schemas.microsoft.com/office/powerpoint/2010/main" val="3301362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Take a picture</a:t>
            </a:r>
          </a:p>
        </p:txBody>
      </p:sp>
      <p:sp>
        <p:nvSpPr>
          <p:cNvPr id="3" name="Content Placeholder 2"/>
          <p:cNvSpPr>
            <a:spLocks noGrp="1"/>
          </p:cNvSpPr>
          <p:nvPr>
            <p:ph idx="1"/>
          </p:nvPr>
        </p:nvSpPr>
        <p:spPr>
          <a:xfrm>
            <a:off x="1122530" y="1091867"/>
            <a:ext cx="7840406" cy="702499"/>
          </a:xfrm>
          <a:solidFill>
            <a:schemeClr val="tx2">
              <a:lumMod val="40000"/>
              <a:lumOff val="60000"/>
            </a:schemeClr>
          </a:solidFill>
        </p:spPr>
        <p:txBody>
          <a:bodyPr>
            <a:noAutofit/>
          </a:bodyPr>
          <a:lstStyle/>
          <a:p>
            <a:pPr marL="0" indent="0" algn="just">
              <a:buNone/>
            </a:pPr>
            <a:r>
              <a:rPr lang="en-GB" sz="2400" i="1" dirty="0"/>
              <a:t>Take a picture of your completed circuit and upload it to your online portfolio.</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4" y="940320"/>
            <a:ext cx="854046" cy="854046"/>
          </a:xfrm>
          <a:prstGeom prst="rect">
            <a:avLst/>
          </a:prstGeom>
        </p:spPr>
      </p:pic>
      <p:sp>
        <p:nvSpPr>
          <p:cNvPr id="9" name="Rounded Rectangle 8">
            <a:extLst>
              <a:ext uri="{FF2B5EF4-FFF2-40B4-BE49-F238E27FC236}">
                <a16:creationId xmlns:a16="http://schemas.microsoft.com/office/drawing/2014/main" id="{E0ABC7F2-7240-CA4F-8E15-6C49824C9866}"/>
              </a:ext>
            </a:extLst>
          </p:cNvPr>
          <p:cNvSpPr/>
          <p:nvPr/>
        </p:nvSpPr>
        <p:spPr>
          <a:xfrm>
            <a:off x="1122530" y="2619826"/>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sp>
        <p:nvSpPr>
          <p:cNvPr id="10" name="Rectangle 9">
            <a:extLst>
              <a:ext uri="{FF2B5EF4-FFF2-40B4-BE49-F238E27FC236}">
                <a16:creationId xmlns:a16="http://schemas.microsoft.com/office/drawing/2014/main" id="{B05F342B-93AA-BD4A-9184-E4BDD0979139}"/>
              </a:ext>
            </a:extLst>
          </p:cNvPr>
          <p:cNvSpPr/>
          <p:nvPr/>
        </p:nvSpPr>
        <p:spPr>
          <a:xfrm>
            <a:off x="4059936" y="2678835"/>
            <a:ext cx="4903000"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a:extLst>
              <a:ext uri="{FF2B5EF4-FFF2-40B4-BE49-F238E27FC236}">
                <a16:creationId xmlns:a16="http://schemas.microsoft.com/office/drawing/2014/main" id="{D206D033-5930-A543-A80E-25F4B93215D4}"/>
              </a:ext>
            </a:extLst>
          </p:cNvPr>
          <p:cNvSpPr/>
          <p:nvPr/>
        </p:nvSpPr>
        <p:spPr>
          <a:xfrm>
            <a:off x="6219881" y="3164025"/>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spTree>
    <p:custDataLst>
      <p:tags r:id="rId1"/>
    </p:custDataLst>
    <p:extLst>
      <p:ext uri="{BB962C8B-B14F-4D97-AF65-F5344CB8AC3E}">
        <p14:creationId xmlns:p14="http://schemas.microsoft.com/office/powerpoint/2010/main" val="3634919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time constant for discharging</a:t>
            </a:r>
          </a:p>
        </p:txBody>
      </p:sp>
      <p:sp>
        <p:nvSpPr>
          <p:cNvPr id="9" name="Content Placeholder 2">
            <a:extLst>
              <a:ext uri="{FF2B5EF4-FFF2-40B4-BE49-F238E27FC236}">
                <a16:creationId xmlns:a16="http://schemas.microsoft.com/office/drawing/2014/main" id="{7EF4EDA3-5B2E-D445-886B-BE88B6C72E37}"/>
              </a:ext>
            </a:extLst>
          </p:cNvPr>
          <p:cNvSpPr txBox="1">
            <a:spLocks/>
          </p:cNvSpPr>
          <p:nvPr/>
        </p:nvSpPr>
        <p:spPr>
          <a:xfrm>
            <a:off x="1392355" y="1106857"/>
            <a:ext cx="7496812" cy="3405181"/>
          </a:xfrm>
          <a:prstGeom prst="rect">
            <a:avLst/>
          </a:prstGeom>
          <a:solidFill>
            <a:schemeClr val="accent2"/>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ctr">
              <a:buFont typeface="Arial" panose="020B0604020202020204" pitchFamily="34" charset="0"/>
              <a:buNone/>
            </a:pPr>
            <a:r>
              <a:rPr lang="en-US" sz="3200" b="1" dirty="0">
                <a:solidFill>
                  <a:schemeClr val="bg1"/>
                </a:solidFill>
              </a:rPr>
              <a:t>Important Note</a:t>
            </a:r>
          </a:p>
          <a:p>
            <a:pPr marL="0" indent="0" algn="just">
              <a:buNone/>
            </a:pPr>
            <a:r>
              <a:rPr lang="en-US" sz="3200" dirty="0">
                <a:solidFill>
                  <a:schemeClr val="bg1"/>
                </a:solidFill>
              </a:rPr>
              <a:t>As before, the time constant is still 63%. </a:t>
            </a:r>
            <a:r>
              <a:rPr lang="en-ZA" sz="3200" dirty="0">
                <a:solidFill>
                  <a:schemeClr val="bg1"/>
                </a:solidFill>
              </a:rPr>
              <a:t>Then for a discharging capacitor that is initially fully charged, the voltage across the capacitor after one time constant, 1T, should drop to 63% of its initial value which is 1 – 0.63 = 0.37 or 37% of its final value.</a:t>
            </a:r>
            <a:endParaRPr lang="en-US" sz="3200" dirty="0">
              <a:solidFill>
                <a:schemeClr val="bg1"/>
              </a:solidFill>
            </a:endParaRPr>
          </a:p>
        </p:txBody>
      </p:sp>
    </p:spTree>
    <p:custDataLst>
      <p:tags r:id="rId1"/>
    </p:custDataLst>
    <p:extLst>
      <p:ext uri="{BB962C8B-B14F-4D97-AF65-F5344CB8AC3E}">
        <p14:creationId xmlns:p14="http://schemas.microsoft.com/office/powerpoint/2010/main" val="3112659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1</a:t>
            </a:r>
          </a:p>
        </p:txBody>
      </p:sp>
      <p:sp>
        <p:nvSpPr>
          <p:cNvPr id="3" name="Content Placeholder 2"/>
          <p:cNvSpPr>
            <a:spLocks noGrp="1"/>
          </p:cNvSpPr>
          <p:nvPr>
            <p:ph idx="1"/>
          </p:nvPr>
        </p:nvSpPr>
        <p:spPr>
          <a:xfrm>
            <a:off x="1122532" y="1091867"/>
            <a:ext cx="5014798" cy="2523459"/>
          </a:xfrm>
          <a:solidFill>
            <a:schemeClr val="tx2">
              <a:lumMod val="40000"/>
              <a:lumOff val="60000"/>
            </a:schemeClr>
          </a:solidFill>
        </p:spPr>
        <p:txBody>
          <a:bodyPr>
            <a:noAutofit/>
          </a:bodyPr>
          <a:lstStyle/>
          <a:p>
            <a:pPr marL="0" indent="0" algn="just">
              <a:buNone/>
            </a:pPr>
            <a:r>
              <a:rPr lang="en-GB" sz="2400" i="1" dirty="0"/>
              <a:t>Close S1 and allow the capacitor to charge for about 30 seconds. Without much resistance in this part of the circuit the time constant will be low. Open S1 and measure the potential across the capacitor. Calculate what 37% of this value is.</a:t>
            </a:r>
          </a:p>
        </p:txBody>
      </p:sp>
      <p:sp>
        <p:nvSpPr>
          <p:cNvPr id="14" name="Rectangle 13">
            <a:extLst>
              <a:ext uri="{FF2B5EF4-FFF2-40B4-BE49-F238E27FC236}">
                <a16:creationId xmlns:a16="http://schemas.microsoft.com/office/drawing/2014/main" id="{9BAED57F-2817-4F4A-B5FA-129BB73C0307}"/>
              </a:ext>
            </a:extLst>
          </p:cNvPr>
          <p:cNvSpPr/>
          <p:nvPr/>
        </p:nvSpPr>
        <p:spPr>
          <a:xfrm>
            <a:off x="6418533" y="1091868"/>
            <a:ext cx="3391894" cy="3460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Img12</a:t>
            </a:r>
          </a:p>
        </p:txBody>
      </p:sp>
      <p:sp>
        <p:nvSpPr>
          <p:cNvPr id="12" name="Rectangle 11">
            <a:extLst>
              <a:ext uri="{FF2B5EF4-FFF2-40B4-BE49-F238E27FC236}">
                <a16:creationId xmlns:a16="http://schemas.microsoft.com/office/drawing/2014/main" id="{5A0E2C14-3F79-074F-8882-A0BBD8A0FF94}"/>
              </a:ext>
            </a:extLst>
          </p:cNvPr>
          <p:cNvSpPr/>
          <p:nvPr/>
        </p:nvSpPr>
        <p:spPr>
          <a:xfrm>
            <a:off x="3800455" y="3715121"/>
            <a:ext cx="2175963"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a:extLst>
              <a:ext uri="{FF2B5EF4-FFF2-40B4-BE49-F238E27FC236}">
                <a16:creationId xmlns:a16="http://schemas.microsoft.com/office/drawing/2014/main" id="{529A7E75-4607-1D44-BF44-33BC0E1D8EE2}"/>
              </a:ext>
            </a:extLst>
          </p:cNvPr>
          <p:cNvSpPr/>
          <p:nvPr/>
        </p:nvSpPr>
        <p:spPr>
          <a:xfrm>
            <a:off x="1137100" y="4329590"/>
            <a:ext cx="2663356"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Check</a:t>
            </a:r>
          </a:p>
        </p:txBody>
      </p:sp>
      <p:sp>
        <p:nvSpPr>
          <p:cNvPr id="4" name="TextBox 3">
            <a:extLst>
              <a:ext uri="{FF2B5EF4-FFF2-40B4-BE49-F238E27FC236}">
                <a16:creationId xmlns:a16="http://schemas.microsoft.com/office/drawing/2014/main" id="{23185BB4-EE51-1A4B-8EBA-06D3621A1752}"/>
              </a:ext>
            </a:extLst>
          </p:cNvPr>
          <p:cNvSpPr txBox="1"/>
          <p:nvPr/>
        </p:nvSpPr>
        <p:spPr>
          <a:xfrm>
            <a:off x="1137100" y="3697515"/>
            <a:ext cx="2679773" cy="461665"/>
          </a:xfrm>
          <a:prstGeom prst="rect">
            <a:avLst/>
          </a:prstGeom>
          <a:noFill/>
        </p:spPr>
        <p:txBody>
          <a:bodyPr wrap="none" rtlCol="0">
            <a:spAutoFit/>
          </a:bodyPr>
          <a:lstStyle/>
          <a:p>
            <a:r>
              <a:rPr lang="en-GB" sz="2400" dirty="0"/>
              <a:t>37% of capacitor PD</a:t>
            </a:r>
          </a:p>
        </p:txBody>
      </p:sp>
      <p:sp>
        <p:nvSpPr>
          <p:cNvPr id="15" name="TextBox 14">
            <a:extLst>
              <a:ext uri="{FF2B5EF4-FFF2-40B4-BE49-F238E27FC236}">
                <a16:creationId xmlns:a16="http://schemas.microsoft.com/office/drawing/2014/main" id="{08A87B10-117D-5A48-93F8-44BE64DF7A65}"/>
              </a:ext>
            </a:extLst>
          </p:cNvPr>
          <p:cNvSpPr txBox="1"/>
          <p:nvPr/>
        </p:nvSpPr>
        <p:spPr>
          <a:xfrm>
            <a:off x="5976419" y="3706447"/>
            <a:ext cx="359394" cy="461665"/>
          </a:xfrm>
          <a:prstGeom prst="rect">
            <a:avLst/>
          </a:prstGeom>
          <a:noFill/>
        </p:spPr>
        <p:txBody>
          <a:bodyPr wrap="none" rtlCol="0">
            <a:spAutoFit/>
          </a:bodyPr>
          <a:lstStyle/>
          <a:p>
            <a:r>
              <a:rPr lang="en-GB" sz="2400" dirty="0"/>
              <a:t>V</a:t>
            </a:r>
          </a:p>
        </p:txBody>
      </p:sp>
      <p:pic>
        <p:nvPicPr>
          <p:cNvPr id="16" name="Graphic 15" descr="User">
            <a:extLst>
              <a:ext uri="{FF2B5EF4-FFF2-40B4-BE49-F238E27FC236}">
                <a16:creationId xmlns:a16="http://schemas.microsoft.com/office/drawing/2014/main" id="{CCB1B42E-D697-044B-BE04-EF8D6681E15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1013169"/>
            <a:ext cx="854046" cy="854046"/>
          </a:xfrm>
          <a:prstGeom prst="rect">
            <a:avLst/>
          </a:prstGeom>
        </p:spPr>
      </p:pic>
    </p:spTree>
    <p:custDataLst>
      <p:tags r:id="rId1"/>
    </p:custDataLst>
    <p:extLst>
      <p:ext uri="{BB962C8B-B14F-4D97-AF65-F5344CB8AC3E}">
        <p14:creationId xmlns:p14="http://schemas.microsoft.com/office/powerpoint/2010/main" val="4203368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2</a:t>
            </a:r>
          </a:p>
        </p:txBody>
      </p:sp>
      <p:sp>
        <p:nvSpPr>
          <p:cNvPr id="3" name="Content Placeholder 2"/>
          <p:cNvSpPr>
            <a:spLocks noGrp="1"/>
          </p:cNvSpPr>
          <p:nvPr>
            <p:ph idx="1"/>
          </p:nvPr>
        </p:nvSpPr>
        <p:spPr>
          <a:xfrm>
            <a:off x="1122532" y="1091868"/>
            <a:ext cx="5014798" cy="1771254"/>
          </a:xfrm>
          <a:solidFill>
            <a:schemeClr val="tx2">
              <a:lumMod val="40000"/>
              <a:lumOff val="60000"/>
            </a:schemeClr>
          </a:solidFill>
        </p:spPr>
        <p:txBody>
          <a:bodyPr>
            <a:noAutofit/>
          </a:bodyPr>
          <a:lstStyle/>
          <a:p>
            <a:pPr marL="0" indent="0" algn="just">
              <a:buNone/>
            </a:pPr>
            <a:r>
              <a:rPr lang="en-GB" sz="2400" i="1" dirty="0"/>
              <a:t>Now open the stopwatch app on your mobile phone and close S2. Time how long it takes your capacitor to discharge to the voltage you recorded in step 1 (about 3.3V).</a:t>
            </a:r>
          </a:p>
        </p:txBody>
      </p:sp>
      <p:sp>
        <p:nvSpPr>
          <p:cNvPr id="14" name="Rectangle 13">
            <a:extLst>
              <a:ext uri="{FF2B5EF4-FFF2-40B4-BE49-F238E27FC236}">
                <a16:creationId xmlns:a16="http://schemas.microsoft.com/office/drawing/2014/main" id="{9BAED57F-2817-4F4A-B5FA-129BB73C0307}"/>
              </a:ext>
            </a:extLst>
          </p:cNvPr>
          <p:cNvSpPr/>
          <p:nvPr/>
        </p:nvSpPr>
        <p:spPr>
          <a:xfrm>
            <a:off x="6418533" y="1091868"/>
            <a:ext cx="3391894" cy="3460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Img13</a:t>
            </a:r>
          </a:p>
        </p:txBody>
      </p:sp>
      <p:sp>
        <p:nvSpPr>
          <p:cNvPr id="12" name="Rectangle 11">
            <a:extLst>
              <a:ext uri="{FF2B5EF4-FFF2-40B4-BE49-F238E27FC236}">
                <a16:creationId xmlns:a16="http://schemas.microsoft.com/office/drawing/2014/main" id="{5A0E2C14-3F79-074F-8882-A0BBD8A0FF94}"/>
              </a:ext>
            </a:extLst>
          </p:cNvPr>
          <p:cNvSpPr/>
          <p:nvPr/>
        </p:nvSpPr>
        <p:spPr>
          <a:xfrm>
            <a:off x="3669525" y="3715121"/>
            <a:ext cx="2306893"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a:extLst>
              <a:ext uri="{FF2B5EF4-FFF2-40B4-BE49-F238E27FC236}">
                <a16:creationId xmlns:a16="http://schemas.microsoft.com/office/drawing/2014/main" id="{529A7E75-4607-1D44-BF44-33BC0E1D8EE2}"/>
              </a:ext>
            </a:extLst>
          </p:cNvPr>
          <p:cNvSpPr/>
          <p:nvPr/>
        </p:nvSpPr>
        <p:spPr>
          <a:xfrm>
            <a:off x="1137100" y="4329590"/>
            <a:ext cx="2663356"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Check</a:t>
            </a:r>
          </a:p>
        </p:txBody>
      </p:sp>
      <p:sp>
        <p:nvSpPr>
          <p:cNvPr id="4" name="TextBox 3">
            <a:extLst>
              <a:ext uri="{FF2B5EF4-FFF2-40B4-BE49-F238E27FC236}">
                <a16:creationId xmlns:a16="http://schemas.microsoft.com/office/drawing/2014/main" id="{23185BB4-EE51-1A4B-8EBA-06D3621A1752}"/>
              </a:ext>
            </a:extLst>
          </p:cNvPr>
          <p:cNvSpPr txBox="1"/>
          <p:nvPr/>
        </p:nvSpPr>
        <p:spPr>
          <a:xfrm>
            <a:off x="1137100" y="3697515"/>
            <a:ext cx="2532425" cy="461665"/>
          </a:xfrm>
          <a:prstGeom prst="rect">
            <a:avLst/>
          </a:prstGeom>
          <a:noFill/>
        </p:spPr>
        <p:txBody>
          <a:bodyPr wrap="none" rtlCol="0">
            <a:spAutoFit/>
          </a:bodyPr>
          <a:lstStyle/>
          <a:p>
            <a:r>
              <a:rPr lang="en-GB" sz="2400" dirty="0"/>
              <a:t>Time to reach 3.3V</a:t>
            </a:r>
          </a:p>
        </p:txBody>
      </p:sp>
      <p:sp>
        <p:nvSpPr>
          <p:cNvPr id="15" name="TextBox 14">
            <a:extLst>
              <a:ext uri="{FF2B5EF4-FFF2-40B4-BE49-F238E27FC236}">
                <a16:creationId xmlns:a16="http://schemas.microsoft.com/office/drawing/2014/main" id="{08A87B10-117D-5A48-93F8-44BE64DF7A65}"/>
              </a:ext>
            </a:extLst>
          </p:cNvPr>
          <p:cNvSpPr txBox="1"/>
          <p:nvPr/>
        </p:nvSpPr>
        <p:spPr>
          <a:xfrm>
            <a:off x="5976419" y="3706447"/>
            <a:ext cx="304892" cy="461665"/>
          </a:xfrm>
          <a:prstGeom prst="rect">
            <a:avLst/>
          </a:prstGeom>
          <a:noFill/>
        </p:spPr>
        <p:txBody>
          <a:bodyPr wrap="none" rtlCol="0">
            <a:spAutoFit/>
          </a:bodyPr>
          <a:lstStyle/>
          <a:p>
            <a:r>
              <a:rPr lang="en-GB" sz="2400" dirty="0"/>
              <a:t>s</a:t>
            </a:r>
          </a:p>
        </p:txBody>
      </p:sp>
      <p:pic>
        <p:nvPicPr>
          <p:cNvPr id="16" name="Graphic 15" descr="User">
            <a:extLst>
              <a:ext uri="{FF2B5EF4-FFF2-40B4-BE49-F238E27FC236}">
                <a16:creationId xmlns:a16="http://schemas.microsoft.com/office/drawing/2014/main" id="{CCB1B42E-D697-044B-BE04-EF8D6681E15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1013169"/>
            <a:ext cx="854046" cy="854046"/>
          </a:xfrm>
          <a:prstGeom prst="rect">
            <a:avLst/>
          </a:prstGeom>
        </p:spPr>
      </p:pic>
    </p:spTree>
    <p:custDataLst>
      <p:tags r:id="rId1"/>
    </p:custDataLst>
    <p:extLst>
      <p:ext uri="{BB962C8B-B14F-4D97-AF65-F5344CB8AC3E}">
        <p14:creationId xmlns:p14="http://schemas.microsoft.com/office/powerpoint/2010/main" val="499053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3</a:t>
            </a:r>
          </a:p>
        </p:txBody>
      </p:sp>
      <p:sp>
        <p:nvSpPr>
          <p:cNvPr id="3" name="Content Placeholder 2"/>
          <p:cNvSpPr>
            <a:spLocks noGrp="1"/>
          </p:cNvSpPr>
          <p:nvPr>
            <p:ph idx="1"/>
          </p:nvPr>
        </p:nvSpPr>
        <p:spPr>
          <a:xfrm>
            <a:off x="1122532" y="1091868"/>
            <a:ext cx="5014798" cy="1771254"/>
          </a:xfrm>
          <a:solidFill>
            <a:schemeClr val="tx2">
              <a:lumMod val="40000"/>
              <a:lumOff val="60000"/>
            </a:schemeClr>
          </a:solidFill>
        </p:spPr>
        <p:txBody>
          <a:bodyPr>
            <a:noAutofit/>
          </a:bodyPr>
          <a:lstStyle/>
          <a:p>
            <a:pPr marL="0" indent="0" algn="just">
              <a:buNone/>
            </a:pPr>
            <a:r>
              <a:rPr lang="en-GB" sz="2400" i="1" dirty="0"/>
              <a:t>Replace the 10K resistor with a 4.7K resistor and redo the experiment to see if the capacitor still takes 1 time constant to discharge to 37% of its starting charge.</a:t>
            </a:r>
          </a:p>
        </p:txBody>
      </p:sp>
      <p:sp>
        <p:nvSpPr>
          <p:cNvPr id="14" name="Rectangle 13">
            <a:extLst>
              <a:ext uri="{FF2B5EF4-FFF2-40B4-BE49-F238E27FC236}">
                <a16:creationId xmlns:a16="http://schemas.microsoft.com/office/drawing/2014/main" id="{9BAED57F-2817-4F4A-B5FA-129BB73C0307}"/>
              </a:ext>
            </a:extLst>
          </p:cNvPr>
          <p:cNvSpPr/>
          <p:nvPr/>
        </p:nvSpPr>
        <p:spPr>
          <a:xfrm>
            <a:off x="6418533" y="1091868"/>
            <a:ext cx="3391894" cy="3460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Img14</a:t>
            </a:r>
          </a:p>
        </p:txBody>
      </p:sp>
      <p:sp>
        <p:nvSpPr>
          <p:cNvPr id="12" name="Rectangle 11">
            <a:extLst>
              <a:ext uri="{FF2B5EF4-FFF2-40B4-BE49-F238E27FC236}">
                <a16:creationId xmlns:a16="http://schemas.microsoft.com/office/drawing/2014/main" id="{5A0E2C14-3F79-074F-8882-A0BBD8A0FF94}"/>
              </a:ext>
            </a:extLst>
          </p:cNvPr>
          <p:cNvSpPr/>
          <p:nvPr/>
        </p:nvSpPr>
        <p:spPr>
          <a:xfrm>
            <a:off x="3669525" y="3295399"/>
            <a:ext cx="2306893"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a:extLst>
              <a:ext uri="{FF2B5EF4-FFF2-40B4-BE49-F238E27FC236}">
                <a16:creationId xmlns:a16="http://schemas.microsoft.com/office/drawing/2014/main" id="{529A7E75-4607-1D44-BF44-33BC0E1D8EE2}"/>
              </a:ext>
            </a:extLst>
          </p:cNvPr>
          <p:cNvSpPr/>
          <p:nvPr/>
        </p:nvSpPr>
        <p:spPr>
          <a:xfrm>
            <a:off x="1137100" y="4329590"/>
            <a:ext cx="2663356"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Check</a:t>
            </a:r>
          </a:p>
        </p:txBody>
      </p:sp>
      <p:sp>
        <p:nvSpPr>
          <p:cNvPr id="4" name="TextBox 3">
            <a:extLst>
              <a:ext uri="{FF2B5EF4-FFF2-40B4-BE49-F238E27FC236}">
                <a16:creationId xmlns:a16="http://schemas.microsoft.com/office/drawing/2014/main" id="{23185BB4-EE51-1A4B-8EBA-06D3621A1752}"/>
              </a:ext>
            </a:extLst>
          </p:cNvPr>
          <p:cNvSpPr txBox="1"/>
          <p:nvPr/>
        </p:nvSpPr>
        <p:spPr>
          <a:xfrm>
            <a:off x="1137100" y="3277793"/>
            <a:ext cx="2532425" cy="461665"/>
          </a:xfrm>
          <a:prstGeom prst="rect">
            <a:avLst/>
          </a:prstGeom>
          <a:noFill/>
        </p:spPr>
        <p:txBody>
          <a:bodyPr wrap="none" rtlCol="0">
            <a:spAutoFit/>
          </a:bodyPr>
          <a:lstStyle/>
          <a:p>
            <a:r>
              <a:rPr lang="en-GB" sz="2400" dirty="0"/>
              <a:t>Time to reach 3.3V</a:t>
            </a:r>
          </a:p>
        </p:txBody>
      </p:sp>
      <p:sp>
        <p:nvSpPr>
          <p:cNvPr id="15" name="TextBox 14">
            <a:extLst>
              <a:ext uri="{FF2B5EF4-FFF2-40B4-BE49-F238E27FC236}">
                <a16:creationId xmlns:a16="http://schemas.microsoft.com/office/drawing/2014/main" id="{08A87B10-117D-5A48-93F8-44BE64DF7A65}"/>
              </a:ext>
            </a:extLst>
          </p:cNvPr>
          <p:cNvSpPr txBox="1"/>
          <p:nvPr/>
        </p:nvSpPr>
        <p:spPr>
          <a:xfrm>
            <a:off x="5976419" y="3286725"/>
            <a:ext cx="304892" cy="461665"/>
          </a:xfrm>
          <a:prstGeom prst="rect">
            <a:avLst/>
          </a:prstGeom>
          <a:noFill/>
        </p:spPr>
        <p:txBody>
          <a:bodyPr wrap="none" rtlCol="0">
            <a:spAutoFit/>
          </a:bodyPr>
          <a:lstStyle/>
          <a:p>
            <a:r>
              <a:rPr lang="en-GB" sz="2400" dirty="0"/>
              <a:t>s</a:t>
            </a:r>
          </a:p>
        </p:txBody>
      </p:sp>
      <p:pic>
        <p:nvPicPr>
          <p:cNvPr id="16" name="Graphic 15" descr="User">
            <a:extLst>
              <a:ext uri="{FF2B5EF4-FFF2-40B4-BE49-F238E27FC236}">
                <a16:creationId xmlns:a16="http://schemas.microsoft.com/office/drawing/2014/main" id="{CCB1B42E-D697-044B-BE04-EF8D6681E15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1013169"/>
            <a:ext cx="854046" cy="854046"/>
          </a:xfrm>
          <a:prstGeom prst="rect">
            <a:avLst/>
          </a:prstGeom>
        </p:spPr>
      </p:pic>
    </p:spTree>
    <p:custDataLst>
      <p:tags r:id="rId1"/>
    </p:custDataLst>
    <p:extLst>
      <p:ext uri="{BB962C8B-B14F-4D97-AF65-F5344CB8AC3E}">
        <p14:creationId xmlns:p14="http://schemas.microsoft.com/office/powerpoint/2010/main" val="3426587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Charging and Discharging a Capacitor</a:t>
            </a:r>
          </a:p>
        </p:txBody>
      </p:sp>
      <p:sp>
        <p:nvSpPr>
          <p:cNvPr id="3" name="Content Placeholder 2"/>
          <p:cNvSpPr>
            <a:spLocks noGrp="1"/>
          </p:cNvSpPr>
          <p:nvPr>
            <p:ph idx="1"/>
          </p:nvPr>
        </p:nvSpPr>
        <p:spPr>
          <a:xfrm>
            <a:off x="1122110" y="2846397"/>
            <a:ext cx="3629772" cy="1200945"/>
          </a:xfrm>
          <a:solidFill>
            <a:schemeClr val="tx2">
              <a:lumMod val="40000"/>
              <a:lumOff val="60000"/>
            </a:schemeClr>
          </a:solidFill>
        </p:spPr>
        <p:txBody>
          <a:bodyPr>
            <a:noAutofit/>
          </a:bodyPr>
          <a:lstStyle/>
          <a:p>
            <a:pPr marL="0" indent="0" algn="just">
              <a:buNone/>
            </a:pPr>
            <a:r>
              <a:rPr lang="en-GB" sz="2400" i="1" dirty="0"/>
              <a:t>Watch the video to learn more about the time constant.</a:t>
            </a:r>
          </a:p>
        </p:txBody>
      </p:sp>
      <p:sp>
        <p:nvSpPr>
          <p:cNvPr id="14" name="Rectangle 13">
            <a:extLst>
              <a:ext uri="{FF2B5EF4-FFF2-40B4-BE49-F238E27FC236}">
                <a16:creationId xmlns:a16="http://schemas.microsoft.com/office/drawing/2014/main" id="{9BAED57F-2817-4F4A-B5FA-129BB73C0307}"/>
              </a:ext>
            </a:extLst>
          </p:cNvPr>
          <p:cNvSpPr/>
          <p:nvPr/>
        </p:nvSpPr>
        <p:spPr>
          <a:xfrm>
            <a:off x="5156222" y="2236935"/>
            <a:ext cx="4002767" cy="25149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Img15</a:t>
            </a:r>
          </a:p>
        </p:txBody>
      </p:sp>
      <p:pic>
        <p:nvPicPr>
          <p:cNvPr id="16" name="Graphic 15" descr="User">
            <a:extLst>
              <a:ext uri="{FF2B5EF4-FFF2-40B4-BE49-F238E27FC236}">
                <a16:creationId xmlns:a16="http://schemas.microsoft.com/office/drawing/2014/main" id="{CCB1B42E-D697-044B-BE04-EF8D6681E15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064" y="2767699"/>
            <a:ext cx="854046" cy="854046"/>
          </a:xfrm>
          <a:prstGeom prst="rect">
            <a:avLst/>
          </a:prstGeom>
        </p:spPr>
      </p:pic>
      <p:sp>
        <p:nvSpPr>
          <p:cNvPr id="9" name="Content Placeholder 2">
            <a:extLst>
              <a:ext uri="{FF2B5EF4-FFF2-40B4-BE49-F238E27FC236}">
                <a16:creationId xmlns:a16="http://schemas.microsoft.com/office/drawing/2014/main" id="{7EF4EDA3-5B2E-D445-886B-BE88B6C72E37}"/>
              </a:ext>
            </a:extLst>
          </p:cNvPr>
          <p:cNvSpPr txBox="1">
            <a:spLocks/>
          </p:cNvSpPr>
          <p:nvPr/>
        </p:nvSpPr>
        <p:spPr>
          <a:xfrm>
            <a:off x="1122532" y="1091868"/>
            <a:ext cx="7496812" cy="1546401"/>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dirty="0"/>
              <a:t>So the time constant, </a:t>
            </a:r>
            <a:r>
              <a:rPr lang="en-US" sz="2400" dirty="0" err="1"/>
              <a:t>τ</a:t>
            </a:r>
            <a:r>
              <a:rPr lang="en-US" sz="2400" dirty="0"/>
              <a:t> = RC, gives us the time it takes for a capacitor to reach 63% of full charge and the time it takes for a capacitor to discharge to 63% of its initial charge.</a:t>
            </a:r>
          </a:p>
        </p:txBody>
      </p:sp>
    </p:spTree>
    <p:custDataLst>
      <p:tags r:id="rId1"/>
    </p:custDataLst>
    <p:extLst>
      <p:ext uri="{BB962C8B-B14F-4D97-AF65-F5344CB8AC3E}">
        <p14:creationId xmlns:p14="http://schemas.microsoft.com/office/powerpoint/2010/main" val="3628934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3" name="Content Placeholder 2"/>
          <p:cNvSpPr>
            <a:spLocks noGrp="1"/>
          </p:cNvSpPr>
          <p:nvPr>
            <p:ph idx="1"/>
          </p:nvPr>
        </p:nvSpPr>
        <p:spPr>
          <a:xfrm>
            <a:off x="1122531" y="1091868"/>
            <a:ext cx="8059513" cy="3911932"/>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122531" y="1091868"/>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dirty="0"/>
              <a:t>By the end of this unit the learner will be able to:</a:t>
            </a:r>
          </a:p>
          <a:p>
            <a:pPr marL="457200" indent="-457200">
              <a:buFont typeface="+mj-lt"/>
              <a:buAutoNum type="arabicPeriod"/>
            </a:pPr>
            <a:r>
              <a:rPr lang="en-GB" sz="2400" dirty="0"/>
              <a:t>Perform calculations with capacitors involving voltage, capacitance and charge</a:t>
            </a:r>
          </a:p>
          <a:p>
            <a:pPr marL="457200" indent="-457200">
              <a:buFont typeface="+mj-lt"/>
              <a:buAutoNum type="arabicPeriod"/>
            </a:pPr>
            <a:r>
              <a:rPr lang="en-GB" sz="2400" dirty="0"/>
              <a:t>Explain what a capacitor’s time constant is</a:t>
            </a:r>
          </a:p>
          <a:p>
            <a:pPr marL="457200" indent="-457200">
              <a:buFont typeface="+mj-lt"/>
              <a:buAutoNum type="arabicPeriod"/>
            </a:pPr>
            <a:r>
              <a:rPr lang="en-GB" sz="2400" dirty="0"/>
              <a:t>Calculate or experimentally demonstrate a capacitor’s time constant</a:t>
            </a:r>
          </a:p>
          <a:p>
            <a:pPr marL="457200" indent="-457200">
              <a:buFont typeface="+mj-lt"/>
              <a:buAutoNum type="arabicPeriod"/>
            </a:pPr>
            <a:endParaRPr lang="en-GB" sz="2400" dirty="0"/>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7EF4EDA3-5B2E-D445-886B-BE88B6C72E37}"/>
              </a:ext>
            </a:extLst>
          </p:cNvPr>
          <p:cNvSpPr txBox="1">
            <a:spLocks/>
          </p:cNvSpPr>
          <p:nvPr/>
        </p:nvSpPr>
        <p:spPr>
          <a:xfrm>
            <a:off x="1392355" y="1001926"/>
            <a:ext cx="7496812" cy="3405181"/>
          </a:xfrm>
          <a:prstGeom prst="rect">
            <a:avLst/>
          </a:prstGeom>
          <a:solidFill>
            <a:schemeClr val="accent2"/>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3200" dirty="0">
                <a:solidFill>
                  <a:schemeClr val="bg1"/>
                </a:solidFill>
              </a:rPr>
              <a:t>Capacitors charge and discharge according to their time constant.</a:t>
            </a:r>
          </a:p>
          <a:p>
            <a:pPr marL="0" indent="0" algn="ctr">
              <a:buFont typeface="Arial" panose="020B0604020202020204" pitchFamily="34" charset="0"/>
              <a:buNone/>
            </a:pPr>
            <a:r>
              <a:rPr lang="en-US" sz="3200" dirty="0">
                <a:solidFill>
                  <a:schemeClr val="bg1"/>
                </a:solidFill>
              </a:rPr>
              <a:t>τ = RC</a:t>
            </a:r>
          </a:p>
          <a:p>
            <a:pPr marL="0" indent="0" algn="just">
              <a:buNone/>
            </a:pPr>
            <a:r>
              <a:rPr lang="en-US" sz="3200" dirty="0">
                <a:solidFill>
                  <a:schemeClr val="bg1"/>
                </a:solidFill>
              </a:rPr>
              <a:t>It takes 1T for a capacitor to charge to 63% of the voltage applied to it.</a:t>
            </a:r>
          </a:p>
          <a:p>
            <a:pPr marL="0" indent="0" algn="just">
              <a:buNone/>
            </a:pPr>
            <a:r>
              <a:rPr lang="en-US" sz="3200" dirty="0">
                <a:solidFill>
                  <a:schemeClr val="bg1"/>
                </a:solidFill>
              </a:rPr>
              <a:t>It takes 1T for a capacitor to discharge to 37% of its starting voltage.</a:t>
            </a:r>
          </a:p>
          <a:p>
            <a:pPr marL="0" indent="0" algn="just">
              <a:buNone/>
            </a:pPr>
            <a:endParaRPr lang="en-US" sz="3200" dirty="0">
              <a:solidFill>
                <a:schemeClr val="bg1"/>
              </a:solidFill>
            </a:endParaRPr>
          </a:p>
        </p:txBody>
      </p:sp>
    </p:spTree>
    <p:custDataLst>
      <p:tags r:id="rId1"/>
    </p:custDataLst>
    <p:extLst>
      <p:ext uri="{BB962C8B-B14F-4D97-AF65-F5344CB8AC3E}">
        <p14:creationId xmlns:p14="http://schemas.microsoft.com/office/powerpoint/2010/main" val="1341082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 Virtual Circuit</a:t>
            </a:r>
          </a:p>
        </p:txBody>
      </p:sp>
      <p:sp>
        <p:nvSpPr>
          <p:cNvPr id="3" name="Content Placeholder 2"/>
          <p:cNvSpPr>
            <a:spLocks noGrp="1"/>
          </p:cNvSpPr>
          <p:nvPr>
            <p:ph idx="1"/>
          </p:nvPr>
        </p:nvSpPr>
        <p:spPr>
          <a:xfrm>
            <a:off x="1122532" y="1091869"/>
            <a:ext cx="7282914" cy="1092531"/>
          </a:xfrm>
        </p:spPr>
        <p:txBody>
          <a:bodyPr>
            <a:noAutofit/>
          </a:bodyPr>
          <a:lstStyle/>
          <a:p>
            <a:pPr marL="0" indent="0" algn="just">
              <a:buNone/>
            </a:pPr>
            <a:r>
              <a:rPr lang="en-GB" sz="2400" dirty="0"/>
              <a:t>Take some time experimenting with capacitors that are charging and discharging by playing with a simulation of these circuits.</a:t>
            </a:r>
          </a:p>
        </p:txBody>
      </p:sp>
      <p:sp>
        <p:nvSpPr>
          <p:cNvPr id="5" name="Content Placeholder 2">
            <a:extLst>
              <a:ext uri="{FF2B5EF4-FFF2-40B4-BE49-F238E27FC236}">
                <a16:creationId xmlns:a16="http://schemas.microsoft.com/office/drawing/2014/main" id="{355F47C7-F16A-7640-89E5-5CEEC1911EA8}"/>
              </a:ext>
            </a:extLst>
          </p:cNvPr>
          <p:cNvSpPr txBox="1">
            <a:spLocks/>
          </p:cNvSpPr>
          <p:nvPr/>
        </p:nvSpPr>
        <p:spPr>
          <a:xfrm>
            <a:off x="1122532" y="2160637"/>
            <a:ext cx="4410363" cy="1505571"/>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Download and work through the worksheet. Then watch the video to make sure you completed everything correctly.</a:t>
            </a:r>
          </a:p>
        </p:txBody>
      </p:sp>
      <p:pic>
        <p:nvPicPr>
          <p:cNvPr id="6" name="Graphic 5" descr="User">
            <a:extLst>
              <a:ext uri="{FF2B5EF4-FFF2-40B4-BE49-F238E27FC236}">
                <a16:creationId xmlns:a16="http://schemas.microsoft.com/office/drawing/2014/main" id="{4FDA1659-89D9-2640-8248-226EB077A2B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2160637"/>
            <a:ext cx="854046" cy="854046"/>
          </a:xfrm>
          <a:prstGeom prst="rect">
            <a:avLst/>
          </a:prstGeom>
        </p:spPr>
      </p:pic>
      <p:sp>
        <p:nvSpPr>
          <p:cNvPr id="16" name="Rounded Rectangle 15">
            <a:extLst>
              <a:ext uri="{FF2B5EF4-FFF2-40B4-BE49-F238E27FC236}">
                <a16:creationId xmlns:a16="http://schemas.microsoft.com/office/drawing/2014/main" id="{73E11EA4-0C08-3F4E-B019-E520F0ADBB90}"/>
              </a:ext>
            </a:extLst>
          </p:cNvPr>
          <p:cNvSpPr/>
          <p:nvPr/>
        </p:nvSpPr>
        <p:spPr>
          <a:xfrm>
            <a:off x="1255158" y="3782657"/>
            <a:ext cx="414510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Download the worksheet</a:t>
            </a:r>
          </a:p>
        </p:txBody>
      </p:sp>
      <p:sp>
        <p:nvSpPr>
          <p:cNvPr id="9" name="Rectangle 8">
            <a:extLst>
              <a:ext uri="{FF2B5EF4-FFF2-40B4-BE49-F238E27FC236}">
                <a16:creationId xmlns:a16="http://schemas.microsoft.com/office/drawing/2014/main" id="{BADFE794-E4E1-DB4B-BB15-9F31929D71B2}"/>
              </a:ext>
            </a:extLst>
          </p:cNvPr>
          <p:cNvSpPr/>
          <p:nvPr/>
        </p:nvSpPr>
        <p:spPr>
          <a:xfrm>
            <a:off x="5710530" y="2059039"/>
            <a:ext cx="3967566" cy="25231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Img16</a:t>
            </a:r>
          </a:p>
        </p:txBody>
      </p:sp>
      <p:pic>
        <p:nvPicPr>
          <p:cNvPr id="8" name="Picture 7">
            <a:extLst>
              <a:ext uri="{FF2B5EF4-FFF2-40B4-BE49-F238E27FC236}">
                <a16:creationId xmlns:a16="http://schemas.microsoft.com/office/drawing/2014/main" id="{D9C54513-5948-D446-8D9C-BF72B619016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63026" y="1091869"/>
            <a:ext cx="876477" cy="876477"/>
          </a:xfrm>
          <a:prstGeom prst="rect">
            <a:avLst/>
          </a:prstGeom>
        </p:spPr>
      </p:pic>
    </p:spTree>
    <p:custDataLst>
      <p:tags r:id="rId1"/>
    </p:custDataLst>
    <p:extLst>
      <p:ext uri="{BB962C8B-B14F-4D97-AF65-F5344CB8AC3E}">
        <p14:creationId xmlns:p14="http://schemas.microsoft.com/office/powerpoint/2010/main" val="629714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Test Yourself</a:t>
            </a:r>
          </a:p>
        </p:txBody>
      </p:sp>
      <p:sp>
        <p:nvSpPr>
          <p:cNvPr id="3" name="Content Placeholder 2"/>
          <p:cNvSpPr>
            <a:spLocks noGrp="1"/>
          </p:cNvSpPr>
          <p:nvPr>
            <p:ph idx="1"/>
          </p:nvPr>
        </p:nvSpPr>
        <p:spPr>
          <a:xfrm>
            <a:off x="1122531" y="1091868"/>
            <a:ext cx="7607557" cy="3821508"/>
          </a:xfrm>
        </p:spPr>
        <p:txBody>
          <a:bodyPr>
            <a:noAutofit/>
          </a:bodyPr>
          <a:lstStyle/>
          <a:p>
            <a:pPr marL="0" indent="0" algn="just">
              <a:buNone/>
            </a:pPr>
            <a:r>
              <a:rPr lang="en-GB" sz="2400" dirty="0"/>
              <a:t>We have come to the end of this unit. Answer the following questions to make sure you understand the main characteristic of capacitors.</a:t>
            </a:r>
          </a:p>
        </p:txBody>
      </p:sp>
    </p:spTree>
    <p:custDataLst>
      <p:tags r:id="rId1"/>
    </p:custDataLst>
    <p:extLst>
      <p:ext uri="{BB962C8B-B14F-4D97-AF65-F5344CB8AC3E}">
        <p14:creationId xmlns:p14="http://schemas.microsoft.com/office/powerpoint/2010/main" val="28084959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1</a:t>
            </a:r>
          </a:p>
        </p:txBody>
      </p:sp>
      <p:pic>
        <p:nvPicPr>
          <p:cNvPr id="3" name="Picture 2">
            <a:extLst>
              <a:ext uri="{FF2B5EF4-FFF2-40B4-BE49-F238E27FC236}">
                <a16:creationId xmlns:a16="http://schemas.microsoft.com/office/drawing/2014/main" id="{0E18D874-A80F-914B-B354-E7C4991B0CE5}"/>
              </a:ext>
            </a:extLst>
          </p:cNvPr>
          <p:cNvPicPr>
            <a:picLocks noChangeAspect="1"/>
          </p:cNvPicPr>
          <p:nvPr/>
        </p:nvPicPr>
        <p:blipFill>
          <a:blip r:embed="rId4"/>
          <a:stretch>
            <a:fillRect/>
          </a:stretch>
        </p:blipFill>
        <p:spPr>
          <a:xfrm>
            <a:off x="6322960" y="1309956"/>
            <a:ext cx="3619500" cy="2247900"/>
          </a:xfrm>
          <a:prstGeom prst="rect">
            <a:avLst/>
          </a:prstGeom>
        </p:spPr>
      </p:pic>
      <p:sp>
        <p:nvSpPr>
          <p:cNvPr id="5" name="TextBox 4">
            <a:extLst>
              <a:ext uri="{FF2B5EF4-FFF2-40B4-BE49-F238E27FC236}">
                <a16:creationId xmlns:a16="http://schemas.microsoft.com/office/drawing/2014/main" id="{4169D42B-8B9E-F947-AE10-120EC07CF9C4}"/>
              </a:ext>
            </a:extLst>
          </p:cNvPr>
          <p:cNvSpPr txBox="1"/>
          <p:nvPr/>
        </p:nvSpPr>
        <p:spPr>
          <a:xfrm>
            <a:off x="1057330" y="1233577"/>
            <a:ext cx="5071751" cy="2677656"/>
          </a:xfrm>
          <a:prstGeom prst="rect">
            <a:avLst/>
          </a:prstGeom>
          <a:noFill/>
        </p:spPr>
        <p:txBody>
          <a:bodyPr wrap="square" rtlCol="0">
            <a:spAutoFit/>
          </a:bodyPr>
          <a:lstStyle/>
          <a:p>
            <a:r>
              <a:rPr lang="en-GB" sz="2400" dirty="0"/>
              <a:t>What is the maximum charge that this capacitor can theoretically hold?</a:t>
            </a:r>
          </a:p>
          <a:p>
            <a:endParaRPr lang="en-GB" sz="2400" dirty="0"/>
          </a:p>
          <a:p>
            <a:pPr marL="457200" indent="-457200">
              <a:buFont typeface="+mj-lt"/>
              <a:buAutoNum type="alphaLcParenR"/>
            </a:pPr>
            <a:r>
              <a:rPr lang="en-GB" sz="2400" dirty="0"/>
              <a:t>1,175C</a:t>
            </a:r>
          </a:p>
          <a:p>
            <a:pPr marL="457200" indent="-457200">
              <a:buFont typeface="+mj-lt"/>
              <a:buAutoNum type="alphaLcParenR"/>
            </a:pPr>
            <a:r>
              <a:rPr lang="en-GB" sz="2400" dirty="0"/>
              <a:t>4.7μF</a:t>
            </a:r>
          </a:p>
          <a:p>
            <a:pPr marL="457200" indent="-457200">
              <a:buFont typeface="+mj-lt"/>
              <a:buAutoNum type="alphaLcParenR"/>
            </a:pPr>
            <a:r>
              <a:rPr lang="en-GB" sz="2400" dirty="0"/>
              <a:t>1.175μC</a:t>
            </a:r>
          </a:p>
          <a:p>
            <a:pPr marL="457200" indent="-457200">
              <a:buFont typeface="+mj-lt"/>
              <a:buAutoNum type="alphaLcParenR"/>
            </a:pPr>
            <a:r>
              <a:rPr lang="en-GB" sz="2400" dirty="0"/>
              <a:t>1.175mC</a:t>
            </a:r>
          </a:p>
        </p:txBody>
      </p:sp>
    </p:spTree>
    <p:custDataLst>
      <p:tags r:id="rId1"/>
    </p:custDataLst>
    <p:extLst>
      <p:ext uri="{BB962C8B-B14F-4D97-AF65-F5344CB8AC3E}">
        <p14:creationId xmlns:p14="http://schemas.microsoft.com/office/powerpoint/2010/main" val="11621319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2</a:t>
            </a:r>
          </a:p>
        </p:txBody>
      </p:sp>
      <p:sp>
        <p:nvSpPr>
          <p:cNvPr id="5" name="TextBox 4">
            <a:extLst>
              <a:ext uri="{FF2B5EF4-FFF2-40B4-BE49-F238E27FC236}">
                <a16:creationId xmlns:a16="http://schemas.microsoft.com/office/drawing/2014/main" id="{4169D42B-8B9E-F947-AE10-120EC07CF9C4}"/>
              </a:ext>
            </a:extLst>
          </p:cNvPr>
          <p:cNvSpPr txBox="1"/>
          <p:nvPr/>
        </p:nvSpPr>
        <p:spPr>
          <a:xfrm>
            <a:off x="1057330" y="1233577"/>
            <a:ext cx="7672758" cy="2677656"/>
          </a:xfrm>
          <a:prstGeom prst="rect">
            <a:avLst/>
          </a:prstGeom>
          <a:noFill/>
        </p:spPr>
        <p:txBody>
          <a:bodyPr wrap="square" rtlCol="0">
            <a:spAutoFit/>
          </a:bodyPr>
          <a:lstStyle/>
          <a:p>
            <a:r>
              <a:rPr lang="en-GB" sz="2400" dirty="0"/>
              <a:t>A 2,200μF capacitor is connected to a 12V supply. What will be its charge when fully charged.</a:t>
            </a:r>
          </a:p>
          <a:p>
            <a:endParaRPr lang="en-GB" sz="2400" dirty="0"/>
          </a:p>
          <a:p>
            <a:pPr marL="457200" indent="-457200">
              <a:buFont typeface="+mj-lt"/>
              <a:buAutoNum type="alphaLcParenR"/>
            </a:pPr>
            <a:r>
              <a:rPr lang="en-GB" sz="2400" dirty="0"/>
              <a:t>26.4mC</a:t>
            </a:r>
          </a:p>
          <a:p>
            <a:pPr marL="457200" indent="-457200">
              <a:buFont typeface="+mj-lt"/>
              <a:buAutoNum type="alphaLcParenR"/>
            </a:pPr>
            <a:r>
              <a:rPr lang="en-GB" sz="2400" dirty="0"/>
              <a:t>26.4μC</a:t>
            </a:r>
          </a:p>
          <a:p>
            <a:pPr marL="457200" indent="-457200">
              <a:buFont typeface="+mj-lt"/>
              <a:buAutoNum type="alphaLcParenR"/>
            </a:pPr>
            <a:r>
              <a:rPr lang="en-GB" sz="2400" dirty="0"/>
              <a:t>2.2mC</a:t>
            </a:r>
          </a:p>
          <a:p>
            <a:pPr marL="457200" indent="-457200">
              <a:buFont typeface="+mj-lt"/>
              <a:buAutoNum type="alphaLcParenR"/>
            </a:pPr>
            <a:r>
              <a:rPr lang="en-GB" sz="2400" dirty="0"/>
              <a:t>2.2μC</a:t>
            </a:r>
          </a:p>
        </p:txBody>
      </p:sp>
    </p:spTree>
    <p:custDataLst>
      <p:tags r:id="rId1"/>
    </p:custDataLst>
    <p:extLst>
      <p:ext uri="{BB962C8B-B14F-4D97-AF65-F5344CB8AC3E}">
        <p14:creationId xmlns:p14="http://schemas.microsoft.com/office/powerpoint/2010/main" val="4938194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3</a:t>
            </a:r>
          </a:p>
        </p:txBody>
      </p:sp>
      <p:sp>
        <p:nvSpPr>
          <p:cNvPr id="5" name="TextBox 4">
            <a:extLst>
              <a:ext uri="{FF2B5EF4-FFF2-40B4-BE49-F238E27FC236}">
                <a16:creationId xmlns:a16="http://schemas.microsoft.com/office/drawing/2014/main" id="{4169D42B-8B9E-F947-AE10-120EC07CF9C4}"/>
              </a:ext>
            </a:extLst>
          </p:cNvPr>
          <p:cNvSpPr txBox="1"/>
          <p:nvPr/>
        </p:nvSpPr>
        <p:spPr>
          <a:xfrm>
            <a:off x="1057330" y="1233577"/>
            <a:ext cx="7672758" cy="3046988"/>
          </a:xfrm>
          <a:prstGeom prst="rect">
            <a:avLst/>
          </a:prstGeom>
          <a:noFill/>
        </p:spPr>
        <p:txBody>
          <a:bodyPr wrap="square" rtlCol="0">
            <a:spAutoFit/>
          </a:bodyPr>
          <a:lstStyle/>
          <a:p>
            <a:r>
              <a:rPr lang="en-GB" sz="2400" dirty="0"/>
              <a:t>A 1,200μF capacitor is connected to a 12V supply in series with a 470Ω resistor. What will the charge on the capacitor be when it is fully charged.</a:t>
            </a:r>
          </a:p>
          <a:p>
            <a:endParaRPr lang="en-GB" sz="2400" dirty="0"/>
          </a:p>
          <a:p>
            <a:pPr marL="457200" indent="-457200">
              <a:buFont typeface="+mj-lt"/>
              <a:buAutoNum type="alphaLcParenR"/>
            </a:pPr>
            <a:r>
              <a:rPr lang="en-GB" sz="2400" dirty="0"/>
              <a:t>564mC</a:t>
            </a:r>
          </a:p>
          <a:p>
            <a:pPr marL="457200" indent="-457200">
              <a:buFont typeface="+mj-lt"/>
              <a:buAutoNum type="alphaLcParenR"/>
            </a:pPr>
            <a:r>
              <a:rPr lang="en-GB" sz="2400" dirty="0"/>
              <a:t>0.564C</a:t>
            </a:r>
          </a:p>
          <a:p>
            <a:pPr marL="457200" indent="-457200">
              <a:buFont typeface="+mj-lt"/>
              <a:buAutoNum type="alphaLcParenR"/>
            </a:pPr>
            <a:r>
              <a:rPr lang="en-GB" sz="2400" dirty="0"/>
              <a:t>14,400μC</a:t>
            </a:r>
          </a:p>
          <a:p>
            <a:pPr marL="457200" indent="-457200">
              <a:buFont typeface="+mj-lt"/>
              <a:buAutoNum type="alphaLcParenR"/>
            </a:pPr>
            <a:r>
              <a:rPr lang="en-GB" sz="2400" dirty="0"/>
              <a:t>14.4μC</a:t>
            </a:r>
          </a:p>
        </p:txBody>
      </p:sp>
    </p:spTree>
    <p:custDataLst>
      <p:tags r:id="rId1"/>
    </p:custDataLst>
    <p:extLst>
      <p:ext uri="{BB962C8B-B14F-4D97-AF65-F5344CB8AC3E}">
        <p14:creationId xmlns:p14="http://schemas.microsoft.com/office/powerpoint/2010/main" val="1480714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3</a:t>
            </a:r>
          </a:p>
        </p:txBody>
      </p:sp>
      <p:sp>
        <p:nvSpPr>
          <p:cNvPr id="5" name="TextBox 4">
            <a:extLst>
              <a:ext uri="{FF2B5EF4-FFF2-40B4-BE49-F238E27FC236}">
                <a16:creationId xmlns:a16="http://schemas.microsoft.com/office/drawing/2014/main" id="{4169D42B-8B9E-F947-AE10-120EC07CF9C4}"/>
              </a:ext>
            </a:extLst>
          </p:cNvPr>
          <p:cNvSpPr txBox="1"/>
          <p:nvPr/>
        </p:nvSpPr>
        <p:spPr>
          <a:xfrm>
            <a:off x="1057330" y="1233577"/>
            <a:ext cx="7672758" cy="3046988"/>
          </a:xfrm>
          <a:prstGeom prst="rect">
            <a:avLst/>
          </a:prstGeom>
          <a:noFill/>
        </p:spPr>
        <p:txBody>
          <a:bodyPr wrap="square" rtlCol="0">
            <a:spAutoFit/>
          </a:bodyPr>
          <a:lstStyle/>
          <a:p>
            <a:r>
              <a:rPr lang="en-GB" sz="2400" dirty="0"/>
              <a:t>A 450μF capacitor is connected to a 20V supply in series with a 5K3Ω resistor. How quickly will the resistor reach 63% of the 20V voltage.</a:t>
            </a:r>
          </a:p>
          <a:p>
            <a:endParaRPr lang="en-GB" sz="2400" dirty="0"/>
          </a:p>
          <a:p>
            <a:pPr marL="457200" indent="-457200">
              <a:buFont typeface="+mj-lt"/>
              <a:buAutoNum type="alphaLcParenR"/>
            </a:pPr>
            <a:r>
              <a:rPr lang="en-GB" sz="2400" dirty="0"/>
              <a:t>23.9s</a:t>
            </a:r>
          </a:p>
          <a:p>
            <a:pPr marL="457200" indent="-457200">
              <a:buFont typeface="+mj-lt"/>
              <a:buAutoNum type="alphaLcParenR"/>
            </a:pPr>
            <a:r>
              <a:rPr lang="en-GB" sz="2400" dirty="0"/>
              <a:t>0.239s</a:t>
            </a:r>
          </a:p>
          <a:p>
            <a:pPr marL="457200" indent="-457200">
              <a:buFont typeface="+mj-lt"/>
              <a:buAutoNum type="alphaLcParenR"/>
            </a:pPr>
            <a:r>
              <a:rPr lang="en-GB" sz="2400" dirty="0"/>
              <a:t>2,385s</a:t>
            </a:r>
          </a:p>
          <a:p>
            <a:pPr marL="457200" indent="-457200">
              <a:buFont typeface="+mj-lt"/>
              <a:buAutoNum type="alphaLcParenR"/>
            </a:pPr>
            <a:r>
              <a:rPr lang="en-GB" sz="2400" dirty="0"/>
              <a:t>2.39s</a:t>
            </a:r>
          </a:p>
        </p:txBody>
      </p:sp>
    </p:spTree>
    <p:custDataLst>
      <p:tags r:id="rId1"/>
    </p:custDataLst>
    <p:extLst>
      <p:ext uri="{BB962C8B-B14F-4D97-AF65-F5344CB8AC3E}">
        <p14:creationId xmlns:p14="http://schemas.microsoft.com/office/powerpoint/2010/main" val="13046164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4</a:t>
            </a:r>
          </a:p>
        </p:txBody>
      </p:sp>
      <p:sp>
        <p:nvSpPr>
          <p:cNvPr id="5" name="TextBox 4">
            <a:extLst>
              <a:ext uri="{FF2B5EF4-FFF2-40B4-BE49-F238E27FC236}">
                <a16:creationId xmlns:a16="http://schemas.microsoft.com/office/drawing/2014/main" id="{4169D42B-8B9E-F947-AE10-120EC07CF9C4}"/>
              </a:ext>
            </a:extLst>
          </p:cNvPr>
          <p:cNvSpPr txBox="1"/>
          <p:nvPr/>
        </p:nvSpPr>
        <p:spPr>
          <a:xfrm>
            <a:off x="1057330" y="1233577"/>
            <a:ext cx="7672758" cy="3046988"/>
          </a:xfrm>
          <a:prstGeom prst="rect">
            <a:avLst/>
          </a:prstGeom>
          <a:noFill/>
        </p:spPr>
        <p:txBody>
          <a:bodyPr wrap="square" rtlCol="0">
            <a:spAutoFit/>
          </a:bodyPr>
          <a:lstStyle/>
          <a:p>
            <a:r>
              <a:rPr lang="en-GB" sz="2400" dirty="0"/>
              <a:t>A 900μF capacitor is connected to a 9V supply in series with a 10KΩ resistor. How long will it theoretically take for the capacitor to fully charge?</a:t>
            </a:r>
          </a:p>
          <a:p>
            <a:endParaRPr lang="en-GB" sz="2400" dirty="0"/>
          </a:p>
          <a:p>
            <a:pPr marL="457200" indent="-457200">
              <a:buFont typeface="+mj-lt"/>
              <a:buAutoNum type="alphaLcParenR"/>
            </a:pPr>
            <a:r>
              <a:rPr lang="en-GB" sz="2400" dirty="0"/>
              <a:t>9s</a:t>
            </a:r>
          </a:p>
          <a:p>
            <a:pPr marL="457200" indent="-457200">
              <a:buFont typeface="+mj-lt"/>
              <a:buAutoNum type="alphaLcParenR"/>
            </a:pPr>
            <a:r>
              <a:rPr lang="en-GB" sz="2400" dirty="0"/>
              <a:t>45s</a:t>
            </a:r>
          </a:p>
          <a:p>
            <a:pPr marL="457200" indent="-457200">
              <a:buFont typeface="+mj-lt"/>
              <a:buAutoNum type="alphaLcParenR"/>
            </a:pPr>
            <a:r>
              <a:rPr lang="en-GB" sz="2400" dirty="0"/>
              <a:t>4.5s</a:t>
            </a:r>
          </a:p>
          <a:p>
            <a:pPr marL="457200" indent="-457200">
              <a:buFont typeface="+mj-lt"/>
              <a:buAutoNum type="alphaLcParenR"/>
            </a:pPr>
            <a:r>
              <a:rPr lang="en-GB" sz="2400" dirty="0"/>
              <a:t>90s</a:t>
            </a:r>
          </a:p>
        </p:txBody>
      </p:sp>
    </p:spTree>
    <p:custDataLst>
      <p:tags r:id="rId1"/>
    </p:custDataLst>
    <p:extLst>
      <p:ext uri="{BB962C8B-B14F-4D97-AF65-F5344CB8AC3E}">
        <p14:creationId xmlns:p14="http://schemas.microsoft.com/office/powerpoint/2010/main" val="12073010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5</a:t>
            </a:r>
          </a:p>
        </p:txBody>
      </p:sp>
      <p:sp>
        <p:nvSpPr>
          <p:cNvPr id="5" name="TextBox 4">
            <a:extLst>
              <a:ext uri="{FF2B5EF4-FFF2-40B4-BE49-F238E27FC236}">
                <a16:creationId xmlns:a16="http://schemas.microsoft.com/office/drawing/2014/main" id="{4169D42B-8B9E-F947-AE10-120EC07CF9C4}"/>
              </a:ext>
            </a:extLst>
          </p:cNvPr>
          <p:cNvSpPr txBox="1"/>
          <p:nvPr/>
        </p:nvSpPr>
        <p:spPr>
          <a:xfrm>
            <a:off x="1057330" y="1233577"/>
            <a:ext cx="7672758" cy="3785652"/>
          </a:xfrm>
          <a:prstGeom prst="rect">
            <a:avLst/>
          </a:prstGeom>
          <a:noFill/>
        </p:spPr>
        <p:txBody>
          <a:bodyPr wrap="square" rtlCol="0">
            <a:spAutoFit/>
          </a:bodyPr>
          <a:lstStyle/>
          <a:p>
            <a:r>
              <a:rPr lang="en-GB" sz="2400" dirty="0"/>
              <a:t>A 1.8mF capacitor is connected in series with a 4KΩ resistor. After 7.2s it is found that the capacitor has a potential across it of 15.75V. What is the voltage of the supply in this circuit?</a:t>
            </a:r>
          </a:p>
          <a:p>
            <a:endParaRPr lang="en-GB" sz="2400" dirty="0"/>
          </a:p>
          <a:p>
            <a:pPr marL="457200" indent="-457200">
              <a:buFont typeface="+mj-lt"/>
              <a:buAutoNum type="alphaLcParenR"/>
            </a:pPr>
            <a:r>
              <a:rPr lang="en-GB" sz="2400" dirty="0"/>
              <a:t>9.92V</a:t>
            </a:r>
          </a:p>
          <a:p>
            <a:pPr marL="457200" indent="-457200">
              <a:buFont typeface="+mj-lt"/>
              <a:buAutoNum type="alphaLcParenR"/>
            </a:pPr>
            <a:r>
              <a:rPr lang="en-GB" sz="2400" dirty="0"/>
              <a:t>15.75V</a:t>
            </a:r>
          </a:p>
          <a:p>
            <a:pPr marL="457200" indent="-457200">
              <a:buFont typeface="+mj-lt"/>
              <a:buAutoNum type="alphaLcParenR"/>
            </a:pPr>
            <a:r>
              <a:rPr lang="en-GB" sz="2400" dirty="0"/>
              <a:t>25V</a:t>
            </a:r>
          </a:p>
          <a:p>
            <a:pPr marL="457200" indent="-457200">
              <a:buFont typeface="+mj-lt"/>
              <a:buAutoNum type="alphaLcParenR"/>
            </a:pPr>
            <a:r>
              <a:rPr lang="en-GB" sz="2400" dirty="0"/>
              <a:t>Cannot be calculated</a:t>
            </a:r>
          </a:p>
          <a:p>
            <a:pPr marL="457200" indent="-457200">
              <a:buFont typeface="+mj-lt"/>
              <a:buAutoNum type="alphaLcParenR"/>
            </a:pPr>
            <a:endParaRPr lang="en-GB" sz="2400" dirty="0"/>
          </a:p>
        </p:txBody>
      </p:sp>
    </p:spTree>
    <p:custDataLst>
      <p:tags r:id="rId1"/>
    </p:custDataLst>
    <p:extLst>
      <p:ext uri="{BB962C8B-B14F-4D97-AF65-F5344CB8AC3E}">
        <p14:creationId xmlns:p14="http://schemas.microsoft.com/office/powerpoint/2010/main" val="26912621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6</a:t>
            </a:r>
          </a:p>
        </p:txBody>
      </p:sp>
      <p:sp>
        <p:nvSpPr>
          <p:cNvPr id="5" name="TextBox 4">
            <a:extLst>
              <a:ext uri="{FF2B5EF4-FFF2-40B4-BE49-F238E27FC236}">
                <a16:creationId xmlns:a16="http://schemas.microsoft.com/office/drawing/2014/main" id="{4169D42B-8B9E-F947-AE10-120EC07CF9C4}"/>
              </a:ext>
            </a:extLst>
          </p:cNvPr>
          <p:cNvSpPr txBox="1"/>
          <p:nvPr/>
        </p:nvSpPr>
        <p:spPr>
          <a:xfrm>
            <a:off x="1057330" y="1233577"/>
            <a:ext cx="7672758" cy="3416320"/>
          </a:xfrm>
          <a:prstGeom prst="rect">
            <a:avLst/>
          </a:prstGeom>
          <a:noFill/>
        </p:spPr>
        <p:txBody>
          <a:bodyPr wrap="square" rtlCol="0">
            <a:spAutoFit/>
          </a:bodyPr>
          <a:lstStyle/>
          <a:p>
            <a:r>
              <a:rPr lang="en-GB" sz="2400" dirty="0"/>
              <a:t>A 2300nF capacitor is fully charged by a 12V supply. If it is then connected to a circuit with a total resistance of 200Ω, what will its voltage be after 1 time constant?</a:t>
            </a:r>
          </a:p>
          <a:p>
            <a:endParaRPr lang="en-GB" sz="2400" dirty="0"/>
          </a:p>
          <a:p>
            <a:pPr marL="457200" indent="-457200">
              <a:buFont typeface="+mj-lt"/>
              <a:buAutoNum type="alphaLcParenR"/>
            </a:pPr>
            <a:r>
              <a:rPr lang="en-GB" sz="2400" dirty="0"/>
              <a:t>0.46V</a:t>
            </a:r>
          </a:p>
          <a:p>
            <a:pPr marL="457200" indent="-457200">
              <a:buFont typeface="+mj-lt"/>
              <a:buAutoNum type="alphaLcParenR"/>
            </a:pPr>
            <a:r>
              <a:rPr lang="en-GB" sz="2400" dirty="0"/>
              <a:t>4.44C</a:t>
            </a:r>
          </a:p>
          <a:p>
            <a:pPr marL="457200" indent="-457200">
              <a:buFont typeface="+mj-lt"/>
              <a:buAutoNum type="alphaLcParenR"/>
            </a:pPr>
            <a:r>
              <a:rPr lang="en-GB" sz="2400" dirty="0"/>
              <a:t>0.00046V</a:t>
            </a:r>
          </a:p>
          <a:p>
            <a:pPr marL="457200" indent="-457200">
              <a:buFont typeface="+mj-lt"/>
              <a:buAutoNum type="alphaLcParenR"/>
            </a:pPr>
            <a:r>
              <a:rPr lang="en-GB" sz="2400" dirty="0"/>
              <a:t>4.44V</a:t>
            </a:r>
          </a:p>
          <a:p>
            <a:pPr marL="457200" indent="-457200">
              <a:buFont typeface="+mj-lt"/>
              <a:buAutoNum type="alphaLcParenR"/>
            </a:pPr>
            <a:endParaRPr lang="en-GB" sz="2400" dirty="0"/>
          </a:p>
        </p:txBody>
      </p:sp>
    </p:spTree>
    <p:custDataLst>
      <p:tags r:id="rId1"/>
    </p:custDataLst>
    <p:extLst>
      <p:ext uri="{BB962C8B-B14F-4D97-AF65-F5344CB8AC3E}">
        <p14:creationId xmlns:p14="http://schemas.microsoft.com/office/powerpoint/2010/main" val="946100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dirty="0"/>
              <a:t>Unit 4.2: Capacitor Characteristics</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4431983"/>
          </a:xfrm>
          <a:prstGeom prst="rect">
            <a:avLst/>
          </a:prstGeom>
        </p:spPr>
        <p:txBody>
          <a:bodyPr wrap="square">
            <a:spAutoFit/>
          </a:bodyPr>
          <a:lstStyle/>
          <a:p>
            <a:r>
              <a:rPr lang="en-GB" dirty="0"/>
              <a:t>Create a video presented by an expert presenter </a:t>
            </a:r>
            <a:r>
              <a:rPr lang="en-US" dirty="0"/>
              <a:t>explaining the the following:</a:t>
            </a:r>
          </a:p>
          <a:p>
            <a:pPr marL="342900" indent="-342900">
              <a:buFont typeface="+mj-lt"/>
              <a:buAutoNum type="arabicPeriod"/>
            </a:pPr>
            <a:r>
              <a:rPr lang="en-US" dirty="0"/>
              <a:t>Capacitance is given the symbol C. Charge is given Q and Volts is given V.</a:t>
            </a:r>
          </a:p>
          <a:p>
            <a:pPr marL="342900" indent="-342900">
              <a:buFont typeface="+mj-lt"/>
              <a:buAutoNum type="arabicPeriod"/>
            </a:pPr>
            <a:r>
              <a:rPr lang="en-US" dirty="0"/>
              <a:t>Capacitance (C) is measured in Farads (F). Charge (Q) is measured in Coulombs (C). All these symbols can get a bit confusing.</a:t>
            </a:r>
          </a:p>
          <a:p>
            <a:pPr marL="342900" indent="-342900">
              <a:buFont typeface="+mj-lt"/>
              <a:buAutoNum type="arabicPeriod"/>
            </a:pPr>
            <a:r>
              <a:rPr lang="en-US" sz="1600" dirty="0"/>
              <a:t>1F is defined as 1C of charge per Volt i.e. If a capacitor had a capacitance of 1F and we applied 1V to it, it would store 1C of charge which is the same as thing as their being a surplus of 6.25 quintillion electrons (6.25 x 10</a:t>
            </a:r>
            <a:r>
              <a:rPr lang="en-US" sz="1600" baseline="30000" dirty="0"/>
              <a:t>18</a:t>
            </a:r>
            <a:r>
              <a:rPr lang="en-US" sz="1600" dirty="0"/>
              <a:t>) on the negatively charged plate.</a:t>
            </a:r>
          </a:p>
          <a:p>
            <a:pPr marL="342900" indent="-342900">
              <a:buFont typeface="+mj-lt"/>
              <a:buAutoNum type="arabicPeriod"/>
            </a:pPr>
            <a:r>
              <a:rPr lang="en-US" sz="1600" dirty="0"/>
              <a:t>This is a huge amount of charge for such a low voltage, hence most capacitors have capacitances of </a:t>
            </a:r>
            <a:r>
              <a:rPr lang="en-US" sz="1600" dirty="0" err="1"/>
              <a:t>μF</a:t>
            </a:r>
            <a:r>
              <a:rPr lang="en-US" sz="1600" dirty="0"/>
              <a:t> and </a:t>
            </a:r>
            <a:r>
              <a:rPr lang="en-US" sz="1600" dirty="0" err="1"/>
              <a:t>nF</a:t>
            </a:r>
            <a:r>
              <a:rPr lang="en-US" sz="1600" dirty="0"/>
              <a:t>.</a:t>
            </a:r>
          </a:p>
          <a:p>
            <a:pPr marL="342900" indent="-342900">
              <a:buFont typeface="+mj-lt"/>
              <a:buAutoNum type="arabicPeriod"/>
            </a:pPr>
            <a:r>
              <a:rPr lang="en-US" sz="1600" dirty="0"/>
              <a:t>So we have that C = Q/V. We can rearrange the equation to get something more useful: Q = CV</a:t>
            </a:r>
          </a:p>
          <a:p>
            <a:pPr marL="342900" indent="-342900">
              <a:buFont typeface="+mj-lt"/>
              <a:buAutoNum type="arabicPeriod"/>
            </a:pPr>
            <a:r>
              <a:rPr lang="en-US" sz="1600" dirty="0"/>
              <a:t>Therefore, if we applied 2V to a 1F capacitor, it would store 2C of charge: a surplus of 12.5 x 10</a:t>
            </a:r>
            <a:r>
              <a:rPr lang="en-US" sz="1600" baseline="30000" dirty="0"/>
              <a:t>18</a:t>
            </a:r>
            <a:r>
              <a:rPr lang="en-US" sz="1600" dirty="0"/>
              <a:t> electrons would collect on the negative plate. </a:t>
            </a:r>
          </a:p>
          <a:p>
            <a:pPr marL="342900" indent="-342900">
              <a:buFont typeface="+mj-lt"/>
              <a:buAutoNum type="arabicPeriod"/>
            </a:pPr>
            <a:r>
              <a:rPr lang="en-US" sz="1600" dirty="0"/>
              <a:t>If we have a 2400μF capacitor and we apply 9V to it, when fully charged the capacitor would hold 2400μFx9V = 12,600μC = 21.6mC. Because we used </a:t>
            </a:r>
            <a:r>
              <a:rPr lang="en-US" sz="1600" dirty="0" err="1"/>
              <a:t>μF</a:t>
            </a:r>
            <a:r>
              <a:rPr lang="en-US" sz="1600" dirty="0"/>
              <a:t> in the equation we get </a:t>
            </a:r>
            <a:r>
              <a:rPr lang="en-US" sz="1600" dirty="0" err="1"/>
              <a:t>μC</a:t>
            </a:r>
            <a:r>
              <a:rPr lang="en-US" sz="1600" dirty="0"/>
              <a:t> out.</a:t>
            </a:r>
          </a:p>
          <a:p>
            <a:pPr marL="342900" indent="-342900">
              <a:buFont typeface="+mj-lt"/>
              <a:buAutoNum type="arabicPeriod"/>
            </a:pPr>
            <a:r>
              <a:rPr lang="en-US" sz="1600" dirty="0"/>
              <a:t>If we had a 1500pF capacitor and we wanted it to store 13.7μC, how much voltage would we need to apply?</a:t>
            </a:r>
          </a:p>
          <a:p>
            <a:pPr marL="342900" indent="-342900">
              <a:buFont typeface="+mj-lt"/>
              <a:buAutoNum type="arabicPeriod"/>
            </a:pPr>
            <a:r>
              <a:rPr lang="en-US" sz="1600" dirty="0"/>
              <a:t>Well V = Q/C = 13.7μC / 1.5μF = 9.13V. In this case the units needed to both be the same i.e. </a:t>
            </a:r>
            <a:r>
              <a:rPr lang="en-US" sz="1600" dirty="0" err="1"/>
              <a:t>μ</a:t>
            </a:r>
            <a:endParaRPr lang="en-US" sz="1600" dirty="0"/>
          </a:p>
          <a:p>
            <a:pPr marL="342900" indent="-342900">
              <a:buFont typeface="+mj-lt"/>
              <a:buAutoNum type="arabicPeriod"/>
            </a:pPr>
            <a:r>
              <a:rPr lang="en-US" sz="1600" dirty="0"/>
              <a:t>We have a new triangle just like our V, I, R one. (show all </a:t>
            </a:r>
            <a:r>
              <a:rPr lang="en-US" sz="1600"/>
              <a:t>the derivations)</a:t>
            </a:r>
            <a:endParaRPr lang="en-US" sz="1600" dirty="0"/>
          </a:p>
          <a:p>
            <a:endParaRPr lang="en-GB" dirty="0"/>
          </a:p>
        </p:txBody>
      </p:sp>
      <p:pic>
        <p:nvPicPr>
          <p:cNvPr id="5" name="Picture 4">
            <a:extLst>
              <a:ext uri="{FF2B5EF4-FFF2-40B4-BE49-F238E27FC236}">
                <a16:creationId xmlns:a16="http://schemas.microsoft.com/office/drawing/2014/main" id="{40719616-564D-8D4F-8DDD-1BDE2D04C9DF}"/>
              </a:ext>
            </a:extLst>
          </p:cNvPr>
          <p:cNvPicPr>
            <a:picLocks noChangeAspect="1"/>
          </p:cNvPicPr>
          <p:nvPr/>
        </p:nvPicPr>
        <p:blipFill>
          <a:blip r:embed="rId4"/>
          <a:stretch>
            <a:fillRect/>
          </a:stretch>
        </p:blipFill>
        <p:spPr>
          <a:xfrm>
            <a:off x="4393001" y="5308660"/>
            <a:ext cx="5969000" cy="2324100"/>
          </a:xfrm>
          <a:prstGeom prst="rect">
            <a:avLst/>
          </a:prstGeom>
        </p:spPr>
      </p:pic>
    </p:spTree>
    <p:custDataLst>
      <p:tags r:id="rId1"/>
    </p:custDataLst>
    <p:extLst>
      <p:ext uri="{BB962C8B-B14F-4D97-AF65-F5344CB8AC3E}">
        <p14:creationId xmlns:p14="http://schemas.microsoft.com/office/powerpoint/2010/main" val="41485607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2308324"/>
          </a:xfrm>
          <a:prstGeom prst="rect">
            <a:avLst/>
          </a:prstGeom>
        </p:spPr>
        <p:txBody>
          <a:bodyPr wrap="square">
            <a:spAutoFit/>
          </a:bodyPr>
          <a:lstStyle/>
          <a:p>
            <a:r>
              <a:rPr lang="en-GB" dirty="0"/>
              <a:t>Create a video presented by an expert presenter showing step-by-step how to build the circuit on a breadboard. The presenter needs to explain the following:</a:t>
            </a:r>
          </a:p>
          <a:p>
            <a:pPr marL="800100" lvl="1" indent="-342900">
              <a:buFont typeface="+mj-lt"/>
              <a:buAutoNum type="arabicPeriod"/>
            </a:pPr>
            <a:r>
              <a:rPr lang="en-US" dirty="0"/>
              <a:t>Add the capacitor, resistor and the switch in series to the breadboard – make sure of the capacitor polarity</a:t>
            </a:r>
          </a:p>
          <a:p>
            <a:pPr marL="800100" lvl="1" indent="-342900">
              <a:buFont typeface="+mj-lt"/>
              <a:buAutoNum type="arabicPeriod"/>
            </a:pPr>
            <a:r>
              <a:rPr lang="en-US" dirty="0"/>
              <a:t>Connect them to the power rail</a:t>
            </a:r>
          </a:p>
          <a:p>
            <a:pPr marL="800100" lvl="1" indent="-342900">
              <a:buFont typeface="+mj-lt"/>
              <a:buAutoNum type="arabicPeriod"/>
            </a:pPr>
            <a:r>
              <a:rPr lang="en-US" dirty="0"/>
              <a:t>Set up and connection of the multimeter to measure the voltage in the appropriate range</a:t>
            </a:r>
          </a:p>
          <a:p>
            <a:pPr marL="800100" lvl="1" indent="-342900">
              <a:buFont typeface="+mj-lt"/>
              <a:buAutoNum type="arabicPeriod"/>
            </a:pPr>
            <a:r>
              <a:rPr lang="en-US" dirty="0"/>
              <a:t>Connect power rail to battery</a:t>
            </a:r>
          </a:p>
          <a:p>
            <a:endParaRPr lang="en-GB" dirty="0"/>
          </a:p>
        </p:txBody>
      </p:sp>
    </p:spTree>
    <p:custDataLst>
      <p:tags r:id="rId1"/>
    </p:custDataLst>
    <p:extLst>
      <p:ext uri="{BB962C8B-B14F-4D97-AF65-F5344CB8AC3E}">
        <p14:creationId xmlns:p14="http://schemas.microsoft.com/office/powerpoint/2010/main" val="13480793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Vid03</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7294305"/>
          </a:xfrm>
          <a:prstGeom prst="rect">
            <a:avLst/>
          </a:prstGeom>
        </p:spPr>
        <p:txBody>
          <a:bodyPr wrap="square">
            <a:spAutoFit/>
          </a:bodyPr>
          <a:lstStyle/>
          <a:p>
            <a:r>
              <a:rPr lang="en-GB" dirty="0"/>
              <a:t>Create a video presented by an expert presenter explaining the time constant of capacitors.</a:t>
            </a:r>
          </a:p>
          <a:p>
            <a:pPr marL="342900" indent="-342900">
              <a:buFont typeface="+mj-lt"/>
              <a:buAutoNum type="arabicPeriod"/>
            </a:pPr>
            <a:r>
              <a:rPr lang="en-GB" dirty="0"/>
              <a:t>It just so happens that if we multiply the capacitance of a capacitor by the resistance in the circuit we get an answer that is the same as the time in seconds it takes for the capacitor to charge up to 63% of the power supply’s voltage. Neat huh?</a:t>
            </a:r>
          </a:p>
          <a:p>
            <a:pPr marL="342900" indent="-342900">
              <a:buFont typeface="+mj-lt"/>
              <a:buAutoNum type="arabicPeriod"/>
            </a:pPr>
            <a:r>
              <a:rPr lang="en-GB" dirty="0"/>
              <a:t>In our circuit, we had a 9V supply and 63% of 9V = 9V x 0.63 = 5.67V</a:t>
            </a:r>
          </a:p>
          <a:p>
            <a:pPr marL="342900" indent="-342900">
              <a:buFont typeface="+mj-lt"/>
              <a:buAutoNum type="arabicPeriod"/>
            </a:pPr>
            <a:r>
              <a:rPr lang="en-GB" dirty="0"/>
              <a:t>In the first circuit we had a 2200μF capacitor and a 4,700Ω resistor.</a:t>
            </a:r>
          </a:p>
          <a:p>
            <a:pPr marL="800100" lvl="1" indent="-342900">
              <a:buFont typeface="+mj-lt"/>
              <a:buAutoNum type="arabicPeriod"/>
            </a:pPr>
            <a:r>
              <a:rPr lang="en-GB" dirty="0"/>
              <a:t>4700 x 0.0022 = 10.34 which is about the time (in seconds) it took for our capacitor to get to 5.7V (about 63% of the total voltage)</a:t>
            </a:r>
          </a:p>
          <a:p>
            <a:pPr marL="342900" indent="-342900">
              <a:buFont typeface="+mj-lt"/>
              <a:buAutoNum type="arabicPeriod"/>
            </a:pPr>
            <a:r>
              <a:rPr lang="en-GB" dirty="0"/>
              <a:t>In our second circuit we had a 2200μF capacitor and a 10,000Ω resistor.</a:t>
            </a:r>
          </a:p>
          <a:p>
            <a:pPr marL="800100" lvl="1" indent="-342900">
              <a:buFont typeface="+mj-lt"/>
              <a:buAutoNum type="arabicPeriod"/>
            </a:pPr>
            <a:r>
              <a:rPr lang="en-GB" dirty="0"/>
              <a:t>10,000 x 0.0022 = 22 which is about the time (in seconds) it took for our capacitor to get to 5.7V (about 63% of the total voltage)</a:t>
            </a:r>
          </a:p>
          <a:p>
            <a:pPr marL="342900" indent="-342900">
              <a:buFont typeface="+mj-lt"/>
              <a:buAutoNum type="arabicPeriod"/>
            </a:pPr>
            <a:r>
              <a:rPr lang="en-GB" dirty="0"/>
              <a:t>Now the times you found were probably not exactly like these because real life (and circuits) is more messy</a:t>
            </a:r>
          </a:p>
          <a:p>
            <a:pPr marL="800100" lvl="1" indent="-342900">
              <a:buFont typeface="+mj-lt"/>
              <a:buAutoNum type="arabicPeriod"/>
            </a:pPr>
            <a:r>
              <a:rPr lang="en-GB" dirty="0"/>
              <a:t>Your battery might not have been exactly 9V</a:t>
            </a:r>
          </a:p>
          <a:p>
            <a:pPr marL="800100" lvl="1" indent="-342900">
              <a:buFont typeface="+mj-lt"/>
              <a:buAutoNum type="arabicPeriod"/>
            </a:pPr>
            <a:r>
              <a:rPr lang="en-GB" dirty="0"/>
              <a:t>The resistors and capacitor were probably not exactly as labelled</a:t>
            </a:r>
          </a:p>
          <a:p>
            <a:pPr marL="800100" lvl="1" indent="-342900">
              <a:buFont typeface="+mj-lt"/>
              <a:buAutoNum type="arabicPeriod"/>
            </a:pPr>
            <a:r>
              <a:rPr lang="en-GB" dirty="0"/>
              <a:t>The wires have resistance</a:t>
            </a:r>
          </a:p>
          <a:p>
            <a:pPr marL="800100" lvl="1" indent="-342900">
              <a:buFont typeface="+mj-lt"/>
              <a:buAutoNum type="arabicPeriod"/>
            </a:pPr>
            <a:r>
              <a:rPr lang="en-GB" dirty="0"/>
              <a:t>Your voltmeter had resistance and might not have been perfectly accurate</a:t>
            </a:r>
          </a:p>
          <a:p>
            <a:pPr marL="342900" indent="-342900">
              <a:buFont typeface="+mj-lt"/>
              <a:buAutoNum type="arabicPeriod"/>
            </a:pPr>
            <a:r>
              <a:rPr lang="en-GB" dirty="0"/>
              <a:t>This time constant </a:t>
            </a:r>
            <a:r>
              <a:rPr lang="en-GB" dirty="0" err="1"/>
              <a:t>τ</a:t>
            </a:r>
            <a:r>
              <a:rPr lang="en-GB" dirty="0"/>
              <a:t> = RC is not a fixed time. It is just the time it takes for a capacitor of a certain capacitance, in a circuit with a certain resistance to charge to 63% of the applied voltage.</a:t>
            </a:r>
          </a:p>
          <a:p>
            <a:pPr marL="342900" indent="-342900">
              <a:buFont typeface="+mj-lt"/>
              <a:buAutoNum type="arabicPeriod"/>
            </a:pPr>
            <a:r>
              <a:rPr lang="en-GB" dirty="0"/>
              <a:t>If you think about it, this all makes sense. If we increase the resistance, less current can flow into the capacitor so it will take longer to charge.</a:t>
            </a:r>
          </a:p>
          <a:p>
            <a:pPr marL="342900" indent="-342900">
              <a:buFont typeface="+mj-lt"/>
              <a:buAutoNum type="arabicPeriod"/>
            </a:pPr>
            <a:r>
              <a:rPr lang="en-GB" dirty="0"/>
              <a:t>If we increase the capacitance, the capacitor can hold more charge so more charge will be needed on the plates to produce 63% of the voltage and it will take longer for this charge to accumulate.</a:t>
            </a:r>
          </a:p>
          <a:p>
            <a:pPr marL="342900" indent="-342900">
              <a:buFont typeface="+mj-lt"/>
              <a:buAutoNum type="arabicPeriod"/>
            </a:pPr>
            <a:r>
              <a:rPr lang="en-GB" dirty="0"/>
              <a:t>If we apply a greater voltage, the 63% value will be higher. The time constant does not change but in this time a greater charge will accumulate on the plates of the capacitor producing a greater potential difference between the plates.</a:t>
            </a:r>
          </a:p>
        </p:txBody>
      </p:sp>
    </p:spTree>
    <p:custDataLst>
      <p:tags r:id="rId1"/>
    </p:custDataLst>
    <p:extLst>
      <p:ext uri="{BB962C8B-B14F-4D97-AF65-F5344CB8AC3E}">
        <p14:creationId xmlns:p14="http://schemas.microsoft.com/office/powerpoint/2010/main" val="28168847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Vid04</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2862322"/>
          </a:xfrm>
          <a:prstGeom prst="rect">
            <a:avLst/>
          </a:prstGeom>
        </p:spPr>
        <p:txBody>
          <a:bodyPr wrap="square">
            <a:spAutoFit/>
          </a:bodyPr>
          <a:lstStyle/>
          <a:p>
            <a:r>
              <a:rPr lang="en-GB" dirty="0"/>
              <a:t>Create a video presented by an expert presenter showing step-by-step how to build the circuit on a breadboard. The presenter needs to explain the following:</a:t>
            </a:r>
          </a:p>
          <a:p>
            <a:pPr marL="800100" lvl="1" indent="-342900">
              <a:buFont typeface="+mj-lt"/>
              <a:buAutoNum type="arabicPeriod"/>
            </a:pPr>
            <a:r>
              <a:rPr lang="en-US" dirty="0"/>
              <a:t>Add the capacitor and the switch in series to the breadboard – make sure of the capacitor polarity</a:t>
            </a:r>
          </a:p>
          <a:p>
            <a:pPr marL="800100" lvl="1" indent="-342900">
              <a:buFont typeface="+mj-lt"/>
              <a:buAutoNum type="arabicPeriod"/>
            </a:pPr>
            <a:r>
              <a:rPr lang="en-US" dirty="0"/>
              <a:t>Add the other switch and resistor in series</a:t>
            </a:r>
          </a:p>
          <a:p>
            <a:pPr marL="800100" lvl="1" indent="-342900">
              <a:buFont typeface="+mj-lt"/>
              <a:buAutoNum type="arabicPeriod"/>
            </a:pPr>
            <a:r>
              <a:rPr lang="en-US" dirty="0"/>
              <a:t>Connect these in parallel with the capacitor</a:t>
            </a:r>
          </a:p>
          <a:p>
            <a:pPr marL="800100" lvl="1" indent="-342900">
              <a:buFont typeface="+mj-lt"/>
              <a:buAutoNum type="arabicPeriod"/>
            </a:pPr>
            <a:r>
              <a:rPr lang="en-US" dirty="0"/>
              <a:t>Connect them to the power rail</a:t>
            </a:r>
          </a:p>
          <a:p>
            <a:pPr marL="800100" lvl="1" indent="-342900">
              <a:buFont typeface="+mj-lt"/>
              <a:buAutoNum type="arabicPeriod"/>
            </a:pPr>
            <a:r>
              <a:rPr lang="en-US" dirty="0"/>
              <a:t>Set up and connection of the multimeter to measure the voltage in the appropriate range</a:t>
            </a:r>
          </a:p>
          <a:p>
            <a:pPr marL="800100" lvl="1" indent="-342900">
              <a:buFont typeface="+mj-lt"/>
              <a:buAutoNum type="arabicPeriod"/>
            </a:pPr>
            <a:r>
              <a:rPr lang="en-US" dirty="0"/>
              <a:t>Connect power rail to battery</a:t>
            </a:r>
          </a:p>
          <a:p>
            <a:endParaRPr lang="en-GB" dirty="0"/>
          </a:p>
        </p:txBody>
      </p:sp>
    </p:spTree>
    <p:custDataLst>
      <p:tags r:id="rId1"/>
    </p:custDataLst>
    <p:extLst>
      <p:ext uri="{BB962C8B-B14F-4D97-AF65-F5344CB8AC3E}">
        <p14:creationId xmlns:p14="http://schemas.microsoft.com/office/powerpoint/2010/main" val="2633666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Vid05</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6045613" cy="3970318"/>
          </a:xfrm>
          <a:prstGeom prst="rect">
            <a:avLst/>
          </a:prstGeom>
        </p:spPr>
        <p:txBody>
          <a:bodyPr wrap="square">
            <a:spAutoFit/>
          </a:bodyPr>
          <a:lstStyle/>
          <a:p>
            <a:r>
              <a:rPr lang="en-GB" dirty="0"/>
              <a:t>Create a video presented by an expert presenter explaining the time constant of capacitors.</a:t>
            </a:r>
          </a:p>
          <a:p>
            <a:pPr marL="342900" indent="-342900">
              <a:buFont typeface="+mj-lt"/>
              <a:buAutoNum type="arabicPeriod"/>
            </a:pPr>
            <a:r>
              <a:rPr lang="en-GB" dirty="0"/>
              <a:t>Emphasise what 1 time constant means for charging and discharging</a:t>
            </a:r>
          </a:p>
          <a:p>
            <a:pPr marL="342900" indent="-342900">
              <a:buFont typeface="+mj-lt"/>
              <a:buAutoNum type="arabicPeriod"/>
            </a:pPr>
            <a:r>
              <a:rPr lang="en-GB" dirty="0"/>
              <a:t>Emphasise that T is dependent on C and R as well as V</a:t>
            </a:r>
          </a:p>
          <a:p>
            <a:pPr marL="342900" indent="-342900">
              <a:buFont typeface="+mj-lt"/>
              <a:buAutoNum type="arabicPeriod"/>
            </a:pPr>
            <a:r>
              <a:rPr lang="en-GB" dirty="0"/>
              <a:t>Draw the graph of charging and discharging and explain why the rate of charging and discharging gradually slows down</a:t>
            </a:r>
          </a:p>
          <a:p>
            <a:pPr marL="800100" lvl="1" indent="-342900">
              <a:buFont typeface="+mj-lt"/>
              <a:buAutoNum type="arabicPeriod"/>
            </a:pPr>
            <a:r>
              <a:rPr lang="en-GB" dirty="0"/>
              <a:t>As charge accumulates it gets harder to add more</a:t>
            </a:r>
          </a:p>
          <a:p>
            <a:pPr marL="800100" lvl="1" indent="-342900">
              <a:buFont typeface="+mj-lt"/>
              <a:buAutoNum type="arabicPeriod"/>
            </a:pPr>
            <a:r>
              <a:rPr lang="en-GB" dirty="0"/>
              <a:t>As charge dissipates, there is less charge to repel</a:t>
            </a:r>
          </a:p>
          <a:p>
            <a:pPr marL="342900" indent="-342900">
              <a:buFont typeface="+mj-lt"/>
              <a:buAutoNum type="arabicPeriod"/>
            </a:pPr>
            <a:r>
              <a:rPr lang="en-GB" dirty="0"/>
              <a:t>Mention that 5T is the time taken in the ideal for a capacitor to fully charge or fully discharge – this is a function of the maths not really real measurements as capacitors never completely charge or discharge.</a:t>
            </a:r>
          </a:p>
        </p:txBody>
      </p:sp>
      <p:pic>
        <p:nvPicPr>
          <p:cNvPr id="6" name="Picture 5">
            <a:extLst>
              <a:ext uri="{FF2B5EF4-FFF2-40B4-BE49-F238E27FC236}">
                <a16:creationId xmlns:a16="http://schemas.microsoft.com/office/drawing/2014/main" id="{16D0F166-C18E-994C-A407-DFF505338D69}"/>
              </a:ext>
            </a:extLst>
          </p:cNvPr>
          <p:cNvPicPr>
            <a:picLocks noChangeAspect="1"/>
          </p:cNvPicPr>
          <p:nvPr/>
        </p:nvPicPr>
        <p:blipFill>
          <a:blip r:embed="rId4"/>
          <a:stretch>
            <a:fillRect/>
          </a:stretch>
        </p:blipFill>
        <p:spPr>
          <a:xfrm>
            <a:off x="6505731" y="2200748"/>
            <a:ext cx="4660900" cy="2159000"/>
          </a:xfrm>
          <a:prstGeom prst="rect">
            <a:avLst/>
          </a:prstGeom>
        </p:spPr>
      </p:pic>
    </p:spTree>
    <p:custDataLst>
      <p:tags r:id="rId1"/>
    </p:custDataLst>
    <p:extLst>
      <p:ext uri="{BB962C8B-B14F-4D97-AF65-F5344CB8AC3E}">
        <p14:creationId xmlns:p14="http://schemas.microsoft.com/office/powerpoint/2010/main" val="20722488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Doc01</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8788813" cy="11726287"/>
          </a:xfrm>
          <a:prstGeom prst="rect">
            <a:avLst/>
          </a:prstGeom>
        </p:spPr>
        <p:txBody>
          <a:bodyPr wrap="square">
            <a:spAutoFit/>
          </a:bodyPr>
          <a:lstStyle/>
          <a:p>
            <a:r>
              <a:rPr lang="en-GB" dirty="0"/>
              <a:t>Create an annotated PDF worksheet with the following steps.</a:t>
            </a:r>
          </a:p>
          <a:p>
            <a:pPr marL="342900" indent="-342900">
              <a:buFont typeface="+mj-lt"/>
              <a:buAutoNum type="arabicPeriod"/>
            </a:pPr>
            <a:r>
              <a:rPr lang="en-GB" dirty="0"/>
              <a:t>Make sure you have downloaded the </a:t>
            </a:r>
            <a:r>
              <a:rPr lang="en-GB" dirty="0" err="1"/>
              <a:t>EveryCircuit</a:t>
            </a:r>
            <a:r>
              <a:rPr lang="en-GB" dirty="0"/>
              <a:t> App from your app store.</a:t>
            </a:r>
          </a:p>
          <a:p>
            <a:pPr marL="342900" indent="-342900">
              <a:buFont typeface="+mj-lt"/>
              <a:buAutoNum type="arabicPeriod"/>
            </a:pPr>
            <a:r>
              <a:rPr lang="en-GB" dirty="0"/>
              <a:t>If you are working on a computer, visit http://</a:t>
            </a:r>
            <a:r>
              <a:rPr lang="en-GB" dirty="0" err="1"/>
              <a:t>everycircuit.com</a:t>
            </a:r>
            <a:r>
              <a:rPr lang="en-GB" dirty="0"/>
              <a:t>/app/.</a:t>
            </a:r>
          </a:p>
          <a:p>
            <a:pPr marL="342900" indent="-342900">
              <a:buFont typeface="+mj-lt"/>
              <a:buAutoNum type="arabicPeriod"/>
            </a:pPr>
            <a:r>
              <a:rPr lang="en-GB" dirty="0"/>
              <a:t>Open the </a:t>
            </a:r>
            <a:r>
              <a:rPr lang="en-GB" dirty="0" err="1"/>
              <a:t>EveryCircuit</a:t>
            </a:r>
            <a:r>
              <a:rPr lang="en-GB" dirty="0"/>
              <a:t> app and signup. After your trial, you will still have access to </a:t>
            </a:r>
            <a:r>
              <a:rPr lang="en-GB" dirty="0" err="1"/>
              <a:t>EveryCircuit</a:t>
            </a:r>
            <a:r>
              <a:rPr lang="en-GB" dirty="0"/>
              <a:t> and other people’s circuits. You will just not be able to create your own circuits.</a:t>
            </a:r>
          </a:p>
          <a:p>
            <a:pPr marL="342900" indent="-342900">
              <a:buFont typeface="+mj-lt"/>
              <a:buAutoNum type="arabicPeriod"/>
            </a:pPr>
            <a:r>
              <a:rPr lang="en-GB" dirty="0"/>
              <a:t>Go to the community space and search for the circuit called “</a:t>
            </a:r>
            <a:r>
              <a:rPr lang="en-GB" dirty="0" err="1"/>
              <a:t>NOC_Time</a:t>
            </a:r>
            <a:r>
              <a:rPr lang="en-GB" dirty="0"/>
              <a:t> Constant 1 - Charging”</a:t>
            </a:r>
          </a:p>
          <a:p>
            <a:pPr marL="342900" indent="-342900">
              <a:buFont typeface="+mj-lt"/>
              <a:buAutoNum type="arabicPeriod"/>
            </a:pPr>
            <a:r>
              <a:rPr lang="en-GB" dirty="0"/>
              <a:t>Open the circuit.</a:t>
            </a:r>
          </a:p>
          <a:p>
            <a:pPr marL="342900" indent="-342900">
              <a:buFont typeface="+mj-lt"/>
              <a:buAutoNum type="arabicPeriod"/>
            </a:pPr>
            <a:r>
              <a:rPr lang="en-GB" dirty="0"/>
              <a:t>In this circuit, we have a 2,200μF capacitor in series with a 5.3K resistor and a 12V supply. Work out what what 63% of 12V is.</a:t>
            </a:r>
          </a:p>
          <a:p>
            <a:pPr marL="342900" indent="-342900">
              <a:buFont typeface="+mj-lt"/>
              <a:buAutoNum type="arabicPeriod"/>
            </a:pPr>
            <a:r>
              <a:rPr lang="en-GB" dirty="0"/>
              <a:t>Get your stopwatch ready. Close the switch and time how long it takes for the voltage reading across the capacitor to reach 7.56V.</a:t>
            </a:r>
          </a:p>
          <a:p>
            <a:pPr marL="342900" indent="-342900">
              <a:buFont typeface="+mj-lt"/>
              <a:buAutoNum type="arabicPeriod"/>
            </a:pPr>
            <a:r>
              <a:rPr lang="en-GB" dirty="0"/>
              <a:t>Calculate the time constant in this circuit. It is the same as the time it took for the capacitor to get to 7.56V?</a:t>
            </a:r>
          </a:p>
          <a:p>
            <a:pPr marL="342900" indent="-342900">
              <a:buFont typeface="+mj-lt"/>
              <a:buAutoNum type="arabicPeriod"/>
            </a:pPr>
            <a:r>
              <a:rPr lang="en-GB" dirty="0"/>
              <a:t>Change the resistance to 10K. Calculate the new time constant. Reset the simulator and check that it now takes this new time constant for the capacitor to get to 7.56V.</a:t>
            </a:r>
          </a:p>
          <a:p>
            <a:pPr marL="342900" indent="-342900">
              <a:buFont typeface="+mj-lt"/>
              <a:buAutoNum type="arabicPeriod"/>
            </a:pPr>
            <a:r>
              <a:rPr lang="en-GB" dirty="0"/>
              <a:t>Change the capacitance to 5.6mF and the resistance to 1.2K. Calculate the new time constant. Reset the simulator and check that it now takes this new time constant for the capacitor to get to 7.56V.</a:t>
            </a:r>
          </a:p>
          <a:p>
            <a:pPr marL="342900" indent="-342900">
              <a:buFont typeface="+mj-lt"/>
              <a:buAutoNum type="arabicPeriod"/>
            </a:pPr>
            <a:r>
              <a:rPr lang="en-GB" dirty="0"/>
              <a:t>Change the voltage to 8V. What voltage do you expect the capacitor to reach now after 1 time constant. Reset and run the simulator to check.</a:t>
            </a:r>
          </a:p>
          <a:p>
            <a:pPr marL="342900" indent="-342900">
              <a:buFont typeface="+mj-lt"/>
              <a:buAutoNum type="arabicPeriod"/>
            </a:pPr>
            <a:r>
              <a:rPr lang="en-GB" dirty="0"/>
              <a:t>Reset the simulator and set the voltage back to 12V. Time how long it takes for the capacitor to reach maximum voltage (12V). Is it really 5T?</a:t>
            </a:r>
          </a:p>
          <a:p>
            <a:pPr marL="342900" indent="-342900">
              <a:buFont typeface="+mj-lt"/>
              <a:buAutoNum type="arabicPeriod"/>
            </a:pPr>
            <a:r>
              <a:rPr lang="en-GB" dirty="0"/>
              <a:t>Now work out what 2T, 3T and 4T are. Reset the simulator and record what the voltage across the capacitor is at T, 2T, 3T, 4T and 5T. Draw a graph of voltage vs time of your results.</a:t>
            </a:r>
          </a:p>
          <a:p>
            <a:pPr marL="342900" indent="-342900">
              <a:buFont typeface="+mj-lt"/>
              <a:buAutoNum type="arabicPeriod"/>
            </a:pPr>
            <a:r>
              <a:rPr lang="en-GB" dirty="0"/>
              <a:t>Now go to the community space and search for the circuit called “</a:t>
            </a:r>
            <a:r>
              <a:rPr lang="en-GB" dirty="0" err="1"/>
              <a:t>NOC_Time</a:t>
            </a:r>
            <a:r>
              <a:rPr lang="en-GB" dirty="0"/>
              <a:t> Constant 2 – </a:t>
            </a:r>
            <a:r>
              <a:rPr lang="en-GB" dirty="0" err="1"/>
              <a:t>Discarging</a:t>
            </a:r>
            <a:r>
              <a:rPr lang="en-GB" dirty="0"/>
              <a:t>”</a:t>
            </a:r>
          </a:p>
          <a:p>
            <a:pPr marL="342900" indent="-342900">
              <a:buFont typeface="+mj-lt"/>
              <a:buAutoNum type="arabicPeriod"/>
            </a:pPr>
            <a:r>
              <a:rPr lang="en-GB" dirty="0"/>
              <a:t>Open the circuit.</a:t>
            </a:r>
          </a:p>
          <a:p>
            <a:pPr marL="342900" indent="-342900">
              <a:buFont typeface="+mj-lt"/>
              <a:buAutoNum type="arabicPeriod"/>
            </a:pPr>
            <a:r>
              <a:rPr lang="en-GB" dirty="0"/>
              <a:t>In this circuit, we have a 2,200μF capacitor in series with a 10K resistor with the capacitor being charged by a 8V supply. Work out what 63% of 8V is.</a:t>
            </a:r>
          </a:p>
          <a:p>
            <a:pPr marL="342900" indent="-342900">
              <a:buFont typeface="+mj-lt"/>
              <a:buAutoNum type="arabicPeriod"/>
            </a:pPr>
            <a:r>
              <a:rPr lang="en-GB" dirty="0"/>
              <a:t>Get your stopwatch ready. Close the first switch to charge the circuit for a few seconds. Now open the first switch and close the second switch and time how long it takes for the voltage reading across the capacitor to reach 5.045V.</a:t>
            </a:r>
          </a:p>
          <a:p>
            <a:pPr marL="342900" indent="-342900">
              <a:buFont typeface="+mj-lt"/>
              <a:buAutoNum type="arabicPeriod"/>
            </a:pPr>
            <a:r>
              <a:rPr lang="en-GB" dirty="0"/>
              <a:t>Change the resistor to a 7K5 resistor. Calculate the new time constant. Reset the simulator and check that it now takes this new time constant for the capacitor to get to 5.045V.</a:t>
            </a:r>
          </a:p>
          <a:p>
            <a:pPr marL="342900" indent="-342900">
              <a:buFont typeface="+mj-lt"/>
              <a:buAutoNum type="arabicPeriod"/>
            </a:pPr>
            <a:r>
              <a:rPr lang="en-GB" dirty="0"/>
              <a:t>Now work out what 2T, 3T and 4T are. Reset the simulator, recharge the capacitor and record what the voltage across the discharging capacitor is at T, 2T, 3T, 4T and 5T. Draw a graph of voltage vs time of your results.</a:t>
            </a:r>
          </a:p>
          <a:p>
            <a:pPr marL="342900" indent="-342900">
              <a:buFont typeface="+mj-lt"/>
              <a:buAutoNum type="arabicPeriod"/>
            </a:pPr>
            <a:r>
              <a:rPr lang="en-GB" dirty="0"/>
              <a:t>Compare this graph to your graph of the charging capacitor.</a:t>
            </a:r>
          </a:p>
        </p:txBody>
      </p:sp>
    </p:spTree>
    <p:custDataLst>
      <p:tags r:id="rId1"/>
    </p:custDataLst>
    <p:extLst>
      <p:ext uri="{BB962C8B-B14F-4D97-AF65-F5344CB8AC3E}">
        <p14:creationId xmlns:p14="http://schemas.microsoft.com/office/powerpoint/2010/main" val="31928261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Vid06</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8788813" cy="1200329"/>
          </a:xfrm>
          <a:prstGeom prst="rect">
            <a:avLst/>
          </a:prstGeom>
        </p:spPr>
        <p:txBody>
          <a:bodyPr wrap="square">
            <a:spAutoFit/>
          </a:bodyPr>
          <a:lstStyle/>
          <a:p>
            <a:r>
              <a:rPr lang="en-GB" dirty="0"/>
              <a:t>Create a screencast video presented by an expert presenter working through Doc01, making the circuit changes and answering the questions.</a:t>
            </a:r>
          </a:p>
          <a:p>
            <a:endParaRPr lang="en-GB" dirty="0"/>
          </a:p>
          <a:p>
            <a:r>
              <a:rPr lang="en-GB" dirty="0"/>
              <a:t>Spend time drawing the 2 graphs and comparing </a:t>
            </a:r>
            <a:r>
              <a:rPr lang="en-GB"/>
              <a:t>them.</a:t>
            </a:r>
            <a:endParaRPr lang="en-GB" dirty="0"/>
          </a:p>
        </p:txBody>
      </p:sp>
    </p:spTree>
    <p:custDataLst>
      <p:tags r:id="rId1"/>
    </p:custDataLst>
    <p:extLst>
      <p:ext uri="{BB962C8B-B14F-4D97-AF65-F5344CB8AC3E}">
        <p14:creationId xmlns:p14="http://schemas.microsoft.com/office/powerpoint/2010/main" val="531354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2" y="1091868"/>
            <a:ext cx="4586029" cy="1846204"/>
          </a:xfrm>
        </p:spPr>
        <p:txBody>
          <a:bodyPr>
            <a:noAutofit/>
          </a:bodyPr>
          <a:lstStyle/>
          <a:p>
            <a:pPr marL="0" indent="0" algn="just">
              <a:buNone/>
            </a:pPr>
            <a:r>
              <a:rPr lang="en-US" sz="2400" dirty="0"/>
              <a:t>Capacitors may seem simple, but they have some really interesting and useful characteristics and properties which we will start to explore in this unit.</a:t>
            </a:r>
          </a:p>
        </p:txBody>
      </p:sp>
      <p:pic>
        <p:nvPicPr>
          <p:cNvPr id="12" name="Graphic 11" descr="User">
            <a:extLst>
              <a:ext uri="{FF2B5EF4-FFF2-40B4-BE49-F238E27FC236}">
                <a16:creationId xmlns:a16="http://schemas.microsoft.com/office/drawing/2014/main" id="{58C652E2-F261-914E-9A85-D546223C1F7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3065685"/>
            <a:ext cx="854046" cy="854046"/>
          </a:xfrm>
          <a:prstGeom prst="rect">
            <a:avLst/>
          </a:prstGeom>
        </p:spPr>
      </p:pic>
      <p:sp>
        <p:nvSpPr>
          <p:cNvPr id="13" name="Rectangle 12">
            <a:extLst>
              <a:ext uri="{FF2B5EF4-FFF2-40B4-BE49-F238E27FC236}">
                <a16:creationId xmlns:a16="http://schemas.microsoft.com/office/drawing/2014/main" id="{C6A1845F-F013-2045-9CB0-860F8EEE029D}"/>
              </a:ext>
            </a:extLst>
          </p:cNvPr>
          <p:cNvSpPr/>
          <p:nvPr/>
        </p:nvSpPr>
        <p:spPr>
          <a:xfrm>
            <a:off x="1122532" y="3163368"/>
            <a:ext cx="3164344" cy="1200329"/>
          </a:xfrm>
          <a:prstGeom prst="rect">
            <a:avLst/>
          </a:prstGeom>
          <a:solidFill>
            <a:schemeClr val="tx2">
              <a:lumMod val="40000"/>
              <a:lumOff val="60000"/>
            </a:schemeClr>
          </a:solidFill>
        </p:spPr>
        <p:txBody>
          <a:bodyPr wrap="square">
            <a:spAutoFit/>
          </a:bodyPr>
          <a:lstStyle/>
          <a:p>
            <a:pPr algn="just"/>
            <a:r>
              <a:rPr lang="en-GB" sz="2400" i="1" dirty="0"/>
              <a:t>Click the button to learn a bit more about passive components. </a:t>
            </a:r>
          </a:p>
        </p:txBody>
      </p:sp>
      <p:pic>
        <p:nvPicPr>
          <p:cNvPr id="4" name="Picture 3">
            <a:extLst>
              <a:ext uri="{FF2B5EF4-FFF2-40B4-BE49-F238E27FC236}">
                <a16:creationId xmlns:a16="http://schemas.microsoft.com/office/drawing/2014/main" id="{039A0FE7-9D2F-6F42-A1F9-4025D81E791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73763" y="1091868"/>
            <a:ext cx="4016233" cy="2259131"/>
          </a:xfrm>
          <a:prstGeom prst="rect">
            <a:avLst/>
          </a:prstGeom>
        </p:spPr>
      </p:pic>
      <p:pic>
        <p:nvPicPr>
          <p:cNvPr id="17" name="Graphic 16" descr="Magnifying glass">
            <a:extLst>
              <a:ext uri="{FF2B5EF4-FFF2-40B4-BE49-F238E27FC236}">
                <a16:creationId xmlns:a16="http://schemas.microsoft.com/office/drawing/2014/main" id="{5F7D8B6B-D9DC-6D40-95E1-0F6045334B6F}"/>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770515" y="1091868"/>
            <a:ext cx="468000" cy="468000"/>
          </a:xfrm>
          <a:prstGeom prst="rect">
            <a:avLst/>
          </a:prstGeom>
        </p:spPr>
      </p:pic>
      <p:sp>
        <p:nvSpPr>
          <p:cNvPr id="8" name="Rounded Rectangle 7">
            <a:extLst>
              <a:ext uri="{FF2B5EF4-FFF2-40B4-BE49-F238E27FC236}">
                <a16:creationId xmlns:a16="http://schemas.microsoft.com/office/drawing/2014/main" id="{F9C352D4-A5DF-494F-911F-48BA13174603}"/>
              </a:ext>
            </a:extLst>
          </p:cNvPr>
          <p:cNvSpPr/>
          <p:nvPr/>
        </p:nvSpPr>
        <p:spPr>
          <a:xfrm>
            <a:off x="5770515" y="3630609"/>
            <a:ext cx="4019481" cy="733088"/>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Learn more about passive devices</a:t>
            </a:r>
          </a:p>
        </p:txBody>
      </p:sp>
    </p:spTree>
    <p:custDataLst>
      <p:tags r:id="rId1"/>
    </p:custDataLst>
    <p:extLst>
      <p:ext uri="{BB962C8B-B14F-4D97-AF65-F5344CB8AC3E}">
        <p14:creationId xmlns:p14="http://schemas.microsoft.com/office/powerpoint/2010/main" val="1373456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Increasing Capacitance</a:t>
            </a:r>
          </a:p>
        </p:txBody>
      </p:sp>
      <p:pic>
        <p:nvPicPr>
          <p:cNvPr id="12" name="Graphic 11" descr="User">
            <a:extLst>
              <a:ext uri="{FF2B5EF4-FFF2-40B4-BE49-F238E27FC236}">
                <a16:creationId xmlns:a16="http://schemas.microsoft.com/office/drawing/2014/main" id="{DEC392E7-B4E0-DD4C-82CC-4D7D15A8504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3" y="4160482"/>
            <a:ext cx="854046" cy="854046"/>
          </a:xfrm>
          <a:prstGeom prst="rect">
            <a:avLst/>
          </a:prstGeom>
        </p:spPr>
      </p:pic>
      <p:sp>
        <p:nvSpPr>
          <p:cNvPr id="13" name="Rectangle 12">
            <a:extLst>
              <a:ext uri="{FF2B5EF4-FFF2-40B4-BE49-F238E27FC236}">
                <a16:creationId xmlns:a16="http://schemas.microsoft.com/office/drawing/2014/main" id="{FF62D47F-6933-8946-8F0C-E7119AE0A3A0}"/>
              </a:ext>
            </a:extLst>
          </p:cNvPr>
          <p:cNvSpPr/>
          <p:nvPr/>
        </p:nvSpPr>
        <p:spPr>
          <a:xfrm>
            <a:off x="1057329" y="4400322"/>
            <a:ext cx="7277201" cy="461665"/>
          </a:xfrm>
          <a:prstGeom prst="rect">
            <a:avLst/>
          </a:prstGeom>
          <a:solidFill>
            <a:schemeClr val="tx2">
              <a:lumMod val="40000"/>
              <a:lumOff val="60000"/>
            </a:schemeClr>
          </a:solidFill>
        </p:spPr>
        <p:txBody>
          <a:bodyPr wrap="square">
            <a:spAutoFit/>
          </a:bodyPr>
          <a:lstStyle/>
          <a:p>
            <a:pPr algn="just"/>
            <a:r>
              <a:rPr lang="en-GB" sz="2400" i="1" dirty="0"/>
              <a:t>Watch the video for a wonderful explanation of all this.</a:t>
            </a:r>
          </a:p>
        </p:txBody>
      </p:sp>
      <p:sp>
        <p:nvSpPr>
          <p:cNvPr id="3" name="TextBox 2">
            <a:extLst>
              <a:ext uri="{FF2B5EF4-FFF2-40B4-BE49-F238E27FC236}">
                <a16:creationId xmlns:a16="http://schemas.microsoft.com/office/drawing/2014/main" id="{DFB85AE5-0671-AA4E-8271-676E2175555D}"/>
              </a:ext>
            </a:extLst>
          </p:cNvPr>
          <p:cNvSpPr txBox="1"/>
          <p:nvPr/>
        </p:nvSpPr>
        <p:spPr>
          <a:xfrm>
            <a:off x="1057329" y="1060436"/>
            <a:ext cx="7908081" cy="830997"/>
          </a:xfrm>
          <a:prstGeom prst="rect">
            <a:avLst/>
          </a:prstGeom>
          <a:noFill/>
        </p:spPr>
        <p:txBody>
          <a:bodyPr wrap="square" rtlCol="0">
            <a:spAutoFit/>
          </a:bodyPr>
          <a:lstStyle/>
          <a:p>
            <a:pPr algn="just"/>
            <a:r>
              <a:rPr lang="en-GB" sz="2400" dirty="0"/>
              <a:t>Remember there are three things we can do to increase the amount of charge that a capacitor can store.</a:t>
            </a:r>
          </a:p>
        </p:txBody>
      </p:sp>
      <p:sp>
        <p:nvSpPr>
          <p:cNvPr id="8" name="TextBox 7">
            <a:extLst>
              <a:ext uri="{FF2B5EF4-FFF2-40B4-BE49-F238E27FC236}">
                <a16:creationId xmlns:a16="http://schemas.microsoft.com/office/drawing/2014/main" id="{F2360ECB-27A0-D84A-B03B-490AECA304EA}"/>
              </a:ext>
            </a:extLst>
          </p:cNvPr>
          <p:cNvSpPr txBox="1"/>
          <p:nvPr/>
        </p:nvSpPr>
        <p:spPr>
          <a:xfrm>
            <a:off x="1057330" y="1853730"/>
            <a:ext cx="4728874" cy="830997"/>
          </a:xfrm>
          <a:prstGeom prst="rect">
            <a:avLst/>
          </a:prstGeom>
          <a:solidFill>
            <a:schemeClr val="accent2"/>
          </a:solidFill>
        </p:spPr>
        <p:txBody>
          <a:bodyPr wrap="square" lIns="576000" rtlCol="0" anchor="ctr">
            <a:spAutoFit/>
          </a:bodyPr>
          <a:lstStyle/>
          <a:p>
            <a:r>
              <a:rPr lang="en-GB" sz="2400" dirty="0">
                <a:solidFill>
                  <a:schemeClr val="bg1"/>
                </a:solidFill>
              </a:rPr>
              <a:t>Increase the surface area of the plates</a:t>
            </a:r>
          </a:p>
        </p:txBody>
      </p:sp>
      <p:sp>
        <p:nvSpPr>
          <p:cNvPr id="9" name="TextBox 8">
            <a:extLst>
              <a:ext uri="{FF2B5EF4-FFF2-40B4-BE49-F238E27FC236}">
                <a16:creationId xmlns:a16="http://schemas.microsoft.com/office/drawing/2014/main" id="{DDC6C5C4-2DD3-9A4D-9909-47D72B7BBB2A}"/>
              </a:ext>
            </a:extLst>
          </p:cNvPr>
          <p:cNvSpPr txBox="1"/>
          <p:nvPr/>
        </p:nvSpPr>
        <p:spPr>
          <a:xfrm>
            <a:off x="1057330" y="2857277"/>
            <a:ext cx="4728873" cy="461665"/>
          </a:xfrm>
          <a:prstGeom prst="rect">
            <a:avLst/>
          </a:prstGeom>
          <a:solidFill>
            <a:schemeClr val="accent3"/>
          </a:solidFill>
        </p:spPr>
        <p:txBody>
          <a:bodyPr wrap="square" lIns="576000" rtlCol="0" anchor="ctr">
            <a:spAutoFit/>
          </a:bodyPr>
          <a:lstStyle/>
          <a:p>
            <a:r>
              <a:rPr lang="en-GB" sz="2400" dirty="0">
                <a:solidFill>
                  <a:schemeClr val="bg1"/>
                </a:solidFill>
              </a:rPr>
              <a:t>Add a dielectric material</a:t>
            </a:r>
          </a:p>
        </p:txBody>
      </p:sp>
      <p:sp>
        <p:nvSpPr>
          <p:cNvPr id="10" name="Oval 9">
            <a:extLst>
              <a:ext uri="{FF2B5EF4-FFF2-40B4-BE49-F238E27FC236}">
                <a16:creationId xmlns:a16="http://schemas.microsoft.com/office/drawing/2014/main" id="{5717D233-4036-344D-B4D8-946EA7B5B6D4}"/>
              </a:ext>
            </a:extLst>
          </p:cNvPr>
          <p:cNvSpPr>
            <a:spLocks noChangeAspect="1"/>
          </p:cNvSpPr>
          <p:nvPr/>
        </p:nvSpPr>
        <p:spPr>
          <a:xfrm>
            <a:off x="1102121" y="2036554"/>
            <a:ext cx="459257" cy="4592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2"/>
                </a:solidFill>
              </a:rPr>
              <a:t>1</a:t>
            </a:r>
            <a:endParaRPr lang="en-GB" b="1" dirty="0">
              <a:solidFill>
                <a:schemeClr val="accent2"/>
              </a:solidFill>
            </a:endParaRPr>
          </a:p>
        </p:txBody>
      </p:sp>
      <p:sp>
        <p:nvSpPr>
          <p:cNvPr id="11" name="Oval 10">
            <a:extLst>
              <a:ext uri="{FF2B5EF4-FFF2-40B4-BE49-F238E27FC236}">
                <a16:creationId xmlns:a16="http://schemas.microsoft.com/office/drawing/2014/main" id="{907CC15E-187D-F44E-B050-ED6559BBE066}"/>
              </a:ext>
            </a:extLst>
          </p:cNvPr>
          <p:cNvSpPr>
            <a:spLocks noChangeAspect="1"/>
          </p:cNvSpPr>
          <p:nvPr/>
        </p:nvSpPr>
        <p:spPr>
          <a:xfrm>
            <a:off x="1102121" y="2856064"/>
            <a:ext cx="459257" cy="4592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3"/>
                </a:solidFill>
              </a:rPr>
              <a:t>2</a:t>
            </a:r>
            <a:endParaRPr lang="en-GB" b="1" dirty="0">
              <a:solidFill>
                <a:schemeClr val="accent3"/>
              </a:solidFill>
            </a:endParaRPr>
          </a:p>
        </p:txBody>
      </p:sp>
      <p:sp>
        <p:nvSpPr>
          <p:cNvPr id="15" name="TextBox 14">
            <a:extLst>
              <a:ext uri="{FF2B5EF4-FFF2-40B4-BE49-F238E27FC236}">
                <a16:creationId xmlns:a16="http://schemas.microsoft.com/office/drawing/2014/main" id="{3B8D2736-362D-7347-AD01-9E369AD0F44A}"/>
              </a:ext>
            </a:extLst>
          </p:cNvPr>
          <p:cNvSpPr txBox="1"/>
          <p:nvPr/>
        </p:nvSpPr>
        <p:spPr>
          <a:xfrm>
            <a:off x="1057330" y="3505786"/>
            <a:ext cx="4728873" cy="830997"/>
          </a:xfrm>
          <a:prstGeom prst="rect">
            <a:avLst/>
          </a:prstGeom>
          <a:solidFill>
            <a:schemeClr val="accent4"/>
          </a:solidFill>
        </p:spPr>
        <p:txBody>
          <a:bodyPr wrap="square" lIns="576000" rtlCol="0" anchor="ctr">
            <a:spAutoFit/>
          </a:bodyPr>
          <a:lstStyle/>
          <a:p>
            <a:r>
              <a:rPr lang="en-GB" sz="2400" dirty="0">
                <a:solidFill>
                  <a:schemeClr val="bg1"/>
                </a:solidFill>
              </a:rPr>
              <a:t>Decrease the distance between the plates</a:t>
            </a:r>
          </a:p>
        </p:txBody>
      </p:sp>
      <p:sp>
        <p:nvSpPr>
          <p:cNvPr id="16" name="Oval 15">
            <a:extLst>
              <a:ext uri="{FF2B5EF4-FFF2-40B4-BE49-F238E27FC236}">
                <a16:creationId xmlns:a16="http://schemas.microsoft.com/office/drawing/2014/main" id="{195E4FC1-C9B7-084A-8288-A5F9586AE335}"/>
              </a:ext>
            </a:extLst>
          </p:cNvPr>
          <p:cNvSpPr>
            <a:spLocks noChangeAspect="1"/>
          </p:cNvSpPr>
          <p:nvPr/>
        </p:nvSpPr>
        <p:spPr>
          <a:xfrm>
            <a:off x="1102121" y="3687838"/>
            <a:ext cx="459257" cy="4592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4"/>
                </a:solidFill>
              </a:rPr>
              <a:t>3</a:t>
            </a:r>
            <a:endParaRPr lang="en-GB" b="1" dirty="0">
              <a:solidFill>
                <a:schemeClr val="accent4"/>
              </a:solidFill>
            </a:endParaRPr>
          </a:p>
        </p:txBody>
      </p:sp>
      <p:pic>
        <p:nvPicPr>
          <p:cNvPr id="14" name="Picture 13">
            <a:extLst>
              <a:ext uri="{FF2B5EF4-FFF2-40B4-BE49-F238E27FC236}">
                <a16:creationId xmlns:a16="http://schemas.microsoft.com/office/drawing/2014/main" id="{27A10145-C865-3A42-8A0F-991E0333814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51094" y="1891433"/>
            <a:ext cx="4166225" cy="2344318"/>
          </a:xfrm>
          <a:prstGeom prst="rect">
            <a:avLst/>
          </a:prstGeom>
        </p:spPr>
      </p:pic>
    </p:spTree>
    <p:custDataLst>
      <p:tags r:id="rId1"/>
    </p:custDataLst>
    <p:extLst>
      <p:ext uri="{BB962C8B-B14F-4D97-AF65-F5344CB8AC3E}">
        <p14:creationId xmlns:p14="http://schemas.microsoft.com/office/powerpoint/2010/main" val="2684176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What is Capacitance Really?</a:t>
            </a:r>
          </a:p>
        </p:txBody>
      </p:sp>
      <p:pic>
        <p:nvPicPr>
          <p:cNvPr id="12" name="Graphic 11" descr="User">
            <a:extLst>
              <a:ext uri="{FF2B5EF4-FFF2-40B4-BE49-F238E27FC236}">
                <a16:creationId xmlns:a16="http://schemas.microsoft.com/office/drawing/2014/main" id="{DEC392E7-B4E0-DD4C-82CC-4D7D15A8504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3" y="2556533"/>
            <a:ext cx="854046" cy="854046"/>
          </a:xfrm>
          <a:prstGeom prst="rect">
            <a:avLst/>
          </a:prstGeom>
        </p:spPr>
      </p:pic>
      <p:sp>
        <p:nvSpPr>
          <p:cNvPr id="13" name="Rectangle 12">
            <a:extLst>
              <a:ext uri="{FF2B5EF4-FFF2-40B4-BE49-F238E27FC236}">
                <a16:creationId xmlns:a16="http://schemas.microsoft.com/office/drawing/2014/main" id="{FF62D47F-6933-8946-8F0C-E7119AE0A3A0}"/>
              </a:ext>
            </a:extLst>
          </p:cNvPr>
          <p:cNvSpPr/>
          <p:nvPr/>
        </p:nvSpPr>
        <p:spPr>
          <a:xfrm>
            <a:off x="1057329" y="2586513"/>
            <a:ext cx="4474041" cy="1200329"/>
          </a:xfrm>
          <a:prstGeom prst="rect">
            <a:avLst/>
          </a:prstGeom>
          <a:solidFill>
            <a:schemeClr val="tx2">
              <a:lumMod val="40000"/>
              <a:lumOff val="60000"/>
            </a:schemeClr>
          </a:solidFill>
        </p:spPr>
        <p:txBody>
          <a:bodyPr wrap="square">
            <a:spAutoFit/>
          </a:bodyPr>
          <a:lstStyle/>
          <a:p>
            <a:pPr algn="just"/>
            <a:r>
              <a:rPr lang="en-GB" sz="2400" i="1" dirty="0"/>
              <a:t>Watch the video to learn more about capacitance and what it means.</a:t>
            </a:r>
          </a:p>
        </p:txBody>
      </p:sp>
      <p:sp>
        <p:nvSpPr>
          <p:cNvPr id="4" name="TextBox 3">
            <a:extLst>
              <a:ext uri="{FF2B5EF4-FFF2-40B4-BE49-F238E27FC236}">
                <a16:creationId xmlns:a16="http://schemas.microsoft.com/office/drawing/2014/main" id="{6173E878-DF82-0C4A-8A22-E2FAC8844547}"/>
              </a:ext>
            </a:extLst>
          </p:cNvPr>
          <p:cNvSpPr txBox="1"/>
          <p:nvPr/>
        </p:nvSpPr>
        <p:spPr>
          <a:xfrm>
            <a:off x="1057329" y="1155208"/>
            <a:ext cx="7277201" cy="1200329"/>
          </a:xfrm>
          <a:prstGeom prst="rect">
            <a:avLst/>
          </a:prstGeom>
          <a:noFill/>
        </p:spPr>
        <p:txBody>
          <a:bodyPr wrap="square" rtlCol="0">
            <a:spAutoFit/>
          </a:bodyPr>
          <a:lstStyle/>
          <a:p>
            <a:r>
              <a:rPr lang="en-GB" sz="2400" dirty="0"/>
              <a:t>We noted in the last unit that Capacitance (C) is the capacity of a capacitor to store charge and is measured in Farads (F).</a:t>
            </a:r>
          </a:p>
        </p:txBody>
      </p:sp>
      <p:sp>
        <p:nvSpPr>
          <p:cNvPr id="17" name="Rectangle 16">
            <a:extLst>
              <a:ext uri="{FF2B5EF4-FFF2-40B4-BE49-F238E27FC236}">
                <a16:creationId xmlns:a16="http://schemas.microsoft.com/office/drawing/2014/main" id="{913B35D5-6E65-8D4E-A14B-4E6F39F76D26}"/>
              </a:ext>
            </a:extLst>
          </p:cNvPr>
          <p:cNvSpPr/>
          <p:nvPr/>
        </p:nvSpPr>
        <p:spPr>
          <a:xfrm>
            <a:off x="5851706" y="2592976"/>
            <a:ext cx="3967566" cy="20894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Img02</a:t>
            </a:r>
          </a:p>
        </p:txBody>
      </p:sp>
    </p:spTree>
    <p:custDataLst>
      <p:tags r:id="rId1"/>
    </p:custDataLst>
    <p:extLst>
      <p:ext uri="{BB962C8B-B14F-4D97-AF65-F5344CB8AC3E}">
        <p14:creationId xmlns:p14="http://schemas.microsoft.com/office/powerpoint/2010/main" val="3603717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charge</a:t>
            </a:r>
          </a:p>
        </p:txBody>
      </p:sp>
      <p:sp>
        <p:nvSpPr>
          <p:cNvPr id="3" name="Content Placeholder 2"/>
          <p:cNvSpPr>
            <a:spLocks noGrp="1"/>
          </p:cNvSpPr>
          <p:nvPr>
            <p:ph idx="1"/>
          </p:nvPr>
        </p:nvSpPr>
        <p:spPr>
          <a:xfrm>
            <a:off x="703958" y="1148019"/>
            <a:ext cx="4767452" cy="1175456"/>
          </a:xfrm>
        </p:spPr>
        <p:txBody>
          <a:bodyPr>
            <a:normAutofit/>
          </a:bodyPr>
          <a:lstStyle/>
          <a:p>
            <a:pPr marL="0" indent="0">
              <a:buNone/>
            </a:pPr>
            <a:r>
              <a:rPr lang="en-US" sz="2400" dirty="0"/>
              <a:t>We can see from the relationship between charge, capacitance and voltage that</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71410" y="908176"/>
            <a:ext cx="4355159" cy="1695732"/>
          </a:xfrm>
          <a:prstGeom prst="rect">
            <a:avLst/>
          </a:prstGeom>
        </p:spPr>
      </p:pic>
      <p:sp>
        <p:nvSpPr>
          <p:cNvPr id="4" name="TextBox 3">
            <a:extLst>
              <a:ext uri="{FF2B5EF4-FFF2-40B4-BE49-F238E27FC236}">
                <a16:creationId xmlns:a16="http://schemas.microsoft.com/office/drawing/2014/main" id="{44AAF80B-C1FD-EA44-883E-D8FBEA36C86C}"/>
              </a:ext>
            </a:extLst>
          </p:cNvPr>
          <p:cNvSpPr txBox="1"/>
          <p:nvPr/>
        </p:nvSpPr>
        <p:spPr>
          <a:xfrm>
            <a:off x="703957" y="2563318"/>
            <a:ext cx="8831461" cy="830997"/>
          </a:xfrm>
          <a:prstGeom prst="rect">
            <a:avLst/>
          </a:prstGeom>
          <a:noFill/>
        </p:spPr>
        <p:txBody>
          <a:bodyPr wrap="square" rtlCol="0">
            <a:spAutoFit/>
          </a:bodyPr>
          <a:lstStyle/>
          <a:p>
            <a:r>
              <a:rPr lang="en-US" sz="2400" dirty="0"/>
              <a:t>Given a fixed capacitance the amount of charge a capacitor can store will                             if we apply more voltage.</a:t>
            </a:r>
          </a:p>
        </p:txBody>
      </p:sp>
      <p:sp>
        <p:nvSpPr>
          <p:cNvPr id="6" name="TextBox 5">
            <a:extLst>
              <a:ext uri="{FF2B5EF4-FFF2-40B4-BE49-F238E27FC236}">
                <a16:creationId xmlns:a16="http://schemas.microsoft.com/office/drawing/2014/main" id="{8C112DAA-6DE6-4149-BA56-B31237E5FA98}"/>
              </a:ext>
            </a:extLst>
          </p:cNvPr>
          <p:cNvSpPr txBox="1"/>
          <p:nvPr/>
        </p:nvSpPr>
        <p:spPr>
          <a:xfrm>
            <a:off x="703956" y="3739894"/>
            <a:ext cx="8831462" cy="830997"/>
          </a:xfrm>
          <a:prstGeom prst="rect">
            <a:avLst/>
          </a:prstGeom>
          <a:noFill/>
        </p:spPr>
        <p:txBody>
          <a:bodyPr wrap="square" rtlCol="0">
            <a:spAutoFit/>
          </a:bodyPr>
          <a:lstStyle/>
          <a:p>
            <a:r>
              <a:rPr lang="en-US" sz="2400" dirty="0"/>
              <a:t>For a fixed voltage, if we use a capacitor with a bigger capacitance we will be able to store                             charge.</a:t>
            </a:r>
          </a:p>
        </p:txBody>
      </p:sp>
      <p:sp>
        <p:nvSpPr>
          <p:cNvPr id="7" name="Rectangle 6">
            <a:extLst>
              <a:ext uri="{FF2B5EF4-FFF2-40B4-BE49-F238E27FC236}">
                <a16:creationId xmlns:a16="http://schemas.microsoft.com/office/drawing/2014/main" id="{67D7BF1B-C187-CF42-9396-79D56FD8605E}"/>
              </a:ext>
            </a:extLst>
          </p:cNvPr>
          <p:cNvSpPr/>
          <p:nvPr/>
        </p:nvSpPr>
        <p:spPr>
          <a:xfrm>
            <a:off x="1305508" y="2978816"/>
            <a:ext cx="1782176"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F2435554-BC7B-9C4B-848B-5F73D0810185}"/>
              </a:ext>
            </a:extLst>
          </p:cNvPr>
          <p:cNvSpPr/>
          <p:nvPr/>
        </p:nvSpPr>
        <p:spPr>
          <a:xfrm>
            <a:off x="3337511" y="4156553"/>
            <a:ext cx="1782176"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43481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1</a:t>
            </a:r>
          </a:p>
        </p:txBody>
      </p:sp>
      <p:pic>
        <p:nvPicPr>
          <p:cNvPr id="3" name="Picture 2">
            <a:extLst>
              <a:ext uri="{FF2B5EF4-FFF2-40B4-BE49-F238E27FC236}">
                <a16:creationId xmlns:a16="http://schemas.microsoft.com/office/drawing/2014/main" id="{0E18D874-A80F-914B-B354-E7C4991B0CE5}"/>
              </a:ext>
            </a:extLst>
          </p:cNvPr>
          <p:cNvPicPr>
            <a:picLocks noChangeAspect="1"/>
          </p:cNvPicPr>
          <p:nvPr/>
        </p:nvPicPr>
        <p:blipFill>
          <a:blip r:embed="rId4"/>
          <a:stretch>
            <a:fillRect/>
          </a:stretch>
        </p:blipFill>
        <p:spPr>
          <a:xfrm>
            <a:off x="6322960" y="1309956"/>
            <a:ext cx="3619500" cy="2247900"/>
          </a:xfrm>
          <a:prstGeom prst="rect">
            <a:avLst/>
          </a:prstGeom>
        </p:spPr>
      </p:pic>
      <p:sp>
        <p:nvSpPr>
          <p:cNvPr id="5" name="TextBox 4">
            <a:extLst>
              <a:ext uri="{FF2B5EF4-FFF2-40B4-BE49-F238E27FC236}">
                <a16:creationId xmlns:a16="http://schemas.microsoft.com/office/drawing/2014/main" id="{4169D42B-8B9E-F947-AE10-120EC07CF9C4}"/>
              </a:ext>
            </a:extLst>
          </p:cNvPr>
          <p:cNvSpPr txBox="1"/>
          <p:nvPr/>
        </p:nvSpPr>
        <p:spPr>
          <a:xfrm>
            <a:off x="1057330" y="1233577"/>
            <a:ext cx="5071751" cy="3046988"/>
          </a:xfrm>
          <a:prstGeom prst="rect">
            <a:avLst/>
          </a:prstGeom>
          <a:noFill/>
        </p:spPr>
        <p:txBody>
          <a:bodyPr wrap="square" rtlCol="0">
            <a:spAutoFit/>
          </a:bodyPr>
          <a:lstStyle/>
          <a:p>
            <a:r>
              <a:rPr lang="en-GB" sz="2400" dirty="0"/>
              <a:t>If a voltage of 30V was applied to this capacitor, what charge would it hold once it was fully charged?</a:t>
            </a:r>
          </a:p>
          <a:p>
            <a:endParaRPr lang="en-GB" sz="2400" dirty="0"/>
          </a:p>
          <a:p>
            <a:pPr marL="457200" indent="-457200">
              <a:buFont typeface="+mj-lt"/>
              <a:buAutoNum type="alphaLcParenR"/>
            </a:pPr>
            <a:r>
              <a:rPr lang="en-GB" sz="2400" dirty="0"/>
              <a:t>1</a:t>
            </a:r>
          </a:p>
          <a:p>
            <a:pPr marL="457200" indent="-457200">
              <a:buFont typeface="+mj-lt"/>
              <a:buAutoNum type="alphaLcParenR"/>
            </a:pPr>
            <a:r>
              <a:rPr lang="en-GB" sz="2400" dirty="0"/>
              <a:t>2</a:t>
            </a:r>
          </a:p>
          <a:p>
            <a:pPr marL="457200" indent="-457200">
              <a:buFont typeface="+mj-lt"/>
              <a:buAutoNum type="alphaLcParenR"/>
            </a:pPr>
            <a:r>
              <a:rPr lang="en-GB" sz="2400" dirty="0"/>
              <a:t>3</a:t>
            </a:r>
          </a:p>
          <a:p>
            <a:pPr marL="457200" indent="-457200">
              <a:buFont typeface="+mj-lt"/>
              <a:buAutoNum type="alphaLcParenR"/>
            </a:pPr>
            <a:r>
              <a:rPr lang="en-GB" sz="2400" dirty="0"/>
              <a:t>4</a:t>
            </a:r>
          </a:p>
        </p:txBody>
      </p:sp>
    </p:spTree>
    <p:custDataLst>
      <p:tags r:id="rId1"/>
    </p:custDataLst>
    <p:extLst>
      <p:ext uri="{BB962C8B-B14F-4D97-AF65-F5344CB8AC3E}">
        <p14:creationId xmlns:p14="http://schemas.microsoft.com/office/powerpoint/2010/main" val="16693931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4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31239</TotalTime>
  <Words>6791</Words>
  <Application>Microsoft Macintosh PowerPoint</Application>
  <PresentationFormat>Custom</PresentationFormat>
  <Paragraphs>538</Paragraphs>
  <Slides>46</Slides>
  <Notes>45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Open Sans</vt:lpstr>
      <vt:lpstr>Office Theme</vt:lpstr>
      <vt:lpstr>Electronics</vt:lpstr>
      <vt:lpstr>Assumed prior learning</vt:lpstr>
      <vt:lpstr>Outcomes</vt:lpstr>
      <vt:lpstr>Unit 4.2: Capacitor Characteristics</vt:lpstr>
      <vt:lpstr>Introduction</vt:lpstr>
      <vt:lpstr>Increasing Capacitance</vt:lpstr>
      <vt:lpstr>What is Capacitance Really?</vt:lpstr>
      <vt:lpstr>Calculating charge</vt:lpstr>
      <vt:lpstr>Question 1</vt:lpstr>
      <vt:lpstr>Question 2</vt:lpstr>
      <vt:lpstr>Question 3</vt:lpstr>
      <vt:lpstr>Question 4</vt:lpstr>
      <vt:lpstr>How long does a capacitor take to charge?</vt:lpstr>
      <vt:lpstr>Build the Circuit</vt:lpstr>
      <vt:lpstr>Take a picture</vt:lpstr>
      <vt:lpstr>Step 1</vt:lpstr>
      <vt:lpstr>Redo the timing</vt:lpstr>
      <vt:lpstr>Step 2</vt:lpstr>
      <vt:lpstr>Step 3</vt:lpstr>
      <vt:lpstr>Redo the timing</vt:lpstr>
      <vt:lpstr>Step 4</vt:lpstr>
      <vt:lpstr>The time constant</vt:lpstr>
      <vt:lpstr>Build the Circuit</vt:lpstr>
      <vt:lpstr>Take a picture</vt:lpstr>
      <vt:lpstr>The time constant for discharging</vt:lpstr>
      <vt:lpstr>Step 1</vt:lpstr>
      <vt:lpstr>Step 2</vt:lpstr>
      <vt:lpstr>Step 3</vt:lpstr>
      <vt:lpstr>Charging and Discharging a Capacitor</vt:lpstr>
      <vt:lpstr>PowerPoint Presentation</vt:lpstr>
      <vt:lpstr>A Virtual Circuit</vt:lpstr>
      <vt:lpstr>Test Yourself</vt:lpstr>
      <vt:lpstr>Question 1</vt:lpstr>
      <vt:lpstr>Question 2</vt:lpstr>
      <vt:lpstr>Question 3</vt:lpstr>
      <vt:lpstr>Question 3</vt:lpstr>
      <vt:lpstr>Question 4</vt:lpstr>
      <vt:lpstr>Question 5</vt:lpstr>
      <vt:lpstr>Question 6</vt:lpstr>
      <vt:lpstr>Video Briefing – Vid01</vt:lpstr>
      <vt:lpstr>Video Briefing – Vid02</vt:lpstr>
      <vt:lpstr>Video Briefing – Vid03</vt:lpstr>
      <vt:lpstr>Video Briefing – Vid04</vt:lpstr>
      <vt:lpstr>Video Briefing – Vid05</vt:lpstr>
      <vt:lpstr>Document Briefing – Doc01</vt:lpstr>
      <vt:lpstr>Video Briefing – Vid06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Dylan Busa</cp:lastModifiedBy>
  <cp:revision>765</cp:revision>
  <dcterms:created xsi:type="dcterms:W3CDTF">2018-02-02T12:07:09Z</dcterms:created>
  <dcterms:modified xsi:type="dcterms:W3CDTF">2018-10-22T12:58:57Z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