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comments/comment4.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5.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comments/comment6.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comments/comment7.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comments/comment8.xml" ContentType="application/vnd.openxmlformats-officedocument.presentationml.comments+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6"/>
  </p:notesMasterIdLst>
  <p:sldIdLst>
    <p:sldId id="256" r:id="rId2"/>
    <p:sldId id="309" r:id="rId3"/>
    <p:sldId id="268" r:id="rId4"/>
    <p:sldId id="278" r:id="rId5"/>
    <p:sldId id="453" r:id="rId6"/>
    <p:sldId id="433" r:id="rId7"/>
    <p:sldId id="436" r:id="rId8"/>
    <p:sldId id="503" r:id="rId9"/>
    <p:sldId id="504" r:id="rId10"/>
    <p:sldId id="435" r:id="rId11"/>
    <p:sldId id="463" r:id="rId12"/>
    <p:sldId id="508" r:id="rId13"/>
    <p:sldId id="507" r:id="rId14"/>
    <p:sldId id="461" r:id="rId15"/>
    <p:sldId id="510" r:id="rId16"/>
    <p:sldId id="516" r:id="rId17"/>
    <p:sldId id="514" r:id="rId18"/>
    <p:sldId id="432" r:id="rId19"/>
    <p:sldId id="434" r:id="rId20"/>
    <p:sldId id="513" r:id="rId21"/>
    <p:sldId id="512" r:id="rId22"/>
    <p:sldId id="518" r:id="rId23"/>
    <p:sldId id="515" r:id="rId24"/>
    <p:sldId id="521" r:id="rId25"/>
    <p:sldId id="517" r:id="rId26"/>
    <p:sldId id="519" r:id="rId27"/>
    <p:sldId id="420" r:id="rId28"/>
    <p:sldId id="422" r:id="rId29"/>
    <p:sldId id="520" r:id="rId30"/>
    <p:sldId id="460" r:id="rId31"/>
    <p:sldId id="505" r:id="rId32"/>
    <p:sldId id="506" r:id="rId33"/>
    <p:sldId id="509" r:id="rId34"/>
    <p:sldId id="511" r:id="rId35"/>
  </p:sldIdLst>
  <p:sldSz cx="10239375" cy="50038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453"/>
            <p14:sldId id="433"/>
            <p14:sldId id="436"/>
            <p14:sldId id="503"/>
            <p14:sldId id="504"/>
            <p14:sldId id="435"/>
            <p14:sldId id="463"/>
            <p14:sldId id="508"/>
            <p14:sldId id="507"/>
            <p14:sldId id="461"/>
            <p14:sldId id="510"/>
            <p14:sldId id="516"/>
            <p14:sldId id="514"/>
            <p14:sldId id="432"/>
            <p14:sldId id="434"/>
            <p14:sldId id="513"/>
            <p14:sldId id="512"/>
            <p14:sldId id="518"/>
            <p14:sldId id="515"/>
            <p14:sldId id="521"/>
            <p14:sldId id="517"/>
            <p14:sldId id="519"/>
            <p14:sldId id="420"/>
            <p14:sldId id="422"/>
            <p14:sldId id="520"/>
          </p14:sldIdLst>
        </p14:section>
        <p14:section name="Appendix" id="{61A5EB1E-5BAC-224D-8F20-5D1D8E086C2B}">
          <p14:sldIdLst>
            <p14:sldId id="460"/>
            <p14:sldId id="505"/>
            <p14:sldId id="506"/>
            <p14:sldId id="509"/>
            <p14:sldId id="5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00"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p:restoredTop sz="65772" autoAdjust="0"/>
  </p:normalViewPr>
  <p:slideViewPr>
    <p:cSldViewPr snapToGrid="0" snapToObjects="1">
      <p:cViewPr varScale="1">
        <p:scale>
          <a:sx n="86" d="100"/>
          <a:sy n="86" d="100"/>
        </p:scale>
        <p:origin x="22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8T10:59:44.669" idx="90">
    <p:pos x="3381" y="2484"/>
    <p:text>Button01</p:text>
    <p:extLst>
      <p:ext uri="{C676402C-5697-4E1C-873F-D02D1690AC5C}">
        <p15:threadingInfo xmlns:p15="http://schemas.microsoft.com/office/powerpoint/2012/main" timeZoneBias="-120"/>
      </p:ext>
    </p:extLst>
  </p:cm>
  <p:cm authorId="1" dt="2018-06-28T11:43:05.678" idx="93">
    <p:pos x="5950" y="730"/>
    <p:text>Img01</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7:55:33.617" idx="60">
    <p:pos x="3420" y="1501"/>
    <p:text>Component01</p:text>
    <p:extLst mod="1">
      <p:ext uri="{C676402C-5697-4E1C-873F-D02D1690AC5C}">
        <p15:threadingInfo xmlns:p15="http://schemas.microsoft.com/office/powerpoint/2012/main" timeZoneBias="-180"/>
      </p:ext>
    </p:extLst>
  </p:cm>
  <p:cm authorId="1" dt="2018-06-13T17:55:41.722" idx="61">
    <p:pos x="3932" y="1203"/>
    <p:text>Component02</p:text>
    <p:extLst mod="1">
      <p:ext uri="{C676402C-5697-4E1C-873F-D02D1690AC5C}">
        <p15:threadingInfo xmlns:p15="http://schemas.microsoft.com/office/powerpoint/2012/main" timeZoneBias="-180"/>
      </p:ext>
    </p:extLst>
  </p:cm>
  <p:cm authorId="1" dt="2018-06-15T10:43:59.087" idx="72">
    <p:pos x="5534" y="1605"/>
    <p:text>Component03</p:text>
    <p:extLst mod="1">
      <p:ext uri="{C676402C-5697-4E1C-873F-D02D1690AC5C}">
        <p15:threadingInfo xmlns:p15="http://schemas.microsoft.com/office/powerpoint/2012/main" timeZoneBias="-180"/>
      </p:ext>
    </p:extLst>
  </p:cm>
  <p:cm authorId="1" dt="2018-06-15T10:47:48.940" idx="73">
    <p:pos x="5835" y="2490"/>
    <p:text>Button01</p:text>
    <p:extLst mod="1">
      <p:ext uri="{C676402C-5697-4E1C-873F-D02D1690AC5C}">
        <p15:threadingInfo xmlns:p15="http://schemas.microsoft.com/office/powerpoint/2012/main" timeZoneBias="-180"/>
      </p:ext>
    </p:extLst>
  </p:cm>
  <p:cm authorId="1" dt="2018-06-28T11:17:53.087" idx="91">
    <p:pos x="4901" y="1171"/>
    <p:text>Component03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13T17:55:33.617" idx="60">
    <p:pos x="3278" y="1454"/>
    <p:text>Component01</p:text>
    <p:extLst mod="1">
      <p:ext uri="{C676402C-5697-4E1C-873F-D02D1690AC5C}">
        <p15:threadingInfo xmlns:p15="http://schemas.microsoft.com/office/powerpoint/2012/main" timeZoneBias="-180"/>
      </p:ext>
    </p:extLst>
  </p:cm>
  <p:cm authorId="1" dt="2018-06-13T17:55:41.722" idx="61">
    <p:pos x="3875" y="1147"/>
    <p:text>Component02</p:text>
    <p:extLst mod="1">
      <p:ext uri="{C676402C-5697-4E1C-873F-D02D1690AC5C}">
        <p15:threadingInfo xmlns:p15="http://schemas.microsoft.com/office/powerpoint/2012/main" timeZoneBias="-180"/>
      </p:ext>
    </p:extLst>
  </p:cm>
  <p:cm authorId="1" dt="2018-06-15T10:43:59.087" idx="72">
    <p:pos x="5524" y="1463"/>
    <p:text>Component03</p:text>
    <p:extLst mod="1">
      <p:ext uri="{C676402C-5697-4E1C-873F-D02D1690AC5C}">
        <p15:threadingInfo xmlns:p15="http://schemas.microsoft.com/office/powerpoint/2012/main" timeZoneBias="-180"/>
      </p:ext>
    </p:extLst>
  </p:cm>
  <p:cm authorId="1" dt="2018-06-15T10:47:48.940" idx="73">
    <p:pos x="5835" y="2490"/>
    <p:text>Button01</p:text>
    <p:extLst mod="1">
      <p:ext uri="{C676402C-5697-4E1C-873F-D02D1690AC5C}">
        <p15:threadingInfo xmlns:p15="http://schemas.microsoft.com/office/powerpoint/2012/main" timeZoneBias="-180"/>
      </p:ext>
    </p:extLst>
  </p:cm>
  <p:cm authorId="1" dt="2018-06-28T11:17:53.087" idx="91">
    <p:pos x="4883" y="1076"/>
    <p:text>Component03</p:text>
    <p:extLst>
      <p:ext uri="{C676402C-5697-4E1C-873F-D02D1690AC5C}">
        <p15:threadingInfo xmlns:p15="http://schemas.microsoft.com/office/powerpoint/2012/main" timeZoneBias="-120"/>
      </p:ext>
    </p:extLst>
  </p:cm>
  <p:cm authorId="1" dt="2018-06-28T11:30:29.861" idx="92">
    <p:pos x="4363" y="1370"/>
    <p:text>Component05</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6-28T12:21:09.844" idx="96">
    <p:pos x="6034" y="1247"/>
    <p:text>Img06</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6-28T18:00:43.808" idx="100">
    <p:pos x="6044" y="577"/>
    <p:text>Img13a</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6-28T14:31:11.140" idx="97">
    <p:pos x="1143" y="1545"/>
    <p:text>Img14</p:text>
    <p:extLst>
      <p:ext uri="{C676402C-5697-4E1C-873F-D02D1690AC5C}">
        <p15:threadingInfo xmlns:p15="http://schemas.microsoft.com/office/powerpoint/2012/main" timeZoneBias="-120"/>
      </p:ext>
    </p:extLst>
  </p:cm>
  <p:cm authorId="1" dt="2018-06-28T15:01:14.038" idx="98">
    <p:pos x="4533" y="1577"/>
    <p:text>Img15</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6-28T15:16:49.139" idx="99">
    <p:pos x="5487" y="1190"/>
    <p:text>Img16</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26/11/2018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vid03 (see brief). On click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83869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screenshot of vid04 (see brief). On click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5801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cdn.sparkfun.com</a:t>
            </a:r>
            <a:r>
              <a:rPr lang="en-US" dirty="0"/>
              <a:t>/assets/a/f/3/b/2/51969be3ce395f662c000000.png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https://</a:t>
            </a:r>
            <a:r>
              <a:rPr lang="en-US" dirty="0" err="1"/>
              <a:t>upload.wikimedia.org</a:t>
            </a:r>
            <a:r>
              <a:rPr lang="en-US" dirty="0"/>
              <a:t>/</a:t>
            </a:r>
            <a:r>
              <a:rPr lang="en-US" dirty="0" err="1"/>
              <a:t>wikipedia</a:t>
            </a:r>
            <a:r>
              <a:rPr lang="en-US" dirty="0"/>
              <a:t>/commons/thumb/8/89/</a:t>
            </a:r>
            <a:r>
              <a:rPr lang="en-US" dirty="0" err="1"/>
              <a:t>Capacitor_Symbol.svg</a:t>
            </a:r>
            <a:r>
              <a:rPr lang="en-US" dirty="0"/>
              <a:t>/2000px-Capacitor_Symbol.svg.png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403071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screenshot from https://</a:t>
            </a:r>
            <a:r>
              <a:rPr lang="en-US" dirty="0" err="1"/>
              <a:t>phet.colorado.edu</a:t>
            </a:r>
            <a:r>
              <a:rPr lang="en-US" dirty="0"/>
              <a:t>/sims/html/capacitor-lab-basics/latest/capacitor-lab-</a:t>
            </a:r>
            <a:r>
              <a:rPr lang="en-US" dirty="0" err="1"/>
              <a:t>basics_en.html</a:t>
            </a:r>
            <a:r>
              <a:rPr lang="en-US" dirty="0"/>
              <a:t>. On click of image open https://</a:t>
            </a:r>
            <a:r>
              <a:rPr lang="en-US" dirty="0" err="1"/>
              <a:t>phet.colorado.edu</a:t>
            </a:r>
            <a:r>
              <a:rPr lang="en-US" dirty="0"/>
              <a:t>/sims/html/capacitor-lab-basics/latest/capacitor-lab-</a:t>
            </a:r>
            <a:r>
              <a:rPr lang="en-US" dirty="0" err="1"/>
              <a:t>basics_en.html</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02673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12412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answers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4,700</a:t>
            </a:r>
            <a:r>
              <a:rPr lang="en-GB" sz="1200" dirty="0" err="1"/>
              <a:t>μF</a:t>
            </a:r>
            <a:r>
              <a:rPr lang="en-GB" sz="1200" dirty="0"/>
              <a:t> = 4.7mF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45mF = 4,500μF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5,600pF = 5.6μF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70nF = 70,000pF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 submit highlight which answers are incorrect and show correct answers.</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31685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a:t>
            </a:r>
            <a:r>
              <a:rPr lang="en-GB" dirty="0"/>
              <a:t>https://</a:t>
            </a:r>
            <a:r>
              <a:rPr lang="en-GB" dirty="0" err="1"/>
              <a:t>www.youtube.com</a:t>
            </a:r>
            <a:r>
              <a:rPr lang="en-GB" dirty="0"/>
              <a:t>/</a:t>
            </a:r>
            <a:r>
              <a:rPr lang="en-GB" dirty="0" err="1"/>
              <a:t>watch?v</a:t>
            </a:r>
            <a:r>
              <a:rPr lang="en-GB" dirty="0"/>
              <a:t>=otQGdPLyF3w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www.youtube.com</a:t>
            </a:r>
            <a:r>
              <a:rPr lang="en-GB" dirty="0"/>
              <a:t>/</a:t>
            </a:r>
            <a:r>
              <a:rPr lang="en-GB" dirty="0" err="1"/>
              <a:t>watch?v</a:t>
            </a:r>
            <a:r>
              <a:rPr lang="en-GB" dirty="0"/>
              <a:t>=ZYH9dGl4gUE</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130995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Img07 = image with an numerous different types of fixed capacitors (e.g. https://</a:t>
            </a:r>
            <a:r>
              <a:rPr lang="en-GB" dirty="0" err="1"/>
              <a:t>study.com</a:t>
            </a:r>
            <a:r>
              <a:rPr lang="en-GB" dirty="0"/>
              <a:t>/</a:t>
            </a:r>
            <a:r>
              <a:rPr lang="en-GB" dirty="0" err="1"/>
              <a:t>cimages</a:t>
            </a:r>
            <a:r>
              <a:rPr lang="en-GB" dirty="0"/>
              <a:t>/</a:t>
            </a:r>
            <a:r>
              <a:rPr lang="en-GB" dirty="0" err="1"/>
              <a:t>multimages</a:t>
            </a:r>
            <a:r>
              <a:rPr lang="en-GB" dirty="0"/>
              <a:t>/16/</a:t>
            </a:r>
            <a:r>
              <a:rPr lang="en-GB" dirty="0" err="1"/>
              <a:t>electrolytic_capacitors.jpg</a:t>
            </a:r>
            <a:r>
              <a:rPr lang="en-GB" dirty="0"/>
              <a:t>)</a:t>
            </a:r>
          </a:p>
          <a:p>
            <a:r>
              <a:rPr lang="en-GB" dirty="0"/>
              <a:t>Img07 = on click present a popup of slide 19.</a:t>
            </a:r>
          </a:p>
          <a:p>
            <a:endParaRPr lang="en-GB" dirty="0"/>
          </a:p>
          <a:p>
            <a:r>
              <a:rPr lang="en-GB" dirty="0"/>
              <a:t>Img08 = image with an example of both a variable capacitor (e.g. https://</a:t>
            </a:r>
            <a:r>
              <a:rPr lang="en-GB" dirty="0" err="1"/>
              <a:t>www.amplifiedparts.com</a:t>
            </a:r>
            <a:r>
              <a:rPr lang="en-GB" dirty="0"/>
              <a:t>/sites/default/files/</a:t>
            </a:r>
            <a:r>
              <a:rPr lang="en-GB" dirty="0" err="1"/>
              <a:t>uc_products</a:t>
            </a:r>
            <a:r>
              <a:rPr lang="en-GB" dirty="0"/>
              <a:t>/c-v100p_0.png)</a:t>
            </a:r>
          </a:p>
          <a:p>
            <a:r>
              <a:rPr lang="en-GB" dirty="0"/>
              <a:t>Img08 = on click present a popup of slide 21.</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577941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Img09 = image of a typical paper capacitor</a:t>
            </a:r>
          </a:p>
          <a:p>
            <a:r>
              <a:rPr lang="en-GB" dirty="0"/>
              <a:t>Img10 = image of a typical mica capacitor</a:t>
            </a:r>
          </a:p>
          <a:p>
            <a:endParaRPr lang="en-GB" dirty="0"/>
          </a:p>
          <a:p>
            <a:r>
              <a:rPr lang="en-GB" dirty="0"/>
              <a:t>Button01 = open slide 18</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850821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Img11 = image of a typical ceramic capacitor</a:t>
            </a:r>
          </a:p>
          <a:p>
            <a:r>
              <a:rPr lang="en-GB" dirty="0"/>
              <a:t>Img12 = image of a typical polycarbonate capacitor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26875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Img13 = image of a typical variable capacitor</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39156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a:t>
            </a:r>
            <a:r>
              <a:rPr lang="en-GB" dirty="0"/>
              <a:t>https://</a:t>
            </a:r>
            <a:r>
              <a:rPr lang="en-GB" dirty="0" err="1"/>
              <a:t>www.youtube.com</a:t>
            </a:r>
            <a:r>
              <a:rPr lang="en-GB" dirty="0"/>
              <a:t>/</a:t>
            </a:r>
            <a:r>
              <a:rPr lang="en-GB" dirty="0" err="1"/>
              <a:t>watch?v</a:t>
            </a:r>
            <a:r>
              <a:rPr lang="en-GB" dirty="0"/>
              <a:t>=uoa3OB74SmM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15283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a:t>
            </a:r>
            <a:r>
              <a:rPr lang="en-GB" dirty="0"/>
              <a:t>https://</a:t>
            </a:r>
            <a:r>
              <a:rPr lang="en-GB" dirty="0" err="1"/>
              <a:t>www.youtube.com</a:t>
            </a:r>
            <a:r>
              <a:rPr lang="en-GB" dirty="0"/>
              <a:t>/</a:t>
            </a:r>
            <a:r>
              <a:rPr lang="en-GB" dirty="0" err="1"/>
              <a:t>watch?v</a:t>
            </a:r>
            <a:r>
              <a:rPr lang="en-GB" dirty="0"/>
              <a:t>=77ARIvt9RrE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681179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Img13a = https://</a:t>
            </a:r>
            <a:r>
              <a:rPr lang="en-US" dirty="0" err="1"/>
              <a:t>www.electronics-tutorials.ws</a:t>
            </a:r>
            <a:r>
              <a:rPr lang="en-US" dirty="0"/>
              <a:t>/capacitor/cap_3.html</a:t>
            </a:r>
          </a:p>
          <a:p>
            <a:r>
              <a:rPr lang="en-GB" dirty="0"/>
              <a:t>Need to recreate</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711171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Img14 = https://</a:t>
            </a:r>
            <a:r>
              <a:rPr lang="en-GB" dirty="0" err="1"/>
              <a:t>cdn.instructables.com</a:t>
            </a:r>
            <a:r>
              <a:rPr lang="en-GB" dirty="0"/>
              <a:t>/F0J/AVW9/IQU11L3S/F0JAVW9IQU11L3S.LARGE.jpg</a:t>
            </a:r>
          </a:p>
          <a:p>
            <a:r>
              <a:rPr lang="en-GB" dirty="0"/>
              <a:t>Img15 = https://</a:t>
            </a:r>
            <a:r>
              <a:rPr lang="en-GB" dirty="0" err="1"/>
              <a:t>media.rs-online.com</a:t>
            </a:r>
            <a:r>
              <a:rPr lang="en-GB" dirty="0"/>
              <a:t>/</a:t>
            </a:r>
            <a:r>
              <a:rPr lang="en-GB" dirty="0" err="1"/>
              <a:t>t_large</a:t>
            </a:r>
            <a:r>
              <a:rPr lang="en-GB" dirty="0"/>
              <a:t>/F0572215-01.jpg</a:t>
            </a:r>
          </a:p>
          <a:p>
            <a:endParaRPr lang="en-GB" dirty="0"/>
          </a:p>
          <a:p>
            <a:r>
              <a:rPr lang="en-GB" dirty="0"/>
              <a:t>Answers as follows:</a:t>
            </a:r>
          </a:p>
          <a:p>
            <a:r>
              <a:rPr lang="en-GB" dirty="0"/>
              <a:t>Img14</a:t>
            </a:r>
          </a:p>
          <a:p>
            <a:r>
              <a:rPr lang="en-GB" dirty="0"/>
              <a:t>10 </a:t>
            </a:r>
            <a:r>
              <a:rPr lang="en-GB" sz="1200" dirty="0" err="1"/>
              <a:t>μF</a:t>
            </a:r>
            <a:r>
              <a:rPr lang="en-GB" sz="1200" dirty="0"/>
              <a:t> and 35V</a:t>
            </a:r>
          </a:p>
          <a:p>
            <a:endParaRPr lang="en-GB" sz="1200" dirty="0"/>
          </a:p>
          <a:p>
            <a:r>
              <a:rPr lang="en-GB" sz="1200" dirty="0"/>
              <a:t>Img15</a:t>
            </a:r>
          </a:p>
          <a:p>
            <a:r>
              <a:rPr lang="en-GB" dirty="0"/>
              <a:t>1,000</a:t>
            </a:r>
            <a:r>
              <a:rPr lang="en-GB" sz="1200" dirty="0"/>
              <a:t>μF and 63V</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911018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Img16 = https://</a:t>
            </a:r>
            <a:r>
              <a:rPr lang="en-US" dirty="0" err="1"/>
              <a:t>www.elprocus.com</a:t>
            </a:r>
            <a:r>
              <a:rPr lang="en-US" dirty="0"/>
              <a:t>/</a:t>
            </a:r>
            <a:r>
              <a:rPr lang="en-US" dirty="0" err="1"/>
              <a:t>wp</a:t>
            </a:r>
            <a:r>
              <a:rPr lang="en-US" dirty="0"/>
              <a:t>-content/uploads/2015/06/Capacitor-Color-</a:t>
            </a:r>
            <a:r>
              <a:rPr lang="en-US" dirty="0" err="1"/>
              <a:t>Code.jpg</a:t>
            </a:r>
            <a:endParaRPr lang="en-US" dirty="0"/>
          </a:p>
          <a:p>
            <a:endParaRPr lang="en-US" dirty="0"/>
          </a:p>
          <a:p>
            <a:r>
              <a:rPr lang="en-US" dirty="0"/>
              <a:t>On click open https://</a:t>
            </a:r>
            <a:r>
              <a:rPr lang="en-US" dirty="0" err="1"/>
              <a:t>www.elprocus.com</a:t>
            </a:r>
            <a:r>
              <a:rPr lang="en-US" dirty="0"/>
              <a:t>/capacitor-color-code/</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45949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08278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763002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277439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427729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207114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link to https://</a:t>
                </a:r>
                <a:r>
                  <a:rPr lang="en-US" dirty="0" err="1"/>
                  <a:t>www.electronics-tutorials.ws</a:t>
                </a:r>
                <a:r>
                  <a:rPr lang="en-US" dirty="0"/>
                  <a:t>/blog/passive-</a:t>
                </a:r>
                <a:r>
                  <a:rPr lang="en-US" dirty="0" err="1"/>
                  <a:t>devices.html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images.pexels.com</a:t>
                </a:r>
                <a:r>
                  <a:rPr lang="en-US" dirty="0"/>
                  <a:t>/photos/269520/pexels-photo-269520.jpeg?cs=</a:t>
                </a:r>
                <a:r>
                  <a:rPr lang="en-US" dirty="0" err="1"/>
                  <a:t>srgb&amp;dl</a:t>
                </a:r>
                <a:r>
                  <a:rPr lang="en-US" dirty="0"/>
                  <a:t>=analog-build-capacitor-269520.jpg&amp;fm=jpg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5921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a:t>
            </a:r>
          </a:p>
          <a:p>
            <a:r>
              <a:rPr lang="en-US" dirty="0"/>
              <a:t>Component02 = on click present a tooltip with “This symbol represents a push button. This is different to a normal switch because you have to keep pressing the button to keep the circuit closed</a:t>
            </a:r>
            <a:r>
              <a:rPr lang="en-GB" sz="1200" dirty="0"/>
              <a:t>?</a:t>
            </a:r>
          </a:p>
          <a:p>
            <a:r>
              <a:rPr lang="en-GB" sz="1200" dirty="0"/>
              <a:t>Component03 = on click present tooltip with “This symbol represents a normal 470Ω resistor. Use your resistor colour chart to find the right resistor.”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an LED. Use a Red LED</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Button01 = play vid01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0263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a is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That’s right. As you close the circuit, current is allowed to flow, turning the LED on. As soon as you break the circuit, no current can flow and the LED turns off immediately.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c) or d). That is not correct. You should have seen the LED turn on as soon as you pushed the pushbutton because at this moment current is allowed to flow through the circuit. As soon you released the pushbutton, the current would have stopped flowing, turning the LED off immediately.</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47594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a:t>
            </a:r>
          </a:p>
          <a:p>
            <a:r>
              <a:rPr lang="en-US" dirty="0"/>
              <a:t>Component02 = on click present a tooltip with “This symbol represents a push button. This is different to a normal switch because you have to keep pressing the button to keep the circuit closed</a:t>
            </a:r>
            <a:r>
              <a:rPr lang="en-GB" sz="1200" dirty="0"/>
              <a:t>?</a:t>
            </a:r>
          </a:p>
          <a:p>
            <a:r>
              <a:rPr lang="en-GB" sz="1200" dirty="0"/>
              <a:t>Component03 = on click present tooltip with “This symbol represents a normal 470Ω resistor. Use your resistor colour chart to find the right resistor.”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an LED. Use a Red LED</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Component05 = on click present a tooltip with “This symbol represents a capacitor. It will become clear in a moment why this symbol was chosen. Look for the component that looks like this [image of 2200μF capacitor - https://</a:t>
            </a:r>
            <a:r>
              <a:rPr lang="en-GB" sz="1200" dirty="0" err="1"/>
              <a:t>www.mouser.co.za</a:t>
            </a:r>
            <a:r>
              <a:rPr lang="en-GB" sz="1200" dirty="0"/>
              <a:t>/images/</a:t>
            </a:r>
            <a:r>
              <a:rPr lang="en-GB" sz="1200" dirty="0" err="1"/>
              <a:t>avx</a:t>
            </a:r>
            <a:r>
              <a:rPr lang="en-GB" sz="1200" dirty="0"/>
              <a:t>/</a:t>
            </a:r>
            <a:r>
              <a:rPr lang="en-GB" sz="1200" dirty="0" err="1"/>
              <a:t>lrg</a:t>
            </a:r>
            <a:r>
              <a:rPr lang="en-GB" sz="1200" dirty="0"/>
              <a:t>/</a:t>
            </a:r>
            <a:r>
              <a:rPr lang="en-GB" sz="1200" dirty="0" err="1"/>
              <a:t>TWA_series_DSL.jpg</a:t>
            </a:r>
            <a:r>
              <a:rPr lang="en-GB" sz="1200" dirty="0"/>
              <a:t> - 2200μF tantalum capacitor]. We will learn later on what 2200μF actually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Button01 = play vid02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84474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b is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That’s right. As you close the circuit, current is allowed to flow, turning the LED on. As soon as you break the circuit, though, the LED stayed on for a little while before slowly turning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 or d). That is not correct. You should have seen the LED turn on as soon as you pushed the pushbutton because at this moment current is allowed to flow through the circuit. As soon you released the pushbutton, the current would have stopped flowing, but the LED should have stayed on for a little bit before slowly turning LED off.</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48477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790761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45408" y="426315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11/26/18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omments" Target="../comments/comment4.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8.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0.tiff"/><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5.tif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4.tiff"/><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6.tiff"/><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comments" Target="../comments/comment6.xml"/><Relationship Id="rId4" Type="http://schemas.openxmlformats.org/officeDocument/2006/relationships/image" Target="../media/image20.tiff"/></Relationships>
</file>

<file path=ppt/slides/_rels/slide25.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24.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2.svg"/><Relationship Id="rId10" Type="http://schemas.openxmlformats.org/officeDocument/2006/relationships/comments" Target="../comments/comment7.xml"/><Relationship Id="rId4" Type="http://schemas.openxmlformats.org/officeDocument/2006/relationships/image" Target="../media/image1.png"/><Relationship Id="rId9" Type="http://schemas.openxmlformats.org/officeDocument/2006/relationships/image" Target="../media/image22.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comments" Target="../comments/comment8.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3.tiff"/><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hyperlink" Target="https://www.youtube.com/watch?v=L6cgSxpGmDo"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4: Capacitors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550953"/>
          </a:xfrm>
          <a:solidFill>
            <a:schemeClr val="tx2">
              <a:lumMod val="40000"/>
              <a:lumOff val="60000"/>
            </a:schemeClr>
          </a:solidFill>
        </p:spPr>
        <p:txBody>
          <a:bodyPr>
            <a:noAutofit/>
          </a:bodyPr>
          <a:lstStyle/>
          <a:p>
            <a:pPr marL="0" indent="0" algn="just">
              <a:buNone/>
            </a:pPr>
            <a:r>
              <a:rPr lang="en-GB" sz="2400" i="1" dirty="0"/>
              <a:t>Take a picture of your capacitor circuit and upload it.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41614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Do Capacitors Do?</a:t>
            </a:r>
          </a:p>
        </p:txBody>
      </p:sp>
      <p:sp>
        <p:nvSpPr>
          <p:cNvPr id="3" name="Content Placeholder 2"/>
          <p:cNvSpPr>
            <a:spLocks noGrp="1"/>
          </p:cNvSpPr>
          <p:nvPr>
            <p:ph idx="1"/>
          </p:nvPr>
        </p:nvSpPr>
        <p:spPr>
          <a:xfrm>
            <a:off x="1122531" y="1091868"/>
            <a:ext cx="8142105" cy="1471450"/>
          </a:xfrm>
        </p:spPr>
        <p:txBody>
          <a:bodyPr>
            <a:noAutofit/>
          </a:bodyPr>
          <a:lstStyle/>
          <a:p>
            <a:pPr marL="0" indent="0">
              <a:buNone/>
            </a:pPr>
            <a:r>
              <a:rPr lang="en-US" sz="2400" dirty="0"/>
              <a:t>You should have seen that when we added a capacitor to our circuit, the LED stayed on for a bit even after we released the pushbutton and broke the circuit. After this time, it then slowly turned off. But why is this?</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2595462"/>
            <a:ext cx="3790845" cy="1569660"/>
          </a:xfrm>
          <a:prstGeom prst="rect">
            <a:avLst/>
          </a:prstGeom>
          <a:solidFill>
            <a:schemeClr val="tx2">
              <a:lumMod val="40000"/>
              <a:lumOff val="60000"/>
            </a:schemeClr>
          </a:solidFill>
        </p:spPr>
        <p:txBody>
          <a:bodyPr wrap="square">
            <a:spAutoFit/>
          </a:bodyPr>
          <a:lstStyle/>
          <a:p>
            <a:pPr algn="just"/>
            <a:r>
              <a:rPr lang="en-GB" sz="2400" i="1" dirty="0"/>
              <a:t>Watch the video to learn more about what the capacitor in the circuit is doing.</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7971" y="2563318"/>
            <a:ext cx="854046" cy="854046"/>
          </a:xfrm>
          <a:prstGeom prst="rect">
            <a:avLst/>
          </a:prstGeom>
        </p:spPr>
      </p:pic>
      <p:sp>
        <p:nvSpPr>
          <p:cNvPr id="7" name="Rectangle 6">
            <a:extLst>
              <a:ext uri="{FF2B5EF4-FFF2-40B4-BE49-F238E27FC236}">
                <a16:creationId xmlns:a16="http://schemas.microsoft.com/office/drawing/2014/main" id="{6B6706DB-E96F-194C-BEC8-06F38CB87C18}"/>
              </a:ext>
            </a:extLst>
          </p:cNvPr>
          <p:cNvSpPr/>
          <p:nvPr/>
        </p:nvSpPr>
        <p:spPr>
          <a:xfrm>
            <a:off x="5297070" y="2283892"/>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212562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 Store Charge</a:t>
            </a:r>
          </a:p>
        </p:txBody>
      </p:sp>
      <p:pic>
        <p:nvPicPr>
          <p:cNvPr id="12" name="Graphic 11" descr="User">
            <a:extLst>
              <a:ext uri="{FF2B5EF4-FFF2-40B4-BE49-F238E27FC236}">
                <a16:creationId xmlns:a16="http://schemas.microsoft.com/office/drawing/2014/main" id="{DEC392E7-B4E0-DD4C-82CC-4D7D15A850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2698" y="2717605"/>
            <a:ext cx="854046" cy="854046"/>
          </a:xfrm>
          <a:prstGeom prst="rect">
            <a:avLst/>
          </a:prstGeom>
        </p:spPr>
      </p:pic>
      <p:sp>
        <p:nvSpPr>
          <p:cNvPr id="13" name="Rectangle 12">
            <a:extLst>
              <a:ext uri="{FF2B5EF4-FFF2-40B4-BE49-F238E27FC236}">
                <a16:creationId xmlns:a16="http://schemas.microsoft.com/office/drawing/2014/main" id="{FF62D47F-6933-8946-8F0C-E7119AE0A3A0}"/>
              </a:ext>
            </a:extLst>
          </p:cNvPr>
          <p:cNvSpPr/>
          <p:nvPr/>
        </p:nvSpPr>
        <p:spPr>
          <a:xfrm>
            <a:off x="1196744" y="2717605"/>
            <a:ext cx="3510167" cy="1569660"/>
          </a:xfrm>
          <a:prstGeom prst="rect">
            <a:avLst/>
          </a:prstGeom>
          <a:solidFill>
            <a:schemeClr val="tx2">
              <a:lumMod val="40000"/>
              <a:lumOff val="60000"/>
            </a:schemeClr>
          </a:solidFill>
        </p:spPr>
        <p:txBody>
          <a:bodyPr wrap="square">
            <a:spAutoFit/>
          </a:bodyPr>
          <a:lstStyle/>
          <a:p>
            <a:pPr algn="just"/>
            <a:r>
              <a:rPr lang="en-GB" sz="2400" i="1" dirty="0"/>
              <a:t>Watch this video for an excellent summary of how capacitors are made and how they work.</a:t>
            </a:r>
          </a:p>
        </p:txBody>
      </p:sp>
      <p:sp>
        <p:nvSpPr>
          <p:cNvPr id="3" name="TextBox 2">
            <a:extLst>
              <a:ext uri="{FF2B5EF4-FFF2-40B4-BE49-F238E27FC236}">
                <a16:creationId xmlns:a16="http://schemas.microsoft.com/office/drawing/2014/main" id="{DFB85AE5-0671-AA4E-8271-676E2175555D}"/>
              </a:ext>
            </a:extLst>
          </p:cNvPr>
          <p:cNvSpPr txBox="1"/>
          <p:nvPr/>
        </p:nvSpPr>
        <p:spPr>
          <a:xfrm>
            <a:off x="1057329" y="1060436"/>
            <a:ext cx="7908081" cy="1569660"/>
          </a:xfrm>
          <a:prstGeom prst="rect">
            <a:avLst/>
          </a:prstGeom>
          <a:noFill/>
        </p:spPr>
        <p:txBody>
          <a:bodyPr wrap="square" rtlCol="0">
            <a:spAutoFit/>
          </a:bodyPr>
          <a:lstStyle/>
          <a:p>
            <a:pPr algn="just"/>
            <a:r>
              <a:rPr lang="en-GB" sz="2400" dirty="0"/>
              <a:t>What we have just seen is how capacitors can store electrical charge. In this way they are like batteries. But they can release this charge much faster than batteries do which makes them very useful in all sorts of ways, as we will see.</a:t>
            </a:r>
          </a:p>
        </p:txBody>
      </p:sp>
      <p:sp>
        <p:nvSpPr>
          <p:cNvPr id="8" name="Rectangle 7">
            <a:extLst>
              <a:ext uri="{FF2B5EF4-FFF2-40B4-BE49-F238E27FC236}">
                <a16:creationId xmlns:a16="http://schemas.microsoft.com/office/drawing/2014/main" id="{D3424014-AA35-7044-8BAA-A6BBD2A55D17}"/>
              </a:ext>
            </a:extLst>
          </p:cNvPr>
          <p:cNvSpPr/>
          <p:nvPr/>
        </p:nvSpPr>
        <p:spPr>
          <a:xfrm>
            <a:off x="5297070" y="2717605"/>
            <a:ext cx="3967566" cy="20894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Tree>
    <p:custDataLst>
      <p:tags r:id="rId1"/>
    </p:custDataLst>
    <p:extLst>
      <p:ext uri="{BB962C8B-B14F-4D97-AF65-F5344CB8AC3E}">
        <p14:creationId xmlns:p14="http://schemas.microsoft.com/office/powerpoint/2010/main" val="301029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Capacitor Symbol</a:t>
            </a:r>
          </a:p>
        </p:txBody>
      </p:sp>
      <p:sp>
        <p:nvSpPr>
          <p:cNvPr id="3" name="TextBox 2">
            <a:extLst>
              <a:ext uri="{FF2B5EF4-FFF2-40B4-BE49-F238E27FC236}">
                <a16:creationId xmlns:a16="http://schemas.microsoft.com/office/drawing/2014/main" id="{DFB85AE5-0671-AA4E-8271-676E2175555D}"/>
              </a:ext>
            </a:extLst>
          </p:cNvPr>
          <p:cNvSpPr txBox="1"/>
          <p:nvPr/>
        </p:nvSpPr>
        <p:spPr>
          <a:xfrm>
            <a:off x="1057329" y="1060436"/>
            <a:ext cx="7908081" cy="830997"/>
          </a:xfrm>
          <a:prstGeom prst="rect">
            <a:avLst/>
          </a:prstGeom>
          <a:noFill/>
        </p:spPr>
        <p:txBody>
          <a:bodyPr wrap="square" rtlCol="0">
            <a:spAutoFit/>
          </a:bodyPr>
          <a:lstStyle/>
          <a:p>
            <a:pPr algn="just"/>
            <a:r>
              <a:rPr lang="en-GB" sz="2400" dirty="0"/>
              <a:t>The symbol for a capacitor should make sense now. It shows the metal plates with the dielectric gap.</a:t>
            </a:r>
          </a:p>
        </p:txBody>
      </p:sp>
      <p:pic>
        <p:nvPicPr>
          <p:cNvPr id="8" name="Picture 7">
            <a:extLst>
              <a:ext uri="{FF2B5EF4-FFF2-40B4-BE49-F238E27FC236}">
                <a16:creationId xmlns:a16="http://schemas.microsoft.com/office/drawing/2014/main" id="{3A1305D8-F60D-2E43-84B3-3F06EABE0A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010" y="2032177"/>
            <a:ext cx="2478772" cy="2708703"/>
          </a:xfrm>
          <a:prstGeom prst="rect">
            <a:avLst/>
          </a:prstGeom>
        </p:spPr>
      </p:pic>
      <p:pic>
        <p:nvPicPr>
          <p:cNvPr id="9" name="Picture 8">
            <a:extLst>
              <a:ext uri="{FF2B5EF4-FFF2-40B4-BE49-F238E27FC236}">
                <a16:creationId xmlns:a16="http://schemas.microsoft.com/office/drawing/2014/main" id="{9FBDB20C-A158-2A49-B224-DE1CB35817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6828" y="1811179"/>
            <a:ext cx="3445269" cy="3150698"/>
          </a:xfrm>
          <a:prstGeom prst="rect">
            <a:avLst/>
          </a:prstGeom>
        </p:spPr>
      </p:pic>
    </p:spTree>
    <p:custDataLst>
      <p:tags r:id="rId1"/>
    </p:custDataLst>
    <p:extLst>
      <p:ext uri="{BB962C8B-B14F-4D97-AF65-F5344CB8AC3E}">
        <p14:creationId xmlns:p14="http://schemas.microsoft.com/office/powerpoint/2010/main" val="344569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Much Charge?</a:t>
            </a:r>
          </a:p>
        </p:txBody>
      </p:sp>
      <p:pic>
        <p:nvPicPr>
          <p:cNvPr id="12" name="Graphic 11" descr="User">
            <a:extLst>
              <a:ext uri="{FF2B5EF4-FFF2-40B4-BE49-F238E27FC236}">
                <a16:creationId xmlns:a16="http://schemas.microsoft.com/office/drawing/2014/main" id="{DEC392E7-B4E0-DD4C-82CC-4D7D15A850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3740760"/>
            <a:ext cx="854046" cy="854046"/>
          </a:xfrm>
          <a:prstGeom prst="rect">
            <a:avLst/>
          </a:prstGeom>
        </p:spPr>
      </p:pic>
      <p:sp>
        <p:nvSpPr>
          <p:cNvPr id="13" name="Rectangle 12">
            <a:extLst>
              <a:ext uri="{FF2B5EF4-FFF2-40B4-BE49-F238E27FC236}">
                <a16:creationId xmlns:a16="http://schemas.microsoft.com/office/drawing/2014/main" id="{FF62D47F-6933-8946-8F0C-E7119AE0A3A0}"/>
              </a:ext>
            </a:extLst>
          </p:cNvPr>
          <p:cNvSpPr/>
          <p:nvPr/>
        </p:nvSpPr>
        <p:spPr>
          <a:xfrm>
            <a:off x="1057330" y="3740760"/>
            <a:ext cx="4714820" cy="1200329"/>
          </a:xfrm>
          <a:prstGeom prst="rect">
            <a:avLst/>
          </a:prstGeom>
          <a:solidFill>
            <a:schemeClr val="tx2">
              <a:lumMod val="40000"/>
              <a:lumOff val="60000"/>
            </a:schemeClr>
          </a:solidFill>
        </p:spPr>
        <p:txBody>
          <a:bodyPr wrap="square">
            <a:spAutoFit/>
          </a:bodyPr>
          <a:lstStyle/>
          <a:p>
            <a:pPr algn="just"/>
            <a:r>
              <a:rPr lang="en-GB" sz="2400" i="1" dirty="0"/>
              <a:t>Click the image to play around with a capacitor simulation to see the effect of these factors.</a:t>
            </a:r>
          </a:p>
        </p:txBody>
      </p:sp>
      <p:sp>
        <p:nvSpPr>
          <p:cNvPr id="3" name="TextBox 2">
            <a:extLst>
              <a:ext uri="{FF2B5EF4-FFF2-40B4-BE49-F238E27FC236}">
                <a16:creationId xmlns:a16="http://schemas.microsoft.com/office/drawing/2014/main" id="{DFB85AE5-0671-AA4E-8271-676E2175555D}"/>
              </a:ext>
            </a:extLst>
          </p:cNvPr>
          <p:cNvSpPr txBox="1"/>
          <p:nvPr/>
        </p:nvSpPr>
        <p:spPr>
          <a:xfrm>
            <a:off x="1057329" y="1060436"/>
            <a:ext cx="7908081" cy="830997"/>
          </a:xfrm>
          <a:prstGeom prst="rect">
            <a:avLst/>
          </a:prstGeom>
          <a:noFill/>
        </p:spPr>
        <p:txBody>
          <a:bodyPr wrap="square" rtlCol="0">
            <a:spAutoFit/>
          </a:bodyPr>
          <a:lstStyle/>
          <a:p>
            <a:pPr algn="just"/>
            <a:r>
              <a:rPr lang="en-GB" sz="2400" dirty="0"/>
              <a:t>There are three things that influence how much electric charge a capacitor can store. These are:</a:t>
            </a:r>
          </a:p>
        </p:txBody>
      </p:sp>
      <p:sp>
        <p:nvSpPr>
          <p:cNvPr id="8" name="TextBox 7">
            <a:extLst>
              <a:ext uri="{FF2B5EF4-FFF2-40B4-BE49-F238E27FC236}">
                <a16:creationId xmlns:a16="http://schemas.microsoft.com/office/drawing/2014/main" id="{F2360ECB-27A0-D84A-B03B-490AECA304EA}"/>
              </a:ext>
            </a:extLst>
          </p:cNvPr>
          <p:cNvSpPr txBox="1"/>
          <p:nvPr/>
        </p:nvSpPr>
        <p:spPr>
          <a:xfrm>
            <a:off x="1057329" y="1999229"/>
            <a:ext cx="4714821" cy="540000"/>
          </a:xfrm>
          <a:prstGeom prst="rect">
            <a:avLst/>
          </a:prstGeom>
          <a:solidFill>
            <a:schemeClr val="accent2"/>
          </a:solidFill>
        </p:spPr>
        <p:txBody>
          <a:bodyPr wrap="square" lIns="576000" rtlCol="0" anchor="ctr">
            <a:spAutoFit/>
          </a:bodyPr>
          <a:lstStyle/>
          <a:p>
            <a:r>
              <a:rPr lang="en-GB" sz="2400" dirty="0">
                <a:solidFill>
                  <a:schemeClr val="bg1"/>
                </a:solidFill>
              </a:rPr>
              <a:t>The type of dielectric used</a:t>
            </a:r>
          </a:p>
        </p:txBody>
      </p:sp>
      <p:sp>
        <p:nvSpPr>
          <p:cNvPr id="9" name="TextBox 8">
            <a:extLst>
              <a:ext uri="{FF2B5EF4-FFF2-40B4-BE49-F238E27FC236}">
                <a16:creationId xmlns:a16="http://schemas.microsoft.com/office/drawing/2014/main" id="{DDC6C5C4-2DD3-9A4D-9909-47D72B7BBB2A}"/>
              </a:ext>
            </a:extLst>
          </p:cNvPr>
          <p:cNvSpPr txBox="1"/>
          <p:nvPr/>
        </p:nvSpPr>
        <p:spPr>
          <a:xfrm>
            <a:off x="1057330" y="2593260"/>
            <a:ext cx="4714820" cy="540000"/>
          </a:xfrm>
          <a:prstGeom prst="rect">
            <a:avLst/>
          </a:prstGeom>
          <a:solidFill>
            <a:schemeClr val="accent3"/>
          </a:solidFill>
        </p:spPr>
        <p:txBody>
          <a:bodyPr wrap="square" lIns="576000" rtlCol="0" anchor="ctr">
            <a:spAutoFit/>
          </a:bodyPr>
          <a:lstStyle/>
          <a:p>
            <a:r>
              <a:rPr lang="en-GB" sz="2400" dirty="0">
                <a:solidFill>
                  <a:schemeClr val="bg1"/>
                </a:solidFill>
              </a:rPr>
              <a:t>The surface area of the plates</a:t>
            </a:r>
          </a:p>
        </p:txBody>
      </p:sp>
      <p:sp>
        <p:nvSpPr>
          <p:cNvPr id="10" name="Oval 9">
            <a:extLst>
              <a:ext uri="{FF2B5EF4-FFF2-40B4-BE49-F238E27FC236}">
                <a16:creationId xmlns:a16="http://schemas.microsoft.com/office/drawing/2014/main" id="{5717D233-4036-344D-B4D8-946EA7B5B6D4}"/>
              </a:ext>
            </a:extLst>
          </p:cNvPr>
          <p:cNvSpPr>
            <a:spLocks noChangeAspect="1"/>
          </p:cNvSpPr>
          <p:nvPr/>
        </p:nvSpPr>
        <p:spPr>
          <a:xfrm>
            <a:off x="1102121" y="203655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1" name="Oval 10">
            <a:extLst>
              <a:ext uri="{FF2B5EF4-FFF2-40B4-BE49-F238E27FC236}">
                <a16:creationId xmlns:a16="http://schemas.microsoft.com/office/drawing/2014/main" id="{907CC15E-187D-F44E-B050-ED6559BBE066}"/>
              </a:ext>
            </a:extLst>
          </p:cNvPr>
          <p:cNvSpPr>
            <a:spLocks noChangeAspect="1"/>
          </p:cNvSpPr>
          <p:nvPr/>
        </p:nvSpPr>
        <p:spPr>
          <a:xfrm>
            <a:off x="1102121" y="263121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5" name="TextBox 14">
            <a:extLst>
              <a:ext uri="{FF2B5EF4-FFF2-40B4-BE49-F238E27FC236}">
                <a16:creationId xmlns:a16="http://schemas.microsoft.com/office/drawing/2014/main" id="{3B8D2736-362D-7347-AD01-9E369AD0F44A}"/>
              </a:ext>
            </a:extLst>
          </p:cNvPr>
          <p:cNvSpPr txBox="1"/>
          <p:nvPr/>
        </p:nvSpPr>
        <p:spPr>
          <a:xfrm>
            <a:off x="1057330" y="3186593"/>
            <a:ext cx="4714820" cy="540000"/>
          </a:xfrm>
          <a:prstGeom prst="rect">
            <a:avLst/>
          </a:prstGeom>
          <a:solidFill>
            <a:schemeClr val="accent4"/>
          </a:solidFill>
        </p:spPr>
        <p:txBody>
          <a:bodyPr wrap="square" lIns="576000" rtlCol="0" anchor="ctr">
            <a:spAutoFit/>
          </a:bodyPr>
          <a:lstStyle/>
          <a:p>
            <a:r>
              <a:rPr lang="en-GB" sz="2400" dirty="0">
                <a:solidFill>
                  <a:schemeClr val="bg1"/>
                </a:solidFill>
              </a:rPr>
              <a:t>The distance between the plates</a:t>
            </a:r>
          </a:p>
        </p:txBody>
      </p:sp>
      <p:sp>
        <p:nvSpPr>
          <p:cNvPr id="16" name="Oval 15">
            <a:extLst>
              <a:ext uri="{FF2B5EF4-FFF2-40B4-BE49-F238E27FC236}">
                <a16:creationId xmlns:a16="http://schemas.microsoft.com/office/drawing/2014/main" id="{195E4FC1-C9B7-084A-8288-A5F9586AE335}"/>
              </a:ext>
            </a:extLst>
          </p:cNvPr>
          <p:cNvSpPr>
            <a:spLocks noChangeAspect="1"/>
          </p:cNvSpPr>
          <p:nvPr/>
        </p:nvSpPr>
        <p:spPr>
          <a:xfrm>
            <a:off x="1102121" y="3223146"/>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pic>
        <p:nvPicPr>
          <p:cNvPr id="4" name="Picture 3">
            <a:extLst>
              <a:ext uri="{FF2B5EF4-FFF2-40B4-BE49-F238E27FC236}">
                <a16:creationId xmlns:a16="http://schemas.microsoft.com/office/drawing/2014/main" id="{D15BB975-6294-2643-B177-F7F716C3DC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8309" y="2036554"/>
            <a:ext cx="3858453" cy="2689225"/>
          </a:xfrm>
          <a:prstGeom prst="rect">
            <a:avLst/>
          </a:prstGeom>
        </p:spPr>
      </p:pic>
    </p:spTree>
    <p:custDataLst>
      <p:tags r:id="rId1"/>
    </p:custDataLst>
    <p:extLst>
      <p:ext uri="{BB962C8B-B14F-4D97-AF65-F5344CB8AC3E}">
        <p14:creationId xmlns:p14="http://schemas.microsoft.com/office/powerpoint/2010/main" val="296988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Capacitance</a:t>
            </a:r>
          </a:p>
        </p:txBody>
      </p:sp>
      <p:pic>
        <p:nvPicPr>
          <p:cNvPr id="12" name="Graphic 11" descr="User">
            <a:extLst>
              <a:ext uri="{FF2B5EF4-FFF2-40B4-BE49-F238E27FC236}">
                <a16:creationId xmlns:a16="http://schemas.microsoft.com/office/drawing/2014/main" id="{DEC392E7-B4E0-DD4C-82CC-4D7D15A850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3066199"/>
            <a:ext cx="854046" cy="854046"/>
          </a:xfrm>
          <a:prstGeom prst="rect">
            <a:avLst/>
          </a:prstGeom>
        </p:spPr>
      </p:pic>
      <p:sp>
        <p:nvSpPr>
          <p:cNvPr id="13" name="Rectangle 12">
            <a:extLst>
              <a:ext uri="{FF2B5EF4-FFF2-40B4-BE49-F238E27FC236}">
                <a16:creationId xmlns:a16="http://schemas.microsoft.com/office/drawing/2014/main" id="{FF62D47F-6933-8946-8F0C-E7119AE0A3A0}"/>
              </a:ext>
            </a:extLst>
          </p:cNvPr>
          <p:cNvSpPr/>
          <p:nvPr/>
        </p:nvSpPr>
        <p:spPr>
          <a:xfrm>
            <a:off x="1057330" y="3066199"/>
            <a:ext cx="4714820" cy="1569660"/>
          </a:xfrm>
          <a:prstGeom prst="rect">
            <a:avLst/>
          </a:prstGeom>
          <a:solidFill>
            <a:schemeClr val="tx2">
              <a:lumMod val="40000"/>
              <a:lumOff val="60000"/>
            </a:schemeClr>
          </a:solidFill>
        </p:spPr>
        <p:txBody>
          <a:bodyPr wrap="square">
            <a:spAutoFit/>
          </a:bodyPr>
          <a:lstStyle/>
          <a:p>
            <a:pPr algn="just"/>
            <a:r>
              <a:rPr lang="en-GB" sz="2400" i="1" dirty="0"/>
              <a:t>Click the image to view a Farad conversion table. Download the document to your device or print it out for later reference.</a:t>
            </a:r>
          </a:p>
        </p:txBody>
      </p:sp>
      <p:sp>
        <p:nvSpPr>
          <p:cNvPr id="3" name="TextBox 2">
            <a:extLst>
              <a:ext uri="{FF2B5EF4-FFF2-40B4-BE49-F238E27FC236}">
                <a16:creationId xmlns:a16="http://schemas.microsoft.com/office/drawing/2014/main" id="{DFB85AE5-0671-AA4E-8271-676E2175555D}"/>
              </a:ext>
            </a:extLst>
          </p:cNvPr>
          <p:cNvSpPr txBox="1"/>
          <p:nvPr/>
        </p:nvSpPr>
        <p:spPr>
          <a:xfrm>
            <a:off x="1057329" y="1060436"/>
            <a:ext cx="7908081" cy="1569660"/>
          </a:xfrm>
          <a:prstGeom prst="rect">
            <a:avLst/>
          </a:prstGeom>
          <a:noFill/>
        </p:spPr>
        <p:txBody>
          <a:bodyPr wrap="square" rtlCol="0">
            <a:spAutoFit/>
          </a:bodyPr>
          <a:lstStyle/>
          <a:p>
            <a:pPr algn="just"/>
            <a:r>
              <a:rPr lang="en-GB" sz="2400" dirty="0"/>
              <a:t>We measure the capacity of capacitors to store charge as </a:t>
            </a:r>
            <a:r>
              <a:rPr lang="en-GB" sz="2400" b="1" dirty="0"/>
              <a:t>capacitance</a:t>
            </a:r>
            <a:r>
              <a:rPr lang="en-GB" sz="2400" dirty="0"/>
              <a:t>. Capacitance  (C) is measured in </a:t>
            </a:r>
            <a:r>
              <a:rPr lang="en-GB" sz="2400" b="1" dirty="0"/>
              <a:t>Farads</a:t>
            </a:r>
            <a:r>
              <a:rPr lang="en-GB" sz="2400" dirty="0"/>
              <a:t> (F) but 1F is actually a huge amount of charge so we normally work with mF (millifarad), </a:t>
            </a:r>
            <a:r>
              <a:rPr lang="en-GB" sz="2400" dirty="0" err="1"/>
              <a:t>μF</a:t>
            </a:r>
            <a:r>
              <a:rPr lang="en-GB" sz="2400" dirty="0"/>
              <a:t> (microfarad) and </a:t>
            </a:r>
            <a:r>
              <a:rPr lang="en-GB" sz="2400" dirty="0" err="1"/>
              <a:t>nF</a:t>
            </a:r>
            <a:r>
              <a:rPr lang="en-GB" sz="2400" dirty="0"/>
              <a:t> (</a:t>
            </a:r>
            <a:r>
              <a:rPr lang="en-GB" sz="2400" dirty="0" err="1"/>
              <a:t>nanofarad</a:t>
            </a:r>
            <a:r>
              <a:rPr lang="en-GB" sz="2400" dirty="0"/>
              <a:t>) capacitors.</a:t>
            </a:r>
          </a:p>
        </p:txBody>
      </p:sp>
      <p:sp>
        <p:nvSpPr>
          <p:cNvPr id="14" name="Rectangle 13">
            <a:extLst>
              <a:ext uri="{FF2B5EF4-FFF2-40B4-BE49-F238E27FC236}">
                <a16:creationId xmlns:a16="http://schemas.microsoft.com/office/drawing/2014/main" id="{EF5420C8-448A-2940-81FA-55104C1B4101}"/>
              </a:ext>
            </a:extLst>
          </p:cNvPr>
          <p:cNvSpPr/>
          <p:nvPr/>
        </p:nvSpPr>
        <p:spPr>
          <a:xfrm>
            <a:off x="5941647" y="2630096"/>
            <a:ext cx="3967566" cy="20894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17" name="Graphic 16" descr="Magnifying glass">
            <a:extLst>
              <a:ext uri="{FF2B5EF4-FFF2-40B4-BE49-F238E27FC236}">
                <a16:creationId xmlns:a16="http://schemas.microsoft.com/office/drawing/2014/main" id="{FADC0C08-0EB3-4040-BC44-CD9BFC045BD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40642" y="2630096"/>
            <a:ext cx="468000" cy="468000"/>
          </a:xfrm>
          <a:prstGeom prst="rect">
            <a:avLst/>
          </a:prstGeom>
        </p:spPr>
      </p:pic>
    </p:spTree>
    <p:custDataLst>
      <p:tags r:id="rId1"/>
    </p:custDataLst>
    <p:extLst>
      <p:ext uri="{BB962C8B-B14F-4D97-AF65-F5344CB8AC3E}">
        <p14:creationId xmlns:p14="http://schemas.microsoft.com/office/powerpoint/2010/main" val="151642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Convert Capacitances</a:t>
            </a:r>
          </a:p>
        </p:txBody>
      </p:sp>
      <p:pic>
        <p:nvPicPr>
          <p:cNvPr id="12" name="Graphic 11" descr="User">
            <a:extLst>
              <a:ext uri="{FF2B5EF4-FFF2-40B4-BE49-F238E27FC236}">
                <a16:creationId xmlns:a16="http://schemas.microsoft.com/office/drawing/2014/main" id="{DEC392E7-B4E0-DD4C-82CC-4D7D15A850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597" y="1109490"/>
            <a:ext cx="854046" cy="854046"/>
          </a:xfrm>
          <a:prstGeom prst="rect">
            <a:avLst/>
          </a:prstGeom>
        </p:spPr>
      </p:pic>
      <p:sp>
        <p:nvSpPr>
          <p:cNvPr id="13" name="Rectangle 12">
            <a:extLst>
              <a:ext uri="{FF2B5EF4-FFF2-40B4-BE49-F238E27FC236}">
                <a16:creationId xmlns:a16="http://schemas.microsoft.com/office/drawing/2014/main" id="{FF62D47F-6933-8946-8F0C-E7119AE0A3A0}"/>
              </a:ext>
            </a:extLst>
          </p:cNvPr>
          <p:cNvSpPr/>
          <p:nvPr/>
        </p:nvSpPr>
        <p:spPr>
          <a:xfrm>
            <a:off x="1091644" y="1109490"/>
            <a:ext cx="7872474" cy="1200329"/>
          </a:xfrm>
          <a:prstGeom prst="rect">
            <a:avLst/>
          </a:prstGeom>
          <a:solidFill>
            <a:schemeClr val="tx2">
              <a:lumMod val="40000"/>
              <a:lumOff val="60000"/>
            </a:schemeClr>
          </a:solidFill>
        </p:spPr>
        <p:txBody>
          <a:bodyPr wrap="square">
            <a:spAutoFit/>
          </a:bodyPr>
          <a:lstStyle/>
          <a:p>
            <a:pPr algn="just"/>
            <a:r>
              <a:rPr lang="en-GB" sz="2400" dirty="0"/>
              <a:t>Take a moment to get some practice converting between these different units by entering the corresponding values in each case.</a:t>
            </a:r>
          </a:p>
        </p:txBody>
      </p:sp>
      <p:sp>
        <p:nvSpPr>
          <p:cNvPr id="3" name="TextBox 2">
            <a:extLst>
              <a:ext uri="{FF2B5EF4-FFF2-40B4-BE49-F238E27FC236}">
                <a16:creationId xmlns:a16="http://schemas.microsoft.com/office/drawing/2014/main" id="{DFB85AE5-0671-AA4E-8271-676E2175555D}"/>
              </a:ext>
            </a:extLst>
          </p:cNvPr>
          <p:cNvSpPr txBox="1"/>
          <p:nvPr/>
        </p:nvSpPr>
        <p:spPr>
          <a:xfrm>
            <a:off x="2482328" y="1969187"/>
            <a:ext cx="1599942" cy="3046988"/>
          </a:xfrm>
          <a:prstGeom prst="rect">
            <a:avLst/>
          </a:prstGeom>
          <a:noFill/>
        </p:spPr>
        <p:txBody>
          <a:bodyPr wrap="square" rtlCol="0">
            <a:spAutoFit/>
          </a:bodyPr>
          <a:lstStyle/>
          <a:p>
            <a:pPr algn="r"/>
            <a:endParaRPr lang="en-GB" sz="2400" dirty="0"/>
          </a:p>
          <a:p>
            <a:pPr algn="r"/>
            <a:r>
              <a:rPr lang="en-GB" sz="2400" dirty="0"/>
              <a:t>4,700μF = </a:t>
            </a:r>
          </a:p>
          <a:p>
            <a:pPr algn="r"/>
            <a:endParaRPr lang="en-GB" sz="2400" dirty="0"/>
          </a:p>
          <a:p>
            <a:pPr algn="r"/>
            <a:r>
              <a:rPr lang="en-GB" sz="2400" dirty="0"/>
              <a:t>45mF = </a:t>
            </a:r>
          </a:p>
          <a:p>
            <a:pPr algn="r"/>
            <a:endParaRPr lang="en-GB" sz="2400" dirty="0"/>
          </a:p>
          <a:p>
            <a:pPr algn="r"/>
            <a:r>
              <a:rPr lang="en-GB" sz="2400" dirty="0"/>
              <a:t>5,600pF = </a:t>
            </a:r>
          </a:p>
          <a:p>
            <a:pPr algn="r"/>
            <a:endParaRPr lang="en-GB" sz="2400" dirty="0"/>
          </a:p>
          <a:p>
            <a:pPr algn="r"/>
            <a:r>
              <a:rPr lang="en-GB" sz="2400" dirty="0"/>
              <a:t>70nF = </a:t>
            </a:r>
          </a:p>
        </p:txBody>
      </p:sp>
      <p:sp>
        <p:nvSpPr>
          <p:cNvPr id="8" name="Rectangle 7">
            <a:extLst>
              <a:ext uri="{FF2B5EF4-FFF2-40B4-BE49-F238E27FC236}">
                <a16:creationId xmlns:a16="http://schemas.microsoft.com/office/drawing/2014/main" id="{6C3ECA67-6381-EF4A-89BC-DA5F4683E02E}"/>
              </a:ext>
            </a:extLst>
          </p:cNvPr>
          <p:cNvSpPr/>
          <p:nvPr/>
        </p:nvSpPr>
        <p:spPr>
          <a:xfrm>
            <a:off x="4123948" y="2372565"/>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814C65C-D66B-784F-8251-C116E28CEB43}"/>
              </a:ext>
            </a:extLst>
          </p:cNvPr>
          <p:cNvSpPr/>
          <p:nvPr/>
        </p:nvSpPr>
        <p:spPr>
          <a:xfrm>
            <a:off x="6388072" y="2348902"/>
            <a:ext cx="570990" cy="461665"/>
          </a:xfrm>
          <a:prstGeom prst="rect">
            <a:avLst/>
          </a:prstGeom>
        </p:spPr>
        <p:txBody>
          <a:bodyPr wrap="none">
            <a:spAutoFit/>
          </a:bodyPr>
          <a:lstStyle/>
          <a:p>
            <a:r>
              <a:rPr lang="en-GB" sz="2400" dirty="0"/>
              <a:t>mF</a:t>
            </a:r>
            <a:endParaRPr lang="en-GB" dirty="0"/>
          </a:p>
        </p:txBody>
      </p:sp>
      <p:sp>
        <p:nvSpPr>
          <p:cNvPr id="15" name="Rectangle 14">
            <a:extLst>
              <a:ext uri="{FF2B5EF4-FFF2-40B4-BE49-F238E27FC236}">
                <a16:creationId xmlns:a16="http://schemas.microsoft.com/office/drawing/2014/main" id="{B7824B58-7106-9C44-AC3E-F3A49D87568C}"/>
              </a:ext>
            </a:extLst>
          </p:cNvPr>
          <p:cNvSpPr/>
          <p:nvPr/>
        </p:nvSpPr>
        <p:spPr>
          <a:xfrm>
            <a:off x="4123948" y="3078343"/>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5FDDDD9-1167-6E40-9729-891D0DB4D9BF}"/>
              </a:ext>
            </a:extLst>
          </p:cNvPr>
          <p:cNvSpPr/>
          <p:nvPr/>
        </p:nvSpPr>
        <p:spPr>
          <a:xfrm>
            <a:off x="6388072" y="3054680"/>
            <a:ext cx="495649" cy="461665"/>
          </a:xfrm>
          <a:prstGeom prst="rect">
            <a:avLst/>
          </a:prstGeom>
        </p:spPr>
        <p:txBody>
          <a:bodyPr wrap="none">
            <a:spAutoFit/>
          </a:bodyPr>
          <a:lstStyle/>
          <a:p>
            <a:r>
              <a:rPr lang="en-GB" sz="2400" dirty="0" err="1"/>
              <a:t>μF</a:t>
            </a:r>
            <a:endParaRPr lang="en-GB" dirty="0"/>
          </a:p>
        </p:txBody>
      </p:sp>
      <p:sp>
        <p:nvSpPr>
          <p:cNvPr id="20" name="Rectangle 19">
            <a:extLst>
              <a:ext uri="{FF2B5EF4-FFF2-40B4-BE49-F238E27FC236}">
                <a16:creationId xmlns:a16="http://schemas.microsoft.com/office/drawing/2014/main" id="{B2D6D983-961A-6540-9BD7-9C82D6D3A973}"/>
              </a:ext>
            </a:extLst>
          </p:cNvPr>
          <p:cNvSpPr/>
          <p:nvPr/>
        </p:nvSpPr>
        <p:spPr>
          <a:xfrm>
            <a:off x="4141138" y="3813828"/>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67F2AD3-0683-2144-A1DD-5B34E7CAD075}"/>
              </a:ext>
            </a:extLst>
          </p:cNvPr>
          <p:cNvSpPr/>
          <p:nvPr/>
        </p:nvSpPr>
        <p:spPr>
          <a:xfrm>
            <a:off x="6405262" y="3790165"/>
            <a:ext cx="495649" cy="461665"/>
          </a:xfrm>
          <a:prstGeom prst="rect">
            <a:avLst/>
          </a:prstGeom>
        </p:spPr>
        <p:txBody>
          <a:bodyPr wrap="none">
            <a:spAutoFit/>
          </a:bodyPr>
          <a:lstStyle/>
          <a:p>
            <a:r>
              <a:rPr lang="en-GB" sz="2400" dirty="0" err="1"/>
              <a:t>μF</a:t>
            </a:r>
            <a:endParaRPr lang="en-GB" dirty="0"/>
          </a:p>
        </p:txBody>
      </p:sp>
      <p:sp>
        <p:nvSpPr>
          <p:cNvPr id="28" name="Rectangle 27">
            <a:extLst>
              <a:ext uri="{FF2B5EF4-FFF2-40B4-BE49-F238E27FC236}">
                <a16:creationId xmlns:a16="http://schemas.microsoft.com/office/drawing/2014/main" id="{7F642B53-4B35-6342-AAAE-8407F7F7A41A}"/>
              </a:ext>
            </a:extLst>
          </p:cNvPr>
          <p:cNvSpPr/>
          <p:nvPr/>
        </p:nvSpPr>
        <p:spPr>
          <a:xfrm>
            <a:off x="4123948" y="4550757"/>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619CCB0-73AC-1F42-B0A2-901A8F0079A4}"/>
              </a:ext>
            </a:extLst>
          </p:cNvPr>
          <p:cNvSpPr/>
          <p:nvPr/>
        </p:nvSpPr>
        <p:spPr>
          <a:xfrm>
            <a:off x="6388072" y="4527094"/>
            <a:ext cx="487634" cy="461665"/>
          </a:xfrm>
          <a:prstGeom prst="rect">
            <a:avLst/>
          </a:prstGeom>
        </p:spPr>
        <p:txBody>
          <a:bodyPr wrap="none">
            <a:spAutoFit/>
          </a:bodyPr>
          <a:lstStyle/>
          <a:p>
            <a:r>
              <a:rPr lang="en-GB" sz="2400" dirty="0"/>
              <a:t>pF</a:t>
            </a:r>
            <a:endParaRPr lang="en-GB" dirty="0"/>
          </a:p>
        </p:txBody>
      </p:sp>
      <p:sp>
        <p:nvSpPr>
          <p:cNvPr id="32" name="Rounded Rectangle 31">
            <a:extLst>
              <a:ext uri="{FF2B5EF4-FFF2-40B4-BE49-F238E27FC236}">
                <a16:creationId xmlns:a16="http://schemas.microsoft.com/office/drawing/2014/main" id="{B754D4EE-DD5F-0E43-AC6F-B724CDAF828A}"/>
              </a:ext>
            </a:extLst>
          </p:cNvPr>
          <p:cNvSpPr/>
          <p:nvPr/>
        </p:nvSpPr>
        <p:spPr>
          <a:xfrm>
            <a:off x="7405141" y="3285512"/>
            <a:ext cx="26541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Tree>
    <p:custDataLst>
      <p:tags r:id="rId1"/>
    </p:custDataLst>
    <p:extLst>
      <p:ext uri="{BB962C8B-B14F-4D97-AF65-F5344CB8AC3E}">
        <p14:creationId xmlns:p14="http://schemas.microsoft.com/office/powerpoint/2010/main" val="349513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Make your own capacitor</a:t>
            </a:r>
          </a:p>
        </p:txBody>
      </p:sp>
      <p:sp>
        <p:nvSpPr>
          <p:cNvPr id="3" name="Content Placeholder 2"/>
          <p:cNvSpPr>
            <a:spLocks noGrp="1"/>
          </p:cNvSpPr>
          <p:nvPr>
            <p:ph idx="1"/>
          </p:nvPr>
        </p:nvSpPr>
        <p:spPr>
          <a:xfrm>
            <a:off x="1122530" y="1091867"/>
            <a:ext cx="7607557" cy="796894"/>
          </a:xfrm>
        </p:spPr>
        <p:txBody>
          <a:bodyPr>
            <a:noAutofit/>
          </a:bodyPr>
          <a:lstStyle/>
          <a:p>
            <a:pPr marL="0" indent="0" algn="just">
              <a:buNone/>
            </a:pPr>
            <a:r>
              <a:rPr lang="en-GB" sz="2400" dirty="0"/>
              <a:t>Making your own capacitor is actually pretty easy.</a:t>
            </a:r>
          </a:p>
        </p:txBody>
      </p:sp>
      <p:sp>
        <p:nvSpPr>
          <p:cNvPr id="10" name="Rectangle 9">
            <a:extLst>
              <a:ext uri="{FF2B5EF4-FFF2-40B4-BE49-F238E27FC236}">
                <a16:creationId xmlns:a16="http://schemas.microsoft.com/office/drawing/2014/main" id="{3D115A70-3594-874A-B0A9-D18FDB17DC77}"/>
              </a:ext>
            </a:extLst>
          </p:cNvPr>
          <p:cNvSpPr/>
          <p:nvPr/>
        </p:nvSpPr>
        <p:spPr>
          <a:xfrm>
            <a:off x="1168785" y="1860175"/>
            <a:ext cx="7920674" cy="830997"/>
          </a:xfrm>
          <a:prstGeom prst="rect">
            <a:avLst/>
          </a:prstGeom>
          <a:solidFill>
            <a:schemeClr val="tx2">
              <a:lumMod val="40000"/>
              <a:lumOff val="60000"/>
            </a:schemeClr>
          </a:solidFill>
        </p:spPr>
        <p:txBody>
          <a:bodyPr wrap="square">
            <a:spAutoFit/>
          </a:bodyPr>
          <a:lstStyle/>
          <a:p>
            <a:pPr algn="just"/>
            <a:r>
              <a:rPr lang="en-GB" sz="2400" i="1" dirty="0"/>
              <a:t>Watch these two videos to see two different ways to make your own capacitor.</a:t>
            </a:r>
          </a:p>
        </p:txBody>
      </p:sp>
      <p:pic>
        <p:nvPicPr>
          <p:cNvPr id="11" name="Graphic 10" descr="User">
            <a:extLst>
              <a:ext uri="{FF2B5EF4-FFF2-40B4-BE49-F238E27FC236}">
                <a16:creationId xmlns:a16="http://schemas.microsoft.com/office/drawing/2014/main" id="{2B68F2DE-9136-EF4E-83F0-3B3DA1C558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1860175"/>
            <a:ext cx="854046" cy="854046"/>
          </a:xfrm>
          <a:prstGeom prst="rect">
            <a:avLst/>
          </a:prstGeom>
        </p:spPr>
      </p:pic>
      <p:pic>
        <p:nvPicPr>
          <p:cNvPr id="13" name="Picture 12">
            <a:extLst>
              <a:ext uri="{FF2B5EF4-FFF2-40B4-BE49-F238E27FC236}">
                <a16:creationId xmlns:a16="http://schemas.microsoft.com/office/drawing/2014/main" id="{8260DE9D-A21C-2249-9DFE-763472E530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1161" y="2830169"/>
            <a:ext cx="3737538" cy="2094664"/>
          </a:xfrm>
          <a:prstGeom prst="rect">
            <a:avLst/>
          </a:prstGeom>
        </p:spPr>
      </p:pic>
      <p:pic>
        <p:nvPicPr>
          <p:cNvPr id="14" name="Picture 13">
            <a:extLst>
              <a:ext uri="{FF2B5EF4-FFF2-40B4-BE49-F238E27FC236}">
                <a16:creationId xmlns:a16="http://schemas.microsoft.com/office/drawing/2014/main" id="{A88D68C0-29FC-F643-B2E4-92E0860CEE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1921" y="2830169"/>
            <a:ext cx="3737538" cy="2098681"/>
          </a:xfrm>
          <a:prstGeom prst="rect">
            <a:avLst/>
          </a:prstGeom>
        </p:spPr>
      </p:pic>
    </p:spTree>
    <p:custDataLst>
      <p:tags r:id="rId1"/>
    </p:custDataLst>
    <p:extLst>
      <p:ext uri="{BB962C8B-B14F-4D97-AF65-F5344CB8AC3E}">
        <p14:creationId xmlns:p14="http://schemas.microsoft.com/office/powerpoint/2010/main" val="258689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Types of capacitors</a:t>
            </a:r>
          </a:p>
        </p:txBody>
      </p:sp>
      <p:sp>
        <p:nvSpPr>
          <p:cNvPr id="3" name="Content Placeholder 2"/>
          <p:cNvSpPr>
            <a:spLocks noGrp="1"/>
          </p:cNvSpPr>
          <p:nvPr>
            <p:ph idx="1"/>
          </p:nvPr>
        </p:nvSpPr>
        <p:spPr>
          <a:xfrm>
            <a:off x="1122531" y="1091868"/>
            <a:ext cx="7607557" cy="722685"/>
          </a:xfrm>
        </p:spPr>
        <p:txBody>
          <a:bodyPr>
            <a:noAutofit/>
          </a:bodyPr>
          <a:lstStyle/>
          <a:p>
            <a:pPr marL="0" indent="0" algn="just">
              <a:buNone/>
            </a:pPr>
            <a:r>
              <a:rPr lang="en-GB" sz="2400" dirty="0"/>
              <a:t>Like resistors, there are basically 2 types of capacitors that you might use in electronics.</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1849919"/>
            <a:ext cx="2416744" cy="1938992"/>
          </a:xfrm>
          <a:prstGeom prst="rect">
            <a:avLst/>
          </a:prstGeom>
          <a:solidFill>
            <a:schemeClr val="tx2">
              <a:lumMod val="40000"/>
              <a:lumOff val="60000"/>
            </a:schemeClr>
          </a:solidFill>
        </p:spPr>
        <p:txBody>
          <a:bodyPr wrap="square">
            <a:spAutoFit/>
          </a:bodyPr>
          <a:lstStyle/>
          <a:p>
            <a:pPr algn="just"/>
            <a:r>
              <a:rPr lang="en-GB" sz="2400" i="1" dirty="0"/>
              <a:t>Click on the pictures to find out more about each type of capacitor.</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2231" y="1849919"/>
            <a:ext cx="854046" cy="854046"/>
          </a:xfrm>
          <a:prstGeom prst="rect">
            <a:avLst/>
          </a:prstGeom>
        </p:spPr>
      </p:pic>
      <p:sp>
        <p:nvSpPr>
          <p:cNvPr id="7" name="Rectangle 6">
            <a:extLst>
              <a:ext uri="{FF2B5EF4-FFF2-40B4-BE49-F238E27FC236}">
                <a16:creationId xmlns:a16="http://schemas.microsoft.com/office/drawing/2014/main" id="{325F982E-7FEB-B845-9ECE-17903531BD06}"/>
              </a:ext>
            </a:extLst>
          </p:cNvPr>
          <p:cNvSpPr/>
          <p:nvPr/>
        </p:nvSpPr>
        <p:spPr>
          <a:xfrm>
            <a:off x="3753220" y="1814554"/>
            <a:ext cx="2725858" cy="23668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8" name="Rectangle 7">
            <a:extLst>
              <a:ext uri="{FF2B5EF4-FFF2-40B4-BE49-F238E27FC236}">
                <a16:creationId xmlns:a16="http://schemas.microsoft.com/office/drawing/2014/main" id="{BEA4B74C-A1E9-E74D-9FA5-DD89EA012EB3}"/>
              </a:ext>
            </a:extLst>
          </p:cNvPr>
          <p:cNvSpPr/>
          <p:nvPr/>
        </p:nvSpPr>
        <p:spPr>
          <a:xfrm>
            <a:off x="6693023" y="1814553"/>
            <a:ext cx="2606690" cy="23668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4" name="TextBox 3">
            <a:extLst>
              <a:ext uri="{FF2B5EF4-FFF2-40B4-BE49-F238E27FC236}">
                <a16:creationId xmlns:a16="http://schemas.microsoft.com/office/drawing/2014/main" id="{8AFE8BC2-597C-154B-95AA-70B129A50B9C}"/>
              </a:ext>
            </a:extLst>
          </p:cNvPr>
          <p:cNvSpPr txBox="1"/>
          <p:nvPr/>
        </p:nvSpPr>
        <p:spPr>
          <a:xfrm>
            <a:off x="4075505" y="4144148"/>
            <a:ext cx="2081288" cy="830997"/>
          </a:xfrm>
          <a:prstGeom prst="rect">
            <a:avLst/>
          </a:prstGeom>
          <a:noFill/>
        </p:spPr>
        <p:txBody>
          <a:bodyPr wrap="square" rtlCol="0">
            <a:spAutoFit/>
          </a:bodyPr>
          <a:lstStyle/>
          <a:p>
            <a:pPr algn="ctr"/>
            <a:r>
              <a:rPr lang="en-GB" sz="2400" b="1" dirty="0"/>
              <a:t>Fixed Value Capacitors</a:t>
            </a:r>
          </a:p>
        </p:txBody>
      </p:sp>
      <p:sp>
        <p:nvSpPr>
          <p:cNvPr id="12" name="TextBox 11">
            <a:extLst>
              <a:ext uri="{FF2B5EF4-FFF2-40B4-BE49-F238E27FC236}">
                <a16:creationId xmlns:a16="http://schemas.microsoft.com/office/drawing/2014/main" id="{DB6B55A6-1FEE-504D-9E26-0F86E42CD35C}"/>
              </a:ext>
            </a:extLst>
          </p:cNvPr>
          <p:cNvSpPr txBox="1"/>
          <p:nvPr/>
        </p:nvSpPr>
        <p:spPr>
          <a:xfrm>
            <a:off x="6896140" y="4181386"/>
            <a:ext cx="2081288" cy="830997"/>
          </a:xfrm>
          <a:prstGeom prst="rect">
            <a:avLst/>
          </a:prstGeom>
          <a:noFill/>
        </p:spPr>
        <p:txBody>
          <a:bodyPr wrap="square" rtlCol="0">
            <a:spAutoFit/>
          </a:bodyPr>
          <a:lstStyle/>
          <a:p>
            <a:pPr algn="ctr"/>
            <a:r>
              <a:rPr lang="en-GB" sz="2400" b="1" dirty="0"/>
              <a:t>Variable Capacitors</a:t>
            </a:r>
          </a:p>
        </p:txBody>
      </p:sp>
    </p:spTree>
    <p:custDataLst>
      <p:tags r:id="rId1"/>
    </p:custDataLst>
    <p:extLst>
      <p:ext uri="{BB962C8B-B14F-4D97-AF65-F5344CB8AC3E}">
        <p14:creationId xmlns:p14="http://schemas.microsoft.com/office/powerpoint/2010/main" val="318104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Fixed Capacitors</a:t>
            </a:r>
          </a:p>
        </p:txBody>
      </p:sp>
      <p:sp>
        <p:nvSpPr>
          <p:cNvPr id="3" name="Content Placeholder 2"/>
          <p:cNvSpPr>
            <a:spLocks noGrp="1"/>
          </p:cNvSpPr>
          <p:nvPr>
            <p:ph idx="1"/>
          </p:nvPr>
        </p:nvSpPr>
        <p:spPr>
          <a:xfrm>
            <a:off x="1122531" y="1091868"/>
            <a:ext cx="8588812" cy="1062396"/>
          </a:xfrm>
        </p:spPr>
        <p:txBody>
          <a:bodyPr>
            <a:noAutofit/>
          </a:bodyPr>
          <a:lstStyle/>
          <a:p>
            <a:pPr marL="0" indent="0" algn="just">
              <a:buNone/>
            </a:pPr>
            <a:r>
              <a:rPr lang="en-GB" sz="2400" dirty="0"/>
              <a:t>Fixed capacitors have…</a:t>
            </a:r>
            <a:r>
              <a:rPr lang="en-GB" sz="2400" b="1" dirty="0"/>
              <a:t>fixed capacitance</a:t>
            </a:r>
            <a:r>
              <a:rPr lang="en-GB" sz="2400" dirty="0"/>
              <a:t>. They are, by far the most common type of capacitors you will use in electronics. There are many types but here are the main ones.</a:t>
            </a:r>
          </a:p>
        </p:txBody>
      </p:sp>
      <p:sp>
        <p:nvSpPr>
          <p:cNvPr id="9" name="Rectangle 8">
            <a:extLst>
              <a:ext uri="{FF2B5EF4-FFF2-40B4-BE49-F238E27FC236}">
                <a16:creationId xmlns:a16="http://schemas.microsoft.com/office/drawing/2014/main" id="{DCEF68AF-0F36-9944-ABC8-9407C489C7CA}"/>
              </a:ext>
            </a:extLst>
          </p:cNvPr>
          <p:cNvSpPr/>
          <p:nvPr/>
        </p:nvSpPr>
        <p:spPr>
          <a:xfrm>
            <a:off x="1252693" y="2154264"/>
            <a:ext cx="2129317" cy="184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
        <p:nvSpPr>
          <p:cNvPr id="10" name="Rectangle 9">
            <a:extLst>
              <a:ext uri="{FF2B5EF4-FFF2-40B4-BE49-F238E27FC236}">
                <a16:creationId xmlns:a16="http://schemas.microsoft.com/office/drawing/2014/main" id="{EDD9220D-6F90-D04D-8F66-C77196B9188E}"/>
              </a:ext>
            </a:extLst>
          </p:cNvPr>
          <p:cNvSpPr/>
          <p:nvPr/>
        </p:nvSpPr>
        <p:spPr>
          <a:xfrm>
            <a:off x="5661370" y="2154263"/>
            <a:ext cx="2129317" cy="184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4" name="TextBox 3">
            <a:extLst>
              <a:ext uri="{FF2B5EF4-FFF2-40B4-BE49-F238E27FC236}">
                <a16:creationId xmlns:a16="http://schemas.microsoft.com/office/drawing/2014/main" id="{FE8CBC2C-C189-3545-AF5A-6DDB20940BBC}"/>
              </a:ext>
            </a:extLst>
          </p:cNvPr>
          <p:cNvSpPr txBox="1"/>
          <p:nvPr/>
        </p:nvSpPr>
        <p:spPr>
          <a:xfrm>
            <a:off x="3382010" y="2109198"/>
            <a:ext cx="2223226" cy="2031325"/>
          </a:xfrm>
          <a:prstGeom prst="rect">
            <a:avLst/>
          </a:prstGeom>
          <a:noFill/>
        </p:spPr>
        <p:txBody>
          <a:bodyPr wrap="square" rtlCol="0">
            <a:spAutoFit/>
          </a:bodyPr>
          <a:lstStyle/>
          <a:p>
            <a:r>
              <a:rPr lang="en-GB" b="1" dirty="0"/>
              <a:t>Paper</a:t>
            </a:r>
            <a:r>
              <a:rPr lang="en-GB" dirty="0"/>
              <a:t> capacitors have 2 metal strips separated by a waxy paper dielectric and can have a capacitance between 1nF and 1μF.</a:t>
            </a:r>
          </a:p>
        </p:txBody>
      </p:sp>
      <p:sp>
        <p:nvSpPr>
          <p:cNvPr id="15" name="TextBox 14">
            <a:extLst>
              <a:ext uri="{FF2B5EF4-FFF2-40B4-BE49-F238E27FC236}">
                <a16:creationId xmlns:a16="http://schemas.microsoft.com/office/drawing/2014/main" id="{A666A0C3-904C-4D43-A74A-37B63B567DC0}"/>
              </a:ext>
            </a:extLst>
          </p:cNvPr>
          <p:cNvSpPr txBox="1"/>
          <p:nvPr/>
        </p:nvSpPr>
        <p:spPr>
          <a:xfrm>
            <a:off x="7762896" y="2163522"/>
            <a:ext cx="2223226" cy="2308324"/>
          </a:xfrm>
          <a:prstGeom prst="rect">
            <a:avLst/>
          </a:prstGeom>
          <a:noFill/>
        </p:spPr>
        <p:txBody>
          <a:bodyPr wrap="square" rtlCol="0">
            <a:spAutoFit/>
          </a:bodyPr>
          <a:lstStyle/>
          <a:p>
            <a:r>
              <a:rPr lang="en-GB" dirty="0"/>
              <a:t>Here the dielectric is a thin sheet of </a:t>
            </a:r>
            <a:r>
              <a:rPr lang="en-GB" b="1" dirty="0"/>
              <a:t>mica</a:t>
            </a:r>
            <a:r>
              <a:rPr lang="en-GB" dirty="0"/>
              <a:t> (a kind of silicon mineral). They offer high precision and reliability but are usually small – less than 1μF</a:t>
            </a:r>
          </a:p>
        </p:txBody>
      </p:sp>
      <p:pic>
        <p:nvPicPr>
          <p:cNvPr id="16" name="Graphic 15" descr="Magnifying glass">
            <a:extLst>
              <a:ext uri="{FF2B5EF4-FFF2-40B4-BE49-F238E27FC236}">
                <a16:creationId xmlns:a16="http://schemas.microsoft.com/office/drawing/2014/main" id="{FEF655A0-E38B-854B-9583-A38CBA7E45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928" y="2154263"/>
            <a:ext cx="468000" cy="468000"/>
          </a:xfrm>
          <a:prstGeom prst="rect">
            <a:avLst/>
          </a:prstGeom>
        </p:spPr>
      </p:pic>
      <p:pic>
        <p:nvPicPr>
          <p:cNvPr id="17" name="Graphic 16" descr="Magnifying glass">
            <a:extLst>
              <a:ext uri="{FF2B5EF4-FFF2-40B4-BE49-F238E27FC236}">
                <a16:creationId xmlns:a16="http://schemas.microsoft.com/office/drawing/2014/main" id="{F2ED9E3A-74D3-994C-9388-76EFD94B1D1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1370" y="2136250"/>
            <a:ext cx="468000" cy="468000"/>
          </a:xfrm>
          <a:prstGeom prst="rect">
            <a:avLst/>
          </a:prstGeom>
        </p:spPr>
      </p:pic>
      <p:sp>
        <p:nvSpPr>
          <p:cNvPr id="7" name="TextBox 6">
            <a:extLst>
              <a:ext uri="{FF2B5EF4-FFF2-40B4-BE49-F238E27FC236}">
                <a16:creationId xmlns:a16="http://schemas.microsoft.com/office/drawing/2014/main" id="{78FFA207-E47D-B847-AC4C-2DE8F7C03816}"/>
              </a:ext>
            </a:extLst>
          </p:cNvPr>
          <p:cNvSpPr txBox="1"/>
          <p:nvPr/>
        </p:nvSpPr>
        <p:spPr>
          <a:xfrm>
            <a:off x="1487252" y="3985112"/>
            <a:ext cx="1699183" cy="369332"/>
          </a:xfrm>
          <a:prstGeom prst="rect">
            <a:avLst/>
          </a:prstGeom>
          <a:noFill/>
        </p:spPr>
        <p:txBody>
          <a:bodyPr wrap="none" rtlCol="0">
            <a:spAutoFit/>
          </a:bodyPr>
          <a:lstStyle/>
          <a:p>
            <a:r>
              <a:rPr lang="en-GB" b="1" dirty="0"/>
              <a:t>Paper Capacitor</a:t>
            </a:r>
          </a:p>
        </p:txBody>
      </p:sp>
      <p:sp>
        <p:nvSpPr>
          <p:cNvPr id="18" name="TextBox 17">
            <a:extLst>
              <a:ext uri="{FF2B5EF4-FFF2-40B4-BE49-F238E27FC236}">
                <a16:creationId xmlns:a16="http://schemas.microsoft.com/office/drawing/2014/main" id="{54CDA7E9-E2A9-0044-BBCE-A76F3F4F0232}"/>
              </a:ext>
            </a:extLst>
          </p:cNvPr>
          <p:cNvSpPr txBox="1"/>
          <p:nvPr/>
        </p:nvSpPr>
        <p:spPr>
          <a:xfrm>
            <a:off x="5933247" y="3985112"/>
            <a:ext cx="1585562" cy="369332"/>
          </a:xfrm>
          <a:prstGeom prst="rect">
            <a:avLst/>
          </a:prstGeom>
          <a:noFill/>
        </p:spPr>
        <p:txBody>
          <a:bodyPr wrap="none" rtlCol="0">
            <a:spAutoFit/>
          </a:bodyPr>
          <a:lstStyle/>
          <a:p>
            <a:r>
              <a:rPr lang="en-GB" b="1" dirty="0"/>
              <a:t>Mica capacitor</a:t>
            </a:r>
          </a:p>
        </p:txBody>
      </p:sp>
      <p:sp>
        <p:nvSpPr>
          <p:cNvPr id="19" name="Content Placeholder 2">
            <a:extLst>
              <a:ext uri="{FF2B5EF4-FFF2-40B4-BE49-F238E27FC236}">
                <a16:creationId xmlns:a16="http://schemas.microsoft.com/office/drawing/2014/main" id="{FD9F7A69-0F74-534A-8079-1216C4F57706}"/>
              </a:ext>
            </a:extLst>
          </p:cNvPr>
          <p:cNvSpPr txBox="1">
            <a:spLocks/>
          </p:cNvSpPr>
          <p:nvPr/>
        </p:nvSpPr>
        <p:spPr>
          <a:xfrm>
            <a:off x="1122531" y="4409075"/>
            <a:ext cx="3937149" cy="514740"/>
          </a:xfrm>
          <a:prstGeom prst="rect">
            <a:avLst/>
          </a:prstGeom>
          <a:solidFill>
            <a:schemeClr val="tx2">
              <a:lumMod val="40000"/>
              <a:lumOff val="60000"/>
            </a:schemeClr>
          </a:solidFill>
        </p:spPr>
        <p:txBody>
          <a:bodyPr vert="horz" lIns="91440" tIns="45720" rIns="91440" bIns="45720" rtlCol="0" anchor="ctr">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see more.</a:t>
            </a:r>
          </a:p>
        </p:txBody>
      </p:sp>
      <p:pic>
        <p:nvPicPr>
          <p:cNvPr id="20" name="Graphic 19" descr="User">
            <a:extLst>
              <a:ext uri="{FF2B5EF4-FFF2-40B4-BE49-F238E27FC236}">
                <a16:creationId xmlns:a16="http://schemas.microsoft.com/office/drawing/2014/main" id="{6475A7E4-E45B-5743-9234-0A54A7B7790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8485" y="4257527"/>
            <a:ext cx="854046" cy="854046"/>
          </a:xfrm>
          <a:prstGeom prst="rect">
            <a:avLst/>
          </a:prstGeom>
        </p:spPr>
      </p:pic>
      <p:sp>
        <p:nvSpPr>
          <p:cNvPr id="21" name="Rounded Rectangle 20">
            <a:extLst>
              <a:ext uri="{FF2B5EF4-FFF2-40B4-BE49-F238E27FC236}">
                <a16:creationId xmlns:a16="http://schemas.microsoft.com/office/drawing/2014/main" id="{93A6F09D-A7AC-3341-926F-ECFEEA3112A9}"/>
              </a:ext>
            </a:extLst>
          </p:cNvPr>
          <p:cNvSpPr/>
          <p:nvPr/>
        </p:nvSpPr>
        <p:spPr>
          <a:xfrm>
            <a:off x="5303767" y="439351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more</a:t>
            </a:r>
          </a:p>
        </p:txBody>
      </p:sp>
    </p:spTree>
    <p:custDataLst>
      <p:tags r:id="rId1"/>
    </p:custDataLst>
    <p:extLst>
      <p:ext uri="{BB962C8B-B14F-4D97-AF65-F5344CB8AC3E}">
        <p14:creationId xmlns:p14="http://schemas.microsoft.com/office/powerpoint/2010/main" val="52319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Fixed Capacitors</a:t>
            </a:r>
          </a:p>
        </p:txBody>
      </p:sp>
      <p:sp>
        <p:nvSpPr>
          <p:cNvPr id="3" name="Content Placeholder 2"/>
          <p:cNvSpPr>
            <a:spLocks noGrp="1"/>
          </p:cNvSpPr>
          <p:nvPr>
            <p:ph idx="1"/>
          </p:nvPr>
        </p:nvSpPr>
        <p:spPr>
          <a:xfrm>
            <a:off x="1122532" y="1091868"/>
            <a:ext cx="2592382" cy="1062396"/>
          </a:xfrm>
        </p:spPr>
        <p:txBody>
          <a:bodyPr>
            <a:noAutofit/>
          </a:bodyPr>
          <a:lstStyle/>
          <a:p>
            <a:pPr marL="0" indent="0" algn="just">
              <a:buNone/>
            </a:pPr>
            <a:r>
              <a:rPr lang="en-GB" sz="2400" dirty="0"/>
              <a:t>All these fixed capacitors have the same standard capacitor symbol.</a:t>
            </a:r>
          </a:p>
        </p:txBody>
      </p:sp>
      <p:sp>
        <p:nvSpPr>
          <p:cNvPr id="9" name="Rectangle 8">
            <a:extLst>
              <a:ext uri="{FF2B5EF4-FFF2-40B4-BE49-F238E27FC236}">
                <a16:creationId xmlns:a16="http://schemas.microsoft.com/office/drawing/2014/main" id="{DCEF68AF-0F36-9944-ABC8-9407C489C7CA}"/>
              </a:ext>
            </a:extLst>
          </p:cNvPr>
          <p:cNvSpPr/>
          <p:nvPr/>
        </p:nvSpPr>
        <p:spPr>
          <a:xfrm>
            <a:off x="4046229" y="1193072"/>
            <a:ext cx="2129317" cy="1450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10" name="Rectangle 9">
            <a:extLst>
              <a:ext uri="{FF2B5EF4-FFF2-40B4-BE49-F238E27FC236}">
                <a16:creationId xmlns:a16="http://schemas.microsoft.com/office/drawing/2014/main" id="{EDD9220D-6F90-D04D-8F66-C77196B9188E}"/>
              </a:ext>
            </a:extLst>
          </p:cNvPr>
          <p:cNvSpPr/>
          <p:nvPr/>
        </p:nvSpPr>
        <p:spPr>
          <a:xfrm>
            <a:off x="4051464" y="3120025"/>
            <a:ext cx="2129317" cy="13612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
        <p:nvSpPr>
          <p:cNvPr id="4" name="TextBox 3">
            <a:extLst>
              <a:ext uri="{FF2B5EF4-FFF2-40B4-BE49-F238E27FC236}">
                <a16:creationId xmlns:a16="http://schemas.microsoft.com/office/drawing/2014/main" id="{FE8CBC2C-C189-3545-AF5A-6DDB20940BBC}"/>
              </a:ext>
            </a:extLst>
          </p:cNvPr>
          <p:cNvSpPr txBox="1"/>
          <p:nvPr/>
        </p:nvSpPr>
        <p:spPr>
          <a:xfrm>
            <a:off x="6175546" y="1148006"/>
            <a:ext cx="3270684" cy="1477328"/>
          </a:xfrm>
          <a:prstGeom prst="rect">
            <a:avLst/>
          </a:prstGeom>
          <a:noFill/>
        </p:spPr>
        <p:txBody>
          <a:bodyPr wrap="square" rtlCol="0">
            <a:spAutoFit/>
          </a:bodyPr>
          <a:lstStyle/>
          <a:p>
            <a:r>
              <a:rPr lang="en-GB" dirty="0"/>
              <a:t>Not too popular, these capacitors have film deposits of ceramic on their plates and can have capacitances of 10pF - 100μF.</a:t>
            </a:r>
          </a:p>
        </p:txBody>
      </p:sp>
      <p:sp>
        <p:nvSpPr>
          <p:cNvPr id="15" name="TextBox 14">
            <a:extLst>
              <a:ext uri="{FF2B5EF4-FFF2-40B4-BE49-F238E27FC236}">
                <a16:creationId xmlns:a16="http://schemas.microsoft.com/office/drawing/2014/main" id="{A666A0C3-904C-4D43-A74A-37B63B567DC0}"/>
              </a:ext>
            </a:extLst>
          </p:cNvPr>
          <p:cNvSpPr txBox="1"/>
          <p:nvPr/>
        </p:nvSpPr>
        <p:spPr>
          <a:xfrm>
            <a:off x="6152990" y="3129284"/>
            <a:ext cx="3293240" cy="923330"/>
          </a:xfrm>
          <a:prstGeom prst="rect">
            <a:avLst/>
          </a:prstGeom>
          <a:noFill/>
        </p:spPr>
        <p:txBody>
          <a:bodyPr wrap="square" rtlCol="0">
            <a:spAutoFit/>
          </a:bodyPr>
          <a:lstStyle/>
          <a:p>
            <a:r>
              <a:rPr lang="en-GB" dirty="0"/>
              <a:t>The dielectric is a kind of plastic. These are very stable and can be found from 1μF – 47mF.</a:t>
            </a:r>
          </a:p>
        </p:txBody>
      </p:sp>
      <p:pic>
        <p:nvPicPr>
          <p:cNvPr id="16" name="Graphic 15" descr="Magnifying glass">
            <a:extLst>
              <a:ext uri="{FF2B5EF4-FFF2-40B4-BE49-F238E27FC236}">
                <a16:creationId xmlns:a16="http://schemas.microsoft.com/office/drawing/2014/main" id="{FEF655A0-E38B-854B-9583-A38CBA7E45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51464" y="1193071"/>
            <a:ext cx="468000" cy="468000"/>
          </a:xfrm>
          <a:prstGeom prst="rect">
            <a:avLst/>
          </a:prstGeom>
        </p:spPr>
      </p:pic>
      <p:pic>
        <p:nvPicPr>
          <p:cNvPr id="17" name="Graphic 16" descr="Magnifying glass">
            <a:extLst>
              <a:ext uri="{FF2B5EF4-FFF2-40B4-BE49-F238E27FC236}">
                <a16:creationId xmlns:a16="http://schemas.microsoft.com/office/drawing/2014/main" id="{F2ED9E3A-74D3-994C-9388-76EFD94B1D1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51464" y="3102012"/>
            <a:ext cx="468000" cy="468000"/>
          </a:xfrm>
          <a:prstGeom prst="rect">
            <a:avLst/>
          </a:prstGeom>
        </p:spPr>
      </p:pic>
      <p:sp>
        <p:nvSpPr>
          <p:cNvPr id="7" name="TextBox 6">
            <a:extLst>
              <a:ext uri="{FF2B5EF4-FFF2-40B4-BE49-F238E27FC236}">
                <a16:creationId xmlns:a16="http://schemas.microsoft.com/office/drawing/2014/main" id="{78FFA207-E47D-B847-AC4C-2DE8F7C03816}"/>
              </a:ext>
            </a:extLst>
          </p:cNvPr>
          <p:cNvSpPr txBox="1"/>
          <p:nvPr/>
        </p:nvSpPr>
        <p:spPr>
          <a:xfrm>
            <a:off x="4154182" y="2661360"/>
            <a:ext cx="1913409" cy="369332"/>
          </a:xfrm>
          <a:prstGeom prst="rect">
            <a:avLst/>
          </a:prstGeom>
          <a:noFill/>
        </p:spPr>
        <p:txBody>
          <a:bodyPr wrap="none" rtlCol="0">
            <a:spAutoFit/>
          </a:bodyPr>
          <a:lstStyle/>
          <a:p>
            <a:r>
              <a:rPr lang="en-GB" b="1" dirty="0"/>
              <a:t>Ceramic Capacitor</a:t>
            </a:r>
          </a:p>
        </p:txBody>
      </p:sp>
      <p:sp>
        <p:nvSpPr>
          <p:cNvPr id="18" name="TextBox 17">
            <a:extLst>
              <a:ext uri="{FF2B5EF4-FFF2-40B4-BE49-F238E27FC236}">
                <a16:creationId xmlns:a16="http://schemas.microsoft.com/office/drawing/2014/main" id="{54CDA7E9-E2A9-0044-BBCE-A76F3F4F0232}"/>
              </a:ext>
            </a:extLst>
          </p:cNvPr>
          <p:cNvSpPr txBox="1"/>
          <p:nvPr/>
        </p:nvSpPr>
        <p:spPr>
          <a:xfrm>
            <a:off x="4046229" y="4570639"/>
            <a:ext cx="2489271" cy="369332"/>
          </a:xfrm>
          <a:prstGeom prst="rect">
            <a:avLst/>
          </a:prstGeom>
          <a:noFill/>
        </p:spPr>
        <p:txBody>
          <a:bodyPr wrap="none" rtlCol="0">
            <a:spAutoFit/>
          </a:bodyPr>
          <a:lstStyle/>
          <a:p>
            <a:r>
              <a:rPr lang="en-GB" b="1" dirty="0"/>
              <a:t>Polycarbonate capacitor</a:t>
            </a:r>
          </a:p>
        </p:txBody>
      </p:sp>
      <p:pic>
        <p:nvPicPr>
          <p:cNvPr id="5" name="Picture 4">
            <a:extLst>
              <a:ext uri="{FF2B5EF4-FFF2-40B4-BE49-F238E27FC236}">
                <a16:creationId xmlns:a16="http://schemas.microsoft.com/office/drawing/2014/main" id="{1FE0D6DE-B99D-5B45-B8E4-ADDECF3AEB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3574" y="2454489"/>
            <a:ext cx="1573845" cy="1439901"/>
          </a:xfrm>
          <a:prstGeom prst="rect">
            <a:avLst/>
          </a:prstGeom>
        </p:spPr>
      </p:pic>
      <p:pic>
        <p:nvPicPr>
          <p:cNvPr id="6" name="Picture 5">
            <a:extLst>
              <a:ext uri="{FF2B5EF4-FFF2-40B4-BE49-F238E27FC236}">
                <a16:creationId xmlns:a16="http://schemas.microsoft.com/office/drawing/2014/main" id="{982E9835-B0DE-3F4A-A5AF-305E7ACB3FE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83532" y="4005794"/>
            <a:ext cx="1133927" cy="951024"/>
          </a:xfrm>
          <a:prstGeom prst="rect">
            <a:avLst/>
          </a:prstGeom>
        </p:spPr>
      </p:pic>
      <p:sp>
        <p:nvSpPr>
          <p:cNvPr id="22" name="TextBox 21">
            <a:extLst>
              <a:ext uri="{FF2B5EF4-FFF2-40B4-BE49-F238E27FC236}">
                <a16:creationId xmlns:a16="http://schemas.microsoft.com/office/drawing/2014/main" id="{9AC6C244-FDEE-8043-B052-3E5E590241BF}"/>
              </a:ext>
            </a:extLst>
          </p:cNvPr>
          <p:cNvSpPr txBox="1"/>
          <p:nvPr/>
        </p:nvSpPr>
        <p:spPr>
          <a:xfrm>
            <a:off x="738637" y="2979725"/>
            <a:ext cx="1115869" cy="369332"/>
          </a:xfrm>
          <a:prstGeom prst="rect">
            <a:avLst/>
          </a:prstGeom>
          <a:noFill/>
        </p:spPr>
        <p:txBody>
          <a:bodyPr wrap="square" rtlCol="0">
            <a:spAutoFit/>
          </a:bodyPr>
          <a:lstStyle/>
          <a:p>
            <a:r>
              <a:rPr lang="en-GB" dirty="0"/>
              <a:t>Usually</a:t>
            </a:r>
          </a:p>
        </p:txBody>
      </p:sp>
      <p:sp>
        <p:nvSpPr>
          <p:cNvPr id="23" name="TextBox 22">
            <a:extLst>
              <a:ext uri="{FF2B5EF4-FFF2-40B4-BE49-F238E27FC236}">
                <a16:creationId xmlns:a16="http://schemas.microsoft.com/office/drawing/2014/main" id="{E50EB73F-6E01-AA42-9A4A-89AFC14DC6D0}"/>
              </a:ext>
            </a:extLst>
          </p:cNvPr>
          <p:cNvSpPr txBox="1"/>
          <p:nvPr/>
        </p:nvSpPr>
        <p:spPr>
          <a:xfrm>
            <a:off x="480454" y="4289197"/>
            <a:ext cx="1374052" cy="369332"/>
          </a:xfrm>
          <a:prstGeom prst="rect">
            <a:avLst/>
          </a:prstGeom>
          <a:noFill/>
        </p:spPr>
        <p:txBody>
          <a:bodyPr wrap="square" rtlCol="0">
            <a:spAutoFit/>
          </a:bodyPr>
          <a:lstStyle/>
          <a:p>
            <a:r>
              <a:rPr lang="en-GB" dirty="0"/>
              <a:t>Sometimes</a:t>
            </a:r>
          </a:p>
        </p:txBody>
      </p:sp>
    </p:spTree>
    <p:custDataLst>
      <p:tags r:id="rId1"/>
    </p:custDataLst>
    <p:extLst>
      <p:ext uri="{BB962C8B-B14F-4D97-AF65-F5344CB8AC3E}">
        <p14:creationId xmlns:p14="http://schemas.microsoft.com/office/powerpoint/2010/main" val="14314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Variable Capacitors</a:t>
            </a:r>
          </a:p>
        </p:txBody>
      </p:sp>
      <p:sp>
        <p:nvSpPr>
          <p:cNvPr id="3" name="Content Placeholder 2"/>
          <p:cNvSpPr>
            <a:spLocks noGrp="1"/>
          </p:cNvSpPr>
          <p:nvPr>
            <p:ph idx="1"/>
          </p:nvPr>
        </p:nvSpPr>
        <p:spPr>
          <a:xfrm>
            <a:off x="1122531" y="1091867"/>
            <a:ext cx="5982807" cy="879935"/>
          </a:xfrm>
        </p:spPr>
        <p:txBody>
          <a:bodyPr>
            <a:noAutofit/>
          </a:bodyPr>
          <a:lstStyle/>
          <a:p>
            <a:pPr marL="0" indent="0" algn="just">
              <a:buNone/>
            </a:pPr>
            <a:r>
              <a:rPr lang="en-GB" sz="2400" dirty="0"/>
              <a:t>As the name suggests, you can change the capacitance of these capacitors. They have a slightly different symbol.</a:t>
            </a:r>
          </a:p>
        </p:txBody>
      </p:sp>
      <p:sp>
        <p:nvSpPr>
          <p:cNvPr id="9" name="Rectangle 8">
            <a:extLst>
              <a:ext uri="{FF2B5EF4-FFF2-40B4-BE49-F238E27FC236}">
                <a16:creationId xmlns:a16="http://schemas.microsoft.com/office/drawing/2014/main" id="{DCEF68AF-0F36-9944-ABC8-9407C489C7CA}"/>
              </a:ext>
            </a:extLst>
          </p:cNvPr>
          <p:cNvSpPr/>
          <p:nvPr/>
        </p:nvSpPr>
        <p:spPr>
          <a:xfrm>
            <a:off x="1252693" y="2394106"/>
            <a:ext cx="2129317" cy="184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
        <p:nvSpPr>
          <p:cNvPr id="4" name="TextBox 3">
            <a:extLst>
              <a:ext uri="{FF2B5EF4-FFF2-40B4-BE49-F238E27FC236}">
                <a16:creationId xmlns:a16="http://schemas.microsoft.com/office/drawing/2014/main" id="{FE8CBC2C-C189-3545-AF5A-6DDB20940BBC}"/>
              </a:ext>
            </a:extLst>
          </p:cNvPr>
          <p:cNvSpPr txBox="1"/>
          <p:nvPr/>
        </p:nvSpPr>
        <p:spPr>
          <a:xfrm>
            <a:off x="3382009" y="2379021"/>
            <a:ext cx="5348079" cy="1754326"/>
          </a:xfrm>
          <a:prstGeom prst="rect">
            <a:avLst/>
          </a:prstGeom>
          <a:noFill/>
        </p:spPr>
        <p:txBody>
          <a:bodyPr wrap="square" rtlCol="0">
            <a:spAutoFit/>
          </a:bodyPr>
          <a:lstStyle/>
          <a:p>
            <a:r>
              <a:rPr lang="en-GB" dirty="0"/>
              <a:t>A variable capacitor has one or more fixed metal plates know as the stator. A second set of movable metal plates, called the rotor, can be rotated so that they interleave the stator plates. The dielectric is air.</a:t>
            </a:r>
          </a:p>
          <a:p>
            <a:endParaRPr lang="en-GB" dirty="0"/>
          </a:p>
          <a:p>
            <a:r>
              <a:rPr lang="en-GB" dirty="0"/>
              <a:t>Variable capacitors are often used in radios.</a:t>
            </a:r>
          </a:p>
        </p:txBody>
      </p:sp>
      <p:pic>
        <p:nvPicPr>
          <p:cNvPr id="16" name="Graphic 15" descr="Magnifying glass">
            <a:extLst>
              <a:ext uri="{FF2B5EF4-FFF2-40B4-BE49-F238E27FC236}">
                <a16:creationId xmlns:a16="http://schemas.microsoft.com/office/drawing/2014/main" id="{FEF655A0-E38B-854B-9583-A38CBA7E45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57928" y="2424086"/>
            <a:ext cx="468000" cy="468000"/>
          </a:xfrm>
          <a:prstGeom prst="rect">
            <a:avLst/>
          </a:prstGeom>
        </p:spPr>
      </p:pic>
      <p:sp>
        <p:nvSpPr>
          <p:cNvPr id="7" name="TextBox 6">
            <a:extLst>
              <a:ext uri="{FF2B5EF4-FFF2-40B4-BE49-F238E27FC236}">
                <a16:creationId xmlns:a16="http://schemas.microsoft.com/office/drawing/2014/main" id="{78FFA207-E47D-B847-AC4C-2DE8F7C03816}"/>
              </a:ext>
            </a:extLst>
          </p:cNvPr>
          <p:cNvSpPr txBox="1"/>
          <p:nvPr/>
        </p:nvSpPr>
        <p:spPr>
          <a:xfrm>
            <a:off x="1352471" y="4272950"/>
            <a:ext cx="1929759" cy="369332"/>
          </a:xfrm>
          <a:prstGeom prst="rect">
            <a:avLst/>
          </a:prstGeom>
          <a:noFill/>
        </p:spPr>
        <p:txBody>
          <a:bodyPr wrap="none" rtlCol="0">
            <a:spAutoFit/>
          </a:bodyPr>
          <a:lstStyle/>
          <a:p>
            <a:r>
              <a:rPr lang="en-GB" b="1" dirty="0"/>
              <a:t>Variable Capacitor</a:t>
            </a:r>
          </a:p>
        </p:txBody>
      </p:sp>
      <p:pic>
        <p:nvPicPr>
          <p:cNvPr id="8" name="Picture 7">
            <a:extLst>
              <a:ext uri="{FF2B5EF4-FFF2-40B4-BE49-F238E27FC236}">
                <a16:creationId xmlns:a16="http://schemas.microsoft.com/office/drawing/2014/main" id="{7186F3BB-6668-574F-9006-5A7EDAE7C4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4599" y="909390"/>
            <a:ext cx="1360690" cy="1244887"/>
          </a:xfrm>
          <a:prstGeom prst="rect">
            <a:avLst/>
          </a:prstGeom>
        </p:spPr>
      </p:pic>
    </p:spTree>
    <p:custDataLst>
      <p:tags r:id="rId1"/>
    </p:custDataLst>
    <p:extLst>
      <p:ext uri="{BB962C8B-B14F-4D97-AF65-F5344CB8AC3E}">
        <p14:creationId xmlns:p14="http://schemas.microsoft.com/office/powerpoint/2010/main" val="353165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Electrolytic Capacitors</a:t>
            </a:r>
          </a:p>
        </p:txBody>
      </p:sp>
      <p:sp>
        <p:nvSpPr>
          <p:cNvPr id="3" name="Content Placeholder 2"/>
          <p:cNvSpPr>
            <a:spLocks noGrp="1"/>
          </p:cNvSpPr>
          <p:nvPr>
            <p:ph idx="1"/>
          </p:nvPr>
        </p:nvSpPr>
        <p:spPr>
          <a:xfrm>
            <a:off x="1122531" y="1091867"/>
            <a:ext cx="5892866" cy="2460802"/>
          </a:xfrm>
        </p:spPr>
        <p:txBody>
          <a:bodyPr>
            <a:noAutofit/>
          </a:bodyPr>
          <a:lstStyle/>
          <a:p>
            <a:pPr marL="0" indent="0" algn="just">
              <a:buNone/>
            </a:pPr>
            <a:r>
              <a:rPr lang="en-GB" sz="2400" dirty="0"/>
              <a:t>There is one more type of capacitor, called the electrolytic capacitor. These capacitors are </a:t>
            </a:r>
            <a:r>
              <a:rPr lang="en-GB" sz="2400" b="1" dirty="0" err="1"/>
              <a:t>polorised</a:t>
            </a:r>
            <a:r>
              <a:rPr lang="en-GB" sz="2400" dirty="0"/>
              <a:t>. They have to be connected is a certain way indicated by their symbol. They also typically have much higher capacitances than other types.</a:t>
            </a:r>
          </a:p>
        </p:txBody>
      </p:sp>
      <p:pic>
        <p:nvPicPr>
          <p:cNvPr id="5" name="Picture 4">
            <a:extLst>
              <a:ext uri="{FF2B5EF4-FFF2-40B4-BE49-F238E27FC236}">
                <a16:creationId xmlns:a16="http://schemas.microsoft.com/office/drawing/2014/main" id="{F6242D33-EB9C-DE4D-A918-62A628D1A399}"/>
              </a:ext>
            </a:extLst>
          </p:cNvPr>
          <p:cNvPicPr>
            <a:picLocks noChangeAspect="1"/>
          </p:cNvPicPr>
          <p:nvPr/>
        </p:nvPicPr>
        <p:blipFill>
          <a:blip r:embed="rId4"/>
          <a:stretch>
            <a:fillRect/>
          </a:stretch>
        </p:blipFill>
        <p:spPr>
          <a:xfrm>
            <a:off x="7154854" y="894913"/>
            <a:ext cx="2371342" cy="2038178"/>
          </a:xfrm>
          <a:prstGeom prst="rect">
            <a:avLst/>
          </a:prstGeom>
        </p:spPr>
      </p:pic>
      <p:sp>
        <p:nvSpPr>
          <p:cNvPr id="10" name="Rectangle 9">
            <a:extLst>
              <a:ext uri="{FF2B5EF4-FFF2-40B4-BE49-F238E27FC236}">
                <a16:creationId xmlns:a16="http://schemas.microsoft.com/office/drawing/2014/main" id="{3D115A70-3594-874A-B0A9-D18FDB17DC77}"/>
              </a:ext>
            </a:extLst>
          </p:cNvPr>
          <p:cNvSpPr/>
          <p:nvPr/>
        </p:nvSpPr>
        <p:spPr>
          <a:xfrm>
            <a:off x="1168785" y="3524083"/>
            <a:ext cx="4032802" cy="830997"/>
          </a:xfrm>
          <a:prstGeom prst="rect">
            <a:avLst/>
          </a:prstGeom>
          <a:solidFill>
            <a:schemeClr val="tx2">
              <a:lumMod val="40000"/>
              <a:lumOff val="60000"/>
            </a:schemeClr>
          </a:solidFill>
        </p:spPr>
        <p:txBody>
          <a:bodyPr wrap="square">
            <a:spAutoFit/>
          </a:bodyPr>
          <a:lstStyle/>
          <a:p>
            <a:pPr algn="just"/>
            <a:r>
              <a:rPr lang="en-GB" sz="2400" i="1" dirty="0"/>
              <a:t>Watch the video to learn more about electrolytic capacitors.</a:t>
            </a:r>
          </a:p>
        </p:txBody>
      </p:sp>
      <p:pic>
        <p:nvPicPr>
          <p:cNvPr id="11" name="Graphic 10" descr="User">
            <a:extLst>
              <a:ext uri="{FF2B5EF4-FFF2-40B4-BE49-F238E27FC236}">
                <a16:creationId xmlns:a16="http://schemas.microsoft.com/office/drawing/2014/main" id="{2B68F2DE-9136-EF4E-83F0-3B3DA1C5585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5" y="3524083"/>
            <a:ext cx="854046" cy="854046"/>
          </a:xfrm>
          <a:prstGeom prst="rect">
            <a:avLst/>
          </a:prstGeom>
        </p:spPr>
      </p:pic>
      <p:pic>
        <p:nvPicPr>
          <p:cNvPr id="6" name="Picture 5">
            <a:extLst>
              <a:ext uri="{FF2B5EF4-FFF2-40B4-BE49-F238E27FC236}">
                <a16:creationId xmlns:a16="http://schemas.microsoft.com/office/drawing/2014/main" id="{76EA231B-88A7-E14F-97F8-660EE46B95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2983" y="2954788"/>
            <a:ext cx="3592356" cy="1992635"/>
          </a:xfrm>
          <a:prstGeom prst="rect">
            <a:avLst/>
          </a:prstGeom>
        </p:spPr>
      </p:pic>
    </p:spTree>
    <p:custDataLst>
      <p:tags r:id="rId1"/>
    </p:custDataLst>
    <p:extLst>
      <p:ext uri="{BB962C8B-B14F-4D97-AF65-F5344CB8AC3E}">
        <p14:creationId xmlns:p14="http://schemas.microsoft.com/office/powerpoint/2010/main" val="226900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Working Voltage</a:t>
            </a:r>
          </a:p>
        </p:txBody>
      </p:sp>
      <p:sp>
        <p:nvSpPr>
          <p:cNvPr id="3" name="Content Placeholder 2"/>
          <p:cNvSpPr>
            <a:spLocks noGrp="1"/>
          </p:cNvSpPr>
          <p:nvPr>
            <p:ph idx="1"/>
          </p:nvPr>
        </p:nvSpPr>
        <p:spPr>
          <a:xfrm>
            <a:off x="1122531" y="1091867"/>
            <a:ext cx="7607557" cy="2432216"/>
          </a:xfrm>
        </p:spPr>
        <p:txBody>
          <a:bodyPr>
            <a:noAutofit/>
          </a:bodyPr>
          <a:lstStyle/>
          <a:p>
            <a:pPr marL="0" indent="0" algn="just">
              <a:buNone/>
            </a:pPr>
            <a:r>
              <a:rPr lang="en-GB" sz="2400" dirty="0"/>
              <a:t>We know that a capacitor will charge to the same voltage as the power source. But do capacitors have a limit? Yes they do! This is the </a:t>
            </a:r>
            <a:r>
              <a:rPr lang="en-GB" sz="2400" b="1" dirty="0"/>
              <a:t>Working Voltage</a:t>
            </a:r>
            <a:r>
              <a:rPr lang="en-GB" sz="2400" dirty="0"/>
              <a:t>. Connect a 3V capacitor into a 12V circuit and…boom!</a:t>
            </a:r>
          </a:p>
        </p:txBody>
      </p:sp>
      <p:sp>
        <p:nvSpPr>
          <p:cNvPr id="10" name="Rectangle 9">
            <a:extLst>
              <a:ext uri="{FF2B5EF4-FFF2-40B4-BE49-F238E27FC236}">
                <a16:creationId xmlns:a16="http://schemas.microsoft.com/office/drawing/2014/main" id="{3D115A70-3594-874A-B0A9-D18FDB17DC77}"/>
              </a:ext>
            </a:extLst>
          </p:cNvPr>
          <p:cNvSpPr/>
          <p:nvPr/>
        </p:nvSpPr>
        <p:spPr>
          <a:xfrm>
            <a:off x="1122531" y="2699624"/>
            <a:ext cx="2998481" cy="1200329"/>
          </a:xfrm>
          <a:prstGeom prst="rect">
            <a:avLst/>
          </a:prstGeom>
          <a:solidFill>
            <a:schemeClr val="tx2">
              <a:lumMod val="40000"/>
              <a:lumOff val="60000"/>
            </a:schemeClr>
          </a:solidFill>
        </p:spPr>
        <p:txBody>
          <a:bodyPr wrap="square">
            <a:spAutoFit/>
          </a:bodyPr>
          <a:lstStyle/>
          <a:p>
            <a:pPr algn="just"/>
            <a:r>
              <a:rPr lang="en-GB" sz="2400" i="1" dirty="0"/>
              <a:t>Watch the video to see some cool CAP explosions.</a:t>
            </a:r>
          </a:p>
        </p:txBody>
      </p:sp>
      <p:pic>
        <p:nvPicPr>
          <p:cNvPr id="11" name="Graphic 10" descr="User">
            <a:extLst>
              <a:ext uri="{FF2B5EF4-FFF2-40B4-BE49-F238E27FC236}">
                <a16:creationId xmlns:a16="http://schemas.microsoft.com/office/drawing/2014/main" id="{2B68F2DE-9136-EF4E-83F0-3B3DA1C558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2231" y="2699624"/>
            <a:ext cx="854046" cy="854046"/>
          </a:xfrm>
          <a:prstGeom prst="rect">
            <a:avLst/>
          </a:prstGeom>
        </p:spPr>
      </p:pic>
      <p:pic>
        <p:nvPicPr>
          <p:cNvPr id="7" name="Picture 6">
            <a:extLst>
              <a:ext uri="{FF2B5EF4-FFF2-40B4-BE49-F238E27FC236}">
                <a16:creationId xmlns:a16="http://schemas.microsoft.com/office/drawing/2014/main" id="{AA3EDE7A-0BD1-BB40-A4E2-0259D729DF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7684" y="2348874"/>
            <a:ext cx="4310114" cy="2409591"/>
          </a:xfrm>
          <a:prstGeom prst="rect">
            <a:avLst/>
          </a:prstGeom>
        </p:spPr>
      </p:pic>
    </p:spTree>
    <p:custDataLst>
      <p:tags r:id="rId1"/>
    </p:custDataLst>
    <p:extLst>
      <p:ext uri="{BB962C8B-B14F-4D97-AF65-F5344CB8AC3E}">
        <p14:creationId xmlns:p14="http://schemas.microsoft.com/office/powerpoint/2010/main" val="56524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Reading Electrolytic Capacitors</a:t>
            </a:r>
          </a:p>
        </p:txBody>
      </p:sp>
      <p:sp>
        <p:nvSpPr>
          <p:cNvPr id="3" name="Content Placeholder 2"/>
          <p:cNvSpPr>
            <a:spLocks noGrp="1"/>
          </p:cNvSpPr>
          <p:nvPr>
            <p:ph idx="1"/>
          </p:nvPr>
        </p:nvSpPr>
        <p:spPr>
          <a:xfrm>
            <a:off x="1122532" y="1091867"/>
            <a:ext cx="4635332" cy="2994358"/>
          </a:xfrm>
        </p:spPr>
        <p:txBody>
          <a:bodyPr>
            <a:noAutofit/>
          </a:bodyPr>
          <a:lstStyle/>
          <a:p>
            <a:pPr marL="0" indent="0" algn="just">
              <a:buNone/>
            </a:pPr>
            <a:r>
              <a:rPr lang="en-GB" sz="2400" dirty="0"/>
              <a:t>Electrolytic capacitors are amongst the easiest to read because things are printed nicely on the outside.</a:t>
            </a:r>
          </a:p>
          <a:p>
            <a:pPr marL="0" indent="0" algn="just">
              <a:buNone/>
            </a:pPr>
            <a:endParaRPr lang="en-GB" sz="2400" dirty="0"/>
          </a:p>
          <a:p>
            <a:pPr marL="0" indent="0" algn="just">
              <a:buNone/>
            </a:pPr>
            <a:r>
              <a:rPr lang="en-GB" sz="2400" dirty="0"/>
              <a:t>This capacitor has a capacitance of 4700μF or 4.7mF and a working voltage of 25V. You can also clearly see which is the negative lead.</a:t>
            </a:r>
          </a:p>
        </p:txBody>
      </p:sp>
      <p:pic>
        <p:nvPicPr>
          <p:cNvPr id="8" name="Picture 7">
            <a:extLst>
              <a:ext uri="{FF2B5EF4-FFF2-40B4-BE49-F238E27FC236}">
                <a16:creationId xmlns:a16="http://schemas.microsoft.com/office/drawing/2014/main" id="{7CB9D42E-7E57-EC43-9640-46ECF121330F}"/>
              </a:ext>
            </a:extLst>
          </p:cNvPr>
          <p:cNvPicPr>
            <a:picLocks noChangeAspect="1"/>
          </p:cNvPicPr>
          <p:nvPr/>
        </p:nvPicPr>
        <p:blipFill>
          <a:blip r:embed="rId4"/>
          <a:stretch>
            <a:fillRect/>
          </a:stretch>
        </p:blipFill>
        <p:spPr>
          <a:xfrm>
            <a:off x="5823066" y="1254880"/>
            <a:ext cx="4000500" cy="2247900"/>
          </a:xfrm>
          <a:prstGeom prst="rect">
            <a:avLst/>
          </a:prstGeom>
        </p:spPr>
      </p:pic>
    </p:spTree>
    <p:custDataLst>
      <p:tags r:id="rId1"/>
    </p:custDataLst>
    <p:extLst>
      <p:ext uri="{BB962C8B-B14F-4D97-AF65-F5344CB8AC3E}">
        <p14:creationId xmlns:p14="http://schemas.microsoft.com/office/powerpoint/2010/main" val="18929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Reading Capacitors</a:t>
            </a:r>
          </a:p>
        </p:txBody>
      </p:sp>
      <p:sp>
        <p:nvSpPr>
          <p:cNvPr id="10" name="Rectangle 9">
            <a:extLst>
              <a:ext uri="{FF2B5EF4-FFF2-40B4-BE49-F238E27FC236}">
                <a16:creationId xmlns:a16="http://schemas.microsoft.com/office/drawing/2014/main" id="{3D115A70-3594-874A-B0A9-D18FDB17DC77}"/>
              </a:ext>
            </a:extLst>
          </p:cNvPr>
          <p:cNvSpPr/>
          <p:nvPr/>
        </p:nvSpPr>
        <p:spPr>
          <a:xfrm>
            <a:off x="1103584" y="1305630"/>
            <a:ext cx="7626504" cy="830997"/>
          </a:xfrm>
          <a:prstGeom prst="rect">
            <a:avLst/>
          </a:prstGeom>
          <a:solidFill>
            <a:schemeClr val="tx2">
              <a:lumMod val="40000"/>
              <a:lumOff val="60000"/>
            </a:schemeClr>
          </a:solidFill>
        </p:spPr>
        <p:txBody>
          <a:bodyPr wrap="square">
            <a:spAutoFit/>
          </a:bodyPr>
          <a:lstStyle/>
          <a:p>
            <a:pPr algn="just"/>
            <a:r>
              <a:rPr lang="en-GB" sz="2400" i="1" dirty="0"/>
              <a:t>Enter the capacitance and working voltage of each of the following electrolytic capacitors.</a:t>
            </a:r>
          </a:p>
        </p:txBody>
      </p:sp>
      <p:pic>
        <p:nvPicPr>
          <p:cNvPr id="11" name="Graphic 10" descr="User">
            <a:extLst>
              <a:ext uri="{FF2B5EF4-FFF2-40B4-BE49-F238E27FC236}">
                <a16:creationId xmlns:a16="http://schemas.microsoft.com/office/drawing/2014/main" id="{2B68F2DE-9136-EF4E-83F0-3B3DA1C558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305630"/>
            <a:ext cx="854046" cy="854046"/>
          </a:xfrm>
          <a:prstGeom prst="rect">
            <a:avLst/>
          </a:prstGeom>
        </p:spPr>
      </p:pic>
      <p:pic>
        <p:nvPicPr>
          <p:cNvPr id="12" name="Graphic 11" descr="Magnifying glass">
            <a:extLst>
              <a:ext uri="{FF2B5EF4-FFF2-40B4-BE49-F238E27FC236}">
                <a16:creationId xmlns:a16="http://schemas.microsoft.com/office/drawing/2014/main" id="{8FABA84E-767A-644E-887D-2878879D68D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3584" y="2459491"/>
            <a:ext cx="468000" cy="468000"/>
          </a:xfrm>
          <a:prstGeom prst="rect">
            <a:avLst/>
          </a:prstGeom>
        </p:spPr>
      </p:pic>
      <p:pic>
        <p:nvPicPr>
          <p:cNvPr id="8" name="Picture 7">
            <a:extLst>
              <a:ext uri="{FF2B5EF4-FFF2-40B4-BE49-F238E27FC236}">
                <a16:creationId xmlns:a16="http://schemas.microsoft.com/office/drawing/2014/main" id="{62EBACDE-38F1-EF42-AC14-216A9009A1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14502" y="2773180"/>
            <a:ext cx="2025232" cy="1395768"/>
          </a:xfrm>
          <a:prstGeom prst="rect">
            <a:avLst/>
          </a:prstGeom>
        </p:spPr>
      </p:pic>
      <p:pic>
        <p:nvPicPr>
          <p:cNvPr id="9" name="Picture 8">
            <a:extLst>
              <a:ext uri="{FF2B5EF4-FFF2-40B4-BE49-F238E27FC236}">
                <a16:creationId xmlns:a16="http://schemas.microsoft.com/office/drawing/2014/main" id="{C17002D4-F7B6-974F-ABF7-F2CF66EC335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571584" y="2136627"/>
            <a:ext cx="833649" cy="2485452"/>
          </a:xfrm>
          <a:prstGeom prst="rect">
            <a:avLst/>
          </a:prstGeom>
        </p:spPr>
      </p:pic>
      <p:pic>
        <p:nvPicPr>
          <p:cNvPr id="13" name="Graphic 12" descr="Magnifying glass">
            <a:extLst>
              <a:ext uri="{FF2B5EF4-FFF2-40B4-BE49-F238E27FC236}">
                <a16:creationId xmlns:a16="http://schemas.microsoft.com/office/drawing/2014/main" id="{1FFD3B58-D6C8-0845-8424-2EBD7F64430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14502" y="2773180"/>
            <a:ext cx="468000" cy="468000"/>
          </a:xfrm>
          <a:prstGeom prst="rect">
            <a:avLst/>
          </a:prstGeom>
        </p:spPr>
      </p:pic>
      <p:sp>
        <p:nvSpPr>
          <p:cNvPr id="14" name="Rectangle 13">
            <a:extLst>
              <a:ext uri="{FF2B5EF4-FFF2-40B4-BE49-F238E27FC236}">
                <a16:creationId xmlns:a16="http://schemas.microsoft.com/office/drawing/2014/main" id="{C921CBE4-B27B-7247-95AC-C4DFEAA7687B}"/>
              </a:ext>
            </a:extLst>
          </p:cNvPr>
          <p:cNvSpPr/>
          <p:nvPr/>
        </p:nvSpPr>
        <p:spPr>
          <a:xfrm>
            <a:off x="2405233" y="3095542"/>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65000"/>
                  </a:schemeClr>
                </a:solidFill>
              </a:rPr>
              <a:t>Capacitance</a:t>
            </a:r>
            <a:endParaRPr lang="en-GB" dirty="0"/>
          </a:p>
        </p:txBody>
      </p:sp>
      <p:sp>
        <p:nvSpPr>
          <p:cNvPr id="15" name="Rectangle 14">
            <a:extLst>
              <a:ext uri="{FF2B5EF4-FFF2-40B4-BE49-F238E27FC236}">
                <a16:creationId xmlns:a16="http://schemas.microsoft.com/office/drawing/2014/main" id="{2B1AB58B-1C0C-264D-B7D6-4177691D28FF}"/>
              </a:ext>
            </a:extLst>
          </p:cNvPr>
          <p:cNvSpPr/>
          <p:nvPr/>
        </p:nvSpPr>
        <p:spPr>
          <a:xfrm>
            <a:off x="4669357" y="3071879"/>
            <a:ext cx="495649" cy="461665"/>
          </a:xfrm>
          <a:prstGeom prst="rect">
            <a:avLst/>
          </a:prstGeom>
        </p:spPr>
        <p:txBody>
          <a:bodyPr wrap="none">
            <a:spAutoFit/>
          </a:bodyPr>
          <a:lstStyle/>
          <a:p>
            <a:r>
              <a:rPr lang="en-GB" sz="2400" dirty="0" err="1"/>
              <a:t>μF</a:t>
            </a:r>
            <a:endParaRPr lang="en-GB" dirty="0"/>
          </a:p>
        </p:txBody>
      </p:sp>
      <p:sp>
        <p:nvSpPr>
          <p:cNvPr id="16" name="Rectangle 15">
            <a:extLst>
              <a:ext uri="{FF2B5EF4-FFF2-40B4-BE49-F238E27FC236}">
                <a16:creationId xmlns:a16="http://schemas.microsoft.com/office/drawing/2014/main" id="{2B4F6B85-47CD-B54B-BC4F-9601577A3C35}"/>
              </a:ext>
            </a:extLst>
          </p:cNvPr>
          <p:cNvSpPr/>
          <p:nvPr/>
        </p:nvSpPr>
        <p:spPr>
          <a:xfrm>
            <a:off x="2405233" y="3801320"/>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65000"/>
                  </a:schemeClr>
                </a:solidFill>
              </a:rPr>
              <a:t>Working Voltage</a:t>
            </a:r>
          </a:p>
        </p:txBody>
      </p:sp>
      <p:sp>
        <p:nvSpPr>
          <p:cNvPr id="17" name="Rectangle 16">
            <a:extLst>
              <a:ext uri="{FF2B5EF4-FFF2-40B4-BE49-F238E27FC236}">
                <a16:creationId xmlns:a16="http://schemas.microsoft.com/office/drawing/2014/main" id="{687189EA-B9FE-C142-AC03-86B204095B9D}"/>
              </a:ext>
            </a:extLst>
          </p:cNvPr>
          <p:cNvSpPr/>
          <p:nvPr/>
        </p:nvSpPr>
        <p:spPr>
          <a:xfrm>
            <a:off x="4669357" y="3777657"/>
            <a:ext cx="359394" cy="461665"/>
          </a:xfrm>
          <a:prstGeom prst="rect">
            <a:avLst/>
          </a:prstGeom>
        </p:spPr>
        <p:txBody>
          <a:bodyPr wrap="none">
            <a:spAutoFit/>
          </a:bodyPr>
          <a:lstStyle/>
          <a:p>
            <a:r>
              <a:rPr lang="en-GB" sz="2400" dirty="0"/>
              <a:t>V</a:t>
            </a:r>
            <a:endParaRPr lang="en-GB" dirty="0"/>
          </a:p>
        </p:txBody>
      </p:sp>
      <p:sp>
        <p:nvSpPr>
          <p:cNvPr id="18" name="Rounded Rectangle 17">
            <a:extLst>
              <a:ext uri="{FF2B5EF4-FFF2-40B4-BE49-F238E27FC236}">
                <a16:creationId xmlns:a16="http://schemas.microsoft.com/office/drawing/2014/main" id="{EC05AF9F-6280-4742-846C-0C61CE7D67FE}"/>
              </a:ext>
            </a:extLst>
          </p:cNvPr>
          <p:cNvSpPr/>
          <p:nvPr/>
        </p:nvSpPr>
        <p:spPr>
          <a:xfrm>
            <a:off x="4240566" y="4356323"/>
            <a:ext cx="26541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
        <p:nvSpPr>
          <p:cNvPr id="19" name="Rectangle 18">
            <a:extLst>
              <a:ext uri="{FF2B5EF4-FFF2-40B4-BE49-F238E27FC236}">
                <a16:creationId xmlns:a16="http://schemas.microsoft.com/office/drawing/2014/main" id="{25D88597-4C55-A64D-A0DC-62D58A269E05}"/>
              </a:ext>
            </a:extLst>
          </p:cNvPr>
          <p:cNvSpPr/>
          <p:nvPr/>
        </p:nvSpPr>
        <p:spPr>
          <a:xfrm>
            <a:off x="7408494" y="3168752"/>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65000"/>
                  </a:schemeClr>
                </a:solidFill>
              </a:rPr>
              <a:t>Capacitance</a:t>
            </a:r>
            <a:endParaRPr lang="en-GB" dirty="0"/>
          </a:p>
        </p:txBody>
      </p:sp>
      <p:sp>
        <p:nvSpPr>
          <p:cNvPr id="20" name="Rectangle 19">
            <a:extLst>
              <a:ext uri="{FF2B5EF4-FFF2-40B4-BE49-F238E27FC236}">
                <a16:creationId xmlns:a16="http://schemas.microsoft.com/office/drawing/2014/main" id="{73794ED2-CB22-CB41-9F8F-C65D82EA3D0F}"/>
              </a:ext>
            </a:extLst>
          </p:cNvPr>
          <p:cNvSpPr/>
          <p:nvPr/>
        </p:nvSpPr>
        <p:spPr>
          <a:xfrm>
            <a:off x="9672618" y="3145089"/>
            <a:ext cx="495649" cy="461665"/>
          </a:xfrm>
          <a:prstGeom prst="rect">
            <a:avLst/>
          </a:prstGeom>
        </p:spPr>
        <p:txBody>
          <a:bodyPr wrap="none">
            <a:spAutoFit/>
          </a:bodyPr>
          <a:lstStyle/>
          <a:p>
            <a:r>
              <a:rPr lang="en-GB" sz="2400" dirty="0" err="1"/>
              <a:t>μF</a:t>
            </a:r>
            <a:endParaRPr lang="en-GB" dirty="0"/>
          </a:p>
        </p:txBody>
      </p:sp>
      <p:sp>
        <p:nvSpPr>
          <p:cNvPr id="21" name="Rectangle 20">
            <a:extLst>
              <a:ext uri="{FF2B5EF4-FFF2-40B4-BE49-F238E27FC236}">
                <a16:creationId xmlns:a16="http://schemas.microsoft.com/office/drawing/2014/main" id="{CF5613FE-F5D1-484A-9D20-03E79343E03B}"/>
              </a:ext>
            </a:extLst>
          </p:cNvPr>
          <p:cNvSpPr/>
          <p:nvPr/>
        </p:nvSpPr>
        <p:spPr>
          <a:xfrm>
            <a:off x="7408494" y="3874530"/>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65000"/>
                  </a:schemeClr>
                </a:solidFill>
              </a:rPr>
              <a:t>Working Voltage</a:t>
            </a:r>
          </a:p>
        </p:txBody>
      </p:sp>
      <p:sp>
        <p:nvSpPr>
          <p:cNvPr id="22" name="Rectangle 21">
            <a:extLst>
              <a:ext uri="{FF2B5EF4-FFF2-40B4-BE49-F238E27FC236}">
                <a16:creationId xmlns:a16="http://schemas.microsoft.com/office/drawing/2014/main" id="{37F4B232-3AFD-FC42-9827-DF7D139ACF6C}"/>
              </a:ext>
            </a:extLst>
          </p:cNvPr>
          <p:cNvSpPr/>
          <p:nvPr/>
        </p:nvSpPr>
        <p:spPr>
          <a:xfrm>
            <a:off x="9672618" y="3850867"/>
            <a:ext cx="359394" cy="461665"/>
          </a:xfrm>
          <a:prstGeom prst="rect">
            <a:avLst/>
          </a:prstGeom>
        </p:spPr>
        <p:txBody>
          <a:bodyPr wrap="none">
            <a:spAutoFit/>
          </a:bodyPr>
          <a:lstStyle/>
          <a:p>
            <a:r>
              <a:rPr lang="en-GB" sz="2400" dirty="0"/>
              <a:t>V</a:t>
            </a:r>
            <a:endParaRPr lang="en-GB" dirty="0"/>
          </a:p>
        </p:txBody>
      </p:sp>
    </p:spTree>
    <p:custDataLst>
      <p:tags r:id="rId1"/>
    </p:custDataLst>
    <p:extLst>
      <p:ext uri="{BB962C8B-B14F-4D97-AF65-F5344CB8AC3E}">
        <p14:creationId xmlns:p14="http://schemas.microsoft.com/office/powerpoint/2010/main" val="338171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a:t>Ceramic Capacitor </a:t>
            </a:r>
            <a:r>
              <a:rPr lang="en-GB" sz="3000" dirty="0"/>
              <a:t>Codes</a:t>
            </a:r>
          </a:p>
        </p:txBody>
      </p:sp>
      <p:sp>
        <p:nvSpPr>
          <p:cNvPr id="3" name="Content Placeholder 2"/>
          <p:cNvSpPr>
            <a:spLocks noGrp="1"/>
          </p:cNvSpPr>
          <p:nvPr>
            <p:ph idx="1"/>
          </p:nvPr>
        </p:nvSpPr>
        <p:spPr>
          <a:xfrm>
            <a:off x="1122531" y="1091867"/>
            <a:ext cx="7607557" cy="1396500"/>
          </a:xfrm>
        </p:spPr>
        <p:txBody>
          <a:bodyPr>
            <a:noAutofit/>
          </a:bodyPr>
          <a:lstStyle/>
          <a:p>
            <a:pPr marL="0" indent="0" algn="just">
              <a:buNone/>
            </a:pPr>
            <a:r>
              <a:rPr lang="en-GB" sz="2400" dirty="0"/>
              <a:t>Sometimes the values of capacitance are printed on capacitors using a simple code similar to resistors</a:t>
            </a:r>
          </a:p>
        </p:txBody>
      </p:sp>
      <p:sp>
        <p:nvSpPr>
          <p:cNvPr id="10" name="Rectangle 9">
            <a:extLst>
              <a:ext uri="{FF2B5EF4-FFF2-40B4-BE49-F238E27FC236}">
                <a16:creationId xmlns:a16="http://schemas.microsoft.com/office/drawing/2014/main" id="{3D115A70-3594-874A-B0A9-D18FDB17DC77}"/>
              </a:ext>
            </a:extLst>
          </p:cNvPr>
          <p:cNvSpPr/>
          <p:nvPr/>
        </p:nvSpPr>
        <p:spPr>
          <a:xfrm>
            <a:off x="1122531" y="2339864"/>
            <a:ext cx="2998481" cy="1569660"/>
          </a:xfrm>
          <a:prstGeom prst="rect">
            <a:avLst/>
          </a:prstGeom>
          <a:solidFill>
            <a:schemeClr val="tx2">
              <a:lumMod val="40000"/>
              <a:lumOff val="60000"/>
            </a:schemeClr>
          </a:solidFill>
        </p:spPr>
        <p:txBody>
          <a:bodyPr wrap="square">
            <a:spAutoFit/>
          </a:bodyPr>
          <a:lstStyle/>
          <a:p>
            <a:pPr algn="just"/>
            <a:r>
              <a:rPr lang="en-GB" sz="2400" i="1" dirty="0"/>
              <a:t>Click on the image to learn more about the capacitor colour chart and how to use it.</a:t>
            </a:r>
          </a:p>
        </p:txBody>
      </p:sp>
      <p:pic>
        <p:nvPicPr>
          <p:cNvPr id="11" name="Graphic 10" descr="User">
            <a:extLst>
              <a:ext uri="{FF2B5EF4-FFF2-40B4-BE49-F238E27FC236}">
                <a16:creationId xmlns:a16="http://schemas.microsoft.com/office/drawing/2014/main" id="{2B68F2DE-9136-EF4E-83F0-3B3DA1C558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2231" y="2339864"/>
            <a:ext cx="854046" cy="854046"/>
          </a:xfrm>
          <a:prstGeom prst="rect">
            <a:avLst/>
          </a:prstGeom>
        </p:spPr>
      </p:pic>
      <p:pic>
        <p:nvPicPr>
          <p:cNvPr id="4" name="Picture 3">
            <a:extLst>
              <a:ext uri="{FF2B5EF4-FFF2-40B4-BE49-F238E27FC236}">
                <a16:creationId xmlns:a16="http://schemas.microsoft.com/office/drawing/2014/main" id="{897B74ED-84FF-BE49-9799-EB825CE2FA13}"/>
              </a:ext>
            </a:extLst>
          </p:cNvPr>
          <p:cNvPicPr>
            <a:picLocks noChangeAspect="1"/>
          </p:cNvPicPr>
          <p:nvPr/>
        </p:nvPicPr>
        <p:blipFill>
          <a:blip r:embed="rId6"/>
          <a:stretch>
            <a:fillRect/>
          </a:stretch>
        </p:blipFill>
        <p:spPr>
          <a:xfrm>
            <a:off x="5472855" y="1811227"/>
            <a:ext cx="3707847" cy="3132137"/>
          </a:xfrm>
          <a:prstGeom prst="rect">
            <a:avLst/>
          </a:prstGeom>
        </p:spPr>
      </p:pic>
    </p:spTree>
    <p:custDataLst>
      <p:tags r:id="rId1"/>
    </p:custDataLst>
    <p:extLst>
      <p:ext uri="{BB962C8B-B14F-4D97-AF65-F5344CB8AC3E}">
        <p14:creationId xmlns:p14="http://schemas.microsoft.com/office/powerpoint/2010/main" val="185985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capacitors.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Decode the following capacitor (the colours start at the top).</a:t>
            </a:r>
          </a:p>
          <a:p>
            <a:pPr marL="0" indent="0">
              <a:buNone/>
            </a:pPr>
            <a:endParaRPr lang="en-GB" sz="2400" dirty="0"/>
          </a:p>
          <a:p>
            <a:pPr marL="0" indent="0">
              <a:buNone/>
            </a:pPr>
            <a:r>
              <a:rPr lang="en-GB" sz="2400" dirty="0"/>
              <a:t>Green, Blue, Yellow, Red, Red</a:t>
            </a:r>
          </a:p>
          <a:p>
            <a:pPr marL="0" indent="0">
              <a:buNone/>
            </a:pPr>
            <a:endParaRPr lang="en-GB" sz="2400" dirty="0"/>
          </a:p>
          <a:p>
            <a:pPr marL="457200" indent="-457200">
              <a:buFont typeface="+mj-lt"/>
              <a:buAutoNum type="alphaLcParenR"/>
            </a:pPr>
            <a:r>
              <a:rPr lang="en-GB" sz="2400" dirty="0"/>
              <a:t>560,000pF at ±20% tolerance and 250V</a:t>
            </a:r>
          </a:p>
          <a:p>
            <a:pPr marL="457200" indent="-457200">
              <a:buFont typeface="+mj-lt"/>
              <a:buAutoNum type="alphaLcParenR"/>
            </a:pPr>
            <a:r>
              <a:rPr lang="en-GB" sz="2400" dirty="0"/>
              <a:t>560μF at ±2% tolerance and 250V</a:t>
            </a:r>
          </a:p>
          <a:p>
            <a:pPr marL="457200" indent="-457200">
              <a:buFont typeface="+mj-lt"/>
              <a:buAutoNum type="alphaLcParenR"/>
            </a:pPr>
            <a:r>
              <a:rPr lang="en-GB" sz="2400" dirty="0"/>
              <a:t>560pF at ±2% tolerance and 250V</a:t>
            </a:r>
          </a:p>
          <a:p>
            <a:pPr marL="457200" indent="-457200">
              <a:buFont typeface="+mj-lt"/>
              <a:buAutoNum type="alphaLcParenR"/>
            </a:pPr>
            <a:r>
              <a:rPr lang="en-GB" sz="2400" dirty="0"/>
              <a:t>560,000μF at ±2% tolerance and 250V</a:t>
            </a:r>
          </a:p>
          <a:p>
            <a:pPr marL="0" indent="0">
              <a:buNone/>
            </a:pPr>
            <a:endParaRPr lang="en-GB" sz="2400" dirty="0"/>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What colour code would be needed to describe this capacitor.</a:t>
            </a:r>
          </a:p>
          <a:p>
            <a:pPr marL="0" indent="0">
              <a:buNone/>
            </a:pPr>
            <a:endParaRPr lang="en-GB" sz="2400" dirty="0"/>
          </a:p>
          <a:p>
            <a:pPr marL="0" indent="0">
              <a:buNone/>
            </a:pPr>
            <a:r>
              <a:rPr lang="en-GB" sz="2400" dirty="0"/>
              <a:t>0.018μF ±2% tolerance and 630V</a:t>
            </a:r>
          </a:p>
          <a:p>
            <a:pPr marL="0" indent="0">
              <a:buNone/>
            </a:pPr>
            <a:endParaRPr lang="en-GB" sz="2400" dirty="0"/>
          </a:p>
          <a:p>
            <a:pPr marL="457200" indent="-457200">
              <a:buFont typeface="+mj-lt"/>
              <a:buAutoNum type="alphaLcParenR"/>
            </a:pPr>
            <a:r>
              <a:rPr lang="en-GB" sz="2400" dirty="0"/>
              <a:t>Brown, grey, orange, red, blue</a:t>
            </a:r>
          </a:p>
          <a:p>
            <a:pPr marL="457200" indent="-457200">
              <a:buFont typeface="+mj-lt"/>
              <a:buAutoNum type="alphaLcParenR"/>
            </a:pPr>
            <a:r>
              <a:rPr lang="en-GB" sz="2400" dirty="0"/>
              <a:t>Brown, brown, orange, red, blue</a:t>
            </a:r>
          </a:p>
          <a:p>
            <a:pPr marL="457200" indent="-457200">
              <a:buFont typeface="+mj-lt"/>
              <a:buAutoNum type="alphaLcParenR"/>
            </a:pPr>
            <a:r>
              <a:rPr lang="en-GB" sz="2400" dirty="0"/>
              <a:t>Brown, grey, red, red, blue</a:t>
            </a:r>
          </a:p>
          <a:p>
            <a:pPr marL="457200" indent="-457200">
              <a:buFont typeface="+mj-lt"/>
              <a:buAutoNum type="alphaLcParenR"/>
            </a:pPr>
            <a:r>
              <a:rPr lang="en-GB" sz="2400" dirty="0"/>
              <a:t>Brown, grey, orange, red, yellow</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426594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Describe and explain what capacitors are and how they work</a:t>
            </a:r>
          </a:p>
          <a:p>
            <a:pPr marL="457200" indent="-457200">
              <a:buFont typeface="+mj-lt"/>
              <a:buAutoNum type="arabicPeriod"/>
            </a:pPr>
            <a:r>
              <a:rPr lang="en-GB" sz="2400" dirty="0"/>
              <a:t>Describe the main types of capacitors and how they are made</a:t>
            </a:r>
          </a:p>
          <a:p>
            <a:pPr marL="457200" indent="-457200">
              <a:buFont typeface="+mj-lt"/>
              <a:buAutoNum type="arabicPeriod"/>
            </a:pPr>
            <a:r>
              <a:rPr lang="en-GB" sz="2400" dirty="0"/>
              <a:t>Decode a capacitor using a colour code chart</a:t>
            </a:r>
          </a:p>
          <a:p>
            <a:pPr marL="457200" indent="-457200">
              <a:buFont typeface="+mj-lt"/>
              <a:buAutoNum type="arabicPeriod"/>
            </a:pPr>
            <a:r>
              <a:rPr lang="en-GB" sz="2400" dirty="0"/>
              <a:t>Explain what capacitance is and what affects it</a:t>
            </a:r>
          </a:p>
          <a:p>
            <a:pPr marL="457200" indent="-457200">
              <a:buFont typeface="+mj-lt"/>
              <a:buAutoNum type="arabicPeriod"/>
            </a:pPr>
            <a:r>
              <a:rPr lang="en-GB" sz="2400" dirty="0"/>
              <a:t>Give the abbreviations and values, in farads of</a:t>
            </a:r>
          </a:p>
          <a:p>
            <a:pPr marL="790773" lvl="1" indent="-457200">
              <a:buFont typeface="+mj-lt"/>
              <a:buAutoNum type="arabicPeriod"/>
            </a:pPr>
            <a:r>
              <a:rPr lang="en-GB" sz="2108" dirty="0"/>
              <a:t>Microfarads</a:t>
            </a:r>
          </a:p>
          <a:p>
            <a:pPr marL="790773" lvl="1" indent="-457200">
              <a:buFont typeface="+mj-lt"/>
              <a:buAutoNum type="arabicPeriod"/>
            </a:pPr>
            <a:r>
              <a:rPr lang="en-GB" sz="2108" dirty="0"/>
              <a:t>Picofarads</a:t>
            </a:r>
          </a:p>
          <a:p>
            <a:pPr marL="790773" lvl="1" indent="-457200">
              <a:buFont typeface="+mj-lt"/>
              <a:buAutoNum type="arabicPeriod"/>
            </a:pPr>
            <a:r>
              <a:rPr lang="en-GB" sz="2108" dirty="0" err="1"/>
              <a:t>Nanofarads</a:t>
            </a:r>
            <a:endParaRPr lang="en-GB" sz="2108" dirty="0"/>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r>
              <a:rPr lang="en-GB" dirty="0"/>
              <a:t>Create a video presented by an expert presenter showing step-by-step how to build the simple series circuit on a breadboard. The presenter needs to explain the following:</a:t>
            </a:r>
          </a:p>
          <a:p>
            <a:pPr marL="800100" lvl="1" indent="-342900">
              <a:buFont typeface="+mj-lt"/>
              <a:buAutoNum type="arabicPeriod"/>
            </a:pPr>
            <a:r>
              <a:rPr lang="en-US" dirty="0"/>
              <a:t>Add LED, resistor and pushbutton to board</a:t>
            </a:r>
          </a:p>
          <a:p>
            <a:pPr marL="800100" lvl="1" indent="-342900">
              <a:buFont typeface="+mj-lt"/>
              <a:buAutoNum type="arabicPeriod"/>
            </a:pPr>
            <a:r>
              <a:rPr lang="en-US" dirty="0"/>
              <a:t>Connect end to end in series</a:t>
            </a:r>
          </a:p>
          <a:p>
            <a:pPr marL="800100" lvl="1" indent="-342900">
              <a:buFont typeface="+mj-lt"/>
              <a:buAutoNum type="arabicPeriod"/>
            </a:pPr>
            <a:r>
              <a:rPr lang="en-US" dirty="0"/>
              <a:t>Make sure LED is connected in right polarity</a:t>
            </a:r>
          </a:p>
          <a:p>
            <a:pPr marL="800100" lvl="1" indent="-342900">
              <a:buFont typeface="+mj-lt"/>
              <a:buAutoNum type="arabicPeriod"/>
            </a:pPr>
            <a:r>
              <a:rPr lang="en-US" dirty="0"/>
              <a:t>Connect power rail to battery</a:t>
            </a:r>
          </a:p>
          <a:p>
            <a:endParaRPr lang="en-GB" dirty="0"/>
          </a:p>
        </p:txBody>
      </p:sp>
      <p:pic>
        <p:nvPicPr>
          <p:cNvPr id="4" name="Picture 3">
            <a:extLst>
              <a:ext uri="{FF2B5EF4-FFF2-40B4-BE49-F238E27FC236}">
                <a16:creationId xmlns:a16="http://schemas.microsoft.com/office/drawing/2014/main" id="{2D2CDDCC-CF23-234B-8005-10904588C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2375" y="2705300"/>
            <a:ext cx="4597000" cy="2298500"/>
          </a:xfrm>
          <a:prstGeom prst="rect">
            <a:avLst/>
          </a:prstGeom>
        </p:spPr>
      </p:pic>
    </p:spTree>
    <p:custDataLst>
      <p:tags r:id="rId1"/>
    </p:custDataLst>
    <p:extLst>
      <p:ext uri="{BB962C8B-B14F-4D97-AF65-F5344CB8AC3E}">
        <p14:creationId xmlns:p14="http://schemas.microsoft.com/office/powerpoint/2010/main" val="4148560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308324"/>
          </a:xfrm>
          <a:prstGeom prst="rect">
            <a:avLst/>
          </a:prstGeom>
        </p:spPr>
        <p:txBody>
          <a:bodyPr wrap="square">
            <a:spAutoFit/>
          </a:bodyPr>
          <a:lstStyle/>
          <a:p>
            <a:r>
              <a:rPr lang="en-GB" dirty="0"/>
              <a:t>Create a video presented by an expert presenter showing step-by-step how to build the simple series circuit on a breadboard. The presenter needs to explain the following:</a:t>
            </a:r>
          </a:p>
          <a:p>
            <a:pPr marL="800100" lvl="1" indent="-342900">
              <a:buFont typeface="+mj-lt"/>
              <a:buAutoNum type="arabicPeriod"/>
            </a:pPr>
            <a:r>
              <a:rPr lang="en-US" dirty="0"/>
              <a:t>Add LED, resistor and pushbutton to board</a:t>
            </a:r>
          </a:p>
          <a:p>
            <a:pPr marL="800100" lvl="1" indent="-342900">
              <a:buFont typeface="+mj-lt"/>
              <a:buAutoNum type="arabicPeriod"/>
            </a:pPr>
            <a:r>
              <a:rPr lang="en-US" dirty="0"/>
              <a:t>Connect end to end in series</a:t>
            </a:r>
          </a:p>
          <a:p>
            <a:pPr marL="800100" lvl="1" indent="-342900">
              <a:buFont typeface="+mj-lt"/>
              <a:buAutoNum type="arabicPeriod"/>
            </a:pPr>
            <a:r>
              <a:rPr lang="en-US" dirty="0"/>
              <a:t>Add the capacitor in parallel with the resistor and LED, explaining how to do this</a:t>
            </a:r>
          </a:p>
          <a:p>
            <a:pPr marL="800100" lvl="1" indent="-342900">
              <a:buFont typeface="+mj-lt"/>
              <a:buAutoNum type="arabicPeriod"/>
            </a:pPr>
            <a:r>
              <a:rPr lang="en-US" dirty="0"/>
              <a:t>Make sure LED is connected in right polarity</a:t>
            </a:r>
          </a:p>
          <a:p>
            <a:pPr marL="800100" lvl="1" indent="-342900">
              <a:buFont typeface="+mj-lt"/>
              <a:buAutoNum type="arabicPeriod"/>
            </a:pPr>
            <a:r>
              <a:rPr lang="en-US" dirty="0"/>
              <a:t>Connect power rail to battery</a:t>
            </a:r>
          </a:p>
          <a:p>
            <a:endParaRPr lang="en-GB" dirty="0"/>
          </a:p>
        </p:txBody>
      </p:sp>
      <p:pic>
        <p:nvPicPr>
          <p:cNvPr id="5" name="Picture 4">
            <a:extLst>
              <a:ext uri="{FF2B5EF4-FFF2-40B4-BE49-F238E27FC236}">
                <a16:creationId xmlns:a16="http://schemas.microsoft.com/office/drawing/2014/main" id="{31A8001A-442A-FD4D-A37D-7132A57C4F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6379" y="2642302"/>
            <a:ext cx="4722995" cy="2361498"/>
          </a:xfrm>
          <a:prstGeom prst="rect">
            <a:avLst/>
          </a:prstGeom>
        </p:spPr>
      </p:pic>
    </p:spTree>
    <p:custDataLst>
      <p:tags r:id="rId1"/>
    </p:custDataLst>
    <p:extLst>
      <p:ext uri="{BB962C8B-B14F-4D97-AF65-F5344CB8AC3E}">
        <p14:creationId xmlns:p14="http://schemas.microsoft.com/office/powerpoint/2010/main" val="134807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r>
              <a:rPr lang="en-GB" dirty="0"/>
              <a:t>Create a video presented by an expert presenter showing the operation of the circuit without and with the capacitor. Presenter to explain that the capacitor</a:t>
            </a:r>
          </a:p>
          <a:p>
            <a:r>
              <a:rPr lang="en-GB" dirty="0"/>
              <a:t>Stores charge – while the pushbutton is pressed, charge stored in the capacitor</a:t>
            </a:r>
          </a:p>
          <a:p>
            <a:r>
              <a:rPr lang="en-GB" dirty="0"/>
              <a:t>When the pushbutton is released, this charge is released from the capacitor but the capacitor gradually gets empty which is why the LED slowly turns off</a:t>
            </a:r>
          </a:p>
          <a:p>
            <a:r>
              <a:rPr lang="en-GB" dirty="0"/>
              <a:t>Like a water tank releasing water – at the start there is good pressure but this pressure (voltage) in our circuit gets less and less.</a:t>
            </a:r>
          </a:p>
        </p:txBody>
      </p:sp>
    </p:spTree>
    <p:custDataLst>
      <p:tags r:id="rId1"/>
    </p:custDataLst>
    <p:extLst>
      <p:ext uri="{BB962C8B-B14F-4D97-AF65-F5344CB8AC3E}">
        <p14:creationId xmlns:p14="http://schemas.microsoft.com/office/powerpoint/2010/main" val="281688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r>
              <a:rPr lang="en-GB" dirty="0"/>
              <a:t>Create an animated video showing the construction and working of a capacitor using the following script and </a:t>
            </a:r>
            <a:r>
              <a:rPr lang="en-GB" dirty="0">
                <a:hlinkClick r:id="rId4"/>
              </a:rPr>
              <a:t>https://www.youtube.com/watch?v=L6cgSxpGmDo</a:t>
            </a:r>
            <a:r>
              <a:rPr lang="en-GB" dirty="0"/>
              <a:t> and visual source</a:t>
            </a:r>
          </a:p>
          <a:p>
            <a:r>
              <a:rPr lang="en-US" sz="1400" dirty="0"/>
              <a:t>Capacitors are made of 2 parallel metal plates separated by an insulator called a dielectric. Each plate is connected to a terminal. When connected to a voltage source (like a DC power supply), electrons flow, as normal to the positive terminal to the battery and away from the negative terminal. In this way, electrons accumulate on the plate connected to the negative battery terminal creating an overall negatively charged plate and an absence of electrons on the other plate makes that plate positively charged.</a:t>
            </a:r>
          </a:p>
          <a:p>
            <a:endParaRPr lang="en-US" sz="1400" dirty="0"/>
          </a:p>
          <a:p>
            <a:r>
              <a:rPr lang="en-US" sz="1400" dirty="0"/>
              <a:t>But like all tragic love stories, the negative and positive charges on the plates cannot get to each other and unite because of the pesky dielectric between the plates. So, with no where to go, these charges just hang around as static charges on the plates. They can still feel each other’s attraction across the dielectric because of the electric field but cannot reach each other. So they just stay there.</a:t>
            </a:r>
          </a:p>
          <a:p>
            <a:endParaRPr lang="en-US" sz="1400" dirty="0"/>
          </a:p>
          <a:p>
            <a:r>
              <a:rPr lang="en-US" sz="1400" dirty="0"/>
              <a:t>At some point, the plates become so negatively and positively charged that no further negative or positive charges can be added. The battery does not have enough force to add more electrons to the negative plate or attract electrons away from the positive plate. We know that this force is called voltage. At this point the capacitor is “fully charged”. At this point the potential across the capacitor’s plates is the same at the potential of the power supply. If the power supply is 9V, the capacitor will also be 9V when fully charged. The potential across the plates of a capacitor can never be more than the voltage of the battery that charged it.</a:t>
            </a:r>
          </a:p>
          <a:p>
            <a:r>
              <a:rPr lang="en-US" sz="1400" dirty="0"/>
              <a:t> </a:t>
            </a:r>
          </a:p>
          <a:p>
            <a:r>
              <a:rPr lang="en-US" sz="1400" dirty="0"/>
              <a:t>When we stop applying the original voltage source and provide an alternative path can the electrons flow, the electrons will flow through the circuit to equalize the charges on both plates. Thus the capacitor discharges.</a:t>
            </a:r>
          </a:p>
        </p:txBody>
      </p:sp>
    </p:spTree>
    <p:custDataLst>
      <p:tags r:id="rId1"/>
    </p:custDataLst>
    <p:extLst>
      <p:ext uri="{BB962C8B-B14F-4D97-AF65-F5344CB8AC3E}">
        <p14:creationId xmlns:p14="http://schemas.microsoft.com/office/powerpoint/2010/main" val="3373435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graphicFrame>
        <p:nvGraphicFramePr>
          <p:cNvPr id="4" name="Table 3">
            <a:extLst>
              <a:ext uri="{FF2B5EF4-FFF2-40B4-BE49-F238E27FC236}">
                <a16:creationId xmlns:a16="http://schemas.microsoft.com/office/drawing/2014/main" id="{652E182B-D624-AF49-A591-18188F557DC3}"/>
              </a:ext>
            </a:extLst>
          </p:cNvPr>
          <p:cNvGraphicFramePr>
            <a:graphicFrameLocks noGrp="1"/>
          </p:cNvGraphicFramePr>
          <p:nvPr>
            <p:extLst>
              <p:ext uri="{D42A27DB-BD31-4B8C-83A1-F6EECF244321}">
                <p14:modId xmlns:p14="http://schemas.microsoft.com/office/powerpoint/2010/main" val="3871855063"/>
              </p:ext>
            </p:extLst>
          </p:nvPr>
        </p:nvGraphicFramePr>
        <p:xfrm>
          <a:off x="209863" y="2475008"/>
          <a:ext cx="9518754" cy="1981200"/>
        </p:xfrm>
        <a:graphic>
          <a:graphicData uri="http://schemas.openxmlformats.org/drawingml/2006/table">
            <a:tbl>
              <a:tblPr firstRow="1" bandRow="1">
                <a:tableStyleId>{5940675A-B579-460E-94D1-54222C63F5DA}</a:tableStyleId>
              </a:tblPr>
              <a:tblGrid>
                <a:gridCol w="1119142">
                  <a:extLst>
                    <a:ext uri="{9D8B030D-6E8A-4147-A177-3AD203B41FA5}">
                      <a16:colId xmlns:a16="http://schemas.microsoft.com/office/drawing/2014/main" val="3490997951"/>
                    </a:ext>
                  </a:extLst>
                </a:gridCol>
                <a:gridCol w="2073322">
                  <a:extLst>
                    <a:ext uri="{9D8B030D-6E8A-4147-A177-3AD203B41FA5}">
                      <a16:colId xmlns:a16="http://schemas.microsoft.com/office/drawing/2014/main" val="1508485312"/>
                    </a:ext>
                  </a:extLst>
                </a:gridCol>
                <a:gridCol w="1205008">
                  <a:extLst>
                    <a:ext uri="{9D8B030D-6E8A-4147-A177-3AD203B41FA5}">
                      <a16:colId xmlns:a16="http://schemas.microsoft.com/office/drawing/2014/main" val="766831393"/>
                    </a:ext>
                  </a:extLst>
                </a:gridCol>
                <a:gridCol w="2003327">
                  <a:extLst>
                    <a:ext uri="{9D8B030D-6E8A-4147-A177-3AD203B41FA5}">
                      <a16:colId xmlns:a16="http://schemas.microsoft.com/office/drawing/2014/main" val="2779303892"/>
                    </a:ext>
                  </a:extLst>
                </a:gridCol>
                <a:gridCol w="3117955">
                  <a:extLst>
                    <a:ext uri="{9D8B030D-6E8A-4147-A177-3AD203B41FA5}">
                      <a16:colId xmlns:a16="http://schemas.microsoft.com/office/drawing/2014/main" val="614421972"/>
                    </a:ext>
                  </a:extLst>
                </a:gridCol>
              </a:tblGrid>
              <a:tr h="370840">
                <a:tc>
                  <a:txBody>
                    <a:bodyPr/>
                    <a:lstStyle/>
                    <a:p>
                      <a:r>
                        <a:rPr lang="en-GB" sz="2000" dirty="0"/>
                        <a:t>1 F</a:t>
                      </a:r>
                    </a:p>
                  </a:txBody>
                  <a:tcPr/>
                </a:tc>
                <a:tc>
                  <a:txBody>
                    <a:bodyPr/>
                    <a:lstStyle/>
                    <a:p>
                      <a:r>
                        <a:rPr lang="en-GB" sz="2000" dirty="0"/>
                        <a:t>One farad</a:t>
                      </a:r>
                    </a:p>
                  </a:txBody>
                  <a:tcPr/>
                </a:tc>
                <a:tc>
                  <a:txBody>
                    <a:bodyPr/>
                    <a:lstStyle/>
                    <a:p>
                      <a:endParaRPr lang="en-GB" sz="2000" dirty="0"/>
                    </a:p>
                  </a:txBody>
                  <a:tcPr/>
                </a:tc>
                <a:tc>
                  <a:txBody>
                    <a:bodyPr/>
                    <a:lstStyle/>
                    <a:p>
                      <a:r>
                        <a:rPr lang="en-GB" sz="2000" dirty="0"/>
                        <a:t>1 F</a:t>
                      </a:r>
                    </a:p>
                  </a:txBody>
                  <a:tcPr/>
                </a:tc>
                <a:tc>
                  <a:txBody>
                    <a:bodyPr/>
                    <a:lstStyle/>
                    <a:p>
                      <a:r>
                        <a:rPr lang="en-GB" sz="2000" dirty="0"/>
                        <a:t>One farad</a:t>
                      </a:r>
                    </a:p>
                  </a:txBody>
                  <a:tcPr/>
                </a:tc>
                <a:extLst>
                  <a:ext uri="{0D108BD9-81ED-4DB2-BD59-A6C34878D82A}">
                    <a16:rowId xmlns:a16="http://schemas.microsoft.com/office/drawing/2014/main" val="538598221"/>
                  </a:ext>
                </a:extLst>
              </a:tr>
              <a:tr h="370840">
                <a:tc>
                  <a:txBody>
                    <a:bodyPr/>
                    <a:lstStyle/>
                    <a:p>
                      <a:r>
                        <a:rPr lang="en-GB" sz="2000" dirty="0"/>
                        <a:t>1 mF</a:t>
                      </a:r>
                    </a:p>
                  </a:txBody>
                  <a:tcPr/>
                </a:tc>
                <a:tc>
                  <a:txBody>
                    <a:bodyPr/>
                    <a:lstStyle/>
                    <a:p>
                      <a:r>
                        <a:rPr lang="en-GB" sz="2000" dirty="0"/>
                        <a:t>One millifarad</a:t>
                      </a:r>
                    </a:p>
                  </a:txBody>
                  <a:tcPr/>
                </a:tc>
                <a:tc>
                  <a:txBody>
                    <a:bodyPr/>
                    <a:lstStyle/>
                    <a:p>
                      <a:r>
                        <a:rPr lang="en-GB" sz="2000" dirty="0"/>
                        <a:t>10</a:t>
                      </a:r>
                      <a:r>
                        <a:rPr lang="en-GB" sz="2000" baseline="30000" dirty="0"/>
                        <a:t>-3</a:t>
                      </a:r>
                      <a:r>
                        <a:rPr lang="en-GB" sz="2000" dirty="0"/>
                        <a:t> F</a:t>
                      </a:r>
                    </a:p>
                  </a:txBody>
                  <a:tcPr/>
                </a:tc>
                <a:tc>
                  <a:txBody>
                    <a:bodyPr/>
                    <a:lstStyle/>
                    <a:p>
                      <a:r>
                        <a:rPr lang="en-GB" sz="2000" dirty="0"/>
                        <a:t>0.001 F</a:t>
                      </a:r>
                    </a:p>
                  </a:txBody>
                  <a:tcPr/>
                </a:tc>
                <a:tc>
                  <a:txBody>
                    <a:bodyPr/>
                    <a:lstStyle/>
                    <a:p>
                      <a:r>
                        <a:rPr lang="en-GB" sz="2000" dirty="0"/>
                        <a:t>One thousands of a farad</a:t>
                      </a:r>
                    </a:p>
                  </a:txBody>
                  <a:tcPr/>
                </a:tc>
                <a:extLst>
                  <a:ext uri="{0D108BD9-81ED-4DB2-BD59-A6C34878D82A}">
                    <a16:rowId xmlns:a16="http://schemas.microsoft.com/office/drawing/2014/main" val="973737531"/>
                  </a:ext>
                </a:extLst>
              </a:tr>
              <a:tr h="370840">
                <a:tc>
                  <a:txBody>
                    <a:bodyPr/>
                    <a:lstStyle/>
                    <a:p>
                      <a:r>
                        <a:rPr lang="en-GB" sz="2000" dirty="0"/>
                        <a:t>1 </a:t>
                      </a:r>
                      <a:r>
                        <a:rPr lang="en-GB" sz="2000" dirty="0" err="1"/>
                        <a:t>μF</a:t>
                      </a:r>
                      <a:endParaRPr lang="en-GB" sz="2000" dirty="0"/>
                    </a:p>
                  </a:txBody>
                  <a:tcPr/>
                </a:tc>
                <a:tc>
                  <a:txBody>
                    <a:bodyPr/>
                    <a:lstStyle/>
                    <a:p>
                      <a:r>
                        <a:rPr lang="en-GB" sz="2000" dirty="0"/>
                        <a:t>One microfarad</a:t>
                      </a:r>
                    </a:p>
                  </a:txBody>
                  <a:tcPr/>
                </a:tc>
                <a:tc>
                  <a:txBody>
                    <a:bodyPr/>
                    <a:lstStyle/>
                    <a:p>
                      <a:r>
                        <a:rPr lang="en-GB" sz="2000" dirty="0"/>
                        <a:t>10</a:t>
                      </a:r>
                      <a:r>
                        <a:rPr lang="en-GB" sz="2000" baseline="30000" dirty="0"/>
                        <a:t>-6</a:t>
                      </a:r>
                      <a:r>
                        <a:rPr lang="en-GB" sz="2000" dirty="0"/>
                        <a:t> F</a:t>
                      </a:r>
                    </a:p>
                  </a:txBody>
                  <a:tcPr/>
                </a:tc>
                <a:tc>
                  <a:txBody>
                    <a:bodyPr/>
                    <a:lstStyle/>
                    <a:p>
                      <a:r>
                        <a:rPr lang="en-GB" sz="2000" dirty="0"/>
                        <a:t>0.000001 F</a:t>
                      </a:r>
                    </a:p>
                  </a:txBody>
                  <a:tcPr/>
                </a:tc>
                <a:tc>
                  <a:txBody>
                    <a:bodyPr/>
                    <a:lstStyle/>
                    <a:p>
                      <a:r>
                        <a:rPr lang="en-GB" sz="2000" dirty="0"/>
                        <a:t>One millionth of a farad</a:t>
                      </a:r>
                    </a:p>
                  </a:txBody>
                  <a:tcPr/>
                </a:tc>
                <a:extLst>
                  <a:ext uri="{0D108BD9-81ED-4DB2-BD59-A6C34878D82A}">
                    <a16:rowId xmlns:a16="http://schemas.microsoft.com/office/drawing/2014/main" val="3109960323"/>
                  </a:ext>
                </a:extLst>
              </a:tr>
              <a:tr h="370840">
                <a:tc>
                  <a:txBody>
                    <a:bodyPr/>
                    <a:lstStyle/>
                    <a:p>
                      <a:r>
                        <a:rPr lang="en-GB" sz="2000" dirty="0"/>
                        <a:t>1 </a:t>
                      </a:r>
                      <a:r>
                        <a:rPr lang="en-GB" sz="2000" dirty="0" err="1"/>
                        <a:t>nF</a:t>
                      </a:r>
                      <a:endParaRPr lang="en-GB" sz="2000" dirty="0"/>
                    </a:p>
                  </a:txBody>
                  <a:tcPr/>
                </a:tc>
                <a:tc>
                  <a:txBody>
                    <a:bodyPr/>
                    <a:lstStyle/>
                    <a:p>
                      <a:r>
                        <a:rPr lang="en-GB" sz="2000" dirty="0"/>
                        <a:t>One </a:t>
                      </a:r>
                      <a:r>
                        <a:rPr lang="en-GB" sz="2000" dirty="0" err="1"/>
                        <a:t>nanofarad</a:t>
                      </a:r>
                      <a:endParaRPr lang="en-GB" sz="2000" dirty="0"/>
                    </a:p>
                  </a:txBody>
                  <a:tcPr/>
                </a:tc>
                <a:tc>
                  <a:txBody>
                    <a:bodyPr/>
                    <a:lstStyle/>
                    <a:p>
                      <a:r>
                        <a:rPr lang="en-GB" sz="2000" dirty="0"/>
                        <a:t>10</a:t>
                      </a:r>
                      <a:r>
                        <a:rPr lang="en-GB" sz="2000" baseline="30000" dirty="0"/>
                        <a:t>-9</a:t>
                      </a:r>
                      <a:r>
                        <a:rPr lang="en-GB" sz="2000" dirty="0"/>
                        <a:t> F</a:t>
                      </a:r>
                    </a:p>
                  </a:txBody>
                  <a:tcPr/>
                </a:tc>
                <a:tc>
                  <a:txBody>
                    <a:bodyPr/>
                    <a:lstStyle/>
                    <a:p>
                      <a:r>
                        <a:rPr lang="en-GB" sz="2000" dirty="0"/>
                        <a:t>0.000000001</a:t>
                      </a:r>
                    </a:p>
                  </a:txBody>
                  <a:tcPr/>
                </a:tc>
                <a:tc>
                  <a:txBody>
                    <a:bodyPr/>
                    <a:lstStyle/>
                    <a:p>
                      <a:r>
                        <a:rPr lang="en-GB" sz="2000" dirty="0"/>
                        <a:t>One billionth of a farad</a:t>
                      </a:r>
                    </a:p>
                  </a:txBody>
                  <a:tcPr/>
                </a:tc>
                <a:extLst>
                  <a:ext uri="{0D108BD9-81ED-4DB2-BD59-A6C34878D82A}">
                    <a16:rowId xmlns:a16="http://schemas.microsoft.com/office/drawing/2014/main" val="826216941"/>
                  </a:ext>
                </a:extLst>
              </a:tr>
              <a:tr h="370840">
                <a:tc>
                  <a:txBody>
                    <a:bodyPr/>
                    <a:lstStyle/>
                    <a:p>
                      <a:r>
                        <a:rPr lang="en-GB" sz="2000" dirty="0"/>
                        <a:t>1 pF</a:t>
                      </a:r>
                    </a:p>
                  </a:txBody>
                  <a:tcPr/>
                </a:tc>
                <a:tc>
                  <a:txBody>
                    <a:bodyPr/>
                    <a:lstStyle/>
                    <a:p>
                      <a:r>
                        <a:rPr lang="en-GB" sz="2000" dirty="0"/>
                        <a:t>One picofarad</a:t>
                      </a:r>
                    </a:p>
                  </a:txBody>
                  <a:tcPr/>
                </a:tc>
                <a:tc>
                  <a:txBody>
                    <a:bodyPr/>
                    <a:lstStyle/>
                    <a:p>
                      <a:r>
                        <a:rPr lang="en-GB" sz="2000" dirty="0"/>
                        <a:t>10-</a:t>
                      </a:r>
                      <a:r>
                        <a:rPr lang="en-GB" sz="2000" baseline="30000" dirty="0"/>
                        <a:t>12</a:t>
                      </a:r>
                      <a:r>
                        <a:rPr lang="en-GB" sz="2000" dirty="0"/>
                        <a:t> F</a:t>
                      </a:r>
                    </a:p>
                  </a:txBody>
                  <a:tcPr/>
                </a:tc>
                <a:tc>
                  <a:txBody>
                    <a:bodyPr/>
                    <a:lstStyle/>
                    <a:p>
                      <a:r>
                        <a:rPr lang="en-GB" sz="2000" dirty="0"/>
                        <a:t>0.000000000001</a:t>
                      </a:r>
                    </a:p>
                  </a:txBody>
                  <a:tcPr/>
                </a:tc>
                <a:tc>
                  <a:txBody>
                    <a:bodyPr/>
                    <a:lstStyle/>
                    <a:p>
                      <a:r>
                        <a:rPr lang="en-GB" sz="2000" dirty="0"/>
                        <a:t>One trillionth of a farad</a:t>
                      </a:r>
                    </a:p>
                  </a:txBody>
                  <a:tcPr/>
                </a:tc>
                <a:extLst>
                  <a:ext uri="{0D108BD9-81ED-4DB2-BD59-A6C34878D82A}">
                    <a16:rowId xmlns:a16="http://schemas.microsoft.com/office/drawing/2014/main" val="300558747"/>
                  </a:ext>
                </a:extLst>
              </a:tr>
            </a:tbl>
          </a:graphicData>
        </a:graphic>
      </p:graphicFrame>
      <p:sp>
        <p:nvSpPr>
          <p:cNvPr id="5" name="TextBox 4">
            <a:extLst>
              <a:ext uri="{FF2B5EF4-FFF2-40B4-BE49-F238E27FC236}">
                <a16:creationId xmlns:a16="http://schemas.microsoft.com/office/drawing/2014/main" id="{3C52F1D3-E6D2-4C42-977C-94D2551A7134}"/>
              </a:ext>
            </a:extLst>
          </p:cNvPr>
          <p:cNvSpPr txBox="1"/>
          <p:nvPr/>
        </p:nvSpPr>
        <p:spPr>
          <a:xfrm>
            <a:off x="703958" y="1300295"/>
            <a:ext cx="4610558" cy="369332"/>
          </a:xfrm>
          <a:prstGeom prst="rect">
            <a:avLst/>
          </a:prstGeom>
          <a:noFill/>
        </p:spPr>
        <p:txBody>
          <a:bodyPr wrap="none" rtlCol="0">
            <a:spAutoFit/>
          </a:bodyPr>
          <a:lstStyle/>
          <a:p>
            <a:r>
              <a:rPr lang="en-GB" dirty="0"/>
              <a:t>Produce a PDF document of the following table</a:t>
            </a:r>
          </a:p>
        </p:txBody>
      </p:sp>
    </p:spTree>
    <p:custDataLst>
      <p:tags r:id="rId1"/>
    </p:custDataLst>
    <p:extLst>
      <p:ext uri="{BB962C8B-B14F-4D97-AF65-F5344CB8AC3E}">
        <p14:creationId xmlns:p14="http://schemas.microsoft.com/office/powerpoint/2010/main" val="200141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4.1: Capacitor Basics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4586029" cy="1797111"/>
          </a:xfrm>
        </p:spPr>
        <p:txBody>
          <a:bodyPr>
            <a:noAutofit/>
          </a:bodyPr>
          <a:lstStyle/>
          <a:p>
            <a:pPr marL="0" indent="0" algn="just">
              <a:buNone/>
            </a:pPr>
            <a:r>
              <a:rPr lang="en-US" sz="2400" dirty="0"/>
              <a:t>In the previous topic we learnt about resistors which are </a:t>
            </a:r>
            <a:r>
              <a:rPr lang="en-US" sz="2400" b="1" dirty="0"/>
              <a:t>passive components </a:t>
            </a:r>
            <a:r>
              <a:rPr lang="en-US" sz="2400" dirty="0"/>
              <a:t>meaning that they do not generate any energy and need no power to do their job.</a:t>
            </a:r>
          </a:p>
          <a:p>
            <a:pPr marL="0" indent="0" algn="just">
              <a:buNone/>
            </a:pPr>
            <a:r>
              <a:rPr lang="en-US" sz="2400" dirty="0"/>
              <a:t>In this topic, we will look at another very common passive component – </a:t>
            </a:r>
            <a:r>
              <a:rPr lang="en-US" sz="2400" b="1" dirty="0"/>
              <a:t>the capacitor</a:t>
            </a:r>
            <a:r>
              <a:rPr lang="en-US" sz="2400" dirty="0"/>
              <a:t>.</a:t>
            </a:r>
          </a:p>
        </p:txBody>
      </p:sp>
      <p:pic>
        <p:nvPicPr>
          <p:cNvPr id="12" name="Graphic 11" descr="User">
            <a:extLst>
              <a:ext uri="{FF2B5EF4-FFF2-40B4-BE49-F238E27FC236}">
                <a16:creationId xmlns:a16="http://schemas.microsoft.com/office/drawing/2014/main" id="{58C652E2-F261-914E-9A85-D546223C1F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27624" y="3564538"/>
            <a:ext cx="854046" cy="854046"/>
          </a:xfrm>
          <a:prstGeom prst="rect">
            <a:avLst/>
          </a:prstGeom>
        </p:spPr>
      </p:pic>
      <p:sp>
        <p:nvSpPr>
          <p:cNvPr id="13" name="Rectangle 12">
            <a:extLst>
              <a:ext uri="{FF2B5EF4-FFF2-40B4-BE49-F238E27FC236}">
                <a16:creationId xmlns:a16="http://schemas.microsoft.com/office/drawing/2014/main" id="{C6A1845F-F013-2045-9CB0-860F8EEE029D}"/>
              </a:ext>
            </a:extLst>
          </p:cNvPr>
          <p:cNvSpPr/>
          <p:nvPr/>
        </p:nvSpPr>
        <p:spPr>
          <a:xfrm>
            <a:off x="5777998" y="3574955"/>
            <a:ext cx="3164344" cy="1089529"/>
          </a:xfrm>
          <a:prstGeom prst="rect">
            <a:avLst/>
          </a:prstGeom>
          <a:solidFill>
            <a:schemeClr val="tx2">
              <a:lumMod val="40000"/>
              <a:lumOff val="60000"/>
            </a:schemeClr>
          </a:solidFill>
        </p:spPr>
        <p:txBody>
          <a:bodyPr wrap="square">
            <a:spAutoFit/>
          </a:bodyPr>
          <a:lstStyle/>
          <a:p>
            <a:pPr algn="just" defTabSz="667146">
              <a:lnSpc>
                <a:spcPct val="90000"/>
              </a:lnSpc>
              <a:spcBef>
                <a:spcPts val="730"/>
              </a:spcBef>
            </a:pPr>
            <a:r>
              <a:rPr lang="en-GB" sz="2400" i="1" dirty="0"/>
              <a:t>Click the button to learn a bit more about passive components. </a:t>
            </a:r>
          </a:p>
        </p:txBody>
      </p:sp>
      <p:sp>
        <p:nvSpPr>
          <p:cNvPr id="16" name="Rounded Rectangle 15">
            <a:extLst>
              <a:ext uri="{FF2B5EF4-FFF2-40B4-BE49-F238E27FC236}">
                <a16:creationId xmlns:a16="http://schemas.microsoft.com/office/drawing/2014/main" id="{2A392603-049D-904C-9A23-2375A2A6EE02}"/>
              </a:ext>
            </a:extLst>
          </p:cNvPr>
          <p:cNvSpPr/>
          <p:nvPr/>
        </p:nvSpPr>
        <p:spPr>
          <a:xfrm>
            <a:off x="1224650" y="3991561"/>
            <a:ext cx="4483912" cy="783723"/>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Learn more about passive components</a:t>
            </a:r>
          </a:p>
        </p:txBody>
      </p:sp>
      <p:pic>
        <p:nvPicPr>
          <p:cNvPr id="4" name="Picture 3">
            <a:extLst>
              <a:ext uri="{FF2B5EF4-FFF2-40B4-BE49-F238E27FC236}">
                <a16:creationId xmlns:a16="http://schemas.microsoft.com/office/drawing/2014/main" id="{039A0FE7-9D2F-6F42-A1F9-4025D81E79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3763" y="1233577"/>
            <a:ext cx="4016233" cy="2259131"/>
          </a:xfrm>
          <a:prstGeom prst="rect">
            <a:avLst/>
          </a:prstGeom>
        </p:spPr>
      </p:pic>
      <p:pic>
        <p:nvPicPr>
          <p:cNvPr id="17" name="Graphic 16" descr="Magnifying glass">
            <a:extLst>
              <a:ext uri="{FF2B5EF4-FFF2-40B4-BE49-F238E27FC236}">
                <a16:creationId xmlns:a16="http://schemas.microsoft.com/office/drawing/2014/main" id="{5F7D8B6B-D9DC-6D40-95E1-0F6045334B6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73763" y="1233577"/>
            <a:ext cx="468000" cy="468000"/>
          </a:xfrm>
          <a:prstGeom prst="rect">
            <a:avLst/>
          </a:prstGeom>
        </p:spPr>
      </p:pic>
    </p:spTree>
    <p:custDataLst>
      <p:tags r:id="rId1"/>
    </p:custDataLst>
    <p:extLst>
      <p:ext uri="{BB962C8B-B14F-4D97-AF65-F5344CB8AC3E}">
        <p14:creationId xmlns:p14="http://schemas.microsoft.com/office/powerpoint/2010/main" val="137345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34DDC4-FF0C-7C4B-9F84-85E716A5A9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3709" y="1785774"/>
            <a:ext cx="4597000" cy="229850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9"/>
            <a:ext cx="7607557" cy="781902"/>
          </a:xfrm>
        </p:spPr>
        <p:txBody>
          <a:bodyPr>
            <a:noAutofit/>
          </a:bodyPr>
          <a:lstStyle/>
          <a:p>
            <a:pPr marL="0" indent="0">
              <a:buNone/>
            </a:pPr>
            <a:r>
              <a:rPr lang="en-US" sz="2400" dirty="0"/>
              <a:t>The best way to learn what capacitors are and what they do is to see them in action in a real circuit.</a:t>
            </a:r>
          </a:p>
        </p:txBody>
      </p:sp>
      <p:sp>
        <p:nvSpPr>
          <p:cNvPr id="5" name="Rectangle 4">
            <a:extLst>
              <a:ext uri="{FF2B5EF4-FFF2-40B4-BE49-F238E27FC236}">
                <a16:creationId xmlns:a16="http://schemas.microsoft.com/office/drawing/2014/main" id="{404ED4B3-E251-AD40-B2CA-A34AB0B619F3}"/>
              </a:ext>
            </a:extLst>
          </p:cNvPr>
          <p:cNvSpPr/>
          <p:nvPr/>
        </p:nvSpPr>
        <p:spPr>
          <a:xfrm>
            <a:off x="1196744" y="1999794"/>
            <a:ext cx="2936344" cy="2419124"/>
          </a:xfrm>
          <a:prstGeom prst="rect">
            <a:avLst/>
          </a:prstGeom>
          <a:solidFill>
            <a:schemeClr val="tx2">
              <a:lumMod val="40000"/>
              <a:lumOff val="60000"/>
            </a:schemeClr>
          </a:solidFill>
        </p:spPr>
        <p:txBody>
          <a:bodyPr wrap="square">
            <a:spAutoFit/>
          </a:bodyPr>
          <a:lstStyle/>
          <a:p>
            <a:pPr algn="just" defTabSz="667146">
              <a:lnSpc>
                <a:spcPct val="90000"/>
              </a:lnSpc>
              <a:spcBef>
                <a:spcPts val="730"/>
              </a:spcBef>
            </a:pPr>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4777881" y="4154005"/>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87134" y="1839258"/>
            <a:ext cx="468000" cy="468000"/>
          </a:xfrm>
          <a:prstGeom prst="rect">
            <a:avLst/>
          </a:prstGeom>
        </p:spPr>
      </p:pic>
    </p:spTree>
    <p:custDataLst>
      <p:tags r:id="rId1"/>
    </p:custDataLst>
    <p:extLst>
      <p:ext uri="{BB962C8B-B14F-4D97-AF65-F5344CB8AC3E}">
        <p14:creationId xmlns:p14="http://schemas.microsoft.com/office/powerpoint/2010/main" val="322867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Happens?</a:t>
            </a:r>
          </a:p>
        </p:txBody>
      </p:sp>
      <p:sp>
        <p:nvSpPr>
          <p:cNvPr id="3" name="Content Placeholder 2"/>
          <p:cNvSpPr>
            <a:spLocks noGrp="1"/>
          </p:cNvSpPr>
          <p:nvPr>
            <p:ph idx="1"/>
          </p:nvPr>
        </p:nvSpPr>
        <p:spPr>
          <a:xfrm>
            <a:off x="1122532" y="1091869"/>
            <a:ext cx="7607556" cy="1141666"/>
          </a:xfrm>
          <a:solidFill>
            <a:schemeClr val="tx2">
              <a:lumMod val="40000"/>
              <a:lumOff val="60000"/>
            </a:schemeClr>
          </a:solidFill>
        </p:spPr>
        <p:txBody>
          <a:bodyPr>
            <a:noAutofit/>
          </a:bodyPr>
          <a:lstStyle/>
          <a:p>
            <a:pPr marL="0" indent="0" algn="just">
              <a:buNone/>
            </a:pPr>
            <a:r>
              <a:rPr lang="en-GB" sz="2400" i="1" dirty="0"/>
              <a:t>Push the pushbutton to close the circuit. What happens? Is this what you expect? Release the pushbutton. What happens? Is this what you expect?</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10" name="Oval 9">
            <a:extLst>
              <a:ext uri="{FF2B5EF4-FFF2-40B4-BE49-F238E27FC236}">
                <a16:creationId xmlns:a16="http://schemas.microsoft.com/office/drawing/2014/main" id="{059FB7E7-818B-224D-B988-0E9D719F7F1D}"/>
              </a:ext>
            </a:extLst>
          </p:cNvPr>
          <p:cNvSpPr/>
          <p:nvPr/>
        </p:nvSpPr>
        <p:spPr>
          <a:xfrm>
            <a:off x="1122532" y="2889594"/>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a</a:t>
            </a:r>
          </a:p>
        </p:txBody>
      </p:sp>
      <p:sp>
        <p:nvSpPr>
          <p:cNvPr id="11" name="Oval 10">
            <a:extLst>
              <a:ext uri="{FF2B5EF4-FFF2-40B4-BE49-F238E27FC236}">
                <a16:creationId xmlns:a16="http://schemas.microsoft.com/office/drawing/2014/main" id="{FA0EBCE7-ED7C-F142-8705-DEC29CFF3166}"/>
              </a:ext>
            </a:extLst>
          </p:cNvPr>
          <p:cNvSpPr/>
          <p:nvPr/>
        </p:nvSpPr>
        <p:spPr>
          <a:xfrm>
            <a:off x="1135691" y="3817918"/>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b</a:t>
            </a:r>
          </a:p>
        </p:txBody>
      </p:sp>
      <p:sp>
        <p:nvSpPr>
          <p:cNvPr id="17" name="Oval 16">
            <a:extLst>
              <a:ext uri="{FF2B5EF4-FFF2-40B4-BE49-F238E27FC236}">
                <a16:creationId xmlns:a16="http://schemas.microsoft.com/office/drawing/2014/main" id="{DCBA9375-C70D-D440-8EAF-35E387FDEBA8}"/>
              </a:ext>
            </a:extLst>
          </p:cNvPr>
          <p:cNvSpPr/>
          <p:nvPr/>
        </p:nvSpPr>
        <p:spPr>
          <a:xfrm>
            <a:off x="5308361" y="2983517"/>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c</a:t>
            </a:r>
          </a:p>
        </p:txBody>
      </p:sp>
      <p:sp>
        <p:nvSpPr>
          <p:cNvPr id="18" name="Oval 17">
            <a:extLst>
              <a:ext uri="{FF2B5EF4-FFF2-40B4-BE49-F238E27FC236}">
                <a16:creationId xmlns:a16="http://schemas.microsoft.com/office/drawing/2014/main" id="{A19C780F-DC73-AE49-A89C-C49D9B0E50BA}"/>
              </a:ext>
            </a:extLst>
          </p:cNvPr>
          <p:cNvSpPr/>
          <p:nvPr/>
        </p:nvSpPr>
        <p:spPr>
          <a:xfrm>
            <a:off x="5308362" y="3997286"/>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d</a:t>
            </a:r>
          </a:p>
        </p:txBody>
      </p:sp>
      <p:sp>
        <p:nvSpPr>
          <p:cNvPr id="6" name="TextBox 5">
            <a:extLst>
              <a:ext uri="{FF2B5EF4-FFF2-40B4-BE49-F238E27FC236}">
                <a16:creationId xmlns:a16="http://schemas.microsoft.com/office/drawing/2014/main" id="{01CD5E65-93BC-3846-A55C-898224DABBBD}"/>
              </a:ext>
            </a:extLst>
          </p:cNvPr>
          <p:cNvSpPr txBox="1"/>
          <p:nvPr/>
        </p:nvSpPr>
        <p:spPr>
          <a:xfrm>
            <a:off x="1057330" y="2279958"/>
            <a:ext cx="6583662" cy="461665"/>
          </a:xfrm>
          <a:prstGeom prst="rect">
            <a:avLst/>
          </a:prstGeom>
          <a:noFill/>
        </p:spPr>
        <p:txBody>
          <a:bodyPr wrap="none" rtlCol="0">
            <a:spAutoFit/>
          </a:bodyPr>
          <a:lstStyle/>
          <a:p>
            <a:r>
              <a:rPr lang="en-GB" sz="2400" dirty="0"/>
              <a:t>On pushing and releasing the pushbutton the LED…</a:t>
            </a:r>
          </a:p>
        </p:txBody>
      </p:sp>
      <p:sp>
        <p:nvSpPr>
          <p:cNvPr id="19" name="TextBox 18">
            <a:extLst>
              <a:ext uri="{FF2B5EF4-FFF2-40B4-BE49-F238E27FC236}">
                <a16:creationId xmlns:a16="http://schemas.microsoft.com/office/drawing/2014/main" id="{C06DE527-B731-B347-9E00-40E6407ECA8A}"/>
              </a:ext>
            </a:extLst>
          </p:cNvPr>
          <p:cNvSpPr txBox="1"/>
          <p:nvPr/>
        </p:nvSpPr>
        <p:spPr>
          <a:xfrm>
            <a:off x="1370642" y="2748762"/>
            <a:ext cx="3126408" cy="830997"/>
          </a:xfrm>
          <a:prstGeom prst="rect">
            <a:avLst/>
          </a:prstGeom>
          <a:noFill/>
        </p:spPr>
        <p:txBody>
          <a:bodyPr wrap="square" rtlCol="0">
            <a:spAutoFit/>
          </a:bodyPr>
          <a:lstStyle/>
          <a:p>
            <a:r>
              <a:rPr lang="en-GB" sz="2400" dirty="0"/>
              <a:t>Immediately turned on and then off.</a:t>
            </a:r>
          </a:p>
        </p:txBody>
      </p:sp>
      <p:sp>
        <p:nvSpPr>
          <p:cNvPr id="20" name="TextBox 19">
            <a:extLst>
              <a:ext uri="{FF2B5EF4-FFF2-40B4-BE49-F238E27FC236}">
                <a16:creationId xmlns:a16="http://schemas.microsoft.com/office/drawing/2014/main" id="{D933E30D-BFB7-3B44-BEB7-5291795174E6}"/>
              </a:ext>
            </a:extLst>
          </p:cNvPr>
          <p:cNvSpPr txBox="1"/>
          <p:nvPr/>
        </p:nvSpPr>
        <p:spPr>
          <a:xfrm>
            <a:off x="1370641" y="3721542"/>
            <a:ext cx="3126409" cy="830997"/>
          </a:xfrm>
          <a:prstGeom prst="rect">
            <a:avLst/>
          </a:prstGeom>
          <a:noFill/>
        </p:spPr>
        <p:txBody>
          <a:bodyPr wrap="square" rtlCol="0">
            <a:spAutoFit/>
          </a:bodyPr>
          <a:lstStyle/>
          <a:p>
            <a:r>
              <a:rPr lang="en-GB" sz="2400" dirty="0"/>
              <a:t>Slowly turned on and then off.</a:t>
            </a:r>
          </a:p>
        </p:txBody>
      </p:sp>
      <p:sp>
        <p:nvSpPr>
          <p:cNvPr id="21" name="TextBox 20">
            <a:extLst>
              <a:ext uri="{FF2B5EF4-FFF2-40B4-BE49-F238E27FC236}">
                <a16:creationId xmlns:a16="http://schemas.microsoft.com/office/drawing/2014/main" id="{B9E21EE8-EABA-5549-91C4-3D94534BFEE1}"/>
              </a:ext>
            </a:extLst>
          </p:cNvPr>
          <p:cNvSpPr txBox="1"/>
          <p:nvPr/>
        </p:nvSpPr>
        <p:spPr>
          <a:xfrm>
            <a:off x="5488361" y="2861543"/>
            <a:ext cx="1487458" cy="461665"/>
          </a:xfrm>
          <a:prstGeom prst="rect">
            <a:avLst/>
          </a:prstGeom>
          <a:noFill/>
        </p:spPr>
        <p:txBody>
          <a:bodyPr wrap="none" rtlCol="0">
            <a:spAutoFit/>
          </a:bodyPr>
          <a:lstStyle/>
          <a:p>
            <a:r>
              <a:rPr lang="en-GB" sz="2400" dirty="0"/>
              <a:t>Stayed on.</a:t>
            </a:r>
          </a:p>
        </p:txBody>
      </p:sp>
      <p:sp>
        <p:nvSpPr>
          <p:cNvPr id="22" name="TextBox 21">
            <a:extLst>
              <a:ext uri="{FF2B5EF4-FFF2-40B4-BE49-F238E27FC236}">
                <a16:creationId xmlns:a16="http://schemas.microsoft.com/office/drawing/2014/main" id="{B1E45426-88F2-CE49-A786-946C3642B170}"/>
              </a:ext>
            </a:extLst>
          </p:cNvPr>
          <p:cNvSpPr txBox="1"/>
          <p:nvPr/>
        </p:nvSpPr>
        <p:spPr>
          <a:xfrm>
            <a:off x="5488362" y="3856454"/>
            <a:ext cx="1491242" cy="461665"/>
          </a:xfrm>
          <a:prstGeom prst="rect">
            <a:avLst/>
          </a:prstGeom>
          <a:noFill/>
        </p:spPr>
        <p:txBody>
          <a:bodyPr wrap="none" rtlCol="0">
            <a:spAutoFit/>
          </a:bodyPr>
          <a:lstStyle/>
          <a:p>
            <a:r>
              <a:rPr lang="en-GB" sz="2400" dirty="0"/>
              <a:t>Stayed off.</a:t>
            </a:r>
          </a:p>
        </p:txBody>
      </p:sp>
    </p:spTree>
    <p:custDataLst>
      <p:tags r:id="rId1"/>
    </p:custDataLst>
    <p:extLst>
      <p:ext uri="{BB962C8B-B14F-4D97-AF65-F5344CB8AC3E}">
        <p14:creationId xmlns:p14="http://schemas.microsoft.com/office/powerpoint/2010/main" val="31809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902070-6F93-F548-A97B-6D5C789F97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9588" y="1474759"/>
            <a:ext cx="5334546" cy="2667273"/>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9"/>
            <a:ext cx="7607557" cy="781902"/>
          </a:xfrm>
        </p:spPr>
        <p:txBody>
          <a:bodyPr>
            <a:noAutofit/>
          </a:bodyPr>
          <a:lstStyle/>
          <a:p>
            <a:pPr marL="0" indent="0">
              <a:buNone/>
            </a:pPr>
            <a:r>
              <a:rPr lang="en-US" sz="2400" dirty="0"/>
              <a:t>Now add a capacitor to the circuit and see what effect this has.</a:t>
            </a:r>
          </a:p>
        </p:txBody>
      </p:sp>
      <p:sp>
        <p:nvSpPr>
          <p:cNvPr id="5" name="Rectangle 4">
            <a:extLst>
              <a:ext uri="{FF2B5EF4-FFF2-40B4-BE49-F238E27FC236}">
                <a16:creationId xmlns:a16="http://schemas.microsoft.com/office/drawing/2014/main" id="{404ED4B3-E251-AD40-B2CA-A34AB0B619F3}"/>
              </a:ext>
            </a:extLst>
          </p:cNvPr>
          <p:cNvSpPr/>
          <p:nvPr/>
        </p:nvSpPr>
        <p:spPr>
          <a:xfrm>
            <a:off x="1196744" y="1999794"/>
            <a:ext cx="2936344" cy="2677656"/>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4777881" y="4154005"/>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92846" y="1567161"/>
            <a:ext cx="468000" cy="468000"/>
          </a:xfrm>
          <a:prstGeom prst="rect">
            <a:avLst/>
          </a:prstGeom>
        </p:spPr>
      </p:pic>
    </p:spTree>
    <p:custDataLst>
      <p:tags r:id="rId1"/>
    </p:custDataLst>
    <p:extLst>
      <p:ext uri="{BB962C8B-B14F-4D97-AF65-F5344CB8AC3E}">
        <p14:creationId xmlns:p14="http://schemas.microsoft.com/office/powerpoint/2010/main" val="141508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Happens Now?</a:t>
            </a:r>
          </a:p>
        </p:txBody>
      </p:sp>
      <p:sp>
        <p:nvSpPr>
          <p:cNvPr id="3" name="Content Placeholder 2"/>
          <p:cNvSpPr>
            <a:spLocks noGrp="1"/>
          </p:cNvSpPr>
          <p:nvPr>
            <p:ph idx="1"/>
          </p:nvPr>
        </p:nvSpPr>
        <p:spPr>
          <a:xfrm>
            <a:off x="1122532" y="1091869"/>
            <a:ext cx="7607556" cy="1141666"/>
          </a:xfrm>
          <a:solidFill>
            <a:schemeClr val="tx2">
              <a:lumMod val="40000"/>
              <a:lumOff val="60000"/>
            </a:schemeClr>
          </a:solidFill>
        </p:spPr>
        <p:txBody>
          <a:bodyPr>
            <a:noAutofit/>
          </a:bodyPr>
          <a:lstStyle/>
          <a:p>
            <a:pPr marL="0" indent="0" algn="just">
              <a:buNone/>
            </a:pPr>
            <a:r>
              <a:rPr lang="en-GB" sz="2400" i="1" dirty="0"/>
              <a:t>Push the pushbutton to close the circuit. What happens? Is this what you expect? Release the pushbutton. What happens? Is this what you expect?</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10" name="Oval 9">
            <a:extLst>
              <a:ext uri="{FF2B5EF4-FFF2-40B4-BE49-F238E27FC236}">
                <a16:creationId xmlns:a16="http://schemas.microsoft.com/office/drawing/2014/main" id="{059FB7E7-818B-224D-B988-0E9D719F7F1D}"/>
              </a:ext>
            </a:extLst>
          </p:cNvPr>
          <p:cNvSpPr/>
          <p:nvPr/>
        </p:nvSpPr>
        <p:spPr>
          <a:xfrm>
            <a:off x="1122532" y="2889594"/>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a</a:t>
            </a:r>
          </a:p>
        </p:txBody>
      </p:sp>
      <p:sp>
        <p:nvSpPr>
          <p:cNvPr id="11" name="Oval 10">
            <a:extLst>
              <a:ext uri="{FF2B5EF4-FFF2-40B4-BE49-F238E27FC236}">
                <a16:creationId xmlns:a16="http://schemas.microsoft.com/office/drawing/2014/main" id="{FA0EBCE7-ED7C-F142-8705-DEC29CFF3166}"/>
              </a:ext>
            </a:extLst>
          </p:cNvPr>
          <p:cNvSpPr/>
          <p:nvPr/>
        </p:nvSpPr>
        <p:spPr>
          <a:xfrm>
            <a:off x="1135691" y="3817918"/>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b</a:t>
            </a:r>
          </a:p>
        </p:txBody>
      </p:sp>
      <p:sp>
        <p:nvSpPr>
          <p:cNvPr id="17" name="Oval 16">
            <a:extLst>
              <a:ext uri="{FF2B5EF4-FFF2-40B4-BE49-F238E27FC236}">
                <a16:creationId xmlns:a16="http://schemas.microsoft.com/office/drawing/2014/main" id="{DCBA9375-C70D-D440-8EAF-35E387FDEBA8}"/>
              </a:ext>
            </a:extLst>
          </p:cNvPr>
          <p:cNvSpPr/>
          <p:nvPr/>
        </p:nvSpPr>
        <p:spPr>
          <a:xfrm>
            <a:off x="5308361" y="2983517"/>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c</a:t>
            </a:r>
          </a:p>
        </p:txBody>
      </p:sp>
      <p:sp>
        <p:nvSpPr>
          <p:cNvPr id="18" name="Oval 17">
            <a:extLst>
              <a:ext uri="{FF2B5EF4-FFF2-40B4-BE49-F238E27FC236}">
                <a16:creationId xmlns:a16="http://schemas.microsoft.com/office/drawing/2014/main" id="{A19C780F-DC73-AE49-A89C-C49D9B0E50BA}"/>
              </a:ext>
            </a:extLst>
          </p:cNvPr>
          <p:cNvSpPr/>
          <p:nvPr/>
        </p:nvSpPr>
        <p:spPr>
          <a:xfrm>
            <a:off x="5308362" y="3997286"/>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d</a:t>
            </a:r>
          </a:p>
        </p:txBody>
      </p:sp>
      <p:sp>
        <p:nvSpPr>
          <p:cNvPr id="6" name="TextBox 5">
            <a:extLst>
              <a:ext uri="{FF2B5EF4-FFF2-40B4-BE49-F238E27FC236}">
                <a16:creationId xmlns:a16="http://schemas.microsoft.com/office/drawing/2014/main" id="{01CD5E65-93BC-3846-A55C-898224DABBBD}"/>
              </a:ext>
            </a:extLst>
          </p:cNvPr>
          <p:cNvSpPr txBox="1"/>
          <p:nvPr/>
        </p:nvSpPr>
        <p:spPr>
          <a:xfrm>
            <a:off x="1057330" y="2279958"/>
            <a:ext cx="6583662" cy="461665"/>
          </a:xfrm>
          <a:prstGeom prst="rect">
            <a:avLst/>
          </a:prstGeom>
          <a:noFill/>
        </p:spPr>
        <p:txBody>
          <a:bodyPr wrap="none" rtlCol="0">
            <a:spAutoFit/>
          </a:bodyPr>
          <a:lstStyle/>
          <a:p>
            <a:r>
              <a:rPr lang="en-GB" sz="2400" dirty="0"/>
              <a:t>On pushing and releasing the pushbutton the LED…</a:t>
            </a:r>
          </a:p>
        </p:txBody>
      </p:sp>
      <p:sp>
        <p:nvSpPr>
          <p:cNvPr id="19" name="TextBox 18">
            <a:extLst>
              <a:ext uri="{FF2B5EF4-FFF2-40B4-BE49-F238E27FC236}">
                <a16:creationId xmlns:a16="http://schemas.microsoft.com/office/drawing/2014/main" id="{C06DE527-B731-B347-9E00-40E6407ECA8A}"/>
              </a:ext>
            </a:extLst>
          </p:cNvPr>
          <p:cNvSpPr txBox="1"/>
          <p:nvPr/>
        </p:nvSpPr>
        <p:spPr>
          <a:xfrm>
            <a:off x="1370641" y="2748762"/>
            <a:ext cx="3441201" cy="830997"/>
          </a:xfrm>
          <a:prstGeom prst="rect">
            <a:avLst/>
          </a:prstGeom>
          <a:noFill/>
        </p:spPr>
        <p:txBody>
          <a:bodyPr wrap="square" rtlCol="0">
            <a:spAutoFit/>
          </a:bodyPr>
          <a:lstStyle/>
          <a:p>
            <a:r>
              <a:rPr lang="en-GB" sz="2400" dirty="0"/>
              <a:t>Immediately turned on and then off.</a:t>
            </a:r>
          </a:p>
        </p:txBody>
      </p:sp>
      <p:sp>
        <p:nvSpPr>
          <p:cNvPr id="20" name="TextBox 19">
            <a:extLst>
              <a:ext uri="{FF2B5EF4-FFF2-40B4-BE49-F238E27FC236}">
                <a16:creationId xmlns:a16="http://schemas.microsoft.com/office/drawing/2014/main" id="{D933E30D-BFB7-3B44-BEB7-5291795174E6}"/>
              </a:ext>
            </a:extLst>
          </p:cNvPr>
          <p:cNvSpPr txBox="1"/>
          <p:nvPr/>
        </p:nvSpPr>
        <p:spPr>
          <a:xfrm>
            <a:off x="1370641" y="3721542"/>
            <a:ext cx="3441202" cy="830997"/>
          </a:xfrm>
          <a:prstGeom prst="rect">
            <a:avLst/>
          </a:prstGeom>
          <a:noFill/>
        </p:spPr>
        <p:txBody>
          <a:bodyPr wrap="square" rtlCol="0">
            <a:spAutoFit/>
          </a:bodyPr>
          <a:lstStyle/>
          <a:p>
            <a:r>
              <a:rPr lang="en-GB" sz="2400" dirty="0"/>
              <a:t>Turned on, stayed on and then slowly turned off.</a:t>
            </a:r>
          </a:p>
        </p:txBody>
      </p:sp>
      <p:sp>
        <p:nvSpPr>
          <p:cNvPr id="21" name="TextBox 20">
            <a:extLst>
              <a:ext uri="{FF2B5EF4-FFF2-40B4-BE49-F238E27FC236}">
                <a16:creationId xmlns:a16="http://schemas.microsoft.com/office/drawing/2014/main" id="{B9E21EE8-EABA-5549-91C4-3D94534BFEE1}"/>
              </a:ext>
            </a:extLst>
          </p:cNvPr>
          <p:cNvSpPr txBox="1"/>
          <p:nvPr/>
        </p:nvSpPr>
        <p:spPr>
          <a:xfrm>
            <a:off x="5488361" y="2861543"/>
            <a:ext cx="1487458" cy="461665"/>
          </a:xfrm>
          <a:prstGeom prst="rect">
            <a:avLst/>
          </a:prstGeom>
          <a:noFill/>
        </p:spPr>
        <p:txBody>
          <a:bodyPr wrap="none" rtlCol="0">
            <a:spAutoFit/>
          </a:bodyPr>
          <a:lstStyle/>
          <a:p>
            <a:r>
              <a:rPr lang="en-GB" sz="2400" dirty="0"/>
              <a:t>Stayed on.</a:t>
            </a:r>
          </a:p>
        </p:txBody>
      </p:sp>
      <p:sp>
        <p:nvSpPr>
          <p:cNvPr id="22" name="TextBox 21">
            <a:extLst>
              <a:ext uri="{FF2B5EF4-FFF2-40B4-BE49-F238E27FC236}">
                <a16:creationId xmlns:a16="http://schemas.microsoft.com/office/drawing/2014/main" id="{B1E45426-88F2-CE49-A786-946C3642B170}"/>
              </a:ext>
            </a:extLst>
          </p:cNvPr>
          <p:cNvSpPr txBox="1"/>
          <p:nvPr/>
        </p:nvSpPr>
        <p:spPr>
          <a:xfrm>
            <a:off x="5488362" y="3856454"/>
            <a:ext cx="1491242" cy="461665"/>
          </a:xfrm>
          <a:prstGeom prst="rect">
            <a:avLst/>
          </a:prstGeom>
          <a:noFill/>
        </p:spPr>
        <p:txBody>
          <a:bodyPr wrap="none" rtlCol="0">
            <a:spAutoFit/>
          </a:bodyPr>
          <a:lstStyle/>
          <a:p>
            <a:r>
              <a:rPr lang="en-GB" sz="2400" dirty="0"/>
              <a:t>Stayed off.</a:t>
            </a:r>
          </a:p>
        </p:txBody>
      </p:sp>
    </p:spTree>
    <p:custDataLst>
      <p:tags r:id="rId1"/>
    </p:custDataLst>
    <p:extLst>
      <p:ext uri="{BB962C8B-B14F-4D97-AF65-F5344CB8AC3E}">
        <p14:creationId xmlns:p14="http://schemas.microsoft.com/office/powerpoint/2010/main" val="3813956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31013</TotalTime>
  <Words>3320</Words>
  <Application>Microsoft Macintosh PowerPoint</Application>
  <PresentationFormat>Custom</PresentationFormat>
  <Paragraphs>374</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Open Sans</vt:lpstr>
      <vt:lpstr>Office Theme</vt:lpstr>
      <vt:lpstr>Electronics</vt:lpstr>
      <vt:lpstr>Assumed prior learning</vt:lpstr>
      <vt:lpstr>Outcomes</vt:lpstr>
      <vt:lpstr>Unit 4.1: Capacitor Basics</vt:lpstr>
      <vt:lpstr>Introduction</vt:lpstr>
      <vt:lpstr>Build the Circuit</vt:lpstr>
      <vt:lpstr>What Happens?</vt:lpstr>
      <vt:lpstr>Build the Circuit</vt:lpstr>
      <vt:lpstr>What Happens Now?</vt:lpstr>
      <vt:lpstr>Take a picture</vt:lpstr>
      <vt:lpstr>What Do Capacitors Do?</vt:lpstr>
      <vt:lpstr>Capacitors Store Charge</vt:lpstr>
      <vt:lpstr>The Capacitor Symbol</vt:lpstr>
      <vt:lpstr>How Much Charge?</vt:lpstr>
      <vt:lpstr>Capacitance</vt:lpstr>
      <vt:lpstr>Convert Capacitances</vt:lpstr>
      <vt:lpstr>Make your own capacitor</vt:lpstr>
      <vt:lpstr>Types of capacitors</vt:lpstr>
      <vt:lpstr>Fixed Capacitors</vt:lpstr>
      <vt:lpstr>Fixed Capacitors</vt:lpstr>
      <vt:lpstr>Variable Capacitors</vt:lpstr>
      <vt:lpstr>Electrolytic Capacitors</vt:lpstr>
      <vt:lpstr>Working Voltage</vt:lpstr>
      <vt:lpstr>Reading Electrolytic Capacitors</vt:lpstr>
      <vt:lpstr>Reading Capacitors</vt:lpstr>
      <vt:lpstr>Ceramic Capacitor Codes</vt:lpstr>
      <vt:lpstr>Test Yourself</vt:lpstr>
      <vt:lpstr>Question 1</vt:lpstr>
      <vt:lpstr>Question 1</vt:lpstr>
      <vt:lpstr>Video Briefing – Vid01</vt:lpstr>
      <vt:lpstr>Video Briefing – Vid02</vt:lpstr>
      <vt:lpstr>Video Briefing – Vid03</vt:lpstr>
      <vt:lpstr>Video Briefing – Vid04</vt:lpstr>
      <vt:lpstr>Document Briefing – Doc01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718</cp:revision>
  <dcterms:created xsi:type="dcterms:W3CDTF">2018-02-02T12:07:09Z</dcterms:created>
  <dcterms:modified xsi:type="dcterms:W3CDTF">2018-11-26T12:20:54Z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