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comments/comment1.xml" ContentType="application/vnd.openxmlformats-officedocument.presentationml.comments+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comments/comment2.xml" ContentType="application/vnd.openxmlformats-officedocument.presentationml.comments+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comments/comment3.xml" ContentType="application/vnd.openxmlformats-officedocument.presentationml.comments+xml"/>
  <Override PartName="/ppt/tags/tag14.xml" ContentType="application/vnd.openxmlformats-officedocument.presentationml.tags+xml"/>
  <Override PartName="/ppt/notesSlides/notesSlide11.xml" ContentType="application/vnd.openxmlformats-officedocument.presentationml.notesSlide+xml"/>
  <Override PartName="/ppt/comments/comment4.xml" ContentType="application/vnd.openxmlformats-officedocument.presentationml.comments+xml"/>
  <Override PartName="/ppt/tags/tag15.xml" ContentType="application/vnd.openxmlformats-officedocument.presentationml.tags+xml"/>
  <Override PartName="/ppt/notesSlides/notesSlide12.xml" ContentType="application/vnd.openxmlformats-officedocument.presentationml.notesSlide+xml"/>
  <Override PartName="/ppt/comments/comment5.xml" ContentType="application/vnd.openxmlformats-officedocument.presentationml.comments+xml"/>
  <Override PartName="/ppt/tags/tag16.xml" ContentType="application/vnd.openxmlformats-officedocument.presentationml.tags+xml"/>
  <Override PartName="/ppt/notesSlides/notesSlide13.xml" ContentType="application/vnd.openxmlformats-officedocument.presentationml.notesSlide+xml"/>
  <Override PartName="/ppt/comments/comment6.xml" ContentType="application/vnd.openxmlformats-officedocument.presentationml.comments+xml"/>
  <Override PartName="/ppt/tags/tag17.xml" ContentType="application/vnd.openxmlformats-officedocument.presentationml.tags+xml"/>
  <Override PartName="/ppt/notesSlides/notesSlide14.xml" ContentType="application/vnd.openxmlformats-officedocument.presentationml.notesSlide+xml"/>
  <Override PartName="/ppt/comments/comment7.xml" ContentType="application/vnd.openxmlformats-officedocument.presentationml.comments+xml"/>
  <Override PartName="/ppt/tags/tag18.xml" ContentType="application/vnd.openxmlformats-officedocument.presentationml.tags+xml"/>
  <Override PartName="/ppt/notesSlides/notesSlide15.xml" ContentType="application/vnd.openxmlformats-officedocument.presentationml.notesSlide+xml"/>
  <Override PartName="/ppt/comments/comment8.xml" ContentType="application/vnd.openxmlformats-officedocument.presentationml.comments+xml"/>
  <Override PartName="/ppt/tags/tag19.xml" ContentType="application/vnd.openxmlformats-officedocument.presentationml.tags+xml"/>
  <Override PartName="/ppt/notesSlides/notesSlide16.xml" ContentType="application/vnd.openxmlformats-officedocument.presentationml.notesSlide+xml"/>
  <Override PartName="/ppt/comments/comment9.xml" ContentType="application/vnd.openxmlformats-officedocument.presentationml.comments+xml"/>
  <Override PartName="/ppt/tags/tag20.xml" ContentType="application/vnd.openxmlformats-officedocument.presentationml.tags+xml"/>
  <Override PartName="/ppt/notesSlides/notesSlide17.xml" ContentType="application/vnd.openxmlformats-officedocument.presentationml.notesSlide+xml"/>
  <Override PartName="/ppt/comments/comment10.xml" ContentType="application/vnd.openxmlformats-officedocument.presentationml.comments+xml"/>
  <Override PartName="/ppt/tags/tag21.xml" ContentType="application/vnd.openxmlformats-officedocument.presentationml.tags+xml"/>
  <Override PartName="/ppt/notesSlides/notesSlide18.xml" ContentType="application/vnd.openxmlformats-officedocument.presentationml.notesSlide+xml"/>
  <Override PartName="/ppt/comments/comment11.xml" ContentType="application/vnd.openxmlformats-officedocument.presentationml.comments+xml"/>
  <Override PartName="/ppt/tags/tag22.xml" ContentType="application/vnd.openxmlformats-officedocument.presentationml.tags+xml"/>
  <Override PartName="/ppt/notesSlides/notesSlide19.xml" ContentType="application/vnd.openxmlformats-officedocument.presentationml.notesSlide+xml"/>
  <Override PartName="/ppt/comments/comment12.xml" ContentType="application/vnd.openxmlformats-officedocument.presentationml.comments+xml"/>
  <Override PartName="/ppt/tags/tag23.xml" ContentType="application/vnd.openxmlformats-officedocument.presentationml.tags+xml"/>
  <Override PartName="/ppt/notesSlides/notesSlide20.xml" ContentType="application/vnd.openxmlformats-officedocument.presentationml.notesSlide+xml"/>
  <Override PartName="/ppt/comments/comment13.xml" ContentType="application/vnd.openxmlformats-officedocument.presentationml.comments+xml"/>
  <Override PartName="/ppt/tags/tag24.xml" ContentType="application/vnd.openxmlformats-officedocument.presentationml.tags+xml"/>
  <Override PartName="/ppt/notesSlides/notesSlide21.xml" ContentType="application/vnd.openxmlformats-officedocument.presentationml.notesSlide+xml"/>
  <Override PartName="/ppt/comments/comment14.xml" ContentType="application/vnd.openxmlformats-officedocument.presentationml.comments+xml"/>
  <Override PartName="/ppt/tags/tag25.xml" ContentType="application/vnd.openxmlformats-officedocument.presentationml.tags+xml"/>
  <Override PartName="/ppt/notesSlides/notesSlide22.xml" ContentType="application/vnd.openxmlformats-officedocument.presentationml.notesSlide+xml"/>
  <Override PartName="/ppt/comments/comment15.xml" ContentType="application/vnd.openxmlformats-officedocument.presentationml.comments+xml"/>
  <Override PartName="/ppt/tags/tag26.xml" ContentType="application/vnd.openxmlformats-officedocument.presentationml.tags+xml"/>
  <Override PartName="/ppt/notesSlides/notesSlide23.xml" ContentType="application/vnd.openxmlformats-officedocument.presentationml.notesSlide+xml"/>
  <Override PartName="/ppt/comments/comment16.xml" ContentType="application/vnd.openxmlformats-officedocument.presentationml.comments+xml"/>
  <Override PartName="/ppt/tags/tag27.xml" ContentType="application/vnd.openxmlformats-officedocument.presentationml.tags+xml"/>
  <Override PartName="/ppt/notesSlides/notesSlide24.xml" ContentType="application/vnd.openxmlformats-officedocument.presentationml.notesSlide+xml"/>
  <Override PartName="/ppt/comments/comment17.xml" ContentType="application/vnd.openxmlformats-officedocument.presentationml.comments+xml"/>
  <Override PartName="/ppt/tags/tag28.xml" ContentType="application/vnd.openxmlformats-officedocument.presentationml.tags+xml"/>
  <Override PartName="/ppt/notesSlides/notesSlide25.xml" ContentType="application/vnd.openxmlformats-officedocument.presentationml.notesSlide+xml"/>
  <Override PartName="/ppt/comments/comment18.xml" ContentType="application/vnd.openxmlformats-officedocument.presentationml.comments+xml"/>
  <Override PartName="/ppt/tags/tag29.xml" ContentType="application/vnd.openxmlformats-officedocument.presentationml.tags+xml"/>
  <Override PartName="/ppt/notesSlides/notesSlide26.xml" ContentType="application/vnd.openxmlformats-officedocument.presentationml.notesSlide+xml"/>
  <Override PartName="/ppt/tags/tag30.xml" ContentType="application/vnd.openxmlformats-officedocument.presentationml.tags+xml"/>
  <Override PartName="/ppt/notesSlides/notesSlide27.xml" ContentType="application/vnd.openxmlformats-officedocument.presentationml.notesSlide+xml"/>
  <Override PartName="/ppt/comments/comment19.xml" ContentType="application/vnd.openxmlformats-officedocument.presentationml.comments+xml"/>
  <Override PartName="/ppt/tags/tag31.xml" ContentType="application/vnd.openxmlformats-officedocument.presentationml.tags+xml"/>
  <Override PartName="/ppt/notesSlides/notesSlide28.xml" ContentType="application/vnd.openxmlformats-officedocument.presentationml.notesSlide+xml"/>
  <Override PartName="/ppt/tags/tag32.xml" ContentType="application/vnd.openxmlformats-officedocument.presentationml.tags+xml"/>
  <Override PartName="/ppt/notesSlides/notesSlide29.xml" ContentType="application/vnd.openxmlformats-officedocument.presentationml.notesSlide+xml"/>
  <Override PartName="/ppt/tags/tag33.xml" ContentType="application/vnd.openxmlformats-officedocument.presentationml.tags+xml"/>
  <Override PartName="/ppt/notesSlides/notesSlide30.xml" ContentType="application/vnd.openxmlformats-officedocument.presentationml.notesSlide+xml"/>
  <Override PartName="/ppt/tags/tag34.xml" ContentType="application/vnd.openxmlformats-officedocument.presentationml.tags+xml"/>
  <Override PartName="/ppt/notesSlides/notesSlide31.xml" ContentType="application/vnd.openxmlformats-officedocument.presentationml.notesSlide+xml"/>
  <Override PartName="/ppt/tags/tag35.xml" ContentType="application/vnd.openxmlformats-officedocument.presentationml.tags+xml"/>
  <Override PartName="/ppt/notesSlides/notesSlide32.xml" ContentType="application/vnd.openxmlformats-officedocument.presentationml.notesSlide+xml"/>
  <Override PartName="/ppt/tags/tag36.xml" ContentType="application/vnd.openxmlformats-officedocument.presentationml.tags+xml"/>
  <Override PartName="/ppt/notesSlides/notesSlide33.xml" ContentType="application/vnd.openxmlformats-officedocument.presentationml.notesSlide+xml"/>
  <Override PartName="/ppt/tags/tag37.xml" ContentType="application/vnd.openxmlformats-officedocument.presentationml.tags+xml"/>
  <Override PartName="/ppt/notesSlides/notesSlide34.xml" ContentType="application/vnd.openxmlformats-officedocument.presentationml.notesSlide+xml"/>
  <Override PartName="/ppt/tags/tag38.xml" ContentType="application/vnd.openxmlformats-officedocument.presentationml.tags+xml"/>
  <Override PartName="/ppt/notesSlides/notesSlide35.xml" ContentType="application/vnd.openxmlformats-officedocument.presentationml.notesSlide+xml"/>
  <Override PartName="/ppt/tags/tag39.xml" ContentType="application/vnd.openxmlformats-officedocument.presentationml.tags+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39"/>
  </p:notesMasterIdLst>
  <p:sldIdLst>
    <p:sldId id="256" r:id="rId2"/>
    <p:sldId id="309" r:id="rId3"/>
    <p:sldId id="268" r:id="rId4"/>
    <p:sldId id="278" r:id="rId5"/>
    <p:sldId id="453" r:id="rId6"/>
    <p:sldId id="461" r:id="rId7"/>
    <p:sldId id="462" r:id="rId8"/>
    <p:sldId id="480" r:id="rId9"/>
    <p:sldId id="479" r:id="rId10"/>
    <p:sldId id="484" r:id="rId11"/>
    <p:sldId id="482" r:id="rId12"/>
    <p:sldId id="485" r:id="rId13"/>
    <p:sldId id="486" r:id="rId14"/>
    <p:sldId id="487" r:id="rId15"/>
    <p:sldId id="488" r:id="rId16"/>
    <p:sldId id="489" r:id="rId17"/>
    <p:sldId id="490" r:id="rId18"/>
    <p:sldId id="491" r:id="rId19"/>
    <p:sldId id="492" r:id="rId20"/>
    <p:sldId id="493" r:id="rId21"/>
    <p:sldId id="494" r:id="rId22"/>
    <p:sldId id="495" r:id="rId23"/>
    <p:sldId id="496" r:id="rId24"/>
    <p:sldId id="497" r:id="rId25"/>
    <p:sldId id="456" r:id="rId26"/>
    <p:sldId id="501" r:id="rId27"/>
    <p:sldId id="502" r:id="rId28"/>
    <p:sldId id="500" r:id="rId29"/>
    <p:sldId id="420" r:id="rId30"/>
    <p:sldId id="422" r:id="rId31"/>
    <p:sldId id="469" r:id="rId32"/>
    <p:sldId id="460" r:id="rId33"/>
    <p:sldId id="481" r:id="rId34"/>
    <p:sldId id="483" r:id="rId35"/>
    <p:sldId id="498" r:id="rId36"/>
    <p:sldId id="499" r:id="rId37"/>
    <p:sldId id="503" r:id="rId38"/>
  </p:sldIdLst>
  <p:sldSz cx="10239375" cy="5003800"/>
  <p:notesSz cx="6858000" cy="9144000"/>
  <p:custDataLst>
    <p:tags r:id="rId4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309"/>
            <p14:sldId id="268"/>
            <p14:sldId id="278"/>
            <p14:sldId id="453"/>
            <p14:sldId id="461"/>
            <p14:sldId id="462"/>
            <p14:sldId id="480"/>
            <p14:sldId id="479"/>
            <p14:sldId id="484"/>
            <p14:sldId id="482"/>
            <p14:sldId id="485"/>
            <p14:sldId id="486"/>
            <p14:sldId id="487"/>
            <p14:sldId id="488"/>
            <p14:sldId id="489"/>
            <p14:sldId id="490"/>
            <p14:sldId id="491"/>
            <p14:sldId id="492"/>
            <p14:sldId id="493"/>
            <p14:sldId id="494"/>
            <p14:sldId id="495"/>
            <p14:sldId id="496"/>
            <p14:sldId id="497"/>
            <p14:sldId id="456"/>
            <p14:sldId id="501"/>
            <p14:sldId id="502"/>
            <p14:sldId id="500"/>
            <p14:sldId id="420"/>
            <p14:sldId id="422"/>
          </p14:sldIdLst>
        </p14:section>
        <p14:section name="Appendix" id="{61A5EB1E-5BAC-224D-8F20-5D1D8E086C2B}">
          <p14:sldIdLst>
            <p14:sldId id="469"/>
            <p14:sldId id="460"/>
            <p14:sldId id="481"/>
            <p14:sldId id="483"/>
            <p14:sldId id="498"/>
            <p14:sldId id="499"/>
            <p14:sldId id="50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89"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33"/>
    <p:restoredTop sz="65772" autoAdjust="0"/>
  </p:normalViewPr>
  <p:slideViewPr>
    <p:cSldViewPr snapToGrid="0" snapToObjects="1">
      <p:cViewPr varScale="1">
        <p:scale>
          <a:sx n="89" d="100"/>
          <a:sy n="89" d="100"/>
        </p:scale>
        <p:origin x="12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6-14T10:59:24.545" idx="69">
    <p:pos x="3208" y="2303"/>
    <p:text>Button01</p:text>
    <p:extLst mod="1">
      <p:ext uri="{C676402C-5697-4E1C-873F-D02D1690AC5C}">
        <p15:threadingInfo xmlns:p15="http://schemas.microsoft.com/office/powerpoint/2012/main" timeZoneBias="-180"/>
      </p:ext>
    </p:extLst>
  </p:cm>
  <p:cm authorId="1" dt="2018-06-15T14:06:22.267" idx="75">
    <p:pos x="5702" y="644"/>
    <p:text>Img02</p:text>
    <p:extLst mod="1">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 authorId="1" dt="2018-06-27T10:35:17.050" idx="88">
    <p:pos x="3891" y="1804"/>
    <p:text>Button01</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 authorId="1" dt="2018-06-27T10:35:17.050" idx="88">
    <p:pos x="3872" y="1955"/>
    <p:text>Button01</p:text>
    <p:extLst>
      <p:ext uri="{C676402C-5697-4E1C-873F-D02D1690AC5C}">
        <p15:threadingInfo xmlns:p15="http://schemas.microsoft.com/office/powerpoint/2012/main" timeZoneBias="-1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 authorId="1" dt="2018-06-27T10:35:17.050" idx="88">
    <p:pos x="3863" y="1719"/>
    <p:text>Button01</p:text>
    <p:extLst>
      <p:ext uri="{C676402C-5697-4E1C-873F-D02D1690AC5C}">
        <p15:threadingInfo xmlns:p15="http://schemas.microsoft.com/office/powerpoint/2012/main" timeZoneBias="-12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 authorId="1" dt="2018-06-27T10:35:17.050" idx="88">
    <p:pos x="3872" y="1776"/>
    <p:text>Button01</p:text>
    <p:extLst>
      <p:ext uri="{C676402C-5697-4E1C-873F-D02D1690AC5C}">
        <p15:threadingInfo xmlns:p15="http://schemas.microsoft.com/office/powerpoint/2012/main" timeZoneBias="-12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 authorId="1" dt="2018-06-27T10:35:17.050" idx="88">
    <p:pos x="3872" y="1776"/>
    <p:text>Button01</p:text>
    <p:extLst>
      <p:ext uri="{C676402C-5697-4E1C-873F-D02D1690AC5C}">
        <p15:threadingInfo xmlns:p15="http://schemas.microsoft.com/office/powerpoint/2012/main" timeZoneBias="-12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 authorId="1" dt="2018-06-27T10:35:17.050" idx="88">
    <p:pos x="3872" y="1776"/>
    <p:text>Button01</p:text>
    <p:extLst>
      <p:ext uri="{C676402C-5697-4E1C-873F-D02D1690AC5C}">
        <p15:threadingInfo xmlns:p15="http://schemas.microsoft.com/office/powerpoint/2012/main" timeZoneBias="-12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18-06-27T11:23:47.449" idx="89">
    <p:pos x="6006" y="1358"/>
    <p:text>Button01</p:text>
    <p:extLst>
      <p:ext uri="{C676402C-5697-4E1C-873F-D02D1690AC5C}">
        <p15:threadingInfo xmlns:p15="http://schemas.microsoft.com/office/powerpoint/2012/main" timeZoneBias="-12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18-06-19T11:01:42.897" idx="78">
    <p:pos x="3097" y="2568"/>
    <p:text>Button01</p:text>
    <p:extLst mod="1">
      <p:ext uri="{C676402C-5697-4E1C-873F-D02D1690AC5C}">
        <p15:threadingInfo xmlns:p15="http://schemas.microsoft.com/office/powerpoint/2012/main" timeZoneBias="-12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18-06-27T10:17:42.587" idx="86">
    <p:pos x="5930" y="567"/>
    <p:text>Img06</p:text>
    <p:extLst>
      <p:ext uri="{C676402C-5697-4E1C-873F-D02D1690AC5C}">
        <p15:threadingInfo xmlns:p15="http://schemas.microsoft.com/office/powerpoint/2012/main" timeZoneBias="-120"/>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18-06-14T10:59:24.545" idx="69">
    <p:pos x="3208" y="2303"/>
    <p:text>Button01</p:text>
    <p:extLst mod="1">
      <p:ext uri="{C676402C-5697-4E1C-873F-D02D1690AC5C}">
        <p15:threadingInfo xmlns:p15="http://schemas.microsoft.com/office/powerpoint/2012/main" timeZoneBias="-180"/>
      </p:ext>
    </p:extLst>
  </p:cm>
  <p:cm authorId="1" dt="2018-06-15T14:06:22.267" idx="75">
    <p:pos x="5702" y="644"/>
    <p:text>Img08</p:text>
    <p:extLst mod="1">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6-26T17:26:30.430" idx="84">
    <p:pos x="5723" y="378"/>
    <p:text>Img03</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 authorId="1" dt="2018-06-27T10:35:17.050" idx="88">
    <p:pos x="3891" y="1577"/>
    <p:text>Button01</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 authorId="1" dt="2018-06-27T10:35:17.050" idx="88">
    <p:pos x="3891" y="1577"/>
    <p:text>Button01</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 authorId="1" dt="2018-06-27T10:35:17.050" idx="88">
    <p:pos x="3891" y="1577"/>
    <p:text>Button01</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 authorId="1" dt="2018-06-27T10:35:17.050" idx="88">
    <p:pos x="3891" y="1804"/>
    <p:text>Button01</p:text>
    <p:extLst>
      <p:ext uri="{C676402C-5697-4E1C-873F-D02D1690AC5C}">
        <p15:threadingInfo xmlns:p15="http://schemas.microsoft.com/office/powerpoint/2012/main" timeZoneBias="-1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 authorId="1" dt="2018-06-27T10:35:17.050" idx="88">
    <p:pos x="3891" y="1804"/>
    <p:text>Button01</p:text>
    <p:extLst>
      <p:ext uri="{C676402C-5697-4E1C-873F-D02D1690AC5C}">
        <p15:threadingInfo xmlns:p15="http://schemas.microsoft.com/office/powerpoint/2012/main" timeZoneBias="-1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6-27T10:17:42.587" idx="86">
    <p:pos x="5326" y="378"/>
    <p:text>Img05</p:text>
    <p:extLst>
      <p:ext uri="{C676402C-5697-4E1C-873F-D02D1690AC5C}">
        <p15:threadingInfo xmlns:p15="http://schemas.microsoft.com/office/powerpoint/2012/main" timeZoneBias="-120"/>
      </p:ext>
    </p:extLst>
  </p:cm>
  <p:cm authorId="1" dt="2018-06-27T10:35:17.050" idx="88">
    <p:pos x="3891" y="1804"/>
    <p:text>Button01</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30/10/2018</a:t>
            </a:fld>
            <a:endParaRPr lang="en-GB"/>
          </a:p>
        </p:txBody>
      </p:sp>
      <p:sp>
        <p:nvSpPr>
          <p:cNvPr id="4" name="Slide Image Placeholder 3"/>
          <p:cNvSpPr>
            <a:spLocks noGrp="1" noRot="1" noChangeAspect="1"/>
          </p:cNvSpPr>
          <p:nvPr>
            <p:ph type="sldImg" idx="2"/>
          </p:nvPr>
        </p:nvSpPr>
        <p:spPr>
          <a:xfrm>
            <a:off x="271463" y="1143000"/>
            <a:ext cx="63150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navigation on site: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information needs to be taken into account and needs to stated on the LMS, perhaps as part of the introduction? </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253151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56060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resistance entered. </a:t>
            </a:r>
            <a:r>
              <a:rPr lang="en-GB" sz="1200" dirty="0"/>
              <a:t>It should be 71.43Ω</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Correct = Well done. You got this!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Incorrect = That is not correct. Remember, R1 and R2 are in parallel. Therefore the total or equivalent resistance is given by 1/R</a:t>
            </a:r>
            <a:r>
              <a:rPr lang="en-US" baseline="-25000" dirty="0"/>
              <a:t>T</a:t>
            </a:r>
            <a:r>
              <a:rPr lang="en-US" dirty="0"/>
              <a:t> = 1/100</a:t>
            </a:r>
            <a:r>
              <a:rPr lang="en-GB" sz="1200" dirty="0"/>
              <a:t>Ω + 1/250Ω. Therefore R</a:t>
            </a:r>
            <a:r>
              <a:rPr lang="en-GB" sz="1200" baseline="-25000" dirty="0"/>
              <a:t>T</a:t>
            </a:r>
            <a:r>
              <a:rPr lang="en-GB" sz="1200" dirty="0"/>
              <a:t> or R1//R2 = 71.43Ω (to 2 decimal places).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11341138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resistance entered. </a:t>
            </a:r>
            <a:r>
              <a:rPr lang="en-GB" sz="1200" dirty="0"/>
              <a:t>It should be 127.27Ω</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Correct = Well done. You got this!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Incorrect = That is not correct. Remember, R3 and R4 are in parallel. Therefore the total or equivalent resistance is given by 1/R</a:t>
            </a:r>
            <a:r>
              <a:rPr lang="en-US" baseline="-25000" dirty="0"/>
              <a:t>T</a:t>
            </a:r>
            <a:r>
              <a:rPr lang="en-US" dirty="0"/>
              <a:t> = 1/350</a:t>
            </a:r>
            <a:r>
              <a:rPr lang="en-GB" sz="1200" dirty="0"/>
              <a:t>Ω + 1/200Ω. Therefore R</a:t>
            </a:r>
            <a:r>
              <a:rPr lang="en-GB" sz="1200" baseline="-25000" dirty="0"/>
              <a:t>T</a:t>
            </a:r>
            <a:r>
              <a:rPr lang="en-GB" sz="1200" dirty="0"/>
              <a:t> or R1//R2 = 127.27Ω (to 2 decimal places).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898100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resistance entered. </a:t>
            </a:r>
            <a:r>
              <a:rPr lang="en-GB" sz="1200" dirty="0"/>
              <a:t>It should be 198.70Ω</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Correct = Well done. You got this!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Incorrect = That is not correct. We have calculated the equivalent resistance of R1 and R2 (R1//R2) and R3 and R4 (R3//R4). But these 2 equivalent resistances are in series with each other. In other words R1//R2 is in series with R3//R4. Therefore, we need to add these equivalent </a:t>
            </a:r>
            <a:r>
              <a:rPr lang="en-US" dirty="0" err="1"/>
              <a:t>resiatances</a:t>
            </a:r>
            <a:r>
              <a:rPr lang="en-US" dirty="0"/>
              <a:t> together to get the total resistance in the circuit. So R</a:t>
            </a:r>
            <a:r>
              <a:rPr lang="en-US" baseline="-25000" dirty="0"/>
              <a:t>T</a:t>
            </a:r>
            <a:r>
              <a:rPr lang="en-US" dirty="0"/>
              <a:t> = 71.43</a:t>
            </a:r>
            <a:r>
              <a:rPr lang="en-GB" sz="1200" dirty="0"/>
              <a:t>Ω</a:t>
            </a:r>
            <a:r>
              <a:rPr lang="en-US" dirty="0"/>
              <a:t> + 127.27</a:t>
            </a:r>
            <a:r>
              <a:rPr lang="en-GB" sz="1200" dirty="0"/>
              <a:t>Ω</a:t>
            </a:r>
            <a:r>
              <a:rPr lang="en-US" dirty="0"/>
              <a:t> = 198.70</a:t>
            </a:r>
            <a:r>
              <a:rPr lang="en-GB" sz="1200" dirty="0"/>
              <a:t>Ω.</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335497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current entered. </a:t>
            </a:r>
            <a:r>
              <a:rPr lang="en-GB" sz="1200" dirty="0"/>
              <a:t>It should be 120.78mA</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Correct = Well done. You got this!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Incorrect = That is not correct. According to Ohm’s Law I = V/R. Therefore, I</a:t>
            </a:r>
            <a:r>
              <a:rPr lang="en-US" baseline="-25000" dirty="0"/>
              <a:t>T</a:t>
            </a:r>
            <a:r>
              <a:rPr lang="en-US" dirty="0"/>
              <a:t> = V</a:t>
            </a:r>
            <a:r>
              <a:rPr lang="en-US" baseline="-25000" dirty="0"/>
              <a:t>T</a:t>
            </a:r>
            <a:r>
              <a:rPr lang="en-US" dirty="0"/>
              <a:t>/R</a:t>
            </a:r>
            <a:r>
              <a:rPr lang="en-US" baseline="-25000" dirty="0"/>
              <a:t>T</a:t>
            </a:r>
            <a:r>
              <a:rPr lang="en-US" dirty="0"/>
              <a:t> = 24V/198.70</a:t>
            </a:r>
            <a:r>
              <a:rPr lang="en-GB" sz="1200" dirty="0"/>
              <a:t>Ω = 120.78mA</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1334495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current entered. </a:t>
            </a:r>
            <a:r>
              <a:rPr lang="en-GB" sz="1200" dirty="0"/>
              <a:t>It should be 120.78mA</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Correct = Well done! The current through each equivalent resistance is the same as the total current of 128.78mA. Resistances is series divide voltage NOT current.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Incorrect = That is not correct. Because these equivalent resistances (R1//R2 and R3//R4) are in series, we know that the same current flows through both of them which is the same as the total current - 120.78mA. Resistances in series divide voltage NOT current.</a:t>
            </a:r>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1221576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voltage entered. </a:t>
            </a:r>
            <a:r>
              <a:rPr lang="en-GB" sz="1200" dirty="0"/>
              <a:t>It should be 8.63V</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Correct = Well done! We know that resistances in series divide voltage (</a:t>
            </a:r>
            <a:r>
              <a:rPr lang="en-US" dirty="0" err="1"/>
              <a:t>Kirchoff’s</a:t>
            </a:r>
            <a:r>
              <a:rPr lang="en-US" dirty="0"/>
              <a:t> Voltage Law). Therefore R1//R2 and R3//R4 divide the voltage in the same proportion as their </a:t>
            </a:r>
            <a:r>
              <a:rPr lang="en-US" dirty="0" err="1"/>
              <a:t>resiatance</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Incorrect = That is not correct. We know that resistances in series divide voltage (</a:t>
            </a:r>
            <a:r>
              <a:rPr lang="en-US" dirty="0" err="1"/>
              <a:t>Kirchoff’s</a:t>
            </a:r>
            <a:r>
              <a:rPr lang="en-US" dirty="0"/>
              <a:t> Voltage Law). Therefore R1//R2 and R3//R4 divide the voltage in the same proportion as their </a:t>
            </a:r>
            <a:r>
              <a:rPr lang="en-US" dirty="0" err="1"/>
              <a:t>resiatance</a:t>
            </a:r>
            <a:r>
              <a:rPr lang="en-US" dirty="0"/>
              <a:t>. To find the voltage across R1//R2, we can use Ohm’s Law. V</a:t>
            </a:r>
            <a:r>
              <a:rPr lang="en-US" baseline="-25000" dirty="0"/>
              <a:t>R1//R2</a:t>
            </a:r>
            <a:r>
              <a:rPr lang="en-US" dirty="0"/>
              <a:t> = I</a:t>
            </a:r>
            <a:r>
              <a:rPr lang="en-US" baseline="-25000" dirty="0"/>
              <a:t>R1//R2</a:t>
            </a:r>
            <a:r>
              <a:rPr lang="en-US" dirty="0"/>
              <a:t> x R1//R2 = 120.78mA x 71.43</a:t>
            </a:r>
            <a:r>
              <a:rPr lang="en-GB" sz="1200" dirty="0"/>
              <a:t>Ω = 8.63V.</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3940225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voltage entered. </a:t>
            </a:r>
            <a:r>
              <a:rPr lang="en-GB" sz="1200" dirty="0"/>
              <a:t>It should be 8.63V</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Correct = Well done! We know that resistances in series divide voltage (</a:t>
            </a:r>
            <a:r>
              <a:rPr lang="en-US" dirty="0" err="1"/>
              <a:t>Kirchoff’s</a:t>
            </a:r>
            <a:r>
              <a:rPr lang="en-US" dirty="0"/>
              <a:t> Voltage Law). Therefore R1//R2 and R3//R4 divide the voltage in the same proportion as their </a:t>
            </a:r>
            <a:r>
              <a:rPr lang="en-US" dirty="0" err="1"/>
              <a:t>resiatance</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Incorrect = That is not correct. We know that resistances in series divide voltage (</a:t>
            </a:r>
            <a:r>
              <a:rPr lang="en-US" dirty="0" err="1"/>
              <a:t>Kirchoff’s</a:t>
            </a:r>
            <a:r>
              <a:rPr lang="en-US" dirty="0"/>
              <a:t> Voltage Law). Therefore R1//R2 and R3//R4 divide the voltage in the same proportion as their </a:t>
            </a:r>
            <a:r>
              <a:rPr lang="en-US" dirty="0" err="1"/>
              <a:t>resiatance</a:t>
            </a:r>
            <a:r>
              <a:rPr lang="en-US" dirty="0"/>
              <a:t>. To find the voltage across R3//R4, we can use Ohm’s Law. V</a:t>
            </a:r>
            <a:r>
              <a:rPr lang="en-US" baseline="-25000" dirty="0"/>
              <a:t>R3//R4</a:t>
            </a:r>
            <a:r>
              <a:rPr lang="en-US" dirty="0"/>
              <a:t> = I</a:t>
            </a:r>
            <a:r>
              <a:rPr lang="en-US" baseline="-25000" dirty="0"/>
              <a:t>R3//R4</a:t>
            </a:r>
            <a:r>
              <a:rPr lang="en-US" dirty="0"/>
              <a:t> x R3//R4 = 120.78mA x 127.27</a:t>
            </a:r>
            <a:r>
              <a:rPr lang="en-GB" sz="1200" dirty="0"/>
              <a:t>Ω = 15.37V.</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3224654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voltage entered. </a:t>
            </a:r>
            <a:r>
              <a:rPr lang="en-GB" sz="1200" dirty="0"/>
              <a:t>It should be 8.63V</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Correct = Well done! Because R1 is in parallel with R2, we know that the same voltage is across both of them and that this is the same as the voltage across their equivalent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Incorrect = That is not correct. Because R1 is in parallel with R2, we know that the same voltage is across both of them and that this is the same as the voltage across their equivalent resistance. Remember resistors in parallel divide current NOT voltage.</a:t>
            </a:r>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1540722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voltage entered. </a:t>
            </a:r>
            <a:r>
              <a:rPr lang="en-GB" sz="1200" dirty="0"/>
              <a:t>It should be 8.63V</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Correct = Well done! Because R3 is in parallel with R4, we know that the same voltage is across both of them and that this is the same as the voltage across their equivalent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Incorrect = That is not correct. Because R3 is in parallel with R4, we know that the same voltage is across both of them and that this is the same as the voltage across their equivalent resistance. Remember resistors in parallel divide current NOT voltage.</a:t>
            </a:r>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3071531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567549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current entered. </a:t>
            </a:r>
            <a:r>
              <a:rPr lang="en-GB" sz="1200" dirty="0"/>
              <a:t>It should be 86.30mA</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Correct = Well done! We know the voltage across R1 and its resistance value so we can find the current through R1 by using Ohm’s Law. I</a:t>
            </a:r>
            <a:r>
              <a:rPr lang="en-US" baseline="-25000" dirty="0"/>
              <a:t>R1</a:t>
            </a:r>
            <a:r>
              <a:rPr lang="en-US" dirty="0"/>
              <a:t> = V</a:t>
            </a:r>
            <a:r>
              <a:rPr lang="en-US" baseline="-25000" dirty="0"/>
              <a:t>R1</a:t>
            </a:r>
            <a:r>
              <a:rPr lang="en-US" dirty="0"/>
              <a:t>/R1 = 8.63V/100</a:t>
            </a:r>
            <a:r>
              <a:rPr lang="en-GB" sz="1200" dirty="0"/>
              <a:t>Ω = 86.30mA.</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Incorrect = That is not correct. We know the voltage across R1 and the resistance value of R1. Therefore, to calculate the current through R1, we use Ohm’s Law. I</a:t>
            </a:r>
            <a:r>
              <a:rPr lang="en-US" baseline="-25000" dirty="0"/>
              <a:t>R1</a:t>
            </a:r>
            <a:r>
              <a:rPr lang="en-US" dirty="0"/>
              <a:t> = V</a:t>
            </a:r>
            <a:r>
              <a:rPr lang="en-US" baseline="-25000" dirty="0"/>
              <a:t>R1</a:t>
            </a:r>
            <a:r>
              <a:rPr lang="en-US" dirty="0"/>
              <a:t>/R1 = 8.63V/100</a:t>
            </a:r>
            <a:r>
              <a:rPr lang="en-GB" sz="1200" dirty="0"/>
              <a:t>Ω = 86.30mA.</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228185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current entered. </a:t>
            </a:r>
            <a:r>
              <a:rPr lang="en-GB" sz="1200" dirty="0"/>
              <a:t>It should be 34.52mA</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Correct = Well done! We know the voltage across R2 and its resistance value so we can find the current through R2 by using Ohm’s Law. I</a:t>
            </a:r>
            <a:r>
              <a:rPr lang="en-US" baseline="-25000" dirty="0"/>
              <a:t>R2</a:t>
            </a:r>
            <a:r>
              <a:rPr lang="en-US" dirty="0"/>
              <a:t> = V</a:t>
            </a:r>
            <a:r>
              <a:rPr lang="en-US" baseline="-25000" dirty="0"/>
              <a:t>R2</a:t>
            </a:r>
            <a:r>
              <a:rPr lang="en-US" dirty="0"/>
              <a:t>/R2 = 8.63V/250</a:t>
            </a:r>
            <a:r>
              <a:rPr lang="en-GB" sz="1200" dirty="0"/>
              <a:t>Ω = 34.52mA.</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Incorrect = That is not correct. We know the voltage across R2 and the resistance value of R2. Therefore, to calculate the current through R2, we use Ohm’s Law. I</a:t>
            </a:r>
            <a:r>
              <a:rPr lang="en-US" baseline="-25000" dirty="0"/>
              <a:t>R2</a:t>
            </a:r>
            <a:r>
              <a:rPr lang="en-US" dirty="0"/>
              <a:t> = V</a:t>
            </a:r>
            <a:r>
              <a:rPr lang="en-US" baseline="-25000" dirty="0"/>
              <a:t>R2</a:t>
            </a:r>
            <a:r>
              <a:rPr lang="en-US" dirty="0"/>
              <a:t>/R2 = 8.63V/250</a:t>
            </a:r>
            <a:r>
              <a:rPr lang="en-GB" sz="1200" dirty="0"/>
              <a:t>Ω = 34.52mA.</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1038989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current entered. </a:t>
            </a:r>
            <a:r>
              <a:rPr lang="en-GB" sz="1200" dirty="0"/>
              <a:t>It should be </a:t>
            </a:r>
            <a:r>
              <a:rPr lang="en-GB" baseline="0" dirty="0">
                <a:solidFill>
                  <a:schemeClr val="bg1">
                    <a:lumMod val="75000"/>
                  </a:schemeClr>
                </a:solidFill>
              </a:rPr>
              <a:t>I</a:t>
            </a:r>
            <a:r>
              <a:rPr lang="en-GB" baseline="-25000" dirty="0">
                <a:solidFill>
                  <a:schemeClr val="bg1">
                    <a:lumMod val="75000"/>
                  </a:schemeClr>
                </a:solidFill>
              </a:rPr>
              <a:t>R3</a:t>
            </a:r>
            <a:r>
              <a:rPr lang="en-GB" sz="1200" baseline="0" dirty="0">
                <a:solidFill>
                  <a:schemeClr val="bg1">
                    <a:lumMod val="75000"/>
                  </a:schemeClr>
                </a:solidFill>
              </a:rPr>
              <a:t> = 43.91</a:t>
            </a:r>
            <a:r>
              <a:rPr lang="en-GB" sz="1200" baseline="0" dirty="0"/>
              <a:t>mA and I</a:t>
            </a:r>
            <a:r>
              <a:rPr lang="en-GB" sz="1200" baseline="-25000" dirty="0"/>
              <a:t>R4</a:t>
            </a:r>
            <a:r>
              <a:rPr lang="en-GB" sz="1200" baseline="0" dirty="0"/>
              <a:t> = 76.85mA</a:t>
            </a: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Correct = Well done! We know the voltage across R3 and R4 and the resistance values of R3 and R4 so we can find the current through each of them by using Ohm’s Law.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Incorrect = That is not correct. We know the voltage across R3 and R4 and the resistance values of R3 and R4 so we can find the current through each of them by using Ohm’s Law. I</a:t>
            </a:r>
            <a:r>
              <a:rPr lang="en-US" baseline="-25000" dirty="0"/>
              <a:t>R3</a:t>
            </a:r>
            <a:r>
              <a:rPr lang="en-US" dirty="0"/>
              <a:t> = V</a:t>
            </a:r>
            <a:r>
              <a:rPr lang="en-US" baseline="-25000" dirty="0"/>
              <a:t>R3</a:t>
            </a:r>
            <a:r>
              <a:rPr lang="en-US" dirty="0"/>
              <a:t>/R3 = 15.37V/350</a:t>
            </a:r>
            <a:r>
              <a:rPr lang="en-GB" sz="1200" dirty="0"/>
              <a:t>Ω = 43.91mA. </a:t>
            </a:r>
            <a:r>
              <a:rPr lang="en-US" dirty="0"/>
              <a:t>I</a:t>
            </a:r>
            <a:r>
              <a:rPr lang="en-US" baseline="-25000" dirty="0"/>
              <a:t>R4</a:t>
            </a:r>
            <a:r>
              <a:rPr lang="en-US" dirty="0"/>
              <a:t> = V</a:t>
            </a:r>
            <a:r>
              <a:rPr lang="en-US" baseline="-25000" dirty="0"/>
              <a:t>R4</a:t>
            </a:r>
            <a:r>
              <a:rPr lang="en-US" dirty="0"/>
              <a:t>/R4 = 15.37V/200</a:t>
            </a:r>
            <a:r>
              <a:rPr lang="en-GB" sz="1200" dirty="0"/>
              <a:t>Ω = 76.85mA.</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2770822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play vid04 (see brief) full screen</a:t>
            </a:r>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36569994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https://</a:t>
            </a:r>
            <a:r>
              <a:rPr lang="en-US" dirty="0" err="1"/>
              <a:t>sub.allaboutcircuits.com</a:t>
            </a:r>
            <a:r>
              <a:rPr lang="en-US" dirty="0"/>
              <a:t>/images/00123.png.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play vid05 (see brief) </a:t>
            </a:r>
            <a:r>
              <a:rPr lang="en-US" dirty="0" err="1"/>
              <a:t>fullscreen</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2811372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Img06 = Need to redraw.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display popup with “R2--R3 means the equivalent resistance of R2 and R3 which are in series. R5//R6 means the equivalent </a:t>
            </a:r>
            <a:r>
              <a:rPr lang="en-US" dirty="0" err="1"/>
              <a:t>resiatance</a:t>
            </a:r>
            <a:r>
              <a:rPr lang="en-US" dirty="0"/>
              <a:t> of R5 and R6 which are in parallel. R4--(R5//R6) means the equivalent resistance where the equivalent of R5 and R6 (parallel) is in series with R4.”</a:t>
            </a:r>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38510480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err="1"/>
              <a:t>Youtube</a:t>
            </a:r>
            <a:r>
              <a:rPr lang="en-US" dirty="0"/>
              <a:t> video: URL = </a:t>
            </a:r>
            <a:r>
              <a:rPr lang="en-GB" dirty="0"/>
              <a:t>https://</a:t>
            </a:r>
            <a:r>
              <a:rPr lang="en-GB" dirty="0" err="1"/>
              <a:t>www.youtube.com</a:t>
            </a:r>
            <a:r>
              <a:rPr lang="en-GB" dirty="0"/>
              <a:t>/</a:t>
            </a:r>
            <a:r>
              <a:rPr lang="en-GB" dirty="0" err="1"/>
              <a:t>watch?v</a:t>
            </a:r>
            <a:r>
              <a:rPr lang="en-GB" dirty="0"/>
              <a:t>=-w-VTw0tQlE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 video full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18914738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Button01 = open the virtual circuit at http://</a:t>
            </a:r>
            <a:r>
              <a:rPr lang="en-GB" u="none" dirty="0" err="1">
                <a:solidFill>
                  <a:schemeClr val="bg1">
                    <a:lumMod val="75000"/>
                  </a:schemeClr>
                </a:solidFill>
              </a:rPr>
              <a:t>everycircuit.com</a:t>
            </a:r>
            <a:r>
              <a:rPr lang="en-GB" u="none" dirty="0">
                <a:solidFill>
                  <a:schemeClr val="bg1">
                    <a:lumMod val="75000"/>
                  </a:schemeClr>
                </a:solidFill>
              </a:rPr>
              <a:t>/circuit/5471889744199680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Img08 = </a:t>
            </a:r>
            <a:r>
              <a:rPr lang="en-GB" u="none" dirty="0" err="1">
                <a:solidFill>
                  <a:schemeClr val="bg1">
                    <a:lumMod val="75000"/>
                  </a:schemeClr>
                </a:solidFill>
              </a:rPr>
              <a:t>EveryCircuit</a:t>
            </a:r>
            <a:r>
              <a:rPr lang="en-GB" u="none" dirty="0">
                <a:solidFill>
                  <a:schemeClr val="bg1">
                    <a:lumMod val="75000"/>
                  </a:schemeClr>
                </a:solidFill>
              </a:rPr>
              <a:t> logo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Img07 = Screenshot of the virtual circuit at http://</a:t>
            </a:r>
            <a:r>
              <a:rPr lang="en-GB" u="none" dirty="0" err="1">
                <a:solidFill>
                  <a:schemeClr val="bg1">
                    <a:lumMod val="75000"/>
                  </a:schemeClr>
                </a:solidFill>
              </a:rPr>
              <a:t>everycircuit.com</a:t>
            </a:r>
            <a:r>
              <a:rPr lang="en-GB" u="none" dirty="0">
                <a:solidFill>
                  <a:schemeClr val="bg1">
                    <a:lumMod val="75000"/>
                  </a:schemeClr>
                </a:solidFill>
              </a:rPr>
              <a:t>/circuit/5471889744199680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7804270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4531099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Complete the table question</a:t>
            </a:r>
          </a:p>
          <a:p>
            <a:endParaRPr lang="en-GB" dirty="0"/>
          </a:p>
          <a:p>
            <a:r>
              <a:rPr lang="en-GB" dirty="0"/>
              <a:t>Answers in italics in the table</a:t>
            </a:r>
          </a:p>
          <a:p>
            <a:endParaRPr lang="en-GB" dirty="0"/>
          </a:p>
          <a:p>
            <a:r>
              <a:rPr lang="en-GB" dirty="0"/>
              <a:t>On submission highlight which answers are correct and incorrect and provide the full worked solution – Doc02 (see Brief)</a:t>
            </a:r>
          </a:p>
        </p:txBody>
      </p:sp>
      <p:sp>
        <p:nvSpPr>
          <p:cNvPr id="4" name="Slide Number Placeholder 3"/>
          <p:cNvSpPr>
            <a:spLocks noGrp="1"/>
          </p:cNvSpPr>
          <p:nvPr>
            <p:ph type="sldNum" sz="quarter" idx="10"/>
          </p:nvPr>
        </p:nvSpPr>
        <p:spPr/>
        <p:txBody>
          <a:bodyPr/>
          <a:lstStyle/>
          <a:p>
            <a:fld id="{16FEC50E-693F-7248-AD71-EC691CF637E1}" type="slidenum">
              <a:rPr lang="en-GB" smtClean="0"/>
              <a:t>30</a:t>
            </a:fld>
            <a:endParaRPr lang="en-GB"/>
          </a:p>
        </p:txBody>
      </p:sp>
    </p:spTree>
    <p:extLst>
      <p:ext uri="{BB962C8B-B14F-4D97-AF65-F5344CB8AC3E}">
        <p14:creationId xmlns:p14="http://schemas.microsoft.com/office/powerpoint/2010/main" val="2466791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9770835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31</a:t>
            </a:fld>
            <a:endParaRPr lang="en-GB"/>
          </a:p>
        </p:txBody>
      </p:sp>
    </p:spTree>
    <p:extLst>
      <p:ext uri="{BB962C8B-B14F-4D97-AF65-F5344CB8AC3E}">
        <p14:creationId xmlns:p14="http://schemas.microsoft.com/office/powerpoint/2010/main" val="40425695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15130217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33</a:t>
            </a:fld>
            <a:endParaRPr lang="en-GB"/>
          </a:p>
        </p:txBody>
      </p:sp>
    </p:spTree>
    <p:extLst>
      <p:ext uri="{BB962C8B-B14F-4D97-AF65-F5344CB8AC3E}">
        <p14:creationId xmlns:p14="http://schemas.microsoft.com/office/powerpoint/2010/main" val="25067908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34</a:t>
            </a:fld>
            <a:endParaRPr lang="en-GB"/>
          </a:p>
        </p:txBody>
      </p:sp>
    </p:spTree>
    <p:extLst>
      <p:ext uri="{BB962C8B-B14F-4D97-AF65-F5344CB8AC3E}">
        <p14:creationId xmlns:p14="http://schemas.microsoft.com/office/powerpoint/2010/main" val="25994423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35</a:t>
            </a:fld>
            <a:endParaRPr lang="en-GB"/>
          </a:p>
        </p:txBody>
      </p:sp>
    </p:spTree>
    <p:extLst>
      <p:ext uri="{BB962C8B-B14F-4D97-AF65-F5344CB8AC3E}">
        <p14:creationId xmlns:p14="http://schemas.microsoft.com/office/powerpoint/2010/main" val="30221441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36</a:t>
            </a:fld>
            <a:endParaRPr lang="en-GB"/>
          </a:p>
        </p:txBody>
      </p:sp>
    </p:spTree>
    <p:extLst>
      <p:ext uri="{BB962C8B-B14F-4D97-AF65-F5344CB8AC3E}">
        <p14:creationId xmlns:p14="http://schemas.microsoft.com/office/powerpoint/2010/main" val="24917275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37</a:t>
            </a:fld>
            <a:endParaRPr lang="en-GB"/>
          </a:p>
        </p:txBody>
      </p:sp>
    </p:spTree>
    <p:extLst>
      <p:ext uri="{BB962C8B-B14F-4D97-AF65-F5344CB8AC3E}">
        <p14:creationId xmlns:p14="http://schemas.microsoft.com/office/powerpoint/2010/main" val="2979704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click of each button present a pop-up with the indicated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 Resistors in series: When resistors are in series in a circuit, we add up their values to find the total resistance.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 Resistors in parallel: When resistors are in parallel in a circuit, we use the following formula to work out the total resistance</a:t>
                </a:r>
              </a:p>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sSub>
                            <m:sSubPr>
                              <m:ctrlPr>
                                <a:rPr lang="en-US"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𝑇</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𝑅</m:t>
                          </m:r>
                          <m:r>
                            <a:rPr lang="en-US" b="0" i="1" smtClean="0">
                              <a:latin typeface="Cambria Math" panose="02040503050406030204" pitchFamily="18" charset="0"/>
                            </a:rPr>
                            <m:t>1</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𝑅</m:t>
                          </m:r>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𝑅𝑛</m:t>
                          </m:r>
                        </m:den>
                      </m:f>
                    </m:oMath>
                  </m:oMathPara>
                </a14:m>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 </a:t>
                </a:r>
                <a:r>
                  <a:rPr lang="en-US" dirty="0" err="1"/>
                  <a:t>Kirchoff’s</a:t>
                </a:r>
                <a:r>
                  <a:rPr lang="en-US" dirty="0"/>
                  <a:t> Voltage Law: Resistors in </a:t>
                </a:r>
                <a:r>
                  <a:rPr lang="en-US" b="1" dirty="0"/>
                  <a:t>series</a:t>
                </a:r>
                <a:r>
                  <a:rPr lang="en-US" dirty="0"/>
                  <a:t> divide up the </a:t>
                </a:r>
                <a:r>
                  <a:rPr lang="en-US" b="1" dirty="0"/>
                  <a:t>voltage</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 </a:t>
                </a:r>
                <a:r>
                  <a:rPr lang="en-US" dirty="0" err="1"/>
                  <a:t>Kirchoff’s</a:t>
                </a:r>
                <a:r>
                  <a:rPr lang="en-US" dirty="0"/>
                  <a:t> Current Law: Resistors in </a:t>
                </a:r>
                <a:r>
                  <a:rPr lang="en-US" b="1" dirty="0"/>
                  <a:t>parallel</a:t>
                </a:r>
                <a:r>
                  <a:rPr lang="en-US" dirty="0"/>
                  <a:t> divide up the </a:t>
                </a:r>
                <a:r>
                  <a:rPr lang="en-US" b="1" dirty="0"/>
                  <a:t>current</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click of each button present a pop-up with the indicated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 Resistors in series: When resistors are in series in a circuit, we add up their values to find the total resistance.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 Resistors in parallel: When resistors are in parallel in a circuit, we use the following formula to work out the total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1/𝑅_𝑇 =1/𝑅1+1/𝑅2+…+1/𝑅𝑛</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 </a:t>
                </a:r>
                <a:r>
                  <a:rPr lang="en-US" dirty="0" err="1"/>
                  <a:t>Kirchoff’s</a:t>
                </a:r>
                <a:r>
                  <a:rPr lang="en-US" dirty="0"/>
                  <a:t> Voltage Law: Resistors in </a:t>
                </a:r>
                <a:r>
                  <a:rPr lang="en-US" b="1" dirty="0"/>
                  <a:t>series</a:t>
                </a:r>
                <a:r>
                  <a:rPr lang="en-US" dirty="0"/>
                  <a:t> divide up the </a:t>
                </a:r>
                <a:r>
                  <a:rPr lang="en-US" b="1" dirty="0"/>
                  <a:t>voltage</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 </a:t>
                </a:r>
                <a:r>
                  <a:rPr lang="en-US" dirty="0" err="1"/>
                  <a:t>Kirchoff’s</a:t>
                </a:r>
                <a:r>
                  <a:rPr lang="en-US" dirty="0"/>
                  <a:t> Current Law: Resistors in </a:t>
                </a:r>
                <a:r>
                  <a:rPr lang="en-US" b="1" dirty="0"/>
                  <a:t>parallel</a:t>
                </a:r>
                <a:r>
                  <a:rPr lang="en-US" dirty="0"/>
                  <a:t> divide up the </a:t>
                </a:r>
                <a:r>
                  <a:rPr lang="en-US" b="1" dirty="0"/>
                  <a:t>current</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mc:Fallback>
      </mc:AlternateContent>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859217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Youtube</a:t>
            </a:r>
            <a:r>
              <a:rPr lang="en-US" dirty="0"/>
              <a:t> video: URL = </a:t>
            </a:r>
            <a:r>
              <a:rPr lang="en-GB" dirty="0"/>
              <a:t>https://</a:t>
            </a:r>
            <a:r>
              <a:rPr lang="en-GB" dirty="0" err="1"/>
              <a:t>www.youtube.com</a:t>
            </a:r>
            <a:r>
              <a:rPr lang="en-GB" dirty="0"/>
              <a:t>/</a:t>
            </a:r>
            <a:r>
              <a:rPr lang="en-GB" dirty="0" err="1"/>
              <a:t>watch?v</a:t>
            </a:r>
            <a:r>
              <a:rPr lang="en-GB" dirty="0"/>
              <a:t>=MMD32gyHVQw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 video full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2026735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Button01 = open Doc01 (see brief)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Img02 = </a:t>
            </a:r>
            <a:r>
              <a:rPr lang="en-GB" u="none" dirty="0" err="1">
                <a:solidFill>
                  <a:schemeClr val="bg1">
                    <a:lumMod val="75000"/>
                  </a:schemeClr>
                </a:solidFill>
              </a:rPr>
              <a:t>EveryCircuit</a:t>
            </a:r>
            <a:r>
              <a:rPr lang="en-GB" u="none" dirty="0">
                <a:solidFill>
                  <a:schemeClr val="bg1">
                    <a:lumMod val="75000"/>
                  </a:schemeClr>
                </a:solidFill>
              </a:rPr>
              <a:t> logo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Img01 = Screenshot of vid01 (see brief). Play video full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3404467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Img02 = screenshot of vid02 (see brief). On click play video full screen.</a:t>
            </a:r>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2739010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Img03 = https://</a:t>
            </a:r>
            <a:r>
              <a:rPr lang="en-US" dirty="0" err="1"/>
              <a:t>sub.allaboutcircuits.com</a:t>
            </a:r>
            <a:r>
              <a:rPr lang="en-US" dirty="0"/>
              <a:t>/images/00132.png. Need to redraw.</a:t>
            </a:r>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712894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Img04 = screenshot of vid03 (see brief). On click play video full screen.</a:t>
            </a:r>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862240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818909"/>
            <a:ext cx="7679531" cy="1742064"/>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2" y="2628154"/>
            <a:ext cx="7679531" cy="120809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392011" y="4269096"/>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294117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5972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266406"/>
            <a:ext cx="2207865" cy="424048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266406"/>
            <a:ext cx="6495604" cy="42404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28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332030"/>
            <a:ext cx="4347228" cy="3538335"/>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334348"/>
            <a:ext cx="4553056" cy="3514243"/>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308031"/>
            <a:ext cx="8110936" cy="371446"/>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297722"/>
            <a:ext cx="676788" cy="406714"/>
          </a:xfrm>
          <a:prstGeom prst="rect">
            <a:avLst/>
          </a:prstGeom>
          <a:noFill/>
        </p:spPr>
        <p:txBody>
          <a:bodyPr wrap="none" rtlCol="0">
            <a:spAutoFit/>
          </a:bodyPr>
          <a:lstStyle/>
          <a:p>
            <a:r>
              <a:rPr lang="en-GB" sz="2043" dirty="0"/>
              <a:t>URL:</a:t>
            </a:r>
          </a:p>
        </p:txBody>
      </p:sp>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250155"/>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618127"/>
            <a:ext cx="4351734" cy="2932783"/>
          </a:xfrm>
        </p:spPr>
        <p:txBody>
          <a:bodyPr/>
          <a:lstStyle/>
          <a:p>
            <a:endParaRPr lang="en-GB"/>
          </a:p>
        </p:txBody>
      </p:sp>
      <p:sp>
        <p:nvSpPr>
          <p:cNvPr id="16" name="Picture Placeholder 14"/>
          <p:cNvSpPr>
            <a:spLocks noGrp="1"/>
          </p:cNvSpPr>
          <p:nvPr>
            <p:ph type="pic" sz="quarter" idx="15"/>
          </p:nvPr>
        </p:nvSpPr>
        <p:spPr>
          <a:xfrm>
            <a:off x="5183683" y="1619647"/>
            <a:ext cx="4351734" cy="2932783"/>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6" y="4550644"/>
            <a:ext cx="8831459"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8831459"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8" y="1618127"/>
            <a:ext cx="8831461" cy="2932783"/>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6" y="511892"/>
            <a:ext cx="8831459" cy="541367"/>
          </a:xfrm>
          <a:prstGeom prst="rect">
            <a:avLst/>
          </a:prstGeom>
          <a:noFill/>
        </p:spPr>
        <p:txBody>
          <a:bodyPr wrap="square" rtlCol="0" anchor="ctr">
            <a:spAutoFit/>
          </a:bodyPr>
          <a:lstStyle/>
          <a:p>
            <a:r>
              <a:rPr lang="en-GB" sz="2918"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8" y="1344587"/>
            <a:ext cx="8831461" cy="3088060"/>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58" y="962832"/>
            <a:ext cx="2363339" cy="406714"/>
          </a:xfrm>
          <a:prstGeom prst="rect">
            <a:avLst/>
          </a:prstGeom>
          <a:noFill/>
        </p:spPr>
        <p:txBody>
          <a:bodyPr wrap="none" rtlCol="0">
            <a:spAutoFit/>
          </a:bodyPr>
          <a:lstStyle/>
          <a:p>
            <a:r>
              <a:rPr lang="en-GB" sz="2043"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8" y="308694"/>
            <a:ext cx="8831461" cy="541367"/>
          </a:xfrm>
          <a:prstGeom prst="rect">
            <a:avLst/>
          </a:prstGeom>
          <a:noFill/>
        </p:spPr>
        <p:txBody>
          <a:bodyPr wrap="square" rtlCol="0">
            <a:spAutoFit/>
          </a:bodyPr>
          <a:lstStyle/>
          <a:p>
            <a:r>
              <a:rPr lang="en-GB" sz="2918"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8" y="1315814"/>
            <a:ext cx="8831461" cy="3551308"/>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370273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5119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247476"/>
            <a:ext cx="8831461" cy="2081441"/>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24" y="3348608"/>
            <a:ext cx="8831461" cy="1094581"/>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7181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6172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266406"/>
            <a:ext cx="8831461" cy="967170"/>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226626"/>
            <a:ext cx="4331735"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1" y="1827777"/>
            <a:ext cx="4331735"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226626"/>
            <a:ext cx="4353068"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1827777"/>
            <a:ext cx="4353068"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10/30/18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3075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10/30/18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6276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10/30/18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3942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720455"/>
            <a:ext cx="5183684" cy="3555941"/>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606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720455"/>
            <a:ext cx="5183684" cy="3555941"/>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590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266406"/>
            <a:ext cx="8831461" cy="96717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332030"/>
            <a:ext cx="8831461" cy="317486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4637782"/>
            <a:ext cx="2303859" cy="266406"/>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t>10/30/18</a:t>
            </a:fld>
            <a:endParaRPr lang="en-US" dirty="0"/>
          </a:p>
        </p:txBody>
      </p:sp>
      <p:sp>
        <p:nvSpPr>
          <p:cNvPr id="5" name="Footer Placeholder 4"/>
          <p:cNvSpPr>
            <a:spLocks noGrp="1"/>
          </p:cNvSpPr>
          <p:nvPr>
            <p:ph type="ftr" sz="quarter" idx="3"/>
          </p:nvPr>
        </p:nvSpPr>
        <p:spPr>
          <a:xfrm>
            <a:off x="3391793" y="4637782"/>
            <a:ext cx="3455789" cy="266406"/>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4637782"/>
            <a:ext cx="2303859" cy="266406"/>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83101916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665" r:id="rId12"/>
    <p:sldLayoutId id="2147483661" r:id="rId13"/>
    <p:sldLayoutId id="2147483652" r:id="rId14"/>
    <p:sldLayoutId id="2147483664" r:id="rId15"/>
    <p:sldLayoutId id="2147483660" r:id="rId16"/>
    <p:sldLayoutId id="2147483705"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2.sv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10.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3.xml"/></Relationships>
</file>

<file path=ppt/slides/_rels/slide1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11.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4.xml"/></Relationships>
</file>

<file path=ppt/slides/_rels/slide1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12.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5.xml"/></Relationships>
</file>

<file path=ppt/slides/_rels/slide1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13.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6.xml"/></Relationships>
</file>

<file path=ppt/slides/_rels/slide15.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14.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7.xml"/></Relationships>
</file>

<file path=ppt/slides/_rels/slide1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15.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8.xml"/></Relationships>
</file>

<file path=ppt/slides/_rels/slide17.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16.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9.xml"/></Relationships>
</file>

<file path=ppt/slides/_rels/slide18.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17.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10.xml"/></Relationships>
</file>

<file path=ppt/slides/_rels/slide19.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18.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19.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12.xml"/></Relationships>
</file>

<file path=ppt/slides/_rels/slide2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20.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13.xml"/></Relationships>
</file>

<file path=ppt/slides/_rels/slide2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21.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14.xml"/></Relationships>
</file>

<file path=ppt/slides/_rels/slide2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22.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5.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15.xml"/></Relationships>
</file>

<file path=ppt/slides/_rels/slide24.xml.rels><?xml version="1.0" encoding="UTF-8" standalone="yes"?>
<Relationships xmlns="http://schemas.openxmlformats.org/package/2006/relationships"><Relationship Id="rId8" Type="http://schemas.openxmlformats.org/officeDocument/2006/relationships/comments" Target="../comments/comment16.xml"/><Relationship Id="rId3" Type="http://schemas.openxmlformats.org/officeDocument/2006/relationships/notesSlide" Target="../notesSlides/notesSlide23.xml"/><Relationship Id="rId7" Type="http://schemas.openxmlformats.org/officeDocument/2006/relationships/image" Target="../media/image7.svg"/><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image" Target="../media/image6.png"/><Relationship Id="rId5" Type="http://schemas.openxmlformats.org/officeDocument/2006/relationships/image" Target="../media/image2.sv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24.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7.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8.png"/><Relationship Id="rId9" Type="http://schemas.openxmlformats.org/officeDocument/2006/relationships/comments" Target="../comments/comment17.xml"/></Relationships>
</file>

<file path=ppt/slides/_rels/slide2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25.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8.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9.png"/><Relationship Id="rId9" Type="http://schemas.openxmlformats.org/officeDocument/2006/relationships/comments" Target="../comments/comment1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9.xml"/><Relationship Id="rId6" Type="http://schemas.openxmlformats.org/officeDocument/2006/relationships/image" Target="../media/image10.png"/><Relationship Id="rId5" Type="http://schemas.openxmlformats.org/officeDocument/2006/relationships/image" Target="../media/image2.svg"/><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8" Type="http://schemas.openxmlformats.org/officeDocument/2006/relationships/comments" Target="../comments/comment19.xml"/><Relationship Id="rId3" Type="http://schemas.openxmlformats.org/officeDocument/2006/relationships/notesSlide" Target="../notesSlides/notesSlide27.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30.xml"/><Relationship Id="rId6" Type="http://schemas.openxmlformats.org/officeDocument/2006/relationships/image" Target="../media/image4.tiff"/><Relationship Id="rId5" Type="http://schemas.openxmlformats.org/officeDocument/2006/relationships/image" Target="../media/image2.sv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7.xml"/><Relationship Id="rId1" Type="http://schemas.openxmlformats.org/officeDocument/2006/relationships/tags" Target="../tags/tag3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7.xml"/><Relationship Id="rId1" Type="http://schemas.openxmlformats.org/officeDocument/2006/relationships/tags" Target="../tags/tag3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7.xml"/><Relationship Id="rId1" Type="http://schemas.openxmlformats.org/officeDocument/2006/relationships/tags" Target="../tags/tag35.xml"/><Relationship Id="rId4" Type="http://schemas.openxmlformats.org/officeDocument/2006/relationships/hyperlink" Target="http://everycircuit.com/circuit/5111611651260416" TargetMode="Externa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7.xml"/><Relationship Id="rId1" Type="http://schemas.openxmlformats.org/officeDocument/2006/relationships/tags" Target="../tags/tag36.xml"/><Relationship Id="rId6" Type="http://schemas.openxmlformats.org/officeDocument/2006/relationships/image" Target="../media/image5.png"/><Relationship Id="rId5" Type="http://schemas.openxmlformats.org/officeDocument/2006/relationships/image" Target="../media/image13.png"/><Relationship Id="rId4" Type="http://schemas.openxmlformats.org/officeDocument/2006/relationships/hyperlink" Target="https://www.allaboutcircuits.com/textbook/direct-current/chpt-7/re-drawing-complex-schematics/" TargetMode="Externa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7.xml"/><Relationship Id="rId1" Type="http://schemas.openxmlformats.org/officeDocument/2006/relationships/tags" Target="../tags/tag37.xml"/><Relationship Id="rId4" Type="http://schemas.openxmlformats.org/officeDocument/2006/relationships/hyperlink" Target="https://www.allaboutcircuits.com/textbook/direct-current/chpt-7/analysis-technique/" TargetMode="Externa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7.xml"/><Relationship Id="rId1" Type="http://schemas.openxmlformats.org/officeDocument/2006/relationships/tags" Target="../tags/tag38.xml"/><Relationship Id="rId4" Type="http://schemas.openxmlformats.org/officeDocument/2006/relationships/hyperlink" Target="http://everycircuit.com/circuit/5240367925690368" TargetMode="Externa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7.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comments" Target="../comments/comment1.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4.tiff"/><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notesSlide" Target="../notesSlides/notesSlide8.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5.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a:t>Electronics</a:t>
            </a:r>
          </a:p>
        </p:txBody>
      </p:sp>
      <p:sp>
        <p:nvSpPr>
          <p:cNvPr id="3" name="Subtitle 2"/>
          <p:cNvSpPr>
            <a:spLocks noGrp="1"/>
          </p:cNvSpPr>
          <p:nvPr>
            <p:ph type="subTitle" idx="1"/>
          </p:nvPr>
        </p:nvSpPr>
        <p:spPr/>
        <p:txBody>
          <a:bodyPr>
            <a:normAutofit/>
          </a:bodyPr>
          <a:lstStyle/>
          <a:p>
            <a:pPr algn="l"/>
            <a:r>
              <a:rPr lang="en-GB" sz="2400" dirty="0"/>
              <a:t>Topic 3: Resistors</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How to Redraw Circuits</a:t>
            </a:r>
          </a:p>
        </p:txBody>
      </p:sp>
      <p:sp>
        <p:nvSpPr>
          <p:cNvPr id="3" name="Content Placeholder 2"/>
          <p:cNvSpPr>
            <a:spLocks noGrp="1"/>
          </p:cNvSpPr>
          <p:nvPr>
            <p:ph idx="1"/>
          </p:nvPr>
        </p:nvSpPr>
        <p:spPr>
          <a:xfrm>
            <a:off x="1122532" y="1091868"/>
            <a:ext cx="4215662" cy="1771253"/>
          </a:xfrm>
        </p:spPr>
        <p:txBody>
          <a:bodyPr>
            <a:noAutofit/>
          </a:bodyPr>
          <a:lstStyle/>
          <a:p>
            <a:pPr marL="0" indent="0" algn="just">
              <a:buNone/>
            </a:pPr>
            <a:r>
              <a:rPr lang="en-GB" sz="2400" dirty="0"/>
              <a:t>How did you go with redrawing that last circuit? Being able to redraw complicated or confusing circuits makes the circuit easier to analyse. </a:t>
            </a:r>
          </a:p>
        </p:txBody>
      </p:sp>
      <p:sp>
        <p:nvSpPr>
          <p:cNvPr id="14" name="Rectangle 13">
            <a:extLst>
              <a:ext uri="{FF2B5EF4-FFF2-40B4-BE49-F238E27FC236}">
                <a16:creationId xmlns:a16="http://schemas.microsoft.com/office/drawing/2014/main" id="{9BAED57F-2817-4F4A-B5FA-129BB73C0307}"/>
              </a:ext>
            </a:extLst>
          </p:cNvPr>
          <p:cNvSpPr/>
          <p:nvPr/>
        </p:nvSpPr>
        <p:spPr>
          <a:xfrm>
            <a:off x="5576340" y="1233577"/>
            <a:ext cx="4280581" cy="26133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Img04</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40" y="2860979"/>
            <a:ext cx="4210611" cy="830997"/>
          </a:xfrm>
          <a:prstGeom prst="rect">
            <a:avLst/>
          </a:prstGeom>
          <a:solidFill>
            <a:schemeClr val="tx2">
              <a:lumMod val="40000"/>
              <a:lumOff val="60000"/>
            </a:schemeClr>
          </a:solidFill>
        </p:spPr>
        <p:txBody>
          <a:bodyPr wrap="square" rtlCol="0">
            <a:spAutoFit/>
          </a:bodyPr>
          <a:lstStyle/>
          <a:p>
            <a:pPr algn="just"/>
            <a:r>
              <a:rPr lang="en-GB" sz="2400" i="1" dirty="0"/>
              <a:t>Watch the video to see how to redraw the previous circuit.</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868035"/>
            <a:ext cx="854046" cy="854046"/>
          </a:xfrm>
          <a:prstGeom prst="rect">
            <a:avLst/>
          </a:prstGeom>
        </p:spPr>
      </p:pic>
    </p:spTree>
    <p:custDataLst>
      <p:tags r:id="rId1"/>
    </p:custDataLst>
    <p:extLst>
      <p:ext uri="{BB962C8B-B14F-4D97-AF65-F5344CB8AC3E}">
        <p14:creationId xmlns:p14="http://schemas.microsoft.com/office/powerpoint/2010/main" val="2718429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1</a:t>
            </a:r>
          </a:p>
        </p:txBody>
      </p:sp>
      <p:sp>
        <p:nvSpPr>
          <p:cNvPr id="3" name="Content Placeholder 2"/>
          <p:cNvSpPr>
            <a:spLocks noGrp="1"/>
          </p:cNvSpPr>
          <p:nvPr>
            <p:ph idx="1"/>
          </p:nvPr>
        </p:nvSpPr>
        <p:spPr>
          <a:xfrm>
            <a:off x="1122531" y="1091869"/>
            <a:ext cx="4945693" cy="1391958"/>
          </a:xfrm>
        </p:spPr>
        <p:txBody>
          <a:bodyPr>
            <a:noAutofit/>
          </a:bodyPr>
          <a:lstStyle/>
          <a:p>
            <a:pPr marL="0" indent="0" algn="just">
              <a:buNone/>
            </a:pPr>
            <a:r>
              <a:rPr lang="en-GB" sz="2400" dirty="0"/>
              <a:t>Here is a circuit to analyse. When we analyse a circuit, we want to find the voltage across and the current through each of the components.</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2604388"/>
            <a:ext cx="4938645" cy="830997"/>
          </a:xfrm>
          <a:prstGeom prst="rect">
            <a:avLst/>
          </a:prstGeom>
          <a:solidFill>
            <a:schemeClr val="tx2">
              <a:lumMod val="40000"/>
              <a:lumOff val="60000"/>
            </a:schemeClr>
          </a:solidFill>
        </p:spPr>
        <p:txBody>
          <a:bodyPr wrap="square" rtlCol="0">
            <a:spAutoFit/>
          </a:bodyPr>
          <a:lstStyle/>
          <a:p>
            <a:pPr algn="just"/>
            <a:r>
              <a:rPr lang="en-GB" sz="2400" i="1" dirty="0"/>
              <a:t>Start by making a copy of this table on a sheet of paper.</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506514"/>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2946237647"/>
              </p:ext>
            </p:extLst>
          </p:nvPr>
        </p:nvGraphicFramePr>
        <p:xfrm>
          <a:off x="1122531" y="366376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b="1" dirty="0"/>
                        <a:t>24</a:t>
                      </a:r>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endParaRPr lang="en-GB"/>
                    </a:p>
                  </a:txBody>
                  <a:tcPr/>
                </a:tc>
                <a:tc>
                  <a:txBody>
                    <a:bodyPr/>
                    <a:lstStyle/>
                    <a:p>
                      <a:endParaRPr lang="en-GB"/>
                    </a:p>
                  </a:txBody>
                  <a:tcPr/>
                </a:tc>
                <a:tc>
                  <a:txBody>
                    <a:bodyPr/>
                    <a:lstStyle/>
                    <a:p>
                      <a:endParaRPr lang="en-GB" dirty="0"/>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663762"/>
            <a:ext cx="468000" cy="468000"/>
          </a:xfrm>
          <a:prstGeom prst="rect">
            <a:avLst/>
          </a:prstGeom>
        </p:spPr>
      </p:pic>
    </p:spTree>
    <p:custDataLst>
      <p:tags r:id="rId1"/>
    </p:custDataLst>
    <p:extLst>
      <p:ext uri="{BB962C8B-B14F-4D97-AF65-F5344CB8AC3E}">
        <p14:creationId xmlns:p14="http://schemas.microsoft.com/office/powerpoint/2010/main" val="3678055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2</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1210306"/>
            <a:ext cx="4938645" cy="830997"/>
          </a:xfrm>
          <a:prstGeom prst="rect">
            <a:avLst/>
          </a:prstGeom>
          <a:solidFill>
            <a:schemeClr val="tx2">
              <a:lumMod val="40000"/>
              <a:lumOff val="60000"/>
            </a:schemeClr>
          </a:solidFill>
        </p:spPr>
        <p:txBody>
          <a:bodyPr wrap="square" rtlCol="0">
            <a:spAutoFit/>
          </a:bodyPr>
          <a:lstStyle/>
          <a:p>
            <a:pPr algn="just"/>
            <a:r>
              <a:rPr lang="en-GB" sz="2400" i="1" dirty="0"/>
              <a:t>Calculate the equivalent resistance of R1 and R2 to 2 decimal places.</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112432"/>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3830562277"/>
              </p:ext>
            </p:extLst>
          </p:nvPr>
        </p:nvGraphicFramePr>
        <p:xfrm>
          <a:off x="1122531" y="366376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b="1" dirty="0"/>
                        <a:t>24</a:t>
                      </a:r>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endParaRPr lang="en-GB"/>
                    </a:p>
                  </a:txBody>
                  <a:tcPr/>
                </a:tc>
                <a:tc>
                  <a:txBody>
                    <a:bodyPr/>
                    <a:lstStyle/>
                    <a:p>
                      <a:endParaRPr lang="en-GB"/>
                    </a:p>
                  </a:txBody>
                  <a:tcPr/>
                </a:tc>
                <a:tc>
                  <a:txBody>
                    <a:bodyPr/>
                    <a:lstStyle/>
                    <a:p>
                      <a:endParaRPr lang="en-GB" dirty="0"/>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663762"/>
            <a:ext cx="468000" cy="468000"/>
          </a:xfrm>
          <a:prstGeom prst="rect">
            <a:avLst/>
          </a:prstGeom>
        </p:spPr>
      </p:pic>
      <p:sp>
        <p:nvSpPr>
          <p:cNvPr id="13" name="Rectangle 12">
            <a:extLst>
              <a:ext uri="{FF2B5EF4-FFF2-40B4-BE49-F238E27FC236}">
                <a16:creationId xmlns:a16="http://schemas.microsoft.com/office/drawing/2014/main" id="{E35D9CE6-A0AC-3E49-9400-A5E9CEAAA61F}"/>
              </a:ext>
            </a:extLst>
          </p:cNvPr>
          <p:cNvSpPr/>
          <p:nvPr/>
        </p:nvSpPr>
        <p:spPr>
          <a:xfrm>
            <a:off x="1167079" y="2771059"/>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a:extLst>
              <a:ext uri="{FF2B5EF4-FFF2-40B4-BE49-F238E27FC236}">
                <a16:creationId xmlns:a16="http://schemas.microsoft.com/office/drawing/2014/main" id="{E384DD95-212F-2049-8A5C-A8E2AD002F87}"/>
              </a:ext>
            </a:extLst>
          </p:cNvPr>
          <p:cNvSpPr/>
          <p:nvPr/>
        </p:nvSpPr>
        <p:spPr>
          <a:xfrm>
            <a:off x="3824855" y="2717757"/>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6" name="TextBox 15">
            <a:extLst>
              <a:ext uri="{FF2B5EF4-FFF2-40B4-BE49-F238E27FC236}">
                <a16:creationId xmlns:a16="http://schemas.microsoft.com/office/drawing/2014/main" id="{7A70300F-0CB0-6240-B812-6882ACFEAF85}"/>
              </a:ext>
            </a:extLst>
          </p:cNvPr>
          <p:cNvSpPr txBox="1"/>
          <p:nvPr/>
        </p:nvSpPr>
        <p:spPr>
          <a:xfrm>
            <a:off x="1122530" y="2189474"/>
            <a:ext cx="4753613" cy="461665"/>
          </a:xfrm>
          <a:prstGeom prst="rect">
            <a:avLst/>
          </a:prstGeom>
          <a:noFill/>
        </p:spPr>
        <p:txBody>
          <a:bodyPr wrap="square" rtlCol="0">
            <a:spAutoFit/>
          </a:bodyPr>
          <a:lstStyle/>
          <a:p>
            <a:r>
              <a:rPr lang="en-GB" sz="2400" dirty="0"/>
              <a:t>Enter the resistance of R1//R2</a:t>
            </a:r>
          </a:p>
        </p:txBody>
      </p:sp>
      <p:sp>
        <p:nvSpPr>
          <p:cNvPr id="17" name="Rectangle 16">
            <a:extLst>
              <a:ext uri="{FF2B5EF4-FFF2-40B4-BE49-F238E27FC236}">
                <a16:creationId xmlns:a16="http://schemas.microsoft.com/office/drawing/2014/main" id="{5DF275FD-A199-AA4B-8DCA-396061D8FA0B}"/>
              </a:ext>
            </a:extLst>
          </p:cNvPr>
          <p:cNvSpPr/>
          <p:nvPr/>
        </p:nvSpPr>
        <p:spPr>
          <a:xfrm>
            <a:off x="3435005" y="2723732"/>
            <a:ext cx="389850" cy="461665"/>
          </a:xfrm>
          <a:prstGeom prst="rect">
            <a:avLst/>
          </a:prstGeom>
        </p:spPr>
        <p:txBody>
          <a:bodyPr wrap="none">
            <a:spAutoFit/>
          </a:bodyPr>
          <a:lstStyle/>
          <a:p>
            <a:r>
              <a:rPr lang="en-GB" sz="2400" dirty="0"/>
              <a:t>Ω</a:t>
            </a:r>
            <a:endParaRPr lang="en-GB" dirty="0"/>
          </a:p>
        </p:txBody>
      </p:sp>
    </p:spTree>
    <p:custDataLst>
      <p:tags r:id="rId1"/>
    </p:custDataLst>
    <p:extLst>
      <p:ext uri="{BB962C8B-B14F-4D97-AF65-F5344CB8AC3E}">
        <p14:creationId xmlns:p14="http://schemas.microsoft.com/office/powerpoint/2010/main" val="1943612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3</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1210306"/>
            <a:ext cx="4938645" cy="830997"/>
          </a:xfrm>
          <a:prstGeom prst="rect">
            <a:avLst/>
          </a:prstGeom>
          <a:solidFill>
            <a:schemeClr val="tx2">
              <a:lumMod val="40000"/>
              <a:lumOff val="60000"/>
            </a:schemeClr>
          </a:solidFill>
        </p:spPr>
        <p:txBody>
          <a:bodyPr wrap="square" rtlCol="0">
            <a:spAutoFit/>
          </a:bodyPr>
          <a:lstStyle/>
          <a:p>
            <a:pPr algn="just"/>
            <a:r>
              <a:rPr lang="en-GB" sz="2400" i="1" dirty="0"/>
              <a:t>Calculate the equivalent resistance of R3 and R4 to 2 decimal places.</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112432"/>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531350392"/>
              </p:ext>
            </p:extLst>
          </p:nvPr>
        </p:nvGraphicFramePr>
        <p:xfrm>
          <a:off x="1122531" y="366376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dirty="0"/>
                        <a:t>71.43</a:t>
                      </a:r>
                    </a:p>
                  </a:txBody>
                  <a:tcPr/>
                </a:tc>
                <a:tc>
                  <a:txBody>
                    <a:bodyPr/>
                    <a:lstStyle/>
                    <a:p>
                      <a:endParaRPr lang="en-GB"/>
                    </a:p>
                  </a:txBody>
                  <a:tcPr/>
                </a:tc>
                <a:tc>
                  <a:txBody>
                    <a:bodyPr/>
                    <a:lstStyle/>
                    <a:p>
                      <a:endParaRPr lang="en-GB" dirty="0"/>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663762"/>
            <a:ext cx="468000" cy="468000"/>
          </a:xfrm>
          <a:prstGeom prst="rect">
            <a:avLst/>
          </a:prstGeom>
        </p:spPr>
      </p:pic>
      <p:sp>
        <p:nvSpPr>
          <p:cNvPr id="13" name="Rectangle 12">
            <a:extLst>
              <a:ext uri="{FF2B5EF4-FFF2-40B4-BE49-F238E27FC236}">
                <a16:creationId xmlns:a16="http://schemas.microsoft.com/office/drawing/2014/main" id="{E35D9CE6-A0AC-3E49-9400-A5E9CEAAA61F}"/>
              </a:ext>
            </a:extLst>
          </p:cNvPr>
          <p:cNvSpPr/>
          <p:nvPr/>
        </p:nvSpPr>
        <p:spPr>
          <a:xfrm>
            <a:off x="1167079" y="2771059"/>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a:extLst>
              <a:ext uri="{FF2B5EF4-FFF2-40B4-BE49-F238E27FC236}">
                <a16:creationId xmlns:a16="http://schemas.microsoft.com/office/drawing/2014/main" id="{E384DD95-212F-2049-8A5C-A8E2AD002F87}"/>
              </a:ext>
            </a:extLst>
          </p:cNvPr>
          <p:cNvSpPr/>
          <p:nvPr/>
        </p:nvSpPr>
        <p:spPr>
          <a:xfrm>
            <a:off x="3824855" y="2717757"/>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6" name="TextBox 15">
            <a:extLst>
              <a:ext uri="{FF2B5EF4-FFF2-40B4-BE49-F238E27FC236}">
                <a16:creationId xmlns:a16="http://schemas.microsoft.com/office/drawing/2014/main" id="{7A70300F-0CB0-6240-B812-6882ACFEAF85}"/>
              </a:ext>
            </a:extLst>
          </p:cNvPr>
          <p:cNvSpPr txBox="1"/>
          <p:nvPr/>
        </p:nvSpPr>
        <p:spPr>
          <a:xfrm>
            <a:off x="1122530" y="2189474"/>
            <a:ext cx="4753613" cy="461665"/>
          </a:xfrm>
          <a:prstGeom prst="rect">
            <a:avLst/>
          </a:prstGeom>
          <a:noFill/>
        </p:spPr>
        <p:txBody>
          <a:bodyPr wrap="square" rtlCol="0">
            <a:spAutoFit/>
          </a:bodyPr>
          <a:lstStyle/>
          <a:p>
            <a:r>
              <a:rPr lang="en-GB" sz="2400" dirty="0"/>
              <a:t>Enter the resistance of R1//R2</a:t>
            </a:r>
          </a:p>
        </p:txBody>
      </p:sp>
      <p:sp>
        <p:nvSpPr>
          <p:cNvPr id="17" name="Rectangle 16">
            <a:extLst>
              <a:ext uri="{FF2B5EF4-FFF2-40B4-BE49-F238E27FC236}">
                <a16:creationId xmlns:a16="http://schemas.microsoft.com/office/drawing/2014/main" id="{5DF275FD-A199-AA4B-8DCA-396061D8FA0B}"/>
              </a:ext>
            </a:extLst>
          </p:cNvPr>
          <p:cNvSpPr/>
          <p:nvPr/>
        </p:nvSpPr>
        <p:spPr>
          <a:xfrm>
            <a:off x="3435005" y="2723732"/>
            <a:ext cx="389850" cy="461665"/>
          </a:xfrm>
          <a:prstGeom prst="rect">
            <a:avLst/>
          </a:prstGeom>
        </p:spPr>
        <p:txBody>
          <a:bodyPr wrap="none">
            <a:spAutoFit/>
          </a:bodyPr>
          <a:lstStyle/>
          <a:p>
            <a:r>
              <a:rPr lang="en-GB" sz="2400" dirty="0"/>
              <a:t>Ω</a:t>
            </a:r>
            <a:endParaRPr lang="en-GB" dirty="0"/>
          </a:p>
        </p:txBody>
      </p:sp>
    </p:spTree>
    <p:custDataLst>
      <p:tags r:id="rId1"/>
    </p:custDataLst>
    <p:extLst>
      <p:ext uri="{BB962C8B-B14F-4D97-AF65-F5344CB8AC3E}">
        <p14:creationId xmlns:p14="http://schemas.microsoft.com/office/powerpoint/2010/main" val="32477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4</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1210306"/>
            <a:ext cx="4938645" cy="830997"/>
          </a:xfrm>
          <a:prstGeom prst="rect">
            <a:avLst/>
          </a:prstGeom>
          <a:solidFill>
            <a:schemeClr val="tx2">
              <a:lumMod val="40000"/>
              <a:lumOff val="60000"/>
            </a:schemeClr>
          </a:solidFill>
        </p:spPr>
        <p:txBody>
          <a:bodyPr wrap="square" rtlCol="0">
            <a:spAutoFit/>
          </a:bodyPr>
          <a:lstStyle/>
          <a:p>
            <a:pPr algn="just"/>
            <a:r>
              <a:rPr lang="en-GB" sz="2400" i="1" dirty="0"/>
              <a:t>Now calculate the total resistance in the circuit (to 2 decimal places).</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112432"/>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3806330708"/>
              </p:ext>
            </p:extLst>
          </p:nvPr>
        </p:nvGraphicFramePr>
        <p:xfrm>
          <a:off x="1122531" y="366376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dirty="0"/>
                        <a:t>71.43</a:t>
                      </a:r>
                    </a:p>
                  </a:txBody>
                  <a:tcPr/>
                </a:tc>
                <a:tc>
                  <a:txBody>
                    <a:bodyPr/>
                    <a:lstStyle/>
                    <a:p>
                      <a:pPr algn="ctr"/>
                      <a:r>
                        <a:rPr lang="en-GB" dirty="0"/>
                        <a:t>127.27</a:t>
                      </a:r>
                    </a:p>
                  </a:txBody>
                  <a:tcPr/>
                </a:tc>
                <a:tc>
                  <a:txBody>
                    <a:bodyPr/>
                    <a:lstStyle/>
                    <a:p>
                      <a:endParaRPr lang="en-GB" dirty="0"/>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663762"/>
            <a:ext cx="468000" cy="468000"/>
          </a:xfrm>
          <a:prstGeom prst="rect">
            <a:avLst/>
          </a:prstGeom>
        </p:spPr>
      </p:pic>
      <p:sp>
        <p:nvSpPr>
          <p:cNvPr id="13" name="Rectangle 12">
            <a:extLst>
              <a:ext uri="{FF2B5EF4-FFF2-40B4-BE49-F238E27FC236}">
                <a16:creationId xmlns:a16="http://schemas.microsoft.com/office/drawing/2014/main" id="{E35D9CE6-A0AC-3E49-9400-A5E9CEAAA61F}"/>
              </a:ext>
            </a:extLst>
          </p:cNvPr>
          <p:cNvSpPr/>
          <p:nvPr/>
        </p:nvSpPr>
        <p:spPr>
          <a:xfrm>
            <a:off x="1167079" y="2771059"/>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a:extLst>
              <a:ext uri="{FF2B5EF4-FFF2-40B4-BE49-F238E27FC236}">
                <a16:creationId xmlns:a16="http://schemas.microsoft.com/office/drawing/2014/main" id="{E384DD95-212F-2049-8A5C-A8E2AD002F87}"/>
              </a:ext>
            </a:extLst>
          </p:cNvPr>
          <p:cNvSpPr/>
          <p:nvPr/>
        </p:nvSpPr>
        <p:spPr>
          <a:xfrm>
            <a:off x="3824855" y="2717757"/>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6" name="TextBox 15">
            <a:extLst>
              <a:ext uri="{FF2B5EF4-FFF2-40B4-BE49-F238E27FC236}">
                <a16:creationId xmlns:a16="http://schemas.microsoft.com/office/drawing/2014/main" id="{7A70300F-0CB0-6240-B812-6882ACFEAF85}"/>
              </a:ext>
            </a:extLst>
          </p:cNvPr>
          <p:cNvSpPr txBox="1"/>
          <p:nvPr/>
        </p:nvSpPr>
        <p:spPr>
          <a:xfrm>
            <a:off x="1122530" y="2189474"/>
            <a:ext cx="4753613" cy="461665"/>
          </a:xfrm>
          <a:prstGeom prst="rect">
            <a:avLst/>
          </a:prstGeom>
          <a:noFill/>
        </p:spPr>
        <p:txBody>
          <a:bodyPr wrap="square" rtlCol="0">
            <a:spAutoFit/>
          </a:bodyPr>
          <a:lstStyle/>
          <a:p>
            <a:r>
              <a:rPr lang="en-GB" sz="2400" dirty="0"/>
              <a:t>Enter the total circuit resistance</a:t>
            </a:r>
          </a:p>
        </p:txBody>
      </p:sp>
      <p:sp>
        <p:nvSpPr>
          <p:cNvPr id="17" name="Rectangle 16">
            <a:extLst>
              <a:ext uri="{FF2B5EF4-FFF2-40B4-BE49-F238E27FC236}">
                <a16:creationId xmlns:a16="http://schemas.microsoft.com/office/drawing/2014/main" id="{5DF275FD-A199-AA4B-8DCA-396061D8FA0B}"/>
              </a:ext>
            </a:extLst>
          </p:cNvPr>
          <p:cNvSpPr/>
          <p:nvPr/>
        </p:nvSpPr>
        <p:spPr>
          <a:xfrm>
            <a:off x="3435005" y="2723732"/>
            <a:ext cx="389850" cy="461665"/>
          </a:xfrm>
          <a:prstGeom prst="rect">
            <a:avLst/>
          </a:prstGeom>
        </p:spPr>
        <p:txBody>
          <a:bodyPr wrap="none">
            <a:spAutoFit/>
          </a:bodyPr>
          <a:lstStyle/>
          <a:p>
            <a:r>
              <a:rPr lang="en-GB" sz="2400" dirty="0"/>
              <a:t>Ω</a:t>
            </a:r>
            <a:endParaRPr lang="en-GB" dirty="0"/>
          </a:p>
        </p:txBody>
      </p:sp>
    </p:spTree>
    <p:custDataLst>
      <p:tags r:id="rId1"/>
    </p:custDataLst>
    <p:extLst>
      <p:ext uri="{BB962C8B-B14F-4D97-AF65-F5344CB8AC3E}">
        <p14:creationId xmlns:p14="http://schemas.microsoft.com/office/powerpoint/2010/main" val="3580583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5</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1210306"/>
            <a:ext cx="4938645" cy="1200329"/>
          </a:xfrm>
          <a:prstGeom prst="rect">
            <a:avLst/>
          </a:prstGeom>
          <a:solidFill>
            <a:schemeClr val="tx2">
              <a:lumMod val="40000"/>
              <a:lumOff val="60000"/>
            </a:schemeClr>
          </a:solidFill>
        </p:spPr>
        <p:txBody>
          <a:bodyPr wrap="square" rtlCol="0">
            <a:spAutoFit/>
          </a:bodyPr>
          <a:lstStyle/>
          <a:p>
            <a:pPr algn="just"/>
            <a:r>
              <a:rPr lang="en-GB" sz="2400" i="1" dirty="0"/>
              <a:t>Now calculate the total current in the circuit using Ohm’s Law (to 2 decimal places.</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112432"/>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2418986908"/>
              </p:ext>
            </p:extLst>
          </p:nvPr>
        </p:nvGraphicFramePr>
        <p:xfrm>
          <a:off x="1122531" y="366376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dirty="0"/>
                        <a:t>71.43</a:t>
                      </a:r>
                    </a:p>
                  </a:txBody>
                  <a:tcPr/>
                </a:tc>
                <a:tc>
                  <a:txBody>
                    <a:bodyPr/>
                    <a:lstStyle/>
                    <a:p>
                      <a:pPr algn="ctr"/>
                      <a:r>
                        <a:rPr lang="en-GB" dirty="0"/>
                        <a:t>127.27</a:t>
                      </a:r>
                    </a:p>
                  </a:txBody>
                  <a:tcPr/>
                </a:tc>
                <a:tc>
                  <a:txBody>
                    <a:bodyPr/>
                    <a:lstStyle/>
                    <a:p>
                      <a:pPr algn="ctr"/>
                      <a:r>
                        <a:rPr lang="en-GB" b="1" dirty="0"/>
                        <a:t>198.70</a:t>
                      </a:r>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663762"/>
            <a:ext cx="468000" cy="468000"/>
          </a:xfrm>
          <a:prstGeom prst="rect">
            <a:avLst/>
          </a:prstGeom>
        </p:spPr>
      </p:pic>
      <p:sp>
        <p:nvSpPr>
          <p:cNvPr id="13" name="Rectangle 12">
            <a:extLst>
              <a:ext uri="{FF2B5EF4-FFF2-40B4-BE49-F238E27FC236}">
                <a16:creationId xmlns:a16="http://schemas.microsoft.com/office/drawing/2014/main" id="{E35D9CE6-A0AC-3E49-9400-A5E9CEAAA61F}"/>
              </a:ext>
            </a:extLst>
          </p:cNvPr>
          <p:cNvSpPr/>
          <p:nvPr/>
        </p:nvSpPr>
        <p:spPr>
          <a:xfrm>
            <a:off x="1167079" y="3070859"/>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a:extLst>
              <a:ext uri="{FF2B5EF4-FFF2-40B4-BE49-F238E27FC236}">
                <a16:creationId xmlns:a16="http://schemas.microsoft.com/office/drawing/2014/main" id="{E384DD95-212F-2049-8A5C-A8E2AD002F87}"/>
              </a:ext>
            </a:extLst>
          </p:cNvPr>
          <p:cNvSpPr/>
          <p:nvPr/>
        </p:nvSpPr>
        <p:spPr>
          <a:xfrm>
            <a:off x="4042863" y="3017557"/>
            <a:ext cx="2445347"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6" name="TextBox 15">
            <a:extLst>
              <a:ext uri="{FF2B5EF4-FFF2-40B4-BE49-F238E27FC236}">
                <a16:creationId xmlns:a16="http://schemas.microsoft.com/office/drawing/2014/main" id="{7A70300F-0CB0-6240-B812-6882ACFEAF85}"/>
              </a:ext>
            </a:extLst>
          </p:cNvPr>
          <p:cNvSpPr txBox="1"/>
          <p:nvPr/>
        </p:nvSpPr>
        <p:spPr>
          <a:xfrm>
            <a:off x="1122530" y="2489274"/>
            <a:ext cx="4753613" cy="461665"/>
          </a:xfrm>
          <a:prstGeom prst="rect">
            <a:avLst/>
          </a:prstGeom>
          <a:noFill/>
        </p:spPr>
        <p:txBody>
          <a:bodyPr wrap="square" rtlCol="0">
            <a:spAutoFit/>
          </a:bodyPr>
          <a:lstStyle/>
          <a:p>
            <a:r>
              <a:rPr lang="en-GB" sz="2400" dirty="0"/>
              <a:t>Enter the total circuit current</a:t>
            </a:r>
          </a:p>
        </p:txBody>
      </p:sp>
      <p:sp>
        <p:nvSpPr>
          <p:cNvPr id="17" name="Rectangle 16">
            <a:extLst>
              <a:ext uri="{FF2B5EF4-FFF2-40B4-BE49-F238E27FC236}">
                <a16:creationId xmlns:a16="http://schemas.microsoft.com/office/drawing/2014/main" id="{5DF275FD-A199-AA4B-8DCA-396061D8FA0B}"/>
              </a:ext>
            </a:extLst>
          </p:cNvPr>
          <p:cNvSpPr/>
          <p:nvPr/>
        </p:nvSpPr>
        <p:spPr>
          <a:xfrm>
            <a:off x="3435005" y="3023532"/>
            <a:ext cx="607859" cy="461665"/>
          </a:xfrm>
          <a:prstGeom prst="rect">
            <a:avLst/>
          </a:prstGeom>
        </p:spPr>
        <p:txBody>
          <a:bodyPr wrap="none">
            <a:spAutoFit/>
          </a:bodyPr>
          <a:lstStyle/>
          <a:p>
            <a:r>
              <a:rPr lang="en-GB" sz="2400" dirty="0"/>
              <a:t>mA</a:t>
            </a:r>
            <a:endParaRPr lang="en-GB" dirty="0"/>
          </a:p>
        </p:txBody>
      </p:sp>
    </p:spTree>
    <p:custDataLst>
      <p:tags r:id="rId1"/>
    </p:custDataLst>
    <p:extLst>
      <p:ext uri="{BB962C8B-B14F-4D97-AF65-F5344CB8AC3E}">
        <p14:creationId xmlns:p14="http://schemas.microsoft.com/office/powerpoint/2010/main" val="2135839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6</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1210306"/>
            <a:ext cx="4938645" cy="1200329"/>
          </a:xfrm>
          <a:prstGeom prst="rect">
            <a:avLst/>
          </a:prstGeom>
          <a:solidFill>
            <a:schemeClr val="tx2">
              <a:lumMod val="40000"/>
              <a:lumOff val="60000"/>
            </a:schemeClr>
          </a:solidFill>
        </p:spPr>
        <p:txBody>
          <a:bodyPr wrap="square" rtlCol="0">
            <a:spAutoFit/>
          </a:bodyPr>
          <a:lstStyle/>
          <a:p>
            <a:pPr algn="just"/>
            <a:r>
              <a:rPr lang="en-GB" sz="2400" i="1" dirty="0"/>
              <a:t>What is the current through the equivalent resistances R1//R2 and R3//R4?</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112432"/>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1259409173"/>
              </p:ext>
            </p:extLst>
          </p:nvPr>
        </p:nvGraphicFramePr>
        <p:xfrm>
          <a:off x="1122531" y="366376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pPr algn="ctr"/>
                      <a:r>
                        <a:rPr lang="en-GB" b="1" dirty="0"/>
                        <a:t>120.78m</a:t>
                      </a:r>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dirty="0"/>
                        <a:t>71.43</a:t>
                      </a:r>
                    </a:p>
                  </a:txBody>
                  <a:tcPr/>
                </a:tc>
                <a:tc>
                  <a:txBody>
                    <a:bodyPr/>
                    <a:lstStyle/>
                    <a:p>
                      <a:pPr algn="ctr"/>
                      <a:r>
                        <a:rPr lang="en-GB" dirty="0"/>
                        <a:t>127.27</a:t>
                      </a:r>
                    </a:p>
                  </a:txBody>
                  <a:tcPr/>
                </a:tc>
                <a:tc>
                  <a:txBody>
                    <a:bodyPr/>
                    <a:lstStyle/>
                    <a:p>
                      <a:pPr algn="ctr"/>
                      <a:r>
                        <a:rPr lang="en-GB" b="1" dirty="0"/>
                        <a:t>198.70</a:t>
                      </a:r>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663762"/>
            <a:ext cx="468000" cy="468000"/>
          </a:xfrm>
          <a:prstGeom prst="rect">
            <a:avLst/>
          </a:prstGeom>
        </p:spPr>
      </p:pic>
      <p:sp>
        <p:nvSpPr>
          <p:cNvPr id="13" name="Rectangle 12">
            <a:extLst>
              <a:ext uri="{FF2B5EF4-FFF2-40B4-BE49-F238E27FC236}">
                <a16:creationId xmlns:a16="http://schemas.microsoft.com/office/drawing/2014/main" id="{E35D9CE6-A0AC-3E49-9400-A5E9CEAAA61F}"/>
              </a:ext>
            </a:extLst>
          </p:cNvPr>
          <p:cNvSpPr/>
          <p:nvPr/>
        </p:nvSpPr>
        <p:spPr>
          <a:xfrm>
            <a:off x="1167079" y="3070859"/>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a:extLst>
              <a:ext uri="{FF2B5EF4-FFF2-40B4-BE49-F238E27FC236}">
                <a16:creationId xmlns:a16="http://schemas.microsoft.com/office/drawing/2014/main" id="{E384DD95-212F-2049-8A5C-A8E2AD002F87}"/>
              </a:ext>
            </a:extLst>
          </p:cNvPr>
          <p:cNvSpPr/>
          <p:nvPr/>
        </p:nvSpPr>
        <p:spPr>
          <a:xfrm>
            <a:off x="4042863" y="3017557"/>
            <a:ext cx="2445347"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6" name="TextBox 15">
            <a:extLst>
              <a:ext uri="{FF2B5EF4-FFF2-40B4-BE49-F238E27FC236}">
                <a16:creationId xmlns:a16="http://schemas.microsoft.com/office/drawing/2014/main" id="{7A70300F-0CB0-6240-B812-6882ACFEAF85}"/>
              </a:ext>
            </a:extLst>
          </p:cNvPr>
          <p:cNvSpPr txBox="1"/>
          <p:nvPr/>
        </p:nvSpPr>
        <p:spPr>
          <a:xfrm>
            <a:off x="1122530" y="2489274"/>
            <a:ext cx="4753613" cy="461665"/>
          </a:xfrm>
          <a:prstGeom prst="rect">
            <a:avLst/>
          </a:prstGeom>
          <a:noFill/>
        </p:spPr>
        <p:txBody>
          <a:bodyPr wrap="square" rtlCol="0">
            <a:spAutoFit/>
          </a:bodyPr>
          <a:lstStyle/>
          <a:p>
            <a:r>
              <a:rPr lang="en-GB" sz="2400" dirty="0"/>
              <a:t>Current through R1//R2 and R3//R4</a:t>
            </a:r>
          </a:p>
        </p:txBody>
      </p:sp>
      <p:sp>
        <p:nvSpPr>
          <p:cNvPr id="17" name="Rectangle 16">
            <a:extLst>
              <a:ext uri="{FF2B5EF4-FFF2-40B4-BE49-F238E27FC236}">
                <a16:creationId xmlns:a16="http://schemas.microsoft.com/office/drawing/2014/main" id="{5DF275FD-A199-AA4B-8DCA-396061D8FA0B}"/>
              </a:ext>
            </a:extLst>
          </p:cNvPr>
          <p:cNvSpPr/>
          <p:nvPr/>
        </p:nvSpPr>
        <p:spPr>
          <a:xfrm>
            <a:off x="3435005" y="3023532"/>
            <a:ext cx="607859" cy="461665"/>
          </a:xfrm>
          <a:prstGeom prst="rect">
            <a:avLst/>
          </a:prstGeom>
        </p:spPr>
        <p:txBody>
          <a:bodyPr wrap="none">
            <a:spAutoFit/>
          </a:bodyPr>
          <a:lstStyle/>
          <a:p>
            <a:r>
              <a:rPr lang="en-GB" sz="2400" dirty="0"/>
              <a:t>mA</a:t>
            </a:r>
            <a:endParaRPr lang="en-GB" dirty="0"/>
          </a:p>
        </p:txBody>
      </p:sp>
    </p:spTree>
    <p:custDataLst>
      <p:tags r:id="rId1"/>
    </p:custDataLst>
    <p:extLst>
      <p:ext uri="{BB962C8B-B14F-4D97-AF65-F5344CB8AC3E}">
        <p14:creationId xmlns:p14="http://schemas.microsoft.com/office/powerpoint/2010/main" val="382503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7</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1210306"/>
            <a:ext cx="4938645" cy="830997"/>
          </a:xfrm>
          <a:prstGeom prst="rect">
            <a:avLst/>
          </a:prstGeom>
          <a:solidFill>
            <a:schemeClr val="tx2">
              <a:lumMod val="40000"/>
              <a:lumOff val="60000"/>
            </a:schemeClr>
          </a:solidFill>
        </p:spPr>
        <p:txBody>
          <a:bodyPr wrap="square" rtlCol="0">
            <a:spAutoFit/>
          </a:bodyPr>
          <a:lstStyle/>
          <a:p>
            <a:pPr algn="just"/>
            <a:r>
              <a:rPr lang="en-GB" sz="2400" i="1" dirty="0"/>
              <a:t>Calculate the voltage across R1 and R2 (to 2 decimal places).</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112432"/>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2998653851"/>
              </p:ext>
            </p:extLst>
          </p:nvPr>
        </p:nvGraphicFramePr>
        <p:xfrm>
          <a:off x="1122531" y="366376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dirty="0"/>
                        <a:t>120.78m</a:t>
                      </a:r>
                    </a:p>
                  </a:txBody>
                  <a:tcPr/>
                </a:tc>
                <a:tc>
                  <a:txBody>
                    <a:bodyPr/>
                    <a:lstStyle/>
                    <a:p>
                      <a:pPr algn="ctr"/>
                      <a:r>
                        <a:rPr lang="en-GB" dirty="0"/>
                        <a:t>120.78m</a:t>
                      </a:r>
                    </a:p>
                  </a:txBody>
                  <a:tcPr/>
                </a:tc>
                <a:tc>
                  <a:txBody>
                    <a:bodyPr/>
                    <a:lstStyle/>
                    <a:p>
                      <a:pPr algn="ctr"/>
                      <a:r>
                        <a:rPr lang="en-GB" b="1" dirty="0"/>
                        <a:t>120.78m</a:t>
                      </a:r>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dirty="0"/>
                        <a:t>71.43</a:t>
                      </a:r>
                    </a:p>
                  </a:txBody>
                  <a:tcPr/>
                </a:tc>
                <a:tc>
                  <a:txBody>
                    <a:bodyPr/>
                    <a:lstStyle/>
                    <a:p>
                      <a:pPr algn="ctr"/>
                      <a:r>
                        <a:rPr lang="en-GB" dirty="0"/>
                        <a:t>127.27</a:t>
                      </a:r>
                    </a:p>
                  </a:txBody>
                  <a:tcPr/>
                </a:tc>
                <a:tc>
                  <a:txBody>
                    <a:bodyPr/>
                    <a:lstStyle/>
                    <a:p>
                      <a:pPr algn="ctr"/>
                      <a:r>
                        <a:rPr lang="en-GB" b="1" dirty="0"/>
                        <a:t>198.70</a:t>
                      </a:r>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663762"/>
            <a:ext cx="468000" cy="468000"/>
          </a:xfrm>
          <a:prstGeom prst="rect">
            <a:avLst/>
          </a:prstGeom>
        </p:spPr>
      </p:pic>
      <p:sp>
        <p:nvSpPr>
          <p:cNvPr id="13" name="Rectangle 12">
            <a:extLst>
              <a:ext uri="{FF2B5EF4-FFF2-40B4-BE49-F238E27FC236}">
                <a16:creationId xmlns:a16="http://schemas.microsoft.com/office/drawing/2014/main" id="{E35D9CE6-A0AC-3E49-9400-A5E9CEAAA61F}"/>
              </a:ext>
            </a:extLst>
          </p:cNvPr>
          <p:cNvSpPr/>
          <p:nvPr/>
        </p:nvSpPr>
        <p:spPr>
          <a:xfrm>
            <a:off x="1167079" y="3070859"/>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a:extLst>
              <a:ext uri="{FF2B5EF4-FFF2-40B4-BE49-F238E27FC236}">
                <a16:creationId xmlns:a16="http://schemas.microsoft.com/office/drawing/2014/main" id="{E384DD95-212F-2049-8A5C-A8E2AD002F87}"/>
              </a:ext>
            </a:extLst>
          </p:cNvPr>
          <p:cNvSpPr/>
          <p:nvPr/>
        </p:nvSpPr>
        <p:spPr>
          <a:xfrm>
            <a:off x="4042863" y="3017557"/>
            <a:ext cx="2445347"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6" name="TextBox 15">
            <a:extLst>
              <a:ext uri="{FF2B5EF4-FFF2-40B4-BE49-F238E27FC236}">
                <a16:creationId xmlns:a16="http://schemas.microsoft.com/office/drawing/2014/main" id="{7A70300F-0CB0-6240-B812-6882ACFEAF85}"/>
              </a:ext>
            </a:extLst>
          </p:cNvPr>
          <p:cNvSpPr txBox="1"/>
          <p:nvPr/>
        </p:nvSpPr>
        <p:spPr>
          <a:xfrm>
            <a:off x="1122530" y="2489274"/>
            <a:ext cx="4753613" cy="461665"/>
          </a:xfrm>
          <a:prstGeom prst="rect">
            <a:avLst/>
          </a:prstGeom>
          <a:noFill/>
        </p:spPr>
        <p:txBody>
          <a:bodyPr wrap="square" rtlCol="0">
            <a:spAutoFit/>
          </a:bodyPr>
          <a:lstStyle/>
          <a:p>
            <a:r>
              <a:rPr lang="en-GB" sz="2400" dirty="0"/>
              <a:t>Voltage across R1 and R2</a:t>
            </a:r>
          </a:p>
        </p:txBody>
      </p:sp>
      <p:sp>
        <p:nvSpPr>
          <p:cNvPr id="17" name="Rectangle 16">
            <a:extLst>
              <a:ext uri="{FF2B5EF4-FFF2-40B4-BE49-F238E27FC236}">
                <a16:creationId xmlns:a16="http://schemas.microsoft.com/office/drawing/2014/main" id="{5DF275FD-A199-AA4B-8DCA-396061D8FA0B}"/>
              </a:ext>
            </a:extLst>
          </p:cNvPr>
          <p:cNvSpPr/>
          <p:nvPr/>
        </p:nvSpPr>
        <p:spPr>
          <a:xfrm>
            <a:off x="3435005" y="3023532"/>
            <a:ext cx="359394" cy="461665"/>
          </a:xfrm>
          <a:prstGeom prst="rect">
            <a:avLst/>
          </a:prstGeom>
        </p:spPr>
        <p:txBody>
          <a:bodyPr wrap="none">
            <a:spAutoFit/>
          </a:bodyPr>
          <a:lstStyle/>
          <a:p>
            <a:r>
              <a:rPr lang="en-GB" sz="2400" dirty="0"/>
              <a:t>V</a:t>
            </a:r>
            <a:endParaRPr lang="en-GB" dirty="0"/>
          </a:p>
        </p:txBody>
      </p:sp>
    </p:spTree>
    <p:custDataLst>
      <p:tags r:id="rId1"/>
    </p:custDataLst>
    <p:extLst>
      <p:ext uri="{BB962C8B-B14F-4D97-AF65-F5344CB8AC3E}">
        <p14:creationId xmlns:p14="http://schemas.microsoft.com/office/powerpoint/2010/main" val="1152216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8</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1210306"/>
            <a:ext cx="4938645" cy="830997"/>
          </a:xfrm>
          <a:prstGeom prst="rect">
            <a:avLst/>
          </a:prstGeom>
          <a:solidFill>
            <a:schemeClr val="tx2">
              <a:lumMod val="40000"/>
              <a:lumOff val="60000"/>
            </a:schemeClr>
          </a:solidFill>
        </p:spPr>
        <p:txBody>
          <a:bodyPr wrap="square" rtlCol="0">
            <a:spAutoFit/>
          </a:bodyPr>
          <a:lstStyle/>
          <a:p>
            <a:pPr algn="just"/>
            <a:r>
              <a:rPr lang="en-GB" sz="2400" i="1" dirty="0"/>
              <a:t>Calculate the voltage across R3 and R4 (to 2 decimal places).</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112432"/>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2496944862"/>
              </p:ext>
            </p:extLst>
          </p:nvPr>
        </p:nvGraphicFramePr>
        <p:xfrm>
          <a:off x="1122531" y="366376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dirty="0"/>
                        <a:t>8.63</a:t>
                      </a:r>
                    </a:p>
                  </a:txBody>
                  <a:tcPr/>
                </a:tc>
                <a:tc>
                  <a:txBody>
                    <a:bodyPr/>
                    <a:lstStyle/>
                    <a:p>
                      <a:endParaRPr lang="en-GB"/>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dirty="0"/>
                        <a:t>120.78m</a:t>
                      </a:r>
                    </a:p>
                  </a:txBody>
                  <a:tcPr/>
                </a:tc>
                <a:tc>
                  <a:txBody>
                    <a:bodyPr/>
                    <a:lstStyle/>
                    <a:p>
                      <a:pPr algn="ctr"/>
                      <a:r>
                        <a:rPr lang="en-GB" dirty="0"/>
                        <a:t>120.78m</a:t>
                      </a:r>
                    </a:p>
                  </a:txBody>
                  <a:tcPr/>
                </a:tc>
                <a:tc>
                  <a:txBody>
                    <a:bodyPr/>
                    <a:lstStyle/>
                    <a:p>
                      <a:pPr algn="ctr"/>
                      <a:r>
                        <a:rPr lang="en-GB" b="1" dirty="0"/>
                        <a:t>120.78m</a:t>
                      </a:r>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dirty="0"/>
                        <a:t>71.43</a:t>
                      </a:r>
                    </a:p>
                  </a:txBody>
                  <a:tcPr/>
                </a:tc>
                <a:tc>
                  <a:txBody>
                    <a:bodyPr/>
                    <a:lstStyle/>
                    <a:p>
                      <a:pPr algn="ctr"/>
                      <a:r>
                        <a:rPr lang="en-GB" dirty="0"/>
                        <a:t>127.27</a:t>
                      </a:r>
                    </a:p>
                  </a:txBody>
                  <a:tcPr/>
                </a:tc>
                <a:tc>
                  <a:txBody>
                    <a:bodyPr/>
                    <a:lstStyle/>
                    <a:p>
                      <a:pPr algn="ctr"/>
                      <a:r>
                        <a:rPr lang="en-GB" b="1" dirty="0"/>
                        <a:t>198.70</a:t>
                      </a:r>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663762"/>
            <a:ext cx="468000" cy="468000"/>
          </a:xfrm>
          <a:prstGeom prst="rect">
            <a:avLst/>
          </a:prstGeom>
        </p:spPr>
      </p:pic>
      <p:sp>
        <p:nvSpPr>
          <p:cNvPr id="13" name="Rectangle 12">
            <a:extLst>
              <a:ext uri="{FF2B5EF4-FFF2-40B4-BE49-F238E27FC236}">
                <a16:creationId xmlns:a16="http://schemas.microsoft.com/office/drawing/2014/main" id="{E35D9CE6-A0AC-3E49-9400-A5E9CEAAA61F}"/>
              </a:ext>
            </a:extLst>
          </p:cNvPr>
          <p:cNvSpPr/>
          <p:nvPr/>
        </p:nvSpPr>
        <p:spPr>
          <a:xfrm>
            <a:off x="1167079" y="3070859"/>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a:extLst>
              <a:ext uri="{FF2B5EF4-FFF2-40B4-BE49-F238E27FC236}">
                <a16:creationId xmlns:a16="http://schemas.microsoft.com/office/drawing/2014/main" id="{E384DD95-212F-2049-8A5C-A8E2AD002F87}"/>
              </a:ext>
            </a:extLst>
          </p:cNvPr>
          <p:cNvSpPr/>
          <p:nvPr/>
        </p:nvSpPr>
        <p:spPr>
          <a:xfrm>
            <a:off x="4042863" y="3017557"/>
            <a:ext cx="2445347"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6" name="TextBox 15">
            <a:extLst>
              <a:ext uri="{FF2B5EF4-FFF2-40B4-BE49-F238E27FC236}">
                <a16:creationId xmlns:a16="http://schemas.microsoft.com/office/drawing/2014/main" id="{7A70300F-0CB0-6240-B812-6882ACFEAF85}"/>
              </a:ext>
            </a:extLst>
          </p:cNvPr>
          <p:cNvSpPr txBox="1"/>
          <p:nvPr/>
        </p:nvSpPr>
        <p:spPr>
          <a:xfrm>
            <a:off x="1122530" y="2489274"/>
            <a:ext cx="4753613" cy="461665"/>
          </a:xfrm>
          <a:prstGeom prst="rect">
            <a:avLst/>
          </a:prstGeom>
          <a:noFill/>
        </p:spPr>
        <p:txBody>
          <a:bodyPr wrap="square" rtlCol="0">
            <a:spAutoFit/>
          </a:bodyPr>
          <a:lstStyle/>
          <a:p>
            <a:r>
              <a:rPr lang="en-GB" sz="2400" dirty="0"/>
              <a:t>Voltage across R3 and R4</a:t>
            </a:r>
          </a:p>
        </p:txBody>
      </p:sp>
      <p:sp>
        <p:nvSpPr>
          <p:cNvPr id="17" name="Rectangle 16">
            <a:extLst>
              <a:ext uri="{FF2B5EF4-FFF2-40B4-BE49-F238E27FC236}">
                <a16:creationId xmlns:a16="http://schemas.microsoft.com/office/drawing/2014/main" id="{5DF275FD-A199-AA4B-8DCA-396061D8FA0B}"/>
              </a:ext>
            </a:extLst>
          </p:cNvPr>
          <p:cNvSpPr/>
          <p:nvPr/>
        </p:nvSpPr>
        <p:spPr>
          <a:xfrm>
            <a:off x="3435005" y="3023532"/>
            <a:ext cx="359394" cy="461665"/>
          </a:xfrm>
          <a:prstGeom prst="rect">
            <a:avLst/>
          </a:prstGeom>
        </p:spPr>
        <p:txBody>
          <a:bodyPr wrap="none">
            <a:spAutoFit/>
          </a:bodyPr>
          <a:lstStyle/>
          <a:p>
            <a:r>
              <a:rPr lang="en-GB" sz="2400" dirty="0"/>
              <a:t>V</a:t>
            </a:r>
            <a:endParaRPr lang="en-GB" dirty="0"/>
          </a:p>
        </p:txBody>
      </p:sp>
    </p:spTree>
    <p:custDataLst>
      <p:tags r:id="rId1"/>
    </p:custDataLst>
    <p:extLst>
      <p:ext uri="{BB962C8B-B14F-4D97-AF65-F5344CB8AC3E}">
        <p14:creationId xmlns:p14="http://schemas.microsoft.com/office/powerpoint/2010/main" val="4087658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9</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2304584"/>
            <a:ext cx="4938645" cy="461665"/>
          </a:xfrm>
          <a:prstGeom prst="rect">
            <a:avLst/>
          </a:prstGeom>
          <a:solidFill>
            <a:schemeClr val="tx2">
              <a:lumMod val="40000"/>
              <a:lumOff val="60000"/>
            </a:schemeClr>
          </a:solidFill>
        </p:spPr>
        <p:txBody>
          <a:bodyPr wrap="square" rtlCol="0">
            <a:spAutoFit/>
          </a:bodyPr>
          <a:lstStyle/>
          <a:p>
            <a:pPr algn="just"/>
            <a:r>
              <a:rPr lang="en-GB" sz="2400" i="1" dirty="0"/>
              <a:t>What is the voltage across R1 and R2?</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206710"/>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3439531992"/>
              </p:ext>
            </p:extLst>
          </p:nvPr>
        </p:nvGraphicFramePr>
        <p:xfrm>
          <a:off x="1122531" y="378368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dirty="0"/>
                        <a:t>8.63</a:t>
                      </a:r>
                    </a:p>
                  </a:txBody>
                  <a:tcPr/>
                </a:tc>
                <a:tc>
                  <a:txBody>
                    <a:bodyPr/>
                    <a:lstStyle/>
                    <a:p>
                      <a:pPr algn="ctr"/>
                      <a:r>
                        <a:rPr lang="en-GB" dirty="0"/>
                        <a:t>15.37</a:t>
                      </a:r>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dirty="0"/>
                        <a:t>120.78m</a:t>
                      </a:r>
                    </a:p>
                  </a:txBody>
                  <a:tcPr/>
                </a:tc>
                <a:tc>
                  <a:txBody>
                    <a:bodyPr/>
                    <a:lstStyle/>
                    <a:p>
                      <a:pPr algn="ctr"/>
                      <a:r>
                        <a:rPr lang="en-GB" dirty="0"/>
                        <a:t>120.78m</a:t>
                      </a:r>
                    </a:p>
                  </a:txBody>
                  <a:tcPr/>
                </a:tc>
                <a:tc>
                  <a:txBody>
                    <a:bodyPr/>
                    <a:lstStyle/>
                    <a:p>
                      <a:pPr algn="ctr"/>
                      <a:r>
                        <a:rPr lang="en-GB" b="1" dirty="0"/>
                        <a:t>120.78m</a:t>
                      </a:r>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dirty="0"/>
                        <a:t>71.43</a:t>
                      </a:r>
                    </a:p>
                  </a:txBody>
                  <a:tcPr/>
                </a:tc>
                <a:tc>
                  <a:txBody>
                    <a:bodyPr/>
                    <a:lstStyle/>
                    <a:p>
                      <a:pPr algn="ctr"/>
                      <a:r>
                        <a:rPr lang="en-GB" dirty="0"/>
                        <a:t>127.27</a:t>
                      </a:r>
                    </a:p>
                  </a:txBody>
                  <a:tcPr/>
                </a:tc>
                <a:tc>
                  <a:txBody>
                    <a:bodyPr/>
                    <a:lstStyle/>
                    <a:p>
                      <a:pPr algn="ctr"/>
                      <a:r>
                        <a:rPr lang="en-GB" b="1" dirty="0"/>
                        <a:t>198.70</a:t>
                      </a:r>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783682"/>
            <a:ext cx="468000" cy="468000"/>
          </a:xfrm>
          <a:prstGeom prst="rect">
            <a:avLst/>
          </a:prstGeom>
        </p:spPr>
      </p:pic>
      <p:sp>
        <p:nvSpPr>
          <p:cNvPr id="13" name="Rectangle 12">
            <a:extLst>
              <a:ext uri="{FF2B5EF4-FFF2-40B4-BE49-F238E27FC236}">
                <a16:creationId xmlns:a16="http://schemas.microsoft.com/office/drawing/2014/main" id="{E35D9CE6-A0AC-3E49-9400-A5E9CEAAA61F}"/>
              </a:ext>
            </a:extLst>
          </p:cNvPr>
          <p:cNvSpPr/>
          <p:nvPr/>
        </p:nvSpPr>
        <p:spPr>
          <a:xfrm>
            <a:off x="1167080" y="3183429"/>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a:extLst>
              <a:ext uri="{FF2B5EF4-FFF2-40B4-BE49-F238E27FC236}">
                <a16:creationId xmlns:a16="http://schemas.microsoft.com/office/drawing/2014/main" id="{E384DD95-212F-2049-8A5C-A8E2AD002F87}"/>
              </a:ext>
            </a:extLst>
          </p:cNvPr>
          <p:cNvSpPr/>
          <p:nvPr/>
        </p:nvSpPr>
        <p:spPr>
          <a:xfrm>
            <a:off x="4042864" y="3175097"/>
            <a:ext cx="2445347"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6" name="TextBox 15">
            <a:extLst>
              <a:ext uri="{FF2B5EF4-FFF2-40B4-BE49-F238E27FC236}">
                <a16:creationId xmlns:a16="http://schemas.microsoft.com/office/drawing/2014/main" id="{7A70300F-0CB0-6240-B812-6882ACFEAF85}"/>
              </a:ext>
            </a:extLst>
          </p:cNvPr>
          <p:cNvSpPr txBox="1"/>
          <p:nvPr/>
        </p:nvSpPr>
        <p:spPr>
          <a:xfrm>
            <a:off x="1122531" y="2751744"/>
            <a:ext cx="4753613" cy="461665"/>
          </a:xfrm>
          <a:prstGeom prst="rect">
            <a:avLst/>
          </a:prstGeom>
          <a:noFill/>
        </p:spPr>
        <p:txBody>
          <a:bodyPr wrap="square" rtlCol="0">
            <a:spAutoFit/>
          </a:bodyPr>
          <a:lstStyle/>
          <a:p>
            <a:r>
              <a:rPr lang="en-GB" sz="2400" dirty="0"/>
              <a:t>Voltage across R1 and R2</a:t>
            </a:r>
          </a:p>
        </p:txBody>
      </p:sp>
      <p:sp>
        <p:nvSpPr>
          <p:cNvPr id="17" name="Rectangle 16">
            <a:extLst>
              <a:ext uri="{FF2B5EF4-FFF2-40B4-BE49-F238E27FC236}">
                <a16:creationId xmlns:a16="http://schemas.microsoft.com/office/drawing/2014/main" id="{5DF275FD-A199-AA4B-8DCA-396061D8FA0B}"/>
              </a:ext>
            </a:extLst>
          </p:cNvPr>
          <p:cNvSpPr/>
          <p:nvPr/>
        </p:nvSpPr>
        <p:spPr>
          <a:xfrm>
            <a:off x="3435006" y="3136102"/>
            <a:ext cx="359394" cy="461665"/>
          </a:xfrm>
          <a:prstGeom prst="rect">
            <a:avLst/>
          </a:prstGeom>
        </p:spPr>
        <p:txBody>
          <a:bodyPr wrap="none">
            <a:spAutoFit/>
          </a:bodyPr>
          <a:lstStyle/>
          <a:p>
            <a:r>
              <a:rPr lang="en-GB" sz="2400" dirty="0"/>
              <a:t>V</a:t>
            </a:r>
            <a:endParaRPr lang="en-GB" dirty="0"/>
          </a:p>
        </p:txBody>
      </p:sp>
      <p:sp>
        <p:nvSpPr>
          <p:cNvPr id="3" name="TextBox 2">
            <a:extLst>
              <a:ext uri="{FF2B5EF4-FFF2-40B4-BE49-F238E27FC236}">
                <a16:creationId xmlns:a16="http://schemas.microsoft.com/office/drawing/2014/main" id="{11EEE9F4-2EB0-8548-BED0-C11417A9F75A}"/>
              </a:ext>
            </a:extLst>
          </p:cNvPr>
          <p:cNvSpPr txBox="1"/>
          <p:nvPr/>
        </p:nvSpPr>
        <p:spPr>
          <a:xfrm>
            <a:off x="1057331" y="1099088"/>
            <a:ext cx="4939686" cy="1200329"/>
          </a:xfrm>
          <a:prstGeom prst="rect">
            <a:avLst/>
          </a:prstGeom>
          <a:noFill/>
        </p:spPr>
        <p:txBody>
          <a:bodyPr wrap="square" rtlCol="0">
            <a:spAutoFit/>
          </a:bodyPr>
          <a:lstStyle/>
          <a:p>
            <a:pPr algn="just"/>
            <a:r>
              <a:rPr lang="en-GB" sz="2400" dirty="0"/>
              <a:t>We know we are right because the voltages across R1//R2 and R3//R4 are equal to the total voltage.</a:t>
            </a:r>
          </a:p>
        </p:txBody>
      </p:sp>
    </p:spTree>
    <p:custDataLst>
      <p:tags r:id="rId1"/>
    </p:custDataLst>
    <p:extLst>
      <p:ext uri="{BB962C8B-B14F-4D97-AF65-F5344CB8AC3E}">
        <p14:creationId xmlns:p14="http://schemas.microsoft.com/office/powerpoint/2010/main" val="3342382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lstStyle/>
          <a:p>
            <a:r>
              <a:rPr lang="en-GB" dirty="0"/>
              <a:t>Assumed prior learning</a:t>
            </a:r>
          </a:p>
        </p:txBody>
      </p:sp>
      <p:sp>
        <p:nvSpPr>
          <p:cNvPr id="3" name="Content Placeholder 2"/>
          <p:cNvSpPr>
            <a:spLocks noGrp="1"/>
          </p:cNvSpPr>
          <p:nvPr>
            <p:ph idx="1"/>
          </p:nvPr>
        </p:nvSpPr>
        <p:spPr>
          <a:xfrm>
            <a:off x="1122531" y="1091867"/>
            <a:ext cx="8059513" cy="3672637"/>
          </a:xfrm>
        </p:spPr>
        <p:txBody>
          <a:bodyPr>
            <a:noAutofit/>
          </a:bodyPr>
          <a:lstStyle/>
          <a:p>
            <a:pPr marL="0" indent="0">
              <a:buNone/>
            </a:pPr>
            <a:r>
              <a:rPr lang="en-GB" dirty="0"/>
              <a:t>05_01_00</a:t>
            </a:r>
          </a:p>
          <a:p>
            <a:pPr marL="0" indent="0">
              <a:buNone/>
            </a:pPr>
            <a:r>
              <a:rPr lang="en-GB" dirty="0"/>
              <a:t>05_01_02</a:t>
            </a:r>
          </a:p>
          <a:p>
            <a:pPr marL="0" indent="0">
              <a:buNone/>
            </a:pPr>
            <a:r>
              <a:rPr lang="en-GB" dirty="0"/>
              <a:t>05_02_01</a:t>
            </a:r>
          </a:p>
          <a:p>
            <a:pPr marL="0" indent="0">
              <a:buNone/>
            </a:pPr>
            <a:r>
              <a:rPr lang="en-GB" dirty="0"/>
              <a:t>05_03_01</a:t>
            </a:r>
          </a:p>
          <a:p>
            <a:pPr marL="0" indent="0">
              <a:buNone/>
            </a:pPr>
            <a:r>
              <a:rPr lang="en-GB" dirty="0"/>
              <a:t>05_04_01</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2585337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10</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1270265"/>
            <a:ext cx="4938645" cy="461665"/>
          </a:xfrm>
          <a:prstGeom prst="rect">
            <a:avLst/>
          </a:prstGeom>
          <a:solidFill>
            <a:schemeClr val="tx2">
              <a:lumMod val="40000"/>
              <a:lumOff val="60000"/>
            </a:schemeClr>
          </a:solidFill>
        </p:spPr>
        <p:txBody>
          <a:bodyPr wrap="square" rtlCol="0">
            <a:spAutoFit/>
          </a:bodyPr>
          <a:lstStyle/>
          <a:p>
            <a:pPr algn="just"/>
            <a:r>
              <a:rPr lang="en-GB" sz="2400" i="1" dirty="0"/>
              <a:t>What is the voltage across R3 and R4?</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172391"/>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4117088006"/>
              </p:ext>
            </p:extLst>
          </p:nvPr>
        </p:nvGraphicFramePr>
        <p:xfrm>
          <a:off x="1122531" y="375370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pPr algn="ctr"/>
                      <a:r>
                        <a:rPr lang="en-GB" dirty="0"/>
                        <a:t>8.63</a:t>
                      </a:r>
                    </a:p>
                  </a:txBody>
                  <a:tcPr/>
                </a:tc>
                <a:tc>
                  <a:txBody>
                    <a:bodyPr/>
                    <a:lstStyle/>
                    <a:p>
                      <a:pPr algn="ctr"/>
                      <a:r>
                        <a:rPr lang="en-GB" dirty="0"/>
                        <a:t>8.63</a:t>
                      </a:r>
                    </a:p>
                  </a:txBody>
                  <a:tcPr/>
                </a:tc>
                <a:tc>
                  <a:txBody>
                    <a:bodyPr/>
                    <a:lstStyle/>
                    <a:p>
                      <a:endParaRPr lang="en-GB"/>
                    </a:p>
                  </a:txBody>
                  <a:tcPr/>
                </a:tc>
                <a:tc>
                  <a:txBody>
                    <a:bodyPr/>
                    <a:lstStyle/>
                    <a:p>
                      <a:endParaRPr lang="en-GB"/>
                    </a:p>
                  </a:txBody>
                  <a:tcPr/>
                </a:tc>
                <a:tc>
                  <a:txBody>
                    <a:bodyPr/>
                    <a:lstStyle/>
                    <a:p>
                      <a:pPr algn="ctr"/>
                      <a:r>
                        <a:rPr lang="en-GB" dirty="0"/>
                        <a:t>8.63</a:t>
                      </a:r>
                    </a:p>
                  </a:txBody>
                  <a:tcPr/>
                </a:tc>
                <a:tc>
                  <a:txBody>
                    <a:bodyPr/>
                    <a:lstStyle/>
                    <a:p>
                      <a:pPr algn="ctr"/>
                      <a:r>
                        <a:rPr lang="en-GB" dirty="0"/>
                        <a:t>15.37</a:t>
                      </a:r>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dirty="0"/>
                        <a:t>120.78m</a:t>
                      </a:r>
                    </a:p>
                  </a:txBody>
                  <a:tcPr/>
                </a:tc>
                <a:tc>
                  <a:txBody>
                    <a:bodyPr/>
                    <a:lstStyle/>
                    <a:p>
                      <a:pPr algn="ctr"/>
                      <a:r>
                        <a:rPr lang="en-GB" dirty="0"/>
                        <a:t>120.78m</a:t>
                      </a:r>
                    </a:p>
                  </a:txBody>
                  <a:tcPr/>
                </a:tc>
                <a:tc>
                  <a:txBody>
                    <a:bodyPr/>
                    <a:lstStyle/>
                    <a:p>
                      <a:pPr algn="ctr"/>
                      <a:r>
                        <a:rPr lang="en-GB" b="1" dirty="0"/>
                        <a:t>120.78m</a:t>
                      </a:r>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dirty="0"/>
                        <a:t>71.43</a:t>
                      </a:r>
                    </a:p>
                  </a:txBody>
                  <a:tcPr/>
                </a:tc>
                <a:tc>
                  <a:txBody>
                    <a:bodyPr/>
                    <a:lstStyle/>
                    <a:p>
                      <a:pPr algn="ctr"/>
                      <a:r>
                        <a:rPr lang="en-GB" dirty="0"/>
                        <a:t>127.27</a:t>
                      </a:r>
                    </a:p>
                  </a:txBody>
                  <a:tcPr/>
                </a:tc>
                <a:tc>
                  <a:txBody>
                    <a:bodyPr/>
                    <a:lstStyle/>
                    <a:p>
                      <a:pPr algn="ctr"/>
                      <a:r>
                        <a:rPr lang="en-GB" b="1" dirty="0"/>
                        <a:t>198.70</a:t>
                      </a:r>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753702"/>
            <a:ext cx="468000" cy="468000"/>
          </a:xfrm>
          <a:prstGeom prst="rect">
            <a:avLst/>
          </a:prstGeom>
        </p:spPr>
      </p:pic>
      <p:sp>
        <p:nvSpPr>
          <p:cNvPr id="13" name="Rectangle 12">
            <a:extLst>
              <a:ext uri="{FF2B5EF4-FFF2-40B4-BE49-F238E27FC236}">
                <a16:creationId xmlns:a16="http://schemas.microsoft.com/office/drawing/2014/main" id="{E35D9CE6-A0AC-3E49-9400-A5E9CEAAA61F}"/>
              </a:ext>
            </a:extLst>
          </p:cNvPr>
          <p:cNvSpPr/>
          <p:nvPr/>
        </p:nvSpPr>
        <p:spPr>
          <a:xfrm>
            <a:off x="1167080" y="2778697"/>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a:extLst>
              <a:ext uri="{FF2B5EF4-FFF2-40B4-BE49-F238E27FC236}">
                <a16:creationId xmlns:a16="http://schemas.microsoft.com/office/drawing/2014/main" id="{E384DD95-212F-2049-8A5C-A8E2AD002F87}"/>
              </a:ext>
            </a:extLst>
          </p:cNvPr>
          <p:cNvSpPr/>
          <p:nvPr/>
        </p:nvSpPr>
        <p:spPr>
          <a:xfrm>
            <a:off x="4042864" y="2725395"/>
            <a:ext cx="2445347"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6" name="TextBox 15">
            <a:extLst>
              <a:ext uri="{FF2B5EF4-FFF2-40B4-BE49-F238E27FC236}">
                <a16:creationId xmlns:a16="http://schemas.microsoft.com/office/drawing/2014/main" id="{7A70300F-0CB0-6240-B812-6882ACFEAF85}"/>
              </a:ext>
            </a:extLst>
          </p:cNvPr>
          <p:cNvSpPr txBox="1"/>
          <p:nvPr/>
        </p:nvSpPr>
        <p:spPr>
          <a:xfrm>
            <a:off x="1122531" y="2347012"/>
            <a:ext cx="4753613" cy="461665"/>
          </a:xfrm>
          <a:prstGeom prst="rect">
            <a:avLst/>
          </a:prstGeom>
          <a:noFill/>
        </p:spPr>
        <p:txBody>
          <a:bodyPr wrap="square" rtlCol="0">
            <a:spAutoFit/>
          </a:bodyPr>
          <a:lstStyle/>
          <a:p>
            <a:r>
              <a:rPr lang="en-GB" sz="2400" dirty="0"/>
              <a:t>Voltage across R3 and R4</a:t>
            </a:r>
          </a:p>
        </p:txBody>
      </p:sp>
      <p:sp>
        <p:nvSpPr>
          <p:cNvPr id="17" name="Rectangle 16">
            <a:extLst>
              <a:ext uri="{FF2B5EF4-FFF2-40B4-BE49-F238E27FC236}">
                <a16:creationId xmlns:a16="http://schemas.microsoft.com/office/drawing/2014/main" id="{5DF275FD-A199-AA4B-8DCA-396061D8FA0B}"/>
              </a:ext>
            </a:extLst>
          </p:cNvPr>
          <p:cNvSpPr/>
          <p:nvPr/>
        </p:nvSpPr>
        <p:spPr>
          <a:xfrm>
            <a:off x="3435006" y="2731370"/>
            <a:ext cx="359394" cy="461665"/>
          </a:xfrm>
          <a:prstGeom prst="rect">
            <a:avLst/>
          </a:prstGeom>
        </p:spPr>
        <p:txBody>
          <a:bodyPr wrap="none">
            <a:spAutoFit/>
          </a:bodyPr>
          <a:lstStyle/>
          <a:p>
            <a:r>
              <a:rPr lang="en-GB" sz="2400" dirty="0"/>
              <a:t>V</a:t>
            </a:r>
            <a:endParaRPr lang="en-GB" dirty="0"/>
          </a:p>
        </p:txBody>
      </p:sp>
    </p:spTree>
    <p:custDataLst>
      <p:tags r:id="rId1"/>
    </p:custDataLst>
    <p:extLst>
      <p:ext uri="{BB962C8B-B14F-4D97-AF65-F5344CB8AC3E}">
        <p14:creationId xmlns:p14="http://schemas.microsoft.com/office/powerpoint/2010/main" val="1400952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11</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1315235"/>
            <a:ext cx="4938645" cy="830997"/>
          </a:xfrm>
          <a:prstGeom prst="rect">
            <a:avLst/>
          </a:prstGeom>
          <a:solidFill>
            <a:schemeClr val="tx2">
              <a:lumMod val="40000"/>
              <a:lumOff val="60000"/>
            </a:schemeClr>
          </a:solidFill>
        </p:spPr>
        <p:txBody>
          <a:bodyPr wrap="square" rtlCol="0">
            <a:spAutoFit/>
          </a:bodyPr>
          <a:lstStyle/>
          <a:p>
            <a:pPr algn="just"/>
            <a:r>
              <a:rPr lang="en-GB" sz="2400" i="1" dirty="0"/>
              <a:t>Calculate the current through R1 to 2 decimal places.</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217361"/>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2742055650"/>
              </p:ext>
            </p:extLst>
          </p:nvPr>
        </p:nvGraphicFramePr>
        <p:xfrm>
          <a:off x="1122531" y="375370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pPr algn="ctr"/>
                      <a:r>
                        <a:rPr lang="en-GB" dirty="0"/>
                        <a:t>8.63</a:t>
                      </a:r>
                    </a:p>
                  </a:txBody>
                  <a:tcPr/>
                </a:tc>
                <a:tc>
                  <a:txBody>
                    <a:bodyPr/>
                    <a:lstStyle/>
                    <a:p>
                      <a:pPr algn="ctr"/>
                      <a:r>
                        <a:rPr lang="en-GB" dirty="0"/>
                        <a:t>8.63</a:t>
                      </a:r>
                    </a:p>
                  </a:txBody>
                  <a:tcPr/>
                </a:tc>
                <a:tc>
                  <a:txBody>
                    <a:bodyPr/>
                    <a:lstStyle/>
                    <a:p>
                      <a:pPr algn="ctr"/>
                      <a:r>
                        <a:rPr lang="en-GB" dirty="0"/>
                        <a:t>15.37</a:t>
                      </a:r>
                    </a:p>
                  </a:txBody>
                  <a:tcPr/>
                </a:tc>
                <a:tc>
                  <a:txBody>
                    <a:bodyPr/>
                    <a:lstStyle/>
                    <a:p>
                      <a:pPr algn="ctr"/>
                      <a:r>
                        <a:rPr lang="en-GB" dirty="0"/>
                        <a:t>15.37</a:t>
                      </a:r>
                    </a:p>
                  </a:txBody>
                  <a:tcPr/>
                </a:tc>
                <a:tc>
                  <a:txBody>
                    <a:bodyPr/>
                    <a:lstStyle/>
                    <a:p>
                      <a:pPr algn="ctr"/>
                      <a:r>
                        <a:rPr lang="en-GB" dirty="0"/>
                        <a:t>8.63</a:t>
                      </a:r>
                    </a:p>
                  </a:txBody>
                  <a:tcPr/>
                </a:tc>
                <a:tc>
                  <a:txBody>
                    <a:bodyPr/>
                    <a:lstStyle/>
                    <a:p>
                      <a:pPr algn="ctr"/>
                      <a:r>
                        <a:rPr lang="en-GB" dirty="0"/>
                        <a:t>15.37</a:t>
                      </a:r>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dirty="0"/>
                        <a:t>120.78m</a:t>
                      </a:r>
                    </a:p>
                  </a:txBody>
                  <a:tcPr/>
                </a:tc>
                <a:tc>
                  <a:txBody>
                    <a:bodyPr/>
                    <a:lstStyle/>
                    <a:p>
                      <a:pPr algn="ctr"/>
                      <a:r>
                        <a:rPr lang="en-GB" dirty="0"/>
                        <a:t>120.78m</a:t>
                      </a:r>
                    </a:p>
                  </a:txBody>
                  <a:tcPr/>
                </a:tc>
                <a:tc>
                  <a:txBody>
                    <a:bodyPr/>
                    <a:lstStyle/>
                    <a:p>
                      <a:pPr algn="ctr"/>
                      <a:r>
                        <a:rPr lang="en-GB" b="1" dirty="0"/>
                        <a:t>120.78m</a:t>
                      </a:r>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dirty="0"/>
                        <a:t>71.43</a:t>
                      </a:r>
                    </a:p>
                  </a:txBody>
                  <a:tcPr/>
                </a:tc>
                <a:tc>
                  <a:txBody>
                    <a:bodyPr/>
                    <a:lstStyle/>
                    <a:p>
                      <a:pPr algn="ctr"/>
                      <a:r>
                        <a:rPr lang="en-GB" dirty="0"/>
                        <a:t>127.27</a:t>
                      </a:r>
                    </a:p>
                  </a:txBody>
                  <a:tcPr/>
                </a:tc>
                <a:tc>
                  <a:txBody>
                    <a:bodyPr/>
                    <a:lstStyle/>
                    <a:p>
                      <a:pPr algn="ctr"/>
                      <a:r>
                        <a:rPr lang="en-GB" b="1" dirty="0"/>
                        <a:t>198.70</a:t>
                      </a:r>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753702"/>
            <a:ext cx="468000" cy="468000"/>
          </a:xfrm>
          <a:prstGeom prst="rect">
            <a:avLst/>
          </a:prstGeom>
        </p:spPr>
      </p:pic>
      <p:sp>
        <p:nvSpPr>
          <p:cNvPr id="13" name="Rectangle 12">
            <a:extLst>
              <a:ext uri="{FF2B5EF4-FFF2-40B4-BE49-F238E27FC236}">
                <a16:creationId xmlns:a16="http://schemas.microsoft.com/office/drawing/2014/main" id="{E35D9CE6-A0AC-3E49-9400-A5E9CEAAA61F}"/>
              </a:ext>
            </a:extLst>
          </p:cNvPr>
          <p:cNvSpPr/>
          <p:nvPr/>
        </p:nvSpPr>
        <p:spPr>
          <a:xfrm>
            <a:off x="1167080" y="2853648"/>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a:extLst>
              <a:ext uri="{FF2B5EF4-FFF2-40B4-BE49-F238E27FC236}">
                <a16:creationId xmlns:a16="http://schemas.microsoft.com/office/drawing/2014/main" id="{E384DD95-212F-2049-8A5C-A8E2AD002F87}"/>
              </a:ext>
            </a:extLst>
          </p:cNvPr>
          <p:cNvSpPr/>
          <p:nvPr/>
        </p:nvSpPr>
        <p:spPr>
          <a:xfrm>
            <a:off x="4042864" y="2800346"/>
            <a:ext cx="2445347"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6" name="TextBox 15">
            <a:extLst>
              <a:ext uri="{FF2B5EF4-FFF2-40B4-BE49-F238E27FC236}">
                <a16:creationId xmlns:a16="http://schemas.microsoft.com/office/drawing/2014/main" id="{7A70300F-0CB0-6240-B812-6882ACFEAF85}"/>
              </a:ext>
            </a:extLst>
          </p:cNvPr>
          <p:cNvSpPr txBox="1"/>
          <p:nvPr/>
        </p:nvSpPr>
        <p:spPr>
          <a:xfrm>
            <a:off x="1122531" y="2421963"/>
            <a:ext cx="4753613" cy="461665"/>
          </a:xfrm>
          <a:prstGeom prst="rect">
            <a:avLst/>
          </a:prstGeom>
          <a:noFill/>
        </p:spPr>
        <p:txBody>
          <a:bodyPr wrap="square" rtlCol="0">
            <a:spAutoFit/>
          </a:bodyPr>
          <a:lstStyle/>
          <a:p>
            <a:r>
              <a:rPr lang="en-GB" sz="2400" dirty="0"/>
              <a:t>Current through R1</a:t>
            </a:r>
          </a:p>
        </p:txBody>
      </p:sp>
      <p:sp>
        <p:nvSpPr>
          <p:cNvPr id="17" name="Rectangle 16">
            <a:extLst>
              <a:ext uri="{FF2B5EF4-FFF2-40B4-BE49-F238E27FC236}">
                <a16:creationId xmlns:a16="http://schemas.microsoft.com/office/drawing/2014/main" id="{5DF275FD-A199-AA4B-8DCA-396061D8FA0B}"/>
              </a:ext>
            </a:extLst>
          </p:cNvPr>
          <p:cNvSpPr/>
          <p:nvPr/>
        </p:nvSpPr>
        <p:spPr>
          <a:xfrm>
            <a:off x="3435006" y="2806321"/>
            <a:ext cx="607859" cy="461665"/>
          </a:xfrm>
          <a:prstGeom prst="rect">
            <a:avLst/>
          </a:prstGeom>
        </p:spPr>
        <p:txBody>
          <a:bodyPr wrap="none">
            <a:spAutoFit/>
          </a:bodyPr>
          <a:lstStyle/>
          <a:p>
            <a:r>
              <a:rPr lang="en-GB" sz="2400" dirty="0"/>
              <a:t>mA</a:t>
            </a:r>
            <a:endParaRPr lang="en-GB" dirty="0"/>
          </a:p>
        </p:txBody>
      </p:sp>
    </p:spTree>
    <p:custDataLst>
      <p:tags r:id="rId1"/>
    </p:custDataLst>
    <p:extLst>
      <p:ext uri="{BB962C8B-B14F-4D97-AF65-F5344CB8AC3E}">
        <p14:creationId xmlns:p14="http://schemas.microsoft.com/office/powerpoint/2010/main" val="3981955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12</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1315235"/>
            <a:ext cx="4938645" cy="830997"/>
          </a:xfrm>
          <a:prstGeom prst="rect">
            <a:avLst/>
          </a:prstGeom>
          <a:solidFill>
            <a:schemeClr val="tx2">
              <a:lumMod val="40000"/>
              <a:lumOff val="60000"/>
            </a:schemeClr>
          </a:solidFill>
        </p:spPr>
        <p:txBody>
          <a:bodyPr wrap="square" rtlCol="0">
            <a:spAutoFit/>
          </a:bodyPr>
          <a:lstStyle/>
          <a:p>
            <a:pPr algn="just"/>
            <a:r>
              <a:rPr lang="en-GB" sz="2400" i="1" dirty="0"/>
              <a:t>Calculate the current through R2 to 2 decimal places.</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217361"/>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2046952772"/>
              </p:ext>
            </p:extLst>
          </p:nvPr>
        </p:nvGraphicFramePr>
        <p:xfrm>
          <a:off x="1122531" y="375370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pPr algn="ctr"/>
                      <a:r>
                        <a:rPr lang="en-GB" dirty="0"/>
                        <a:t>8.63</a:t>
                      </a:r>
                    </a:p>
                  </a:txBody>
                  <a:tcPr/>
                </a:tc>
                <a:tc>
                  <a:txBody>
                    <a:bodyPr/>
                    <a:lstStyle/>
                    <a:p>
                      <a:pPr algn="ctr"/>
                      <a:r>
                        <a:rPr lang="en-GB" dirty="0"/>
                        <a:t>8.63</a:t>
                      </a:r>
                    </a:p>
                  </a:txBody>
                  <a:tcPr/>
                </a:tc>
                <a:tc>
                  <a:txBody>
                    <a:bodyPr/>
                    <a:lstStyle/>
                    <a:p>
                      <a:pPr algn="ctr"/>
                      <a:r>
                        <a:rPr lang="en-GB" dirty="0"/>
                        <a:t>15.37</a:t>
                      </a:r>
                    </a:p>
                  </a:txBody>
                  <a:tcPr/>
                </a:tc>
                <a:tc>
                  <a:txBody>
                    <a:bodyPr/>
                    <a:lstStyle/>
                    <a:p>
                      <a:pPr algn="ctr"/>
                      <a:r>
                        <a:rPr lang="en-GB" dirty="0"/>
                        <a:t>15.37</a:t>
                      </a:r>
                    </a:p>
                  </a:txBody>
                  <a:tcPr/>
                </a:tc>
                <a:tc>
                  <a:txBody>
                    <a:bodyPr/>
                    <a:lstStyle/>
                    <a:p>
                      <a:pPr algn="ctr"/>
                      <a:r>
                        <a:rPr lang="en-GB" dirty="0"/>
                        <a:t>8.63</a:t>
                      </a:r>
                    </a:p>
                  </a:txBody>
                  <a:tcPr/>
                </a:tc>
                <a:tc>
                  <a:txBody>
                    <a:bodyPr/>
                    <a:lstStyle/>
                    <a:p>
                      <a:pPr algn="ctr"/>
                      <a:r>
                        <a:rPr lang="en-GB" dirty="0"/>
                        <a:t>15.37</a:t>
                      </a:r>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pPr algn="ctr"/>
                      <a:r>
                        <a:rPr lang="en-GB" dirty="0"/>
                        <a:t>86.30m</a:t>
                      </a: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pPr algn="ctr"/>
                      <a:r>
                        <a:rPr lang="en-GB" dirty="0"/>
                        <a:t>120.78m</a:t>
                      </a:r>
                    </a:p>
                  </a:txBody>
                  <a:tcPr/>
                </a:tc>
                <a:tc>
                  <a:txBody>
                    <a:bodyPr/>
                    <a:lstStyle/>
                    <a:p>
                      <a:pPr algn="ctr"/>
                      <a:r>
                        <a:rPr lang="en-GB" dirty="0"/>
                        <a:t>120.78m</a:t>
                      </a:r>
                    </a:p>
                  </a:txBody>
                  <a:tcPr/>
                </a:tc>
                <a:tc>
                  <a:txBody>
                    <a:bodyPr/>
                    <a:lstStyle/>
                    <a:p>
                      <a:pPr algn="ctr"/>
                      <a:r>
                        <a:rPr lang="en-GB" b="1" dirty="0"/>
                        <a:t>120.78m</a:t>
                      </a:r>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dirty="0"/>
                        <a:t>71.43</a:t>
                      </a:r>
                    </a:p>
                  </a:txBody>
                  <a:tcPr/>
                </a:tc>
                <a:tc>
                  <a:txBody>
                    <a:bodyPr/>
                    <a:lstStyle/>
                    <a:p>
                      <a:pPr algn="ctr"/>
                      <a:r>
                        <a:rPr lang="en-GB" dirty="0"/>
                        <a:t>127.27</a:t>
                      </a:r>
                    </a:p>
                  </a:txBody>
                  <a:tcPr/>
                </a:tc>
                <a:tc>
                  <a:txBody>
                    <a:bodyPr/>
                    <a:lstStyle/>
                    <a:p>
                      <a:pPr algn="ctr"/>
                      <a:r>
                        <a:rPr lang="en-GB" b="1" dirty="0"/>
                        <a:t>198.70</a:t>
                      </a:r>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753702"/>
            <a:ext cx="468000" cy="468000"/>
          </a:xfrm>
          <a:prstGeom prst="rect">
            <a:avLst/>
          </a:prstGeom>
        </p:spPr>
      </p:pic>
      <p:sp>
        <p:nvSpPr>
          <p:cNvPr id="13" name="Rectangle 12">
            <a:extLst>
              <a:ext uri="{FF2B5EF4-FFF2-40B4-BE49-F238E27FC236}">
                <a16:creationId xmlns:a16="http://schemas.microsoft.com/office/drawing/2014/main" id="{E35D9CE6-A0AC-3E49-9400-A5E9CEAAA61F}"/>
              </a:ext>
            </a:extLst>
          </p:cNvPr>
          <p:cNvSpPr/>
          <p:nvPr/>
        </p:nvSpPr>
        <p:spPr>
          <a:xfrm>
            <a:off x="1167080" y="2853648"/>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le 13">
            <a:extLst>
              <a:ext uri="{FF2B5EF4-FFF2-40B4-BE49-F238E27FC236}">
                <a16:creationId xmlns:a16="http://schemas.microsoft.com/office/drawing/2014/main" id="{E384DD95-212F-2049-8A5C-A8E2AD002F87}"/>
              </a:ext>
            </a:extLst>
          </p:cNvPr>
          <p:cNvSpPr/>
          <p:nvPr/>
        </p:nvSpPr>
        <p:spPr>
          <a:xfrm>
            <a:off x="4042864" y="2800346"/>
            <a:ext cx="2445347"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6" name="TextBox 15">
            <a:extLst>
              <a:ext uri="{FF2B5EF4-FFF2-40B4-BE49-F238E27FC236}">
                <a16:creationId xmlns:a16="http://schemas.microsoft.com/office/drawing/2014/main" id="{7A70300F-0CB0-6240-B812-6882ACFEAF85}"/>
              </a:ext>
            </a:extLst>
          </p:cNvPr>
          <p:cNvSpPr txBox="1"/>
          <p:nvPr/>
        </p:nvSpPr>
        <p:spPr>
          <a:xfrm>
            <a:off x="1122531" y="2421963"/>
            <a:ext cx="4753613" cy="461665"/>
          </a:xfrm>
          <a:prstGeom prst="rect">
            <a:avLst/>
          </a:prstGeom>
          <a:noFill/>
        </p:spPr>
        <p:txBody>
          <a:bodyPr wrap="square" rtlCol="0">
            <a:spAutoFit/>
          </a:bodyPr>
          <a:lstStyle/>
          <a:p>
            <a:r>
              <a:rPr lang="en-GB" sz="2400" dirty="0"/>
              <a:t>Current through R2</a:t>
            </a:r>
          </a:p>
        </p:txBody>
      </p:sp>
      <p:sp>
        <p:nvSpPr>
          <p:cNvPr id="17" name="Rectangle 16">
            <a:extLst>
              <a:ext uri="{FF2B5EF4-FFF2-40B4-BE49-F238E27FC236}">
                <a16:creationId xmlns:a16="http://schemas.microsoft.com/office/drawing/2014/main" id="{5DF275FD-A199-AA4B-8DCA-396061D8FA0B}"/>
              </a:ext>
            </a:extLst>
          </p:cNvPr>
          <p:cNvSpPr/>
          <p:nvPr/>
        </p:nvSpPr>
        <p:spPr>
          <a:xfrm>
            <a:off x="3435006" y="2806321"/>
            <a:ext cx="607859" cy="461665"/>
          </a:xfrm>
          <a:prstGeom prst="rect">
            <a:avLst/>
          </a:prstGeom>
        </p:spPr>
        <p:txBody>
          <a:bodyPr wrap="none">
            <a:spAutoFit/>
          </a:bodyPr>
          <a:lstStyle/>
          <a:p>
            <a:r>
              <a:rPr lang="en-GB" sz="2400" dirty="0"/>
              <a:t>mA</a:t>
            </a:r>
            <a:endParaRPr lang="en-GB" dirty="0"/>
          </a:p>
        </p:txBody>
      </p:sp>
    </p:spTree>
    <p:custDataLst>
      <p:tags r:id="rId1"/>
    </p:custDataLst>
    <p:extLst>
      <p:ext uri="{BB962C8B-B14F-4D97-AF65-F5344CB8AC3E}">
        <p14:creationId xmlns:p14="http://schemas.microsoft.com/office/powerpoint/2010/main" val="4181899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13</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1315235"/>
            <a:ext cx="4938645" cy="830997"/>
          </a:xfrm>
          <a:prstGeom prst="rect">
            <a:avLst/>
          </a:prstGeom>
          <a:solidFill>
            <a:schemeClr val="tx2">
              <a:lumMod val="40000"/>
              <a:lumOff val="60000"/>
            </a:schemeClr>
          </a:solidFill>
        </p:spPr>
        <p:txBody>
          <a:bodyPr wrap="square" rtlCol="0">
            <a:spAutoFit/>
          </a:bodyPr>
          <a:lstStyle/>
          <a:p>
            <a:pPr algn="just"/>
            <a:r>
              <a:rPr lang="en-GB" sz="2400" i="1" dirty="0"/>
              <a:t>Calculate the current through R3 and R4 to 2 decimal places.</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217361"/>
            <a:ext cx="854046" cy="854046"/>
          </a:xfrm>
          <a:prstGeom prst="rect">
            <a:avLst/>
          </a:prstGeom>
        </p:spPr>
      </p:pic>
      <p:pic>
        <p:nvPicPr>
          <p:cNvPr id="5" name="Picture 4">
            <a:extLst>
              <a:ext uri="{FF2B5EF4-FFF2-40B4-BE49-F238E27FC236}">
                <a16:creationId xmlns:a16="http://schemas.microsoft.com/office/drawing/2014/main" id="{1B42FC57-E028-1F47-9413-5191A5585DDE}"/>
              </a:ext>
            </a:extLst>
          </p:cNvPr>
          <p:cNvPicPr>
            <a:picLocks noChangeAspect="1"/>
          </p:cNvPicPr>
          <p:nvPr/>
        </p:nvPicPr>
        <p:blipFill>
          <a:blip r:embed="rId6"/>
          <a:stretch>
            <a:fillRect/>
          </a:stretch>
        </p:blipFill>
        <p:spPr>
          <a:xfrm>
            <a:off x="6003023" y="809450"/>
            <a:ext cx="4041524" cy="2706141"/>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03023" y="601938"/>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1383446266"/>
              </p:ext>
            </p:extLst>
          </p:nvPr>
        </p:nvGraphicFramePr>
        <p:xfrm>
          <a:off x="1122531" y="375370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pPr algn="ctr"/>
                      <a:r>
                        <a:rPr lang="en-GB" dirty="0"/>
                        <a:t>8.63</a:t>
                      </a:r>
                    </a:p>
                  </a:txBody>
                  <a:tcPr/>
                </a:tc>
                <a:tc>
                  <a:txBody>
                    <a:bodyPr/>
                    <a:lstStyle/>
                    <a:p>
                      <a:pPr algn="ctr"/>
                      <a:r>
                        <a:rPr lang="en-GB" dirty="0"/>
                        <a:t>8.63</a:t>
                      </a:r>
                    </a:p>
                  </a:txBody>
                  <a:tcPr/>
                </a:tc>
                <a:tc>
                  <a:txBody>
                    <a:bodyPr/>
                    <a:lstStyle/>
                    <a:p>
                      <a:pPr algn="ctr"/>
                      <a:r>
                        <a:rPr lang="en-GB" dirty="0"/>
                        <a:t>15.37</a:t>
                      </a:r>
                    </a:p>
                  </a:txBody>
                  <a:tcPr/>
                </a:tc>
                <a:tc>
                  <a:txBody>
                    <a:bodyPr/>
                    <a:lstStyle/>
                    <a:p>
                      <a:pPr algn="ctr"/>
                      <a:r>
                        <a:rPr lang="en-GB" dirty="0"/>
                        <a:t>15.37</a:t>
                      </a:r>
                    </a:p>
                  </a:txBody>
                  <a:tcPr/>
                </a:tc>
                <a:tc>
                  <a:txBody>
                    <a:bodyPr/>
                    <a:lstStyle/>
                    <a:p>
                      <a:pPr algn="ctr"/>
                      <a:r>
                        <a:rPr lang="en-GB" dirty="0"/>
                        <a:t>8.63</a:t>
                      </a:r>
                    </a:p>
                  </a:txBody>
                  <a:tcPr/>
                </a:tc>
                <a:tc>
                  <a:txBody>
                    <a:bodyPr/>
                    <a:lstStyle/>
                    <a:p>
                      <a:pPr algn="ctr"/>
                      <a:r>
                        <a:rPr lang="en-GB" dirty="0"/>
                        <a:t>15.37</a:t>
                      </a:r>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pPr algn="ctr"/>
                      <a:r>
                        <a:rPr lang="en-GB" dirty="0"/>
                        <a:t>86.30m</a:t>
                      </a:r>
                    </a:p>
                  </a:txBody>
                  <a:tcPr/>
                </a:tc>
                <a:tc>
                  <a:txBody>
                    <a:bodyPr/>
                    <a:lstStyle/>
                    <a:p>
                      <a:pPr algn="ctr"/>
                      <a:r>
                        <a:rPr lang="en-GB" dirty="0"/>
                        <a:t>34.52m</a:t>
                      </a:r>
                    </a:p>
                  </a:txBody>
                  <a:tcPr/>
                </a:tc>
                <a:tc>
                  <a:txBody>
                    <a:bodyPr/>
                    <a:lstStyle/>
                    <a:p>
                      <a:endParaRPr lang="en-GB"/>
                    </a:p>
                  </a:txBody>
                  <a:tcPr/>
                </a:tc>
                <a:tc>
                  <a:txBody>
                    <a:bodyPr/>
                    <a:lstStyle/>
                    <a:p>
                      <a:endParaRPr lang="en-GB"/>
                    </a:p>
                  </a:txBody>
                  <a:tcPr/>
                </a:tc>
                <a:tc>
                  <a:txBody>
                    <a:bodyPr/>
                    <a:lstStyle/>
                    <a:p>
                      <a:pPr algn="ctr"/>
                      <a:r>
                        <a:rPr lang="en-GB" dirty="0"/>
                        <a:t>120.78m</a:t>
                      </a:r>
                    </a:p>
                  </a:txBody>
                  <a:tcPr/>
                </a:tc>
                <a:tc>
                  <a:txBody>
                    <a:bodyPr/>
                    <a:lstStyle/>
                    <a:p>
                      <a:pPr algn="ctr"/>
                      <a:r>
                        <a:rPr lang="en-GB" dirty="0"/>
                        <a:t>120.78m</a:t>
                      </a:r>
                    </a:p>
                  </a:txBody>
                  <a:tcPr/>
                </a:tc>
                <a:tc>
                  <a:txBody>
                    <a:bodyPr/>
                    <a:lstStyle/>
                    <a:p>
                      <a:pPr algn="ctr"/>
                      <a:r>
                        <a:rPr lang="en-GB" b="1" dirty="0"/>
                        <a:t>120.78m</a:t>
                      </a:r>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dirty="0"/>
                        <a:t>71.43</a:t>
                      </a:r>
                    </a:p>
                  </a:txBody>
                  <a:tcPr/>
                </a:tc>
                <a:tc>
                  <a:txBody>
                    <a:bodyPr/>
                    <a:lstStyle/>
                    <a:p>
                      <a:pPr algn="ctr"/>
                      <a:r>
                        <a:rPr lang="en-GB" dirty="0"/>
                        <a:t>127.27</a:t>
                      </a:r>
                    </a:p>
                  </a:txBody>
                  <a:tcPr/>
                </a:tc>
                <a:tc>
                  <a:txBody>
                    <a:bodyPr/>
                    <a:lstStyle/>
                    <a:p>
                      <a:pPr algn="ctr"/>
                      <a:r>
                        <a:rPr lang="en-GB" b="1" dirty="0"/>
                        <a:t>198.70</a:t>
                      </a:r>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57330" y="3753702"/>
            <a:ext cx="468000" cy="468000"/>
          </a:xfrm>
          <a:prstGeom prst="rect">
            <a:avLst/>
          </a:prstGeom>
        </p:spPr>
      </p:pic>
      <p:sp>
        <p:nvSpPr>
          <p:cNvPr id="13" name="Rectangle 12">
            <a:extLst>
              <a:ext uri="{FF2B5EF4-FFF2-40B4-BE49-F238E27FC236}">
                <a16:creationId xmlns:a16="http://schemas.microsoft.com/office/drawing/2014/main" id="{E35D9CE6-A0AC-3E49-9400-A5E9CEAAA61F}"/>
              </a:ext>
            </a:extLst>
          </p:cNvPr>
          <p:cNvSpPr/>
          <p:nvPr/>
        </p:nvSpPr>
        <p:spPr>
          <a:xfrm>
            <a:off x="1167080" y="2613808"/>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lumMod val="75000"/>
                  </a:schemeClr>
                </a:solidFill>
              </a:rPr>
              <a:t>I</a:t>
            </a:r>
            <a:r>
              <a:rPr lang="en-GB" baseline="-25000" dirty="0">
                <a:solidFill>
                  <a:schemeClr val="bg1">
                    <a:lumMod val="75000"/>
                  </a:schemeClr>
                </a:solidFill>
              </a:rPr>
              <a:t>R3</a:t>
            </a:r>
          </a:p>
        </p:txBody>
      </p:sp>
      <p:sp>
        <p:nvSpPr>
          <p:cNvPr id="14" name="Rounded Rectangle 13">
            <a:extLst>
              <a:ext uri="{FF2B5EF4-FFF2-40B4-BE49-F238E27FC236}">
                <a16:creationId xmlns:a16="http://schemas.microsoft.com/office/drawing/2014/main" id="{E384DD95-212F-2049-8A5C-A8E2AD002F87}"/>
              </a:ext>
            </a:extLst>
          </p:cNvPr>
          <p:cNvSpPr/>
          <p:nvPr/>
        </p:nvSpPr>
        <p:spPr>
          <a:xfrm>
            <a:off x="4042864" y="2800346"/>
            <a:ext cx="2445347"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16" name="TextBox 15">
            <a:extLst>
              <a:ext uri="{FF2B5EF4-FFF2-40B4-BE49-F238E27FC236}">
                <a16:creationId xmlns:a16="http://schemas.microsoft.com/office/drawing/2014/main" id="{7A70300F-0CB0-6240-B812-6882ACFEAF85}"/>
              </a:ext>
            </a:extLst>
          </p:cNvPr>
          <p:cNvSpPr txBox="1"/>
          <p:nvPr/>
        </p:nvSpPr>
        <p:spPr>
          <a:xfrm>
            <a:off x="1122531" y="2182123"/>
            <a:ext cx="4753613" cy="461665"/>
          </a:xfrm>
          <a:prstGeom prst="rect">
            <a:avLst/>
          </a:prstGeom>
          <a:noFill/>
        </p:spPr>
        <p:txBody>
          <a:bodyPr wrap="square" rtlCol="0">
            <a:spAutoFit/>
          </a:bodyPr>
          <a:lstStyle/>
          <a:p>
            <a:r>
              <a:rPr lang="en-GB" sz="2400" dirty="0"/>
              <a:t>Current through R3 and R4</a:t>
            </a:r>
          </a:p>
        </p:txBody>
      </p:sp>
      <p:sp>
        <p:nvSpPr>
          <p:cNvPr id="17" name="Rectangle 16">
            <a:extLst>
              <a:ext uri="{FF2B5EF4-FFF2-40B4-BE49-F238E27FC236}">
                <a16:creationId xmlns:a16="http://schemas.microsoft.com/office/drawing/2014/main" id="{5DF275FD-A199-AA4B-8DCA-396061D8FA0B}"/>
              </a:ext>
            </a:extLst>
          </p:cNvPr>
          <p:cNvSpPr/>
          <p:nvPr/>
        </p:nvSpPr>
        <p:spPr>
          <a:xfrm>
            <a:off x="3435006" y="2566481"/>
            <a:ext cx="607859" cy="461665"/>
          </a:xfrm>
          <a:prstGeom prst="rect">
            <a:avLst/>
          </a:prstGeom>
        </p:spPr>
        <p:txBody>
          <a:bodyPr wrap="none">
            <a:spAutoFit/>
          </a:bodyPr>
          <a:lstStyle/>
          <a:p>
            <a:r>
              <a:rPr lang="en-GB" sz="2400" dirty="0"/>
              <a:t>mA</a:t>
            </a:r>
            <a:endParaRPr lang="en-GB" dirty="0"/>
          </a:p>
        </p:txBody>
      </p:sp>
      <p:sp>
        <p:nvSpPr>
          <p:cNvPr id="18" name="Rectangle 17">
            <a:extLst>
              <a:ext uri="{FF2B5EF4-FFF2-40B4-BE49-F238E27FC236}">
                <a16:creationId xmlns:a16="http://schemas.microsoft.com/office/drawing/2014/main" id="{EE52A24F-3B13-1F4D-8DA4-0619E4343FC2}"/>
              </a:ext>
            </a:extLst>
          </p:cNvPr>
          <p:cNvSpPr/>
          <p:nvPr/>
        </p:nvSpPr>
        <p:spPr>
          <a:xfrm>
            <a:off x="1173082" y="3159758"/>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lumMod val="75000"/>
                  </a:schemeClr>
                </a:solidFill>
              </a:rPr>
              <a:t>I</a:t>
            </a:r>
            <a:r>
              <a:rPr lang="en-GB" baseline="-25000" dirty="0">
                <a:solidFill>
                  <a:schemeClr val="bg1">
                    <a:lumMod val="75000"/>
                  </a:schemeClr>
                </a:solidFill>
              </a:rPr>
              <a:t>R4</a:t>
            </a:r>
            <a:endParaRPr lang="en-GB" dirty="0"/>
          </a:p>
        </p:txBody>
      </p:sp>
      <p:sp>
        <p:nvSpPr>
          <p:cNvPr id="20" name="Rectangle 19">
            <a:extLst>
              <a:ext uri="{FF2B5EF4-FFF2-40B4-BE49-F238E27FC236}">
                <a16:creationId xmlns:a16="http://schemas.microsoft.com/office/drawing/2014/main" id="{AFB61B7E-58EC-CD40-92F8-3141934A654A}"/>
              </a:ext>
            </a:extLst>
          </p:cNvPr>
          <p:cNvSpPr/>
          <p:nvPr/>
        </p:nvSpPr>
        <p:spPr>
          <a:xfrm>
            <a:off x="3441008" y="3112431"/>
            <a:ext cx="607859" cy="461665"/>
          </a:xfrm>
          <a:prstGeom prst="rect">
            <a:avLst/>
          </a:prstGeom>
        </p:spPr>
        <p:txBody>
          <a:bodyPr wrap="none">
            <a:spAutoFit/>
          </a:bodyPr>
          <a:lstStyle/>
          <a:p>
            <a:r>
              <a:rPr lang="en-GB" sz="2400" dirty="0"/>
              <a:t>mA</a:t>
            </a:r>
            <a:endParaRPr lang="en-GB" dirty="0"/>
          </a:p>
        </p:txBody>
      </p:sp>
    </p:spTree>
    <p:custDataLst>
      <p:tags r:id="rId1"/>
    </p:custDataLst>
    <p:extLst>
      <p:ext uri="{BB962C8B-B14F-4D97-AF65-F5344CB8AC3E}">
        <p14:creationId xmlns:p14="http://schemas.microsoft.com/office/powerpoint/2010/main" val="1885799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Analyse the Circuit – Step 14</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2424506"/>
            <a:ext cx="4938645" cy="830997"/>
          </a:xfrm>
          <a:prstGeom prst="rect">
            <a:avLst/>
          </a:prstGeom>
          <a:solidFill>
            <a:schemeClr val="tx2">
              <a:lumMod val="40000"/>
              <a:lumOff val="60000"/>
            </a:schemeClr>
          </a:solidFill>
        </p:spPr>
        <p:txBody>
          <a:bodyPr wrap="square" rtlCol="0">
            <a:spAutoFit/>
          </a:bodyPr>
          <a:lstStyle/>
          <a:p>
            <a:pPr algn="just"/>
            <a:r>
              <a:rPr lang="en-GB" sz="2400" i="1" dirty="0"/>
              <a:t>Watch the video to see all the calculations done.</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326632"/>
            <a:ext cx="854046" cy="854046"/>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3210415587"/>
              </p:ext>
            </p:extLst>
          </p:nvPr>
        </p:nvGraphicFramePr>
        <p:xfrm>
          <a:off x="1122531" y="3753702"/>
          <a:ext cx="8651055"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996984888"/>
                    </a:ext>
                  </a:extLst>
                </a:gridCol>
                <a:gridCol w="1026003">
                  <a:extLst>
                    <a:ext uri="{9D8B030D-6E8A-4147-A177-3AD203B41FA5}">
                      <a16:colId xmlns:a16="http://schemas.microsoft.com/office/drawing/2014/main" val="1859973782"/>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R1//R2</a:t>
                      </a:r>
                    </a:p>
                  </a:txBody>
                  <a:tcPr anchor="ctr"/>
                </a:tc>
                <a:tc>
                  <a:txBody>
                    <a:bodyPr/>
                    <a:lstStyle/>
                    <a:p>
                      <a:pPr algn="ctr"/>
                      <a:r>
                        <a:rPr lang="en-GB" b="1" dirty="0"/>
                        <a:t>R3//R4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pPr algn="ctr"/>
                      <a:r>
                        <a:rPr lang="en-GB" dirty="0"/>
                        <a:t>8.63</a:t>
                      </a:r>
                    </a:p>
                  </a:txBody>
                  <a:tcPr/>
                </a:tc>
                <a:tc>
                  <a:txBody>
                    <a:bodyPr/>
                    <a:lstStyle/>
                    <a:p>
                      <a:pPr algn="ctr"/>
                      <a:r>
                        <a:rPr lang="en-GB" dirty="0"/>
                        <a:t>8.63</a:t>
                      </a:r>
                    </a:p>
                  </a:txBody>
                  <a:tcPr/>
                </a:tc>
                <a:tc>
                  <a:txBody>
                    <a:bodyPr/>
                    <a:lstStyle/>
                    <a:p>
                      <a:pPr algn="ctr"/>
                      <a:r>
                        <a:rPr lang="en-GB" dirty="0"/>
                        <a:t>15.37</a:t>
                      </a:r>
                    </a:p>
                  </a:txBody>
                  <a:tcPr/>
                </a:tc>
                <a:tc>
                  <a:txBody>
                    <a:bodyPr/>
                    <a:lstStyle/>
                    <a:p>
                      <a:pPr algn="ctr"/>
                      <a:r>
                        <a:rPr lang="en-GB" dirty="0"/>
                        <a:t>15.37</a:t>
                      </a:r>
                    </a:p>
                  </a:txBody>
                  <a:tcPr/>
                </a:tc>
                <a:tc>
                  <a:txBody>
                    <a:bodyPr/>
                    <a:lstStyle/>
                    <a:p>
                      <a:pPr algn="ctr"/>
                      <a:r>
                        <a:rPr lang="en-GB" dirty="0"/>
                        <a:t>8.63</a:t>
                      </a:r>
                    </a:p>
                  </a:txBody>
                  <a:tcPr/>
                </a:tc>
                <a:tc>
                  <a:txBody>
                    <a:bodyPr/>
                    <a:lstStyle/>
                    <a:p>
                      <a:pPr algn="ctr"/>
                      <a:r>
                        <a:rPr lang="en-GB" dirty="0"/>
                        <a:t>15.37</a:t>
                      </a:r>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pPr algn="ctr"/>
                      <a:r>
                        <a:rPr lang="en-GB" dirty="0"/>
                        <a:t>86.30m</a:t>
                      </a:r>
                    </a:p>
                  </a:txBody>
                  <a:tcPr/>
                </a:tc>
                <a:tc>
                  <a:txBody>
                    <a:bodyPr/>
                    <a:lstStyle/>
                    <a:p>
                      <a:pPr algn="ctr"/>
                      <a:r>
                        <a:rPr lang="en-GB" dirty="0"/>
                        <a:t>34.52m</a:t>
                      </a:r>
                    </a:p>
                  </a:txBody>
                  <a:tcPr/>
                </a:tc>
                <a:tc>
                  <a:txBody>
                    <a:bodyPr/>
                    <a:lstStyle/>
                    <a:p>
                      <a:pPr algn="ctr"/>
                      <a:r>
                        <a:rPr lang="en-GB" dirty="0"/>
                        <a:t>43.91m</a:t>
                      </a:r>
                    </a:p>
                  </a:txBody>
                  <a:tcPr/>
                </a:tc>
                <a:tc>
                  <a:txBody>
                    <a:bodyPr/>
                    <a:lstStyle/>
                    <a:p>
                      <a:pPr algn="ctr"/>
                      <a:r>
                        <a:rPr lang="en-GB" dirty="0"/>
                        <a:t>76.85m</a:t>
                      </a:r>
                    </a:p>
                  </a:txBody>
                  <a:tcPr/>
                </a:tc>
                <a:tc>
                  <a:txBody>
                    <a:bodyPr/>
                    <a:lstStyle/>
                    <a:p>
                      <a:pPr algn="ctr"/>
                      <a:r>
                        <a:rPr lang="en-GB" dirty="0"/>
                        <a:t>120.78m</a:t>
                      </a:r>
                    </a:p>
                  </a:txBody>
                  <a:tcPr/>
                </a:tc>
                <a:tc>
                  <a:txBody>
                    <a:bodyPr/>
                    <a:lstStyle/>
                    <a:p>
                      <a:pPr algn="ctr"/>
                      <a:r>
                        <a:rPr lang="en-GB" dirty="0"/>
                        <a:t>120.78m</a:t>
                      </a:r>
                    </a:p>
                  </a:txBody>
                  <a:tcPr/>
                </a:tc>
                <a:tc>
                  <a:txBody>
                    <a:bodyPr/>
                    <a:lstStyle/>
                    <a:p>
                      <a:pPr algn="ctr"/>
                      <a:r>
                        <a:rPr lang="en-GB" b="1" dirty="0"/>
                        <a:t>120.78m</a:t>
                      </a:r>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dirty="0"/>
                        <a:t>71.43</a:t>
                      </a:r>
                    </a:p>
                  </a:txBody>
                  <a:tcPr/>
                </a:tc>
                <a:tc>
                  <a:txBody>
                    <a:bodyPr/>
                    <a:lstStyle/>
                    <a:p>
                      <a:pPr algn="ctr"/>
                      <a:r>
                        <a:rPr lang="en-GB" dirty="0"/>
                        <a:t>127.27</a:t>
                      </a:r>
                    </a:p>
                  </a:txBody>
                  <a:tcPr/>
                </a:tc>
                <a:tc>
                  <a:txBody>
                    <a:bodyPr/>
                    <a:lstStyle/>
                    <a:p>
                      <a:pPr algn="ctr"/>
                      <a:r>
                        <a:rPr lang="en-GB" b="1" dirty="0"/>
                        <a:t>198.70</a:t>
                      </a:r>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57330" y="3753702"/>
            <a:ext cx="468000" cy="468000"/>
          </a:xfrm>
          <a:prstGeom prst="rect">
            <a:avLst/>
          </a:prstGeom>
        </p:spPr>
      </p:pic>
      <p:sp>
        <p:nvSpPr>
          <p:cNvPr id="3" name="TextBox 2">
            <a:extLst>
              <a:ext uri="{FF2B5EF4-FFF2-40B4-BE49-F238E27FC236}">
                <a16:creationId xmlns:a16="http://schemas.microsoft.com/office/drawing/2014/main" id="{5CD0C61F-9DFE-4F48-9BC5-A284A9E83092}"/>
              </a:ext>
            </a:extLst>
          </p:cNvPr>
          <p:cNvSpPr txBox="1"/>
          <p:nvPr/>
        </p:nvSpPr>
        <p:spPr>
          <a:xfrm>
            <a:off x="1057330" y="1069571"/>
            <a:ext cx="7672758" cy="1200329"/>
          </a:xfrm>
          <a:prstGeom prst="rect">
            <a:avLst/>
          </a:prstGeom>
          <a:noFill/>
        </p:spPr>
        <p:txBody>
          <a:bodyPr wrap="square" rtlCol="0">
            <a:spAutoFit/>
          </a:bodyPr>
          <a:lstStyle/>
          <a:p>
            <a:r>
              <a:rPr lang="en-GB" sz="2400" dirty="0"/>
              <a:t>We have completed analysing this circuit. In this case, the circuit only had resistors but the same process works no matter what components are in the circuit.</a:t>
            </a:r>
          </a:p>
        </p:txBody>
      </p:sp>
      <p:sp>
        <p:nvSpPr>
          <p:cNvPr id="19" name="Rounded Rectangle 18">
            <a:extLst>
              <a:ext uri="{FF2B5EF4-FFF2-40B4-BE49-F238E27FC236}">
                <a16:creationId xmlns:a16="http://schemas.microsoft.com/office/drawing/2014/main" id="{4017001E-B2F3-1F46-86E9-2E93C53F8604}"/>
              </a:ext>
            </a:extLst>
          </p:cNvPr>
          <p:cNvSpPr/>
          <p:nvPr/>
        </p:nvSpPr>
        <p:spPr>
          <a:xfrm>
            <a:off x="6576201" y="2335883"/>
            <a:ext cx="3197385" cy="1008242"/>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Watch the video of all the calculations</a:t>
            </a:r>
          </a:p>
        </p:txBody>
      </p:sp>
    </p:spTree>
    <p:custDataLst>
      <p:tags r:id="rId1"/>
    </p:custDataLst>
    <p:extLst>
      <p:ext uri="{BB962C8B-B14F-4D97-AF65-F5344CB8AC3E}">
        <p14:creationId xmlns:p14="http://schemas.microsoft.com/office/powerpoint/2010/main" val="3465380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CC7F9AC-6C63-694A-A8FB-626378F3C2C4}"/>
              </a:ext>
            </a:extLst>
          </p:cNvPr>
          <p:cNvPicPr>
            <a:picLocks noChangeAspect="1"/>
          </p:cNvPicPr>
          <p:nvPr/>
        </p:nvPicPr>
        <p:blipFill>
          <a:blip r:embed="rId4"/>
          <a:stretch>
            <a:fillRect/>
          </a:stretch>
        </p:blipFill>
        <p:spPr>
          <a:xfrm>
            <a:off x="4893709" y="1956765"/>
            <a:ext cx="4041524" cy="2706141"/>
          </a:xfrm>
          <a:prstGeom prst="rect">
            <a:avLst/>
          </a:prstGeom>
        </p:spPr>
      </p:pic>
      <p:sp>
        <p:nvSpPr>
          <p:cNvPr id="2" name="Title 1"/>
          <p:cNvSpPr>
            <a:spLocks noGrp="1"/>
          </p:cNvSpPr>
          <p:nvPr>
            <p:ph type="title"/>
          </p:nvPr>
        </p:nvSpPr>
        <p:spPr>
          <a:xfrm>
            <a:off x="1057330" y="266407"/>
            <a:ext cx="7672758" cy="967170"/>
          </a:xfrm>
        </p:spPr>
        <p:txBody>
          <a:bodyPr>
            <a:normAutofit/>
          </a:bodyPr>
          <a:lstStyle/>
          <a:p>
            <a:r>
              <a:rPr lang="en-GB" sz="3000" dirty="0"/>
              <a:t>Build the Circuit</a:t>
            </a:r>
          </a:p>
        </p:txBody>
      </p:sp>
      <p:sp>
        <p:nvSpPr>
          <p:cNvPr id="3" name="Content Placeholder 2"/>
          <p:cNvSpPr>
            <a:spLocks noGrp="1"/>
          </p:cNvSpPr>
          <p:nvPr>
            <p:ph idx="1"/>
          </p:nvPr>
        </p:nvSpPr>
        <p:spPr>
          <a:xfrm>
            <a:off x="1122532" y="1091868"/>
            <a:ext cx="8186360" cy="864897"/>
          </a:xfrm>
        </p:spPr>
        <p:txBody>
          <a:bodyPr>
            <a:noAutofit/>
          </a:bodyPr>
          <a:lstStyle/>
          <a:p>
            <a:pPr marL="0" indent="0" algn="just">
              <a:buNone/>
            </a:pPr>
            <a:r>
              <a:rPr lang="en-GB" sz="2400" dirty="0"/>
              <a:t>Why not  build the circuit yourself and take all the relevant readings to check our calculations?</a:t>
            </a:r>
          </a:p>
        </p:txBody>
      </p:sp>
      <p:pic>
        <p:nvPicPr>
          <p:cNvPr id="15" name="Graphic 14" descr="User">
            <a:extLst>
              <a:ext uri="{FF2B5EF4-FFF2-40B4-BE49-F238E27FC236}">
                <a16:creationId xmlns:a16="http://schemas.microsoft.com/office/drawing/2014/main" id="{81578CBD-CC9B-C844-8424-27CD1E25DC3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2698" y="2160143"/>
            <a:ext cx="854046" cy="854046"/>
          </a:xfrm>
          <a:prstGeom prst="rect">
            <a:avLst/>
          </a:prstGeom>
        </p:spPr>
      </p:pic>
      <p:sp>
        <p:nvSpPr>
          <p:cNvPr id="8" name="Rectangle 7">
            <a:extLst>
              <a:ext uri="{FF2B5EF4-FFF2-40B4-BE49-F238E27FC236}">
                <a16:creationId xmlns:a16="http://schemas.microsoft.com/office/drawing/2014/main" id="{DE1D40A1-8D7F-C54E-A354-C1207C4CBE74}"/>
              </a:ext>
            </a:extLst>
          </p:cNvPr>
          <p:cNvSpPr/>
          <p:nvPr/>
        </p:nvSpPr>
        <p:spPr>
          <a:xfrm>
            <a:off x="1196744" y="2160143"/>
            <a:ext cx="2936344" cy="1938992"/>
          </a:xfrm>
          <a:prstGeom prst="rect">
            <a:avLst/>
          </a:prstGeom>
          <a:solidFill>
            <a:schemeClr val="tx2">
              <a:lumMod val="40000"/>
              <a:lumOff val="60000"/>
            </a:schemeClr>
          </a:solidFill>
        </p:spPr>
        <p:txBody>
          <a:bodyPr wrap="square">
            <a:spAutoFit/>
          </a:bodyPr>
          <a:lstStyle/>
          <a:p>
            <a:pPr algn="just"/>
            <a:r>
              <a:rPr lang="en-GB" sz="2400" i="1" dirty="0">
                <a:solidFill>
                  <a:schemeClr val="tx1">
                    <a:lumMod val="50000"/>
                  </a:schemeClr>
                </a:solidFill>
              </a:rPr>
              <a:t>Watch the video if you need help building the circuit and taking the readings.</a:t>
            </a:r>
          </a:p>
        </p:txBody>
      </p:sp>
      <p:sp>
        <p:nvSpPr>
          <p:cNvPr id="11" name="Rounded Rectangle 10">
            <a:extLst>
              <a:ext uri="{FF2B5EF4-FFF2-40B4-BE49-F238E27FC236}">
                <a16:creationId xmlns:a16="http://schemas.microsoft.com/office/drawing/2014/main" id="{1021483E-0110-1C41-B59E-4C052D6C4A8F}"/>
              </a:ext>
            </a:extLst>
          </p:cNvPr>
          <p:cNvSpPr/>
          <p:nvPr/>
        </p:nvSpPr>
        <p:spPr>
          <a:xfrm>
            <a:off x="494809" y="4302172"/>
            <a:ext cx="4712828"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Watch how to build the circuit</a:t>
            </a:r>
          </a:p>
        </p:txBody>
      </p:sp>
      <p:pic>
        <p:nvPicPr>
          <p:cNvPr id="7" name="Graphic 6" descr="Magnifying glass">
            <a:extLst>
              <a:ext uri="{FF2B5EF4-FFF2-40B4-BE49-F238E27FC236}">
                <a16:creationId xmlns:a16="http://schemas.microsoft.com/office/drawing/2014/main" id="{0C3FEC1F-6ACE-F746-9BA1-630AA518CDD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659709" y="2141882"/>
            <a:ext cx="468000" cy="468000"/>
          </a:xfrm>
          <a:prstGeom prst="rect">
            <a:avLst/>
          </a:prstGeom>
        </p:spPr>
      </p:pic>
    </p:spTree>
    <p:custDataLst>
      <p:tags r:id="rId1"/>
    </p:custDataLst>
    <p:extLst>
      <p:ext uri="{BB962C8B-B14F-4D97-AF65-F5344CB8AC3E}">
        <p14:creationId xmlns:p14="http://schemas.microsoft.com/office/powerpoint/2010/main" val="470924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0D9A790-4C5F-2B4F-BC5B-CD94C34F358C}"/>
              </a:ext>
            </a:extLst>
          </p:cNvPr>
          <p:cNvPicPr>
            <a:picLocks noChangeAspect="1"/>
          </p:cNvPicPr>
          <p:nvPr/>
        </p:nvPicPr>
        <p:blipFill>
          <a:blip r:embed="rId4"/>
          <a:stretch>
            <a:fillRect/>
          </a:stretch>
        </p:blipFill>
        <p:spPr>
          <a:xfrm>
            <a:off x="6158617" y="893409"/>
            <a:ext cx="4080758" cy="2326810"/>
          </a:xfrm>
          <a:prstGeom prst="rect">
            <a:avLst/>
          </a:prstGeom>
        </p:spPr>
      </p:pic>
      <p:sp>
        <p:nvSpPr>
          <p:cNvPr id="2" name="Title 1"/>
          <p:cNvSpPr>
            <a:spLocks noGrp="1"/>
          </p:cNvSpPr>
          <p:nvPr>
            <p:ph type="title"/>
          </p:nvPr>
        </p:nvSpPr>
        <p:spPr>
          <a:xfrm>
            <a:off x="1057330" y="266407"/>
            <a:ext cx="7672758" cy="967170"/>
          </a:xfrm>
        </p:spPr>
        <p:txBody>
          <a:bodyPr>
            <a:normAutofit/>
          </a:bodyPr>
          <a:lstStyle/>
          <a:p>
            <a:r>
              <a:rPr lang="en-GB" sz="3000" dirty="0"/>
              <a:t>Analyse the Circuit</a:t>
            </a:r>
          </a:p>
        </p:txBody>
      </p:sp>
      <p:sp>
        <p:nvSpPr>
          <p:cNvPr id="3" name="Content Placeholder 2"/>
          <p:cNvSpPr>
            <a:spLocks noGrp="1"/>
          </p:cNvSpPr>
          <p:nvPr>
            <p:ph idx="1"/>
          </p:nvPr>
        </p:nvSpPr>
        <p:spPr>
          <a:xfrm>
            <a:off x="1122532" y="1091869"/>
            <a:ext cx="4483790" cy="1391958"/>
          </a:xfrm>
        </p:spPr>
        <p:txBody>
          <a:bodyPr>
            <a:noAutofit/>
          </a:bodyPr>
          <a:lstStyle/>
          <a:p>
            <a:pPr marL="0" indent="0" algn="just">
              <a:buNone/>
            </a:pPr>
            <a:r>
              <a:rPr lang="en-GB" sz="2400" dirty="0"/>
              <a:t>Here is another circuit analysis problem for you to try.</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39" y="1854888"/>
            <a:ext cx="3038727" cy="1200329"/>
          </a:xfrm>
          <a:prstGeom prst="rect">
            <a:avLst/>
          </a:prstGeom>
          <a:solidFill>
            <a:schemeClr val="tx2">
              <a:lumMod val="40000"/>
              <a:lumOff val="60000"/>
            </a:schemeClr>
          </a:solidFill>
        </p:spPr>
        <p:txBody>
          <a:bodyPr wrap="square" rtlCol="0">
            <a:spAutoFit/>
          </a:bodyPr>
          <a:lstStyle/>
          <a:p>
            <a:pPr algn="just"/>
            <a:r>
              <a:rPr lang="en-GB" sz="2400" i="1" dirty="0"/>
              <a:t>Analyse the circuit by completing the table below.</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8486" y="1757014"/>
            <a:ext cx="525491" cy="854046"/>
          </a:xfrm>
          <a:prstGeom prst="rect">
            <a:avLst/>
          </a:prstGeom>
        </p:spPr>
      </p:pic>
      <p:pic>
        <p:nvPicPr>
          <p:cNvPr id="8" name="Graphic 7" descr="Magnifying glass">
            <a:extLst>
              <a:ext uri="{FF2B5EF4-FFF2-40B4-BE49-F238E27FC236}">
                <a16:creationId xmlns:a16="http://schemas.microsoft.com/office/drawing/2014/main" id="{2BFDC3FC-7DE1-C844-9F00-65680D7CDDE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950916" y="875129"/>
            <a:ext cx="468000" cy="468000"/>
          </a:xfrm>
          <a:prstGeom prst="rect">
            <a:avLst/>
          </a:prstGeom>
        </p:spPr>
      </p:pic>
      <p:graphicFrame>
        <p:nvGraphicFramePr>
          <p:cNvPr id="6" name="Table 5">
            <a:extLst>
              <a:ext uri="{FF2B5EF4-FFF2-40B4-BE49-F238E27FC236}">
                <a16:creationId xmlns:a16="http://schemas.microsoft.com/office/drawing/2014/main" id="{4BE1646A-26FD-824E-82E7-D76B73707DF8}"/>
              </a:ext>
            </a:extLst>
          </p:cNvPr>
          <p:cNvGraphicFramePr>
            <a:graphicFrameLocks noGrp="1"/>
          </p:cNvGraphicFramePr>
          <p:nvPr>
            <p:extLst>
              <p:ext uri="{D42A27DB-BD31-4B8C-83A1-F6EECF244321}">
                <p14:modId xmlns:p14="http://schemas.microsoft.com/office/powerpoint/2010/main" val="2714446551"/>
              </p:ext>
            </p:extLst>
          </p:nvPr>
        </p:nvGraphicFramePr>
        <p:xfrm>
          <a:off x="446842" y="3220219"/>
          <a:ext cx="9792533" cy="1621066"/>
        </p:xfrm>
        <a:graphic>
          <a:graphicData uri="http://schemas.openxmlformats.org/drawingml/2006/table">
            <a:tbl>
              <a:tblPr firstRow="1" bandRow="1">
                <a:tableStyleId>{5940675A-B579-460E-94D1-54222C63F5DA}</a:tableStyleId>
              </a:tblPr>
              <a:tblGrid>
                <a:gridCol w="744054">
                  <a:extLst>
                    <a:ext uri="{9D8B030D-6E8A-4147-A177-3AD203B41FA5}">
                      <a16:colId xmlns:a16="http://schemas.microsoft.com/office/drawing/2014/main" val="2881459336"/>
                    </a:ext>
                  </a:extLst>
                </a:gridCol>
                <a:gridCol w="744054">
                  <a:extLst>
                    <a:ext uri="{9D8B030D-6E8A-4147-A177-3AD203B41FA5}">
                      <a16:colId xmlns:a16="http://schemas.microsoft.com/office/drawing/2014/main" val="2600304799"/>
                    </a:ext>
                  </a:extLst>
                </a:gridCol>
                <a:gridCol w="744054">
                  <a:extLst>
                    <a:ext uri="{9D8B030D-6E8A-4147-A177-3AD203B41FA5}">
                      <a16:colId xmlns:a16="http://schemas.microsoft.com/office/drawing/2014/main" val="2399023348"/>
                    </a:ext>
                  </a:extLst>
                </a:gridCol>
                <a:gridCol w="744054">
                  <a:extLst>
                    <a:ext uri="{9D8B030D-6E8A-4147-A177-3AD203B41FA5}">
                      <a16:colId xmlns:a16="http://schemas.microsoft.com/office/drawing/2014/main" val="2480071372"/>
                    </a:ext>
                  </a:extLst>
                </a:gridCol>
                <a:gridCol w="744054">
                  <a:extLst>
                    <a:ext uri="{9D8B030D-6E8A-4147-A177-3AD203B41FA5}">
                      <a16:colId xmlns:a16="http://schemas.microsoft.com/office/drawing/2014/main" val="3070507441"/>
                    </a:ext>
                  </a:extLst>
                </a:gridCol>
                <a:gridCol w="744054">
                  <a:extLst>
                    <a:ext uri="{9D8B030D-6E8A-4147-A177-3AD203B41FA5}">
                      <a16:colId xmlns:a16="http://schemas.microsoft.com/office/drawing/2014/main" val="2354183468"/>
                    </a:ext>
                  </a:extLst>
                </a:gridCol>
                <a:gridCol w="744054">
                  <a:extLst>
                    <a:ext uri="{9D8B030D-6E8A-4147-A177-3AD203B41FA5}">
                      <a16:colId xmlns:a16="http://schemas.microsoft.com/office/drawing/2014/main" val="2996984888"/>
                    </a:ext>
                  </a:extLst>
                </a:gridCol>
                <a:gridCol w="744054">
                  <a:extLst>
                    <a:ext uri="{9D8B030D-6E8A-4147-A177-3AD203B41FA5}">
                      <a16:colId xmlns:a16="http://schemas.microsoft.com/office/drawing/2014/main" val="1859973782"/>
                    </a:ext>
                  </a:extLst>
                </a:gridCol>
                <a:gridCol w="884420">
                  <a:extLst>
                    <a:ext uri="{9D8B030D-6E8A-4147-A177-3AD203B41FA5}">
                      <a16:colId xmlns:a16="http://schemas.microsoft.com/office/drawing/2014/main" val="4078838154"/>
                    </a:ext>
                  </a:extLst>
                </a:gridCol>
                <a:gridCol w="1214203">
                  <a:extLst>
                    <a:ext uri="{9D8B030D-6E8A-4147-A177-3AD203B41FA5}">
                      <a16:colId xmlns:a16="http://schemas.microsoft.com/office/drawing/2014/main" val="1286791259"/>
                    </a:ext>
                  </a:extLst>
                </a:gridCol>
                <a:gridCol w="526182">
                  <a:extLst>
                    <a:ext uri="{9D8B030D-6E8A-4147-A177-3AD203B41FA5}">
                      <a16:colId xmlns:a16="http://schemas.microsoft.com/office/drawing/2014/main" val="2000450134"/>
                    </a:ext>
                  </a:extLst>
                </a:gridCol>
                <a:gridCol w="1215296">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R5</a:t>
                      </a:r>
                    </a:p>
                  </a:txBody>
                  <a:tcPr anchor="ctr"/>
                </a:tc>
                <a:tc>
                  <a:txBody>
                    <a:bodyPr/>
                    <a:lstStyle/>
                    <a:p>
                      <a:pPr algn="ctr"/>
                      <a:r>
                        <a:rPr lang="en-GB" b="1" dirty="0"/>
                        <a:t>R6</a:t>
                      </a:r>
                    </a:p>
                  </a:txBody>
                  <a:tcPr anchor="ctr"/>
                </a:tc>
                <a:tc>
                  <a:txBody>
                    <a:bodyPr/>
                    <a:lstStyle/>
                    <a:p>
                      <a:pPr algn="ctr"/>
                      <a:r>
                        <a:rPr lang="en-GB" b="1" dirty="0"/>
                        <a:t>R2--R3</a:t>
                      </a:r>
                    </a:p>
                  </a:txBody>
                  <a:tcPr anchor="ctr"/>
                </a:tc>
                <a:tc>
                  <a:txBody>
                    <a:bodyPr/>
                    <a:lstStyle/>
                    <a:p>
                      <a:pPr algn="ctr"/>
                      <a:r>
                        <a:rPr lang="en-GB" b="1" dirty="0"/>
                        <a:t>R5//R6</a:t>
                      </a:r>
                    </a:p>
                  </a:txBody>
                  <a:tcPr anchor="ctr"/>
                </a:tc>
                <a:tc>
                  <a:txBody>
                    <a:bodyPr/>
                    <a:lstStyle/>
                    <a:p>
                      <a:pPr algn="ctr"/>
                      <a:r>
                        <a:rPr lang="en-GB" b="1" dirty="0"/>
                        <a:t>R4--(R5//R6)</a:t>
                      </a:r>
                    </a:p>
                  </a:txBody>
                  <a:tcPr anchor="ctr"/>
                </a:tc>
                <a:tc>
                  <a:txBody>
                    <a:bodyPr/>
                    <a:lstStyle/>
                    <a:p>
                      <a:pPr algn="ctr"/>
                      <a:r>
                        <a:rPr lang="en-GB" b="1" dirty="0"/>
                        <a:t>(R4--(R5//R6))//(R2--R3)</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a:t>
                      </a:r>
                    </a:p>
                  </a:txBody>
                  <a:tcPr anchor="ctr"/>
                </a:tc>
                <a:tc>
                  <a:txBody>
                    <a:bodyPr/>
                    <a:lstStyle/>
                    <a:p>
                      <a:pPr algn="ctr"/>
                      <a:r>
                        <a:rPr lang="en-GB" dirty="0"/>
                        <a:t>15</a:t>
                      </a:r>
                    </a:p>
                  </a:txBody>
                  <a:tcPr anchor="ctr"/>
                </a:tc>
                <a:tc>
                  <a:txBody>
                    <a:bodyPr/>
                    <a:lstStyle/>
                    <a:p>
                      <a:pPr algn="ctr"/>
                      <a:r>
                        <a:rPr lang="en-GB" dirty="0"/>
                        <a:t>2</a:t>
                      </a:r>
                    </a:p>
                  </a:txBody>
                  <a:tcPr anchor="ctr"/>
                </a:tc>
                <a:tc>
                  <a:txBody>
                    <a:bodyPr/>
                    <a:lstStyle/>
                    <a:p>
                      <a:pPr algn="ctr"/>
                      <a:r>
                        <a:rPr lang="en-GB" dirty="0"/>
                        <a:t>6</a:t>
                      </a:r>
                    </a:p>
                  </a:txBody>
                  <a:tcPr anchor="ctr"/>
                </a:tc>
                <a:tc>
                  <a:txBody>
                    <a:bodyPr/>
                    <a:lstStyle/>
                    <a:p>
                      <a:pPr algn="ctr"/>
                      <a:r>
                        <a:rPr lang="en-GB" dirty="0"/>
                        <a:t>3</a:t>
                      </a:r>
                    </a:p>
                  </a:txBody>
                  <a:tcPr anchor="ctr"/>
                </a:tc>
                <a:tc>
                  <a:txBody>
                    <a:bodyPr/>
                    <a:lstStyle/>
                    <a:p>
                      <a:pPr algn="ctr"/>
                      <a:r>
                        <a:rPr lang="en-GB" dirty="0"/>
                        <a:t>5</a:t>
                      </a:r>
                    </a:p>
                  </a:txBody>
                  <a:tcPr anchor="ct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pic>
        <p:nvPicPr>
          <p:cNvPr id="15" name="Graphic 14" descr="Magnifying glass">
            <a:extLst>
              <a:ext uri="{FF2B5EF4-FFF2-40B4-BE49-F238E27FC236}">
                <a16:creationId xmlns:a16="http://schemas.microsoft.com/office/drawing/2014/main" id="{CFB6FB31-1D28-A948-B20C-DFDB1AD748D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4486" y="3220219"/>
            <a:ext cx="468000" cy="468000"/>
          </a:xfrm>
          <a:prstGeom prst="rect">
            <a:avLst/>
          </a:prstGeom>
        </p:spPr>
      </p:pic>
      <p:sp>
        <p:nvSpPr>
          <p:cNvPr id="13" name="Rounded Rectangle 12">
            <a:extLst>
              <a:ext uri="{FF2B5EF4-FFF2-40B4-BE49-F238E27FC236}">
                <a16:creationId xmlns:a16="http://schemas.microsoft.com/office/drawing/2014/main" id="{9CF0B0F7-B90A-C34A-A087-8C4F764C0388}"/>
              </a:ext>
            </a:extLst>
          </p:cNvPr>
          <p:cNvSpPr/>
          <p:nvPr/>
        </p:nvSpPr>
        <p:spPr>
          <a:xfrm>
            <a:off x="4305008" y="2168591"/>
            <a:ext cx="1813417"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Note</a:t>
            </a:r>
          </a:p>
        </p:txBody>
      </p:sp>
    </p:spTree>
    <p:custDataLst>
      <p:tags r:id="rId1"/>
    </p:custDataLst>
    <p:extLst>
      <p:ext uri="{BB962C8B-B14F-4D97-AF65-F5344CB8AC3E}">
        <p14:creationId xmlns:p14="http://schemas.microsoft.com/office/powerpoint/2010/main" val="1261121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Series vs Parallel</a:t>
            </a:r>
          </a:p>
        </p:txBody>
      </p:sp>
      <p:pic>
        <p:nvPicPr>
          <p:cNvPr id="12" name="Graphic 11" descr="User">
            <a:extLst>
              <a:ext uri="{FF2B5EF4-FFF2-40B4-BE49-F238E27FC236}">
                <a16:creationId xmlns:a16="http://schemas.microsoft.com/office/drawing/2014/main" id="{DEC392E7-B4E0-DD4C-82CC-4D7D15A850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2698" y="1233577"/>
            <a:ext cx="854046" cy="854046"/>
          </a:xfrm>
          <a:prstGeom prst="rect">
            <a:avLst/>
          </a:prstGeom>
        </p:spPr>
      </p:pic>
      <p:sp>
        <p:nvSpPr>
          <p:cNvPr id="13" name="Rectangle 12">
            <a:extLst>
              <a:ext uri="{FF2B5EF4-FFF2-40B4-BE49-F238E27FC236}">
                <a16:creationId xmlns:a16="http://schemas.microsoft.com/office/drawing/2014/main" id="{FF62D47F-6933-8946-8F0C-E7119AE0A3A0}"/>
              </a:ext>
            </a:extLst>
          </p:cNvPr>
          <p:cNvSpPr/>
          <p:nvPr/>
        </p:nvSpPr>
        <p:spPr>
          <a:xfrm>
            <a:off x="1196744" y="1233577"/>
            <a:ext cx="3989853" cy="1569660"/>
          </a:xfrm>
          <a:prstGeom prst="rect">
            <a:avLst/>
          </a:prstGeom>
          <a:solidFill>
            <a:schemeClr val="tx2">
              <a:lumMod val="40000"/>
              <a:lumOff val="60000"/>
            </a:schemeClr>
          </a:solidFill>
        </p:spPr>
        <p:txBody>
          <a:bodyPr wrap="square">
            <a:spAutoFit/>
          </a:bodyPr>
          <a:lstStyle/>
          <a:p>
            <a:pPr algn="just"/>
            <a:r>
              <a:rPr lang="en-GB" sz="2400" i="1" dirty="0">
                <a:solidFill>
                  <a:schemeClr val="tx1">
                    <a:lumMod val="50000"/>
                  </a:schemeClr>
                </a:solidFill>
              </a:rPr>
              <a:t>Watch this video for a full worked solution to the previous circuit analysis problem.</a:t>
            </a:r>
          </a:p>
        </p:txBody>
      </p:sp>
      <p:pic>
        <p:nvPicPr>
          <p:cNvPr id="6" name="Picture 5">
            <a:extLst>
              <a:ext uri="{FF2B5EF4-FFF2-40B4-BE49-F238E27FC236}">
                <a16:creationId xmlns:a16="http://schemas.microsoft.com/office/drawing/2014/main" id="{6167A43A-1779-F440-9B58-AF314850FBF0}"/>
              </a:ext>
            </a:extLst>
          </p:cNvPr>
          <p:cNvPicPr>
            <a:picLocks noChangeAspect="1"/>
          </p:cNvPicPr>
          <p:nvPr/>
        </p:nvPicPr>
        <p:blipFill>
          <a:blip r:embed="rId6"/>
          <a:stretch>
            <a:fillRect/>
          </a:stretch>
        </p:blipFill>
        <p:spPr>
          <a:xfrm>
            <a:off x="5467633" y="738873"/>
            <a:ext cx="4593383" cy="2559068"/>
          </a:xfrm>
          <a:prstGeom prst="rect">
            <a:avLst/>
          </a:prstGeom>
        </p:spPr>
      </p:pic>
      <p:graphicFrame>
        <p:nvGraphicFramePr>
          <p:cNvPr id="8" name="Table 7">
            <a:extLst>
              <a:ext uri="{FF2B5EF4-FFF2-40B4-BE49-F238E27FC236}">
                <a16:creationId xmlns:a16="http://schemas.microsoft.com/office/drawing/2014/main" id="{3CE4BE94-E358-CF46-A8C2-ABB6080A6159}"/>
              </a:ext>
            </a:extLst>
          </p:cNvPr>
          <p:cNvGraphicFramePr>
            <a:graphicFrameLocks noGrp="1"/>
          </p:cNvGraphicFramePr>
          <p:nvPr>
            <p:extLst>
              <p:ext uri="{D42A27DB-BD31-4B8C-83A1-F6EECF244321}">
                <p14:modId xmlns:p14="http://schemas.microsoft.com/office/powerpoint/2010/main" val="2930087385"/>
              </p:ext>
            </p:extLst>
          </p:nvPr>
        </p:nvGraphicFramePr>
        <p:xfrm>
          <a:off x="0" y="3370119"/>
          <a:ext cx="10239376" cy="1621066"/>
        </p:xfrm>
        <a:graphic>
          <a:graphicData uri="http://schemas.openxmlformats.org/drawingml/2006/table">
            <a:tbl>
              <a:tblPr firstRow="1" bandRow="1">
                <a:tableStyleId>{5940675A-B579-460E-94D1-54222C63F5DA}</a:tableStyleId>
              </a:tblPr>
              <a:tblGrid>
                <a:gridCol w="778006">
                  <a:extLst>
                    <a:ext uri="{9D8B030D-6E8A-4147-A177-3AD203B41FA5}">
                      <a16:colId xmlns:a16="http://schemas.microsoft.com/office/drawing/2014/main" val="2881459336"/>
                    </a:ext>
                  </a:extLst>
                </a:gridCol>
                <a:gridCol w="778006">
                  <a:extLst>
                    <a:ext uri="{9D8B030D-6E8A-4147-A177-3AD203B41FA5}">
                      <a16:colId xmlns:a16="http://schemas.microsoft.com/office/drawing/2014/main" val="2600304799"/>
                    </a:ext>
                  </a:extLst>
                </a:gridCol>
                <a:gridCol w="778006">
                  <a:extLst>
                    <a:ext uri="{9D8B030D-6E8A-4147-A177-3AD203B41FA5}">
                      <a16:colId xmlns:a16="http://schemas.microsoft.com/office/drawing/2014/main" val="2399023348"/>
                    </a:ext>
                  </a:extLst>
                </a:gridCol>
                <a:gridCol w="778006">
                  <a:extLst>
                    <a:ext uri="{9D8B030D-6E8A-4147-A177-3AD203B41FA5}">
                      <a16:colId xmlns:a16="http://schemas.microsoft.com/office/drawing/2014/main" val="2480071372"/>
                    </a:ext>
                  </a:extLst>
                </a:gridCol>
                <a:gridCol w="778006">
                  <a:extLst>
                    <a:ext uri="{9D8B030D-6E8A-4147-A177-3AD203B41FA5}">
                      <a16:colId xmlns:a16="http://schemas.microsoft.com/office/drawing/2014/main" val="3070507441"/>
                    </a:ext>
                  </a:extLst>
                </a:gridCol>
                <a:gridCol w="778006">
                  <a:extLst>
                    <a:ext uri="{9D8B030D-6E8A-4147-A177-3AD203B41FA5}">
                      <a16:colId xmlns:a16="http://schemas.microsoft.com/office/drawing/2014/main" val="2354183468"/>
                    </a:ext>
                  </a:extLst>
                </a:gridCol>
                <a:gridCol w="778006">
                  <a:extLst>
                    <a:ext uri="{9D8B030D-6E8A-4147-A177-3AD203B41FA5}">
                      <a16:colId xmlns:a16="http://schemas.microsoft.com/office/drawing/2014/main" val="2996984888"/>
                    </a:ext>
                  </a:extLst>
                </a:gridCol>
                <a:gridCol w="778006">
                  <a:extLst>
                    <a:ext uri="{9D8B030D-6E8A-4147-A177-3AD203B41FA5}">
                      <a16:colId xmlns:a16="http://schemas.microsoft.com/office/drawing/2014/main" val="1859973782"/>
                    </a:ext>
                  </a:extLst>
                </a:gridCol>
                <a:gridCol w="924777">
                  <a:extLst>
                    <a:ext uri="{9D8B030D-6E8A-4147-A177-3AD203B41FA5}">
                      <a16:colId xmlns:a16="http://schemas.microsoft.com/office/drawing/2014/main" val="4078838154"/>
                    </a:ext>
                  </a:extLst>
                </a:gridCol>
                <a:gridCol w="1035805">
                  <a:extLst>
                    <a:ext uri="{9D8B030D-6E8A-4147-A177-3AD203B41FA5}">
                      <a16:colId xmlns:a16="http://schemas.microsoft.com/office/drawing/2014/main" val="1286791259"/>
                    </a:ext>
                  </a:extLst>
                </a:gridCol>
                <a:gridCol w="783995">
                  <a:extLst>
                    <a:ext uri="{9D8B030D-6E8A-4147-A177-3AD203B41FA5}">
                      <a16:colId xmlns:a16="http://schemas.microsoft.com/office/drawing/2014/main" val="2000450134"/>
                    </a:ext>
                  </a:extLst>
                </a:gridCol>
                <a:gridCol w="1270751">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R5</a:t>
                      </a:r>
                    </a:p>
                  </a:txBody>
                  <a:tcPr anchor="ctr"/>
                </a:tc>
                <a:tc>
                  <a:txBody>
                    <a:bodyPr/>
                    <a:lstStyle/>
                    <a:p>
                      <a:pPr algn="ctr"/>
                      <a:r>
                        <a:rPr lang="en-GB" b="1" dirty="0"/>
                        <a:t>R6</a:t>
                      </a:r>
                    </a:p>
                  </a:txBody>
                  <a:tcPr anchor="ctr"/>
                </a:tc>
                <a:tc>
                  <a:txBody>
                    <a:bodyPr/>
                    <a:lstStyle/>
                    <a:p>
                      <a:pPr algn="ctr"/>
                      <a:r>
                        <a:rPr lang="en-GB" b="1" dirty="0"/>
                        <a:t>R2--R3</a:t>
                      </a:r>
                    </a:p>
                  </a:txBody>
                  <a:tcPr anchor="ctr"/>
                </a:tc>
                <a:tc>
                  <a:txBody>
                    <a:bodyPr/>
                    <a:lstStyle/>
                    <a:p>
                      <a:pPr algn="ctr"/>
                      <a:r>
                        <a:rPr lang="en-GB" b="1" dirty="0"/>
                        <a:t>R5//R6</a:t>
                      </a:r>
                    </a:p>
                  </a:txBody>
                  <a:tcPr anchor="ctr"/>
                </a:tc>
                <a:tc>
                  <a:txBody>
                    <a:bodyPr/>
                    <a:lstStyle/>
                    <a:p>
                      <a:pPr algn="ctr"/>
                      <a:r>
                        <a:rPr lang="en-GB" b="1" dirty="0"/>
                        <a:t>R4--(R5//R6)</a:t>
                      </a:r>
                    </a:p>
                  </a:txBody>
                  <a:tcPr anchor="ctr"/>
                </a:tc>
                <a:tc>
                  <a:txBody>
                    <a:bodyPr/>
                    <a:lstStyle/>
                    <a:p>
                      <a:pPr algn="ctr"/>
                      <a:r>
                        <a:rPr lang="en-GB" b="1" dirty="0"/>
                        <a:t>(R4--(R5//R6))//(R2--R3)</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pPr algn="ctr"/>
                      <a:r>
                        <a:rPr lang="en-GB" dirty="0"/>
                        <a:t>13.000</a:t>
                      </a:r>
                    </a:p>
                  </a:txBody>
                  <a:tcPr anchor="ctr"/>
                </a:tc>
                <a:tc>
                  <a:txBody>
                    <a:bodyPr/>
                    <a:lstStyle/>
                    <a:p>
                      <a:pPr algn="ctr"/>
                      <a:r>
                        <a:rPr lang="en-GB" dirty="0"/>
                        <a:t>6.18</a:t>
                      </a:r>
                    </a:p>
                  </a:txBody>
                  <a:tcPr anchor="ctr"/>
                </a:tc>
                <a:tc>
                  <a:txBody>
                    <a:bodyPr/>
                    <a:lstStyle/>
                    <a:p>
                      <a:pPr algn="ctr"/>
                      <a:r>
                        <a:rPr lang="en-GB" dirty="0"/>
                        <a:t>0.824</a:t>
                      </a:r>
                    </a:p>
                  </a:txBody>
                  <a:tcPr anchor="ctr"/>
                </a:tc>
                <a:tc>
                  <a:txBody>
                    <a:bodyPr/>
                    <a:lstStyle/>
                    <a:p>
                      <a:pPr algn="ctr"/>
                      <a:r>
                        <a:rPr lang="en-GB" dirty="0"/>
                        <a:t>5.334</a:t>
                      </a:r>
                    </a:p>
                  </a:txBody>
                  <a:tcPr anchor="ctr"/>
                </a:tc>
                <a:tc>
                  <a:txBody>
                    <a:bodyPr/>
                    <a:lstStyle/>
                    <a:p>
                      <a:pPr algn="ctr"/>
                      <a:r>
                        <a:rPr lang="en-GB" dirty="0"/>
                        <a:t>1.667</a:t>
                      </a:r>
                    </a:p>
                  </a:txBody>
                  <a:tcPr anchor="ctr"/>
                </a:tc>
                <a:tc>
                  <a:txBody>
                    <a:bodyPr/>
                    <a:lstStyle/>
                    <a:p>
                      <a:pPr algn="ctr"/>
                      <a:r>
                        <a:rPr lang="en-GB" dirty="0"/>
                        <a:t>1.667</a:t>
                      </a:r>
                    </a:p>
                  </a:txBody>
                  <a:tcPr anchor="ctr"/>
                </a:tc>
                <a:tc>
                  <a:txBody>
                    <a:bodyPr/>
                    <a:lstStyle/>
                    <a:p>
                      <a:pPr algn="ctr"/>
                      <a:r>
                        <a:rPr lang="en-GB" dirty="0"/>
                        <a:t>7.000</a:t>
                      </a:r>
                    </a:p>
                  </a:txBody>
                  <a:tcPr anchor="ctr"/>
                </a:tc>
                <a:tc>
                  <a:txBody>
                    <a:bodyPr/>
                    <a:lstStyle/>
                    <a:p>
                      <a:pPr algn="ctr"/>
                      <a:r>
                        <a:rPr lang="en-GB" dirty="0"/>
                        <a:t>1.667</a:t>
                      </a:r>
                    </a:p>
                  </a:txBody>
                  <a:tcPr anchor="ctr"/>
                </a:tc>
                <a:tc>
                  <a:txBody>
                    <a:bodyPr/>
                    <a:lstStyle/>
                    <a:p>
                      <a:pPr algn="ctr"/>
                      <a:r>
                        <a:rPr lang="en-GB" dirty="0"/>
                        <a:t>7</a:t>
                      </a:r>
                    </a:p>
                  </a:txBody>
                  <a:tcPr anchor="ctr"/>
                </a:tc>
                <a:tc>
                  <a:txBody>
                    <a:bodyPr/>
                    <a:lstStyle/>
                    <a:p>
                      <a:pPr algn="ctr"/>
                      <a:r>
                        <a:rPr lang="en-GB" dirty="0"/>
                        <a:t>7</a:t>
                      </a:r>
                    </a:p>
                  </a:txBody>
                  <a:tcPr anchor="ctr"/>
                </a:tc>
                <a:tc>
                  <a:txBody>
                    <a:bodyPr/>
                    <a:lstStyle/>
                    <a:p>
                      <a:pPr algn="ctr"/>
                      <a:r>
                        <a:rPr lang="en-GB" dirty="0"/>
                        <a:t>20</a:t>
                      </a:r>
                    </a:p>
                  </a:txBody>
                  <a:tcPr anchor="ct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pPr algn="ctr"/>
                      <a:r>
                        <a:rPr lang="en-GB" dirty="0"/>
                        <a:t>1.3</a:t>
                      </a:r>
                    </a:p>
                  </a:txBody>
                  <a:tcPr anchor="ctr"/>
                </a:tc>
                <a:tc>
                  <a:txBody>
                    <a:bodyPr/>
                    <a:lstStyle/>
                    <a:p>
                      <a:pPr algn="ctr"/>
                      <a:r>
                        <a:rPr lang="en-GB" dirty="0"/>
                        <a:t>0.412</a:t>
                      </a:r>
                    </a:p>
                  </a:txBody>
                  <a:tcPr anchor="ctr"/>
                </a:tc>
                <a:tc>
                  <a:txBody>
                    <a:bodyPr/>
                    <a:lstStyle/>
                    <a:p>
                      <a:pPr algn="ctr"/>
                      <a:r>
                        <a:rPr lang="en-GB" dirty="0"/>
                        <a:t>0.412</a:t>
                      </a:r>
                    </a:p>
                  </a:txBody>
                  <a:tcPr anchor="ctr"/>
                </a:tc>
                <a:tc>
                  <a:txBody>
                    <a:bodyPr/>
                    <a:lstStyle/>
                    <a:p>
                      <a:pPr algn="ctr"/>
                      <a:r>
                        <a:rPr lang="en-GB" dirty="0"/>
                        <a:t>0.889</a:t>
                      </a:r>
                    </a:p>
                  </a:txBody>
                  <a:tcPr anchor="ctr"/>
                </a:tc>
                <a:tc>
                  <a:txBody>
                    <a:bodyPr/>
                    <a:lstStyle/>
                    <a:p>
                      <a:pPr algn="ctr"/>
                      <a:r>
                        <a:rPr lang="en-GB" dirty="0"/>
                        <a:t>0.556</a:t>
                      </a:r>
                    </a:p>
                  </a:txBody>
                  <a:tcPr anchor="ctr"/>
                </a:tc>
                <a:tc>
                  <a:txBody>
                    <a:bodyPr/>
                    <a:lstStyle/>
                    <a:p>
                      <a:pPr algn="ctr"/>
                      <a:r>
                        <a:rPr lang="en-GB" dirty="0"/>
                        <a:t>0.333</a:t>
                      </a:r>
                    </a:p>
                  </a:txBody>
                  <a:tcPr anchor="ctr"/>
                </a:tc>
                <a:tc>
                  <a:txBody>
                    <a:bodyPr/>
                    <a:lstStyle/>
                    <a:p>
                      <a:pPr algn="ctr"/>
                      <a:r>
                        <a:rPr lang="en-GB" dirty="0"/>
                        <a:t>0.412</a:t>
                      </a:r>
                    </a:p>
                  </a:txBody>
                  <a:tcPr anchor="ctr"/>
                </a:tc>
                <a:tc>
                  <a:txBody>
                    <a:bodyPr/>
                    <a:lstStyle/>
                    <a:p>
                      <a:pPr algn="ctr"/>
                      <a:r>
                        <a:rPr lang="en-GB" dirty="0"/>
                        <a:t>0.889</a:t>
                      </a:r>
                    </a:p>
                  </a:txBody>
                  <a:tcPr anchor="ctr"/>
                </a:tc>
                <a:tc>
                  <a:txBody>
                    <a:bodyPr/>
                    <a:lstStyle/>
                    <a:p>
                      <a:pPr algn="ctr"/>
                      <a:r>
                        <a:rPr lang="en-GB" dirty="0"/>
                        <a:t>0.889</a:t>
                      </a:r>
                    </a:p>
                  </a:txBody>
                  <a:tcPr anchor="ctr"/>
                </a:tc>
                <a:tc>
                  <a:txBody>
                    <a:bodyPr/>
                    <a:lstStyle/>
                    <a:p>
                      <a:pPr algn="ctr"/>
                      <a:r>
                        <a:rPr lang="en-GB" dirty="0"/>
                        <a:t>1.3</a:t>
                      </a:r>
                    </a:p>
                  </a:txBody>
                  <a:tcPr anchor="ctr"/>
                </a:tc>
                <a:tc>
                  <a:txBody>
                    <a:bodyPr/>
                    <a:lstStyle/>
                    <a:p>
                      <a:pPr algn="ctr"/>
                      <a:r>
                        <a:rPr lang="en-GB" dirty="0"/>
                        <a:t>1.3</a:t>
                      </a:r>
                    </a:p>
                  </a:txBody>
                  <a:tcPr anchor="ct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a:t>
                      </a:r>
                    </a:p>
                  </a:txBody>
                  <a:tcPr anchor="ctr"/>
                </a:tc>
                <a:tc>
                  <a:txBody>
                    <a:bodyPr/>
                    <a:lstStyle/>
                    <a:p>
                      <a:pPr algn="ctr"/>
                      <a:r>
                        <a:rPr lang="en-GB" dirty="0"/>
                        <a:t>15</a:t>
                      </a:r>
                    </a:p>
                  </a:txBody>
                  <a:tcPr anchor="ctr"/>
                </a:tc>
                <a:tc>
                  <a:txBody>
                    <a:bodyPr/>
                    <a:lstStyle/>
                    <a:p>
                      <a:pPr algn="ctr"/>
                      <a:r>
                        <a:rPr lang="en-GB" dirty="0"/>
                        <a:t>2</a:t>
                      </a:r>
                    </a:p>
                  </a:txBody>
                  <a:tcPr anchor="ctr"/>
                </a:tc>
                <a:tc>
                  <a:txBody>
                    <a:bodyPr/>
                    <a:lstStyle/>
                    <a:p>
                      <a:pPr algn="ctr"/>
                      <a:r>
                        <a:rPr lang="en-GB" dirty="0"/>
                        <a:t>6</a:t>
                      </a:r>
                    </a:p>
                  </a:txBody>
                  <a:tcPr anchor="ctr"/>
                </a:tc>
                <a:tc>
                  <a:txBody>
                    <a:bodyPr/>
                    <a:lstStyle/>
                    <a:p>
                      <a:pPr algn="ctr"/>
                      <a:r>
                        <a:rPr lang="en-GB" dirty="0"/>
                        <a:t>3</a:t>
                      </a:r>
                    </a:p>
                  </a:txBody>
                  <a:tcPr anchor="ctr"/>
                </a:tc>
                <a:tc>
                  <a:txBody>
                    <a:bodyPr/>
                    <a:lstStyle/>
                    <a:p>
                      <a:pPr algn="ctr"/>
                      <a:r>
                        <a:rPr lang="en-GB" dirty="0"/>
                        <a:t>5</a:t>
                      </a:r>
                    </a:p>
                  </a:txBody>
                  <a:tcPr anchor="ctr"/>
                </a:tc>
                <a:tc>
                  <a:txBody>
                    <a:bodyPr/>
                    <a:lstStyle/>
                    <a:p>
                      <a:pPr algn="ctr"/>
                      <a:r>
                        <a:rPr lang="en-GB" dirty="0"/>
                        <a:t>17</a:t>
                      </a:r>
                    </a:p>
                  </a:txBody>
                  <a:tcPr anchor="ctr"/>
                </a:tc>
                <a:tc>
                  <a:txBody>
                    <a:bodyPr/>
                    <a:lstStyle/>
                    <a:p>
                      <a:pPr algn="ctr"/>
                      <a:r>
                        <a:rPr lang="en-GB" dirty="0"/>
                        <a:t>1.875</a:t>
                      </a:r>
                    </a:p>
                  </a:txBody>
                  <a:tcPr anchor="ctr"/>
                </a:tc>
                <a:tc>
                  <a:txBody>
                    <a:bodyPr/>
                    <a:lstStyle/>
                    <a:p>
                      <a:pPr algn="ctr"/>
                      <a:r>
                        <a:rPr lang="en-GB" dirty="0"/>
                        <a:t>7.875</a:t>
                      </a:r>
                    </a:p>
                  </a:txBody>
                  <a:tcPr anchor="ctr"/>
                </a:tc>
                <a:tc>
                  <a:txBody>
                    <a:bodyPr/>
                    <a:lstStyle/>
                    <a:p>
                      <a:pPr algn="ctr"/>
                      <a:r>
                        <a:rPr lang="en-GB" dirty="0"/>
                        <a:t>5.382</a:t>
                      </a:r>
                    </a:p>
                  </a:txBody>
                  <a:tcPr anchor="ctr"/>
                </a:tc>
                <a:tc>
                  <a:txBody>
                    <a:bodyPr/>
                    <a:lstStyle/>
                    <a:p>
                      <a:pPr algn="ctr"/>
                      <a:r>
                        <a:rPr lang="en-GB" dirty="0"/>
                        <a:t>15.382</a:t>
                      </a:r>
                    </a:p>
                  </a:txBody>
                  <a:tcPr anchor="ct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spTree>
    <p:custDataLst>
      <p:tags r:id="rId1"/>
    </p:custDataLst>
    <p:extLst>
      <p:ext uri="{BB962C8B-B14F-4D97-AF65-F5344CB8AC3E}">
        <p14:creationId xmlns:p14="http://schemas.microsoft.com/office/powerpoint/2010/main" val="2258899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 Virtual Circuit</a:t>
            </a:r>
          </a:p>
        </p:txBody>
      </p:sp>
      <p:sp>
        <p:nvSpPr>
          <p:cNvPr id="3" name="Content Placeholder 2"/>
          <p:cNvSpPr>
            <a:spLocks noGrp="1"/>
          </p:cNvSpPr>
          <p:nvPr>
            <p:ph idx="1"/>
          </p:nvPr>
        </p:nvSpPr>
        <p:spPr>
          <a:xfrm>
            <a:off x="1122532" y="1091869"/>
            <a:ext cx="7282914" cy="1092531"/>
          </a:xfrm>
        </p:spPr>
        <p:txBody>
          <a:bodyPr>
            <a:noAutofit/>
          </a:bodyPr>
          <a:lstStyle/>
          <a:p>
            <a:pPr marL="0" indent="0" algn="just">
              <a:buNone/>
            </a:pPr>
            <a:r>
              <a:rPr lang="en-GB" sz="2400" dirty="0"/>
              <a:t>Take a moment to have a look at a virtual simulation of the circuit we have just analysed to make sure that you agree with all our answers.</a:t>
            </a:r>
          </a:p>
        </p:txBody>
      </p:sp>
      <p:sp>
        <p:nvSpPr>
          <p:cNvPr id="5" name="Content Placeholder 2">
            <a:extLst>
              <a:ext uri="{FF2B5EF4-FFF2-40B4-BE49-F238E27FC236}">
                <a16:creationId xmlns:a16="http://schemas.microsoft.com/office/drawing/2014/main" id="{355F47C7-F16A-7640-89E5-5CEEC1911EA8}"/>
              </a:ext>
            </a:extLst>
          </p:cNvPr>
          <p:cNvSpPr txBox="1">
            <a:spLocks/>
          </p:cNvSpPr>
          <p:nvPr/>
        </p:nvSpPr>
        <p:spPr>
          <a:xfrm>
            <a:off x="1122532" y="2160637"/>
            <a:ext cx="4410363" cy="849225"/>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Click the button below to open the virtual circuit.</a:t>
            </a:r>
          </a:p>
        </p:txBody>
      </p:sp>
      <p:pic>
        <p:nvPicPr>
          <p:cNvPr id="6" name="Graphic 5" descr="User">
            <a:extLst>
              <a:ext uri="{FF2B5EF4-FFF2-40B4-BE49-F238E27FC236}">
                <a16:creationId xmlns:a16="http://schemas.microsoft.com/office/drawing/2014/main" id="{4FDA1659-89D9-2640-8248-226EB077A2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160637"/>
            <a:ext cx="854046" cy="854046"/>
          </a:xfrm>
          <a:prstGeom prst="rect">
            <a:avLst/>
          </a:prstGeom>
        </p:spPr>
      </p:pic>
      <p:sp>
        <p:nvSpPr>
          <p:cNvPr id="16" name="Rounded Rectangle 15">
            <a:extLst>
              <a:ext uri="{FF2B5EF4-FFF2-40B4-BE49-F238E27FC236}">
                <a16:creationId xmlns:a16="http://schemas.microsoft.com/office/drawing/2014/main" id="{73E11EA4-0C08-3F4E-B019-E520F0ADBB90}"/>
              </a:ext>
            </a:extLst>
          </p:cNvPr>
          <p:cNvSpPr/>
          <p:nvPr/>
        </p:nvSpPr>
        <p:spPr>
          <a:xfrm>
            <a:off x="1255158" y="3782657"/>
            <a:ext cx="4145109"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Open the virtual circuit</a:t>
            </a:r>
          </a:p>
        </p:txBody>
      </p:sp>
      <p:pic>
        <p:nvPicPr>
          <p:cNvPr id="8" name="Picture 7">
            <a:extLst>
              <a:ext uri="{FF2B5EF4-FFF2-40B4-BE49-F238E27FC236}">
                <a16:creationId xmlns:a16="http://schemas.microsoft.com/office/drawing/2014/main" id="{D9C54513-5948-D446-8D9C-BF72B619016C}"/>
              </a:ext>
            </a:extLst>
          </p:cNvPr>
          <p:cNvPicPr>
            <a:picLocks noChangeAspect="1"/>
          </p:cNvPicPr>
          <p:nvPr/>
        </p:nvPicPr>
        <p:blipFill>
          <a:blip r:embed="rId6"/>
          <a:stretch>
            <a:fillRect/>
          </a:stretch>
        </p:blipFill>
        <p:spPr>
          <a:xfrm>
            <a:off x="8563026" y="1091869"/>
            <a:ext cx="876477" cy="876477"/>
          </a:xfrm>
          <a:prstGeom prst="rect">
            <a:avLst/>
          </a:prstGeom>
        </p:spPr>
      </p:pic>
      <p:pic>
        <p:nvPicPr>
          <p:cNvPr id="4" name="Picture 3">
            <a:extLst>
              <a:ext uri="{FF2B5EF4-FFF2-40B4-BE49-F238E27FC236}">
                <a16:creationId xmlns:a16="http://schemas.microsoft.com/office/drawing/2014/main" id="{191E5EFB-A59E-C041-8062-2B6C27DAA833}"/>
              </a:ext>
            </a:extLst>
          </p:cNvPr>
          <p:cNvPicPr>
            <a:picLocks noChangeAspect="1"/>
          </p:cNvPicPr>
          <p:nvPr/>
        </p:nvPicPr>
        <p:blipFill>
          <a:blip r:embed="rId7"/>
          <a:stretch>
            <a:fillRect/>
          </a:stretch>
        </p:blipFill>
        <p:spPr>
          <a:xfrm>
            <a:off x="5681271" y="2059039"/>
            <a:ext cx="4375384" cy="2888099"/>
          </a:xfrm>
          <a:prstGeom prst="rect">
            <a:avLst/>
          </a:prstGeom>
        </p:spPr>
      </p:pic>
    </p:spTree>
    <p:custDataLst>
      <p:tags r:id="rId1"/>
    </p:custDataLst>
    <p:extLst>
      <p:ext uri="{BB962C8B-B14F-4D97-AF65-F5344CB8AC3E}">
        <p14:creationId xmlns:p14="http://schemas.microsoft.com/office/powerpoint/2010/main" val="444714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Test Yourself</a:t>
            </a:r>
          </a:p>
        </p:txBody>
      </p:sp>
      <p:sp>
        <p:nvSpPr>
          <p:cNvPr id="3" name="Content Placeholder 2"/>
          <p:cNvSpPr>
            <a:spLocks noGrp="1"/>
          </p:cNvSpPr>
          <p:nvPr>
            <p:ph idx="1"/>
          </p:nvPr>
        </p:nvSpPr>
        <p:spPr>
          <a:xfrm>
            <a:off x="1122531" y="1091868"/>
            <a:ext cx="7607557" cy="3821508"/>
          </a:xfrm>
        </p:spPr>
        <p:txBody>
          <a:bodyPr>
            <a:noAutofit/>
          </a:bodyPr>
          <a:lstStyle/>
          <a:p>
            <a:pPr marL="0" indent="0" algn="just">
              <a:buNone/>
            </a:pPr>
            <a:r>
              <a:rPr lang="en-GB" sz="2400" dirty="0"/>
              <a:t>We have come to the end of this unit. Answer the following questions to make sure you understand how to analyse a circuit.</a:t>
            </a:r>
          </a:p>
        </p:txBody>
      </p:sp>
    </p:spTree>
    <p:custDataLst>
      <p:tags r:id="rId1"/>
    </p:custDataLst>
    <p:extLst>
      <p:ext uri="{BB962C8B-B14F-4D97-AF65-F5344CB8AC3E}">
        <p14:creationId xmlns:p14="http://schemas.microsoft.com/office/powerpoint/2010/main" val="2497692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Outcomes</a:t>
            </a:r>
          </a:p>
        </p:txBody>
      </p:sp>
      <p:sp>
        <p:nvSpPr>
          <p:cNvPr id="3" name="Content Placeholder 2"/>
          <p:cNvSpPr>
            <a:spLocks noGrp="1"/>
          </p:cNvSpPr>
          <p:nvPr>
            <p:ph idx="1"/>
          </p:nvPr>
        </p:nvSpPr>
        <p:spPr>
          <a:xfrm>
            <a:off x="1122531" y="1091868"/>
            <a:ext cx="8059513" cy="3911932"/>
          </a:xfrm>
        </p:spPr>
        <p:txBody>
          <a:bodyPr>
            <a:noAutofit/>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Content Placeholder 2">
            <a:extLst>
              <a:ext uri="{FF2B5EF4-FFF2-40B4-BE49-F238E27FC236}">
                <a16:creationId xmlns:a16="http://schemas.microsoft.com/office/drawing/2014/main" id="{FAF059E8-2842-4E9C-8451-7347808E5181}"/>
              </a:ext>
            </a:extLst>
          </p:cNvPr>
          <p:cNvSpPr txBox="1">
            <a:spLocks/>
          </p:cNvSpPr>
          <p:nvPr/>
        </p:nvSpPr>
        <p:spPr>
          <a:xfrm>
            <a:off x="1122531" y="1091868"/>
            <a:ext cx="8059513" cy="3645525"/>
          </a:xfrm>
          <a:prstGeom prst="rect">
            <a:avLst/>
          </a:prstGeom>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Font typeface="Arial" panose="020B0604020202020204" pitchFamily="34" charset="0"/>
              <a:buNone/>
            </a:pPr>
            <a:r>
              <a:rPr lang="en-GB" sz="2400" dirty="0"/>
              <a:t>By the end of this unit the learner will be able to:</a:t>
            </a:r>
          </a:p>
          <a:p>
            <a:pPr marL="457200" indent="-457200">
              <a:buFont typeface="+mj-lt"/>
              <a:buAutoNum type="arabicPeriod"/>
            </a:pPr>
            <a:endParaRPr lang="en-GB" sz="2400" dirty="0"/>
          </a:p>
        </p:txBody>
      </p:sp>
    </p:spTree>
    <p:custDataLst>
      <p:tags r:id="rId1"/>
    </p:custDataLst>
    <p:extLst>
      <p:ext uri="{BB962C8B-B14F-4D97-AF65-F5344CB8AC3E}">
        <p14:creationId xmlns:p14="http://schemas.microsoft.com/office/powerpoint/2010/main" val="1696475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1</a:t>
            </a:r>
          </a:p>
        </p:txBody>
      </p:sp>
      <p:sp>
        <p:nvSpPr>
          <p:cNvPr id="3" name="Content Placeholder 2"/>
          <p:cNvSpPr>
            <a:spLocks noGrp="1"/>
          </p:cNvSpPr>
          <p:nvPr>
            <p:ph idx="1"/>
          </p:nvPr>
        </p:nvSpPr>
        <p:spPr>
          <a:xfrm>
            <a:off x="1122532" y="1091868"/>
            <a:ext cx="2984774" cy="1096696"/>
          </a:xfrm>
        </p:spPr>
        <p:txBody>
          <a:bodyPr>
            <a:noAutofit/>
          </a:bodyPr>
          <a:lstStyle/>
          <a:p>
            <a:pPr marL="0" indent="0">
              <a:buNone/>
            </a:pPr>
            <a:r>
              <a:rPr lang="en-GB" sz="2400" dirty="0"/>
              <a:t>Analyse the circuit and complete the following table.</a:t>
            </a:r>
          </a:p>
          <a:p>
            <a:pPr marL="0" indent="0">
              <a:buNone/>
            </a:pPr>
            <a:endParaRPr lang="en-GB" sz="2400" dirty="0"/>
          </a:p>
          <a:p>
            <a:pPr marL="0" indent="0" algn="just">
              <a:buNone/>
            </a:pPr>
            <a:endParaRPr lang="en-GB" sz="2400" dirty="0"/>
          </a:p>
        </p:txBody>
      </p:sp>
      <p:pic>
        <p:nvPicPr>
          <p:cNvPr id="4" name="Picture 3">
            <a:extLst>
              <a:ext uri="{FF2B5EF4-FFF2-40B4-BE49-F238E27FC236}">
                <a16:creationId xmlns:a16="http://schemas.microsoft.com/office/drawing/2014/main" id="{DA209C4B-0295-E042-9EB8-C366E961B312}"/>
              </a:ext>
            </a:extLst>
          </p:cNvPr>
          <p:cNvPicPr>
            <a:picLocks noChangeAspect="1"/>
          </p:cNvPicPr>
          <p:nvPr/>
        </p:nvPicPr>
        <p:blipFill>
          <a:blip r:embed="rId4"/>
          <a:stretch>
            <a:fillRect/>
          </a:stretch>
        </p:blipFill>
        <p:spPr>
          <a:xfrm>
            <a:off x="3954880" y="269201"/>
            <a:ext cx="4927635" cy="3372646"/>
          </a:xfrm>
          <a:prstGeom prst="rect">
            <a:avLst/>
          </a:prstGeom>
        </p:spPr>
      </p:pic>
      <p:graphicFrame>
        <p:nvGraphicFramePr>
          <p:cNvPr id="5" name="Table 4">
            <a:extLst>
              <a:ext uri="{FF2B5EF4-FFF2-40B4-BE49-F238E27FC236}">
                <a16:creationId xmlns:a16="http://schemas.microsoft.com/office/drawing/2014/main" id="{181E875C-A36B-5C45-915D-08E640F8054A}"/>
              </a:ext>
            </a:extLst>
          </p:cNvPr>
          <p:cNvGraphicFramePr>
            <a:graphicFrameLocks noGrp="1"/>
          </p:cNvGraphicFramePr>
          <p:nvPr>
            <p:extLst>
              <p:ext uri="{D42A27DB-BD31-4B8C-83A1-F6EECF244321}">
                <p14:modId xmlns:p14="http://schemas.microsoft.com/office/powerpoint/2010/main" val="3658030369"/>
              </p:ext>
            </p:extLst>
          </p:nvPr>
        </p:nvGraphicFramePr>
        <p:xfrm>
          <a:off x="942063" y="3416997"/>
          <a:ext cx="6459049" cy="1483360"/>
        </p:xfrm>
        <a:graphic>
          <a:graphicData uri="http://schemas.openxmlformats.org/drawingml/2006/table">
            <a:tbl>
              <a:tblPr firstRow="1" bandRow="1">
                <a:tableStyleId>{5940675A-B579-460E-94D1-54222C63F5DA}</a:tableStyleId>
              </a:tblPr>
              <a:tblGrid>
                <a:gridCol w="903441">
                  <a:extLst>
                    <a:ext uri="{9D8B030D-6E8A-4147-A177-3AD203B41FA5}">
                      <a16:colId xmlns:a16="http://schemas.microsoft.com/office/drawing/2014/main" val="3965760527"/>
                    </a:ext>
                  </a:extLst>
                </a:gridCol>
                <a:gridCol w="903441">
                  <a:extLst>
                    <a:ext uri="{9D8B030D-6E8A-4147-A177-3AD203B41FA5}">
                      <a16:colId xmlns:a16="http://schemas.microsoft.com/office/drawing/2014/main" val="3563096632"/>
                    </a:ext>
                  </a:extLst>
                </a:gridCol>
                <a:gridCol w="903441">
                  <a:extLst>
                    <a:ext uri="{9D8B030D-6E8A-4147-A177-3AD203B41FA5}">
                      <a16:colId xmlns:a16="http://schemas.microsoft.com/office/drawing/2014/main" val="1075775908"/>
                    </a:ext>
                  </a:extLst>
                </a:gridCol>
                <a:gridCol w="903441">
                  <a:extLst>
                    <a:ext uri="{9D8B030D-6E8A-4147-A177-3AD203B41FA5}">
                      <a16:colId xmlns:a16="http://schemas.microsoft.com/office/drawing/2014/main" val="1210735386"/>
                    </a:ext>
                  </a:extLst>
                </a:gridCol>
                <a:gridCol w="903441">
                  <a:extLst>
                    <a:ext uri="{9D8B030D-6E8A-4147-A177-3AD203B41FA5}">
                      <a16:colId xmlns:a16="http://schemas.microsoft.com/office/drawing/2014/main" val="4068678191"/>
                    </a:ext>
                  </a:extLst>
                </a:gridCol>
                <a:gridCol w="1941844">
                  <a:extLst>
                    <a:ext uri="{9D8B030D-6E8A-4147-A177-3AD203B41FA5}">
                      <a16:colId xmlns:a16="http://schemas.microsoft.com/office/drawing/2014/main" val="4005440991"/>
                    </a:ext>
                  </a:extLst>
                </a:gridCol>
              </a:tblGrid>
              <a:tr h="370840">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R5</a:t>
                      </a:r>
                    </a:p>
                  </a:txBody>
                  <a:tcPr anchor="ctr"/>
                </a:tc>
                <a:tc>
                  <a:txBody>
                    <a:bodyPr/>
                    <a:lstStyle/>
                    <a:p>
                      <a:pPr algn="l"/>
                      <a:endParaRPr lang="en-GB" dirty="0"/>
                    </a:p>
                  </a:txBody>
                  <a:tcPr anchor="ctr"/>
                </a:tc>
                <a:extLst>
                  <a:ext uri="{0D108BD9-81ED-4DB2-BD59-A6C34878D82A}">
                    <a16:rowId xmlns:a16="http://schemas.microsoft.com/office/drawing/2014/main" val="2088970302"/>
                  </a:ext>
                </a:extLst>
              </a:tr>
              <a:tr h="370840">
                <a:tc>
                  <a:txBody>
                    <a:bodyPr/>
                    <a:lstStyle/>
                    <a:p>
                      <a:pPr algn="ctr"/>
                      <a:r>
                        <a:rPr lang="en-GB" i="1" dirty="0"/>
                        <a:t>6.34</a:t>
                      </a:r>
                    </a:p>
                  </a:txBody>
                  <a:tcPr anchor="ctr"/>
                </a:tc>
                <a:tc>
                  <a:txBody>
                    <a:bodyPr/>
                    <a:lstStyle/>
                    <a:p>
                      <a:pPr algn="ctr"/>
                      <a:r>
                        <a:rPr lang="en-GB" i="1" dirty="0"/>
                        <a:t>3.02</a:t>
                      </a:r>
                    </a:p>
                  </a:txBody>
                  <a:tcPr anchor="ctr"/>
                </a:tc>
                <a:tc>
                  <a:txBody>
                    <a:bodyPr/>
                    <a:lstStyle/>
                    <a:p>
                      <a:pPr algn="ctr"/>
                      <a:r>
                        <a:rPr lang="en-GB" i="1" dirty="0"/>
                        <a:t>3.02</a:t>
                      </a:r>
                    </a:p>
                  </a:txBody>
                  <a:tcPr anchor="ctr"/>
                </a:tc>
                <a:tc>
                  <a:txBody>
                    <a:bodyPr/>
                    <a:lstStyle/>
                    <a:p>
                      <a:pPr algn="ctr"/>
                      <a:r>
                        <a:rPr lang="en-GB" i="1" dirty="0"/>
                        <a:t>2.64</a:t>
                      </a:r>
                    </a:p>
                  </a:txBody>
                  <a:tcPr anchor="ctr"/>
                </a:tc>
                <a:tc>
                  <a:txBody>
                    <a:bodyPr/>
                    <a:lstStyle/>
                    <a:p>
                      <a:pPr algn="ctr"/>
                      <a:r>
                        <a:rPr lang="en-GB" i="1" dirty="0"/>
                        <a:t>2.64</a:t>
                      </a:r>
                    </a:p>
                  </a:txBody>
                  <a:tcPr anchor="ctr"/>
                </a:tc>
                <a:tc>
                  <a:txBody>
                    <a:bodyPr/>
                    <a:lstStyle/>
                    <a:p>
                      <a:pPr algn="l"/>
                      <a:r>
                        <a:rPr lang="en-GB" b="1" dirty="0"/>
                        <a:t>Voltage (V)</a:t>
                      </a:r>
                    </a:p>
                  </a:txBody>
                  <a:tcPr anchor="ctr"/>
                </a:tc>
                <a:extLst>
                  <a:ext uri="{0D108BD9-81ED-4DB2-BD59-A6C34878D82A}">
                    <a16:rowId xmlns:a16="http://schemas.microsoft.com/office/drawing/2014/main" val="3115064022"/>
                  </a:ext>
                </a:extLst>
              </a:tr>
              <a:tr h="370840">
                <a:tc>
                  <a:txBody>
                    <a:bodyPr/>
                    <a:lstStyle/>
                    <a:p>
                      <a:pPr algn="ctr"/>
                      <a:r>
                        <a:rPr lang="en-GB" i="1" dirty="0"/>
                        <a:t>352</a:t>
                      </a:r>
                    </a:p>
                  </a:txBody>
                  <a:tcPr anchor="ctr"/>
                </a:tc>
                <a:tc>
                  <a:txBody>
                    <a:bodyPr/>
                    <a:lstStyle/>
                    <a:p>
                      <a:pPr algn="ctr"/>
                      <a:r>
                        <a:rPr lang="en-GB" i="1" dirty="0"/>
                        <a:t>101</a:t>
                      </a:r>
                    </a:p>
                  </a:txBody>
                  <a:tcPr anchor="ctr"/>
                </a:tc>
                <a:tc>
                  <a:txBody>
                    <a:bodyPr/>
                    <a:lstStyle/>
                    <a:p>
                      <a:pPr algn="ctr"/>
                      <a:r>
                        <a:rPr lang="en-GB" i="1" dirty="0"/>
                        <a:t>252</a:t>
                      </a:r>
                    </a:p>
                  </a:txBody>
                  <a:tcPr anchor="ctr"/>
                </a:tc>
                <a:tc>
                  <a:txBody>
                    <a:bodyPr/>
                    <a:lstStyle/>
                    <a:p>
                      <a:pPr algn="ctr"/>
                      <a:r>
                        <a:rPr lang="en-GB" i="1" dirty="0"/>
                        <a:t>132</a:t>
                      </a:r>
                    </a:p>
                  </a:txBody>
                  <a:tcPr anchor="ctr"/>
                </a:tc>
                <a:tc>
                  <a:txBody>
                    <a:bodyPr/>
                    <a:lstStyle/>
                    <a:p>
                      <a:pPr algn="ctr"/>
                      <a:r>
                        <a:rPr lang="en-GB" i="1" dirty="0"/>
                        <a:t>220</a:t>
                      </a:r>
                    </a:p>
                  </a:txBody>
                  <a:tcPr anchor="ctr"/>
                </a:tc>
                <a:tc>
                  <a:txBody>
                    <a:bodyPr/>
                    <a:lstStyle/>
                    <a:p>
                      <a:pPr algn="l"/>
                      <a:r>
                        <a:rPr lang="en-GB" b="1" dirty="0"/>
                        <a:t>Current (mA)</a:t>
                      </a:r>
                    </a:p>
                  </a:txBody>
                  <a:tcPr anchor="ctr"/>
                </a:tc>
                <a:extLst>
                  <a:ext uri="{0D108BD9-81ED-4DB2-BD59-A6C34878D82A}">
                    <a16:rowId xmlns:a16="http://schemas.microsoft.com/office/drawing/2014/main" val="2748278813"/>
                  </a:ext>
                </a:extLst>
              </a:tr>
              <a:tr h="370840">
                <a:tc>
                  <a:txBody>
                    <a:bodyPr/>
                    <a:lstStyle/>
                    <a:p>
                      <a:pPr algn="ctr"/>
                      <a:r>
                        <a:rPr lang="en-GB" dirty="0"/>
                        <a:t>18</a:t>
                      </a:r>
                    </a:p>
                  </a:txBody>
                  <a:tcPr anchor="ctr"/>
                </a:tc>
                <a:tc>
                  <a:txBody>
                    <a:bodyPr/>
                    <a:lstStyle/>
                    <a:p>
                      <a:pPr algn="ctr"/>
                      <a:r>
                        <a:rPr lang="en-GB" dirty="0"/>
                        <a:t>30</a:t>
                      </a:r>
                    </a:p>
                  </a:txBody>
                  <a:tcPr anchor="ctr"/>
                </a:tc>
                <a:tc>
                  <a:txBody>
                    <a:bodyPr/>
                    <a:lstStyle/>
                    <a:p>
                      <a:pPr algn="ctr"/>
                      <a:r>
                        <a:rPr lang="en-GB" dirty="0"/>
                        <a:t>12</a:t>
                      </a:r>
                    </a:p>
                  </a:txBody>
                  <a:tcPr anchor="ctr"/>
                </a:tc>
                <a:tc>
                  <a:txBody>
                    <a:bodyPr/>
                    <a:lstStyle/>
                    <a:p>
                      <a:pPr algn="ctr"/>
                      <a:r>
                        <a:rPr lang="en-GB" dirty="0"/>
                        <a:t>20</a:t>
                      </a:r>
                    </a:p>
                  </a:txBody>
                  <a:tcPr anchor="ctr"/>
                </a:tc>
                <a:tc>
                  <a:txBody>
                    <a:bodyPr/>
                    <a:lstStyle/>
                    <a:p>
                      <a:pPr algn="ctr"/>
                      <a:r>
                        <a:rPr lang="en-GB" dirty="0"/>
                        <a:t>12</a:t>
                      </a:r>
                    </a:p>
                  </a:txBody>
                  <a:tcPr anchor="ctr"/>
                </a:tc>
                <a:tc>
                  <a:txBody>
                    <a:bodyPr/>
                    <a:lstStyle/>
                    <a:p>
                      <a:pPr algn="l"/>
                      <a:r>
                        <a:rPr lang="en-GB" b="1" dirty="0"/>
                        <a:t>Resistance (</a:t>
                      </a:r>
                      <a:r>
                        <a:rPr lang="en-GB" sz="1400" dirty="0"/>
                        <a:t>Ω)</a:t>
                      </a:r>
                      <a:endParaRPr lang="en-GB" b="1" dirty="0"/>
                    </a:p>
                  </a:txBody>
                  <a:tcPr anchor="ctr"/>
                </a:tc>
                <a:extLst>
                  <a:ext uri="{0D108BD9-81ED-4DB2-BD59-A6C34878D82A}">
                    <a16:rowId xmlns:a16="http://schemas.microsoft.com/office/drawing/2014/main" val="3380391554"/>
                  </a:ext>
                </a:extLst>
              </a:tr>
            </a:tbl>
          </a:graphicData>
        </a:graphic>
      </p:graphicFrame>
    </p:spTree>
    <p:custDataLst>
      <p:tags r:id="rId1"/>
    </p:custDataLst>
    <p:extLst>
      <p:ext uri="{BB962C8B-B14F-4D97-AF65-F5344CB8AC3E}">
        <p14:creationId xmlns:p14="http://schemas.microsoft.com/office/powerpoint/2010/main" val="1008187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 Briefing – Doc01</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5355312"/>
          </a:xfrm>
          <a:prstGeom prst="rect">
            <a:avLst/>
          </a:prstGeom>
        </p:spPr>
        <p:txBody>
          <a:bodyPr wrap="square">
            <a:spAutoFit/>
          </a:bodyPr>
          <a:lstStyle/>
          <a:p>
            <a:r>
              <a:rPr lang="en-GB" dirty="0"/>
              <a:t>Create an annotated PDF worksheet with the following steps.</a:t>
            </a:r>
          </a:p>
          <a:p>
            <a:pPr marL="342900" indent="-342900">
              <a:buFont typeface="+mj-lt"/>
              <a:buAutoNum type="arabicPeriod"/>
            </a:pPr>
            <a:r>
              <a:rPr lang="en-GB" dirty="0"/>
              <a:t>Make sure you have downloaded the </a:t>
            </a:r>
            <a:r>
              <a:rPr lang="en-GB" dirty="0" err="1"/>
              <a:t>EveryCircuit</a:t>
            </a:r>
            <a:r>
              <a:rPr lang="en-GB" dirty="0"/>
              <a:t> App from your app store.</a:t>
            </a:r>
          </a:p>
          <a:p>
            <a:pPr marL="342900" indent="-342900">
              <a:buFont typeface="+mj-lt"/>
              <a:buAutoNum type="arabicPeriod"/>
            </a:pPr>
            <a:r>
              <a:rPr lang="en-GB" dirty="0"/>
              <a:t>If you are working on a computer, visit http://</a:t>
            </a:r>
            <a:r>
              <a:rPr lang="en-GB" dirty="0" err="1"/>
              <a:t>everycircuit.com</a:t>
            </a:r>
            <a:r>
              <a:rPr lang="en-GB" dirty="0"/>
              <a:t>/app/.</a:t>
            </a:r>
          </a:p>
          <a:p>
            <a:pPr marL="342900" indent="-342900">
              <a:buFont typeface="+mj-lt"/>
              <a:buAutoNum type="arabicPeriod"/>
            </a:pPr>
            <a:r>
              <a:rPr lang="en-GB" dirty="0"/>
              <a:t>Open the </a:t>
            </a:r>
            <a:r>
              <a:rPr lang="en-GB" dirty="0" err="1"/>
              <a:t>EveryCircuit</a:t>
            </a:r>
            <a:r>
              <a:rPr lang="en-GB" dirty="0"/>
              <a:t> app and signup. After your trial, you will still have access to </a:t>
            </a:r>
            <a:r>
              <a:rPr lang="en-GB" dirty="0" err="1"/>
              <a:t>EveryCircuit</a:t>
            </a:r>
            <a:r>
              <a:rPr lang="en-GB" dirty="0"/>
              <a:t> and other people’s circuits. You will just not be able to create your own circuits.</a:t>
            </a:r>
          </a:p>
          <a:p>
            <a:pPr marL="342900" indent="-342900">
              <a:buFont typeface="+mj-lt"/>
              <a:buAutoNum type="arabicPeriod"/>
            </a:pPr>
            <a:r>
              <a:rPr lang="en-GB" dirty="0"/>
              <a:t>Go to the community space and search for the circuit called “</a:t>
            </a:r>
            <a:r>
              <a:rPr lang="en-GB" dirty="0" err="1"/>
              <a:t>NOC_Series</a:t>
            </a:r>
            <a:r>
              <a:rPr lang="en-GB" dirty="0"/>
              <a:t> and Parallel Circuits”</a:t>
            </a:r>
          </a:p>
          <a:p>
            <a:pPr marL="342900" indent="-342900">
              <a:buFont typeface="+mj-lt"/>
              <a:buAutoNum type="arabicPeriod"/>
            </a:pPr>
            <a:r>
              <a:rPr lang="en-GB" dirty="0"/>
              <a:t>Open the circuit.</a:t>
            </a:r>
          </a:p>
          <a:p>
            <a:pPr marL="342900" indent="-342900">
              <a:buFont typeface="+mj-lt"/>
              <a:buAutoNum type="arabicPeriod"/>
            </a:pPr>
            <a:r>
              <a:rPr lang="en-GB" dirty="0"/>
              <a:t>There are 2 circuits represented – a series circuit and a parallel circuit. You should be able to tell which one is which. Each circuit has 3 identical LEDs in it. The LEDs need a voltage of 3V across them to shine. We will learn why in a later topic.</a:t>
            </a:r>
          </a:p>
          <a:p>
            <a:pPr marL="342900" indent="-342900">
              <a:buFont typeface="+mj-lt"/>
              <a:buAutoNum type="arabicPeriod"/>
            </a:pPr>
            <a:r>
              <a:rPr lang="en-GB" dirty="0"/>
              <a:t>Calculate the resistance that each LED supplies to the series and parallel circuits. Remember the LEDs are identical in each circuit. Does each LED in the series circuit provide as much resistance as each LED in the parallel circuit?</a:t>
            </a:r>
          </a:p>
          <a:p>
            <a:pPr marL="342900" indent="-342900">
              <a:buFont typeface="+mj-lt"/>
              <a:buAutoNum type="arabicPeriod"/>
            </a:pPr>
            <a:r>
              <a:rPr lang="en-GB" dirty="0"/>
              <a:t>What happens if you lower series circuit voltage to 3V?</a:t>
            </a:r>
          </a:p>
          <a:p>
            <a:pPr marL="342900" indent="-342900">
              <a:buFont typeface="+mj-lt"/>
              <a:buAutoNum type="arabicPeriod"/>
            </a:pPr>
            <a:r>
              <a:rPr lang="en-GB" dirty="0"/>
              <a:t>Why does the series circuit need a higher voltage for the LEDs to light than the parallel circuit?</a:t>
            </a:r>
          </a:p>
          <a:p>
            <a:pPr marL="342900" indent="-342900">
              <a:buFont typeface="+mj-lt"/>
              <a:buAutoNum type="arabicPeriod"/>
            </a:pPr>
            <a:r>
              <a:rPr lang="en-GB" dirty="0"/>
              <a:t>If the LEDs need a minimum current of 5.6mA to light up, what is the minimum voltage needed in the series circuit?</a:t>
            </a:r>
          </a:p>
          <a:p>
            <a:pPr marL="342900" indent="-342900">
              <a:buFont typeface="+mj-lt"/>
              <a:buAutoNum type="arabicPeriod"/>
            </a:pPr>
            <a:r>
              <a:rPr lang="en-GB" dirty="0"/>
              <a:t>If we had to run the parallel circuit with a 9V power supply, what would we need to add to the circuit to make sure that the LEDs still had 3V across them?</a:t>
            </a:r>
          </a:p>
        </p:txBody>
      </p:sp>
    </p:spTree>
    <p:custDataLst>
      <p:tags r:id="rId1"/>
    </p:custDataLst>
    <p:extLst>
      <p:ext uri="{BB962C8B-B14F-4D97-AF65-F5344CB8AC3E}">
        <p14:creationId xmlns:p14="http://schemas.microsoft.com/office/powerpoint/2010/main" val="16320662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Vid01</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2585323"/>
          </a:xfrm>
          <a:prstGeom prst="rect">
            <a:avLst/>
          </a:prstGeom>
        </p:spPr>
        <p:txBody>
          <a:bodyPr wrap="square">
            <a:spAutoFit/>
          </a:bodyPr>
          <a:lstStyle/>
          <a:p>
            <a:r>
              <a:rPr lang="en-GB" dirty="0"/>
              <a:t>Create a screencast video presented by an expert presenter working through Doc01, making the circuit changes and answering the questions.</a:t>
            </a:r>
          </a:p>
          <a:p>
            <a:endParaRPr lang="en-GB" dirty="0"/>
          </a:p>
          <a:p>
            <a:pPr marL="342900" indent="-342900">
              <a:buFont typeface="+mj-lt"/>
              <a:buAutoNum type="arabicPeriod"/>
            </a:pPr>
            <a:r>
              <a:rPr lang="en-GB" dirty="0"/>
              <a:t>Make sure to highlight the voltage drops in the series circuit and why they are all the same - 3V at a time.</a:t>
            </a:r>
          </a:p>
          <a:p>
            <a:pPr marL="342900" indent="-342900">
              <a:buFont typeface="+mj-lt"/>
              <a:buAutoNum type="arabicPeriod"/>
            </a:pPr>
            <a:r>
              <a:rPr lang="en-GB" dirty="0"/>
              <a:t>Make sure to show that all three parallel LEDs have the same voltage across them.</a:t>
            </a:r>
          </a:p>
          <a:p>
            <a:pPr marL="342900" indent="-342900">
              <a:buFont typeface="+mj-lt"/>
              <a:buAutoNum type="arabicPeriod"/>
            </a:pPr>
            <a:r>
              <a:rPr lang="en-US" dirty="0"/>
              <a:t>For point 11 make sure the learners understand</a:t>
            </a:r>
          </a:p>
          <a:p>
            <a:pPr marL="800100" lvl="1" indent="-342900">
              <a:buFont typeface="+mj-lt"/>
              <a:buAutoNum type="arabicPeriod"/>
            </a:pPr>
            <a:r>
              <a:rPr lang="en-US" dirty="0"/>
              <a:t>Why the resistor must be in placed in series (voltage dividers)</a:t>
            </a:r>
          </a:p>
          <a:p>
            <a:pPr marL="800100" lvl="1" indent="-342900">
              <a:buFont typeface="+mj-lt"/>
              <a:buAutoNum type="arabicPeriod"/>
            </a:pPr>
            <a:r>
              <a:rPr lang="en-US" dirty="0"/>
              <a:t>Why the resistor must be 100Ω</a:t>
            </a:r>
          </a:p>
        </p:txBody>
      </p:sp>
    </p:spTree>
    <p:custDataLst>
      <p:tags r:id="rId1"/>
    </p:custDataLst>
    <p:extLst>
      <p:ext uri="{BB962C8B-B14F-4D97-AF65-F5344CB8AC3E}">
        <p14:creationId xmlns:p14="http://schemas.microsoft.com/office/powerpoint/2010/main" val="2313446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Vid02</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416320"/>
          </a:xfrm>
          <a:prstGeom prst="rect">
            <a:avLst/>
          </a:prstGeom>
        </p:spPr>
        <p:txBody>
          <a:bodyPr wrap="square">
            <a:spAutoFit/>
          </a:bodyPr>
          <a:lstStyle/>
          <a:p>
            <a:r>
              <a:rPr lang="en-GB" dirty="0"/>
              <a:t>Create a video presented by an expert presenter working through the circuit at </a:t>
            </a:r>
            <a:r>
              <a:rPr lang="en-GB" dirty="0">
                <a:hlinkClick r:id="rId4"/>
              </a:rPr>
              <a:t>http://everycircuit.com/circuit/5111611651260416</a:t>
            </a:r>
            <a:r>
              <a:rPr lang="en-GB" dirty="0"/>
              <a:t>. Presenter to</a:t>
            </a:r>
          </a:p>
          <a:p>
            <a:pPr marL="342900" indent="-342900">
              <a:buFont typeface="+mj-lt"/>
              <a:buAutoNum type="arabicPeriod"/>
            </a:pPr>
            <a:r>
              <a:rPr lang="en-US" dirty="0"/>
              <a:t>Redraw the circuit and explain which resistors are in series and which are in parallel – highlighting that the 2 resistors in parallel could be replaced by an equivalent resistor in series with the other 2.</a:t>
            </a:r>
          </a:p>
          <a:p>
            <a:pPr marL="342900" indent="-342900">
              <a:buFont typeface="+mj-lt"/>
              <a:buAutoNum type="arabicPeriod"/>
            </a:pPr>
            <a:r>
              <a:rPr lang="en-US" dirty="0"/>
              <a:t>Calculate the total circuit resistance</a:t>
            </a:r>
          </a:p>
          <a:p>
            <a:pPr marL="342900" indent="-342900">
              <a:buFont typeface="+mj-lt"/>
              <a:buAutoNum type="arabicPeriod"/>
            </a:pPr>
            <a:r>
              <a:rPr lang="en-US" dirty="0"/>
              <a:t>Confirm by calculation the total circuit current</a:t>
            </a:r>
          </a:p>
          <a:p>
            <a:pPr marL="342900" indent="-342900">
              <a:buFont typeface="+mj-lt"/>
              <a:buAutoNum type="arabicPeriod"/>
            </a:pPr>
            <a:r>
              <a:rPr lang="en-US" dirty="0"/>
              <a:t>Confirm the voltage across each resistor – by calculation and using a voltmeter</a:t>
            </a:r>
          </a:p>
          <a:p>
            <a:pPr marL="342900" indent="-342900">
              <a:buFont typeface="+mj-lt"/>
              <a:buAutoNum type="arabicPeriod"/>
            </a:pPr>
            <a:r>
              <a:rPr lang="en-US" dirty="0"/>
              <a:t>Confirm the current through each resistor – by calculation</a:t>
            </a:r>
          </a:p>
          <a:p>
            <a:pPr marL="342900" indent="-342900">
              <a:buFont typeface="+mj-lt"/>
              <a:buAutoNum type="arabicPeriod"/>
            </a:pPr>
            <a:r>
              <a:rPr lang="en-US" dirty="0"/>
              <a:t>Draw an equivalent circuit with a single resistor.</a:t>
            </a:r>
          </a:p>
          <a:p>
            <a:pPr marL="342900" indent="-342900">
              <a:buFont typeface="+mj-lt"/>
              <a:buAutoNum type="arabicPeriod"/>
            </a:pPr>
            <a:r>
              <a:rPr lang="en-US" dirty="0"/>
              <a:t>Build the simulated version of this equivalent circuit to confirm that the total voltage and current is the same</a:t>
            </a:r>
          </a:p>
        </p:txBody>
      </p:sp>
    </p:spTree>
    <p:custDataLst>
      <p:tags r:id="rId1"/>
    </p:custDataLst>
    <p:extLst>
      <p:ext uri="{BB962C8B-B14F-4D97-AF65-F5344CB8AC3E}">
        <p14:creationId xmlns:p14="http://schemas.microsoft.com/office/powerpoint/2010/main" val="131021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Vid03</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1477328"/>
          </a:xfrm>
          <a:prstGeom prst="rect">
            <a:avLst/>
          </a:prstGeom>
        </p:spPr>
        <p:txBody>
          <a:bodyPr wrap="square">
            <a:spAutoFit/>
          </a:bodyPr>
          <a:lstStyle/>
          <a:p>
            <a:r>
              <a:rPr lang="en-GB" dirty="0"/>
              <a:t>Create a video presented by an expert presenter were they redraw the circuit to make it easier to see what is in series and what is in parallel.</a:t>
            </a:r>
          </a:p>
          <a:p>
            <a:r>
              <a:rPr lang="en-GB" dirty="0"/>
              <a:t>See </a:t>
            </a:r>
            <a:r>
              <a:rPr lang="en-GB" dirty="0">
                <a:hlinkClick r:id="rId4"/>
              </a:rPr>
              <a:t>https://www.allaboutcircuits.com/textbook/direct-current/chpt-7/re-drawing-complex-schematics/</a:t>
            </a:r>
            <a:r>
              <a:rPr lang="en-GB" dirty="0"/>
              <a:t> for an excellent method and explanation.</a:t>
            </a:r>
          </a:p>
          <a:p>
            <a:endParaRPr lang="en-US" dirty="0"/>
          </a:p>
        </p:txBody>
      </p:sp>
      <p:pic>
        <p:nvPicPr>
          <p:cNvPr id="4" name="Picture 3">
            <a:extLst>
              <a:ext uri="{FF2B5EF4-FFF2-40B4-BE49-F238E27FC236}">
                <a16:creationId xmlns:a16="http://schemas.microsoft.com/office/drawing/2014/main" id="{1242A3CD-1F55-3945-9310-66E91CC805EA}"/>
              </a:ext>
            </a:extLst>
          </p:cNvPr>
          <p:cNvPicPr>
            <a:picLocks noChangeAspect="1"/>
          </p:cNvPicPr>
          <p:nvPr/>
        </p:nvPicPr>
        <p:blipFill>
          <a:blip r:embed="rId5"/>
          <a:stretch>
            <a:fillRect/>
          </a:stretch>
        </p:blipFill>
        <p:spPr>
          <a:xfrm>
            <a:off x="5661705" y="2156908"/>
            <a:ext cx="2865287" cy="2720819"/>
          </a:xfrm>
          <a:prstGeom prst="rect">
            <a:avLst/>
          </a:prstGeom>
        </p:spPr>
      </p:pic>
      <p:pic>
        <p:nvPicPr>
          <p:cNvPr id="5" name="Picture 4">
            <a:extLst>
              <a:ext uri="{FF2B5EF4-FFF2-40B4-BE49-F238E27FC236}">
                <a16:creationId xmlns:a16="http://schemas.microsoft.com/office/drawing/2014/main" id="{B4F240A9-1ED9-1C43-BDC6-B14B3B9DD65E}"/>
              </a:ext>
            </a:extLst>
          </p:cNvPr>
          <p:cNvPicPr>
            <a:picLocks noChangeAspect="1"/>
          </p:cNvPicPr>
          <p:nvPr/>
        </p:nvPicPr>
        <p:blipFill>
          <a:blip r:embed="rId6"/>
          <a:stretch>
            <a:fillRect/>
          </a:stretch>
        </p:blipFill>
        <p:spPr>
          <a:xfrm>
            <a:off x="822448" y="2558809"/>
            <a:ext cx="3425188" cy="1917015"/>
          </a:xfrm>
          <a:prstGeom prst="rect">
            <a:avLst/>
          </a:prstGeom>
        </p:spPr>
      </p:pic>
      <p:cxnSp>
        <p:nvCxnSpPr>
          <p:cNvPr id="8" name="Straight Arrow Connector 7">
            <a:extLst>
              <a:ext uri="{FF2B5EF4-FFF2-40B4-BE49-F238E27FC236}">
                <a16:creationId xmlns:a16="http://schemas.microsoft.com/office/drawing/2014/main" id="{A79D15E5-89AB-DB48-A57C-94F9F6604FB2}"/>
              </a:ext>
            </a:extLst>
          </p:cNvPr>
          <p:cNvCxnSpPr/>
          <p:nvPr/>
        </p:nvCxnSpPr>
        <p:spPr>
          <a:xfrm>
            <a:off x="4377128" y="3517316"/>
            <a:ext cx="11092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448929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Vid04</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1200329"/>
          </a:xfrm>
          <a:prstGeom prst="rect">
            <a:avLst/>
          </a:prstGeom>
        </p:spPr>
        <p:txBody>
          <a:bodyPr wrap="square">
            <a:spAutoFit/>
          </a:bodyPr>
          <a:lstStyle/>
          <a:p>
            <a:r>
              <a:rPr lang="en-GB" dirty="0"/>
              <a:t>Create a video presented by an expert presenter were they go through the full circuit analysis using the same process as found at </a:t>
            </a:r>
            <a:r>
              <a:rPr lang="en-GB" dirty="0">
                <a:hlinkClick r:id="rId4"/>
              </a:rPr>
              <a:t>https://www.allaboutcircuits.com/textbook/direct-current/chpt-7/analysis-technique/</a:t>
            </a:r>
            <a:endParaRPr lang="en-GB" dirty="0"/>
          </a:p>
          <a:p>
            <a:endParaRPr lang="en-GB" dirty="0"/>
          </a:p>
        </p:txBody>
      </p:sp>
    </p:spTree>
    <p:custDataLst>
      <p:tags r:id="rId1"/>
    </p:custDataLst>
    <p:extLst>
      <p:ext uri="{BB962C8B-B14F-4D97-AF65-F5344CB8AC3E}">
        <p14:creationId xmlns:p14="http://schemas.microsoft.com/office/powerpoint/2010/main" val="34811927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Vid04</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923330"/>
          </a:xfrm>
          <a:prstGeom prst="rect">
            <a:avLst/>
          </a:prstGeom>
        </p:spPr>
        <p:txBody>
          <a:bodyPr wrap="square">
            <a:spAutoFit/>
          </a:bodyPr>
          <a:lstStyle/>
          <a:p>
            <a:r>
              <a:rPr lang="en-GB" dirty="0"/>
              <a:t>Create a video presented by an expert presenter were they build the circuit on a breadboard and take all the necessary readings to complete the following table. Also show the virtual circuit at </a:t>
            </a:r>
            <a:r>
              <a:rPr lang="en-GB" dirty="0">
                <a:hlinkClick r:id="rId4"/>
              </a:rPr>
              <a:t>http://everycircuit.com/circuit/5240367925690368</a:t>
            </a:r>
            <a:endParaRPr lang="en-GB" dirty="0"/>
          </a:p>
        </p:txBody>
      </p:sp>
      <p:graphicFrame>
        <p:nvGraphicFramePr>
          <p:cNvPr id="5" name="Table 4">
            <a:extLst>
              <a:ext uri="{FF2B5EF4-FFF2-40B4-BE49-F238E27FC236}">
                <a16:creationId xmlns:a16="http://schemas.microsoft.com/office/drawing/2014/main" id="{638DCD02-61D5-9C4A-A598-CBA22D9B19DF}"/>
              </a:ext>
            </a:extLst>
          </p:cNvPr>
          <p:cNvGraphicFramePr>
            <a:graphicFrameLocks noGrp="1"/>
          </p:cNvGraphicFramePr>
          <p:nvPr>
            <p:extLst>
              <p:ext uri="{D42A27DB-BD31-4B8C-83A1-F6EECF244321}">
                <p14:modId xmlns:p14="http://schemas.microsoft.com/office/powerpoint/2010/main" val="103978677"/>
              </p:ext>
            </p:extLst>
          </p:nvPr>
        </p:nvGraphicFramePr>
        <p:xfrm>
          <a:off x="1602692" y="2434567"/>
          <a:ext cx="6599049" cy="1220889"/>
        </p:xfrm>
        <a:graphic>
          <a:graphicData uri="http://schemas.openxmlformats.org/drawingml/2006/table">
            <a:tbl>
              <a:tblPr firstRow="1" bandRow="1">
                <a:tableStyleId>{5940675A-B579-460E-94D1-54222C63F5DA}</a:tableStyleId>
              </a:tblPr>
              <a:tblGrid>
                <a:gridCol w="1026003">
                  <a:extLst>
                    <a:ext uri="{9D8B030D-6E8A-4147-A177-3AD203B41FA5}">
                      <a16:colId xmlns:a16="http://schemas.microsoft.com/office/drawing/2014/main" val="2881459336"/>
                    </a:ext>
                  </a:extLst>
                </a:gridCol>
                <a:gridCol w="1026003">
                  <a:extLst>
                    <a:ext uri="{9D8B030D-6E8A-4147-A177-3AD203B41FA5}">
                      <a16:colId xmlns:a16="http://schemas.microsoft.com/office/drawing/2014/main" val="2600304799"/>
                    </a:ext>
                  </a:extLst>
                </a:gridCol>
                <a:gridCol w="1026003">
                  <a:extLst>
                    <a:ext uri="{9D8B030D-6E8A-4147-A177-3AD203B41FA5}">
                      <a16:colId xmlns:a16="http://schemas.microsoft.com/office/drawing/2014/main" val="3070507441"/>
                    </a:ext>
                  </a:extLst>
                </a:gridCol>
                <a:gridCol w="1026003">
                  <a:extLst>
                    <a:ext uri="{9D8B030D-6E8A-4147-A177-3AD203B41FA5}">
                      <a16:colId xmlns:a16="http://schemas.microsoft.com/office/drawing/2014/main" val="2354183468"/>
                    </a:ext>
                  </a:extLst>
                </a:gridCol>
                <a:gridCol w="1026003">
                  <a:extLst>
                    <a:ext uri="{9D8B030D-6E8A-4147-A177-3AD203B41FA5}">
                      <a16:colId xmlns:a16="http://schemas.microsoft.com/office/drawing/2014/main" val="2000450134"/>
                    </a:ext>
                  </a:extLst>
                </a:gridCol>
                <a:gridCol w="1469034">
                  <a:extLst>
                    <a:ext uri="{9D8B030D-6E8A-4147-A177-3AD203B41FA5}">
                      <a16:colId xmlns:a16="http://schemas.microsoft.com/office/drawing/2014/main" val="3215146128"/>
                    </a:ext>
                  </a:extLst>
                </a:gridCol>
              </a:tblGrid>
              <a:tr h="251295">
                <a:tc>
                  <a:txBody>
                    <a:bodyPr/>
                    <a:lstStyle/>
                    <a:p>
                      <a:pPr algn="ctr"/>
                      <a:r>
                        <a:rPr lang="en-GB" b="1" dirty="0"/>
                        <a:t>R1</a:t>
                      </a:r>
                    </a:p>
                  </a:txBody>
                  <a:tcPr anchor="ctr"/>
                </a:tc>
                <a:tc>
                  <a:txBody>
                    <a:bodyPr/>
                    <a:lstStyle/>
                    <a:p>
                      <a:pPr algn="ctr"/>
                      <a:r>
                        <a:rPr lang="en-GB" b="1" dirty="0"/>
                        <a:t>R2</a:t>
                      </a:r>
                    </a:p>
                  </a:txBody>
                  <a:tcPr anchor="ctr"/>
                </a:tc>
                <a:tc>
                  <a:txBody>
                    <a:bodyPr/>
                    <a:lstStyle/>
                    <a:p>
                      <a:pPr algn="ctr"/>
                      <a:r>
                        <a:rPr lang="en-GB" b="1" dirty="0"/>
                        <a:t>R3</a:t>
                      </a:r>
                    </a:p>
                  </a:txBody>
                  <a:tcPr anchor="ctr"/>
                </a:tc>
                <a:tc>
                  <a:txBody>
                    <a:bodyPr/>
                    <a:lstStyle/>
                    <a:p>
                      <a:pPr algn="ctr"/>
                      <a:r>
                        <a:rPr lang="en-GB" b="1" dirty="0"/>
                        <a:t>R4</a:t>
                      </a:r>
                    </a:p>
                  </a:txBody>
                  <a:tcPr anchor="ctr"/>
                </a:tc>
                <a:tc>
                  <a:txBody>
                    <a:bodyPr/>
                    <a:lstStyle/>
                    <a:p>
                      <a:pPr algn="ctr"/>
                      <a:r>
                        <a:rPr lang="en-GB" b="1" dirty="0"/>
                        <a:t>Total</a:t>
                      </a:r>
                    </a:p>
                  </a:txBody>
                  <a:tcPr anchor="ctr"/>
                </a:tc>
                <a:tc>
                  <a:txBody>
                    <a:bodyPr/>
                    <a:lstStyle/>
                    <a:p>
                      <a:endParaRPr lang="en-GB" dirty="0"/>
                    </a:p>
                  </a:txBody>
                  <a:tcPr/>
                </a:tc>
                <a:extLst>
                  <a:ext uri="{0D108BD9-81ED-4DB2-BD59-A6C34878D82A}">
                    <a16:rowId xmlns:a16="http://schemas.microsoft.com/office/drawing/2014/main" val="1426102760"/>
                  </a:ext>
                </a:extLst>
              </a:tr>
              <a:tr h="312280">
                <a:tc>
                  <a:txBody>
                    <a:bodyPr/>
                    <a:lstStyle/>
                    <a:p>
                      <a:pPr algn="ctr"/>
                      <a:r>
                        <a:rPr lang="en-GB" dirty="0"/>
                        <a:t>8.63</a:t>
                      </a:r>
                    </a:p>
                  </a:txBody>
                  <a:tcPr/>
                </a:tc>
                <a:tc>
                  <a:txBody>
                    <a:bodyPr/>
                    <a:lstStyle/>
                    <a:p>
                      <a:pPr algn="ctr"/>
                      <a:r>
                        <a:rPr lang="en-GB" dirty="0"/>
                        <a:t>8.63</a:t>
                      </a:r>
                    </a:p>
                  </a:txBody>
                  <a:tcPr/>
                </a:tc>
                <a:tc>
                  <a:txBody>
                    <a:bodyPr/>
                    <a:lstStyle/>
                    <a:p>
                      <a:pPr algn="ctr"/>
                      <a:r>
                        <a:rPr lang="en-GB" dirty="0"/>
                        <a:t>15.37</a:t>
                      </a:r>
                    </a:p>
                  </a:txBody>
                  <a:tcPr/>
                </a:tc>
                <a:tc>
                  <a:txBody>
                    <a:bodyPr/>
                    <a:lstStyle/>
                    <a:p>
                      <a:pPr algn="ctr"/>
                      <a:r>
                        <a:rPr lang="en-GB" dirty="0"/>
                        <a:t>15.37</a:t>
                      </a:r>
                    </a:p>
                  </a:txBody>
                  <a:tcPr/>
                </a:tc>
                <a:tc>
                  <a:txBody>
                    <a:bodyPr/>
                    <a:lstStyle/>
                    <a:p>
                      <a:pPr algn="ctr"/>
                      <a:r>
                        <a:rPr lang="en-GB" b="1" dirty="0"/>
                        <a:t>24</a:t>
                      </a:r>
                      <a:endParaRPr lang="en-GB" dirty="0"/>
                    </a:p>
                  </a:txBody>
                  <a:tcPr/>
                </a:tc>
                <a:tc>
                  <a:txBody>
                    <a:bodyPr/>
                    <a:lstStyle/>
                    <a:p>
                      <a:r>
                        <a:rPr lang="en-GB" b="1" dirty="0"/>
                        <a:t>Voltage (V)</a:t>
                      </a:r>
                    </a:p>
                  </a:txBody>
                  <a:tcPr/>
                </a:tc>
                <a:extLst>
                  <a:ext uri="{0D108BD9-81ED-4DB2-BD59-A6C34878D82A}">
                    <a16:rowId xmlns:a16="http://schemas.microsoft.com/office/drawing/2014/main" val="1842931272"/>
                  </a:ext>
                </a:extLst>
              </a:tr>
              <a:tr h="312280">
                <a:tc>
                  <a:txBody>
                    <a:bodyPr/>
                    <a:lstStyle/>
                    <a:p>
                      <a:pPr algn="ctr"/>
                      <a:r>
                        <a:rPr lang="en-GB" dirty="0"/>
                        <a:t>86.3m</a:t>
                      </a:r>
                    </a:p>
                  </a:txBody>
                  <a:tcPr/>
                </a:tc>
                <a:tc>
                  <a:txBody>
                    <a:bodyPr/>
                    <a:lstStyle/>
                    <a:p>
                      <a:pPr algn="ctr"/>
                      <a:r>
                        <a:rPr lang="en-GB" dirty="0"/>
                        <a:t>34.52m</a:t>
                      </a:r>
                    </a:p>
                  </a:txBody>
                  <a:tcPr/>
                </a:tc>
                <a:tc>
                  <a:txBody>
                    <a:bodyPr/>
                    <a:lstStyle/>
                    <a:p>
                      <a:pPr algn="ctr"/>
                      <a:r>
                        <a:rPr lang="en-GB" dirty="0"/>
                        <a:t>43.91m</a:t>
                      </a:r>
                    </a:p>
                  </a:txBody>
                  <a:tcPr/>
                </a:tc>
                <a:tc>
                  <a:txBody>
                    <a:bodyPr/>
                    <a:lstStyle/>
                    <a:p>
                      <a:pPr algn="ctr"/>
                      <a:r>
                        <a:rPr lang="en-GB" dirty="0"/>
                        <a:t>76.85m</a:t>
                      </a:r>
                    </a:p>
                  </a:txBody>
                  <a:tcPr/>
                </a:tc>
                <a:tc>
                  <a:txBody>
                    <a:bodyPr/>
                    <a:lstStyle/>
                    <a:p>
                      <a:pPr algn="ctr"/>
                      <a:r>
                        <a:rPr lang="en-GB" b="1" dirty="0"/>
                        <a:t>120.78m</a:t>
                      </a:r>
                    </a:p>
                  </a:txBody>
                  <a:tcPr/>
                </a:tc>
                <a:tc>
                  <a:txBody>
                    <a:bodyPr/>
                    <a:lstStyle/>
                    <a:p>
                      <a:r>
                        <a:rPr lang="en-GB" b="1" dirty="0"/>
                        <a:t>Current (A)</a:t>
                      </a:r>
                    </a:p>
                  </a:txBody>
                  <a:tcPr/>
                </a:tc>
                <a:extLst>
                  <a:ext uri="{0D108BD9-81ED-4DB2-BD59-A6C34878D82A}">
                    <a16:rowId xmlns:a16="http://schemas.microsoft.com/office/drawing/2014/main" val="1591354819"/>
                  </a:ext>
                </a:extLst>
              </a:tr>
              <a:tr h="245493">
                <a:tc>
                  <a:txBody>
                    <a:bodyPr/>
                    <a:lstStyle/>
                    <a:p>
                      <a:pPr algn="ctr"/>
                      <a:r>
                        <a:rPr lang="en-GB" dirty="0"/>
                        <a:t>100</a:t>
                      </a:r>
                    </a:p>
                  </a:txBody>
                  <a:tcPr anchor="ctr"/>
                </a:tc>
                <a:tc>
                  <a:txBody>
                    <a:bodyPr/>
                    <a:lstStyle/>
                    <a:p>
                      <a:pPr algn="ctr"/>
                      <a:r>
                        <a:rPr lang="en-GB" dirty="0"/>
                        <a:t>250</a:t>
                      </a:r>
                    </a:p>
                  </a:txBody>
                  <a:tcPr anchor="ctr"/>
                </a:tc>
                <a:tc>
                  <a:txBody>
                    <a:bodyPr/>
                    <a:lstStyle/>
                    <a:p>
                      <a:pPr algn="ctr"/>
                      <a:r>
                        <a:rPr lang="en-GB" dirty="0"/>
                        <a:t>350</a:t>
                      </a:r>
                    </a:p>
                  </a:txBody>
                  <a:tcPr anchor="ctr"/>
                </a:tc>
                <a:tc>
                  <a:txBody>
                    <a:bodyPr/>
                    <a:lstStyle/>
                    <a:p>
                      <a:pPr algn="ctr"/>
                      <a:r>
                        <a:rPr lang="en-GB" dirty="0"/>
                        <a:t>200</a:t>
                      </a:r>
                    </a:p>
                  </a:txBody>
                  <a:tcPr anchor="ctr"/>
                </a:tc>
                <a:tc>
                  <a:txBody>
                    <a:bodyPr/>
                    <a:lstStyle/>
                    <a:p>
                      <a:pPr algn="ctr"/>
                      <a:r>
                        <a:rPr lang="en-GB" b="1" dirty="0"/>
                        <a:t>198.70</a:t>
                      </a:r>
                    </a:p>
                  </a:txBody>
                  <a:tcPr/>
                </a:tc>
                <a:tc>
                  <a:txBody>
                    <a:bodyPr/>
                    <a:lstStyle/>
                    <a:p>
                      <a:r>
                        <a:rPr lang="en-GB" b="1" dirty="0"/>
                        <a:t>Resistance (</a:t>
                      </a:r>
                      <a:r>
                        <a:rPr lang="en-GB" sz="1400" dirty="0"/>
                        <a:t>Ω)</a:t>
                      </a:r>
                      <a:endParaRPr lang="en-GB" b="1" dirty="0"/>
                    </a:p>
                  </a:txBody>
                  <a:tcPr/>
                </a:tc>
                <a:extLst>
                  <a:ext uri="{0D108BD9-81ED-4DB2-BD59-A6C34878D82A}">
                    <a16:rowId xmlns:a16="http://schemas.microsoft.com/office/drawing/2014/main" val="1953659208"/>
                  </a:ext>
                </a:extLst>
              </a:tr>
            </a:tbl>
          </a:graphicData>
        </a:graphic>
      </p:graphicFrame>
    </p:spTree>
    <p:custDataLst>
      <p:tags r:id="rId1"/>
    </p:custDataLst>
    <p:extLst>
      <p:ext uri="{BB962C8B-B14F-4D97-AF65-F5344CB8AC3E}">
        <p14:creationId xmlns:p14="http://schemas.microsoft.com/office/powerpoint/2010/main" val="292621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 Briefing – Doc02</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69332"/>
          </a:xfrm>
          <a:prstGeom prst="rect">
            <a:avLst/>
          </a:prstGeom>
        </p:spPr>
        <p:txBody>
          <a:bodyPr wrap="square">
            <a:spAutoFit/>
          </a:bodyPr>
          <a:lstStyle/>
          <a:p>
            <a:r>
              <a:rPr lang="en-GB" dirty="0"/>
              <a:t>TBC – see http://</a:t>
            </a:r>
            <a:r>
              <a:rPr lang="en-GB" dirty="0" err="1"/>
              <a:t>everycircuit.com</a:t>
            </a:r>
            <a:r>
              <a:rPr lang="en-GB" dirty="0"/>
              <a:t>/circuit/5471889744199680</a:t>
            </a:r>
          </a:p>
        </p:txBody>
      </p:sp>
    </p:spTree>
    <p:custDataLst>
      <p:tags r:id="rId1"/>
    </p:custDataLst>
    <p:extLst>
      <p:ext uri="{BB962C8B-B14F-4D97-AF65-F5344CB8AC3E}">
        <p14:creationId xmlns:p14="http://schemas.microsoft.com/office/powerpoint/2010/main" val="31458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000" dirty="0"/>
              <a:t>Unit 3.6: Series and Parallel Circuits</a:t>
            </a:r>
          </a:p>
        </p:txBody>
      </p:sp>
    </p:spTree>
    <p:custDataLst>
      <p:tags r:id="rId1"/>
    </p:custDataLst>
    <p:extLst>
      <p:ext uri="{BB962C8B-B14F-4D97-AF65-F5344CB8AC3E}">
        <p14:creationId xmlns:p14="http://schemas.microsoft.com/office/powerpoint/2010/main" val="3460568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Introduction</a:t>
            </a:r>
          </a:p>
        </p:txBody>
      </p:sp>
      <p:sp>
        <p:nvSpPr>
          <p:cNvPr id="3" name="Content Placeholder 2"/>
          <p:cNvSpPr>
            <a:spLocks noGrp="1"/>
          </p:cNvSpPr>
          <p:nvPr>
            <p:ph idx="1"/>
          </p:nvPr>
        </p:nvSpPr>
        <p:spPr>
          <a:xfrm>
            <a:off x="1122532" y="1091868"/>
            <a:ext cx="7607555" cy="437129"/>
          </a:xfrm>
        </p:spPr>
        <p:txBody>
          <a:bodyPr>
            <a:noAutofit/>
          </a:bodyPr>
          <a:lstStyle/>
          <a:p>
            <a:pPr marL="0" indent="0" algn="just">
              <a:buNone/>
            </a:pPr>
            <a:r>
              <a:rPr lang="en-US" sz="2400" dirty="0"/>
              <a:t>So far, we have learn 4 very important things about circuits.</a:t>
            </a:r>
          </a:p>
        </p:txBody>
      </p:sp>
      <p:sp>
        <p:nvSpPr>
          <p:cNvPr id="5" name="TextBox 4">
            <a:extLst>
              <a:ext uri="{FF2B5EF4-FFF2-40B4-BE49-F238E27FC236}">
                <a16:creationId xmlns:a16="http://schemas.microsoft.com/office/drawing/2014/main" id="{27B10DF5-EF1B-5F49-991D-66DE56919D5A}"/>
              </a:ext>
            </a:extLst>
          </p:cNvPr>
          <p:cNvSpPr txBox="1"/>
          <p:nvPr/>
        </p:nvSpPr>
        <p:spPr>
          <a:xfrm>
            <a:off x="1167501" y="2551702"/>
            <a:ext cx="3946366" cy="1080000"/>
          </a:xfrm>
          <a:prstGeom prst="rect">
            <a:avLst/>
          </a:prstGeom>
          <a:solidFill>
            <a:schemeClr val="accent2"/>
          </a:solidFill>
        </p:spPr>
        <p:txBody>
          <a:bodyPr wrap="square" lIns="576000" rtlCol="0" anchor="ctr">
            <a:spAutoFit/>
          </a:bodyPr>
          <a:lstStyle/>
          <a:p>
            <a:r>
              <a:rPr lang="en-GB" sz="2400" dirty="0">
                <a:solidFill>
                  <a:schemeClr val="bg1"/>
                </a:solidFill>
              </a:rPr>
              <a:t>Resistors in series</a:t>
            </a:r>
          </a:p>
        </p:txBody>
      </p:sp>
      <p:sp>
        <p:nvSpPr>
          <p:cNvPr id="6" name="TextBox 5">
            <a:extLst>
              <a:ext uri="{FF2B5EF4-FFF2-40B4-BE49-F238E27FC236}">
                <a16:creationId xmlns:a16="http://schemas.microsoft.com/office/drawing/2014/main" id="{E8AED757-45D8-8F40-B7B1-0164AD8238B1}"/>
              </a:ext>
            </a:extLst>
          </p:cNvPr>
          <p:cNvSpPr txBox="1"/>
          <p:nvPr/>
        </p:nvSpPr>
        <p:spPr>
          <a:xfrm>
            <a:off x="1167501" y="3772792"/>
            <a:ext cx="3946366" cy="1080000"/>
          </a:xfrm>
          <a:prstGeom prst="rect">
            <a:avLst/>
          </a:prstGeom>
          <a:solidFill>
            <a:schemeClr val="accent3"/>
          </a:solidFill>
        </p:spPr>
        <p:txBody>
          <a:bodyPr wrap="square" lIns="576000" rtlCol="0" anchor="ctr">
            <a:spAutoFit/>
          </a:bodyPr>
          <a:lstStyle/>
          <a:p>
            <a:r>
              <a:rPr lang="en-GB" sz="2400" dirty="0">
                <a:solidFill>
                  <a:schemeClr val="bg1"/>
                </a:solidFill>
              </a:rPr>
              <a:t>Resistors in parallel</a:t>
            </a:r>
          </a:p>
        </p:txBody>
      </p:sp>
      <p:sp>
        <p:nvSpPr>
          <p:cNvPr id="7" name="Oval 6">
            <a:extLst>
              <a:ext uri="{FF2B5EF4-FFF2-40B4-BE49-F238E27FC236}">
                <a16:creationId xmlns:a16="http://schemas.microsoft.com/office/drawing/2014/main" id="{3322F05A-5FC0-274E-9036-524032B25208}"/>
              </a:ext>
            </a:extLst>
          </p:cNvPr>
          <p:cNvSpPr>
            <a:spLocks noChangeAspect="1"/>
          </p:cNvSpPr>
          <p:nvPr/>
        </p:nvSpPr>
        <p:spPr>
          <a:xfrm>
            <a:off x="1212292" y="2602252"/>
            <a:ext cx="459257" cy="4592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2"/>
                </a:solidFill>
              </a:rPr>
              <a:t>1</a:t>
            </a:r>
            <a:endParaRPr lang="en-GB" b="1" dirty="0">
              <a:solidFill>
                <a:schemeClr val="accent2"/>
              </a:solidFill>
            </a:endParaRPr>
          </a:p>
        </p:txBody>
      </p:sp>
      <p:sp>
        <p:nvSpPr>
          <p:cNvPr id="8" name="Oval 7">
            <a:extLst>
              <a:ext uri="{FF2B5EF4-FFF2-40B4-BE49-F238E27FC236}">
                <a16:creationId xmlns:a16="http://schemas.microsoft.com/office/drawing/2014/main" id="{5A12A9C2-B90F-464D-9CEF-2A0FD8BA77A9}"/>
              </a:ext>
            </a:extLst>
          </p:cNvPr>
          <p:cNvSpPr>
            <a:spLocks noChangeAspect="1"/>
          </p:cNvSpPr>
          <p:nvPr/>
        </p:nvSpPr>
        <p:spPr>
          <a:xfrm>
            <a:off x="1212292" y="3826618"/>
            <a:ext cx="459257" cy="4592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3"/>
                </a:solidFill>
              </a:rPr>
              <a:t>2</a:t>
            </a:r>
            <a:endParaRPr lang="en-GB" b="1" dirty="0">
              <a:solidFill>
                <a:schemeClr val="accent3"/>
              </a:solidFill>
            </a:endParaRPr>
          </a:p>
        </p:txBody>
      </p:sp>
      <p:sp>
        <p:nvSpPr>
          <p:cNvPr id="10" name="TextBox 9">
            <a:extLst>
              <a:ext uri="{FF2B5EF4-FFF2-40B4-BE49-F238E27FC236}">
                <a16:creationId xmlns:a16="http://schemas.microsoft.com/office/drawing/2014/main" id="{B1F4D02C-398B-5A4B-B797-31A72F06E64E}"/>
              </a:ext>
            </a:extLst>
          </p:cNvPr>
          <p:cNvSpPr txBox="1"/>
          <p:nvPr/>
        </p:nvSpPr>
        <p:spPr>
          <a:xfrm>
            <a:off x="5434701" y="2546366"/>
            <a:ext cx="3946366" cy="1080000"/>
          </a:xfrm>
          <a:prstGeom prst="rect">
            <a:avLst/>
          </a:prstGeom>
          <a:solidFill>
            <a:schemeClr val="accent4"/>
          </a:solidFill>
        </p:spPr>
        <p:txBody>
          <a:bodyPr wrap="square" lIns="576000" rtlCol="0" anchor="ctr">
            <a:spAutoFit/>
          </a:bodyPr>
          <a:lstStyle/>
          <a:p>
            <a:r>
              <a:rPr lang="en-GB" sz="2400" dirty="0" err="1">
                <a:solidFill>
                  <a:schemeClr val="bg1"/>
                </a:solidFill>
              </a:rPr>
              <a:t>Kirchoff’s</a:t>
            </a:r>
            <a:r>
              <a:rPr lang="en-GB" sz="2400" dirty="0">
                <a:solidFill>
                  <a:schemeClr val="bg1"/>
                </a:solidFill>
              </a:rPr>
              <a:t> Voltage Law</a:t>
            </a:r>
          </a:p>
        </p:txBody>
      </p:sp>
      <p:sp>
        <p:nvSpPr>
          <p:cNvPr id="11" name="Oval 10">
            <a:extLst>
              <a:ext uri="{FF2B5EF4-FFF2-40B4-BE49-F238E27FC236}">
                <a16:creationId xmlns:a16="http://schemas.microsoft.com/office/drawing/2014/main" id="{18CC396D-5B2D-754F-BB44-9B0D0CA1A733}"/>
              </a:ext>
            </a:extLst>
          </p:cNvPr>
          <p:cNvSpPr>
            <a:spLocks noChangeAspect="1"/>
          </p:cNvSpPr>
          <p:nvPr/>
        </p:nvSpPr>
        <p:spPr>
          <a:xfrm>
            <a:off x="5479492" y="2579211"/>
            <a:ext cx="459257" cy="4592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4"/>
                </a:solidFill>
              </a:rPr>
              <a:t>3</a:t>
            </a:r>
            <a:endParaRPr lang="en-GB" b="1" dirty="0">
              <a:solidFill>
                <a:schemeClr val="accent4"/>
              </a:solidFill>
            </a:endParaRPr>
          </a:p>
        </p:txBody>
      </p:sp>
      <p:pic>
        <p:nvPicPr>
          <p:cNvPr id="12" name="Graphic 11" descr="User">
            <a:extLst>
              <a:ext uri="{FF2B5EF4-FFF2-40B4-BE49-F238E27FC236}">
                <a16:creationId xmlns:a16="http://schemas.microsoft.com/office/drawing/2014/main" id="{58C652E2-F261-914E-9A85-D546223C1F7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13276" y="1611979"/>
            <a:ext cx="854046" cy="854046"/>
          </a:xfrm>
          <a:prstGeom prst="rect">
            <a:avLst/>
          </a:prstGeom>
        </p:spPr>
      </p:pic>
      <p:sp>
        <p:nvSpPr>
          <p:cNvPr id="13" name="Rectangle 12">
            <a:extLst>
              <a:ext uri="{FF2B5EF4-FFF2-40B4-BE49-F238E27FC236}">
                <a16:creationId xmlns:a16="http://schemas.microsoft.com/office/drawing/2014/main" id="{C6A1845F-F013-2045-9CB0-860F8EEE029D}"/>
              </a:ext>
            </a:extLst>
          </p:cNvPr>
          <p:cNvSpPr/>
          <p:nvPr/>
        </p:nvSpPr>
        <p:spPr>
          <a:xfrm>
            <a:off x="1167321" y="1806849"/>
            <a:ext cx="7991668" cy="461665"/>
          </a:xfrm>
          <a:prstGeom prst="rect">
            <a:avLst/>
          </a:prstGeom>
          <a:solidFill>
            <a:schemeClr val="tx2">
              <a:lumMod val="40000"/>
              <a:lumOff val="60000"/>
            </a:schemeClr>
          </a:solidFill>
        </p:spPr>
        <p:txBody>
          <a:bodyPr wrap="square">
            <a:spAutoFit/>
          </a:bodyPr>
          <a:lstStyle/>
          <a:p>
            <a:pPr algn="just"/>
            <a:r>
              <a:rPr lang="en-GB" sz="2400" i="1" dirty="0">
                <a:solidFill>
                  <a:schemeClr val="tx1">
                    <a:lumMod val="50000"/>
                  </a:schemeClr>
                </a:solidFill>
              </a:rPr>
              <a:t>Click each box to see what these are.</a:t>
            </a:r>
          </a:p>
        </p:txBody>
      </p:sp>
      <p:sp>
        <p:nvSpPr>
          <p:cNvPr id="14" name="TextBox 13">
            <a:extLst>
              <a:ext uri="{FF2B5EF4-FFF2-40B4-BE49-F238E27FC236}">
                <a16:creationId xmlns:a16="http://schemas.microsoft.com/office/drawing/2014/main" id="{24EBFF6B-D612-944F-BB82-032EDD177976}"/>
              </a:ext>
            </a:extLst>
          </p:cNvPr>
          <p:cNvSpPr txBox="1"/>
          <p:nvPr/>
        </p:nvSpPr>
        <p:spPr>
          <a:xfrm>
            <a:off x="5434701" y="3811958"/>
            <a:ext cx="3946366" cy="1080000"/>
          </a:xfrm>
          <a:prstGeom prst="rect">
            <a:avLst/>
          </a:prstGeom>
          <a:solidFill>
            <a:schemeClr val="accent6"/>
          </a:solidFill>
        </p:spPr>
        <p:txBody>
          <a:bodyPr wrap="square" lIns="576000" rtlCol="0" anchor="ctr">
            <a:spAutoFit/>
          </a:bodyPr>
          <a:lstStyle/>
          <a:p>
            <a:r>
              <a:rPr lang="en-GB" sz="2400" dirty="0" err="1">
                <a:solidFill>
                  <a:schemeClr val="bg1"/>
                </a:solidFill>
              </a:rPr>
              <a:t>Kirchoff’s</a:t>
            </a:r>
            <a:r>
              <a:rPr lang="en-GB" sz="2400" dirty="0">
                <a:solidFill>
                  <a:schemeClr val="bg1"/>
                </a:solidFill>
              </a:rPr>
              <a:t> Current Law</a:t>
            </a:r>
          </a:p>
        </p:txBody>
      </p:sp>
      <p:sp>
        <p:nvSpPr>
          <p:cNvPr id="15" name="Oval 14">
            <a:extLst>
              <a:ext uri="{FF2B5EF4-FFF2-40B4-BE49-F238E27FC236}">
                <a16:creationId xmlns:a16="http://schemas.microsoft.com/office/drawing/2014/main" id="{5850E0ED-215A-F341-BC0E-A856B17E70ED}"/>
              </a:ext>
            </a:extLst>
          </p:cNvPr>
          <p:cNvSpPr>
            <a:spLocks noChangeAspect="1"/>
          </p:cNvSpPr>
          <p:nvPr/>
        </p:nvSpPr>
        <p:spPr>
          <a:xfrm>
            <a:off x="5479492" y="3839503"/>
            <a:ext cx="459257" cy="4592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6"/>
                </a:solidFill>
              </a:rPr>
              <a:t>4</a:t>
            </a:r>
            <a:endParaRPr lang="en-GB" b="1" dirty="0">
              <a:solidFill>
                <a:schemeClr val="accent6"/>
              </a:solidFill>
            </a:endParaRPr>
          </a:p>
        </p:txBody>
      </p:sp>
    </p:spTree>
    <p:custDataLst>
      <p:tags r:id="rId1"/>
    </p:custDataLst>
    <p:extLst>
      <p:ext uri="{BB962C8B-B14F-4D97-AF65-F5344CB8AC3E}">
        <p14:creationId xmlns:p14="http://schemas.microsoft.com/office/powerpoint/2010/main" val="1373456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Series vs Parallel</a:t>
            </a:r>
          </a:p>
        </p:txBody>
      </p:sp>
      <p:pic>
        <p:nvPicPr>
          <p:cNvPr id="12" name="Graphic 11" descr="User">
            <a:extLst>
              <a:ext uri="{FF2B5EF4-FFF2-40B4-BE49-F238E27FC236}">
                <a16:creationId xmlns:a16="http://schemas.microsoft.com/office/drawing/2014/main" id="{DEC392E7-B4E0-DD4C-82CC-4D7D15A850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2698" y="1233577"/>
            <a:ext cx="854046" cy="854046"/>
          </a:xfrm>
          <a:prstGeom prst="rect">
            <a:avLst/>
          </a:prstGeom>
        </p:spPr>
      </p:pic>
      <p:sp>
        <p:nvSpPr>
          <p:cNvPr id="13" name="Rectangle 12">
            <a:extLst>
              <a:ext uri="{FF2B5EF4-FFF2-40B4-BE49-F238E27FC236}">
                <a16:creationId xmlns:a16="http://schemas.microsoft.com/office/drawing/2014/main" id="{FF62D47F-6933-8946-8F0C-E7119AE0A3A0}"/>
              </a:ext>
            </a:extLst>
          </p:cNvPr>
          <p:cNvSpPr/>
          <p:nvPr/>
        </p:nvSpPr>
        <p:spPr>
          <a:xfrm>
            <a:off x="1196744" y="1233577"/>
            <a:ext cx="7533344" cy="830997"/>
          </a:xfrm>
          <a:prstGeom prst="rect">
            <a:avLst/>
          </a:prstGeom>
          <a:solidFill>
            <a:schemeClr val="tx2">
              <a:lumMod val="40000"/>
              <a:lumOff val="60000"/>
            </a:schemeClr>
          </a:solidFill>
        </p:spPr>
        <p:txBody>
          <a:bodyPr wrap="square">
            <a:spAutoFit/>
          </a:bodyPr>
          <a:lstStyle/>
          <a:p>
            <a:pPr algn="just"/>
            <a:r>
              <a:rPr lang="en-GB" sz="2400" i="1" dirty="0">
                <a:solidFill>
                  <a:schemeClr val="tx1">
                    <a:lumMod val="50000"/>
                  </a:schemeClr>
                </a:solidFill>
              </a:rPr>
              <a:t>Watch this video for an excellent summary of the differences between series and parallel circuits.</a:t>
            </a:r>
          </a:p>
        </p:txBody>
      </p:sp>
      <p:pic>
        <p:nvPicPr>
          <p:cNvPr id="14" name="Picture 13">
            <a:extLst>
              <a:ext uri="{FF2B5EF4-FFF2-40B4-BE49-F238E27FC236}">
                <a16:creationId xmlns:a16="http://schemas.microsoft.com/office/drawing/2014/main" id="{984CF855-8F20-CF45-8038-4F29FDF555ED}"/>
              </a:ext>
            </a:extLst>
          </p:cNvPr>
          <p:cNvPicPr>
            <a:picLocks noChangeAspect="1"/>
          </p:cNvPicPr>
          <p:nvPr/>
        </p:nvPicPr>
        <p:blipFill>
          <a:blip r:embed="rId6"/>
          <a:stretch>
            <a:fillRect/>
          </a:stretch>
        </p:blipFill>
        <p:spPr>
          <a:xfrm>
            <a:off x="2664916" y="2093659"/>
            <a:ext cx="4825999" cy="2714624"/>
          </a:xfrm>
          <a:prstGeom prst="rect">
            <a:avLst/>
          </a:prstGeom>
        </p:spPr>
      </p:pic>
    </p:spTree>
    <p:custDataLst>
      <p:tags r:id="rId1"/>
    </p:custDataLst>
    <p:extLst>
      <p:ext uri="{BB962C8B-B14F-4D97-AF65-F5344CB8AC3E}">
        <p14:creationId xmlns:p14="http://schemas.microsoft.com/office/powerpoint/2010/main" val="2969881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 Virtual Circuit</a:t>
            </a:r>
          </a:p>
        </p:txBody>
      </p:sp>
      <p:sp>
        <p:nvSpPr>
          <p:cNvPr id="3" name="Content Placeholder 2"/>
          <p:cNvSpPr>
            <a:spLocks noGrp="1"/>
          </p:cNvSpPr>
          <p:nvPr>
            <p:ph idx="1"/>
          </p:nvPr>
        </p:nvSpPr>
        <p:spPr>
          <a:xfrm>
            <a:off x="1122532" y="1091869"/>
            <a:ext cx="7282914" cy="1092531"/>
          </a:xfrm>
        </p:spPr>
        <p:txBody>
          <a:bodyPr>
            <a:noAutofit/>
          </a:bodyPr>
          <a:lstStyle/>
          <a:p>
            <a:pPr marL="0" indent="0" algn="just">
              <a:buNone/>
            </a:pPr>
            <a:r>
              <a:rPr lang="en-GB" sz="2400" dirty="0"/>
              <a:t>Take a moment to play around with this virtual circuit that helps illustrate some of the differences between series and parallel circuits.</a:t>
            </a:r>
          </a:p>
        </p:txBody>
      </p:sp>
      <p:sp>
        <p:nvSpPr>
          <p:cNvPr id="5" name="Content Placeholder 2">
            <a:extLst>
              <a:ext uri="{FF2B5EF4-FFF2-40B4-BE49-F238E27FC236}">
                <a16:creationId xmlns:a16="http://schemas.microsoft.com/office/drawing/2014/main" id="{355F47C7-F16A-7640-89E5-5CEEC1911EA8}"/>
              </a:ext>
            </a:extLst>
          </p:cNvPr>
          <p:cNvSpPr txBox="1">
            <a:spLocks/>
          </p:cNvSpPr>
          <p:nvPr/>
        </p:nvSpPr>
        <p:spPr>
          <a:xfrm>
            <a:off x="1122532" y="2160637"/>
            <a:ext cx="4410363" cy="1505571"/>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Download and work through the worksheet. Then watch the video to make sure you completed everything correctly.</a:t>
            </a:r>
          </a:p>
        </p:txBody>
      </p:sp>
      <p:pic>
        <p:nvPicPr>
          <p:cNvPr id="6" name="Graphic 5" descr="User">
            <a:extLst>
              <a:ext uri="{FF2B5EF4-FFF2-40B4-BE49-F238E27FC236}">
                <a16:creationId xmlns:a16="http://schemas.microsoft.com/office/drawing/2014/main" id="{4FDA1659-89D9-2640-8248-226EB077A2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160637"/>
            <a:ext cx="854046" cy="854046"/>
          </a:xfrm>
          <a:prstGeom prst="rect">
            <a:avLst/>
          </a:prstGeom>
        </p:spPr>
      </p:pic>
      <p:sp>
        <p:nvSpPr>
          <p:cNvPr id="16" name="Rounded Rectangle 15">
            <a:extLst>
              <a:ext uri="{FF2B5EF4-FFF2-40B4-BE49-F238E27FC236}">
                <a16:creationId xmlns:a16="http://schemas.microsoft.com/office/drawing/2014/main" id="{73E11EA4-0C08-3F4E-B019-E520F0ADBB90}"/>
              </a:ext>
            </a:extLst>
          </p:cNvPr>
          <p:cNvSpPr/>
          <p:nvPr/>
        </p:nvSpPr>
        <p:spPr>
          <a:xfrm>
            <a:off x="1255158" y="3782657"/>
            <a:ext cx="4145109"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Download the worksheet</a:t>
            </a:r>
          </a:p>
        </p:txBody>
      </p:sp>
      <p:sp>
        <p:nvSpPr>
          <p:cNvPr id="9" name="Rectangle 8">
            <a:extLst>
              <a:ext uri="{FF2B5EF4-FFF2-40B4-BE49-F238E27FC236}">
                <a16:creationId xmlns:a16="http://schemas.microsoft.com/office/drawing/2014/main" id="{BADFE794-E4E1-DB4B-BB15-9F31929D71B2}"/>
              </a:ext>
            </a:extLst>
          </p:cNvPr>
          <p:cNvSpPr/>
          <p:nvPr/>
        </p:nvSpPr>
        <p:spPr>
          <a:xfrm>
            <a:off x="5710530" y="2059039"/>
            <a:ext cx="3967566" cy="25231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Img01</a:t>
            </a:r>
          </a:p>
        </p:txBody>
      </p:sp>
      <p:pic>
        <p:nvPicPr>
          <p:cNvPr id="8" name="Picture 7">
            <a:extLst>
              <a:ext uri="{FF2B5EF4-FFF2-40B4-BE49-F238E27FC236}">
                <a16:creationId xmlns:a16="http://schemas.microsoft.com/office/drawing/2014/main" id="{D9C54513-5948-D446-8D9C-BF72B619016C}"/>
              </a:ext>
            </a:extLst>
          </p:cNvPr>
          <p:cNvPicPr>
            <a:picLocks noChangeAspect="1"/>
          </p:cNvPicPr>
          <p:nvPr/>
        </p:nvPicPr>
        <p:blipFill>
          <a:blip r:embed="rId6"/>
          <a:stretch>
            <a:fillRect/>
          </a:stretch>
        </p:blipFill>
        <p:spPr>
          <a:xfrm>
            <a:off x="8563026" y="1091869"/>
            <a:ext cx="876477" cy="876477"/>
          </a:xfrm>
          <a:prstGeom prst="rect">
            <a:avLst/>
          </a:prstGeom>
        </p:spPr>
      </p:pic>
    </p:spTree>
    <p:custDataLst>
      <p:tags r:id="rId1"/>
    </p:custDataLst>
    <p:extLst>
      <p:ext uri="{BB962C8B-B14F-4D97-AF65-F5344CB8AC3E}">
        <p14:creationId xmlns:p14="http://schemas.microsoft.com/office/powerpoint/2010/main" val="1253005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Circuit Analysis</a:t>
            </a:r>
          </a:p>
        </p:txBody>
      </p:sp>
      <p:sp>
        <p:nvSpPr>
          <p:cNvPr id="3" name="Content Placeholder 2"/>
          <p:cNvSpPr>
            <a:spLocks noGrp="1"/>
          </p:cNvSpPr>
          <p:nvPr>
            <p:ph idx="1"/>
          </p:nvPr>
        </p:nvSpPr>
        <p:spPr>
          <a:xfrm>
            <a:off x="1122532" y="1091868"/>
            <a:ext cx="4215662" cy="2398696"/>
          </a:xfrm>
        </p:spPr>
        <p:txBody>
          <a:bodyPr>
            <a:noAutofit/>
          </a:bodyPr>
          <a:lstStyle/>
          <a:p>
            <a:pPr marL="0" indent="0" algn="just">
              <a:buNone/>
            </a:pPr>
            <a:r>
              <a:rPr lang="en-GB" sz="2400" dirty="0"/>
              <a:t>The reason we learn about Ohm’s Law, </a:t>
            </a:r>
            <a:r>
              <a:rPr lang="en-GB" sz="2400" dirty="0" err="1"/>
              <a:t>Kirchoff’s</a:t>
            </a:r>
            <a:r>
              <a:rPr lang="en-GB" sz="2400" dirty="0"/>
              <a:t> Voltage Law and </a:t>
            </a:r>
            <a:r>
              <a:rPr lang="en-GB" sz="2400" dirty="0" err="1"/>
              <a:t>Kirchoff’s</a:t>
            </a:r>
            <a:r>
              <a:rPr lang="en-GB" sz="2400" dirty="0"/>
              <a:t> Current Law is so that we can analyse what is happening at every part of a circuit. This is a process called circuit analysis.</a:t>
            </a:r>
          </a:p>
        </p:txBody>
      </p:sp>
      <p:sp>
        <p:nvSpPr>
          <p:cNvPr id="14" name="Rectangle 13">
            <a:extLst>
              <a:ext uri="{FF2B5EF4-FFF2-40B4-BE49-F238E27FC236}">
                <a16:creationId xmlns:a16="http://schemas.microsoft.com/office/drawing/2014/main" id="{9BAED57F-2817-4F4A-B5FA-129BB73C0307}"/>
              </a:ext>
            </a:extLst>
          </p:cNvPr>
          <p:cNvSpPr/>
          <p:nvPr/>
        </p:nvSpPr>
        <p:spPr>
          <a:xfrm>
            <a:off x="5621312" y="1368487"/>
            <a:ext cx="4340542" cy="25533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Img02</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40" y="3490564"/>
            <a:ext cx="4210611" cy="1200329"/>
          </a:xfrm>
          <a:prstGeom prst="rect">
            <a:avLst/>
          </a:prstGeom>
          <a:solidFill>
            <a:schemeClr val="tx2">
              <a:lumMod val="40000"/>
              <a:lumOff val="60000"/>
            </a:schemeClr>
          </a:solidFill>
        </p:spPr>
        <p:txBody>
          <a:bodyPr wrap="square" rtlCol="0">
            <a:spAutoFit/>
          </a:bodyPr>
          <a:lstStyle/>
          <a:p>
            <a:pPr algn="just"/>
            <a:r>
              <a:rPr lang="en-GB" sz="2400" i="1" dirty="0"/>
              <a:t>Watch the video to see what circuit analysis is all about and how to do it.</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3497620"/>
            <a:ext cx="854046" cy="854046"/>
          </a:xfrm>
          <a:prstGeom prst="rect">
            <a:avLst/>
          </a:prstGeom>
        </p:spPr>
      </p:pic>
    </p:spTree>
    <p:custDataLst>
      <p:tags r:id="rId1"/>
    </p:custDataLst>
    <p:extLst>
      <p:ext uri="{BB962C8B-B14F-4D97-AF65-F5344CB8AC3E}">
        <p14:creationId xmlns:p14="http://schemas.microsoft.com/office/powerpoint/2010/main" val="698751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Redrawing Circuits</a:t>
            </a:r>
          </a:p>
        </p:txBody>
      </p:sp>
      <p:sp>
        <p:nvSpPr>
          <p:cNvPr id="3" name="Content Placeholder 2"/>
          <p:cNvSpPr>
            <a:spLocks noGrp="1"/>
          </p:cNvSpPr>
          <p:nvPr>
            <p:ph idx="1"/>
          </p:nvPr>
        </p:nvSpPr>
        <p:spPr>
          <a:xfrm>
            <a:off x="1122532" y="1091869"/>
            <a:ext cx="4410363" cy="1396498"/>
          </a:xfrm>
        </p:spPr>
        <p:txBody>
          <a:bodyPr>
            <a:noAutofit/>
          </a:bodyPr>
          <a:lstStyle/>
          <a:p>
            <a:pPr marL="0" indent="0" algn="just">
              <a:buNone/>
            </a:pPr>
            <a:r>
              <a:rPr lang="en-US" sz="2400" dirty="0"/>
              <a:t>Sometimes it is necessary to redraw circuits in order to get a handle on which components are in series and which are in parallel.</a:t>
            </a:r>
          </a:p>
        </p:txBody>
      </p:sp>
      <p:sp>
        <p:nvSpPr>
          <p:cNvPr id="5" name="Content Placeholder 2">
            <a:extLst>
              <a:ext uri="{FF2B5EF4-FFF2-40B4-BE49-F238E27FC236}">
                <a16:creationId xmlns:a16="http://schemas.microsoft.com/office/drawing/2014/main" id="{355F47C7-F16A-7640-89E5-5CEEC1911EA8}"/>
              </a:ext>
            </a:extLst>
          </p:cNvPr>
          <p:cNvSpPr txBox="1">
            <a:spLocks/>
          </p:cNvSpPr>
          <p:nvPr/>
        </p:nvSpPr>
        <p:spPr>
          <a:xfrm>
            <a:off x="1122532" y="2841833"/>
            <a:ext cx="4410363" cy="1490324"/>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Redraw each of the this circuit on a piece of paper to make it easier to see which resistors are in series and which are in parallel.</a:t>
            </a:r>
          </a:p>
        </p:txBody>
      </p:sp>
      <p:pic>
        <p:nvPicPr>
          <p:cNvPr id="6" name="Graphic 5" descr="User">
            <a:extLst>
              <a:ext uri="{FF2B5EF4-FFF2-40B4-BE49-F238E27FC236}">
                <a16:creationId xmlns:a16="http://schemas.microsoft.com/office/drawing/2014/main" id="{4FDA1659-89D9-2640-8248-226EB077A2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841833"/>
            <a:ext cx="854046" cy="854046"/>
          </a:xfrm>
          <a:prstGeom prst="rect">
            <a:avLst/>
          </a:prstGeom>
        </p:spPr>
      </p:pic>
      <p:pic>
        <p:nvPicPr>
          <p:cNvPr id="10" name="Picture 9">
            <a:extLst>
              <a:ext uri="{FF2B5EF4-FFF2-40B4-BE49-F238E27FC236}">
                <a16:creationId xmlns:a16="http://schemas.microsoft.com/office/drawing/2014/main" id="{22E6C362-831D-E544-8BB3-5B3BAF8D837C}"/>
              </a:ext>
            </a:extLst>
          </p:cNvPr>
          <p:cNvPicPr>
            <a:picLocks noChangeAspect="1"/>
          </p:cNvPicPr>
          <p:nvPr/>
        </p:nvPicPr>
        <p:blipFill>
          <a:blip r:embed="rId6"/>
          <a:stretch>
            <a:fillRect/>
          </a:stretch>
        </p:blipFill>
        <p:spPr>
          <a:xfrm>
            <a:off x="6158946" y="751996"/>
            <a:ext cx="3425188" cy="1917015"/>
          </a:xfrm>
          <a:prstGeom prst="rect">
            <a:avLst/>
          </a:prstGeom>
        </p:spPr>
      </p:pic>
      <p:pic>
        <p:nvPicPr>
          <p:cNvPr id="12" name="Graphic 11" descr="Magnifying glass">
            <a:extLst>
              <a:ext uri="{FF2B5EF4-FFF2-40B4-BE49-F238E27FC236}">
                <a16:creationId xmlns:a16="http://schemas.microsoft.com/office/drawing/2014/main" id="{5ABFAC99-F22B-3247-98A3-187D7B2E135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407757" y="749992"/>
            <a:ext cx="468000" cy="468000"/>
          </a:xfrm>
          <a:prstGeom prst="rect">
            <a:avLst/>
          </a:prstGeom>
        </p:spPr>
      </p:pic>
    </p:spTree>
    <p:custDataLst>
      <p:tags r:id="rId1"/>
    </p:custDataLst>
    <p:extLst>
      <p:ext uri="{BB962C8B-B14F-4D97-AF65-F5344CB8AC3E}">
        <p14:creationId xmlns:p14="http://schemas.microsoft.com/office/powerpoint/2010/main" val="3672401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3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29445</TotalTime>
  <Words>4242</Words>
  <Application>Microsoft Macintosh PowerPoint</Application>
  <PresentationFormat>Custom</PresentationFormat>
  <Paragraphs>766</Paragraphs>
  <Slides>37</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Cambria Math</vt:lpstr>
      <vt:lpstr>Open Sans</vt:lpstr>
      <vt:lpstr>Office Theme</vt:lpstr>
      <vt:lpstr>Electronics</vt:lpstr>
      <vt:lpstr>Assumed prior learning</vt:lpstr>
      <vt:lpstr>Outcomes</vt:lpstr>
      <vt:lpstr>Unit 3.6: Series and Parallel Circuits</vt:lpstr>
      <vt:lpstr>Introduction</vt:lpstr>
      <vt:lpstr>Series vs Parallel</vt:lpstr>
      <vt:lpstr>A Virtual Circuit</vt:lpstr>
      <vt:lpstr>Circuit Analysis</vt:lpstr>
      <vt:lpstr>Redrawing Circuits</vt:lpstr>
      <vt:lpstr>How to Redraw Circuits</vt:lpstr>
      <vt:lpstr>Analyse the Circuit – Step 1</vt:lpstr>
      <vt:lpstr>Analyse the Circuit – Step 2</vt:lpstr>
      <vt:lpstr>Analyse the Circuit – Step 3</vt:lpstr>
      <vt:lpstr>Analyse the Circuit – Step 4</vt:lpstr>
      <vt:lpstr>Analyse the Circuit – Step 5</vt:lpstr>
      <vt:lpstr>Analyse the Circuit – Step 6</vt:lpstr>
      <vt:lpstr>Analyse the Circuit – Step 7</vt:lpstr>
      <vt:lpstr>Analyse the Circuit – Step 8</vt:lpstr>
      <vt:lpstr>Analyse the Circuit – Step 9</vt:lpstr>
      <vt:lpstr>Analyse the Circuit – Step 10</vt:lpstr>
      <vt:lpstr>Analyse the Circuit – Step 11</vt:lpstr>
      <vt:lpstr>Analyse the Circuit – Step 12</vt:lpstr>
      <vt:lpstr>Analyse the Circuit – Step 13</vt:lpstr>
      <vt:lpstr>Analyse the Circuit – Step 14</vt:lpstr>
      <vt:lpstr>Build the Circuit</vt:lpstr>
      <vt:lpstr>Analyse the Circuit</vt:lpstr>
      <vt:lpstr>Series vs Parallel</vt:lpstr>
      <vt:lpstr>A Virtual Circuit</vt:lpstr>
      <vt:lpstr>Test Yourself</vt:lpstr>
      <vt:lpstr>Question 1</vt:lpstr>
      <vt:lpstr>Document Briefing – Doc01</vt:lpstr>
      <vt:lpstr>Video Briefing – Vid01</vt:lpstr>
      <vt:lpstr>Video Briefing – Vid02</vt:lpstr>
      <vt:lpstr>Video Briefing – Vid03</vt:lpstr>
      <vt:lpstr>Video Briefing – Vid04</vt:lpstr>
      <vt:lpstr>Video Briefing – Vid04</vt:lpstr>
      <vt:lpstr>Document Briefing – Doc02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Dylan Busa</cp:lastModifiedBy>
  <cp:revision>676</cp:revision>
  <dcterms:created xsi:type="dcterms:W3CDTF">2018-02-02T12:07:09Z</dcterms:created>
  <dcterms:modified xsi:type="dcterms:W3CDTF">2018-10-30T06:52:57Z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