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comments/comment1.xml" ContentType="application/vnd.openxmlformats-officedocument.presentationml.comments+xml"/>
  <Override PartName="/ppt/tags/tag10.xml" ContentType="application/vnd.openxmlformats-officedocument.presentationml.tags+xml"/>
  <Override PartName="/ppt/notesSlides/notesSlide7.xml" ContentType="application/vnd.openxmlformats-officedocument.presentationml.notesSlide+xml"/>
  <Override PartName="/ppt/comments/comment2.xml" ContentType="application/vnd.openxmlformats-officedocument.presentationml.comment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comments/comment3.xml" ContentType="application/vnd.openxmlformats-officedocument.presentationml.comments+xml"/>
  <Override PartName="/ppt/tags/tag13.xml" ContentType="application/vnd.openxmlformats-officedocument.presentationml.tags+xml"/>
  <Override PartName="/ppt/notesSlides/notesSlide10.xml" ContentType="application/vnd.openxmlformats-officedocument.presentationml.notesSlide+xml"/>
  <Override PartName="/ppt/comments/comment4.xml" ContentType="application/vnd.openxmlformats-officedocument.presentationml.comments+xml"/>
  <Override PartName="/ppt/tags/tag14.xml" ContentType="application/vnd.openxmlformats-officedocument.presentationml.tags+xml"/>
  <Override PartName="/ppt/notesSlides/notesSlide11.xml" ContentType="application/vnd.openxmlformats-officedocument.presentationml.notesSlide+xml"/>
  <Override PartName="/ppt/comments/comment5.xml" ContentType="application/vnd.openxmlformats-officedocument.presentationml.comments+xml"/>
  <Override PartName="/ppt/tags/tag15.xml" ContentType="application/vnd.openxmlformats-officedocument.presentationml.tags+xml"/>
  <Override PartName="/ppt/notesSlides/notesSlide12.xml" ContentType="application/vnd.openxmlformats-officedocument.presentationml.notesSlide+xml"/>
  <Override PartName="/ppt/comments/comment6.xml" ContentType="application/vnd.openxmlformats-officedocument.presentationml.comments+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comments/comment7.xml" ContentType="application/vnd.openxmlformats-officedocument.presentationml.comments+xml"/>
  <Override PartName="/ppt/tags/tag20.xml" ContentType="application/vnd.openxmlformats-officedocument.presentationml.tags+xml"/>
  <Override PartName="/ppt/notesSlides/notesSlide17.xml" ContentType="application/vnd.openxmlformats-officedocument.presentationml.notesSlide+xml"/>
  <Override PartName="/ppt/comments/comment8.xml" ContentType="application/vnd.openxmlformats-officedocument.presentationml.comments+xml"/>
  <Override PartName="/ppt/tags/tag21.xml" ContentType="application/vnd.openxmlformats-officedocument.presentationml.tags+xml"/>
  <Override PartName="/ppt/notesSlides/notesSlide18.xml" ContentType="application/vnd.openxmlformats-officedocument.presentationml.notesSlide+xml"/>
  <Override PartName="/ppt/comments/comment9.xml" ContentType="application/vnd.openxmlformats-officedocument.presentationml.comments+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comments/comment10.xml" ContentType="application/vnd.openxmlformats-officedocument.presentationml.comments+xml"/>
  <Override PartName="/ppt/tags/tag24.xml" ContentType="application/vnd.openxmlformats-officedocument.presentationml.tags+xml"/>
  <Override PartName="/ppt/notesSlides/notesSlide21.xml" ContentType="application/vnd.openxmlformats-officedocument.presentationml.notesSlide+xml"/>
  <Override PartName="/ppt/comments/comment11.xml" ContentType="application/vnd.openxmlformats-officedocument.presentationml.comments+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5.xml" ContentType="application/vnd.openxmlformats-officedocument.presentationml.notesSlide+xml"/>
  <Override PartName="/ppt/comments/comment12.xml" ContentType="application/vnd.openxmlformats-officedocument.presentationml.comments+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ppt/tags/tag35.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33.xml" ContentType="application/vnd.openxmlformats-officedocument.presentationml.notesSlide+xml"/>
  <Override PartName="/ppt/tags/tag37.xml" ContentType="application/vnd.openxmlformats-officedocument.presentationml.tags+xml"/>
  <Override PartName="/ppt/notesSlides/notesSlide34.xml" ContentType="application/vnd.openxmlformats-officedocument.presentationml.notesSlide+xml"/>
  <Override PartName="/ppt/tags/tag38.xml" ContentType="application/vnd.openxmlformats-officedocument.presentationml.tags+xml"/>
  <Override PartName="/ppt/notesSlides/notesSlide35.xml" ContentType="application/vnd.openxmlformats-officedocument.presentationml.notesSlide+xml"/>
  <Override PartName="/ppt/tags/tag39.xml" ContentType="application/vnd.openxmlformats-officedocument.presentationml.tags+xml"/>
  <Override PartName="/ppt/notesSlides/notesSlide36.xml" ContentType="application/vnd.openxmlformats-officedocument.presentationml.notesSlide+xml"/>
  <Override PartName="/ppt/tags/tag40.xml" ContentType="application/vnd.openxmlformats-officedocument.presentationml.tags+xml"/>
  <Override PartName="/ppt/notesSlides/notesSlide37.xml" ContentType="application/vnd.openxmlformats-officedocument.presentationml.notesSlide+xml"/>
  <Override PartName="/ppt/tags/tag41.xml" ContentType="application/vnd.openxmlformats-officedocument.presentationml.tags+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41"/>
  </p:notesMasterIdLst>
  <p:sldIdLst>
    <p:sldId id="256" r:id="rId2"/>
    <p:sldId id="309" r:id="rId3"/>
    <p:sldId id="268" r:id="rId4"/>
    <p:sldId id="278" r:id="rId5"/>
    <p:sldId id="453" r:id="rId6"/>
    <p:sldId id="461" r:id="rId7"/>
    <p:sldId id="456" r:id="rId8"/>
    <p:sldId id="435" r:id="rId9"/>
    <p:sldId id="440" r:id="rId10"/>
    <p:sldId id="436" r:id="rId11"/>
    <p:sldId id="466" r:id="rId12"/>
    <p:sldId id="438" r:id="rId13"/>
    <p:sldId id="437" r:id="rId14"/>
    <p:sldId id="467" r:id="rId15"/>
    <p:sldId id="424" r:id="rId16"/>
    <p:sldId id="413" r:id="rId17"/>
    <p:sldId id="462" r:id="rId18"/>
    <p:sldId id="471" r:id="rId19"/>
    <p:sldId id="472" r:id="rId20"/>
    <p:sldId id="475" r:id="rId21"/>
    <p:sldId id="473" r:id="rId22"/>
    <p:sldId id="474" r:id="rId23"/>
    <p:sldId id="476" r:id="rId24"/>
    <p:sldId id="477" r:id="rId25"/>
    <p:sldId id="459" r:id="rId26"/>
    <p:sldId id="479" r:id="rId27"/>
    <p:sldId id="420" r:id="rId28"/>
    <p:sldId id="422" r:id="rId29"/>
    <p:sldId id="482" r:id="rId30"/>
    <p:sldId id="483" r:id="rId31"/>
    <p:sldId id="484" r:id="rId32"/>
    <p:sldId id="485" r:id="rId33"/>
    <p:sldId id="460" r:id="rId34"/>
    <p:sldId id="468" r:id="rId35"/>
    <p:sldId id="469" r:id="rId36"/>
    <p:sldId id="470" r:id="rId37"/>
    <p:sldId id="478" r:id="rId38"/>
    <p:sldId id="480" r:id="rId39"/>
    <p:sldId id="481" r:id="rId40"/>
  </p:sldIdLst>
  <p:sldSz cx="10239375" cy="5003800"/>
  <p:notesSz cx="6858000" cy="9144000"/>
  <p:custDataLst>
    <p:tags r:id="rId4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09"/>
            <p14:sldId id="268"/>
            <p14:sldId id="278"/>
            <p14:sldId id="453"/>
            <p14:sldId id="461"/>
            <p14:sldId id="456"/>
            <p14:sldId id="435"/>
            <p14:sldId id="440"/>
            <p14:sldId id="436"/>
            <p14:sldId id="466"/>
            <p14:sldId id="438"/>
            <p14:sldId id="437"/>
            <p14:sldId id="467"/>
            <p14:sldId id="424"/>
            <p14:sldId id="413"/>
            <p14:sldId id="462"/>
            <p14:sldId id="471"/>
            <p14:sldId id="472"/>
            <p14:sldId id="475"/>
            <p14:sldId id="473"/>
            <p14:sldId id="474"/>
            <p14:sldId id="476"/>
            <p14:sldId id="477"/>
            <p14:sldId id="459"/>
            <p14:sldId id="479"/>
            <p14:sldId id="420"/>
            <p14:sldId id="422"/>
            <p14:sldId id="482"/>
            <p14:sldId id="483"/>
            <p14:sldId id="484"/>
            <p14:sldId id="485"/>
          </p14:sldIdLst>
        </p14:section>
        <p14:section name="Appendix" id="{61A5EB1E-5BAC-224D-8F20-5D1D8E086C2B}">
          <p14:sldIdLst>
            <p14:sldId id="460"/>
            <p14:sldId id="468"/>
            <p14:sldId id="469"/>
            <p14:sldId id="470"/>
            <p14:sldId id="478"/>
            <p14:sldId id="480"/>
            <p14:sldId id="48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83"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33"/>
    <p:restoredTop sz="56711" autoAdjust="0"/>
  </p:normalViewPr>
  <p:slideViewPr>
    <p:cSldViewPr snapToGrid="0" snapToObjects="1">
      <p:cViewPr varScale="1">
        <p:scale>
          <a:sx n="88" d="100"/>
          <a:sy n="88" d="100"/>
        </p:scale>
        <p:origin x="18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6-19T10:56:32.575" idx="76">
    <p:pos x="3239" y="1757"/>
    <p:text>Component01</p:text>
    <p:extLst mod="1">
      <p:ext uri="{C676402C-5697-4E1C-873F-D02D1690AC5C}">
        <p15:threadingInfo xmlns:p15="http://schemas.microsoft.com/office/powerpoint/2012/main" timeZoneBias="-120"/>
      </p:ext>
    </p:extLst>
  </p:cm>
  <p:cm authorId="1" dt="2018-06-19T10:56:52.966" idx="77">
    <p:pos x="5165" y="1805"/>
    <p:text>Component02</p:text>
    <p:extLst mod="1">
      <p:ext uri="{C676402C-5697-4E1C-873F-D02D1690AC5C}">
        <p15:threadingInfo xmlns:p15="http://schemas.microsoft.com/office/powerpoint/2012/main" timeZoneBias="-120"/>
      </p:ext>
    </p:extLst>
  </p:cm>
  <p:cm authorId="1" dt="2018-06-19T11:01:42.897" idx="78">
    <p:pos x="5514" y="2370"/>
    <p:text>Button01</p:text>
    <p:extLst mod="1">
      <p:ext uri="{C676402C-5697-4E1C-873F-D02D1690AC5C}">
        <p15:threadingInfo xmlns:p15="http://schemas.microsoft.com/office/powerpoint/2012/main" timeZoneBias="-120"/>
      </p:ext>
    </p:extLst>
  </p:cm>
  <p:cm authorId="1" dt="2018-06-19T16:17:34.911" idx="83">
    <p:pos x="4061" y="1766"/>
    <p:text>Component03</p:text>
    <p:extLst>
      <p:ext uri="{C676402C-5697-4E1C-873F-D02D1690AC5C}">
        <p15:threadingInfo xmlns:p15="http://schemas.microsoft.com/office/powerpoint/2012/main" timeZoneBias="-1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6-13T18:29:15.475" idx="65">
    <p:pos x="2160" y="2419"/>
    <p:text>Button01</p:text>
    <p:extLst mod="1">
      <p:ext uri="{C676402C-5697-4E1C-873F-D02D1690AC5C}">
        <p15:threadingInfo xmlns:p15="http://schemas.microsoft.com/office/powerpoint/2012/main" timeZoneBias="-18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6-13T18:29:15.475" idx="65">
    <p:pos x="2165" y="2400"/>
    <p:text>Button01</p:text>
    <p:extLst mod="1">
      <p:ext uri="{C676402C-5697-4E1C-873F-D02D1690AC5C}">
        <p15:threadingInfo xmlns:p15="http://schemas.microsoft.com/office/powerpoint/2012/main"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6-14T10:59:24.545" idx="69">
    <p:pos x="3208" y="2303"/>
    <p:text>Button01</p:text>
    <p:extLst mod="1">
      <p:ext uri="{C676402C-5697-4E1C-873F-D02D1690AC5C}">
        <p15:threadingInfo xmlns:p15="http://schemas.microsoft.com/office/powerpoint/2012/main" timeZoneBias="-180"/>
      </p:ext>
    </p:extLst>
  </p:cm>
  <p:cm authorId="1" dt="2018-06-15T14:06:22.267" idx="75">
    <p:pos x="5702" y="644"/>
    <p:text>Img17</p:text>
    <p:extLst mod="1">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6-13T17:33:46.991" idx="57">
    <p:pos x="2255" y="1465"/>
    <p:text>Button01</p:text>
    <p:extLst mod="1">
      <p:ext uri="{C676402C-5697-4E1C-873F-D02D1690AC5C}">
        <p15:threadingInfo xmlns:p15="http://schemas.microsoft.com/office/powerpoint/2012/main" timeZoneBias="-180"/>
      </p:ext>
    </p:extLst>
  </p:cm>
  <p:cm authorId="1" dt="2018-06-13T17:33:56.854" idx="58">
    <p:pos x="5516" y="1807"/>
    <p:text>Button02</p:text>
    <p:extLst mod="1">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6-13T18:29:15.475" idx="65">
    <p:pos x="2197" y="2353"/>
    <p:text>Button01</p:text>
    <p:extLst mod="1">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6-13T18:29:15.475" idx="65">
    <p:pos x="2197" y="2353"/>
    <p:text>Button01</p:text>
    <p:extLst mod="1">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6-13T18:29:15.475" idx="65">
    <p:pos x="2160" y="2419"/>
    <p:text>Button01</p:text>
    <p:extLst mod="1">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6-13T18:29:15.475" idx="65">
    <p:pos x="2300" y="2333"/>
    <p:text>Button01</p:text>
    <p:extLst mod="1">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6-14T10:59:24.545" idx="69">
    <p:pos x="3208" y="2303"/>
    <p:text>Button01</p:text>
    <p:extLst mod="1">
      <p:ext uri="{C676402C-5697-4E1C-873F-D02D1690AC5C}">
        <p15:threadingInfo xmlns:p15="http://schemas.microsoft.com/office/powerpoint/2012/main" timeZoneBias="-180"/>
      </p:ext>
    </p:extLst>
  </p:cm>
  <p:cm authorId="1" dt="2018-06-15T14:06:22.267" idx="75">
    <p:pos x="5702" y="644"/>
    <p:text>Img09</p:text>
    <p:extLst mod="1">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6-13T18:29:15.475" idx="65">
    <p:pos x="2249" y="2645"/>
    <p:text>Button01</p:text>
    <p:extLst mod="1">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6-13T18:29:15.475" idx="65">
    <p:pos x="2197" y="2353"/>
    <p:text>Button01</p:text>
    <p:extLst mod="1">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271463" y="1143000"/>
            <a:ext cx="63150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navigation on 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information needs to be taken into account and needs to stated on the LMS, perhaps as part of the introduction?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253151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Img03 = image of the words “Step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voltage entered. It should be between 8V and 9.5V.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The voltage across the terminal of a 9V battery should be about 9V.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a:t>
            </a:r>
            <a:r>
              <a:rPr lang="en-GB" dirty="0"/>
              <a:t>Your battery’s voltage should be about 9V. If it is less than 8V, you should try and get a new battery. If you cannot right now, use the voltage reading you got. Remember to write it down on your paper and use it in any calculations.</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271089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Img04 = image of the words “Step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It should be between 35mA and 39mA</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The total current flowing in the circuit is about 37mA. We know it is the total current because where we measured it, the current has only been able to take one path.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That does not look correct. Check your measurement again. Your should get a total circuit current of about 37mA. We know it is the total current because where we measured it, the current has only been able to take one path.</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463572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image of the words “Step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voltage entered. It should be 243Ω</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correct– That’s right. Well done. Based on the voltage of 9V and a current of 37mA, we expect the total circuit resistance to be 243Ω.</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correct – That is not correct. We have a total circuit voltage of 9V and a total circuit current of 37mA is flowing through the circuit. R = V/I = 9V/39mA = 243Ω.</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065940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Img06 = image of the words “Step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Yes/No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 That’s right. Well done. If we add the resistances together, we get 980</a:t>
            </a:r>
            <a:r>
              <a:rPr lang="en-US" sz="1200" dirty="0"/>
              <a:t>Ω which is no where near the 243Ω we </a:t>
            </a:r>
            <a:r>
              <a:rPr lang="en-US" sz="1200" dirty="0" err="1"/>
              <a:t>calcualated</a:t>
            </a:r>
            <a:r>
              <a:rPr lang="en-US" sz="1200" dirty="0"/>
              <a:t> based on the voltage and current.</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Yes – That is not correct. If we add the resistances together, we get 980</a:t>
            </a:r>
            <a:r>
              <a:rPr lang="en-US" sz="1200" dirty="0"/>
              <a:t>Ω which is no where near the 243Ω we </a:t>
            </a:r>
            <a:r>
              <a:rPr lang="en-US" sz="1200" dirty="0" err="1"/>
              <a:t>calcualated</a:t>
            </a:r>
            <a:r>
              <a:rPr lang="en-US" sz="1200" dirty="0"/>
              <a:t> based on the voltage and current.</a:t>
            </a:r>
            <a:endParaRPr lang="en-US" i="0"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2022149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Img07 = screenshot of vid02 (see brief). On click of image play vid02 full screen.</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420463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Youtube</a:t>
            </a:r>
            <a:r>
              <a:rPr lang="en-US" dirty="0"/>
              <a:t> video: URL = </a:t>
            </a:r>
            <a:r>
              <a:rPr lang="en-GB" dirty="0" err="1"/>
              <a:t>tps</a:t>
            </a:r>
            <a:r>
              <a:rPr lang="en-GB" dirty="0"/>
              <a:t>://</a:t>
            </a:r>
            <a:r>
              <a:rPr lang="en-GB" dirty="0" err="1"/>
              <a:t>www.youtube.com</a:t>
            </a:r>
            <a:r>
              <a:rPr lang="en-GB" dirty="0"/>
              <a:t>/</a:t>
            </a:r>
            <a:r>
              <a:rPr lang="en-GB" dirty="0" err="1"/>
              <a:t>watch?v</a:t>
            </a:r>
            <a:r>
              <a:rPr lang="en-GB" dirty="0"/>
              <a:t>=SjlnW5g9np4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3535841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Button01 = open Doc01 (see brief)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Img09 = </a:t>
            </a:r>
            <a:r>
              <a:rPr lang="en-GB" u="none" dirty="0" err="1">
                <a:solidFill>
                  <a:schemeClr val="bg1">
                    <a:lumMod val="75000"/>
                  </a:schemeClr>
                </a:solidFill>
              </a:rPr>
              <a:t>EveryCircuit</a:t>
            </a:r>
            <a:r>
              <a:rPr lang="en-GB" u="none" dirty="0">
                <a:solidFill>
                  <a:schemeClr val="bg1">
                    <a:lumMod val="75000"/>
                  </a:schemeClr>
                </a:solidFill>
              </a:rPr>
              <a:t> logo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Img08 = Screenshot of vid03 (see brief). Play video full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3404467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Img09 = image of the words “Step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resistances entered. V</a:t>
            </a:r>
            <a:r>
              <a:rPr lang="en-US" baseline="-25000" dirty="0"/>
              <a:t>R1</a:t>
            </a:r>
            <a:r>
              <a:rPr lang="en-US" dirty="0"/>
              <a:t> should be between 8V and 9.5V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That’s right. The voltage across R1 is the same as the voltage across the battery – about 9V.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That  does not look correct. Check your </a:t>
            </a:r>
            <a:r>
              <a:rPr lang="en-US" dirty="0" err="1"/>
              <a:t>measuremenst</a:t>
            </a:r>
            <a:r>
              <a:rPr lang="en-US" dirty="0"/>
              <a:t> again. You should get a voltage across R1 of about the </a:t>
            </a:r>
            <a:r>
              <a:rPr lang="en-US" dirty="0" err="1"/>
              <a:t>sae</a:t>
            </a:r>
            <a:r>
              <a:rPr lang="en-US" dirty="0"/>
              <a:t> as the voltage of battery – about 9V</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751202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Img10 = image of the words “Step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resistances entered. V</a:t>
            </a:r>
            <a:r>
              <a:rPr lang="en-US" baseline="-25000" dirty="0"/>
              <a:t>R1</a:t>
            </a:r>
            <a:r>
              <a:rPr lang="en-US" dirty="0"/>
              <a:t> should be between 8V and 9.5V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That’s right. The voltage across R2 is the same as the voltage across the battery – about 9V.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That  does not look correct. Check your </a:t>
            </a:r>
            <a:r>
              <a:rPr lang="en-US" dirty="0" err="1"/>
              <a:t>measuremenst</a:t>
            </a:r>
            <a:r>
              <a:rPr lang="en-US" dirty="0"/>
              <a:t> again. You should get a voltage across R2 of about the </a:t>
            </a:r>
            <a:r>
              <a:rPr lang="en-US" dirty="0" err="1"/>
              <a:t>sae</a:t>
            </a:r>
            <a:r>
              <a:rPr lang="en-US" dirty="0"/>
              <a:t> as the voltage of battery – about 9V.</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69114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Img11 = image of the words “Step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Yes/No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Yes – That’s right. Well done. The voltages across R1 and R2 are the same. Both are about the same as the voltage </a:t>
            </a:r>
            <a:r>
              <a:rPr lang="en-US" dirty="0" err="1"/>
              <a:t>acrossthe</a:t>
            </a:r>
            <a:r>
              <a:rPr lang="en-US" dirty="0"/>
              <a:t> terminals of the battery. </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 That is not correct. The voltages across R1 and R2 are the same. Both are about the same as the voltage </a:t>
            </a:r>
            <a:r>
              <a:rPr lang="en-US" dirty="0" err="1"/>
              <a:t>acrossthe</a:t>
            </a:r>
            <a:r>
              <a:rPr lang="en-US" dirty="0"/>
              <a:t> terminals of the battery.</a:t>
            </a:r>
            <a:endParaRPr lang="en-US" i="0"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2550040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Img12 = image of the words “Step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It should be between 17mA – 23mA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The current flowing through R1 is about 20mA. You should have calculated using Ohm’s Law that the current through R1 was I = V/R = 9v/450Ω = 20mA.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That does not look correct. Check your measurement again. You should get a reading of about 20mA through R1. If you use Ohm’s Law to calculate the current through R1, you get I = V/R = 9v/450Ω = 20mA.</a:t>
            </a:r>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808175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Img13 = image of the words “Step 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It should be between 14mA – 20mA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The current flowing through R2 is about 17mA. You should have calculated using Ohm’s Law that the current through R1 was I = V/R = 9v/530Ω = 16.98mA.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That does not look correct. Check your measurement again. You should get a reading of about 17mA through R2. If you use Ohm’s Law to calculate the current through R2, you get I = V/R = 9v/530Ω = 16.98mA.</a:t>
            </a:r>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2426410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Img14 = image of the words “Step 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Multiple Choice question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 d is 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 – That’s right. The current through each resistor is in the same proportion as the value of each resistor. The ratio of R1 to R2 is the same at the ratio of the current through R1 and the current through R2. In other words R1 : R2 = 450</a:t>
            </a:r>
            <a:r>
              <a:rPr lang="en-GB" sz="1200" i="0" dirty="0"/>
              <a:t>Ω</a:t>
            </a:r>
            <a:r>
              <a:rPr lang="en-US" dirty="0"/>
              <a:t> : 530</a:t>
            </a:r>
            <a:r>
              <a:rPr lang="en-GB" sz="1200" i="0" dirty="0"/>
              <a:t>Ω = 45 : 53 ≃ 17 : 20</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 c) or a). That is not correct. The current through each resistor is in the same </a:t>
            </a:r>
            <a:r>
              <a:rPr lang="en-US" dirty="0" err="1"/>
              <a:t>propration</a:t>
            </a:r>
            <a:r>
              <a:rPr lang="en-US" dirty="0"/>
              <a:t> as the resistance of each resistor. In other words, R1 : R2 = 450</a:t>
            </a:r>
            <a:r>
              <a:rPr lang="en-GB" sz="1200" i="0" dirty="0"/>
              <a:t>Ω</a:t>
            </a:r>
            <a:r>
              <a:rPr lang="en-US" dirty="0"/>
              <a:t> : 530</a:t>
            </a:r>
            <a:r>
              <a:rPr lang="en-GB" sz="1200" i="0" dirty="0"/>
              <a:t>Ω = 45 : 53 ≃ 17 : 20</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25753497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Img15 = screenshot of vid04 (see brief). On click of image play vid04 full screen.</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300875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3995212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Button01 = open Doc02 (see brief)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Img09 = </a:t>
            </a:r>
            <a:r>
              <a:rPr lang="en-GB" u="none" dirty="0" err="1">
                <a:solidFill>
                  <a:schemeClr val="bg1">
                    <a:lumMod val="75000"/>
                  </a:schemeClr>
                </a:solidFill>
              </a:rPr>
              <a:t>EveryCircuit</a:t>
            </a:r>
            <a:r>
              <a:rPr lang="en-GB" u="none" dirty="0">
                <a:solidFill>
                  <a:schemeClr val="bg1">
                    <a:lumMod val="75000"/>
                  </a:schemeClr>
                </a:solidFill>
              </a:rPr>
              <a:t> logo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Img16 = Screenshot of vid05 (see brief). Play video full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7128942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453109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d is correct</a:t>
            </a:r>
          </a:p>
          <a:p>
            <a:endParaRPr lang="en-GB" dirty="0"/>
          </a:p>
          <a:p>
            <a:r>
              <a:rPr lang="en-GB" dirty="0"/>
              <a:t>Feedback:</a:t>
            </a:r>
          </a:p>
          <a:p>
            <a:r>
              <a:rPr lang="en-GB" dirty="0"/>
              <a:t>A = That is not correct. The resistors are connected in parallel so we cannot just add their resistances together. Instead, we need to use the parallel resistor formula. 1/R</a:t>
            </a:r>
            <a:r>
              <a:rPr lang="en-GB" baseline="-25000" dirty="0"/>
              <a:t>T</a:t>
            </a:r>
            <a:r>
              <a:rPr lang="en-GB" dirty="0"/>
              <a:t> = 1/400</a:t>
            </a:r>
            <a:r>
              <a:rPr lang="en-US" dirty="0"/>
              <a:t>Ω + 1/550Ω = 0.004Ω. Therefore R</a:t>
            </a:r>
            <a:r>
              <a:rPr lang="en-US" baseline="-25000" dirty="0"/>
              <a:t>T</a:t>
            </a:r>
            <a:r>
              <a:rPr lang="en-US" dirty="0"/>
              <a:t> = 231.6Ω.</a:t>
            </a:r>
            <a:endParaRPr lang="en-GB" dirty="0"/>
          </a:p>
          <a:p>
            <a:r>
              <a:rPr lang="en-GB" dirty="0"/>
              <a:t>B = That is not correct. The resistors are connected in parallel. When resistors are in parallel we cannot just subtract their values. Instead, we need to use the parallel resistor formula. 1/R</a:t>
            </a:r>
            <a:r>
              <a:rPr lang="en-GB" baseline="-25000" dirty="0"/>
              <a:t>T</a:t>
            </a:r>
            <a:r>
              <a:rPr lang="en-GB" dirty="0"/>
              <a:t> = 1/400</a:t>
            </a:r>
            <a:r>
              <a:rPr lang="en-US" dirty="0"/>
              <a:t>Ω + 1/550Ω = 0.004Ω. Therefore R</a:t>
            </a:r>
            <a:r>
              <a:rPr lang="en-US" baseline="-25000" dirty="0"/>
              <a:t>T</a:t>
            </a:r>
            <a:r>
              <a:rPr lang="en-US" dirty="0"/>
              <a:t> = 231.6Ω.</a:t>
            </a:r>
            <a:endParaRPr lang="en-GB" dirty="0"/>
          </a:p>
          <a:p>
            <a:r>
              <a:rPr lang="en-GB" dirty="0"/>
              <a:t>C = That is not correct. The resistors are connected in parallel so we need to use the parallel resistor formula. But we need to remember that the formula is 1/R</a:t>
            </a:r>
            <a:r>
              <a:rPr lang="en-GB" baseline="-25000" dirty="0"/>
              <a:t>T</a:t>
            </a:r>
            <a:r>
              <a:rPr lang="en-GB" dirty="0"/>
              <a:t>  = 1/R</a:t>
            </a:r>
            <a:r>
              <a:rPr lang="en-GB" baseline="-25000" dirty="0"/>
              <a:t>1</a:t>
            </a:r>
            <a:r>
              <a:rPr lang="en-GB" dirty="0"/>
              <a:t> + 1/R</a:t>
            </a:r>
            <a:r>
              <a:rPr lang="en-GB" baseline="-25000" dirty="0"/>
              <a:t>1</a:t>
            </a:r>
            <a:r>
              <a:rPr lang="en-GB" dirty="0"/>
              <a:t> +…+1/R</a:t>
            </a:r>
            <a:r>
              <a:rPr lang="en-GB" baseline="-25000" dirty="0"/>
              <a:t>n</a:t>
            </a:r>
            <a:r>
              <a:rPr lang="en-GB" dirty="0"/>
              <a:t> and not R</a:t>
            </a:r>
            <a:r>
              <a:rPr lang="en-GB" baseline="-25000" dirty="0"/>
              <a:t>T</a:t>
            </a:r>
            <a:r>
              <a:rPr lang="en-GB" dirty="0"/>
              <a:t> = 1/R</a:t>
            </a:r>
            <a:r>
              <a:rPr lang="en-GB" baseline="-25000" dirty="0"/>
              <a:t>1</a:t>
            </a:r>
            <a:r>
              <a:rPr lang="en-GB" dirty="0"/>
              <a:t> + 1/R</a:t>
            </a:r>
            <a:r>
              <a:rPr lang="en-GB" baseline="-25000" dirty="0"/>
              <a:t>1</a:t>
            </a:r>
            <a:r>
              <a:rPr lang="en-GB" dirty="0"/>
              <a:t> +…+1/</a:t>
            </a:r>
            <a:r>
              <a:rPr lang="en-GB" baseline="0" dirty="0"/>
              <a:t>R</a:t>
            </a:r>
            <a:r>
              <a:rPr lang="en-GB" baseline="-25000" dirty="0"/>
              <a:t>n</a:t>
            </a:r>
            <a:r>
              <a:rPr lang="en-GB" baseline="0" dirty="0"/>
              <a:t>. This means that we have to remember to invert the answer we get on our calculator for the final answer. In other words, 1</a:t>
            </a:r>
            <a:r>
              <a:rPr lang="en-GB" dirty="0"/>
              <a:t>/R</a:t>
            </a:r>
            <a:r>
              <a:rPr lang="en-GB" baseline="-25000" dirty="0"/>
              <a:t>T</a:t>
            </a:r>
            <a:r>
              <a:rPr lang="en-GB" dirty="0"/>
              <a:t> = 1/400</a:t>
            </a:r>
            <a:r>
              <a:rPr lang="en-US" dirty="0"/>
              <a:t>Ω + 1/550Ω = 0.004Ω. Therefore R</a:t>
            </a:r>
            <a:r>
              <a:rPr lang="en-US" baseline="-25000" dirty="0"/>
              <a:t>T</a:t>
            </a:r>
            <a:r>
              <a:rPr lang="en-US" dirty="0"/>
              <a:t> = 231.6Ω.</a:t>
            </a:r>
            <a:endParaRPr lang="en-GB" dirty="0"/>
          </a:p>
          <a:p>
            <a:r>
              <a:rPr lang="en-GB" dirty="0"/>
              <a:t>D = Well done. You got it! 1</a:t>
            </a:r>
            <a:r>
              <a:rPr lang="en-GB" baseline="0" dirty="0"/>
              <a:t>1</a:t>
            </a:r>
            <a:r>
              <a:rPr lang="en-GB" dirty="0"/>
              <a:t>/R</a:t>
            </a:r>
            <a:r>
              <a:rPr lang="en-GB" baseline="-25000" dirty="0"/>
              <a:t>T</a:t>
            </a:r>
            <a:r>
              <a:rPr lang="en-GB" dirty="0"/>
              <a:t> = 1/400</a:t>
            </a:r>
            <a:r>
              <a:rPr lang="en-US" dirty="0"/>
              <a:t>Ω + 1/550Ω = 0.004Ω. Therefore R</a:t>
            </a:r>
            <a:r>
              <a:rPr lang="en-US" baseline="-25000" dirty="0"/>
              <a:t>T</a:t>
            </a:r>
            <a:r>
              <a:rPr lang="en-US" dirty="0"/>
              <a:t> = 231.6Ω.</a:t>
            </a:r>
            <a:endParaRPr lang="en-GB" dirty="0"/>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24667914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a is correct</a:t>
            </a:r>
          </a:p>
          <a:p>
            <a:endParaRPr lang="en-GB" dirty="0"/>
          </a:p>
          <a:p>
            <a:r>
              <a:rPr lang="en-GB" dirty="0"/>
              <a:t>Feedback:</a:t>
            </a:r>
          </a:p>
          <a:p>
            <a:r>
              <a:rPr lang="en-GB" dirty="0"/>
              <a:t>A = Well done. </a:t>
            </a:r>
            <a:r>
              <a:rPr lang="en-GB" dirty="0" err="1"/>
              <a:t>Yo</a:t>
            </a:r>
            <a:r>
              <a:rPr lang="en-GB" dirty="0"/>
              <a:t> got it! To find the total circuit current, we have to find the total circuit resistance. Because the resistors are connected in parallel we use 1/R</a:t>
            </a:r>
            <a:r>
              <a:rPr lang="en-GB" baseline="-25000" dirty="0"/>
              <a:t>T</a:t>
            </a:r>
            <a:r>
              <a:rPr lang="en-GB" dirty="0"/>
              <a:t> = 1/200</a:t>
            </a:r>
            <a:r>
              <a:rPr lang="en-US" dirty="0"/>
              <a:t>Ω + 1/430Ω + 1/780Ω. Therefore R</a:t>
            </a:r>
            <a:r>
              <a:rPr lang="en-US" baseline="-25000" dirty="0"/>
              <a:t>T</a:t>
            </a:r>
            <a:r>
              <a:rPr lang="en-US" dirty="0"/>
              <a:t> = 116.2Ω. Therefore I</a:t>
            </a:r>
            <a:r>
              <a:rPr lang="en-US" baseline="-25000" dirty="0"/>
              <a:t>T</a:t>
            </a:r>
            <a:r>
              <a:rPr lang="en-US" dirty="0"/>
              <a:t> = V</a:t>
            </a:r>
            <a:r>
              <a:rPr lang="en-US" baseline="-25000" dirty="0"/>
              <a:t>T</a:t>
            </a:r>
            <a:r>
              <a:rPr lang="en-US" dirty="0"/>
              <a:t>/R</a:t>
            </a:r>
            <a:r>
              <a:rPr lang="en-US" baseline="-25000" dirty="0"/>
              <a:t>T</a:t>
            </a:r>
            <a:r>
              <a:rPr lang="en-US" dirty="0"/>
              <a:t> = 9V/116.2Ω = 77.5mA.</a:t>
            </a:r>
            <a:endParaRPr lang="en-GB" dirty="0"/>
          </a:p>
          <a:p>
            <a:r>
              <a:rPr lang="en-GB" dirty="0"/>
              <a:t>B = That is not correct. To find the total circuit current, we have to find the total circuit resistance. Because the resistors are connected in parallel we use 1/R</a:t>
            </a:r>
            <a:r>
              <a:rPr lang="en-GB" baseline="-25000" dirty="0"/>
              <a:t>T</a:t>
            </a:r>
            <a:r>
              <a:rPr lang="en-GB" dirty="0"/>
              <a:t> = 1/200</a:t>
            </a:r>
            <a:r>
              <a:rPr lang="en-US" dirty="0"/>
              <a:t>Ω + 1/430Ω + 1/780Ω. Therefore R</a:t>
            </a:r>
            <a:r>
              <a:rPr lang="en-US" baseline="-25000" dirty="0"/>
              <a:t>T</a:t>
            </a:r>
            <a:r>
              <a:rPr lang="en-US" dirty="0"/>
              <a:t> = 116.2Ω. Therefore I</a:t>
            </a:r>
            <a:r>
              <a:rPr lang="en-US" baseline="-25000" dirty="0"/>
              <a:t>T</a:t>
            </a:r>
            <a:r>
              <a:rPr lang="en-US" dirty="0"/>
              <a:t> = V</a:t>
            </a:r>
            <a:r>
              <a:rPr lang="en-US" baseline="-25000" dirty="0"/>
              <a:t>T</a:t>
            </a:r>
            <a:r>
              <a:rPr lang="en-US" dirty="0"/>
              <a:t>/R</a:t>
            </a:r>
            <a:r>
              <a:rPr lang="en-US" baseline="-25000" dirty="0"/>
              <a:t>T</a:t>
            </a:r>
            <a:r>
              <a:rPr lang="en-US" dirty="0"/>
              <a:t> = 9V/116.2Ω = 77.5mA.</a:t>
            </a:r>
          </a:p>
          <a:p>
            <a:r>
              <a:rPr lang="en-GB" dirty="0"/>
              <a:t>C = That is not correct. To find the total circuit current, we have to find the total circuit resistance. Because the resistors are connected in parallel we use 1/R</a:t>
            </a:r>
            <a:r>
              <a:rPr lang="en-GB" baseline="-25000" dirty="0"/>
              <a:t>T</a:t>
            </a:r>
            <a:r>
              <a:rPr lang="en-GB" dirty="0"/>
              <a:t> = 1/200</a:t>
            </a:r>
            <a:r>
              <a:rPr lang="en-US" dirty="0"/>
              <a:t>Ω + 1/430Ω + 1/780Ω. Therefore R</a:t>
            </a:r>
            <a:r>
              <a:rPr lang="en-US" baseline="-25000" dirty="0"/>
              <a:t>T</a:t>
            </a:r>
            <a:r>
              <a:rPr lang="en-US" dirty="0"/>
              <a:t> = 116.2Ω. Therefore I</a:t>
            </a:r>
            <a:r>
              <a:rPr lang="en-US" baseline="-25000" dirty="0"/>
              <a:t>T</a:t>
            </a:r>
            <a:r>
              <a:rPr lang="en-US" dirty="0"/>
              <a:t> = V</a:t>
            </a:r>
            <a:r>
              <a:rPr lang="en-US" baseline="-25000" dirty="0"/>
              <a:t>T</a:t>
            </a:r>
            <a:r>
              <a:rPr lang="en-US" dirty="0"/>
              <a:t>/R</a:t>
            </a:r>
            <a:r>
              <a:rPr lang="en-US" baseline="-25000" dirty="0"/>
              <a:t>T</a:t>
            </a:r>
            <a:r>
              <a:rPr lang="en-US" dirty="0"/>
              <a:t> = 9V/116.2Ω = 77.5mA.</a:t>
            </a:r>
          </a:p>
          <a:p>
            <a:r>
              <a:rPr lang="en-GB" dirty="0"/>
              <a:t>D = That is not correct. To find the total circuit current, we have to find the total circuit resistance. Because the resistors are connected in parallel we use 1/R</a:t>
            </a:r>
            <a:r>
              <a:rPr lang="en-GB" baseline="-25000" dirty="0"/>
              <a:t>T</a:t>
            </a:r>
            <a:r>
              <a:rPr lang="en-GB" dirty="0"/>
              <a:t> = 1/200</a:t>
            </a:r>
            <a:r>
              <a:rPr lang="en-US" dirty="0"/>
              <a:t>Ω + 1/430Ω + 1/780Ω. Therefore R</a:t>
            </a:r>
            <a:r>
              <a:rPr lang="en-US" baseline="-25000" dirty="0"/>
              <a:t>T</a:t>
            </a:r>
            <a:r>
              <a:rPr lang="en-US" dirty="0"/>
              <a:t> = 116.2Ω. Therefore I</a:t>
            </a:r>
            <a:r>
              <a:rPr lang="en-US" baseline="-25000" dirty="0"/>
              <a:t>T</a:t>
            </a:r>
            <a:r>
              <a:rPr lang="en-US" dirty="0"/>
              <a:t> = V</a:t>
            </a:r>
            <a:r>
              <a:rPr lang="en-US" baseline="-25000" dirty="0"/>
              <a:t>T</a:t>
            </a:r>
            <a:r>
              <a:rPr lang="en-US" dirty="0"/>
              <a:t>/R</a:t>
            </a:r>
            <a:r>
              <a:rPr lang="en-US" baseline="-25000" dirty="0"/>
              <a:t>T</a:t>
            </a:r>
            <a:r>
              <a:rPr lang="en-US" dirty="0"/>
              <a:t> = 9V/116.2Ω = 77.5mA.</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233083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d is correct</a:t>
            </a:r>
          </a:p>
          <a:p>
            <a:endParaRPr lang="en-GB" dirty="0"/>
          </a:p>
          <a:p>
            <a:r>
              <a:rPr lang="en-GB" dirty="0"/>
              <a:t>Feedback:</a:t>
            </a:r>
          </a:p>
          <a:p>
            <a:r>
              <a:rPr lang="en-GB" dirty="0"/>
              <a:t>A = Well done. </a:t>
            </a:r>
            <a:r>
              <a:rPr lang="en-GB" dirty="0" err="1"/>
              <a:t>Yo</a:t>
            </a:r>
            <a:r>
              <a:rPr lang="en-GB" dirty="0"/>
              <a:t> got it! To find the total circuit current, we have to find the total circuit resistance. Because the resistors are connected in parallel we use 1/R</a:t>
            </a:r>
            <a:r>
              <a:rPr lang="en-GB" baseline="-25000" dirty="0"/>
              <a:t>T</a:t>
            </a:r>
            <a:r>
              <a:rPr lang="en-GB" dirty="0"/>
              <a:t> = 1/200</a:t>
            </a:r>
            <a:r>
              <a:rPr lang="en-US" dirty="0"/>
              <a:t>Ω + 1/430Ω + 1/780Ω. Therefore R</a:t>
            </a:r>
            <a:r>
              <a:rPr lang="en-US" baseline="-25000" dirty="0"/>
              <a:t>T</a:t>
            </a:r>
            <a:r>
              <a:rPr lang="en-US" dirty="0"/>
              <a:t> = 116.2Ω. Therefore I</a:t>
            </a:r>
            <a:r>
              <a:rPr lang="en-US" baseline="-25000" dirty="0"/>
              <a:t>T</a:t>
            </a:r>
            <a:r>
              <a:rPr lang="en-US" dirty="0"/>
              <a:t> = V</a:t>
            </a:r>
            <a:r>
              <a:rPr lang="en-US" baseline="-25000" dirty="0"/>
              <a:t>T</a:t>
            </a:r>
            <a:r>
              <a:rPr lang="en-US" dirty="0"/>
              <a:t>/R</a:t>
            </a:r>
            <a:r>
              <a:rPr lang="en-US" baseline="-25000" dirty="0"/>
              <a:t>T</a:t>
            </a:r>
            <a:r>
              <a:rPr lang="en-US" dirty="0"/>
              <a:t> = 9V/116.2Ω = 77.5mA.</a:t>
            </a:r>
            <a:endParaRPr lang="en-GB" dirty="0"/>
          </a:p>
          <a:p>
            <a:r>
              <a:rPr lang="en-GB" dirty="0"/>
              <a:t>B = That is not correct. To find the total circuit current, we have to find the total circuit resistance. Because the resistors are connected in parallel we use 1/R</a:t>
            </a:r>
            <a:r>
              <a:rPr lang="en-GB" baseline="-25000" dirty="0"/>
              <a:t>T</a:t>
            </a:r>
            <a:r>
              <a:rPr lang="en-GB" dirty="0"/>
              <a:t> = 1/200</a:t>
            </a:r>
            <a:r>
              <a:rPr lang="en-US" dirty="0"/>
              <a:t>Ω + 1/430Ω + 1/780Ω. Therefore R</a:t>
            </a:r>
            <a:r>
              <a:rPr lang="en-US" baseline="-25000" dirty="0"/>
              <a:t>T</a:t>
            </a:r>
            <a:r>
              <a:rPr lang="en-US" dirty="0"/>
              <a:t> = 116.2Ω. Therefore I</a:t>
            </a:r>
            <a:r>
              <a:rPr lang="en-US" baseline="-25000" dirty="0"/>
              <a:t>T</a:t>
            </a:r>
            <a:r>
              <a:rPr lang="en-US" dirty="0"/>
              <a:t> = V</a:t>
            </a:r>
            <a:r>
              <a:rPr lang="en-US" baseline="-25000" dirty="0"/>
              <a:t>T</a:t>
            </a:r>
            <a:r>
              <a:rPr lang="en-US" dirty="0"/>
              <a:t>/R</a:t>
            </a:r>
            <a:r>
              <a:rPr lang="en-US" baseline="-25000" dirty="0"/>
              <a:t>T</a:t>
            </a:r>
            <a:r>
              <a:rPr lang="en-US" dirty="0"/>
              <a:t> = 9V/116.2Ω = 77.5mA.</a:t>
            </a:r>
          </a:p>
          <a:p>
            <a:r>
              <a:rPr lang="en-GB" dirty="0"/>
              <a:t>C = That is not correct. To find the total circuit current, we have to find the total circuit resistance. Because the resistors are connected in parallel we use 1/R</a:t>
            </a:r>
            <a:r>
              <a:rPr lang="en-GB" baseline="-25000" dirty="0"/>
              <a:t>T</a:t>
            </a:r>
            <a:r>
              <a:rPr lang="en-GB" dirty="0"/>
              <a:t> = 1/200</a:t>
            </a:r>
            <a:r>
              <a:rPr lang="en-US" dirty="0"/>
              <a:t>Ω + 1/430Ω + 1/780Ω. Therefore R</a:t>
            </a:r>
            <a:r>
              <a:rPr lang="en-US" baseline="-25000" dirty="0"/>
              <a:t>T</a:t>
            </a:r>
            <a:r>
              <a:rPr lang="en-US" dirty="0"/>
              <a:t> = 116.2Ω. Therefore I</a:t>
            </a:r>
            <a:r>
              <a:rPr lang="en-US" baseline="-25000" dirty="0"/>
              <a:t>T</a:t>
            </a:r>
            <a:r>
              <a:rPr lang="en-US" dirty="0"/>
              <a:t> = V</a:t>
            </a:r>
            <a:r>
              <a:rPr lang="en-US" baseline="-25000" dirty="0"/>
              <a:t>T</a:t>
            </a:r>
            <a:r>
              <a:rPr lang="en-US" dirty="0"/>
              <a:t>/R</a:t>
            </a:r>
            <a:r>
              <a:rPr lang="en-US" baseline="-25000" dirty="0"/>
              <a:t>T</a:t>
            </a:r>
            <a:r>
              <a:rPr lang="en-US" dirty="0"/>
              <a:t> = 9V/116.2Ω = 77.5mA.</a:t>
            </a:r>
          </a:p>
          <a:p>
            <a:r>
              <a:rPr lang="en-GB" dirty="0"/>
              <a:t>D = That is not correct. To find the total circuit current, we have to find the total circuit resistance. Because the resistors are connected in parallel we use 1/R</a:t>
            </a:r>
            <a:r>
              <a:rPr lang="en-GB" baseline="-25000" dirty="0"/>
              <a:t>T</a:t>
            </a:r>
            <a:r>
              <a:rPr lang="en-GB" dirty="0"/>
              <a:t> = 1/200</a:t>
            </a:r>
            <a:r>
              <a:rPr lang="en-US" dirty="0"/>
              <a:t>Ω + 1/430Ω + 1/780Ω. Therefore R</a:t>
            </a:r>
            <a:r>
              <a:rPr lang="en-US" baseline="-25000" dirty="0"/>
              <a:t>T</a:t>
            </a:r>
            <a:r>
              <a:rPr lang="en-US" dirty="0"/>
              <a:t> = 116.2Ω. Therefore I</a:t>
            </a:r>
            <a:r>
              <a:rPr lang="en-US" baseline="-25000" dirty="0"/>
              <a:t>T</a:t>
            </a:r>
            <a:r>
              <a:rPr lang="en-US" dirty="0"/>
              <a:t> = V</a:t>
            </a:r>
            <a:r>
              <a:rPr lang="en-US" baseline="-25000" dirty="0"/>
              <a:t>T</a:t>
            </a:r>
            <a:r>
              <a:rPr lang="en-US" dirty="0"/>
              <a:t>/R</a:t>
            </a:r>
            <a:r>
              <a:rPr lang="en-US" baseline="-25000" dirty="0"/>
              <a:t>T</a:t>
            </a:r>
            <a:r>
              <a:rPr lang="en-US" dirty="0"/>
              <a:t> = 9V/116.2Ω = 77.5mA.</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1418660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b is correct</a:t>
            </a:r>
          </a:p>
          <a:p>
            <a:endParaRPr lang="en-GB" dirty="0"/>
          </a:p>
          <a:p>
            <a:r>
              <a:rPr lang="en-GB" dirty="0"/>
              <a:t>Feedback:</a:t>
            </a:r>
          </a:p>
          <a:p>
            <a:r>
              <a:rPr lang="en-US" dirty="0"/>
              <a:t>A = That is not correct. The resistor is suitably rated for this circuit. The resistor will not be damaged. The current flowing through this resistor is I</a:t>
            </a:r>
            <a:r>
              <a:rPr lang="en-US" baseline="-25000" dirty="0"/>
              <a:t>R1</a:t>
            </a:r>
            <a:r>
              <a:rPr lang="en-US" dirty="0"/>
              <a:t> = V</a:t>
            </a:r>
            <a:r>
              <a:rPr lang="en-US" baseline="-25000" dirty="0"/>
              <a:t>T</a:t>
            </a:r>
            <a:r>
              <a:rPr lang="en-US" dirty="0"/>
              <a:t>/R1 = 24V/1500Ω = 16mA. Now we can work out the power in this resistor P</a:t>
            </a:r>
            <a:r>
              <a:rPr lang="en-US" baseline="-25000" dirty="0"/>
              <a:t>R1</a:t>
            </a:r>
            <a:r>
              <a:rPr lang="en-US" dirty="0"/>
              <a:t> = V</a:t>
            </a:r>
            <a:r>
              <a:rPr lang="en-US" baseline="-25000" dirty="0"/>
              <a:t>T</a:t>
            </a:r>
            <a:r>
              <a:rPr lang="en-US" dirty="0"/>
              <a:t> x I</a:t>
            </a:r>
            <a:r>
              <a:rPr lang="en-US" baseline="-25000" dirty="0"/>
              <a:t>R1</a:t>
            </a:r>
            <a:r>
              <a:rPr lang="en-US" dirty="0"/>
              <a:t> = 24V x 16mA = 0.384W. This is well less than the 0.5W rating for the resistor.</a:t>
            </a:r>
          </a:p>
          <a:p>
            <a:r>
              <a:rPr lang="en-US" dirty="0"/>
              <a:t>B = Well done. That is correct. The resistor will not be damaged. The current flowing through this resistor is I</a:t>
            </a:r>
            <a:r>
              <a:rPr lang="en-US" baseline="-25000" dirty="0"/>
              <a:t>R1</a:t>
            </a:r>
            <a:r>
              <a:rPr lang="en-US" dirty="0"/>
              <a:t> = V</a:t>
            </a:r>
            <a:r>
              <a:rPr lang="en-US" baseline="-25000" dirty="0"/>
              <a:t>T</a:t>
            </a:r>
            <a:r>
              <a:rPr lang="en-US" dirty="0"/>
              <a:t>/R1 = 24V/1500Ω = 16mA. Now we can work out the power in this resistor P</a:t>
            </a:r>
            <a:r>
              <a:rPr lang="en-US" baseline="-25000" dirty="0"/>
              <a:t>R1</a:t>
            </a:r>
            <a:r>
              <a:rPr lang="en-US" dirty="0"/>
              <a:t> = V</a:t>
            </a:r>
            <a:r>
              <a:rPr lang="en-US" baseline="-25000" dirty="0"/>
              <a:t>T</a:t>
            </a:r>
            <a:r>
              <a:rPr lang="en-US" dirty="0"/>
              <a:t> x I</a:t>
            </a:r>
            <a:r>
              <a:rPr lang="en-US" baseline="-25000" dirty="0"/>
              <a:t>R1</a:t>
            </a:r>
            <a:r>
              <a:rPr lang="en-US" dirty="0"/>
              <a:t> = 24V x 16mA = 0.384W. This is well less than the 0.5W rating for the resistor.</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15311538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b is correct</a:t>
            </a:r>
          </a:p>
          <a:p>
            <a:endParaRPr lang="en-GB" dirty="0"/>
          </a:p>
          <a:p>
            <a:r>
              <a:rPr lang="en-GB" dirty="0"/>
              <a:t>Feedback:</a:t>
            </a:r>
          </a:p>
          <a:p>
            <a:r>
              <a:rPr lang="en-US" dirty="0"/>
              <a:t>A = That is not correct. In order to find the value of R2, we have to first find the total circuit resistance. R</a:t>
            </a:r>
            <a:r>
              <a:rPr lang="en-US" baseline="-25000" dirty="0"/>
              <a:t>T</a:t>
            </a:r>
            <a:r>
              <a:rPr lang="en-US" dirty="0"/>
              <a:t> = V</a:t>
            </a:r>
            <a:r>
              <a:rPr lang="en-US" baseline="-25000" dirty="0"/>
              <a:t>T</a:t>
            </a:r>
            <a:r>
              <a:rPr lang="en-US" dirty="0"/>
              <a:t>/I</a:t>
            </a:r>
            <a:r>
              <a:rPr lang="en-US" baseline="-25000" dirty="0"/>
              <a:t>T</a:t>
            </a:r>
            <a:r>
              <a:rPr lang="en-US" dirty="0"/>
              <a:t> = 6V/0.016A = 375</a:t>
            </a:r>
            <a:r>
              <a:rPr lang="en-GB" sz="1200" dirty="0"/>
              <a:t>Ω. We know that 1/R</a:t>
            </a:r>
            <a:r>
              <a:rPr lang="en-GB" sz="1200" baseline="-25000" dirty="0"/>
              <a:t>T</a:t>
            </a:r>
            <a:r>
              <a:rPr lang="en-GB" sz="1200" dirty="0"/>
              <a:t> = 1/R1 + 1/R2. Therefore, 1/R2 = 1/R</a:t>
            </a:r>
            <a:r>
              <a:rPr lang="en-GB" sz="1200" baseline="-25000" dirty="0"/>
              <a:t>T</a:t>
            </a:r>
            <a:r>
              <a:rPr lang="en-GB" sz="1200" dirty="0"/>
              <a:t> – 1/R1 = 1/375Ω - 1/430Ω = 0.000341. So R2 = 1/0.000341Ω = 2931Ω or 2.9KΩ.</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 = Well </a:t>
            </a:r>
            <a:r>
              <a:rPr lang="en-GB" sz="1200" dirty="0" err="1"/>
              <a:t>doen</a:t>
            </a:r>
            <a:r>
              <a:rPr lang="en-GB" sz="1200" dirty="0"/>
              <a:t>. That’s right! </a:t>
            </a:r>
            <a:r>
              <a:rPr lang="en-US" dirty="0"/>
              <a:t>In order to find the value of R2, we have to first find the total circuit resistance. R</a:t>
            </a:r>
            <a:r>
              <a:rPr lang="en-US" baseline="-25000" dirty="0"/>
              <a:t>T</a:t>
            </a:r>
            <a:r>
              <a:rPr lang="en-US" dirty="0"/>
              <a:t> = V</a:t>
            </a:r>
            <a:r>
              <a:rPr lang="en-US" baseline="-25000" dirty="0"/>
              <a:t>T</a:t>
            </a:r>
            <a:r>
              <a:rPr lang="en-US" dirty="0"/>
              <a:t>/I</a:t>
            </a:r>
            <a:r>
              <a:rPr lang="en-US" baseline="-25000" dirty="0"/>
              <a:t>T</a:t>
            </a:r>
            <a:r>
              <a:rPr lang="en-US" dirty="0"/>
              <a:t> = 6V/0.016A = 375</a:t>
            </a:r>
            <a:r>
              <a:rPr lang="en-GB" sz="1200" dirty="0"/>
              <a:t>Ω. We know that 1/R</a:t>
            </a:r>
            <a:r>
              <a:rPr lang="en-GB" sz="1200" baseline="-25000" dirty="0"/>
              <a:t>T</a:t>
            </a:r>
            <a:r>
              <a:rPr lang="en-GB" sz="1200" dirty="0"/>
              <a:t> = 1/R1 + 1/R2. Therefore, 1/R2 = 1/R</a:t>
            </a:r>
            <a:r>
              <a:rPr lang="en-GB" sz="1200" baseline="-25000" dirty="0"/>
              <a:t>T</a:t>
            </a:r>
            <a:r>
              <a:rPr lang="en-GB" sz="1200" dirty="0"/>
              <a:t> – 1/R1 = 1/375Ω - 1/430Ω = 0.000341. So R2 = 1/0.000341Ω = 2931Ω or 2.9KΩ.</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 = That is not correct. </a:t>
            </a:r>
            <a:r>
              <a:rPr lang="en-US" dirty="0"/>
              <a:t>In order to find the value of R2, we have to first find the total circuit resistance. R</a:t>
            </a:r>
            <a:r>
              <a:rPr lang="en-US" baseline="-25000" dirty="0"/>
              <a:t>T</a:t>
            </a:r>
            <a:r>
              <a:rPr lang="en-US" dirty="0"/>
              <a:t> = V</a:t>
            </a:r>
            <a:r>
              <a:rPr lang="en-US" baseline="-25000" dirty="0"/>
              <a:t>T</a:t>
            </a:r>
            <a:r>
              <a:rPr lang="en-US" dirty="0"/>
              <a:t>/I</a:t>
            </a:r>
            <a:r>
              <a:rPr lang="en-US" baseline="-25000" dirty="0"/>
              <a:t>T</a:t>
            </a:r>
            <a:r>
              <a:rPr lang="en-US" dirty="0"/>
              <a:t> = 6V/0.016A = 375</a:t>
            </a:r>
            <a:r>
              <a:rPr lang="en-GB" sz="1200" dirty="0"/>
              <a:t>Ω. We know that 1/R</a:t>
            </a:r>
            <a:r>
              <a:rPr lang="en-GB" sz="1200" baseline="-25000" dirty="0"/>
              <a:t>T</a:t>
            </a:r>
            <a:r>
              <a:rPr lang="en-GB" sz="1200" dirty="0"/>
              <a:t> = 1/R1 + 1/R2. Therefore, 1/R2 = 1/R</a:t>
            </a:r>
            <a:r>
              <a:rPr lang="en-GB" sz="1200" baseline="-25000" dirty="0"/>
              <a:t>T</a:t>
            </a:r>
            <a:r>
              <a:rPr lang="en-GB" sz="1200" dirty="0"/>
              <a:t> – 1/R1 = 1/375Ω - 1/430Ω = 0.000341. So R2 = 1/0.000341Ω = 2931Ω or 2.9KΩ.</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correct. </a:t>
            </a:r>
            <a:r>
              <a:rPr lang="en-US" dirty="0"/>
              <a:t>In order to find the value of R2, we have to first find the total circuit resistance. R</a:t>
            </a:r>
            <a:r>
              <a:rPr lang="en-US" baseline="-25000" dirty="0"/>
              <a:t>T</a:t>
            </a:r>
            <a:r>
              <a:rPr lang="en-US" dirty="0"/>
              <a:t> = V</a:t>
            </a:r>
            <a:r>
              <a:rPr lang="en-US" baseline="-25000" dirty="0"/>
              <a:t>T</a:t>
            </a:r>
            <a:r>
              <a:rPr lang="en-US" dirty="0"/>
              <a:t>/I</a:t>
            </a:r>
            <a:r>
              <a:rPr lang="en-US" baseline="-25000" dirty="0"/>
              <a:t>T</a:t>
            </a:r>
            <a:r>
              <a:rPr lang="en-US" dirty="0"/>
              <a:t> = 6V/0.016A = 375</a:t>
            </a:r>
            <a:r>
              <a:rPr lang="en-GB" sz="1200" dirty="0"/>
              <a:t>Ω. We know that 1/R</a:t>
            </a:r>
            <a:r>
              <a:rPr lang="en-GB" sz="1200" baseline="-25000" dirty="0"/>
              <a:t>T</a:t>
            </a:r>
            <a:r>
              <a:rPr lang="en-GB" sz="1200" dirty="0"/>
              <a:t> = 1/R1 + 1/R2. Therefore, 1/R2 = 1/R</a:t>
            </a:r>
            <a:r>
              <a:rPr lang="en-GB" sz="1200" baseline="-25000" dirty="0"/>
              <a:t>T</a:t>
            </a:r>
            <a:r>
              <a:rPr lang="en-GB" sz="1200" dirty="0"/>
              <a:t> – 1/R1 = 1/375Ω - 1/430Ω = 0.000341. </a:t>
            </a:r>
            <a:r>
              <a:rPr lang="en-GB" sz="1200"/>
              <a:t>So R2 = 1/0.000341Ω = 2931Ω or 2.9KΩ.</a:t>
            </a:r>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34151395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15130217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13580254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1163709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9372346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37</a:t>
            </a:fld>
            <a:endParaRPr lang="en-GB"/>
          </a:p>
        </p:txBody>
      </p:sp>
    </p:spTree>
    <p:extLst>
      <p:ext uri="{BB962C8B-B14F-4D97-AF65-F5344CB8AC3E}">
        <p14:creationId xmlns:p14="http://schemas.microsoft.com/office/powerpoint/2010/main" val="40361328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38</a:t>
            </a:fld>
            <a:endParaRPr lang="en-GB"/>
          </a:p>
        </p:txBody>
      </p:sp>
    </p:spTree>
    <p:extLst>
      <p:ext uri="{BB962C8B-B14F-4D97-AF65-F5344CB8AC3E}">
        <p14:creationId xmlns:p14="http://schemas.microsoft.com/office/powerpoint/2010/main" val="12248370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39</a:t>
            </a:fld>
            <a:endParaRPr lang="en-GB"/>
          </a:p>
        </p:txBody>
      </p:sp>
    </p:spTree>
    <p:extLst>
      <p:ext uri="{BB962C8B-B14F-4D97-AF65-F5344CB8AC3E}">
        <p14:creationId xmlns:p14="http://schemas.microsoft.com/office/powerpoint/2010/main" val="1294998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 not display full points – only numbers. On click reveal the full point.</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85921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 not display full points – only numbers. On click reveal the full point.</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026735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Reproduce schematic image as an image with hotspots over each component.</a:t>
            </a:r>
          </a:p>
          <a:p>
            <a:endParaRPr lang="en-US" dirty="0"/>
          </a:p>
          <a:p>
            <a:r>
              <a:rPr lang="en-US" dirty="0"/>
              <a:t>Component01 = on click present a tooltip with “This symbol represents a voltage source like a battery. Use a 9V battery.”</a:t>
            </a:r>
          </a:p>
          <a:p>
            <a:r>
              <a:rPr lang="en-US" dirty="0"/>
              <a:t>Component02 = on click present a tooltip with “Make R1 the 450</a:t>
            </a:r>
            <a:r>
              <a:rPr lang="en-GB" sz="1200" dirty="0"/>
              <a:t>Ω resistor.</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Component03 = on click present a tooltip with “Make R2 the 530</a:t>
            </a:r>
            <a:r>
              <a:rPr lang="en-GB" sz="1200" dirty="0"/>
              <a:t>Ω resistor.</a:t>
            </a:r>
            <a:r>
              <a:rPr lang="en-US" dirty="0"/>
              <a:t>”</a:t>
            </a:r>
          </a:p>
          <a:p>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Hide tooltip on clicking away from component or another component.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play vid01 (see brief) </a:t>
            </a:r>
            <a:r>
              <a:rPr lang="en-US" dirty="0" err="1"/>
              <a:t>fullscreen</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2811372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indent="0">
              <a:buFont typeface="+mj-lt"/>
              <a:buNone/>
            </a:pPr>
            <a:r>
              <a:rPr lang="en-GB" sz="1200" dirty="0"/>
              <a:t>Button 01 – Launch file selection window</a:t>
            </a:r>
          </a:p>
          <a:p>
            <a:pPr marL="0" indent="0">
              <a:buFont typeface="+mj-lt"/>
              <a:buNone/>
            </a:pPr>
            <a:r>
              <a:rPr lang="en-GB" sz="1200" dirty="0"/>
              <a:t>Button 02 – Upload file</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714010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Img01 = image of the same multimeter guide screenshot as used in 10_02_03 slide 10 linking to the same document.</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798734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Img02 = image of the words “Step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resistances entered. R1 should be between 430</a:t>
            </a:r>
            <a:r>
              <a:rPr lang="en-GB" sz="1200" dirty="0"/>
              <a:t>Ω - 480Ω. R2 should be between 500Ω - 560Ω</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Those look right. R1 should be about 450</a:t>
            </a:r>
            <a:r>
              <a:rPr lang="en-GB" sz="1200" dirty="0"/>
              <a:t>Ω and R2 about 530Ω.</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Those do not look correct. Check your </a:t>
            </a:r>
            <a:r>
              <a:rPr lang="en-US" dirty="0" err="1"/>
              <a:t>measuremenst</a:t>
            </a:r>
            <a:r>
              <a:rPr lang="en-US" dirty="0"/>
              <a:t> again. You should get that R1 is 450</a:t>
            </a:r>
            <a:r>
              <a:rPr lang="en-GB" sz="1200" dirty="0"/>
              <a:t>Ω and R2 is 530Ω.</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922677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818909"/>
            <a:ext cx="7679531" cy="1742064"/>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2" y="2628154"/>
            <a:ext cx="7679531" cy="120809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92011" y="4337089"/>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294117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972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266406"/>
            <a:ext cx="2207865" cy="424048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266406"/>
            <a:ext cx="6495604" cy="42404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28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332030"/>
            <a:ext cx="4347228" cy="3538335"/>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334348"/>
            <a:ext cx="4553056" cy="3514243"/>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308031"/>
            <a:ext cx="8110936" cy="371446"/>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297722"/>
            <a:ext cx="676788" cy="406714"/>
          </a:xfrm>
          <a:prstGeom prst="rect">
            <a:avLst/>
          </a:prstGeom>
          <a:noFill/>
        </p:spPr>
        <p:txBody>
          <a:bodyPr wrap="none" rtlCol="0">
            <a:spAutoFit/>
          </a:bodyPr>
          <a:lstStyle/>
          <a:p>
            <a:r>
              <a:rPr lang="en-GB" sz="2043" dirty="0"/>
              <a:t>URL:</a:t>
            </a:r>
          </a:p>
        </p:txBody>
      </p:sp>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250155"/>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618127"/>
            <a:ext cx="4351734" cy="2932783"/>
          </a:xfrm>
        </p:spPr>
        <p:txBody>
          <a:bodyPr/>
          <a:lstStyle/>
          <a:p>
            <a:endParaRPr lang="en-GB"/>
          </a:p>
        </p:txBody>
      </p:sp>
      <p:sp>
        <p:nvSpPr>
          <p:cNvPr id="16" name="Picture Placeholder 14"/>
          <p:cNvSpPr>
            <a:spLocks noGrp="1"/>
          </p:cNvSpPr>
          <p:nvPr>
            <p:ph type="pic" sz="quarter" idx="15"/>
          </p:nvPr>
        </p:nvSpPr>
        <p:spPr>
          <a:xfrm>
            <a:off x="5183683" y="1619647"/>
            <a:ext cx="4351734" cy="2932783"/>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6" y="4550644"/>
            <a:ext cx="8831459"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8831459"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618127"/>
            <a:ext cx="8831461" cy="2932783"/>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6" y="511892"/>
            <a:ext cx="8831459" cy="541367"/>
          </a:xfrm>
          <a:prstGeom prst="rect">
            <a:avLst/>
          </a:prstGeom>
          <a:noFill/>
        </p:spPr>
        <p:txBody>
          <a:bodyPr wrap="square" rtlCol="0" anchor="ctr">
            <a:spAutoFit/>
          </a:bodyPr>
          <a:lstStyle/>
          <a:p>
            <a:r>
              <a:rPr lang="en-GB" sz="2918"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344587"/>
            <a:ext cx="8831461" cy="3088060"/>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58" y="962832"/>
            <a:ext cx="2363339" cy="406714"/>
          </a:xfrm>
          <a:prstGeom prst="rect">
            <a:avLst/>
          </a:prstGeom>
          <a:noFill/>
        </p:spPr>
        <p:txBody>
          <a:bodyPr wrap="none" rtlCol="0">
            <a:spAutoFit/>
          </a:bodyPr>
          <a:lstStyle/>
          <a:p>
            <a:r>
              <a:rPr lang="en-GB" sz="2043"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08694"/>
            <a:ext cx="8831461" cy="541367"/>
          </a:xfrm>
          <a:prstGeom prst="rect">
            <a:avLst/>
          </a:prstGeom>
          <a:noFill/>
        </p:spPr>
        <p:txBody>
          <a:bodyPr wrap="square" rtlCol="0">
            <a:spAutoFit/>
          </a:bodyPr>
          <a:lstStyle/>
          <a:p>
            <a:r>
              <a:rPr lang="en-GB" sz="2918"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8" y="1315814"/>
            <a:ext cx="8831461" cy="3551308"/>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370273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5119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247476"/>
            <a:ext cx="8831461" cy="2081441"/>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24" y="3348608"/>
            <a:ext cx="8831461" cy="1094581"/>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718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172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266406"/>
            <a:ext cx="8831461" cy="9671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226626"/>
            <a:ext cx="4331735"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1" y="1827777"/>
            <a:ext cx="4331735"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226626"/>
            <a:ext cx="4353068"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1827777"/>
            <a:ext cx="4353068"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3075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6276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3942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720455"/>
            <a:ext cx="5183684" cy="3555941"/>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06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720455"/>
            <a:ext cx="5183684" cy="3555941"/>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590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266406"/>
            <a:ext cx="8831461" cy="9671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332030"/>
            <a:ext cx="8831461" cy="31748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4637782"/>
            <a:ext cx="2303859" cy="266406"/>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3" y="4637782"/>
            <a:ext cx="3455789" cy="266406"/>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4637782"/>
            <a:ext cx="2303859" cy="266406"/>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310191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665" r:id="rId12"/>
    <p:sldLayoutId id="2147483661" r:id="rId13"/>
    <p:sldLayoutId id="2147483652" r:id="rId14"/>
    <p:sldLayoutId id="2147483664" r:id="rId15"/>
    <p:sldLayoutId id="2147483660" r:id="rId16"/>
    <p:sldLayoutId id="2147483705"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comments" Target="../comments/comment3.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comments" Target="../comments/comment4.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comments" Target="../comments/comment5.xml"/><Relationship Id="rId5" Type="http://schemas.openxmlformats.org/officeDocument/2006/relationships/image" Target="../media/image2.sv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comments" Target="../comments/comment6.xml"/><Relationship Id="rId5" Type="http://schemas.openxmlformats.org/officeDocument/2006/relationships/image" Target="../media/image2.sv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2.sv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2.sv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comments" Target="../comments/comment7.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6.tiff"/><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comments" Target="../comments/comment8.xml"/><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comments" Target="../comments/comment9.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2.sv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comments" Target="../comments/comment10.xml"/><Relationship Id="rId5" Type="http://schemas.openxmlformats.org/officeDocument/2006/relationships/image" Target="../media/image2.sv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comments" Target="../comments/comment11.xml"/><Relationship Id="rId5" Type="http://schemas.openxmlformats.org/officeDocument/2006/relationships/image" Target="../media/image2.sv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22.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7.sv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comments" Target="../comments/comment12.xml"/><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image" Target="../media/image6.tiff"/><Relationship Id="rId5" Type="http://schemas.openxmlformats.org/officeDocument/2006/relationships/image" Target="../media/image2.sv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7.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7.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7.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7.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7.xml"/><Relationship Id="rId1" Type="http://schemas.openxmlformats.org/officeDocument/2006/relationships/tags" Target="../tags/tag39.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7.xml"/><Relationship Id="rId1" Type="http://schemas.openxmlformats.org/officeDocument/2006/relationships/tags" Target="../tags/tag40.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7.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notesSlide" Target="../notesSlides/notesSlide6.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comments" Target="../comments/comment2.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Electronics</a:t>
            </a:r>
          </a:p>
        </p:txBody>
      </p:sp>
      <p:sp>
        <p:nvSpPr>
          <p:cNvPr id="3" name="Subtitle 2"/>
          <p:cNvSpPr>
            <a:spLocks noGrp="1"/>
          </p:cNvSpPr>
          <p:nvPr>
            <p:ph type="subTitle" idx="1"/>
          </p:nvPr>
        </p:nvSpPr>
        <p:spPr/>
        <p:txBody>
          <a:bodyPr>
            <a:normAutofit/>
          </a:bodyPr>
          <a:lstStyle/>
          <a:p>
            <a:pPr algn="l"/>
            <a:r>
              <a:rPr lang="en-GB" sz="2400" dirty="0"/>
              <a:t>Topic 3: Resistors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1</a:t>
            </a:r>
          </a:p>
        </p:txBody>
      </p:sp>
      <p:sp>
        <p:nvSpPr>
          <p:cNvPr id="3" name="Content Placeholder 2"/>
          <p:cNvSpPr>
            <a:spLocks noGrp="1"/>
          </p:cNvSpPr>
          <p:nvPr>
            <p:ph idx="1"/>
          </p:nvPr>
        </p:nvSpPr>
        <p:spPr>
          <a:xfrm>
            <a:off x="1122532" y="1091868"/>
            <a:ext cx="5014798" cy="775347"/>
          </a:xfrm>
          <a:solidFill>
            <a:schemeClr val="tx2">
              <a:lumMod val="40000"/>
              <a:lumOff val="60000"/>
            </a:schemeClr>
          </a:solidFill>
        </p:spPr>
        <p:txBody>
          <a:bodyPr>
            <a:noAutofit/>
          </a:bodyPr>
          <a:lstStyle/>
          <a:p>
            <a:pPr marL="0" indent="0" algn="just">
              <a:buNone/>
            </a:pPr>
            <a:r>
              <a:rPr lang="en-GB" sz="2400" i="1" dirty="0"/>
              <a:t>Disconnect the resistors and measure them directly.</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Img02</a:t>
            </a:r>
          </a:p>
        </p:txBody>
      </p:sp>
      <p:sp>
        <p:nvSpPr>
          <p:cNvPr id="12" name="Rectangle 11">
            <a:extLst>
              <a:ext uri="{FF2B5EF4-FFF2-40B4-BE49-F238E27FC236}">
                <a16:creationId xmlns:a16="http://schemas.microsoft.com/office/drawing/2014/main" id="{5A0E2C14-3F79-074F-8882-A0BBD8A0FF94}"/>
              </a:ext>
            </a:extLst>
          </p:cNvPr>
          <p:cNvSpPr/>
          <p:nvPr/>
        </p:nvSpPr>
        <p:spPr>
          <a:xfrm>
            <a:off x="1167080" y="2380113"/>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1137161" y="3852617"/>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2" y="1918448"/>
            <a:ext cx="3384388" cy="461665"/>
          </a:xfrm>
          <a:prstGeom prst="rect">
            <a:avLst/>
          </a:prstGeom>
          <a:noFill/>
        </p:spPr>
        <p:txBody>
          <a:bodyPr wrap="none" rtlCol="0">
            <a:spAutoFit/>
          </a:bodyPr>
          <a:lstStyle/>
          <a:p>
            <a:r>
              <a:rPr lang="en-GB" sz="2400" dirty="0"/>
              <a:t>Enter the resistance of R1</a:t>
            </a:r>
          </a:p>
        </p:txBody>
      </p:sp>
      <p:pic>
        <p:nvPicPr>
          <p:cNvPr id="16" name="Graphic 15" descr="User">
            <a:extLst>
              <a:ext uri="{FF2B5EF4-FFF2-40B4-BE49-F238E27FC236}">
                <a16:creationId xmlns:a16="http://schemas.microsoft.com/office/drawing/2014/main" id="{CCB1B42E-D697-044B-BE04-EF8D6681E1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13169"/>
            <a:ext cx="854046" cy="854046"/>
          </a:xfrm>
          <a:prstGeom prst="rect">
            <a:avLst/>
          </a:prstGeom>
        </p:spPr>
      </p:pic>
      <p:sp>
        <p:nvSpPr>
          <p:cNvPr id="5" name="Rectangle 4">
            <a:extLst>
              <a:ext uri="{FF2B5EF4-FFF2-40B4-BE49-F238E27FC236}">
                <a16:creationId xmlns:a16="http://schemas.microsoft.com/office/drawing/2014/main" id="{14A9F258-7CFE-4C47-B44F-5E9D9C7362EF}"/>
              </a:ext>
            </a:extLst>
          </p:cNvPr>
          <p:cNvSpPr/>
          <p:nvPr/>
        </p:nvSpPr>
        <p:spPr>
          <a:xfrm>
            <a:off x="3435006" y="2332786"/>
            <a:ext cx="389850" cy="461665"/>
          </a:xfrm>
          <a:prstGeom prst="rect">
            <a:avLst/>
          </a:prstGeom>
        </p:spPr>
        <p:txBody>
          <a:bodyPr wrap="none">
            <a:spAutoFit/>
          </a:bodyPr>
          <a:lstStyle/>
          <a:p>
            <a:r>
              <a:rPr lang="en-GB" sz="2400" dirty="0"/>
              <a:t>Ω</a:t>
            </a:r>
            <a:endParaRPr lang="en-GB" dirty="0"/>
          </a:p>
        </p:txBody>
      </p:sp>
      <p:sp>
        <p:nvSpPr>
          <p:cNvPr id="11" name="Rectangle 10">
            <a:extLst>
              <a:ext uri="{FF2B5EF4-FFF2-40B4-BE49-F238E27FC236}">
                <a16:creationId xmlns:a16="http://schemas.microsoft.com/office/drawing/2014/main" id="{C43ABE0E-D6D3-2947-B7C3-4C7D89CDEA63}"/>
              </a:ext>
            </a:extLst>
          </p:cNvPr>
          <p:cNvSpPr/>
          <p:nvPr/>
        </p:nvSpPr>
        <p:spPr>
          <a:xfrm>
            <a:off x="1167080" y="3290752"/>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E5DAE9C0-A88D-EC4D-96EA-C549C08801F7}"/>
              </a:ext>
            </a:extLst>
          </p:cNvPr>
          <p:cNvSpPr txBox="1"/>
          <p:nvPr/>
        </p:nvSpPr>
        <p:spPr>
          <a:xfrm>
            <a:off x="1122532" y="2829087"/>
            <a:ext cx="3384388" cy="461665"/>
          </a:xfrm>
          <a:prstGeom prst="rect">
            <a:avLst/>
          </a:prstGeom>
          <a:noFill/>
        </p:spPr>
        <p:txBody>
          <a:bodyPr wrap="none" rtlCol="0">
            <a:spAutoFit/>
          </a:bodyPr>
          <a:lstStyle/>
          <a:p>
            <a:r>
              <a:rPr lang="en-GB" sz="2400" dirty="0"/>
              <a:t>Enter the resistance of R2</a:t>
            </a:r>
          </a:p>
        </p:txBody>
      </p:sp>
      <p:sp>
        <p:nvSpPr>
          <p:cNvPr id="18" name="Rectangle 17">
            <a:extLst>
              <a:ext uri="{FF2B5EF4-FFF2-40B4-BE49-F238E27FC236}">
                <a16:creationId xmlns:a16="http://schemas.microsoft.com/office/drawing/2014/main" id="{254113CE-7A8B-BE43-9EAF-808D17565B13}"/>
              </a:ext>
            </a:extLst>
          </p:cNvPr>
          <p:cNvSpPr/>
          <p:nvPr/>
        </p:nvSpPr>
        <p:spPr>
          <a:xfrm>
            <a:off x="3435006" y="3243425"/>
            <a:ext cx="389850" cy="461665"/>
          </a:xfrm>
          <a:prstGeom prst="rect">
            <a:avLst/>
          </a:prstGeom>
        </p:spPr>
        <p:txBody>
          <a:bodyPr wrap="none">
            <a:spAutoFit/>
          </a:bodyPr>
          <a:lstStyle/>
          <a:p>
            <a:r>
              <a:rPr lang="en-GB" sz="2400" dirty="0"/>
              <a:t>Ω</a:t>
            </a:r>
            <a:endParaRPr lang="en-GB" dirty="0"/>
          </a:p>
        </p:txBody>
      </p:sp>
    </p:spTree>
    <p:custDataLst>
      <p:tags r:id="rId1"/>
    </p:custDataLst>
    <p:extLst>
      <p:ext uri="{BB962C8B-B14F-4D97-AF65-F5344CB8AC3E}">
        <p14:creationId xmlns:p14="http://schemas.microsoft.com/office/powerpoint/2010/main" val="2135427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2</a:t>
            </a:r>
          </a:p>
        </p:txBody>
      </p:sp>
      <p:sp>
        <p:nvSpPr>
          <p:cNvPr id="3" name="Content Placeholder 2"/>
          <p:cNvSpPr>
            <a:spLocks noGrp="1"/>
          </p:cNvSpPr>
          <p:nvPr>
            <p:ph idx="1"/>
          </p:nvPr>
        </p:nvSpPr>
        <p:spPr>
          <a:xfrm>
            <a:off x="1122532" y="1091868"/>
            <a:ext cx="5014798" cy="1092932"/>
          </a:xfrm>
          <a:solidFill>
            <a:schemeClr val="tx2">
              <a:lumMod val="40000"/>
              <a:lumOff val="60000"/>
            </a:schemeClr>
          </a:solidFill>
        </p:spPr>
        <p:txBody>
          <a:bodyPr>
            <a:noAutofit/>
          </a:bodyPr>
          <a:lstStyle/>
          <a:p>
            <a:pPr marL="0" indent="0" algn="just">
              <a:buNone/>
            </a:pPr>
            <a:r>
              <a:rPr lang="en-GB" sz="2400" i="1" dirty="0"/>
              <a:t>Reconnect the resistors again and measure the voltage across the battery terminals.</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Img03</a:t>
            </a:r>
          </a:p>
        </p:txBody>
      </p:sp>
      <p:sp>
        <p:nvSpPr>
          <p:cNvPr id="12" name="Rectangle 11">
            <a:extLst>
              <a:ext uri="{FF2B5EF4-FFF2-40B4-BE49-F238E27FC236}">
                <a16:creationId xmlns:a16="http://schemas.microsoft.com/office/drawing/2014/main" id="{5A0E2C14-3F79-074F-8882-A0BBD8A0FF94}"/>
              </a:ext>
            </a:extLst>
          </p:cNvPr>
          <p:cNvSpPr/>
          <p:nvPr/>
        </p:nvSpPr>
        <p:spPr>
          <a:xfrm>
            <a:off x="1167080" y="3249541"/>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1137161" y="3852617"/>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2" y="2787876"/>
            <a:ext cx="4905830" cy="461665"/>
          </a:xfrm>
          <a:prstGeom prst="rect">
            <a:avLst/>
          </a:prstGeom>
          <a:noFill/>
        </p:spPr>
        <p:txBody>
          <a:bodyPr wrap="none" rtlCol="0">
            <a:spAutoFit/>
          </a:bodyPr>
          <a:lstStyle/>
          <a:p>
            <a:r>
              <a:rPr lang="en-GB" sz="2400" dirty="0"/>
              <a:t>Enter the voltage across the terminals</a:t>
            </a:r>
          </a:p>
        </p:txBody>
      </p:sp>
      <p:sp>
        <p:nvSpPr>
          <p:cNvPr id="15" name="TextBox 14">
            <a:extLst>
              <a:ext uri="{FF2B5EF4-FFF2-40B4-BE49-F238E27FC236}">
                <a16:creationId xmlns:a16="http://schemas.microsoft.com/office/drawing/2014/main" id="{08A87B10-117D-5A48-93F8-44BE64DF7A65}"/>
              </a:ext>
            </a:extLst>
          </p:cNvPr>
          <p:cNvSpPr txBox="1"/>
          <p:nvPr/>
        </p:nvSpPr>
        <p:spPr>
          <a:xfrm>
            <a:off x="3473974" y="3225877"/>
            <a:ext cx="359394" cy="461665"/>
          </a:xfrm>
          <a:prstGeom prst="rect">
            <a:avLst/>
          </a:prstGeom>
          <a:noFill/>
        </p:spPr>
        <p:txBody>
          <a:bodyPr wrap="none" rtlCol="0">
            <a:spAutoFit/>
          </a:bodyPr>
          <a:lstStyle/>
          <a:p>
            <a:r>
              <a:rPr lang="en-GB" sz="2400" dirty="0"/>
              <a:t>V</a:t>
            </a:r>
          </a:p>
        </p:txBody>
      </p:sp>
      <p:pic>
        <p:nvPicPr>
          <p:cNvPr id="16" name="Graphic 15" descr="User">
            <a:extLst>
              <a:ext uri="{FF2B5EF4-FFF2-40B4-BE49-F238E27FC236}">
                <a16:creationId xmlns:a16="http://schemas.microsoft.com/office/drawing/2014/main" id="{CCB1B42E-D697-044B-BE04-EF8D6681E1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13169"/>
            <a:ext cx="854046" cy="854046"/>
          </a:xfrm>
          <a:prstGeom prst="rect">
            <a:avLst/>
          </a:prstGeom>
        </p:spPr>
      </p:pic>
    </p:spTree>
    <p:custDataLst>
      <p:tags r:id="rId1"/>
    </p:custDataLst>
    <p:extLst>
      <p:ext uri="{BB962C8B-B14F-4D97-AF65-F5344CB8AC3E}">
        <p14:creationId xmlns:p14="http://schemas.microsoft.com/office/powerpoint/2010/main" val="228229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3</a:t>
            </a:r>
          </a:p>
        </p:txBody>
      </p:sp>
      <p:sp>
        <p:nvSpPr>
          <p:cNvPr id="3" name="Content Placeholder 2"/>
          <p:cNvSpPr>
            <a:spLocks noGrp="1"/>
          </p:cNvSpPr>
          <p:nvPr>
            <p:ph idx="1"/>
          </p:nvPr>
        </p:nvSpPr>
        <p:spPr>
          <a:xfrm>
            <a:off x="1122532" y="1091868"/>
            <a:ext cx="5014798" cy="1456460"/>
          </a:xfrm>
          <a:solidFill>
            <a:schemeClr val="tx2">
              <a:lumMod val="40000"/>
              <a:lumOff val="60000"/>
            </a:schemeClr>
          </a:solidFill>
        </p:spPr>
        <p:txBody>
          <a:bodyPr>
            <a:noAutofit/>
          </a:bodyPr>
          <a:lstStyle/>
          <a:p>
            <a:pPr marL="0" indent="0" algn="just">
              <a:buNone/>
            </a:pPr>
            <a:r>
              <a:rPr lang="en-GB" sz="2400" i="1" dirty="0"/>
              <a:t>Measure the current flowing in the circuit between the battery and the first branch in your circuit. This is the total circuit current</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Img04</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
        <p:nvSpPr>
          <p:cNvPr id="10" name="Rectangle 9">
            <a:extLst>
              <a:ext uri="{FF2B5EF4-FFF2-40B4-BE49-F238E27FC236}">
                <a16:creationId xmlns:a16="http://schemas.microsoft.com/office/drawing/2014/main" id="{738CCEA4-EA6E-9F4C-8922-64A27B31B3E0}"/>
              </a:ext>
            </a:extLst>
          </p:cNvPr>
          <p:cNvSpPr/>
          <p:nvPr/>
        </p:nvSpPr>
        <p:spPr>
          <a:xfrm>
            <a:off x="1167080" y="3249541"/>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a:extLst>
              <a:ext uri="{FF2B5EF4-FFF2-40B4-BE49-F238E27FC236}">
                <a16:creationId xmlns:a16="http://schemas.microsoft.com/office/drawing/2014/main" id="{2A2D7385-6BA2-1F40-BDB9-72DEEBED2C12}"/>
              </a:ext>
            </a:extLst>
          </p:cNvPr>
          <p:cNvSpPr/>
          <p:nvPr/>
        </p:nvSpPr>
        <p:spPr>
          <a:xfrm>
            <a:off x="1137161" y="3852617"/>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2" name="TextBox 11">
            <a:extLst>
              <a:ext uri="{FF2B5EF4-FFF2-40B4-BE49-F238E27FC236}">
                <a16:creationId xmlns:a16="http://schemas.microsoft.com/office/drawing/2014/main" id="{642DD7A6-65EB-2042-AF75-E087616D5A92}"/>
              </a:ext>
            </a:extLst>
          </p:cNvPr>
          <p:cNvSpPr txBox="1"/>
          <p:nvPr/>
        </p:nvSpPr>
        <p:spPr>
          <a:xfrm>
            <a:off x="1122532" y="2787876"/>
            <a:ext cx="3954929" cy="461665"/>
          </a:xfrm>
          <a:prstGeom prst="rect">
            <a:avLst/>
          </a:prstGeom>
          <a:noFill/>
        </p:spPr>
        <p:txBody>
          <a:bodyPr wrap="none" rtlCol="0">
            <a:spAutoFit/>
          </a:bodyPr>
          <a:lstStyle/>
          <a:p>
            <a:r>
              <a:rPr lang="en-GB" sz="2400" dirty="0"/>
              <a:t>Enter the current in the circuit</a:t>
            </a:r>
          </a:p>
        </p:txBody>
      </p:sp>
      <p:sp>
        <p:nvSpPr>
          <p:cNvPr id="13" name="TextBox 12">
            <a:extLst>
              <a:ext uri="{FF2B5EF4-FFF2-40B4-BE49-F238E27FC236}">
                <a16:creationId xmlns:a16="http://schemas.microsoft.com/office/drawing/2014/main" id="{4D16E984-DAB1-7B4C-8FC4-F09F89F9F792}"/>
              </a:ext>
            </a:extLst>
          </p:cNvPr>
          <p:cNvSpPr txBox="1"/>
          <p:nvPr/>
        </p:nvSpPr>
        <p:spPr>
          <a:xfrm>
            <a:off x="3473974" y="3225877"/>
            <a:ext cx="607859" cy="461665"/>
          </a:xfrm>
          <a:prstGeom prst="rect">
            <a:avLst/>
          </a:prstGeom>
          <a:noFill/>
        </p:spPr>
        <p:txBody>
          <a:bodyPr wrap="none" rtlCol="0">
            <a:spAutoFit/>
          </a:bodyPr>
          <a:lstStyle/>
          <a:p>
            <a:r>
              <a:rPr lang="en-GB" sz="2400" dirty="0"/>
              <a:t>mA</a:t>
            </a:r>
          </a:p>
        </p:txBody>
      </p:sp>
    </p:spTree>
    <p:custDataLst>
      <p:tags r:id="rId1"/>
    </p:custDataLst>
    <p:extLst>
      <p:ext uri="{BB962C8B-B14F-4D97-AF65-F5344CB8AC3E}">
        <p14:creationId xmlns:p14="http://schemas.microsoft.com/office/powerpoint/2010/main" val="4031369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4</a:t>
            </a:r>
          </a:p>
        </p:txBody>
      </p:sp>
      <p:sp>
        <p:nvSpPr>
          <p:cNvPr id="3" name="Content Placeholder 2"/>
          <p:cNvSpPr>
            <a:spLocks noGrp="1"/>
          </p:cNvSpPr>
          <p:nvPr>
            <p:ph idx="1"/>
          </p:nvPr>
        </p:nvSpPr>
        <p:spPr>
          <a:xfrm>
            <a:off x="1122532" y="1091867"/>
            <a:ext cx="5014798" cy="1312613"/>
          </a:xfrm>
          <a:solidFill>
            <a:schemeClr val="tx2">
              <a:lumMod val="40000"/>
              <a:lumOff val="60000"/>
            </a:schemeClr>
          </a:solidFill>
        </p:spPr>
        <p:txBody>
          <a:bodyPr>
            <a:noAutofit/>
          </a:bodyPr>
          <a:lstStyle/>
          <a:p>
            <a:pPr marL="0" indent="0" algn="just">
              <a:buNone/>
            </a:pPr>
            <a:r>
              <a:rPr lang="en-GB" sz="2400" i="1" dirty="0"/>
              <a:t>If the total current is 37mA and the total voltage is 9V, use Ohm’s Law to calculate the total resistance in the circuit.</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Img05</a:t>
            </a:r>
          </a:p>
        </p:txBody>
      </p:sp>
      <p:sp>
        <p:nvSpPr>
          <p:cNvPr id="12" name="Rectangle 11">
            <a:extLst>
              <a:ext uri="{FF2B5EF4-FFF2-40B4-BE49-F238E27FC236}">
                <a16:creationId xmlns:a16="http://schemas.microsoft.com/office/drawing/2014/main" id="{5A0E2C14-3F79-074F-8882-A0BBD8A0FF94}"/>
              </a:ext>
            </a:extLst>
          </p:cNvPr>
          <p:cNvSpPr/>
          <p:nvPr/>
        </p:nvSpPr>
        <p:spPr>
          <a:xfrm>
            <a:off x="1251597" y="3220259"/>
            <a:ext cx="2151911"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1251597" y="3836200"/>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1" y="2404480"/>
            <a:ext cx="4828563" cy="830997"/>
          </a:xfrm>
          <a:prstGeom prst="rect">
            <a:avLst/>
          </a:prstGeom>
          <a:noFill/>
        </p:spPr>
        <p:txBody>
          <a:bodyPr wrap="square" rtlCol="0">
            <a:spAutoFit/>
          </a:bodyPr>
          <a:lstStyle/>
          <a:p>
            <a:r>
              <a:rPr lang="en-GB" sz="2400" dirty="0"/>
              <a:t>Enter the calculated total resistance in the circuit.</a:t>
            </a:r>
          </a:p>
        </p:txBody>
      </p:sp>
      <p:sp>
        <p:nvSpPr>
          <p:cNvPr id="15" name="TextBox 14">
            <a:extLst>
              <a:ext uri="{FF2B5EF4-FFF2-40B4-BE49-F238E27FC236}">
                <a16:creationId xmlns:a16="http://schemas.microsoft.com/office/drawing/2014/main" id="{08A87B10-117D-5A48-93F8-44BE64DF7A65}"/>
              </a:ext>
            </a:extLst>
          </p:cNvPr>
          <p:cNvSpPr txBox="1"/>
          <p:nvPr/>
        </p:nvSpPr>
        <p:spPr>
          <a:xfrm>
            <a:off x="3403508" y="3220259"/>
            <a:ext cx="389850" cy="461665"/>
          </a:xfrm>
          <a:prstGeom prst="rect">
            <a:avLst/>
          </a:prstGeom>
          <a:noFill/>
        </p:spPr>
        <p:txBody>
          <a:bodyPr wrap="none" rtlCol="0">
            <a:spAutoFit/>
          </a:bodyPr>
          <a:lstStyle/>
          <a:p>
            <a:r>
              <a:rPr lang="en-US" sz="2400" dirty="0"/>
              <a:t>Ω</a:t>
            </a:r>
            <a:endParaRPr lang="en-GB" sz="2400" dirty="0"/>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Tree>
    <p:custDataLst>
      <p:tags r:id="rId1"/>
    </p:custDataLst>
    <p:extLst>
      <p:ext uri="{BB962C8B-B14F-4D97-AF65-F5344CB8AC3E}">
        <p14:creationId xmlns:p14="http://schemas.microsoft.com/office/powerpoint/2010/main" val="315622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5</a:t>
            </a:r>
          </a:p>
        </p:txBody>
      </p:sp>
      <p:sp>
        <p:nvSpPr>
          <p:cNvPr id="3" name="Content Placeholder 2"/>
          <p:cNvSpPr>
            <a:spLocks noGrp="1"/>
          </p:cNvSpPr>
          <p:nvPr>
            <p:ph idx="1"/>
          </p:nvPr>
        </p:nvSpPr>
        <p:spPr>
          <a:xfrm>
            <a:off x="1122532" y="1091868"/>
            <a:ext cx="5014798" cy="1158336"/>
          </a:xfrm>
          <a:solidFill>
            <a:schemeClr val="tx2">
              <a:lumMod val="40000"/>
              <a:lumOff val="60000"/>
            </a:schemeClr>
          </a:solidFill>
        </p:spPr>
        <p:txBody>
          <a:bodyPr>
            <a:noAutofit/>
          </a:bodyPr>
          <a:lstStyle/>
          <a:p>
            <a:pPr marL="0" indent="0" algn="just">
              <a:buNone/>
            </a:pPr>
            <a:r>
              <a:rPr lang="en-GB" sz="2400" i="1" dirty="0"/>
              <a:t>If you add the resistances of the 2 resistors together do you get the expected total circuit resistance?</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Img06</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
        <p:nvSpPr>
          <p:cNvPr id="10" name="TextBox 9">
            <a:extLst>
              <a:ext uri="{FF2B5EF4-FFF2-40B4-BE49-F238E27FC236}">
                <a16:creationId xmlns:a16="http://schemas.microsoft.com/office/drawing/2014/main" id="{12D6BB83-1BE1-ED43-AF3C-0848C0829E40}"/>
              </a:ext>
            </a:extLst>
          </p:cNvPr>
          <p:cNvSpPr txBox="1"/>
          <p:nvPr/>
        </p:nvSpPr>
        <p:spPr>
          <a:xfrm>
            <a:off x="1472339" y="2537229"/>
            <a:ext cx="599267" cy="461665"/>
          </a:xfrm>
          <a:prstGeom prst="rect">
            <a:avLst/>
          </a:prstGeom>
          <a:noFill/>
        </p:spPr>
        <p:txBody>
          <a:bodyPr wrap="none" rtlCol="0">
            <a:spAutoFit/>
          </a:bodyPr>
          <a:lstStyle/>
          <a:p>
            <a:r>
              <a:rPr lang="en-GB" sz="2400" b="1" dirty="0"/>
              <a:t>Yes</a:t>
            </a:r>
          </a:p>
        </p:txBody>
      </p:sp>
      <p:sp>
        <p:nvSpPr>
          <p:cNvPr id="11" name="TextBox 10">
            <a:extLst>
              <a:ext uri="{FF2B5EF4-FFF2-40B4-BE49-F238E27FC236}">
                <a16:creationId xmlns:a16="http://schemas.microsoft.com/office/drawing/2014/main" id="{BBAD90C8-DCD9-1B46-A324-0CDEB092F778}"/>
              </a:ext>
            </a:extLst>
          </p:cNvPr>
          <p:cNvSpPr txBox="1"/>
          <p:nvPr/>
        </p:nvSpPr>
        <p:spPr>
          <a:xfrm>
            <a:off x="1472339" y="2998894"/>
            <a:ext cx="551754" cy="461665"/>
          </a:xfrm>
          <a:prstGeom prst="rect">
            <a:avLst/>
          </a:prstGeom>
          <a:noFill/>
        </p:spPr>
        <p:txBody>
          <a:bodyPr wrap="none" rtlCol="0">
            <a:spAutoFit/>
          </a:bodyPr>
          <a:lstStyle/>
          <a:p>
            <a:r>
              <a:rPr lang="en-GB" sz="2400" b="1" dirty="0"/>
              <a:t>No</a:t>
            </a:r>
          </a:p>
        </p:txBody>
      </p:sp>
      <p:sp>
        <p:nvSpPr>
          <p:cNvPr id="16" name="Oval 15">
            <a:extLst>
              <a:ext uri="{FF2B5EF4-FFF2-40B4-BE49-F238E27FC236}">
                <a16:creationId xmlns:a16="http://schemas.microsoft.com/office/drawing/2014/main" id="{24A96B43-2B8B-BA45-A54D-55DC01CBE8A6}"/>
              </a:ext>
            </a:extLst>
          </p:cNvPr>
          <p:cNvSpPr/>
          <p:nvPr/>
        </p:nvSpPr>
        <p:spPr>
          <a:xfrm>
            <a:off x="1241738" y="2678061"/>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441D1032-F190-D244-AFDE-D5577530D17F}"/>
              </a:ext>
            </a:extLst>
          </p:cNvPr>
          <p:cNvSpPr/>
          <p:nvPr/>
        </p:nvSpPr>
        <p:spPr>
          <a:xfrm>
            <a:off x="1241738" y="3139726"/>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1264650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Resistors in Parallel DO NOT Add Together</a:t>
            </a:r>
          </a:p>
        </p:txBody>
      </p:sp>
      <p:sp>
        <p:nvSpPr>
          <p:cNvPr id="3" name="Content Placeholder 2"/>
          <p:cNvSpPr>
            <a:spLocks noGrp="1"/>
          </p:cNvSpPr>
          <p:nvPr>
            <p:ph idx="1"/>
          </p:nvPr>
        </p:nvSpPr>
        <p:spPr>
          <a:xfrm>
            <a:off x="1122531" y="1091868"/>
            <a:ext cx="8142105" cy="1383108"/>
          </a:xfrm>
        </p:spPr>
        <p:txBody>
          <a:bodyPr>
            <a:noAutofit/>
          </a:bodyPr>
          <a:lstStyle/>
          <a:p>
            <a:pPr marL="0" indent="0">
              <a:buNone/>
            </a:pPr>
            <a:r>
              <a:rPr lang="en-US" sz="2400" dirty="0"/>
              <a:t>You should have discovered that the total value of both resistors (which you got by measuring their resistance directly with your multimeter) is definitely not the same as the total circuit resistance you calculated – about 243</a:t>
            </a:r>
            <a:r>
              <a:rPr lang="el-GR" sz="2400" dirty="0"/>
              <a:t>Ω</a:t>
            </a:r>
            <a:r>
              <a:rPr lang="en-US" sz="2400" dirty="0"/>
              <a:t>.</a:t>
            </a:r>
          </a:p>
        </p:txBody>
      </p:sp>
      <p:sp>
        <p:nvSpPr>
          <p:cNvPr id="5" name="Rectangle 4">
            <a:extLst>
              <a:ext uri="{FF2B5EF4-FFF2-40B4-BE49-F238E27FC236}">
                <a16:creationId xmlns:a16="http://schemas.microsoft.com/office/drawing/2014/main" id="{404ED4B3-E251-AD40-B2CA-A34AB0B619F3}"/>
              </a:ext>
            </a:extLst>
          </p:cNvPr>
          <p:cNvSpPr/>
          <p:nvPr/>
        </p:nvSpPr>
        <p:spPr>
          <a:xfrm>
            <a:off x="1163045" y="2510846"/>
            <a:ext cx="3790845" cy="1569660"/>
          </a:xfrm>
          <a:prstGeom prst="rect">
            <a:avLst/>
          </a:prstGeom>
          <a:solidFill>
            <a:schemeClr val="tx2">
              <a:lumMod val="40000"/>
              <a:lumOff val="60000"/>
            </a:schemeClr>
          </a:solidFill>
        </p:spPr>
        <p:txBody>
          <a:bodyPr wrap="square">
            <a:spAutoFit/>
          </a:bodyPr>
          <a:lstStyle/>
          <a:p>
            <a:pPr algn="just"/>
            <a:r>
              <a:rPr lang="en-GB" sz="2400" i="1" dirty="0"/>
              <a:t>Watch the video to see how all the calculations were done and why we get the results we do.</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5" y="2478702"/>
            <a:ext cx="854046" cy="854046"/>
          </a:xfrm>
          <a:prstGeom prst="rect">
            <a:avLst/>
          </a:prstGeom>
        </p:spPr>
      </p:pic>
      <p:sp>
        <p:nvSpPr>
          <p:cNvPr id="7" name="Rectangle 6">
            <a:extLst>
              <a:ext uri="{FF2B5EF4-FFF2-40B4-BE49-F238E27FC236}">
                <a16:creationId xmlns:a16="http://schemas.microsoft.com/office/drawing/2014/main" id="{D6E07482-5310-0643-92A1-8BC7470F6498}"/>
              </a:ext>
            </a:extLst>
          </p:cNvPr>
          <p:cNvSpPr/>
          <p:nvPr/>
        </p:nvSpPr>
        <p:spPr>
          <a:xfrm>
            <a:off x="5129921" y="2474976"/>
            <a:ext cx="4175229" cy="23709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Img07</a:t>
            </a:r>
          </a:p>
        </p:txBody>
      </p:sp>
    </p:spTree>
    <p:custDataLst>
      <p:tags r:id="rId1"/>
    </p:custDataLst>
    <p:extLst>
      <p:ext uri="{BB962C8B-B14F-4D97-AF65-F5344CB8AC3E}">
        <p14:creationId xmlns:p14="http://schemas.microsoft.com/office/powerpoint/2010/main" val="16135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Rounded Rectangle 6">
                <a:extLst>
                  <a:ext uri="{FF2B5EF4-FFF2-40B4-BE49-F238E27FC236}">
                    <a16:creationId xmlns:a16="http://schemas.microsoft.com/office/drawing/2014/main" id="{996400EE-BDFF-EE4E-B510-CA9211BE7CB2}"/>
                  </a:ext>
                </a:extLst>
              </p:cNvPr>
              <p:cNvSpPr/>
              <p:nvPr/>
            </p:nvSpPr>
            <p:spPr>
              <a:xfrm>
                <a:off x="1438656" y="404739"/>
                <a:ext cx="7327392" cy="41793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When we have resistors in </a:t>
                </a:r>
                <a:r>
                  <a:rPr lang="en-GB" sz="2800" b="1" dirty="0"/>
                  <a:t>parallel</a:t>
                </a:r>
                <a:r>
                  <a:rPr lang="en-GB" sz="2800" dirty="0"/>
                  <a:t> we cannot just add their values together to get the total resistance of the circuit. We have to use this formula.</a:t>
                </a:r>
              </a:p>
              <a:p>
                <a:pPr algn="ctr"/>
                <a:endParaRPr lang="en-GB" sz="2800" dirty="0"/>
              </a:p>
              <a:p>
                <a:pPr algn="ctr"/>
                <a14:m>
                  <m:oMathPara xmlns:m="http://schemas.openxmlformats.org/officeDocument/2006/math">
                    <m:oMathParaPr>
                      <m:jc m:val="centerGroup"/>
                    </m:oMathParaPr>
                    <m:oMath xmlns:m="http://schemas.openxmlformats.org/officeDocument/2006/math">
                      <m:f>
                        <m:fPr>
                          <m:ctrlPr>
                            <a:rPr lang="mr-IN" sz="2800" i="1">
                              <a:latin typeface="Cambria Math" panose="02040503050406030204" pitchFamily="18" charset="0"/>
                            </a:rPr>
                          </m:ctrlPr>
                        </m:fPr>
                        <m:num>
                          <m:r>
                            <a:rPr lang="en-US" sz="2800" i="1">
                              <a:latin typeface="Cambria Math" charset="0"/>
                            </a:rPr>
                            <m:t>1</m:t>
                          </m:r>
                        </m:num>
                        <m:den>
                          <m:sSub>
                            <m:sSubPr>
                              <m:ctrlPr>
                                <a:rPr lang="en-US" sz="2800" i="1">
                                  <a:latin typeface="Cambria Math" panose="02040503050406030204" pitchFamily="18" charset="0"/>
                                </a:rPr>
                              </m:ctrlPr>
                            </m:sSubPr>
                            <m:e>
                              <m:r>
                                <a:rPr lang="en-US" sz="2800" i="1">
                                  <a:latin typeface="Cambria Math" charset="0"/>
                                </a:rPr>
                                <m:t>𝑅</m:t>
                              </m:r>
                            </m:e>
                            <m:sub>
                              <m:r>
                                <a:rPr lang="en-US" sz="2800" i="1">
                                  <a:latin typeface="Cambria Math" charset="0"/>
                                </a:rPr>
                                <m:t>𝑇𝑜𝑡𝑎𝑙</m:t>
                              </m:r>
                            </m:sub>
                          </m:sSub>
                        </m:den>
                      </m:f>
                      <m:r>
                        <a:rPr lang="en-US" sz="2800" i="1">
                          <a:latin typeface="Cambria Math" charset="0"/>
                        </a:rPr>
                        <m:t>=</m:t>
                      </m:r>
                      <m:f>
                        <m:fPr>
                          <m:ctrlPr>
                            <a:rPr lang="mr-IN" sz="2800" i="1">
                              <a:latin typeface="Cambria Math" panose="02040503050406030204" pitchFamily="18" charset="0"/>
                            </a:rPr>
                          </m:ctrlPr>
                        </m:fPr>
                        <m:num>
                          <m:r>
                            <a:rPr lang="en-US" sz="2800" i="1">
                              <a:latin typeface="Cambria Math" charset="0"/>
                            </a:rPr>
                            <m:t>1</m:t>
                          </m:r>
                        </m:num>
                        <m:den>
                          <m:sSub>
                            <m:sSubPr>
                              <m:ctrlPr>
                                <a:rPr lang="en-US" sz="2800" i="1">
                                  <a:latin typeface="Cambria Math" panose="02040503050406030204" pitchFamily="18" charset="0"/>
                                </a:rPr>
                              </m:ctrlPr>
                            </m:sSubPr>
                            <m:e>
                              <m:r>
                                <a:rPr lang="en-US" sz="2800" i="1">
                                  <a:latin typeface="Cambria Math" charset="0"/>
                                </a:rPr>
                                <m:t>𝑅</m:t>
                              </m:r>
                            </m:e>
                            <m:sub>
                              <m:r>
                                <a:rPr lang="en-US" sz="2800" i="1">
                                  <a:latin typeface="Cambria Math" charset="0"/>
                                </a:rPr>
                                <m:t>1</m:t>
                              </m:r>
                            </m:sub>
                          </m:sSub>
                        </m:den>
                      </m:f>
                      <m:r>
                        <a:rPr lang="en-US" sz="2800" i="1">
                          <a:latin typeface="Cambria Math" charset="0"/>
                        </a:rPr>
                        <m:t>+</m:t>
                      </m:r>
                      <m:f>
                        <m:fPr>
                          <m:ctrlPr>
                            <a:rPr lang="mr-IN" sz="2800" i="1">
                              <a:latin typeface="Cambria Math" panose="02040503050406030204" pitchFamily="18" charset="0"/>
                            </a:rPr>
                          </m:ctrlPr>
                        </m:fPr>
                        <m:num>
                          <m:r>
                            <a:rPr lang="en-US" sz="2800" i="1">
                              <a:latin typeface="Cambria Math" charset="0"/>
                            </a:rPr>
                            <m:t>1</m:t>
                          </m:r>
                        </m:num>
                        <m:den>
                          <m:sSub>
                            <m:sSubPr>
                              <m:ctrlPr>
                                <a:rPr lang="en-US" sz="2800" i="1">
                                  <a:latin typeface="Cambria Math" panose="02040503050406030204" pitchFamily="18" charset="0"/>
                                </a:rPr>
                              </m:ctrlPr>
                            </m:sSubPr>
                            <m:e>
                              <m:r>
                                <a:rPr lang="en-US" sz="2800" i="1">
                                  <a:latin typeface="Cambria Math" charset="0"/>
                                </a:rPr>
                                <m:t>𝑅</m:t>
                              </m:r>
                            </m:e>
                            <m:sub>
                              <m:r>
                                <a:rPr lang="en-US" sz="2800" i="1">
                                  <a:latin typeface="Cambria Math" charset="0"/>
                                </a:rPr>
                                <m:t>2</m:t>
                              </m:r>
                            </m:sub>
                          </m:sSub>
                        </m:den>
                      </m:f>
                      <m:r>
                        <a:rPr lang="en-US" sz="2800" i="1">
                          <a:latin typeface="Cambria Math" charset="0"/>
                        </a:rPr>
                        <m:t>+…+</m:t>
                      </m:r>
                      <m:f>
                        <m:fPr>
                          <m:ctrlPr>
                            <a:rPr lang="mr-IN" sz="2800" i="1">
                              <a:latin typeface="Cambria Math" panose="02040503050406030204" pitchFamily="18" charset="0"/>
                            </a:rPr>
                          </m:ctrlPr>
                        </m:fPr>
                        <m:num>
                          <m:r>
                            <a:rPr lang="en-US" sz="2800" i="1">
                              <a:latin typeface="Cambria Math" charset="0"/>
                            </a:rPr>
                            <m:t>1</m:t>
                          </m:r>
                        </m:num>
                        <m:den>
                          <m:sSub>
                            <m:sSubPr>
                              <m:ctrlPr>
                                <a:rPr lang="en-US" sz="2800" i="1">
                                  <a:latin typeface="Cambria Math" panose="02040503050406030204" pitchFamily="18" charset="0"/>
                                </a:rPr>
                              </m:ctrlPr>
                            </m:sSubPr>
                            <m:e>
                              <m:r>
                                <a:rPr lang="en-US" sz="2800" i="1">
                                  <a:latin typeface="Cambria Math" charset="0"/>
                                </a:rPr>
                                <m:t>𝑅</m:t>
                              </m:r>
                            </m:e>
                            <m:sub>
                              <m:r>
                                <a:rPr lang="en-US" sz="2800" i="1">
                                  <a:latin typeface="Cambria Math" charset="0"/>
                                </a:rPr>
                                <m:t>𝑛</m:t>
                              </m:r>
                            </m:sub>
                          </m:sSub>
                        </m:den>
                      </m:f>
                    </m:oMath>
                  </m:oMathPara>
                </a14:m>
                <a:endParaRPr lang="en-GB" sz="2800" dirty="0"/>
              </a:p>
            </p:txBody>
          </p:sp>
        </mc:Choice>
        <mc:Fallback xmlns="">
          <p:sp>
            <p:nvSpPr>
              <p:cNvPr id="7" name="Rounded Rectangle 6">
                <a:extLst>
                  <a:ext uri="{FF2B5EF4-FFF2-40B4-BE49-F238E27FC236}">
                    <a16:creationId xmlns:a16="http://schemas.microsoft.com/office/drawing/2014/main" id="{996400EE-BDFF-EE4E-B510-CA9211BE7CB2}"/>
                  </a:ext>
                </a:extLst>
              </p:cNvPr>
              <p:cNvSpPr>
                <a:spLocks noRot="1" noChangeAspect="1" noMove="1" noResize="1" noEditPoints="1" noAdjustHandles="1" noChangeArrowheads="1" noChangeShapeType="1" noTextEdit="1"/>
              </p:cNvSpPr>
              <p:nvPr/>
            </p:nvSpPr>
            <p:spPr>
              <a:xfrm>
                <a:off x="1438656" y="404739"/>
                <a:ext cx="7327392" cy="4179341"/>
              </a:xfrm>
              <a:prstGeom prst="roundRect">
                <a:avLst/>
              </a:prstGeom>
              <a:blipFill>
                <a:blip r:embed="rId4"/>
                <a:stretch>
                  <a:fillRect/>
                </a:stretch>
              </a:blipFill>
              <a:ln>
                <a:noFill/>
              </a:ln>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2159350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 Virtual Circuit</a:t>
            </a:r>
          </a:p>
        </p:txBody>
      </p:sp>
      <p:sp>
        <p:nvSpPr>
          <p:cNvPr id="3" name="Content Placeholder 2"/>
          <p:cNvSpPr>
            <a:spLocks noGrp="1"/>
          </p:cNvSpPr>
          <p:nvPr>
            <p:ph idx="1"/>
          </p:nvPr>
        </p:nvSpPr>
        <p:spPr>
          <a:xfrm>
            <a:off x="1122532" y="1091869"/>
            <a:ext cx="7282914" cy="749123"/>
          </a:xfrm>
        </p:spPr>
        <p:txBody>
          <a:bodyPr>
            <a:noAutofit/>
          </a:bodyPr>
          <a:lstStyle/>
          <a:p>
            <a:pPr marL="0" indent="0" algn="just">
              <a:buNone/>
            </a:pPr>
            <a:r>
              <a:rPr lang="en-GB" sz="2400" dirty="0"/>
              <a:t>Take a moment to play around with this virtual circuit that helps illustrate how resistors in parallel behave.</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2059039"/>
            <a:ext cx="4410363" cy="1505571"/>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Download and work through the worksheet. Then watch the video to make sure you completed everything correctly.</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059039"/>
            <a:ext cx="854046" cy="854046"/>
          </a:xfrm>
          <a:prstGeom prst="rect">
            <a:avLst/>
          </a:prstGeom>
        </p:spPr>
      </p:pic>
      <p:sp>
        <p:nvSpPr>
          <p:cNvPr id="16" name="Rounded Rectangle 15">
            <a:extLst>
              <a:ext uri="{FF2B5EF4-FFF2-40B4-BE49-F238E27FC236}">
                <a16:creationId xmlns:a16="http://schemas.microsoft.com/office/drawing/2014/main" id="{73E11EA4-0C08-3F4E-B019-E520F0ADBB90}"/>
              </a:ext>
            </a:extLst>
          </p:cNvPr>
          <p:cNvSpPr/>
          <p:nvPr/>
        </p:nvSpPr>
        <p:spPr>
          <a:xfrm>
            <a:off x="1255158" y="3782657"/>
            <a:ext cx="4145109"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worksheet</a:t>
            </a:r>
          </a:p>
        </p:txBody>
      </p:sp>
      <p:sp>
        <p:nvSpPr>
          <p:cNvPr id="9" name="Rectangle 8">
            <a:extLst>
              <a:ext uri="{FF2B5EF4-FFF2-40B4-BE49-F238E27FC236}">
                <a16:creationId xmlns:a16="http://schemas.microsoft.com/office/drawing/2014/main" id="{BADFE794-E4E1-DB4B-BB15-9F31929D71B2}"/>
              </a:ext>
            </a:extLst>
          </p:cNvPr>
          <p:cNvSpPr/>
          <p:nvPr/>
        </p:nvSpPr>
        <p:spPr>
          <a:xfrm>
            <a:off x="5710530" y="2059039"/>
            <a:ext cx="3967566" cy="25231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Img08</a:t>
            </a:r>
          </a:p>
        </p:txBody>
      </p:sp>
      <p:pic>
        <p:nvPicPr>
          <p:cNvPr id="8" name="Picture 7">
            <a:extLst>
              <a:ext uri="{FF2B5EF4-FFF2-40B4-BE49-F238E27FC236}">
                <a16:creationId xmlns:a16="http://schemas.microsoft.com/office/drawing/2014/main" id="{D9C54513-5948-D446-8D9C-BF72B619016C}"/>
              </a:ext>
            </a:extLst>
          </p:cNvPr>
          <p:cNvPicPr>
            <a:picLocks noChangeAspect="1"/>
          </p:cNvPicPr>
          <p:nvPr/>
        </p:nvPicPr>
        <p:blipFill>
          <a:blip r:embed="rId6"/>
          <a:stretch>
            <a:fillRect/>
          </a:stretch>
        </p:blipFill>
        <p:spPr>
          <a:xfrm>
            <a:off x="8563026" y="1091869"/>
            <a:ext cx="876477" cy="876477"/>
          </a:xfrm>
          <a:prstGeom prst="rect">
            <a:avLst/>
          </a:prstGeom>
        </p:spPr>
      </p:pic>
    </p:spTree>
    <p:custDataLst>
      <p:tags r:id="rId1"/>
    </p:custDataLst>
    <p:extLst>
      <p:ext uri="{BB962C8B-B14F-4D97-AF65-F5344CB8AC3E}">
        <p14:creationId xmlns:p14="http://schemas.microsoft.com/office/powerpoint/2010/main" val="1253005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1</a:t>
            </a:r>
          </a:p>
        </p:txBody>
      </p:sp>
      <p:sp>
        <p:nvSpPr>
          <p:cNvPr id="3" name="Content Placeholder 2"/>
          <p:cNvSpPr>
            <a:spLocks noGrp="1"/>
          </p:cNvSpPr>
          <p:nvPr>
            <p:ph idx="1"/>
          </p:nvPr>
        </p:nvSpPr>
        <p:spPr>
          <a:xfrm>
            <a:off x="1122532" y="2295556"/>
            <a:ext cx="5014798" cy="430486"/>
          </a:xfrm>
          <a:solidFill>
            <a:schemeClr val="tx2">
              <a:lumMod val="40000"/>
              <a:lumOff val="60000"/>
            </a:schemeClr>
          </a:solidFill>
        </p:spPr>
        <p:txBody>
          <a:bodyPr>
            <a:noAutofit/>
          </a:bodyPr>
          <a:lstStyle/>
          <a:p>
            <a:pPr marL="0" indent="0" algn="just">
              <a:buNone/>
            </a:pPr>
            <a:r>
              <a:rPr lang="en-GB" sz="2400" i="1" dirty="0"/>
              <a:t>Measure the voltage across R1.</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Img09</a:t>
            </a:r>
          </a:p>
        </p:txBody>
      </p:sp>
      <p:sp>
        <p:nvSpPr>
          <p:cNvPr id="13" name="Rounded Rectangle 12">
            <a:extLst>
              <a:ext uri="{FF2B5EF4-FFF2-40B4-BE49-F238E27FC236}">
                <a16:creationId xmlns:a16="http://schemas.microsoft.com/office/drawing/2014/main" id="{529A7E75-4607-1D44-BF44-33BC0E1D8EE2}"/>
              </a:ext>
            </a:extLst>
          </p:cNvPr>
          <p:cNvSpPr/>
          <p:nvPr/>
        </p:nvSpPr>
        <p:spPr>
          <a:xfrm>
            <a:off x="1137161" y="4149499"/>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pic>
        <p:nvPicPr>
          <p:cNvPr id="16" name="Graphic 15" descr="User">
            <a:extLst>
              <a:ext uri="{FF2B5EF4-FFF2-40B4-BE49-F238E27FC236}">
                <a16:creationId xmlns:a16="http://schemas.microsoft.com/office/drawing/2014/main" id="{CCB1B42E-D697-044B-BE04-EF8D6681E1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216856"/>
            <a:ext cx="854046" cy="854046"/>
          </a:xfrm>
          <a:prstGeom prst="rect">
            <a:avLst/>
          </a:prstGeom>
        </p:spPr>
      </p:pic>
      <p:sp>
        <p:nvSpPr>
          <p:cNvPr id="11" name="Rectangle 10">
            <a:extLst>
              <a:ext uri="{FF2B5EF4-FFF2-40B4-BE49-F238E27FC236}">
                <a16:creationId xmlns:a16="http://schemas.microsoft.com/office/drawing/2014/main" id="{C43ABE0E-D6D3-2947-B7C3-4C7D89CDEA63}"/>
              </a:ext>
            </a:extLst>
          </p:cNvPr>
          <p:cNvSpPr/>
          <p:nvPr/>
        </p:nvSpPr>
        <p:spPr>
          <a:xfrm>
            <a:off x="1167080" y="3587634"/>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E5DAE9C0-A88D-EC4D-96EA-C549C08801F7}"/>
              </a:ext>
            </a:extLst>
          </p:cNvPr>
          <p:cNvSpPr txBox="1"/>
          <p:nvPr/>
        </p:nvSpPr>
        <p:spPr>
          <a:xfrm>
            <a:off x="1122532" y="3125969"/>
            <a:ext cx="3958584" cy="461665"/>
          </a:xfrm>
          <a:prstGeom prst="rect">
            <a:avLst/>
          </a:prstGeom>
          <a:noFill/>
        </p:spPr>
        <p:txBody>
          <a:bodyPr wrap="none" rtlCol="0">
            <a:spAutoFit/>
          </a:bodyPr>
          <a:lstStyle/>
          <a:p>
            <a:r>
              <a:rPr lang="en-GB" sz="2400" dirty="0"/>
              <a:t>Enter the voltage across  of R1</a:t>
            </a:r>
          </a:p>
        </p:txBody>
      </p:sp>
      <p:sp>
        <p:nvSpPr>
          <p:cNvPr id="18" name="Rectangle 17">
            <a:extLst>
              <a:ext uri="{FF2B5EF4-FFF2-40B4-BE49-F238E27FC236}">
                <a16:creationId xmlns:a16="http://schemas.microsoft.com/office/drawing/2014/main" id="{254113CE-7A8B-BE43-9EAF-808D17565B13}"/>
              </a:ext>
            </a:extLst>
          </p:cNvPr>
          <p:cNvSpPr/>
          <p:nvPr/>
        </p:nvSpPr>
        <p:spPr>
          <a:xfrm>
            <a:off x="3435006" y="3585277"/>
            <a:ext cx="359394" cy="461665"/>
          </a:xfrm>
          <a:prstGeom prst="rect">
            <a:avLst/>
          </a:prstGeom>
        </p:spPr>
        <p:txBody>
          <a:bodyPr wrap="none">
            <a:spAutoFit/>
          </a:bodyPr>
          <a:lstStyle/>
          <a:p>
            <a:r>
              <a:rPr lang="en-GB" sz="2400" dirty="0"/>
              <a:t>V</a:t>
            </a:r>
            <a:endParaRPr lang="en-GB" dirty="0"/>
          </a:p>
        </p:txBody>
      </p:sp>
      <p:sp>
        <p:nvSpPr>
          <p:cNvPr id="6" name="TextBox 5">
            <a:extLst>
              <a:ext uri="{FF2B5EF4-FFF2-40B4-BE49-F238E27FC236}">
                <a16:creationId xmlns:a16="http://schemas.microsoft.com/office/drawing/2014/main" id="{AD1BC099-C723-274C-9870-E1553BA12B4F}"/>
              </a:ext>
            </a:extLst>
          </p:cNvPr>
          <p:cNvSpPr txBox="1"/>
          <p:nvPr/>
        </p:nvSpPr>
        <p:spPr>
          <a:xfrm>
            <a:off x="1057330" y="1066405"/>
            <a:ext cx="5080000" cy="1200329"/>
          </a:xfrm>
          <a:prstGeom prst="rect">
            <a:avLst/>
          </a:prstGeom>
          <a:noFill/>
        </p:spPr>
        <p:txBody>
          <a:bodyPr wrap="square" rtlCol="0">
            <a:spAutoFit/>
          </a:bodyPr>
          <a:lstStyle/>
          <a:p>
            <a:r>
              <a:rPr lang="en-GB" sz="2400" dirty="0"/>
              <a:t>Now lets go back to our simple parallel circuit and take some more measurements.</a:t>
            </a:r>
          </a:p>
        </p:txBody>
      </p:sp>
    </p:spTree>
    <p:custDataLst>
      <p:tags r:id="rId1"/>
    </p:custDataLst>
    <p:extLst>
      <p:ext uri="{BB962C8B-B14F-4D97-AF65-F5344CB8AC3E}">
        <p14:creationId xmlns:p14="http://schemas.microsoft.com/office/powerpoint/2010/main" val="749685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2</a:t>
            </a:r>
          </a:p>
        </p:txBody>
      </p:sp>
      <p:sp>
        <p:nvSpPr>
          <p:cNvPr id="3" name="Content Placeholder 2"/>
          <p:cNvSpPr>
            <a:spLocks noGrp="1"/>
          </p:cNvSpPr>
          <p:nvPr>
            <p:ph idx="1"/>
          </p:nvPr>
        </p:nvSpPr>
        <p:spPr>
          <a:xfrm>
            <a:off x="1122532" y="1091868"/>
            <a:ext cx="5014798" cy="579710"/>
          </a:xfrm>
          <a:solidFill>
            <a:schemeClr val="tx2">
              <a:lumMod val="40000"/>
              <a:lumOff val="60000"/>
            </a:schemeClr>
          </a:solidFill>
        </p:spPr>
        <p:txBody>
          <a:bodyPr>
            <a:noAutofit/>
          </a:bodyPr>
          <a:lstStyle/>
          <a:p>
            <a:pPr marL="0" indent="0" algn="just">
              <a:buNone/>
            </a:pPr>
            <a:r>
              <a:rPr lang="en-GB" sz="2400" i="1" dirty="0"/>
              <a:t>Measure the voltage across R2.</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Img10</a:t>
            </a:r>
          </a:p>
        </p:txBody>
      </p:sp>
      <p:sp>
        <p:nvSpPr>
          <p:cNvPr id="12" name="Rectangle 11">
            <a:extLst>
              <a:ext uri="{FF2B5EF4-FFF2-40B4-BE49-F238E27FC236}">
                <a16:creationId xmlns:a16="http://schemas.microsoft.com/office/drawing/2014/main" id="{5A0E2C14-3F79-074F-8882-A0BBD8A0FF94}"/>
              </a:ext>
            </a:extLst>
          </p:cNvPr>
          <p:cNvSpPr/>
          <p:nvPr/>
        </p:nvSpPr>
        <p:spPr>
          <a:xfrm>
            <a:off x="1167080" y="3249541"/>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1137161" y="3852617"/>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2" y="2787876"/>
            <a:ext cx="3564245" cy="461665"/>
          </a:xfrm>
          <a:prstGeom prst="rect">
            <a:avLst/>
          </a:prstGeom>
          <a:noFill/>
        </p:spPr>
        <p:txBody>
          <a:bodyPr wrap="none" rtlCol="0">
            <a:spAutoFit/>
          </a:bodyPr>
          <a:lstStyle/>
          <a:p>
            <a:r>
              <a:rPr lang="en-GB" sz="2400" dirty="0"/>
              <a:t>Enter the voltage across R2</a:t>
            </a:r>
          </a:p>
        </p:txBody>
      </p:sp>
      <p:sp>
        <p:nvSpPr>
          <p:cNvPr id="15" name="TextBox 14">
            <a:extLst>
              <a:ext uri="{FF2B5EF4-FFF2-40B4-BE49-F238E27FC236}">
                <a16:creationId xmlns:a16="http://schemas.microsoft.com/office/drawing/2014/main" id="{08A87B10-117D-5A48-93F8-44BE64DF7A65}"/>
              </a:ext>
            </a:extLst>
          </p:cNvPr>
          <p:cNvSpPr txBox="1"/>
          <p:nvPr/>
        </p:nvSpPr>
        <p:spPr>
          <a:xfrm>
            <a:off x="3473974" y="3225877"/>
            <a:ext cx="359394" cy="461665"/>
          </a:xfrm>
          <a:prstGeom prst="rect">
            <a:avLst/>
          </a:prstGeom>
          <a:noFill/>
        </p:spPr>
        <p:txBody>
          <a:bodyPr wrap="none" rtlCol="0">
            <a:spAutoFit/>
          </a:bodyPr>
          <a:lstStyle/>
          <a:p>
            <a:r>
              <a:rPr lang="en-GB" sz="2400" dirty="0"/>
              <a:t>V</a:t>
            </a:r>
          </a:p>
        </p:txBody>
      </p:sp>
      <p:pic>
        <p:nvPicPr>
          <p:cNvPr id="16" name="Graphic 15" descr="User">
            <a:extLst>
              <a:ext uri="{FF2B5EF4-FFF2-40B4-BE49-F238E27FC236}">
                <a16:creationId xmlns:a16="http://schemas.microsoft.com/office/drawing/2014/main" id="{CCB1B42E-D697-044B-BE04-EF8D6681E1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13169"/>
            <a:ext cx="854046" cy="854046"/>
          </a:xfrm>
          <a:prstGeom prst="rect">
            <a:avLst/>
          </a:prstGeom>
        </p:spPr>
      </p:pic>
    </p:spTree>
    <p:custDataLst>
      <p:tags r:id="rId1"/>
    </p:custDataLst>
    <p:extLst>
      <p:ext uri="{BB962C8B-B14F-4D97-AF65-F5344CB8AC3E}">
        <p14:creationId xmlns:p14="http://schemas.microsoft.com/office/powerpoint/2010/main" val="301276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lstStyle/>
          <a:p>
            <a:r>
              <a:rPr lang="en-GB" dirty="0"/>
              <a:t>Assumed prior learning</a:t>
            </a:r>
          </a:p>
        </p:txBody>
      </p:sp>
      <p:sp>
        <p:nvSpPr>
          <p:cNvPr id="3" name="Content Placeholder 2"/>
          <p:cNvSpPr>
            <a:spLocks noGrp="1"/>
          </p:cNvSpPr>
          <p:nvPr>
            <p:ph idx="1"/>
          </p:nvPr>
        </p:nvSpPr>
        <p:spPr>
          <a:xfrm>
            <a:off x="1122531" y="1091867"/>
            <a:ext cx="8059513" cy="3672637"/>
          </a:xfrm>
        </p:spPr>
        <p:txBody>
          <a:bodyPr>
            <a:noAutofit/>
          </a:bodyPr>
          <a:lstStyle/>
          <a:p>
            <a:pPr marL="0" indent="0">
              <a:buNone/>
            </a:pPr>
            <a:r>
              <a:rPr lang="en-GB" dirty="0"/>
              <a:t>05_01_00</a:t>
            </a:r>
          </a:p>
          <a:p>
            <a:pPr marL="0" indent="0">
              <a:buNone/>
            </a:pPr>
            <a:r>
              <a:rPr lang="en-GB" dirty="0"/>
              <a:t>05_01_02</a:t>
            </a:r>
          </a:p>
          <a:p>
            <a:pPr marL="0" indent="0">
              <a:buNone/>
            </a:pPr>
            <a:r>
              <a:rPr lang="en-GB" dirty="0"/>
              <a:t>05_02_01</a:t>
            </a:r>
          </a:p>
          <a:p>
            <a:pPr marL="0" indent="0">
              <a:buNone/>
            </a:pPr>
            <a:r>
              <a:rPr lang="en-GB" dirty="0"/>
              <a:t>05_03_01</a:t>
            </a:r>
          </a:p>
          <a:p>
            <a:pPr marL="0" indent="0">
              <a:buNone/>
            </a:pPr>
            <a:r>
              <a:rPr lang="en-GB" dirty="0"/>
              <a:t>05_04_01</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585337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3</a:t>
            </a:r>
          </a:p>
        </p:txBody>
      </p:sp>
      <p:sp>
        <p:nvSpPr>
          <p:cNvPr id="3" name="Content Placeholder 2"/>
          <p:cNvSpPr>
            <a:spLocks noGrp="1"/>
          </p:cNvSpPr>
          <p:nvPr>
            <p:ph idx="1"/>
          </p:nvPr>
        </p:nvSpPr>
        <p:spPr>
          <a:xfrm>
            <a:off x="1122532" y="1091868"/>
            <a:ext cx="5014798" cy="854046"/>
          </a:xfrm>
          <a:solidFill>
            <a:schemeClr val="tx2">
              <a:lumMod val="40000"/>
              <a:lumOff val="60000"/>
            </a:schemeClr>
          </a:solidFill>
        </p:spPr>
        <p:txBody>
          <a:bodyPr>
            <a:noAutofit/>
          </a:bodyPr>
          <a:lstStyle/>
          <a:p>
            <a:pPr marL="0" indent="0" algn="just">
              <a:buNone/>
            </a:pPr>
            <a:r>
              <a:rPr lang="en-GB" sz="2400" i="1" dirty="0"/>
              <a:t>Are the voltages across both resistors the same?</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Img11</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
        <p:nvSpPr>
          <p:cNvPr id="10" name="TextBox 9">
            <a:extLst>
              <a:ext uri="{FF2B5EF4-FFF2-40B4-BE49-F238E27FC236}">
                <a16:creationId xmlns:a16="http://schemas.microsoft.com/office/drawing/2014/main" id="{12D6BB83-1BE1-ED43-AF3C-0848C0829E40}"/>
              </a:ext>
            </a:extLst>
          </p:cNvPr>
          <p:cNvSpPr txBox="1"/>
          <p:nvPr/>
        </p:nvSpPr>
        <p:spPr>
          <a:xfrm>
            <a:off x="1472339" y="2537229"/>
            <a:ext cx="599267" cy="461665"/>
          </a:xfrm>
          <a:prstGeom prst="rect">
            <a:avLst/>
          </a:prstGeom>
          <a:noFill/>
        </p:spPr>
        <p:txBody>
          <a:bodyPr wrap="none" rtlCol="0">
            <a:spAutoFit/>
          </a:bodyPr>
          <a:lstStyle/>
          <a:p>
            <a:r>
              <a:rPr lang="en-GB" sz="2400" b="1" dirty="0"/>
              <a:t>Yes</a:t>
            </a:r>
          </a:p>
        </p:txBody>
      </p:sp>
      <p:sp>
        <p:nvSpPr>
          <p:cNvPr id="11" name="TextBox 10">
            <a:extLst>
              <a:ext uri="{FF2B5EF4-FFF2-40B4-BE49-F238E27FC236}">
                <a16:creationId xmlns:a16="http://schemas.microsoft.com/office/drawing/2014/main" id="{BBAD90C8-DCD9-1B46-A324-0CDEB092F778}"/>
              </a:ext>
            </a:extLst>
          </p:cNvPr>
          <p:cNvSpPr txBox="1"/>
          <p:nvPr/>
        </p:nvSpPr>
        <p:spPr>
          <a:xfrm>
            <a:off x="1472339" y="2998894"/>
            <a:ext cx="551754" cy="461665"/>
          </a:xfrm>
          <a:prstGeom prst="rect">
            <a:avLst/>
          </a:prstGeom>
          <a:noFill/>
        </p:spPr>
        <p:txBody>
          <a:bodyPr wrap="none" rtlCol="0">
            <a:spAutoFit/>
          </a:bodyPr>
          <a:lstStyle/>
          <a:p>
            <a:r>
              <a:rPr lang="en-GB" sz="2400" b="1" dirty="0"/>
              <a:t>No</a:t>
            </a:r>
          </a:p>
        </p:txBody>
      </p:sp>
      <p:sp>
        <p:nvSpPr>
          <p:cNvPr id="16" name="Oval 15">
            <a:extLst>
              <a:ext uri="{FF2B5EF4-FFF2-40B4-BE49-F238E27FC236}">
                <a16:creationId xmlns:a16="http://schemas.microsoft.com/office/drawing/2014/main" id="{24A96B43-2B8B-BA45-A54D-55DC01CBE8A6}"/>
              </a:ext>
            </a:extLst>
          </p:cNvPr>
          <p:cNvSpPr/>
          <p:nvPr/>
        </p:nvSpPr>
        <p:spPr>
          <a:xfrm>
            <a:off x="1241738" y="2678061"/>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441D1032-F190-D244-AFDE-D5577530D17F}"/>
              </a:ext>
            </a:extLst>
          </p:cNvPr>
          <p:cNvSpPr/>
          <p:nvPr/>
        </p:nvSpPr>
        <p:spPr>
          <a:xfrm>
            <a:off x="1241738" y="3139726"/>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809163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4</a:t>
            </a:r>
          </a:p>
        </p:txBody>
      </p:sp>
      <p:sp>
        <p:nvSpPr>
          <p:cNvPr id="3" name="Content Placeholder 2"/>
          <p:cNvSpPr>
            <a:spLocks noGrp="1"/>
          </p:cNvSpPr>
          <p:nvPr>
            <p:ph idx="1"/>
          </p:nvPr>
        </p:nvSpPr>
        <p:spPr>
          <a:xfrm>
            <a:off x="1122532" y="1091869"/>
            <a:ext cx="5014798" cy="1092932"/>
          </a:xfrm>
          <a:solidFill>
            <a:schemeClr val="tx2">
              <a:lumMod val="40000"/>
              <a:lumOff val="60000"/>
            </a:schemeClr>
          </a:solidFill>
        </p:spPr>
        <p:txBody>
          <a:bodyPr>
            <a:noAutofit/>
          </a:bodyPr>
          <a:lstStyle/>
          <a:p>
            <a:pPr marL="0" indent="0" algn="just">
              <a:buNone/>
            </a:pPr>
            <a:r>
              <a:rPr lang="en-GB" sz="2400" i="1" dirty="0"/>
              <a:t>Measure the current through R1. Is this the same as the current you calculate by using Ohm’s Law before?</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Img12</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
        <p:nvSpPr>
          <p:cNvPr id="10" name="Rectangle 9">
            <a:extLst>
              <a:ext uri="{FF2B5EF4-FFF2-40B4-BE49-F238E27FC236}">
                <a16:creationId xmlns:a16="http://schemas.microsoft.com/office/drawing/2014/main" id="{738CCEA4-EA6E-9F4C-8922-64A27B31B3E0}"/>
              </a:ext>
            </a:extLst>
          </p:cNvPr>
          <p:cNvSpPr/>
          <p:nvPr/>
        </p:nvSpPr>
        <p:spPr>
          <a:xfrm>
            <a:off x="1167080" y="3249541"/>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a:extLst>
              <a:ext uri="{FF2B5EF4-FFF2-40B4-BE49-F238E27FC236}">
                <a16:creationId xmlns:a16="http://schemas.microsoft.com/office/drawing/2014/main" id="{2A2D7385-6BA2-1F40-BDB9-72DEEBED2C12}"/>
              </a:ext>
            </a:extLst>
          </p:cNvPr>
          <p:cNvSpPr/>
          <p:nvPr/>
        </p:nvSpPr>
        <p:spPr>
          <a:xfrm>
            <a:off x="1137161" y="3852617"/>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2" name="TextBox 11">
            <a:extLst>
              <a:ext uri="{FF2B5EF4-FFF2-40B4-BE49-F238E27FC236}">
                <a16:creationId xmlns:a16="http://schemas.microsoft.com/office/drawing/2014/main" id="{642DD7A6-65EB-2042-AF75-E087616D5A92}"/>
              </a:ext>
            </a:extLst>
          </p:cNvPr>
          <p:cNvSpPr txBox="1"/>
          <p:nvPr/>
        </p:nvSpPr>
        <p:spPr>
          <a:xfrm>
            <a:off x="1122532" y="2787876"/>
            <a:ext cx="5103000" cy="461665"/>
          </a:xfrm>
          <a:prstGeom prst="rect">
            <a:avLst/>
          </a:prstGeom>
          <a:noFill/>
        </p:spPr>
        <p:txBody>
          <a:bodyPr wrap="none" rtlCol="0">
            <a:spAutoFit/>
          </a:bodyPr>
          <a:lstStyle/>
          <a:p>
            <a:r>
              <a:rPr lang="en-GB" sz="2400" dirty="0"/>
              <a:t>Enter the current measured through R1</a:t>
            </a:r>
          </a:p>
        </p:txBody>
      </p:sp>
      <p:sp>
        <p:nvSpPr>
          <p:cNvPr id="13" name="TextBox 12">
            <a:extLst>
              <a:ext uri="{FF2B5EF4-FFF2-40B4-BE49-F238E27FC236}">
                <a16:creationId xmlns:a16="http://schemas.microsoft.com/office/drawing/2014/main" id="{4D16E984-DAB1-7B4C-8FC4-F09F89F9F792}"/>
              </a:ext>
            </a:extLst>
          </p:cNvPr>
          <p:cNvSpPr txBox="1"/>
          <p:nvPr/>
        </p:nvSpPr>
        <p:spPr>
          <a:xfrm>
            <a:off x="3473974" y="3225877"/>
            <a:ext cx="607859" cy="461665"/>
          </a:xfrm>
          <a:prstGeom prst="rect">
            <a:avLst/>
          </a:prstGeom>
          <a:noFill/>
        </p:spPr>
        <p:txBody>
          <a:bodyPr wrap="none" rtlCol="0">
            <a:spAutoFit/>
          </a:bodyPr>
          <a:lstStyle/>
          <a:p>
            <a:r>
              <a:rPr lang="en-GB" sz="2400" dirty="0"/>
              <a:t>mA</a:t>
            </a:r>
          </a:p>
        </p:txBody>
      </p:sp>
    </p:spTree>
    <p:custDataLst>
      <p:tags r:id="rId1"/>
    </p:custDataLst>
    <p:extLst>
      <p:ext uri="{BB962C8B-B14F-4D97-AF65-F5344CB8AC3E}">
        <p14:creationId xmlns:p14="http://schemas.microsoft.com/office/powerpoint/2010/main" val="1090317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5</a:t>
            </a:r>
          </a:p>
        </p:txBody>
      </p:sp>
      <p:sp>
        <p:nvSpPr>
          <p:cNvPr id="3" name="Content Placeholder 2"/>
          <p:cNvSpPr>
            <a:spLocks noGrp="1"/>
          </p:cNvSpPr>
          <p:nvPr>
            <p:ph idx="1"/>
          </p:nvPr>
        </p:nvSpPr>
        <p:spPr>
          <a:xfrm>
            <a:off x="1122532" y="1091867"/>
            <a:ext cx="5014798" cy="1062077"/>
          </a:xfrm>
          <a:solidFill>
            <a:schemeClr val="tx2">
              <a:lumMod val="40000"/>
              <a:lumOff val="60000"/>
            </a:schemeClr>
          </a:solidFill>
        </p:spPr>
        <p:txBody>
          <a:bodyPr>
            <a:noAutofit/>
          </a:bodyPr>
          <a:lstStyle/>
          <a:p>
            <a:pPr marL="0" indent="0" algn="just">
              <a:buNone/>
            </a:pPr>
            <a:r>
              <a:rPr lang="en-GB" sz="2400" i="1" dirty="0"/>
              <a:t>Measure the current through R2. Is this the same as the current you calculate by using Ohm’s Law?</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Img13</a:t>
            </a:r>
          </a:p>
        </p:txBody>
      </p:sp>
      <p:sp>
        <p:nvSpPr>
          <p:cNvPr id="12" name="Rectangle 11">
            <a:extLst>
              <a:ext uri="{FF2B5EF4-FFF2-40B4-BE49-F238E27FC236}">
                <a16:creationId xmlns:a16="http://schemas.microsoft.com/office/drawing/2014/main" id="{5A0E2C14-3F79-074F-8882-A0BBD8A0FF94}"/>
              </a:ext>
            </a:extLst>
          </p:cNvPr>
          <p:cNvSpPr/>
          <p:nvPr/>
        </p:nvSpPr>
        <p:spPr>
          <a:xfrm>
            <a:off x="1025967" y="3220259"/>
            <a:ext cx="2151911"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1025967" y="3836200"/>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855023" y="2764240"/>
            <a:ext cx="5096071" cy="461665"/>
          </a:xfrm>
          <a:prstGeom prst="rect">
            <a:avLst/>
          </a:prstGeom>
          <a:noFill/>
        </p:spPr>
        <p:txBody>
          <a:bodyPr wrap="square" rtlCol="0">
            <a:spAutoFit/>
          </a:bodyPr>
          <a:lstStyle/>
          <a:p>
            <a:r>
              <a:rPr lang="en-GB" sz="2400" dirty="0"/>
              <a:t>Enter the current measured through R2</a:t>
            </a:r>
          </a:p>
        </p:txBody>
      </p:sp>
      <p:sp>
        <p:nvSpPr>
          <p:cNvPr id="15" name="TextBox 14">
            <a:extLst>
              <a:ext uri="{FF2B5EF4-FFF2-40B4-BE49-F238E27FC236}">
                <a16:creationId xmlns:a16="http://schemas.microsoft.com/office/drawing/2014/main" id="{08A87B10-117D-5A48-93F8-44BE64DF7A65}"/>
              </a:ext>
            </a:extLst>
          </p:cNvPr>
          <p:cNvSpPr txBox="1"/>
          <p:nvPr/>
        </p:nvSpPr>
        <p:spPr>
          <a:xfrm>
            <a:off x="3177878" y="3220259"/>
            <a:ext cx="607859" cy="461665"/>
          </a:xfrm>
          <a:prstGeom prst="rect">
            <a:avLst/>
          </a:prstGeom>
          <a:noFill/>
        </p:spPr>
        <p:txBody>
          <a:bodyPr wrap="none" rtlCol="0">
            <a:spAutoFit/>
          </a:bodyPr>
          <a:lstStyle/>
          <a:p>
            <a:r>
              <a:rPr lang="en-US" sz="2400" dirty="0"/>
              <a:t>mA</a:t>
            </a:r>
            <a:endParaRPr lang="en-GB" sz="2400" dirty="0"/>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Tree>
    <p:custDataLst>
      <p:tags r:id="rId1"/>
    </p:custDataLst>
    <p:extLst>
      <p:ext uri="{BB962C8B-B14F-4D97-AF65-F5344CB8AC3E}">
        <p14:creationId xmlns:p14="http://schemas.microsoft.com/office/powerpoint/2010/main" val="1347964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6</a:t>
            </a:r>
          </a:p>
        </p:txBody>
      </p:sp>
      <p:sp>
        <p:nvSpPr>
          <p:cNvPr id="3" name="Content Placeholder 2"/>
          <p:cNvSpPr>
            <a:spLocks noGrp="1"/>
          </p:cNvSpPr>
          <p:nvPr>
            <p:ph idx="1"/>
          </p:nvPr>
        </p:nvSpPr>
        <p:spPr>
          <a:xfrm>
            <a:off x="1122532" y="1091868"/>
            <a:ext cx="5014798" cy="1672372"/>
          </a:xfrm>
          <a:solidFill>
            <a:schemeClr val="tx2">
              <a:lumMod val="40000"/>
              <a:lumOff val="60000"/>
            </a:schemeClr>
          </a:solidFill>
        </p:spPr>
        <p:txBody>
          <a:bodyPr>
            <a:noAutofit/>
          </a:bodyPr>
          <a:lstStyle/>
          <a:p>
            <a:pPr marL="0" indent="0" algn="just">
              <a:buNone/>
            </a:pPr>
            <a:r>
              <a:rPr lang="en-GB" sz="2400" i="1" dirty="0"/>
              <a:t>What do you notice about the currents through R1 and R2? Which of the following describes the relationship between the currents through R1 and R2?</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Img14</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3ED05C1-1377-E24A-867C-E62A6BB3D0BF}"/>
                  </a:ext>
                </a:extLst>
              </p:cNvPr>
              <p:cNvSpPr txBox="1"/>
              <p:nvPr/>
            </p:nvSpPr>
            <p:spPr>
              <a:xfrm>
                <a:off x="3223654" y="3765832"/>
                <a:ext cx="922560" cy="5657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𝑅</m:t>
                          </m:r>
                          <m:r>
                            <a:rPr lang="en-US" b="0" i="1" smtClean="0">
                              <a:latin typeface="Cambria Math" panose="02040503050406030204" pitchFamily="18" charset="0"/>
                            </a:rPr>
                            <m:t>1</m:t>
                          </m:r>
                        </m:num>
                        <m:den>
                          <m:r>
                            <a:rPr lang="en-US" b="0" i="1" smtClean="0">
                              <a:latin typeface="Cambria Math" panose="02040503050406030204" pitchFamily="18" charset="0"/>
                            </a:rPr>
                            <m:t>𝑅</m:t>
                          </m:r>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𝑅</m:t>
                              </m:r>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𝑅</m:t>
                              </m:r>
                              <m:r>
                                <a:rPr lang="en-US" b="0" i="1" smtClean="0">
                                  <a:latin typeface="Cambria Math" panose="02040503050406030204" pitchFamily="18" charset="0"/>
                                </a:rPr>
                                <m:t>2</m:t>
                              </m:r>
                            </m:sub>
                          </m:sSub>
                        </m:den>
                      </m:f>
                    </m:oMath>
                  </m:oMathPara>
                </a14:m>
                <a:endParaRPr lang="en-GB" dirty="0"/>
              </a:p>
            </p:txBody>
          </p:sp>
        </mc:Choice>
        <mc:Fallback xmlns="">
          <p:sp>
            <p:nvSpPr>
              <p:cNvPr id="10" name="TextBox 9">
                <a:extLst>
                  <a:ext uri="{FF2B5EF4-FFF2-40B4-BE49-F238E27FC236}">
                    <a16:creationId xmlns:a16="http://schemas.microsoft.com/office/drawing/2014/main" id="{83ED05C1-1377-E24A-867C-E62A6BB3D0BF}"/>
                  </a:ext>
                </a:extLst>
              </p:cNvPr>
              <p:cNvSpPr txBox="1">
                <a:spLocks noRot="1" noChangeAspect="1" noMove="1" noResize="1" noEditPoints="1" noAdjustHandles="1" noChangeArrowheads="1" noChangeShapeType="1" noTextEdit="1"/>
              </p:cNvSpPr>
              <p:nvPr/>
            </p:nvSpPr>
            <p:spPr>
              <a:xfrm>
                <a:off x="3223654" y="3765832"/>
                <a:ext cx="922560" cy="565732"/>
              </a:xfrm>
              <a:prstGeom prst="rect">
                <a:avLst/>
              </a:prstGeom>
              <a:blipFill>
                <a:blip r:embed="rId6"/>
                <a:stretch>
                  <a:fillRect l="-5479" t="-4444" r="-1370" b="-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902A6F5-9409-964E-8B31-1AF2F8751406}"/>
                  </a:ext>
                </a:extLst>
              </p:cNvPr>
              <p:cNvSpPr txBox="1"/>
              <p:nvPr/>
            </p:nvSpPr>
            <p:spPr>
              <a:xfrm>
                <a:off x="1122532" y="3840038"/>
                <a:ext cx="922560" cy="5657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𝑅</m:t>
                          </m:r>
                          <m:r>
                            <a:rPr lang="en-US" b="0" i="1" smtClean="0">
                              <a:latin typeface="Cambria Math" panose="02040503050406030204" pitchFamily="18" charset="0"/>
                            </a:rPr>
                            <m:t>1</m:t>
                          </m:r>
                        </m:num>
                        <m:den>
                          <m:r>
                            <a:rPr lang="en-US" b="0" i="1" smtClean="0">
                              <a:latin typeface="Cambria Math" panose="02040503050406030204" pitchFamily="18" charset="0"/>
                            </a:rPr>
                            <m:t>𝑅</m:t>
                          </m:r>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𝑅</m:t>
                              </m:r>
                              <m:r>
                                <a:rPr lang="en-US" b="0" i="1" smtClean="0">
                                  <a:latin typeface="Cambria Math" panose="02040503050406030204" pitchFamily="18" charset="0"/>
                                </a:rPr>
                                <m:t>2</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𝑅</m:t>
                              </m:r>
                              <m:r>
                                <a:rPr lang="en-US" b="0" i="1" smtClean="0">
                                  <a:latin typeface="Cambria Math" panose="02040503050406030204" pitchFamily="18" charset="0"/>
                                </a:rPr>
                                <m:t>1</m:t>
                              </m:r>
                            </m:sub>
                          </m:sSub>
                        </m:den>
                      </m:f>
                    </m:oMath>
                  </m:oMathPara>
                </a14:m>
                <a:endParaRPr lang="en-GB" dirty="0"/>
              </a:p>
            </p:txBody>
          </p:sp>
        </mc:Choice>
        <mc:Fallback xmlns="">
          <p:sp>
            <p:nvSpPr>
              <p:cNvPr id="11" name="TextBox 10">
                <a:extLst>
                  <a:ext uri="{FF2B5EF4-FFF2-40B4-BE49-F238E27FC236}">
                    <a16:creationId xmlns:a16="http://schemas.microsoft.com/office/drawing/2014/main" id="{C902A6F5-9409-964E-8B31-1AF2F8751406}"/>
                  </a:ext>
                </a:extLst>
              </p:cNvPr>
              <p:cNvSpPr txBox="1">
                <a:spLocks noRot="1" noChangeAspect="1" noMove="1" noResize="1" noEditPoints="1" noAdjustHandles="1" noChangeArrowheads="1" noChangeShapeType="1" noTextEdit="1"/>
              </p:cNvSpPr>
              <p:nvPr/>
            </p:nvSpPr>
            <p:spPr>
              <a:xfrm>
                <a:off x="1122532" y="3840038"/>
                <a:ext cx="922560" cy="565732"/>
              </a:xfrm>
              <a:prstGeom prst="rect">
                <a:avLst/>
              </a:prstGeom>
              <a:blipFill>
                <a:blip r:embed="rId7"/>
                <a:stretch>
                  <a:fillRect l="-4054" t="-2174" r="-1351" b="-65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EFECE96-0F79-DA47-A708-6A747E8887EB}"/>
                  </a:ext>
                </a:extLst>
              </p:cNvPr>
              <p:cNvSpPr txBox="1"/>
              <p:nvPr/>
            </p:nvSpPr>
            <p:spPr>
              <a:xfrm>
                <a:off x="3223654" y="2983100"/>
                <a:ext cx="1363386" cy="5638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2=</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𝑅</m:t>
                              </m:r>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𝑅</m:t>
                              </m:r>
                              <m:r>
                                <a:rPr lang="en-US" b="0" i="1" smtClean="0">
                                  <a:latin typeface="Cambria Math" panose="02040503050406030204" pitchFamily="18" charset="0"/>
                                </a:rPr>
                                <m:t>2</m:t>
                              </m:r>
                            </m:sub>
                          </m:sSub>
                        </m:den>
                      </m:f>
                    </m:oMath>
                  </m:oMathPara>
                </a14:m>
                <a:endParaRPr lang="en-GB" dirty="0"/>
              </a:p>
            </p:txBody>
          </p:sp>
        </mc:Choice>
        <mc:Fallback xmlns="">
          <p:sp>
            <p:nvSpPr>
              <p:cNvPr id="16" name="TextBox 15">
                <a:extLst>
                  <a:ext uri="{FF2B5EF4-FFF2-40B4-BE49-F238E27FC236}">
                    <a16:creationId xmlns:a16="http://schemas.microsoft.com/office/drawing/2014/main" id="{DEFECE96-0F79-DA47-A708-6A747E8887EB}"/>
                  </a:ext>
                </a:extLst>
              </p:cNvPr>
              <p:cNvSpPr txBox="1">
                <a:spLocks noRot="1" noChangeAspect="1" noMove="1" noResize="1" noEditPoints="1" noAdjustHandles="1" noChangeArrowheads="1" noChangeShapeType="1" noTextEdit="1"/>
              </p:cNvSpPr>
              <p:nvPr/>
            </p:nvSpPr>
            <p:spPr>
              <a:xfrm>
                <a:off x="3223654" y="2983100"/>
                <a:ext cx="1363386" cy="563872"/>
              </a:xfrm>
              <a:prstGeom prst="rect">
                <a:avLst/>
              </a:prstGeom>
              <a:blipFill>
                <a:blip r:embed="rId8"/>
                <a:stretch>
                  <a:fillRect l="-2778" b="-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F69E68D2-EA9C-1C4A-BDE2-066B924FC57F}"/>
                  </a:ext>
                </a:extLst>
              </p:cNvPr>
              <p:cNvSpPr txBox="1"/>
              <p:nvPr/>
            </p:nvSpPr>
            <p:spPr>
              <a:xfrm>
                <a:off x="1025627" y="3163639"/>
                <a:ext cx="182107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1×</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2×</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2</m:t>
                          </m:r>
                        </m:sub>
                      </m:sSub>
                    </m:oMath>
                  </m:oMathPara>
                </a14:m>
                <a:endParaRPr lang="en-GB" dirty="0"/>
              </a:p>
            </p:txBody>
          </p:sp>
        </mc:Choice>
        <mc:Fallback xmlns="">
          <p:sp>
            <p:nvSpPr>
              <p:cNvPr id="17" name="TextBox 16">
                <a:extLst>
                  <a:ext uri="{FF2B5EF4-FFF2-40B4-BE49-F238E27FC236}">
                    <a16:creationId xmlns:a16="http://schemas.microsoft.com/office/drawing/2014/main" id="{F69E68D2-EA9C-1C4A-BDE2-066B924FC57F}"/>
                  </a:ext>
                </a:extLst>
              </p:cNvPr>
              <p:cNvSpPr txBox="1">
                <a:spLocks noRot="1" noChangeAspect="1" noMove="1" noResize="1" noEditPoints="1" noAdjustHandles="1" noChangeArrowheads="1" noChangeShapeType="1" noTextEdit="1"/>
              </p:cNvSpPr>
              <p:nvPr/>
            </p:nvSpPr>
            <p:spPr>
              <a:xfrm>
                <a:off x="1025627" y="3163639"/>
                <a:ext cx="1821076" cy="276999"/>
              </a:xfrm>
              <a:prstGeom prst="rect">
                <a:avLst/>
              </a:prstGeom>
              <a:blipFill>
                <a:blip r:embed="rId9"/>
                <a:stretch>
                  <a:fillRect l="-2083" b="-13043"/>
                </a:stretch>
              </a:blipFill>
            </p:spPr>
            <p:txBody>
              <a:bodyPr/>
              <a:lstStyle/>
              <a:p>
                <a:r>
                  <a:rPr lang="en-GB">
                    <a:noFill/>
                  </a:rPr>
                  <a:t> </a:t>
                </a:r>
              </a:p>
            </p:txBody>
          </p:sp>
        </mc:Fallback>
      </mc:AlternateContent>
      <p:sp>
        <p:nvSpPr>
          <p:cNvPr id="18" name="Oval 17">
            <a:extLst>
              <a:ext uri="{FF2B5EF4-FFF2-40B4-BE49-F238E27FC236}">
                <a16:creationId xmlns:a16="http://schemas.microsoft.com/office/drawing/2014/main" id="{7F0B4ADF-33C8-AC43-8954-3170577035A0}"/>
              </a:ext>
            </a:extLst>
          </p:cNvPr>
          <p:cNvSpPr/>
          <p:nvPr/>
        </p:nvSpPr>
        <p:spPr>
          <a:xfrm>
            <a:off x="762551" y="3175036"/>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a</a:t>
            </a:r>
          </a:p>
        </p:txBody>
      </p:sp>
      <p:sp>
        <p:nvSpPr>
          <p:cNvPr id="19" name="Oval 18">
            <a:extLst>
              <a:ext uri="{FF2B5EF4-FFF2-40B4-BE49-F238E27FC236}">
                <a16:creationId xmlns:a16="http://schemas.microsoft.com/office/drawing/2014/main" id="{B87B4E91-88E5-1B40-84FB-51BFE627A5C4}"/>
              </a:ext>
            </a:extLst>
          </p:cNvPr>
          <p:cNvSpPr/>
          <p:nvPr/>
        </p:nvSpPr>
        <p:spPr>
          <a:xfrm>
            <a:off x="762551" y="4028897"/>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b</a:t>
            </a:r>
          </a:p>
        </p:txBody>
      </p:sp>
      <p:sp>
        <p:nvSpPr>
          <p:cNvPr id="20" name="Oval 19">
            <a:extLst>
              <a:ext uri="{FF2B5EF4-FFF2-40B4-BE49-F238E27FC236}">
                <a16:creationId xmlns:a16="http://schemas.microsoft.com/office/drawing/2014/main" id="{6C5D8AEC-AD07-3B45-867D-EBAF4BAC48C9}"/>
              </a:ext>
            </a:extLst>
          </p:cNvPr>
          <p:cNvSpPr/>
          <p:nvPr/>
        </p:nvSpPr>
        <p:spPr>
          <a:xfrm>
            <a:off x="2929779" y="3175036"/>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c</a:t>
            </a:r>
          </a:p>
        </p:txBody>
      </p:sp>
      <p:sp>
        <p:nvSpPr>
          <p:cNvPr id="21" name="Oval 20">
            <a:extLst>
              <a:ext uri="{FF2B5EF4-FFF2-40B4-BE49-F238E27FC236}">
                <a16:creationId xmlns:a16="http://schemas.microsoft.com/office/drawing/2014/main" id="{5270E7B9-A7D0-894B-9336-65ACEE4D9795}"/>
              </a:ext>
            </a:extLst>
          </p:cNvPr>
          <p:cNvSpPr/>
          <p:nvPr/>
        </p:nvSpPr>
        <p:spPr>
          <a:xfrm>
            <a:off x="2935310" y="3890397"/>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d</a:t>
            </a:r>
          </a:p>
        </p:txBody>
      </p:sp>
    </p:spTree>
    <p:custDataLst>
      <p:tags r:id="rId1"/>
    </p:custDataLst>
    <p:extLst>
      <p:ext uri="{BB962C8B-B14F-4D97-AF65-F5344CB8AC3E}">
        <p14:creationId xmlns:p14="http://schemas.microsoft.com/office/powerpoint/2010/main" val="1432625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Resistors in Parallel are Current Dividers</a:t>
            </a:r>
          </a:p>
        </p:txBody>
      </p:sp>
      <p:sp>
        <p:nvSpPr>
          <p:cNvPr id="3" name="Content Placeholder 2"/>
          <p:cNvSpPr>
            <a:spLocks noGrp="1"/>
          </p:cNvSpPr>
          <p:nvPr>
            <p:ph idx="1"/>
          </p:nvPr>
        </p:nvSpPr>
        <p:spPr>
          <a:xfrm>
            <a:off x="1122531" y="1091868"/>
            <a:ext cx="8142105" cy="1396499"/>
          </a:xfrm>
        </p:spPr>
        <p:txBody>
          <a:bodyPr>
            <a:noAutofit/>
          </a:bodyPr>
          <a:lstStyle/>
          <a:p>
            <a:pPr marL="0" indent="0">
              <a:buNone/>
            </a:pPr>
            <a:r>
              <a:rPr lang="en-US" sz="2400" dirty="0"/>
              <a:t>Just like resistors in </a:t>
            </a:r>
            <a:r>
              <a:rPr lang="en-US" sz="2400" b="1" dirty="0"/>
              <a:t>series</a:t>
            </a:r>
            <a:r>
              <a:rPr lang="en-US" sz="2400" dirty="0"/>
              <a:t> are </a:t>
            </a:r>
            <a:r>
              <a:rPr lang="en-US" sz="2400" b="1" dirty="0"/>
              <a:t>voltage</a:t>
            </a:r>
            <a:r>
              <a:rPr lang="en-US" sz="2400" dirty="0"/>
              <a:t> dividers, resistors in </a:t>
            </a:r>
            <a:r>
              <a:rPr lang="en-US" sz="2400" b="1" dirty="0"/>
              <a:t>parallel</a:t>
            </a:r>
            <a:r>
              <a:rPr lang="en-US" sz="2400" dirty="0"/>
              <a:t> are </a:t>
            </a:r>
            <a:r>
              <a:rPr lang="en-US" sz="2400" b="1" dirty="0"/>
              <a:t>current</a:t>
            </a:r>
            <a:r>
              <a:rPr lang="en-US" sz="2400" dirty="0"/>
              <a:t> dividers. This is called </a:t>
            </a:r>
            <a:r>
              <a:rPr lang="en-US" sz="2400" b="1" dirty="0" err="1"/>
              <a:t>Kirchoff’s</a:t>
            </a:r>
            <a:r>
              <a:rPr lang="en-US" sz="2400" b="1" dirty="0"/>
              <a:t> Current Law</a:t>
            </a:r>
            <a:r>
              <a:rPr lang="en-US" sz="2400" dirty="0"/>
              <a:t>.</a:t>
            </a:r>
          </a:p>
        </p:txBody>
      </p:sp>
      <p:sp>
        <p:nvSpPr>
          <p:cNvPr id="5" name="Rectangle 4">
            <a:extLst>
              <a:ext uri="{FF2B5EF4-FFF2-40B4-BE49-F238E27FC236}">
                <a16:creationId xmlns:a16="http://schemas.microsoft.com/office/drawing/2014/main" id="{404ED4B3-E251-AD40-B2CA-A34AB0B619F3}"/>
              </a:ext>
            </a:extLst>
          </p:cNvPr>
          <p:cNvSpPr/>
          <p:nvPr/>
        </p:nvSpPr>
        <p:spPr>
          <a:xfrm>
            <a:off x="1163045" y="2695402"/>
            <a:ext cx="3790845" cy="1569660"/>
          </a:xfrm>
          <a:prstGeom prst="rect">
            <a:avLst/>
          </a:prstGeom>
          <a:solidFill>
            <a:schemeClr val="tx2">
              <a:lumMod val="40000"/>
              <a:lumOff val="60000"/>
            </a:schemeClr>
          </a:solidFill>
        </p:spPr>
        <p:txBody>
          <a:bodyPr wrap="square">
            <a:spAutoFit/>
          </a:bodyPr>
          <a:lstStyle/>
          <a:p>
            <a:pPr algn="just"/>
            <a:r>
              <a:rPr lang="en-GB" sz="2400" i="1" dirty="0"/>
              <a:t>Watch the video to see how all the calculations were done and why we get the results we do.</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5" y="2663258"/>
            <a:ext cx="854046" cy="854046"/>
          </a:xfrm>
          <a:prstGeom prst="rect">
            <a:avLst/>
          </a:prstGeom>
        </p:spPr>
      </p:pic>
      <p:sp>
        <p:nvSpPr>
          <p:cNvPr id="7" name="Rectangle 6">
            <a:extLst>
              <a:ext uri="{FF2B5EF4-FFF2-40B4-BE49-F238E27FC236}">
                <a16:creationId xmlns:a16="http://schemas.microsoft.com/office/drawing/2014/main" id="{D6E07482-5310-0643-92A1-8BC7470F6498}"/>
              </a:ext>
            </a:extLst>
          </p:cNvPr>
          <p:cNvSpPr/>
          <p:nvPr/>
        </p:nvSpPr>
        <p:spPr>
          <a:xfrm>
            <a:off x="5129921" y="2668250"/>
            <a:ext cx="4175229" cy="21776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Img15</a:t>
            </a:r>
          </a:p>
        </p:txBody>
      </p:sp>
    </p:spTree>
    <p:custDataLst>
      <p:tags r:id="rId1"/>
    </p:custDataLst>
    <p:extLst>
      <p:ext uri="{BB962C8B-B14F-4D97-AF65-F5344CB8AC3E}">
        <p14:creationId xmlns:p14="http://schemas.microsoft.com/office/powerpoint/2010/main" val="3669037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25B42721-DBAF-E445-BA4E-383F5D6DC017}"/>
              </a:ext>
            </a:extLst>
          </p:cNvPr>
          <p:cNvSpPr/>
          <p:nvPr/>
        </p:nvSpPr>
        <p:spPr>
          <a:xfrm>
            <a:off x="1255776" y="1560576"/>
            <a:ext cx="7571232" cy="270662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4000" b="1" dirty="0">
                <a:latin typeface="Arial" panose="020B0604020202020204" pitchFamily="34" charset="0"/>
              </a:rPr>
              <a:t>Remember</a:t>
            </a:r>
            <a:endParaRPr lang="en-ZA" sz="2800" b="1" dirty="0">
              <a:latin typeface="Arial" panose="020B0604020202020204" pitchFamily="34" charset="0"/>
            </a:endParaRPr>
          </a:p>
          <a:p>
            <a:pPr algn="just"/>
            <a:r>
              <a:rPr lang="en-ZA" sz="2800" dirty="0">
                <a:latin typeface="Arial" panose="020B0604020202020204" pitchFamily="34" charset="0"/>
              </a:rPr>
              <a:t>Resistors in parallel divide up the total current in the same proportion as their resistances.</a:t>
            </a:r>
          </a:p>
          <a:p>
            <a:pPr algn="just"/>
            <a:endParaRPr lang="en-ZA" sz="2800" dirty="0">
              <a:latin typeface="Arial" panose="020B0604020202020204" pitchFamily="34" charset="0"/>
            </a:endParaRPr>
          </a:p>
          <a:p>
            <a:pPr algn="just"/>
            <a:r>
              <a:rPr lang="en-ZA" sz="2800" dirty="0">
                <a:latin typeface="Arial" panose="020B0604020202020204" pitchFamily="34" charset="0"/>
              </a:rPr>
              <a:t>Resistors in </a:t>
            </a:r>
            <a:r>
              <a:rPr lang="en-ZA" sz="2800" dirty="0" err="1">
                <a:latin typeface="Arial" panose="020B0604020202020204" pitchFamily="34" charset="0"/>
              </a:rPr>
              <a:t>parellel</a:t>
            </a:r>
            <a:r>
              <a:rPr lang="en-ZA" sz="2800" dirty="0">
                <a:latin typeface="Arial" panose="020B0604020202020204" pitchFamily="34" charset="0"/>
              </a:rPr>
              <a:t> are current dividers.</a:t>
            </a:r>
          </a:p>
        </p:txBody>
      </p:sp>
    </p:spTree>
    <p:custDataLst>
      <p:tags r:id="rId1"/>
    </p:custDataLst>
    <p:extLst>
      <p:ext uri="{BB962C8B-B14F-4D97-AF65-F5344CB8AC3E}">
        <p14:creationId xmlns:p14="http://schemas.microsoft.com/office/powerpoint/2010/main" val="2110884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 Virtual Circuit</a:t>
            </a:r>
          </a:p>
        </p:txBody>
      </p:sp>
      <p:sp>
        <p:nvSpPr>
          <p:cNvPr id="3" name="Content Placeholder 2"/>
          <p:cNvSpPr>
            <a:spLocks noGrp="1"/>
          </p:cNvSpPr>
          <p:nvPr>
            <p:ph idx="1"/>
          </p:nvPr>
        </p:nvSpPr>
        <p:spPr>
          <a:xfrm>
            <a:off x="1122532" y="1091869"/>
            <a:ext cx="7282914" cy="749123"/>
          </a:xfrm>
        </p:spPr>
        <p:txBody>
          <a:bodyPr>
            <a:noAutofit/>
          </a:bodyPr>
          <a:lstStyle/>
          <a:p>
            <a:pPr marL="0" indent="0" algn="just">
              <a:buNone/>
            </a:pPr>
            <a:r>
              <a:rPr lang="en-GB" sz="2400" dirty="0"/>
              <a:t>Take a moment to explore </a:t>
            </a:r>
            <a:r>
              <a:rPr lang="en-GB" sz="2400" dirty="0" err="1"/>
              <a:t>Kirchoff’s</a:t>
            </a:r>
            <a:r>
              <a:rPr lang="en-GB" sz="2400" dirty="0"/>
              <a:t> Current Law in more detail with another virtual circuit.</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2059039"/>
            <a:ext cx="4410363" cy="1505571"/>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Download and work through the worksheet. Then watch the video to make sure you completed everything correctly.</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059039"/>
            <a:ext cx="854046" cy="854046"/>
          </a:xfrm>
          <a:prstGeom prst="rect">
            <a:avLst/>
          </a:prstGeom>
        </p:spPr>
      </p:pic>
      <p:sp>
        <p:nvSpPr>
          <p:cNvPr id="16" name="Rounded Rectangle 15">
            <a:extLst>
              <a:ext uri="{FF2B5EF4-FFF2-40B4-BE49-F238E27FC236}">
                <a16:creationId xmlns:a16="http://schemas.microsoft.com/office/drawing/2014/main" id="{73E11EA4-0C08-3F4E-B019-E520F0ADBB90}"/>
              </a:ext>
            </a:extLst>
          </p:cNvPr>
          <p:cNvSpPr/>
          <p:nvPr/>
        </p:nvSpPr>
        <p:spPr>
          <a:xfrm>
            <a:off x="1255158" y="3782657"/>
            <a:ext cx="4145109"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worksheet</a:t>
            </a:r>
          </a:p>
        </p:txBody>
      </p:sp>
      <p:sp>
        <p:nvSpPr>
          <p:cNvPr id="9" name="Rectangle 8">
            <a:extLst>
              <a:ext uri="{FF2B5EF4-FFF2-40B4-BE49-F238E27FC236}">
                <a16:creationId xmlns:a16="http://schemas.microsoft.com/office/drawing/2014/main" id="{BADFE794-E4E1-DB4B-BB15-9F31929D71B2}"/>
              </a:ext>
            </a:extLst>
          </p:cNvPr>
          <p:cNvSpPr/>
          <p:nvPr/>
        </p:nvSpPr>
        <p:spPr>
          <a:xfrm>
            <a:off x="5710530" y="2059039"/>
            <a:ext cx="3967566" cy="25231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Img16</a:t>
            </a:r>
          </a:p>
        </p:txBody>
      </p:sp>
      <p:pic>
        <p:nvPicPr>
          <p:cNvPr id="8" name="Picture 7">
            <a:extLst>
              <a:ext uri="{FF2B5EF4-FFF2-40B4-BE49-F238E27FC236}">
                <a16:creationId xmlns:a16="http://schemas.microsoft.com/office/drawing/2014/main" id="{D9C54513-5948-D446-8D9C-BF72B619016C}"/>
              </a:ext>
            </a:extLst>
          </p:cNvPr>
          <p:cNvPicPr>
            <a:picLocks noChangeAspect="1"/>
          </p:cNvPicPr>
          <p:nvPr/>
        </p:nvPicPr>
        <p:blipFill>
          <a:blip r:embed="rId6"/>
          <a:stretch>
            <a:fillRect/>
          </a:stretch>
        </p:blipFill>
        <p:spPr>
          <a:xfrm>
            <a:off x="8563026" y="1091869"/>
            <a:ext cx="876477" cy="876477"/>
          </a:xfrm>
          <a:prstGeom prst="rect">
            <a:avLst/>
          </a:prstGeom>
        </p:spPr>
      </p:pic>
    </p:spTree>
    <p:custDataLst>
      <p:tags r:id="rId1"/>
    </p:custDataLst>
    <p:extLst>
      <p:ext uri="{BB962C8B-B14F-4D97-AF65-F5344CB8AC3E}">
        <p14:creationId xmlns:p14="http://schemas.microsoft.com/office/powerpoint/2010/main" val="367240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Test Yourself</a:t>
            </a:r>
          </a:p>
        </p:txBody>
      </p:sp>
      <p:sp>
        <p:nvSpPr>
          <p:cNvPr id="3" name="Content Placeholder 2"/>
          <p:cNvSpPr>
            <a:spLocks noGrp="1"/>
          </p:cNvSpPr>
          <p:nvPr>
            <p:ph idx="1"/>
          </p:nvPr>
        </p:nvSpPr>
        <p:spPr>
          <a:xfrm>
            <a:off x="1122531" y="1091868"/>
            <a:ext cx="7607557" cy="3821508"/>
          </a:xfrm>
        </p:spPr>
        <p:txBody>
          <a:bodyPr>
            <a:noAutofit/>
          </a:bodyPr>
          <a:lstStyle/>
          <a:p>
            <a:pPr marL="0" indent="0" algn="just">
              <a:buNone/>
            </a:pPr>
            <a:r>
              <a:rPr lang="en-GB" sz="2400" dirty="0"/>
              <a:t>We have come to the end of this unit. Answer the following questions to make sure you understand how resistors in parallel behave.</a:t>
            </a:r>
          </a:p>
        </p:txBody>
      </p:sp>
    </p:spTree>
    <p:custDataLst>
      <p:tags r:id="rId1"/>
    </p:custDataLst>
    <p:extLst>
      <p:ext uri="{BB962C8B-B14F-4D97-AF65-F5344CB8AC3E}">
        <p14:creationId xmlns:p14="http://schemas.microsoft.com/office/powerpoint/2010/main" val="2497692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1</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Two resistors, 400Ω and 550Ω are connected in parallel? What is the total resistance in the circuit?</a:t>
            </a:r>
          </a:p>
          <a:p>
            <a:pPr marL="0" indent="0">
              <a:buNone/>
            </a:pPr>
            <a:endParaRPr lang="en-US" sz="2400" dirty="0"/>
          </a:p>
          <a:p>
            <a:pPr marL="457200" indent="-457200">
              <a:buFont typeface="+mj-lt"/>
              <a:buAutoNum type="alphaLcParenR"/>
            </a:pPr>
            <a:r>
              <a:rPr lang="en-US" sz="2400" dirty="0"/>
              <a:t>950Ω</a:t>
            </a:r>
          </a:p>
          <a:p>
            <a:pPr marL="457200" indent="-457200">
              <a:buFont typeface="+mj-lt"/>
              <a:buAutoNum type="alphaLcParenR"/>
            </a:pPr>
            <a:r>
              <a:rPr lang="en-US" sz="2400" dirty="0"/>
              <a:t>50Ω</a:t>
            </a:r>
          </a:p>
          <a:p>
            <a:pPr marL="457200" indent="-457200">
              <a:buFont typeface="+mj-lt"/>
              <a:buAutoNum type="alphaLcParenR"/>
            </a:pPr>
            <a:r>
              <a:rPr lang="en-GB" sz="2400" dirty="0"/>
              <a:t>0.004</a:t>
            </a:r>
            <a:r>
              <a:rPr lang="en-US" sz="2400" dirty="0"/>
              <a:t>Ω</a:t>
            </a:r>
          </a:p>
          <a:p>
            <a:pPr marL="457200" indent="-457200">
              <a:buFont typeface="+mj-lt"/>
              <a:buAutoNum type="alphaLcParenR"/>
            </a:pPr>
            <a:r>
              <a:rPr lang="en-US" sz="2400" dirty="0"/>
              <a:t>231.6Ω</a:t>
            </a: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1008187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2</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Three resistors, 200Ω and 430Ω and 780Ω are connected in parallel across a 9V battery. What is the total current flowing in the circuit?</a:t>
            </a:r>
          </a:p>
          <a:p>
            <a:pPr marL="0" indent="0">
              <a:buNone/>
            </a:pPr>
            <a:endParaRPr lang="en-US" sz="2400" dirty="0"/>
          </a:p>
          <a:p>
            <a:pPr marL="457200" indent="-457200">
              <a:buFont typeface="+mj-lt"/>
              <a:buAutoNum type="alphaLcParenR"/>
            </a:pPr>
            <a:r>
              <a:rPr lang="en-US" sz="2400" dirty="0"/>
              <a:t>77.5mA</a:t>
            </a:r>
          </a:p>
          <a:p>
            <a:pPr marL="457200" indent="-457200">
              <a:buFont typeface="+mj-lt"/>
              <a:buAutoNum type="alphaLcParenR"/>
            </a:pPr>
            <a:r>
              <a:rPr lang="en-US" sz="2400" dirty="0"/>
              <a:t>6.4mA</a:t>
            </a:r>
          </a:p>
          <a:p>
            <a:pPr marL="457200" indent="-457200">
              <a:buFont typeface="+mj-lt"/>
              <a:buAutoNum type="alphaLcParenR"/>
            </a:pPr>
            <a:r>
              <a:rPr lang="en-GB" sz="2400" dirty="0"/>
              <a:t>38.7</a:t>
            </a:r>
            <a:r>
              <a:rPr lang="en-US" sz="2400" dirty="0"/>
              <a:t>mA</a:t>
            </a:r>
          </a:p>
          <a:p>
            <a:pPr marL="457200" indent="-457200">
              <a:buFont typeface="+mj-lt"/>
              <a:buAutoNum type="alphaLcParenR"/>
            </a:pPr>
            <a:r>
              <a:rPr lang="en-US" sz="2400" dirty="0"/>
              <a:t>24.2mA</a:t>
            </a: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219558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Outcomes</a:t>
            </a:r>
          </a:p>
        </p:txBody>
      </p:sp>
      <p:sp>
        <p:nvSpPr>
          <p:cNvPr id="3" name="Content Placeholder 2"/>
          <p:cNvSpPr>
            <a:spLocks noGrp="1"/>
          </p:cNvSpPr>
          <p:nvPr>
            <p:ph idx="1"/>
          </p:nvPr>
        </p:nvSpPr>
        <p:spPr>
          <a:xfrm>
            <a:off x="1122531" y="1091868"/>
            <a:ext cx="8059513" cy="3911932"/>
          </a:xfrm>
        </p:spPr>
        <p:txBody>
          <a:bodyPr>
            <a:no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Content Placeholder 2">
            <a:extLst>
              <a:ext uri="{FF2B5EF4-FFF2-40B4-BE49-F238E27FC236}">
                <a16:creationId xmlns:a16="http://schemas.microsoft.com/office/drawing/2014/main" id="{FAF059E8-2842-4E9C-8451-7347808E5181}"/>
              </a:ext>
            </a:extLst>
          </p:cNvPr>
          <p:cNvSpPr txBox="1">
            <a:spLocks/>
          </p:cNvSpPr>
          <p:nvPr/>
        </p:nvSpPr>
        <p:spPr>
          <a:xfrm>
            <a:off x="1122531" y="1091868"/>
            <a:ext cx="8059513" cy="3645525"/>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By the end of this unit the learner will be able to:</a:t>
            </a:r>
          </a:p>
          <a:p>
            <a:pPr marL="457200" indent="-457200">
              <a:buFont typeface="+mj-lt"/>
              <a:buAutoNum type="arabicPeriod"/>
            </a:pPr>
            <a:endParaRPr lang="en-GB" sz="2400"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3</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What is the current flowing through R1 in the following circuit?</a:t>
            </a:r>
          </a:p>
          <a:p>
            <a:pPr marL="0" indent="0">
              <a:buNone/>
            </a:pPr>
            <a:endParaRPr lang="en-US" sz="2400" dirty="0"/>
          </a:p>
          <a:p>
            <a:pPr marL="457200" indent="-457200">
              <a:buFont typeface="+mj-lt"/>
              <a:buAutoNum type="alphaLcParenR"/>
            </a:pPr>
            <a:r>
              <a:rPr lang="en-US" sz="2400" dirty="0"/>
              <a:t>12mA</a:t>
            </a:r>
          </a:p>
          <a:p>
            <a:pPr marL="457200" indent="-457200">
              <a:buFont typeface="+mj-lt"/>
              <a:buAutoNum type="alphaLcParenR"/>
            </a:pPr>
            <a:r>
              <a:rPr lang="en-US" sz="2400" dirty="0"/>
              <a:t>13mA</a:t>
            </a:r>
          </a:p>
          <a:p>
            <a:pPr marL="457200" indent="-457200">
              <a:buFont typeface="+mj-lt"/>
              <a:buAutoNum type="alphaLcParenR"/>
            </a:pPr>
            <a:r>
              <a:rPr lang="en-US" sz="2400" dirty="0"/>
              <a:t>14mA</a:t>
            </a:r>
          </a:p>
          <a:p>
            <a:pPr marL="457200" indent="-457200">
              <a:buFont typeface="+mj-lt"/>
              <a:buAutoNum type="alphaLcParenR"/>
            </a:pPr>
            <a:r>
              <a:rPr lang="en-US" sz="2400" dirty="0"/>
              <a:t>15mA</a:t>
            </a:r>
            <a:endParaRPr lang="en-GB" sz="2400" dirty="0"/>
          </a:p>
          <a:p>
            <a:pPr marL="0" indent="0" algn="just">
              <a:buNone/>
            </a:pPr>
            <a:endParaRPr lang="en-GB" sz="2400" dirty="0"/>
          </a:p>
        </p:txBody>
      </p:sp>
      <p:pic>
        <p:nvPicPr>
          <p:cNvPr id="4" name="Picture 3">
            <a:extLst>
              <a:ext uri="{FF2B5EF4-FFF2-40B4-BE49-F238E27FC236}">
                <a16:creationId xmlns:a16="http://schemas.microsoft.com/office/drawing/2014/main" id="{9648EE84-4C10-9348-B58B-4DF814422496}"/>
              </a:ext>
            </a:extLst>
          </p:cNvPr>
          <p:cNvPicPr>
            <a:picLocks noChangeAspect="1"/>
          </p:cNvPicPr>
          <p:nvPr/>
        </p:nvPicPr>
        <p:blipFill>
          <a:blip r:embed="rId4"/>
          <a:stretch>
            <a:fillRect/>
          </a:stretch>
        </p:blipFill>
        <p:spPr>
          <a:xfrm>
            <a:off x="3840588" y="1790026"/>
            <a:ext cx="4889500" cy="2108200"/>
          </a:xfrm>
          <a:prstGeom prst="rect">
            <a:avLst/>
          </a:prstGeom>
        </p:spPr>
      </p:pic>
    </p:spTree>
    <p:custDataLst>
      <p:tags r:id="rId1"/>
    </p:custDataLst>
    <p:extLst>
      <p:ext uri="{BB962C8B-B14F-4D97-AF65-F5344CB8AC3E}">
        <p14:creationId xmlns:p14="http://schemas.microsoft.com/office/powerpoint/2010/main" val="1892070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4</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In the following circuit, R1 is rated as at ½W. Will it be damaged?</a:t>
            </a:r>
          </a:p>
          <a:p>
            <a:pPr marL="0" indent="0">
              <a:buNone/>
            </a:pPr>
            <a:endParaRPr lang="en-US" sz="2400" dirty="0"/>
          </a:p>
          <a:p>
            <a:pPr marL="457200" indent="-457200">
              <a:buFont typeface="+mj-lt"/>
              <a:buAutoNum type="alphaLcParenR"/>
            </a:pPr>
            <a:r>
              <a:rPr lang="en-US" sz="2400" dirty="0"/>
              <a:t>Yes</a:t>
            </a:r>
          </a:p>
          <a:p>
            <a:pPr marL="457200" indent="-457200">
              <a:buFont typeface="+mj-lt"/>
              <a:buAutoNum type="alphaLcParenR"/>
            </a:pPr>
            <a:r>
              <a:rPr lang="en-US" sz="2400" dirty="0"/>
              <a:t>No</a:t>
            </a:r>
            <a:endParaRPr lang="en-GB" sz="2400" dirty="0"/>
          </a:p>
          <a:p>
            <a:pPr marL="0" indent="0" algn="just">
              <a:buNone/>
            </a:pPr>
            <a:endParaRPr lang="en-GB" sz="2400" dirty="0"/>
          </a:p>
        </p:txBody>
      </p:sp>
      <p:pic>
        <p:nvPicPr>
          <p:cNvPr id="5" name="Picture 4">
            <a:extLst>
              <a:ext uri="{FF2B5EF4-FFF2-40B4-BE49-F238E27FC236}">
                <a16:creationId xmlns:a16="http://schemas.microsoft.com/office/drawing/2014/main" id="{DFA6342E-6412-6B4A-BE79-A3C1E851272B}"/>
              </a:ext>
            </a:extLst>
          </p:cNvPr>
          <p:cNvPicPr>
            <a:picLocks noChangeAspect="1"/>
          </p:cNvPicPr>
          <p:nvPr/>
        </p:nvPicPr>
        <p:blipFill>
          <a:blip r:embed="rId4"/>
          <a:stretch>
            <a:fillRect/>
          </a:stretch>
        </p:blipFill>
        <p:spPr>
          <a:xfrm>
            <a:off x="4243387" y="1943430"/>
            <a:ext cx="4699000" cy="1943100"/>
          </a:xfrm>
          <a:prstGeom prst="rect">
            <a:avLst/>
          </a:prstGeom>
        </p:spPr>
      </p:pic>
    </p:spTree>
    <p:custDataLst>
      <p:tags r:id="rId1"/>
    </p:custDataLst>
    <p:extLst>
      <p:ext uri="{BB962C8B-B14F-4D97-AF65-F5344CB8AC3E}">
        <p14:creationId xmlns:p14="http://schemas.microsoft.com/office/powerpoint/2010/main" val="2835048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5</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If we know that the total circuit current is 16mA, what is the resistance of R2?</a:t>
            </a:r>
          </a:p>
          <a:p>
            <a:pPr marL="0" indent="0">
              <a:buNone/>
            </a:pPr>
            <a:endParaRPr lang="en-US" sz="2400" dirty="0"/>
          </a:p>
          <a:p>
            <a:pPr marL="457200" indent="-457200">
              <a:buFont typeface="+mj-lt"/>
              <a:buAutoNum type="alphaLcParenR"/>
            </a:pPr>
            <a:r>
              <a:rPr lang="en-GB" sz="2400" dirty="0"/>
              <a:t>29Ω</a:t>
            </a:r>
          </a:p>
          <a:p>
            <a:pPr marL="457200" indent="-457200">
              <a:buFont typeface="+mj-lt"/>
              <a:buAutoNum type="alphaLcParenR"/>
            </a:pPr>
            <a:r>
              <a:rPr lang="en-GB" sz="2400" dirty="0"/>
              <a:t>2.9KΩ</a:t>
            </a:r>
          </a:p>
          <a:p>
            <a:pPr marL="457200" indent="-457200">
              <a:buFont typeface="+mj-lt"/>
              <a:buAutoNum type="alphaLcParenR"/>
            </a:pPr>
            <a:r>
              <a:rPr lang="en-GB" sz="2400" dirty="0"/>
              <a:t>0.34Ω</a:t>
            </a:r>
          </a:p>
          <a:p>
            <a:pPr marL="457200" indent="-457200">
              <a:buFont typeface="+mj-lt"/>
              <a:buAutoNum type="alphaLcParenR"/>
            </a:pPr>
            <a:r>
              <a:rPr lang="en-GB" sz="2400" dirty="0"/>
              <a:t>0.38Ω</a:t>
            </a:r>
          </a:p>
          <a:p>
            <a:pPr marL="457200" indent="-457200">
              <a:buFont typeface="+mj-lt"/>
              <a:buAutoNum type="alphaLcParenR"/>
            </a:pPr>
            <a:endParaRPr lang="en-GB" sz="2400" dirty="0"/>
          </a:p>
          <a:p>
            <a:pPr marL="0" indent="0" algn="just">
              <a:buNone/>
            </a:pPr>
            <a:endParaRPr lang="en-GB" sz="2400" dirty="0"/>
          </a:p>
        </p:txBody>
      </p:sp>
      <p:pic>
        <p:nvPicPr>
          <p:cNvPr id="6" name="Picture 5">
            <a:extLst>
              <a:ext uri="{FF2B5EF4-FFF2-40B4-BE49-F238E27FC236}">
                <a16:creationId xmlns:a16="http://schemas.microsoft.com/office/drawing/2014/main" id="{6494B34B-D633-ED47-8B6A-BF06221A4B04}"/>
              </a:ext>
            </a:extLst>
          </p:cNvPr>
          <p:cNvPicPr>
            <a:picLocks noChangeAspect="1"/>
          </p:cNvPicPr>
          <p:nvPr/>
        </p:nvPicPr>
        <p:blipFill>
          <a:blip r:embed="rId4"/>
          <a:stretch>
            <a:fillRect/>
          </a:stretch>
        </p:blipFill>
        <p:spPr>
          <a:xfrm>
            <a:off x="5064654" y="1929726"/>
            <a:ext cx="4343400" cy="1828800"/>
          </a:xfrm>
          <a:prstGeom prst="rect">
            <a:avLst/>
          </a:prstGeom>
        </p:spPr>
      </p:pic>
    </p:spTree>
    <p:custDataLst>
      <p:tags r:id="rId1"/>
    </p:custDataLst>
    <p:extLst>
      <p:ext uri="{BB962C8B-B14F-4D97-AF65-F5344CB8AC3E}">
        <p14:creationId xmlns:p14="http://schemas.microsoft.com/office/powerpoint/2010/main" val="36077942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2031325"/>
          </a:xfrm>
          <a:prstGeom prst="rect">
            <a:avLst/>
          </a:prstGeom>
        </p:spPr>
        <p:txBody>
          <a:bodyPr wrap="square">
            <a:spAutoFit/>
          </a:bodyPr>
          <a:lstStyle/>
          <a:p>
            <a:r>
              <a:rPr lang="en-GB" dirty="0"/>
              <a:t>Create a video presented by an expert presenter showing step-by-step how to build the parallel circuit on a breadboard. The presenter needs to explain the following:</a:t>
            </a:r>
          </a:p>
          <a:p>
            <a:pPr marL="800100" lvl="1" indent="-342900">
              <a:buFont typeface="+mj-lt"/>
              <a:buAutoNum type="arabicPeriod"/>
            </a:pPr>
            <a:r>
              <a:rPr lang="en-US" dirty="0"/>
              <a:t>Add the resistors to the breadboard</a:t>
            </a:r>
          </a:p>
          <a:p>
            <a:pPr marL="800100" lvl="1" indent="-342900">
              <a:buFont typeface="+mj-lt"/>
              <a:buAutoNum type="arabicPeriod"/>
            </a:pPr>
            <a:r>
              <a:rPr lang="en-US" dirty="0"/>
              <a:t>How to connect the resistors in parallel</a:t>
            </a:r>
          </a:p>
          <a:p>
            <a:pPr marL="800100" lvl="1" indent="-342900">
              <a:buFont typeface="+mj-lt"/>
              <a:buAutoNum type="arabicPeriod"/>
            </a:pPr>
            <a:r>
              <a:rPr lang="en-US" dirty="0"/>
              <a:t>Connect R2 to the power rail</a:t>
            </a:r>
          </a:p>
          <a:p>
            <a:pPr marL="800100" lvl="1" indent="-342900">
              <a:buFont typeface="+mj-lt"/>
              <a:buAutoNum type="arabicPeriod"/>
            </a:pPr>
            <a:r>
              <a:rPr lang="en-US" dirty="0"/>
              <a:t>Connect the battery to the power rail</a:t>
            </a:r>
          </a:p>
          <a:p>
            <a:pPr marL="800100" lvl="1" indent="-342900">
              <a:buFont typeface="+mj-lt"/>
              <a:buAutoNum type="arabicPeriod"/>
            </a:pPr>
            <a:r>
              <a:rPr lang="en-US" dirty="0"/>
              <a:t>Show where the split in the circuit is and trace the 2 different paths that electrons can follow.</a:t>
            </a:r>
          </a:p>
        </p:txBody>
      </p:sp>
    </p:spTree>
    <p:custDataLst>
      <p:tags r:id="rId1"/>
    </p:custDataLst>
    <p:extLst>
      <p:ext uri="{BB962C8B-B14F-4D97-AF65-F5344CB8AC3E}">
        <p14:creationId xmlns:p14="http://schemas.microsoft.com/office/powerpoint/2010/main" val="2313446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416320"/>
          </a:xfrm>
          <a:prstGeom prst="rect">
            <a:avLst/>
          </a:prstGeom>
        </p:spPr>
        <p:txBody>
          <a:bodyPr wrap="square">
            <a:spAutoFit/>
          </a:bodyPr>
          <a:lstStyle/>
          <a:p>
            <a:r>
              <a:rPr lang="en-GB" dirty="0"/>
              <a:t>Create a video presented by an expert presenter showing step-by-step how to take the measurements and do the calculations. The presenter needs to demonstrate/explain the following:</a:t>
            </a:r>
          </a:p>
          <a:p>
            <a:pPr marL="342900" indent="-342900">
              <a:buFont typeface="+mj-lt"/>
              <a:buAutoNum type="arabicPeriod"/>
            </a:pPr>
            <a:r>
              <a:rPr lang="en-GB" dirty="0"/>
              <a:t>Measure resistance directly.</a:t>
            </a:r>
          </a:p>
          <a:p>
            <a:pPr marL="342900" indent="-342900">
              <a:buFont typeface="+mj-lt"/>
              <a:buAutoNum type="arabicPeriod"/>
            </a:pPr>
            <a:r>
              <a:rPr lang="en-GB" dirty="0"/>
              <a:t>Measure the voltage across the circuit.</a:t>
            </a:r>
          </a:p>
          <a:p>
            <a:pPr marL="342900" indent="-342900">
              <a:buFont typeface="+mj-lt"/>
              <a:buAutoNum type="arabicPeriod"/>
            </a:pPr>
            <a:r>
              <a:rPr lang="en-GB" dirty="0"/>
              <a:t>Measure the current through the circuit</a:t>
            </a:r>
          </a:p>
          <a:p>
            <a:pPr marL="342900" indent="-342900">
              <a:buFont typeface="+mj-lt"/>
              <a:buAutoNum type="arabicPeriod"/>
            </a:pPr>
            <a:r>
              <a:rPr lang="en-GB" dirty="0"/>
              <a:t>Do the</a:t>
            </a:r>
            <a:r>
              <a:rPr lang="en-US" dirty="0"/>
              <a:t> Ohm</a:t>
            </a:r>
            <a:r>
              <a:rPr lang="en-GB" dirty="0"/>
              <a:t>’s Law calculation for the circuit resistance</a:t>
            </a:r>
          </a:p>
          <a:p>
            <a:pPr marL="800100" lvl="1" indent="-342900">
              <a:buFont typeface="+mj-lt"/>
              <a:buAutoNum type="arabicPeriod"/>
            </a:pPr>
            <a:r>
              <a:rPr lang="en-GB" dirty="0"/>
              <a:t>Show</a:t>
            </a:r>
            <a:r>
              <a:rPr lang="en-US" dirty="0"/>
              <a:t> Ohm</a:t>
            </a:r>
            <a:r>
              <a:rPr lang="en-GB" dirty="0"/>
              <a:t>’s Law triangle</a:t>
            </a:r>
          </a:p>
          <a:p>
            <a:pPr marL="800100" lvl="1" indent="-342900">
              <a:buFont typeface="+mj-lt"/>
              <a:buAutoNum type="arabicPeriod"/>
            </a:pPr>
            <a:r>
              <a:rPr lang="en-GB" dirty="0"/>
              <a:t>Show calculation for resistance</a:t>
            </a:r>
          </a:p>
          <a:p>
            <a:pPr marL="800100" lvl="1" indent="-342900">
              <a:buFont typeface="+mj-lt"/>
              <a:buAutoNum type="arabicPeriod"/>
            </a:pPr>
            <a:r>
              <a:rPr lang="en-GB" dirty="0"/>
              <a:t>Do calculation</a:t>
            </a:r>
          </a:p>
          <a:p>
            <a:pPr marL="342900" indent="-342900">
              <a:buFont typeface="+mj-lt"/>
              <a:buAutoNum type="arabicPeriod"/>
            </a:pPr>
            <a:r>
              <a:rPr lang="en-GB" dirty="0"/>
              <a:t>Compare measured and calculated values of resistance </a:t>
            </a:r>
            <a:r>
              <a:rPr lang="mr-IN" dirty="0"/>
              <a:t>–</a:t>
            </a:r>
            <a:r>
              <a:rPr lang="en-GB" dirty="0"/>
              <a:t> explain.</a:t>
            </a:r>
          </a:p>
          <a:p>
            <a:pPr marL="342900" indent="-342900">
              <a:buFont typeface="+mj-lt"/>
              <a:buAutoNum type="arabicPeriod"/>
            </a:pPr>
            <a:r>
              <a:rPr lang="en-GB" dirty="0"/>
              <a:t>Show that total circuit resistance is NOT sum of resistors.</a:t>
            </a:r>
          </a:p>
          <a:p>
            <a:pPr marL="342900" indent="-342900">
              <a:buFont typeface="+mj-lt"/>
              <a:buAutoNum type="arabicPeriod"/>
            </a:pPr>
            <a:r>
              <a:rPr lang="en-GB" dirty="0"/>
              <a:t>Show that total circuit resistance is 1/RT = 1/R1 + 1/R</a:t>
            </a:r>
            <a:r>
              <a:rPr lang="en-US" dirty="0"/>
              <a:t>.</a:t>
            </a:r>
          </a:p>
        </p:txBody>
      </p:sp>
    </p:spTree>
    <p:custDataLst>
      <p:tags r:id="rId1"/>
    </p:custDataLst>
    <p:extLst>
      <p:ext uri="{BB962C8B-B14F-4D97-AF65-F5344CB8AC3E}">
        <p14:creationId xmlns:p14="http://schemas.microsoft.com/office/powerpoint/2010/main" val="2593613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Doc01</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4247317"/>
          </a:xfrm>
          <a:prstGeom prst="rect">
            <a:avLst/>
          </a:prstGeom>
        </p:spPr>
        <p:txBody>
          <a:bodyPr wrap="square">
            <a:spAutoFit/>
          </a:bodyPr>
          <a:lstStyle/>
          <a:p>
            <a:r>
              <a:rPr lang="en-GB" dirty="0"/>
              <a:t>Create an annotated PDF worksheet with the following steps.</a:t>
            </a:r>
          </a:p>
          <a:p>
            <a:pPr marL="342900" indent="-342900">
              <a:buFont typeface="+mj-lt"/>
              <a:buAutoNum type="arabicPeriod"/>
            </a:pPr>
            <a:r>
              <a:rPr lang="en-GB" dirty="0"/>
              <a:t>Make sure you have downloaded the </a:t>
            </a:r>
            <a:r>
              <a:rPr lang="en-GB" dirty="0" err="1"/>
              <a:t>EveryCircuit</a:t>
            </a:r>
            <a:r>
              <a:rPr lang="en-GB" dirty="0"/>
              <a:t> App from your app store.</a:t>
            </a:r>
          </a:p>
          <a:p>
            <a:pPr marL="342900" indent="-342900">
              <a:buFont typeface="+mj-lt"/>
              <a:buAutoNum type="arabicPeriod"/>
            </a:pPr>
            <a:r>
              <a:rPr lang="en-GB" dirty="0"/>
              <a:t>If you are working on a computer, visit http://</a:t>
            </a:r>
            <a:r>
              <a:rPr lang="en-GB" dirty="0" err="1"/>
              <a:t>everycircuit.com</a:t>
            </a:r>
            <a:r>
              <a:rPr lang="en-GB" dirty="0"/>
              <a:t>/app/.</a:t>
            </a:r>
          </a:p>
          <a:p>
            <a:pPr marL="342900" indent="-342900">
              <a:buFont typeface="+mj-lt"/>
              <a:buAutoNum type="arabicPeriod"/>
            </a:pPr>
            <a:r>
              <a:rPr lang="en-GB" dirty="0"/>
              <a:t>Open the </a:t>
            </a:r>
            <a:r>
              <a:rPr lang="en-GB" dirty="0" err="1"/>
              <a:t>EveryCircuit</a:t>
            </a:r>
            <a:r>
              <a:rPr lang="en-GB" dirty="0"/>
              <a:t> app and signup. After your trial, you will still have access to </a:t>
            </a:r>
            <a:r>
              <a:rPr lang="en-GB" dirty="0" err="1"/>
              <a:t>EveryCircuit</a:t>
            </a:r>
            <a:r>
              <a:rPr lang="en-GB" dirty="0"/>
              <a:t> and other people’s circuits. You will just not be able to create your own circuits.</a:t>
            </a:r>
          </a:p>
          <a:p>
            <a:pPr marL="342900" indent="-342900">
              <a:buFont typeface="+mj-lt"/>
              <a:buAutoNum type="arabicPeriod"/>
            </a:pPr>
            <a:r>
              <a:rPr lang="en-GB" dirty="0"/>
              <a:t>Go to the community space and search for the circuit called “</a:t>
            </a:r>
            <a:r>
              <a:rPr lang="en-GB" dirty="0" err="1"/>
              <a:t>NOC_Resistors</a:t>
            </a:r>
            <a:r>
              <a:rPr lang="en-GB" dirty="0"/>
              <a:t> in Parallel”</a:t>
            </a:r>
          </a:p>
          <a:p>
            <a:pPr marL="342900" indent="-342900">
              <a:buFont typeface="+mj-lt"/>
              <a:buAutoNum type="arabicPeriod"/>
            </a:pPr>
            <a:r>
              <a:rPr lang="en-GB" dirty="0"/>
              <a:t>Open the circuit.</a:t>
            </a:r>
          </a:p>
          <a:p>
            <a:pPr marL="342900" indent="-342900">
              <a:buFont typeface="+mj-lt"/>
              <a:buAutoNum type="arabicPeriod"/>
            </a:pPr>
            <a:r>
              <a:rPr lang="en-GB" dirty="0"/>
              <a:t>At the moment the total current through the circuit is 26.3mA. Calculate, using Ohm’s Law, the total resistance of the circuit.</a:t>
            </a:r>
          </a:p>
          <a:p>
            <a:pPr marL="342900" indent="-342900">
              <a:buFont typeface="+mj-lt"/>
              <a:buAutoNum type="arabicPeriod"/>
            </a:pPr>
            <a:r>
              <a:rPr lang="en-GB" dirty="0"/>
              <a:t>Use the equation for resistors in parallel to calculate the total resistance of the two resistors in parallel in the circuit. Does it match your Ohm’s Law calculation for the total circuit resistance?</a:t>
            </a:r>
          </a:p>
          <a:p>
            <a:pPr marL="342900" indent="-342900">
              <a:buFont typeface="+mj-lt"/>
              <a:buAutoNum type="arabicPeriod"/>
            </a:pPr>
            <a:r>
              <a:rPr lang="en-GB" dirty="0"/>
              <a:t>If the 800</a:t>
            </a:r>
            <a:r>
              <a:rPr lang="el-GR" dirty="0"/>
              <a:t>Ω</a:t>
            </a:r>
            <a:r>
              <a:rPr lang="en-GB" dirty="0"/>
              <a:t> resistor was replaced with a 1kΩ resistor, what would the other resistor need to be for the total circuit current to be 30mA? Do the calculations and then check with the simulation.</a:t>
            </a:r>
          </a:p>
          <a:p>
            <a:pPr marL="342900" indent="-342900">
              <a:buFont typeface="+mj-lt"/>
              <a:buAutoNum type="arabicPeriod"/>
            </a:pPr>
            <a:r>
              <a:rPr lang="en-GB" dirty="0"/>
              <a:t>Change the resistances of the resistors to be 500Ω and 250Ω. What do you notice about the current flowing through each resistor?</a:t>
            </a:r>
          </a:p>
        </p:txBody>
      </p:sp>
    </p:spTree>
    <p:custDataLst>
      <p:tags r:id="rId1"/>
    </p:custDataLst>
    <p:extLst>
      <p:ext uri="{BB962C8B-B14F-4D97-AF65-F5344CB8AC3E}">
        <p14:creationId xmlns:p14="http://schemas.microsoft.com/office/powerpoint/2010/main" val="328951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646331"/>
          </a:xfrm>
          <a:prstGeom prst="rect">
            <a:avLst/>
          </a:prstGeom>
        </p:spPr>
        <p:txBody>
          <a:bodyPr wrap="square">
            <a:spAutoFit/>
          </a:bodyPr>
          <a:lstStyle/>
          <a:p>
            <a:r>
              <a:rPr lang="en-GB" dirty="0"/>
              <a:t>Create a </a:t>
            </a:r>
            <a:r>
              <a:rPr lang="en-GB" dirty="0" err="1"/>
              <a:t>screencapture</a:t>
            </a:r>
            <a:r>
              <a:rPr lang="en-GB" dirty="0"/>
              <a:t> video presented by an expert presenter showing showing how to do all the calculations in doc01 using the simulation.</a:t>
            </a:r>
          </a:p>
        </p:txBody>
      </p:sp>
    </p:spTree>
    <p:custDataLst>
      <p:tags r:id="rId1"/>
    </p:custDataLst>
    <p:extLst>
      <p:ext uri="{BB962C8B-B14F-4D97-AF65-F5344CB8AC3E}">
        <p14:creationId xmlns:p14="http://schemas.microsoft.com/office/powerpoint/2010/main" val="4243876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416320"/>
          </a:xfrm>
          <a:prstGeom prst="rect">
            <a:avLst/>
          </a:prstGeom>
        </p:spPr>
        <p:txBody>
          <a:bodyPr wrap="square">
            <a:spAutoFit/>
          </a:bodyPr>
          <a:lstStyle/>
          <a:p>
            <a:r>
              <a:rPr lang="en-GB" dirty="0"/>
              <a:t>Create a screencast video presented by an expert presenter showing step-by-step how to take the measurements and do the calculations. Measure the voltage across the battery and each resistor.</a:t>
            </a:r>
          </a:p>
          <a:p>
            <a:pPr marL="342900" indent="-342900">
              <a:buFont typeface="+mj-lt"/>
              <a:buAutoNum type="arabicPeriod"/>
            </a:pPr>
            <a:r>
              <a:rPr lang="en-GB" dirty="0"/>
              <a:t>Measure the voltage across each resistor.</a:t>
            </a:r>
          </a:p>
          <a:p>
            <a:pPr marL="342900" indent="-342900">
              <a:buFont typeface="+mj-lt"/>
              <a:buAutoNum type="arabicPeriod"/>
            </a:pPr>
            <a:r>
              <a:rPr lang="en-GB" dirty="0"/>
              <a:t>Show that the voltage across both resistors is now the same but that the current through each resistor is proportional to the resistance of each resistor.</a:t>
            </a:r>
          </a:p>
          <a:p>
            <a:pPr marL="342900" indent="-342900">
              <a:buFont typeface="+mj-lt"/>
              <a:buAutoNum type="arabicPeriod"/>
            </a:pPr>
            <a:r>
              <a:rPr lang="en-GB" dirty="0"/>
              <a:t>Do the</a:t>
            </a:r>
            <a:r>
              <a:rPr lang="en-US" dirty="0"/>
              <a:t> Ohm</a:t>
            </a:r>
            <a:r>
              <a:rPr lang="en-GB" dirty="0"/>
              <a:t>’s Law calculations for I across R1 and R2</a:t>
            </a:r>
          </a:p>
          <a:p>
            <a:pPr marL="800100" lvl="1" indent="-342900">
              <a:buFont typeface="+mj-lt"/>
              <a:buAutoNum type="arabicPeriod"/>
            </a:pPr>
            <a:r>
              <a:rPr lang="en-GB" dirty="0"/>
              <a:t>Show</a:t>
            </a:r>
            <a:r>
              <a:rPr lang="en-US" dirty="0"/>
              <a:t> Ohm</a:t>
            </a:r>
            <a:r>
              <a:rPr lang="en-GB" dirty="0"/>
              <a:t>’s Law triangle</a:t>
            </a:r>
          </a:p>
          <a:p>
            <a:pPr marL="800100" lvl="1" indent="-342900">
              <a:buFont typeface="+mj-lt"/>
              <a:buAutoNum type="arabicPeriod"/>
            </a:pPr>
            <a:r>
              <a:rPr lang="en-GB" dirty="0"/>
              <a:t>Show calculation for resistance</a:t>
            </a:r>
          </a:p>
          <a:p>
            <a:pPr marL="800100" lvl="1" indent="-342900">
              <a:buFont typeface="+mj-lt"/>
              <a:buAutoNum type="arabicPeriod"/>
            </a:pPr>
            <a:r>
              <a:rPr lang="en-GB" dirty="0"/>
              <a:t>Do calculation</a:t>
            </a:r>
          </a:p>
          <a:p>
            <a:pPr marL="800100" lvl="1" indent="-342900">
              <a:buFont typeface="+mj-lt"/>
              <a:buAutoNum type="arabicPeriod"/>
            </a:pPr>
            <a:r>
              <a:rPr lang="en-GB" dirty="0"/>
              <a:t>Emphasise that in parallel there are now two paths and that more of the current will flow through the easier path.</a:t>
            </a:r>
          </a:p>
          <a:p>
            <a:pPr marL="800100" lvl="1" indent="-342900">
              <a:buFont typeface="+mj-lt"/>
              <a:buAutoNum type="arabicPeriod"/>
            </a:pPr>
            <a:r>
              <a:rPr lang="en-GB" dirty="0"/>
              <a:t>State and explain KCL</a:t>
            </a:r>
          </a:p>
        </p:txBody>
      </p:sp>
    </p:spTree>
    <p:custDataLst>
      <p:tags r:id="rId1"/>
    </p:custDataLst>
    <p:extLst>
      <p:ext uri="{BB962C8B-B14F-4D97-AF65-F5344CB8AC3E}">
        <p14:creationId xmlns:p14="http://schemas.microsoft.com/office/powerpoint/2010/main" val="899532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Doc02</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5632311"/>
          </a:xfrm>
          <a:prstGeom prst="rect">
            <a:avLst/>
          </a:prstGeom>
        </p:spPr>
        <p:txBody>
          <a:bodyPr wrap="square">
            <a:spAutoFit/>
          </a:bodyPr>
          <a:lstStyle/>
          <a:p>
            <a:r>
              <a:rPr lang="en-GB" dirty="0"/>
              <a:t>Create an annotated PDF worksheet with the following steps.</a:t>
            </a:r>
          </a:p>
          <a:p>
            <a:pPr marL="342900" indent="-342900">
              <a:buFont typeface="+mj-lt"/>
              <a:buAutoNum type="arabicPeriod"/>
            </a:pPr>
            <a:r>
              <a:rPr lang="en-GB" dirty="0"/>
              <a:t>Make sure you have downloaded the </a:t>
            </a:r>
            <a:r>
              <a:rPr lang="en-GB" dirty="0" err="1"/>
              <a:t>EveryCircuit</a:t>
            </a:r>
            <a:r>
              <a:rPr lang="en-GB" dirty="0"/>
              <a:t> App from your app store.</a:t>
            </a:r>
          </a:p>
          <a:p>
            <a:pPr marL="342900" indent="-342900">
              <a:buFont typeface="+mj-lt"/>
              <a:buAutoNum type="arabicPeriod"/>
            </a:pPr>
            <a:r>
              <a:rPr lang="en-GB" dirty="0"/>
              <a:t>If you are working on a computer, visit http://</a:t>
            </a:r>
            <a:r>
              <a:rPr lang="en-GB" dirty="0" err="1"/>
              <a:t>everycircuit.com</a:t>
            </a:r>
            <a:r>
              <a:rPr lang="en-GB" dirty="0"/>
              <a:t>/app/.</a:t>
            </a:r>
          </a:p>
          <a:p>
            <a:pPr marL="342900" indent="-342900">
              <a:buFont typeface="+mj-lt"/>
              <a:buAutoNum type="arabicPeriod"/>
            </a:pPr>
            <a:r>
              <a:rPr lang="en-GB" dirty="0"/>
              <a:t>Open the </a:t>
            </a:r>
            <a:r>
              <a:rPr lang="en-GB" dirty="0" err="1"/>
              <a:t>EveryCircuit</a:t>
            </a:r>
            <a:r>
              <a:rPr lang="en-GB" dirty="0"/>
              <a:t> app and signup. After your trial, you will still have access to </a:t>
            </a:r>
            <a:r>
              <a:rPr lang="en-GB" dirty="0" err="1"/>
              <a:t>EveryCircuit</a:t>
            </a:r>
            <a:r>
              <a:rPr lang="en-GB" dirty="0"/>
              <a:t> and other people’s circuits. You will just not be able to create your own circuits.</a:t>
            </a:r>
          </a:p>
          <a:p>
            <a:pPr marL="342900" indent="-342900">
              <a:buFont typeface="+mj-lt"/>
              <a:buAutoNum type="arabicPeriod"/>
            </a:pPr>
            <a:r>
              <a:rPr lang="en-GB" dirty="0"/>
              <a:t>Go to the community space and search for the circuit called “</a:t>
            </a:r>
            <a:r>
              <a:rPr lang="en-GB" dirty="0" err="1"/>
              <a:t>NOC_Kirchoffs</a:t>
            </a:r>
            <a:r>
              <a:rPr lang="en-GB" dirty="0"/>
              <a:t> Current Law”</a:t>
            </a:r>
          </a:p>
          <a:p>
            <a:pPr marL="342900" indent="-342900">
              <a:buFont typeface="+mj-lt"/>
              <a:buAutoNum type="arabicPeriod"/>
            </a:pPr>
            <a:r>
              <a:rPr lang="en-GB" dirty="0"/>
              <a:t>Open the circuit.</a:t>
            </a:r>
          </a:p>
          <a:p>
            <a:pPr marL="342900" indent="-342900">
              <a:buFont typeface="+mj-lt"/>
              <a:buAutoNum type="arabicPeriod"/>
            </a:pPr>
            <a:r>
              <a:rPr lang="en-GB" dirty="0"/>
              <a:t>At the moment the total current through the circuit is 22mA. Use Ohm’s Law to find the total resistance of the circuit.</a:t>
            </a:r>
          </a:p>
          <a:p>
            <a:pPr marL="342900" indent="-342900">
              <a:buFont typeface="+mj-lt"/>
              <a:buAutoNum type="arabicPeriod"/>
            </a:pPr>
            <a:r>
              <a:rPr lang="en-GB" dirty="0"/>
              <a:t>Calculate the total resistance of the circuit by adding the resistances of the resistors in parallel. Do your answers agree?</a:t>
            </a:r>
          </a:p>
          <a:p>
            <a:pPr marL="342900" indent="-342900">
              <a:buFont typeface="+mj-lt"/>
              <a:buAutoNum type="arabicPeriod"/>
            </a:pPr>
            <a:r>
              <a:rPr lang="en-US" dirty="0"/>
              <a:t>Find the total circuit current and the current through each resistor if the voltage across the battery was decreased to 5V.</a:t>
            </a:r>
            <a:endParaRPr lang="en-GB" dirty="0"/>
          </a:p>
          <a:p>
            <a:pPr marL="342900" indent="-342900">
              <a:buFont typeface="+mj-lt"/>
              <a:buAutoNum type="arabicPeriod"/>
            </a:pPr>
            <a:r>
              <a:rPr lang="en-US" dirty="0"/>
              <a:t>Now change the voltage of the battery to 5V. Do the new readings match your calculations?</a:t>
            </a:r>
          </a:p>
          <a:p>
            <a:pPr marL="342900" indent="-342900">
              <a:buFont typeface="+mj-lt"/>
              <a:buAutoNum type="arabicPeriod"/>
            </a:pPr>
            <a:r>
              <a:rPr lang="en-US" dirty="0"/>
              <a:t>What would the current through the resistors be if the voltage was set to 12V and the resistance of the 550Ω resistor was changed to 700Ω? Check this with the simulator. Do your answers agree?</a:t>
            </a:r>
          </a:p>
          <a:p>
            <a:pPr marL="342900" indent="-342900">
              <a:buFont typeface="+mj-lt"/>
              <a:buAutoNum type="arabicPeriod"/>
            </a:pPr>
            <a:r>
              <a:rPr lang="en-US" dirty="0"/>
              <a:t>Now set the voltage back to 9V and the resistor back to 550Ω. What would the total circuit current be if a third resistor of 250Ω was added in parallel. Search for the circuit called “</a:t>
            </a:r>
            <a:r>
              <a:rPr lang="en-GB" dirty="0" err="1"/>
              <a:t>NOC_Kirchoffs</a:t>
            </a:r>
            <a:r>
              <a:rPr lang="en-GB" dirty="0"/>
              <a:t> Current Law 2” to see if you are right.</a:t>
            </a:r>
            <a:endParaRPr lang="en-US" dirty="0"/>
          </a:p>
          <a:p>
            <a:pPr marL="342900" indent="-342900">
              <a:buFont typeface="+mj-lt"/>
              <a:buAutoNum type="arabicPeriod"/>
            </a:pPr>
            <a:endParaRPr lang="en-GB" dirty="0"/>
          </a:p>
        </p:txBody>
      </p:sp>
    </p:spTree>
    <p:custDataLst>
      <p:tags r:id="rId1"/>
    </p:custDataLst>
    <p:extLst>
      <p:ext uri="{BB962C8B-B14F-4D97-AF65-F5344CB8AC3E}">
        <p14:creationId xmlns:p14="http://schemas.microsoft.com/office/powerpoint/2010/main" val="2680502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Vid05</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646331"/>
          </a:xfrm>
          <a:prstGeom prst="rect">
            <a:avLst/>
          </a:prstGeom>
        </p:spPr>
        <p:txBody>
          <a:bodyPr wrap="square">
            <a:spAutoFit/>
          </a:bodyPr>
          <a:lstStyle/>
          <a:p>
            <a:r>
              <a:rPr lang="en-GB" dirty="0"/>
              <a:t>Create a </a:t>
            </a:r>
            <a:r>
              <a:rPr lang="en-GB" dirty="0" err="1"/>
              <a:t>screencapture</a:t>
            </a:r>
            <a:r>
              <a:rPr lang="en-GB" dirty="0"/>
              <a:t> video presented by an expert presenter showing showing how to do all the calculations in doc02 using the simulation.</a:t>
            </a:r>
          </a:p>
        </p:txBody>
      </p:sp>
    </p:spTree>
    <p:custDataLst>
      <p:tags r:id="rId1"/>
    </p:custDataLst>
    <p:extLst>
      <p:ext uri="{BB962C8B-B14F-4D97-AF65-F5344CB8AC3E}">
        <p14:creationId xmlns:p14="http://schemas.microsoft.com/office/powerpoint/2010/main" val="383255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dirty="0"/>
              <a:t>Unit 3.5: Resistors in Parallel</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Introduction</a:t>
            </a:r>
          </a:p>
        </p:txBody>
      </p:sp>
      <p:sp>
        <p:nvSpPr>
          <p:cNvPr id="3" name="Content Placeholder 2"/>
          <p:cNvSpPr>
            <a:spLocks noGrp="1"/>
          </p:cNvSpPr>
          <p:nvPr>
            <p:ph idx="1"/>
          </p:nvPr>
        </p:nvSpPr>
        <p:spPr>
          <a:xfrm>
            <a:off x="1122532" y="1091868"/>
            <a:ext cx="7607555" cy="437129"/>
          </a:xfrm>
        </p:spPr>
        <p:txBody>
          <a:bodyPr>
            <a:noAutofit/>
          </a:bodyPr>
          <a:lstStyle/>
          <a:p>
            <a:pPr marL="0" indent="0" algn="just">
              <a:buNone/>
            </a:pPr>
            <a:r>
              <a:rPr lang="en-US" sz="2400" dirty="0"/>
              <a:t>So far we have learnt the following about series circuits – where there is only one path for the current to flow.</a:t>
            </a:r>
          </a:p>
        </p:txBody>
      </p:sp>
      <p:sp>
        <p:nvSpPr>
          <p:cNvPr id="5" name="TextBox 4">
            <a:extLst>
              <a:ext uri="{FF2B5EF4-FFF2-40B4-BE49-F238E27FC236}">
                <a16:creationId xmlns:a16="http://schemas.microsoft.com/office/drawing/2014/main" id="{27B10DF5-EF1B-5F49-991D-66DE56919D5A}"/>
              </a:ext>
            </a:extLst>
          </p:cNvPr>
          <p:cNvSpPr txBox="1"/>
          <p:nvPr/>
        </p:nvSpPr>
        <p:spPr>
          <a:xfrm>
            <a:off x="1167500" y="2327871"/>
            <a:ext cx="7991489" cy="830997"/>
          </a:xfrm>
          <a:prstGeom prst="rect">
            <a:avLst/>
          </a:prstGeom>
          <a:solidFill>
            <a:schemeClr val="accent2"/>
          </a:solidFill>
        </p:spPr>
        <p:txBody>
          <a:bodyPr wrap="square" lIns="576000" rtlCol="0" anchor="ctr">
            <a:spAutoFit/>
          </a:bodyPr>
          <a:lstStyle/>
          <a:p>
            <a:r>
              <a:rPr lang="en-GB" sz="2400" dirty="0">
                <a:solidFill>
                  <a:schemeClr val="bg1"/>
                </a:solidFill>
              </a:rPr>
              <a:t>We add the resistance values of resistors in series to find the total resistance.</a:t>
            </a:r>
          </a:p>
        </p:txBody>
      </p:sp>
      <p:sp>
        <p:nvSpPr>
          <p:cNvPr id="6" name="TextBox 5">
            <a:extLst>
              <a:ext uri="{FF2B5EF4-FFF2-40B4-BE49-F238E27FC236}">
                <a16:creationId xmlns:a16="http://schemas.microsoft.com/office/drawing/2014/main" id="{E8AED757-45D8-8F40-B7B1-0164AD8238B1}"/>
              </a:ext>
            </a:extLst>
          </p:cNvPr>
          <p:cNvSpPr txBox="1"/>
          <p:nvPr/>
        </p:nvSpPr>
        <p:spPr>
          <a:xfrm>
            <a:off x="1167501" y="3193368"/>
            <a:ext cx="7991488" cy="830997"/>
          </a:xfrm>
          <a:prstGeom prst="rect">
            <a:avLst/>
          </a:prstGeom>
          <a:solidFill>
            <a:schemeClr val="accent3"/>
          </a:solidFill>
        </p:spPr>
        <p:txBody>
          <a:bodyPr wrap="square" lIns="576000" rtlCol="0" anchor="ctr">
            <a:spAutoFit/>
          </a:bodyPr>
          <a:lstStyle/>
          <a:p>
            <a:r>
              <a:rPr lang="en-GB" sz="2400" dirty="0">
                <a:solidFill>
                  <a:schemeClr val="bg1"/>
                </a:solidFill>
              </a:rPr>
              <a:t>The same amount of current flows through all parts of a series circuit.</a:t>
            </a:r>
          </a:p>
        </p:txBody>
      </p:sp>
      <p:sp>
        <p:nvSpPr>
          <p:cNvPr id="7" name="Oval 6">
            <a:extLst>
              <a:ext uri="{FF2B5EF4-FFF2-40B4-BE49-F238E27FC236}">
                <a16:creationId xmlns:a16="http://schemas.microsoft.com/office/drawing/2014/main" id="{3322F05A-5FC0-274E-9036-524032B25208}"/>
              </a:ext>
            </a:extLst>
          </p:cNvPr>
          <p:cNvSpPr>
            <a:spLocks noChangeAspect="1"/>
          </p:cNvSpPr>
          <p:nvPr/>
        </p:nvSpPr>
        <p:spPr>
          <a:xfrm>
            <a:off x="1212292" y="2517587"/>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2"/>
                </a:solidFill>
              </a:rPr>
              <a:t>1</a:t>
            </a:r>
            <a:endParaRPr lang="en-GB" b="1" dirty="0">
              <a:solidFill>
                <a:schemeClr val="accent2"/>
              </a:solidFill>
            </a:endParaRPr>
          </a:p>
        </p:txBody>
      </p:sp>
      <p:sp>
        <p:nvSpPr>
          <p:cNvPr id="8" name="Oval 7">
            <a:extLst>
              <a:ext uri="{FF2B5EF4-FFF2-40B4-BE49-F238E27FC236}">
                <a16:creationId xmlns:a16="http://schemas.microsoft.com/office/drawing/2014/main" id="{5A12A9C2-B90F-464D-9CEF-2A0FD8BA77A9}"/>
              </a:ext>
            </a:extLst>
          </p:cNvPr>
          <p:cNvSpPr>
            <a:spLocks noChangeAspect="1"/>
          </p:cNvSpPr>
          <p:nvPr/>
        </p:nvSpPr>
        <p:spPr>
          <a:xfrm>
            <a:off x="1212292" y="3369427"/>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3"/>
                </a:solidFill>
              </a:rPr>
              <a:t>2</a:t>
            </a:r>
            <a:endParaRPr lang="en-GB" b="1" dirty="0">
              <a:solidFill>
                <a:schemeClr val="accent3"/>
              </a:solidFill>
            </a:endParaRPr>
          </a:p>
        </p:txBody>
      </p:sp>
      <p:sp>
        <p:nvSpPr>
          <p:cNvPr id="10" name="TextBox 9">
            <a:extLst>
              <a:ext uri="{FF2B5EF4-FFF2-40B4-BE49-F238E27FC236}">
                <a16:creationId xmlns:a16="http://schemas.microsoft.com/office/drawing/2014/main" id="{B1F4D02C-398B-5A4B-B797-31A72F06E64E}"/>
              </a:ext>
            </a:extLst>
          </p:cNvPr>
          <p:cNvSpPr txBox="1"/>
          <p:nvPr/>
        </p:nvSpPr>
        <p:spPr>
          <a:xfrm>
            <a:off x="1167501" y="4043875"/>
            <a:ext cx="7991488" cy="830997"/>
          </a:xfrm>
          <a:prstGeom prst="rect">
            <a:avLst/>
          </a:prstGeom>
          <a:solidFill>
            <a:schemeClr val="accent4"/>
          </a:solidFill>
        </p:spPr>
        <p:txBody>
          <a:bodyPr wrap="square" lIns="576000" rtlCol="0" anchor="ctr">
            <a:spAutoFit/>
          </a:bodyPr>
          <a:lstStyle/>
          <a:p>
            <a:r>
              <a:rPr lang="en-GB" sz="2400" dirty="0">
                <a:solidFill>
                  <a:schemeClr val="bg1"/>
                </a:solidFill>
              </a:rPr>
              <a:t>Resistors in series divide the total circuit voltage in proportion to their resistances.</a:t>
            </a:r>
          </a:p>
        </p:txBody>
      </p:sp>
      <p:sp>
        <p:nvSpPr>
          <p:cNvPr id="11" name="Oval 10">
            <a:extLst>
              <a:ext uri="{FF2B5EF4-FFF2-40B4-BE49-F238E27FC236}">
                <a16:creationId xmlns:a16="http://schemas.microsoft.com/office/drawing/2014/main" id="{18CC396D-5B2D-754F-BB44-9B0D0CA1A733}"/>
              </a:ext>
            </a:extLst>
          </p:cNvPr>
          <p:cNvSpPr>
            <a:spLocks noChangeAspect="1"/>
          </p:cNvSpPr>
          <p:nvPr/>
        </p:nvSpPr>
        <p:spPr>
          <a:xfrm>
            <a:off x="1212292" y="4232819"/>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4"/>
                </a:solidFill>
              </a:rPr>
              <a:t>3</a:t>
            </a:r>
            <a:endParaRPr lang="en-GB" b="1" dirty="0">
              <a:solidFill>
                <a:schemeClr val="accent4"/>
              </a:solidFill>
            </a:endParaRPr>
          </a:p>
        </p:txBody>
      </p:sp>
      <p:pic>
        <p:nvPicPr>
          <p:cNvPr id="12" name="Graphic 11" descr="User">
            <a:extLst>
              <a:ext uri="{FF2B5EF4-FFF2-40B4-BE49-F238E27FC236}">
                <a16:creationId xmlns:a16="http://schemas.microsoft.com/office/drawing/2014/main" id="{58C652E2-F261-914E-9A85-D546223C1F7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13276" y="1611979"/>
            <a:ext cx="854046" cy="854046"/>
          </a:xfrm>
          <a:prstGeom prst="rect">
            <a:avLst/>
          </a:prstGeom>
        </p:spPr>
      </p:pic>
      <p:sp>
        <p:nvSpPr>
          <p:cNvPr id="13" name="Rectangle 12">
            <a:extLst>
              <a:ext uri="{FF2B5EF4-FFF2-40B4-BE49-F238E27FC236}">
                <a16:creationId xmlns:a16="http://schemas.microsoft.com/office/drawing/2014/main" id="{C6A1845F-F013-2045-9CB0-860F8EEE029D}"/>
              </a:ext>
            </a:extLst>
          </p:cNvPr>
          <p:cNvSpPr/>
          <p:nvPr/>
        </p:nvSpPr>
        <p:spPr>
          <a:xfrm>
            <a:off x="1167321" y="1806849"/>
            <a:ext cx="7991668" cy="461665"/>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Click each number to see more.</a:t>
            </a:r>
          </a:p>
        </p:txBody>
      </p:sp>
    </p:spTree>
    <p:custDataLst>
      <p:tags r:id="rId1"/>
    </p:custDataLst>
    <p:extLst>
      <p:ext uri="{BB962C8B-B14F-4D97-AF65-F5344CB8AC3E}">
        <p14:creationId xmlns:p14="http://schemas.microsoft.com/office/powerpoint/2010/main" val="1373456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Introduction</a:t>
            </a:r>
          </a:p>
        </p:txBody>
      </p:sp>
      <p:sp>
        <p:nvSpPr>
          <p:cNvPr id="3" name="Content Placeholder 2"/>
          <p:cNvSpPr>
            <a:spLocks noGrp="1"/>
          </p:cNvSpPr>
          <p:nvPr>
            <p:ph idx="1"/>
          </p:nvPr>
        </p:nvSpPr>
        <p:spPr>
          <a:xfrm>
            <a:off x="1122532" y="1091868"/>
            <a:ext cx="7607555" cy="1126676"/>
          </a:xfrm>
        </p:spPr>
        <p:txBody>
          <a:bodyPr>
            <a:noAutofit/>
          </a:bodyPr>
          <a:lstStyle/>
          <a:p>
            <a:pPr marL="0" indent="0" algn="just">
              <a:buNone/>
            </a:pPr>
            <a:r>
              <a:rPr lang="en-US" sz="2400" dirty="0"/>
              <a:t>But what happens in circuits with branches - where current can flow along more than one path? We call these parallel circuits. This is what this unit is all about.</a:t>
            </a:r>
          </a:p>
        </p:txBody>
      </p:sp>
      <p:pic>
        <p:nvPicPr>
          <p:cNvPr id="12" name="Graphic 11" descr="User">
            <a:extLst>
              <a:ext uri="{FF2B5EF4-FFF2-40B4-BE49-F238E27FC236}">
                <a16:creationId xmlns:a16="http://schemas.microsoft.com/office/drawing/2014/main" id="{DEC392E7-B4E0-DD4C-82CC-4D7D15A850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698" y="2362023"/>
            <a:ext cx="854046" cy="854046"/>
          </a:xfrm>
          <a:prstGeom prst="rect">
            <a:avLst/>
          </a:prstGeom>
        </p:spPr>
      </p:pic>
      <p:sp>
        <p:nvSpPr>
          <p:cNvPr id="13" name="Rectangle 12">
            <a:extLst>
              <a:ext uri="{FF2B5EF4-FFF2-40B4-BE49-F238E27FC236}">
                <a16:creationId xmlns:a16="http://schemas.microsoft.com/office/drawing/2014/main" id="{FF62D47F-6933-8946-8F0C-E7119AE0A3A0}"/>
              </a:ext>
            </a:extLst>
          </p:cNvPr>
          <p:cNvSpPr/>
          <p:nvPr/>
        </p:nvSpPr>
        <p:spPr>
          <a:xfrm>
            <a:off x="1196744" y="2362023"/>
            <a:ext cx="2936344" cy="461665"/>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Some action</a:t>
            </a:r>
          </a:p>
        </p:txBody>
      </p:sp>
    </p:spTree>
    <p:custDataLst>
      <p:tags r:id="rId1"/>
    </p:custDataLst>
    <p:extLst>
      <p:ext uri="{BB962C8B-B14F-4D97-AF65-F5344CB8AC3E}">
        <p14:creationId xmlns:p14="http://schemas.microsoft.com/office/powerpoint/2010/main" val="2969881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5">
            <a:extLst>
              <a:ext uri="{FF2B5EF4-FFF2-40B4-BE49-F238E27FC236}">
                <a16:creationId xmlns:a16="http://schemas.microsoft.com/office/drawing/2014/main" id="{D55EFAE5-E67E-274A-A284-A66C8A5AB670}"/>
              </a:ext>
            </a:extLst>
          </p:cNvPr>
          <p:cNvPicPr>
            <a:picLocks noChangeAspect="1"/>
          </p:cNvPicPr>
          <p:nvPr/>
        </p:nvPicPr>
        <p:blipFill>
          <a:blip r:embed="rId4"/>
          <a:stretch>
            <a:fillRect/>
          </a:stretch>
        </p:blipFill>
        <p:spPr>
          <a:xfrm>
            <a:off x="4659439" y="2241575"/>
            <a:ext cx="4388370" cy="1784482"/>
          </a:xfrm>
          <a:prstGeom prst="rect">
            <a:avLst/>
          </a:prstGeom>
        </p:spPr>
      </p:pic>
      <p:sp>
        <p:nvSpPr>
          <p:cNvPr id="2" name="Title 1"/>
          <p:cNvSpPr>
            <a:spLocks noGrp="1"/>
          </p:cNvSpPr>
          <p:nvPr>
            <p:ph type="title"/>
          </p:nvPr>
        </p:nvSpPr>
        <p:spPr>
          <a:xfrm>
            <a:off x="1057330" y="266407"/>
            <a:ext cx="7672758" cy="967170"/>
          </a:xfrm>
        </p:spPr>
        <p:txBody>
          <a:bodyPr>
            <a:normAutofit/>
          </a:bodyPr>
          <a:lstStyle/>
          <a:p>
            <a:r>
              <a:rPr lang="en-GB" sz="3000" dirty="0"/>
              <a:t>Build the Circuit</a:t>
            </a:r>
          </a:p>
        </p:txBody>
      </p:sp>
      <p:sp>
        <p:nvSpPr>
          <p:cNvPr id="3" name="Content Placeholder 2"/>
          <p:cNvSpPr>
            <a:spLocks noGrp="1"/>
          </p:cNvSpPr>
          <p:nvPr>
            <p:ph idx="1"/>
          </p:nvPr>
        </p:nvSpPr>
        <p:spPr>
          <a:xfrm>
            <a:off x="1122532" y="1091868"/>
            <a:ext cx="8186360" cy="864897"/>
          </a:xfrm>
        </p:spPr>
        <p:txBody>
          <a:bodyPr>
            <a:noAutofit/>
          </a:bodyPr>
          <a:lstStyle/>
          <a:p>
            <a:pPr marL="0" indent="0" algn="just">
              <a:buNone/>
            </a:pPr>
            <a:r>
              <a:rPr lang="en-GB" sz="2400" dirty="0"/>
              <a:t>Let’s start by building this simple parallel circuit. We are going to use 2 resistors – a 450Ω and and 530Ω.</a:t>
            </a:r>
          </a:p>
        </p:txBody>
      </p:sp>
      <p:pic>
        <p:nvPicPr>
          <p:cNvPr id="15" name="Graphic 14" descr="User">
            <a:extLst>
              <a:ext uri="{FF2B5EF4-FFF2-40B4-BE49-F238E27FC236}">
                <a16:creationId xmlns:a16="http://schemas.microsoft.com/office/drawing/2014/main" id="{81578CBD-CC9B-C844-8424-27CD1E25DC3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2698" y="2160143"/>
            <a:ext cx="854046" cy="854046"/>
          </a:xfrm>
          <a:prstGeom prst="rect">
            <a:avLst/>
          </a:prstGeom>
        </p:spPr>
      </p:pic>
      <p:sp>
        <p:nvSpPr>
          <p:cNvPr id="8" name="Rectangle 7">
            <a:extLst>
              <a:ext uri="{FF2B5EF4-FFF2-40B4-BE49-F238E27FC236}">
                <a16:creationId xmlns:a16="http://schemas.microsoft.com/office/drawing/2014/main" id="{DE1D40A1-8D7F-C54E-A354-C1207C4CBE74}"/>
              </a:ext>
            </a:extLst>
          </p:cNvPr>
          <p:cNvSpPr/>
          <p:nvPr/>
        </p:nvSpPr>
        <p:spPr>
          <a:xfrm>
            <a:off x="1196744" y="2160143"/>
            <a:ext cx="2936344" cy="2308324"/>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Rollover or touch each symbol in the schematic to find out more. Watch the video if you need help.</a:t>
            </a:r>
          </a:p>
        </p:txBody>
      </p:sp>
      <p:sp>
        <p:nvSpPr>
          <p:cNvPr id="11" name="Rounded Rectangle 10">
            <a:extLst>
              <a:ext uri="{FF2B5EF4-FFF2-40B4-BE49-F238E27FC236}">
                <a16:creationId xmlns:a16="http://schemas.microsoft.com/office/drawing/2014/main" id="{1021483E-0110-1C41-B59E-4C052D6C4A8F}"/>
              </a:ext>
            </a:extLst>
          </p:cNvPr>
          <p:cNvSpPr/>
          <p:nvPr/>
        </p:nvSpPr>
        <p:spPr>
          <a:xfrm>
            <a:off x="4334981" y="4022146"/>
            <a:ext cx="4712828"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Watch how to build the circuit</a:t>
            </a:r>
          </a:p>
        </p:txBody>
      </p:sp>
      <p:pic>
        <p:nvPicPr>
          <p:cNvPr id="7" name="Graphic 6" descr="Magnifying glass">
            <a:extLst>
              <a:ext uri="{FF2B5EF4-FFF2-40B4-BE49-F238E27FC236}">
                <a16:creationId xmlns:a16="http://schemas.microsoft.com/office/drawing/2014/main" id="{0C3FEC1F-6ACE-F746-9BA1-630AA518CDD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659709" y="2141882"/>
            <a:ext cx="468000" cy="468000"/>
          </a:xfrm>
          <a:prstGeom prst="rect">
            <a:avLst/>
          </a:prstGeom>
        </p:spPr>
      </p:pic>
    </p:spTree>
    <p:custDataLst>
      <p:tags r:id="rId1"/>
    </p:custDataLst>
    <p:extLst>
      <p:ext uri="{BB962C8B-B14F-4D97-AF65-F5344CB8AC3E}">
        <p14:creationId xmlns:p14="http://schemas.microsoft.com/office/powerpoint/2010/main" val="47092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Take a picture</a:t>
            </a:r>
          </a:p>
        </p:txBody>
      </p:sp>
      <p:sp>
        <p:nvSpPr>
          <p:cNvPr id="3" name="Content Placeholder 2"/>
          <p:cNvSpPr>
            <a:spLocks noGrp="1"/>
          </p:cNvSpPr>
          <p:nvPr>
            <p:ph idx="1"/>
          </p:nvPr>
        </p:nvSpPr>
        <p:spPr>
          <a:xfrm>
            <a:off x="1122530" y="1091867"/>
            <a:ext cx="7840406" cy="550953"/>
          </a:xfrm>
          <a:solidFill>
            <a:schemeClr val="tx2">
              <a:lumMod val="40000"/>
              <a:lumOff val="60000"/>
            </a:schemeClr>
          </a:solidFill>
        </p:spPr>
        <p:txBody>
          <a:bodyPr>
            <a:noAutofit/>
          </a:bodyPr>
          <a:lstStyle/>
          <a:p>
            <a:pPr marL="0" indent="0" algn="just">
              <a:buNone/>
            </a:pPr>
            <a:r>
              <a:rPr lang="en-GB" sz="2400" i="1" dirty="0"/>
              <a:t>Take a picture of your completed circuit and upload it.</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4" y="940320"/>
            <a:ext cx="854046" cy="854046"/>
          </a:xfrm>
          <a:prstGeom prst="rect">
            <a:avLst/>
          </a:prstGeom>
        </p:spPr>
      </p:pic>
      <p:sp>
        <p:nvSpPr>
          <p:cNvPr id="9" name="Rounded Rectangle 8">
            <a:extLst>
              <a:ext uri="{FF2B5EF4-FFF2-40B4-BE49-F238E27FC236}">
                <a16:creationId xmlns:a16="http://schemas.microsoft.com/office/drawing/2014/main" id="{E0ABC7F2-7240-CA4F-8E15-6C49824C9866}"/>
              </a:ext>
            </a:extLst>
          </p:cNvPr>
          <p:cNvSpPr/>
          <p:nvPr/>
        </p:nvSpPr>
        <p:spPr>
          <a:xfrm>
            <a:off x="1122530" y="2619826"/>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Choose image</a:t>
            </a:r>
          </a:p>
        </p:txBody>
      </p:sp>
      <p:sp>
        <p:nvSpPr>
          <p:cNvPr id="10" name="Rectangle 9">
            <a:extLst>
              <a:ext uri="{FF2B5EF4-FFF2-40B4-BE49-F238E27FC236}">
                <a16:creationId xmlns:a16="http://schemas.microsoft.com/office/drawing/2014/main" id="{B05F342B-93AA-BD4A-9184-E4BDD0979139}"/>
              </a:ext>
            </a:extLst>
          </p:cNvPr>
          <p:cNvSpPr/>
          <p:nvPr/>
        </p:nvSpPr>
        <p:spPr>
          <a:xfrm>
            <a:off x="4059936" y="2678835"/>
            <a:ext cx="4903000"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a:extLst>
              <a:ext uri="{FF2B5EF4-FFF2-40B4-BE49-F238E27FC236}">
                <a16:creationId xmlns:a16="http://schemas.microsoft.com/office/drawing/2014/main" id="{D206D033-5930-A543-A80E-25F4B93215D4}"/>
              </a:ext>
            </a:extLst>
          </p:cNvPr>
          <p:cNvSpPr/>
          <p:nvPr/>
        </p:nvSpPr>
        <p:spPr>
          <a:xfrm>
            <a:off x="6219881" y="3164025"/>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Upload</a:t>
            </a:r>
          </a:p>
        </p:txBody>
      </p:sp>
    </p:spTree>
    <p:custDataLst>
      <p:tags r:id="rId1"/>
    </p:custDataLst>
    <p:extLst>
      <p:ext uri="{BB962C8B-B14F-4D97-AF65-F5344CB8AC3E}">
        <p14:creationId xmlns:p14="http://schemas.microsoft.com/office/powerpoint/2010/main" val="75939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Review How To Use a </a:t>
            </a:r>
            <a:r>
              <a:rPr lang="en-GB" sz="3000" dirty="0" err="1"/>
              <a:t>Multimeter</a:t>
            </a:r>
            <a:endParaRPr lang="en-GB" sz="3000" dirty="0"/>
          </a:p>
        </p:txBody>
      </p:sp>
      <p:sp>
        <p:nvSpPr>
          <p:cNvPr id="3" name="Content Placeholder 2"/>
          <p:cNvSpPr>
            <a:spLocks noGrp="1"/>
          </p:cNvSpPr>
          <p:nvPr>
            <p:ph idx="1"/>
          </p:nvPr>
        </p:nvSpPr>
        <p:spPr>
          <a:xfrm>
            <a:off x="1122532" y="1091869"/>
            <a:ext cx="5014798" cy="1361988"/>
          </a:xfrm>
        </p:spPr>
        <p:txBody>
          <a:bodyPr>
            <a:noAutofit/>
          </a:bodyPr>
          <a:lstStyle/>
          <a:p>
            <a:pPr marL="0" indent="0" algn="just">
              <a:buNone/>
            </a:pPr>
            <a:r>
              <a:rPr lang="en-GB" sz="2400" dirty="0"/>
              <a:t>Nothing interesting seems to be happening in our circuit. So let’s take some readings from our circuit and do some calculations.</a:t>
            </a:r>
          </a:p>
        </p:txBody>
      </p:sp>
      <p:sp>
        <p:nvSpPr>
          <p:cNvPr id="14" name="Rectangle 13">
            <a:extLst>
              <a:ext uri="{FF2B5EF4-FFF2-40B4-BE49-F238E27FC236}">
                <a16:creationId xmlns:a16="http://schemas.microsoft.com/office/drawing/2014/main" id="{9BAED57F-2817-4F4A-B5FA-129BB73C0307}"/>
              </a:ext>
            </a:extLst>
          </p:cNvPr>
          <p:cNvSpPr/>
          <p:nvPr/>
        </p:nvSpPr>
        <p:spPr>
          <a:xfrm>
            <a:off x="6465028" y="1233577"/>
            <a:ext cx="3391894" cy="31636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Img01</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40" y="2890959"/>
            <a:ext cx="5008789" cy="1200329"/>
          </a:xfrm>
          <a:prstGeom prst="rect">
            <a:avLst/>
          </a:prstGeom>
          <a:solidFill>
            <a:schemeClr val="tx2">
              <a:lumMod val="40000"/>
              <a:lumOff val="60000"/>
            </a:schemeClr>
          </a:solidFill>
        </p:spPr>
        <p:txBody>
          <a:bodyPr wrap="square" rtlCol="0">
            <a:spAutoFit/>
          </a:bodyPr>
          <a:lstStyle/>
          <a:p>
            <a:pPr algn="just"/>
            <a:r>
              <a:rPr lang="en-GB" sz="2400" i="1" dirty="0"/>
              <a:t>Refer to the </a:t>
            </a:r>
            <a:r>
              <a:rPr lang="en-GB" sz="2400" i="1" dirty="0" err="1"/>
              <a:t>multimeter</a:t>
            </a:r>
            <a:r>
              <a:rPr lang="en-GB" sz="2400" i="1" dirty="0"/>
              <a:t> guide saved on your device or click the image to see it again.</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3017935"/>
            <a:ext cx="854046" cy="854046"/>
          </a:xfrm>
          <a:prstGeom prst="rect">
            <a:avLst/>
          </a:prstGeom>
        </p:spPr>
      </p:pic>
    </p:spTree>
    <p:custDataLst>
      <p:tags r:id="rId1"/>
    </p:custDataLst>
    <p:extLst>
      <p:ext uri="{BB962C8B-B14F-4D97-AF65-F5344CB8AC3E}">
        <p14:creationId xmlns:p14="http://schemas.microsoft.com/office/powerpoint/2010/main" val="14333831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3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28181</TotalTime>
  <Words>4591</Words>
  <Application>Microsoft Office PowerPoint</Application>
  <PresentationFormat>Custom</PresentationFormat>
  <Paragraphs>420</Paragraphs>
  <Slides>39</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Cambria Math</vt:lpstr>
      <vt:lpstr>Open Sans</vt:lpstr>
      <vt:lpstr>Office Theme</vt:lpstr>
      <vt:lpstr>Electronics</vt:lpstr>
      <vt:lpstr>Assumed prior learning</vt:lpstr>
      <vt:lpstr>Outcomes</vt:lpstr>
      <vt:lpstr>Unit 3.5: Resistors in Parallel</vt:lpstr>
      <vt:lpstr>Introduction</vt:lpstr>
      <vt:lpstr>Introduction</vt:lpstr>
      <vt:lpstr>Build the Circuit</vt:lpstr>
      <vt:lpstr>Take a picture</vt:lpstr>
      <vt:lpstr>Review How To Use a Multimeter</vt:lpstr>
      <vt:lpstr>Step 1</vt:lpstr>
      <vt:lpstr>Step 2</vt:lpstr>
      <vt:lpstr>Step 3</vt:lpstr>
      <vt:lpstr>Step 4</vt:lpstr>
      <vt:lpstr>Step 5</vt:lpstr>
      <vt:lpstr>Resistors in Parallel DO NOT Add Together</vt:lpstr>
      <vt:lpstr>PowerPoint Presentation</vt:lpstr>
      <vt:lpstr>A Virtual Circuit</vt:lpstr>
      <vt:lpstr>Step 1</vt:lpstr>
      <vt:lpstr>Step 2</vt:lpstr>
      <vt:lpstr>Step 3</vt:lpstr>
      <vt:lpstr>Step 4</vt:lpstr>
      <vt:lpstr>Step 5</vt:lpstr>
      <vt:lpstr>Step 6</vt:lpstr>
      <vt:lpstr>Resistors in Parallel are Current Dividers</vt:lpstr>
      <vt:lpstr>PowerPoint Presentation</vt:lpstr>
      <vt:lpstr>A Virtual Circuit</vt:lpstr>
      <vt:lpstr>Test Yourself</vt:lpstr>
      <vt:lpstr>Question 1</vt:lpstr>
      <vt:lpstr>Question 2</vt:lpstr>
      <vt:lpstr>Question 3</vt:lpstr>
      <vt:lpstr>Question 4</vt:lpstr>
      <vt:lpstr>Question 5</vt:lpstr>
      <vt:lpstr>Video Briefing – Vid01</vt:lpstr>
      <vt:lpstr>Video Briefing – Vid02</vt:lpstr>
      <vt:lpstr>Document Briefing – Doc01</vt:lpstr>
      <vt:lpstr>Video Briefing – Vid03</vt:lpstr>
      <vt:lpstr>Video Briefing – Vid04</vt:lpstr>
      <vt:lpstr>Document Briefing – Doc02</vt:lpstr>
      <vt:lpstr>Video Briefing – Vid05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642</cp:revision>
  <dcterms:created xsi:type="dcterms:W3CDTF">2018-02-02T12:07:09Z</dcterms:created>
  <dcterms:modified xsi:type="dcterms:W3CDTF">2018-09-20T07:18:36Z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