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omments/comment2.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3.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4.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comments/comment5.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comments/comment6.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comments/comment7.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comments/comment8.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comments/comment9.xml" ContentType="application/vnd.openxmlformats-officedocument.presentationml.comments+xml"/>
  <Override PartName="/ppt/tags/tag25.xml" ContentType="application/vnd.openxmlformats-officedocument.presentationml.tags+xml"/>
  <Override PartName="/ppt/notesSlides/notesSlide22.xml" ContentType="application/vnd.openxmlformats-officedocument.presentationml.notesSlide+xml"/>
  <Override PartName="/ppt/comments/comment10.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comments/comment11.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comments/comment12.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comments/comment13.xml" ContentType="application/vnd.openxmlformats-officedocument.presentationml.comments+xml"/>
  <Override PartName="/ppt/tags/tag29.xml" ContentType="application/vnd.openxmlformats-officedocument.presentationml.tags+xml"/>
  <Override PartName="/ppt/notesSlides/notesSlide26.xml" ContentType="application/vnd.openxmlformats-officedocument.presentationml.notesSlide+xml"/>
  <Override PartName="/ppt/comments/comment14.xml" ContentType="application/vnd.openxmlformats-officedocument.presentationml.comments+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comments/comment15.xml" ContentType="application/vnd.openxmlformats-officedocument.presentationml.comments+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comments/comment16.xml" ContentType="application/vnd.openxmlformats-officedocument.presentationml.comments+xml"/>
  <Override PartName="/ppt/tags/tag36.xml" ContentType="application/vnd.openxmlformats-officedocument.presentationml.tags+xml"/>
  <Override PartName="/ppt/notesSlides/notesSlide33.xml" ContentType="application/vnd.openxmlformats-officedocument.presentationml.notesSlide+xml"/>
  <Override PartName="/ppt/comments/comment17.xml" ContentType="application/vnd.openxmlformats-officedocument.presentationml.comments+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8"/>
  </p:notesMasterIdLst>
  <p:sldIdLst>
    <p:sldId id="256" r:id="rId2"/>
    <p:sldId id="309" r:id="rId3"/>
    <p:sldId id="268" r:id="rId4"/>
    <p:sldId id="278" r:id="rId5"/>
    <p:sldId id="453" r:id="rId6"/>
    <p:sldId id="454" r:id="rId7"/>
    <p:sldId id="455" r:id="rId8"/>
    <p:sldId id="456" r:id="rId9"/>
    <p:sldId id="461" r:id="rId10"/>
    <p:sldId id="463" r:id="rId11"/>
    <p:sldId id="464" r:id="rId12"/>
    <p:sldId id="435" r:id="rId13"/>
    <p:sldId id="440" r:id="rId14"/>
    <p:sldId id="436" r:id="rId15"/>
    <p:sldId id="466" r:id="rId16"/>
    <p:sldId id="438" r:id="rId17"/>
    <p:sldId id="437" r:id="rId18"/>
    <p:sldId id="467" r:id="rId19"/>
    <p:sldId id="424" r:id="rId20"/>
    <p:sldId id="469" r:id="rId21"/>
    <p:sldId id="470" r:id="rId22"/>
    <p:sldId id="471" r:id="rId23"/>
    <p:sldId id="488" r:id="rId24"/>
    <p:sldId id="473" r:id="rId25"/>
    <p:sldId id="474" r:id="rId26"/>
    <p:sldId id="475" r:id="rId27"/>
    <p:sldId id="476" r:id="rId28"/>
    <p:sldId id="477" r:id="rId29"/>
    <p:sldId id="479" r:id="rId30"/>
    <p:sldId id="480" r:id="rId31"/>
    <p:sldId id="481" r:id="rId32"/>
    <p:sldId id="485" r:id="rId33"/>
    <p:sldId id="486" r:id="rId34"/>
    <p:sldId id="489" r:id="rId35"/>
    <p:sldId id="420" r:id="rId36"/>
    <p:sldId id="422" r:id="rId37"/>
    <p:sldId id="460" r:id="rId38"/>
    <p:sldId id="462" r:id="rId39"/>
    <p:sldId id="465" r:id="rId40"/>
    <p:sldId id="468" r:id="rId41"/>
    <p:sldId id="472" r:id="rId42"/>
    <p:sldId id="478" r:id="rId43"/>
    <p:sldId id="482" r:id="rId44"/>
    <p:sldId id="483" r:id="rId45"/>
    <p:sldId id="484" r:id="rId46"/>
    <p:sldId id="487" r:id="rId47"/>
  </p:sldIdLst>
  <p:sldSz cx="10239375" cy="500380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453"/>
            <p14:sldId id="454"/>
            <p14:sldId id="455"/>
            <p14:sldId id="456"/>
            <p14:sldId id="461"/>
            <p14:sldId id="463"/>
            <p14:sldId id="464"/>
            <p14:sldId id="435"/>
            <p14:sldId id="440"/>
            <p14:sldId id="436"/>
            <p14:sldId id="466"/>
            <p14:sldId id="438"/>
            <p14:sldId id="437"/>
            <p14:sldId id="467"/>
            <p14:sldId id="424"/>
            <p14:sldId id="469"/>
            <p14:sldId id="470"/>
            <p14:sldId id="471"/>
            <p14:sldId id="488"/>
            <p14:sldId id="473"/>
            <p14:sldId id="474"/>
            <p14:sldId id="475"/>
            <p14:sldId id="476"/>
            <p14:sldId id="477"/>
            <p14:sldId id="479"/>
            <p14:sldId id="480"/>
            <p14:sldId id="481"/>
            <p14:sldId id="485"/>
            <p14:sldId id="486"/>
            <p14:sldId id="489"/>
            <p14:sldId id="420"/>
            <p14:sldId id="422"/>
          </p14:sldIdLst>
        </p14:section>
        <p14:section name="Appendix" id="{61A5EB1E-5BAC-224D-8F20-5D1D8E086C2B}">
          <p14:sldIdLst>
            <p14:sldId id="460"/>
            <p14:sldId id="462"/>
            <p14:sldId id="465"/>
            <p14:sldId id="468"/>
            <p14:sldId id="472"/>
            <p14:sldId id="478"/>
            <p14:sldId id="482"/>
            <p14:sldId id="483"/>
            <p14:sldId id="484"/>
            <p14:sldId id="48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82"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3"/>
    <p:restoredTop sz="78523" autoAdjust="0"/>
  </p:normalViewPr>
  <p:slideViewPr>
    <p:cSldViewPr snapToGrid="0" snapToObjects="1">
      <p:cViewPr varScale="1">
        <p:scale>
          <a:sx n="122" d="100"/>
          <a:sy n="122"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9T10:56:32.575" idx="76">
    <p:pos x="3390" y="1691"/>
    <p:text>Component01</p:text>
    <p:extLst>
      <p:ext uri="{C676402C-5697-4E1C-873F-D02D1690AC5C}">
        <p15:threadingInfo xmlns:p15="http://schemas.microsoft.com/office/powerpoint/2012/main" timeZoneBias="-120"/>
      </p:ext>
    </p:extLst>
  </p:cm>
  <p:cm authorId="1" dt="2018-06-19T10:56:52.966" idx="77">
    <p:pos x="4901" y="1587"/>
    <p:text>Component02</p:text>
    <p:extLst>
      <p:ext uri="{C676402C-5697-4E1C-873F-D02D1690AC5C}">
        <p15:threadingInfo xmlns:p15="http://schemas.microsoft.com/office/powerpoint/2012/main" timeZoneBias="-120"/>
      </p:ext>
    </p:extLst>
  </p:cm>
  <p:cm authorId="1" dt="2018-06-19T11:01:42.897" idx="78">
    <p:pos x="5628" y="2238"/>
    <p:text>Button01</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6-13T18:29:15.475" idx="65">
    <p:pos x="2197" y="2353"/>
    <p:text>Button01</p:text>
    <p:extLst mod="1">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6-13T18:29:15.475" idx="65">
    <p:pos x="2197" y="2353"/>
    <p:text>Button01</p:text>
    <p:extLst mod="1">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6-13T18:29:15.475" idx="65">
    <p:pos x="2160" y="2419"/>
    <p:text>Button01</p:text>
    <p:extLst mod="1">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6-13T18:29:15.475" idx="65">
    <p:pos x="2300" y="2333"/>
    <p:text>Button01</p:text>
    <p:extLst mod="1">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6-14T10:59:24.545" idx="69">
    <p:pos x="3241" y="2646"/>
    <p:text>Button01</p:text>
    <p:extLst>
      <p:ext uri="{C676402C-5697-4E1C-873F-D02D1690AC5C}">
        <p15:threadingInfo xmlns:p15="http://schemas.microsoft.com/office/powerpoint/2012/main" timeZoneBias="-180"/>
      </p:ext>
    </p:extLst>
  </p:cm>
  <p:cm authorId="1" dt="2018-06-15T14:05:48.052" idx="74">
    <p:pos x="5626" y="553"/>
    <p:text>Img20</p:text>
    <p:extLst mod="1">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6-19T10:56:32.575" idx="76">
    <p:pos x="3531" y="1860"/>
    <p:text>Component01</p:text>
    <p:extLst>
      <p:ext uri="{C676402C-5697-4E1C-873F-D02D1690AC5C}">
        <p15:threadingInfo xmlns:p15="http://schemas.microsoft.com/office/powerpoint/2012/main" timeZoneBias="-120"/>
      </p:ext>
    </p:extLst>
  </p:cm>
  <p:cm authorId="1" dt="2018-06-19T10:56:52.966" idx="77">
    <p:pos x="4287" y="1294"/>
    <p:text>Component02</p:text>
    <p:extLst>
      <p:ext uri="{C676402C-5697-4E1C-873F-D02D1690AC5C}">
        <p15:threadingInfo xmlns:p15="http://schemas.microsoft.com/office/powerpoint/2012/main" timeZoneBias="-120"/>
      </p:ext>
    </p:extLst>
  </p:cm>
  <p:cm authorId="1" dt="2018-06-19T11:01:42.897" idx="78">
    <p:pos x="5902" y="2559"/>
    <p:text>Button01</p:text>
    <p:extLst>
      <p:ext uri="{C676402C-5697-4E1C-873F-D02D1690AC5C}">
        <p15:threadingInfo xmlns:p15="http://schemas.microsoft.com/office/powerpoint/2012/main" timeZoneBias="-120"/>
      </p:ext>
    </p:extLst>
  </p:cm>
  <p:cm authorId="1" dt="2018-06-19T11:38:56.174" idx="80">
    <p:pos x="5204" y="1700"/>
    <p:text>Component03</p:text>
    <p:extLst>
      <p:ext uri="{C676402C-5697-4E1C-873F-D02D1690AC5C}">
        <p15:threadingInfo xmlns:p15="http://schemas.microsoft.com/office/powerpoint/2012/main" timeZoneBias="-120"/>
      </p:ext>
    </p:extLst>
  </p:cm>
  <p:cm authorId="1" dt="2018-06-19T14:37:03.694" idx="82">
    <p:pos x="2626" y="2541"/>
    <p:text>Button02</p:text>
    <p:extLst>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9T10:56:32.575" idx="76">
    <p:pos x="3267" y="1464"/>
    <p:text>Component01</p:text>
    <p:extLst>
      <p:ext uri="{C676402C-5697-4E1C-873F-D02D1690AC5C}">
        <p15:threadingInfo xmlns:p15="http://schemas.microsoft.com/office/powerpoint/2012/main" timeZoneBias="-120"/>
      </p:ext>
    </p:extLst>
  </p:cm>
  <p:cm authorId="1" dt="2018-06-19T10:56:52.966" idx="77">
    <p:pos x="5118" y="1530"/>
    <p:text>Component02</p:text>
    <p:extLst>
      <p:ext uri="{C676402C-5697-4E1C-873F-D02D1690AC5C}">
        <p15:threadingInfo xmlns:p15="http://schemas.microsoft.com/office/powerpoint/2012/main" timeZoneBias="-120"/>
      </p:ext>
    </p:extLst>
  </p:cm>
  <p:cm authorId="1" dt="2018-06-19T11:01:42.897" idx="78">
    <p:pos x="5534" y="2578"/>
    <p:text>Button01</p:text>
    <p:extLst>
      <p:ext uri="{C676402C-5697-4E1C-873F-D02D1690AC5C}">
        <p15:threadingInfo xmlns:p15="http://schemas.microsoft.com/office/powerpoint/2012/main" timeZoneBias="-120"/>
      </p:ext>
    </p:extLst>
  </p:cm>
  <p:cm authorId="1" dt="2018-06-19T11:38:56.174" idx="80">
    <p:pos x="4061" y="1899"/>
    <p:text>Component03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6-13T18:29:15.475" idx="65">
    <p:pos x="2197" y="2353"/>
    <p:text>Button01</p:text>
    <p:extLst mod="1">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6-13T18:29:15.475" idx="65">
    <p:pos x="2197" y="2353"/>
    <p:text>Button01</p:text>
    <p:extLst mod="1">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6-13T18:29:15.475" idx="65">
    <p:pos x="2160" y="2419"/>
    <p:text>Button01</p:text>
    <p:extLst mod="1">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6-13T18:29:15.475" idx="65">
    <p:pos x="2300" y="2333"/>
    <p:text>Button01</p:text>
    <p:extLst mod="1">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6-13T18:29:15.475" idx="65">
    <p:pos x="2300" y="2333"/>
    <p:text>Button01</p:text>
    <p:extLst mod="1">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6-19T10:56:32.575" idx="76">
    <p:pos x="3909" y="1577"/>
    <p:text>Component01</p:text>
    <p:extLst>
      <p:ext uri="{C676402C-5697-4E1C-873F-D02D1690AC5C}">
        <p15:threadingInfo xmlns:p15="http://schemas.microsoft.com/office/powerpoint/2012/main" timeZoneBias="-120"/>
      </p:ext>
    </p:extLst>
  </p:cm>
  <p:cm authorId="1" dt="2018-06-19T10:56:52.966" idx="77">
    <p:pos x="4438" y="1133"/>
    <p:text>Component02</p:text>
    <p:extLst>
      <p:ext uri="{C676402C-5697-4E1C-873F-D02D1690AC5C}">
        <p15:threadingInfo xmlns:p15="http://schemas.microsoft.com/office/powerpoint/2012/main" timeZoneBias="-120"/>
      </p:ext>
    </p:extLst>
  </p:cm>
  <p:cm authorId="1" dt="2018-06-19T11:01:42.897" idx="78">
    <p:pos x="5902" y="2559"/>
    <p:text>Button01</p:text>
    <p:extLst>
      <p:ext uri="{C676402C-5697-4E1C-873F-D02D1690AC5C}">
        <p15:threadingInfo xmlns:p15="http://schemas.microsoft.com/office/powerpoint/2012/main" timeZoneBias="-120"/>
      </p:ext>
    </p:extLst>
  </p:cm>
  <p:cm authorId="1" dt="2018-06-19T11:38:56.174" idx="80">
    <p:pos x="4571" y="1870"/>
    <p:text>Component03</p:text>
    <p:extLst>
      <p:ext uri="{C676402C-5697-4E1C-873F-D02D1690AC5C}">
        <p15:threadingInfo xmlns:p15="http://schemas.microsoft.com/office/powerpoint/2012/main" timeZoneBias="-120"/>
      </p:ext>
    </p:extLst>
  </p:cm>
  <p:cm authorId="1" dt="2018-06-19T12:45:37.844" idx="81">
    <p:pos x="5364" y="1143"/>
    <p:text>Component04</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resistorguide.com/rheostat/"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resistorguide.com/digital-potentiometer/" TargetMode="External"/><Relationship Id="rId4" Type="http://schemas.openxmlformats.org/officeDocument/2006/relationships/hyperlink" Target="http://www.resistorguide.com/varistor/"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endParaRPr lang="en-US" dirty="0"/>
          </a:p>
          <a:p>
            <a:r>
              <a:rPr lang="en-US" dirty="0"/>
              <a:t>Component01 = on click present a tooltip with “This symbol represents a voltage source like a battery. Use a 9V battery as indicated.”</a:t>
            </a:r>
          </a:p>
          <a:p>
            <a:r>
              <a:rPr lang="en-US" dirty="0"/>
              <a:t>Component02 = on click present a tooltip with “This symbol represents a resistor. We have named it R1 and its value in this circuit must be 450</a:t>
            </a:r>
            <a:r>
              <a:rPr lang="en-GB" sz="1200" i="0" dirty="0"/>
              <a:t>Ω.</a:t>
            </a:r>
            <a:r>
              <a:rPr lang="en-US" dirty="0"/>
              <a:t>”</a:t>
            </a:r>
          </a:p>
          <a:p>
            <a:r>
              <a:rPr lang="en-US" dirty="0"/>
              <a:t>Component03 = on click present a tooltip with “This symbol represents an LED. LED stands for light emitting diode. The symbol is that of a diode (which we will learn more about in another topic) with arrows indicating that it emits light. Use a red 5mm LED.”</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vid03 (see brief) </a:t>
            </a:r>
            <a:r>
              <a:rPr lang="en-US" dirty="0" err="1"/>
              <a:t>fullscreen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412255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10839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the same multimeter guide screenshot as used in 10_02_03 slide 10 linking to the same document.</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54715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current entered. It should be between 14.6mA and 16.6mA.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The current flowing through the circuit is about 15.6mA. This is not quite the 20mA we wanted but the wires and LED do have a bit of resistance. It is better to be on the safe side and have slightly too much total resistance rather than risking another dead 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That does not look correct. Check your measurement again. Remember, in a series circuit, you can measure the current anywhere in the circuit. You should find that the current is about 15.5mA. This is not quite the 20mA we wanted but the wires and LED do have a bit of resistance. It is better to be on the safe side and have slightly too much total resistance rather than risking another dead LED!</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85451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current entered. It should be between 6.9mA and 8.9mA.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We have increased the resistance in the circuit so there is less current flowing through the circuit. We doubled the resistance, so the current has halved to about 7.8mA. This is why the LED shines less brightly.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That does not look correct. Check your measurement again. Remember, in a series circuit, you can measure the current anywhere in the circuit. You should find that the current has halved to about 7.8mA because we have doubled the resistance. This is why the LED shines less brightly.</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61618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current entered. It should be between 1.9mA and 3.9mA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We have increased the resistance in the circuit to a total of 2,450</a:t>
            </a:r>
            <a:r>
              <a:rPr lang="en-GB" dirty="0"/>
              <a:t>Ω or 2.45KΩ. </a:t>
            </a:r>
            <a:r>
              <a:rPr lang="en-US" dirty="0"/>
              <a:t>This means that there is only about 2.9mA flowing through the circuit, which is too little to make the LED glow at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That does not look correct. Check your measurement again. Remember, in a series circuit, you can measure the current anywhere in the circuit. You should find that the current is about 2.9mA, too little to light the LED at all.</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73209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image of the words “Step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voltage entered. It should be 1,895V</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That’s right. Well done. We expect the voltage across the LED to be 1.895V.</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correct – That is not correct. We have a total circuit voltage of 9V. If 2.9mA is flowing through the circuit, the voltage drop across the LED will be 9V – the voltage drop across the resistors. As the resistors are in series, we can add their values together and treat them as a single resistor of 2450</a:t>
            </a:r>
            <a:r>
              <a:rPr lang="en-GB" dirty="0"/>
              <a:t>Ω. So V</a:t>
            </a:r>
            <a:r>
              <a:rPr lang="en-GB" baseline="-25000" dirty="0"/>
              <a:t>R</a:t>
            </a:r>
            <a:r>
              <a:rPr lang="en-GB" dirty="0"/>
              <a:t> = 2.9mA x 2450Ω = 7.105V. Therefore V</a:t>
            </a:r>
            <a:r>
              <a:rPr lang="en-GB" sz="1200" kern="1200" baseline="-25000" dirty="0">
                <a:solidFill>
                  <a:schemeClr val="tx1"/>
                </a:solidFill>
                <a:latin typeface="+mn-lt"/>
                <a:ea typeface="+mn-ea"/>
                <a:cs typeface="+mn-cs"/>
              </a:rPr>
              <a:t>LED </a:t>
            </a:r>
            <a:r>
              <a:rPr lang="en-GB" dirty="0"/>
              <a:t>= V</a:t>
            </a:r>
            <a:r>
              <a:rPr lang="en-GB" baseline="-25000" dirty="0"/>
              <a:t>T</a:t>
            </a:r>
            <a:r>
              <a:rPr lang="en-GB" dirty="0"/>
              <a:t> – V</a:t>
            </a:r>
            <a:r>
              <a:rPr lang="en-GB" baseline="-25000" dirty="0"/>
              <a:t>R</a:t>
            </a:r>
            <a:r>
              <a:rPr lang="en-GB" dirty="0"/>
              <a:t> = 9V – 7.105V = 1.895V</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02569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image of the words “Step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voltage entered. It should be between 1,3V – 2.4V</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That’s right. Well done. We expected the voltage across the LED to be about 1.9V.</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correct – That is not correct. Check your measurement again. Remember, we expect the voltage across the LED to be about 1.9V.</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81885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Img12 = screenshot of vid04 (see brief). On click of image play vid03 full screen.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169285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err="1"/>
              <a:t>Youtube</a:t>
            </a:r>
            <a:r>
              <a:rPr lang="en-US" dirty="0"/>
              <a:t> video: URL = https://</a:t>
            </a:r>
            <a:r>
              <a:rPr lang="en-US" dirty="0" err="1"/>
              <a:t>www.youtube.com</a:t>
            </a:r>
            <a:r>
              <a:rPr lang="en-US" dirty="0"/>
              <a:t>/</a:t>
            </a:r>
            <a:r>
              <a:rPr lang="en-US" dirty="0" err="1"/>
              <a:t>watch?v</a:t>
            </a:r>
            <a:r>
              <a:rPr lang="en-US" dirty="0"/>
              <a:t>=1G11DbaUlec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20541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Img12 – schematic drawing of a pot – see https://</a:t>
            </a:r>
            <a:r>
              <a:rPr lang="en-US" dirty="0" err="1"/>
              <a:t>qph.fs.quoracdn.net</a:t>
            </a:r>
            <a:r>
              <a:rPr lang="en-US" dirty="0"/>
              <a:t>/main-qimg-e41a6d46e6033c64b92226aa3f382820 as a reference</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252336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endParaRPr lang="en-US" dirty="0"/>
          </a:p>
          <a:p>
            <a:r>
              <a:rPr lang="en-US" dirty="0"/>
              <a:t>Component01 = on click present a tooltip with “This symbol represents a voltage source like a battery. Use a 9V battery as indicated.”</a:t>
            </a:r>
          </a:p>
          <a:p>
            <a:r>
              <a:rPr lang="en-US" dirty="0"/>
              <a:t>Component02 = on click present a tooltip with “This symbol represents a resistor. We have named it R1 and its value in this circuit must be 450</a:t>
            </a:r>
            <a:r>
              <a:rPr lang="en-GB" sz="1200" i="0" dirty="0"/>
              <a:t>Ω. We need R1 in the circuit to protect the LED when the resistance of the pot is made very low.</a:t>
            </a:r>
            <a:r>
              <a:rPr lang="en-US" dirty="0"/>
              <a:t>”</a:t>
            </a:r>
          </a:p>
          <a:p>
            <a:r>
              <a:rPr lang="en-US" dirty="0"/>
              <a:t>Component03 = on click present a tooltip with “This symbol represents an LED. LED stands for light emitting diode. The symbol is that of a diode (which we will learn more about in another topic) with arrows indicating that it emits light. You need to use a red 5mm LED for this circuit”</a:t>
            </a:r>
          </a:p>
          <a:p>
            <a:r>
              <a:rPr lang="en-US" dirty="0"/>
              <a:t>Component04 = on click present a tooltip with “This is the symbol for a variable resistor. The arrow represents the slider inside the pot that wipes over the resistive material.”</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vid05 (see brief) </a:t>
            </a:r>
            <a:r>
              <a:rPr lang="en-US" dirty="0" err="1"/>
              <a:t>fullscreen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230017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77010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current entered. It should be between 14.6mA and 16.6mA.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The current flowing through the circuit is about 15.6mA like in our previous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That does not look correct. Check your measurement again. Remember, in a series circuit, you can measure the current anywhere in the circuit. You should find that the current is about 15.6mA.</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625520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current entered. It should be between 3.9mA – 5.9mA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We have increased the resistance in the circuit so there is less current flowing through the circuit. The current in the circuit at the point where the LED just stops shining is about 4.9mA.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That does not look correct. Check your measurement again. Remember, in a series circuit, you can measure the current anywhere in the circuit. You should find that the current in the circuit at the point where the LED just stops shining is about 4.9mA.</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163022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resistance entered. It should be 978Ω.</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The resistance of the pot at the point when the LED stops shining should be about 978Ω.</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That does not look correct. Check your </a:t>
            </a:r>
            <a:r>
              <a:rPr lang="en-US" dirty="0" err="1"/>
              <a:t>calculatons</a:t>
            </a:r>
            <a:r>
              <a:rPr lang="en-US" dirty="0"/>
              <a:t> again. If the voltage across the LED is about 2V, that means that the voltage across the resistors is 7V (we have a total of 9V across the circuit). We measured the current in the circuit as 4.9mA. R = V/I so R</a:t>
            </a:r>
            <a:r>
              <a:rPr lang="en-US" baseline="-25000" dirty="0"/>
              <a:t>T</a:t>
            </a:r>
            <a:r>
              <a:rPr lang="en-US" dirty="0"/>
              <a:t> = 7V/4.9mA = 1,428Ω. But some of this resistance comes from the 450Ω resistor so the resistance of the pot must be 1,428Ω - 450Ω = 978Ω.</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247590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image of the words “Step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resistance entered. It should be 800Ω - 1.1kΩ</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That looks about right. We expected the resistance of the pot to be about 980Ω.</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correct – That does not look right. Check your measurements again. Remember, we calculated that the resistance of the pot at the point when the LED just turns off should be about 980Ω.</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84988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Img17 = screenshot of vid06 (see brief). On click of image play vid03 full screen.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257651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https://</a:t>
            </a:r>
            <a:r>
              <a:rPr lang="en-US" dirty="0" err="1"/>
              <a:t>goo.gl</a:t>
            </a:r>
            <a:r>
              <a:rPr lang="en-US" dirty="0"/>
              <a:t>/d9Xe7E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931742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Img18 = screenshot of vid07 (see brief). Play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34823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Button01 = open Doc01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Img19 = Screenshot of vid08 (see brief). Play video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Img20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531901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Img20 = image of a rheostat – see http://</a:t>
            </a:r>
            <a:r>
              <a:rPr lang="en-US" dirty="0" err="1"/>
              <a:t>www.resistorguide.com</a:t>
            </a:r>
            <a:r>
              <a:rPr lang="en-US" dirty="0"/>
              <a:t>/pictures/</a:t>
            </a:r>
            <a:r>
              <a:rPr lang="en-US" dirty="0" err="1"/>
              <a:t>rheostat_rotary.png</a:t>
            </a:r>
            <a:r>
              <a:rPr lang="en-US" dirty="0"/>
              <a:t> for a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Img21 = image of a </a:t>
            </a:r>
            <a:r>
              <a:rPr lang="en-US" dirty="0" err="1"/>
              <a:t>varistor</a:t>
            </a:r>
            <a:r>
              <a:rPr lang="en-US" dirty="0"/>
              <a:t> – see https://5.imimg.com/data5/DK/LY/MY-7231459/mov-500x500.jpg for a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Img22 = image of a digital pot – see https://</a:t>
            </a:r>
            <a:r>
              <a:rPr lang="en-US" dirty="0" err="1"/>
              <a:t>www.omega.com</a:t>
            </a:r>
            <a:r>
              <a:rPr lang="en-US" dirty="0"/>
              <a:t>/Auto/images/OMDC-DP4_m.jpg for a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Img23 = image of a trim pot – see https://</a:t>
            </a:r>
            <a:r>
              <a:rPr lang="en-US" dirty="0" err="1"/>
              <a:t>www.westfloridacomponents.com</a:t>
            </a:r>
            <a:r>
              <a:rPr lang="en-US" dirty="0"/>
              <a:t>/mm5/graphics/H01/3386R-1-201.jpg for a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Img20 = on click display a popup with “</a:t>
            </a:r>
            <a:r>
              <a:rPr lang="en-GB" dirty="0"/>
              <a:t>The </a:t>
            </a:r>
            <a:r>
              <a:rPr lang="en-GB" b="1" dirty="0"/>
              <a:t>rheostat</a:t>
            </a:r>
            <a:r>
              <a:rPr lang="en-GB" dirty="0"/>
              <a:t> is very similar to a pot but only has 2 pins and so can only be used as a variable resistor not a a variable voltage divider like a pot. Rheostats are typically used in circuits with higher currents and voltages than what we have in electronic circuits. Like a pot, the resistance is controlled mechanically, by turning a knob. Visit </a:t>
            </a:r>
            <a:r>
              <a:rPr lang="en-GB" dirty="0">
                <a:hlinkClick r:id="rId3"/>
              </a:rPr>
              <a:t>http://www.resistorguide.com/rheostat/</a:t>
            </a:r>
            <a:r>
              <a:rPr lang="en-GB" dirty="0"/>
              <a:t> for more information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Img21 = on click display a popup with “</a:t>
            </a:r>
            <a:r>
              <a:rPr lang="en-GB" dirty="0"/>
              <a:t>The </a:t>
            </a:r>
            <a:r>
              <a:rPr lang="en-GB" b="1" dirty="0" err="1"/>
              <a:t>varistor</a:t>
            </a:r>
            <a:r>
              <a:rPr lang="en-GB" dirty="0"/>
              <a:t> also has a variable resistance but its resistance is controlled by voltage. They are used mainly to provide circuit protection against excessive voltage increases. Visit </a:t>
            </a:r>
            <a:r>
              <a:rPr lang="en-GB" dirty="0">
                <a:hlinkClick r:id="rId4"/>
              </a:rPr>
              <a:t>http://www.resistorguide.com/varistor/</a:t>
            </a:r>
            <a:r>
              <a:rPr lang="en-GB" dirty="0"/>
              <a:t> for more information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Img22 = on click display popup with “</a:t>
            </a:r>
            <a:r>
              <a:rPr lang="en-GB" dirty="0"/>
              <a:t>The digital pot does the same job as a normal pot but its resistance is controlled by electronic signals. Visit </a:t>
            </a:r>
            <a:r>
              <a:rPr lang="en-GB" dirty="0">
                <a:hlinkClick r:id="rId5"/>
              </a:rPr>
              <a:t>http://www.resistorguide.com/digital-potentiometer/</a:t>
            </a:r>
            <a:r>
              <a:rPr lang="en-GB" dirty="0"/>
              <a:t> for more information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Img23 = on click display popup with “</a:t>
            </a:r>
            <a:r>
              <a:rPr lang="en-GB" dirty="0" err="1"/>
              <a:t>Trimpots</a:t>
            </a:r>
            <a:r>
              <a:rPr lang="en-GB" dirty="0"/>
              <a:t> are the baby brothers of pot. They are used to make very fine adjustments and calibrations to the resistance in circuits. Visit http://</a:t>
            </a:r>
            <a:r>
              <a:rPr lang="en-GB" dirty="0" err="1"/>
              <a:t>www.resistorguide.com</a:t>
            </a:r>
            <a:r>
              <a:rPr lang="en-GB" dirty="0"/>
              <a:t>/</a:t>
            </a:r>
            <a:r>
              <a:rPr lang="en-GB" dirty="0" err="1"/>
              <a:t>trimpot</a:t>
            </a:r>
            <a:r>
              <a:rPr lang="en-GB" dirty="0"/>
              <a:t>/ for more information</a:t>
            </a:r>
            <a:r>
              <a:rPr lang="en-US" dirty="0"/>
              <a:t>”</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2146826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endParaRPr lang="en-US" dirty="0"/>
          </a:p>
          <a:p>
            <a:r>
              <a:rPr lang="en-US" dirty="0"/>
              <a:t>Component01 = on click present a tooltip with “This symbol represents a voltage source like a battery. Use a 9V battery as indicated.”</a:t>
            </a:r>
          </a:p>
          <a:p>
            <a:r>
              <a:rPr lang="en-US" dirty="0"/>
              <a:t>Component02 = on click present a tooltip with “This symbol represents a resistor. We have named it R1 and its value in this circuit must be 390</a:t>
            </a:r>
            <a:r>
              <a:rPr lang="en-GB" sz="1200" i="0" dirty="0"/>
              <a:t>Ω. We need R1 in the circuit to protect the LED when the resistance of what we are testing is very low.</a:t>
            </a:r>
            <a:r>
              <a:rPr lang="en-US" dirty="0"/>
              <a:t>”</a:t>
            </a:r>
          </a:p>
          <a:p>
            <a:r>
              <a:rPr lang="en-US" dirty="0"/>
              <a:t>Component03 = on click present a tooltip with “This symbol represents an LED. You need to use a red 5mm LED”</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vid09 (see brief) </a:t>
            </a:r>
            <a:r>
              <a:rPr lang="en-US" dirty="0" err="1"/>
              <a:t>fullscreen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open doc02 (see brief)</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042158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4057275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Option b is correct</a:t>
            </a:r>
          </a:p>
          <a:p>
            <a:endParaRPr lang="en-GB" dirty="0"/>
          </a:p>
          <a:p>
            <a:r>
              <a:rPr lang="en-GB" dirty="0"/>
              <a:t>Feedback:</a:t>
            </a:r>
          </a:p>
          <a:p>
            <a:r>
              <a:rPr lang="en-GB" dirty="0"/>
              <a:t>A = That is not correct. The total power P = VI = 9V x 0.03A = 0,27 watts. So while this resistor would work, its rating is quite far above what is needed. Therefore, it would be a waste of money using this resistor.</a:t>
            </a:r>
          </a:p>
          <a:p>
            <a:r>
              <a:rPr lang="en-GB" dirty="0"/>
              <a:t>B = Well done. That is right. The total power P = VI = 9V x 0.03A = 0,27 watts. A resistor rated at 0,5 watts would do well in this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That is not correct. The total power P = VI = 9V x 0.03A = 0,27 watts. A 0,25 watt resistor would likely be damaged.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That is not correct. The total power P = VI = 9V x 0.03A = 0,27 watts. So while this resistor would work, its rating is quite far above what is needed. Therefore, it would be a waste of money using this resistor.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513021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801164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581216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352516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an old fashioned radio with a clear volume dial</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59217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4258248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993027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492388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1066399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46740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730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Img02 = image of a typical potentiometer</a:t>
            </a:r>
          </a:p>
          <a:p>
            <a:r>
              <a:rPr lang="en-GB" dirty="0"/>
              <a:t>Img03 = image of a typical trim pot</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56640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Img04 = picture of the 5mm RED LED in the kit</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75592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endParaRPr lang="en-US" dirty="0"/>
          </a:p>
          <a:p>
            <a:r>
              <a:rPr lang="en-US" dirty="0"/>
              <a:t>Component01 = on click present a tooltip with “This symbol represents a voltage source like a battery. Use a 9V battery as indicated.”</a:t>
            </a:r>
          </a:p>
          <a:p>
            <a:r>
              <a:rPr lang="en-US" dirty="0"/>
              <a:t>Component02 = on click present a tooltip with “This symbol represents an LED. LED stands for light emitting diode. The symbol is that of a diode (which we will learn more about in another topic) with arrows indicating that it emits light. Use a red 5mm LED.”</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vid01 (see brief) </a:t>
            </a:r>
            <a:r>
              <a:rPr lang="en-US" dirty="0" err="1"/>
              <a:t>fullscreen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39367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Img05 = screenshot of vid02 (see brief). On click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29537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resistance entered. It should be between </a:t>
            </a:r>
            <a:r>
              <a:rPr lang="en-GB" dirty="0"/>
              <a:t>430</a:t>
            </a:r>
            <a:r>
              <a:rPr lang="en-GB" sz="1200" dirty="0"/>
              <a:t>Ω</a:t>
            </a:r>
            <a:r>
              <a:rPr lang="en-GB" dirty="0"/>
              <a:t> and 470</a:t>
            </a:r>
            <a:r>
              <a:rPr lang="en-GB" sz="1200" dirty="0"/>
              <a:t>Ω</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Well done. You need to add about 450</a:t>
            </a:r>
            <a:r>
              <a:rPr lang="en-GB" sz="1200" dirty="0"/>
              <a:t>Ω of resistance to the circuit to limit the current to 20mA</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It looks like you have made a mistake. </a:t>
            </a:r>
            <a:r>
              <a:rPr lang="en-GB" dirty="0"/>
              <a:t>Check your calculations again. You should find that you need about 450</a:t>
            </a:r>
            <a:r>
              <a:rPr lang="en-GB" sz="1200" dirty="0"/>
              <a:t>Ω of resistance to limit the current to 20mA.</a:t>
            </a:r>
            <a:endParaRPr lang="en-US"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74156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421849" y="4255747"/>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70273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10.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omments" Target="../comments/comment3.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comments" Target="../comments/comment4.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omments" Target="../comments/comment5.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comments" Target="../comments/comment6.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omments" Target="../comments/commen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omments" Target="../comments/comment8.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7.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7.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2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comments" Target="../comments/commen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omments" Target="../comments/comment10.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comments" Target="../comments/comment11.xml"/><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omments" Target="../comments/comment12.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comments" Target="../comments/comment13.xml"/><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comments" Target="../comments/comment14.xml"/><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7.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7.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comments" Target="../comments/comment15.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1.tiff"/><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32.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comments" Target="../comments/comment1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comments" Target="../comments/comment17.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48.xml"/><Relationship Id="rId4" Type="http://schemas.openxmlformats.org/officeDocument/2006/relationships/hyperlink" Target="https://electronicsclub.info/p_simpletester.ht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7.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3: Resistors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Limit the Current</a:t>
            </a:r>
          </a:p>
        </p:txBody>
      </p:sp>
      <p:sp>
        <p:nvSpPr>
          <p:cNvPr id="3" name="Content Placeholder 2"/>
          <p:cNvSpPr>
            <a:spLocks noGrp="1"/>
          </p:cNvSpPr>
          <p:nvPr>
            <p:ph idx="1"/>
          </p:nvPr>
        </p:nvSpPr>
        <p:spPr>
          <a:xfrm>
            <a:off x="1122531" y="1091869"/>
            <a:ext cx="7721665" cy="811882"/>
          </a:xfrm>
        </p:spPr>
        <p:txBody>
          <a:bodyPr>
            <a:noAutofit/>
          </a:bodyPr>
          <a:lstStyle/>
          <a:p>
            <a:pPr marL="0" indent="0" algn="just">
              <a:buNone/>
            </a:pPr>
            <a:r>
              <a:rPr lang="en-US" sz="2400" dirty="0"/>
              <a:t>So we need to limit the current in our circuit to no more than 20mA.</a:t>
            </a:r>
          </a:p>
        </p:txBody>
      </p:sp>
      <p:sp>
        <p:nvSpPr>
          <p:cNvPr id="14" name="Rectangle 13">
            <a:extLst>
              <a:ext uri="{FF2B5EF4-FFF2-40B4-BE49-F238E27FC236}">
                <a16:creationId xmlns:a16="http://schemas.microsoft.com/office/drawing/2014/main" id="{F231FC57-C98D-E14D-8B4C-1758996D1661}"/>
              </a:ext>
            </a:extLst>
          </p:cNvPr>
          <p:cNvSpPr/>
          <p:nvPr/>
        </p:nvSpPr>
        <p:spPr>
          <a:xfrm>
            <a:off x="1196744" y="1951684"/>
            <a:ext cx="7647452" cy="1569660"/>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Assume the resistance of the LED and wires to be zero. Measure the voltage of the battery and then calculate the resistance we need to add to the circuit to limit the current to 20mA.</a:t>
            </a:r>
          </a:p>
        </p:txBody>
      </p:sp>
      <p:pic>
        <p:nvPicPr>
          <p:cNvPr id="15" name="Graphic 14" descr="User">
            <a:extLst>
              <a:ext uri="{FF2B5EF4-FFF2-40B4-BE49-F238E27FC236}">
                <a16:creationId xmlns:a16="http://schemas.microsoft.com/office/drawing/2014/main" id="{81578CBD-CC9B-C844-8424-27CD1E25D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698" y="1890403"/>
            <a:ext cx="854046" cy="854046"/>
          </a:xfrm>
          <a:prstGeom prst="rect">
            <a:avLst/>
          </a:prstGeom>
        </p:spPr>
      </p:pic>
      <p:sp>
        <p:nvSpPr>
          <p:cNvPr id="7" name="Rectangle 6">
            <a:extLst>
              <a:ext uri="{FF2B5EF4-FFF2-40B4-BE49-F238E27FC236}">
                <a16:creationId xmlns:a16="http://schemas.microsoft.com/office/drawing/2014/main" id="{99D375D4-E045-CA4D-B037-DF14965353D8}"/>
              </a:ext>
            </a:extLst>
          </p:cNvPr>
          <p:cNvSpPr/>
          <p:nvPr/>
        </p:nvSpPr>
        <p:spPr>
          <a:xfrm>
            <a:off x="5688684" y="3652597"/>
            <a:ext cx="2151911"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02B9BD01-2162-5345-9763-B038D14A0307}"/>
              </a:ext>
            </a:extLst>
          </p:cNvPr>
          <p:cNvSpPr/>
          <p:nvPr/>
        </p:nvSpPr>
        <p:spPr>
          <a:xfrm>
            <a:off x="3562031" y="4221852"/>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0" name="TextBox 9">
            <a:extLst>
              <a:ext uri="{FF2B5EF4-FFF2-40B4-BE49-F238E27FC236}">
                <a16:creationId xmlns:a16="http://schemas.microsoft.com/office/drawing/2014/main" id="{552814BC-753C-764B-A050-19CB05414AEB}"/>
              </a:ext>
            </a:extLst>
          </p:cNvPr>
          <p:cNvSpPr txBox="1"/>
          <p:nvPr/>
        </p:nvSpPr>
        <p:spPr>
          <a:xfrm>
            <a:off x="1122531" y="3628934"/>
            <a:ext cx="4723633" cy="461665"/>
          </a:xfrm>
          <a:prstGeom prst="rect">
            <a:avLst/>
          </a:prstGeom>
          <a:noFill/>
        </p:spPr>
        <p:txBody>
          <a:bodyPr wrap="square" rtlCol="0">
            <a:spAutoFit/>
          </a:bodyPr>
          <a:lstStyle/>
          <a:p>
            <a:r>
              <a:rPr lang="en-GB" sz="2400" dirty="0"/>
              <a:t>Enter the required circuit resistance</a:t>
            </a:r>
          </a:p>
        </p:txBody>
      </p:sp>
      <p:sp>
        <p:nvSpPr>
          <p:cNvPr id="11" name="TextBox 10">
            <a:extLst>
              <a:ext uri="{FF2B5EF4-FFF2-40B4-BE49-F238E27FC236}">
                <a16:creationId xmlns:a16="http://schemas.microsoft.com/office/drawing/2014/main" id="{5EF199D2-B82F-F442-980C-02B1BED47AC0}"/>
              </a:ext>
            </a:extLst>
          </p:cNvPr>
          <p:cNvSpPr txBox="1"/>
          <p:nvPr/>
        </p:nvSpPr>
        <p:spPr>
          <a:xfrm>
            <a:off x="7840595" y="3639851"/>
            <a:ext cx="389850" cy="461665"/>
          </a:xfrm>
          <a:prstGeom prst="rect">
            <a:avLst/>
          </a:prstGeom>
          <a:noFill/>
        </p:spPr>
        <p:txBody>
          <a:bodyPr wrap="none" rtlCol="0">
            <a:spAutoFit/>
          </a:bodyPr>
          <a:lstStyle/>
          <a:p>
            <a:r>
              <a:rPr lang="en-GB" sz="2400" dirty="0"/>
              <a:t>Ω</a:t>
            </a:r>
          </a:p>
        </p:txBody>
      </p:sp>
    </p:spTree>
    <p:custDataLst>
      <p:tags r:id="rId1"/>
    </p:custDataLst>
    <p:extLst>
      <p:ext uri="{BB962C8B-B14F-4D97-AF65-F5344CB8AC3E}">
        <p14:creationId xmlns:p14="http://schemas.microsoft.com/office/powerpoint/2010/main" val="271818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2" y="1091868"/>
            <a:ext cx="8186360" cy="1072101"/>
          </a:xfrm>
        </p:spPr>
        <p:txBody>
          <a:bodyPr>
            <a:noAutofit/>
          </a:bodyPr>
          <a:lstStyle/>
          <a:p>
            <a:pPr marL="0" indent="0" algn="just">
              <a:buNone/>
            </a:pPr>
            <a:r>
              <a:rPr lang="en-GB" sz="2400" dirty="0"/>
              <a:t>Using this schematic as a guide, build the following circuit. You will need to throw the blow LED away and use a new one. Make sure you use a red LED.</a:t>
            </a:r>
          </a:p>
        </p:txBody>
      </p:sp>
      <p:pic>
        <p:nvPicPr>
          <p:cNvPr id="15" name="Graphic 14" descr="User">
            <a:extLst>
              <a:ext uri="{FF2B5EF4-FFF2-40B4-BE49-F238E27FC236}">
                <a16:creationId xmlns:a16="http://schemas.microsoft.com/office/drawing/2014/main" id="{81578CBD-CC9B-C844-8424-27CD1E25D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698" y="2362023"/>
            <a:ext cx="854046" cy="854046"/>
          </a:xfrm>
          <a:prstGeom prst="rect">
            <a:avLst/>
          </a:prstGeom>
        </p:spPr>
      </p:pic>
      <p:sp>
        <p:nvSpPr>
          <p:cNvPr id="8" name="Rectangle 7">
            <a:extLst>
              <a:ext uri="{FF2B5EF4-FFF2-40B4-BE49-F238E27FC236}">
                <a16:creationId xmlns:a16="http://schemas.microsoft.com/office/drawing/2014/main" id="{DE1D40A1-8D7F-C54E-A354-C1207C4CBE74}"/>
              </a:ext>
            </a:extLst>
          </p:cNvPr>
          <p:cNvSpPr/>
          <p:nvPr/>
        </p:nvSpPr>
        <p:spPr>
          <a:xfrm>
            <a:off x="1196744" y="2362023"/>
            <a:ext cx="2936344" cy="2308324"/>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Rollover or touch each symbol in the schematic to find out more. Watch the video if you need help.</a:t>
            </a:r>
          </a:p>
        </p:txBody>
      </p:sp>
      <p:sp>
        <p:nvSpPr>
          <p:cNvPr id="11" name="Rounded Rectangle 10">
            <a:extLst>
              <a:ext uri="{FF2B5EF4-FFF2-40B4-BE49-F238E27FC236}">
                <a16:creationId xmlns:a16="http://schemas.microsoft.com/office/drawing/2014/main" id="{1021483E-0110-1C41-B59E-4C052D6C4A8F}"/>
              </a:ext>
            </a:extLst>
          </p:cNvPr>
          <p:cNvSpPr/>
          <p:nvPr/>
        </p:nvSpPr>
        <p:spPr>
          <a:xfrm>
            <a:off x="4334981" y="4232006"/>
            <a:ext cx="471282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pic>
        <p:nvPicPr>
          <p:cNvPr id="5" name="Picture 4">
            <a:extLst>
              <a:ext uri="{FF2B5EF4-FFF2-40B4-BE49-F238E27FC236}">
                <a16:creationId xmlns:a16="http://schemas.microsoft.com/office/drawing/2014/main" id="{B2DCDB72-AA24-8B4C-9E07-3A8C292C2DD8}"/>
              </a:ext>
            </a:extLst>
          </p:cNvPr>
          <p:cNvPicPr>
            <a:picLocks noChangeAspect="1"/>
          </p:cNvPicPr>
          <p:nvPr/>
        </p:nvPicPr>
        <p:blipFill>
          <a:blip r:embed="rId6"/>
          <a:stretch>
            <a:fillRect/>
          </a:stretch>
        </p:blipFill>
        <p:spPr>
          <a:xfrm>
            <a:off x="4659709" y="2059038"/>
            <a:ext cx="4038870" cy="2109070"/>
          </a:xfrm>
          <a:prstGeom prst="rect">
            <a:avLst/>
          </a:prstGeom>
        </p:spPr>
      </p:pic>
      <p:pic>
        <p:nvPicPr>
          <p:cNvPr id="7" name="Graphic 6" descr="Magnifying glass">
            <a:extLst>
              <a:ext uri="{FF2B5EF4-FFF2-40B4-BE49-F238E27FC236}">
                <a16:creationId xmlns:a16="http://schemas.microsoft.com/office/drawing/2014/main" id="{0C3FEC1F-6ACE-F746-9BA1-630AA518CD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9709" y="2141882"/>
            <a:ext cx="468000" cy="468000"/>
          </a:xfrm>
          <a:prstGeom prst="rect">
            <a:avLst/>
          </a:prstGeom>
        </p:spPr>
      </p:pic>
    </p:spTree>
    <p:custDataLst>
      <p:tags r:id="rId1"/>
    </p:custDataLst>
    <p:extLst>
      <p:ext uri="{BB962C8B-B14F-4D97-AF65-F5344CB8AC3E}">
        <p14:creationId xmlns:p14="http://schemas.microsoft.com/office/powerpoint/2010/main" val="419131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02499"/>
          </a:xfrm>
          <a:solidFill>
            <a:schemeClr val="tx2">
              <a:lumMod val="40000"/>
              <a:lumOff val="60000"/>
            </a:schemeClr>
          </a:solidFill>
        </p:spPr>
        <p:txBody>
          <a:bodyPr>
            <a:noAutofit/>
          </a:bodyPr>
          <a:lstStyle/>
          <a:p>
            <a:pPr marL="0" indent="0" algn="just">
              <a:buNone/>
            </a:pPr>
            <a:r>
              <a:rPr lang="en-GB" sz="2400" i="1" dirty="0"/>
              <a:t>Take a picture of your completed circuit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35570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How To Use a </a:t>
            </a:r>
            <a:r>
              <a:rPr lang="en-GB" sz="3000" dirty="0" err="1"/>
              <a:t>Multimeter</a:t>
            </a:r>
            <a:endParaRPr lang="en-GB" sz="3000" dirty="0"/>
          </a:p>
        </p:txBody>
      </p:sp>
      <p:sp>
        <p:nvSpPr>
          <p:cNvPr id="3" name="Content Placeholder 2"/>
          <p:cNvSpPr>
            <a:spLocks noGrp="1"/>
          </p:cNvSpPr>
          <p:nvPr>
            <p:ph idx="1"/>
          </p:nvPr>
        </p:nvSpPr>
        <p:spPr>
          <a:xfrm>
            <a:off x="1122532" y="1091869"/>
            <a:ext cx="5014798" cy="1361988"/>
          </a:xfrm>
        </p:spPr>
        <p:txBody>
          <a:bodyPr>
            <a:noAutofit/>
          </a:bodyPr>
          <a:lstStyle/>
          <a:p>
            <a:pPr marL="0" indent="0" algn="just">
              <a:buNone/>
            </a:pPr>
            <a:r>
              <a:rPr lang="en-GB" sz="2400" dirty="0"/>
              <a:t>We can see that our LED glows. We now need to make a few changes to our circuit, take some readings from our circuit and do some calculations.</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163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4" name="TextBox 3">
            <a:extLst>
              <a:ext uri="{FF2B5EF4-FFF2-40B4-BE49-F238E27FC236}">
                <a16:creationId xmlns:a16="http://schemas.microsoft.com/office/drawing/2014/main" id="{B878770F-E332-7642-B2ED-A579DFAB5A0F}"/>
              </a:ext>
            </a:extLst>
          </p:cNvPr>
          <p:cNvSpPr txBox="1"/>
          <p:nvPr/>
        </p:nvSpPr>
        <p:spPr>
          <a:xfrm>
            <a:off x="1128540" y="2546188"/>
            <a:ext cx="5008789" cy="1200329"/>
          </a:xfrm>
          <a:prstGeom prst="rect">
            <a:avLst/>
          </a:prstGeom>
          <a:solidFill>
            <a:schemeClr val="tx2">
              <a:lumMod val="40000"/>
              <a:lumOff val="60000"/>
            </a:schemeClr>
          </a:solidFill>
        </p:spPr>
        <p:txBody>
          <a:bodyPr wrap="square" rtlCol="0">
            <a:spAutoFit/>
          </a:bodyPr>
          <a:lstStyle/>
          <a:p>
            <a:pPr algn="just"/>
            <a:r>
              <a:rPr lang="en-GB" sz="2400" i="1" dirty="0"/>
              <a:t>Refer to the </a:t>
            </a:r>
            <a:r>
              <a:rPr lang="en-GB" sz="2400" i="1" dirty="0" err="1"/>
              <a:t>multimeter</a:t>
            </a:r>
            <a:r>
              <a:rPr lang="en-GB" sz="2400" i="1" dirty="0"/>
              <a:t> guide saved on your device or click the image to see it again.</a:t>
            </a:r>
          </a:p>
        </p:txBody>
      </p:sp>
      <p:pic>
        <p:nvPicPr>
          <p:cNvPr id="12" name="Graphic 11" descr="User">
            <a:extLst>
              <a:ext uri="{FF2B5EF4-FFF2-40B4-BE49-F238E27FC236}">
                <a16:creationId xmlns:a16="http://schemas.microsoft.com/office/drawing/2014/main" id="{873FEE48-831C-D14A-915B-DF5CAD2009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2673164"/>
            <a:ext cx="854046" cy="854046"/>
          </a:xfrm>
          <a:prstGeom prst="rect">
            <a:avLst/>
          </a:prstGeom>
        </p:spPr>
      </p:pic>
    </p:spTree>
    <p:custDataLst>
      <p:tags r:id="rId1"/>
    </p:custDataLst>
    <p:extLst>
      <p:ext uri="{BB962C8B-B14F-4D97-AF65-F5344CB8AC3E}">
        <p14:creationId xmlns:p14="http://schemas.microsoft.com/office/powerpoint/2010/main" val="98429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8"/>
            <a:ext cx="5014798" cy="775347"/>
          </a:xfrm>
          <a:solidFill>
            <a:schemeClr val="tx2">
              <a:lumMod val="40000"/>
              <a:lumOff val="60000"/>
            </a:schemeClr>
          </a:solidFill>
        </p:spPr>
        <p:txBody>
          <a:bodyPr>
            <a:noAutofit/>
          </a:bodyPr>
          <a:lstStyle/>
          <a:p>
            <a:pPr marL="0" indent="0" algn="just">
              <a:buNone/>
            </a:pPr>
            <a:r>
              <a:rPr lang="en-GB" sz="2400" i="1" dirty="0"/>
              <a:t>Measure the current flowing through the circuit.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12" name="Rectangle 11">
            <a:extLst>
              <a:ext uri="{FF2B5EF4-FFF2-40B4-BE49-F238E27FC236}">
                <a16:creationId xmlns:a16="http://schemas.microsoft.com/office/drawing/2014/main" id="{5A0E2C14-3F79-074F-8882-A0BBD8A0FF94}"/>
              </a:ext>
            </a:extLst>
          </p:cNvPr>
          <p:cNvSpPr/>
          <p:nvPr/>
        </p:nvSpPr>
        <p:spPr>
          <a:xfrm>
            <a:off x="1167080" y="324954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61" y="385261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787876"/>
            <a:ext cx="3954929" cy="461665"/>
          </a:xfrm>
          <a:prstGeom prst="rect">
            <a:avLst/>
          </a:prstGeom>
          <a:noFill/>
        </p:spPr>
        <p:txBody>
          <a:bodyPr wrap="none" rtlCol="0">
            <a:spAutoFit/>
          </a:bodyPr>
          <a:lstStyle/>
          <a:p>
            <a:r>
              <a:rPr lang="en-GB" sz="2400" dirty="0"/>
              <a:t>Enter the current in the circuit</a:t>
            </a:r>
          </a:p>
        </p:txBody>
      </p:sp>
      <p:sp>
        <p:nvSpPr>
          <p:cNvPr id="15" name="TextBox 14">
            <a:extLst>
              <a:ext uri="{FF2B5EF4-FFF2-40B4-BE49-F238E27FC236}">
                <a16:creationId xmlns:a16="http://schemas.microsoft.com/office/drawing/2014/main" id="{08A87B10-117D-5A48-93F8-44BE64DF7A65}"/>
              </a:ext>
            </a:extLst>
          </p:cNvPr>
          <p:cNvSpPr txBox="1"/>
          <p:nvPr/>
        </p:nvSpPr>
        <p:spPr>
          <a:xfrm>
            <a:off x="3473974" y="3225877"/>
            <a:ext cx="607859" cy="461665"/>
          </a:xfrm>
          <a:prstGeom prst="rect">
            <a:avLst/>
          </a:prstGeom>
          <a:noFill/>
        </p:spPr>
        <p:txBody>
          <a:bodyPr wrap="none" rtlCol="0">
            <a:spAutoFit/>
          </a:bodyPr>
          <a:lstStyle/>
          <a:p>
            <a:r>
              <a:rPr lang="en-GB" sz="2400" dirty="0"/>
              <a:t>mA</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169037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8"/>
            <a:ext cx="5014798" cy="1507270"/>
          </a:xfrm>
          <a:solidFill>
            <a:schemeClr val="tx2">
              <a:lumMod val="40000"/>
              <a:lumOff val="60000"/>
            </a:schemeClr>
          </a:solidFill>
        </p:spPr>
        <p:txBody>
          <a:bodyPr>
            <a:noAutofit/>
          </a:bodyPr>
          <a:lstStyle/>
          <a:p>
            <a:pPr marL="0" indent="0" algn="just">
              <a:buNone/>
            </a:pPr>
            <a:r>
              <a:rPr lang="en-GB" sz="2400" i="1" dirty="0"/>
              <a:t>Add another 450Ω resistor in series to the circuit. What happens to the LED? Measure the current flowing through the circuit now.</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12" name="Rectangle 11">
            <a:extLst>
              <a:ext uri="{FF2B5EF4-FFF2-40B4-BE49-F238E27FC236}">
                <a16:creationId xmlns:a16="http://schemas.microsoft.com/office/drawing/2014/main" id="{5A0E2C14-3F79-074F-8882-A0BBD8A0FF94}"/>
              </a:ext>
            </a:extLst>
          </p:cNvPr>
          <p:cNvSpPr/>
          <p:nvPr/>
        </p:nvSpPr>
        <p:spPr>
          <a:xfrm>
            <a:off x="1167080" y="324954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61" y="385261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787876"/>
            <a:ext cx="3954929" cy="461665"/>
          </a:xfrm>
          <a:prstGeom prst="rect">
            <a:avLst/>
          </a:prstGeom>
          <a:noFill/>
        </p:spPr>
        <p:txBody>
          <a:bodyPr wrap="none" rtlCol="0">
            <a:spAutoFit/>
          </a:bodyPr>
          <a:lstStyle/>
          <a:p>
            <a:r>
              <a:rPr lang="en-GB" sz="2400" dirty="0"/>
              <a:t>Enter the current in the circuit</a:t>
            </a:r>
          </a:p>
        </p:txBody>
      </p:sp>
      <p:sp>
        <p:nvSpPr>
          <p:cNvPr id="15" name="TextBox 14">
            <a:extLst>
              <a:ext uri="{FF2B5EF4-FFF2-40B4-BE49-F238E27FC236}">
                <a16:creationId xmlns:a16="http://schemas.microsoft.com/office/drawing/2014/main" id="{08A87B10-117D-5A48-93F8-44BE64DF7A65}"/>
              </a:ext>
            </a:extLst>
          </p:cNvPr>
          <p:cNvSpPr txBox="1"/>
          <p:nvPr/>
        </p:nvSpPr>
        <p:spPr>
          <a:xfrm>
            <a:off x="3473974" y="3225877"/>
            <a:ext cx="607859" cy="461665"/>
          </a:xfrm>
          <a:prstGeom prst="rect">
            <a:avLst/>
          </a:prstGeom>
          <a:noFill/>
        </p:spPr>
        <p:txBody>
          <a:bodyPr wrap="none" rtlCol="0">
            <a:spAutoFit/>
          </a:bodyPr>
          <a:lstStyle/>
          <a:p>
            <a:r>
              <a:rPr lang="en-GB" sz="2400" dirty="0"/>
              <a:t>mA</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280167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8"/>
            <a:ext cx="5014798" cy="1456460"/>
          </a:xfrm>
          <a:solidFill>
            <a:schemeClr val="tx2">
              <a:lumMod val="40000"/>
              <a:lumOff val="60000"/>
            </a:schemeClr>
          </a:solidFill>
        </p:spPr>
        <p:txBody>
          <a:bodyPr>
            <a:noAutofit/>
          </a:bodyPr>
          <a:lstStyle/>
          <a:p>
            <a:pPr marL="0" indent="0" algn="just">
              <a:buNone/>
            </a:pPr>
            <a:r>
              <a:rPr lang="en-GB" sz="2400" i="1" dirty="0"/>
              <a:t>Replace one of the 450Ω resistors with a 2KΩ resistor. What happens to the LED? Measure the current flowing through the circuit now.</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
        <p:nvSpPr>
          <p:cNvPr id="10" name="Rectangle 9">
            <a:extLst>
              <a:ext uri="{FF2B5EF4-FFF2-40B4-BE49-F238E27FC236}">
                <a16:creationId xmlns:a16="http://schemas.microsoft.com/office/drawing/2014/main" id="{738CCEA4-EA6E-9F4C-8922-64A27B31B3E0}"/>
              </a:ext>
            </a:extLst>
          </p:cNvPr>
          <p:cNvSpPr/>
          <p:nvPr/>
        </p:nvSpPr>
        <p:spPr>
          <a:xfrm>
            <a:off x="1167080" y="324954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2A2D7385-6BA2-1F40-BDB9-72DEEBED2C12}"/>
              </a:ext>
            </a:extLst>
          </p:cNvPr>
          <p:cNvSpPr/>
          <p:nvPr/>
        </p:nvSpPr>
        <p:spPr>
          <a:xfrm>
            <a:off x="1137161" y="385261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2" name="TextBox 11">
            <a:extLst>
              <a:ext uri="{FF2B5EF4-FFF2-40B4-BE49-F238E27FC236}">
                <a16:creationId xmlns:a16="http://schemas.microsoft.com/office/drawing/2014/main" id="{642DD7A6-65EB-2042-AF75-E087616D5A92}"/>
              </a:ext>
            </a:extLst>
          </p:cNvPr>
          <p:cNvSpPr txBox="1"/>
          <p:nvPr/>
        </p:nvSpPr>
        <p:spPr>
          <a:xfrm>
            <a:off x="1122532" y="2787876"/>
            <a:ext cx="3954929" cy="461665"/>
          </a:xfrm>
          <a:prstGeom prst="rect">
            <a:avLst/>
          </a:prstGeom>
          <a:noFill/>
        </p:spPr>
        <p:txBody>
          <a:bodyPr wrap="none" rtlCol="0">
            <a:spAutoFit/>
          </a:bodyPr>
          <a:lstStyle/>
          <a:p>
            <a:r>
              <a:rPr lang="en-GB" sz="2400" dirty="0"/>
              <a:t>Enter the current in the circuit</a:t>
            </a:r>
          </a:p>
        </p:txBody>
      </p:sp>
      <p:sp>
        <p:nvSpPr>
          <p:cNvPr id="13" name="TextBox 12">
            <a:extLst>
              <a:ext uri="{FF2B5EF4-FFF2-40B4-BE49-F238E27FC236}">
                <a16:creationId xmlns:a16="http://schemas.microsoft.com/office/drawing/2014/main" id="{4D16E984-DAB1-7B4C-8FC4-F09F89F9F792}"/>
              </a:ext>
            </a:extLst>
          </p:cNvPr>
          <p:cNvSpPr txBox="1"/>
          <p:nvPr/>
        </p:nvSpPr>
        <p:spPr>
          <a:xfrm>
            <a:off x="3473974" y="3225877"/>
            <a:ext cx="607859" cy="461665"/>
          </a:xfrm>
          <a:prstGeom prst="rect">
            <a:avLst/>
          </a:prstGeom>
          <a:noFill/>
        </p:spPr>
        <p:txBody>
          <a:bodyPr wrap="none" rtlCol="0">
            <a:spAutoFit/>
          </a:bodyPr>
          <a:lstStyle/>
          <a:p>
            <a:r>
              <a:rPr lang="en-GB" sz="2400" dirty="0"/>
              <a:t>mA</a:t>
            </a:r>
          </a:p>
        </p:txBody>
      </p:sp>
    </p:spTree>
    <p:custDataLst>
      <p:tags r:id="rId1"/>
    </p:custDataLst>
    <p:extLst>
      <p:ext uri="{BB962C8B-B14F-4D97-AF65-F5344CB8AC3E}">
        <p14:creationId xmlns:p14="http://schemas.microsoft.com/office/powerpoint/2010/main" val="323086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8"/>
            <a:ext cx="5014798" cy="1141666"/>
          </a:xfrm>
          <a:solidFill>
            <a:schemeClr val="tx2">
              <a:lumMod val="40000"/>
              <a:lumOff val="60000"/>
            </a:schemeClr>
          </a:solidFill>
        </p:spPr>
        <p:txBody>
          <a:bodyPr>
            <a:noAutofit/>
          </a:bodyPr>
          <a:lstStyle/>
          <a:p>
            <a:pPr marL="0" indent="0" algn="just">
              <a:buNone/>
            </a:pPr>
            <a:r>
              <a:rPr lang="en-GB" sz="2400" i="1" dirty="0"/>
              <a:t>If a 2.9mA current is flowing through the circuit, calculate what the voltage across the LED should be.</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12" name="Rectangle 11">
            <a:extLst>
              <a:ext uri="{FF2B5EF4-FFF2-40B4-BE49-F238E27FC236}">
                <a16:creationId xmlns:a16="http://schemas.microsoft.com/office/drawing/2014/main" id="{5A0E2C14-3F79-074F-8882-A0BBD8A0FF94}"/>
              </a:ext>
            </a:extLst>
          </p:cNvPr>
          <p:cNvSpPr/>
          <p:nvPr/>
        </p:nvSpPr>
        <p:spPr>
          <a:xfrm>
            <a:off x="1251597" y="3220259"/>
            <a:ext cx="2151911"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251597" y="383620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1" y="2404480"/>
            <a:ext cx="4828563" cy="830997"/>
          </a:xfrm>
          <a:prstGeom prst="rect">
            <a:avLst/>
          </a:prstGeom>
          <a:noFill/>
        </p:spPr>
        <p:txBody>
          <a:bodyPr wrap="square" rtlCol="0">
            <a:spAutoFit/>
          </a:bodyPr>
          <a:lstStyle/>
          <a:p>
            <a:r>
              <a:rPr lang="en-GB" sz="2400" dirty="0"/>
              <a:t>Enter the expected voltage across the LED</a:t>
            </a:r>
          </a:p>
        </p:txBody>
      </p:sp>
      <p:sp>
        <p:nvSpPr>
          <p:cNvPr id="15" name="TextBox 14">
            <a:extLst>
              <a:ext uri="{FF2B5EF4-FFF2-40B4-BE49-F238E27FC236}">
                <a16:creationId xmlns:a16="http://schemas.microsoft.com/office/drawing/2014/main" id="{08A87B10-117D-5A48-93F8-44BE64DF7A65}"/>
              </a:ext>
            </a:extLst>
          </p:cNvPr>
          <p:cNvSpPr txBox="1"/>
          <p:nvPr/>
        </p:nvSpPr>
        <p:spPr>
          <a:xfrm>
            <a:off x="3403508" y="3220259"/>
            <a:ext cx="359394" cy="461665"/>
          </a:xfrm>
          <a:prstGeom prst="rect">
            <a:avLst/>
          </a:prstGeom>
          <a:noFill/>
        </p:spPr>
        <p:txBody>
          <a:bodyPr wrap="none" rtlCol="0">
            <a:spAutoFit/>
          </a:bodyPr>
          <a:lstStyle/>
          <a:p>
            <a:r>
              <a:rPr lang="en-GB" sz="2400" dirty="0"/>
              <a:t>V</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Tree>
    <p:custDataLst>
      <p:tags r:id="rId1"/>
    </p:custDataLst>
    <p:extLst>
      <p:ext uri="{BB962C8B-B14F-4D97-AF65-F5344CB8AC3E}">
        <p14:creationId xmlns:p14="http://schemas.microsoft.com/office/powerpoint/2010/main" val="147380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5</a:t>
            </a:r>
          </a:p>
        </p:txBody>
      </p:sp>
      <p:sp>
        <p:nvSpPr>
          <p:cNvPr id="3" name="Content Placeholder 2"/>
          <p:cNvSpPr>
            <a:spLocks noGrp="1"/>
          </p:cNvSpPr>
          <p:nvPr>
            <p:ph idx="1"/>
          </p:nvPr>
        </p:nvSpPr>
        <p:spPr>
          <a:xfrm>
            <a:off x="1122532" y="1091868"/>
            <a:ext cx="5014798" cy="742432"/>
          </a:xfrm>
          <a:solidFill>
            <a:schemeClr val="tx2">
              <a:lumMod val="40000"/>
              <a:lumOff val="60000"/>
            </a:schemeClr>
          </a:solidFill>
        </p:spPr>
        <p:txBody>
          <a:bodyPr>
            <a:noAutofit/>
          </a:bodyPr>
          <a:lstStyle/>
          <a:p>
            <a:pPr marL="0" indent="0" algn="just">
              <a:buNone/>
            </a:pPr>
            <a:r>
              <a:rPr lang="en-GB" sz="2400" i="1" dirty="0"/>
              <a:t>Measure the actual voltage across the LED.</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
        <p:nvSpPr>
          <p:cNvPr id="12" name="Rectangle 11">
            <a:extLst>
              <a:ext uri="{FF2B5EF4-FFF2-40B4-BE49-F238E27FC236}">
                <a16:creationId xmlns:a16="http://schemas.microsoft.com/office/drawing/2014/main" id="{5A0E2C14-3F79-074F-8882-A0BBD8A0FF94}"/>
              </a:ext>
            </a:extLst>
          </p:cNvPr>
          <p:cNvSpPr/>
          <p:nvPr/>
        </p:nvSpPr>
        <p:spPr>
          <a:xfrm>
            <a:off x="1251597" y="3220259"/>
            <a:ext cx="2151911"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251597" y="383620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1" y="2404480"/>
            <a:ext cx="4828563" cy="830997"/>
          </a:xfrm>
          <a:prstGeom prst="rect">
            <a:avLst/>
          </a:prstGeom>
          <a:noFill/>
        </p:spPr>
        <p:txBody>
          <a:bodyPr wrap="square" rtlCol="0">
            <a:spAutoFit/>
          </a:bodyPr>
          <a:lstStyle/>
          <a:p>
            <a:r>
              <a:rPr lang="en-GB" sz="2400" dirty="0"/>
              <a:t>Enter the actual voltage across the LED</a:t>
            </a:r>
          </a:p>
        </p:txBody>
      </p:sp>
      <p:sp>
        <p:nvSpPr>
          <p:cNvPr id="15" name="TextBox 14">
            <a:extLst>
              <a:ext uri="{FF2B5EF4-FFF2-40B4-BE49-F238E27FC236}">
                <a16:creationId xmlns:a16="http://schemas.microsoft.com/office/drawing/2014/main" id="{08A87B10-117D-5A48-93F8-44BE64DF7A65}"/>
              </a:ext>
            </a:extLst>
          </p:cNvPr>
          <p:cNvSpPr txBox="1"/>
          <p:nvPr/>
        </p:nvSpPr>
        <p:spPr>
          <a:xfrm>
            <a:off x="3403508" y="3220259"/>
            <a:ext cx="359394" cy="461665"/>
          </a:xfrm>
          <a:prstGeom prst="rect">
            <a:avLst/>
          </a:prstGeom>
          <a:noFill/>
        </p:spPr>
        <p:txBody>
          <a:bodyPr wrap="none" rtlCol="0">
            <a:spAutoFit/>
          </a:bodyPr>
          <a:lstStyle/>
          <a:p>
            <a:r>
              <a:rPr lang="en-GB" sz="2400" dirty="0"/>
              <a:t>V</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Tree>
    <p:custDataLst>
      <p:tags r:id="rId1"/>
    </p:custDataLst>
    <p:extLst>
      <p:ext uri="{BB962C8B-B14F-4D97-AF65-F5344CB8AC3E}">
        <p14:creationId xmlns:p14="http://schemas.microsoft.com/office/powerpoint/2010/main" val="71266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Controlling an LED</a:t>
            </a:r>
          </a:p>
        </p:txBody>
      </p:sp>
      <p:sp>
        <p:nvSpPr>
          <p:cNvPr id="3" name="Content Placeholder 2"/>
          <p:cNvSpPr>
            <a:spLocks noGrp="1"/>
          </p:cNvSpPr>
          <p:nvPr>
            <p:ph idx="1"/>
          </p:nvPr>
        </p:nvSpPr>
        <p:spPr>
          <a:xfrm>
            <a:off x="1122531" y="1091868"/>
            <a:ext cx="8142105" cy="1396499"/>
          </a:xfrm>
        </p:spPr>
        <p:txBody>
          <a:bodyPr>
            <a:noAutofit/>
          </a:bodyPr>
          <a:lstStyle/>
          <a:p>
            <a:pPr marL="0" indent="0">
              <a:buNone/>
            </a:pPr>
            <a:r>
              <a:rPr lang="en-US" sz="2400" dirty="0"/>
              <a:t>We seem to have found a way to control the brightness of an LED. We can do this by changing the amount of resistance there is in the circuit. The more resistance we add the less brightly the LED shines, until is goes out completely.</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2695402"/>
            <a:ext cx="3790845" cy="1569660"/>
          </a:xfrm>
          <a:prstGeom prst="rect">
            <a:avLst/>
          </a:prstGeom>
          <a:solidFill>
            <a:schemeClr val="tx2">
              <a:lumMod val="40000"/>
              <a:lumOff val="60000"/>
            </a:schemeClr>
          </a:solidFill>
        </p:spPr>
        <p:txBody>
          <a:bodyPr wrap="square">
            <a:spAutoFit/>
          </a:bodyPr>
          <a:lstStyle/>
          <a:p>
            <a:pPr algn="just"/>
            <a:r>
              <a:rPr lang="en-GB" sz="2400" i="1" dirty="0"/>
              <a:t>Watch the video to see how all the calculations were done and why we get the results we do.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663258"/>
            <a:ext cx="854046" cy="854046"/>
          </a:xfrm>
          <a:prstGeom prst="rect">
            <a:avLst/>
          </a:prstGeom>
        </p:spPr>
      </p:pic>
      <p:sp>
        <p:nvSpPr>
          <p:cNvPr id="7" name="Rectangle 6">
            <a:extLst>
              <a:ext uri="{FF2B5EF4-FFF2-40B4-BE49-F238E27FC236}">
                <a16:creationId xmlns:a16="http://schemas.microsoft.com/office/drawing/2014/main" id="{D6E07482-5310-0643-92A1-8BC7470F6498}"/>
              </a:ext>
            </a:extLst>
          </p:cNvPr>
          <p:cNvSpPr/>
          <p:nvPr/>
        </p:nvSpPr>
        <p:spPr>
          <a:xfrm>
            <a:off x="5129921" y="2668250"/>
            <a:ext cx="4175229" cy="2177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Tree>
    <p:custDataLst>
      <p:tags r:id="rId1"/>
    </p:custDataLst>
    <p:extLst>
      <p:ext uri="{BB962C8B-B14F-4D97-AF65-F5344CB8AC3E}">
        <p14:creationId xmlns:p14="http://schemas.microsoft.com/office/powerpoint/2010/main" val="222977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Variable Resistance</a:t>
            </a:r>
          </a:p>
        </p:txBody>
      </p:sp>
      <p:sp>
        <p:nvSpPr>
          <p:cNvPr id="3" name="Content Placeholder 2"/>
          <p:cNvSpPr>
            <a:spLocks noGrp="1"/>
          </p:cNvSpPr>
          <p:nvPr>
            <p:ph idx="1"/>
          </p:nvPr>
        </p:nvSpPr>
        <p:spPr>
          <a:xfrm>
            <a:off x="1122531" y="1091868"/>
            <a:ext cx="8142105" cy="1396499"/>
          </a:xfrm>
        </p:spPr>
        <p:txBody>
          <a:bodyPr>
            <a:noAutofit/>
          </a:bodyPr>
          <a:lstStyle/>
          <a:p>
            <a:pPr marL="0" indent="0">
              <a:buNone/>
            </a:pPr>
            <a:r>
              <a:rPr lang="en-US" sz="2400" dirty="0"/>
              <a:t>Instead of swopping resistors in and out of a circuit, we can use a potentiometer (a “pot”) to control the brightness of an LED much more easily by changing the resistance of the pot. In this case, we are using a pot as a simple variable resistor or rheostat.</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2695402"/>
            <a:ext cx="3790845" cy="1569660"/>
          </a:xfrm>
          <a:prstGeom prst="rect">
            <a:avLst/>
          </a:prstGeom>
          <a:solidFill>
            <a:schemeClr val="tx2">
              <a:lumMod val="40000"/>
              <a:lumOff val="60000"/>
            </a:schemeClr>
          </a:solidFill>
        </p:spPr>
        <p:txBody>
          <a:bodyPr wrap="square">
            <a:spAutoFit/>
          </a:bodyPr>
          <a:lstStyle/>
          <a:p>
            <a:pPr algn="just"/>
            <a:r>
              <a:rPr lang="en-GB" sz="2400" i="1" dirty="0"/>
              <a:t>Watch the video to see what’s inside a pot and how it works as a variable resistor.</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663258"/>
            <a:ext cx="854046" cy="854046"/>
          </a:xfrm>
          <a:prstGeom prst="rect">
            <a:avLst/>
          </a:prstGeom>
        </p:spPr>
      </p:pic>
      <p:pic>
        <p:nvPicPr>
          <p:cNvPr id="8" name="Picture 7">
            <a:extLst>
              <a:ext uri="{FF2B5EF4-FFF2-40B4-BE49-F238E27FC236}">
                <a16:creationId xmlns:a16="http://schemas.microsoft.com/office/drawing/2014/main" id="{1442E13F-2B0F-984E-A9F2-08131F8B966B}"/>
              </a:ext>
            </a:extLst>
          </p:cNvPr>
          <p:cNvPicPr>
            <a:picLocks noChangeAspect="1"/>
          </p:cNvPicPr>
          <p:nvPr/>
        </p:nvPicPr>
        <p:blipFill>
          <a:blip r:embed="rId6"/>
          <a:stretch>
            <a:fillRect/>
          </a:stretch>
        </p:blipFill>
        <p:spPr>
          <a:xfrm>
            <a:off x="5411448" y="2533337"/>
            <a:ext cx="4101683" cy="2293620"/>
          </a:xfrm>
          <a:prstGeom prst="rect">
            <a:avLst/>
          </a:prstGeom>
        </p:spPr>
      </p:pic>
    </p:spTree>
    <p:custDataLst>
      <p:tags r:id="rId1"/>
    </p:custDataLst>
    <p:extLst>
      <p:ext uri="{BB962C8B-B14F-4D97-AF65-F5344CB8AC3E}">
        <p14:creationId xmlns:p14="http://schemas.microsoft.com/office/powerpoint/2010/main" val="410251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Measure the Resistance of Your Pot</a:t>
            </a:r>
          </a:p>
        </p:txBody>
      </p:sp>
      <p:sp>
        <p:nvSpPr>
          <p:cNvPr id="5" name="Rectangle 4">
            <a:extLst>
              <a:ext uri="{FF2B5EF4-FFF2-40B4-BE49-F238E27FC236}">
                <a16:creationId xmlns:a16="http://schemas.microsoft.com/office/drawing/2014/main" id="{404ED4B3-E251-AD40-B2CA-A34AB0B619F3}"/>
              </a:ext>
            </a:extLst>
          </p:cNvPr>
          <p:cNvSpPr/>
          <p:nvPr/>
        </p:nvSpPr>
        <p:spPr>
          <a:xfrm>
            <a:off x="1097844" y="1265721"/>
            <a:ext cx="4718340" cy="2677656"/>
          </a:xfrm>
          <a:prstGeom prst="rect">
            <a:avLst/>
          </a:prstGeom>
          <a:solidFill>
            <a:schemeClr val="tx2">
              <a:lumMod val="40000"/>
              <a:lumOff val="60000"/>
            </a:schemeClr>
          </a:solidFill>
        </p:spPr>
        <p:txBody>
          <a:bodyPr wrap="square">
            <a:spAutoFit/>
          </a:bodyPr>
          <a:lstStyle/>
          <a:p>
            <a:pPr algn="just"/>
            <a:r>
              <a:rPr lang="en-GB" sz="2400" i="1" dirty="0"/>
              <a:t>Connect the left hand pin of your pot to the positive terminal of your </a:t>
            </a:r>
            <a:r>
              <a:rPr lang="en-GB" sz="2400" i="1" dirty="0" err="1"/>
              <a:t>multimeter</a:t>
            </a:r>
            <a:r>
              <a:rPr lang="en-GB" sz="2400" i="1" dirty="0"/>
              <a:t> and the centre pin to the negative terminal. Measure the minimum and maximum resistance of your potentiometer. You will need to set your </a:t>
            </a:r>
            <a:r>
              <a:rPr lang="en-GB" sz="2400" i="1" dirty="0" err="1"/>
              <a:t>multimeter</a:t>
            </a:r>
            <a:r>
              <a:rPr lang="en-GB" sz="2400" i="1" dirty="0"/>
              <a:t> to read KΩ.</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1233577"/>
            <a:ext cx="854046" cy="854046"/>
          </a:xfrm>
          <a:prstGeom prst="rect">
            <a:avLst/>
          </a:prstGeom>
        </p:spPr>
      </p:pic>
      <p:sp>
        <p:nvSpPr>
          <p:cNvPr id="9" name="Rectangle 8">
            <a:extLst>
              <a:ext uri="{FF2B5EF4-FFF2-40B4-BE49-F238E27FC236}">
                <a16:creationId xmlns:a16="http://schemas.microsoft.com/office/drawing/2014/main" id="{D8D6C712-F740-0948-8ED2-0232FDB7085A}"/>
              </a:ext>
            </a:extLst>
          </p:cNvPr>
          <p:cNvSpPr/>
          <p:nvPr/>
        </p:nvSpPr>
        <p:spPr>
          <a:xfrm>
            <a:off x="6418533" y="1265720"/>
            <a:ext cx="3391894" cy="32864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Tree>
    <p:custDataLst>
      <p:tags r:id="rId1"/>
    </p:custDataLst>
    <p:extLst>
      <p:ext uri="{BB962C8B-B14F-4D97-AF65-F5344CB8AC3E}">
        <p14:creationId xmlns:p14="http://schemas.microsoft.com/office/powerpoint/2010/main" val="89357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5EE847-ACE7-134F-A43F-67FE0E1181C6}"/>
              </a:ext>
            </a:extLst>
          </p:cNvPr>
          <p:cNvPicPr>
            <a:picLocks noChangeAspect="1"/>
          </p:cNvPicPr>
          <p:nvPr/>
        </p:nvPicPr>
        <p:blipFill>
          <a:blip r:embed="rId4"/>
          <a:stretch>
            <a:fillRect/>
          </a:stretch>
        </p:blipFill>
        <p:spPr>
          <a:xfrm>
            <a:off x="5654330" y="1757067"/>
            <a:ext cx="4043595" cy="2464725"/>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2" y="1091868"/>
            <a:ext cx="8186360" cy="1072101"/>
          </a:xfrm>
        </p:spPr>
        <p:txBody>
          <a:bodyPr>
            <a:noAutofit/>
          </a:bodyPr>
          <a:lstStyle/>
          <a:p>
            <a:pPr marL="0" indent="0" algn="just">
              <a:buNone/>
            </a:pPr>
            <a:r>
              <a:rPr lang="en-GB" sz="2400" dirty="0"/>
              <a:t>Let’s use our potentiometer as a variable resistor to control the brightness of an LED. Build the circuit represented in the schematic. Why do we still need R1?</a:t>
            </a:r>
          </a:p>
        </p:txBody>
      </p:sp>
      <p:pic>
        <p:nvPicPr>
          <p:cNvPr id="15" name="Graphic 14" descr="User">
            <a:extLst>
              <a:ext uri="{FF2B5EF4-FFF2-40B4-BE49-F238E27FC236}">
                <a16:creationId xmlns:a16="http://schemas.microsoft.com/office/drawing/2014/main" id="{81578CBD-CC9B-C844-8424-27CD1E25DC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698" y="2362023"/>
            <a:ext cx="854046" cy="854046"/>
          </a:xfrm>
          <a:prstGeom prst="rect">
            <a:avLst/>
          </a:prstGeom>
        </p:spPr>
      </p:pic>
      <p:sp>
        <p:nvSpPr>
          <p:cNvPr id="8" name="Rectangle 7">
            <a:extLst>
              <a:ext uri="{FF2B5EF4-FFF2-40B4-BE49-F238E27FC236}">
                <a16:creationId xmlns:a16="http://schemas.microsoft.com/office/drawing/2014/main" id="{DE1D40A1-8D7F-C54E-A354-C1207C4CBE74}"/>
              </a:ext>
            </a:extLst>
          </p:cNvPr>
          <p:cNvSpPr/>
          <p:nvPr/>
        </p:nvSpPr>
        <p:spPr>
          <a:xfrm>
            <a:off x="1196744" y="2362023"/>
            <a:ext cx="2936344" cy="2308324"/>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Rollover or touch each symbol in the schematic to find out more. Watch the video if you need help.</a:t>
            </a:r>
          </a:p>
        </p:txBody>
      </p:sp>
      <p:sp>
        <p:nvSpPr>
          <p:cNvPr id="11" name="Rounded Rectangle 10">
            <a:extLst>
              <a:ext uri="{FF2B5EF4-FFF2-40B4-BE49-F238E27FC236}">
                <a16:creationId xmlns:a16="http://schemas.microsoft.com/office/drawing/2014/main" id="{1021483E-0110-1C41-B59E-4C052D6C4A8F}"/>
              </a:ext>
            </a:extLst>
          </p:cNvPr>
          <p:cNvSpPr/>
          <p:nvPr/>
        </p:nvSpPr>
        <p:spPr>
          <a:xfrm>
            <a:off x="4987134" y="4240396"/>
            <a:ext cx="471282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pic>
        <p:nvPicPr>
          <p:cNvPr id="7" name="Graphic 6" descr="Magnifying glass">
            <a:extLst>
              <a:ext uri="{FF2B5EF4-FFF2-40B4-BE49-F238E27FC236}">
                <a16:creationId xmlns:a16="http://schemas.microsoft.com/office/drawing/2014/main" id="{0C3FEC1F-6ACE-F746-9BA1-630AA518CD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9709" y="2141882"/>
            <a:ext cx="468000" cy="468000"/>
          </a:xfrm>
          <a:prstGeom prst="rect">
            <a:avLst/>
          </a:prstGeom>
        </p:spPr>
      </p:pic>
    </p:spTree>
    <p:custDataLst>
      <p:tags r:id="rId1"/>
    </p:custDataLst>
    <p:extLst>
      <p:ext uri="{BB962C8B-B14F-4D97-AF65-F5344CB8AC3E}">
        <p14:creationId xmlns:p14="http://schemas.microsoft.com/office/powerpoint/2010/main" val="741392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550953"/>
          </a:xfrm>
          <a:solidFill>
            <a:schemeClr val="tx2">
              <a:lumMod val="40000"/>
              <a:lumOff val="60000"/>
            </a:schemeClr>
          </a:solidFill>
        </p:spPr>
        <p:txBody>
          <a:bodyPr>
            <a:noAutofit/>
          </a:bodyPr>
          <a:lstStyle/>
          <a:p>
            <a:pPr marL="0" indent="0" algn="just">
              <a:buNone/>
            </a:pPr>
            <a:r>
              <a:rPr lang="en-GB" sz="2400" i="1" dirty="0"/>
              <a:t>Take a picture of your completed circuit and upload it.</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2568366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706466"/>
            <a:ext cx="5014798" cy="1081410"/>
          </a:xfrm>
          <a:solidFill>
            <a:schemeClr val="tx2">
              <a:lumMod val="40000"/>
              <a:lumOff val="60000"/>
            </a:schemeClr>
          </a:solidFill>
        </p:spPr>
        <p:txBody>
          <a:bodyPr>
            <a:noAutofit/>
          </a:bodyPr>
          <a:lstStyle/>
          <a:p>
            <a:pPr marL="0" indent="0" algn="just">
              <a:buNone/>
            </a:pPr>
            <a:r>
              <a:rPr lang="en-GB" sz="2400" i="1" dirty="0"/>
              <a:t>Turn the pot all the way to the one side so that the LED is brightest. Measure the current in the circuit.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
        <p:nvSpPr>
          <p:cNvPr id="12" name="Rectangle 11">
            <a:extLst>
              <a:ext uri="{FF2B5EF4-FFF2-40B4-BE49-F238E27FC236}">
                <a16:creationId xmlns:a16="http://schemas.microsoft.com/office/drawing/2014/main" id="{5A0E2C14-3F79-074F-8882-A0BBD8A0FF94}"/>
              </a:ext>
            </a:extLst>
          </p:cNvPr>
          <p:cNvSpPr/>
          <p:nvPr/>
        </p:nvSpPr>
        <p:spPr>
          <a:xfrm>
            <a:off x="1167080" y="324954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61" y="385261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787876"/>
            <a:ext cx="3954929" cy="461665"/>
          </a:xfrm>
          <a:prstGeom prst="rect">
            <a:avLst/>
          </a:prstGeom>
          <a:noFill/>
        </p:spPr>
        <p:txBody>
          <a:bodyPr wrap="none" rtlCol="0">
            <a:spAutoFit/>
          </a:bodyPr>
          <a:lstStyle/>
          <a:p>
            <a:r>
              <a:rPr lang="en-GB" sz="2400" dirty="0"/>
              <a:t>Enter the current in the circuit</a:t>
            </a:r>
          </a:p>
        </p:txBody>
      </p:sp>
      <p:sp>
        <p:nvSpPr>
          <p:cNvPr id="15" name="TextBox 14">
            <a:extLst>
              <a:ext uri="{FF2B5EF4-FFF2-40B4-BE49-F238E27FC236}">
                <a16:creationId xmlns:a16="http://schemas.microsoft.com/office/drawing/2014/main" id="{08A87B10-117D-5A48-93F8-44BE64DF7A65}"/>
              </a:ext>
            </a:extLst>
          </p:cNvPr>
          <p:cNvSpPr txBox="1"/>
          <p:nvPr/>
        </p:nvSpPr>
        <p:spPr>
          <a:xfrm>
            <a:off x="3473974" y="3225877"/>
            <a:ext cx="607859" cy="461665"/>
          </a:xfrm>
          <a:prstGeom prst="rect">
            <a:avLst/>
          </a:prstGeom>
          <a:noFill/>
        </p:spPr>
        <p:txBody>
          <a:bodyPr wrap="none" rtlCol="0">
            <a:spAutoFit/>
          </a:bodyPr>
          <a:lstStyle/>
          <a:p>
            <a:r>
              <a:rPr lang="en-GB" sz="2400" dirty="0"/>
              <a:t>mA</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627767"/>
            <a:ext cx="854046" cy="854046"/>
          </a:xfrm>
          <a:prstGeom prst="rect">
            <a:avLst/>
          </a:prstGeom>
        </p:spPr>
      </p:pic>
      <p:sp>
        <p:nvSpPr>
          <p:cNvPr id="5" name="TextBox 4">
            <a:extLst>
              <a:ext uri="{FF2B5EF4-FFF2-40B4-BE49-F238E27FC236}">
                <a16:creationId xmlns:a16="http://schemas.microsoft.com/office/drawing/2014/main" id="{A72D1DDA-C77F-E84D-AAA1-8B2CF36F6B07}"/>
              </a:ext>
            </a:extLst>
          </p:cNvPr>
          <p:cNvSpPr txBox="1"/>
          <p:nvPr/>
        </p:nvSpPr>
        <p:spPr>
          <a:xfrm>
            <a:off x="952500" y="1142377"/>
            <a:ext cx="5326971" cy="461665"/>
          </a:xfrm>
          <a:prstGeom prst="rect">
            <a:avLst/>
          </a:prstGeom>
          <a:noFill/>
        </p:spPr>
        <p:txBody>
          <a:bodyPr wrap="none" rtlCol="0">
            <a:spAutoFit/>
          </a:bodyPr>
          <a:lstStyle/>
          <a:p>
            <a:r>
              <a:rPr lang="en-GB" sz="2400" dirty="0"/>
              <a:t>Let’s take some readings from our circuit.</a:t>
            </a:r>
          </a:p>
        </p:txBody>
      </p:sp>
    </p:spTree>
    <p:custDataLst>
      <p:tags r:id="rId1"/>
    </p:custDataLst>
    <p:extLst>
      <p:ext uri="{BB962C8B-B14F-4D97-AF65-F5344CB8AC3E}">
        <p14:creationId xmlns:p14="http://schemas.microsoft.com/office/powerpoint/2010/main" val="2598149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7"/>
            <a:ext cx="5014798" cy="1378423"/>
          </a:xfrm>
          <a:solidFill>
            <a:schemeClr val="tx2">
              <a:lumMod val="40000"/>
              <a:lumOff val="60000"/>
            </a:schemeClr>
          </a:solidFill>
        </p:spPr>
        <p:txBody>
          <a:bodyPr>
            <a:noAutofit/>
          </a:bodyPr>
          <a:lstStyle/>
          <a:p>
            <a:pPr marL="0" indent="0" algn="just">
              <a:buNone/>
            </a:pPr>
            <a:r>
              <a:rPr lang="en-GB" sz="2400" i="1" dirty="0"/>
              <a:t>Now turn the pot in the other direction until the LED just stops shining. Measure the current flowing in the circuit now.</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
        <p:nvSpPr>
          <p:cNvPr id="12" name="Rectangle 11">
            <a:extLst>
              <a:ext uri="{FF2B5EF4-FFF2-40B4-BE49-F238E27FC236}">
                <a16:creationId xmlns:a16="http://schemas.microsoft.com/office/drawing/2014/main" id="{5A0E2C14-3F79-074F-8882-A0BBD8A0FF94}"/>
              </a:ext>
            </a:extLst>
          </p:cNvPr>
          <p:cNvSpPr/>
          <p:nvPr/>
        </p:nvSpPr>
        <p:spPr>
          <a:xfrm>
            <a:off x="1167080" y="324954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61" y="385261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787876"/>
            <a:ext cx="3954929" cy="461665"/>
          </a:xfrm>
          <a:prstGeom prst="rect">
            <a:avLst/>
          </a:prstGeom>
          <a:noFill/>
        </p:spPr>
        <p:txBody>
          <a:bodyPr wrap="none" rtlCol="0">
            <a:spAutoFit/>
          </a:bodyPr>
          <a:lstStyle/>
          <a:p>
            <a:r>
              <a:rPr lang="en-GB" sz="2400" dirty="0"/>
              <a:t>Enter the current in the circuit</a:t>
            </a:r>
          </a:p>
        </p:txBody>
      </p:sp>
      <p:sp>
        <p:nvSpPr>
          <p:cNvPr id="15" name="TextBox 14">
            <a:extLst>
              <a:ext uri="{FF2B5EF4-FFF2-40B4-BE49-F238E27FC236}">
                <a16:creationId xmlns:a16="http://schemas.microsoft.com/office/drawing/2014/main" id="{08A87B10-117D-5A48-93F8-44BE64DF7A65}"/>
              </a:ext>
            </a:extLst>
          </p:cNvPr>
          <p:cNvSpPr txBox="1"/>
          <p:nvPr/>
        </p:nvSpPr>
        <p:spPr>
          <a:xfrm>
            <a:off x="3473974" y="3225877"/>
            <a:ext cx="607859" cy="461665"/>
          </a:xfrm>
          <a:prstGeom prst="rect">
            <a:avLst/>
          </a:prstGeom>
          <a:noFill/>
        </p:spPr>
        <p:txBody>
          <a:bodyPr wrap="none" rtlCol="0">
            <a:spAutoFit/>
          </a:bodyPr>
          <a:lstStyle/>
          <a:p>
            <a:r>
              <a:rPr lang="en-GB" sz="2400" dirty="0"/>
              <a:t>mA</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120639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8"/>
            <a:ext cx="5014798" cy="1456460"/>
          </a:xfrm>
          <a:solidFill>
            <a:schemeClr val="tx2">
              <a:lumMod val="40000"/>
              <a:lumOff val="60000"/>
            </a:schemeClr>
          </a:solidFill>
        </p:spPr>
        <p:txBody>
          <a:bodyPr>
            <a:noAutofit/>
          </a:bodyPr>
          <a:lstStyle/>
          <a:p>
            <a:pPr marL="0" indent="0" algn="just">
              <a:buNone/>
            </a:pPr>
            <a:r>
              <a:rPr lang="en-GB" sz="2400" i="1" dirty="0"/>
              <a:t>If the voltage across the LED must be about 2V for it to shine, calculate the resistance of the pot at the point when the LED just stops shining.</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
        <p:nvSpPr>
          <p:cNvPr id="10" name="Rectangle 9">
            <a:extLst>
              <a:ext uri="{FF2B5EF4-FFF2-40B4-BE49-F238E27FC236}">
                <a16:creationId xmlns:a16="http://schemas.microsoft.com/office/drawing/2014/main" id="{738CCEA4-EA6E-9F4C-8922-64A27B31B3E0}"/>
              </a:ext>
            </a:extLst>
          </p:cNvPr>
          <p:cNvSpPr/>
          <p:nvPr/>
        </p:nvSpPr>
        <p:spPr>
          <a:xfrm>
            <a:off x="1167080" y="324954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2A2D7385-6BA2-1F40-BDB9-72DEEBED2C12}"/>
              </a:ext>
            </a:extLst>
          </p:cNvPr>
          <p:cNvSpPr/>
          <p:nvPr/>
        </p:nvSpPr>
        <p:spPr>
          <a:xfrm>
            <a:off x="1137161" y="385261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2" name="TextBox 11">
            <a:extLst>
              <a:ext uri="{FF2B5EF4-FFF2-40B4-BE49-F238E27FC236}">
                <a16:creationId xmlns:a16="http://schemas.microsoft.com/office/drawing/2014/main" id="{642DD7A6-65EB-2042-AF75-E087616D5A92}"/>
              </a:ext>
            </a:extLst>
          </p:cNvPr>
          <p:cNvSpPr txBox="1"/>
          <p:nvPr/>
        </p:nvSpPr>
        <p:spPr>
          <a:xfrm>
            <a:off x="1122532" y="2787876"/>
            <a:ext cx="5187767" cy="461665"/>
          </a:xfrm>
          <a:prstGeom prst="rect">
            <a:avLst/>
          </a:prstGeom>
          <a:noFill/>
        </p:spPr>
        <p:txBody>
          <a:bodyPr wrap="none" rtlCol="0">
            <a:spAutoFit/>
          </a:bodyPr>
          <a:lstStyle/>
          <a:p>
            <a:r>
              <a:rPr lang="en-GB" sz="2400" dirty="0"/>
              <a:t>Enter the expected resistance of the pot</a:t>
            </a:r>
          </a:p>
        </p:txBody>
      </p:sp>
      <p:sp>
        <p:nvSpPr>
          <p:cNvPr id="13" name="TextBox 12">
            <a:extLst>
              <a:ext uri="{FF2B5EF4-FFF2-40B4-BE49-F238E27FC236}">
                <a16:creationId xmlns:a16="http://schemas.microsoft.com/office/drawing/2014/main" id="{4D16E984-DAB1-7B4C-8FC4-F09F89F9F792}"/>
              </a:ext>
            </a:extLst>
          </p:cNvPr>
          <p:cNvSpPr txBox="1"/>
          <p:nvPr/>
        </p:nvSpPr>
        <p:spPr>
          <a:xfrm>
            <a:off x="3473974" y="3225877"/>
            <a:ext cx="389850" cy="461665"/>
          </a:xfrm>
          <a:prstGeom prst="rect">
            <a:avLst/>
          </a:prstGeom>
          <a:noFill/>
        </p:spPr>
        <p:txBody>
          <a:bodyPr wrap="none" rtlCol="0">
            <a:spAutoFit/>
          </a:bodyPr>
          <a:lstStyle/>
          <a:p>
            <a:r>
              <a:rPr lang="en-US" sz="2400" dirty="0"/>
              <a:t>Ω</a:t>
            </a:r>
            <a:endParaRPr lang="en-GB" sz="2400" dirty="0"/>
          </a:p>
        </p:txBody>
      </p:sp>
    </p:spTree>
    <p:custDataLst>
      <p:tags r:id="rId1"/>
    </p:custDataLst>
    <p:extLst>
      <p:ext uri="{BB962C8B-B14F-4D97-AF65-F5344CB8AC3E}">
        <p14:creationId xmlns:p14="http://schemas.microsoft.com/office/powerpoint/2010/main" val="1084378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8"/>
            <a:ext cx="5014798" cy="1141666"/>
          </a:xfrm>
          <a:solidFill>
            <a:schemeClr val="tx2">
              <a:lumMod val="40000"/>
              <a:lumOff val="60000"/>
            </a:schemeClr>
          </a:solidFill>
        </p:spPr>
        <p:txBody>
          <a:bodyPr>
            <a:noAutofit/>
          </a:bodyPr>
          <a:lstStyle/>
          <a:p>
            <a:pPr marL="0" indent="0" algn="just">
              <a:buNone/>
            </a:pPr>
            <a:r>
              <a:rPr lang="en-GB" sz="2400" i="1" dirty="0"/>
              <a:t>Measure the resistance of the pot at this point when the LED just stops shining.</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
        <p:nvSpPr>
          <p:cNvPr id="12" name="Rectangle 11">
            <a:extLst>
              <a:ext uri="{FF2B5EF4-FFF2-40B4-BE49-F238E27FC236}">
                <a16:creationId xmlns:a16="http://schemas.microsoft.com/office/drawing/2014/main" id="{5A0E2C14-3F79-074F-8882-A0BBD8A0FF94}"/>
              </a:ext>
            </a:extLst>
          </p:cNvPr>
          <p:cNvSpPr/>
          <p:nvPr/>
        </p:nvSpPr>
        <p:spPr>
          <a:xfrm>
            <a:off x="1251597" y="3220259"/>
            <a:ext cx="2151911"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251597" y="383620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1" y="2404480"/>
            <a:ext cx="4828563" cy="461665"/>
          </a:xfrm>
          <a:prstGeom prst="rect">
            <a:avLst/>
          </a:prstGeom>
          <a:noFill/>
        </p:spPr>
        <p:txBody>
          <a:bodyPr wrap="square" rtlCol="0">
            <a:spAutoFit/>
          </a:bodyPr>
          <a:lstStyle/>
          <a:p>
            <a:r>
              <a:rPr lang="en-GB" sz="2400" dirty="0"/>
              <a:t>Enter the actual resistance of the pot</a:t>
            </a:r>
          </a:p>
        </p:txBody>
      </p:sp>
      <p:sp>
        <p:nvSpPr>
          <p:cNvPr id="15" name="TextBox 14">
            <a:extLst>
              <a:ext uri="{FF2B5EF4-FFF2-40B4-BE49-F238E27FC236}">
                <a16:creationId xmlns:a16="http://schemas.microsoft.com/office/drawing/2014/main" id="{08A87B10-117D-5A48-93F8-44BE64DF7A65}"/>
              </a:ext>
            </a:extLst>
          </p:cNvPr>
          <p:cNvSpPr txBox="1"/>
          <p:nvPr/>
        </p:nvSpPr>
        <p:spPr>
          <a:xfrm>
            <a:off x="3403508" y="3220259"/>
            <a:ext cx="389850" cy="461665"/>
          </a:xfrm>
          <a:prstGeom prst="rect">
            <a:avLst/>
          </a:prstGeom>
          <a:noFill/>
        </p:spPr>
        <p:txBody>
          <a:bodyPr wrap="none" rtlCol="0">
            <a:spAutoFit/>
          </a:bodyPr>
          <a:lstStyle/>
          <a:p>
            <a:r>
              <a:rPr lang="en-US" sz="2400" dirty="0"/>
              <a:t>Ω</a:t>
            </a:r>
            <a:endParaRPr lang="en-GB" sz="2400" dirty="0"/>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Tree>
    <p:custDataLst>
      <p:tags r:id="rId1"/>
    </p:custDataLst>
    <p:extLst>
      <p:ext uri="{BB962C8B-B14F-4D97-AF65-F5344CB8AC3E}">
        <p14:creationId xmlns:p14="http://schemas.microsoft.com/office/powerpoint/2010/main" val="2316429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Controlling an LED</a:t>
            </a:r>
          </a:p>
        </p:txBody>
      </p:sp>
      <p:sp>
        <p:nvSpPr>
          <p:cNvPr id="3" name="Content Placeholder 2"/>
          <p:cNvSpPr>
            <a:spLocks noGrp="1"/>
          </p:cNvSpPr>
          <p:nvPr>
            <p:ph idx="1"/>
          </p:nvPr>
        </p:nvSpPr>
        <p:spPr>
          <a:xfrm>
            <a:off x="1122531" y="1091868"/>
            <a:ext cx="8142105" cy="796893"/>
          </a:xfrm>
        </p:spPr>
        <p:txBody>
          <a:bodyPr>
            <a:noAutofit/>
          </a:bodyPr>
          <a:lstStyle/>
          <a:p>
            <a:pPr marL="0" indent="0">
              <a:buNone/>
            </a:pPr>
            <a:r>
              <a:rPr lang="en-US" sz="2400" dirty="0"/>
              <a:t>Using a pot as a variable resistor is a much easier way for us to control the brightness of our LED. </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2020848"/>
            <a:ext cx="3790845" cy="2308324"/>
          </a:xfrm>
          <a:prstGeom prst="rect">
            <a:avLst/>
          </a:prstGeom>
          <a:solidFill>
            <a:schemeClr val="tx2">
              <a:lumMod val="40000"/>
              <a:lumOff val="60000"/>
            </a:schemeClr>
          </a:solidFill>
        </p:spPr>
        <p:txBody>
          <a:bodyPr wrap="square">
            <a:spAutoFit/>
          </a:bodyPr>
          <a:lstStyle/>
          <a:p>
            <a:pPr algn="just"/>
            <a:r>
              <a:rPr lang="en-GB" sz="2400" i="1" dirty="0"/>
              <a:t>Watch the video to see how all the previous measurements and calculations were done and why we get the results we do.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988704"/>
            <a:ext cx="854046" cy="854046"/>
          </a:xfrm>
          <a:prstGeom prst="rect">
            <a:avLst/>
          </a:prstGeom>
        </p:spPr>
      </p:pic>
      <p:sp>
        <p:nvSpPr>
          <p:cNvPr id="7" name="Rectangle 6">
            <a:extLst>
              <a:ext uri="{FF2B5EF4-FFF2-40B4-BE49-F238E27FC236}">
                <a16:creationId xmlns:a16="http://schemas.microsoft.com/office/drawing/2014/main" id="{D6E07482-5310-0643-92A1-8BC7470F6498}"/>
              </a:ext>
            </a:extLst>
          </p:cNvPr>
          <p:cNvSpPr/>
          <p:nvPr/>
        </p:nvSpPr>
        <p:spPr>
          <a:xfrm>
            <a:off x="5089407" y="2059038"/>
            <a:ext cx="4175229" cy="2177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Img17</a:t>
            </a:r>
          </a:p>
        </p:txBody>
      </p:sp>
    </p:spTree>
    <p:custDataLst>
      <p:tags r:id="rId1"/>
    </p:custDataLst>
    <p:extLst>
      <p:ext uri="{BB962C8B-B14F-4D97-AF65-F5344CB8AC3E}">
        <p14:creationId xmlns:p14="http://schemas.microsoft.com/office/powerpoint/2010/main" val="1048775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Make Your Own Variable Resistor</a:t>
            </a:r>
          </a:p>
        </p:txBody>
      </p:sp>
      <p:sp>
        <p:nvSpPr>
          <p:cNvPr id="3" name="Content Placeholder 2"/>
          <p:cNvSpPr>
            <a:spLocks noGrp="1"/>
          </p:cNvSpPr>
          <p:nvPr>
            <p:ph idx="1"/>
          </p:nvPr>
        </p:nvSpPr>
        <p:spPr>
          <a:xfrm>
            <a:off x="1122531" y="1091868"/>
            <a:ext cx="8142105" cy="796893"/>
          </a:xfrm>
        </p:spPr>
        <p:txBody>
          <a:bodyPr>
            <a:noAutofit/>
          </a:bodyPr>
          <a:lstStyle/>
          <a:p>
            <a:pPr marL="0" indent="0">
              <a:buNone/>
            </a:pPr>
            <a:r>
              <a:rPr lang="en-US" sz="2400" dirty="0"/>
              <a:t>Making your own variable resistor is easy and fun. Why not try it out.</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2020848"/>
            <a:ext cx="3790845" cy="1200329"/>
          </a:xfrm>
          <a:prstGeom prst="rect">
            <a:avLst/>
          </a:prstGeom>
          <a:solidFill>
            <a:schemeClr val="tx2">
              <a:lumMod val="40000"/>
              <a:lumOff val="60000"/>
            </a:schemeClr>
          </a:solidFill>
        </p:spPr>
        <p:txBody>
          <a:bodyPr wrap="square">
            <a:spAutoFit/>
          </a:bodyPr>
          <a:lstStyle/>
          <a:p>
            <a:pPr algn="just"/>
            <a:r>
              <a:rPr lang="en-GB" sz="2400" i="1" dirty="0"/>
              <a:t>Watch this video to see how to make your own variable resistor.</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988704"/>
            <a:ext cx="854046" cy="854046"/>
          </a:xfrm>
          <a:prstGeom prst="rect">
            <a:avLst/>
          </a:prstGeom>
        </p:spPr>
      </p:pic>
      <p:pic>
        <p:nvPicPr>
          <p:cNvPr id="8" name="Picture 7">
            <a:extLst>
              <a:ext uri="{FF2B5EF4-FFF2-40B4-BE49-F238E27FC236}">
                <a16:creationId xmlns:a16="http://schemas.microsoft.com/office/drawing/2014/main" id="{CB83B2D6-2EA7-DB44-9943-DA109C67F589}"/>
              </a:ext>
            </a:extLst>
          </p:cNvPr>
          <p:cNvPicPr>
            <a:picLocks noChangeAspect="1"/>
          </p:cNvPicPr>
          <p:nvPr/>
        </p:nvPicPr>
        <p:blipFill>
          <a:blip r:embed="rId6"/>
          <a:stretch>
            <a:fillRect/>
          </a:stretch>
        </p:blipFill>
        <p:spPr>
          <a:xfrm>
            <a:off x="5186596" y="2020848"/>
            <a:ext cx="4789062" cy="2217159"/>
          </a:xfrm>
          <a:prstGeom prst="rect">
            <a:avLst/>
          </a:prstGeom>
        </p:spPr>
      </p:pic>
    </p:spTree>
    <p:custDataLst>
      <p:tags r:id="rId1"/>
    </p:custDataLst>
    <p:extLst>
      <p:ext uri="{BB962C8B-B14F-4D97-AF65-F5344CB8AC3E}">
        <p14:creationId xmlns:p14="http://schemas.microsoft.com/office/powerpoint/2010/main" val="350541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Pots as Voltage Dividers</a:t>
            </a:r>
          </a:p>
        </p:txBody>
      </p:sp>
      <p:sp>
        <p:nvSpPr>
          <p:cNvPr id="3" name="Content Placeholder 2"/>
          <p:cNvSpPr>
            <a:spLocks noGrp="1"/>
          </p:cNvSpPr>
          <p:nvPr>
            <p:ph idx="1"/>
          </p:nvPr>
        </p:nvSpPr>
        <p:spPr>
          <a:xfrm>
            <a:off x="1122531" y="1091868"/>
            <a:ext cx="8142105" cy="1081706"/>
          </a:xfrm>
        </p:spPr>
        <p:txBody>
          <a:bodyPr>
            <a:noAutofit/>
          </a:bodyPr>
          <a:lstStyle/>
          <a:p>
            <a:pPr marL="0" indent="0">
              <a:buNone/>
            </a:pPr>
            <a:r>
              <a:rPr lang="en-US" sz="2400" dirty="0"/>
              <a:t>So far in this unit, we have only used pots as simple variable resistors or rheostats. But pots are actually designed as variable voltage  dividers. This is why they have three pins.</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2605462"/>
            <a:ext cx="3790845" cy="1569660"/>
          </a:xfrm>
          <a:prstGeom prst="rect">
            <a:avLst/>
          </a:prstGeom>
          <a:solidFill>
            <a:schemeClr val="tx2">
              <a:lumMod val="40000"/>
              <a:lumOff val="60000"/>
            </a:schemeClr>
          </a:solidFill>
        </p:spPr>
        <p:txBody>
          <a:bodyPr wrap="square">
            <a:spAutoFit/>
          </a:bodyPr>
          <a:lstStyle/>
          <a:p>
            <a:pPr algn="just"/>
            <a:r>
              <a:rPr lang="en-GB" sz="2400" i="1" dirty="0"/>
              <a:t>Watch the video to see how pots can be connected to act as variable voltage dividers in a circuit.</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573318"/>
            <a:ext cx="854046" cy="854046"/>
          </a:xfrm>
          <a:prstGeom prst="rect">
            <a:avLst/>
          </a:prstGeom>
        </p:spPr>
      </p:pic>
      <p:sp>
        <p:nvSpPr>
          <p:cNvPr id="7" name="Rectangle 6">
            <a:extLst>
              <a:ext uri="{FF2B5EF4-FFF2-40B4-BE49-F238E27FC236}">
                <a16:creationId xmlns:a16="http://schemas.microsoft.com/office/drawing/2014/main" id="{EFD7E922-9FFE-5648-85C1-F567D052A3A4}"/>
              </a:ext>
            </a:extLst>
          </p:cNvPr>
          <p:cNvSpPr/>
          <p:nvPr/>
        </p:nvSpPr>
        <p:spPr>
          <a:xfrm>
            <a:off x="5841828" y="2216332"/>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Img18</a:t>
            </a:r>
          </a:p>
        </p:txBody>
      </p:sp>
    </p:spTree>
    <p:custDataLst>
      <p:tags r:id="rId1"/>
    </p:custDataLst>
    <p:extLst>
      <p:ext uri="{BB962C8B-B14F-4D97-AF65-F5344CB8AC3E}">
        <p14:creationId xmlns:p14="http://schemas.microsoft.com/office/powerpoint/2010/main" val="2057368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Play with </a:t>
            </a:r>
            <a:r>
              <a:rPr lang="en-GB" sz="3000" dirty="0" err="1"/>
              <a:t>EveryCircuit</a:t>
            </a:r>
            <a:endParaRPr lang="en-GB" sz="3000" dirty="0"/>
          </a:p>
        </p:txBody>
      </p:sp>
      <p:sp>
        <p:nvSpPr>
          <p:cNvPr id="3" name="Content Placeholder 2"/>
          <p:cNvSpPr>
            <a:spLocks noGrp="1"/>
          </p:cNvSpPr>
          <p:nvPr>
            <p:ph idx="1"/>
          </p:nvPr>
        </p:nvSpPr>
        <p:spPr>
          <a:xfrm>
            <a:off x="1122532" y="1091869"/>
            <a:ext cx="7375292" cy="1308087"/>
          </a:xfrm>
        </p:spPr>
        <p:txBody>
          <a:bodyPr>
            <a:noAutofit/>
          </a:bodyPr>
          <a:lstStyle/>
          <a:p>
            <a:pPr marL="0" indent="0" algn="just">
              <a:buNone/>
            </a:pPr>
            <a:r>
              <a:rPr lang="en-US" sz="2400" dirty="0"/>
              <a:t>It is time to play with another </a:t>
            </a:r>
            <a:r>
              <a:rPr lang="en-US" sz="2400" dirty="0" err="1"/>
              <a:t>EveryCircuit</a:t>
            </a:r>
            <a:r>
              <a:rPr lang="en-US" sz="2400" dirty="0"/>
              <a:t> simulation, this time exploring how pots work as variable voltage dividers. We will come back to these sorts of parallel circuits in the next unit.</a:t>
            </a:r>
            <a:endParaRPr lang="en-GB" sz="2400" dirty="0"/>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623853"/>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2623853"/>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353321"/>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841828" y="2216332"/>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Img19</a:t>
            </a:r>
          </a:p>
        </p:txBody>
      </p:sp>
      <p:pic>
        <p:nvPicPr>
          <p:cNvPr id="8" name="Picture 7">
            <a:extLst>
              <a:ext uri="{FF2B5EF4-FFF2-40B4-BE49-F238E27FC236}">
                <a16:creationId xmlns:a16="http://schemas.microsoft.com/office/drawing/2014/main" id="{66E97BC3-FD36-054C-B563-3E3FA1EACEB9}"/>
              </a:ext>
            </a:extLst>
          </p:cNvPr>
          <p:cNvPicPr>
            <a:picLocks noChangeAspect="1"/>
          </p:cNvPicPr>
          <p:nvPr/>
        </p:nvPicPr>
        <p:blipFill>
          <a:blip r:embed="rId6"/>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2125034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Other Kinds of Variable Resistors</a:t>
            </a:r>
          </a:p>
        </p:txBody>
      </p:sp>
      <p:sp>
        <p:nvSpPr>
          <p:cNvPr id="3" name="Content Placeholder 2"/>
          <p:cNvSpPr>
            <a:spLocks noGrp="1"/>
          </p:cNvSpPr>
          <p:nvPr>
            <p:ph idx="1"/>
          </p:nvPr>
        </p:nvSpPr>
        <p:spPr>
          <a:xfrm>
            <a:off x="1122532" y="1091870"/>
            <a:ext cx="7375292" cy="796892"/>
          </a:xfrm>
        </p:spPr>
        <p:txBody>
          <a:bodyPr>
            <a:noAutofit/>
          </a:bodyPr>
          <a:lstStyle/>
          <a:p>
            <a:pPr marL="0" indent="0" algn="just">
              <a:buNone/>
            </a:pPr>
            <a:r>
              <a:rPr lang="en-US" sz="2400" dirty="0"/>
              <a:t>In this unit we have focused on the normal potentiometer but there are other kinds of variable resistors out there.</a:t>
            </a:r>
            <a:endParaRPr lang="en-GB" sz="2400" dirty="0"/>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1949303"/>
            <a:ext cx="7375292" cy="52508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image to find out more.</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814392"/>
            <a:ext cx="854046" cy="854046"/>
          </a:xfrm>
          <a:prstGeom prst="rect">
            <a:avLst/>
          </a:prstGeom>
        </p:spPr>
      </p:pic>
      <p:sp>
        <p:nvSpPr>
          <p:cNvPr id="9" name="Rectangle 8">
            <a:extLst>
              <a:ext uri="{FF2B5EF4-FFF2-40B4-BE49-F238E27FC236}">
                <a16:creationId xmlns:a16="http://schemas.microsoft.com/office/drawing/2014/main" id="{BADFE794-E4E1-DB4B-BB15-9F31929D71B2}"/>
              </a:ext>
            </a:extLst>
          </p:cNvPr>
          <p:cNvSpPr/>
          <p:nvPr/>
        </p:nvSpPr>
        <p:spPr>
          <a:xfrm>
            <a:off x="754836" y="2815307"/>
            <a:ext cx="1778498" cy="16511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Img20</a:t>
            </a:r>
          </a:p>
        </p:txBody>
      </p:sp>
      <p:sp>
        <p:nvSpPr>
          <p:cNvPr id="10" name="Rectangle 9">
            <a:extLst>
              <a:ext uri="{FF2B5EF4-FFF2-40B4-BE49-F238E27FC236}">
                <a16:creationId xmlns:a16="http://schemas.microsoft.com/office/drawing/2014/main" id="{EAD830CA-779C-9540-8D24-91F73732BF91}"/>
              </a:ext>
            </a:extLst>
          </p:cNvPr>
          <p:cNvSpPr/>
          <p:nvPr/>
        </p:nvSpPr>
        <p:spPr>
          <a:xfrm>
            <a:off x="3072400" y="2815307"/>
            <a:ext cx="1778498" cy="16511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Img21</a:t>
            </a:r>
          </a:p>
        </p:txBody>
      </p:sp>
      <p:sp>
        <p:nvSpPr>
          <p:cNvPr id="11" name="Rectangle 10">
            <a:extLst>
              <a:ext uri="{FF2B5EF4-FFF2-40B4-BE49-F238E27FC236}">
                <a16:creationId xmlns:a16="http://schemas.microsoft.com/office/drawing/2014/main" id="{8295C90D-9E88-F14B-B50A-BDCE6FBE899F}"/>
              </a:ext>
            </a:extLst>
          </p:cNvPr>
          <p:cNvSpPr/>
          <p:nvPr/>
        </p:nvSpPr>
        <p:spPr>
          <a:xfrm>
            <a:off x="5389964" y="2815307"/>
            <a:ext cx="1778498" cy="16511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Img22</a:t>
            </a:r>
          </a:p>
        </p:txBody>
      </p:sp>
      <p:sp>
        <p:nvSpPr>
          <p:cNvPr id="12" name="Rectangle 11">
            <a:extLst>
              <a:ext uri="{FF2B5EF4-FFF2-40B4-BE49-F238E27FC236}">
                <a16:creationId xmlns:a16="http://schemas.microsoft.com/office/drawing/2014/main" id="{A71295FD-8CCC-694D-942D-EC42F4863043}"/>
              </a:ext>
            </a:extLst>
          </p:cNvPr>
          <p:cNvSpPr/>
          <p:nvPr/>
        </p:nvSpPr>
        <p:spPr>
          <a:xfrm>
            <a:off x="7707528" y="2815307"/>
            <a:ext cx="1778498" cy="16511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Img23</a:t>
            </a:r>
          </a:p>
        </p:txBody>
      </p:sp>
      <p:pic>
        <p:nvPicPr>
          <p:cNvPr id="13" name="Graphic 12" descr="Magnifying glass">
            <a:extLst>
              <a:ext uri="{FF2B5EF4-FFF2-40B4-BE49-F238E27FC236}">
                <a16:creationId xmlns:a16="http://schemas.microsoft.com/office/drawing/2014/main" id="{E8DFDA51-1261-C345-A0BB-F26D6334A2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4836" y="2815307"/>
            <a:ext cx="468000" cy="468000"/>
          </a:xfrm>
          <a:prstGeom prst="rect">
            <a:avLst/>
          </a:prstGeom>
        </p:spPr>
      </p:pic>
      <p:pic>
        <p:nvPicPr>
          <p:cNvPr id="14" name="Graphic 13" descr="Magnifying glass">
            <a:extLst>
              <a:ext uri="{FF2B5EF4-FFF2-40B4-BE49-F238E27FC236}">
                <a16:creationId xmlns:a16="http://schemas.microsoft.com/office/drawing/2014/main" id="{241946E0-9732-6242-A93D-16F8478C0E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72400" y="2770573"/>
            <a:ext cx="468000" cy="468000"/>
          </a:xfrm>
          <a:prstGeom prst="rect">
            <a:avLst/>
          </a:prstGeom>
        </p:spPr>
      </p:pic>
      <p:pic>
        <p:nvPicPr>
          <p:cNvPr id="15" name="Graphic 14" descr="Magnifying glass">
            <a:extLst>
              <a:ext uri="{FF2B5EF4-FFF2-40B4-BE49-F238E27FC236}">
                <a16:creationId xmlns:a16="http://schemas.microsoft.com/office/drawing/2014/main" id="{DE7AB7B6-841C-B543-96C5-1A785E8933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9964" y="2815307"/>
            <a:ext cx="468000" cy="468000"/>
          </a:xfrm>
          <a:prstGeom prst="rect">
            <a:avLst/>
          </a:prstGeom>
        </p:spPr>
      </p:pic>
      <p:pic>
        <p:nvPicPr>
          <p:cNvPr id="17" name="Graphic 16" descr="Magnifying glass">
            <a:extLst>
              <a:ext uri="{FF2B5EF4-FFF2-40B4-BE49-F238E27FC236}">
                <a16:creationId xmlns:a16="http://schemas.microsoft.com/office/drawing/2014/main" id="{40CDEC52-A6D3-914A-8010-2FF4B715FD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7528" y="2816005"/>
            <a:ext cx="468000" cy="468000"/>
          </a:xfrm>
          <a:prstGeom prst="rect">
            <a:avLst/>
          </a:prstGeom>
        </p:spPr>
      </p:pic>
      <p:sp>
        <p:nvSpPr>
          <p:cNvPr id="4" name="TextBox 3">
            <a:extLst>
              <a:ext uri="{FF2B5EF4-FFF2-40B4-BE49-F238E27FC236}">
                <a16:creationId xmlns:a16="http://schemas.microsoft.com/office/drawing/2014/main" id="{B5720B9C-18B7-9742-93D3-36AB2F9C3D1B}"/>
              </a:ext>
            </a:extLst>
          </p:cNvPr>
          <p:cNvSpPr txBox="1"/>
          <p:nvPr/>
        </p:nvSpPr>
        <p:spPr>
          <a:xfrm>
            <a:off x="1077936" y="4457837"/>
            <a:ext cx="1132298" cy="400110"/>
          </a:xfrm>
          <a:prstGeom prst="rect">
            <a:avLst/>
          </a:prstGeom>
          <a:noFill/>
        </p:spPr>
        <p:txBody>
          <a:bodyPr wrap="none" rtlCol="0">
            <a:spAutoFit/>
          </a:bodyPr>
          <a:lstStyle/>
          <a:p>
            <a:r>
              <a:rPr lang="en-GB" sz="2000" b="1" dirty="0"/>
              <a:t>Rheostat</a:t>
            </a:r>
          </a:p>
        </p:txBody>
      </p:sp>
      <p:sp>
        <p:nvSpPr>
          <p:cNvPr id="18" name="TextBox 17">
            <a:extLst>
              <a:ext uri="{FF2B5EF4-FFF2-40B4-BE49-F238E27FC236}">
                <a16:creationId xmlns:a16="http://schemas.microsoft.com/office/drawing/2014/main" id="{1E9A6607-0C63-6045-BC03-BA4237F714B4}"/>
              </a:ext>
            </a:extLst>
          </p:cNvPr>
          <p:cNvSpPr txBox="1"/>
          <p:nvPr/>
        </p:nvSpPr>
        <p:spPr>
          <a:xfrm>
            <a:off x="3452695" y="4466437"/>
            <a:ext cx="1017907" cy="400110"/>
          </a:xfrm>
          <a:prstGeom prst="rect">
            <a:avLst/>
          </a:prstGeom>
          <a:noFill/>
        </p:spPr>
        <p:txBody>
          <a:bodyPr wrap="none" rtlCol="0">
            <a:spAutoFit/>
          </a:bodyPr>
          <a:lstStyle/>
          <a:p>
            <a:r>
              <a:rPr lang="en-GB" sz="2000" b="1" dirty="0" err="1"/>
              <a:t>Varistor</a:t>
            </a:r>
            <a:endParaRPr lang="en-GB" sz="2000" b="1" dirty="0"/>
          </a:p>
        </p:txBody>
      </p:sp>
      <p:sp>
        <p:nvSpPr>
          <p:cNvPr id="19" name="TextBox 18">
            <a:extLst>
              <a:ext uri="{FF2B5EF4-FFF2-40B4-BE49-F238E27FC236}">
                <a16:creationId xmlns:a16="http://schemas.microsoft.com/office/drawing/2014/main" id="{89907690-37D2-1A48-B705-E502E3264365}"/>
              </a:ext>
            </a:extLst>
          </p:cNvPr>
          <p:cNvSpPr txBox="1"/>
          <p:nvPr/>
        </p:nvSpPr>
        <p:spPr>
          <a:xfrm>
            <a:off x="5637146" y="4453353"/>
            <a:ext cx="1284134" cy="400110"/>
          </a:xfrm>
          <a:prstGeom prst="rect">
            <a:avLst/>
          </a:prstGeom>
          <a:noFill/>
        </p:spPr>
        <p:txBody>
          <a:bodyPr wrap="none" rtlCol="0">
            <a:spAutoFit/>
          </a:bodyPr>
          <a:lstStyle/>
          <a:p>
            <a:r>
              <a:rPr lang="en-GB" sz="2000" b="1" dirty="0"/>
              <a:t>Digital Pot</a:t>
            </a:r>
          </a:p>
        </p:txBody>
      </p:sp>
      <p:sp>
        <p:nvSpPr>
          <p:cNvPr id="20" name="TextBox 19">
            <a:extLst>
              <a:ext uri="{FF2B5EF4-FFF2-40B4-BE49-F238E27FC236}">
                <a16:creationId xmlns:a16="http://schemas.microsoft.com/office/drawing/2014/main" id="{B1AB3B9B-01B1-8946-BEAE-E968BD4D2474}"/>
              </a:ext>
            </a:extLst>
          </p:cNvPr>
          <p:cNvSpPr txBox="1"/>
          <p:nvPr/>
        </p:nvSpPr>
        <p:spPr>
          <a:xfrm>
            <a:off x="8058617" y="4466437"/>
            <a:ext cx="1076320" cy="400110"/>
          </a:xfrm>
          <a:prstGeom prst="rect">
            <a:avLst/>
          </a:prstGeom>
          <a:noFill/>
        </p:spPr>
        <p:txBody>
          <a:bodyPr wrap="none" rtlCol="0">
            <a:spAutoFit/>
          </a:bodyPr>
          <a:lstStyle/>
          <a:p>
            <a:r>
              <a:rPr lang="en-GB" sz="2000" b="1" dirty="0"/>
              <a:t>Trim Pot</a:t>
            </a:r>
          </a:p>
        </p:txBody>
      </p:sp>
    </p:spTree>
    <p:custDataLst>
      <p:tags r:id="rId1"/>
    </p:custDataLst>
    <p:extLst>
      <p:ext uri="{BB962C8B-B14F-4D97-AF65-F5344CB8AC3E}">
        <p14:creationId xmlns:p14="http://schemas.microsoft.com/office/powerpoint/2010/main" val="115752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Build Your Own Simple Ohmmeter</a:t>
            </a:r>
          </a:p>
        </p:txBody>
      </p:sp>
      <p:sp>
        <p:nvSpPr>
          <p:cNvPr id="3" name="Content Placeholder 2"/>
          <p:cNvSpPr>
            <a:spLocks noGrp="1"/>
          </p:cNvSpPr>
          <p:nvPr>
            <p:ph idx="1"/>
          </p:nvPr>
        </p:nvSpPr>
        <p:spPr>
          <a:xfrm>
            <a:off x="1122532" y="1091868"/>
            <a:ext cx="8186360" cy="1072101"/>
          </a:xfrm>
        </p:spPr>
        <p:txBody>
          <a:bodyPr>
            <a:noAutofit/>
          </a:bodyPr>
          <a:lstStyle/>
          <a:p>
            <a:pPr marL="0" indent="0" algn="just">
              <a:buNone/>
            </a:pPr>
            <a:r>
              <a:rPr lang="en-GB" sz="2400" dirty="0"/>
              <a:t>We can use the fact that a change in the total resistance of a circuit changes the brightness of an LED to use to make our own ohmmeter.</a:t>
            </a:r>
          </a:p>
        </p:txBody>
      </p:sp>
      <p:pic>
        <p:nvPicPr>
          <p:cNvPr id="15" name="Graphic 14" descr="User">
            <a:extLst>
              <a:ext uri="{FF2B5EF4-FFF2-40B4-BE49-F238E27FC236}">
                <a16:creationId xmlns:a16="http://schemas.microsoft.com/office/drawing/2014/main" id="{81578CBD-CC9B-C844-8424-27CD1E25D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698" y="2362023"/>
            <a:ext cx="854046" cy="854046"/>
          </a:xfrm>
          <a:prstGeom prst="rect">
            <a:avLst/>
          </a:prstGeom>
        </p:spPr>
      </p:pic>
      <p:sp>
        <p:nvSpPr>
          <p:cNvPr id="8" name="Rectangle 7">
            <a:extLst>
              <a:ext uri="{FF2B5EF4-FFF2-40B4-BE49-F238E27FC236}">
                <a16:creationId xmlns:a16="http://schemas.microsoft.com/office/drawing/2014/main" id="{DE1D40A1-8D7F-C54E-A354-C1207C4CBE74}"/>
              </a:ext>
            </a:extLst>
          </p:cNvPr>
          <p:cNvSpPr/>
          <p:nvPr/>
        </p:nvSpPr>
        <p:spPr>
          <a:xfrm>
            <a:off x="1196743" y="2362023"/>
            <a:ext cx="3643477" cy="1569660"/>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Rollover or touch each symbol in the schematic to find out more. Watch the video if you need help.</a:t>
            </a:r>
          </a:p>
        </p:txBody>
      </p:sp>
      <p:sp>
        <p:nvSpPr>
          <p:cNvPr id="11" name="Rounded Rectangle 10">
            <a:extLst>
              <a:ext uri="{FF2B5EF4-FFF2-40B4-BE49-F238E27FC236}">
                <a16:creationId xmlns:a16="http://schemas.microsoft.com/office/drawing/2014/main" id="{1021483E-0110-1C41-B59E-4C052D6C4A8F}"/>
              </a:ext>
            </a:extLst>
          </p:cNvPr>
          <p:cNvSpPr/>
          <p:nvPr/>
        </p:nvSpPr>
        <p:spPr>
          <a:xfrm>
            <a:off x="4987134" y="4240396"/>
            <a:ext cx="471282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pic>
        <p:nvPicPr>
          <p:cNvPr id="10" name="Content Placeholder 5">
            <a:extLst>
              <a:ext uri="{FF2B5EF4-FFF2-40B4-BE49-F238E27FC236}">
                <a16:creationId xmlns:a16="http://schemas.microsoft.com/office/drawing/2014/main" id="{3E5B1698-A59B-5C4F-B7D4-019014E1E556}"/>
              </a:ext>
            </a:extLst>
          </p:cNvPr>
          <p:cNvPicPr>
            <a:picLocks noChangeAspect="1"/>
          </p:cNvPicPr>
          <p:nvPr/>
        </p:nvPicPr>
        <p:blipFill>
          <a:blip r:embed="rId6"/>
          <a:stretch>
            <a:fillRect/>
          </a:stretch>
        </p:blipFill>
        <p:spPr>
          <a:xfrm>
            <a:off x="5127709" y="2059038"/>
            <a:ext cx="3893695" cy="2121642"/>
          </a:xfrm>
          <a:prstGeom prst="rect">
            <a:avLst/>
          </a:prstGeom>
        </p:spPr>
      </p:pic>
      <p:pic>
        <p:nvPicPr>
          <p:cNvPr id="7" name="Graphic 6" descr="Magnifying glass">
            <a:extLst>
              <a:ext uri="{FF2B5EF4-FFF2-40B4-BE49-F238E27FC236}">
                <a16:creationId xmlns:a16="http://schemas.microsoft.com/office/drawing/2014/main" id="{0C3FEC1F-6ACE-F746-9BA1-630AA518CD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2628" y="2325620"/>
            <a:ext cx="468000" cy="468000"/>
          </a:xfrm>
          <a:prstGeom prst="rect">
            <a:avLst/>
          </a:prstGeom>
        </p:spPr>
      </p:pic>
      <p:sp>
        <p:nvSpPr>
          <p:cNvPr id="12" name="Rounded Rectangle 11">
            <a:extLst>
              <a:ext uri="{FF2B5EF4-FFF2-40B4-BE49-F238E27FC236}">
                <a16:creationId xmlns:a16="http://schemas.microsoft.com/office/drawing/2014/main" id="{47D3AF88-2942-5F4A-8163-0D32193D25EC}"/>
              </a:ext>
            </a:extLst>
          </p:cNvPr>
          <p:cNvSpPr/>
          <p:nvPr/>
        </p:nvSpPr>
        <p:spPr>
          <a:xfrm>
            <a:off x="1449774" y="4112926"/>
            <a:ext cx="3069544" cy="78015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how the tester works</a:t>
            </a:r>
          </a:p>
        </p:txBody>
      </p:sp>
    </p:spTree>
    <p:custDataLst>
      <p:tags r:id="rId1"/>
    </p:custDataLst>
    <p:extLst>
      <p:ext uri="{BB962C8B-B14F-4D97-AF65-F5344CB8AC3E}">
        <p14:creationId xmlns:p14="http://schemas.microsoft.com/office/powerpoint/2010/main" val="1481610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550953"/>
          </a:xfrm>
          <a:solidFill>
            <a:schemeClr val="tx2">
              <a:lumMod val="40000"/>
              <a:lumOff val="60000"/>
            </a:schemeClr>
          </a:solidFill>
        </p:spPr>
        <p:txBody>
          <a:bodyPr>
            <a:noAutofit/>
          </a:bodyPr>
          <a:lstStyle/>
          <a:p>
            <a:pPr marL="0" indent="0" algn="just">
              <a:buNone/>
            </a:pPr>
            <a:r>
              <a:rPr lang="en-GB" sz="2400" i="1" dirty="0"/>
              <a:t>Take a picture of your </a:t>
            </a:r>
            <a:r>
              <a:rPr lang="en-GB" sz="2400" i="1"/>
              <a:t>completed ohmmeter </a:t>
            </a:r>
            <a:r>
              <a:rPr lang="en-GB" sz="2400" i="1" dirty="0"/>
              <a:t>and upload it.</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264610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potentiometers.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buNone/>
            </a:pPr>
            <a:r>
              <a:rPr lang="en-US" sz="2400"/>
              <a:t>Three</a:t>
            </a: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1008187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477328"/>
          </a:xfrm>
          <a:prstGeom prst="rect">
            <a:avLst/>
          </a:prstGeom>
        </p:spPr>
        <p:txBody>
          <a:bodyPr wrap="square">
            <a:spAutoFit/>
          </a:bodyPr>
          <a:lstStyle/>
          <a:p>
            <a:r>
              <a:rPr lang="en-GB" dirty="0"/>
              <a:t>Create a video presented by an expert presenter showing step-by-step how to build the simple series circuit on a breadboard. The presenter needs to explain the following:</a:t>
            </a:r>
          </a:p>
          <a:p>
            <a:pPr marL="800100" lvl="1" indent="-342900">
              <a:buFont typeface="+mj-lt"/>
              <a:buAutoNum type="arabicPeriod"/>
            </a:pPr>
            <a:r>
              <a:rPr lang="en-US" dirty="0"/>
              <a:t>Add the LED to the board</a:t>
            </a:r>
          </a:p>
          <a:p>
            <a:pPr marL="800100" lvl="1" indent="-342900">
              <a:buFont typeface="+mj-lt"/>
              <a:buAutoNum type="arabicPeriod"/>
            </a:pPr>
            <a:r>
              <a:rPr lang="en-US" dirty="0"/>
              <a:t>Connect the LED to the battery emphasizing polarity</a:t>
            </a:r>
            <a:endParaRPr lang="en-GB" dirty="0"/>
          </a:p>
          <a:p>
            <a:pPr marL="800100" lvl="1" indent="-342900">
              <a:buFont typeface="+mj-lt"/>
              <a:buAutoNum type="arabicPeriod"/>
            </a:pPr>
            <a:r>
              <a:rPr lang="en-GB" dirty="0"/>
              <a:t>Oops! LED blows!</a:t>
            </a:r>
            <a:endParaRPr lang="en-US" dirty="0"/>
          </a:p>
        </p:txBody>
      </p:sp>
    </p:spTree>
    <p:custDataLst>
      <p:tags r:id="rId1"/>
    </p:custDataLst>
    <p:extLst>
      <p:ext uri="{BB962C8B-B14F-4D97-AF65-F5344CB8AC3E}">
        <p14:creationId xmlns:p14="http://schemas.microsoft.com/office/powerpoint/2010/main" val="2313446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r>
              <a:rPr lang="en-GB" dirty="0"/>
              <a:t>Create a video presented by an expert presenter showing the simple series circuit on a breadboard. The presenter needs to explain the following:</a:t>
            </a:r>
          </a:p>
          <a:p>
            <a:pPr marL="800100" lvl="1" indent="-342900">
              <a:buFont typeface="+mj-lt"/>
              <a:buAutoNum type="arabicPeriod"/>
            </a:pPr>
            <a:r>
              <a:rPr lang="en-US" dirty="0"/>
              <a:t>Explain why the LED blew</a:t>
            </a:r>
          </a:p>
          <a:p>
            <a:pPr marL="1257300" lvl="2" indent="-342900">
              <a:buFont typeface="+mj-lt"/>
              <a:buAutoNum type="arabicPeriod"/>
            </a:pPr>
            <a:r>
              <a:rPr lang="en-US" dirty="0"/>
              <a:t>LED only rated for a current of about 20mA</a:t>
            </a:r>
          </a:p>
          <a:p>
            <a:pPr marL="1257300" lvl="2" indent="-342900">
              <a:buFont typeface="+mj-lt"/>
              <a:buAutoNum type="arabicPeriod"/>
            </a:pPr>
            <a:r>
              <a:rPr lang="en-US" dirty="0"/>
              <a:t>The resistance of the LED is too low to limit the current to only 20mA</a:t>
            </a:r>
          </a:p>
          <a:p>
            <a:pPr marL="1257300" lvl="2" indent="-342900">
              <a:buFont typeface="+mj-lt"/>
              <a:buAutoNum type="arabicPeriod"/>
            </a:pPr>
            <a:r>
              <a:rPr lang="en-US" dirty="0"/>
              <a:t>“If only we had a component that can limit the current flowing in a circuit. Oh wait! We do!” A resistor</a:t>
            </a:r>
          </a:p>
        </p:txBody>
      </p:sp>
    </p:spTree>
    <p:custDataLst>
      <p:tags r:id="rId1"/>
    </p:custDataLst>
    <p:extLst>
      <p:ext uri="{BB962C8B-B14F-4D97-AF65-F5344CB8AC3E}">
        <p14:creationId xmlns:p14="http://schemas.microsoft.com/office/powerpoint/2010/main" val="291819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r>
              <a:rPr lang="en-GB" dirty="0"/>
              <a:t>Create a video presented by an expert presenter showing step-by-step how to build the simple series circuit on a breadboard. The presenter needs to explain the following:</a:t>
            </a:r>
          </a:p>
          <a:p>
            <a:pPr marL="800100" lvl="1" indent="-342900">
              <a:buFont typeface="+mj-lt"/>
              <a:buAutoNum type="arabicPeriod"/>
            </a:pPr>
            <a:r>
              <a:rPr lang="en-US" dirty="0"/>
              <a:t>Connect the LED and the resistor in series</a:t>
            </a:r>
          </a:p>
          <a:p>
            <a:pPr marL="1257300" lvl="2" indent="-342900">
              <a:buFont typeface="+mj-lt"/>
              <a:buAutoNum type="arabicPeriod"/>
            </a:pPr>
            <a:r>
              <a:rPr lang="en-US" dirty="0" err="1"/>
              <a:t>Emphasise</a:t>
            </a:r>
            <a:r>
              <a:rPr lang="en-US" dirty="0"/>
              <a:t> that we need to use the same kind of red LED as before</a:t>
            </a:r>
          </a:p>
          <a:p>
            <a:pPr marL="1257300" lvl="2" indent="-342900">
              <a:buFont typeface="+mj-lt"/>
              <a:buAutoNum type="arabicPeriod"/>
            </a:pPr>
            <a:r>
              <a:rPr lang="en-US" dirty="0" err="1"/>
              <a:t>Emphasise</a:t>
            </a:r>
            <a:r>
              <a:rPr lang="en-US" dirty="0"/>
              <a:t> that the long wire must connect to the positive terminal</a:t>
            </a:r>
          </a:p>
          <a:p>
            <a:pPr marL="800100" lvl="1" indent="-342900">
              <a:buFont typeface="+mj-lt"/>
              <a:buAutoNum type="arabicPeriod"/>
            </a:pPr>
            <a:r>
              <a:rPr lang="en-US" dirty="0"/>
              <a:t>Connect the circuit to the battery</a:t>
            </a:r>
          </a:p>
          <a:p>
            <a:pPr marL="800100" lvl="1" indent="-342900">
              <a:buFont typeface="+mj-lt"/>
              <a:buAutoNum type="arabicPeriod"/>
            </a:pPr>
            <a:r>
              <a:rPr lang="en-US" dirty="0"/>
              <a:t>See the LED glow</a:t>
            </a:r>
          </a:p>
        </p:txBody>
      </p:sp>
    </p:spTree>
    <p:custDataLst>
      <p:tags r:id="rId1"/>
    </p:custDataLst>
    <p:extLst>
      <p:ext uri="{BB962C8B-B14F-4D97-AF65-F5344CB8AC3E}">
        <p14:creationId xmlns:p14="http://schemas.microsoft.com/office/powerpoint/2010/main" val="212116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3.4: Variable Voltage Dividers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video presented by an expert presenter showing step-by-step how to build the simple series circuit, change the resistors, take the readings and do the calculations. The presenter needs to explain the following:</a:t>
            </a:r>
          </a:p>
          <a:p>
            <a:pPr marL="800100" lvl="1" indent="-342900">
              <a:buFont typeface="+mj-lt"/>
              <a:buAutoNum type="arabicPeriod"/>
            </a:pPr>
            <a:r>
              <a:rPr lang="en-US" dirty="0"/>
              <a:t>Measure the current in the circuit</a:t>
            </a:r>
          </a:p>
          <a:p>
            <a:pPr marL="800100" lvl="1" indent="-342900">
              <a:buFont typeface="+mj-lt"/>
              <a:buAutoNum type="arabicPeriod"/>
            </a:pPr>
            <a:r>
              <a:rPr lang="en-US" dirty="0"/>
              <a:t>Add a 450 ohm resistor in series</a:t>
            </a:r>
          </a:p>
          <a:p>
            <a:pPr marL="800100" lvl="1" indent="-342900">
              <a:buFont typeface="+mj-lt"/>
              <a:buAutoNum type="arabicPeriod"/>
            </a:pPr>
            <a:r>
              <a:rPr lang="en-US" dirty="0"/>
              <a:t>Measure the current now</a:t>
            </a:r>
          </a:p>
          <a:p>
            <a:pPr marL="800100" lvl="1" indent="-342900">
              <a:buFont typeface="+mj-lt"/>
              <a:buAutoNum type="arabicPeriod"/>
            </a:pPr>
            <a:r>
              <a:rPr lang="en-US" dirty="0"/>
              <a:t>Swop a 450 ohm for a 2K ohm resistor</a:t>
            </a:r>
          </a:p>
          <a:p>
            <a:pPr marL="800100" lvl="1" indent="-342900">
              <a:buFont typeface="+mj-lt"/>
              <a:buAutoNum type="arabicPeriod"/>
            </a:pPr>
            <a:r>
              <a:rPr lang="en-US" dirty="0"/>
              <a:t>Measure the current now</a:t>
            </a:r>
          </a:p>
          <a:p>
            <a:pPr marL="800100" lvl="1" indent="-342900">
              <a:buFont typeface="+mj-lt"/>
              <a:buAutoNum type="arabicPeriod"/>
            </a:pPr>
            <a:r>
              <a:rPr lang="en-US" dirty="0"/>
              <a:t>Calculate the voltage across the LED</a:t>
            </a:r>
          </a:p>
          <a:p>
            <a:pPr marL="800100" lvl="1" indent="-342900">
              <a:buFont typeface="+mj-lt"/>
              <a:buAutoNum type="arabicPeriod"/>
            </a:pPr>
            <a:r>
              <a:rPr lang="en-US" dirty="0"/>
              <a:t>Measure the voltage across the LED</a:t>
            </a:r>
          </a:p>
          <a:p>
            <a:pPr marL="800100" lvl="1" indent="-342900">
              <a:buFont typeface="+mj-lt"/>
              <a:buAutoNum type="arabicPeriod"/>
            </a:pPr>
            <a:r>
              <a:rPr lang="en-US" dirty="0"/>
              <a:t>Note that below a certain voltage (the forward voltage) an LED will not work at all, irrespective of the current. Above this special voltage, then the more current, the brighter the LED until the LED becomes damaged by too much current.</a:t>
            </a:r>
          </a:p>
          <a:p>
            <a:pPr marL="800100" lvl="1" indent="-342900">
              <a:buFont typeface="+mj-lt"/>
              <a:buAutoNum type="arabicPeriod"/>
            </a:pPr>
            <a:r>
              <a:rPr lang="en-US" dirty="0"/>
              <a:t>Note that we will learn more about these LED characteristics in the topic on Diodes.</a:t>
            </a:r>
          </a:p>
        </p:txBody>
      </p:sp>
    </p:spTree>
    <p:custDataLst>
      <p:tags r:id="rId1"/>
    </p:custDataLst>
    <p:extLst>
      <p:ext uri="{BB962C8B-B14F-4D97-AF65-F5344CB8AC3E}">
        <p14:creationId xmlns:p14="http://schemas.microsoft.com/office/powerpoint/2010/main" val="2065226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r>
              <a:rPr lang="en-GB" dirty="0"/>
              <a:t>Create a video presented by an expert presenter showing step-by-step how to build the simple series circuit. The presenter needs to explain the following:</a:t>
            </a:r>
          </a:p>
          <a:p>
            <a:pPr marL="800100" lvl="1" indent="-342900">
              <a:buFont typeface="+mj-lt"/>
              <a:buAutoNum type="arabicPeriod"/>
            </a:pPr>
            <a:r>
              <a:rPr lang="en-US" dirty="0"/>
              <a:t>Measure the resistance of the pot</a:t>
            </a:r>
          </a:p>
          <a:p>
            <a:pPr marL="800100" lvl="1" indent="-342900">
              <a:buFont typeface="+mj-lt"/>
              <a:buAutoNum type="arabicPeriod"/>
            </a:pPr>
            <a:r>
              <a:rPr lang="en-US" dirty="0"/>
              <a:t>Build the circuit by connecting the components in series</a:t>
            </a:r>
          </a:p>
          <a:p>
            <a:pPr marL="800100" lvl="1" indent="-342900">
              <a:buFont typeface="+mj-lt"/>
              <a:buAutoNum type="arabicPeriod"/>
            </a:pPr>
            <a:r>
              <a:rPr lang="en-US" dirty="0"/>
              <a:t>Explain why we need R1</a:t>
            </a:r>
          </a:p>
          <a:p>
            <a:pPr marL="800100" lvl="1" indent="-342900">
              <a:buFont typeface="+mj-lt"/>
              <a:buAutoNum type="arabicPeriod"/>
            </a:pPr>
            <a:r>
              <a:rPr lang="en-US" dirty="0"/>
              <a:t>Connect the circuit to the battery</a:t>
            </a:r>
          </a:p>
          <a:p>
            <a:pPr marL="800100" lvl="1" indent="-342900">
              <a:buFont typeface="+mj-lt"/>
              <a:buAutoNum type="arabicPeriod"/>
            </a:pPr>
            <a:r>
              <a:rPr lang="en-US" dirty="0"/>
              <a:t>Change the brightness of the LED</a:t>
            </a:r>
          </a:p>
        </p:txBody>
      </p:sp>
    </p:spTree>
    <p:custDataLst>
      <p:tags r:id="rId1"/>
    </p:custDataLst>
    <p:extLst>
      <p:ext uri="{BB962C8B-B14F-4D97-AF65-F5344CB8AC3E}">
        <p14:creationId xmlns:p14="http://schemas.microsoft.com/office/powerpoint/2010/main" val="106524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785652"/>
          </a:xfrm>
          <a:prstGeom prst="rect">
            <a:avLst/>
          </a:prstGeom>
        </p:spPr>
        <p:txBody>
          <a:bodyPr wrap="square">
            <a:spAutoFit/>
          </a:bodyPr>
          <a:lstStyle/>
          <a:p>
            <a:r>
              <a:rPr lang="en-GB" sz="1600" dirty="0"/>
              <a:t>Create a video presented by an expert presenter showing step-by-step how to take the measurements and do the calculations. The presenter needs to explain the following:</a:t>
            </a:r>
          </a:p>
          <a:p>
            <a:pPr marL="800100" lvl="1" indent="-342900">
              <a:buFont typeface="+mj-lt"/>
              <a:buAutoNum type="arabicPeriod"/>
            </a:pPr>
            <a:r>
              <a:rPr lang="en-US" sz="1600" dirty="0"/>
              <a:t>Measure the current when the LED is brightest</a:t>
            </a:r>
          </a:p>
          <a:p>
            <a:pPr marL="1257300" lvl="2" indent="-342900">
              <a:buFont typeface="+mj-lt"/>
              <a:buAutoNum type="arabicPeriod"/>
            </a:pPr>
            <a:r>
              <a:rPr lang="en-US" sz="1600" dirty="0"/>
              <a:t>Explain that the pot is contributing very little to the total resistance</a:t>
            </a:r>
          </a:p>
          <a:p>
            <a:pPr marL="1257300" lvl="2" indent="-342900">
              <a:buFont typeface="+mj-lt"/>
              <a:buAutoNum type="arabicPeriod"/>
            </a:pPr>
            <a:r>
              <a:rPr lang="en-US" sz="1600" dirty="0"/>
              <a:t>Explain why the 450 ohm resistor is still in the circuit – to protect the LED</a:t>
            </a:r>
          </a:p>
          <a:p>
            <a:pPr marL="800100" lvl="1" indent="-342900">
              <a:buFont typeface="+mj-lt"/>
              <a:buAutoNum type="arabicPeriod"/>
            </a:pPr>
            <a:r>
              <a:rPr lang="en-US" sz="1600" dirty="0"/>
              <a:t>Slowly turn the pot and see the affect on the LED</a:t>
            </a:r>
          </a:p>
          <a:p>
            <a:pPr marL="1257300" lvl="2" indent="-342900">
              <a:buFont typeface="+mj-lt"/>
              <a:buAutoNum type="arabicPeriod"/>
            </a:pPr>
            <a:r>
              <a:rPr lang="en-US" sz="1600" dirty="0"/>
              <a:t>Explain that as we turn the pot, we increase the total resistance, decrease the total current and make the LED less bright</a:t>
            </a:r>
          </a:p>
          <a:p>
            <a:pPr marL="800100" lvl="1" indent="-342900">
              <a:buFont typeface="+mj-lt"/>
              <a:buAutoNum type="arabicPeriod"/>
            </a:pPr>
            <a:r>
              <a:rPr lang="en-US" sz="1600" dirty="0"/>
              <a:t>Measure the current at the point when the LED turns off</a:t>
            </a:r>
          </a:p>
          <a:p>
            <a:pPr marL="1257300" lvl="2" indent="-342900">
              <a:buFont typeface="+mj-lt"/>
              <a:buAutoNum type="arabicPeriod"/>
            </a:pPr>
            <a:r>
              <a:rPr lang="en-US" sz="1600" dirty="0"/>
              <a:t>Explain that at this point, the LED turns off more because there is not enough voltage across it. Remind learners that resistors in series divide voltage so the greater the resistance of the pot plus 450 ohm resistor compared to the LED, the greater the portion of the 9V will be dropped across these resistors.</a:t>
            </a:r>
          </a:p>
          <a:p>
            <a:pPr marL="800100" lvl="1" indent="-342900">
              <a:buFont typeface="+mj-lt"/>
              <a:buAutoNum type="arabicPeriod"/>
            </a:pPr>
            <a:r>
              <a:rPr lang="en-US" sz="1600" dirty="0"/>
              <a:t>Calculate the expected pot resistance if we assume the LED forward voltage is 2V.</a:t>
            </a:r>
          </a:p>
          <a:p>
            <a:pPr marL="800100" lvl="1" indent="-342900">
              <a:buFont typeface="+mj-lt"/>
              <a:buAutoNum type="arabicPeriod"/>
            </a:pPr>
            <a:r>
              <a:rPr lang="en-US" sz="1600" dirty="0"/>
              <a:t>Measure the actual pot resistance.</a:t>
            </a:r>
          </a:p>
        </p:txBody>
      </p:sp>
    </p:spTree>
    <p:custDataLst>
      <p:tags r:id="rId1"/>
    </p:custDataLst>
    <p:extLst>
      <p:ext uri="{BB962C8B-B14F-4D97-AF65-F5344CB8AC3E}">
        <p14:creationId xmlns:p14="http://schemas.microsoft.com/office/powerpoint/2010/main" val="4233196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Vid07</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62103"/>
          </a:xfrm>
          <a:prstGeom prst="rect">
            <a:avLst/>
          </a:prstGeom>
        </p:spPr>
        <p:txBody>
          <a:bodyPr wrap="square">
            <a:spAutoFit/>
          </a:bodyPr>
          <a:lstStyle/>
          <a:p>
            <a:r>
              <a:rPr lang="en-GB" sz="1600" dirty="0"/>
              <a:t>Create a video presented by an expert presenter showing step-by-step how to </a:t>
            </a:r>
            <a:r>
              <a:rPr lang="en-US" sz="1600" dirty="0"/>
              <a:t>connect a pot as a variable voltage divider.</a:t>
            </a:r>
          </a:p>
          <a:p>
            <a:pPr marL="342900" indent="-342900">
              <a:buFont typeface="+mj-lt"/>
              <a:buAutoNum type="arabicPeriod"/>
            </a:pPr>
            <a:r>
              <a:rPr lang="en-US" sz="1600" dirty="0"/>
              <a:t>Build a simple circuit with 2 multimeters connected across each half of the pot (i.e. pins 1 and 2 and 3 and 2)</a:t>
            </a:r>
          </a:p>
          <a:p>
            <a:pPr marL="800100" lvl="1" indent="-342900">
              <a:buFont typeface="+mj-lt"/>
              <a:buAutoNum type="arabicPeriod"/>
            </a:pPr>
            <a:r>
              <a:rPr lang="en-US" sz="1600" dirty="0"/>
              <a:t>Explain how the pot is connected with all three pins – the middle pin is always the wiper.</a:t>
            </a:r>
          </a:p>
          <a:p>
            <a:pPr marL="342900" indent="-342900">
              <a:buFont typeface="+mj-lt"/>
              <a:buAutoNum type="arabicPeriod"/>
            </a:pPr>
            <a:r>
              <a:rPr lang="en-US" sz="1600" dirty="0"/>
              <a:t>Connect 2 multimeters to measure the divided voltages</a:t>
            </a:r>
          </a:p>
          <a:p>
            <a:pPr marL="342900" indent="-342900">
              <a:buFont typeface="+mj-lt"/>
              <a:buAutoNum type="arabicPeriod"/>
            </a:pPr>
            <a:r>
              <a:rPr lang="en-US" sz="1600" dirty="0"/>
              <a:t>Turn the pot all the way to one side an see the readings</a:t>
            </a:r>
          </a:p>
          <a:p>
            <a:pPr marL="342900" indent="-342900">
              <a:buFont typeface="+mj-lt"/>
              <a:buAutoNum type="arabicPeriod"/>
            </a:pPr>
            <a:r>
              <a:rPr lang="en-US" sz="1600" dirty="0"/>
              <a:t>Slowly turn the pot and see how the voltages change – at each point confirm that the sum of the voltages is still the circuit total</a:t>
            </a:r>
          </a:p>
        </p:txBody>
      </p:sp>
    </p:spTree>
    <p:custDataLst>
      <p:tags r:id="rId1"/>
    </p:custDataLst>
    <p:extLst>
      <p:ext uri="{BB962C8B-B14F-4D97-AF65-F5344CB8AC3E}">
        <p14:creationId xmlns:p14="http://schemas.microsoft.com/office/powerpoint/2010/main" val="1906942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509200"/>
          </a:xfrm>
          <a:prstGeom prst="rect">
            <a:avLst/>
          </a:prstGeom>
        </p:spPr>
        <p:txBody>
          <a:bodyPr wrap="square">
            <a:spAutoFit/>
          </a:bodyPr>
          <a:lstStyle/>
          <a:p>
            <a:r>
              <a:rPr lang="en-GB" sz="1600" dirty="0"/>
              <a:t>Create an annotated PDF worksheet with the following steps.</a:t>
            </a:r>
          </a:p>
          <a:p>
            <a:pPr marL="285750" indent="-285750">
              <a:buFont typeface="Arial" panose="020B0604020202020204" pitchFamily="34" charset="0"/>
              <a:buChar char="•"/>
            </a:pPr>
            <a:r>
              <a:rPr lang="en-GB" sz="1600" dirty="0"/>
              <a:t>Make sure you have downloaded the </a:t>
            </a:r>
            <a:r>
              <a:rPr lang="en-GB" sz="1600" dirty="0" err="1"/>
              <a:t>EveryCircuit</a:t>
            </a:r>
            <a:r>
              <a:rPr lang="en-GB" sz="1600" dirty="0"/>
              <a:t> App from your app store.</a:t>
            </a:r>
          </a:p>
          <a:p>
            <a:pPr marL="285750" indent="-285750">
              <a:buFont typeface="Arial" panose="020B0604020202020204" pitchFamily="34" charset="0"/>
              <a:buChar char="•"/>
            </a:pPr>
            <a:r>
              <a:rPr lang="en-GB" sz="1600" dirty="0"/>
              <a:t>If you are working on a computer, visit http://</a:t>
            </a:r>
            <a:r>
              <a:rPr lang="en-GB" sz="1600" dirty="0" err="1"/>
              <a:t>everycircuit.com</a:t>
            </a:r>
            <a:r>
              <a:rPr lang="en-GB" sz="1600" dirty="0"/>
              <a:t>/app/.</a:t>
            </a:r>
          </a:p>
          <a:p>
            <a:pPr marL="285750" indent="-285750">
              <a:buFont typeface="Arial" panose="020B0604020202020204" pitchFamily="34" charset="0"/>
              <a:buChar char="•"/>
            </a:pPr>
            <a:r>
              <a:rPr lang="en-GB" sz="1600" dirty="0"/>
              <a:t>Open the </a:t>
            </a:r>
            <a:r>
              <a:rPr lang="en-GB" sz="1600" dirty="0" err="1"/>
              <a:t>EveryCircuit</a:t>
            </a:r>
            <a:r>
              <a:rPr lang="en-GB" sz="1600" dirty="0"/>
              <a:t> app and signup. After your trial, you will still have access to </a:t>
            </a:r>
            <a:r>
              <a:rPr lang="en-GB" sz="1600" dirty="0" err="1"/>
              <a:t>EveryCircuit</a:t>
            </a:r>
            <a:r>
              <a:rPr lang="en-GB" sz="1600" dirty="0"/>
              <a:t> and other people’s circuits. You will just not be able to create your own circuits.</a:t>
            </a:r>
          </a:p>
          <a:p>
            <a:pPr marL="285750" indent="-285750">
              <a:buFont typeface="Arial" panose="020B0604020202020204" pitchFamily="34" charset="0"/>
              <a:buChar char="•"/>
            </a:pPr>
            <a:r>
              <a:rPr lang="en-GB" sz="1600" dirty="0"/>
              <a:t>Go to the community space and search for the circuit called “NOC_POT Voltage Divider”</a:t>
            </a:r>
          </a:p>
          <a:p>
            <a:pPr marL="285750" indent="-285750">
              <a:buFont typeface="Arial" panose="020B0604020202020204" pitchFamily="34" charset="0"/>
              <a:buChar char="•"/>
            </a:pPr>
            <a:r>
              <a:rPr lang="en-GB" sz="1600" dirty="0"/>
              <a:t>Open the circuit.</a:t>
            </a:r>
          </a:p>
          <a:p>
            <a:pPr marL="285750" indent="-285750">
              <a:buFont typeface="Arial" panose="020B0604020202020204" pitchFamily="34" charset="0"/>
              <a:buChar char="•"/>
            </a:pPr>
            <a:r>
              <a:rPr lang="en-GB" sz="1600" dirty="0"/>
              <a:t>You will see that the voltage is 20V and that there is a 10mA current flowing through the circuit. Calculate the total resistance required to be in the circuit.</a:t>
            </a:r>
          </a:p>
          <a:p>
            <a:pPr marL="285750" indent="-285750">
              <a:buFont typeface="Arial" panose="020B0604020202020204" pitchFamily="34" charset="0"/>
              <a:buChar char="•"/>
            </a:pPr>
            <a:r>
              <a:rPr lang="en-GB" sz="1600" dirty="0"/>
              <a:t>There is one 1K</a:t>
            </a:r>
            <a:r>
              <a:rPr lang="el-GR" sz="1600" dirty="0"/>
              <a:t>Ω</a:t>
            </a:r>
            <a:r>
              <a:rPr lang="en-GB" sz="1600" dirty="0"/>
              <a:t> resistor in series with a total 1K</a:t>
            </a:r>
            <a:r>
              <a:rPr lang="el-GR" sz="1600" dirty="0"/>
              <a:t>Ω</a:t>
            </a:r>
            <a:r>
              <a:rPr lang="en-US" sz="1600" dirty="0"/>
              <a:t> pot. Does this match with the total resistance you calculated was required to be in the circuit?</a:t>
            </a:r>
            <a:endParaRPr lang="en-GB" sz="1600" dirty="0"/>
          </a:p>
          <a:p>
            <a:pPr marL="285750" indent="-285750">
              <a:buFont typeface="Arial" panose="020B0604020202020204" pitchFamily="34" charset="0"/>
              <a:buChar char="•"/>
            </a:pPr>
            <a:r>
              <a:rPr lang="en-GB" sz="1600" dirty="0"/>
              <a:t>Are the resistors dividing up the total voltage in the same proportion as their resistances?</a:t>
            </a:r>
          </a:p>
          <a:p>
            <a:pPr marL="285750" indent="-285750">
              <a:buFont typeface="Arial" panose="020B0604020202020204" pitchFamily="34" charset="0"/>
              <a:buChar char="•"/>
            </a:pPr>
            <a:r>
              <a:rPr lang="en-GB" sz="1600" dirty="0"/>
              <a:t>At the moment the pot wiper is halfway between pins 1 and 3 so each half has a resistance of 500</a:t>
            </a:r>
            <a:r>
              <a:rPr lang="el-GR" sz="1600" dirty="0"/>
              <a:t>Ω</a:t>
            </a:r>
            <a:r>
              <a:rPr lang="en-US" sz="1600" dirty="0"/>
              <a:t>. </a:t>
            </a:r>
            <a:r>
              <a:rPr lang="en-GB" sz="1600" dirty="0"/>
              <a:t>How could we make the reading on one of the voltmeters connected to the pot 10V?</a:t>
            </a:r>
            <a:endParaRPr lang="en-US" sz="1600" dirty="0"/>
          </a:p>
          <a:p>
            <a:pPr marL="285750" indent="-285750">
              <a:buFont typeface="Arial" panose="020B0604020202020204" pitchFamily="34" charset="0"/>
              <a:buChar char="•"/>
            </a:pPr>
            <a:r>
              <a:rPr lang="en-US" sz="1600" dirty="0"/>
              <a:t>Where would you need to move the wiper so that the voltage on one of the voltmeters read 2.5V? What would the voltage on the other voltmeter read? Check this by changing the position of the pot wiper. Click on the pot and then click on the spanner icon. By default the </a:t>
            </a:r>
            <a:r>
              <a:rPr lang="en-US" sz="1600" b="1" dirty="0"/>
              <a:t>Wiper position </a:t>
            </a:r>
            <a:r>
              <a:rPr lang="en-US" sz="1600" dirty="0"/>
              <a:t>setting is selected.</a:t>
            </a:r>
          </a:p>
          <a:p>
            <a:pPr marL="285750" indent="-285750">
              <a:buFont typeface="Arial" panose="020B0604020202020204" pitchFamily="34" charset="0"/>
              <a:buChar char="•"/>
            </a:pPr>
            <a:r>
              <a:rPr lang="en-US" sz="1600" dirty="0"/>
              <a:t>Why is the total voltage on both voltmeters connected to the pot always 10V? What could we do to make this total voltage 15V?</a:t>
            </a:r>
          </a:p>
          <a:p>
            <a:pPr marL="285750" indent="-285750">
              <a:buFont typeface="Arial" panose="020B0604020202020204" pitchFamily="34" charset="0"/>
              <a:buChar char="•"/>
            </a:pPr>
            <a:r>
              <a:rPr lang="en-US" sz="1600" dirty="0"/>
              <a:t>If the pot wiper was at 80% and the voltage was reduced to 15V, what readings would be on all three voltmeters?</a:t>
            </a:r>
          </a:p>
          <a:p>
            <a:pPr marL="285750" indent="-285750">
              <a:buFont typeface="Arial" panose="020B0604020202020204" pitchFamily="34" charset="0"/>
              <a:buChar char="•"/>
            </a:pPr>
            <a:r>
              <a:rPr lang="en-US" sz="1600" dirty="0"/>
              <a:t>Check this by making the changes to the circuit.</a:t>
            </a:r>
            <a:endParaRPr lang="en-GB" sz="1600" dirty="0"/>
          </a:p>
        </p:txBody>
      </p:sp>
    </p:spTree>
    <p:custDataLst>
      <p:tags r:id="rId1"/>
    </p:custDataLst>
    <p:extLst>
      <p:ext uri="{BB962C8B-B14F-4D97-AF65-F5344CB8AC3E}">
        <p14:creationId xmlns:p14="http://schemas.microsoft.com/office/powerpoint/2010/main" val="3109770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Vid08</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569660"/>
          </a:xfrm>
          <a:prstGeom prst="rect">
            <a:avLst/>
          </a:prstGeom>
        </p:spPr>
        <p:txBody>
          <a:bodyPr wrap="square">
            <a:spAutoFit/>
          </a:bodyPr>
          <a:lstStyle/>
          <a:p>
            <a:r>
              <a:rPr lang="en-GB" sz="1600" dirty="0"/>
              <a:t>Create a video presented by an expert presenter showing step-by-step how to </a:t>
            </a:r>
            <a:r>
              <a:rPr lang="en-US" sz="1600" dirty="0"/>
              <a:t>create the circuit and how to use it to test the following:</a:t>
            </a:r>
          </a:p>
          <a:p>
            <a:pPr marL="342900" indent="-342900">
              <a:buFont typeface="+mj-lt"/>
              <a:buAutoNum type="arabicPeriod"/>
            </a:pPr>
            <a:r>
              <a:rPr lang="en-US" sz="1600" dirty="0"/>
              <a:t>Variable resistor</a:t>
            </a:r>
          </a:p>
          <a:p>
            <a:pPr marL="342900" indent="-342900">
              <a:buFont typeface="+mj-lt"/>
              <a:buAutoNum type="arabicPeriod"/>
            </a:pPr>
            <a:r>
              <a:rPr lang="en-US" sz="1600" dirty="0"/>
              <a:t>Diode</a:t>
            </a:r>
          </a:p>
          <a:p>
            <a:pPr marL="342900" indent="-342900">
              <a:buFont typeface="+mj-lt"/>
              <a:buAutoNum type="arabicPeriod"/>
            </a:pPr>
            <a:r>
              <a:rPr lang="en-US" sz="1600" dirty="0"/>
              <a:t>Resistor</a:t>
            </a:r>
          </a:p>
          <a:p>
            <a:pPr marL="342900" indent="-342900">
              <a:buFont typeface="+mj-lt"/>
              <a:buAutoNum type="arabicPeriod"/>
            </a:pPr>
            <a:r>
              <a:rPr lang="en-US" sz="1600" dirty="0"/>
              <a:t>LED</a:t>
            </a:r>
          </a:p>
        </p:txBody>
      </p:sp>
    </p:spTree>
    <p:custDataLst>
      <p:tags r:id="rId1"/>
    </p:custDataLst>
    <p:extLst>
      <p:ext uri="{BB962C8B-B14F-4D97-AF65-F5344CB8AC3E}">
        <p14:creationId xmlns:p14="http://schemas.microsoft.com/office/powerpoint/2010/main" val="2641424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539430"/>
          </a:xfrm>
          <a:prstGeom prst="rect">
            <a:avLst/>
          </a:prstGeom>
        </p:spPr>
        <p:txBody>
          <a:bodyPr wrap="square">
            <a:spAutoFit/>
          </a:bodyPr>
          <a:lstStyle/>
          <a:p>
            <a:r>
              <a:rPr lang="en-GB" sz="1400" dirty="0"/>
              <a:t>Create a</a:t>
            </a:r>
            <a:r>
              <a:rPr lang="en-US" sz="1400" dirty="0"/>
              <a:t>n annotated document as follows:</a:t>
            </a:r>
          </a:p>
          <a:p>
            <a:endParaRPr lang="en-US" sz="1400" dirty="0"/>
          </a:p>
          <a:p>
            <a:r>
              <a:rPr lang="en-GB" sz="1400" dirty="0"/>
              <a:t>We can put this notion of variable resistance changing how brightly an LED glows to good use by creating our very own component and continuity tester. This can be used to test if a circuit is complete and closed (i.e. can current flow) as well as whether individual components still work.</a:t>
            </a:r>
          </a:p>
          <a:p>
            <a:endParaRPr lang="en-GB" sz="1400" dirty="0"/>
          </a:p>
          <a:p>
            <a:r>
              <a:rPr lang="en-GB" sz="1400" dirty="0"/>
              <a:t>The basic principle is as follows:</a:t>
            </a:r>
          </a:p>
          <a:p>
            <a:pPr marL="342900" indent="-342900">
              <a:buFont typeface="Arial" charset="0"/>
              <a:buChar char="•"/>
            </a:pPr>
            <a:r>
              <a:rPr lang="en-US" altLang="en-US" sz="1400" dirty="0">
                <a:ea typeface="Helvetica" charset="0"/>
              </a:rPr>
              <a:t>LED bright means the resistance is low, less than about 1kΩ</a:t>
            </a:r>
          </a:p>
          <a:p>
            <a:pPr marL="342900" indent="-342900">
              <a:buFont typeface="Arial" charset="0"/>
              <a:buChar char="•"/>
            </a:pPr>
            <a:r>
              <a:rPr lang="en-US" altLang="en-US" sz="1400" dirty="0">
                <a:ea typeface="Helvetica" charset="0"/>
              </a:rPr>
              <a:t>LED dim means the resistance is medium, a few kΩ</a:t>
            </a:r>
          </a:p>
          <a:p>
            <a:pPr marL="342900" indent="-342900">
              <a:buFont typeface="Arial" charset="0"/>
              <a:buChar char="•"/>
            </a:pPr>
            <a:r>
              <a:rPr lang="en-US" altLang="en-US" sz="1400" dirty="0">
                <a:ea typeface="Helvetica" charset="0"/>
              </a:rPr>
              <a:t>LED off means the resistance is high, more than about 10kΩ or there is no continuity.</a:t>
            </a:r>
            <a:endParaRPr lang="en-GB" sz="1400" dirty="0"/>
          </a:p>
          <a:p>
            <a:endParaRPr lang="en-GB" sz="1400" dirty="0"/>
          </a:p>
          <a:p>
            <a:r>
              <a:rPr lang="en-GB" sz="1400" dirty="0"/>
              <a:t>It would be best for you to not use your breadboard to create your tester so that you can keep it and use it whenever you need to in the future.</a:t>
            </a:r>
          </a:p>
          <a:p>
            <a:endParaRPr lang="en-US" sz="1400" dirty="0"/>
          </a:p>
          <a:p>
            <a:r>
              <a:rPr lang="en-US" altLang="en-US" sz="1400" dirty="0">
                <a:ea typeface="Helvetica" charset="0"/>
              </a:rPr>
              <a:t>For a complete reference of all the components that can be tested with your component and continuity tester see </a:t>
            </a:r>
            <a:r>
              <a:rPr lang="en-US" altLang="en-US" sz="1400" dirty="0">
                <a:ea typeface="Helvetica" charset="0"/>
                <a:hlinkClick r:id="rId4"/>
              </a:rPr>
              <a:t>https://electronicsclub.info/p_simpletester.htm</a:t>
            </a:r>
            <a:r>
              <a:rPr lang="en-US" altLang="en-US" sz="1400" dirty="0">
                <a:ea typeface="Helvetica" charset="0"/>
              </a:rPr>
              <a:t>.</a:t>
            </a:r>
          </a:p>
        </p:txBody>
      </p:sp>
    </p:spTree>
    <p:custDataLst>
      <p:tags r:id="rId1"/>
    </p:custDataLst>
    <p:extLst>
      <p:ext uri="{BB962C8B-B14F-4D97-AF65-F5344CB8AC3E}">
        <p14:creationId xmlns:p14="http://schemas.microsoft.com/office/powerpoint/2010/main" val="125503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400444" cy="3467940"/>
          </a:xfrm>
        </p:spPr>
        <p:txBody>
          <a:bodyPr>
            <a:noAutofit/>
          </a:bodyPr>
          <a:lstStyle/>
          <a:p>
            <a:pPr marL="0" indent="0" algn="just">
              <a:buNone/>
            </a:pPr>
            <a:r>
              <a:rPr lang="en-US" sz="2400" dirty="0"/>
              <a:t>Do you remember the volume dial on old radios and TVs? Turn it one way and the volume increases. Turn it the other and the volume decreases?</a:t>
            </a:r>
          </a:p>
          <a:p>
            <a:pPr marL="0" indent="0" algn="just">
              <a:buNone/>
            </a:pPr>
            <a:endParaRPr lang="en-US" sz="2400" dirty="0"/>
          </a:p>
          <a:p>
            <a:pPr marL="0" indent="0" algn="just">
              <a:buNone/>
            </a:pPr>
            <a:r>
              <a:rPr lang="en-US" sz="2400" dirty="0"/>
              <a:t>This is the basic principle behind variable resistors – resistors whose resistance we can change.</a:t>
            </a:r>
          </a:p>
        </p:txBody>
      </p:sp>
      <p:sp>
        <p:nvSpPr>
          <p:cNvPr id="9" name="Rectangle 8">
            <a:extLst>
              <a:ext uri="{FF2B5EF4-FFF2-40B4-BE49-F238E27FC236}">
                <a16:creationId xmlns:a16="http://schemas.microsoft.com/office/drawing/2014/main" id="{49D5F8AB-8DCA-E04A-87B8-041FE3D64479}"/>
              </a:ext>
            </a:extLst>
          </p:cNvPr>
          <p:cNvSpPr/>
          <p:nvPr/>
        </p:nvSpPr>
        <p:spPr>
          <a:xfrm>
            <a:off x="5588180" y="1233577"/>
            <a:ext cx="3967566" cy="33262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137345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Reminder</a:t>
            </a:r>
          </a:p>
        </p:txBody>
      </p:sp>
      <p:sp>
        <p:nvSpPr>
          <p:cNvPr id="3" name="Content Placeholder 2"/>
          <p:cNvSpPr>
            <a:spLocks noGrp="1"/>
          </p:cNvSpPr>
          <p:nvPr>
            <p:ph idx="1"/>
          </p:nvPr>
        </p:nvSpPr>
        <p:spPr>
          <a:xfrm>
            <a:off x="1122533" y="1091868"/>
            <a:ext cx="3255012" cy="3467940"/>
          </a:xfrm>
        </p:spPr>
        <p:txBody>
          <a:bodyPr>
            <a:noAutofit/>
          </a:bodyPr>
          <a:lstStyle/>
          <a:p>
            <a:pPr marL="0" indent="0" algn="just">
              <a:buNone/>
            </a:pPr>
            <a:r>
              <a:rPr lang="en-US" sz="2400" dirty="0"/>
              <a:t>We touched on variable resistors in unit 2 of this topic. Remember, variable resistors are also called </a:t>
            </a:r>
            <a:r>
              <a:rPr lang="en-US" sz="2400" b="1" dirty="0"/>
              <a:t>potentiometers</a:t>
            </a:r>
            <a:r>
              <a:rPr lang="en-US" sz="2400" dirty="0"/>
              <a:t>. Some can be </a:t>
            </a:r>
            <a:r>
              <a:rPr lang="en-US" sz="2400" b="1" dirty="0"/>
              <a:t>easily adjusted </a:t>
            </a:r>
            <a:r>
              <a:rPr lang="en-US" sz="2400" dirty="0"/>
              <a:t>with a knob while others are set to a </a:t>
            </a:r>
            <a:r>
              <a:rPr lang="en-US" sz="2400" b="1" dirty="0"/>
              <a:t>pre-set value </a:t>
            </a:r>
            <a:r>
              <a:rPr lang="en-US" sz="2400" dirty="0"/>
              <a:t>and then left.</a:t>
            </a:r>
          </a:p>
          <a:p>
            <a:pPr marL="0" indent="0" algn="just">
              <a:buNone/>
            </a:pPr>
            <a:endParaRPr lang="en-US" sz="2400" dirty="0"/>
          </a:p>
          <a:p>
            <a:pPr marL="0" indent="0" algn="just">
              <a:buNone/>
            </a:pPr>
            <a:endParaRPr lang="en-US" sz="2400" dirty="0"/>
          </a:p>
        </p:txBody>
      </p:sp>
      <p:sp>
        <p:nvSpPr>
          <p:cNvPr id="5" name="Rectangle 4">
            <a:extLst>
              <a:ext uri="{FF2B5EF4-FFF2-40B4-BE49-F238E27FC236}">
                <a16:creationId xmlns:a16="http://schemas.microsoft.com/office/drawing/2014/main" id="{CA8F44F7-476A-D043-A1B2-54CFA5D12775}"/>
              </a:ext>
            </a:extLst>
          </p:cNvPr>
          <p:cNvSpPr/>
          <p:nvPr/>
        </p:nvSpPr>
        <p:spPr>
          <a:xfrm>
            <a:off x="4946412" y="723458"/>
            <a:ext cx="2129317" cy="1652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6" name="TextBox 5">
            <a:extLst>
              <a:ext uri="{FF2B5EF4-FFF2-40B4-BE49-F238E27FC236}">
                <a16:creationId xmlns:a16="http://schemas.microsoft.com/office/drawing/2014/main" id="{CB48CD08-FB5C-A64C-B8C3-1676AF751AAA}"/>
              </a:ext>
            </a:extLst>
          </p:cNvPr>
          <p:cNvSpPr txBox="1"/>
          <p:nvPr/>
        </p:nvSpPr>
        <p:spPr>
          <a:xfrm>
            <a:off x="7075729" y="678391"/>
            <a:ext cx="2223226" cy="1754326"/>
          </a:xfrm>
          <a:prstGeom prst="rect">
            <a:avLst/>
          </a:prstGeom>
          <a:noFill/>
        </p:spPr>
        <p:txBody>
          <a:bodyPr wrap="square" rtlCol="0">
            <a:spAutoFit/>
          </a:bodyPr>
          <a:lstStyle/>
          <a:p>
            <a:r>
              <a:rPr lang="en-GB" dirty="0"/>
              <a:t>The resistance of a </a:t>
            </a:r>
            <a:r>
              <a:rPr lang="en-GB" b="1" dirty="0"/>
              <a:t>variable potentiometers</a:t>
            </a:r>
            <a:r>
              <a:rPr lang="en-GB" dirty="0"/>
              <a:t> can be easily and continually adjusted with a dial.</a:t>
            </a:r>
          </a:p>
        </p:txBody>
      </p:sp>
      <p:pic>
        <p:nvPicPr>
          <p:cNvPr id="7" name="Graphic 6" descr="Magnifying glass">
            <a:extLst>
              <a:ext uri="{FF2B5EF4-FFF2-40B4-BE49-F238E27FC236}">
                <a16:creationId xmlns:a16="http://schemas.microsoft.com/office/drawing/2014/main" id="{0C3FEC1F-6ACE-F746-9BA1-630AA518CD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1647" y="723456"/>
            <a:ext cx="468000" cy="468000"/>
          </a:xfrm>
          <a:prstGeom prst="rect">
            <a:avLst/>
          </a:prstGeom>
        </p:spPr>
      </p:pic>
      <p:sp>
        <p:nvSpPr>
          <p:cNvPr id="8" name="TextBox 7">
            <a:extLst>
              <a:ext uri="{FF2B5EF4-FFF2-40B4-BE49-F238E27FC236}">
                <a16:creationId xmlns:a16="http://schemas.microsoft.com/office/drawing/2014/main" id="{231E8241-1561-0C48-97FF-C31D6F51DEEA}"/>
              </a:ext>
            </a:extLst>
          </p:cNvPr>
          <p:cNvSpPr txBox="1"/>
          <p:nvPr/>
        </p:nvSpPr>
        <p:spPr>
          <a:xfrm>
            <a:off x="4826501" y="2349154"/>
            <a:ext cx="2414251" cy="369332"/>
          </a:xfrm>
          <a:prstGeom prst="rect">
            <a:avLst/>
          </a:prstGeom>
          <a:noFill/>
        </p:spPr>
        <p:txBody>
          <a:bodyPr wrap="none" rtlCol="0">
            <a:spAutoFit/>
          </a:bodyPr>
          <a:lstStyle/>
          <a:p>
            <a:r>
              <a:rPr lang="en-GB" b="1" dirty="0"/>
              <a:t>Variable Potentiometer</a:t>
            </a:r>
          </a:p>
        </p:txBody>
      </p:sp>
      <p:sp>
        <p:nvSpPr>
          <p:cNvPr id="10" name="Rectangle 9">
            <a:extLst>
              <a:ext uri="{FF2B5EF4-FFF2-40B4-BE49-F238E27FC236}">
                <a16:creationId xmlns:a16="http://schemas.microsoft.com/office/drawing/2014/main" id="{EBEC9820-C29D-834E-9626-048DF9091DE1}"/>
              </a:ext>
            </a:extLst>
          </p:cNvPr>
          <p:cNvSpPr/>
          <p:nvPr/>
        </p:nvSpPr>
        <p:spPr>
          <a:xfrm>
            <a:off x="4946412" y="2907781"/>
            <a:ext cx="2129317" cy="1652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1" name="TextBox 10">
            <a:extLst>
              <a:ext uri="{FF2B5EF4-FFF2-40B4-BE49-F238E27FC236}">
                <a16:creationId xmlns:a16="http://schemas.microsoft.com/office/drawing/2014/main" id="{4ED6F67D-1DF7-BB47-912A-6EDBDEF56207}"/>
              </a:ext>
            </a:extLst>
          </p:cNvPr>
          <p:cNvSpPr txBox="1"/>
          <p:nvPr/>
        </p:nvSpPr>
        <p:spPr>
          <a:xfrm>
            <a:off x="7047938" y="2917039"/>
            <a:ext cx="2347352" cy="1754326"/>
          </a:xfrm>
          <a:prstGeom prst="rect">
            <a:avLst/>
          </a:prstGeom>
          <a:noFill/>
        </p:spPr>
        <p:txBody>
          <a:bodyPr wrap="square" rtlCol="0">
            <a:spAutoFit/>
          </a:bodyPr>
          <a:lstStyle/>
          <a:p>
            <a:r>
              <a:rPr lang="en-GB" dirty="0"/>
              <a:t>A </a:t>
            </a:r>
            <a:r>
              <a:rPr lang="en-GB" b="1" dirty="0"/>
              <a:t>pre-set potentiometer</a:t>
            </a:r>
            <a:r>
              <a:rPr lang="en-GB" dirty="0"/>
              <a:t> (also called a </a:t>
            </a:r>
            <a:r>
              <a:rPr lang="en-GB" b="1" dirty="0"/>
              <a:t>trim pot</a:t>
            </a:r>
            <a:r>
              <a:rPr lang="en-GB" dirty="0"/>
              <a:t>) is set to a specific value for a specific application and left there.</a:t>
            </a:r>
          </a:p>
        </p:txBody>
      </p:sp>
      <p:pic>
        <p:nvPicPr>
          <p:cNvPr id="12" name="Graphic 11" descr="Magnifying glass">
            <a:extLst>
              <a:ext uri="{FF2B5EF4-FFF2-40B4-BE49-F238E27FC236}">
                <a16:creationId xmlns:a16="http://schemas.microsoft.com/office/drawing/2014/main" id="{58AF11CF-85F1-BB41-A47E-7256E9BA0B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6412" y="2889767"/>
            <a:ext cx="468000" cy="468000"/>
          </a:xfrm>
          <a:prstGeom prst="rect">
            <a:avLst/>
          </a:prstGeom>
        </p:spPr>
      </p:pic>
      <p:sp>
        <p:nvSpPr>
          <p:cNvPr id="13" name="TextBox 12">
            <a:extLst>
              <a:ext uri="{FF2B5EF4-FFF2-40B4-BE49-F238E27FC236}">
                <a16:creationId xmlns:a16="http://schemas.microsoft.com/office/drawing/2014/main" id="{454C96AC-F4AC-4940-902A-EC3893BF0D0D}"/>
              </a:ext>
            </a:extLst>
          </p:cNvPr>
          <p:cNvSpPr txBox="1"/>
          <p:nvPr/>
        </p:nvSpPr>
        <p:spPr>
          <a:xfrm>
            <a:off x="5516960" y="4534166"/>
            <a:ext cx="988219" cy="369332"/>
          </a:xfrm>
          <a:prstGeom prst="rect">
            <a:avLst/>
          </a:prstGeom>
          <a:noFill/>
        </p:spPr>
        <p:txBody>
          <a:bodyPr wrap="none" rtlCol="0">
            <a:spAutoFit/>
          </a:bodyPr>
          <a:lstStyle/>
          <a:p>
            <a:r>
              <a:rPr lang="en-GB" b="1" dirty="0"/>
              <a:t>Trim Pot</a:t>
            </a:r>
          </a:p>
        </p:txBody>
      </p:sp>
    </p:spTree>
    <p:custDataLst>
      <p:tags r:id="rId1"/>
    </p:custDataLst>
    <p:extLst>
      <p:ext uri="{BB962C8B-B14F-4D97-AF65-F5344CB8AC3E}">
        <p14:creationId xmlns:p14="http://schemas.microsoft.com/office/powerpoint/2010/main" val="283069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LEDs</a:t>
            </a:r>
          </a:p>
        </p:txBody>
      </p:sp>
      <p:sp>
        <p:nvSpPr>
          <p:cNvPr id="3" name="Content Placeholder 2"/>
          <p:cNvSpPr>
            <a:spLocks noGrp="1"/>
          </p:cNvSpPr>
          <p:nvPr>
            <p:ph idx="1"/>
          </p:nvPr>
        </p:nvSpPr>
        <p:spPr>
          <a:xfrm>
            <a:off x="1122532" y="1091868"/>
            <a:ext cx="5800781" cy="2625109"/>
          </a:xfrm>
        </p:spPr>
        <p:txBody>
          <a:bodyPr>
            <a:noAutofit/>
          </a:bodyPr>
          <a:lstStyle/>
          <a:p>
            <a:pPr marL="0" indent="0" algn="just">
              <a:buNone/>
            </a:pPr>
            <a:r>
              <a:rPr lang="en-US" sz="2400" dirty="0"/>
              <a:t>You have probably heard of an LED before. They are little lights and are found everywhere - in TVs, your phone, fridges and traffic lights.</a:t>
            </a:r>
          </a:p>
          <a:p>
            <a:pPr marL="0" indent="0" algn="just">
              <a:buNone/>
            </a:pPr>
            <a:endParaRPr lang="en-US" sz="2400" dirty="0"/>
          </a:p>
          <a:p>
            <a:pPr marL="0" indent="0" algn="just">
              <a:buNone/>
            </a:pPr>
            <a:r>
              <a:rPr lang="en-US" sz="2400" dirty="0"/>
              <a:t>We will take a closer at LEDs in another topic. For now, we just need to use one in a circuit.</a:t>
            </a:r>
          </a:p>
        </p:txBody>
      </p:sp>
      <p:sp>
        <p:nvSpPr>
          <p:cNvPr id="5" name="Rectangle 4">
            <a:extLst>
              <a:ext uri="{FF2B5EF4-FFF2-40B4-BE49-F238E27FC236}">
                <a16:creationId xmlns:a16="http://schemas.microsoft.com/office/drawing/2014/main" id="{CA8F44F7-476A-D043-A1B2-54CFA5D12775}"/>
              </a:ext>
            </a:extLst>
          </p:cNvPr>
          <p:cNvSpPr/>
          <p:nvPr/>
        </p:nvSpPr>
        <p:spPr>
          <a:xfrm>
            <a:off x="6988515" y="1091867"/>
            <a:ext cx="2868004" cy="26251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pic>
        <p:nvPicPr>
          <p:cNvPr id="7" name="Graphic 6" descr="Magnifying glass">
            <a:extLst>
              <a:ext uri="{FF2B5EF4-FFF2-40B4-BE49-F238E27FC236}">
                <a16:creationId xmlns:a16="http://schemas.microsoft.com/office/drawing/2014/main" id="{0C3FEC1F-6ACE-F746-9BA1-630AA518CD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8515" y="1091867"/>
            <a:ext cx="468000" cy="468000"/>
          </a:xfrm>
          <a:prstGeom prst="rect">
            <a:avLst/>
          </a:prstGeom>
        </p:spPr>
      </p:pic>
      <p:sp>
        <p:nvSpPr>
          <p:cNvPr id="14" name="Rectangle 13">
            <a:extLst>
              <a:ext uri="{FF2B5EF4-FFF2-40B4-BE49-F238E27FC236}">
                <a16:creationId xmlns:a16="http://schemas.microsoft.com/office/drawing/2014/main" id="{F231FC57-C98D-E14D-8B4C-1758996D1661}"/>
              </a:ext>
            </a:extLst>
          </p:cNvPr>
          <p:cNvSpPr/>
          <p:nvPr/>
        </p:nvSpPr>
        <p:spPr>
          <a:xfrm>
            <a:off x="1196744" y="4080773"/>
            <a:ext cx="8659775" cy="461665"/>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Find the LED in your kit that looks like the component in the image.</a:t>
            </a:r>
          </a:p>
        </p:txBody>
      </p:sp>
      <p:pic>
        <p:nvPicPr>
          <p:cNvPr id="15" name="Graphic 14" descr="User">
            <a:extLst>
              <a:ext uri="{FF2B5EF4-FFF2-40B4-BE49-F238E27FC236}">
                <a16:creationId xmlns:a16="http://schemas.microsoft.com/office/drawing/2014/main" id="{81578CBD-CC9B-C844-8424-27CD1E25DC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698" y="3884582"/>
            <a:ext cx="854046" cy="854046"/>
          </a:xfrm>
          <a:prstGeom prst="rect">
            <a:avLst/>
          </a:prstGeom>
        </p:spPr>
      </p:pic>
    </p:spTree>
    <p:custDataLst>
      <p:tags r:id="rId1"/>
    </p:custDataLst>
    <p:extLst>
      <p:ext uri="{BB962C8B-B14F-4D97-AF65-F5344CB8AC3E}">
        <p14:creationId xmlns:p14="http://schemas.microsoft.com/office/powerpoint/2010/main" val="380518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2" y="1091868"/>
            <a:ext cx="8186360" cy="1390075"/>
          </a:xfrm>
        </p:spPr>
        <p:txBody>
          <a:bodyPr>
            <a:noAutofit/>
          </a:bodyPr>
          <a:lstStyle/>
          <a:p>
            <a:pPr marL="0" indent="0" algn="just">
              <a:buNone/>
            </a:pPr>
            <a:r>
              <a:rPr lang="en-GB" sz="2400" dirty="0"/>
              <a:t>Using this schematic as a guide, build the following circuit. Make sure that the long wire of your LED is connected to the positive terminal of your battery.</a:t>
            </a:r>
          </a:p>
        </p:txBody>
      </p:sp>
      <p:pic>
        <p:nvPicPr>
          <p:cNvPr id="15" name="Graphic 14" descr="User">
            <a:extLst>
              <a:ext uri="{FF2B5EF4-FFF2-40B4-BE49-F238E27FC236}">
                <a16:creationId xmlns:a16="http://schemas.microsoft.com/office/drawing/2014/main" id="{81578CBD-CC9B-C844-8424-27CD1E25D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698" y="2362023"/>
            <a:ext cx="854046" cy="854046"/>
          </a:xfrm>
          <a:prstGeom prst="rect">
            <a:avLst/>
          </a:prstGeom>
        </p:spPr>
      </p:pic>
      <p:sp>
        <p:nvSpPr>
          <p:cNvPr id="8" name="Rectangle 7">
            <a:extLst>
              <a:ext uri="{FF2B5EF4-FFF2-40B4-BE49-F238E27FC236}">
                <a16:creationId xmlns:a16="http://schemas.microsoft.com/office/drawing/2014/main" id="{DE1D40A1-8D7F-C54E-A354-C1207C4CBE74}"/>
              </a:ext>
            </a:extLst>
          </p:cNvPr>
          <p:cNvSpPr/>
          <p:nvPr/>
        </p:nvSpPr>
        <p:spPr>
          <a:xfrm>
            <a:off x="1196744" y="2362023"/>
            <a:ext cx="2936344" cy="2308324"/>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Rollover or touch each symbol in the schematic to find out more. Watch the video if you need help.</a:t>
            </a:r>
          </a:p>
        </p:txBody>
      </p:sp>
      <p:pic>
        <p:nvPicPr>
          <p:cNvPr id="10" name="Content Placeholder 9">
            <a:extLst>
              <a:ext uri="{FF2B5EF4-FFF2-40B4-BE49-F238E27FC236}">
                <a16:creationId xmlns:a16="http://schemas.microsoft.com/office/drawing/2014/main" id="{85DB4DD2-F29A-1D46-B532-C6C55CC1176F}"/>
              </a:ext>
            </a:extLst>
          </p:cNvPr>
          <p:cNvPicPr>
            <a:picLocks noChangeAspect="1"/>
          </p:cNvPicPr>
          <p:nvPr/>
        </p:nvPicPr>
        <p:blipFill rotWithShape="1">
          <a:blip r:embed="rId6"/>
          <a:srcRect t="13572" b="9273"/>
          <a:stretch/>
        </p:blipFill>
        <p:spPr>
          <a:xfrm>
            <a:off x="4439273" y="2163969"/>
            <a:ext cx="4421444" cy="1448660"/>
          </a:xfrm>
          <a:prstGeom prst="rect">
            <a:avLst/>
          </a:prstGeom>
        </p:spPr>
      </p:pic>
      <p:sp>
        <p:nvSpPr>
          <p:cNvPr id="11" name="Rounded Rectangle 10">
            <a:extLst>
              <a:ext uri="{FF2B5EF4-FFF2-40B4-BE49-F238E27FC236}">
                <a16:creationId xmlns:a16="http://schemas.microsoft.com/office/drawing/2014/main" id="{1021483E-0110-1C41-B59E-4C052D6C4A8F}"/>
              </a:ext>
            </a:extLst>
          </p:cNvPr>
          <p:cNvSpPr/>
          <p:nvPr/>
        </p:nvSpPr>
        <p:spPr>
          <a:xfrm>
            <a:off x="4334981" y="3737336"/>
            <a:ext cx="471282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pic>
        <p:nvPicPr>
          <p:cNvPr id="7" name="Graphic 6" descr="Magnifying glass">
            <a:extLst>
              <a:ext uri="{FF2B5EF4-FFF2-40B4-BE49-F238E27FC236}">
                <a16:creationId xmlns:a16="http://schemas.microsoft.com/office/drawing/2014/main" id="{0C3FEC1F-6ACE-F746-9BA1-630AA518CD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9709" y="2141882"/>
            <a:ext cx="468000" cy="468000"/>
          </a:xfrm>
          <a:prstGeom prst="rect">
            <a:avLst/>
          </a:prstGeom>
        </p:spPr>
      </p:pic>
    </p:spTree>
    <p:custDataLst>
      <p:tags r:id="rId1"/>
    </p:custDataLst>
    <p:extLst>
      <p:ext uri="{BB962C8B-B14F-4D97-AF65-F5344CB8AC3E}">
        <p14:creationId xmlns:p14="http://schemas.microsoft.com/office/powerpoint/2010/main" val="364589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RIP LED!</a:t>
            </a:r>
          </a:p>
        </p:txBody>
      </p:sp>
      <p:sp>
        <p:nvSpPr>
          <p:cNvPr id="3" name="Content Placeholder 2"/>
          <p:cNvSpPr>
            <a:spLocks noGrp="1"/>
          </p:cNvSpPr>
          <p:nvPr>
            <p:ph idx="1"/>
          </p:nvPr>
        </p:nvSpPr>
        <p:spPr>
          <a:xfrm>
            <a:off x="1122532" y="1091869"/>
            <a:ext cx="4333888" cy="1653462"/>
          </a:xfrm>
        </p:spPr>
        <p:txBody>
          <a:bodyPr>
            <a:noAutofit/>
          </a:bodyPr>
          <a:lstStyle/>
          <a:p>
            <a:pPr marL="0" indent="0" algn="just">
              <a:buNone/>
            </a:pPr>
            <a:r>
              <a:rPr lang="en-US" sz="2400" dirty="0"/>
              <a:t>What happened to your LED? Did it light up?</a:t>
            </a:r>
          </a:p>
          <a:p>
            <a:pPr marL="0" indent="0" algn="just">
              <a:buNone/>
            </a:pPr>
            <a:endParaRPr lang="en-US" sz="2400" dirty="0"/>
          </a:p>
          <a:p>
            <a:pPr marL="0" indent="0" algn="just">
              <a:buNone/>
            </a:pPr>
            <a:r>
              <a:rPr lang="en-US" sz="2400" dirty="0"/>
              <a:t>You probably saw it light up briefly and then go out. Your LED is dead! But let’s investigate why.</a:t>
            </a:r>
          </a:p>
        </p:txBody>
      </p:sp>
      <p:sp>
        <p:nvSpPr>
          <p:cNvPr id="14" name="Rectangle 13">
            <a:extLst>
              <a:ext uri="{FF2B5EF4-FFF2-40B4-BE49-F238E27FC236}">
                <a16:creationId xmlns:a16="http://schemas.microsoft.com/office/drawing/2014/main" id="{F231FC57-C98D-E14D-8B4C-1758996D1661}"/>
              </a:ext>
            </a:extLst>
          </p:cNvPr>
          <p:cNvSpPr/>
          <p:nvPr/>
        </p:nvSpPr>
        <p:spPr>
          <a:xfrm>
            <a:off x="1196744" y="3586100"/>
            <a:ext cx="4259676" cy="461665"/>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Watch the video to find out why.</a:t>
            </a:r>
          </a:p>
        </p:txBody>
      </p:sp>
      <p:pic>
        <p:nvPicPr>
          <p:cNvPr id="15" name="Graphic 14" descr="User">
            <a:extLst>
              <a:ext uri="{FF2B5EF4-FFF2-40B4-BE49-F238E27FC236}">
                <a16:creationId xmlns:a16="http://schemas.microsoft.com/office/drawing/2014/main" id="{81578CBD-CC9B-C844-8424-27CD1E25D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698" y="3524819"/>
            <a:ext cx="854046" cy="854046"/>
          </a:xfrm>
          <a:prstGeom prst="rect">
            <a:avLst/>
          </a:prstGeom>
        </p:spPr>
      </p:pic>
      <p:sp>
        <p:nvSpPr>
          <p:cNvPr id="8" name="Rectangle 7">
            <a:extLst>
              <a:ext uri="{FF2B5EF4-FFF2-40B4-BE49-F238E27FC236}">
                <a16:creationId xmlns:a16="http://schemas.microsoft.com/office/drawing/2014/main" id="{6D3D4A04-43EB-2540-A35C-8BDAAD0B9CA6}"/>
              </a:ext>
            </a:extLst>
          </p:cNvPr>
          <p:cNvSpPr/>
          <p:nvPr/>
        </p:nvSpPr>
        <p:spPr>
          <a:xfrm>
            <a:off x="5588180" y="1233577"/>
            <a:ext cx="3967566" cy="33262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Tree>
    <p:custDataLst>
      <p:tags r:id="rId1"/>
    </p:custDataLst>
    <p:extLst>
      <p:ext uri="{BB962C8B-B14F-4D97-AF65-F5344CB8AC3E}">
        <p14:creationId xmlns:p14="http://schemas.microsoft.com/office/powerpoint/2010/main" val="414074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18046</TotalTime>
  <Words>5328</Words>
  <Application>Microsoft Office PowerPoint</Application>
  <PresentationFormat>Custom</PresentationFormat>
  <Paragraphs>470</Paragraphs>
  <Slides>46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Helvetica</vt:lpstr>
      <vt:lpstr>Open Sans</vt:lpstr>
      <vt:lpstr>Office Theme</vt:lpstr>
      <vt:lpstr>Electronics</vt:lpstr>
      <vt:lpstr>Assumed prior learning</vt:lpstr>
      <vt:lpstr>Outcomes</vt:lpstr>
      <vt:lpstr>Unit 3.4: Variable Voltage Dividers</vt:lpstr>
      <vt:lpstr>Introduction</vt:lpstr>
      <vt:lpstr>A Reminder</vt:lpstr>
      <vt:lpstr>LEDs</vt:lpstr>
      <vt:lpstr>Build the Circuit</vt:lpstr>
      <vt:lpstr>RIP LED!</vt:lpstr>
      <vt:lpstr>Limit the Current</vt:lpstr>
      <vt:lpstr>Build the Circuit</vt:lpstr>
      <vt:lpstr>Take a picture</vt:lpstr>
      <vt:lpstr>Review How To Use a Multimeter</vt:lpstr>
      <vt:lpstr>Step 1</vt:lpstr>
      <vt:lpstr>Step 2</vt:lpstr>
      <vt:lpstr>Step 3</vt:lpstr>
      <vt:lpstr>Step 4</vt:lpstr>
      <vt:lpstr>Step 5</vt:lpstr>
      <vt:lpstr>Controlling an LED</vt:lpstr>
      <vt:lpstr>Variable Resistance</vt:lpstr>
      <vt:lpstr>Measure the Resistance of Your Pot</vt:lpstr>
      <vt:lpstr>Build the Circuit</vt:lpstr>
      <vt:lpstr>Take a picture</vt:lpstr>
      <vt:lpstr>Step 1</vt:lpstr>
      <vt:lpstr>Step 2</vt:lpstr>
      <vt:lpstr>Step 3</vt:lpstr>
      <vt:lpstr>Step 4</vt:lpstr>
      <vt:lpstr>Controlling an LED</vt:lpstr>
      <vt:lpstr>Make Your Own Variable Resistor</vt:lpstr>
      <vt:lpstr>Pots as Voltage Dividers</vt:lpstr>
      <vt:lpstr>Play with EveryCircuit</vt:lpstr>
      <vt:lpstr>Other Kinds of Variable Resistors</vt:lpstr>
      <vt:lpstr>Build Your Own Simple Ohmmeter</vt:lpstr>
      <vt:lpstr>Take a picture</vt:lpstr>
      <vt:lpstr>Test Yourself</vt:lpstr>
      <vt:lpstr>Question 1</vt:lpstr>
      <vt:lpstr>Video Briefing – Vid01</vt:lpstr>
      <vt:lpstr>Video Briefing – Vid02</vt:lpstr>
      <vt:lpstr>Video Briefing – Vid03</vt:lpstr>
      <vt:lpstr>Video Briefing – Vid04</vt:lpstr>
      <vt:lpstr>Video Briefing – Vid05</vt:lpstr>
      <vt:lpstr>Video Briefing – Vid06</vt:lpstr>
      <vt:lpstr>Video Briefing – Vid07</vt:lpstr>
      <vt:lpstr>Document Briefing – Doc01</vt:lpstr>
      <vt:lpstr>Video Briefing – Vid08</vt:lpstr>
      <vt:lpstr>Document Briefing – Doc02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620</cp:revision>
  <dcterms:created xsi:type="dcterms:W3CDTF">2018-02-02T12:07:09Z</dcterms:created>
  <dcterms:modified xsi:type="dcterms:W3CDTF">2018-09-20T07:18:14Z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