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notesSlides/notesSlide3.xml" ContentType="application/vnd.openxmlformats-officedocument.presentationml.notesSlide+xml"/>
  <Override PartName="/ppt/tags/tag7.xml" ContentType="application/vnd.openxmlformats-officedocument.presentationml.tags+xml"/>
  <Override PartName="/ppt/notesSlides/notesSlide4.xml" ContentType="application/vnd.openxmlformats-officedocument.presentationml.notesSlide+xml"/>
  <Override PartName="/ppt/tags/tag8.xml" ContentType="application/vnd.openxmlformats-officedocument.presentationml.tags+xml"/>
  <Override PartName="/ppt/notesSlides/notesSlide5.xml" ContentType="application/vnd.openxmlformats-officedocument.presentationml.notesSlide+xml"/>
  <Override PartName="/ppt/comments/comment1.xml" ContentType="application/vnd.openxmlformats-officedocument.presentationml.comments+xml"/>
  <Override PartName="/ppt/tags/tag9.xml" ContentType="application/vnd.openxmlformats-officedocument.presentationml.tags+xml"/>
  <Override PartName="/ppt/notesSlides/notesSlide6.xml" ContentType="application/vnd.openxmlformats-officedocument.presentationml.notesSlide+xml"/>
  <Override PartName="/ppt/comments/comment2.xml" ContentType="application/vnd.openxmlformats-officedocument.presentationml.comments+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notesSlides/notesSlide8.xml" ContentType="application/vnd.openxmlformats-officedocument.presentationml.notesSlide+xml"/>
  <Override PartName="/ppt/comments/comment3.xml" ContentType="application/vnd.openxmlformats-officedocument.presentationml.comments+xml"/>
  <Override PartName="/ppt/tags/tag12.xml" ContentType="application/vnd.openxmlformats-officedocument.presentationml.tags+xml"/>
  <Override PartName="/ppt/notesSlides/notesSlide9.xml" ContentType="application/vnd.openxmlformats-officedocument.presentationml.notesSlide+xml"/>
  <Override PartName="/ppt/comments/comment4.xml" ContentType="application/vnd.openxmlformats-officedocument.presentationml.comments+xml"/>
  <Override PartName="/ppt/tags/tag13.xml" ContentType="application/vnd.openxmlformats-officedocument.presentationml.tags+xml"/>
  <Override PartName="/ppt/notesSlides/notesSlide10.xml" ContentType="application/vnd.openxmlformats-officedocument.presentationml.notesSlide+xml"/>
  <Override PartName="/ppt/comments/comment5.xml" ContentType="application/vnd.openxmlformats-officedocument.presentationml.comments+xml"/>
  <Override PartName="/ppt/tags/tag14.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notesSlides/notesSlide14.xml" ContentType="application/vnd.openxmlformats-officedocument.presentationml.notesSlide+xml"/>
  <Override PartName="/ppt/tags/tag18.xml" ContentType="application/vnd.openxmlformats-officedocument.presentationml.tags+xml"/>
  <Override PartName="/ppt/notesSlides/notesSlide15.xml" ContentType="application/vnd.openxmlformats-officedocument.presentationml.notesSlide+xml"/>
  <Override PartName="/ppt/tags/tag19.xml" ContentType="application/vnd.openxmlformats-officedocument.presentationml.tags+xml"/>
  <Override PartName="/ppt/notesSlides/notesSlide16.xml" ContentType="application/vnd.openxmlformats-officedocument.presentationml.notesSlide+xml"/>
  <Override PartName="/ppt/comments/comment6.xml" ContentType="application/vnd.openxmlformats-officedocument.presentationml.comments+xml"/>
  <Override PartName="/ppt/tags/tag20.xml" ContentType="application/vnd.openxmlformats-officedocument.presentationml.tags+xml"/>
  <Override PartName="/ppt/notesSlides/notesSlide17.xml" ContentType="application/vnd.openxmlformats-officedocument.presentationml.notesSlide+xml"/>
  <Override PartName="/ppt/tags/tag21.xml" ContentType="application/vnd.openxmlformats-officedocument.presentationml.tags+xml"/>
  <Override PartName="/ppt/notesSlides/notesSlide18.xml" ContentType="application/vnd.openxmlformats-officedocument.presentationml.notesSlide+xml"/>
  <Override PartName="/ppt/tags/tag22.xml" ContentType="application/vnd.openxmlformats-officedocument.presentationml.tags+xml"/>
  <Override PartName="/ppt/notesSlides/notesSlide19.xml" ContentType="application/vnd.openxmlformats-officedocument.presentationml.notesSlide+xml"/>
  <Override PartName="/ppt/comments/comment7.xml" ContentType="application/vnd.openxmlformats-officedocument.presentationml.comments+xml"/>
  <Override PartName="/ppt/tags/tag23.xml" ContentType="application/vnd.openxmlformats-officedocument.presentationml.tags+xml"/>
  <Override PartName="/ppt/notesSlides/notesSlide20.xml" ContentType="application/vnd.openxmlformats-officedocument.presentationml.notesSlide+xml"/>
  <Override PartName="/ppt/tags/tag24.xml" ContentType="application/vnd.openxmlformats-officedocument.presentationml.tags+xml"/>
  <Override PartName="/ppt/notesSlides/notesSlide21.xml" ContentType="application/vnd.openxmlformats-officedocument.presentationml.notesSlide+xml"/>
  <Override PartName="/ppt/tags/tag25.xml" ContentType="application/vnd.openxmlformats-officedocument.presentationml.tags+xml"/>
  <Override PartName="/ppt/notesSlides/notesSlide22.xml" ContentType="application/vnd.openxmlformats-officedocument.presentationml.notesSlide+xml"/>
  <Override PartName="/ppt/tags/tag26.xml" ContentType="application/vnd.openxmlformats-officedocument.presentationml.tags+xml"/>
  <Override PartName="/ppt/notesSlides/notesSlide23.xml" ContentType="application/vnd.openxmlformats-officedocument.presentationml.notesSlide+xml"/>
  <Override PartName="/ppt/tags/tag27.xml" ContentType="application/vnd.openxmlformats-officedocument.presentationml.tags+xml"/>
  <Override PartName="/ppt/notesSlides/notesSlide24.xml" ContentType="application/vnd.openxmlformats-officedocument.presentationml.notesSlide+xml"/>
  <Override PartName="/ppt/tags/tag28.xml" ContentType="application/vnd.openxmlformats-officedocument.presentationml.tags+xml"/>
  <Override PartName="/ppt/notesSlides/notesSlide25.xml" ContentType="application/vnd.openxmlformats-officedocument.presentationml.notesSlide+xml"/>
  <Override PartName="/ppt/tags/tag29.xml" ContentType="application/vnd.openxmlformats-officedocument.presentationml.tags+xml"/>
  <Override PartName="/ppt/notesSlides/notesSlide26.xml" ContentType="application/vnd.openxmlformats-officedocument.presentationml.notesSlide+xml"/>
  <Override PartName="/ppt/tags/tag30.xml" ContentType="application/vnd.openxmlformats-officedocument.presentationml.tags+xml"/>
  <Override PartName="/ppt/notesSlides/notesSlide27.xml" ContentType="application/vnd.openxmlformats-officedocument.presentationml.notesSlide+xml"/>
  <Override PartName="/ppt/tags/tag31.xml" ContentType="application/vnd.openxmlformats-officedocument.presentationml.tags+xml"/>
  <Override PartName="/ppt/notesSlides/notesSlide28.xml" ContentType="application/vnd.openxmlformats-officedocument.presentationml.notesSlide+xml"/>
  <Override PartName="/ppt/tags/tag32.xml" ContentType="application/vnd.openxmlformats-officedocument.presentationml.tags+xml"/>
  <Override PartName="/ppt/notesSlides/notesSlide29.xml" ContentType="application/vnd.openxmlformats-officedocument.presentationml.notesSlide+xml"/>
  <Override PartName="/ppt/tags/tag33.xml" ContentType="application/vnd.openxmlformats-officedocument.presentationml.tags+xml"/>
  <Override PartName="/ppt/notesSlides/notesSlide30.xml" ContentType="application/vnd.openxmlformats-officedocument.presentationml.notesSlide+xml"/>
  <Override PartName="/ppt/tags/tag34.xml" ContentType="application/vnd.openxmlformats-officedocument.presentationml.tags+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1"/>
  </p:sldMasterIdLst>
  <p:notesMasterIdLst>
    <p:notesMasterId r:id="rId34"/>
  </p:notesMasterIdLst>
  <p:sldIdLst>
    <p:sldId id="256" r:id="rId2"/>
    <p:sldId id="309" r:id="rId3"/>
    <p:sldId id="268" r:id="rId4"/>
    <p:sldId id="278" r:id="rId5"/>
    <p:sldId id="453" r:id="rId6"/>
    <p:sldId id="433" r:id="rId7"/>
    <p:sldId id="435" r:id="rId8"/>
    <p:sldId id="440" r:id="rId9"/>
    <p:sldId id="436" r:id="rId10"/>
    <p:sldId id="438" r:id="rId11"/>
    <p:sldId id="437" r:id="rId12"/>
    <p:sldId id="439" r:id="rId13"/>
    <p:sldId id="462" r:id="rId14"/>
    <p:sldId id="424" r:id="rId15"/>
    <p:sldId id="463" r:id="rId16"/>
    <p:sldId id="459" r:id="rId17"/>
    <p:sldId id="467" r:id="rId18"/>
    <p:sldId id="464" r:id="rId19"/>
    <p:sldId id="472" r:id="rId20"/>
    <p:sldId id="475" r:id="rId21"/>
    <p:sldId id="468" r:id="rId22"/>
    <p:sldId id="420" r:id="rId23"/>
    <p:sldId id="422" r:id="rId24"/>
    <p:sldId id="469" r:id="rId25"/>
    <p:sldId id="470" r:id="rId26"/>
    <p:sldId id="471" r:id="rId27"/>
    <p:sldId id="474" r:id="rId28"/>
    <p:sldId id="460" r:id="rId29"/>
    <p:sldId id="461" r:id="rId30"/>
    <p:sldId id="466" r:id="rId31"/>
    <p:sldId id="465" r:id="rId32"/>
    <p:sldId id="473" r:id="rId33"/>
  </p:sldIdLst>
  <p:sldSz cx="10239375" cy="5003800"/>
  <p:notesSz cx="6858000" cy="9144000"/>
  <p:custDataLst>
    <p:tags r:id="rId3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309"/>
            <p14:sldId id="268"/>
            <p14:sldId id="278"/>
            <p14:sldId id="453"/>
            <p14:sldId id="433"/>
            <p14:sldId id="435"/>
            <p14:sldId id="440"/>
            <p14:sldId id="436"/>
            <p14:sldId id="438"/>
            <p14:sldId id="437"/>
            <p14:sldId id="439"/>
            <p14:sldId id="462"/>
            <p14:sldId id="424"/>
            <p14:sldId id="463"/>
            <p14:sldId id="459"/>
            <p14:sldId id="467"/>
            <p14:sldId id="464"/>
            <p14:sldId id="472"/>
            <p14:sldId id="475"/>
            <p14:sldId id="468"/>
            <p14:sldId id="420"/>
            <p14:sldId id="422"/>
            <p14:sldId id="469"/>
            <p14:sldId id="470"/>
            <p14:sldId id="471"/>
            <p14:sldId id="474"/>
          </p14:sldIdLst>
        </p14:section>
        <p14:section name="Appendix" id="{61A5EB1E-5BAC-224D-8F20-5D1D8E086C2B}">
          <p14:sldIdLst>
            <p14:sldId id="460"/>
            <p14:sldId id="461"/>
            <p14:sldId id="466"/>
            <p14:sldId id="465"/>
            <p14:sldId id="473"/>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75" clrIdx="0">
    <p:extLst/>
  </p:cmAuthor>
  <p:cmAuthor id="2" name="Benita Gomes" initials="BG" lastIdx="3" clrIdx="1">
    <p:extLst>
      <p:ext uri="{19B8F6BF-5375-455C-9EA6-DF929625EA0E}">
        <p15:presenceInfo xmlns:p15="http://schemas.microsoft.com/office/powerpoint/2012/main" userId="Benita Gom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559"/>
    <p:restoredTop sz="78523" autoAdjust="0"/>
  </p:normalViewPr>
  <p:slideViewPr>
    <p:cSldViewPr snapToGrid="0" snapToObjects="1">
      <p:cViewPr varScale="1">
        <p:scale>
          <a:sx n="122" d="100"/>
          <a:sy n="122" d="100"/>
        </p:scale>
        <p:origin x="33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gs" Target="tags/tag1.xml"/><Relationship Id="rId8" Type="http://schemas.openxmlformats.org/officeDocument/2006/relationships/slide" Target="slides/slide7.xml"/><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6-13T17:55:33.617" idx="60">
    <p:pos x="3023" y="1822"/>
    <p:text>Component01</p:text>
    <p:extLst mod="1">
      <p:ext uri="{C676402C-5697-4E1C-873F-D02D1690AC5C}">
        <p15:threadingInfo xmlns:p15="http://schemas.microsoft.com/office/powerpoint/2012/main" timeZoneBias="-180"/>
      </p:ext>
    </p:extLst>
  </p:cm>
  <p:cm authorId="1" dt="2018-06-13T17:55:41.722" idx="61">
    <p:pos x="4442" y="1288"/>
    <p:text>Component02</p:text>
    <p:extLst mod="1">
      <p:ext uri="{C676402C-5697-4E1C-873F-D02D1690AC5C}">
        <p15:threadingInfo xmlns:p15="http://schemas.microsoft.com/office/powerpoint/2012/main" timeZoneBias="-180"/>
      </p:ext>
    </p:extLst>
  </p:cm>
  <p:cm authorId="1" dt="2018-06-15T10:43:59.087" idx="72">
    <p:pos x="5449" y="1605"/>
    <p:text>Component03</p:text>
    <p:extLst>
      <p:ext uri="{C676402C-5697-4E1C-873F-D02D1690AC5C}">
        <p15:threadingInfo xmlns:p15="http://schemas.microsoft.com/office/powerpoint/2012/main" timeZoneBias="-180"/>
      </p:ext>
    </p:extLst>
  </p:cm>
  <p:cm authorId="1" dt="2018-06-15T10:47:48.940" idx="73">
    <p:pos x="5637" y="2414"/>
    <p:text>Button01</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06-13T17:33:46.991" idx="57">
    <p:pos x="2255" y="1465"/>
    <p:text>Button01</p:text>
    <p:extLst mod="1">
      <p:ext uri="{C676402C-5697-4E1C-873F-D02D1690AC5C}">
        <p15:threadingInfo xmlns:p15="http://schemas.microsoft.com/office/powerpoint/2012/main" timeZoneBias="-180"/>
      </p:ext>
    </p:extLst>
  </p:cm>
  <p:cm authorId="1" dt="2018-06-13T17:33:56.854" idx="58">
    <p:pos x="5516" y="1807"/>
    <p:text>Button02</p:text>
    <p:extLst mod="1">
      <p:ext uri="{C676402C-5697-4E1C-873F-D02D1690AC5C}">
        <p15:threadingInfo xmlns:p15="http://schemas.microsoft.com/office/powerpoint/2012/main" timeZoneBias="-18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06-13T18:29:15.475" idx="65">
    <p:pos x="2197" y="2136"/>
    <p:text>Button01</p:text>
    <p:extLst mod="1">
      <p:ext uri="{C676402C-5697-4E1C-873F-D02D1690AC5C}">
        <p15:threadingInfo xmlns:p15="http://schemas.microsoft.com/office/powerpoint/2012/main" timeZoneBias="-18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8-06-13T18:29:15.475" idx="65">
    <p:pos x="2292" y="2164"/>
    <p:text>Button01</p:text>
    <p:extLst mod="1">
      <p:ext uri="{C676402C-5697-4E1C-873F-D02D1690AC5C}">
        <p15:threadingInfo xmlns:p15="http://schemas.microsoft.com/office/powerpoint/2012/main" timeZoneBias="-18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18-06-13T18:29:15.475" idx="65">
    <p:pos x="2300" y="2144"/>
    <p:text>Button01</p:text>
    <p:extLst mod="1">
      <p:ext uri="{C676402C-5697-4E1C-873F-D02D1690AC5C}">
        <p15:threadingInfo xmlns:p15="http://schemas.microsoft.com/office/powerpoint/2012/main" timeZoneBias="-18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18-06-14T10:59:24.545" idx="69">
    <p:pos x="3208" y="2303"/>
    <p:text>Button01</p:text>
    <p:extLst mod="1">
      <p:ext uri="{C676402C-5697-4E1C-873F-D02D1690AC5C}">
        <p15:threadingInfo xmlns:p15="http://schemas.microsoft.com/office/powerpoint/2012/main" timeZoneBias="-180"/>
      </p:ext>
    </p:extLst>
  </p:cm>
  <p:cm authorId="1" dt="2018-06-15T14:06:22.267" idx="75">
    <p:pos x="5702" y="644"/>
    <p:text>Img10</p:text>
    <p:extLst mod="1">
      <p:ext uri="{C676402C-5697-4E1C-873F-D02D1690AC5C}">
        <p15:threadingInfo xmlns:p15="http://schemas.microsoft.com/office/powerpoint/2012/main" timeZoneBias="-18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18-06-13T17:33:46.991" idx="57">
    <p:pos x="2255" y="1465"/>
    <p:text>Button01</p:text>
    <p:extLst mod="1">
      <p:ext uri="{C676402C-5697-4E1C-873F-D02D1690AC5C}">
        <p15:threadingInfo xmlns:p15="http://schemas.microsoft.com/office/powerpoint/2012/main" timeZoneBias="-180"/>
      </p:ext>
    </p:extLst>
  </p:cm>
  <p:cm authorId="1" dt="2018-06-13T17:33:56.854" idx="58">
    <p:pos x="5516" y="1807"/>
    <p:text>Button02</p:text>
    <p:extLst mod="1">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20/09/2018</a:t>
            </a:fld>
            <a:endParaRPr lang="en-GB"/>
          </a:p>
        </p:txBody>
      </p:sp>
      <p:sp>
        <p:nvSpPr>
          <p:cNvPr id="4" name="Slide Image Placeholder 3"/>
          <p:cNvSpPr>
            <a:spLocks noGrp="1" noRot="1" noChangeAspect="1"/>
          </p:cNvSpPr>
          <p:nvPr>
            <p:ph type="sldImg" idx="2"/>
          </p:nvPr>
        </p:nvSpPr>
        <p:spPr>
          <a:xfrm>
            <a:off x="271463" y="1143000"/>
            <a:ext cx="63150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 for navigation on 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This information needs to be taken into account and needs to stated on the LMS, perhaps as part of the introduction? </a:t>
            </a:r>
          </a:p>
        </p:txBody>
      </p:sp>
      <p:sp>
        <p:nvSpPr>
          <p:cNvPr id="4" name="Slide Number Placeholder 3"/>
          <p:cNvSpPr>
            <a:spLocks noGrp="1"/>
          </p:cNvSpPr>
          <p:nvPr>
            <p:ph type="sldNum" sz="quarter" idx="10"/>
          </p:nvPr>
        </p:nvSpPr>
        <p:spPr/>
        <p:txBody>
          <a:bodyPr/>
          <a:lstStyle/>
          <a:p>
            <a:fld id="{16FEC50E-693F-7248-AD71-EC691CF637E1}" type="slidenum">
              <a:rPr lang="en-GB" smtClean="0"/>
              <a:t>2</a:t>
            </a:fld>
            <a:endParaRPr lang="en-GB"/>
          </a:p>
        </p:txBody>
      </p:sp>
    </p:spTree>
    <p:extLst>
      <p:ext uri="{BB962C8B-B14F-4D97-AF65-F5344CB8AC3E}">
        <p14:creationId xmlns:p14="http://schemas.microsoft.com/office/powerpoint/2010/main" val="2253151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Img05 = image of the words “Step 3”</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current entered. It should be between </a:t>
            </a:r>
            <a:r>
              <a:rPr lang="en-GB" dirty="0"/>
              <a:t>2.5V and 3.5V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Well done. You measured the voltage across resistor R2 (500</a:t>
            </a:r>
            <a:r>
              <a:rPr lang="en-GB" sz="1200" i="0" dirty="0"/>
              <a:t>Ω) as being about 3V. Remember to write this value down on a piece of paper.</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The voltage across R1 (the 500</a:t>
            </a:r>
            <a:r>
              <a:rPr lang="en-GB" sz="1200" i="0" dirty="0"/>
              <a:t>Ω resistor) should be about 3V</a:t>
            </a:r>
            <a:r>
              <a:rPr lang="en-GB" dirty="0"/>
              <a:t>. Check your reading again.</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60944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Img06 = image of the words “Step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Multiple Choice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 a is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 That’s right. The voltage across each resistor is in the same proportion as the value of each resistor. Resistor R1 has twice as much resistance as R2 and it has twice as much voltage across 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 c) or d). That is not correct. The value of R1 is 1K</a:t>
            </a:r>
            <a:r>
              <a:rPr lang="en-GB" sz="1200" i="0" dirty="0"/>
              <a:t>Ω and the value of R2 is 500Ω. R1, therefore, has twice the resistance as R2. You should also have found that the voltage across R1 is about 6V and the voltage across R2 is about 3V. So the voltage across R1 is twice as big as the voltage across R2. Therefore we can say that the voltage across each resistor is in the same proportion as the value of the resistors. In this case R1:R2 = 2:1 = V</a:t>
            </a:r>
            <a:r>
              <a:rPr lang="en-GB" sz="1200" i="0" baseline="-25000" dirty="0"/>
              <a:t>R1</a:t>
            </a:r>
            <a:r>
              <a:rPr lang="en-US" sz="1200" i="0" baseline="0" dirty="0"/>
              <a:t>:V</a:t>
            </a:r>
            <a:r>
              <a:rPr lang="en-US" sz="1200" i="0" baseline="-25000" dirty="0"/>
              <a:t>R2</a:t>
            </a:r>
            <a:r>
              <a:rPr lang="en-US" sz="1200" i="0" baseline="0" dirty="0"/>
              <a:t>.</a:t>
            </a:r>
            <a:endParaRPr lang="en-US" i="0"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2447516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Img07 = image of the words “Step 4”</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Multiple Choice question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Option a is correct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 That’s right. The current flowing through each part of the circuit is exactly the same (about 6mA). This makes sense as there is only 1 path for the electrons to take.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 - That is not correct. You should have found that the current is the same flowing through all parts of the circuit (about 6mA). This is because there is only one path through the circuit that electrons can travel.</a:t>
            </a:r>
            <a:endParaRPr lang="en-US" i="0" dirty="0"/>
          </a:p>
        </p:txBody>
      </p:sp>
      <p:sp>
        <p:nvSpPr>
          <p:cNvPr id="4" name="Slide Number Placeholder 3"/>
          <p:cNvSpPr>
            <a:spLocks noGrp="1"/>
          </p:cNvSpPr>
          <p:nvPr>
            <p:ph type="sldNum" sz="quarter" idx="10"/>
          </p:nvPr>
        </p:nvSpPr>
        <p:spPr/>
        <p:txBody>
          <a:bodyPr/>
          <a:lstStyle/>
          <a:p>
            <a:fld id="{16FEC50E-693F-7248-AD71-EC691CF637E1}" type="slidenum">
              <a:rPr lang="en-GB" smtClean="0"/>
              <a:t>13</a:t>
            </a:fld>
            <a:endParaRPr lang="en-GB"/>
          </a:p>
        </p:txBody>
      </p:sp>
    </p:spTree>
    <p:extLst>
      <p:ext uri="{BB962C8B-B14F-4D97-AF65-F5344CB8AC3E}">
        <p14:creationId xmlns:p14="http://schemas.microsoft.com/office/powerpoint/2010/main" val="3472786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Img08 = screenshot of vid02 (see brief). On click of image play vid03 full 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34123947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err="1"/>
              <a:t>Youtube</a:t>
            </a:r>
            <a:r>
              <a:rPr lang="en-US" dirty="0"/>
              <a:t> video: URL = https://</a:t>
            </a:r>
            <a:r>
              <a:rPr lang="en-US" dirty="0" err="1"/>
              <a:t>www.youtube.com</a:t>
            </a:r>
            <a:r>
              <a:rPr lang="en-US" dirty="0"/>
              <a:t>/</a:t>
            </a:r>
            <a:r>
              <a:rPr lang="en-US" dirty="0" err="1"/>
              <a:t>watch?v</a:t>
            </a:r>
            <a:r>
              <a:rPr lang="en-US" dirty="0"/>
              <a:t>=fmSC0NoaG_I</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15</a:t>
            </a:fld>
            <a:endParaRPr lang="en-GB"/>
          </a:p>
        </p:txBody>
      </p:sp>
    </p:spTree>
    <p:extLst>
      <p:ext uri="{BB962C8B-B14F-4D97-AF65-F5344CB8AC3E}">
        <p14:creationId xmlns:p14="http://schemas.microsoft.com/office/powerpoint/2010/main" val="38086663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16</a:t>
            </a:fld>
            <a:endParaRPr lang="en-GB"/>
          </a:p>
        </p:txBody>
      </p:sp>
    </p:spTree>
    <p:extLst>
      <p:ext uri="{BB962C8B-B14F-4D97-AF65-F5344CB8AC3E}">
        <p14:creationId xmlns:p14="http://schemas.microsoft.com/office/powerpoint/2010/main" val="12333315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Button01 = open Doc01 (see brief)</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Img10 = </a:t>
            </a:r>
            <a:r>
              <a:rPr lang="en-GB" u="none" dirty="0" err="1">
                <a:solidFill>
                  <a:schemeClr val="bg1">
                    <a:lumMod val="75000"/>
                  </a:schemeClr>
                </a:solidFill>
              </a:rPr>
              <a:t>EveryCircuit</a:t>
            </a:r>
            <a:r>
              <a:rPr lang="en-GB" u="none" dirty="0">
                <a:solidFill>
                  <a:schemeClr val="bg1">
                    <a:lumMod val="75000"/>
                  </a:schemeClr>
                </a:solidFill>
              </a:rPr>
              <a:t> logo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u="none" dirty="0">
              <a:solidFill>
                <a:schemeClr val="bg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u="none" dirty="0">
                <a:solidFill>
                  <a:schemeClr val="bg1">
                    <a:lumMod val="75000"/>
                  </a:schemeClr>
                </a:solidFill>
              </a:rPr>
              <a:t>Img09 = Screenshot of vid03 (see brief). Play video full screen.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17</a:t>
            </a:fld>
            <a:endParaRPr lang="en-GB"/>
          </a:p>
        </p:txBody>
      </p:sp>
    </p:spTree>
    <p:extLst>
      <p:ext uri="{BB962C8B-B14F-4D97-AF65-F5344CB8AC3E}">
        <p14:creationId xmlns:p14="http://schemas.microsoft.com/office/powerpoint/2010/main" val="19811064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err="1"/>
              <a:t>Youtube</a:t>
            </a:r>
            <a:r>
              <a:rPr lang="en-US" dirty="0"/>
              <a:t> video: URL = https://</a:t>
            </a:r>
            <a:r>
              <a:rPr lang="en-US" dirty="0" err="1"/>
              <a:t>www.youtube.com</a:t>
            </a:r>
            <a:r>
              <a:rPr lang="en-US" dirty="0"/>
              <a:t>/</a:t>
            </a:r>
            <a:r>
              <a:rPr lang="en-US" dirty="0" err="1"/>
              <a:t>watch?v</a:t>
            </a:r>
            <a:r>
              <a:rPr lang="en-US" dirty="0"/>
              <a:t>=L321aqTvrLQ</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18</a:t>
            </a:fld>
            <a:endParaRPr lang="en-GB"/>
          </a:p>
        </p:txBody>
      </p:sp>
    </p:spTree>
    <p:extLst>
      <p:ext uri="{BB962C8B-B14F-4D97-AF65-F5344CB8AC3E}">
        <p14:creationId xmlns:p14="http://schemas.microsoft.com/office/powerpoint/2010/main" val="16751945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Img11 = screenshot of vid04 (see brief). Play video full screen.</a:t>
            </a: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19</a:t>
            </a:fld>
            <a:endParaRPr lang="en-GB"/>
          </a:p>
        </p:txBody>
      </p:sp>
    </p:spTree>
    <p:extLst>
      <p:ext uri="{BB962C8B-B14F-4D97-AF65-F5344CB8AC3E}">
        <p14:creationId xmlns:p14="http://schemas.microsoft.com/office/powerpoint/2010/main" val="5942893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mj-lt"/>
              <a:buNone/>
            </a:pPr>
            <a:r>
              <a:rPr lang="en-GB" sz="1200" dirty="0"/>
              <a:t>Button 01 – Launch file selection window</a:t>
            </a:r>
          </a:p>
          <a:p>
            <a:pPr marL="0" indent="0">
              <a:buFont typeface="+mj-lt"/>
              <a:buNone/>
            </a:pPr>
            <a:r>
              <a:rPr lang="en-GB" sz="1200" dirty="0"/>
              <a:t>Button 02 – Upload file</a:t>
            </a:r>
          </a:p>
        </p:txBody>
      </p:sp>
      <p:sp>
        <p:nvSpPr>
          <p:cNvPr id="4" name="Slide Number Placeholder 3"/>
          <p:cNvSpPr>
            <a:spLocks noGrp="1"/>
          </p:cNvSpPr>
          <p:nvPr>
            <p:ph type="sldNum" sz="quarter" idx="10"/>
          </p:nvPr>
        </p:nvSpPr>
        <p:spPr/>
        <p:txBody>
          <a:bodyPr/>
          <a:lstStyle/>
          <a:p>
            <a:fld id="{16FEC50E-693F-7248-AD71-EC691CF637E1}" type="slidenum">
              <a:rPr lang="en-GB" smtClean="0"/>
              <a:t>20</a:t>
            </a:fld>
            <a:endParaRPr lang="en-GB"/>
          </a:p>
        </p:txBody>
      </p:sp>
    </p:spTree>
    <p:extLst>
      <p:ext uri="{BB962C8B-B14F-4D97-AF65-F5344CB8AC3E}">
        <p14:creationId xmlns:p14="http://schemas.microsoft.com/office/powerpoint/2010/main" val="2331574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t>3</a:t>
            </a:fld>
            <a:endParaRPr lang="en-GB"/>
          </a:p>
        </p:txBody>
      </p:sp>
    </p:spTree>
    <p:extLst>
      <p:ext uri="{BB962C8B-B14F-4D97-AF65-F5344CB8AC3E}">
        <p14:creationId xmlns:p14="http://schemas.microsoft.com/office/powerpoint/2010/main" val="15675495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err="1"/>
              <a:t>Youtube</a:t>
            </a:r>
            <a:r>
              <a:rPr lang="en-US" dirty="0"/>
              <a:t> video: URL = https://</a:t>
            </a:r>
            <a:r>
              <a:rPr lang="en-US" dirty="0" err="1"/>
              <a:t>www.youtube.com</a:t>
            </a:r>
            <a:r>
              <a:rPr lang="en-US" dirty="0"/>
              <a:t>/</a:t>
            </a:r>
            <a:r>
              <a:rPr lang="en-US" dirty="0" err="1"/>
              <a:t>watch?v</a:t>
            </a:r>
            <a:r>
              <a:rPr lang="en-US" dirty="0"/>
              <a:t>=</a:t>
            </a:r>
            <a:r>
              <a:rPr lang="en-US" dirty="0" err="1"/>
              <a:t>XxLKfAZrhbM</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Play video full screen</a:t>
            </a:r>
          </a:p>
        </p:txBody>
      </p:sp>
      <p:sp>
        <p:nvSpPr>
          <p:cNvPr id="4" name="Slide Number Placeholder 3"/>
          <p:cNvSpPr>
            <a:spLocks noGrp="1"/>
          </p:cNvSpPr>
          <p:nvPr>
            <p:ph type="sldNum" sz="quarter" idx="10"/>
          </p:nvPr>
        </p:nvSpPr>
        <p:spPr/>
        <p:txBody>
          <a:bodyPr/>
          <a:lstStyle/>
          <a:p>
            <a:fld id="{16FEC50E-693F-7248-AD71-EC691CF637E1}" type="slidenum">
              <a:rPr lang="en-GB" smtClean="0"/>
              <a:t>21</a:t>
            </a:fld>
            <a:endParaRPr lang="en-GB"/>
          </a:p>
        </p:txBody>
      </p:sp>
    </p:spTree>
    <p:extLst>
      <p:ext uri="{BB962C8B-B14F-4D97-AF65-F5344CB8AC3E}">
        <p14:creationId xmlns:p14="http://schemas.microsoft.com/office/powerpoint/2010/main" val="4168939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22</a:t>
            </a:fld>
            <a:endParaRPr lang="en-GB"/>
          </a:p>
        </p:txBody>
      </p:sp>
    </p:spTree>
    <p:extLst>
      <p:ext uri="{BB962C8B-B14F-4D97-AF65-F5344CB8AC3E}">
        <p14:creationId xmlns:p14="http://schemas.microsoft.com/office/powerpoint/2010/main" val="31662664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GB" dirty="0"/>
              <a:t>A = That is not correct. The total power P = VI = 9V x 0.03A = 0,27 watts. So while this resistor would work, its rating is quite far above what is needed. Therefore, it would be a waste of money using this resistor.</a:t>
            </a:r>
          </a:p>
          <a:p>
            <a:r>
              <a:rPr lang="en-GB" dirty="0"/>
              <a:t>B = Well done. That is right. The total power P = VI = 9V x 0.03A = 0,27 watts. A resistor rated at 0,5 watts would do well in this circuit.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The total power P = VI = 9V x 0.03A = 0,27 watts. A 0,25 watt resistor would likely be damaged.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The total power P = VI = 9V x 0.03A = 0,27 watts. So while this resistor would work, its rating is quite far above what is needed. Therefore, it would be a waste of money using this resistor.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23</a:t>
            </a:fld>
            <a:endParaRPr lang="en-GB"/>
          </a:p>
        </p:txBody>
      </p:sp>
    </p:spTree>
    <p:extLst>
      <p:ext uri="{BB962C8B-B14F-4D97-AF65-F5344CB8AC3E}">
        <p14:creationId xmlns:p14="http://schemas.microsoft.com/office/powerpoint/2010/main" val="3146928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GB" dirty="0"/>
              <a:t>A = That is not correct. The total power P = VI = 9V x 0.03A = 0,27 watts. So while this resistor would work, its rating is quite far above what is needed. Therefore, it would be a waste of money using this resistor.</a:t>
            </a:r>
          </a:p>
          <a:p>
            <a:r>
              <a:rPr lang="en-GB" dirty="0"/>
              <a:t>B = Well done. That is right. The total power P = VI = 9V x 0.03A = 0,27 watts. A resistor rated at 0,5 watts would do well in this circuit.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The total power P = VI = 9V x 0.03A = 0,27 watts. A 0,25 watt resistor would likely be damaged.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The total power P = VI = 9V x 0.03A = 0,27 watts. So while this resistor would work, its rating is quite far above what is needed. Therefore, it would be a waste of money using this resistor.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24</a:t>
            </a:fld>
            <a:endParaRPr lang="en-GB"/>
          </a:p>
        </p:txBody>
      </p:sp>
    </p:spTree>
    <p:extLst>
      <p:ext uri="{BB962C8B-B14F-4D97-AF65-F5344CB8AC3E}">
        <p14:creationId xmlns:p14="http://schemas.microsoft.com/office/powerpoint/2010/main" val="26000381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GB" dirty="0"/>
              <a:t>A = That is not correct. The total power P = VI = 9V x 0.03A = 0,27 watts. So while this resistor would work, its rating is quite far above what is needed. Therefore, it would be a waste of money using this resistor.</a:t>
            </a:r>
          </a:p>
          <a:p>
            <a:r>
              <a:rPr lang="en-GB" dirty="0"/>
              <a:t>B = Well done. That is right. The total power P = VI = 9V x 0.03A = 0,27 watts. A resistor rated at 0,5 watts would do well in this circuit.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The total power P = VI = 9V x 0.03A = 0,27 watts. A 0,25 watt resistor would likely be damaged.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The total power P = VI = 9V x 0.03A = 0,27 watts. So while this resistor would work, its rating is quite far above what is needed. Therefore, it would be a waste of money using this resistor.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25</a:t>
            </a:fld>
            <a:endParaRPr lang="en-GB"/>
          </a:p>
        </p:txBody>
      </p:sp>
    </p:spTree>
    <p:extLst>
      <p:ext uri="{BB962C8B-B14F-4D97-AF65-F5344CB8AC3E}">
        <p14:creationId xmlns:p14="http://schemas.microsoft.com/office/powerpoint/2010/main" val="1103982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GB" dirty="0"/>
              <a:t>A = That is not correct. The total power P = VI = 9V x 0.03A = 0,27 watts. So while this resistor would work, its rating is quite far above what is needed. Therefore, it would be a waste of money using this resistor.</a:t>
            </a:r>
          </a:p>
          <a:p>
            <a:r>
              <a:rPr lang="en-GB" dirty="0"/>
              <a:t>B = Well done. That is right. The total power P = VI = 9V x 0.03A = 0,27 watts. A resistor rated at 0,5 watts would do well in this circuit.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The total power P = VI = 9V x 0.03A = 0,27 watts. A 0,25 watt resistor would likely be damaged.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The total power P = VI = 9V x 0.03A = 0,27 watts. So while this resistor would work, its rating is quite far above what is needed. Therefore, it would be a waste of money using this resistor.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26</a:t>
            </a:fld>
            <a:endParaRPr lang="en-GB"/>
          </a:p>
        </p:txBody>
      </p:sp>
    </p:spTree>
    <p:extLst>
      <p:ext uri="{BB962C8B-B14F-4D97-AF65-F5344CB8AC3E}">
        <p14:creationId xmlns:p14="http://schemas.microsoft.com/office/powerpoint/2010/main" val="2766963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GB" dirty="0"/>
              <a:t>Multiple choice question</a:t>
            </a:r>
          </a:p>
          <a:p>
            <a:r>
              <a:rPr lang="en-GB" dirty="0"/>
              <a:t>Option b is correct</a:t>
            </a:r>
          </a:p>
          <a:p>
            <a:endParaRPr lang="en-GB" dirty="0"/>
          </a:p>
          <a:p>
            <a:r>
              <a:rPr lang="en-GB" dirty="0"/>
              <a:t>Feedback:</a:t>
            </a:r>
          </a:p>
          <a:p>
            <a:r>
              <a:rPr lang="en-GB" dirty="0"/>
              <a:t>A = That is not correct. The total power P = VI = 9V x 0.03A = 0,27 watts. So while this resistor would work, its rating is quite far above what is needed. Therefore, it would be a waste of money using this resistor.</a:t>
            </a:r>
          </a:p>
          <a:p>
            <a:r>
              <a:rPr lang="en-GB" dirty="0"/>
              <a:t>B = Well done. That is right. The total power P = VI = 9V x 0.03A = 0,27 watts. A resistor rated at 0,5 watts would do well in this circuit.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 = That is not correct. The total power P = VI = 9V x 0.03A = 0,27 watts. A 0,25 watt resistor would likely be damaged.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 = That is not correct. The total power P = VI = 9V x 0.03A = 0,27 watts. So while this resistor would work, its rating is quite far above what is needed. Therefore, it would be a waste of money using this resistor.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t>27</a:t>
            </a:fld>
            <a:endParaRPr lang="en-GB"/>
          </a:p>
        </p:txBody>
      </p:sp>
    </p:spTree>
    <p:extLst>
      <p:ext uri="{BB962C8B-B14F-4D97-AF65-F5344CB8AC3E}">
        <p14:creationId xmlns:p14="http://schemas.microsoft.com/office/powerpoint/2010/main" val="11105010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28</a:t>
            </a:fld>
            <a:endParaRPr lang="en-GB"/>
          </a:p>
        </p:txBody>
      </p:sp>
    </p:spTree>
    <p:extLst>
      <p:ext uri="{BB962C8B-B14F-4D97-AF65-F5344CB8AC3E}">
        <p14:creationId xmlns:p14="http://schemas.microsoft.com/office/powerpoint/2010/main" val="40119328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29</a:t>
            </a:fld>
            <a:endParaRPr lang="en-GB"/>
          </a:p>
        </p:txBody>
      </p:sp>
    </p:spTree>
    <p:extLst>
      <p:ext uri="{BB962C8B-B14F-4D97-AF65-F5344CB8AC3E}">
        <p14:creationId xmlns:p14="http://schemas.microsoft.com/office/powerpoint/2010/main" val="22743959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30</a:t>
            </a:fld>
            <a:endParaRPr lang="en-GB"/>
          </a:p>
        </p:txBody>
      </p:sp>
    </p:spTree>
    <p:extLst>
      <p:ext uri="{BB962C8B-B14F-4D97-AF65-F5344CB8AC3E}">
        <p14:creationId xmlns:p14="http://schemas.microsoft.com/office/powerpoint/2010/main" val="404357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41514075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31</a:t>
            </a:fld>
            <a:endParaRPr lang="en-GB"/>
          </a:p>
        </p:txBody>
      </p:sp>
    </p:spTree>
    <p:extLst>
      <p:ext uri="{BB962C8B-B14F-4D97-AF65-F5344CB8AC3E}">
        <p14:creationId xmlns:p14="http://schemas.microsoft.com/office/powerpoint/2010/main" val="19602817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32</a:t>
            </a:fld>
            <a:endParaRPr lang="en-GB"/>
          </a:p>
        </p:txBody>
      </p:sp>
    </p:spTree>
    <p:extLst>
      <p:ext uri="{BB962C8B-B14F-4D97-AF65-F5344CB8AC3E}">
        <p14:creationId xmlns:p14="http://schemas.microsoft.com/office/powerpoint/2010/main" val="34910875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Img01 = image of a carbon resistor, a wire wound resistor and a potentiometer.</a:t>
            </a:r>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8592171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r>
              <a:rPr lang="en-US" dirty="0"/>
              <a:t>Reproduce schematic image as an image with hotspots over each component.</a:t>
            </a:r>
          </a:p>
          <a:p>
            <a:endParaRPr lang="en-US" dirty="0"/>
          </a:p>
          <a:p>
            <a:r>
              <a:rPr lang="en-US" dirty="0"/>
              <a:t>Component01 = on click present a tooltip with “This symbol represents a voltage source like a battery. Use a 9V battery.”</a:t>
            </a:r>
          </a:p>
          <a:p>
            <a:r>
              <a:rPr lang="en-US" dirty="0"/>
              <a:t>Component02 = on click present a tooltip with “This symbol represents a resistor. In this case we have called the resistor R1.” Place your 1K</a:t>
            </a:r>
            <a:r>
              <a:rPr lang="en-GB" sz="1200" i="0" dirty="0"/>
              <a:t>Ω resistor here</a:t>
            </a:r>
            <a:r>
              <a:rPr lang="en-GB" sz="1200" dirty="0"/>
              <a:t>?</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Component03 = on click present a tooltip with “This symbol represents a resistor. In this case we have called the resistor R2.” Place your 500</a:t>
            </a:r>
            <a:r>
              <a:rPr lang="en-GB" sz="1200" i="1" dirty="0"/>
              <a:t>Ω</a:t>
            </a:r>
            <a:r>
              <a:rPr lang="en-GB" sz="1200" dirty="0"/>
              <a:t> resistor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Hide tooltip on clicking away from component or another component.</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Button01 = play vid01 (see brief) full screen</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2302439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indent="0">
              <a:buFont typeface="+mj-lt"/>
              <a:buNone/>
            </a:pPr>
            <a:r>
              <a:rPr lang="en-GB" sz="1200" dirty="0"/>
              <a:t>Button 01 – Launch file selection window</a:t>
            </a:r>
          </a:p>
          <a:p>
            <a:pPr marL="0" indent="0">
              <a:buFont typeface="+mj-lt"/>
              <a:buNone/>
            </a:pPr>
            <a:r>
              <a:rPr lang="en-GB" sz="1200" dirty="0"/>
              <a:t>Button 02 – Upload file</a:t>
            </a:r>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41862932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Img02 = image of the same multimeter guide screenshot as used in 10_02_03 slide 10 linking to the same document.</a:t>
            </a:r>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2027117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Img03 = image of the words “Step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voltage entered. It should be between 8V and 9.5V.</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Remember to make a note of the voltage on your paper.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a:t>
            </a:r>
            <a:r>
              <a:rPr lang="en-GB" dirty="0"/>
              <a:t>Your battery’s voltage should be about 9V. If it is less than 8V, you should try and get a new battery. If you cannot right now, use the voltage reading you got. Remember to write it down on your paper.</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3182229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71463" y="1143000"/>
            <a:ext cx="6315075"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Img04 = image of the words “Step 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Button01 = on click, check the resistance entered. It should be between 5.5V and 6.5V</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Feedback: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in range – That look’s about right. Well done. You measured the voltage across resistor R1 (1K</a:t>
            </a:r>
            <a:r>
              <a:rPr lang="en-GB" sz="1200" i="0" dirty="0"/>
              <a:t>Ω) as being about 6V. Remember to write this value down on a piece of paper.</a:t>
            </a:r>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If not in range - The voltage across R1 (the 1K</a:t>
            </a:r>
            <a:r>
              <a:rPr lang="en-GB" sz="1200" i="0" dirty="0"/>
              <a:t>Ω resistor) should be about 6V</a:t>
            </a:r>
            <a:r>
              <a:rPr lang="en-GB" dirty="0"/>
              <a:t>. Check your reading again.</a:t>
            </a:r>
            <a:endParaRPr lang="en-US"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2960719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818909"/>
            <a:ext cx="7679531" cy="1742064"/>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2" y="2628154"/>
            <a:ext cx="7679531" cy="120809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7" name="Rectangle 6">
            <a:extLst>
              <a:ext uri="{FF2B5EF4-FFF2-40B4-BE49-F238E27FC236}">
                <a16:creationId xmlns:a16="http://schemas.microsoft.com/office/drawing/2014/main" id="{5E407DE3-9DDB-4BC9-B55A-F75D494A9618}"/>
              </a:ext>
            </a:extLst>
          </p:cNvPr>
          <p:cNvSpPr/>
          <p:nvPr userDrawn="1"/>
        </p:nvSpPr>
        <p:spPr>
          <a:xfrm>
            <a:off x="392011" y="4383866"/>
            <a:ext cx="9455351" cy="507831"/>
          </a:xfrm>
          <a:prstGeom prst="rect">
            <a:avLst/>
          </a:prstGeom>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900" b="0" i="1" u="none" strike="noStrike" kern="1200" cap="none" spc="0" normalizeH="0" baseline="0" noProof="0" dirty="0">
                <a:ln>
                  <a:noFill/>
                </a:ln>
                <a:solidFill>
                  <a:srgbClr val="43525A"/>
                </a:solidFill>
                <a:effectLst/>
                <a:uLnTx/>
                <a:uFillTx/>
                <a:latin typeface="+mn-lt"/>
                <a:ea typeface="+mn-ea"/>
                <a:cs typeface="+mn-cs"/>
              </a:rPr>
              <a:t>All copyright and intellectual property rights in respect of materials developed by the service provider during this project will vest in the Department of Higher Education and Training, which will have the right to allow any individual, company, agency or organisation to use or modify the materials for any purpose approved by this Department, including selling the materials or releasing them as Open Educational Resources (OER) under an appropriate copyright license. </a:t>
            </a:r>
          </a:p>
        </p:txBody>
      </p:sp>
    </p:spTree>
    <p:custDataLst>
      <p:tags r:id="rId1"/>
    </p:custDataLst>
    <p:extLst>
      <p:ext uri="{BB962C8B-B14F-4D97-AF65-F5344CB8AC3E}">
        <p14:creationId xmlns:p14="http://schemas.microsoft.com/office/powerpoint/2010/main" val="294117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597250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266406"/>
            <a:ext cx="2207865" cy="424048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266406"/>
            <a:ext cx="6495604" cy="42404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2883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8" y="1315814"/>
            <a:ext cx="8831461" cy="3551308"/>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553930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332030"/>
            <a:ext cx="4347228" cy="3538335"/>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334348"/>
            <a:ext cx="4553056" cy="3514243"/>
          </a:xfrm>
        </p:spPr>
        <p:txBody>
          <a:bodyPr/>
          <a:lstStyle/>
          <a:p>
            <a:endParaRPr lang="en-GB" dirty="0"/>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308031"/>
            <a:ext cx="8110936" cy="371446"/>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297722"/>
            <a:ext cx="676788" cy="406714"/>
          </a:xfrm>
          <a:prstGeom prst="rect">
            <a:avLst/>
          </a:prstGeom>
          <a:noFill/>
        </p:spPr>
        <p:txBody>
          <a:bodyPr wrap="none" rtlCol="0">
            <a:spAutoFit/>
          </a:bodyPr>
          <a:lstStyle/>
          <a:p>
            <a:r>
              <a:rPr lang="en-GB" sz="2043" dirty="0"/>
              <a:t>URL:</a:t>
            </a:r>
          </a:p>
        </p:txBody>
      </p:sp>
      <p:sp>
        <p:nvSpPr>
          <p:cNvPr id="8" name="Title 1"/>
          <p:cNvSpPr>
            <a:spLocks noGrp="1"/>
          </p:cNvSpPr>
          <p:nvPr>
            <p:ph type="title"/>
          </p:nvPr>
        </p:nvSpPr>
        <p:spPr>
          <a:xfrm>
            <a:off x="703958" y="266408"/>
            <a:ext cx="8831461" cy="967170"/>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4550644"/>
            <a:ext cx="4351734"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250155"/>
            <a:ext cx="4351734"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618127"/>
            <a:ext cx="4351734" cy="2932783"/>
          </a:xfrm>
        </p:spPr>
        <p:txBody>
          <a:bodyPr/>
          <a:lstStyle/>
          <a:p>
            <a:endParaRPr lang="en-GB"/>
          </a:p>
        </p:txBody>
      </p:sp>
      <p:sp>
        <p:nvSpPr>
          <p:cNvPr id="16" name="Picture Placeholder 14"/>
          <p:cNvSpPr>
            <a:spLocks noGrp="1"/>
          </p:cNvSpPr>
          <p:nvPr>
            <p:ph type="pic" sz="quarter" idx="15"/>
          </p:nvPr>
        </p:nvSpPr>
        <p:spPr>
          <a:xfrm>
            <a:off x="5183683" y="1619647"/>
            <a:ext cx="4351734" cy="2932783"/>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6" y="4550644"/>
            <a:ext cx="8831459" cy="371446"/>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246499"/>
            <a:ext cx="8831459" cy="371446"/>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8" y="1618127"/>
            <a:ext cx="8831461" cy="2932783"/>
          </a:xfrm>
        </p:spPr>
        <p:txBody>
          <a:bodyPr/>
          <a:lstStyle/>
          <a:p>
            <a:endParaRPr lang="en-GB"/>
          </a:p>
        </p:txBody>
      </p:sp>
      <p:sp>
        <p:nvSpPr>
          <p:cNvPr id="4" name="TextBox 3">
            <a:extLst>
              <a:ext uri="{FF2B5EF4-FFF2-40B4-BE49-F238E27FC236}">
                <a16:creationId xmlns:a16="http://schemas.microsoft.com/office/drawing/2014/main" id="{3CC66BF8-9F36-274C-974D-1343BDA00F29}"/>
              </a:ext>
            </a:extLst>
          </p:cNvPr>
          <p:cNvSpPr txBox="1"/>
          <p:nvPr userDrawn="1"/>
        </p:nvSpPr>
        <p:spPr>
          <a:xfrm>
            <a:off x="703956" y="511892"/>
            <a:ext cx="8831459" cy="541367"/>
          </a:xfrm>
          <a:prstGeom prst="rect">
            <a:avLst/>
          </a:prstGeom>
          <a:noFill/>
        </p:spPr>
        <p:txBody>
          <a:bodyPr wrap="square" rtlCol="0" anchor="ctr">
            <a:spAutoFit/>
          </a:bodyPr>
          <a:lstStyle/>
          <a:p>
            <a:r>
              <a:rPr lang="en-GB" sz="2918" b="1" dirty="0"/>
              <a:t>Unit Objectives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8" y="1344587"/>
            <a:ext cx="8831461" cy="3088060"/>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58" y="962832"/>
            <a:ext cx="2363339" cy="406714"/>
          </a:xfrm>
          <a:prstGeom prst="rect">
            <a:avLst/>
          </a:prstGeom>
          <a:noFill/>
        </p:spPr>
        <p:txBody>
          <a:bodyPr wrap="none" rtlCol="0">
            <a:spAutoFit/>
          </a:bodyPr>
          <a:lstStyle/>
          <a:p>
            <a:r>
              <a:rPr lang="en-GB" sz="2043" b="1" dirty="0"/>
              <a:t>In this topic we will:</a:t>
            </a:r>
          </a:p>
        </p:txBody>
      </p:sp>
      <p:sp>
        <p:nvSpPr>
          <p:cNvPr id="3" name="TextBox 2">
            <a:extLst>
              <a:ext uri="{FF2B5EF4-FFF2-40B4-BE49-F238E27FC236}">
                <a16:creationId xmlns:a16="http://schemas.microsoft.com/office/drawing/2014/main" id="{57618537-F5E9-3749-AC7F-D2C31DFF0143}"/>
              </a:ext>
            </a:extLst>
          </p:cNvPr>
          <p:cNvSpPr txBox="1"/>
          <p:nvPr userDrawn="1"/>
        </p:nvSpPr>
        <p:spPr>
          <a:xfrm>
            <a:off x="703958" y="308694"/>
            <a:ext cx="8831461" cy="541367"/>
          </a:xfrm>
          <a:prstGeom prst="rect">
            <a:avLst/>
          </a:prstGeom>
          <a:noFill/>
        </p:spPr>
        <p:txBody>
          <a:bodyPr wrap="square" rtlCol="0">
            <a:spAutoFit/>
          </a:bodyPr>
          <a:lstStyle/>
          <a:p>
            <a:r>
              <a:rPr lang="en-GB" sz="2918"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51197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247476"/>
            <a:ext cx="8831461" cy="2081441"/>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24" y="3348608"/>
            <a:ext cx="8831461" cy="1094581"/>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07181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332030"/>
            <a:ext cx="4351734" cy="317486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361721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266406"/>
            <a:ext cx="8831461" cy="967170"/>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226626"/>
            <a:ext cx="4331735"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1" y="1827777"/>
            <a:ext cx="4331735"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226626"/>
            <a:ext cx="4353068" cy="601151"/>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1827777"/>
            <a:ext cx="4353068" cy="268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30757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162762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23942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720455"/>
            <a:ext cx="5183684" cy="3555941"/>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16066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33587"/>
            <a:ext cx="3302465" cy="1167553"/>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720455"/>
            <a:ext cx="5183684" cy="3555941"/>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291" y="1501140"/>
            <a:ext cx="3302465" cy="2781048"/>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9/20/2018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590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266406"/>
            <a:ext cx="8831461" cy="96717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332030"/>
            <a:ext cx="8831461" cy="317486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4637782"/>
            <a:ext cx="2303859" cy="266406"/>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t>9/20/2018</a:t>
            </a:fld>
            <a:endParaRPr lang="en-US" dirty="0"/>
          </a:p>
        </p:txBody>
      </p:sp>
      <p:sp>
        <p:nvSpPr>
          <p:cNvPr id="5" name="Footer Placeholder 4"/>
          <p:cNvSpPr>
            <a:spLocks noGrp="1"/>
          </p:cNvSpPr>
          <p:nvPr>
            <p:ph type="ftr" sz="quarter" idx="3"/>
          </p:nvPr>
        </p:nvSpPr>
        <p:spPr>
          <a:xfrm>
            <a:off x="3391793" y="4637782"/>
            <a:ext cx="3455789" cy="266406"/>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59" y="4637782"/>
            <a:ext cx="2303859" cy="266406"/>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3831019164"/>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665" r:id="rId13"/>
    <p:sldLayoutId id="2147483661" r:id="rId14"/>
    <p:sldLayoutId id="2147483652" r:id="rId15"/>
    <p:sldLayoutId id="2147483664" r:id="rId16"/>
    <p:sldLayoutId id="2147483660"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comments" Target="../comments/comment4.xml"/><Relationship Id="rId5" Type="http://schemas.openxmlformats.org/officeDocument/2006/relationships/image" Target="../media/image2.svg"/><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comments" Target="../comments/comment5.xml"/><Relationship Id="rId5" Type="http://schemas.openxmlformats.org/officeDocument/2006/relationships/image" Target="../media/image2.svg"/><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11.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ags" Target="../tags/tag14.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1.png"/><Relationship Id="rId9"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2.sv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 Id="rId5" Type="http://schemas.openxmlformats.org/officeDocument/2006/relationships/image" Target="../media/image6.svg"/><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image" Target="../media/image11.png"/><Relationship Id="rId5" Type="http://schemas.openxmlformats.org/officeDocument/2006/relationships/image" Target="../media/image6.sv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comments" Target="../comments/comment6.xml"/><Relationship Id="rId2" Type="http://schemas.openxmlformats.org/officeDocument/2006/relationships/slideLayout" Target="../slideLayouts/slideLayout2.xml"/><Relationship Id="rId1" Type="http://schemas.openxmlformats.org/officeDocument/2006/relationships/tags" Target="../tags/tag19.xml"/><Relationship Id="rId6" Type="http://schemas.openxmlformats.org/officeDocument/2006/relationships/image" Target="../media/image12.tiff"/><Relationship Id="rId5" Type="http://schemas.openxmlformats.org/officeDocument/2006/relationships/image" Target="../media/image2.sv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13.png"/><Relationship Id="rId5" Type="http://schemas.openxmlformats.org/officeDocument/2006/relationships/image" Target="../media/image2.sv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1.xml"/><Relationship Id="rId5" Type="http://schemas.openxmlformats.org/officeDocument/2006/relationships/image" Target="../media/image2.sv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comments" Target="../comments/comment7.xml"/><Relationship Id="rId5" Type="http://schemas.openxmlformats.org/officeDocument/2006/relationships/image" Target="../media/image2.sv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image" Target="../media/image14.png"/><Relationship Id="rId5" Type="http://schemas.openxmlformats.org/officeDocument/2006/relationships/image" Target="../media/image2.svg"/><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2.xml"/><Relationship Id="rId1" Type="http://schemas.openxmlformats.org/officeDocument/2006/relationships/tags" Target="../tags/tag30.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tags" Target="../tags/tag3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2.xml"/><Relationship Id="rId1" Type="http://schemas.openxmlformats.org/officeDocument/2006/relationships/tags" Target="../tags/tag3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12.xml"/><Relationship Id="rId1" Type="http://schemas.openxmlformats.org/officeDocument/2006/relationships/tags" Target="../tags/tag33.xml"/><Relationship Id="rId5" Type="http://schemas.openxmlformats.org/officeDocument/2006/relationships/hyperlink" Target="http://everycircuit.com/circuit/6011278182318080" TargetMode="External"/><Relationship Id="rId4" Type="http://schemas.openxmlformats.org/officeDocument/2006/relationships/hyperlink" Target="http://everycircuit.com/circuit/5866742265151488" TargetMode="Externa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2.xml"/><Relationship Id="rId1" Type="http://schemas.openxmlformats.org/officeDocument/2006/relationships/tags" Target="../tags/tag3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notesSlide" Target="../notesSlides/notesSlide5.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3.png"/><Relationship Id="rId5" Type="http://schemas.openxmlformats.org/officeDocument/2006/relationships/image" Target="../media/image2.svg"/><Relationship Id="rId4" Type="http://schemas.openxmlformats.org/officeDocument/2006/relationships/image" Target="../media/image1.png"/><Relationship Id="rId9" Type="http://schemas.openxmlformats.org/officeDocument/2006/relationships/comments" Target="../comments/commen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comments" Target="../comments/comment2.xml"/><Relationship Id="rId5" Type="http://schemas.openxmlformats.org/officeDocument/2006/relationships/image" Target="../media/image2.sv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 Id="rId5" Type="http://schemas.openxmlformats.org/officeDocument/2006/relationships/image" Target="../media/image2.sv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comments" Target="../comments/comment3.xml"/><Relationship Id="rId5" Type="http://schemas.openxmlformats.org/officeDocument/2006/relationships/image" Target="../media/image2.sv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GB" dirty="0"/>
              <a:t>Electronics</a:t>
            </a:r>
          </a:p>
        </p:txBody>
      </p:sp>
      <p:sp>
        <p:nvSpPr>
          <p:cNvPr id="3" name="Subtitle 2"/>
          <p:cNvSpPr>
            <a:spLocks noGrp="1"/>
          </p:cNvSpPr>
          <p:nvPr>
            <p:ph type="subTitle" idx="1"/>
          </p:nvPr>
        </p:nvSpPr>
        <p:spPr/>
        <p:txBody>
          <a:bodyPr>
            <a:normAutofit/>
          </a:bodyPr>
          <a:lstStyle/>
          <a:p>
            <a:pPr algn="l"/>
            <a:r>
              <a:rPr lang="en-GB" sz="2400" dirty="0"/>
              <a:t>Topic 3: Resistors</a:t>
            </a:r>
          </a:p>
        </p:txBody>
      </p:sp>
    </p:spTree>
    <p:custDataLst>
      <p:tags r:id="rId1"/>
    </p:custDataLst>
    <p:extLst>
      <p:ext uri="{BB962C8B-B14F-4D97-AF65-F5344CB8AC3E}">
        <p14:creationId xmlns:p14="http://schemas.microsoft.com/office/powerpoint/2010/main" val="2085012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2</a:t>
            </a:r>
          </a:p>
        </p:txBody>
      </p:sp>
      <p:sp>
        <p:nvSpPr>
          <p:cNvPr id="3" name="Content Placeholder 2"/>
          <p:cNvSpPr>
            <a:spLocks noGrp="1"/>
          </p:cNvSpPr>
          <p:nvPr>
            <p:ph idx="1"/>
          </p:nvPr>
        </p:nvSpPr>
        <p:spPr>
          <a:xfrm>
            <a:off x="1122532" y="1091868"/>
            <a:ext cx="5014798" cy="1156657"/>
          </a:xfrm>
          <a:solidFill>
            <a:schemeClr val="tx2">
              <a:lumMod val="40000"/>
              <a:lumOff val="60000"/>
            </a:schemeClr>
          </a:solidFill>
        </p:spPr>
        <p:txBody>
          <a:bodyPr>
            <a:noAutofit/>
          </a:bodyPr>
          <a:lstStyle/>
          <a:p>
            <a:pPr marL="0" indent="0" algn="just">
              <a:buNone/>
            </a:pPr>
            <a:r>
              <a:rPr lang="en-GB" sz="2400" i="1" dirty="0"/>
              <a:t>Measure the voltage across resistor R1 (the 1kΩ resistor (using your </a:t>
            </a:r>
            <a:r>
              <a:rPr lang="en-GB" sz="2400" i="1" dirty="0" err="1"/>
              <a:t>multimeter</a:t>
            </a:r>
            <a:r>
              <a:rPr lang="en-GB" sz="2400" i="1" dirty="0"/>
              <a: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Img04</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
        <p:nvSpPr>
          <p:cNvPr id="18" name="Rectangle 17">
            <a:extLst>
              <a:ext uri="{FF2B5EF4-FFF2-40B4-BE49-F238E27FC236}">
                <a16:creationId xmlns:a16="http://schemas.microsoft.com/office/drawing/2014/main" id="{77C0A8CB-7FB1-4F41-8514-3A99A392615E}"/>
              </a:ext>
            </a:extLst>
          </p:cNvPr>
          <p:cNvSpPr/>
          <p:nvPr/>
        </p:nvSpPr>
        <p:spPr>
          <a:xfrm>
            <a:off x="1251597" y="2890479"/>
            <a:ext cx="2151911"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ounded Rectangle 18">
            <a:extLst>
              <a:ext uri="{FF2B5EF4-FFF2-40B4-BE49-F238E27FC236}">
                <a16:creationId xmlns:a16="http://schemas.microsoft.com/office/drawing/2014/main" id="{7665C297-64BD-C544-B875-991DA397BC39}"/>
              </a:ext>
            </a:extLst>
          </p:cNvPr>
          <p:cNvSpPr/>
          <p:nvPr/>
        </p:nvSpPr>
        <p:spPr>
          <a:xfrm>
            <a:off x="1251597" y="3506420"/>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20" name="TextBox 19">
            <a:extLst>
              <a:ext uri="{FF2B5EF4-FFF2-40B4-BE49-F238E27FC236}">
                <a16:creationId xmlns:a16="http://schemas.microsoft.com/office/drawing/2014/main" id="{A59EAEA8-BA87-2945-A6CA-73DF2523B454}"/>
              </a:ext>
            </a:extLst>
          </p:cNvPr>
          <p:cNvSpPr txBox="1"/>
          <p:nvPr/>
        </p:nvSpPr>
        <p:spPr>
          <a:xfrm>
            <a:off x="1122532" y="2404480"/>
            <a:ext cx="3703907" cy="461665"/>
          </a:xfrm>
          <a:prstGeom prst="rect">
            <a:avLst/>
          </a:prstGeom>
          <a:noFill/>
        </p:spPr>
        <p:txBody>
          <a:bodyPr wrap="square" rtlCol="0">
            <a:spAutoFit/>
          </a:bodyPr>
          <a:lstStyle/>
          <a:p>
            <a:r>
              <a:rPr lang="en-GB" sz="2400" dirty="0"/>
              <a:t>Enter the voltage across R1</a:t>
            </a:r>
          </a:p>
        </p:txBody>
      </p:sp>
      <p:sp>
        <p:nvSpPr>
          <p:cNvPr id="21" name="TextBox 20">
            <a:extLst>
              <a:ext uri="{FF2B5EF4-FFF2-40B4-BE49-F238E27FC236}">
                <a16:creationId xmlns:a16="http://schemas.microsoft.com/office/drawing/2014/main" id="{9E7A4D26-2886-CA49-9D9F-A60A4E109AEF}"/>
              </a:ext>
            </a:extLst>
          </p:cNvPr>
          <p:cNvSpPr txBox="1"/>
          <p:nvPr/>
        </p:nvSpPr>
        <p:spPr>
          <a:xfrm>
            <a:off x="3403508" y="2890479"/>
            <a:ext cx="359394" cy="461665"/>
          </a:xfrm>
          <a:prstGeom prst="rect">
            <a:avLst/>
          </a:prstGeom>
          <a:noFill/>
        </p:spPr>
        <p:txBody>
          <a:bodyPr wrap="none" rtlCol="0">
            <a:spAutoFit/>
          </a:bodyPr>
          <a:lstStyle/>
          <a:p>
            <a:r>
              <a:rPr lang="en-GB" sz="2400" dirty="0"/>
              <a:t>V</a:t>
            </a:r>
          </a:p>
        </p:txBody>
      </p:sp>
    </p:spTree>
    <p:custDataLst>
      <p:tags r:id="rId1"/>
    </p:custDataLst>
    <p:extLst>
      <p:ext uri="{BB962C8B-B14F-4D97-AF65-F5344CB8AC3E}">
        <p14:creationId xmlns:p14="http://schemas.microsoft.com/office/powerpoint/2010/main" val="2978793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3</a:t>
            </a:r>
          </a:p>
        </p:txBody>
      </p:sp>
      <p:sp>
        <p:nvSpPr>
          <p:cNvPr id="3" name="Content Placeholder 2"/>
          <p:cNvSpPr>
            <a:spLocks noGrp="1"/>
          </p:cNvSpPr>
          <p:nvPr>
            <p:ph idx="1"/>
          </p:nvPr>
        </p:nvSpPr>
        <p:spPr>
          <a:xfrm>
            <a:off x="1122532" y="1091868"/>
            <a:ext cx="5014798" cy="1141666"/>
          </a:xfrm>
          <a:solidFill>
            <a:schemeClr val="tx2">
              <a:lumMod val="40000"/>
              <a:lumOff val="60000"/>
            </a:schemeClr>
          </a:solidFill>
        </p:spPr>
        <p:txBody>
          <a:bodyPr>
            <a:noAutofit/>
          </a:bodyPr>
          <a:lstStyle/>
          <a:p>
            <a:pPr marL="0" indent="0" algn="just">
              <a:buNone/>
            </a:pPr>
            <a:r>
              <a:rPr lang="en-GB" sz="2400" i="1" dirty="0"/>
              <a:t>Measure the voltage across resistor R2 (the 500Ω resistor) using your </a:t>
            </a:r>
            <a:r>
              <a:rPr lang="en-GB" sz="2400" i="1" dirty="0" err="1"/>
              <a:t>multimeter</a:t>
            </a:r>
            <a:r>
              <a:rPr lang="en-GB" sz="2400" i="1" dirty="0"/>
              <a: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Img05</a:t>
            </a:r>
          </a:p>
        </p:txBody>
      </p:sp>
      <p:sp>
        <p:nvSpPr>
          <p:cNvPr id="12" name="Rectangle 11">
            <a:extLst>
              <a:ext uri="{FF2B5EF4-FFF2-40B4-BE49-F238E27FC236}">
                <a16:creationId xmlns:a16="http://schemas.microsoft.com/office/drawing/2014/main" id="{5A0E2C14-3F79-074F-8882-A0BBD8A0FF94}"/>
              </a:ext>
            </a:extLst>
          </p:cNvPr>
          <p:cNvSpPr/>
          <p:nvPr/>
        </p:nvSpPr>
        <p:spPr>
          <a:xfrm>
            <a:off x="1251597" y="2890479"/>
            <a:ext cx="2151911"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251597" y="3506420"/>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2404480"/>
            <a:ext cx="3703907" cy="461665"/>
          </a:xfrm>
          <a:prstGeom prst="rect">
            <a:avLst/>
          </a:prstGeom>
          <a:noFill/>
        </p:spPr>
        <p:txBody>
          <a:bodyPr wrap="square" rtlCol="0">
            <a:spAutoFit/>
          </a:bodyPr>
          <a:lstStyle/>
          <a:p>
            <a:r>
              <a:rPr lang="en-GB" sz="2400" dirty="0"/>
              <a:t>Enter the voltage across R2</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403508" y="2890479"/>
            <a:ext cx="359394" cy="461665"/>
          </a:xfrm>
          <a:prstGeom prst="rect">
            <a:avLst/>
          </a:prstGeom>
          <a:noFill/>
        </p:spPr>
        <p:txBody>
          <a:bodyPr wrap="none" rtlCol="0">
            <a:spAutoFit/>
          </a:bodyPr>
          <a:lstStyle/>
          <a:p>
            <a:r>
              <a:rPr lang="en-GB" sz="2400" dirty="0"/>
              <a:t>V</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p:spTree>
    <p:custDataLst>
      <p:tags r:id="rId1"/>
    </p:custDataLst>
    <p:extLst>
      <p:ext uri="{BB962C8B-B14F-4D97-AF65-F5344CB8AC3E}">
        <p14:creationId xmlns:p14="http://schemas.microsoft.com/office/powerpoint/2010/main" val="17460247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4</a:t>
            </a:r>
          </a:p>
        </p:txBody>
      </p:sp>
      <p:sp>
        <p:nvSpPr>
          <p:cNvPr id="3" name="Content Placeholder 2"/>
          <p:cNvSpPr>
            <a:spLocks noGrp="1"/>
          </p:cNvSpPr>
          <p:nvPr>
            <p:ph idx="1"/>
          </p:nvPr>
        </p:nvSpPr>
        <p:spPr>
          <a:xfrm>
            <a:off x="1122532" y="1091867"/>
            <a:ext cx="5014798" cy="1730171"/>
          </a:xfrm>
          <a:solidFill>
            <a:schemeClr val="tx2">
              <a:lumMod val="40000"/>
              <a:lumOff val="60000"/>
            </a:schemeClr>
          </a:solidFill>
        </p:spPr>
        <p:txBody>
          <a:bodyPr>
            <a:noAutofit/>
          </a:bodyPr>
          <a:lstStyle/>
          <a:p>
            <a:pPr marL="0" indent="0" algn="just">
              <a:buNone/>
            </a:pPr>
            <a:r>
              <a:rPr lang="en-GB" sz="2400" i="1" dirty="0"/>
              <a:t>What do you notice about the voltages across R1 and R2? Which of the following describes the relationship between the voltage across R1 and R2?</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Img06</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91868"/>
            <a:ext cx="854046" cy="854046"/>
          </a:xfrm>
          <a:prstGeom prst="rect">
            <a:avLst/>
          </a:prstGeom>
        </p:spPr>
      </p:pic>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203EC3D5-256D-4F42-AD4C-885CFEB20DE6}"/>
                  </a:ext>
                </a:extLst>
              </p:cNvPr>
              <p:cNvSpPr txBox="1"/>
              <p:nvPr/>
            </p:nvSpPr>
            <p:spPr>
              <a:xfrm>
                <a:off x="1122532" y="2983100"/>
                <a:ext cx="961545"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𝑅</m:t>
                          </m:r>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2</m:t>
                              </m:r>
                            </m:sub>
                          </m:sSub>
                        </m:den>
                      </m:f>
                    </m:oMath>
                  </m:oMathPara>
                </a14:m>
                <a:endParaRPr lang="en-GB" dirty="0"/>
              </a:p>
            </p:txBody>
          </p:sp>
        </mc:Choice>
        <mc:Fallback xmlns="">
          <p:sp>
            <p:nvSpPr>
              <p:cNvPr id="4" name="TextBox 3">
                <a:extLst>
                  <a:ext uri="{FF2B5EF4-FFF2-40B4-BE49-F238E27FC236}">
                    <a16:creationId xmlns:a16="http://schemas.microsoft.com/office/drawing/2014/main" id="{203EC3D5-256D-4F42-AD4C-885CFEB20DE6}"/>
                  </a:ext>
                </a:extLst>
              </p:cNvPr>
              <p:cNvSpPr txBox="1">
                <a:spLocks noRot="1" noChangeAspect="1" noMove="1" noResize="1" noEditPoints="1" noAdjustHandles="1" noChangeArrowheads="1" noChangeShapeType="1" noTextEdit="1"/>
              </p:cNvSpPr>
              <p:nvPr/>
            </p:nvSpPr>
            <p:spPr>
              <a:xfrm>
                <a:off x="1122532" y="2983100"/>
                <a:ext cx="961545" cy="565732"/>
              </a:xfrm>
              <a:prstGeom prst="rect">
                <a:avLst/>
              </a:prstGeom>
              <a:blipFill>
                <a:blip r:embed="rId6"/>
                <a:stretch>
                  <a:fillRect l="-3896" t="-4444" r="-1299"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2" name="TextBox 11">
                <a:extLst>
                  <a:ext uri="{FF2B5EF4-FFF2-40B4-BE49-F238E27FC236}">
                    <a16:creationId xmlns:a16="http://schemas.microsoft.com/office/drawing/2014/main" id="{C043824B-E719-AB43-91D4-48259510CF95}"/>
                  </a:ext>
                </a:extLst>
              </p:cNvPr>
              <p:cNvSpPr txBox="1"/>
              <p:nvPr/>
            </p:nvSpPr>
            <p:spPr>
              <a:xfrm>
                <a:off x="1122532" y="3840038"/>
                <a:ext cx="961545"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i="1" smtClean="0">
                              <a:latin typeface="Cambria Math" panose="02040503050406030204" pitchFamily="18" charset="0"/>
                            </a:rPr>
                          </m:ctrlPr>
                        </m:fPr>
                        <m:num>
                          <m:r>
                            <a:rPr lang="en-US" b="0" i="1" smtClean="0">
                              <a:latin typeface="Cambria Math" panose="02040503050406030204" pitchFamily="18" charset="0"/>
                            </a:rPr>
                            <m:t>𝑅</m:t>
                          </m:r>
                          <m:r>
                            <a:rPr lang="en-US" b="0" i="1" smtClean="0">
                              <a:latin typeface="Cambria Math" panose="02040503050406030204" pitchFamily="18" charset="0"/>
                            </a:rPr>
                            <m:t>1</m:t>
                          </m:r>
                        </m:num>
                        <m:den>
                          <m:r>
                            <a:rPr lang="en-US" b="0" i="1" smtClean="0">
                              <a:latin typeface="Cambria Math" panose="02040503050406030204" pitchFamily="18" charset="0"/>
                            </a:rPr>
                            <m:t>𝑅</m:t>
                          </m:r>
                          <m:r>
                            <a:rPr lang="en-US" b="0" i="1" smtClean="0">
                              <a:latin typeface="Cambria Math" panose="02040503050406030204" pitchFamily="18" charset="0"/>
                            </a:rPr>
                            <m:t>2</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2</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1</m:t>
                              </m:r>
                            </m:sub>
                          </m:sSub>
                        </m:den>
                      </m:f>
                    </m:oMath>
                  </m:oMathPara>
                </a14:m>
                <a:endParaRPr lang="en-GB" dirty="0"/>
              </a:p>
            </p:txBody>
          </p:sp>
        </mc:Choice>
        <mc:Fallback xmlns="">
          <p:sp>
            <p:nvSpPr>
              <p:cNvPr id="12" name="TextBox 11">
                <a:extLst>
                  <a:ext uri="{FF2B5EF4-FFF2-40B4-BE49-F238E27FC236}">
                    <a16:creationId xmlns:a16="http://schemas.microsoft.com/office/drawing/2014/main" id="{C043824B-E719-AB43-91D4-48259510CF95}"/>
                  </a:ext>
                </a:extLst>
              </p:cNvPr>
              <p:cNvSpPr txBox="1">
                <a:spLocks noRot="1" noChangeAspect="1" noMove="1" noResize="1" noEditPoints="1" noAdjustHandles="1" noChangeArrowheads="1" noChangeShapeType="1" noTextEdit="1"/>
              </p:cNvSpPr>
              <p:nvPr/>
            </p:nvSpPr>
            <p:spPr>
              <a:xfrm>
                <a:off x="1122532" y="3840038"/>
                <a:ext cx="961545" cy="565732"/>
              </a:xfrm>
              <a:prstGeom prst="rect">
                <a:avLst/>
              </a:prstGeom>
              <a:blipFill>
                <a:blip r:embed="rId7"/>
                <a:stretch>
                  <a:fillRect l="-3896" t="-2174" r="-1299" b="-652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3E5A9D6-327E-AE46-88BC-ECF2AC7D7BBF}"/>
                  </a:ext>
                </a:extLst>
              </p:cNvPr>
              <p:cNvSpPr txBox="1"/>
              <p:nvPr/>
            </p:nvSpPr>
            <p:spPr>
              <a:xfrm>
                <a:off x="3223654" y="2983100"/>
                <a:ext cx="1402372" cy="56387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1×</m:t>
                      </m:r>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2=</m:t>
                      </m:r>
                      <m:f>
                        <m:fPr>
                          <m:ctrlPr>
                            <a:rPr lang="en-US" b="0" i="1" smtClean="0">
                              <a:latin typeface="Cambria Math" panose="02040503050406030204" pitchFamily="18" charset="0"/>
                            </a:rPr>
                          </m:ctrlPr>
                        </m:fPr>
                        <m:num>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1</m:t>
                              </m:r>
                            </m:sub>
                          </m:sSub>
                        </m:num>
                        <m:den>
                          <m:sSub>
                            <m:sSubPr>
                              <m:ctrlPr>
                                <a:rPr lang="en-US" b="0" i="1" smtClean="0">
                                  <a:latin typeface="Cambria Math" panose="02040503050406030204" pitchFamily="18" charset="0"/>
                                </a:rPr>
                              </m:ctrlPr>
                            </m:sSubPr>
                            <m:e>
                              <m:r>
                                <a:rPr lang="en-US" b="0" i="1" smtClean="0">
                                  <a:latin typeface="Cambria Math" panose="02040503050406030204" pitchFamily="18" charset="0"/>
                                </a:rPr>
                                <m:t>𝑉</m:t>
                              </m:r>
                            </m:e>
                            <m:sub>
                              <m:r>
                                <a:rPr lang="en-US" b="0" i="1" smtClean="0">
                                  <a:latin typeface="Cambria Math" panose="02040503050406030204" pitchFamily="18" charset="0"/>
                                </a:rPr>
                                <m:t>𝑅</m:t>
                              </m:r>
                              <m:r>
                                <a:rPr lang="en-US" b="0" i="1" smtClean="0">
                                  <a:latin typeface="Cambria Math" panose="02040503050406030204" pitchFamily="18" charset="0"/>
                                </a:rPr>
                                <m:t>2</m:t>
                              </m:r>
                            </m:sub>
                          </m:sSub>
                        </m:den>
                      </m:f>
                    </m:oMath>
                  </m:oMathPara>
                </a14:m>
                <a:endParaRPr lang="en-GB" dirty="0"/>
              </a:p>
            </p:txBody>
          </p:sp>
        </mc:Choice>
        <mc:Fallback xmlns="">
          <p:sp>
            <p:nvSpPr>
              <p:cNvPr id="15" name="TextBox 14">
                <a:extLst>
                  <a:ext uri="{FF2B5EF4-FFF2-40B4-BE49-F238E27FC236}">
                    <a16:creationId xmlns:a16="http://schemas.microsoft.com/office/drawing/2014/main" id="{A3E5A9D6-327E-AE46-88BC-ECF2AC7D7BBF}"/>
                  </a:ext>
                </a:extLst>
              </p:cNvPr>
              <p:cNvSpPr txBox="1">
                <a:spLocks noRot="1" noChangeAspect="1" noMove="1" noResize="1" noEditPoints="1" noAdjustHandles="1" noChangeArrowheads="1" noChangeShapeType="1" noTextEdit="1"/>
              </p:cNvSpPr>
              <p:nvPr/>
            </p:nvSpPr>
            <p:spPr>
              <a:xfrm>
                <a:off x="3223654" y="2983100"/>
                <a:ext cx="1402372" cy="563872"/>
              </a:xfrm>
              <a:prstGeom prst="rect">
                <a:avLst/>
              </a:prstGeom>
              <a:blipFill>
                <a:blip r:embed="rId8"/>
                <a:stretch>
                  <a:fillRect l="-2703" r="-901" b="-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18D51E4B-F2F3-4C4E-9C94-28AC39C84968}"/>
                  </a:ext>
                </a:extLst>
              </p:cNvPr>
              <p:cNvSpPr txBox="1"/>
              <p:nvPr/>
            </p:nvSpPr>
            <p:spPr>
              <a:xfrm>
                <a:off x="3223654" y="3841898"/>
                <a:ext cx="1899046"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𝑅</m:t>
                      </m:r>
                      <m:r>
                        <a:rPr lang="en-US" b="0" i="1" smtClean="0">
                          <a:latin typeface="Cambria Math" panose="02040503050406030204" pitchFamily="18" charset="0"/>
                        </a:rPr>
                        <m:t>1×</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1</m:t>
                          </m:r>
                        </m:sub>
                      </m:sSub>
                      <m:r>
                        <a:rPr lang="en-US" b="0" i="1" smtClean="0">
                          <a:latin typeface="Cambria Math" panose="02040503050406030204" pitchFamily="18" charset="0"/>
                        </a:rPr>
                        <m:t>=</m:t>
                      </m:r>
                      <m:r>
                        <a:rPr lang="en-US" b="0" i="1" smtClean="0">
                          <a:latin typeface="Cambria Math" panose="02040503050406030204" pitchFamily="18" charset="0"/>
                        </a:rPr>
                        <m:t>𝑅</m:t>
                      </m:r>
                      <m:r>
                        <a:rPr lang="en-US" b="0" i="1" smtClean="0">
                          <a:latin typeface="Cambria Math" panose="02040503050406030204" pitchFamily="18" charset="0"/>
                        </a:rPr>
                        <m:t>2×</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𝑉</m:t>
                          </m:r>
                        </m:e>
                        <m:sub>
                          <m:r>
                            <a:rPr lang="en-US" b="0" i="1" smtClean="0">
                              <a:latin typeface="Cambria Math" panose="02040503050406030204" pitchFamily="18" charset="0"/>
                              <a:ea typeface="Cambria Math" panose="02040503050406030204" pitchFamily="18" charset="0"/>
                            </a:rPr>
                            <m:t>𝑅</m:t>
                          </m:r>
                          <m:r>
                            <a:rPr lang="en-US" b="0" i="1" smtClean="0">
                              <a:latin typeface="Cambria Math" panose="02040503050406030204" pitchFamily="18" charset="0"/>
                              <a:ea typeface="Cambria Math" panose="02040503050406030204" pitchFamily="18" charset="0"/>
                            </a:rPr>
                            <m:t>2</m:t>
                          </m:r>
                        </m:sub>
                      </m:sSub>
                    </m:oMath>
                  </m:oMathPara>
                </a14:m>
                <a:endParaRPr lang="en-GB" dirty="0"/>
              </a:p>
            </p:txBody>
          </p:sp>
        </mc:Choice>
        <mc:Fallback xmlns="">
          <p:sp>
            <p:nvSpPr>
              <p:cNvPr id="18" name="TextBox 17">
                <a:extLst>
                  <a:ext uri="{FF2B5EF4-FFF2-40B4-BE49-F238E27FC236}">
                    <a16:creationId xmlns:a16="http://schemas.microsoft.com/office/drawing/2014/main" id="{18D51E4B-F2F3-4C4E-9C94-28AC39C84968}"/>
                  </a:ext>
                </a:extLst>
              </p:cNvPr>
              <p:cNvSpPr txBox="1">
                <a:spLocks noRot="1" noChangeAspect="1" noMove="1" noResize="1" noEditPoints="1" noAdjustHandles="1" noChangeArrowheads="1" noChangeShapeType="1" noTextEdit="1"/>
              </p:cNvSpPr>
              <p:nvPr/>
            </p:nvSpPr>
            <p:spPr>
              <a:xfrm>
                <a:off x="3223654" y="3841898"/>
                <a:ext cx="1899046" cy="276999"/>
              </a:xfrm>
              <a:prstGeom prst="rect">
                <a:avLst/>
              </a:prstGeom>
              <a:blipFill>
                <a:blip r:embed="rId9"/>
                <a:stretch>
                  <a:fillRect l="-2000" r="-667" b="-13636"/>
                </a:stretch>
              </a:blipFill>
            </p:spPr>
            <p:txBody>
              <a:bodyPr/>
              <a:lstStyle/>
              <a:p>
                <a:r>
                  <a:rPr lang="en-GB">
                    <a:noFill/>
                  </a:rPr>
                  <a:t> </a:t>
                </a:r>
              </a:p>
            </p:txBody>
          </p:sp>
        </mc:Fallback>
      </mc:AlternateContent>
      <p:sp>
        <p:nvSpPr>
          <p:cNvPr id="19" name="Oval 18">
            <a:extLst>
              <a:ext uri="{FF2B5EF4-FFF2-40B4-BE49-F238E27FC236}">
                <a16:creationId xmlns:a16="http://schemas.microsoft.com/office/drawing/2014/main" id="{52C1B339-8219-EC4A-9A17-6C74065652D5}"/>
              </a:ext>
            </a:extLst>
          </p:cNvPr>
          <p:cNvSpPr/>
          <p:nvPr/>
        </p:nvSpPr>
        <p:spPr>
          <a:xfrm>
            <a:off x="762551" y="317503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a</a:t>
            </a:r>
          </a:p>
        </p:txBody>
      </p:sp>
      <p:sp>
        <p:nvSpPr>
          <p:cNvPr id="20" name="Oval 19">
            <a:extLst>
              <a:ext uri="{FF2B5EF4-FFF2-40B4-BE49-F238E27FC236}">
                <a16:creationId xmlns:a16="http://schemas.microsoft.com/office/drawing/2014/main" id="{ED1FED70-53FF-C04B-ADF3-F816D84F6E5D}"/>
              </a:ext>
            </a:extLst>
          </p:cNvPr>
          <p:cNvSpPr/>
          <p:nvPr/>
        </p:nvSpPr>
        <p:spPr>
          <a:xfrm>
            <a:off x="762551" y="4028897"/>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b</a:t>
            </a:r>
          </a:p>
        </p:txBody>
      </p:sp>
      <p:sp>
        <p:nvSpPr>
          <p:cNvPr id="21" name="Oval 20">
            <a:extLst>
              <a:ext uri="{FF2B5EF4-FFF2-40B4-BE49-F238E27FC236}">
                <a16:creationId xmlns:a16="http://schemas.microsoft.com/office/drawing/2014/main" id="{8C50EDBB-E7D5-714A-8787-59E3CE2F2A98}"/>
              </a:ext>
            </a:extLst>
          </p:cNvPr>
          <p:cNvSpPr/>
          <p:nvPr/>
        </p:nvSpPr>
        <p:spPr>
          <a:xfrm>
            <a:off x="2929779" y="3175036"/>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c</a:t>
            </a:r>
          </a:p>
        </p:txBody>
      </p:sp>
      <p:sp>
        <p:nvSpPr>
          <p:cNvPr id="22" name="Oval 21">
            <a:extLst>
              <a:ext uri="{FF2B5EF4-FFF2-40B4-BE49-F238E27FC236}">
                <a16:creationId xmlns:a16="http://schemas.microsoft.com/office/drawing/2014/main" id="{13AD9C1C-D927-3949-9A28-0A37AC05C4A8}"/>
              </a:ext>
            </a:extLst>
          </p:cNvPr>
          <p:cNvSpPr/>
          <p:nvPr/>
        </p:nvSpPr>
        <p:spPr>
          <a:xfrm>
            <a:off x="2935310" y="3890397"/>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d</a:t>
            </a:r>
          </a:p>
        </p:txBody>
      </p:sp>
    </p:spTree>
    <p:custDataLst>
      <p:tags r:id="rId1"/>
    </p:custDataLst>
    <p:extLst>
      <p:ext uri="{BB962C8B-B14F-4D97-AF65-F5344CB8AC3E}">
        <p14:creationId xmlns:p14="http://schemas.microsoft.com/office/powerpoint/2010/main" val="18903437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5</a:t>
            </a:r>
          </a:p>
        </p:txBody>
      </p:sp>
      <p:sp>
        <p:nvSpPr>
          <p:cNvPr id="3" name="Content Placeholder 2"/>
          <p:cNvSpPr>
            <a:spLocks noGrp="1"/>
          </p:cNvSpPr>
          <p:nvPr>
            <p:ph idx="1"/>
          </p:nvPr>
        </p:nvSpPr>
        <p:spPr>
          <a:xfrm>
            <a:off x="1122531" y="1976286"/>
            <a:ext cx="5195141" cy="1408182"/>
          </a:xfrm>
          <a:solidFill>
            <a:schemeClr val="tx2">
              <a:lumMod val="40000"/>
              <a:lumOff val="60000"/>
            </a:schemeClr>
          </a:solidFill>
        </p:spPr>
        <p:txBody>
          <a:bodyPr>
            <a:noAutofit/>
          </a:bodyPr>
          <a:lstStyle/>
          <a:p>
            <a:pPr marL="0" indent="0" algn="just">
              <a:buNone/>
            </a:pPr>
            <a:r>
              <a:rPr lang="en-GB" sz="2400" i="1" dirty="0"/>
              <a:t>Measure the current before R2, between R2 and R1 and after R1. Is there any difference? What does this tell you about the current in the circuit?</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Img07</a:t>
            </a:r>
          </a:p>
        </p:txBody>
      </p:sp>
      <p:pic>
        <p:nvPicPr>
          <p:cNvPr id="9" name="Graphic 8" descr="User">
            <a:extLst>
              <a:ext uri="{FF2B5EF4-FFF2-40B4-BE49-F238E27FC236}">
                <a16:creationId xmlns:a16="http://schemas.microsoft.com/office/drawing/2014/main" id="{0AD3E133-C1B4-E14A-89C4-8A58EB1F44D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976286"/>
            <a:ext cx="854046" cy="854046"/>
          </a:xfrm>
          <a:prstGeom prst="rect">
            <a:avLst/>
          </a:prstGeom>
        </p:spPr>
      </p:pic>
      <p:sp>
        <p:nvSpPr>
          <p:cNvPr id="5" name="TextBox 4">
            <a:extLst>
              <a:ext uri="{FF2B5EF4-FFF2-40B4-BE49-F238E27FC236}">
                <a16:creationId xmlns:a16="http://schemas.microsoft.com/office/drawing/2014/main" id="{40DA7F1E-3FFD-6F4A-8C60-C140D5027E7A}"/>
              </a:ext>
            </a:extLst>
          </p:cNvPr>
          <p:cNvSpPr txBox="1"/>
          <p:nvPr/>
        </p:nvSpPr>
        <p:spPr>
          <a:xfrm>
            <a:off x="1057331" y="1079883"/>
            <a:ext cx="5080000" cy="830997"/>
          </a:xfrm>
          <a:prstGeom prst="rect">
            <a:avLst/>
          </a:prstGeom>
          <a:noFill/>
        </p:spPr>
        <p:txBody>
          <a:bodyPr wrap="square" rtlCol="0">
            <a:spAutoFit/>
          </a:bodyPr>
          <a:lstStyle/>
          <a:p>
            <a:r>
              <a:rPr lang="en-GB" sz="2400" dirty="0"/>
              <a:t>Before we move on, take one more set of readings.</a:t>
            </a:r>
          </a:p>
        </p:txBody>
      </p:sp>
      <p:sp>
        <p:nvSpPr>
          <p:cNvPr id="6" name="TextBox 5">
            <a:extLst>
              <a:ext uri="{FF2B5EF4-FFF2-40B4-BE49-F238E27FC236}">
                <a16:creationId xmlns:a16="http://schemas.microsoft.com/office/drawing/2014/main" id="{D3754136-4C58-DD4C-9ED3-0925B65433B0}"/>
              </a:ext>
            </a:extLst>
          </p:cNvPr>
          <p:cNvSpPr txBox="1"/>
          <p:nvPr/>
        </p:nvSpPr>
        <p:spPr>
          <a:xfrm>
            <a:off x="1057330" y="3449874"/>
            <a:ext cx="5080000" cy="1569660"/>
          </a:xfrm>
          <a:prstGeom prst="rect">
            <a:avLst/>
          </a:prstGeom>
          <a:noFill/>
        </p:spPr>
        <p:txBody>
          <a:bodyPr wrap="square" rtlCol="0">
            <a:spAutoFit/>
          </a:bodyPr>
          <a:lstStyle/>
          <a:p>
            <a:r>
              <a:rPr lang="en-GB" sz="2400" dirty="0"/>
              <a:t>The current is the same throughout the circuit.</a:t>
            </a:r>
          </a:p>
          <a:p>
            <a:r>
              <a:rPr lang="en-GB" sz="2400" dirty="0"/>
              <a:t>The current is different in different parts of the circuit.</a:t>
            </a:r>
          </a:p>
        </p:txBody>
      </p:sp>
      <p:sp>
        <p:nvSpPr>
          <p:cNvPr id="16" name="Oval 15">
            <a:extLst>
              <a:ext uri="{FF2B5EF4-FFF2-40B4-BE49-F238E27FC236}">
                <a16:creationId xmlns:a16="http://schemas.microsoft.com/office/drawing/2014/main" id="{3F0A7CCE-9B1C-DC48-B8A6-107809E62116}"/>
              </a:ext>
            </a:extLst>
          </p:cNvPr>
          <p:cNvSpPr/>
          <p:nvPr/>
        </p:nvSpPr>
        <p:spPr>
          <a:xfrm>
            <a:off x="877330" y="3573041"/>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a</a:t>
            </a:r>
          </a:p>
        </p:txBody>
      </p:sp>
      <p:sp>
        <p:nvSpPr>
          <p:cNvPr id="17" name="Oval 16">
            <a:extLst>
              <a:ext uri="{FF2B5EF4-FFF2-40B4-BE49-F238E27FC236}">
                <a16:creationId xmlns:a16="http://schemas.microsoft.com/office/drawing/2014/main" id="{BA6779D5-D153-604C-AFF0-A725379DFE8F}"/>
              </a:ext>
            </a:extLst>
          </p:cNvPr>
          <p:cNvSpPr/>
          <p:nvPr/>
        </p:nvSpPr>
        <p:spPr>
          <a:xfrm>
            <a:off x="877330" y="4324607"/>
            <a:ext cx="180000" cy="180000"/>
          </a:xfrm>
          <a:prstGeom prst="ellipse">
            <a:avLst/>
          </a:prstGeom>
          <a:noFill/>
          <a:ln>
            <a:solidFill>
              <a:schemeClr val="tx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lumMod val="50000"/>
                  </a:schemeClr>
                </a:solidFill>
              </a:rPr>
              <a:t>b</a:t>
            </a:r>
          </a:p>
        </p:txBody>
      </p:sp>
    </p:spTree>
    <p:custDataLst>
      <p:tags r:id="rId1"/>
    </p:custDataLst>
    <p:extLst>
      <p:ext uri="{BB962C8B-B14F-4D97-AF65-F5344CB8AC3E}">
        <p14:creationId xmlns:p14="http://schemas.microsoft.com/office/powerpoint/2010/main" val="3596791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Resistors in Series Divide the Voltage</a:t>
            </a:r>
          </a:p>
        </p:txBody>
      </p:sp>
      <p:sp>
        <p:nvSpPr>
          <p:cNvPr id="3" name="Content Placeholder 2"/>
          <p:cNvSpPr>
            <a:spLocks noGrp="1"/>
          </p:cNvSpPr>
          <p:nvPr>
            <p:ph idx="1"/>
          </p:nvPr>
        </p:nvSpPr>
        <p:spPr>
          <a:xfrm>
            <a:off x="1122531" y="1091868"/>
            <a:ext cx="8142105" cy="1826220"/>
          </a:xfrm>
        </p:spPr>
        <p:txBody>
          <a:bodyPr>
            <a:noAutofit/>
          </a:bodyPr>
          <a:lstStyle/>
          <a:p>
            <a:pPr marL="0" indent="0">
              <a:buNone/>
            </a:pPr>
            <a:r>
              <a:rPr lang="en-US" sz="2400" dirty="0"/>
              <a:t>You should have discovered that the two resistors in series divided up the total circuit voltage (9V) in the same proportion as their resistances. In other words the voltage across R1 was 6V and the voltage across R2 was 3V. The total voltage did not change. The current was the same at all parts of the circuit.</a:t>
            </a:r>
          </a:p>
        </p:txBody>
      </p:sp>
      <p:sp>
        <p:nvSpPr>
          <p:cNvPr id="5" name="Rectangle 4">
            <a:extLst>
              <a:ext uri="{FF2B5EF4-FFF2-40B4-BE49-F238E27FC236}">
                <a16:creationId xmlns:a16="http://schemas.microsoft.com/office/drawing/2014/main" id="{404ED4B3-E251-AD40-B2CA-A34AB0B619F3}"/>
              </a:ext>
            </a:extLst>
          </p:cNvPr>
          <p:cNvSpPr/>
          <p:nvPr/>
        </p:nvSpPr>
        <p:spPr>
          <a:xfrm>
            <a:off x="1163045" y="2950232"/>
            <a:ext cx="3790845" cy="1569660"/>
          </a:xfrm>
          <a:prstGeom prst="rect">
            <a:avLst/>
          </a:prstGeom>
          <a:solidFill>
            <a:schemeClr val="tx2">
              <a:lumMod val="40000"/>
              <a:lumOff val="60000"/>
            </a:schemeClr>
          </a:solidFill>
        </p:spPr>
        <p:txBody>
          <a:bodyPr wrap="square">
            <a:spAutoFit/>
          </a:bodyPr>
          <a:lstStyle/>
          <a:p>
            <a:pPr algn="just"/>
            <a:r>
              <a:rPr lang="en-GB" sz="2400" i="1" dirty="0"/>
              <a:t>Watch the video to see how all the calculations were done and why we get the results we do.</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5" y="2918088"/>
            <a:ext cx="854046" cy="854046"/>
          </a:xfrm>
          <a:prstGeom prst="rect">
            <a:avLst/>
          </a:prstGeom>
        </p:spPr>
      </p:pic>
      <p:sp>
        <p:nvSpPr>
          <p:cNvPr id="7" name="Rectangle 6">
            <a:extLst>
              <a:ext uri="{FF2B5EF4-FFF2-40B4-BE49-F238E27FC236}">
                <a16:creationId xmlns:a16="http://schemas.microsoft.com/office/drawing/2014/main" id="{D6E07482-5310-0643-92A1-8BC7470F6498}"/>
              </a:ext>
            </a:extLst>
          </p:cNvPr>
          <p:cNvSpPr/>
          <p:nvPr/>
        </p:nvSpPr>
        <p:spPr>
          <a:xfrm>
            <a:off x="5129921" y="2950232"/>
            <a:ext cx="4175229" cy="18957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Img08</a:t>
            </a:r>
          </a:p>
        </p:txBody>
      </p:sp>
    </p:spTree>
    <p:custDataLst>
      <p:tags r:id="rId1"/>
    </p:custDataLst>
    <p:extLst>
      <p:ext uri="{BB962C8B-B14F-4D97-AF65-F5344CB8AC3E}">
        <p14:creationId xmlns:p14="http://schemas.microsoft.com/office/powerpoint/2010/main" val="1970865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err="1"/>
              <a:t>Kirchoff’s</a:t>
            </a:r>
            <a:r>
              <a:rPr lang="en-GB" sz="3000" dirty="0"/>
              <a:t> Voltage Law</a:t>
            </a:r>
          </a:p>
        </p:txBody>
      </p:sp>
      <p:sp>
        <p:nvSpPr>
          <p:cNvPr id="3" name="Content Placeholder 2"/>
          <p:cNvSpPr>
            <a:spLocks noGrp="1"/>
          </p:cNvSpPr>
          <p:nvPr>
            <p:ph idx="1"/>
          </p:nvPr>
        </p:nvSpPr>
        <p:spPr>
          <a:xfrm>
            <a:off x="1122531" y="1091868"/>
            <a:ext cx="8142105" cy="1826220"/>
          </a:xfrm>
        </p:spPr>
        <p:txBody>
          <a:bodyPr>
            <a:noAutofit/>
          </a:bodyPr>
          <a:lstStyle/>
          <a:p>
            <a:pPr marL="0" indent="0">
              <a:buNone/>
            </a:pPr>
            <a:r>
              <a:rPr lang="en-US" sz="2400" dirty="0"/>
              <a:t>We now know that resistors in series act to divide up the total voltage and that the voltage across each resistor adds up to the total circuit voltage (or the voltage of the power source like a battery). Resistors in series are </a:t>
            </a:r>
            <a:r>
              <a:rPr lang="en-US" sz="2400" b="1" dirty="0"/>
              <a:t>voltage dividers</a:t>
            </a:r>
            <a:r>
              <a:rPr lang="en-US" sz="2400" dirty="0"/>
              <a:t>.</a:t>
            </a:r>
          </a:p>
          <a:p>
            <a:pPr marL="0" indent="0">
              <a:buNone/>
            </a:pPr>
            <a:endParaRPr lang="en-US" sz="2400" dirty="0"/>
          </a:p>
          <a:p>
            <a:pPr marL="0" indent="0">
              <a:buNone/>
            </a:pPr>
            <a:r>
              <a:rPr lang="en-US" sz="2400" dirty="0"/>
              <a:t>This is called </a:t>
            </a:r>
            <a:r>
              <a:rPr lang="en-US" sz="2400" b="1" dirty="0" err="1"/>
              <a:t>Kirchoff’s</a:t>
            </a:r>
            <a:r>
              <a:rPr lang="en-US" sz="2400" b="1" dirty="0"/>
              <a:t> Voltage Law</a:t>
            </a:r>
            <a:r>
              <a:rPr lang="en-US" sz="2400" dirty="0"/>
              <a:t>.</a:t>
            </a:r>
          </a:p>
        </p:txBody>
      </p:sp>
      <p:sp>
        <p:nvSpPr>
          <p:cNvPr id="5" name="Rectangle 4">
            <a:extLst>
              <a:ext uri="{FF2B5EF4-FFF2-40B4-BE49-F238E27FC236}">
                <a16:creationId xmlns:a16="http://schemas.microsoft.com/office/drawing/2014/main" id="{404ED4B3-E251-AD40-B2CA-A34AB0B619F3}"/>
              </a:ext>
            </a:extLst>
          </p:cNvPr>
          <p:cNvSpPr/>
          <p:nvPr/>
        </p:nvSpPr>
        <p:spPr>
          <a:xfrm>
            <a:off x="1217083" y="3628521"/>
            <a:ext cx="3790845" cy="1200329"/>
          </a:xfrm>
          <a:prstGeom prst="rect">
            <a:avLst/>
          </a:prstGeom>
          <a:solidFill>
            <a:schemeClr val="tx2">
              <a:lumMod val="40000"/>
              <a:lumOff val="60000"/>
            </a:schemeClr>
          </a:solidFill>
        </p:spPr>
        <p:txBody>
          <a:bodyPr wrap="square">
            <a:spAutoFit/>
          </a:bodyPr>
          <a:lstStyle/>
          <a:p>
            <a:pPr algn="just"/>
            <a:r>
              <a:rPr lang="en-GB" sz="2400" i="1" dirty="0"/>
              <a:t>Watch the video to learn more about how resistors in series act as voltage dividers.</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22523" y="3596377"/>
            <a:ext cx="854046" cy="854046"/>
          </a:xfrm>
          <a:prstGeom prst="rect">
            <a:avLst/>
          </a:prstGeom>
        </p:spPr>
      </p:pic>
      <p:pic>
        <p:nvPicPr>
          <p:cNvPr id="8" name="Picture 7">
            <a:extLst>
              <a:ext uri="{FF2B5EF4-FFF2-40B4-BE49-F238E27FC236}">
                <a16:creationId xmlns:a16="http://schemas.microsoft.com/office/drawing/2014/main" id="{485CD1E2-AAE0-4A48-8BBB-0BBF32E2CEB7}"/>
              </a:ext>
            </a:extLst>
          </p:cNvPr>
          <p:cNvPicPr>
            <a:picLocks noChangeAspect="1"/>
          </p:cNvPicPr>
          <p:nvPr/>
        </p:nvPicPr>
        <p:blipFill>
          <a:blip r:embed="rId6"/>
          <a:stretch>
            <a:fillRect/>
          </a:stretch>
        </p:blipFill>
        <p:spPr>
          <a:xfrm>
            <a:off x="5997039" y="2650843"/>
            <a:ext cx="3924054" cy="2216875"/>
          </a:xfrm>
          <a:prstGeom prst="rect">
            <a:avLst/>
          </a:prstGeom>
        </p:spPr>
      </p:pic>
    </p:spTree>
    <p:custDataLst>
      <p:tags r:id="rId1"/>
    </p:custDataLst>
    <p:extLst>
      <p:ext uri="{BB962C8B-B14F-4D97-AF65-F5344CB8AC3E}">
        <p14:creationId xmlns:p14="http://schemas.microsoft.com/office/powerpoint/2010/main" val="3588733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id="{25B42721-DBAF-E445-BA4E-383F5D6DC017}"/>
              </a:ext>
            </a:extLst>
          </p:cNvPr>
          <p:cNvSpPr/>
          <p:nvPr/>
        </p:nvSpPr>
        <p:spPr>
          <a:xfrm>
            <a:off x="1255776" y="1560576"/>
            <a:ext cx="7571232" cy="270662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4000" b="1" dirty="0">
                <a:latin typeface="Arial" panose="020B0604020202020204" pitchFamily="34" charset="0"/>
              </a:rPr>
              <a:t>Remember</a:t>
            </a:r>
            <a:endParaRPr lang="en-ZA" sz="2800" b="1" dirty="0">
              <a:latin typeface="Arial" panose="020B0604020202020204" pitchFamily="34" charset="0"/>
            </a:endParaRPr>
          </a:p>
          <a:p>
            <a:pPr algn="just"/>
            <a:r>
              <a:rPr lang="en-ZA" sz="2800" dirty="0">
                <a:latin typeface="Arial" panose="020B0604020202020204" pitchFamily="34" charset="0"/>
              </a:rPr>
              <a:t>Resistors in series divide up the total voltage in the same proportion as their resistances.</a:t>
            </a:r>
          </a:p>
          <a:p>
            <a:pPr algn="just"/>
            <a:endParaRPr lang="en-ZA" sz="2800" dirty="0">
              <a:latin typeface="Arial" panose="020B0604020202020204" pitchFamily="34" charset="0"/>
            </a:endParaRPr>
          </a:p>
          <a:p>
            <a:pPr algn="just"/>
            <a:r>
              <a:rPr lang="en-ZA" sz="2800" dirty="0">
                <a:latin typeface="Arial" panose="020B0604020202020204" pitchFamily="34" charset="0"/>
              </a:rPr>
              <a:t>Resistors in series are voltage dividers.</a:t>
            </a:r>
          </a:p>
        </p:txBody>
      </p:sp>
    </p:spTree>
    <p:custDataLst>
      <p:tags r:id="rId1"/>
    </p:custDataLst>
    <p:extLst>
      <p:ext uri="{BB962C8B-B14F-4D97-AF65-F5344CB8AC3E}">
        <p14:creationId xmlns:p14="http://schemas.microsoft.com/office/powerpoint/2010/main" val="25582052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 Virtual Circuit</a:t>
            </a:r>
          </a:p>
        </p:txBody>
      </p:sp>
      <p:sp>
        <p:nvSpPr>
          <p:cNvPr id="3" name="Content Placeholder 2"/>
          <p:cNvSpPr>
            <a:spLocks noGrp="1"/>
          </p:cNvSpPr>
          <p:nvPr>
            <p:ph idx="1"/>
          </p:nvPr>
        </p:nvSpPr>
        <p:spPr>
          <a:xfrm>
            <a:off x="1122532" y="1079994"/>
            <a:ext cx="7282914" cy="979045"/>
          </a:xfrm>
        </p:spPr>
        <p:txBody>
          <a:bodyPr>
            <a:noAutofit/>
          </a:bodyPr>
          <a:lstStyle/>
          <a:p>
            <a:pPr marL="0" indent="0" algn="just">
              <a:buNone/>
            </a:pPr>
            <a:r>
              <a:rPr lang="en-GB" sz="2400" dirty="0"/>
              <a:t>Take a moment to play around with another virtual circuit that helps illustrate voltage dividers and </a:t>
            </a:r>
            <a:r>
              <a:rPr lang="en-GB" sz="2400" dirty="0" err="1"/>
              <a:t>Kirchoff’s</a:t>
            </a:r>
            <a:r>
              <a:rPr lang="en-GB" sz="2400" dirty="0"/>
              <a:t> Voltage Law.</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367797"/>
            <a:ext cx="4410363" cy="1505571"/>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Download and work through the worksheet. Then watch the video to make sure you completed everything correctly.</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67797"/>
            <a:ext cx="854046" cy="854046"/>
          </a:xfrm>
          <a:prstGeom prst="rect">
            <a:avLst/>
          </a:prstGeom>
        </p:spPr>
      </p:pic>
      <p:sp>
        <p:nvSpPr>
          <p:cNvPr id="16" name="Rounded Rectangle 15">
            <a:extLst>
              <a:ext uri="{FF2B5EF4-FFF2-40B4-BE49-F238E27FC236}">
                <a16:creationId xmlns:a16="http://schemas.microsoft.com/office/drawing/2014/main" id="{73E11EA4-0C08-3F4E-B019-E520F0ADBB90}"/>
              </a:ext>
            </a:extLst>
          </p:cNvPr>
          <p:cNvSpPr/>
          <p:nvPr/>
        </p:nvSpPr>
        <p:spPr>
          <a:xfrm>
            <a:off x="1255158" y="4091415"/>
            <a:ext cx="4145109"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i="1" dirty="0"/>
              <a:t>Download the worksheet</a:t>
            </a:r>
          </a:p>
        </p:txBody>
      </p:sp>
      <p:sp>
        <p:nvSpPr>
          <p:cNvPr id="9" name="Rectangle 8">
            <a:extLst>
              <a:ext uri="{FF2B5EF4-FFF2-40B4-BE49-F238E27FC236}">
                <a16:creationId xmlns:a16="http://schemas.microsoft.com/office/drawing/2014/main" id="{BADFE794-E4E1-DB4B-BB15-9F31929D71B2}"/>
              </a:ext>
            </a:extLst>
          </p:cNvPr>
          <p:cNvSpPr/>
          <p:nvPr/>
        </p:nvSpPr>
        <p:spPr>
          <a:xfrm>
            <a:off x="5710530" y="2059039"/>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Img09</a:t>
            </a:r>
          </a:p>
        </p:txBody>
      </p:sp>
      <p:pic>
        <p:nvPicPr>
          <p:cNvPr id="8" name="Picture 7">
            <a:extLst>
              <a:ext uri="{FF2B5EF4-FFF2-40B4-BE49-F238E27FC236}">
                <a16:creationId xmlns:a16="http://schemas.microsoft.com/office/drawing/2014/main" id="{D9C54513-5948-D446-8D9C-BF72B619016C}"/>
              </a:ext>
            </a:extLst>
          </p:cNvPr>
          <p:cNvPicPr>
            <a:picLocks noChangeAspect="1"/>
          </p:cNvPicPr>
          <p:nvPr/>
        </p:nvPicPr>
        <p:blipFill>
          <a:blip r:embed="rId6"/>
          <a:stretch>
            <a:fillRect/>
          </a:stretch>
        </p:blipFill>
        <p:spPr>
          <a:xfrm>
            <a:off x="8563026" y="1091869"/>
            <a:ext cx="876477" cy="876477"/>
          </a:xfrm>
          <a:prstGeom prst="rect">
            <a:avLst/>
          </a:prstGeom>
        </p:spPr>
      </p:pic>
    </p:spTree>
    <p:custDataLst>
      <p:tags r:id="rId1"/>
    </p:custDataLst>
    <p:extLst>
      <p:ext uri="{BB962C8B-B14F-4D97-AF65-F5344CB8AC3E}">
        <p14:creationId xmlns:p14="http://schemas.microsoft.com/office/powerpoint/2010/main" val="3534841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Build Your Own Voltage Divider</a:t>
            </a:r>
          </a:p>
        </p:txBody>
      </p:sp>
      <p:sp>
        <p:nvSpPr>
          <p:cNvPr id="3" name="Content Placeholder 2"/>
          <p:cNvSpPr>
            <a:spLocks noGrp="1"/>
          </p:cNvSpPr>
          <p:nvPr>
            <p:ph idx="1"/>
          </p:nvPr>
        </p:nvSpPr>
        <p:spPr>
          <a:xfrm>
            <a:off x="1122532" y="1079994"/>
            <a:ext cx="7282914" cy="1069756"/>
          </a:xfrm>
        </p:spPr>
        <p:txBody>
          <a:bodyPr>
            <a:noAutofit/>
          </a:bodyPr>
          <a:lstStyle/>
          <a:p>
            <a:pPr marL="0" indent="0" algn="just">
              <a:buNone/>
            </a:pPr>
            <a:r>
              <a:rPr lang="en-GB" sz="2400" dirty="0"/>
              <a:t>Using series resistors as voltage dividers can be very useful when you have a component in your circuit that only needs some of the total circuit voltage.</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367797"/>
            <a:ext cx="3914163" cy="250400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Design and construct your own voltage divider circuit with a 9V battery such that you have a voltage drop across one resistor of about 3V. Watch the video if you need some help.</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67797"/>
            <a:ext cx="854046" cy="854046"/>
          </a:xfrm>
          <a:prstGeom prst="rect">
            <a:avLst/>
          </a:prstGeom>
        </p:spPr>
      </p:pic>
      <p:pic>
        <p:nvPicPr>
          <p:cNvPr id="10" name="Picture 9">
            <a:extLst>
              <a:ext uri="{FF2B5EF4-FFF2-40B4-BE49-F238E27FC236}">
                <a16:creationId xmlns:a16="http://schemas.microsoft.com/office/drawing/2014/main" id="{8A9950FD-9839-8845-81E0-7EA55CCA6592}"/>
              </a:ext>
            </a:extLst>
          </p:cNvPr>
          <p:cNvPicPr>
            <a:picLocks noChangeAspect="1"/>
          </p:cNvPicPr>
          <p:nvPr/>
        </p:nvPicPr>
        <p:blipFill>
          <a:blip r:embed="rId6"/>
          <a:stretch>
            <a:fillRect/>
          </a:stretch>
        </p:blipFill>
        <p:spPr>
          <a:xfrm>
            <a:off x="5532895" y="2149750"/>
            <a:ext cx="4514606" cy="2542547"/>
          </a:xfrm>
          <a:prstGeom prst="rect">
            <a:avLst/>
          </a:prstGeom>
        </p:spPr>
      </p:pic>
    </p:spTree>
    <p:custDataLst>
      <p:tags r:id="rId1"/>
    </p:custDataLst>
    <p:extLst>
      <p:ext uri="{BB962C8B-B14F-4D97-AF65-F5344CB8AC3E}">
        <p14:creationId xmlns:p14="http://schemas.microsoft.com/office/powerpoint/2010/main" val="14489413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Build Another Voltage Divider</a:t>
            </a:r>
          </a:p>
        </p:txBody>
      </p:sp>
      <p:sp>
        <p:nvSpPr>
          <p:cNvPr id="3" name="Content Placeholder 2"/>
          <p:cNvSpPr>
            <a:spLocks noGrp="1"/>
          </p:cNvSpPr>
          <p:nvPr>
            <p:ph idx="1"/>
          </p:nvPr>
        </p:nvSpPr>
        <p:spPr>
          <a:xfrm>
            <a:off x="1122532" y="1079994"/>
            <a:ext cx="7282914" cy="1069756"/>
          </a:xfrm>
        </p:spPr>
        <p:txBody>
          <a:bodyPr>
            <a:noAutofit/>
          </a:bodyPr>
          <a:lstStyle/>
          <a:p>
            <a:pPr marL="0" indent="0" algn="just">
              <a:buNone/>
            </a:pPr>
            <a:r>
              <a:rPr lang="en-GB" sz="2400" dirty="0"/>
              <a:t>As we saw earlier, we can make a voltage divider using more than 2 resistors.</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1888114"/>
            <a:ext cx="3914163" cy="311568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None/>
            </a:pPr>
            <a:r>
              <a:rPr lang="en-US" sz="2400" i="1" dirty="0"/>
              <a:t>Construct your own voltage divider circuit with a 9V battery and a 100Ω, 120Ω, 150Ω and 180Ω resistor. Measure the voltage across each resistor. Does your circuit obey </a:t>
            </a:r>
            <a:r>
              <a:rPr lang="en-US" sz="2400" i="1" dirty="0" err="1"/>
              <a:t>Kirchoff’s</a:t>
            </a:r>
            <a:r>
              <a:rPr lang="en-US" sz="2400" i="1" dirty="0"/>
              <a:t> Voltage Law? Watch the video if you need help.</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888113"/>
            <a:ext cx="854046" cy="1062673"/>
          </a:xfrm>
          <a:prstGeom prst="rect">
            <a:avLst/>
          </a:prstGeom>
        </p:spPr>
      </p:pic>
      <p:sp>
        <p:nvSpPr>
          <p:cNvPr id="7" name="Rectangle 6">
            <a:extLst>
              <a:ext uri="{FF2B5EF4-FFF2-40B4-BE49-F238E27FC236}">
                <a16:creationId xmlns:a16="http://schemas.microsoft.com/office/drawing/2014/main" id="{74990747-468D-3A49-AE7C-DE7E2A958FC9}"/>
              </a:ext>
            </a:extLst>
          </p:cNvPr>
          <p:cNvSpPr/>
          <p:nvPr/>
        </p:nvSpPr>
        <p:spPr>
          <a:xfrm>
            <a:off x="5710530" y="2059039"/>
            <a:ext cx="3967566" cy="252313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Img11</a:t>
            </a:r>
          </a:p>
        </p:txBody>
      </p:sp>
    </p:spTree>
    <p:custDataLst>
      <p:tags r:id="rId1"/>
    </p:custDataLst>
    <p:extLst>
      <p:ext uri="{BB962C8B-B14F-4D97-AF65-F5344CB8AC3E}">
        <p14:creationId xmlns:p14="http://schemas.microsoft.com/office/powerpoint/2010/main" val="2870467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lstStyle/>
          <a:p>
            <a:r>
              <a:rPr lang="en-GB" dirty="0"/>
              <a:t>Assumed prior learning</a:t>
            </a:r>
          </a:p>
        </p:txBody>
      </p:sp>
      <p:sp>
        <p:nvSpPr>
          <p:cNvPr id="3" name="Content Placeholder 2"/>
          <p:cNvSpPr>
            <a:spLocks noGrp="1"/>
          </p:cNvSpPr>
          <p:nvPr>
            <p:ph idx="1"/>
          </p:nvPr>
        </p:nvSpPr>
        <p:spPr>
          <a:xfrm>
            <a:off x="1122531" y="1091867"/>
            <a:ext cx="8059513" cy="3672637"/>
          </a:xfrm>
        </p:spPr>
        <p:txBody>
          <a:bodyPr>
            <a:noAutofit/>
          </a:bodyPr>
          <a:lstStyle/>
          <a:p>
            <a:pPr marL="0" indent="0">
              <a:buNone/>
            </a:pPr>
            <a:r>
              <a:rPr lang="en-GB" dirty="0"/>
              <a:t>05_01_00</a:t>
            </a:r>
          </a:p>
          <a:p>
            <a:pPr marL="0" indent="0">
              <a:buNone/>
            </a:pPr>
            <a:r>
              <a:rPr lang="en-GB" dirty="0"/>
              <a:t>05_01_02</a:t>
            </a:r>
          </a:p>
          <a:p>
            <a:pPr marL="0" indent="0">
              <a:buNone/>
            </a:pPr>
            <a:r>
              <a:rPr lang="en-GB" dirty="0"/>
              <a:t>05_02_01</a:t>
            </a:r>
          </a:p>
          <a:p>
            <a:pPr marL="0" indent="0">
              <a:buNone/>
            </a:pPr>
            <a:r>
              <a:rPr lang="en-GB" dirty="0"/>
              <a:t>05_03_01</a:t>
            </a:r>
          </a:p>
          <a:p>
            <a:pPr marL="0" indent="0">
              <a:buNone/>
            </a:pPr>
            <a:r>
              <a:rPr lang="en-GB" dirty="0"/>
              <a:t>05_04_01</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Tree>
    <p:custDataLst>
      <p:tags r:id="rId1"/>
    </p:custDataLst>
    <p:extLst>
      <p:ext uri="{BB962C8B-B14F-4D97-AF65-F5344CB8AC3E}">
        <p14:creationId xmlns:p14="http://schemas.microsoft.com/office/powerpoint/2010/main" val="2585337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Take a picture</a:t>
            </a:r>
          </a:p>
        </p:txBody>
      </p:sp>
      <p:sp>
        <p:nvSpPr>
          <p:cNvPr id="3" name="Content Placeholder 2"/>
          <p:cNvSpPr>
            <a:spLocks noGrp="1"/>
          </p:cNvSpPr>
          <p:nvPr>
            <p:ph idx="1"/>
          </p:nvPr>
        </p:nvSpPr>
        <p:spPr>
          <a:xfrm>
            <a:off x="1122530" y="1091867"/>
            <a:ext cx="7840406" cy="550953"/>
          </a:xfrm>
          <a:solidFill>
            <a:schemeClr val="tx2">
              <a:lumMod val="40000"/>
              <a:lumOff val="60000"/>
            </a:schemeClr>
          </a:solidFill>
        </p:spPr>
        <p:txBody>
          <a:bodyPr>
            <a:noAutofit/>
          </a:bodyPr>
          <a:lstStyle/>
          <a:p>
            <a:pPr marL="0" indent="0" algn="just">
              <a:buNone/>
            </a:pPr>
            <a:r>
              <a:rPr lang="en-GB" sz="2400" i="1" dirty="0"/>
              <a:t>Take a picture of your completed circuit and upload 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940320"/>
            <a:ext cx="854046" cy="854046"/>
          </a:xfrm>
          <a:prstGeom prst="rect">
            <a:avLst/>
          </a:prstGeom>
        </p:spPr>
      </p:pic>
      <p:sp>
        <p:nvSpPr>
          <p:cNvPr id="9" name="Rounded Rectangle 8">
            <a:extLst>
              <a:ext uri="{FF2B5EF4-FFF2-40B4-BE49-F238E27FC236}">
                <a16:creationId xmlns:a16="http://schemas.microsoft.com/office/drawing/2014/main" id="{E0ABC7F2-7240-CA4F-8E15-6C49824C9866}"/>
              </a:ext>
            </a:extLst>
          </p:cNvPr>
          <p:cNvSpPr/>
          <p:nvPr/>
        </p:nvSpPr>
        <p:spPr>
          <a:xfrm>
            <a:off x="1122530" y="2619826"/>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Choose image</a:t>
            </a:r>
          </a:p>
        </p:txBody>
      </p:sp>
      <p:sp>
        <p:nvSpPr>
          <p:cNvPr id="10" name="Rectangle 9">
            <a:extLst>
              <a:ext uri="{FF2B5EF4-FFF2-40B4-BE49-F238E27FC236}">
                <a16:creationId xmlns:a16="http://schemas.microsoft.com/office/drawing/2014/main" id="{B05F342B-93AA-BD4A-9184-E4BDD0979139}"/>
              </a:ext>
            </a:extLst>
          </p:cNvPr>
          <p:cNvSpPr/>
          <p:nvPr/>
        </p:nvSpPr>
        <p:spPr>
          <a:xfrm>
            <a:off x="4059936" y="2678835"/>
            <a:ext cx="4903000"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D206D033-5930-A543-A80E-25F4B93215D4}"/>
              </a:ext>
            </a:extLst>
          </p:cNvPr>
          <p:cNvSpPr/>
          <p:nvPr/>
        </p:nvSpPr>
        <p:spPr>
          <a:xfrm>
            <a:off x="6219881" y="3164025"/>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Upload</a:t>
            </a:r>
          </a:p>
        </p:txBody>
      </p:sp>
    </p:spTree>
    <p:custDataLst>
      <p:tags r:id="rId1"/>
    </p:custDataLst>
    <p:extLst>
      <p:ext uri="{BB962C8B-B14F-4D97-AF65-F5344CB8AC3E}">
        <p14:creationId xmlns:p14="http://schemas.microsoft.com/office/powerpoint/2010/main" val="1032752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An Important Note</a:t>
            </a:r>
          </a:p>
        </p:txBody>
      </p:sp>
      <p:sp>
        <p:nvSpPr>
          <p:cNvPr id="3" name="Content Placeholder 2"/>
          <p:cNvSpPr>
            <a:spLocks noGrp="1"/>
          </p:cNvSpPr>
          <p:nvPr>
            <p:ph idx="1"/>
          </p:nvPr>
        </p:nvSpPr>
        <p:spPr>
          <a:xfrm>
            <a:off x="1122531" y="1079994"/>
            <a:ext cx="7886557" cy="1069756"/>
          </a:xfrm>
        </p:spPr>
        <p:txBody>
          <a:bodyPr>
            <a:noAutofit/>
          </a:bodyPr>
          <a:lstStyle/>
          <a:p>
            <a:pPr marL="0" indent="0" algn="just">
              <a:buNone/>
            </a:pPr>
            <a:r>
              <a:rPr lang="en-US" sz="2400" dirty="0"/>
              <a:t>We know that resistors in series will divide the total voltage in proportion to their resistances but this is not the only thing one needs to consider when making a voltage divider.</a:t>
            </a:r>
          </a:p>
        </p:txBody>
      </p:sp>
      <p:sp>
        <p:nvSpPr>
          <p:cNvPr id="5" name="Content Placeholder 2">
            <a:extLst>
              <a:ext uri="{FF2B5EF4-FFF2-40B4-BE49-F238E27FC236}">
                <a16:creationId xmlns:a16="http://schemas.microsoft.com/office/drawing/2014/main" id="{355F47C7-F16A-7640-89E5-5CEEC1911EA8}"/>
              </a:ext>
            </a:extLst>
          </p:cNvPr>
          <p:cNvSpPr txBox="1">
            <a:spLocks/>
          </p:cNvSpPr>
          <p:nvPr/>
        </p:nvSpPr>
        <p:spPr>
          <a:xfrm>
            <a:off x="1122532" y="2367797"/>
            <a:ext cx="3914163" cy="854046"/>
          </a:xfrm>
          <a:prstGeom prst="rect">
            <a:avLst/>
          </a:prstGeom>
          <a:solidFill>
            <a:schemeClr val="tx2">
              <a:lumMod val="40000"/>
              <a:lumOff val="60000"/>
            </a:schemeClr>
          </a:solidFill>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lgn="just">
              <a:buFont typeface="Arial" panose="020B0604020202020204" pitchFamily="34" charset="0"/>
              <a:buNone/>
            </a:pPr>
            <a:r>
              <a:rPr lang="en-US" sz="2400" i="1" dirty="0"/>
              <a:t>Watch the video to find out why</a:t>
            </a:r>
          </a:p>
        </p:txBody>
      </p:sp>
      <p:pic>
        <p:nvPicPr>
          <p:cNvPr id="6" name="Graphic 5" descr="User">
            <a:extLst>
              <a:ext uri="{FF2B5EF4-FFF2-40B4-BE49-F238E27FC236}">
                <a16:creationId xmlns:a16="http://schemas.microsoft.com/office/drawing/2014/main" id="{4FDA1659-89D9-2640-8248-226EB077A2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67797"/>
            <a:ext cx="854046" cy="854046"/>
          </a:xfrm>
          <a:prstGeom prst="rect">
            <a:avLst/>
          </a:prstGeom>
        </p:spPr>
      </p:pic>
      <p:pic>
        <p:nvPicPr>
          <p:cNvPr id="7" name="Picture 6">
            <a:extLst>
              <a:ext uri="{FF2B5EF4-FFF2-40B4-BE49-F238E27FC236}">
                <a16:creationId xmlns:a16="http://schemas.microsoft.com/office/drawing/2014/main" id="{1D30EE50-0D69-5245-954E-1904CBC03940}"/>
              </a:ext>
            </a:extLst>
          </p:cNvPr>
          <p:cNvPicPr>
            <a:picLocks noChangeAspect="1"/>
          </p:cNvPicPr>
          <p:nvPr/>
        </p:nvPicPr>
        <p:blipFill>
          <a:blip r:embed="rId6"/>
          <a:stretch>
            <a:fillRect/>
          </a:stretch>
        </p:blipFill>
        <p:spPr>
          <a:xfrm>
            <a:off x="5371636" y="2367797"/>
            <a:ext cx="4494909" cy="2524442"/>
          </a:xfrm>
          <a:prstGeom prst="rect">
            <a:avLst/>
          </a:prstGeom>
        </p:spPr>
      </p:pic>
    </p:spTree>
    <p:custDataLst>
      <p:tags r:id="rId1"/>
    </p:custDataLst>
    <p:extLst>
      <p:ext uri="{BB962C8B-B14F-4D97-AF65-F5344CB8AC3E}">
        <p14:creationId xmlns:p14="http://schemas.microsoft.com/office/powerpoint/2010/main" val="831362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Test Yourself</a:t>
            </a:r>
          </a:p>
        </p:txBody>
      </p:sp>
      <p:sp>
        <p:nvSpPr>
          <p:cNvPr id="3" name="Content Placeholder 2"/>
          <p:cNvSpPr>
            <a:spLocks noGrp="1"/>
          </p:cNvSpPr>
          <p:nvPr>
            <p:ph idx="1"/>
          </p:nvPr>
        </p:nvSpPr>
        <p:spPr>
          <a:xfrm>
            <a:off x="1122531" y="1091868"/>
            <a:ext cx="7607557" cy="3821508"/>
          </a:xfrm>
        </p:spPr>
        <p:txBody>
          <a:bodyPr>
            <a:noAutofit/>
          </a:bodyPr>
          <a:lstStyle/>
          <a:p>
            <a:pPr marL="0" indent="0" algn="just">
              <a:buNone/>
            </a:pPr>
            <a:r>
              <a:rPr lang="en-GB" sz="2400" dirty="0"/>
              <a:t>We have come to the end of this unit. Answer the following questions to make sure you understand resistors in series acting as voltage dividers.</a:t>
            </a:r>
          </a:p>
          <a:p>
            <a:pPr marL="0" indent="0" algn="just">
              <a:buNone/>
            </a:pPr>
            <a:endParaRPr lang="en-GB" sz="2400" dirty="0"/>
          </a:p>
          <a:p>
            <a:pPr marL="0" indent="0" algn="just">
              <a:buNone/>
            </a:pPr>
            <a:r>
              <a:rPr lang="en-GB" sz="2400" dirty="0"/>
              <a:t>You can use the virtual circuit you have just been using to check some of your answers if you like.</a:t>
            </a:r>
          </a:p>
        </p:txBody>
      </p:sp>
    </p:spTree>
    <p:custDataLst>
      <p:tags r:id="rId1"/>
    </p:custDataLst>
    <p:extLst>
      <p:ext uri="{BB962C8B-B14F-4D97-AF65-F5344CB8AC3E}">
        <p14:creationId xmlns:p14="http://schemas.microsoft.com/office/powerpoint/2010/main" val="20173132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1</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Three resistor of values 10</a:t>
            </a:r>
            <a:r>
              <a:rPr lang="el-GR" sz="2400" dirty="0"/>
              <a:t>Ω</a:t>
            </a:r>
            <a:r>
              <a:rPr lang="en-US" sz="2400" dirty="0"/>
              <a:t>, 20</a:t>
            </a:r>
            <a:r>
              <a:rPr lang="el-GR" sz="2400" dirty="0"/>
              <a:t>Ω</a:t>
            </a:r>
            <a:r>
              <a:rPr lang="en-US" sz="2400" dirty="0"/>
              <a:t> and 30</a:t>
            </a:r>
            <a:r>
              <a:rPr lang="el-GR" sz="2400" dirty="0"/>
              <a:t>Ω</a:t>
            </a:r>
            <a:r>
              <a:rPr lang="en-US" sz="2400" dirty="0"/>
              <a:t> are connected in series across a 12 volt battery. Calculate the total circuit resistance.</a:t>
            </a:r>
            <a:endParaRPr lang="en-GB" sz="2400" dirty="0"/>
          </a:p>
          <a:p>
            <a:pPr marL="457200" indent="-457200" algn="just">
              <a:buFont typeface="+mj-lt"/>
              <a:buAutoNum type="alphaLcParenR"/>
            </a:pPr>
            <a:r>
              <a:rPr lang="en-GB" sz="2400" dirty="0"/>
              <a:t>200Ω, 1 watt</a:t>
            </a:r>
          </a:p>
          <a:p>
            <a:pPr marL="457200" indent="-457200" algn="just">
              <a:buFont typeface="+mj-lt"/>
              <a:buAutoNum type="alphaLcParenR"/>
            </a:pPr>
            <a:r>
              <a:rPr lang="en-GB" sz="2400" dirty="0"/>
              <a:t>200Ω, ½ watt</a:t>
            </a:r>
          </a:p>
          <a:p>
            <a:pPr marL="457200" indent="-457200" algn="just">
              <a:buFont typeface="+mj-lt"/>
              <a:buAutoNum type="alphaLcParenR"/>
            </a:pPr>
            <a:r>
              <a:rPr lang="en-GB" sz="2400" dirty="0"/>
              <a:t>200Ω, ¼ watt</a:t>
            </a:r>
          </a:p>
          <a:p>
            <a:pPr marL="457200" indent="-457200" algn="just">
              <a:buFont typeface="+mj-lt"/>
              <a:buAutoNum type="alphaLcParenR"/>
            </a:pPr>
            <a:r>
              <a:rPr lang="en-GB" sz="2400" dirty="0"/>
              <a:t>200Ω, 2 watt</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13735219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2</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Three resistor of values 10</a:t>
            </a:r>
            <a:r>
              <a:rPr lang="el-GR" sz="2400" dirty="0"/>
              <a:t>Ω</a:t>
            </a:r>
            <a:r>
              <a:rPr lang="en-US" sz="2400" dirty="0"/>
              <a:t>, 20</a:t>
            </a:r>
            <a:r>
              <a:rPr lang="el-GR" sz="2400" dirty="0"/>
              <a:t>Ω</a:t>
            </a:r>
            <a:r>
              <a:rPr lang="en-US" sz="2400" dirty="0"/>
              <a:t> and 30</a:t>
            </a:r>
            <a:r>
              <a:rPr lang="el-GR" sz="2400" dirty="0"/>
              <a:t>Ω</a:t>
            </a:r>
            <a:r>
              <a:rPr lang="en-US" sz="2400" dirty="0"/>
              <a:t> are connected in series across a 12 volt battery. Calculate the total circuit current.</a:t>
            </a:r>
            <a:endParaRPr lang="en-GB" sz="2400" dirty="0"/>
          </a:p>
          <a:p>
            <a:pPr marL="457200" indent="-457200" algn="just">
              <a:buFont typeface="+mj-lt"/>
              <a:buAutoNum type="alphaLcParenR"/>
            </a:pPr>
            <a:r>
              <a:rPr lang="en-GB" sz="2400" dirty="0"/>
              <a:t>200Ω, 1 watt</a:t>
            </a:r>
          </a:p>
          <a:p>
            <a:pPr marL="457200" indent="-457200" algn="just">
              <a:buFont typeface="+mj-lt"/>
              <a:buAutoNum type="alphaLcParenR"/>
            </a:pPr>
            <a:r>
              <a:rPr lang="en-GB" sz="2400" dirty="0"/>
              <a:t>200Ω, ½ watt</a:t>
            </a:r>
          </a:p>
          <a:p>
            <a:pPr marL="457200" indent="-457200" algn="just">
              <a:buFont typeface="+mj-lt"/>
              <a:buAutoNum type="alphaLcParenR"/>
            </a:pPr>
            <a:r>
              <a:rPr lang="en-GB" sz="2400" dirty="0"/>
              <a:t>200Ω, ¼ watt</a:t>
            </a:r>
          </a:p>
          <a:p>
            <a:pPr marL="457200" indent="-457200" algn="just">
              <a:buFont typeface="+mj-lt"/>
              <a:buAutoNum type="alphaLcParenR"/>
            </a:pPr>
            <a:r>
              <a:rPr lang="en-GB" sz="2400" dirty="0"/>
              <a:t>200Ω, 2 watt</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3046507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3</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Three resistor of values 10</a:t>
            </a:r>
            <a:r>
              <a:rPr lang="el-GR" sz="2400" dirty="0"/>
              <a:t>Ω</a:t>
            </a:r>
            <a:r>
              <a:rPr lang="en-US" sz="2400" dirty="0"/>
              <a:t>, 20</a:t>
            </a:r>
            <a:r>
              <a:rPr lang="el-GR" sz="2400" dirty="0"/>
              <a:t>Ω</a:t>
            </a:r>
            <a:r>
              <a:rPr lang="en-US" sz="2400" dirty="0"/>
              <a:t> and 30</a:t>
            </a:r>
            <a:r>
              <a:rPr lang="el-GR" sz="2400" dirty="0"/>
              <a:t>Ω</a:t>
            </a:r>
            <a:r>
              <a:rPr lang="en-US" sz="2400" dirty="0"/>
              <a:t> are connected in series across a 12 volt battery. Calculate: the current through each resistor.</a:t>
            </a:r>
          </a:p>
          <a:p>
            <a:pPr marL="0" indent="0" algn="just">
              <a:buNone/>
            </a:pPr>
            <a:endParaRPr lang="en-GB" sz="2400" dirty="0"/>
          </a:p>
          <a:p>
            <a:pPr marL="457200" indent="-457200" algn="just">
              <a:buFont typeface="+mj-lt"/>
              <a:buAutoNum type="alphaLcParenR"/>
            </a:pPr>
            <a:r>
              <a:rPr lang="en-GB" sz="2400" dirty="0"/>
              <a:t>200Ω, 1 watt</a:t>
            </a:r>
          </a:p>
          <a:p>
            <a:pPr marL="457200" indent="-457200" algn="just">
              <a:buFont typeface="+mj-lt"/>
              <a:buAutoNum type="alphaLcParenR"/>
            </a:pPr>
            <a:r>
              <a:rPr lang="en-GB" sz="2400" dirty="0"/>
              <a:t>200Ω, ½ watt</a:t>
            </a:r>
          </a:p>
          <a:p>
            <a:pPr marL="457200" indent="-457200" algn="just">
              <a:buFont typeface="+mj-lt"/>
              <a:buAutoNum type="alphaLcParenR"/>
            </a:pPr>
            <a:r>
              <a:rPr lang="en-GB" sz="2400" dirty="0"/>
              <a:t>200Ω, ¼ watt</a:t>
            </a:r>
          </a:p>
          <a:p>
            <a:pPr marL="457200" indent="-457200" algn="just">
              <a:buFont typeface="+mj-lt"/>
              <a:buAutoNum type="alphaLcParenR"/>
            </a:pPr>
            <a:r>
              <a:rPr lang="en-GB" sz="2400" dirty="0"/>
              <a:t>200Ω, 2 watt</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4244461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4</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Three resistor of values 10</a:t>
            </a:r>
            <a:r>
              <a:rPr lang="el-GR" sz="2400" dirty="0"/>
              <a:t>Ω</a:t>
            </a:r>
            <a:r>
              <a:rPr lang="en-US" sz="2400" dirty="0"/>
              <a:t>, 20</a:t>
            </a:r>
            <a:r>
              <a:rPr lang="el-GR" sz="2400" dirty="0"/>
              <a:t>Ω</a:t>
            </a:r>
            <a:r>
              <a:rPr lang="en-US" sz="2400" dirty="0"/>
              <a:t> and 30</a:t>
            </a:r>
            <a:r>
              <a:rPr lang="el-GR" sz="2400" dirty="0"/>
              <a:t>Ω</a:t>
            </a:r>
            <a:r>
              <a:rPr lang="en-US" sz="2400" dirty="0"/>
              <a:t> are connected in series across a 12 volt battery. Calculate the voltage drop across each resistor.</a:t>
            </a:r>
          </a:p>
          <a:p>
            <a:pPr marL="0" indent="0" algn="just">
              <a:buNone/>
            </a:pPr>
            <a:endParaRPr lang="en-GB" sz="2400" dirty="0"/>
          </a:p>
          <a:p>
            <a:pPr marL="457200" indent="-457200" algn="just">
              <a:buFont typeface="+mj-lt"/>
              <a:buAutoNum type="alphaLcParenR"/>
            </a:pPr>
            <a:r>
              <a:rPr lang="en-GB" sz="2400" dirty="0"/>
              <a:t>200Ω, 1 watt</a:t>
            </a:r>
          </a:p>
          <a:p>
            <a:pPr marL="457200" indent="-457200" algn="just">
              <a:buFont typeface="+mj-lt"/>
              <a:buAutoNum type="alphaLcParenR"/>
            </a:pPr>
            <a:r>
              <a:rPr lang="en-GB" sz="2400" dirty="0"/>
              <a:t>200Ω, ½ watt</a:t>
            </a:r>
          </a:p>
          <a:p>
            <a:pPr marL="457200" indent="-457200" algn="just">
              <a:buFont typeface="+mj-lt"/>
              <a:buAutoNum type="alphaLcParenR"/>
            </a:pPr>
            <a:r>
              <a:rPr lang="en-GB" sz="2400" dirty="0"/>
              <a:t>200Ω, ¼ watt</a:t>
            </a:r>
          </a:p>
          <a:p>
            <a:pPr marL="457200" indent="-457200" algn="just">
              <a:buFont typeface="+mj-lt"/>
              <a:buAutoNum type="alphaLcParenR"/>
            </a:pPr>
            <a:r>
              <a:rPr lang="en-GB" sz="2400" dirty="0"/>
              <a:t>200Ω, 2 watt</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24704321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Question 5</a:t>
            </a:r>
          </a:p>
        </p:txBody>
      </p:sp>
      <p:sp>
        <p:nvSpPr>
          <p:cNvPr id="3" name="Content Placeholder 2"/>
          <p:cNvSpPr>
            <a:spLocks noGrp="1"/>
          </p:cNvSpPr>
          <p:nvPr>
            <p:ph idx="1"/>
          </p:nvPr>
        </p:nvSpPr>
        <p:spPr>
          <a:xfrm>
            <a:off x="1122531" y="1091868"/>
            <a:ext cx="7607557" cy="3504516"/>
          </a:xfrm>
        </p:spPr>
        <p:txBody>
          <a:bodyPr>
            <a:noAutofit/>
          </a:bodyPr>
          <a:lstStyle/>
          <a:p>
            <a:pPr marL="0" indent="0">
              <a:buNone/>
            </a:pPr>
            <a:r>
              <a:rPr lang="en-US" sz="2400" dirty="0"/>
              <a:t>Four resistors of value 120</a:t>
            </a:r>
            <a:r>
              <a:rPr lang="el-GR" sz="2400" dirty="0"/>
              <a:t>Ω</a:t>
            </a:r>
            <a:r>
              <a:rPr lang="en-US" sz="2400" dirty="0"/>
              <a:t>, 250</a:t>
            </a:r>
            <a:r>
              <a:rPr lang="el-GR" sz="2400" dirty="0"/>
              <a:t>Ω</a:t>
            </a:r>
            <a:r>
              <a:rPr lang="en-US" sz="2400" dirty="0"/>
              <a:t> and 360</a:t>
            </a:r>
            <a:r>
              <a:rPr lang="el-GR" sz="2400" dirty="0"/>
              <a:t>Ω</a:t>
            </a:r>
            <a:r>
              <a:rPr lang="en-US" sz="2400" dirty="0"/>
              <a:t>  and 470</a:t>
            </a:r>
            <a:r>
              <a:rPr lang="el-GR" sz="2400" dirty="0"/>
              <a:t>Ω</a:t>
            </a:r>
            <a:r>
              <a:rPr lang="en-US" sz="2400" dirty="0"/>
              <a:t> are connected in series across a 24V supply. Calculate the voltage drop across the 470</a:t>
            </a:r>
            <a:r>
              <a:rPr lang="el-GR" sz="2400" dirty="0"/>
              <a:t>Ω</a:t>
            </a:r>
            <a:r>
              <a:rPr lang="en-US" sz="2400" dirty="0"/>
              <a:t> resistor.</a:t>
            </a:r>
          </a:p>
          <a:p>
            <a:pPr marL="0" indent="0" algn="just">
              <a:buNone/>
            </a:pPr>
            <a:endParaRPr lang="en-GB" sz="2400" dirty="0"/>
          </a:p>
          <a:p>
            <a:pPr marL="457200" indent="-457200" algn="just">
              <a:buFont typeface="+mj-lt"/>
              <a:buAutoNum type="alphaLcParenR"/>
            </a:pPr>
            <a:r>
              <a:rPr lang="en-GB" sz="2400" dirty="0"/>
              <a:t>200Ω, 1 watt</a:t>
            </a:r>
          </a:p>
          <a:p>
            <a:pPr marL="457200" indent="-457200" algn="just">
              <a:buFont typeface="+mj-lt"/>
              <a:buAutoNum type="alphaLcParenR"/>
            </a:pPr>
            <a:r>
              <a:rPr lang="en-GB" sz="2400" dirty="0"/>
              <a:t>200Ω, ½ watt</a:t>
            </a:r>
          </a:p>
          <a:p>
            <a:pPr marL="457200" indent="-457200" algn="just">
              <a:buFont typeface="+mj-lt"/>
              <a:buAutoNum type="alphaLcParenR"/>
            </a:pPr>
            <a:r>
              <a:rPr lang="en-GB" sz="2400" dirty="0"/>
              <a:t>200Ω, ¼ watt</a:t>
            </a:r>
          </a:p>
          <a:p>
            <a:pPr marL="457200" indent="-457200" algn="just">
              <a:buFont typeface="+mj-lt"/>
              <a:buAutoNum type="alphaLcParenR"/>
            </a:pPr>
            <a:r>
              <a:rPr lang="en-GB" sz="2400" dirty="0"/>
              <a:t>200Ω, 2 watt</a:t>
            </a:r>
          </a:p>
          <a:p>
            <a:pPr marL="0" indent="0" algn="just">
              <a:buNone/>
            </a:pPr>
            <a:endParaRPr lang="en-GB" sz="2400" dirty="0"/>
          </a:p>
          <a:p>
            <a:pPr marL="0" indent="0" algn="just">
              <a:buNone/>
            </a:pPr>
            <a:endParaRPr lang="en-GB" sz="2400" dirty="0"/>
          </a:p>
        </p:txBody>
      </p:sp>
    </p:spTree>
    <p:custDataLst>
      <p:tags r:id="rId1"/>
    </p:custDataLst>
    <p:extLst>
      <p:ext uri="{BB962C8B-B14F-4D97-AF65-F5344CB8AC3E}">
        <p14:creationId xmlns:p14="http://schemas.microsoft.com/office/powerpoint/2010/main" val="41121858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2308324"/>
          </a:xfrm>
          <a:prstGeom prst="rect">
            <a:avLst/>
          </a:prstGeom>
        </p:spPr>
        <p:txBody>
          <a:bodyPr wrap="square">
            <a:spAutoFit/>
          </a:bodyPr>
          <a:lstStyle/>
          <a:p>
            <a:r>
              <a:rPr lang="en-GB" dirty="0"/>
              <a:t>Create a video presented by an expert presenter showing step-by-step how to build the simple series circuit on a breadboard. The presenter needs to explain the following:</a:t>
            </a:r>
          </a:p>
          <a:p>
            <a:pPr marL="800100" lvl="1" indent="-342900">
              <a:buFont typeface="+mj-lt"/>
              <a:buAutoNum type="arabicPeriod"/>
            </a:pPr>
            <a:r>
              <a:rPr lang="en-US" dirty="0"/>
              <a:t>Add resistors to board</a:t>
            </a:r>
          </a:p>
          <a:p>
            <a:pPr marL="800100" lvl="1" indent="-342900">
              <a:buFont typeface="+mj-lt"/>
              <a:buAutoNum type="arabicPeriod"/>
            </a:pPr>
            <a:r>
              <a:rPr lang="en-US" dirty="0"/>
              <a:t>Connect end to end with a jumper</a:t>
            </a:r>
          </a:p>
          <a:p>
            <a:pPr marL="800100" lvl="1" indent="-342900">
              <a:buFont typeface="+mj-lt"/>
              <a:buAutoNum type="arabicPeriod"/>
            </a:pPr>
            <a:r>
              <a:rPr lang="en-US" dirty="0"/>
              <a:t>Connect each resistor to power rail</a:t>
            </a:r>
          </a:p>
          <a:p>
            <a:pPr marL="800100" lvl="1" indent="-342900">
              <a:buFont typeface="+mj-lt"/>
              <a:buAutoNum type="arabicPeriod"/>
            </a:pPr>
            <a:r>
              <a:rPr lang="en-US" dirty="0"/>
              <a:t>Connect power rail to battery</a:t>
            </a:r>
          </a:p>
          <a:p>
            <a:pPr marL="800100" lvl="1" indent="-342900">
              <a:buFont typeface="+mj-lt"/>
              <a:buAutoNum type="arabicPeriod"/>
            </a:pPr>
            <a:r>
              <a:rPr lang="en-US" dirty="0" err="1"/>
              <a:t>Emphasise</a:t>
            </a:r>
            <a:r>
              <a:rPr lang="en-US" dirty="0"/>
              <a:t> what we mean by series </a:t>
            </a:r>
            <a:r>
              <a:rPr lang="mr-IN" dirty="0"/>
              <a:t>–</a:t>
            </a:r>
            <a:r>
              <a:rPr lang="en-US" dirty="0"/>
              <a:t> only one path </a:t>
            </a:r>
            <a:r>
              <a:rPr lang="mr-IN" dirty="0"/>
              <a:t>–</a:t>
            </a:r>
            <a:r>
              <a:rPr lang="en-US" dirty="0"/>
              <a:t> no branching</a:t>
            </a:r>
            <a:endParaRPr lang="en-GB" dirty="0"/>
          </a:p>
          <a:p>
            <a:endParaRPr lang="en-GB" dirty="0"/>
          </a:p>
        </p:txBody>
      </p:sp>
    </p:spTree>
    <p:custDataLst>
      <p:tags r:id="rId1"/>
    </p:custDataLst>
    <p:extLst>
      <p:ext uri="{BB962C8B-B14F-4D97-AF65-F5344CB8AC3E}">
        <p14:creationId xmlns:p14="http://schemas.microsoft.com/office/powerpoint/2010/main" val="21751379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Vid02</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3416320"/>
          </a:xfrm>
          <a:prstGeom prst="rect">
            <a:avLst/>
          </a:prstGeom>
        </p:spPr>
        <p:txBody>
          <a:bodyPr wrap="square">
            <a:spAutoFit/>
          </a:bodyPr>
          <a:lstStyle/>
          <a:p>
            <a:r>
              <a:rPr lang="en-GB" dirty="0"/>
              <a:t>Create a video presented by an expert presenter showing step-by-step how to take the measurements and do the calculations. The presenter needs to explain the following:</a:t>
            </a:r>
          </a:p>
          <a:p>
            <a:pPr marL="342900" indent="-342900">
              <a:buFont typeface="+mj-lt"/>
              <a:buAutoNum type="arabicPeriod"/>
            </a:pPr>
            <a:r>
              <a:rPr lang="en-GB" dirty="0"/>
              <a:t>Measure the across the battery – total circuit voltage</a:t>
            </a:r>
          </a:p>
          <a:p>
            <a:pPr marL="342900" indent="-342900">
              <a:buFont typeface="+mj-lt"/>
              <a:buAutoNum type="arabicPeriod"/>
            </a:pPr>
            <a:r>
              <a:rPr lang="en-GB" dirty="0"/>
              <a:t>Measure the voltage across R1</a:t>
            </a:r>
          </a:p>
          <a:p>
            <a:pPr marL="342900" indent="-342900">
              <a:buFont typeface="+mj-lt"/>
              <a:buAutoNum type="arabicPeriod"/>
            </a:pPr>
            <a:r>
              <a:rPr lang="en-GB" dirty="0"/>
              <a:t>Measure the voltage across R2</a:t>
            </a:r>
          </a:p>
          <a:p>
            <a:pPr marL="342900" indent="-342900">
              <a:buFont typeface="+mj-lt"/>
              <a:buAutoNum type="arabicPeriod"/>
            </a:pPr>
            <a:r>
              <a:rPr lang="en-US" dirty="0"/>
              <a:t>See the V</a:t>
            </a:r>
            <a:r>
              <a:rPr lang="en-US" baseline="-25000" dirty="0"/>
              <a:t>R1</a:t>
            </a:r>
            <a:r>
              <a:rPr lang="en-US" dirty="0"/>
              <a:t> + V</a:t>
            </a:r>
            <a:r>
              <a:rPr lang="en-US" baseline="-25000" dirty="0"/>
              <a:t>R2</a:t>
            </a:r>
            <a:r>
              <a:rPr lang="en-US" dirty="0"/>
              <a:t> = VT.</a:t>
            </a:r>
          </a:p>
          <a:p>
            <a:pPr marL="342900" indent="-342900">
              <a:buFont typeface="+mj-lt"/>
              <a:buAutoNum type="arabicPeriod"/>
            </a:pPr>
            <a:r>
              <a:rPr lang="en-US" dirty="0"/>
              <a:t>See that V</a:t>
            </a:r>
            <a:r>
              <a:rPr lang="en-US" baseline="-25000" dirty="0"/>
              <a:t>R1 </a:t>
            </a:r>
            <a:r>
              <a:rPr lang="en-US" dirty="0"/>
              <a:t>: V</a:t>
            </a:r>
            <a:r>
              <a:rPr lang="en-US" baseline="-25000" dirty="0"/>
              <a:t>R2</a:t>
            </a:r>
            <a:r>
              <a:rPr lang="en-US" dirty="0"/>
              <a:t> = R1 : R2</a:t>
            </a:r>
          </a:p>
          <a:p>
            <a:pPr marL="342900" indent="-342900">
              <a:buFont typeface="+mj-lt"/>
              <a:buAutoNum type="arabicPeriod"/>
            </a:pPr>
            <a:r>
              <a:rPr lang="en-US" dirty="0"/>
              <a:t>Measure current before R2, between R2 and R1 and after R1 and show that the current in the whole circuit is the same because there is only one path for the electrons to flow.</a:t>
            </a:r>
          </a:p>
          <a:p>
            <a:pPr marL="342900" indent="-342900">
              <a:buFont typeface="+mj-lt"/>
              <a:buAutoNum type="arabicPeriod"/>
            </a:pPr>
            <a:r>
              <a:rPr lang="en-US" dirty="0"/>
              <a:t>Conclude with the fact that the resistors divided up the voltage in the same proportion as their resistances.</a:t>
            </a:r>
            <a:endParaRPr lang="en-GB" dirty="0"/>
          </a:p>
          <a:p>
            <a:endParaRPr lang="en-GB" dirty="0"/>
          </a:p>
        </p:txBody>
      </p:sp>
    </p:spTree>
    <p:custDataLst>
      <p:tags r:id="rId1"/>
    </p:custDataLst>
    <p:extLst>
      <p:ext uri="{BB962C8B-B14F-4D97-AF65-F5344CB8AC3E}">
        <p14:creationId xmlns:p14="http://schemas.microsoft.com/office/powerpoint/2010/main" val="622039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Outcomes</a:t>
            </a:r>
          </a:p>
        </p:txBody>
      </p:sp>
      <p:sp>
        <p:nvSpPr>
          <p:cNvPr id="3" name="Content Placeholder 2"/>
          <p:cNvSpPr>
            <a:spLocks noGrp="1"/>
          </p:cNvSpPr>
          <p:nvPr>
            <p:ph idx="1"/>
          </p:nvPr>
        </p:nvSpPr>
        <p:spPr>
          <a:xfrm>
            <a:off x="1122531" y="1091868"/>
            <a:ext cx="8059513" cy="3911932"/>
          </a:xfrm>
        </p:spPr>
        <p:txBody>
          <a:bodyPr>
            <a:noAutofit/>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endParaRPr lang="en-GB" dirty="0"/>
          </a:p>
          <a:p>
            <a:endParaRPr lang="en-GB" dirty="0"/>
          </a:p>
          <a:p>
            <a:endParaRPr lang="en-GB" dirty="0"/>
          </a:p>
        </p:txBody>
      </p:sp>
      <p:sp>
        <p:nvSpPr>
          <p:cNvPr id="4" name="Content Placeholder 2">
            <a:extLst>
              <a:ext uri="{FF2B5EF4-FFF2-40B4-BE49-F238E27FC236}">
                <a16:creationId xmlns:a16="http://schemas.microsoft.com/office/drawing/2014/main" id="{FAF059E8-2842-4E9C-8451-7347808E5181}"/>
              </a:ext>
            </a:extLst>
          </p:cNvPr>
          <p:cNvSpPr txBox="1">
            <a:spLocks/>
          </p:cNvSpPr>
          <p:nvPr/>
        </p:nvSpPr>
        <p:spPr>
          <a:xfrm>
            <a:off x="1122531" y="1091868"/>
            <a:ext cx="8059513" cy="3645525"/>
          </a:xfrm>
          <a:prstGeom prst="rect">
            <a:avLst/>
          </a:prstGeom>
        </p:spPr>
        <p:txBody>
          <a:bodyPr vert="horz" lIns="91440" tIns="45720" rIns="91440" bIns="45720" rtlCol="0">
            <a:noAutofit/>
          </a:bodyPr>
          <a:lst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a:lstStyle>
          <a:p>
            <a:pPr marL="0" indent="0">
              <a:buFont typeface="Arial" panose="020B0604020202020204" pitchFamily="34" charset="0"/>
              <a:buNone/>
            </a:pPr>
            <a:r>
              <a:rPr lang="en-GB" sz="2400" dirty="0"/>
              <a:t>By the end of this unit the learner will be able to:</a:t>
            </a:r>
          </a:p>
          <a:p>
            <a:pPr marL="457200" indent="-457200">
              <a:buFont typeface="+mj-lt"/>
              <a:buAutoNum type="arabicPeriod"/>
            </a:pPr>
            <a:endParaRPr lang="en-GB" sz="2400" dirty="0"/>
          </a:p>
        </p:txBody>
      </p:sp>
    </p:spTree>
    <p:custDataLst>
      <p:tags r:id="rId1"/>
    </p:custDataLst>
    <p:extLst>
      <p:ext uri="{BB962C8B-B14F-4D97-AF65-F5344CB8AC3E}">
        <p14:creationId xmlns:p14="http://schemas.microsoft.com/office/powerpoint/2010/main" val="16964750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Document Briefing – Doc01</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4185761"/>
          </a:xfrm>
          <a:prstGeom prst="rect">
            <a:avLst/>
          </a:prstGeom>
        </p:spPr>
        <p:txBody>
          <a:bodyPr wrap="square">
            <a:spAutoFit/>
          </a:bodyPr>
          <a:lstStyle/>
          <a:p>
            <a:r>
              <a:rPr lang="en-GB" sz="1400" dirty="0"/>
              <a:t>Create an annotated PDF worksheet with the following steps.</a:t>
            </a:r>
          </a:p>
          <a:p>
            <a:pPr marL="285750" indent="-285750">
              <a:buFont typeface="Arial" panose="020B0604020202020204" pitchFamily="34" charset="0"/>
              <a:buChar char="•"/>
            </a:pPr>
            <a:r>
              <a:rPr lang="en-GB" sz="1400" dirty="0"/>
              <a:t>Make sure you have downloaded the </a:t>
            </a:r>
            <a:r>
              <a:rPr lang="en-GB" sz="1400" dirty="0" err="1"/>
              <a:t>EveryCircuit</a:t>
            </a:r>
            <a:r>
              <a:rPr lang="en-GB" sz="1400" dirty="0"/>
              <a:t> App from your app store.</a:t>
            </a:r>
          </a:p>
          <a:p>
            <a:pPr marL="285750" indent="-285750">
              <a:buFont typeface="Arial" panose="020B0604020202020204" pitchFamily="34" charset="0"/>
              <a:buChar char="•"/>
            </a:pPr>
            <a:r>
              <a:rPr lang="en-GB" sz="1400" dirty="0"/>
              <a:t>If you are working on a computer, visit http://</a:t>
            </a:r>
            <a:r>
              <a:rPr lang="en-GB" sz="1400" dirty="0" err="1"/>
              <a:t>everycircuit.com</a:t>
            </a:r>
            <a:r>
              <a:rPr lang="en-GB" sz="1400" dirty="0"/>
              <a:t>/app/.</a:t>
            </a:r>
          </a:p>
          <a:p>
            <a:pPr marL="285750" indent="-285750">
              <a:buFont typeface="Arial" panose="020B0604020202020204" pitchFamily="34" charset="0"/>
              <a:buChar char="•"/>
            </a:pPr>
            <a:r>
              <a:rPr lang="en-GB" sz="1400" dirty="0"/>
              <a:t>Open the </a:t>
            </a:r>
            <a:r>
              <a:rPr lang="en-GB" sz="1400" dirty="0" err="1"/>
              <a:t>EveryCircuit</a:t>
            </a:r>
            <a:r>
              <a:rPr lang="en-GB" sz="1400" dirty="0"/>
              <a:t> app and signup. After your trial, you will still have access to </a:t>
            </a:r>
            <a:r>
              <a:rPr lang="en-GB" sz="1400" dirty="0" err="1"/>
              <a:t>EveryCircuit</a:t>
            </a:r>
            <a:r>
              <a:rPr lang="en-GB" sz="1400" dirty="0"/>
              <a:t> and other people’s circuits. You will just not be able to create your own circuits.</a:t>
            </a:r>
          </a:p>
          <a:p>
            <a:pPr marL="285750" indent="-285750">
              <a:buFont typeface="Arial" panose="020B0604020202020204" pitchFamily="34" charset="0"/>
              <a:buChar char="•"/>
            </a:pPr>
            <a:r>
              <a:rPr lang="en-GB" sz="1400" dirty="0"/>
              <a:t>Go to the community space and search for the circuit called “</a:t>
            </a:r>
            <a:r>
              <a:rPr lang="en-GB" sz="1400" dirty="0" err="1"/>
              <a:t>NOC_Kirchoff</a:t>
            </a:r>
            <a:r>
              <a:rPr lang="en-GB" sz="1400" dirty="0"/>
              <a:t> Voltage Law”</a:t>
            </a:r>
          </a:p>
          <a:p>
            <a:pPr marL="285750" indent="-285750">
              <a:buFont typeface="Arial" panose="020B0604020202020204" pitchFamily="34" charset="0"/>
              <a:buChar char="•"/>
            </a:pPr>
            <a:r>
              <a:rPr lang="en-GB" sz="1400" dirty="0"/>
              <a:t>Open the circuit.</a:t>
            </a:r>
          </a:p>
          <a:p>
            <a:pPr marL="285750" indent="-285750">
              <a:buFont typeface="Arial" panose="020B0604020202020204" pitchFamily="34" charset="0"/>
              <a:buChar char="•"/>
            </a:pPr>
            <a:r>
              <a:rPr lang="en-GB" sz="1400" dirty="0"/>
              <a:t>You will see that the voltage is 12V and that there is a 8.89mA current flowing through the circuit.</a:t>
            </a:r>
          </a:p>
          <a:p>
            <a:pPr marL="285750" indent="-285750">
              <a:buFont typeface="Arial" panose="020B0604020202020204" pitchFamily="34" charset="0"/>
              <a:buChar char="•"/>
            </a:pPr>
            <a:r>
              <a:rPr lang="en-GB" sz="1400" dirty="0"/>
              <a:t>There are two resistors in series – a 450</a:t>
            </a:r>
            <a:r>
              <a:rPr lang="el-GR" sz="1400" dirty="0"/>
              <a:t>Ω</a:t>
            </a:r>
            <a:r>
              <a:rPr lang="en-US" sz="1400" dirty="0"/>
              <a:t> and a 900</a:t>
            </a:r>
            <a:r>
              <a:rPr lang="el-GR" sz="1400" dirty="0"/>
              <a:t>Ω</a:t>
            </a:r>
            <a:r>
              <a:rPr lang="en-US" sz="1400" dirty="0"/>
              <a:t> resistor</a:t>
            </a:r>
            <a:r>
              <a:rPr lang="en-GB" sz="1400" dirty="0"/>
              <a:t>.</a:t>
            </a:r>
          </a:p>
          <a:p>
            <a:pPr marL="285750" indent="-285750">
              <a:buFont typeface="Arial" panose="020B0604020202020204" pitchFamily="34" charset="0"/>
              <a:buChar char="•"/>
            </a:pPr>
            <a:r>
              <a:rPr lang="en-GB" sz="1400" dirty="0"/>
              <a:t>Are the resistors dividing up the total voltage in the same proportion as their resistances?</a:t>
            </a:r>
          </a:p>
          <a:p>
            <a:pPr marL="285750" indent="-285750">
              <a:buFont typeface="Arial" panose="020B0604020202020204" pitchFamily="34" charset="0"/>
              <a:buChar char="•"/>
            </a:pPr>
            <a:r>
              <a:rPr lang="en-GB" sz="1400" dirty="0"/>
              <a:t>How would you divide the voltage evenly between both resistors (i.e. get the voltage across each resistor to be 6V) while still keeping the current flowing through the circuit the same (8.89mA)? Remember that resistors in series add together for the total circuit resistance. Remember also that V=IR.</a:t>
            </a:r>
          </a:p>
          <a:p>
            <a:pPr marL="285750" indent="-285750">
              <a:buFont typeface="Arial" panose="020B0604020202020204" pitchFamily="34" charset="0"/>
              <a:buChar char="•"/>
            </a:pPr>
            <a:r>
              <a:rPr lang="en-GB" sz="1400" dirty="0"/>
              <a:t>How would you make the voltage across one resistor 4 times that across the other resistor while still keeping the current through the circuit at 8.89mA.</a:t>
            </a:r>
          </a:p>
          <a:p>
            <a:pPr marL="285750" indent="-285750">
              <a:buFont typeface="Arial" panose="020B0604020202020204" pitchFamily="34" charset="0"/>
              <a:buChar char="•"/>
            </a:pPr>
            <a:r>
              <a:rPr lang="en-GB" sz="1400" dirty="0"/>
              <a:t>What 2 resistors would you need if you wanted a current through the circuit of 12mA and the voltage across one resistor to be 3 times that across the other?</a:t>
            </a:r>
          </a:p>
          <a:p>
            <a:pPr marL="285750" indent="-285750">
              <a:buFont typeface="Arial" panose="020B0604020202020204" pitchFamily="34" charset="0"/>
              <a:buChar char="•"/>
            </a:pPr>
            <a:r>
              <a:rPr lang="en-GB" sz="1400" dirty="0"/>
              <a:t>What 3 resistors would you need if you wanted to divide the 12V into three parts (2V, 4V, 6V) with a total current through the circuit of 10mA.</a:t>
            </a:r>
          </a:p>
        </p:txBody>
      </p:sp>
    </p:spTree>
    <p:custDataLst>
      <p:tags r:id="rId1"/>
    </p:custDataLst>
    <p:extLst>
      <p:ext uri="{BB962C8B-B14F-4D97-AF65-F5344CB8AC3E}">
        <p14:creationId xmlns:p14="http://schemas.microsoft.com/office/powerpoint/2010/main" val="14684694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Vid03</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1754326"/>
          </a:xfrm>
          <a:prstGeom prst="rect">
            <a:avLst/>
          </a:prstGeom>
        </p:spPr>
        <p:txBody>
          <a:bodyPr wrap="square">
            <a:spAutoFit/>
          </a:bodyPr>
          <a:lstStyle/>
          <a:p>
            <a:r>
              <a:rPr lang="en-GB" dirty="0"/>
              <a:t>Create a screencast video presented by an expert presenter. The presenter needs to work through the Doc01 worksheet and cover and explain the following steps.</a:t>
            </a:r>
          </a:p>
          <a:p>
            <a:pPr marL="285750" indent="-285750">
              <a:buFont typeface="Arial" panose="020B0604020202020204" pitchFamily="34" charset="0"/>
              <a:buChar char="•"/>
            </a:pPr>
            <a:r>
              <a:rPr lang="en-GB" dirty="0"/>
              <a:t>Opening the app and opening the circuit – (</a:t>
            </a:r>
            <a:r>
              <a:rPr lang="en-GB" dirty="0" err="1">
                <a:hlinkClick r:id="rId4"/>
              </a:rPr>
              <a:t>h</a:t>
            </a:r>
            <a:r>
              <a:rPr lang="en-GB" dirty="0" err="1">
                <a:hlinkClick r:id="rId5"/>
              </a:rPr>
              <a:t>http</a:t>
            </a:r>
            <a:r>
              <a:rPr lang="en-GB" dirty="0">
                <a:hlinkClick r:id="rId5"/>
              </a:rPr>
              <a:t>://everycircuit.com/circuit/6011278182318080</a:t>
            </a:r>
            <a:r>
              <a:rPr lang="en-GB" dirty="0"/>
              <a:t>) for mobile and desktop</a:t>
            </a:r>
          </a:p>
          <a:p>
            <a:pPr marL="285750" indent="-285750">
              <a:buFont typeface="Arial" panose="020B0604020202020204" pitchFamily="34" charset="0"/>
              <a:buChar char="•"/>
            </a:pPr>
            <a:r>
              <a:rPr lang="en-GB" dirty="0"/>
              <a:t>Doing the calculations</a:t>
            </a:r>
          </a:p>
          <a:p>
            <a:pPr marL="285750" indent="-285750">
              <a:buFont typeface="Arial" panose="020B0604020202020204" pitchFamily="34" charset="0"/>
              <a:buChar char="•"/>
            </a:pPr>
            <a:r>
              <a:rPr lang="en-GB" dirty="0"/>
              <a:t>Making the resistor changes</a:t>
            </a:r>
          </a:p>
        </p:txBody>
      </p:sp>
    </p:spTree>
    <p:custDataLst>
      <p:tags r:id="rId1"/>
    </p:custDataLst>
    <p:extLst>
      <p:ext uri="{BB962C8B-B14F-4D97-AF65-F5344CB8AC3E}">
        <p14:creationId xmlns:p14="http://schemas.microsoft.com/office/powerpoint/2010/main" val="28135547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Video Briefing – Vid04</a:t>
            </a:r>
          </a:p>
        </p:txBody>
      </p:sp>
      <p:sp>
        <p:nvSpPr>
          <p:cNvPr id="3" name="Rectangle 2">
            <a:extLst>
              <a:ext uri="{FF2B5EF4-FFF2-40B4-BE49-F238E27FC236}">
                <a16:creationId xmlns:a16="http://schemas.microsoft.com/office/drawing/2014/main" id="{E96364EF-935E-1E45-A8B6-FEBAA8ED6F07}"/>
              </a:ext>
            </a:extLst>
          </p:cNvPr>
          <p:cNvSpPr/>
          <p:nvPr/>
        </p:nvSpPr>
        <p:spPr>
          <a:xfrm>
            <a:off x="460118" y="1233578"/>
            <a:ext cx="9647050" cy="2862322"/>
          </a:xfrm>
          <a:prstGeom prst="rect">
            <a:avLst/>
          </a:prstGeom>
        </p:spPr>
        <p:txBody>
          <a:bodyPr wrap="square">
            <a:spAutoFit/>
          </a:bodyPr>
          <a:lstStyle/>
          <a:p>
            <a:r>
              <a:rPr lang="en-GB" dirty="0"/>
              <a:t>Create a video presented by an expert presenter showing step-by-step how to build the voltage divider circuit circuit on a breadboard with 100, 120, 150 and 180 ohm resistors. The presenter needs to explain the following:</a:t>
            </a:r>
          </a:p>
          <a:p>
            <a:pPr marL="800100" lvl="1" indent="-342900">
              <a:buFont typeface="+mj-lt"/>
              <a:buAutoNum type="arabicPeriod"/>
            </a:pPr>
            <a:r>
              <a:rPr lang="en-US" dirty="0"/>
              <a:t>Add resistors to board</a:t>
            </a:r>
          </a:p>
          <a:p>
            <a:pPr marL="800100" lvl="1" indent="-342900">
              <a:buFont typeface="+mj-lt"/>
              <a:buAutoNum type="arabicPeriod"/>
            </a:pPr>
            <a:r>
              <a:rPr lang="en-US" dirty="0"/>
              <a:t>Connect end to end with a jumper</a:t>
            </a:r>
          </a:p>
          <a:p>
            <a:pPr marL="800100" lvl="1" indent="-342900">
              <a:buFont typeface="+mj-lt"/>
              <a:buAutoNum type="arabicPeriod"/>
            </a:pPr>
            <a:r>
              <a:rPr lang="en-US" dirty="0"/>
              <a:t>Connect each resistor to power rail</a:t>
            </a:r>
          </a:p>
          <a:p>
            <a:pPr marL="800100" lvl="1" indent="-342900">
              <a:buFont typeface="+mj-lt"/>
              <a:buAutoNum type="arabicPeriod"/>
            </a:pPr>
            <a:r>
              <a:rPr lang="en-US" dirty="0"/>
              <a:t>Connect power rail to battery</a:t>
            </a:r>
          </a:p>
          <a:p>
            <a:pPr marL="800100" lvl="1" indent="-342900">
              <a:buFont typeface="+mj-lt"/>
              <a:buAutoNum type="arabicPeriod"/>
            </a:pPr>
            <a:r>
              <a:rPr lang="en-US" dirty="0"/>
              <a:t>Measure voltage drops across each resistor</a:t>
            </a:r>
          </a:p>
          <a:p>
            <a:pPr marL="800100" lvl="1" indent="-342900">
              <a:buFont typeface="+mj-lt"/>
              <a:buAutoNum type="arabicPeriod"/>
            </a:pPr>
            <a:r>
              <a:rPr lang="en-US" dirty="0"/>
              <a:t>Confirm all voltage drops = total voltage by also measuring voltage across battery terminals</a:t>
            </a:r>
          </a:p>
          <a:p>
            <a:pPr marL="800100" lvl="1" indent="-342900">
              <a:buFont typeface="+mj-lt"/>
              <a:buAutoNum type="arabicPeriod"/>
            </a:pPr>
            <a:r>
              <a:rPr lang="en-US" dirty="0"/>
              <a:t>Confirm voltage drops across each resistor in proportion to each’s resistance</a:t>
            </a:r>
          </a:p>
        </p:txBody>
      </p:sp>
    </p:spTree>
    <p:custDataLst>
      <p:tags r:id="rId1"/>
    </p:custDataLst>
    <p:extLst>
      <p:ext uri="{BB962C8B-B14F-4D97-AF65-F5344CB8AC3E}">
        <p14:creationId xmlns:p14="http://schemas.microsoft.com/office/powerpoint/2010/main" val="1421982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3000" dirty="0"/>
              <a:t>Unit 3.3: Voltage Dividers</a:t>
            </a:r>
          </a:p>
        </p:txBody>
      </p:sp>
    </p:spTree>
    <p:custDataLst>
      <p:tags r:id="rId1"/>
    </p:custDataLst>
    <p:extLst>
      <p:ext uri="{BB962C8B-B14F-4D97-AF65-F5344CB8AC3E}">
        <p14:creationId xmlns:p14="http://schemas.microsoft.com/office/powerpoint/2010/main" val="1799061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Introduction</a:t>
            </a:r>
          </a:p>
        </p:txBody>
      </p:sp>
      <p:sp>
        <p:nvSpPr>
          <p:cNvPr id="3" name="Content Placeholder 2"/>
          <p:cNvSpPr>
            <a:spLocks noGrp="1"/>
          </p:cNvSpPr>
          <p:nvPr>
            <p:ph idx="1"/>
          </p:nvPr>
        </p:nvSpPr>
        <p:spPr>
          <a:xfrm>
            <a:off x="1122533" y="1091868"/>
            <a:ext cx="4400444" cy="3467940"/>
          </a:xfrm>
        </p:spPr>
        <p:txBody>
          <a:bodyPr>
            <a:noAutofit/>
          </a:bodyPr>
          <a:lstStyle/>
          <a:p>
            <a:pPr marL="0" indent="0" algn="just">
              <a:buNone/>
            </a:pPr>
            <a:r>
              <a:rPr lang="en-US" sz="2400" dirty="0"/>
              <a:t>We can place multiple resistors into a circuit in series to ensure that we have the correct amount of total resistance.</a:t>
            </a:r>
          </a:p>
          <a:p>
            <a:pPr marL="0" indent="0" algn="just">
              <a:buNone/>
            </a:pPr>
            <a:endParaRPr lang="en-US" sz="2400" dirty="0"/>
          </a:p>
          <a:p>
            <a:pPr marL="0" indent="0" algn="just">
              <a:buNone/>
            </a:pPr>
            <a:r>
              <a:rPr lang="en-US" sz="2400" dirty="0"/>
              <a:t>But there is another, sometimes more important reason for using resistors in series which we will discover in this unit.</a:t>
            </a:r>
          </a:p>
        </p:txBody>
      </p:sp>
      <p:sp>
        <p:nvSpPr>
          <p:cNvPr id="9" name="Rectangle 8">
            <a:extLst>
              <a:ext uri="{FF2B5EF4-FFF2-40B4-BE49-F238E27FC236}">
                <a16:creationId xmlns:a16="http://schemas.microsoft.com/office/drawing/2014/main" id="{49D5F8AB-8DCA-E04A-87B8-041FE3D64479}"/>
              </a:ext>
            </a:extLst>
          </p:cNvPr>
          <p:cNvSpPr/>
          <p:nvPr/>
        </p:nvSpPr>
        <p:spPr>
          <a:xfrm>
            <a:off x="5588180" y="1233577"/>
            <a:ext cx="3967566" cy="332623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Img01</a:t>
            </a:r>
          </a:p>
        </p:txBody>
      </p:sp>
    </p:spTree>
    <p:custDataLst>
      <p:tags r:id="rId1"/>
    </p:custDataLst>
    <p:extLst>
      <p:ext uri="{BB962C8B-B14F-4D97-AF65-F5344CB8AC3E}">
        <p14:creationId xmlns:p14="http://schemas.microsoft.com/office/powerpoint/2010/main" val="1373456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Build the Circuit</a:t>
            </a:r>
          </a:p>
        </p:txBody>
      </p:sp>
      <p:sp>
        <p:nvSpPr>
          <p:cNvPr id="3" name="Content Placeholder 2"/>
          <p:cNvSpPr>
            <a:spLocks noGrp="1"/>
          </p:cNvSpPr>
          <p:nvPr>
            <p:ph idx="1"/>
          </p:nvPr>
        </p:nvSpPr>
        <p:spPr>
          <a:xfrm>
            <a:off x="1122531" y="1091868"/>
            <a:ext cx="7607557" cy="1124389"/>
          </a:xfrm>
        </p:spPr>
        <p:txBody>
          <a:bodyPr>
            <a:noAutofit/>
          </a:bodyPr>
          <a:lstStyle/>
          <a:p>
            <a:pPr marL="0" indent="0" algn="just">
              <a:buNone/>
            </a:pPr>
            <a:r>
              <a:rPr lang="en-GB" sz="2400" dirty="0"/>
              <a:t>Using this schematic as a guide, build the following circuit. Make sure that the resistors are connected end to end so that there is only one one path for the electrons to follow</a:t>
            </a:r>
          </a:p>
        </p:txBody>
      </p:sp>
      <p:sp>
        <p:nvSpPr>
          <p:cNvPr id="5" name="Rectangle 4">
            <a:extLst>
              <a:ext uri="{FF2B5EF4-FFF2-40B4-BE49-F238E27FC236}">
                <a16:creationId xmlns:a16="http://schemas.microsoft.com/office/drawing/2014/main" id="{404ED4B3-E251-AD40-B2CA-A34AB0B619F3}"/>
              </a:ext>
            </a:extLst>
          </p:cNvPr>
          <p:cNvSpPr/>
          <p:nvPr/>
        </p:nvSpPr>
        <p:spPr>
          <a:xfrm>
            <a:off x="1196744" y="2344565"/>
            <a:ext cx="2936344" cy="2308324"/>
          </a:xfrm>
          <a:prstGeom prst="rect">
            <a:avLst/>
          </a:prstGeom>
          <a:solidFill>
            <a:schemeClr val="tx2">
              <a:lumMod val="40000"/>
              <a:lumOff val="60000"/>
            </a:schemeClr>
          </a:solidFill>
        </p:spPr>
        <p:txBody>
          <a:bodyPr wrap="square">
            <a:spAutoFit/>
          </a:bodyPr>
          <a:lstStyle/>
          <a:p>
            <a:pPr algn="just"/>
            <a:r>
              <a:rPr lang="en-GB" sz="2400" i="1" dirty="0">
                <a:solidFill>
                  <a:schemeClr val="tx1">
                    <a:lumMod val="50000"/>
                  </a:schemeClr>
                </a:solidFill>
              </a:rPr>
              <a:t>Rollover or touch each symbol in the schematic to find out more. Watch the video if you need help.</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42698" y="2299121"/>
            <a:ext cx="854046" cy="854046"/>
          </a:xfrm>
          <a:prstGeom prst="rect">
            <a:avLst/>
          </a:prstGeom>
        </p:spPr>
      </p:pic>
      <p:pic>
        <p:nvPicPr>
          <p:cNvPr id="7" name="Content Placeholder 5">
            <a:extLst>
              <a:ext uri="{FF2B5EF4-FFF2-40B4-BE49-F238E27FC236}">
                <a16:creationId xmlns:a16="http://schemas.microsoft.com/office/drawing/2014/main" id="{F663439F-A712-214B-ACB9-2E5861B63881}"/>
              </a:ext>
            </a:extLst>
          </p:cNvPr>
          <p:cNvPicPr>
            <a:picLocks noChangeAspect="1"/>
          </p:cNvPicPr>
          <p:nvPr/>
        </p:nvPicPr>
        <p:blipFill>
          <a:blip r:embed="rId6"/>
          <a:stretch>
            <a:fillRect/>
          </a:stretch>
        </p:blipFill>
        <p:spPr>
          <a:xfrm>
            <a:off x="4255614" y="2167485"/>
            <a:ext cx="4818888" cy="1971363"/>
          </a:xfrm>
          <a:prstGeom prst="rect">
            <a:avLst/>
          </a:prstGeom>
        </p:spPr>
      </p:pic>
      <p:sp>
        <p:nvSpPr>
          <p:cNvPr id="8" name="Rounded Rectangle 7">
            <a:extLst>
              <a:ext uri="{FF2B5EF4-FFF2-40B4-BE49-F238E27FC236}">
                <a16:creationId xmlns:a16="http://schemas.microsoft.com/office/drawing/2014/main" id="{0883944F-0013-E242-AE6F-D80025849260}"/>
              </a:ext>
            </a:extLst>
          </p:cNvPr>
          <p:cNvSpPr/>
          <p:nvPr/>
        </p:nvSpPr>
        <p:spPr>
          <a:xfrm>
            <a:off x="4308644" y="4138848"/>
            <a:ext cx="4712828"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Watch how to build the circuit</a:t>
            </a:r>
          </a:p>
        </p:txBody>
      </p:sp>
      <p:pic>
        <p:nvPicPr>
          <p:cNvPr id="9" name="Graphic 8" descr="Magnifying glass">
            <a:extLst>
              <a:ext uri="{FF2B5EF4-FFF2-40B4-BE49-F238E27FC236}">
                <a16:creationId xmlns:a16="http://schemas.microsoft.com/office/drawing/2014/main" id="{D39B8C8D-2CCA-EA4A-910C-9CB07D61DA82}"/>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4692309" y="2075194"/>
            <a:ext cx="468000" cy="468000"/>
          </a:xfrm>
          <a:prstGeom prst="rect">
            <a:avLst/>
          </a:prstGeom>
        </p:spPr>
      </p:pic>
    </p:spTree>
    <p:custDataLst>
      <p:tags r:id="rId1"/>
    </p:custDataLst>
    <p:extLst>
      <p:ext uri="{BB962C8B-B14F-4D97-AF65-F5344CB8AC3E}">
        <p14:creationId xmlns:p14="http://schemas.microsoft.com/office/powerpoint/2010/main" val="1090789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Take a picture</a:t>
            </a:r>
          </a:p>
        </p:txBody>
      </p:sp>
      <p:sp>
        <p:nvSpPr>
          <p:cNvPr id="3" name="Content Placeholder 2"/>
          <p:cNvSpPr>
            <a:spLocks noGrp="1"/>
          </p:cNvSpPr>
          <p:nvPr>
            <p:ph idx="1"/>
          </p:nvPr>
        </p:nvSpPr>
        <p:spPr>
          <a:xfrm>
            <a:off x="1122530" y="1091867"/>
            <a:ext cx="7840406" cy="550953"/>
          </a:xfrm>
          <a:solidFill>
            <a:schemeClr val="tx2">
              <a:lumMod val="40000"/>
              <a:lumOff val="60000"/>
            </a:schemeClr>
          </a:solidFill>
        </p:spPr>
        <p:txBody>
          <a:bodyPr>
            <a:noAutofit/>
          </a:bodyPr>
          <a:lstStyle/>
          <a:p>
            <a:pPr marL="0" indent="0" algn="just">
              <a:buNone/>
            </a:pPr>
            <a:r>
              <a:rPr lang="en-GB" sz="2400" i="1" dirty="0"/>
              <a:t>Take a picture of your completed circuit and upload it.</a:t>
            </a:r>
          </a:p>
        </p:txBody>
      </p:sp>
      <p:pic>
        <p:nvPicPr>
          <p:cNvPr id="6" name="Graphic 5" descr="User">
            <a:extLst>
              <a:ext uri="{FF2B5EF4-FFF2-40B4-BE49-F238E27FC236}">
                <a16:creationId xmlns:a16="http://schemas.microsoft.com/office/drawing/2014/main" id="{0B5424C5-708A-254B-9032-096578572B8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4" y="940320"/>
            <a:ext cx="854046" cy="854046"/>
          </a:xfrm>
          <a:prstGeom prst="rect">
            <a:avLst/>
          </a:prstGeom>
        </p:spPr>
      </p:pic>
      <p:sp>
        <p:nvSpPr>
          <p:cNvPr id="9" name="Rounded Rectangle 8">
            <a:extLst>
              <a:ext uri="{FF2B5EF4-FFF2-40B4-BE49-F238E27FC236}">
                <a16:creationId xmlns:a16="http://schemas.microsoft.com/office/drawing/2014/main" id="{E0ABC7F2-7240-CA4F-8E15-6C49824C9866}"/>
              </a:ext>
            </a:extLst>
          </p:cNvPr>
          <p:cNvSpPr/>
          <p:nvPr/>
        </p:nvSpPr>
        <p:spPr>
          <a:xfrm>
            <a:off x="1122530" y="2619826"/>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Choose image</a:t>
            </a:r>
          </a:p>
        </p:txBody>
      </p:sp>
      <p:sp>
        <p:nvSpPr>
          <p:cNvPr id="10" name="Rectangle 9">
            <a:extLst>
              <a:ext uri="{FF2B5EF4-FFF2-40B4-BE49-F238E27FC236}">
                <a16:creationId xmlns:a16="http://schemas.microsoft.com/office/drawing/2014/main" id="{B05F342B-93AA-BD4A-9184-E4BDD0979139}"/>
              </a:ext>
            </a:extLst>
          </p:cNvPr>
          <p:cNvSpPr/>
          <p:nvPr/>
        </p:nvSpPr>
        <p:spPr>
          <a:xfrm>
            <a:off x="4059936" y="2678835"/>
            <a:ext cx="4903000"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le 10">
            <a:extLst>
              <a:ext uri="{FF2B5EF4-FFF2-40B4-BE49-F238E27FC236}">
                <a16:creationId xmlns:a16="http://schemas.microsoft.com/office/drawing/2014/main" id="{D206D033-5930-A543-A80E-25F4B93215D4}"/>
              </a:ext>
            </a:extLst>
          </p:cNvPr>
          <p:cNvSpPr/>
          <p:nvPr/>
        </p:nvSpPr>
        <p:spPr>
          <a:xfrm>
            <a:off x="6219881" y="3164025"/>
            <a:ext cx="2743055"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Upload</a:t>
            </a:r>
          </a:p>
        </p:txBody>
      </p:sp>
    </p:spTree>
    <p:custDataLst>
      <p:tags r:id="rId1"/>
    </p:custDataLst>
    <p:extLst>
      <p:ext uri="{BB962C8B-B14F-4D97-AF65-F5344CB8AC3E}">
        <p14:creationId xmlns:p14="http://schemas.microsoft.com/office/powerpoint/2010/main" val="2945020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Review How To Use a </a:t>
            </a:r>
            <a:r>
              <a:rPr lang="en-GB" sz="3000" dirty="0" err="1"/>
              <a:t>Multimeter</a:t>
            </a:r>
            <a:endParaRPr lang="en-GB" sz="3000" dirty="0"/>
          </a:p>
        </p:txBody>
      </p:sp>
      <p:sp>
        <p:nvSpPr>
          <p:cNvPr id="3" name="Content Placeholder 2"/>
          <p:cNvSpPr>
            <a:spLocks noGrp="1"/>
          </p:cNvSpPr>
          <p:nvPr>
            <p:ph idx="1"/>
          </p:nvPr>
        </p:nvSpPr>
        <p:spPr>
          <a:xfrm>
            <a:off x="1122532" y="1091869"/>
            <a:ext cx="5014798" cy="1139888"/>
          </a:xfrm>
        </p:spPr>
        <p:txBody>
          <a:bodyPr>
            <a:noAutofit/>
          </a:bodyPr>
          <a:lstStyle/>
          <a:p>
            <a:pPr marL="0" indent="0" algn="just">
              <a:buNone/>
            </a:pPr>
            <a:r>
              <a:rPr lang="en-GB" sz="2400" dirty="0"/>
              <a:t>We now need to take some readings from our circuit and do some calculations.</a:t>
            </a:r>
          </a:p>
        </p:txBody>
      </p:sp>
      <p:sp>
        <p:nvSpPr>
          <p:cNvPr id="14" name="Rectangle 13">
            <a:extLst>
              <a:ext uri="{FF2B5EF4-FFF2-40B4-BE49-F238E27FC236}">
                <a16:creationId xmlns:a16="http://schemas.microsoft.com/office/drawing/2014/main" id="{9BAED57F-2817-4F4A-B5FA-129BB73C0307}"/>
              </a:ext>
            </a:extLst>
          </p:cNvPr>
          <p:cNvSpPr/>
          <p:nvPr/>
        </p:nvSpPr>
        <p:spPr>
          <a:xfrm>
            <a:off x="6465028" y="1233577"/>
            <a:ext cx="3391894" cy="316360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Img02</a:t>
            </a:r>
          </a:p>
        </p:txBody>
      </p:sp>
      <p:sp>
        <p:nvSpPr>
          <p:cNvPr id="4" name="TextBox 3">
            <a:extLst>
              <a:ext uri="{FF2B5EF4-FFF2-40B4-BE49-F238E27FC236}">
                <a16:creationId xmlns:a16="http://schemas.microsoft.com/office/drawing/2014/main" id="{B878770F-E332-7642-B2ED-A579DFAB5A0F}"/>
              </a:ext>
            </a:extLst>
          </p:cNvPr>
          <p:cNvSpPr txBox="1"/>
          <p:nvPr/>
        </p:nvSpPr>
        <p:spPr>
          <a:xfrm>
            <a:off x="1128540" y="2261378"/>
            <a:ext cx="5008789" cy="1200329"/>
          </a:xfrm>
          <a:prstGeom prst="rect">
            <a:avLst/>
          </a:prstGeom>
          <a:solidFill>
            <a:schemeClr val="tx2">
              <a:lumMod val="40000"/>
              <a:lumOff val="60000"/>
            </a:schemeClr>
          </a:solidFill>
        </p:spPr>
        <p:txBody>
          <a:bodyPr wrap="square" rtlCol="0">
            <a:spAutoFit/>
          </a:bodyPr>
          <a:lstStyle/>
          <a:p>
            <a:pPr algn="just"/>
            <a:r>
              <a:rPr lang="en-GB" sz="2400" i="1" dirty="0"/>
              <a:t>Refer to the </a:t>
            </a:r>
            <a:r>
              <a:rPr lang="en-GB" sz="2400" i="1" dirty="0" err="1"/>
              <a:t>multimeter</a:t>
            </a:r>
            <a:r>
              <a:rPr lang="en-GB" sz="2400" i="1" dirty="0"/>
              <a:t> guide saved on your device or click the image to see it again.</a:t>
            </a:r>
          </a:p>
        </p:txBody>
      </p:sp>
      <p:pic>
        <p:nvPicPr>
          <p:cNvPr id="12" name="Graphic 11" descr="User">
            <a:extLst>
              <a:ext uri="{FF2B5EF4-FFF2-40B4-BE49-F238E27FC236}">
                <a16:creationId xmlns:a16="http://schemas.microsoft.com/office/drawing/2014/main" id="{873FEE48-831C-D14A-915B-DF5CAD2009BB}"/>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2388354"/>
            <a:ext cx="854046" cy="854046"/>
          </a:xfrm>
          <a:prstGeom prst="rect">
            <a:avLst/>
          </a:prstGeom>
        </p:spPr>
      </p:pic>
    </p:spTree>
    <p:custDataLst>
      <p:tags r:id="rId1"/>
    </p:custDataLst>
    <p:extLst>
      <p:ext uri="{BB962C8B-B14F-4D97-AF65-F5344CB8AC3E}">
        <p14:creationId xmlns:p14="http://schemas.microsoft.com/office/powerpoint/2010/main" val="790076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266407"/>
            <a:ext cx="7672758" cy="967170"/>
          </a:xfrm>
        </p:spPr>
        <p:txBody>
          <a:bodyPr>
            <a:normAutofit/>
          </a:bodyPr>
          <a:lstStyle/>
          <a:p>
            <a:r>
              <a:rPr lang="en-GB" sz="3000" dirty="0"/>
              <a:t>Step 1</a:t>
            </a:r>
          </a:p>
        </p:txBody>
      </p:sp>
      <p:sp>
        <p:nvSpPr>
          <p:cNvPr id="3" name="Content Placeholder 2"/>
          <p:cNvSpPr>
            <a:spLocks noGrp="1"/>
          </p:cNvSpPr>
          <p:nvPr>
            <p:ph idx="1"/>
          </p:nvPr>
        </p:nvSpPr>
        <p:spPr>
          <a:xfrm>
            <a:off x="1122532" y="1091868"/>
            <a:ext cx="5014798" cy="1171647"/>
          </a:xfrm>
          <a:solidFill>
            <a:schemeClr val="tx2">
              <a:lumMod val="40000"/>
              <a:lumOff val="60000"/>
            </a:schemeClr>
          </a:solidFill>
        </p:spPr>
        <p:txBody>
          <a:bodyPr>
            <a:noAutofit/>
          </a:bodyPr>
          <a:lstStyle/>
          <a:p>
            <a:pPr marL="0" indent="0" algn="just">
              <a:buNone/>
            </a:pPr>
            <a:r>
              <a:rPr lang="en-GB" sz="2400" i="1" dirty="0"/>
              <a:t>Measure the voltage of the battery by taking a reading with your </a:t>
            </a:r>
            <a:r>
              <a:rPr lang="en-GB" sz="2400" i="1" dirty="0" err="1"/>
              <a:t>multimeter</a:t>
            </a:r>
            <a:r>
              <a:rPr lang="en-GB" sz="2400" i="1" dirty="0"/>
              <a:t> across the terminals.</a:t>
            </a:r>
          </a:p>
        </p:txBody>
      </p:sp>
      <p:sp>
        <p:nvSpPr>
          <p:cNvPr id="14" name="Rectangle 13">
            <a:extLst>
              <a:ext uri="{FF2B5EF4-FFF2-40B4-BE49-F238E27FC236}">
                <a16:creationId xmlns:a16="http://schemas.microsoft.com/office/drawing/2014/main" id="{9BAED57F-2817-4F4A-B5FA-129BB73C0307}"/>
              </a:ext>
            </a:extLst>
          </p:cNvPr>
          <p:cNvSpPr/>
          <p:nvPr/>
        </p:nvSpPr>
        <p:spPr>
          <a:xfrm>
            <a:off x="6418533" y="1091868"/>
            <a:ext cx="3391894" cy="34603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Img03</a:t>
            </a:r>
          </a:p>
        </p:txBody>
      </p:sp>
      <p:sp>
        <p:nvSpPr>
          <p:cNvPr id="12" name="Rectangle 11">
            <a:extLst>
              <a:ext uri="{FF2B5EF4-FFF2-40B4-BE49-F238E27FC236}">
                <a16:creationId xmlns:a16="http://schemas.microsoft.com/office/drawing/2014/main" id="{5A0E2C14-3F79-074F-8882-A0BBD8A0FF94}"/>
              </a:ext>
            </a:extLst>
          </p:cNvPr>
          <p:cNvSpPr/>
          <p:nvPr/>
        </p:nvSpPr>
        <p:spPr>
          <a:xfrm>
            <a:off x="1167080" y="2844809"/>
            <a:ext cx="2306894" cy="4143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ounded Rectangle 12">
            <a:extLst>
              <a:ext uri="{FF2B5EF4-FFF2-40B4-BE49-F238E27FC236}">
                <a16:creationId xmlns:a16="http://schemas.microsoft.com/office/drawing/2014/main" id="{529A7E75-4607-1D44-BF44-33BC0E1D8EE2}"/>
              </a:ext>
            </a:extLst>
          </p:cNvPr>
          <p:cNvSpPr/>
          <p:nvPr/>
        </p:nvSpPr>
        <p:spPr>
          <a:xfrm>
            <a:off x="1137161" y="3447885"/>
            <a:ext cx="2663356" cy="545851"/>
          </a:xfrm>
          <a:prstGeom prst="roundRect">
            <a:avLst/>
          </a:prstGeom>
          <a:solidFill>
            <a:schemeClr val="accent2"/>
          </a:solidFill>
          <a:ln w="508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a:t>Check</a:t>
            </a:r>
          </a:p>
        </p:txBody>
      </p:sp>
      <p:sp>
        <p:nvSpPr>
          <p:cNvPr id="4" name="TextBox 3">
            <a:extLst>
              <a:ext uri="{FF2B5EF4-FFF2-40B4-BE49-F238E27FC236}">
                <a16:creationId xmlns:a16="http://schemas.microsoft.com/office/drawing/2014/main" id="{23185BB4-EE51-1A4B-8EBA-06D3621A1752}"/>
              </a:ext>
            </a:extLst>
          </p:cNvPr>
          <p:cNvSpPr txBox="1"/>
          <p:nvPr/>
        </p:nvSpPr>
        <p:spPr>
          <a:xfrm>
            <a:off x="1122532" y="2383144"/>
            <a:ext cx="4109908" cy="461665"/>
          </a:xfrm>
          <a:prstGeom prst="rect">
            <a:avLst/>
          </a:prstGeom>
          <a:noFill/>
        </p:spPr>
        <p:txBody>
          <a:bodyPr wrap="none" rtlCol="0">
            <a:spAutoFit/>
          </a:bodyPr>
          <a:lstStyle/>
          <a:p>
            <a:r>
              <a:rPr lang="en-GB" sz="2400" dirty="0"/>
              <a:t>Enter the voltage of the battery</a:t>
            </a:r>
          </a:p>
        </p:txBody>
      </p:sp>
      <p:sp>
        <p:nvSpPr>
          <p:cNvPr id="15" name="TextBox 14">
            <a:extLst>
              <a:ext uri="{FF2B5EF4-FFF2-40B4-BE49-F238E27FC236}">
                <a16:creationId xmlns:a16="http://schemas.microsoft.com/office/drawing/2014/main" id="{08A87B10-117D-5A48-93F8-44BE64DF7A65}"/>
              </a:ext>
            </a:extLst>
          </p:cNvPr>
          <p:cNvSpPr txBox="1"/>
          <p:nvPr/>
        </p:nvSpPr>
        <p:spPr>
          <a:xfrm>
            <a:off x="3473974" y="2821145"/>
            <a:ext cx="359394" cy="461665"/>
          </a:xfrm>
          <a:prstGeom prst="rect">
            <a:avLst/>
          </a:prstGeom>
          <a:noFill/>
        </p:spPr>
        <p:txBody>
          <a:bodyPr wrap="none" rtlCol="0">
            <a:spAutoFit/>
          </a:bodyPr>
          <a:lstStyle/>
          <a:p>
            <a:r>
              <a:rPr lang="en-GB" sz="2400" dirty="0"/>
              <a:t>V</a:t>
            </a:r>
          </a:p>
        </p:txBody>
      </p:sp>
      <p:pic>
        <p:nvPicPr>
          <p:cNvPr id="16" name="Graphic 15" descr="User">
            <a:extLst>
              <a:ext uri="{FF2B5EF4-FFF2-40B4-BE49-F238E27FC236}">
                <a16:creationId xmlns:a16="http://schemas.microsoft.com/office/drawing/2014/main" id="{CCB1B42E-D697-044B-BE04-EF8D6681E15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68486" y="1013169"/>
            <a:ext cx="854046" cy="854046"/>
          </a:xfrm>
          <a:prstGeom prst="rect">
            <a:avLst/>
          </a:prstGeom>
        </p:spPr>
      </p:pic>
    </p:spTree>
    <p:custDataLst>
      <p:tags r:id="rId1"/>
    </p:custDataLst>
    <p:extLst>
      <p:ext uri="{BB962C8B-B14F-4D97-AF65-F5344CB8AC3E}">
        <p14:creationId xmlns:p14="http://schemas.microsoft.com/office/powerpoint/2010/main" val="1154148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32"/>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17959</TotalTime>
  <Words>3587</Words>
  <Application>Microsoft Office PowerPoint</Application>
  <PresentationFormat>Custom</PresentationFormat>
  <Paragraphs>331</Paragraphs>
  <Slides>32</Slides>
  <Notes>31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Cambria Math</vt:lpstr>
      <vt:lpstr>Open Sans</vt:lpstr>
      <vt:lpstr>Office Theme</vt:lpstr>
      <vt:lpstr>Electronics</vt:lpstr>
      <vt:lpstr>Assumed prior learning</vt:lpstr>
      <vt:lpstr>Outcomes</vt:lpstr>
      <vt:lpstr>Unit 3.3: Voltage Dividers</vt:lpstr>
      <vt:lpstr>Introduction</vt:lpstr>
      <vt:lpstr>Build the Circuit</vt:lpstr>
      <vt:lpstr>Take a picture</vt:lpstr>
      <vt:lpstr>Review How To Use a Multimeter</vt:lpstr>
      <vt:lpstr>Step 1</vt:lpstr>
      <vt:lpstr>Step 2</vt:lpstr>
      <vt:lpstr>Step 3</vt:lpstr>
      <vt:lpstr>Step 4</vt:lpstr>
      <vt:lpstr>Step 5</vt:lpstr>
      <vt:lpstr>Resistors in Series Divide the Voltage</vt:lpstr>
      <vt:lpstr>Kirchoff’s Voltage Law</vt:lpstr>
      <vt:lpstr>PowerPoint Presentation</vt:lpstr>
      <vt:lpstr>A Virtual Circuit</vt:lpstr>
      <vt:lpstr>Build Your Own Voltage Divider</vt:lpstr>
      <vt:lpstr>Build Another Voltage Divider</vt:lpstr>
      <vt:lpstr>Take a picture</vt:lpstr>
      <vt:lpstr>An Important Note</vt:lpstr>
      <vt:lpstr>Test Yourself</vt:lpstr>
      <vt:lpstr>Question 1</vt:lpstr>
      <vt:lpstr>Question 2</vt:lpstr>
      <vt:lpstr>Question 3</vt:lpstr>
      <vt:lpstr>Question 4</vt:lpstr>
      <vt:lpstr>Question 5</vt:lpstr>
      <vt:lpstr>Video Briefing – Vid01</vt:lpstr>
      <vt:lpstr>Video Briefing – Vid02</vt:lpstr>
      <vt:lpstr>Document Briefing – Doc01</vt:lpstr>
      <vt:lpstr>Video Briefing – Vid03</vt:lpstr>
      <vt:lpstr>Video Briefing – Vid04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Benita Gomes</cp:lastModifiedBy>
  <cp:revision>584</cp:revision>
  <dcterms:created xsi:type="dcterms:W3CDTF">2018-02-02T12:07:09Z</dcterms:created>
  <dcterms:modified xsi:type="dcterms:W3CDTF">2018-09-20T07:17:53Z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