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comments/comment2.xml" ContentType="application/vnd.openxmlformats-officedocument.presentationml.comment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comments/comment3.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comments/comment4.xml" ContentType="application/vnd.openxmlformats-officedocument.presentationml.comments+xml"/>
  <Override PartName="/ppt/tags/tag19.xml" ContentType="application/vnd.openxmlformats-officedocument.presentationml.tags+xml"/>
  <Override PartName="/ppt/notesSlides/notesSlide16.xml" ContentType="application/vnd.openxmlformats-officedocument.presentationml.notesSlide+xml"/>
  <Override PartName="/ppt/comments/comment5.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comments/comment6.xml" ContentType="application/vnd.openxmlformats-officedocument.presentationml.comments+xml"/>
  <Override PartName="/ppt/tags/tag22.xml" ContentType="application/vnd.openxmlformats-officedocument.presentationml.tags+xml"/>
  <Override PartName="/ppt/notesSlides/notesSlide19.xml" ContentType="application/vnd.openxmlformats-officedocument.presentationml.notesSlide+xml"/>
  <Override PartName="/ppt/comments/comment7.xml" ContentType="application/vnd.openxmlformats-officedocument.presentationml.comments+xml"/>
  <Override PartName="/ppt/tags/tag23.xml" ContentType="application/vnd.openxmlformats-officedocument.presentationml.tags+xml"/>
  <Override PartName="/ppt/notesSlides/notesSlide20.xml" ContentType="application/vnd.openxmlformats-officedocument.presentationml.notesSlide+xml"/>
  <Override PartName="/ppt/comments/comment8.xml" ContentType="application/vnd.openxmlformats-officedocument.presentationml.comments+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comments/comment9.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0"/>
  </p:notesMasterIdLst>
  <p:sldIdLst>
    <p:sldId id="256" r:id="rId2"/>
    <p:sldId id="309" r:id="rId3"/>
    <p:sldId id="268" r:id="rId4"/>
    <p:sldId id="278" r:id="rId5"/>
    <p:sldId id="453" r:id="rId6"/>
    <p:sldId id="455" r:id="rId7"/>
    <p:sldId id="454" r:id="rId8"/>
    <p:sldId id="432" r:id="rId9"/>
    <p:sldId id="434" r:id="rId10"/>
    <p:sldId id="456" r:id="rId11"/>
    <p:sldId id="435" r:id="rId12"/>
    <p:sldId id="457" r:id="rId13"/>
    <p:sldId id="458" r:id="rId14"/>
    <p:sldId id="459" r:id="rId15"/>
    <p:sldId id="411" r:id="rId16"/>
    <p:sldId id="433" r:id="rId17"/>
    <p:sldId id="466" r:id="rId18"/>
    <p:sldId id="440" r:id="rId19"/>
    <p:sldId id="436" r:id="rId20"/>
    <p:sldId id="437" r:id="rId21"/>
    <p:sldId id="438" r:id="rId22"/>
    <p:sldId id="439" r:id="rId23"/>
    <p:sldId id="424" r:id="rId24"/>
    <p:sldId id="413" r:id="rId25"/>
    <p:sldId id="462" r:id="rId26"/>
    <p:sldId id="420" r:id="rId27"/>
    <p:sldId id="422" r:id="rId28"/>
    <p:sldId id="451" r:id="rId29"/>
    <p:sldId id="421" r:id="rId30"/>
    <p:sldId id="423" r:id="rId31"/>
    <p:sldId id="452" r:id="rId32"/>
    <p:sldId id="465" r:id="rId33"/>
    <p:sldId id="449" r:id="rId34"/>
    <p:sldId id="450" r:id="rId35"/>
    <p:sldId id="460" r:id="rId36"/>
    <p:sldId id="461" r:id="rId37"/>
    <p:sldId id="463" r:id="rId38"/>
    <p:sldId id="464" r:id="rId39"/>
  </p:sldIdLst>
  <p:sldSz cx="10239375" cy="5003800"/>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453"/>
            <p14:sldId id="455"/>
            <p14:sldId id="454"/>
            <p14:sldId id="432"/>
            <p14:sldId id="434"/>
            <p14:sldId id="456"/>
            <p14:sldId id="435"/>
            <p14:sldId id="457"/>
            <p14:sldId id="458"/>
            <p14:sldId id="459"/>
            <p14:sldId id="411"/>
            <p14:sldId id="433"/>
            <p14:sldId id="466"/>
            <p14:sldId id="440"/>
            <p14:sldId id="436"/>
            <p14:sldId id="437"/>
            <p14:sldId id="438"/>
            <p14:sldId id="439"/>
            <p14:sldId id="424"/>
            <p14:sldId id="413"/>
            <p14:sldId id="462"/>
            <p14:sldId id="420"/>
            <p14:sldId id="422"/>
            <p14:sldId id="451"/>
            <p14:sldId id="421"/>
            <p14:sldId id="423"/>
            <p14:sldId id="452"/>
            <p14:sldId id="465"/>
          </p14:sldIdLst>
        </p14:section>
        <p14:section name="Appendix" id="{61A5EB1E-5BAC-224D-8F20-5D1D8E086C2B}">
          <p14:sldIdLst>
            <p14:sldId id="449"/>
            <p14:sldId id="450"/>
            <p14:sldId id="460"/>
            <p14:sldId id="461"/>
            <p14:sldId id="463"/>
            <p14:sldId id="4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5"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79"/>
    <p:restoredTop sz="78691" autoAdjust="0"/>
  </p:normalViewPr>
  <p:slideViewPr>
    <p:cSldViewPr snapToGrid="0" snapToObjects="1">
      <p:cViewPr varScale="1">
        <p:scale>
          <a:sx n="108" d="100"/>
          <a:sy n="108" d="100"/>
        </p:scale>
        <p:origin x="2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4T10:59:24.545" idx="69">
    <p:pos x="6014" y="2021"/>
    <p:text>Button01</p:text>
    <p:extLst>
      <p:ext uri="{C676402C-5697-4E1C-873F-D02D1690AC5C}">
        <p15:threadingInfo xmlns:p15="http://schemas.microsoft.com/office/powerpoint/2012/main" timeZoneBias="-180"/>
      </p:ext>
    </p:extLst>
  </p:cm>
  <p:cm authorId="1" dt="2018-06-14T11:04:41.208" idx="70">
    <p:pos x="5253" y="586"/>
    <p:text>Img19</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14T10:59:24.545" idx="69">
    <p:pos x="3241" y="2646"/>
    <p:text>Button01</p:text>
    <p:extLst>
      <p:ext uri="{C676402C-5697-4E1C-873F-D02D1690AC5C}">
        <p15:threadingInfo xmlns:p15="http://schemas.microsoft.com/office/powerpoint/2012/main" timeZoneBias="-180"/>
      </p:ext>
    </p:extLst>
  </p:cm>
  <p:cm authorId="1" dt="2018-06-15T14:05:48.052" idx="74">
    <p:pos x="5626" y="553"/>
    <p:text>Img03a</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6-15T10:28:47.149" idx="71">
    <p:pos x="5969" y="508"/>
    <p:text>Img09</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6-13T17:55:33.617" idx="60">
    <p:pos x="3023" y="1822"/>
    <p:text>Component01</p:text>
    <p:extLst mod="1">
      <p:ext uri="{C676402C-5697-4E1C-873F-D02D1690AC5C}">
        <p15:threadingInfo xmlns:p15="http://schemas.microsoft.com/office/powerpoint/2012/main" timeZoneBias="-180"/>
      </p:ext>
    </p:extLst>
  </p:cm>
  <p:cm authorId="1" dt="2018-06-13T17:55:41.722" idx="61">
    <p:pos x="4442" y="1288"/>
    <p:text>Component02</p:text>
    <p:extLst mod="1">
      <p:ext uri="{C676402C-5697-4E1C-873F-D02D1690AC5C}">
        <p15:threadingInfo xmlns:p15="http://schemas.microsoft.com/office/powerpoint/2012/main" timeZoneBias="-180"/>
      </p:ext>
    </p:extLst>
  </p:cm>
  <p:cm authorId="1" dt="2018-06-15T10:43:59.087" idx="72">
    <p:pos x="5449" y="1605"/>
    <p:text>Component03</p:text>
    <p:extLst>
      <p:ext uri="{C676402C-5697-4E1C-873F-D02D1690AC5C}">
        <p15:threadingInfo xmlns:p15="http://schemas.microsoft.com/office/powerpoint/2012/main" timeZoneBias="-180"/>
      </p:ext>
    </p:extLst>
  </p:cm>
  <p:cm authorId="1" dt="2018-06-15T10:47:48.940" idx="73">
    <p:pos x="5637" y="2414"/>
    <p:text>Button01</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6-13T17:33:46.991" idx="57">
    <p:pos x="2255" y="1465"/>
    <p:text>Button01</p:text>
    <p:extLst mod="1">
      <p:ext uri="{C676402C-5697-4E1C-873F-D02D1690AC5C}">
        <p15:threadingInfo xmlns:p15="http://schemas.microsoft.com/office/powerpoint/2012/main" timeZoneBias="-180"/>
      </p:ext>
    </p:extLst>
  </p:cm>
  <p:cm authorId="1" dt="2018-06-13T17:33:56.854" idx="58">
    <p:pos x="5516" y="1807"/>
    <p:text>Button02</p:text>
    <p:extLst mod="1">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6-13T18:29:15.475" idx="65">
    <p:pos x="3642" y="2070"/>
    <p:text>Button01</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6-13T18:29:15.475" idx="65">
    <p:pos x="3642" y="2646"/>
    <p:text>Button01</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6-13T18:29:15.475" idx="65">
    <p:pos x="3642" y="2646"/>
    <p:text>Button01</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6-14T10:59:24.545" idx="69">
    <p:pos x="3208" y="2303"/>
    <p:text>Button01</p:text>
    <p:extLst mod="1">
      <p:ext uri="{C676402C-5697-4E1C-873F-D02D1690AC5C}">
        <p15:threadingInfo xmlns:p15="http://schemas.microsoft.com/office/powerpoint/2012/main" timeZoneBias="-180"/>
      </p:ext>
    </p:extLst>
  </p:cm>
  <p:cm authorId="1" dt="2018-06-15T14:06:22.267" idx="75">
    <p:pos x="5702" y="644"/>
    <p:text>Img14</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31/10/2018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a:t>
            </a:r>
            <a:r>
              <a:rPr lang="en-GB" dirty="0" err="1"/>
              <a:t>tps</a:t>
            </a:r>
            <a:r>
              <a:rPr lang="en-GB" dirty="0"/>
              <a:t>://</a:t>
            </a:r>
            <a:r>
              <a:rPr lang="en-GB" dirty="0" err="1"/>
              <a:t>www.youtube.com</a:t>
            </a:r>
            <a:r>
              <a:rPr lang="en-GB" dirty="0"/>
              <a:t>/</a:t>
            </a:r>
            <a:r>
              <a:rPr lang="en-GB" dirty="0" err="1"/>
              <a:t>watch?v</a:t>
            </a:r>
            <a:r>
              <a:rPr lang="en-GB" dirty="0"/>
              <a:t>=SjlnW5g9np4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78019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a:t>
            </a:r>
            <a:r>
              <a:rPr lang="en-GB" dirty="0"/>
              <a:t>https://v637g.app.goo.gl/h1XZuaenvHHmrtUo6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37979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https://</a:t>
            </a:r>
            <a:r>
              <a:rPr lang="en-US" dirty="0" err="1"/>
              <a:t>www.electronicshub.org</a:t>
            </a:r>
            <a:r>
              <a:rPr lang="en-US" dirty="0"/>
              <a:t>/</a:t>
            </a:r>
            <a:r>
              <a:rPr lang="en-US" dirty="0" err="1"/>
              <a:t>wp</a:t>
            </a:r>
            <a:r>
              <a:rPr lang="en-US" dirty="0"/>
              <a:t>-content/uploads/2015/09/resistor-</a:t>
            </a:r>
            <a:r>
              <a:rPr lang="en-US" dirty="0" err="1"/>
              <a:t>wattage.jpg</a:t>
            </a:r>
            <a:r>
              <a:rPr lang="en-US" dirty="0"/>
              <a:t> or make a similar comparative image.</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203143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51016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405171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Reproduce schematic image as an image with hotspots over each component.</a:t>
            </a:r>
          </a:p>
          <a:p>
            <a:endParaRPr lang="en-US" dirty="0"/>
          </a:p>
          <a:p>
            <a:r>
              <a:rPr lang="en-US" dirty="0"/>
              <a:t>Component01 = on click present a tooltip with “This symbol represents a voltage source like a battery Use a 9V battery.”</a:t>
            </a:r>
          </a:p>
          <a:p>
            <a:r>
              <a:rPr lang="en-US" dirty="0"/>
              <a:t>Component02 = on click present a tooltip with “This symbol represents a resistor. In this case we have called the resistor R1.” Do you think it matters if we place the 470</a:t>
            </a:r>
            <a:r>
              <a:rPr lang="en-GB" sz="1200" dirty="0"/>
              <a:t>Ω or 270Ω resistor here?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Component03 = on click present a tooltip with “This symbol represents a resistor. In this case we have called the resistor R2.” Do you think it matters if we place the 470</a:t>
            </a:r>
            <a:r>
              <a:rPr lang="en-GB" sz="1200" dirty="0"/>
              <a:t>Ω or 270Ω resistor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Button01 = play vid02 (see brief) full screen</a:t>
            </a:r>
            <a:endParaRPr lang="en-US" dirty="0"/>
          </a:p>
          <a:p>
            <a:endParaRPr lang="en-US" dirty="0"/>
          </a:p>
          <a:p>
            <a:endParaRPr lang="en-US" dirty="0"/>
          </a:p>
          <a:p>
            <a:r>
              <a:rPr lang="en-US" dirty="0"/>
              <a:t>Hide tooltip on clicking away from component or another component.</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122909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488412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image of the same multimeter guide screenshot as used in 10_02_03 slide 10 linking to the same document.</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262846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image of the words “Step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voltage entered. It should be between 8V and 9.5V.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Remember to make a note of the voltage on your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a:t>
            </a:r>
            <a:r>
              <a:rPr lang="en-GB" dirty="0"/>
              <a:t>Your battery’s voltage should be about 9V. If it is less than 8V, you should try and get a new battery. If you cannot right now, use the voltage reading you got. Remember to write it down on your paper and use it in </a:t>
            </a:r>
            <a:r>
              <a:rPr lang="en-GB"/>
              <a:t>any calculations.</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649862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image of the words “Step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current entered. It should be between </a:t>
            </a:r>
            <a:r>
              <a:rPr lang="en-GB" dirty="0"/>
              <a:t>10mA – 14mA.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Remember to make a note of the current on your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a:t>
            </a:r>
            <a:r>
              <a:rPr lang="en-GB" dirty="0"/>
              <a:t>Your current reading should be about 12mA. Check it again. </a:t>
            </a:r>
            <a:r>
              <a:rPr lang="en-US" dirty="0"/>
              <a:t>If your voltage was less than 8V, your current could be less than 10mA. If so, use this reading but remember to make a note of it on your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66916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image of the words “Step 3” as well as the VIR triangle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check the resistance entered. It should be between </a:t>
            </a:r>
            <a:r>
              <a:rPr lang="en-GB" dirty="0"/>
              <a:t>710</a:t>
            </a:r>
            <a:r>
              <a:rPr lang="el-GR" dirty="0"/>
              <a:t>Ω</a:t>
            </a:r>
            <a:r>
              <a:rPr lang="en-US" dirty="0"/>
              <a:t> – 770</a:t>
            </a:r>
            <a:r>
              <a:rPr lang="el-GR" dirty="0"/>
              <a:t>Ω</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in range – That look’s about right. Well done. You have found out that the resistance in the circuit is about 740</a:t>
            </a:r>
            <a:r>
              <a:rPr lang="el-GR" dirty="0"/>
              <a:t>Ω</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in range - </a:t>
            </a:r>
            <a:r>
              <a:rPr lang="en-GB" dirty="0"/>
              <a:t>Your resistance calculation answer should be about </a:t>
            </a:r>
            <a:r>
              <a:rPr lang="en-US" dirty="0"/>
              <a:t>740</a:t>
            </a:r>
            <a:r>
              <a:rPr lang="el-GR" dirty="0"/>
              <a:t>Ω</a:t>
            </a:r>
            <a:r>
              <a:rPr lang="en-GB" dirty="0"/>
              <a:t>. Check your calculations again.</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024657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image of the words “Step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Yes/No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 That’s right. Measuring the resistance of the resistors directly should give us more or less the same answer as before. Before, we were calculating the resistance of the whole circuit but the wires, being very good conductors, should have contributed very little to this total. The wires do have a little bit of resistance which is why the resistance in the whole circuit is a little bit more than the resistance of the resistors.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 It look’s like something has gone wrong. Check your resistance measurement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473179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a:t>Img15 = screenshot of vid03 (see brief). On click of image play vid03 full screen.</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705773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a:t>
            </a:r>
            <a:r>
              <a:rPr lang="en-GB" dirty="0" err="1"/>
              <a:t>tps</a:t>
            </a:r>
            <a:r>
              <a:rPr lang="en-GB" dirty="0"/>
              <a:t>://</a:t>
            </a:r>
            <a:r>
              <a:rPr lang="en-GB" dirty="0" err="1"/>
              <a:t>www.youtube.com</a:t>
            </a:r>
            <a:r>
              <a:rPr lang="en-GB" dirty="0"/>
              <a:t>/</a:t>
            </a:r>
            <a:r>
              <a:rPr lang="en-GB" dirty="0" err="1"/>
              <a:t>watch?v</a:t>
            </a:r>
            <a:r>
              <a:rPr lang="en-GB" dirty="0"/>
              <a:t>=SjlnW5g9np4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240988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Button01 = open Doc02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Img14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Img15 = Screenshot of vid04 (see brief). Play video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92884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892136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Option b is correct</a:t>
            </a:r>
          </a:p>
          <a:p>
            <a:endParaRPr lang="en-GB" dirty="0"/>
          </a:p>
          <a:p>
            <a:r>
              <a:rPr lang="en-GB" dirty="0"/>
              <a:t>Feedback:</a:t>
            </a:r>
          </a:p>
          <a:p>
            <a:r>
              <a:rPr lang="en-GB" dirty="0"/>
              <a:t>A = That is not correct. The total power P = VI = 9V x 0.03A = 0,27 watts. So while this resistor would work, its rating is quite far above what is needed. Therefore, it would be a waste of money using this resistor.</a:t>
            </a:r>
          </a:p>
          <a:p>
            <a:r>
              <a:rPr lang="en-GB" dirty="0"/>
              <a:t>B = Well done. That is right. The total power P = VI = 9V x 0.03A = 0,27 watts. A resistor rated at 0,5 watts would do well in this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 That is not correct. The total power P = VI = 9V x 0.03A = 0,27 watts. A 0,25 watt resistor would likely be damaged.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 That is not correct. The total power P = VI = 9V x 0.03A = 0,27 watts. So while this resistor would work, its rating is quite far above what is needed. Therefore, it would be a waste of money using this resistor.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989183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T/F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True is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True =  Well done. The power in this circuit is P = VI or V</a:t>
            </a:r>
            <a:r>
              <a:rPr lang="en-GB" baseline="30000" dirty="0"/>
              <a:t>2</a:t>
            </a:r>
            <a:r>
              <a:rPr lang="en-GB" dirty="0"/>
              <a:t>R = 24V x 470</a:t>
            </a:r>
            <a:r>
              <a:rPr lang="en-GB" sz="1200" dirty="0"/>
              <a:t>Ω = 1,22 watts. Therefore a 1 watt resistor would be damaged.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False =  That is not correct. The power in this circuit is P = VI or V</a:t>
            </a:r>
            <a:r>
              <a:rPr lang="en-GB" baseline="30000" dirty="0"/>
              <a:t>2</a:t>
            </a:r>
            <a:r>
              <a:rPr lang="en-GB" dirty="0"/>
              <a:t>R = 24V x 470</a:t>
            </a:r>
            <a:r>
              <a:rPr lang="en-GB" sz="1200" dirty="0"/>
              <a:t>Ω = 1,22 watts. Therefore a 1 watt resistor would be damaged.</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785724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option is D</a:t>
            </a:r>
          </a:p>
          <a:p>
            <a:endParaRPr lang="en-GB" dirty="0"/>
          </a:p>
          <a:p>
            <a:r>
              <a:rPr lang="en-GB" dirty="0"/>
              <a:t>Feedback:</a:t>
            </a:r>
          </a:p>
          <a:p>
            <a:r>
              <a:rPr lang="en-GB" dirty="0"/>
              <a:t>A = That is not correct. Remember that a 3K4</a:t>
            </a:r>
            <a:r>
              <a:rPr lang="en-GB" sz="1200" dirty="0"/>
              <a:t>Ω resistor is a 3,400Ω resistor. So the total resistance in the circuit is 540Ω + 3,400Ω = 3,940Ω. </a:t>
            </a:r>
            <a:r>
              <a:rPr lang="en-GB" dirty="0"/>
              <a:t>According to Ohm’s Law I = V/R = 6V/3940</a:t>
            </a:r>
            <a:r>
              <a:rPr lang="en-GB" sz="1200" dirty="0"/>
              <a:t>Ω = 0.0015A = 1.5mA</a:t>
            </a:r>
          </a:p>
          <a:p>
            <a:r>
              <a:rPr lang="en-GB" dirty="0"/>
              <a:t>B = That is not correct. Remember that a 3K4</a:t>
            </a:r>
            <a:r>
              <a:rPr lang="en-GB" sz="1200" dirty="0"/>
              <a:t>Ω resistor is a 3,400Ω resistor. So the total resistance in the circuit is 540Ω + 3,400Ω = 3,940Ω. </a:t>
            </a:r>
            <a:r>
              <a:rPr lang="en-GB" dirty="0"/>
              <a:t>According to Ohm’s Law I = V/R = 6V/3940</a:t>
            </a:r>
            <a:r>
              <a:rPr lang="en-GB" sz="1200" dirty="0"/>
              <a:t>Ω = 0.0015A = 1.5mA</a:t>
            </a:r>
          </a:p>
          <a:p>
            <a:r>
              <a:rPr lang="en-GB" dirty="0"/>
              <a:t>C = That is not correct. Remember that a 3K4</a:t>
            </a:r>
            <a:r>
              <a:rPr lang="en-GB" sz="1200" dirty="0"/>
              <a:t>Ω resistor is a 3,400Ω resistor. So the total resistance in the circuit is 540Ω + 3,400Ω = 3,940Ω. </a:t>
            </a:r>
            <a:r>
              <a:rPr lang="en-GB" dirty="0"/>
              <a:t>According to Ohm’s Law I = V/R = 6V/3940</a:t>
            </a:r>
            <a:r>
              <a:rPr lang="en-GB" sz="1200" dirty="0"/>
              <a:t>Ω = 0.0015A = 1.5mA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 Well done. That is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718436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Multiple choice question</a:t>
                </a:r>
              </a:p>
              <a:p>
                <a:endParaRPr lang="en-GB" dirty="0"/>
              </a:p>
            </p:txBody>
          </p:sp>
        </mc:Choice>
        <mc:Fallback xmlns="">
          <p:sp>
            <p:nvSpPr>
              <p:cNvPr id="3" name="Notes Placeholder 2"/>
              <p:cNvSpPr>
                <a:spLocks noGrp="1"/>
              </p:cNvSpPr>
              <p:nvPr>
                <p:ph type="body" idx="1"/>
              </p:nvPr>
            </p:nvSpPr>
            <p:spPr/>
            <p:txBody>
              <a:bodyPr/>
              <a:lstStyle/>
              <a:p>
                <a:r>
                  <a:rPr lang="en-GB" dirty="0"/>
                  <a:t>Numeric question</a:t>
                </a:r>
              </a:p>
              <a:p>
                <a:r>
                  <a:rPr lang="en-GB" dirty="0"/>
                  <a:t>Correct answer is 381</a:t>
                </a:r>
                <a:r>
                  <a:rPr lang="el-GR" sz="1200" dirty="0"/>
                  <a:t>Ω</a:t>
                </a:r>
                <a:r>
                  <a:rPr lang="en-US" sz="1200" dirty="0"/>
                  <a:t>. Accept answers between 380</a:t>
                </a:r>
                <a:r>
                  <a:rPr lang="el-GR" sz="1200" dirty="0"/>
                  <a:t>Ω</a:t>
                </a:r>
                <a:r>
                  <a:rPr lang="en-US" sz="1200" dirty="0"/>
                  <a:t> and 382</a:t>
                </a:r>
                <a:r>
                  <a:rPr lang="el-GR" sz="1200" dirty="0"/>
                  <a:t>Ω</a:t>
                </a:r>
                <a:r>
                  <a:rPr lang="en-US" sz="1200" dirty="0"/>
                  <a:t>.</a:t>
                </a:r>
              </a:p>
              <a:p>
                <a:endParaRPr lang="en-US" sz="1200" dirty="0"/>
              </a:p>
              <a:p>
                <a:r>
                  <a:rPr lang="en-US" sz="1200" dirty="0"/>
                  <a:t>Feedback:</a:t>
                </a:r>
              </a:p>
              <a:p>
                <a:r>
                  <a:rPr lang="en-US" sz="1200" dirty="0"/>
                  <a:t>Correct = Well done. That’s right. You remembered that we have to divide the total voltage in volts by the total current in amps. The total voltage is 8.4V and the total current is 0.022A. Remember 22mA is the same as </a:t>
                </a:r>
                <a:r>
                  <a:rPr lang="en-US" sz="1200" b="0" i="0">
                    <a:latin typeface="Cambria Math" panose="02040503050406030204" pitchFamily="18" charset="0"/>
                  </a:rPr>
                  <a:t>22/1000=0.022𝐴</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Looks like you made a mistake somewhere. Remember that to find the total resistance, we have to divide the total voltage in volts by the total current in amps. The voltage is 8.4V and the current is 22mA. You need to change 22mA into amps. Remember that 22mA is the same as </a:t>
                </a:r>
                <a:r>
                  <a:rPr lang="en-US" sz="1200" b="0" i="0">
                    <a:latin typeface="Cambria Math" panose="02040503050406030204" pitchFamily="18" charset="0"/>
                  </a:rPr>
                  <a:t>22/1000 𝐴</a:t>
                </a:r>
                <a:r>
                  <a:rPr lang="en-GB" dirty="0"/>
                  <a:t>.</a:t>
                </a:r>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09487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772929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Drag and drop question.</a:t>
            </a:r>
          </a:p>
          <a:p>
            <a:endParaRPr lang="en-GB" dirty="0"/>
          </a:p>
          <a:p>
            <a:r>
              <a:rPr lang="en-GB" dirty="0"/>
              <a:t>All the following resistors need to be dragged onto the schematic – 1, 3, 4. Do not display numbers.</a:t>
            </a:r>
          </a:p>
          <a:p>
            <a:endParaRPr lang="en-GB" dirty="0"/>
          </a:p>
          <a:p>
            <a:pPr marL="228600" indent="-228600">
              <a:buAutoNum type="arabicParenR"/>
            </a:pPr>
            <a:r>
              <a:rPr lang="en-GB" dirty="0"/>
              <a:t>Img16 = image of a 220</a:t>
            </a:r>
            <a:r>
              <a:rPr lang="en-GB" sz="1200" dirty="0"/>
              <a:t>Ω resistor</a:t>
            </a:r>
          </a:p>
          <a:p>
            <a:pPr marL="228600" indent="-228600">
              <a:buAutoNum type="arabicParenR"/>
            </a:pPr>
            <a:r>
              <a:rPr lang="en-GB" sz="1200" dirty="0"/>
              <a:t>Img17 = image of a 430Ω resistor</a:t>
            </a:r>
          </a:p>
          <a:p>
            <a:pPr marL="228600" indent="-228600">
              <a:buAutoNum type="arabicParenR"/>
            </a:pPr>
            <a:r>
              <a:rPr lang="en-GB" sz="1200" dirty="0"/>
              <a:t>Img18 = image of a 400Ω resistor</a:t>
            </a:r>
          </a:p>
          <a:p>
            <a:pPr marL="228600" indent="-228600">
              <a:buAutoNum type="arabicParenR"/>
            </a:pPr>
            <a:r>
              <a:rPr lang="en-GB" sz="1200" dirty="0"/>
              <a:t>Img19 = image of a 570Ω resistor</a:t>
            </a:r>
          </a:p>
          <a:p>
            <a:pPr marL="228600" indent="-228600">
              <a:buAutoNum type="arabicParenR"/>
            </a:pPr>
            <a:r>
              <a:rPr lang="en-GB" sz="1200" dirty="0"/>
              <a:t>Img20 = image of a 330Ω resistor</a:t>
            </a:r>
          </a:p>
          <a:p>
            <a:pPr marL="228600" indent="-228600">
              <a:buAutoNum type="arabicParenR"/>
            </a:pPr>
            <a:endParaRPr lang="en-GB" sz="1200" dirty="0"/>
          </a:p>
          <a:p>
            <a:pPr marL="0" indent="0">
              <a:buNone/>
            </a:pPr>
            <a:r>
              <a:rPr lang="en-GB" sz="1200"/>
              <a:t>6V, total R = 1190Ω</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014280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716234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97743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3090302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292978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569501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868699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 carbon resistor, a wire wound resistor and a potentiometer.</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5921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open http://</a:t>
            </a:r>
            <a:r>
              <a:rPr lang="en-US" dirty="0" err="1"/>
              <a:t>everycircuit.com</a:t>
            </a:r>
            <a:r>
              <a:rPr lang="en-US" dirty="0"/>
              <a:t>/</a:t>
            </a: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Img02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58285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Button01 = open Doc01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Img03 = Screenshot of vid01 (see brief). Plat video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Img03a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3719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Img04 = image with an example of both a carbon (e.g. https://</a:t>
            </a:r>
            <a:r>
              <a:rPr lang="en-GB" dirty="0" err="1"/>
              <a:t>media.rs-online.com</a:t>
            </a:r>
            <a:r>
              <a:rPr lang="en-GB" dirty="0"/>
              <a:t>/</a:t>
            </a:r>
            <a:r>
              <a:rPr lang="en-GB" dirty="0" err="1"/>
              <a:t>t_large</a:t>
            </a:r>
            <a:r>
              <a:rPr lang="en-GB" dirty="0"/>
              <a:t>/R0132494-01.jpg) and wire wound resistor (e.g. https://</a:t>
            </a:r>
            <a:r>
              <a:rPr lang="en-GB" dirty="0" err="1"/>
              <a:t>media.rs-online.com</a:t>
            </a:r>
            <a:r>
              <a:rPr lang="en-GB" dirty="0"/>
              <a:t>/</a:t>
            </a:r>
            <a:r>
              <a:rPr lang="en-GB" dirty="0" err="1"/>
              <a:t>t_large</a:t>
            </a:r>
            <a:r>
              <a:rPr lang="en-GB" dirty="0"/>
              <a:t>/F4852631-01.jpg)</a:t>
            </a:r>
          </a:p>
          <a:p>
            <a:r>
              <a:rPr lang="en-GB" dirty="0"/>
              <a:t>Img04 = on click present a popup of slide 9.</a:t>
            </a:r>
          </a:p>
          <a:p>
            <a:endParaRPr lang="en-GB" dirty="0"/>
          </a:p>
          <a:p>
            <a:r>
              <a:rPr lang="en-GB" dirty="0"/>
              <a:t>Img05 = image with an example of both a variable potentiometer (e.g. https://images-</a:t>
            </a:r>
            <a:r>
              <a:rPr lang="en-GB" dirty="0" err="1"/>
              <a:t>na.ssl</a:t>
            </a:r>
            <a:r>
              <a:rPr lang="en-GB" dirty="0"/>
              <a:t>-images-</a:t>
            </a:r>
            <a:r>
              <a:rPr lang="en-GB" dirty="0" err="1"/>
              <a:t>amazon.com</a:t>
            </a:r>
            <a:r>
              <a:rPr lang="en-GB" dirty="0"/>
              <a:t>/images/I/61hQscs1Y8L._SY355_.jpg) and a trim pot (e.g. https://</a:t>
            </a:r>
            <a:r>
              <a:rPr lang="en-GB" dirty="0" err="1"/>
              <a:t>www.westfloridacomponents.com</a:t>
            </a:r>
            <a:r>
              <a:rPr lang="en-GB" dirty="0"/>
              <a:t>/mm5/graphics/M07/P163.jpg)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Img05 = on click present a popup of slide 10.</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03557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Img05 = image of a typical carbon resistor</a:t>
            </a:r>
          </a:p>
          <a:p>
            <a:r>
              <a:rPr lang="en-GB" dirty="0"/>
              <a:t>Img06 = image of a typical wire-wound resistor</a:t>
            </a:r>
          </a:p>
          <a:p>
            <a:endParaRPr lang="en-GB" dirty="0"/>
          </a:p>
          <a:p>
            <a:r>
              <a:rPr lang="en-GB" dirty="0"/>
              <a:t>Button01 = open https://</a:t>
            </a:r>
            <a:r>
              <a:rPr lang="en-GB" dirty="0" err="1"/>
              <a:t>www.electronics-tutorials.ws</a:t>
            </a:r>
            <a:r>
              <a:rPr lang="en-GB" dirty="0"/>
              <a:t>/resistor/res_1.html in a new window</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81885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Img07 = image of a typical potentiometer</a:t>
            </a:r>
          </a:p>
          <a:p>
            <a:r>
              <a:rPr lang="en-GB" dirty="0"/>
              <a:t>Img08 = image of a typical trim pot</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366213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3261" y="4371802"/>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10/31/18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10/31/18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10/31/18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10/31/18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comments" Target="../comments/commen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comments" Target="../comments/comment5.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comments" Target="../comments/comment6.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comments" Target="../comments/comment7.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comments" Target="../comments/comment8.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comments" Target="../comments/comment9.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tiff"/><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hyperlink" Target="http://everycircuit.com/circuit/6217393797070848"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40.xml"/><Relationship Id="rId4" Type="http://schemas.openxmlformats.org/officeDocument/2006/relationships/hyperlink" Target="http://everycircuit.com/circuit/586674226515148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tiff"/><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tiff"/><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3: Resistors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Variable Resistors</a:t>
            </a:r>
          </a:p>
        </p:txBody>
      </p:sp>
      <p:sp>
        <p:nvSpPr>
          <p:cNvPr id="3" name="Content Placeholder 2"/>
          <p:cNvSpPr>
            <a:spLocks noGrp="1"/>
          </p:cNvSpPr>
          <p:nvPr>
            <p:ph idx="1"/>
          </p:nvPr>
        </p:nvSpPr>
        <p:spPr>
          <a:xfrm>
            <a:off x="1122531" y="1091867"/>
            <a:ext cx="8588812" cy="1017023"/>
          </a:xfrm>
        </p:spPr>
        <p:txBody>
          <a:bodyPr>
            <a:noAutofit/>
          </a:bodyPr>
          <a:lstStyle/>
          <a:p>
            <a:pPr marL="0" indent="0" algn="just">
              <a:buNone/>
            </a:pPr>
            <a:r>
              <a:rPr lang="en-GB" sz="2400" dirty="0"/>
              <a:t>Variable resistors have…</a:t>
            </a:r>
            <a:r>
              <a:rPr lang="en-GB" sz="2400" b="1" dirty="0"/>
              <a:t>variable resistance</a:t>
            </a:r>
            <a:r>
              <a:rPr lang="en-GB" sz="2400" dirty="0"/>
              <a:t>. They are also know as potentiometers and not as common as fixed resistors. They come in two main types.</a:t>
            </a:r>
          </a:p>
        </p:txBody>
      </p:sp>
      <p:sp>
        <p:nvSpPr>
          <p:cNvPr id="9" name="Rectangle 8">
            <a:extLst>
              <a:ext uri="{FF2B5EF4-FFF2-40B4-BE49-F238E27FC236}">
                <a16:creationId xmlns:a16="http://schemas.microsoft.com/office/drawing/2014/main" id="{DCEF68AF-0F36-9944-ABC8-9407C489C7CA}"/>
              </a:ext>
            </a:extLst>
          </p:cNvPr>
          <p:cNvSpPr/>
          <p:nvPr/>
        </p:nvSpPr>
        <p:spPr>
          <a:xfrm>
            <a:off x="1252693" y="2154264"/>
            <a:ext cx="2129317" cy="184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
        <p:nvSpPr>
          <p:cNvPr id="10" name="Rectangle 9">
            <a:extLst>
              <a:ext uri="{FF2B5EF4-FFF2-40B4-BE49-F238E27FC236}">
                <a16:creationId xmlns:a16="http://schemas.microsoft.com/office/drawing/2014/main" id="{EDD9220D-6F90-D04D-8F66-C77196B9188E}"/>
              </a:ext>
            </a:extLst>
          </p:cNvPr>
          <p:cNvSpPr/>
          <p:nvPr/>
        </p:nvSpPr>
        <p:spPr>
          <a:xfrm>
            <a:off x="5661370" y="2154263"/>
            <a:ext cx="2129317" cy="184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
        <p:nvSpPr>
          <p:cNvPr id="4" name="TextBox 3">
            <a:extLst>
              <a:ext uri="{FF2B5EF4-FFF2-40B4-BE49-F238E27FC236}">
                <a16:creationId xmlns:a16="http://schemas.microsoft.com/office/drawing/2014/main" id="{FE8CBC2C-C189-3545-AF5A-6DDB20940BBC}"/>
              </a:ext>
            </a:extLst>
          </p:cNvPr>
          <p:cNvSpPr txBox="1"/>
          <p:nvPr/>
        </p:nvSpPr>
        <p:spPr>
          <a:xfrm>
            <a:off x="3382010" y="2109198"/>
            <a:ext cx="2223226" cy="1754326"/>
          </a:xfrm>
          <a:prstGeom prst="rect">
            <a:avLst/>
          </a:prstGeom>
          <a:noFill/>
        </p:spPr>
        <p:txBody>
          <a:bodyPr wrap="square" rtlCol="0">
            <a:spAutoFit/>
          </a:bodyPr>
          <a:lstStyle/>
          <a:p>
            <a:r>
              <a:rPr lang="en-GB" dirty="0"/>
              <a:t>The resistance of a </a:t>
            </a:r>
            <a:r>
              <a:rPr lang="en-GB" b="1" dirty="0"/>
              <a:t>variable potentiometers</a:t>
            </a:r>
            <a:r>
              <a:rPr lang="en-GB" dirty="0"/>
              <a:t> can be easily and continually adjusted with a dial.</a:t>
            </a:r>
          </a:p>
        </p:txBody>
      </p:sp>
      <p:sp>
        <p:nvSpPr>
          <p:cNvPr id="15" name="TextBox 14">
            <a:extLst>
              <a:ext uri="{FF2B5EF4-FFF2-40B4-BE49-F238E27FC236}">
                <a16:creationId xmlns:a16="http://schemas.microsoft.com/office/drawing/2014/main" id="{A666A0C3-904C-4D43-A74A-37B63B567DC0}"/>
              </a:ext>
            </a:extLst>
          </p:cNvPr>
          <p:cNvSpPr txBox="1"/>
          <p:nvPr/>
        </p:nvSpPr>
        <p:spPr>
          <a:xfrm>
            <a:off x="7762896" y="2163522"/>
            <a:ext cx="2347352" cy="1754326"/>
          </a:xfrm>
          <a:prstGeom prst="rect">
            <a:avLst/>
          </a:prstGeom>
          <a:noFill/>
        </p:spPr>
        <p:txBody>
          <a:bodyPr wrap="square" rtlCol="0">
            <a:spAutoFit/>
          </a:bodyPr>
          <a:lstStyle/>
          <a:p>
            <a:r>
              <a:rPr lang="en-GB" dirty="0"/>
              <a:t>A </a:t>
            </a:r>
            <a:r>
              <a:rPr lang="en-GB" b="1" dirty="0"/>
              <a:t>pre-set potentiometer</a:t>
            </a:r>
            <a:r>
              <a:rPr lang="en-GB" dirty="0"/>
              <a:t> (also called a </a:t>
            </a:r>
            <a:r>
              <a:rPr lang="en-GB" b="1" dirty="0"/>
              <a:t>trim pot</a:t>
            </a:r>
            <a:r>
              <a:rPr lang="en-GB" dirty="0"/>
              <a:t>) is set to a specific value for a specific application and left there.</a:t>
            </a:r>
          </a:p>
        </p:txBody>
      </p:sp>
      <p:pic>
        <p:nvPicPr>
          <p:cNvPr id="16" name="Graphic 15" descr="Magnifying glass">
            <a:extLst>
              <a:ext uri="{FF2B5EF4-FFF2-40B4-BE49-F238E27FC236}">
                <a16:creationId xmlns:a16="http://schemas.microsoft.com/office/drawing/2014/main" id="{FEF655A0-E38B-854B-9583-A38CBA7E45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57928" y="2154263"/>
            <a:ext cx="468000" cy="468000"/>
          </a:xfrm>
          <a:prstGeom prst="rect">
            <a:avLst/>
          </a:prstGeom>
        </p:spPr>
      </p:pic>
      <p:pic>
        <p:nvPicPr>
          <p:cNvPr id="17" name="Graphic 16" descr="Magnifying glass">
            <a:extLst>
              <a:ext uri="{FF2B5EF4-FFF2-40B4-BE49-F238E27FC236}">
                <a16:creationId xmlns:a16="http://schemas.microsoft.com/office/drawing/2014/main" id="{F2ED9E3A-74D3-994C-9388-76EFD94B1D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1370" y="2136250"/>
            <a:ext cx="468000" cy="468000"/>
          </a:xfrm>
          <a:prstGeom prst="rect">
            <a:avLst/>
          </a:prstGeom>
        </p:spPr>
      </p:pic>
      <p:sp>
        <p:nvSpPr>
          <p:cNvPr id="7" name="TextBox 6">
            <a:extLst>
              <a:ext uri="{FF2B5EF4-FFF2-40B4-BE49-F238E27FC236}">
                <a16:creationId xmlns:a16="http://schemas.microsoft.com/office/drawing/2014/main" id="{78FFA207-E47D-B847-AC4C-2DE8F7C03816}"/>
              </a:ext>
            </a:extLst>
          </p:cNvPr>
          <p:cNvSpPr txBox="1"/>
          <p:nvPr/>
        </p:nvSpPr>
        <p:spPr>
          <a:xfrm>
            <a:off x="1110225" y="4003126"/>
            <a:ext cx="2414251" cy="369332"/>
          </a:xfrm>
          <a:prstGeom prst="rect">
            <a:avLst/>
          </a:prstGeom>
          <a:noFill/>
        </p:spPr>
        <p:txBody>
          <a:bodyPr wrap="none" rtlCol="0">
            <a:spAutoFit/>
          </a:bodyPr>
          <a:lstStyle/>
          <a:p>
            <a:r>
              <a:rPr lang="en-GB" b="1" dirty="0"/>
              <a:t>Variable Potentiometer</a:t>
            </a:r>
          </a:p>
        </p:txBody>
      </p:sp>
      <p:sp>
        <p:nvSpPr>
          <p:cNvPr id="18" name="TextBox 17">
            <a:extLst>
              <a:ext uri="{FF2B5EF4-FFF2-40B4-BE49-F238E27FC236}">
                <a16:creationId xmlns:a16="http://schemas.microsoft.com/office/drawing/2014/main" id="{54CDA7E9-E2A9-0044-BBCE-A76F3F4F0232}"/>
              </a:ext>
            </a:extLst>
          </p:cNvPr>
          <p:cNvSpPr txBox="1"/>
          <p:nvPr/>
        </p:nvSpPr>
        <p:spPr>
          <a:xfrm>
            <a:off x="6231918" y="3982526"/>
            <a:ext cx="988219" cy="369332"/>
          </a:xfrm>
          <a:prstGeom prst="rect">
            <a:avLst/>
          </a:prstGeom>
          <a:noFill/>
        </p:spPr>
        <p:txBody>
          <a:bodyPr wrap="none" rtlCol="0">
            <a:spAutoFit/>
          </a:bodyPr>
          <a:lstStyle/>
          <a:p>
            <a:r>
              <a:rPr lang="en-GB" b="1" dirty="0"/>
              <a:t>Trim Pot</a:t>
            </a:r>
          </a:p>
        </p:txBody>
      </p:sp>
      <p:sp>
        <p:nvSpPr>
          <p:cNvPr id="5" name="TextBox 4">
            <a:extLst>
              <a:ext uri="{FF2B5EF4-FFF2-40B4-BE49-F238E27FC236}">
                <a16:creationId xmlns:a16="http://schemas.microsoft.com/office/drawing/2014/main" id="{47895643-AE35-FE4E-8241-5E8D4D681CF6}"/>
              </a:ext>
            </a:extLst>
          </p:cNvPr>
          <p:cNvSpPr txBox="1"/>
          <p:nvPr/>
        </p:nvSpPr>
        <p:spPr>
          <a:xfrm>
            <a:off x="1057330" y="4416535"/>
            <a:ext cx="7257243" cy="461665"/>
          </a:xfrm>
          <a:prstGeom prst="rect">
            <a:avLst/>
          </a:prstGeom>
          <a:noFill/>
        </p:spPr>
        <p:txBody>
          <a:bodyPr wrap="none" rtlCol="0">
            <a:spAutoFit/>
          </a:bodyPr>
          <a:lstStyle/>
          <a:p>
            <a:r>
              <a:rPr lang="en-GB" sz="2400" dirty="0"/>
              <a:t>We will come back to variable resistors later in this topic.</a:t>
            </a:r>
          </a:p>
        </p:txBody>
      </p:sp>
    </p:spTree>
    <p:custDataLst>
      <p:tags r:id="rId1"/>
    </p:custDataLst>
    <p:extLst>
      <p:ext uri="{BB962C8B-B14F-4D97-AF65-F5344CB8AC3E}">
        <p14:creationId xmlns:p14="http://schemas.microsoft.com/office/powerpoint/2010/main" val="344707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err="1"/>
              <a:t>Smokin</a:t>
            </a:r>
            <a:r>
              <a:rPr lang="en-GB" sz="3000" dirty="0"/>
              <a:t>’</a:t>
            </a:r>
          </a:p>
        </p:txBody>
      </p:sp>
      <p:sp>
        <p:nvSpPr>
          <p:cNvPr id="3" name="Content Placeholder 2"/>
          <p:cNvSpPr>
            <a:spLocks noGrp="1"/>
          </p:cNvSpPr>
          <p:nvPr>
            <p:ph idx="1"/>
          </p:nvPr>
        </p:nvSpPr>
        <p:spPr>
          <a:xfrm>
            <a:off x="1110641" y="3806572"/>
            <a:ext cx="8909716" cy="702499"/>
          </a:xfrm>
          <a:solidFill>
            <a:schemeClr val="tx2">
              <a:lumMod val="40000"/>
              <a:lumOff val="60000"/>
            </a:schemeClr>
          </a:solidFill>
        </p:spPr>
        <p:txBody>
          <a:bodyPr>
            <a:noAutofit/>
          </a:bodyPr>
          <a:lstStyle/>
          <a:p>
            <a:pPr marL="0" indent="0" algn="just">
              <a:buNone/>
            </a:pPr>
            <a:r>
              <a:rPr lang="en-GB" sz="2400" i="1" dirty="0"/>
              <a:t>Watch the video to see what happens if we exceed a resistor’s power rating and it gets too hot.</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6595" y="3655025"/>
            <a:ext cx="854046" cy="854046"/>
          </a:xfrm>
          <a:prstGeom prst="rect">
            <a:avLst/>
          </a:prstGeom>
        </p:spPr>
      </p:pic>
      <p:sp>
        <p:nvSpPr>
          <p:cNvPr id="4" name="TextBox 3">
            <a:extLst>
              <a:ext uri="{FF2B5EF4-FFF2-40B4-BE49-F238E27FC236}">
                <a16:creationId xmlns:a16="http://schemas.microsoft.com/office/drawing/2014/main" id="{2CEC6CBF-C834-CC49-A04C-411DB9E7211E}"/>
              </a:ext>
            </a:extLst>
          </p:cNvPr>
          <p:cNvSpPr txBox="1"/>
          <p:nvPr/>
        </p:nvSpPr>
        <p:spPr>
          <a:xfrm>
            <a:off x="1057331" y="1048911"/>
            <a:ext cx="4453453" cy="2677656"/>
          </a:xfrm>
          <a:prstGeom prst="rect">
            <a:avLst/>
          </a:prstGeom>
          <a:noFill/>
        </p:spPr>
        <p:txBody>
          <a:bodyPr wrap="square" rtlCol="0">
            <a:spAutoFit/>
          </a:bodyPr>
          <a:lstStyle/>
          <a:p>
            <a:pPr algn="just"/>
            <a:r>
              <a:rPr lang="en-GB" sz="2400" dirty="0"/>
              <a:t>When the voltage across a resistor forces current through it, the resistor gets </a:t>
            </a:r>
            <a:r>
              <a:rPr lang="en-GB" sz="2400" b="1" dirty="0"/>
              <a:t>hot</a:t>
            </a:r>
            <a:r>
              <a:rPr lang="en-GB" sz="2400" dirty="0"/>
              <a:t>. We need to make sure that the resistor is not damaged </a:t>
            </a:r>
            <a:r>
              <a:rPr lang="en-GB" sz="2400"/>
              <a:t>by too </a:t>
            </a:r>
            <a:r>
              <a:rPr lang="en-GB" sz="2400" dirty="0"/>
              <a:t>much heat. So resistors also have a power rating to indicate their limit.</a:t>
            </a:r>
          </a:p>
        </p:txBody>
      </p:sp>
      <p:pic>
        <p:nvPicPr>
          <p:cNvPr id="5" name="Picture 4">
            <a:extLst>
              <a:ext uri="{FF2B5EF4-FFF2-40B4-BE49-F238E27FC236}">
                <a16:creationId xmlns:a16="http://schemas.microsoft.com/office/drawing/2014/main" id="{47BAF8E3-FF26-AA49-9EB8-C16562DF6C13}"/>
              </a:ext>
            </a:extLst>
          </p:cNvPr>
          <p:cNvPicPr>
            <a:picLocks noChangeAspect="1"/>
          </p:cNvPicPr>
          <p:nvPr/>
        </p:nvPicPr>
        <p:blipFill>
          <a:blip r:embed="rId6"/>
          <a:stretch>
            <a:fillRect/>
          </a:stretch>
        </p:blipFill>
        <p:spPr>
          <a:xfrm>
            <a:off x="5740722" y="1048911"/>
            <a:ext cx="4279635" cy="2401425"/>
          </a:xfrm>
          <a:prstGeom prst="rect">
            <a:avLst/>
          </a:prstGeom>
        </p:spPr>
      </p:pic>
    </p:spTree>
    <p:custDataLst>
      <p:tags r:id="rId1"/>
    </p:custDataLst>
    <p:extLst>
      <p:ext uri="{BB962C8B-B14F-4D97-AF65-F5344CB8AC3E}">
        <p14:creationId xmlns:p14="http://schemas.microsoft.com/office/powerpoint/2010/main" val="239558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Resistor Power Ratings</a:t>
            </a:r>
          </a:p>
        </p:txBody>
      </p:sp>
      <p:sp>
        <p:nvSpPr>
          <p:cNvPr id="3" name="Content Placeholder 2"/>
          <p:cNvSpPr>
            <a:spLocks noGrp="1"/>
          </p:cNvSpPr>
          <p:nvPr>
            <p:ph idx="1"/>
          </p:nvPr>
        </p:nvSpPr>
        <p:spPr>
          <a:xfrm>
            <a:off x="5740722" y="3554112"/>
            <a:ext cx="3866811" cy="702499"/>
          </a:xfrm>
          <a:solidFill>
            <a:schemeClr val="tx2">
              <a:lumMod val="40000"/>
              <a:lumOff val="60000"/>
            </a:schemeClr>
          </a:solidFill>
        </p:spPr>
        <p:txBody>
          <a:bodyPr>
            <a:noAutofit/>
          </a:bodyPr>
          <a:lstStyle/>
          <a:p>
            <a:pPr marL="0" indent="0" algn="just">
              <a:buNone/>
            </a:pPr>
            <a:r>
              <a:rPr lang="en-GB" sz="2400" i="1" dirty="0"/>
              <a:t>Watch the video to find out more about power ratings.</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05824" y="3402565"/>
            <a:ext cx="854046" cy="854046"/>
          </a:xfrm>
          <a:prstGeom prst="rect">
            <a:avLst/>
          </a:prstGeom>
        </p:spPr>
      </p:pic>
      <p:sp>
        <p:nvSpPr>
          <p:cNvPr id="4" name="TextBox 3">
            <a:extLst>
              <a:ext uri="{FF2B5EF4-FFF2-40B4-BE49-F238E27FC236}">
                <a16:creationId xmlns:a16="http://schemas.microsoft.com/office/drawing/2014/main" id="{2CEC6CBF-C834-CC49-A04C-411DB9E7211E}"/>
              </a:ext>
            </a:extLst>
          </p:cNvPr>
          <p:cNvSpPr txBox="1"/>
          <p:nvPr/>
        </p:nvSpPr>
        <p:spPr>
          <a:xfrm>
            <a:off x="1057331" y="1048911"/>
            <a:ext cx="4453453" cy="3046988"/>
          </a:xfrm>
          <a:prstGeom prst="rect">
            <a:avLst/>
          </a:prstGeom>
          <a:noFill/>
        </p:spPr>
        <p:txBody>
          <a:bodyPr wrap="square" rtlCol="0">
            <a:spAutoFit/>
          </a:bodyPr>
          <a:lstStyle/>
          <a:p>
            <a:pPr algn="just"/>
            <a:r>
              <a:rPr lang="en-GB" sz="2400" dirty="0"/>
              <a:t>Resistor power ratings are given in Watts and tell us how much voltage and current the resistor can handle. Two 100Ω resistors will have the same resistance but one rated at 1W will be able to handle more voltage and current than one rated at ½W.</a:t>
            </a:r>
          </a:p>
        </p:txBody>
      </p:sp>
      <p:pic>
        <p:nvPicPr>
          <p:cNvPr id="7" name="Picture 6">
            <a:extLst>
              <a:ext uri="{FF2B5EF4-FFF2-40B4-BE49-F238E27FC236}">
                <a16:creationId xmlns:a16="http://schemas.microsoft.com/office/drawing/2014/main" id="{3A7F722E-E2C7-6E43-81AE-0B18F30EC8E3}"/>
              </a:ext>
            </a:extLst>
          </p:cNvPr>
          <p:cNvPicPr>
            <a:picLocks noChangeAspect="1"/>
          </p:cNvPicPr>
          <p:nvPr/>
        </p:nvPicPr>
        <p:blipFill>
          <a:blip r:embed="rId6"/>
          <a:stretch>
            <a:fillRect/>
          </a:stretch>
        </p:blipFill>
        <p:spPr>
          <a:xfrm>
            <a:off x="5652825" y="1048911"/>
            <a:ext cx="4216915" cy="2125218"/>
          </a:xfrm>
          <a:prstGeom prst="rect">
            <a:avLst/>
          </a:prstGeom>
        </p:spPr>
      </p:pic>
    </p:spTree>
    <p:custDataLst>
      <p:tags r:id="rId1"/>
    </p:custDataLst>
    <p:extLst>
      <p:ext uri="{BB962C8B-B14F-4D97-AF65-F5344CB8AC3E}">
        <p14:creationId xmlns:p14="http://schemas.microsoft.com/office/powerpoint/2010/main" val="207538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Bigger = Higher Power</a:t>
            </a:r>
          </a:p>
        </p:txBody>
      </p:sp>
      <p:sp>
        <p:nvSpPr>
          <p:cNvPr id="4" name="TextBox 3">
            <a:extLst>
              <a:ext uri="{FF2B5EF4-FFF2-40B4-BE49-F238E27FC236}">
                <a16:creationId xmlns:a16="http://schemas.microsoft.com/office/drawing/2014/main" id="{2CEC6CBF-C834-CC49-A04C-411DB9E7211E}"/>
              </a:ext>
            </a:extLst>
          </p:cNvPr>
          <p:cNvSpPr txBox="1"/>
          <p:nvPr/>
        </p:nvSpPr>
        <p:spPr>
          <a:xfrm>
            <a:off x="1057331" y="1048911"/>
            <a:ext cx="4453453" cy="3046988"/>
          </a:xfrm>
          <a:prstGeom prst="rect">
            <a:avLst/>
          </a:prstGeom>
          <a:noFill/>
        </p:spPr>
        <p:txBody>
          <a:bodyPr wrap="square" rtlCol="0">
            <a:spAutoFit/>
          </a:bodyPr>
          <a:lstStyle/>
          <a:p>
            <a:pPr algn="just"/>
            <a:r>
              <a:rPr lang="en-GB" sz="2400" dirty="0"/>
              <a:t>Carbon resistors come in many different power ratings. The bigger the resistor, the higher the power rating.</a:t>
            </a:r>
          </a:p>
          <a:p>
            <a:pPr algn="just"/>
            <a:endParaRPr lang="en-GB" sz="2400" dirty="0"/>
          </a:p>
          <a:p>
            <a:pPr algn="just"/>
            <a:r>
              <a:rPr lang="en-GB" sz="2400" dirty="0"/>
              <a:t>Wire-wound resistors generally have higher power ratings (as high as 50W) than carbon resistors.</a:t>
            </a:r>
          </a:p>
        </p:txBody>
      </p:sp>
      <p:pic>
        <p:nvPicPr>
          <p:cNvPr id="5" name="Picture 4">
            <a:extLst>
              <a:ext uri="{FF2B5EF4-FFF2-40B4-BE49-F238E27FC236}">
                <a16:creationId xmlns:a16="http://schemas.microsoft.com/office/drawing/2014/main" id="{E2B5F4DE-9FF1-5149-B600-319E2C84D079}"/>
              </a:ext>
            </a:extLst>
          </p:cNvPr>
          <p:cNvPicPr>
            <a:picLocks noChangeAspect="1"/>
          </p:cNvPicPr>
          <p:nvPr/>
        </p:nvPicPr>
        <p:blipFill>
          <a:blip r:embed="rId4"/>
          <a:stretch>
            <a:fillRect/>
          </a:stretch>
        </p:blipFill>
        <p:spPr>
          <a:xfrm>
            <a:off x="5728530" y="1081005"/>
            <a:ext cx="4067153" cy="3101848"/>
          </a:xfrm>
          <a:prstGeom prst="rect">
            <a:avLst/>
          </a:prstGeom>
        </p:spPr>
      </p:pic>
      <p:pic>
        <p:nvPicPr>
          <p:cNvPr id="8" name="Graphic 7" descr="Magnifying glass">
            <a:extLst>
              <a:ext uri="{FF2B5EF4-FFF2-40B4-BE49-F238E27FC236}">
                <a16:creationId xmlns:a16="http://schemas.microsoft.com/office/drawing/2014/main" id="{BEC8866B-EF2A-F241-967C-ACD75F567F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8529" y="1081005"/>
            <a:ext cx="468000" cy="468000"/>
          </a:xfrm>
          <a:prstGeom prst="rect">
            <a:avLst/>
          </a:prstGeom>
        </p:spPr>
      </p:pic>
    </p:spTree>
    <p:custDataLst>
      <p:tags r:id="rId1"/>
    </p:custDataLst>
    <p:extLst>
      <p:ext uri="{BB962C8B-B14F-4D97-AF65-F5344CB8AC3E}">
        <p14:creationId xmlns:p14="http://schemas.microsoft.com/office/powerpoint/2010/main" val="317305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5B42721-DBAF-E445-BA4E-383F5D6DC017}"/>
              </a:ext>
            </a:extLst>
          </p:cNvPr>
          <p:cNvSpPr/>
          <p:nvPr/>
        </p:nvSpPr>
        <p:spPr>
          <a:xfrm>
            <a:off x="1255776" y="1560576"/>
            <a:ext cx="7571232" cy="270662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000" b="1" dirty="0">
                <a:latin typeface="Arial" panose="020B0604020202020204" pitchFamily="34" charset="0"/>
              </a:rPr>
              <a:t>Remember</a:t>
            </a:r>
            <a:endParaRPr lang="en-ZA" sz="2800" b="1" dirty="0">
              <a:latin typeface="Arial" panose="020B0604020202020204" pitchFamily="34" charset="0"/>
            </a:endParaRPr>
          </a:p>
          <a:p>
            <a:pPr algn="just"/>
            <a:r>
              <a:rPr lang="en-ZA" sz="2800" dirty="0">
                <a:latin typeface="Arial" panose="020B0604020202020204" pitchFamily="34" charset="0"/>
              </a:rPr>
              <a:t>A 200Ω, ½ watt and a 200Ω, 5 watt resistor will have exactly the same influence on a circuit. It is just that a 5 watt resistor can withstand more voltage and current than a ½ watt resistor.</a:t>
            </a:r>
          </a:p>
        </p:txBody>
      </p:sp>
    </p:spTree>
    <p:custDataLst>
      <p:tags r:id="rId1"/>
    </p:custDataLst>
    <p:extLst>
      <p:ext uri="{BB962C8B-B14F-4D97-AF65-F5344CB8AC3E}">
        <p14:creationId xmlns:p14="http://schemas.microsoft.com/office/powerpoint/2010/main" val="122033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Resistors in Series</a:t>
            </a:r>
          </a:p>
        </p:txBody>
      </p:sp>
      <p:sp>
        <p:nvSpPr>
          <p:cNvPr id="3" name="Content Placeholder 2"/>
          <p:cNvSpPr>
            <a:spLocks noGrp="1"/>
          </p:cNvSpPr>
          <p:nvPr>
            <p:ph idx="1"/>
          </p:nvPr>
        </p:nvSpPr>
        <p:spPr>
          <a:xfrm>
            <a:off x="1122532" y="1091868"/>
            <a:ext cx="7607556" cy="1407491"/>
          </a:xfrm>
        </p:spPr>
        <p:txBody>
          <a:bodyPr>
            <a:noAutofit/>
          </a:bodyPr>
          <a:lstStyle/>
          <a:p>
            <a:pPr marL="0" indent="0" algn="just">
              <a:buNone/>
            </a:pPr>
            <a:r>
              <a:rPr lang="en-GB" sz="2400" dirty="0"/>
              <a:t>It is not possible for resistor makers to make a resistor of every possible resistance. So sometimes it is necessary to add more than 1 resistor to a circuit to get to the desired total resistance.</a:t>
            </a:r>
          </a:p>
        </p:txBody>
      </p:sp>
      <p:sp>
        <p:nvSpPr>
          <p:cNvPr id="4" name="TextBox 3">
            <a:extLst>
              <a:ext uri="{FF2B5EF4-FFF2-40B4-BE49-F238E27FC236}">
                <a16:creationId xmlns:a16="http://schemas.microsoft.com/office/drawing/2014/main" id="{3FF2F6CB-9D37-BC4A-99FA-D1D2601BC25C}"/>
              </a:ext>
            </a:extLst>
          </p:cNvPr>
          <p:cNvSpPr txBox="1"/>
          <p:nvPr/>
        </p:nvSpPr>
        <p:spPr>
          <a:xfrm>
            <a:off x="1122532" y="2657856"/>
            <a:ext cx="3669792" cy="1569660"/>
          </a:xfrm>
          <a:prstGeom prst="rect">
            <a:avLst/>
          </a:prstGeom>
          <a:noFill/>
        </p:spPr>
        <p:txBody>
          <a:bodyPr wrap="square" rtlCol="0">
            <a:spAutoFit/>
          </a:bodyPr>
          <a:lstStyle/>
          <a:p>
            <a:pPr algn="just"/>
            <a:r>
              <a:rPr lang="en-GB" sz="2400" dirty="0"/>
              <a:t>We are going to build a circuit with a total resistance of </a:t>
            </a:r>
            <a:r>
              <a:rPr lang="en-GB" sz="2400" b="1" dirty="0"/>
              <a:t>740Ω</a:t>
            </a:r>
            <a:r>
              <a:rPr lang="en-GB" sz="2400" dirty="0"/>
              <a:t> using a 470Ω and a 270Ω resistor.</a:t>
            </a:r>
          </a:p>
        </p:txBody>
      </p:sp>
      <p:sp>
        <p:nvSpPr>
          <p:cNvPr id="12" name="TextBox 11">
            <a:extLst>
              <a:ext uri="{FF2B5EF4-FFF2-40B4-BE49-F238E27FC236}">
                <a16:creationId xmlns:a16="http://schemas.microsoft.com/office/drawing/2014/main" id="{98534F0F-7B73-0246-B817-8D10CBFAC6B3}"/>
              </a:ext>
            </a:extLst>
          </p:cNvPr>
          <p:cNvSpPr txBox="1"/>
          <p:nvPr/>
        </p:nvSpPr>
        <p:spPr>
          <a:xfrm>
            <a:off x="4957549" y="2724655"/>
            <a:ext cx="3772539" cy="1200329"/>
          </a:xfrm>
          <a:prstGeom prst="rect">
            <a:avLst/>
          </a:prstGeom>
          <a:solidFill>
            <a:schemeClr val="tx2">
              <a:lumMod val="40000"/>
              <a:lumOff val="60000"/>
            </a:schemeClr>
          </a:solidFill>
        </p:spPr>
        <p:txBody>
          <a:bodyPr wrap="square" rtlCol="0">
            <a:spAutoFit/>
          </a:bodyPr>
          <a:lstStyle/>
          <a:p>
            <a:pPr algn="just"/>
            <a:r>
              <a:rPr lang="en-GB" sz="2400" i="1" dirty="0"/>
              <a:t>Use a resistor guide to find the correct resistors in your kit.</a:t>
            </a:r>
          </a:p>
        </p:txBody>
      </p:sp>
      <p:pic>
        <p:nvPicPr>
          <p:cNvPr id="13" name="Graphic 12" descr="User">
            <a:extLst>
              <a:ext uri="{FF2B5EF4-FFF2-40B4-BE49-F238E27FC236}">
                <a16:creationId xmlns:a16="http://schemas.microsoft.com/office/drawing/2014/main" id="{93427820-9B98-114C-84A9-CA7701139A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0088" y="2657856"/>
            <a:ext cx="854046" cy="854046"/>
          </a:xfrm>
          <a:prstGeom prst="rect">
            <a:avLst/>
          </a:prstGeom>
        </p:spPr>
      </p:pic>
    </p:spTree>
    <p:custDataLst>
      <p:tags r:id="rId1"/>
    </p:custDataLst>
    <p:extLst>
      <p:ext uri="{BB962C8B-B14F-4D97-AF65-F5344CB8AC3E}">
        <p14:creationId xmlns:p14="http://schemas.microsoft.com/office/powerpoint/2010/main" val="2368183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Build the Circuit</a:t>
            </a:r>
          </a:p>
        </p:txBody>
      </p:sp>
      <p:sp>
        <p:nvSpPr>
          <p:cNvPr id="3" name="Content Placeholder 2"/>
          <p:cNvSpPr>
            <a:spLocks noGrp="1"/>
          </p:cNvSpPr>
          <p:nvPr>
            <p:ph idx="1"/>
          </p:nvPr>
        </p:nvSpPr>
        <p:spPr>
          <a:xfrm>
            <a:off x="1122531" y="1091868"/>
            <a:ext cx="7607557" cy="1124389"/>
          </a:xfrm>
        </p:spPr>
        <p:txBody>
          <a:bodyPr>
            <a:noAutofit/>
          </a:bodyPr>
          <a:lstStyle/>
          <a:p>
            <a:pPr marL="0" indent="0" algn="just">
              <a:buNone/>
            </a:pPr>
            <a:r>
              <a:rPr lang="en-GB" sz="2400" dirty="0"/>
              <a:t>Using this schematic as a guide, build the circuit. Make sure that the resistors are connected end to end so that there is only one path for the electrons to follow.</a:t>
            </a:r>
          </a:p>
        </p:txBody>
      </p:sp>
      <p:sp>
        <p:nvSpPr>
          <p:cNvPr id="5" name="Rectangle 4">
            <a:extLst>
              <a:ext uri="{FF2B5EF4-FFF2-40B4-BE49-F238E27FC236}">
                <a16:creationId xmlns:a16="http://schemas.microsoft.com/office/drawing/2014/main" id="{404ED4B3-E251-AD40-B2CA-A34AB0B619F3}"/>
              </a:ext>
            </a:extLst>
          </p:cNvPr>
          <p:cNvSpPr/>
          <p:nvPr/>
        </p:nvSpPr>
        <p:spPr>
          <a:xfrm>
            <a:off x="1196744" y="2344565"/>
            <a:ext cx="2936344" cy="2308324"/>
          </a:xfrm>
          <a:prstGeom prst="rect">
            <a:avLst/>
          </a:prstGeom>
          <a:solidFill>
            <a:schemeClr val="tx2">
              <a:lumMod val="40000"/>
              <a:lumOff val="60000"/>
            </a:schemeClr>
          </a:solidFill>
        </p:spPr>
        <p:txBody>
          <a:bodyPr wrap="square">
            <a:spAutoFit/>
          </a:bodyPr>
          <a:lstStyle/>
          <a:p>
            <a:pPr algn="just"/>
            <a:r>
              <a:rPr lang="en-GB" sz="2400" i="1" dirty="0">
                <a:solidFill>
                  <a:schemeClr val="tx1">
                    <a:lumMod val="50000"/>
                  </a:schemeClr>
                </a:solidFill>
              </a:rPr>
              <a:t>Rollover or touch each symbol in the schematic to find out more. Watch the video if you need help.</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698" y="2299121"/>
            <a:ext cx="854046" cy="854046"/>
          </a:xfrm>
          <a:prstGeom prst="rect">
            <a:avLst/>
          </a:prstGeom>
        </p:spPr>
      </p:pic>
      <p:pic>
        <p:nvPicPr>
          <p:cNvPr id="7" name="Content Placeholder 5">
            <a:extLst>
              <a:ext uri="{FF2B5EF4-FFF2-40B4-BE49-F238E27FC236}">
                <a16:creationId xmlns:a16="http://schemas.microsoft.com/office/drawing/2014/main" id="{F663439F-A712-214B-ACB9-2E5861B63881}"/>
              </a:ext>
            </a:extLst>
          </p:cNvPr>
          <p:cNvPicPr>
            <a:picLocks noChangeAspect="1"/>
          </p:cNvPicPr>
          <p:nvPr/>
        </p:nvPicPr>
        <p:blipFill>
          <a:blip r:embed="rId6"/>
          <a:stretch>
            <a:fillRect/>
          </a:stretch>
        </p:blipFill>
        <p:spPr>
          <a:xfrm>
            <a:off x="4255614" y="2167485"/>
            <a:ext cx="4818888" cy="1971363"/>
          </a:xfrm>
          <a:prstGeom prst="rect">
            <a:avLst/>
          </a:prstGeom>
        </p:spPr>
      </p:pic>
      <p:sp>
        <p:nvSpPr>
          <p:cNvPr id="8" name="Rounded Rectangle 7">
            <a:extLst>
              <a:ext uri="{FF2B5EF4-FFF2-40B4-BE49-F238E27FC236}">
                <a16:creationId xmlns:a16="http://schemas.microsoft.com/office/drawing/2014/main" id="{0883944F-0013-E242-AE6F-D80025849260}"/>
              </a:ext>
            </a:extLst>
          </p:cNvPr>
          <p:cNvSpPr/>
          <p:nvPr/>
        </p:nvSpPr>
        <p:spPr>
          <a:xfrm>
            <a:off x="4484200" y="4138848"/>
            <a:ext cx="471282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build the circuit</a:t>
            </a:r>
          </a:p>
        </p:txBody>
      </p:sp>
      <p:pic>
        <p:nvPicPr>
          <p:cNvPr id="9" name="Graphic 8" descr="Magnifying glass">
            <a:extLst>
              <a:ext uri="{FF2B5EF4-FFF2-40B4-BE49-F238E27FC236}">
                <a16:creationId xmlns:a16="http://schemas.microsoft.com/office/drawing/2014/main" id="{D39B8C8D-2CCA-EA4A-910C-9CB07D61DA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92309" y="2075194"/>
            <a:ext cx="468000" cy="468000"/>
          </a:xfrm>
          <a:prstGeom prst="rect">
            <a:avLst/>
          </a:prstGeom>
        </p:spPr>
      </p:pic>
    </p:spTree>
    <p:custDataLst>
      <p:tags r:id="rId1"/>
    </p:custDataLst>
    <p:extLst>
      <p:ext uri="{BB962C8B-B14F-4D97-AF65-F5344CB8AC3E}">
        <p14:creationId xmlns:p14="http://schemas.microsoft.com/office/powerpoint/2010/main" val="291077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550953"/>
          </a:xfrm>
          <a:solidFill>
            <a:schemeClr val="tx2">
              <a:lumMod val="40000"/>
              <a:lumOff val="60000"/>
            </a:schemeClr>
          </a:solidFill>
        </p:spPr>
        <p:txBody>
          <a:bodyPr>
            <a:noAutofit/>
          </a:bodyPr>
          <a:lstStyle/>
          <a:p>
            <a:pPr marL="0" indent="0" algn="just">
              <a:buNone/>
            </a:pPr>
            <a:r>
              <a:rPr lang="en-GB" sz="2400" i="1" dirty="0"/>
              <a:t>Take a picture of your completed circuit and upload it.</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2465333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Review How To Use a </a:t>
            </a:r>
            <a:r>
              <a:rPr lang="en-GB" sz="3000" dirty="0" err="1"/>
              <a:t>Multimeter</a:t>
            </a:r>
            <a:endParaRPr lang="en-GB" sz="3000" dirty="0"/>
          </a:p>
        </p:txBody>
      </p:sp>
      <p:sp>
        <p:nvSpPr>
          <p:cNvPr id="3" name="Content Placeholder 2"/>
          <p:cNvSpPr>
            <a:spLocks noGrp="1"/>
          </p:cNvSpPr>
          <p:nvPr>
            <p:ph idx="1"/>
          </p:nvPr>
        </p:nvSpPr>
        <p:spPr>
          <a:xfrm>
            <a:off x="1122532" y="1091869"/>
            <a:ext cx="5014798" cy="1139888"/>
          </a:xfrm>
        </p:spPr>
        <p:txBody>
          <a:bodyPr>
            <a:noAutofit/>
          </a:bodyPr>
          <a:lstStyle/>
          <a:p>
            <a:pPr marL="0" indent="0" algn="just">
              <a:buNone/>
            </a:pPr>
            <a:r>
              <a:rPr lang="en-GB" sz="2400" dirty="0"/>
              <a:t>We now need to take some readings from our circuit and do some calculations.</a:t>
            </a:r>
          </a:p>
        </p:txBody>
      </p:sp>
      <p:sp>
        <p:nvSpPr>
          <p:cNvPr id="14" name="Rectangle 13">
            <a:extLst>
              <a:ext uri="{FF2B5EF4-FFF2-40B4-BE49-F238E27FC236}">
                <a16:creationId xmlns:a16="http://schemas.microsoft.com/office/drawing/2014/main" id="{9BAED57F-2817-4F4A-B5FA-129BB73C0307}"/>
              </a:ext>
            </a:extLst>
          </p:cNvPr>
          <p:cNvSpPr/>
          <p:nvPr/>
        </p:nvSpPr>
        <p:spPr>
          <a:xfrm>
            <a:off x="6465028" y="1233577"/>
            <a:ext cx="3391894" cy="3163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
        <p:nvSpPr>
          <p:cNvPr id="4" name="TextBox 3">
            <a:extLst>
              <a:ext uri="{FF2B5EF4-FFF2-40B4-BE49-F238E27FC236}">
                <a16:creationId xmlns:a16="http://schemas.microsoft.com/office/drawing/2014/main" id="{B878770F-E332-7642-B2ED-A579DFAB5A0F}"/>
              </a:ext>
            </a:extLst>
          </p:cNvPr>
          <p:cNvSpPr txBox="1"/>
          <p:nvPr/>
        </p:nvSpPr>
        <p:spPr>
          <a:xfrm>
            <a:off x="1128540" y="2261378"/>
            <a:ext cx="5008789" cy="1200329"/>
          </a:xfrm>
          <a:prstGeom prst="rect">
            <a:avLst/>
          </a:prstGeom>
          <a:solidFill>
            <a:schemeClr val="tx2">
              <a:lumMod val="40000"/>
              <a:lumOff val="60000"/>
            </a:schemeClr>
          </a:solidFill>
        </p:spPr>
        <p:txBody>
          <a:bodyPr wrap="square" rtlCol="0">
            <a:spAutoFit/>
          </a:bodyPr>
          <a:lstStyle/>
          <a:p>
            <a:pPr algn="just"/>
            <a:r>
              <a:rPr lang="en-GB" sz="2400" i="1" dirty="0"/>
              <a:t>Refer to the </a:t>
            </a:r>
            <a:r>
              <a:rPr lang="en-GB" sz="2400" i="1" dirty="0" err="1"/>
              <a:t>multimeter</a:t>
            </a:r>
            <a:r>
              <a:rPr lang="en-GB" sz="2400" i="1" dirty="0"/>
              <a:t> guide saved on your device or click the image to see it again.</a:t>
            </a:r>
          </a:p>
        </p:txBody>
      </p:sp>
      <p:pic>
        <p:nvPicPr>
          <p:cNvPr id="12" name="Graphic 11" descr="User">
            <a:extLst>
              <a:ext uri="{FF2B5EF4-FFF2-40B4-BE49-F238E27FC236}">
                <a16:creationId xmlns:a16="http://schemas.microsoft.com/office/drawing/2014/main" id="{873FEE48-831C-D14A-915B-DF5CAD2009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2388354"/>
            <a:ext cx="854046" cy="854046"/>
          </a:xfrm>
          <a:prstGeom prst="rect">
            <a:avLst/>
          </a:prstGeom>
        </p:spPr>
      </p:pic>
    </p:spTree>
    <p:custDataLst>
      <p:tags r:id="rId1"/>
    </p:custDataLst>
    <p:extLst>
      <p:ext uri="{BB962C8B-B14F-4D97-AF65-F5344CB8AC3E}">
        <p14:creationId xmlns:p14="http://schemas.microsoft.com/office/powerpoint/2010/main" val="2938247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8"/>
            <a:ext cx="5014798" cy="1408985"/>
          </a:xfrm>
          <a:solidFill>
            <a:schemeClr val="tx2">
              <a:lumMod val="40000"/>
              <a:lumOff val="60000"/>
            </a:schemeClr>
          </a:solidFill>
        </p:spPr>
        <p:txBody>
          <a:bodyPr>
            <a:noAutofit/>
          </a:bodyPr>
          <a:lstStyle/>
          <a:p>
            <a:pPr marL="0" indent="0" algn="just">
              <a:buNone/>
            </a:pPr>
            <a:r>
              <a:rPr lang="en-GB" sz="2400" i="1" dirty="0"/>
              <a:t>Measure the voltage of the battery by taking a reading with your </a:t>
            </a:r>
            <a:r>
              <a:rPr lang="en-GB" sz="2400" i="1" dirty="0" err="1"/>
              <a:t>multimeter</a:t>
            </a:r>
            <a:r>
              <a:rPr lang="en-GB" sz="2400" i="1" dirty="0"/>
              <a:t> across the terminals.</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
        <p:nvSpPr>
          <p:cNvPr id="12" name="Rectangle 11">
            <a:extLst>
              <a:ext uri="{FF2B5EF4-FFF2-40B4-BE49-F238E27FC236}">
                <a16:creationId xmlns:a16="http://schemas.microsoft.com/office/drawing/2014/main" id="{5A0E2C14-3F79-074F-8882-A0BBD8A0FF94}"/>
              </a:ext>
            </a:extLst>
          </p:cNvPr>
          <p:cNvSpPr/>
          <p:nvPr/>
        </p:nvSpPr>
        <p:spPr>
          <a:xfrm>
            <a:off x="3473974" y="2749687"/>
            <a:ext cx="2306894"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3473974" y="3369135"/>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2749687"/>
            <a:ext cx="2322046" cy="461665"/>
          </a:xfrm>
          <a:prstGeom prst="rect">
            <a:avLst/>
          </a:prstGeom>
          <a:noFill/>
        </p:spPr>
        <p:txBody>
          <a:bodyPr wrap="none" rtlCol="0">
            <a:spAutoFit/>
          </a:bodyPr>
          <a:lstStyle/>
          <a:p>
            <a:r>
              <a:rPr lang="en-GB" sz="2400" dirty="0"/>
              <a:t>Enter the voltage</a:t>
            </a:r>
          </a:p>
        </p:txBody>
      </p:sp>
      <p:sp>
        <p:nvSpPr>
          <p:cNvPr id="15" name="TextBox 14">
            <a:extLst>
              <a:ext uri="{FF2B5EF4-FFF2-40B4-BE49-F238E27FC236}">
                <a16:creationId xmlns:a16="http://schemas.microsoft.com/office/drawing/2014/main" id="{08A87B10-117D-5A48-93F8-44BE64DF7A65}"/>
              </a:ext>
            </a:extLst>
          </p:cNvPr>
          <p:cNvSpPr txBox="1"/>
          <p:nvPr/>
        </p:nvSpPr>
        <p:spPr>
          <a:xfrm>
            <a:off x="5777936" y="2726023"/>
            <a:ext cx="359394" cy="461665"/>
          </a:xfrm>
          <a:prstGeom prst="rect">
            <a:avLst/>
          </a:prstGeom>
          <a:noFill/>
        </p:spPr>
        <p:txBody>
          <a:bodyPr wrap="none" rtlCol="0">
            <a:spAutoFit/>
          </a:bodyPr>
          <a:lstStyle/>
          <a:p>
            <a:r>
              <a:rPr lang="en-GB" sz="2400" dirty="0"/>
              <a:t>V</a:t>
            </a:r>
          </a:p>
        </p:txBody>
      </p:sp>
      <p:pic>
        <p:nvPicPr>
          <p:cNvPr id="16" name="Graphic 15" descr="User">
            <a:extLst>
              <a:ext uri="{FF2B5EF4-FFF2-40B4-BE49-F238E27FC236}">
                <a16:creationId xmlns:a16="http://schemas.microsoft.com/office/drawing/2014/main" id="{CCB1B42E-D697-044B-BE04-EF8D6681E1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13169"/>
            <a:ext cx="854046" cy="854046"/>
          </a:xfrm>
          <a:prstGeom prst="rect">
            <a:avLst/>
          </a:prstGeom>
        </p:spPr>
      </p:pic>
    </p:spTree>
    <p:custDataLst>
      <p:tags r:id="rId1"/>
    </p:custDataLst>
    <p:extLst>
      <p:ext uri="{BB962C8B-B14F-4D97-AF65-F5344CB8AC3E}">
        <p14:creationId xmlns:p14="http://schemas.microsoft.com/office/powerpoint/2010/main" val="330137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8"/>
            <a:ext cx="5014798" cy="2368898"/>
          </a:xfrm>
          <a:solidFill>
            <a:schemeClr val="tx2">
              <a:lumMod val="40000"/>
              <a:lumOff val="60000"/>
            </a:schemeClr>
          </a:solidFill>
        </p:spPr>
        <p:txBody>
          <a:bodyPr>
            <a:noAutofit/>
          </a:bodyPr>
          <a:lstStyle/>
          <a:p>
            <a:pPr marL="0" indent="0" algn="just">
              <a:buNone/>
            </a:pPr>
            <a:r>
              <a:rPr lang="en-GB" sz="2400" i="1" dirty="0"/>
              <a:t>Measure the current flowing through the circuit by connecting your </a:t>
            </a:r>
            <a:r>
              <a:rPr lang="en-GB" sz="2400" i="1" dirty="0" err="1"/>
              <a:t>multimeter</a:t>
            </a:r>
            <a:r>
              <a:rPr lang="en-GB" sz="2400" i="1" dirty="0"/>
              <a:t> in series between the positive terminal of the battery and the first resistor.</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
        <p:nvSpPr>
          <p:cNvPr id="12" name="Rectangle 11">
            <a:extLst>
              <a:ext uri="{FF2B5EF4-FFF2-40B4-BE49-F238E27FC236}">
                <a16:creationId xmlns:a16="http://schemas.microsoft.com/office/drawing/2014/main" id="{5A0E2C14-3F79-074F-8882-A0BBD8A0FF94}"/>
              </a:ext>
            </a:extLst>
          </p:cNvPr>
          <p:cNvSpPr/>
          <p:nvPr/>
        </p:nvSpPr>
        <p:spPr>
          <a:xfrm>
            <a:off x="3473974" y="3665877"/>
            <a:ext cx="2151911"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3473974" y="4285325"/>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3665877"/>
            <a:ext cx="2329164" cy="461665"/>
          </a:xfrm>
          <a:prstGeom prst="rect">
            <a:avLst/>
          </a:prstGeom>
          <a:noFill/>
        </p:spPr>
        <p:txBody>
          <a:bodyPr wrap="none" rtlCol="0">
            <a:spAutoFit/>
          </a:bodyPr>
          <a:lstStyle/>
          <a:p>
            <a:r>
              <a:rPr lang="en-GB" sz="2400" dirty="0"/>
              <a:t>Enter the current</a:t>
            </a:r>
          </a:p>
        </p:txBody>
      </p:sp>
      <p:sp>
        <p:nvSpPr>
          <p:cNvPr id="15" name="TextBox 14">
            <a:extLst>
              <a:ext uri="{FF2B5EF4-FFF2-40B4-BE49-F238E27FC236}">
                <a16:creationId xmlns:a16="http://schemas.microsoft.com/office/drawing/2014/main" id="{08A87B10-117D-5A48-93F8-44BE64DF7A65}"/>
              </a:ext>
            </a:extLst>
          </p:cNvPr>
          <p:cNvSpPr txBox="1"/>
          <p:nvPr/>
        </p:nvSpPr>
        <p:spPr>
          <a:xfrm>
            <a:off x="5638454" y="3642213"/>
            <a:ext cx="607859" cy="461665"/>
          </a:xfrm>
          <a:prstGeom prst="rect">
            <a:avLst/>
          </a:prstGeom>
          <a:noFill/>
        </p:spPr>
        <p:txBody>
          <a:bodyPr wrap="none" rtlCol="0">
            <a:spAutoFit/>
          </a:bodyPr>
          <a:lstStyle/>
          <a:p>
            <a:r>
              <a:rPr lang="en-GB" sz="2400" dirty="0"/>
              <a:t>mA</a:t>
            </a:r>
          </a:p>
        </p:txBody>
      </p:sp>
      <p:pic>
        <p:nvPicPr>
          <p:cNvPr id="9" name="Graphic 8" descr="User">
            <a:extLst>
              <a:ext uri="{FF2B5EF4-FFF2-40B4-BE49-F238E27FC236}">
                <a16:creationId xmlns:a16="http://schemas.microsoft.com/office/drawing/2014/main" id="{0AD3E133-C1B4-E14A-89C4-8A58EB1F4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8"/>
            <a:ext cx="854046" cy="854046"/>
          </a:xfrm>
          <a:prstGeom prst="rect">
            <a:avLst/>
          </a:prstGeom>
        </p:spPr>
      </p:pic>
    </p:spTree>
    <p:custDataLst>
      <p:tags r:id="rId1"/>
    </p:custDataLst>
    <p:extLst>
      <p:ext uri="{BB962C8B-B14F-4D97-AF65-F5344CB8AC3E}">
        <p14:creationId xmlns:p14="http://schemas.microsoft.com/office/powerpoint/2010/main" val="98593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8"/>
            <a:ext cx="5014798" cy="2503018"/>
          </a:xfrm>
          <a:solidFill>
            <a:schemeClr val="tx2">
              <a:lumMod val="40000"/>
              <a:lumOff val="60000"/>
            </a:schemeClr>
          </a:solidFill>
        </p:spPr>
        <p:txBody>
          <a:bodyPr>
            <a:noAutofit/>
          </a:bodyPr>
          <a:lstStyle/>
          <a:p>
            <a:pPr marL="0" indent="0" algn="just">
              <a:buNone/>
            </a:pPr>
            <a:r>
              <a:rPr lang="en-GB" sz="2400" i="1" dirty="0"/>
              <a:t>Use Ohm’s Law to calculate the resistance in the circuit. Remember</a:t>
            </a:r>
            <a:r>
              <a:rPr lang="en-US" sz="2400" i="1" dirty="0"/>
              <a:t> Ohm</a:t>
            </a:r>
            <a:r>
              <a:rPr lang="en-GB" sz="2400" i="1" dirty="0"/>
              <a:t>’s Law can be written as V = I x R. Enter the resistance in the space below.  Remember to convert your mA current reading into A by dividing it by 1,000 first.</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
        <p:nvSpPr>
          <p:cNvPr id="12" name="Rectangle 11">
            <a:extLst>
              <a:ext uri="{FF2B5EF4-FFF2-40B4-BE49-F238E27FC236}">
                <a16:creationId xmlns:a16="http://schemas.microsoft.com/office/drawing/2014/main" id="{5A0E2C14-3F79-074F-8882-A0BBD8A0FF94}"/>
              </a:ext>
            </a:extLst>
          </p:cNvPr>
          <p:cNvSpPr/>
          <p:nvPr/>
        </p:nvSpPr>
        <p:spPr>
          <a:xfrm>
            <a:off x="3790378" y="3665877"/>
            <a:ext cx="183550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529A7E75-4607-1D44-BF44-33BC0E1D8EE2}"/>
              </a:ext>
            </a:extLst>
          </p:cNvPr>
          <p:cNvSpPr/>
          <p:nvPr/>
        </p:nvSpPr>
        <p:spPr>
          <a:xfrm>
            <a:off x="3473974" y="4285325"/>
            <a:ext cx="2663356"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sp>
        <p:nvSpPr>
          <p:cNvPr id="4" name="TextBox 3">
            <a:extLst>
              <a:ext uri="{FF2B5EF4-FFF2-40B4-BE49-F238E27FC236}">
                <a16:creationId xmlns:a16="http://schemas.microsoft.com/office/drawing/2014/main" id="{23185BB4-EE51-1A4B-8EBA-06D3621A1752}"/>
              </a:ext>
            </a:extLst>
          </p:cNvPr>
          <p:cNvSpPr txBox="1"/>
          <p:nvPr/>
        </p:nvSpPr>
        <p:spPr>
          <a:xfrm>
            <a:off x="1122532" y="3665877"/>
            <a:ext cx="2667846" cy="461665"/>
          </a:xfrm>
          <a:prstGeom prst="rect">
            <a:avLst/>
          </a:prstGeom>
          <a:noFill/>
        </p:spPr>
        <p:txBody>
          <a:bodyPr wrap="none" rtlCol="0">
            <a:spAutoFit/>
          </a:bodyPr>
          <a:lstStyle/>
          <a:p>
            <a:r>
              <a:rPr lang="en-GB" sz="2400" dirty="0"/>
              <a:t>Enter the resistance</a:t>
            </a:r>
          </a:p>
        </p:txBody>
      </p:sp>
      <p:sp>
        <p:nvSpPr>
          <p:cNvPr id="15" name="TextBox 14">
            <a:extLst>
              <a:ext uri="{FF2B5EF4-FFF2-40B4-BE49-F238E27FC236}">
                <a16:creationId xmlns:a16="http://schemas.microsoft.com/office/drawing/2014/main" id="{08A87B10-117D-5A48-93F8-44BE64DF7A65}"/>
              </a:ext>
            </a:extLst>
          </p:cNvPr>
          <p:cNvSpPr txBox="1"/>
          <p:nvPr/>
        </p:nvSpPr>
        <p:spPr>
          <a:xfrm>
            <a:off x="5638454" y="3642213"/>
            <a:ext cx="389850" cy="461665"/>
          </a:xfrm>
          <a:prstGeom prst="rect">
            <a:avLst/>
          </a:prstGeom>
          <a:noFill/>
        </p:spPr>
        <p:txBody>
          <a:bodyPr wrap="none" rtlCol="0">
            <a:spAutoFit/>
          </a:bodyPr>
          <a:lstStyle/>
          <a:p>
            <a:r>
              <a:rPr lang="el-GR" sz="2400" dirty="0"/>
              <a:t>Ω</a:t>
            </a:r>
            <a:endParaRPr lang="en-GB" sz="2400" dirty="0"/>
          </a:p>
        </p:txBody>
      </p:sp>
      <p:pic>
        <p:nvPicPr>
          <p:cNvPr id="9" name="Graphic 8" descr="User">
            <a:extLst>
              <a:ext uri="{FF2B5EF4-FFF2-40B4-BE49-F238E27FC236}">
                <a16:creationId xmlns:a16="http://schemas.microsoft.com/office/drawing/2014/main" id="{0AD3E133-C1B4-E14A-89C4-8A58EB1F4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8"/>
            <a:ext cx="854046" cy="854046"/>
          </a:xfrm>
          <a:prstGeom prst="rect">
            <a:avLst/>
          </a:prstGeom>
        </p:spPr>
      </p:pic>
    </p:spTree>
    <p:custDataLst>
      <p:tags r:id="rId1"/>
    </p:custDataLst>
    <p:extLst>
      <p:ext uri="{BB962C8B-B14F-4D97-AF65-F5344CB8AC3E}">
        <p14:creationId xmlns:p14="http://schemas.microsoft.com/office/powerpoint/2010/main" val="1185686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a:t>
            </a:r>
          </a:p>
        </p:txBody>
      </p:sp>
      <p:sp>
        <p:nvSpPr>
          <p:cNvPr id="3" name="Content Placeholder 2"/>
          <p:cNvSpPr>
            <a:spLocks noGrp="1"/>
          </p:cNvSpPr>
          <p:nvPr>
            <p:ph idx="1"/>
          </p:nvPr>
        </p:nvSpPr>
        <p:spPr>
          <a:xfrm>
            <a:off x="1122532" y="1091867"/>
            <a:ext cx="5014798" cy="1730171"/>
          </a:xfrm>
          <a:solidFill>
            <a:schemeClr val="tx2">
              <a:lumMod val="40000"/>
              <a:lumOff val="60000"/>
            </a:schemeClr>
          </a:solidFill>
        </p:spPr>
        <p:txBody>
          <a:bodyPr>
            <a:noAutofit/>
          </a:bodyPr>
          <a:lstStyle/>
          <a:p>
            <a:pPr marL="0" indent="0" algn="just">
              <a:buNone/>
            </a:pPr>
            <a:r>
              <a:rPr lang="en-GB" sz="2400" i="1" dirty="0"/>
              <a:t>Disconnect the circuit and measure the resistance of each resistor directly with your </a:t>
            </a:r>
            <a:r>
              <a:rPr lang="en-GB" sz="2400" i="1" dirty="0" err="1"/>
              <a:t>multimeter</a:t>
            </a:r>
            <a:r>
              <a:rPr lang="en-GB" sz="2400" i="1" dirty="0"/>
              <a:t>. Does the total match the resistance you calculated for the circuit?</a:t>
            </a:r>
          </a:p>
        </p:txBody>
      </p:sp>
      <p:sp>
        <p:nvSpPr>
          <p:cNvPr id="14" name="Rectangle 13">
            <a:extLst>
              <a:ext uri="{FF2B5EF4-FFF2-40B4-BE49-F238E27FC236}">
                <a16:creationId xmlns:a16="http://schemas.microsoft.com/office/drawing/2014/main" id="{9BAED57F-2817-4F4A-B5FA-129BB73C0307}"/>
              </a:ext>
            </a:extLst>
          </p:cNvPr>
          <p:cNvSpPr/>
          <p:nvPr/>
        </p:nvSpPr>
        <p:spPr>
          <a:xfrm>
            <a:off x="6418533" y="1091868"/>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pic>
        <p:nvPicPr>
          <p:cNvPr id="9" name="Graphic 8" descr="User">
            <a:extLst>
              <a:ext uri="{FF2B5EF4-FFF2-40B4-BE49-F238E27FC236}">
                <a16:creationId xmlns:a16="http://schemas.microsoft.com/office/drawing/2014/main" id="{0AD3E133-C1B4-E14A-89C4-8A58EB1F4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8"/>
            <a:ext cx="854046" cy="854046"/>
          </a:xfrm>
          <a:prstGeom prst="rect">
            <a:avLst/>
          </a:prstGeom>
        </p:spPr>
      </p:pic>
      <p:sp>
        <p:nvSpPr>
          <p:cNvPr id="5" name="TextBox 4">
            <a:extLst>
              <a:ext uri="{FF2B5EF4-FFF2-40B4-BE49-F238E27FC236}">
                <a16:creationId xmlns:a16="http://schemas.microsoft.com/office/drawing/2014/main" id="{AAF3840D-8905-4B4C-913E-445E1E3F972C}"/>
              </a:ext>
            </a:extLst>
          </p:cNvPr>
          <p:cNvSpPr txBox="1"/>
          <p:nvPr/>
        </p:nvSpPr>
        <p:spPr>
          <a:xfrm>
            <a:off x="1472339" y="2822039"/>
            <a:ext cx="599267" cy="461665"/>
          </a:xfrm>
          <a:prstGeom prst="rect">
            <a:avLst/>
          </a:prstGeom>
          <a:noFill/>
        </p:spPr>
        <p:txBody>
          <a:bodyPr wrap="none" rtlCol="0">
            <a:spAutoFit/>
          </a:bodyPr>
          <a:lstStyle/>
          <a:p>
            <a:r>
              <a:rPr lang="en-GB" sz="2400" b="1" dirty="0"/>
              <a:t>Yes</a:t>
            </a:r>
          </a:p>
        </p:txBody>
      </p:sp>
      <p:sp>
        <p:nvSpPr>
          <p:cNvPr id="11" name="TextBox 10">
            <a:extLst>
              <a:ext uri="{FF2B5EF4-FFF2-40B4-BE49-F238E27FC236}">
                <a16:creationId xmlns:a16="http://schemas.microsoft.com/office/drawing/2014/main" id="{CCDB8F6D-F634-F848-8AA1-9159ED9134BB}"/>
              </a:ext>
            </a:extLst>
          </p:cNvPr>
          <p:cNvSpPr txBox="1"/>
          <p:nvPr/>
        </p:nvSpPr>
        <p:spPr>
          <a:xfrm>
            <a:off x="1472339" y="3283704"/>
            <a:ext cx="551754" cy="461665"/>
          </a:xfrm>
          <a:prstGeom prst="rect">
            <a:avLst/>
          </a:prstGeom>
          <a:noFill/>
        </p:spPr>
        <p:txBody>
          <a:bodyPr wrap="none" rtlCol="0">
            <a:spAutoFit/>
          </a:bodyPr>
          <a:lstStyle/>
          <a:p>
            <a:r>
              <a:rPr lang="en-GB" sz="2400" b="1" dirty="0"/>
              <a:t>No</a:t>
            </a:r>
          </a:p>
        </p:txBody>
      </p:sp>
      <p:sp>
        <p:nvSpPr>
          <p:cNvPr id="6" name="Oval 5">
            <a:extLst>
              <a:ext uri="{FF2B5EF4-FFF2-40B4-BE49-F238E27FC236}">
                <a16:creationId xmlns:a16="http://schemas.microsoft.com/office/drawing/2014/main" id="{B8EB7299-7F04-F34C-B989-974DF30F20FD}"/>
              </a:ext>
            </a:extLst>
          </p:cNvPr>
          <p:cNvSpPr/>
          <p:nvPr/>
        </p:nvSpPr>
        <p:spPr>
          <a:xfrm>
            <a:off x="1241738" y="2962871"/>
            <a:ext cx="180000" cy="18000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5D13742-845B-DE42-80D8-7C96E54AA4B1}"/>
              </a:ext>
            </a:extLst>
          </p:cNvPr>
          <p:cNvSpPr/>
          <p:nvPr/>
        </p:nvSpPr>
        <p:spPr>
          <a:xfrm>
            <a:off x="1241738" y="3424536"/>
            <a:ext cx="180000" cy="18000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93853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Resistors in Series Add Together</a:t>
            </a:r>
          </a:p>
        </p:txBody>
      </p:sp>
      <p:sp>
        <p:nvSpPr>
          <p:cNvPr id="3" name="Content Placeholder 2"/>
          <p:cNvSpPr>
            <a:spLocks noGrp="1"/>
          </p:cNvSpPr>
          <p:nvPr>
            <p:ph idx="1"/>
          </p:nvPr>
        </p:nvSpPr>
        <p:spPr>
          <a:xfrm>
            <a:off x="1122531" y="1091868"/>
            <a:ext cx="8142105" cy="1383108"/>
          </a:xfrm>
        </p:spPr>
        <p:txBody>
          <a:bodyPr>
            <a:noAutofit/>
          </a:bodyPr>
          <a:lstStyle/>
          <a:p>
            <a:pPr marL="0" indent="0">
              <a:buNone/>
            </a:pPr>
            <a:r>
              <a:rPr lang="en-US" sz="2400" dirty="0"/>
              <a:t>You should have discovered that the total value of both resistors (which you got by measuring their resistance directly with your multimeter) was more or less the same as the total circuit resistance you calculated – about 740</a:t>
            </a:r>
            <a:r>
              <a:rPr lang="el-GR" sz="2400" dirty="0"/>
              <a:t>Ω</a:t>
            </a:r>
            <a:r>
              <a:rPr lang="en-US" sz="2400" dirty="0"/>
              <a:t>.</a:t>
            </a:r>
          </a:p>
        </p:txBody>
      </p:sp>
      <p:sp>
        <p:nvSpPr>
          <p:cNvPr id="5" name="Rectangle 4">
            <a:extLst>
              <a:ext uri="{FF2B5EF4-FFF2-40B4-BE49-F238E27FC236}">
                <a16:creationId xmlns:a16="http://schemas.microsoft.com/office/drawing/2014/main" id="{404ED4B3-E251-AD40-B2CA-A34AB0B619F3}"/>
              </a:ext>
            </a:extLst>
          </p:cNvPr>
          <p:cNvSpPr/>
          <p:nvPr/>
        </p:nvSpPr>
        <p:spPr>
          <a:xfrm>
            <a:off x="1163045" y="2510846"/>
            <a:ext cx="3790845" cy="1569660"/>
          </a:xfrm>
          <a:prstGeom prst="rect">
            <a:avLst/>
          </a:prstGeom>
          <a:solidFill>
            <a:schemeClr val="tx2">
              <a:lumMod val="40000"/>
              <a:lumOff val="60000"/>
            </a:schemeClr>
          </a:solidFill>
        </p:spPr>
        <p:txBody>
          <a:bodyPr wrap="square">
            <a:spAutoFit/>
          </a:bodyPr>
          <a:lstStyle/>
          <a:p>
            <a:pPr algn="just"/>
            <a:r>
              <a:rPr lang="en-GB" sz="2400" i="1" dirty="0"/>
              <a:t>Watch the video to see how all the calculations were done and why we get the results we do.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478702"/>
            <a:ext cx="854046" cy="854046"/>
          </a:xfrm>
          <a:prstGeom prst="rect">
            <a:avLst/>
          </a:prstGeom>
        </p:spPr>
      </p:pic>
      <p:sp>
        <p:nvSpPr>
          <p:cNvPr id="7" name="Rectangle 6">
            <a:extLst>
              <a:ext uri="{FF2B5EF4-FFF2-40B4-BE49-F238E27FC236}">
                <a16:creationId xmlns:a16="http://schemas.microsoft.com/office/drawing/2014/main" id="{D6E07482-5310-0643-92A1-8BC7470F6498}"/>
              </a:ext>
            </a:extLst>
          </p:cNvPr>
          <p:cNvSpPr/>
          <p:nvPr/>
        </p:nvSpPr>
        <p:spPr>
          <a:xfrm>
            <a:off x="5129921" y="2474976"/>
            <a:ext cx="4175229" cy="2370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Tree>
    <p:custDataLst>
      <p:tags r:id="rId1"/>
    </p:custDataLst>
    <p:extLst>
      <p:ext uri="{BB962C8B-B14F-4D97-AF65-F5344CB8AC3E}">
        <p14:creationId xmlns:p14="http://schemas.microsoft.com/office/powerpoint/2010/main" val="998970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96400EE-BDFF-EE4E-B510-CA9211BE7CB2}"/>
              </a:ext>
            </a:extLst>
          </p:cNvPr>
          <p:cNvSpPr/>
          <p:nvPr/>
        </p:nvSpPr>
        <p:spPr>
          <a:xfrm>
            <a:off x="1438656" y="1328928"/>
            <a:ext cx="7327392" cy="23164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The total resistance in our circuit is about 740</a:t>
            </a:r>
            <a:r>
              <a:rPr lang="el-GR" sz="2800" dirty="0"/>
              <a:t>Ω</a:t>
            </a:r>
            <a:r>
              <a:rPr lang="en-GB" sz="2800" dirty="0"/>
              <a:t>. Therefore, when resistors are placed in series all we need to do to work out their combined resistance is to </a:t>
            </a:r>
            <a:r>
              <a:rPr lang="en-GB" sz="2800" b="1" dirty="0"/>
              <a:t>add their values together</a:t>
            </a:r>
            <a:r>
              <a:rPr lang="en-GB" sz="2800" dirty="0"/>
              <a:t>.</a:t>
            </a:r>
          </a:p>
        </p:txBody>
      </p:sp>
    </p:spTree>
    <p:custDataLst>
      <p:tags r:id="rId1"/>
    </p:custDataLst>
    <p:extLst>
      <p:ext uri="{BB962C8B-B14F-4D97-AF65-F5344CB8AC3E}">
        <p14:creationId xmlns:p14="http://schemas.microsoft.com/office/powerpoint/2010/main" val="187369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Virtual Circuit</a:t>
            </a:r>
          </a:p>
        </p:txBody>
      </p:sp>
      <p:sp>
        <p:nvSpPr>
          <p:cNvPr id="3" name="Content Placeholder 2"/>
          <p:cNvSpPr>
            <a:spLocks noGrp="1"/>
          </p:cNvSpPr>
          <p:nvPr>
            <p:ph idx="1"/>
          </p:nvPr>
        </p:nvSpPr>
        <p:spPr>
          <a:xfrm>
            <a:off x="1122532" y="1091869"/>
            <a:ext cx="7282914" cy="749123"/>
          </a:xfrm>
        </p:spPr>
        <p:txBody>
          <a:bodyPr>
            <a:noAutofit/>
          </a:bodyPr>
          <a:lstStyle/>
          <a:p>
            <a:pPr marL="0" indent="0" algn="just">
              <a:buNone/>
            </a:pPr>
            <a:r>
              <a:rPr lang="en-US" sz="2400" dirty="0"/>
              <a:t>It is time to try this out with a virtual circuit in the </a:t>
            </a:r>
            <a:r>
              <a:rPr lang="en-US" sz="2400" dirty="0" err="1"/>
              <a:t>EveryCircuit</a:t>
            </a:r>
            <a:r>
              <a:rPr lang="en-US" sz="2400" dirty="0"/>
              <a:t> app.</a:t>
            </a:r>
            <a:endParaRPr lang="en-GB" sz="2400" dirty="0"/>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0590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20590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37826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059039"/>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Img15</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04461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resistors in series.</a:t>
            </a:r>
          </a:p>
          <a:p>
            <a:pPr marL="0" indent="0" algn="just">
              <a:buNone/>
            </a:pPr>
            <a:endParaRPr lang="en-GB" sz="2400" dirty="0"/>
          </a:p>
          <a:p>
            <a:pPr marL="0" indent="0" algn="just">
              <a:buNone/>
            </a:pPr>
            <a:r>
              <a:rPr lang="en-GB" sz="2400" dirty="0"/>
              <a:t>You can use the virtual circuit you have just been using to check some of your answers if you like.</a:t>
            </a:r>
          </a:p>
        </p:txBody>
      </p:sp>
    </p:spTree>
    <p:custDataLst>
      <p:tags r:id="rId1"/>
    </p:custDataLst>
    <p:extLst>
      <p:ext uri="{BB962C8B-B14F-4D97-AF65-F5344CB8AC3E}">
        <p14:creationId xmlns:p14="http://schemas.microsoft.com/office/powerpoint/2010/main" val="1892558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Which resistor should you use in a circuit where the voltage is 9V and the current drawn is 30mA?</a:t>
            </a:r>
          </a:p>
          <a:p>
            <a:pPr marL="0" indent="0" algn="just">
              <a:buNone/>
            </a:pPr>
            <a:endParaRPr lang="en-GB" sz="2400" dirty="0"/>
          </a:p>
          <a:p>
            <a:pPr marL="457200" indent="-457200" algn="just">
              <a:buFont typeface="+mj-lt"/>
              <a:buAutoNum type="alphaLcParenR"/>
            </a:pPr>
            <a:r>
              <a:rPr lang="en-GB" sz="2400" dirty="0"/>
              <a:t>200Ω, 1 watt</a:t>
            </a:r>
          </a:p>
          <a:p>
            <a:pPr marL="457200" indent="-457200" algn="just">
              <a:buFont typeface="+mj-lt"/>
              <a:buAutoNum type="alphaLcParenR"/>
            </a:pPr>
            <a:r>
              <a:rPr lang="en-GB" sz="2400" dirty="0"/>
              <a:t>200Ω, ½ watt</a:t>
            </a:r>
          </a:p>
          <a:p>
            <a:pPr marL="457200" indent="-457200" algn="just">
              <a:buFont typeface="+mj-lt"/>
              <a:buAutoNum type="alphaLcParenR"/>
            </a:pPr>
            <a:r>
              <a:rPr lang="en-GB" sz="2400" dirty="0"/>
              <a:t>200Ω, ¼ watt</a:t>
            </a:r>
          </a:p>
          <a:p>
            <a:pPr marL="457200" indent="-457200" algn="just">
              <a:buFont typeface="+mj-lt"/>
              <a:buAutoNum type="alphaLcParenR"/>
            </a:pPr>
            <a:r>
              <a:rPr lang="en-GB" sz="2400" dirty="0"/>
              <a:t>200Ω, 2 watt</a:t>
            </a:r>
          </a:p>
          <a:p>
            <a:pPr marL="0" indent="0" algn="just">
              <a:buNone/>
            </a:pPr>
            <a:endParaRPr lang="en-GB" sz="2400" dirty="0"/>
          </a:p>
          <a:p>
            <a:pPr marL="0" indent="0" algn="just">
              <a:buNone/>
            </a:pPr>
            <a:endParaRPr lang="en-GB" sz="2400" dirty="0"/>
          </a:p>
        </p:txBody>
      </p:sp>
    </p:spTree>
    <p:custDataLst>
      <p:tags r:id="rId1"/>
    </p:custDataLst>
    <p:extLst>
      <p:ext uri="{BB962C8B-B14F-4D97-AF65-F5344CB8AC3E}">
        <p14:creationId xmlns:p14="http://schemas.microsoft.com/office/powerpoint/2010/main" val="3547605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7"/>
            <a:ext cx="7607557" cy="3515991"/>
          </a:xfrm>
        </p:spPr>
        <p:txBody>
          <a:bodyPr>
            <a:noAutofit/>
          </a:bodyPr>
          <a:lstStyle/>
          <a:p>
            <a:pPr marL="0" indent="0" algn="just">
              <a:buNone/>
            </a:pPr>
            <a:r>
              <a:rPr lang="en-US" sz="2400" dirty="0"/>
              <a:t>True or False: A 470</a:t>
            </a:r>
            <a:r>
              <a:rPr lang="en-GB" sz="2400" dirty="0"/>
              <a:t>Ω, 1 watt resistor would be damaged in a circuit powered by a 24V supply.</a:t>
            </a:r>
          </a:p>
          <a:p>
            <a:pPr marL="0" indent="0" algn="just">
              <a:buNone/>
            </a:pPr>
            <a:endParaRPr lang="en-GB" sz="2400" dirty="0"/>
          </a:p>
          <a:p>
            <a:pPr marL="457200" indent="-457200" algn="just">
              <a:buFont typeface="+mj-lt"/>
              <a:buAutoNum type="alphaLcParenR"/>
            </a:pPr>
            <a:r>
              <a:rPr lang="en-GB" sz="2400" dirty="0"/>
              <a:t>True</a:t>
            </a:r>
          </a:p>
          <a:p>
            <a:pPr marL="457200" indent="-457200" algn="just">
              <a:buFont typeface="+mj-lt"/>
              <a:buAutoNum type="alphaLcParenR"/>
            </a:pPr>
            <a:r>
              <a:rPr lang="en-GB" sz="2400" dirty="0"/>
              <a:t>False</a:t>
            </a:r>
          </a:p>
          <a:p>
            <a:pPr marL="0" indent="0" algn="just">
              <a:buNone/>
            </a:pPr>
            <a:endParaRPr lang="en-GB" sz="2400" dirty="0"/>
          </a:p>
        </p:txBody>
      </p:sp>
    </p:spTree>
    <p:custDataLst>
      <p:tags r:id="rId1"/>
    </p:custDataLst>
    <p:extLst>
      <p:ext uri="{BB962C8B-B14F-4D97-AF65-F5344CB8AC3E}">
        <p14:creationId xmlns:p14="http://schemas.microsoft.com/office/powerpoint/2010/main" val="2827202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359378"/>
          </a:xfrm>
        </p:spPr>
        <p:txBody>
          <a:bodyPr>
            <a:noAutofit/>
          </a:bodyPr>
          <a:lstStyle/>
          <a:p>
            <a:pPr marL="0" indent="0">
              <a:buNone/>
            </a:pPr>
            <a:r>
              <a:rPr lang="en-US" sz="2400" dirty="0"/>
              <a:t>Two resistors (540</a:t>
            </a:r>
            <a:r>
              <a:rPr lang="en-GB" sz="2400" dirty="0"/>
              <a:t>Ω and 3K4Ω) are in series. The circuit is connected to a 6V supply. What current would flow through the circuit?</a:t>
            </a:r>
          </a:p>
          <a:p>
            <a:pPr marL="457200" indent="-457200">
              <a:buFont typeface="+mj-lt"/>
              <a:buAutoNum type="alphaLcParenR"/>
            </a:pPr>
            <a:r>
              <a:rPr lang="en-GB" sz="2400" dirty="0"/>
              <a:t>15mA</a:t>
            </a:r>
          </a:p>
          <a:p>
            <a:pPr marL="457200" indent="-457200">
              <a:buFont typeface="+mj-lt"/>
              <a:buAutoNum type="alphaLcParenR"/>
            </a:pPr>
            <a:r>
              <a:rPr lang="en-GB" sz="2400" dirty="0"/>
              <a:t>15A</a:t>
            </a:r>
          </a:p>
          <a:p>
            <a:pPr marL="457200" indent="-457200">
              <a:buFont typeface="+mj-lt"/>
              <a:buAutoNum type="alphaLcParenR"/>
            </a:pPr>
            <a:r>
              <a:rPr lang="en-GB" sz="2400" dirty="0"/>
              <a:t>15μA</a:t>
            </a:r>
          </a:p>
          <a:p>
            <a:pPr marL="457200" indent="-457200">
              <a:buFont typeface="+mj-lt"/>
              <a:buAutoNum type="alphaLcParenR"/>
            </a:pPr>
            <a:r>
              <a:rPr lang="en-GB" sz="2400" dirty="0"/>
              <a:t>1.5mA</a:t>
            </a:r>
          </a:p>
        </p:txBody>
      </p:sp>
    </p:spTree>
    <p:custDataLst>
      <p:tags r:id="rId1"/>
    </p:custDataLst>
    <p:extLst>
      <p:ext uri="{BB962C8B-B14F-4D97-AF65-F5344CB8AC3E}">
        <p14:creationId xmlns:p14="http://schemas.microsoft.com/office/powerpoint/2010/main" val="422882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432132"/>
          </a:xfrm>
        </p:spPr>
        <p:txBody>
          <a:bodyPr>
            <a:noAutofit/>
          </a:bodyPr>
          <a:lstStyle/>
          <a:p>
            <a:pPr marL="0" indent="0" algn="just">
              <a:buNone/>
            </a:pPr>
            <a:r>
              <a:rPr lang="en-US" sz="2400" dirty="0"/>
              <a:t>In which circuit would 15mA be flowing?</a:t>
            </a:r>
            <a:endParaRPr lang="en-GB" sz="2400" dirty="0"/>
          </a:p>
          <a:p>
            <a:pPr marL="0" indent="0" algn="just">
              <a:buNone/>
            </a:pPr>
            <a:endParaRPr lang="en-GB" sz="2400" dirty="0"/>
          </a:p>
        </p:txBody>
      </p:sp>
    </p:spTree>
    <p:custDataLst>
      <p:tags r:id="rId1"/>
    </p:custDataLst>
    <p:extLst>
      <p:ext uri="{BB962C8B-B14F-4D97-AF65-F5344CB8AC3E}">
        <p14:creationId xmlns:p14="http://schemas.microsoft.com/office/powerpoint/2010/main" val="4076785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122531" y="1091868"/>
            <a:ext cx="7607557" cy="3390486"/>
          </a:xfrm>
        </p:spPr>
        <p:txBody>
          <a:bodyPr>
            <a:noAutofit/>
          </a:bodyPr>
          <a:lstStyle/>
          <a:p>
            <a:pPr marL="0" indent="0">
              <a:buNone/>
            </a:pPr>
            <a:r>
              <a:rPr lang="en-US" sz="2400" dirty="0"/>
              <a:t>Which kind of resistors are better suited for circuits with high current.</a:t>
            </a:r>
          </a:p>
          <a:p>
            <a:pPr marL="457200" indent="-457200">
              <a:buFont typeface="+mj-lt"/>
              <a:buAutoNum type="alphaLcParenR"/>
            </a:pPr>
            <a:r>
              <a:rPr lang="en-US" sz="2400" dirty="0"/>
              <a:t>Carbon resistors</a:t>
            </a:r>
          </a:p>
          <a:p>
            <a:pPr marL="457200" indent="-457200">
              <a:buFont typeface="+mj-lt"/>
              <a:buAutoNum type="alphaLcParenR"/>
            </a:pPr>
            <a:r>
              <a:rPr lang="en-US" sz="2400" dirty="0"/>
              <a:t>Wire-wound resistors</a:t>
            </a:r>
            <a:endParaRPr lang="en-GB" sz="2400" dirty="0"/>
          </a:p>
        </p:txBody>
      </p:sp>
    </p:spTree>
    <p:custDataLst>
      <p:tags r:id="rId1"/>
    </p:custDataLst>
    <p:extLst>
      <p:ext uri="{BB962C8B-B14F-4D97-AF65-F5344CB8AC3E}">
        <p14:creationId xmlns:p14="http://schemas.microsoft.com/office/powerpoint/2010/main" val="989878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3" name="Content Placeholder 2"/>
          <p:cNvSpPr>
            <a:spLocks noGrp="1"/>
          </p:cNvSpPr>
          <p:nvPr>
            <p:ph idx="1"/>
          </p:nvPr>
        </p:nvSpPr>
        <p:spPr>
          <a:xfrm>
            <a:off x="1122531" y="1091868"/>
            <a:ext cx="7607557" cy="3390486"/>
          </a:xfrm>
        </p:spPr>
        <p:txBody>
          <a:bodyPr>
            <a:noAutofit/>
          </a:bodyPr>
          <a:lstStyle/>
          <a:p>
            <a:pPr marL="0" indent="0">
              <a:buNone/>
            </a:pPr>
            <a:r>
              <a:rPr lang="en-US" sz="2400" dirty="0"/>
              <a:t>Drag the resistors onto the schematic such that the total current flowing in the circuit will be 5.04mA.</a:t>
            </a:r>
            <a:endParaRPr lang="en-GB" sz="2400" dirty="0"/>
          </a:p>
        </p:txBody>
      </p:sp>
    </p:spTree>
    <p:custDataLst>
      <p:tags r:id="rId1"/>
    </p:custDataLst>
    <p:extLst>
      <p:ext uri="{BB962C8B-B14F-4D97-AF65-F5344CB8AC3E}">
        <p14:creationId xmlns:p14="http://schemas.microsoft.com/office/powerpoint/2010/main" val="53916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539430"/>
          </a:xfrm>
          <a:prstGeom prst="rect">
            <a:avLst/>
          </a:prstGeom>
        </p:spPr>
        <p:txBody>
          <a:bodyPr wrap="square">
            <a:spAutoFit/>
          </a:bodyPr>
          <a:lstStyle/>
          <a:p>
            <a:r>
              <a:rPr lang="en-GB" sz="1400" dirty="0"/>
              <a:t>Create an annotated PDF worksheet with the following steps.</a:t>
            </a:r>
          </a:p>
          <a:p>
            <a:pPr marL="285750" indent="-285750">
              <a:buFont typeface="Arial" panose="020B0604020202020204" pitchFamily="34" charset="0"/>
              <a:buChar char="•"/>
            </a:pPr>
            <a:r>
              <a:rPr lang="en-GB" sz="1400" dirty="0"/>
              <a:t>Make sure you have downloaded the </a:t>
            </a:r>
            <a:r>
              <a:rPr lang="en-GB" sz="1400" dirty="0" err="1"/>
              <a:t>EveryCircuit</a:t>
            </a:r>
            <a:r>
              <a:rPr lang="en-GB" sz="1400" dirty="0"/>
              <a:t> App from your app store.</a:t>
            </a:r>
          </a:p>
          <a:p>
            <a:pPr marL="285750" indent="-285750">
              <a:buFont typeface="Arial" panose="020B0604020202020204" pitchFamily="34" charset="0"/>
              <a:buChar char="•"/>
            </a:pPr>
            <a:r>
              <a:rPr lang="en-GB" sz="1400" dirty="0"/>
              <a:t>If you are working on a computer, visit http://</a:t>
            </a:r>
            <a:r>
              <a:rPr lang="en-GB" sz="1400" dirty="0" err="1"/>
              <a:t>everycircuit.com</a:t>
            </a:r>
            <a:r>
              <a:rPr lang="en-GB" sz="1400" dirty="0"/>
              <a:t>/app/.</a:t>
            </a:r>
          </a:p>
          <a:p>
            <a:pPr marL="285750" indent="-285750">
              <a:buFont typeface="Arial" panose="020B0604020202020204" pitchFamily="34" charset="0"/>
              <a:buChar char="•"/>
            </a:pPr>
            <a:r>
              <a:rPr lang="en-GB" sz="1400" dirty="0"/>
              <a:t>Open the </a:t>
            </a:r>
            <a:r>
              <a:rPr lang="en-GB" sz="1400" dirty="0" err="1"/>
              <a:t>EveryCircuit</a:t>
            </a:r>
            <a:r>
              <a:rPr lang="en-GB" sz="1400" dirty="0"/>
              <a:t> app and signup. After your trial, you will still have access to </a:t>
            </a:r>
            <a:r>
              <a:rPr lang="en-GB" sz="1400" dirty="0" err="1"/>
              <a:t>EveryCircuit</a:t>
            </a:r>
            <a:r>
              <a:rPr lang="en-GB" sz="1400" dirty="0"/>
              <a:t> and other people’s circuits. You will just not be able to create your own circuits.</a:t>
            </a:r>
          </a:p>
          <a:p>
            <a:pPr marL="285750" indent="-285750">
              <a:buFont typeface="Arial" panose="020B0604020202020204" pitchFamily="34" charset="0"/>
              <a:buChar char="•"/>
            </a:pPr>
            <a:r>
              <a:rPr lang="en-GB" sz="1400" dirty="0"/>
              <a:t>Go to the community space and search for the circuit called “</a:t>
            </a:r>
            <a:r>
              <a:rPr lang="en-GB" sz="1400" dirty="0" err="1"/>
              <a:t>NOC_Ohms</a:t>
            </a:r>
            <a:r>
              <a:rPr lang="en-GB" sz="1400" dirty="0"/>
              <a:t> Law”</a:t>
            </a:r>
          </a:p>
          <a:p>
            <a:pPr marL="285750" indent="-285750">
              <a:buFont typeface="Arial" panose="020B0604020202020204" pitchFamily="34" charset="0"/>
              <a:buChar char="•"/>
            </a:pPr>
            <a:r>
              <a:rPr lang="en-GB" sz="1400" dirty="0"/>
              <a:t>Open the circuit.</a:t>
            </a:r>
          </a:p>
          <a:p>
            <a:pPr marL="285750" indent="-285750">
              <a:buFont typeface="Arial" panose="020B0604020202020204" pitchFamily="34" charset="0"/>
              <a:buChar char="•"/>
            </a:pPr>
            <a:r>
              <a:rPr lang="en-GB" sz="1400" dirty="0"/>
              <a:t>You will see that the voltage is 9V and that there is a 20mA current flowing through the circuit.</a:t>
            </a:r>
          </a:p>
          <a:p>
            <a:pPr marL="285750" indent="-285750">
              <a:buFont typeface="Arial" panose="020B0604020202020204" pitchFamily="34" charset="0"/>
              <a:buChar char="•"/>
            </a:pPr>
            <a:r>
              <a:rPr lang="en-GB" sz="1400" dirty="0"/>
              <a:t>The value of the resistor of 450</a:t>
            </a:r>
            <a:r>
              <a:rPr lang="el-GR" sz="1400" dirty="0"/>
              <a:t>Ω</a:t>
            </a:r>
            <a:r>
              <a:rPr lang="en-GB" sz="1400" dirty="0"/>
              <a:t>. Does this circuit agree with</a:t>
            </a:r>
            <a:r>
              <a:rPr lang="en-US" sz="1400" dirty="0"/>
              <a:t> Ohm</a:t>
            </a:r>
            <a:r>
              <a:rPr lang="en-GB" sz="1400" dirty="0"/>
              <a:t>’s Law?</a:t>
            </a:r>
          </a:p>
          <a:p>
            <a:pPr marL="285750" indent="-285750">
              <a:buFont typeface="Arial" panose="020B0604020202020204" pitchFamily="34" charset="0"/>
              <a:buChar char="•"/>
            </a:pPr>
            <a:r>
              <a:rPr lang="en-GB" sz="1400" dirty="0"/>
              <a:t>What current would flow through the circuit if the voltage was 4V? Do the calculation.</a:t>
            </a:r>
          </a:p>
          <a:p>
            <a:pPr marL="285750" indent="-285750">
              <a:buFont typeface="Arial" panose="020B0604020202020204" pitchFamily="34" charset="0"/>
              <a:buChar char="•"/>
            </a:pPr>
            <a:r>
              <a:rPr lang="en-GB" sz="1400" dirty="0"/>
              <a:t>Now click on/touch the battery then click on/touch the little spanner icon that appears under the circuit. Change the voltage to 4V.</a:t>
            </a:r>
          </a:p>
          <a:p>
            <a:pPr marL="285750" indent="-285750">
              <a:buFont typeface="Arial" panose="020B0604020202020204" pitchFamily="34" charset="0"/>
              <a:buChar char="•"/>
            </a:pPr>
            <a:r>
              <a:rPr lang="en-GB" sz="1400" dirty="0"/>
              <a:t>With the same resistor in place, what is the current now? Does this agree with your calculation above?</a:t>
            </a:r>
          </a:p>
          <a:p>
            <a:pPr marL="285750" indent="-285750">
              <a:buFont typeface="Arial" panose="020B0604020202020204" pitchFamily="34" charset="0"/>
              <a:buChar char="•"/>
            </a:pPr>
            <a:r>
              <a:rPr lang="en-GB" sz="1400" dirty="0"/>
              <a:t>With a voltage of 5V, calculate the resistance you need to create a current of 65mA?</a:t>
            </a:r>
          </a:p>
          <a:p>
            <a:pPr marL="285750" indent="-285750">
              <a:buFont typeface="Arial" panose="020B0604020202020204" pitchFamily="34" charset="0"/>
              <a:buChar char="•"/>
            </a:pPr>
            <a:r>
              <a:rPr lang="en-GB" sz="1400" dirty="0"/>
              <a:t>Change the voltage in the circuit to 5V and the resistance of the resistor to your calculated value. Do you get a current of 65mA?</a:t>
            </a:r>
          </a:p>
        </p:txBody>
      </p:sp>
    </p:spTree>
    <p:custDataLst>
      <p:tags r:id="rId1"/>
    </p:custDataLst>
    <p:extLst>
      <p:ext uri="{BB962C8B-B14F-4D97-AF65-F5344CB8AC3E}">
        <p14:creationId xmlns:p14="http://schemas.microsoft.com/office/powerpoint/2010/main" val="2948942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754326"/>
          </a:xfrm>
          <a:prstGeom prst="rect">
            <a:avLst/>
          </a:prstGeom>
        </p:spPr>
        <p:txBody>
          <a:bodyPr wrap="square">
            <a:spAutoFit/>
          </a:bodyPr>
          <a:lstStyle/>
          <a:p>
            <a:r>
              <a:rPr lang="en-GB" dirty="0"/>
              <a:t>Create a screencast video presented by an expert presenter. The presenter needs to work through the Doc01 worksheet and cover and explain the following steps.</a:t>
            </a:r>
          </a:p>
          <a:p>
            <a:pPr marL="285750" indent="-285750">
              <a:buFont typeface="Arial" panose="020B0604020202020204" pitchFamily="34" charset="0"/>
              <a:buChar char="•"/>
            </a:pPr>
            <a:r>
              <a:rPr lang="en-GB" dirty="0"/>
              <a:t>Opening the app and opening the circuit – (</a:t>
            </a:r>
            <a:r>
              <a:rPr lang="en-GB" dirty="0">
                <a:hlinkClick r:id="rId4"/>
              </a:rPr>
              <a:t>http://everycircuit.com/circuit/6217393797070848</a:t>
            </a:r>
            <a:r>
              <a:rPr lang="en-GB" dirty="0"/>
              <a:t>) for mobile and desktop</a:t>
            </a:r>
          </a:p>
          <a:p>
            <a:pPr marL="285750" indent="-285750">
              <a:buFont typeface="Arial" panose="020B0604020202020204" pitchFamily="34" charset="0"/>
              <a:buChar char="•"/>
            </a:pPr>
            <a:r>
              <a:rPr lang="en-GB" dirty="0"/>
              <a:t>Doing the calculations</a:t>
            </a:r>
          </a:p>
          <a:p>
            <a:pPr marL="285750" indent="-285750">
              <a:buFont typeface="Arial" panose="020B0604020202020204" pitchFamily="34" charset="0"/>
              <a:buChar char="•"/>
            </a:pPr>
            <a:r>
              <a:rPr lang="en-GB" dirty="0"/>
              <a:t>Making the voltage and resistor changes</a:t>
            </a:r>
          </a:p>
        </p:txBody>
      </p:sp>
    </p:spTree>
    <p:custDataLst>
      <p:tags r:id="rId1"/>
    </p:custDataLst>
    <p:extLst>
      <p:ext uri="{BB962C8B-B14F-4D97-AF65-F5344CB8AC3E}">
        <p14:creationId xmlns:p14="http://schemas.microsoft.com/office/powerpoint/2010/main" val="612531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308324"/>
          </a:xfrm>
          <a:prstGeom prst="rect">
            <a:avLst/>
          </a:prstGeom>
        </p:spPr>
        <p:txBody>
          <a:bodyPr wrap="square">
            <a:spAutoFit/>
          </a:bodyPr>
          <a:lstStyle/>
          <a:p>
            <a:r>
              <a:rPr lang="en-GB" dirty="0"/>
              <a:t>Create a video presented by an expert presenter showing step-by-step how to build the simple series circuit on a breadboard. The presenter needs to explain the following:</a:t>
            </a:r>
          </a:p>
          <a:p>
            <a:pPr marL="800100" lvl="1" indent="-342900">
              <a:buFont typeface="+mj-lt"/>
              <a:buAutoNum type="arabicPeriod"/>
            </a:pPr>
            <a:r>
              <a:rPr lang="en-US" dirty="0"/>
              <a:t>Add resistors to board</a:t>
            </a:r>
          </a:p>
          <a:p>
            <a:pPr marL="800100" lvl="1" indent="-342900">
              <a:buFont typeface="+mj-lt"/>
              <a:buAutoNum type="arabicPeriod"/>
            </a:pPr>
            <a:r>
              <a:rPr lang="en-US" dirty="0"/>
              <a:t>Connect end to end with a jumper</a:t>
            </a:r>
          </a:p>
          <a:p>
            <a:pPr marL="800100" lvl="1" indent="-342900">
              <a:buFont typeface="+mj-lt"/>
              <a:buAutoNum type="arabicPeriod"/>
            </a:pPr>
            <a:r>
              <a:rPr lang="en-US" dirty="0"/>
              <a:t>Connect each resistor to power rail</a:t>
            </a:r>
          </a:p>
          <a:p>
            <a:pPr marL="800100" lvl="1" indent="-342900">
              <a:buFont typeface="+mj-lt"/>
              <a:buAutoNum type="arabicPeriod"/>
            </a:pPr>
            <a:r>
              <a:rPr lang="en-US" dirty="0"/>
              <a:t>Connect power rail to battery</a:t>
            </a:r>
          </a:p>
          <a:p>
            <a:pPr marL="800100" lvl="1" indent="-342900">
              <a:buFont typeface="+mj-lt"/>
              <a:buAutoNum type="arabicPeriod"/>
            </a:pPr>
            <a:r>
              <a:rPr lang="en-US" dirty="0" err="1"/>
              <a:t>Emphasise</a:t>
            </a:r>
            <a:r>
              <a:rPr lang="en-US" dirty="0"/>
              <a:t> what we mean by series </a:t>
            </a:r>
            <a:r>
              <a:rPr lang="mr-IN" dirty="0"/>
              <a:t>–</a:t>
            </a:r>
            <a:r>
              <a:rPr lang="en-US" dirty="0"/>
              <a:t> only one path </a:t>
            </a:r>
            <a:r>
              <a:rPr lang="mr-IN" dirty="0"/>
              <a:t>–</a:t>
            </a:r>
            <a:r>
              <a:rPr lang="en-US" dirty="0"/>
              <a:t> no branching</a:t>
            </a:r>
            <a:endParaRPr lang="en-GB" dirty="0"/>
          </a:p>
          <a:p>
            <a:endParaRPr lang="en-GB" dirty="0"/>
          </a:p>
        </p:txBody>
      </p:sp>
    </p:spTree>
    <p:custDataLst>
      <p:tags r:id="rId1"/>
    </p:custDataLst>
    <p:extLst>
      <p:ext uri="{BB962C8B-B14F-4D97-AF65-F5344CB8AC3E}">
        <p14:creationId xmlns:p14="http://schemas.microsoft.com/office/powerpoint/2010/main" val="910254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dirty="0"/>
              <a:t>Create a video presented by an expert presenter showing step-by-step how to take the measurements and do the calculations. The presenter needs to explain the following:</a:t>
            </a:r>
          </a:p>
          <a:p>
            <a:pPr marL="342900" indent="-342900">
              <a:buFont typeface="+mj-lt"/>
              <a:buAutoNum type="arabicPeriod"/>
            </a:pPr>
            <a:r>
              <a:rPr lang="en-GB" dirty="0"/>
              <a:t>Measure the voltage</a:t>
            </a:r>
          </a:p>
          <a:p>
            <a:pPr marL="342900" indent="-342900">
              <a:buFont typeface="+mj-lt"/>
              <a:buAutoNum type="arabicPeriod"/>
            </a:pPr>
            <a:r>
              <a:rPr lang="en-GB" dirty="0"/>
              <a:t>Measure the current</a:t>
            </a:r>
          </a:p>
          <a:p>
            <a:pPr marL="342900" indent="-342900">
              <a:buFont typeface="+mj-lt"/>
              <a:buAutoNum type="arabicPeriod"/>
            </a:pPr>
            <a:r>
              <a:rPr lang="en-GB" dirty="0"/>
              <a:t>Calculate resistance</a:t>
            </a:r>
          </a:p>
          <a:p>
            <a:pPr marL="800100" lvl="1" indent="-342900">
              <a:buFont typeface="+mj-lt"/>
              <a:buAutoNum type="arabicPeriod"/>
            </a:pPr>
            <a:r>
              <a:rPr lang="en-GB" dirty="0"/>
              <a:t>Show </a:t>
            </a:r>
            <a:r>
              <a:rPr lang="en-US" dirty="0"/>
              <a:t>Ohm</a:t>
            </a:r>
            <a:r>
              <a:rPr lang="en-GB" dirty="0"/>
              <a:t>’s Law triangle</a:t>
            </a:r>
          </a:p>
          <a:p>
            <a:pPr marL="800100" lvl="1" indent="-342900">
              <a:buFont typeface="+mj-lt"/>
              <a:buAutoNum type="arabicPeriod"/>
            </a:pPr>
            <a:r>
              <a:rPr lang="en-GB" dirty="0"/>
              <a:t>Show calculation for resistance</a:t>
            </a:r>
          </a:p>
          <a:p>
            <a:pPr marL="800100" lvl="1" indent="-342900">
              <a:buFont typeface="+mj-lt"/>
              <a:buAutoNum type="arabicPeriod"/>
            </a:pPr>
            <a:r>
              <a:rPr lang="en-GB" dirty="0"/>
              <a:t>Do calculation</a:t>
            </a:r>
          </a:p>
          <a:p>
            <a:pPr marL="800100" lvl="1" indent="-342900">
              <a:buFont typeface="+mj-lt"/>
              <a:buAutoNum type="arabicPeriod"/>
            </a:pPr>
            <a:r>
              <a:rPr lang="en-GB" dirty="0"/>
              <a:t>Emphasise units</a:t>
            </a:r>
          </a:p>
          <a:p>
            <a:pPr marL="342900" indent="-342900">
              <a:buFont typeface="+mj-lt"/>
              <a:buAutoNum type="arabicPeriod"/>
            </a:pPr>
            <a:r>
              <a:rPr lang="en-GB" dirty="0"/>
              <a:t>Directly measure the resistance in series</a:t>
            </a:r>
          </a:p>
          <a:p>
            <a:pPr marL="800100" lvl="1" indent="-342900">
              <a:buFont typeface="+mj-lt"/>
              <a:buAutoNum type="arabicPeriod"/>
            </a:pPr>
            <a:r>
              <a:rPr lang="en-GB" dirty="0"/>
              <a:t>Emphasis only measuring in disconnected circuit</a:t>
            </a:r>
          </a:p>
          <a:p>
            <a:pPr marL="342900" indent="-342900">
              <a:buFont typeface="+mj-lt"/>
              <a:buAutoNum type="arabicPeriod"/>
            </a:pPr>
            <a:r>
              <a:rPr lang="en-GB" dirty="0"/>
              <a:t>Compare measured and calculated measures of resistance</a:t>
            </a:r>
          </a:p>
          <a:p>
            <a:pPr marL="342900" indent="-342900">
              <a:buFont typeface="+mj-lt"/>
              <a:buAutoNum type="arabicPeriod"/>
            </a:pPr>
            <a:r>
              <a:rPr lang="en-GB" dirty="0"/>
              <a:t>Emphasis total R is R1 + R2</a:t>
            </a:r>
          </a:p>
          <a:p>
            <a:endParaRPr lang="en-GB" dirty="0"/>
          </a:p>
        </p:txBody>
      </p:sp>
    </p:spTree>
    <p:custDataLst>
      <p:tags r:id="rId1"/>
    </p:custDataLst>
    <p:extLst>
      <p:ext uri="{BB962C8B-B14F-4D97-AF65-F5344CB8AC3E}">
        <p14:creationId xmlns:p14="http://schemas.microsoft.com/office/powerpoint/2010/main" val="4007854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108543"/>
          </a:xfrm>
          <a:prstGeom prst="rect">
            <a:avLst/>
          </a:prstGeom>
        </p:spPr>
        <p:txBody>
          <a:bodyPr wrap="square">
            <a:spAutoFit/>
          </a:bodyPr>
          <a:lstStyle/>
          <a:p>
            <a:r>
              <a:rPr lang="en-GB" sz="1400" dirty="0"/>
              <a:t>Create an annotated PDF worksheet with the following steps.</a:t>
            </a:r>
          </a:p>
          <a:p>
            <a:pPr marL="285750" indent="-285750">
              <a:buFont typeface="Arial" panose="020B0604020202020204" pitchFamily="34" charset="0"/>
              <a:buChar char="•"/>
            </a:pPr>
            <a:r>
              <a:rPr lang="en-GB" sz="1400" dirty="0"/>
              <a:t>Make sure you have downloaded the </a:t>
            </a:r>
            <a:r>
              <a:rPr lang="en-GB" sz="1400" dirty="0" err="1"/>
              <a:t>EveryCircuit</a:t>
            </a:r>
            <a:r>
              <a:rPr lang="en-GB" sz="1400" dirty="0"/>
              <a:t> App from your app store.</a:t>
            </a:r>
          </a:p>
          <a:p>
            <a:pPr marL="285750" indent="-285750">
              <a:buFont typeface="Arial" panose="020B0604020202020204" pitchFamily="34" charset="0"/>
              <a:buChar char="•"/>
            </a:pPr>
            <a:r>
              <a:rPr lang="en-GB" sz="1400" dirty="0"/>
              <a:t>If you are working on a computer, visit http://</a:t>
            </a:r>
            <a:r>
              <a:rPr lang="en-GB" sz="1400" dirty="0" err="1"/>
              <a:t>everycircuit.com</a:t>
            </a:r>
            <a:r>
              <a:rPr lang="en-GB" sz="1400" dirty="0"/>
              <a:t>/app/.</a:t>
            </a:r>
          </a:p>
          <a:p>
            <a:pPr marL="285750" indent="-285750">
              <a:buFont typeface="Arial" panose="020B0604020202020204" pitchFamily="34" charset="0"/>
              <a:buChar char="•"/>
            </a:pPr>
            <a:r>
              <a:rPr lang="en-GB" sz="1400" dirty="0"/>
              <a:t>Open the </a:t>
            </a:r>
            <a:r>
              <a:rPr lang="en-GB" sz="1400" dirty="0" err="1"/>
              <a:t>EveryCircuit</a:t>
            </a:r>
            <a:r>
              <a:rPr lang="en-GB" sz="1400" dirty="0"/>
              <a:t> app and signup. After your trial, you will still have access to </a:t>
            </a:r>
            <a:r>
              <a:rPr lang="en-GB" sz="1400" dirty="0" err="1"/>
              <a:t>EveryCircuit</a:t>
            </a:r>
            <a:r>
              <a:rPr lang="en-GB" sz="1400" dirty="0"/>
              <a:t> and other people’s circuits. You will just not be able to create your own circuits.</a:t>
            </a:r>
          </a:p>
          <a:p>
            <a:pPr marL="285750" indent="-285750">
              <a:buFont typeface="Arial" panose="020B0604020202020204" pitchFamily="34" charset="0"/>
              <a:buChar char="•"/>
            </a:pPr>
            <a:r>
              <a:rPr lang="en-GB" sz="1400" dirty="0"/>
              <a:t>Go to the community space and search for the circuit called “</a:t>
            </a:r>
            <a:r>
              <a:rPr lang="en-GB" sz="1400" dirty="0" err="1"/>
              <a:t>NOC_Ohms</a:t>
            </a:r>
            <a:r>
              <a:rPr lang="en-GB" sz="1400" dirty="0"/>
              <a:t> Law 2”</a:t>
            </a:r>
          </a:p>
          <a:p>
            <a:pPr marL="285750" indent="-285750">
              <a:buFont typeface="Arial" panose="020B0604020202020204" pitchFamily="34" charset="0"/>
              <a:buChar char="•"/>
            </a:pPr>
            <a:r>
              <a:rPr lang="en-GB" sz="1400" dirty="0"/>
              <a:t>Open the circuit.</a:t>
            </a:r>
          </a:p>
          <a:p>
            <a:pPr marL="285750" indent="-285750">
              <a:buFont typeface="Arial" panose="020B0604020202020204" pitchFamily="34" charset="0"/>
              <a:buChar char="•"/>
            </a:pPr>
            <a:r>
              <a:rPr lang="en-GB" sz="1400" dirty="0"/>
              <a:t>You will see that the voltage is 9V and that there is a 6mA current flowing through the circuit.</a:t>
            </a:r>
          </a:p>
          <a:p>
            <a:pPr marL="285750" indent="-285750">
              <a:buFont typeface="Arial" panose="020B0604020202020204" pitchFamily="34" charset="0"/>
              <a:buChar char="•"/>
            </a:pPr>
            <a:r>
              <a:rPr lang="en-GB" sz="1400" dirty="0"/>
              <a:t>There are two resistors in series – a 500</a:t>
            </a:r>
            <a:r>
              <a:rPr lang="el-GR" sz="1400" dirty="0"/>
              <a:t>Ω</a:t>
            </a:r>
            <a:r>
              <a:rPr lang="en-US" sz="1400" dirty="0"/>
              <a:t> and a 1K</a:t>
            </a:r>
            <a:r>
              <a:rPr lang="el-GR" sz="1400" dirty="0"/>
              <a:t> Ω</a:t>
            </a:r>
            <a:r>
              <a:rPr lang="en-US" sz="1400" dirty="0"/>
              <a:t> resistor</a:t>
            </a:r>
            <a:r>
              <a:rPr lang="en-GB" sz="1400" dirty="0"/>
              <a:t>.</a:t>
            </a:r>
          </a:p>
          <a:p>
            <a:pPr marL="285750" indent="-285750">
              <a:buFont typeface="Arial" panose="020B0604020202020204" pitchFamily="34" charset="0"/>
              <a:buChar char="•"/>
            </a:pPr>
            <a:r>
              <a:rPr lang="en-GB" sz="1400" dirty="0"/>
              <a:t>What is the total resistance of the resistors.</a:t>
            </a:r>
          </a:p>
          <a:p>
            <a:pPr marL="285750" indent="-285750">
              <a:buFont typeface="Arial" panose="020B0604020202020204" pitchFamily="34" charset="0"/>
              <a:buChar char="•"/>
            </a:pPr>
            <a:r>
              <a:rPr lang="en-GB" sz="1400" dirty="0"/>
              <a:t>What is the total circuit resistance as calculated by Ohm’s Law</a:t>
            </a:r>
          </a:p>
          <a:p>
            <a:pPr marL="285750" indent="-285750">
              <a:buFont typeface="Arial" panose="020B0604020202020204" pitchFamily="34" charset="0"/>
              <a:buChar char="•"/>
            </a:pPr>
            <a:r>
              <a:rPr lang="en-GB" sz="1400" dirty="0"/>
              <a:t>Is sum of the resistors the same as the total circuit resistance.</a:t>
            </a:r>
          </a:p>
          <a:p>
            <a:pPr marL="285750" indent="-285750">
              <a:buFont typeface="Arial" panose="020B0604020202020204" pitchFamily="34" charset="0"/>
              <a:buChar char="•"/>
            </a:pPr>
            <a:r>
              <a:rPr lang="en-GB" sz="1400" dirty="0"/>
              <a:t>Calculate the total resistance you would need to draw a 15mA current form this 9V battery.</a:t>
            </a:r>
          </a:p>
          <a:p>
            <a:pPr marL="285750" indent="-285750">
              <a:buFont typeface="Arial" panose="020B0604020202020204" pitchFamily="34" charset="0"/>
              <a:buChar char="•"/>
            </a:pPr>
            <a:r>
              <a:rPr lang="en-GB" sz="1400" dirty="0"/>
              <a:t>Change one or both of the resistor values to draw this current.</a:t>
            </a:r>
          </a:p>
        </p:txBody>
      </p:sp>
    </p:spTree>
    <p:custDataLst>
      <p:tags r:id="rId1"/>
    </p:custDataLst>
    <p:extLst>
      <p:ext uri="{BB962C8B-B14F-4D97-AF65-F5344CB8AC3E}">
        <p14:creationId xmlns:p14="http://schemas.microsoft.com/office/powerpoint/2010/main" val="4026159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754326"/>
          </a:xfrm>
          <a:prstGeom prst="rect">
            <a:avLst/>
          </a:prstGeom>
        </p:spPr>
        <p:txBody>
          <a:bodyPr wrap="square">
            <a:spAutoFit/>
          </a:bodyPr>
          <a:lstStyle/>
          <a:p>
            <a:r>
              <a:rPr lang="en-GB" dirty="0"/>
              <a:t>Create a screencast video presented by an expert presenter. The presenter needs to work through the Doc02 worksheet and cover and explain the following steps.</a:t>
            </a:r>
          </a:p>
          <a:p>
            <a:pPr marL="285750" indent="-285750">
              <a:buFont typeface="Arial" panose="020B0604020202020204" pitchFamily="34" charset="0"/>
              <a:buChar char="•"/>
            </a:pPr>
            <a:r>
              <a:rPr lang="en-GB" dirty="0"/>
              <a:t>Opening the app and opening the circuit – (</a:t>
            </a:r>
            <a:r>
              <a:rPr lang="en-GB" dirty="0">
                <a:hlinkClick r:id="rId4"/>
              </a:rPr>
              <a:t>http://everycircuit.com/circuit/5866742265151488</a:t>
            </a:r>
            <a:r>
              <a:rPr lang="en-GB" dirty="0"/>
              <a:t>) for mobile and desktop</a:t>
            </a:r>
          </a:p>
          <a:p>
            <a:pPr marL="285750" indent="-285750">
              <a:buFont typeface="Arial" panose="020B0604020202020204" pitchFamily="34" charset="0"/>
              <a:buChar char="•"/>
            </a:pPr>
            <a:r>
              <a:rPr lang="en-GB" dirty="0"/>
              <a:t>Doing the calculations</a:t>
            </a:r>
          </a:p>
          <a:p>
            <a:pPr marL="285750" indent="-285750">
              <a:buFont typeface="Arial" panose="020B0604020202020204" pitchFamily="34" charset="0"/>
              <a:buChar char="•"/>
            </a:pPr>
            <a:r>
              <a:rPr lang="en-GB" dirty="0"/>
              <a:t>Making the resistor changes</a:t>
            </a:r>
          </a:p>
        </p:txBody>
      </p:sp>
    </p:spTree>
    <p:custDataLst>
      <p:tags r:id="rId1"/>
    </p:custDataLst>
    <p:extLst>
      <p:ext uri="{BB962C8B-B14F-4D97-AF65-F5344CB8AC3E}">
        <p14:creationId xmlns:p14="http://schemas.microsoft.com/office/powerpoint/2010/main" val="211723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a:t>Unit 3.2: Resistors in Series</a:t>
            </a:r>
            <a:endParaRPr lang="en-GB" sz="3000" dirty="0"/>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400444" cy="3467940"/>
          </a:xfrm>
        </p:spPr>
        <p:txBody>
          <a:bodyPr>
            <a:noAutofit/>
          </a:bodyPr>
          <a:lstStyle/>
          <a:p>
            <a:pPr marL="0" indent="0" algn="just">
              <a:buNone/>
            </a:pPr>
            <a:r>
              <a:rPr lang="en-US" sz="2400" dirty="0"/>
              <a:t>In this unit we are going to look at resistors in series. If you have done Course 1: Electrical Principles, you will already be familiar with series circuits.</a:t>
            </a:r>
          </a:p>
          <a:p>
            <a:pPr marL="0" indent="0" algn="just">
              <a:buNone/>
            </a:pPr>
            <a:endParaRPr lang="en-US" sz="2400" dirty="0"/>
          </a:p>
          <a:p>
            <a:pPr marL="0" indent="0" algn="just">
              <a:buNone/>
            </a:pPr>
            <a:r>
              <a:rPr lang="en-US" sz="2400" dirty="0"/>
              <a:t>We will also learn about the different kinds of resistors that are available and how we can use them.</a:t>
            </a:r>
            <a:endParaRPr lang="en-GB" sz="2400" dirty="0"/>
          </a:p>
        </p:txBody>
      </p:sp>
      <p:sp>
        <p:nvSpPr>
          <p:cNvPr id="9" name="Rectangle 8">
            <a:extLst>
              <a:ext uri="{FF2B5EF4-FFF2-40B4-BE49-F238E27FC236}">
                <a16:creationId xmlns:a16="http://schemas.microsoft.com/office/drawing/2014/main" id="{49D5F8AB-8DCA-E04A-87B8-041FE3D64479}"/>
              </a:ext>
            </a:extLst>
          </p:cNvPr>
          <p:cNvSpPr/>
          <p:nvPr/>
        </p:nvSpPr>
        <p:spPr>
          <a:xfrm>
            <a:off x="5588180" y="1233577"/>
            <a:ext cx="3967566" cy="33262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Tree>
    <p:custDataLst>
      <p:tags r:id="rId1"/>
    </p:custDataLst>
    <p:extLst>
      <p:ext uri="{BB962C8B-B14F-4D97-AF65-F5344CB8AC3E}">
        <p14:creationId xmlns:p14="http://schemas.microsoft.com/office/powerpoint/2010/main" val="137345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err="1"/>
              <a:t>EveryCircuit</a:t>
            </a:r>
            <a:endParaRPr lang="en-GB" sz="3000" dirty="0"/>
          </a:p>
        </p:txBody>
      </p:sp>
      <p:sp>
        <p:nvSpPr>
          <p:cNvPr id="3" name="Content Placeholder 2"/>
          <p:cNvSpPr>
            <a:spLocks noGrp="1"/>
          </p:cNvSpPr>
          <p:nvPr>
            <p:ph idx="1"/>
          </p:nvPr>
        </p:nvSpPr>
        <p:spPr>
          <a:xfrm>
            <a:off x="1122532" y="1091868"/>
            <a:ext cx="5836207" cy="2002169"/>
          </a:xfrm>
        </p:spPr>
        <p:txBody>
          <a:bodyPr>
            <a:noAutofit/>
          </a:bodyPr>
          <a:lstStyle/>
          <a:p>
            <a:pPr marL="0" indent="0" algn="just">
              <a:buNone/>
            </a:pPr>
            <a:r>
              <a:rPr lang="en-US" sz="2400" dirty="0" err="1"/>
              <a:t>EveryCircuit</a:t>
            </a:r>
            <a:r>
              <a:rPr lang="en-US" sz="2400" dirty="0"/>
              <a:t> is a free tool that let’s you create and experiment with different electronic circuits on your computer or mobile device. We are going to use it often during this course so you need to download it to your device now.</a:t>
            </a:r>
            <a:endParaRPr lang="en-GB" sz="2400" dirty="0"/>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3195300"/>
            <a:ext cx="4146893" cy="143766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the button to download the free </a:t>
            </a:r>
            <a:r>
              <a:rPr lang="en-US" sz="2400" i="1" dirty="0" err="1"/>
              <a:t>EveryCircuit</a:t>
            </a:r>
            <a:r>
              <a:rPr lang="en-US" sz="2400" i="1" dirty="0"/>
              <a:t> app to your mobile device sign up for the free trial.</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3094038"/>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5617038" y="3194969"/>
            <a:ext cx="4146893"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a:t>
            </a:r>
            <a:r>
              <a:rPr lang="en-GB" sz="2400" b="1" i="1" dirty="0" err="1"/>
              <a:t>EveryCircuit</a:t>
            </a:r>
            <a:endParaRPr lang="en-GB" sz="2400" b="1" i="1" dirty="0"/>
          </a:p>
        </p:txBody>
      </p:sp>
      <p:pic>
        <p:nvPicPr>
          <p:cNvPr id="8" name="Picture 7">
            <a:extLst>
              <a:ext uri="{FF2B5EF4-FFF2-40B4-BE49-F238E27FC236}">
                <a16:creationId xmlns:a16="http://schemas.microsoft.com/office/drawing/2014/main" id="{242AC48D-C8A2-9D45-A4EF-564BE1E31EC1}"/>
              </a:ext>
            </a:extLst>
          </p:cNvPr>
          <p:cNvPicPr>
            <a:picLocks noChangeAspect="1"/>
          </p:cNvPicPr>
          <p:nvPr/>
        </p:nvPicPr>
        <p:blipFill>
          <a:blip r:embed="rId6"/>
          <a:stretch>
            <a:fillRect/>
          </a:stretch>
        </p:blipFill>
        <p:spPr>
          <a:xfrm>
            <a:off x="7316492" y="1091869"/>
            <a:ext cx="1625600" cy="1625600"/>
          </a:xfrm>
          <a:prstGeom prst="rect">
            <a:avLst/>
          </a:prstGeom>
        </p:spPr>
      </p:pic>
      <p:sp>
        <p:nvSpPr>
          <p:cNvPr id="4" name="Rectangle 3">
            <a:extLst>
              <a:ext uri="{FF2B5EF4-FFF2-40B4-BE49-F238E27FC236}">
                <a16:creationId xmlns:a16="http://schemas.microsoft.com/office/drawing/2014/main" id="{766AD1E3-C626-D84A-B186-3263A731303B}"/>
              </a:ext>
            </a:extLst>
          </p:cNvPr>
          <p:cNvSpPr/>
          <p:nvPr/>
        </p:nvSpPr>
        <p:spPr>
          <a:xfrm>
            <a:off x="5617038" y="3864350"/>
            <a:ext cx="4146893" cy="923330"/>
          </a:xfrm>
          <a:prstGeom prst="rect">
            <a:avLst/>
          </a:prstGeom>
        </p:spPr>
        <p:txBody>
          <a:bodyPr wrap="square">
            <a:spAutoFit/>
          </a:bodyPr>
          <a:lstStyle/>
          <a:p>
            <a:r>
              <a:rPr lang="en-US" i="1" dirty="0"/>
              <a:t>After the trial period, you will still be able to access circuits. You just will not be able to make your own.</a:t>
            </a:r>
            <a:endParaRPr lang="en-GB" dirty="0"/>
          </a:p>
        </p:txBody>
      </p:sp>
    </p:spTree>
    <p:custDataLst>
      <p:tags r:id="rId1"/>
    </p:custDataLst>
    <p:extLst>
      <p:ext uri="{BB962C8B-B14F-4D97-AF65-F5344CB8AC3E}">
        <p14:creationId xmlns:p14="http://schemas.microsoft.com/office/powerpoint/2010/main" val="801285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Play with </a:t>
            </a:r>
            <a:r>
              <a:rPr lang="en-GB" sz="3000" dirty="0" err="1"/>
              <a:t>EveryCircuit</a:t>
            </a:r>
            <a:endParaRPr lang="en-GB" sz="3000" dirty="0"/>
          </a:p>
        </p:txBody>
      </p:sp>
      <p:sp>
        <p:nvSpPr>
          <p:cNvPr id="3" name="Content Placeholder 2"/>
          <p:cNvSpPr>
            <a:spLocks noGrp="1"/>
          </p:cNvSpPr>
          <p:nvPr>
            <p:ph idx="1"/>
          </p:nvPr>
        </p:nvSpPr>
        <p:spPr>
          <a:xfrm>
            <a:off x="1122532" y="1091869"/>
            <a:ext cx="7375292" cy="1124463"/>
          </a:xfrm>
        </p:spPr>
        <p:txBody>
          <a:bodyPr>
            <a:noAutofit/>
          </a:bodyPr>
          <a:lstStyle/>
          <a:p>
            <a:pPr marL="0" indent="0" algn="just">
              <a:buNone/>
            </a:pPr>
            <a:r>
              <a:rPr lang="en-US" sz="2400" dirty="0"/>
              <a:t>Take some time to get familiar with </a:t>
            </a:r>
            <a:r>
              <a:rPr lang="en-US" sz="2400" dirty="0" err="1"/>
              <a:t>EveryCircuit</a:t>
            </a:r>
            <a:r>
              <a:rPr lang="en-US" sz="2400" dirty="0"/>
              <a:t>. To help you, we have prepared a short worksheet and an introductory video.</a:t>
            </a:r>
            <a:endParaRPr lang="en-GB" sz="2400" dirty="0"/>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623853"/>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2623853"/>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353321"/>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841828" y="2216332"/>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pic>
        <p:nvPicPr>
          <p:cNvPr id="8" name="Picture 7">
            <a:extLst>
              <a:ext uri="{FF2B5EF4-FFF2-40B4-BE49-F238E27FC236}">
                <a16:creationId xmlns:a16="http://schemas.microsoft.com/office/drawing/2014/main" id="{66E97BC3-FD36-054C-B563-3E3FA1EACEB9}"/>
              </a:ext>
            </a:extLst>
          </p:cNvPr>
          <p:cNvPicPr>
            <a:picLocks noChangeAspect="1"/>
          </p:cNvPicPr>
          <p:nvPr/>
        </p:nvPicPr>
        <p:blipFill>
          <a:blip r:embed="rId6"/>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46935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Resistor Types</a:t>
            </a:r>
          </a:p>
        </p:txBody>
      </p:sp>
      <p:sp>
        <p:nvSpPr>
          <p:cNvPr id="3" name="Content Placeholder 2"/>
          <p:cNvSpPr>
            <a:spLocks noGrp="1"/>
          </p:cNvSpPr>
          <p:nvPr>
            <p:ph idx="1"/>
          </p:nvPr>
        </p:nvSpPr>
        <p:spPr>
          <a:xfrm>
            <a:off x="1122531" y="1091868"/>
            <a:ext cx="7607557" cy="722685"/>
          </a:xfrm>
        </p:spPr>
        <p:txBody>
          <a:bodyPr>
            <a:noAutofit/>
          </a:bodyPr>
          <a:lstStyle/>
          <a:p>
            <a:pPr marL="0" indent="0" algn="just">
              <a:buNone/>
            </a:pPr>
            <a:r>
              <a:rPr lang="en-GB" sz="2400" dirty="0"/>
              <a:t>There are basically 2 types of resistors that you might use in electronics.</a:t>
            </a:r>
          </a:p>
        </p:txBody>
      </p:sp>
      <p:sp>
        <p:nvSpPr>
          <p:cNvPr id="5" name="Rectangle 4">
            <a:extLst>
              <a:ext uri="{FF2B5EF4-FFF2-40B4-BE49-F238E27FC236}">
                <a16:creationId xmlns:a16="http://schemas.microsoft.com/office/drawing/2014/main" id="{404ED4B3-E251-AD40-B2CA-A34AB0B619F3}"/>
              </a:ext>
            </a:extLst>
          </p:cNvPr>
          <p:cNvSpPr/>
          <p:nvPr/>
        </p:nvSpPr>
        <p:spPr>
          <a:xfrm>
            <a:off x="6754368" y="1814553"/>
            <a:ext cx="2078487" cy="1938992"/>
          </a:xfrm>
          <a:prstGeom prst="rect">
            <a:avLst/>
          </a:prstGeom>
          <a:solidFill>
            <a:schemeClr val="tx2">
              <a:lumMod val="40000"/>
              <a:lumOff val="60000"/>
            </a:schemeClr>
          </a:solidFill>
        </p:spPr>
        <p:txBody>
          <a:bodyPr wrap="square">
            <a:spAutoFit/>
          </a:bodyPr>
          <a:lstStyle/>
          <a:p>
            <a:pPr algn="just"/>
            <a:r>
              <a:rPr lang="en-GB" sz="2400" i="1" dirty="0"/>
              <a:t>Click on the pictures to find out more about each type of resistor.</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2855" y="1745337"/>
            <a:ext cx="854046" cy="854046"/>
          </a:xfrm>
          <a:prstGeom prst="rect">
            <a:avLst/>
          </a:prstGeom>
        </p:spPr>
      </p:pic>
      <p:sp>
        <p:nvSpPr>
          <p:cNvPr id="7" name="Rectangle 6">
            <a:extLst>
              <a:ext uri="{FF2B5EF4-FFF2-40B4-BE49-F238E27FC236}">
                <a16:creationId xmlns:a16="http://schemas.microsoft.com/office/drawing/2014/main" id="{325F982E-7FEB-B845-9ECE-17903531BD06}"/>
              </a:ext>
            </a:extLst>
          </p:cNvPr>
          <p:cNvSpPr/>
          <p:nvPr/>
        </p:nvSpPr>
        <p:spPr>
          <a:xfrm>
            <a:off x="1122531" y="1790640"/>
            <a:ext cx="2725858" cy="23668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
        <p:nvSpPr>
          <p:cNvPr id="8" name="Rectangle 7">
            <a:extLst>
              <a:ext uri="{FF2B5EF4-FFF2-40B4-BE49-F238E27FC236}">
                <a16:creationId xmlns:a16="http://schemas.microsoft.com/office/drawing/2014/main" id="{BEA4B74C-A1E9-E74D-9FA5-DD89EA012EB3}"/>
              </a:ext>
            </a:extLst>
          </p:cNvPr>
          <p:cNvSpPr/>
          <p:nvPr/>
        </p:nvSpPr>
        <p:spPr>
          <a:xfrm>
            <a:off x="3943166" y="1790639"/>
            <a:ext cx="2725858" cy="23668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4" name="TextBox 3">
            <a:extLst>
              <a:ext uri="{FF2B5EF4-FFF2-40B4-BE49-F238E27FC236}">
                <a16:creationId xmlns:a16="http://schemas.microsoft.com/office/drawing/2014/main" id="{8AFE8BC2-597C-154B-95AA-70B129A50B9C}"/>
              </a:ext>
            </a:extLst>
          </p:cNvPr>
          <p:cNvSpPr txBox="1"/>
          <p:nvPr/>
        </p:nvSpPr>
        <p:spPr>
          <a:xfrm>
            <a:off x="1444816" y="4120234"/>
            <a:ext cx="2081288" cy="830997"/>
          </a:xfrm>
          <a:prstGeom prst="rect">
            <a:avLst/>
          </a:prstGeom>
          <a:noFill/>
        </p:spPr>
        <p:txBody>
          <a:bodyPr wrap="square" rtlCol="0">
            <a:spAutoFit/>
          </a:bodyPr>
          <a:lstStyle/>
          <a:p>
            <a:pPr algn="ctr"/>
            <a:r>
              <a:rPr lang="en-GB" sz="2400" b="1" dirty="0"/>
              <a:t>Fixed Value Resistors</a:t>
            </a:r>
          </a:p>
        </p:txBody>
      </p:sp>
      <p:sp>
        <p:nvSpPr>
          <p:cNvPr id="12" name="TextBox 11">
            <a:extLst>
              <a:ext uri="{FF2B5EF4-FFF2-40B4-BE49-F238E27FC236}">
                <a16:creationId xmlns:a16="http://schemas.microsoft.com/office/drawing/2014/main" id="{DB6B55A6-1FEE-504D-9E26-0F86E42CD35C}"/>
              </a:ext>
            </a:extLst>
          </p:cNvPr>
          <p:cNvSpPr txBox="1"/>
          <p:nvPr/>
        </p:nvSpPr>
        <p:spPr>
          <a:xfrm>
            <a:off x="4265451" y="4157472"/>
            <a:ext cx="2081288" cy="830997"/>
          </a:xfrm>
          <a:prstGeom prst="rect">
            <a:avLst/>
          </a:prstGeom>
          <a:noFill/>
        </p:spPr>
        <p:txBody>
          <a:bodyPr wrap="square" rtlCol="0">
            <a:spAutoFit/>
          </a:bodyPr>
          <a:lstStyle/>
          <a:p>
            <a:pPr algn="ctr"/>
            <a:r>
              <a:rPr lang="en-GB" sz="2400" b="1" dirty="0"/>
              <a:t>Variable Resistors</a:t>
            </a:r>
          </a:p>
        </p:txBody>
      </p:sp>
    </p:spTree>
    <p:custDataLst>
      <p:tags r:id="rId1"/>
    </p:custDataLst>
    <p:extLst>
      <p:ext uri="{BB962C8B-B14F-4D97-AF65-F5344CB8AC3E}">
        <p14:creationId xmlns:p14="http://schemas.microsoft.com/office/powerpoint/2010/main" val="401610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Fixed Resistors</a:t>
            </a:r>
          </a:p>
        </p:txBody>
      </p:sp>
      <p:sp>
        <p:nvSpPr>
          <p:cNvPr id="3" name="Content Placeholder 2"/>
          <p:cNvSpPr>
            <a:spLocks noGrp="1"/>
          </p:cNvSpPr>
          <p:nvPr>
            <p:ph idx="1"/>
          </p:nvPr>
        </p:nvSpPr>
        <p:spPr>
          <a:xfrm>
            <a:off x="1122531" y="1091868"/>
            <a:ext cx="8588812" cy="1062396"/>
          </a:xfrm>
        </p:spPr>
        <p:txBody>
          <a:bodyPr>
            <a:noAutofit/>
          </a:bodyPr>
          <a:lstStyle/>
          <a:p>
            <a:pPr marL="0" indent="0" algn="just">
              <a:buNone/>
            </a:pPr>
            <a:r>
              <a:rPr lang="en-GB" sz="2400" dirty="0"/>
              <a:t>Fixed resistors have…</a:t>
            </a:r>
            <a:r>
              <a:rPr lang="en-GB" sz="2400" b="1" dirty="0"/>
              <a:t>fixed resistance</a:t>
            </a:r>
            <a:r>
              <a:rPr lang="en-GB" sz="2400" dirty="0"/>
              <a:t>. They are, by far the most common type of resistors you will use in electronics. They come in two main types.</a:t>
            </a:r>
          </a:p>
        </p:txBody>
      </p:sp>
      <p:sp>
        <p:nvSpPr>
          <p:cNvPr id="9" name="Rectangle 8">
            <a:extLst>
              <a:ext uri="{FF2B5EF4-FFF2-40B4-BE49-F238E27FC236}">
                <a16:creationId xmlns:a16="http://schemas.microsoft.com/office/drawing/2014/main" id="{DCEF68AF-0F36-9944-ABC8-9407C489C7CA}"/>
              </a:ext>
            </a:extLst>
          </p:cNvPr>
          <p:cNvSpPr/>
          <p:nvPr/>
        </p:nvSpPr>
        <p:spPr>
          <a:xfrm>
            <a:off x="1252693" y="2154264"/>
            <a:ext cx="2129317" cy="184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10" name="Rectangle 9">
            <a:extLst>
              <a:ext uri="{FF2B5EF4-FFF2-40B4-BE49-F238E27FC236}">
                <a16:creationId xmlns:a16="http://schemas.microsoft.com/office/drawing/2014/main" id="{EDD9220D-6F90-D04D-8F66-C77196B9188E}"/>
              </a:ext>
            </a:extLst>
          </p:cNvPr>
          <p:cNvSpPr/>
          <p:nvPr/>
        </p:nvSpPr>
        <p:spPr>
          <a:xfrm>
            <a:off x="5661370" y="2154263"/>
            <a:ext cx="2129317" cy="184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
        <p:nvSpPr>
          <p:cNvPr id="4" name="TextBox 3">
            <a:extLst>
              <a:ext uri="{FF2B5EF4-FFF2-40B4-BE49-F238E27FC236}">
                <a16:creationId xmlns:a16="http://schemas.microsoft.com/office/drawing/2014/main" id="{FE8CBC2C-C189-3545-AF5A-6DDB20940BBC}"/>
              </a:ext>
            </a:extLst>
          </p:cNvPr>
          <p:cNvSpPr txBox="1"/>
          <p:nvPr/>
        </p:nvSpPr>
        <p:spPr>
          <a:xfrm>
            <a:off x="3382010" y="2109198"/>
            <a:ext cx="2223226" cy="1754326"/>
          </a:xfrm>
          <a:prstGeom prst="rect">
            <a:avLst/>
          </a:prstGeom>
          <a:noFill/>
        </p:spPr>
        <p:txBody>
          <a:bodyPr wrap="square" rtlCol="0">
            <a:spAutoFit/>
          </a:bodyPr>
          <a:lstStyle/>
          <a:p>
            <a:r>
              <a:rPr lang="en-GB" b="1" dirty="0"/>
              <a:t>Carbon</a:t>
            </a:r>
            <a:r>
              <a:rPr lang="en-GB" dirty="0"/>
              <a:t> resistors are made by depositing a film of carbon on a ceramic rod. The more carbon the higher the resistance.</a:t>
            </a:r>
          </a:p>
        </p:txBody>
      </p:sp>
      <p:sp>
        <p:nvSpPr>
          <p:cNvPr id="15" name="TextBox 14">
            <a:extLst>
              <a:ext uri="{FF2B5EF4-FFF2-40B4-BE49-F238E27FC236}">
                <a16:creationId xmlns:a16="http://schemas.microsoft.com/office/drawing/2014/main" id="{A666A0C3-904C-4D43-A74A-37B63B567DC0}"/>
              </a:ext>
            </a:extLst>
          </p:cNvPr>
          <p:cNvSpPr txBox="1"/>
          <p:nvPr/>
        </p:nvSpPr>
        <p:spPr>
          <a:xfrm>
            <a:off x="7762896" y="2163522"/>
            <a:ext cx="2223226" cy="1754326"/>
          </a:xfrm>
          <a:prstGeom prst="rect">
            <a:avLst/>
          </a:prstGeom>
          <a:noFill/>
        </p:spPr>
        <p:txBody>
          <a:bodyPr wrap="square" rtlCol="0">
            <a:spAutoFit/>
          </a:bodyPr>
          <a:lstStyle/>
          <a:p>
            <a:r>
              <a:rPr lang="en-GB" dirty="0"/>
              <a:t>A thin resistive </a:t>
            </a:r>
            <a:r>
              <a:rPr lang="en-GB" b="1" dirty="0"/>
              <a:t>wire</a:t>
            </a:r>
            <a:r>
              <a:rPr lang="en-GB" dirty="0"/>
              <a:t> is wound around a ceramic core. The longer and thinner the wire, the higher the resistance.</a:t>
            </a:r>
          </a:p>
        </p:txBody>
      </p:sp>
      <p:pic>
        <p:nvPicPr>
          <p:cNvPr id="16" name="Graphic 15" descr="Magnifying glass">
            <a:extLst>
              <a:ext uri="{FF2B5EF4-FFF2-40B4-BE49-F238E27FC236}">
                <a16:creationId xmlns:a16="http://schemas.microsoft.com/office/drawing/2014/main" id="{FEF655A0-E38B-854B-9583-A38CBA7E45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57928" y="2154263"/>
            <a:ext cx="468000" cy="468000"/>
          </a:xfrm>
          <a:prstGeom prst="rect">
            <a:avLst/>
          </a:prstGeom>
        </p:spPr>
      </p:pic>
      <p:pic>
        <p:nvPicPr>
          <p:cNvPr id="17" name="Graphic 16" descr="Magnifying glass">
            <a:extLst>
              <a:ext uri="{FF2B5EF4-FFF2-40B4-BE49-F238E27FC236}">
                <a16:creationId xmlns:a16="http://schemas.microsoft.com/office/drawing/2014/main" id="{F2ED9E3A-74D3-994C-9388-76EFD94B1D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1370" y="2136250"/>
            <a:ext cx="468000" cy="468000"/>
          </a:xfrm>
          <a:prstGeom prst="rect">
            <a:avLst/>
          </a:prstGeom>
        </p:spPr>
      </p:pic>
      <p:sp>
        <p:nvSpPr>
          <p:cNvPr id="7" name="TextBox 6">
            <a:extLst>
              <a:ext uri="{FF2B5EF4-FFF2-40B4-BE49-F238E27FC236}">
                <a16:creationId xmlns:a16="http://schemas.microsoft.com/office/drawing/2014/main" id="{78FFA207-E47D-B847-AC4C-2DE8F7C03816}"/>
              </a:ext>
            </a:extLst>
          </p:cNvPr>
          <p:cNvSpPr txBox="1"/>
          <p:nvPr/>
        </p:nvSpPr>
        <p:spPr>
          <a:xfrm>
            <a:off x="1487252" y="3985112"/>
            <a:ext cx="1686487" cy="369332"/>
          </a:xfrm>
          <a:prstGeom prst="rect">
            <a:avLst/>
          </a:prstGeom>
          <a:noFill/>
        </p:spPr>
        <p:txBody>
          <a:bodyPr wrap="none" rtlCol="0">
            <a:spAutoFit/>
          </a:bodyPr>
          <a:lstStyle/>
          <a:p>
            <a:r>
              <a:rPr lang="en-GB" b="1" dirty="0"/>
              <a:t>Carbon Resistor</a:t>
            </a:r>
          </a:p>
        </p:txBody>
      </p:sp>
      <p:sp>
        <p:nvSpPr>
          <p:cNvPr id="18" name="TextBox 17">
            <a:extLst>
              <a:ext uri="{FF2B5EF4-FFF2-40B4-BE49-F238E27FC236}">
                <a16:creationId xmlns:a16="http://schemas.microsoft.com/office/drawing/2014/main" id="{54CDA7E9-E2A9-0044-BBCE-A76F3F4F0232}"/>
              </a:ext>
            </a:extLst>
          </p:cNvPr>
          <p:cNvSpPr txBox="1"/>
          <p:nvPr/>
        </p:nvSpPr>
        <p:spPr>
          <a:xfrm>
            <a:off x="5633773" y="3987357"/>
            <a:ext cx="2224712" cy="369332"/>
          </a:xfrm>
          <a:prstGeom prst="rect">
            <a:avLst/>
          </a:prstGeom>
          <a:noFill/>
        </p:spPr>
        <p:txBody>
          <a:bodyPr wrap="none" rtlCol="0">
            <a:spAutoFit/>
          </a:bodyPr>
          <a:lstStyle/>
          <a:p>
            <a:r>
              <a:rPr lang="en-GB" b="1" dirty="0"/>
              <a:t>Wire-Wound Resistor</a:t>
            </a:r>
          </a:p>
        </p:txBody>
      </p:sp>
      <p:sp>
        <p:nvSpPr>
          <p:cNvPr id="19" name="Content Placeholder 2">
            <a:extLst>
              <a:ext uri="{FF2B5EF4-FFF2-40B4-BE49-F238E27FC236}">
                <a16:creationId xmlns:a16="http://schemas.microsoft.com/office/drawing/2014/main" id="{FD9F7A69-0F74-534A-8079-1216C4F57706}"/>
              </a:ext>
            </a:extLst>
          </p:cNvPr>
          <p:cNvSpPr txBox="1">
            <a:spLocks/>
          </p:cNvSpPr>
          <p:nvPr/>
        </p:nvSpPr>
        <p:spPr>
          <a:xfrm>
            <a:off x="1122531" y="4409075"/>
            <a:ext cx="3937149" cy="514740"/>
          </a:xfrm>
          <a:prstGeom prst="rect">
            <a:avLst/>
          </a:prstGeom>
          <a:solidFill>
            <a:schemeClr val="tx2">
              <a:lumMod val="40000"/>
              <a:lumOff val="60000"/>
            </a:schemeClr>
          </a:solidFill>
        </p:spPr>
        <p:txBody>
          <a:bodyPr vert="horz" lIns="91440" tIns="45720" rIns="91440" bIns="45720" rtlCol="0" anchor="ctr">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learn more.</a:t>
            </a:r>
          </a:p>
        </p:txBody>
      </p:sp>
      <p:pic>
        <p:nvPicPr>
          <p:cNvPr id="20" name="Graphic 19" descr="User">
            <a:extLst>
              <a:ext uri="{FF2B5EF4-FFF2-40B4-BE49-F238E27FC236}">
                <a16:creationId xmlns:a16="http://schemas.microsoft.com/office/drawing/2014/main" id="{6475A7E4-E45B-5743-9234-0A54A7B779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8485" y="4257527"/>
            <a:ext cx="854046" cy="854046"/>
          </a:xfrm>
          <a:prstGeom prst="rect">
            <a:avLst/>
          </a:prstGeom>
        </p:spPr>
      </p:pic>
      <p:sp>
        <p:nvSpPr>
          <p:cNvPr id="21" name="Rounded Rectangle 20">
            <a:extLst>
              <a:ext uri="{FF2B5EF4-FFF2-40B4-BE49-F238E27FC236}">
                <a16:creationId xmlns:a16="http://schemas.microsoft.com/office/drawing/2014/main" id="{93A6F09D-A7AC-3341-926F-ECFEEA3112A9}"/>
              </a:ext>
            </a:extLst>
          </p:cNvPr>
          <p:cNvSpPr/>
          <p:nvPr/>
        </p:nvSpPr>
        <p:spPr>
          <a:xfrm>
            <a:off x="7243067" y="4377964"/>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more</a:t>
            </a:r>
          </a:p>
        </p:txBody>
      </p:sp>
    </p:spTree>
    <p:custDataLst>
      <p:tags r:id="rId1"/>
    </p:custDataLst>
    <p:extLst>
      <p:ext uri="{BB962C8B-B14F-4D97-AF65-F5344CB8AC3E}">
        <p14:creationId xmlns:p14="http://schemas.microsoft.com/office/powerpoint/2010/main" val="795205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17517</TotalTime>
  <Words>3584</Words>
  <Application>Microsoft Macintosh PowerPoint</Application>
  <PresentationFormat>Custom</PresentationFormat>
  <Paragraphs>363</Paragraphs>
  <Slides>38</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Open Sans</vt:lpstr>
      <vt:lpstr>Office Theme</vt:lpstr>
      <vt:lpstr>Electronics</vt:lpstr>
      <vt:lpstr>Assumed prior learning</vt:lpstr>
      <vt:lpstr>Outcomes</vt:lpstr>
      <vt:lpstr>Unit 3.2: Resistors in Series</vt:lpstr>
      <vt:lpstr>Introduction</vt:lpstr>
      <vt:lpstr>EveryCircuit</vt:lpstr>
      <vt:lpstr>Play with EveryCircuit</vt:lpstr>
      <vt:lpstr>Resistor Types</vt:lpstr>
      <vt:lpstr>Fixed Resistors</vt:lpstr>
      <vt:lpstr>Variable Resistors</vt:lpstr>
      <vt:lpstr>Smokin’</vt:lpstr>
      <vt:lpstr>Resistor Power Ratings</vt:lpstr>
      <vt:lpstr>Bigger = Higher Power</vt:lpstr>
      <vt:lpstr>PowerPoint Presentation</vt:lpstr>
      <vt:lpstr>Resistors in Series</vt:lpstr>
      <vt:lpstr>Build the Circuit</vt:lpstr>
      <vt:lpstr>Take a picture</vt:lpstr>
      <vt:lpstr>Review How To Use a Multimeter</vt:lpstr>
      <vt:lpstr>Step 1</vt:lpstr>
      <vt:lpstr>Step 2</vt:lpstr>
      <vt:lpstr>Step 3</vt:lpstr>
      <vt:lpstr>Step 4</vt:lpstr>
      <vt:lpstr>Resistors in Series Add Together</vt:lpstr>
      <vt:lpstr>PowerPoint Presentation</vt:lpstr>
      <vt:lpstr>A Virtual Circuit</vt:lpstr>
      <vt:lpstr>Test Yourself</vt:lpstr>
      <vt:lpstr>Question 1</vt:lpstr>
      <vt:lpstr>Question 2</vt:lpstr>
      <vt:lpstr>Question 3</vt:lpstr>
      <vt:lpstr>Question 4</vt:lpstr>
      <vt:lpstr>Question 5</vt:lpstr>
      <vt:lpstr>Question 6</vt:lpstr>
      <vt:lpstr>Document Briefing – Doc01</vt:lpstr>
      <vt:lpstr>Video Briefing – Vid01</vt:lpstr>
      <vt:lpstr>Video Briefing – Vid02</vt:lpstr>
      <vt:lpstr>Video Briefing – Vid03</vt:lpstr>
      <vt:lpstr>Document Briefing – Doc02</vt:lpstr>
      <vt:lpstr>Video Briefing – Vid04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573</cp:revision>
  <dcterms:created xsi:type="dcterms:W3CDTF">2018-02-02T12:07:09Z</dcterms:created>
  <dcterms:modified xsi:type="dcterms:W3CDTF">2018-10-31T10:54:07Z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