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comments/comment1.xml" ContentType="application/vnd.openxmlformats-officedocument.presentationml.comments+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notesSlides/notesSlide8.xml" ContentType="application/vnd.openxmlformats-officedocument.presentationml.notesSlide+xml"/>
  <Override PartName="/ppt/comments/comment2.xml" ContentType="application/vnd.openxmlformats-officedocument.presentationml.comments+xml"/>
  <Override PartName="/ppt/tags/tag12.xml" ContentType="application/vnd.openxmlformats-officedocument.presentationml.tags+xml"/>
  <Override PartName="/ppt/notesSlides/notesSlide9.xml" ContentType="application/vnd.openxmlformats-officedocument.presentationml.notesSlide+xml"/>
  <Override PartName="/ppt/comments/comment3.xml" ContentType="application/vnd.openxmlformats-officedocument.presentationml.comments+xml"/>
  <Override PartName="/ppt/tags/tag13.xml" ContentType="application/vnd.openxmlformats-officedocument.presentationml.tags+xml"/>
  <Override PartName="/ppt/notesSlides/notesSlide10.xml" ContentType="application/vnd.openxmlformats-officedocument.presentationml.notesSlide+xml"/>
  <Override PartName="/ppt/tags/tag14.xml" ContentType="application/vnd.openxmlformats-officedocument.presentationml.tags+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12.xml" ContentType="application/vnd.openxmlformats-officedocument.presentationml.notesSlide+xml"/>
  <Override PartName="/ppt/comments/comment4.xml" ContentType="application/vnd.openxmlformats-officedocument.presentationml.comments+xml"/>
  <Override PartName="/ppt/tags/tag16.xml" ContentType="application/vnd.openxmlformats-officedocument.presentationml.tags+xml"/>
  <Override PartName="/ppt/notesSlides/notesSlide13.xml" ContentType="application/vnd.openxmlformats-officedocument.presentationml.notesSlide+xml"/>
  <Override PartName="/ppt/comments/comment5.xml" ContentType="application/vnd.openxmlformats-officedocument.presentationml.comments+xml"/>
  <Override PartName="/ppt/tags/tag17.xml" ContentType="application/vnd.openxmlformats-officedocument.presentationml.tags+xml"/>
  <Override PartName="/ppt/notesSlides/notesSlide14.xml" ContentType="application/vnd.openxmlformats-officedocument.presentationml.notesSlide+xml"/>
  <Override PartName="/ppt/comments/comment6.xml" ContentType="application/vnd.openxmlformats-officedocument.presentationml.comments+xml"/>
  <Override PartName="/ppt/tags/tag18.xml" ContentType="application/vnd.openxmlformats-officedocument.presentationml.tags+xml"/>
  <Override PartName="/ppt/notesSlides/notesSlide15.xml" ContentType="application/vnd.openxmlformats-officedocument.presentationml.notesSlide+xml"/>
  <Override PartName="/ppt/tags/tag19.xml" ContentType="application/vnd.openxmlformats-officedocument.presentationml.tags+xml"/>
  <Override PartName="/ppt/notesSlides/notesSlide16.xml" ContentType="application/vnd.openxmlformats-officedocument.presentationml.notesSlide+xml"/>
  <Override PartName="/ppt/tags/tag20.xml" ContentType="application/vnd.openxmlformats-officedocument.presentationml.tags+xml"/>
  <Override PartName="/ppt/notesSlides/notesSlide17.xml" ContentType="application/vnd.openxmlformats-officedocument.presentationml.notesSlide+xml"/>
  <Override PartName="/ppt/tags/tag21.xml" ContentType="application/vnd.openxmlformats-officedocument.presentationml.tags+xml"/>
  <Override PartName="/ppt/notesSlides/notesSlide18.xml" ContentType="application/vnd.openxmlformats-officedocument.presentationml.notesSlide+xml"/>
  <Override PartName="/ppt/comments/comment7.xml" ContentType="application/vnd.openxmlformats-officedocument.presentationml.comments+xml"/>
  <Override PartName="/ppt/tags/tag22.xml" ContentType="application/vnd.openxmlformats-officedocument.presentationml.tags+xml"/>
  <Override PartName="/ppt/notesSlides/notesSlide19.xml" ContentType="application/vnd.openxmlformats-officedocument.presentationml.notesSlide+xml"/>
  <Override PartName="/ppt/tags/tag23.xml" ContentType="application/vnd.openxmlformats-officedocument.presentationml.tags+xml"/>
  <Override PartName="/ppt/notesSlides/notesSlide20.xml" ContentType="application/vnd.openxmlformats-officedocument.presentationml.notesSlide+xml"/>
  <Override PartName="/ppt/tags/tag24.xml" ContentType="application/vnd.openxmlformats-officedocument.presentationml.tags+xml"/>
  <Override PartName="/ppt/notesSlides/notesSlide21.xml" ContentType="application/vnd.openxmlformats-officedocument.presentationml.notesSlide+xml"/>
  <Override PartName="/ppt/comments/comment8.xml" ContentType="application/vnd.openxmlformats-officedocument.presentationml.comments+xml"/>
  <Override PartName="/ppt/tags/tag25.xml" ContentType="application/vnd.openxmlformats-officedocument.presentationml.tags+xml"/>
  <Override PartName="/ppt/notesSlides/notesSlide22.xml" ContentType="application/vnd.openxmlformats-officedocument.presentationml.notesSlide+xml"/>
  <Override PartName="/ppt/comments/comment9.xml" ContentType="application/vnd.openxmlformats-officedocument.presentationml.comments+xml"/>
  <Override PartName="/ppt/tags/tag26.xml" ContentType="application/vnd.openxmlformats-officedocument.presentationml.tags+xml"/>
  <Override PartName="/ppt/notesSlides/notesSlide23.xml" ContentType="application/vnd.openxmlformats-officedocument.presentationml.notesSlide+xml"/>
  <Override PartName="/ppt/comments/comment10.xml" ContentType="application/vnd.openxmlformats-officedocument.presentationml.comments+xml"/>
  <Override PartName="/ppt/tags/tag27.xml" ContentType="application/vnd.openxmlformats-officedocument.presentationml.tags+xml"/>
  <Override PartName="/ppt/notesSlides/notesSlide24.xml" ContentType="application/vnd.openxmlformats-officedocument.presentationml.notesSlide+xml"/>
  <Override PartName="/ppt/comments/comment11.xml" ContentType="application/vnd.openxmlformats-officedocument.presentationml.comments+xml"/>
  <Override PartName="/ppt/tags/tag28.xml" ContentType="application/vnd.openxmlformats-officedocument.presentationml.tags+xml"/>
  <Override PartName="/ppt/notesSlides/notesSlide25.xml" ContentType="application/vnd.openxmlformats-officedocument.presentationml.notesSlide+xml"/>
  <Override PartName="/ppt/comments/comment12.xml" ContentType="application/vnd.openxmlformats-officedocument.presentationml.comments+xml"/>
  <Override PartName="/ppt/tags/tag29.xml" ContentType="application/vnd.openxmlformats-officedocument.presentationml.tags+xml"/>
  <Override PartName="/ppt/notesSlides/notesSlide26.xml" ContentType="application/vnd.openxmlformats-officedocument.presentationml.notesSlide+xml"/>
  <Override PartName="/ppt/tags/tag30.xml" ContentType="application/vnd.openxmlformats-officedocument.presentationml.tags+xml"/>
  <Override PartName="/ppt/notesSlides/notesSlide27.xml" ContentType="application/vnd.openxmlformats-officedocument.presentationml.notesSlide+xml"/>
  <Override PartName="/ppt/comments/comment13.xml" ContentType="application/vnd.openxmlformats-officedocument.presentationml.comments+xml"/>
  <Override PartName="/ppt/tags/tag31.xml" ContentType="application/vnd.openxmlformats-officedocument.presentationml.tags+xml"/>
  <Override PartName="/ppt/notesSlides/notesSlide28.xml" ContentType="application/vnd.openxmlformats-officedocument.presentationml.notesSlide+xml"/>
  <Override PartName="/ppt/tags/tag32.xml" ContentType="application/vnd.openxmlformats-officedocument.presentationml.tags+xml"/>
  <Override PartName="/ppt/notesSlides/notesSlide29.xml" ContentType="application/vnd.openxmlformats-officedocument.presentationml.notesSlide+xml"/>
  <Override PartName="/ppt/tags/tag33.xml" ContentType="application/vnd.openxmlformats-officedocument.presentationml.tags+xml"/>
  <Override PartName="/ppt/notesSlides/notesSlide30.xml" ContentType="application/vnd.openxmlformats-officedocument.presentationml.notesSlide+xml"/>
  <Override PartName="/ppt/tags/tag34.xml" ContentType="application/vnd.openxmlformats-officedocument.presentationml.tags+xml"/>
  <Override PartName="/ppt/notesSlides/notesSlide31.xml" ContentType="application/vnd.openxmlformats-officedocument.presentationml.notesSlide+xml"/>
  <Override PartName="/ppt/tags/tag35.xml" ContentType="application/vnd.openxmlformats-officedocument.presentationml.tags+xml"/>
  <Override PartName="/ppt/notesSlides/notesSlide32.xml" ContentType="application/vnd.openxmlformats-officedocument.presentationml.notesSlide+xml"/>
  <Override PartName="/ppt/tags/tag36.xml" ContentType="application/vnd.openxmlformats-officedocument.presentationml.tags+xml"/>
  <Override PartName="/ppt/notesSlides/notesSlide33.xml" ContentType="application/vnd.openxmlformats-officedocument.presentationml.notesSlide+xml"/>
  <Override PartName="/ppt/tags/tag37.xml" ContentType="application/vnd.openxmlformats-officedocument.presentationml.tags+xml"/>
  <Override PartName="/ppt/notesSlides/notesSlide34.xml" ContentType="application/vnd.openxmlformats-officedocument.presentationml.notesSlide+xml"/>
  <Override PartName="/ppt/tags/tag38.xml" ContentType="application/vnd.openxmlformats-officedocument.presentationml.tags+xml"/>
  <Override PartName="/ppt/notesSlides/notesSlide35.xml" ContentType="application/vnd.openxmlformats-officedocument.presentationml.notesSlide+xml"/>
  <Override PartName="/ppt/tags/tag39.xml" ContentType="application/vnd.openxmlformats-officedocument.presentationml.tags+xml"/>
  <Override PartName="/ppt/notesSlides/notesSlide36.xml" ContentType="application/vnd.openxmlformats-officedocument.presentationml.notesSlide+xml"/>
  <Override PartName="/ppt/tags/tag40.xml" ContentType="application/vnd.openxmlformats-officedocument.presentationml.tags+xml"/>
  <Override PartName="/ppt/notesSlides/notesSlide37.xml" ContentType="application/vnd.openxmlformats-officedocument.presentationml.notesSlide+xml"/>
  <Override PartName="/ppt/tags/tag41.xml" ContentType="application/vnd.openxmlformats-officedocument.presentationml.tags+xml"/>
  <Override PartName="/ppt/notesSlides/notesSlide38.xml" ContentType="application/vnd.openxmlformats-officedocument.presentationml.notesSlide+xml"/>
  <Override PartName="/ppt/tags/tag42.xml" ContentType="application/vnd.openxmlformats-officedocument.presentationml.tags+xml"/>
  <Override PartName="/ppt/notesSlides/notesSlide39.xml" ContentType="application/vnd.openxmlformats-officedocument.presentationml.notesSlide+xml"/>
  <Override PartName="/ppt/tags/tag43.xml" ContentType="application/vnd.openxmlformats-officedocument.presentationml.tags+xml"/>
  <Override PartName="/ppt/notesSlides/notesSlide40.xml" ContentType="application/vnd.openxmlformats-officedocument.presentationml.notesSlide+xml"/>
  <Override PartName="/ppt/tags/tag44.xml" ContentType="application/vnd.openxmlformats-officedocument.presentationml.tags+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Lst>
  <p:notesMasterIdLst>
    <p:notesMasterId r:id="rId44"/>
  </p:notesMasterIdLst>
  <p:sldIdLst>
    <p:sldId id="256" r:id="rId2"/>
    <p:sldId id="309" r:id="rId3"/>
    <p:sldId id="268" r:id="rId4"/>
    <p:sldId id="278" r:id="rId5"/>
    <p:sldId id="333" r:id="rId6"/>
    <p:sldId id="433" r:id="rId7"/>
    <p:sldId id="410" r:id="rId8"/>
    <p:sldId id="432" r:id="rId9"/>
    <p:sldId id="434" r:id="rId10"/>
    <p:sldId id="435" r:id="rId11"/>
    <p:sldId id="411" r:id="rId12"/>
    <p:sldId id="440" r:id="rId13"/>
    <p:sldId id="436" r:id="rId14"/>
    <p:sldId id="437" r:id="rId15"/>
    <p:sldId id="438" r:id="rId16"/>
    <p:sldId id="439" r:id="rId17"/>
    <p:sldId id="424" r:id="rId18"/>
    <p:sldId id="413" r:id="rId19"/>
    <p:sldId id="442" r:id="rId20"/>
    <p:sldId id="444" r:id="rId21"/>
    <p:sldId id="455" r:id="rId22"/>
    <p:sldId id="453" r:id="rId23"/>
    <p:sldId id="457" r:id="rId24"/>
    <p:sldId id="454" r:id="rId25"/>
    <p:sldId id="443" r:id="rId26"/>
    <p:sldId id="431" r:id="rId27"/>
    <p:sldId id="462" r:id="rId28"/>
    <p:sldId id="463" r:id="rId29"/>
    <p:sldId id="464" r:id="rId30"/>
    <p:sldId id="420" r:id="rId31"/>
    <p:sldId id="422" r:id="rId32"/>
    <p:sldId id="458" r:id="rId33"/>
    <p:sldId id="459" r:id="rId34"/>
    <p:sldId id="460" r:id="rId35"/>
    <p:sldId id="461" r:id="rId36"/>
    <p:sldId id="451" r:id="rId37"/>
    <p:sldId id="421" r:id="rId38"/>
    <p:sldId id="423" r:id="rId39"/>
    <p:sldId id="386" r:id="rId40"/>
    <p:sldId id="441" r:id="rId41"/>
    <p:sldId id="445" r:id="rId42"/>
    <p:sldId id="450" r:id="rId43"/>
  </p:sldIdLst>
  <p:sldSz cx="10239375" cy="5003800"/>
  <p:notesSz cx="6858000" cy="9144000"/>
  <p:custDataLst>
    <p:tags r:id="rId4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56"/>
            <p14:sldId id="309"/>
            <p14:sldId id="268"/>
            <p14:sldId id="278"/>
            <p14:sldId id="333"/>
            <p14:sldId id="433"/>
            <p14:sldId id="410"/>
            <p14:sldId id="432"/>
            <p14:sldId id="434"/>
            <p14:sldId id="435"/>
            <p14:sldId id="411"/>
            <p14:sldId id="440"/>
            <p14:sldId id="436"/>
            <p14:sldId id="437"/>
            <p14:sldId id="438"/>
            <p14:sldId id="439"/>
            <p14:sldId id="424"/>
            <p14:sldId id="413"/>
            <p14:sldId id="442"/>
            <p14:sldId id="444"/>
            <p14:sldId id="455"/>
            <p14:sldId id="453"/>
            <p14:sldId id="457"/>
            <p14:sldId id="454"/>
            <p14:sldId id="443"/>
            <p14:sldId id="431"/>
            <p14:sldId id="462"/>
            <p14:sldId id="463"/>
            <p14:sldId id="464"/>
            <p14:sldId id="420"/>
            <p14:sldId id="422"/>
            <p14:sldId id="458"/>
            <p14:sldId id="459"/>
            <p14:sldId id="460"/>
            <p14:sldId id="461"/>
            <p14:sldId id="451"/>
            <p14:sldId id="421"/>
            <p14:sldId id="423"/>
          </p14:sldIdLst>
        </p14:section>
        <p14:section name="Appendix" id="{61A5EB1E-5BAC-224D-8F20-5D1D8E086C2B}">
          <p14:sldIdLst>
            <p14:sldId id="386"/>
            <p14:sldId id="441"/>
            <p14:sldId id="445"/>
            <p14:sldId id="45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72" clrIdx="0">
    <p:extLst/>
  </p:cmAuthor>
  <p:cmAuthor id="2" name="Benita Gomes" initials="BG" lastIdx="3" clrIdx="1">
    <p:extLst>
      <p:ext uri="{19B8F6BF-5375-455C-9EA6-DF929625EA0E}">
        <p15:presenceInfo xmlns:p15="http://schemas.microsoft.com/office/powerpoint/2012/main" userId="Benita Gom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500"/>
    <p:restoredTop sz="76174" autoAdjust="0"/>
  </p:normalViewPr>
  <p:slideViewPr>
    <p:cSldViewPr snapToGrid="0" snapToObjects="1">
      <p:cViewPr varScale="1">
        <p:scale>
          <a:sx n="118" d="100"/>
          <a:sy n="118" d="100"/>
        </p:scale>
        <p:origin x="46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6-13T17:55:33.617" idx="60">
    <p:pos x="1927" y="2243"/>
    <p:text>Component01</p:text>
    <p:extLst mod="1">
      <p:ext uri="{C676402C-5697-4E1C-873F-D02D1690AC5C}">
        <p15:threadingInfo xmlns:p15="http://schemas.microsoft.com/office/powerpoint/2012/main" timeZoneBias="-180"/>
      </p:ext>
    </p:extLst>
  </p:cm>
  <p:cm authorId="1" dt="2018-06-13T17:55:41.722" idx="61">
    <p:pos x="4204" y="2124"/>
    <p:text>Component02</p:text>
    <p:extLst mod="1">
      <p:ext uri="{C676402C-5697-4E1C-873F-D02D1690AC5C}">
        <p15:threadingInfo xmlns:p15="http://schemas.microsoft.com/office/powerpoint/2012/main" timeZoneBias="-18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18-06-14T13:38:06.306" idx="71">
    <p:pos x="5364" y="2647"/>
    <p:text>Button01</p:text>
    <p:extLst>
      <p:ext uri="{C676402C-5697-4E1C-873F-D02D1690AC5C}">
        <p15:threadingInfo xmlns:p15="http://schemas.microsoft.com/office/powerpoint/2012/main" timeZoneBias="-18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18-06-14T09:56:10.007" idx="66">
    <p:pos x="5809" y="713"/>
    <p:text>Button01</p:text>
    <p:extLst>
      <p:ext uri="{C676402C-5697-4E1C-873F-D02D1690AC5C}">
        <p15:threadingInfo xmlns:p15="http://schemas.microsoft.com/office/powerpoint/2012/main" timeZoneBias="-180"/>
      </p:ext>
    </p:extLst>
  </p:cm>
  <p:cm authorId="1" dt="2018-06-14T09:56:19.224" idx="67">
    <p:pos x="5299" y="1537"/>
    <p:text>Button02</p:text>
    <p:extLst mod="1">
      <p:ext uri="{C676402C-5697-4E1C-873F-D02D1690AC5C}">
        <p15:threadingInfo xmlns:p15="http://schemas.microsoft.com/office/powerpoint/2012/main" timeZoneBias="-180"/>
      </p:ext>
    </p:extLst>
  </p:cm>
  <p:cm authorId="1" dt="2018-06-14T10:53:15.758" idx="68">
    <p:pos x="5331" y="2441"/>
    <p:text>Button03</p:text>
    <p:extLst>
      <p:ext uri="{C676402C-5697-4E1C-873F-D02D1690AC5C}">
        <p15:threadingInfo xmlns:p15="http://schemas.microsoft.com/office/powerpoint/2012/main" timeZoneBias="-18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18-06-14T10:59:24.545" idx="69">
    <p:pos x="3193" y="2265"/>
    <p:text>Button01</p:text>
    <p:extLst>
      <p:ext uri="{C676402C-5697-4E1C-873F-D02D1690AC5C}">
        <p15:threadingInfo xmlns:p15="http://schemas.microsoft.com/office/powerpoint/2012/main" timeZoneBias="-18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1" dt="2018-06-14T16:24:12.886" idx="72">
    <p:pos x="4972" y="1339"/>
    <p:text>Img19</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6-13T18:14:21.634" idx="62">
    <p:pos x="2236" y="2060"/>
    <p:text>Button01</p:text>
    <p:extLst>
      <p:ext uri="{C676402C-5697-4E1C-873F-D02D1690AC5C}">
        <p15:threadingInfo xmlns:p15="http://schemas.microsoft.com/office/powerpoint/2012/main" timeZoneBias="-180"/>
      </p:ext>
    </p:extLst>
  </p:cm>
  <p:cm authorId="1" dt="2018-06-13T18:14:30.136" idx="63">
    <p:pos x="4120" y="2080"/>
    <p:text>Button02</p:text>
    <p:extLst>
      <p:ext uri="{C676402C-5697-4E1C-873F-D02D1690AC5C}">
        <p15:threadingInfo xmlns:p15="http://schemas.microsoft.com/office/powerpoint/2012/main" timeZoneBias="-180"/>
      </p:ext>
    </p:extLst>
  </p:cm>
  <p:cm authorId="1" dt="2018-06-13T18:14:37.628" idx="64">
    <p:pos x="5946" y="2050"/>
    <p:text>Button03</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06-13T17:33:46.991" idx="57">
    <p:pos x="2255" y="1465"/>
    <p:text>Button01</p:text>
    <p:extLst mod="1">
      <p:ext uri="{C676402C-5697-4E1C-873F-D02D1690AC5C}">
        <p15:threadingInfo xmlns:p15="http://schemas.microsoft.com/office/powerpoint/2012/main" timeZoneBias="-180"/>
      </p:ext>
    </p:extLst>
  </p:cm>
  <p:cm authorId="1" dt="2018-06-13T17:33:56.854" idx="58">
    <p:pos x="5516" y="1807"/>
    <p:text>Button02</p:text>
    <p:extLst mod="1">
      <p:ext uri="{C676402C-5697-4E1C-873F-D02D1690AC5C}">
        <p15:threadingInfo xmlns:p15="http://schemas.microsoft.com/office/powerpoint/2012/main" timeZoneBias="-1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8-06-13T18:29:15.475" idx="65">
    <p:pos x="3642" y="2070"/>
    <p:text>Button01</p:text>
    <p:extLst>
      <p:ext uri="{C676402C-5697-4E1C-873F-D02D1690AC5C}">
        <p15:threadingInfo xmlns:p15="http://schemas.microsoft.com/office/powerpoint/2012/main" timeZoneBias="-18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8-06-13T18:29:15.475" idx="65">
    <p:pos x="3642" y="2646"/>
    <p:text>Button01</p:text>
    <p:extLst>
      <p:ext uri="{C676402C-5697-4E1C-873F-D02D1690AC5C}">
        <p15:threadingInfo xmlns:p15="http://schemas.microsoft.com/office/powerpoint/2012/main" timeZoneBias="-18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8-06-13T18:29:15.475" idx="65">
    <p:pos x="3642" y="2646"/>
    <p:text>Button01</p:text>
    <p:extLst>
      <p:ext uri="{C676402C-5697-4E1C-873F-D02D1690AC5C}">
        <p15:threadingInfo xmlns:p15="http://schemas.microsoft.com/office/powerpoint/2012/main" timeZoneBias="-18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8-06-14T09:56:10.007" idx="66">
    <p:pos x="2783" y="2031"/>
    <p:text>Button01</p:text>
    <p:extLst>
      <p:ext uri="{C676402C-5697-4E1C-873F-D02D1690AC5C}">
        <p15:threadingInfo xmlns:p15="http://schemas.microsoft.com/office/powerpoint/2012/main" timeZoneBias="-180"/>
      </p:ext>
    </p:extLst>
  </p:cm>
  <p:cm authorId="1" dt="2018-06-14T09:56:19.224" idx="67">
    <p:pos x="5018" y="2480"/>
    <p:text>Button02</p:text>
    <p:extLst>
      <p:ext uri="{C676402C-5697-4E1C-873F-D02D1690AC5C}">
        <p15:threadingInfo xmlns:p15="http://schemas.microsoft.com/office/powerpoint/2012/main" timeZoneBias="-18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8-06-14T13:38:06.306" idx="71">
    <p:pos x="3156" y="2679"/>
    <p:text>Button01</p:text>
    <p:extLst>
      <p:ext uri="{C676402C-5697-4E1C-873F-D02D1690AC5C}">
        <p15:threadingInfo xmlns:p15="http://schemas.microsoft.com/office/powerpoint/2012/main" timeZoneBias="-18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18-06-14T13:38:06.306" idx="71">
    <p:pos x="3156" y="2679"/>
    <p:text>Button01</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20/09/2018</a:t>
            </a:fld>
            <a:endParaRPr lang="en-GB"/>
          </a:p>
        </p:txBody>
      </p:sp>
      <p:sp>
        <p:nvSpPr>
          <p:cNvPr id="4" name="Slide Image Placeholder 3"/>
          <p:cNvSpPr>
            <a:spLocks noGrp="1" noRot="1" noChangeAspect="1"/>
          </p:cNvSpPr>
          <p:nvPr>
            <p:ph type="sldImg" idx="2"/>
          </p:nvPr>
        </p:nvSpPr>
        <p:spPr>
          <a:xfrm>
            <a:off x="271463" y="1143000"/>
            <a:ext cx="63150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www.allaboutcircuits.com/tools/resistor-color-code-calculator/"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www.allaboutcircuits.com/tools/resistor-color-code-calculator/"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navigation on site: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This information needs to be taken into account and needs to stated on the LMS, perhaps as part of the introduction? </a:t>
            </a:r>
          </a:p>
        </p:txBody>
      </p:sp>
      <p:sp>
        <p:nvSpPr>
          <p:cNvPr id="4" name="Slide Number Placeholder 3"/>
          <p:cNvSpPr>
            <a:spLocks noGrp="1"/>
          </p:cNvSpPr>
          <p:nvPr>
            <p:ph type="sldNum" sz="quarter" idx="10"/>
          </p:nvPr>
        </p:nvSpPr>
        <p:spPr/>
        <p:txBody>
          <a:bodyPr/>
          <a:lstStyle/>
          <a:p>
            <a:fld id="{16FEC50E-693F-7248-AD71-EC691CF637E1}" type="slidenum">
              <a:rPr lang="en-GB" smtClean="0"/>
              <a:t>2</a:t>
            </a:fld>
            <a:endParaRPr lang="en-GB"/>
          </a:p>
        </p:txBody>
      </p:sp>
    </p:spTree>
    <p:extLst>
      <p:ext uri="{BB962C8B-B14F-4D97-AF65-F5344CB8AC3E}">
        <p14:creationId xmlns:p14="http://schemas.microsoft.com/office/powerpoint/2010/main" val="2253151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Img08 = picture of a all the things required. In the picture have a smartphone with the calculator app open on screen.</a:t>
            </a:r>
          </a:p>
        </p:txBody>
      </p:sp>
      <p:sp>
        <p:nvSpPr>
          <p:cNvPr id="4" name="Slide Number Placeholder 3"/>
          <p:cNvSpPr>
            <a:spLocks noGrp="1"/>
          </p:cNvSpPr>
          <p:nvPr>
            <p:ph type="sldNum" sz="quarter" idx="10"/>
          </p:nvPr>
        </p:nvSpPr>
        <p:spPr/>
        <p:txBody>
          <a:bodyPr/>
          <a:lstStyle/>
          <a:p>
            <a:fld id="{16FEC50E-693F-7248-AD71-EC691CF637E1}" type="slidenum">
              <a:rPr lang="en-GB" smtClean="0"/>
              <a:t>11</a:t>
            </a:fld>
            <a:endParaRPr lang="en-GB"/>
          </a:p>
        </p:txBody>
      </p:sp>
    </p:spTree>
    <p:extLst>
      <p:ext uri="{BB962C8B-B14F-4D97-AF65-F5344CB8AC3E}">
        <p14:creationId xmlns:p14="http://schemas.microsoft.com/office/powerpoint/2010/main" val="4051710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Img08a = image of the same multimeter guide screenshot as used in 10_02_03 slide 10 linking to the same document.</a:t>
            </a:r>
          </a:p>
        </p:txBody>
      </p:sp>
      <p:sp>
        <p:nvSpPr>
          <p:cNvPr id="4" name="Slide Number Placeholder 3"/>
          <p:cNvSpPr>
            <a:spLocks noGrp="1"/>
          </p:cNvSpPr>
          <p:nvPr>
            <p:ph type="sldNum" sz="quarter" idx="10"/>
          </p:nvPr>
        </p:nvSpPr>
        <p:spPr/>
        <p:txBody>
          <a:bodyPr/>
          <a:lstStyle/>
          <a:p>
            <a:fld id="{16FEC50E-693F-7248-AD71-EC691CF637E1}" type="slidenum">
              <a:rPr lang="en-GB" smtClean="0"/>
              <a:t>12</a:t>
            </a:fld>
            <a:endParaRPr lang="en-GB"/>
          </a:p>
        </p:txBody>
      </p:sp>
    </p:spTree>
    <p:extLst>
      <p:ext uri="{BB962C8B-B14F-4D97-AF65-F5344CB8AC3E}">
        <p14:creationId xmlns:p14="http://schemas.microsoft.com/office/powerpoint/2010/main" val="42628466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Img09 = image of the words “Step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Button01 = on click, check the voltage entered. It should be between 8V and 9.5V.</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in range – That look’s about right. Remember to make a note of the voltage on your paper.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not in range - </a:t>
            </a:r>
            <a:r>
              <a:rPr lang="en-GB" dirty="0"/>
              <a:t>Your battery’s voltage should be about 9V. If it is less than 8V, you should try and get a new battery. If you cannot right now, use the voltage reading you got. Remember to write it down on you paper.</a:t>
            </a: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13</a:t>
            </a:fld>
            <a:endParaRPr lang="en-GB"/>
          </a:p>
        </p:txBody>
      </p:sp>
    </p:spTree>
    <p:extLst>
      <p:ext uri="{BB962C8B-B14F-4D97-AF65-F5344CB8AC3E}">
        <p14:creationId xmlns:p14="http://schemas.microsoft.com/office/powerpoint/2010/main" val="6498622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Img10 = image of the words “Step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Button01 = on click, check the current entered. It should be between </a:t>
            </a:r>
            <a:r>
              <a:rPr lang="en-GB" dirty="0"/>
              <a:t>18mA – 20mA.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in range – That look’s about right. Remember to make a note of the current on your paper.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not in range - </a:t>
            </a:r>
            <a:r>
              <a:rPr lang="en-GB" dirty="0"/>
              <a:t>Your current reading should be about 19mA. Check it again. </a:t>
            </a:r>
            <a:r>
              <a:rPr lang="en-US" dirty="0"/>
              <a:t>If your voltage was less than 8V, your current could be less than 18mA. If so, use this reading but remember to make a note of it on your paper.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14</a:t>
            </a:fld>
            <a:endParaRPr lang="en-GB"/>
          </a:p>
        </p:txBody>
      </p:sp>
    </p:spTree>
    <p:extLst>
      <p:ext uri="{BB962C8B-B14F-4D97-AF65-F5344CB8AC3E}">
        <p14:creationId xmlns:p14="http://schemas.microsoft.com/office/powerpoint/2010/main" val="36691638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Img11 = image of the words “Step 3” as well as the VIR triangle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Button01 = on click, check the resistance entered. It should be between </a:t>
            </a:r>
            <a:r>
              <a:rPr lang="en-GB" dirty="0"/>
              <a:t>447</a:t>
            </a:r>
            <a:r>
              <a:rPr lang="el-GR" dirty="0"/>
              <a:t>Ω</a:t>
            </a:r>
            <a:r>
              <a:rPr lang="en-US" dirty="0"/>
              <a:t> – 500</a:t>
            </a:r>
            <a:r>
              <a:rPr lang="el-GR" dirty="0"/>
              <a:t>Ω</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in range – That look’s about right. Well done. You have fond out that your resistor has a resistance of about 470</a:t>
            </a:r>
            <a:r>
              <a:rPr lang="el-GR" dirty="0"/>
              <a:t>Ω</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not in range - </a:t>
            </a:r>
            <a:r>
              <a:rPr lang="en-GB" dirty="0"/>
              <a:t>Your resistance calculation answer should be about </a:t>
            </a:r>
            <a:r>
              <a:rPr lang="en-US" dirty="0"/>
              <a:t>470</a:t>
            </a:r>
            <a:r>
              <a:rPr lang="el-GR" dirty="0"/>
              <a:t>Ω</a:t>
            </a:r>
            <a:r>
              <a:rPr lang="en-GB" dirty="0"/>
              <a:t>. Check your calculations again.</a:t>
            </a: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15</a:t>
            </a:fld>
            <a:endParaRPr lang="en-GB"/>
          </a:p>
        </p:txBody>
      </p:sp>
    </p:spTree>
    <p:extLst>
      <p:ext uri="{BB962C8B-B14F-4D97-AF65-F5344CB8AC3E}">
        <p14:creationId xmlns:p14="http://schemas.microsoft.com/office/powerpoint/2010/main" val="30246576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Img12 = image of the words “Step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Yes/No option: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Yes – That’s right. Measuring the resistance of the resistor directly should give us more or less the same answer as before. Before, we were calculating the resistance of the whole circuit but the wires, being very good conductors, should have contributed very little to this total. The wires do have a little bit of resistance which is why the resistance in the whole circuit is a little bit more than the resistance of the resistor.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 – It look’s like something has gone wrong. Check your resistance measurement again.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16</a:t>
            </a:fld>
            <a:endParaRPr lang="en-GB"/>
          </a:p>
        </p:txBody>
      </p:sp>
    </p:spTree>
    <p:extLst>
      <p:ext uri="{BB962C8B-B14F-4D97-AF65-F5344CB8AC3E}">
        <p14:creationId xmlns:p14="http://schemas.microsoft.com/office/powerpoint/2010/main" val="34731795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US" dirty="0"/>
              <a:t>Img13 = screenshot of vid02 (see brief). On click of image play vid02 full screen.</a:t>
            </a: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17</a:t>
            </a:fld>
            <a:endParaRPr lang="en-GB"/>
          </a:p>
        </p:txBody>
      </p:sp>
    </p:spTree>
    <p:extLst>
      <p:ext uri="{BB962C8B-B14F-4D97-AF65-F5344CB8AC3E}">
        <p14:creationId xmlns:p14="http://schemas.microsoft.com/office/powerpoint/2010/main" val="17057734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Youtube</a:t>
            </a:r>
            <a:r>
              <a:rPr lang="en-US" dirty="0"/>
              <a:t> video: URL = h</a:t>
            </a:r>
            <a:r>
              <a:rPr lang="en-GB" dirty="0" err="1"/>
              <a:t>tps</a:t>
            </a:r>
            <a:r>
              <a:rPr lang="en-GB" dirty="0"/>
              <a:t>://</a:t>
            </a:r>
            <a:r>
              <a:rPr lang="en-GB" dirty="0" err="1"/>
              <a:t>www.youtube.com</a:t>
            </a:r>
            <a:r>
              <a:rPr lang="en-GB" dirty="0"/>
              <a:t>/</a:t>
            </a:r>
            <a:r>
              <a:rPr lang="en-GB" dirty="0" err="1"/>
              <a:t>watch?v</a:t>
            </a:r>
            <a:r>
              <a:rPr lang="en-GB" dirty="0"/>
              <a:t>=SjlnW5g9np4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Play video full screen</a:t>
            </a:r>
          </a:p>
        </p:txBody>
      </p:sp>
      <p:sp>
        <p:nvSpPr>
          <p:cNvPr id="4" name="Slide Number Placeholder 3"/>
          <p:cNvSpPr>
            <a:spLocks noGrp="1"/>
          </p:cNvSpPr>
          <p:nvPr>
            <p:ph type="sldNum" sz="quarter" idx="10"/>
          </p:nvPr>
        </p:nvSpPr>
        <p:spPr/>
        <p:txBody>
          <a:bodyPr/>
          <a:lstStyle/>
          <a:p>
            <a:fld id="{16FEC50E-693F-7248-AD71-EC691CF637E1}" type="slidenum">
              <a:rPr lang="en-GB" smtClean="0"/>
              <a:t>18</a:t>
            </a:fld>
            <a:endParaRPr lang="en-GB"/>
          </a:p>
        </p:txBody>
      </p:sp>
    </p:spTree>
    <p:extLst>
      <p:ext uri="{BB962C8B-B14F-4D97-AF65-F5344CB8AC3E}">
        <p14:creationId xmlns:p14="http://schemas.microsoft.com/office/powerpoint/2010/main" val="32409881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charset="0"/>
              <a:buNone/>
              <a:tabLst/>
              <a:defRPr/>
            </a:pPr>
            <a:r>
              <a:rPr lang="en-GB" sz="1200" dirty="0"/>
              <a:t>Img14 = image of the 470k</a:t>
            </a:r>
            <a:r>
              <a:rPr lang="el-GR" sz="1200" dirty="0"/>
              <a:t>Ω</a:t>
            </a:r>
            <a:r>
              <a:rPr lang="en-US" sz="1200" dirty="0"/>
              <a:t> resistor with the following written next to each band</a:t>
            </a:r>
            <a:endParaRPr lang="en-GB" sz="1200" dirty="0"/>
          </a:p>
          <a:p>
            <a:pPr marL="342900" indent="-342900">
              <a:buFont typeface="Arial" charset="0"/>
              <a:buChar char="•"/>
            </a:pPr>
            <a:r>
              <a:rPr lang="en-GB" sz="1200" dirty="0"/>
              <a:t>The first band is yellow</a:t>
            </a:r>
          </a:p>
          <a:p>
            <a:pPr marL="342900" indent="-342900">
              <a:buFont typeface="Arial" charset="0"/>
              <a:buChar char="•"/>
            </a:pPr>
            <a:r>
              <a:rPr lang="en-GB" sz="1200" dirty="0"/>
              <a:t>The second band is violet</a:t>
            </a:r>
          </a:p>
          <a:p>
            <a:pPr marL="342900" indent="-342900">
              <a:buFont typeface="Arial" charset="0"/>
              <a:buChar char="•"/>
            </a:pPr>
            <a:r>
              <a:rPr lang="en-GB" sz="1200" dirty="0"/>
              <a:t>The third band is brown</a:t>
            </a:r>
          </a:p>
          <a:p>
            <a:pPr marL="342900" indent="-342900">
              <a:buFont typeface="Arial" charset="0"/>
              <a:buChar char="•"/>
            </a:pPr>
            <a:r>
              <a:rPr lang="en-GB" sz="1200" dirty="0"/>
              <a:t>The fourth band is gold</a:t>
            </a:r>
          </a:p>
          <a:p>
            <a:pPr marL="0" indent="0">
              <a:buFont typeface="Arial" charset="0"/>
              <a:buNone/>
            </a:pPr>
            <a:endParaRPr lang="en-GB" sz="1200" dirty="0"/>
          </a:p>
          <a:p>
            <a:pPr marL="0" indent="0">
              <a:buFont typeface="Arial" charset="0"/>
              <a:buNone/>
            </a:pPr>
            <a:r>
              <a:rPr lang="en-GB" sz="1200" dirty="0"/>
              <a:t>Button01 = on click download a resistor colour chart. Create the chart based on the one at https://</a:t>
            </a:r>
            <a:r>
              <a:rPr lang="en-GB" sz="1200" dirty="0" err="1"/>
              <a:t>itll.colorado.edu</a:t>
            </a:r>
            <a:r>
              <a:rPr lang="en-GB" sz="1200" dirty="0"/>
              <a:t>/images/uploads/</a:t>
            </a:r>
            <a:r>
              <a:rPr lang="en-GB" sz="1200" dirty="0" err="1"/>
              <a:t>resistorchart.jpg</a:t>
            </a:r>
            <a:endParaRPr lang="en-GB" sz="1200" dirty="0"/>
          </a:p>
          <a:p>
            <a:pPr marL="0" indent="0">
              <a:buFont typeface="Arial" charset="0"/>
              <a:buNone/>
            </a:pPr>
            <a:r>
              <a:rPr lang="en-GB" sz="1200" dirty="0"/>
              <a:t>Button02 = on click check the answers given.</a:t>
            </a:r>
          </a:p>
          <a:p>
            <a:pPr marL="0" indent="0">
              <a:buFont typeface="Arial" charset="0"/>
              <a:buNone/>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Resistance = 470000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Variance = 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Present feedback on check: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Correct: Well done! You got it.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Incorrect: That is not quite right. Have a look why.</a:t>
            </a:r>
          </a:p>
          <a:p>
            <a:pPr marL="342900" indent="-342900">
              <a:buFont typeface="Arial" charset="0"/>
              <a:buChar char="•"/>
            </a:pPr>
            <a:r>
              <a:rPr lang="en-GB" dirty="0"/>
              <a:t>The first band is yellow </a:t>
            </a:r>
            <a:r>
              <a:rPr lang="mr-IN" dirty="0"/>
              <a:t>–</a:t>
            </a:r>
            <a:r>
              <a:rPr lang="en-GB" dirty="0"/>
              <a:t> this represents the </a:t>
            </a:r>
            <a:r>
              <a:rPr lang="en-GB" b="1" dirty="0"/>
              <a:t>first significant </a:t>
            </a:r>
            <a:r>
              <a:rPr lang="en-GB" dirty="0"/>
              <a:t>digit of 4</a:t>
            </a:r>
          </a:p>
          <a:p>
            <a:pPr marL="342900" indent="-342900">
              <a:buFont typeface="Arial" charset="0"/>
              <a:buChar char="•"/>
            </a:pPr>
            <a:r>
              <a:rPr lang="en-GB" dirty="0"/>
              <a:t>The second band is violet </a:t>
            </a:r>
            <a:r>
              <a:rPr lang="mr-IN" dirty="0"/>
              <a:t>–</a:t>
            </a:r>
            <a:r>
              <a:rPr lang="en-GB" dirty="0"/>
              <a:t> this represents the </a:t>
            </a:r>
            <a:r>
              <a:rPr lang="en-GB" b="1" dirty="0"/>
              <a:t>second significant </a:t>
            </a:r>
            <a:r>
              <a:rPr lang="en-GB" dirty="0"/>
              <a:t>digit of 7</a:t>
            </a:r>
          </a:p>
          <a:p>
            <a:pPr marL="342900" indent="-342900">
              <a:buFont typeface="Arial" charset="0"/>
              <a:buChar char="•"/>
            </a:pPr>
            <a:r>
              <a:rPr lang="en-GB" dirty="0"/>
              <a:t>The third band is yellow </a:t>
            </a:r>
            <a:r>
              <a:rPr lang="mr-IN" dirty="0"/>
              <a:t>–</a:t>
            </a:r>
            <a:r>
              <a:rPr lang="en-GB" dirty="0"/>
              <a:t> this represents the </a:t>
            </a:r>
            <a:r>
              <a:rPr lang="en-GB" b="1" dirty="0"/>
              <a:t>multiplier</a:t>
            </a:r>
            <a:r>
              <a:rPr lang="en-GB" dirty="0"/>
              <a:t> of x10k</a:t>
            </a:r>
            <a:r>
              <a:rPr lang="el-GR" dirty="0"/>
              <a:t>Ω</a:t>
            </a:r>
            <a:r>
              <a:rPr lang="en-GB" dirty="0"/>
              <a:t> or 10,000</a:t>
            </a:r>
            <a:r>
              <a:rPr lang="el-GR" dirty="0"/>
              <a:t>Ω</a:t>
            </a:r>
            <a:endParaRPr lang="en-GB" dirty="0"/>
          </a:p>
          <a:p>
            <a:pPr marL="342900" indent="-342900">
              <a:buFont typeface="Arial" charset="0"/>
              <a:buChar char="•"/>
            </a:pPr>
            <a:r>
              <a:rPr lang="en-GB" dirty="0"/>
              <a:t>The fourth band is gold </a:t>
            </a:r>
            <a:r>
              <a:rPr lang="mr-IN" dirty="0"/>
              <a:t>–</a:t>
            </a:r>
            <a:r>
              <a:rPr lang="en-GB" dirty="0"/>
              <a:t> this represents the tolerance of 5%</a:t>
            </a:r>
          </a:p>
          <a:p>
            <a:endParaRPr lang="en-GB" dirty="0"/>
          </a:p>
          <a:p>
            <a:r>
              <a:rPr lang="en-GB" dirty="0"/>
              <a:t>So our resistor value is 47 x 10000</a:t>
            </a:r>
            <a:r>
              <a:rPr lang="el-GR" dirty="0"/>
              <a:t>Ω</a:t>
            </a:r>
            <a:r>
              <a:rPr lang="en-GB" dirty="0"/>
              <a:t> +-5%. In other words 470000</a:t>
            </a:r>
            <a:r>
              <a:rPr lang="el-GR" dirty="0"/>
              <a:t>Ω</a:t>
            </a:r>
            <a:r>
              <a:rPr lang="en-GB" dirty="0"/>
              <a:t> +-5% or 470k</a:t>
            </a:r>
            <a:r>
              <a:rPr lang="el-GR" dirty="0"/>
              <a:t>Ω</a:t>
            </a:r>
            <a:r>
              <a:rPr lang="en-US" dirty="0"/>
              <a:t> +-5%</a:t>
            </a:r>
            <a:endParaRPr lang="en-GB" dirty="0"/>
          </a:p>
          <a:p>
            <a:pPr marL="0" indent="0">
              <a:buFont typeface="Arial" charset="0"/>
              <a:buNone/>
            </a:pPr>
            <a:endParaRPr lang="en-GB" sz="1200" dirty="0"/>
          </a:p>
        </p:txBody>
      </p:sp>
      <p:sp>
        <p:nvSpPr>
          <p:cNvPr id="4" name="Slide Number Placeholder 3"/>
          <p:cNvSpPr>
            <a:spLocks noGrp="1"/>
          </p:cNvSpPr>
          <p:nvPr>
            <p:ph type="sldNum" sz="quarter" idx="10"/>
          </p:nvPr>
        </p:nvSpPr>
        <p:spPr/>
        <p:txBody>
          <a:bodyPr/>
          <a:lstStyle/>
          <a:p>
            <a:fld id="{16FEC50E-693F-7248-AD71-EC691CF637E1}" type="slidenum">
              <a:rPr lang="en-GB" smtClean="0"/>
              <a:t>19</a:t>
            </a:fld>
            <a:endParaRPr lang="en-GB"/>
          </a:p>
        </p:txBody>
      </p:sp>
    </p:spTree>
    <p:extLst>
      <p:ext uri="{BB962C8B-B14F-4D97-AF65-F5344CB8AC3E}">
        <p14:creationId xmlns:p14="http://schemas.microsoft.com/office/powerpoint/2010/main" val="2595670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Img15 (see brief)</a:t>
            </a:r>
          </a:p>
        </p:txBody>
      </p:sp>
      <p:sp>
        <p:nvSpPr>
          <p:cNvPr id="4" name="Slide Number Placeholder 3"/>
          <p:cNvSpPr>
            <a:spLocks noGrp="1"/>
          </p:cNvSpPr>
          <p:nvPr>
            <p:ph type="sldNum" sz="quarter" idx="10"/>
          </p:nvPr>
        </p:nvSpPr>
        <p:spPr/>
        <p:txBody>
          <a:bodyPr/>
          <a:lstStyle/>
          <a:p>
            <a:fld id="{16FEC50E-693F-7248-AD71-EC691CF637E1}" type="slidenum">
              <a:rPr lang="en-GB" smtClean="0"/>
              <a:t>20</a:t>
            </a:fld>
            <a:endParaRPr lang="en-GB"/>
          </a:p>
        </p:txBody>
      </p:sp>
    </p:spTree>
    <p:extLst>
      <p:ext uri="{BB962C8B-B14F-4D97-AF65-F5344CB8AC3E}">
        <p14:creationId xmlns:p14="http://schemas.microsoft.com/office/powerpoint/2010/main" val="258173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3</a:t>
            </a:fld>
            <a:endParaRPr lang="en-GB"/>
          </a:p>
        </p:txBody>
      </p:sp>
    </p:spTree>
    <p:extLst>
      <p:ext uri="{BB962C8B-B14F-4D97-AF65-F5344CB8AC3E}">
        <p14:creationId xmlns:p14="http://schemas.microsoft.com/office/powerpoint/2010/main" val="15675495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Img15a = screenshot of vid03 (see brief). Play video full screen</a:t>
            </a:r>
          </a:p>
        </p:txBody>
      </p:sp>
      <p:sp>
        <p:nvSpPr>
          <p:cNvPr id="4" name="Slide Number Placeholder 3"/>
          <p:cNvSpPr>
            <a:spLocks noGrp="1"/>
          </p:cNvSpPr>
          <p:nvPr>
            <p:ph type="sldNum" sz="quarter" idx="10"/>
          </p:nvPr>
        </p:nvSpPr>
        <p:spPr/>
        <p:txBody>
          <a:bodyPr/>
          <a:lstStyle/>
          <a:p>
            <a:fld id="{16FEC50E-693F-7248-AD71-EC691CF637E1}" type="slidenum">
              <a:rPr lang="en-GB" smtClean="0"/>
              <a:t>21</a:t>
            </a:fld>
            <a:endParaRPr lang="en-GB"/>
          </a:p>
        </p:txBody>
      </p:sp>
    </p:spTree>
    <p:extLst>
      <p:ext uri="{BB962C8B-B14F-4D97-AF65-F5344CB8AC3E}">
        <p14:creationId xmlns:p14="http://schemas.microsoft.com/office/powerpoint/2010/main" val="10764189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Img15b = image of a 10k</a:t>
            </a:r>
            <a:r>
              <a:rPr lang="el-GR" dirty="0"/>
              <a:t>Ω</a:t>
            </a:r>
            <a:r>
              <a:rPr lang="en-US" dirty="0"/>
              <a:t> resistor (three band)</a:t>
            </a:r>
          </a:p>
          <a:p>
            <a:r>
              <a:rPr lang="en-GB" sz="1200" dirty="0"/>
              <a:t>Button01 = on click check the answers given.</a:t>
            </a:r>
          </a:p>
          <a:p>
            <a:r>
              <a:rPr lang="en-US" dirty="0"/>
              <a:t>Resistance = 10,000</a:t>
            </a:r>
          </a:p>
          <a:p>
            <a:r>
              <a:rPr lang="en-US" dirty="0"/>
              <a:t>Tolerance = 20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Present feedback on check: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Correct: Well done! You got it.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Incorrect: That is not quite right. Have a look why.</a:t>
            </a:r>
          </a:p>
          <a:p>
            <a:pPr marL="342900" indent="-342900">
              <a:buFont typeface="Arial" charset="0"/>
              <a:buChar char="•"/>
            </a:pPr>
            <a:r>
              <a:rPr lang="en-GB" dirty="0"/>
              <a:t>The first band is brown </a:t>
            </a:r>
            <a:r>
              <a:rPr lang="mr-IN" dirty="0"/>
              <a:t>–</a:t>
            </a:r>
            <a:r>
              <a:rPr lang="en-GB" dirty="0"/>
              <a:t> this represents the </a:t>
            </a:r>
            <a:r>
              <a:rPr lang="en-GB" b="1" dirty="0"/>
              <a:t>first significant </a:t>
            </a:r>
            <a:r>
              <a:rPr lang="en-GB" dirty="0"/>
              <a:t>digit of 1</a:t>
            </a:r>
          </a:p>
          <a:p>
            <a:pPr marL="342900" indent="-342900">
              <a:buFont typeface="Arial" charset="0"/>
              <a:buChar char="•"/>
            </a:pPr>
            <a:r>
              <a:rPr lang="en-GB" dirty="0"/>
              <a:t>The second band is black </a:t>
            </a:r>
            <a:r>
              <a:rPr lang="mr-IN" dirty="0"/>
              <a:t>–</a:t>
            </a:r>
            <a:r>
              <a:rPr lang="en-GB" dirty="0"/>
              <a:t> this represents the </a:t>
            </a:r>
            <a:r>
              <a:rPr lang="en-GB" b="1" dirty="0"/>
              <a:t>second significant </a:t>
            </a:r>
            <a:r>
              <a:rPr lang="en-GB" dirty="0"/>
              <a:t>digit of 0</a:t>
            </a:r>
          </a:p>
          <a:p>
            <a:pPr marL="342900" marR="0" lvl="0" indent="-342900" algn="l" defTabSz="914400" rtl="0" eaLnBrk="1" fontAlgn="auto" latinLnBrk="0" hangingPunct="1">
              <a:lnSpc>
                <a:spcPct val="100000"/>
              </a:lnSpc>
              <a:spcBef>
                <a:spcPts val="0"/>
              </a:spcBef>
              <a:spcAft>
                <a:spcPts val="0"/>
              </a:spcAft>
              <a:buClrTx/>
              <a:buSzTx/>
              <a:buFont typeface="Arial" charset="0"/>
              <a:buChar char="•"/>
              <a:tabLst/>
              <a:defRPr/>
            </a:pPr>
            <a:r>
              <a:rPr lang="en-GB" dirty="0"/>
              <a:t>The third band is orange </a:t>
            </a:r>
            <a:r>
              <a:rPr lang="mr-IN" dirty="0"/>
              <a:t>–</a:t>
            </a:r>
            <a:r>
              <a:rPr lang="en-US" dirty="0"/>
              <a:t> </a:t>
            </a:r>
            <a:r>
              <a:rPr lang="en-GB" dirty="0"/>
              <a:t>this represents the </a:t>
            </a:r>
            <a:r>
              <a:rPr lang="en-GB" b="1" dirty="0"/>
              <a:t>multiplier</a:t>
            </a:r>
            <a:r>
              <a:rPr lang="en-GB" dirty="0"/>
              <a:t> of x1k</a:t>
            </a:r>
            <a:r>
              <a:rPr lang="el-GR" dirty="0"/>
              <a:t>Ω</a:t>
            </a:r>
            <a:r>
              <a:rPr lang="en-US" dirty="0"/>
              <a:t> or 1,000</a:t>
            </a:r>
            <a:r>
              <a:rPr lang="el-GR" dirty="0"/>
              <a:t>Ω</a:t>
            </a:r>
            <a:endParaRPr lang="en-GB" dirty="0"/>
          </a:p>
          <a:p>
            <a:pPr marL="342900" indent="-342900">
              <a:buFont typeface="Arial" charset="0"/>
              <a:buChar char="•"/>
            </a:pPr>
            <a:r>
              <a:rPr lang="en-US" dirty="0"/>
              <a:t>There is no fourth band so we assume the tolerance is 20%</a:t>
            </a:r>
            <a:endParaRPr lang="en-GB" dirty="0"/>
          </a:p>
          <a:p>
            <a:endParaRPr lang="en-GB" dirty="0"/>
          </a:p>
          <a:p>
            <a:r>
              <a:rPr lang="en-GB" dirty="0"/>
              <a:t>So our resistor value is 10 x 1,000</a:t>
            </a:r>
            <a:r>
              <a:rPr lang="el-GR" dirty="0"/>
              <a:t>Ω</a:t>
            </a:r>
            <a:r>
              <a:rPr lang="en-GB" dirty="0"/>
              <a:t> +-20%. In other words it is 10,000</a:t>
            </a:r>
            <a:r>
              <a:rPr lang="el-GR" dirty="0"/>
              <a:t>Ω</a:t>
            </a:r>
            <a:r>
              <a:rPr lang="en-US" dirty="0"/>
              <a:t> </a:t>
            </a:r>
            <a:r>
              <a:rPr lang="en-GB" dirty="0"/>
              <a:t>= 10k</a:t>
            </a:r>
            <a:r>
              <a:rPr lang="el-GR" dirty="0"/>
              <a:t>Ω</a:t>
            </a:r>
            <a:r>
              <a:rPr lang="en-US" dirty="0"/>
              <a:t> +-20%</a:t>
            </a:r>
          </a:p>
        </p:txBody>
      </p:sp>
      <p:sp>
        <p:nvSpPr>
          <p:cNvPr id="4" name="Slide Number Placeholder 3"/>
          <p:cNvSpPr>
            <a:spLocks noGrp="1"/>
          </p:cNvSpPr>
          <p:nvPr>
            <p:ph type="sldNum" sz="quarter" idx="10"/>
          </p:nvPr>
        </p:nvSpPr>
        <p:spPr/>
        <p:txBody>
          <a:bodyPr/>
          <a:lstStyle/>
          <a:p>
            <a:fld id="{16FEC50E-693F-7248-AD71-EC691CF637E1}" type="slidenum">
              <a:rPr lang="en-GB" smtClean="0"/>
              <a:t>22</a:t>
            </a:fld>
            <a:endParaRPr lang="en-GB"/>
          </a:p>
        </p:txBody>
      </p:sp>
    </p:spTree>
    <p:extLst>
      <p:ext uri="{BB962C8B-B14F-4D97-AF65-F5344CB8AC3E}">
        <p14:creationId xmlns:p14="http://schemas.microsoft.com/office/powerpoint/2010/main" val="11093776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Img15c = image of a 260k</a:t>
            </a:r>
            <a:r>
              <a:rPr lang="el-GR" dirty="0"/>
              <a:t>Ω</a:t>
            </a:r>
            <a:r>
              <a:rPr lang="en-US" dirty="0"/>
              <a:t> resistor with 0.05% tolerance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Button01 = on click check the answers given.</a:t>
            </a:r>
          </a:p>
          <a:p>
            <a:r>
              <a:rPr lang="en-US" dirty="0"/>
              <a:t>Resistance = 260,000</a:t>
            </a:r>
          </a:p>
          <a:p>
            <a:r>
              <a:rPr lang="en-US" dirty="0"/>
              <a:t>Tolerance = 0.05</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Present feedback on check: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Correct: Well done! You got it.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Incorrect: That is not quite right. Have a look why.</a:t>
            </a:r>
          </a:p>
          <a:p>
            <a:pPr marL="342900" indent="-342900">
              <a:buFont typeface="Arial" charset="0"/>
              <a:buChar char="•"/>
            </a:pPr>
            <a:r>
              <a:rPr lang="en-GB" dirty="0"/>
              <a:t>The first band is red </a:t>
            </a:r>
            <a:r>
              <a:rPr lang="mr-IN" dirty="0"/>
              <a:t>–</a:t>
            </a:r>
            <a:r>
              <a:rPr lang="en-GB" dirty="0"/>
              <a:t> this represents the </a:t>
            </a:r>
            <a:r>
              <a:rPr lang="en-GB" b="1" dirty="0"/>
              <a:t>first significant </a:t>
            </a:r>
            <a:r>
              <a:rPr lang="en-GB" dirty="0"/>
              <a:t>digit of 2</a:t>
            </a:r>
          </a:p>
          <a:p>
            <a:pPr marL="342900" indent="-342900">
              <a:buFont typeface="Arial" charset="0"/>
              <a:buChar char="•"/>
            </a:pPr>
            <a:r>
              <a:rPr lang="en-GB" dirty="0"/>
              <a:t>The second band is blue </a:t>
            </a:r>
            <a:r>
              <a:rPr lang="mr-IN" dirty="0"/>
              <a:t>–</a:t>
            </a:r>
            <a:r>
              <a:rPr lang="en-GB" dirty="0"/>
              <a:t> this represents the </a:t>
            </a:r>
            <a:r>
              <a:rPr lang="en-GB" b="1" dirty="0"/>
              <a:t>second significant </a:t>
            </a:r>
            <a:r>
              <a:rPr lang="en-GB" dirty="0"/>
              <a:t>digit of 6</a:t>
            </a:r>
          </a:p>
          <a:p>
            <a:pPr marL="342900" marR="0" lvl="0" indent="-342900" algn="l" defTabSz="914400" rtl="0" eaLnBrk="1" fontAlgn="auto" latinLnBrk="0" hangingPunct="1">
              <a:lnSpc>
                <a:spcPct val="100000"/>
              </a:lnSpc>
              <a:spcBef>
                <a:spcPts val="0"/>
              </a:spcBef>
              <a:spcAft>
                <a:spcPts val="0"/>
              </a:spcAft>
              <a:buClrTx/>
              <a:buSzTx/>
              <a:buFont typeface="Arial" charset="0"/>
              <a:buChar char="•"/>
              <a:tabLst/>
              <a:defRPr/>
            </a:pPr>
            <a:r>
              <a:rPr lang="en-GB" dirty="0"/>
              <a:t>The third band is black </a:t>
            </a:r>
            <a:r>
              <a:rPr lang="mr-IN" dirty="0"/>
              <a:t>–</a:t>
            </a:r>
            <a:r>
              <a:rPr lang="en-US" dirty="0"/>
              <a:t> </a:t>
            </a:r>
            <a:r>
              <a:rPr lang="en-GB" dirty="0"/>
              <a:t>this represents the </a:t>
            </a:r>
            <a:r>
              <a:rPr lang="en-GB" b="1" dirty="0"/>
              <a:t>third significant </a:t>
            </a:r>
            <a:r>
              <a:rPr lang="en-GB" dirty="0"/>
              <a:t>digit of 0</a:t>
            </a:r>
            <a:endParaRPr lang="en-US" dirty="0"/>
          </a:p>
          <a:p>
            <a:pPr marL="342900" indent="-342900">
              <a:buFont typeface="Arial" charset="0"/>
              <a:buChar char="•"/>
            </a:pPr>
            <a:r>
              <a:rPr lang="en-GB" dirty="0"/>
              <a:t>The fourth band is orange -  this represents the </a:t>
            </a:r>
            <a:r>
              <a:rPr lang="en-GB" b="1" dirty="0"/>
              <a:t>multiplier</a:t>
            </a:r>
            <a:r>
              <a:rPr lang="en-GB" dirty="0"/>
              <a:t> of x1k</a:t>
            </a:r>
            <a:r>
              <a:rPr lang="el-GR" dirty="0"/>
              <a:t>Ω</a:t>
            </a:r>
            <a:r>
              <a:rPr lang="en-US" dirty="0"/>
              <a:t> or 1,000</a:t>
            </a:r>
            <a:r>
              <a:rPr lang="el-GR" dirty="0"/>
              <a:t>Ω</a:t>
            </a:r>
            <a:endParaRPr lang="en-GB" dirty="0"/>
          </a:p>
          <a:p>
            <a:pPr marL="342900" indent="-342900">
              <a:buFont typeface="Arial" charset="0"/>
              <a:buChar char="•"/>
            </a:pPr>
            <a:r>
              <a:rPr lang="en-GB" dirty="0"/>
              <a:t>The fifth band is grey </a:t>
            </a:r>
            <a:r>
              <a:rPr lang="mr-IN" dirty="0"/>
              <a:t>–</a:t>
            </a:r>
            <a:r>
              <a:rPr lang="en-GB" dirty="0"/>
              <a:t> this represents the tolerance of 0.05%</a:t>
            </a:r>
          </a:p>
          <a:p>
            <a:endParaRPr lang="en-GB" dirty="0"/>
          </a:p>
          <a:p>
            <a:r>
              <a:rPr lang="en-GB" dirty="0"/>
              <a:t>So our resistor value is 260 x 1,000</a:t>
            </a:r>
            <a:r>
              <a:rPr lang="el-GR" dirty="0"/>
              <a:t>Ω</a:t>
            </a:r>
            <a:r>
              <a:rPr lang="en-GB" dirty="0"/>
              <a:t> +-0,05%. In other words 260,000</a:t>
            </a:r>
            <a:r>
              <a:rPr lang="el-GR" dirty="0"/>
              <a:t>Ω</a:t>
            </a:r>
            <a:r>
              <a:rPr lang="en-US" dirty="0"/>
              <a:t> </a:t>
            </a:r>
            <a:r>
              <a:rPr lang="en-GB" dirty="0"/>
              <a:t>+-0.05</a:t>
            </a:r>
            <a:r>
              <a:rPr lang="en-US" dirty="0"/>
              <a:t>%</a:t>
            </a:r>
            <a:r>
              <a:rPr lang="en-GB" dirty="0"/>
              <a:t> or 260k</a:t>
            </a:r>
            <a:r>
              <a:rPr lang="el-GR" dirty="0"/>
              <a:t>Ω</a:t>
            </a:r>
            <a:r>
              <a:rPr lang="en-GB" dirty="0"/>
              <a:t> +-0.05</a:t>
            </a:r>
            <a:r>
              <a:rPr lang="en-US" dirty="0"/>
              <a:t>%</a:t>
            </a:r>
          </a:p>
        </p:txBody>
      </p:sp>
      <p:sp>
        <p:nvSpPr>
          <p:cNvPr id="4" name="Slide Number Placeholder 3"/>
          <p:cNvSpPr>
            <a:spLocks noGrp="1"/>
          </p:cNvSpPr>
          <p:nvPr>
            <p:ph type="sldNum" sz="quarter" idx="10"/>
          </p:nvPr>
        </p:nvSpPr>
        <p:spPr/>
        <p:txBody>
          <a:bodyPr/>
          <a:lstStyle/>
          <a:p>
            <a:fld id="{16FEC50E-693F-7248-AD71-EC691CF637E1}" type="slidenum">
              <a:rPr lang="en-GB" smtClean="0"/>
              <a:t>23</a:t>
            </a:fld>
            <a:endParaRPr lang="en-GB"/>
          </a:p>
        </p:txBody>
      </p:sp>
    </p:spTree>
    <p:extLst>
      <p:ext uri="{BB962C8B-B14F-4D97-AF65-F5344CB8AC3E}">
        <p14:creationId xmlns:p14="http://schemas.microsoft.com/office/powerpoint/2010/main" val="36932939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Img15d = image of a 56k</a:t>
            </a:r>
            <a:r>
              <a:rPr lang="el-GR" dirty="0"/>
              <a:t>Ω</a:t>
            </a:r>
            <a:r>
              <a:rPr lang="en-US" dirty="0"/>
              <a:t> resistor with 0.05% tolerance and 25 temperature coefficient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Button01 = on click check the answers given.</a:t>
            </a:r>
          </a:p>
          <a:p>
            <a:r>
              <a:rPr lang="en-US" dirty="0"/>
              <a:t>Resistance = 560,000</a:t>
            </a:r>
          </a:p>
          <a:p>
            <a:r>
              <a:rPr lang="en-US" dirty="0"/>
              <a:t>Tolerance = 5</a:t>
            </a:r>
          </a:p>
          <a:p>
            <a:r>
              <a:rPr lang="en-US" dirty="0"/>
              <a:t>Temperature Coefficient = 25</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Present feedback on check: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Correct: Well done! You got it.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Incorrect: That is not quite right. Have a look why.</a:t>
            </a:r>
          </a:p>
          <a:p>
            <a:pPr marL="342900" indent="-342900">
              <a:buFont typeface="Arial" charset="0"/>
              <a:buChar char="•"/>
            </a:pPr>
            <a:r>
              <a:rPr lang="en-GB" dirty="0"/>
              <a:t>The first band is green </a:t>
            </a:r>
            <a:r>
              <a:rPr lang="mr-IN" dirty="0"/>
              <a:t>–</a:t>
            </a:r>
            <a:r>
              <a:rPr lang="en-GB" dirty="0"/>
              <a:t> this represents the </a:t>
            </a:r>
            <a:r>
              <a:rPr lang="en-GB" b="1" dirty="0"/>
              <a:t>first significant </a:t>
            </a:r>
            <a:r>
              <a:rPr lang="en-GB" dirty="0"/>
              <a:t>digit of 5</a:t>
            </a:r>
          </a:p>
          <a:p>
            <a:pPr marL="342900" indent="-342900">
              <a:buFont typeface="Arial" charset="0"/>
              <a:buChar char="•"/>
            </a:pPr>
            <a:r>
              <a:rPr lang="en-GB" dirty="0"/>
              <a:t>The second band is blue </a:t>
            </a:r>
            <a:r>
              <a:rPr lang="mr-IN" dirty="0"/>
              <a:t>–</a:t>
            </a:r>
            <a:r>
              <a:rPr lang="en-GB" dirty="0"/>
              <a:t> this represents the </a:t>
            </a:r>
            <a:r>
              <a:rPr lang="en-GB" b="1" dirty="0"/>
              <a:t>second significant </a:t>
            </a:r>
            <a:r>
              <a:rPr lang="en-GB" dirty="0"/>
              <a:t>digit of 6</a:t>
            </a:r>
          </a:p>
          <a:p>
            <a:pPr marL="342900" marR="0" lvl="0" indent="-342900" algn="l" defTabSz="914400" rtl="0" eaLnBrk="1" fontAlgn="auto" latinLnBrk="0" hangingPunct="1">
              <a:lnSpc>
                <a:spcPct val="100000"/>
              </a:lnSpc>
              <a:spcBef>
                <a:spcPts val="0"/>
              </a:spcBef>
              <a:spcAft>
                <a:spcPts val="0"/>
              </a:spcAft>
              <a:buClrTx/>
              <a:buSzTx/>
              <a:buFont typeface="Arial" charset="0"/>
              <a:buChar char="•"/>
              <a:tabLst/>
              <a:defRPr/>
            </a:pPr>
            <a:r>
              <a:rPr lang="en-GB" dirty="0"/>
              <a:t>The third band is black </a:t>
            </a:r>
            <a:r>
              <a:rPr lang="mr-IN" dirty="0"/>
              <a:t>–</a:t>
            </a:r>
            <a:r>
              <a:rPr lang="en-US" dirty="0"/>
              <a:t> </a:t>
            </a:r>
            <a:r>
              <a:rPr lang="en-GB" dirty="0"/>
              <a:t>this represents the </a:t>
            </a:r>
            <a:r>
              <a:rPr lang="en-GB" b="1" dirty="0"/>
              <a:t>third significant </a:t>
            </a:r>
            <a:r>
              <a:rPr lang="en-GB" dirty="0"/>
              <a:t>digit of 0</a:t>
            </a:r>
            <a:endParaRPr lang="en-US" dirty="0"/>
          </a:p>
          <a:p>
            <a:pPr marL="342900" indent="-342900">
              <a:buFont typeface="Arial" charset="0"/>
              <a:buChar char="•"/>
            </a:pPr>
            <a:r>
              <a:rPr lang="en-GB" dirty="0"/>
              <a:t>The fourth band is red -  this represents the </a:t>
            </a:r>
            <a:r>
              <a:rPr lang="en-GB" b="1" dirty="0"/>
              <a:t>multiplier</a:t>
            </a:r>
            <a:r>
              <a:rPr lang="en-GB" dirty="0"/>
              <a:t> of x100</a:t>
            </a:r>
            <a:r>
              <a:rPr lang="el-GR" dirty="0"/>
              <a:t>Ω</a:t>
            </a:r>
            <a:endParaRPr lang="en-GB" dirty="0"/>
          </a:p>
          <a:p>
            <a:pPr marL="342900" indent="-342900">
              <a:buFont typeface="Arial" charset="0"/>
              <a:buChar char="•"/>
            </a:pPr>
            <a:r>
              <a:rPr lang="en-GB" dirty="0"/>
              <a:t>The fifth band is gold </a:t>
            </a:r>
            <a:r>
              <a:rPr lang="mr-IN" dirty="0"/>
              <a:t>–</a:t>
            </a:r>
            <a:r>
              <a:rPr lang="en-GB" dirty="0"/>
              <a:t> this represents the </a:t>
            </a:r>
            <a:r>
              <a:rPr lang="en-GB" b="1" dirty="0"/>
              <a:t>tolerance</a:t>
            </a:r>
            <a:r>
              <a:rPr lang="en-GB" dirty="0"/>
              <a:t> of 5%</a:t>
            </a:r>
          </a:p>
          <a:p>
            <a:pPr marL="342900" indent="-342900">
              <a:buFont typeface="Arial" charset="0"/>
              <a:buChar char="•"/>
            </a:pPr>
            <a:r>
              <a:rPr lang="en-GB" dirty="0"/>
              <a:t>The sixth band is yellow – this represents a </a:t>
            </a:r>
            <a:r>
              <a:rPr lang="en-GB" b="1" dirty="0"/>
              <a:t>temperature coefficient </a:t>
            </a:r>
            <a:r>
              <a:rPr lang="en-GB" dirty="0"/>
              <a:t>of 25</a:t>
            </a:r>
          </a:p>
          <a:p>
            <a:endParaRPr lang="en-GB" dirty="0"/>
          </a:p>
          <a:p>
            <a:r>
              <a:rPr lang="en-GB" dirty="0"/>
              <a:t>So our resistor value is 560 x 100</a:t>
            </a:r>
            <a:r>
              <a:rPr lang="el-GR" dirty="0"/>
              <a:t>Ω</a:t>
            </a:r>
            <a:r>
              <a:rPr lang="en-GB" dirty="0"/>
              <a:t> +-5% with a temperature coefficient of 25. In other words 560 x 100</a:t>
            </a:r>
            <a:r>
              <a:rPr lang="el-GR" dirty="0"/>
              <a:t>Ω</a:t>
            </a:r>
            <a:r>
              <a:rPr lang="en-US" dirty="0"/>
              <a:t> </a:t>
            </a:r>
            <a:r>
              <a:rPr lang="en-GB" dirty="0"/>
              <a:t>= 56,000</a:t>
            </a:r>
            <a:r>
              <a:rPr lang="el-GR" dirty="0"/>
              <a:t>Ω</a:t>
            </a:r>
            <a:r>
              <a:rPr lang="en-GB" dirty="0"/>
              <a:t> = 56k</a:t>
            </a:r>
            <a:r>
              <a:rPr lang="el-GR" dirty="0"/>
              <a:t>Ω</a:t>
            </a:r>
            <a:r>
              <a:rPr lang="en-GB" dirty="0"/>
              <a:t>+-5</a:t>
            </a:r>
            <a:r>
              <a:rPr lang="en-US" dirty="0"/>
              <a:t>% and a temperature coefficient of 25.</a:t>
            </a:r>
          </a:p>
        </p:txBody>
      </p:sp>
      <p:sp>
        <p:nvSpPr>
          <p:cNvPr id="4" name="Slide Number Placeholder 3"/>
          <p:cNvSpPr>
            <a:spLocks noGrp="1"/>
          </p:cNvSpPr>
          <p:nvPr>
            <p:ph type="sldNum" sz="quarter" idx="10"/>
          </p:nvPr>
        </p:nvSpPr>
        <p:spPr/>
        <p:txBody>
          <a:bodyPr/>
          <a:lstStyle/>
          <a:p>
            <a:fld id="{16FEC50E-693F-7248-AD71-EC691CF637E1}" type="slidenum">
              <a:rPr lang="en-GB" smtClean="0"/>
              <a:t>24</a:t>
            </a:fld>
            <a:endParaRPr lang="en-GB"/>
          </a:p>
        </p:txBody>
      </p:sp>
    </p:spTree>
    <p:extLst>
      <p:ext uri="{BB962C8B-B14F-4D97-AF65-F5344CB8AC3E}">
        <p14:creationId xmlns:p14="http://schemas.microsoft.com/office/powerpoint/2010/main" val="25062150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Button01 = on click open up the resistor colour chart available at </a:t>
            </a:r>
            <a:r>
              <a:rPr lang="en-GB" dirty="0"/>
              <a:t>https://</a:t>
            </a:r>
            <a:r>
              <a:rPr lang="en-GB" dirty="0" err="1"/>
              <a:t>www.digikey.com</a:t>
            </a:r>
            <a:r>
              <a:rPr lang="en-GB" dirty="0"/>
              <a:t>/-/media/Images/Marketing/Resources/Calculators/</a:t>
            </a:r>
            <a:r>
              <a:rPr lang="en-GB" dirty="0" err="1"/>
              <a:t>resistor-color-chart.jpg?la</a:t>
            </a:r>
            <a:r>
              <a:rPr lang="en-GB" dirty="0"/>
              <a:t>=</a:t>
            </a:r>
            <a:r>
              <a:rPr lang="en-GB" dirty="0" err="1"/>
              <a:t>en-US&amp;ts</a:t>
            </a:r>
            <a:r>
              <a:rPr lang="en-GB" dirty="0"/>
              <a:t>=72364a89-2139-476a-8a54-8d78dacd29ff or create a similar chart.</a:t>
            </a:r>
          </a:p>
          <a:p>
            <a:endParaRPr lang="en-GB" dirty="0"/>
          </a:p>
          <a:p>
            <a:r>
              <a:rPr lang="en-GB" dirty="0"/>
              <a:t>Img16 = image of a 2,2</a:t>
            </a:r>
            <a:r>
              <a:rPr lang="el-GR" dirty="0"/>
              <a:t>Ω</a:t>
            </a:r>
            <a:r>
              <a:rPr lang="en-US" dirty="0"/>
              <a:t> resistor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Button02 = on click check the answers given.</a:t>
            </a:r>
          </a:p>
          <a:p>
            <a:r>
              <a:rPr lang="en-US" dirty="0"/>
              <a:t>Resistance = 2,2</a:t>
            </a:r>
          </a:p>
          <a:p>
            <a:r>
              <a:rPr lang="en-US" dirty="0"/>
              <a:t>Variance= 5</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Present feedback on check: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Correct: Well done! You got it.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Incorrect: That is not quite right. Have a look why.</a:t>
            </a:r>
          </a:p>
          <a:p>
            <a:pPr marL="342900" indent="-342900">
              <a:buFont typeface="Arial" charset="0"/>
              <a:buChar char="•"/>
            </a:pPr>
            <a:r>
              <a:rPr lang="en-GB" dirty="0"/>
              <a:t>The first band is red </a:t>
            </a:r>
            <a:r>
              <a:rPr lang="mr-IN" dirty="0"/>
              <a:t>–</a:t>
            </a:r>
            <a:r>
              <a:rPr lang="en-GB" dirty="0"/>
              <a:t> this represents the </a:t>
            </a:r>
            <a:r>
              <a:rPr lang="en-GB" b="1" dirty="0"/>
              <a:t>first significant </a:t>
            </a:r>
            <a:r>
              <a:rPr lang="en-GB" dirty="0"/>
              <a:t>digit of 2</a:t>
            </a:r>
          </a:p>
          <a:p>
            <a:pPr marL="342900" indent="-342900">
              <a:buFont typeface="Arial" charset="0"/>
              <a:buChar char="•"/>
            </a:pPr>
            <a:r>
              <a:rPr lang="en-GB" dirty="0"/>
              <a:t>The second band is red </a:t>
            </a:r>
            <a:r>
              <a:rPr lang="mr-IN" dirty="0"/>
              <a:t>–</a:t>
            </a:r>
            <a:r>
              <a:rPr lang="en-GB" dirty="0"/>
              <a:t> this represents the </a:t>
            </a:r>
            <a:r>
              <a:rPr lang="en-GB" b="1" dirty="0"/>
              <a:t>second significant </a:t>
            </a:r>
            <a:r>
              <a:rPr lang="en-GB" dirty="0"/>
              <a:t>digit of 2</a:t>
            </a:r>
          </a:p>
          <a:p>
            <a:pPr marL="342900" indent="-342900">
              <a:buFont typeface="Arial" charset="0"/>
              <a:buChar char="•"/>
            </a:pPr>
            <a:r>
              <a:rPr lang="en-GB" dirty="0"/>
              <a:t>The third band is gold </a:t>
            </a:r>
            <a:r>
              <a:rPr lang="mr-IN" dirty="0"/>
              <a:t>–</a:t>
            </a:r>
            <a:r>
              <a:rPr lang="en-GB" dirty="0"/>
              <a:t> this represents the </a:t>
            </a:r>
            <a:r>
              <a:rPr lang="en-GB" b="1" dirty="0"/>
              <a:t>multiplier</a:t>
            </a:r>
            <a:r>
              <a:rPr lang="en-GB" dirty="0"/>
              <a:t> of x0,1</a:t>
            </a:r>
            <a:r>
              <a:rPr lang="el-GR" dirty="0"/>
              <a:t>Ω</a:t>
            </a:r>
            <a:endParaRPr lang="en-GB" dirty="0"/>
          </a:p>
          <a:p>
            <a:pPr marL="342900" indent="-342900">
              <a:buFont typeface="Arial" charset="0"/>
              <a:buChar char="•"/>
            </a:pPr>
            <a:r>
              <a:rPr lang="en-GB" dirty="0"/>
              <a:t>The fourth band is gold </a:t>
            </a:r>
            <a:r>
              <a:rPr lang="mr-IN" dirty="0"/>
              <a:t>–</a:t>
            </a:r>
            <a:r>
              <a:rPr lang="en-GB" dirty="0"/>
              <a:t> this represents the tolerance of 5%</a:t>
            </a:r>
          </a:p>
          <a:p>
            <a:endParaRPr lang="en-GB" dirty="0"/>
          </a:p>
          <a:p>
            <a:r>
              <a:rPr lang="en-GB" dirty="0"/>
              <a:t>So our resistor value is 22 x 0,1</a:t>
            </a:r>
            <a:r>
              <a:rPr lang="el-GR" dirty="0"/>
              <a:t>Ω</a:t>
            </a:r>
            <a:r>
              <a:rPr lang="en-GB" dirty="0"/>
              <a:t> +-5%. In other words 2,2</a:t>
            </a:r>
            <a:r>
              <a:rPr lang="el-GR" dirty="0"/>
              <a:t>Ω</a:t>
            </a:r>
            <a:r>
              <a:rPr lang="en-GB" dirty="0"/>
              <a:t> +-5</a:t>
            </a:r>
            <a:r>
              <a:rPr lang="en-US" dirty="0"/>
              <a: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Img17 = image of a 3.9M</a:t>
            </a:r>
            <a:r>
              <a:rPr lang="el-GR" dirty="0"/>
              <a:t>Ω</a:t>
            </a:r>
            <a:r>
              <a:rPr lang="en-US" dirty="0"/>
              <a:t> resistor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Button03 = on click check the answers given.</a:t>
            </a:r>
            <a:endParaRPr lang="en-US" dirty="0"/>
          </a:p>
          <a:p>
            <a:r>
              <a:rPr lang="en-GB" dirty="0"/>
              <a:t>Resistance= 3900000</a:t>
            </a:r>
          </a:p>
          <a:p>
            <a:r>
              <a:rPr lang="en-GB" dirty="0"/>
              <a:t>Variance= 5</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Present feedback on check: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Correct: Well done! You got it.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Incorrect: That is not quite right. Have a look why.</a:t>
            </a:r>
          </a:p>
          <a:p>
            <a:pPr marL="342900" indent="-342900">
              <a:buFont typeface="Arial" charset="0"/>
              <a:buChar char="•"/>
            </a:pPr>
            <a:r>
              <a:rPr lang="en-GB" dirty="0"/>
              <a:t>The first band is orange </a:t>
            </a:r>
            <a:r>
              <a:rPr lang="mr-IN" dirty="0"/>
              <a:t>–</a:t>
            </a:r>
            <a:r>
              <a:rPr lang="en-GB" dirty="0"/>
              <a:t> this represents the </a:t>
            </a:r>
            <a:r>
              <a:rPr lang="en-GB" b="1" dirty="0"/>
              <a:t>first significant </a:t>
            </a:r>
            <a:r>
              <a:rPr lang="en-GB" dirty="0"/>
              <a:t>digit of 3</a:t>
            </a:r>
          </a:p>
          <a:p>
            <a:pPr marL="342900" indent="-342900">
              <a:buFont typeface="Arial" charset="0"/>
              <a:buChar char="•"/>
            </a:pPr>
            <a:r>
              <a:rPr lang="en-GB" dirty="0"/>
              <a:t>The second band is white </a:t>
            </a:r>
            <a:r>
              <a:rPr lang="mr-IN" dirty="0"/>
              <a:t>–</a:t>
            </a:r>
            <a:r>
              <a:rPr lang="en-GB" dirty="0"/>
              <a:t> this represents the </a:t>
            </a:r>
            <a:r>
              <a:rPr lang="en-GB" b="1" dirty="0"/>
              <a:t>second significant </a:t>
            </a:r>
            <a:r>
              <a:rPr lang="en-GB" dirty="0"/>
              <a:t>digit of 9</a:t>
            </a:r>
          </a:p>
          <a:p>
            <a:pPr marL="342900" indent="-342900">
              <a:buFont typeface="Arial" charset="0"/>
              <a:buChar char="•"/>
            </a:pPr>
            <a:r>
              <a:rPr lang="en-GB" dirty="0"/>
              <a:t>The third band is green </a:t>
            </a:r>
            <a:r>
              <a:rPr lang="mr-IN" dirty="0"/>
              <a:t>–</a:t>
            </a:r>
            <a:r>
              <a:rPr lang="en-GB" dirty="0"/>
              <a:t> this represents the </a:t>
            </a:r>
            <a:r>
              <a:rPr lang="en-GB" b="1" dirty="0"/>
              <a:t>multiplier</a:t>
            </a:r>
            <a:r>
              <a:rPr lang="en-GB" dirty="0"/>
              <a:t> of x100k</a:t>
            </a:r>
            <a:r>
              <a:rPr lang="el-GR" dirty="0"/>
              <a:t>Ω</a:t>
            </a:r>
            <a:r>
              <a:rPr lang="en-GB" dirty="0"/>
              <a:t> or 100,000</a:t>
            </a:r>
            <a:r>
              <a:rPr lang="el-GR" dirty="0"/>
              <a:t>Ω</a:t>
            </a:r>
            <a:endParaRPr lang="en-GB" dirty="0"/>
          </a:p>
          <a:p>
            <a:pPr marL="342900" indent="-342900">
              <a:buFont typeface="Arial" charset="0"/>
              <a:buChar char="•"/>
            </a:pPr>
            <a:r>
              <a:rPr lang="en-GB" dirty="0"/>
              <a:t>The fourth band is gold </a:t>
            </a:r>
            <a:r>
              <a:rPr lang="mr-IN" dirty="0"/>
              <a:t>–</a:t>
            </a:r>
            <a:r>
              <a:rPr lang="en-GB" dirty="0"/>
              <a:t> this represents the tolerance of 5%</a:t>
            </a:r>
          </a:p>
          <a:p>
            <a:endParaRPr lang="en-GB" dirty="0"/>
          </a:p>
          <a:p>
            <a:r>
              <a:rPr lang="en-GB" dirty="0"/>
              <a:t>So our resistor value is 39 x 100,000</a:t>
            </a:r>
            <a:r>
              <a:rPr lang="el-GR" dirty="0"/>
              <a:t>Ω</a:t>
            </a:r>
            <a:r>
              <a:rPr lang="en-GB" dirty="0"/>
              <a:t> +-5%. In other words 3,900,000</a:t>
            </a:r>
            <a:r>
              <a:rPr lang="el-GR" dirty="0"/>
              <a:t>Ω</a:t>
            </a:r>
            <a:r>
              <a:rPr lang="en-GB" dirty="0"/>
              <a:t> +-5% or 3,9M</a:t>
            </a:r>
            <a:r>
              <a:rPr lang="el-GR" dirty="0"/>
              <a:t>Ω</a:t>
            </a:r>
            <a:r>
              <a:rPr lang="en-US" dirty="0"/>
              <a:t> +-5%</a:t>
            </a: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25</a:t>
            </a:fld>
            <a:endParaRPr lang="en-GB"/>
          </a:p>
        </p:txBody>
      </p:sp>
    </p:spTree>
    <p:extLst>
      <p:ext uri="{BB962C8B-B14F-4D97-AF65-F5344CB8AC3E}">
        <p14:creationId xmlns:p14="http://schemas.microsoft.com/office/powerpoint/2010/main" val="4713452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Button01 = open </a:t>
            </a:r>
            <a:r>
              <a:rPr lang="en-GB" u="none" dirty="0">
                <a:solidFill>
                  <a:schemeClr val="bg1">
                    <a:lumMod val="75000"/>
                  </a:schemeClr>
                </a:solidFill>
                <a:hlinkClick r:id="rId3"/>
              </a:rPr>
              <a:t>https://www.allaboutcircuits.com/tools/resistor-color-code-calculator/</a:t>
            </a:r>
            <a:r>
              <a:rPr lang="en-GB" u="none" dirty="0">
                <a:solidFill>
                  <a:schemeClr val="bg1">
                    <a:lumMod val="75000"/>
                  </a:schemeClr>
                </a:solidFill>
              </a:rPr>
              <a:t> in a new window.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u="none" dirty="0">
              <a:solidFill>
                <a:schemeClr val="bg1">
                  <a:lumMod val="7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chemeClr val="bg1">
                    <a:lumMod val="75000"/>
                  </a:schemeClr>
                </a:solidFill>
              </a:rPr>
              <a:t>Img18 = screenshot of the calculator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26</a:t>
            </a:fld>
            <a:endParaRPr lang="en-GB"/>
          </a:p>
        </p:txBody>
      </p:sp>
    </p:spTree>
    <p:extLst>
      <p:ext uri="{BB962C8B-B14F-4D97-AF65-F5344CB8AC3E}">
        <p14:creationId xmlns:p14="http://schemas.microsoft.com/office/powerpoint/2010/main" val="4178435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Button01 = open </a:t>
            </a:r>
            <a:r>
              <a:rPr lang="en-GB" u="none" dirty="0">
                <a:solidFill>
                  <a:schemeClr val="bg1">
                    <a:lumMod val="75000"/>
                  </a:schemeClr>
                </a:solidFill>
                <a:hlinkClick r:id="rId3"/>
              </a:rPr>
              <a:t>https://www.allaboutcircuits.com/tools/resistor-color-code-calculator/</a:t>
            </a:r>
            <a:r>
              <a:rPr lang="en-GB" u="none" dirty="0">
                <a:solidFill>
                  <a:schemeClr val="bg1">
                    <a:lumMod val="75000"/>
                  </a:schemeClr>
                </a:solidFill>
              </a:rPr>
              <a:t> in a new window.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u="none" dirty="0">
              <a:solidFill>
                <a:schemeClr val="bg1">
                  <a:lumMod val="7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chemeClr val="bg1">
                    <a:lumMod val="75000"/>
                  </a:schemeClr>
                </a:solidFill>
              </a:rPr>
              <a:t>Img18 = screenshot of the calculator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27</a:t>
            </a:fld>
            <a:endParaRPr lang="en-GB"/>
          </a:p>
        </p:txBody>
      </p:sp>
    </p:spTree>
    <p:extLst>
      <p:ext uri="{BB962C8B-B14F-4D97-AF65-F5344CB8AC3E}">
        <p14:creationId xmlns:p14="http://schemas.microsoft.com/office/powerpoint/2010/main" val="29968668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Img19 = </a:t>
            </a:r>
            <a:r>
              <a:rPr lang="en-GB" dirty="0"/>
              <a:t>http://</a:t>
            </a:r>
            <a:r>
              <a:rPr lang="en-GB" dirty="0" err="1"/>
              <a:t>cumberlandchurch.org</a:t>
            </a:r>
            <a:r>
              <a:rPr lang="en-GB" dirty="0"/>
              <a:t>/</a:t>
            </a:r>
            <a:r>
              <a:rPr lang="en-GB" dirty="0" err="1"/>
              <a:t>wp</a:t>
            </a:r>
            <a:r>
              <a:rPr lang="en-GB" dirty="0"/>
              <a:t>-content/uploads/2016/07/drinking-from-a-firehose-4.jpeg</a:t>
            </a:r>
            <a:r>
              <a:rPr lang="en-US" dirty="0"/>
              <a:t> or similar</a:t>
            </a: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28</a:t>
            </a:fld>
            <a:endParaRPr lang="en-GB"/>
          </a:p>
        </p:txBody>
      </p:sp>
    </p:spTree>
    <p:extLst>
      <p:ext uri="{BB962C8B-B14F-4D97-AF65-F5344CB8AC3E}">
        <p14:creationId xmlns:p14="http://schemas.microsoft.com/office/powerpoint/2010/main" val="14773957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Youtube</a:t>
            </a:r>
            <a:r>
              <a:rPr lang="en-US" dirty="0"/>
              <a:t> video: URL = https://</a:t>
            </a:r>
            <a:r>
              <a:rPr lang="en-US" dirty="0" err="1"/>
              <a:t>www.youtube.com</a:t>
            </a:r>
            <a:r>
              <a:rPr lang="en-US" dirty="0"/>
              <a:t>/</a:t>
            </a:r>
            <a:r>
              <a:rPr lang="en-US" dirty="0" err="1"/>
              <a:t>watch?v</a:t>
            </a:r>
            <a:r>
              <a:rPr lang="en-US" dirty="0"/>
              <a:t>=VPVoY1QROMg</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Play video full screen</a:t>
            </a:r>
          </a:p>
        </p:txBody>
      </p:sp>
      <p:sp>
        <p:nvSpPr>
          <p:cNvPr id="4" name="Slide Number Placeholder 3"/>
          <p:cNvSpPr>
            <a:spLocks noGrp="1"/>
          </p:cNvSpPr>
          <p:nvPr>
            <p:ph type="sldNum" sz="quarter" idx="10"/>
          </p:nvPr>
        </p:nvSpPr>
        <p:spPr/>
        <p:txBody>
          <a:bodyPr/>
          <a:lstStyle/>
          <a:p>
            <a:fld id="{16FEC50E-693F-7248-AD71-EC691CF637E1}" type="slidenum">
              <a:rPr lang="en-GB" smtClean="0"/>
              <a:t>29</a:t>
            </a:fld>
            <a:endParaRPr lang="en-GB"/>
          </a:p>
        </p:txBody>
      </p:sp>
    </p:spTree>
    <p:extLst>
      <p:ext uri="{BB962C8B-B14F-4D97-AF65-F5344CB8AC3E}">
        <p14:creationId xmlns:p14="http://schemas.microsoft.com/office/powerpoint/2010/main" val="41625626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30</a:t>
            </a:fld>
            <a:endParaRPr lang="en-GB"/>
          </a:p>
        </p:txBody>
      </p:sp>
    </p:spTree>
    <p:extLst>
      <p:ext uri="{BB962C8B-B14F-4D97-AF65-F5344CB8AC3E}">
        <p14:creationId xmlns:p14="http://schemas.microsoft.com/office/powerpoint/2010/main" val="2892136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41514075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Multiple choice question</a:t>
            </a:r>
          </a:p>
          <a:p>
            <a:r>
              <a:rPr lang="en-GB" dirty="0"/>
              <a:t>Option A is correct</a:t>
            </a:r>
          </a:p>
          <a:p>
            <a:endParaRPr lang="en-GB" dirty="0"/>
          </a:p>
          <a:p>
            <a:r>
              <a:rPr lang="en-GB" dirty="0"/>
              <a:t>Img21 = image of a 5.4k resistor – stripes are green, yellow, red, gold</a:t>
            </a:r>
          </a:p>
          <a:p>
            <a:endParaRPr lang="en-GB" dirty="0"/>
          </a:p>
          <a:p>
            <a:r>
              <a:rPr lang="en-GB" dirty="0"/>
              <a:t>Feedback:</a:t>
            </a:r>
          </a:p>
          <a:p>
            <a:r>
              <a:rPr lang="en-GB" dirty="0"/>
              <a:t>A = Well done. You got that one right. The green stripe indicates a first digit of 5. The yellow stripe indicates a second digit of 4. The red stripe indicates a multiplication factor of 100. The gold strips indicates a tolerance of 5%.</a:t>
            </a:r>
          </a:p>
          <a:p>
            <a:r>
              <a:rPr lang="en-GB" dirty="0"/>
              <a:t>B = That is not quite right. The green stripe does indicate a first digit of 5. The yellow stripe indicates a second digit of 4. The gold strips indicates a tolerance of 5%. It looks like you got the multiplication factor wrong. The red strip indicates a multiplication factor of 100. If you multiply 54 by 100 you get 5400. So the resistance of this resistor is 5400</a:t>
            </a:r>
            <a:r>
              <a:rPr lang="el-GR" sz="1200" dirty="0"/>
              <a:t>Ω</a:t>
            </a:r>
            <a:r>
              <a:rPr lang="en-US" sz="1200" dirty="0"/>
              <a:t>. But we have a short-hand for thousands. We use “k”. We can write 5400 as 5.4k. A quick way to figure this out is to divide 5400 by 1000.</a:t>
            </a:r>
          </a:p>
          <a:p>
            <a:r>
              <a:rPr lang="en-US" sz="1200" dirty="0"/>
              <a:t>C = That is not quite right. </a:t>
            </a:r>
            <a:r>
              <a:rPr lang="en-GB" dirty="0"/>
              <a:t>The green stripe does indicate a first digit of 5. The yellow stripe indicates a second digit of 4. The red stripe indicates a multiplication factor of 100. It is the gold strip where you made your mistake. A gold stripe tells us the resistor has a tolerance of 5%.</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 = That is not quite right. The green stripe does indicate a first digit of 5. The yellow stripe indicates a second digit of 4. It looks like you got the multiplication factor wrong. The red strip indicates a multiplication factor of 100. If you multiply 54 by 100 you get 5400. So the resistance of this resistor is 5400</a:t>
            </a:r>
            <a:r>
              <a:rPr lang="el-GR" sz="1200" dirty="0"/>
              <a:t>Ω</a:t>
            </a:r>
            <a:r>
              <a:rPr lang="en-US" sz="1200" dirty="0"/>
              <a:t>. But we have a short-hand for thousands. We use “k”. We can write 5400 as 5.4k. A quick way to figure this out is to divide 5400 by 1000. It also looks like you got the tolerance wrong. </a:t>
            </a:r>
            <a:r>
              <a:rPr lang="en-GB" dirty="0"/>
              <a:t>A gold stripe tells us the resistor has a tolerance of 5%.</a:t>
            </a:r>
          </a:p>
        </p:txBody>
      </p:sp>
      <p:sp>
        <p:nvSpPr>
          <p:cNvPr id="4" name="Slide Number Placeholder 3"/>
          <p:cNvSpPr>
            <a:spLocks noGrp="1"/>
          </p:cNvSpPr>
          <p:nvPr>
            <p:ph type="sldNum" sz="quarter" idx="10"/>
          </p:nvPr>
        </p:nvSpPr>
        <p:spPr/>
        <p:txBody>
          <a:bodyPr/>
          <a:lstStyle/>
          <a:p>
            <a:fld id="{16FEC50E-693F-7248-AD71-EC691CF637E1}" type="slidenum">
              <a:rPr lang="en-GB" smtClean="0"/>
              <a:t>31</a:t>
            </a:fld>
            <a:endParaRPr lang="en-GB"/>
          </a:p>
        </p:txBody>
      </p:sp>
    </p:spTree>
    <p:extLst>
      <p:ext uri="{BB962C8B-B14F-4D97-AF65-F5344CB8AC3E}">
        <p14:creationId xmlns:p14="http://schemas.microsoft.com/office/powerpoint/2010/main" val="39891838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Multiple choice question.</a:t>
            </a:r>
          </a:p>
          <a:p>
            <a:r>
              <a:rPr lang="en-GB" dirty="0"/>
              <a:t>Option C is correct</a:t>
            </a:r>
          </a:p>
          <a:p>
            <a:endParaRPr lang="en-GB" dirty="0"/>
          </a:p>
          <a:p>
            <a:r>
              <a:rPr lang="en-GB" dirty="0"/>
              <a:t>Feedback:</a:t>
            </a:r>
          </a:p>
          <a:p>
            <a:r>
              <a:rPr lang="en-GB" dirty="0"/>
              <a:t>A = That is not right. It looks like you multiplied the multiplier incorrectly. The first three significant digits are 474 and the multiplier is 0.1. 474 x 0.1 = 47.4.</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B = That is not right. It looks like you multiplied the multiplier incorrectly. The first three significant digits are 474 and the multiplier is 0.1. 474 x 0.1 = 47.4.</a:t>
            </a:r>
          </a:p>
          <a:p>
            <a:r>
              <a:rPr lang="en-GB" dirty="0"/>
              <a:t>C = Well done. You got it.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 = That is not right. It looks like you multiplied the multiplier incorrectly. The first three significant digits are 474 and the multiplier is 0.1. 474 x 0.1 = 47.4.</a:t>
            </a:r>
          </a:p>
        </p:txBody>
      </p:sp>
      <p:sp>
        <p:nvSpPr>
          <p:cNvPr id="4" name="Slide Number Placeholder 3"/>
          <p:cNvSpPr>
            <a:spLocks noGrp="1"/>
          </p:cNvSpPr>
          <p:nvPr>
            <p:ph type="sldNum" sz="quarter" idx="10"/>
          </p:nvPr>
        </p:nvSpPr>
        <p:spPr/>
        <p:txBody>
          <a:bodyPr/>
          <a:lstStyle/>
          <a:p>
            <a:fld id="{16FEC50E-693F-7248-AD71-EC691CF637E1}" type="slidenum">
              <a:rPr lang="en-GB" smtClean="0"/>
              <a:t>32</a:t>
            </a:fld>
            <a:endParaRPr lang="en-GB"/>
          </a:p>
        </p:txBody>
      </p:sp>
    </p:spTree>
    <p:extLst>
      <p:ext uri="{BB962C8B-B14F-4D97-AF65-F5344CB8AC3E}">
        <p14:creationId xmlns:p14="http://schemas.microsoft.com/office/powerpoint/2010/main" val="28762279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Multiple choice question. 5M6 – 56 x 100K = 56 x 100 x 1000 = 5,600,000 = 5,6M = 5M6</a:t>
            </a:r>
          </a:p>
          <a:p>
            <a:r>
              <a:rPr lang="en-GB" dirty="0"/>
              <a:t>Option D is correct</a:t>
            </a:r>
          </a:p>
          <a:p>
            <a:endParaRPr lang="en-GB" dirty="0"/>
          </a:p>
          <a:p>
            <a:r>
              <a:rPr lang="en-GB" dirty="0"/>
              <a:t>Feedback:</a:t>
            </a:r>
          </a:p>
          <a:p>
            <a:r>
              <a:rPr lang="en-GB" dirty="0"/>
              <a:t>A = That is not right. When there are only three bands, we assume that the tolerance is 20%. So that bit is right. It looks like you multiplied by the multiplier incorrectly. The two significant digits are 56 and the multiplier is 100K. 100K is the same thing as 100 x 1,000. So 56 x 100K = 56 x 100 x 1,000 = 5,600,000. We can shorten this to 5,6M (the M stands for million). We can also write this as 5M6.</a:t>
            </a:r>
          </a:p>
          <a:p>
            <a:r>
              <a:rPr lang="en-GB" dirty="0"/>
              <a:t>B = That is not right. When there are only three bands, we assume that the tolerance is 20%. So that bit is right. It looks like you multiplied by the multiplier incorrectly. The two significant digits are 56 and the multiplier is 100K. 100K is the same thing as 100 x 1,000. So 56 x 100K = 56 x 100 x 1,000 = 5,600,000. We can shorten this to 5,6M (the M stands for million). We can also write this as 5M6.</a:t>
            </a:r>
          </a:p>
          <a:p>
            <a:r>
              <a:rPr lang="en-GB" dirty="0"/>
              <a:t>C = You got the resistor value correct 56 x 100K = 56 x 100 x 1000 = 5,600,000 which we can shorten to 5,6M (where M stands for million). When there are only three bands, we assume the tolerance is 20%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 = Well done. You got 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33</a:t>
            </a:fld>
            <a:endParaRPr lang="en-GB"/>
          </a:p>
        </p:txBody>
      </p:sp>
    </p:spTree>
    <p:extLst>
      <p:ext uri="{BB962C8B-B14F-4D97-AF65-F5344CB8AC3E}">
        <p14:creationId xmlns:p14="http://schemas.microsoft.com/office/powerpoint/2010/main" val="30462628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Multiple choice question. 5M6 – 56 x 100K = 56 x 100 x 1000 = 5,600,000 = 5,6M = 5M6</a:t>
            </a:r>
          </a:p>
          <a:p>
            <a:r>
              <a:rPr lang="en-GB" dirty="0"/>
              <a:t>Option B is correct</a:t>
            </a:r>
          </a:p>
          <a:p>
            <a:endParaRPr lang="en-GB" dirty="0"/>
          </a:p>
          <a:p>
            <a:r>
              <a:rPr lang="en-GB" dirty="0"/>
              <a:t>Feedback:</a:t>
            </a:r>
          </a:p>
          <a:p>
            <a:r>
              <a:rPr lang="en-GB" dirty="0"/>
              <a:t>A = That is not right. A third band of Orange would indicate a multiplier of 1K or 1,000. This would mean the resistor has a resistance of 68 x 1,000 = 68,000. 6K8 is the same thing as 68K = 6,800 = 68 x 100.</a:t>
            </a:r>
          </a:p>
          <a:p>
            <a:r>
              <a:rPr lang="en-GB" dirty="0"/>
              <a:t>B = Well done, You got it!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 = That is not right. If there is no fourth band, we assume a tolerance of 20%.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 = That is not right. A third band of Brown would indicate a multiplier of 10. This would mean the resistor has a resistance of 68 x 10 = 680. 6K8 is the same thing as 68K = 6,800 = 68 x 100.</a:t>
            </a:r>
          </a:p>
        </p:txBody>
      </p:sp>
      <p:sp>
        <p:nvSpPr>
          <p:cNvPr id="4" name="Slide Number Placeholder 3"/>
          <p:cNvSpPr>
            <a:spLocks noGrp="1"/>
          </p:cNvSpPr>
          <p:nvPr>
            <p:ph type="sldNum" sz="quarter" idx="10"/>
          </p:nvPr>
        </p:nvSpPr>
        <p:spPr/>
        <p:txBody>
          <a:bodyPr/>
          <a:lstStyle/>
          <a:p>
            <a:fld id="{16FEC50E-693F-7248-AD71-EC691CF637E1}" type="slidenum">
              <a:rPr lang="en-GB" smtClean="0"/>
              <a:t>34</a:t>
            </a:fld>
            <a:endParaRPr lang="en-GB"/>
          </a:p>
        </p:txBody>
      </p:sp>
    </p:spTree>
    <p:extLst>
      <p:ext uri="{BB962C8B-B14F-4D97-AF65-F5344CB8AC3E}">
        <p14:creationId xmlns:p14="http://schemas.microsoft.com/office/powerpoint/2010/main" val="35939314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Multiple choice question. 5M6 – 56 x 100K = 56 x 100 x 1000 = 5,600,000 = 5,6M = 5M6</a:t>
            </a:r>
          </a:p>
          <a:p>
            <a:r>
              <a:rPr lang="en-GB" dirty="0"/>
              <a:t>Option A is correct</a:t>
            </a:r>
          </a:p>
          <a:p>
            <a:endParaRPr lang="en-GB" dirty="0"/>
          </a:p>
          <a:p>
            <a:r>
              <a:rPr lang="en-GB" dirty="0"/>
              <a:t>Feedback:</a:t>
            </a:r>
          </a:p>
          <a:p>
            <a:r>
              <a:rPr lang="en-GB" dirty="0"/>
              <a:t>A = Well done. You got it!</a:t>
            </a:r>
          </a:p>
          <a:p>
            <a:r>
              <a:rPr lang="en-GB" dirty="0"/>
              <a:t>B = That is not right. For a resistor to indicate a temperature coefficient, it needs 5 (where the 4</a:t>
            </a:r>
            <a:r>
              <a:rPr lang="en-GB" baseline="30000" dirty="0"/>
              <a:t>th</a:t>
            </a:r>
            <a:r>
              <a:rPr lang="en-GB" dirty="0"/>
              <a:t> band is gold or silver) or 6 bands. This five band resistor code cannot exist. In this case the third band would give a significant digit but gold bands are only ever used to give multipliers or tolerances.</a:t>
            </a:r>
          </a:p>
          <a:p>
            <a:r>
              <a:rPr lang="en-GB" dirty="0"/>
              <a:t>C = That is not right. This code would signify the following: 181 x 0.01</a:t>
            </a:r>
            <a:r>
              <a:rPr lang="el-GR" sz="1200" dirty="0"/>
              <a:t>Ω</a:t>
            </a:r>
            <a:r>
              <a:rPr lang="en-GB" dirty="0"/>
              <a:t> +-0.5% 15ppm = 1,81</a:t>
            </a:r>
            <a:r>
              <a:rPr lang="el-GR" sz="1200" dirty="0"/>
              <a:t>Ω</a:t>
            </a:r>
            <a:r>
              <a:rPr lang="en-US" sz="1200" dirty="0"/>
              <a:t> +-0.5% 15ppm.</a:t>
            </a:r>
            <a:endParaRPr lang="en-GB" dirty="0"/>
          </a:p>
          <a:p>
            <a:r>
              <a:rPr lang="en-GB" dirty="0"/>
              <a:t>D = That is not right. This 5 band code could work because it has a 4</a:t>
            </a:r>
            <a:r>
              <a:rPr lang="en-GB" baseline="30000" dirty="0"/>
              <a:t>th</a:t>
            </a:r>
            <a:r>
              <a:rPr lang="en-GB" dirty="0"/>
              <a:t> band of gold or silver. However, this code indicates the following resistor: 18 x 1</a:t>
            </a:r>
            <a:r>
              <a:rPr lang="el-GR" sz="1200" dirty="0"/>
              <a:t>Ω</a:t>
            </a:r>
            <a:r>
              <a:rPr lang="en-GB" dirty="0"/>
              <a:t> = 18</a:t>
            </a:r>
            <a:r>
              <a:rPr lang="el-GR" sz="1200" dirty="0"/>
              <a:t>Ω</a:t>
            </a:r>
            <a:r>
              <a:rPr lang="en-US" sz="1200" dirty="0"/>
              <a:t> +-</a:t>
            </a:r>
            <a:r>
              <a:rPr lang="en-GB" dirty="0"/>
              <a:t>10% 20ppm</a:t>
            </a:r>
          </a:p>
        </p:txBody>
      </p:sp>
      <p:sp>
        <p:nvSpPr>
          <p:cNvPr id="4" name="Slide Number Placeholder 3"/>
          <p:cNvSpPr>
            <a:spLocks noGrp="1"/>
          </p:cNvSpPr>
          <p:nvPr>
            <p:ph type="sldNum" sz="quarter" idx="10"/>
          </p:nvPr>
        </p:nvSpPr>
        <p:spPr/>
        <p:txBody>
          <a:bodyPr/>
          <a:lstStyle/>
          <a:p>
            <a:fld id="{16FEC50E-693F-7248-AD71-EC691CF637E1}" type="slidenum">
              <a:rPr lang="en-GB" smtClean="0"/>
              <a:t>35</a:t>
            </a:fld>
            <a:endParaRPr lang="en-GB"/>
          </a:p>
        </p:txBody>
      </p:sp>
    </p:spTree>
    <p:extLst>
      <p:ext uri="{BB962C8B-B14F-4D97-AF65-F5344CB8AC3E}">
        <p14:creationId xmlns:p14="http://schemas.microsoft.com/office/powerpoint/2010/main" val="19521299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Drag and drop question</a:t>
            </a:r>
          </a:p>
          <a:p>
            <a:r>
              <a:rPr lang="en-GB" dirty="0"/>
              <a:t>Correct answer (from left to right) – Orange, Violet, Yellow, Orange</a:t>
            </a:r>
          </a:p>
          <a:p>
            <a:endParaRPr lang="en-GB" dirty="0"/>
          </a:p>
          <a:p>
            <a:r>
              <a:rPr lang="en-GB" dirty="0"/>
              <a:t>Img22 = a resistor with empty stripes. See example at https://encrypted-tbn0.gstatic.com/</a:t>
            </a:r>
            <a:r>
              <a:rPr lang="en-GB" dirty="0" err="1"/>
              <a:t>images?q</a:t>
            </a:r>
            <a:r>
              <a:rPr lang="en-GB" dirty="0"/>
              <a:t>=tbn:ANd9GcRu_KZOeE-0AS1_UzPRYef6nNHdsPq_Hw28jP2IfVPede1XStPWPg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36</a:t>
            </a:fld>
            <a:endParaRPr lang="en-GB"/>
          </a:p>
        </p:txBody>
      </p:sp>
    </p:spTree>
    <p:extLst>
      <p:ext uri="{BB962C8B-B14F-4D97-AF65-F5344CB8AC3E}">
        <p14:creationId xmlns:p14="http://schemas.microsoft.com/office/powerpoint/2010/main" val="17857240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Multiple choice question</a:t>
            </a:r>
          </a:p>
          <a:p>
            <a:r>
              <a:rPr lang="en-GB" dirty="0"/>
              <a:t>Correct option is D</a:t>
            </a:r>
          </a:p>
          <a:p>
            <a:endParaRPr lang="en-GB" dirty="0"/>
          </a:p>
          <a:p>
            <a:r>
              <a:rPr lang="en-GB" dirty="0"/>
              <a:t>Feedback:</a:t>
            </a:r>
          </a:p>
          <a:p>
            <a:r>
              <a:rPr lang="en-GB" dirty="0"/>
              <a:t>A = That is not right. R is the symbol for resistance, not current. I is the symbol for current. Also, to calculate R you would need to divide the total voltage by the total current. [Show image of triangle like http://www.9h1mrl.org/</a:t>
            </a:r>
            <a:r>
              <a:rPr lang="en-GB" dirty="0" err="1"/>
              <a:t>ukrae</a:t>
            </a:r>
            <a:r>
              <a:rPr lang="en-GB" dirty="0"/>
              <a:t>/</a:t>
            </a:r>
            <a:r>
              <a:rPr lang="en-GB" dirty="0" err="1"/>
              <a:t>arc_cd</a:t>
            </a:r>
            <a:r>
              <a:rPr lang="en-GB" dirty="0"/>
              <a:t>/foundation/</a:t>
            </a:r>
            <a:r>
              <a:rPr lang="en-GB" dirty="0" err="1"/>
              <a:t>gfx</a:t>
            </a:r>
            <a:r>
              <a:rPr lang="en-GB" dirty="0"/>
              <a:t>/</a:t>
            </a:r>
            <a:r>
              <a:rPr lang="en-GB" dirty="0" err="1"/>
              <a:t>dwg</a:t>
            </a:r>
            <a:r>
              <a:rPr lang="en-GB" dirty="0"/>
              <a:t>/</a:t>
            </a:r>
            <a:r>
              <a:rPr lang="en-GB" dirty="0" err="1"/>
              <a:t>vir.gif</a:t>
            </a:r>
            <a:r>
              <a:rPr lang="en-GB"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B = That is not right. To calculate I you need to divide the total voltage by the total resistance. [Show image of triangle like http://www.9h1mrl.org/</a:t>
            </a:r>
            <a:r>
              <a:rPr lang="en-GB" dirty="0" err="1"/>
              <a:t>ukrae</a:t>
            </a:r>
            <a:r>
              <a:rPr lang="en-GB" dirty="0"/>
              <a:t>/</a:t>
            </a:r>
            <a:r>
              <a:rPr lang="en-GB" dirty="0" err="1"/>
              <a:t>arc_cd</a:t>
            </a:r>
            <a:r>
              <a:rPr lang="en-GB" dirty="0"/>
              <a:t>/foundation/</a:t>
            </a:r>
            <a:r>
              <a:rPr lang="en-GB" dirty="0" err="1"/>
              <a:t>gfx</a:t>
            </a:r>
            <a:r>
              <a:rPr lang="en-GB" dirty="0"/>
              <a:t>/</a:t>
            </a:r>
            <a:r>
              <a:rPr lang="en-GB" dirty="0" err="1"/>
              <a:t>dwg</a:t>
            </a:r>
            <a:r>
              <a:rPr lang="en-GB" dirty="0"/>
              <a:t>/</a:t>
            </a:r>
            <a:r>
              <a:rPr lang="en-GB" dirty="0" err="1"/>
              <a:t>vir.gif</a:t>
            </a:r>
            <a:r>
              <a:rPr lang="en-GB" dirty="0"/>
              <a:t>)</a:t>
            </a:r>
          </a:p>
          <a:p>
            <a:r>
              <a:rPr lang="en-GB" dirty="0"/>
              <a:t>C = That is not right. R is the symbol for resistance, not current. I is the symbol for current.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 = Well done. You got it right. I is the symbol for current and to find I you need to divide the total voltage by the total resistance as show in the VIR triangle. [Show image of triangle like http://www.9h1mrl.org/</a:t>
            </a:r>
            <a:r>
              <a:rPr lang="en-GB" dirty="0" err="1"/>
              <a:t>ukrae</a:t>
            </a:r>
            <a:r>
              <a:rPr lang="en-GB" dirty="0"/>
              <a:t>/</a:t>
            </a:r>
            <a:r>
              <a:rPr lang="en-GB" dirty="0" err="1"/>
              <a:t>arc_cd</a:t>
            </a:r>
            <a:r>
              <a:rPr lang="en-GB" dirty="0"/>
              <a:t>/foundation/</a:t>
            </a:r>
            <a:r>
              <a:rPr lang="en-GB" dirty="0" err="1"/>
              <a:t>gfx</a:t>
            </a:r>
            <a:r>
              <a:rPr lang="en-GB" dirty="0"/>
              <a:t>/</a:t>
            </a:r>
            <a:r>
              <a:rPr lang="en-GB" dirty="0" err="1"/>
              <a:t>dwg</a:t>
            </a:r>
            <a:r>
              <a:rPr lang="en-GB" dirty="0"/>
              <a:t>/</a:t>
            </a:r>
            <a:r>
              <a:rPr lang="en-GB" dirty="0" err="1"/>
              <a:t>vir.gif</a:t>
            </a:r>
            <a:r>
              <a:rPr lang="en-GB"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37</a:t>
            </a:fld>
            <a:endParaRPr lang="en-GB"/>
          </a:p>
        </p:txBody>
      </p:sp>
    </p:spTree>
    <p:extLst>
      <p:ext uri="{BB962C8B-B14F-4D97-AF65-F5344CB8AC3E}">
        <p14:creationId xmlns:p14="http://schemas.microsoft.com/office/powerpoint/2010/main" val="71843669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GB" dirty="0"/>
                  <a:t>Numeric question</a:t>
                </a:r>
              </a:p>
              <a:p>
                <a:r>
                  <a:rPr lang="en-GB" dirty="0"/>
                  <a:t>Correct answer is 381</a:t>
                </a:r>
                <a:r>
                  <a:rPr lang="el-GR" sz="1200" dirty="0"/>
                  <a:t>Ω</a:t>
                </a:r>
                <a:r>
                  <a:rPr lang="en-US" sz="1200" dirty="0"/>
                  <a:t>. Accept answers between 380</a:t>
                </a:r>
                <a:r>
                  <a:rPr lang="el-GR" sz="1200" dirty="0"/>
                  <a:t>Ω</a:t>
                </a:r>
                <a:r>
                  <a:rPr lang="en-US" sz="1200" dirty="0"/>
                  <a:t> and 382</a:t>
                </a:r>
                <a:r>
                  <a:rPr lang="el-GR" sz="1200" dirty="0"/>
                  <a:t>Ω</a:t>
                </a:r>
                <a:r>
                  <a:rPr lang="en-US" sz="1200" dirty="0"/>
                  <a:t>.</a:t>
                </a:r>
              </a:p>
              <a:p>
                <a:endParaRPr lang="en-US" sz="1200" dirty="0"/>
              </a:p>
              <a:p>
                <a:r>
                  <a:rPr lang="en-US" sz="1200" dirty="0"/>
                  <a:t>Feedback:</a:t>
                </a:r>
              </a:p>
              <a:p>
                <a:r>
                  <a:rPr lang="en-US" sz="1200" dirty="0"/>
                  <a:t>Correct = Well done. That’s right. You remembered that we have to divide the total voltage in volts by the total current in amps. The total voltage is 8.4V and the total current is 0.022A. Remember 22mA is the same as </a:t>
                </a:r>
                <a14:m>
                  <m:oMath xmlns:m="http://schemas.openxmlformats.org/officeDocument/2006/math">
                    <m:f>
                      <m:fPr>
                        <m:ctrlPr>
                          <a:rPr lang="en-US" sz="1200" i="1" smtClean="0">
                            <a:latin typeface="Cambria Math" panose="02040503050406030204" pitchFamily="18" charset="0"/>
                          </a:rPr>
                        </m:ctrlPr>
                      </m:fPr>
                      <m:num>
                        <m:r>
                          <a:rPr lang="en-US" sz="1200" b="0" i="1" smtClean="0">
                            <a:latin typeface="Cambria Math" panose="02040503050406030204" pitchFamily="18" charset="0"/>
                          </a:rPr>
                          <m:t>22</m:t>
                        </m:r>
                      </m:num>
                      <m:den>
                        <m:r>
                          <a:rPr lang="en-US" sz="1200" b="0" i="1" smtClean="0">
                            <a:latin typeface="Cambria Math" panose="02040503050406030204" pitchFamily="18" charset="0"/>
                          </a:rPr>
                          <m:t>1000</m:t>
                        </m:r>
                      </m:den>
                    </m:f>
                    <m:r>
                      <a:rPr lang="en-US" sz="1200" b="0" i="1" smtClean="0">
                        <a:latin typeface="Cambria Math" panose="02040503050406030204" pitchFamily="18" charset="0"/>
                      </a:rPr>
                      <m:t>=0.022</m:t>
                    </m:r>
                    <m:r>
                      <a:rPr lang="en-US" sz="1200" b="0" i="1" smtClean="0">
                        <a:latin typeface="Cambria Math" panose="02040503050406030204" pitchFamily="18" charset="0"/>
                      </a:rPr>
                      <m:t>𝐴</m:t>
                    </m:r>
                  </m:oMath>
                </a14:m>
                <a:r>
                  <a:rPr lang="en-GB"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Incorrect = Looks like you made a mistake somewhere. Remember that to find the total resistance, we have to divide the total voltage in volts by the total current in amps. The voltage is 8.4V and the current is 22mA. You need to change 22mA into amps. Remember that 22mA is the same as </a:t>
                </a:r>
                <a14:m>
                  <m:oMath xmlns:m="http://schemas.openxmlformats.org/officeDocument/2006/math">
                    <m:f>
                      <m:fPr>
                        <m:ctrlPr>
                          <a:rPr lang="en-US" sz="1200" i="1" smtClean="0">
                            <a:latin typeface="Cambria Math" panose="02040503050406030204" pitchFamily="18" charset="0"/>
                          </a:rPr>
                        </m:ctrlPr>
                      </m:fPr>
                      <m:num>
                        <m:r>
                          <a:rPr lang="en-US" sz="1200" b="0" i="1" smtClean="0">
                            <a:latin typeface="Cambria Math" panose="02040503050406030204" pitchFamily="18" charset="0"/>
                          </a:rPr>
                          <m:t>22</m:t>
                        </m:r>
                      </m:num>
                      <m:den>
                        <m:r>
                          <a:rPr lang="en-US" sz="1200" b="0" i="1" smtClean="0">
                            <a:latin typeface="Cambria Math" panose="02040503050406030204" pitchFamily="18" charset="0"/>
                          </a:rPr>
                          <m:t>1000</m:t>
                        </m:r>
                      </m:den>
                    </m:f>
                    <m:r>
                      <a:rPr lang="en-US" sz="1200" b="0" i="1" smtClean="0">
                        <a:latin typeface="Cambria Math" panose="02040503050406030204" pitchFamily="18" charset="0"/>
                      </a:rPr>
                      <m:t>𝐴</m:t>
                    </m:r>
                  </m:oMath>
                </a14:m>
                <a:r>
                  <a:rPr lang="en-GB" dirty="0"/>
                  <a:t>.</a:t>
                </a:r>
              </a:p>
            </p:txBody>
          </p:sp>
        </mc:Choice>
        <mc:Fallback xmlns="">
          <p:sp>
            <p:nvSpPr>
              <p:cNvPr id="3" name="Notes Placeholder 2"/>
              <p:cNvSpPr>
                <a:spLocks noGrp="1"/>
              </p:cNvSpPr>
              <p:nvPr>
                <p:ph type="body" idx="1"/>
              </p:nvPr>
            </p:nvSpPr>
            <p:spPr/>
            <p:txBody>
              <a:bodyPr/>
              <a:lstStyle/>
              <a:p>
                <a:r>
                  <a:rPr lang="en-GB" dirty="0"/>
                  <a:t>Numeric question</a:t>
                </a:r>
              </a:p>
              <a:p>
                <a:r>
                  <a:rPr lang="en-GB" dirty="0"/>
                  <a:t>Correct answer is 381</a:t>
                </a:r>
                <a:r>
                  <a:rPr lang="el-GR" sz="1200" dirty="0"/>
                  <a:t>Ω</a:t>
                </a:r>
                <a:r>
                  <a:rPr lang="en-US" sz="1200" dirty="0"/>
                  <a:t>. Accept answers between 380</a:t>
                </a:r>
                <a:r>
                  <a:rPr lang="el-GR" sz="1200" dirty="0"/>
                  <a:t>Ω</a:t>
                </a:r>
                <a:r>
                  <a:rPr lang="en-US" sz="1200" dirty="0"/>
                  <a:t> and 382</a:t>
                </a:r>
                <a:r>
                  <a:rPr lang="el-GR" sz="1200" dirty="0"/>
                  <a:t>Ω</a:t>
                </a:r>
                <a:r>
                  <a:rPr lang="en-US" sz="1200" dirty="0"/>
                  <a:t>.</a:t>
                </a:r>
              </a:p>
              <a:p>
                <a:endParaRPr lang="en-US" sz="1200" dirty="0"/>
              </a:p>
              <a:p>
                <a:r>
                  <a:rPr lang="en-US" sz="1200" dirty="0"/>
                  <a:t>Feedback:</a:t>
                </a:r>
              </a:p>
              <a:p>
                <a:r>
                  <a:rPr lang="en-US" sz="1200" dirty="0"/>
                  <a:t>Correct = Well done. That’s right. You remembered that we have to divide the total voltage in volts by the total current in amps. The total voltage is 8.4V and the total current is 0.022A. Remember 22mA is the same as </a:t>
                </a:r>
                <a:r>
                  <a:rPr lang="en-US" sz="1200" b="0" i="0">
                    <a:latin typeface="Cambria Math" panose="02040503050406030204" pitchFamily="18" charset="0"/>
                  </a:rPr>
                  <a:t>22/1000=0.022𝐴</a:t>
                </a:r>
                <a:r>
                  <a:rPr lang="en-GB"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Incorrect = Looks like you made a mistake somewhere. Remember that to find the total resistance, we have to divide the total voltage in volts by the total current in amps. The voltage is 8.4V and the current is 22mA. You need to change 22mA into amps. Remember that 22mA is the same as </a:t>
                </a:r>
                <a:r>
                  <a:rPr lang="en-US" sz="1200" b="0" i="0">
                    <a:latin typeface="Cambria Math" panose="02040503050406030204" pitchFamily="18" charset="0"/>
                  </a:rPr>
                  <a:t>22/1000 𝐴</a:t>
                </a:r>
                <a:r>
                  <a:rPr lang="en-GB" dirty="0"/>
                  <a:t>.</a:t>
                </a:r>
              </a:p>
            </p:txBody>
          </p:sp>
        </mc:Fallback>
      </mc:AlternateContent>
      <p:sp>
        <p:nvSpPr>
          <p:cNvPr id="4" name="Slide Number Placeholder 3"/>
          <p:cNvSpPr>
            <a:spLocks noGrp="1"/>
          </p:cNvSpPr>
          <p:nvPr>
            <p:ph type="sldNum" sz="quarter" idx="10"/>
          </p:nvPr>
        </p:nvSpPr>
        <p:spPr/>
        <p:txBody>
          <a:bodyPr/>
          <a:lstStyle/>
          <a:p>
            <a:fld id="{16FEC50E-693F-7248-AD71-EC691CF637E1}" type="slidenum">
              <a:rPr lang="en-GB" smtClean="0"/>
              <a:t>38</a:t>
            </a:fld>
            <a:endParaRPr lang="en-GB"/>
          </a:p>
        </p:txBody>
      </p:sp>
    </p:spTree>
    <p:extLst>
      <p:ext uri="{BB962C8B-B14F-4D97-AF65-F5344CB8AC3E}">
        <p14:creationId xmlns:p14="http://schemas.microsoft.com/office/powerpoint/2010/main" val="309487395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39</a:t>
            </a:fld>
            <a:endParaRPr lang="en-GB"/>
          </a:p>
        </p:txBody>
      </p:sp>
    </p:spTree>
    <p:extLst>
      <p:ext uri="{BB962C8B-B14F-4D97-AF65-F5344CB8AC3E}">
        <p14:creationId xmlns:p14="http://schemas.microsoft.com/office/powerpoint/2010/main" val="52545557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40</a:t>
            </a:fld>
            <a:endParaRPr lang="en-GB"/>
          </a:p>
        </p:txBody>
      </p:sp>
    </p:spTree>
    <p:extLst>
      <p:ext uri="{BB962C8B-B14F-4D97-AF65-F5344CB8AC3E}">
        <p14:creationId xmlns:p14="http://schemas.microsoft.com/office/powerpoint/2010/main" val="2007924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Img01 = Image of an array of different resistors of different resistances</a:t>
            </a:r>
          </a:p>
        </p:txBody>
      </p:sp>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a:p>
        </p:txBody>
      </p:sp>
    </p:spTree>
    <p:extLst>
      <p:ext uri="{BB962C8B-B14F-4D97-AF65-F5344CB8AC3E}">
        <p14:creationId xmlns:p14="http://schemas.microsoft.com/office/powerpoint/2010/main" val="189163295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41</a:t>
            </a:fld>
            <a:endParaRPr lang="en-GB"/>
          </a:p>
        </p:txBody>
      </p:sp>
    </p:spTree>
    <p:extLst>
      <p:ext uri="{BB962C8B-B14F-4D97-AF65-F5344CB8AC3E}">
        <p14:creationId xmlns:p14="http://schemas.microsoft.com/office/powerpoint/2010/main" val="281469720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42</a:t>
            </a:fld>
            <a:endParaRPr lang="en-GB"/>
          </a:p>
        </p:txBody>
      </p:sp>
    </p:spTree>
    <p:extLst>
      <p:ext uri="{BB962C8B-B14F-4D97-AF65-F5344CB8AC3E}">
        <p14:creationId xmlns:p14="http://schemas.microsoft.com/office/powerpoint/2010/main" val="397743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US" dirty="0"/>
              <a:t>Reproduce schematic image as an image with hotspots over each component.</a:t>
            </a:r>
          </a:p>
          <a:p>
            <a:endParaRPr lang="en-US" dirty="0"/>
          </a:p>
          <a:p>
            <a:r>
              <a:rPr lang="en-US" dirty="0"/>
              <a:t>Component01 = on click present a tooltip with “This symbol represents a voltage source like a battery. Use a 9V battery in your circuit”</a:t>
            </a:r>
          </a:p>
          <a:p>
            <a:r>
              <a:rPr lang="en-US" dirty="0"/>
              <a:t>Component02 = on click present a tooltip with “This symbol represents a resistor. In this case we have called the resistor R1.”</a:t>
            </a:r>
          </a:p>
          <a:p>
            <a:endParaRPr lang="en-US" dirty="0"/>
          </a:p>
          <a:p>
            <a:r>
              <a:rPr lang="en-US" dirty="0"/>
              <a:t>Hide tooltip on clicking away from component or another component.</a:t>
            </a: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6</a:t>
            </a:fld>
            <a:endParaRPr lang="en-GB"/>
          </a:p>
        </p:txBody>
      </p:sp>
    </p:spTree>
    <p:extLst>
      <p:ext uri="{BB962C8B-B14F-4D97-AF65-F5344CB8AC3E}">
        <p14:creationId xmlns:p14="http://schemas.microsoft.com/office/powerpoint/2010/main" val="3995574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US" dirty="0" err="1"/>
              <a:t>Youtube</a:t>
            </a:r>
            <a:r>
              <a:rPr lang="en-US" dirty="0"/>
              <a:t> video: URL = </a:t>
            </a:r>
            <a:r>
              <a:rPr lang="en-GB" dirty="0"/>
              <a:t>URL: </a:t>
            </a:r>
            <a:r>
              <a:rPr lang="en-US" dirty="0"/>
              <a:t>https://</a:t>
            </a:r>
            <a:r>
              <a:rPr lang="en-US" dirty="0" err="1"/>
              <a:t>www.youtube.com</a:t>
            </a:r>
            <a:r>
              <a:rPr lang="en-US" dirty="0"/>
              <a:t>/</a:t>
            </a:r>
            <a:r>
              <a:rPr lang="en-US" dirty="0" err="1"/>
              <a:t>watch?v</a:t>
            </a:r>
            <a:r>
              <a:rPr lang="en-US" dirty="0"/>
              <a:t>=9cps7Q_IrX0</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Play video full screen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Img02 = screenshot of </a:t>
            </a:r>
            <a:r>
              <a:rPr lang="en-GB" dirty="0" err="1"/>
              <a:t>Youtube</a:t>
            </a:r>
            <a:r>
              <a:rPr lang="en-GB" dirty="0"/>
              <a:t> video thumbnail image</a:t>
            </a:r>
          </a:p>
        </p:txBody>
      </p:sp>
      <p:sp>
        <p:nvSpPr>
          <p:cNvPr id="4" name="Slide Number Placeholder 3"/>
          <p:cNvSpPr>
            <a:spLocks noGrp="1"/>
          </p:cNvSpPr>
          <p:nvPr>
            <p:ph type="sldNum" sz="quarter" idx="10"/>
          </p:nvPr>
        </p:nvSpPr>
        <p:spPr/>
        <p:txBody>
          <a:bodyPr/>
          <a:lstStyle/>
          <a:p>
            <a:fld id="{16FEC50E-693F-7248-AD71-EC691CF637E1}" type="slidenum">
              <a:rPr lang="en-GB" smtClean="0"/>
              <a:t>7</a:t>
            </a:fld>
            <a:endParaRPr lang="en-GB"/>
          </a:p>
        </p:txBody>
      </p:sp>
    </p:spTree>
    <p:extLst>
      <p:ext uri="{BB962C8B-B14F-4D97-AF65-F5344CB8AC3E}">
        <p14:creationId xmlns:p14="http://schemas.microsoft.com/office/powerpoint/2010/main" val="4005631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Img03 = 9v battery</a:t>
            </a:r>
          </a:p>
          <a:p>
            <a:r>
              <a:rPr lang="en-GB" dirty="0"/>
              <a:t>Img04 = battery clip</a:t>
            </a:r>
          </a:p>
          <a:p>
            <a:r>
              <a:rPr lang="en-GB" dirty="0"/>
              <a:t>Img05 = 470Ω resistor</a:t>
            </a:r>
          </a:p>
          <a:p>
            <a:r>
              <a:rPr lang="en-GB" dirty="0"/>
              <a:t>Img06 = jumper wires</a:t>
            </a:r>
          </a:p>
          <a:p>
            <a:r>
              <a:rPr lang="en-GB" dirty="0"/>
              <a:t>Img07 = breadboard</a:t>
            </a:r>
          </a:p>
          <a:p>
            <a:endParaRPr lang="en-GB" dirty="0"/>
          </a:p>
          <a:p>
            <a:r>
              <a:rPr lang="en-GB" dirty="0"/>
              <a:t>On rollover/touch display a popup with the following information:</a:t>
            </a:r>
          </a:p>
          <a:p>
            <a:r>
              <a:rPr lang="en-GB" dirty="0"/>
              <a:t>Img03 = Every circuit you build needs a voltage source. In this circuit we are going to use a 9v battery.</a:t>
            </a:r>
          </a:p>
          <a:p>
            <a:r>
              <a:rPr lang="en-GB" dirty="0"/>
              <a:t>Img04 = A battery clip is a convenient way to connect your battery to your circuit.</a:t>
            </a:r>
          </a:p>
          <a:p>
            <a:r>
              <a:rPr lang="en-GB" dirty="0"/>
              <a:t>Img05 = Look for the resistor that looks exactly like this one. We will learn later on what the different coloured stripes mean.</a:t>
            </a:r>
          </a:p>
          <a:p>
            <a:r>
              <a:rPr lang="en-GB" dirty="0"/>
              <a:t>Img06 = Jumper wires are really useful for connecting the different parts of your circuit together. Remember you made some in the previous topic. Make sure you always have lots of these in your electronics kit.</a:t>
            </a:r>
          </a:p>
          <a:p>
            <a:r>
              <a:rPr lang="en-GB" dirty="0"/>
              <a:t>Img07 = Using breadboards is a great way to build and test electronic circuits. Remember we had a close look at breadboard in the previous topic.</a:t>
            </a:r>
          </a:p>
        </p:txBody>
      </p:sp>
      <p:sp>
        <p:nvSpPr>
          <p:cNvPr id="4" name="Slide Number Placeholder 3"/>
          <p:cNvSpPr>
            <a:spLocks noGrp="1"/>
          </p:cNvSpPr>
          <p:nvPr>
            <p:ph type="sldNum" sz="quarter" idx="10"/>
          </p:nvPr>
        </p:nvSpPr>
        <p:spPr/>
        <p:txBody>
          <a:bodyPr/>
          <a:lstStyle/>
          <a:p>
            <a:fld id="{16FEC50E-693F-7248-AD71-EC691CF637E1}" type="slidenum">
              <a:rPr lang="en-GB" smtClean="0"/>
              <a:t>8</a:t>
            </a:fld>
            <a:endParaRPr lang="en-GB"/>
          </a:p>
        </p:txBody>
      </p:sp>
    </p:spTree>
    <p:extLst>
      <p:ext uri="{BB962C8B-B14F-4D97-AF65-F5344CB8AC3E}">
        <p14:creationId xmlns:p14="http://schemas.microsoft.com/office/powerpoint/2010/main" val="3035573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Button01 = link to a popup window with the same interactive schematic as before along with a reminder to click the components for more information.</a:t>
            </a:r>
          </a:p>
          <a:p>
            <a:r>
              <a:rPr lang="en-GB" dirty="0"/>
              <a:t>Button02 = link to popup window with a picture of the completed circuit as created with a breadboard.</a:t>
            </a:r>
          </a:p>
          <a:p>
            <a:r>
              <a:rPr lang="en-GB" dirty="0"/>
              <a:t>Button03 = link to popup window of vid01 (see brief). Video to play full screen on press.</a:t>
            </a:r>
          </a:p>
          <a:p>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9</a:t>
            </a:fld>
            <a:endParaRPr lang="en-GB"/>
          </a:p>
        </p:txBody>
      </p:sp>
    </p:spTree>
    <p:extLst>
      <p:ext uri="{BB962C8B-B14F-4D97-AF65-F5344CB8AC3E}">
        <p14:creationId xmlns:p14="http://schemas.microsoft.com/office/powerpoint/2010/main" val="2818858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indent="0">
              <a:buFont typeface="+mj-lt"/>
              <a:buNone/>
            </a:pPr>
            <a:r>
              <a:rPr lang="en-GB" sz="1200" dirty="0"/>
              <a:t>Button 01 – Launch file selection window</a:t>
            </a:r>
          </a:p>
          <a:p>
            <a:pPr marL="0" indent="0">
              <a:buFont typeface="+mj-lt"/>
              <a:buNone/>
            </a:pPr>
            <a:r>
              <a:rPr lang="en-GB" sz="1200" dirty="0"/>
              <a:t>Button 02 – Upload file</a:t>
            </a:r>
          </a:p>
        </p:txBody>
      </p:sp>
      <p:sp>
        <p:nvSpPr>
          <p:cNvPr id="4" name="Slide Number Placeholder 3"/>
          <p:cNvSpPr>
            <a:spLocks noGrp="1"/>
          </p:cNvSpPr>
          <p:nvPr>
            <p:ph type="sldNum" sz="quarter" idx="10"/>
          </p:nvPr>
        </p:nvSpPr>
        <p:spPr/>
        <p:txBody>
          <a:bodyPr/>
          <a:lstStyle/>
          <a:p>
            <a:fld id="{16FEC50E-693F-7248-AD71-EC691CF637E1}" type="slidenum">
              <a:rPr lang="en-GB" smtClean="0"/>
              <a:t>10</a:t>
            </a:fld>
            <a:endParaRPr lang="en-GB"/>
          </a:p>
        </p:txBody>
      </p:sp>
    </p:spTree>
    <p:extLst>
      <p:ext uri="{BB962C8B-B14F-4D97-AF65-F5344CB8AC3E}">
        <p14:creationId xmlns:p14="http://schemas.microsoft.com/office/powerpoint/2010/main" val="7801996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818909"/>
            <a:ext cx="7679531" cy="1742064"/>
          </a:xfrm>
        </p:spPr>
        <p:txBody>
          <a:bodyPr anchor="b"/>
          <a:lstStyle>
            <a:lvl1pPr algn="ctr">
              <a:defRPr sz="4378"/>
            </a:lvl1pPr>
          </a:lstStyle>
          <a:p>
            <a:r>
              <a:rPr lang="en-US"/>
              <a:t>Click to edit Master title style</a:t>
            </a:r>
            <a:endParaRPr lang="en-US" dirty="0"/>
          </a:p>
        </p:txBody>
      </p:sp>
      <p:sp>
        <p:nvSpPr>
          <p:cNvPr id="3" name="Subtitle 2"/>
          <p:cNvSpPr>
            <a:spLocks noGrp="1"/>
          </p:cNvSpPr>
          <p:nvPr>
            <p:ph type="subTitle" idx="1"/>
          </p:nvPr>
        </p:nvSpPr>
        <p:spPr>
          <a:xfrm>
            <a:off x="1279922" y="2628154"/>
            <a:ext cx="7679531" cy="1208093"/>
          </a:xfrm>
        </p:spPr>
        <p:txBody>
          <a:bodyPr/>
          <a:lstStyle>
            <a:lvl1pPr marL="0" indent="0" algn="ctr">
              <a:buNone/>
              <a:defRPr sz="1751"/>
            </a:lvl1pPr>
            <a:lvl2pPr marL="333573" indent="0" algn="ctr">
              <a:buNone/>
              <a:defRPr sz="1459"/>
            </a:lvl2pPr>
            <a:lvl3pPr marL="667146" indent="0" algn="ctr">
              <a:buNone/>
              <a:defRPr sz="1313"/>
            </a:lvl3pPr>
            <a:lvl4pPr marL="1000719" indent="0" algn="ctr">
              <a:buNone/>
              <a:defRPr sz="1167"/>
            </a:lvl4pPr>
            <a:lvl5pPr marL="1334292" indent="0" algn="ctr">
              <a:buNone/>
              <a:defRPr sz="1167"/>
            </a:lvl5pPr>
            <a:lvl6pPr marL="1667866" indent="0" algn="ctr">
              <a:buNone/>
              <a:defRPr sz="1167"/>
            </a:lvl6pPr>
            <a:lvl7pPr marL="2001439" indent="0" algn="ctr">
              <a:buNone/>
              <a:defRPr sz="1167"/>
            </a:lvl7pPr>
            <a:lvl8pPr marL="2335012" indent="0" algn="ctr">
              <a:buNone/>
              <a:defRPr sz="1167"/>
            </a:lvl8pPr>
            <a:lvl9pPr marL="2668585" indent="0" algn="ctr">
              <a:buNone/>
              <a:defRPr sz="116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5E407DE3-9DDB-4BC9-B55A-F75D494A9618}"/>
              </a:ext>
            </a:extLst>
          </p:cNvPr>
          <p:cNvSpPr/>
          <p:nvPr userDrawn="1"/>
        </p:nvSpPr>
        <p:spPr>
          <a:xfrm>
            <a:off x="392011" y="4263154"/>
            <a:ext cx="9455351" cy="50783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dirty="0">
                <a:ln>
                  <a:noFill/>
                </a:ln>
                <a:solidFill>
                  <a:srgbClr val="43525A"/>
                </a:solidFill>
                <a:effectLst/>
                <a:uLnTx/>
                <a:uFillTx/>
                <a:latin typeface="+mn-lt"/>
                <a:ea typeface="+mn-ea"/>
                <a:cs typeface="+mn-cs"/>
              </a:rPr>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1"/>
    </p:custDataLst>
    <p:extLst>
      <p:ext uri="{BB962C8B-B14F-4D97-AF65-F5344CB8AC3E}">
        <p14:creationId xmlns:p14="http://schemas.microsoft.com/office/powerpoint/2010/main" val="2941176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59725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266406"/>
            <a:ext cx="2207865" cy="424048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266406"/>
            <a:ext cx="6495604" cy="42404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8288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reated Video">
    <p:spTree>
      <p:nvGrpSpPr>
        <p:cNvPr id="1" name=""/>
        <p:cNvGrpSpPr/>
        <p:nvPr/>
      </p:nvGrpSpPr>
      <p:grpSpPr>
        <a:xfrm>
          <a:off x="0" y="0"/>
          <a:ext cx="0" cy="0"/>
          <a:chOff x="0" y="0"/>
          <a:chExt cx="0" cy="0"/>
        </a:xfrm>
      </p:grpSpPr>
      <p:sp>
        <p:nvSpPr>
          <p:cNvPr id="8" name="Title 1"/>
          <p:cNvSpPr>
            <a:spLocks noGrp="1"/>
          </p:cNvSpPr>
          <p:nvPr>
            <p:ph type="title"/>
          </p:nvPr>
        </p:nvSpPr>
        <p:spPr>
          <a:xfrm>
            <a:off x="703958" y="266408"/>
            <a:ext cx="8831461" cy="967170"/>
          </a:xfrm>
        </p:spPr>
        <p:txBody>
          <a:bodyPr>
            <a:normAutofit/>
          </a:bodyPr>
          <a:lstStyle>
            <a:lvl1pPr>
              <a:defRPr sz="2626"/>
            </a:lvl1pPr>
          </a:lstStyle>
          <a:p>
            <a:r>
              <a:rPr lang="en-US" dirty="0"/>
              <a:t>Click to edit Master title style</a:t>
            </a:r>
            <a:endParaRPr lang="en-GB" dirty="0"/>
          </a:p>
        </p:txBody>
      </p:sp>
      <p:sp>
        <p:nvSpPr>
          <p:cNvPr id="3" name="Content Placeholder 2"/>
          <p:cNvSpPr>
            <a:spLocks noGrp="1"/>
          </p:cNvSpPr>
          <p:nvPr>
            <p:ph sz="quarter" idx="10"/>
          </p:nvPr>
        </p:nvSpPr>
        <p:spPr>
          <a:xfrm>
            <a:off x="703958" y="1315814"/>
            <a:ext cx="8831461" cy="3551308"/>
          </a:xfrm>
        </p:spPr>
        <p:txBody>
          <a:bodyPr/>
          <a:lstStyle>
            <a:lvl1pPr marL="333582" indent="-333582">
              <a:buFont typeface="+mj-lt"/>
              <a:buAutoNum type="arabicPeriod"/>
              <a:defRPr/>
            </a:lvl1pPr>
            <a:lvl2pPr marL="667163" indent="-333582">
              <a:buFont typeface="+mj-lt"/>
              <a:buAutoNum type="arabicPeriod"/>
              <a:defRPr/>
            </a:lvl2pPr>
          </a:lstStyle>
          <a:p>
            <a:pPr lvl="0"/>
            <a:r>
              <a:rPr lang="en-US" dirty="0"/>
              <a:t>Click to edit Master text styles</a:t>
            </a:r>
          </a:p>
          <a:p>
            <a:pPr lvl="1"/>
            <a:endParaRPr lang="en-US" dirty="0"/>
          </a:p>
        </p:txBody>
      </p:sp>
    </p:spTree>
    <p:extLst>
      <p:ext uri="{BB962C8B-B14F-4D97-AF65-F5344CB8AC3E}">
        <p14:creationId xmlns:p14="http://schemas.microsoft.com/office/powerpoint/2010/main" val="5539308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18"/>
            </a:lvl1pPr>
          </a:lstStyle>
          <a:p>
            <a:r>
              <a:rPr lang="en-US" dirty="0"/>
              <a:t>Click to edit Master title style</a:t>
            </a:r>
            <a:endParaRPr lang="en-GB" dirty="0"/>
          </a:p>
        </p:txBody>
      </p:sp>
      <p:sp>
        <p:nvSpPr>
          <p:cNvPr id="3" name="Content Placeholder 2"/>
          <p:cNvSpPr>
            <a:spLocks noGrp="1"/>
          </p:cNvSpPr>
          <p:nvPr>
            <p:ph idx="1"/>
          </p:nvPr>
        </p:nvSpPr>
        <p:spPr>
          <a:xfrm>
            <a:off x="703957" y="1332030"/>
            <a:ext cx="4347228" cy="3538335"/>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334348"/>
            <a:ext cx="4553056" cy="3514243"/>
          </a:xfrm>
        </p:spPr>
        <p:txBody>
          <a:bodyPr/>
          <a:lstStyle/>
          <a:p>
            <a:endParaRPr lang="en-GB" dirty="0"/>
          </a:p>
        </p:txBody>
      </p: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308031"/>
            <a:ext cx="8110936" cy="371446"/>
          </a:xfrm>
        </p:spPr>
        <p:txBody>
          <a:bodyPr anchor="ctr"/>
          <a:lstStyle>
            <a:lvl1pPr marL="0" indent="0">
              <a:buNone/>
              <a:defRPr/>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5" name="TextBox 4"/>
          <p:cNvSpPr txBox="1"/>
          <p:nvPr userDrawn="1"/>
        </p:nvSpPr>
        <p:spPr>
          <a:xfrm>
            <a:off x="703958" y="4297722"/>
            <a:ext cx="676788" cy="406714"/>
          </a:xfrm>
          <a:prstGeom prst="rect">
            <a:avLst/>
          </a:prstGeom>
          <a:noFill/>
        </p:spPr>
        <p:txBody>
          <a:bodyPr wrap="none" rtlCol="0">
            <a:spAutoFit/>
          </a:bodyPr>
          <a:lstStyle/>
          <a:p>
            <a:r>
              <a:rPr lang="en-GB" sz="2043" dirty="0"/>
              <a:t>URL:</a:t>
            </a:r>
          </a:p>
        </p:txBody>
      </p:sp>
      <p:sp>
        <p:nvSpPr>
          <p:cNvPr id="8" name="Title 1"/>
          <p:cNvSpPr>
            <a:spLocks noGrp="1"/>
          </p:cNvSpPr>
          <p:nvPr>
            <p:ph type="title"/>
          </p:nvPr>
        </p:nvSpPr>
        <p:spPr>
          <a:xfrm>
            <a:off x="703958" y="266408"/>
            <a:ext cx="8831461" cy="967170"/>
          </a:xfrm>
        </p:spPr>
        <p:txBody>
          <a:bodyPr>
            <a:normAutofit/>
          </a:bodyPr>
          <a:lstStyle>
            <a:lvl1pPr>
              <a:defRPr sz="2626"/>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4550644"/>
            <a:ext cx="4351734" cy="371446"/>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4550644"/>
            <a:ext cx="4351734" cy="371446"/>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246499"/>
            <a:ext cx="4351734" cy="371446"/>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250155"/>
            <a:ext cx="4351734" cy="371446"/>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618127"/>
            <a:ext cx="4351734" cy="2932783"/>
          </a:xfrm>
        </p:spPr>
        <p:txBody>
          <a:bodyPr/>
          <a:lstStyle/>
          <a:p>
            <a:endParaRPr lang="en-GB"/>
          </a:p>
        </p:txBody>
      </p:sp>
      <p:sp>
        <p:nvSpPr>
          <p:cNvPr id="16" name="Picture Placeholder 14"/>
          <p:cNvSpPr>
            <a:spLocks noGrp="1"/>
          </p:cNvSpPr>
          <p:nvPr>
            <p:ph type="pic" sz="quarter" idx="15"/>
          </p:nvPr>
        </p:nvSpPr>
        <p:spPr>
          <a:xfrm>
            <a:off x="5183683" y="1619647"/>
            <a:ext cx="4351734" cy="2932783"/>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6" y="4550644"/>
            <a:ext cx="8831459" cy="371446"/>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246499"/>
            <a:ext cx="8831459" cy="371446"/>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8" y="1618127"/>
            <a:ext cx="8831461" cy="2932783"/>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6" y="511892"/>
            <a:ext cx="8831459" cy="541367"/>
          </a:xfrm>
          <a:prstGeom prst="rect">
            <a:avLst/>
          </a:prstGeom>
          <a:noFill/>
        </p:spPr>
        <p:txBody>
          <a:bodyPr wrap="square" rtlCol="0" anchor="ctr">
            <a:spAutoFit/>
          </a:bodyPr>
          <a:lstStyle/>
          <a:p>
            <a:r>
              <a:rPr lang="en-GB" sz="2918" b="1" dirty="0"/>
              <a:t>Unit Objectives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8" y="1344587"/>
            <a:ext cx="8831461" cy="3088060"/>
          </a:xfrm>
        </p:spPr>
        <p:txBody>
          <a:bodyPr/>
          <a:lstStyle>
            <a:lvl1pPr marL="375279" indent="-375279">
              <a:buFont typeface="+mj-lt"/>
              <a:buAutoNum type="arabicPeriod"/>
              <a:defRPr/>
            </a:lvl1pPr>
          </a:lstStyle>
          <a:p>
            <a:pPr lvl="0"/>
            <a:r>
              <a:rPr lang="en-US" dirty="0"/>
              <a:t>Click to edit Master text styles</a:t>
            </a:r>
          </a:p>
        </p:txBody>
      </p:sp>
      <p:sp>
        <p:nvSpPr>
          <p:cNvPr id="7" name="TextBox 6"/>
          <p:cNvSpPr txBox="1"/>
          <p:nvPr userDrawn="1"/>
        </p:nvSpPr>
        <p:spPr>
          <a:xfrm>
            <a:off x="703958" y="962832"/>
            <a:ext cx="2363339" cy="406714"/>
          </a:xfrm>
          <a:prstGeom prst="rect">
            <a:avLst/>
          </a:prstGeom>
          <a:noFill/>
        </p:spPr>
        <p:txBody>
          <a:bodyPr wrap="none" rtlCol="0">
            <a:spAutoFit/>
          </a:bodyPr>
          <a:lstStyle/>
          <a:p>
            <a:r>
              <a:rPr lang="en-GB" sz="2043" b="1" dirty="0"/>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8" y="308694"/>
            <a:ext cx="8831461" cy="541367"/>
          </a:xfrm>
          <a:prstGeom prst="rect">
            <a:avLst/>
          </a:prstGeom>
          <a:noFill/>
        </p:spPr>
        <p:txBody>
          <a:bodyPr wrap="square" rtlCol="0">
            <a:spAutoFit/>
          </a:bodyPr>
          <a:lstStyle/>
          <a:p>
            <a:r>
              <a:rPr lang="en-GB" sz="2918"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51197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247476"/>
            <a:ext cx="8831461" cy="2081441"/>
          </a:xfrm>
        </p:spPr>
        <p:txBody>
          <a:bodyPr anchor="b"/>
          <a:lstStyle>
            <a:lvl1pPr>
              <a:defRPr sz="4378"/>
            </a:lvl1pPr>
          </a:lstStyle>
          <a:p>
            <a:r>
              <a:rPr lang="en-US"/>
              <a:t>Click to edit Master title style</a:t>
            </a:r>
            <a:endParaRPr lang="en-US" dirty="0"/>
          </a:p>
        </p:txBody>
      </p:sp>
      <p:sp>
        <p:nvSpPr>
          <p:cNvPr id="3" name="Text Placeholder 2"/>
          <p:cNvSpPr>
            <a:spLocks noGrp="1"/>
          </p:cNvSpPr>
          <p:nvPr>
            <p:ph type="body" idx="1"/>
          </p:nvPr>
        </p:nvSpPr>
        <p:spPr>
          <a:xfrm>
            <a:off x="698624" y="3348608"/>
            <a:ext cx="8831461" cy="1094581"/>
          </a:xfrm>
        </p:spPr>
        <p:txBody>
          <a:bodyPr/>
          <a:lstStyle>
            <a:lvl1pPr marL="0" indent="0">
              <a:buNone/>
              <a:defRPr sz="1751">
                <a:solidFill>
                  <a:schemeClr val="tx1">
                    <a:tint val="75000"/>
                  </a:schemeClr>
                </a:solidFill>
              </a:defRPr>
            </a:lvl1pPr>
            <a:lvl2pPr marL="333573" indent="0">
              <a:buNone/>
              <a:defRPr sz="1459">
                <a:solidFill>
                  <a:schemeClr val="tx1">
                    <a:tint val="75000"/>
                  </a:schemeClr>
                </a:solidFill>
              </a:defRPr>
            </a:lvl2pPr>
            <a:lvl3pPr marL="667146" indent="0">
              <a:buNone/>
              <a:defRPr sz="1313">
                <a:solidFill>
                  <a:schemeClr val="tx1">
                    <a:tint val="75000"/>
                  </a:schemeClr>
                </a:solidFill>
              </a:defRPr>
            </a:lvl3pPr>
            <a:lvl4pPr marL="1000719" indent="0">
              <a:buNone/>
              <a:defRPr sz="1167">
                <a:solidFill>
                  <a:schemeClr val="tx1">
                    <a:tint val="75000"/>
                  </a:schemeClr>
                </a:solidFill>
              </a:defRPr>
            </a:lvl4pPr>
            <a:lvl5pPr marL="1334292" indent="0">
              <a:buNone/>
              <a:defRPr sz="1167">
                <a:solidFill>
                  <a:schemeClr val="tx1">
                    <a:tint val="75000"/>
                  </a:schemeClr>
                </a:solidFill>
              </a:defRPr>
            </a:lvl5pPr>
            <a:lvl6pPr marL="1667866" indent="0">
              <a:buNone/>
              <a:defRPr sz="1167">
                <a:solidFill>
                  <a:schemeClr val="tx1">
                    <a:tint val="75000"/>
                  </a:schemeClr>
                </a:solidFill>
              </a:defRPr>
            </a:lvl6pPr>
            <a:lvl7pPr marL="2001439" indent="0">
              <a:buNone/>
              <a:defRPr sz="1167">
                <a:solidFill>
                  <a:schemeClr val="tx1">
                    <a:tint val="75000"/>
                  </a:schemeClr>
                </a:solidFill>
              </a:defRPr>
            </a:lvl7pPr>
            <a:lvl8pPr marL="2335012" indent="0">
              <a:buNone/>
              <a:defRPr sz="1167">
                <a:solidFill>
                  <a:schemeClr val="tx1">
                    <a:tint val="75000"/>
                  </a:schemeClr>
                </a:solidFill>
              </a:defRPr>
            </a:lvl8pPr>
            <a:lvl9pPr marL="2668585" indent="0">
              <a:buNone/>
              <a:defRPr sz="11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071810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332030"/>
            <a:ext cx="4351734" cy="317486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332030"/>
            <a:ext cx="4351734" cy="317486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361721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266406"/>
            <a:ext cx="8831461" cy="967170"/>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226626"/>
            <a:ext cx="4331735" cy="601151"/>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4" name="Content Placeholder 3"/>
          <p:cNvSpPr>
            <a:spLocks noGrp="1"/>
          </p:cNvSpPr>
          <p:nvPr>
            <p:ph sz="half" idx="2"/>
          </p:nvPr>
        </p:nvSpPr>
        <p:spPr>
          <a:xfrm>
            <a:off x="705291" y="1827777"/>
            <a:ext cx="4331735" cy="26883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226626"/>
            <a:ext cx="4353068" cy="601151"/>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6" name="Content Placeholder 5"/>
          <p:cNvSpPr>
            <a:spLocks noGrp="1"/>
          </p:cNvSpPr>
          <p:nvPr>
            <p:ph sz="quarter" idx="4"/>
          </p:nvPr>
        </p:nvSpPr>
        <p:spPr>
          <a:xfrm>
            <a:off x="5183684" y="1827777"/>
            <a:ext cx="4353068" cy="26883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130757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162762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39427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33587"/>
            <a:ext cx="3302465" cy="1167553"/>
          </a:xfrm>
        </p:spPr>
        <p:txBody>
          <a:bodyPr anchor="b"/>
          <a:lstStyle>
            <a:lvl1pPr>
              <a:defRPr sz="2335"/>
            </a:lvl1pPr>
          </a:lstStyle>
          <a:p>
            <a:r>
              <a:rPr lang="en-US"/>
              <a:t>Click to edit Master title style</a:t>
            </a:r>
            <a:endParaRPr lang="en-US" dirty="0"/>
          </a:p>
        </p:txBody>
      </p:sp>
      <p:sp>
        <p:nvSpPr>
          <p:cNvPr id="3" name="Content Placeholder 2"/>
          <p:cNvSpPr>
            <a:spLocks noGrp="1"/>
          </p:cNvSpPr>
          <p:nvPr>
            <p:ph idx="1"/>
          </p:nvPr>
        </p:nvSpPr>
        <p:spPr>
          <a:xfrm>
            <a:off x="4353068" y="720455"/>
            <a:ext cx="5183684" cy="3555941"/>
          </a:xfrm>
        </p:spPr>
        <p:txBody>
          <a:bodyPr/>
          <a:lstStyle>
            <a:lvl1pPr>
              <a:defRPr sz="2335"/>
            </a:lvl1pPr>
            <a:lvl2pPr>
              <a:defRPr sz="2043"/>
            </a:lvl2pPr>
            <a:lvl3pPr>
              <a:defRPr sz="1751"/>
            </a:lvl3pPr>
            <a:lvl4pPr>
              <a:defRPr sz="1459"/>
            </a:lvl4pPr>
            <a:lvl5pPr>
              <a:defRPr sz="1459"/>
            </a:lvl5pPr>
            <a:lvl6pPr>
              <a:defRPr sz="1459"/>
            </a:lvl6pPr>
            <a:lvl7pPr>
              <a:defRPr sz="1459"/>
            </a:lvl7pPr>
            <a:lvl8pPr>
              <a:defRPr sz="1459"/>
            </a:lvl8pPr>
            <a:lvl9pPr>
              <a:defRPr sz="145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501140"/>
            <a:ext cx="3302465" cy="2781048"/>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16066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33587"/>
            <a:ext cx="3302465" cy="1167553"/>
          </a:xfrm>
        </p:spPr>
        <p:txBody>
          <a:bodyPr anchor="b"/>
          <a:lstStyle>
            <a:lvl1pPr>
              <a:defRPr sz="2335"/>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720455"/>
            <a:ext cx="5183684" cy="3555941"/>
          </a:xfrm>
        </p:spPr>
        <p:txBody>
          <a:bodyPr anchor="t"/>
          <a:lstStyle>
            <a:lvl1pPr marL="0" indent="0">
              <a:buNone/>
              <a:defRPr sz="2335"/>
            </a:lvl1pPr>
            <a:lvl2pPr marL="333573" indent="0">
              <a:buNone/>
              <a:defRPr sz="2043"/>
            </a:lvl2pPr>
            <a:lvl3pPr marL="667146" indent="0">
              <a:buNone/>
              <a:defRPr sz="1751"/>
            </a:lvl3pPr>
            <a:lvl4pPr marL="1000719" indent="0">
              <a:buNone/>
              <a:defRPr sz="1459"/>
            </a:lvl4pPr>
            <a:lvl5pPr marL="1334292" indent="0">
              <a:buNone/>
              <a:defRPr sz="1459"/>
            </a:lvl5pPr>
            <a:lvl6pPr marL="1667866" indent="0">
              <a:buNone/>
              <a:defRPr sz="1459"/>
            </a:lvl6pPr>
            <a:lvl7pPr marL="2001439" indent="0">
              <a:buNone/>
              <a:defRPr sz="1459"/>
            </a:lvl7pPr>
            <a:lvl8pPr marL="2335012" indent="0">
              <a:buNone/>
              <a:defRPr sz="1459"/>
            </a:lvl8pPr>
            <a:lvl9pPr marL="2668585" indent="0">
              <a:buNone/>
              <a:defRPr sz="1459"/>
            </a:lvl9pPr>
          </a:lstStyle>
          <a:p>
            <a:r>
              <a:rPr lang="en-US"/>
              <a:t>Click icon to add picture</a:t>
            </a:r>
            <a:endParaRPr lang="en-US" dirty="0"/>
          </a:p>
        </p:txBody>
      </p:sp>
      <p:sp>
        <p:nvSpPr>
          <p:cNvPr id="4" name="Text Placeholder 3"/>
          <p:cNvSpPr>
            <a:spLocks noGrp="1"/>
          </p:cNvSpPr>
          <p:nvPr>
            <p:ph type="body" sz="half" idx="2"/>
          </p:nvPr>
        </p:nvSpPr>
        <p:spPr>
          <a:xfrm>
            <a:off x="705291" y="1501140"/>
            <a:ext cx="3302465" cy="2781048"/>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5903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266406"/>
            <a:ext cx="8831461" cy="96717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332030"/>
            <a:ext cx="8831461" cy="317486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4637782"/>
            <a:ext cx="2303859" cy="266406"/>
          </a:xfrm>
          <a:prstGeom prst="rect">
            <a:avLst/>
          </a:prstGeom>
        </p:spPr>
        <p:txBody>
          <a:bodyPr vert="horz" lIns="91440" tIns="45720" rIns="91440" bIns="45720" rtlCol="0" anchor="ctr"/>
          <a:lstStyle>
            <a:lvl1pPr algn="l">
              <a:defRPr sz="876">
                <a:solidFill>
                  <a:schemeClr val="tx1">
                    <a:tint val="75000"/>
                  </a:schemeClr>
                </a:solidFill>
              </a:defRPr>
            </a:lvl1pPr>
          </a:lstStyle>
          <a:p>
            <a:fld id="{C764DE79-268F-4C1A-8933-263129D2AF90}" type="datetimeFigureOut">
              <a:rPr lang="en-US" smtClean="0"/>
              <a:t>9/20/2018</a:t>
            </a:fld>
            <a:endParaRPr lang="en-US" dirty="0"/>
          </a:p>
        </p:txBody>
      </p:sp>
      <p:sp>
        <p:nvSpPr>
          <p:cNvPr id="5" name="Footer Placeholder 4"/>
          <p:cNvSpPr>
            <a:spLocks noGrp="1"/>
          </p:cNvSpPr>
          <p:nvPr>
            <p:ph type="ftr" sz="quarter" idx="3"/>
          </p:nvPr>
        </p:nvSpPr>
        <p:spPr>
          <a:xfrm>
            <a:off x="3391793" y="4637782"/>
            <a:ext cx="3455789" cy="266406"/>
          </a:xfrm>
          <a:prstGeom prst="rect">
            <a:avLst/>
          </a:prstGeom>
        </p:spPr>
        <p:txBody>
          <a:bodyPr vert="horz" lIns="91440" tIns="45720" rIns="91440" bIns="45720" rtlCol="0" anchor="ctr"/>
          <a:lstStyle>
            <a:lvl1pPr algn="ctr">
              <a:defRPr sz="876">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59" y="4637782"/>
            <a:ext cx="2303859" cy="266406"/>
          </a:xfrm>
          <a:prstGeom prst="rect">
            <a:avLst/>
          </a:prstGeom>
        </p:spPr>
        <p:txBody>
          <a:bodyPr vert="horz" lIns="91440" tIns="45720" rIns="91440" bIns="45720" rtlCol="0" anchor="ctr"/>
          <a:lstStyle>
            <a:lvl1pPr algn="r">
              <a:defRPr sz="876">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3831019164"/>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665" r:id="rId13"/>
    <p:sldLayoutId id="2147483661" r:id="rId14"/>
    <p:sldLayoutId id="2147483652" r:id="rId15"/>
    <p:sldLayoutId id="2147483664" r:id="rId16"/>
    <p:sldLayoutId id="2147483660" r:id="rId17"/>
  </p:sldLayoutIdLst>
  <p:txStyles>
    <p:titleStyle>
      <a:lvl1pPr algn="l" defTabSz="667146" rtl="0" eaLnBrk="1" latinLnBrk="0" hangingPunct="1">
        <a:lnSpc>
          <a:spcPct val="90000"/>
        </a:lnSpc>
        <a:spcBef>
          <a:spcPct val="0"/>
        </a:spcBef>
        <a:buNone/>
        <a:defRPr sz="3210" kern="1200">
          <a:solidFill>
            <a:schemeClr val="tx1"/>
          </a:solidFill>
          <a:latin typeface="+mj-lt"/>
          <a:ea typeface="+mj-ea"/>
          <a:cs typeface="+mj-cs"/>
        </a:defRPr>
      </a:lvl1pPr>
    </p:titleStyle>
    <p:body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p:bodyStyle>
    <p:otherStyle>
      <a:defPPr>
        <a:defRPr lang="en-US"/>
      </a:defPPr>
      <a:lvl1pPr marL="0" algn="l" defTabSz="667146" rtl="0" eaLnBrk="1" latinLnBrk="0" hangingPunct="1">
        <a:defRPr sz="1313" kern="1200">
          <a:solidFill>
            <a:schemeClr val="tx1"/>
          </a:solidFill>
          <a:latin typeface="+mn-lt"/>
          <a:ea typeface="+mn-ea"/>
          <a:cs typeface="+mn-cs"/>
        </a:defRPr>
      </a:lvl1pPr>
      <a:lvl2pPr marL="333573" algn="l" defTabSz="667146" rtl="0" eaLnBrk="1" latinLnBrk="0" hangingPunct="1">
        <a:defRPr sz="1313" kern="1200">
          <a:solidFill>
            <a:schemeClr val="tx1"/>
          </a:solidFill>
          <a:latin typeface="+mn-lt"/>
          <a:ea typeface="+mn-ea"/>
          <a:cs typeface="+mn-cs"/>
        </a:defRPr>
      </a:lvl2pPr>
      <a:lvl3pPr marL="667146" algn="l" defTabSz="667146" rtl="0" eaLnBrk="1" latinLnBrk="0" hangingPunct="1">
        <a:defRPr sz="1313" kern="1200">
          <a:solidFill>
            <a:schemeClr val="tx1"/>
          </a:solidFill>
          <a:latin typeface="+mn-lt"/>
          <a:ea typeface="+mn-ea"/>
          <a:cs typeface="+mn-cs"/>
        </a:defRPr>
      </a:lvl3pPr>
      <a:lvl4pPr marL="1000719" algn="l" defTabSz="667146" rtl="0" eaLnBrk="1" latinLnBrk="0" hangingPunct="1">
        <a:defRPr sz="1313" kern="1200">
          <a:solidFill>
            <a:schemeClr val="tx1"/>
          </a:solidFill>
          <a:latin typeface="+mn-lt"/>
          <a:ea typeface="+mn-ea"/>
          <a:cs typeface="+mn-cs"/>
        </a:defRPr>
      </a:lvl4pPr>
      <a:lvl5pPr marL="1334292" algn="l" defTabSz="667146" rtl="0" eaLnBrk="1" latinLnBrk="0" hangingPunct="1">
        <a:defRPr sz="1313" kern="1200">
          <a:solidFill>
            <a:schemeClr val="tx1"/>
          </a:solidFill>
          <a:latin typeface="+mn-lt"/>
          <a:ea typeface="+mn-ea"/>
          <a:cs typeface="+mn-cs"/>
        </a:defRPr>
      </a:lvl5pPr>
      <a:lvl6pPr marL="1667866" algn="l" defTabSz="667146" rtl="0" eaLnBrk="1" latinLnBrk="0" hangingPunct="1">
        <a:defRPr sz="1313" kern="1200">
          <a:solidFill>
            <a:schemeClr val="tx1"/>
          </a:solidFill>
          <a:latin typeface="+mn-lt"/>
          <a:ea typeface="+mn-ea"/>
          <a:cs typeface="+mn-cs"/>
        </a:defRPr>
      </a:lvl6pPr>
      <a:lvl7pPr marL="2001439" algn="l" defTabSz="667146" rtl="0" eaLnBrk="1" latinLnBrk="0" hangingPunct="1">
        <a:defRPr sz="1313" kern="1200">
          <a:solidFill>
            <a:schemeClr val="tx1"/>
          </a:solidFill>
          <a:latin typeface="+mn-lt"/>
          <a:ea typeface="+mn-ea"/>
          <a:cs typeface="+mn-cs"/>
        </a:defRPr>
      </a:lvl7pPr>
      <a:lvl8pPr marL="2335012" algn="l" defTabSz="667146" rtl="0" eaLnBrk="1" latinLnBrk="0" hangingPunct="1">
        <a:defRPr sz="1313" kern="1200">
          <a:solidFill>
            <a:schemeClr val="tx1"/>
          </a:solidFill>
          <a:latin typeface="+mn-lt"/>
          <a:ea typeface="+mn-ea"/>
          <a:cs typeface="+mn-cs"/>
        </a:defRPr>
      </a:lvl8pPr>
      <a:lvl9pPr marL="2668585" algn="l" defTabSz="667146" rtl="0" eaLnBrk="1" latinLnBrk="0" hangingPunct="1">
        <a:defRPr sz="13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comments" Target="../comments/comment3.xml"/><Relationship Id="rId5" Type="http://schemas.openxmlformats.org/officeDocument/2006/relationships/image" Target="../media/image2.sv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2.sv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5.xml"/><Relationship Id="rId6" Type="http://schemas.openxmlformats.org/officeDocument/2006/relationships/comments" Target="../comments/comment4.xml"/><Relationship Id="rId5" Type="http://schemas.openxmlformats.org/officeDocument/2006/relationships/image" Target="../media/image2.sv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6.xml"/><Relationship Id="rId6" Type="http://schemas.openxmlformats.org/officeDocument/2006/relationships/comments" Target="../comments/comment5.xml"/><Relationship Id="rId5" Type="http://schemas.openxmlformats.org/officeDocument/2006/relationships/image" Target="../media/image2.sv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7.xml"/><Relationship Id="rId6" Type="http://schemas.openxmlformats.org/officeDocument/2006/relationships/comments" Target="../comments/comment6.xml"/><Relationship Id="rId5" Type="http://schemas.openxmlformats.org/officeDocument/2006/relationships/image" Target="../media/image2.sv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8.xml"/><Relationship Id="rId5" Type="http://schemas.openxmlformats.org/officeDocument/2006/relationships/image" Target="../media/image2.sv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9.xml"/><Relationship Id="rId5" Type="http://schemas.openxmlformats.org/officeDocument/2006/relationships/image" Target="../media/image2.sv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0.xml"/><Relationship Id="rId6" Type="http://schemas.openxmlformats.org/officeDocument/2006/relationships/image" Target="../media/image6.png"/><Relationship Id="rId5" Type="http://schemas.openxmlformats.org/officeDocument/2006/relationships/image" Target="../media/image2.sv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8" Type="http://schemas.openxmlformats.org/officeDocument/2006/relationships/comments" Target="../comments/comment7.xml"/><Relationship Id="rId3" Type="http://schemas.openxmlformats.org/officeDocument/2006/relationships/notesSlide" Target="../notesSlides/notesSlide18.xml"/><Relationship Id="rId7" Type="http://schemas.openxmlformats.org/officeDocument/2006/relationships/image" Target="../media/image5.svg"/><Relationship Id="rId2" Type="http://schemas.openxmlformats.org/officeDocument/2006/relationships/slideLayout" Target="../slideLayouts/slideLayout2.xml"/><Relationship Id="rId1" Type="http://schemas.openxmlformats.org/officeDocument/2006/relationships/tags" Target="../tags/tag21.xml"/><Relationship Id="rId6" Type="http://schemas.openxmlformats.org/officeDocument/2006/relationships/image" Target="../media/image4.png"/><Relationship Id="rId5" Type="http://schemas.openxmlformats.org/officeDocument/2006/relationships/image" Target="../media/image2.sv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2.xml"/><Relationship Id="rId5" Type="http://schemas.openxmlformats.org/officeDocument/2006/relationships/image" Target="../media/image5.sv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3.xml"/><Relationship Id="rId5" Type="http://schemas.openxmlformats.org/officeDocument/2006/relationships/image" Target="../media/image2.svg"/><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8" Type="http://schemas.openxmlformats.org/officeDocument/2006/relationships/comments" Target="../comments/comment8.xml"/><Relationship Id="rId3" Type="http://schemas.openxmlformats.org/officeDocument/2006/relationships/notesSlide" Target="../notesSlides/notesSlide21.xml"/><Relationship Id="rId7" Type="http://schemas.openxmlformats.org/officeDocument/2006/relationships/image" Target="../media/image2.svg"/><Relationship Id="rId2" Type="http://schemas.openxmlformats.org/officeDocument/2006/relationships/slideLayout" Target="../slideLayouts/slideLayout2.xml"/><Relationship Id="rId1" Type="http://schemas.openxmlformats.org/officeDocument/2006/relationships/tags" Target="../tags/tag24.xml"/><Relationship Id="rId6" Type="http://schemas.openxmlformats.org/officeDocument/2006/relationships/image" Target="../media/image1.png"/><Relationship Id="rId5" Type="http://schemas.openxmlformats.org/officeDocument/2006/relationships/image" Target="../media/image5.sv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8" Type="http://schemas.openxmlformats.org/officeDocument/2006/relationships/comments" Target="../comments/comment9.xml"/><Relationship Id="rId3" Type="http://schemas.openxmlformats.org/officeDocument/2006/relationships/notesSlide" Target="../notesSlides/notesSlide22.xml"/><Relationship Id="rId7" Type="http://schemas.openxmlformats.org/officeDocument/2006/relationships/image" Target="../media/image2.svg"/><Relationship Id="rId2" Type="http://schemas.openxmlformats.org/officeDocument/2006/relationships/slideLayout" Target="../slideLayouts/slideLayout2.xml"/><Relationship Id="rId1" Type="http://schemas.openxmlformats.org/officeDocument/2006/relationships/tags" Target="../tags/tag25.xml"/><Relationship Id="rId6" Type="http://schemas.openxmlformats.org/officeDocument/2006/relationships/image" Target="../media/image1.png"/><Relationship Id="rId5" Type="http://schemas.openxmlformats.org/officeDocument/2006/relationships/image" Target="../media/image5.sv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8" Type="http://schemas.openxmlformats.org/officeDocument/2006/relationships/comments" Target="../comments/comment10.xml"/><Relationship Id="rId3" Type="http://schemas.openxmlformats.org/officeDocument/2006/relationships/notesSlide" Target="../notesSlides/notesSlide23.xml"/><Relationship Id="rId7" Type="http://schemas.openxmlformats.org/officeDocument/2006/relationships/image" Target="../media/image2.svg"/><Relationship Id="rId2" Type="http://schemas.openxmlformats.org/officeDocument/2006/relationships/slideLayout" Target="../slideLayouts/slideLayout2.xml"/><Relationship Id="rId1" Type="http://schemas.openxmlformats.org/officeDocument/2006/relationships/tags" Target="../tags/tag26.xml"/><Relationship Id="rId6" Type="http://schemas.openxmlformats.org/officeDocument/2006/relationships/image" Target="../media/image1.png"/><Relationship Id="rId5" Type="http://schemas.openxmlformats.org/officeDocument/2006/relationships/image" Target="../media/image5.sv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8" Type="http://schemas.openxmlformats.org/officeDocument/2006/relationships/comments" Target="../comments/comment11.xml"/><Relationship Id="rId3" Type="http://schemas.openxmlformats.org/officeDocument/2006/relationships/notesSlide" Target="../notesSlides/notesSlide24.xml"/><Relationship Id="rId7" Type="http://schemas.openxmlformats.org/officeDocument/2006/relationships/image" Target="../media/image5.svg"/><Relationship Id="rId2" Type="http://schemas.openxmlformats.org/officeDocument/2006/relationships/slideLayout" Target="../slideLayouts/slideLayout2.xml"/><Relationship Id="rId1" Type="http://schemas.openxmlformats.org/officeDocument/2006/relationships/tags" Target="../tags/tag27.xml"/><Relationship Id="rId6" Type="http://schemas.openxmlformats.org/officeDocument/2006/relationships/image" Target="../media/image4.png"/><Relationship Id="rId5" Type="http://schemas.openxmlformats.org/officeDocument/2006/relationships/image" Target="../media/image2.svg"/><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8.xml"/><Relationship Id="rId6" Type="http://schemas.openxmlformats.org/officeDocument/2006/relationships/comments" Target="../comments/comment12.xml"/><Relationship Id="rId5" Type="http://schemas.openxmlformats.org/officeDocument/2006/relationships/image" Target="../media/image2.svg"/><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30.xml"/><Relationship Id="rId5" Type="http://schemas.openxmlformats.org/officeDocument/2006/relationships/comments" Target="../comments/comment13.xml"/><Relationship Id="rId4" Type="http://schemas.openxmlformats.org/officeDocument/2006/relationships/image" Target="../media/image7.tiff"/></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31.xml"/><Relationship Id="rId6" Type="http://schemas.openxmlformats.org/officeDocument/2006/relationships/image" Target="../media/image8.png"/><Relationship Id="rId5" Type="http://schemas.openxmlformats.org/officeDocument/2006/relationships/image" Target="../media/image2.sv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39.xml"/><Relationship Id="rId5" Type="http://schemas.openxmlformats.org/officeDocument/2006/relationships/image" Target="../media/image9.png"/><Relationship Id="rId4" Type="http://schemas.openxmlformats.org/officeDocument/2006/relationships/image" Target="../media/image80.png"/></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12.xml"/><Relationship Id="rId1" Type="http://schemas.openxmlformats.org/officeDocument/2006/relationships/tags" Target="../tags/tag4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12.xml"/><Relationship Id="rId1" Type="http://schemas.openxmlformats.org/officeDocument/2006/relationships/tags" Target="../tags/tag4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12.xml"/><Relationship Id="rId1" Type="http://schemas.openxmlformats.org/officeDocument/2006/relationships/tags" Target="../tags/tag43.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12.xml"/><Relationship Id="rId1" Type="http://schemas.openxmlformats.org/officeDocument/2006/relationships/tags" Target="../tags/tag4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notesSlide" Target="../notesSlides/notesSlide5.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image" Target="../media/image3.png"/><Relationship Id="rId5" Type="http://schemas.openxmlformats.org/officeDocument/2006/relationships/image" Target="../media/image2.svg"/><Relationship Id="rId4" Type="http://schemas.openxmlformats.org/officeDocument/2006/relationships/image" Target="../media/image1.png"/><Relationship Id="rId9" Type="http://schemas.openxmlformats.org/officeDocument/2006/relationships/comments" Target="../comments/commen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2.sv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image" Target="../media/image2.sv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comments" Target="../comments/comment2.xml"/><Relationship Id="rId5" Type="http://schemas.openxmlformats.org/officeDocument/2006/relationships/image" Target="../media/image2.sv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GB" dirty="0"/>
              <a:t>Electronics</a:t>
            </a:r>
          </a:p>
        </p:txBody>
      </p:sp>
      <p:sp>
        <p:nvSpPr>
          <p:cNvPr id="3" name="Subtitle 2"/>
          <p:cNvSpPr>
            <a:spLocks noGrp="1"/>
          </p:cNvSpPr>
          <p:nvPr>
            <p:ph type="subTitle" idx="1"/>
          </p:nvPr>
        </p:nvSpPr>
        <p:spPr/>
        <p:txBody>
          <a:bodyPr>
            <a:normAutofit/>
          </a:bodyPr>
          <a:lstStyle/>
          <a:p>
            <a:pPr algn="l"/>
            <a:r>
              <a:rPr lang="en-GB" sz="2400" dirty="0"/>
              <a:t>Topic 3: Resistors</a:t>
            </a:r>
          </a:p>
        </p:txBody>
      </p:sp>
    </p:spTree>
    <p:custDataLst>
      <p:tags r:id="rId1"/>
    </p:custDataLst>
    <p:extLst>
      <p:ext uri="{BB962C8B-B14F-4D97-AF65-F5344CB8AC3E}">
        <p14:creationId xmlns:p14="http://schemas.microsoft.com/office/powerpoint/2010/main" val="2085012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Take a picture</a:t>
            </a:r>
          </a:p>
        </p:txBody>
      </p:sp>
      <p:sp>
        <p:nvSpPr>
          <p:cNvPr id="3" name="Content Placeholder 2"/>
          <p:cNvSpPr>
            <a:spLocks noGrp="1"/>
          </p:cNvSpPr>
          <p:nvPr>
            <p:ph idx="1"/>
          </p:nvPr>
        </p:nvSpPr>
        <p:spPr>
          <a:xfrm>
            <a:off x="1122530" y="1091867"/>
            <a:ext cx="7840406" cy="550953"/>
          </a:xfrm>
          <a:solidFill>
            <a:schemeClr val="tx2">
              <a:lumMod val="40000"/>
              <a:lumOff val="60000"/>
            </a:schemeClr>
          </a:solidFill>
        </p:spPr>
        <p:txBody>
          <a:bodyPr>
            <a:noAutofit/>
          </a:bodyPr>
          <a:lstStyle/>
          <a:p>
            <a:pPr marL="0" indent="0" algn="just">
              <a:buNone/>
            </a:pPr>
            <a:r>
              <a:rPr lang="en-GB" sz="2400" i="1" dirty="0"/>
              <a:t>Take a picture of your completed circuit and upload it.</a:t>
            </a:r>
          </a:p>
        </p:txBody>
      </p:sp>
      <p:pic>
        <p:nvPicPr>
          <p:cNvPr id="6" name="Graphic 5" descr="User">
            <a:extLst>
              <a:ext uri="{FF2B5EF4-FFF2-40B4-BE49-F238E27FC236}">
                <a16:creationId xmlns:a16="http://schemas.microsoft.com/office/drawing/2014/main" id="{0B5424C5-708A-254B-9032-096578572B8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4" y="940320"/>
            <a:ext cx="854046" cy="854046"/>
          </a:xfrm>
          <a:prstGeom prst="rect">
            <a:avLst/>
          </a:prstGeom>
        </p:spPr>
      </p:pic>
      <p:sp>
        <p:nvSpPr>
          <p:cNvPr id="9" name="Rounded Rectangle 8">
            <a:extLst>
              <a:ext uri="{FF2B5EF4-FFF2-40B4-BE49-F238E27FC236}">
                <a16:creationId xmlns:a16="http://schemas.microsoft.com/office/drawing/2014/main" id="{E0ABC7F2-7240-CA4F-8E15-6C49824C9866}"/>
              </a:ext>
            </a:extLst>
          </p:cNvPr>
          <p:cNvSpPr/>
          <p:nvPr/>
        </p:nvSpPr>
        <p:spPr>
          <a:xfrm>
            <a:off x="1122530" y="2619826"/>
            <a:ext cx="2743055"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Choose image</a:t>
            </a:r>
          </a:p>
        </p:txBody>
      </p:sp>
      <p:sp>
        <p:nvSpPr>
          <p:cNvPr id="10" name="Rectangle 9">
            <a:extLst>
              <a:ext uri="{FF2B5EF4-FFF2-40B4-BE49-F238E27FC236}">
                <a16:creationId xmlns:a16="http://schemas.microsoft.com/office/drawing/2014/main" id="{B05F342B-93AA-BD4A-9184-E4BDD0979139}"/>
              </a:ext>
            </a:extLst>
          </p:cNvPr>
          <p:cNvSpPr/>
          <p:nvPr/>
        </p:nvSpPr>
        <p:spPr>
          <a:xfrm>
            <a:off x="4059936" y="2678835"/>
            <a:ext cx="4903000" cy="414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10">
            <a:extLst>
              <a:ext uri="{FF2B5EF4-FFF2-40B4-BE49-F238E27FC236}">
                <a16:creationId xmlns:a16="http://schemas.microsoft.com/office/drawing/2014/main" id="{D206D033-5930-A543-A80E-25F4B93215D4}"/>
              </a:ext>
            </a:extLst>
          </p:cNvPr>
          <p:cNvSpPr/>
          <p:nvPr/>
        </p:nvSpPr>
        <p:spPr>
          <a:xfrm>
            <a:off x="6219881" y="3164025"/>
            <a:ext cx="2743055"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Upload</a:t>
            </a:r>
          </a:p>
        </p:txBody>
      </p:sp>
    </p:spTree>
    <p:custDataLst>
      <p:tags r:id="rId1"/>
    </p:custDataLst>
    <p:extLst>
      <p:ext uri="{BB962C8B-B14F-4D97-AF65-F5344CB8AC3E}">
        <p14:creationId xmlns:p14="http://schemas.microsoft.com/office/powerpoint/2010/main" val="2395581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Calculate the Resistance of Your Resistor</a:t>
            </a:r>
          </a:p>
        </p:txBody>
      </p:sp>
      <p:sp>
        <p:nvSpPr>
          <p:cNvPr id="3" name="Content Placeholder 2"/>
          <p:cNvSpPr>
            <a:spLocks noGrp="1"/>
          </p:cNvSpPr>
          <p:nvPr>
            <p:ph idx="1"/>
          </p:nvPr>
        </p:nvSpPr>
        <p:spPr>
          <a:xfrm>
            <a:off x="1122532" y="1091869"/>
            <a:ext cx="5014798" cy="1139888"/>
          </a:xfrm>
        </p:spPr>
        <p:txBody>
          <a:bodyPr>
            <a:noAutofit/>
          </a:bodyPr>
          <a:lstStyle/>
          <a:p>
            <a:pPr marL="0" indent="0" algn="just">
              <a:buNone/>
            </a:pPr>
            <a:r>
              <a:rPr lang="en-GB" sz="2400" dirty="0"/>
              <a:t>Now it’s time to take some measurements and do some calculations. For this you will need:</a:t>
            </a:r>
          </a:p>
        </p:txBody>
      </p:sp>
      <p:sp>
        <p:nvSpPr>
          <p:cNvPr id="14" name="Rectangle 13">
            <a:extLst>
              <a:ext uri="{FF2B5EF4-FFF2-40B4-BE49-F238E27FC236}">
                <a16:creationId xmlns:a16="http://schemas.microsoft.com/office/drawing/2014/main" id="{9BAED57F-2817-4F4A-B5FA-129BB73C0307}"/>
              </a:ext>
            </a:extLst>
          </p:cNvPr>
          <p:cNvSpPr/>
          <p:nvPr/>
        </p:nvSpPr>
        <p:spPr>
          <a:xfrm>
            <a:off x="6465028" y="1233577"/>
            <a:ext cx="3391894" cy="316360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Img08</a:t>
            </a:r>
          </a:p>
        </p:txBody>
      </p:sp>
      <p:sp>
        <p:nvSpPr>
          <p:cNvPr id="5" name="TextBox 4">
            <a:extLst>
              <a:ext uri="{FF2B5EF4-FFF2-40B4-BE49-F238E27FC236}">
                <a16:creationId xmlns:a16="http://schemas.microsoft.com/office/drawing/2014/main" id="{4ED975C5-62B4-B740-823F-24A26DF71319}"/>
              </a:ext>
            </a:extLst>
          </p:cNvPr>
          <p:cNvSpPr txBox="1"/>
          <p:nvPr/>
        </p:nvSpPr>
        <p:spPr>
          <a:xfrm>
            <a:off x="1122532" y="2586510"/>
            <a:ext cx="5014798" cy="540000"/>
          </a:xfrm>
          <a:prstGeom prst="rect">
            <a:avLst/>
          </a:prstGeom>
          <a:solidFill>
            <a:schemeClr val="accent2"/>
          </a:solidFill>
        </p:spPr>
        <p:txBody>
          <a:bodyPr wrap="square" lIns="576000" rtlCol="0" anchor="ctr">
            <a:spAutoFit/>
          </a:bodyPr>
          <a:lstStyle/>
          <a:p>
            <a:r>
              <a:rPr lang="en-GB" sz="2400" dirty="0">
                <a:solidFill>
                  <a:schemeClr val="bg1"/>
                </a:solidFill>
              </a:rPr>
              <a:t>Your </a:t>
            </a:r>
            <a:r>
              <a:rPr lang="en-GB" sz="2400" dirty="0" err="1">
                <a:solidFill>
                  <a:schemeClr val="bg1"/>
                </a:solidFill>
              </a:rPr>
              <a:t>multimeter</a:t>
            </a:r>
            <a:endParaRPr lang="en-GB" sz="2400" dirty="0">
              <a:solidFill>
                <a:schemeClr val="bg1"/>
              </a:solidFill>
            </a:endParaRPr>
          </a:p>
        </p:txBody>
      </p:sp>
      <p:sp>
        <p:nvSpPr>
          <p:cNvPr id="6" name="TextBox 5">
            <a:extLst>
              <a:ext uri="{FF2B5EF4-FFF2-40B4-BE49-F238E27FC236}">
                <a16:creationId xmlns:a16="http://schemas.microsoft.com/office/drawing/2014/main" id="{A2574BDA-A5E5-1E47-82CD-543D2D65020A}"/>
              </a:ext>
            </a:extLst>
          </p:cNvPr>
          <p:cNvSpPr txBox="1"/>
          <p:nvPr/>
        </p:nvSpPr>
        <p:spPr>
          <a:xfrm>
            <a:off x="1122532" y="3212166"/>
            <a:ext cx="5014798" cy="540000"/>
          </a:xfrm>
          <a:prstGeom prst="rect">
            <a:avLst/>
          </a:prstGeom>
          <a:solidFill>
            <a:schemeClr val="accent3"/>
          </a:solidFill>
        </p:spPr>
        <p:txBody>
          <a:bodyPr wrap="square" lIns="576000" rtlCol="0" anchor="ctr">
            <a:spAutoFit/>
          </a:bodyPr>
          <a:lstStyle/>
          <a:p>
            <a:r>
              <a:rPr lang="en-GB" sz="2400" dirty="0">
                <a:solidFill>
                  <a:schemeClr val="bg1"/>
                </a:solidFill>
              </a:rPr>
              <a:t>A pen/pencil and paper</a:t>
            </a:r>
          </a:p>
        </p:txBody>
      </p:sp>
      <p:sp>
        <p:nvSpPr>
          <p:cNvPr id="7" name="Oval 6">
            <a:extLst>
              <a:ext uri="{FF2B5EF4-FFF2-40B4-BE49-F238E27FC236}">
                <a16:creationId xmlns:a16="http://schemas.microsoft.com/office/drawing/2014/main" id="{8CDE86EA-49B7-8B4F-85E9-4CC7076E55F0}"/>
              </a:ext>
            </a:extLst>
          </p:cNvPr>
          <p:cNvSpPr>
            <a:spLocks noChangeAspect="1"/>
          </p:cNvSpPr>
          <p:nvPr/>
        </p:nvSpPr>
        <p:spPr>
          <a:xfrm>
            <a:off x="1167323" y="2630727"/>
            <a:ext cx="459257" cy="4592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accent2"/>
                </a:solidFill>
              </a:rPr>
              <a:t>1</a:t>
            </a:r>
            <a:endParaRPr lang="en-GB" b="1" dirty="0">
              <a:solidFill>
                <a:schemeClr val="accent2"/>
              </a:solidFill>
            </a:endParaRPr>
          </a:p>
        </p:txBody>
      </p:sp>
      <p:sp>
        <p:nvSpPr>
          <p:cNvPr id="8" name="Oval 7">
            <a:extLst>
              <a:ext uri="{FF2B5EF4-FFF2-40B4-BE49-F238E27FC236}">
                <a16:creationId xmlns:a16="http://schemas.microsoft.com/office/drawing/2014/main" id="{DDEC626D-92DE-8A49-8304-19E6610A3078}"/>
              </a:ext>
            </a:extLst>
          </p:cNvPr>
          <p:cNvSpPr>
            <a:spLocks noChangeAspect="1"/>
          </p:cNvSpPr>
          <p:nvPr/>
        </p:nvSpPr>
        <p:spPr>
          <a:xfrm>
            <a:off x="1167323" y="3242726"/>
            <a:ext cx="459257" cy="4592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accent3"/>
                </a:solidFill>
              </a:rPr>
              <a:t>2</a:t>
            </a:r>
            <a:endParaRPr lang="en-GB" b="1" dirty="0">
              <a:solidFill>
                <a:schemeClr val="accent3"/>
              </a:solidFill>
            </a:endParaRPr>
          </a:p>
        </p:txBody>
      </p:sp>
      <p:sp>
        <p:nvSpPr>
          <p:cNvPr id="9" name="TextBox 8">
            <a:extLst>
              <a:ext uri="{FF2B5EF4-FFF2-40B4-BE49-F238E27FC236}">
                <a16:creationId xmlns:a16="http://schemas.microsoft.com/office/drawing/2014/main" id="{3B673396-5D67-3740-BA8A-A81AB3D2F824}"/>
              </a:ext>
            </a:extLst>
          </p:cNvPr>
          <p:cNvSpPr txBox="1"/>
          <p:nvPr/>
        </p:nvSpPr>
        <p:spPr>
          <a:xfrm>
            <a:off x="1122532" y="3857178"/>
            <a:ext cx="5014798" cy="540000"/>
          </a:xfrm>
          <a:prstGeom prst="rect">
            <a:avLst/>
          </a:prstGeom>
          <a:solidFill>
            <a:schemeClr val="accent4"/>
          </a:solidFill>
        </p:spPr>
        <p:txBody>
          <a:bodyPr wrap="square" lIns="576000" rtlCol="0" anchor="ctr">
            <a:spAutoFit/>
          </a:bodyPr>
          <a:lstStyle/>
          <a:p>
            <a:r>
              <a:rPr lang="en-GB" sz="2400" dirty="0">
                <a:solidFill>
                  <a:schemeClr val="bg1"/>
                </a:solidFill>
              </a:rPr>
              <a:t>A calculator</a:t>
            </a:r>
          </a:p>
        </p:txBody>
      </p:sp>
      <p:sp>
        <p:nvSpPr>
          <p:cNvPr id="10" name="Oval 9">
            <a:extLst>
              <a:ext uri="{FF2B5EF4-FFF2-40B4-BE49-F238E27FC236}">
                <a16:creationId xmlns:a16="http://schemas.microsoft.com/office/drawing/2014/main" id="{E0F4CC8E-713C-EA47-B6AC-3DB63943DC61}"/>
              </a:ext>
            </a:extLst>
          </p:cNvPr>
          <p:cNvSpPr>
            <a:spLocks noChangeAspect="1"/>
          </p:cNvSpPr>
          <p:nvPr/>
        </p:nvSpPr>
        <p:spPr>
          <a:xfrm>
            <a:off x="1167323" y="3900623"/>
            <a:ext cx="459257" cy="4592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accent4"/>
                </a:solidFill>
              </a:rPr>
              <a:t>3</a:t>
            </a:r>
            <a:endParaRPr lang="en-GB" b="1" dirty="0">
              <a:solidFill>
                <a:schemeClr val="accent4"/>
              </a:solidFill>
            </a:endParaRPr>
          </a:p>
        </p:txBody>
      </p:sp>
    </p:spTree>
    <p:custDataLst>
      <p:tags r:id="rId1"/>
    </p:custDataLst>
    <p:extLst>
      <p:ext uri="{BB962C8B-B14F-4D97-AF65-F5344CB8AC3E}">
        <p14:creationId xmlns:p14="http://schemas.microsoft.com/office/powerpoint/2010/main" val="2368183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Review How To Use a </a:t>
            </a:r>
            <a:r>
              <a:rPr lang="en-GB" sz="3000" dirty="0" err="1"/>
              <a:t>Multimeter</a:t>
            </a:r>
            <a:endParaRPr lang="en-GB" sz="3000" dirty="0"/>
          </a:p>
        </p:txBody>
      </p:sp>
      <p:sp>
        <p:nvSpPr>
          <p:cNvPr id="3" name="Content Placeholder 2"/>
          <p:cNvSpPr>
            <a:spLocks noGrp="1"/>
          </p:cNvSpPr>
          <p:nvPr>
            <p:ph idx="1"/>
          </p:nvPr>
        </p:nvSpPr>
        <p:spPr>
          <a:xfrm>
            <a:off x="1122532" y="1091869"/>
            <a:ext cx="5014798" cy="1139888"/>
          </a:xfrm>
        </p:spPr>
        <p:txBody>
          <a:bodyPr>
            <a:noAutofit/>
          </a:bodyPr>
          <a:lstStyle/>
          <a:p>
            <a:pPr marL="0" indent="0" algn="just">
              <a:buNone/>
            </a:pPr>
            <a:r>
              <a:rPr lang="en-GB" sz="2400" dirty="0"/>
              <a:t>Before your start, you may want to remind yourself how to take measurements.</a:t>
            </a:r>
          </a:p>
        </p:txBody>
      </p:sp>
      <p:sp>
        <p:nvSpPr>
          <p:cNvPr id="14" name="Rectangle 13">
            <a:extLst>
              <a:ext uri="{FF2B5EF4-FFF2-40B4-BE49-F238E27FC236}">
                <a16:creationId xmlns:a16="http://schemas.microsoft.com/office/drawing/2014/main" id="{9BAED57F-2817-4F4A-B5FA-129BB73C0307}"/>
              </a:ext>
            </a:extLst>
          </p:cNvPr>
          <p:cNvSpPr/>
          <p:nvPr/>
        </p:nvSpPr>
        <p:spPr>
          <a:xfrm>
            <a:off x="6465028" y="1233577"/>
            <a:ext cx="3391894" cy="316360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Img08a</a:t>
            </a:r>
          </a:p>
        </p:txBody>
      </p:sp>
      <p:sp>
        <p:nvSpPr>
          <p:cNvPr id="4" name="TextBox 3">
            <a:extLst>
              <a:ext uri="{FF2B5EF4-FFF2-40B4-BE49-F238E27FC236}">
                <a16:creationId xmlns:a16="http://schemas.microsoft.com/office/drawing/2014/main" id="{B878770F-E332-7642-B2ED-A579DFAB5A0F}"/>
              </a:ext>
            </a:extLst>
          </p:cNvPr>
          <p:cNvSpPr txBox="1"/>
          <p:nvPr/>
        </p:nvSpPr>
        <p:spPr>
          <a:xfrm>
            <a:off x="1128540" y="2261378"/>
            <a:ext cx="5008789" cy="1200329"/>
          </a:xfrm>
          <a:prstGeom prst="rect">
            <a:avLst/>
          </a:prstGeom>
          <a:solidFill>
            <a:schemeClr val="tx2">
              <a:lumMod val="40000"/>
              <a:lumOff val="60000"/>
            </a:schemeClr>
          </a:solidFill>
        </p:spPr>
        <p:txBody>
          <a:bodyPr wrap="square" rtlCol="0">
            <a:spAutoFit/>
          </a:bodyPr>
          <a:lstStyle/>
          <a:p>
            <a:pPr algn="just"/>
            <a:r>
              <a:rPr lang="en-GB" sz="2400" i="1" dirty="0"/>
              <a:t>Refer to the </a:t>
            </a:r>
            <a:r>
              <a:rPr lang="en-GB" sz="2400" i="1" dirty="0" err="1"/>
              <a:t>multimeter</a:t>
            </a:r>
            <a:r>
              <a:rPr lang="en-GB" sz="2400" i="1" dirty="0"/>
              <a:t> guide saved on your device or click the image to see it again.</a:t>
            </a:r>
          </a:p>
        </p:txBody>
      </p:sp>
      <p:pic>
        <p:nvPicPr>
          <p:cNvPr id="12" name="Graphic 11" descr="User">
            <a:extLst>
              <a:ext uri="{FF2B5EF4-FFF2-40B4-BE49-F238E27FC236}">
                <a16:creationId xmlns:a16="http://schemas.microsoft.com/office/drawing/2014/main" id="{873FEE48-831C-D14A-915B-DF5CAD2009B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2388354"/>
            <a:ext cx="854046" cy="854046"/>
          </a:xfrm>
          <a:prstGeom prst="rect">
            <a:avLst/>
          </a:prstGeom>
        </p:spPr>
      </p:pic>
    </p:spTree>
    <p:custDataLst>
      <p:tags r:id="rId1"/>
    </p:custDataLst>
    <p:extLst>
      <p:ext uri="{BB962C8B-B14F-4D97-AF65-F5344CB8AC3E}">
        <p14:creationId xmlns:p14="http://schemas.microsoft.com/office/powerpoint/2010/main" val="2938247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Step 1</a:t>
            </a:r>
          </a:p>
        </p:txBody>
      </p:sp>
      <p:sp>
        <p:nvSpPr>
          <p:cNvPr id="3" name="Content Placeholder 2"/>
          <p:cNvSpPr>
            <a:spLocks noGrp="1"/>
          </p:cNvSpPr>
          <p:nvPr>
            <p:ph idx="1"/>
          </p:nvPr>
        </p:nvSpPr>
        <p:spPr>
          <a:xfrm>
            <a:off x="1122532" y="1091868"/>
            <a:ext cx="5014798" cy="1408985"/>
          </a:xfrm>
          <a:solidFill>
            <a:schemeClr val="tx2">
              <a:lumMod val="40000"/>
              <a:lumOff val="60000"/>
            </a:schemeClr>
          </a:solidFill>
        </p:spPr>
        <p:txBody>
          <a:bodyPr>
            <a:noAutofit/>
          </a:bodyPr>
          <a:lstStyle/>
          <a:p>
            <a:pPr marL="0" indent="0" algn="just">
              <a:buNone/>
            </a:pPr>
            <a:r>
              <a:rPr lang="en-GB" sz="2400" i="1" dirty="0"/>
              <a:t>Measure the voltage of the battery by taking a reading with your </a:t>
            </a:r>
            <a:r>
              <a:rPr lang="en-GB" sz="2400" i="1" dirty="0" err="1"/>
              <a:t>multimeter</a:t>
            </a:r>
            <a:r>
              <a:rPr lang="en-GB" sz="2400" i="1" dirty="0"/>
              <a:t> across the terminals. Enter the voltage in the space below.</a:t>
            </a:r>
          </a:p>
        </p:txBody>
      </p:sp>
      <p:sp>
        <p:nvSpPr>
          <p:cNvPr id="14" name="Rectangle 13">
            <a:extLst>
              <a:ext uri="{FF2B5EF4-FFF2-40B4-BE49-F238E27FC236}">
                <a16:creationId xmlns:a16="http://schemas.microsoft.com/office/drawing/2014/main" id="{9BAED57F-2817-4F4A-B5FA-129BB73C0307}"/>
              </a:ext>
            </a:extLst>
          </p:cNvPr>
          <p:cNvSpPr/>
          <p:nvPr/>
        </p:nvSpPr>
        <p:spPr>
          <a:xfrm>
            <a:off x="6418533" y="1091868"/>
            <a:ext cx="3391894" cy="34603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Img09</a:t>
            </a:r>
          </a:p>
        </p:txBody>
      </p:sp>
      <p:sp>
        <p:nvSpPr>
          <p:cNvPr id="12" name="Rectangle 11">
            <a:extLst>
              <a:ext uri="{FF2B5EF4-FFF2-40B4-BE49-F238E27FC236}">
                <a16:creationId xmlns:a16="http://schemas.microsoft.com/office/drawing/2014/main" id="{5A0E2C14-3F79-074F-8882-A0BBD8A0FF94}"/>
              </a:ext>
            </a:extLst>
          </p:cNvPr>
          <p:cNvSpPr/>
          <p:nvPr/>
        </p:nvSpPr>
        <p:spPr>
          <a:xfrm>
            <a:off x="3473974" y="2749687"/>
            <a:ext cx="2306894" cy="414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a:extLst>
              <a:ext uri="{FF2B5EF4-FFF2-40B4-BE49-F238E27FC236}">
                <a16:creationId xmlns:a16="http://schemas.microsoft.com/office/drawing/2014/main" id="{529A7E75-4607-1D44-BF44-33BC0E1D8EE2}"/>
              </a:ext>
            </a:extLst>
          </p:cNvPr>
          <p:cNvSpPr/>
          <p:nvPr/>
        </p:nvSpPr>
        <p:spPr>
          <a:xfrm>
            <a:off x="3473974" y="3369135"/>
            <a:ext cx="2663356"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Check</a:t>
            </a:r>
          </a:p>
        </p:txBody>
      </p:sp>
      <p:sp>
        <p:nvSpPr>
          <p:cNvPr id="4" name="TextBox 3">
            <a:extLst>
              <a:ext uri="{FF2B5EF4-FFF2-40B4-BE49-F238E27FC236}">
                <a16:creationId xmlns:a16="http://schemas.microsoft.com/office/drawing/2014/main" id="{23185BB4-EE51-1A4B-8EBA-06D3621A1752}"/>
              </a:ext>
            </a:extLst>
          </p:cNvPr>
          <p:cNvSpPr txBox="1"/>
          <p:nvPr/>
        </p:nvSpPr>
        <p:spPr>
          <a:xfrm>
            <a:off x="1122532" y="2749687"/>
            <a:ext cx="2322046" cy="461665"/>
          </a:xfrm>
          <a:prstGeom prst="rect">
            <a:avLst/>
          </a:prstGeom>
          <a:noFill/>
        </p:spPr>
        <p:txBody>
          <a:bodyPr wrap="none" rtlCol="0">
            <a:spAutoFit/>
          </a:bodyPr>
          <a:lstStyle/>
          <a:p>
            <a:r>
              <a:rPr lang="en-GB" sz="2400" dirty="0"/>
              <a:t>Enter the voltage</a:t>
            </a:r>
          </a:p>
        </p:txBody>
      </p:sp>
      <p:sp>
        <p:nvSpPr>
          <p:cNvPr id="15" name="TextBox 14">
            <a:extLst>
              <a:ext uri="{FF2B5EF4-FFF2-40B4-BE49-F238E27FC236}">
                <a16:creationId xmlns:a16="http://schemas.microsoft.com/office/drawing/2014/main" id="{08A87B10-117D-5A48-93F8-44BE64DF7A65}"/>
              </a:ext>
            </a:extLst>
          </p:cNvPr>
          <p:cNvSpPr txBox="1"/>
          <p:nvPr/>
        </p:nvSpPr>
        <p:spPr>
          <a:xfrm>
            <a:off x="5777936" y="2726023"/>
            <a:ext cx="359394" cy="461665"/>
          </a:xfrm>
          <a:prstGeom prst="rect">
            <a:avLst/>
          </a:prstGeom>
          <a:noFill/>
        </p:spPr>
        <p:txBody>
          <a:bodyPr wrap="none" rtlCol="0">
            <a:spAutoFit/>
          </a:bodyPr>
          <a:lstStyle/>
          <a:p>
            <a:r>
              <a:rPr lang="en-GB" sz="2400" dirty="0"/>
              <a:t>V</a:t>
            </a:r>
          </a:p>
        </p:txBody>
      </p:sp>
      <p:pic>
        <p:nvPicPr>
          <p:cNvPr id="16" name="Graphic 15" descr="User">
            <a:extLst>
              <a:ext uri="{FF2B5EF4-FFF2-40B4-BE49-F238E27FC236}">
                <a16:creationId xmlns:a16="http://schemas.microsoft.com/office/drawing/2014/main" id="{CCB1B42E-D697-044B-BE04-EF8D6681E15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1013169"/>
            <a:ext cx="854046" cy="854046"/>
          </a:xfrm>
          <a:prstGeom prst="rect">
            <a:avLst/>
          </a:prstGeom>
        </p:spPr>
      </p:pic>
    </p:spTree>
    <p:custDataLst>
      <p:tags r:id="rId1"/>
    </p:custDataLst>
    <p:extLst>
      <p:ext uri="{BB962C8B-B14F-4D97-AF65-F5344CB8AC3E}">
        <p14:creationId xmlns:p14="http://schemas.microsoft.com/office/powerpoint/2010/main" val="3301372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Step 2</a:t>
            </a:r>
          </a:p>
        </p:txBody>
      </p:sp>
      <p:sp>
        <p:nvSpPr>
          <p:cNvPr id="3" name="Content Placeholder 2"/>
          <p:cNvSpPr>
            <a:spLocks noGrp="1"/>
          </p:cNvSpPr>
          <p:nvPr>
            <p:ph idx="1"/>
          </p:nvPr>
        </p:nvSpPr>
        <p:spPr>
          <a:xfrm>
            <a:off x="1122532" y="1091868"/>
            <a:ext cx="5014798" cy="2368898"/>
          </a:xfrm>
          <a:solidFill>
            <a:schemeClr val="tx2">
              <a:lumMod val="40000"/>
              <a:lumOff val="60000"/>
            </a:schemeClr>
          </a:solidFill>
        </p:spPr>
        <p:txBody>
          <a:bodyPr>
            <a:noAutofit/>
          </a:bodyPr>
          <a:lstStyle/>
          <a:p>
            <a:pPr marL="0" indent="0" algn="just">
              <a:buNone/>
            </a:pPr>
            <a:r>
              <a:rPr lang="en-GB" sz="2400" i="1" dirty="0"/>
              <a:t>Measure the current flowing through the circuit by connecting your </a:t>
            </a:r>
            <a:r>
              <a:rPr lang="en-GB" sz="2400" i="1" dirty="0" err="1"/>
              <a:t>multimeter</a:t>
            </a:r>
            <a:r>
              <a:rPr lang="en-GB" sz="2400" i="1" dirty="0"/>
              <a:t> in series between the positive terminal of the battery and the resistor. Enter the current in the space below. You need to set your </a:t>
            </a:r>
            <a:r>
              <a:rPr lang="en-GB" sz="2400" i="1" dirty="0" err="1"/>
              <a:t>multimeter</a:t>
            </a:r>
            <a:r>
              <a:rPr lang="en-GB" sz="2400" i="1" dirty="0"/>
              <a:t> to read mA</a:t>
            </a:r>
          </a:p>
        </p:txBody>
      </p:sp>
      <p:sp>
        <p:nvSpPr>
          <p:cNvPr id="14" name="Rectangle 13">
            <a:extLst>
              <a:ext uri="{FF2B5EF4-FFF2-40B4-BE49-F238E27FC236}">
                <a16:creationId xmlns:a16="http://schemas.microsoft.com/office/drawing/2014/main" id="{9BAED57F-2817-4F4A-B5FA-129BB73C0307}"/>
              </a:ext>
            </a:extLst>
          </p:cNvPr>
          <p:cNvSpPr/>
          <p:nvPr/>
        </p:nvSpPr>
        <p:spPr>
          <a:xfrm>
            <a:off x="6418533" y="1091868"/>
            <a:ext cx="3391894" cy="34603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Img10</a:t>
            </a:r>
          </a:p>
        </p:txBody>
      </p:sp>
      <p:sp>
        <p:nvSpPr>
          <p:cNvPr id="12" name="Rectangle 11">
            <a:extLst>
              <a:ext uri="{FF2B5EF4-FFF2-40B4-BE49-F238E27FC236}">
                <a16:creationId xmlns:a16="http://schemas.microsoft.com/office/drawing/2014/main" id="{5A0E2C14-3F79-074F-8882-A0BBD8A0FF94}"/>
              </a:ext>
            </a:extLst>
          </p:cNvPr>
          <p:cNvSpPr/>
          <p:nvPr/>
        </p:nvSpPr>
        <p:spPr>
          <a:xfrm>
            <a:off x="3473974" y="3665877"/>
            <a:ext cx="2151911" cy="414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a:extLst>
              <a:ext uri="{FF2B5EF4-FFF2-40B4-BE49-F238E27FC236}">
                <a16:creationId xmlns:a16="http://schemas.microsoft.com/office/drawing/2014/main" id="{529A7E75-4607-1D44-BF44-33BC0E1D8EE2}"/>
              </a:ext>
            </a:extLst>
          </p:cNvPr>
          <p:cNvSpPr/>
          <p:nvPr/>
        </p:nvSpPr>
        <p:spPr>
          <a:xfrm>
            <a:off x="3473974" y="4285325"/>
            <a:ext cx="2663356"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Check</a:t>
            </a:r>
          </a:p>
        </p:txBody>
      </p:sp>
      <p:sp>
        <p:nvSpPr>
          <p:cNvPr id="4" name="TextBox 3">
            <a:extLst>
              <a:ext uri="{FF2B5EF4-FFF2-40B4-BE49-F238E27FC236}">
                <a16:creationId xmlns:a16="http://schemas.microsoft.com/office/drawing/2014/main" id="{23185BB4-EE51-1A4B-8EBA-06D3621A1752}"/>
              </a:ext>
            </a:extLst>
          </p:cNvPr>
          <p:cNvSpPr txBox="1"/>
          <p:nvPr/>
        </p:nvSpPr>
        <p:spPr>
          <a:xfrm>
            <a:off x="1122532" y="3665877"/>
            <a:ext cx="2329164" cy="461665"/>
          </a:xfrm>
          <a:prstGeom prst="rect">
            <a:avLst/>
          </a:prstGeom>
          <a:noFill/>
        </p:spPr>
        <p:txBody>
          <a:bodyPr wrap="none" rtlCol="0">
            <a:spAutoFit/>
          </a:bodyPr>
          <a:lstStyle/>
          <a:p>
            <a:r>
              <a:rPr lang="en-GB" sz="2400" dirty="0"/>
              <a:t>Enter the current</a:t>
            </a:r>
          </a:p>
        </p:txBody>
      </p:sp>
      <p:sp>
        <p:nvSpPr>
          <p:cNvPr id="15" name="TextBox 14">
            <a:extLst>
              <a:ext uri="{FF2B5EF4-FFF2-40B4-BE49-F238E27FC236}">
                <a16:creationId xmlns:a16="http://schemas.microsoft.com/office/drawing/2014/main" id="{08A87B10-117D-5A48-93F8-44BE64DF7A65}"/>
              </a:ext>
            </a:extLst>
          </p:cNvPr>
          <p:cNvSpPr txBox="1"/>
          <p:nvPr/>
        </p:nvSpPr>
        <p:spPr>
          <a:xfrm>
            <a:off x="5638454" y="3642213"/>
            <a:ext cx="607859" cy="461665"/>
          </a:xfrm>
          <a:prstGeom prst="rect">
            <a:avLst/>
          </a:prstGeom>
          <a:noFill/>
        </p:spPr>
        <p:txBody>
          <a:bodyPr wrap="none" rtlCol="0">
            <a:spAutoFit/>
          </a:bodyPr>
          <a:lstStyle/>
          <a:p>
            <a:r>
              <a:rPr lang="en-GB" sz="2400" dirty="0"/>
              <a:t>mA</a:t>
            </a:r>
          </a:p>
        </p:txBody>
      </p:sp>
      <p:pic>
        <p:nvPicPr>
          <p:cNvPr id="9" name="Graphic 8" descr="User">
            <a:extLst>
              <a:ext uri="{FF2B5EF4-FFF2-40B4-BE49-F238E27FC236}">
                <a16:creationId xmlns:a16="http://schemas.microsoft.com/office/drawing/2014/main" id="{0AD3E133-C1B4-E14A-89C4-8A58EB1F44D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1091868"/>
            <a:ext cx="854046" cy="854046"/>
          </a:xfrm>
          <a:prstGeom prst="rect">
            <a:avLst/>
          </a:prstGeom>
        </p:spPr>
      </p:pic>
    </p:spTree>
    <p:custDataLst>
      <p:tags r:id="rId1"/>
    </p:custDataLst>
    <p:extLst>
      <p:ext uri="{BB962C8B-B14F-4D97-AF65-F5344CB8AC3E}">
        <p14:creationId xmlns:p14="http://schemas.microsoft.com/office/powerpoint/2010/main" val="98593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Step 3</a:t>
            </a:r>
          </a:p>
        </p:txBody>
      </p:sp>
      <p:sp>
        <p:nvSpPr>
          <p:cNvPr id="3" name="Content Placeholder 2"/>
          <p:cNvSpPr>
            <a:spLocks noGrp="1"/>
          </p:cNvSpPr>
          <p:nvPr>
            <p:ph idx="1"/>
          </p:nvPr>
        </p:nvSpPr>
        <p:spPr>
          <a:xfrm>
            <a:off x="1122532" y="1091868"/>
            <a:ext cx="5014798" cy="2503018"/>
          </a:xfrm>
          <a:solidFill>
            <a:schemeClr val="tx2">
              <a:lumMod val="40000"/>
              <a:lumOff val="60000"/>
            </a:schemeClr>
          </a:solidFill>
        </p:spPr>
        <p:txBody>
          <a:bodyPr>
            <a:noAutofit/>
          </a:bodyPr>
          <a:lstStyle/>
          <a:p>
            <a:pPr marL="0" indent="0" algn="just">
              <a:buNone/>
            </a:pPr>
            <a:r>
              <a:rPr lang="en-GB" sz="2400" i="1" dirty="0"/>
              <a:t>Use Ohm’s Law to calculate the resistance in the circuit. Remember</a:t>
            </a:r>
            <a:r>
              <a:rPr lang="en-US" sz="2400" i="1" dirty="0"/>
              <a:t> Ohm</a:t>
            </a:r>
            <a:r>
              <a:rPr lang="en-GB" sz="2400" i="1" dirty="0"/>
              <a:t>’s Law can be written as V = I x R. Enter the resistance in the space below.  Remember to convert your mA current reading into amps by dividing it by 1,000 first.</a:t>
            </a:r>
          </a:p>
        </p:txBody>
      </p:sp>
      <p:sp>
        <p:nvSpPr>
          <p:cNvPr id="14" name="Rectangle 13">
            <a:extLst>
              <a:ext uri="{FF2B5EF4-FFF2-40B4-BE49-F238E27FC236}">
                <a16:creationId xmlns:a16="http://schemas.microsoft.com/office/drawing/2014/main" id="{9BAED57F-2817-4F4A-B5FA-129BB73C0307}"/>
              </a:ext>
            </a:extLst>
          </p:cNvPr>
          <p:cNvSpPr/>
          <p:nvPr/>
        </p:nvSpPr>
        <p:spPr>
          <a:xfrm>
            <a:off x="6418533" y="1091868"/>
            <a:ext cx="3391894" cy="34603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Img11</a:t>
            </a:r>
          </a:p>
        </p:txBody>
      </p:sp>
      <p:sp>
        <p:nvSpPr>
          <p:cNvPr id="12" name="Rectangle 11">
            <a:extLst>
              <a:ext uri="{FF2B5EF4-FFF2-40B4-BE49-F238E27FC236}">
                <a16:creationId xmlns:a16="http://schemas.microsoft.com/office/drawing/2014/main" id="{5A0E2C14-3F79-074F-8882-A0BBD8A0FF94}"/>
              </a:ext>
            </a:extLst>
          </p:cNvPr>
          <p:cNvSpPr/>
          <p:nvPr/>
        </p:nvSpPr>
        <p:spPr>
          <a:xfrm>
            <a:off x="3790378" y="3665877"/>
            <a:ext cx="1835507" cy="414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a:extLst>
              <a:ext uri="{FF2B5EF4-FFF2-40B4-BE49-F238E27FC236}">
                <a16:creationId xmlns:a16="http://schemas.microsoft.com/office/drawing/2014/main" id="{529A7E75-4607-1D44-BF44-33BC0E1D8EE2}"/>
              </a:ext>
            </a:extLst>
          </p:cNvPr>
          <p:cNvSpPr/>
          <p:nvPr/>
        </p:nvSpPr>
        <p:spPr>
          <a:xfrm>
            <a:off x="3473974" y="4285325"/>
            <a:ext cx="2663356"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Check</a:t>
            </a:r>
          </a:p>
        </p:txBody>
      </p:sp>
      <p:sp>
        <p:nvSpPr>
          <p:cNvPr id="4" name="TextBox 3">
            <a:extLst>
              <a:ext uri="{FF2B5EF4-FFF2-40B4-BE49-F238E27FC236}">
                <a16:creationId xmlns:a16="http://schemas.microsoft.com/office/drawing/2014/main" id="{23185BB4-EE51-1A4B-8EBA-06D3621A1752}"/>
              </a:ext>
            </a:extLst>
          </p:cNvPr>
          <p:cNvSpPr txBox="1"/>
          <p:nvPr/>
        </p:nvSpPr>
        <p:spPr>
          <a:xfrm>
            <a:off x="1122532" y="3665877"/>
            <a:ext cx="2667846" cy="461665"/>
          </a:xfrm>
          <a:prstGeom prst="rect">
            <a:avLst/>
          </a:prstGeom>
          <a:noFill/>
        </p:spPr>
        <p:txBody>
          <a:bodyPr wrap="none" rtlCol="0">
            <a:spAutoFit/>
          </a:bodyPr>
          <a:lstStyle/>
          <a:p>
            <a:r>
              <a:rPr lang="en-GB" sz="2400" dirty="0"/>
              <a:t>Enter the resistance</a:t>
            </a:r>
          </a:p>
        </p:txBody>
      </p:sp>
      <p:sp>
        <p:nvSpPr>
          <p:cNvPr id="15" name="TextBox 14">
            <a:extLst>
              <a:ext uri="{FF2B5EF4-FFF2-40B4-BE49-F238E27FC236}">
                <a16:creationId xmlns:a16="http://schemas.microsoft.com/office/drawing/2014/main" id="{08A87B10-117D-5A48-93F8-44BE64DF7A65}"/>
              </a:ext>
            </a:extLst>
          </p:cNvPr>
          <p:cNvSpPr txBox="1"/>
          <p:nvPr/>
        </p:nvSpPr>
        <p:spPr>
          <a:xfrm>
            <a:off x="5638454" y="3642213"/>
            <a:ext cx="389850" cy="461665"/>
          </a:xfrm>
          <a:prstGeom prst="rect">
            <a:avLst/>
          </a:prstGeom>
          <a:noFill/>
        </p:spPr>
        <p:txBody>
          <a:bodyPr wrap="none" rtlCol="0">
            <a:spAutoFit/>
          </a:bodyPr>
          <a:lstStyle/>
          <a:p>
            <a:r>
              <a:rPr lang="el-GR" sz="2400" dirty="0"/>
              <a:t>Ω</a:t>
            </a:r>
            <a:endParaRPr lang="en-GB" sz="2400" dirty="0"/>
          </a:p>
        </p:txBody>
      </p:sp>
      <p:pic>
        <p:nvPicPr>
          <p:cNvPr id="9" name="Graphic 8" descr="User">
            <a:extLst>
              <a:ext uri="{FF2B5EF4-FFF2-40B4-BE49-F238E27FC236}">
                <a16:creationId xmlns:a16="http://schemas.microsoft.com/office/drawing/2014/main" id="{0AD3E133-C1B4-E14A-89C4-8A58EB1F44D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1091868"/>
            <a:ext cx="854046" cy="854046"/>
          </a:xfrm>
          <a:prstGeom prst="rect">
            <a:avLst/>
          </a:prstGeom>
        </p:spPr>
      </p:pic>
    </p:spTree>
    <p:custDataLst>
      <p:tags r:id="rId1"/>
    </p:custDataLst>
    <p:extLst>
      <p:ext uri="{BB962C8B-B14F-4D97-AF65-F5344CB8AC3E}">
        <p14:creationId xmlns:p14="http://schemas.microsoft.com/office/powerpoint/2010/main" val="1185686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Step 4</a:t>
            </a:r>
          </a:p>
        </p:txBody>
      </p:sp>
      <p:sp>
        <p:nvSpPr>
          <p:cNvPr id="3" name="Content Placeholder 2"/>
          <p:cNvSpPr>
            <a:spLocks noGrp="1"/>
          </p:cNvSpPr>
          <p:nvPr>
            <p:ph idx="1"/>
          </p:nvPr>
        </p:nvSpPr>
        <p:spPr>
          <a:xfrm>
            <a:off x="1122532" y="1091868"/>
            <a:ext cx="5014798" cy="1465352"/>
          </a:xfrm>
          <a:solidFill>
            <a:schemeClr val="tx2">
              <a:lumMod val="40000"/>
              <a:lumOff val="60000"/>
            </a:schemeClr>
          </a:solidFill>
        </p:spPr>
        <p:txBody>
          <a:bodyPr>
            <a:noAutofit/>
          </a:bodyPr>
          <a:lstStyle/>
          <a:p>
            <a:pPr marL="0" indent="0" algn="just">
              <a:buNone/>
            </a:pPr>
            <a:r>
              <a:rPr lang="en-GB" sz="2400" i="1" dirty="0"/>
              <a:t>Disconnect the circuit and measure the resistance of the resistor directly with your </a:t>
            </a:r>
            <a:r>
              <a:rPr lang="en-GB" sz="2400" i="1" dirty="0" err="1"/>
              <a:t>multimeter</a:t>
            </a:r>
            <a:r>
              <a:rPr lang="en-GB" sz="2400" i="1" dirty="0"/>
              <a:t>. Does your answer match the resistance you calculated?</a:t>
            </a:r>
          </a:p>
        </p:txBody>
      </p:sp>
      <p:sp>
        <p:nvSpPr>
          <p:cNvPr id="14" name="Rectangle 13">
            <a:extLst>
              <a:ext uri="{FF2B5EF4-FFF2-40B4-BE49-F238E27FC236}">
                <a16:creationId xmlns:a16="http://schemas.microsoft.com/office/drawing/2014/main" id="{9BAED57F-2817-4F4A-B5FA-129BB73C0307}"/>
              </a:ext>
            </a:extLst>
          </p:cNvPr>
          <p:cNvSpPr/>
          <p:nvPr/>
        </p:nvSpPr>
        <p:spPr>
          <a:xfrm>
            <a:off x="6418533" y="1091868"/>
            <a:ext cx="3391894" cy="34603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Img12</a:t>
            </a:r>
          </a:p>
        </p:txBody>
      </p:sp>
      <p:pic>
        <p:nvPicPr>
          <p:cNvPr id="9" name="Graphic 8" descr="User">
            <a:extLst>
              <a:ext uri="{FF2B5EF4-FFF2-40B4-BE49-F238E27FC236}">
                <a16:creationId xmlns:a16="http://schemas.microsoft.com/office/drawing/2014/main" id="{0AD3E133-C1B4-E14A-89C4-8A58EB1F44D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1091868"/>
            <a:ext cx="854046" cy="854046"/>
          </a:xfrm>
          <a:prstGeom prst="rect">
            <a:avLst/>
          </a:prstGeom>
        </p:spPr>
      </p:pic>
      <p:sp>
        <p:nvSpPr>
          <p:cNvPr id="5" name="TextBox 4">
            <a:extLst>
              <a:ext uri="{FF2B5EF4-FFF2-40B4-BE49-F238E27FC236}">
                <a16:creationId xmlns:a16="http://schemas.microsoft.com/office/drawing/2014/main" id="{AAF3840D-8905-4B4C-913E-445E1E3F972C}"/>
              </a:ext>
            </a:extLst>
          </p:cNvPr>
          <p:cNvSpPr txBox="1"/>
          <p:nvPr/>
        </p:nvSpPr>
        <p:spPr>
          <a:xfrm>
            <a:off x="1472339" y="2822039"/>
            <a:ext cx="599267" cy="461665"/>
          </a:xfrm>
          <a:prstGeom prst="rect">
            <a:avLst/>
          </a:prstGeom>
          <a:noFill/>
        </p:spPr>
        <p:txBody>
          <a:bodyPr wrap="none" rtlCol="0">
            <a:spAutoFit/>
          </a:bodyPr>
          <a:lstStyle/>
          <a:p>
            <a:r>
              <a:rPr lang="en-GB" sz="2400" b="1" dirty="0"/>
              <a:t>Yes</a:t>
            </a:r>
          </a:p>
        </p:txBody>
      </p:sp>
      <p:sp>
        <p:nvSpPr>
          <p:cNvPr id="11" name="TextBox 10">
            <a:extLst>
              <a:ext uri="{FF2B5EF4-FFF2-40B4-BE49-F238E27FC236}">
                <a16:creationId xmlns:a16="http://schemas.microsoft.com/office/drawing/2014/main" id="{CCDB8F6D-F634-F848-8AA1-9159ED9134BB}"/>
              </a:ext>
            </a:extLst>
          </p:cNvPr>
          <p:cNvSpPr txBox="1"/>
          <p:nvPr/>
        </p:nvSpPr>
        <p:spPr>
          <a:xfrm>
            <a:off x="1472339" y="3283704"/>
            <a:ext cx="551754" cy="461665"/>
          </a:xfrm>
          <a:prstGeom prst="rect">
            <a:avLst/>
          </a:prstGeom>
          <a:noFill/>
        </p:spPr>
        <p:txBody>
          <a:bodyPr wrap="none" rtlCol="0">
            <a:spAutoFit/>
          </a:bodyPr>
          <a:lstStyle/>
          <a:p>
            <a:r>
              <a:rPr lang="en-GB" sz="2400" b="1" dirty="0"/>
              <a:t>No</a:t>
            </a:r>
          </a:p>
        </p:txBody>
      </p:sp>
      <p:sp>
        <p:nvSpPr>
          <p:cNvPr id="6" name="Oval 5">
            <a:extLst>
              <a:ext uri="{FF2B5EF4-FFF2-40B4-BE49-F238E27FC236}">
                <a16:creationId xmlns:a16="http://schemas.microsoft.com/office/drawing/2014/main" id="{B8EB7299-7F04-F34C-B989-974DF30F20FD}"/>
              </a:ext>
            </a:extLst>
          </p:cNvPr>
          <p:cNvSpPr/>
          <p:nvPr/>
        </p:nvSpPr>
        <p:spPr>
          <a:xfrm>
            <a:off x="1241738" y="2962871"/>
            <a:ext cx="180000" cy="180000"/>
          </a:xfrm>
          <a:prstGeom prst="ellipse">
            <a:avLst/>
          </a:prstGeom>
          <a:no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25D13742-845B-DE42-80D8-7C96E54AA4B1}"/>
              </a:ext>
            </a:extLst>
          </p:cNvPr>
          <p:cNvSpPr/>
          <p:nvPr/>
        </p:nvSpPr>
        <p:spPr>
          <a:xfrm>
            <a:off x="1241738" y="3424536"/>
            <a:ext cx="180000" cy="180000"/>
          </a:xfrm>
          <a:prstGeom prst="ellipse">
            <a:avLst/>
          </a:prstGeom>
          <a:no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ustDataLst>
      <p:tags r:id="rId1"/>
    </p:custDataLst>
    <p:extLst>
      <p:ext uri="{BB962C8B-B14F-4D97-AF65-F5344CB8AC3E}">
        <p14:creationId xmlns:p14="http://schemas.microsoft.com/office/powerpoint/2010/main" val="2593853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Resistance of the Resistor</a:t>
            </a:r>
          </a:p>
        </p:txBody>
      </p:sp>
      <p:sp>
        <p:nvSpPr>
          <p:cNvPr id="3" name="Content Placeholder 2"/>
          <p:cNvSpPr>
            <a:spLocks noGrp="1"/>
          </p:cNvSpPr>
          <p:nvPr>
            <p:ph idx="1"/>
          </p:nvPr>
        </p:nvSpPr>
        <p:spPr>
          <a:xfrm>
            <a:off x="1122531" y="1091868"/>
            <a:ext cx="8142105" cy="1383108"/>
          </a:xfrm>
        </p:spPr>
        <p:txBody>
          <a:bodyPr>
            <a:noAutofit/>
          </a:bodyPr>
          <a:lstStyle/>
          <a:p>
            <a:pPr marL="0" indent="0">
              <a:buNone/>
            </a:pPr>
            <a:r>
              <a:rPr lang="en-US" sz="2400" dirty="0"/>
              <a:t>You should have discovered that the value of the resistor (which you got by measuring it directly with your multimeter) was more or less the same as the circuit resistance you calculated – about 470</a:t>
            </a:r>
            <a:r>
              <a:rPr lang="el-GR" sz="2400" dirty="0"/>
              <a:t>Ω</a:t>
            </a:r>
            <a:r>
              <a:rPr lang="en-US" sz="2400" dirty="0"/>
              <a:t>.</a:t>
            </a:r>
          </a:p>
        </p:txBody>
      </p:sp>
      <p:sp>
        <p:nvSpPr>
          <p:cNvPr id="5" name="Rectangle 4">
            <a:extLst>
              <a:ext uri="{FF2B5EF4-FFF2-40B4-BE49-F238E27FC236}">
                <a16:creationId xmlns:a16="http://schemas.microsoft.com/office/drawing/2014/main" id="{404ED4B3-E251-AD40-B2CA-A34AB0B619F3}"/>
              </a:ext>
            </a:extLst>
          </p:cNvPr>
          <p:cNvSpPr/>
          <p:nvPr/>
        </p:nvSpPr>
        <p:spPr>
          <a:xfrm>
            <a:off x="1163045" y="2510846"/>
            <a:ext cx="3790845" cy="1569660"/>
          </a:xfrm>
          <a:prstGeom prst="rect">
            <a:avLst/>
          </a:prstGeom>
          <a:solidFill>
            <a:schemeClr val="tx2">
              <a:lumMod val="40000"/>
              <a:lumOff val="60000"/>
            </a:schemeClr>
          </a:solidFill>
        </p:spPr>
        <p:txBody>
          <a:bodyPr wrap="square">
            <a:spAutoFit/>
          </a:bodyPr>
          <a:lstStyle/>
          <a:p>
            <a:pPr algn="just"/>
            <a:r>
              <a:rPr lang="en-GB" sz="2400" i="1" dirty="0"/>
              <a:t>Watch the video to see how all the calculations were done and why we get the results we do.</a:t>
            </a:r>
          </a:p>
        </p:txBody>
      </p:sp>
      <p:pic>
        <p:nvPicPr>
          <p:cNvPr id="6" name="Graphic 5" descr="User">
            <a:extLst>
              <a:ext uri="{FF2B5EF4-FFF2-40B4-BE49-F238E27FC236}">
                <a16:creationId xmlns:a16="http://schemas.microsoft.com/office/drawing/2014/main" id="{0B5424C5-708A-254B-9032-096578572B8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5" y="2478702"/>
            <a:ext cx="854046" cy="854046"/>
          </a:xfrm>
          <a:prstGeom prst="rect">
            <a:avLst/>
          </a:prstGeom>
        </p:spPr>
      </p:pic>
      <p:sp>
        <p:nvSpPr>
          <p:cNvPr id="7" name="Rectangle 6">
            <a:extLst>
              <a:ext uri="{FF2B5EF4-FFF2-40B4-BE49-F238E27FC236}">
                <a16:creationId xmlns:a16="http://schemas.microsoft.com/office/drawing/2014/main" id="{D6E07482-5310-0643-92A1-8BC7470F6498}"/>
              </a:ext>
            </a:extLst>
          </p:cNvPr>
          <p:cNvSpPr/>
          <p:nvPr/>
        </p:nvSpPr>
        <p:spPr>
          <a:xfrm>
            <a:off x="5129921" y="2474976"/>
            <a:ext cx="4175229" cy="237095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Img13</a:t>
            </a:r>
          </a:p>
        </p:txBody>
      </p:sp>
    </p:spTree>
    <p:custDataLst>
      <p:tags r:id="rId1"/>
    </p:custDataLst>
    <p:extLst>
      <p:ext uri="{BB962C8B-B14F-4D97-AF65-F5344CB8AC3E}">
        <p14:creationId xmlns:p14="http://schemas.microsoft.com/office/powerpoint/2010/main" val="998970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Resistor Colour Codes</a:t>
            </a:r>
          </a:p>
        </p:txBody>
      </p:sp>
      <p:sp>
        <p:nvSpPr>
          <p:cNvPr id="3" name="Content Placeholder 2"/>
          <p:cNvSpPr>
            <a:spLocks noGrp="1"/>
          </p:cNvSpPr>
          <p:nvPr>
            <p:ph idx="1"/>
          </p:nvPr>
        </p:nvSpPr>
        <p:spPr>
          <a:xfrm>
            <a:off x="1122531" y="2046846"/>
            <a:ext cx="2681374" cy="1440066"/>
          </a:xfrm>
          <a:solidFill>
            <a:schemeClr val="tx2">
              <a:lumMod val="40000"/>
              <a:lumOff val="60000"/>
            </a:schemeClr>
          </a:solidFill>
        </p:spPr>
        <p:txBody>
          <a:bodyPr>
            <a:noAutofit/>
          </a:bodyPr>
          <a:lstStyle/>
          <a:p>
            <a:pPr marL="0" indent="0" algn="just">
              <a:buNone/>
            </a:pPr>
            <a:r>
              <a:rPr lang="en-GB" sz="2400" i="1" dirty="0"/>
              <a:t>Watch this video to see what these bands mean and how to read them.</a:t>
            </a:r>
            <a:endParaRPr lang="en-US" sz="2400" i="1" dirty="0"/>
          </a:p>
        </p:txBody>
      </p:sp>
      <p:pic>
        <p:nvPicPr>
          <p:cNvPr id="9" name="Graphic 8" descr="User">
            <a:extLst>
              <a:ext uri="{FF2B5EF4-FFF2-40B4-BE49-F238E27FC236}">
                <a16:creationId xmlns:a16="http://schemas.microsoft.com/office/drawing/2014/main" id="{D9ED2660-0877-4849-A153-1D3F915C0B0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4" y="2046846"/>
            <a:ext cx="854046" cy="854046"/>
          </a:xfrm>
          <a:prstGeom prst="rect">
            <a:avLst/>
          </a:prstGeom>
        </p:spPr>
      </p:pic>
      <p:sp>
        <p:nvSpPr>
          <p:cNvPr id="4" name="Rectangle 3">
            <a:extLst>
              <a:ext uri="{FF2B5EF4-FFF2-40B4-BE49-F238E27FC236}">
                <a16:creationId xmlns:a16="http://schemas.microsoft.com/office/drawing/2014/main" id="{5A7BEDC1-0A25-C04E-9E53-39301877657C}"/>
              </a:ext>
            </a:extLst>
          </p:cNvPr>
          <p:cNvSpPr/>
          <p:nvPr/>
        </p:nvSpPr>
        <p:spPr>
          <a:xfrm>
            <a:off x="1122530" y="1079676"/>
            <a:ext cx="7607557" cy="830997"/>
          </a:xfrm>
          <a:prstGeom prst="rect">
            <a:avLst/>
          </a:prstGeom>
        </p:spPr>
        <p:txBody>
          <a:bodyPr wrap="square">
            <a:spAutoFit/>
          </a:bodyPr>
          <a:lstStyle/>
          <a:p>
            <a:r>
              <a:rPr lang="en-GB" sz="2400" dirty="0"/>
              <a:t>Did you notice the coloured bands on the resistor? These bands tell us what the resistance of the resistor is.</a:t>
            </a:r>
          </a:p>
        </p:txBody>
      </p:sp>
      <p:pic>
        <p:nvPicPr>
          <p:cNvPr id="8" name="Picture 7">
            <a:extLst>
              <a:ext uri="{FF2B5EF4-FFF2-40B4-BE49-F238E27FC236}">
                <a16:creationId xmlns:a16="http://schemas.microsoft.com/office/drawing/2014/main" id="{9D597762-3FDB-EC44-B42F-3D49A14292CB}"/>
              </a:ext>
            </a:extLst>
          </p:cNvPr>
          <p:cNvPicPr>
            <a:picLocks noChangeAspect="1"/>
          </p:cNvPicPr>
          <p:nvPr/>
        </p:nvPicPr>
        <p:blipFill>
          <a:blip r:embed="rId6"/>
          <a:stretch>
            <a:fillRect/>
          </a:stretch>
        </p:blipFill>
        <p:spPr>
          <a:xfrm>
            <a:off x="4012946" y="2046846"/>
            <a:ext cx="4301998" cy="2416099"/>
          </a:xfrm>
          <a:prstGeom prst="rect">
            <a:avLst/>
          </a:prstGeom>
        </p:spPr>
      </p:pic>
    </p:spTree>
    <p:custDataLst>
      <p:tags r:id="rId1"/>
    </p:custDataLst>
    <p:extLst>
      <p:ext uri="{BB962C8B-B14F-4D97-AF65-F5344CB8AC3E}">
        <p14:creationId xmlns:p14="http://schemas.microsoft.com/office/powerpoint/2010/main" val="1873693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Reading Our Resistor</a:t>
            </a:r>
          </a:p>
        </p:txBody>
      </p:sp>
      <p:sp>
        <p:nvSpPr>
          <p:cNvPr id="3" name="Content Placeholder 2"/>
          <p:cNvSpPr>
            <a:spLocks noGrp="1"/>
          </p:cNvSpPr>
          <p:nvPr>
            <p:ph idx="1"/>
          </p:nvPr>
        </p:nvSpPr>
        <p:spPr>
          <a:xfrm>
            <a:off x="5609187" y="1554239"/>
            <a:ext cx="3432328" cy="2370957"/>
          </a:xfrm>
          <a:solidFill>
            <a:schemeClr val="tx2">
              <a:lumMod val="40000"/>
              <a:lumOff val="60000"/>
            </a:schemeClr>
          </a:solidFill>
        </p:spPr>
        <p:txBody>
          <a:bodyPr>
            <a:noAutofit/>
          </a:bodyPr>
          <a:lstStyle/>
          <a:p>
            <a:pPr marL="0" indent="0" algn="just">
              <a:buNone/>
            </a:pPr>
            <a:r>
              <a:rPr lang="en-GB" sz="2400" i="1" dirty="0"/>
              <a:t>Click on the button to download a resistor colour chart and use this to read the resistance of the resistor. Enter your answer in the spaces provided.</a:t>
            </a:r>
          </a:p>
        </p:txBody>
      </p:sp>
      <p:pic>
        <p:nvPicPr>
          <p:cNvPr id="9" name="Graphic 8" descr="User">
            <a:extLst>
              <a:ext uri="{FF2B5EF4-FFF2-40B4-BE49-F238E27FC236}">
                <a16:creationId xmlns:a16="http://schemas.microsoft.com/office/drawing/2014/main" id="{D9ED2660-0877-4849-A153-1D3F915C0B0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041515" y="1474589"/>
            <a:ext cx="854046" cy="854046"/>
          </a:xfrm>
          <a:prstGeom prst="rect">
            <a:avLst/>
          </a:prstGeom>
        </p:spPr>
      </p:pic>
      <p:sp>
        <p:nvSpPr>
          <p:cNvPr id="4" name="Rectangle 3">
            <a:extLst>
              <a:ext uri="{FF2B5EF4-FFF2-40B4-BE49-F238E27FC236}">
                <a16:creationId xmlns:a16="http://schemas.microsoft.com/office/drawing/2014/main" id="{5A7BEDC1-0A25-C04E-9E53-39301877657C}"/>
              </a:ext>
            </a:extLst>
          </p:cNvPr>
          <p:cNvSpPr/>
          <p:nvPr/>
        </p:nvSpPr>
        <p:spPr>
          <a:xfrm>
            <a:off x="1122530" y="1079676"/>
            <a:ext cx="7607557" cy="461665"/>
          </a:xfrm>
          <a:prstGeom prst="rect">
            <a:avLst/>
          </a:prstGeom>
        </p:spPr>
        <p:txBody>
          <a:bodyPr wrap="square">
            <a:spAutoFit/>
          </a:bodyPr>
          <a:lstStyle/>
          <a:p>
            <a:r>
              <a:rPr lang="en-GB" sz="2400" dirty="0"/>
              <a:t>The resistor we used had a 4-band code.</a:t>
            </a:r>
          </a:p>
        </p:txBody>
      </p:sp>
      <p:sp>
        <p:nvSpPr>
          <p:cNvPr id="7" name="Rectangle 6">
            <a:extLst>
              <a:ext uri="{FF2B5EF4-FFF2-40B4-BE49-F238E27FC236}">
                <a16:creationId xmlns:a16="http://schemas.microsoft.com/office/drawing/2014/main" id="{DCF68980-0CFD-5047-9DA8-E9D7D52587B3}"/>
              </a:ext>
            </a:extLst>
          </p:cNvPr>
          <p:cNvSpPr/>
          <p:nvPr/>
        </p:nvSpPr>
        <p:spPr>
          <a:xfrm>
            <a:off x="1122530" y="1554239"/>
            <a:ext cx="4351678" cy="171321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Img14</a:t>
            </a:r>
          </a:p>
        </p:txBody>
      </p:sp>
      <p:sp>
        <p:nvSpPr>
          <p:cNvPr id="10" name="Rounded Rectangle 9">
            <a:extLst>
              <a:ext uri="{FF2B5EF4-FFF2-40B4-BE49-F238E27FC236}">
                <a16:creationId xmlns:a16="http://schemas.microsoft.com/office/drawing/2014/main" id="{C9B00215-E391-CF47-838B-4DC50BDB5D38}"/>
              </a:ext>
            </a:extLst>
          </p:cNvPr>
          <p:cNvSpPr/>
          <p:nvPr/>
        </p:nvSpPr>
        <p:spPr>
          <a:xfrm>
            <a:off x="1783591" y="3379345"/>
            <a:ext cx="3039518"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t>Download  the chart </a:t>
            </a:r>
          </a:p>
        </p:txBody>
      </p:sp>
      <p:sp>
        <p:nvSpPr>
          <p:cNvPr id="23" name="Rectangle 22">
            <a:extLst>
              <a:ext uri="{FF2B5EF4-FFF2-40B4-BE49-F238E27FC236}">
                <a16:creationId xmlns:a16="http://schemas.microsoft.com/office/drawing/2014/main" id="{616C9990-02BF-C544-AC01-97218DB7F184}"/>
              </a:ext>
            </a:extLst>
          </p:cNvPr>
          <p:cNvSpPr/>
          <p:nvPr/>
        </p:nvSpPr>
        <p:spPr>
          <a:xfrm>
            <a:off x="2836189" y="4151681"/>
            <a:ext cx="1548000" cy="51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GB" sz="2000" dirty="0">
                <a:solidFill>
                  <a:schemeClr val="bg1">
                    <a:lumMod val="75000"/>
                  </a:schemeClr>
                </a:solidFill>
              </a:rPr>
              <a:t>Resistance</a:t>
            </a:r>
            <a:endParaRPr lang="en-GB" sz="2400" dirty="0">
              <a:solidFill>
                <a:schemeClr val="bg1">
                  <a:lumMod val="75000"/>
                </a:schemeClr>
              </a:solidFill>
            </a:endParaRPr>
          </a:p>
        </p:txBody>
      </p:sp>
      <p:sp>
        <p:nvSpPr>
          <p:cNvPr id="24" name="TextBox 2">
            <a:extLst>
              <a:ext uri="{FF2B5EF4-FFF2-40B4-BE49-F238E27FC236}">
                <a16:creationId xmlns:a16="http://schemas.microsoft.com/office/drawing/2014/main" id="{FBC26E6F-34DE-B948-B780-D9AEC02456C9}"/>
              </a:ext>
            </a:extLst>
          </p:cNvPr>
          <p:cNvSpPr txBox="1"/>
          <p:nvPr/>
        </p:nvSpPr>
        <p:spPr>
          <a:xfrm>
            <a:off x="4410176" y="4177817"/>
            <a:ext cx="825867" cy="461665"/>
          </a:xfrm>
          <a:prstGeom prst="rect">
            <a:avLst/>
          </a:prstGeom>
          <a:noFill/>
        </p:spPr>
        <p:style>
          <a:lnRef idx="0">
            <a:scrgbClr r="0" g="0" b="0"/>
          </a:lnRef>
          <a:fillRef idx="0">
            <a:scrgbClr r="0" g="0" b="0"/>
          </a:fillRef>
          <a:effectRef idx="0">
            <a:scrgbClr r="0" g="0" b="0"/>
          </a:effectRef>
          <a:fontRef idx="major"/>
        </p:style>
        <p:txBody>
          <a:bodyPr wrap="non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el-GR" sz="2400" dirty="0"/>
              <a:t>Ω</a:t>
            </a:r>
            <a:r>
              <a:rPr lang="en-US" sz="2400" dirty="0"/>
              <a:t> </a:t>
            </a:r>
            <a:r>
              <a:rPr lang="en-GB" sz="2400" dirty="0"/>
              <a:t>+/-</a:t>
            </a:r>
          </a:p>
        </p:txBody>
      </p:sp>
      <p:sp>
        <p:nvSpPr>
          <p:cNvPr id="25" name="Rectangle 24">
            <a:extLst>
              <a:ext uri="{FF2B5EF4-FFF2-40B4-BE49-F238E27FC236}">
                <a16:creationId xmlns:a16="http://schemas.microsoft.com/office/drawing/2014/main" id="{8BAF22D8-2E52-EB43-B9C5-AE3A5AEF2A0E}"/>
              </a:ext>
            </a:extLst>
          </p:cNvPr>
          <p:cNvSpPr/>
          <p:nvPr/>
        </p:nvSpPr>
        <p:spPr>
          <a:xfrm>
            <a:off x="5236043" y="4167168"/>
            <a:ext cx="1260000" cy="51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GB" sz="2000" dirty="0">
                <a:solidFill>
                  <a:schemeClr val="bg1">
                    <a:lumMod val="75000"/>
                  </a:schemeClr>
                </a:solidFill>
              </a:rPr>
              <a:t>Tolerance</a:t>
            </a:r>
          </a:p>
        </p:txBody>
      </p:sp>
      <p:sp>
        <p:nvSpPr>
          <p:cNvPr id="26" name="TextBox 4">
            <a:extLst>
              <a:ext uri="{FF2B5EF4-FFF2-40B4-BE49-F238E27FC236}">
                <a16:creationId xmlns:a16="http://schemas.microsoft.com/office/drawing/2014/main" id="{5682AAAC-B5A9-D942-A1B5-746C6DDB0356}"/>
              </a:ext>
            </a:extLst>
          </p:cNvPr>
          <p:cNvSpPr txBox="1"/>
          <p:nvPr/>
        </p:nvSpPr>
        <p:spPr>
          <a:xfrm>
            <a:off x="6521917" y="4219442"/>
            <a:ext cx="404278" cy="461665"/>
          </a:xfrm>
          <a:prstGeom prst="rect">
            <a:avLst/>
          </a:prstGeom>
          <a:noFill/>
        </p:spPr>
        <p:style>
          <a:lnRef idx="0">
            <a:scrgbClr r="0" g="0" b="0"/>
          </a:lnRef>
          <a:fillRef idx="0">
            <a:scrgbClr r="0" g="0" b="0"/>
          </a:fillRef>
          <a:effectRef idx="0">
            <a:scrgbClr r="0" g="0" b="0"/>
          </a:effectRef>
          <a:fontRef idx="major"/>
        </p:style>
        <p:txBody>
          <a:bodyPr wrap="non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en-GB" sz="2400" dirty="0"/>
              <a:t>%</a:t>
            </a:r>
          </a:p>
        </p:txBody>
      </p:sp>
      <p:sp>
        <p:nvSpPr>
          <p:cNvPr id="31" name="Rounded Rectangle 30">
            <a:extLst>
              <a:ext uri="{FF2B5EF4-FFF2-40B4-BE49-F238E27FC236}">
                <a16:creationId xmlns:a16="http://schemas.microsoft.com/office/drawing/2014/main" id="{795B12EF-7548-6F41-A597-05DE2053D087}"/>
              </a:ext>
            </a:extLst>
          </p:cNvPr>
          <p:cNvSpPr/>
          <p:nvPr/>
        </p:nvSpPr>
        <p:spPr>
          <a:xfrm>
            <a:off x="6942578" y="4158553"/>
            <a:ext cx="1269491"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t>Check</a:t>
            </a:r>
          </a:p>
        </p:txBody>
      </p:sp>
      <p:pic>
        <p:nvPicPr>
          <p:cNvPr id="32" name="Graphic 31" descr="Magnifying glass">
            <a:extLst>
              <a:ext uri="{FF2B5EF4-FFF2-40B4-BE49-F238E27FC236}">
                <a16:creationId xmlns:a16="http://schemas.microsoft.com/office/drawing/2014/main" id="{765E76BF-9531-FD4D-858E-2A0FAAF71233}"/>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122529" y="1541341"/>
            <a:ext cx="468000" cy="468000"/>
          </a:xfrm>
          <a:prstGeom prst="rect">
            <a:avLst/>
          </a:prstGeom>
        </p:spPr>
      </p:pic>
    </p:spTree>
    <p:custDataLst>
      <p:tags r:id="rId1"/>
    </p:custDataLst>
    <p:extLst>
      <p:ext uri="{BB962C8B-B14F-4D97-AF65-F5344CB8AC3E}">
        <p14:creationId xmlns:p14="http://schemas.microsoft.com/office/powerpoint/2010/main" val="2581496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lstStyle/>
          <a:p>
            <a:r>
              <a:rPr lang="en-GB" dirty="0"/>
              <a:t>Assumed prior learning</a:t>
            </a:r>
          </a:p>
        </p:txBody>
      </p:sp>
      <p:sp>
        <p:nvSpPr>
          <p:cNvPr id="3" name="Content Placeholder 2"/>
          <p:cNvSpPr>
            <a:spLocks noGrp="1"/>
          </p:cNvSpPr>
          <p:nvPr>
            <p:ph idx="1"/>
          </p:nvPr>
        </p:nvSpPr>
        <p:spPr>
          <a:xfrm>
            <a:off x="1122531" y="1091867"/>
            <a:ext cx="8059513" cy="3672637"/>
          </a:xfrm>
        </p:spPr>
        <p:txBody>
          <a:bodyPr>
            <a:noAutofit/>
          </a:bodyPr>
          <a:lstStyle/>
          <a:p>
            <a:pPr marL="0" indent="0">
              <a:buNone/>
            </a:pPr>
            <a:r>
              <a:rPr lang="en-GB" dirty="0"/>
              <a:t>05_01_00</a:t>
            </a:r>
          </a:p>
          <a:p>
            <a:pPr marL="0" indent="0">
              <a:buNone/>
            </a:pPr>
            <a:r>
              <a:rPr lang="en-GB" dirty="0"/>
              <a:t>05_01_02</a:t>
            </a:r>
          </a:p>
          <a:p>
            <a:pPr marL="0" indent="0">
              <a:buNone/>
            </a:pPr>
            <a:r>
              <a:rPr lang="en-GB" dirty="0"/>
              <a:t>05_02_01</a:t>
            </a:r>
          </a:p>
          <a:p>
            <a:pPr marL="0" indent="0">
              <a:buNone/>
            </a:pPr>
            <a:r>
              <a:rPr lang="en-GB" dirty="0"/>
              <a:t>05_03_01</a:t>
            </a:r>
          </a:p>
          <a:p>
            <a:pPr marL="0" indent="0">
              <a:buNone/>
            </a:pPr>
            <a:r>
              <a:rPr lang="en-GB" dirty="0"/>
              <a:t>05_04_01</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Tree>
    <p:custDataLst>
      <p:tags r:id="rId1"/>
    </p:custDataLst>
    <p:extLst>
      <p:ext uri="{BB962C8B-B14F-4D97-AF65-F5344CB8AC3E}">
        <p14:creationId xmlns:p14="http://schemas.microsoft.com/office/powerpoint/2010/main" val="2585337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What Does Tolerance Mean?</a:t>
            </a:r>
          </a:p>
        </p:txBody>
      </p:sp>
      <p:sp>
        <p:nvSpPr>
          <p:cNvPr id="4" name="Rectangle 3">
            <a:extLst>
              <a:ext uri="{FF2B5EF4-FFF2-40B4-BE49-F238E27FC236}">
                <a16:creationId xmlns:a16="http://schemas.microsoft.com/office/drawing/2014/main" id="{5A7BEDC1-0A25-C04E-9E53-39301877657C}"/>
              </a:ext>
            </a:extLst>
          </p:cNvPr>
          <p:cNvSpPr/>
          <p:nvPr/>
        </p:nvSpPr>
        <p:spPr>
          <a:xfrm>
            <a:off x="1122530" y="1079676"/>
            <a:ext cx="2690053" cy="3046988"/>
          </a:xfrm>
          <a:prstGeom prst="rect">
            <a:avLst/>
          </a:prstGeom>
        </p:spPr>
        <p:txBody>
          <a:bodyPr wrap="square">
            <a:spAutoFit/>
          </a:bodyPr>
          <a:lstStyle/>
          <a:p>
            <a:pPr algn="just"/>
            <a:r>
              <a:rPr lang="en-GB" sz="2400" dirty="0"/>
              <a:t>We saw that our resistor had a resistance of 470</a:t>
            </a:r>
            <a:r>
              <a:rPr lang="el-GR" sz="2400" dirty="0"/>
              <a:t>Ω</a:t>
            </a:r>
            <a:r>
              <a:rPr lang="en-US" sz="2400" dirty="0"/>
              <a:t> with a tolerance of </a:t>
            </a:r>
            <a:r>
              <a:rPr lang="en-GB" sz="2400" dirty="0"/>
              <a:t> 5%. This means the actual resistance can be 5% more or less than 470</a:t>
            </a:r>
            <a:r>
              <a:rPr lang="el-GR" sz="2400" dirty="0"/>
              <a:t>Ω</a:t>
            </a:r>
            <a:r>
              <a:rPr lang="en-US" sz="2400" dirty="0"/>
              <a:t>.</a:t>
            </a:r>
          </a:p>
        </p:txBody>
      </p:sp>
      <p:sp>
        <p:nvSpPr>
          <p:cNvPr id="10" name="Rectangle 9">
            <a:extLst>
              <a:ext uri="{FF2B5EF4-FFF2-40B4-BE49-F238E27FC236}">
                <a16:creationId xmlns:a16="http://schemas.microsoft.com/office/drawing/2014/main" id="{72BFCA03-24CA-1C4B-8484-3B64CD333B5C}"/>
              </a:ext>
            </a:extLst>
          </p:cNvPr>
          <p:cNvSpPr/>
          <p:nvPr/>
        </p:nvSpPr>
        <p:spPr>
          <a:xfrm>
            <a:off x="4309430" y="1233577"/>
            <a:ext cx="4788075" cy="326241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Img15</a:t>
            </a:r>
          </a:p>
        </p:txBody>
      </p:sp>
      <p:pic>
        <p:nvPicPr>
          <p:cNvPr id="11" name="Graphic 10" descr="Magnifying glass">
            <a:extLst>
              <a:ext uri="{FF2B5EF4-FFF2-40B4-BE49-F238E27FC236}">
                <a16:creationId xmlns:a16="http://schemas.microsoft.com/office/drawing/2014/main" id="{6C057AB1-D5C2-0743-893D-D72D99CD02D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309430" y="1233577"/>
            <a:ext cx="468000" cy="468000"/>
          </a:xfrm>
          <a:prstGeom prst="rect">
            <a:avLst/>
          </a:prstGeom>
        </p:spPr>
      </p:pic>
    </p:spTree>
    <p:custDataLst>
      <p:tags r:id="rId1"/>
    </p:custDataLst>
    <p:extLst>
      <p:ext uri="{BB962C8B-B14F-4D97-AF65-F5344CB8AC3E}">
        <p14:creationId xmlns:p14="http://schemas.microsoft.com/office/powerpoint/2010/main" val="1727711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Multipliers</a:t>
            </a:r>
          </a:p>
        </p:txBody>
      </p:sp>
      <p:sp>
        <p:nvSpPr>
          <p:cNvPr id="4" name="Rectangle 3">
            <a:extLst>
              <a:ext uri="{FF2B5EF4-FFF2-40B4-BE49-F238E27FC236}">
                <a16:creationId xmlns:a16="http://schemas.microsoft.com/office/drawing/2014/main" id="{5A7BEDC1-0A25-C04E-9E53-39301877657C}"/>
              </a:ext>
            </a:extLst>
          </p:cNvPr>
          <p:cNvSpPr/>
          <p:nvPr/>
        </p:nvSpPr>
        <p:spPr>
          <a:xfrm>
            <a:off x="1122530" y="1079676"/>
            <a:ext cx="3519809" cy="1569660"/>
          </a:xfrm>
          <a:prstGeom prst="rect">
            <a:avLst/>
          </a:prstGeom>
        </p:spPr>
        <p:txBody>
          <a:bodyPr wrap="square">
            <a:spAutoFit/>
          </a:bodyPr>
          <a:lstStyle/>
          <a:p>
            <a:pPr algn="just"/>
            <a:r>
              <a:rPr lang="en-US" sz="2400" dirty="0"/>
              <a:t>There are a few difference ways we can write resistance values. It often depends on the multiplier.</a:t>
            </a:r>
          </a:p>
        </p:txBody>
      </p:sp>
      <p:sp>
        <p:nvSpPr>
          <p:cNvPr id="10" name="Rectangle 9">
            <a:extLst>
              <a:ext uri="{FF2B5EF4-FFF2-40B4-BE49-F238E27FC236}">
                <a16:creationId xmlns:a16="http://schemas.microsoft.com/office/drawing/2014/main" id="{72BFCA03-24CA-1C4B-8484-3B64CD333B5C}"/>
              </a:ext>
            </a:extLst>
          </p:cNvPr>
          <p:cNvSpPr/>
          <p:nvPr/>
        </p:nvSpPr>
        <p:spPr>
          <a:xfrm>
            <a:off x="4893709" y="1215787"/>
            <a:ext cx="4303045" cy="27759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Img15a</a:t>
            </a:r>
          </a:p>
        </p:txBody>
      </p:sp>
      <p:sp>
        <p:nvSpPr>
          <p:cNvPr id="6" name="Content Placeholder 2">
            <a:extLst>
              <a:ext uri="{FF2B5EF4-FFF2-40B4-BE49-F238E27FC236}">
                <a16:creationId xmlns:a16="http://schemas.microsoft.com/office/drawing/2014/main" id="{1A0D7840-A761-CB42-8A69-21188FBD7FCD}"/>
              </a:ext>
            </a:extLst>
          </p:cNvPr>
          <p:cNvSpPr>
            <a:spLocks noGrp="1"/>
          </p:cNvSpPr>
          <p:nvPr>
            <p:ph idx="1"/>
          </p:nvPr>
        </p:nvSpPr>
        <p:spPr>
          <a:xfrm>
            <a:off x="1122531" y="3093274"/>
            <a:ext cx="3519808" cy="800358"/>
          </a:xfrm>
          <a:solidFill>
            <a:schemeClr val="tx2">
              <a:lumMod val="40000"/>
              <a:lumOff val="60000"/>
            </a:schemeClr>
          </a:solidFill>
        </p:spPr>
        <p:txBody>
          <a:bodyPr>
            <a:noAutofit/>
          </a:bodyPr>
          <a:lstStyle/>
          <a:p>
            <a:pPr marL="0" indent="0" algn="just">
              <a:buNone/>
            </a:pPr>
            <a:r>
              <a:rPr lang="en-GB" sz="2400" i="1" dirty="0"/>
              <a:t>Watch the video to learn more.</a:t>
            </a:r>
          </a:p>
        </p:txBody>
      </p:sp>
      <p:pic>
        <p:nvPicPr>
          <p:cNvPr id="7" name="Graphic 6" descr="User">
            <a:extLst>
              <a:ext uri="{FF2B5EF4-FFF2-40B4-BE49-F238E27FC236}">
                <a16:creationId xmlns:a16="http://schemas.microsoft.com/office/drawing/2014/main" id="{7B8188BE-BAE0-C84B-B89B-187D13BA4AC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4" y="3123849"/>
            <a:ext cx="854046" cy="854046"/>
          </a:xfrm>
          <a:prstGeom prst="rect">
            <a:avLst/>
          </a:prstGeom>
        </p:spPr>
      </p:pic>
    </p:spTree>
    <p:custDataLst>
      <p:tags r:id="rId1"/>
    </p:custDataLst>
    <p:extLst>
      <p:ext uri="{BB962C8B-B14F-4D97-AF65-F5344CB8AC3E}">
        <p14:creationId xmlns:p14="http://schemas.microsoft.com/office/powerpoint/2010/main" val="28569375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Three Band Example</a:t>
            </a:r>
          </a:p>
        </p:txBody>
      </p:sp>
      <p:sp>
        <p:nvSpPr>
          <p:cNvPr id="4" name="Rectangle 3">
            <a:extLst>
              <a:ext uri="{FF2B5EF4-FFF2-40B4-BE49-F238E27FC236}">
                <a16:creationId xmlns:a16="http://schemas.microsoft.com/office/drawing/2014/main" id="{5A7BEDC1-0A25-C04E-9E53-39301877657C}"/>
              </a:ext>
            </a:extLst>
          </p:cNvPr>
          <p:cNvSpPr/>
          <p:nvPr/>
        </p:nvSpPr>
        <p:spPr>
          <a:xfrm>
            <a:off x="1122530" y="1079676"/>
            <a:ext cx="4510174" cy="1938992"/>
          </a:xfrm>
          <a:prstGeom prst="rect">
            <a:avLst/>
          </a:prstGeom>
        </p:spPr>
        <p:txBody>
          <a:bodyPr wrap="square">
            <a:spAutoFit/>
          </a:bodyPr>
          <a:lstStyle/>
          <a:p>
            <a:pPr algn="just"/>
            <a:r>
              <a:rPr lang="en-US" sz="2400" dirty="0"/>
              <a:t>Some resistors only have three bands. In this case, treat it like a four band code without a tolerance band. </a:t>
            </a:r>
            <a:r>
              <a:rPr lang="en-US" sz="2400" b="1" dirty="0"/>
              <a:t>Assume the tolerance is 20%.</a:t>
            </a:r>
          </a:p>
        </p:txBody>
      </p:sp>
      <p:sp>
        <p:nvSpPr>
          <p:cNvPr id="10" name="Rectangle 9">
            <a:extLst>
              <a:ext uri="{FF2B5EF4-FFF2-40B4-BE49-F238E27FC236}">
                <a16:creationId xmlns:a16="http://schemas.microsoft.com/office/drawing/2014/main" id="{72BFCA03-24CA-1C4B-8484-3B64CD333B5C}"/>
              </a:ext>
            </a:extLst>
          </p:cNvPr>
          <p:cNvSpPr/>
          <p:nvPr/>
        </p:nvSpPr>
        <p:spPr>
          <a:xfrm>
            <a:off x="5839968" y="1233577"/>
            <a:ext cx="3257537" cy="326241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Img15b</a:t>
            </a:r>
          </a:p>
        </p:txBody>
      </p:sp>
      <p:pic>
        <p:nvPicPr>
          <p:cNvPr id="11" name="Graphic 10" descr="Magnifying glass">
            <a:extLst>
              <a:ext uri="{FF2B5EF4-FFF2-40B4-BE49-F238E27FC236}">
                <a16:creationId xmlns:a16="http://schemas.microsoft.com/office/drawing/2014/main" id="{6C057AB1-D5C2-0743-893D-D72D99CD02D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803335" y="1233577"/>
            <a:ext cx="468000" cy="468000"/>
          </a:xfrm>
          <a:prstGeom prst="rect">
            <a:avLst/>
          </a:prstGeom>
        </p:spPr>
      </p:pic>
      <p:sp>
        <p:nvSpPr>
          <p:cNvPr id="6" name="Content Placeholder 2">
            <a:extLst>
              <a:ext uri="{FF2B5EF4-FFF2-40B4-BE49-F238E27FC236}">
                <a16:creationId xmlns:a16="http://schemas.microsoft.com/office/drawing/2014/main" id="{EA6B416C-BC72-434E-862D-6BFE18C810AC}"/>
              </a:ext>
            </a:extLst>
          </p:cNvPr>
          <p:cNvSpPr>
            <a:spLocks noGrp="1"/>
          </p:cNvSpPr>
          <p:nvPr>
            <p:ph idx="1"/>
          </p:nvPr>
        </p:nvSpPr>
        <p:spPr>
          <a:xfrm>
            <a:off x="1207874" y="3018669"/>
            <a:ext cx="4424829" cy="443860"/>
          </a:xfrm>
          <a:solidFill>
            <a:schemeClr val="tx2">
              <a:lumMod val="40000"/>
              <a:lumOff val="60000"/>
            </a:schemeClr>
          </a:solidFill>
        </p:spPr>
        <p:txBody>
          <a:bodyPr>
            <a:noAutofit/>
          </a:bodyPr>
          <a:lstStyle/>
          <a:p>
            <a:pPr marL="0" indent="0" algn="just">
              <a:buNone/>
            </a:pPr>
            <a:r>
              <a:rPr lang="en-GB" sz="2400" i="1" dirty="0"/>
              <a:t>Enter the resistance value below.</a:t>
            </a:r>
          </a:p>
        </p:txBody>
      </p:sp>
      <p:pic>
        <p:nvPicPr>
          <p:cNvPr id="7" name="Graphic 6" descr="User">
            <a:extLst>
              <a:ext uri="{FF2B5EF4-FFF2-40B4-BE49-F238E27FC236}">
                <a16:creationId xmlns:a16="http://schemas.microsoft.com/office/drawing/2014/main" id="{B07F640E-3F75-5F4B-AEF9-218C752B99F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68484" y="2813576"/>
            <a:ext cx="854046" cy="854046"/>
          </a:xfrm>
          <a:prstGeom prst="rect">
            <a:avLst/>
          </a:prstGeom>
        </p:spPr>
      </p:pic>
      <p:sp>
        <p:nvSpPr>
          <p:cNvPr id="8" name="Rectangle 7">
            <a:extLst>
              <a:ext uri="{FF2B5EF4-FFF2-40B4-BE49-F238E27FC236}">
                <a16:creationId xmlns:a16="http://schemas.microsoft.com/office/drawing/2014/main" id="{D09988E0-68B5-7C4A-A5CB-F4AD5D505E47}"/>
              </a:ext>
            </a:extLst>
          </p:cNvPr>
          <p:cNvSpPr/>
          <p:nvPr/>
        </p:nvSpPr>
        <p:spPr>
          <a:xfrm>
            <a:off x="1207874" y="3728868"/>
            <a:ext cx="1548000" cy="51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GB" sz="2400" dirty="0">
                <a:solidFill>
                  <a:schemeClr val="bg1">
                    <a:lumMod val="75000"/>
                  </a:schemeClr>
                </a:solidFill>
              </a:rPr>
              <a:t>Resistance</a:t>
            </a:r>
          </a:p>
        </p:txBody>
      </p:sp>
      <p:sp>
        <p:nvSpPr>
          <p:cNvPr id="9" name="TextBox 2">
            <a:extLst>
              <a:ext uri="{FF2B5EF4-FFF2-40B4-BE49-F238E27FC236}">
                <a16:creationId xmlns:a16="http://schemas.microsoft.com/office/drawing/2014/main" id="{5452C44A-323B-B541-BA0B-43538E78937A}"/>
              </a:ext>
            </a:extLst>
          </p:cNvPr>
          <p:cNvSpPr txBox="1"/>
          <p:nvPr/>
        </p:nvSpPr>
        <p:spPr>
          <a:xfrm>
            <a:off x="2755874" y="3755004"/>
            <a:ext cx="825867" cy="461665"/>
          </a:xfrm>
          <a:prstGeom prst="rect">
            <a:avLst/>
          </a:prstGeom>
          <a:noFill/>
        </p:spPr>
        <p:style>
          <a:lnRef idx="0">
            <a:scrgbClr r="0" g="0" b="0"/>
          </a:lnRef>
          <a:fillRef idx="0">
            <a:scrgbClr r="0" g="0" b="0"/>
          </a:fillRef>
          <a:effectRef idx="0">
            <a:scrgbClr r="0" g="0" b="0"/>
          </a:effectRef>
          <a:fontRef idx="major"/>
        </p:style>
        <p:txBody>
          <a:bodyPr wrap="non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el-GR" sz="2400" dirty="0"/>
              <a:t>Ω</a:t>
            </a:r>
            <a:r>
              <a:rPr lang="en-US" sz="2400" dirty="0"/>
              <a:t> </a:t>
            </a:r>
            <a:r>
              <a:rPr lang="en-GB" sz="2400" dirty="0"/>
              <a:t>+/-</a:t>
            </a:r>
          </a:p>
        </p:txBody>
      </p:sp>
      <p:sp>
        <p:nvSpPr>
          <p:cNvPr id="12" name="Rectangle 11">
            <a:extLst>
              <a:ext uri="{FF2B5EF4-FFF2-40B4-BE49-F238E27FC236}">
                <a16:creationId xmlns:a16="http://schemas.microsoft.com/office/drawing/2014/main" id="{698759ED-8422-0D42-840A-B7FC51BFFE33}"/>
              </a:ext>
            </a:extLst>
          </p:cNvPr>
          <p:cNvSpPr/>
          <p:nvPr/>
        </p:nvSpPr>
        <p:spPr>
          <a:xfrm>
            <a:off x="3581741" y="3728868"/>
            <a:ext cx="1260000" cy="51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GB" sz="2400" dirty="0">
                <a:solidFill>
                  <a:schemeClr val="bg1">
                    <a:lumMod val="75000"/>
                  </a:schemeClr>
                </a:solidFill>
              </a:rPr>
              <a:t>Variance</a:t>
            </a:r>
          </a:p>
        </p:txBody>
      </p:sp>
      <p:sp>
        <p:nvSpPr>
          <p:cNvPr id="13" name="TextBox 4">
            <a:extLst>
              <a:ext uri="{FF2B5EF4-FFF2-40B4-BE49-F238E27FC236}">
                <a16:creationId xmlns:a16="http://schemas.microsoft.com/office/drawing/2014/main" id="{54668798-14F5-214E-81F0-37B84CCB1638}"/>
              </a:ext>
            </a:extLst>
          </p:cNvPr>
          <p:cNvSpPr txBox="1"/>
          <p:nvPr/>
        </p:nvSpPr>
        <p:spPr>
          <a:xfrm>
            <a:off x="4927602" y="3750845"/>
            <a:ext cx="404278" cy="461665"/>
          </a:xfrm>
          <a:prstGeom prst="rect">
            <a:avLst/>
          </a:prstGeom>
          <a:noFill/>
        </p:spPr>
        <p:style>
          <a:lnRef idx="0">
            <a:scrgbClr r="0" g="0" b="0"/>
          </a:lnRef>
          <a:fillRef idx="0">
            <a:scrgbClr r="0" g="0" b="0"/>
          </a:fillRef>
          <a:effectRef idx="0">
            <a:scrgbClr r="0" g="0" b="0"/>
          </a:effectRef>
          <a:fontRef idx="major"/>
        </p:style>
        <p:txBody>
          <a:bodyPr wrap="non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en-GB" sz="2400" dirty="0"/>
              <a:t>%</a:t>
            </a:r>
          </a:p>
        </p:txBody>
      </p:sp>
      <p:sp>
        <p:nvSpPr>
          <p:cNvPr id="14" name="Rounded Rectangle 13">
            <a:extLst>
              <a:ext uri="{FF2B5EF4-FFF2-40B4-BE49-F238E27FC236}">
                <a16:creationId xmlns:a16="http://schemas.microsoft.com/office/drawing/2014/main" id="{C8BE437B-D600-2644-B25F-94CFE0CA7CAF}"/>
              </a:ext>
            </a:extLst>
          </p:cNvPr>
          <p:cNvSpPr/>
          <p:nvPr/>
        </p:nvSpPr>
        <p:spPr>
          <a:xfrm>
            <a:off x="3986019" y="4394819"/>
            <a:ext cx="1269491"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t>Check</a:t>
            </a:r>
          </a:p>
        </p:txBody>
      </p:sp>
      <p:sp>
        <p:nvSpPr>
          <p:cNvPr id="15" name="Rounded Rectangle 14">
            <a:extLst>
              <a:ext uri="{FF2B5EF4-FFF2-40B4-BE49-F238E27FC236}">
                <a16:creationId xmlns:a16="http://schemas.microsoft.com/office/drawing/2014/main" id="{BDCB5A2C-9361-134C-A8AA-BFF9577393DF}"/>
              </a:ext>
            </a:extLst>
          </p:cNvPr>
          <p:cNvSpPr/>
          <p:nvPr/>
        </p:nvSpPr>
        <p:spPr>
          <a:xfrm>
            <a:off x="5948977" y="4170662"/>
            <a:ext cx="3039518"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t>Download  the chart </a:t>
            </a:r>
          </a:p>
        </p:txBody>
      </p:sp>
    </p:spTree>
    <p:custDataLst>
      <p:tags r:id="rId1"/>
    </p:custDataLst>
    <p:extLst>
      <p:ext uri="{BB962C8B-B14F-4D97-AF65-F5344CB8AC3E}">
        <p14:creationId xmlns:p14="http://schemas.microsoft.com/office/powerpoint/2010/main" val="2284695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Five Band Example</a:t>
            </a:r>
          </a:p>
        </p:txBody>
      </p:sp>
      <p:sp>
        <p:nvSpPr>
          <p:cNvPr id="4" name="Rectangle 3">
            <a:extLst>
              <a:ext uri="{FF2B5EF4-FFF2-40B4-BE49-F238E27FC236}">
                <a16:creationId xmlns:a16="http://schemas.microsoft.com/office/drawing/2014/main" id="{5A7BEDC1-0A25-C04E-9E53-39301877657C}"/>
              </a:ext>
            </a:extLst>
          </p:cNvPr>
          <p:cNvSpPr/>
          <p:nvPr/>
        </p:nvSpPr>
        <p:spPr>
          <a:xfrm>
            <a:off x="1122530" y="1079676"/>
            <a:ext cx="4510174" cy="1569660"/>
          </a:xfrm>
          <a:prstGeom prst="rect">
            <a:avLst/>
          </a:prstGeom>
        </p:spPr>
        <p:txBody>
          <a:bodyPr wrap="square">
            <a:spAutoFit/>
          </a:bodyPr>
          <a:lstStyle/>
          <a:p>
            <a:pPr algn="just"/>
            <a:r>
              <a:rPr lang="en-US" sz="2400" dirty="0"/>
              <a:t>This resistor has 5 bands. The first three bands are significant digits. The fourth band is the multiplier and the fifth band, the tolerance.</a:t>
            </a:r>
          </a:p>
        </p:txBody>
      </p:sp>
      <p:sp>
        <p:nvSpPr>
          <p:cNvPr id="10" name="Rectangle 9">
            <a:extLst>
              <a:ext uri="{FF2B5EF4-FFF2-40B4-BE49-F238E27FC236}">
                <a16:creationId xmlns:a16="http://schemas.microsoft.com/office/drawing/2014/main" id="{72BFCA03-24CA-1C4B-8484-3B64CD333B5C}"/>
              </a:ext>
            </a:extLst>
          </p:cNvPr>
          <p:cNvSpPr/>
          <p:nvPr/>
        </p:nvSpPr>
        <p:spPr>
          <a:xfrm>
            <a:off x="5839968" y="1233577"/>
            <a:ext cx="3257537" cy="326241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Img15c</a:t>
            </a:r>
          </a:p>
        </p:txBody>
      </p:sp>
      <p:pic>
        <p:nvPicPr>
          <p:cNvPr id="11" name="Graphic 10" descr="Magnifying glass">
            <a:extLst>
              <a:ext uri="{FF2B5EF4-FFF2-40B4-BE49-F238E27FC236}">
                <a16:creationId xmlns:a16="http://schemas.microsoft.com/office/drawing/2014/main" id="{6C057AB1-D5C2-0743-893D-D72D99CD02D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803335" y="1233577"/>
            <a:ext cx="468000" cy="468000"/>
          </a:xfrm>
          <a:prstGeom prst="rect">
            <a:avLst/>
          </a:prstGeom>
        </p:spPr>
      </p:pic>
      <p:sp>
        <p:nvSpPr>
          <p:cNvPr id="6" name="Content Placeholder 2">
            <a:extLst>
              <a:ext uri="{FF2B5EF4-FFF2-40B4-BE49-F238E27FC236}">
                <a16:creationId xmlns:a16="http://schemas.microsoft.com/office/drawing/2014/main" id="{EA6B416C-BC72-434E-862D-6BFE18C810AC}"/>
              </a:ext>
            </a:extLst>
          </p:cNvPr>
          <p:cNvSpPr>
            <a:spLocks noGrp="1"/>
          </p:cNvSpPr>
          <p:nvPr>
            <p:ph idx="1"/>
          </p:nvPr>
        </p:nvSpPr>
        <p:spPr>
          <a:xfrm>
            <a:off x="1207874" y="3018669"/>
            <a:ext cx="4424829" cy="443860"/>
          </a:xfrm>
          <a:solidFill>
            <a:schemeClr val="tx2">
              <a:lumMod val="40000"/>
              <a:lumOff val="60000"/>
            </a:schemeClr>
          </a:solidFill>
        </p:spPr>
        <p:txBody>
          <a:bodyPr>
            <a:noAutofit/>
          </a:bodyPr>
          <a:lstStyle/>
          <a:p>
            <a:pPr marL="0" indent="0" algn="just">
              <a:buNone/>
            </a:pPr>
            <a:r>
              <a:rPr lang="en-GB" sz="2400" i="1" dirty="0"/>
              <a:t>Enter the resistance value below.</a:t>
            </a:r>
          </a:p>
        </p:txBody>
      </p:sp>
      <p:pic>
        <p:nvPicPr>
          <p:cNvPr id="7" name="Graphic 6" descr="User">
            <a:extLst>
              <a:ext uri="{FF2B5EF4-FFF2-40B4-BE49-F238E27FC236}">
                <a16:creationId xmlns:a16="http://schemas.microsoft.com/office/drawing/2014/main" id="{B07F640E-3F75-5F4B-AEF9-218C752B99F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68484" y="2813576"/>
            <a:ext cx="854046" cy="854046"/>
          </a:xfrm>
          <a:prstGeom prst="rect">
            <a:avLst/>
          </a:prstGeom>
        </p:spPr>
      </p:pic>
      <p:sp>
        <p:nvSpPr>
          <p:cNvPr id="8" name="Rectangle 7">
            <a:extLst>
              <a:ext uri="{FF2B5EF4-FFF2-40B4-BE49-F238E27FC236}">
                <a16:creationId xmlns:a16="http://schemas.microsoft.com/office/drawing/2014/main" id="{D09988E0-68B5-7C4A-A5CB-F4AD5D505E47}"/>
              </a:ext>
            </a:extLst>
          </p:cNvPr>
          <p:cNvSpPr/>
          <p:nvPr/>
        </p:nvSpPr>
        <p:spPr>
          <a:xfrm>
            <a:off x="1207874" y="3728868"/>
            <a:ext cx="1548000" cy="51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GB" sz="2400" dirty="0">
                <a:solidFill>
                  <a:schemeClr val="bg1">
                    <a:lumMod val="75000"/>
                  </a:schemeClr>
                </a:solidFill>
              </a:rPr>
              <a:t>Resistance</a:t>
            </a:r>
          </a:p>
        </p:txBody>
      </p:sp>
      <p:sp>
        <p:nvSpPr>
          <p:cNvPr id="9" name="TextBox 2">
            <a:extLst>
              <a:ext uri="{FF2B5EF4-FFF2-40B4-BE49-F238E27FC236}">
                <a16:creationId xmlns:a16="http://schemas.microsoft.com/office/drawing/2014/main" id="{5452C44A-323B-B541-BA0B-43538E78937A}"/>
              </a:ext>
            </a:extLst>
          </p:cNvPr>
          <p:cNvSpPr txBox="1"/>
          <p:nvPr/>
        </p:nvSpPr>
        <p:spPr>
          <a:xfrm>
            <a:off x="2755874" y="3755004"/>
            <a:ext cx="825867" cy="461665"/>
          </a:xfrm>
          <a:prstGeom prst="rect">
            <a:avLst/>
          </a:prstGeom>
          <a:noFill/>
        </p:spPr>
        <p:style>
          <a:lnRef idx="0">
            <a:scrgbClr r="0" g="0" b="0"/>
          </a:lnRef>
          <a:fillRef idx="0">
            <a:scrgbClr r="0" g="0" b="0"/>
          </a:fillRef>
          <a:effectRef idx="0">
            <a:scrgbClr r="0" g="0" b="0"/>
          </a:effectRef>
          <a:fontRef idx="major"/>
        </p:style>
        <p:txBody>
          <a:bodyPr wrap="non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el-GR" sz="2400" dirty="0"/>
              <a:t>Ω</a:t>
            </a:r>
            <a:r>
              <a:rPr lang="en-US" sz="2400" dirty="0"/>
              <a:t> </a:t>
            </a:r>
            <a:r>
              <a:rPr lang="en-GB" sz="2400" dirty="0"/>
              <a:t>+/-</a:t>
            </a:r>
          </a:p>
        </p:txBody>
      </p:sp>
      <p:sp>
        <p:nvSpPr>
          <p:cNvPr id="12" name="Rectangle 11">
            <a:extLst>
              <a:ext uri="{FF2B5EF4-FFF2-40B4-BE49-F238E27FC236}">
                <a16:creationId xmlns:a16="http://schemas.microsoft.com/office/drawing/2014/main" id="{698759ED-8422-0D42-840A-B7FC51BFFE33}"/>
              </a:ext>
            </a:extLst>
          </p:cNvPr>
          <p:cNvSpPr/>
          <p:nvPr/>
        </p:nvSpPr>
        <p:spPr>
          <a:xfrm>
            <a:off x="3581741" y="3728868"/>
            <a:ext cx="1260000" cy="51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GB" sz="2400" dirty="0">
                <a:solidFill>
                  <a:schemeClr val="bg1">
                    <a:lumMod val="75000"/>
                  </a:schemeClr>
                </a:solidFill>
              </a:rPr>
              <a:t>Variance</a:t>
            </a:r>
          </a:p>
        </p:txBody>
      </p:sp>
      <p:sp>
        <p:nvSpPr>
          <p:cNvPr id="13" name="TextBox 4">
            <a:extLst>
              <a:ext uri="{FF2B5EF4-FFF2-40B4-BE49-F238E27FC236}">
                <a16:creationId xmlns:a16="http://schemas.microsoft.com/office/drawing/2014/main" id="{54668798-14F5-214E-81F0-37B84CCB1638}"/>
              </a:ext>
            </a:extLst>
          </p:cNvPr>
          <p:cNvSpPr txBox="1"/>
          <p:nvPr/>
        </p:nvSpPr>
        <p:spPr>
          <a:xfrm>
            <a:off x="4927602" y="3750845"/>
            <a:ext cx="404278" cy="461665"/>
          </a:xfrm>
          <a:prstGeom prst="rect">
            <a:avLst/>
          </a:prstGeom>
          <a:noFill/>
        </p:spPr>
        <p:style>
          <a:lnRef idx="0">
            <a:scrgbClr r="0" g="0" b="0"/>
          </a:lnRef>
          <a:fillRef idx="0">
            <a:scrgbClr r="0" g="0" b="0"/>
          </a:fillRef>
          <a:effectRef idx="0">
            <a:scrgbClr r="0" g="0" b="0"/>
          </a:effectRef>
          <a:fontRef idx="major"/>
        </p:style>
        <p:txBody>
          <a:bodyPr wrap="non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en-GB" sz="2400" dirty="0"/>
              <a:t>%</a:t>
            </a:r>
          </a:p>
        </p:txBody>
      </p:sp>
      <p:sp>
        <p:nvSpPr>
          <p:cNvPr id="14" name="Rounded Rectangle 13">
            <a:extLst>
              <a:ext uri="{FF2B5EF4-FFF2-40B4-BE49-F238E27FC236}">
                <a16:creationId xmlns:a16="http://schemas.microsoft.com/office/drawing/2014/main" id="{C8BE437B-D600-2644-B25F-94CFE0CA7CAF}"/>
              </a:ext>
            </a:extLst>
          </p:cNvPr>
          <p:cNvSpPr/>
          <p:nvPr/>
        </p:nvSpPr>
        <p:spPr>
          <a:xfrm>
            <a:off x="3986019" y="4394819"/>
            <a:ext cx="1269491"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t>Check</a:t>
            </a:r>
          </a:p>
        </p:txBody>
      </p:sp>
      <p:sp>
        <p:nvSpPr>
          <p:cNvPr id="15" name="Rounded Rectangle 14">
            <a:extLst>
              <a:ext uri="{FF2B5EF4-FFF2-40B4-BE49-F238E27FC236}">
                <a16:creationId xmlns:a16="http://schemas.microsoft.com/office/drawing/2014/main" id="{05F0174A-7D5A-AE4C-AB03-6100C196726E}"/>
              </a:ext>
            </a:extLst>
          </p:cNvPr>
          <p:cNvSpPr/>
          <p:nvPr/>
        </p:nvSpPr>
        <p:spPr>
          <a:xfrm>
            <a:off x="5948977" y="4170662"/>
            <a:ext cx="3039518"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t>Download  the chart </a:t>
            </a:r>
          </a:p>
        </p:txBody>
      </p:sp>
    </p:spTree>
    <p:custDataLst>
      <p:tags r:id="rId1"/>
    </p:custDataLst>
    <p:extLst>
      <p:ext uri="{BB962C8B-B14F-4D97-AF65-F5344CB8AC3E}">
        <p14:creationId xmlns:p14="http://schemas.microsoft.com/office/powerpoint/2010/main" val="26309064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Six Band Example</a:t>
            </a:r>
          </a:p>
        </p:txBody>
      </p:sp>
      <p:sp>
        <p:nvSpPr>
          <p:cNvPr id="4" name="Rectangle 3">
            <a:extLst>
              <a:ext uri="{FF2B5EF4-FFF2-40B4-BE49-F238E27FC236}">
                <a16:creationId xmlns:a16="http://schemas.microsoft.com/office/drawing/2014/main" id="{5A7BEDC1-0A25-C04E-9E53-39301877657C}"/>
              </a:ext>
            </a:extLst>
          </p:cNvPr>
          <p:cNvSpPr/>
          <p:nvPr/>
        </p:nvSpPr>
        <p:spPr>
          <a:xfrm>
            <a:off x="1122530" y="1079676"/>
            <a:ext cx="4510174" cy="2677656"/>
          </a:xfrm>
          <a:prstGeom prst="rect">
            <a:avLst/>
          </a:prstGeom>
        </p:spPr>
        <p:txBody>
          <a:bodyPr wrap="square">
            <a:spAutoFit/>
          </a:bodyPr>
          <a:lstStyle/>
          <a:p>
            <a:pPr algn="just"/>
            <a:r>
              <a:rPr lang="en-US" sz="2400" dirty="0"/>
              <a:t>Sometimes resistors have six bands. The first 5 bands are the same as the previous example. The sixth band gives a temperature </a:t>
            </a:r>
            <a:r>
              <a:rPr lang="en-US" sz="2400" dirty="0" err="1"/>
              <a:t>cooefficient</a:t>
            </a:r>
            <a:r>
              <a:rPr lang="en-US" sz="2400" dirty="0"/>
              <a:t> – how stable the resistor when the temperature changes.</a:t>
            </a:r>
          </a:p>
        </p:txBody>
      </p:sp>
      <p:sp>
        <p:nvSpPr>
          <p:cNvPr id="10" name="Rectangle 9">
            <a:extLst>
              <a:ext uri="{FF2B5EF4-FFF2-40B4-BE49-F238E27FC236}">
                <a16:creationId xmlns:a16="http://schemas.microsoft.com/office/drawing/2014/main" id="{72BFCA03-24CA-1C4B-8484-3B64CD333B5C}"/>
              </a:ext>
            </a:extLst>
          </p:cNvPr>
          <p:cNvSpPr/>
          <p:nvPr/>
        </p:nvSpPr>
        <p:spPr>
          <a:xfrm>
            <a:off x="5839968" y="1233578"/>
            <a:ext cx="3257537" cy="291475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Img15d</a:t>
            </a:r>
          </a:p>
        </p:txBody>
      </p:sp>
      <p:pic>
        <p:nvPicPr>
          <p:cNvPr id="11" name="Graphic 10" descr="Magnifying glass">
            <a:extLst>
              <a:ext uri="{FF2B5EF4-FFF2-40B4-BE49-F238E27FC236}">
                <a16:creationId xmlns:a16="http://schemas.microsoft.com/office/drawing/2014/main" id="{6C057AB1-D5C2-0743-893D-D72D99CD02D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803335" y="1233577"/>
            <a:ext cx="468000" cy="468000"/>
          </a:xfrm>
          <a:prstGeom prst="rect">
            <a:avLst/>
          </a:prstGeom>
        </p:spPr>
      </p:pic>
      <p:sp>
        <p:nvSpPr>
          <p:cNvPr id="6" name="Content Placeholder 2">
            <a:extLst>
              <a:ext uri="{FF2B5EF4-FFF2-40B4-BE49-F238E27FC236}">
                <a16:creationId xmlns:a16="http://schemas.microsoft.com/office/drawing/2014/main" id="{EA6B416C-BC72-434E-862D-6BFE18C810AC}"/>
              </a:ext>
            </a:extLst>
          </p:cNvPr>
          <p:cNvSpPr>
            <a:spLocks noGrp="1"/>
          </p:cNvSpPr>
          <p:nvPr>
            <p:ph idx="1"/>
          </p:nvPr>
        </p:nvSpPr>
        <p:spPr>
          <a:xfrm>
            <a:off x="1207874" y="3704475"/>
            <a:ext cx="4424829" cy="443860"/>
          </a:xfrm>
          <a:solidFill>
            <a:schemeClr val="tx2">
              <a:lumMod val="40000"/>
              <a:lumOff val="60000"/>
            </a:schemeClr>
          </a:solidFill>
        </p:spPr>
        <p:txBody>
          <a:bodyPr>
            <a:noAutofit/>
          </a:bodyPr>
          <a:lstStyle/>
          <a:p>
            <a:pPr marL="0" indent="0" algn="just">
              <a:buNone/>
            </a:pPr>
            <a:r>
              <a:rPr lang="en-GB" sz="2400" i="1" dirty="0"/>
              <a:t>Enter the resistance value below.</a:t>
            </a:r>
          </a:p>
        </p:txBody>
      </p:sp>
      <p:pic>
        <p:nvPicPr>
          <p:cNvPr id="7" name="Graphic 6" descr="User">
            <a:extLst>
              <a:ext uri="{FF2B5EF4-FFF2-40B4-BE49-F238E27FC236}">
                <a16:creationId xmlns:a16="http://schemas.microsoft.com/office/drawing/2014/main" id="{B07F640E-3F75-5F4B-AEF9-218C752B99F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68484" y="3499382"/>
            <a:ext cx="854046" cy="854046"/>
          </a:xfrm>
          <a:prstGeom prst="rect">
            <a:avLst/>
          </a:prstGeom>
        </p:spPr>
      </p:pic>
      <p:sp>
        <p:nvSpPr>
          <p:cNvPr id="8" name="Rectangle 7">
            <a:extLst>
              <a:ext uri="{FF2B5EF4-FFF2-40B4-BE49-F238E27FC236}">
                <a16:creationId xmlns:a16="http://schemas.microsoft.com/office/drawing/2014/main" id="{D09988E0-68B5-7C4A-A5CB-F4AD5D505E47}"/>
              </a:ext>
            </a:extLst>
          </p:cNvPr>
          <p:cNvSpPr/>
          <p:nvPr/>
        </p:nvSpPr>
        <p:spPr>
          <a:xfrm>
            <a:off x="1207874" y="4414674"/>
            <a:ext cx="1548000" cy="51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GB" sz="2400" dirty="0">
                <a:solidFill>
                  <a:schemeClr val="bg1">
                    <a:lumMod val="75000"/>
                  </a:schemeClr>
                </a:solidFill>
              </a:rPr>
              <a:t>Resistance</a:t>
            </a:r>
          </a:p>
        </p:txBody>
      </p:sp>
      <p:sp>
        <p:nvSpPr>
          <p:cNvPr id="9" name="TextBox 2">
            <a:extLst>
              <a:ext uri="{FF2B5EF4-FFF2-40B4-BE49-F238E27FC236}">
                <a16:creationId xmlns:a16="http://schemas.microsoft.com/office/drawing/2014/main" id="{5452C44A-323B-B541-BA0B-43538E78937A}"/>
              </a:ext>
            </a:extLst>
          </p:cNvPr>
          <p:cNvSpPr txBox="1"/>
          <p:nvPr/>
        </p:nvSpPr>
        <p:spPr>
          <a:xfrm>
            <a:off x="2755874" y="4440810"/>
            <a:ext cx="825867" cy="461665"/>
          </a:xfrm>
          <a:prstGeom prst="rect">
            <a:avLst/>
          </a:prstGeom>
          <a:noFill/>
        </p:spPr>
        <p:style>
          <a:lnRef idx="0">
            <a:scrgbClr r="0" g="0" b="0"/>
          </a:lnRef>
          <a:fillRef idx="0">
            <a:scrgbClr r="0" g="0" b="0"/>
          </a:fillRef>
          <a:effectRef idx="0">
            <a:scrgbClr r="0" g="0" b="0"/>
          </a:effectRef>
          <a:fontRef idx="major"/>
        </p:style>
        <p:txBody>
          <a:bodyPr wrap="non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el-GR" sz="2400" dirty="0"/>
              <a:t>Ω</a:t>
            </a:r>
            <a:r>
              <a:rPr lang="en-US" sz="2400" dirty="0"/>
              <a:t> </a:t>
            </a:r>
            <a:r>
              <a:rPr lang="en-GB" sz="2400" dirty="0"/>
              <a:t>+/-</a:t>
            </a:r>
          </a:p>
        </p:txBody>
      </p:sp>
      <p:sp>
        <p:nvSpPr>
          <p:cNvPr id="12" name="Rectangle 11">
            <a:extLst>
              <a:ext uri="{FF2B5EF4-FFF2-40B4-BE49-F238E27FC236}">
                <a16:creationId xmlns:a16="http://schemas.microsoft.com/office/drawing/2014/main" id="{698759ED-8422-0D42-840A-B7FC51BFFE33}"/>
              </a:ext>
            </a:extLst>
          </p:cNvPr>
          <p:cNvSpPr/>
          <p:nvPr/>
        </p:nvSpPr>
        <p:spPr>
          <a:xfrm>
            <a:off x="3581741" y="4414674"/>
            <a:ext cx="1260000" cy="51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GB" sz="2400" dirty="0">
                <a:solidFill>
                  <a:schemeClr val="bg1">
                    <a:lumMod val="75000"/>
                  </a:schemeClr>
                </a:solidFill>
              </a:rPr>
              <a:t>Variance</a:t>
            </a:r>
          </a:p>
        </p:txBody>
      </p:sp>
      <p:sp>
        <p:nvSpPr>
          <p:cNvPr id="13" name="TextBox 4">
            <a:extLst>
              <a:ext uri="{FF2B5EF4-FFF2-40B4-BE49-F238E27FC236}">
                <a16:creationId xmlns:a16="http://schemas.microsoft.com/office/drawing/2014/main" id="{54668798-14F5-214E-81F0-37B84CCB1638}"/>
              </a:ext>
            </a:extLst>
          </p:cNvPr>
          <p:cNvSpPr txBox="1"/>
          <p:nvPr/>
        </p:nvSpPr>
        <p:spPr>
          <a:xfrm>
            <a:off x="4857262" y="4436651"/>
            <a:ext cx="404278" cy="461665"/>
          </a:xfrm>
          <a:prstGeom prst="rect">
            <a:avLst/>
          </a:prstGeom>
          <a:noFill/>
        </p:spPr>
        <p:style>
          <a:lnRef idx="0">
            <a:scrgbClr r="0" g="0" b="0"/>
          </a:lnRef>
          <a:fillRef idx="0">
            <a:scrgbClr r="0" g="0" b="0"/>
          </a:fillRef>
          <a:effectRef idx="0">
            <a:scrgbClr r="0" g="0" b="0"/>
          </a:effectRef>
          <a:fontRef idx="major"/>
        </p:style>
        <p:txBody>
          <a:bodyPr wrap="non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en-GB" sz="2400" dirty="0"/>
              <a:t>%</a:t>
            </a:r>
          </a:p>
        </p:txBody>
      </p:sp>
      <p:sp>
        <p:nvSpPr>
          <p:cNvPr id="14" name="Rounded Rectangle 13">
            <a:extLst>
              <a:ext uri="{FF2B5EF4-FFF2-40B4-BE49-F238E27FC236}">
                <a16:creationId xmlns:a16="http://schemas.microsoft.com/office/drawing/2014/main" id="{C8BE437B-D600-2644-B25F-94CFE0CA7CAF}"/>
              </a:ext>
            </a:extLst>
          </p:cNvPr>
          <p:cNvSpPr/>
          <p:nvPr/>
        </p:nvSpPr>
        <p:spPr>
          <a:xfrm>
            <a:off x="7431473" y="4382762"/>
            <a:ext cx="1269491"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t>Check</a:t>
            </a:r>
          </a:p>
        </p:txBody>
      </p:sp>
      <p:sp>
        <p:nvSpPr>
          <p:cNvPr id="15" name="Rectangle 14">
            <a:extLst>
              <a:ext uri="{FF2B5EF4-FFF2-40B4-BE49-F238E27FC236}">
                <a16:creationId xmlns:a16="http://schemas.microsoft.com/office/drawing/2014/main" id="{59508668-AE05-EF4A-9C4A-C29A75B424D5}"/>
              </a:ext>
            </a:extLst>
          </p:cNvPr>
          <p:cNvSpPr/>
          <p:nvPr/>
        </p:nvSpPr>
        <p:spPr>
          <a:xfrm>
            <a:off x="5417741" y="4423441"/>
            <a:ext cx="1260000" cy="51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GB" sz="2400" dirty="0">
                <a:solidFill>
                  <a:schemeClr val="bg1">
                    <a:lumMod val="75000"/>
                  </a:schemeClr>
                </a:solidFill>
              </a:rPr>
              <a:t>Temp</a:t>
            </a:r>
          </a:p>
        </p:txBody>
      </p:sp>
      <p:sp>
        <p:nvSpPr>
          <p:cNvPr id="16" name="TextBox 4">
            <a:extLst>
              <a:ext uri="{FF2B5EF4-FFF2-40B4-BE49-F238E27FC236}">
                <a16:creationId xmlns:a16="http://schemas.microsoft.com/office/drawing/2014/main" id="{E6E21B85-1723-6A4C-889A-D7C2B4579D09}"/>
              </a:ext>
            </a:extLst>
          </p:cNvPr>
          <p:cNvSpPr txBox="1"/>
          <p:nvPr/>
        </p:nvSpPr>
        <p:spPr>
          <a:xfrm>
            <a:off x="6677741" y="4436650"/>
            <a:ext cx="753732" cy="461665"/>
          </a:xfrm>
          <a:prstGeom prst="rect">
            <a:avLst/>
          </a:prstGeom>
          <a:noFill/>
        </p:spPr>
        <p:style>
          <a:lnRef idx="0">
            <a:scrgbClr r="0" g="0" b="0"/>
          </a:lnRef>
          <a:fillRef idx="0">
            <a:scrgbClr r="0" g="0" b="0"/>
          </a:fillRef>
          <a:effectRef idx="0">
            <a:scrgbClr r="0" g="0" b="0"/>
          </a:effectRef>
          <a:fontRef idx="major"/>
        </p:style>
        <p:txBody>
          <a:bodyPr wrap="non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en-GB" sz="2400" dirty="0"/>
              <a:t>ppm</a:t>
            </a:r>
          </a:p>
        </p:txBody>
      </p:sp>
      <p:sp>
        <p:nvSpPr>
          <p:cNvPr id="17" name="Rounded Rectangle 16">
            <a:extLst>
              <a:ext uri="{FF2B5EF4-FFF2-40B4-BE49-F238E27FC236}">
                <a16:creationId xmlns:a16="http://schemas.microsoft.com/office/drawing/2014/main" id="{6CE267B3-44DE-AF4C-A5CE-5B06F27CCD2D}"/>
              </a:ext>
            </a:extLst>
          </p:cNvPr>
          <p:cNvSpPr/>
          <p:nvPr/>
        </p:nvSpPr>
        <p:spPr>
          <a:xfrm>
            <a:off x="5948977" y="3764325"/>
            <a:ext cx="3039518"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t>Download  the chart </a:t>
            </a:r>
          </a:p>
        </p:txBody>
      </p:sp>
    </p:spTree>
    <p:custDataLst>
      <p:tags r:id="rId1"/>
    </p:custDataLst>
    <p:extLst>
      <p:ext uri="{BB962C8B-B14F-4D97-AF65-F5344CB8AC3E}">
        <p14:creationId xmlns:p14="http://schemas.microsoft.com/office/powerpoint/2010/main" val="14146046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Reading Resistor Values</a:t>
            </a:r>
          </a:p>
        </p:txBody>
      </p:sp>
      <p:sp>
        <p:nvSpPr>
          <p:cNvPr id="3" name="Content Placeholder 2"/>
          <p:cNvSpPr>
            <a:spLocks noGrp="1"/>
          </p:cNvSpPr>
          <p:nvPr>
            <p:ph idx="1"/>
          </p:nvPr>
        </p:nvSpPr>
        <p:spPr>
          <a:xfrm>
            <a:off x="1122529" y="1092341"/>
            <a:ext cx="5526243" cy="1070245"/>
          </a:xfrm>
          <a:solidFill>
            <a:schemeClr val="tx2">
              <a:lumMod val="40000"/>
              <a:lumOff val="60000"/>
            </a:schemeClr>
          </a:solidFill>
        </p:spPr>
        <p:txBody>
          <a:bodyPr>
            <a:noAutofit/>
          </a:bodyPr>
          <a:lstStyle/>
          <a:p>
            <a:pPr marL="0" indent="0" algn="just">
              <a:buNone/>
            </a:pPr>
            <a:r>
              <a:rPr lang="en-GB" sz="2400" i="1" dirty="0"/>
              <a:t>Enter the values of the following resistors in the spaces provided. Use the colour chart to help you out.</a:t>
            </a:r>
          </a:p>
        </p:txBody>
      </p:sp>
      <p:pic>
        <p:nvPicPr>
          <p:cNvPr id="9" name="Graphic 8" descr="User">
            <a:extLst>
              <a:ext uri="{FF2B5EF4-FFF2-40B4-BE49-F238E27FC236}">
                <a16:creationId xmlns:a16="http://schemas.microsoft.com/office/drawing/2014/main" id="{D9ED2660-0877-4849-A153-1D3F915C0B0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3" y="979803"/>
            <a:ext cx="854046" cy="854046"/>
          </a:xfrm>
          <a:prstGeom prst="rect">
            <a:avLst/>
          </a:prstGeom>
        </p:spPr>
      </p:pic>
      <p:sp>
        <p:nvSpPr>
          <p:cNvPr id="7" name="Rectangle 6">
            <a:extLst>
              <a:ext uri="{FF2B5EF4-FFF2-40B4-BE49-F238E27FC236}">
                <a16:creationId xmlns:a16="http://schemas.microsoft.com/office/drawing/2014/main" id="{DCF68980-0CFD-5047-9DA8-E9D7D52587B3}"/>
              </a:ext>
            </a:extLst>
          </p:cNvPr>
          <p:cNvSpPr/>
          <p:nvPr/>
        </p:nvSpPr>
        <p:spPr>
          <a:xfrm>
            <a:off x="1122530" y="2374808"/>
            <a:ext cx="2001772" cy="11123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Img16</a:t>
            </a:r>
          </a:p>
        </p:txBody>
      </p:sp>
      <p:sp>
        <p:nvSpPr>
          <p:cNvPr id="23" name="Rectangle 22">
            <a:extLst>
              <a:ext uri="{FF2B5EF4-FFF2-40B4-BE49-F238E27FC236}">
                <a16:creationId xmlns:a16="http://schemas.microsoft.com/office/drawing/2014/main" id="{616C9990-02BF-C544-AC01-97218DB7F184}"/>
              </a:ext>
            </a:extLst>
          </p:cNvPr>
          <p:cNvSpPr/>
          <p:nvPr/>
        </p:nvSpPr>
        <p:spPr>
          <a:xfrm>
            <a:off x="3206760" y="2627114"/>
            <a:ext cx="1548000" cy="51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GB" sz="2400" dirty="0">
                <a:solidFill>
                  <a:schemeClr val="bg1">
                    <a:lumMod val="75000"/>
                  </a:schemeClr>
                </a:solidFill>
              </a:rPr>
              <a:t>Resistance</a:t>
            </a:r>
          </a:p>
        </p:txBody>
      </p:sp>
      <p:sp>
        <p:nvSpPr>
          <p:cNvPr id="24" name="TextBox 2">
            <a:extLst>
              <a:ext uri="{FF2B5EF4-FFF2-40B4-BE49-F238E27FC236}">
                <a16:creationId xmlns:a16="http://schemas.microsoft.com/office/drawing/2014/main" id="{FBC26E6F-34DE-B948-B780-D9AEC02456C9}"/>
              </a:ext>
            </a:extLst>
          </p:cNvPr>
          <p:cNvSpPr txBox="1"/>
          <p:nvPr/>
        </p:nvSpPr>
        <p:spPr>
          <a:xfrm>
            <a:off x="4754760" y="2653250"/>
            <a:ext cx="825867" cy="461665"/>
          </a:xfrm>
          <a:prstGeom prst="rect">
            <a:avLst/>
          </a:prstGeom>
          <a:noFill/>
        </p:spPr>
        <p:style>
          <a:lnRef idx="0">
            <a:scrgbClr r="0" g="0" b="0"/>
          </a:lnRef>
          <a:fillRef idx="0">
            <a:scrgbClr r="0" g="0" b="0"/>
          </a:fillRef>
          <a:effectRef idx="0">
            <a:scrgbClr r="0" g="0" b="0"/>
          </a:effectRef>
          <a:fontRef idx="major"/>
        </p:style>
        <p:txBody>
          <a:bodyPr wrap="non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el-GR" sz="2400" dirty="0"/>
              <a:t>Ω</a:t>
            </a:r>
            <a:r>
              <a:rPr lang="en-US" sz="2400" dirty="0"/>
              <a:t> </a:t>
            </a:r>
            <a:r>
              <a:rPr lang="en-GB" sz="2400" dirty="0"/>
              <a:t>+/-</a:t>
            </a:r>
          </a:p>
        </p:txBody>
      </p:sp>
      <p:sp>
        <p:nvSpPr>
          <p:cNvPr id="25" name="Rectangle 24">
            <a:extLst>
              <a:ext uri="{FF2B5EF4-FFF2-40B4-BE49-F238E27FC236}">
                <a16:creationId xmlns:a16="http://schemas.microsoft.com/office/drawing/2014/main" id="{8BAF22D8-2E52-EB43-B9C5-AE3A5AEF2A0E}"/>
              </a:ext>
            </a:extLst>
          </p:cNvPr>
          <p:cNvSpPr/>
          <p:nvPr/>
        </p:nvSpPr>
        <p:spPr>
          <a:xfrm>
            <a:off x="5580627" y="2627114"/>
            <a:ext cx="1260000" cy="51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GB" sz="2400" dirty="0">
                <a:solidFill>
                  <a:schemeClr val="bg1">
                    <a:lumMod val="75000"/>
                  </a:schemeClr>
                </a:solidFill>
              </a:rPr>
              <a:t>Variance</a:t>
            </a:r>
          </a:p>
        </p:txBody>
      </p:sp>
      <p:sp>
        <p:nvSpPr>
          <p:cNvPr id="26" name="TextBox 4">
            <a:extLst>
              <a:ext uri="{FF2B5EF4-FFF2-40B4-BE49-F238E27FC236}">
                <a16:creationId xmlns:a16="http://schemas.microsoft.com/office/drawing/2014/main" id="{5682AAAC-B5A9-D942-A1B5-746C6DDB0356}"/>
              </a:ext>
            </a:extLst>
          </p:cNvPr>
          <p:cNvSpPr txBox="1"/>
          <p:nvPr/>
        </p:nvSpPr>
        <p:spPr>
          <a:xfrm>
            <a:off x="6926488" y="2649091"/>
            <a:ext cx="404278" cy="461665"/>
          </a:xfrm>
          <a:prstGeom prst="rect">
            <a:avLst/>
          </a:prstGeom>
          <a:noFill/>
        </p:spPr>
        <p:style>
          <a:lnRef idx="0">
            <a:scrgbClr r="0" g="0" b="0"/>
          </a:lnRef>
          <a:fillRef idx="0">
            <a:scrgbClr r="0" g="0" b="0"/>
          </a:fillRef>
          <a:effectRef idx="0">
            <a:scrgbClr r="0" g="0" b="0"/>
          </a:effectRef>
          <a:fontRef idx="major"/>
        </p:style>
        <p:txBody>
          <a:bodyPr wrap="non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en-GB" sz="2400" dirty="0"/>
              <a:t>%</a:t>
            </a:r>
          </a:p>
        </p:txBody>
      </p:sp>
      <p:sp>
        <p:nvSpPr>
          <p:cNvPr id="31" name="Rounded Rectangle 30">
            <a:extLst>
              <a:ext uri="{FF2B5EF4-FFF2-40B4-BE49-F238E27FC236}">
                <a16:creationId xmlns:a16="http://schemas.microsoft.com/office/drawing/2014/main" id="{795B12EF-7548-6F41-A597-05DE2053D087}"/>
              </a:ext>
            </a:extLst>
          </p:cNvPr>
          <p:cNvSpPr/>
          <p:nvPr/>
        </p:nvSpPr>
        <p:spPr>
          <a:xfrm>
            <a:off x="7382978" y="2606997"/>
            <a:ext cx="1269491"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t>Check</a:t>
            </a:r>
          </a:p>
        </p:txBody>
      </p:sp>
      <p:sp>
        <p:nvSpPr>
          <p:cNvPr id="13" name="Rectangle 12">
            <a:extLst>
              <a:ext uri="{FF2B5EF4-FFF2-40B4-BE49-F238E27FC236}">
                <a16:creationId xmlns:a16="http://schemas.microsoft.com/office/drawing/2014/main" id="{F8492005-FCE6-6247-88BE-2F42F8C95A9A}"/>
              </a:ext>
            </a:extLst>
          </p:cNvPr>
          <p:cNvSpPr/>
          <p:nvPr/>
        </p:nvSpPr>
        <p:spPr>
          <a:xfrm>
            <a:off x="1122530" y="3765482"/>
            <a:ext cx="2001772" cy="11123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Img17</a:t>
            </a:r>
          </a:p>
        </p:txBody>
      </p:sp>
      <p:sp>
        <p:nvSpPr>
          <p:cNvPr id="14" name="Rectangle 13">
            <a:extLst>
              <a:ext uri="{FF2B5EF4-FFF2-40B4-BE49-F238E27FC236}">
                <a16:creationId xmlns:a16="http://schemas.microsoft.com/office/drawing/2014/main" id="{4548FF68-85D3-4B4F-9FE6-90ABE85C5D3E}"/>
              </a:ext>
            </a:extLst>
          </p:cNvPr>
          <p:cNvSpPr/>
          <p:nvPr/>
        </p:nvSpPr>
        <p:spPr>
          <a:xfrm>
            <a:off x="3206760" y="4017788"/>
            <a:ext cx="1548000" cy="51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GB" sz="2400" dirty="0">
                <a:solidFill>
                  <a:schemeClr val="bg1">
                    <a:lumMod val="75000"/>
                  </a:schemeClr>
                </a:solidFill>
              </a:rPr>
              <a:t>Resistance</a:t>
            </a:r>
          </a:p>
        </p:txBody>
      </p:sp>
      <p:sp>
        <p:nvSpPr>
          <p:cNvPr id="15" name="TextBox 2">
            <a:extLst>
              <a:ext uri="{FF2B5EF4-FFF2-40B4-BE49-F238E27FC236}">
                <a16:creationId xmlns:a16="http://schemas.microsoft.com/office/drawing/2014/main" id="{EED81B4D-BCCC-5841-B3F8-33B7E8FE262E}"/>
              </a:ext>
            </a:extLst>
          </p:cNvPr>
          <p:cNvSpPr txBox="1"/>
          <p:nvPr/>
        </p:nvSpPr>
        <p:spPr>
          <a:xfrm>
            <a:off x="4754760" y="4043924"/>
            <a:ext cx="825867" cy="461665"/>
          </a:xfrm>
          <a:prstGeom prst="rect">
            <a:avLst/>
          </a:prstGeom>
          <a:noFill/>
        </p:spPr>
        <p:style>
          <a:lnRef idx="0">
            <a:scrgbClr r="0" g="0" b="0"/>
          </a:lnRef>
          <a:fillRef idx="0">
            <a:scrgbClr r="0" g="0" b="0"/>
          </a:fillRef>
          <a:effectRef idx="0">
            <a:scrgbClr r="0" g="0" b="0"/>
          </a:effectRef>
          <a:fontRef idx="major"/>
        </p:style>
        <p:txBody>
          <a:bodyPr wrap="non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el-GR" sz="2400" dirty="0"/>
              <a:t>Ω</a:t>
            </a:r>
            <a:r>
              <a:rPr lang="en-US" sz="2400" dirty="0"/>
              <a:t> </a:t>
            </a:r>
            <a:r>
              <a:rPr lang="en-GB" sz="2400" dirty="0"/>
              <a:t>+/-</a:t>
            </a:r>
          </a:p>
        </p:txBody>
      </p:sp>
      <p:sp>
        <p:nvSpPr>
          <p:cNvPr id="16" name="Rectangle 15">
            <a:extLst>
              <a:ext uri="{FF2B5EF4-FFF2-40B4-BE49-F238E27FC236}">
                <a16:creationId xmlns:a16="http://schemas.microsoft.com/office/drawing/2014/main" id="{6328DCDA-9046-CC44-9530-8B65F4C038C5}"/>
              </a:ext>
            </a:extLst>
          </p:cNvPr>
          <p:cNvSpPr/>
          <p:nvPr/>
        </p:nvSpPr>
        <p:spPr>
          <a:xfrm>
            <a:off x="5580627" y="4017788"/>
            <a:ext cx="1260000" cy="51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GB" sz="2400" dirty="0">
                <a:solidFill>
                  <a:schemeClr val="bg1">
                    <a:lumMod val="75000"/>
                  </a:schemeClr>
                </a:solidFill>
              </a:rPr>
              <a:t>Variance</a:t>
            </a:r>
          </a:p>
        </p:txBody>
      </p:sp>
      <p:sp>
        <p:nvSpPr>
          <p:cNvPr id="17" name="TextBox 4">
            <a:extLst>
              <a:ext uri="{FF2B5EF4-FFF2-40B4-BE49-F238E27FC236}">
                <a16:creationId xmlns:a16="http://schemas.microsoft.com/office/drawing/2014/main" id="{492626E5-2A34-474C-849B-5866C19D0C1D}"/>
              </a:ext>
            </a:extLst>
          </p:cNvPr>
          <p:cNvSpPr txBox="1"/>
          <p:nvPr/>
        </p:nvSpPr>
        <p:spPr>
          <a:xfrm>
            <a:off x="6926488" y="4039765"/>
            <a:ext cx="404278" cy="461665"/>
          </a:xfrm>
          <a:prstGeom prst="rect">
            <a:avLst/>
          </a:prstGeom>
          <a:noFill/>
        </p:spPr>
        <p:style>
          <a:lnRef idx="0">
            <a:scrgbClr r="0" g="0" b="0"/>
          </a:lnRef>
          <a:fillRef idx="0">
            <a:scrgbClr r="0" g="0" b="0"/>
          </a:fillRef>
          <a:effectRef idx="0">
            <a:scrgbClr r="0" g="0" b="0"/>
          </a:effectRef>
          <a:fontRef idx="major"/>
        </p:style>
        <p:txBody>
          <a:bodyPr wrap="non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en-GB" sz="2400" dirty="0"/>
              <a:t>%</a:t>
            </a:r>
          </a:p>
        </p:txBody>
      </p:sp>
      <p:sp>
        <p:nvSpPr>
          <p:cNvPr id="18" name="Rounded Rectangle 17">
            <a:extLst>
              <a:ext uri="{FF2B5EF4-FFF2-40B4-BE49-F238E27FC236}">
                <a16:creationId xmlns:a16="http://schemas.microsoft.com/office/drawing/2014/main" id="{76B70B4A-BB10-8B46-9CFD-46F07D8B5EF6}"/>
              </a:ext>
            </a:extLst>
          </p:cNvPr>
          <p:cNvSpPr/>
          <p:nvPr/>
        </p:nvSpPr>
        <p:spPr>
          <a:xfrm>
            <a:off x="7382978" y="3997671"/>
            <a:ext cx="1269491"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t>Check</a:t>
            </a:r>
          </a:p>
        </p:txBody>
      </p:sp>
      <p:pic>
        <p:nvPicPr>
          <p:cNvPr id="19" name="Graphic 18" descr="Magnifying glass">
            <a:extLst>
              <a:ext uri="{FF2B5EF4-FFF2-40B4-BE49-F238E27FC236}">
                <a16:creationId xmlns:a16="http://schemas.microsoft.com/office/drawing/2014/main" id="{A9AEDE3A-B888-594A-8D96-7720622977C3}"/>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128658" y="2393114"/>
            <a:ext cx="468000" cy="468000"/>
          </a:xfrm>
          <a:prstGeom prst="rect">
            <a:avLst/>
          </a:prstGeom>
        </p:spPr>
      </p:pic>
      <p:pic>
        <p:nvPicPr>
          <p:cNvPr id="20" name="Graphic 19" descr="Magnifying glass">
            <a:extLst>
              <a:ext uri="{FF2B5EF4-FFF2-40B4-BE49-F238E27FC236}">
                <a16:creationId xmlns:a16="http://schemas.microsoft.com/office/drawing/2014/main" id="{CE2A1849-1634-9D4C-B283-0CBF20F4534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128658" y="3765482"/>
            <a:ext cx="468000" cy="468000"/>
          </a:xfrm>
          <a:prstGeom prst="rect">
            <a:avLst/>
          </a:prstGeom>
        </p:spPr>
      </p:pic>
      <p:sp>
        <p:nvSpPr>
          <p:cNvPr id="21" name="Rounded Rectangle 20">
            <a:extLst>
              <a:ext uri="{FF2B5EF4-FFF2-40B4-BE49-F238E27FC236}">
                <a16:creationId xmlns:a16="http://schemas.microsoft.com/office/drawing/2014/main" id="{B34E07F5-F80F-6544-845C-53F103691493}"/>
              </a:ext>
            </a:extLst>
          </p:cNvPr>
          <p:cNvSpPr/>
          <p:nvPr/>
        </p:nvSpPr>
        <p:spPr>
          <a:xfrm>
            <a:off x="6713971" y="1260787"/>
            <a:ext cx="3039518"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t>Download  the chart </a:t>
            </a:r>
          </a:p>
        </p:txBody>
      </p:sp>
    </p:spTree>
    <p:custDataLst>
      <p:tags r:id="rId1"/>
    </p:custDataLst>
    <p:extLst>
      <p:ext uri="{BB962C8B-B14F-4D97-AF65-F5344CB8AC3E}">
        <p14:creationId xmlns:p14="http://schemas.microsoft.com/office/powerpoint/2010/main" val="13255975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Resistor Calculators</a:t>
            </a:r>
          </a:p>
        </p:txBody>
      </p:sp>
      <p:sp>
        <p:nvSpPr>
          <p:cNvPr id="3" name="Content Placeholder 2"/>
          <p:cNvSpPr>
            <a:spLocks noGrp="1"/>
          </p:cNvSpPr>
          <p:nvPr>
            <p:ph idx="1"/>
          </p:nvPr>
        </p:nvSpPr>
        <p:spPr>
          <a:xfrm>
            <a:off x="1122532" y="1091869"/>
            <a:ext cx="8083460" cy="721434"/>
          </a:xfrm>
        </p:spPr>
        <p:txBody>
          <a:bodyPr>
            <a:noAutofit/>
          </a:bodyPr>
          <a:lstStyle/>
          <a:p>
            <a:pPr marL="0" indent="0" algn="just">
              <a:buNone/>
            </a:pPr>
            <a:r>
              <a:rPr lang="en-GB" sz="2400" dirty="0"/>
              <a:t>Reading the resistor colour chart can get a bit tiring so thank goodness someone has built a resistor colour code calculator.</a:t>
            </a:r>
          </a:p>
        </p:txBody>
      </p:sp>
      <p:sp>
        <p:nvSpPr>
          <p:cNvPr id="5" name="Content Placeholder 2">
            <a:extLst>
              <a:ext uri="{FF2B5EF4-FFF2-40B4-BE49-F238E27FC236}">
                <a16:creationId xmlns:a16="http://schemas.microsoft.com/office/drawing/2014/main" id="{355F47C7-F16A-7640-89E5-5CEEC1911EA8}"/>
              </a:ext>
            </a:extLst>
          </p:cNvPr>
          <p:cNvSpPr txBox="1">
            <a:spLocks/>
          </p:cNvSpPr>
          <p:nvPr/>
        </p:nvSpPr>
        <p:spPr>
          <a:xfrm>
            <a:off x="1122531" y="2059038"/>
            <a:ext cx="4146893" cy="1505571"/>
          </a:xfrm>
          <a:prstGeom prst="rect">
            <a:avLst/>
          </a:prstGeom>
          <a:solidFill>
            <a:schemeClr val="tx2">
              <a:lumMod val="40000"/>
              <a:lumOff val="60000"/>
            </a:schemeClr>
          </a:solidFill>
        </p:spPr>
        <p:txBody>
          <a:bodyPr vert="horz" lIns="91440" tIns="45720" rIns="91440" bIns="45720" rtlCol="0">
            <a:noAutofit/>
          </a:bodyPr>
          <a:lst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a:lstStyle>
          <a:p>
            <a:pPr marL="0" indent="0" algn="just">
              <a:buFont typeface="Arial" panose="020B0604020202020204" pitchFamily="34" charset="0"/>
              <a:buNone/>
            </a:pPr>
            <a:r>
              <a:rPr lang="en-US" sz="2400" i="1" dirty="0"/>
              <a:t>Click on the button to see a resistor </a:t>
            </a:r>
            <a:r>
              <a:rPr lang="en-US" sz="2400" i="1" dirty="0" err="1"/>
              <a:t>colour</a:t>
            </a:r>
            <a:r>
              <a:rPr lang="en-US" sz="2400" i="1" dirty="0"/>
              <a:t> code calculator. Spend some some playing around with it.</a:t>
            </a:r>
          </a:p>
        </p:txBody>
      </p:sp>
      <p:pic>
        <p:nvPicPr>
          <p:cNvPr id="6" name="Graphic 5" descr="User">
            <a:extLst>
              <a:ext uri="{FF2B5EF4-FFF2-40B4-BE49-F238E27FC236}">
                <a16:creationId xmlns:a16="http://schemas.microsoft.com/office/drawing/2014/main" id="{4FDA1659-89D9-2640-8248-226EB077A2B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1860107"/>
            <a:ext cx="854046" cy="854046"/>
          </a:xfrm>
          <a:prstGeom prst="rect">
            <a:avLst/>
          </a:prstGeom>
        </p:spPr>
      </p:pic>
      <p:sp>
        <p:nvSpPr>
          <p:cNvPr id="16" name="Rounded Rectangle 15">
            <a:extLst>
              <a:ext uri="{FF2B5EF4-FFF2-40B4-BE49-F238E27FC236}">
                <a16:creationId xmlns:a16="http://schemas.microsoft.com/office/drawing/2014/main" id="{73E11EA4-0C08-3F4E-B019-E520F0ADBB90}"/>
              </a:ext>
            </a:extLst>
          </p:cNvPr>
          <p:cNvSpPr/>
          <p:nvPr/>
        </p:nvSpPr>
        <p:spPr>
          <a:xfrm>
            <a:off x="1122530" y="3763540"/>
            <a:ext cx="4146893"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t>See the colour code calculator</a:t>
            </a:r>
          </a:p>
        </p:txBody>
      </p:sp>
      <p:sp>
        <p:nvSpPr>
          <p:cNvPr id="17" name="Rectangle 16">
            <a:extLst>
              <a:ext uri="{FF2B5EF4-FFF2-40B4-BE49-F238E27FC236}">
                <a16:creationId xmlns:a16="http://schemas.microsoft.com/office/drawing/2014/main" id="{755742D8-0425-8248-B6AE-53530D68529A}"/>
              </a:ext>
            </a:extLst>
          </p:cNvPr>
          <p:cNvSpPr/>
          <p:nvPr/>
        </p:nvSpPr>
        <p:spPr>
          <a:xfrm>
            <a:off x="5814098" y="2033369"/>
            <a:ext cx="3391894" cy="25231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Img18</a:t>
            </a:r>
          </a:p>
        </p:txBody>
      </p:sp>
    </p:spTree>
    <p:custDataLst>
      <p:tags r:id="rId1"/>
    </p:custDataLst>
    <p:extLst>
      <p:ext uri="{BB962C8B-B14F-4D97-AF65-F5344CB8AC3E}">
        <p14:creationId xmlns:p14="http://schemas.microsoft.com/office/powerpoint/2010/main" val="6333468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Why Are Resistors Important</a:t>
            </a:r>
          </a:p>
        </p:txBody>
      </p:sp>
      <p:sp>
        <p:nvSpPr>
          <p:cNvPr id="3" name="Content Placeholder 2"/>
          <p:cNvSpPr>
            <a:spLocks noGrp="1"/>
          </p:cNvSpPr>
          <p:nvPr>
            <p:ph idx="1"/>
          </p:nvPr>
        </p:nvSpPr>
        <p:spPr>
          <a:xfrm>
            <a:off x="1122532" y="1091869"/>
            <a:ext cx="8083460" cy="1158962"/>
          </a:xfrm>
        </p:spPr>
        <p:txBody>
          <a:bodyPr>
            <a:noAutofit/>
          </a:bodyPr>
          <a:lstStyle/>
          <a:p>
            <a:pPr marL="0" indent="0" algn="just">
              <a:buNone/>
            </a:pPr>
            <a:r>
              <a:rPr lang="en-GB" sz="2400" dirty="0"/>
              <a:t>We said at the start of this unit that resistors are very important components. But why?</a:t>
            </a:r>
          </a:p>
          <a:p>
            <a:pPr marL="0" indent="0" algn="just">
              <a:buNone/>
            </a:pPr>
            <a:r>
              <a:rPr lang="en-GB" sz="2400" dirty="0"/>
              <a:t>Resistors restrict the flow of current. The more resistance in a circuit, the less current will flow. But why would we want to restrict the flow of current.</a:t>
            </a:r>
          </a:p>
        </p:txBody>
      </p:sp>
      <p:sp>
        <p:nvSpPr>
          <p:cNvPr id="8" name="TextBox 7">
            <a:extLst>
              <a:ext uri="{FF2B5EF4-FFF2-40B4-BE49-F238E27FC236}">
                <a16:creationId xmlns:a16="http://schemas.microsoft.com/office/drawing/2014/main" id="{C8E0545F-F09D-0244-B103-704EC529FDCC}"/>
              </a:ext>
            </a:extLst>
          </p:cNvPr>
          <p:cNvSpPr txBox="1"/>
          <p:nvPr/>
        </p:nvSpPr>
        <p:spPr>
          <a:xfrm>
            <a:off x="1122532" y="3076293"/>
            <a:ext cx="8083460" cy="830997"/>
          </a:xfrm>
          <a:prstGeom prst="rect">
            <a:avLst/>
          </a:prstGeom>
          <a:solidFill>
            <a:schemeClr val="accent2"/>
          </a:solidFill>
        </p:spPr>
        <p:txBody>
          <a:bodyPr wrap="square" lIns="576000" rtlCol="0" anchor="ctr">
            <a:spAutoFit/>
          </a:bodyPr>
          <a:lstStyle/>
          <a:p>
            <a:pPr algn="just"/>
            <a:r>
              <a:rPr lang="en-GB" sz="2400" dirty="0">
                <a:solidFill>
                  <a:schemeClr val="bg1"/>
                </a:solidFill>
              </a:rPr>
              <a:t>Some components will break if too much current flows through them.</a:t>
            </a:r>
          </a:p>
        </p:txBody>
      </p:sp>
      <p:sp>
        <p:nvSpPr>
          <p:cNvPr id="9" name="TextBox 8">
            <a:extLst>
              <a:ext uri="{FF2B5EF4-FFF2-40B4-BE49-F238E27FC236}">
                <a16:creationId xmlns:a16="http://schemas.microsoft.com/office/drawing/2014/main" id="{6EE4914D-6836-3744-8514-66CC73FDC9DC}"/>
              </a:ext>
            </a:extLst>
          </p:cNvPr>
          <p:cNvSpPr txBox="1"/>
          <p:nvPr/>
        </p:nvSpPr>
        <p:spPr>
          <a:xfrm>
            <a:off x="1122532" y="3912965"/>
            <a:ext cx="8083460" cy="830997"/>
          </a:xfrm>
          <a:prstGeom prst="rect">
            <a:avLst/>
          </a:prstGeom>
          <a:solidFill>
            <a:schemeClr val="accent3"/>
          </a:solidFill>
        </p:spPr>
        <p:txBody>
          <a:bodyPr wrap="square" lIns="576000" rtlCol="0" anchor="ctr">
            <a:spAutoFit/>
          </a:bodyPr>
          <a:lstStyle/>
          <a:p>
            <a:r>
              <a:rPr lang="en-GB" sz="2400" dirty="0">
                <a:solidFill>
                  <a:schemeClr val="bg1"/>
                </a:solidFill>
              </a:rPr>
              <a:t>Restricting the current also keeps wires and components from getting too hot</a:t>
            </a:r>
          </a:p>
        </p:txBody>
      </p:sp>
      <p:sp>
        <p:nvSpPr>
          <p:cNvPr id="10" name="Oval 9">
            <a:extLst>
              <a:ext uri="{FF2B5EF4-FFF2-40B4-BE49-F238E27FC236}">
                <a16:creationId xmlns:a16="http://schemas.microsoft.com/office/drawing/2014/main" id="{1833B0D9-BB11-E946-AE2D-1B28804DC940}"/>
              </a:ext>
            </a:extLst>
          </p:cNvPr>
          <p:cNvSpPr>
            <a:spLocks noChangeAspect="1"/>
          </p:cNvSpPr>
          <p:nvPr/>
        </p:nvSpPr>
        <p:spPr>
          <a:xfrm>
            <a:off x="1167323" y="3266009"/>
            <a:ext cx="459257" cy="4592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accent2"/>
                </a:solidFill>
              </a:rPr>
              <a:t>1</a:t>
            </a:r>
            <a:endParaRPr lang="en-GB" b="1" dirty="0">
              <a:solidFill>
                <a:schemeClr val="accent2"/>
              </a:solidFill>
            </a:endParaRPr>
          </a:p>
        </p:txBody>
      </p:sp>
      <p:sp>
        <p:nvSpPr>
          <p:cNvPr id="11" name="Oval 10">
            <a:extLst>
              <a:ext uri="{FF2B5EF4-FFF2-40B4-BE49-F238E27FC236}">
                <a16:creationId xmlns:a16="http://schemas.microsoft.com/office/drawing/2014/main" id="{9D23C70E-8C54-A844-BE6D-050D1C890DE2}"/>
              </a:ext>
            </a:extLst>
          </p:cNvPr>
          <p:cNvSpPr>
            <a:spLocks noChangeAspect="1"/>
          </p:cNvSpPr>
          <p:nvPr/>
        </p:nvSpPr>
        <p:spPr>
          <a:xfrm>
            <a:off x="1167323" y="4089024"/>
            <a:ext cx="459257" cy="4592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accent3"/>
                </a:solidFill>
              </a:rPr>
              <a:t>2</a:t>
            </a:r>
            <a:endParaRPr lang="en-GB" b="1" dirty="0">
              <a:solidFill>
                <a:schemeClr val="accent3"/>
              </a:solidFill>
            </a:endParaRPr>
          </a:p>
        </p:txBody>
      </p:sp>
    </p:spTree>
    <p:custDataLst>
      <p:tags r:id="rId1"/>
    </p:custDataLst>
    <p:extLst>
      <p:ext uri="{BB962C8B-B14F-4D97-AF65-F5344CB8AC3E}">
        <p14:creationId xmlns:p14="http://schemas.microsoft.com/office/powerpoint/2010/main" val="25278686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Drinking From a Fire Hose</a:t>
            </a:r>
          </a:p>
        </p:txBody>
      </p:sp>
      <p:sp>
        <p:nvSpPr>
          <p:cNvPr id="3" name="Content Placeholder 2"/>
          <p:cNvSpPr>
            <a:spLocks noGrp="1"/>
          </p:cNvSpPr>
          <p:nvPr>
            <p:ph idx="1"/>
          </p:nvPr>
        </p:nvSpPr>
        <p:spPr>
          <a:xfrm>
            <a:off x="1122532" y="1091869"/>
            <a:ext cx="7607556" cy="1125869"/>
          </a:xfrm>
        </p:spPr>
        <p:txBody>
          <a:bodyPr>
            <a:noAutofit/>
          </a:bodyPr>
          <a:lstStyle/>
          <a:p>
            <a:pPr marL="0" indent="0" algn="just">
              <a:buNone/>
            </a:pPr>
            <a:r>
              <a:rPr lang="en-GB" sz="2400" dirty="0"/>
              <a:t>If we never used resistors to control the amount of current flowing through circuits, every circuit would be like drinking from a fire hose.</a:t>
            </a:r>
          </a:p>
        </p:txBody>
      </p:sp>
      <p:pic>
        <p:nvPicPr>
          <p:cNvPr id="12" name="Picture Placeholder 5">
            <a:extLst>
              <a:ext uri="{FF2B5EF4-FFF2-40B4-BE49-F238E27FC236}">
                <a16:creationId xmlns:a16="http://schemas.microsoft.com/office/drawing/2014/main" id="{B059BBAB-E778-774B-B0BC-13E18CE65A3A}"/>
              </a:ext>
            </a:extLst>
          </p:cNvPr>
          <p:cNvPicPr>
            <a:picLocks noChangeAspect="1"/>
          </p:cNvPicPr>
          <p:nvPr/>
        </p:nvPicPr>
        <p:blipFill>
          <a:blip r:embed="rId4"/>
          <a:srcRect t="13141" b="13141"/>
          <a:stretch>
            <a:fillRect/>
          </a:stretch>
        </p:blipFill>
        <p:spPr>
          <a:xfrm>
            <a:off x="1558493" y="2217738"/>
            <a:ext cx="6670431" cy="2549748"/>
          </a:xfrm>
          <a:prstGeom prst="rect">
            <a:avLst/>
          </a:prstGeom>
        </p:spPr>
      </p:pic>
    </p:spTree>
    <p:custDataLst>
      <p:tags r:id="rId1"/>
    </p:custDataLst>
    <p:extLst>
      <p:ext uri="{BB962C8B-B14F-4D97-AF65-F5344CB8AC3E}">
        <p14:creationId xmlns:p14="http://schemas.microsoft.com/office/powerpoint/2010/main" val="10720981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In Summary</a:t>
            </a:r>
          </a:p>
        </p:txBody>
      </p:sp>
      <p:sp>
        <p:nvSpPr>
          <p:cNvPr id="3" name="Content Placeholder 2"/>
          <p:cNvSpPr>
            <a:spLocks noGrp="1"/>
          </p:cNvSpPr>
          <p:nvPr>
            <p:ph idx="1"/>
          </p:nvPr>
        </p:nvSpPr>
        <p:spPr>
          <a:xfrm>
            <a:off x="1122531" y="2046846"/>
            <a:ext cx="2681374" cy="1118385"/>
          </a:xfrm>
          <a:solidFill>
            <a:schemeClr val="tx2">
              <a:lumMod val="40000"/>
              <a:lumOff val="60000"/>
            </a:schemeClr>
          </a:solidFill>
        </p:spPr>
        <p:txBody>
          <a:bodyPr>
            <a:noAutofit/>
          </a:bodyPr>
          <a:lstStyle/>
          <a:p>
            <a:pPr marL="0" indent="0" algn="just">
              <a:buNone/>
            </a:pPr>
            <a:r>
              <a:rPr lang="en-GB" sz="2400" i="1" dirty="0"/>
              <a:t>Watch the video to recap what we have covered.</a:t>
            </a:r>
            <a:endParaRPr lang="en-US" sz="2400" i="1" dirty="0"/>
          </a:p>
        </p:txBody>
      </p:sp>
      <p:pic>
        <p:nvPicPr>
          <p:cNvPr id="9" name="Graphic 8" descr="User">
            <a:extLst>
              <a:ext uri="{FF2B5EF4-FFF2-40B4-BE49-F238E27FC236}">
                <a16:creationId xmlns:a16="http://schemas.microsoft.com/office/drawing/2014/main" id="{D9ED2660-0877-4849-A153-1D3F915C0B0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4" y="2046846"/>
            <a:ext cx="854046" cy="854046"/>
          </a:xfrm>
          <a:prstGeom prst="rect">
            <a:avLst/>
          </a:prstGeom>
        </p:spPr>
      </p:pic>
      <p:sp>
        <p:nvSpPr>
          <p:cNvPr id="4" name="Rectangle 3">
            <a:extLst>
              <a:ext uri="{FF2B5EF4-FFF2-40B4-BE49-F238E27FC236}">
                <a16:creationId xmlns:a16="http://schemas.microsoft.com/office/drawing/2014/main" id="{5A7BEDC1-0A25-C04E-9E53-39301877657C}"/>
              </a:ext>
            </a:extLst>
          </p:cNvPr>
          <p:cNvSpPr/>
          <p:nvPr/>
        </p:nvSpPr>
        <p:spPr>
          <a:xfrm>
            <a:off x="1122530" y="1079676"/>
            <a:ext cx="7607557" cy="830997"/>
          </a:xfrm>
          <a:prstGeom prst="rect">
            <a:avLst/>
          </a:prstGeom>
        </p:spPr>
        <p:txBody>
          <a:bodyPr wrap="square">
            <a:spAutoFit/>
          </a:bodyPr>
          <a:lstStyle/>
          <a:p>
            <a:r>
              <a:rPr lang="en-GB" sz="2400" dirty="0"/>
              <a:t>That brings us to the end of this unit. Here is a great summary video.</a:t>
            </a:r>
          </a:p>
        </p:txBody>
      </p:sp>
      <p:pic>
        <p:nvPicPr>
          <p:cNvPr id="7" name="Picture 6">
            <a:extLst>
              <a:ext uri="{FF2B5EF4-FFF2-40B4-BE49-F238E27FC236}">
                <a16:creationId xmlns:a16="http://schemas.microsoft.com/office/drawing/2014/main" id="{6502C8A1-CFB2-0145-9D9C-1EED18CCCC58}"/>
              </a:ext>
            </a:extLst>
          </p:cNvPr>
          <p:cNvPicPr>
            <a:picLocks noChangeAspect="1"/>
          </p:cNvPicPr>
          <p:nvPr/>
        </p:nvPicPr>
        <p:blipFill>
          <a:blip r:embed="rId6"/>
          <a:stretch>
            <a:fillRect/>
          </a:stretch>
        </p:blipFill>
        <p:spPr>
          <a:xfrm>
            <a:off x="3974122" y="1599253"/>
            <a:ext cx="5682273" cy="3191292"/>
          </a:xfrm>
          <a:prstGeom prst="rect">
            <a:avLst/>
          </a:prstGeom>
        </p:spPr>
      </p:pic>
    </p:spTree>
    <p:custDataLst>
      <p:tags r:id="rId1"/>
    </p:custDataLst>
    <p:extLst>
      <p:ext uri="{BB962C8B-B14F-4D97-AF65-F5344CB8AC3E}">
        <p14:creationId xmlns:p14="http://schemas.microsoft.com/office/powerpoint/2010/main" val="2217533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Outcomes</a:t>
            </a:r>
          </a:p>
        </p:txBody>
      </p:sp>
      <p:sp>
        <p:nvSpPr>
          <p:cNvPr id="3" name="Content Placeholder 2"/>
          <p:cNvSpPr>
            <a:spLocks noGrp="1"/>
          </p:cNvSpPr>
          <p:nvPr>
            <p:ph idx="1"/>
          </p:nvPr>
        </p:nvSpPr>
        <p:spPr>
          <a:xfrm>
            <a:off x="1122531" y="1091868"/>
            <a:ext cx="8059513" cy="3911932"/>
          </a:xfrm>
        </p:spPr>
        <p:txBody>
          <a:bodyPr>
            <a:noAutofit/>
          </a:bodyPr>
          <a:lstStyle/>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4" name="Content Placeholder 2">
            <a:extLst>
              <a:ext uri="{FF2B5EF4-FFF2-40B4-BE49-F238E27FC236}">
                <a16:creationId xmlns:a16="http://schemas.microsoft.com/office/drawing/2014/main" id="{FAF059E8-2842-4E9C-8451-7347808E5181}"/>
              </a:ext>
            </a:extLst>
          </p:cNvPr>
          <p:cNvSpPr txBox="1">
            <a:spLocks/>
          </p:cNvSpPr>
          <p:nvPr/>
        </p:nvSpPr>
        <p:spPr>
          <a:xfrm>
            <a:off x="1122531" y="1091868"/>
            <a:ext cx="8059513" cy="3645525"/>
          </a:xfrm>
          <a:prstGeom prst="rect">
            <a:avLst/>
          </a:prstGeom>
        </p:spPr>
        <p:txBody>
          <a:bodyPr vert="horz" lIns="91440" tIns="45720" rIns="91440" bIns="45720" rtlCol="0">
            <a:noAutofit/>
          </a:bodyPr>
          <a:lst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a:lstStyle>
          <a:p>
            <a:pPr marL="0" indent="0">
              <a:buFont typeface="Arial" panose="020B0604020202020204" pitchFamily="34" charset="0"/>
              <a:buNone/>
            </a:pPr>
            <a:r>
              <a:rPr lang="en-GB" sz="2400" dirty="0"/>
              <a:t>By the end of this unit the learner will be able to:</a:t>
            </a:r>
          </a:p>
          <a:p>
            <a:pPr marL="457200" indent="-457200">
              <a:buFont typeface="+mj-lt"/>
              <a:buAutoNum type="arabicPeriod"/>
            </a:pPr>
            <a:endParaRPr lang="en-GB" sz="2400" dirty="0"/>
          </a:p>
        </p:txBody>
      </p:sp>
    </p:spTree>
    <p:custDataLst>
      <p:tags r:id="rId1"/>
    </p:custDataLst>
    <p:extLst>
      <p:ext uri="{BB962C8B-B14F-4D97-AF65-F5344CB8AC3E}">
        <p14:creationId xmlns:p14="http://schemas.microsoft.com/office/powerpoint/2010/main" val="16964750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Test Yourself</a:t>
            </a:r>
          </a:p>
        </p:txBody>
      </p:sp>
      <p:sp>
        <p:nvSpPr>
          <p:cNvPr id="3" name="Content Placeholder 2"/>
          <p:cNvSpPr>
            <a:spLocks noGrp="1"/>
          </p:cNvSpPr>
          <p:nvPr>
            <p:ph idx="1"/>
          </p:nvPr>
        </p:nvSpPr>
        <p:spPr>
          <a:xfrm>
            <a:off x="1122531" y="1091868"/>
            <a:ext cx="7607557" cy="3821508"/>
          </a:xfrm>
        </p:spPr>
        <p:txBody>
          <a:bodyPr>
            <a:noAutofit/>
          </a:bodyPr>
          <a:lstStyle/>
          <a:p>
            <a:pPr marL="0" indent="0" algn="just">
              <a:buNone/>
            </a:pPr>
            <a:r>
              <a:rPr lang="en-GB" sz="2400" dirty="0"/>
              <a:t>We have come to the end of this unit. Answer the following questions to make sure you understand what you need to know about batteries.</a:t>
            </a:r>
          </a:p>
          <a:p>
            <a:pPr marL="0" indent="0" algn="just">
              <a:buNone/>
            </a:pPr>
            <a:endParaRPr lang="en-GB" sz="2400" dirty="0"/>
          </a:p>
          <a:p>
            <a:pPr marL="0" indent="0" algn="just">
              <a:buNone/>
            </a:pPr>
            <a:r>
              <a:rPr lang="en-GB" sz="2400" dirty="0"/>
              <a:t>You can use the virtual circuit you have just been using to check some of your answers if you like.</a:t>
            </a:r>
          </a:p>
        </p:txBody>
      </p:sp>
    </p:spTree>
    <p:custDataLst>
      <p:tags r:id="rId1"/>
    </p:custDataLst>
    <p:extLst>
      <p:ext uri="{BB962C8B-B14F-4D97-AF65-F5344CB8AC3E}">
        <p14:creationId xmlns:p14="http://schemas.microsoft.com/office/powerpoint/2010/main" val="18925586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1</a:t>
            </a:r>
          </a:p>
        </p:txBody>
      </p:sp>
      <p:sp>
        <p:nvSpPr>
          <p:cNvPr id="3" name="Content Placeholder 2"/>
          <p:cNvSpPr>
            <a:spLocks noGrp="1"/>
          </p:cNvSpPr>
          <p:nvPr>
            <p:ph idx="1"/>
          </p:nvPr>
        </p:nvSpPr>
        <p:spPr>
          <a:xfrm>
            <a:off x="1122531" y="1091868"/>
            <a:ext cx="7607557" cy="504457"/>
          </a:xfrm>
        </p:spPr>
        <p:txBody>
          <a:bodyPr>
            <a:noAutofit/>
          </a:bodyPr>
          <a:lstStyle/>
          <a:p>
            <a:pPr marL="0" indent="0" algn="just">
              <a:buNone/>
            </a:pPr>
            <a:r>
              <a:rPr lang="en-GB" sz="2400" dirty="0"/>
              <a:t>What is the value of this resistor?</a:t>
            </a:r>
          </a:p>
          <a:p>
            <a:pPr marL="0" indent="0" algn="just">
              <a:buNone/>
            </a:pPr>
            <a:endParaRPr lang="en-GB" sz="2400" dirty="0"/>
          </a:p>
        </p:txBody>
      </p:sp>
      <p:sp>
        <p:nvSpPr>
          <p:cNvPr id="4" name="TextBox 3">
            <a:extLst>
              <a:ext uri="{FF2B5EF4-FFF2-40B4-BE49-F238E27FC236}">
                <a16:creationId xmlns:a16="http://schemas.microsoft.com/office/drawing/2014/main" id="{43E061CC-55E7-6543-8537-911119CD9CCB}"/>
              </a:ext>
            </a:extLst>
          </p:cNvPr>
          <p:cNvSpPr txBox="1"/>
          <p:nvPr/>
        </p:nvSpPr>
        <p:spPr>
          <a:xfrm>
            <a:off x="1122531" y="1731236"/>
            <a:ext cx="2965877" cy="2062103"/>
          </a:xfrm>
          <a:prstGeom prst="rect">
            <a:avLst/>
          </a:prstGeom>
          <a:noFill/>
        </p:spPr>
        <p:txBody>
          <a:bodyPr wrap="none" rtlCol="0">
            <a:spAutoFit/>
          </a:bodyPr>
          <a:lstStyle/>
          <a:p>
            <a:r>
              <a:rPr lang="en-GB" sz="3200" dirty="0"/>
              <a:t>A. 5.4k</a:t>
            </a:r>
            <a:r>
              <a:rPr lang="el-GR" sz="3200" dirty="0"/>
              <a:t>Ω</a:t>
            </a:r>
            <a:r>
              <a:rPr lang="en-GB" sz="3200" dirty="0"/>
              <a:t> +/- 5%</a:t>
            </a:r>
          </a:p>
          <a:p>
            <a:r>
              <a:rPr lang="en-GB" sz="3200" dirty="0"/>
              <a:t>B. 54k</a:t>
            </a:r>
            <a:r>
              <a:rPr lang="el-GR" sz="3200" dirty="0"/>
              <a:t>Ω</a:t>
            </a:r>
            <a:r>
              <a:rPr lang="en-US" sz="3200" dirty="0"/>
              <a:t> +/- 5%</a:t>
            </a:r>
          </a:p>
          <a:p>
            <a:r>
              <a:rPr lang="en-US" sz="3200" dirty="0"/>
              <a:t>C. 5.4k</a:t>
            </a:r>
            <a:r>
              <a:rPr lang="el-GR" sz="3200" dirty="0"/>
              <a:t>Ω</a:t>
            </a:r>
            <a:r>
              <a:rPr lang="en-US" sz="3200" dirty="0"/>
              <a:t> +/- 10%</a:t>
            </a:r>
          </a:p>
          <a:p>
            <a:r>
              <a:rPr lang="en-US" sz="3200" dirty="0"/>
              <a:t>D. 54k</a:t>
            </a:r>
            <a:r>
              <a:rPr lang="el-GR" sz="3200" dirty="0"/>
              <a:t>Ω</a:t>
            </a:r>
            <a:r>
              <a:rPr lang="en-US" sz="3200" dirty="0"/>
              <a:t> +/- 10%</a:t>
            </a:r>
            <a:endParaRPr lang="en-GB" sz="3200" dirty="0"/>
          </a:p>
        </p:txBody>
      </p:sp>
      <p:sp>
        <p:nvSpPr>
          <p:cNvPr id="5" name="Rectangle 4">
            <a:extLst>
              <a:ext uri="{FF2B5EF4-FFF2-40B4-BE49-F238E27FC236}">
                <a16:creationId xmlns:a16="http://schemas.microsoft.com/office/drawing/2014/main" id="{62701F5A-2C12-DD41-B1F5-355C24EC34E3}"/>
              </a:ext>
            </a:extLst>
          </p:cNvPr>
          <p:cNvSpPr/>
          <p:nvPr/>
        </p:nvSpPr>
        <p:spPr>
          <a:xfrm>
            <a:off x="5780868" y="1606291"/>
            <a:ext cx="3967566" cy="25231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Img21</a:t>
            </a:r>
          </a:p>
        </p:txBody>
      </p:sp>
    </p:spTree>
    <p:custDataLst>
      <p:tags r:id="rId1"/>
    </p:custDataLst>
    <p:extLst>
      <p:ext uri="{BB962C8B-B14F-4D97-AF65-F5344CB8AC3E}">
        <p14:creationId xmlns:p14="http://schemas.microsoft.com/office/powerpoint/2010/main" val="35476059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2</a:t>
            </a:r>
          </a:p>
        </p:txBody>
      </p:sp>
      <p:sp>
        <p:nvSpPr>
          <p:cNvPr id="3" name="Content Placeholder 2"/>
          <p:cNvSpPr>
            <a:spLocks noGrp="1"/>
          </p:cNvSpPr>
          <p:nvPr>
            <p:ph idx="1"/>
          </p:nvPr>
        </p:nvSpPr>
        <p:spPr>
          <a:xfrm>
            <a:off x="1122531" y="1091868"/>
            <a:ext cx="7607557" cy="1456260"/>
          </a:xfrm>
        </p:spPr>
        <p:txBody>
          <a:bodyPr>
            <a:noAutofit/>
          </a:bodyPr>
          <a:lstStyle/>
          <a:p>
            <a:pPr marL="0" indent="0" algn="just">
              <a:buNone/>
            </a:pPr>
            <a:r>
              <a:rPr lang="en-GB" sz="2400" dirty="0"/>
              <a:t>What would the resistance of a resistor be with the following bands.</a:t>
            </a:r>
          </a:p>
          <a:p>
            <a:pPr marL="0" indent="0" algn="just">
              <a:buNone/>
            </a:pPr>
            <a:r>
              <a:rPr lang="en-GB" sz="2400" dirty="0"/>
              <a:t>Yellow, Violet, Yellow, Gold, Gold</a:t>
            </a:r>
          </a:p>
        </p:txBody>
      </p:sp>
      <p:sp>
        <p:nvSpPr>
          <p:cNvPr id="4" name="TextBox 3">
            <a:extLst>
              <a:ext uri="{FF2B5EF4-FFF2-40B4-BE49-F238E27FC236}">
                <a16:creationId xmlns:a16="http://schemas.microsoft.com/office/drawing/2014/main" id="{43E061CC-55E7-6543-8537-911119CD9CCB}"/>
              </a:ext>
            </a:extLst>
          </p:cNvPr>
          <p:cNvSpPr txBox="1"/>
          <p:nvPr/>
        </p:nvSpPr>
        <p:spPr>
          <a:xfrm>
            <a:off x="1122531" y="2718788"/>
            <a:ext cx="2988319" cy="2062103"/>
          </a:xfrm>
          <a:prstGeom prst="rect">
            <a:avLst/>
          </a:prstGeom>
          <a:noFill/>
        </p:spPr>
        <p:txBody>
          <a:bodyPr wrap="none" rtlCol="0">
            <a:spAutoFit/>
          </a:bodyPr>
          <a:lstStyle/>
          <a:p>
            <a:r>
              <a:rPr lang="en-GB" sz="3200" dirty="0"/>
              <a:t>A. 4,74k</a:t>
            </a:r>
            <a:r>
              <a:rPr lang="el-GR" sz="3200" dirty="0"/>
              <a:t>Ω</a:t>
            </a:r>
            <a:r>
              <a:rPr lang="en-GB" sz="3200" dirty="0"/>
              <a:t> +/- 5%</a:t>
            </a:r>
          </a:p>
          <a:p>
            <a:r>
              <a:rPr lang="en-GB" sz="3200" dirty="0"/>
              <a:t>B. 474</a:t>
            </a:r>
            <a:r>
              <a:rPr lang="el-GR" sz="3200" dirty="0"/>
              <a:t>Ω</a:t>
            </a:r>
            <a:r>
              <a:rPr lang="en-US" sz="3200" dirty="0"/>
              <a:t> +/- 5%</a:t>
            </a:r>
          </a:p>
          <a:p>
            <a:r>
              <a:rPr lang="en-US" sz="3200" dirty="0"/>
              <a:t>C. 47,4</a:t>
            </a:r>
            <a:r>
              <a:rPr lang="el-GR" sz="3200" dirty="0"/>
              <a:t>Ω</a:t>
            </a:r>
            <a:r>
              <a:rPr lang="en-US" sz="3200" dirty="0"/>
              <a:t> +/- 5%</a:t>
            </a:r>
          </a:p>
          <a:p>
            <a:r>
              <a:rPr lang="en-US" sz="3200" dirty="0"/>
              <a:t>D. 4,74k</a:t>
            </a:r>
            <a:r>
              <a:rPr lang="el-GR" sz="3200" dirty="0"/>
              <a:t>Ω</a:t>
            </a:r>
            <a:r>
              <a:rPr lang="en-US" sz="3200" dirty="0"/>
              <a:t> +/- 5%</a:t>
            </a:r>
            <a:endParaRPr lang="en-GB" sz="3200" dirty="0"/>
          </a:p>
        </p:txBody>
      </p:sp>
    </p:spTree>
    <p:custDataLst>
      <p:tags r:id="rId1"/>
    </p:custDataLst>
    <p:extLst>
      <p:ext uri="{BB962C8B-B14F-4D97-AF65-F5344CB8AC3E}">
        <p14:creationId xmlns:p14="http://schemas.microsoft.com/office/powerpoint/2010/main" val="1828934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3</a:t>
            </a:r>
          </a:p>
        </p:txBody>
      </p:sp>
      <p:sp>
        <p:nvSpPr>
          <p:cNvPr id="3" name="Content Placeholder 2"/>
          <p:cNvSpPr>
            <a:spLocks noGrp="1"/>
          </p:cNvSpPr>
          <p:nvPr>
            <p:ph idx="1"/>
          </p:nvPr>
        </p:nvSpPr>
        <p:spPr>
          <a:xfrm>
            <a:off x="1122531" y="1091868"/>
            <a:ext cx="7607557" cy="1456260"/>
          </a:xfrm>
        </p:spPr>
        <p:txBody>
          <a:bodyPr>
            <a:noAutofit/>
          </a:bodyPr>
          <a:lstStyle/>
          <a:p>
            <a:pPr marL="0" indent="0" algn="just">
              <a:buNone/>
            </a:pPr>
            <a:r>
              <a:rPr lang="en-GB" sz="2400" dirty="0"/>
              <a:t>What would the resistance of a resistor be with the following bands.</a:t>
            </a:r>
          </a:p>
          <a:p>
            <a:pPr marL="0" indent="0" algn="just">
              <a:buNone/>
            </a:pPr>
            <a:r>
              <a:rPr lang="en-GB" sz="2400" dirty="0"/>
              <a:t>Green, Blue, Green</a:t>
            </a:r>
          </a:p>
        </p:txBody>
      </p:sp>
      <p:sp>
        <p:nvSpPr>
          <p:cNvPr id="4" name="TextBox 3">
            <a:extLst>
              <a:ext uri="{FF2B5EF4-FFF2-40B4-BE49-F238E27FC236}">
                <a16:creationId xmlns:a16="http://schemas.microsoft.com/office/drawing/2014/main" id="{43E061CC-55E7-6543-8537-911119CD9CCB}"/>
              </a:ext>
            </a:extLst>
          </p:cNvPr>
          <p:cNvSpPr txBox="1"/>
          <p:nvPr/>
        </p:nvSpPr>
        <p:spPr>
          <a:xfrm>
            <a:off x="1122531" y="2718788"/>
            <a:ext cx="3130985" cy="2062103"/>
          </a:xfrm>
          <a:prstGeom prst="rect">
            <a:avLst/>
          </a:prstGeom>
          <a:noFill/>
        </p:spPr>
        <p:txBody>
          <a:bodyPr wrap="none" rtlCol="0">
            <a:spAutoFit/>
          </a:bodyPr>
          <a:lstStyle/>
          <a:p>
            <a:r>
              <a:rPr lang="en-GB" sz="3200" dirty="0"/>
              <a:t>A. 560k</a:t>
            </a:r>
            <a:r>
              <a:rPr lang="el-GR" sz="3200" dirty="0"/>
              <a:t>Ω</a:t>
            </a:r>
            <a:r>
              <a:rPr lang="en-GB" sz="3200" dirty="0"/>
              <a:t> +/- 20%</a:t>
            </a:r>
          </a:p>
          <a:p>
            <a:r>
              <a:rPr lang="en-GB" sz="3200" dirty="0"/>
              <a:t>B. 560K</a:t>
            </a:r>
            <a:r>
              <a:rPr lang="el-GR" sz="3200" dirty="0"/>
              <a:t>Ω</a:t>
            </a:r>
            <a:r>
              <a:rPr lang="en-US" sz="3200" dirty="0"/>
              <a:t> +/- 20%</a:t>
            </a:r>
          </a:p>
          <a:p>
            <a:r>
              <a:rPr lang="en-US" sz="3200" dirty="0"/>
              <a:t>C. 56M</a:t>
            </a:r>
            <a:r>
              <a:rPr lang="el-GR" sz="3200" dirty="0"/>
              <a:t>Ω</a:t>
            </a:r>
            <a:r>
              <a:rPr lang="en-US" sz="3200" dirty="0"/>
              <a:t> +/- 0.5%</a:t>
            </a:r>
          </a:p>
          <a:p>
            <a:r>
              <a:rPr lang="en-US" sz="3200" dirty="0"/>
              <a:t>D. 5M6</a:t>
            </a:r>
            <a:r>
              <a:rPr lang="el-GR" sz="3200" dirty="0"/>
              <a:t>Ω</a:t>
            </a:r>
            <a:r>
              <a:rPr lang="en-US" sz="3200" dirty="0"/>
              <a:t> +/- 20%</a:t>
            </a:r>
            <a:endParaRPr lang="en-GB" sz="3200" dirty="0"/>
          </a:p>
        </p:txBody>
      </p:sp>
    </p:spTree>
    <p:custDataLst>
      <p:tags r:id="rId1"/>
    </p:custDataLst>
    <p:extLst>
      <p:ext uri="{BB962C8B-B14F-4D97-AF65-F5344CB8AC3E}">
        <p14:creationId xmlns:p14="http://schemas.microsoft.com/office/powerpoint/2010/main" val="4356785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4</a:t>
            </a:r>
          </a:p>
        </p:txBody>
      </p:sp>
      <p:sp>
        <p:nvSpPr>
          <p:cNvPr id="3" name="Content Placeholder 2"/>
          <p:cNvSpPr>
            <a:spLocks noGrp="1"/>
          </p:cNvSpPr>
          <p:nvPr>
            <p:ph idx="1"/>
          </p:nvPr>
        </p:nvSpPr>
        <p:spPr>
          <a:xfrm>
            <a:off x="1122531" y="1091868"/>
            <a:ext cx="7607557" cy="773508"/>
          </a:xfrm>
        </p:spPr>
        <p:txBody>
          <a:bodyPr>
            <a:noAutofit/>
          </a:bodyPr>
          <a:lstStyle/>
          <a:p>
            <a:pPr marL="0" indent="0" algn="just">
              <a:buNone/>
            </a:pPr>
            <a:r>
              <a:rPr lang="en-GB" sz="2400" dirty="0"/>
              <a:t>What colour code would signify a resistor with a resistance of 6K8</a:t>
            </a:r>
            <a:r>
              <a:rPr lang="el-GR" sz="2400" dirty="0"/>
              <a:t>Ω</a:t>
            </a:r>
            <a:r>
              <a:rPr lang="en-GB" sz="2400" dirty="0"/>
              <a:t> +-10%?</a:t>
            </a:r>
          </a:p>
        </p:txBody>
      </p:sp>
      <p:sp>
        <p:nvSpPr>
          <p:cNvPr id="4" name="TextBox 3">
            <a:extLst>
              <a:ext uri="{FF2B5EF4-FFF2-40B4-BE49-F238E27FC236}">
                <a16:creationId xmlns:a16="http://schemas.microsoft.com/office/drawing/2014/main" id="{43E061CC-55E7-6543-8537-911119CD9CCB}"/>
              </a:ext>
            </a:extLst>
          </p:cNvPr>
          <p:cNvSpPr txBox="1"/>
          <p:nvPr/>
        </p:nvSpPr>
        <p:spPr>
          <a:xfrm>
            <a:off x="1122531" y="2218916"/>
            <a:ext cx="4821192" cy="2062103"/>
          </a:xfrm>
          <a:prstGeom prst="rect">
            <a:avLst/>
          </a:prstGeom>
          <a:noFill/>
        </p:spPr>
        <p:txBody>
          <a:bodyPr wrap="none" rtlCol="0">
            <a:spAutoFit/>
          </a:bodyPr>
          <a:lstStyle/>
          <a:p>
            <a:r>
              <a:rPr lang="en-GB" sz="3200" dirty="0"/>
              <a:t>A. Blue, Grey, Orange, Silver</a:t>
            </a:r>
          </a:p>
          <a:p>
            <a:r>
              <a:rPr lang="en-GB" sz="3200" dirty="0"/>
              <a:t>B. </a:t>
            </a:r>
            <a:r>
              <a:rPr lang="en-US" sz="3200" dirty="0"/>
              <a:t>Blue, Grey, Red, Silver</a:t>
            </a:r>
          </a:p>
          <a:p>
            <a:r>
              <a:rPr lang="en-US" sz="3200" dirty="0"/>
              <a:t>C. Blue, Grey, Red</a:t>
            </a:r>
          </a:p>
          <a:p>
            <a:r>
              <a:rPr lang="en-US" sz="3200" dirty="0"/>
              <a:t>D. Blue, Grey, Brown, Silver</a:t>
            </a:r>
            <a:endParaRPr lang="en-GB" sz="3200" dirty="0"/>
          </a:p>
        </p:txBody>
      </p:sp>
    </p:spTree>
    <p:custDataLst>
      <p:tags r:id="rId1"/>
    </p:custDataLst>
    <p:extLst>
      <p:ext uri="{BB962C8B-B14F-4D97-AF65-F5344CB8AC3E}">
        <p14:creationId xmlns:p14="http://schemas.microsoft.com/office/powerpoint/2010/main" val="3927494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5</a:t>
            </a:r>
          </a:p>
        </p:txBody>
      </p:sp>
      <p:sp>
        <p:nvSpPr>
          <p:cNvPr id="3" name="Content Placeholder 2"/>
          <p:cNvSpPr>
            <a:spLocks noGrp="1"/>
          </p:cNvSpPr>
          <p:nvPr>
            <p:ph idx="1"/>
          </p:nvPr>
        </p:nvSpPr>
        <p:spPr>
          <a:xfrm>
            <a:off x="1122531" y="1091868"/>
            <a:ext cx="7607557" cy="761316"/>
          </a:xfrm>
        </p:spPr>
        <p:txBody>
          <a:bodyPr>
            <a:noAutofit/>
          </a:bodyPr>
          <a:lstStyle/>
          <a:p>
            <a:pPr marL="0" indent="0" algn="just">
              <a:buNone/>
            </a:pPr>
            <a:r>
              <a:rPr lang="en-GB" sz="2400" dirty="0"/>
              <a:t>What colour code would signify a resistor with a resistance of 1,8</a:t>
            </a:r>
            <a:r>
              <a:rPr lang="el-GR" sz="2400" dirty="0"/>
              <a:t>Ω</a:t>
            </a:r>
            <a:r>
              <a:rPr lang="en-GB" sz="2400" dirty="0"/>
              <a:t> +-0,5% 15ppm?</a:t>
            </a:r>
          </a:p>
        </p:txBody>
      </p:sp>
      <p:sp>
        <p:nvSpPr>
          <p:cNvPr id="4" name="TextBox 3">
            <a:extLst>
              <a:ext uri="{FF2B5EF4-FFF2-40B4-BE49-F238E27FC236}">
                <a16:creationId xmlns:a16="http://schemas.microsoft.com/office/drawing/2014/main" id="{43E061CC-55E7-6543-8537-911119CD9CCB}"/>
              </a:ext>
            </a:extLst>
          </p:cNvPr>
          <p:cNvSpPr txBox="1"/>
          <p:nvPr/>
        </p:nvSpPr>
        <p:spPr>
          <a:xfrm>
            <a:off x="1122531" y="2218916"/>
            <a:ext cx="7607019" cy="2062103"/>
          </a:xfrm>
          <a:prstGeom prst="rect">
            <a:avLst/>
          </a:prstGeom>
          <a:noFill/>
        </p:spPr>
        <p:txBody>
          <a:bodyPr wrap="none" rtlCol="0">
            <a:spAutoFit/>
          </a:bodyPr>
          <a:lstStyle/>
          <a:p>
            <a:r>
              <a:rPr lang="en-GB" sz="3200" dirty="0"/>
              <a:t>A. Brown, Grey, Black, Silver, Green, Orange</a:t>
            </a:r>
          </a:p>
          <a:p>
            <a:r>
              <a:rPr lang="en-GB" sz="3200" dirty="0"/>
              <a:t>B. </a:t>
            </a:r>
            <a:r>
              <a:rPr lang="en-US" sz="3200" dirty="0"/>
              <a:t>Brown, Grey, Gold, Green, Orange</a:t>
            </a:r>
          </a:p>
          <a:p>
            <a:r>
              <a:rPr lang="en-US" sz="3200" dirty="0"/>
              <a:t>C. Brown, Grey, Brown, Silver, Green, Orange</a:t>
            </a:r>
          </a:p>
          <a:p>
            <a:r>
              <a:rPr lang="en-US" sz="3200" dirty="0"/>
              <a:t>D. Brown, Grey, Black, Silver, Green</a:t>
            </a:r>
            <a:endParaRPr lang="en-GB" sz="3200" dirty="0"/>
          </a:p>
        </p:txBody>
      </p:sp>
    </p:spTree>
    <p:custDataLst>
      <p:tags r:id="rId1"/>
    </p:custDataLst>
    <p:extLst>
      <p:ext uri="{BB962C8B-B14F-4D97-AF65-F5344CB8AC3E}">
        <p14:creationId xmlns:p14="http://schemas.microsoft.com/office/powerpoint/2010/main" val="18482684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6</a:t>
            </a:r>
          </a:p>
        </p:txBody>
      </p:sp>
      <p:sp>
        <p:nvSpPr>
          <p:cNvPr id="3" name="Content Placeholder 2"/>
          <p:cNvSpPr>
            <a:spLocks noGrp="1"/>
          </p:cNvSpPr>
          <p:nvPr>
            <p:ph idx="1"/>
          </p:nvPr>
        </p:nvSpPr>
        <p:spPr>
          <a:xfrm>
            <a:off x="1122531" y="1091868"/>
            <a:ext cx="7607557" cy="845420"/>
          </a:xfrm>
        </p:spPr>
        <p:txBody>
          <a:bodyPr>
            <a:noAutofit/>
          </a:bodyPr>
          <a:lstStyle/>
          <a:p>
            <a:pPr marL="0" indent="0" algn="just">
              <a:buNone/>
            </a:pPr>
            <a:r>
              <a:rPr lang="en-GB" sz="2400" dirty="0"/>
              <a:t>Drag the bars onto the resistor to indicate that it has a resistance of 370k</a:t>
            </a:r>
            <a:r>
              <a:rPr lang="el-GR" sz="2400" dirty="0"/>
              <a:t>Ω</a:t>
            </a:r>
            <a:r>
              <a:rPr lang="en-US" sz="2400" dirty="0"/>
              <a:t> and a tolerance of 3%.</a:t>
            </a:r>
            <a:endParaRPr lang="en-GB" sz="2400" dirty="0"/>
          </a:p>
          <a:p>
            <a:pPr marL="0" indent="0" algn="just">
              <a:buNone/>
            </a:pPr>
            <a:endParaRPr lang="en-GB" sz="2400" dirty="0"/>
          </a:p>
        </p:txBody>
      </p:sp>
      <p:sp>
        <p:nvSpPr>
          <p:cNvPr id="4" name="Rectangle 3">
            <a:extLst>
              <a:ext uri="{FF2B5EF4-FFF2-40B4-BE49-F238E27FC236}">
                <a16:creationId xmlns:a16="http://schemas.microsoft.com/office/drawing/2014/main" id="{BA1F1030-B4F1-7C49-A2EC-3E7BC748A71B}"/>
              </a:ext>
            </a:extLst>
          </p:cNvPr>
          <p:cNvSpPr/>
          <p:nvPr/>
        </p:nvSpPr>
        <p:spPr>
          <a:xfrm>
            <a:off x="1122530" y="1937288"/>
            <a:ext cx="7324045" cy="25231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Img22</a:t>
            </a:r>
          </a:p>
        </p:txBody>
      </p:sp>
    </p:spTree>
    <p:custDataLst>
      <p:tags r:id="rId1"/>
    </p:custDataLst>
    <p:extLst>
      <p:ext uri="{BB962C8B-B14F-4D97-AF65-F5344CB8AC3E}">
        <p14:creationId xmlns:p14="http://schemas.microsoft.com/office/powerpoint/2010/main" val="28272021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7</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122531" y="1091868"/>
                <a:ext cx="7607557" cy="845420"/>
              </a:xfrm>
            </p:spPr>
            <p:txBody>
              <a:bodyPr>
                <a:noAutofit/>
              </a:bodyPr>
              <a:lstStyle/>
              <a:p>
                <a:pPr marL="0" indent="0">
                  <a:buNone/>
                </a:pPr>
                <a:r>
                  <a:rPr lang="en-US" sz="2400" dirty="0"/>
                  <a:t>If </a:t>
                </a:r>
                <a14:m>
                  <m:oMath xmlns:m="http://schemas.openxmlformats.org/officeDocument/2006/math">
                    <m:r>
                      <a:rPr lang="en-US" sz="2400" i="1">
                        <a:latin typeface="Cambria Math" panose="02040503050406030204" pitchFamily="18" charset="0"/>
                      </a:rPr>
                      <m:t>𝑉</m:t>
                    </m:r>
                    <m:r>
                      <a:rPr lang="en-US" sz="2400" i="1">
                        <a:latin typeface="Cambria Math" panose="02040503050406030204" pitchFamily="18" charset="0"/>
                      </a:rPr>
                      <m:t>=</m:t>
                    </m:r>
                    <m:r>
                      <a:rPr lang="en-US" sz="2400" i="1">
                        <a:latin typeface="Cambria Math" panose="02040503050406030204" pitchFamily="18" charset="0"/>
                      </a:rPr>
                      <m:t>𝐼𝑅</m:t>
                    </m:r>
                  </m:oMath>
                </a14:m>
                <a:r>
                  <a:rPr lang="en-GB" sz="2400" dirty="0"/>
                  <a:t>, which equation would you use to calculate the current flowing in a circuit?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122531" y="1091868"/>
                <a:ext cx="7607557" cy="845420"/>
              </a:xfrm>
              <a:blipFill>
                <a:blip r:embed="rId4"/>
                <a:stretch>
                  <a:fillRect l="-1167" t="-7353" b="-441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5C81CDBE-18EE-2E44-B242-A1169AABD9F8}"/>
                  </a:ext>
                </a:extLst>
              </p:cNvPr>
              <p:cNvSpPr txBox="1"/>
              <p:nvPr/>
            </p:nvSpPr>
            <p:spPr>
              <a:xfrm>
                <a:off x="1122531" y="1937288"/>
                <a:ext cx="1837170" cy="2513958"/>
              </a:xfrm>
              <a:prstGeom prst="rect">
                <a:avLst/>
              </a:prstGeom>
              <a:noFill/>
            </p:spPr>
            <p:txBody>
              <a:bodyPr wrap="none" rtlCol="0">
                <a:spAutoFit/>
              </a:bodyPr>
              <a:lstStyle/>
              <a:p>
                <a:r>
                  <a:rPr lang="en-GB" sz="3200" dirty="0"/>
                  <a:t>A. R </a:t>
                </a:r>
                <a14:m>
                  <m:oMath xmlns:m="http://schemas.openxmlformats.org/officeDocument/2006/math">
                    <m:r>
                      <a:rPr lang="en-US" sz="3200" b="0" i="1" smtClean="0">
                        <a:latin typeface="Cambria Math" panose="02040503050406030204" pitchFamily="18" charset="0"/>
                      </a:rPr>
                      <m:t>=</m:t>
                    </m:r>
                    <m:r>
                      <a:rPr lang="en-US" sz="3200" b="0" i="1" smtClean="0">
                        <a:latin typeface="Cambria Math" panose="02040503050406030204" pitchFamily="18" charset="0"/>
                      </a:rPr>
                      <m:t>𝐼𝑉</m:t>
                    </m:r>
                  </m:oMath>
                </a14:m>
                <a:endParaRPr lang="en-GB" sz="3200" dirty="0"/>
              </a:p>
              <a:p>
                <a:r>
                  <a:rPr lang="en-GB" sz="3200" dirty="0"/>
                  <a:t>B. </a:t>
                </a:r>
                <a14:m>
                  <m:oMath xmlns:m="http://schemas.openxmlformats.org/officeDocument/2006/math">
                    <m:r>
                      <a:rPr lang="en-US" sz="3200" b="0" i="1" smtClean="0">
                        <a:latin typeface="Cambria Math" panose="02040503050406030204" pitchFamily="18" charset="0"/>
                      </a:rPr>
                      <m:t>𝐼</m:t>
                    </m:r>
                    <m:r>
                      <a:rPr lang="en-US" sz="3200" b="0" i="1" smtClean="0">
                        <a:latin typeface="Cambria Math" panose="02040503050406030204" pitchFamily="18" charset="0"/>
                      </a:rPr>
                      <m:t>=</m:t>
                    </m:r>
                    <m:r>
                      <a:rPr lang="en-US" sz="3200" b="0" i="1" smtClean="0">
                        <a:latin typeface="Cambria Math" panose="02040503050406030204" pitchFamily="18" charset="0"/>
                      </a:rPr>
                      <m:t>𝑉𝑅</m:t>
                    </m:r>
                  </m:oMath>
                </a14:m>
                <a:endParaRPr lang="en-GB" sz="3200" dirty="0"/>
              </a:p>
              <a:p>
                <a:r>
                  <a:rPr lang="en-US" sz="3200" dirty="0"/>
                  <a:t>C. </a:t>
                </a:r>
                <a14:m>
                  <m:oMath xmlns:m="http://schemas.openxmlformats.org/officeDocument/2006/math">
                    <m:r>
                      <a:rPr lang="en-US" sz="3200" b="0" i="1" smtClean="0">
                        <a:latin typeface="Cambria Math" panose="02040503050406030204" pitchFamily="18" charset="0"/>
                      </a:rPr>
                      <m:t>𝑅</m:t>
                    </m:r>
                    <m:r>
                      <a:rPr lang="en-US" sz="3200" b="0" i="1" smtClean="0">
                        <a:latin typeface="Cambria Math" panose="02040503050406030204" pitchFamily="18" charset="0"/>
                      </a:rPr>
                      <m:t>=</m:t>
                    </m:r>
                    <m:f>
                      <m:fPr>
                        <m:ctrlPr>
                          <a:rPr lang="en-US" sz="3200" b="0" i="1" smtClean="0">
                            <a:latin typeface="Cambria Math" panose="02040503050406030204" pitchFamily="18" charset="0"/>
                          </a:rPr>
                        </m:ctrlPr>
                      </m:fPr>
                      <m:num>
                        <m:r>
                          <a:rPr lang="en-US" sz="3200" b="0" i="1" smtClean="0">
                            <a:latin typeface="Cambria Math" panose="02040503050406030204" pitchFamily="18" charset="0"/>
                          </a:rPr>
                          <m:t>𝑉</m:t>
                        </m:r>
                      </m:num>
                      <m:den>
                        <m:r>
                          <a:rPr lang="en-US" sz="3200" b="0" i="1" smtClean="0">
                            <a:latin typeface="Cambria Math" panose="02040503050406030204" pitchFamily="18" charset="0"/>
                          </a:rPr>
                          <m:t>𝐼</m:t>
                        </m:r>
                      </m:den>
                    </m:f>
                  </m:oMath>
                </a14:m>
                <a:endParaRPr lang="en-US" sz="3200" dirty="0"/>
              </a:p>
              <a:p>
                <a:r>
                  <a:rPr lang="en-US" sz="3200" dirty="0"/>
                  <a:t>D. </a:t>
                </a:r>
                <a14:m>
                  <m:oMath xmlns:m="http://schemas.openxmlformats.org/officeDocument/2006/math">
                    <m:r>
                      <a:rPr lang="en-US" sz="3200" b="0" i="1" smtClean="0">
                        <a:latin typeface="Cambria Math" panose="02040503050406030204" pitchFamily="18" charset="0"/>
                      </a:rPr>
                      <m:t>𝐼</m:t>
                    </m:r>
                    <m:r>
                      <a:rPr lang="en-US" sz="3200" b="0" i="1" smtClean="0">
                        <a:latin typeface="Cambria Math" panose="02040503050406030204" pitchFamily="18" charset="0"/>
                      </a:rPr>
                      <m:t>=</m:t>
                    </m:r>
                    <m:f>
                      <m:fPr>
                        <m:ctrlPr>
                          <a:rPr lang="en-US" sz="3200" b="0" i="1" smtClean="0">
                            <a:latin typeface="Cambria Math" panose="02040503050406030204" pitchFamily="18" charset="0"/>
                          </a:rPr>
                        </m:ctrlPr>
                      </m:fPr>
                      <m:num>
                        <m:r>
                          <a:rPr lang="en-US" sz="3200" b="0" i="1" smtClean="0">
                            <a:latin typeface="Cambria Math" panose="02040503050406030204" pitchFamily="18" charset="0"/>
                          </a:rPr>
                          <m:t>𝑉</m:t>
                        </m:r>
                      </m:num>
                      <m:den>
                        <m:r>
                          <a:rPr lang="en-US" sz="3200" b="0" i="1" smtClean="0">
                            <a:latin typeface="Cambria Math" panose="02040503050406030204" pitchFamily="18" charset="0"/>
                          </a:rPr>
                          <m:t>𝑅</m:t>
                        </m:r>
                      </m:den>
                    </m:f>
                  </m:oMath>
                </a14:m>
                <a:endParaRPr lang="en-US" sz="3200" dirty="0"/>
              </a:p>
            </p:txBody>
          </p:sp>
        </mc:Choice>
        <mc:Fallback xmlns="">
          <p:sp>
            <p:nvSpPr>
              <p:cNvPr id="4" name="TextBox 3">
                <a:extLst>
                  <a:ext uri="{FF2B5EF4-FFF2-40B4-BE49-F238E27FC236}">
                    <a16:creationId xmlns:a16="http://schemas.microsoft.com/office/drawing/2014/main" id="{5C81CDBE-18EE-2E44-B242-A1169AABD9F8}"/>
                  </a:ext>
                </a:extLst>
              </p:cNvPr>
              <p:cNvSpPr txBox="1">
                <a:spLocks noRot="1" noChangeAspect="1" noMove="1" noResize="1" noEditPoints="1" noAdjustHandles="1" noChangeArrowheads="1" noChangeShapeType="1" noTextEdit="1"/>
              </p:cNvSpPr>
              <p:nvPr/>
            </p:nvSpPr>
            <p:spPr>
              <a:xfrm>
                <a:off x="1122531" y="1937288"/>
                <a:ext cx="1837170" cy="2513958"/>
              </a:xfrm>
              <a:prstGeom prst="rect">
                <a:avLst/>
              </a:prstGeom>
              <a:blipFill>
                <a:blip r:embed="rId5"/>
                <a:stretch>
                  <a:fillRect l="-7534" t="-3030" r="-685" b="-1010"/>
                </a:stretch>
              </a:blipFill>
            </p:spPr>
            <p:txBody>
              <a:bodyPr/>
              <a:lstStyle/>
              <a:p>
                <a:r>
                  <a:rPr lang="en-GB">
                    <a:noFill/>
                  </a:rPr>
                  <a:t> </a:t>
                </a:r>
              </a:p>
            </p:txBody>
          </p:sp>
        </mc:Fallback>
      </mc:AlternateContent>
    </p:spTree>
    <p:custDataLst>
      <p:tags r:id="rId1"/>
    </p:custDataLst>
    <p:extLst>
      <p:ext uri="{BB962C8B-B14F-4D97-AF65-F5344CB8AC3E}">
        <p14:creationId xmlns:p14="http://schemas.microsoft.com/office/powerpoint/2010/main" val="42288254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8</a:t>
            </a:r>
          </a:p>
        </p:txBody>
      </p:sp>
      <p:sp>
        <p:nvSpPr>
          <p:cNvPr id="3" name="Content Placeholder 2"/>
          <p:cNvSpPr>
            <a:spLocks noGrp="1"/>
          </p:cNvSpPr>
          <p:nvPr>
            <p:ph idx="1"/>
          </p:nvPr>
        </p:nvSpPr>
        <p:spPr>
          <a:xfrm>
            <a:off x="1122531" y="1091868"/>
            <a:ext cx="7607557" cy="1155386"/>
          </a:xfrm>
        </p:spPr>
        <p:txBody>
          <a:bodyPr>
            <a:noAutofit/>
          </a:bodyPr>
          <a:lstStyle/>
          <a:p>
            <a:pPr marL="0" indent="0" algn="just">
              <a:buNone/>
            </a:pPr>
            <a:r>
              <a:rPr lang="en-US" sz="2400" dirty="0"/>
              <a:t>If the total voltage in a circuit is 8.4V and the total current flowing in the circuit is 22mA, what is the total resistance in the circuit?</a:t>
            </a:r>
            <a:endParaRPr lang="en-GB" sz="2400" dirty="0"/>
          </a:p>
          <a:p>
            <a:pPr marL="0" indent="0" algn="just">
              <a:buNone/>
            </a:pPr>
            <a:endParaRPr lang="en-GB" sz="2400" dirty="0"/>
          </a:p>
        </p:txBody>
      </p:sp>
    </p:spTree>
    <p:custDataLst>
      <p:tags r:id="rId1"/>
    </p:custDataLst>
    <p:extLst>
      <p:ext uri="{BB962C8B-B14F-4D97-AF65-F5344CB8AC3E}">
        <p14:creationId xmlns:p14="http://schemas.microsoft.com/office/powerpoint/2010/main" val="40767851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Vid01</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2246769"/>
          </a:xfrm>
          <a:prstGeom prst="rect">
            <a:avLst/>
          </a:prstGeom>
        </p:spPr>
        <p:txBody>
          <a:bodyPr wrap="square">
            <a:spAutoFit/>
          </a:bodyPr>
          <a:lstStyle/>
          <a:p>
            <a:r>
              <a:rPr lang="en-GB" dirty="0"/>
              <a:t>A step by step instruction video for creating the circuit presented by an expert. Major points to cover include:</a:t>
            </a:r>
          </a:p>
          <a:p>
            <a:pPr marL="342900" indent="-342900">
              <a:buFont typeface="+mj-lt"/>
              <a:buAutoNum type="arabicPeriod"/>
            </a:pPr>
            <a:r>
              <a:rPr lang="en-GB" dirty="0"/>
              <a:t>Connect battery terminals to power rails</a:t>
            </a:r>
          </a:p>
          <a:p>
            <a:pPr marL="342900" indent="-342900">
              <a:buFont typeface="+mj-lt"/>
              <a:buAutoNum type="arabicPeriod"/>
            </a:pPr>
            <a:r>
              <a:rPr lang="en-GB" dirty="0"/>
              <a:t>Connect resistor</a:t>
            </a:r>
          </a:p>
          <a:p>
            <a:pPr marL="342900" indent="-342900">
              <a:buFont typeface="+mj-lt"/>
              <a:buAutoNum type="arabicPeriod"/>
            </a:pPr>
            <a:r>
              <a:rPr lang="en-GB" dirty="0"/>
              <a:t>Connect resistor to power rails with jumper leads</a:t>
            </a:r>
          </a:p>
          <a:p>
            <a:pPr marL="342900" indent="-342900">
              <a:buFont typeface="+mj-lt"/>
              <a:buAutoNum type="arabicPeriod"/>
            </a:pPr>
            <a:r>
              <a:rPr lang="en-GB" dirty="0"/>
              <a:t>Compare circuit to schematic showing that the components are connected in the same way even though it might look a bit different.</a:t>
            </a:r>
          </a:p>
          <a:p>
            <a:endParaRPr lang="en-US" sz="1400" dirty="0"/>
          </a:p>
        </p:txBody>
      </p:sp>
    </p:spTree>
    <p:custDataLst>
      <p:tags r:id="rId1"/>
    </p:custDataLst>
    <p:extLst>
      <p:ext uri="{BB962C8B-B14F-4D97-AF65-F5344CB8AC3E}">
        <p14:creationId xmlns:p14="http://schemas.microsoft.com/office/powerpoint/2010/main" val="2676588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000"/>
              <a:t>Unit 3.1</a:t>
            </a:r>
            <a:r>
              <a:rPr lang="en-GB" sz="3000" dirty="0"/>
              <a:t>: Getting to Know Resistors</a:t>
            </a:r>
          </a:p>
        </p:txBody>
      </p:sp>
    </p:spTree>
    <p:custDataLst>
      <p:tags r:id="rId1"/>
    </p:custDataLst>
    <p:extLst>
      <p:ext uri="{BB962C8B-B14F-4D97-AF65-F5344CB8AC3E}">
        <p14:creationId xmlns:p14="http://schemas.microsoft.com/office/powerpoint/2010/main" val="17990614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Vid02</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3539430"/>
          </a:xfrm>
          <a:prstGeom prst="rect">
            <a:avLst/>
          </a:prstGeom>
        </p:spPr>
        <p:txBody>
          <a:bodyPr wrap="square">
            <a:spAutoFit/>
          </a:bodyPr>
          <a:lstStyle/>
          <a:p>
            <a:r>
              <a:rPr lang="en-GB" sz="1400" dirty="0"/>
              <a:t>A step by step instruction video for doing the measurements presented by an expert. Major points to cover include:</a:t>
            </a:r>
          </a:p>
          <a:p>
            <a:pPr marL="342900" indent="-342900">
              <a:buFont typeface="+mj-lt"/>
              <a:buAutoNum type="arabicPeriod"/>
            </a:pPr>
            <a:r>
              <a:rPr lang="en-GB" sz="1400" dirty="0"/>
              <a:t>How to measure the voltage</a:t>
            </a:r>
          </a:p>
          <a:p>
            <a:pPr marL="342900" indent="-342900">
              <a:buFont typeface="+mj-lt"/>
              <a:buAutoNum type="arabicPeriod"/>
            </a:pPr>
            <a:r>
              <a:rPr lang="en-GB" sz="1400" dirty="0"/>
              <a:t>How to measure the current</a:t>
            </a:r>
          </a:p>
          <a:p>
            <a:pPr marL="342900" indent="-342900">
              <a:buFont typeface="+mj-lt"/>
              <a:buAutoNum type="arabicPeriod"/>
            </a:pPr>
            <a:r>
              <a:rPr lang="en-GB" sz="1400" dirty="0"/>
              <a:t>How to calculate the resistance</a:t>
            </a:r>
          </a:p>
          <a:p>
            <a:pPr marL="800100" lvl="1" indent="-342900">
              <a:buFont typeface="+mj-lt"/>
              <a:buAutoNum type="arabicPeriod"/>
            </a:pPr>
            <a:r>
              <a:rPr lang="en-GB" sz="1400" dirty="0"/>
              <a:t>Show</a:t>
            </a:r>
            <a:r>
              <a:rPr lang="en-US" sz="1400" dirty="0"/>
              <a:t> Ohm</a:t>
            </a:r>
            <a:r>
              <a:rPr lang="en-GB" sz="1400" dirty="0"/>
              <a:t>’s Law triangle</a:t>
            </a:r>
          </a:p>
          <a:p>
            <a:pPr marL="800100" lvl="1" indent="-342900">
              <a:buFont typeface="+mj-lt"/>
              <a:buAutoNum type="arabicPeriod"/>
            </a:pPr>
            <a:r>
              <a:rPr lang="en-GB" sz="1400" dirty="0"/>
              <a:t>Show calculation for resistance</a:t>
            </a:r>
          </a:p>
          <a:p>
            <a:pPr marL="800100" lvl="1" indent="-342900">
              <a:buFont typeface="+mj-lt"/>
              <a:buAutoNum type="arabicPeriod"/>
            </a:pPr>
            <a:r>
              <a:rPr lang="en-GB" sz="1400" dirty="0"/>
              <a:t>Do calculations</a:t>
            </a:r>
          </a:p>
          <a:p>
            <a:pPr marL="800100" lvl="1" indent="-342900">
              <a:buFont typeface="+mj-lt"/>
              <a:buAutoNum type="arabicPeriod"/>
            </a:pPr>
            <a:r>
              <a:rPr lang="en-GB" sz="1400" dirty="0"/>
              <a:t>Emphasise units and changing units throughout (mA – A and ohms to k ohms)</a:t>
            </a:r>
          </a:p>
          <a:p>
            <a:pPr marL="342900" indent="-342900">
              <a:buFont typeface="+mj-lt"/>
              <a:buAutoNum type="arabicPeriod"/>
            </a:pPr>
            <a:r>
              <a:rPr lang="en-GB" sz="1400" dirty="0"/>
              <a:t>Disconnect battery and measure resistance directly</a:t>
            </a:r>
          </a:p>
          <a:p>
            <a:pPr marL="342900" indent="-342900">
              <a:buFont typeface="+mj-lt"/>
              <a:buAutoNum type="arabicPeriod"/>
            </a:pPr>
            <a:r>
              <a:rPr lang="en-GB" sz="1400" dirty="0"/>
              <a:t>Stress that direct resistance must never be measured in a live circuit </a:t>
            </a:r>
            <a:r>
              <a:rPr lang="mr-IN" sz="1400" dirty="0"/>
              <a:t>–</a:t>
            </a:r>
            <a:r>
              <a:rPr lang="en-GB" sz="1400" dirty="0"/>
              <a:t> it can damage the </a:t>
            </a:r>
            <a:r>
              <a:rPr lang="en-GB" sz="1400" dirty="0" err="1"/>
              <a:t>multimeter</a:t>
            </a:r>
            <a:r>
              <a:rPr lang="en-GB" sz="1400" dirty="0"/>
              <a:t>.</a:t>
            </a:r>
          </a:p>
          <a:p>
            <a:pPr marL="342900" indent="-342900">
              <a:buFont typeface="+mj-lt"/>
              <a:buAutoNum type="arabicPeriod"/>
            </a:pPr>
            <a:r>
              <a:rPr lang="en-GB" sz="1400" dirty="0"/>
              <a:t>Compare measured to calculated measures of resistance. Explain difference as due to small amount of resistance in the wires and battery, hence most resistance from the resistor</a:t>
            </a:r>
          </a:p>
          <a:p>
            <a:pPr marL="342900" indent="-342900">
              <a:buFont typeface="+mj-lt"/>
              <a:buAutoNum type="arabicPeriod"/>
            </a:pPr>
            <a:endParaRPr lang="en-GB" sz="1400" dirty="0"/>
          </a:p>
          <a:p>
            <a:r>
              <a:rPr lang="en-GB" sz="1400" dirty="0"/>
              <a:t>This is because we can generally ignore the resistance of wires in circuits (wires provide very little resistance) which means that almost all that resistance was being provided by the resistor. Therefore, we can say that the resistance of the resistor we used was about 470k</a:t>
            </a:r>
            <a:r>
              <a:rPr lang="el-GR" sz="1400" dirty="0"/>
              <a:t>Ω</a:t>
            </a:r>
            <a:r>
              <a:rPr lang="en-GB" sz="1400" dirty="0"/>
              <a:t>s.</a:t>
            </a:r>
          </a:p>
        </p:txBody>
      </p:sp>
    </p:spTree>
    <p:custDataLst>
      <p:tags r:id="rId1"/>
    </p:custDataLst>
    <p:extLst>
      <p:ext uri="{BB962C8B-B14F-4D97-AF65-F5344CB8AC3E}">
        <p14:creationId xmlns:p14="http://schemas.microsoft.com/office/powerpoint/2010/main" val="23469255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Image Briefing – Img15</a:t>
            </a:r>
          </a:p>
        </p:txBody>
      </p:sp>
      <p:sp>
        <p:nvSpPr>
          <p:cNvPr id="4" name="TextBox 3">
            <a:extLst>
              <a:ext uri="{FF2B5EF4-FFF2-40B4-BE49-F238E27FC236}">
                <a16:creationId xmlns:a16="http://schemas.microsoft.com/office/drawing/2014/main" id="{9185B5F6-454F-1545-9F48-73FA51748984}"/>
              </a:ext>
            </a:extLst>
          </p:cNvPr>
          <p:cNvSpPr txBox="1"/>
          <p:nvPr/>
        </p:nvSpPr>
        <p:spPr>
          <a:xfrm>
            <a:off x="4293179" y="2371239"/>
            <a:ext cx="1653017" cy="707886"/>
          </a:xfrm>
          <a:prstGeom prst="rect">
            <a:avLst/>
          </a:prstGeom>
          <a:noFill/>
        </p:spPr>
        <p:txBody>
          <a:bodyPr wrap="none" rtlCol="0">
            <a:spAutoFit/>
          </a:bodyPr>
          <a:lstStyle/>
          <a:p>
            <a:r>
              <a:rPr lang="en-GB" sz="4000" dirty="0"/>
              <a:t>470k</a:t>
            </a:r>
            <a:r>
              <a:rPr lang="el-GR" sz="4000" dirty="0"/>
              <a:t>Ω</a:t>
            </a:r>
            <a:r>
              <a:rPr lang="en-US" sz="4000" dirty="0"/>
              <a:t> </a:t>
            </a:r>
            <a:endParaRPr lang="en-GB" sz="4000" dirty="0"/>
          </a:p>
        </p:txBody>
      </p:sp>
      <p:sp>
        <p:nvSpPr>
          <p:cNvPr id="5" name="TextBox 4">
            <a:extLst>
              <a:ext uri="{FF2B5EF4-FFF2-40B4-BE49-F238E27FC236}">
                <a16:creationId xmlns:a16="http://schemas.microsoft.com/office/drawing/2014/main" id="{8987494B-07DE-F34B-8696-BC948BC9E14D}"/>
              </a:ext>
            </a:extLst>
          </p:cNvPr>
          <p:cNvSpPr txBox="1"/>
          <p:nvPr/>
        </p:nvSpPr>
        <p:spPr>
          <a:xfrm>
            <a:off x="4293177" y="775978"/>
            <a:ext cx="2040943" cy="707886"/>
          </a:xfrm>
          <a:prstGeom prst="rect">
            <a:avLst/>
          </a:prstGeom>
          <a:noFill/>
        </p:spPr>
        <p:txBody>
          <a:bodyPr wrap="none" rtlCol="0">
            <a:spAutoFit/>
          </a:bodyPr>
          <a:lstStyle/>
          <a:p>
            <a:r>
              <a:rPr lang="en-GB" sz="4000" dirty="0"/>
              <a:t>493,5k</a:t>
            </a:r>
            <a:r>
              <a:rPr lang="el-GR" sz="4000" dirty="0"/>
              <a:t>Ω</a:t>
            </a:r>
            <a:r>
              <a:rPr lang="en-US" sz="4000" dirty="0"/>
              <a:t> </a:t>
            </a:r>
            <a:endParaRPr lang="en-GB" sz="4000" dirty="0"/>
          </a:p>
        </p:txBody>
      </p:sp>
      <p:sp>
        <p:nvSpPr>
          <p:cNvPr id="6" name="TextBox 5">
            <a:extLst>
              <a:ext uri="{FF2B5EF4-FFF2-40B4-BE49-F238E27FC236}">
                <a16:creationId xmlns:a16="http://schemas.microsoft.com/office/drawing/2014/main" id="{4259CE73-ACE5-F347-8FDF-6CD20003C6F0}"/>
              </a:ext>
            </a:extLst>
          </p:cNvPr>
          <p:cNvSpPr txBox="1"/>
          <p:nvPr/>
        </p:nvSpPr>
        <p:spPr>
          <a:xfrm>
            <a:off x="4293178" y="4099496"/>
            <a:ext cx="2040943" cy="707886"/>
          </a:xfrm>
          <a:prstGeom prst="rect">
            <a:avLst/>
          </a:prstGeom>
          <a:noFill/>
        </p:spPr>
        <p:txBody>
          <a:bodyPr wrap="none" rtlCol="0">
            <a:spAutoFit/>
          </a:bodyPr>
          <a:lstStyle/>
          <a:p>
            <a:r>
              <a:rPr lang="en-GB" sz="4000" dirty="0"/>
              <a:t>447,6k</a:t>
            </a:r>
            <a:r>
              <a:rPr lang="el-GR" sz="4000" dirty="0"/>
              <a:t>Ω</a:t>
            </a:r>
            <a:r>
              <a:rPr lang="en-US" sz="4000" dirty="0"/>
              <a:t> </a:t>
            </a:r>
            <a:endParaRPr lang="en-GB" sz="4000" dirty="0"/>
          </a:p>
        </p:txBody>
      </p:sp>
      <p:cxnSp>
        <p:nvCxnSpPr>
          <p:cNvPr id="8" name="Straight Connector 7">
            <a:extLst>
              <a:ext uri="{FF2B5EF4-FFF2-40B4-BE49-F238E27FC236}">
                <a16:creationId xmlns:a16="http://schemas.microsoft.com/office/drawing/2014/main" id="{66AC0274-8722-B64D-B28A-16CAA6BF9D78}"/>
              </a:ext>
            </a:extLst>
          </p:cNvPr>
          <p:cNvCxnSpPr>
            <a:cxnSpLocks/>
          </p:cNvCxnSpPr>
          <p:nvPr/>
        </p:nvCxnSpPr>
        <p:spPr>
          <a:xfrm>
            <a:off x="5086421" y="3144026"/>
            <a:ext cx="0" cy="877980"/>
          </a:xfrm>
          <a:prstGeom prst="line">
            <a:avLst/>
          </a:prstGeom>
          <a:ln w="7620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6D25E54-A9AC-934B-BCA2-0A3A8C64EBF6}"/>
              </a:ext>
            </a:extLst>
          </p:cNvPr>
          <p:cNvCxnSpPr>
            <a:cxnSpLocks/>
          </p:cNvCxnSpPr>
          <p:nvPr/>
        </p:nvCxnSpPr>
        <p:spPr>
          <a:xfrm flipV="1">
            <a:off x="5135580" y="1403672"/>
            <a:ext cx="0" cy="952069"/>
          </a:xfrm>
          <a:prstGeom prst="line">
            <a:avLst/>
          </a:prstGeom>
          <a:ln w="7620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E7C4C16-3F39-2B4E-8CD2-922B3FD47347}"/>
              </a:ext>
            </a:extLst>
          </p:cNvPr>
          <p:cNvSpPr txBox="1"/>
          <p:nvPr/>
        </p:nvSpPr>
        <p:spPr>
          <a:xfrm>
            <a:off x="5313648" y="3340352"/>
            <a:ext cx="1662635" cy="461665"/>
          </a:xfrm>
          <a:prstGeom prst="rect">
            <a:avLst/>
          </a:prstGeom>
          <a:noFill/>
        </p:spPr>
        <p:txBody>
          <a:bodyPr wrap="none" rtlCol="0">
            <a:spAutoFit/>
          </a:bodyPr>
          <a:lstStyle/>
          <a:p>
            <a:r>
              <a:rPr lang="en-GB" sz="2400" dirty="0"/>
              <a:t>470k</a:t>
            </a:r>
            <a:r>
              <a:rPr lang="el-GR" sz="2400" dirty="0"/>
              <a:t>Ω</a:t>
            </a:r>
            <a:r>
              <a:rPr lang="en-US" sz="2400" dirty="0"/>
              <a:t> – 5%</a:t>
            </a:r>
            <a:endParaRPr lang="en-GB" sz="2400" dirty="0"/>
          </a:p>
        </p:txBody>
      </p:sp>
      <p:sp>
        <p:nvSpPr>
          <p:cNvPr id="16" name="TextBox 15">
            <a:extLst>
              <a:ext uri="{FF2B5EF4-FFF2-40B4-BE49-F238E27FC236}">
                <a16:creationId xmlns:a16="http://schemas.microsoft.com/office/drawing/2014/main" id="{27C300C3-3A08-A044-B2E5-E6EBEEA40219}"/>
              </a:ext>
            </a:extLst>
          </p:cNvPr>
          <p:cNvSpPr txBox="1"/>
          <p:nvPr/>
        </p:nvSpPr>
        <p:spPr>
          <a:xfrm>
            <a:off x="5313648" y="1743148"/>
            <a:ext cx="1662635" cy="461665"/>
          </a:xfrm>
          <a:prstGeom prst="rect">
            <a:avLst/>
          </a:prstGeom>
          <a:noFill/>
        </p:spPr>
        <p:txBody>
          <a:bodyPr wrap="none" rtlCol="0">
            <a:spAutoFit/>
          </a:bodyPr>
          <a:lstStyle/>
          <a:p>
            <a:r>
              <a:rPr lang="en-GB" sz="2400" dirty="0"/>
              <a:t>470k</a:t>
            </a:r>
            <a:r>
              <a:rPr lang="el-GR" sz="2400" dirty="0"/>
              <a:t>Ω</a:t>
            </a:r>
            <a:r>
              <a:rPr lang="en-US" sz="2400" dirty="0"/>
              <a:t> + 5%</a:t>
            </a:r>
            <a:endParaRPr lang="en-GB" sz="2400" dirty="0"/>
          </a:p>
        </p:txBody>
      </p:sp>
    </p:spTree>
    <p:custDataLst>
      <p:tags r:id="rId1"/>
    </p:custDataLst>
    <p:extLst>
      <p:ext uri="{BB962C8B-B14F-4D97-AF65-F5344CB8AC3E}">
        <p14:creationId xmlns:p14="http://schemas.microsoft.com/office/powerpoint/2010/main" val="26837198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Vid03</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3139321"/>
          </a:xfrm>
          <a:prstGeom prst="rect">
            <a:avLst/>
          </a:prstGeom>
        </p:spPr>
        <p:txBody>
          <a:bodyPr wrap="square">
            <a:spAutoFit/>
          </a:bodyPr>
          <a:lstStyle/>
          <a:p>
            <a:r>
              <a:rPr lang="en-GB" dirty="0"/>
              <a:t>Create a screencast video presented by an expert presenter. The presenter needs to work through the the following resistor value examples.</a:t>
            </a:r>
          </a:p>
          <a:p>
            <a:endParaRPr lang="en-GB" dirty="0"/>
          </a:p>
          <a:p>
            <a:pPr marL="285750" indent="-285750">
              <a:buFont typeface="Arial" panose="020B0604020202020204" pitchFamily="34" charset="0"/>
              <a:buChar char="•"/>
            </a:pPr>
            <a:r>
              <a:rPr lang="en-GB" dirty="0"/>
              <a:t>Brown, black, orange, gold</a:t>
            </a:r>
          </a:p>
          <a:p>
            <a:pPr marL="285750" indent="-285750">
              <a:buFont typeface="Arial" panose="020B0604020202020204" pitchFamily="34" charset="0"/>
              <a:buChar char="•"/>
            </a:pPr>
            <a:r>
              <a:rPr lang="en-GB" dirty="0"/>
              <a:t>Yellow, black, green, silver</a:t>
            </a:r>
          </a:p>
          <a:p>
            <a:pPr marL="285750" indent="-285750">
              <a:buFont typeface="Arial" panose="020B0604020202020204" pitchFamily="34" charset="0"/>
              <a:buChar char="•"/>
            </a:pPr>
            <a:r>
              <a:rPr lang="en-GB" dirty="0"/>
              <a:t>Violet, red, yellow, green</a:t>
            </a:r>
          </a:p>
          <a:p>
            <a:pPr marL="285750" indent="-285750">
              <a:buFont typeface="Arial" panose="020B0604020202020204" pitchFamily="34" charset="0"/>
              <a:buChar char="•"/>
            </a:pPr>
            <a:r>
              <a:rPr lang="en-GB" dirty="0"/>
              <a:t>Red, grey, silver, red</a:t>
            </a:r>
          </a:p>
          <a:p>
            <a:pPr marL="285750" indent="-285750">
              <a:buFont typeface="Arial" panose="020B0604020202020204" pitchFamily="34" charset="0"/>
              <a:buChar char="•"/>
            </a:pPr>
            <a:r>
              <a:rPr lang="en-GB" dirty="0"/>
              <a:t>Red, red, gold, gold</a:t>
            </a:r>
          </a:p>
          <a:p>
            <a:endParaRPr lang="en-GB" dirty="0"/>
          </a:p>
          <a:p>
            <a:r>
              <a:rPr lang="en-GB" dirty="0"/>
              <a:t>In each case, explain clearly how use the multiplier and how to write the resistance using both K/M abbreviations e.g. 564K or 56K4 and 5R3 or 53R</a:t>
            </a:r>
          </a:p>
        </p:txBody>
      </p:sp>
    </p:spTree>
    <p:custDataLst>
      <p:tags r:id="rId1"/>
    </p:custDataLst>
    <p:extLst>
      <p:ext uri="{BB962C8B-B14F-4D97-AF65-F5344CB8AC3E}">
        <p14:creationId xmlns:p14="http://schemas.microsoft.com/office/powerpoint/2010/main" val="612531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Introduction</a:t>
            </a:r>
          </a:p>
        </p:txBody>
      </p:sp>
      <p:sp>
        <p:nvSpPr>
          <p:cNvPr id="3" name="Content Placeholder 2"/>
          <p:cNvSpPr>
            <a:spLocks noGrp="1"/>
          </p:cNvSpPr>
          <p:nvPr>
            <p:ph idx="1"/>
          </p:nvPr>
        </p:nvSpPr>
        <p:spPr>
          <a:xfrm>
            <a:off x="1122531" y="1091868"/>
            <a:ext cx="4668669" cy="3492324"/>
          </a:xfrm>
        </p:spPr>
        <p:txBody>
          <a:bodyPr>
            <a:noAutofit/>
          </a:bodyPr>
          <a:lstStyle/>
          <a:p>
            <a:pPr marL="0" indent="0" algn="just">
              <a:buNone/>
            </a:pPr>
            <a:r>
              <a:rPr lang="en-GB" sz="2400" dirty="0"/>
              <a:t>Resistors are one of the simplest but most important and most often used of all the electronic components.</a:t>
            </a:r>
          </a:p>
          <a:p>
            <a:pPr marL="0" indent="0" algn="just">
              <a:buNone/>
            </a:pPr>
            <a:endParaRPr lang="en-GB" sz="2400" dirty="0"/>
          </a:p>
          <a:p>
            <a:pPr marL="0" indent="0" algn="just">
              <a:buNone/>
            </a:pPr>
            <a:r>
              <a:rPr lang="en-GB" sz="2400" dirty="0"/>
              <a:t>Resistors do one simple thing – they </a:t>
            </a:r>
            <a:r>
              <a:rPr lang="en-GB" sz="2400" b="1" dirty="0"/>
              <a:t>resist the flow of current</a:t>
            </a:r>
            <a:r>
              <a:rPr lang="en-GB" sz="2400" dirty="0"/>
              <a:t>. Resistors with higher values, resist the flow of current more.</a:t>
            </a:r>
          </a:p>
        </p:txBody>
      </p:sp>
      <p:sp>
        <p:nvSpPr>
          <p:cNvPr id="5" name="Rectangle 4">
            <a:extLst>
              <a:ext uri="{FF2B5EF4-FFF2-40B4-BE49-F238E27FC236}">
                <a16:creationId xmlns:a16="http://schemas.microsoft.com/office/drawing/2014/main" id="{A0D5FC24-FAB2-B646-910A-58D9F9C8CAB8}"/>
              </a:ext>
            </a:extLst>
          </p:cNvPr>
          <p:cNvSpPr/>
          <p:nvPr/>
        </p:nvSpPr>
        <p:spPr>
          <a:xfrm>
            <a:off x="6047232" y="1233577"/>
            <a:ext cx="3711993" cy="335061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Img01</a:t>
            </a:r>
          </a:p>
        </p:txBody>
      </p:sp>
    </p:spTree>
    <p:custDataLst>
      <p:tags r:id="rId1"/>
    </p:custDataLst>
    <p:extLst>
      <p:ext uri="{BB962C8B-B14F-4D97-AF65-F5344CB8AC3E}">
        <p14:creationId xmlns:p14="http://schemas.microsoft.com/office/powerpoint/2010/main" val="2184583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Your First Circuit</a:t>
            </a:r>
          </a:p>
        </p:txBody>
      </p:sp>
      <p:sp>
        <p:nvSpPr>
          <p:cNvPr id="3" name="Content Placeholder 2"/>
          <p:cNvSpPr>
            <a:spLocks noGrp="1"/>
          </p:cNvSpPr>
          <p:nvPr>
            <p:ph idx="1"/>
          </p:nvPr>
        </p:nvSpPr>
        <p:spPr>
          <a:xfrm>
            <a:off x="1122531" y="1091868"/>
            <a:ext cx="7607557" cy="1124389"/>
          </a:xfrm>
        </p:spPr>
        <p:txBody>
          <a:bodyPr>
            <a:noAutofit/>
          </a:bodyPr>
          <a:lstStyle/>
          <a:p>
            <a:pPr marL="0" indent="0" algn="just">
              <a:buNone/>
            </a:pPr>
            <a:r>
              <a:rPr lang="en-GB" sz="2400" dirty="0"/>
              <a:t>Its time for you to construct your first circuit. In this circuit, you are going to connect your battery to a resistor as shown in this picture. We call pictures like this a </a:t>
            </a:r>
            <a:r>
              <a:rPr lang="en-GB" sz="2400" b="1" dirty="0"/>
              <a:t>schematic</a:t>
            </a:r>
            <a:r>
              <a:rPr lang="en-GB" sz="2400" dirty="0"/>
              <a:t>.</a:t>
            </a:r>
          </a:p>
        </p:txBody>
      </p:sp>
      <p:sp>
        <p:nvSpPr>
          <p:cNvPr id="5" name="Rectangle 4">
            <a:extLst>
              <a:ext uri="{FF2B5EF4-FFF2-40B4-BE49-F238E27FC236}">
                <a16:creationId xmlns:a16="http://schemas.microsoft.com/office/drawing/2014/main" id="{404ED4B3-E251-AD40-B2CA-A34AB0B619F3}"/>
              </a:ext>
            </a:extLst>
          </p:cNvPr>
          <p:cNvSpPr/>
          <p:nvPr/>
        </p:nvSpPr>
        <p:spPr>
          <a:xfrm>
            <a:off x="1196744" y="2344565"/>
            <a:ext cx="7533344" cy="830997"/>
          </a:xfrm>
          <a:prstGeom prst="rect">
            <a:avLst/>
          </a:prstGeom>
          <a:solidFill>
            <a:schemeClr val="tx2">
              <a:lumMod val="40000"/>
              <a:lumOff val="60000"/>
            </a:schemeClr>
          </a:solidFill>
        </p:spPr>
        <p:txBody>
          <a:bodyPr wrap="square">
            <a:spAutoFit/>
          </a:bodyPr>
          <a:lstStyle/>
          <a:p>
            <a:pPr algn="just"/>
            <a:r>
              <a:rPr lang="en-GB" sz="2400" i="1" dirty="0">
                <a:solidFill>
                  <a:schemeClr val="tx1">
                    <a:lumMod val="50000"/>
                  </a:schemeClr>
                </a:solidFill>
              </a:rPr>
              <a:t>Rollover or touch each symbol in the schematic to find out what it means.</a:t>
            </a:r>
          </a:p>
        </p:txBody>
      </p:sp>
      <p:pic>
        <p:nvPicPr>
          <p:cNvPr id="6" name="Graphic 5" descr="User">
            <a:extLst>
              <a:ext uri="{FF2B5EF4-FFF2-40B4-BE49-F238E27FC236}">
                <a16:creationId xmlns:a16="http://schemas.microsoft.com/office/drawing/2014/main" id="{0B5424C5-708A-254B-9032-096578572B8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42698" y="2299121"/>
            <a:ext cx="854046" cy="854046"/>
          </a:xfrm>
          <a:prstGeom prst="rect">
            <a:avLst/>
          </a:prstGeom>
        </p:spPr>
      </p:pic>
      <p:pic>
        <p:nvPicPr>
          <p:cNvPr id="12" name="Content Placeholder 5">
            <a:extLst>
              <a:ext uri="{FF2B5EF4-FFF2-40B4-BE49-F238E27FC236}">
                <a16:creationId xmlns:a16="http://schemas.microsoft.com/office/drawing/2014/main" id="{B7AAA3CC-5721-5149-9D47-D86D178A60B8}"/>
              </a:ext>
            </a:extLst>
          </p:cNvPr>
          <p:cNvPicPr>
            <a:picLocks noChangeAspect="1"/>
          </p:cNvPicPr>
          <p:nvPr/>
        </p:nvPicPr>
        <p:blipFill rotWithShape="1">
          <a:blip r:embed="rId6"/>
          <a:srcRect t="13771" b="13487"/>
          <a:stretch/>
        </p:blipFill>
        <p:spPr>
          <a:xfrm>
            <a:off x="2516269" y="3303870"/>
            <a:ext cx="4754880" cy="1547223"/>
          </a:xfrm>
          <a:prstGeom prst="rect">
            <a:avLst/>
          </a:prstGeom>
        </p:spPr>
      </p:pic>
      <p:pic>
        <p:nvPicPr>
          <p:cNvPr id="7" name="Graphic 6" descr="Magnifying glass">
            <a:extLst>
              <a:ext uri="{FF2B5EF4-FFF2-40B4-BE49-F238E27FC236}">
                <a16:creationId xmlns:a16="http://schemas.microsoft.com/office/drawing/2014/main" id="{5A31680A-CCE3-6242-9198-F53353F4314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282269" y="3221006"/>
            <a:ext cx="468000" cy="468000"/>
          </a:xfrm>
          <a:prstGeom prst="rect">
            <a:avLst/>
          </a:prstGeom>
        </p:spPr>
      </p:pic>
    </p:spTree>
    <p:custDataLst>
      <p:tags r:id="rId1"/>
    </p:custDataLst>
    <p:extLst>
      <p:ext uri="{BB962C8B-B14F-4D97-AF65-F5344CB8AC3E}">
        <p14:creationId xmlns:p14="http://schemas.microsoft.com/office/powerpoint/2010/main" val="4146634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More on Schematics</a:t>
            </a:r>
          </a:p>
        </p:txBody>
      </p:sp>
      <p:sp>
        <p:nvSpPr>
          <p:cNvPr id="5" name="Rectangle 4">
            <a:extLst>
              <a:ext uri="{FF2B5EF4-FFF2-40B4-BE49-F238E27FC236}">
                <a16:creationId xmlns:a16="http://schemas.microsoft.com/office/drawing/2014/main" id="{404ED4B3-E251-AD40-B2CA-A34AB0B619F3}"/>
              </a:ext>
            </a:extLst>
          </p:cNvPr>
          <p:cNvSpPr/>
          <p:nvPr/>
        </p:nvSpPr>
        <p:spPr>
          <a:xfrm>
            <a:off x="1196744" y="2050717"/>
            <a:ext cx="7533344" cy="461665"/>
          </a:xfrm>
          <a:prstGeom prst="rect">
            <a:avLst/>
          </a:prstGeom>
          <a:solidFill>
            <a:schemeClr val="tx2">
              <a:lumMod val="40000"/>
              <a:lumOff val="60000"/>
            </a:schemeClr>
          </a:solidFill>
        </p:spPr>
        <p:txBody>
          <a:bodyPr wrap="square">
            <a:spAutoFit/>
          </a:bodyPr>
          <a:lstStyle/>
          <a:p>
            <a:pPr algn="just"/>
            <a:r>
              <a:rPr lang="en-GB" sz="2400" i="1" dirty="0">
                <a:solidFill>
                  <a:schemeClr val="tx1">
                    <a:lumMod val="50000"/>
                  </a:schemeClr>
                </a:solidFill>
              </a:rPr>
              <a:t>Watch this video to find out more about schematics.</a:t>
            </a:r>
          </a:p>
        </p:txBody>
      </p:sp>
      <p:pic>
        <p:nvPicPr>
          <p:cNvPr id="6" name="Graphic 5" descr="User">
            <a:extLst>
              <a:ext uri="{FF2B5EF4-FFF2-40B4-BE49-F238E27FC236}">
                <a16:creationId xmlns:a16="http://schemas.microsoft.com/office/drawing/2014/main" id="{0B5424C5-708A-254B-9032-096578572B8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42698" y="1810692"/>
            <a:ext cx="854046" cy="854046"/>
          </a:xfrm>
          <a:prstGeom prst="rect">
            <a:avLst/>
          </a:prstGeom>
        </p:spPr>
      </p:pic>
      <p:sp>
        <p:nvSpPr>
          <p:cNvPr id="14" name="Rectangle 13">
            <a:extLst>
              <a:ext uri="{FF2B5EF4-FFF2-40B4-BE49-F238E27FC236}">
                <a16:creationId xmlns:a16="http://schemas.microsoft.com/office/drawing/2014/main" id="{6FAB4B8B-BB28-774D-A8EA-C02543C94359}"/>
              </a:ext>
            </a:extLst>
          </p:cNvPr>
          <p:cNvSpPr/>
          <p:nvPr/>
        </p:nvSpPr>
        <p:spPr>
          <a:xfrm>
            <a:off x="3099661" y="2630497"/>
            <a:ext cx="4180751" cy="224931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Img02</a:t>
            </a:r>
          </a:p>
        </p:txBody>
      </p:sp>
      <p:sp>
        <p:nvSpPr>
          <p:cNvPr id="15" name="TextBox 14">
            <a:extLst>
              <a:ext uri="{FF2B5EF4-FFF2-40B4-BE49-F238E27FC236}">
                <a16:creationId xmlns:a16="http://schemas.microsoft.com/office/drawing/2014/main" id="{9F640691-EDC2-E545-8BC5-8EF66BA29E7A}"/>
              </a:ext>
            </a:extLst>
          </p:cNvPr>
          <p:cNvSpPr txBox="1"/>
          <p:nvPr/>
        </p:nvSpPr>
        <p:spPr>
          <a:xfrm>
            <a:off x="1196744" y="1048910"/>
            <a:ext cx="7533344" cy="830997"/>
          </a:xfrm>
          <a:prstGeom prst="rect">
            <a:avLst/>
          </a:prstGeom>
          <a:noFill/>
        </p:spPr>
        <p:txBody>
          <a:bodyPr wrap="square" rtlCol="0">
            <a:spAutoFit/>
          </a:bodyPr>
          <a:lstStyle/>
          <a:p>
            <a:pPr algn="just"/>
            <a:r>
              <a:rPr lang="en-GB" sz="2400" dirty="0"/>
              <a:t>All electronic circuits are represented as schematics, so it is a good idea to learn more about them.</a:t>
            </a:r>
          </a:p>
        </p:txBody>
      </p:sp>
    </p:spTree>
    <p:custDataLst>
      <p:tags r:id="rId1"/>
    </p:custDataLst>
    <p:extLst>
      <p:ext uri="{BB962C8B-B14F-4D97-AF65-F5344CB8AC3E}">
        <p14:creationId xmlns:p14="http://schemas.microsoft.com/office/powerpoint/2010/main" val="2052737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What You Will Need</a:t>
            </a:r>
          </a:p>
        </p:txBody>
      </p:sp>
      <p:sp>
        <p:nvSpPr>
          <p:cNvPr id="3" name="Content Placeholder 2"/>
          <p:cNvSpPr>
            <a:spLocks noGrp="1"/>
          </p:cNvSpPr>
          <p:nvPr>
            <p:ph idx="1"/>
          </p:nvPr>
        </p:nvSpPr>
        <p:spPr>
          <a:xfrm>
            <a:off x="1122531" y="1091868"/>
            <a:ext cx="7607557" cy="722685"/>
          </a:xfrm>
        </p:spPr>
        <p:txBody>
          <a:bodyPr>
            <a:noAutofit/>
          </a:bodyPr>
          <a:lstStyle/>
          <a:p>
            <a:pPr marL="0" indent="0" algn="just">
              <a:buNone/>
            </a:pPr>
            <a:r>
              <a:rPr lang="en-GB" sz="2400" dirty="0"/>
              <a:t>This is what you will need to build this circuit. You will find all these components in your Electronics Kit.</a:t>
            </a:r>
          </a:p>
        </p:txBody>
      </p:sp>
      <p:sp>
        <p:nvSpPr>
          <p:cNvPr id="5" name="Rectangle 4">
            <a:extLst>
              <a:ext uri="{FF2B5EF4-FFF2-40B4-BE49-F238E27FC236}">
                <a16:creationId xmlns:a16="http://schemas.microsoft.com/office/drawing/2014/main" id="{404ED4B3-E251-AD40-B2CA-A34AB0B619F3}"/>
              </a:ext>
            </a:extLst>
          </p:cNvPr>
          <p:cNvSpPr/>
          <p:nvPr/>
        </p:nvSpPr>
        <p:spPr>
          <a:xfrm>
            <a:off x="1196744" y="1922504"/>
            <a:ext cx="7533344" cy="830997"/>
          </a:xfrm>
          <a:prstGeom prst="rect">
            <a:avLst/>
          </a:prstGeom>
          <a:solidFill>
            <a:schemeClr val="tx2">
              <a:lumMod val="40000"/>
              <a:lumOff val="60000"/>
            </a:schemeClr>
          </a:solidFill>
        </p:spPr>
        <p:txBody>
          <a:bodyPr wrap="square">
            <a:spAutoFit/>
          </a:bodyPr>
          <a:lstStyle/>
          <a:p>
            <a:pPr algn="just"/>
            <a:r>
              <a:rPr lang="en-GB" sz="2400" i="1" dirty="0"/>
              <a:t>Click on each picture to find out more and take the component out of your kit.</a:t>
            </a:r>
          </a:p>
        </p:txBody>
      </p:sp>
      <p:pic>
        <p:nvPicPr>
          <p:cNvPr id="6" name="Graphic 5" descr="User">
            <a:extLst>
              <a:ext uri="{FF2B5EF4-FFF2-40B4-BE49-F238E27FC236}">
                <a16:creationId xmlns:a16="http://schemas.microsoft.com/office/drawing/2014/main" id="{0B5424C5-708A-254B-9032-096578572B8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22005" y="1922504"/>
            <a:ext cx="854046" cy="854046"/>
          </a:xfrm>
          <a:prstGeom prst="rect">
            <a:avLst/>
          </a:prstGeom>
        </p:spPr>
      </p:pic>
      <p:sp>
        <p:nvSpPr>
          <p:cNvPr id="7" name="Rectangle 6">
            <a:extLst>
              <a:ext uri="{FF2B5EF4-FFF2-40B4-BE49-F238E27FC236}">
                <a16:creationId xmlns:a16="http://schemas.microsoft.com/office/drawing/2014/main" id="{325F982E-7FEB-B845-9ECE-17903531BD06}"/>
              </a:ext>
            </a:extLst>
          </p:cNvPr>
          <p:cNvSpPr/>
          <p:nvPr/>
        </p:nvSpPr>
        <p:spPr>
          <a:xfrm>
            <a:off x="383997" y="3085976"/>
            <a:ext cx="1823195" cy="16456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Img03</a:t>
            </a:r>
          </a:p>
        </p:txBody>
      </p:sp>
      <p:sp>
        <p:nvSpPr>
          <p:cNvPr id="8" name="Rectangle 7">
            <a:extLst>
              <a:ext uri="{FF2B5EF4-FFF2-40B4-BE49-F238E27FC236}">
                <a16:creationId xmlns:a16="http://schemas.microsoft.com/office/drawing/2014/main" id="{BEA4B74C-A1E9-E74D-9FA5-DD89EA012EB3}"/>
              </a:ext>
            </a:extLst>
          </p:cNvPr>
          <p:cNvSpPr/>
          <p:nvPr/>
        </p:nvSpPr>
        <p:spPr>
          <a:xfrm>
            <a:off x="2290367" y="3085975"/>
            <a:ext cx="1823195" cy="16456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Img04</a:t>
            </a:r>
          </a:p>
        </p:txBody>
      </p:sp>
      <p:sp>
        <p:nvSpPr>
          <p:cNvPr id="9" name="Rectangle 8">
            <a:extLst>
              <a:ext uri="{FF2B5EF4-FFF2-40B4-BE49-F238E27FC236}">
                <a16:creationId xmlns:a16="http://schemas.microsoft.com/office/drawing/2014/main" id="{502287E8-44CA-864F-8B09-3EBD9905966C}"/>
              </a:ext>
            </a:extLst>
          </p:cNvPr>
          <p:cNvSpPr/>
          <p:nvPr/>
        </p:nvSpPr>
        <p:spPr>
          <a:xfrm>
            <a:off x="4196737" y="3085975"/>
            <a:ext cx="1823195" cy="16456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Img05</a:t>
            </a:r>
          </a:p>
        </p:txBody>
      </p:sp>
      <p:sp>
        <p:nvSpPr>
          <p:cNvPr id="10" name="Rectangle 9">
            <a:extLst>
              <a:ext uri="{FF2B5EF4-FFF2-40B4-BE49-F238E27FC236}">
                <a16:creationId xmlns:a16="http://schemas.microsoft.com/office/drawing/2014/main" id="{FF49E034-3059-C348-9282-CA07EA4F8B6A}"/>
              </a:ext>
            </a:extLst>
          </p:cNvPr>
          <p:cNvSpPr/>
          <p:nvPr/>
        </p:nvSpPr>
        <p:spPr>
          <a:xfrm>
            <a:off x="6103107" y="3085974"/>
            <a:ext cx="1823195" cy="16456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Img06</a:t>
            </a:r>
          </a:p>
        </p:txBody>
      </p:sp>
      <p:sp>
        <p:nvSpPr>
          <p:cNvPr id="11" name="Rectangle 10">
            <a:extLst>
              <a:ext uri="{FF2B5EF4-FFF2-40B4-BE49-F238E27FC236}">
                <a16:creationId xmlns:a16="http://schemas.microsoft.com/office/drawing/2014/main" id="{A27EB399-6458-0342-AB99-A0FD49E4B292}"/>
              </a:ext>
            </a:extLst>
          </p:cNvPr>
          <p:cNvSpPr/>
          <p:nvPr/>
        </p:nvSpPr>
        <p:spPr>
          <a:xfrm>
            <a:off x="8009477" y="3085974"/>
            <a:ext cx="1823195" cy="16456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Img07</a:t>
            </a:r>
          </a:p>
        </p:txBody>
      </p:sp>
    </p:spTree>
    <p:custDataLst>
      <p:tags r:id="rId1"/>
    </p:custDataLst>
    <p:extLst>
      <p:ext uri="{BB962C8B-B14F-4D97-AF65-F5344CB8AC3E}">
        <p14:creationId xmlns:p14="http://schemas.microsoft.com/office/powerpoint/2010/main" val="4016104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How to Build The Circuit</a:t>
            </a:r>
          </a:p>
        </p:txBody>
      </p:sp>
      <p:sp>
        <p:nvSpPr>
          <p:cNvPr id="3" name="Content Placeholder 2"/>
          <p:cNvSpPr>
            <a:spLocks noGrp="1"/>
          </p:cNvSpPr>
          <p:nvPr>
            <p:ph idx="1"/>
          </p:nvPr>
        </p:nvSpPr>
        <p:spPr>
          <a:xfrm>
            <a:off x="1122531" y="1091868"/>
            <a:ext cx="8588812" cy="1062396"/>
          </a:xfrm>
        </p:spPr>
        <p:txBody>
          <a:bodyPr>
            <a:noAutofit/>
          </a:bodyPr>
          <a:lstStyle/>
          <a:p>
            <a:pPr marL="0" indent="0" algn="just">
              <a:buNone/>
            </a:pPr>
            <a:r>
              <a:rPr lang="en-GB" sz="2400" dirty="0"/>
              <a:t>Now build your circuit. Remember that it won’t look exactly like your schematic. The schematic just shows how components are connected.</a:t>
            </a:r>
          </a:p>
        </p:txBody>
      </p:sp>
      <p:sp>
        <p:nvSpPr>
          <p:cNvPr id="5" name="Rectangle 4">
            <a:extLst>
              <a:ext uri="{FF2B5EF4-FFF2-40B4-BE49-F238E27FC236}">
                <a16:creationId xmlns:a16="http://schemas.microsoft.com/office/drawing/2014/main" id="{404ED4B3-E251-AD40-B2CA-A34AB0B619F3}"/>
              </a:ext>
            </a:extLst>
          </p:cNvPr>
          <p:cNvSpPr/>
          <p:nvPr/>
        </p:nvSpPr>
        <p:spPr>
          <a:xfrm>
            <a:off x="1208084" y="2301498"/>
            <a:ext cx="8503259" cy="461665"/>
          </a:xfrm>
          <a:prstGeom prst="rect">
            <a:avLst/>
          </a:prstGeom>
          <a:solidFill>
            <a:schemeClr val="tx2">
              <a:lumMod val="40000"/>
              <a:lumOff val="60000"/>
            </a:schemeClr>
          </a:solidFill>
        </p:spPr>
        <p:txBody>
          <a:bodyPr wrap="square">
            <a:spAutoFit/>
          </a:bodyPr>
          <a:lstStyle/>
          <a:p>
            <a:pPr algn="just"/>
            <a:r>
              <a:rPr lang="en-GB" sz="2400" i="1" dirty="0"/>
              <a:t>Click on each button to get a resource to help you build your circuit.</a:t>
            </a:r>
          </a:p>
        </p:txBody>
      </p:sp>
      <p:pic>
        <p:nvPicPr>
          <p:cNvPr id="6" name="Graphic 5" descr="User">
            <a:extLst>
              <a:ext uri="{FF2B5EF4-FFF2-40B4-BE49-F238E27FC236}">
                <a16:creationId xmlns:a16="http://schemas.microsoft.com/office/drawing/2014/main" id="{0B5424C5-708A-254B-9032-096578572B8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01111" y="2348021"/>
            <a:ext cx="854046" cy="854046"/>
          </a:xfrm>
          <a:prstGeom prst="rect">
            <a:avLst/>
          </a:prstGeom>
        </p:spPr>
      </p:pic>
      <p:sp>
        <p:nvSpPr>
          <p:cNvPr id="12" name="Rounded Rectangle 11">
            <a:extLst>
              <a:ext uri="{FF2B5EF4-FFF2-40B4-BE49-F238E27FC236}">
                <a16:creationId xmlns:a16="http://schemas.microsoft.com/office/drawing/2014/main" id="{6C25E315-D7FC-814E-917A-B102957447FF}"/>
              </a:ext>
            </a:extLst>
          </p:cNvPr>
          <p:cNvSpPr/>
          <p:nvPr/>
        </p:nvSpPr>
        <p:spPr>
          <a:xfrm>
            <a:off x="1208085" y="3289145"/>
            <a:ext cx="2743055" cy="1329350"/>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See the schematic again</a:t>
            </a:r>
          </a:p>
        </p:txBody>
      </p:sp>
      <p:sp>
        <p:nvSpPr>
          <p:cNvPr id="13" name="Rounded Rectangle 12">
            <a:extLst>
              <a:ext uri="{FF2B5EF4-FFF2-40B4-BE49-F238E27FC236}">
                <a16:creationId xmlns:a16="http://schemas.microsoft.com/office/drawing/2014/main" id="{85DCAA63-D4EC-914B-B546-A38D583A76BC}"/>
              </a:ext>
            </a:extLst>
          </p:cNvPr>
          <p:cNvSpPr/>
          <p:nvPr/>
        </p:nvSpPr>
        <p:spPr>
          <a:xfrm>
            <a:off x="4088187" y="3289145"/>
            <a:ext cx="2743055" cy="1329350"/>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See a picture of the completed circuit</a:t>
            </a:r>
          </a:p>
        </p:txBody>
      </p:sp>
      <p:sp>
        <p:nvSpPr>
          <p:cNvPr id="14" name="Rounded Rectangle 13">
            <a:extLst>
              <a:ext uri="{FF2B5EF4-FFF2-40B4-BE49-F238E27FC236}">
                <a16:creationId xmlns:a16="http://schemas.microsoft.com/office/drawing/2014/main" id="{1C2771FF-380F-8745-8C8B-30C9708BC74C}"/>
              </a:ext>
            </a:extLst>
          </p:cNvPr>
          <p:cNvSpPr/>
          <p:nvPr/>
        </p:nvSpPr>
        <p:spPr>
          <a:xfrm>
            <a:off x="6968289" y="3289145"/>
            <a:ext cx="2743055" cy="1329350"/>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Watch a video showing how to build the circuit</a:t>
            </a:r>
          </a:p>
        </p:txBody>
      </p:sp>
    </p:spTree>
    <p:custDataLst>
      <p:tags r:id="rId1"/>
    </p:custDataLst>
    <p:extLst>
      <p:ext uri="{BB962C8B-B14F-4D97-AF65-F5344CB8AC3E}">
        <p14:creationId xmlns:p14="http://schemas.microsoft.com/office/powerpoint/2010/main" val="7952056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I6SUkkga"/>
  <p:tag name="ARTICULATE_SLIDE_THUMBNAIL_REFRESH" val="1"/>
  <p:tag name="ARTICULATE_SLIDE_COUNT" val="42"/>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16060</TotalTime>
  <Words>5419</Words>
  <Application>Microsoft Office PowerPoint</Application>
  <PresentationFormat>Custom</PresentationFormat>
  <Paragraphs>532</Paragraphs>
  <Slides>42</Slides>
  <Notes>41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Calibri</vt:lpstr>
      <vt:lpstr>Cambria Math</vt:lpstr>
      <vt:lpstr>Mangal</vt:lpstr>
      <vt:lpstr>Open Sans</vt:lpstr>
      <vt:lpstr>Office Theme</vt:lpstr>
      <vt:lpstr>Electronics</vt:lpstr>
      <vt:lpstr>Assumed prior learning</vt:lpstr>
      <vt:lpstr>Outcomes</vt:lpstr>
      <vt:lpstr>Unit 3.1: Getting to Know Resistors</vt:lpstr>
      <vt:lpstr>Introduction</vt:lpstr>
      <vt:lpstr>Your First Circuit</vt:lpstr>
      <vt:lpstr>More on Schematics</vt:lpstr>
      <vt:lpstr>What You Will Need</vt:lpstr>
      <vt:lpstr>How to Build The Circuit</vt:lpstr>
      <vt:lpstr>Take a picture</vt:lpstr>
      <vt:lpstr>Calculate the Resistance of Your Resistor</vt:lpstr>
      <vt:lpstr>Review How To Use a Multimeter</vt:lpstr>
      <vt:lpstr>Step 1</vt:lpstr>
      <vt:lpstr>Step 2</vt:lpstr>
      <vt:lpstr>Step 3</vt:lpstr>
      <vt:lpstr>Step 4</vt:lpstr>
      <vt:lpstr>Resistance of the Resistor</vt:lpstr>
      <vt:lpstr>Resistor Colour Codes</vt:lpstr>
      <vt:lpstr>Reading Our Resistor</vt:lpstr>
      <vt:lpstr>What Does Tolerance Mean?</vt:lpstr>
      <vt:lpstr>Multipliers</vt:lpstr>
      <vt:lpstr>Three Band Example</vt:lpstr>
      <vt:lpstr>Five Band Example</vt:lpstr>
      <vt:lpstr>Six Band Example</vt:lpstr>
      <vt:lpstr>Reading Resistor Values</vt:lpstr>
      <vt:lpstr>Resistor Calculators</vt:lpstr>
      <vt:lpstr>Why Are Resistors Important</vt:lpstr>
      <vt:lpstr>Drinking From a Fire Hose</vt:lpstr>
      <vt:lpstr>In Summary</vt:lpstr>
      <vt:lpstr>Test Yourself</vt:lpstr>
      <vt:lpstr>Question 1</vt:lpstr>
      <vt:lpstr>Question 2</vt:lpstr>
      <vt:lpstr>Question 3</vt:lpstr>
      <vt:lpstr>Question 4</vt:lpstr>
      <vt:lpstr>Question 5</vt:lpstr>
      <vt:lpstr>Question 6</vt:lpstr>
      <vt:lpstr>Question 7</vt:lpstr>
      <vt:lpstr>Question 8</vt:lpstr>
      <vt:lpstr>Video Briefing – Vid01</vt:lpstr>
      <vt:lpstr>Video Briefing – Vid02</vt:lpstr>
      <vt:lpstr>Image Briefing – Img15</vt:lpstr>
      <vt:lpstr>Video Briefing – Vid03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Benita Gomes</cp:lastModifiedBy>
  <cp:revision>556</cp:revision>
  <dcterms:created xsi:type="dcterms:W3CDTF">2018-02-02T12:07:09Z</dcterms:created>
  <dcterms:modified xsi:type="dcterms:W3CDTF">2018-09-20T07:16:28Z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