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comments/comment1.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comments/comment2.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4"/>
  </p:notesMasterIdLst>
  <p:sldIdLst>
    <p:sldId id="256" r:id="rId2"/>
    <p:sldId id="309" r:id="rId3"/>
    <p:sldId id="268" r:id="rId4"/>
    <p:sldId id="278" r:id="rId5"/>
    <p:sldId id="333" r:id="rId6"/>
    <p:sldId id="410" r:id="rId7"/>
    <p:sldId id="409" r:id="rId8"/>
    <p:sldId id="411" r:id="rId9"/>
    <p:sldId id="424" r:id="rId10"/>
    <p:sldId id="413" r:id="rId11"/>
    <p:sldId id="425" r:id="rId12"/>
    <p:sldId id="431" r:id="rId13"/>
    <p:sldId id="426" r:id="rId14"/>
    <p:sldId id="414" r:id="rId15"/>
    <p:sldId id="427" r:id="rId16"/>
    <p:sldId id="430" r:id="rId17"/>
    <p:sldId id="415" r:id="rId18"/>
    <p:sldId id="420" r:id="rId19"/>
    <p:sldId id="421" r:id="rId20"/>
    <p:sldId id="422" r:id="rId21"/>
    <p:sldId id="423" r:id="rId22"/>
    <p:sldId id="386" r:id="rId23"/>
  </p:sldIdLst>
  <p:sldSz cx="10239375" cy="50038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33"/>
            <p14:sldId id="410"/>
            <p14:sldId id="409"/>
            <p14:sldId id="411"/>
            <p14:sldId id="424"/>
            <p14:sldId id="413"/>
            <p14:sldId id="425"/>
            <p14:sldId id="431"/>
            <p14:sldId id="426"/>
            <p14:sldId id="414"/>
            <p14:sldId id="427"/>
            <p14:sldId id="430"/>
            <p14:sldId id="415"/>
            <p14:sldId id="420"/>
            <p14:sldId id="421"/>
            <p14:sldId id="422"/>
            <p14:sldId id="423"/>
          </p14:sldIdLst>
        </p14:section>
        <p14:section name="Appendix" id="{61A5EB1E-5BAC-224D-8F20-5D1D8E086C2B}">
          <p14:sldIdLst>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5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5"/>
    <p:restoredTop sz="76174" autoAdjust="0"/>
  </p:normalViewPr>
  <p:slideViewPr>
    <p:cSldViewPr snapToGrid="0" snapToObjects="1">
      <p:cViewPr varScale="1">
        <p:scale>
          <a:sx n="118" d="100"/>
          <a:sy n="118" d="100"/>
        </p:scale>
        <p:origin x="7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13T17:25:18.608" idx="55">
    <p:pos x="5116" y="1826"/>
    <p:text>Button01</p:text>
    <p:extLst>
      <p:ext uri="{C676402C-5697-4E1C-873F-D02D1690AC5C}">
        <p15:threadingInfo xmlns:p15="http://schemas.microsoft.com/office/powerpoint/2012/main" timeZoneBias="-180"/>
      </p:ext>
    </p:extLst>
  </p:cm>
  <p:cm authorId="1" dt="2018-06-13T17:25:32.906" idx="56">
    <p:pos x="5126" y="2324"/>
    <p:text>Button02</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13T17:33:46.991" idx="57">
    <p:pos x="2255" y="2334"/>
    <p:text>Button01</p:text>
    <p:extLst>
      <p:ext uri="{C676402C-5697-4E1C-873F-D02D1690AC5C}">
        <p15:threadingInfo xmlns:p15="http://schemas.microsoft.com/office/powerpoint/2012/main" timeZoneBias="-180"/>
      </p:ext>
    </p:extLst>
  </p:cm>
  <p:cm authorId="1" dt="2018-06-13T17:33:56.854" idx="58">
    <p:pos x="5467" y="2744"/>
    <p:text>Button02</p:text>
    <p:extLst>
      <p:ext uri="{C676402C-5697-4E1C-873F-D02D1690AC5C}">
        <p15:threadingInfo xmlns:p15="http://schemas.microsoft.com/office/powerpoint/2012/main" timeZoneBias="-180"/>
      </p:ext>
    </p:extLst>
  </p:cm>
  <p:cm authorId="1" dt="2018-06-13T17:34:03.810" idx="59">
    <p:pos x="5780" y="1894"/>
    <p:text>Button03</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Kv7Y8nAOoF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29012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test present popups with the following information: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See brief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See brief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See brief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1784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a typical breadboard</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14780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a:t>
            </a:r>
            <a:r>
              <a:rPr lang="en-GB" dirty="0" err="1"/>
              <a:t>www.youtube.com</a:t>
            </a:r>
            <a:r>
              <a:rPr lang="en-GB" dirty="0"/>
              <a:t>/</a:t>
            </a:r>
            <a:r>
              <a:rPr lang="en-GB" dirty="0" err="1"/>
              <a:t>watch?v</a:t>
            </a:r>
            <a:r>
              <a:rPr lang="en-GB" dirty="0"/>
              <a:t>=fq6U5Y14oM4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06430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a:t>
            </a:r>
            <a:r>
              <a:rPr lang="en-GB" dirty="0"/>
              <a:t>https://</a:t>
            </a:r>
            <a:r>
              <a:rPr lang="en-GB" dirty="0" err="1"/>
              <a:t>www.youtube.com</a:t>
            </a:r>
            <a:r>
              <a:rPr lang="en-GB" dirty="0"/>
              <a:t>/</a:t>
            </a:r>
            <a:r>
              <a:rPr lang="en-GB" dirty="0" err="1"/>
              <a:t>watch?v</a:t>
            </a:r>
            <a:r>
              <a:rPr lang="en-GB" dirty="0"/>
              <a:t>=HrG98HJ3Z6w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37337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Button01 = on click open </a:t>
            </a:r>
            <a:r>
              <a:rPr lang="en-GB" dirty="0"/>
              <a:t>http://</a:t>
            </a:r>
            <a:r>
              <a:rPr lang="en-GB" dirty="0" err="1"/>
              <a:t>www.dummies.com</a:t>
            </a:r>
            <a:r>
              <a:rPr lang="en-GB" dirty="0"/>
              <a:t>/programming/electronics/how-to-make-jumper-wires/) in a new window</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Button02 = on click open </a:t>
            </a:r>
            <a:r>
              <a:rPr lang="en-US" i="0" dirty="0" err="1"/>
              <a:t>Youtube</a:t>
            </a:r>
            <a:r>
              <a:rPr lang="en-US" i="0" dirty="0"/>
              <a:t> video: URL = </a:t>
            </a:r>
            <a:r>
              <a:rPr lang="en-US" dirty="0"/>
              <a:t>https://</a:t>
            </a:r>
            <a:r>
              <a:rPr lang="en-US" dirty="0" err="1"/>
              <a:t>www.youtube.com</a:t>
            </a:r>
            <a:r>
              <a:rPr lang="en-US" dirty="0"/>
              <a:t>/</a:t>
            </a:r>
            <a:r>
              <a:rPr lang="en-US" dirty="0" err="1"/>
              <a:t>watch?v</a:t>
            </a:r>
            <a:r>
              <a:rPr lang="en-US" dirty="0"/>
              <a:t>=ver-Av8vr1Q</a:t>
            </a:r>
            <a:r>
              <a:rPr lang="en-GB" i="0" dirty="0"/>
              <a:t>.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34868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Img05 = image of the same set of jumpers neatly arranged by length</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a:p>
            <a:pPr marL="0" indent="0">
              <a:buFont typeface="+mj-lt"/>
              <a:buNone/>
            </a:pPr>
            <a:endParaRPr lang="en-GB"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dirty="0"/>
              <a:t>Button03 = On click open a popup with the following text - </a:t>
            </a:r>
            <a:r>
              <a:rPr lang="en-GB" dirty="0"/>
              <a:t>You will find it very useful if you keep all your jumper wires organised by length and/or colour so that you can find the jumper you need when you need it.</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02455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89213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option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provide DC power. It is usually only mains electricity that is supplied as AC.</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tend to provide power at low voltages. It is usually mains electricity sent over many kilometres that is supplied at high voltage.</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Well done. You got it! Batteries are a good source of DC power.</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correct. Batteries should never be thrown away in ordinary rubbish. They should always be recycled or disposed of in special bins available at many shops.</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718436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option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provide DC power. It is usually only mains electricity that is supplied as AC.</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tend to provide power at low voltages. It is usually mains electricity sent over many kilometres that is supplied at high voltage.</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Well done. You got it! Batteries are a good source of DC power.</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correct. Batteries should never be thrown away in ordinary rubbish. They should always be recycled or disposed of in special bins available at many shops.</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98918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Multiple choice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Correct option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provide DC power. It is usually only mains electricity that is supplied as AC.</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right. Batteries tend to provide power at low voltages. It is usually mains electricity sent over many kilometres that is supplied at high voltage.</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Well done. You got it! Batteries are a good source of DC power.</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GB" dirty="0"/>
              <a:t>That is not correct. Batteries should never be thrown away in ordinary rubbish. They should always be recycled or disposed of in special bins available at many shops.</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094873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52545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an array of different electronics tools including, multimeter, cutters, pliers and soldering iron</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916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err="1"/>
              <a:t>Youtube</a:t>
            </a:r>
            <a:r>
              <a:rPr lang="en-US" dirty="0"/>
              <a:t> video: URL = </a:t>
            </a:r>
            <a:r>
              <a:rPr lang="en-GB" dirty="0">
                <a:hlinkClick r:id="rId3"/>
              </a:rPr>
              <a:t>https://www.youtube.com/watch?v=Kv7Y8nAOoFE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00563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Need to decide what will go into the kit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 of each picture, present a popup with additional information.</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53316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picture of a standard multimeter</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051710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US" dirty="0" err="1"/>
              <a:t>Youtube</a:t>
            </a:r>
            <a:r>
              <a:rPr lang="en-US" dirty="0"/>
              <a:t> video: URL = </a:t>
            </a:r>
            <a:r>
              <a:rPr lang="en-GB" dirty="0"/>
              <a:t>https://</a:t>
            </a:r>
            <a:r>
              <a:rPr lang="en-GB" dirty="0" err="1"/>
              <a:t>www.youtube.com</a:t>
            </a:r>
            <a:r>
              <a:rPr lang="en-GB" dirty="0"/>
              <a:t>/</a:t>
            </a:r>
            <a:r>
              <a:rPr lang="en-GB" dirty="0" err="1"/>
              <a:t>watch?v</a:t>
            </a:r>
            <a:r>
              <a:rPr lang="en-GB" dirty="0"/>
              <a:t>=rPGoMbVSUu8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70577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Img03 = screenshot of the full guide (see Img03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240988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2" y="4184891"/>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hyperlink" Target="https://learn.sparkfun.com/tutorials/how-to-use-a-multimeter)" TargetMode="External"/><Relationship Id="rId4" Type="http://schemas.openxmlformats.org/officeDocument/2006/relationships/hyperlink" Target="https://learn.sparkfun.com/tutorials/how-to-use-a-multimeter"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comments" Target="../comments/commen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comments" Target="../comments/comment2.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2: Circuit Basics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Handy Testing Guide</a:t>
            </a:r>
          </a:p>
        </p:txBody>
      </p:sp>
      <p:sp>
        <p:nvSpPr>
          <p:cNvPr id="3" name="Content Placeholder 2"/>
          <p:cNvSpPr>
            <a:spLocks noGrp="1"/>
          </p:cNvSpPr>
          <p:nvPr>
            <p:ph idx="1"/>
          </p:nvPr>
        </p:nvSpPr>
        <p:spPr>
          <a:xfrm>
            <a:off x="1122531" y="1091868"/>
            <a:ext cx="7607557" cy="1062396"/>
          </a:xfrm>
          <a:solidFill>
            <a:schemeClr val="tx2">
              <a:lumMod val="40000"/>
              <a:lumOff val="60000"/>
            </a:schemeClr>
          </a:solidFill>
        </p:spPr>
        <p:txBody>
          <a:bodyPr>
            <a:noAutofit/>
          </a:bodyPr>
          <a:lstStyle/>
          <a:p>
            <a:pPr marL="0" indent="0" algn="just">
              <a:buNone/>
            </a:pPr>
            <a:r>
              <a:rPr lang="en-US" sz="2400" i="1" dirty="0"/>
              <a:t>Click on the image to download a handy guide for how to do the basic tests with your multimeter. Save the guide to your device for later reference.</a:t>
            </a:r>
          </a:p>
        </p:txBody>
      </p:sp>
      <p:sp>
        <p:nvSpPr>
          <p:cNvPr id="7" name="Rectangle 6">
            <a:extLst>
              <a:ext uri="{FF2B5EF4-FFF2-40B4-BE49-F238E27FC236}">
                <a16:creationId xmlns:a16="http://schemas.microsoft.com/office/drawing/2014/main" id="{A10408B7-25D9-1D4C-BB95-D82866CFF41A}"/>
              </a:ext>
            </a:extLst>
          </p:cNvPr>
          <p:cNvSpPr/>
          <p:nvPr/>
        </p:nvSpPr>
        <p:spPr>
          <a:xfrm>
            <a:off x="2554965" y="2329181"/>
            <a:ext cx="4742688" cy="25879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pic>
        <p:nvPicPr>
          <p:cNvPr id="9" name="Graphic 8" descr="User">
            <a:extLst>
              <a:ext uri="{FF2B5EF4-FFF2-40B4-BE49-F238E27FC236}">
                <a16:creationId xmlns:a16="http://schemas.microsoft.com/office/drawing/2014/main" id="{D9ED2660-0877-4849-A153-1D3F915C0B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057695"/>
            <a:ext cx="854046" cy="854046"/>
          </a:xfrm>
          <a:prstGeom prst="rect">
            <a:avLst/>
          </a:prstGeom>
        </p:spPr>
      </p:pic>
    </p:spTree>
    <p:custDataLst>
      <p:tags r:id="rId1"/>
    </p:custDataLst>
    <p:extLst>
      <p:ext uri="{BB962C8B-B14F-4D97-AF65-F5344CB8AC3E}">
        <p14:creationId xmlns:p14="http://schemas.microsoft.com/office/powerpoint/2010/main" val="187369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Handy Testing Guide</a:t>
            </a:r>
          </a:p>
        </p:txBody>
      </p:sp>
      <p:sp>
        <p:nvSpPr>
          <p:cNvPr id="3" name="Content Placeholder 2"/>
          <p:cNvSpPr>
            <a:spLocks noGrp="1"/>
          </p:cNvSpPr>
          <p:nvPr>
            <p:ph idx="1"/>
          </p:nvPr>
        </p:nvSpPr>
        <p:spPr>
          <a:xfrm>
            <a:off x="1122531" y="1091867"/>
            <a:ext cx="7607557" cy="1611161"/>
          </a:xfrm>
          <a:solidFill>
            <a:schemeClr val="tx2">
              <a:lumMod val="40000"/>
              <a:lumOff val="60000"/>
            </a:schemeClr>
          </a:solidFill>
        </p:spPr>
        <p:txBody>
          <a:bodyPr>
            <a:noAutofit/>
          </a:bodyPr>
          <a:lstStyle/>
          <a:p>
            <a:r>
              <a:rPr lang="en-US" sz="2400" dirty="0"/>
              <a:t>For a really good summary of the multimeter and how to use it, be sure to visit the </a:t>
            </a:r>
            <a:r>
              <a:rPr lang="en-US" sz="2400" dirty="0">
                <a:hlinkClick r:id="rId4"/>
              </a:rPr>
              <a:t>How to Use a Multimeter </a:t>
            </a:r>
            <a:r>
              <a:rPr lang="en-US" sz="2400" dirty="0"/>
              <a:t>page at </a:t>
            </a:r>
            <a:r>
              <a:rPr lang="en-US" sz="2400" dirty="0" err="1"/>
              <a:t>Sparkfun</a:t>
            </a:r>
            <a:r>
              <a:rPr lang="en-US" sz="2400" dirty="0"/>
              <a:t>. (</a:t>
            </a:r>
            <a:r>
              <a:rPr lang="en-US" sz="2400" dirty="0">
                <a:hlinkClick r:id="rId5"/>
              </a:rPr>
              <a:t>https://learn.sparkfun.com/tutorials/how-to-use-a-multimeter)</a:t>
            </a:r>
            <a:endParaRPr lang="en-US" sz="2400" dirty="0"/>
          </a:p>
        </p:txBody>
      </p:sp>
      <p:pic>
        <p:nvPicPr>
          <p:cNvPr id="9" name="Graphic 8" descr="User">
            <a:extLst>
              <a:ext uri="{FF2B5EF4-FFF2-40B4-BE49-F238E27FC236}">
                <a16:creationId xmlns:a16="http://schemas.microsoft.com/office/drawing/2014/main" id="{D9ED2660-0877-4849-A153-1D3F915C0B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485" y="1057695"/>
            <a:ext cx="854046" cy="854046"/>
          </a:xfrm>
          <a:prstGeom prst="rect">
            <a:avLst/>
          </a:prstGeom>
        </p:spPr>
      </p:pic>
    </p:spTree>
    <p:custDataLst>
      <p:tags r:id="rId1"/>
    </p:custDataLst>
    <p:extLst>
      <p:ext uri="{BB962C8B-B14F-4D97-AF65-F5344CB8AC3E}">
        <p14:creationId xmlns:p14="http://schemas.microsoft.com/office/powerpoint/2010/main" val="94216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Let’s Test</a:t>
            </a:r>
          </a:p>
        </p:txBody>
      </p:sp>
      <p:sp>
        <p:nvSpPr>
          <p:cNvPr id="3" name="Content Placeholder 2"/>
          <p:cNvSpPr>
            <a:spLocks noGrp="1"/>
          </p:cNvSpPr>
          <p:nvPr>
            <p:ph idx="1"/>
          </p:nvPr>
        </p:nvSpPr>
        <p:spPr>
          <a:xfrm>
            <a:off x="1122532" y="1091869"/>
            <a:ext cx="8083460" cy="721434"/>
          </a:xfrm>
        </p:spPr>
        <p:txBody>
          <a:bodyPr>
            <a:noAutofit/>
          </a:bodyPr>
          <a:lstStyle/>
          <a:p>
            <a:pPr marL="0" indent="0" algn="just">
              <a:buNone/>
            </a:pPr>
            <a:r>
              <a:rPr lang="en-GB" sz="2400" dirty="0"/>
              <a:t>Get some practice using your </a:t>
            </a:r>
            <a:r>
              <a:rPr lang="en-GB" sz="2400" dirty="0" err="1"/>
              <a:t>multimeter</a:t>
            </a:r>
            <a:r>
              <a:rPr lang="en-GB" sz="2400" dirty="0"/>
              <a:t> by doing the following tests. Remember to refer to your testing guide.</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1" y="1853065"/>
            <a:ext cx="8083461" cy="45618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test to see what you need to do.</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6" y="1654133"/>
            <a:ext cx="854046" cy="854046"/>
          </a:xfrm>
          <a:prstGeom prst="rect">
            <a:avLst/>
          </a:prstGeom>
        </p:spPr>
      </p:pic>
      <p:sp>
        <p:nvSpPr>
          <p:cNvPr id="7" name="TextBox 6">
            <a:extLst>
              <a:ext uri="{FF2B5EF4-FFF2-40B4-BE49-F238E27FC236}">
                <a16:creationId xmlns:a16="http://schemas.microsoft.com/office/drawing/2014/main" id="{2CC531A3-1446-2146-B5A0-0683E929F4E0}"/>
              </a:ext>
            </a:extLst>
          </p:cNvPr>
          <p:cNvSpPr txBox="1"/>
          <p:nvPr/>
        </p:nvSpPr>
        <p:spPr>
          <a:xfrm>
            <a:off x="1122532" y="2508178"/>
            <a:ext cx="3821427" cy="1080000"/>
          </a:xfrm>
          <a:prstGeom prst="rect">
            <a:avLst/>
          </a:prstGeom>
          <a:solidFill>
            <a:schemeClr val="accent2"/>
          </a:solidFill>
        </p:spPr>
        <p:txBody>
          <a:bodyPr wrap="square" lIns="576000" rtlCol="0" anchor="ctr">
            <a:spAutoFit/>
          </a:bodyPr>
          <a:lstStyle/>
          <a:p>
            <a:r>
              <a:rPr lang="en-GB" sz="2400" dirty="0">
                <a:solidFill>
                  <a:schemeClr val="bg1"/>
                </a:solidFill>
              </a:rPr>
              <a:t>Continuity Test</a:t>
            </a:r>
          </a:p>
        </p:txBody>
      </p:sp>
      <p:sp>
        <p:nvSpPr>
          <p:cNvPr id="8" name="TextBox 7">
            <a:extLst>
              <a:ext uri="{FF2B5EF4-FFF2-40B4-BE49-F238E27FC236}">
                <a16:creationId xmlns:a16="http://schemas.microsoft.com/office/drawing/2014/main" id="{C7E5C1B5-E6B0-1840-AE19-329540D87F02}"/>
              </a:ext>
            </a:extLst>
          </p:cNvPr>
          <p:cNvSpPr txBox="1"/>
          <p:nvPr/>
        </p:nvSpPr>
        <p:spPr>
          <a:xfrm>
            <a:off x="1122532" y="3722769"/>
            <a:ext cx="3821427" cy="1080000"/>
          </a:xfrm>
          <a:prstGeom prst="rect">
            <a:avLst/>
          </a:prstGeom>
          <a:solidFill>
            <a:schemeClr val="accent3"/>
          </a:solidFill>
        </p:spPr>
        <p:txBody>
          <a:bodyPr wrap="square" lIns="576000" rtlCol="0" anchor="ctr">
            <a:spAutoFit/>
          </a:bodyPr>
          <a:lstStyle/>
          <a:p>
            <a:r>
              <a:rPr lang="en-GB" sz="2400" dirty="0">
                <a:solidFill>
                  <a:schemeClr val="bg1"/>
                </a:solidFill>
              </a:rPr>
              <a:t>Resistance Test</a:t>
            </a:r>
          </a:p>
        </p:txBody>
      </p:sp>
      <p:sp>
        <p:nvSpPr>
          <p:cNvPr id="9" name="Oval 8">
            <a:extLst>
              <a:ext uri="{FF2B5EF4-FFF2-40B4-BE49-F238E27FC236}">
                <a16:creationId xmlns:a16="http://schemas.microsoft.com/office/drawing/2014/main" id="{4CFD9FDA-6C84-5E47-BBD0-58CE8C0A085E}"/>
              </a:ext>
            </a:extLst>
          </p:cNvPr>
          <p:cNvSpPr>
            <a:spLocks noChangeAspect="1"/>
          </p:cNvSpPr>
          <p:nvPr/>
        </p:nvSpPr>
        <p:spPr>
          <a:xfrm>
            <a:off x="1167323" y="286320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0" name="Oval 9">
            <a:extLst>
              <a:ext uri="{FF2B5EF4-FFF2-40B4-BE49-F238E27FC236}">
                <a16:creationId xmlns:a16="http://schemas.microsoft.com/office/drawing/2014/main" id="{7B5E5B3C-7F58-6449-8B51-13CF37C49C12}"/>
              </a:ext>
            </a:extLst>
          </p:cNvPr>
          <p:cNvSpPr>
            <a:spLocks noChangeAspect="1"/>
          </p:cNvSpPr>
          <p:nvPr/>
        </p:nvSpPr>
        <p:spPr>
          <a:xfrm>
            <a:off x="1167323" y="4033140"/>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1" name="TextBox 10">
            <a:extLst>
              <a:ext uri="{FF2B5EF4-FFF2-40B4-BE49-F238E27FC236}">
                <a16:creationId xmlns:a16="http://schemas.microsoft.com/office/drawing/2014/main" id="{3922228A-60C8-2049-96AB-70B2410B3EAD}"/>
              </a:ext>
            </a:extLst>
          </p:cNvPr>
          <p:cNvSpPr txBox="1"/>
          <p:nvPr/>
        </p:nvSpPr>
        <p:spPr>
          <a:xfrm>
            <a:off x="5384566" y="2510792"/>
            <a:ext cx="3821427" cy="1080000"/>
          </a:xfrm>
          <a:prstGeom prst="rect">
            <a:avLst/>
          </a:prstGeom>
          <a:solidFill>
            <a:schemeClr val="accent4"/>
          </a:solidFill>
        </p:spPr>
        <p:txBody>
          <a:bodyPr wrap="square" lIns="576000" rtlCol="0" anchor="ctr">
            <a:spAutoFit/>
          </a:bodyPr>
          <a:lstStyle/>
          <a:p>
            <a:r>
              <a:rPr lang="en-GB" sz="2400" dirty="0">
                <a:solidFill>
                  <a:schemeClr val="bg1"/>
                </a:solidFill>
              </a:rPr>
              <a:t>Voltage Test</a:t>
            </a:r>
          </a:p>
        </p:txBody>
      </p:sp>
      <p:sp>
        <p:nvSpPr>
          <p:cNvPr id="12" name="Oval 11">
            <a:extLst>
              <a:ext uri="{FF2B5EF4-FFF2-40B4-BE49-F238E27FC236}">
                <a16:creationId xmlns:a16="http://schemas.microsoft.com/office/drawing/2014/main" id="{8AED5F2E-6B94-6940-AFFC-E4577DCF9D36}"/>
              </a:ext>
            </a:extLst>
          </p:cNvPr>
          <p:cNvSpPr>
            <a:spLocks noChangeAspect="1"/>
          </p:cNvSpPr>
          <p:nvPr/>
        </p:nvSpPr>
        <p:spPr>
          <a:xfrm>
            <a:off x="5429357" y="2818549"/>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13" name="TextBox 12">
            <a:extLst>
              <a:ext uri="{FF2B5EF4-FFF2-40B4-BE49-F238E27FC236}">
                <a16:creationId xmlns:a16="http://schemas.microsoft.com/office/drawing/2014/main" id="{87EC6CF4-8455-704F-A3EC-B6878098DA45}"/>
              </a:ext>
            </a:extLst>
          </p:cNvPr>
          <p:cNvSpPr txBox="1"/>
          <p:nvPr/>
        </p:nvSpPr>
        <p:spPr>
          <a:xfrm>
            <a:off x="5384566" y="3722769"/>
            <a:ext cx="3821427" cy="1080000"/>
          </a:xfrm>
          <a:prstGeom prst="rect">
            <a:avLst/>
          </a:prstGeom>
          <a:solidFill>
            <a:schemeClr val="tx1"/>
          </a:solidFill>
        </p:spPr>
        <p:txBody>
          <a:bodyPr wrap="square" lIns="576000" rtlCol="0" anchor="ctr">
            <a:spAutoFit/>
          </a:bodyPr>
          <a:lstStyle/>
          <a:p>
            <a:r>
              <a:rPr lang="en-GB" sz="2400" dirty="0">
                <a:solidFill>
                  <a:schemeClr val="bg1"/>
                </a:solidFill>
              </a:rPr>
              <a:t>Current Test</a:t>
            </a:r>
          </a:p>
        </p:txBody>
      </p:sp>
      <p:sp>
        <p:nvSpPr>
          <p:cNvPr id="15" name="Oval 14">
            <a:extLst>
              <a:ext uri="{FF2B5EF4-FFF2-40B4-BE49-F238E27FC236}">
                <a16:creationId xmlns:a16="http://schemas.microsoft.com/office/drawing/2014/main" id="{35779AD0-E690-E84B-BEA0-35155EF502A0}"/>
              </a:ext>
            </a:extLst>
          </p:cNvPr>
          <p:cNvSpPr>
            <a:spLocks noChangeAspect="1"/>
          </p:cNvSpPr>
          <p:nvPr/>
        </p:nvSpPr>
        <p:spPr>
          <a:xfrm>
            <a:off x="5429357" y="4033139"/>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4</a:t>
            </a:r>
            <a:endParaRPr lang="en-GB" b="1" dirty="0">
              <a:solidFill>
                <a:schemeClr val="tx1"/>
              </a:solidFill>
            </a:endParaRPr>
          </a:p>
        </p:txBody>
      </p:sp>
    </p:spTree>
    <p:custDataLst>
      <p:tags r:id="rId1"/>
    </p:custDataLst>
    <p:extLst>
      <p:ext uri="{BB962C8B-B14F-4D97-AF65-F5344CB8AC3E}">
        <p14:creationId xmlns:p14="http://schemas.microsoft.com/office/powerpoint/2010/main" val="63334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Breadboard</a:t>
            </a:r>
          </a:p>
        </p:txBody>
      </p:sp>
      <p:sp>
        <p:nvSpPr>
          <p:cNvPr id="3" name="Content Placeholder 2"/>
          <p:cNvSpPr>
            <a:spLocks noGrp="1"/>
          </p:cNvSpPr>
          <p:nvPr>
            <p:ph idx="1"/>
          </p:nvPr>
        </p:nvSpPr>
        <p:spPr>
          <a:xfrm>
            <a:off x="1122532" y="1091868"/>
            <a:ext cx="5014798" cy="3602051"/>
          </a:xfrm>
        </p:spPr>
        <p:txBody>
          <a:bodyPr>
            <a:noAutofit/>
          </a:bodyPr>
          <a:lstStyle/>
          <a:p>
            <a:pPr marL="0" indent="0" algn="just">
              <a:buNone/>
            </a:pPr>
            <a:r>
              <a:rPr lang="en-GB" sz="2400" dirty="0"/>
              <a:t>Breadboards are really useful for creating temporary electronic circuits to test their properties and behaviours.</a:t>
            </a:r>
          </a:p>
          <a:p>
            <a:pPr marL="0" indent="0" algn="just">
              <a:buNone/>
            </a:pPr>
            <a:endParaRPr lang="en-GB" sz="2400" dirty="0"/>
          </a:p>
          <a:p>
            <a:pPr marL="0" indent="0" algn="just">
              <a:buNone/>
            </a:pPr>
            <a:r>
              <a:rPr lang="en-GB" sz="2400" dirty="0"/>
              <a:t>Breadboards are great because there is no soldering necessary (more on soldering later) which means that it is very easy to change your circuit or swop different components in or out as often as you like.</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Tree>
    <p:custDataLst>
      <p:tags r:id="rId1"/>
    </p:custDataLst>
    <p:extLst>
      <p:ext uri="{BB962C8B-B14F-4D97-AF65-F5344CB8AC3E}">
        <p14:creationId xmlns:p14="http://schemas.microsoft.com/office/powerpoint/2010/main" val="3237583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Breadboard????</a:t>
            </a:r>
          </a:p>
        </p:txBody>
      </p:sp>
      <p:sp>
        <p:nvSpPr>
          <p:cNvPr id="3" name="Content Placeholder 2"/>
          <p:cNvSpPr>
            <a:spLocks noGrp="1"/>
          </p:cNvSpPr>
          <p:nvPr>
            <p:ph idx="1"/>
          </p:nvPr>
        </p:nvSpPr>
        <p:spPr>
          <a:xfrm>
            <a:off x="1122531" y="1091868"/>
            <a:ext cx="3263489" cy="3474126"/>
          </a:xfrm>
        </p:spPr>
        <p:txBody>
          <a:bodyPr>
            <a:noAutofit/>
          </a:bodyPr>
          <a:lstStyle/>
          <a:p>
            <a:pPr marL="0" indent="0" algn="just">
              <a:buNone/>
            </a:pPr>
            <a:r>
              <a:rPr lang="en-GB" sz="2400" dirty="0"/>
              <a:t>Breadboards are called breadboards because before breadboards were available, people used actual breadboards to make and test their circuits. Confused?</a:t>
            </a:r>
          </a:p>
        </p:txBody>
      </p:sp>
      <p:sp>
        <p:nvSpPr>
          <p:cNvPr id="5" name="Rectangle 4">
            <a:extLst>
              <a:ext uri="{FF2B5EF4-FFF2-40B4-BE49-F238E27FC236}">
                <a16:creationId xmlns:a16="http://schemas.microsoft.com/office/drawing/2014/main" id="{404ED4B3-E251-AD40-B2CA-A34AB0B619F3}"/>
              </a:ext>
            </a:extLst>
          </p:cNvPr>
          <p:cNvSpPr/>
          <p:nvPr/>
        </p:nvSpPr>
        <p:spPr>
          <a:xfrm>
            <a:off x="4714118" y="3621873"/>
            <a:ext cx="4199788" cy="830997"/>
          </a:xfrm>
          <a:prstGeom prst="rect">
            <a:avLst/>
          </a:prstGeom>
          <a:solidFill>
            <a:schemeClr val="tx2">
              <a:lumMod val="40000"/>
              <a:lumOff val="60000"/>
            </a:schemeClr>
          </a:solidFill>
        </p:spPr>
        <p:txBody>
          <a:bodyPr wrap="square">
            <a:spAutoFit/>
          </a:bodyPr>
          <a:lstStyle/>
          <a:p>
            <a:pPr algn="just"/>
            <a:r>
              <a:rPr lang="en-GB" sz="2400" i="1" dirty="0"/>
              <a:t>Watch the video to sort out any confusion</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3906" y="3598824"/>
            <a:ext cx="854046" cy="854046"/>
          </a:xfrm>
          <a:prstGeom prst="rect">
            <a:avLst/>
          </a:prstGeom>
        </p:spPr>
      </p:pic>
      <p:pic>
        <p:nvPicPr>
          <p:cNvPr id="8" name="Picture 7">
            <a:extLst>
              <a:ext uri="{FF2B5EF4-FFF2-40B4-BE49-F238E27FC236}">
                <a16:creationId xmlns:a16="http://schemas.microsoft.com/office/drawing/2014/main" id="{69F875FD-5F30-5F4E-BE98-5CBEFA645A6E}"/>
              </a:ext>
            </a:extLst>
          </p:cNvPr>
          <p:cNvPicPr>
            <a:picLocks noChangeAspect="1"/>
          </p:cNvPicPr>
          <p:nvPr/>
        </p:nvPicPr>
        <p:blipFill>
          <a:blip r:embed="rId6"/>
          <a:stretch>
            <a:fillRect/>
          </a:stretch>
        </p:blipFill>
        <p:spPr>
          <a:xfrm>
            <a:off x="4714118" y="1091868"/>
            <a:ext cx="4216596" cy="2365247"/>
          </a:xfrm>
          <a:prstGeom prst="rect">
            <a:avLst/>
          </a:prstGeom>
        </p:spPr>
      </p:pic>
    </p:spTree>
    <p:custDataLst>
      <p:tags r:id="rId1"/>
    </p:custDataLst>
    <p:extLst>
      <p:ext uri="{BB962C8B-B14F-4D97-AF65-F5344CB8AC3E}">
        <p14:creationId xmlns:p14="http://schemas.microsoft.com/office/powerpoint/2010/main" val="4586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Real Breadboard</a:t>
            </a:r>
          </a:p>
        </p:txBody>
      </p:sp>
      <p:sp>
        <p:nvSpPr>
          <p:cNvPr id="5" name="Rectangle 4">
            <a:extLst>
              <a:ext uri="{FF2B5EF4-FFF2-40B4-BE49-F238E27FC236}">
                <a16:creationId xmlns:a16="http://schemas.microsoft.com/office/drawing/2014/main" id="{404ED4B3-E251-AD40-B2CA-A34AB0B619F3}"/>
              </a:ext>
            </a:extLst>
          </p:cNvPr>
          <p:cNvSpPr/>
          <p:nvPr/>
        </p:nvSpPr>
        <p:spPr>
          <a:xfrm>
            <a:off x="1057330" y="1071639"/>
            <a:ext cx="7672758" cy="1200329"/>
          </a:xfrm>
          <a:prstGeom prst="rect">
            <a:avLst/>
          </a:prstGeom>
          <a:solidFill>
            <a:schemeClr val="tx2">
              <a:lumMod val="40000"/>
              <a:lumOff val="60000"/>
            </a:schemeClr>
          </a:solidFill>
        </p:spPr>
        <p:txBody>
          <a:bodyPr wrap="square">
            <a:spAutoFit/>
          </a:bodyPr>
          <a:lstStyle/>
          <a:p>
            <a:pPr algn="just"/>
            <a:r>
              <a:rPr lang="en-GB" sz="2400" dirty="0"/>
              <a:t>Watch this great video which shows you some of the benefits of using an actual breadboard. Just for fun, of course.</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785" y="1088156"/>
            <a:ext cx="854046" cy="854046"/>
          </a:xfrm>
          <a:prstGeom prst="rect">
            <a:avLst/>
          </a:prstGeom>
        </p:spPr>
      </p:pic>
      <p:pic>
        <p:nvPicPr>
          <p:cNvPr id="7" name="Picture 6">
            <a:extLst>
              <a:ext uri="{FF2B5EF4-FFF2-40B4-BE49-F238E27FC236}">
                <a16:creationId xmlns:a16="http://schemas.microsoft.com/office/drawing/2014/main" id="{73CB8C7A-6985-394A-8B1B-88FF52D95664}"/>
              </a:ext>
            </a:extLst>
          </p:cNvPr>
          <p:cNvPicPr>
            <a:picLocks noChangeAspect="1"/>
          </p:cNvPicPr>
          <p:nvPr/>
        </p:nvPicPr>
        <p:blipFill>
          <a:blip r:embed="rId6"/>
          <a:stretch>
            <a:fillRect/>
          </a:stretch>
        </p:blipFill>
        <p:spPr>
          <a:xfrm>
            <a:off x="3062352" y="2440220"/>
            <a:ext cx="4193236" cy="2365247"/>
          </a:xfrm>
          <a:prstGeom prst="rect">
            <a:avLst/>
          </a:prstGeom>
        </p:spPr>
      </p:pic>
    </p:spTree>
    <p:custDataLst>
      <p:tags r:id="rId1"/>
    </p:custDataLst>
    <p:extLst>
      <p:ext uri="{BB962C8B-B14F-4D97-AF65-F5344CB8AC3E}">
        <p14:creationId xmlns:p14="http://schemas.microsoft.com/office/powerpoint/2010/main" val="331238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Jumper Wires</a:t>
            </a:r>
          </a:p>
        </p:txBody>
      </p:sp>
      <p:sp>
        <p:nvSpPr>
          <p:cNvPr id="3" name="Content Placeholder 2"/>
          <p:cNvSpPr>
            <a:spLocks noGrp="1"/>
          </p:cNvSpPr>
          <p:nvPr>
            <p:ph idx="1"/>
          </p:nvPr>
        </p:nvSpPr>
        <p:spPr>
          <a:xfrm>
            <a:off x="1122531" y="1091868"/>
            <a:ext cx="7607557" cy="1838871"/>
          </a:xfrm>
        </p:spPr>
        <p:txBody>
          <a:bodyPr>
            <a:noAutofit/>
          </a:bodyPr>
          <a:lstStyle/>
          <a:p>
            <a:pPr marL="0" indent="0">
              <a:buNone/>
            </a:pPr>
            <a:r>
              <a:rPr lang="en-GB" sz="2400" dirty="0"/>
              <a:t>It is time for you to get busy again.</a:t>
            </a:r>
          </a:p>
          <a:p>
            <a:pPr marL="0" indent="0" algn="just">
              <a:buNone/>
            </a:pPr>
            <a:r>
              <a:rPr lang="en-GB" sz="2400" dirty="0"/>
              <a:t>Throughout the rest of this course, you are going to need </a:t>
            </a:r>
            <a:r>
              <a:rPr lang="en-GB" sz="2400" b="1" dirty="0"/>
              <a:t>jumper wires</a:t>
            </a:r>
            <a:r>
              <a:rPr lang="en-GB" sz="2400" dirty="0"/>
              <a:t> </a:t>
            </a:r>
            <a:r>
              <a:rPr lang="mr-IN" sz="2400" dirty="0"/>
              <a:t>–</a:t>
            </a:r>
            <a:r>
              <a:rPr lang="en-GB" sz="2400" dirty="0"/>
              <a:t> short wires to connect the different components in your breadboard circuits.</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3084162"/>
            <a:ext cx="4199788" cy="1569660"/>
          </a:xfrm>
          <a:prstGeom prst="rect">
            <a:avLst/>
          </a:prstGeom>
          <a:solidFill>
            <a:schemeClr val="tx2">
              <a:lumMod val="40000"/>
              <a:lumOff val="60000"/>
            </a:schemeClr>
          </a:solidFill>
        </p:spPr>
        <p:txBody>
          <a:bodyPr wrap="square">
            <a:spAutoFit/>
          </a:bodyPr>
          <a:lstStyle/>
          <a:p>
            <a:pPr algn="just"/>
            <a:r>
              <a:rPr lang="en-GB" sz="2400" i="1" dirty="0"/>
              <a:t>Read the guide on how to create jumper wires, then watch the video for how to make the perfect jumper wires.</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055577"/>
            <a:ext cx="854046" cy="854046"/>
          </a:xfrm>
          <a:prstGeom prst="rect">
            <a:avLst/>
          </a:prstGeom>
        </p:spPr>
      </p:pic>
      <p:sp>
        <p:nvSpPr>
          <p:cNvPr id="9" name="Rounded Rectangle 8">
            <a:extLst>
              <a:ext uri="{FF2B5EF4-FFF2-40B4-BE49-F238E27FC236}">
                <a16:creationId xmlns:a16="http://schemas.microsoft.com/office/drawing/2014/main" id="{CA5DE9FD-0E29-9949-9357-087F0EA2F49C}"/>
              </a:ext>
            </a:extLst>
          </p:cNvPr>
          <p:cNvSpPr/>
          <p:nvPr/>
        </p:nvSpPr>
        <p:spPr>
          <a:xfrm>
            <a:off x="5541692" y="3209000"/>
            <a:ext cx="2743055" cy="54720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Read the guide</a:t>
            </a:r>
          </a:p>
        </p:txBody>
      </p:sp>
      <p:sp>
        <p:nvSpPr>
          <p:cNvPr id="11" name="Rounded Rectangle 10">
            <a:extLst>
              <a:ext uri="{FF2B5EF4-FFF2-40B4-BE49-F238E27FC236}">
                <a16:creationId xmlns:a16="http://schemas.microsoft.com/office/drawing/2014/main" id="{603A7567-19A3-E840-8908-78A6C88FAE36}"/>
              </a:ext>
            </a:extLst>
          </p:cNvPr>
          <p:cNvSpPr/>
          <p:nvPr/>
        </p:nvSpPr>
        <p:spPr>
          <a:xfrm>
            <a:off x="5541692" y="3909623"/>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the video</a:t>
            </a:r>
          </a:p>
        </p:txBody>
      </p:sp>
    </p:spTree>
    <p:custDataLst>
      <p:tags r:id="rId1"/>
    </p:custDataLst>
    <p:extLst>
      <p:ext uri="{BB962C8B-B14F-4D97-AF65-F5344CB8AC3E}">
        <p14:creationId xmlns:p14="http://schemas.microsoft.com/office/powerpoint/2010/main" val="408725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Make Your Own Coin Battery</a:t>
            </a:r>
          </a:p>
        </p:txBody>
      </p:sp>
      <p:sp>
        <p:nvSpPr>
          <p:cNvPr id="3" name="Content Placeholder 2"/>
          <p:cNvSpPr>
            <a:spLocks noGrp="1"/>
          </p:cNvSpPr>
          <p:nvPr>
            <p:ph idx="1"/>
          </p:nvPr>
        </p:nvSpPr>
        <p:spPr>
          <a:xfrm>
            <a:off x="1122530" y="1091867"/>
            <a:ext cx="5464249" cy="2410767"/>
          </a:xfrm>
          <a:solidFill>
            <a:schemeClr val="tx2">
              <a:lumMod val="40000"/>
              <a:lumOff val="60000"/>
            </a:schemeClr>
          </a:solidFill>
        </p:spPr>
        <p:txBody>
          <a:bodyPr>
            <a:noAutofit/>
          </a:bodyPr>
          <a:lstStyle/>
          <a:p>
            <a:pPr marL="0" indent="0" algn="just">
              <a:buNone/>
            </a:pPr>
            <a:r>
              <a:rPr lang="en-GB" sz="2400" dirty="0"/>
              <a:t>Make the following jumper wires and then upload a picture of your completed wires.</a:t>
            </a:r>
          </a:p>
          <a:p>
            <a:pPr algn="just"/>
            <a:r>
              <a:rPr lang="en-GB" sz="2400" dirty="0"/>
              <a:t>5 x 5cm</a:t>
            </a:r>
          </a:p>
          <a:p>
            <a:pPr algn="just"/>
            <a:r>
              <a:rPr lang="en-GB" sz="2400" dirty="0"/>
              <a:t>5 x 7cm</a:t>
            </a:r>
          </a:p>
          <a:p>
            <a:pPr algn="just"/>
            <a:r>
              <a:rPr lang="en-GB" sz="2400" dirty="0"/>
              <a:t>5 x 10cm</a:t>
            </a:r>
          </a:p>
          <a:p>
            <a:pPr algn="just"/>
            <a:r>
              <a:rPr lang="en-GB" sz="2400" dirty="0"/>
              <a:t>5 x 15cm</a:t>
            </a:r>
            <a:endParaRPr lang="en-GB" sz="2400" i="1" dirty="0"/>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091867"/>
            <a:ext cx="854046" cy="854046"/>
          </a:xfrm>
          <a:prstGeom prst="rect">
            <a:avLst/>
          </a:prstGeom>
        </p:spPr>
      </p:pic>
      <p:sp>
        <p:nvSpPr>
          <p:cNvPr id="9" name="Rounded Rectangle 8">
            <a:extLst>
              <a:ext uri="{FF2B5EF4-FFF2-40B4-BE49-F238E27FC236}">
                <a16:creationId xmlns:a16="http://schemas.microsoft.com/office/drawing/2014/main" id="{E0ABC7F2-7240-CA4F-8E15-6C49824C9866}"/>
              </a:ext>
            </a:extLst>
          </p:cNvPr>
          <p:cNvSpPr/>
          <p:nvPr/>
        </p:nvSpPr>
        <p:spPr>
          <a:xfrm>
            <a:off x="1122530" y="3870242"/>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10" name="Rectangle 9">
            <a:extLst>
              <a:ext uri="{FF2B5EF4-FFF2-40B4-BE49-F238E27FC236}">
                <a16:creationId xmlns:a16="http://schemas.microsoft.com/office/drawing/2014/main" id="{B05F342B-93AA-BD4A-9184-E4BDD0979139}"/>
              </a:ext>
            </a:extLst>
          </p:cNvPr>
          <p:cNvSpPr/>
          <p:nvPr/>
        </p:nvSpPr>
        <p:spPr>
          <a:xfrm>
            <a:off x="4059936" y="3929251"/>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D206D033-5930-A543-A80E-25F4B93215D4}"/>
              </a:ext>
            </a:extLst>
          </p:cNvPr>
          <p:cNvSpPr/>
          <p:nvPr/>
        </p:nvSpPr>
        <p:spPr>
          <a:xfrm>
            <a:off x="6219881" y="4414441"/>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12" name="Rectangle 11">
            <a:extLst>
              <a:ext uri="{FF2B5EF4-FFF2-40B4-BE49-F238E27FC236}">
                <a16:creationId xmlns:a16="http://schemas.microsoft.com/office/drawing/2014/main" id="{38E0E957-2B10-E547-8724-A8B5DE2E6FF2}"/>
              </a:ext>
            </a:extLst>
          </p:cNvPr>
          <p:cNvSpPr/>
          <p:nvPr/>
        </p:nvSpPr>
        <p:spPr>
          <a:xfrm>
            <a:off x="6746558" y="1091867"/>
            <a:ext cx="2772375" cy="241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13" name="Rounded Rectangle 12">
            <a:extLst>
              <a:ext uri="{FF2B5EF4-FFF2-40B4-BE49-F238E27FC236}">
                <a16:creationId xmlns:a16="http://schemas.microsoft.com/office/drawing/2014/main" id="{4E0D4FCC-98C0-0D4D-9565-DD7D5ED69263}"/>
              </a:ext>
            </a:extLst>
          </p:cNvPr>
          <p:cNvSpPr/>
          <p:nvPr/>
        </p:nvSpPr>
        <p:spPr>
          <a:xfrm>
            <a:off x="6760380" y="3106045"/>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Storage Tip</a:t>
            </a:r>
          </a:p>
        </p:txBody>
      </p:sp>
    </p:spTree>
    <p:custDataLst>
      <p:tags r:id="rId1"/>
    </p:custDataLst>
    <p:extLst>
      <p:ext uri="{BB962C8B-B14F-4D97-AF65-F5344CB8AC3E}">
        <p14:creationId xmlns:p14="http://schemas.microsoft.com/office/powerpoint/2010/main" val="11043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Answer the following questions to make sure you understand what you need to know about batteries.</a:t>
            </a:r>
          </a:p>
        </p:txBody>
      </p:sp>
    </p:spTree>
    <p:custDataLst>
      <p:tags r:id="rId1"/>
    </p:custDataLst>
    <p:extLst>
      <p:ext uri="{BB962C8B-B14F-4D97-AF65-F5344CB8AC3E}">
        <p14:creationId xmlns:p14="http://schemas.microsoft.com/office/powerpoint/2010/main" val="189255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Batteries are a good source of power for electronics circuits because</a:t>
            </a:r>
          </a:p>
          <a:p>
            <a:pPr marL="457200" indent="-457200" algn="just">
              <a:buFont typeface="+mj-lt"/>
              <a:buAutoNum type="alphaLcParenR"/>
            </a:pPr>
            <a:r>
              <a:rPr lang="en-GB" sz="2400" dirty="0"/>
              <a:t>They provide high quality AC power.</a:t>
            </a:r>
          </a:p>
          <a:p>
            <a:pPr marL="457200" indent="-457200" algn="just">
              <a:buFont typeface="+mj-lt"/>
              <a:buAutoNum type="alphaLcParenR"/>
            </a:pPr>
            <a:r>
              <a:rPr lang="en-GB" sz="2400" dirty="0"/>
              <a:t>They provide power at high voltages.</a:t>
            </a:r>
          </a:p>
          <a:p>
            <a:pPr marL="457200" indent="-457200" algn="just">
              <a:buFont typeface="+mj-lt"/>
              <a:buAutoNum type="alphaLcParenR"/>
            </a:pPr>
            <a:r>
              <a:rPr lang="en-GB" sz="2400" dirty="0"/>
              <a:t>They provide DC power.</a:t>
            </a:r>
          </a:p>
          <a:p>
            <a:pPr marL="457200" indent="-457200" algn="just">
              <a:buFont typeface="+mj-lt"/>
              <a:buAutoNum type="alphaLcParenR"/>
            </a:pPr>
            <a:r>
              <a:rPr lang="en-GB" sz="2400" dirty="0"/>
              <a:t>They can be thrown away when they are flat.</a:t>
            </a:r>
          </a:p>
        </p:txBody>
      </p:sp>
    </p:spTree>
    <p:custDataLst>
      <p:tags r:id="rId1"/>
    </p:custDataLst>
    <p:extLst>
      <p:ext uri="{BB962C8B-B14F-4D97-AF65-F5344CB8AC3E}">
        <p14:creationId xmlns:p14="http://schemas.microsoft.com/office/powerpoint/2010/main" val="422882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Q</a:t>
            </a:r>
          </a:p>
          <a:p>
            <a:pPr marL="0" indent="0" algn="just">
              <a:buNone/>
            </a:pPr>
            <a:endParaRPr lang="en-GB" sz="2400" dirty="0"/>
          </a:p>
        </p:txBody>
      </p:sp>
    </p:spTree>
    <p:custDataLst>
      <p:tags r:id="rId1"/>
    </p:custDataLst>
    <p:extLst>
      <p:ext uri="{BB962C8B-B14F-4D97-AF65-F5344CB8AC3E}">
        <p14:creationId xmlns:p14="http://schemas.microsoft.com/office/powerpoint/2010/main" val="354760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Q</a:t>
            </a:r>
          </a:p>
          <a:p>
            <a:pPr marL="0" indent="0" algn="just">
              <a:buNone/>
            </a:pPr>
            <a:endParaRPr lang="en-GB" sz="2400" dirty="0"/>
          </a:p>
        </p:txBody>
      </p:sp>
    </p:spTree>
    <p:custDataLst>
      <p:tags r:id="rId1"/>
    </p:custDataLst>
    <p:extLst>
      <p:ext uri="{BB962C8B-B14F-4D97-AF65-F5344CB8AC3E}">
        <p14:creationId xmlns:p14="http://schemas.microsoft.com/office/powerpoint/2010/main" val="407678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5047536"/>
          </a:xfrm>
          <a:prstGeom prst="rect">
            <a:avLst/>
          </a:prstGeom>
        </p:spPr>
        <p:txBody>
          <a:bodyPr wrap="square">
            <a:spAutoFit/>
          </a:bodyPr>
          <a:lstStyle/>
          <a:p>
            <a:r>
              <a:rPr lang="en-US" sz="1400" dirty="0"/>
              <a:t>Create a downloadable visual guide describing each of the following tests. Represent each point graphically and with words.</a:t>
            </a:r>
          </a:p>
          <a:p>
            <a:pPr marL="342900" indent="-342900">
              <a:buFont typeface="Arial" charset="0"/>
              <a:buChar char="•"/>
            </a:pPr>
            <a:r>
              <a:rPr lang="en-US" sz="1400" b="1" dirty="0"/>
              <a:t>Testing for Continuity</a:t>
            </a:r>
            <a:r>
              <a:rPr lang="en-US" sz="1400" dirty="0"/>
              <a:t>:</a:t>
            </a:r>
          </a:p>
          <a:p>
            <a:pPr marL="800100" lvl="1" indent="-342900">
              <a:buFont typeface="Arial" charset="0"/>
              <a:buChar char="•"/>
            </a:pPr>
            <a:r>
              <a:rPr lang="en-US" sz="1400" dirty="0"/>
              <a:t>Only test WITHOUT voltage source (unpowered circuit))</a:t>
            </a:r>
          </a:p>
          <a:p>
            <a:pPr marL="800100" lvl="1" indent="-342900">
              <a:buFont typeface="Arial" charset="0"/>
              <a:buChar char="•"/>
            </a:pPr>
            <a:r>
              <a:rPr lang="en-US" sz="1400" dirty="0"/>
              <a:t>Set the multimeter to the </a:t>
            </a:r>
            <a:r>
              <a:rPr lang="en-US" sz="1400" b="1" dirty="0"/>
              <a:t>continuity</a:t>
            </a:r>
            <a:r>
              <a:rPr lang="en-US" sz="1400" dirty="0"/>
              <a:t> setting (show typical dial marking)</a:t>
            </a:r>
          </a:p>
          <a:p>
            <a:pPr marL="800100" lvl="1" indent="-342900">
              <a:buFont typeface="Arial" charset="0"/>
              <a:buChar char="•"/>
            </a:pPr>
            <a:r>
              <a:rPr lang="en-US" sz="1400" dirty="0"/>
              <a:t>Connect the probes to the xxx sockets of the multimeter.</a:t>
            </a:r>
          </a:p>
          <a:p>
            <a:pPr marL="800100" lvl="1" indent="-342900">
              <a:buFont typeface="Arial" charset="0"/>
              <a:buChar char="•"/>
            </a:pPr>
            <a:r>
              <a:rPr lang="en-US" sz="1400" dirty="0"/>
              <a:t>Place probes at the start and end of circuit in any orientation</a:t>
            </a:r>
          </a:p>
          <a:p>
            <a:pPr marL="342900" indent="-342900">
              <a:buFont typeface="Arial" charset="0"/>
              <a:buChar char="•"/>
            </a:pPr>
            <a:r>
              <a:rPr lang="en-US" sz="1400" b="1" dirty="0"/>
              <a:t>Measuring Resistance</a:t>
            </a:r>
            <a:r>
              <a:rPr lang="en-US" sz="1400" dirty="0"/>
              <a:t>:</a:t>
            </a:r>
          </a:p>
          <a:p>
            <a:pPr marL="800100" lvl="1" indent="-342900">
              <a:buFont typeface="Arial" charset="0"/>
              <a:buChar char="•"/>
            </a:pPr>
            <a:r>
              <a:rPr lang="en-US" sz="1400" dirty="0"/>
              <a:t>Only test WITHOUT voltage source (unpowered circuit)</a:t>
            </a:r>
          </a:p>
          <a:p>
            <a:pPr marL="800100" lvl="1" indent="-342900">
              <a:buFont typeface="Arial" charset="0"/>
              <a:buChar char="•"/>
            </a:pPr>
            <a:r>
              <a:rPr lang="en-US" sz="1400" dirty="0"/>
              <a:t>Set the multimeter to the </a:t>
            </a:r>
            <a:r>
              <a:rPr lang="en-US" sz="1400" b="1" dirty="0"/>
              <a:t>resistance</a:t>
            </a:r>
            <a:r>
              <a:rPr lang="en-US" sz="1400" dirty="0"/>
              <a:t> setting (show typical dial marking)</a:t>
            </a:r>
          </a:p>
          <a:p>
            <a:pPr marL="800100" lvl="1" indent="-342900">
              <a:buFont typeface="Arial" charset="0"/>
              <a:buChar char="•"/>
            </a:pPr>
            <a:r>
              <a:rPr lang="en-US" sz="1400" dirty="0"/>
              <a:t>Connect the probes to the </a:t>
            </a:r>
            <a:r>
              <a:rPr lang="en-US" sz="1400" dirty="0" err="1"/>
              <a:t>yyy</a:t>
            </a:r>
            <a:r>
              <a:rPr lang="en-US" sz="1400" dirty="0"/>
              <a:t> sockets of the multimeter</a:t>
            </a:r>
          </a:p>
          <a:p>
            <a:pPr marL="800100" lvl="1" indent="-342900">
              <a:buFont typeface="Arial" charset="0"/>
              <a:buChar char="•"/>
            </a:pPr>
            <a:r>
              <a:rPr lang="en-US" sz="1400" dirty="0"/>
              <a:t>Place probes at both ends of the component in either orientation</a:t>
            </a:r>
          </a:p>
          <a:p>
            <a:pPr marL="342900" indent="-342900">
              <a:buFont typeface="Arial" charset="0"/>
              <a:buChar char="•"/>
            </a:pPr>
            <a:r>
              <a:rPr lang="en-US" sz="1400" b="1" dirty="0"/>
              <a:t>Measuring Voltage</a:t>
            </a:r>
            <a:r>
              <a:rPr lang="en-US" sz="1400" dirty="0"/>
              <a:t>:</a:t>
            </a:r>
          </a:p>
          <a:p>
            <a:pPr marL="800100" lvl="1" indent="-342900">
              <a:buFont typeface="Arial" charset="0"/>
              <a:buChar char="•"/>
            </a:pPr>
            <a:r>
              <a:rPr lang="en-US" sz="1400" dirty="0"/>
              <a:t>Test WITH a voltage source connected (powered circuit)</a:t>
            </a:r>
          </a:p>
          <a:p>
            <a:pPr marL="800100" lvl="1" indent="-342900">
              <a:buFont typeface="Arial" charset="0"/>
              <a:buChar char="•"/>
            </a:pPr>
            <a:r>
              <a:rPr lang="en-US" sz="1400" dirty="0"/>
              <a:t>Set the multimeter to the </a:t>
            </a:r>
            <a:r>
              <a:rPr lang="en-US" sz="1400" b="1" dirty="0"/>
              <a:t>voltage</a:t>
            </a:r>
            <a:r>
              <a:rPr lang="en-US" sz="1400" dirty="0"/>
              <a:t> setting (show typical dial marking)</a:t>
            </a:r>
          </a:p>
          <a:p>
            <a:pPr marL="800100" lvl="1" indent="-342900">
              <a:buFont typeface="Arial" charset="0"/>
              <a:buChar char="•"/>
            </a:pPr>
            <a:r>
              <a:rPr lang="en-US" sz="1400" dirty="0"/>
              <a:t>Connect the probes to the </a:t>
            </a:r>
            <a:r>
              <a:rPr lang="en-US" sz="1400" dirty="0" err="1"/>
              <a:t>zzz</a:t>
            </a:r>
            <a:r>
              <a:rPr lang="en-US" sz="1400" dirty="0"/>
              <a:t> sockets of the multimeter</a:t>
            </a:r>
          </a:p>
          <a:p>
            <a:pPr marL="800100" lvl="1" indent="-342900">
              <a:buFont typeface="Arial" charset="0"/>
              <a:buChar char="•"/>
            </a:pPr>
            <a:r>
              <a:rPr lang="en-US" sz="1400" dirty="0"/>
              <a:t>Place probes at start and end points of the section of circuit across which voltage is being measured, positive terminal connected to positive side of circuit (otherwise a negative voltage will be displayed).</a:t>
            </a:r>
          </a:p>
          <a:p>
            <a:pPr marL="342900" indent="-342900">
              <a:buFont typeface="Arial" charset="0"/>
              <a:buChar char="•"/>
            </a:pPr>
            <a:r>
              <a:rPr lang="en-US" sz="1400" b="1" dirty="0"/>
              <a:t>Measuring Current</a:t>
            </a:r>
            <a:r>
              <a:rPr lang="en-US" sz="1400" dirty="0"/>
              <a:t>:</a:t>
            </a:r>
          </a:p>
          <a:p>
            <a:pPr marL="800100" lvl="1" indent="-342900">
              <a:buFont typeface="Arial" charset="0"/>
              <a:buChar char="•"/>
            </a:pPr>
            <a:r>
              <a:rPr lang="en-US" sz="1400" dirty="0"/>
              <a:t>Test WITH a voltage source connected (powered circuit)</a:t>
            </a:r>
          </a:p>
          <a:p>
            <a:pPr marL="800100" lvl="1" indent="-342900">
              <a:buFont typeface="Arial" charset="0"/>
              <a:buChar char="•"/>
            </a:pPr>
            <a:r>
              <a:rPr lang="en-US" sz="1400" dirty="0"/>
              <a:t>Set the multimeter to the </a:t>
            </a:r>
            <a:r>
              <a:rPr lang="en-US" sz="1400" b="1" dirty="0"/>
              <a:t>current</a:t>
            </a:r>
            <a:r>
              <a:rPr lang="en-US" sz="1400" dirty="0"/>
              <a:t> setting (usually mA for electronics circuits) (show typical dial marking)</a:t>
            </a:r>
          </a:p>
          <a:p>
            <a:pPr marL="800100" lvl="1" indent="-342900">
              <a:buFont typeface="Arial" charset="0"/>
              <a:buChar char="•"/>
            </a:pPr>
            <a:r>
              <a:rPr lang="en-US" sz="1400" dirty="0"/>
              <a:t>Connect the probes to the </a:t>
            </a:r>
            <a:r>
              <a:rPr lang="en-US" sz="1400" dirty="0" err="1"/>
              <a:t>aaa</a:t>
            </a:r>
            <a:r>
              <a:rPr lang="en-US" sz="1400" dirty="0"/>
              <a:t> sockets pf the multimeter</a:t>
            </a:r>
          </a:p>
          <a:p>
            <a:pPr marL="800100" lvl="1" indent="-342900">
              <a:buFont typeface="Arial" charset="0"/>
              <a:buChar char="•"/>
            </a:pPr>
            <a:r>
              <a:rPr lang="en-US" sz="1400" dirty="0"/>
              <a:t>Break the circuit where you want to measure the current and connect the multimeter with the red lead connected to positive side of the circuit.</a:t>
            </a:r>
          </a:p>
        </p:txBody>
      </p:sp>
    </p:spTree>
    <p:custDataLst>
      <p:tags r:id="rId1"/>
    </p:custDataLst>
    <p:extLst>
      <p:ext uri="{BB962C8B-B14F-4D97-AF65-F5344CB8AC3E}">
        <p14:creationId xmlns:p14="http://schemas.microsoft.com/office/powerpoint/2010/main" val="267658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2.3: Tools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4668669" cy="3492324"/>
          </a:xfrm>
        </p:spPr>
        <p:txBody>
          <a:bodyPr>
            <a:noAutofit/>
          </a:bodyPr>
          <a:lstStyle/>
          <a:p>
            <a:pPr marL="0" indent="0" algn="just">
              <a:buNone/>
            </a:pPr>
            <a:r>
              <a:rPr lang="en-GB" sz="2400" dirty="0"/>
              <a:t>In the rest of this course, you are going to build and test a number of different electronic circuits.</a:t>
            </a:r>
          </a:p>
          <a:p>
            <a:pPr marL="0" indent="0" algn="just">
              <a:buNone/>
            </a:pPr>
            <a:r>
              <a:rPr lang="en-GB" sz="2400" dirty="0"/>
              <a:t>To do this you will need to use your kit of electronics components, your creativity and, of course, a  different tools. In this unit, we will look at some of the tools you will need, what they do and how to use them correctly.</a:t>
            </a:r>
          </a:p>
        </p:txBody>
      </p:sp>
      <p:sp>
        <p:nvSpPr>
          <p:cNvPr id="5" name="Rectangle 4">
            <a:extLst>
              <a:ext uri="{FF2B5EF4-FFF2-40B4-BE49-F238E27FC236}">
                <a16:creationId xmlns:a16="http://schemas.microsoft.com/office/drawing/2014/main" id="{A0D5FC24-FAB2-B646-910A-58D9F9C8CAB8}"/>
              </a:ext>
            </a:extLst>
          </p:cNvPr>
          <p:cNvSpPr/>
          <p:nvPr/>
        </p:nvSpPr>
        <p:spPr>
          <a:xfrm>
            <a:off x="6047232" y="1233577"/>
            <a:ext cx="3711993" cy="33506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218458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Hand Tools</a:t>
            </a:r>
          </a:p>
        </p:txBody>
      </p:sp>
      <p:sp>
        <p:nvSpPr>
          <p:cNvPr id="3" name="Content Placeholder 2"/>
          <p:cNvSpPr>
            <a:spLocks noGrp="1"/>
          </p:cNvSpPr>
          <p:nvPr>
            <p:ph idx="1"/>
          </p:nvPr>
        </p:nvSpPr>
        <p:spPr>
          <a:xfrm>
            <a:off x="1122531" y="1091869"/>
            <a:ext cx="3656733" cy="846660"/>
          </a:xfrm>
        </p:spPr>
        <p:txBody>
          <a:bodyPr>
            <a:noAutofit/>
          </a:bodyPr>
          <a:lstStyle/>
          <a:p>
            <a:pPr marL="0" indent="0" algn="just">
              <a:buNone/>
            </a:pPr>
            <a:r>
              <a:rPr lang="en-GB" sz="2400" dirty="0"/>
              <a:t>There are basically two different groups of tools:</a:t>
            </a:r>
          </a:p>
        </p:txBody>
      </p:sp>
      <p:sp>
        <p:nvSpPr>
          <p:cNvPr id="5" name="Rectangle 4">
            <a:extLst>
              <a:ext uri="{FF2B5EF4-FFF2-40B4-BE49-F238E27FC236}">
                <a16:creationId xmlns:a16="http://schemas.microsoft.com/office/drawing/2014/main" id="{404ED4B3-E251-AD40-B2CA-A34AB0B619F3}"/>
              </a:ext>
            </a:extLst>
          </p:cNvPr>
          <p:cNvSpPr/>
          <p:nvPr/>
        </p:nvSpPr>
        <p:spPr>
          <a:xfrm>
            <a:off x="5071872" y="3493590"/>
            <a:ext cx="4192764" cy="1200329"/>
          </a:xfrm>
          <a:prstGeom prst="rect">
            <a:avLst/>
          </a:prstGeom>
          <a:solidFill>
            <a:schemeClr val="tx2">
              <a:lumMod val="40000"/>
              <a:lumOff val="60000"/>
            </a:schemeClr>
          </a:solidFill>
        </p:spPr>
        <p:txBody>
          <a:bodyPr wrap="square">
            <a:spAutoFit/>
          </a:bodyPr>
          <a:lstStyle/>
          <a:p>
            <a:pPr algn="just"/>
            <a:r>
              <a:rPr lang="en-GB" sz="2400" i="1" dirty="0"/>
              <a:t>Watch the next video to get a run down of the different </a:t>
            </a:r>
            <a:r>
              <a:rPr lang="en-GB" sz="2400" b="1" i="1" dirty="0"/>
              <a:t>hand tools</a:t>
            </a:r>
            <a:r>
              <a:rPr lang="en-GB" sz="2400" i="1" dirty="0"/>
              <a:t> that are available.</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00718" y="3493590"/>
            <a:ext cx="854046" cy="854046"/>
          </a:xfrm>
          <a:prstGeom prst="rect">
            <a:avLst/>
          </a:prstGeom>
        </p:spPr>
      </p:pic>
      <p:sp>
        <p:nvSpPr>
          <p:cNvPr id="7" name="TextBox 6">
            <a:extLst>
              <a:ext uri="{FF2B5EF4-FFF2-40B4-BE49-F238E27FC236}">
                <a16:creationId xmlns:a16="http://schemas.microsoft.com/office/drawing/2014/main" id="{31550BA4-AB97-FC47-A54D-98A39C281502}"/>
              </a:ext>
            </a:extLst>
          </p:cNvPr>
          <p:cNvSpPr txBox="1"/>
          <p:nvPr/>
        </p:nvSpPr>
        <p:spPr>
          <a:xfrm>
            <a:off x="1122531" y="1977697"/>
            <a:ext cx="3656733" cy="461665"/>
          </a:xfrm>
          <a:prstGeom prst="rect">
            <a:avLst/>
          </a:prstGeom>
          <a:solidFill>
            <a:schemeClr val="accent2"/>
          </a:solidFill>
        </p:spPr>
        <p:txBody>
          <a:bodyPr wrap="square" lIns="576000" rtlCol="0" anchor="ctr">
            <a:spAutoFit/>
          </a:bodyPr>
          <a:lstStyle/>
          <a:p>
            <a:pPr algn="just"/>
            <a:r>
              <a:rPr lang="en-GB" sz="2400" dirty="0">
                <a:solidFill>
                  <a:schemeClr val="bg1"/>
                </a:solidFill>
              </a:rPr>
              <a:t>Hand Tools</a:t>
            </a:r>
          </a:p>
        </p:txBody>
      </p:sp>
      <p:sp>
        <p:nvSpPr>
          <p:cNvPr id="8" name="TextBox 7">
            <a:extLst>
              <a:ext uri="{FF2B5EF4-FFF2-40B4-BE49-F238E27FC236}">
                <a16:creationId xmlns:a16="http://schemas.microsoft.com/office/drawing/2014/main" id="{9D15FF4C-9B6C-AD46-A6D4-6723DC56DDBB}"/>
              </a:ext>
            </a:extLst>
          </p:cNvPr>
          <p:cNvSpPr txBox="1"/>
          <p:nvPr/>
        </p:nvSpPr>
        <p:spPr>
          <a:xfrm>
            <a:off x="1122531" y="2591521"/>
            <a:ext cx="3656733" cy="461665"/>
          </a:xfrm>
          <a:prstGeom prst="rect">
            <a:avLst/>
          </a:prstGeom>
          <a:solidFill>
            <a:schemeClr val="accent3"/>
          </a:solidFill>
        </p:spPr>
        <p:txBody>
          <a:bodyPr wrap="square" lIns="576000" rtlCol="0" anchor="ctr">
            <a:spAutoFit/>
          </a:bodyPr>
          <a:lstStyle/>
          <a:p>
            <a:pPr algn="just"/>
            <a:r>
              <a:rPr lang="en-GB" sz="2400" dirty="0">
                <a:solidFill>
                  <a:schemeClr val="bg1"/>
                </a:solidFill>
              </a:rPr>
              <a:t>Measuring Tools</a:t>
            </a:r>
          </a:p>
        </p:txBody>
      </p:sp>
      <p:sp>
        <p:nvSpPr>
          <p:cNvPr id="9" name="Oval 8">
            <a:extLst>
              <a:ext uri="{FF2B5EF4-FFF2-40B4-BE49-F238E27FC236}">
                <a16:creationId xmlns:a16="http://schemas.microsoft.com/office/drawing/2014/main" id="{F1273E22-9733-E64D-8453-C5CD11F5E504}"/>
              </a:ext>
            </a:extLst>
          </p:cNvPr>
          <p:cNvSpPr>
            <a:spLocks noChangeAspect="1"/>
          </p:cNvSpPr>
          <p:nvPr/>
        </p:nvSpPr>
        <p:spPr>
          <a:xfrm>
            <a:off x="1167321" y="1983428"/>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0" name="Oval 9">
            <a:extLst>
              <a:ext uri="{FF2B5EF4-FFF2-40B4-BE49-F238E27FC236}">
                <a16:creationId xmlns:a16="http://schemas.microsoft.com/office/drawing/2014/main" id="{3693DDA8-0983-7443-9CA3-C4A748EC25E9}"/>
              </a:ext>
            </a:extLst>
          </p:cNvPr>
          <p:cNvSpPr>
            <a:spLocks noChangeAspect="1"/>
          </p:cNvSpPr>
          <p:nvPr/>
        </p:nvSpPr>
        <p:spPr>
          <a:xfrm>
            <a:off x="1167321" y="2588908"/>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pic>
        <p:nvPicPr>
          <p:cNvPr id="11" name="Picture 10">
            <a:extLst>
              <a:ext uri="{FF2B5EF4-FFF2-40B4-BE49-F238E27FC236}">
                <a16:creationId xmlns:a16="http://schemas.microsoft.com/office/drawing/2014/main" id="{67CC7C94-35EB-6A4E-AD82-748E5F0B3CE3}"/>
              </a:ext>
            </a:extLst>
          </p:cNvPr>
          <p:cNvPicPr>
            <a:picLocks noChangeAspect="1"/>
          </p:cNvPicPr>
          <p:nvPr/>
        </p:nvPicPr>
        <p:blipFill>
          <a:blip r:embed="rId6"/>
          <a:stretch>
            <a:fillRect/>
          </a:stretch>
        </p:blipFill>
        <p:spPr>
          <a:xfrm>
            <a:off x="5071872" y="1081454"/>
            <a:ext cx="4192764" cy="2364981"/>
          </a:xfrm>
          <a:prstGeom prst="rect">
            <a:avLst/>
          </a:prstGeom>
        </p:spPr>
      </p:pic>
    </p:spTree>
    <p:custDataLst>
      <p:tags r:id="rId1"/>
    </p:custDataLst>
    <p:extLst>
      <p:ext uri="{BB962C8B-B14F-4D97-AF65-F5344CB8AC3E}">
        <p14:creationId xmlns:p14="http://schemas.microsoft.com/office/powerpoint/2010/main" val="205273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What’s in your Kit</a:t>
            </a:r>
          </a:p>
        </p:txBody>
      </p:sp>
      <p:sp>
        <p:nvSpPr>
          <p:cNvPr id="3" name="Content Placeholder 2"/>
          <p:cNvSpPr>
            <a:spLocks noGrp="1"/>
          </p:cNvSpPr>
          <p:nvPr>
            <p:ph idx="1"/>
          </p:nvPr>
        </p:nvSpPr>
        <p:spPr>
          <a:xfrm>
            <a:off x="1122531" y="1091869"/>
            <a:ext cx="7607557" cy="797892"/>
          </a:xfrm>
        </p:spPr>
        <p:txBody>
          <a:bodyPr>
            <a:noAutofit/>
          </a:bodyPr>
          <a:lstStyle/>
          <a:p>
            <a:pPr marL="0" indent="0" algn="just">
              <a:lnSpc>
                <a:spcPct val="100000"/>
              </a:lnSpc>
              <a:spcBef>
                <a:spcPts val="0"/>
              </a:spcBef>
              <a:buNone/>
            </a:pPr>
            <a:r>
              <a:rPr lang="en-GB" sz="2400" dirty="0"/>
              <a:t>The kit you bought for this course contains a few hand tools.</a:t>
            </a:r>
          </a:p>
        </p:txBody>
      </p:sp>
      <p:sp>
        <p:nvSpPr>
          <p:cNvPr id="5" name="Rectangle 4">
            <a:extLst>
              <a:ext uri="{FF2B5EF4-FFF2-40B4-BE49-F238E27FC236}">
                <a16:creationId xmlns:a16="http://schemas.microsoft.com/office/drawing/2014/main" id="{404ED4B3-E251-AD40-B2CA-A34AB0B619F3}"/>
              </a:ext>
            </a:extLst>
          </p:cNvPr>
          <p:cNvSpPr/>
          <p:nvPr/>
        </p:nvSpPr>
        <p:spPr>
          <a:xfrm>
            <a:off x="1122531" y="1896439"/>
            <a:ext cx="4228846" cy="830997"/>
          </a:xfrm>
          <a:prstGeom prst="rect">
            <a:avLst/>
          </a:prstGeom>
          <a:solidFill>
            <a:schemeClr val="tx2">
              <a:lumMod val="40000"/>
              <a:lumOff val="60000"/>
            </a:schemeClr>
          </a:solidFill>
        </p:spPr>
        <p:txBody>
          <a:bodyPr wrap="square">
            <a:spAutoFit/>
          </a:bodyPr>
          <a:lstStyle/>
          <a:p>
            <a:pPr algn="just"/>
            <a:r>
              <a:rPr lang="en-GB" sz="2400" i="1" dirty="0"/>
              <a:t>Click on each image to learn more about each tool.</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3022" y="1872054"/>
            <a:ext cx="854046" cy="854046"/>
          </a:xfrm>
          <a:prstGeom prst="rect">
            <a:avLst/>
          </a:prstGeom>
        </p:spPr>
      </p:pic>
      <p:sp>
        <p:nvSpPr>
          <p:cNvPr id="8" name="Rectangle 7">
            <a:extLst>
              <a:ext uri="{FF2B5EF4-FFF2-40B4-BE49-F238E27FC236}">
                <a16:creationId xmlns:a16="http://schemas.microsoft.com/office/drawing/2014/main" id="{F25B63AB-84E3-1E47-A5B2-23534909B42A}"/>
              </a:ext>
            </a:extLst>
          </p:cNvPr>
          <p:cNvSpPr/>
          <p:nvPr/>
        </p:nvSpPr>
        <p:spPr>
          <a:xfrm>
            <a:off x="5853885" y="1896439"/>
            <a:ext cx="1583235" cy="13411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a:t>
            </a:r>
          </a:p>
        </p:txBody>
      </p:sp>
      <p:sp>
        <p:nvSpPr>
          <p:cNvPr id="9" name="Rectangle 8">
            <a:extLst>
              <a:ext uri="{FF2B5EF4-FFF2-40B4-BE49-F238E27FC236}">
                <a16:creationId xmlns:a16="http://schemas.microsoft.com/office/drawing/2014/main" id="{A305CA45-578F-2146-8986-B47BF4A0EDD2}"/>
              </a:ext>
            </a:extLst>
          </p:cNvPr>
          <p:cNvSpPr/>
          <p:nvPr/>
        </p:nvSpPr>
        <p:spPr>
          <a:xfrm>
            <a:off x="7627821" y="1896439"/>
            <a:ext cx="1583235" cy="13411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Img02b</a:t>
            </a:r>
          </a:p>
        </p:txBody>
      </p:sp>
      <p:sp>
        <p:nvSpPr>
          <p:cNvPr id="10" name="Rectangle 9">
            <a:extLst>
              <a:ext uri="{FF2B5EF4-FFF2-40B4-BE49-F238E27FC236}">
                <a16:creationId xmlns:a16="http://schemas.microsoft.com/office/drawing/2014/main" id="{4DB5DCBF-2BDF-DD42-8C10-8E445125B0D7}"/>
              </a:ext>
            </a:extLst>
          </p:cNvPr>
          <p:cNvSpPr/>
          <p:nvPr/>
        </p:nvSpPr>
        <p:spPr>
          <a:xfrm>
            <a:off x="1854909" y="3303013"/>
            <a:ext cx="1583235" cy="13411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Img02c</a:t>
            </a:r>
          </a:p>
        </p:txBody>
      </p:sp>
      <p:sp>
        <p:nvSpPr>
          <p:cNvPr id="11" name="Rectangle 10">
            <a:extLst>
              <a:ext uri="{FF2B5EF4-FFF2-40B4-BE49-F238E27FC236}">
                <a16:creationId xmlns:a16="http://schemas.microsoft.com/office/drawing/2014/main" id="{BB97C37B-E1A6-F843-AA32-AA0EB65152D6}"/>
              </a:ext>
            </a:extLst>
          </p:cNvPr>
          <p:cNvSpPr/>
          <p:nvPr/>
        </p:nvSpPr>
        <p:spPr>
          <a:xfrm>
            <a:off x="3964125" y="3303013"/>
            <a:ext cx="1583235" cy="13411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Img02d</a:t>
            </a:r>
          </a:p>
        </p:txBody>
      </p:sp>
      <p:sp>
        <p:nvSpPr>
          <p:cNvPr id="12" name="Rectangle 11">
            <a:extLst>
              <a:ext uri="{FF2B5EF4-FFF2-40B4-BE49-F238E27FC236}">
                <a16:creationId xmlns:a16="http://schemas.microsoft.com/office/drawing/2014/main" id="{947F7FCB-D1AA-9C49-8E7C-D187D0E22C1B}"/>
              </a:ext>
            </a:extLst>
          </p:cNvPr>
          <p:cNvSpPr/>
          <p:nvPr/>
        </p:nvSpPr>
        <p:spPr>
          <a:xfrm>
            <a:off x="5853885" y="3303013"/>
            <a:ext cx="1583235" cy="13411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Img02e</a:t>
            </a:r>
          </a:p>
        </p:txBody>
      </p:sp>
    </p:spTree>
    <p:custDataLst>
      <p:tags r:id="rId1"/>
    </p:custDataLst>
    <p:extLst>
      <p:ext uri="{BB962C8B-B14F-4D97-AF65-F5344CB8AC3E}">
        <p14:creationId xmlns:p14="http://schemas.microsoft.com/office/powerpoint/2010/main" val="35204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Measuring Tools</a:t>
            </a:r>
          </a:p>
        </p:txBody>
      </p:sp>
      <p:sp>
        <p:nvSpPr>
          <p:cNvPr id="3" name="Content Placeholder 2"/>
          <p:cNvSpPr>
            <a:spLocks noGrp="1"/>
          </p:cNvSpPr>
          <p:nvPr>
            <p:ph idx="1"/>
          </p:nvPr>
        </p:nvSpPr>
        <p:spPr>
          <a:xfrm>
            <a:off x="1122532" y="1091868"/>
            <a:ext cx="5014798" cy="3602051"/>
          </a:xfrm>
        </p:spPr>
        <p:txBody>
          <a:bodyPr>
            <a:noAutofit/>
          </a:bodyPr>
          <a:lstStyle/>
          <a:p>
            <a:pPr marL="0" indent="0" algn="just">
              <a:buNone/>
            </a:pPr>
            <a:r>
              <a:rPr lang="en-GB" sz="2400" dirty="0"/>
              <a:t>Besides the tools you need to physically build your circuits, you are also going to need to measure what is happening inside them to check that they are working as designed and expected. There is one truly indispensable measuring tool and that is the basic </a:t>
            </a:r>
            <a:r>
              <a:rPr lang="en-GB" sz="2400" dirty="0" err="1"/>
              <a:t>multimeter</a:t>
            </a:r>
            <a:r>
              <a:rPr lang="en-GB" sz="2400" dirty="0"/>
              <a:t>.</a:t>
            </a:r>
          </a:p>
        </p:txBody>
      </p:sp>
      <p:sp>
        <p:nvSpPr>
          <p:cNvPr id="14" name="Rectangle 13">
            <a:extLst>
              <a:ext uri="{FF2B5EF4-FFF2-40B4-BE49-F238E27FC236}">
                <a16:creationId xmlns:a16="http://schemas.microsoft.com/office/drawing/2014/main" id="{9BAED57F-2817-4F4A-B5FA-129BB73C0307}"/>
              </a:ext>
            </a:extLst>
          </p:cNvPr>
          <p:cNvSpPr/>
          <p:nvPr/>
        </p:nvSpPr>
        <p:spPr>
          <a:xfrm>
            <a:off x="6465028" y="1233577"/>
            <a:ext cx="3391894" cy="3460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Tree>
    <p:custDataLst>
      <p:tags r:id="rId1"/>
    </p:custDataLst>
    <p:extLst>
      <p:ext uri="{BB962C8B-B14F-4D97-AF65-F5344CB8AC3E}">
        <p14:creationId xmlns:p14="http://schemas.microsoft.com/office/powerpoint/2010/main" val="2368183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err="1"/>
              <a:t>Multimeters</a:t>
            </a:r>
            <a:endParaRPr lang="en-GB" sz="3000" dirty="0"/>
          </a:p>
        </p:txBody>
      </p:sp>
      <p:sp>
        <p:nvSpPr>
          <p:cNvPr id="3" name="Content Placeholder 2"/>
          <p:cNvSpPr>
            <a:spLocks noGrp="1"/>
          </p:cNvSpPr>
          <p:nvPr>
            <p:ph idx="1"/>
          </p:nvPr>
        </p:nvSpPr>
        <p:spPr>
          <a:xfrm>
            <a:off x="1122531" y="1091868"/>
            <a:ext cx="8142105" cy="1053924"/>
          </a:xfrm>
        </p:spPr>
        <p:txBody>
          <a:bodyPr>
            <a:noAutofit/>
          </a:bodyPr>
          <a:lstStyle/>
          <a:p>
            <a:pPr marL="0" indent="0" algn="just">
              <a:buNone/>
            </a:pPr>
            <a:r>
              <a:rPr lang="en-GB" sz="2400" dirty="0" err="1"/>
              <a:t>Multimeters</a:t>
            </a:r>
            <a:r>
              <a:rPr lang="en-GB" sz="2400" dirty="0"/>
              <a:t>, like the name suggests, can measuring </a:t>
            </a:r>
            <a:r>
              <a:rPr lang="en-GB" sz="2400" b="1" dirty="0"/>
              <a:t>multiple</a:t>
            </a:r>
            <a:r>
              <a:rPr lang="en-GB" sz="2400" dirty="0"/>
              <a:t> things, including voltage, resistance, current and continuity (whether the circuit is complete or not).</a:t>
            </a:r>
          </a:p>
          <a:p>
            <a:pPr marL="0" indent="0" algn="just">
              <a:buNone/>
            </a:pPr>
            <a:endParaRPr lang="en-GB" sz="2400" dirty="0"/>
          </a:p>
        </p:txBody>
      </p:sp>
      <p:sp>
        <p:nvSpPr>
          <p:cNvPr id="5" name="Rectangle 4">
            <a:extLst>
              <a:ext uri="{FF2B5EF4-FFF2-40B4-BE49-F238E27FC236}">
                <a16:creationId xmlns:a16="http://schemas.microsoft.com/office/drawing/2014/main" id="{404ED4B3-E251-AD40-B2CA-A34AB0B619F3}"/>
              </a:ext>
            </a:extLst>
          </p:cNvPr>
          <p:cNvSpPr/>
          <p:nvPr/>
        </p:nvSpPr>
        <p:spPr>
          <a:xfrm>
            <a:off x="1122531" y="2388926"/>
            <a:ext cx="3790845" cy="1200329"/>
          </a:xfrm>
          <a:prstGeom prst="rect">
            <a:avLst/>
          </a:prstGeom>
          <a:solidFill>
            <a:schemeClr val="tx2">
              <a:lumMod val="40000"/>
              <a:lumOff val="60000"/>
            </a:schemeClr>
          </a:solidFill>
        </p:spPr>
        <p:txBody>
          <a:bodyPr wrap="square">
            <a:spAutoFit/>
          </a:bodyPr>
          <a:lstStyle/>
          <a:p>
            <a:pPr algn="just"/>
            <a:r>
              <a:rPr lang="en-GB" sz="2400" i="1" dirty="0"/>
              <a:t>Watch this video to see the different kinds of test you can do with a </a:t>
            </a:r>
            <a:r>
              <a:rPr lang="en-GB" sz="2400" i="1" dirty="0" err="1"/>
              <a:t>multimeter</a:t>
            </a:r>
            <a:r>
              <a:rPr lang="en-GB" sz="2400" i="1" dirty="0"/>
              <a:t>.</a:t>
            </a:r>
          </a:p>
        </p:txBody>
      </p:sp>
      <p:pic>
        <p:nvPicPr>
          <p:cNvPr id="6" name="Graphic 5" descr="User">
            <a:extLst>
              <a:ext uri="{FF2B5EF4-FFF2-40B4-BE49-F238E27FC236}">
                <a16:creationId xmlns:a16="http://schemas.microsoft.com/office/drawing/2014/main" id="{0B5424C5-708A-254B-9032-09657857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971" y="2356782"/>
            <a:ext cx="854046" cy="854046"/>
          </a:xfrm>
          <a:prstGeom prst="rect">
            <a:avLst/>
          </a:prstGeom>
        </p:spPr>
      </p:pic>
      <p:pic>
        <p:nvPicPr>
          <p:cNvPr id="12" name="Picture 11">
            <a:extLst>
              <a:ext uri="{FF2B5EF4-FFF2-40B4-BE49-F238E27FC236}">
                <a16:creationId xmlns:a16="http://schemas.microsoft.com/office/drawing/2014/main" id="{E6671725-AB0F-E44C-9F2E-971D3D805F6D}"/>
              </a:ext>
            </a:extLst>
          </p:cNvPr>
          <p:cNvPicPr>
            <a:picLocks noChangeAspect="1"/>
          </p:cNvPicPr>
          <p:nvPr/>
        </p:nvPicPr>
        <p:blipFill>
          <a:blip r:embed="rId6"/>
          <a:stretch>
            <a:fillRect/>
          </a:stretch>
        </p:blipFill>
        <p:spPr>
          <a:xfrm>
            <a:off x="5089407" y="2388926"/>
            <a:ext cx="4175229" cy="2370957"/>
          </a:xfrm>
          <a:prstGeom prst="rect">
            <a:avLst/>
          </a:prstGeom>
        </p:spPr>
      </p:pic>
    </p:spTree>
    <p:custDataLst>
      <p:tags r:id="rId1"/>
    </p:custDataLst>
    <p:extLst>
      <p:ext uri="{BB962C8B-B14F-4D97-AF65-F5344CB8AC3E}">
        <p14:creationId xmlns:p14="http://schemas.microsoft.com/office/powerpoint/2010/main" val="998970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14792</TotalTime>
  <Words>1626</Words>
  <Application>Microsoft Office PowerPoint</Application>
  <PresentationFormat>Custom</PresentationFormat>
  <Paragraphs>208</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Open Sans</vt:lpstr>
      <vt:lpstr>Office Theme</vt:lpstr>
      <vt:lpstr>Electronics</vt:lpstr>
      <vt:lpstr>Assumed prior learning</vt:lpstr>
      <vt:lpstr>Outcomes</vt:lpstr>
      <vt:lpstr>Unit 2.3: Tools</vt:lpstr>
      <vt:lpstr>Introduction</vt:lpstr>
      <vt:lpstr>Hand Tools</vt:lpstr>
      <vt:lpstr>What’s in your Kit</vt:lpstr>
      <vt:lpstr>Measuring Tools</vt:lpstr>
      <vt:lpstr>Multimeters</vt:lpstr>
      <vt:lpstr>A Handy Testing Guide</vt:lpstr>
      <vt:lpstr>A Handy Testing Guide</vt:lpstr>
      <vt:lpstr>Let’s Test</vt:lpstr>
      <vt:lpstr>The Breadboard</vt:lpstr>
      <vt:lpstr>Breadboard????</vt:lpstr>
      <vt:lpstr>The Real Breadboard</vt:lpstr>
      <vt:lpstr>Jumper Wires</vt:lpstr>
      <vt:lpstr>Make Your Own Coin Battery</vt:lpstr>
      <vt:lpstr>Test Yourself</vt:lpstr>
      <vt:lpstr>Question 1</vt:lpstr>
      <vt:lpstr>Question 2</vt:lpstr>
      <vt:lpstr>Question 3</vt:lpstr>
      <vt:lpstr>Image Briefing – Img03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496</cp:revision>
  <dcterms:created xsi:type="dcterms:W3CDTF">2018-02-02T12:07:09Z</dcterms:created>
  <dcterms:modified xsi:type="dcterms:W3CDTF">2018-09-20T07:16:01Z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