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comments/comment1.xml" ContentType="application/vnd.openxmlformats-officedocument.presentationml.comments+xml"/>
  <Override PartName="/ppt/tags/tag10.xml" ContentType="application/vnd.openxmlformats-officedocument.presentationml.tags+xml"/>
  <Override PartName="/ppt/notesSlides/notesSlide7.xml" ContentType="application/vnd.openxmlformats-officedocument.presentationml.notesSlide+xml"/>
  <Override PartName="/ppt/comments/comment2.xml" ContentType="application/vnd.openxmlformats-officedocument.presentationml.comment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21"/>
  </p:notesMasterIdLst>
  <p:sldIdLst>
    <p:sldId id="256" r:id="rId2"/>
    <p:sldId id="309" r:id="rId3"/>
    <p:sldId id="268" r:id="rId4"/>
    <p:sldId id="278" r:id="rId5"/>
    <p:sldId id="333" r:id="rId6"/>
    <p:sldId id="410" r:id="rId7"/>
    <p:sldId id="425" r:id="rId8"/>
    <p:sldId id="411" r:id="rId9"/>
    <p:sldId id="424" r:id="rId10"/>
    <p:sldId id="426" r:id="rId11"/>
    <p:sldId id="413" r:id="rId12"/>
    <p:sldId id="427" r:id="rId13"/>
    <p:sldId id="428" r:id="rId14"/>
    <p:sldId id="420" r:id="rId15"/>
    <p:sldId id="429" r:id="rId16"/>
    <p:sldId id="421" r:id="rId17"/>
    <p:sldId id="422" r:id="rId18"/>
    <p:sldId id="423" r:id="rId19"/>
    <p:sldId id="386" r:id="rId20"/>
  </p:sldIdLst>
  <p:sldSz cx="10239375" cy="5003800"/>
  <p:notesSz cx="6858000" cy="91440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333"/>
            <p14:sldId id="410"/>
            <p14:sldId id="425"/>
            <p14:sldId id="411"/>
            <p14:sldId id="424"/>
            <p14:sldId id="426"/>
            <p14:sldId id="413"/>
            <p14:sldId id="427"/>
            <p14:sldId id="428"/>
            <p14:sldId id="420"/>
            <p14:sldId id="429"/>
            <p14:sldId id="421"/>
            <p14:sldId id="422"/>
            <p14:sldId id="423"/>
          </p14:sldIdLst>
        </p14:section>
        <p14:section name="Appendix" id="{61A5EB1E-5BAC-224D-8F20-5D1D8E086C2B}">
          <p14:sldIdLst>
            <p14:sldId id="38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59"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45"/>
    <p:restoredTop sz="76174" autoAdjust="0"/>
  </p:normalViewPr>
  <p:slideViewPr>
    <p:cSldViewPr snapToGrid="0" snapToObjects="1">
      <p:cViewPr varScale="1">
        <p:scale>
          <a:sx n="118" d="100"/>
          <a:sy n="118" d="100"/>
        </p:scale>
        <p:origin x="78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6-13T14:46:28.541" idx="58">
    <p:pos x="1722" y="1434"/>
    <p:text>Img02 - https://learn.sparkfun.com/tutorials/working-with-wire#introduction</p:text>
    <p:extLst>
      <p:ext uri="{C676402C-5697-4E1C-873F-D02D1690AC5C}">
        <p15:threadingInfo xmlns:p15="http://schemas.microsoft.com/office/powerpoint/2012/main" timeZoneBias="-180"/>
      </p:ext>
    </p:extLst>
  </p:cm>
  <p:cm authorId="1" dt="2018-06-13T14:46:33.761" idx="59">
    <p:pos x="5274" y="1434"/>
    <p:text>Img03 - https://learn.sparkfun.com/tutorials/working-with-wire#introduction</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6-13T14:21:55.670" idx="57">
    <p:pos x="3082" y="2474"/>
    <p:text>Button01</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20/09/2018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Youtube</a:t>
            </a:r>
            <a:r>
              <a:rPr lang="en-US" dirty="0"/>
              <a:t> video: URL = </a:t>
            </a:r>
            <a:r>
              <a:rPr lang="en-GB" dirty="0"/>
              <a:t>https://</a:t>
            </a:r>
            <a:r>
              <a:rPr lang="en-GB" dirty="0" err="1"/>
              <a:t>www.youtube.com</a:t>
            </a:r>
            <a:r>
              <a:rPr lang="en-GB" dirty="0"/>
              <a:t>/</a:t>
            </a:r>
            <a:r>
              <a:rPr lang="en-GB" dirty="0" err="1"/>
              <a:t>watch?v</a:t>
            </a:r>
            <a:r>
              <a:rPr lang="en-GB" dirty="0"/>
              <a:t>=_AApboO3aj0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3240988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 image of a light switch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Img06 = image of a feature phone key pad and the on/off button of a smart phone</a:t>
            </a:r>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1888953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Youtube</a:t>
            </a:r>
            <a:r>
              <a:rPr lang="en-US" dirty="0"/>
              <a:t> video: URL = </a:t>
            </a:r>
            <a:r>
              <a:rPr lang="en-GB" dirty="0"/>
              <a:t>https://</a:t>
            </a:r>
            <a:r>
              <a:rPr lang="en-GB" dirty="0" err="1"/>
              <a:t>www.youtube.com</a:t>
            </a:r>
            <a:r>
              <a:rPr lang="en-GB" dirty="0"/>
              <a:t>/</a:t>
            </a:r>
            <a:r>
              <a:rPr lang="en-GB" dirty="0" err="1"/>
              <a:t>watch?v</a:t>
            </a:r>
            <a:r>
              <a:rPr lang="en-GB" dirty="0"/>
              <a:t>=S2AHimvbovI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3983328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2892136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3613689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Multiple choice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Correct option is 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Feedback:</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GB" dirty="0"/>
              <a:t>That is not right. Batteries provide DC power. It is usually only mains electricity that is supplied as AC.</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GB" dirty="0"/>
              <a:t>That is not right. Batteries tend to provide power at low voltages. It is usually mains electricity sent over many kilometres that is supplied at high voltage.</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GB" dirty="0"/>
              <a:t>Well done. You got it! Batteries are a good source of DC power.</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GB" dirty="0"/>
              <a:t>That is not correct. Batteries should never be thrown away in ordinary rubbish. They should always be recycled or disposed of in special bins available at many shops.</a:t>
            </a:r>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718436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Multiple choice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Correct option is 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Feedback:</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GB" dirty="0"/>
              <a:t>That is not right. Batteries provide DC power. It is usually only mains electricity that is supplied as AC.</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GB" dirty="0"/>
              <a:t>That is not right. Batteries tend to provide power at low voltages. It is usually mains electricity sent over many kilometres that is supplied at high voltage.</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GB" dirty="0"/>
              <a:t>Well done. You got it! Batteries are a good source of DC power.</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GB" dirty="0"/>
              <a:t>That is not correct. Batteries should never be thrown away in ordinary rubbish. They should always be recycled or disposed of in special bins available at many shops.</a:t>
            </a:r>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3989183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Multiple choice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Correct option is 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Feedback:</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GB" dirty="0"/>
              <a:t>That is not right. Batteries provide DC power. It is usually only mains electricity that is supplied as AC.</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GB" dirty="0"/>
              <a:t>That is not right. Batteries tend to provide power at low voltages. It is usually mains electricity sent over many kilometres that is supplied at high voltage.</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GB" dirty="0"/>
              <a:t>Well done. You got it! Batteries are a good source of DC power.</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GB" dirty="0"/>
              <a:t>That is not correct. Batteries should never be thrown away in ordinary rubbish. They should always be recycled or disposed of in special bins available at many shops.</a:t>
            </a:r>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3094873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525455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picture of a simple circuit consisting of a 9V battery in a battery holder, wires, a switch and a light bulb.</a:t>
            </a:r>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891632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4005631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Drag and drop. Correct placement is as follows. Assess on each drop.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Solid core: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Insulation around metal conductor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 very flexible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Single piece of wire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Stranded: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Insulation around metal conductor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Flexible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Many thin wires bundled 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See comments for image sources. Need to replace with similar CC or new images.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1874381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image of different kinds of wires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open </a:t>
            </a:r>
            <a:r>
              <a:rPr lang="en-GB" dirty="0"/>
              <a:t>https://</a:t>
            </a:r>
            <a:r>
              <a:rPr lang="en-GB" dirty="0" err="1"/>
              <a:t>electronicsclub.info</a:t>
            </a:r>
            <a:r>
              <a:rPr lang="en-GB" dirty="0"/>
              <a:t>/</a:t>
            </a:r>
            <a:r>
              <a:rPr lang="en-GB" dirty="0" err="1"/>
              <a:t>connectors.htm#cable</a:t>
            </a:r>
            <a:r>
              <a:rPr lang="en-GB" dirty="0"/>
              <a:t> in a new window.</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4051710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3793720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a:t>
            </a:r>
            <a:r>
              <a:rPr lang="en-GB" dirty="0" err="1"/>
              <a:t>learn.sparkfun.com</a:t>
            </a:r>
            <a:r>
              <a:rPr lang="en-GB" dirty="0"/>
              <a:t>/tutorials/</a:t>
            </a:r>
            <a:r>
              <a:rPr lang="en-GB" dirty="0" err="1"/>
              <a:t>working-with-wire#introduction</a:t>
            </a: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1279917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92011" y="4248061"/>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55393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9/20/2018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5" r:id="rId13"/>
    <p:sldLayoutId id="2147483661" r:id="rId14"/>
    <p:sldLayoutId id="2147483652" r:id="rId15"/>
    <p:sldLayoutId id="2147483664" r:id="rId16"/>
    <p:sldLayoutId id="2147483660"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5.tif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6.png"/><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notesSlide" Target="../notesSlides/notesSlide6.xml"/><Relationship Id="rId7"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3.png"/><Relationship Id="rId5" Type="http://schemas.openxmlformats.org/officeDocument/2006/relationships/image" Target="../media/image2.tiff"/><Relationship Id="rId4" Type="http://schemas.openxmlformats.org/officeDocument/2006/relationships/image" Target="../media/image1.tif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comments" Target="../comments/comment2.xml"/><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Electronics</a:t>
            </a:r>
          </a:p>
        </p:txBody>
      </p:sp>
      <p:sp>
        <p:nvSpPr>
          <p:cNvPr id="3" name="Subtitle 2"/>
          <p:cNvSpPr>
            <a:spLocks noGrp="1"/>
          </p:cNvSpPr>
          <p:nvPr>
            <p:ph type="subTitle" idx="1"/>
          </p:nvPr>
        </p:nvSpPr>
        <p:spPr/>
        <p:txBody>
          <a:bodyPr>
            <a:normAutofit/>
          </a:bodyPr>
          <a:lstStyle/>
          <a:p>
            <a:pPr algn="l"/>
            <a:r>
              <a:rPr lang="en-GB" sz="2400" dirty="0"/>
              <a:t>Topic 2: Circuit Basics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Gauges</a:t>
            </a:r>
          </a:p>
        </p:txBody>
      </p:sp>
      <p:pic>
        <p:nvPicPr>
          <p:cNvPr id="6" name="Picture Placeholder 5">
            <a:extLst>
              <a:ext uri="{FF2B5EF4-FFF2-40B4-BE49-F238E27FC236}">
                <a16:creationId xmlns:a16="http://schemas.microsoft.com/office/drawing/2014/main" id="{05DEA2C8-1A89-0E41-805C-A790DC6FB7C7}"/>
              </a:ext>
            </a:extLst>
          </p:cNvPr>
          <p:cNvPicPr>
            <a:picLocks noGrp="1" noChangeAspect="1"/>
          </p:cNvPicPr>
          <p:nvPr>
            <p:ph idx="1"/>
          </p:nvPr>
        </p:nvPicPr>
        <p:blipFill>
          <a:blip r:embed="rId4"/>
          <a:srcRect t="10552" b="10552"/>
          <a:stretch>
            <a:fillRect/>
          </a:stretch>
        </p:blipFill>
        <p:spPr>
          <a:xfrm>
            <a:off x="1843088" y="1666939"/>
            <a:ext cx="6553200" cy="2504948"/>
          </a:xfrm>
          <a:prstGeom prst="rect">
            <a:avLst/>
          </a:prstGeom>
        </p:spPr>
      </p:pic>
    </p:spTree>
    <p:custDataLst>
      <p:tags r:id="rId1"/>
    </p:custDataLst>
    <p:extLst>
      <p:ext uri="{BB962C8B-B14F-4D97-AF65-F5344CB8AC3E}">
        <p14:creationId xmlns:p14="http://schemas.microsoft.com/office/powerpoint/2010/main" val="2071419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All about Wires</a:t>
            </a:r>
          </a:p>
        </p:txBody>
      </p:sp>
      <p:sp>
        <p:nvSpPr>
          <p:cNvPr id="3" name="Content Placeholder 2"/>
          <p:cNvSpPr>
            <a:spLocks noGrp="1"/>
          </p:cNvSpPr>
          <p:nvPr>
            <p:ph idx="1"/>
          </p:nvPr>
        </p:nvSpPr>
        <p:spPr>
          <a:xfrm>
            <a:off x="1122531" y="1091869"/>
            <a:ext cx="7607557" cy="1067131"/>
          </a:xfrm>
          <a:solidFill>
            <a:schemeClr val="tx2">
              <a:lumMod val="40000"/>
              <a:lumOff val="60000"/>
            </a:schemeClr>
          </a:solidFill>
        </p:spPr>
        <p:txBody>
          <a:bodyPr>
            <a:noAutofit/>
          </a:bodyPr>
          <a:lstStyle/>
          <a:p>
            <a:pPr marL="0" indent="0" algn="just">
              <a:buNone/>
            </a:pPr>
            <a:r>
              <a:rPr lang="en-GB" sz="2400" i="1" dirty="0"/>
              <a:t>Watch the video to learn more about the different types, of wires, their composition, manufacture, thicknesses and applications.</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3284" y="1197000"/>
            <a:ext cx="854046" cy="854046"/>
          </a:xfrm>
          <a:prstGeom prst="rect">
            <a:avLst/>
          </a:prstGeom>
        </p:spPr>
      </p:pic>
      <p:pic>
        <p:nvPicPr>
          <p:cNvPr id="7" name="Picture 6">
            <a:extLst>
              <a:ext uri="{FF2B5EF4-FFF2-40B4-BE49-F238E27FC236}">
                <a16:creationId xmlns:a16="http://schemas.microsoft.com/office/drawing/2014/main" id="{85B4B3DD-5FF5-4744-A064-A4F95781FC86}"/>
              </a:ext>
            </a:extLst>
          </p:cNvPr>
          <p:cNvPicPr>
            <a:picLocks noChangeAspect="1"/>
          </p:cNvPicPr>
          <p:nvPr/>
        </p:nvPicPr>
        <p:blipFill>
          <a:blip r:embed="rId6"/>
          <a:stretch>
            <a:fillRect/>
          </a:stretch>
        </p:blipFill>
        <p:spPr>
          <a:xfrm>
            <a:off x="2798029" y="2306178"/>
            <a:ext cx="4191359" cy="2360500"/>
          </a:xfrm>
          <a:prstGeom prst="rect">
            <a:avLst/>
          </a:prstGeom>
        </p:spPr>
      </p:pic>
    </p:spTree>
    <p:custDataLst>
      <p:tags r:id="rId1"/>
    </p:custDataLst>
    <p:extLst>
      <p:ext uri="{BB962C8B-B14F-4D97-AF65-F5344CB8AC3E}">
        <p14:creationId xmlns:p14="http://schemas.microsoft.com/office/powerpoint/2010/main" val="1873693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Switches</a:t>
            </a:r>
          </a:p>
        </p:txBody>
      </p:sp>
      <p:sp>
        <p:nvSpPr>
          <p:cNvPr id="4" name="TextBox 3">
            <a:extLst>
              <a:ext uri="{FF2B5EF4-FFF2-40B4-BE49-F238E27FC236}">
                <a16:creationId xmlns:a16="http://schemas.microsoft.com/office/drawing/2014/main" id="{56CDE98C-A871-A94A-A730-0DF141B6E8CA}"/>
              </a:ext>
            </a:extLst>
          </p:cNvPr>
          <p:cNvSpPr txBox="1"/>
          <p:nvPr/>
        </p:nvSpPr>
        <p:spPr>
          <a:xfrm>
            <a:off x="1057330" y="1025728"/>
            <a:ext cx="7672758" cy="830997"/>
          </a:xfrm>
          <a:prstGeom prst="rect">
            <a:avLst/>
          </a:prstGeom>
          <a:noFill/>
        </p:spPr>
        <p:txBody>
          <a:bodyPr wrap="square" rtlCol="0">
            <a:spAutoFit/>
          </a:bodyPr>
          <a:lstStyle/>
          <a:p>
            <a:pPr algn="just"/>
            <a:r>
              <a:rPr lang="en-GB" sz="2400" dirty="0"/>
              <a:t>What does a light switch in your house have in common with the buttons on your phone? They are all switches!</a:t>
            </a:r>
          </a:p>
        </p:txBody>
      </p:sp>
      <p:sp>
        <p:nvSpPr>
          <p:cNvPr id="10" name="Rectangle 9">
            <a:extLst>
              <a:ext uri="{FF2B5EF4-FFF2-40B4-BE49-F238E27FC236}">
                <a16:creationId xmlns:a16="http://schemas.microsoft.com/office/drawing/2014/main" id="{3F42ED11-A11A-6949-BB40-746CA1FCE1A0}"/>
              </a:ext>
            </a:extLst>
          </p:cNvPr>
          <p:cNvSpPr/>
          <p:nvPr/>
        </p:nvSpPr>
        <p:spPr>
          <a:xfrm>
            <a:off x="1057330" y="2267714"/>
            <a:ext cx="2981353" cy="21137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Img05</a:t>
            </a:r>
          </a:p>
        </p:txBody>
      </p:sp>
      <p:sp>
        <p:nvSpPr>
          <p:cNvPr id="11" name="Rectangle 10">
            <a:extLst>
              <a:ext uri="{FF2B5EF4-FFF2-40B4-BE49-F238E27FC236}">
                <a16:creationId xmlns:a16="http://schemas.microsoft.com/office/drawing/2014/main" id="{08477A95-955A-B344-9B78-BBF5414922AD}"/>
              </a:ext>
            </a:extLst>
          </p:cNvPr>
          <p:cNvSpPr/>
          <p:nvPr/>
        </p:nvSpPr>
        <p:spPr>
          <a:xfrm>
            <a:off x="5748735" y="2268592"/>
            <a:ext cx="2981353" cy="21137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Img06</a:t>
            </a:r>
          </a:p>
        </p:txBody>
      </p:sp>
    </p:spTree>
    <p:custDataLst>
      <p:tags r:id="rId1"/>
    </p:custDataLst>
    <p:extLst>
      <p:ext uri="{BB962C8B-B14F-4D97-AF65-F5344CB8AC3E}">
        <p14:creationId xmlns:p14="http://schemas.microsoft.com/office/powerpoint/2010/main" val="1110345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Wonder Switches</a:t>
            </a:r>
          </a:p>
        </p:txBody>
      </p:sp>
      <p:sp>
        <p:nvSpPr>
          <p:cNvPr id="3" name="Content Placeholder 2"/>
          <p:cNvSpPr>
            <a:spLocks noGrp="1"/>
          </p:cNvSpPr>
          <p:nvPr>
            <p:ph idx="1"/>
          </p:nvPr>
        </p:nvSpPr>
        <p:spPr>
          <a:xfrm>
            <a:off x="1057330" y="3800241"/>
            <a:ext cx="8546644" cy="794024"/>
          </a:xfrm>
          <a:solidFill>
            <a:schemeClr val="tx2">
              <a:lumMod val="40000"/>
              <a:lumOff val="60000"/>
            </a:schemeClr>
          </a:solidFill>
        </p:spPr>
        <p:txBody>
          <a:bodyPr>
            <a:noAutofit/>
          </a:bodyPr>
          <a:lstStyle/>
          <a:p>
            <a:pPr marL="0" indent="0" algn="just">
              <a:buNone/>
            </a:pPr>
            <a:r>
              <a:rPr lang="en-GB" sz="2400" i="1" dirty="0"/>
              <a:t>Watch the video to learn more about the wonderful world of switches.</a:t>
            </a:r>
          </a:p>
        </p:txBody>
      </p:sp>
      <p:pic>
        <p:nvPicPr>
          <p:cNvPr id="16" name="Graphic 15" descr="User">
            <a:extLst>
              <a:ext uri="{FF2B5EF4-FFF2-40B4-BE49-F238E27FC236}">
                <a16:creationId xmlns:a16="http://schemas.microsoft.com/office/drawing/2014/main" id="{FA313429-ED0C-194A-95A5-78BC8B1DBD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3284" y="3703384"/>
            <a:ext cx="854046" cy="854046"/>
          </a:xfrm>
          <a:prstGeom prst="rect">
            <a:avLst/>
          </a:prstGeom>
        </p:spPr>
      </p:pic>
      <p:sp>
        <p:nvSpPr>
          <p:cNvPr id="4" name="TextBox 3">
            <a:extLst>
              <a:ext uri="{FF2B5EF4-FFF2-40B4-BE49-F238E27FC236}">
                <a16:creationId xmlns:a16="http://schemas.microsoft.com/office/drawing/2014/main" id="{56CDE98C-A871-A94A-A730-0DF141B6E8CA}"/>
              </a:ext>
            </a:extLst>
          </p:cNvPr>
          <p:cNvSpPr txBox="1"/>
          <p:nvPr/>
        </p:nvSpPr>
        <p:spPr>
          <a:xfrm>
            <a:off x="1057331" y="1025728"/>
            <a:ext cx="4060769" cy="2677656"/>
          </a:xfrm>
          <a:prstGeom prst="rect">
            <a:avLst/>
          </a:prstGeom>
          <a:noFill/>
        </p:spPr>
        <p:txBody>
          <a:bodyPr wrap="square" rtlCol="0">
            <a:spAutoFit/>
          </a:bodyPr>
          <a:lstStyle/>
          <a:p>
            <a:pPr algn="just"/>
            <a:r>
              <a:rPr lang="en-GB" sz="2400" dirty="0"/>
              <a:t>A switch is a switch is a switch</a:t>
            </a:r>
            <a:r>
              <a:rPr lang="mr-IN" sz="2400" dirty="0"/>
              <a:t>…</a:t>
            </a:r>
            <a:r>
              <a:rPr lang="en-US" sz="2400" dirty="0"/>
              <a:t>right? Wrong! While the basic function of a switch is pretty simple </a:t>
            </a:r>
            <a:r>
              <a:rPr lang="mr-IN" sz="2400" dirty="0"/>
              <a:t>–</a:t>
            </a:r>
            <a:r>
              <a:rPr lang="en-US" sz="2400" dirty="0"/>
              <a:t> to open or close a circuit </a:t>
            </a:r>
            <a:r>
              <a:rPr lang="mr-IN" sz="2400" dirty="0"/>
              <a:t>–</a:t>
            </a:r>
            <a:r>
              <a:rPr lang="en-US" sz="2400" dirty="0"/>
              <a:t> there is a whole lot more to these little guys than you might imagine.</a:t>
            </a:r>
          </a:p>
        </p:txBody>
      </p:sp>
      <p:pic>
        <p:nvPicPr>
          <p:cNvPr id="7" name="Picture 6">
            <a:extLst>
              <a:ext uri="{FF2B5EF4-FFF2-40B4-BE49-F238E27FC236}">
                <a16:creationId xmlns:a16="http://schemas.microsoft.com/office/drawing/2014/main" id="{C88DC66F-44DB-5F47-94DA-5BD3A27BEA5E}"/>
              </a:ext>
            </a:extLst>
          </p:cNvPr>
          <p:cNvPicPr>
            <a:picLocks noChangeAspect="1"/>
          </p:cNvPicPr>
          <p:nvPr/>
        </p:nvPicPr>
        <p:blipFill>
          <a:blip r:embed="rId6"/>
          <a:stretch>
            <a:fillRect/>
          </a:stretch>
        </p:blipFill>
        <p:spPr>
          <a:xfrm>
            <a:off x="5430714" y="1025728"/>
            <a:ext cx="4173260" cy="2360500"/>
          </a:xfrm>
          <a:prstGeom prst="rect">
            <a:avLst/>
          </a:prstGeom>
        </p:spPr>
      </p:pic>
    </p:spTree>
    <p:custDataLst>
      <p:tags r:id="rId1"/>
    </p:custDataLst>
    <p:extLst>
      <p:ext uri="{BB962C8B-B14F-4D97-AF65-F5344CB8AC3E}">
        <p14:creationId xmlns:p14="http://schemas.microsoft.com/office/powerpoint/2010/main" val="1383900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Draw It</a:t>
            </a:r>
          </a:p>
        </p:txBody>
      </p:sp>
      <p:sp>
        <p:nvSpPr>
          <p:cNvPr id="3" name="Content Placeholder 2"/>
          <p:cNvSpPr>
            <a:spLocks noGrp="1"/>
          </p:cNvSpPr>
          <p:nvPr>
            <p:ph idx="1"/>
          </p:nvPr>
        </p:nvSpPr>
        <p:spPr>
          <a:xfrm>
            <a:off x="1122531" y="1091868"/>
            <a:ext cx="7607557" cy="851232"/>
          </a:xfrm>
        </p:spPr>
        <p:txBody>
          <a:bodyPr>
            <a:noAutofit/>
          </a:bodyPr>
          <a:lstStyle/>
          <a:p>
            <a:pPr marL="0" indent="0" algn="just">
              <a:buNone/>
            </a:pPr>
            <a:r>
              <a:rPr lang="en-GB" sz="2400" dirty="0"/>
              <a:t>Make your own drawing of a switch on a piece of paper. Then take a picture of it and upload it.</a:t>
            </a:r>
          </a:p>
        </p:txBody>
      </p:sp>
      <p:sp>
        <p:nvSpPr>
          <p:cNvPr id="7" name="Rounded Rectangle 6">
            <a:extLst>
              <a:ext uri="{FF2B5EF4-FFF2-40B4-BE49-F238E27FC236}">
                <a16:creationId xmlns:a16="http://schemas.microsoft.com/office/drawing/2014/main" id="{2F208DFB-73A0-D44D-B94A-E5C98F3BDA1D}"/>
              </a:ext>
            </a:extLst>
          </p:cNvPr>
          <p:cNvSpPr/>
          <p:nvPr/>
        </p:nvSpPr>
        <p:spPr>
          <a:xfrm>
            <a:off x="1122531" y="2768561"/>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sp>
        <p:nvSpPr>
          <p:cNvPr id="9" name="Rectangle 8">
            <a:extLst>
              <a:ext uri="{FF2B5EF4-FFF2-40B4-BE49-F238E27FC236}">
                <a16:creationId xmlns:a16="http://schemas.microsoft.com/office/drawing/2014/main" id="{1EAB416A-AA32-9145-93C3-7D85A77A7F5A}"/>
              </a:ext>
            </a:extLst>
          </p:cNvPr>
          <p:cNvSpPr/>
          <p:nvPr/>
        </p:nvSpPr>
        <p:spPr>
          <a:xfrm>
            <a:off x="4059936" y="2834318"/>
            <a:ext cx="4903000"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a:extLst>
              <a:ext uri="{FF2B5EF4-FFF2-40B4-BE49-F238E27FC236}">
                <a16:creationId xmlns:a16="http://schemas.microsoft.com/office/drawing/2014/main" id="{F0FAF236-6599-8D43-8656-45FE64E6F8BC}"/>
              </a:ext>
            </a:extLst>
          </p:cNvPr>
          <p:cNvSpPr/>
          <p:nvPr/>
        </p:nvSpPr>
        <p:spPr>
          <a:xfrm>
            <a:off x="6219881" y="3293498"/>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spTree>
    <p:custDataLst>
      <p:tags r:id="rId1"/>
    </p:custDataLst>
    <p:extLst>
      <p:ext uri="{BB962C8B-B14F-4D97-AF65-F5344CB8AC3E}">
        <p14:creationId xmlns:p14="http://schemas.microsoft.com/office/powerpoint/2010/main" val="1892558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Test Yourself</a:t>
            </a:r>
          </a:p>
        </p:txBody>
      </p:sp>
      <p:sp>
        <p:nvSpPr>
          <p:cNvPr id="3" name="Content Placeholder 2"/>
          <p:cNvSpPr>
            <a:spLocks noGrp="1"/>
          </p:cNvSpPr>
          <p:nvPr>
            <p:ph idx="1"/>
          </p:nvPr>
        </p:nvSpPr>
        <p:spPr>
          <a:xfrm>
            <a:off x="1122531" y="1091868"/>
            <a:ext cx="7607557" cy="3821508"/>
          </a:xfrm>
        </p:spPr>
        <p:txBody>
          <a:bodyPr>
            <a:noAutofit/>
          </a:bodyPr>
          <a:lstStyle/>
          <a:p>
            <a:pPr marL="0" indent="0" algn="just">
              <a:buNone/>
            </a:pPr>
            <a:r>
              <a:rPr lang="en-GB" sz="2400" dirty="0"/>
              <a:t>Answer the following questions to make sure you understand what you need to know about wires and switches.</a:t>
            </a:r>
          </a:p>
        </p:txBody>
      </p:sp>
    </p:spTree>
    <p:custDataLst>
      <p:tags r:id="rId1"/>
    </p:custDataLst>
    <p:extLst>
      <p:ext uri="{BB962C8B-B14F-4D97-AF65-F5344CB8AC3E}">
        <p14:creationId xmlns:p14="http://schemas.microsoft.com/office/powerpoint/2010/main" val="1996987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122531" y="1091868"/>
            <a:ext cx="7607557" cy="3821508"/>
          </a:xfrm>
        </p:spPr>
        <p:txBody>
          <a:bodyPr>
            <a:noAutofit/>
          </a:bodyPr>
          <a:lstStyle/>
          <a:p>
            <a:pPr marL="0" indent="0" algn="just">
              <a:buNone/>
            </a:pPr>
            <a:r>
              <a:rPr lang="en-GB" sz="2400" dirty="0"/>
              <a:t>Q</a:t>
            </a:r>
          </a:p>
        </p:txBody>
      </p:sp>
    </p:spTree>
    <p:custDataLst>
      <p:tags r:id="rId1"/>
    </p:custDataLst>
    <p:extLst>
      <p:ext uri="{BB962C8B-B14F-4D97-AF65-F5344CB8AC3E}">
        <p14:creationId xmlns:p14="http://schemas.microsoft.com/office/powerpoint/2010/main" val="4228825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2</a:t>
            </a:r>
          </a:p>
        </p:txBody>
      </p:sp>
      <p:sp>
        <p:nvSpPr>
          <p:cNvPr id="3" name="Content Placeholder 2"/>
          <p:cNvSpPr>
            <a:spLocks noGrp="1"/>
          </p:cNvSpPr>
          <p:nvPr>
            <p:ph idx="1"/>
          </p:nvPr>
        </p:nvSpPr>
        <p:spPr>
          <a:xfrm>
            <a:off x="1122531" y="1091868"/>
            <a:ext cx="7607557" cy="3821508"/>
          </a:xfrm>
        </p:spPr>
        <p:txBody>
          <a:bodyPr>
            <a:noAutofit/>
          </a:bodyPr>
          <a:lstStyle/>
          <a:p>
            <a:pPr marL="0" indent="0" algn="just">
              <a:buNone/>
            </a:pPr>
            <a:r>
              <a:rPr lang="en-GB" sz="2400" dirty="0"/>
              <a:t>Q</a:t>
            </a:r>
          </a:p>
          <a:p>
            <a:pPr marL="0" indent="0" algn="just">
              <a:buNone/>
            </a:pPr>
            <a:endParaRPr lang="en-GB" sz="2400" dirty="0"/>
          </a:p>
        </p:txBody>
      </p:sp>
    </p:spTree>
    <p:custDataLst>
      <p:tags r:id="rId1"/>
    </p:custDataLst>
    <p:extLst>
      <p:ext uri="{BB962C8B-B14F-4D97-AF65-F5344CB8AC3E}">
        <p14:creationId xmlns:p14="http://schemas.microsoft.com/office/powerpoint/2010/main" val="3547605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3</a:t>
            </a:r>
          </a:p>
        </p:txBody>
      </p:sp>
      <p:sp>
        <p:nvSpPr>
          <p:cNvPr id="3" name="Content Placeholder 2"/>
          <p:cNvSpPr>
            <a:spLocks noGrp="1"/>
          </p:cNvSpPr>
          <p:nvPr>
            <p:ph idx="1"/>
          </p:nvPr>
        </p:nvSpPr>
        <p:spPr>
          <a:xfrm>
            <a:off x="1122531" y="1091868"/>
            <a:ext cx="7607557" cy="3821508"/>
          </a:xfrm>
        </p:spPr>
        <p:txBody>
          <a:bodyPr>
            <a:noAutofit/>
          </a:bodyPr>
          <a:lstStyle/>
          <a:p>
            <a:pPr marL="0" indent="0" algn="just">
              <a:buNone/>
            </a:pPr>
            <a:r>
              <a:rPr lang="en-GB" sz="2400" dirty="0"/>
              <a:t>Q</a:t>
            </a:r>
          </a:p>
          <a:p>
            <a:pPr marL="0" indent="0" algn="just">
              <a:buNone/>
            </a:pPr>
            <a:endParaRPr lang="en-GB" sz="2400" dirty="0"/>
          </a:p>
        </p:txBody>
      </p:sp>
    </p:spTree>
    <p:custDataLst>
      <p:tags r:id="rId1"/>
    </p:custDataLst>
    <p:extLst>
      <p:ext uri="{BB962C8B-B14F-4D97-AF65-F5344CB8AC3E}">
        <p14:creationId xmlns:p14="http://schemas.microsoft.com/office/powerpoint/2010/main" val="4076785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a:t>
            </a:r>
          </a:p>
        </p:txBody>
      </p:sp>
    </p:spTree>
    <p:custDataLst>
      <p:tags r:id="rId1"/>
    </p:custDataLst>
    <p:extLst>
      <p:ext uri="{BB962C8B-B14F-4D97-AF65-F5344CB8AC3E}">
        <p14:creationId xmlns:p14="http://schemas.microsoft.com/office/powerpoint/2010/main" val="2676588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7"/>
            <a:ext cx="8059513" cy="3672637"/>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r>
              <a:rPr lang="en-GB" dirty="0"/>
              <a:t>05_03_01</a:t>
            </a:r>
          </a:p>
          <a:p>
            <a:pPr marL="0" indent="0">
              <a:buNone/>
            </a:pPr>
            <a:r>
              <a:rPr lang="en-GB" dirty="0"/>
              <a:t>05_04_01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122531" y="1091868"/>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 be able to:</a:t>
            </a:r>
          </a:p>
          <a:p>
            <a:pPr marL="457200" indent="-457200">
              <a:buFont typeface="+mj-lt"/>
              <a:buAutoNum type="arabicPeriod"/>
            </a:pPr>
            <a:endParaRPr lang="en-GB" sz="2400"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2.1: Wires and Switches</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057331" y="1225764"/>
            <a:ext cx="4709486" cy="3151164"/>
          </a:xfrm>
        </p:spPr>
        <p:txBody>
          <a:bodyPr>
            <a:noAutofit/>
          </a:bodyPr>
          <a:lstStyle/>
          <a:p>
            <a:pPr marL="0" indent="0" algn="just">
              <a:buNone/>
            </a:pPr>
            <a:r>
              <a:rPr lang="en-GB" sz="2400" dirty="0"/>
              <a:t>Now that we have the voltage source (battery or power supply) for our circuit sorted, we need to actually make a circuit. This is the job of wires which let us connect the components in our circuit to the voltage source and switches, which let us turn the circuit on and off.</a:t>
            </a:r>
          </a:p>
        </p:txBody>
      </p:sp>
      <p:sp>
        <p:nvSpPr>
          <p:cNvPr id="5" name="Rectangle 4">
            <a:extLst>
              <a:ext uri="{FF2B5EF4-FFF2-40B4-BE49-F238E27FC236}">
                <a16:creationId xmlns:a16="http://schemas.microsoft.com/office/drawing/2014/main" id="{A0D5FC24-FAB2-B646-910A-58D9F9C8CAB8}"/>
              </a:ext>
            </a:extLst>
          </p:cNvPr>
          <p:cNvSpPr/>
          <p:nvPr/>
        </p:nvSpPr>
        <p:spPr>
          <a:xfrm>
            <a:off x="6035040" y="1225764"/>
            <a:ext cx="3711993" cy="31511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Img01</a:t>
            </a:r>
          </a:p>
        </p:txBody>
      </p:sp>
    </p:spTree>
    <p:custDataLst>
      <p:tags r:id="rId1"/>
    </p:custDataLst>
    <p:extLst>
      <p:ext uri="{BB962C8B-B14F-4D97-AF65-F5344CB8AC3E}">
        <p14:creationId xmlns:p14="http://schemas.microsoft.com/office/powerpoint/2010/main" val="2184583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Good Conductors</a:t>
            </a:r>
          </a:p>
        </p:txBody>
      </p:sp>
      <p:sp>
        <p:nvSpPr>
          <p:cNvPr id="3" name="Content Placeholder 2"/>
          <p:cNvSpPr>
            <a:spLocks noGrp="1"/>
          </p:cNvSpPr>
          <p:nvPr>
            <p:ph idx="1"/>
          </p:nvPr>
        </p:nvSpPr>
        <p:spPr>
          <a:xfrm>
            <a:off x="1122531" y="1091869"/>
            <a:ext cx="7607557" cy="2004900"/>
          </a:xfrm>
        </p:spPr>
        <p:txBody>
          <a:bodyPr>
            <a:noAutofit/>
          </a:bodyPr>
          <a:lstStyle/>
          <a:p>
            <a:pPr marL="0" indent="0" algn="just">
              <a:buNone/>
            </a:pPr>
            <a:r>
              <a:rPr lang="en-GB" sz="2400" dirty="0"/>
              <a:t>We want as much of the energy in our circuit to be used by the components (resistors, LEDs, diodes, transistors etc.) as possible. Therefore, the wires and connectors should be good conductors and resist the flow of electrons </a:t>
            </a:r>
            <a:r>
              <a:rPr lang="en-GB" sz="2400" b="1" dirty="0"/>
              <a:t>as little as possible</a:t>
            </a:r>
            <a:r>
              <a:rPr lang="en-GB" sz="2400" dirty="0"/>
              <a:t>. Many wires are made out of </a:t>
            </a:r>
            <a:r>
              <a:rPr lang="en-GB" sz="2400" b="1" dirty="0"/>
              <a:t>copper</a:t>
            </a:r>
            <a:r>
              <a:rPr lang="en-GB" sz="2400" dirty="0"/>
              <a:t> because it is such a </a:t>
            </a:r>
            <a:r>
              <a:rPr lang="en-GB" sz="2400" b="1" dirty="0"/>
              <a:t>good conductor</a:t>
            </a:r>
            <a:r>
              <a:rPr lang="en-GB" sz="2400" dirty="0"/>
              <a:t>.</a:t>
            </a:r>
          </a:p>
        </p:txBody>
      </p:sp>
      <p:sp>
        <p:nvSpPr>
          <p:cNvPr id="7" name="Rectangle 6">
            <a:extLst>
              <a:ext uri="{FF2B5EF4-FFF2-40B4-BE49-F238E27FC236}">
                <a16:creationId xmlns:a16="http://schemas.microsoft.com/office/drawing/2014/main" id="{81A2EFAD-F993-874B-8668-FABA5D8D7E28}"/>
              </a:ext>
            </a:extLst>
          </p:cNvPr>
          <p:cNvSpPr/>
          <p:nvPr/>
        </p:nvSpPr>
        <p:spPr>
          <a:xfrm>
            <a:off x="1122531" y="3107552"/>
            <a:ext cx="2876445" cy="1200329"/>
          </a:xfrm>
          <a:prstGeom prst="rect">
            <a:avLst/>
          </a:prstGeom>
        </p:spPr>
        <p:txBody>
          <a:bodyPr wrap="square">
            <a:spAutoFit/>
          </a:bodyPr>
          <a:lstStyle/>
          <a:p>
            <a:pPr algn="just"/>
            <a:r>
              <a:rPr lang="en-GB" sz="2400" dirty="0"/>
              <a:t>There are basically 2 types of wires commonly used:</a:t>
            </a:r>
          </a:p>
        </p:txBody>
      </p:sp>
      <p:sp>
        <p:nvSpPr>
          <p:cNvPr id="10" name="Rounded Rectangle 9">
            <a:extLst>
              <a:ext uri="{FF2B5EF4-FFF2-40B4-BE49-F238E27FC236}">
                <a16:creationId xmlns:a16="http://schemas.microsoft.com/office/drawing/2014/main" id="{D3115BD9-051C-9F47-A0CE-16DA2A5C61C4}"/>
              </a:ext>
            </a:extLst>
          </p:cNvPr>
          <p:cNvSpPr/>
          <p:nvPr/>
        </p:nvSpPr>
        <p:spPr>
          <a:xfrm>
            <a:off x="4936052" y="3227962"/>
            <a:ext cx="3794036" cy="959508"/>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Learn more about different wires</a:t>
            </a:r>
          </a:p>
        </p:txBody>
      </p:sp>
    </p:spTree>
    <p:custDataLst>
      <p:tags r:id="rId1"/>
    </p:custDataLst>
    <p:extLst>
      <p:ext uri="{BB962C8B-B14F-4D97-AF65-F5344CB8AC3E}">
        <p14:creationId xmlns:p14="http://schemas.microsoft.com/office/powerpoint/2010/main" val="2052737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Good Conductors</a:t>
            </a:r>
          </a:p>
        </p:txBody>
      </p:sp>
      <p:pic>
        <p:nvPicPr>
          <p:cNvPr id="8" name="Content Placeholder 5">
            <a:extLst>
              <a:ext uri="{FF2B5EF4-FFF2-40B4-BE49-F238E27FC236}">
                <a16:creationId xmlns:a16="http://schemas.microsoft.com/office/drawing/2014/main" id="{D65CD337-1274-224A-AB97-F47466B52A38}"/>
              </a:ext>
            </a:extLst>
          </p:cNvPr>
          <p:cNvPicPr>
            <a:picLocks noChangeAspect="1"/>
          </p:cNvPicPr>
          <p:nvPr/>
        </p:nvPicPr>
        <p:blipFill rotWithShape="1">
          <a:blip r:embed="rId4"/>
          <a:srcRect l="31034" t="11213" b="25855"/>
          <a:stretch/>
        </p:blipFill>
        <p:spPr>
          <a:xfrm>
            <a:off x="1122531" y="2250677"/>
            <a:ext cx="1940234" cy="1770451"/>
          </a:xfrm>
          <a:prstGeom prst="rect">
            <a:avLst/>
          </a:prstGeom>
        </p:spPr>
      </p:pic>
      <p:pic>
        <p:nvPicPr>
          <p:cNvPr id="9" name="Content Placeholder 4">
            <a:extLst>
              <a:ext uri="{FF2B5EF4-FFF2-40B4-BE49-F238E27FC236}">
                <a16:creationId xmlns:a16="http://schemas.microsoft.com/office/drawing/2014/main" id="{F3AE4F1A-1628-4744-A145-0FBD60C44E00}"/>
              </a:ext>
            </a:extLst>
          </p:cNvPr>
          <p:cNvPicPr>
            <a:picLocks noChangeAspect="1"/>
          </p:cNvPicPr>
          <p:nvPr/>
        </p:nvPicPr>
        <p:blipFill rotWithShape="1">
          <a:blip r:embed="rId5"/>
          <a:srcRect l="41804" r="7137" b="29722"/>
          <a:stretch/>
        </p:blipFill>
        <p:spPr>
          <a:xfrm>
            <a:off x="6794609" y="2249546"/>
            <a:ext cx="1935479" cy="1771582"/>
          </a:xfrm>
          <a:prstGeom prst="rect">
            <a:avLst/>
          </a:prstGeom>
        </p:spPr>
      </p:pic>
      <p:sp>
        <p:nvSpPr>
          <p:cNvPr id="11" name="Content Placeholder 2">
            <a:extLst>
              <a:ext uri="{FF2B5EF4-FFF2-40B4-BE49-F238E27FC236}">
                <a16:creationId xmlns:a16="http://schemas.microsoft.com/office/drawing/2014/main" id="{9F856C53-70D9-0842-ADAB-69548D2713CC}"/>
              </a:ext>
            </a:extLst>
          </p:cNvPr>
          <p:cNvSpPr>
            <a:spLocks noGrp="1"/>
          </p:cNvSpPr>
          <p:nvPr>
            <p:ph idx="1"/>
          </p:nvPr>
        </p:nvSpPr>
        <p:spPr>
          <a:xfrm>
            <a:off x="1122531" y="1091868"/>
            <a:ext cx="7607557" cy="838373"/>
          </a:xfrm>
          <a:solidFill>
            <a:schemeClr val="tx2">
              <a:lumMod val="40000"/>
              <a:lumOff val="60000"/>
            </a:schemeClr>
          </a:solidFill>
        </p:spPr>
        <p:txBody>
          <a:bodyPr>
            <a:noAutofit/>
          </a:bodyPr>
          <a:lstStyle/>
          <a:p>
            <a:pPr marL="0" indent="0" algn="just">
              <a:buNone/>
            </a:pPr>
            <a:r>
              <a:rPr lang="en-GB" sz="2400" i="1" dirty="0"/>
              <a:t>Drag each of the phrases below describing solid core and stranded wires to the correct picture.</a:t>
            </a:r>
          </a:p>
        </p:txBody>
      </p:sp>
      <p:pic>
        <p:nvPicPr>
          <p:cNvPr id="12" name="Graphic 11" descr="User">
            <a:extLst>
              <a:ext uri="{FF2B5EF4-FFF2-40B4-BE49-F238E27FC236}">
                <a16:creationId xmlns:a16="http://schemas.microsoft.com/office/drawing/2014/main" id="{7E8BA7C6-67A0-2543-A501-76132B154C7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8485" y="1091869"/>
            <a:ext cx="854046" cy="854046"/>
          </a:xfrm>
          <a:prstGeom prst="rect">
            <a:avLst/>
          </a:prstGeom>
        </p:spPr>
      </p:pic>
      <p:sp>
        <p:nvSpPr>
          <p:cNvPr id="6" name="Rectangle 5">
            <a:extLst>
              <a:ext uri="{FF2B5EF4-FFF2-40B4-BE49-F238E27FC236}">
                <a16:creationId xmlns:a16="http://schemas.microsoft.com/office/drawing/2014/main" id="{D4D34242-4C50-464C-AB22-CB003987C2F9}"/>
              </a:ext>
            </a:extLst>
          </p:cNvPr>
          <p:cNvSpPr/>
          <p:nvPr/>
        </p:nvSpPr>
        <p:spPr>
          <a:xfrm>
            <a:off x="1323174" y="3997681"/>
            <a:ext cx="1538947" cy="461665"/>
          </a:xfrm>
          <a:prstGeom prst="rect">
            <a:avLst/>
          </a:prstGeom>
        </p:spPr>
        <p:txBody>
          <a:bodyPr wrap="none">
            <a:spAutoFit/>
          </a:bodyPr>
          <a:lstStyle/>
          <a:p>
            <a:r>
              <a:rPr lang="en-GB" sz="2400" b="1" dirty="0"/>
              <a:t>Solid Core </a:t>
            </a:r>
          </a:p>
        </p:txBody>
      </p:sp>
      <p:sp>
        <p:nvSpPr>
          <p:cNvPr id="13" name="Rectangle 12">
            <a:extLst>
              <a:ext uri="{FF2B5EF4-FFF2-40B4-BE49-F238E27FC236}">
                <a16:creationId xmlns:a16="http://schemas.microsoft.com/office/drawing/2014/main" id="{860FB8B0-0EEB-D143-9B65-630EFD680348}"/>
              </a:ext>
            </a:extLst>
          </p:cNvPr>
          <p:cNvSpPr/>
          <p:nvPr/>
        </p:nvSpPr>
        <p:spPr>
          <a:xfrm>
            <a:off x="7090690" y="4021435"/>
            <a:ext cx="1343316" cy="461665"/>
          </a:xfrm>
          <a:prstGeom prst="rect">
            <a:avLst/>
          </a:prstGeom>
        </p:spPr>
        <p:txBody>
          <a:bodyPr wrap="none">
            <a:spAutoFit/>
          </a:bodyPr>
          <a:lstStyle/>
          <a:p>
            <a:r>
              <a:rPr lang="en-GB" sz="2400" b="1" dirty="0"/>
              <a:t>Stranded</a:t>
            </a:r>
          </a:p>
        </p:txBody>
      </p:sp>
      <p:sp>
        <p:nvSpPr>
          <p:cNvPr id="14" name="Rectangle 13">
            <a:extLst>
              <a:ext uri="{FF2B5EF4-FFF2-40B4-BE49-F238E27FC236}">
                <a16:creationId xmlns:a16="http://schemas.microsoft.com/office/drawing/2014/main" id="{A51279CF-864E-1641-B666-8F53584FAAAA}"/>
              </a:ext>
            </a:extLst>
          </p:cNvPr>
          <p:cNvSpPr/>
          <p:nvPr/>
        </p:nvSpPr>
        <p:spPr>
          <a:xfrm>
            <a:off x="3032015" y="2033339"/>
            <a:ext cx="3498458" cy="369332"/>
          </a:xfrm>
          <a:prstGeom prst="rect">
            <a:avLst/>
          </a:prstGeom>
        </p:spPr>
        <p:txBody>
          <a:bodyPr wrap="none">
            <a:spAutoFit/>
          </a:bodyPr>
          <a:lstStyle/>
          <a:p>
            <a:r>
              <a:rPr lang="en-GB" dirty="0"/>
              <a:t>Insulation around metal conductor</a:t>
            </a:r>
          </a:p>
        </p:txBody>
      </p:sp>
      <p:sp>
        <p:nvSpPr>
          <p:cNvPr id="15" name="Rectangle 14">
            <a:extLst>
              <a:ext uri="{FF2B5EF4-FFF2-40B4-BE49-F238E27FC236}">
                <a16:creationId xmlns:a16="http://schemas.microsoft.com/office/drawing/2014/main" id="{A6E96E45-1E4F-EA41-AA08-09D7D8CD9BF4}"/>
              </a:ext>
            </a:extLst>
          </p:cNvPr>
          <p:cNvSpPr/>
          <p:nvPr/>
        </p:nvSpPr>
        <p:spPr>
          <a:xfrm>
            <a:off x="3777508" y="4203701"/>
            <a:ext cx="2007473" cy="369332"/>
          </a:xfrm>
          <a:prstGeom prst="rect">
            <a:avLst/>
          </a:prstGeom>
        </p:spPr>
        <p:txBody>
          <a:bodyPr wrap="none">
            <a:spAutoFit/>
          </a:bodyPr>
          <a:lstStyle/>
          <a:p>
            <a:r>
              <a:rPr lang="en-GB" dirty="0"/>
              <a:t>Single piece of wire</a:t>
            </a:r>
          </a:p>
        </p:txBody>
      </p:sp>
      <p:sp>
        <p:nvSpPr>
          <p:cNvPr id="16" name="Rectangle 15">
            <a:extLst>
              <a:ext uri="{FF2B5EF4-FFF2-40B4-BE49-F238E27FC236}">
                <a16:creationId xmlns:a16="http://schemas.microsoft.com/office/drawing/2014/main" id="{01D2A05A-00CD-AA45-9E01-E1FB3EC1E3F3}"/>
              </a:ext>
            </a:extLst>
          </p:cNvPr>
          <p:cNvSpPr/>
          <p:nvPr/>
        </p:nvSpPr>
        <p:spPr>
          <a:xfrm>
            <a:off x="3131530" y="2901483"/>
            <a:ext cx="3299429" cy="369332"/>
          </a:xfrm>
          <a:prstGeom prst="rect">
            <a:avLst/>
          </a:prstGeom>
        </p:spPr>
        <p:txBody>
          <a:bodyPr wrap="none">
            <a:spAutoFit/>
          </a:bodyPr>
          <a:lstStyle/>
          <a:p>
            <a:r>
              <a:rPr lang="en-GB" dirty="0"/>
              <a:t>Many thin wire bundled together</a:t>
            </a:r>
          </a:p>
        </p:txBody>
      </p:sp>
      <p:sp>
        <p:nvSpPr>
          <p:cNvPr id="17" name="Rectangle 16">
            <a:extLst>
              <a:ext uri="{FF2B5EF4-FFF2-40B4-BE49-F238E27FC236}">
                <a16:creationId xmlns:a16="http://schemas.microsoft.com/office/drawing/2014/main" id="{9246DC4B-D958-FF4B-8430-2BE3A8499CB6}"/>
              </a:ext>
            </a:extLst>
          </p:cNvPr>
          <p:cNvSpPr/>
          <p:nvPr/>
        </p:nvSpPr>
        <p:spPr>
          <a:xfrm>
            <a:off x="3921746" y="3769627"/>
            <a:ext cx="1718997" cy="369332"/>
          </a:xfrm>
          <a:prstGeom prst="rect">
            <a:avLst/>
          </a:prstGeom>
        </p:spPr>
        <p:txBody>
          <a:bodyPr wrap="none">
            <a:spAutoFit/>
          </a:bodyPr>
          <a:lstStyle/>
          <a:p>
            <a:r>
              <a:rPr lang="en-GB" dirty="0"/>
              <a:t>Not very flexible</a:t>
            </a:r>
          </a:p>
        </p:txBody>
      </p:sp>
      <p:sp>
        <p:nvSpPr>
          <p:cNvPr id="18" name="Rectangle 17">
            <a:extLst>
              <a:ext uri="{FF2B5EF4-FFF2-40B4-BE49-F238E27FC236}">
                <a16:creationId xmlns:a16="http://schemas.microsoft.com/office/drawing/2014/main" id="{E3FAFB48-7CEA-F24D-AE0C-A8EE02645F87}"/>
              </a:ext>
            </a:extLst>
          </p:cNvPr>
          <p:cNvSpPr/>
          <p:nvPr/>
        </p:nvSpPr>
        <p:spPr>
          <a:xfrm>
            <a:off x="4332371" y="2467411"/>
            <a:ext cx="897746" cy="369332"/>
          </a:xfrm>
          <a:prstGeom prst="rect">
            <a:avLst/>
          </a:prstGeom>
        </p:spPr>
        <p:txBody>
          <a:bodyPr wrap="none">
            <a:spAutoFit/>
          </a:bodyPr>
          <a:lstStyle/>
          <a:p>
            <a:r>
              <a:rPr lang="en-GB" dirty="0"/>
              <a:t>Flexible</a:t>
            </a:r>
          </a:p>
        </p:txBody>
      </p:sp>
      <p:sp>
        <p:nvSpPr>
          <p:cNvPr id="19" name="Rectangle 18">
            <a:extLst>
              <a:ext uri="{FF2B5EF4-FFF2-40B4-BE49-F238E27FC236}">
                <a16:creationId xmlns:a16="http://schemas.microsoft.com/office/drawing/2014/main" id="{524F6960-1A21-EB4D-9BB1-AC537EC85CBB}"/>
              </a:ext>
            </a:extLst>
          </p:cNvPr>
          <p:cNvSpPr/>
          <p:nvPr/>
        </p:nvSpPr>
        <p:spPr>
          <a:xfrm>
            <a:off x="3032015" y="3335555"/>
            <a:ext cx="3498458" cy="369332"/>
          </a:xfrm>
          <a:prstGeom prst="rect">
            <a:avLst/>
          </a:prstGeom>
        </p:spPr>
        <p:txBody>
          <a:bodyPr wrap="none">
            <a:spAutoFit/>
          </a:bodyPr>
          <a:lstStyle/>
          <a:p>
            <a:r>
              <a:rPr lang="en-GB" dirty="0"/>
              <a:t>Insulation around metal conductor</a:t>
            </a:r>
          </a:p>
        </p:txBody>
      </p:sp>
    </p:spTree>
    <p:custDataLst>
      <p:tags r:id="rId1"/>
    </p:custDataLst>
    <p:extLst>
      <p:ext uri="{BB962C8B-B14F-4D97-AF65-F5344CB8AC3E}">
        <p14:creationId xmlns:p14="http://schemas.microsoft.com/office/powerpoint/2010/main" val="3364680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More Wires</a:t>
            </a:r>
          </a:p>
        </p:txBody>
      </p:sp>
      <p:sp>
        <p:nvSpPr>
          <p:cNvPr id="3" name="Content Placeholder 2"/>
          <p:cNvSpPr>
            <a:spLocks noGrp="1"/>
          </p:cNvSpPr>
          <p:nvPr>
            <p:ph idx="1"/>
          </p:nvPr>
        </p:nvSpPr>
        <p:spPr>
          <a:xfrm>
            <a:off x="1174884" y="2509492"/>
            <a:ext cx="5098916" cy="1067132"/>
          </a:xfrm>
          <a:solidFill>
            <a:schemeClr val="tx2">
              <a:lumMod val="40000"/>
              <a:lumOff val="60000"/>
            </a:schemeClr>
          </a:solidFill>
        </p:spPr>
        <p:txBody>
          <a:bodyPr>
            <a:noAutofit/>
          </a:bodyPr>
          <a:lstStyle/>
          <a:p>
            <a:pPr marL="0" indent="0" algn="just">
              <a:buNone/>
            </a:pPr>
            <a:r>
              <a:rPr lang="en-GB" sz="2400" i="1" dirty="0"/>
              <a:t>Click the button below to see a more complete list of all the different types of wires.</a:t>
            </a:r>
          </a:p>
        </p:txBody>
      </p:sp>
      <p:sp>
        <p:nvSpPr>
          <p:cNvPr id="15" name="Rectangle 14">
            <a:extLst>
              <a:ext uri="{FF2B5EF4-FFF2-40B4-BE49-F238E27FC236}">
                <a16:creationId xmlns:a16="http://schemas.microsoft.com/office/drawing/2014/main" id="{FDE5A728-4412-FE42-8C90-2602663DBB5B}"/>
              </a:ext>
            </a:extLst>
          </p:cNvPr>
          <p:cNvSpPr/>
          <p:nvPr/>
        </p:nvSpPr>
        <p:spPr>
          <a:xfrm>
            <a:off x="6365846" y="1091868"/>
            <a:ext cx="2981353" cy="37087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Img04</a:t>
            </a:r>
          </a:p>
        </p:txBody>
      </p:sp>
      <p:pic>
        <p:nvPicPr>
          <p:cNvPr id="16" name="Graphic 15" descr="User">
            <a:extLst>
              <a:ext uri="{FF2B5EF4-FFF2-40B4-BE49-F238E27FC236}">
                <a16:creationId xmlns:a16="http://schemas.microsoft.com/office/drawing/2014/main" id="{FA313429-ED0C-194A-95A5-78BC8B1DBD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2519211"/>
            <a:ext cx="854046" cy="854046"/>
          </a:xfrm>
          <a:prstGeom prst="rect">
            <a:avLst/>
          </a:prstGeom>
        </p:spPr>
      </p:pic>
      <p:sp>
        <p:nvSpPr>
          <p:cNvPr id="17" name="Rounded Rectangle 16">
            <a:extLst>
              <a:ext uri="{FF2B5EF4-FFF2-40B4-BE49-F238E27FC236}">
                <a16:creationId xmlns:a16="http://schemas.microsoft.com/office/drawing/2014/main" id="{C2000446-59BE-5047-8C68-2210FD87C555}"/>
              </a:ext>
            </a:extLst>
          </p:cNvPr>
          <p:cNvSpPr/>
          <p:nvPr/>
        </p:nvSpPr>
        <p:spPr>
          <a:xfrm>
            <a:off x="1801147" y="3841092"/>
            <a:ext cx="3794036" cy="959508"/>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Learn more about the different wires</a:t>
            </a:r>
          </a:p>
        </p:txBody>
      </p:sp>
      <p:sp>
        <p:nvSpPr>
          <p:cNvPr id="4" name="TextBox 3">
            <a:extLst>
              <a:ext uri="{FF2B5EF4-FFF2-40B4-BE49-F238E27FC236}">
                <a16:creationId xmlns:a16="http://schemas.microsoft.com/office/drawing/2014/main" id="{56CDE98C-A871-A94A-A730-0DF141B6E8CA}"/>
              </a:ext>
            </a:extLst>
          </p:cNvPr>
          <p:cNvSpPr txBox="1"/>
          <p:nvPr/>
        </p:nvSpPr>
        <p:spPr>
          <a:xfrm>
            <a:off x="1122531" y="1113166"/>
            <a:ext cx="5151269" cy="1200329"/>
          </a:xfrm>
          <a:prstGeom prst="rect">
            <a:avLst/>
          </a:prstGeom>
          <a:noFill/>
        </p:spPr>
        <p:txBody>
          <a:bodyPr wrap="square" rtlCol="0">
            <a:spAutoFit/>
          </a:bodyPr>
          <a:lstStyle/>
          <a:p>
            <a:pPr algn="just"/>
            <a:r>
              <a:rPr lang="en-GB" sz="2400" dirty="0"/>
              <a:t>Solid core and stranded are the main types of wires used in electronics. But there are a few other types available.</a:t>
            </a:r>
          </a:p>
        </p:txBody>
      </p:sp>
    </p:spTree>
    <p:custDataLst>
      <p:tags r:id="rId1"/>
    </p:custDataLst>
    <p:extLst>
      <p:ext uri="{BB962C8B-B14F-4D97-AF65-F5344CB8AC3E}">
        <p14:creationId xmlns:p14="http://schemas.microsoft.com/office/powerpoint/2010/main" val="2368183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Gauges</a:t>
            </a:r>
          </a:p>
        </p:txBody>
      </p:sp>
      <p:sp>
        <p:nvSpPr>
          <p:cNvPr id="3" name="Content Placeholder 2"/>
          <p:cNvSpPr>
            <a:spLocks noGrp="1"/>
          </p:cNvSpPr>
          <p:nvPr>
            <p:ph idx="1"/>
          </p:nvPr>
        </p:nvSpPr>
        <p:spPr>
          <a:xfrm>
            <a:off x="1122531" y="1091869"/>
            <a:ext cx="7607557" cy="2921332"/>
          </a:xfrm>
        </p:spPr>
        <p:txBody>
          <a:bodyPr>
            <a:noAutofit/>
          </a:bodyPr>
          <a:lstStyle/>
          <a:p>
            <a:pPr marL="0" indent="0" algn="just">
              <a:buNone/>
            </a:pPr>
            <a:r>
              <a:rPr lang="en-GB" sz="2400" dirty="0"/>
              <a:t>Both solid core and stranded wire comes in different thicknesses or </a:t>
            </a:r>
            <a:r>
              <a:rPr lang="en-GB" sz="2400" b="1" dirty="0"/>
              <a:t>gauges</a:t>
            </a:r>
            <a:r>
              <a:rPr lang="en-GB" sz="2400" dirty="0"/>
              <a:t>.</a:t>
            </a:r>
          </a:p>
          <a:p>
            <a:pPr marL="0" indent="0" algn="just">
              <a:buNone/>
            </a:pPr>
            <a:endParaRPr lang="en-GB" sz="2400" dirty="0"/>
          </a:p>
          <a:p>
            <a:pPr marL="0" indent="0" algn="just">
              <a:buNone/>
            </a:pPr>
            <a:r>
              <a:rPr lang="en-GB" sz="2400" dirty="0"/>
              <a:t>Generally, the thicker the wire, the more current it can safely carry. Remember current is a measure of the amount of charge (really the number of electrons) flowing past a point in the circuit per second. So the thicker the wire is, the more electrons can flow through it per second.</a:t>
            </a:r>
          </a:p>
        </p:txBody>
      </p:sp>
    </p:spTree>
    <p:custDataLst>
      <p:tags r:id="rId1"/>
    </p:custDataLst>
    <p:extLst>
      <p:ext uri="{BB962C8B-B14F-4D97-AF65-F5344CB8AC3E}">
        <p14:creationId xmlns:p14="http://schemas.microsoft.com/office/powerpoint/2010/main" val="6393758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1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14910</TotalTime>
  <Words>1087</Words>
  <Application>Microsoft Office PowerPoint</Application>
  <PresentationFormat>Custom</PresentationFormat>
  <Paragraphs>146</Paragraphs>
  <Slides>19</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Open Sans</vt:lpstr>
      <vt:lpstr>Office Theme</vt:lpstr>
      <vt:lpstr>Electronics</vt:lpstr>
      <vt:lpstr>Assumed prior learning</vt:lpstr>
      <vt:lpstr>Outcomes</vt:lpstr>
      <vt:lpstr>Unit 2.1: Wires and Switches</vt:lpstr>
      <vt:lpstr>Introduction</vt:lpstr>
      <vt:lpstr>Good Conductors</vt:lpstr>
      <vt:lpstr>Good Conductors</vt:lpstr>
      <vt:lpstr>More Wires</vt:lpstr>
      <vt:lpstr>Gauges</vt:lpstr>
      <vt:lpstr>Gauges</vt:lpstr>
      <vt:lpstr>All about Wires</vt:lpstr>
      <vt:lpstr>Switches</vt:lpstr>
      <vt:lpstr>Wonder Switches</vt:lpstr>
      <vt:lpstr>Draw It</vt:lpstr>
      <vt:lpstr>Test Yourself</vt:lpstr>
      <vt:lpstr>Question 1</vt:lpstr>
      <vt:lpstr>Question 2</vt:lpstr>
      <vt:lpstr>Question 3</vt:lpstr>
      <vt:lpstr>Video Briefing – Vid01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496</cp:revision>
  <dcterms:created xsi:type="dcterms:W3CDTF">2018-02-02T12:07:09Z</dcterms:created>
  <dcterms:modified xsi:type="dcterms:W3CDTF">2018-09-20T07:15:42Z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