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comments/comment1.xml" ContentType="application/vnd.openxmlformats-officedocument.presentationml.comments+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23"/>
  </p:notesMasterIdLst>
  <p:sldIdLst>
    <p:sldId id="256" r:id="rId2"/>
    <p:sldId id="309" r:id="rId3"/>
    <p:sldId id="268" r:id="rId4"/>
    <p:sldId id="278" r:id="rId5"/>
    <p:sldId id="333" r:id="rId6"/>
    <p:sldId id="410" r:id="rId7"/>
    <p:sldId id="409" r:id="rId8"/>
    <p:sldId id="411" r:id="rId9"/>
    <p:sldId id="413" r:id="rId10"/>
    <p:sldId id="414" r:id="rId11"/>
    <p:sldId id="415" r:id="rId12"/>
    <p:sldId id="416" r:id="rId13"/>
    <p:sldId id="417" r:id="rId14"/>
    <p:sldId id="418" r:id="rId15"/>
    <p:sldId id="419" r:id="rId16"/>
    <p:sldId id="420" r:id="rId17"/>
    <p:sldId id="421" r:id="rId18"/>
    <p:sldId id="452" r:id="rId19"/>
    <p:sldId id="422" r:id="rId20"/>
    <p:sldId id="423" r:id="rId21"/>
    <p:sldId id="386" r:id="rId22"/>
  </p:sldIdLst>
  <p:sldSz cx="10239375" cy="5003800"/>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333"/>
            <p14:sldId id="410"/>
            <p14:sldId id="409"/>
            <p14:sldId id="411"/>
            <p14:sldId id="413"/>
            <p14:sldId id="414"/>
            <p14:sldId id="415"/>
            <p14:sldId id="416"/>
            <p14:sldId id="417"/>
            <p14:sldId id="418"/>
            <p14:sldId id="419"/>
            <p14:sldId id="420"/>
            <p14:sldId id="421"/>
            <p14:sldId id="452"/>
            <p14:sldId id="422"/>
            <p14:sldId id="423"/>
          </p14:sldIdLst>
        </p14:section>
        <p14:section name="Appendix" id="{61A5EB1E-5BAC-224D-8F20-5D1D8E086C2B}">
          <p14:sldIdLst>
            <p14:sldId id="38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56"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29"/>
    <p:restoredTop sz="76174" autoAdjust="0"/>
  </p:normalViewPr>
  <p:slideViewPr>
    <p:cSldViewPr snapToGrid="0" snapToObjects="1">
      <p:cViewPr varScale="1">
        <p:scale>
          <a:sx n="118" d="100"/>
          <a:sy n="118" d="100"/>
        </p:scale>
        <p:origin x="78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6-13T17:31:14.290" idx="55">
    <p:pos x="2236" y="2441"/>
    <p:text>Button 01</p:text>
    <p:extLst>
      <p:ext uri="{C676402C-5697-4E1C-873F-D02D1690AC5C}">
        <p15:threadingInfo xmlns:p15="http://schemas.microsoft.com/office/powerpoint/2012/main" timeZoneBias="-180"/>
      </p:ext>
    </p:extLst>
  </p:cm>
  <p:cm authorId="1" dt="2018-06-13T17:31:20.062" idx="56">
    <p:pos x="5447" y="2870"/>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20/09/2018</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Img03 = https://</a:t>
            </a:r>
            <a:r>
              <a:rPr lang="en-GB" sz="1200" dirty="0" err="1"/>
              <a:t>cdn.pixabay.com</a:t>
            </a:r>
            <a:r>
              <a:rPr lang="en-GB" sz="1200" dirty="0"/>
              <a:t>/photo/2016/01/03/00/43/upload-1118929_960_720.png</a:t>
            </a:r>
          </a:p>
          <a:p>
            <a:pPr marL="0" indent="0">
              <a:buFont typeface="+mj-lt"/>
              <a:buNone/>
            </a:pPr>
            <a:endParaRPr lang="en-GB" sz="1200" dirty="0"/>
          </a:p>
          <a:p>
            <a:pPr marL="0" indent="0">
              <a:buFont typeface="+mj-lt"/>
              <a:buNone/>
            </a:pPr>
            <a:r>
              <a:rPr lang="en-GB" sz="1200" dirty="0"/>
              <a:t>Button 01 – Launch file selection window</a:t>
            </a:r>
          </a:p>
          <a:p>
            <a:pPr marL="0" indent="0">
              <a:buFont typeface="+mj-lt"/>
              <a:buNone/>
            </a:pPr>
            <a:r>
              <a:rPr lang="en-GB" sz="1200" dirty="0"/>
              <a:t>Button 02 – Upload file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2024552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click of each question, display a popup with the following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Voltage would be higher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Smaller surface area = less voltage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Not copper – not as conductive – less current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Soak the paper in more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878538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Img04 = icon of a battery being thrown into a bin with a big line through 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Img05 = icon of battery terminals connected directly with a big line through 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Img06 = icon of battery being thrown into a fire with a big line through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click of each picture replace picture with the following 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Img04: Don’t throw batteries into the bin. They are full of harmful chemicals. Find special battery bins at shops like Pick ‘</a:t>
            </a:r>
            <a:r>
              <a:rPr lang="en-GB"/>
              <a:t>n Pay.</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Img05: Don’t connect the terminals of a battery directly together. Without a load, too much current will be drawn and the battery could burn.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Img06: Don’t throw batteries into fire. They can explode.</a:t>
            </a:r>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210032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Youtube</a:t>
            </a:r>
            <a:r>
              <a:rPr lang="en-US" dirty="0"/>
              <a:t> video: URL = https://</a:t>
            </a:r>
            <a:r>
              <a:rPr lang="en-US" dirty="0" err="1"/>
              <a:t>www.youtube.com</a:t>
            </a:r>
            <a:r>
              <a:rPr lang="en-US" dirty="0"/>
              <a:t>/</a:t>
            </a:r>
            <a:r>
              <a:rPr lang="en-US" dirty="0" err="1"/>
              <a:t>watch?v</a:t>
            </a:r>
            <a:r>
              <a:rPr lang="en-US" dirty="0"/>
              <a:t>=sdAme_Nw7qM</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1090849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US" dirty="0" err="1"/>
              <a:t>Youtube</a:t>
            </a:r>
            <a:r>
              <a:rPr lang="en-US" dirty="0"/>
              <a:t> video: URL = https://</a:t>
            </a:r>
            <a:r>
              <a:rPr lang="en-US" dirty="0" err="1"/>
              <a:t>www.youtube.com</a:t>
            </a:r>
            <a:r>
              <a:rPr lang="en-US" dirty="0"/>
              <a:t>/</a:t>
            </a:r>
            <a:r>
              <a:rPr lang="en-US" dirty="0" err="1"/>
              <a:t>watch?v</a:t>
            </a:r>
            <a:r>
              <a:rPr lang="en-US" dirty="0"/>
              <a:t>=4fj5BLo27yw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2011911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2892136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Multiple choice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Correct option is 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Feedback:</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GB" dirty="0"/>
              <a:t>That is not right. Batteries provide DC power. It is usually only mains electricity that is supplied as AC.</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GB" dirty="0"/>
              <a:t>That is not right. Batteries tend to provide power at low voltages. It is usually mains electricity sent over many kilometres that is supplied at high voltage.</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GB" dirty="0"/>
              <a:t>Well done. You got it! Batteries are a good source of DC power.</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GB" dirty="0"/>
              <a:t>That is not correct. Batteries should never be thrown away in ordinary rubbish. They should always be recycled or disposed of in special bins available at many shops.</a:t>
            </a:r>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718436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Sequence drag and drop question</a:t>
            </a:r>
          </a:p>
          <a:p>
            <a:r>
              <a:rPr lang="en-GB" dirty="0"/>
              <a:t>The statements are presented above in the correct order but must be presented to the learner in random order.</a:t>
            </a:r>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2401139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3989183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3094873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525455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 picture of a 9V battery</a:t>
            </a:r>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1891632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Youtube</a:t>
            </a:r>
            <a:r>
              <a:rPr lang="en-US" dirty="0"/>
              <a:t> video: URL = </a:t>
            </a:r>
            <a:r>
              <a:rPr lang="en-GB" dirty="0"/>
              <a:t>https://</a:t>
            </a:r>
            <a:r>
              <a:rPr lang="en-GB" dirty="0" err="1"/>
              <a:t>www.youtube.com</a:t>
            </a:r>
            <a:r>
              <a:rPr lang="en-GB" dirty="0"/>
              <a:t>/</a:t>
            </a:r>
            <a:r>
              <a:rPr lang="en-GB" dirty="0" err="1"/>
              <a:t>watch?v</a:t>
            </a:r>
            <a:r>
              <a:rPr lang="en-GB" dirty="0"/>
              <a:t>=-EB7NVA7rI4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4005631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Youtube</a:t>
            </a:r>
            <a:r>
              <a:rPr lang="en-US" dirty="0"/>
              <a:t> video: URL = </a:t>
            </a:r>
            <a:r>
              <a:rPr lang="en-GB" dirty="0"/>
              <a:t>https://</a:t>
            </a:r>
            <a:r>
              <a:rPr lang="en-GB" dirty="0" err="1"/>
              <a:t>www.youtube.com</a:t>
            </a:r>
            <a:r>
              <a:rPr lang="en-GB" dirty="0"/>
              <a:t>/</a:t>
            </a:r>
            <a:r>
              <a:rPr lang="en-GB" dirty="0" err="1"/>
              <a:t>watch?v</a:t>
            </a:r>
            <a:r>
              <a:rPr lang="en-GB" dirty="0"/>
              <a:t>=8ftkn7nZSDo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2533163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Img02 = image of lightening bolt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point present popups with the following information: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All electronics circuits need direct current (DC) not the alternating current (AC) that comes out of the wall. So these power supplies change the AC to DC, a process called </a:t>
            </a:r>
            <a:r>
              <a:rPr lang="en-GB" b="1" dirty="0"/>
              <a:t>rectification</a:t>
            </a:r>
            <a:r>
              <a:rPr lang="en-GB" dirty="0"/>
              <a:t>. We will see exactly how this is done later in the course.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Most electronics circuits can only handle a couple of volts not the 230V that comes out of the wall. So these power supplies </a:t>
            </a:r>
            <a:r>
              <a:rPr lang="en-GB" b="1" dirty="0"/>
              <a:t>step the voltage down</a:t>
            </a:r>
            <a:r>
              <a:rPr lang="en-GB" dirty="0"/>
              <a:t> from 230V to something far lower. Again we will see how this is done later in the course.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4051710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Youtube</a:t>
            </a:r>
            <a:r>
              <a:rPr lang="en-US" dirty="0"/>
              <a:t> video: URL = </a:t>
            </a:r>
            <a:r>
              <a:rPr lang="en-GB" dirty="0"/>
              <a:t>https://</a:t>
            </a:r>
            <a:r>
              <a:rPr lang="en-GB" dirty="0" err="1"/>
              <a:t>www.youtube.com</a:t>
            </a:r>
            <a:r>
              <a:rPr lang="en-GB" dirty="0"/>
              <a:t>/</a:t>
            </a:r>
            <a:r>
              <a:rPr lang="en-GB" dirty="0" err="1"/>
              <a:t>watch?v</a:t>
            </a:r>
            <a:r>
              <a:rPr lang="en-GB" dirty="0"/>
              <a:t>=xKxrkht7CpY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3240988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Youtube</a:t>
            </a:r>
            <a:r>
              <a:rPr lang="en-US" dirty="0"/>
              <a:t> video: URL = </a:t>
            </a:r>
            <a:r>
              <a:rPr lang="en-GB" dirty="0"/>
              <a:t>https://</a:t>
            </a:r>
            <a:r>
              <a:rPr lang="en-GB" dirty="0" err="1"/>
              <a:t>www.youtube.com</a:t>
            </a:r>
            <a:r>
              <a:rPr lang="en-GB" dirty="0"/>
              <a:t>/</a:t>
            </a:r>
            <a:r>
              <a:rPr lang="en-GB" dirty="0" err="1"/>
              <a:t>watch?v</a:t>
            </a:r>
            <a:r>
              <a:rPr lang="en-GB" dirty="0"/>
              <a:t>=vIHfUJu3aKo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40643078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392011" y="4176725"/>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553930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9/20/2018</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65" r:id="rId13"/>
    <p:sldLayoutId id="2147483661" r:id="rId14"/>
    <p:sldLayoutId id="2147483652" r:id="rId15"/>
    <p:sldLayoutId id="2147483664" r:id="rId16"/>
    <p:sldLayoutId id="2147483660"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6.png"/><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comments" Target="../comments/comment1.xml"/><Relationship Id="rId5" Type="http://schemas.openxmlformats.org/officeDocument/2006/relationships/image" Target="../media/image3.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3.sv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8.png"/><Relationship Id="rId5" Type="http://schemas.openxmlformats.org/officeDocument/2006/relationships/image" Target="../media/image3.sv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9.png"/><Relationship Id="rId5" Type="http://schemas.openxmlformats.org/officeDocument/2006/relationships/image" Target="../media/image3.sv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Electronics</a:t>
            </a:r>
          </a:p>
        </p:txBody>
      </p:sp>
      <p:sp>
        <p:nvSpPr>
          <p:cNvPr id="3" name="Subtitle 2"/>
          <p:cNvSpPr>
            <a:spLocks noGrp="1"/>
          </p:cNvSpPr>
          <p:nvPr>
            <p:ph type="subTitle" idx="1"/>
          </p:nvPr>
        </p:nvSpPr>
        <p:spPr/>
        <p:txBody>
          <a:bodyPr>
            <a:normAutofit/>
          </a:bodyPr>
          <a:lstStyle/>
          <a:p>
            <a:pPr algn="l"/>
            <a:r>
              <a:rPr lang="en-GB" sz="2400" dirty="0"/>
              <a:t>Topic 2: Circuit Basics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Money Is Power</a:t>
            </a:r>
          </a:p>
        </p:txBody>
      </p:sp>
      <p:sp>
        <p:nvSpPr>
          <p:cNvPr id="3" name="Content Placeholder 2"/>
          <p:cNvSpPr>
            <a:spLocks noGrp="1"/>
          </p:cNvSpPr>
          <p:nvPr>
            <p:ph idx="1"/>
          </p:nvPr>
        </p:nvSpPr>
        <p:spPr>
          <a:xfrm>
            <a:off x="1122531" y="1091868"/>
            <a:ext cx="3656733" cy="1578180"/>
          </a:xfrm>
        </p:spPr>
        <p:txBody>
          <a:bodyPr>
            <a:noAutofit/>
          </a:bodyPr>
          <a:lstStyle/>
          <a:p>
            <a:pPr marL="0" lvl="0" indent="0" algn="just" defTabSz="914400">
              <a:lnSpc>
                <a:spcPct val="100000"/>
              </a:lnSpc>
              <a:spcBef>
                <a:spcPts val="0"/>
              </a:spcBef>
              <a:buNone/>
              <a:defRPr/>
            </a:pPr>
            <a:r>
              <a:rPr lang="en-GB" sz="2400" dirty="0"/>
              <a:t>We saw in a previous video how to make your own battery from a lemon, a coin and a nail.</a:t>
            </a:r>
          </a:p>
        </p:txBody>
      </p:sp>
      <p:sp>
        <p:nvSpPr>
          <p:cNvPr id="5" name="Rectangle 4">
            <a:extLst>
              <a:ext uri="{FF2B5EF4-FFF2-40B4-BE49-F238E27FC236}">
                <a16:creationId xmlns:a16="http://schemas.microsoft.com/office/drawing/2014/main" id="{404ED4B3-E251-AD40-B2CA-A34AB0B619F3}"/>
              </a:ext>
            </a:extLst>
          </p:cNvPr>
          <p:cNvSpPr/>
          <p:nvPr/>
        </p:nvSpPr>
        <p:spPr>
          <a:xfrm>
            <a:off x="1122531" y="2895344"/>
            <a:ext cx="3656733" cy="1569660"/>
          </a:xfrm>
          <a:prstGeom prst="rect">
            <a:avLst/>
          </a:prstGeom>
          <a:solidFill>
            <a:schemeClr val="tx2">
              <a:lumMod val="40000"/>
              <a:lumOff val="60000"/>
            </a:schemeClr>
          </a:solidFill>
        </p:spPr>
        <p:txBody>
          <a:bodyPr wrap="square">
            <a:spAutoFit/>
          </a:bodyPr>
          <a:lstStyle/>
          <a:p>
            <a:pPr algn="just"/>
            <a:r>
              <a:rPr lang="en-GB" sz="2400" i="1" dirty="0"/>
              <a:t>Watch the video for step by step instructions on how to make your own coin battery.</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5" y="2895344"/>
            <a:ext cx="854046" cy="854046"/>
          </a:xfrm>
          <a:prstGeom prst="rect">
            <a:avLst/>
          </a:prstGeom>
        </p:spPr>
      </p:pic>
      <p:pic>
        <p:nvPicPr>
          <p:cNvPr id="7" name="Picture 6">
            <a:extLst>
              <a:ext uri="{FF2B5EF4-FFF2-40B4-BE49-F238E27FC236}">
                <a16:creationId xmlns:a16="http://schemas.microsoft.com/office/drawing/2014/main" id="{ABBEFEA9-3703-4744-BFFB-96D3F991DF87}"/>
              </a:ext>
            </a:extLst>
          </p:cNvPr>
          <p:cNvPicPr>
            <a:picLocks noChangeAspect="1"/>
          </p:cNvPicPr>
          <p:nvPr/>
        </p:nvPicPr>
        <p:blipFill>
          <a:blip r:embed="rId6"/>
          <a:stretch>
            <a:fillRect/>
          </a:stretch>
        </p:blipFill>
        <p:spPr>
          <a:xfrm>
            <a:off x="5196489" y="1233577"/>
            <a:ext cx="4199788" cy="2365247"/>
          </a:xfrm>
          <a:prstGeom prst="rect">
            <a:avLst/>
          </a:prstGeom>
        </p:spPr>
      </p:pic>
    </p:spTree>
    <p:custDataLst>
      <p:tags r:id="rId1"/>
    </p:custDataLst>
    <p:extLst>
      <p:ext uri="{BB962C8B-B14F-4D97-AF65-F5344CB8AC3E}">
        <p14:creationId xmlns:p14="http://schemas.microsoft.com/office/powerpoint/2010/main" val="45861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Make Your Own Coin Battery</a:t>
            </a:r>
          </a:p>
        </p:txBody>
      </p:sp>
      <p:sp>
        <p:nvSpPr>
          <p:cNvPr id="3" name="Content Placeholder 2"/>
          <p:cNvSpPr>
            <a:spLocks noGrp="1"/>
          </p:cNvSpPr>
          <p:nvPr>
            <p:ph idx="1"/>
          </p:nvPr>
        </p:nvSpPr>
        <p:spPr>
          <a:xfrm>
            <a:off x="4059936" y="1091867"/>
            <a:ext cx="3962400" cy="2601785"/>
          </a:xfrm>
          <a:solidFill>
            <a:schemeClr val="tx2">
              <a:lumMod val="40000"/>
              <a:lumOff val="60000"/>
            </a:schemeClr>
          </a:solidFill>
        </p:spPr>
        <p:txBody>
          <a:bodyPr>
            <a:noAutofit/>
          </a:bodyPr>
          <a:lstStyle/>
          <a:p>
            <a:pPr marL="0" lvl="0" indent="0" algn="just" defTabSz="914400">
              <a:lnSpc>
                <a:spcPct val="100000"/>
              </a:lnSpc>
              <a:spcBef>
                <a:spcPts val="0"/>
              </a:spcBef>
              <a:buNone/>
              <a:defRPr/>
            </a:pPr>
            <a:r>
              <a:rPr lang="en-GB" sz="2400" i="1" dirty="0"/>
              <a:t>Using the previous video as a guide, construct your own coin battery using about 9 or 10 copper coins. Two cents pieces will be great for this. When you are done take a picture or video of the working battery</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41072" y="1091867"/>
            <a:ext cx="854046" cy="854046"/>
          </a:xfrm>
          <a:prstGeom prst="rect">
            <a:avLst/>
          </a:prstGeom>
        </p:spPr>
      </p:pic>
      <p:sp>
        <p:nvSpPr>
          <p:cNvPr id="8" name="Rectangle 7">
            <a:extLst>
              <a:ext uri="{FF2B5EF4-FFF2-40B4-BE49-F238E27FC236}">
                <a16:creationId xmlns:a16="http://schemas.microsoft.com/office/drawing/2014/main" id="{5410F1B1-F642-2143-81B0-5DDD70360255}"/>
              </a:ext>
            </a:extLst>
          </p:cNvPr>
          <p:cNvSpPr/>
          <p:nvPr/>
        </p:nvSpPr>
        <p:spPr>
          <a:xfrm>
            <a:off x="1122531" y="1105698"/>
            <a:ext cx="2772375" cy="25879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Img03</a:t>
            </a:r>
          </a:p>
        </p:txBody>
      </p:sp>
      <p:sp>
        <p:nvSpPr>
          <p:cNvPr id="9" name="Rounded Rectangle 8">
            <a:extLst>
              <a:ext uri="{FF2B5EF4-FFF2-40B4-BE49-F238E27FC236}">
                <a16:creationId xmlns:a16="http://schemas.microsoft.com/office/drawing/2014/main" id="{E0ABC7F2-7240-CA4F-8E15-6C49824C9866}"/>
              </a:ext>
            </a:extLst>
          </p:cNvPr>
          <p:cNvSpPr/>
          <p:nvPr/>
        </p:nvSpPr>
        <p:spPr>
          <a:xfrm>
            <a:off x="1122531" y="3920503"/>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sp>
        <p:nvSpPr>
          <p:cNvPr id="10" name="Rectangle 9">
            <a:extLst>
              <a:ext uri="{FF2B5EF4-FFF2-40B4-BE49-F238E27FC236}">
                <a16:creationId xmlns:a16="http://schemas.microsoft.com/office/drawing/2014/main" id="{B05F342B-93AA-BD4A-9184-E4BDD0979139}"/>
              </a:ext>
            </a:extLst>
          </p:cNvPr>
          <p:cNvSpPr/>
          <p:nvPr/>
        </p:nvSpPr>
        <p:spPr>
          <a:xfrm>
            <a:off x="4059936" y="3986260"/>
            <a:ext cx="4903000"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a:extLst>
              <a:ext uri="{FF2B5EF4-FFF2-40B4-BE49-F238E27FC236}">
                <a16:creationId xmlns:a16="http://schemas.microsoft.com/office/drawing/2014/main" id="{D206D033-5930-A543-A80E-25F4B93215D4}"/>
              </a:ext>
            </a:extLst>
          </p:cNvPr>
          <p:cNvSpPr/>
          <p:nvPr/>
        </p:nvSpPr>
        <p:spPr>
          <a:xfrm>
            <a:off x="6219881" y="4445440"/>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spTree>
    <p:custDataLst>
      <p:tags r:id="rId1"/>
    </p:custDataLst>
    <p:extLst>
      <p:ext uri="{BB962C8B-B14F-4D97-AF65-F5344CB8AC3E}">
        <p14:creationId xmlns:p14="http://schemas.microsoft.com/office/powerpoint/2010/main" val="110436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What if…?</a:t>
            </a:r>
          </a:p>
        </p:txBody>
      </p:sp>
      <p:sp>
        <p:nvSpPr>
          <p:cNvPr id="3" name="Content Placeholder 2"/>
          <p:cNvSpPr>
            <a:spLocks noGrp="1"/>
          </p:cNvSpPr>
          <p:nvPr>
            <p:ph idx="1"/>
          </p:nvPr>
        </p:nvSpPr>
        <p:spPr>
          <a:xfrm>
            <a:off x="1057329" y="1091867"/>
            <a:ext cx="7672757" cy="468000"/>
          </a:xfrm>
          <a:solidFill>
            <a:schemeClr val="tx2">
              <a:lumMod val="40000"/>
              <a:lumOff val="60000"/>
            </a:schemeClr>
          </a:solidFill>
        </p:spPr>
        <p:txBody>
          <a:bodyPr>
            <a:noAutofit/>
          </a:bodyPr>
          <a:lstStyle/>
          <a:p>
            <a:pPr marL="0" lvl="0" indent="0" algn="just" defTabSz="914400">
              <a:lnSpc>
                <a:spcPct val="100000"/>
              </a:lnSpc>
              <a:spcBef>
                <a:spcPts val="0"/>
              </a:spcBef>
              <a:buNone/>
              <a:defRPr/>
            </a:pPr>
            <a:r>
              <a:rPr lang="en-GB" sz="2400" i="1" dirty="0"/>
              <a:t>Answer these questions then click  them to see the answer.</a:t>
            </a:r>
          </a:p>
        </p:txBody>
      </p:sp>
      <p:pic>
        <p:nvPicPr>
          <p:cNvPr id="12" name="Picture 3">
            <a:extLst>
              <a:ext uri="{FF2B5EF4-FFF2-40B4-BE49-F238E27FC236}">
                <a16:creationId xmlns:a16="http://schemas.microsoft.com/office/drawing/2014/main" id="{6FC32669-C236-D54C-B0C1-58AB9FA503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943" y="1091867"/>
            <a:ext cx="493387" cy="46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a:extLst>
              <a:ext uri="{FF2B5EF4-FFF2-40B4-BE49-F238E27FC236}">
                <a16:creationId xmlns:a16="http://schemas.microsoft.com/office/drawing/2014/main" id="{52554EE6-ED68-D441-BFE7-7C2BB84DBA0B}"/>
              </a:ext>
            </a:extLst>
          </p:cNvPr>
          <p:cNvSpPr txBox="1"/>
          <p:nvPr/>
        </p:nvSpPr>
        <p:spPr>
          <a:xfrm>
            <a:off x="1057328" y="1673556"/>
            <a:ext cx="7672757" cy="830997"/>
          </a:xfrm>
          <a:prstGeom prst="rect">
            <a:avLst/>
          </a:prstGeom>
          <a:solidFill>
            <a:schemeClr val="accent2"/>
          </a:solidFill>
        </p:spPr>
        <p:txBody>
          <a:bodyPr wrap="square" lIns="576000" rtlCol="0" anchor="ctr">
            <a:spAutoFit/>
          </a:bodyPr>
          <a:lstStyle/>
          <a:p>
            <a:r>
              <a:rPr lang="en-GB" sz="2400" dirty="0">
                <a:solidFill>
                  <a:schemeClr val="bg1"/>
                </a:solidFill>
              </a:rPr>
              <a:t>What do you think would happen if you made a coin battery using 20 coins?</a:t>
            </a:r>
          </a:p>
        </p:txBody>
      </p:sp>
      <p:sp>
        <p:nvSpPr>
          <p:cNvPr id="14" name="TextBox 13">
            <a:extLst>
              <a:ext uri="{FF2B5EF4-FFF2-40B4-BE49-F238E27FC236}">
                <a16:creationId xmlns:a16="http://schemas.microsoft.com/office/drawing/2014/main" id="{E9910A0F-0050-3A49-B6E5-C504FEA9BFE9}"/>
              </a:ext>
            </a:extLst>
          </p:cNvPr>
          <p:cNvSpPr txBox="1"/>
          <p:nvPr/>
        </p:nvSpPr>
        <p:spPr>
          <a:xfrm>
            <a:off x="1057328" y="2543071"/>
            <a:ext cx="7672757" cy="830997"/>
          </a:xfrm>
          <a:prstGeom prst="rect">
            <a:avLst/>
          </a:prstGeom>
          <a:solidFill>
            <a:schemeClr val="accent3"/>
          </a:solidFill>
        </p:spPr>
        <p:txBody>
          <a:bodyPr wrap="square" lIns="576000" rtlCol="0" anchor="ctr">
            <a:spAutoFit/>
          </a:bodyPr>
          <a:lstStyle/>
          <a:p>
            <a:r>
              <a:rPr lang="en-GB" sz="2400" dirty="0">
                <a:solidFill>
                  <a:schemeClr val="bg1"/>
                </a:solidFill>
              </a:rPr>
              <a:t>What do you think would happen if you made your coin battery out of smaller coins?</a:t>
            </a:r>
          </a:p>
        </p:txBody>
      </p:sp>
      <p:sp>
        <p:nvSpPr>
          <p:cNvPr id="15" name="Oval 14">
            <a:extLst>
              <a:ext uri="{FF2B5EF4-FFF2-40B4-BE49-F238E27FC236}">
                <a16:creationId xmlns:a16="http://schemas.microsoft.com/office/drawing/2014/main" id="{D17E089B-1561-B745-8EEB-7FB6DEEF7624}"/>
              </a:ext>
            </a:extLst>
          </p:cNvPr>
          <p:cNvSpPr>
            <a:spLocks noChangeAspect="1"/>
          </p:cNvSpPr>
          <p:nvPr/>
        </p:nvSpPr>
        <p:spPr>
          <a:xfrm>
            <a:off x="1102119" y="1863953"/>
            <a:ext cx="459257" cy="459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solidFill>
              </a:rPr>
              <a:t>1</a:t>
            </a:r>
            <a:endParaRPr lang="en-GB" b="1" dirty="0">
              <a:solidFill>
                <a:schemeClr val="accent2"/>
              </a:solidFill>
            </a:endParaRPr>
          </a:p>
        </p:txBody>
      </p:sp>
      <p:sp>
        <p:nvSpPr>
          <p:cNvPr id="16" name="Oval 15">
            <a:extLst>
              <a:ext uri="{FF2B5EF4-FFF2-40B4-BE49-F238E27FC236}">
                <a16:creationId xmlns:a16="http://schemas.microsoft.com/office/drawing/2014/main" id="{63DF5C50-FE0E-5A41-B176-ABEC6F67098C}"/>
              </a:ext>
            </a:extLst>
          </p:cNvPr>
          <p:cNvSpPr>
            <a:spLocks noChangeAspect="1"/>
          </p:cNvSpPr>
          <p:nvPr/>
        </p:nvSpPr>
        <p:spPr>
          <a:xfrm>
            <a:off x="1102119" y="2725123"/>
            <a:ext cx="459257" cy="459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3"/>
                </a:solidFill>
              </a:rPr>
              <a:t>2</a:t>
            </a:r>
            <a:endParaRPr lang="en-GB" b="1" dirty="0">
              <a:solidFill>
                <a:schemeClr val="accent3"/>
              </a:solidFill>
            </a:endParaRPr>
          </a:p>
        </p:txBody>
      </p:sp>
      <p:sp>
        <p:nvSpPr>
          <p:cNvPr id="17" name="TextBox 16">
            <a:extLst>
              <a:ext uri="{FF2B5EF4-FFF2-40B4-BE49-F238E27FC236}">
                <a16:creationId xmlns:a16="http://schemas.microsoft.com/office/drawing/2014/main" id="{152EF012-39D2-D440-A909-75C4D8120F9C}"/>
              </a:ext>
            </a:extLst>
          </p:cNvPr>
          <p:cNvSpPr txBox="1"/>
          <p:nvPr/>
        </p:nvSpPr>
        <p:spPr>
          <a:xfrm>
            <a:off x="1057328" y="3412586"/>
            <a:ext cx="7672757" cy="830997"/>
          </a:xfrm>
          <a:prstGeom prst="rect">
            <a:avLst/>
          </a:prstGeom>
          <a:solidFill>
            <a:schemeClr val="accent4"/>
          </a:solidFill>
        </p:spPr>
        <p:txBody>
          <a:bodyPr wrap="square" lIns="576000" rtlCol="0" anchor="ctr">
            <a:spAutoFit/>
          </a:bodyPr>
          <a:lstStyle/>
          <a:p>
            <a:r>
              <a:rPr lang="en-GB" sz="2400" dirty="0">
                <a:solidFill>
                  <a:schemeClr val="bg1"/>
                </a:solidFill>
              </a:rPr>
              <a:t>What do you think would happen if you used R1 coins to make your battery instead?</a:t>
            </a:r>
          </a:p>
        </p:txBody>
      </p:sp>
      <p:sp>
        <p:nvSpPr>
          <p:cNvPr id="18" name="Oval 17">
            <a:extLst>
              <a:ext uri="{FF2B5EF4-FFF2-40B4-BE49-F238E27FC236}">
                <a16:creationId xmlns:a16="http://schemas.microsoft.com/office/drawing/2014/main" id="{214FF60C-7B5F-284C-9D90-420C77FAEBC9}"/>
              </a:ext>
            </a:extLst>
          </p:cNvPr>
          <p:cNvSpPr>
            <a:spLocks noChangeAspect="1"/>
          </p:cNvSpPr>
          <p:nvPr/>
        </p:nvSpPr>
        <p:spPr>
          <a:xfrm>
            <a:off x="1102119" y="3594638"/>
            <a:ext cx="459257" cy="459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solidFill>
              </a:rPr>
              <a:t>3</a:t>
            </a:r>
            <a:endParaRPr lang="en-GB" b="1" dirty="0">
              <a:solidFill>
                <a:schemeClr val="accent4"/>
              </a:solidFill>
            </a:endParaRPr>
          </a:p>
        </p:txBody>
      </p:sp>
      <p:sp>
        <p:nvSpPr>
          <p:cNvPr id="20" name="TextBox 19">
            <a:extLst>
              <a:ext uri="{FF2B5EF4-FFF2-40B4-BE49-F238E27FC236}">
                <a16:creationId xmlns:a16="http://schemas.microsoft.com/office/drawing/2014/main" id="{7FCB4A82-B412-5A41-94DE-0FCF42A089BE}"/>
              </a:ext>
            </a:extLst>
          </p:cNvPr>
          <p:cNvSpPr txBox="1"/>
          <p:nvPr/>
        </p:nvSpPr>
        <p:spPr>
          <a:xfrm>
            <a:off x="1057328" y="4321268"/>
            <a:ext cx="7672757" cy="461665"/>
          </a:xfrm>
          <a:prstGeom prst="rect">
            <a:avLst/>
          </a:prstGeom>
          <a:solidFill>
            <a:schemeClr val="tx1"/>
          </a:solidFill>
        </p:spPr>
        <p:txBody>
          <a:bodyPr wrap="square" lIns="576000" rtlCol="0" anchor="ctr">
            <a:spAutoFit/>
          </a:bodyPr>
          <a:lstStyle/>
          <a:p>
            <a:r>
              <a:rPr lang="en-GB" sz="2400" dirty="0">
                <a:solidFill>
                  <a:schemeClr val="bg1"/>
                </a:solidFill>
              </a:rPr>
              <a:t>How would you recharge your coin battery?</a:t>
            </a:r>
          </a:p>
        </p:txBody>
      </p:sp>
      <p:sp>
        <p:nvSpPr>
          <p:cNvPr id="21" name="Oval 20">
            <a:extLst>
              <a:ext uri="{FF2B5EF4-FFF2-40B4-BE49-F238E27FC236}">
                <a16:creationId xmlns:a16="http://schemas.microsoft.com/office/drawing/2014/main" id="{AD42D3C0-C046-A04C-AB58-203662ADCFEA}"/>
              </a:ext>
            </a:extLst>
          </p:cNvPr>
          <p:cNvSpPr>
            <a:spLocks noChangeAspect="1"/>
          </p:cNvSpPr>
          <p:nvPr/>
        </p:nvSpPr>
        <p:spPr>
          <a:xfrm>
            <a:off x="1102119" y="4328256"/>
            <a:ext cx="459257" cy="459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4</a:t>
            </a:r>
            <a:endParaRPr lang="en-GB" b="1" dirty="0">
              <a:solidFill>
                <a:schemeClr val="tx1"/>
              </a:solidFill>
            </a:endParaRPr>
          </a:p>
        </p:txBody>
      </p:sp>
    </p:spTree>
    <p:custDataLst>
      <p:tags r:id="rId1"/>
    </p:custDataLst>
    <p:extLst>
      <p:ext uri="{BB962C8B-B14F-4D97-AF65-F5344CB8AC3E}">
        <p14:creationId xmlns:p14="http://schemas.microsoft.com/office/powerpoint/2010/main" val="1495642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Battery Safety</a:t>
            </a:r>
          </a:p>
        </p:txBody>
      </p:sp>
      <p:sp>
        <p:nvSpPr>
          <p:cNvPr id="3" name="Content Placeholder 2"/>
          <p:cNvSpPr>
            <a:spLocks noGrp="1"/>
          </p:cNvSpPr>
          <p:nvPr>
            <p:ph idx="1"/>
          </p:nvPr>
        </p:nvSpPr>
        <p:spPr>
          <a:xfrm>
            <a:off x="1122531" y="1091868"/>
            <a:ext cx="7607557" cy="724740"/>
          </a:xfrm>
        </p:spPr>
        <p:txBody>
          <a:bodyPr>
            <a:noAutofit/>
          </a:bodyPr>
          <a:lstStyle/>
          <a:p>
            <a:pPr marL="0" indent="0">
              <a:buNone/>
            </a:pPr>
            <a:r>
              <a:rPr lang="en-US" sz="2400" dirty="0"/>
              <a:t>Before we move onto the next unit, there are a few things you should know about battery safety.</a:t>
            </a:r>
          </a:p>
        </p:txBody>
      </p:sp>
      <p:sp>
        <p:nvSpPr>
          <p:cNvPr id="5" name="Rectangle 4">
            <a:extLst>
              <a:ext uri="{FF2B5EF4-FFF2-40B4-BE49-F238E27FC236}">
                <a16:creationId xmlns:a16="http://schemas.microsoft.com/office/drawing/2014/main" id="{404ED4B3-E251-AD40-B2CA-A34AB0B619F3}"/>
              </a:ext>
            </a:extLst>
          </p:cNvPr>
          <p:cNvSpPr/>
          <p:nvPr/>
        </p:nvSpPr>
        <p:spPr>
          <a:xfrm>
            <a:off x="1122531" y="1894310"/>
            <a:ext cx="7607557" cy="461665"/>
          </a:xfrm>
          <a:prstGeom prst="rect">
            <a:avLst/>
          </a:prstGeom>
          <a:solidFill>
            <a:schemeClr val="tx2">
              <a:lumMod val="40000"/>
              <a:lumOff val="60000"/>
            </a:schemeClr>
          </a:solidFill>
        </p:spPr>
        <p:txBody>
          <a:bodyPr wrap="square">
            <a:spAutoFit/>
          </a:bodyPr>
          <a:lstStyle/>
          <a:p>
            <a:pPr algn="just"/>
            <a:r>
              <a:rPr lang="en-GB" sz="2400" i="1" dirty="0"/>
              <a:t>Click on each image to learn more</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5" y="1698119"/>
            <a:ext cx="854046" cy="854046"/>
          </a:xfrm>
          <a:prstGeom prst="rect">
            <a:avLst/>
          </a:prstGeom>
        </p:spPr>
      </p:pic>
      <p:sp>
        <p:nvSpPr>
          <p:cNvPr id="8" name="Rectangle 7">
            <a:extLst>
              <a:ext uri="{FF2B5EF4-FFF2-40B4-BE49-F238E27FC236}">
                <a16:creationId xmlns:a16="http://schemas.microsoft.com/office/drawing/2014/main" id="{02D3859F-CDDB-8245-9D74-7B881341ABFB}"/>
              </a:ext>
            </a:extLst>
          </p:cNvPr>
          <p:cNvSpPr/>
          <p:nvPr/>
        </p:nvSpPr>
        <p:spPr>
          <a:xfrm>
            <a:off x="1122532" y="2450419"/>
            <a:ext cx="2437532" cy="23410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Img04</a:t>
            </a:r>
          </a:p>
        </p:txBody>
      </p:sp>
      <p:sp>
        <p:nvSpPr>
          <p:cNvPr id="9" name="Rectangle 8">
            <a:extLst>
              <a:ext uri="{FF2B5EF4-FFF2-40B4-BE49-F238E27FC236}">
                <a16:creationId xmlns:a16="http://schemas.microsoft.com/office/drawing/2014/main" id="{DBD45EA7-55C2-084E-B4D1-9510FC29E3AC}"/>
              </a:ext>
            </a:extLst>
          </p:cNvPr>
          <p:cNvSpPr/>
          <p:nvPr/>
        </p:nvSpPr>
        <p:spPr>
          <a:xfrm>
            <a:off x="3707544" y="2450419"/>
            <a:ext cx="2437532" cy="23410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Img05</a:t>
            </a:r>
          </a:p>
        </p:txBody>
      </p:sp>
      <p:sp>
        <p:nvSpPr>
          <p:cNvPr id="10" name="Rectangle 9">
            <a:extLst>
              <a:ext uri="{FF2B5EF4-FFF2-40B4-BE49-F238E27FC236}">
                <a16:creationId xmlns:a16="http://schemas.microsoft.com/office/drawing/2014/main" id="{90579646-468E-9C4D-8C2C-9AAC3278E0BC}"/>
              </a:ext>
            </a:extLst>
          </p:cNvPr>
          <p:cNvSpPr/>
          <p:nvPr/>
        </p:nvSpPr>
        <p:spPr>
          <a:xfrm>
            <a:off x="6292556" y="2433677"/>
            <a:ext cx="2437532" cy="23410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Img06</a:t>
            </a:r>
          </a:p>
        </p:txBody>
      </p:sp>
    </p:spTree>
    <p:custDataLst>
      <p:tags r:id="rId1"/>
    </p:custDataLst>
    <p:extLst>
      <p:ext uri="{BB962C8B-B14F-4D97-AF65-F5344CB8AC3E}">
        <p14:creationId xmlns:p14="http://schemas.microsoft.com/office/powerpoint/2010/main" val="3448863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Don’t Throw Batteries Away</a:t>
            </a:r>
          </a:p>
        </p:txBody>
      </p:sp>
      <p:sp>
        <p:nvSpPr>
          <p:cNvPr id="5" name="Rectangle 4">
            <a:extLst>
              <a:ext uri="{FF2B5EF4-FFF2-40B4-BE49-F238E27FC236}">
                <a16:creationId xmlns:a16="http://schemas.microsoft.com/office/drawing/2014/main" id="{404ED4B3-E251-AD40-B2CA-A34AB0B619F3}"/>
              </a:ext>
            </a:extLst>
          </p:cNvPr>
          <p:cNvSpPr/>
          <p:nvPr/>
        </p:nvSpPr>
        <p:spPr>
          <a:xfrm>
            <a:off x="1122531" y="1233577"/>
            <a:ext cx="7607557" cy="830997"/>
          </a:xfrm>
          <a:prstGeom prst="rect">
            <a:avLst/>
          </a:prstGeom>
          <a:solidFill>
            <a:schemeClr val="tx2">
              <a:lumMod val="40000"/>
              <a:lumOff val="60000"/>
            </a:schemeClr>
          </a:solidFill>
        </p:spPr>
        <p:txBody>
          <a:bodyPr wrap="square">
            <a:spAutoFit/>
          </a:bodyPr>
          <a:lstStyle/>
          <a:p>
            <a:pPr algn="just"/>
            <a:r>
              <a:rPr lang="en-GB" sz="2400" i="1" dirty="0"/>
              <a:t>Watch this video to learn more about why you should not thrown batteries in the bin.</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5" y="1233577"/>
            <a:ext cx="854046" cy="854046"/>
          </a:xfrm>
          <a:prstGeom prst="rect">
            <a:avLst/>
          </a:prstGeom>
        </p:spPr>
      </p:pic>
      <p:pic>
        <p:nvPicPr>
          <p:cNvPr id="8" name="Picture 7">
            <a:extLst>
              <a:ext uri="{FF2B5EF4-FFF2-40B4-BE49-F238E27FC236}">
                <a16:creationId xmlns:a16="http://schemas.microsoft.com/office/drawing/2014/main" id="{67823EDB-F8A4-6640-8842-B995D247D78F}"/>
              </a:ext>
            </a:extLst>
          </p:cNvPr>
          <p:cNvPicPr>
            <a:picLocks noChangeAspect="1"/>
          </p:cNvPicPr>
          <p:nvPr/>
        </p:nvPicPr>
        <p:blipFill>
          <a:blip r:embed="rId6"/>
          <a:stretch>
            <a:fillRect/>
          </a:stretch>
        </p:blipFill>
        <p:spPr>
          <a:xfrm>
            <a:off x="2584214" y="2200747"/>
            <a:ext cx="4618990" cy="2586922"/>
          </a:xfrm>
          <a:prstGeom prst="rect">
            <a:avLst/>
          </a:prstGeom>
        </p:spPr>
      </p:pic>
    </p:spTree>
    <p:custDataLst>
      <p:tags r:id="rId1"/>
    </p:custDataLst>
    <p:extLst>
      <p:ext uri="{BB962C8B-B14F-4D97-AF65-F5344CB8AC3E}">
        <p14:creationId xmlns:p14="http://schemas.microsoft.com/office/powerpoint/2010/main" val="3894511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Short Circuit Danger</a:t>
            </a:r>
          </a:p>
        </p:txBody>
      </p:sp>
      <p:sp>
        <p:nvSpPr>
          <p:cNvPr id="5" name="Rectangle 4">
            <a:extLst>
              <a:ext uri="{FF2B5EF4-FFF2-40B4-BE49-F238E27FC236}">
                <a16:creationId xmlns:a16="http://schemas.microsoft.com/office/drawing/2014/main" id="{404ED4B3-E251-AD40-B2CA-A34AB0B619F3}"/>
              </a:ext>
            </a:extLst>
          </p:cNvPr>
          <p:cNvSpPr/>
          <p:nvPr/>
        </p:nvSpPr>
        <p:spPr>
          <a:xfrm>
            <a:off x="1122531" y="1233577"/>
            <a:ext cx="7607557" cy="830997"/>
          </a:xfrm>
          <a:prstGeom prst="rect">
            <a:avLst/>
          </a:prstGeom>
          <a:solidFill>
            <a:schemeClr val="tx2">
              <a:lumMod val="40000"/>
              <a:lumOff val="60000"/>
            </a:schemeClr>
          </a:solidFill>
        </p:spPr>
        <p:txBody>
          <a:bodyPr wrap="square">
            <a:spAutoFit/>
          </a:bodyPr>
          <a:lstStyle/>
          <a:p>
            <a:pPr algn="just"/>
            <a:r>
              <a:rPr lang="en-GB" sz="2400" i="1" dirty="0"/>
              <a:t>Watch this video to learn more about why short circuiting a battery is not a good idea.</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5" y="1233577"/>
            <a:ext cx="854046" cy="854046"/>
          </a:xfrm>
          <a:prstGeom prst="rect">
            <a:avLst/>
          </a:prstGeom>
        </p:spPr>
      </p:pic>
      <p:pic>
        <p:nvPicPr>
          <p:cNvPr id="7" name="Picture 6">
            <a:extLst>
              <a:ext uri="{FF2B5EF4-FFF2-40B4-BE49-F238E27FC236}">
                <a16:creationId xmlns:a16="http://schemas.microsoft.com/office/drawing/2014/main" id="{61149272-61B7-4A49-B429-B4C9AE51F75A}"/>
              </a:ext>
            </a:extLst>
          </p:cNvPr>
          <p:cNvPicPr>
            <a:picLocks noChangeAspect="1"/>
          </p:cNvPicPr>
          <p:nvPr/>
        </p:nvPicPr>
        <p:blipFill>
          <a:blip r:embed="rId6"/>
          <a:stretch>
            <a:fillRect/>
          </a:stretch>
        </p:blipFill>
        <p:spPr>
          <a:xfrm>
            <a:off x="2584214" y="2200747"/>
            <a:ext cx="4618990" cy="2598182"/>
          </a:xfrm>
          <a:prstGeom prst="rect">
            <a:avLst/>
          </a:prstGeom>
        </p:spPr>
      </p:pic>
    </p:spTree>
    <p:custDataLst>
      <p:tags r:id="rId1"/>
    </p:custDataLst>
    <p:extLst>
      <p:ext uri="{BB962C8B-B14F-4D97-AF65-F5344CB8AC3E}">
        <p14:creationId xmlns:p14="http://schemas.microsoft.com/office/powerpoint/2010/main" val="924335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Test Yourself</a:t>
            </a:r>
          </a:p>
        </p:txBody>
      </p:sp>
      <p:sp>
        <p:nvSpPr>
          <p:cNvPr id="3" name="Content Placeholder 2"/>
          <p:cNvSpPr>
            <a:spLocks noGrp="1"/>
          </p:cNvSpPr>
          <p:nvPr>
            <p:ph idx="1"/>
          </p:nvPr>
        </p:nvSpPr>
        <p:spPr>
          <a:xfrm>
            <a:off x="1122531" y="1091868"/>
            <a:ext cx="7607557" cy="3821508"/>
          </a:xfrm>
        </p:spPr>
        <p:txBody>
          <a:bodyPr>
            <a:noAutofit/>
          </a:bodyPr>
          <a:lstStyle/>
          <a:p>
            <a:pPr marL="0" indent="0" algn="just">
              <a:buNone/>
            </a:pPr>
            <a:r>
              <a:rPr lang="en-GB" sz="2400" dirty="0"/>
              <a:t>Answer the following questions to make sure you understand what you need to know about batteries.</a:t>
            </a:r>
          </a:p>
        </p:txBody>
      </p:sp>
    </p:spTree>
    <p:custDataLst>
      <p:tags r:id="rId1"/>
    </p:custDataLst>
    <p:extLst>
      <p:ext uri="{BB962C8B-B14F-4D97-AF65-F5344CB8AC3E}">
        <p14:creationId xmlns:p14="http://schemas.microsoft.com/office/powerpoint/2010/main" val="1892558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sp>
        <p:nvSpPr>
          <p:cNvPr id="3" name="Content Placeholder 2"/>
          <p:cNvSpPr>
            <a:spLocks noGrp="1"/>
          </p:cNvSpPr>
          <p:nvPr>
            <p:ph idx="1"/>
          </p:nvPr>
        </p:nvSpPr>
        <p:spPr>
          <a:xfrm>
            <a:off x="1122531" y="1091868"/>
            <a:ext cx="7607557" cy="3821508"/>
          </a:xfrm>
        </p:spPr>
        <p:txBody>
          <a:bodyPr>
            <a:noAutofit/>
          </a:bodyPr>
          <a:lstStyle/>
          <a:p>
            <a:pPr marL="0" indent="0" algn="just">
              <a:buNone/>
            </a:pPr>
            <a:r>
              <a:rPr lang="en-GB" sz="2400" dirty="0"/>
              <a:t>Batteries are a good source of power for electronics circuits because</a:t>
            </a:r>
          </a:p>
          <a:p>
            <a:pPr marL="457200" indent="-457200" algn="just">
              <a:buFont typeface="+mj-lt"/>
              <a:buAutoNum type="alphaLcParenR"/>
            </a:pPr>
            <a:r>
              <a:rPr lang="en-GB" sz="2400" dirty="0"/>
              <a:t>They provide high quality AC power.</a:t>
            </a:r>
          </a:p>
          <a:p>
            <a:pPr marL="457200" indent="-457200" algn="just">
              <a:buFont typeface="+mj-lt"/>
              <a:buAutoNum type="alphaLcParenR"/>
            </a:pPr>
            <a:r>
              <a:rPr lang="en-GB" sz="2400" dirty="0"/>
              <a:t>They provide power at high voltages.</a:t>
            </a:r>
          </a:p>
          <a:p>
            <a:pPr marL="457200" indent="-457200" algn="just">
              <a:buFont typeface="+mj-lt"/>
              <a:buAutoNum type="alphaLcParenR"/>
            </a:pPr>
            <a:r>
              <a:rPr lang="en-GB" sz="2400" dirty="0"/>
              <a:t>They provide DC power.</a:t>
            </a:r>
          </a:p>
          <a:p>
            <a:pPr marL="457200" indent="-457200" algn="just">
              <a:buFont typeface="+mj-lt"/>
              <a:buAutoNum type="alphaLcParenR"/>
            </a:pPr>
            <a:r>
              <a:rPr lang="en-GB" sz="2400" dirty="0"/>
              <a:t>They can be thrown away when they are flat.</a:t>
            </a:r>
          </a:p>
        </p:txBody>
      </p:sp>
    </p:spTree>
    <p:custDataLst>
      <p:tags r:id="rId1"/>
    </p:custDataLst>
    <p:extLst>
      <p:ext uri="{BB962C8B-B14F-4D97-AF65-F5344CB8AC3E}">
        <p14:creationId xmlns:p14="http://schemas.microsoft.com/office/powerpoint/2010/main" val="4228825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2</a:t>
            </a:r>
          </a:p>
        </p:txBody>
      </p:sp>
      <p:sp>
        <p:nvSpPr>
          <p:cNvPr id="3" name="Content Placeholder 2"/>
          <p:cNvSpPr>
            <a:spLocks noGrp="1"/>
          </p:cNvSpPr>
          <p:nvPr>
            <p:ph idx="1"/>
          </p:nvPr>
        </p:nvSpPr>
        <p:spPr>
          <a:xfrm>
            <a:off x="1122531" y="1091867"/>
            <a:ext cx="7607557" cy="4952471"/>
          </a:xfrm>
        </p:spPr>
        <p:txBody>
          <a:bodyPr>
            <a:noAutofit/>
          </a:bodyPr>
          <a:lstStyle/>
          <a:p>
            <a:pPr marL="0" indent="0">
              <a:buNone/>
            </a:pPr>
            <a:r>
              <a:rPr lang="en-US" sz="2400" dirty="0"/>
              <a:t>Your friend wants to connect the 2 terminals of a 9V battery together with just a piece of copper wire. Drag the following statements into the correct sequence to explain to him why this is not a good idea. </a:t>
            </a:r>
          </a:p>
          <a:p>
            <a:endParaRPr lang="en-US" sz="2400" dirty="0"/>
          </a:p>
          <a:p>
            <a:pPr marL="457200" indent="-457200"/>
            <a:r>
              <a:rPr lang="en-US" sz="2400" dirty="0"/>
              <a:t>The copper wire has very little resistance.</a:t>
            </a:r>
          </a:p>
          <a:p>
            <a:pPr marL="457200" indent="-457200"/>
            <a:r>
              <a:rPr lang="en-US" sz="2400" dirty="0"/>
              <a:t>Therefore, there will be very little resistance in the circuit.</a:t>
            </a:r>
          </a:p>
          <a:p>
            <a:pPr marL="457200" indent="-457200"/>
            <a:r>
              <a:rPr lang="en-US" sz="2400" dirty="0"/>
              <a:t>A very large current will be allowed to flow in the circuit.</a:t>
            </a:r>
          </a:p>
          <a:p>
            <a:pPr marL="457200" indent="-457200"/>
            <a:r>
              <a:rPr lang="en-US" sz="2400" dirty="0"/>
              <a:t>The copper wire will become extremely hot</a:t>
            </a:r>
          </a:p>
          <a:p>
            <a:pPr marL="457200" indent="-457200"/>
            <a:r>
              <a:rPr lang="en-US" sz="2400" dirty="0"/>
              <a:t>The battery will run down very quickly and may be damaged</a:t>
            </a:r>
            <a:endParaRPr lang="en-GB" sz="2400" dirty="0"/>
          </a:p>
        </p:txBody>
      </p:sp>
    </p:spTree>
    <p:custDataLst>
      <p:tags r:id="rId1"/>
    </p:custDataLst>
    <p:extLst>
      <p:ext uri="{BB962C8B-B14F-4D97-AF65-F5344CB8AC3E}">
        <p14:creationId xmlns:p14="http://schemas.microsoft.com/office/powerpoint/2010/main" val="4204618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3</a:t>
            </a:r>
          </a:p>
        </p:txBody>
      </p:sp>
      <p:sp>
        <p:nvSpPr>
          <p:cNvPr id="3" name="Content Placeholder 2"/>
          <p:cNvSpPr>
            <a:spLocks noGrp="1"/>
          </p:cNvSpPr>
          <p:nvPr>
            <p:ph idx="1"/>
          </p:nvPr>
        </p:nvSpPr>
        <p:spPr>
          <a:xfrm>
            <a:off x="1122531" y="1091868"/>
            <a:ext cx="7607557" cy="3821508"/>
          </a:xfrm>
        </p:spPr>
        <p:txBody>
          <a:bodyPr>
            <a:noAutofit/>
          </a:bodyPr>
          <a:lstStyle/>
          <a:p>
            <a:pPr marL="0" indent="0" algn="just">
              <a:buNone/>
            </a:pPr>
            <a:r>
              <a:rPr lang="en-GB" sz="2400" dirty="0"/>
              <a:t>Q</a:t>
            </a:r>
          </a:p>
          <a:p>
            <a:pPr marL="0" indent="0" algn="just">
              <a:buNone/>
            </a:pPr>
            <a:endParaRPr lang="en-GB" sz="2400" dirty="0"/>
          </a:p>
        </p:txBody>
      </p:sp>
    </p:spTree>
    <p:custDataLst>
      <p:tags r:id="rId1"/>
    </p:custDataLst>
    <p:extLst>
      <p:ext uri="{BB962C8B-B14F-4D97-AF65-F5344CB8AC3E}">
        <p14:creationId xmlns:p14="http://schemas.microsoft.com/office/powerpoint/2010/main" val="3547605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7"/>
            <a:ext cx="8059513" cy="3672637"/>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r>
              <a:rPr lang="en-GB" dirty="0"/>
              <a:t>05_03_01</a:t>
            </a:r>
          </a:p>
          <a:p>
            <a:pPr marL="0" indent="0">
              <a:buNone/>
            </a:pPr>
            <a:r>
              <a:rPr lang="en-GB" dirty="0"/>
              <a:t>05_04_01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4</a:t>
            </a:r>
          </a:p>
        </p:txBody>
      </p:sp>
      <p:sp>
        <p:nvSpPr>
          <p:cNvPr id="3" name="Content Placeholder 2"/>
          <p:cNvSpPr>
            <a:spLocks noGrp="1"/>
          </p:cNvSpPr>
          <p:nvPr>
            <p:ph idx="1"/>
          </p:nvPr>
        </p:nvSpPr>
        <p:spPr>
          <a:xfrm>
            <a:off x="1122531" y="1091868"/>
            <a:ext cx="7607557" cy="3821508"/>
          </a:xfrm>
        </p:spPr>
        <p:txBody>
          <a:bodyPr>
            <a:noAutofit/>
          </a:bodyPr>
          <a:lstStyle/>
          <a:p>
            <a:pPr marL="0" indent="0" algn="just">
              <a:buNone/>
            </a:pPr>
            <a:r>
              <a:rPr lang="en-GB" sz="2400" dirty="0"/>
              <a:t>Q</a:t>
            </a:r>
          </a:p>
          <a:p>
            <a:pPr marL="0" indent="0" algn="just">
              <a:buNone/>
            </a:pPr>
            <a:endParaRPr lang="en-GB" sz="2400" dirty="0"/>
          </a:p>
        </p:txBody>
      </p:sp>
    </p:spTree>
    <p:custDataLst>
      <p:tags r:id="rId1"/>
    </p:custDataLst>
    <p:extLst>
      <p:ext uri="{BB962C8B-B14F-4D97-AF65-F5344CB8AC3E}">
        <p14:creationId xmlns:p14="http://schemas.microsoft.com/office/powerpoint/2010/main" val="4076785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a:t>
            </a:r>
          </a:p>
        </p:txBody>
      </p:sp>
    </p:spTree>
    <p:custDataLst>
      <p:tags r:id="rId1"/>
    </p:custDataLst>
    <p:extLst>
      <p:ext uri="{BB962C8B-B14F-4D97-AF65-F5344CB8AC3E}">
        <p14:creationId xmlns:p14="http://schemas.microsoft.com/office/powerpoint/2010/main" val="2676588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122531" y="1091868"/>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 be able to:</a:t>
            </a:r>
          </a:p>
          <a:p>
            <a:pPr marL="457200" indent="-457200">
              <a:buFont typeface="+mj-lt"/>
              <a:buAutoNum type="arabicPeriod"/>
            </a:pPr>
            <a:endParaRPr lang="en-GB" sz="2400"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2.1: Batteries</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1" y="1091869"/>
            <a:ext cx="8059513" cy="1517220"/>
          </a:xfrm>
        </p:spPr>
        <p:txBody>
          <a:bodyPr>
            <a:noAutofit/>
          </a:bodyPr>
          <a:lstStyle/>
          <a:p>
            <a:pPr marL="0" lvl="0" indent="0" algn="just" defTabSz="914400">
              <a:lnSpc>
                <a:spcPct val="100000"/>
              </a:lnSpc>
              <a:spcBef>
                <a:spcPts val="0"/>
              </a:spcBef>
              <a:buNone/>
              <a:defRPr/>
            </a:pPr>
            <a:r>
              <a:rPr lang="en-GB" sz="2400" dirty="0"/>
              <a:t>For any electric circuit to work, there needs to be a supply of voltage - that force that makes current (actually the electrons) flow through the circuit. Unless there is a voltage, the electrons don’t flow and nothing useful happens.</a:t>
            </a:r>
          </a:p>
        </p:txBody>
      </p:sp>
      <p:sp>
        <p:nvSpPr>
          <p:cNvPr id="4" name="Rectangle 3">
            <a:extLst>
              <a:ext uri="{FF2B5EF4-FFF2-40B4-BE49-F238E27FC236}">
                <a16:creationId xmlns:a16="http://schemas.microsoft.com/office/drawing/2014/main" id="{CCF1C95E-21C7-2640-A7FD-BD18771E40B9}"/>
              </a:ext>
            </a:extLst>
          </p:cNvPr>
          <p:cNvSpPr/>
          <p:nvPr/>
        </p:nvSpPr>
        <p:spPr>
          <a:xfrm>
            <a:off x="1122531" y="2742984"/>
            <a:ext cx="4778397" cy="2308324"/>
          </a:xfrm>
          <a:prstGeom prst="rect">
            <a:avLst/>
          </a:prstGeom>
        </p:spPr>
        <p:txBody>
          <a:bodyPr wrap="square">
            <a:spAutoFit/>
          </a:bodyPr>
          <a:lstStyle/>
          <a:p>
            <a:pPr algn="just" defTabSz="914400">
              <a:defRPr/>
            </a:pPr>
            <a:r>
              <a:rPr lang="en-GB" sz="2400" dirty="0"/>
              <a:t>In electronics, one of the most common sources of voltage are batteries. These are portable sources of voltage and use chemical reactions to create the flow of electrons.</a:t>
            </a:r>
          </a:p>
        </p:txBody>
      </p:sp>
      <p:sp>
        <p:nvSpPr>
          <p:cNvPr id="5" name="Rectangle 4">
            <a:extLst>
              <a:ext uri="{FF2B5EF4-FFF2-40B4-BE49-F238E27FC236}">
                <a16:creationId xmlns:a16="http://schemas.microsoft.com/office/drawing/2014/main" id="{A0D5FC24-FAB2-B646-910A-58D9F9C8CAB8}"/>
              </a:ext>
            </a:extLst>
          </p:cNvPr>
          <p:cNvSpPr/>
          <p:nvPr/>
        </p:nvSpPr>
        <p:spPr>
          <a:xfrm>
            <a:off x="6083808" y="2742984"/>
            <a:ext cx="3711993" cy="21205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Img01</a:t>
            </a:r>
          </a:p>
        </p:txBody>
      </p:sp>
    </p:spTree>
    <p:custDataLst>
      <p:tags r:id="rId1"/>
    </p:custDataLst>
    <p:extLst>
      <p:ext uri="{BB962C8B-B14F-4D97-AF65-F5344CB8AC3E}">
        <p14:creationId xmlns:p14="http://schemas.microsoft.com/office/powerpoint/2010/main" val="2184583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What is a Battery?</a:t>
            </a:r>
          </a:p>
        </p:txBody>
      </p:sp>
      <p:sp>
        <p:nvSpPr>
          <p:cNvPr id="3" name="Content Placeholder 2"/>
          <p:cNvSpPr>
            <a:spLocks noGrp="1"/>
          </p:cNvSpPr>
          <p:nvPr>
            <p:ph idx="1"/>
          </p:nvPr>
        </p:nvSpPr>
        <p:spPr>
          <a:xfrm>
            <a:off x="1122531" y="1091868"/>
            <a:ext cx="3656733" cy="3602051"/>
          </a:xfrm>
        </p:spPr>
        <p:txBody>
          <a:bodyPr>
            <a:noAutofit/>
          </a:bodyPr>
          <a:lstStyle/>
          <a:p>
            <a:pPr marL="0" lvl="0" indent="0" algn="just" defTabSz="914400">
              <a:lnSpc>
                <a:spcPct val="100000"/>
              </a:lnSpc>
              <a:spcBef>
                <a:spcPts val="0"/>
              </a:spcBef>
              <a:buNone/>
              <a:defRPr/>
            </a:pPr>
            <a:r>
              <a:rPr lang="en-GB" sz="2400" dirty="0"/>
              <a:t>There are many of different kinds of batteries. They come in different </a:t>
            </a:r>
            <a:r>
              <a:rPr lang="en-GB" sz="2400" b="1" dirty="0"/>
              <a:t>shapes</a:t>
            </a:r>
            <a:r>
              <a:rPr lang="en-GB" sz="2400" dirty="0"/>
              <a:t> and </a:t>
            </a:r>
            <a:r>
              <a:rPr lang="en-GB" sz="2400" b="1" dirty="0"/>
              <a:t>sizes</a:t>
            </a:r>
            <a:r>
              <a:rPr lang="en-GB" sz="2400" dirty="0"/>
              <a:t> and use different </a:t>
            </a:r>
            <a:r>
              <a:rPr lang="en-GB" sz="2400" b="1" dirty="0"/>
              <a:t>chemical reactions </a:t>
            </a:r>
            <a:r>
              <a:rPr lang="en-GB" sz="2400" dirty="0"/>
              <a:t>to make electrons flow. Some are </a:t>
            </a:r>
            <a:r>
              <a:rPr lang="en-GB" sz="2400" b="1" dirty="0"/>
              <a:t>rechargeable</a:t>
            </a:r>
            <a:r>
              <a:rPr lang="en-GB" sz="2400" dirty="0"/>
              <a:t> and others not. But they all work in much the same way. </a:t>
            </a:r>
          </a:p>
        </p:txBody>
      </p:sp>
      <p:pic>
        <p:nvPicPr>
          <p:cNvPr id="4" name="Picture 3">
            <a:extLst>
              <a:ext uri="{FF2B5EF4-FFF2-40B4-BE49-F238E27FC236}">
                <a16:creationId xmlns:a16="http://schemas.microsoft.com/office/drawing/2014/main" id="{AA8140EB-9E5A-134C-8063-BCF54AB321B6}"/>
              </a:ext>
            </a:extLst>
          </p:cNvPr>
          <p:cNvPicPr>
            <a:picLocks noChangeAspect="1"/>
          </p:cNvPicPr>
          <p:nvPr/>
        </p:nvPicPr>
        <p:blipFill>
          <a:blip r:embed="rId4"/>
          <a:stretch>
            <a:fillRect/>
          </a:stretch>
        </p:blipFill>
        <p:spPr>
          <a:xfrm>
            <a:off x="5071872" y="1091868"/>
            <a:ext cx="4228846" cy="2381612"/>
          </a:xfrm>
          <a:prstGeom prst="rect">
            <a:avLst/>
          </a:prstGeom>
        </p:spPr>
      </p:pic>
      <p:sp>
        <p:nvSpPr>
          <p:cNvPr id="5" name="Rectangle 4">
            <a:extLst>
              <a:ext uri="{FF2B5EF4-FFF2-40B4-BE49-F238E27FC236}">
                <a16:creationId xmlns:a16="http://schemas.microsoft.com/office/drawing/2014/main" id="{404ED4B3-E251-AD40-B2CA-A34AB0B619F3}"/>
              </a:ext>
            </a:extLst>
          </p:cNvPr>
          <p:cNvSpPr/>
          <p:nvPr/>
        </p:nvSpPr>
        <p:spPr>
          <a:xfrm>
            <a:off x="5071872" y="3493590"/>
            <a:ext cx="4228846" cy="1200329"/>
          </a:xfrm>
          <a:prstGeom prst="rect">
            <a:avLst/>
          </a:prstGeom>
          <a:solidFill>
            <a:schemeClr val="tx2">
              <a:lumMod val="40000"/>
              <a:lumOff val="60000"/>
            </a:schemeClr>
          </a:solidFill>
        </p:spPr>
        <p:txBody>
          <a:bodyPr wrap="square">
            <a:spAutoFit/>
          </a:bodyPr>
          <a:lstStyle/>
          <a:p>
            <a:pPr algn="just"/>
            <a:r>
              <a:rPr lang="en-GB" sz="2400" i="1" dirty="0"/>
              <a:t>Watch this video to learn more about what batteries are and how they work.</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00718" y="3493590"/>
            <a:ext cx="854046" cy="854046"/>
          </a:xfrm>
          <a:prstGeom prst="rect">
            <a:avLst/>
          </a:prstGeom>
        </p:spPr>
      </p:pic>
    </p:spTree>
    <p:custDataLst>
      <p:tags r:id="rId1"/>
    </p:custDataLst>
    <p:extLst>
      <p:ext uri="{BB962C8B-B14F-4D97-AF65-F5344CB8AC3E}">
        <p14:creationId xmlns:p14="http://schemas.microsoft.com/office/powerpoint/2010/main" val="2052737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Different Types of Batteries</a:t>
            </a:r>
          </a:p>
        </p:txBody>
      </p:sp>
      <p:sp>
        <p:nvSpPr>
          <p:cNvPr id="3" name="Content Placeholder 2"/>
          <p:cNvSpPr>
            <a:spLocks noGrp="1"/>
          </p:cNvSpPr>
          <p:nvPr>
            <p:ph idx="1"/>
          </p:nvPr>
        </p:nvSpPr>
        <p:spPr>
          <a:xfrm>
            <a:off x="1122531" y="1091868"/>
            <a:ext cx="3656733" cy="3602051"/>
          </a:xfrm>
        </p:spPr>
        <p:txBody>
          <a:bodyPr>
            <a:noAutofit/>
          </a:bodyPr>
          <a:lstStyle/>
          <a:p>
            <a:pPr marL="0" indent="0" algn="just">
              <a:lnSpc>
                <a:spcPct val="100000"/>
              </a:lnSpc>
              <a:spcBef>
                <a:spcPts val="0"/>
              </a:spcBef>
              <a:buNone/>
            </a:pPr>
            <a:r>
              <a:rPr lang="en-GB" sz="2400" dirty="0"/>
              <a:t>Even though all batteries work in a similar way, they have their </a:t>
            </a:r>
            <a:r>
              <a:rPr lang="en-GB" sz="2400" b="1" dirty="0"/>
              <a:t>advantages</a:t>
            </a:r>
            <a:r>
              <a:rPr lang="en-GB" sz="2400" dirty="0"/>
              <a:t> and </a:t>
            </a:r>
            <a:r>
              <a:rPr lang="en-GB" sz="2400" b="1" dirty="0"/>
              <a:t>disadvantages</a:t>
            </a:r>
            <a:r>
              <a:rPr lang="en-GB" sz="2400" dirty="0"/>
              <a:t> and so are useful for powering different kinds of electronic circuits for different purposes.</a:t>
            </a:r>
          </a:p>
        </p:txBody>
      </p:sp>
      <p:sp>
        <p:nvSpPr>
          <p:cNvPr id="5" name="Rectangle 4">
            <a:extLst>
              <a:ext uri="{FF2B5EF4-FFF2-40B4-BE49-F238E27FC236}">
                <a16:creationId xmlns:a16="http://schemas.microsoft.com/office/drawing/2014/main" id="{404ED4B3-E251-AD40-B2CA-A34AB0B619F3}"/>
              </a:ext>
            </a:extLst>
          </p:cNvPr>
          <p:cNvSpPr/>
          <p:nvPr/>
        </p:nvSpPr>
        <p:spPr>
          <a:xfrm>
            <a:off x="5071872" y="3578934"/>
            <a:ext cx="4228846" cy="1200329"/>
          </a:xfrm>
          <a:prstGeom prst="rect">
            <a:avLst/>
          </a:prstGeom>
          <a:solidFill>
            <a:schemeClr val="tx2">
              <a:lumMod val="40000"/>
              <a:lumOff val="60000"/>
            </a:schemeClr>
          </a:solidFill>
        </p:spPr>
        <p:txBody>
          <a:bodyPr wrap="square">
            <a:spAutoFit/>
          </a:bodyPr>
          <a:lstStyle/>
          <a:p>
            <a:pPr algn="just"/>
            <a:r>
              <a:rPr lang="en-GB" sz="2400" i="1" dirty="0"/>
              <a:t>Watch this video to learn more about the different types of batteries available.</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00718" y="3578934"/>
            <a:ext cx="854046" cy="854046"/>
          </a:xfrm>
          <a:prstGeom prst="rect">
            <a:avLst/>
          </a:prstGeom>
        </p:spPr>
      </p:pic>
      <p:pic>
        <p:nvPicPr>
          <p:cNvPr id="7" name="Picture 6">
            <a:extLst>
              <a:ext uri="{FF2B5EF4-FFF2-40B4-BE49-F238E27FC236}">
                <a16:creationId xmlns:a16="http://schemas.microsoft.com/office/drawing/2014/main" id="{58F098C9-B5E8-9749-8B9F-6B24EA1122DD}"/>
              </a:ext>
            </a:extLst>
          </p:cNvPr>
          <p:cNvPicPr>
            <a:picLocks noChangeAspect="1"/>
          </p:cNvPicPr>
          <p:nvPr/>
        </p:nvPicPr>
        <p:blipFill>
          <a:blip r:embed="rId6"/>
          <a:stretch>
            <a:fillRect/>
          </a:stretch>
        </p:blipFill>
        <p:spPr>
          <a:xfrm>
            <a:off x="5071872" y="1091868"/>
            <a:ext cx="4276400" cy="2401722"/>
          </a:xfrm>
          <a:prstGeom prst="rect">
            <a:avLst/>
          </a:prstGeom>
        </p:spPr>
      </p:pic>
    </p:spTree>
    <p:custDataLst>
      <p:tags r:id="rId1"/>
    </p:custDataLst>
    <p:extLst>
      <p:ext uri="{BB962C8B-B14F-4D97-AF65-F5344CB8AC3E}">
        <p14:creationId xmlns:p14="http://schemas.microsoft.com/office/powerpoint/2010/main" val="352042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Other Sources of Voltage</a:t>
            </a:r>
          </a:p>
        </p:txBody>
      </p:sp>
      <p:sp>
        <p:nvSpPr>
          <p:cNvPr id="3" name="Content Placeholder 2"/>
          <p:cNvSpPr>
            <a:spLocks noGrp="1"/>
          </p:cNvSpPr>
          <p:nvPr>
            <p:ph idx="1"/>
          </p:nvPr>
        </p:nvSpPr>
        <p:spPr>
          <a:xfrm>
            <a:off x="1122531" y="1091868"/>
            <a:ext cx="7607557" cy="3602051"/>
          </a:xfrm>
        </p:spPr>
        <p:txBody>
          <a:bodyPr>
            <a:noAutofit/>
          </a:bodyPr>
          <a:lstStyle/>
          <a:p>
            <a:pPr marL="0" indent="0" algn="just">
              <a:buNone/>
            </a:pPr>
            <a:r>
              <a:rPr lang="en-GB" sz="2400" dirty="0"/>
              <a:t>Batteries are not the only sources of voltage available to us. We can also use power supplies that plug into the wall. These kinds of power supplies have two main jobs. </a:t>
            </a:r>
          </a:p>
        </p:txBody>
      </p:sp>
      <p:sp>
        <p:nvSpPr>
          <p:cNvPr id="8" name="TextBox 7">
            <a:extLst>
              <a:ext uri="{FF2B5EF4-FFF2-40B4-BE49-F238E27FC236}">
                <a16:creationId xmlns:a16="http://schemas.microsoft.com/office/drawing/2014/main" id="{68C7D9EA-6910-9945-8377-BE6505E65FA3}"/>
              </a:ext>
            </a:extLst>
          </p:cNvPr>
          <p:cNvSpPr txBox="1"/>
          <p:nvPr/>
        </p:nvSpPr>
        <p:spPr>
          <a:xfrm>
            <a:off x="1124236" y="2349378"/>
            <a:ext cx="5410676" cy="540000"/>
          </a:xfrm>
          <a:prstGeom prst="rect">
            <a:avLst/>
          </a:prstGeom>
          <a:solidFill>
            <a:schemeClr val="accent2"/>
          </a:solidFill>
        </p:spPr>
        <p:txBody>
          <a:bodyPr wrap="square" lIns="576000" rtlCol="0" anchor="ctr">
            <a:spAutoFit/>
          </a:bodyPr>
          <a:lstStyle/>
          <a:p>
            <a:pPr algn="just"/>
            <a:r>
              <a:rPr lang="en-GB" sz="2400" dirty="0">
                <a:solidFill>
                  <a:schemeClr val="bg1"/>
                </a:solidFill>
              </a:rPr>
              <a:t>Change AC electricity to DC electricity</a:t>
            </a:r>
          </a:p>
        </p:txBody>
      </p:sp>
      <p:sp>
        <p:nvSpPr>
          <p:cNvPr id="9" name="TextBox 8">
            <a:extLst>
              <a:ext uri="{FF2B5EF4-FFF2-40B4-BE49-F238E27FC236}">
                <a16:creationId xmlns:a16="http://schemas.microsoft.com/office/drawing/2014/main" id="{C2D6A175-54B6-FA48-9ECD-ED45F61B38D1}"/>
              </a:ext>
            </a:extLst>
          </p:cNvPr>
          <p:cNvSpPr txBox="1"/>
          <p:nvPr/>
        </p:nvSpPr>
        <p:spPr>
          <a:xfrm>
            <a:off x="1124236" y="2963203"/>
            <a:ext cx="5410676" cy="540000"/>
          </a:xfrm>
          <a:prstGeom prst="rect">
            <a:avLst/>
          </a:prstGeom>
          <a:solidFill>
            <a:schemeClr val="accent3"/>
          </a:solidFill>
        </p:spPr>
        <p:txBody>
          <a:bodyPr wrap="square" lIns="576000" rtlCol="0" anchor="ctr">
            <a:spAutoFit/>
          </a:bodyPr>
          <a:lstStyle/>
          <a:p>
            <a:pPr algn="just"/>
            <a:r>
              <a:rPr lang="en-GB" sz="2400" dirty="0">
                <a:solidFill>
                  <a:schemeClr val="bg1"/>
                </a:solidFill>
              </a:rPr>
              <a:t>Step down the voltage</a:t>
            </a:r>
          </a:p>
        </p:txBody>
      </p:sp>
      <p:sp>
        <p:nvSpPr>
          <p:cNvPr id="10" name="Oval 9">
            <a:extLst>
              <a:ext uri="{FF2B5EF4-FFF2-40B4-BE49-F238E27FC236}">
                <a16:creationId xmlns:a16="http://schemas.microsoft.com/office/drawing/2014/main" id="{90F4526F-6648-4343-AAE6-67A8F7688C2D}"/>
              </a:ext>
            </a:extLst>
          </p:cNvPr>
          <p:cNvSpPr>
            <a:spLocks noChangeAspect="1"/>
          </p:cNvSpPr>
          <p:nvPr/>
        </p:nvSpPr>
        <p:spPr>
          <a:xfrm>
            <a:off x="1169026" y="2394277"/>
            <a:ext cx="459257" cy="459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solidFill>
              </a:rPr>
              <a:t>1</a:t>
            </a:r>
            <a:endParaRPr lang="en-GB" b="1" dirty="0">
              <a:solidFill>
                <a:schemeClr val="accent2"/>
              </a:solidFill>
            </a:endParaRPr>
          </a:p>
        </p:txBody>
      </p:sp>
      <p:sp>
        <p:nvSpPr>
          <p:cNvPr id="11" name="Oval 10">
            <a:extLst>
              <a:ext uri="{FF2B5EF4-FFF2-40B4-BE49-F238E27FC236}">
                <a16:creationId xmlns:a16="http://schemas.microsoft.com/office/drawing/2014/main" id="{72E51F96-F3C0-4B44-BB3F-000236B5E43D}"/>
              </a:ext>
            </a:extLst>
          </p:cNvPr>
          <p:cNvSpPr>
            <a:spLocks noChangeAspect="1"/>
          </p:cNvSpPr>
          <p:nvPr/>
        </p:nvSpPr>
        <p:spPr>
          <a:xfrm>
            <a:off x="1169026" y="2999757"/>
            <a:ext cx="459257" cy="459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3"/>
                </a:solidFill>
              </a:rPr>
              <a:t>2</a:t>
            </a:r>
            <a:endParaRPr lang="en-GB" b="1" dirty="0">
              <a:solidFill>
                <a:schemeClr val="accent3"/>
              </a:solidFill>
            </a:endParaRPr>
          </a:p>
        </p:txBody>
      </p:sp>
      <p:sp>
        <p:nvSpPr>
          <p:cNvPr id="12" name="Rectangle 11">
            <a:extLst>
              <a:ext uri="{FF2B5EF4-FFF2-40B4-BE49-F238E27FC236}">
                <a16:creationId xmlns:a16="http://schemas.microsoft.com/office/drawing/2014/main" id="{34F902C8-29A6-4D4E-93A2-2390488B667C}"/>
              </a:ext>
            </a:extLst>
          </p:cNvPr>
          <p:cNvSpPr/>
          <p:nvPr/>
        </p:nvSpPr>
        <p:spPr>
          <a:xfrm>
            <a:off x="1122530" y="3786198"/>
            <a:ext cx="5412381" cy="830997"/>
          </a:xfrm>
          <a:prstGeom prst="rect">
            <a:avLst/>
          </a:prstGeom>
          <a:solidFill>
            <a:schemeClr val="tx2">
              <a:lumMod val="40000"/>
              <a:lumOff val="60000"/>
            </a:schemeClr>
          </a:solidFill>
        </p:spPr>
        <p:txBody>
          <a:bodyPr wrap="square">
            <a:spAutoFit/>
          </a:bodyPr>
          <a:lstStyle/>
          <a:p>
            <a:r>
              <a:rPr lang="en-GB" sz="2400" i="1" dirty="0"/>
              <a:t>Touch/click on each point above to learn more.</a:t>
            </a:r>
            <a:endParaRPr lang="en-ZA" sz="2400" i="1" dirty="0"/>
          </a:p>
        </p:txBody>
      </p:sp>
      <p:pic>
        <p:nvPicPr>
          <p:cNvPr id="13" name="Graphic 12" descr="User">
            <a:extLst>
              <a:ext uri="{FF2B5EF4-FFF2-40B4-BE49-F238E27FC236}">
                <a16:creationId xmlns:a16="http://schemas.microsoft.com/office/drawing/2014/main" id="{4879F636-64BB-A145-AAEC-3DECFAB4BD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3284" y="3666731"/>
            <a:ext cx="854046" cy="854046"/>
          </a:xfrm>
          <a:prstGeom prst="rect">
            <a:avLst/>
          </a:prstGeom>
        </p:spPr>
      </p:pic>
      <p:sp>
        <p:nvSpPr>
          <p:cNvPr id="14" name="Rectangle 13">
            <a:extLst>
              <a:ext uri="{FF2B5EF4-FFF2-40B4-BE49-F238E27FC236}">
                <a16:creationId xmlns:a16="http://schemas.microsoft.com/office/drawing/2014/main" id="{9BAED57F-2817-4F4A-B5FA-129BB73C0307}"/>
              </a:ext>
            </a:extLst>
          </p:cNvPr>
          <p:cNvSpPr/>
          <p:nvPr/>
        </p:nvSpPr>
        <p:spPr>
          <a:xfrm>
            <a:off x="6713001" y="2345509"/>
            <a:ext cx="2772375" cy="23484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Img02</a:t>
            </a:r>
          </a:p>
        </p:txBody>
      </p:sp>
    </p:spTree>
    <p:custDataLst>
      <p:tags r:id="rId1"/>
    </p:custDataLst>
    <p:extLst>
      <p:ext uri="{BB962C8B-B14F-4D97-AF65-F5344CB8AC3E}">
        <p14:creationId xmlns:p14="http://schemas.microsoft.com/office/powerpoint/2010/main" val="2368183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Solar Power</a:t>
            </a:r>
          </a:p>
        </p:txBody>
      </p:sp>
      <p:sp>
        <p:nvSpPr>
          <p:cNvPr id="3" name="Content Placeholder 2"/>
          <p:cNvSpPr>
            <a:spLocks noGrp="1"/>
          </p:cNvSpPr>
          <p:nvPr>
            <p:ph idx="1"/>
          </p:nvPr>
        </p:nvSpPr>
        <p:spPr>
          <a:xfrm>
            <a:off x="1122531" y="1091868"/>
            <a:ext cx="3656733" cy="3821508"/>
          </a:xfrm>
        </p:spPr>
        <p:txBody>
          <a:bodyPr>
            <a:noAutofit/>
          </a:bodyPr>
          <a:lstStyle/>
          <a:p>
            <a:pPr marL="0" indent="0" algn="just">
              <a:buNone/>
            </a:pPr>
            <a:r>
              <a:rPr lang="en-GB" sz="2400" dirty="0"/>
              <a:t>Another type of voltage source or power supply available to us is solar power!</a:t>
            </a:r>
          </a:p>
          <a:p>
            <a:pPr marL="0" indent="0" algn="just">
              <a:buNone/>
            </a:pPr>
            <a:r>
              <a:rPr lang="en-GB" sz="2400" dirty="0"/>
              <a:t>Solar panels are simple devices. They are really just layers of two types of silicon. We will learn far more about how they work later on in this course when we get to diodes.</a:t>
            </a:r>
          </a:p>
        </p:txBody>
      </p:sp>
      <p:sp>
        <p:nvSpPr>
          <p:cNvPr id="5" name="Rectangle 4">
            <a:extLst>
              <a:ext uri="{FF2B5EF4-FFF2-40B4-BE49-F238E27FC236}">
                <a16:creationId xmlns:a16="http://schemas.microsoft.com/office/drawing/2014/main" id="{404ED4B3-E251-AD40-B2CA-A34AB0B619F3}"/>
              </a:ext>
            </a:extLst>
          </p:cNvPr>
          <p:cNvSpPr/>
          <p:nvPr/>
        </p:nvSpPr>
        <p:spPr>
          <a:xfrm>
            <a:off x="5071872" y="3578934"/>
            <a:ext cx="4228846" cy="1200329"/>
          </a:xfrm>
          <a:prstGeom prst="rect">
            <a:avLst/>
          </a:prstGeom>
          <a:solidFill>
            <a:schemeClr val="tx2">
              <a:lumMod val="40000"/>
              <a:lumOff val="60000"/>
            </a:schemeClr>
          </a:solidFill>
        </p:spPr>
        <p:txBody>
          <a:bodyPr wrap="square">
            <a:spAutoFit/>
          </a:bodyPr>
          <a:lstStyle/>
          <a:p>
            <a:pPr algn="just"/>
            <a:r>
              <a:rPr lang="en-GB" sz="2400" i="1" dirty="0"/>
              <a:t>Watch the video to get an excellent overview of solar panels.</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00718" y="3578934"/>
            <a:ext cx="854046" cy="854046"/>
          </a:xfrm>
          <a:prstGeom prst="rect">
            <a:avLst/>
          </a:prstGeom>
        </p:spPr>
      </p:pic>
      <p:pic>
        <p:nvPicPr>
          <p:cNvPr id="8" name="Picture 7">
            <a:extLst>
              <a:ext uri="{FF2B5EF4-FFF2-40B4-BE49-F238E27FC236}">
                <a16:creationId xmlns:a16="http://schemas.microsoft.com/office/drawing/2014/main" id="{129E4292-FECF-D049-AE30-34E5516D6FB4}"/>
              </a:ext>
            </a:extLst>
          </p:cNvPr>
          <p:cNvPicPr>
            <a:picLocks noChangeAspect="1"/>
          </p:cNvPicPr>
          <p:nvPr/>
        </p:nvPicPr>
        <p:blipFill>
          <a:blip r:embed="rId6"/>
          <a:stretch>
            <a:fillRect/>
          </a:stretch>
        </p:blipFill>
        <p:spPr>
          <a:xfrm>
            <a:off x="5071872" y="1197000"/>
            <a:ext cx="4192817" cy="2345357"/>
          </a:xfrm>
          <a:prstGeom prst="rect">
            <a:avLst/>
          </a:prstGeom>
        </p:spPr>
      </p:pic>
    </p:spTree>
    <p:custDataLst>
      <p:tags r:id="rId1"/>
    </p:custDataLst>
    <p:extLst>
      <p:ext uri="{BB962C8B-B14F-4D97-AF65-F5344CB8AC3E}">
        <p14:creationId xmlns:p14="http://schemas.microsoft.com/office/powerpoint/2010/main" val="18736932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2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14633</TotalTime>
  <Words>1396</Words>
  <Application>Microsoft Office PowerPoint</Application>
  <PresentationFormat>Custom</PresentationFormat>
  <Paragraphs>170</Paragraphs>
  <Slides>21</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Open Sans</vt:lpstr>
      <vt:lpstr>Office Theme</vt:lpstr>
      <vt:lpstr>Electronics</vt:lpstr>
      <vt:lpstr>Assumed prior learning</vt:lpstr>
      <vt:lpstr>Outcomes</vt:lpstr>
      <vt:lpstr>Unit 2.1: Batteries</vt:lpstr>
      <vt:lpstr>Introduction</vt:lpstr>
      <vt:lpstr>What is a Battery?</vt:lpstr>
      <vt:lpstr>Different Types of Batteries</vt:lpstr>
      <vt:lpstr>Other Sources of Voltage</vt:lpstr>
      <vt:lpstr>Solar Power</vt:lpstr>
      <vt:lpstr>Money Is Power</vt:lpstr>
      <vt:lpstr>Make Your Own Coin Battery</vt:lpstr>
      <vt:lpstr>What if…?</vt:lpstr>
      <vt:lpstr>Battery Safety</vt:lpstr>
      <vt:lpstr>Don’t Throw Batteries Away</vt:lpstr>
      <vt:lpstr>Short Circuit Danger</vt:lpstr>
      <vt:lpstr>Test Yourself</vt:lpstr>
      <vt:lpstr>Question 1</vt:lpstr>
      <vt:lpstr>Question 2</vt:lpstr>
      <vt:lpstr>Question 3</vt:lpstr>
      <vt:lpstr>Question 4</vt:lpstr>
      <vt:lpstr>Video Briefing – Vid01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483</cp:revision>
  <dcterms:created xsi:type="dcterms:W3CDTF">2018-02-02T12:07:09Z</dcterms:created>
  <dcterms:modified xsi:type="dcterms:W3CDTF">2018-09-20T07:15:03Z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