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comments/comment1.xml" ContentType="application/vnd.openxmlformats-officedocument.presentationml.comments+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comments/comment2.xml" ContentType="application/vnd.openxmlformats-officedocument.presentationml.comments+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53"/>
  </p:notesMasterIdLst>
  <p:sldIdLst>
    <p:sldId id="256" r:id="rId2"/>
    <p:sldId id="309" r:id="rId3"/>
    <p:sldId id="268" r:id="rId4"/>
    <p:sldId id="278" r:id="rId5"/>
    <p:sldId id="525" r:id="rId6"/>
    <p:sldId id="595" r:id="rId7"/>
    <p:sldId id="611" r:id="rId8"/>
    <p:sldId id="587" r:id="rId9"/>
    <p:sldId id="612" r:id="rId10"/>
    <p:sldId id="613" r:id="rId11"/>
    <p:sldId id="596" r:id="rId12"/>
    <p:sldId id="617" r:id="rId13"/>
    <p:sldId id="618" r:id="rId14"/>
    <p:sldId id="619" r:id="rId15"/>
    <p:sldId id="620" r:id="rId16"/>
    <p:sldId id="621" r:id="rId17"/>
    <p:sldId id="622" r:id="rId18"/>
    <p:sldId id="623" r:id="rId19"/>
    <p:sldId id="624" r:id="rId20"/>
    <p:sldId id="625" r:id="rId21"/>
    <p:sldId id="626" r:id="rId22"/>
    <p:sldId id="631" r:id="rId23"/>
    <p:sldId id="630" r:id="rId24"/>
    <p:sldId id="636" r:id="rId25"/>
    <p:sldId id="642" r:id="rId26"/>
    <p:sldId id="643" r:id="rId27"/>
    <p:sldId id="644" r:id="rId28"/>
    <p:sldId id="645" r:id="rId29"/>
    <p:sldId id="646" r:id="rId30"/>
    <p:sldId id="647" r:id="rId31"/>
    <p:sldId id="616" r:id="rId32"/>
    <p:sldId id="597" r:id="rId33"/>
    <p:sldId id="598" r:id="rId34"/>
    <p:sldId id="599" r:id="rId35"/>
    <p:sldId id="318" r:id="rId36"/>
    <p:sldId id="627" r:id="rId37"/>
    <p:sldId id="628" r:id="rId38"/>
    <p:sldId id="629" r:id="rId39"/>
    <p:sldId id="632" r:id="rId40"/>
    <p:sldId id="633" r:id="rId41"/>
    <p:sldId id="634" r:id="rId42"/>
    <p:sldId id="635" r:id="rId43"/>
    <p:sldId id="610" r:id="rId44"/>
    <p:sldId id="270" r:id="rId45"/>
    <p:sldId id="614" r:id="rId46"/>
    <p:sldId id="615" r:id="rId47"/>
    <p:sldId id="637" r:id="rId48"/>
    <p:sldId id="638" r:id="rId49"/>
    <p:sldId id="639" r:id="rId50"/>
    <p:sldId id="640" r:id="rId51"/>
    <p:sldId id="641" r:id="rId52"/>
  </p:sldIdLst>
  <p:sldSz cx="10239375" cy="5003800"/>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25"/>
            <p14:sldId id="595"/>
            <p14:sldId id="611"/>
            <p14:sldId id="587"/>
            <p14:sldId id="612"/>
            <p14:sldId id="613"/>
            <p14:sldId id="596"/>
            <p14:sldId id="617"/>
            <p14:sldId id="618"/>
            <p14:sldId id="619"/>
            <p14:sldId id="620"/>
            <p14:sldId id="621"/>
            <p14:sldId id="622"/>
            <p14:sldId id="623"/>
            <p14:sldId id="624"/>
            <p14:sldId id="625"/>
            <p14:sldId id="626"/>
            <p14:sldId id="631"/>
            <p14:sldId id="630"/>
            <p14:sldId id="636"/>
            <p14:sldId id="642"/>
            <p14:sldId id="643"/>
            <p14:sldId id="644"/>
            <p14:sldId id="645"/>
            <p14:sldId id="646"/>
            <p14:sldId id="647"/>
            <p14:sldId id="616"/>
            <p14:sldId id="597"/>
            <p14:sldId id="598"/>
            <p14:sldId id="599"/>
            <p14:sldId id="318"/>
            <p14:sldId id="627"/>
            <p14:sldId id="628"/>
            <p14:sldId id="629"/>
            <p14:sldId id="632"/>
            <p14:sldId id="633"/>
            <p14:sldId id="634"/>
            <p14:sldId id="635"/>
            <p14:sldId id="610"/>
          </p14:sldIdLst>
        </p14:section>
        <p14:section name="Appendix" id="{61A5EB1E-5BAC-224D-8F20-5D1D8E086C2B}">
          <p14:sldIdLst>
            <p14:sldId id="270"/>
            <p14:sldId id="614"/>
            <p14:sldId id="615"/>
            <p14:sldId id="637"/>
            <p14:sldId id="638"/>
            <p14:sldId id="639"/>
            <p14:sldId id="640"/>
            <p14:sldId id="64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8"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99"/>
    <p:restoredTop sz="69631" autoAdjust="0"/>
  </p:normalViewPr>
  <p:slideViewPr>
    <p:cSldViewPr snapToGrid="0" snapToObjects="1">
      <p:cViewPr varScale="1">
        <p:scale>
          <a:sx n="108" d="100"/>
          <a:sy n="108" d="100"/>
        </p:scale>
        <p:origin x="8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7T13:01:05.933" idx="127">
    <p:pos x="5502" y="2096"/>
    <p:text>Img17</p:text>
    <p:extLst>
      <p:ext uri="{C676402C-5697-4E1C-873F-D02D1690AC5C}">
        <p15:threadingInfo xmlns:p15="http://schemas.microsoft.com/office/powerpoint/2012/main" timeZoneBias="-120"/>
      </p:ext>
    </p:extLst>
  </p:cm>
  <p:cm authorId="1" dt="2018-09-17T13:01:14.460" idx="128">
    <p:pos x="5375" y="688"/>
    <p:text>Img18</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9-13T11:10:09.623" idx="125">
    <p:pos x="4573" y="1264"/>
    <p:text>Img06</p:text>
    <p:extLst>
      <p:ext uri="{C676402C-5697-4E1C-873F-D02D1690AC5C}">
        <p15:threadingInfo xmlns:p15="http://schemas.microsoft.com/office/powerpoint/2012/main" timeZoneBias="-120"/>
      </p:ext>
    </p:extLst>
  </p:cm>
  <p:cm authorId="1" dt="2018-09-13T11:10:17.254" idx="126">
    <p:pos x="4878" y="2969"/>
    <p:text>Img07</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Vid01 = On click, play Vid01 full screen. See appendix for Vid01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403466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YT01 = On click, play YT01 full screen. YT01 = https://</a:t>
            </a:r>
            <a:r>
              <a:rPr lang="en-GB" dirty="0" err="1"/>
              <a:t>www.youtube.com</a:t>
            </a:r>
            <a:r>
              <a:rPr lang="en-GB" dirty="0"/>
              <a:t>/</a:t>
            </a:r>
            <a:r>
              <a:rPr lang="en-GB" dirty="0" err="1"/>
              <a:t>watch?v</a:t>
            </a:r>
            <a:r>
              <a:rPr lang="en-GB" dirty="0"/>
              <a:t>=M8cJrJyR87o</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314742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Solution = On click, play YT02 full screen. YT02 = https://</a:t>
            </a:r>
            <a:r>
              <a:rPr lang="en-GB" dirty="0" err="1"/>
              <a:t>www.youtube.com</a:t>
            </a:r>
            <a:r>
              <a:rPr lang="en-GB" dirty="0"/>
              <a:t>/</a:t>
            </a:r>
            <a:r>
              <a:rPr lang="en-GB" dirty="0" err="1"/>
              <a:t>watch?v</a:t>
            </a:r>
            <a:r>
              <a:rPr lang="en-GB" dirty="0"/>
              <a:t>=XgVxbjmdJ7s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Img08 = redraw and on click display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421228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Solution = On click, play YT03 full screen. YT03 = https://</a:t>
            </a:r>
            <a:r>
              <a:rPr lang="en-GB" dirty="0" err="1"/>
              <a:t>www.youtube.com</a:t>
            </a:r>
            <a:r>
              <a:rPr lang="en-GB" dirty="0"/>
              <a:t>/</a:t>
            </a:r>
            <a:r>
              <a:rPr lang="en-GB" dirty="0" err="1"/>
              <a:t>watch?v</a:t>
            </a:r>
            <a:r>
              <a:rPr lang="en-GB" dirty="0"/>
              <a:t>=un0o4aMThwk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Img09 = redraw and on click display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145830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Img10 = https://</a:t>
            </a:r>
            <a:r>
              <a:rPr lang="en-GB" dirty="0" err="1"/>
              <a:t>cdn.pixabay.com</a:t>
            </a:r>
            <a:r>
              <a:rPr lang="en-GB" dirty="0"/>
              <a:t>/photo/2016/12/22/04/39/question-mark-1924516_960_720.png – marked for reuse (same as Img05 in 08_01_02)</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548683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Question is actually 5 separate numeric questions – submit answer for each question one-by-one. After each submission indicate whether answer is correct or not and give correct answer if not correct. After 5</a:t>
            </a:r>
            <a:r>
              <a:rPr lang="en-GB" baseline="30000" dirty="0"/>
              <a:t>th</a:t>
            </a:r>
            <a:r>
              <a:rPr lang="en-GB" dirty="0"/>
              <a:t> answer submitted make the Solution available.</a:t>
            </a:r>
          </a:p>
          <a:p>
            <a:pPr marL="0" indent="0">
              <a:buFont typeface="Arial" panose="020B0604020202020204" pitchFamily="34" charset="0"/>
              <a:buNone/>
            </a:pPr>
            <a:r>
              <a:rPr lang="en-GB" dirty="0"/>
              <a:t>Answers:</a:t>
            </a:r>
          </a:p>
          <a:p>
            <a:pPr marL="0" indent="0">
              <a:buFont typeface="Arial" panose="020B0604020202020204" pitchFamily="34" charset="0"/>
              <a:buNone/>
            </a:pPr>
            <a:r>
              <a:rPr lang="en-GB" dirty="0"/>
              <a:t>a) </a:t>
            </a:r>
          </a:p>
          <a:p>
            <a:pPr marL="0" indent="0">
              <a:buFont typeface="Arial" panose="020B0604020202020204" pitchFamily="34" charset="0"/>
              <a:buNone/>
            </a:pPr>
            <a:r>
              <a:rPr lang="en-GB" dirty="0"/>
              <a:t>Solution = on click open Doc01.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518398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Question is actually 3 separate numeric questions – submit answer for each question one-by-one. After each submission indicate whether answer is correct or not and give correct answer if not correct. After 3</a:t>
            </a:r>
            <a:r>
              <a:rPr lang="en-GB" baseline="30000" dirty="0"/>
              <a:t>rd</a:t>
            </a:r>
            <a:r>
              <a:rPr lang="en-GB" dirty="0"/>
              <a:t> answer submitted make the Solution available.</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Solution = on click open Doc02.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022435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Question is actually 4 separate numeric questions – submit answer for each question one-by-one. After each submission indicate whether answer is correct or not and give correct answer if not correct. After 4</a:t>
            </a:r>
            <a:r>
              <a:rPr lang="en-GB" baseline="30000" dirty="0"/>
              <a:t>th</a:t>
            </a:r>
            <a:r>
              <a:rPr lang="en-GB" dirty="0"/>
              <a:t> answer submitted make the Solution available.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Solution = on click open Doc03.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852237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1 numeric question</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Solution = on click open Doc04.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840373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Question is actually 2 separate numeric questions – submit answer for each question one-by-one. After each submission indicate whether answer is correct or not and give correct answer if not correct. After 2</a:t>
            </a:r>
            <a:r>
              <a:rPr lang="en-GB" baseline="30000" dirty="0"/>
              <a:t>nd</a:t>
            </a:r>
            <a:r>
              <a:rPr lang="en-GB" dirty="0"/>
              <a:t> answer submitted make the Solution available.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Solution = on click open Doc05.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25693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Question is actually 4 separate numeric questions – submit answer for each question one-by-one. After each submission indicate whether answer is correct or not and give correct answer if not correct. After 4</a:t>
            </a:r>
            <a:r>
              <a:rPr lang="en-GB" baseline="30000" dirty="0"/>
              <a:t>th</a:t>
            </a:r>
            <a:r>
              <a:rPr lang="en-GB" dirty="0"/>
              <a:t> answer submitted make the Solution available.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Solution = on click open Doc06.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223700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753025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Vid02 = On click, play Vid02 full screen. See appendix for Vid02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382547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655889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Solution = on click open Doc07.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677838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Img10 = https://</a:t>
            </a:r>
            <a:r>
              <a:rPr lang="en-GB" dirty="0" err="1"/>
              <a:t>cdn.pixabay.com</a:t>
            </a:r>
            <a:r>
              <a:rPr lang="en-GB" dirty="0"/>
              <a:t>/photo/2016/12/22/04/39/question-mark-1924516_960_720.png – marked for reuse (same as Img05 in 08_01_02)</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940840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Solution = on click open Doc07.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575915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Solution = on click open Doc08.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647117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Solution = on click open Doc09.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880659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Solution = on click open Doc10.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87796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display contents of indicated slides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Copper losses = slide 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Core losses – Eddy currents = slide 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Core losses – Hysteresis = slide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690131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https://</a:t>
            </a:r>
            <a:r>
              <a:rPr lang="en-US" dirty="0" err="1"/>
              <a:t>www.publicdomainpictures.net</a:t>
            </a:r>
            <a:r>
              <a:rPr lang="en-US" dirty="0"/>
              <a:t>/pictures/110000/</a:t>
            </a:r>
            <a:r>
              <a:rPr lang="en-US" dirty="0" err="1"/>
              <a:t>velka</a:t>
            </a:r>
            <a:r>
              <a:rPr lang="en-US" dirty="0"/>
              <a:t>/copper-</a:t>
            </a:r>
            <a:r>
              <a:rPr lang="en-US" dirty="0" err="1"/>
              <a:t>wound.jpg</a:t>
            </a:r>
            <a:r>
              <a:rPr lang="en-US" dirty="0"/>
              <a:t> – marked for reuse</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663511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https://</a:t>
            </a:r>
            <a:r>
              <a:rPr lang="en-US" dirty="0" err="1"/>
              <a:t>upload.wikimedia.org</a:t>
            </a:r>
            <a:r>
              <a:rPr lang="en-US" dirty="0"/>
              <a:t>/</a:t>
            </a:r>
            <a:r>
              <a:rPr lang="en-US" dirty="0" err="1"/>
              <a:t>wikipedia</a:t>
            </a:r>
            <a:r>
              <a:rPr lang="en-US" dirty="0"/>
              <a:t>/commons/thumb/6/67/</a:t>
            </a:r>
            <a:r>
              <a:rPr lang="en-US" dirty="0" err="1"/>
              <a:t>Laminated_core_eddy_currents.svg</a:t>
            </a:r>
            <a:r>
              <a:rPr lang="en-US" dirty="0"/>
              <a:t>/2000px-Laminated_core_eddy_currents.svg.png – marked for reuse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 more about eddy currents = </a:t>
            </a:r>
            <a:r>
              <a:rPr lang="en-GB" dirty="0"/>
              <a:t>On click, play YT05 full screen. YT05 = https://</a:t>
            </a:r>
            <a:r>
              <a:rPr lang="en-GB" dirty="0" err="1"/>
              <a:t>www.youtube.com</a:t>
            </a:r>
            <a:r>
              <a:rPr lang="en-GB" dirty="0"/>
              <a:t>/</a:t>
            </a:r>
            <a:r>
              <a:rPr lang="en-GB" dirty="0" err="1"/>
              <a:t>watch?v</a:t>
            </a:r>
            <a:r>
              <a:rPr lang="en-GB" dirty="0"/>
              <a:t>=zJ23gmS3KHY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783151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https://</a:t>
            </a:r>
            <a:r>
              <a:rPr lang="en-US" dirty="0" err="1"/>
              <a:t>upload.wikimedia.org</a:t>
            </a:r>
            <a:r>
              <a:rPr lang="en-US" dirty="0"/>
              <a:t>/</a:t>
            </a:r>
            <a:r>
              <a:rPr lang="en-US" dirty="0" err="1"/>
              <a:t>wikipedia</a:t>
            </a:r>
            <a:r>
              <a:rPr lang="en-US" dirty="0"/>
              <a:t>/commons/thumb/a/ab/Korean_Traffic_sign_%28U-Turn%29.svg/2000px-Korean_Traffic_sign_%28U-Turn%29.svg.png – marked for reuse</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343081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TY06 = https://</a:t>
            </a:r>
            <a:r>
              <a:rPr lang="en-GB" dirty="0" err="1"/>
              <a:t>www.youtube.com</a:t>
            </a:r>
            <a:r>
              <a:rPr lang="en-GB" dirty="0"/>
              <a:t>/</a:t>
            </a:r>
            <a:r>
              <a:rPr lang="en-GB" dirty="0" err="1"/>
              <a:t>watch?v</a:t>
            </a:r>
            <a:r>
              <a:rPr lang="en-GB" dirty="0"/>
              <a:t>=QDE1kNZe-pk. On click, play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2610726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image, display contents of indicated slides as a popup. Air cooled image is a thumbnail of the image on slide 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(oil cooled) = image of an oil cooled transformer e.g. https://</a:t>
            </a:r>
            <a:r>
              <a:rPr lang="en-US" dirty="0" err="1"/>
              <a:t>www.vde-kassel.de</a:t>
            </a:r>
            <a:r>
              <a:rPr lang="en-US" dirty="0"/>
              <a:t>/resource/blob/1667190/0cbfeba08ad6b2a32f4ea7280b922fe0/400-110-30-kv-transformator-1030105-data.jpg or a similar oil cooled transformer – cylindrical tank should be clearly visible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Air cooled = slide 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Oil cooled = slide 29</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438978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Img15 (AN) - https://</a:t>
            </a:r>
            <a:r>
              <a:rPr lang="en-US" dirty="0" err="1"/>
              <a:t>cdn.pixabay.com</a:t>
            </a:r>
            <a:r>
              <a:rPr lang="en-US" dirty="0"/>
              <a:t>/photo/2017/10/05/18/31/electricity-2820425_960_720.jpg – marked for reuse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Img16 (AF) – picture of an AF cooled transformer e.g. https://electrical-engineering-</a:t>
            </a:r>
            <a:r>
              <a:rPr lang="en-US" dirty="0" err="1"/>
              <a:t>portal.com</a:t>
            </a:r>
            <a:r>
              <a:rPr lang="en-US" dirty="0"/>
              <a:t>/</a:t>
            </a:r>
            <a:r>
              <a:rPr lang="en-US" dirty="0" err="1"/>
              <a:t>wp</a:t>
            </a:r>
            <a:r>
              <a:rPr lang="en-US" dirty="0"/>
              <a:t>-content/uploads/transformer-fans-1.jpg</a:t>
            </a:r>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458924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TY07 = https://</a:t>
            </a:r>
            <a:r>
              <a:rPr lang="en-GB" dirty="0" err="1"/>
              <a:t>www.youtube.com</a:t>
            </a:r>
            <a:r>
              <a:rPr lang="en-GB" dirty="0"/>
              <a:t>/</a:t>
            </a:r>
            <a:r>
              <a:rPr lang="en-GB" dirty="0" err="1"/>
              <a:t>watch?v</a:t>
            </a:r>
            <a:r>
              <a:rPr lang="en-GB" dirty="0"/>
              <a:t>=</a:t>
            </a:r>
            <a:r>
              <a:rPr lang="en-GB" dirty="0" err="1"/>
              <a:t>TSlliIYPWsM</a:t>
            </a:r>
            <a:r>
              <a:rPr lang="en-GB" dirty="0"/>
              <a:t>. On click, play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1855334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Img17 = https://</a:t>
            </a:r>
            <a:r>
              <a:rPr lang="en-GB" dirty="0" err="1"/>
              <a:t>upload.wikimedia.org</a:t>
            </a:r>
            <a:r>
              <a:rPr lang="en-GB" dirty="0"/>
              <a:t>/</a:t>
            </a:r>
            <a:r>
              <a:rPr lang="en-GB" dirty="0" err="1"/>
              <a:t>wikipedia</a:t>
            </a:r>
            <a:r>
              <a:rPr lang="en-GB" dirty="0"/>
              <a:t>/commons/e/e6/</a:t>
            </a:r>
            <a:r>
              <a:rPr lang="en-GB" dirty="0" err="1"/>
              <a:t>OneTeslaTS_DRSSTC_Tesla_Coil.jpg</a:t>
            </a:r>
            <a:r>
              <a:rPr lang="en-GB" dirty="0"/>
              <a:t> – marked for reuse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Img18 = https://</a:t>
            </a:r>
            <a:r>
              <a:rPr lang="en-GB" dirty="0" err="1"/>
              <a:t>i.ytimg.com</a:t>
            </a:r>
            <a:r>
              <a:rPr lang="en-GB" dirty="0"/>
              <a:t>/vi/RF5gzjvuNvk/</a:t>
            </a:r>
            <a:r>
              <a:rPr lang="en-GB" dirty="0" err="1"/>
              <a:t>maxresdefault.jpg</a:t>
            </a:r>
            <a:r>
              <a:rPr lang="en-GB" dirty="0"/>
              <a:t> (YT screenshot – should be OK to use)</a:t>
            </a:r>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1894236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display contents of indicated slides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 Transformers = slide 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Voltage/Potential Transformers = slide 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 more about eddy currents = </a:t>
            </a:r>
            <a:r>
              <a:rPr lang="en-GB" dirty="0"/>
              <a:t>On click, play YT07 full screen. YT08 = https://v637g.app.goo.gl/52LMT4ooVjuxkL3H6</a:t>
            </a:r>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35216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a picture of different types of transformers e.g. http://</a:t>
            </a:r>
            <a:r>
              <a:rPr lang="en-US" dirty="0" err="1"/>
              <a:t>distroy.ru</a:t>
            </a:r>
            <a:r>
              <a:rPr lang="en-US" dirty="0"/>
              <a:t>/uploads/posts/2017-08/1501878737_vidy-transformatorov.jpg</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944590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Img19 = https://</a:t>
            </a:r>
            <a:r>
              <a:rPr lang="en-US" dirty="0" err="1"/>
              <a:t>www.electronics-tutorials.ws</a:t>
            </a:r>
            <a:r>
              <a:rPr lang="en-US" dirty="0"/>
              <a:t>/transformer/trans53.gif - reproduce</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34348871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Img20 = https://</a:t>
            </a:r>
            <a:r>
              <a:rPr lang="en-US" dirty="0" err="1"/>
              <a:t>upload.wikimedia.org</a:t>
            </a:r>
            <a:r>
              <a:rPr lang="en-US" dirty="0"/>
              <a:t>/</a:t>
            </a:r>
            <a:r>
              <a:rPr lang="en-US" dirty="0" err="1"/>
              <a:t>wikipedia</a:t>
            </a:r>
            <a:r>
              <a:rPr lang="en-US" dirty="0"/>
              <a:t>/commons/5/5b/</a:t>
            </a:r>
            <a:r>
              <a:rPr lang="en-US" dirty="0" err="1"/>
              <a:t>Instrument_Transformer.jpg</a:t>
            </a:r>
            <a:r>
              <a:rPr lang="en-US" dirty="0"/>
              <a:t> – marked for reuse</a:t>
            </a:r>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15157958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Img21 = https://</a:t>
            </a:r>
            <a:r>
              <a:rPr lang="en-GB" dirty="0" err="1"/>
              <a:t>upload.wikimedia.org</a:t>
            </a:r>
            <a:r>
              <a:rPr lang="en-GB" dirty="0"/>
              <a:t>/</a:t>
            </a:r>
            <a:r>
              <a:rPr lang="en-GB" dirty="0" err="1"/>
              <a:t>wikipedia</a:t>
            </a:r>
            <a:r>
              <a:rPr lang="en-GB" dirty="0"/>
              <a:t>/commons/thumb/4/48/</a:t>
            </a:r>
            <a:r>
              <a:rPr lang="en-GB" dirty="0" err="1"/>
              <a:t>Dreiphasen_Transformator.svg</a:t>
            </a:r>
            <a:r>
              <a:rPr lang="en-GB" dirty="0"/>
              <a:t>/870px-Dreiphasen_Transformator.svg.png – marked for reuse</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3435294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Img05 = redraw</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950866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Img05 = redraw</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1472103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Img06 = redraw</a:t>
            </a:r>
          </a:p>
          <a:p>
            <a:r>
              <a:rPr lang="en-ZA" dirty="0"/>
              <a:t>Img07 = picture of a </a:t>
            </a:r>
            <a:r>
              <a:rPr lang="en-ZA" dirty="0" err="1"/>
              <a:t>variac</a:t>
            </a:r>
            <a:r>
              <a:rPr lang="en-ZA" dirty="0"/>
              <a:t> e.g. https://</a:t>
            </a:r>
            <a:r>
              <a:rPr lang="en-ZA" dirty="0" err="1"/>
              <a:t>www.circuitspecialists.com</a:t>
            </a:r>
            <a:r>
              <a:rPr lang="en-ZA" dirty="0"/>
              <a:t>/content/255472/tdgc2-2-0.jpg</a:t>
            </a:r>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2253013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254555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10582496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1293253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157865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Ferromagnetic materials = On click, play YT01 full screen. YT01 = https://</a:t>
            </a:r>
            <a:r>
              <a:rPr lang="en-US" dirty="0" err="1"/>
              <a:t>www.youtube.com</a:t>
            </a:r>
            <a:r>
              <a:rPr lang="en-US" dirty="0"/>
              <a:t>/</a:t>
            </a:r>
            <a:r>
              <a:rPr lang="en-US" dirty="0" err="1"/>
              <a:t>watch?v</a:t>
            </a:r>
            <a:r>
              <a:rPr lang="en-US" dirty="0"/>
              <a:t>=6wEWbX_FruY</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9243126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365692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image, display contents of indicated slides as a popup. Each image is a thumbnail of the images detailed on these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core = slide 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Closed core = slide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Shell or divided core = slide 10</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95996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reproduce this image but use different </a:t>
            </a:r>
            <a:r>
              <a:rPr lang="en-US" dirty="0" err="1"/>
              <a:t>colours</a:t>
            </a:r>
            <a:r>
              <a:rPr lang="en-US" dirty="0"/>
              <a:t> for the primary and secondary coils. Also, add in filed lines travelling inside the core.</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37579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reproduce this image but use different </a:t>
            </a:r>
            <a:r>
              <a:rPr lang="en-US" dirty="0" err="1"/>
              <a:t>colours</a:t>
            </a:r>
            <a:r>
              <a:rPr lang="en-US" dirty="0"/>
              <a:t> for the primary and secondary coils</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22955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reproduce this image but use different </a:t>
            </a:r>
            <a:r>
              <a:rPr lang="en-US" dirty="0" err="1"/>
              <a:t>colours</a:t>
            </a:r>
            <a:r>
              <a:rPr lang="en-US" dirty="0"/>
              <a:t> for the primary and secondary coils</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180567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287934" y="4253468"/>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46586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1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3.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4.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5.tif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4.tif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sv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6.tiff"/><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7.tif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8.tif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3.sv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0.tiff"/><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9.tif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11.png"/><Relationship Id="rId5" Type="http://schemas.openxmlformats.org/officeDocument/2006/relationships/image" Target="../media/image22.tiff"/><Relationship Id="rId4" Type="http://schemas.openxmlformats.org/officeDocument/2006/relationships/image" Target="../media/image21.tif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3.sv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38.xml"/><Relationship Id="rId7"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25.png"/><Relationship Id="rId5" Type="http://schemas.openxmlformats.org/officeDocument/2006/relationships/image" Target="../media/image24.tiff"/><Relationship Id="rId4" Type="http://schemas.openxmlformats.org/officeDocument/2006/relationships/image" Target="../media/image23.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3.sv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7.tif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8.tif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29.tif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46.xml"/><Relationship Id="rId4" Type="http://schemas.openxmlformats.org/officeDocument/2006/relationships/hyperlink" Target="https://www.youtube.com/watch?v=RblT05CLPw8"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7.xml"/><Relationship Id="rId1" Type="http://schemas.openxmlformats.org/officeDocument/2006/relationships/tags" Target="../tags/tag47.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7.xml"/><Relationship Id="rId1" Type="http://schemas.openxmlformats.org/officeDocument/2006/relationships/tags" Target="../tags/tag48.xml"/><Relationship Id="rId6" Type="http://schemas.openxmlformats.org/officeDocument/2006/relationships/comments" Target="../comments/comment2.xml"/><Relationship Id="rId5" Type="http://schemas.openxmlformats.org/officeDocument/2006/relationships/image" Target="../media/image32.png"/><Relationship Id="rId4" Type="http://schemas.openxmlformats.org/officeDocument/2006/relationships/image" Target="../media/image31.tif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7.xml"/><Relationship Id="rId1" Type="http://schemas.openxmlformats.org/officeDocument/2006/relationships/tags" Target="../tags/tag4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7.xml"/><Relationship Id="rId1" Type="http://schemas.openxmlformats.org/officeDocument/2006/relationships/tags" Target="../tags/tag50.xml"/><Relationship Id="rId4" Type="http://schemas.openxmlformats.org/officeDocument/2006/relationships/hyperlink" Target="https://thumbs.dreamstime.com/z/battery-question-to-idea-battery-meter-charge-levels-questions-to-brigth-idea-full-load-111879945.jpg"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7.xml"/><Relationship Id="rId1" Type="http://schemas.openxmlformats.org/officeDocument/2006/relationships/tags" Target="../tags/tag51.xml"/><Relationship Id="rId5" Type="http://schemas.openxmlformats.org/officeDocument/2006/relationships/hyperlink" Target="https://encrypted-tbn0.gstatic.com/images?q=tbn:ANd9GcTktJcfn0bpbw4UDwJojyEi-_Iq1TFPka0ZaYTbd8kHH6Gb9Zif" TargetMode="External"/><Relationship Id="rId4" Type="http://schemas.openxmlformats.org/officeDocument/2006/relationships/hyperlink" Target="https://previews.123rf.com/images/eriksvoboda/eriksvoboda1505/eriksvoboda150500006/39575278-attention-electric-shock-signs-symbol-vector-illustration-for-your-design-and-presentation-.jp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7.xml"/><Relationship Id="rId1" Type="http://schemas.openxmlformats.org/officeDocument/2006/relationships/tags" Target="../tags/tag52.xml"/><Relationship Id="rId5" Type="http://schemas.openxmlformats.org/officeDocument/2006/relationships/image" Target="../media/image33.pn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7.xml"/><Relationship Id="rId1" Type="http://schemas.openxmlformats.org/officeDocument/2006/relationships/tags" Target="../tags/tag53.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Transformers</a:t>
            </a:r>
          </a:p>
        </p:txBody>
      </p:sp>
      <p:sp>
        <p:nvSpPr>
          <p:cNvPr id="3" name="Subtitle 2"/>
          <p:cNvSpPr>
            <a:spLocks noGrp="1"/>
          </p:cNvSpPr>
          <p:nvPr>
            <p:ph type="subTitle" idx="1"/>
          </p:nvPr>
        </p:nvSpPr>
        <p:spPr/>
        <p:txBody>
          <a:bodyPr>
            <a:normAutofit/>
          </a:bodyPr>
          <a:lstStyle/>
          <a:p>
            <a:pPr algn="l"/>
            <a:r>
              <a:rPr lang="en-GB" sz="2400" dirty="0"/>
              <a:t>Topic 1: Transformers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Shell or divided core</a:t>
            </a:r>
          </a:p>
        </p:txBody>
      </p:sp>
      <p:sp>
        <p:nvSpPr>
          <p:cNvPr id="3" name="Content Placeholder 2"/>
          <p:cNvSpPr>
            <a:spLocks noGrp="1"/>
          </p:cNvSpPr>
          <p:nvPr>
            <p:ph idx="1"/>
          </p:nvPr>
        </p:nvSpPr>
        <p:spPr>
          <a:xfrm>
            <a:off x="1122531" y="1091870"/>
            <a:ext cx="4070889" cy="3103612"/>
          </a:xfrm>
        </p:spPr>
        <p:txBody>
          <a:bodyPr>
            <a:noAutofit/>
          </a:bodyPr>
          <a:lstStyle/>
          <a:p>
            <a:pPr marL="0" indent="0" algn="just">
              <a:buNone/>
            </a:pPr>
            <a:r>
              <a:rPr lang="en-GB" sz="2400" dirty="0"/>
              <a:t>In this case, the iron core of the open design is extended so that almost all the magnetic field can travel through the core. In addition, there are two paths for the magnetic field, making the divided core even more efficient than the closed core.</a:t>
            </a:r>
          </a:p>
        </p:txBody>
      </p:sp>
      <p:pic>
        <p:nvPicPr>
          <p:cNvPr id="4" name="Picture 3">
            <a:extLst>
              <a:ext uri="{FF2B5EF4-FFF2-40B4-BE49-F238E27FC236}">
                <a16:creationId xmlns:a16="http://schemas.microsoft.com/office/drawing/2014/main" id="{D2E4D006-45D8-734F-815C-C906DF1043DB}"/>
              </a:ext>
            </a:extLst>
          </p:cNvPr>
          <p:cNvPicPr>
            <a:picLocks noChangeAspect="1"/>
          </p:cNvPicPr>
          <p:nvPr/>
        </p:nvPicPr>
        <p:blipFill>
          <a:blip r:embed="rId4"/>
          <a:stretch>
            <a:fillRect/>
          </a:stretch>
        </p:blipFill>
        <p:spPr>
          <a:xfrm>
            <a:off x="5436630" y="1233577"/>
            <a:ext cx="4802745" cy="2451517"/>
          </a:xfrm>
          <a:prstGeom prst="rect">
            <a:avLst/>
          </a:prstGeom>
        </p:spPr>
      </p:pic>
    </p:spTree>
    <p:custDataLst>
      <p:tags r:id="rId1"/>
    </p:custDataLst>
    <p:extLst>
      <p:ext uri="{BB962C8B-B14F-4D97-AF65-F5344CB8AC3E}">
        <p14:creationId xmlns:p14="http://schemas.microsoft.com/office/powerpoint/2010/main" val="328221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auto-transformer</a:t>
            </a:r>
          </a:p>
        </p:txBody>
      </p:sp>
      <p:sp>
        <p:nvSpPr>
          <p:cNvPr id="3" name="Content Placeholder 2"/>
          <p:cNvSpPr>
            <a:spLocks noGrp="1"/>
          </p:cNvSpPr>
          <p:nvPr>
            <p:ph idx="1"/>
          </p:nvPr>
        </p:nvSpPr>
        <p:spPr>
          <a:xfrm>
            <a:off x="1122531" y="1091870"/>
            <a:ext cx="4558941" cy="2833954"/>
          </a:xfrm>
        </p:spPr>
        <p:txBody>
          <a:bodyPr>
            <a:noAutofit/>
          </a:bodyPr>
          <a:lstStyle/>
          <a:p>
            <a:pPr marL="0" indent="0" algn="just">
              <a:buNone/>
            </a:pPr>
            <a:r>
              <a:rPr lang="en-US" sz="2400" dirty="0"/>
              <a:t>You may have noticed that all three transformer designs we have just looked at have 2 separate windings – one for the primary and one for the secondary coil. Makes sense.</a:t>
            </a:r>
          </a:p>
          <a:p>
            <a:pPr marL="0" indent="0" algn="just">
              <a:buNone/>
            </a:pPr>
            <a:r>
              <a:rPr lang="en-US" sz="2400" dirty="0"/>
              <a:t>But, auto-transformers have only a single winding used for both the primary and secondary coils.</a:t>
            </a:r>
            <a:endParaRPr lang="en-GB" sz="2400" dirty="0"/>
          </a:p>
        </p:txBody>
      </p:sp>
      <p:sp>
        <p:nvSpPr>
          <p:cNvPr id="8" name="Rectangle 7">
            <a:extLst>
              <a:ext uri="{FF2B5EF4-FFF2-40B4-BE49-F238E27FC236}">
                <a16:creationId xmlns:a16="http://schemas.microsoft.com/office/drawing/2014/main" id="{A14E36B3-AAB6-1544-B09F-673576FC111B}"/>
              </a:ext>
            </a:extLst>
          </p:cNvPr>
          <p:cNvSpPr/>
          <p:nvPr/>
        </p:nvSpPr>
        <p:spPr>
          <a:xfrm>
            <a:off x="1122531" y="3979066"/>
            <a:ext cx="4493740" cy="830997"/>
          </a:xfrm>
          <a:prstGeom prst="rect">
            <a:avLst/>
          </a:prstGeom>
          <a:solidFill>
            <a:schemeClr val="tx2">
              <a:lumMod val="40000"/>
              <a:lumOff val="60000"/>
            </a:schemeClr>
          </a:solidFill>
        </p:spPr>
        <p:txBody>
          <a:bodyPr wrap="square">
            <a:spAutoFit/>
          </a:bodyPr>
          <a:lstStyle/>
          <a:p>
            <a:r>
              <a:rPr lang="en-GB" sz="2400" i="1" dirty="0"/>
              <a:t>Watch the video to learn more about autotransformers.</a:t>
            </a:r>
          </a:p>
        </p:txBody>
      </p:sp>
      <p:pic>
        <p:nvPicPr>
          <p:cNvPr id="9" name="Graphic 8" descr="User">
            <a:extLst>
              <a:ext uri="{FF2B5EF4-FFF2-40B4-BE49-F238E27FC236}">
                <a16:creationId xmlns:a16="http://schemas.microsoft.com/office/drawing/2014/main" id="{488811B8-00A4-0B4E-91AE-7CAD6A2FC83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979066"/>
            <a:ext cx="854046" cy="854046"/>
          </a:xfrm>
          <a:prstGeom prst="rect">
            <a:avLst/>
          </a:prstGeom>
        </p:spPr>
      </p:pic>
      <p:sp>
        <p:nvSpPr>
          <p:cNvPr id="11" name="Rectangle 10">
            <a:extLst>
              <a:ext uri="{FF2B5EF4-FFF2-40B4-BE49-F238E27FC236}">
                <a16:creationId xmlns:a16="http://schemas.microsoft.com/office/drawing/2014/main" id="{961BDF95-53F3-004F-952E-E92D8ECF38E2}"/>
              </a:ext>
            </a:extLst>
          </p:cNvPr>
          <p:cNvSpPr/>
          <p:nvPr/>
        </p:nvSpPr>
        <p:spPr>
          <a:xfrm>
            <a:off x="5681472" y="1091869"/>
            <a:ext cx="4345932" cy="3080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spTree>
    <p:custDataLst>
      <p:tags r:id="rId1"/>
    </p:custDataLst>
    <p:extLst>
      <p:ext uri="{BB962C8B-B14F-4D97-AF65-F5344CB8AC3E}">
        <p14:creationId xmlns:p14="http://schemas.microsoft.com/office/powerpoint/2010/main" val="135160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a </a:t>
            </a:r>
            <a:r>
              <a:rPr lang="en-GB" sz="3000" dirty="0" err="1"/>
              <a:t>Variac</a:t>
            </a:r>
            <a:r>
              <a:rPr lang="en-GB" sz="3000" dirty="0"/>
              <a:t>?</a:t>
            </a:r>
          </a:p>
        </p:txBody>
      </p:sp>
      <p:sp>
        <p:nvSpPr>
          <p:cNvPr id="3" name="Content Placeholder 2"/>
          <p:cNvSpPr>
            <a:spLocks noGrp="1"/>
          </p:cNvSpPr>
          <p:nvPr>
            <p:ph idx="1"/>
          </p:nvPr>
        </p:nvSpPr>
        <p:spPr>
          <a:xfrm>
            <a:off x="1122531" y="1091870"/>
            <a:ext cx="4558941" cy="2833954"/>
          </a:xfrm>
        </p:spPr>
        <p:txBody>
          <a:bodyPr>
            <a:noAutofit/>
          </a:bodyPr>
          <a:lstStyle/>
          <a:p>
            <a:pPr marL="0" indent="0" algn="just">
              <a:buNone/>
            </a:pPr>
            <a:r>
              <a:rPr lang="en-US" sz="2400" dirty="0"/>
              <a:t>A really cool application of auto-transformers is the ability to change the voltage (and hence the current) in the secondary coil “on the fly”. These machines are called </a:t>
            </a:r>
            <a:r>
              <a:rPr lang="en-US" sz="2400" dirty="0" err="1"/>
              <a:t>Variacs</a:t>
            </a:r>
            <a:r>
              <a:rPr lang="en-US" sz="2400" dirty="0"/>
              <a:t>.</a:t>
            </a:r>
            <a:endParaRPr lang="en-GB" sz="2400" dirty="0"/>
          </a:p>
        </p:txBody>
      </p:sp>
      <p:sp>
        <p:nvSpPr>
          <p:cNvPr id="8" name="Rectangle 7">
            <a:extLst>
              <a:ext uri="{FF2B5EF4-FFF2-40B4-BE49-F238E27FC236}">
                <a16:creationId xmlns:a16="http://schemas.microsoft.com/office/drawing/2014/main" id="{A14E36B3-AAB6-1544-B09F-673576FC111B}"/>
              </a:ext>
            </a:extLst>
          </p:cNvPr>
          <p:cNvSpPr/>
          <p:nvPr/>
        </p:nvSpPr>
        <p:spPr>
          <a:xfrm>
            <a:off x="1122531" y="3979066"/>
            <a:ext cx="4493740" cy="830997"/>
          </a:xfrm>
          <a:prstGeom prst="rect">
            <a:avLst/>
          </a:prstGeom>
          <a:solidFill>
            <a:schemeClr val="tx2">
              <a:lumMod val="40000"/>
              <a:lumOff val="60000"/>
            </a:schemeClr>
          </a:solidFill>
        </p:spPr>
        <p:txBody>
          <a:bodyPr wrap="square">
            <a:spAutoFit/>
          </a:bodyPr>
          <a:lstStyle/>
          <a:p>
            <a:r>
              <a:rPr lang="en-GB" sz="2400" i="1" dirty="0"/>
              <a:t>Watch the video to learn more about </a:t>
            </a:r>
            <a:r>
              <a:rPr lang="en-GB" sz="2400" i="1" dirty="0" err="1"/>
              <a:t>Variacs</a:t>
            </a:r>
            <a:r>
              <a:rPr lang="en-GB" sz="2400" i="1" dirty="0"/>
              <a:t>.</a:t>
            </a:r>
          </a:p>
        </p:txBody>
      </p:sp>
      <p:pic>
        <p:nvPicPr>
          <p:cNvPr id="9" name="Graphic 8" descr="User">
            <a:extLst>
              <a:ext uri="{FF2B5EF4-FFF2-40B4-BE49-F238E27FC236}">
                <a16:creationId xmlns:a16="http://schemas.microsoft.com/office/drawing/2014/main" id="{488811B8-00A4-0B4E-91AE-7CAD6A2FC83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979066"/>
            <a:ext cx="854046" cy="854046"/>
          </a:xfrm>
          <a:prstGeom prst="rect">
            <a:avLst/>
          </a:prstGeom>
        </p:spPr>
      </p:pic>
      <p:sp>
        <p:nvSpPr>
          <p:cNvPr id="11" name="Rectangle 10">
            <a:extLst>
              <a:ext uri="{FF2B5EF4-FFF2-40B4-BE49-F238E27FC236}">
                <a16:creationId xmlns:a16="http://schemas.microsoft.com/office/drawing/2014/main" id="{961BDF95-53F3-004F-952E-E92D8ECF38E2}"/>
              </a:ext>
            </a:extLst>
          </p:cNvPr>
          <p:cNvSpPr/>
          <p:nvPr/>
        </p:nvSpPr>
        <p:spPr>
          <a:xfrm>
            <a:off x="5681472" y="1091869"/>
            <a:ext cx="4345932" cy="3080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YT01</a:t>
            </a:r>
          </a:p>
        </p:txBody>
      </p:sp>
    </p:spTree>
    <p:custDataLst>
      <p:tags r:id="rId1"/>
    </p:custDataLst>
    <p:extLst>
      <p:ext uri="{BB962C8B-B14F-4D97-AF65-F5344CB8AC3E}">
        <p14:creationId xmlns:p14="http://schemas.microsoft.com/office/powerpoint/2010/main" val="3863784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Calculations with a step-down auto-transformer</a:t>
            </a:r>
          </a:p>
        </p:txBody>
      </p:sp>
      <p:sp>
        <p:nvSpPr>
          <p:cNvPr id="3" name="Content Placeholder 2"/>
          <p:cNvSpPr>
            <a:spLocks noGrp="1"/>
          </p:cNvSpPr>
          <p:nvPr>
            <p:ph idx="1"/>
          </p:nvPr>
        </p:nvSpPr>
        <p:spPr>
          <a:xfrm>
            <a:off x="1057330" y="1591644"/>
            <a:ext cx="5649722" cy="3197006"/>
          </a:xfrm>
        </p:spPr>
        <p:txBody>
          <a:bodyPr>
            <a:noAutofit/>
          </a:bodyPr>
          <a:lstStyle/>
          <a:p>
            <a:pPr marL="0" indent="0" algn="just">
              <a:buNone/>
            </a:pPr>
            <a:r>
              <a:rPr lang="en-US" sz="2400" dirty="0"/>
              <a:t>35% of the primary voltage of 575V is used to power a 12Ω load.</a:t>
            </a:r>
          </a:p>
          <a:p>
            <a:pPr marL="457200" indent="-457200" algn="just">
              <a:buFont typeface="+mj-lt"/>
              <a:buAutoNum type="alphaLcParenR"/>
            </a:pPr>
            <a:r>
              <a:rPr lang="en-US" sz="2400" dirty="0"/>
              <a:t>What is the secondary voltage?</a:t>
            </a:r>
          </a:p>
          <a:p>
            <a:pPr marL="457200" indent="-457200" algn="just">
              <a:buFont typeface="+mj-lt"/>
              <a:buAutoNum type="alphaLcParenR"/>
            </a:pPr>
            <a:r>
              <a:rPr lang="en-US" sz="2400" dirty="0"/>
              <a:t>What is the secondary current?</a:t>
            </a:r>
          </a:p>
          <a:p>
            <a:pPr marL="457200" indent="-457200" algn="just">
              <a:buFont typeface="+mj-lt"/>
              <a:buAutoNum type="alphaLcParenR"/>
            </a:pPr>
            <a:r>
              <a:rPr lang="en-US" sz="2400" dirty="0"/>
              <a:t>What is the transformer’s power?</a:t>
            </a:r>
          </a:p>
          <a:p>
            <a:pPr marL="457200" indent="-457200" algn="just">
              <a:buFont typeface="+mj-lt"/>
              <a:buAutoNum type="alphaLcParenR"/>
            </a:pPr>
            <a:r>
              <a:rPr lang="en-US" sz="2400" dirty="0"/>
              <a:t>What is the primary current?</a:t>
            </a:r>
          </a:p>
          <a:p>
            <a:pPr marL="457200" indent="-457200" algn="just">
              <a:buFont typeface="+mj-lt"/>
              <a:buAutoNum type="alphaLcParenR"/>
            </a:pPr>
            <a:r>
              <a:rPr lang="en-US" sz="2400" dirty="0"/>
              <a:t>How much current flows in the shared part of the winding?</a:t>
            </a:r>
            <a:endParaRPr lang="en-GB" sz="2400" dirty="0"/>
          </a:p>
        </p:txBody>
      </p:sp>
      <p:sp>
        <p:nvSpPr>
          <p:cNvPr id="8" name="Rectangle 7">
            <a:extLst>
              <a:ext uri="{FF2B5EF4-FFF2-40B4-BE49-F238E27FC236}">
                <a16:creationId xmlns:a16="http://schemas.microsoft.com/office/drawing/2014/main" id="{A14E36B3-AAB6-1544-B09F-673576FC111B}"/>
              </a:ext>
            </a:extLst>
          </p:cNvPr>
          <p:cNvSpPr/>
          <p:nvPr/>
        </p:nvSpPr>
        <p:spPr>
          <a:xfrm>
            <a:off x="1122530" y="975797"/>
            <a:ext cx="8451775" cy="461665"/>
          </a:xfrm>
          <a:prstGeom prst="rect">
            <a:avLst/>
          </a:prstGeom>
          <a:solidFill>
            <a:schemeClr val="tx2">
              <a:lumMod val="40000"/>
              <a:lumOff val="60000"/>
            </a:schemeClr>
          </a:solidFill>
        </p:spPr>
        <p:txBody>
          <a:bodyPr wrap="square">
            <a:spAutoFit/>
          </a:bodyPr>
          <a:lstStyle/>
          <a:p>
            <a:r>
              <a:rPr lang="en-GB" sz="2400" i="1" dirty="0"/>
              <a:t>Try answer the questions, then watch the video solution.</a:t>
            </a:r>
          </a:p>
        </p:txBody>
      </p:sp>
      <p:pic>
        <p:nvPicPr>
          <p:cNvPr id="4" name="Picture 3">
            <a:extLst>
              <a:ext uri="{FF2B5EF4-FFF2-40B4-BE49-F238E27FC236}">
                <a16:creationId xmlns:a16="http://schemas.microsoft.com/office/drawing/2014/main" id="{5729EDD8-D1EF-1D46-AB55-8C0EBB10D9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0688" y="1633668"/>
            <a:ext cx="2805926" cy="2091782"/>
          </a:xfrm>
          <a:prstGeom prst="rect">
            <a:avLst/>
          </a:prstGeom>
        </p:spPr>
      </p:pic>
      <p:sp>
        <p:nvSpPr>
          <p:cNvPr id="10" name="Rounded Rectangle 9">
            <a:extLst>
              <a:ext uri="{FF2B5EF4-FFF2-40B4-BE49-F238E27FC236}">
                <a16:creationId xmlns:a16="http://schemas.microsoft.com/office/drawing/2014/main" id="{DBF739B2-2412-8F46-A7C7-707B76D31BDA}"/>
              </a:ext>
            </a:extLst>
          </p:cNvPr>
          <p:cNvSpPr/>
          <p:nvPr/>
        </p:nvSpPr>
        <p:spPr>
          <a:xfrm>
            <a:off x="6870688" y="3958530"/>
            <a:ext cx="281786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Solution</a:t>
            </a:r>
          </a:p>
        </p:txBody>
      </p:sp>
      <p:pic>
        <p:nvPicPr>
          <p:cNvPr id="6" name="Graphic 5" descr="Magnifying glass">
            <a:extLst>
              <a:ext uri="{FF2B5EF4-FFF2-40B4-BE49-F238E27FC236}">
                <a16:creationId xmlns:a16="http://schemas.microsoft.com/office/drawing/2014/main" id="{D0AE9D83-A916-724C-A199-28CD513BCD1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30088" y="1757823"/>
            <a:ext cx="626782" cy="626782"/>
          </a:xfrm>
          <a:prstGeom prst="rect">
            <a:avLst/>
          </a:prstGeom>
        </p:spPr>
      </p:pic>
      <p:pic>
        <p:nvPicPr>
          <p:cNvPr id="11" name="Graphic 10" descr="User">
            <a:extLst>
              <a:ext uri="{FF2B5EF4-FFF2-40B4-BE49-F238E27FC236}">
                <a16:creationId xmlns:a16="http://schemas.microsoft.com/office/drawing/2014/main" id="{953A638A-1D9F-9D46-989E-BA5885F7C28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68484" y="779622"/>
            <a:ext cx="854046" cy="854046"/>
          </a:xfrm>
          <a:prstGeom prst="rect">
            <a:avLst/>
          </a:prstGeom>
        </p:spPr>
      </p:pic>
    </p:spTree>
    <p:custDataLst>
      <p:tags r:id="rId1"/>
    </p:custDataLst>
    <p:extLst>
      <p:ext uri="{BB962C8B-B14F-4D97-AF65-F5344CB8AC3E}">
        <p14:creationId xmlns:p14="http://schemas.microsoft.com/office/powerpoint/2010/main" val="354852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6B8CEB-9378-C74B-80C7-DE763027BC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9888" y="1689394"/>
            <a:ext cx="2764417" cy="2236216"/>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Calculations with step-up auto-transformer</a:t>
            </a:r>
          </a:p>
        </p:txBody>
      </p:sp>
      <p:sp>
        <p:nvSpPr>
          <p:cNvPr id="3" name="Content Placeholder 2"/>
          <p:cNvSpPr>
            <a:spLocks noGrp="1"/>
          </p:cNvSpPr>
          <p:nvPr>
            <p:ph idx="1"/>
          </p:nvPr>
        </p:nvSpPr>
        <p:spPr>
          <a:xfrm>
            <a:off x="1057330" y="1591644"/>
            <a:ext cx="5649722" cy="3197006"/>
          </a:xfrm>
        </p:spPr>
        <p:txBody>
          <a:bodyPr>
            <a:noAutofit/>
          </a:bodyPr>
          <a:lstStyle/>
          <a:p>
            <a:pPr marL="0" indent="0" algn="just">
              <a:buNone/>
            </a:pPr>
            <a:r>
              <a:rPr lang="en-US" sz="2400" dirty="0"/>
              <a:t>A primary voltage of 208V is stepped-up by 57% to power a load of 29Ω.</a:t>
            </a:r>
          </a:p>
          <a:p>
            <a:pPr marL="457200" indent="-457200" algn="just">
              <a:buFont typeface="+mj-lt"/>
              <a:buAutoNum type="alphaLcParenR"/>
            </a:pPr>
            <a:r>
              <a:rPr lang="en-US" sz="2400" dirty="0"/>
              <a:t>What is the secondary voltage?</a:t>
            </a:r>
          </a:p>
          <a:p>
            <a:pPr marL="457200" indent="-457200" algn="just">
              <a:buFont typeface="+mj-lt"/>
              <a:buAutoNum type="alphaLcParenR"/>
            </a:pPr>
            <a:r>
              <a:rPr lang="en-US" sz="2400" dirty="0"/>
              <a:t>What is the secondary current?</a:t>
            </a:r>
          </a:p>
          <a:p>
            <a:pPr marL="457200" indent="-457200" algn="just">
              <a:buFont typeface="+mj-lt"/>
              <a:buAutoNum type="alphaLcParenR"/>
            </a:pPr>
            <a:r>
              <a:rPr lang="en-US" sz="2400" dirty="0"/>
              <a:t>What is the transformer’s power?</a:t>
            </a:r>
          </a:p>
          <a:p>
            <a:pPr marL="457200" indent="-457200" algn="just">
              <a:buFont typeface="+mj-lt"/>
              <a:buAutoNum type="alphaLcParenR"/>
            </a:pPr>
            <a:r>
              <a:rPr lang="en-US" sz="2400" dirty="0"/>
              <a:t>What is the primary current?</a:t>
            </a:r>
          </a:p>
          <a:p>
            <a:pPr marL="457200" indent="-457200" algn="just">
              <a:buFont typeface="+mj-lt"/>
              <a:buAutoNum type="alphaLcParenR"/>
            </a:pPr>
            <a:r>
              <a:rPr lang="en-US" sz="2400" dirty="0"/>
              <a:t>How much current flows in the shared part of the winding?</a:t>
            </a:r>
            <a:endParaRPr lang="en-GB" sz="2400" dirty="0"/>
          </a:p>
        </p:txBody>
      </p:sp>
      <p:sp>
        <p:nvSpPr>
          <p:cNvPr id="8" name="Rectangle 7">
            <a:extLst>
              <a:ext uri="{FF2B5EF4-FFF2-40B4-BE49-F238E27FC236}">
                <a16:creationId xmlns:a16="http://schemas.microsoft.com/office/drawing/2014/main" id="{A14E36B3-AAB6-1544-B09F-673576FC111B}"/>
              </a:ext>
            </a:extLst>
          </p:cNvPr>
          <p:cNvSpPr/>
          <p:nvPr/>
        </p:nvSpPr>
        <p:spPr>
          <a:xfrm>
            <a:off x="1122530" y="975797"/>
            <a:ext cx="8451775" cy="461665"/>
          </a:xfrm>
          <a:prstGeom prst="rect">
            <a:avLst/>
          </a:prstGeom>
          <a:solidFill>
            <a:schemeClr val="tx2">
              <a:lumMod val="40000"/>
              <a:lumOff val="60000"/>
            </a:schemeClr>
          </a:solidFill>
        </p:spPr>
        <p:txBody>
          <a:bodyPr wrap="square">
            <a:spAutoFit/>
          </a:bodyPr>
          <a:lstStyle/>
          <a:p>
            <a:r>
              <a:rPr lang="en-GB" sz="2400" i="1" dirty="0"/>
              <a:t>Try answer these questions, then watch the video solution.</a:t>
            </a:r>
          </a:p>
        </p:txBody>
      </p:sp>
      <p:pic>
        <p:nvPicPr>
          <p:cNvPr id="9" name="Graphic 8" descr="User">
            <a:extLst>
              <a:ext uri="{FF2B5EF4-FFF2-40B4-BE49-F238E27FC236}">
                <a16:creationId xmlns:a16="http://schemas.microsoft.com/office/drawing/2014/main" id="{488811B8-00A4-0B4E-91AE-7CAD6A2FC83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4" y="749992"/>
            <a:ext cx="854046" cy="854046"/>
          </a:xfrm>
          <a:prstGeom prst="rect">
            <a:avLst/>
          </a:prstGeom>
        </p:spPr>
      </p:pic>
      <p:sp>
        <p:nvSpPr>
          <p:cNvPr id="10" name="Rounded Rectangle 9">
            <a:extLst>
              <a:ext uri="{FF2B5EF4-FFF2-40B4-BE49-F238E27FC236}">
                <a16:creationId xmlns:a16="http://schemas.microsoft.com/office/drawing/2014/main" id="{DBF739B2-2412-8F46-A7C7-707B76D31BDA}"/>
              </a:ext>
            </a:extLst>
          </p:cNvPr>
          <p:cNvSpPr/>
          <p:nvPr/>
        </p:nvSpPr>
        <p:spPr>
          <a:xfrm>
            <a:off x="6870688" y="3958530"/>
            <a:ext cx="281786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Solution</a:t>
            </a:r>
          </a:p>
        </p:txBody>
      </p:sp>
      <p:pic>
        <p:nvPicPr>
          <p:cNvPr id="6" name="Graphic 5" descr="Magnifying glass">
            <a:extLst>
              <a:ext uri="{FF2B5EF4-FFF2-40B4-BE49-F238E27FC236}">
                <a16:creationId xmlns:a16="http://schemas.microsoft.com/office/drawing/2014/main" id="{D0AE9D83-A916-724C-A199-28CD513BCD1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61766" y="1591644"/>
            <a:ext cx="626782" cy="626782"/>
          </a:xfrm>
          <a:prstGeom prst="rect">
            <a:avLst/>
          </a:prstGeom>
        </p:spPr>
      </p:pic>
    </p:spTree>
    <p:custDataLst>
      <p:tags r:id="rId1"/>
    </p:custDataLst>
    <p:extLst>
      <p:ext uri="{BB962C8B-B14F-4D97-AF65-F5344CB8AC3E}">
        <p14:creationId xmlns:p14="http://schemas.microsoft.com/office/powerpoint/2010/main" val="437281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Try these!</a:t>
            </a:r>
          </a:p>
        </p:txBody>
      </p:sp>
      <p:sp>
        <p:nvSpPr>
          <p:cNvPr id="3" name="Content Placeholder 2"/>
          <p:cNvSpPr>
            <a:spLocks noGrp="1"/>
          </p:cNvSpPr>
          <p:nvPr>
            <p:ph idx="1"/>
          </p:nvPr>
        </p:nvSpPr>
        <p:spPr>
          <a:xfrm>
            <a:off x="1057329" y="942966"/>
            <a:ext cx="4929557" cy="2860505"/>
          </a:xfrm>
        </p:spPr>
        <p:txBody>
          <a:bodyPr>
            <a:noAutofit/>
          </a:bodyPr>
          <a:lstStyle/>
          <a:p>
            <a:pPr marL="0" indent="0">
              <a:buNone/>
            </a:pPr>
            <a:r>
              <a:rPr lang="en-GB" sz="2400" dirty="0"/>
              <a:t>Try the next few questions using the transformer and power equations on your own.</a:t>
            </a:r>
          </a:p>
        </p:txBody>
      </p:sp>
      <p:pic>
        <p:nvPicPr>
          <p:cNvPr id="4" name="Picture 3">
            <a:extLst>
              <a:ext uri="{FF2B5EF4-FFF2-40B4-BE49-F238E27FC236}">
                <a16:creationId xmlns:a16="http://schemas.microsoft.com/office/drawing/2014/main" id="{26C575F5-F1A4-634C-8E3D-2AC20EC901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4107" y="694993"/>
            <a:ext cx="2475981" cy="4060834"/>
          </a:xfrm>
          <a:prstGeom prst="rect">
            <a:avLst/>
          </a:prstGeom>
        </p:spPr>
      </p:pic>
    </p:spTree>
    <p:custDataLst>
      <p:tags r:id="rId1"/>
    </p:custDataLst>
    <p:extLst>
      <p:ext uri="{BB962C8B-B14F-4D97-AF65-F5344CB8AC3E}">
        <p14:creationId xmlns:p14="http://schemas.microsoft.com/office/powerpoint/2010/main" val="20894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057329" y="942966"/>
            <a:ext cx="7672759" cy="3519306"/>
          </a:xfrm>
        </p:spPr>
        <p:txBody>
          <a:bodyPr>
            <a:noAutofit/>
          </a:bodyPr>
          <a:lstStyle/>
          <a:p>
            <a:pPr marL="0" indent="0">
              <a:buNone/>
            </a:pPr>
            <a:r>
              <a:rPr lang="en-GB" sz="2400" dirty="0"/>
              <a:t>A single phase transformer has a supply of 2200V. At full load the primary current is 100A and the secondary current is 500A. There are 300 turns on the primary coil. Calculate the:</a:t>
            </a:r>
          </a:p>
          <a:p>
            <a:pPr marL="457200" indent="-457200">
              <a:buFont typeface="+mj-lt"/>
              <a:buAutoNum type="alphaLcParenR"/>
            </a:pPr>
            <a:r>
              <a:rPr lang="en-GB" sz="2400" dirty="0"/>
              <a:t>Secondary voltage</a:t>
            </a:r>
          </a:p>
          <a:p>
            <a:pPr marL="457200" indent="-457200">
              <a:buFont typeface="+mj-lt"/>
              <a:buAutoNum type="alphaLcParenR"/>
            </a:pPr>
            <a:r>
              <a:rPr lang="en-GB" sz="2400" dirty="0"/>
              <a:t>Secondary turns</a:t>
            </a:r>
          </a:p>
          <a:p>
            <a:pPr marL="457200" indent="-457200">
              <a:buFont typeface="+mj-lt"/>
              <a:buAutoNum type="alphaLcParenR"/>
            </a:pPr>
            <a:r>
              <a:rPr lang="en-GB" sz="2400" dirty="0"/>
              <a:t>Voltage ratio</a:t>
            </a:r>
          </a:p>
          <a:p>
            <a:pPr marL="457200" indent="-457200">
              <a:buFont typeface="+mj-lt"/>
              <a:buAutoNum type="alphaLcParenR"/>
            </a:pPr>
            <a:r>
              <a:rPr lang="en-GB" sz="2400" dirty="0"/>
              <a:t>Primary : Secondary turns ratio</a:t>
            </a:r>
          </a:p>
          <a:p>
            <a:pPr marL="457200" indent="-457200">
              <a:buFont typeface="+mj-lt"/>
              <a:buAutoNum type="alphaLcParenR"/>
            </a:pPr>
            <a:r>
              <a:rPr lang="en-GB" sz="2400" dirty="0"/>
              <a:t>Power of the transformer</a:t>
            </a:r>
          </a:p>
        </p:txBody>
      </p:sp>
      <p:sp>
        <p:nvSpPr>
          <p:cNvPr id="5" name="Rounded Rectangle 4">
            <a:extLst>
              <a:ext uri="{FF2B5EF4-FFF2-40B4-BE49-F238E27FC236}">
                <a16:creationId xmlns:a16="http://schemas.microsoft.com/office/drawing/2014/main" id="{3CA8BB3B-17E8-774F-AD68-3731A56DD9D1}"/>
              </a:ext>
            </a:extLst>
          </p:cNvPr>
          <p:cNvSpPr/>
          <p:nvPr/>
        </p:nvSpPr>
        <p:spPr>
          <a:xfrm>
            <a:off x="7126720" y="3520441"/>
            <a:ext cx="281786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Solution</a:t>
            </a:r>
          </a:p>
        </p:txBody>
      </p:sp>
    </p:spTree>
    <p:custDataLst>
      <p:tags r:id="rId1"/>
    </p:custDataLst>
    <p:extLst>
      <p:ext uri="{BB962C8B-B14F-4D97-AF65-F5344CB8AC3E}">
        <p14:creationId xmlns:p14="http://schemas.microsoft.com/office/powerpoint/2010/main" val="1788968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057329" y="942966"/>
            <a:ext cx="7672759" cy="3519306"/>
          </a:xfrm>
        </p:spPr>
        <p:txBody>
          <a:bodyPr>
            <a:noAutofit/>
          </a:bodyPr>
          <a:lstStyle/>
          <a:p>
            <a:pPr marL="0" indent="0">
              <a:buNone/>
            </a:pPr>
            <a:r>
              <a:rPr lang="en-GB" sz="2400" dirty="0"/>
              <a:t>A single phase transformer has a supply of 3500V. The turns ratio </a:t>
            </a:r>
            <a:r>
              <a:rPr lang="en-GB" sz="2400" dirty="0" err="1"/>
              <a:t>primary:secondary</a:t>
            </a:r>
            <a:r>
              <a:rPr lang="en-GB" sz="2400" dirty="0"/>
              <a:t> is 10:1. The secondary current at full load is 2A and the secondary coil has 280 turns. Calculate the:</a:t>
            </a:r>
          </a:p>
          <a:p>
            <a:pPr marL="457200" indent="-457200">
              <a:buFont typeface="+mj-lt"/>
              <a:buAutoNum type="alphaLcParenR"/>
            </a:pPr>
            <a:r>
              <a:rPr lang="en-GB" sz="2400" dirty="0"/>
              <a:t>Secondary voltage</a:t>
            </a:r>
          </a:p>
          <a:p>
            <a:pPr marL="457200" indent="-457200">
              <a:buFont typeface="+mj-lt"/>
              <a:buAutoNum type="alphaLcParenR"/>
            </a:pPr>
            <a:r>
              <a:rPr lang="en-GB" sz="2400" dirty="0"/>
              <a:t>Primary current</a:t>
            </a:r>
          </a:p>
          <a:p>
            <a:pPr marL="457200" indent="-457200">
              <a:buFont typeface="+mj-lt"/>
              <a:buAutoNum type="alphaLcParenR"/>
            </a:pPr>
            <a:r>
              <a:rPr lang="en-GB" sz="2400" dirty="0"/>
              <a:t>Primary turns</a:t>
            </a:r>
          </a:p>
        </p:txBody>
      </p:sp>
      <p:sp>
        <p:nvSpPr>
          <p:cNvPr id="5" name="Rounded Rectangle 4">
            <a:extLst>
              <a:ext uri="{FF2B5EF4-FFF2-40B4-BE49-F238E27FC236}">
                <a16:creationId xmlns:a16="http://schemas.microsoft.com/office/drawing/2014/main" id="{3CA8BB3B-17E8-774F-AD68-3731A56DD9D1}"/>
              </a:ext>
            </a:extLst>
          </p:cNvPr>
          <p:cNvSpPr/>
          <p:nvPr/>
        </p:nvSpPr>
        <p:spPr>
          <a:xfrm>
            <a:off x="7126720" y="3520441"/>
            <a:ext cx="281786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Solution</a:t>
            </a:r>
          </a:p>
        </p:txBody>
      </p:sp>
    </p:spTree>
    <p:custDataLst>
      <p:tags r:id="rId1"/>
    </p:custDataLst>
    <p:extLst>
      <p:ext uri="{BB962C8B-B14F-4D97-AF65-F5344CB8AC3E}">
        <p14:creationId xmlns:p14="http://schemas.microsoft.com/office/powerpoint/2010/main" val="333236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057329" y="942966"/>
            <a:ext cx="7672759" cy="3519306"/>
          </a:xfrm>
        </p:spPr>
        <p:txBody>
          <a:bodyPr>
            <a:noAutofit/>
          </a:bodyPr>
          <a:lstStyle/>
          <a:p>
            <a:pPr marL="0" indent="0">
              <a:buNone/>
            </a:pPr>
            <a:r>
              <a:rPr lang="en-GB" sz="2400" dirty="0"/>
              <a:t>A single phase transformer has a supply of 380V and a </a:t>
            </a:r>
            <a:r>
              <a:rPr lang="en-GB" sz="2400" dirty="0" err="1"/>
              <a:t>primary:secondary</a:t>
            </a:r>
            <a:r>
              <a:rPr lang="en-GB" sz="2400" dirty="0"/>
              <a:t> turns ratio of 14:3. The secondary circuit drives a load of 9</a:t>
            </a:r>
            <a:r>
              <a:rPr lang="en-US" sz="2400" dirty="0"/>
              <a:t>Ω.</a:t>
            </a:r>
            <a:r>
              <a:rPr lang="en-GB" sz="2400" dirty="0"/>
              <a:t> Calculate the:</a:t>
            </a:r>
          </a:p>
          <a:p>
            <a:pPr marL="457200" indent="-457200">
              <a:buFont typeface="+mj-lt"/>
              <a:buAutoNum type="alphaLcParenR"/>
            </a:pPr>
            <a:r>
              <a:rPr lang="en-GB" sz="2400" dirty="0"/>
              <a:t>Secondary voltage</a:t>
            </a:r>
          </a:p>
          <a:p>
            <a:pPr marL="457200" indent="-457200">
              <a:buFont typeface="+mj-lt"/>
              <a:buAutoNum type="alphaLcParenR"/>
            </a:pPr>
            <a:r>
              <a:rPr lang="en-GB" sz="2400" dirty="0"/>
              <a:t>Secondary current current</a:t>
            </a:r>
          </a:p>
          <a:p>
            <a:pPr marL="457200" indent="-457200">
              <a:buFont typeface="+mj-lt"/>
              <a:buAutoNum type="alphaLcParenR"/>
            </a:pPr>
            <a:r>
              <a:rPr lang="en-GB" sz="2400" dirty="0"/>
              <a:t>Primary turns if there are 60 secondary turns</a:t>
            </a:r>
          </a:p>
          <a:p>
            <a:pPr marL="457200" indent="-457200">
              <a:buFont typeface="+mj-lt"/>
              <a:buAutoNum type="alphaLcParenR"/>
            </a:pPr>
            <a:r>
              <a:rPr lang="en-GB" sz="2400" dirty="0"/>
              <a:t>The transformer power</a:t>
            </a:r>
          </a:p>
        </p:txBody>
      </p:sp>
      <p:sp>
        <p:nvSpPr>
          <p:cNvPr id="5" name="Rounded Rectangle 4">
            <a:extLst>
              <a:ext uri="{FF2B5EF4-FFF2-40B4-BE49-F238E27FC236}">
                <a16:creationId xmlns:a16="http://schemas.microsoft.com/office/drawing/2014/main" id="{3CA8BB3B-17E8-774F-AD68-3731A56DD9D1}"/>
              </a:ext>
            </a:extLst>
          </p:cNvPr>
          <p:cNvSpPr/>
          <p:nvPr/>
        </p:nvSpPr>
        <p:spPr>
          <a:xfrm>
            <a:off x="7126720" y="3520441"/>
            <a:ext cx="281786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Solution</a:t>
            </a:r>
          </a:p>
        </p:txBody>
      </p:sp>
    </p:spTree>
    <p:custDataLst>
      <p:tags r:id="rId1"/>
    </p:custDataLst>
    <p:extLst>
      <p:ext uri="{BB962C8B-B14F-4D97-AF65-F5344CB8AC3E}">
        <p14:creationId xmlns:p14="http://schemas.microsoft.com/office/powerpoint/2010/main" val="552455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057329" y="942966"/>
            <a:ext cx="7672759" cy="3519306"/>
          </a:xfrm>
        </p:spPr>
        <p:txBody>
          <a:bodyPr>
            <a:noAutofit/>
          </a:bodyPr>
          <a:lstStyle/>
          <a:p>
            <a:pPr marL="0" indent="0">
              <a:buNone/>
            </a:pPr>
            <a:r>
              <a:rPr lang="en-US" sz="2400" dirty="0"/>
              <a:t>Calculate the secondary voltage on a 220V transformer through which passes a 3A current when the secondary current is 10A.</a:t>
            </a:r>
            <a:endParaRPr lang="en-GB" sz="2400" dirty="0"/>
          </a:p>
        </p:txBody>
      </p:sp>
      <p:sp>
        <p:nvSpPr>
          <p:cNvPr id="5" name="Rounded Rectangle 4">
            <a:extLst>
              <a:ext uri="{FF2B5EF4-FFF2-40B4-BE49-F238E27FC236}">
                <a16:creationId xmlns:a16="http://schemas.microsoft.com/office/drawing/2014/main" id="{3CA8BB3B-17E8-774F-AD68-3731A56DD9D1}"/>
              </a:ext>
            </a:extLst>
          </p:cNvPr>
          <p:cNvSpPr/>
          <p:nvPr/>
        </p:nvSpPr>
        <p:spPr>
          <a:xfrm>
            <a:off x="7126720" y="3520441"/>
            <a:ext cx="281786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Solution</a:t>
            </a:r>
          </a:p>
        </p:txBody>
      </p:sp>
    </p:spTree>
    <p:custDataLst>
      <p:tags r:id="rId1"/>
    </p:custDataLst>
    <p:extLst>
      <p:ext uri="{BB962C8B-B14F-4D97-AF65-F5344CB8AC3E}">
        <p14:creationId xmlns:p14="http://schemas.microsoft.com/office/powerpoint/2010/main" val="397448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3" name="Content Placeholder 2"/>
          <p:cNvSpPr>
            <a:spLocks noGrp="1"/>
          </p:cNvSpPr>
          <p:nvPr>
            <p:ph idx="1"/>
          </p:nvPr>
        </p:nvSpPr>
        <p:spPr>
          <a:xfrm>
            <a:off x="1057329" y="942966"/>
            <a:ext cx="7672759" cy="3519306"/>
          </a:xfrm>
        </p:spPr>
        <p:txBody>
          <a:bodyPr>
            <a:noAutofit/>
          </a:bodyPr>
          <a:lstStyle/>
          <a:p>
            <a:pPr marL="0" indent="0">
              <a:buNone/>
            </a:pPr>
            <a:r>
              <a:rPr lang="en-US" sz="2400" dirty="0"/>
              <a:t>A step-down auto-transformer steps down a primary voltage of 480V by 43% to drive a secondary load of 23Ω. What is the primary current and how much current flows through the shared part of the winding?</a:t>
            </a:r>
            <a:endParaRPr lang="en-GB" sz="2400" dirty="0"/>
          </a:p>
        </p:txBody>
      </p:sp>
      <p:sp>
        <p:nvSpPr>
          <p:cNvPr id="5" name="Rounded Rectangle 4">
            <a:extLst>
              <a:ext uri="{FF2B5EF4-FFF2-40B4-BE49-F238E27FC236}">
                <a16:creationId xmlns:a16="http://schemas.microsoft.com/office/drawing/2014/main" id="{3CA8BB3B-17E8-774F-AD68-3731A56DD9D1}"/>
              </a:ext>
            </a:extLst>
          </p:cNvPr>
          <p:cNvSpPr/>
          <p:nvPr/>
        </p:nvSpPr>
        <p:spPr>
          <a:xfrm>
            <a:off x="7126720" y="3520441"/>
            <a:ext cx="281786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Solution</a:t>
            </a:r>
          </a:p>
        </p:txBody>
      </p:sp>
    </p:spTree>
    <p:custDataLst>
      <p:tags r:id="rId1"/>
    </p:custDataLst>
    <p:extLst>
      <p:ext uri="{BB962C8B-B14F-4D97-AF65-F5344CB8AC3E}">
        <p14:creationId xmlns:p14="http://schemas.microsoft.com/office/powerpoint/2010/main" val="257726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6</a:t>
            </a:r>
          </a:p>
        </p:txBody>
      </p:sp>
      <p:sp>
        <p:nvSpPr>
          <p:cNvPr id="3" name="Content Placeholder 2"/>
          <p:cNvSpPr>
            <a:spLocks noGrp="1"/>
          </p:cNvSpPr>
          <p:nvPr>
            <p:ph idx="1"/>
          </p:nvPr>
        </p:nvSpPr>
        <p:spPr>
          <a:xfrm>
            <a:off x="1057329" y="942966"/>
            <a:ext cx="7672759" cy="3519306"/>
          </a:xfrm>
        </p:spPr>
        <p:txBody>
          <a:bodyPr>
            <a:noAutofit/>
          </a:bodyPr>
          <a:lstStyle/>
          <a:p>
            <a:pPr marL="0" indent="0">
              <a:buNone/>
            </a:pPr>
            <a:r>
              <a:rPr lang="en-US" sz="2400" dirty="0"/>
              <a:t>The secondary side of a step-up transformer is 50V/0.6A and the turn ratio is 1:11.9, with 419 turns on the secondary. Calculate the:</a:t>
            </a:r>
          </a:p>
          <a:p>
            <a:pPr marL="457200" indent="-457200">
              <a:buFont typeface="+mj-lt"/>
              <a:buAutoNum type="alphaLcParenR"/>
            </a:pPr>
            <a:r>
              <a:rPr lang="en-US" sz="2400" dirty="0"/>
              <a:t>Supply voltage</a:t>
            </a:r>
          </a:p>
          <a:p>
            <a:pPr marL="457200" indent="-457200">
              <a:buFont typeface="+mj-lt"/>
              <a:buAutoNum type="alphaLcParenR"/>
            </a:pPr>
            <a:r>
              <a:rPr lang="en-US" sz="2400" dirty="0"/>
              <a:t>Supply current</a:t>
            </a:r>
          </a:p>
          <a:p>
            <a:pPr marL="457200" indent="-457200">
              <a:buFont typeface="+mj-lt"/>
              <a:buAutoNum type="alphaLcParenR"/>
            </a:pPr>
            <a:r>
              <a:rPr lang="en-US" sz="2400" dirty="0"/>
              <a:t>Power</a:t>
            </a:r>
          </a:p>
          <a:p>
            <a:pPr marL="457200" indent="-457200">
              <a:buFont typeface="+mj-lt"/>
              <a:buAutoNum type="alphaLcParenR"/>
            </a:pPr>
            <a:r>
              <a:rPr lang="en-US" sz="2400" dirty="0"/>
              <a:t>Primary turns</a:t>
            </a:r>
            <a:endParaRPr lang="en-GB" sz="2400" dirty="0"/>
          </a:p>
        </p:txBody>
      </p:sp>
      <p:sp>
        <p:nvSpPr>
          <p:cNvPr id="5" name="Rounded Rectangle 4">
            <a:extLst>
              <a:ext uri="{FF2B5EF4-FFF2-40B4-BE49-F238E27FC236}">
                <a16:creationId xmlns:a16="http://schemas.microsoft.com/office/drawing/2014/main" id="{3CA8BB3B-17E8-774F-AD68-3731A56DD9D1}"/>
              </a:ext>
            </a:extLst>
          </p:cNvPr>
          <p:cNvSpPr/>
          <p:nvPr/>
        </p:nvSpPr>
        <p:spPr>
          <a:xfrm>
            <a:off x="7126720" y="3520441"/>
            <a:ext cx="281786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Solution</a:t>
            </a:r>
          </a:p>
        </p:txBody>
      </p:sp>
    </p:spTree>
    <p:custDataLst>
      <p:tags r:id="rId1"/>
    </p:custDataLst>
    <p:extLst>
      <p:ext uri="{BB962C8B-B14F-4D97-AF65-F5344CB8AC3E}">
        <p14:creationId xmlns:p14="http://schemas.microsoft.com/office/powerpoint/2010/main" val="1629425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are transformers rated?</a:t>
            </a:r>
          </a:p>
        </p:txBody>
      </p:sp>
      <p:sp>
        <p:nvSpPr>
          <p:cNvPr id="10" name="Content Placeholder 2">
            <a:extLst>
              <a:ext uri="{FF2B5EF4-FFF2-40B4-BE49-F238E27FC236}">
                <a16:creationId xmlns:a16="http://schemas.microsoft.com/office/drawing/2014/main" id="{937C9DBC-5505-7043-A3B8-19351EEB8370}"/>
              </a:ext>
            </a:extLst>
          </p:cNvPr>
          <p:cNvSpPr txBox="1">
            <a:spLocks/>
          </p:cNvSpPr>
          <p:nvPr/>
        </p:nvSpPr>
        <p:spPr>
          <a:xfrm>
            <a:off x="1057330" y="984861"/>
            <a:ext cx="6096506" cy="378537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In all the previous calculations, we assumed that the power drawn by the secondary circuit (W) was the same as the power delivered by the primary circuit (W). Transformers are designed with a maximum number of volts and amps at which they can operate.</a:t>
            </a:r>
          </a:p>
          <a:p>
            <a:pPr marL="0" indent="0" algn="just">
              <a:buFont typeface="Arial" panose="020B0604020202020204" pitchFamily="34" charset="0"/>
              <a:buNone/>
            </a:pPr>
            <a:r>
              <a:rPr lang="en-US" sz="2400" dirty="0"/>
              <a:t>But transformers are not rated in Watts. They are rated in Volt-Amperes (VA) or kilovolt-Amperes (kVA). A transformer able to deliver 75A at 500V will have a rating of 500V x 75A = = 37,500VA or 37.5kVA.</a:t>
            </a:r>
          </a:p>
        </p:txBody>
      </p:sp>
      <p:pic>
        <p:nvPicPr>
          <p:cNvPr id="3" name="Picture 2">
            <a:extLst>
              <a:ext uri="{FF2B5EF4-FFF2-40B4-BE49-F238E27FC236}">
                <a16:creationId xmlns:a16="http://schemas.microsoft.com/office/drawing/2014/main" id="{7F290D1D-DBEA-1A47-91E6-71499AA212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54323" y="769983"/>
            <a:ext cx="2151529" cy="4000254"/>
          </a:xfrm>
          <a:prstGeom prst="rect">
            <a:avLst/>
          </a:prstGeom>
        </p:spPr>
      </p:pic>
    </p:spTree>
    <p:custDataLst>
      <p:tags r:id="rId1"/>
    </p:custDataLst>
    <p:extLst>
      <p:ext uri="{BB962C8B-B14F-4D97-AF65-F5344CB8AC3E}">
        <p14:creationId xmlns:p14="http://schemas.microsoft.com/office/powerpoint/2010/main" val="4044560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Why are transformers not rated in Watts?</a:t>
            </a:r>
          </a:p>
        </p:txBody>
      </p:sp>
      <p:sp>
        <p:nvSpPr>
          <p:cNvPr id="10" name="Content Placeholder 2">
            <a:extLst>
              <a:ext uri="{FF2B5EF4-FFF2-40B4-BE49-F238E27FC236}">
                <a16:creationId xmlns:a16="http://schemas.microsoft.com/office/drawing/2014/main" id="{937C9DBC-5505-7043-A3B8-19351EEB8370}"/>
              </a:ext>
            </a:extLst>
          </p:cNvPr>
          <p:cNvSpPr txBox="1">
            <a:spLocks/>
          </p:cNvSpPr>
          <p:nvPr/>
        </p:nvSpPr>
        <p:spPr>
          <a:xfrm>
            <a:off x="1057330" y="984862"/>
            <a:ext cx="4949022" cy="2439656"/>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endParaRPr lang="en-US" sz="2400" dirty="0"/>
          </a:p>
        </p:txBody>
      </p:sp>
      <p:sp>
        <p:nvSpPr>
          <p:cNvPr id="16" name="Content Placeholder 2">
            <a:extLst>
              <a:ext uri="{FF2B5EF4-FFF2-40B4-BE49-F238E27FC236}">
                <a16:creationId xmlns:a16="http://schemas.microsoft.com/office/drawing/2014/main" id="{BD67DE57-9B08-D045-9A69-8A746E29742C}"/>
              </a:ext>
            </a:extLst>
          </p:cNvPr>
          <p:cNvSpPr txBox="1">
            <a:spLocks/>
          </p:cNvSpPr>
          <p:nvPr/>
        </p:nvSpPr>
        <p:spPr>
          <a:xfrm>
            <a:off x="1057330" y="984862"/>
            <a:ext cx="3962905" cy="1453538"/>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Not all the power used in an electric circuit is always ”useful” power. Some of it is “wasted power”.</a:t>
            </a:r>
          </a:p>
        </p:txBody>
      </p:sp>
      <p:sp>
        <p:nvSpPr>
          <p:cNvPr id="20" name="Rectangle 19">
            <a:extLst>
              <a:ext uri="{FF2B5EF4-FFF2-40B4-BE49-F238E27FC236}">
                <a16:creationId xmlns:a16="http://schemas.microsoft.com/office/drawing/2014/main" id="{FA12B204-4143-A743-86D7-B0EFFD5C460C}"/>
              </a:ext>
            </a:extLst>
          </p:cNvPr>
          <p:cNvSpPr/>
          <p:nvPr/>
        </p:nvSpPr>
        <p:spPr>
          <a:xfrm>
            <a:off x="1122534" y="2510560"/>
            <a:ext cx="4202502" cy="1569660"/>
          </a:xfrm>
          <a:prstGeom prst="rect">
            <a:avLst/>
          </a:prstGeom>
          <a:solidFill>
            <a:schemeClr val="tx2">
              <a:lumMod val="40000"/>
              <a:lumOff val="60000"/>
            </a:schemeClr>
          </a:solidFill>
        </p:spPr>
        <p:txBody>
          <a:bodyPr wrap="square">
            <a:spAutoFit/>
          </a:bodyPr>
          <a:lstStyle/>
          <a:p>
            <a:r>
              <a:rPr lang="en-GB" sz="2400" i="1" dirty="0"/>
              <a:t>Watch the video to find out more about this wasted power and how it affects the total power in a circuit.</a:t>
            </a:r>
          </a:p>
        </p:txBody>
      </p:sp>
      <p:pic>
        <p:nvPicPr>
          <p:cNvPr id="21" name="Graphic 20" descr="User">
            <a:extLst>
              <a:ext uri="{FF2B5EF4-FFF2-40B4-BE49-F238E27FC236}">
                <a16:creationId xmlns:a16="http://schemas.microsoft.com/office/drawing/2014/main" id="{7CF81E79-7DA3-324C-B63D-5F27383191A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299529"/>
            <a:ext cx="854046" cy="854046"/>
          </a:xfrm>
          <a:prstGeom prst="rect">
            <a:avLst/>
          </a:prstGeom>
        </p:spPr>
      </p:pic>
      <p:sp>
        <p:nvSpPr>
          <p:cNvPr id="22" name="Rectangle 21">
            <a:extLst>
              <a:ext uri="{FF2B5EF4-FFF2-40B4-BE49-F238E27FC236}">
                <a16:creationId xmlns:a16="http://schemas.microsoft.com/office/drawing/2014/main" id="{0936C3BE-7DE4-ED46-A4CC-67A176757873}"/>
              </a:ext>
            </a:extLst>
          </p:cNvPr>
          <p:cNvSpPr/>
          <p:nvPr/>
        </p:nvSpPr>
        <p:spPr>
          <a:xfrm>
            <a:off x="5681472" y="1091869"/>
            <a:ext cx="4345932" cy="3080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Tree>
    <p:custDataLst>
      <p:tags r:id="rId1"/>
    </p:custDataLst>
    <p:extLst>
      <p:ext uri="{BB962C8B-B14F-4D97-AF65-F5344CB8AC3E}">
        <p14:creationId xmlns:p14="http://schemas.microsoft.com/office/powerpoint/2010/main" val="1532317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kVA ratings</a:t>
            </a:r>
          </a:p>
        </p:txBody>
      </p:sp>
      <p:sp>
        <p:nvSpPr>
          <p:cNvPr id="10" name="Content Placeholder 2">
            <a:extLst>
              <a:ext uri="{FF2B5EF4-FFF2-40B4-BE49-F238E27FC236}">
                <a16:creationId xmlns:a16="http://schemas.microsoft.com/office/drawing/2014/main" id="{937C9DBC-5505-7043-A3B8-19351EEB8370}"/>
              </a:ext>
            </a:extLst>
          </p:cNvPr>
          <p:cNvSpPr txBox="1">
            <a:spLocks/>
          </p:cNvSpPr>
          <p:nvPr/>
        </p:nvSpPr>
        <p:spPr>
          <a:xfrm>
            <a:off x="1057330" y="984862"/>
            <a:ext cx="4949022" cy="2439656"/>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endParaRPr lang="en-US" sz="2400" dirty="0"/>
          </a:p>
        </p:txBody>
      </p:sp>
      <p:sp>
        <p:nvSpPr>
          <p:cNvPr id="9" name="Rounded Rectangle 8">
            <a:extLst>
              <a:ext uri="{FF2B5EF4-FFF2-40B4-BE49-F238E27FC236}">
                <a16:creationId xmlns:a16="http://schemas.microsoft.com/office/drawing/2014/main" id="{78093820-9DC1-584F-AB53-EBEBE9690BBE}"/>
              </a:ext>
            </a:extLst>
          </p:cNvPr>
          <p:cNvSpPr/>
          <p:nvPr/>
        </p:nvSpPr>
        <p:spPr>
          <a:xfrm>
            <a:off x="376521" y="2757774"/>
            <a:ext cx="2979283" cy="1688719"/>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Active Power</a:t>
            </a:r>
          </a:p>
          <a:p>
            <a:pPr algn="ctr"/>
            <a:r>
              <a:rPr lang="en-GB" sz="2800" b="1" i="1" dirty="0"/>
              <a:t>(kW)</a:t>
            </a:r>
          </a:p>
          <a:p>
            <a:pPr algn="ctr"/>
            <a:r>
              <a:rPr lang="en-GB" sz="2800" b="1" i="1" dirty="0"/>
              <a:t>V x I x </a:t>
            </a:r>
            <a:r>
              <a:rPr lang="en-GB" sz="2800" b="1" i="1" dirty="0" err="1"/>
              <a:t>cosθ</a:t>
            </a:r>
            <a:endParaRPr lang="en-GB" sz="2800" b="1" i="1" dirty="0"/>
          </a:p>
        </p:txBody>
      </p:sp>
      <p:sp>
        <p:nvSpPr>
          <p:cNvPr id="11" name="Rounded Rectangle 10">
            <a:extLst>
              <a:ext uri="{FF2B5EF4-FFF2-40B4-BE49-F238E27FC236}">
                <a16:creationId xmlns:a16="http://schemas.microsoft.com/office/drawing/2014/main" id="{7012F432-6BD2-B243-8A48-DB6D3C9538EA}"/>
              </a:ext>
            </a:extLst>
          </p:cNvPr>
          <p:cNvSpPr/>
          <p:nvPr/>
        </p:nvSpPr>
        <p:spPr>
          <a:xfrm>
            <a:off x="3665063" y="2757774"/>
            <a:ext cx="2979283" cy="1688719"/>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Reactive Power</a:t>
            </a:r>
          </a:p>
          <a:p>
            <a:pPr algn="ctr"/>
            <a:r>
              <a:rPr lang="en-GB" sz="2800" b="1" i="1" dirty="0"/>
              <a:t>(</a:t>
            </a:r>
            <a:r>
              <a:rPr lang="en-GB" sz="2800" b="1" i="1" dirty="0" err="1"/>
              <a:t>kVAR</a:t>
            </a:r>
            <a:r>
              <a:rPr lang="en-GB" sz="2800" b="1" i="1" dirty="0"/>
              <a:t>)</a:t>
            </a:r>
          </a:p>
          <a:p>
            <a:pPr algn="ctr"/>
            <a:r>
              <a:rPr lang="en-GB" sz="2800" b="1" i="1" dirty="0"/>
              <a:t>V x I x </a:t>
            </a:r>
            <a:r>
              <a:rPr lang="en-GB" sz="2800" b="1" i="1" dirty="0" err="1"/>
              <a:t>sinθ</a:t>
            </a:r>
            <a:endParaRPr lang="en-GB" sz="2800" b="1" i="1" dirty="0"/>
          </a:p>
        </p:txBody>
      </p:sp>
      <p:sp>
        <p:nvSpPr>
          <p:cNvPr id="13" name="Rounded Rectangle 12">
            <a:extLst>
              <a:ext uri="{FF2B5EF4-FFF2-40B4-BE49-F238E27FC236}">
                <a16:creationId xmlns:a16="http://schemas.microsoft.com/office/drawing/2014/main" id="{4FDB3EA1-7979-CB46-91CC-D56758B069EE}"/>
              </a:ext>
            </a:extLst>
          </p:cNvPr>
          <p:cNvSpPr/>
          <p:nvPr/>
        </p:nvSpPr>
        <p:spPr>
          <a:xfrm>
            <a:off x="6953605" y="2757774"/>
            <a:ext cx="2979283" cy="1688719"/>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Apparent Power</a:t>
            </a:r>
          </a:p>
          <a:p>
            <a:pPr algn="ctr"/>
            <a:r>
              <a:rPr lang="en-GB" sz="2800" b="1" i="1" dirty="0"/>
              <a:t>(kVA)</a:t>
            </a:r>
          </a:p>
          <a:p>
            <a:pPr algn="ctr"/>
            <a:r>
              <a:rPr lang="en-GB" sz="2800" b="1" i="1" dirty="0"/>
              <a:t>V x I</a:t>
            </a:r>
          </a:p>
        </p:txBody>
      </p:sp>
      <p:sp>
        <p:nvSpPr>
          <p:cNvPr id="4" name="TextBox 3">
            <a:extLst>
              <a:ext uri="{FF2B5EF4-FFF2-40B4-BE49-F238E27FC236}">
                <a16:creationId xmlns:a16="http://schemas.microsoft.com/office/drawing/2014/main" id="{79796A96-F52E-9045-B7F2-06BCA827981E}"/>
              </a:ext>
            </a:extLst>
          </p:cNvPr>
          <p:cNvSpPr txBox="1"/>
          <p:nvPr/>
        </p:nvSpPr>
        <p:spPr>
          <a:xfrm>
            <a:off x="3290661" y="2874746"/>
            <a:ext cx="439544" cy="707886"/>
          </a:xfrm>
          <a:prstGeom prst="rect">
            <a:avLst/>
          </a:prstGeom>
          <a:noFill/>
        </p:spPr>
        <p:txBody>
          <a:bodyPr wrap="none" rtlCol="0">
            <a:spAutoFit/>
          </a:bodyPr>
          <a:lstStyle/>
          <a:p>
            <a:r>
              <a:rPr lang="en-GB" sz="4000" b="1" dirty="0"/>
              <a:t>+</a:t>
            </a:r>
            <a:endParaRPr lang="en-GB" b="1" dirty="0"/>
          </a:p>
        </p:txBody>
      </p:sp>
      <p:sp>
        <p:nvSpPr>
          <p:cNvPr id="15" name="TextBox 14">
            <a:extLst>
              <a:ext uri="{FF2B5EF4-FFF2-40B4-BE49-F238E27FC236}">
                <a16:creationId xmlns:a16="http://schemas.microsoft.com/office/drawing/2014/main" id="{5F21F11B-8009-F84A-8F2C-6D2694C48C23}"/>
              </a:ext>
            </a:extLst>
          </p:cNvPr>
          <p:cNvSpPr txBox="1"/>
          <p:nvPr/>
        </p:nvSpPr>
        <p:spPr>
          <a:xfrm>
            <a:off x="6579204" y="2874746"/>
            <a:ext cx="439544" cy="707886"/>
          </a:xfrm>
          <a:prstGeom prst="rect">
            <a:avLst/>
          </a:prstGeom>
          <a:noFill/>
        </p:spPr>
        <p:txBody>
          <a:bodyPr wrap="none" rtlCol="0">
            <a:spAutoFit/>
          </a:bodyPr>
          <a:lstStyle/>
          <a:p>
            <a:r>
              <a:rPr lang="en-GB" sz="4000" b="1" dirty="0"/>
              <a:t>=</a:t>
            </a:r>
            <a:endParaRPr lang="en-GB" b="1" dirty="0"/>
          </a:p>
        </p:txBody>
      </p:sp>
      <p:sp>
        <p:nvSpPr>
          <p:cNvPr id="16" name="Content Placeholder 2">
            <a:extLst>
              <a:ext uri="{FF2B5EF4-FFF2-40B4-BE49-F238E27FC236}">
                <a16:creationId xmlns:a16="http://schemas.microsoft.com/office/drawing/2014/main" id="{BD67DE57-9B08-D045-9A69-8A746E29742C}"/>
              </a:ext>
            </a:extLst>
          </p:cNvPr>
          <p:cNvSpPr txBox="1">
            <a:spLocks/>
          </p:cNvSpPr>
          <p:nvPr/>
        </p:nvSpPr>
        <p:spPr>
          <a:xfrm>
            <a:off x="1057330" y="984861"/>
            <a:ext cx="7672758" cy="145179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Because transformers need to supply apparent power and not just active power, they are rated for apparent power i.e. VA. Most transformers are rated in the thousands of Volt-Amperes so you will mostly see kVA ratings.</a:t>
            </a:r>
          </a:p>
        </p:txBody>
      </p:sp>
    </p:spTree>
    <p:custDataLst>
      <p:tags r:id="rId1"/>
    </p:custDataLst>
    <p:extLst>
      <p:ext uri="{BB962C8B-B14F-4D97-AF65-F5344CB8AC3E}">
        <p14:creationId xmlns:p14="http://schemas.microsoft.com/office/powerpoint/2010/main" val="821448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Power factor calculations</a:t>
            </a:r>
          </a:p>
        </p:txBody>
      </p:sp>
      <p:sp>
        <p:nvSpPr>
          <p:cNvPr id="3" name="Content Placeholder 2"/>
          <p:cNvSpPr>
            <a:spLocks noGrp="1"/>
          </p:cNvSpPr>
          <p:nvPr>
            <p:ph idx="1"/>
          </p:nvPr>
        </p:nvSpPr>
        <p:spPr>
          <a:xfrm>
            <a:off x="1057329" y="942966"/>
            <a:ext cx="7672759" cy="3519306"/>
          </a:xfrm>
        </p:spPr>
        <p:txBody>
          <a:bodyPr>
            <a:noAutofit/>
          </a:bodyPr>
          <a:lstStyle/>
          <a:p>
            <a:pPr marL="0" indent="0">
              <a:buNone/>
            </a:pPr>
            <a:r>
              <a:rPr lang="en-US" sz="2400" dirty="0"/>
              <a:t>A single phase transformer has a supply voltage of 480V and a primary current of 20A at full load. The secondary current is 7A. There are 600 turns on the primary coil. Calculate the:</a:t>
            </a:r>
          </a:p>
          <a:p>
            <a:pPr marL="457200" indent="-457200">
              <a:buFont typeface="+mj-lt"/>
              <a:buAutoNum type="alphaLcParenR"/>
            </a:pPr>
            <a:r>
              <a:rPr lang="en-US" sz="2400" dirty="0"/>
              <a:t>Turns ratio</a:t>
            </a:r>
          </a:p>
          <a:p>
            <a:pPr marL="457200" indent="-457200">
              <a:buFont typeface="+mj-lt"/>
              <a:buAutoNum type="alphaLcParenR"/>
            </a:pPr>
            <a:r>
              <a:rPr lang="en-US" sz="2400" dirty="0"/>
              <a:t>Number of secondary turns</a:t>
            </a:r>
          </a:p>
          <a:p>
            <a:pPr marL="457200" indent="-457200">
              <a:buFont typeface="+mj-lt"/>
              <a:buAutoNum type="alphaLcParenR"/>
            </a:pPr>
            <a:r>
              <a:rPr lang="en-US" sz="2400" dirty="0"/>
              <a:t>Secondary voltage</a:t>
            </a:r>
          </a:p>
          <a:p>
            <a:pPr marL="457200" indent="-457200">
              <a:buFont typeface="+mj-lt"/>
              <a:buAutoNum type="alphaLcParenR"/>
            </a:pPr>
            <a:r>
              <a:rPr lang="en-US" sz="2400" dirty="0"/>
              <a:t>Power if the power factor is 0.8</a:t>
            </a:r>
            <a:endParaRPr lang="en-GB" sz="2400" dirty="0"/>
          </a:p>
        </p:txBody>
      </p:sp>
      <p:sp>
        <p:nvSpPr>
          <p:cNvPr id="5" name="Rounded Rectangle 4">
            <a:extLst>
              <a:ext uri="{FF2B5EF4-FFF2-40B4-BE49-F238E27FC236}">
                <a16:creationId xmlns:a16="http://schemas.microsoft.com/office/drawing/2014/main" id="{3CA8BB3B-17E8-774F-AD68-3731A56DD9D1}"/>
              </a:ext>
            </a:extLst>
          </p:cNvPr>
          <p:cNvSpPr/>
          <p:nvPr/>
        </p:nvSpPr>
        <p:spPr>
          <a:xfrm>
            <a:off x="7126720" y="3778613"/>
            <a:ext cx="281786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Solution</a:t>
            </a:r>
          </a:p>
        </p:txBody>
      </p:sp>
      <p:sp>
        <p:nvSpPr>
          <p:cNvPr id="6" name="Rectangle 5">
            <a:extLst>
              <a:ext uri="{FF2B5EF4-FFF2-40B4-BE49-F238E27FC236}">
                <a16:creationId xmlns:a16="http://schemas.microsoft.com/office/drawing/2014/main" id="{062AD710-1B08-0949-B0C3-09E2A66C7787}"/>
              </a:ext>
            </a:extLst>
          </p:cNvPr>
          <p:cNvSpPr/>
          <p:nvPr/>
        </p:nvSpPr>
        <p:spPr>
          <a:xfrm>
            <a:off x="1057330" y="3834031"/>
            <a:ext cx="5612412" cy="830997"/>
          </a:xfrm>
          <a:prstGeom prst="rect">
            <a:avLst/>
          </a:prstGeom>
          <a:solidFill>
            <a:schemeClr val="tx2">
              <a:lumMod val="40000"/>
              <a:lumOff val="60000"/>
            </a:schemeClr>
          </a:solidFill>
        </p:spPr>
        <p:txBody>
          <a:bodyPr wrap="square">
            <a:spAutoFit/>
          </a:bodyPr>
          <a:lstStyle/>
          <a:p>
            <a:r>
              <a:rPr lang="en-GB" sz="2400" i="1" dirty="0"/>
              <a:t>Try answer these questions, then watch the video solution.</a:t>
            </a:r>
          </a:p>
        </p:txBody>
      </p:sp>
      <p:pic>
        <p:nvPicPr>
          <p:cNvPr id="8" name="Graphic 7" descr="User">
            <a:extLst>
              <a:ext uri="{FF2B5EF4-FFF2-40B4-BE49-F238E27FC236}">
                <a16:creationId xmlns:a16="http://schemas.microsoft.com/office/drawing/2014/main" id="{042DD9C8-33F6-FC4B-AC11-0F4D883408B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3778613"/>
            <a:ext cx="854046" cy="854046"/>
          </a:xfrm>
          <a:prstGeom prst="rect">
            <a:avLst/>
          </a:prstGeom>
        </p:spPr>
      </p:pic>
    </p:spTree>
    <p:custDataLst>
      <p:tags r:id="rId1"/>
    </p:custDataLst>
    <p:extLst>
      <p:ext uri="{BB962C8B-B14F-4D97-AF65-F5344CB8AC3E}">
        <p14:creationId xmlns:p14="http://schemas.microsoft.com/office/powerpoint/2010/main" val="1425942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Try these!</a:t>
            </a:r>
          </a:p>
        </p:txBody>
      </p:sp>
      <p:sp>
        <p:nvSpPr>
          <p:cNvPr id="3" name="Content Placeholder 2"/>
          <p:cNvSpPr>
            <a:spLocks noGrp="1"/>
          </p:cNvSpPr>
          <p:nvPr>
            <p:ph idx="1"/>
          </p:nvPr>
        </p:nvSpPr>
        <p:spPr>
          <a:xfrm>
            <a:off x="1057329" y="942966"/>
            <a:ext cx="4929557" cy="2860505"/>
          </a:xfrm>
        </p:spPr>
        <p:txBody>
          <a:bodyPr>
            <a:noAutofit/>
          </a:bodyPr>
          <a:lstStyle/>
          <a:p>
            <a:pPr marL="0" indent="0">
              <a:buNone/>
            </a:pPr>
            <a:r>
              <a:rPr lang="en-GB" sz="2400" dirty="0"/>
              <a:t>Try the next few questions using the transformer and power equations on your own.</a:t>
            </a:r>
          </a:p>
        </p:txBody>
      </p:sp>
      <p:pic>
        <p:nvPicPr>
          <p:cNvPr id="4" name="Picture 3">
            <a:extLst>
              <a:ext uri="{FF2B5EF4-FFF2-40B4-BE49-F238E27FC236}">
                <a16:creationId xmlns:a16="http://schemas.microsoft.com/office/drawing/2014/main" id="{26C575F5-F1A4-634C-8E3D-2AC20EC901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4107" y="694993"/>
            <a:ext cx="2475981" cy="4060834"/>
          </a:xfrm>
          <a:prstGeom prst="rect">
            <a:avLst/>
          </a:prstGeom>
        </p:spPr>
      </p:pic>
    </p:spTree>
    <p:custDataLst>
      <p:tags r:id="rId1"/>
    </p:custDataLst>
    <p:extLst>
      <p:ext uri="{BB962C8B-B14F-4D97-AF65-F5344CB8AC3E}">
        <p14:creationId xmlns:p14="http://schemas.microsoft.com/office/powerpoint/2010/main" val="327725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7</a:t>
            </a:r>
          </a:p>
        </p:txBody>
      </p:sp>
      <p:sp>
        <p:nvSpPr>
          <p:cNvPr id="3" name="Content Placeholder 2"/>
          <p:cNvSpPr>
            <a:spLocks noGrp="1"/>
          </p:cNvSpPr>
          <p:nvPr>
            <p:ph idx="1"/>
          </p:nvPr>
        </p:nvSpPr>
        <p:spPr>
          <a:xfrm>
            <a:off x="1057329" y="942966"/>
            <a:ext cx="7672759" cy="3519306"/>
          </a:xfrm>
        </p:spPr>
        <p:txBody>
          <a:bodyPr>
            <a:noAutofit/>
          </a:bodyPr>
          <a:lstStyle/>
          <a:p>
            <a:pPr marL="0" indent="0">
              <a:buNone/>
            </a:pPr>
            <a:r>
              <a:rPr lang="en-GB" sz="2400" dirty="0"/>
              <a:t>A single phase transformer powers a factory with a total active power requirement of 2.3kW and a power factor of 0.866. What is the minimum rating this transformer should have?</a:t>
            </a:r>
          </a:p>
        </p:txBody>
      </p:sp>
      <p:sp>
        <p:nvSpPr>
          <p:cNvPr id="5" name="Rounded Rectangle 4">
            <a:extLst>
              <a:ext uri="{FF2B5EF4-FFF2-40B4-BE49-F238E27FC236}">
                <a16:creationId xmlns:a16="http://schemas.microsoft.com/office/drawing/2014/main" id="{3CA8BB3B-17E8-774F-AD68-3731A56DD9D1}"/>
              </a:ext>
            </a:extLst>
          </p:cNvPr>
          <p:cNvSpPr/>
          <p:nvPr/>
        </p:nvSpPr>
        <p:spPr>
          <a:xfrm>
            <a:off x="7126720" y="3520441"/>
            <a:ext cx="281786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Solution</a:t>
            </a:r>
          </a:p>
        </p:txBody>
      </p:sp>
    </p:spTree>
    <p:custDataLst>
      <p:tags r:id="rId1"/>
    </p:custDataLst>
    <p:extLst>
      <p:ext uri="{BB962C8B-B14F-4D97-AF65-F5344CB8AC3E}">
        <p14:creationId xmlns:p14="http://schemas.microsoft.com/office/powerpoint/2010/main" val="1026656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8</a:t>
            </a:r>
          </a:p>
        </p:txBody>
      </p:sp>
      <p:sp>
        <p:nvSpPr>
          <p:cNvPr id="3" name="Content Placeholder 2"/>
          <p:cNvSpPr>
            <a:spLocks noGrp="1"/>
          </p:cNvSpPr>
          <p:nvPr>
            <p:ph idx="1"/>
          </p:nvPr>
        </p:nvSpPr>
        <p:spPr>
          <a:xfrm>
            <a:off x="1057329" y="942966"/>
            <a:ext cx="7672759" cy="3519306"/>
          </a:xfrm>
        </p:spPr>
        <p:txBody>
          <a:bodyPr>
            <a:noAutofit/>
          </a:bodyPr>
          <a:lstStyle/>
          <a:p>
            <a:pPr marL="0" indent="0">
              <a:buNone/>
            </a:pPr>
            <a:r>
              <a:rPr lang="en-GB" sz="2400" dirty="0"/>
              <a:t>At full load, a single phase transformer has a secondary current of 21A and a primary : secondary turn ratio of 30 : 1.</a:t>
            </a:r>
          </a:p>
          <a:p>
            <a:pPr marL="457200" indent="-457200">
              <a:buFont typeface="+mj-lt"/>
              <a:buAutoNum type="alphaLcParenR"/>
            </a:pPr>
            <a:r>
              <a:rPr lang="en-GB" sz="2400" dirty="0"/>
              <a:t>If the supply voltage is 10kV, what is the transformer’s rating?</a:t>
            </a:r>
          </a:p>
          <a:p>
            <a:pPr marL="457200" indent="-457200">
              <a:buFont typeface="+mj-lt"/>
              <a:buAutoNum type="alphaLcParenR"/>
            </a:pPr>
            <a:r>
              <a:rPr lang="en-GB" sz="2400" dirty="0"/>
              <a:t>It the power factor of the load is 0.896, what is the load’s active power requirement?</a:t>
            </a:r>
          </a:p>
        </p:txBody>
      </p:sp>
      <p:sp>
        <p:nvSpPr>
          <p:cNvPr id="5" name="Rounded Rectangle 4">
            <a:extLst>
              <a:ext uri="{FF2B5EF4-FFF2-40B4-BE49-F238E27FC236}">
                <a16:creationId xmlns:a16="http://schemas.microsoft.com/office/drawing/2014/main" id="{3CA8BB3B-17E8-774F-AD68-3731A56DD9D1}"/>
              </a:ext>
            </a:extLst>
          </p:cNvPr>
          <p:cNvSpPr/>
          <p:nvPr/>
        </p:nvSpPr>
        <p:spPr>
          <a:xfrm>
            <a:off x="7126720" y="3520441"/>
            <a:ext cx="281786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Solution</a:t>
            </a:r>
          </a:p>
        </p:txBody>
      </p:sp>
    </p:spTree>
    <p:custDataLst>
      <p:tags r:id="rId1"/>
    </p:custDataLst>
    <p:extLst>
      <p:ext uri="{BB962C8B-B14F-4D97-AF65-F5344CB8AC3E}">
        <p14:creationId xmlns:p14="http://schemas.microsoft.com/office/powerpoint/2010/main" val="1027546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9</a:t>
            </a:r>
          </a:p>
        </p:txBody>
      </p:sp>
      <p:sp>
        <p:nvSpPr>
          <p:cNvPr id="3" name="Content Placeholder 2"/>
          <p:cNvSpPr>
            <a:spLocks noGrp="1"/>
          </p:cNvSpPr>
          <p:nvPr>
            <p:ph idx="1"/>
          </p:nvPr>
        </p:nvSpPr>
        <p:spPr>
          <a:xfrm>
            <a:off x="1057330" y="942966"/>
            <a:ext cx="6239942" cy="3519306"/>
          </a:xfrm>
        </p:spPr>
        <p:txBody>
          <a:bodyPr>
            <a:noAutofit/>
          </a:bodyPr>
          <a:lstStyle/>
          <a:p>
            <a:pPr marL="0" indent="0">
              <a:buNone/>
            </a:pPr>
            <a:r>
              <a:rPr lang="en-GB" sz="2400" dirty="0"/>
              <a:t>A 12kVA transformer is ordered to provide power to a load that has an active power requirement of 26.6A at 380V. The supply voltage is </a:t>
            </a:r>
          </a:p>
          <a:p>
            <a:pPr marL="457200" indent="-457200">
              <a:buFont typeface="+mj-lt"/>
              <a:buAutoNum type="alphaLcParenR"/>
            </a:pPr>
            <a:r>
              <a:rPr lang="en-GB" sz="2400" dirty="0"/>
              <a:t>It is discovered that the load’s power factor is 0.823. Will this transformer be suitable?</a:t>
            </a:r>
          </a:p>
          <a:p>
            <a:pPr marL="457200" indent="-457200">
              <a:buFont typeface="+mj-lt"/>
              <a:buAutoNum type="alphaLcParenR"/>
            </a:pPr>
            <a:r>
              <a:rPr lang="en-GB" sz="2400" dirty="0"/>
              <a:t>If your answer to part a) is “no” what must the load’s power factor be reduced to for this transformer to safely operate?</a:t>
            </a:r>
          </a:p>
          <a:p>
            <a:pPr marL="457200" indent="-457200">
              <a:buFont typeface="+mj-lt"/>
              <a:buAutoNum type="alphaLcParenR"/>
            </a:pPr>
            <a:r>
              <a:rPr lang="en-GB" sz="2400" dirty="0"/>
              <a:t>If the supply voltage is 11kV, what will the primary current be at this new power factor?</a:t>
            </a:r>
          </a:p>
        </p:txBody>
      </p:sp>
      <p:sp>
        <p:nvSpPr>
          <p:cNvPr id="5" name="Rounded Rectangle 4">
            <a:extLst>
              <a:ext uri="{FF2B5EF4-FFF2-40B4-BE49-F238E27FC236}">
                <a16:creationId xmlns:a16="http://schemas.microsoft.com/office/drawing/2014/main" id="{3CA8BB3B-17E8-774F-AD68-3731A56DD9D1}"/>
              </a:ext>
            </a:extLst>
          </p:cNvPr>
          <p:cNvSpPr/>
          <p:nvPr/>
        </p:nvSpPr>
        <p:spPr>
          <a:xfrm>
            <a:off x="7297272" y="3815412"/>
            <a:ext cx="281786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Solution</a:t>
            </a:r>
          </a:p>
        </p:txBody>
      </p:sp>
    </p:spTree>
    <p:custDataLst>
      <p:tags r:id="rId1"/>
    </p:custDataLst>
    <p:extLst>
      <p:ext uri="{BB962C8B-B14F-4D97-AF65-F5344CB8AC3E}">
        <p14:creationId xmlns:p14="http://schemas.microsoft.com/office/powerpoint/2010/main" val="94047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911932"/>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you will be able to:</a:t>
            </a:r>
          </a:p>
          <a:p>
            <a:pPr marL="457200" indent="-457200">
              <a:buFont typeface="+mj-lt"/>
              <a:buAutoNum type="arabicPeriod"/>
            </a:pPr>
            <a:r>
              <a:rPr lang="en-GB" sz="2400" dirty="0"/>
              <a:t>Explain and describe the differences between open core, closed core, shell type  and auto-transformers;</a:t>
            </a:r>
          </a:p>
          <a:p>
            <a:pPr marL="457200" indent="-457200">
              <a:buFont typeface="+mj-lt"/>
              <a:buAutoNum type="arabicPeriod"/>
            </a:pPr>
            <a:r>
              <a:rPr lang="en-GB" sz="2400" dirty="0"/>
              <a:t>Do power, current, voltage and turn calculations with double wound and aut0-transformers;</a:t>
            </a:r>
          </a:p>
          <a:p>
            <a:pPr marL="457200" indent="-457200">
              <a:buFont typeface="+mj-lt"/>
              <a:buAutoNum type="arabicPeriod"/>
            </a:pPr>
            <a:r>
              <a:rPr lang="en-GB" sz="2400" dirty="0"/>
              <a:t>Explain transformer losses how transformer cooling systems work;</a:t>
            </a:r>
          </a:p>
          <a:p>
            <a:pPr marL="457200" indent="-457200">
              <a:buFont typeface="+mj-lt"/>
              <a:buAutoNum type="arabicPeriod"/>
            </a:pPr>
            <a:r>
              <a:rPr lang="en-GB" sz="2400" dirty="0"/>
              <a:t>Explain why transformers are rated in kVA; and</a:t>
            </a:r>
          </a:p>
          <a:p>
            <a:pPr marL="457200" indent="-457200">
              <a:buFont typeface="+mj-lt"/>
              <a:buAutoNum type="arabicPeriod"/>
            </a:pPr>
            <a:r>
              <a:rPr lang="en-GB" sz="2400" dirty="0"/>
              <a:t>Discuss the use of instrument transformers.</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10</a:t>
            </a:r>
          </a:p>
        </p:txBody>
      </p:sp>
      <p:sp>
        <p:nvSpPr>
          <p:cNvPr id="3" name="Content Placeholder 2"/>
          <p:cNvSpPr>
            <a:spLocks noGrp="1"/>
          </p:cNvSpPr>
          <p:nvPr>
            <p:ph idx="1"/>
          </p:nvPr>
        </p:nvSpPr>
        <p:spPr>
          <a:xfrm>
            <a:off x="1057330" y="942966"/>
            <a:ext cx="7672758" cy="3519306"/>
          </a:xfrm>
        </p:spPr>
        <p:txBody>
          <a:bodyPr>
            <a:noAutofit/>
          </a:bodyPr>
          <a:lstStyle/>
          <a:p>
            <a:pPr marL="0" indent="0">
              <a:buNone/>
            </a:pPr>
            <a:r>
              <a:rPr lang="en-GB" sz="2400" dirty="0"/>
              <a:t>Calculate the power factor if the active power in a circuit is 45.6kW and the reactive power is 18.87kVAR.</a:t>
            </a:r>
          </a:p>
        </p:txBody>
      </p:sp>
      <p:sp>
        <p:nvSpPr>
          <p:cNvPr id="5" name="Rounded Rectangle 4">
            <a:extLst>
              <a:ext uri="{FF2B5EF4-FFF2-40B4-BE49-F238E27FC236}">
                <a16:creationId xmlns:a16="http://schemas.microsoft.com/office/drawing/2014/main" id="{3CA8BB3B-17E8-774F-AD68-3731A56DD9D1}"/>
              </a:ext>
            </a:extLst>
          </p:cNvPr>
          <p:cNvSpPr/>
          <p:nvPr/>
        </p:nvSpPr>
        <p:spPr>
          <a:xfrm>
            <a:off x="7297272" y="3815412"/>
            <a:ext cx="281786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Solution</a:t>
            </a:r>
          </a:p>
        </p:txBody>
      </p:sp>
    </p:spTree>
    <p:custDataLst>
      <p:tags r:id="rId1"/>
    </p:custDataLst>
    <p:extLst>
      <p:ext uri="{BB962C8B-B14F-4D97-AF65-F5344CB8AC3E}">
        <p14:creationId xmlns:p14="http://schemas.microsoft.com/office/powerpoint/2010/main" val="2517934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Do transformers loose energy?</a:t>
            </a:r>
          </a:p>
        </p:txBody>
      </p:sp>
      <p:sp>
        <p:nvSpPr>
          <p:cNvPr id="3" name="Content Placeholder 2"/>
          <p:cNvSpPr>
            <a:spLocks noGrp="1"/>
          </p:cNvSpPr>
          <p:nvPr>
            <p:ph idx="1"/>
          </p:nvPr>
        </p:nvSpPr>
        <p:spPr>
          <a:xfrm>
            <a:off x="1122531" y="1091870"/>
            <a:ext cx="7607557" cy="2053666"/>
          </a:xfrm>
        </p:spPr>
        <p:txBody>
          <a:bodyPr>
            <a:noAutofit/>
          </a:bodyPr>
          <a:lstStyle/>
          <a:p>
            <a:pPr marL="0" indent="0" algn="just">
              <a:buNone/>
            </a:pPr>
            <a:r>
              <a:rPr lang="en-US" sz="2400" dirty="0"/>
              <a:t>We said in the previous unit that transformers are such efficient machines that we usually ignore power losses in calculations. Most transformers are 95% to 99% efficient, meaning that up to 99% of the primary power gets transferred to the secondary coil. But no transformer is perfect and there are always some losses. </a:t>
            </a:r>
            <a:endParaRPr lang="en-GB" sz="2400" dirty="0"/>
          </a:p>
        </p:txBody>
      </p:sp>
      <p:sp>
        <p:nvSpPr>
          <p:cNvPr id="8" name="Rectangle 7">
            <a:extLst>
              <a:ext uri="{FF2B5EF4-FFF2-40B4-BE49-F238E27FC236}">
                <a16:creationId xmlns:a16="http://schemas.microsoft.com/office/drawing/2014/main" id="{A14E36B3-AAB6-1544-B09F-673576FC111B}"/>
              </a:ext>
            </a:extLst>
          </p:cNvPr>
          <p:cNvSpPr/>
          <p:nvPr/>
        </p:nvSpPr>
        <p:spPr>
          <a:xfrm>
            <a:off x="1122530" y="3145536"/>
            <a:ext cx="7607557" cy="461665"/>
          </a:xfrm>
          <a:prstGeom prst="rect">
            <a:avLst/>
          </a:prstGeom>
          <a:solidFill>
            <a:schemeClr val="tx2">
              <a:lumMod val="40000"/>
              <a:lumOff val="60000"/>
            </a:schemeClr>
          </a:solidFill>
        </p:spPr>
        <p:txBody>
          <a:bodyPr wrap="square">
            <a:spAutoFit/>
          </a:bodyPr>
          <a:lstStyle/>
          <a:p>
            <a:r>
              <a:rPr lang="en-GB" sz="2400" i="1" dirty="0"/>
              <a:t>Click the buttons to learn about the 2 main types of losses.</a:t>
            </a:r>
          </a:p>
        </p:txBody>
      </p:sp>
      <p:pic>
        <p:nvPicPr>
          <p:cNvPr id="9" name="Graphic 8" descr="User">
            <a:extLst>
              <a:ext uri="{FF2B5EF4-FFF2-40B4-BE49-F238E27FC236}">
                <a16:creationId xmlns:a16="http://schemas.microsoft.com/office/drawing/2014/main" id="{488811B8-00A4-0B4E-91AE-7CAD6A2FC83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49345"/>
            <a:ext cx="854046" cy="854046"/>
          </a:xfrm>
          <a:prstGeom prst="rect">
            <a:avLst/>
          </a:prstGeom>
        </p:spPr>
      </p:pic>
      <p:sp>
        <p:nvSpPr>
          <p:cNvPr id="6" name="Rounded Rectangle 5">
            <a:extLst>
              <a:ext uri="{FF2B5EF4-FFF2-40B4-BE49-F238E27FC236}">
                <a16:creationId xmlns:a16="http://schemas.microsoft.com/office/drawing/2014/main" id="{60BEBFA3-801A-2B46-9844-CFD5B3807B8E}"/>
              </a:ext>
            </a:extLst>
          </p:cNvPr>
          <p:cNvSpPr/>
          <p:nvPr/>
        </p:nvSpPr>
        <p:spPr>
          <a:xfrm>
            <a:off x="1225792" y="3803391"/>
            <a:ext cx="2299132" cy="94183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Copper losses</a:t>
            </a:r>
          </a:p>
        </p:txBody>
      </p:sp>
      <p:sp>
        <p:nvSpPr>
          <p:cNvPr id="7" name="Rounded Rectangle 6">
            <a:extLst>
              <a:ext uri="{FF2B5EF4-FFF2-40B4-BE49-F238E27FC236}">
                <a16:creationId xmlns:a16="http://schemas.microsoft.com/office/drawing/2014/main" id="{387C76AB-8A5B-CE45-A991-7FF6658FB8B7}"/>
              </a:ext>
            </a:extLst>
          </p:cNvPr>
          <p:cNvSpPr/>
          <p:nvPr/>
        </p:nvSpPr>
        <p:spPr>
          <a:xfrm>
            <a:off x="3828373" y="3803389"/>
            <a:ext cx="2299132" cy="941831"/>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Core losses – Eddy currents</a:t>
            </a:r>
          </a:p>
        </p:txBody>
      </p:sp>
      <p:sp>
        <p:nvSpPr>
          <p:cNvPr id="10" name="Rounded Rectangle 9">
            <a:extLst>
              <a:ext uri="{FF2B5EF4-FFF2-40B4-BE49-F238E27FC236}">
                <a16:creationId xmlns:a16="http://schemas.microsoft.com/office/drawing/2014/main" id="{738B6B66-6B30-3447-9A8A-9F4446132EA8}"/>
              </a:ext>
            </a:extLst>
          </p:cNvPr>
          <p:cNvSpPr/>
          <p:nvPr/>
        </p:nvSpPr>
        <p:spPr>
          <a:xfrm>
            <a:off x="6430955" y="3803389"/>
            <a:ext cx="2299132"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Core losses – Hysteresis</a:t>
            </a:r>
          </a:p>
        </p:txBody>
      </p:sp>
    </p:spTree>
    <p:custDataLst>
      <p:tags r:id="rId1"/>
    </p:custDataLst>
    <p:extLst>
      <p:ext uri="{BB962C8B-B14F-4D97-AF65-F5344CB8AC3E}">
        <p14:creationId xmlns:p14="http://schemas.microsoft.com/office/powerpoint/2010/main" val="662696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Copper losses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18877" y="1098652"/>
                <a:ext cx="5308977" cy="4204868"/>
              </a:xfrm>
            </p:spPr>
            <p:txBody>
              <a:bodyPr>
                <a:noAutofit/>
              </a:bodyPr>
              <a:lstStyle/>
              <a:p>
                <a:pPr marL="0" indent="0" algn="just">
                  <a:buNone/>
                </a:pPr>
                <a:r>
                  <a:rPr lang="en-GB" sz="2400" dirty="0"/>
                  <a:t>Copper is a really good conductor but it is not perfect. As current flows through the coils, it heats up and this heat is lost energy or power. We know that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𝐼</m:t>
                    </m:r>
                  </m:oMath>
                </a14:m>
                <a:r>
                  <a:rPr lang="en-GB" sz="2400" dirty="0"/>
                  <a:t> and that </a:t>
                </a:r>
                <a14:m>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m:t>
                    </m:r>
                  </m:oMath>
                </a14:m>
                <a:r>
                  <a:rPr lang="en-GB" sz="2400" dirty="0"/>
                  <a:t>. Therefore we can calculate this power loss by using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𝐼</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𝐼</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𝑅</m:t>
                    </m:r>
                  </m:oMath>
                </a14:m>
                <a:r>
                  <a:rPr lang="en-GB" sz="2400" dirty="0"/>
                  <a:t>.</a:t>
                </a:r>
              </a:p>
              <a:p>
                <a:pPr marL="0" indent="0" algn="just">
                  <a:buNone/>
                </a:pPr>
                <a:r>
                  <a:rPr lang="en-GB" sz="2400" dirty="0"/>
                  <a:t>A good way to minimise copper losses is to use thicker cable. Thicker cables have less resistance (but they do cost more). Copper losses are highest under full load.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18877" y="1098652"/>
                <a:ext cx="5308977" cy="4204868"/>
              </a:xfrm>
              <a:blipFill>
                <a:blip r:embed="rId4"/>
                <a:stretch>
                  <a:fillRect l="-1914" t="-1807" r="-1675"/>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B99F6C3C-84CD-5541-922A-B12D626530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727" y="1098652"/>
            <a:ext cx="3948150" cy="2632100"/>
          </a:xfrm>
          <a:prstGeom prst="rect">
            <a:avLst/>
          </a:prstGeom>
        </p:spPr>
      </p:pic>
    </p:spTree>
    <p:custDataLst>
      <p:tags r:id="rId1"/>
    </p:custDataLst>
    <p:extLst>
      <p:ext uri="{BB962C8B-B14F-4D97-AF65-F5344CB8AC3E}">
        <p14:creationId xmlns:p14="http://schemas.microsoft.com/office/powerpoint/2010/main" val="2151035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Core losses – Eddy currents</a:t>
            </a:r>
          </a:p>
        </p:txBody>
      </p:sp>
      <p:sp>
        <p:nvSpPr>
          <p:cNvPr id="3" name="Content Placeholder 2"/>
          <p:cNvSpPr>
            <a:spLocks noGrp="1"/>
          </p:cNvSpPr>
          <p:nvPr>
            <p:ph idx="1"/>
          </p:nvPr>
        </p:nvSpPr>
        <p:spPr>
          <a:xfrm>
            <a:off x="1122531" y="1091870"/>
            <a:ext cx="7607557" cy="3697106"/>
          </a:xfrm>
        </p:spPr>
        <p:txBody>
          <a:bodyPr>
            <a:noAutofit/>
          </a:bodyPr>
          <a:lstStyle/>
          <a:p>
            <a:pPr marL="0" indent="0" algn="just">
              <a:buNone/>
            </a:pPr>
            <a:r>
              <a:rPr lang="en-US" sz="2400" dirty="0"/>
              <a:t>The magnetic field that induces a current in the coils, also induces small currents in the iron core called </a:t>
            </a:r>
            <a:r>
              <a:rPr lang="en-US" sz="2400" b="1" dirty="0"/>
              <a:t>eddy currents</a:t>
            </a:r>
            <a:r>
              <a:rPr lang="en-US" sz="2400" dirty="0"/>
              <a:t>. These heat up the core and, again, result in a loss of power.</a:t>
            </a:r>
          </a:p>
          <a:p>
            <a:pPr marL="0" indent="0" algn="just">
              <a:buNone/>
            </a:pPr>
            <a:r>
              <a:rPr lang="en-US" sz="2400" dirty="0"/>
              <a:t>Eddy currents can be reduced by increasing the resistance of the iron core to eddy currents. This is done by making it out of many insulated thin strips of metal instead of 1 sold chunk. These strips are called laminations.</a:t>
            </a:r>
          </a:p>
        </p:txBody>
      </p:sp>
      <p:pic>
        <p:nvPicPr>
          <p:cNvPr id="4" name="Picture 3">
            <a:extLst>
              <a:ext uri="{FF2B5EF4-FFF2-40B4-BE49-F238E27FC236}">
                <a16:creationId xmlns:a16="http://schemas.microsoft.com/office/drawing/2014/main" id="{D5F343B7-BF19-FD46-AFC5-92D73BF98D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2432" y="3112563"/>
            <a:ext cx="4496943" cy="2032619"/>
          </a:xfrm>
          <a:prstGeom prst="rect">
            <a:avLst/>
          </a:prstGeom>
        </p:spPr>
      </p:pic>
      <p:sp>
        <p:nvSpPr>
          <p:cNvPr id="5" name="Rounded Rectangle 4">
            <a:extLst>
              <a:ext uri="{FF2B5EF4-FFF2-40B4-BE49-F238E27FC236}">
                <a16:creationId xmlns:a16="http://schemas.microsoft.com/office/drawing/2014/main" id="{B344A44A-22E7-D546-93E9-8010A0AB39A1}"/>
              </a:ext>
            </a:extLst>
          </p:cNvPr>
          <p:cNvSpPr/>
          <p:nvPr/>
        </p:nvSpPr>
        <p:spPr>
          <a:xfrm>
            <a:off x="1564268" y="3847145"/>
            <a:ext cx="3329441" cy="941831"/>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more about eddy currents</a:t>
            </a:r>
          </a:p>
        </p:txBody>
      </p:sp>
    </p:spTree>
    <p:custDataLst>
      <p:tags r:id="rId1"/>
    </p:custDataLst>
    <p:extLst>
      <p:ext uri="{BB962C8B-B14F-4D97-AF65-F5344CB8AC3E}">
        <p14:creationId xmlns:p14="http://schemas.microsoft.com/office/powerpoint/2010/main" val="1613740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Core losses - Hysteresis</a:t>
            </a:r>
          </a:p>
        </p:txBody>
      </p:sp>
      <p:sp>
        <p:nvSpPr>
          <p:cNvPr id="3" name="Content Placeholder 2"/>
          <p:cNvSpPr>
            <a:spLocks noGrp="1"/>
          </p:cNvSpPr>
          <p:nvPr>
            <p:ph idx="1"/>
          </p:nvPr>
        </p:nvSpPr>
        <p:spPr>
          <a:xfrm>
            <a:off x="1122531" y="1091870"/>
            <a:ext cx="5400189" cy="3697106"/>
          </a:xfrm>
        </p:spPr>
        <p:txBody>
          <a:bodyPr>
            <a:noAutofit/>
          </a:bodyPr>
          <a:lstStyle/>
          <a:p>
            <a:pPr marL="0" indent="0" algn="just">
              <a:buNone/>
            </a:pPr>
            <a:r>
              <a:rPr lang="en-US" sz="2400" dirty="0"/>
              <a:t>Every time the AC supply reverses direction, the magnetic field reverses polarity. This reversal uses energy. This energy loss is called </a:t>
            </a:r>
            <a:r>
              <a:rPr lang="en-US" sz="2400" b="1" dirty="0"/>
              <a:t>hysteresis</a:t>
            </a:r>
            <a:r>
              <a:rPr lang="en-US" sz="2400" dirty="0"/>
              <a:t>.</a:t>
            </a:r>
          </a:p>
          <a:p>
            <a:pPr marL="0" indent="0" algn="just">
              <a:buNone/>
            </a:pPr>
            <a:r>
              <a:rPr lang="en-US" sz="2400" dirty="0"/>
              <a:t>You can think of hysteresis as the energy you need to use to change direction quickly.</a:t>
            </a:r>
          </a:p>
          <a:p>
            <a:pPr marL="0" indent="0">
              <a:buNone/>
            </a:pPr>
            <a:r>
              <a:rPr lang="en-ZA" sz="2400" dirty="0"/>
              <a:t>Some materials, such as silicone steel, change polarity easily, so that when such materials are used as core material, hysteresis loss is reduced to a minimum.</a:t>
            </a:r>
          </a:p>
          <a:p>
            <a:pPr marL="0" indent="0" algn="just">
              <a:buNone/>
            </a:pPr>
            <a:r>
              <a:rPr lang="en-US" sz="2400" dirty="0"/>
              <a:t> </a:t>
            </a:r>
          </a:p>
        </p:txBody>
      </p:sp>
      <p:pic>
        <p:nvPicPr>
          <p:cNvPr id="5" name="Picture 4">
            <a:extLst>
              <a:ext uri="{FF2B5EF4-FFF2-40B4-BE49-F238E27FC236}">
                <a16:creationId xmlns:a16="http://schemas.microsoft.com/office/drawing/2014/main" id="{2999202D-02DB-B84B-A6F7-4293F8C08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5764" y="1091870"/>
            <a:ext cx="3182957" cy="3175000"/>
          </a:xfrm>
          <a:prstGeom prst="rect">
            <a:avLst/>
          </a:prstGeom>
        </p:spPr>
      </p:pic>
    </p:spTree>
    <p:custDataLst>
      <p:tags r:id="rId1"/>
    </p:custDataLst>
    <p:extLst>
      <p:ext uri="{BB962C8B-B14F-4D97-AF65-F5344CB8AC3E}">
        <p14:creationId xmlns:p14="http://schemas.microsoft.com/office/powerpoint/2010/main" val="2605898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Transformer losses summary</a:t>
            </a:r>
          </a:p>
        </p:txBody>
      </p:sp>
      <p:sp>
        <p:nvSpPr>
          <p:cNvPr id="4" name="Rectangle 3">
            <a:extLst>
              <a:ext uri="{FF2B5EF4-FFF2-40B4-BE49-F238E27FC236}">
                <a16:creationId xmlns:a16="http://schemas.microsoft.com/office/drawing/2014/main" id="{6521E347-34D5-BE46-A855-7B02D697B51E}"/>
              </a:ext>
            </a:extLst>
          </p:cNvPr>
          <p:cNvSpPr/>
          <p:nvPr/>
        </p:nvSpPr>
        <p:spPr>
          <a:xfrm>
            <a:off x="5117650" y="1091869"/>
            <a:ext cx="4909754" cy="34804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YT06</a:t>
            </a:r>
          </a:p>
        </p:txBody>
      </p:sp>
      <p:sp>
        <p:nvSpPr>
          <p:cNvPr id="6" name="Rectangle 5">
            <a:extLst>
              <a:ext uri="{FF2B5EF4-FFF2-40B4-BE49-F238E27FC236}">
                <a16:creationId xmlns:a16="http://schemas.microsoft.com/office/drawing/2014/main" id="{2EB1A65C-3E84-C44D-86DC-D2E491BD7D32}"/>
              </a:ext>
            </a:extLst>
          </p:cNvPr>
          <p:cNvSpPr/>
          <p:nvPr/>
        </p:nvSpPr>
        <p:spPr>
          <a:xfrm>
            <a:off x="1104605" y="1134183"/>
            <a:ext cx="3929914" cy="1569660"/>
          </a:xfrm>
          <a:prstGeom prst="rect">
            <a:avLst/>
          </a:prstGeom>
          <a:solidFill>
            <a:schemeClr val="tx2">
              <a:lumMod val="40000"/>
              <a:lumOff val="60000"/>
            </a:schemeClr>
          </a:solidFill>
        </p:spPr>
        <p:txBody>
          <a:bodyPr wrap="square">
            <a:spAutoFit/>
          </a:bodyPr>
          <a:lstStyle/>
          <a:p>
            <a:r>
              <a:rPr lang="en-GB" sz="2400" i="1" dirty="0"/>
              <a:t>Watch the video for a great summary of the types of transformer losses that can occur.</a:t>
            </a:r>
          </a:p>
        </p:txBody>
      </p:sp>
      <p:pic>
        <p:nvPicPr>
          <p:cNvPr id="7" name="Graphic 6" descr="User">
            <a:extLst>
              <a:ext uri="{FF2B5EF4-FFF2-40B4-BE49-F238E27FC236}">
                <a16:creationId xmlns:a16="http://schemas.microsoft.com/office/drawing/2014/main" id="{1655E994-F5C1-3048-93A8-B3C0CFF5030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5355" y="1066585"/>
            <a:ext cx="854046" cy="854046"/>
          </a:xfrm>
          <a:prstGeom prst="rect">
            <a:avLst/>
          </a:prstGeom>
        </p:spPr>
      </p:pic>
    </p:spTree>
    <p:custDataLst>
      <p:tags r:id="rId1"/>
    </p:custDataLst>
    <p:extLst>
      <p:ext uri="{BB962C8B-B14F-4D97-AF65-F5344CB8AC3E}">
        <p14:creationId xmlns:p14="http://schemas.microsoft.com/office/powerpoint/2010/main" val="1631859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6A3819F-51C0-284A-9AF6-16E508C55B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4049" y="3042487"/>
            <a:ext cx="2780085" cy="1853390"/>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How do we cool transformers?</a:t>
            </a:r>
          </a:p>
        </p:txBody>
      </p:sp>
      <p:sp>
        <p:nvSpPr>
          <p:cNvPr id="3" name="Content Placeholder 2"/>
          <p:cNvSpPr>
            <a:spLocks noGrp="1"/>
          </p:cNvSpPr>
          <p:nvPr>
            <p:ph idx="1"/>
          </p:nvPr>
        </p:nvSpPr>
        <p:spPr>
          <a:xfrm>
            <a:off x="1122531" y="1091870"/>
            <a:ext cx="5400189" cy="2565730"/>
          </a:xfrm>
        </p:spPr>
        <p:txBody>
          <a:bodyPr>
            <a:noAutofit/>
          </a:bodyPr>
          <a:lstStyle/>
          <a:p>
            <a:pPr marL="0" indent="0" algn="just">
              <a:buNone/>
            </a:pPr>
            <a:r>
              <a:rPr lang="en-US" sz="2400" dirty="0"/>
              <a:t>Copper loses account for most of the energy lost by transformers and this is lost as heat.</a:t>
            </a:r>
          </a:p>
          <a:p>
            <a:pPr marL="0" indent="0" algn="just">
              <a:buNone/>
            </a:pPr>
            <a:r>
              <a:rPr lang="en-US" sz="2400" dirty="0"/>
              <a:t>We need to remove this heat otherwise the transformer might be damaged.</a:t>
            </a:r>
          </a:p>
          <a:p>
            <a:pPr marL="0" indent="0" algn="just">
              <a:buNone/>
            </a:pPr>
            <a:r>
              <a:rPr lang="en-US" sz="2400" dirty="0"/>
              <a:t>Smaller transformers use air cooling while larger ones use oil.</a:t>
            </a:r>
            <a:endParaRPr lang="en-ZA" sz="2400" dirty="0"/>
          </a:p>
          <a:p>
            <a:pPr marL="0" indent="0" algn="just">
              <a:buNone/>
            </a:pPr>
            <a:r>
              <a:rPr lang="en-US" sz="2400" dirty="0"/>
              <a:t> </a:t>
            </a:r>
          </a:p>
        </p:txBody>
      </p:sp>
      <p:sp>
        <p:nvSpPr>
          <p:cNvPr id="6" name="Rectangle 5">
            <a:extLst>
              <a:ext uri="{FF2B5EF4-FFF2-40B4-BE49-F238E27FC236}">
                <a16:creationId xmlns:a16="http://schemas.microsoft.com/office/drawing/2014/main" id="{C3795906-99B1-D74C-B470-766D6E5AA1D0}"/>
              </a:ext>
            </a:extLst>
          </p:cNvPr>
          <p:cNvSpPr/>
          <p:nvPr/>
        </p:nvSpPr>
        <p:spPr>
          <a:xfrm>
            <a:off x="1187734" y="3725198"/>
            <a:ext cx="5334985" cy="461665"/>
          </a:xfrm>
          <a:prstGeom prst="rect">
            <a:avLst/>
          </a:prstGeom>
          <a:solidFill>
            <a:schemeClr val="tx2">
              <a:lumMod val="40000"/>
              <a:lumOff val="60000"/>
            </a:schemeClr>
          </a:solidFill>
        </p:spPr>
        <p:txBody>
          <a:bodyPr wrap="square">
            <a:spAutoFit/>
          </a:bodyPr>
          <a:lstStyle/>
          <a:p>
            <a:r>
              <a:rPr lang="en-GB" sz="2400" i="1" dirty="0"/>
              <a:t>Click on the images to learn more.</a:t>
            </a:r>
          </a:p>
        </p:txBody>
      </p:sp>
      <p:pic>
        <p:nvPicPr>
          <p:cNvPr id="7" name="Graphic 6" descr="User">
            <a:extLst>
              <a:ext uri="{FF2B5EF4-FFF2-40B4-BE49-F238E27FC236}">
                <a16:creationId xmlns:a16="http://schemas.microsoft.com/office/drawing/2014/main" id="{61BBAC29-1670-8D48-A430-F2B2CD09B9E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5" y="3657600"/>
            <a:ext cx="854046" cy="854046"/>
          </a:xfrm>
          <a:prstGeom prst="rect">
            <a:avLst/>
          </a:prstGeom>
        </p:spPr>
      </p:pic>
      <p:pic>
        <p:nvPicPr>
          <p:cNvPr id="4" name="Picture 3">
            <a:extLst>
              <a:ext uri="{FF2B5EF4-FFF2-40B4-BE49-F238E27FC236}">
                <a16:creationId xmlns:a16="http://schemas.microsoft.com/office/drawing/2014/main" id="{88C08EEB-4931-8A47-9B9A-3FF3ABE4B6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4049" y="804553"/>
            <a:ext cx="2780085" cy="1850494"/>
          </a:xfrm>
          <a:prstGeom prst="rect">
            <a:avLst/>
          </a:prstGeom>
        </p:spPr>
      </p:pic>
      <p:sp>
        <p:nvSpPr>
          <p:cNvPr id="8" name="TextBox 7">
            <a:extLst>
              <a:ext uri="{FF2B5EF4-FFF2-40B4-BE49-F238E27FC236}">
                <a16:creationId xmlns:a16="http://schemas.microsoft.com/office/drawing/2014/main" id="{E9957C88-5CBA-F444-8F62-85E5016CD87F}"/>
              </a:ext>
            </a:extLst>
          </p:cNvPr>
          <p:cNvSpPr txBox="1"/>
          <p:nvPr/>
        </p:nvSpPr>
        <p:spPr>
          <a:xfrm>
            <a:off x="7346006" y="923058"/>
            <a:ext cx="1696170" cy="523220"/>
          </a:xfrm>
          <a:prstGeom prst="rect">
            <a:avLst/>
          </a:prstGeom>
          <a:noFill/>
        </p:spPr>
        <p:txBody>
          <a:bodyPr wrap="none" rtlCol="0">
            <a:spAutoFit/>
          </a:bodyPr>
          <a:lstStyle/>
          <a:p>
            <a:r>
              <a:rPr lang="en-GB" sz="2800" b="1" dirty="0">
                <a:solidFill>
                  <a:schemeClr val="bg1"/>
                </a:solidFill>
              </a:rPr>
              <a:t>Air cooled</a:t>
            </a:r>
          </a:p>
        </p:txBody>
      </p:sp>
      <p:sp>
        <p:nvSpPr>
          <p:cNvPr id="11" name="TextBox 10">
            <a:extLst>
              <a:ext uri="{FF2B5EF4-FFF2-40B4-BE49-F238E27FC236}">
                <a16:creationId xmlns:a16="http://schemas.microsoft.com/office/drawing/2014/main" id="{946EBADD-6D63-0C47-8CCE-3FB24AD21F3F}"/>
              </a:ext>
            </a:extLst>
          </p:cNvPr>
          <p:cNvSpPr txBox="1"/>
          <p:nvPr/>
        </p:nvSpPr>
        <p:spPr>
          <a:xfrm>
            <a:off x="7370192" y="4480580"/>
            <a:ext cx="1680140" cy="523220"/>
          </a:xfrm>
          <a:prstGeom prst="rect">
            <a:avLst/>
          </a:prstGeom>
          <a:noFill/>
        </p:spPr>
        <p:txBody>
          <a:bodyPr wrap="none" rtlCol="0">
            <a:spAutoFit/>
          </a:bodyPr>
          <a:lstStyle/>
          <a:p>
            <a:r>
              <a:rPr lang="en-GB" sz="2800" b="1" dirty="0">
                <a:solidFill>
                  <a:schemeClr val="bg1"/>
                </a:solidFill>
              </a:rPr>
              <a:t>Oil cooled</a:t>
            </a:r>
          </a:p>
        </p:txBody>
      </p:sp>
    </p:spTree>
    <p:custDataLst>
      <p:tags r:id="rId1"/>
    </p:custDataLst>
    <p:extLst>
      <p:ext uri="{BB962C8B-B14F-4D97-AF65-F5344CB8AC3E}">
        <p14:creationId xmlns:p14="http://schemas.microsoft.com/office/powerpoint/2010/main" val="1830138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Air cooled</a:t>
            </a:r>
          </a:p>
        </p:txBody>
      </p:sp>
      <p:pic>
        <p:nvPicPr>
          <p:cNvPr id="5" name="Picture 4">
            <a:extLst>
              <a:ext uri="{FF2B5EF4-FFF2-40B4-BE49-F238E27FC236}">
                <a16:creationId xmlns:a16="http://schemas.microsoft.com/office/drawing/2014/main" id="{119B8DB0-6F9F-9945-AF86-31C81530BD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7330" y="1024272"/>
            <a:ext cx="2712481" cy="1805495"/>
          </a:xfrm>
          <a:prstGeom prst="rect">
            <a:avLst/>
          </a:prstGeom>
        </p:spPr>
      </p:pic>
      <p:pic>
        <p:nvPicPr>
          <p:cNvPr id="9" name="Picture 8">
            <a:extLst>
              <a:ext uri="{FF2B5EF4-FFF2-40B4-BE49-F238E27FC236}">
                <a16:creationId xmlns:a16="http://schemas.microsoft.com/office/drawing/2014/main" id="{E38C0BBC-37B1-E544-9158-F24C49A65BDF}"/>
              </a:ext>
            </a:extLst>
          </p:cNvPr>
          <p:cNvPicPr>
            <a:picLocks noChangeAspect="1"/>
          </p:cNvPicPr>
          <p:nvPr/>
        </p:nvPicPr>
        <p:blipFill>
          <a:blip r:embed="rId5"/>
          <a:stretch>
            <a:fillRect/>
          </a:stretch>
        </p:blipFill>
        <p:spPr>
          <a:xfrm>
            <a:off x="7631413" y="2307384"/>
            <a:ext cx="2027704" cy="2696415"/>
          </a:xfrm>
          <a:prstGeom prst="rect">
            <a:avLst/>
          </a:prstGeom>
        </p:spPr>
      </p:pic>
      <p:sp>
        <p:nvSpPr>
          <p:cNvPr id="10" name="Content Placeholder 2">
            <a:extLst>
              <a:ext uri="{FF2B5EF4-FFF2-40B4-BE49-F238E27FC236}">
                <a16:creationId xmlns:a16="http://schemas.microsoft.com/office/drawing/2014/main" id="{937C9DBC-5505-7043-A3B8-19351EEB8370}"/>
              </a:ext>
            </a:extLst>
          </p:cNvPr>
          <p:cNvSpPr txBox="1">
            <a:spLocks/>
          </p:cNvSpPr>
          <p:nvPr/>
        </p:nvSpPr>
        <p:spPr>
          <a:xfrm>
            <a:off x="3835012" y="931075"/>
            <a:ext cx="5400189" cy="1809047"/>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Some transformers rely on natural heat exchange by using fins to increase the surface area over which heat can be lost. This is often called an </a:t>
            </a:r>
            <a:r>
              <a:rPr lang="en-US" sz="2400" b="1" dirty="0"/>
              <a:t>air natural </a:t>
            </a:r>
            <a:r>
              <a:rPr lang="en-US" sz="2400" dirty="0"/>
              <a:t>or </a:t>
            </a:r>
            <a:r>
              <a:rPr lang="en-US" sz="2400" b="1" dirty="0"/>
              <a:t>AN</a:t>
            </a:r>
            <a:r>
              <a:rPr lang="en-US" sz="2400" dirty="0"/>
              <a:t> system.</a:t>
            </a:r>
          </a:p>
        </p:txBody>
      </p:sp>
      <p:sp>
        <p:nvSpPr>
          <p:cNvPr id="11" name="Content Placeholder 2">
            <a:extLst>
              <a:ext uri="{FF2B5EF4-FFF2-40B4-BE49-F238E27FC236}">
                <a16:creationId xmlns:a16="http://schemas.microsoft.com/office/drawing/2014/main" id="{BF139E26-294A-EE4C-939C-659BC4F53E17}"/>
              </a:ext>
            </a:extLst>
          </p:cNvPr>
          <p:cNvSpPr txBox="1">
            <a:spLocks/>
          </p:cNvSpPr>
          <p:nvPr/>
        </p:nvSpPr>
        <p:spPr>
          <a:xfrm>
            <a:off x="1057330" y="3012260"/>
            <a:ext cx="6508882" cy="1809047"/>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Larger air cooled transformers use fans to force air to circulate through the windings and core and so improve the rate of cooling. Such a system is called an </a:t>
            </a:r>
            <a:r>
              <a:rPr lang="en-US" sz="2400" b="1" dirty="0"/>
              <a:t>air forced </a:t>
            </a:r>
            <a:r>
              <a:rPr lang="en-US" sz="2400" dirty="0"/>
              <a:t>or </a:t>
            </a:r>
            <a:r>
              <a:rPr lang="en-US" sz="2400" b="1" dirty="0"/>
              <a:t>AF</a:t>
            </a:r>
            <a:r>
              <a:rPr lang="en-US" sz="2400" dirty="0"/>
              <a:t> system.</a:t>
            </a:r>
          </a:p>
        </p:txBody>
      </p:sp>
      <p:pic>
        <p:nvPicPr>
          <p:cNvPr id="14" name="Graphic 13" descr="Magnifying glass">
            <a:extLst>
              <a:ext uri="{FF2B5EF4-FFF2-40B4-BE49-F238E27FC236}">
                <a16:creationId xmlns:a16="http://schemas.microsoft.com/office/drawing/2014/main" id="{C9158B6C-3692-014B-B754-F1EEBCABFB4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57330" y="1011433"/>
            <a:ext cx="626782" cy="626782"/>
          </a:xfrm>
          <a:prstGeom prst="rect">
            <a:avLst/>
          </a:prstGeom>
        </p:spPr>
      </p:pic>
      <p:pic>
        <p:nvPicPr>
          <p:cNvPr id="15" name="Graphic 14" descr="Magnifying glass">
            <a:extLst>
              <a:ext uri="{FF2B5EF4-FFF2-40B4-BE49-F238E27FC236}">
                <a16:creationId xmlns:a16="http://schemas.microsoft.com/office/drawing/2014/main" id="{51A20099-F2E2-D848-8233-0F29FD9C6E2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31413" y="2296495"/>
            <a:ext cx="626782" cy="626782"/>
          </a:xfrm>
          <a:prstGeom prst="rect">
            <a:avLst/>
          </a:prstGeom>
        </p:spPr>
      </p:pic>
    </p:spTree>
    <p:custDataLst>
      <p:tags r:id="rId1"/>
    </p:custDataLst>
    <p:extLst>
      <p:ext uri="{BB962C8B-B14F-4D97-AF65-F5344CB8AC3E}">
        <p14:creationId xmlns:p14="http://schemas.microsoft.com/office/powerpoint/2010/main" val="1727154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Oil cooled</a:t>
            </a:r>
          </a:p>
        </p:txBody>
      </p:sp>
      <p:sp>
        <p:nvSpPr>
          <p:cNvPr id="10" name="Content Placeholder 2">
            <a:extLst>
              <a:ext uri="{FF2B5EF4-FFF2-40B4-BE49-F238E27FC236}">
                <a16:creationId xmlns:a16="http://schemas.microsoft.com/office/drawing/2014/main" id="{937C9DBC-5505-7043-A3B8-19351EEB8370}"/>
              </a:ext>
            </a:extLst>
          </p:cNvPr>
          <p:cNvSpPr txBox="1">
            <a:spLocks/>
          </p:cNvSpPr>
          <p:nvPr/>
        </p:nvSpPr>
        <p:spPr>
          <a:xfrm>
            <a:off x="1057329" y="984862"/>
            <a:ext cx="4949023" cy="2439656"/>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Most transformers are inside a steel case filled with mineral oil that helps remove heat from the coils and core. This oil is either forced through the tank or allowed to circulate naturally.</a:t>
            </a:r>
          </a:p>
          <a:p>
            <a:pPr marL="0" indent="0" algn="just">
              <a:buFont typeface="Arial" panose="020B0604020202020204" pitchFamily="34" charset="0"/>
              <a:buNone/>
            </a:pPr>
            <a:r>
              <a:rPr lang="en-US" sz="2400" dirty="0"/>
              <a:t>Often you will see a cylindrical tank on top to keep the oil level right.</a:t>
            </a:r>
          </a:p>
        </p:txBody>
      </p:sp>
      <p:sp>
        <p:nvSpPr>
          <p:cNvPr id="7" name="Rectangle 6">
            <a:extLst>
              <a:ext uri="{FF2B5EF4-FFF2-40B4-BE49-F238E27FC236}">
                <a16:creationId xmlns:a16="http://schemas.microsoft.com/office/drawing/2014/main" id="{6A3F70CD-1E27-D542-9428-1F88B4308F77}"/>
              </a:ext>
            </a:extLst>
          </p:cNvPr>
          <p:cNvSpPr/>
          <p:nvPr/>
        </p:nvSpPr>
        <p:spPr>
          <a:xfrm>
            <a:off x="6149788" y="1056011"/>
            <a:ext cx="3877616" cy="27488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YT07</a:t>
            </a:r>
          </a:p>
        </p:txBody>
      </p:sp>
      <p:sp>
        <p:nvSpPr>
          <p:cNvPr id="8" name="Rectangle 7">
            <a:extLst>
              <a:ext uri="{FF2B5EF4-FFF2-40B4-BE49-F238E27FC236}">
                <a16:creationId xmlns:a16="http://schemas.microsoft.com/office/drawing/2014/main" id="{EBE8EE68-C526-B44F-9BC9-48712DDCA23E}"/>
              </a:ext>
            </a:extLst>
          </p:cNvPr>
          <p:cNvSpPr/>
          <p:nvPr/>
        </p:nvSpPr>
        <p:spPr>
          <a:xfrm>
            <a:off x="1187734" y="4047916"/>
            <a:ext cx="8673442" cy="830997"/>
          </a:xfrm>
          <a:prstGeom prst="rect">
            <a:avLst/>
          </a:prstGeom>
          <a:solidFill>
            <a:schemeClr val="tx2">
              <a:lumMod val="40000"/>
              <a:lumOff val="60000"/>
            </a:schemeClr>
          </a:solidFill>
        </p:spPr>
        <p:txBody>
          <a:bodyPr wrap="square">
            <a:spAutoFit/>
          </a:bodyPr>
          <a:lstStyle/>
          <a:p>
            <a:r>
              <a:rPr lang="en-GB" sz="2400" i="1" dirty="0"/>
              <a:t>Watch the video for a good overview of all the different types of oil cooled transformers available.</a:t>
            </a:r>
          </a:p>
        </p:txBody>
      </p:sp>
      <p:pic>
        <p:nvPicPr>
          <p:cNvPr id="12" name="Graphic 11" descr="User">
            <a:extLst>
              <a:ext uri="{FF2B5EF4-FFF2-40B4-BE49-F238E27FC236}">
                <a16:creationId xmlns:a16="http://schemas.microsoft.com/office/drawing/2014/main" id="{DF4D059F-E422-6846-B69C-3C3E2A3F92C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3980318"/>
            <a:ext cx="854046" cy="854046"/>
          </a:xfrm>
          <a:prstGeom prst="rect">
            <a:avLst/>
          </a:prstGeom>
        </p:spPr>
      </p:pic>
    </p:spTree>
    <p:custDataLst>
      <p:tags r:id="rId1"/>
    </p:custDataLst>
    <p:extLst>
      <p:ext uri="{BB962C8B-B14F-4D97-AF65-F5344CB8AC3E}">
        <p14:creationId xmlns:p14="http://schemas.microsoft.com/office/powerpoint/2010/main" val="164334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would happen?</a:t>
            </a:r>
          </a:p>
        </p:txBody>
      </p:sp>
      <p:sp>
        <p:nvSpPr>
          <p:cNvPr id="10" name="Content Placeholder 2">
            <a:extLst>
              <a:ext uri="{FF2B5EF4-FFF2-40B4-BE49-F238E27FC236}">
                <a16:creationId xmlns:a16="http://schemas.microsoft.com/office/drawing/2014/main" id="{937C9DBC-5505-7043-A3B8-19351EEB8370}"/>
              </a:ext>
            </a:extLst>
          </p:cNvPr>
          <p:cNvSpPr txBox="1">
            <a:spLocks/>
          </p:cNvSpPr>
          <p:nvPr/>
        </p:nvSpPr>
        <p:spPr>
          <a:xfrm>
            <a:off x="1057329" y="984862"/>
            <a:ext cx="4949023" cy="1099432"/>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We can generally safely measure voltages up to 450V and currents up to 10A directly.</a:t>
            </a:r>
          </a:p>
        </p:txBody>
      </p:sp>
      <p:sp>
        <p:nvSpPr>
          <p:cNvPr id="8" name="Rectangle 7">
            <a:extLst>
              <a:ext uri="{FF2B5EF4-FFF2-40B4-BE49-F238E27FC236}">
                <a16:creationId xmlns:a16="http://schemas.microsoft.com/office/drawing/2014/main" id="{EBE8EE68-C526-B44F-9BC9-48712DDCA23E}"/>
              </a:ext>
            </a:extLst>
          </p:cNvPr>
          <p:cNvSpPr/>
          <p:nvPr/>
        </p:nvSpPr>
        <p:spPr>
          <a:xfrm>
            <a:off x="1122531" y="2019630"/>
            <a:ext cx="4883821" cy="1200329"/>
          </a:xfrm>
          <a:prstGeom prst="rect">
            <a:avLst/>
          </a:prstGeom>
          <a:solidFill>
            <a:schemeClr val="tx2">
              <a:lumMod val="40000"/>
              <a:lumOff val="60000"/>
            </a:schemeClr>
          </a:solidFill>
        </p:spPr>
        <p:txBody>
          <a:bodyPr wrap="square">
            <a:spAutoFit/>
          </a:bodyPr>
          <a:lstStyle/>
          <a:p>
            <a:r>
              <a:rPr lang="en-US" sz="2400" dirty="0"/>
              <a:t>Think what would happen if you connected a voltmeter directly to a 6,6kV line.</a:t>
            </a:r>
            <a:endParaRPr lang="en-GB" sz="2400" i="1" dirty="0"/>
          </a:p>
        </p:txBody>
      </p:sp>
      <p:pic>
        <p:nvPicPr>
          <p:cNvPr id="4" name="Picture 3">
            <a:extLst>
              <a:ext uri="{FF2B5EF4-FFF2-40B4-BE49-F238E27FC236}">
                <a16:creationId xmlns:a16="http://schemas.microsoft.com/office/drawing/2014/main" id="{152D6891-9CCA-7642-B411-491F38F00D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9093" y="1034066"/>
            <a:ext cx="3137647" cy="2091764"/>
          </a:xfrm>
          <a:prstGeom prst="rect">
            <a:avLst/>
          </a:prstGeom>
        </p:spPr>
      </p:pic>
      <p:pic>
        <p:nvPicPr>
          <p:cNvPr id="5" name="Picture 4">
            <a:extLst>
              <a:ext uri="{FF2B5EF4-FFF2-40B4-BE49-F238E27FC236}">
                <a16:creationId xmlns:a16="http://schemas.microsoft.com/office/drawing/2014/main" id="{083FB629-5D6A-A94A-A4CD-159B51202F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12540" y="3196473"/>
            <a:ext cx="3045685" cy="1713198"/>
          </a:xfrm>
          <a:prstGeom prst="rect">
            <a:avLst/>
          </a:prstGeom>
        </p:spPr>
      </p:pic>
      <p:sp>
        <p:nvSpPr>
          <p:cNvPr id="11" name="Rectangle 10">
            <a:extLst>
              <a:ext uri="{FF2B5EF4-FFF2-40B4-BE49-F238E27FC236}">
                <a16:creationId xmlns:a16="http://schemas.microsoft.com/office/drawing/2014/main" id="{B37FAA8A-69AC-6049-8EE3-180C7DAEA660}"/>
              </a:ext>
            </a:extLst>
          </p:cNvPr>
          <p:cNvSpPr/>
          <p:nvPr/>
        </p:nvSpPr>
        <p:spPr>
          <a:xfrm>
            <a:off x="1122531" y="4005492"/>
            <a:ext cx="4883821" cy="830997"/>
          </a:xfrm>
          <a:prstGeom prst="rect">
            <a:avLst/>
          </a:prstGeom>
          <a:solidFill>
            <a:schemeClr val="tx2">
              <a:lumMod val="40000"/>
              <a:lumOff val="60000"/>
            </a:schemeClr>
          </a:solidFill>
        </p:spPr>
        <p:txBody>
          <a:bodyPr wrap="square">
            <a:spAutoFit/>
          </a:bodyPr>
          <a:lstStyle/>
          <a:p>
            <a:r>
              <a:rPr lang="en-US" sz="2400" dirty="0"/>
              <a:t>Think what would happen if you tried to measure a current of 300A.</a:t>
            </a:r>
            <a:endParaRPr lang="en-GB" sz="2400" i="1" dirty="0"/>
          </a:p>
        </p:txBody>
      </p:sp>
      <p:pic>
        <p:nvPicPr>
          <p:cNvPr id="9" name="Graphic 8" descr="Head with Gears">
            <a:extLst>
              <a:ext uri="{FF2B5EF4-FFF2-40B4-BE49-F238E27FC236}">
                <a16:creationId xmlns:a16="http://schemas.microsoft.com/office/drawing/2014/main" id="{1349D5B2-1096-204F-A4B9-055F568167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5530" y="2019630"/>
            <a:ext cx="914400" cy="914400"/>
          </a:xfrm>
          <a:prstGeom prst="rect">
            <a:avLst/>
          </a:prstGeom>
        </p:spPr>
      </p:pic>
      <p:pic>
        <p:nvPicPr>
          <p:cNvPr id="14" name="Graphic 13" descr="Head with Gears">
            <a:extLst>
              <a:ext uri="{FF2B5EF4-FFF2-40B4-BE49-F238E27FC236}">
                <a16:creationId xmlns:a16="http://schemas.microsoft.com/office/drawing/2014/main" id="{44B3D083-55DD-9946-987F-277CE02E5C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7059" y="4007592"/>
            <a:ext cx="914400" cy="914400"/>
          </a:xfrm>
          <a:prstGeom prst="rect">
            <a:avLst/>
          </a:prstGeom>
        </p:spPr>
      </p:pic>
    </p:spTree>
    <p:custDataLst>
      <p:tags r:id="rId1"/>
    </p:custDataLst>
    <p:extLst>
      <p:ext uri="{BB962C8B-B14F-4D97-AF65-F5344CB8AC3E}">
        <p14:creationId xmlns:p14="http://schemas.microsoft.com/office/powerpoint/2010/main" val="203101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1.3: Types of transformers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Instrument Transformers</a:t>
            </a:r>
          </a:p>
        </p:txBody>
      </p:sp>
      <p:sp>
        <p:nvSpPr>
          <p:cNvPr id="10" name="Content Placeholder 2">
            <a:extLst>
              <a:ext uri="{FF2B5EF4-FFF2-40B4-BE49-F238E27FC236}">
                <a16:creationId xmlns:a16="http://schemas.microsoft.com/office/drawing/2014/main" id="{937C9DBC-5505-7043-A3B8-19351EEB8370}"/>
              </a:ext>
            </a:extLst>
          </p:cNvPr>
          <p:cNvSpPr txBox="1">
            <a:spLocks/>
          </p:cNvSpPr>
          <p:nvPr/>
        </p:nvSpPr>
        <p:spPr>
          <a:xfrm>
            <a:off x="1057329" y="984862"/>
            <a:ext cx="7311938" cy="1507326"/>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We can use the principle of transformers to step-down very high voltages and currents to safer levels. This makes measuring safer and means that we can use normal measuring instruments.</a:t>
            </a:r>
          </a:p>
        </p:txBody>
      </p:sp>
      <p:sp>
        <p:nvSpPr>
          <p:cNvPr id="12" name="Rounded Rectangle 11">
            <a:extLst>
              <a:ext uri="{FF2B5EF4-FFF2-40B4-BE49-F238E27FC236}">
                <a16:creationId xmlns:a16="http://schemas.microsoft.com/office/drawing/2014/main" id="{94FBF95C-7A05-794D-AD13-F15459D5D205}"/>
              </a:ext>
            </a:extLst>
          </p:cNvPr>
          <p:cNvSpPr/>
          <p:nvPr/>
        </p:nvSpPr>
        <p:spPr>
          <a:xfrm>
            <a:off x="1290412" y="2849228"/>
            <a:ext cx="3232997" cy="1957349"/>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Current transformers step up the voltage to reduce the current</a:t>
            </a:r>
          </a:p>
        </p:txBody>
      </p:sp>
      <p:sp>
        <p:nvSpPr>
          <p:cNvPr id="13" name="Rounded Rectangle 12">
            <a:extLst>
              <a:ext uri="{FF2B5EF4-FFF2-40B4-BE49-F238E27FC236}">
                <a16:creationId xmlns:a16="http://schemas.microsoft.com/office/drawing/2014/main" id="{C4DB70A5-FC16-D641-88BB-3625CCAE1FCA}"/>
              </a:ext>
            </a:extLst>
          </p:cNvPr>
          <p:cNvSpPr/>
          <p:nvPr/>
        </p:nvSpPr>
        <p:spPr>
          <a:xfrm>
            <a:off x="5497091" y="2847679"/>
            <a:ext cx="3232997" cy="1957349"/>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Voltage/Potential transformers step down the voltage</a:t>
            </a:r>
          </a:p>
        </p:txBody>
      </p:sp>
      <p:sp>
        <p:nvSpPr>
          <p:cNvPr id="15" name="Rectangle 14">
            <a:extLst>
              <a:ext uri="{FF2B5EF4-FFF2-40B4-BE49-F238E27FC236}">
                <a16:creationId xmlns:a16="http://schemas.microsoft.com/office/drawing/2014/main" id="{2541287A-7EA0-6546-8022-DB02D6D49724}"/>
              </a:ext>
            </a:extLst>
          </p:cNvPr>
          <p:cNvSpPr/>
          <p:nvPr/>
        </p:nvSpPr>
        <p:spPr>
          <a:xfrm>
            <a:off x="4420731" y="2207494"/>
            <a:ext cx="4309357" cy="461665"/>
          </a:xfrm>
          <a:prstGeom prst="rect">
            <a:avLst/>
          </a:prstGeom>
          <a:solidFill>
            <a:schemeClr val="tx2">
              <a:lumMod val="40000"/>
              <a:lumOff val="60000"/>
            </a:schemeClr>
          </a:solidFill>
        </p:spPr>
        <p:txBody>
          <a:bodyPr wrap="square">
            <a:spAutoFit/>
          </a:bodyPr>
          <a:lstStyle/>
          <a:p>
            <a:r>
              <a:rPr lang="en-GB" sz="2400" i="1" dirty="0"/>
              <a:t>Click on each box to learn more</a:t>
            </a:r>
          </a:p>
        </p:txBody>
      </p:sp>
      <p:pic>
        <p:nvPicPr>
          <p:cNvPr id="16" name="Graphic 15" descr="User">
            <a:extLst>
              <a:ext uri="{FF2B5EF4-FFF2-40B4-BE49-F238E27FC236}">
                <a16:creationId xmlns:a16="http://schemas.microsoft.com/office/drawing/2014/main" id="{310F92D7-1B9F-C94A-AD11-5B8863D7F73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49724" y="2011303"/>
            <a:ext cx="854046" cy="854046"/>
          </a:xfrm>
          <a:prstGeom prst="rect">
            <a:avLst/>
          </a:prstGeom>
        </p:spPr>
      </p:pic>
    </p:spTree>
    <p:custDataLst>
      <p:tags r:id="rId1"/>
    </p:custDataLst>
    <p:extLst>
      <p:ext uri="{BB962C8B-B14F-4D97-AF65-F5344CB8AC3E}">
        <p14:creationId xmlns:p14="http://schemas.microsoft.com/office/powerpoint/2010/main" val="1149462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Current Transformers</a:t>
            </a:r>
          </a:p>
        </p:txBody>
      </p:sp>
      <p:sp>
        <p:nvSpPr>
          <p:cNvPr id="10" name="Content Placeholder 2">
            <a:extLst>
              <a:ext uri="{FF2B5EF4-FFF2-40B4-BE49-F238E27FC236}">
                <a16:creationId xmlns:a16="http://schemas.microsoft.com/office/drawing/2014/main" id="{937C9DBC-5505-7043-A3B8-19351EEB8370}"/>
              </a:ext>
            </a:extLst>
          </p:cNvPr>
          <p:cNvSpPr txBox="1">
            <a:spLocks/>
          </p:cNvSpPr>
          <p:nvPr/>
        </p:nvSpPr>
        <p:spPr>
          <a:xfrm>
            <a:off x="1057329" y="984862"/>
            <a:ext cx="7311938" cy="1130809"/>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Current transformers </a:t>
            </a:r>
            <a:r>
              <a:rPr lang="en-US" sz="2400" b="1" dirty="0"/>
              <a:t>step up the voltage to reduce the current</a:t>
            </a:r>
            <a:r>
              <a:rPr lang="en-US" sz="2400" dirty="0"/>
              <a:t>. Often, they are a ring, where the primary coil is the actual high current wire.</a:t>
            </a:r>
          </a:p>
        </p:txBody>
      </p:sp>
      <p:pic>
        <p:nvPicPr>
          <p:cNvPr id="3" name="Picture 2">
            <a:extLst>
              <a:ext uri="{FF2B5EF4-FFF2-40B4-BE49-F238E27FC236}">
                <a16:creationId xmlns:a16="http://schemas.microsoft.com/office/drawing/2014/main" id="{C307AB96-6101-AF43-9950-6E77C6D9DA20}"/>
              </a:ext>
            </a:extLst>
          </p:cNvPr>
          <p:cNvPicPr>
            <a:picLocks noChangeAspect="1"/>
          </p:cNvPicPr>
          <p:nvPr/>
        </p:nvPicPr>
        <p:blipFill>
          <a:blip r:embed="rId4"/>
          <a:stretch>
            <a:fillRect/>
          </a:stretch>
        </p:blipFill>
        <p:spPr>
          <a:xfrm>
            <a:off x="4518212" y="1952032"/>
            <a:ext cx="5604162" cy="2900978"/>
          </a:xfrm>
          <a:prstGeom prst="rect">
            <a:avLst/>
          </a:prstGeom>
        </p:spPr>
      </p:pic>
      <p:sp>
        <p:nvSpPr>
          <p:cNvPr id="9" name="Content Placeholder 2">
            <a:extLst>
              <a:ext uri="{FF2B5EF4-FFF2-40B4-BE49-F238E27FC236}">
                <a16:creationId xmlns:a16="http://schemas.microsoft.com/office/drawing/2014/main" id="{5A59560D-F452-0E40-9786-576B0AC36493}"/>
              </a:ext>
            </a:extLst>
          </p:cNvPr>
          <p:cNvSpPr txBox="1">
            <a:spLocks/>
          </p:cNvSpPr>
          <p:nvPr/>
        </p:nvSpPr>
        <p:spPr>
          <a:xfrm>
            <a:off x="1057329" y="2353531"/>
            <a:ext cx="3460883" cy="2146751"/>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Most often CTs are rated at 5A e.g. 300A = 5A. This means if you get a reading of 2.5A on your ammeter, then there is a primary current of 150A.</a:t>
            </a:r>
          </a:p>
        </p:txBody>
      </p:sp>
    </p:spTree>
    <p:custDataLst>
      <p:tags r:id="rId1"/>
    </p:custDataLst>
    <p:extLst>
      <p:ext uri="{BB962C8B-B14F-4D97-AF65-F5344CB8AC3E}">
        <p14:creationId xmlns:p14="http://schemas.microsoft.com/office/powerpoint/2010/main" val="2559013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Voltage Transformers</a:t>
            </a:r>
          </a:p>
        </p:txBody>
      </p:sp>
      <p:sp>
        <p:nvSpPr>
          <p:cNvPr id="10" name="Content Placeholder 2">
            <a:extLst>
              <a:ext uri="{FF2B5EF4-FFF2-40B4-BE49-F238E27FC236}">
                <a16:creationId xmlns:a16="http://schemas.microsoft.com/office/drawing/2014/main" id="{937C9DBC-5505-7043-A3B8-19351EEB8370}"/>
              </a:ext>
            </a:extLst>
          </p:cNvPr>
          <p:cNvSpPr txBox="1">
            <a:spLocks/>
          </p:cNvSpPr>
          <p:nvPr/>
        </p:nvSpPr>
        <p:spPr>
          <a:xfrm>
            <a:off x="1057329" y="984862"/>
            <a:ext cx="5486906" cy="1130809"/>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Voltage of potential transformers </a:t>
            </a:r>
            <a:r>
              <a:rPr lang="en-US" sz="2400" b="1" dirty="0"/>
              <a:t>step down the voltage</a:t>
            </a:r>
            <a:r>
              <a:rPr lang="en-US" sz="2400" dirty="0"/>
              <a:t>. These are basically standard step-down transformers.</a:t>
            </a:r>
          </a:p>
        </p:txBody>
      </p:sp>
      <p:sp>
        <p:nvSpPr>
          <p:cNvPr id="9" name="Content Placeholder 2">
            <a:extLst>
              <a:ext uri="{FF2B5EF4-FFF2-40B4-BE49-F238E27FC236}">
                <a16:creationId xmlns:a16="http://schemas.microsoft.com/office/drawing/2014/main" id="{5A59560D-F452-0E40-9786-576B0AC36493}"/>
              </a:ext>
            </a:extLst>
          </p:cNvPr>
          <p:cNvSpPr txBox="1">
            <a:spLocks/>
          </p:cNvSpPr>
          <p:nvPr/>
        </p:nvSpPr>
        <p:spPr>
          <a:xfrm>
            <a:off x="1057329" y="2353531"/>
            <a:ext cx="5486906" cy="2146751"/>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dirty="0"/>
              <a:t>Most often VTs (or PTs) are rated at 110VA e.g. 20kV = 110V. This means if you get a reading of 55V on your voltmeter, then there is a primary voltage of 10kV.</a:t>
            </a:r>
          </a:p>
        </p:txBody>
      </p:sp>
      <p:pic>
        <p:nvPicPr>
          <p:cNvPr id="4" name="Picture 3">
            <a:extLst>
              <a:ext uri="{FF2B5EF4-FFF2-40B4-BE49-F238E27FC236}">
                <a16:creationId xmlns:a16="http://schemas.microsoft.com/office/drawing/2014/main" id="{56B9BF2E-F4C7-2F4B-A391-D481230BED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84862"/>
            <a:ext cx="3267268" cy="3841505"/>
          </a:xfrm>
          <a:prstGeom prst="rect">
            <a:avLst/>
          </a:prstGeom>
        </p:spPr>
      </p:pic>
      <p:pic>
        <p:nvPicPr>
          <p:cNvPr id="7" name="Graphic 6" descr="Magnifying glass">
            <a:extLst>
              <a:ext uri="{FF2B5EF4-FFF2-40B4-BE49-F238E27FC236}">
                <a16:creationId xmlns:a16="http://schemas.microsoft.com/office/drawing/2014/main" id="{DBBFAC83-B03D-CC43-A4E4-8DFE1D2AB8E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05600" y="999239"/>
            <a:ext cx="626782" cy="626782"/>
          </a:xfrm>
          <a:prstGeom prst="rect">
            <a:avLst/>
          </a:prstGeom>
        </p:spPr>
      </p:pic>
    </p:spTree>
    <p:custDataLst>
      <p:tags r:id="rId1"/>
    </p:custDataLst>
    <p:extLst>
      <p:ext uri="{BB962C8B-B14F-4D97-AF65-F5344CB8AC3E}">
        <p14:creationId xmlns:p14="http://schemas.microsoft.com/office/powerpoint/2010/main" val="2710521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Conclusion</a:t>
            </a:r>
          </a:p>
        </p:txBody>
      </p:sp>
      <p:sp>
        <p:nvSpPr>
          <p:cNvPr id="3" name="Content Placeholder 2"/>
          <p:cNvSpPr>
            <a:spLocks noGrp="1"/>
          </p:cNvSpPr>
          <p:nvPr>
            <p:ph idx="1"/>
          </p:nvPr>
        </p:nvSpPr>
        <p:spPr>
          <a:xfrm>
            <a:off x="1122531" y="1091868"/>
            <a:ext cx="3951493" cy="3635115"/>
          </a:xfrm>
        </p:spPr>
        <p:txBody>
          <a:bodyPr>
            <a:noAutofit/>
          </a:bodyPr>
          <a:lstStyle/>
          <a:p>
            <a:pPr marL="0" indent="0">
              <a:buNone/>
            </a:pPr>
            <a:r>
              <a:rPr lang="en-GB" sz="2400" dirty="0"/>
              <a:t>So far in this course we have only dealt with transformers connected to single phase AC. In the next unit, we will take a look at three phase transformers and how these are connected.</a:t>
            </a:r>
          </a:p>
        </p:txBody>
      </p:sp>
      <p:pic>
        <p:nvPicPr>
          <p:cNvPr id="4" name="Picture 3">
            <a:extLst>
              <a:ext uri="{FF2B5EF4-FFF2-40B4-BE49-F238E27FC236}">
                <a16:creationId xmlns:a16="http://schemas.microsoft.com/office/drawing/2014/main" id="{BA026B41-7BAD-A340-9385-5816572727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0189" y="749992"/>
            <a:ext cx="4179205" cy="3689229"/>
          </a:xfrm>
          <a:prstGeom prst="rect">
            <a:avLst/>
          </a:prstGeom>
        </p:spPr>
      </p:pic>
    </p:spTree>
    <p:custDataLst>
      <p:tags r:id="rId1"/>
    </p:custDataLst>
    <p:extLst>
      <p:ext uri="{BB962C8B-B14F-4D97-AF65-F5344CB8AC3E}">
        <p14:creationId xmlns:p14="http://schemas.microsoft.com/office/powerpoint/2010/main" val="3105014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(1 of 3)</a:t>
            </a:r>
          </a:p>
        </p:txBody>
      </p:sp>
      <p:sp>
        <p:nvSpPr>
          <p:cNvPr id="3" name="TextBox 2">
            <a:extLst>
              <a:ext uri="{FF2B5EF4-FFF2-40B4-BE49-F238E27FC236}">
                <a16:creationId xmlns:a16="http://schemas.microsoft.com/office/drawing/2014/main" id="{30DA013D-75F1-4B49-B706-0DC35E8E0B4F}"/>
              </a:ext>
            </a:extLst>
          </p:cNvPr>
          <p:cNvSpPr txBox="1"/>
          <p:nvPr/>
        </p:nvSpPr>
        <p:spPr>
          <a:xfrm>
            <a:off x="703958" y="1233578"/>
            <a:ext cx="8671690" cy="923330"/>
          </a:xfrm>
          <a:prstGeom prst="rect">
            <a:avLst/>
          </a:prstGeom>
          <a:noFill/>
        </p:spPr>
        <p:txBody>
          <a:bodyPr wrap="square" rtlCol="0">
            <a:spAutoFit/>
          </a:bodyPr>
          <a:lstStyle/>
          <a:p>
            <a:r>
              <a:rPr lang="en-GB" dirty="0"/>
              <a:t>Create a screencast video of an expert electrician explaining auto-transformers, how they work and their applications and disadvantages. Use </a:t>
            </a:r>
            <a:r>
              <a:rPr lang="en-GB" dirty="0">
                <a:hlinkClick r:id="rId4"/>
              </a:rPr>
              <a:t>https://www.youtube.com/watch?v=RblT05CLPw8</a:t>
            </a:r>
            <a:r>
              <a:rPr lang="en-GB" dirty="0"/>
              <a:t> as a guide, and using Img05 – Img07</a:t>
            </a:r>
          </a:p>
        </p:txBody>
      </p:sp>
    </p:spTree>
    <p:custDataLst>
      <p:tags r:id="rId1"/>
    </p:custDataLst>
    <p:extLst>
      <p:ext uri="{BB962C8B-B14F-4D97-AF65-F5344CB8AC3E}">
        <p14:creationId xmlns:p14="http://schemas.microsoft.com/office/powerpoint/2010/main" val="258087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(2 of 3)</a:t>
            </a:r>
          </a:p>
        </p:txBody>
      </p:sp>
      <p:sp>
        <p:nvSpPr>
          <p:cNvPr id="3" name="TextBox 2">
            <a:extLst>
              <a:ext uri="{FF2B5EF4-FFF2-40B4-BE49-F238E27FC236}">
                <a16:creationId xmlns:a16="http://schemas.microsoft.com/office/drawing/2014/main" id="{30DA013D-75F1-4B49-B706-0DC35E8E0B4F}"/>
              </a:ext>
            </a:extLst>
          </p:cNvPr>
          <p:cNvSpPr txBox="1"/>
          <p:nvPr/>
        </p:nvSpPr>
        <p:spPr>
          <a:xfrm>
            <a:off x="703958" y="1233578"/>
            <a:ext cx="4367914" cy="3416320"/>
          </a:xfrm>
          <a:prstGeom prst="rect">
            <a:avLst/>
          </a:prstGeom>
          <a:noFill/>
        </p:spPr>
        <p:txBody>
          <a:bodyPr wrap="square" rtlCol="0">
            <a:spAutoFit/>
          </a:bodyPr>
          <a:lstStyle/>
          <a:p>
            <a:pPr marL="342900" indent="-342900">
              <a:buFont typeface="+mj-lt"/>
              <a:buAutoNum type="arabicPeriod"/>
            </a:pPr>
            <a:r>
              <a:rPr lang="en-GB" dirty="0"/>
              <a:t>The “auto” does not mean automatic. It means single or one – one coil.</a:t>
            </a:r>
          </a:p>
          <a:p>
            <a:pPr marL="342900" indent="-342900">
              <a:buFont typeface="+mj-lt"/>
              <a:buAutoNum type="arabicPeriod"/>
            </a:pPr>
            <a:r>
              <a:rPr lang="en-GB" dirty="0"/>
              <a:t>A part or all of the coil is used for the primary winding depending on whether it is a step-down or step-up transformer.</a:t>
            </a:r>
          </a:p>
          <a:p>
            <a:pPr marL="342900" indent="-342900">
              <a:buFont typeface="+mj-lt"/>
              <a:buAutoNum type="arabicPeriod"/>
            </a:pPr>
            <a:r>
              <a:rPr lang="en-GB" dirty="0"/>
              <a:t>In step-up, the magnetic field produced by this piece of the coil cuts all the windings in the coil. Voltage across each turn is the same so voltage over whole coil is greater i.e. step-up.</a:t>
            </a:r>
          </a:p>
          <a:p>
            <a:pPr marL="342900" indent="-342900">
              <a:buFont typeface="+mj-lt"/>
              <a:buAutoNum type="arabicPeriod"/>
            </a:pPr>
            <a:r>
              <a:rPr lang="en-GB" dirty="0"/>
              <a:t>The situation is reversed for step-down</a:t>
            </a:r>
          </a:p>
          <a:p>
            <a:pPr marL="342900" indent="-342900">
              <a:buFont typeface="+mj-lt"/>
              <a:buAutoNum type="arabicPeriod"/>
            </a:pPr>
            <a:endParaRPr lang="en-GB" dirty="0"/>
          </a:p>
        </p:txBody>
      </p:sp>
      <p:pic>
        <p:nvPicPr>
          <p:cNvPr id="5" name="Picture 4">
            <a:extLst>
              <a:ext uri="{FF2B5EF4-FFF2-40B4-BE49-F238E27FC236}">
                <a16:creationId xmlns:a16="http://schemas.microsoft.com/office/drawing/2014/main" id="{28C68E9A-2355-6E4C-8098-F503F27395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1089" y="1233578"/>
            <a:ext cx="3647390" cy="2258314"/>
          </a:xfrm>
          <a:prstGeom prst="rect">
            <a:avLst/>
          </a:prstGeom>
        </p:spPr>
      </p:pic>
    </p:spTree>
    <p:custDataLst>
      <p:tags r:id="rId1"/>
    </p:custDataLst>
    <p:extLst>
      <p:ext uri="{BB962C8B-B14F-4D97-AF65-F5344CB8AC3E}">
        <p14:creationId xmlns:p14="http://schemas.microsoft.com/office/powerpoint/2010/main" val="1275328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(3 of 3)</a:t>
            </a:r>
          </a:p>
        </p:txBody>
      </p:sp>
      <p:sp>
        <p:nvSpPr>
          <p:cNvPr id="3" name="TextBox 2">
            <a:extLst>
              <a:ext uri="{FF2B5EF4-FFF2-40B4-BE49-F238E27FC236}">
                <a16:creationId xmlns:a16="http://schemas.microsoft.com/office/drawing/2014/main" id="{30DA013D-75F1-4B49-B706-0DC35E8E0B4F}"/>
              </a:ext>
            </a:extLst>
          </p:cNvPr>
          <p:cNvSpPr txBox="1"/>
          <p:nvPr/>
        </p:nvSpPr>
        <p:spPr>
          <a:xfrm>
            <a:off x="703958" y="1233578"/>
            <a:ext cx="4367914" cy="4247317"/>
          </a:xfrm>
          <a:prstGeom prst="rect">
            <a:avLst/>
          </a:prstGeom>
          <a:noFill/>
        </p:spPr>
        <p:txBody>
          <a:bodyPr wrap="square" rtlCol="0">
            <a:spAutoFit/>
          </a:bodyPr>
          <a:lstStyle/>
          <a:p>
            <a:pPr marL="342900" indent="-342900">
              <a:buFont typeface="+mj-lt"/>
              <a:buAutoNum type="arabicPeriod"/>
            </a:pPr>
            <a:r>
              <a:rPr lang="en-GB" dirty="0"/>
              <a:t>Auto-transformers usually have multiple tap points – points at which, especially the secondary voltage is tapped. Change the location of the tap point, change the number of turns, change the voltage.</a:t>
            </a:r>
          </a:p>
          <a:p>
            <a:pPr marL="342900" indent="-342900">
              <a:buFont typeface="+mj-lt"/>
              <a:buAutoNum type="arabicPeriod"/>
            </a:pPr>
            <a:r>
              <a:rPr lang="en-GB" dirty="0"/>
              <a:t>The portion of the coil that is shared carries both currents. So part of the secondary current comes directly form the primary current and part comes from electromagnetic induction.</a:t>
            </a:r>
          </a:p>
          <a:p>
            <a:pPr marL="342900" indent="-342900">
              <a:buFont typeface="+mj-lt"/>
              <a:buAutoNum type="arabicPeriod"/>
            </a:pPr>
            <a:r>
              <a:rPr lang="en-GB" dirty="0"/>
              <a:t>Auto-transformers need less wire so are cheaper than two coil transformers</a:t>
            </a:r>
          </a:p>
          <a:p>
            <a:pPr marL="342900" indent="-342900">
              <a:buFont typeface="+mj-lt"/>
              <a:buAutoNum type="arabicPeriod"/>
            </a:pPr>
            <a:r>
              <a:rPr lang="en-GB" dirty="0"/>
              <a:t>But they don’t isolate primary and secondary currents so have limited application, mainly to lower voltages.</a:t>
            </a:r>
          </a:p>
        </p:txBody>
      </p:sp>
      <p:pic>
        <p:nvPicPr>
          <p:cNvPr id="4" name="Picture 3">
            <a:extLst>
              <a:ext uri="{FF2B5EF4-FFF2-40B4-BE49-F238E27FC236}">
                <a16:creationId xmlns:a16="http://schemas.microsoft.com/office/drawing/2014/main" id="{2B2D9985-FCC8-5E40-952F-97D77F21C7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9568" y="3733260"/>
            <a:ext cx="2541080" cy="2541080"/>
          </a:xfrm>
          <a:prstGeom prst="rect">
            <a:avLst/>
          </a:prstGeom>
        </p:spPr>
      </p:pic>
      <p:pic>
        <p:nvPicPr>
          <p:cNvPr id="7" name="Picture 6">
            <a:extLst>
              <a:ext uri="{FF2B5EF4-FFF2-40B4-BE49-F238E27FC236}">
                <a16:creationId xmlns:a16="http://schemas.microsoft.com/office/drawing/2014/main" id="{0D68EC9F-5980-B643-BB6F-62C7BEB2CC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0797" y="0"/>
            <a:ext cx="4438622" cy="3733260"/>
          </a:xfrm>
          <a:prstGeom prst="rect">
            <a:avLst/>
          </a:prstGeom>
        </p:spPr>
      </p:pic>
    </p:spTree>
    <p:custDataLst>
      <p:tags r:id="rId1"/>
    </p:custDataLst>
    <p:extLst>
      <p:ext uri="{BB962C8B-B14F-4D97-AF65-F5344CB8AC3E}">
        <p14:creationId xmlns:p14="http://schemas.microsoft.com/office/powerpoint/2010/main" val="3496152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(1 of 4)</a:t>
            </a:r>
          </a:p>
        </p:txBody>
      </p:sp>
      <p:sp>
        <p:nvSpPr>
          <p:cNvPr id="3" name="TextBox 2">
            <a:extLst>
              <a:ext uri="{FF2B5EF4-FFF2-40B4-BE49-F238E27FC236}">
                <a16:creationId xmlns:a16="http://schemas.microsoft.com/office/drawing/2014/main" id="{30DA013D-75F1-4B49-B706-0DC35E8E0B4F}"/>
              </a:ext>
            </a:extLst>
          </p:cNvPr>
          <p:cNvSpPr txBox="1"/>
          <p:nvPr/>
        </p:nvSpPr>
        <p:spPr>
          <a:xfrm>
            <a:off x="703958" y="1233578"/>
            <a:ext cx="8671690" cy="3416320"/>
          </a:xfrm>
          <a:prstGeom prst="rect">
            <a:avLst/>
          </a:prstGeom>
          <a:noFill/>
        </p:spPr>
        <p:txBody>
          <a:bodyPr wrap="square" rtlCol="0">
            <a:spAutoFit/>
          </a:bodyPr>
          <a:lstStyle/>
          <a:p>
            <a:r>
              <a:rPr lang="en-GB" dirty="0"/>
              <a:t>Create a simple animation with the following voiceover.</a:t>
            </a:r>
          </a:p>
          <a:p>
            <a:endParaRPr lang="en-GB" dirty="0"/>
          </a:p>
          <a:p>
            <a:pPr marL="342900" indent="-342900" algn="just">
              <a:buFont typeface="+mj-lt"/>
              <a:buAutoNum type="arabicPeriod"/>
            </a:pPr>
            <a:r>
              <a:rPr lang="en-US" dirty="0"/>
              <a:t>Aeroplanes transport people and stuff from A to B. (visual = a plane moving in an arc between A and B)</a:t>
            </a:r>
          </a:p>
          <a:p>
            <a:pPr marL="342900" indent="-342900" algn="just">
              <a:buFont typeface="+mj-lt"/>
              <a:buAutoNum type="arabicPeriod"/>
            </a:pPr>
            <a:r>
              <a:rPr lang="en-US" dirty="0"/>
              <a:t>To do so, they burn fuel. (visual = zoom in on an engine with a small flame and smoke out the back)</a:t>
            </a:r>
          </a:p>
          <a:p>
            <a:pPr marL="342900" indent="-342900" algn="just">
              <a:buFont typeface="+mj-lt"/>
              <a:buAutoNum type="arabicPeriod"/>
            </a:pPr>
            <a:r>
              <a:rPr lang="en-US" dirty="0"/>
              <a:t>But some of the fuel is also used to move the aeroplane itself. (visual = zoom out to the plane itself)</a:t>
            </a:r>
          </a:p>
          <a:p>
            <a:pPr marL="342900" indent="-342900" algn="just">
              <a:buFont typeface="+mj-lt"/>
              <a:buAutoNum type="arabicPeriod"/>
            </a:pPr>
            <a:r>
              <a:rPr lang="en-US" dirty="0"/>
              <a:t>Not all the fuel is burned doing the “useful” work of transporting people and stuff. (visual = zoom through a window to see some passengers)</a:t>
            </a:r>
          </a:p>
          <a:p>
            <a:pPr marL="342900" indent="-342900" algn="just">
              <a:buFont typeface="+mj-lt"/>
              <a:buAutoNum type="arabicPeriod"/>
            </a:pPr>
            <a:r>
              <a:rPr lang="en-US" dirty="0"/>
              <a:t>Some is unavoidably also used doing the “non-useful” work of moving the plane. (visual = zoom out to the plane again)</a:t>
            </a:r>
          </a:p>
        </p:txBody>
      </p:sp>
    </p:spTree>
    <p:custDataLst>
      <p:tags r:id="rId1"/>
    </p:custDataLst>
    <p:extLst>
      <p:ext uri="{BB962C8B-B14F-4D97-AF65-F5344CB8AC3E}">
        <p14:creationId xmlns:p14="http://schemas.microsoft.com/office/powerpoint/2010/main" val="1539875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(2 of 4)</a:t>
            </a:r>
          </a:p>
        </p:txBody>
      </p:sp>
      <p:sp>
        <p:nvSpPr>
          <p:cNvPr id="3" name="TextBox 2">
            <a:extLst>
              <a:ext uri="{FF2B5EF4-FFF2-40B4-BE49-F238E27FC236}">
                <a16:creationId xmlns:a16="http://schemas.microsoft.com/office/drawing/2014/main" id="{30DA013D-75F1-4B49-B706-0DC35E8E0B4F}"/>
              </a:ext>
            </a:extLst>
          </p:cNvPr>
          <p:cNvSpPr txBox="1"/>
          <p:nvPr/>
        </p:nvSpPr>
        <p:spPr>
          <a:xfrm>
            <a:off x="703958" y="1233578"/>
            <a:ext cx="8671690" cy="5078313"/>
          </a:xfrm>
          <a:prstGeom prst="rect">
            <a:avLst/>
          </a:prstGeom>
          <a:noFill/>
        </p:spPr>
        <p:txBody>
          <a:bodyPr wrap="square" rtlCol="0">
            <a:spAutoFit/>
          </a:bodyPr>
          <a:lstStyle/>
          <a:p>
            <a:pPr marL="342900" indent="-342900" algn="just">
              <a:buFont typeface="+mj-lt"/>
              <a:buAutoNum type="arabicPeriod"/>
            </a:pPr>
            <a:r>
              <a:rPr lang="en-US" dirty="0"/>
              <a:t>The same is true in some electric circuits. (visual = change seen to a simple electric circuit with a battery and a bulb).</a:t>
            </a:r>
          </a:p>
          <a:p>
            <a:pPr marL="342900" indent="-342900" algn="just">
              <a:buFont typeface="+mj-lt"/>
              <a:buAutoNum type="arabicPeriod"/>
            </a:pPr>
            <a:r>
              <a:rPr lang="en-US" dirty="0"/>
              <a:t>In a circuit which only contains a light bulb, for example, all the work is “usefully” used to create light (and heat). (visual = zoom in on the bulb)</a:t>
            </a:r>
          </a:p>
          <a:p>
            <a:pPr marL="342900" indent="-342900" algn="just">
              <a:buFont typeface="+mj-lt"/>
              <a:buAutoNum type="arabicPeriod"/>
            </a:pPr>
            <a:r>
              <a:rPr lang="en-US" dirty="0"/>
              <a:t>But a circuit with an electric motor is different. (visual = change scene to a washing machine)</a:t>
            </a:r>
          </a:p>
          <a:p>
            <a:pPr marL="342900" indent="-342900" algn="just">
              <a:buFont typeface="+mj-lt"/>
              <a:buAutoNum type="arabicPeriod"/>
            </a:pPr>
            <a:r>
              <a:rPr lang="en-US" dirty="0"/>
              <a:t>Electric motors have coils of wire used to create magnetic fields. (visual = zoom inside the washing machine to see the electric motor with a cut away exposing the stator coils with magnetic field lines e.g. https://</a:t>
            </a:r>
            <a:r>
              <a:rPr lang="en-US" dirty="0" err="1"/>
              <a:t>i.imgur.com</a:t>
            </a:r>
            <a:r>
              <a:rPr lang="en-US" dirty="0"/>
              <a:t>/quEY7up.png)</a:t>
            </a:r>
          </a:p>
          <a:p>
            <a:pPr marL="342900" indent="-342900" algn="just">
              <a:buFont typeface="+mj-lt"/>
              <a:buAutoNum type="arabicPeriod"/>
            </a:pPr>
            <a:r>
              <a:rPr lang="en-US" dirty="0"/>
              <a:t>It is these magnetic fields that make the motor spin. To make these magnetic fields, however, some of the energy needs to be used. (visual = battery energy meter symbol like </a:t>
            </a:r>
            <a:r>
              <a:rPr lang="en-US" dirty="0">
                <a:hlinkClick r:id="rId4"/>
              </a:rPr>
              <a:t>https://thumbs.dreamstime.com/z/battery-question-to-idea-battery-meter-charge-levels-questions-to-brigth-idea-full-load-111879945.jpg</a:t>
            </a:r>
            <a:r>
              <a:rPr lang="en-US" dirty="0"/>
              <a:t> labelled energy next to the motor reducing in height. By 1 bar to show that some energy is being used up)</a:t>
            </a:r>
          </a:p>
          <a:p>
            <a:pPr marL="342900" indent="-342900" algn="just">
              <a:buFont typeface="+mj-lt"/>
              <a:buAutoNum type="arabicPeriod"/>
            </a:pPr>
            <a:r>
              <a:rPr lang="en-US" dirty="0"/>
              <a:t>This is like the fuel aeroplanes have to use to move themselves in order to also move the people and stuff. (visual = a similar battery energy meter next to a plane </a:t>
            </a:r>
            <a:r>
              <a:rPr lang="en-US" dirty="0" err="1"/>
              <a:t>colour</a:t>
            </a:r>
            <a:r>
              <a:rPr lang="en-US" dirty="0"/>
              <a:t>-coded to show 1 bar going to move the plane and 4 bars going to move people and stuff.</a:t>
            </a:r>
          </a:p>
        </p:txBody>
      </p:sp>
    </p:spTree>
    <p:custDataLst>
      <p:tags r:id="rId1"/>
    </p:custDataLst>
    <p:extLst>
      <p:ext uri="{BB962C8B-B14F-4D97-AF65-F5344CB8AC3E}">
        <p14:creationId xmlns:p14="http://schemas.microsoft.com/office/powerpoint/2010/main" val="4224198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(3 of 4)</a:t>
            </a:r>
          </a:p>
        </p:txBody>
      </p:sp>
      <p:sp>
        <p:nvSpPr>
          <p:cNvPr id="3" name="TextBox 2">
            <a:extLst>
              <a:ext uri="{FF2B5EF4-FFF2-40B4-BE49-F238E27FC236}">
                <a16:creationId xmlns:a16="http://schemas.microsoft.com/office/drawing/2014/main" id="{30DA013D-75F1-4B49-B706-0DC35E8E0B4F}"/>
              </a:ext>
            </a:extLst>
          </p:cNvPr>
          <p:cNvSpPr txBox="1"/>
          <p:nvPr/>
        </p:nvSpPr>
        <p:spPr>
          <a:xfrm>
            <a:off x="703958" y="1233578"/>
            <a:ext cx="8671690" cy="5632311"/>
          </a:xfrm>
          <a:prstGeom prst="rect">
            <a:avLst/>
          </a:prstGeom>
          <a:noFill/>
        </p:spPr>
        <p:txBody>
          <a:bodyPr wrap="square" rtlCol="0">
            <a:spAutoFit/>
          </a:bodyPr>
          <a:lstStyle/>
          <a:p>
            <a:pPr marL="342900" indent="-342900" algn="just">
              <a:buFont typeface="+mj-lt"/>
              <a:buAutoNum type="arabicPeriod"/>
            </a:pPr>
            <a:r>
              <a:rPr lang="en-US" dirty="0"/>
              <a:t>Visual = New scene with an electric shock symbol (e.g. </a:t>
            </a:r>
            <a:r>
              <a:rPr lang="en-US" dirty="0">
                <a:hlinkClick r:id="rId4"/>
              </a:rPr>
              <a:t>https://previews.123rf.com/images/eriksvoboda/eriksvoboda1505/eriksvoboda150500006/39575278-attention-electric-shock-signs-symbol-vector-illustration-for-your-design-and-presentation-.jpg</a:t>
            </a:r>
            <a:r>
              <a:rPr lang="en-US" dirty="0"/>
              <a:t>) and directly beneath it a plane symbol (e.g. </a:t>
            </a:r>
            <a:r>
              <a:rPr lang="en-US" dirty="0">
                <a:hlinkClick r:id="rId5"/>
              </a:rPr>
              <a:t>https://encrypted-tbn0.gstatic.com/images?q=tbn:ANd9GcTktJcfn0bpbw4UDwJojyEi-_Iq1TFPka0ZaYTbd8kHH6Gb9Zif</a:t>
            </a:r>
            <a:r>
              <a:rPr lang="en-US" dirty="0"/>
              <a:t>). Both on the left hand side.</a:t>
            </a:r>
          </a:p>
          <a:p>
            <a:pPr marL="342900" indent="-342900" algn="just">
              <a:buFont typeface="+mj-lt"/>
              <a:buAutoNum type="arabicPeriod"/>
            </a:pPr>
            <a:r>
              <a:rPr lang="en-US" dirty="0"/>
              <a:t>We call the energy used to do the “useful” work in a circuit Active Power. It is measured in Watts (W) and we give it the symbol P for power (visual = block labelled P = Active Power (W) in line with and to the right of electric shock symbol and directly underneath this a label saying “Fuel to move passengers and stuff” i.e. in line with and to the right of the plane symbol)</a:t>
            </a:r>
          </a:p>
          <a:p>
            <a:pPr marL="342900" indent="-342900" algn="just">
              <a:buFont typeface="+mj-lt"/>
              <a:buAutoNum type="arabicPeriod"/>
            </a:pPr>
            <a:r>
              <a:rPr lang="en-US" dirty="0"/>
              <a:t>We call the energy used to do necessary but “un-useful” work like generating magnetic fields Reactive Power and measure this as Volt-Ampere Reactive (VAR). We give it the symbol Q. (visual = a block to the right of Active Power labelled Q = Reactive Power (VAR) and directly beneath it a label saying “Fuel to move the plane itself”).</a:t>
            </a:r>
          </a:p>
          <a:p>
            <a:pPr marL="342900" indent="-342900" algn="just">
              <a:buFont typeface="+mj-lt"/>
              <a:buAutoNum type="arabicPeriod"/>
            </a:pPr>
            <a:r>
              <a:rPr lang="en-US" dirty="0"/>
              <a:t>If we add these two together… (visual = a + sign inserted between both blocks and between both labels)</a:t>
            </a:r>
          </a:p>
          <a:p>
            <a:pPr marL="342900" indent="-342900" algn="just">
              <a:buFont typeface="+mj-lt"/>
              <a:buAutoNum type="arabicPeriod"/>
            </a:pPr>
            <a:r>
              <a:rPr lang="en-US" dirty="0"/>
              <a:t>…we get the total or Apparent Power needed by the circuit. We measure this as Volt-Amperes (VA) and give it the symbol S. (visual = an “=“ sign and then a block labelled S = Apparent Power (VA) as well as an “=“sign and a label saying “total fuel needed”)</a:t>
            </a:r>
          </a:p>
        </p:txBody>
      </p:sp>
    </p:spTree>
    <p:custDataLst>
      <p:tags r:id="rId1"/>
    </p:custDataLst>
    <p:extLst>
      <p:ext uri="{BB962C8B-B14F-4D97-AF65-F5344CB8AC3E}">
        <p14:creationId xmlns:p14="http://schemas.microsoft.com/office/powerpoint/2010/main" val="93216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727787" y="1006525"/>
            <a:ext cx="4456858" cy="3911931"/>
          </a:xfrm>
        </p:spPr>
        <p:txBody>
          <a:bodyPr>
            <a:noAutofit/>
          </a:bodyPr>
          <a:lstStyle/>
          <a:p>
            <a:pPr marL="0" indent="0" algn="just">
              <a:buNone/>
            </a:pPr>
            <a:r>
              <a:rPr lang="en-GB" sz="2400" dirty="0"/>
              <a:t>Transformers all do the same job. They step voltage either up or down. But there are a few different types. In this unit, we will learn about these different types and how they are constructed.</a:t>
            </a:r>
          </a:p>
        </p:txBody>
      </p:sp>
      <p:pic>
        <p:nvPicPr>
          <p:cNvPr id="4" name="Picture 3">
            <a:extLst>
              <a:ext uri="{FF2B5EF4-FFF2-40B4-BE49-F238E27FC236}">
                <a16:creationId xmlns:a16="http://schemas.microsoft.com/office/drawing/2014/main" id="{E503C932-696A-B340-9DD7-F13E3521EF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0888" y="1006525"/>
            <a:ext cx="4688748" cy="2224355"/>
          </a:xfrm>
          <a:prstGeom prst="rect">
            <a:avLst/>
          </a:prstGeom>
        </p:spPr>
      </p:pic>
    </p:spTree>
    <p:custDataLst>
      <p:tags r:id="rId1"/>
    </p:custDataLst>
    <p:extLst>
      <p:ext uri="{BB962C8B-B14F-4D97-AF65-F5344CB8AC3E}">
        <p14:creationId xmlns:p14="http://schemas.microsoft.com/office/powerpoint/2010/main" val="3974072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(4 of 4)</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DA013D-75F1-4B49-B706-0DC35E8E0B4F}"/>
                  </a:ext>
                </a:extLst>
              </p:cNvPr>
              <p:cNvSpPr txBox="1"/>
              <p:nvPr/>
            </p:nvSpPr>
            <p:spPr>
              <a:xfrm>
                <a:off x="703958" y="1233578"/>
                <a:ext cx="8671690" cy="3455561"/>
              </a:xfrm>
              <a:prstGeom prst="rect">
                <a:avLst/>
              </a:prstGeom>
              <a:noFill/>
            </p:spPr>
            <p:txBody>
              <a:bodyPr wrap="square" rtlCol="0">
                <a:spAutoFit/>
              </a:bodyPr>
              <a:lstStyle/>
              <a:p>
                <a:pPr marL="342900" indent="-342900" algn="just">
                  <a:buFont typeface="+mj-lt"/>
                  <a:buAutoNum type="arabicPeriod"/>
                </a:pPr>
                <a:r>
                  <a:rPr lang="en-US" dirty="0"/>
                  <a:t>Just like lighter planes that need less fuel to move are better than heavier planes that need lots of fuel to move…(visual = new scene with a skinny plane next to a fat plane)</a:t>
                </a:r>
              </a:p>
              <a:p>
                <a:pPr marL="342900" indent="-342900" algn="just">
                  <a:buFont typeface="+mj-lt"/>
                  <a:buAutoNum type="arabicPeriod"/>
                </a:pPr>
                <a:r>
                  <a:rPr lang="en-US" dirty="0"/>
                  <a:t>…so circuits with less Reactive Power are more efficient. More of the energy is spent doing useful work.</a:t>
                </a:r>
              </a:p>
              <a:p>
                <a:pPr marL="342900" indent="-342900" algn="just">
                  <a:buFont typeface="+mj-lt"/>
                  <a:buAutoNum type="arabicPeriod"/>
                </a:pPr>
                <a:r>
                  <a:rPr lang="en-US" dirty="0"/>
                  <a:t>We call the ratio between Active Power and Apparent Power… (visual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𝑃</m:t>
                        </m:r>
                      </m:num>
                      <m:den>
                        <m:r>
                          <a:rPr lang="en-US" b="0" i="1" smtClean="0">
                            <a:latin typeface="Cambria Math" panose="02040503050406030204" pitchFamily="18" charset="0"/>
                          </a:rPr>
                          <m:t>𝑆</m:t>
                        </m:r>
                      </m:den>
                    </m:f>
                  </m:oMath>
                </a14:m>
                <a:r>
                  <a:rPr lang="en-US" dirty="0"/>
                  <a:t>)</a:t>
                </a:r>
              </a:p>
              <a:p>
                <a:pPr marL="342900" indent="-342900" algn="just">
                  <a:buFont typeface="+mj-lt"/>
                  <a:buAutoNum type="arabicPeriod"/>
                </a:pPr>
                <a:r>
                  <a:rPr lang="en-US" dirty="0"/>
                  <a:t>…the Power Factor of the circuit (visual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𝑃</m:t>
                        </m:r>
                      </m:num>
                      <m:den>
                        <m:r>
                          <a:rPr lang="en-US" b="0" i="1" smtClean="0">
                            <a:latin typeface="Cambria Math" panose="02040503050406030204" pitchFamily="18" charset="0"/>
                          </a:rPr>
                          <m:t>𝑆</m:t>
                        </m:r>
                      </m:den>
                    </m:f>
                    <m:r>
                      <a:rPr lang="en-US" b="0" i="1" smtClean="0">
                        <a:latin typeface="Cambria Math" panose="02040503050406030204" pitchFamily="18" charset="0"/>
                      </a:rPr>
                      <m:t>=</m:t>
                    </m:r>
                    <m:r>
                      <a:rPr lang="en-US" b="0" i="1" smtClean="0">
                        <a:latin typeface="Cambria Math" panose="02040503050406030204" pitchFamily="18" charset="0"/>
                      </a:rPr>
                      <m:t>𝑃𝑜𝑤𝑒𝑟</m:t>
                    </m:r>
                    <m:r>
                      <a:rPr lang="en-US" b="0" i="1" smtClean="0">
                        <a:latin typeface="Cambria Math" panose="02040503050406030204" pitchFamily="18" charset="0"/>
                      </a:rPr>
                      <m:t> </m:t>
                    </m:r>
                    <m:r>
                      <a:rPr lang="en-US" b="0" i="1" smtClean="0">
                        <a:latin typeface="Cambria Math" panose="02040503050406030204" pitchFamily="18" charset="0"/>
                      </a:rPr>
                      <m:t>𝐹𝑎𝑐𝑡𝑜𝑟</m:t>
                    </m:r>
                  </m:oMath>
                </a14:m>
                <a:r>
                  <a:rPr lang="en-US" dirty="0"/>
                  <a:t>)</a:t>
                </a:r>
              </a:p>
              <a:p>
                <a:pPr marL="342900" indent="-342900" algn="just">
                  <a:buFont typeface="+mj-lt"/>
                  <a:buAutoNum type="arabicPeriod"/>
                </a:pPr>
                <a:r>
                  <a:rPr lang="en-US" dirty="0"/>
                  <a:t>We can rearrange this to get Active Power equal to Apparent Power multiplied by the Power Factor. (Visual = “P = S x Power Factor”)</a:t>
                </a:r>
              </a:p>
              <a:p>
                <a:pPr marL="342900" indent="-342900" algn="just">
                  <a:buFont typeface="+mj-lt"/>
                  <a:buAutoNum type="arabicPeriod"/>
                </a:pPr>
                <a:r>
                  <a:rPr lang="en-US" dirty="0"/>
                  <a:t>The Power Factor can also be found by calculating the cosine of the angle theta in the power triangle. (Visual =</a:t>
                </a:r>
              </a:p>
              <a:p>
                <a:pPr marL="342900" indent="-342900" algn="just">
                  <a:buFont typeface="+mj-lt"/>
                  <a:buAutoNum type="arabicPeriod"/>
                </a:pPr>
                <a:endParaRPr lang="en-US" dirty="0"/>
              </a:p>
            </p:txBody>
          </p:sp>
        </mc:Choice>
        <mc:Fallback xmlns="">
          <p:sp>
            <p:nvSpPr>
              <p:cNvPr id="3" name="TextBox 2">
                <a:extLst>
                  <a:ext uri="{FF2B5EF4-FFF2-40B4-BE49-F238E27FC236}">
                    <a16:creationId xmlns:a16="http://schemas.microsoft.com/office/drawing/2014/main" id="{30DA013D-75F1-4B49-B706-0DC35E8E0B4F}"/>
                  </a:ext>
                </a:extLst>
              </p:cNvPr>
              <p:cNvSpPr txBox="1">
                <a:spLocks noRot="1" noChangeAspect="1" noMove="1" noResize="1" noEditPoints="1" noAdjustHandles="1" noChangeArrowheads="1" noChangeShapeType="1" noTextEdit="1"/>
              </p:cNvSpPr>
              <p:nvPr/>
            </p:nvSpPr>
            <p:spPr>
              <a:xfrm>
                <a:off x="703958" y="1233578"/>
                <a:ext cx="8671690" cy="3455561"/>
              </a:xfrm>
              <a:prstGeom prst="rect">
                <a:avLst/>
              </a:prstGeom>
              <a:blipFill>
                <a:blip r:embed="rId4"/>
                <a:stretch>
                  <a:fillRect l="-439" t="-366" r="-585"/>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6A4A04EA-0A12-ED4A-B8D3-A1FBF946341E}"/>
              </a:ext>
            </a:extLst>
          </p:cNvPr>
          <p:cNvPicPr>
            <a:picLocks noChangeAspect="1"/>
          </p:cNvPicPr>
          <p:nvPr/>
        </p:nvPicPr>
        <p:blipFill>
          <a:blip r:embed="rId5"/>
          <a:stretch>
            <a:fillRect/>
          </a:stretch>
        </p:blipFill>
        <p:spPr>
          <a:xfrm>
            <a:off x="3588589" y="3941062"/>
            <a:ext cx="5321300" cy="2641600"/>
          </a:xfrm>
          <a:prstGeom prst="rect">
            <a:avLst/>
          </a:prstGeom>
        </p:spPr>
      </p:pic>
    </p:spTree>
    <p:custDataLst>
      <p:tags r:id="rId1"/>
    </p:custDataLst>
    <p:extLst>
      <p:ext uri="{BB962C8B-B14F-4D97-AF65-F5344CB8AC3E}">
        <p14:creationId xmlns:p14="http://schemas.microsoft.com/office/powerpoint/2010/main" val="1462760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TextBox 2">
            <a:extLst>
              <a:ext uri="{FF2B5EF4-FFF2-40B4-BE49-F238E27FC236}">
                <a16:creationId xmlns:a16="http://schemas.microsoft.com/office/drawing/2014/main" id="{30DA013D-75F1-4B49-B706-0DC35E8E0B4F}"/>
              </a:ext>
            </a:extLst>
          </p:cNvPr>
          <p:cNvSpPr txBox="1"/>
          <p:nvPr/>
        </p:nvSpPr>
        <p:spPr>
          <a:xfrm>
            <a:off x="703958" y="1233578"/>
            <a:ext cx="8671690" cy="5355312"/>
          </a:xfrm>
          <a:prstGeom prst="rect">
            <a:avLst/>
          </a:prstGeom>
          <a:noFill/>
        </p:spPr>
        <p:txBody>
          <a:bodyPr wrap="square" rtlCol="0">
            <a:spAutoFit/>
          </a:bodyPr>
          <a:lstStyle/>
          <a:p>
            <a:pPr marL="342900" indent="-342900" algn="just">
              <a:buFont typeface="+mj-lt"/>
              <a:buAutoNum type="arabicPeriod"/>
            </a:pPr>
            <a:r>
              <a:rPr lang="en-US" dirty="0"/>
              <a:t>You can see that the smaller we make theta, the less reactive power there is and the closer the values of Apparent Power and Active Power get to one another (visual = animate triangle to reduce the size of the angle and the length of the green line so that blue eventually lies on red)</a:t>
            </a:r>
          </a:p>
          <a:p>
            <a:pPr marL="342900" indent="-342900" algn="just">
              <a:buFont typeface="+mj-lt"/>
              <a:buAutoNum type="arabicPeriod"/>
            </a:pPr>
            <a:r>
              <a:rPr lang="en-US" dirty="0"/>
              <a:t>The smaller we make theta, the closer the value of cosine theta (the power factor) gets to 1 (visual = do the same animation as above but add “</a:t>
            </a:r>
            <a:r>
              <a:rPr lang="en-US" dirty="0" err="1"/>
              <a:t>cosθ</a:t>
            </a:r>
            <a:r>
              <a:rPr lang="en-US" dirty="0"/>
              <a:t> = “next to it and as theta gets smaller show that the value of </a:t>
            </a:r>
            <a:r>
              <a:rPr lang="en-US" dirty="0" err="1"/>
              <a:t>cosθ</a:t>
            </a:r>
            <a:r>
              <a:rPr lang="en-US" dirty="0"/>
              <a:t> gets closer and closer to 1)</a:t>
            </a:r>
          </a:p>
          <a:p>
            <a:pPr marL="342900" indent="-342900" algn="just">
              <a:buFont typeface="+mj-lt"/>
              <a:buAutoNum type="arabicPeriod"/>
            </a:pPr>
            <a:r>
              <a:rPr lang="en-US" dirty="0"/>
              <a:t>Whenever you calculate power as voltage times current… (visual = power triangle and underneath it “P = V x I”)</a:t>
            </a:r>
          </a:p>
          <a:p>
            <a:pPr marL="342900" indent="-342900" algn="just">
              <a:buFont typeface="+mj-lt"/>
              <a:buAutoNum type="arabicPeriod"/>
            </a:pPr>
            <a:r>
              <a:rPr lang="en-US" dirty="0"/>
              <a:t>...you are assuming a power factor of 1 – in other words no reactive power in the circuit (visual = make a “x 1” pop up to the right of “P = V x I”.</a:t>
            </a:r>
          </a:p>
          <a:p>
            <a:pPr marL="342900" indent="-342900" algn="just">
              <a:buFont typeface="+mj-lt"/>
              <a:buAutoNum type="arabicPeriod"/>
            </a:pPr>
            <a:r>
              <a:rPr lang="en-US" dirty="0"/>
              <a:t>Almost always though, there is some reactive power so the power factor is less than 1. Therefore, Active Power (or just Power for short) is Voltage times Current times the Power Factor… (visual = power triangle and underneath it “P = V x I x Power Factor”)</a:t>
            </a:r>
          </a:p>
          <a:p>
            <a:pPr marL="342900" indent="-342900" algn="just">
              <a:buFont typeface="+mj-lt"/>
              <a:buAutoNum type="arabicPeriod"/>
            </a:pPr>
            <a:r>
              <a:rPr lang="en-US" dirty="0"/>
              <a:t>Or Power is Voltage times Current times the cosine of theta. (visual = replace the ”x Power Factor” in the previous with ”</a:t>
            </a:r>
            <a:r>
              <a:rPr lang="en-US" dirty="0" err="1"/>
              <a:t>cosθ</a:t>
            </a:r>
            <a:r>
              <a:rPr lang="en-US" dirty="0"/>
              <a:t>”)</a:t>
            </a:r>
          </a:p>
          <a:p>
            <a:pPr marL="342900" indent="-342900" algn="just">
              <a:buFont typeface="+mj-lt"/>
              <a:buAutoNum type="arabicPeriod"/>
            </a:pPr>
            <a:r>
              <a:rPr lang="en-US" dirty="0"/>
              <a:t>Reactive Power can also be calculated from this triangle if need be. Reactive Power is equal to Voltage x Current x the sine of theta (visual = replace the “</a:t>
            </a:r>
            <a:r>
              <a:rPr lang="en-US" dirty="0" err="1"/>
              <a:t>cosθ</a:t>
            </a:r>
            <a:r>
              <a:rPr lang="en-US" dirty="0"/>
              <a:t>” with “</a:t>
            </a:r>
            <a:r>
              <a:rPr lang="en-US" dirty="0" err="1"/>
              <a:t>sinθ</a:t>
            </a:r>
            <a:r>
              <a:rPr lang="en-US" dirty="0"/>
              <a:t>”)</a:t>
            </a:r>
          </a:p>
          <a:p>
            <a:pPr marL="342900" indent="-342900" algn="just">
              <a:buFont typeface="+mj-lt"/>
              <a:buAutoNum type="arabicPeriod"/>
            </a:pPr>
            <a:endParaRPr lang="en-US" dirty="0"/>
          </a:p>
        </p:txBody>
      </p:sp>
      <p:pic>
        <p:nvPicPr>
          <p:cNvPr id="4" name="Picture 3">
            <a:extLst>
              <a:ext uri="{FF2B5EF4-FFF2-40B4-BE49-F238E27FC236}">
                <a16:creationId xmlns:a16="http://schemas.microsoft.com/office/drawing/2014/main" id="{7F879874-E7A4-EA46-8CD3-FF791C1745A4}"/>
              </a:ext>
            </a:extLst>
          </p:cNvPr>
          <p:cNvPicPr>
            <a:picLocks noChangeAspect="1"/>
          </p:cNvPicPr>
          <p:nvPr/>
        </p:nvPicPr>
        <p:blipFill>
          <a:blip r:embed="rId4"/>
          <a:stretch>
            <a:fillRect/>
          </a:stretch>
        </p:blipFill>
        <p:spPr>
          <a:xfrm>
            <a:off x="5901484" y="-1408022"/>
            <a:ext cx="5321300" cy="2641600"/>
          </a:xfrm>
          <a:prstGeom prst="rect">
            <a:avLst/>
          </a:prstGeom>
        </p:spPr>
      </p:pic>
    </p:spTree>
    <p:custDataLst>
      <p:tags r:id="rId1"/>
    </p:custDataLst>
    <p:extLst>
      <p:ext uri="{BB962C8B-B14F-4D97-AF65-F5344CB8AC3E}">
        <p14:creationId xmlns:p14="http://schemas.microsoft.com/office/powerpoint/2010/main" val="373625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An iron core</a:t>
            </a:r>
          </a:p>
        </p:txBody>
      </p:sp>
      <p:sp>
        <p:nvSpPr>
          <p:cNvPr id="3" name="Content Placeholder 2"/>
          <p:cNvSpPr>
            <a:spLocks noGrp="1"/>
          </p:cNvSpPr>
          <p:nvPr>
            <p:ph idx="1"/>
          </p:nvPr>
        </p:nvSpPr>
        <p:spPr>
          <a:xfrm>
            <a:off x="1122532" y="1091870"/>
            <a:ext cx="7984892" cy="2811604"/>
          </a:xfrm>
        </p:spPr>
        <p:txBody>
          <a:bodyPr>
            <a:noAutofit/>
          </a:bodyPr>
          <a:lstStyle/>
          <a:p>
            <a:pPr marL="0" indent="0" algn="just">
              <a:buNone/>
            </a:pPr>
            <a:r>
              <a:rPr lang="en-GB" sz="2400" dirty="0"/>
              <a:t>In unit 1, we were reminded that one of the ways to increase the strength of the magnetic field produced by a solenoid (a coil) is to wrap the wire around a </a:t>
            </a:r>
            <a:r>
              <a:rPr lang="en-GB" sz="2400" b="1" dirty="0"/>
              <a:t>ferromagnetic core</a:t>
            </a:r>
            <a:r>
              <a:rPr lang="en-GB" sz="2400" dirty="0"/>
              <a:t>, like an iron rod.</a:t>
            </a:r>
          </a:p>
          <a:p>
            <a:pPr marL="0" indent="0" algn="just">
              <a:buNone/>
            </a:pPr>
            <a:r>
              <a:rPr lang="en-GB" sz="2400" dirty="0"/>
              <a:t>Ferromagnetic metals, like iron, are strongly attracted to magnets. Therefore, an iron rod inside a coil will concentrate the magnetic field inside it. All transformers use some kind of ferromagnetic core - usually iron because it is cheap.</a:t>
            </a:r>
          </a:p>
        </p:txBody>
      </p:sp>
      <p:sp>
        <p:nvSpPr>
          <p:cNvPr id="6" name="Rectangle 5">
            <a:extLst>
              <a:ext uri="{FF2B5EF4-FFF2-40B4-BE49-F238E27FC236}">
                <a16:creationId xmlns:a16="http://schemas.microsoft.com/office/drawing/2014/main" id="{CD2C77E4-01B1-AD48-9CC0-559595EBD016}"/>
              </a:ext>
            </a:extLst>
          </p:cNvPr>
          <p:cNvSpPr/>
          <p:nvPr/>
        </p:nvSpPr>
        <p:spPr>
          <a:xfrm>
            <a:off x="1122532" y="3967168"/>
            <a:ext cx="4046877" cy="830997"/>
          </a:xfrm>
          <a:prstGeom prst="rect">
            <a:avLst/>
          </a:prstGeom>
          <a:solidFill>
            <a:schemeClr val="tx2">
              <a:lumMod val="40000"/>
              <a:lumOff val="60000"/>
            </a:schemeClr>
          </a:solidFill>
        </p:spPr>
        <p:txBody>
          <a:bodyPr wrap="square">
            <a:spAutoFit/>
          </a:bodyPr>
          <a:lstStyle/>
          <a:p>
            <a:r>
              <a:rPr lang="en-GB" sz="2400" i="1" dirty="0"/>
              <a:t>Click the button to learn more about ferromagnetic materials</a:t>
            </a:r>
          </a:p>
        </p:txBody>
      </p:sp>
      <p:pic>
        <p:nvPicPr>
          <p:cNvPr id="7" name="Graphic 6" descr="User">
            <a:extLst>
              <a:ext uri="{FF2B5EF4-FFF2-40B4-BE49-F238E27FC236}">
                <a16:creationId xmlns:a16="http://schemas.microsoft.com/office/drawing/2014/main" id="{0C4AA458-3639-5448-AA94-2732E1B19D6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5885" y="3905914"/>
            <a:ext cx="854046" cy="854046"/>
          </a:xfrm>
          <a:prstGeom prst="rect">
            <a:avLst/>
          </a:prstGeom>
        </p:spPr>
      </p:pic>
      <p:sp>
        <p:nvSpPr>
          <p:cNvPr id="8" name="Rounded Rectangle 7">
            <a:extLst>
              <a:ext uri="{FF2B5EF4-FFF2-40B4-BE49-F238E27FC236}">
                <a16:creationId xmlns:a16="http://schemas.microsoft.com/office/drawing/2014/main" id="{BB79F371-6C54-D24D-BCEE-D93A8F6C091F}"/>
              </a:ext>
            </a:extLst>
          </p:cNvPr>
          <p:cNvSpPr/>
          <p:nvPr/>
        </p:nvSpPr>
        <p:spPr>
          <a:xfrm>
            <a:off x="5591034" y="3903473"/>
            <a:ext cx="3516390"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Ferromagnetic materials</a:t>
            </a:r>
          </a:p>
        </p:txBody>
      </p:sp>
    </p:spTree>
    <p:custDataLst>
      <p:tags r:id="rId1"/>
    </p:custDataLst>
    <p:extLst>
      <p:ext uri="{BB962C8B-B14F-4D97-AF65-F5344CB8AC3E}">
        <p14:creationId xmlns:p14="http://schemas.microsoft.com/office/powerpoint/2010/main" val="176760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Types of iron core</a:t>
            </a:r>
          </a:p>
        </p:txBody>
      </p:sp>
      <p:sp>
        <p:nvSpPr>
          <p:cNvPr id="3" name="Content Placeholder 2"/>
          <p:cNvSpPr>
            <a:spLocks noGrp="1"/>
          </p:cNvSpPr>
          <p:nvPr>
            <p:ph idx="1"/>
          </p:nvPr>
        </p:nvSpPr>
        <p:spPr>
          <a:xfrm>
            <a:off x="1122532" y="1091869"/>
            <a:ext cx="7607556" cy="773507"/>
          </a:xfrm>
        </p:spPr>
        <p:txBody>
          <a:bodyPr>
            <a:noAutofit/>
          </a:bodyPr>
          <a:lstStyle/>
          <a:p>
            <a:pPr marL="0" indent="0" algn="just">
              <a:buNone/>
            </a:pPr>
            <a:r>
              <a:rPr lang="en-GB" sz="2400" dirty="0"/>
              <a:t>There are basically three different types of transformer design, depending on how their iron core is made.</a:t>
            </a:r>
          </a:p>
        </p:txBody>
      </p:sp>
      <p:sp>
        <p:nvSpPr>
          <p:cNvPr id="6" name="Rectangle 5">
            <a:extLst>
              <a:ext uri="{FF2B5EF4-FFF2-40B4-BE49-F238E27FC236}">
                <a16:creationId xmlns:a16="http://schemas.microsoft.com/office/drawing/2014/main" id="{CD2C77E4-01B1-AD48-9CC0-559595EBD016}"/>
              </a:ext>
            </a:extLst>
          </p:cNvPr>
          <p:cNvSpPr/>
          <p:nvPr/>
        </p:nvSpPr>
        <p:spPr>
          <a:xfrm>
            <a:off x="1122532" y="1865376"/>
            <a:ext cx="7607557" cy="461665"/>
          </a:xfrm>
          <a:prstGeom prst="rect">
            <a:avLst/>
          </a:prstGeom>
          <a:solidFill>
            <a:schemeClr val="tx2">
              <a:lumMod val="40000"/>
              <a:lumOff val="60000"/>
            </a:schemeClr>
          </a:solidFill>
        </p:spPr>
        <p:txBody>
          <a:bodyPr wrap="square">
            <a:spAutoFit/>
          </a:bodyPr>
          <a:lstStyle/>
          <a:p>
            <a:r>
              <a:rPr lang="en-GB" sz="2400" i="1" dirty="0"/>
              <a:t>Click on each image to find out more about each type.</a:t>
            </a:r>
          </a:p>
        </p:txBody>
      </p:sp>
      <p:pic>
        <p:nvPicPr>
          <p:cNvPr id="7" name="Graphic 6" descr="User">
            <a:extLst>
              <a:ext uri="{FF2B5EF4-FFF2-40B4-BE49-F238E27FC236}">
                <a16:creationId xmlns:a16="http://schemas.microsoft.com/office/drawing/2014/main" id="{0C4AA458-3639-5448-AA94-2732E1B19D6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5" y="1669185"/>
            <a:ext cx="854046" cy="854046"/>
          </a:xfrm>
          <a:prstGeom prst="rect">
            <a:avLst/>
          </a:prstGeom>
        </p:spPr>
      </p:pic>
      <p:pic>
        <p:nvPicPr>
          <p:cNvPr id="4" name="Picture 3">
            <a:extLst>
              <a:ext uri="{FF2B5EF4-FFF2-40B4-BE49-F238E27FC236}">
                <a16:creationId xmlns:a16="http://schemas.microsoft.com/office/drawing/2014/main" id="{8869FAB3-3683-9F4B-9771-27F6B5A949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7330" y="2690838"/>
            <a:ext cx="1854771" cy="1275744"/>
          </a:xfrm>
          <a:prstGeom prst="rect">
            <a:avLst/>
          </a:prstGeom>
        </p:spPr>
      </p:pic>
      <p:pic>
        <p:nvPicPr>
          <p:cNvPr id="8" name="Picture 7">
            <a:extLst>
              <a:ext uri="{FF2B5EF4-FFF2-40B4-BE49-F238E27FC236}">
                <a16:creationId xmlns:a16="http://schemas.microsoft.com/office/drawing/2014/main" id="{34A11529-6FCB-2146-BF32-3390524F1E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8386" y="2695124"/>
            <a:ext cx="2493581" cy="1278174"/>
          </a:xfrm>
          <a:prstGeom prst="rect">
            <a:avLst/>
          </a:prstGeom>
        </p:spPr>
      </p:pic>
      <p:pic>
        <p:nvPicPr>
          <p:cNvPr id="9" name="Picture 8">
            <a:extLst>
              <a:ext uri="{FF2B5EF4-FFF2-40B4-BE49-F238E27FC236}">
                <a16:creationId xmlns:a16="http://schemas.microsoft.com/office/drawing/2014/main" id="{DFAC2E4C-D8C2-B84E-84DF-6ABEA22B8FF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46576" y="2724594"/>
            <a:ext cx="2557334" cy="1208232"/>
          </a:xfrm>
          <a:prstGeom prst="rect">
            <a:avLst/>
          </a:prstGeom>
        </p:spPr>
      </p:pic>
      <p:sp>
        <p:nvSpPr>
          <p:cNvPr id="10" name="TextBox 9">
            <a:extLst>
              <a:ext uri="{FF2B5EF4-FFF2-40B4-BE49-F238E27FC236}">
                <a16:creationId xmlns:a16="http://schemas.microsoft.com/office/drawing/2014/main" id="{5C535452-B5FB-9241-9912-42A172046C02}"/>
              </a:ext>
            </a:extLst>
          </p:cNvPr>
          <p:cNvSpPr txBox="1"/>
          <p:nvPr/>
        </p:nvSpPr>
        <p:spPr>
          <a:xfrm>
            <a:off x="1405133" y="3973298"/>
            <a:ext cx="1159163" cy="369332"/>
          </a:xfrm>
          <a:prstGeom prst="rect">
            <a:avLst/>
          </a:prstGeom>
          <a:noFill/>
        </p:spPr>
        <p:txBody>
          <a:bodyPr wrap="none" rtlCol="0">
            <a:spAutoFit/>
          </a:bodyPr>
          <a:lstStyle/>
          <a:p>
            <a:r>
              <a:rPr lang="en-GB" dirty="0"/>
              <a:t>Open core</a:t>
            </a:r>
          </a:p>
        </p:txBody>
      </p:sp>
      <p:sp>
        <p:nvSpPr>
          <p:cNvPr id="11" name="TextBox 10">
            <a:extLst>
              <a:ext uri="{FF2B5EF4-FFF2-40B4-BE49-F238E27FC236}">
                <a16:creationId xmlns:a16="http://schemas.microsoft.com/office/drawing/2014/main" id="{B646AB39-E533-8A48-B951-D93DB29B989D}"/>
              </a:ext>
            </a:extLst>
          </p:cNvPr>
          <p:cNvSpPr txBox="1"/>
          <p:nvPr/>
        </p:nvSpPr>
        <p:spPr>
          <a:xfrm>
            <a:off x="3988754" y="3973298"/>
            <a:ext cx="1272977" cy="369332"/>
          </a:xfrm>
          <a:prstGeom prst="rect">
            <a:avLst/>
          </a:prstGeom>
          <a:noFill/>
        </p:spPr>
        <p:txBody>
          <a:bodyPr wrap="none" rtlCol="0">
            <a:spAutoFit/>
          </a:bodyPr>
          <a:lstStyle/>
          <a:p>
            <a:r>
              <a:rPr lang="en-GB" dirty="0"/>
              <a:t>Closed core</a:t>
            </a:r>
          </a:p>
        </p:txBody>
      </p:sp>
      <p:sp>
        <p:nvSpPr>
          <p:cNvPr id="12" name="TextBox 11">
            <a:extLst>
              <a:ext uri="{FF2B5EF4-FFF2-40B4-BE49-F238E27FC236}">
                <a16:creationId xmlns:a16="http://schemas.microsoft.com/office/drawing/2014/main" id="{D8F4D0A1-B41F-6D47-AAA6-B13CBC1B62D7}"/>
              </a:ext>
            </a:extLst>
          </p:cNvPr>
          <p:cNvSpPr txBox="1"/>
          <p:nvPr/>
        </p:nvSpPr>
        <p:spPr>
          <a:xfrm>
            <a:off x="6511067" y="4010366"/>
            <a:ext cx="2148217" cy="369332"/>
          </a:xfrm>
          <a:prstGeom prst="rect">
            <a:avLst/>
          </a:prstGeom>
          <a:noFill/>
        </p:spPr>
        <p:txBody>
          <a:bodyPr wrap="none" rtlCol="0">
            <a:spAutoFit/>
          </a:bodyPr>
          <a:lstStyle/>
          <a:p>
            <a:r>
              <a:rPr lang="en-GB" dirty="0"/>
              <a:t>Shell or divided core</a:t>
            </a:r>
          </a:p>
        </p:txBody>
      </p:sp>
    </p:spTree>
    <p:custDataLst>
      <p:tags r:id="rId1"/>
    </p:custDataLst>
    <p:extLst>
      <p:ext uri="{BB962C8B-B14F-4D97-AF65-F5344CB8AC3E}">
        <p14:creationId xmlns:p14="http://schemas.microsoft.com/office/powerpoint/2010/main" val="155203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Open core</a:t>
            </a:r>
          </a:p>
        </p:txBody>
      </p:sp>
      <p:sp>
        <p:nvSpPr>
          <p:cNvPr id="3" name="Content Placeholder 2"/>
          <p:cNvSpPr>
            <a:spLocks noGrp="1"/>
          </p:cNvSpPr>
          <p:nvPr>
            <p:ph idx="1"/>
          </p:nvPr>
        </p:nvSpPr>
        <p:spPr>
          <a:xfrm>
            <a:off x="1122531" y="1091870"/>
            <a:ext cx="4632093" cy="3663010"/>
          </a:xfrm>
        </p:spPr>
        <p:txBody>
          <a:bodyPr>
            <a:noAutofit/>
          </a:bodyPr>
          <a:lstStyle/>
          <a:p>
            <a:pPr marL="0" indent="0" algn="just">
              <a:buNone/>
            </a:pPr>
            <a:r>
              <a:rPr lang="en-GB" sz="2400" dirty="0"/>
              <a:t>These are the least expensive as there is the least amount of iron.</a:t>
            </a:r>
          </a:p>
          <a:p>
            <a:pPr marL="0" indent="0" algn="just">
              <a:buNone/>
            </a:pPr>
            <a:r>
              <a:rPr lang="en-GB" sz="2400" dirty="0"/>
              <a:t>Some of the magnetic field has to travel through the air, which is not very efficient so the strength of the field is weakened.</a:t>
            </a:r>
          </a:p>
          <a:p>
            <a:pPr marL="0" indent="0" algn="just">
              <a:buNone/>
            </a:pPr>
            <a:r>
              <a:rPr lang="en-GB" sz="2400" dirty="0"/>
              <a:t>Open cores are used when small size is important.</a:t>
            </a:r>
          </a:p>
        </p:txBody>
      </p:sp>
      <p:pic>
        <p:nvPicPr>
          <p:cNvPr id="4" name="Picture 3">
            <a:extLst>
              <a:ext uri="{FF2B5EF4-FFF2-40B4-BE49-F238E27FC236}">
                <a16:creationId xmlns:a16="http://schemas.microsoft.com/office/drawing/2014/main" id="{E12C107E-A5DD-5849-ADEF-E9D81894886F}"/>
              </a:ext>
            </a:extLst>
          </p:cNvPr>
          <p:cNvPicPr>
            <a:picLocks noChangeAspect="1"/>
          </p:cNvPicPr>
          <p:nvPr/>
        </p:nvPicPr>
        <p:blipFill>
          <a:blip r:embed="rId4"/>
          <a:stretch>
            <a:fillRect/>
          </a:stretch>
        </p:blipFill>
        <p:spPr>
          <a:xfrm>
            <a:off x="5819825" y="1157892"/>
            <a:ext cx="4267340" cy="3046500"/>
          </a:xfrm>
          <a:prstGeom prst="rect">
            <a:avLst/>
          </a:prstGeom>
        </p:spPr>
      </p:pic>
    </p:spTree>
    <p:custDataLst>
      <p:tags r:id="rId1"/>
    </p:custDataLst>
    <p:extLst>
      <p:ext uri="{BB962C8B-B14F-4D97-AF65-F5344CB8AC3E}">
        <p14:creationId xmlns:p14="http://schemas.microsoft.com/office/powerpoint/2010/main" val="135510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Closed core</a:t>
            </a:r>
          </a:p>
        </p:txBody>
      </p:sp>
      <p:sp>
        <p:nvSpPr>
          <p:cNvPr id="3" name="Content Placeholder 2"/>
          <p:cNvSpPr>
            <a:spLocks noGrp="1"/>
          </p:cNvSpPr>
          <p:nvPr>
            <p:ph idx="1"/>
          </p:nvPr>
        </p:nvSpPr>
        <p:spPr>
          <a:xfrm>
            <a:off x="1122531" y="1091870"/>
            <a:ext cx="4070889" cy="2457242"/>
          </a:xfrm>
        </p:spPr>
        <p:txBody>
          <a:bodyPr>
            <a:noAutofit/>
          </a:bodyPr>
          <a:lstStyle/>
          <a:p>
            <a:pPr marL="0" indent="0" algn="just">
              <a:buNone/>
            </a:pPr>
            <a:r>
              <a:rPr lang="en-GB" sz="2400" dirty="0"/>
              <a:t>Closed cores allow almost all the magnetic field to travel through the iron core which makes them much more efficient than open cores and good for high voltage applications like substations.</a:t>
            </a:r>
          </a:p>
        </p:txBody>
      </p:sp>
      <p:pic>
        <p:nvPicPr>
          <p:cNvPr id="5" name="Picture 4">
            <a:extLst>
              <a:ext uri="{FF2B5EF4-FFF2-40B4-BE49-F238E27FC236}">
                <a16:creationId xmlns:a16="http://schemas.microsoft.com/office/drawing/2014/main" id="{8B123CC1-A87D-BF41-8613-D6918617BEC4}"/>
              </a:ext>
            </a:extLst>
          </p:cNvPr>
          <p:cNvPicPr>
            <a:picLocks noChangeAspect="1"/>
          </p:cNvPicPr>
          <p:nvPr/>
        </p:nvPicPr>
        <p:blipFill>
          <a:blip r:embed="rId4"/>
          <a:stretch>
            <a:fillRect/>
          </a:stretch>
        </p:blipFill>
        <p:spPr>
          <a:xfrm>
            <a:off x="5193420" y="1187625"/>
            <a:ext cx="5024400" cy="2335723"/>
          </a:xfrm>
          <a:prstGeom prst="rect">
            <a:avLst/>
          </a:prstGeom>
        </p:spPr>
      </p:pic>
    </p:spTree>
    <p:custDataLst>
      <p:tags r:id="rId1"/>
    </p:custDataLst>
    <p:extLst>
      <p:ext uri="{BB962C8B-B14F-4D97-AF65-F5344CB8AC3E}">
        <p14:creationId xmlns:p14="http://schemas.microsoft.com/office/powerpoint/2010/main" val="31083699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5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29645</TotalTime>
  <Words>5091</Words>
  <Application>Microsoft Office PowerPoint</Application>
  <PresentationFormat>Custom</PresentationFormat>
  <Paragraphs>400</Paragraphs>
  <Slides>51</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Cambria Math</vt:lpstr>
      <vt:lpstr>Open Sans</vt:lpstr>
      <vt:lpstr>Office Theme</vt:lpstr>
      <vt:lpstr>Transformers</vt:lpstr>
      <vt:lpstr>Assumed prior learning</vt:lpstr>
      <vt:lpstr>Outcomes</vt:lpstr>
      <vt:lpstr>Unit 1.3: Types of transformers</vt:lpstr>
      <vt:lpstr>Introduction</vt:lpstr>
      <vt:lpstr>An iron core</vt:lpstr>
      <vt:lpstr>Types of iron core</vt:lpstr>
      <vt:lpstr>Open core</vt:lpstr>
      <vt:lpstr>Closed core</vt:lpstr>
      <vt:lpstr>Shell or divided core</vt:lpstr>
      <vt:lpstr>The auto-transformer</vt:lpstr>
      <vt:lpstr>What is a Variac?</vt:lpstr>
      <vt:lpstr>Calculations with a step-down auto-transformer</vt:lpstr>
      <vt:lpstr>Calculations with step-up auto-transformer</vt:lpstr>
      <vt:lpstr>Try these!</vt:lpstr>
      <vt:lpstr>Question 1</vt:lpstr>
      <vt:lpstr>Question 2</vt:lpstr>
      <vt:lpstr>Question 3</vt:lpstr>
      <vt:lpstr>Question 4</vt:lpstr>
      <vt:lpstr>Question 5</vt:lpstr>
      <vt:lpstr>Question 6</vt:lpstr>
      <vt:lpstr>How are transformers rated?</vt:lpstr>
      <vt:lpstr>Why are transformers not rated in Watts?</vt:lpstr>
      <vt:lpstr>kVA ratings</vt:lpstr>
      <vt:lpstr>Power factor calculations</vt:lpstr>
      <vt:lpstr>Try these!</vt:lpstr>
      <vt:lpstr>Question 7</vt:lpstr>
      <vt:lpstr>Question 8</vt:lpstr>
      <vt:lpstr>Question 9</vt:lpstr>
      <vt:lpstr>Question 10</vt:lpstr>
      <vt:lpstr>Do transformers loose energy?</vt:lpstr>
      <vt:lpstr>Copper losses</vt:lpstr>
      <vt:lpstr>Core losses – Eddy currents</vt:lpstr>
      <vt:lpstr>Core losses - Hysteresis</vt:lpstr>
      <vt:lpstr>Transformer losses summary</vt:lpstr>
      <vt:lpstr>How do we cool transformers?</vt:lpstr>
      <vt:lpstr>Air cooled</vt:lpstr>
      <vt:lpstr>Oil cooled</vt:lpstr>
      <vt:lpstr>What would happen?</vt:lpstr>
      <vt:lpstr>Instrument Transformers</vt:lpstr>
      <vt:lpstr>Current Transformers</vt:lpstr>
      <vt:lpstr>Voltage Transformers</vt:lpstr>
      <vt:lpstr>Conclusion</vt:lpstr>
      <vt:lpstr>Video Briefing – Vid01 (1 of 3)</vt:lpstr>
      <vt:lpstr>Video Briefing – Vid01 (2 of 3)</vt:lpstr>
      <vt:lpstr>Video Briefing – Vid01 (3 of 3)</vt:lpstr>
      <vt:lpstr>Video Briefing – Vid02 (1 of 4)</vt:lpstr>
      <vt:lpstr>Video Briefing – Vid02 (2 of 4)</vt:lpstr>
      <vt:lpstr>Video Briefing – Vid02 (3 of 4)</vt:lpstr>
      <vt:lpstr>Video Briefing – Vid02 (4 of 4)</vt:lpstr>
      <vt:lpstr>Video Briefing – Vid02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849</cp:revision>
  <dcterms:created xsi:type="dcterms:W3CDTF">2018-02-02T12:07:09Z</dcterms:created>
  <dcterms:modified xsi:type="dcterms:W3CDTF">2018-09-20T07:13:51Z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