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6"/>
  </p:notesMasterIdLst>
  <p:sldIdLst>
    <p:sldId id="256" r:id="rId2"/>
    <p:sldId id="309" r:id="rId3"/>
    <p:sldId id="268" r:id="rId4"/>
    <p:sldId id="278" r:id="rId5"/>
    <p:sldId id="525" r:id="rId6"/>
    <p:sldId id="621" r:id="rId7"/>
    <p:sldId id="622" r:id="rId8"/>
    <p:sldId id="623" r:id="rId9"/>
    <p:sldId id="624" r:id="rId10"/>
    <p:sldId id="625" r:id="rId11"/>
    <p:sldId id="626" r:id="rId12"/>
    <p:sldId id="318" r:id="rId13"/>
    <p:sldId id="612" r:id="rId14"/>
    <p:sldId id="611" r:id="rId15"/>
    <p:sldId id="613" r:id="rId16"/>
    <p:sldId id="601" r:id="rId17"/>
    <p:sldId id="604" r:id="rId18"/>
    <p:sldId id="602" r:id="rId19"/>
    <p:sldId id="603" r:id="rId20"/>
    <p:sldId id="605" r:id="rId21"/>
    <p:sldId id="606" r:id="rId22"/>
    <p:sldId id="600" r:id="rId23"/>
    <p:sldId id="607" r:id="rId24"/>
    <p:sldId id="608" r:id="rId25"/>
    <p:sldId id="615" r:id="rId26"/>
    <p:sldId id="616" r:id="rId27"/>
    <p:sldId id="619" r:id="rId28"/>
    <p:sldId id="620" r:id="rId29"/>
    <p:sldId id="321" r:id="rId30"/>
    <p:sldId id="610" r:id="rId31"/>
    <p:sldId id="270" r:id="rId32"/>
    <p:sldId id="614" r:id="rId33"/>
    <p:sldId id="617" r:id="rId34"/>
    <p:sldId id="618" r:id="rId35"/>
  </p:sldIdLst>
  <p:sldSz cx="10239375" cy="5003800"/>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25"/>
            <p14:sldId id="621"/>
            <p14:sldId id="622"/>
            <p14:sldId id="623"/>
            <p14:sldId id="624"/>
            <p14:sldId id="625"/>
            <p14:sldId id="626"/>
            <p14:sldId id="318"/>
            <p14:sldId id="612"/>
            <p14:sldId id="611"/>
            <p14:sldId id="613"/>
            <p14:sldId id="601"/>
            <p14:sldId id="604"/>
            <p14:sldId id="602"/>
            <p14:sldId id="603"/>
            <p14:sldId id="605"/>
            <p14:sldId id="606"/>
            <p14:sldId id="600"/>
            <p14:sldId id="607"/>
            <p14:sldId id="608"/>
            <p14:sldId id="615"/>
            <p14:sldId id="616"/>
            <p14:sldId id="619"/>
            <p14:sldId id="620"/>
            <p14:sldId id="321"/>
            <p14:sldId id="610"/>
          </p14:sldIdLst>
        </p14:section>
        <p14:section name="Appendix" id="{61A5EB1E-5BAC-224D-8F20-5D1D8E086C2B}">
          <p14:sldIdLst>
            <p14:sldId id="270"/>
            <p14:sldId id="614"/>
            <p14:sldId id="617"/>
            <p14:sldId id="6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4"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p:restoredTop sz="76552" autoAdjust="0"/>
  </p:normalViewPr>
  <p:slideViewPr>
    <p:cSldViewPr snapToGrid="0" snapToObjects="1">
      <p:cViewPr varScale="1">
        <p:scale>
          <a:sx n="88" d="100"/>
          <a:sy n="88" d="100"/>
        </p:scale>
        <p:origin x="184"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2T12:47:00.224" idx="123">
    <p:pos x="5458" y="332"/>
    <p:text>Img01</p:text>
    <p:extLst>
      <p:ext uri="{C676402C-5697-4E1C-873F-D02D1690AC5C}">
        <p15:threadingInfo xmlns:p15="http://schemas.microsoft.com/office/powerpoint/2012/main" timeZoneBias="-120"/>
      </p:ext>
    </p:extLst>
  </p:cm>
  <p:cm authorId="1" dt="2018-09-12T12:47:08.440" idx="124">
    <p:pos x="4393" y="1992"/>
    <p:text>Img02</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10/01/2019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794775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YT01 = https://</a:t>
            </a:r>
            <a:r>
              <a:rPr lang="en-GB" dirty="0" err="1"/>
              <a:t>www.youtube.com</a:t>
            </a:r>
            <a:r>
              <a:rPr lang="en-GB" dirty="0"/>
              <a:t>/</a:t>
            </a:r>
            <a:r>
              <a:rPr lang="en-GB" dirty="0" err="1"/>
              <a:t>watch?v</a:t>
            </a:r>
            <a:r>
              <a:rPr lang="en-GB" dirty="0"/>
              <a:t>=ZjwzpoCiF8A. On click, play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610726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674623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Vid01 = On click, play Vid01 full screen. See appendix for Vid01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86597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Img04 = transformer equation</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On click, present the following explanations in popup windows:</a:t>
            </a:r>
          </a:p>
          <a:p>
            <a:pPr marL="0" indent="0">
              <a:buFont typeface="Arial" panose="020B0604020202020204" pitchFamily="34" charset="0"/>
              <a:buNone/>
            </a:pPr>
            <a:r>
              <a:rPr lang="en-GB" dirty="0"/>
              <a:t>Np = This is the number of turns in the Primary Coil</a:t>
            </a:r>
          </a:p>
          <a:p>
            <a:pPr marL="0" indent="0">
              <a:buFont typeface="Arial" panose="020B0604020202020204" pitchFamily="34" charset="0"/>
              <a:buNone/>
            </a:pPr>
            <a:r>
              <a:rPr lang="en-GB" dirty="0"/>
              <a:t>Ns = This is the number of turns in the Secondary Coil</a:t>
            </a:r>
          </a:p>
          <a:p>
            <a:pPr marL="0" indent="0">
              <a:buFont typeface="Arial" panose="020B0604020202020204" pitchFamily="34" charset="0"/>
              <a:buNone/>
            </a:pPr>
            <a:r>
              <a:rPr lang="en-GB" dirty="0" err="1"/>
              <a:t>Vp</a:t>
            </a:r>
            <a:r>
              <a:rPr lang="en-GB" dirty="0"/>
              <a:t> = This is the voltage supplied to the Primary Coil. Most of the time, this voltage is known</a:t>
            </a:r>
          </a:p>
          <a:p>
            <a:pPr marL="0" indent="0">
              <a:buFont typeface="Arial" panose="020B0604020202020204" pitchFamily="34" charset="0"/>
              <a:buNone/>
            </a:pPr>
            <a:r>
              <a:rPr lang="en-GB" dirty="0"/>
              <a:t>Vs = This is the voltage that is produced in the secondary coil based on the voltage of the Primary Coil and the ratio of the turns of the Primary Coil to the Secondary Coil</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557471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Worked solution – on click, play Vid02 full screen. See appendix for Vid02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944040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Img05 = https://</a:t>
            </a:r>
            <a:r>
              <a:rPr lang="en-GB" dirty="0" err="1"/>
              <a:t>cdn.pixabay.com</a:t>
            </a:r>
            <a:r>
              <a:rPr lang="en-GB" dirty="0"/>
              <a:t>/photo/2016/12/22/04/39/question-mark-1924516_960_720.png – marked for reuse</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635606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MCQ: c) is correct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Feedback:</a:t>
                </a:r>
              </a:p>
              <a:p>
                <a:pPr marL="0" indent="0">
                  <a:buFont typeface="Arial" panose="020B0604020202020204" pitchFamily="34" charset="0"/>
                  <a:buNone/>
                </a:pPr>
                <a:r>
                  <a:rPr lang="en-GB" dirty="0"/>
                  <a:t>Incorrect – That is not correct. Firstly, there are more primary turns than secondary turns so we expect the secondary voltage to be less than the primary voltage. Putting the values into the equation we get </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150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𝑉𝑠</m:t>
                        </m:r>
                      </m:num>
                      <m:den>
                        <m:r>
                          <a:rPr lang="en-US" b="0" i="1" smtClean="0">
                            <a:latin typeface="Cambria Math" panose="02040503050406030204" pitchFamily="18" charset="0"/>
                          </a:rPr>
                          <m:t>12</m:t>
                        </m:r>
                      </m:den>
                    </m:f>
                  </m:oMath>
                </a14:m>
                <a:r>
                  <a:rPr lang="en-GB" dirty="0"/>
                  <a:t> so </a:t>
                </a:r>
                <a14:m>
                  <m:oMath xmlns:m="http://schemas.openxmlformats.org/officeDocument/2006/math">
                    <m:r>
                      <a:rPr lang="en-US" b="0" i="1" smtClean="0">
                        <a:latin typeface="Cambria Math" panose="02040503050406030204" pitchFamily="18" charset="0"/>
                      </a:rPr>
                      <m:t>𝑉𝑠</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150</m:t>
                        </m:r>
                      </m:den>
                    </m:f>
                    <m:r>
                      <a:rPr lang="en-US" b="0" i="1" smtClean="0">
                        <a:latin typeface="Cambria Math" panose="02040503050406030204" pitchFamily="18" charset="0"/>
                        <a:ea typeface="Cambria Math" panose="02040503050406030204" pitchFamily="18" charset="0"/>
                      </a:rPr>
                      <m:t>×12=</m:t>
                    </m:r>
                  </m:oMath>
                </a14:m>
                <a:r>
                  <a:rPr lang="en-GB" dirty="0"/>
                  <a:t>8V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Correct – Well done. That is correct.</a:t>
                </a:r>
                <a:r>
                  <a:rPr lang="en-GB" baseline="0" dirty="0"/>
                  <a:t> </a:t>
                </a:r>
                <a:r>
                  <a:rPr lang="en-GB" dirty="0"/>
                  <a:t>Putting the values into the equation we get </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150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𝑉𝑠</m:t>
                        </m:r>
                      </m:num>
                      <m:den>
                        <m:r>
                          <a:rPr lang="en-US" b="0" i="1" smtClean="0">
                            <a:latin typeface="Cambria Math" panose="02040503050406030204" pitchFamily="18" charset="0"/>
                          </a:rPr>
                          <m:t>12</m:t>
                        </m:r>
                      </m:den>
                    </m:f>
                  </m:oMath>
                </a14:m>
                <a:r>
                  <a:rPr lang="en-GB" dirty="0"/>
                  <a:t> so </a:t>
                </a:r>
                <a14:m>
                  <m:oMath xmlns:m="http://schemas.openxmlformats.org/officeDocument/2006/math">
                    <m:r>
                      <a:rPr lang="en-US" b="0" i="1" smtClean="0">
                        <a:latin typeface="Cambria Math" panose="02040503050406030204" pitchFamily="18" charset="0"/>
                      </a:rPr>
                      <m:t>𝑉𝑠</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150</m:t>
                        </m:r>
                      </m:den>
                    </m:f>
                    <m:r>
                      <a:rPr lang="en-US" b="0" i="1" smtClean="0">
                        <a:latin typeface="Cambria Math" panose="02040503050406030204" pitchFamily="18" charset="0"/>
                        <a:ea typeface="Cambria Math" panose="02040503050406030204" pitchFamily="18" charset="0"/>
                      </a:rPr>
                      <m:t>×12=</m:t>
                    </m:r>
                  </m:oMath>
                </a14:m>
                <a:r>
                  <a:rPr lang="en-GB" dirty="0"/>
                  <a:t>8V</a:t>
                </a:r>
              </a:p>
              <a:p>
                <a:pPr marL="0" indent="0">
                  <a:buFont typeface="Arial" panose="020B0604020202020204" pitchFamily="34" charset="0"/>
                  <a:buNone/>
                </a:pPr>
                <a:endParaRPr lang="en-GB" dirty="0"/>
              </a:p>
            </p:txBody>
          </p:sp>
        </mc:Choice>
        <mc:Fallback xmlns="">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MCQ: c) is correct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Feedback:</a:t>
                </a:r>
              </a:p>
              <a:p>
                <a:pPr marL="0" indent="0">
                  <a:buFont typeface="Arial" panose="020B0604020202020204" pitchFamily="34" charset="0"/>
                  <a:buNone/>
                </a:pPr>
                <a:r>
                  <a:rPr lang="en-GB" dirty="0"/>
                  <a:t>Incorrect – That is not correct. Firstly, there are more primary turns than secondary turns so we expect the secondary voltage to be less than the primary voltage. Putting the values into the equation we get </a:t>
                </a:r>
                <a:r>
                  <a:rPr lang="en-US" b="0" i="0">
                    <a:latin typeface="Cambria Math" panose="02040503050406030204" pitchFamily="18" charset="0"/>
                  </a:rPr>
                  <a:t>100</a:t>
                </a:r>
                <a:r>
                  <a:rPr lang="en-GB" b="0" i="0">
                    <a:latin typeface="Cambria Math" panose="02040503050406030204" pitchFamily="18" charset="0"/>
                  </a:rPr>
                  <a:t>/</a:t>
                </a:r>
                <a:r>
                  <a:rPr lang="en-US" b="0" i="0">
                    <a:latin typeface="Cambria Math" panose="02040503050406030204" pitchFamily="18" charset="0"/>
                  </a:rPr>
                  <a:t>150=𝑉𝑠/12</a:t>
                </a:r>
                <a:r>
                  <a:rPr lang="en-GB" dirty="0"/>
                  <a:t> so </a:t>
                </a:r>
                <a:r>
                  <a:rPr lang="en-US" b="0" i="0">
                    <a:latin typeface="Cambria Math" panose="02040503050406030204" pitchFamily="18" charset="0"/>
                  </a:rPr>
                  <a:t>𝑉𝑠=  100/150</a:t>
                </a:r>
                <a:r>
                  <a:rPr lang="en-US" b="0" i="0">
                    <a:latin typeface="Cambria Math" panose="02040503050406030204" pitchFamily="18" charset="0"/>
                    <a:ea typeface="Cambria Math" panose="02040503050406030204" pitchFamily="18" charset="0"/>
                  </a:rPr>
                  <a:t>×12=</a:t>
                </a:r>
                <a:r>
                  <a:rPr lang="en-GB" dirty="0"/>
                  <a:t>8V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Correct – Well done. That is correct.</a:t>
                </a:r>
                <a:r>
                  <a:rPr lang="en-GB" baseline="0" dirty="0"/>
                  <a:t> </a:t>
                </a:r>
                <a:r>
                  <a:rPr lang="en-GB" dirty="0"/>
                  <a:t>Putting the values into the equation we get </a:t>
                </a:r>
                <a:r>
                  <a:rPr lang="en-US" b="0" i="0">
                    <a:latin typeface="Cambria Math" panose="02040503050406030204" pitchFamily="18" charset="0"/>
                  </a:rPr>
                  <a:t>100</a:t>
                </a:r>
                <a:r>
                  <a:rPr lang="en-GB" b="0" i="0">
                    <a:latin typeface="Cambria Math" panose="02040503050406030204" pitchFamily="18" charset="0"/>
                  </a:rPr>
                  <a:t>/</a:t>
                </a:r>
                <a:r>
                  <a:rPr lang="en-US" b="0" i="0">
                    <a:latin typeface="Cambria Math" panose="02040503050406030204" pitchFamily="18" charset="0"/>
                  </a:rPr>
                  <a:t>150=𝑉𝑠/12</a:t>
                </a:r>
                <a:r>
                  <a:rPr lang="en-GB" dirty="0"/>
                  <a:t> so </a:t>
                </a:r>
                <a:r>
                  <a:rPr lang="en-US" b="0" i="0">
                    <a:latin typeface="Cambria Math" panose="02040503050406030204" pitchFamily="18" charset="0"/>
                  </a:rPr>
                  <a:t>𝑉𝑠=  100/150</a:t>
                </a:r>
                <a:r>
                  <a:rPr lang="en-US" b="0" i="0">
                    <a:latin typeface="Cambria Math" panose="02040503050406030204" pitchFamily="18" charset="0"/>
                    <a:ea typeface="Cambria Math" panose="02040503050406030204" pitchFamily="18" charset="0"/>
                  </a:rPr>
                  <a:t>×12=</a:t>
                </a:r>
                <a:r>
                  <a:rPr lang="en-GB" dirty="0"/>
                  <a:t>8V</a:t>
                </a:r>
              </a:p>
              <a:p>
                <a:pPr marL="0" indent="0">
                  <a:buFont typeface="Arial" panose="020B0604020202020204" pitchFamily="34" charset="0"/>
                  <a:buNone/>
                </a:pPr>
                <a:endParaRPr lang="en-GB"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521909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MCQ: a) is correct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Feedback:</a:t>
                </a:r>
              </a:p>
              <a:p>
                <a:pPr marL="0" indent="0">
                  <a:buFont typeface="Arial" panose="020B0604020202020204" pitchFamily="34" charset="0"/>
                  <a:buNone/>
                </a:pPr>
                <a:r>
                  <a:rPr lang="en-GB" dirty="0"/>
                  <a:t>A – Excellent work. If we put the know values into the transformer equation we get </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750</m:t>
                        </m:r>
                      </m:num>
                      <m:den>
                        <m:r>
                          <a:rPr lang="en-US" b="0" i="1" smtClean="0">
                            <a:latin typeface="Cambria Math" panose="02040503050406030204" pitchFamily="18" charset="0"/>
                          </a:rPr>
                          <m:t>1125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450</m:t>
                        </m:r>
                      </m:num>
                      <m:den>
                        <m:r>
                          <a:rPr lang="en-US" b="0" i="1" smtClean="0">
                            <a:latin typeface="Cambria Math" panose="02040503050406030204" pitchFamily="18" charset="0"/>
                          </a:rPr>
                          <m:t>𝑉𝑝</m:t>
                        </m:r>
                      </m:den>
                    </m:f>
                  </m:oMath>
                </a14:m>
                <a:r>
                  <a:rPr lang="en-GB" dirty="0"/>
                  <a:t>. Rearranging the equation gives us </a:t>
                </a:r>
                <a14:m>
                  <m:oMath xmlns:m="http://schemas.openxmlformats.org/officeDocument/2006/math">
                    <m:r>
                      <a:rPr lang="en-US" b="0" i="1" smtClean="0">
                        <a:latin typeface="Cambria Math" panose="02040503050406030204" pitchFamily="18" charset="0"/>
                      </a:rPr>
                      <m:t>𝑉𝑝</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450</m:t>
                        </m:r>
                      </m:num>
                      <m:den>
                        <m:r>
                          <a:rPr lang="en-US" b="0" i="1" smtClean="0">
                            <a:latin typeface="Cambria Math" panose="02040503050406030204" pitchFamily="18" charset="0"/>
                          </a:rPr>
                          <m:t>750</m:t>
                        </m:r>
                      </m:den>
                    </m:f>
                    <m:r>
                      <a:rPr lang="en-US" b="0" i="1" smtClean="0">
                        <a:latin typeface="Cambria Math" panose="02040503050406030204" pitchFamily="18" charset="0"/>
                        <a:ea typeface="Cambria Math" panose="02040503050406030204" pitchFamily="18" charset="0"/>
                      </a:rPr>
                      <m:t>×1125=675</m:t>
                    </m:r>
                    <m:r>
                      <a:rPr lang="en-US" b="0" i="1" smtClean="0">
                        <a:latin typeface="Cambria Math" panose="02040503050406030204" pitchFamily="18" charset="0"/>
                        <a:ea typeface="Cambria Math" panose="02040503050406030204" pitchFamily="18" charset="0"/>
                      </a:rPr>
                      <m:t>𝑉</m:t>
                    </m:r>
                  </m:oMath>
                </a14:m>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 It looks like you made an error and that you confused the given secondary voltage for a primary voltage. Remember, we were asked to find the primary voltage. If we put the know values into the transformer equation we get </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750</m:t>
                        </m:r>
                      </m:num>
                      <m:den>
                        <m:r>
                          <a:rPr lang="en-US" b="0" i="1" smtClean="0">
                            <a:latin typeface="Cambria Math" panose="02040503050406030204" pitchFamily="18" charset="0"/>
                          </a:rPr>
                          <m:t>1125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450</m:t>
                        </m:r>
                      </m:num>
                      <m:den>
                        <m:r>
                          <a:rPr lang="en-US" b="0" i="1" smtClean="0">
                            <a:latin typeface="Cambria Math" panose="02040503050406030204" pitchFamily="18" charset="0"/>
                          </a:rPr>
                          <m:t>𝑉𝑝</m:t>
                        </m:r>
                      </m:den>
                    </m:f>
                  </m:oMath>
                </a14:m>
                <a:r>
                  <a:rPr lang="en-GB" dirty="0"/>
                  <a:t>. Rearranging the equation gives us </a:t>
                </a:r>
                <a14:m>
                  <m:oMath xmlns:m="http://schemas.openxmlformats.org/officeDocument/2006/math">
                    <m:r>
                      <a:rPr lang="en-US" b="0" i="1" smtClean="0">
                        <a:latin typeface="Cambria Math" panose="02040503050406030204" pitchFamily="18" charset="0"/>
                      </a:rPr>
                      <m:t>𝑉𝑝</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450</m:t>
                        </m:r>
                      </m:num>
                      <m:den>
                        <m:r>
                          <a:rPr lang="en-US" b="0" i="1" smtClean="0">
                            <a:latin typeface="Cambria Math" panose="02040503050406030204" pitchFamily="18" charset="0"/>
                          </a:rPr>
                          <m:t>750</m:t>
                        </m:r>
                      </m:den>
                    </m:f>
                    <m:r>
                      <a:rPr lang="en-US" b="0" i="1" smtClean="0">
                        <a:latin typeface="Cambria Math" panose="02040503050406030204" pitchFamily="18" charset="0"/>
                        <a:ea typeface="Cambria Math" panose="02040503050406030204" pitchFamily="18" charset="0"/>
                      </a:rPr>
                      <m:t>×1125=675</m:t>
                    </m:r>
                    <m:r>
                      <a:rPr lang="en-US" b="0" i="1" smtClean="0">
                        <a:latin typeface="Cambria Math" panose="02040503050406030204" pitchFamily="18" charset="0"/>
                        <a:ea typeface="Cambria Math" panose="02040503050406030204" pitchFamily="18" charset="0"/>
                      </a:rPr>
                      <m:t>𝑉</m:t>
                    </m:r>
                  </m:oMath>
                </a14:m>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 – That is not correct. If we put the know values into the transformer equation we get </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750</m:t>
                        </m:r>
                      </m:num>
                      <m:den>
                        <m:r>
                          <a:rPr lang="en-US" b="0" i="1" smtClean="0">
                            <a:latin typeface="Cambria Math" panose="02040503050406030204" pitchFamily="18" charset="0"/>
                          </a:rPr>
                          <m:t>1125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450</m:t>
                        </m:r>
                      </m:num>
                      <m:den>
                        <m:r>
                          <a:rPr lang="en-US" b="0" i="1" smtClean="0">
                            <a:latin typeface="Cambria Math" panose="02040503050406030204" pitchFamily="18" charset="0"/>
                          </a:rPr>
                          <m:t>𝑉𝑝</m:t>
                        </m:r>
                      </m:den>
                    </m:f>
                  </m:oMath>
                </a14:m>
                <a:r>
                  <a:rPr lang="en-GB" dirty="0"/>
                  <a:t>. Rearranging the equation gives us </a:t>
                </a:r>
                <a14:m>
                  <m:oMath xmlns:m="http://schemas.openxmlformats.org/officeDocument/2006/math">
                    <m:r>
                      <a:rPr lang="en-US" b="0" i="1" smtClean="0">
                        <a:latin typeface="Cambria Math" panose="02040503050406030204" pitchFamily="18" charset="0"/>
                      </a:rPr>
                      <m:t>𝑉𝑝</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450</m:t>
                        </m:r>
                      </m:num>
                      <m:den>
                        <m:r>
                          <a:rPr lang="en-US" b="0" i="1" smtClean="0">
                            <a:latin typeface="Cambria Math" panose="02040503050406030204" pitchFamily="18" charset="0"/>
                          </a:rPr>
                          <m:t>750</m:t>
                        </m:r>
                      </m:den>
                    </m:f>
                    <m:r>
                      <a:rPr lang="en-US" b="0" i="1" smtClean="0">
                        <a:latin typeface="Cambria Math" panose="02040503050406030204" pitchFamily="18" charset="0"/>
                        <a:ea typeface="Cambria Math" panose="02040503050406030204" pitchFamily="18" charset="0"/>
                      </a:rPr>
                      <m:t>×1125=675</m:t>
                    </m:r>
                    <m:r>
                      <a:rPr lang="en-US" b="0" i="1" smtClean="0">
                        <a:latin typeface="Cambria Math" panose="02040503050406030204" pitchFamily="18" charset="0"/>
                        <a:ea typeface="Cambria Math" panose="02040503050406030204" pitchFamily="18" charset="0"/>
                      </a:rPr>
                      <m:t>𝑉</m:t>
                    </m:r>
                  </m:oMath>
                </a14:m>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 - That is not correct. If we put the know values into the transformer equation we get </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750</m:t>
                        </m:r>
                      </m:num>
                      <m:den>
                        <m:r>
                          <a:rPr lang="en-US" b="0" i="1" smtClean="0">
                            <a:latin typeface="Cambria Math" panose="02040503050406030204" pitchFamily="18" charset="0"/>
                          </a:rPr>
                          <m:t>1125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450</m:t>
                        </m:r>
                      </m:num>
                      <m:den>
                        <m:r>
                          <a:rPr lang="en-US" b="0" i="1" smtClean="0">
                            <a:latin typeface="Cambria Math" panose="02040503050406030204" pitchFamily="18" charset="0"/>
                          </a:rPr>
                          <m:t>𝑉𝑝</m:t>
                        </m:r>
                      </m:den>
                    </m:f>
                  </m:oMath>
                </a14:m>
                <a:r>
                  <a:rPr lang="en-GB" dirty="0"/>
                  <a:t>. Rearranging the equation gives us </a:t>
                </a:r>
                <a14:m>
                  <m:oMath xmlns:m="http://schemas.openxmlformats.org/officeDocument/2006/math">
                    <m:r>
                      <a:rPr lang="en-US" b="0" i="1" smtClean="0">
                        <a:latin typeface="Cambria Math" panose="02040503050406030204" pitchFamily="18" charset="0"/>
                      </a:rPr>
                      <m:t>𝑉𝑝</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450</m:t>
                        </m:r>
                      </m:num>
                      <m:den>
                        <m:r>
                          <a:rPr lang="en-US" b="0" i="1" smtClean="0">
                            <a:latin typeface="Cambria Math" panose="02040503050406030204" pitchFamily="18" charset="0"/>
                          </a:rPr>
                          <m:t>750</m:t>
                        </m:r>
                      </m:den>
                    </m:f>
                    <m:r>
                      <a:rPr lang="en-US" b="0" i="1" smtClean="0">
                        <a:latin typeface="Cambria Math" panose="02040503050406030204" pitchFamily="18" charset="0"/>
                        <a:ea typeface="Cambria Math" panose="02040503050406030204" pitchFamily="18" charset="0"/>
                      </a:rPr>
                      <m:t>×1125=675</m:t>
                    </m:r>
                    <m:r>
                      <a:rPr lang="en-US" b="0" i="1" smtClean="0">
                        <a:latin typeface="Cambria Math" panose="02040503050406030204" pitchFamily="18" charset="0"/>
                        <a:ea typeface="Cambria Math" panose="02040503050406030204" pitchFamily="18" charset="0"/>
                      </a:rPr>
                      <m:t>𝑉</m:t>
                    </m:r>
                  </m:oMath>
                </a14:m>
                <a:endParaRPr lang="en-GB" dirty="0"/>
              </a:p>
            </p:txBody>
          </p:sp>
        </mc:Choice>
        <mc:Fallback xmlns="">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MCQ: a) is correct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Feedback:</a:t>
                </a:r>
              </a:p>
              <a:p>
                <a:pPr marL="0" indent="0">
                  <a:buFont typeface="Arial" panose="020B0604020202020204" pitchFamily="34" charset="0"/>
                  <a:buNone/>
                </a:pPr>
                <a:r>
                  <a:rPr lang="en-GB" dirty="0"/>
                  <a:t>A – Excellent work. If we put the know values into the transformer equation we get </a:t>
                </a:r>
                <a:r>
                  <a:rPr lang="en-US" b="0" i="0">
                    <a:latin typeface="Cambria Math" panose="02040503050406030204" pitchFamily="18" charset="0"/>
                  </a:rPr>
                  <a:t>750</a:t>
                </a:r>
                <a:r>
                  <a:rPr lang="en-GB" b="0" i="0">
                    <a:latin typeface="Cambria Math" panose="02040503050406030204" pitchFamily="18" charset="0"/>
                  </a:rPr>
                  <a:t>/</a:t>
                </a:r>
                <a:r>
                  <a:rPr lang="en-US" b="0" i="0">
                    <a:latin typeface="Cambria Math" panose="02040503050406030204" pitchFamily="18" charset="0"/>
                  </a:rPr>
                  <a:t>1125=450/𝑉𝑝</a:t>
                </a:r>
                <a:r>
                  <a:rPr lang="en-GB" dirty="0"/>
                  <a:t>. Rearranging the equation gives us </a:t>
                </a:r>
                <a:r>
                  <a:rPr lang="en-US" b="0" i="0">
                    <a:latin typeface="Cambria Math" panose="02040503050406030204" pitchFamily="18" charset="0"/>
                  </a:rPr>
                  <a:t>𝑉𝑝=  450/750</a:t>
                </a:r>
                <a:r>
                  <a:rPr lang="en-US" b="0" i="0">
                    <a:latin typeface="Cambria Math" panose="02040503050406030204" pitchFamily="18" charset="0"/>
                    <a:ea typeface="Cambria Math" panose="02040503050406030204" pitchFamily="18" charset="0"/>
                  </a:rPr>
                  <a:t>×1125=675𝑉</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 It looks like you made an error and that you confused the given secondary voltage for a primary voltage. Remember, we were asked to find the primary voltage. If we put the know values into the transformer equation we get </a:t>
                </a:r>
                <a:r>
                  <a:rPr lang="en-US" b="0" i="0">
                    <a:latin typeface="Cambria Math" panose="02040503050406030204" pitchFamily="18" charset="0"/>
                  </a:rPr>
                  <a:t>750</a:t>
                </a:r>
                <a:r>
                  <a:rPr lang="en-GB" b="0" i="0">
                    <a:latin typeface="Cambria Math" panose="02040503050406030204" pitchFamily="18" charset="0"/>
                  </a:rPr>
                  <a:t>/</a:t>
                </a:r>
                <a:r>
                  <a:rPr lang="en-US" b="0" i="0">
                    <a:latin typeface="Cambria Math" panose="02040503050406030204" pitchFamily="18" charset="0"/>
                  </a:rPr>
                  <a:t>1125=450/𝑉𝑝</a:t>
                </a:r>
                <a:r>
                  <a:rPr lang="en-GB" dirty="0"/>
                  <a:t>. Rearranging the equation gives us </a:t>
                </a:r>
                <a:r>
                  <a:rPr lang="en-US" b="0" i="0">
                    <a:latin typeface="Cambria Math" panose="02040503050406030204" pitchFamily="18" charset="0"/>
                  </a:rPr>
                  <a:t>𝑉𝑝=  450/750</a:t>
                </a:r>
                <a:r>
                  <a:rPr lang="en-US" b="0" i="0">
                    <a:latin typeface="Cambria Math" panose="02040503050406030204" pitchFamily="18" charset="0"/>
                    <a:ea typeface="Cambria Math" panose="02040503050406030204" pitchFamily="18" charset="0"/>
                  </a:rPr>
                  <a:t>×1125=675𝑉</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C – That is not correct. If we put the know values into the transformer equation we get </a:t>
                </a:r>
                <a:r>
                  <a:rPr lang="en-US" b="0" i="0">
                    <a:latin typeface="Cambria Math" panose="02040503050406030204" pitchFamily="18" charset="0"/>
                  </a:rPr>
                  <a:t>750</a:t>
                </a:r>
                <a:r>
                  <a:rPr lang="en-GB" b="0" i="0">
                    <a:latin typeface="Cambria Math" panose="02040503050406030204" pitchFamily="18" charset="0"/>
                  </a:rPr>
                  <a:t>/</a:t>
                </a:r>
                <a:r>
                  <a:rPr lang="en-US" b="0" i="0">
                    <a:latin typeface="Cambria Math" panose="02040503050406030204" pitchFamily="18" charset="0"/>
                  </a:rPr>
                  <a:t>1125=450/𝑉𝑝</a:t>
                </a:r>
                <a:r>
                  <a:rPr lang="en-GB" dirty="0"/>
                  <a:t>. Rearranging the equation gives us </a:t>
                </a:r>
                <a:r>
                  <a:rPr lang="en-US" b="0" i="0">
                    <a:latin typeface="Cambria Math" panose="02040503050406030204" pitchFamily="18" charset="0"/>
                  </a:rPr>
                  <a:t>𝑉𝑝=  450/750</a:t>
                </a:r>
                <a:r>
                  <a:rPr lang="en-US" b="0" i="0">
                    <a:latin typeface="Cambria Math" panose="02040503050406030204" pitchFamily="18" charset="0"/>
                    <a:ea typeface="Cambria Math" panose="02040503050406030204" pitchFamily="18" charset="0"/>
                  </a:rPr>
                  <a:t>×1125=675𝑉</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 - That is not correct. If we put the know values into the transformer equation we get </a:t>
                </a:r>
                <a:r>
                  <a:rPr lang="en-US" b="0" i="0">
                    <a:latin typeface="Cambria Math" panose="02040503050406030204" pitchFamily="18" charset="0"/>
                  </a:rPr>
                  <a:t>750</a:t>
                </a:r>
                <a:r>
                  <a:rPr lang="en-GB" b="0" i="0">
                    <a:latin typeface="Cambria Math" panose="02040503050406030204" pitchFamily="18" charset="0"/>
                  </a:rPr>
                  <a:t>/</a:t>
                </a:r>
                <a:r>
                  <a:rPr lang="en-US" b="0" i="0">
                    <a:latin typeface="Cambria Math" panose="02040503050406030204" pitchFamily="18" charset="0"/>
                  </a:rPr>
                  <a:t>1125=450/𝑉𝑝</a:t>
                </a:r>
                <a:r>
                  <a:rPr lang="en-GB" dirty="0"/>
                  <a:t>. Rearranging the equation gives us </a:t>
                </a:r>
                <a:r>
                  <a:rPr lang="en-US" b="0" i="0">
                    <a:latin typeface="Cambria Math" panose="02040503050406030204" pitchFamily="18" charset="0"/>
                  </a:rPr>
                  <a:t>𝑉𝑝=  450/750</a:t>
                </a:r>
                <a:r>
                  <a:rPr lang="en-US" b="0" i="0">
                    <a:latin typeface="Cambria Math" panose="02040503050406030204" pitchFamily="18" charset="0"/>
                    <a:ea typeface="Cambria Math" panose="02040503050406030204" pitchFamily="18" charset="0"/>
                  </a:rPr>
                  <a:t>×1125=675𝑉</a:t>
                </a:r>
                <a:endParaRPr lang="en-GB"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899801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MCQ: b) is correct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Feedback:</a:t>
                </a:r>
              </a:p>
              <a:p>
                <a:pPr marL="0" indent="0">
                  <a:buFont typeface="Arial" panose="020B0604020202020204" pitchFamily="34" charset="0"/>
                  <a:buNone/>
                </a:pPr>
                <a:r>
                  <a:rPr lang="en-GB" dirty="0"/>
                  <a:t>A – That is not right. The transformer equation can be used to calculate voltages and the the number of turns. If we put what we know in the equation, we get </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𝑁𝑠</m:t>
                        </m:r>
                      </m:num>
                      <m:den>
                        <m:r>
                          <a:rPr lang="en-US" b="0" i="1" smtClean="0">
                            <a:latin typeface="Cambria Math" panose="02040503050406030204" pitchFamily="18" charset="0"/>
                          </a:rPr>
                          <m:t>780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23000</m:t>
                        </m:r>
                      </m:num>
                      <m:den>
                        <m:r>
                          <a:rPr lang="en-US" b="0" i="1" smtClean="0">
                            <a:latin typeface="Cambria Math" panose="02040503050406030204" pitchFamily="18" charset="0"/>
                          </a:rPr>
                          <m:t>3500</m:t>
                        </m:r>
                      </m:den>
                    </m:f>
                  </m:oMath>
                </a14:m>
                <a:r>
                  <a:rPr lang="en-GB" dirty="0"/>
                  <a:t>. Therefore, </a:t>
                </a:r>
                <a14:m>
                  <m:oMath xmlns:m="http://schemas.openxmlformats.org/officeDocument/2006/math">
                    <m:r>
                      <a:rPr lang="en-US" b="0" i="1" smtClean="0">
                        <a:latin typeface="Cambria Math" panose="02040503050406030204" pitchFamily="18" charset="0"/>
                      </a:rPr>
                      <m:t>𝑁𝑠</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23000</m:t>
                        </m:r>
                      </m:num>
                      <m:den>
                        <m:r>
                          <a:rPr lang="en-US" b="0" i="1" smtClean="0">
                            <a:latin typeface="Cambria Math" panose="02040503050406030204" pitchFamily="18" charset="0"/>
                          </a:rPr>
                          <m:t>3500</m:t>
                        </m:r>
                      </m:den>
                    </m:f>
                    <m:r>
                      <a:rPr lang="en-US" b="0" i="1" smtClean="0">
                        <a:latin typeface="Cambria Math" panose="02040503050406030204" pitchFamily="18" charset="0"/>
                        <a:ea typeface="Cambria Math" panose="02040503050406030204" pitchFamily="18" charset="0"/>
                      </a:rPr>
                      <m:t>×780=5126</m:t>
                    </m:r>
                  </m:oMath>
                </a14:m>
                <a:r>
                  <a:rPr lang="en-GB" dirty="0"/>
                  <a:t> (rounded off).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 Brilliant! You got it. If we put what we know in the equation, we get </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𝑁𝑠</m:t>
                        </m:r>
                      </m:num>
                      <m:den>
                        <m:r>
                          <a:rPr lang="en-US" b="0" i="1" smtClean="0">
                            <a:latin typeface="Cambria Math" panose="02040503050406030204" pitchFamily="18" charset="0"/>
                          </a:rPr>
                          <m:t>780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23000</m:t>
                        </m:r>
                      </m:num>
                      <m:den>
                        <m:r>
                          <a:rPr lang="en-US" b="0" i="1" smtClean="0">
                            <a:latin typeface="Cambria Math" panose="02040503050406030204" pitchFamily="18" charset="0"/>
                          </a:rPr>
                          <m:t>3500</m:t>
                        </m:r>
                      </m:den>
                    </m:f>
                  </m:oMath>
                </a14:m>
                <a:r>
                  <a:rPr lang="en-GB" dirty="0"/>
                  <a:t>. Therefore, </a:t>
                </a:r>
                <a14:m>
                  <m:oMath xmlns:m="http://schemas.openxmlformats.org/officeDocument/2006/math">
                    <m:r>
                      <a:rPr lang="en-US" b="0" i="1" smtClean="0">
                        <a:latin typeface="Cambria Math" panose="02040503050406030204" pitchFamily="18" charset="0"/>
                      </a:rPr>
                      <m:t>𝑁𝑠</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23000</m:t>
                        </m:r>
                      </m:num>
                      <m:den>
                        <m:r>
                          <a:rPr lang="en-US" b="0" i="1" smtClean="0">
                            <a:latin typeface="Cambria Math" panose="02040503050406030204" pitchFamily="18" charset="0"/>
                          </a:rPr>
                          <m:t>3500</m:t>
                        </m:r>
                      </m:den>
                    </m:f>
                    <m:r>
                      <a:rPr lang="en-US" b="0" i="1" smtClean="0">
                        <a:latin typeface="Cambria Math" panose="02040503050406030204" pitchFamily="18" charset="0"/>
                        <a:ea typeface="Cambria Math" panose="02040503050406030204" pitchFamily="18" charset="0"/>
                      </a:rPr>
                      <m:t>×780=5126</m:t>
                    </m:r>
                  </m:oMath>
                </a14:m>
                <a:r>
                  <a:rPr lang="en-GB" dirty="0"/>
                  <a:t> (rounded off).</a:t>
                </a:r>
              </a:p>
              <a:p>
                <a:pPr marL="0" indent="0">
                  <a:buFont typeface="Arial" panose="020B0604020202020204" pitchFamily="34" charset="0"/>
                  <a:buNone/>
                </a:pPr>
                <a:r>
                  <a:rPr lang="en-GB" dirty="0"/>
                  <a:t>C – That is not correct. It looks like you mixed up your primary and secondary coil values in the equation. The secondary values must always be in the same part of both fractions. If we put what we know in the equation, we get </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𝑁𝑠</m:t>
                        </m:r>
                      </m:num>
                      <m:den>
                        <m:r>
                          <a:rPr lang="en-US" b="0" i="1" smtClean="0">
                            <a:latin typeface="Cambria Math" panose="02040503050406030204" pitchFamily="18" charset="0"/>
                          </a:rPr>
                          <m:t>780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23000</m:t>
                        </m:r>
                      </m:num>
                      <m:den>
                        <m:r>
                          <a:rPr lang="en-US" b="0" i="1" smtClean="0">
                            <a:latin typeface="Cambria Math" panose="02040503050406030204" pitchFamily="18" charset="0"/>
                          </a:rPr>
                          <m:t>3500</m:t>
                        </m:r>
                      </m:den>
                    </m:f>
                  </m:oMath>
                </a14:m>
                <a:r>
                  <a:rPr lang="en-GB" dirty="0"/>
                  <a:t>. Therefore, </a:t>
                </a:r>
                <a14:m>
                  <m:oMath xmlns:m="http://schemas.openxmlformats.org/officeDocument/2006/math">
                    <m:r>
                      <a:rPr lang="en-US" b="0" i="1" smtClean="0">
                        <a:latin typeface="Cambria Math" panose="02040503050406030204" pitchFamily="18" charset="0"/>
                      </a:rPr>
                      <m:t>𝑁𝑠</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23000</m:t>
                        </m:r>
                      </m:num>
                      <m:den>
                        <m:r>
                          <a:rPr lang="en-US" b="0" i="1" smtClean="0">
                            <a:latin typeface="Cambria Math" panose="02040503050406030204" pitchFamily="18" charset="0"/>
                          </a:rPr>
                          <m:t>3500</m:t>
                        </m:r>
                      </m:den>
                    </m:f>
                    <m:r>
                      <a:rPr lang="en-US" b="0" i="1" smtClean="0">
                        <a:latin typeface="Cambria Math" panose="02040503050406030204" pitchFamily="18" charset="0"/>
                        <a:ea typeface="Cambria Math" panose="02040503050406030204" pitchFamily="18" charset="0"/>
                      </a:rPr>
                      <m:t>×780=5126</m:t>
                    </m:r>
                  </m:oMath>
                </a14:m>
                <a:r>
                  <a:rPr lang="en-GB" dirty="0"/>
                  <a:t> (rounded off).</a:t>
                </a:r>
              </a:p>
              <a:p>
                <a:pPr marL="0" indent="0">
                  <a:buFont typeface="Arial" panose="020B0604020202020204" pitchFamily="34" charset="0"/>
                  <a:buNone/>
                </a:pPr>
                <a:r>
                  <a:rPr lang="en-GB" dirty="0"/>
                  <a:t>D – That is not correct. If the primary and secondary coils had the same number of turns there would be no change in the voltage. If we put what we know in the equation, we get </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𝑁𝑠</m:t>
                        </m:r>
                      </m:num>
                      <m:den>
                        <m:r>
                          <a:rPr lang="en-US" b="0" i="1" smtClean="0">
                            <a:latin typeface="Cambria Math" panose="02040503050406030204" pitchFamily="18" charset="0"/>
                          </a:rPr>
                          <m:t>780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23000</m:t>
                        </m:r>
                      </m:num>
                      <m:den>
                        <m:r>
                          <a:rPr lang="en-US" b="0" i="1" smtClean="0">
                            <a:latin typeface="Cambria Math" panose="02040503050406030204" pitchFamily="18" charset="0"/>
                          </a:rPr>
                          <m:t>3500</m:t>
                        </m:r>
                      </m:den>
                    </m:f>
                  </m:oMath>
                </a14:m>
                <a:r>
                  <a:rPr lang="en-GB" dirty="0"/>
                  <a:t>. Therefore, </a:t>
                </a:r>
                <a14:m>
                  <m:oMath xmlns:m="http://schemas.openxmlformats.org/officeDocument/2006/math">
                    <m:r>
                      <a:rPr lang="en-US" b="0" i="1" smtClean="0">
                        <a:latin typeface="Cambria Math" panose="02040503050406030204" pitchFamily="18" charset="0"/>
                      </a:rPr>
                      <m:t>𝑁𝑠</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23000</m:t>
                        </m:r>
                      </m:num>
                      <m:den>
                        <m:r>
                          <a:rPr lang="en-US" b="0" i="1" smtClean="0">
                            <a:latin typeface="Cambria Math" panose="02040503050406030204" pitchFamily="18" charset="0"/>
                          </a:rPr>
                          <m:t>3500</m:t>
                        </m:r>
                      </m:den>
                    </m:f>
                    <m:r>
                      <a:rPr lang="en-US" b="0" i="1" smtClean="0">
                        <a:latin typeface="Cambria Math" panose="02040503050406030204" pitchFamily="18" charset="0"/>
                        <a:ea typeface="Cambria Math" panose="02040503050406030204" pitchFamily="18" charset="0"/>
                      </a:rPr>
                      <m:t>×780=5126</m:t>
                    </m:r>
                  </m:oMath>
                </a14:m>
                <a:r>
                  <a:rPr lang="en-GB" dirty="0"/>
                  <a:t> (rounded off).</a:t>
                </a:r>
              </a:p>
            </p:txBody>
          </p:sp>
        </mc:Choice>
        <mc:Fallback xmlns="">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MCQ: b) is correct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Feedback:</a:t>
                </a:r>
              </a:p>
              <a:p>
                <a:pPr marL="0" indent="0">
                  <a:buFont typeface="Arial" panose="020B0604020202020204" pitchFamily="34" charset="0"/>
                  <a:buNone/>
                </a:pPr>
                <a:r>
                  <a:rPr lang="en-GB" dirty="0"/>
                  <a:t>A – That is not right. The transformer equation can be used to calculate voltages and the the number of turns. If we put what we know in the equation, we get </a:t>
                </a:r>
                <a:r>
                  <a:rPr lang="en-US" b="0" i="0">
                    <a:latin typeface="Cambria Math" panose="02040503050406030204" pitchFamily="18" charset="0"/>
                  </a:rPr>
                  <a:t>𝑁𝑠</a:t>
                </a:r>
                <a:r>
                  <a:rPr lang="en-GB" b="0" i="0">
                    <a:latin typeface="Cambria Math" panose="02040503050406030204" pitchFamily="18" charset="0"/>
                  </a:rPr>
                  <a:t>/</a:t>
                </a:r>
                <a:r>
                  <a:rPr lang="en-US" b="0" i="0">
                    <a:latin typeface="Cambria Math" panose="02040503050406030204" pitchFamily="18" charset="0"/>
                  </a:rPr>
                  <a:t>780=23000/3500</a:t>
                </a:r>
                <a:r>
                  <a:rPr lang="en-GB" dirty="0"/>
                  <a:t>. Therefore, </a:t>
                </a:r>
                <a:r>
                  <a:rPr lang="en-US" b="0" i="0">
                    <a:latin typeface="Cambria Math" panose="02040503050406030204" pitchFamily="18" charset="0"/>
                  </a:rPr>
                  <a:t>𝑁𝑠=23000/3500</a:t>
                </a:r>
                <a:r>
                  <a:rPr lang="en-US" b="0" i="0">
                    <a:latin typeface="Cambria Math" panose="02040503050406030204" pitchFamily="18" charset="0"/>
                    <a:ea typeface="Cambria Math" panose="02040503050406030204" pitchFamily="18" charset="0"/>
                  </a:rPr>
                  <a:t>×780=5126</a:t>
                </a:r>
                <a:r>
                  <a:rPr lang="en-GB" dirty="0"/>
                  <a:t> (rounded off).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 Brilliant! You got it. If we put what we know in the equation, we get </a:t>
                </a:r>
                <a:r>
                  <a:rPr lang="en-US" b="0" i="0">
                    <a:latin typeface="Cambria Math" panose="02040503050406030204" pitchFamily="18" charset="0"/>
                  </a:rPr>
                  <a:t>𝑁𝑠</a:t>
                </a:r>
                <a:r>
                  <a:rPr lang="en-GB" b="0" i="0">
                    <a:latin typeface="Cambria Math" panose="02040503050406030204" pitchFamily="18" charset="0"/>
                  </a:rPr>
                  <a:t>/</a:t>
                </a:r>
                <a:r>
                  <a:rPr lang="en-US" b="0" i="0">
                    <a:latin typeface="Cambria Math" panose="02040503050406030204" pitchFamily="18" charset="0"/>
                  </a:rPr>
                  <a:t>780=23000/3500</a:t>
                </a:r>
                <a:r>
                  <a:rPr lang="en-GB" dirty="0"/>
                  <a:t>. Therefore, </a:t>
                </a:r>
                <a:r>
                  <a:rPr lang="en-US" b="0" i="0">
                    <a:latin typeface="Cambria Math" panose="02040503050406030204" pitchFamily="18" charset="0"/>
                  </a:rPr>
                  <a:t>𝑁𝑠=23000/3500</a:t>
                </a:r>
                <a:r>
                  <a:rPr lang="en-US" b="0" i="0">
                    <a:latin typeface="Cambria Math" panose="02040503050406030204" pitchFamily="18" charset="0"/>
                    <a:ea typeface="Cambria Math" panose="02040503050406030204" pitchFamily="18" charset="0"/>
                  </a:rPr>
                  <a:t>×780=5126</a:t>
                </a:r>
                <a:r>
                  <a:rPr lang="en-GB" dirty="0"/>
                  <a:t> (rounded off).</a:t>
                </a:r>
              </a:p>
              <a:p>
                <a:pPr marL="0" indent="0">
                  <a:buFont typeface="Arial" panose="020B0604020202020204" pitchFamily="34" charset="0"/>
                  <a:buNone/>
                </a:pPr>
                <a:r>
                  <a:rPr lang="en-GB" dirty="0"/>
                  <a:t>C – That is not correct. It looks like you mixed up your primary and secondary coil values in the equation. The secondary values must always be in the same part of both fractions. If we put what we know in the equation, we get </a:t>
                </a:r>
                <a:r>
                  <a:rPr lang="en-US" b="0" i="0">
                    <a:latin typeface="Cambria Math" panose="02040503050406030204" pitchFamily="18" charset="0"/>
                  </a:rPr>
                  <a:t>𝑁𝑠</a:t>
                </a:r>
                <a:r>
                  <a:rPr lang="en-GB" b="0" i="0">
                    <a:latin typeface="Cambria Math" panose="02040503050406030204" pitchFamily="18" charset="0"/>
                  </a:rPr>
                  <a:t>/</a:t>
                </a:r>
                <a:r>
                  <a:rPr lang="en-US" b="0" i="0">
                    <a:latin typeface="Cambria Math" panose="02040503050406030204" pitchFamily="18" charset="0"/>
                  </a:rPr>
                  <a:t>780=23000/3500</a:t>
                </a:r>
                <a:r>
                  <a:rPr lang="en-GB" dirty="0"/>
                  <a:t>. Therefore, </a:t>
                </a:r>
                <a:r>
                  <a:rPr lang="en-US" b="0" i="0">
                    <a:latin typeface="Cambria Math" panose="02040503050406030204" pitchFamily="18" charset="0"/>
                  </a:rPr>
                  <a:t>𝑁𝑠=23000/3500</a:t>
                </a:r>
                <a:r>
                  <a:rPr lang="en-US" b="0" i="0">
                    <a:latin typeface="Cambria Math" panose="02040503050406030204" pitchFamily="18" charset="0"/>
                    <a:ea typeface="Cambria Math" panose="02040503050406030204" pitchFamily="18" charset="0"/>
                  </a:rPr>
                  <a:t>×780=5126</a:t>
                </a:r>
                <a:r>
                  <a:rPr lang="en-GB" dirty="0"/>
                  <a:t> (rounded off).</a:t>
                </a:r>
              </a:p>
              <a:p>
                <a:pPr marL="0" indent="0">
                  <a:buFont typeface="Arial" panose="020B0604020202020204" pitchFamily="34" charset="0"/>
                  <a:buNone/>
                </a:pPr>
                <a:r>
                  <a:rPr lang="en-GB" dirty="0"/>
                  <a:t>D – That is not correct. If the primary and secondary coils had the same number of turns there would be no change in the voltage. If we put what we know in the equation, we get </a:t>
                </a:r>
                <a:r>
                  <a:rPr lang="en-US" b="0" i="0">
                    <a:latin typeface="Cambria Math" panose="02040503050406030204" pitchFamily="18" charset="0"/>
                  </a:rPr>
                  <a:t>𝑁𝑠</a:t>
                </a:r>
                <a:r>
                  <a:rPr lang="en-GB" b="0" i="0">
                    <a:latin typeface="Cambria Math" panose="02040503050406030204" pitchFamily="18" charset="0"/>
                  </a:rPr>
                  <a:t>/</a:t>
                </a:r>
                <a:r>
                  <a:rPr lang="en-US" b="0" i="0">
                    <a:latin typeface="Cambria Math" panose="02040503050406030204" pitchFamily="18" charset="0"/>
                  </a:rPr>
                  <a:t>780=23000/3500</a:t>
                </a:r>
                <a:r>
                  <a:rPr lang="en-GB" dirty="0"/>
                  <a:t>. Therefore, </a:t>
                </a:r>
                <a:r>
                  <a:rPr lang="en-US" b="0" i="0">
                    <a:latin typeface="Cambria Math" panose="02040503050406030204" pitchFamily="18" charset="0"/>
                  </a:rPr>
                  <a:t>𝑁𝑠=23000/3500</a:t>
                </a:r>
                <a:r>
                  <a:rPr lang="en-US" b="0" i="0">
                    <a:latin typeface="Cambria Math" panose="02040503050406030204" pitchFamily="18" charset="0"/>
                    <a:ea typeface="Cambria Math" panose="02040503050406030204" pitchFamily="18" charset="0"/>
                  </a:rPr>
                  <a:t>×780=5126</a:t>
                </a:r>
                <a:r>
                  <a:rPr lang="en-GB" dirty="0"/>
                  <a:t> (rounded off).</a:t>
                </a:r>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57221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MCQ: a) is correct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Feedback:</a:t>
            </a:r>
          </a:p>
          <a:p>
            <a:pPr marL="0" indent="0">
              <a:buFont typeface="Arial" panose="020B0604020202020204" pitchFamily="34" charset="0"/>
              <a:buNone/>
            </a:pPr>
            <a:r>
              <a:rPr lang="en-GB" dirty="0"/>
              <a:t>A – That is not correct. The number of turns in the primary coil is less than the number of turns in the secondary coil, so the voltage will be increased in the secondary coil. The coil with the most turns always has the most voltage.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 – Excellent! The coil with the most turns always has the most voltage. We call this a step-up transformer.</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382623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Img06 = https://www.ck12.org/</a:t>
            </a:r>
            <a:r>
              <a:rPr lang="en-GB" dirty="0" err="1"/>
              <a:t>flx</a:t>
            </a:r>
            <a:r>
              <a:rPr lang="en-GB" dirty="0"/>
              <a:t>/show/THUMB_POSTCARD/image/user%3AY2sxMnNjaWVuY2VAY2sxMi5vcmc./98045-1365122101-76-79-MS-PS-25-14-Transformer-diagram.png – need to reproduce the image. Add 2 hotspots over each transformer to the image. The top transformer is the step-up transformer.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Feedback:</a:t>
            </a:r>
          </a:p>
          <a:p>
            <a:pPr marL="0" indent="0">
              <a:buFont typeface="Arial" panose="020B0604020202020204" pitchFamily="34" charset="0"/>
              <a:buNone/>
            </a:pPr>
            <a:r>
              <a:rPr lang="en-GB" dirty="0"/>
              <a:t>Top: Correct – Well done. This transformer has </a:t>
            </a:r>
            <a:r>
              <a:rPr lang="en-GB" b="1" dirty="0"/>
              <a:t>more</a:t>
            </a:r>
            <a:r>
              <a:rPr lang="en-GB" dirty="0"/>
              <a:t> secondary coil turns than primary coil turns. Therefore the voltage on the secondary coil will be higher than that on the primary coil. It </a:t>
            </a:r>
            <a:r>
              <a:rPr lang="en-GB" b="1" dirty="0"/>
              <a:t>increases</a:t>
            </a:r>
            <a:r>
              <a:rPr lang="en-GB" dirty="0"/>
              <a:t> or </a:t>
            </a:r>
            <a:r>
              <a:rPr lang="en-GB" b="1" dirty="0"/>
              <a:t>steps—up </a:t>
            </a:r>
            <a:r>
              <a:rPr lang="en-GB" dirty="0"/>
              <a:t>the voltage and is a </a:t>
            </a:r>
            <a:r>
              <a:rPr lang="en-GB" b="1" dirty="0"/>
              <a:t>step-up</a:t>
            </a:r>
            <a:r>
              <a:rPr lang="en-GB" dirty="0"/>
              <a:t> transformer.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Bottom: Incorrect – That is not correct. This transformer has </a:t>
            </a:r>
            <a:r>
              <a:rPr lang="en-GB" b="1" dirty="0"/>
              <a:t>fewer</a:t>
            </a:r>
            <a:r>
              <a:rPr lang="en-GB" dirty="0"/>
              <a:t> secondary coil turns than primary coil turns. Therefore the voltage on the secondary coil will be </a:t>
            </a:r>
            <a:r>
              <a:rPr lang="en-GB" b="1" dirty="0"/>
              <a:t>less</a:t>
            </a:r>
            <a:r>
              <a:rPr lang="en-GB" dirty="0"/>
              <a:t> than that on the primary coil. It </a:t>
            </a:r>
            <a:r>
              <a:rPr lang="en-GB" b="1" dirty="0"/>
              <a:t>decreases</a:t>
            </a:r>
            <a:r>
              <a:rPr lang="en-GB" dirty="0"/>
              <a:t> or </a:t>
            </a:r>
            <a:r>
              <a:rPr lang="en-GB" b="1" dirty="0"/>
              <a:t>steps—down </a:t>
            </a:r>
            <a:r>
              <a:rPr lang="en-GB" dirty="0"/>
              <a:t>the voltage and is a </a:t>
            </a:r>
            <a:r>
              <a:rPr lang="en-GB" b="1" dirty="0"/>
              <a:t>step-down</a:t>
            </a:r>
            <a:r>
              <a:rPr lang="en-GB" dirty="0"/>
              <a:t> transformer.</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679116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Img07 = equation</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331163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Img06 = https://www.ck12.org/</a:t>
            </a:r>
            <a:r>
              <a:rPr lang="en-GB" dirty="0" err="1"/>
              <a:t>flx</a:t>
            </a:r>
            <a:r>
              <a:rPr lang="en-GB" dirty="0"/>
              <a:t>/show/THUMB_POSTCARD/image/user%3AY2sxMnNjaWVuY2VAY2sxMi5vcmc./98045-1365122101-76-79-MS-PS-25-14-Transformer-diagram.png – need to reproduce the image. Add 2 hotspots over each transformer to the image. The bottom transformer is the step-up transformer.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Feedback: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Top: Incorrect – That is not correct. This transformer has </a:t>
            </a:r>
            <a:r>
              <a:rPr lang="en-GB" b="1" dirty="0"/>
              <a:t>more</a:t>
            </a:r>
            <a:r>
              <a:rPr lang="en-GB" dirty="0"/>
              <a:t> secondary coil turns than primary coil turns. Therefore the voltage on the secondary coil will be </a:t>
            </a:r>
            <a:r>
              <a:rPr lang="en-GB" b="1" dirty="0"/>
              <a:t>greater</a:t>
            </a:r>
            <a:r>
              <a:rPr lang="en-GB" dirty="0"/>
              <a:t> than that on the primary coil. It </a:t>
            </a:r>
            <a:r>
              <a:rPr lang="en-GB" b="1" dirty="0"/>
              <a:t>increases</a:t>
            </a:r>
            <a:r>
              <a:rPr lang="en-GB" dirty="0"/>
              <a:t> or </a:t>
            </a:r>
            <a:r>
              <a:rPr lang="en-GB" b="1" dirty="0"/>
              <a:t>steps—up </a:t>
            </a:r>
            <a:r>
              <a:rPr lang="en-GB" dirty="0"/>
              <a:t>the voltage. If the voltage has </a:t>
            </a:r>
            <a:r>
              <a:rPr lang="en-GB" b="1" dirty="0"/>
              <a:t>increased</a:t>
            </a:r>
            <a:r>
              <a:rPr lang="en-GB" dirty="0"/>
              <a:t>, to conserve power, the current must have </a:t>
            </a:r>
            <a:r>
              <a:rPr lang="en-GB" b="1" dirty="0"/>
              <a:t>decreased</a:t>
            </a:r>
            <a:r>
              <a:rPr lang="en-GB"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Bottom: Correct – Well done. This transformer has </a:t>
            </a:r>
            <a:r>
              <a:rPr lang="en-GB" b="1" dirty="0"/>
              <a:t>fewer</a:t>
            </a:r>
            <a:r>
              <a:rPr lang="en-GB" dirty="0"/>
              <a:t> secondary coil turns than primary coil turns. Therefore the voltage on the secondary coil will be </a:t>
            </a:r>
            <a:r>
              <a:rPr lang="en-GB" b="1" dirty="0"/>
              <a:t>less</a:t>
            </a:r>
            <a:r>
              <a:rPr lang="en-GB" dirty="0"/>
              <a:t> than that on the primary coil. It </a:t>
            </a:r>
            <a:r>
              <a:rPr lang="en-GB" b="1" dirty="0"/>
              <a:t>decreases</a:t>
            </a:r>
            <a:r>
              <a:rPr lang="en-GB" dirty="0"/>
              <a:t> or </a:t>
            </a:r>
            <a:r>
              <a:rPr lang="en-GB" b="1" dirty="0"/>
              <a:t>steps—down </a:t>
            </a:r>
            <a:r>
              <a:rPr lang="en-GB" dirty="0"/>
              <a:t>the voltage. If the voltage has </a:t>
            </a:r>
            <a:r>
              <a:rPr lang="en-GB" b="1" dirty="0"/>
              <a:t>decreased</a:t>
            </a:r>
            <a:r>
              <a:rPr lang="en-GB" dirty="0"/>
              <a:t>, to conserve power, the current must have </a:t>
            </a:r>
            <a:r>
              <a:rPr lang="en-GB" b="1" dirty="0"/>
              <a:t>increased</a:t>
            </a:r>
            <a:r>
              <a:rPr lang="en-GB" dirty="0"/>
              <a:t>.</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0163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Vid03 = On click, play Vid03 full screen. See appendix for Vid03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2879992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Worked solution – on click, play Vid04 full screen. See appendix for Vid04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181122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Img05 = https://</a:t>
            </a:r>
            <a:r>
              <a:rPr lang="en-GB" dirty="0" err="1"/>
              <a:t>cdn.pixabay.com</a:t>
            </a:r>
            <a:r>
              <a:rPr lang="en-GB" dirty="0"/>
              <a:t>/photo/2016/12/22/04/39/question-mark-1924516_960_720.png – marked for reuse</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128917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770576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Img08 = https://</a:t>
            </a:r>
            <a:r>
              <a:rPr lang="en-GB" dirty="0" err="1"/>
              <a:t>upload.wikimedia.org</a:t>
            </a:r>
            <a:r>
              <a:rPr lang="en-GB" dirty="0"/>
              <a:t>/</a:t>
            </a:r>
            <a:r>
              <a:rPr lang="en-GB" dirty="0" err="1"/>
              <a:t>wikipedia</a:t>
            </a:r>
            <a:r>
              <a:rPr lang="en-GB" dirty="0"/>
              <a:t>/commons/thumb/6/64/Transformer3d_col3.svg/1280px-Transformer3d_col3.svg.png – licenced for reuse. On click, show a larger version.</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376733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On click of each number, reveal that point</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43529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950866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965329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Img07 = https://</a:t>
            </a:r>
            <a:r>
              <a:rPr lang="en-GB" dirty="0" err="1"/>
              <a:t>upload.wikimedia.org</a:t>
            </a:r>
            <a:r>
              <a:rPr lang="en-GB" dirty="0"/>
              <a:t>/</a:t>
            </a:r>
            <a:r>
              <a:rPr lang="en-GB" dirty="0" err="1"/>
              <a:t>wikipedia</a:t>
            </a:r>
            <a:r>
              <a:rPr lang="en-GB" dirty="0"/>
              <a:t>/commons/thumb/1/18/</a:t>
            </a:r>
            <a:r>
              <a:rPr lang="en-GB" dirty="0" err="1"/>
              <a:t>Transformer_Step-down_Iron_Core.svg</a:t>
            </a:r>
            <a:r>
              <a:rPr lang="en-GB" dirty="0"/>
              <a:t>/2000px-Transformer_Step-down_Iron_Core.svg.png – marked for reuse</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377671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335244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cdn.pixabay.com</a:t>
            </a:r>
            <a:r>
              <a:rPr lang="en-US" dirty="0"/>
              <a:t>/photo/2013/07/13/12/21/charge-159707_960_720.png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https://c1.staticflickr.com/1/23/36528535_d325209a39_b.jpg</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94459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https://c1.staticflickr.com/4/3725/13580677703_5558f01661_b.jpg (image is marked to reuse).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following hotspots over the image. On click of each hotspot, display the contents of the noted slide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Power station – slide 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Transformer – slide 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transmission lines – slide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Substation – slide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Houses, shops and other buildings - slide 11</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4256933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154483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31763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4010779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605272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2" y="4263154"/>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46586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1/10/19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7.tif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8.tiff"/><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8.tiff"/><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1.png"/><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7.tif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28.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9.tiff"/><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33.xml"/><Relationship Id="rId4" Type="http://schemas.openxmlformats.org/officeDocument/2006/relationships/hyperlink" Target="https://www.youtube.com/watch?v=c38iS6VoyVU"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4.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35.xml"/><Relationship Id="rId4" Type="http://schemas.openxmlformats.org/officeDocument/2006/relationships/image" Target="../media/image15.tif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3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comments" Target="../comments/comment1.xml"/><Relationship Id="rId5" Type="http://schemas.openxmlformats.org/officeDocument/2006/relationships/image" Target="../media/image2.tiff"/><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Transformers</a:t>
            </a:r>
          </a:p>
        </p:txBody>
      </p:sp>
      <p:sp>
        <p:nvSpPr>
          <p:cNvPr id="3" name="Subtitle 2"/>
          <p:cNvSpPr>
            <a:spLocks noGrp="1"/>
          </p:cNvSpPr>
          <p:nvPr>
            <p:ph type="subTitle" idx="1"/>
          </p:nvPr>
        </p:nvSpPr>
        <p:spPr/>
        <p:txBody>
          <a:bodyPr>
            <a:normAutofit/>
          </a:bodyPr>
          <a:lstStyle/>
          <a:p>
            <a:pPr algn="l"/>
            <a:r>
              <a:rPr lang="en-GB" sz="2400" dirty="0"/>
              <a:t>Topic 1: Transformers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Substation</a:t>
            </a:r>
          </a:p>
        </p:txBody>
      </p:sp>
      <p:sp>
        <p:nvSpPr>
          <p:cNvPr id="3" name="Content Placeholder 2"/>
          <p:cNvSpPr>
            <a:spLocks noGrp="1"/>
          </p:cNvSpPr>
          <p:nvPr>
            <p:ph idx="1"/>
          </p:nvPr>
        </p:nvSpPr>
        <p:spPr>
          <a:xfrm>
            <a:off x="1122531" y="1091870"/>
            <a:ext cx="7607557" cy="3697106"/>
          </a:xfrm>
        </p:spPr>
        <p:txBody>
          <a:bodyPr>
            <a:noAutofit/>
          </a:bodyPr>
          <a:lstStyle/>
          <a:p>
            <a:pPr marL="0" indent="0" algn="just">
              <a:buNone/>
            </a:pPr>
            <a:r>
              <a:rPr lang="en-US" sz="2400" dirty="0"/>
              <a:t>132kV is fine travelling along high cables through the countryside. It is too dangerous for cables that run inside cities. So substations use distribution transformers to reduce or </a:t>
            </a:r>
            <a:r>
              <a:rPr lang="en-US" sz="2400" b="1" dirty="0"/>
              <a:t>step-down</a:t>
            </a:r>
            <a:r>
              <a:rPr lang="en-US" sz="2400" dirty="0"/>
              <a:t> the voltage to about 11kV again and distribute the electrical energy from a few transmission lines to many more distribution lines.</a:t>
            </a:r>
          </a:p>
          <a:p>
            <a:pPr marL="0" indent="0" algn="just">
              <a:buNone/>
            </a:pPr>
            <a:r>
              <a:rPr lang="en-GB" sz="2400" dirty="0"/>
              <a:t>Because the transmission current gets split between lots of distribution wires, each wire only needs to carry a portion of the overall current, so reducing the voltage does not mean we have to increase the cable thickness.</a:t>
            </a:r>
            <a:endParaRPr lang="en-US" sz="2400" dirty="0"/>
          </a:p>
        </p:txBody>
      </p:sp>
    </p:spTree>
    <p:custDataLst>
      <p:tags r:id="rId1"/>
    </p:custDataLst>
    <p:extLst>
      <p:ext uri="{BB962C8B-B14F-4D97-AF65-F5344CB8AC3E}">
        <p14:creationId xmlns:p14="http://schemas.microsoft.com/office/powerpoint/2010/main" val="208725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Houses, shops and other buildings</a:t>
            </a:r>
          </a:p>
        </p:txBody>
      </p:sp>
      <p:sp>
        <p:nvSpPr>
          <p:cNvPr id="3" name="Content Placeholder 2"/>
          <p:cNvSpPr>
            <a:spLocks noGrp="1"/>
          </p:cNvSpPr>
          <p:nvPr>
            <p:ph idx="1"/>
          </p:nvPr>
        </p:nvSpPr>
        <p:spPr>
          <a:xfrm>
            <a:off x="1122531" y="1091870"/>
            <a:ext cx="7607557" cy="3697106"/>
          </a:xfrm>
        </p:spPr>
        <p:txBody>
          <a:bodyPr>
            <a:noAutofit/>
          </a:bodyPr>
          <a:lstStyle/>
          <a:p>
            <a:pPr marL="0" indent="0" algn="just">
              <a:buNone/>
            </a:pPr>
            <a:r>
              <a:rPr lang="en-US" sz="2400" dirty="0"/>
              <a:t>From the substation, the voltage gets stepped down once or twice more until it gets to 220V and is delivered to your house or 380V for many workplaces. At each step, the current is split between more and more cables going to more and more places.</a:t>
            </a:r>
          </a:p>
          <a:p>
            <a:pPr marL="0" indent="0" algn="just">
              <a:buNone/>
            </a:pPr>
            <a:r>
              <a:rPr lang="en-US" sz="2400" dirty="0"/>
              <a:t>Voltages like 11kV delivered to your house would mean that sparks would fly out of your plug! Stepping down the voltage to 220V stops this from happening.</a:t>
            </a:r>
          </a:p>
          <a:p>
            <a:pPr marL="0" indent="0" algn="just">
              <a:buNone/>
            </a:pPr>
            <a:r>
              <a:rPr lang="en-US" sz="2400" dirty="0"/>
              <a:t>Your cellphone charger also has a transformer that steps this voltage down again to about 3V - 5V – just right for your phone.</a:t>
            </a:r>
          </a:p>
        </p:txBody>
      </p:sp>
    </p:spTree>
    <p:custDataLst>
      <p:tags r:id="rId1"/>
    </p:custDataLst>
    <p:extLst>
      <p:ext uri="{BB962C8B-B14F-4D97-AF65-F5344CB8AC3E}">
        <p14:creationId xmlns:p14="http://schemas.microsoft.com/office/powerpoint/2010/main" val="1605635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Essential transformers</a:t>
            </a:r>
          </a:p>
        </p:txBody>
      </p:sp>
      <p:sp>
        <p:nvSpPr>
          <p:cNvPr id="3" name="Content Placeholder 2"/>
          <p:cNvSpPr>
            <a:spLocks noGrp="1"/>
          </p:cNvSpPr>
          <p:nvPr>
            <p:ph idx="1"/>
          </p:nvPr>
        </p:nvSpPr>
        <p:spPr>
          <a:xfrm>
            <a:off x="1122532" y="1091868"/>
            <a:ext cx="3929915" cy="2280147"/>
          </a:xfrm>
        </p:spPr>
        <p:txBody>
          <a:bodyPr>
            <a:noAutofit/>
          </a:bodyPr>
          <a:lstStyle/>
          <a:p>
            <a:pPr marL="0" indent="0">
              <a:buNone/>
            </a:pPr>
            <a:r>
              <a:rPr lang="en-GB" sz="2400" dirty="0"/>
              <a:t>We can now see that transformers allow us to </a:t>
            </a:r>
            <a:r>
              <a:rPr lang="en-GB" sz="2400" b="1" dirty="0"/>
              <a:t>transform</a:t>
            </a:r>
            <a:r>
              <a:rPr lang="en-GB" sz="2400" dirty="0"/>
              <a:t> (increase or decrease) the voltage and that, without them, the whole modern world would not be possible.</a:t>
            </a:r>
          </a:p>
        </p:txBody>
      </p:sp>
      <p:sp>
        <p:nvSpPr>
          <p:cNvPr id="4" name="Rectangle 3">
            <a:extLst>
              <a:ext uri="{FF2B5EF4-FFF2-40B4-BE49-F238E27FC236}">
                <a16:creationId xmlns:a16="http://schemas.microsoft.com/office/drawing/2014/main" id="{6521E347-34D5-BE46-A855-7B02D697B51E}"/>
              </a:ext>
            </a:extLst>
          </p:cNvPr>
          <p:cNvSpPr/>
          <p:nvPr/>
        </p:nvSpPr>
        <p:spPr>
          <a:xfrm>
            <a:off x="5117650" y="1091869"/>
            <a:ext cx="4909754" cy="34804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YT01</a:t>
            </a:r>
          </a:p>
        </p:txBody>
      </p:sp>
      <p:sp>
        <p:nvSpPr>
          <p:cNvPr id="6" name="Rectangle 5">
            <a:extLst>
              <a:ext uri="{FF2B5EF4-FFF2-40B4-BE49-F238E27FC236}">
                <a16:creationId xmlns:a16="http://schemas.microsoft.com/office/drawing/2014/main" id="{2EB1A65C-3E84-C44D-86DC-D2E491BD7D32}"/>
              </a:ext>
            </a:extLst>
          </p:cNvPr>
          <p:cNvSpPr/>
          <p:nvPr/>
        </p:nvSpPr>
        <p:spPr>
          <a:xfrm>
            <a:off x="1122534" y="3465003"/>
            <a:ext cx="3929914" cy="1200329"/>
          </a:xfrm>
          <a:prstGeom prst="rect">
            <a:avLst/>
          </a:prstGeom>
          <a:solidFill>
            <a:schemeClr val="tx2">
              <a:lumMod val="40000"/>
              <a:lumOff val="60000"/>
            </a:schemeClr>
          </a:solidFill>
        </p:spPr>
        <p:txBody>
          <a:bodyPr wrap="square">
            <a:spAutoFit/>
          </a:bodyPr>
          <a:lstStyle/>
          <a:p>
            <a:r>
              <a:rPr lang="en-GB" sz="2400" i="1" dirty="0"/>
              <a:t>Watch the video for a great introduction to how transformers work</a:t>
            </a:r>
          </a:p>
        </p:txBody>
      </p:sp>
      <p:pic>
        <p:nvPicPr>
          <p:cNvPr id="7" name="Graphic 6" descr="User">
            <a:extLst>
              <a:ext uri="{FF2B5EF4-FFF2-40B4-BE49-F238E27FC236}">
                <a16:creationId xmlns:a16="http://schemas.microsoft.com/office/drawing/2014/main" id="{1655E994-F5C1-3048-93A8-B3C0CFF5030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397405"/>
            <a:ext cx="854046" cy="854046"/>
          </a:xfrm>
          <a:prstGeom prst="rect">
            <a:avLst/>
          </a:prstGeom>
        </p:spPr>
      </p:pic>
    </p:spTree>
    <p:custDataLst>
      <p:tags r:id="rId1"/>
    </p:custDataLst>
    <p:extLst>
      <p:ext uri="{BB962C8B-B14F-4D97-AF65-F5344CB8AC3E}">
        <p14:creationId xmlns:p14="http://schemas.microsoft.com/office/powerpoint/2010/main" val="163185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Transformer action</a:t>
            </a:r>
          </a:p>
        </p:txBody>
      </p:sp>
      <p:sp>
        <p:nvSpPr>
          <p:cNvPr id="7" name="Rectangle 6">
            <a:extLst>
              <a:ext uri="{FF2B5EF4-FFF2-40B4-BE49-F238E27FC236}">
                <a16:creationId xmlns:a16="http://schemas.microsoft.com/office/drawing/2014/main" id="{09F78599-596D-F142-A125-D7BE7AA2679E}"/>
              </a:ext>
            </a:extLst>
          </p:cNvPr>
          <p:cNvSpPr/>
          <p:nvPr/>
        </p:nvSpPr>
        <p:spPr>
          <a:xfrm>
            <a:off x="1057330" y="1422458"/>
            <a:ext cx="8255859" cy="4794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Have a </a:t>
            </a:r>
            <a:r>
              <a:rPr lang="en-GB" sz="2800" b="1" dirty="0"/>
              <a:t>primary</a:t>
            </a:r>
            <a:r>
              <a:rPr lang="en-GB" sz="2800" dirty="0"/>
              <a:t> and </a:t>
            </a:r>
            <a:r>
              <a:rPr lang="en-GB" sz="2800" b="1" dirty="0"/>
              <a:t>secondary</a:t>
            </a:r>
            <a:r>
              <a:rPr lang="en-GB" sz="2800" dirty="0"/>
              <a:t> coil</a:t>
            </a:r>
            <a:endParaRPr lang="en-GB" sz="3200" dirty="0"/>
          </a:p>
        </p:txBody>
      </p:sp>
      <p:sp>
        <p:nvSpPr>
          <p:cNvPr id="8" name="Rectangle 7">
            <a:extLst>
              <a:ext uri="{FF2B5EF4-FFF2-40B4-BE49-F238E27FC236}">
                <a16:creationId xmlns:a16="http://schemas.microsoft.com/office/drawing/2014/main" id="{C0B38FB6-A9F6-8548-A79F-E33F5509877E}"/>
              </a:ext>
            </a:extLst>
          </p:cNvPr>
          <p:cNvSpPr/>
          <p:nvPr/>
        </p:nvSpPr>
        <p:spPr>
          <a:xfrm>
            <a:off x="1057330" y="1948396"/>
            <a:ext cx="8255859" cy="8777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The coils are physically unconnected but </a:t>
            </a:r>
            <a:r>
              <a:rPr lang="en-GB" sz="2800" b="1" dirty="0"/>
              <a:t>magnetically coupled</a:t>
            </a:r>
            <a:endParaRPr lang="en-GB" sz="3200" b="1" dirty="0"/>
          </a:p>
        </p:txBody>
      </p:sp>
      <p:sp>
        <p:nvSpPr>
          <p:cNvPr id="9" name="Rectangle 8">
            <a:extLst>
              <a:ext uri="{FF2B5EF4-FFF2-40B4-BE49-F238E27FC236}">
                <a16:creationId xmlns:a16="http://schemas.microsoft.com/office/drawing/2014/main" id="{B2629A44-AE6B-2748-82E3-020F271C7E9E}"/>
              </a:ext>
            </a:extLst>
          </p:cNvPr>
          <p:cNvSpPr/>
          <p:nvPr/>
        </p:nvSpPr>
        <p:spPr>
          <a:xfrm>
            <a:off x="1057330" y="2871476"/>
            <a:ext cx="8255859" cy="11991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The magnetic field of the primary coil induces a voltage and current in the secondary coil by </a:t>
            </a:r>
            <a:r>
              <a:rPr lang="en-GB" sz="2800" b="1" dirty="0"/>
              <a:t>electromagnetic induction</a:t>
            </a:r>
            <a:endParaRPr lang="en-GB" sz="3200" b="1" dirty="0"/>
          </a:p>
        </p:txBody>
      </p:sp>
      <p:sp>
        <p:nvSpPr>
          <p:cNvPr id="13" name="Oval 12">
            <a:extLst>
              <a:ext uri="{FF2B5EF4-FFF2-40B4-BE49-F238E27FC236}">
                <a16:creationId xmlns:a16="http://schemas.microsoft.com/office/drawing/2014/main" id="{20F8A612-46C1-8E49-B8B0-9C2A7F9AD720}"/>
              </a:ext>
            </a:extLst>
          </p:cNvPr>
          <p:cNvSpPr/>
          <p:nvPr/>
        </p:nvSpPr>
        <p:spPr>
          <a:xfrm>
            <a:off x="1145371" y="1451832"/>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4" name="Oval 13">
            <a:extLst>
              <a:ext uri="{FF2B5EF4-FFF2-40B4-BE49-F238E27FC236}">
                <a16:creationId xmlns:a16="http://schemas.microsoft.com/office/drawing/2014/main" id="{366C6DF2-D9F7-AF45-A863-02AAB2FEB270}"/>
              </a:ext>
            </a:extLst>
          </p:cNvPr>
          <p:cNvSpPr/>
          <p:nvPr/>
        </p:nvSpPr>
        <p:spPr>
          <a:xfrm>
            <a:off x="1145371" y="2177184"/>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15" name="Oval 14">
            <a:extLst>
              <a:ext uri="{FF2B5EF4-FFF2-40B4-BE49-F238E27FC236}">
                <a16:creationId xmlns:a16="http://schemas.microsoft.com/office/drawing/2014/main" id="{BFED81CD-6E3B-274A-BFF4-CD4AD2268B24}"/>
              </a:ext>
            </a:extLst>
          </p:cNvPr>
          <p:cNvSpPr/>
          <p:nvPr/>
        </p:nvSpPr>
        <p:spPr>
          <a:xfrm>
            <a:off x="1145371" y="3260461"/>
            <a:ext cx="420130" cy="42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solidFill>
              </a:rPr>
              <a:t>3</a:t>
            </a:r>
            <a:endParaRPr lang="en-GB" dirty="0">
              <a:solidFill>
                <a:schemeClr val="accent6"/>
              </a:solidFill>
            </a:endParaRPr>
          </a:p>
        </p:txBody>
      </p:sp>
      <p:sp>
        <p:nvSpPr>
          <p:cNvPr id="16" name="Rectangle 15">
            <a:extLst>
              <a:ext uri="{FF2B5EF4-FFF2-40B4-BE49-F238E27FC236}">
                <a16:creationId xmlns:a16="http://schemas.microsoft.com/office/drawing/2014/main" id="{BF959F2C-0D97-2648-BB8E-DE03CC0EC606}"/>
              </a:ext>
            </a:extLst>
          </p:cNvPr>
          <p:cNvSpPr/>
          <p:nvPr/>
        </p:nvSpPr>
        <p:spPr>
          <a:xfrm>
            <a:off x="1057330" y="4126362"/>
            <a:ext cx="8255859" cy="8784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The subsequent transfer of energy from the primary to secondary coil is called </a:t>
            </a:r>
            <a:r>
              <a:rPr lang="en-GB" sz="2800" b="1" dirty="0"/>
              <a:t>transformer action</a:t>
            </a:r>
            <a:endParaRPr lang="en-GB" sz="3200" b="1" dirty="0"/>
          </a:p>
        </p:txBody>
      </p:sp>
      <p:sp>
        <p:nvSpPr>
          <p:cNvPr id="17" name="Oval 16">
            <a:extLst>
              <a:ext uri="{FF2B5EF4-FFF2-40B4-BE49-F238E27FC236}">
                <a16:creationId xmlns:a16="http://schemas.microsoft.com/office/drawing/2014/main" id="{998FFADA-7299-164F-8E9C-6A77AEEBD3B5}"/>
              </a:ext>
            </a:extLst>
          </p:cNvPr>
          <p:cNvSpPr/>
          <p:nvPr/>
        </p:nvSpPr>
        <p:spPr>
          <a:xfrm>
            <a:off x="1145371" y="4355536"/>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4</a:t>
            </a:r>
            <a:endParaRPr lang="en-GB" dirty="0">
              <a:solidFill>
                <a:schemeClr val="accent3"/>
              </a:solidFill>
            </a:endParaRPr>
          </a:p>
        </p:txBody>
      </p:sp>
      <p:sp>
        <p:nvSpPr>
          <p:cNvPr id="19" name="Content Placeholder 2">
            <a:extLst>
              <a:ext uri="{FF2B5EF4-FFF2-40B4-BE49-F238E27FC236}">
                <a16:creationId xmlns:a16="http://schemas.microsoft.com/office/drawing/2014/main" id="{016F4BEA-D5B4-574B-B759-8C64567A4017}"/>
              </a:ext>
            </a:extLst>
          </p:cNvPr>
          <p:cNvSpPr>
            <a:spLocks noGrp="1"/>
          </p:cNvSpPr>
          <p:nvPr>
            <p:ph idx="1"/>
          </p:nvPr>
        </p:nvSpPr>
        <p:spPr>
          <a:xfrm>
            <a:off x="1122532" y="1091868"/>
            <a:ext cx="8190657" cy="370497"/>
          </a:xfrm>
        </p:spPr>
        <p:txBody>
          <a:bodyPr>
            <a:noAutofit/>
          </a:bodyPr>
          <a:lstStyle/>
          <a:p>
            <a:pPr marL="0" indent="0">
              <a:buNone/>
            </a:pPr>
            <a:r>
              <a:rPr lang="en-GB" sz="2400" dirty="0"/>
              <a:t>In summary so far, transformers</a:t>
            </a:r>
          </a:p>
        </p:txBody>
      </p:sp>
    </p:spTree>
    <p:custDataLst>
      <p:tags r:id="rId1"/>
    </p:custDataLst>
    <p:extLst>
      <p:ext uri="{BB962C8B-B14F-4D97-AF65-F5344CB8AC3E}">
        <p14:creationId xmlns:p14="http://schemas.microsoft.com/office/powerpoint/2010/main" val="116914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Its all in the turns</a:t>
            </a:r>
          </a:p>
        </p:txBody>
      </p:sp>
      <p:sp>
        <p:nvSpPr>
          <p:cNvPr id="3" name="Content Placeholder 2"/>
          <p:cNvSpPr>
            <a:spLocks noGrp="1"/>
          </p:cNvSpPr>
          <p:nvPr>
            <p:ph idx="1"/>
          </p:nvPr>
        </p:nvSpPr>
        <p:spPr>
          <a:xfrm>
            <a:off x="1057329" y="942967"/>
            <a:ext cx="3697551" cy="1739274"/>
          </a:xfrm>
        </p:spPr>
        <p:txBody>
          <a:bodyPr>
            <a:noAutofit/>
          </a:bodyPr>
          <a:lstStyle/>
          <a:p>
            <a:pPr marL="0" indent="0">
              <a:buNone/>
            </a:pPr>
            <a:r>
              <a:rPr lang="en-GB" sz="2400" dirty="0"/>
              <a:t>The secret of how transformers work is all in the number of turns of wire in their primary and secondary coils.</a:t>
            </a:r>
          </a:p>
        </p:txBody>
      </p:sp>
      <p:sp>
        <p:nvSpPr>
          <p:cNvPr id="11" name="Rectangle 10">
            <a:extLst>
              <a:ext uri="{FF2B5EF4-FFF2-40B4-BE49-F238E27FC236}">
                <a16:creationId xmlns:a16="http://schemas.microsoft.com/office/drawing/2014/main" id="{6FBB5718-D0D5-3F40-A15A-A16DAC1BD072}"/>
              </a:ext>
            </a:extLst>
          </p:cNvPr>
          <p:cNvSpPr/>
          <p:nvPr/>
        </p:nvSpPr>
        <p:spPr>
          <a:xfrm>
            <a:off x="1057329" y="2940283"/>
            <a:ext cx="3697551" cy="830997"/>
          </a:xfrm>
          <a:prstGeom prst="rect">
            <a:avLst/>
          </a:prstGeom>
          <a:solidFill>
            <a:schemeClr val="tx2">
              <a:lumMod val="40000"/>
              <a:lumOff val="60000"/>
            </a:schemeClr>
          </a:solidFill>
        </p:spPr>
        <p:txBody>
          <a:bodyPr wrap="square">
            <a:spAutoFit/>
          </a:bodyPr>
          <a:lstStyle/>
          <a:p>
            <a:r>
              <a:rPr lang="en-GB" sz="2400" i="1" dirty="0"/>
              <a:t>Watch the video to find out why.</a:t>
            </a:r>
          </a:p>
        </p:txBody>
      </p:sp>
      <p:pic>
        <p:nvPicPr>
          <p:cNvPr id="12" name="Graphic 11" descr="User">
            <a:extLst>
              <a:ext uri="{FF2B5EF4-FFF2-40B4-BE49-F238E27FC236}">
                <a16:creationId xmlns:a16="http://schemas.microsoft.com/office/drawing/2014/main" id="{CB46D12B-FCF6-D743-A864-A69699ED111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1448" y="2928758"/>
            <a:ext cx="854046" cy="854046"/>
          </a:xfrm>
          <a:prstGeom prst="rect">
            <a:avLst/>
          </a:prstGeom>
        </p:spPr>
      </p:pic>
      <p:sp>
        <p:nvSpPr>
          <p:cNvPr id="16" name="Rectangle 15">
            <a:extLst>
              <a:ext uri="{FF2B5EF4-FFF2-40B4-BE49-F238E27FC236}">
                <a16:creationId xmlns:a16="http://schemas.microsoft.com/office/drawing/2014/main" id="{223F14C5-9425-BB47-A76F-C243E9C6BEC1}"/>
              </a:ext>
            </a:extLst>
          </p:cNvPr>
          <p:cNvSpPr/>
          <p:nvPr/>
        </p:nvSpPr>
        <p:spPr>
          <a:xfrm>
            <a:off x="5117650" y="1091869"/>
            <a:ext cx="4909754" cy="34804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spTree>
    <p:custDataLst>
      <p:tags r:id="rId1"/>
    </p:custDataLst>
    <p:extLst>
      <p:ext uri="{BB962C8B-B14F-4D97-AF65-F5344CB8AC3E}">
        <p14:creationId xmlns:p14="http://schemas.microsoft.com/office/powerpoint/2010/main" val="12113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transformer equation</a:t>
            </a:r>
          </a:p>
        </p:txBody>
      </p:sp>
      <p:sp>
        <p:nvSpPr>
          <p:cNvPr id="3" name="Content Placeholder 2"/>
          <p:cNvSpPr>
            <a:spLocks noGrp="1"/>
          </p:cNvSpPr>
          <p:nvPr>
            <p:ph idx="1"/>
          </p:nvPr>
        </p:nvSpPr>
        <p:spPr>
          <a:xfrm>
            <a:off x="1057329" y="942966"/>
            <a:ext cx="4909517" cy="4512437"/>
          </a:xfrm>
        </p:spPr>
        <p:txBody>
          <a:bodyPr>
            <a:noAutofit/>
          </a:bodyPr>
          <a:lstStyle/>
          <a:p>
            <a:pPr marL="0" indent="0">
              <a:buNone/>
            </a:pPr>
            <a:r>
              <a:rPr lang="en-GB" sz="2400" dirty="0"/>
              <a:t>It is the ratio of turns in the primary and secondary coils which determines how the voltage gets transformed.</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540F32-F2C0-C841-916F-8A0C5078B3AB}"/>
                  </a:ext>
                </a:extLst>
              </p:cNvPr>
              <p:cNvSpPr txBox="1"/>
              <p:nvPr/>
            </p:nvSpPr>
            <p:spPr>
              <a:xfrm>
                <a:off x="5847403" y="838290"/>
                <a:ext cx="3828676" cy="2506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000" i="1" smtClean="0">
                              <a:latin typeface="Cambria Math" panose="02040503050406030204" pitchFamily="18" charset="0"/>
                            </a:rPr>
                          </m:ctrlPr>
                        </m:fPr>
                        <m:num>
                          <m:sSub>
                            <m:sSubPr>
                              <m:ctrlPr>
                                <a:rPr lang="en-US" sz="8000" i="1" smtClean="0">
                                  <a:solidFill>
                                    <a:schemeClr val="accent2"/>
                                  </a:solidFill>
                                  <a:latin typeface="Cambria Math" panose="02040503050406030204" pitchFamily="18" charset="0"/>
                                </a:rPr>
                              </m:ctrlPr>
                            </m:sSubPr>
                            <m:e>
                              <m:r>
                                <a:rPr lang="en-US" sz="8000" b="0" i="1" smtClean="0">
                                  <a:solidFill>
                                    <a:schemeClr val="accent2"/>
                                  </a:solidFill>
                                  <a:latin typeface="Cambria Math" panose="02040503050406030204" pitchFamily="18" charset="0"/>
                                </a:rPr>
                                <m:t>𝑁</m:t>
                              </m:r>
                            </m:e>
                            <m:sub>
                              <m:r>
                                <a:rPr lang="en-US" sz="8000" b="0" i="1" smtClean="0">
                                  <a:solidFill>
                                    <a:schemeClr val="accent2"/>
                                  </a:solidFill>
                                  <a:latin typeface="Cambria Math" panose="02040503050406030204" pitchFamily="18" charset="0"/>
                                </a:rPr>
                                <m:t>𝑆</m:t>
                              </m:r>
                            </m:sub>
                          </m:sSub>
                        </m:num>
                        <m:den>
                          <m:sSub>
                            <m:sSubPr>
                              <m:ctrlPr>
                                <a:rPr lang="en-US" sz="8000" i="1" smtClean="0">
                                  <a:solidFill>
                                    <a:schemeClr val="accent3"/>
                                  </a:solidFill>
                                  <a:latin typeface="Cambria Math" panose="02040503050406030204" pitchFamily="18" charset="0"/>
                                </a:rPr>
                              </m:ctrlPr>
                            </m:sSubPr>
                            <m:e>
                              <m:r>
                                <a:rPr lang="en-US" sz="8000" b="0" i="1" smtClean="0">
                                  <a:solidFill>
                                    <a:schemeClr val="accent3"/>
                                  </a:solidFill>
                                  <a:latin typeface="Cambria Math" panose="02040503050406030204" pitchFamily="18" charset="0"/>
                                </a:rPr>
                                <m:t>𝑁</m:t>
                              </m:r>
                            </m:e>
                            <m:sub>
                              <m:r>
                                <a:rPr lang="en-US" sz="8000" b="0" i="1" smtClean="0">
                                  <a:solidFill>
                                    <a:schemeClr val="accent3"/>
                                  </a:solidFill>
                                  <a:latin typeface="Cambria Math" panose="02040503050406030204" pitchFamily="18" charset="0"/>
                                </a:rPr>
                                <m:t>𝑃</m:t>
                              </m:r>
                            </m:sub>
                          </m:sSub>
                        </m:den>
                      </m:f>
                      <m:r>
                        <a:rPr lang="en-US" sz="8000" b="0" i="1" smtClean="0">
                          <a:latin typeface="Cambria Math" panose="02040503050406030204" pitchFamily="18" charset="0"/>
                        </a:rPr>
                        <m:t>=</m:t>
                      </m:r>
                      <m:f>
                        <m:fPr>
                          <m:ctrlPr>
                            <a:rPr lang="en-GB" sz="8000" i="1" smtClean="0">
                              <a:latin typeface="Cambria Math" panose="02040503050406030204" pitchFamily="18" charset="0"/>
                            </a:rPr>
                          </m:ctrlPr>
                        </m:fPr>
                        <m:num>
                          <m:sSub>
                            <m:sSubPr>
                              <m:ctrlPr>
                                <a:rPr lang="en-GB" sz="8000" i="1" smtClean="0">
                                  <a:solidFill>
                                    <a:schemeClr val="accent2"/>
                                  </a:solidFill>
                                  <a:latin typeface="Cambria Math" panose="02040503050406030204" pitchFamily="18" charset="0"/>
                                </a:rPr>
                              </m:ctrlPr>
                            </m:sSubPr>
                            <m:e>
                              <m:r>
                                <a:rPr lang="en-US" sz="8000" b="0" i="1" smtClean="0">
                                  <a:solidFill>
                                    <a:schemeClr val="accent2"/>
                                  </a:solidFill>
                                  <a:latin typeface="Cambria Math" panose="02040503050406030204" pitchFamily="18" charset="0"/>
                                </a:rPr>
                                <m:t>𝑉</m:t>
                              </m:r>
                            </m:e>
                            <m:sub>
                              <m:r>
                                <a:rPr lang="en-US" sz="8000" b="0" i="1" smtClean="0">
                                  <a:solidFill>
                                    <a:schemeClr val="accent2"/>
                                  </a:solidFill>
                                  <a:latin typeface="Cambria Math" panose="02040503050406030204" pitchFamily="18" charset="0"/>
                                </a:rPr>
                                <m:t>𝑆</m:t>
                              </m:r>
                            </m:sub>
                          </m:sSub>
                        </m:num>
                        <m:den>
                          <m:sSub>
                            <m:sSubPr>
                              <m:ctrlPr>
                                <a:rPr lang="en-GB" sz="8000" i="1" smtClean="0">
                                  <a:latin typeface="Cambria Math" panose="02040503050406030204" pitchFamily="18" charset="0"/>
                                </a:rPr>
                              </m:ctrlPr>
                            </m:sSubPr>
                            <m:e>
                              <m:r>
                                <a:rPr lang="en-US" sz="8000" b="0" i="1" smtClean="0">
                                  <a:solidFill>
                                    <a:schemeClr val="accent3"/>
                                  </a:solidFill>
                                  <a:latin typeface="Cambria Math" panose="02040503050406030204" pitchFamily="18" charset="0"/>
                                </a:rPr>
                                <m:t>𝑉</m:t>
                              </m:r>
                            </m:e>
                            <m:sub>
                              <m:r>
                                <a:rPr lang="en-US" sz="8000" b="0" i="1" smtClean="0">
                                  <a:solidFill>
                                    <a:schemeClr val="accent3"/>
                                  </a:solidFill>
                                  <a:latin typeface="Cambria Math" panose="02040503050406030204" pitchFamily="18" charset="0"/>
                                </a:rPr>
                                <m:t>𝑃</m:t>
                              </m:r>
                            </m:sub>
                          </m:sSub>
                        </m:den>
                      </m:f>
                    </m:oMath>
                  </m:oMathPara>
                </a14:m>
                <a:endParaRPr lang="en-GB" sz="8000" dirty="0"/>
              </a:p>
            </p:txBody>
          </p:sp>
        </mc:Choice>
        <mc:Fallback xmlns="">
          <p:sp>
            <p:nvSpPr>
              <p:cNvPr id="10" name="TextBox 9">
                <a:extLst>
                  <a:ext uri="{FF2B5EF4-FFF2-40B4-BE49-F238E27FC236}">
                    <a16:creationId xmlns:a16="http://schemas.microsoft.com/office/drawing/2014/main" id="{46540F32-F2C0-C841-916F-8A0C5078B3AB}"/>
                  </a:ext>
                </a:extLst>
              </p:cNvPr>
              <p:cNvSpPr txBox="1">
                <a:spLocks noRot="1" noChangeAspect="1" noMove="1" noResize="1" noEditPoints="1" noAdjustHandles="1" noChangeArrowheads="1" noChangeShapeType="1" noTextEdit="1"/>
              </p:cNvSpPr>
              <p:nvPr/>
            </p:nvSpPr>
            <p:spPr>
              <a:xfrm>
                <a:off x="5847403" y="838290"/>
                <a:ext cx="3828676" cy="2506199"/>
              </a:xfrm>
              <a:prstGeom prst="rect">
                <a:avLst/>
              </a:prstGeom>
              <a:blipFill>
                <a:blip r:embed="rId4"/>
                <a:stretch>
                  <a:fillRect l="-4950" t="-1010" r="-990" b="-8586"/>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6FBB5718-D0D5-3F40-A15A-A16DAC1BD072}"/>
              </a:ext>
            </a:extLst>
          </p:cNvPr>
          <p:cNvSpPr/>
          <p:nvPr/>
        </p:nvSpPr>
        <p:spPr>
          <a:xfrm>
            <a:off x="1084369" y="2232445"/>
            <a:ext cx="3254985" cy="830997"/>
          </a:xfrm>
          <a:prstGeom prst="rect">
            <a:avLst/>
          </a:prstGeom>
          <a:solidFill>
            <a:schemeClr val="tx2">
              <a:lumMod val="40000"/>
              <a:lumOff val="60000"/>
            </a:schemeClr>
          </a:solidFill>
        </p:spPr>
        <p:txBody>
          <a:bodyPr wrap="square">
            <a:spAutoFit/>
          </a:bodyPr>
          <a:lstStyle/>
          <a:p>
            <a:r>
              <a:rPr lang="en-GB" sz="2400" i="1" dirty="0"/>
              <a:t>Click on each part of the equation to learn more.</a:t>
            </a:r>
          </a:p>
        </p:txBody>
      </p:sp>
      <p:pic>
        <p:nvPicPr>
          <p:cNvPr id="12" name="Graphic 11" descr="User">
            <a:extLst>
              <a:ext uri="{FF2B5EF4-FFF2-40B4-BE49-F238E27FC236}">
                <a16:creationId xmlns:a16="http://schemas.microsoft.com/office/drawing/2014/main" id="{CB46D12B-FCF6-D743-A864-A69699ED111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89763" y="2220920"/>
            <a:ext cx="854046" cy="854046"/>
          </a:xfrm>
          <a:prstGeom prst="rect">
            <a:avLst/>
          </a:prstGeom>
        </p:spPr>
      </p:pic>
    </p:spTree>
    <p:custDataLst>
      <p:tags r:id="rId1"/>
    </p:custDataLst>
    <p:extLst>
      <p:ext uri="{BB962C8B-B14F-4D97-AF65-F5344CB8AC3E}">
        <p14:creationId xmlns:p14="http://schemas.microsoft.com/office/powerpoint/2010/main" val="232353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transformer equation</a:t>
            </a:r>
          </a:p>
        </p:txBody>
      </p:sp>
      <p:sp>
        <p:nvSpPr>
          <p:cNvPr id="3" name="Content Placeholder 2"/>
          <p:cNvSpPr>
            <a:spLocks noGrp="1"/>
          </p:cNvSpPr>
          <p:nvPr>
            <p:ph idx="1"/>
          </p:nvPr>
        </p:nvSpPr>
        <p:spPr>
          <a:xfrm>
            <a:off x="1057329" y="942966"/>
            <a:ext cx="4929557" cy="2860505"/>
          </a:xfrm>
        </p:spPr>
        <p:txBody>
          <a:bodyPr>
            <a:noAutofit/>
          </a:bodyPr>
          <a:lstStyle/>
          <a:p>
            <a:pPr marL="0" indent="0">
              <a:buNone/>
            </a:pPr>
            <a:r>
              <a:rPr lang="en-GB" sz="2400" dirty="0"/>
              <a:t>Let’s put this equation to use.</a:t>
            </a:r>
          </a:p>
          <a:p>
            <a:pPr marL="0" indent="0">
              <a:buNone/>
            </a:pPr>
            <a:r>
              <a:rPr lang="en-GB" sz="2400" dirty="0"/>
              <a:t>A transformer has 100 turns in the primary coil and 20 turns in the secondary coil. A voltage of 240V is applied across the primary coil. What voltage is produced across the secondary coil?</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540F32-F2C0-C841-916F-8A0C5078B3AB}"/>
                  </a:ext>
                </a:extLst>
              </p:cNvPr>
              <p:cNvSpPr txBox="1"/>
              <p:nvPr/>
            </p:nvSpPr>
            <p:spPr>
              <a:xfrm>
                <a:off x="5986887" y="942966"/>
                <a:ext cx="3828676" cy="2506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000" i="1" smtClean="0">
                              <a:latin typeface="Cambria Math" panose="02040503050406030204" pitchFamily="18" charset="0"/>
                            </a:rPr>
                          </m:ctrlPr>
                        </m:fPr>
                        <m:num>
                          <m:sSub>
                            <m:sSubPr>
                              <m:ctrlPr>
                                <a:rPr lang="en-US" sz="8000" i="1" smtClean="0">
                                  <a:solidFill>
                                    <a:schemeClr val="accent2"/>
                                  </a:solidFill>
                                  <a:latin typeface="Cambria Math" panose="02040503050406030204" pitchFamily="18" charset="0"/>
                                </a:rPr>
                              </m:ctrlPr>
                            </m:sSubPr>
                            <m:e>
                              <m:r>
                                <a:rPr lang="en-US" sz="8000" b="0" i="1" smtClean="0">
                                  <a:solidFill>
                                    <a:schemeClr val="accent2"/>
                                  </a:solidFill>
                                  <a:latin typeface="Cambria Math" panose="02040503050406030204" pitchFamily="18" charset="0"/>
                                </a:rPr>
                                <m:t>𝑁</m:t>
                              </m:r>
                            </m:e>
                            <m:sub>
                              <m:r>
                                <a:rPr lang="en-US" sz="8000" b="0" i="1" smtClean="0">
                                  <a:solidFill>
                                    <a:schemeClr val="accent2"/>
                                  </a:solidFill>
                                  <a:latin typeface="Cambria Math" panose="02040503050406030204" pitchFamily="18" charset="0"/>
                                </a:rPr>
                                <m:t>𝑆</m:t>
                              </m:r>
                            </m:sub>
                          </m:sSub>
                        </m:num>
                        <m:den>
                          <m:sSub>
                            <m:sSubPr>
                              <m:ctrlPr>
                                <a:rPr lang="en-US" sz="8000" i="1" smtClean="0">
                                  <a:solidFill>
                                    <a:schemeClr val="accent3"/>
                                  </a:solidFill>
                                  <a:latin typeface="Cambria Math" panose="02040503050406030204" pitchFamily="18" charset="0"/>
                                </a:rPr>
                              </m:ctrlPr>
                            </m:sSubPr>
                            <m:e>
                              <m:r>
                                <a:rPr lang="en-US" sz="8000" b="0" i="1" smtClean="0">
                                  <a:solidFill>
                                    <a:schemeClr val="accent3"/>
                                  </a:solidFill>
                                  <a:latin typeface="Cambria Math" panose="02040503050406030204" pitchFamily="18" charset="0"/>
                                </a:rPr>
                                <m:t>𝑁</m:t>
                              </m:r>
                            </m:e>
                            <m:sub>
                              <m:r>
                                <a:rPr lang="en-US" sz="8000" b="0" i="1" smtClean="0">
                                  <a:solidFill>
                                    <a:schemeClr val="accent3"/>
                                  </a:solidFill>
                                  <a:latin typeface="Cambria Math" panose="02040503050406030204" pitchFamily="18" charset="0"/>
                                </a:rPr>
                                <m:t>𝑃</m:t>
                              </m:r>
                            </m:sub>
                          </m:sSub>
                        </m:den>
                      </m:f>
                      <m:r>
                        <a:rPr lang="en-US" sz="8000" b="0" i="1" smtClean="0">
                          <a:latin typeface="Cambria Math" panose="02040503050406030204" pitchFamily="18" charset="0"/>
                        </a:rPr>
                        <m:t>=</m:t>
                      </m:r>
                      <m:f>
                        <m:fPr>
                          <m:ctrlPr>
                            <a:rPr lang="en-GB" sz="8000" i="1" smtClean="0">
                              <a:latin typeface="Cambria Math" panose="02040503050406030204" pitchFamily="18" charset="0"/>
                            </a:rPr>
                          </m:ctrlPr>
                        </m:fPr>
                        <m:num>
                          <m:sSub>
                            <m:sSubPr>
                              <m:ctrlPr>
                                <a:rPr lang="en-GB" sz="8000" i="1" smtClean="0">
                                  <a:solidFill>
                                    <a:schemeClr val="accent2"/>
                                  </a:solidFill>
                                  <a:latin typeface="Cambria Math" panose="02040503050406030204" pitchFamily="18" charset="0"/>
                                </a:rPr>
                              </m:ctrlPr>
                            </m:sSubPr>
                            <m:e>
                              <m:r>
                                <a:rPr lang="en-US" sz="8000" b="0" i="1" smtClean="0">
                                  <a:solidFill>
                                    <a:schemeClr val="accent2"/>
                                  </a:solidFill>
                                  <a:latin typeface="Cambria Math" panose="02040503050406030204" pitchFamily="18" charset="0"/>
                                </a:rPr>
                                <m:t>𝑉</m:t>
                              </m:r>
                            </m:e>
                            <m:sub>
                              <m:r>
                                <a:rPr lang="en-US" sz="8000" b="0" i="1" smtClean="0">
                                  <a:solidFill>
                                    <a:schemeClr val="accent2"/>
                                  </a:solidFill>
                                  <a:latin typeface="Cambria Math" panose="02040503050406030204" pitchFamily="18" charset="0"/>
                                </a:rPr>
                                <m:t>𝑆</m:t>
                              </m:r>
                            </m:sub>
                          </m:sSub>
                        </m:num>
                        <m:den>
                          <m:sSub>
                            <m:sSubPr>
                              <m:ctrlPr>
                                <a:rPr lang="en-GB" sz="8000" i="1" smtClean="0">
                                  <a:latin typeface="Cambria Math" panose="02040503050406030204" pitchFamily="18" charset="0"/>
                                </a:rPr>
                              </m:ctrlPr>
                            </m:sSubPr>
                            <m:e>
                              <m:r>
                                <a:rPr lang="en-US" sz="8000" b="0" i="1" smtClean="0">
                                  <a:solidFill>
                                    <a:schemeClr val="accent3"/>
                                  </a:solidFill>
                                  <a:latin typeface="Cambria Math" panose="02040503050406030204" pitchFamily="18" charset="0"/>
                                </a:rPr>
                                <m:t>𝑉</m:t>
                              </m:r>
                            </m:e>
                            <m:sub>
                              <m:r>
                                <a:rPr lang="en-US" sz="8000" b="0" i="1" smtClean="0">
                                  <a:solidFill>
                                    <a:schemeClr val="accent3"/>
                                  </a:solidFill>
                                  <a:latin typeface="Cambria Math" panose="02040503050406030204" pitchFamily="18" charset="0"/>
                                </a:rPr>
                                <m:t>𝑃</m:t>
                              </m:r>
                            </m:sub>
                          </m:sSub>
                        </m:den>
                      </m:f>
                    </m:oMath>
                  </m:oMathPara>
                </a14:m>
                <a:endParaRPr lang="en-GB" sz="8000" dirty="0"/>
              </a:p>
            </p:txBody>
          </p:sp>
        </mc:Choice>
        <mc:Fallback xmlns="">
          <p:sp>
            <p:nvSpPr>
              <p:cNvPr id="10" name="TextBox 9">
                <a:extLst>
                  <a:ext uri="{FF2B5EF4-FFF2-40B4-BE49-F238E27FC236}">
                    <a16:creationId xmlns:a16="http://schemas.microsoft.com/office/drawing/2014/main" id="{46540F32-F2C0-C841-916F-8A0C5078B3AB}"/>
                  </a:ext>
                </a:extLst>
              </p:cNvPr>
              <p:cNvSpPr txBox="1">
                <a:spLocks noRot="1" noChangeAspect="1" noMove="1" noResize="1" noEditPoints="1" noAdjustHandles="1" noChangeArrowheads="1" noChangeShapeType="1" noTextEdit="1"/>
              </p:cNvSpPr>
              <p:nvPr/>
            </p:nvSpPr>
            <p:spPr>
              <a:xfrm>
                <a:off x="5986887" y="942966"/>
                <a:ext cx="3828676" cy="2506199"/>
              </a:xfrm>
              <a:prstGeom prst="rect">
                <a:avLst/>
              </a:prstGeom>
              <a:blipFill>
                <a:blip r:embed="rId4"/>
                <a:stretch>
                  <a:fillRect l="-4950" t="-503" r="-990" b="-8040"/>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6FBB5718-D0D5-3F40-A15A-A16DAC1BD072}"/>
              </a:ext>
            </a:extLst>
          </p:cNvPr>
          <p:cNvSpPr/>
          <p:nvPr/>
        </p:nvSpPr>
        <p:spPr>
          <a:xfrm>
            <a:off x="1057329" y="3648491"/>
            <a:ext cx="4929557" cy="1200329"/>
          </a:xfrm>
          <a:prstGeom prst="rect">
            <a:avLst/>
          </a:prstGeom>
          <a:solidFill>
            <a:schemeClr val="tx2">
              <a:lumMod val="40000"/>
              <a:lumOff val="60000"/>
            </a:schemeClr>
          </a:solidFill>
        </p:spPr>
        <p:txBody>
          <a:bodyPr wrap="square">
            <a:spAutoFit/>
          </a:bodyPr>
          <a:lstStyle/>
          <a:p>
            <a:r>
              <a:rPr lang="en-GB" sz="2400" i="1" dirty="0"/>
              <a:t>Try this question on your own first, then watch the worked solution video to see the answer.</a:t>
            </a:r>
          </a:p>
        </p:txBody>
      </p:sp>
      <p:pic>
        <p:nvPicPr>
          <p:cNvPr id="12" name="Graphic 11" descr="User">
            <a:extLst>
              <a:ext uri="{FF2B5EF4-FFF2-40B4-BE49-F238E27FC236}">
                <a16:creationId xmlns:a16="http://schemas.microsoft.com/office/drawing/2014/main" id="{CB46D12B-FCF6-D743-A864-A69699ED111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946" y="3625849"/>
            <a:ext cx="854046" cy="854046"/>
          </a:xfrm>
          <a:prstGeom prst="rect">
            <a:avLst/>
          </a:prstGeom>
        </p:spPr>
      </p:pic>
      <p:sp>
        <p:nvSpPr>
          <p:cNvPr id="7" name="Rounded Rectangle 6">
            <a:extLst>
              <a:ext uri="{FF2B5EF4-FFF2-40B4-BE49-F238E27FC236}">
                <a16:creationId xmlns:a16="http://schemas.microsoft.com/office/drawing/2014/main" id="{9765AEE9-C677-4442-A270-1B684AA0474E}"/>
              </a:ext>
            </a:extLst>
          </p:cNvPr>
          <p:cNvSpPr/>
          <p:nvPr/>
        </p:nvSpPr>
        <p:spPr>
          <a:xfrm>
            <a:off x="6331698" y="3809857"/>
            <a:ext cx="3139054"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Worked solution</a:t>
            </a:r>
          </a:p>
        </p:txBody>
      </p:sp>
    </p:spTree>
    <p:custDataLst>
      <p:tags r:id="rId1"/>
    </p:custDataLst>
    <p:extLst>
      <p:ext uri="{BB962C8B-B14F-4D97-AF65-F5344CB8AC3E}">
        <p14:creationId xmlns:p14="http://schemas.microsoft.com/office/powerpoint/2010/main" val="134763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Your turn (pun intended!!)</a:t>
            </a:r>
          </a:p>
        </p:txBody>
      </p:sp>
      <p:sp>
        <p:nvSpPr>
          <p:cNvPr id="3" name="Content Placeholder 2"/>
          <p:cNvSpPr>
            <a:spLocks noGrp="1"/>
          </p:cNvSpPr>
          <p:nvPr>
            <p:ph idx="1"/>
          </p:nvPr>
        </p:nvSpPr>
        <p:spPr>
          <a:xfrm>
            <a:off x="1057329" y="942966"/>
            <a:ext cx="4929557" cy="2860505"/>
          </a:xfrm>
        </p:spPr>
        <p:txBody>
          <a:bodyPr>
            <a:noAutofit/>
          </a:bodyPr>
          <a:lstStyle/>
          <a:p>
            <a:pPr marL="0" indent="0">
              <a:buNone/>
            </a:pPr>
            <a:r>
              <a:rPr lang="en-GB" sz="2400" dirty="0"/>
              <a:t>Try the next few questions using the transformer equation on your own.</a:t>
            </a:r>
          </a:p>
        </p:txBody>
      </p:sp>
      <p:pic>
        <p:nvPicPr>
          <p:cNvPr id="4" name="Picture 3">
            <a:extLst>
              <a:ext uri="{FF2B5EF4-FFF2-40B4-BE49-F238E27FC236}">
                <a16:creationId xmlns:a16="http://schemas.microsoft.com/office/drawing/2014/main" id="{26C575F5-F1A4-634C-8E3D-2AC20EC901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4107" y="694993"/>
            <a:ext cx="2475981" cy="4060834"/>
          </a:xfrm>
          <a:prstGeom prst="rect">
            <a:avLst/>
          </a:prstGeom>
        </p:spPr>
      </p:pic>
    </p:spTree>
    <p:custDataLst>
      <p:tags r:id="rId1"/>
    </p:custDataLst>
    <p:extLst>
      <p:ext uri="{BB962C8B-B14F-4D97-AF65-F5344CB8AC3E}">
        <p14:creationId xmlns:p14="http://schemas.microsoft.com/office/powerpoint/2010/main" val="345352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057329" y="942966"/>
            <a:ext cx="4929557" cy="3505048"/>
          </a:xfrm>
        </p:spPr>
        <p:txBody>
          <a:bodyPr>
            <a:noAutofit/>
          </a:bodyPr>
          <a:lstStyle/>
          <a:p>
            <a:pPr marL="0" indent="0">
              <a:buNone/>
            </a:pPr>
            <a:r>
              <a:rPr lang="en-GB" sz="2400" dirty="0"/>
              <a:t>A transformer has 150 primary turns and 100 secondary turns. If the primary voltage is 12V what will the secondary voltage be?</a:t>
            </a:r>
          </a:p>
          <a:p>
            <a:pPr marL="0" indent="0">
              <a:buNone/>
            </a:pPr>
            <a:endParaRPr lang="en-GB" sz="2400" dirty="0"/>
          </a:p>
          <a:p>
            <a:pPr marL="457200" indent="-457200">
              <a:buFont typeface="+mj-lt"/>
              <a:buAutoNum type="alphaLcParenR"/>
            </a:pPr>
            <a:r>
              <a:rPr lang="en-GB" sz="2400" dirty="0"/>
              <a:t>18V</a:t>
            </a:r>
          </a:p>
          <a:p>
            <a:pPr marL="457200" indent="-457200">
              <a:buFont typeface="+mj-lt"/>
              <a:buAutoNum type="alphaLcParenR"/>
            </a:pPr>
            <a:r>
              <a:rPr lang="en-GB" sz="2400" dirty="0"/>
              <a:t>12V</a:t>
            </a:r>
          </a:p>
          <a:p>
            <a:pPr marL="457200" indent="-457200">
              <a:buFont typeface="+mj-lt"/>
              <a:buAutoNum type="alphaLcParenR"/>
            </a:pPr>
            <a:r>
              <a:rPr lang="en-GB" sz="2400" dirty="0"/>
              <a:t>8V</a:t>
            </a:r>
          </a:p>
          <a:p>
            <a:pPr marL="457200" indent="-457200">
              <a:buFont typeface="+mj-lt"/>
              <a:buAutoNum type="alphaLcParenR"/>
            </a:pPr>
            <a:r>
              <a:rPr lang="en-GB" sz="2400" dirty="0"/>
              <a:t>2V</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540F32-F2C0-C841-916F-8A0C5078B3AB}"/>
                  </a:ext>
                </a:extLst>
              </p:cNvPr>
              <p:cNvSpPr txBox="1"/>
              <p:nvPr/>
            </p:nvSpPr>
            <p:spPr>
              <a:xfrm>
                <a:off x="5986887" y="942966"/>
                <a:ext cx="3828676" cy="2506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000" i="1" smtClean="0">
                              <a:latin typeface="Cambria Math" panose="02040503050406030204" pitchFamily="18" charset="0"/>
                            </a:rPr>
                          </m:ctrlPr>
                        </m:fPr>
                        <m:num>
                          <m:sSub>
                            <m:sSubPr>
                              <m:ctrlPr>
                                <a:rPr lang="en-US" sz="8000" i="1" smtClean="0">
                                  <a:solidFill>
                                    <a:schemeClr val="accent2"/>
                                  </a:solidFill>
                                  <a:latin typeface="Cambria Math" panose="02040503050406030204" pitchFamily="18" charset="0"/>
                                </a:rPr>
                              </m:ctrlPr>
                            </m:sSubPr>
                            <m:e>
                              <m:r>
                                <a:rPr lang="en-US" sz="8000" b="0" i="1" smtClean="0">
                                  <a:solidFill>
                                    <a:schemeClr val="accent2"/>
                                  </a:solidFill>
                                  <a:latin typeface="Cambria Math" panose="02040503050406030204" pitchFamily="18" charset="0"/>
                                </a:rPr>
                                <m:t>𝑁</m:t>
                              </m:r>
                            </m:e>
                            <m:sub>
                              <m:r>
                                <a:rPr lang="en-US" sz="8000" b="0" i="1" smtClean="0">
                                  <a:solidFill>
                                    <a:schemeClr val="accent2"/>
                                  </a:solidFill>
                                  <a:latin typeface="Cambria Math" panose="02040503050406030204" pitchFamily="18" charset="0"/>
                                </a:rPr>
                                <m:t>𝑆</m:t>
                              </m:r>
                            </m:sub>
                          </m:sSub>
                        </m:num>
                        <m:den>
                          <m:sSub>
                            <m:sSubPr>
                              <m:ctrlPr>
                                <a:rPr lang="en-US" sz="8000" i="1" smtClean="0">
                                  <a:solidFill>
                                    <a:schemeClr val="accent3"/>
                                  </a:solidFill>
                                  <a:latin typeface="Cambria Math" panose="02040503050406030204" pitchFamily="18" charset="0"/>
                                </a:rPr>
                              </m:ctrlPr>
                            </m:sSubPr>
                            <m:e>
                              <m:r>
                                <a:rPr lang="en-US" sz="8000" b="0" i="1" smtClean="0">
                                  <a:solidFill>
                                    <a:schemeClr val="accent3"/>
                                  </a:solidFill>
                                  <a:latin typeface="Cambria Math" panose="02040503050406030204" pitchFamily="18" charset="0"/>
                                </a:rPr>
                                <m:t>𝑁</m:t>
                              </m:r>
                            </m:e>
                            <m:sub>
                              <m:r>
                                <a:rPr lang="en-US" sz="8000" b="0" i="1" smtClean="0">
                                  <a:solidFill>
                                    <a:schemeClr val="accent3"/>
                                  </a:solidFill>
                                  <a:latin typeface="Cambria Math" panose="02040503050406030204" pitchFamily="18" charset="0"/>
                                </a:rPr>
                                <m:t>𝑃</m:t>
                              </m:r>
                            </m:sub>
                          </m:sSub>
                        </m:den>
                      </m:f>
                      <m:r>
                        <a:rPr lang="en-US" sz="8000" b="0" i="1" smtClean="0">
                          <a:latin typeface="Cambria Math" panose="02040503050406030204" pitchFamily="18" charset="0"/>
                        </a:rPr>
                        <m:t>=</m:t>
                      </m:r>
                      <m:f>
                        <m:fPr>
                          <m:ctrlPr>
                            <a:rPr lang="en-GB" sz="8000" i="1" smtClean="0">
                              <a:latin typeface="Cambria Math" panose="02040503050406030204" pitchFamily="18" charset="0"/>
                            </a:rPr>
                          </m:ctrlPr>
                        </m:fPr>
                        <m:num>
                          <m:sSub>
                            <m:sSubPr>
                              <m:ctrlPr>
                                <a:rPr lang="en-GB" sz="8000" i="1" smtClean="0">
                                  <a:solidFill>
                                    <a:schemeClr val="accent2"/>
                                  </a:solidFill>
                                  <a:latin typeface="Cambria Math" panose="02040503050406030204" pitchFamily="18" charset="0"/>
                                </a:rPr>
                              </m:ctrlPr>
                            </m:sSubPr>
                            <m:e>
                              <m:r>
                                <a:rPr lang="en-US" sz="8000" b="0" i="1" smtClean="0">
                                  <a:solidFill>
                                    <a:schemeClr val="accent2"/>
                                  </a:solidFill>
                                  <a:latin typeface="Cambria Math" panose="02040503050406030204" pitchFamily="18" charset="0"/>
                                </a:rPr>
                                <m:t>𝑉</m:t>
                              </m:r>
                            </m:e>
                            <m:sub>
                              <m:r>
                                <a:rPr lang="en-US" sz="8000" b="0" i="1" smtClean="0">
                                  <a:solidFill>
                                    <a:schemeClr val="accent2"/>
                                  </a:solidFill>
                                  <a:latin typeface="Cambria Math" panose="02040503050406030204" pitchFamily="18" charset="0"/>
                                </a:rPr>
                                <m:t>𝑆</m:t>
                              </m:r>
                            </m:sub>
                          </m:sSub>
                        </m:num>
                        <m:den>
                          <m:sSub>
                            <m:sSubPr>
                              <m:ctrlPr>
                                <a:rPr lang="en-GB" sz="8000" i="1" smtClean="0">
                                  <a:latin typeface="Cambria Math" panose="02040503050406030204" pitchFamily="18" charset="0"/>
                                </a:rPr>
                              </m:ctrlPr>
                            </m:sSubPr>
                            <m:e>
                              <m:r>
                                <a:rPr lang="en-US" sz="8000" b="0" i="1" smtClean="0">
                                  <a:solidFill>
                                    <a:schemeClr val="accent3"/>
                                  </a:solidFill>
                                  <a:latin typeface="Cambria Math" panose="02040503050406030204" pitchFamily="18" charset="0"/>
                                </a:rPr>
                                <m:t>𝑉</m:t>
                              </m:r>
                            </m:e>
                            <m:sub>
                              <m:r>
                                <a:rPr lang="en-US" sz="8000" b="0" i="1" smtClean="0">
                                  <a:solidFill>
                                    <a:schemeClr val="accent3"/>
                                  </a:solidFill>
                                  <a:latin typeface="Cambria Math" panose="02040503050406030204" pitchFamily="18" charset="0"/>
                                </a:rPr>
                                <m:t>𝑃</m:t>
                              </m:r>
                            </m:sub>
                          </m:sSub>
                        </m:den>
                      </m:f>
                    </m:oMath>
                  </m:oMathPara>
                </a14:m>
                <a:endParaRPr lang="en-GB" sz="8000" dirty="0"/>
              </a:p>
            </p:txBody>
          </p:sp>
        </mc:Choice>
        <mc:Fallback xmlns="">
          <p:sp>
            <p:nvSpPr>
              <p:cNvPr id="10" name="TextBox 9">
                <a:extLst>
                  <a:ext uri="{FF2B5EF4-FFF2-40B4-BE49-F238E27FC236}">
                    <a16:creationId xmlns:a16="http://schemas.microsoft.com/office/drawing/2014/main" id="{46540F32-F2C0-C841-916F-8A0C5078B3AB}"/>
                  </a:ext>
                </a:extLst>
              </p:cNvPr>
              <p:cNvSpPr txBox="1">
                <a:spLocks noRot="1" noChangeAspect="1" noMove="1" noResize="1" noEditPoints="1" noAdjustHandles="1" noChangeArrowheads="1" noChangeShapeType="1" noTextEdit="1"/>
              </p:cNvSpPr>
              <p:nvPr/>
            </p:nvSpPr>
            <p:spPr>
              <a:xfrm>
                <a:off x="5986887" y="942966"/>
                <a:ext cx="3828676" cy="2506199"/>
              </a:xfrm>
              <a:prstGeom prst="rect">
                <a:avLst/>
              </a:prstGeom>
              <a:blipFill>
                <a:blip r:embed="rId4"/>
                <a:stretch>
                  <a:fillRect l="-4950" t="-503" r="-990" b="-804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420280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057329" y="942966"/>
            <a:ext cx="4929557" cy="2860505"/>
          </a:xfrm>
        </p:spPr>
        <p:txBody>
          <a:bodyPr>
            <a:noAutofit/>
          </a:bodyPr>
          <a:lstStyle/>
          <a:p>
            <a:pPr marL="0" indent="0">
              <a:buNone/>
            </a:pPr>
            <a:r>
              <a:rPr lang="en-GB" sz="2400" dirty="0"/>
              <a:t>A voltage of 450V is measured across the secondary coil of a transformer. If the secondary coil has 750 turns and the primary coil has 1,125 turns, what voltage is being applied across the primary coil?</a:t>
            </a:r>
          </a:p>
          <a:p>
            <a:pPr marL="0" indent="0">
              <a:buNone/>
            </a:pPr>
            <a:endParaRPr lang="en-GB" sz="2400" dirty="0"/>
          </a:p>
          <a:p>
            <a:pPr marL="457200" indent="-457200">
              <a:buFont typeface="+mj-lt"/>
              <a:buAutoNum type="alphaLcParenR"/>
            </a:pPr>
            <a:r>
              <a:rPr lang="en-GB" sz="2400" dirty="0"/>
              <a:t>675V</a:t>
            </a:r>
          </a:p>
          <a:p>
            <a:pPr marL="457200" indent="-457200">
              <a:buFont typeface="+mj-lt"/>
              <a:buAutoNum type="alphaLcParenR"/>
            </a:pPr>
            <a:r>
              <a:rPr lang="en-GB" sz="2400" dirty="0"/>
              <a:t>300V</a:t>
            </a:r>
          </a:p>
          <a:p>
            <a:pPr marL="457200" indent="-457200">
              <a:buFont typeface="+mj-lt"/>
              <a:buAutoNum type="alphaLcParenR"/>
            </a:pPr>
            <a:r>
              <a:rPr lang="en-GB" sz="2400" dirty="0"/>
              <a:t>450V</a:t>
            </a:r>
          </a:p>
          <a:p>
            <a:pPr marL="457200" indent="-457200">
              <a:buFont typeface="+mj-lt"/>
              <a:buAutoNum type="alphaLcParenR"/>
            </a:pPr>
            <a:r>
              <a:rPr lang="en-GB" sz="2400" dirty="0"/>
              <a:t>850V</a:t>
            </a:r>
          </a:p>
          <a:p>
            <a:pPr marL="457200" indent="-457200">
              <a:buFont typeface="+mj-lt"/>
              <a:buAutoNum type="alphaLcParenR"/>
            </a:pPr>
            <a:endParaRPr lang="en-GB" sz="24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D2C435-98C5-0D47-BE9B-08E2358CCB63}"/>
                  </a:ext>
                </a:extLst>
              </p:cNvPr>
              <p:cNvSpPr txBox="1"/>
              <p:nvPr/>
            </p:nvSpPr>
            <p:spPr>
              <a:xfrm>
                <a:off x="5986887" y="942966"/>
                <a:ext cx="3828676" cy="2506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000" i="1" smtClean="0">
                              <a:latin typeface="Cambria Math" panose="02040503050406030204" pitchFamily="18" charset="0"/>
                            </a:rPr>
                          </m:ctrlPr>
                        </m:fPr>
                        <m:num>
                          <m:sSub>
                            <m:sSubPr>
                              <m:ctrlPr>
                                <a:rPr lang="en-US" sz="8000" i="1" smtClean="0">
                                  <a:solidFill>
                                    <a:schemeClr val="accent2"/>
                                  </a:solidFill>
                                  <a:latin typeface="Cambria Math" panose="02040503050406030204" pitchFamily="18" charset="0"/>
                                </a:rPr>
                              </m:ctrlPr>
                            </m:sSubPr>
                            <m:e>
                              <m:r>
                                <a:rPr lang="en-US" sz="8000" b="0" i="1" smtClean="0">
                                  <a:solidFill>
                                    <a:schemeClr val="accent2"/>
                                  </a:solidFill>
                                  <a:latin typeface="Cambria Math" panose="02040503050406030204" pitchFamily="18" charset="0"/>
                                </a:rPr>
                                <m:t>𝑁</m:t>
                              </m:r>
                            </m:e>
                            <m:sub>
                              <m:r>
                                <a:rPr lang="en-US" sz="8000" b="0" i="1" smtClean="0">
                                  <a:solidFill>
                                    <a:schemeClr val="accent2"/>
                                  </a:solidFill>
                                  <a:latin typeface="Cambria Math" panose="02040503050406030204" pitchFamily="18" charset="0"/>
                                </a:rPr>
                                <m:t>𝑆</m:t>
                              </m:r>
                            </m:sub>
                          </m:sSub>
                        </m:num>
                        <m:den>
                          <m:sSub>
                            <m:sSubPr>
                              <m:ctrlPr>
                                <a:rPr lang="en-US" sz="8000" i="1" smtClean="0">
                                  <a:solidFill>
                                    <a:schemeClr val="accent3"/>
                                  </a:solidFill>
                                  <a:latin typeface="Cambria Math" panose="02040503050406030204" pitchFamily="18" charset="0"/>
                                </a:rPr>
                              </m:ctrlPr>
                            </m:sSubPr>
                            <m:e>
                              <m:r>
                                <a:rPr lang="en-US" sz="8000" b="0" i="1" smtClean="0">
                                  <a:solidFill>
                                    <a:schemeClr val="accent3"/>
                                  </a:solidFill>
                                  <a:latin typeface="Cambria Math" panose="02040503050406030204" pitchFamily="18" charset="0"/>
                                </a:rPr>
                                <m:t>𝑁</m:t>
                              </m:r>
                            </m:e>
                            <m:sub>
                              <m:r>
                                <a:rPr lang="en-US" sz="8000" b="0" i="1" smtClean="0">
                                  <a:solidFill>
                                    <a:schemeClr val="accent3"/>
                                  </a:solidFill>
                                  <a:latin typeface="Cambria Math" panose="02040503050406030204" pitchFamily="18" charset="0"/>
                                </a:rPr>
                                <m:t>𝑃</m:t>
                              </m:r>
                            </m:sub>
                          </m:sSub>
                        </m:den>
                      </m:f>
                      <m:r>
                        <a:rPr lang="en-US" sz="8000" b="0" i="1" smtClean="0">
                          <a:latin typeface="Cambria Math" panose="02040503050406030204" pitchFamily="18" charset="0"/>
                        </a:rPr>
                        <m:t>=</m:t>
                      </m:r>
                      <m:f>
                        <m:fPr>
                          <m:ctrlPr>
                            <a:rPr lang="en-GB" sz="8000" i="1" smtClean="0">
                              <a:latin typeface="Cambria Math" panose="02040503050406030204" pitchFamily="18" charset="0"/>
                            </a:rPr>
                          </m:ctrlPr>
                        </m:fPr>
                        <m:num>
                          <m:sSub>
                            <m:sSubPr>
                              <m:ctrlPr>
                                <a:rPr lang="en-GB" sz="8000" i="1" smtClean="0">
                                  <a:solidFill>
                                    <a:schemeClr val="accent2"/>
                                  </a:solidFill>
                                  <a:latin typeface="Cambria Math" panose="02040503050406030204" pitchFamily="18" charset="0"/>
                                </a:rPr>
                              </m:ctrlPr>
                            </m:sSubPr>
                            <m:e>
                              <m:r>
                                <a:rPr lang="en-US" sz="8000" b="0" i="1" smtClean="0">
                                  <a:solidFill>
                                    <a:schemeClr val="accent2"/>
                                  </a:solidFill>
                                  <a:latin typeface="Cambria Math" panose="02040503050406030204" pitchFamily="18" charset="0"/>
                                </a:rPr>
                                <m:t>𝑉</m:t>
                              </m:r>
                            </m:e>
                            <m:sub>
                              <m:r>
                                <a:rPr lang="en-US" sz="8000" b="0" i="1" smtClean="0">
                                  <a:solidFill>
                                    <a:schemeClr val="accent2"/>
                                  </a:solidFill>
                                  <a:latin typeface="Cambria Math" panose="02040503050406030204" pitchFamily="18" charset="0"/>
                                </a:rPr>
                                <m:t>𝑆</m:t>
                              </m:r>
                            </m:sub>
                          </m:sSub>
                        </m:num>
                        <m:den>
                          <m:sSub>
                            <m:sSubPr>
                              <m:ctrlPr>
                                <a:rPr lang="en-GB" sz="8000" i="1" smtClean="0">
                                  <a:latin typeface="Cambria Math" panose="02040503050406030204" pitchFamily="18" charset="0"/>
                                </a:rPr>
                              </m:ctrlPr>
                            </m:sSubPr>
                            <m:e>
                              <m:r>
                                <a:rPr lang="en-US" sz="8000" b="0" i="1" smtClean="0">
                                  <a:solidFill>
                                    <a:schemeClr val="accent3"/>
                                  </a:solidFill>
                                  <a:latin typeface="Cambria Math" panose="02040503050406030204" pitchFamily="18" charset="0"/>
                                </a:rPr>
                                <m:t>𝑉</m:t>
                              </m:r>
                            </m:e>
                            <m:sub>
                              <m:r>
                                <a:rPr lang="en-US" sz="8000" b="0" i="1" smtClean="0">
                                  <a:solidFill>
                                    <a:schemeClr val="accent3"/>
                                  </a:solidFill>
                                  <a:latin typeface="Cambria Math" panose="02040503050406030204" pitchFamily="18" charset="0"/>
                                </a:rPr>
                                <m:t>𝑃</m:t>
                              </m:r>
                            </m:sub>
                          </m:sSub>
                        </m:den>
                      </m:f>
                    </m:oMath>
                  </m:oMathPara>
                </a14:m>
                <a:endParaRPr lang="en-GB" sz="8000" dirty="0"/>
              </a:p>
            </p:txBody>
          </p:sp>
        </mc:Choice>
        <mc:Fallback xmlns="">
          <p:sp>
            <p:nvSpPr>
              <p:cNvPr id="6" name="TextBox 5">
                <a:extLst>
                  <a:ext uri="{FF2B5EF4-FFF2-40B4-BE49-F238E27FC236}">
                    <a16:creationId xmlns:a16="http://schemas.microsoft.com/office/drawing/2014/main" id="{60D2C435-98C5-0D47-BE9B-08E2358CCB63}"/>
                  </a:ext>
                </a:extLst>
              </p:cNvPr>
              <p:cNvSpPr txBox="1">
                <a:spLocks noRot="1" noChangeAspect="1" noMove="1" noResize="1" noEditPoints="1" noAdjustHandles="1" noChangeArrowheads="1" noChangeShapeType="1" noTextEdit="1"/>
              </p:cNvSpPr>
              <p:nvPr/>
            </p:nvSpPr>
            <p:spPr>
              <a:xfrm>
                <a:off x="5986887" y="942966"/>
                <a:ext cx="3828676" cy="2506199"/>
              </a:xfrm>
              <a:prstGeom prst="rect">
                <a:avLst/>
              </a:prstGeom>
              <a:blipFill>
                <a:blip r:embed="rId4"/>
                <a:stretch>
                  <a:fillRect l="-4950" t="-503" r="-990" b="-804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58969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057329" y="942966"/>
            <a:ext cx="4929557" cy="2860505"/>
          </a:xfrm>
        </p:spPr>
        <p:txBody>
          <a:bodyPr>
            <a:noAutofit/>
          </a:bodyPr>
          <a:lstStyle/>
          <a:p>
            <a:pPr marL="0" indent="0">
              <a:buNone/>
            </a:pPr>
            <a:r>
              <a:rPr lang="en-GB" sz="2400" dirty="0"/>
              <a:t>A voltage of 3,500V is applied across the primary coil and 23,000V is measured across the secondary coil of a transformer. If the primary coil has 780 turns, how many turns does the secondary coil have?</a:t>
            </a:r>
          </a:p>
          <a:p>
            <a:pPr marL="0" indent="0">
              <a:buNone/>
            </a:pPr>
            <a:endParaRPr lang="en-GB" sz="2400" dirty="0"/>
          </a:p>
          <a:p>
            <a:pPr marL="457200" indent="-457200">
              <a:buFont typeface="+mj-lt"/>
              <a:buAutoNum type="alphaLcParenR"/>
            </a:pPr>
            <a:r>
              <a:rPr lang="en-GB" sz="2400" dirty="0"/>
              <a:t>Cannot be calculated</a:t>
            </a:r>
          </a:p>
          <a:p>
            <a:pPr marL="457200" indent="-457200">
              <a:buFont typeface="+mj-lt"/>
              <a:buAutoNum type="alphaLcParenR"/>
            </a:pPr>
            <a:r>
              <a:rPr lang="en-GB" sz="2400" dirty="0"/>
              <a:t>5126</a:t>
            </a:r>
          </a:p>
          <a:p>
            <a:pPr marL="457200" indent="-457200">
              <a:buFont typeface="+mj-lt"/>
              <a:buAutoNum type="alphaLcParenR"/>
            </a:pPr>
            <a:r>
              <a:rPr lang="en-GB" sz="2400" dirty="0"/>
              <a:t>119</a:t>
            </a:r>
          </a:p>
          <a:p>
            <a:pPr marL="457200" indent="-457200">
              <a:buFont typeface="+mj-lt"/>
              <a:buAutoNum type="alphaLcParenR"/>
            </a:pPr>
            <a:r>
              <a:rPr lang="en-GB" sz="2400" dirty="0"/>
              <a:t>780</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B8E79BB-E8DC-CA4F-B099-464D60F7E9CC}"/>
                  </a:ext>
                </a:extLst>
              </p:cNvPr>
              <p:cNvSpPr txBox="1"/>
              <p:nvPr/>
            </p:nvSpPr>
            <p:spPr>
              <a:xfrm>
                <a:off x="5986887" y="942966"/>
                <a:ext cx="3828676" cy="2506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000" i="1" smtClean="0">
                              <a:latin typeface="Cambria Math" panose="02040503050406030204" pitchFamily="18" charset="0"/>
                            </a:rPr>
                          </m:ctrlPr>
                        </m:fPr>
                        <m:num>
                          <m:sSub>
                            <m:sSubPr>
                              <m:ctrlPr>
                                <a:rPr lang="en-US" sz="8000" i="1" smtClean="0">
                                  <a:solidFill>
                                    <a:schemeClr val="accent2"/>
                                  </a:solidFill>
                                  <a:latin typeface="Cambria Math" panose="02040503050406030204" pitchFamily="18" charset="0"/>
                                </a:rPr>
                              </m:ctrlPr>
                            </m:sSubPr>
                            <m:e>
                              <m:r>
                                <a:rPr lang="en-US" sz="8000" b="0" i="1" smtClean="0">
                                  <a:solidFill>
                                    <a:schemeClr val="accent2"/>
                                  </a:solidFill>
                                  <a:latin typeface="Cambria Math" panose="02040503050406030204" pitchFamily="18" charset="0"/>
                                </a:rPr>
                                <m:t>𝑁</m:t>
                              </m:r>
                            </m:e>
                            <m:sub>
                              <m:r>
                                <a:rPr lang="en-US" sz="8000" b="0" i="1" smtClean="0">
                                  <a:solidFill>
                                    <a:schemeClr val="accent2"/>
                                  </a:solidFill>
                                  <a:latin typeface="Cambria Math" panose="02040503050406030204" pitchFamily="18" charset="0"/>
                                </a:rPr>
                                <m:t>𝑆</m:t>
                              </m:r>
                            </m:sub>
                          </m:sSub>
                        </m:num>
                        <m:den>
                          <m:sSub>
                            <m:sSubPr>
                              <m:ctrlPr>
                                <a:rPr lang="en-US" sz="8000" i="1" smtClean="0">
                                  <a:solidFill>
                                    <a:schemeClr val="accent3"/>
                                  </a:solidFill>
                                  <a:latin typeface="Cambria Math" panose="02040503050406030204" pitchFamily="18" charset="0"/>
                                </a:rPr>
                              </m:ctrlPr>
                            </m:sSubPr>
                            <m:e>
                              <m:r>
                                <a:rPr lang="en-US" sz="8000" b="0" i="1" smtClean="0">
                                  <a:solidFill>
                                    <a:schemeClr val="accent3"/>
                                  </a:solidFill>
                                  <a:latin typeface="Cambria Math" panose="02040503050406030204" pitchFamily="18" charset="0"/>
                                </a:rPr>
                                <m:t>𝑁</m:t>
                              </m:r>
                            </m:e>
                            <m:sub>
                              <m:r>
                                <a:rPr lang="en-US" sz="8000" b="0" i="1" smtClean="0">
                                  <a:solidFill>
                                    <a:schemeClr val="accent3"/>
                                  </a:solidFill>
                                  <a:latin typeface="Cambria Math" panose="02040503050406030204" pitchFamily="18" charset="0"/>
                                </a:rPr>
                                <m:t>𝑃</m:t>
                              </m:r>
                            </m:sub>
                          </m:sSub>
                        </m:den>
                      </m:f>
                      <m:r>
                        <a:rPr lang="en-US" sz="8000" b="0" i="1" smtClean="0">
                          <a:latin typeface="Cambria Math" panose="02040503050406030204" pitchFamily="18" charset="0"/>
                        </a:rPr>
                        <m:t>=</m:t>
                      </m:r>
                      <m:f>
                        <m:fPr>
                          <m:ctrlPr>
                            <a:rPr lang="en-GB" sz="8000" i="1" smtClean="0">
                              <a:latin typeface="Cambria Math" panose="02040503050406030204" pitchFamily="18" charset="0"/>
                            </a:rPr>
                          </m:ctrlPr>
                        </m:fPr>
                        <m:num>
                          <m:sSub>
                            <m:sSubPr>
                              <m:ctrlPr>
                                <a:rPr lang="en-GB" sz="8000" i="1" smtClean="0">
                                  <a:solidFill>
                                    <a:schemeClr val="accent2"/>
                                  </a:solidFill>
                                  <a:latin typeface="Cambria Math" panose="02040503050406030204" pitchFamily="18" charset="0"/>
                                </a:rPr>
                              </m:ctrlPr>
                            </m:sSubPr>
                            <m:e>
                              <m:r>
                                <a:rPr lang="en-US" sz="8000" b="0" i="1" smtClean="0">
                                  <a:solidFill>
                                    <a:schemeClr val="accent2"/>
                                  </a:solidFill>
                                  <a:latin typeface="Cambria Math" panose="02040503050406030204" pitchFamily="18" charset="0"/>
                                </a:rPr>
                                <m:t>𝑉</m:t>
                              </m:r>
                            </m:e>
                            <m:sub>
                              <m:r>
                                <a:rPr lang="en-US" sz="8000" b="0" i="1" smtClean="0">
                                  <a:solidFill>
                                    <a:schemeClr val="accent2"/>
                                  </a:solidFill>
                                  <a:latin typeface="Cambria Math" panose="02040503050406030204" pitchFamily="18" charset="0"/>
                                </a:rPr>
                                <m:t>𝑆</m:t>
                              </m:r>
                            </m:sub>
                          </m:sSub>
                        </m:num>
                        <m:den>
                          <m:sSub>
                            <m:sSubPr>
                              <m:ctrlPr>
                                <a:rPr lang="en-GB" sz="8000" i="1" smtClean="0">
                                  <a:latin typeface="Cambria Math" panose="02040503050406030204" pitchFamily="18" charset="0"/>
                                </a:rPr>
                              </m:ctrlPr>
                            </m:sSubPr>
                            <m:e>
                              <m:r>
                                <a:rPr lang="en-US" sz="8000" b="0" i="1" smtClean="0">
                                  <a:solidFill>
                                    <a:schemeClr val="accent3"/>
                                  </a:solidFill>
                                  <a:latin typeface="Cambria Math" panose="02040503050406030204" pitchFamily="18" charset="0"/>
                                </a:rPr>
                                <m:t>𝑉</m:t>
                              </m:r>
                            </m:e>
                            <m:sub>
                              <m:r>
                                <a:rPr lang="en-US" sz="8000" b="0" i="1" smtClean="0">
                                  <a:solidFill>
                                    <a:schemeClr val="accent3"/>
                                  </a:solidFill>
                                  <a:latin typeface="Cambria Math" panose="02040503050406030204" pitchFamily="18" charset="0"/>
                                </a:rPr>
                                <m:t>𝑃</m:t>
                              </m:r>
                            </m:sub>
                          </m:sSub>
                        </m:den>
                      </m:f>
                    </m:oMath>
                  </m:oMathPara>
                </a14:m>
                <a:endParaRPr lang="en-GB" sz="8000" dirty="0"/>
              </a:p>
            </p:txBody>
          </p:sp>
        </mc:Choice>
        <mc:Fallback xmlns="">
          <p:sp>
            <p:nvSpPr>
              <p:cNvPr id="5" name="TextBox 4">
                <a:extLst>
                  <a:ext uri="{FF2B5EF4-FFF2-40B4-BE49-F238E27FC236}">
                    <a16:creationId xmlns:a16="http://schemas.microsoft.com/office/drawing/2014/main" id="{EB8E79BB-E8DC-CA4F-B099-464D60F7E9CC}"/>
                  </a:ext>
                </a:extLst>
              </p:cNvPr>
              <p:cNvSpPr txBox="1">
                <a:spLocks noRot="1" noChangeAspect="1" noMove="1" noResize="1" noEditPoints="1" noAdjustHandles="1" noChangeArrowheads="1" noChangeShapeType="1" noTextEdit="1"/>
              </p:cNvSpPr>
              <p:nvPr/>
            </p:nvSpPr>
            <p:spPr>
              <a:xfrm>
                <a:off x="5986887" y="942966"/>
                <a:ext cx="3828676" cy="2506199"/>
              </a:xfrm>
              <a:prstGeom prst="rect">
                <a:avLst/>
              </a:prstGeom>
              <a:blipFill>
                <a:blip r:embed="rId4"/>
                <a:stretch>
                  <a:fillRect l="-4950" t="-503" r="-990" b="-804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83608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057329" y="942966"/>
            <a:ext cx="4929557" cy="2860505"/>
          </a:xfrm>
        </p:spPr>
        <p:txBody>
          <a:bodyPr>
            <a:noAutofit/>
          </a:bodyPr>
          <a:lstStyle/>
          <a:p>
            <a:pPr marL="0" indent="0">
              <a:buNone/>
            </a:pPr>
            <a:r>
              <a:rPr lang="en-GB" sz="2400" dirty="0"/>
              <a:t>The primary coil of a transformer has 490 turns and the secondary coil 1065 turns. Will this transformer increase or decrease the voltage applied to the primary coil?</a:t>
            </a:r>
          </a:p>
          <a:p>
            <a:pPr marL="0" indent="0">
              <a:buNone/>
            </a:pPr>
            <a:endParaRPr lang="en-GB" sz="2400" dirty="0"/>
          </a:p>
          <a:p>
            <a:pPr marL="457200" indent="-457200">
              <a:buFont typeface="+mj-lt"/>
              <a:buAutoNum type="alphaLcParenR"/>
            </a:pPr>
            <a:r>
              <a:rPr lang="en-GB" sz="2400" dirty="0"/>
              <a:t>Decrease</a:t>
            </a:r>
          </a:p>
          <a:p>
            <a:pPr marL="457200" indent="-457200">
              <a:buFont typeface="+mj-lt"/>
              <a:buAutoNum type="alphaLcParenR"/>
            </a:pPr>
            <a:r>
              <a:rPr lang="en-GB" sz="2400" dirty="0"/>
              <a:t>Increase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5ABFF0-E3A1-BE4C-9425-86697E867470}"/>
                  </a:ext>
                </a:extLst>
              </p:cNvPr>
              <p:cNvSpPr txBox="1"/>
              <p:nvPr/>
            </p:nvSpPr>
            <p:spPr>
              <a:xfrm>
                <a:off x="5986887" y="942966"/>
                <a:ext cx="3828676" cy="2506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8000" i="1" smtClean="0">
                              <a:latin typeface="Cambria Math" panose="02040503050406030204" pitchFamily="18" charset="0"/>
                            </a:rPr>
                          </m:ctrlPr>
                        </m:fPr>
                        <m:num>
                          <m:sSub>
                            <m:sSubPr>
                              <m:ctrlPr>
                                <a:rPr lang="en-US" sz="8000" i="1" smtClean="0">
                                  <a:solidFill>
                                    <a:schemeClr val="accent2"/>
                                  </a:solidFill>
                                  <a:latin typeface="Cambria Math" panose="02040503050406030204" pitchFamily="18" charset="0"/>
                                </a:rPr>
                              </m:ctrlPr>
                            </m:sSubPr>
                            <m:e>
                              <m:r>
                                <a:rPr lang="en-US" sz="8000" b="0" i="1" smtClean="0">
                                  <a:solidFill>
                                    <a:schemeClr val="accent2"/>
                                  </a:solidFill>
                                  <a:latin typeface="Cambria Math" panose="02040503050406030204" pitchFamily="18" charset="0"/>
                                </a:rPr>
                                <m:t>𝑁</m:t>
                              </m:r>
                            </m:e>
                            <m:sub>
                              <m:r>
                                <a:rPr lang="en-US" sz="8000" b="0" i="1" smtClean="0">
                                  <a:solidFill>
                                    <a:schemeClr val="accent2"/>
                                  </a:solidFill>
                                  <a:latin typeface="Cambria Math" panose="02040503050406030204" pitchFamily="18" charset="0"/>
                                </a:rPr>
                                <m:t>𝑆</m:t>
                              </m:r>
                            </m:sub>
                          </m:sSub>
                        </m:num>
                        <m:den>
                          <m:sSub>
                            <m:sSubPr>
                              <m:ctrlPr>
                                <a:rPr lang="en-US" sz="8000" i="1" smtClean="0">
                                  <a:solidFill>
                                    <a:schemeClr val="accent3"/>
                                  </a:solidFill>
                                  <a:latin typeface="Cambria Math" panose="02040503050406030204" pitchFamily="18" charset="0"/>
                                </a:rPr>
                              </m:ctrlPr>
                            </m:sSubPr>
                            <m:e>
                              <m:r>
                                <a:rPr lang="en-US" sz="8000" b="0" i="1" smtClean="0">
                                  <a:solidFill>
                                    <a:schemeClr val="accent3"/>
                                  </a:solidFill>
                                  <a:latin typeface="Cambria Math" panose="02040503050406030204" pitchFamily="18" charset="0"/>
                                </a:rPr>
                                <m:t>𝑁</m:t>
                              </m:r>
                            </m:e>
                            <m:sub>
                              <m:r>
                                <a:rPr lang="en-US" sz="8000" b="0" i="1" smtClean="0">
                                  <a:solidFill>
                                    <a:schemeClr val="accent3"/>
                                  </a:solidFill>
                                  <a:latin typeface="Cambria Math" panose="02040503050406030204" pitchFamily="18" charset="0"/>
                                </a:rPr>
                                <m:t>𝑃</m:t>
                              </m:r>
                            </m:sub>
                          </m:sSub>
                        </m:den>
                      </m:f>
                      <m:r>
                        <a:rPr lang="en-US" sz="8000" b="0" i="1" smtClean="0">
                          <a:latin typeface="Cambria Math" panose="02040503050406030204" pitchFamily="18" charset="0"/>
                        </a:rPr>
                        <m:t>=</m:t>
                      </m:r>
                      <m:f>
                        <m:fPr>
                          <m:ctrlPr>
                            <a:rPr lang="en-GB" sz="8000" i="1" smtClean="0">
                              <a:latin typeface="Cambria Math" panose="02040503050406030204" pitchFamily="18" charset="0"/>
                            </a:rPr>
                          </m:ctrlPr>
                        </m:fPr>
                        <m:num>
                          <m:sSub>
                            <m:sSubPr>
                              <m:ctrlPr>
                                <a:rPr lang="en-GB" sz="8000" i="1" smtClean="0">
                                  <a:solidFill>
                                    <a:schemeClr val="accent2"/>
                                  </a:solidFill>
                                  <a:latin typeface="Cambria Math" panose="02040503050406030204" pitchFamily="18" charset="0"/>
                                </a:rPr>
                              </m:ctrlPr>
                            </m:sSubPr>
                            <m:e>
                              <m:r>
                                <a:rPr lang="en-US" sz="8000" b="0" i="1" smtClean="0">
                                  <a:solidFill>
                                    <a:schemeClr val="accent2"/>
                                  </a:solidFill>
                                  <a:latin typeface="Cambria Math" panose="02040503050406030204" pitchFamily="18" charset="0"/>
                                </a:rPr>
                                <m:t>𝑉</m:t>
                              </m:r>
                            </m:e>
                            <m:sub>
                              <m:r>
                                <a:rPr lang="en-US" sz="8000" b="0" i="1" smtClean="0">
                                  <a:solidFill>
                                    <a:schemeClr val="accent2"/>
                                  </a:solidFill>
                                  <a:latin typeface="Cambria Math" panose="02040503050406030204" pitchFamily="18" charset="0"/>
                                </a:rPr>
                                <m:t>𝑆</m:t>
                              </m:r>
                            </m:sub>
                          </m:sSub>
                        </m:num>
                        <m:den>
                          <m:sSub>
                            <m:sSubPr>
                              <m:ctrlPr>
                                <a:rPr lang="en-GB" sz="8000" i="1" smtClean="0">
                                  <a:latin typeface="Cambria Math" panose="02040503050406030204" pitchFamily="18" charset="0"/>
                                </a:rPr>
                              </m:ctrlPr>
                            </m:sSubPr>
                            <m:e>
                              <m:r>
                                <a:rPr lang="en-US" sz="8000" b="0" i="1" smtClean="0">
                                  <a:solidFill>
                                    <a:schemeClr val="accent3"/>
                                  </a:solidFill>
                                  <a:latin typeface="Cambria Math" panose="02040503050406030204" pitchFamily="18" charset="0"/>
                                </a:rPr>
                                <m:t>𝑉</m:t>
                              </m:r>
                            </m:e>
                            <m:sub>
                              <m:r>
                                <a:rPr lang="en-US" sz="8000" b="0" i="1" smtClean="0">
                                  <a:solidFill>
                                    <a:schemeClr val="accent3"/>
                                  </a:solidFill>
                                  <a:latin typeface="Cambria Math" panose="02040503050406030204" pitchFamily="18" charset="0"/>
                                </a:rPr>
                                <m:t>𝑃</m:t>
                              </m:r>
                            </m:sub>
                          </m:sSub>
                        </m:den>
                      </m:f>
                    </m:oMath>
                  </m:oMathPara>
                </a14:m>
                <a:endParaRPr lang="en-GB" sz="8000" dirty="0"/>
              </a:p>
            </p:txBody>
          </p:sp>
        </mc:Choice>
        <mc:Fallback xmlns="">
          <p:sp>
            <p:nvSpPr>
              <p:cNvPr id="5" name="TextBox 4">
                <a:extLst>
                  <a:ext uri="{FF2B5EF4-FFF2-40B4-BE49-F238E27FC236}">
                    <a16:creationId xmlns:a16="http://schemas.microsoft.com/office/drawing/2014/main" id="{895ABFF0-E3A1-BE4C-9425-86697E867470}"/>
                  </a:ext>
                </a:extLst>
              </p:cNvPr>
              <p:cNvSpPr txBox="1">
                <a:spLocks noRot="1" noChangeAspect="1" noMove="1" noResize="1" noEditPoints="1" noAdjustHandles="1" noChangeArrowheads="1" noChangeShapeType="1" noTextEdit="1"/>
              </p:cNvSpPr>
              <p:nvPr/>
            </p:nvSpPr>
            <p:spPr>
              <a:xfrm>
                <a:off x="5986887" y="942966"/>
                <a:ext cx="3828676" cy="2506199"/>
              </a:xfrm>
              <a:prstGeom prst="rect">
                <a:avLst/>
              </a:prstGeom>
              <a:blipFill>
                <a:blip r:embed="rId4"/>
                <a:stretch>
                  <a:fillRect l="-4950" t="-503" r="-990" b="-804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420138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Step-up and step-down</a:t>
            </a:r>
          </a:p>
        </p:txBody>
      </p:sp>
      <p:sp>
        <p:nvSpPr>
          <p:cNvPr id="3" name="Content Placeholder 2"/>
          <p:cNvSpPr>
            <a:spLocks noGrp="1"/>
          </p:cNvSpPr>
          <p:nvPr>
            <p:ph idx="1"/>
          </p:nvPr>
        </p:nvSpPr>
        <p:spPr>
          <a:xfrm>
            <a:off x="1057330" y="942967"/>
            <a:ext cx="4553056" cy="2389170"/>
          </a:xfrm>
        </p:spPr>
        <p:txBody>
          <a:bodyPr>
            <a:noAutofit/>
          </a:bodyPr>
          <a:lstStyle/>
          <a:p>
            <a:pPr marL="0" indent="0">
              <a:buNone/>
            </a:pPr>
            <a:r>
              <a:rPr lang="en-GB" sz="2400" dirty="0"/>
              <a:t>You have probably noticed that the voltage on the secondary coil is not always less than the voltage on the primary coil. If the secondary coil has more turns, than this voltage will be higher. This is called a </a:t>
            </a:r>
            <a:r>
              <a:rPr lang="en-GB" sz="2400" b="1" dirty="0"/>
              <a:t>step-up transformer</a:t>
            </a:r>
            <a:r>
              <a:rPr lang="en-GB" sz="2400" dirty="0"/>
              <a:t>.</a:t>
            </a:r>
          </a:p>
        </p:txBody>
      </p:sp>
      <p:sp>
        <p:nvSpPr>
          <p:cNvPr id="8" name="Rectangle 7">
            <a:extLst>
              <a:ext uri="{FF2B5EF4-FFF2-40B4-BE49-F238E27FC236}">
                <a16:creationId xmlns:a16="http://schemas.microsoft.com/office/drawing/2014/main" id="{207E190D-DBF4-2847-B95E-2C995762A46D}"/>
              </a:ext>
            </a:extLst>
          </p:cNvPr>
          <p:cNvSpPr/>
          <p:nvPr/>
        </p:nvSpPr>
        <p:spPr>
          <a:xfrm>
            <a:off x="1122533" y="3619985"/>
            <a:ext cx="4286374" cy="461665"/>
          </a:xfrm>
          <a:prstGeom prst="rect">
            <a:avLst/>
          </a:prstGeom>
          <a:solidFill>
            <a:schemeClr val="tx2">
              <a:lumMod val="40000"/>
              <a:lumOff val="60000"/>
            </a:schemeClr>
          </a:solidFill>
        </p:spPr>
        <p:txBody>
          <a:bodyPr wrap="square">
            <a:spAutoFit/>
          </a:bodyPr>
          <a:lstStyle/>
          <a:p>
            <a:r>
              <a:rPr lang="en-GB" sz="2400" i="1" dirty="0"/>
              <a:t>Click on the </a:t>
            </a:r>
            <a:r>
              <a:rPr lang="en-GB" sz="2400" b="1" i="1" dirty="0"/>
              <a:t>step-up</a:t>
            </a:r>
            <a:r>
              <a:rPr lang="en-GB" sz="2400" i="1" dirty="0"/>
              <a:t> transformer.</a:t>
            </a:r>
          </a:p>
        </p:txBody>
      </p:sp>
      <p:pic>
        <p:nvPicPr>
          <p:cNvPr id="9" name="Graphic 8" descr="User">
            <a:extLst>
              <a:ext uri="{FF2B5EF4-FFF2-40B4-BE49-F238E27FC236}">
                <a16:creationId xmlns:a16="http://schemas.microsoft.com/office/drawing/2014/main" id="{DADB5530-84E2-774A-A9BC-797074C1952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428403"/>
            <a:ext cx="854046" cy="854046"/>
          </a:xfrm>
          <a:prstGeom prst="rect">
            <a:avLst/>
          </a:prstGeom>
        </p:spPr>
      </p:pic>
      <p:grpSp>
        <p:nvGrpSpPr>
          <p:cNvPr id="6" name="Group 5">
            <a:extLst>
              <a:ext uri="{FF2B5EF4-FFF2-40B4-BE49-F238E27FC236}">
                <a16:creationId xmlns:a16="http://schemas.microsoft.com/office/drawing/2014/main" id="{B582D88C-249F-9848-ABC3-E2B054C2EAE7}"/>
              </a:ext>
            </a:extLst>
          </p:cNvPr>
          <p:cNvGrpSpPr/>
          <p:nvPr/>
        </p:nvGrpSpPr>
        <p:grpSpPr>
          <a:xfrm>
            <a:off x="5350006" y="476573"/>
            <a:ext cx="4711486" cy="4380685"/>
            <a:chOff x="5350006" y="476573"/>
            <a:chExt cx="4711486" cy="4380685"/>
          </a:xfrm>
        </p:grpSpPr>
        <p:pic>
          <p:nvPicPr>
            <p:cNvPr id="4" name="Picture 3">
              <a:extLst>
                <a:ext uri="{FF2B5EF4-FFF2-40B4-BE49-F238E27FC236}">
                  <a16:creationId xmlns:a16="http://schemas.microsoft.com/office/drawing/2014/main" id="{BCF77028-74DD-3944-839D-081C9D1662F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08907" y="476573"/>
              <a:ext cx="4652585" cy="4343400"/>
            </a:xfrm>
            <a:prstGeom prst="rect">
              <a:avLst/>
            </a:prstGeom>
          </p:spPr>
        </p:pic>
        <p:sp>
          <p:nvSpPr>
            <p:cNvPr id="5" name="Rectangle 4">
              <a:extLst>
                <a:ext uri="{FF2B5EF4-FFF2-40B4-BE49-F238E27FC236}">
                  <a16:creationId xmlns:a16="http://schemas.microsoft.com/office/drawing/2014/main" id="{DB5587F1-B4EE-0843-A0EF-D99FE7F0F003}"/>
                </a:ext>
              </a:extLst>
            </p:cNvPr>
            <p:cNvSpPr/>
            <p:nvPr/>
          </p:nvSpPr>
          <p:spPr>
            <a:xfrm>
              <a:off x="5408907" y="2061275"/>
              <a:ext cx="836910" cy="697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C7D112F-5EFD-3845-9C5B-479BCE998F78}"/>
                </a:ext>
              </a:extLst>
            </p:cNvPr>
            <p:cNvSpPr/>
            <p:nvPr/>
          </p:nvSpPr>
          <p:spPr>
            <a:xfrm>
              <a:off x="9193586" y="2061274"/>
              <a:ext cx="867906" cy="697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55F97BC-6084-5A49-B0EB-2EBE8D14CCEF}"/>
                </a:ext>
              </a:extLst>
            </p:cNvPr>
            <p:cNvSpPr/>
            <p:nvPr/>
          </p:nvSpPr>
          <p:spPr>
            <a:xfrm>
              <a:off x="9193586" y="4122550"/>
              <a:ext cx="867906" cy="697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A50F47C-0F7A-AB4F-9425-C9A14EF905ED}"/>
                </a:ext>
              </a:extLst>
            </p:cNvPr>
            <p:cNvSpPr/>
            <p:nvPr/>
          </p:nvSpPr>
          <p:spPr>
            <a:xfrm>
              <a:off x="5350006" y="4159835"/>
              <a:ext cx="867906" cy="697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1021659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note on transformer current</a:t>
            </a:r>
          </a:p>
        </p:txBody>
      </p:sp>
      <p:sp>
        <p:nvSpPr>
          <p:cNvPr id="3" name="Content Placeholder 2"/>
          <p:cNvSpPr>
            <a:spLocks noGrp="1"/>
          </p:cNvSpPr>
          <p:nvPr>
            <p:ph idx="1"/>
          </p:nvPr>
        </p:nvSpPr>
        <p:spPr>
          <a:xfrm>
            <a:off x="1057330" y="942966"/>
            <a:ext cx="4181097" cy="3749255"/>
          </a:xfrm>
        </p:spPr>
        <p:txBody>
          <a:bodyPr>
            <a:noAutofit/>
          </a:bodyPr>
          <a:lstStyle/>
          <a:p>
            <a:pPr marL="0" indent="0">
              <a:buNone/>
            </a:pPr>
            <a:r>
              <a:rPr lang="en-GB" sz="2400" dirty="0"/>
              <a:t>Transformers transfer power from the primary to the secondary coil. Ideally they do not create or consume power. If </a:t>
            </a:r>
            <a:r>
              <a:rPr lang="en-GB" sz="2400" b="1" dirty="0"/>
              <a:t>power = voltage x current</a:t>
            </a:r>
            <a:r>
              <a:rPr lang="en-GB" sz="2400" dirty="0"/>
              <a:t>, than if a transformer </a:t>
            </a:r>
            <a:r>
              <a:rPr lang="en-GB" sz="2400" b="1" dirty="0"/>
              <a:t>steps-down</a:t>
            </a:r>
            <a:r>
              <a:rPr lang="en-GB" sz="2400" dirty="0"/>
              <a:t> the voltage on the secondary coil, this means that the current in the secondary coil must </a:t>
            </a:r>
            <a:r>
              <a:rPr lang="en-GB" sz="2400" b="1" dirty="0"/>
              <a:t>be greater</a:t>
            </a:r>
            <a:r>
              <a:rPr lang="en-GB" sz="2400" dirty="0"/>
              <a:t> than the current in the primary coil to conserve power.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F79259E-1950-BB4C-8E4C-7032F77E2118}"/>
                  </a:ext>
                </a:extLst>
              </p:cNvPr>
              <p:cNvSpPr txBox="1"/>
              <p:nvPr/>
            </p:nvSpPr>
            <p:spPr>
              <a:xfrm>
                <a:off x="5725386" y="1174861"/>
                <a:ext cx="4001608"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4800" i="1" smtClean="0">
                              <a:solidFill>
                                <a:schemeClr val="accent3"/>
                              </a:solidFill>
                              <a:latin typeface="Cambria Math" panose="02040503050406030204" pitchFamily="18" charset="0"/>
                            </a:rPr>
                          </m:ctrlPr>
                        </m:sSubPr>
                        <m:e>
                          <m:r>
                            <a:rPr lang="en-US" sz="4800" b="0" i="1" smtClean="0">
                              <a:solidFill>
                                <a:schemeClr val="accent3"/>
                              </a:solidFill>
                              <a:latin typeface="Cambria Math" panose="02040503050406030204" pitchFamily="18" charset="0"/>
                            </a:rPr>
                            <m:t>𝑉</m:t>
                          </m:r>
                        </m:e>
                        <m:sub>
                          <m:r>
                            <a:rPr lang="en-US" sz="4800" b="0" i="1" smtClean="0">
                              <a:solidFill>
                                <a:schemeClr val="accent3"/>
                              </a:solidFill>
                              <a:latin typeface="Cambria Math" panose="02040503050406030204" pitchFamily="18" charset="0"/>
                            </a:rPr>
                            <m:t>𝑃</m:t>
                          </m:r>
                        </m:sub>
                      </m:sSub>
                      <m:r>
                        <a:rPr lang="en-US" sz="4800" i="1">
                          <a:latin typeface="Cambria Math" panose="02040503050406030204" pitchFamily="18" charset="0"/>
                          <a:ea typeface="Cambria Math" panose="02040503050406030204" pitchFamily="18" charset="0"/>
                        </a:rPr>
                        <m:t>×</m:t>
                      </m:r>
                      <m:sSub>
                        <m:sSubPr>
                          <m:ctrlPr>
                            <a:rPr lang="en-US" sz="4800" i="1" smtClean="0">
                              <a:solidFill>
                                <a:schemeClr val="accent3"/>
                              </a:solidFill>
                              <a:latin typeface="Cambria Math" panose="02040503050406030204" pitchFamily="18" charset="0"/>
                              <a:ea typeface="Cambria Math" panose="02040503050406030204" pitchFamily="18" charset="0"/>
                            </a:rPr>
                          </m:ctrlPr>
                        </m:sSubPr>
                        <m:e>
                          <m:r>
                            <a:rPr lang="en-US" sz="4800" b="0" i="1" smtClean="0">
                              <a:solidFill>
                                <a:schemeClr val="accent3"/>
                              </a:solidFill>
                              <a:latin typeface="Cambria Math" panose="02040503050406030204" pitchFamily="18" charset="0"/>
                              <a:ea typeface="Cambria Math" panose="02040503050406030204" pitchFamily="18" charset="0"/>
                            </a:rPr>
                            <m:t>𝐼</m:t>
                          </m:r>
                        </m:e>
                        <m:sub>
                          <m:r>
                            <a:rPr lang="en-US" sz="4800" b="0" i="1" smtClean="0">
                              <a:solidFill>
                                <a:schemeClr val="accent3"/>
                              </a:solidFill>
                              <a:latin typeface="Cambria Math" panose="02040503050406030204" pitchFamily="18" charset="0"/>
                              <a:ea typeface="Cambria Math" panose="02040503050406030204" pitchFamily="18" charset="0"/>
                            </a:rPr>
                            <m:t>𝑃</m:t>
                          </m:r>
                        </m:sub>
                      </m:sSub>
                      <m:r>
                        <a:rPr lang="en-US" sz="4800" b="0" i="1" smtClean="0">
                          <a:latin typeface="Cambria Math" panose="02040503050406030204" pitchFamily="18" charset="0"/>
                          <a:ea typeface="Cambria Math" panose="02040503050406030204" pitchFamily="18" charset="0"/>
                        </a:rPr>
                        <m:t>=</m:t>
                      </m:r>
                      <m:sSub>
                        <m:sSubPr>
                          <m:ctrlPr>
                            <a:rPr lang="en-US" sz="4800" b="0" i="1" smtClean="0">
                              <a:solidFill>
                                <a:schemeClr val="accent2"/>
                              </a:solidFill>
                              <a:latin typeface="Cambria Math" panose="02040503050406030204" pitchFamily="18" charset="0"/>
                              <a:ea typeface="Cambria Math" panose="02040503050406030204" pitchFamily="18" charset="0"/>
                            </a:rPr>
                          </m:ctrlPr>
                        </m:sSubPr>
                        <m:e>
                          <m:r>
                            <a:rPr lang="en-US" sz="4800" b="0" i="1" smtClean="0">
                              <a:solidFill>
                                <a:schemeClr val="accent2"/>
                              </a:solidFill>
                              <a:latin typeface="Cambria Math" panose="02040503050406030204" pitchFamily="18" charset="0"/>
                              <a:ea typeface="Cambria Math" panose="02040503050406030204" pitchFamily="18" charset="0"/>
                            </a:rPr>
                            <m:t>𝑉</m:t>
                          </m:r>
                        </m:e>
                        <m:sub>
                          <m:r>
                            <a:rPr lang="en-US" sz="4800" b="0" i="1" smtClean="0">
                              <a:solidFill>
                                <a:schemeClr val="accent2"/>
                              </a:solidFill>
                              <a:latin typeface="Cambria Math" panose="02040503050406030204" pitchFamily="18" charset="0"/>
                              <a:ea typeface="Cambria Math" panose="02040503050406030204" pitchFamily="18" charset="0"/>
                            </a:rPr>
                            <m:t>𝑆</m:t>
                          </m:r>
                        </m:sub>
                      </m:sSub>
                      <m:r>
                        <a:rPr lang="en-US" sz="4800" b="0" i="1" smtClean="0">
                          <a:latin typeface="Cambria Math" panose="02040503050406030204" pitchFamily="18" charset="0"/>
                          <a:ea typeface="Cambria Math" panose="02040503050406030204" pitchFamily="18" charset="0"/>
                        </a:rPr>
                        <m:t>×</m:t>
                      </m:r>
                      <m:sSub>
                        <m:sSubPr>
                          <m:ctrlPr>
                            <a:rPr lang="en-US" sz="4800" b="0" i="1" smtClean="0">
                              <a:solidFill>
                                <a:schemeClr val="accent2"/>
                              </a:solidFill>
                              <a:latin typeface="Cambria Math" panose="02040503050406030204" pitchFamily="18" charset="0"/>
                              <a:ea typeface="Cambria Math" panose="02040503050406030204" pitchFamily="18" charset="0"/>
                            </a:rPr>
                          </m:ctrlPr>
                        </m:sSubPr>
                        <m:e>
                          <m:r>
                            <a:rPr lang="en-US" sz="4800" b="0" i="1" smtClean="0">
                              <a:solidFill>
                                <a:schemeClr val="accent2"/>
                              </a:solidFill>
                              <a:latin typeface="Cambria Math" panose="02040503050406030204" pitchFamily="18" charset="0"/>
                              <a:ea typeface="Cambria Math" panose="02040503050406030204" pitchFamily="18" charset="0"/>
                            </a:rPr>
                            <m:t>𝐼</m:t>
                          </m:r>
                        </m:e>
                        <m:sub>
                          <m:r>
                            <a:rPr lang="en-US" sz="4800" b="0" i="1" smtClean="0">
                              <a:solidFill>
                                <a:schemeClr val="accent2"/>
                              </a:solidFill>
                              <a:latin typeface="Cambria Math" panose="02040503050406030204" pitchFamily="18" charset="0"/>
                              <a:ea typeface="Cambria Math" panose="02040503050406030204" pitchFamily="18" charset="0"/>
                            </a:rPr>
                            <m:t>𝑆</m:t>
                          </m:r>
                        </m:sub>
                      </m:sSub>
                    </m:oMath>
                  </m:oMathPara>
                </a14:m>
                <a:endParaRPr lang="en-GB" sz="4800" dirty="0"/>
              </a:p>
            </p:txBody>
          </p:sp>
        </mc:Choice>
        <mc:Fallback xmlns="">
          <p:sp>
            <p:nvSpPr>
              <p:cNvPr id="7" name="TextBox 6">
                <a:extLst>
                  <a:ext uri="{FF2B5EF4-FFF2-40B4-BE49-F238E27FC236}">
                    <a16:creationId xmlns:a16="http://schemas.microsoft.com/office/drawing/2014/main" id="{AF79259E-1950-BB4C-8E4C-7032F77E2118}"/>
                  </a:ext>
                </a:extLst>
              </p:cNvPr>
              <p:cNvSpPr txBox="1">
                <a:spLocks noRot="1" noChangeAspect="1" noMove="1" noResize="1" noEditPoints="1" noAdjustHandles="1" noChangeArrowheads="1" noChangeShapeType="1" noTextEdit="1"/>
              </p:cNvSpPr>
              <p:nvPr/>
            </p:nvSpPr>
            <p:spPr>
              <a:xfrm>
                <a:off x="5725386" y="1174861"/>
                <a:ext cx="4001608" cy="738664"/>
              </a:xfrm>
              <a:prstGeom prst="rect">
                <a:avLst/>
              </a:prstGeom>
              <a:blipFill>
                <a:blip r:embed="rId4"/>
                <a:stretch>
                  <a:fillRect l="-2848" r="-633" b="-135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B003B2-DDB9-4A46-9F55-3D58DB67AD79}"/>
                  </a:ext>
                </a:extLst>
              </p:cNvPr>
              <p:cNvSpPr txBox="1"/>
              <p:nvPr/>
            </p:nvSpPr>
            <p:spPr>
              <a:xfrm>
                <a:off x="6287302" y="2618000"/>
                <a:ext cx="2877775" cy="20742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6600" i="1" smtClean="0">
                              <a:latin typeface="Cambria Math" panose="02040503050406030204" pitchFamily="18" charset="0"/>
                            </a:rPr>
                          </m:ctrlPr>
                        </m:fPr>
                        <m:num>
                          <m:sSub>
                            <m:sSubPr>
                              <m:ctrlPr>
                                <a:rPr lang="en-GB" sz="6600" i="1" smtClean="0">
                                  <a:solidFill>
                                    <a:schemeClr val="accent3"/>
                                  </a:solidFill>
                                  <a:latin typeface="Cambria Math" panose="02040503050406030204" pitchFamily="18" charset="0"/>
                                </a:rPr>
                              </m:ctrlPr>
                            </m:sSubPr>
                            <m:e>
                              <m:r>
                                <a:rPr lang="en-US" sz="6600" b="0" i="1" smtClean="0">
                                  <a:solidFill>
                                    <a:schemeClr val="accent3"/>
                                  </a:solidFill>
                                  <a:latin typeface="Cambria Math" panose="02040503050406030204" pitchFamily="18" charset="0"/>
                                </a:rPr>
                                <m:t>𝑉</m:t>
                              </m:r>
                            </m:e>
                            <m:sub>
                              <m:r>
                                <a:rPr lang="en-US" sz="6600" b="0" i="1" smtClean="0">
                                  <a:solidFill>
                                    <a:schemeClr val="accent3"/>
                                  </a:solidFill>
                                  <a:latin typeface="Cambria Math" panose="02040503050406030204" pitchFamily="18" charset="0"/>
                                </a:rPr>
                                <m:t>𝑃</m:t>
                              </m:r>
                            </m:sub>
                          </m:sSub>
                        </m:num>
                        <m:den>
                          <m:sSub>
                            <m:sSubPr>
                              <m:ctrlPr>
                                <a:rPr lang="en-GB" sz="6600" i="1" smtClean="0">
                                  <a:solidFill>
                                    <a:schemeClr val="accent2"/>
                                  </a:solidFill>
                                  <a:latin typeface="Cambria Math" panose="02040503050406030204" pitchFamily="18" charset="0"/>
                                </a:rPr>
                              </m:ctrlPr>
                            </m:sSubPr>
                            <m:e>
                              <m:r>
                                <a:rPr lang="en-US" sz="6600" b="0" i="1" smtClean="0">
                                  <a:solidFill>
                                    <a:schemeClr val="accent2"/>
                                  </a:solidFill>
                                  <a:latin typeface="Cambria Math" panose="02040503050406030204" pitchFamily="18" charset="0"/>
                                </a:rPr>
                                <m:t>𝑉</m:t>
                              </m:r>
                            </m:e>
                            <m:sub>
                              <m:r>
                                <a:rPr lang="en-US" sz="6600" b="0" i="1" smtClean="0">
                                  <a:solidFill>
                                    <a:schemeClr val="accent2"/>
                                  </a:solidFill>
                                  <a:latin typeface="Cambria Math" panose="02040503050406030204" pitchFamily="18" charset="0"/>
                                </a:rPr>
                                <m:t>𝑆</m:t>
                              </m:r>
                            </m:sub>
                          </m:sSub>
                        </m:den>
                      </m:f>
                      <m:r>
                        <a:rPr lang="en-US" sz="6600" b="0" i="1" smtClean="0">
                          <a:latin typeface="Cambria Math" panose="02040503050406030204" pitchFamily="18" charset="0"/>
                        </a:rPr>
                        <m:t>=</m:t>
                      </m:r>
                      <m:f>
                        <m:fPr>
                          <m:ctrlPr>
                            <a:rPr lang="en-US" sz="6600" b="0" i="1" smtClean="0">
                              <a:latin typeface="Cambria Math" panose="02040503050406030204" pitchFamily="18" charset="0"/>
                            </a:rPr>
                          </m:ctrlPr>
                        </m:fPr>
                        <m:num>
                          <m:sSub>
                            <m:sSubPr>
                              <m:ctrlPr>
                                <a:rPr lang="en-US" sz="6600" b="0" i="1" smtClean="0">
                                  <a:solidFill>
                                    <a:schemeClr val="accent2"/>
                                  </a:solidFill>
                                  <a:latin typeface="Cambria Math" panose="02040503050406030204" pitchFamily="18" charset="0"/>
                                </a:rPr>
                              </m:ctrlPr>
                            </m:sSubPr>
                            <m:e>
                              <m:r>
                                <a:rPr lang="en-US" sz="6600" b="0" i="1" smtClean="0">
                                  <a:solidFill>
                                    <a:schemeClr val="accent2"/>
                                  </a:solidFill>
                                  <a:latin typeface="Cambria Math" panose="02040503050406030204" pitchFamily="18" charset="0"/>
                                </a:rPr>
                                <m:t>𝐼</m:t>
                              </m:r>
                            </m:e>
                            <m:sub>
                              <m:r>
                                <a:rPr lang="en-US" sz="6600" b="0" i="1" smtClean="0">
                                  <a:solidFill>
                                    <a:schemeClr val="accent2"/>
                                  </a:solidFill>
                                  <a:latin typeface="Cambria Math" panose="02040503050406030204" pitchFamily="18" charset="0"/>
                                </a:rPr>
                                <m:t>𝑆</m:t>
                              </m:r>
                            </m:sub>
                          </m:sSub>
                        </m:num>
                        <m:den>
                          <m:sSub>
                            <m:sSubPr>
                              <m:ctrlPr>
                                <a:rPr lang="en-US" sz="6600" b="0" i="1" smtClean="0">
                                  <a:solidFill>
                                    <a:schemeClr val="accent3"/>
                                  </a:solidFill>
                                  <a:latin typeface="Cambria Math" panose="02040503050406030204" pitchFamily="18" charset="0"/>
                                </a:rPr>
                              </m:ctrlPr>
                            </m:sSubPr>
                            <m:e>
                              <m:r>
                                <a:rPr lang="en-US" sz="6600" b="0" i="1" smtClean="0">
                                  <a:solidFill>
                                    <a:schemeClr val="accent3"/>
                                  </a:solidFill>
                                  <a:latin typeface="Cambria Math" panose="02040503050406030204" pitchFamily="18" charset="0"/>
                                </a:rPr>
                                <m:t>𝐼</m:t>
                              </m:r>
                            </m:e>
                            <m:sub>
                              <m:r>
                                <a:rPr lang="en-US" sz="6600" b="0" i="1" smtClean="0">
                                  <a:solidFill>
                                    <a:schemeClr val="accent3"/>
                                  </a:solidFill>
                                  <a:latin typeface="Cambria Math" panose="02040503050406030204" pitchFamily="18" charset="0"/>
                                </a:rPr>
                                <m:t>𝑃</m:t>
                              </m:r>
                            </m:sub>
                          </m:sSub>
                        </m:den>
                      </m:f>
                    </m:oMath>
                  </m:oMathPara>
                </a14:m>
                <a:endParaRPr lang="en-GB" sz="6600" dirty="0"/>
              </a:p>
            </p:txBody>
          </p:sp>
        </mc:Choice>
        <mc:Fallback xmlns="">
          <p:sp>
            <p:nvSpPr>
              <p:cNvPr id="11" name="TextBox 10">
                <a:extLst>
                  <a:ext uri="{FF2B5EF4-FFF2-40B4-BE49-F238E27FC236}">
                    <a16:creationId xmlns:a16="http://schemas.microsoft.com/office/drawing/2014/main" id="{F9B003B2-DDB9-4A46-9F55-3D58DB67AD79}"/>
                  </a:ext>
                </a:extLst>
              </p:cNvPr>
              <p:cNvSpPr txBox="1">
                <a:spLocks noRot="1" noChangeAspect="1" noMove="1" noResize="1" noEditPoints="1" noAdjustHandles="1" noChangeArrowheads="1" noChangeShapeType="1" noTextEdit="1"/>
              </p:cNvSpPr>
              <p:nvPr/>
            </p:nvSpPr>
            <p:spPr>
              <a:xfrm>
                <a:off x="6287302" y="2618000"/>
                <a:ext cx="2877775" cy="2074222"/>
              </a:xfrm>
              <a:prstGeom prst="rect">
                <a:avLst/>
              </a:prstGeom>
              <a:blipFill>
                <a:blip r:embed="rId5"/>
                <a:stretch>
                  <a:fillRect l="-5702" t="-610" r="-877" b="-9146"/>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94E5D744-E9C7-E143-B2ED-78256EE2E94F}"/>
              </a:ext>
            </a:extLst>
          </p:cNvPr>
          <p:cNvSpPr txBox="1"/>
          <p:nvPr/>
        </p:nvSpPr>
        <p:spPr>
          <a:xfrm>
            <a:off x="7379780" y="2137552"/>
            <a:ext cx="692818" cy="584775"/>
          </a:xfrm>
          <a:prstGeom prst="rect">
            <a:avLst/>
          </a:prstGeom>
          <a:noFill/>
        </p:spPr>
        <p:txBody>
          <a:bodyPr wrap="none" rtlCol="0">
            <a:spAutoFit/>
          </a:bodyPr>
          <a:lstStyle/>
          <a:p>
            <a:r>
              <a:rPr lang="en-GB" sz="3200" b="1" dirty="0"/>
              <a:t>OR</a:t>
            </a:r>
          </a:p>
        </p:txBody>
      </p:sp>
    </p:spTree>
    <p:custDataLst>
      <p:tags r:id="rId1"/>
    </p:custDataLst>
    <p:extLst>
      <p:ext uri="{BB962C8B-B14F-4D97-AF65-F5344CB8AC3E}">
        <p14:creationId xmlns:p14="http://schemas.microsoft.com/office/powerpoint/2010/main" val="1853752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Step-up and step-down</a:t>
            </a:r>
          </a:p>
        </p:txBody>
      </p:sp>
      <p:sp>
        <p:nvSpPr>
          <p:cNvPr id="8" name="Rectangle 7">
            <a:extLst>
              <a:ext uri="{FF2B5EF4-FFF2-40B4-BE49-F238E27FC236}">
                <a16:creationId xmlns:a16="http://schemas.microsoft.com/office/drawing/2014/main" id="{207E190D-DBF4-2847-B95E-2C995762A46D}"/>
              </a:ext>
            </a:extLst>
          </p:cNvPr>
          <p:cNvSpPr/>
          <p:nvPr/>
        </p:nvSpPr>
        <p:spPr>
          <a:xfrm>
            <a:off x="1122533" y="1425159"/>
            <a:ext cx="4286374" cy="1569660"/>
          </a:xfrm>
          <a:prstGeom prst="rect">
            <a:avLst/>
          </a:prstGeom>
          <a:solidFill>
            <a:schemeClr val="tx2">
              <a:lumMod val="40000"/>
              <a:lumOff val="60000"/>
            </a:schemeClr>
          </a:solidFill>
        </p:spPr>
        <p:txBody>
          <a:bodyPr wrap="square">
            <a:spAutoFit/>
          </a:bodyPr>
          <a:lstStyle/>
          <a:p>
            <a:r>
              <a:rPr lang="en-GB" sz="2400" i="1" dirty="0"/>
              <a:t>Click on the transformer where the current will be </a:t>
            </a:r>
            <a:r>
              <a:rPr lang="en-GB" sz="2400" b="1" i="1" dirty="0"/>
              <a:t>higher</a:t>
            </a:r>
            <a:r>
              <a:rPr lang="en-GB" sz="2400" i="1" dirty="0"/>
              <a:t> in the secondary coil than in the primary coil.</a:t>
            </a:r>
          </a:p>
        </p:txBody>
      </p:sp>
      <p:pic>
        <p:nvPicPr>
          <p:cNvPr id="9" name="Graphic 8" descr="User">
            <a:extLst>
              <a:ext uri="{FF2B5EF4-FFF2-40B4-BE49-F238E27FC236}">
                <a16:creationId xmlns:a16="http://schemas.microsoft.com/office/drawing/2014/main" id="{DADB5530-84E2-774A-A9BC-797074C1952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1233577"/>
            <a:ext cx="854046" cy="854046"/>
          </a:xfrm>
          <a:prstGeom prst="rect">
            <a:avLst/>
          </a:prstGeom>
        </p:spPr>
      </p:pic>
      <p:grpSp>
        <p:nvGrpSpPr>
          <p:cNvPr id="6" name="Group 5">
            <a:extLst>
              <a:ext uri="{FF2B5EF4-FFF2-40B4-BE49-F238E27FC236}">
                <a16:creationId xmlns:a16="http://schemas.microsoft.com/office/drawing/2014/main" id="{B582D88C-249F-9848-ABC3-E2B054C2EAE7}"/>
              </a:ext>
            </a:extLst>
          </p:cNvPr>
          <p:cNvGrpSpPr/>
          <p:nvPr/>
        </p:nvGrpSpPr>
        <p:grpSpPr>
          <a:xfrm>
            <a:off x="5350006" y="476573"/>
            <a:ext cx="4711486" cy="4380685"/>
            <a:chOff x="5350006" y="476573"/>
            <a:chExt cx="4711486" cy="4380685"/>
          </a:xfrm>
        </p:grpSpPr>
        <p:pic>
          <p:nvPicPr>
            <p:cNvPr id="4" name="Picture 3">
              <a:extLst>
                <a:ext uri="{FF2B5EF4-FFF2-40B4-BE49-F238E27FC236}">
                  <a16:creationId xmlns:a16="http://schemas.microsoft.com/office/drawing/2014/main" id="{BCF77028-74DD-3944-839D-081C9D1662F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08907" y="476573"/>
              <a:ext cx="4652585" cy="4343400"/>
            </a:xfrm>
            <a:prstGeom prst="rect">
              <a:avLst/>
            </a:prstGeom>
          </p:spPr>
        </p:pic>
        <p:sp>
          <p:nvSpPr>
            <p:cNvPr id="5" name="Rectangle 4">
              <a:extLst>
                <a:ext uri="{FF2B5EF4-FFF2-40B4-BE49-F238E27FC236}">
                  <a16:creationId xmlns:a16="http://schemas.microsoft.com/office/drawing/2014/main" id="{DB5587F1-B4EE-0843-A0EF-D99FE7F0F003}"/>
                </a:ext>
              </a:extLst>
            </p:cNvPr>
            <p:cNvSpPr/>
            <p:nvPr/>
          </p:nvSpPr>
          <p:spPr>
            <a:xfrm>
              <a:off x="5408907" y="2061275"/>
              <a:ext cx="836910" cy="697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C7D112F-5EFD-3845-9C5B-479BCE998F78}"/>
                </a:ext>
              </a:extLst>
            </p:cNvPr>
            <p:cNvSpPr/>
            <p:nvPr/>
          </p:nvSpPr>
          <p:spPr>
            <a:xfrm>
              <a:off x="9193586" y="2061274"/>
              <a:ext cx="867906" cy="697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55F97BC-6084-5A49-B0EB-2EBE8D14CCEF}"/>
                </a:ext>
              </a:extLst>
            </p:cNvPr>
            <p:cNvSpPr/>
            <p:nvPr/>
          </p:nvSpPr>
          <p:spPr>
            <a:xfrm>
              <a:off x="9193586" y="4122550"/>
              <a:ext cx="867906" cy="697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A50F47C-0F7A-AB4F-9425-C9A14EF905ED}"/>
                </a:ext>
              </a:extLst>
            </p:cNvPr>
            <p:cNvSpPr/>
            <p:nvPr/>
          </p:nvSpPr>
          <p:spPr>
            <a:xfrm>
              <a:off x="5350006" y="4159835"/>
              <a:ext cx="867906" cy="697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1920984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Conserving power</a:t>
            </a:r>
          </a:p>
        </p:txBody>
      </p:sp>
      <p:pic>
        <p:nvPicPr>
          <p:cNvPr id="9" name="Graphic 8" descr="User">
            <a:extLst>
              <a:ext uri="{FF2B5EF4-FFF2-40B4-BE49-F238E27FC236}">
                <a16:creationId xmlns:a16="http://schemas.microsoft.com/office/drawing/2014/main" id="{DADB5530-84E2-774A-A9BC-797074C1952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94519"/>
            <a:ext cx="854046" cy="854046"/>
          </a:xfrm>
          <a:prstGeom prst="rect">
            <a:avLst/>
          </a:prstGeom>
        </p:spPr>
      </p:pic>
      <p:sp>
        <p:nvSpPr>
          <p:cNvPr id="11" name="Content Placeholder 2">
            <a:extLst>
              <a:ext uri="{FF2B5EF4-FFF2-40B4-BE49-F238E27FC236}">
                <a16:creationId xmlns:a16="http://schemas.microsoft.com/office/drawing/2014/main" id="{FDB52CDF-84B0-A146-9D8F-D92BA849F035}"/>
              </a:ext>
            </a:extLst>
          </p:cNvPr>
          <p:cNvSpPr>
            <a:spLocks noGrp="1"/>
          </p:cNvSpPr>
          <p:nvPr>
            <p:ph idx="1"/>
          </p:nvPr>
        </p:nvSpPr>
        <p:spPr>
          <a:xfrm>
            <a:off x="1057330" y="942967"/>
            <a:ext cx="4060320" cy="1422281"/>
          </a:xfrm>
        </p:spPr>
        <p:txBody>
          <a:bodyPr>
            <a:noAutofit/>
          </a:bodyPr>
          <a:lstStyle/>
          <a:p>
            <a:pPr marL="0" indent="0" algn="just">
              <a:buNone/>
            </a:pPr>
            <a:r>
              <a:rPr lang="en-GB" sz="2400" dirty="0"/>
              <a:t>No transformer is perfect. There is always some lose of energy. But most transformers are so efficient that we generally ignore any power losses.</a:t>
            </a:r>
          </a:p>
        </p:txBody>
      </p:sp>
      <p:sp>
        <p:nvSpPr>
          <p:cNvPr id="12" name="Rectangle 11">
            <a:extLst>
              <a:ext uri="{FF2B5EF4-FFF2-40B4-BE49-F238E27FC236}">
                <a16:creationId xmlns:a16="http://schemas.microsoft.com/office/drawing/2014/main" id="{A851A48B-25C7-294C-9B33-6A7188C27514}"/>
              </a:ext>
            </a:extLst>
          </p:cNvPr>
          <p:cNvSpPr/>
          <p:nvPr/>
        </p:nvSpPr>
        <p:spPr>
          <a:xfrm>
            <a:off x="1057331" y="3190710"/>
            <a:ext cx="3965774" cy="830997"/>
          </a:xfrm>
          <a:prstGeom prst="rect">
            <a:avLst/>
          </a:prstGeom>
          <a:solidFill>
            <a:schemeClr val="tx2">
              <a:lumMod val="40000"/>
              <a:lumOff val="60000"/>
            </a:schemeClr>
          </a:solidFill>
        </p:spPr>
        <p:txBody>
          <a:bodyPr wrap="square">
            <a:spAutoFit/>
          </a:bodyPr>
          <a:lstStyle/>
          <a:p>
            <a:r>
              <a:rPr lang="en-GB" sz="2400" i="1" dirty="0"/>
              <a:t>Watch the video to find out more.</a:t>
            </a:r>
          </a:p>
        </p:txBody>
      </p:sp>
      <p:sp>
        <p:nvSpPr>
          <p:cNvPr id="16" name="Rectangle 15">
            <a:extLst>
              <a:ext uri="{FF2B5EF4-FFF2-40B4-BE49-F238E27FC236}">
                <a16:creationId xmlns:a16="http://schemas.microsoft.com/office/drawing/2014/main" id="{320A4FBA-50A4-464F-894B-17442FCA9FDB}"/>
              </a:ext>
            </a:extLst>
          </p:cNvPr>
          <p:cNvSpPr/>
          <p:nvPr/>
        </p:nvSpPr>
        <p:spPr>
          <a:xfrm>
            <a:off x="5117650" y="1091869"/>
            <a:ext cx="4909754" cy="34804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Vid03</a:t>
            </a:r>
          </a:p>
        </p:txBody>
      </p:sp>
    </p:spTree>
    <p:custDataLst>
      <p:tags r:id="rId1"/>
    </p:custDataLst>
    <p:extLst>
      <p:ext uri="{BB962C8B-B14F-4D97-AF65-F5344CB8AC3E}">
        <p14:creationId xmlns:p14="http://schemas.microsoft.com/office/powerpoint/2010/main" val="3601024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Another example</a:t>
            </a:r>
          </a:p>
        </p:txBody>
      </p:sp>
      <p:pic>
        <p:nvPicPr>
          <p:cNvPr id="9" name="Graphic 8" descr="User">
            <a:extLst>
              <a:ext uri="{FF2B5EF4-FFF2-40B4-BE49-F238E27FC236}">
                <a16:creationId xmlns:a16="http://schemas.microsoft.com/office/drawing/2014/main" id="{DADB5530-84E2-774A-A9BC-797074C1952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9304" y="4035573"/>
            <a:ext cx="854046" cy="854046"/>
          </a:xfrm>
          <a:prstGeom prst="rect">
            <a:avLst/>
          </a:prstGeom>
        </p:spPr>
      </p:pic>
      <p:sp>
        <p:nvSpPr>
          <p:cNvPr id="11" name="Content Placeholder 2">
            <a:extLst>
              <a:ext uri="{FF2B5EF4-FFF2-40B4-BE49-F238E27FC236}">
                <a16:creationId xmlns:a16="http://schemas.microsoft.com/office/drawing/2014/main" id="{FDB52CDF-84B0-A146-9D8F-D92BA849F035}"/>
              </a:ext>
            </a:extLst>
          </p:cNvPr>
          <p:cNvSpPr>
            <a:spLocks noGrp="1"/>
          </p:cNvSpPr>
          <p:nvPr>
            <p:ph idx="1"/>
          </p:nvPr>
        </p:nvSpPr>
        <p:spPr>
          <a:xfrm>
            <a:off x="1057330" y="942966"/>
            <a:ext cx="5392238" cy="3099851"/>
          </a:xfrm>
        </p:spPr>
        <p:txBody>
          <a:bodyPr>
            <a:noAutofit/>
          </a:bodyPr>
          <a:lstStyle/>
          <a:p>
            <a:pPr marL="0" indent="0">
              <a:buNone/>
            </a:pPr>
            <a:r>
              <a:rPr lang="en-GB" sz="2400" dirty="0"/>
              <a:t>A transformer has 600 turns on the primary coil connected to 220V. The voltage and current on the secondary side is 16,13V and 5A. What is</a:t>
            </a:r>
          </a:p>
          <a:p>
            <a:pPr marL="457200" indent="-457200">
              <a:buFont typeface="+mj-lt"/>
              <a:buAutoNum type="alphaLcParenR"/>
            </a:pPr>
            <a:r>
              <a:rPr lang="en-GB" sz="2400" dirty="0"/>
              <a:t>The number of secondary turns;</a:t>
            </a:r>
          </a:p>
          <a:p>
            <a:pPr marL="457200" indent="-457200">
              <a:buFont typeface="+mj-lt"/>
              <a:buAutoNum type="alphaLcParenR"/>
            </a:pPr>
            <a:r>
              <a:rPr lang="en-GB" sz="2400" dirty="0"/>
              <a:t>The primary current;</a:t>
            </a:r>
          </a:p>
          <a:p>
            <a:pPr marL="457200" indent="-457200">
              <a:buFont typeface="+mj-lt"/>
              <a:buAutoNum type="alphaLcParenR"/>
            </a:pPr>
            <a:r>
              <a:rPr lang="en-GB" sz="2400" dirty="0"/>
              <a:t>The turns ratio; and</a:t>
            </a:r>
          </a:p>
          <a:p>
            <a:pPr marL="457200" indent="-457200">
              <a:buFont typeface="+mj-lt"/>
              <a:buAutoNum type="alphaLcParenR"/>
            </a:pPr>
            <a:r>
              <a:rPr lang="en-GB" sz="2400" dirty="0"/>
              <a:t>The voltage per turn?</a:t>
            </a:r>
          </a:p>
        </p:txBody>
      </p:sp>
      <p:sp>
        <p:nvSpPr>
          <p:cNvPr id="12" name="Rectangle 11">
            <a:extLst>
              <a:ext uri="{FF2B5EF4-FFF2-40B4-BE49-F238E27FC236}">
                <a16:creationId xmlns:a16="http://schemas.microsoft.com/office/drawing/2014/main" id="{A851A48B-25C7-294C-9B33-6A7188C27514}"/>
              </a:ext>
            </a:extLst>
          </p:cNvPr>
          <p:cNvSpPr/>
          <p:nvPr/>
        </p:nvSpPr>
        <p:spPr>
          <a:xfrm>
            <a:off x="1053350" y="4119211"/>
            <a:ext cx="4957306" cy="830997"/>
          </a:xfrm>
          <a:prstGeom prst="rect">
            <a:avLst/>
          </a:prstGeom>
          <a:solidFill>
            <a:schemeClr val="tx2">
              <a:lumMod val="40000"/>
              <a:lumOff val="60000"/>
            </a:schemeClr>
          </a:solidFill>
        </p:spPr>
        <p:txBody>
          <a:bodyPr wrap="square">
            <a:spAutoFit/>
          </a:bodyPr>
          <a:lstStyle/>
          <a:p>
            <a:r>
              <a:rPr lang="en-GB" sz="2400" i="1" dirty="0"/>
              <a:t>Try the question on your own first, then watch the worked solution video.</a:t>
            </a:r>
          </a:p>
        </p:txBody>
      </p:sp>
      <p:sp>
        <p:nvSpPr>
          <p:cNvPr id="7" name="Rounded Rectangle 6">
            <a:extLst>
              <a:ext uri="{FF2B5EF4-FFF2-40B4-BE49-F238E27FC236}">
                <a16:creationId xmlns:a16="http://schemas.microsoft.com/office/drawing/2014/main" id="{46B73160-9893-6A45-8D20-9554ACF13336}"/>
              </a:ext>
            </a:extLst>
          </p:cNvPr>
          <p:cNvSpPr/>
          <p:nvPr/>
        </p:nvSpPr>
        <p:spPr>
          <a:xfrm>
            <a:off x="6356082" y="4063793"/>
            <a:ext cx="3139054" cy="941831"/>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Worked solution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85B2B35-7BC7-0344-ABF8-FB790AC50418}"/>
                  </a:ext>
                </a:extLst>
              </p:cNvPr>
              <p:cNvSpPr txBox="1"/>
              <p:nvPr/>
            </p:nvSpPr>
            <p:spPr>
              <a:xfrm>
                <a:off x="5822922" y="2759821"/>
                <a:ext cx="4001608"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4800" i="1" smtClean="0">
                              <a:solidFill>
                                <a:schemeClr val="accent3"/>
                              </a:solidFill>
                              <a:latin typeface="Cambria Math" panose="02040503050406030204" pitchFamily="18" charset="0"/>
                            </a:rPr>
                          </m:ctrlPr>
                        </m:sSubPr>
                        <m:e>
                          <m:r>
                            <a:rPr lang="en-US" sz="4800" b="0" i="1" smtClean="0">
                              <a:solidFill>
                                <a:schemeClr val="accent3"/>
                              </a:solidFill>
                              <a:latin typeface="Cambria Math" panose="02040503050406030204" pitchFamily="18" charset="0"/>
                            </a:rPr>
                            <m:t>𝑉</m:t>
                          </m:r>
                        </m:e>
                        <m:sub>
                          <m:r>
                            <a:rPr lang="en-US" sz="4800" b="0" i="1" smtClean="0">
                              <a:solidFill>
                                <a:schemeClr val="accent3"/>
                              </a:solidFill>
                              <a:latin typeface="Cambria Math" panose="02040503050406030204" pitchFamily="18" charset="0"/>
                            </a:rPr>
                            <m:t>𝑃</m:t>
                          </m:r>
                        </m:sub>
                      </m:sSub>
                      <m:r>
                        <a:rPr lang="en-US" sz="4800" i="1">
                          <a:latin typeface="Cambria Math" panose="02040503050406030204" pitchFamily="18" charset="0"/>
                          <a:ea typeface="Cambria Math" panose="02040503050406030204" pitchFamily="18" charset="0"/>
                        </a:rPr>
                        <m:t>×</m:t>
                      </m:r>
                      <m:sSub>
                        <m:sSubPr>
                          <m:ctrlPr>
                            <a:rPr lang="en-US" sz="4800" i="1" smtClean="0">
                              <a:solidFill>
                                <a:schemeClr val="accent3"/>
                              </a:solidFill>
                              <a:latin typeface="Cambria Math" panose="02040503050406030204" pitchFamily="18" charset="0"/>
                              <a:ea typeface="Cambria Math" panose="02040503050406030204" pitchFamily="18" charset="0"/>
                            </a:rPr>
                          </m:ctrlPr>
                        </m:sSubPr>
                        <m:e>
                          <m:r>
                            <a:rPr lang="en-US" sz="4800" b="0" i="1" smtClean="0">
                              <a:solidFill>
                                <a:schemeClr val="accent3"/>
                              </a:solidFill>
                              <a:latin typeface="Cambria Math" panose="02040503050406030204" pitchFamily="18" charset="0"/>
                              <a:ea typeface="Cambria Math" panose="02040503050406030204" pitchFamily="18" charset="0"/>
                            </a:rPr>
                            <m:t>𝐼</m:t>
                          </m:r>
                        </m:e>
                        <m:sub>
                          <m:r>
                            <a:rPr lang="en-US" sz="4800" b="0" i="1" smtClean="0">
                              <a:solidFill>
                                <a:schemeClr val="accent3"/>
                              </a:solidFill>
                              <a:latin typeface="Cambria Math" panose="02040503050406030204" pitchFamily="18" charset="0"/>
                              <a:ea typeface="Cambria Math" panose="02040503050406030204" pitchFamily="18" charset="0"/>
                            </a:rPr>
                            <m:t>𝑃</m:t>
                          </m:r>
                        </m:sub>
                      </m:sSub>
                      <m:r>
                        <a:rPr lang="en-US" sz="4800" b="0" i="1" smtClean="0">
                          <a:latin typeface="Cambria Math" panose="02040503050406030204" pitchFamily="18" charset="0"/>
                          <a:ea typeface="Cambria Math" panose="02040503050406030204" pitchFamily="18" charset="0"/>
                        </a:rPr>
                        <m:t>=</m:t>
                      </m:r>
                      <m:sSub>
                        <m:sSubPr>
                          <m:ctrlPr>
                            <a:rPr lang="en-US" sz="4800" b="0" i="1" smtClean="0">
                              <a:solidFill>
                                <a:schemeClr val="accent2"/>
                              </a:solidFill>
                              <a:latin typeface="Cambria Math" panose="02040503050406030204" pitchFamily="18" charset="0"/>
                              <a:ea typeface="Cambria Math" panose="02040503050406030204" pitchFamily="18" charset="0"/>
                            </a:rPr>
                          </m:ctrlPr>
                        </m:sSubPr>
                        <m:e>
                          <m:r>
                            <a:rPr lang="en-US" sz="4800" b="0" i="1" smtClean="0">
                              <a:solidFill>
                                <a:schemeClr val="accent2"/>
                              </a:solidFill>
                              <a:latin typeface="Cambria Math" panose="02040503050406030204" pitchFamily="18" charset="0"/>
                              <a:ea typeface="Cambria Math" panose="02040503050406030204" pitchFamily="18" charset="0"/>
                            </a:rPr>
                            <m:t>𝑉</m:t>
                          </m:r>
                        </m:e>
                        <m:sub>
                          <m:r>
                            <a:rPr lang="en-US" sz="4800" b="0" i="1" smtClean="0">
                              <a:solidFill>
                                <a:schemeClr val="accent2"/>
                              </a:solidFill>
                              <a:latin typeface="Cambria Math" panose="02040503050406030204" pitchFamily="18" charset="0"/>
                              <a:ea typeface="Cambria Math" panose="02040503050406030204" pitchFamily="18" charset="0"/>
                            </a:rPr>
                            <m:t>𝑆</m:t>
                          </m:r>
                        </m:sub>
                      </m:sSub>
                      <m:r>
                        <a:rPr lang="en-US" sz="4800" b="0" i="1" smtClean="0">
                          <a:latin typeface="Cambria Math" panose="02040503050406030204" pitchFamily="18" charset="0"/>
                          <a:ea typeface="Cambria Math" panose="02040503050406030204" pitchFamily="18" charset="0"/>
                        </a:rPr>
                        <m:t>×</m:t>
                      </m:r>
                      <m:sSub>
                        <m:sSubPr>
                          <m:ctrlPr>
                            <a:rPr lang="en-US" sz="4800" b="0" i="1" smtClean="0">
                              <a:solidFill>
                                <a:schemeClr val="accent2"/>
                              </a:solidFill>
                              <a:latin typeface="Cambria Math" panose="02040503050406030204" pitchFamily="18" charset="0"/>
                              <a:ea typeface="Cambria Math" panose="02040503050406030204" pitchFamily="18" charset="0"/>
                            </a:rPr>
                          </m:ctrlPr>
                        </m:sSubPr>
                        <m:e>
                          <m:r>
                            <a:rPr lang="en-US" sz="4800" b="0" i="1" smtClean="0">
                              <a:solidFill>
                                <a:schemeClr val="accent2"/>
                              </a:solidFill>
                              <a:latin typeface="Cambria Math" panose="02040503050406030204" pitchFamily="18" charset="0"/>
                              <a:ea typeface="Cambria Math" panose="02040503050406030204" pitchFamily="18" charset="0"/>
                            </a:rPr>
                            <m:t>𝐼</m:t>
                          </m:r>
                        </m:e>
                        <m:sub>
                          <m:r>
                            <a:rPr lang="en-US" sz="4800" b="0" i="1" smtClean="0">
                              <a:solidFill>
                                <a:schemeClr val="accent2"/>
                              </a:solidFill>
                              <a:latin typeface="Cambria Math" panose="02040503050406030204" pitchFamily="18" charset="0"/>
                              <a:ea typeface="Cambria Math" panose="02040503050406030204" pitchFamily="18" charset="0"/>
                            </a:rPr>
                            <m:t>𝑆</m:t>
                          </m:r>
                        </m:sub>
                      </m:sSub>
                    </m:oMath>
                  </m:oMathPara>
                </a14:m>
                <a:endParaRPr lang="en-GB" sz="4800" dirty="0"/>
              </a:p>
            </p:txBody>
          </p:sp>
        </mc:Choice>
        <mc:Fallback xmlns="">
          <p:sp>
            <p:nvSpPr>
              <p:cNvPr id="10" name="TextBox 9">
                <a:extLst>
                  <a:ext uri="{FF2B5EF4-FFF2-40B4-BE49-F238E27FC236}">
                    <a16:creationId xmlns:a16="http://schemas.microsoft.com/office/drawing/2014/main" id="{185B2B35-7BC7-0344-ABF8-FB790AC50418}"/>
                  </a:ext>
                </a:extLst>
              </p:cNvPr>
              <p:cNvSpPr txBox="1">
                <a:spLocks noRot="1" noChangeAspect="1" noMove="1" noResize="1" noEditPoints="1" noAdjustHandles="1" noChangeArrowheads="1" noChangeShapeType="1" noTextEdit="1"/>
              </p:cNvSpPr>
              <p:nvPr/>
            </p:nvSpPr>
            <p:spPr>
              <a:xfrm>
                <a:off x="5822922" y="2759821"/>
                <a:ext cx="4001608" cy="738664"/>
              </a:xfrm>
              <a:prstGeom prst="rect">
                <a:avLst/>
              </a:prstGeom>
              <a:blipFill>
                <a:blip r:embed="rId6"/>
                <a:stretch>
                  <a:fillRect l="-2524" r="-315" b="-152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FFCFB8B-424A-1C46-9988-2FD32D860D7C}"/>
                  </a:ext>
                </a:extLst>
              </p:cNvPr>
              <p:cNvSpPr txBox="1"/>
              <p:nvPr/>
            </p:nvSpPr>
            <p:spPr>
              <a:xfrm>
                <a:off x="6675623" y="971532"/>
                <a:ext cx="2296206" cy="15036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800" i="1" smtClean="0">
                              <a:latin typeface="Cambria Math" panose="02040503050406030204" pitchFamily="18" charset="0"/>
                            </a:rPr>
                          </m:ctrlPr>
                        </m:fPr>
                        <m:num>
                          <m:sSub>
                            <m:sSubPr>
                              <m:ctrlPr>
                                <a:rPr lang="en-US" sz="4800" i="1" smtClean="0">
                                  <a:solidFill>
                                    <a:schemeClr val="accent2"/>
                                  </a:solidFill>
                                  <a:latin typeface="Cambria Math" panose="02040503050406030204" pitchFamily="18" charset="0"/>
                                </a:rPr>
                              </m:ctrlPr>
                            </m:sSubPr>
                            <m:e>
                              <m:r>
                                <a:rPr lang="en-US" sz="4800" b="0" i="1" smtClean="0">
                                  <a:solidFill>
                                    <a:schemeClr val="accent2"/>
                                  </a:solidFill>
                                  <a:latin typeface="Cambria Math" panose="02040503050406030204" pitchFamily="18" charset="0"/>
                                </a:rPr>
                                <m:t>𝑁</m:t>
                              </m:r>
                            </m:e>
                            <m:sub>
                              <m:r>
                                <a:rPr lang="en-US" sz="4800" b="0" i="1" smtClean="0">
                                  <a:solidFill>
                                    <a:schemeClr val="accent2"/>
                                  </a:solidFill>
                                  <a:latin typeface="Cambria Math" panose="02040503050406030204" pitchFamily="18" charset="0"/>
                                </a:rPr>
                                <m:t>𝑆</m:t>
                              </m:r>
                            </m:sub>
                          </m:sSub>
                        </m:num>
                        <m:den>
                          <m:sSub>
                            <m:sSubPr>
                              <m:ctrlPr>
                                <a:rPr lang="en-US" sz="4800" i="1" smtClean="0">
                                  <a:solidFill>
                                    <a:schemeClr val="accent3"/>
                                  </a:solidFill>
                                  <a:latin typeface="Cambria Math" panose="02040503050406030204" pitchFamily="18" charset="0"/>
                                </a:rPr>
                              </m:ctrlPr>
                            </m:sSubPr>
                            <m:e>
                              <m:r>
                                <a:rPr lang="en-US" sz="4800" b="0" i="1" smtClean="0">
                                  <a:solidFill>
                                    <a:schemeClr val="accent3"/>
                                  </a:solidFill>
                                  <a:latin typeface="Cambria Math" panose="02040503050406030204" pitchFamily="18" charset="0"/>
                                </a:rPr>
                                <m:t>𝑁</m:t>
                              </m:r>
                            </m:e>
                            <m:sub>
                              <m:r>
                                <a:rPr lang="en-US" sz="4800" b="0" i="1" smtClean="0">
                                  <a:solidFill>
                                    <a:schemeClr val="accent3"/>
                                  </a:solidFill>
                                  <a:latin typeface="Cambria Math" panose="02040503050406030204" pitchFamily="18" charset="0"/>
                                </a:rPr>
                                <m:t>𝑃</m:t>
                              </m:r>
                            </m:sub>
                          </m:sSub>
                        </m:den>
                      </m:f>
                      <m:r>
                        <a:rPr lang="en-US" sz="4800" b="0" i="1" smtClean="0">
                          <a:latin typeface="Cambria Math" panose="02040503050406030204" pitchFamily="18" charset="0"/>
                        </a:rPr>
                        <m:t>=</m:t>
                      </m:r>
                      <m:f>
                        <m:fPr>
                          <m:ctrlPr>
                            <a:rPr lang="en-GB" sz="4800" i="1" smtClean="0">
                              <a:latin typeface="Cambria Math" panose="02040503050406030204" pitchFamily="18" charset="0"/>
                            </a:rPr>
                          </m:ctrlPr>
                        </m:fPr>
                        <m:num>
                          <m:sSub>
                            <m:sSubPr>
                              <m:ctrlPr>
                                <a:rPr lang="en-GB" sz="4800" i="1" smtClean="0">
                                  <a:solidFill>
                                    <a:schemeClr val="accent2"/>
                                  </a:solidFill>
                                  <a:latin typeface="Cambria Math" panose="02040503050406030204" pitchFamily="18" charset="0"/>
                                </a:rPr>
                              </m:ctrlPr>
                            </m:sSubPr>
                            <m:e>
                              <m:r>
                                <a:rPr lang="en-US" sz="4800" b="0" i="1" smtClean="0">
                                  <a:solidFill>
                                    <a:schemeClr val="accent2"/>
                                  </a:solidFill>
                                  <a:latin typeface="Cambria Math" panose="02040503050406030204" pitchFamily="18" charset="0"/>
                                </a:rPr>
                                <m:t>𝑉</m:t>
                              </m:r>
                            </m:e>
                            <m:sub>
                              <m:r>
                                <a:rPr lang="en-US" sz="4800" b="0" i="1" smtClean="0">
                                  <a:solidFill>
                                    <a:schemeClr val="accent2"/>
                                  </a:solidFill>
                                  <a:latin typeface="Cambria Math" panose="02040503050406030204" pitchFamily="18" charset="0"/>
                                </a:rPr>
                                <m:t>𝑆</m:t>
                              </m:r>
                            </m:sub>
                          </m:sSub>
                        </m:num>
                        <m:den>
                          <m:sSub>
                            <m:sSubPr>
                              <m:ctrlPr>
                                <a:rPr lang="en-GB" sz="4800" i="1" smtClean="0">
                                  <a:latin typeface="Cambria Math" panose="02040503050406030204" pitchFamily="18" charset="0"/>
                                </a:rPr>
                              </m:ctrlPr>
                            </m:sSubPr>
                            <m:e>
                              <m:r>
                                <a:rPr lang="en-US" sz="4800" b="0" i="1" smtClean="0">
                                  <a:solidFill>
                                    <a:schemeClr val="accent3"/>
                                  </a:solidFill>
                                  <a:latin typeface="Cambria Math" panose="02040503050406030204" pitchFamily="18" charset="0"/>
                                </a:rPr>
                                <m:t>𝑉</m:t>
                              </m:r>
                            </m:e>
                            <m:sub>
                              <m:r>
                                <a:rPr lang="en-US" sz="4800" b="0" i="1" smtClean="0">
                                  <a:solidFill>
                                    <a:schemeClr val="accent3"/>
                                  </a:solidFill>
                                  <a:latin typeface="Cambria Math" panose="02040503050406030204" pitchFamily="18" charset="0"/>
                                </a:rPr>
                                <m:t>𝑃</m:t>
                              </m:r>
                            </m:sub>
                          </m:sSub>
                        </m:den>
                      </m:f>
                    </m:oMath>
                  </m:oMathPara>
                </a14:m>
                <a:endParaRPr lang="en-GB" sz="4800" dirty="0"/>
              </a:p>
            </p:txBody>
          </p:sp>
        </mc:Choice>
        <mc:Fallback xmlns="">
          <p:sp>
            <p:nvSpPr>
              <p:cNvPr id="13" name="TextBox 12">
                <a:extLst>
                  <a:ext uri="{FF2B5EF4-FFF2-40B4-BE49-F238E27FC236}">
                    <a16:creationId xmlns:a16="http://schemas.microsoft.com/office/drawing/2014/main" id="{5FFCFB8B-424A-1C46-9988-2FD32D860D7C}"/>
                  </a:ext>
                </a:extLst>
              </p:cNvPr>
              <p:cNvSpPr txBox="1">
                <a:spLocks noRot="1" noChangeAspect="1" noMove="1" noResize="1" noEditPoints="1" noAdjustHandles="1" noChangeArrowheads="1" noChangeShapeType="1" noTextEdit="1"/>
              </p:cNvSpPr>
              <p:nvPr/>
            </p:nvSpPr>
            <p:spPr>
              <a:xfrm>
                <a:off x="6675623" y="971532"/>
                <a:ext cx="2296206" cy="1503681"/>
              </a:xfrm>
              <a:prstGeom prst="rect">
                <a:avLst/>
              </a:prstGeom>
              <a:blipFill>
                <a:blip r:embed="rId7"/>
                <a:stretch>
                  <a:fillRect l="-5525" t="-833" r="-1105" b="-750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901225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Power to you (pun intended…again!)</a:t>
            </a:r>
          </a:p>
        </p:txBody>
      </p:sp>
      <p:sp>
        <p:nvSpPr>
          <p:cNvPr id="3" name="Content Placeholder 2"/>
          <p:cNvSpPr>
            <a:spLocks noGrp="1"/>
          </p:cNvSpPr>
          <p:nvPr>
            <p:ph idx="1"/>
          </p:nvPr>
        </p:nvSpPr>
        <p:spPr>
          <a:xfrm>
            <a:off x="1057329" y="942966"/>
            <a:ext cx="4929557" cy="2860505"/>
          </a:xfrm>
        </p:spPr>
        <p:txBody>
          <a:bodyPr>
            <a:noAutofit/>
          </a:bodyPr>
          <a:lstStyle/>
          <a:p>
            <a:pPr marL="0" indent="0">
              <a:buNone/>
            </a:pPr>
            <a:r>
              <a:rPr lang="en-GB" sz="2400" dirty="0"/>
              <a:t>Try the next few questions using the transformer and power equations on your own.</a:t>
            </a:r>
          </a:p>
        </p:txBody>
      </p:sp>
      <p:pic>
        <p:nvPicPr>
          <p:cNvPr id="4" name="Picture 3">
            <a:extLst>
              <a:ext uri="{FF2B5EF4-FFF2-40B4-BE49-F238E27FC236}">
                <a16:creationId xmlns:a16="http://schemas.microsoft.com/office/drawing/2014/main" id="{26C575F5-F1A4-634C-8E3D-2AC20EC901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4107" y="694993"/>
            <a:ext cx="2475981" cy="4060834"/>
          </a:xfrm>
          <a:prstGeom prst="rect">
            <a:avLst/>
          </a:prstGeom>
        </p:spPr>
      </p:pic>
    </p:spTree>
    <p:custDataLst>
      <p:tags r:id="rId1"/>
    </p:custDataLst>
    <p:extLst>
      <p:ext uri="{BB962C8B-B14F-4D97-AF65-F5344CB8AC3E}">
        <p14:creationId xmlns:p14="http://schemas.microsoft.com/office/powerpoint/2010/main" val="803249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11" name="Content Placeholder 2">
            <a:extLst>
              <a:ext uri="{FF2B5EF4-FFF2-40B4-BE49-F238E27FC236}">
                <a16:creationId xmlns:a16="http://schemas.microsoft.com/office/drawing/2014/main" id="{FDB52CDF-84B0-A146-9D8F-D92BA849F035}"/>
              </a:ext>
            </a:extLst>
          </p:cNvPr>
          <p:cNvSpPr>
            <a:spLocks noGrp="1"/>
          </p:cNvSpPr>
          <p:nvPr>
            <p:ph idx="1"/>
          </p:nvPr>
        </p:nvSpPr>
        <p:spPr>
          <a:xfrm>
            <a:off x="1057330" y="942966"/>
            <a:ext cx="5392238" cy="3099851"/>
          </a:xfrm>
        </p:spPr>
        <p:txBody>
          <a:bodyPr>
            <a:noAutofit/>
          </a:bodyPr>
          <a:lstStyle/>
          <a:p>
            <a:pPr marL="0" indent="0">
              <a:buNone/>
            </a:pPr>
            <a:r>
              <a:rPr lang="en-GB" sz="2400" dirty="0" err="1"/>
              <a:t>blaa</a:t>
            </a:r>
            <a:endParaRPr lang="en-GB" sz="24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85B2B35-7BC7-0344-ABF8-FB790AC50418}"/>
                  </a:ext>
                </a:extLst>
              </p:cNvPr>
              <p:cNvSpPr txBox="1"/>
              <p:nvPr/>
            </p:nvSpPr>
            <p:spPr>
              <a:xfrm>
                <a:off x="5822922" y="2759821"/>
                <a:ext cx="4001608"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4800" i="1" smtClean="0">
                              <a:solidFill>
                                <a:schemeClr val="accent3"/>
                              </a:solidFill>
                              <a:latin typeface="Cambria Math" panose="02040503050406030204" pitchFamily="18" charset="0"/>
                            </a:rPr>
                          </m:ctrlPr>
                        </m:sSubPr>
                        <m:e>
                          <m:r>
                            <a:rPr lang="en-US" sz="4800" b="0" i="1" smtClean="0">
                              <a:solidFill>
                                <a:schemeClr val="accent3"/>
                              </a:solidFill>
                              <a:latin typeface="Cambria Math" panose="02040503050406030204" pitchFamily="18" charset="0"/>
                            </a:rPr>
                            <m:t>𝑉</m:t>
                          </m:r>
                        </m:e>
                        <m:sub>
                          <m:r>
                            <a:rPr lang="en-US" sz="4800" b="0" i="1" smtClean="0">
                              <a:solidFill>
                                <a:schemeClr val="accent3"/>
                              </a:solidFill>
                              <a:latin typeface="Cambria Math" panose="02040503050406030204" pitchFamily="18" charset="0"/>
                            </a:rPr>
                            <m:t>𝑃</m:t>
                          </m:r>
                        </m:sub>
                      </m:sSub>
                      <m:r>
                        <a:rPr lang="en-US" sz="4800" i="1">
                          <a:latin typeface="Cambria Math" panose="02040503050406030204" pitchFamily="18" charset="0"/>
                          <a:ea typeface="Cambria Math" panose="02040503050406030204" pitchFamily="18" charset="0"/>
                        </a:rPr>
                        <m:t>×</m:t>
                      </m:r>
                      <m:sSub>
                        <m:sSubPr>
                          <m:ctrlPr>
                            <a:rPr lang="en-US" sz="4800" i="1" smtClean="0">
                              <a:solidFill>
                                <a:schemeClr val="accent3"/>
                              </a:solidFill>
                              <a:latin typeface="Cambria Math" panose="02040503050406030204" pitchFamily="18" charset="0"/>
                              <a:ea typeface="Cambria Math" panose="02040503050406030204" pitchFamily="18" charset="0"/>
                            </a:rPr>
                          </m:ctrlPr>
                        </m:sSubPr>
                        <m:e>
                          <m:r>
                            <a:rPr lang="en-US" sz="4800" b="0" i="1" smtClean="0">
                              <a:solidFill>
                                <a:schemeClr val="accent3"/>
                              </a:solidFill>
                              <a:latin typeface="Cambria Math" panose="02040503050406030204" pitchFamily="18" charset="0"/>
                              <a:ea typeface="Cambria Math" panose="02040503050406030204" pitchFamily="18" charset="0"/>
                            </a:rPr>
                            <m:t>𝐼</m:t>
                          </m:r>
                        </m:e>
                        <m:sub>
                          <m:r>
                            <a:rPr lang="en-US" sz="4800" b="0" i="1" smtClean="0">
                              <a:solidFill>
                                <a:schemeClr val="accent3"/>
                              </a:solidFill>
                              <a:latin typeface="Cambria Math" panose="02040503050406030204" pitchFamily="18" charset="0"/>
                              <a:ea typeface="Cambria Math" panose="02040503050406030204" pitchFamily="18" charset="0"/>
                            </a:rPr>
                            <m:t>𝑃</m:t>
                          </m:r>
                        </m:sub>
                      </m:sSub>
                      <m:r>
                        <a:rPr lang="en-US" sz="4800" b="0" i="1" smtClean="0">
                          <a:latin typeface="Cambria Math" panose="02040503050406030204" pitchFamily="18" charset="0"/>
                          <a:ea typeface="Cambria Math" panose="02040503050406030204" pitchFamily="18" charset="0"/>
                        </a:rPr>
                        <m:t>=</m:t>
                      </m:r>
                      <m:sSub>
                        <m:sSubPr>
                          <m:ctrlPr>
                            <a:rPr lang="en-US" sz="4800" b="0" i="1" smtClean="0">
                              <a:solidFill>
                                <a:schemeClr val="accent2"/>
                              </a:solidFill>
                              <a:latin typeface="Cambria Math" panose="02040503050406030204" pitchFamily="18" charset="0"/>
                              <a:ea typeface="Cambria Math" panose="02040503050406030204" pitchFamily="18" charset="0"/>
                            </a:rPr>
                          </m:ctrlPr>
                        </m:sSubPr>
                        <m:e>
                          <m:r>
                            <a:rPr lang="en-US" sz="4800" b="0" i="1" smtClean="0">
                              <a:solidFill>
                                <a:schemeClr val="accent2"/>
                              </a:solidFill>
                              <a:latin typeface="Cambria Math" panose="02040503050406030204" pitchFamily="18" charset="0"/>
                              <a:ea typeface="Cambria Math" panose="02040503050406030204" pitchFamily="18" charset="0"/>
                            </a:rPr>
                            <m:t>𝑉</m:t>
                          </m:r>
                        </m:e>
                        <m:sub>
                          <m:r>
                            <a:rPr lang="en-US" sz="4800" b="0" i="1" smtClean="0">
                              <a:solidFill>
                                <a:schemeClr val="accent2"/>
                              </a:solidFill>
                              <a:latin typeface="Cambria Math" panose="02040503050406030204" pitchFamily="18" charset="0"/>
                              <a:ea typeface="Cambria Math" panose="02040503050406030204" pitchFamily="18" charset="0"/>
                            </a:rPr>
                            <m:t>𝑆</m:t>
                          </m:r>
                        </m:sub>
                      </m:sSub>
                      <m:r>
                        <a:rPr lang="en-US" sz="4800" b="0" i="1" smtClean="0">
                          <a:latin typeface="Cambria Math" panose="02040503050406030204" pitchFamily="18" charset="0"/>
                          <a:ea typeface="Cambria Math" panose="02040503050406030204" pitchFamily="18" charset="0"/>
                        </a:rPr>
                        <m:t>×</m:t>
                      </m:r>
                      <m:sSub>
                        <m:sSubPr>
                          <m:ctrlPr>
                            <a:rPr lang="en-US" sz="4800" b="0" i="1" smtClean="0">
                              <a:solidFill>
                                <a:schemeClr val="accent2"/>
                              </a:solidFill>
                              <a:latin typeface="Cambria Math" panose="02040503050406030204" pitchFamily="18" charset="0"/>
                              <a:ea typeface="Cambria Math" panose="02040503050406030204" pitchFamily="18" charset="0"/>
                            </a:rPr>
                          </m:ctrlPr>
                        </m:sSubPr>
                        <m:e>
                          <m:r>
                            <a:rPr lang="en-US" sz="4800" b="0" i="1" smtClean="0">
                              <a:solidFill>
                                <a:schemeClr val="accent2"/>
                              </a:solidFill>
                              <a:latin typeface="Cambria Math" panose="02040503050406030204" pitchFamily="18" charset="0"/>
                              <a:ea typeface="Cambria Math" panose="02040503050406030204" pitchFamily="18" charset="0"/>
                            </a:rPr>
                            <m:t>𝐼</m:t>
                          </m:r>
                        </m:e>
                        <m:sub>
                          <m:r>
                            <a:rPr lang="en-US" sz="4800" b="0" i="1" smtClean="0">
                              <a:solidFill>
                                <a:schemeClr val="accent2"/>
                              </a:solidFill>
                              <a:latin typeface="Cambria Math" panose="02040503050406030204" pitchFamily="18" charset="0"/>
                              <a:ea typeface="Cambria Math" panose="02040503050406030204" pitchFamily="18" charset="0"/>
                            </a:rPr>
                            <m:t>𝑆</m:t>
                          </m:r>
                        </m:sub>
                      </m:sSub>
                    </m:oMath>
                  </m:oMathPara>
                </a14:m>
                <a:endParaRPr lang="en-GB" sz="4800" dirty="0"/>
              </a:p>
            </p:txBody>
          </p:sp>
        </mc:Choice>
        <mc:Fallback xmlns="">
          <p:sp>
            <p:nvSpPr>
              <p:cNvPr id="10" name="TextBox 9">
                <a:extLst>
                  <a:ext uri="{FF2B5EF4-FFF2-40B4-BE49-F238E27FC236}">
                    <a16:creationId xmlns:a16="http://schemas.microsoft.com/office/drawing/2014/main" id="{185B2B35-7BC7-0344-ABF8-FB790AC50418}"/>
                  </a:ext>
                </a:extLst>
              </p:cNvPr>
              <p:cNvSpPr txBox="1">
                <a:spLocks noRot="1" noChangeAspect="1" noMove="1" noResize="1" noEditPoints="1" noAdjustHandles="1" noChangeArrowheads="1" noChangeShapeType="1" noTextEdit="1"/>
              </p:cNvSpPr>
              <p:nvPr/>
            </p:nvSpPr>
            <p:spPr>
              <a:xfrm>
                <a:off x="5822922" y="2759821"/>
                <a:ext cx="4001608" cy="738664"/>
              </a:xfrm>
              <a:prstGeom prst="rect">
                <a:avLst/>
              </a:prstGeom>
              <a:blipFill>
                <a:blip r:embed="rId4"/>
                <a:stretch>
                  <a:fillRect l="-2524" r="-315" b="-152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FFCFB8B-424A-1C46-9988-2FD32D860D7C}"/>
                  </a:ext>
                </a:extLst>
              </p:cNvPr>
              <p:cNvSpPr txBox="1"/>
              <p:nvPr/>
            </p:nvSpPr>
            <p:spPr>
              <a:xfrm>
                <a:off x="6675623" y="971532"/>
                <a:ext cx="2296206" cy="15036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800" i="1" smtClean="0">
                              <a:latin typeface="Cambria Math" panose="02040503050406030204" pitchFamily="18" charset="0"/>
                            </a:rPr>
                          </m:ctrlPr>
                        </m:fPr>
                        <m:num>
                          <m:sSub>
                            <m:sSubPr>
                              <m:ctrlPr>
                                <a:rPr lang="en-US" sz="4800" i="1" smtClean="0">
                                  <a:solidFill>
                                    <a:schemeClr val="accent2"/>
                                  </a:solidFill>
                                  <a:latin typeface="Cambria Math" panose="02040503050406030204" pitchFamily="18" charset="0"/>
                                </a:rPr>
                              </m:ctrlPr>
                            </m:sSubPr>
                            <m:e>
                              <m:r>
                                <a:rPr lang="en-US" sz="4800" b="0" i="1" smtClean="0">
                                  <a:solidFill>
                                    <a:schemeClr val="accent2"/>
                                  </a:solidFill>
                                  <a:latin typeface="Cambria Math" panose="02040503050406030204" pitchFamily="18" charset="0"/>
                                </a:rPr>
                                <m:t>𝑁</m:t>
                              </m:r>
                            </m:e>
                            <m:sub>
                              <m:r>
                                <a:rPr lang="en-US" sz="4800" b="0" i="1" smtClean="0">
                                  <a:solidFill>
                                    <a:schemeClr val="accent2"/>
                                  </a:solidFill>
                                  <a:latin typeface="Cambria Math" panose="02040503050406030204" pitchFamily="18" charset="0"/>
                                </a:rPr>
                                <m:t>𝑆</m:t>
                              </m:r>
                            </m:sub>
                          </m:sSub>
                        </m:num>
                        <m:den>
                          <m:sSub>
                            <m:sSubPr>
                              <m:ctrlPr>
                                <a:rPr lang="en-US" sz="4800" i="1" smtClean="0">
                                  <a:solidFill>
                                    <a:schemeClr val="accent3"/>
                                  </a:solidFill>
                                  <a:latin typeface="Cambria Math" panose="02040503050406030204" pitchFamily="18" charset="0"/>
                                </a:rPr>
                              </m:ctrlPr>
                            </m:sSubPr>
                            <m:e>
                              <m:r>
                                <a:rPr lang="en-US" sz="4800" b="0" i="1" smtClean="0">
                                  <a:solidFill>
                                    <a:schemeClr val="accent3"/>
                                  </a:solidFill>
                                  <a:latin typeface="Cambria Math" panose="02040503050406030204" pitchFamily="18" charset="0"/>
                                </a:rPr>
                                <m:t>𝑁</m:t>
                              </m:r>
                            </m:e>
                            <m:sub>
                              <m:r>
                                <a:rPr lang="en-US" sz="4800" b="0" i="1" smtClean="0">
                                  <a:solidFill>
                                    <a:schemeClr val="accent3"/>
                                  </a:solidFill>
                                  <a:latin typeface="Cambria Math" panose="02040503050406030204" pitchFamily="18" charset="0"/>
                                </a:rPr>
                                <m:t>𝑃</m:t>
                              </m:r>
                            </m:sub>
                          </m:sSub>
                        </m:den>
                      </m:f>
                      <m:r>
                        <a:rPr lang="en-US" sz="4800" b="0" i="1" smtClean="0">
                          <a:latin typeface="Cambria Math" panose="02040503050406030204" pitchFamily="18" charset="0"/>
                        </a:rPr>
                        <m:t>=</m:t>
                      </m:r>
                      <m:f>
                        <m:fPr>
                          <m:ctrlPr>
                            <a:rPr lang="en-GB" sz="4800" i="1" smtClean="0">
                              <a:latin typeface="Cambria Math" panose="02040503050406030204" pitchFamily="18" charset="0"/>
                            </a:rPr>
                          </m:ctrlPr>
                        </m:fPr>
                        <m:num>
                          <m:sSub>
                            <m:sSubPr>
                              <m:ctrlPr>
                                <a:rPr lang="en-GB" sz="4800" i="1" smtClean="0">
                                  <a:solidFill>
                                    <a:schemeClr val="accent2"/>
                                  </a:solidFill>
                                  <a:latin typeface="Cambria Math" panose="02040503050406030204" pitchFamily="18" charset="0"/>
                                </a:rPr>
                              </m:ctrlPr>
                            </m:sSubPr>
                            <m:e>
                              <m:r>
                                <a:rPr lang="en-US" sz="4800" b="0" i="1" smtClean="0">
                                  <a:solidFill>
                                    <a:schemeClr val="accent2"/>
                                  </a:solidFill>
                                  <a:latin typeface="Cambria Math" panose="02040503050406030204" pitchFamily="18" charset="0"/>
                                </a:rPr>
                                <m:t>𝑉</m:t>
                              </m:r>
                            </m:e>
                            <m:sub>
                              <m:r>
                                <a:rPr lang="en-US" sz="4800" b="0" i="1" smtClean="0">
                                  <a:solidFill>
                                    <a:schemeClr val="accent2"/>
                                  </a:solidFill>
                                  <a:latin typeface="Cambria Math" panose="02040503050406030204" pitchFamily="18" charset="0"/>
                                </a:rPr>
                                <m:t>𝑆</m:t>
                              </m:r>
                            </m:sub>
                          </m:sSub>
                        </m:num>
                        <m:den>
                          <m:sSub>
                            <m:sSubPr>
                              <m:ctrlPr>
                                <a:rPr lang="en-GB" sz="4800" i="1" smtClean="0">
                                  <a:latin typeface="Cambria Math" panose="02040503050406030204" pitchFamily="18" charset="0"/>
                                </a:rPr>
                              </m:ctrlPr>
                            </m:sSubPr>
                            <m:e>
                              <m:r>
                                <a:rPr lang="en-US" sz="4800" b="0" i="1" smtClean="0">
                                  <a:solidFill>
                                    <a:schemeClr val="accent3"/>
                                  </a:solidFill>
                                  <a:latin typeface="Cambria Math" panose="02040503050406030204" pitchFamily="18" charset="0"/>
                                </a:rPr>
                                <m:t>𝑉</m:t>
                              </m:r>
                            </m:e>
                            <m:sub>
                              <m:r>
                                <a:rPr lang="en-US" sz="4800" b="0" i="1" smtClean="0">
                                  <a:solidFill>
                                    <a:schemeClr val="accent3"/>
                                  </a:solidFill>
                                  <a:latin typeface="Cambria Math" panose="02040503050406030204" pitchFamily="18" charset="0"/>
                                </a:rPr>
                                <m:t>𝑃</m:t>
                              </m:r>
                            </m:sub>
                          </m:sSub>
                        </m:den>
                      </m:f>
                    </m:oMath>
                  </m:oMathPara>
                </a14:m>
                <a:endParaRPr lang="en-GB" sz="4800" dirty="0"/>
              </a:p>
            </p:txBody>
          </p:sp>
        </mc:Choice>
        <mc:Fallback xmlns="">
          <p:sp>
            <p:nvSpPr>
              <p:cNvPr id="13" name="TextBox 12">
                <a:extLst>
                  <a:ext uri="{FF2B5EF4-FFF2-40B4-BE49-F238E27FC236}">
                    <a16:creationId xmlns:a16="http://schemas.microsoft.com/office/drawing/2014/main" id="{5FFCFB8B-424A-1C46-9988-2FD32D860D7C}"/>
                  </a:ext>
                </a:extLst>
              </p:cNvPr>
              <p:cNvSpPr txBox="1">
                <a:spLocks noRot="1" noChangeAspect="1" noMove="1" noResize="1" noEditPoints="1" noAdjustHandles="1" noChangeArrowheads="1" noChangeShapeType="1" noTextEdit="1"/>
              </p:cNvSpPr>
              <p:nvPr/>
            </p:nvSpPr>
            <p:spPr>
              <a:xfrm>
                <a:off x="6675623" y="971532"/>
                <a:ext cx="2296206" cy="1503681"/>
              </a:xfrm>
              <a:prstGeom prst="rect">
                <a:avLst/>
              </a:prstGeom>
              <a:blipFill>
                <a:blip r:embed="rId5"/>
                <a:stretch>
                  <a:fillRect l="-5525" t="-833" r="-1105" b="-750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782311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summary</a:t>
            </a:r>
          </a:p>
        </p:txBody>
      </p:sp>
      <p:sp>
        <p:nvSpPr>
          <p:cNvPr id="3" name="Content Placeholder 2"/>
          <p:cNvSpPr>
            <a:spLocks noGrp="1"/>
          </p:cNvSpPr>
          <p:nvPr>
            <p:ph idx="1"/>
          </p:nvPr>
        </p:nvSpPr>
        <p:spPr>
          <a:xfrm>
            <a:off x="1122531" y="1091868"/>
            <a:ext cx="3963819" cy="2394281"/>
          </a:xfrm>
        </p:spPr>
        <p:txBody>
          <a:bodyPr>
            <a:noAutofit/>
          </a:bodyPr>
          <a:lstStyle/>
          <a:p>
            <a:pPr marL="0" indent="0">
              <a:buNone/>
            </a:pPr>
            <a:r>
              <a:rPr lang="en-GB" sz="2400" dirty="0"/>
              <a:t>This image illustrates much of what we know about transformers so far.</a:t>
            </a:r>
          </a:p>
        </p:txBody>
      </p:sp>
      <p:sp>
        <p:nvSpPr>
          <p:cNvPr id="6" name="Rectangle 5">
            <a:extLst>
              <a:ext uri="{FF2B5EF4-FFF2-40B4-BE49-F238E27FC236}">
                <a16:creationId xmlns:a16="http://schemas.microsoft.com/office/drawing/2014/main" id="{647652D9-EA18-B743-ADB2-40F8B72482C3}"/>
              </a:ext>
            </a:extLst>
          </p:cNvPr>
          <p:cNvSpPr/>
          <p:nvPr/>
        </p:nvSpPr>
        <p:spPr>
          <a:xfrm>
            <a:off x="1061427" y="2287131"/>
            <a:ext cx="3963817" cy="830997"/>
          </a:xfrm>
          <a:prstGeom prst="rect">
            <a:avLst/>
          </a:prstGeom>
          <a:solidFill>
            <a:schemeClr val="tx2">
              <a:lumMod val="40000"/>
              <a:lumOff val="60000"/>
            </a:schemeClr>
          </a:solidFill>
        </p:spPr>
        <p:txBody>
          <a:bodyPr wrap="square">
            <a:spAutoFit/>
          </a:bodyPr>
          <a:lstStyle/>
          <a:p>
            <a:r>
              <a:rPr lang="en-GB" sz="2400" i="1" dirty="0"/>
              <a:t>Click on the image so see a larger version.</a:t>
            </a:r>
          </a:p>
        </p:txBody>
      </p:sp>
      <p:pic>
        <p:nvPicPr>
          <p:cNvPr id="9" name="Graphic 8" descr="User">
            <a:extLst>
              <a:ext uri="{FF2B5EF4-FFF2-40B4-BE49-F238E27FC236}">
                <a16:creationId xmlns:a16="http://schemas.microsoft.com/office/drawing/2014/main" id="{096D1D58-E3AA-F84B-8BFE-C1D6118FFE5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178" y="2266027"/>
            <a:ext cx="854046" cy="854046"/>
          </a:xfrm>
          <a:prstGeom prst="rect">
            <a:avLst/>
          </a:prstGeom>
        </p:spPr>
      </p:pic>
      <p:pic>
        <p:nvPicPr>
          <p:cNvPr id="7" name="Picture 6">
            <a:extLst>
              <a:ext uri="{FF2B5EF4-FFF2-40B4-BE49-F238E27FC236}">
                <a16:creationId xmlns:a16="http://schemas.microsoft.com/office/drawing/2014/main" id="{2ABB2485-1D32-4244-94AC-7022A5F5F2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98936" y="749992"/>
            <a:ext cx="5210482" cy="3911932"/>
          </a:xfrm>
          <a:prstGeom prst="rect">
            <a:avLst/>
          </a:prstGeom>
        </p:spPr>
      </p:pic>
      <p:pic>
        <p:nvPicPr>
          <p:cNvPr id="10" name="Graphic 9" descr="Magnifying glass">
            <a:extLst>
              <a:ext uri="{FF2B5EF4-FFF2-40B4-BE49-F238E27FC236}">
                <a16:creationId xmlns:a16="http://schemas.microsoft.com/office/drawing/2014/main" id="{5B214BE8-0EBB-4B4B-95A1-31708817673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90675" y="711577"/>
            <a:ext cx="522000" cy="522000"/>
          </a:xfrm>
          <a:prstGeom prst="rect">
            <a:avLst/>
          </a:prstGeom>
        </p:spPr>
      </p:pic>
    </p:spTree>
    <p:custDataLst>
      <p:tags r:id="rId1"/>
    </p:custDataLst>
    <p:extLst>
      <p:ext uri="{BB962C8B-B14F-4D97-AF65-F5344CB8AC3E}">
        <p14:creationId xmlns:p14="http://schemas.microsoft.com/office/powerpoint/2010/main" val="423785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you will be able to:</a:t>
            </a:r>
          </a:p>
          <a:p>
            <a:pPr marL="0" indent="0">
              <a:buFont typeface="Arial" panose="020B0604020202020204" pitchFamily="34" charset="0"/>
              <a:buNone/>
            </a:pPr>
            <a:r>
              <a:rPr lang="en-GB" sz="2400" dirty="0"/>
              <a:t>Describe how transformers work;</a:t>
            </a:r>
          </a:p>
          <a:p>
            <a:pPr marL="0" indent="0">
              <a:buFont typeface="Arial" panose="020B0604020202020204" pitchFamily="34" charset="0"/>
              <a:buNone/>
            </a:pPr>
            <a:r>
              <a:rPr lang="en-GB" sz="2400" dirty="0"/>
              <a:t>Explain why transformers are so important;</a:t>
            </a:r>
          </a:p>
          <a:p>
            <a:pPr marL="0" indent="0">
              <a:buFont typeface="Arial" panose="020B0604020202020204" pitchFamily="34" charset="0"/>
              <a:buNone/>
            </a:pPr>
            <a:r>
              <a:rPr lang="en-GB" sz="2400" dirty="0"/>
              <a:t>Use the transformer equation to calculate primary voltage, secondary voltage, the number of primary coils and the number of secondary coils;</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Conclusion</a:t>
            </a:r>
          </a:p>
        </p:txBody>
      </p:sp>
      <p:sp>
        <p:nvSpPr>
          <p:cNvPr id="3" name="Content Placeholder 2"/>
          <p:cNvSpPr>
            <a:spLocks noGrp="1"/>
          </p:cNvSpPr>
          <p:nvPr>
            <p:ph idx="1"/>
          </p:nvPr>
        </p:nvSpPr>
        <p:spPr>
          <a:xfrm>
            <a:off x="1122531" y="1091868"/>
            <a:ext cx="7607557" cy="3635115"/>
          </a:xfrm>
        </p:spPr>
        <p:txBody>
          <a:bodyPr>
            <a:noAutofit/>
          </a:bodyPr>
          <a:lstStyle/>
          <a:p>
            <a:pPr marL="0" indent="0">
              <a:buNone/>
            </a:pPr>
            <a:r>
              <a:rPr lang="en-GB" sz="2400" dirty="0"/>
              <a:t>So far, we know that transformers change voltage.</a:t>
            </a:r>
          </a:p>
        </p:txBody>
      </p:sp>
      <p:sp>
        <p:nvSpPr>
          <p:cNvPr id="12" name="Rectangle 11">
            <a:extLst>
              <a:ext uri="{FF2B5EF4-FFF2-40B4-BE49-F238E27FC236}">
                <a16:creationId xmlns:a16="http://schemas.microsoft.com/office/drawing/2014/main" id="{B0B07C07-1339-1A48-AE90-2060F624BDAD}"/>
              </a:ext>
            </a:extLst>
          </p:cNvPr>
          <p:cNvSpPr/>
          <p:nvPr/>
        </p:nvSpPr>
        <p:spPr>
          <a:xfrm>
            <a:off x="581843" y="1495610"/>
            <a:ext cx="7086926" cy="844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2 sets of coils are </a:t>
            </a:r>
            <a:r>
              <a:rPr lang="en-GB" sz="2800" b="1" dirty="0"/>
              <a:t>magnetically coupled </a:t>
            </a:r>
            <a:r>
              <a:rPr lang="en-GB" sz="2800" dirty="0"/>
              <a:t>via </a:t>
            </a:r>
            <a:r>
              <a:rPr lang="en-GB" sz="2800" b="1" dirty="0"/>
              <a:t>electromagnetic induction</a:t>
            </a:r>
            <a:endParaRPr lang="en-GB" sz="3200" dirty="0"/>
          </a:p>
        </p:txBody>
      </p:sp>
      <p:sp>
        <p:nvSpPr>
          <p:cNvPr id="13" name="Rectangle 12">
            <a:extLst>
              <a:ext uri="{FF2B5EF4-FFF2-40B4-BE49-F238E27FC236}">
                <a16:creationId xmlns:a16="http://schemas.microsoft.com/office/drawing/2014/main" id="{90D06E9F-1489-8D4E-B5E2-0D794DFFC99C}"/>
              </a:ext>
            </a:extLst>
          </p:cNvPr>
          <p:cNvSpPr/>
          <p:nvPr/>
        </p:nvSpPr>
        <p:spPr>
          <a:xfrm>
            <a:off x="581843" y="2375116"/>
            <a:ext cx="7086926" cy="8777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b="1" dirty="0"/>
              <a:t>Transformer action </a:t>
            </a:r>
            <a:r>
              <a:rPr lang="en-GB" sz="2800" dirty="0"/>
              <a:t>transfers power from the primary to the secondary coil</a:t>
            </a:r>
            <a:endParaRPr lang="en-GB" sz="3200" dirty="0"/>
          </a:p>
        </p:txBody>
      </p:sp>
      <p:sp>
        <p:nvSpPr>
          <p:cNvPr id="14" name="Rectangle 13">
            <a:extLst>
              <a:ext uri="{FF2B5EF4-FFF2-40B4-BE49-F238E27FC236}">
                <a16:creationId xmlns:a16="http://schemas.microsoft.com/office/drawing/2014/main" id="{880A7A9C-DA40-F245-BCE3-BAC33801AF5A}"/>
              </a:ext>
            </a:extLst>
          </p:cNvPr>
          <p:cNvSpPr/>
          <p:nvPr/>
        </p:nvSpPr>
        <p:spPr>
          <a:xfrm>
            <a:off x="581843" y="3286004"/>
            <a:ext cx="7086926" cy="8784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The number of primary and secondary turns determines how the voltage is transformed</a:t>
            </a:r>
            <a:endParaRPr lang="en-GB" sz="3200" dirty="0"/>
          </a:p>
        </p:txBody>
      </p:sp>
      <p:sp>
        <p:nvSpPr>
          <p:cNvPr id="15" name="Oval 14">
            <a:extLst>
              <a:ext uri="{FF2B5EF4-FFF2-40B4-BE49-F238E27FC236}">
                <a16:creationId xmlns:a16="http://schemas.microsoft.com/office/drawing/2014/main" id="{3B1544B1-9B12-C944-A6A1-B05428DCB8E3}"/>
              </a:ext>
            </a:extLst>
          </p:cNvPr>
          <p:cNvSpPr/>
          <p:nvPr/>
        </p:nvSpPr>
        <p:spPr>
          <a:xfrm>
            <a:off x="669883" y="1707864"/>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solidFill>
              </a:rPr>
              <a:t>1</a:t>
            </a:r>
            <a:endParaRPr lang="en-GB" dirty="0">
              <a:solidFill>
                <a:schemeClr val="accent2"/>
              </a:solidFill>
            </a:endParaRPr>
          </a:p>
        </p:txBody>
      </p:sp>
      <p:sp>
        <p:nvSpPr>
          <p:cNvPr id="16" name="Oval 15">
            <a:extLst>
              <a:ext uri="{FF2B5EF4-FFF2-40B4-BE49-F238E27FC236}">
                <a16:creationId xmlns:a16="http://schemas.microsoft.com/office/drawing/2014/main" id="{0B811BE9-F64C-6D41-BFD5-B66C6FA6F7C8}"/>
              </a:ext>
            </a:extLst>
          </p:cNvPr>
          <p:cNvSpPr/>
          <p:nvPr/>
        </p:nvSpPr>
        <p:spPr>
          <a:xfrm>
            <a:off x="669883" y="2603904"/>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solidFill>
              </a:rPr>
              <a:t>2</a:t>
            </a:r>
            <a:endParaRPr lang="en-GB" dirty="0">
              <a:solidFill>
                <a:schemeClr val="accent5"/>
              </a:solidFill>
            </a:endParaRPr>
          </a:p>
        </p:txBody>
      </p:sp>
      <p:sp>
        <p:nvSpPr>
          <p:cNvPr id="17" name="Oval 16">
            <a:extLst>
              <a:ext uri="{FF2B5EF4-FFF2-40B4-BE49-F238E27FC236}">
                <a16:creationId xmlns:a16="http://schemas.microsoft.com/office/drawing/2014/main" id="{CA8B4F4F-48EC-3241-9C28-AE0967ADC9FD}"/>
              </a:ext>
            </a:extLst>
          </p:cNvPr>
          <p:cNvSpPr/>
          <p:nvPr/>
        </p:nvSpPr>
        <p:spPr>
          <a:xfrm>
            <a:off x="669883" y="3515178"/>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solidFill>
              </a:rPr>
              <a:t>3</a:t>
            </a:r>
            <a:endParaRPr lang="en-GB" dirty="0">
              <a:solidFill>
                <a:schemeClr val="accent6"/>
              </a:solidFill>
            </a:endParaRPr>
          </a:p>
        </p:txBody>
      </p:sp>
      <p:sp>
        <p:nvSpPr>
          <p:cNvPr id="18" name="Rectangle 17">
            <a:extLst>
              <a:ext uri="{FF2B5EF4-FFF2-40B4-BE49-F238E27FC236}">
                <a16:creationId xmlns:a16="http://schemas.microsoft.com/office/drawing/2014/main" id="{C9BD0CDD-9817-D242-B5E2-1D5D0063FA50}"/>
              </a:ext>
            </a:extLst>
          </p:cNvPr>
          <p:cNvSpPr/>
          <p:nvPr/>
        </p:nvSpPr>
        <p:spPr>
          <a:xfrm>
            <a:off x="581843" y="4199514"/>
            <a:ext cx="7086926" cy="8784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76000" rtlCol="0" anchor="ctr"/>
          <a:lstStyle/>
          <a:p>
            <a:r>
              <a:rPr lang="en-GB" sz="2800" dirty="0"/>
              <a:t>The transformer equation:</a:t>
            </a:r>
            <a:r>
              <a:rPr lang="en-GB" sz="3200" dirty="0"/>
              <a:t> </a:t>
            </a:r>
          </a:p>
        </p:txBody>
      </p:sp>
      <p:sp>
        <p:nvSpPr>
          <p:cNvPr id="19" name="Oval 18">
            <a:extLst>
              <a:ext uri="{FF2B5EF4-FFF2-40B4-BE49-F238E27FC236}">
                <a16:creationId xmlns:a16="http://schemas.microsoft.com/office/drawing/2014/main" id="{CADD241A-D91D-EA4E-B584-09F0929C1207}"/>
              </a:ext>
            </a:extLst>
          </p:cNvPr>
          <p:cNvSpPr/>
          <p:nvPr/>
        </p:nvSpPr>
        <p:spPr>
          <a:xfrm>
            <a:off x="669883" y="4428688"/>
            <a:ext cx="420130" cy="420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3"/>
                </a:solidFill>
              </a:rPr>
              <a:t>4</a:t>
            </a:r>
            <a:endParaRPr lang="en-GB" dirty="0">
              <a:solidFill>
                <a:schemeClr val="accent3"/>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1253DC0-CE4B-E44B-801D-CCB78F5FBD7D}"/>
                  </a:ext>
                </a:extLst>
              </p:cNvPr>
              <p:cNvSpPr txBox="1"/>
              <p:nvPr/>
            </p:nvSpPr>
            <p:spPr>
              <a:xfrm>
                <a:off x="4709771" y="4270404"/>
                <a:ext cx="2098166" cy="7518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𝑁</m:t>
                              </m:r>
                            </m:e>
                            <m:sub>
                              <m:r>
                                <a:rPr lang="en-US" sz="2400" b="0" i="1" smtClean="0">
                                  <a:solidFill>
                                    <a:schemeClr val="bg1"/>
                                  </a:solidFill>
                                  <a:latin typeface="Cambria Math" panose="02040503050406030204" pitchFamily="18" charset="0"/>
                                </a:rPr>
                                <m:t>𝑆</m:t>
                              </m:r>
                            </m:sub>
                          </m:sSub>
                        </m:num>
                        <m:den>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𝑁</m:t>
                              </m:r>
                            </m:e>
                            <m:sub>
                              <m:r>
                                <a:rPr lang="en-US" sz="2400" b="0" i="1" smtClean="0">
                                  <a:solidFill>
                                    <a:schemeClr val="bg1"/>
                                  </a:solidFill>
                                  <a:latin typeface="Cambria Math" panose="02040503050406030204" pitchFamily="18" charset="0"/>
                                </a:rPr>
                                <m:t>𝑃</m:t>
                              </m:r>
                            </m:sub>
                          </m:sSub>
                        </m:den>
                      </m:f>
                      <m:r>
                        <a:rPr lang="en-US" sz="2400" b="0" i="1" smtClean="0">
                          <a:solidFill>
                            <a:schemeClr val="bg1"/>
                          </a:solidFill>
                          <a:latin typeface="Cambria Math" panose="02040503050406030204" pitchFamily="18" charset="0"/>
                        </a:rPr>
                        <m:t>=</m:t>
                      </m:r>
                      <m:f>
                        <m:fPr>
                          <m:ctrlPr>
                            <a:rPr lang="en-GB" sz="2400" i="1" smtClean="0">
                              <a:solidFill>
                                <a:schemeClr val="bg1"/>
                              </a:solidFill>
                              <a:latin typeface="Cambria Math" panose="02040503050406030204" pitchFamily="18" charset="0"/>
                            </a:rPr>
                          </m:ctrlPr>
                        </m:fPr>
                        <m:num>
                          <m:sSub>
                            <m:sSubPr>
                              <m:ctrlPr>
                                <a:rPr lang="en-GB"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𝑉</m:t>
                              </m:r>
                            </m:e>
                            <m:sub>
                              <m:r>
                                <a:rPr lang="en-US" sz="2400" b="0" i="1" smtClean="0">
                                  <a:solidFill>
                                    <a:schemeClr val="bg1"/>
                                  </a:solidFill>
                                  <a:latin typeface="Cambria Math" panose="02040503050406030204" pitchFamily="18" charset="0"/>
                                </a:rPr>
                                <m:t>𝑆</m:t>
                              </m:r>
                            </m:sub>
                          </m:sSub>
                        </m:num>
                        <m:den>
                          <m:sSub>
                            <m:sSubPr>
                              <m:ctrlPr>
                                <a:rPr lang="en-GB"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𝑉</m:t>
                              </m:r>
                            </m:e>
                            <m:sub>
                              <m:r>
                                <a:rPr lang="en-US" sz="2400" b="0" i="1" smtClean="0">
                                  <a:solidFill>
                                    <a:schemeClr val="bg1"/>
                                  </a:solidFill>
                                  <a:latin typeface="Cambria Math" panose="02040503050406030204" pitchFamily="18" charset="0"/>
                                </a:rPr>
                                <m:t>𝑃</m:t>
                              </m:r>
                            </m:sub>
                          </m:sSub>
                        </m:den>
                      </m:f>
                    </m:oMath>
                  </m:oMathPara>
                </a14:m>
                <a:endParaRPr lang="en-GB" sz="2400" dirty="0">
                  <a:solidFill>
                    <a:schemeClr val="bg1"/>
                  </a:solidFill>
                </a:endParaRPr>
              </a:p>
            </p:txBody>
          </p:sp>
        </mc:Choice>
        <mc:Fallback xmlns="">
          <p:sp>
            <p:nvSpPr>
              <p:cNvPr id="20" name="TextBox 19">
                <a:extLst>
                  <a:ext uri="{FF2B5EF4-FFF2-40B4-BE49-F238E27FC236}">
                    <a16:creationId xmlns:a16="http://schemas.microsoft.com/office/drawing/2014/main" id="{11253DC0-CE4B-E44B-801D-CCB78F5FBD7D}"/>
                  </a:ext>
                </a:extLst>
              </p:cNvPr>
              <p:cNvSpPr txBox="1">
                <a:spLocks noRot="1" noChangeAspect="1" noMove="1" noResize="1" noEditPoints="1" noAdjustHandles="1" noChangeArrowheads="1" noChangeShapeType="1" noTextEdit="1"/>
              </p:cNvSpPr>
              <p:nvPr/>
            </p:nvSpPr>
            <p:spPr>
              <a:xfrm>
                <a:off x="4709771" y="4270404"/>
                <a:ext cx="2098166" cy="751872"/>
              </a:xfrm>
              <a:prstGeom prst="rect">
                <a:avLst/>
              </a:prstGeom>
              <a:blipFill>
                <a:blip r:embed="rId4"/>
                <a:stretch>
                  <a:fillRect b="-8475"/>
                </a:stretch>
              </a:blipFill>
            </p:spPr>
            <p:txBody>
              <a:bodyPr/>
              <a:lstStyle/>
              <a:p>
                <a:r>
                  <a:rPr lang="en-GB">
                    <a:noFill/>
                  </a:rPr>
                  <a:t> </a:t>
                </a:r>
              </a:p>
            </p:txBody>
          </p:sp>
        </mc:Fallback>
      </mc:AlternateContent>
      <p:sp>
        <p:nvSpPr>
          <p:cNvPr id="21" name="Rectangle 20">
            <a:extLst>
              <a:ext uri="{FF2B5EF4-FFF2-40B4-BE49-F238E27FC236}">
                <a16:creationId xmlns:a16="http://schemas.microsoft.com/office/drawing/2014/main" id="{67E6CFEF-80E8-1D43-81AD-5681942A7F0E}"/>
              </a:ext>
            </a:extLst>
          </p:cNvPr>
          <p:cNvSpPr/>
          <p:nvPr/>
        </p:nvSpPr>
        <p:spPr>
          <a:xfrm>
            <a:off x="7756809" y="1495610"/>
            <a:ext cx="1513967" cy="1938992"/>
          </a:xfrm>
          <a:prstGeom prst="rect">
            <a:avLst/>
          </a:prstGeom>
          <a:solidFill>
            <a:schemeClr val="tx2">
              <a:lumMod val="40000"/>
              <a:lumOff val="60000"/>
            </a:schemeClr>
          </a:solidFill>
        </p:spPr>
        <p:txBody>
          <a:bodyPr wrap="square">
            <a:spAutoFit/>
          </a:bodyPr>
          <a:lstStyle/>
          <a:p>
            <a:r>
              <a:rPr lang="en-GB" sz="2400" i="1" dirty="0"/>
              <a:t>Click on the numbers to see each point</a:t>
            </a:r>
          </a:p>
        </p:txBody>
      </p:sp>
      <p:pic>
        <p:nvPicPr>
          <p:cNvPr id="22" name="Graphic 21" descr="User">
            <a:extLst>
              <a:ext uri="{FF2B5EF4-FFF2-40B4-BE49-F238E27FC236}">
                <a16:creationId xmlns:a16="http://schemas.microsoft.com/office/drawing/2014/main" id="{783C4CAA-750D-3840-9274-8DC9A795CF7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70776" y="1437335"/>
            <a:ext cx="854046" cy="854046"/>
          </a:xfrm>
          <a:prstGeom prst="rect">
            <a:avLst/>
          </a:prstGeom>
        </p:spPr>
      </p:pic>
    </p:spTree>
    <p:custDataLst>
      <p:tags r:id="rId1"/>
    </p:custDataLst>
    <p:extLst>
      <p:ext uri="{BB962C8B-B14F-4D97-AF65-F5344CB8AC3E}">
        <p14:creationId xmlns:p14="http://schemas.microsoft.com/office/powerpoint/2010/main" val="3105014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3" name="TextBox 2">
            <a:extLst>
              <a:ext uri="{FF2B5EF4-FFF2-40B4-BE49-F238E27FC236}">
                <a16:creationId xmlns:a16="http://schemas.microsoft.com/office/drawing/2014/main" id="{30DA013D-75F1-4B49-B706-0DC35E8E0B4F}"/>
              </a:ext>
            </a:extLst>
          </p:cNvPr>
          <p:cNvSpPr txBox="1"/>
          <p:nvPr/>
        </p:nvSpPr>
        <p:spPr>
          <a:xfrm>
            <a:off x="703958" y="1233578"/>
            <a:ext cx="7835608" cy="4062651"/>
          </a:xfrm>
          <a:prstGeom prst="rect">
            <a:avLst/>
          </a:prstGeom>
          <a:noFill/>
        </p:spPr>
        <p:txBody>
          <a:bodyPr wrap="square" rtlCol="0">
            <a:spAutoFit/>
          </a:bodyPr>
          <a:lstStyle/>
          <a:p>
            <a:r>
              <a:rPr lang="en-GB" sz="1200" dirty="0"/>
              <a:t>Create a screencast video of an expert electrician explaining why the number of turns on the primary and secondary coil matter and how this leads to the transformer equation. Base the explanation on </a:t>
            </a:r>
            <a:r>
              <a:rPr lang="en-GB" sz="1200" dirty="0">
                <a:hlinkClick r:id="rId4"/>
              </a:rPr>
              <a:t>https://www.youtube.com/watch?v=c38iS6VoyVU</a:t>
            </a:r>
            <a:r>
              <a:rPr lang="en-GB" sz="1200" dirty="0"/>
              <a:t> 1:36 – 2:48</a:t>
            </a:r>
          </a:p>
          <a:p>
            <a:endParaRPr lang="en-GB" dirty="0"/>
          </a:p>
          <a:p>
            <a:pPr marL="342900" indent="-342900">
              <a:buFont typeface="+mj-lt"/>
              <a:buAutoNum type="arabicPeriod"/>
            </a:pPr>
            <a:r>
              <a:rPr lang="en-GB" sz="1200" dirty="0"/>
              <a:t>Coils are “connected” in series so sum of voltage in each turn is added to get the sum of the total voltage across the coil.</a:t>
            </a:r>
          </a:p>
          <a:p>
            <a:pPr marL="342900" indent="-342900">
              <a:buFont typeface="+mj-lt"/>
              <a:buAutoNum type="arabicPeriod"/>
            </a:pPr>
            <a:r>
              <a:rPr lang="en-GB" sz="1200" dirty="0"/>
              <a:t>Therefore, we can say that the voltage across primary coil is divided across each turn in the coil. This same voltage is then induced in each turn of the secondary coil.</a:t>
            </a:r>
          </a:p>
          <a:p>
            <a:pPr marL="342900" indent="-342900">
              <a:buFont typeface="+mj-lt"/>
              <a:buAutoNum type="arabicPeriod"/>
            </a:pPr>
            <a:r>
              <a:rPr lang="en-GB" sz="1200" dirty="0"/>
              <a:t>Assume we have 10V across 10 turns in the primary. Each turn will have 1V across it. Therefore, 1V will be induced across each turn in the secondary coil.</a:t>
            </a:r>
          </a:p>
          <a:p>
            <a:pPr marL="342900" indent="-342900">
              <a:buFont typeface="+mj-lt"/>
              <a:buAutoNum type="arabicPeriod"/>
            </a:pPr>
            <a:r>
              <a:rPr lang="en-GB" sz="1200" dirty="0"/>
              <a:t>If there are also 10 turns in the secondary coil, the total voltage across the coil will be 10V.</a:t>
            </a:r>
          </a:p>
          <a:p>
            <a:pPr marL="342900" indent="-342900">
              <a:buFont typeface="+mj-lt"/>
              <a:buAutoNum type="arabicPeriod"/>
            </a:pPr>
            <a:r>
              <a:rPr lang="en-GB" sz="1200" dirty="0"/>
              <a:t>BUT if there are 5 turns, the voltage will be 5V; AND if there are 15 turns the voltage will be 15V</a:t>
            </a:r>
          </a:p>
          <a:p>
            <a:pPr marL="342900" indent="-342900">
              <a:buFont typeface="+mj-lt"/>
              <a:buAutoNum type="arabicPeriod"/>
            </a:pPr>
            <a:r>
              <a:rPr lang="en-GB" sz="1200" dirty="0"/>
              <a:t>We can write this mathematically like this:</a:t>
            </a:r>
          </a:p>
          <a:p>
            <a:pPr marL="800100" lvl="1" indent="-342900">
              <a:buFont typeface="+mj-lt"/>
              <a:buAutoNum type="arabicPeriod"/>
            </a:pPr>
            <a:r>
              <a:rPr lang="en-GB" sz="1200" dirty="0"/>
              <a:t>For the primary coil - V</a:t>
            </a:r>
            <a:r>
              <a:rPr lang="en-GB" sz="1200" baseline="-25000" dirty="0"/>
              <a:t>P</a:t>
            </a:r>
            <a:r>
              <a:rPr lang="en-GB" sz="1200" dirty="0"/>
              <a:t> = N</a:t>
            </a:r>
            <a:r>
              <a:rPr lang="en-GB" sz="1200" baseline="-25000" dirty="0"/>
              <a:t>P</a:t>
            </a:r>
            <a:r>
              <a:rPr lang="en-GB" sz="1200" dirty="0"/>
              <a:t> x </a:t>
            </a:r>
            <a:r>
              <a:rPr lang="en-GB" sz="1200" dirty="0" err="1"/>
              <a:t>e</a:t>
            </a:r>
            <a:r>
              <a:rPr lang="en-GB" sz="1200" baseline="-25000" dirty="0" err="1"/>
              <a:t>P</a:t>
            </a:r>
            <a:r>
              <a:rPr lang="en-GB" sz="1200" dirty="0"/>
              <a:t> (V=voltage across coil; N = number of turns; e=voltage across each turn)</a:t>
            </a:r>
          </a:p>
          <a:p>
            <a:pPr marL="800100" lvl="1" indent="-342900">
              <a:buFont typeface="+mj-lt"/>
              <a:buAutoNum type="arabicPeriod"/>
            </a:pPr>
            <a:r>
              <a:rPr lang="en-GB" sz="1200" dirty="0"/>
              <a:t>For the secondary coil - V</a:t>
            </a:r>
            <a:r>
              <a:rPr lang="en-GB" sz="1200" baseline="-25000" dirty="0"/>
              <a:t>S</a:t>
            </a:r>
            <a:r>
              <a:rPr lang="en-GB" sz="1200" dirty="0"/>
              <a:t> = N</a:t>
            </a:r>
            <a:r>
              <a:rPr lang="en-GB" sz="1200" baseline="-25000" dirty="0"/>
              <a:t>S</a:t>
            </a:r>
            <a:r>
              <a:rPr lang="en-GB" sz="1200" dirty="0"/>
              <a:t> x </a:t>
            </a:r>
            <a:r>
              <a:rPr lang="en-GB" sz="1200" dirty="0" err="1"/>
              <a:t>e</a:t>
            </a:r>
            <a:r>
              <a:rPr lang="en-GB" sz="1200" baseline="-25000" dirty="0" err="1"/>
              <a:t>S</a:t>
            </a:r>
            <a:endParaRPr lang="en-GB" sz="1200" baseline="-25000" dirty="0"/>
          </a:p>
          <a:p>
            <a:pPr marL="800100" lvl="1" indent="-342900">
              <a:buFont typeface="+mj-lt"/>
              <a:buAutoNum type="arabicPeriod"/>
            </a:pPr>
            <a:r>
              <a:rPr lang="en-GB" sz="1200" dirty="0"/>
              <a:t>But we know that </a:t>
            </a:r>
            <a:r>
              <a:rPr lang="en-GB" sz="1200" dirty="0" err="1"/>
              <a:t>e</a:t>
            </a:r>
            <a:r>
              <a:rPr lang="en-GB" sz="1200" baseline="-25000" dirty="0" err="1"/>
              <a:t>P</a:t>
            </a:r>
            <a:r>
              <a:rPr lang="en-GB" sz="1200" dirty="0"/>
              <a:t> = </a:t>
            </a:r>
            <a:r>
              <a:rPr lang="en-GB" sz="1200" dirty="0" err="1"/>
              <a:t>e</a:t>
            </a:r>
            <a:r>
              <a:rPr lang="en-GB" sz="1200" baseline="-25000" dirty="0" err="1"/>
              <a:t>S</a:t>
            </a:r>
            <a:r>
              <a:rPr lang="en-GB" sz="1200" dirty="0"/>
              <a:t> and </a:t>
            </a:r>
            <a:r>
              <a:rPr lang="en-GB" sz="1200" dirty="0" err="1"/>
              <a:t>e</a:t>
            </a:r>
            <a:r>
              <a:rPr lang="en-GB" sz="1200" baseline="-25000" dirty="0" err="1"/>
              <a:t>P</a:t>
            </a:r>
            <a:r>
              <a:rPr lang="en-GB" sz="1200" dirty="0"/>
              <a:t> = V</a:t>
            </a:r>
            <a:r>
              <a:rPr lang="en-GB" sz="1200" baseline="-25000" dirty="0"/>
              <a:t>P</a:t>
            </a:r>
            <a:r>
              <a:rPr lang="en-GB" sz="1200" dirty="0"/>
              <a:t>/N</a:t>
            </a:r>
            <a:r>
              <a:rPr lang="en-GB" sz="1200" baseline="-25000" dirty="0"/>
              <a:t>P</a:t>
            </a:r>
            <a:r>
              <a:rPr lang="en-GB" sz="1200" dirty="0"/>
              <a:t> and </a:t>
            </a:r>
            <a:r>
              <a:rPr lang="en-GB" sz="1200" dirty="0" err="1"/>
              <a:t>e</a:t>
            </a:r>
            <a:r>
              <a:rPr lang="en-GB" sz="1200" baseline="-25000" dirty="0" err="1"/>
              <a:t>S</a:t>
            </a:r>
            <a:r>
              <a:rPr lang="en-GB" sz="1200" dirty="0"/>
              <a:t> = V</a:t>
            </a:r>
            <a:r>
              <a:rPr lang="en-GB" sz="1200" baseline="-25000" dirty="0"/>
              <a:t>S</a:t>
            </a:r>
            <a:r>
              <a:rPr lang="en-GB" sz="1200" dirty="0"/>
              <a:t>/N</a:t>
            </a:r>
            <a:r>
              <a:rPr lang="en-GB" sz="1200" baseline="-25000" dirty="0"/>
              <a:t>S</a:t>
            </a:r>
          </a:p>
          <a:p>
            <a:pPr marL="800100" lvl="1" indent="-342900">
              <a:buFont typeface="+mj-lt"/>
              <a:buAutoNum type="arabicPeriod"/>
            </a:pPr>
            <a:r>
              <a:rPr lang="en-GB" sz="1200" dirty="0"/>
              <a:t>Therefore V</a:t>
            </a:r>
            <a:r>
              <a:rPr lang="en-GB" sz="1200" baseline="-25000" dirty="0"/>
              <a:t>P</a:t>
            </a:r>
            <a:r>
              <a:rPr lang="en-GB" sz="1200" dirty="0"/>
              <a:t>/N</a:t>
            </a:r>
            <a:r>
              <a:rPr lang="en-GB" sz="1200" baseline="-25000" dirty="0"/>
              <a:t>P</a:t>
            </a:r>
            <a:r>
              <a:rPr lang="en-GB" sz="1200" dirty="0"/>
              <a:t> = V</a:t>
            </a:r>
            <a:r>
              <a:rPr lang="en-GB" sz="1200" baseline="-25000" dirty="0"/>
              <a:t>S</a:t>
            </a:r>
            <a:r>
              <a:rPr lang="en-GB" sz="1200" dirty="0"/>
              <a:t>/N</a:t>
            </a:r>
            <a:r>
              <a:rPr lang="en-GB" sz="1200" baseline="-25000" dirty="0"/>
              <a:t>S</a:t>
            </a:r>
          </a:p>
          <a:p>
            <a:pPr marL="800100" lvl="1" indent="-342900">
              <a:buFont typeface="+mj-lt"/>
              <a:buAutoNum type="arabicPeriod"/>
            </a:pPr>
            <a:r>
              <a:rPr lang="en-GB" sz="1200" dirty="0"/>
              <a:t>But we can rearrange this equation to have all the turns on one side and all the voltages on the other</a:t>
            </a:r>
          </a:p>
          <a:p>
            <a:pPr marL="800100" lvl="1" indent="-342900">
              <a:buFont typeface="+mj-lt"/>
              <a:buAutoNum type="arabicPeriod"/>
            </a:pPr>
            <a:r>
              <a:rPr lang="en-GB" sz="1200" dirty="0"/>
              <a:t> V</a:t>
            </a:r>
            <a:r>
              <a:rPr lang="en-GB" sz="1200" baseline="-25000" dirty="0"/>
              <a:t>P</a:t>
            </a:r>
            <a:r>
              <a:rPr lang="en-GB" sz="1200" dirty="0"/>
              <a:t>/V</a:t>
            </a:r>
            <a:r>
              <a:rPr lang="en-GB" sz="1200" baseline="-25000" dirty="0"/>
              <a:t>S</a:t>
            </a:r>
            <a:r>
              <a:rPr lang="en-GB" sz="1200" dirty="0"/>
              <a:t> = N</a:t>
            </a:r>
            <a:r>
              <a:rPr lang="en-GB" sz="1200" baseline="-25000" dirty="0"/>
              <a:t>P</a:t>
            </a:r>
            <a:r>
              <a:rPr lang="en-GB" sz="1200" dirty="0"/>
              <a:t>/N</a:t>
            </a:r>
            <a:r>
              <a:rPr lang="en-GB" sz="1200" baseline="-25000" dirty="0"/>
              <a:t>S </a:t>
            </a:r>
            <a:r>
              <a:rPr lang="en-GB" sz="1200" dirty="0"/>
              <a:t> or V</a:t>
            </a:r>
            <a:r>
              <a:rPr lang="en-GB" sz="1200" baseline="-25000" dirty="0"/>
              <a:t>S</a:t>
            </a:r>
            <a:r>
              <a:rPr lang="en-GB" sz="1200" dirty="0"/>
              <a:t>/V</a:t>
            </a:r>
            <a:r>
              <a:rPr lang="en-GB" sz="1200" baseline="-25000" dirty="0"/>
              <a:t>P</a:t>
            </a:r>
            <a:r>
              <a:rPr lang="en-GB" sz="1200" dirty="0"/>
              <a:t> = N</a:t>
            </a:r>
            <a:r>
              <a:rPr lang="en-GB" sz="1200" baseline="-25000" dirty="0"/>
              <a:t>S</a:t>
            </a:r>
            <a:r>
              <a:rPr lang="en-GB" sz="1200" dirty="0"/>
              <a:t>/N</a:t>
            </a:r>
            <a:r>
              <a:rPr lang="en-GB" sz="1200" baseline="-25000" dirty="0"/>
              <a:t>P</a:t>
            </a:r>
          </a:p>
          <a:p>
            <a:pPr marL="800100" lvl="1" indent="-342900">
              <a:buFont typeface="+mj-lt"/>
              <a:buAutoNum type="arabicPeriod"/>
            </a:pPr>
            <a:r>
              <a:rPr lang="en-GB" sz="1200" dirty="0"/>
              <a:t>This is called the transformer equation and we use it to work out by how much a transformer changes the voltage </a:t>
            </a:r>
          </a:p>
        </p:txBody>
      </p:sp>
    </p:spTree>
    <p:custDataLst>
      <p:tags r:id="rId1"/>
    </p:custDataLst>
    <p:extLst>
      <p:ext uri="{BB962C8B-B14F-4D97-AF65-F5344CB8AC3E}">
        <p14:creationId xmlns:p14="http://schemas.microsoft.com/office/powerpoint/2010/main" val="258087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DA013D-75F1-4B49-B706-0DC35E8E0B4F}"/>
                  </a:ext>
                </a:extLst>
              </p:cNvPr>
              <p:cNvSpPr txBox="1"/>
              <p:nvPr/>
            </p:nvSpPr>
            <p:spPr>
              <a:xfrm>
                <a:off x="703958" y="1233578"/>
                <a:ext cx="7835608" cy="4884158"/>
              </a:xfrm>
              <a:prstGeom prst="rect">
                <a:avLst/>
              </a:prstGeom>
              <a:noFill/>
            </p:spPr>
            <p:txBody>
              <a:bodyPr wrap="square" rtlCol="0">
                <a:spAutoFit/>
              </a:bodyPr>
              <a:lstStyle/>
              <a:p>
                <a:r>
                  <a:rPr lang="en-GB" dirty="0"/>
                  <a:t>Create a screencast video of an expert electrician solving the problem:</a:t>
                </a:r>
              </a:p>
              <a:p>
                <a:endParaRPr lang="en-GB" dirty="0"/>
              </a:p>
              <a:p>
                <a:endParaRPr lang="en-GB" dirty="0"/>
              </a:p>
              <a:p>
                <a:endParaRPr lang="en-GB" dirty="0"/>
              </a:p>
              <a:p>
                <a:r>
                  <a:rPr lang="en-GB" dirty="0"/>
                  <a:t>We know that Np = 100, Ns = 20 and </a:t>
                </a:r>
                <a:r>
                  <a:rPr lang="en-GB" dirty="0" err="1"/>
                  <a:t>Vp</a:t>
                </a:r>
                <a:r>
                  <a:rPr lang="en-GB" dirty="0"/>
                  <a:t> = 220V. Therefore we have</a:t>
                </a:r>
              </a:p>
              <a:p>
                <a:pPr/>
                <a14:m>
                  <m:oMathPara xmlns:m="http://schemas.openxmlformats.org/officeDocument/2006/math">
                    <m:oMathParaPr>
                      <m:jc m:val="left"/>
                    </m:oMathParaPr>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20</m:t>
                          </m:r>
                        </m:num>
                        <m:den>
                          <m:r>
                            <a:rPr lang="en-US" b="0" i="1" smtClean="0">
                              <a:latin typeface="Cambria Math" panose="02040503050406030204" pitchFamily="18" charset="0"/>
                            </a:rPr>
                            <m:t>100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𝑆</m:t>
                              </m:r>
                            </m:sub>
                          </m:sSub>
                        </m:num>
                        <m:den>
                          <m:r>
                            <a:rPr lang="en-US" b="0" i="1" smtClean="0">
                              <a:latin typeface="Cambria Math" panose="02040503050406030204" pitchFamily="18" charset="0"/>
                            </a:rPr>
                            <m:t>220</m:t>
                          </m:r>
                        </m:den>
                      </m:f>
                    </m:oMath>
                  </m:oMathPara>
                </a14:m>
                <a:endParaRPr lang="en-GB" dirty="0"/>
              </a:p>
              <a:p>
                <a:r>
                  <a:rPr lang="en-GB" dirty="0"/>
                  <a:t>If we rearrange the equation, we get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𝑆</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20</m:t>
                        </m:r>
                      </m:num>
                      <m:den>
                        <m:r>
                          <a:rPr lang="en-US" b="0" i="1" smtClean="0">
                            <a:latin typeface="Cambria Math" panose="02040503050406030204" pitchFamily="18" charset="0"/>
                          </a:rPr>
                          <m:t>100</m:t>
                        </m:r>
                      </m:den>
                    </m:f>
                    <m:r>
                      <a:rPr lang="en-US" b="0" i="1" smtClean="0">
                        <a:latin typeface="Cambria Math" panose="02040503050406030204" pitchFamily="18" charset="0"/>
                        <a:ea typeface="Cambria Math" panose="02040503050406030204" pitchFamily="18" charset="0"/>
                      </a:rPr>
                      <m:t>×220=</m:t>
                    </m:r>
                  </m:oMath>
                </a14:m>
                <a:r>
                  <a:rPr lang="en-GB" dirty="0"/>
                  <a:t>44V</a:t>
                </a:r>
              </a:p>
              <a:p>
                <a:endParaRPr lang="en-GB" dirty="0"/>
              </a:p>
              <a:p>
                <a:r>
                  <a:rPr lang="en-GB" dirty="0"/>
                  <a:t>We could also say that the ratio of secondary to primary turns is 1 to 5 so the ratio of secondary to primary voltage must also be 1 to 5. In other words, if the secondary turns are 5 times less, the secondary voltage must be 5 times less i.e. 220V/5 = 44V.</a:t>
                </a:r>
              </a:p>
              <a:p>
                <a:endParaRPr lang="en-GB" dirty="0"/>
              </a:p>
              <a:p>
                <a:r>
                  <a:rPr lang="en-GB" dirty="0"/>
                  <a:t>A general principle is that the side with the greater number of turns has the higher voltage. If the primary coil has more turns than the secondary voltage will be less and visa versa.</a:t>
                </a:r>
              </a:p>
            </p:txBody>
          </p:sp>
        </mc:Choice>
        <mc:Fallback xmlns="">
          <p:sp>
            <p:nvSpPr>
              <p:cNvPr id="3" name="TextBox 2">
                <a:extLst>
                  <a:ext uri="{FF2B5EF4-FFF2-40B4-BE49-F238E27FC236}">
                    <a16:creationId xmlns:a16="http://schemas.microsoft.com/office/drawing/2014/main" id="{30DA013D-75F1-4B49-B706-0DC35E8E0B4F}"/>
                  </a:ext>
                </a:extLst>
              </p:cNvPr>
              <p:cNvSpPr txBox="1">
                <a:spLocks noRot="1" noChangeAspect="1" noMove="1" noResize="1" noEditPoints="1" noAdjustHandles="1" noChangeArrowheads="1" noChangeShapeType="1" noTextEdit="1"/>
              </p:cNvSpPr>
              <p:nvPr/>
            </p:nvSpPr>
            <p:spPr>
              <a:xfrm>
                <a:off x="703958" y="1233578"/>
                <a:ext cx="7835608" cy="4884158"/>
              </a:xfrm>
              <a:prstGeom prst="rect">
                <a:avLst/>
              </a:prstGeom>
              <a:blipFill>
                <a:blip r:embed="rId4"/>
                <a:stretch>
                  <a:fillRect l="-485" t="-259" r="-971" b="-7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7C54396-19FF-CF42-85F6-D17A5F7BD7D0}"/>
                  </a:ext>
                </a:extLst>
              </p:cNvPr>
              <p:cNvSpPr txBox="1"/>
              <p:nvPr/>
            </p:nvSpPr>
            <p:spPr>
              <a:xfrm>
                <a:off x="4036093" y="1635080"/>
                <a:ext cx="861966"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𝑁</m:t>
                              </m:r>
                            </m:e>
                            <m:sub>
                              <m:r>
                                <a:rPr lang="en-US" b="0" i="1" smtClean="0">
                                  <a:solidFill>
                                    <a:schemeClr val="tx1"/>
                                  </a:solidFill>
                                  <a:latin typeface="Cambria Math" panose="02040503050406030204" pitchFamily="18" charset="0"/>
                                </a:rPr>
                                <m:t>𝑆</m:t>
                              </m:r>
                            </m:sub>
                          </m:sSub>
                        </m:num>
                        <m:den>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𝑁</m:t>
                              </m:r>
                            </m:e>
                            <m:sub>
                              <m:r>
                                <a:rPr lang="en-US" b="0" i="1" smtClean="0">
                                  <a:solidFill>
                                    <a:schemeClr val="tx1"/>
                                  </a:solidFill>
                                  <a:latin typeface="Cambria Math" panose="02040503050406030204" pitchFamily="18" charset="0"/>
                                </a:rPr>
                                <m:t>𝑃</m:t>
                              </m:r>
                            </m:sub>
                          </m:sSub>
                        </m:den>
                      </m:f>
                      <m:r>
                        <a:rPr lang="en-US" b="0" i="1" smtClean="0">
                          <a:solidFill>
                            <a:schemeClr val="tx1"/>
                          </a:solidFill>
                          <a:latin typeface="Cambria Math" panose="02040503050406030204" pitchFamily="18" charset="0"/>
                        </a:rPr>
                        <m:t>=</m:t>
                      </m:r>
                      <m:f>
                        <m:fPr>
                          <m:ctrlPr>
                            <a:rPr lang="en-GB" i="1" smtClean="0">
                              <a:solidFill>
                                <a:schemeClr val="tx1"/>
                              </a:solidFill>
                              <a:latin typeface="Cambria Math" panose="02040503050406030204" pitchFamily="18" charset="0"/>
                            </a:rPr>
                          </m:ctrlPr>
                        </m:fPr>
                        <m:num>
                          <m:sSub>
                            <m:sSubPr>
                              <m:ctrlPr>
                                <a:rPr lang="en-GB"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𝑆</m:t>
                              </m:r>
                            </m:sub>
                          </m:sSub>
                        </m:num>
                        <m:den>
                          <m:sSub>
                            <m:sSubPr>
                              <m:ctrlPr>
                                <a:rPr lang="en-GB"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𝑃</m:t>
                              </m:r>
                            </m:sub>
                          </m:sSub>
                        </m:den>
                      </m:f>
                    </m:oMath>
                  </m:oMathPara>
                </a14:m>
                <a:endParaRPr lang="en-GB" sz="2400" dirty="0">
                  <a:solidFill>
                    <a:schemeClr val="tx1"/>
                  </a:solidFill>
                </a:endParaRPr>
              </a:p>
            </p:txBody>
          </p:sp>
        </mc:Choice>
        <mc:Fallback xmlns="">
          <p:sp>
            <p:nvSpPr>
              <p:cNvPr id="10" name="TextBox 9">
                <a:extLst>
                  <a:ext uri="{FF2B5EF4-FFF2-40B4-BE49-F238E27FC236}">
                    <a16:creationId xmlns:a16="http://schemas.microsoft.com/office/drawing/2014/main" id="{A7C54396-19FF-CF42-85F6-D17A5F7BD7D0}"/>
                  </a:ext>
                </a:extLst>
              </p:cNvPr>
              <p:cNvSpPr txBox="1">
                <a:spLocks noRot="1" noChangeAspect="1" noMove="1" noResize="1" noEditPoints="1" noAdjustHandles="1" noChangeArrowheads="1" noChangeShapeType="1" noTextEdit="1"/>
              </p:cNvSpPr>
              <p:nvPr/>
            </p:nvSpPr>
            <p:spPr>
              <a:xfrm>
                <a:off x="4036093" y="1635080"/>
                <a:ext cx="861966" cy="563872"/>
              </a:xfrm>
              <a:prstGeom prst="rect">
                <a:avLst/>
              </a:prstGeom>
              <a:blipFill>
                <a:blip r:embed="rId5"/>
                <a:stretch>
                  <a:fillRect l="-5797" t="-2222" b="-6667"/>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934311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3" name="TextBox 2">
            <a:extLst>
              <a:ext uri="{FF2B5EF4-FFF2-40B4-BE49-F238E27FC236}">
                <a16:creationId xmlns:a16="http://schemas.microsoft.com/office/drawing/2014/main" id="{30DA013D-75F1-4B49-B706-0DC35E8E0B4F}"/>
              </a:ext>
            </a:extLst>
          </p:cNvPr>
          <p:cNvSpPr txBox="1"/>
          <p:nvPr/>
        </p:nvSpPr>
        <p:spPr>
          <a:xfrm>
            <a:off x="703958" y="1233578"/>
            <a:ext cx="7835608" cy="461665"/>
          </a:xfrm>
          <a:prstGeom prst="rect">
            <a:avLst/>
          </a:prstGeom>
          <a:noFill/>
        </p:spPr>
        <p:txBody>
          <a:bodyPr wrap="square" rtlCol="0">
            <a:spAutoFit/>
          </a:bodyPr>
          <a:lstStyle/>
          <a:p>
            <a:r>
              <a:rPr lang="en-GB" sz="1200" dirty="0"/>
              <a:t>Create a screencast video of an expert electrician explaining power conservation in a transformer and what this means for currents but using the following example and calculating x, y and z by assuming that power is conserved</a:t>
            </a:r>
          </a:p>
        </p:txBody>
      </p:sp>
      <p:pic>
        <p:nvPicPr>
          <p:cNvPr id="4" name="Picture 3">
            <a:extLst>
              <a:ext uri="{FF2B5EF4-FFF2-40B4-BE49-F238E27FC236}">
                <a16:creationId xmlns:a16="http://schemas.microsoft.com/office/drawing/2014/main" id="{0F48D107-ABB8-4F4D-B8ED-A4A1BAC975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7424" y="1663997"/>
            <a:ext cx="1232980" cy="1232980"/>
          </a:xfrm>
          <a:prstGeom prst="rect">
            <a:avLst/>
          </a:prstGeom>
        </p:spPr>
      </p:pic>
      <p:sp>
        <p:nvSpPr>
          <p:cNvPr id="5" name="TextBox 4">
            <a:extLst>
              <a:ext uri="{FF2B5EF4-FFF2-40B4-BE49-F238E27FC236}">
                <a16:creationId xmlns:a16="http://schemas.microsoft.com/office/drawing/2014/main" id="{6A77655B-D8DB-2A46-AA8D-C9E59A210E65}"/>
              </a:ext>
            </a:extLst>
          </p:cNvPr>
          <p:cNvSpPr txBox="1"/>
          <p:nvPr/>
        </p:nvSpPr>
        <p:spPr>
          <a:xfrm>
            <a:off x="703958" y="2865731"/>
            <a:ext cx="7835608" cy="1384995"/>
          </a:xfrm>
          <a:prstGeom prst="rect">
            <a:avLst/>
          </a:prstGeom>
          <a:noFill/>
        </p:spPr>
        <p:txBody>
          <a:bodyPr wrap="square" rtlCol="0">
            <a:spAutoFit/>
          </a:bodyPr>
          <a:lstStyle/>
          <a:p>
            <a:r>
              <a:rPr lang="en-GB" sz="1200" b="1" dirty="0"/>
              <a:t>Primary</a:t>
            </a:r>
            <a:r>
              <a:rPr lang="en-GB" sz="1200" dirty="0"/>
              <a:t>			</a:t>
            </a:r>
            <a:r>
              <a:rPr lang="en-GB" sz="1200" b="1" dirty="0"/>
              <a:t>Secondary</a:t>
            </a:r>
          </a:p>
          <a:p>
            <a:r>
              <a:rPr lang="en-GB" sz="1200" dirty="0"/>
              <a:t>200 turns			50 turns</a:t>
            </a:r>
          </a:p>
          <a:p>
            <a:r>
              <a:rPr lang="en-GB" sz="1200" dirty="0"/>
              <a:t>400V				100V</a:t>
            </a:r>
          </a:p>
          <a:p>
            <a:r>
              <a:rPr lang="en-GB" sz="1200" dirty="0"/>
              <a:t>7A				</a:t>
            </a:r>
            <a:r>
              <a:rPr lang="en-GB" sz="1200" dirty="0" err="1"/>
              <a:t>xA</a:t>
            </a:r>
            <a:endParaRPr lang="en-GB" sz="1200" dirty="0"/>
          </a:p>
          <a:p>
            <a:r>
              <a:rPr lang="en-GB" sz="1200" dirty="0" err="1"/>
              <a:t>yW</a:t>
            </a:r>
            <a:r>
              <a:rPr lang="en-GB" sz="1200" dirty="0"/>
              <a:t>				</a:t>
            </a:r>
            <a:r>
              <a:rPr lang="en-GB" sz="1200" dirty="0" err="1"/>
              <a:t>zW</a:t>
            </a:r>
            <a:endParaRPr lang="en-GB" sz="1200" dirty="0"/>
          </a:p>
          <a:p>
            <a:endParaRPr lang="en-GB" sz="1200" dirty="0"/>
          </a:p>
          <a:p>
            <a:r>
              <a:rPr lang="en-GB" sz="1200" dirty="0"/>
              <a:t>Power is conserved – Primary power = 400V x 7A = 2,800W. Therefore secondary power = 2800W = 100V x 28A</a:t>
            </a:r>
          </a:p>
        </p:txBody>
      </p:sp>
    </p:spTree>
    <p:custDataLst>
      <p:tags r:id="rId1"/>
    </p:custDataLst>
    <p:extLst>
      <p:ext uri="{BB962C8B-B14F-4D97-AF65-F5344CB8AC3E}">
        <p14:creationId xmlns:p14="http://schemas.microsoft.com/office/powerpoint/2010/main" val="2522299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DA013D-75F1-4B49-B706-0DC35E8E0B4F}"/>
                  </a:ext>
                </a:extLst>
              </p:cNvPr>
              <p:cNvSpPr txBox="1"/>
              <p:nvPr/>
            </p:nvSpPr>
            <p:spPr>
              <a:xfrm>
                <a:off x="703958" y="1233578"/>
                <a:ext cx="9134986" cy="4214808"/>
              </a:xfrm>
              <a:prstGeom prst="rect">
                <a:avLst/>
              </a:prstGeom>
              <a:noFill/>
            </p:spPr>
            <p:txBody>
              <a:bodyPr wrap="square" rtlCol="0">
                <a:spAutoFit/>
              </a:bodyPr>
              <a:lstStyle/>
              <a:p>
                <a:r>
                  <a:rPr lang="en-GB" dirty="0"/>
                  <a:t>Create a screencast video of an expert electrician solving the problem:</a:t>
                </a:r>
              </a:p>
              <a:p>
                <a:endParaRPr lang="en-GB" dirty="0"/>
              </a:p>
              <a:p>
                <a:endParaRPr lang="en-GB" dirty="0"/>
              </a:p>
              <a:p>
                <a:endParaRPr lang="en-GB" dirty="0"/>
              </a:p>
              <a:p>
                <a:r>
                  <a:rPr lang="en-GB" dirty="0"/>
                  <a:t>a) We know that Np = 600, </a:t>
                </a:r>
                <a:r>
                  <a:rPr lang="en-GB" dirty="0" err="1"/>
                  <a:t>Vp</a:t>
                </a:r>
                <a:r>
                  <a:rPr lang="en-GB" dirty="0"/>
                  <a:t> = 220V and Vs = 16,13V and Is = 5A. Therefore, we can find Ns</a:t>
                </a:r>
              </a:p>
              <a:p>
                <a14:m>
                  <m:oMath xmlns:m="http://schemas.openxmlformats.org/officeDocument/2006/math">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num>
                      <m:den>
                        <m:r>
                          <a:rPr lang="en-US" b="0" i="1" smtClean="0">
                            <a:latin typeface="Cambria Math" panose="02040503050406030204" pitchFamily="18" charset="0"/>
                          </a:rPr>
                          <m:t>600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16,13</m:t>
                        </m:r>
                        <m:r>
                          <a:rPr lang="en-US" b="0" i="1" smtClean="0">
                            <a:latin typeface="Cambria Math" panose="02040503050406030204" pitchFamily="18" charset="0"/>
                          </a:rPr>
                          <m:t>𝑉</m:t>
                        </m:r>
                      </m:num>
                      <m:den>
                        <m:r>
                          <a:rPr lang="en-US" b="0" i="1" smtClean="0">
                            <a:latin typeface="Cambria Math" panose="02040503050406030204" pitchFamily="18" charset="0"/>
                          </a:rPr>
                          <m:t>220</m:t>
                        </m:r>
                        <m:r>
                          <a:rPr lang="en-US" b="0" i="1" smtClean="0">
                            <a:latin typeface="Cambria Math" panose="02040503050406030204" pitchFamily="18" charset="0"/>
                          </a:rPr>
                          <m:t>𝑉</m:t>
                        </m:r>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𝑆</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16,13</m:t>
                        </m:r>
                      </m:num>
                      <m:den>
                        <m:r>
                          <a:rPr lang="en-US" b="0" i="1" smtClean="0">
                            <a:latin typeface="Cambria Math" panose="02040503050406030204" pitchFamily="18" charset="0"/>
                            <a:ea typeface="Cambria Math" panose="02040503050406030204" pitchFamily="18" charset="0"/>
                          </a:rPr>
                          <m:t>220</m:t>
                        </m:r>
                      </m:den>
                    </m:f>
                    <m:r>
                      <a:rPr lang="en-US" b="0" i="1" smtClean="0">
                        <a:latin typeface="Cambria Math" panose="02040503050406030204" pitchFamily="18" charset="0"/>
                        <a:ea typeface="Cambria Math" panose="02040503050406030204" pitchFamily="18" charset="0"/>
                      </a:rPr>
                      <m:t>×600=</m:t>
                    </m:r>
                  </m:oMath>
                </a14:m>
                <a:r>
                  <a:rPr lang="en-GB" dirty="0"/>
                  <a:t>44</a:t>
                </a:r>
              </a:p>
              <a:p>
                <a:endParaRPr lang="en-GB" dirty="0"/>
              </a:p>
              <a:p>
                <a:r>
                  <a:rPr lang="en-GB" dirty="0"/>
                  <a:t>b) To work out primary current, we have to work out the total transformer power using the known secondary voltage and current -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𝑆</m:t>
                        </m:r>
                      </m:sub>
                    </m:sSub>
                    <m:r>
                      <a:rPr lang="en-GB"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𝑆</m:t>
                        </m:r>
                      </m:sub>
                    </m:sSub>
                    <m:r>
                      <a:rPr lang="en-US" b="0" i="1" smtClean="0">
                        <a:latin typeface="Cambria Math" panose="02040503050406030204" pitchFamily="18" charset="0"/>
                        <a:ea typeface="Cambria Math" panose="02040503050406030204" pitchFamily="18" charset="0"/>
                      </a:rPr>
                      <m:t>=16,13</m:t>
                    </m:r>
                    <m:r>
                      <a:rPr lang="en-US" b="0" i="1" smtClean="0">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×5</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oMath>
                </a14:m>
                <a:r>
                  <a:rPr lang="en-GB" dirty="0"/>
                  <a:t>80,65W. We assume that power is conserved so primary power is 80,64W = </a:t>
                </a:r>
                <a14:m>
                  <m:oMath xmlns:m="http://schemas.openxmlformats.org/officeDocument/2006/math">
                    <m:r>
                      <a:rPr lang="en-US" b="0" i="1" smtClean="0">
                        <a:latin typeface="Cambria Math" panose="02040503050406030204" pitchFamily="18" charset="0"/>
                      </a:rPr>
                      <m:t>220</m:t>
                    </m:r>
                    <m:r>
                      <a:rPr lang="en-US" b="0" i="1" smtClean="0">
                        <a:latin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𝑃</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𝑃</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80,64</m:t>
                        </m:r>
                        <m:r>
                          <a:rPr lang="en-US" b="0" i="1" smtClean="0">
                            <a:latin typeface="Cambria Math" panose="02040503050406030204" pitchFamily="18" charset="0"/>
                            <a:ea typeface="Cambria Math" panose="02040503050406030204" pitchFamily="18" charset="0"/>
                          </a:rPr>
                          <m:t>𝑊</m:t>
                        </m:r>
                      </m:num>
                      <m:den>
                        <m:r>
                          <a:rPr lang="en-US" b="0" i="1" smtClean="0">
                            <a:latin typeface="Cambria Math" panose="02040503050406030204" pitchFamily="18" charset="0"/>
                            <a:ea typeface="Cambria Math" panose="02040503050406030204" pitchFamily="18" charset="0"/>
                          </a:rPr>
                          <m:t>220</m:t>
                        </m:r>
                        <m:r>
                          <a:rPr lang="en-US" b="0" i="1" smtClean="0">
                            <a:latin typeface="Cambria Math" panose="02040503050406030204" pitchFamily="18" charset="0"/>
                            <a:ea typeface="Cambria Math" panose="02040503050406030204" pitchFamily="18" charset="0"/>
                          </a:rPr>
                          <m:t>𝑉</m:t>
                        </m:r>
                      </m:den>
                    </m:f>
                    <m:r>
                      <a:rPr lang="en-US" b="0" i="1" smtClean="0">
                        <a:latin typeface="Cambria Math" panose="02040503050406030204" pitchFamily="18" charset="0"/>
                        <a:ea typeface="Cambria Math" panose="02040503050406030204" pitchFamily="18" charset="0"/>
                      </a:rPr>
                      <m:t>=0,37</m:t>
                    </m:r>
                    <m:r>
                      <a:rPr lang="en-US" b="0" i="1" smtClean="0">
                        <a:latin typeface="Cambria Math" panose="02040503050406030204" pitchFamily="18" charset="0"/>
                        <a:ea typeface="Cambria Math" panose="02040503050406030204" pitchFamily="18" charset="0"/>
                      </a:rPr>
                      <m:t>𝐴</m:t>
                    </m:r>
                  </m:oMath>
                </a14:m>
                <a:endParaRPr lang="en-GB" dirty="0"/>
              </a:p>
              <a:p>
                <a:r>
                  <a:rPr lang="en-GB" dirty="0"/>
                  <a:t>c) The turns ratio is simply </a:t>
                </a:r>
                <a14:m>
                  <m:oMath xmlns:m="http://schemas.openxmlformats.org/officeDocument/2006/math">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num>
                      <m:den>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44</m:t>
                        </m:r>
                      </m:num>
                      <m:den>
                        <m:r>
                          <a:rPr lang="en-US" b="0" i="1" smtClean="0">
                            <a:latin typeface="Cambria Math" panose="02040503050406030204" pitchFamily="18" charset="0"/>
                          </a:rPr>
                          <m:t>600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150</m:t>
                        </m:r>
                      </m:den>
                    </m:f>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11:150</m:t>
                    </m:r>
                  </m:oMath>
                </a14:m>
                <a:r>
                  <a:rPr lang="en-GB" dirty="0"/>
                  <a:t>. Important to note which way around you are stating the ratio – sec to </a:t>
                </a:r>
                <a:r>
                  <a:rPr lang="en-GB" dirty="0" err="1"/>
                  <a:t>pri</a:t>
                </a:r>
                <a:r>
                  <a:rPr lang="en-GB" dirty="0"/>
                  <a:t> or </a:t>
                </a:r>
                <a:r>
                  <a:rPr lang="en-GB" dirty="0" err="1"/>
                  <a:t>pri</a:t>
                </a:r>
                <a:r>
                  <a:rPr lang="en-GB" dirty="0"/>
                  <a:t> to sec.</a:t>
                </a:r>
              </a:p>
              <a:p>
                <a:r>
                  <a:rPr lang="en-GB" dirty="0"/>
                  <a:t>d) Voltage per turn is </a:t>
                </a:r>
                <a14:m>
                  <m:oMath xmlns:m="http://schemas.openxmlformats.org/officeDocument/2006/math">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𝑃</m:t>
                            </m:r>
                          </m:sub>
                        </m:sSub>
                      </m:num>
                      <m:den>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𝑃</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220</m:t>
                        </m:r>
                      </m:num>
                      <m:den>
                        <m:r>
                          <a:rPr lang="en-US" b="0" i="1" smtClean="0">
                            <a:latin typeface="Cambria Math" panose="02040503050406030204" pitchFamily="18" charset="0"/>
                          </a:rPr>
                          <m:t>600</m:t>
                        </m:r>
                      </m:den>
                    </m:f>
                    <m:r>
                      <a:rPr lang="en-US" b="0" i="1" smtClean="0">
                        <a:latin typeface="Cambria Math" panose="02040503050406030204" pitchFamily="18" charset="0"/>
                      </a:rPr>
                      <m:t>=0,37</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GB" dirty="0"/>
                  <a:t> You could also use </a:t>
                </a:r>
                <a14:m>
                  <m:oMath xmlns:m="http://schemas.openxmlformats.org/officeDocument/2006/math">
                    <m:f>
                      <m:fPr>
                        <m:ctrlPr>
                          <a:rPr lang="en-GB" i="1" smtClean="0">
                            <a:latin typeface="Cambria Math" panose="02040503050406030204" pitchFamily="18" charset="0"/>
                          </a:rPr>
                        </m:ctrlPr>
                      </m:fPr>
                      <m:num>
                        <m:sSub>
                          <m:sSubPr>
                            <m:ctrlPr>
                              <a:rPr lang="en-GB"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𝑆</m:t>
                            </m:r>
                          </m:sub>
                        </m:sSub>
                      </m:num>
                      <m:den>
                        <m:sSub>
                          <m:sSubPr>
                            <m:ctrlPr>
                              <a:rPr lang="en-GB"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𝑆</m:t>
                            </m:r>
                          </m:sub>
                        </m:sSub>
                      </m:den>
                    </m:f>
                  </m:oMath>
                </a14:m>
                <a:r>
                  <a:rPr lang="en-GB" dirty="0"/>
                  <a:t> </a:t>
                </a:r>
              </a:p>
            </p:txBody>
          </p:sp>
        </mc:Choice>
        <mc:Fallback xmlns="">
          <p:sp>
            <p:nvSpPr>
              <p:cNvPr id="3" name="TextBox 2">
                <a:extLst>
                  <a:ext uri="{FF2B5EF4-FFF2-40B4-BE49-F238E27FC236}">
                    <a16:creationId xmlns:a16="http://schemas.microsoft.com/office/drawing/2014/main" id="{30DA013D-75F1-4B49-B706-0DC35E8E0B4F}"/>
                  </a:ext>
                </a:extLst>
              </p:cNvPr>
              <p:cNvSpPr txBox="1">
                <a:spLocks noRot="1" noChangeAspect="1" noMove="1" noResize="1" noEditPoints="1" noAdjustHandles="1" noChangeArrowheads="1" noChangeShapeType="1" noTextEdit="1"/>
              </p:cNvSpPr>
              <p:nvPr/>
            </p:nvSpPr>
            <p:spPr>
              <a:xfrm>
                <a:off x="703958" y="1233578"/>
                <a:ext cx="9134986" cy="4214808"/>
              </a:xfrm>
              <a:prstGeom prst="rect">
                <a:avLst/>
              </a:prstGeom>
              <a:blipFill>
                <a:blip r:embed="rId4"/>
                <a:stretch>
                  <a:fillRect l="-416" t="-300" r="-6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7C54396-19FF-CF42-85F6-D17A5F7BD7D0}"/>
                  </a:ext>
                </a:extLst>
              </p:cNvPr>
              <p:cNvSpPr txBox="1"/>
              <p:nvPr/>
            </p:nvSpPr>
            <p:spPr>
              <a:xfrm>
                <a:off x="3170461" y="1635080"/>
                <a:ext cx="861966"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𝑁</m:t>
                              </m:r>
                            </m:e>
                            <m:sub>
                              <m:r>
                                <a:rPr lang="en-US" b="0" i="1" smtClean="0">
                                  <a:solidFill>
                                    <a:schemeClr val="tx1"/>
                                  </a:solidFill>
                                  <a:latin typeface="Cambria Math" panose="02040503050406030204" pitchFamily="18" charset="0"/>
                                </a:rPr>
                                <m:t>𝑆</m:t>
                              </m:r>
                            </m:sub>
                          </m:sSub>
                        </m:num>
                        <m:den>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𝑁</m:t>
                              </m:r>
                            </m:e>
                            <m:sub>
                              <m:r>
                                <a:rPr lang="en-US" b="0" i="1" smtClean="0">
                                  <a:solidFill>
                                    <a:schemeClr val="tx1"/>
                                  </a:solidFill>
                                  <a:latin typeface="Cambria Math" panose="02040503050406030204" pitchFamily="18" charset="0"/>
                                </a:rPr>
                                <m:t>𝑃</m:t>
                              </m:r>
                            </m:sub>
                          </m:sSub>
                        </m:den>
                      </m:f>
                      <m:r>
                        <a:rPr lang="en-US" b="0" i="1" smtClean="0">
                          <a:solidFill>
                            <a:schemeClr val="tx1"/>
                          </a:solidFill>
                          <a:latin typeface="Cambria Math" panose="02040503050406030204" pitchFamily="18" charset="0"/>
                        </a:rPr>
                        <m:t>=</m:t>
                      </m:r>
                      <m:f>
                        <m:fPr>
                          <m:ctrlPr>
                            <a:rPr lang="en-GB" i="1" smtClean="0">
                              <a:solidFill>
                                <a:schemeClr val="tx1"/>
                              </a:solidFill>
                              <a:latin typeface="Cambria Math" panose="02040503050406030204" pitchFamily="18" charset="0"/>
                            </a:rPr>
                          </m:ctrlPr>
                        </m:fPr>
                        <m:num>
                          <m:sSub>
                            <m:sSubPr>
                              <m:ctrlPr>
                                <a:rPr lang="en-GB"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𝑆</m:t>
                              </m:r>
                            </m:sub>
                          </m:sSub>
                        </m:num>
                        <m:den>
                          <m:sSub>
                            <m:sSubPr>
                              <m:ctrlPr>
                                <a:rPr lang="en-GB"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𝑃</m:t>
                              </m:r>
                            </m:sub>
                          </m:sSub>
                        </m:den>
                      </m:f>
                    </m:oMath>
                  </m:oMathPara>
                </a14:m>
                <a:endParaRPr lang="en-GB" sz="2400" dirty="0">
                  <a:solidFill>
                    <a:schemeClr val="tx1"/>
                  </a:solidFill>
                </a:endParaRPr>
              </a:p>
            </p:txBody>
          </p:sp>
        </mc:Choice>
        <mc:Fallback xmlns="">
          <p:sp>
            <p:nvSpPr>
              <p:cNvPr id="10" name="TextBox 9">
                <a:extLst>
                  <a:ext uri="{FF2B5EF4-FFF2-40B4-BE49-F238E27FC236}">
                    <a16:creationId xmlns:a16="http://schemas.microsoft.com/office/drawing/2014/main" id="{A7C54396-19FF-CF42-85F6-D17A5F7BD7D0}"/>
                  </a:ext>
                </a:extLst>
              </p:cNvPr>
              <p:cNvSpPr txBox="1">
                <a:spLocks noRot="1" noChangeAspect="1" noMove="1" noResize="1" noEditPoints="1" noAdjustHandles="1" noChangeArrowheads="1" noChangeShapeType="1" noTextEdit="1"/>
              </p:cNvSpPr>
              <p:nvPr/>
            </p:nvSpPr>
            <p:spPr>
              <a:xfrm>
                <a:off x="3170461" y="1635080"/>
                <a:ext cx="861966" cy="563872"/>
              </a:xfrm>
              <a:prstGeom prst="rect">
                <a:avLst/>
              </a:prstGeom>
              <a:blipFill>
                <a:blip r:embed="rId5"/>
                <a:stretch>
                  <a:fillRect l="-5797" t="-2222"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533D7D-5B6A-3B4C-B277-66FD4327D4CD}"/>
                  </a:ext>
                </a:extLst>
              </p:cNvPr>
              <p:cNvSpPr txBox="1"/>
              <p:nvPr/>
            </p:nvSpPr>
            <p:spPr>
              <a:xfrm>
                <a:off x="4348729" y="1778516"/>
                <a:ext cx="15044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𝑃</m:t>
                          </m:r>
                        </m:sub>
                      </m:sSub>
                      <m:r>
                        <a:rPr lang="en-US" i="1">
                          <a:solidFill>
                            <a:schemeClr val="tx1"/>
                          </a:solidFill>
                          <a:latin typeface="Cambria Math" panose="02040503050406030204" pitchFamily="18" charset="0"/>
                          <a:ea typeface="Cambria Math" panose="02040503050406030204" pitchFamily="18" charset="0"/>
                        </a:rPr>
                        <m:t>×</m:t>
                      </m:r>
                      <m:sSub>
                        <m:sSubPr>
                          <m:ctrlPr>
                            <a:rPr lang="en-US"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𝐼</m:t>
                          </m:r>
                        </m:e>
                        <m:sub>
                          <m:r>
                            <a:rPr lang="en-US" b="0" i="1" smtClean="0">
                              <a:solidFill>
                                <a:schemeClr val="tx1"/>
                              </a:solidFill>
                              <a:latin typeface="Cambria Math" panose="02040503050406030204" pitchFamily="18" charset="0"/>
                              <a:ea typeface="Cambria Math" panose="02040503050406030204" pitchFamily="18" charset="0"/>
                            </a:rPr>
                            <m:t>𝑃</m:t>
                          </m:r>
                        </m:sub>
                      </m:sSub>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𝑉</m:t>
                          </m:r>
                        </m:e>
                        <m:sub>
                          <m:r>
                            <a:rPr lang="en-US" b="0" i="1" smtClean="0">
                              <a:solidFill>
                                <a:schemeClr val="tx1"/>
                              </a:solidFill>
                              <a:latin typeface="Cambria Math" panose="02040503050406030204" pitchFamily="18" charset="0"/>
                              <a:ea typeface="Cambria Math" panose="02040503050406030204" pitchFamily="18" charset="0"/>
                            </a:rPr>
                            <m:t>𝑆</m:t>
                          </m:r>
                        </m:sub>
                      </m:sSub>
                      <m:r>
                        <a:rPr lang="en-US" b="0" i="1" smtClean="0">
                          <a:solidFill>
                            <a:schemeClr val="tx1"/>
                          </a:solidFill>
                          <a:latin typeface="Cambria Math" panose="02040503050406030204" pitchFamily="18" charset="0"/>
                          <a:ea typeface="Cambria Math" panose="02040503050406030204" pitchFamily="18" charset="0"/>
                        </a:rPr>
                        <m:t>×</m:t>
                      </m:r>
                      <m:sSub>
                        <m:sSubPr>
                          <m:ctrlPr>
                            <a:rPr lang="en-US" b="0" i="1" smtClean="0">
                              <a:solidFill>
                                <a:schemeClr val="tx1"/>
                              </a:solidFill>
                              <a:latin typeface="Cambria Math" panose="02040503050406030204" pitchFamily="18" charset="0"/>
                              <a:ea typeface="Cambria Math" panose="02040503050406030204" pitchFamily="18" charset="0"/>
                            </a:rPr>
                          </m:ctrlPr>
                        </m:sSubPr>
                        <m:e>
                          <m:r>
                            <a:rPr lang="en-US" b="0" i="1" smtClean="0">
                              <a:solidFill>
                                <a:schemeClr val="tx1"/>
                              </a:solidFill>
                              <a:latin typeface="Cambria Math" panose="02040503050406030204" pitchFamily="18" charset="0"/>
                              <a:ea typeface="Cambria Math" panose="02040503050406030204" pitchFamily="18" charset="0"/>
                            </a:rPr>
                            <m:t>𝐼</m:t>
                          </m:r>
                        </m:e>
                        <m:sub>
                          <m:r>
                            <a:rPr lang="en-US" b="0" i="1" smtClean="0">
                              <a:solidFill>
                                <a:schemeClr val="tx1"/>
                              </a:solidFill>
                              <a:latin typeface="Cambria Math" panose="02040503050406030204" pitchFamily="18" charset="0"/>
                              <a:ea typeface="Cambria Math" panose="02040503050406030204" pitchFamily="18" charset="0"/>
                            </a:rPr>
                            <m:t>𝑆</m:t>
                          </m:r>
                        </m:sub>
                      </m:sSub>
                    </m:oMath>
                  </m:oMathPara>
                </a14:m>
                <a:endParaRPr lang="en-GB" dirty="0">
                  <a:solidFill>
                    <a:schemeClr val="tx1"/>
                  </a:solidFill>
                </a:endParaRPr>
              </a:p>
            </p:txBody>
          </p:sp>
        </mc:Choice>
        <mc:Fallback xmlns="">
          <p:sp>
            <p:nvSpPr>
              <p:cNvPr id="5" name="TextBox 4">
                <a:extLst>
                  <a:ext uri="{FF2B5EF4-FFF2-40B4-BE49-F238E27FC236}">
                    <a16:creationId xmlns:a16="http://schemas.microsoft.com/office/drawing/2014/main" id="{22533D7D-5B6A-3B4C-B277-66FD4327D4CD}"/>
                  </a:ext>
                </a:extLst>
              </p:cNvPr>
              <p:cNvSpPr txBox="1">
                <a:spLocks noRot="1" noChangeAspect="1" noMove="1" noResize="1" noEditPoints="1" noAdjustHandles="1" noChangeArrowheads="1" noChangeShapeType="1" noTextEdit="1"/>
              </p:cNvSpPr>
              <p:nvPr/>
            </p:nvSpPr>
            <p:spPr>
              <a:xfrm>
                <a:off x="4348729" y="1778516"/>
                <a:ext cx="1504451" cy="276999"/>
              </a:xfrm>
              <a:prstGeom prst="rect">
                <a:avLst/>
              </a:prstGeom>
              <a:blipFill>
                <a:blip r:embed="rId6"/>
                <a:stretch>
                  <a:fillRect l="-2500" b="-13043"/>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40317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1.2: What are Transformers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2" y="1091869"/>
            <a:ext cx="4456858" cy="3911931"/>
          </a:xfrm>
        </p:spPr>
        <p:txBody>
          <a:bodyPr>
            <a:noAutofit/>
          </a:bodyPr>
          <a:lstStyle/>
          <a:p>
            <a:pPr marL="0" indent="0" algn="just">
              <a:buNone/>
            </a:pPr>
            <a:r>
              <a:rPr lang="en-GB" sz="2400" dirty="0"/>
              <a:t>Transformers come in many sizes. Some fit into your cell phone charger. Others take up whole rooms.</a:t>
            </a:r>
          </a:p>
          <a:p>
            <a:pPr marL="0" indent="0" algn="just">
              <a:buNone/>
            </a:pPr>
            <a:r>
              <a:rPr lang="en-GB" sz="2400" dirty="0"/>
              <a:t>All transformers, however, are voltage (and hence current) changing machines. They are used to increase or decrease the voltage. But how do they do this and why is this even important? Let’s find out.</a:t>
            </a:r>
          </a:p>
        </p:txBody>
      </p:sp>
      <p:pic>
        <p:nvPicPr>
          <p:cNvPr id="4" name="Picture 3">
            <a:extLst>
              <a:ext uri="{FF2B5EF4-FFF2-40B4-BE49-F238E27FC236}">
                <a16:creationId xmlns:a16="http://schemas.microsoft.com/office/drawing/2014/main" id="{6F74E689-D333-9D4D-B99B-85C7929909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3494" y="2498163"/>
            <a:ext cx="3013089" cy="2259817"/>
          </a:xfrm>
          <a:prstGeom prst="rect">
            <a:avLst/>
          </a:prstGeom>
        </p:spPr>
      </p:pic>
      <p:pic>
        <p:nvPicPr>
          <p:cNvPr id="6" name="Picture 5">
            <a:extLst>
              <a:ext uri="{FF2B5EF4-FFF2-40B4-BE49-F238E27FC236}">
                <a16:creationId xmlns:a16="http://schemas.microsoft.com/office/drawing/2014/main" id="{A9E5BD25-9313-8C47-9D61-691D8D887A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71766" y="396799"/>
            <a:ext cx="2835134" cy="2651035"/>
          </a:xfrm>
          <a:prstGeom prst="rect">
            <a:avLst/>
          </a:prstGeom>
        </p:spPr>
      </p:pic>
    </p:spTree>
    <p:custDataLst>
      <p:tags r:id="rId1"/>
    </p:custDataLst>
    <p:extLst>
      <p:ext uri="{BB962C8B-B14F-4D97-AF65-F5344CB8AC3E}">
        <p14:creationId xmlns:p14="http://schemas.microsoft.com/office/powerpoint/2010/main" val="397407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journey of electricity</a:t>
            </a:r>
          </a:p>
        </p:txBody>
      </p:sp>
      <p:sp>
        <p:nvSpPr>
          <p:cNvPr id="3" name="Content Placeholder 2"/>
          <p:cNvSpPr>
            <a:spLocks noGrp="1"/>
          </p:cNvSpPr>
          <p:nvPr>
            <p:ph idx="1"/>
          </p:nvPr>
        </p:nvSpPr>
        <p:spPr>
          <a:xfrm>
            <a:off x="1122533" y="1091869"/>
            <a:ext cx="3329122" cy="3911931"/>
          </a:xfrm>
        </p:spPr>
        <p:txBody>
          <a:bodyPr>
            <a:noAutofit/>
          </a:bodyPr>
          <a:lstStyle/>
          <a:p>
            <a:pPr marL="0" indent="0" algn="just">
              <a:buNone/>
            </a:pPr>
            <a:r>
              <a:rPr lang="en-GB" sz="2400" dirty="0"/>
              <a:t>You may not think about it, but the electricity powering whatever device you are reading this on, probably had to travel hundreds of kilometres to get to it.</a:t>
            </a:r>
          </a:p>
        </p:txBody>
      </p:sp>
      <p:pic>
        <p:nvPicPr>
          <p:cNvPr id="5" name="Picture 4">
            <a:extLst>
              <a:ext uri="{FF2B5EF4-FFF2-40B4-BE49-F238E27FC236}">
                <a16:creationId xmlns:a16="http://schemas.microsoft.com/office/drawing/2014/main" id="{14240A2B-8BD5-5B4E-90FE-9EA43E736D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1654" y="1091869"/>
            <a:ext cx="5544753" cy="3692892"/>
          </a:xfrm>
          <a:prstGeom prst="rect">
            <a:avLst/>
          </a:prstGeom>
        </p:spPr>
      </p:pic>
      <p:sp>
        <p:nvSpPr>
          <p:cNvPr id="6" name="Rectangle 5">
            <a:extLst>
              <a:ext uri="{FF2B5EF4-FFF2-40B4-BE49-F238E27FC236}">
                <a16:creationId xmlns:a16="http://schemas.microsoft.com/office/drawing/2014/main" id="{CD2C77E4-01B1-AD48-9CC0-559595EBD016}"/>
              </a:ext>
            </a:extLst>
          </p:cNvPr>
          <p:cNvSpPr/>
          <p:nvPr/>
        </p:nvSpPr>
        <p:spPr>
          <a:xfrm>
            <a:off x="1122531" y="3599320"/>
            <a:ext cx="3062011" cy="1200329"/>
          </a:xfrm>
          <a:prstGeom prst="rect">
            <a:avLst/>
          </a:prstGeom>
          <a:solidFill>
            <a:schemeClr val="tx2">
              <a:lumMod val="40000"/>
              <a:lumOff val="60000"/>
            </a:schemeClr>
          </a:solidFill>
        </p:spPr>
        <p:txBody>
          <a:bodyPr wrap="square">
            <a:spAutoFit/>
          </a:bodyPr>
          <a:lstStyle/>
          <a:p>
            <a:r>
              <a:rPr lang="en-GB" sz="2400" i="1" dirty="0"/>
              <a:t>Click on each part of the image to find out how this happens.</a:t>
            </a:r>
          </a:p>
        </p:txBody>
      </p:sp>
      <p:pic>
        <p:nvPicPr>
          <p:cNvPr id="7" name="Graphic 6" descr="User">
            <a:extLst>
              <a:ext uri="{FF2B5EF4-FFF2-40B4-BE49-F238E27FC236}">
                <a16:creationId xmlns:a16="http://schemas.microsoft.com/office/drawing/2014/main" id="{0C4AA458-3639-5448-AA94-2732E1B19D6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3772461"/>
            <a:ext cx="854046" cy="854046"/>
          </a:xfrm>
          <a:prstGeom prst="rect">
            <a:avLst/>
          </a:prstGeom>
        </p:spPr>
      </p:pic>
    </p:spTree>
    <p:custDataLst>
      <p:tags r:id="rId1"/>
    </p:custDataLst>
    <p:extLst>
      <p:ext uri="{BB962C8B-B14F-4D97-AF65-F5344CB8AC3E}">
        <p14:creationId xmlns:p14="http://schemas.microsoft.com/office/powerpoint/2010/main" val="282504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Power stations</a:t>
            </a:r>
          </a:p>
        </p:txBody>
      </p:sp>
      <p:sp>
        <p:nvSpPr>
          <p:cNvPr id="3" name="Content Placeholder 2"/>
          <p:cNvSpPr>
            <a:spLocks noGrp="1"/>
          </p:cNvSpPr>
          <p:nvPr>
            <p:ph idx="1"/>
          </p:nvPr>
        </p:nvSpPr>
        <p:spPr>
          <a:xfrm>
            <a:off x="1122531" y="1091870"/>
            <a:ext cx="7607557" cy="2457242"/>
          </a:xfrm>
        </p:spPr>
        <p:txBody>
          <a:bodyPr>
            <a:noAutofit/>
          </a:bodyPr>
          <a:lstStyle/>
          <a:p>
            <a:pPr marL="0" indent="0" algn="just">
              <a:buNone/>
            </a:pPr>
            <a:r>
              <a:rPr lang="en-GB" sz="2400" dirty="0"/>
              <a:t>Almost all the electricity used in the world is made in a power station far from where it is needed.</a:t>
            </a:r>
          </a:p>
          <a:p>
            <a:pPr marL="0" indent="0" algn="just">
              <a:buNone/>
            </a:pPr>
            <a:endParaRPr lang="en-GB" sz="2400" dirty="0"/>
          </a:p>
          <a:p>
            <a:pPr marL="0" indent="0" algn="just">
              <a:buNone/>
            </a:pPr>
            <a:r>
              <a:rPr lang="en-GB" sz="2400" dirty="0"/>
              <a:t>Power stations in South Africa generate electricity at about 11,000V or 11kV. This is a dangerously high voltage but still too low for electricity to be sent the hundreds of kilometres to where it is needed.</a:t>
            </a:r>
          </a:p>
        </p:txBody>
      </p:sp>
    </p:spTree>
    <p:custDataLst>
      <p:tags r:id="rId1"/>
    </p:custDataLst>
    <p:extLst>
      <p:ext uri="{BB962C8B-B14F-4D97-AF65-F5344CB8AC3E}">
        <p14:creationId xmlns:p14="http://schemas.microsoft.com/office/powerpoint/2010/main" val="211583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Transformer</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22531" y="1091870"/>
                <a:ext cx="7607557" cy="3697106"/>
              </a:xfrm>
            </p:spPr>
            <p:txBody>
              <a:bodyPr>
                <a:noAutofit/>
              </a:bodyPr>
              <a:lstStyle/>
              <a:p>
                <a:pPr marL="0" indent="0" algn="just">
                  <a:buNone/>
                </a:pPr>
                <a:r>
                  <a:rPr lang="en-GB" sz="2400" dirty="0"/>
                  <a:t>Even though power stations generate electricity at 11kV, this is still not high enough to move it over long distances. A power transformer is used to change or transform the voltage to as high as 132 000V or 132kV. These transformers are called </a:t>
                </a:r>
                <a:r>
                  <a:rPr lang="en-GB" sz="2400" b="1" dirty="0"/>
                  <a:t>step-up</a:t>
                </a:r>
                <a:r>
                  <a:rPr lang="en-GB" sz="2400" dirty="0"/>
                  <a:t> transformers – they increase the voltage. But why?</a:t>
                </a:r>
              </a:p>
              <a:p>
                <a:pPr marL="0" indent="0" algn="just">
                  <a:buNone/>
                </a:pPr>
                <a:endParaRPr lang="en-GB" sz="2400" dirty="0"/>
              </a:p>
              <a:p>
                <a:pPr marL="0" indent="0" algn="just">
                  <a:buNone/>
                </a:pPr>
                <a:r>
                  <a:rPr lang="en-GB" sz="2400" dirty="0"/>
                  <a:t>We know that </a:t>
                </a:r>
                <a14:m>
                  <m:oMath xmlns:m="http://schemas.openxmlformats.org/officeDocument/2006/math">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𝐼𝑅</m:t>
                    </m:r>
                  </m:oMath>
                </a14:m>
                <a:r>
                  <a:rPr lang="en-GB" sz="2400" dirty="0"/>
                  <a:t> or </a:t>
                </a:r>
                <a14:m>
                  <m:oMath xmlns:m="http://schemas.openxmlformats.org/officeDocument/2006/math">
                    <m:r>
                      <a:rPr lang="en-US" sz="2400" i="1">
                        <a:latin typeface="Cambria Math" panose="02040503050406030204" pitchFamily="18" charset="0"/>
                      </a:rPr>
                      <m:t>𝑅</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𝑉</m:t>
                        </m:r>
                      </m:num>
                      <m:den>
                        <m:r>
                          <a:rPr lang="en-US" sz="2400" i="1">
                            <a:latin typeface="Cambria Math" panose="02040503050406030204" pitchFamily="18" charset="0"/>
                          </a:rPr>
                          <m:t>𝐼</m:t>
                        </m:r>
                      </m:den>
                    </m:f>
                    <m:r>
                      <a:rPr lang="en-US" sz="2400" b="0" i="0" smtClean="0">
                        <a:latin typeface="Cambria Math" panose="02040503050406030204" pitchFamily="18" charset="0"/>
                      </a:rPr>
                      <m:t> </m:t>
                    </m:r>
                  </m:oMath>
                </a14:m>
                <a:r>
                  <a:rPr lang="en-GB" sz="2400" dirty="0"/>
                  <a:t>and that P (power) = VI. So for the same amount of power (or electrical energy) , if we increase the voltage, we decrease the current.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22531" y="1091870"/>
                <a:ext cx="7607557" cy="3697106"/>
              </a:xfrm>
              <a:blipFill>
                <a:blip r:embed="rId4"/>
                <a:stretch>
                  <a:fillRect l="-1167" t="-1712" r="-1333" b="-376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9909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National transmission lines</a:t>
            </a:r>
          </a:p>
        </p:txBody>
      </p:sp>
      <p:sp>
        <p:nvSpPr>
          <p:cNvPr id="3" name="Content Placeholder 2"/>
          <p:cNvSpPr>
            <a:spLocks noGrp="1"/>
          </p:cNvSpPr>
          <p:nvPr>
            <p:ph idx="1"/>
          </p:nvPr>
        </p:nvSpPr>
        <p:spPr>
          <a:xfrm>
            <a:off x="1122531" y="1091870"/>
            <a:ext cx="7607557" cy="3697106"/>
          </a:xfrm>
        </p:spPr>
        <p:txBody>
          <a:bodyPr>
            <a:noAutofit/>
          </a:bodyPr>
          <a:lstStyle/>
          <a:p>
            <a:pPr marL="0" indent="0" algn="just">
              <a:buNone/>
            </a:pPr>
            <a:r>
              <a:rPr lang="en-GB" sz="2400" dirty="0"/>
              <a:t>By making the voltage very high, the current that needs to flow through the transmission lines is relatively small. This means that far thinner (and cheaper) cables can be used to carry the same amount of power.</a:t>
            </a:r>
          </a:p>
          <a:p>
            <a:pPr marL="0" indent="0" algn="just">
              <a:buNone/>
            </a:pPr>
            <a:r>
              <a:rPr lang="en-GB" sz="2400" dirty="0"/>
              <a:t>A smaller current also means less electrical energy is lost due to the resistance of the cables.</a:t>
            </a:r>
          </a:p>
          <a:p>
            <a:pPr marL="0" indent="0" algn="just">
              <a:buNone/>
            </a:pPr>
            <a:r>
              <a:rPr lang="en-GB" sz="2400" dirty="0"/>
              <a:t>Lastly, very high voltages give the electricity the force it needs to travel long distances.</a:t>
            </a:r>
          </a:p>
          <a:p>
            <a:pPr marL="0" indent="0" algn="just">
              <a:buNone/>
            </a:pPr>
            <a:r>
              <a:rPr lang="en-GB" sz="2400" dirty="0"/>
              <a:t>Win! Win! Win!</a:t>
            </a:r>
          </a:p>
        </p:txBody>
      </p:sp>
    </p:spTree>
    <p:custDataLst>
      <p:tags r:id="rId1"/>
    </p:custDataLst>
    <p:extLst>
      <p:ext uri="{BB962C8B-B14F-4D97-AF65-F5344CB8AC3E}">
        <p14:creationId xmlns:p14="http://schemas.microsoft.com/office/powerpoint/2010/main" val="27909538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28360</TotalTime>
  <Words>3536</Words>
  <Application>Microsoft Macintosh PowerPoint</Application>
  <PresentationFormat>Custom</PresentationFormat>
  <Paragraphs>312</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 Math</vt:lpstr>
      <vt:lpstr>Open Sans</vt:lpstr>
      <vt:lpstr>Office Theme</vt:lpstr>
      <vt:lpstr>Transformers</vt:lpstr>
      <vt:lpstr>Assumed prior learning</vt:lpstr>
      <vt:lpstr>Outcomes</vt:lpstr>
      <vt:lpstr>Unit 1.2: What are Transformers</vt:lpstr>
      <vt:lpstr>Introduction</vt:lpstr>
      <vt:lpstr>The journey of electricity</vt:lpstr>
      <vt:lpstr>Power stations</vt:lpstr>
      <vt:lpstr>Transformer</vt:lpstr>
      <vt:lpstr>National transmission lines</vt:lpstr>
      <vt:lpstr>Substation</vt:lpstr>
      <vt:lpstr>Houses, shops and other buildings</vt:lpstr>
      <vt:lpstr>Essential transformers</vt:lpstr>
      <vt:lpstr>Transformer action</vt:lpstr>
      <vt:lpstr>Its all in the turns</vt:lpstr>
      <vt:lpstr>The transformer equation</vt:lpstr>
      <vt:lpstr>The transformer equation</vt:lpstr>
      <vt:lpstr>Your turn (pun intended!!)</vt:lpstr>
      <vt:lpstr>Question 1</vt:lpstr>
      <vt:lpstr>Question 2</vt:lpstr>
      <vt:lpstr>Question 3</vt:lpstr>
      <vt:lpstr>Question 4</vt:lpstr>
      <vt:lpstr>Step-up and step-down</vt:lpstr>
      <vt:lpstr>A note on transformer current</vt:lpstr>
      <vt:lpstr>Step-up and step-down</vt:lpstr>
      <vt:lpstr>Conserving power</vt:lpstr>
      <vt:lpstr>Another example</vt:lpstr>
      <vt:lpstr>Power to you (pun intended…again!)</vt:lpstr>
      <vt:lpstr>Question 1</vt:lpstr>
      <vt:lpstr>A quick summary</vt:lpstr>
      <vt:lpstr>Conclusion</vt:lpstr>
      <vt:lpstr>Video Briefing – Vid01</vt:lpstr>
      <vt:lpstr>Video Briefing – Vid02</vt:lpstr>
      <vt:lpstr>Video Briefing – Vid03</vt:lpstr>
      <vt:lpstr>Video Briefing – Vid04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796</cp:revision>
  <dcterms:created xsi:type="dcterms:W3CDTF">2018-02-02T12:07:09Z</dcterms:created>
  <dcterms:modified xsi:type="dcterms:W3CDTF">2019-01-10T13:12:03Z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