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4.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3"/>
  </p:notesMasterIdLst>
  <p:sldIdLst>
    <p:sldId id="256" r:id="rId2"/>
    <p:sldId id="309" r:id="rId3"/>
    <p:sldId id="268" r:id="rId4"/>
    <p:sldId id="278" r:id="rId5"/>
    <p:sldId id="525" r:id="rId6"/>
    <p:sldId id="571" r:id="rId7"/>
    <p:sldId id="612" r:id="rId8"/>
    <p:sldId id="603" r:id="rId9"/>
    <p:sldId id="606" r:id="rId10"/>
    <p:sldId id="605" r:id="rId11"/>
    <p:sldId id="604" r:id="rId12"/>
    <p:sldId id="607" r:id="rId13"/>
    <p:sldId id="608" r:id="rId14"/>
    <p:sldId id="609" r:id="rId15"/>
    <p:sldId id="610" r:id="rId16"/>
    <p:sldId id="611" r:id="rId17"/>
    <p:sldId id="613" r:id="rId18"/>
    <p:sldId id="528" r:id="rId19"/>
    <p:sldId id="529" r:id="rId20"/>
    <p:sldId id="615" r:id="rId21"/>
    <p:sldId id="630" r:id="rId22"/>
    <p:sldId id="622" r:id="rId23"/>
    <p:sldId id="623" r:id="rId24"/>
    <p:sldId id="626" r:id="rId25"/>
    <p:sldId id="627" r:id="rId26"/>
    <p:sldId id="628" r:id="rId27"/>
    <p:sldId id="629" r:id="rId28"/>
    <p:sldId id="631" r:id="rId29"/>
    <p:sldId id="634" r:id="rId30"/>
    <p:sldId id="632" r:id="rId31"/>
    <p:sldId id="579" r:id="rId32"/>
    <p:sldId id="616" r:id="rId33"/>
    <p:sldId id="617" r:id="rId34"/>
    <p:sldId id="633" r:id="rId35"/>
    <p:sldId id="618" r:id="rId36"/>
    <p:sldId id="619" r:id="rId37"/>
    <p:sldId id="620" r:id="rId38"/>
    <p:sldId id="621" r:id="rId39"/>
    <p:sldId id="624" r:id="rId40"/>
    <p:sldId id="625" r:id="rId41"/>
    <p:sldId id="635" r:id="rId42"/>
  </p:sldIdLst>
  <p:sldSz cx="10239375" cy="500380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71"/>
            <p14:sldId id="612"/>
            <p14:sldId id="603"/>
            <p14:sldId id="606"/>
            <p14:sldId id="605"/>
            <p14:sldId id="604"/>
            <p14:sldId id="607"/>
            <p14:sldId id="608"/>
            <p14:sldId id="609"/>
            <p14:sldId id="610"/>
            <p14:sldId id="611"/>
            <p14:sldId id="613"/>
            <p14:sldId id="528"/>
            <p14:sldId id="529"/>
            <p14:sldId id="615"/>
            <p14:sldId id="630"/>
            <p14:sldId id="622"/>
            <p14:sldId id="623"/>
            <p14:sldId id="626"/>
            <p14:sldId id="627"/>
            <p14:sldId id="628"/>
            <p14:sldId id="629"/>
            <p14:sldId id="631"/>
            <p14:sldId id="634"/>
            <p14:sldId id="632"/>
          </p14:sldIdLst>
        </p14:section>
        <p14:section name="Appendix" id="{61A5EB1E-5BAC-224D-8F20-5D1D8E086C2B}">
          <p14:sldIdLst>
            <p14:sldId id="579"/>
            <p14:sldId id="616"/>
            <p14:sldId id="617"/>
            <p14:sldId id="633"/>
            <p14:sldId id="618"/>
            <p14:sldId id="619"/>
            <p14:sldId id="620"/>
            <p14:sldId id="621"/>
            <p14:sldId id="624"/>
            <p14:sldId id="625"/>
            <p14:sldId id="63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43"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4"/>
    <p:restoredTop sz="76510" autoAdjust="0"/>
  </p:normalViewPr>
  <p:slideViewPr>
    <p:cSldViewPr snapToGrid="0" snapToObjects="1">
      <p:cViewPr varScale="1">
        <p:scale>
          <a:sx n="119" d="100"/>
          <a:sy n="119"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6T20:27:48.264" idx="143">
    <p:pos x="6092" y="732"/>
    <p:text>Img02</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05T15:51:36.121" idx="140">
    <p:pos x="3729" y="1211"/>
    <p:text>Button01</p:text>
    <p:extLst>
      <p:ext uri="{C676402C-5697-4E1C-873F-D02D1690AC5C}">
        <p15:threadingInfo xmlns:p15="http://schemas.microsoft.com/office/powerpoint/2012/main" timeZoneBias="-120"/>
      </p:ext>
    </p:extLst>
  </p:cm>
  <p:cm authorId="1" dt="2018-09-05T15:54:52.463" idx="141">
    <p:pos x="6180" y="761"/>
    <p:text>Button02</p:text>
    <p:extLst>
      <p:ext uri="{C676402C-5697-4E1C-873F-D02D1690AC5C}">
        <p15:threadingInfo xmlns:p15="http://schemas.microsoft.com/office/powerpoint/2012/main" timeZoneBias="-120"/>
      </p:ext>
    </p:extLst>
  </p:cm>
  <p:cm authorId="1" dt="2018-09-05T15:55:01.324" idx="142">
    <p:pos x="5536" y="1660"/>
    <p:text>Button03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9-05T15:51:36.121" idx="140">
    <p:pos x="1464" y="2237"/>
    <p:text>Button01</p:text>
    <p:extLst>
      <p:ext uri="{C676402C-5697-4E1C-873F-D02D1690AC5C}">
        <p15:threadingInfo xmlns:p15="http://schemas.microsoft.com/office/powerpoint/2012/main" timeZoneBias="-120"/>
      </p:ext>
    </p:extLst>
  </p:cm>
  <p:cm authorId="1" dt="2018-09-05T15:54:52.463" idx="141">
    <p:pos x="3554" y="2001"/>
    <p:text>Button02</p:text>
    <p:extLst>
      <p:ext uri="{C676402C-5697-4E1C-873F-D02D1690AC5C}">
        <p15:threadingInfo xmlns:p15="http://schemas.microsoft.com/office/powerpoint/2012/main" timeZoneBias="-120"/>
      </p:ext>
    </p:extLst>
  </p:cm>
  <p:cm authorId="1" dt="2018-09-05T15:55:01.324" idx="142">
    <p:pos x="2627" y="1992"/>
    <p:text>Button03</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9-05T15:51:36.121" idx="140">
    <p:pos x="3729" y="1211"/>
    <p:text>Button01</p:text>
    <p:extLst>
      <p:ext uri="{C676402C-5697-4E1C-873F-D02D1690AC5C}">
        <p15:threadingInfo xmlns:p15="http://schemas.microsoft.com/office/powerpoint/2012/main" timeZoneBias="-120"/>
      </p:ext>
    </p:extLst>
  </p:cm>
  <p:cm authorId="1" dt="2018-09-05T15:54:52.463" idx="141">
    <p:pos x="6180" y="761"/>
    <p:text>Button02</p:text>
    <p:extLst>
      <p:ext uri="{C676402C-5697-4E1C-873F-D02D1690AC5C}">
        <p15:threadingInfo xmlns:p15="http://schemas.microsoft.com/office/powerpoint/2012/main" timeZoneBias="-120"/>
      </p:ext>
    </p:extLst>
  </p:cm>
  <p:cm authorId="1" dt="2018-09-05T15:55:01.324" idx="142">
    <p:pos x="5536" y="1660"/>
    <p:text>Button03</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“N is the synchronous speed of the motor in Revolutions per Minute (RPM). This tells us how quickly the stator magnetic field spins.”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“f is the supply voltage frequency in hertz (Hz).”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“p is the number of pairs of poles in the stator.”</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30538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55821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vid05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65117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on click, play Vid01 </a:t>
            </a:r>
            <a:r>
              <a:rPr lang="en-US" dirty="0" err="1"/>
              <a:t>fullscreen</a:t>
            </a:r>
            <a:r>
              <a:rPr lang="en-US" dirty="0"/>
              <a:t> (see appendix)</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663661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 = 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 is not correct. A 4-pole motor connected to a 60Hz supply will have a synchronous speed of 60 x 120 / 6 = 1,200rpm. Doing the same calculation for a8 pole motor, gives synchronous speeds of 900rpm.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Well done. That is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That is not correct. A 4-pole motor connected to a 60Hz supply will have a synchronous speed of 60 x 120 / 6 = 1,200rpm. Doing the same calculation for a8 pole motor, gives synchronous speeds of 900rpm.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fewer poles a motor has, the fast it runs.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That is not correct. It looks like you might have used the wrong equation. You need to multiply the frequency by 120 if you divide by the number of poles per phase. If you divide by the number of pole pairs THEN you multiply the frequency by 60.</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89437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picture of a hybrid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27376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slide 18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slide 19 as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904394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star connection – </a:t>
            </a:r>
            <a:r>
              <a:rPr lang="en-US" dirty="0" err="1"/>
              <a:t>colour</a:t>
            </a:r>
            <a:r>
              <a:rPr lang="en-US" dirty="0"/>
              <a:t> coded like this one and also orientated like the symbol “Y” and including the symbol</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69490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delta connection – </a:t>
            </a:r>
            <a:r>
              <a:rPr lang="en-US" dirty="0" err="1"/>
              <a:t>colour</a:t>
            </a:r>
            <a:r>
              <a:rPr lang="en-US" dirty="0"/>
              <a:t> coded like this one and including the symbol</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01056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play Vid02 full screen.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01872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play Vid02 full screen.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678151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play Vid03 full screen.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53904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play Vid03 full screen.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52985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slide 24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slide 25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open slide 26 as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60271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image of a constant-kilowatt lathe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352979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of a constant-torque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444013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image of a variable torque, variable kilowatt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494835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www.revolvy.com</a:t>
            </a:r>
            <a:r>
              <a:rPr lang="en-US" dirty="0"/>
              <a:t>/page/</a:t>
            </a:r>
            <a:r>
              <a:rPr lang="en-US" dirty="0" err="1"/>
              <a:t>Dahlander</a:t>
            </a:r>
            <a:r>
              <a:rPr lang="en-US" dirty="0"/>
              <a:t>-pole-changing-motor</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478706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891055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44231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482576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778374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68307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340170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713195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806686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307445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363613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88587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pole changing or a three phase two-speed induction motor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cdn.pixabay.com</a:t>
            </a:r>
            <a:r>
              <a:rPr lang="en-US" dirty="0"/>
              <a:t>/photo/2015/03/18/02/17/crane-678609_960_720.jpg</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39035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box replace the number with the following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ventilation fans with a high and low speed for different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lifts with a higher “rush hour” speed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 conveyor belt with a higher speed for heavy loading</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81288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“N is the synchronous speed of the motor in Revolutions per Minute (RPM). This tells us how quickly the stator magnetic field spins.”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“f is the supply voltage frequency in hertz (Hz).”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“p is the number of pairs of poles in the stator.”</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57151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“S is slip, calculated as a percentage.”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“N</a:t>
            </a:r>
            <a:r>
              <a:rPr lang="en-US" baseline="-25000" dirty="0"/>
              <a:t>S</a:t>
            </a:r>
            <a:r>
              <a:rPr lang="en-US" dirty="0"/>
              <a:t> is synchronous speed, in rpm.”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“N</a:t>
            </a:r>
            <a:r>
              <a:rPr lang="en-US" baseline="-25000" dirty="0"/>
              <a:t>R </a:t>
            </a:r>
            <a:r>
              <a:rPr lang="en-US" dirty="0"/>
              <a:t>is the rotor speed, in rpm.”</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29593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“N</a:t>
            </a:r>
            <a:r>
              <a:rPr lang="en-US" baseline="-25000" dirty="0"/>
              <a:t>S</a:t>
            </a:r>
            <a:r>
              <a:rPr lang="en-US" dirty="0"/>
              <a:t> is the synchronous speed of the motor in Revolutions per Minute (RPM). This tells us how quickly the stator magnetic field spins.”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“f is the supply voltage frequency in hertz (Hz).”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“p is the number of pairs of poles in the stator.”</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534334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8.tif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9.tif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hyperlink" Target="https://www.revolvy.com/page/Harmonic-distortion" TargetMode="External"/><Relationship Id="rId4" Type="http://schemas.openxmlformats.org/officeDocument/2006/relationships/hyperlink" Target="https://www.revolvy.com/page/Variable-frequency-drive"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hyperlink" Target="http://www1.labvolt.com/publications/datasheets/current2/dsa8223.pdf" TargetMode="External"/><Relationship Id="rId2" Type="http://schemas.openxmlformats.org/officeDocument/2006/relationships/hyperlink" Target="http://www.elkmotor.com.tr/EN/two-speed-dahlender-winding-types.pdf" TargetMode="External"/><Relationship Id="rId1" Type="http://schemas.openxmlformats.org/officeDocument/2006/relationships/slideLayout" Target="../slideLayouts/slideLayout2.xml"/><Relationship Id="rId5" Type="http://schemas.openxmlformats.org/officeDocument/2006/relationships/hyperlink" Target="https://www.quora.com/What-is-the-electrical-circuit-diagram-for-pole-changing-speed-control-method" TargetMode="External"/><Relationship Id="rId4" Type="http://schemas.openxmlformats.org/officeDocument/2006/relationships/hyperlink" Target="https://hackaday.io/project/655-arduino-based-dahlander-switch/details"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9.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0.xml"/><Relationship Id="rId5" Type="http://schemas.openxmlformats.org/officeDocument/2006/relationships/image" Target="../media/image16.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 Id="rId5" Type="http://schemas.openxmlformats.org/officeDocument/2006/relationships/image" Target="../media/image18.png"/><Relationship Id="rId4" Type="http://schemas.openxmlformats.org/officeDocument/2006/relationships/hyperlink" Target="https://circuitglobe.com/pole-changing-method.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omments" Target="../comments/comment1.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5: Connecting and Starting Three Phase Pole Changing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can we change a motor’s speed?</a:t>
            </a:r>
          </a:p>
        </p:txBody>
      </p:sp>
      <p:sp>
        <p:nvSpPr>
          <p:cNvPr id="3" name="Content Placeholder 2"/>
          <p:cNvSpPr>
            <a:spLocks noGrp="1"/>
          </p:cNvSpPr>
          <p:nvPr>
            <p:ph idx="1"/>
          </p:nvPr>
        </p:nvSpPr>
        <p:spPr>
          <a:xfrm>
            <a:off x="1122532" y="1091869"/>
            <a:ext cx="4317374" cy="3480131"/>
          </a:xfrm>
        </p:spPr>
        <p:txBody>
          <a:bodyPr>
            <a:noAutofit/>
          </a:bodyPr>
          <a:lstStyle/>
          <a:p>
            <a:pPr marL="0" indent="0" algn="just">
              <a:buNone/>
            </a:pPr>
            <a:r>
              <a:rPr lang="en-GB" sz="2400" dirty="0"/>
              <a:t>It follows logically that if we change a motor’s synchronous speed (the speed of rotation of the stator magnetic field), we will also change the rotor speed.</a:t>
            </a:r>
          </a:p>
          <a:p>
            <a:pPr marL="0" indent="0" algn="just">
              <a:buNone/>
            </a:pPr>
            <a:endParaRPr lang="en-GB" sz="2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B5D3CD-043A-764F-A7EA-F55A204C2BC2}"/>
                  </a:ext>
                </a:extLst>
              </p:cNvPr>
              <p:cNvSpPr txBox="1"/>
              <p:nvPr/>
            </p:nvSpPr>
            <p:spPr>
              <a:xfrm>
                <a:off x="5528878" y="1499941"/>
                <a:ext cx="4705455" cy="2101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600" b="0" i="1" smtClean="0">
                              <a:latin typeface="Cambria Math" panose="02040503050406030204" pitchFamily="18" charset="0"/>
                            </a:rPr>
                          </m:ctrlPr>
                        </m:sSubPr>
                        <m:e>
                          <m:r>
                            <a:rPr lang="en-US" sz="6600" b="0" i="1" smtClean="0">
                              <a:latin typeface="Cambria Math" panose="02040503050406030204" pitchFamily="18" charset="0"/>
                            </a:rPr>
                            <m:t>𝑁</m:t>
                          </m:r>
                        </m:e>
                        <m:sub>
                          <m:r>
                            <a:rPr lang="en-US" sz="6600" b="0" i="1" smtClean="0">
                              <a:latin typeface="Cambria Math" panose="02040503050406030204" pitchFamily="18" charset="0"/>
                            </a:rPr>
                            <m:t>𝑆</m:t>
                          </m:r>
                        </m:sub>
                      </m:sSub>
                      <m:r>
                        <a:rPr lang="en-US" sz="6600" b="0" i="1" smtClean="0">
                          <a:latin typeface="Cambria Math" panose="02040503050406030204" pitchFamily="18" charset="0"/>
                        </a:rPr>
                        <m:t>=</m:t>
                      </m:r>
                      <m:f>
                        <m:fPr>
                          <m:ctrlPr>
                            <a:rPr lang="en-US" sz="6600" b="0" i="1" smtClean="0">
                              <a:latin typeface="Cambria Math" panose="02040503050406030204" pitchFamily="18" charset="0"/>
                            </a:rPr>
                          </m:ctrlPr>
                        </m:fPr>
                        <m:num>
                          <m:r>
                            <a:rPr lang="en-US" sz="6600" b="0" i="1" smtClean="0">
                              <a:latin typeface="Cambria Math" panose="02040503050406030204" pitchFamily="18" charset="0"/>
                            </a:rPr>
                            <m:t>120</m:t>
                          </m:r>
                          <m:r>
                            <a:rPr lang="en-US" sz="6600" b="0" i="1" smtClean="0">
                              <a:latin typeface="Cambria Math" panose="02040503050406030204" pitchFamily="18" charset="0"/>
                              <a:ea typeface="Cambria Math" panose="02040503050406030204" pitchFamily="18" charset="0"/>
                            </a:rPr>
                            <m:t>×</m:t>
                          </m:r>
                          <m:r>
                            <a:rPr lang="en-US" sz="6600" b="0" i="1" smtClean="0">
                              <a:latin typeface="Cambria Math" panose="02040503050406030204" pitchFamily="18" charset="0"/>
                              <a:ea typeface="Cambria Math" panose="02040503050406030204" pitchFamily="18" charset="0"/>
                            </a:rPr>
                            <m:t>𝑓</m:t>
                          </m:r>
                        </m:num>
                        <m:den>
                          <m:r>
                            <a:rPr lang="en-US" sz="6600" b="0" i="1" smtClean="0">
                              <a:latin typeface="Cambria Math" panose="02040503050406030204" pitchFamily="18" charset="0"/>
                            </a:rPr>
                            <m:t>𝑝</m:t>
                          </m:r>
                        </m:den>
                      </m:f>
                    </m:oMath>
                  </m:oMathPara>
                </a14:m>
                <a:endParaRPr lang="en-GB" sz="6600" dirty="0"/>
              </a:p>
            </p:txBody>
          </p:sp>
        </mc:Choice>
        <mc:Fallback xmlns="">
          <p:sp>
            <p:nvSpPr>
              <p:cNvPr id="4" name="TextBox 3">
                <a:extLst>
                  <a:ext uri="{FF2B5EF4-FFF2-40B4-BE49-F238E27FC236}">
                    <a16:creationId xmlns:a16="http://schemas.microsoft.com/office/drawing/2014/main" id="{92B5D3CD-043A-764F-A7EA-F55A204C2BC2}"/>
                  </a:ext>
                </a:extLst>
              </p:cNvPr>
              <p:cNvSpPr txBox="1">
                <a:spLocks noRot="1" noChangeAspect="1" noMove="1" noResize="1" noEditPoints="1" noAdjustHandles="1" noChangeArrowheads="1" noChangeShapeType="1" noTextEdit="1"/>
              </p:cNvSpPr>
              <p:nvPr/>
            </p:nvSpPr>
            <p:spPr>
              <a:xfrm>
                <a:off x="5528878" y="1499941"/>
                <a:ext cx="4705455" cy="2101922"/>
              </a:xfrm>
              <a:prstGeom prst="rect">
                <a:avLst/>
              </a:prstGeom>
              <a:blipFill>
                <a:blip r:embed="rId4"/>
                <a:stretch>
                  <a:fillRect l="-3226" t="-2994" r="-5108" b="-12575"/>
                </a:stretch>
              </a:blipFill>
            </p:spPr>
            <p:txBody>
              <a:bodyPr/>
              <a:lstStyle/>
              <a:p>
                <a:r>
                  <a:rPr lang="en-GB">
                    <a:noFill/>
                  </a:rPr>
                  <a:t> </a:t>
                </a:r>
              </a:p>
            </p:txBody>
          </p:sp>
        </mc:Fallback>
      </mc:AlternateContent>
      <p:pic>
        <p:nvPicPr>
          <p:cNvPr id="10" name="Graphic 9" descr="Head with Gears">
            <a:extLst>
              <a:ext uri="{FF2B5EF4-FFF2-40B4-BE49-F238E27FC236}">
                <a16:creationId xmlns:a16="http://schemas.microsoft.com/office/drawing/2014/main" id="{6EA97F5E-BEA9-B940-A3AB-F0CF765EB5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160" y="3346558"/>
            <a:ext cx="914400" cy="914400"/>
          </a:xfrm>
          <a:prstGeom prst="rect">
            <a:avLst/>
          </a:prstGeom>
        </p:spPr>
      </p:pic>
      <p:sp>
        <p:nvSpPr>
          <p:cNvPr id="7" name="Rectangle 6">
            <a:extLst>
              <a:ext uri="{FF2B5EF4-FFF2-40B4-BE49-F238E27FC236}">
                <a16:creationId xmlns:a16="http://schemas.microsoft.com/office/drawing/2014/main" id="{66E23650-B5AA-7E4E-9995-411F8EE05C2F}"/>
              </a:ext>
            </a:extLst>
          </p:cNvPr>
          <p:cNvSpPr/>
          <p:nvPr/>
        </p:nvSpPr>
        <p:spPr>
          <a:xfrm>
            <a:off x="1122533" y="3429961"/>
            <a:ext cx="4217564" cy="1200329"/>
          </a:xfrm>
          <a:prstGeom prst="rect">
            <a:avLst/>
          </a:prstGeom>
          <a:solidFill>
            <a:schemeClr val="tx2">
              <a:lumMod val="40000"/>
              <a:lumOff val="60000"/>
            </a:schemeClr>
          </a:solidFill>
        </p:spPr>
        <p:txBody>
          <a:bodyPr wrap="square">
            <a:spAutoFit/>
          </a:bodyPr>
          <a:lstStyle/>
          <a:p>
            <a:pPr algn="just"/>
            <a:r>
              <a:rPr lang="en-GB" sz="2400" dirty="0"/>
              <a:t>Look at the equation again and think how we could change a motor’s synchronous speed?</a:t>
            </a:r>
          </a:p>
        </p:txBody>
      </p:sp>
    </p:spTree>
    <p:custDataLst>
      <p:tags r:id="rId1"/>
    </p:custDataLst>
    <p:extLst>
      <p:ext uri="{BB962C8B-B14F-4D97-AF65-F5344CB8AC3E}">
        <p14:creationId xmlns:p14="http://schemas.microsoft.com/office/powerpoint/2010/main" val="324425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Changing speed</a:t>
            </a:r>
          </a:p>
        </p:txBody>
      </p:sp>
      <p:sp>
        <p:nvSpPr>
          <p:cNvPr id="3" name="Content Placeholder 2"/>
          <p:cNvSpPr>
            <a:spLocks noGrp="1"/>
          </p:cNvSpPr>
          <p:nvPr>
            <p:ph idx="1"/>
          </p:nvPr>
        </p:nvSpPr>
        <p:spPr>
          <a:xfrm>
            <a:off x="1122532" y="1091869"/>
            <a:ext cx="4317374" cy="3480131"/>
          </a:xfrm>
        </p:spPr>
        <p:txBody>
          <a:bodyPr>
            <a:noAutofit/>
          </a:bodyPr>
          <a:lstStyle/>
          <a:p>
            <a:pPr marL="0" indent="0" algn="just">
              <a:buNone/>
            </a:pPr>
            <a:r>
              <a:rPr lang="en-GB" sz="2400" dirty="0"/>
              <a:t>We can change the speed of an induction motor by changing the </a:t>
            </a:r>
            <a:r>
              <a:rPr lang="en-GB" sz="2400" b="1" dirty="0"/>
              <a:t>frequency</a:t>
            </a:r>
            <a:r>
              <a:rPr lang="en-GB" sz="2400" dirty="0"/>
              <a:t> of the supply, but this is difficult and expensive.</a:t>
            </a:r>
          </a:p>
          <a:p>
            <a:pPr marL="0" indent="0" algn="just">
              <a:buNone/>
            </a:pPr>
            <a:r>
              <a:rPr lang="en-GB" sz="2400" dirty="0"/>
              <a:t>The other way is to change the number of </a:t>
            </a:r>
            <a:r>
              <a:rPr lang="en-GB" sz="2400" b="1" dirty="0"/>
              <a:t>poles</a:t>
            </a:r>
            <a:r>
              <a:rPr lang="en-GB" sz="2400" dirty="0"/>
              <a:t> the motor has.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B5D3CD-043A-764F-A7EA-F55A204C2BC2}"/>
                  </a:ext>
                </a:extLst>
              </p:cNvPr>
              <p:cNvSpPr txBox="1"/>
              <p:nvPr/>
            </p:nvSpPr>
            <p:spPr>
              <a:xfrm>
                <a:off x="5528878" y="1499941"/>
                <a:ext cx="4705455" cy="2101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600" b="0" i="1" smtClean="0">
                              <a:latin typeface="Cambria Math" panose="02040503050406030204" pitchFamily="18" charset="0"/>
                            </a:rPr>
                          </m:ctrlPr>
                        </m:sSubPr>
                        <m:e>
                          <m:r>
                            <a:rPr lang="en-US" sz="6600" b="0" i="1" smtClean="0">
                              <a:latin typeface="Cambria Math" panose="02040503050406030204" pitchFamily="18" charset="0"/>
                            </a:rPr>
                            <m:t>𝑁</m:t>
                          </m:r>
                        </m:e>
                        <m:sub>
                          <m:r>
                            <a:rPr lang="en-US" sz="6600" b="0" i="1" smtClean="0">
                              <a:latin typeface="Cambria Math" panose="02040503050406030204" pitchFamily="18" charset="0"/>
                            </a:rPr>
                            <m:t>𝑆</m:t>
                          </m:r>
                        </m:sub>
                      </m:sSub>
                      <m:r>
                        <a:rPr lang="en-US" sz="6600" b="0" i="1" smtClean="0">
                          <a:latin typeface="Cambria Math" panose="02040503050406030204" pitchFamily="18" charset="0"/>
                        </a:rPr>
                        <m:t>=</m:t>
                      </m:r>
                      <m:f>
                        <m:fPr>
                          <m:ctrlPr>
                            <a:rPr lang="en-US" sz="6600" b="0" i="1" smtClean="0">
                              <a:latin typeface="Cambria Math" panose="02040503050406030204" pitchFamily="18" charset="0"/>
                            </a:rPr>
                          </m:ctrlPr>
                        </m:fPr>
                        <m:num>
                          <m:r>
                            <a:rPr lang="en-US" sz="6600" b="0" i="1" smtClean="0">
                              <a:latin typeface="Cambria Math" panose="02040503050406030204" pitchFamily="18" charset="0"/>
                            </a:rPr>
                            <m:t>120</m:t>
                          </m:r>
                          <m:r>
                            <a:rPr lang="en-US" sz="6600" b="0" i="1" smtClean="0">
                              <a:latin typeface="Cambria Math" panose="02040503050406030204" pitchFamily="18" charset="0"/>
                              <a:ea typeface="Cambria Math" panose="02040503050406030204" pitchFamily="18" charset="0"/>
                            </a:rPr>
                            <m:t>×</m:t>
                          </m:r>
                          <m:r>
                            <a:rPr lang="en-US" sz="6600" b="0" i="1" smtClean="0">
                              <a:latin typeface="Cambria Math" panose="02040503050406030204" pitchFamily="18" charset="0"/>
                              <a:ea typeface="Cambria Math" panose="02040503050406030204" pitchFamily="18" charset="0"/>
                            </a:rPr>
                            <m:t>𝑓</m:t>
                          </m:r>
                        </m:num>
                        <m:den>
                          <m:r>
                            <a:rPr lang="en-US" sz="6600" b="0" i="1" smtClean="0">
                              <a:latin typeface="Cambria Math" panose="02040503050406030204" pitchFamily="18" charset="0"/>
                            </a:rPr>
                            <m:t>𝑝</m:t>
                          </m:r>
                        </m:den>
                      </m:f>
                    </m:oMath>
                  </m:oMathPara>
                </a14:m>
                <a:endParaRPr lang="en-GB" sz="6600" dirty="0"/>
              </a:p>
            </p:txBody>
          </p:sp>
        </mc:Choice>
        <mc:Fallback xmlns="">
          <p:sp>
            <p:nvSpPr>
              <p:cNvPr id="4" name="TextBox 3">
                <a:extLst>
                  <a:ext uri="{FF2B5EF4-FFF2-40B4-BE49-F238E27FC236}">
                    <a16:creationId xmlns:a16="http://schemas.microsoft.com/office/drawing/2014/main" id="{92B5D3CD-043A-764F-A7EA-F55A204C2BC2}"/>
                  </a:ext>
                </a:extLst>
              </p:cNvPr>
              <p:cNvSpPr txBox="1">
                <a:spLocks noRot="1" noChangeAspect="1" noMove="1" noResize="1" noEditPoints="1" noAdjustHandles="1" noChangeArrowheads="1" noChangeShapeType="1" noTextEdit="1"/>
              </p:cNvSpPr>
              <p:nvPr/>
            </p:nvSpPr>
            <p:spPr>
              <a:xfrm>
                <a:off x="5528878" y="1499941"/>
                <a:ext cx="4705455" cy="2101922"/>
              </a:xfrm>
              <a:prstGeom prst="rect">
                <a:avLst/>
              </a:prstGeom>
              <a:blipFill>
                <a:blip r:embed="rId4"/>
                <a:stretch>
                  <a:fillRect l="-3226" t="-2994" r="-5108" b="-12575"/>
                </a:stretch>
              </a:blipFill>
            </p:spPr>
            <p:txBody>
              <a:bodyPr/>
              <a:lstStyle/>
              <a:p>
                <a:r>
                  <a:rPr lang="en-GB">
                    <a:noFill/>
                  </a:rPr>
                  <a:t> </a:t>
                </a:r>
              </a:p>
            </p:txBody>
          </p:sp>
        </mc:Fallback>
      </mc:AlternateContent>
      <p:pic>
        <p:nvPicPr>
          <p:cNvPr id="8" name="Graphic 7" descr="Head with Gears">
            <a:extLst>
              <a:ext uri="{FF2B5EF4-FFF2-40B4-BE49-F238E27FC236}">
                <a16:creationId xmlns:a16="http://schemas.microsoft.com/office/drawing/2014/main" id="{14A94C11-C035-AD49-B5FF-03169EAEF1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160" y="3346558"/>
            <a:ext cx="914400" cy="914400"/>
          </a:xfrm>
          <a:prstGeom prst="rect">
            <a:avLst/>
          </a:prstGeom>
        </p:spPr>
      </p:pic>
      <p:sp>
        <p:nvSpPr>
          <p:cNvPr id="6" name="Rectangle 5">
            <a:extLst>
              <a:ext uri="{FF2B5EF4-FFF2-40B4-BE49-F238E27FC236}">
                <a16:creationId xmlns:a16="http://schemas.microsoft.com/office/drawing/2014/main" id="{3D8CC1F1-564A-1743-B01F-4A935525764E}"/>
              </a:ext>
            </a:extLst>
          </p:cNvPr>
          <p:cNvSpPr/>
          <p:nvPr/>
        </p:nvSpPr>
        <p:spPr>
          <a:xfrm>
            <a:off x="1172437" y="3371671"/>
            <a:ext cx="4217564" cy="1200329"/>
          </a:xfrm>
          <a:prstGeom prst="rect">
            <a:avLst/>
          </a:prstGeom>
          <a:solidFill>
            <a:schemeClr val="tx2">
              <a:lumMod val="40000"/>
              <a:lumOff val="60000"/>
            </a:schemeClr>
          </a:solidFill>
        </p:spPr>
        <p:txBody>
          <a:bodyPr wrap="square">
            <a:spAutoFit/>
          </a:bodyPr>
          <a:lstStyle/>
          <a:p>
            <a:pPr algn="just"/>
            <a:r>
              <a:rPr lang="en-GB" sz="2400" dirty="0"/>
              <a:t>What happens to the speed of a motor if we double the number of poles?</a:t>
            </a:r>
          </a:p>
        </p:txBody>
      </p:sp>
    </p:spTree>
    <p:custDataLst>
      <p:tags r:id="rId1"/>
    </p:custDataLst>
    <p:extLst>
      <p:ext uri="{BB962C8B-B14F-4D97-AF65-F5344CB8AC3E}">
        <p14:creationId xmlns:p14="http://schemas.microsoft.com/office/powerpoint/2010/main" val="39160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about voltage?</a:t>
            </a:r>
          </a:p>
        </p:txBody>
      </p:sp>
      <p:sp>
        <p:nvSpPr>
          <p:cNvPr id="3" name="Content Placeholder 2"/>
          <p:cNvSpPr>
            <a:spLocks noGrp="1"/>
          </p:cNvSpPr>
          <p:nvPr>
            <p:ph idx="1"/>
          </p:nvPr>
        </p:nvSpPr>
        <p:spPr>
          <a:xfrm>
            <a:off x="1122532" y="1091869"/>
            <a:ext cx="4317374" cy="3480131"/>
          </a:xfrm>
        </p:spPr>
        <p:txBody>
          <a:bodyPr>
            <a:noAutofit/>
          </a:bodyPr>
          <a:lstStyle/>
          <a:p>
            <a:pPr marL="0" indent="0" algn="just">
              <a:buNone/>
            </a:pPr>
            <a:r>
              <a:rPr lang="en-GB" sz="2400" dirty="0"/>
              <a:t>If we look at the equation, we can see that the synchronous speed of a motor is not affected by the supply voltage.</a:t>
            </a:r>
          </a:p>
          <a:p>
            <a:pPr marL="0" indent="0" algn="just">
              <a:buNone/>
            </a:pPr>
            <a:endParaRPr lang="en-GB" sz="2400" dirty="0"/>
          </a:p>
          <a:p>
            <a:pPr marL="0" indent="0" algn="just">
              <a:buNone/>
            </a:pPr>
            <a:r>
              <a:rPr lang="en-GB" sz="2400" dirty="0"/>
              <a:t>The voltage does affect the motor’s power and torque, however. Torque is proportional to V</a:t>
            </a:r>
            <a:r>
              <a:rPr lang="en-GB" sz="2400" baseline="30000" dirty="0"/>
              <a:t>2</a:t>
            </a:r>
            <a:r>
              <a:rPr lang="en-GB" sz="2400" dirty="0"/>
              <a:t>. If we double the voltage, we increase the torque 4 times.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2249E4-FEFD-DD41-9B55-213D08D501CA}"/>
                  </a:ext>
                </a:extLst>
              </p:cNvPr>
              <p:cNvSpPr txBox="1"/>
              <p:nvPr/>
            </p:nvSpPr>
            <p:spPr>
              <a:xfrm>
                <a:off x="5528878" y="1499941"/>
                <a:ext cx="4705455" cy="2101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600" b="0" i="1" smtClean="0">
                              <a:latin typeface="Cambria Math" panose="02040503050406030204" pitchFamily="18" charset="0"/>
                            </a:rPr>
                          </m:ctrlPr>
                        </m:sSubPr>
                        <m:e>
                          <m:r>
                            <a:rPr lang="en-US" sz="6600" b="0" i="1" smtClean="0">
                              <a:latin typeface="Cambria Math" panose="02040503050406030204" pitchFamily="18" charset="0"/>
                            </a:rPr>
                            <m:t>𝑁</m:t>
                          </m:r>
                        </m:e>
                        <m:sub>
                          <m:r>
                            <a:rPr lang="en-US" sz="6600" b="0" i="1" smtClean="0">
                              <a:latin typeface="Cambria Math" panose="02040503050406030204" pitchFamily="18" charset="0"/>
                            </a:rPr>
                            <m:t>𝑆</m:t>
                          </m:r>
                        </m:sub>
                      </m:sSub>
                      <m:r>
                        <a:rPr lang="en-US" sz="6600" b="0" i="1" smtClean="0">
                          <a:latin typeface="Cambria Math" panose="02040503050406030204" pitchFamily="18" charset="0"/>
                        </a:rPr>
                        <m:t>=</m:t>
                      </m:r>
                      <m:f>
                        <m:fPr>
                          <m:ctrlPr>
                            <a:rPr lang="en-US" sz="6600" b="0" i="1" smtClean="0">
                              <a:latin typeface="Cambria Math" panose="02040503050406030204" pitchFamily="18" charset="0"/>
                            </a:rPr>
                          </m:ctrlPr>
                        </m:fPr>
                        <m:num>
                          <m:r>
                            <a:rPr lang="en-US" sz="6600" b="0" i="1" smtClean="0">
                              <a:latin typeface="Cambria Math" panose="02040503050406030204" pitchFamily="18" charset="0"/>
                            </a:rPr>
                            <m:t>120</m:t>
                          </m:r>
                          <m:r>
                            <a:rPr lang="en-US" sz="6600" b="0" i="1" smtClean="0">
                              <a:latin typeface="Cambria Math" panose="02040503050406030204" pitchFamily="18" charset="0"/>
                              <a:ea typeface="Cambria Math" panose="02040503050406030204" pitchFamily="18" charset="0"/>
                            </a:rPr>
                            <m:t>×</m:t>
                          </m:r>
                          <m:r>
                            <a:rPr lang="en-US" sz="6600" b="0" i="1" smtClean="0">
                              <a:latin typeface="Cambria Math" panose="02040503050406030204" pitchFamily="18" charset="0"/>
                              <a:ea typeface="Cambria Math" panose="02040503050406030204" pitchFamily="18" charset="0"/>
                            </a:rPr>
                            <m:t>𝑓</m:t>
                          </m:r>
                        </m:num>
                        <m:den>
                          <m:r>
                            <a:rPr lang="en-US" sz="6600" b="0" i="1" smtClean="0">
                              <a:latin typeface="Cambria Math" panose="02040503050406030204" pitchFamily="18" charset="0"/>
                            </a:rPr>
                            <m:t>𝑝</m:t>
                          </m:r>
                        </m:den>
                      </m:f>
                    </m:oMath>
                  </m:oMathPara>
                </a14:m>
                <a:endParaRPr lang="en-GB" sz="6600" dirty="0"/>
              </a:p>
            </p:txBody>
          </p:sp>
        </mc:Choice>
        <mc:Fallback xmlns="">
          <p:sp>
            <p:nvSpPr>
              <p:cNvPr id="6" name="TextBox 5">
                <a:extLst>
                  <a:ext uri="{FF2B5EF4-FFF2-40B4-BE49-F238E27FC236}">
                    <a16:creationId xmlns:a16="http://schemas.microsoft.com/office/drawing/2014/main" id="{5B2249E4-FEFD-DD41-9B55-213D08D501CA}"/>
                  </a:ext>
                </a:extLst>
              </p:cNvPr>
              <p:cNvSpPr txBox="1">
                <a:spLocks noRot="1" noChangeAspect="1" noMove="1" noResize="1" noEditPoints="1" noAdjustHandles="1" noChangeArrowheads="1" noChangeShapeType="1" noTextEdit="1"/>
              </p:cNvSpPr>
              <p:nvPr/>
            </p:nvSpPr>
            <p:spPr>
              <a:xfrm>
                <a:off x="5528878" y="1499941"/>
                <a:ext cx="4705455" cy="2101922"/>
              </a:xfrm>
              <a:prstGeom prst="rect">
                <a:avLst/>
              </a:prstGeom>
              <a:blipFill>
                <a:blip r:embed="rId4"/>
                <a:stretch>
                  <a:fillRect l="-3226" t="-2994" r="-5108" b="-12575"/>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46303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pole-changing motor</a:t>
            </a:r>
          </a:p>
        </p:txBody>
      </p:sp>
      <p:sp>
        <p:nvSpPr>
          <p:cNvPr id="3" name="Content Placeholder 2"/>
          <p:cNvSpPr>
            <a:spLocks noGrp="1"/>
          </p:cNvSpPr>
          <p:nvPr>
            <p:ph idx="1"/>
          </p:nvPr>
        </p:nvSpPr>
        <p:spPr>
          <a:xfrm>
            <a:off x="1122532" y="1091869"/>
            <a:ext cx="4754012" cy="3911931"/>
          </a:xfrm>
        </p:spPr>
        <p:txBody>
          <a:bodyPr>
            <a:noAutofit/>
          </a:bodyPr>
          <a:lstStyle/>
          <a:p>
            <a:pPr marL="0" indent="0" algn="just">
              <a:buNone/>
            </a:pPr>
            <a:r>
              <a:rPr lang="en-GB" sz="2400" dirty="0"/>
              <a:t>So the easiest and cheapest way of changing a motor’s speed is to change its number of </a:t>
            </a:r>
            <a:r>
              <a:rPr lang="en-GB" sz="2400"/>
              <a:t>poles. Pole-changing </a:t>
            </a:r>
            <a:r>
              <a:rPr lang="en-GB" sz="2400" dirty="0"/>
              <a:t>motors allow you to do just that.</a:t>
            </a:r>
          </a:p>
          <a:p>
            <a:pPr marL="0" indent="0" algn="just">
              <a:buNone/>
            </a:pPr>
            <a:r>
              <a:rPr lang="en-GB" sz="2400" dirty="0"/>
              <a:t>These motors are designed to run with one or two sets of poles, the second set of poles being activated when low speed operation is required. Thus, slow speed is always half of high speed.</a:t>
            </a:r>
          </a:p>
        </p:txBody>
      </p:sp>
      <p:sp>
        <p:nvSpPr>
          <p:cNvPr id="5" name="Rectangle 4">
            <a:extLst>
              <a:ext uri="{FF2B5EF4-FFF2-40B4-BE49-F238E27FC236}">
                <a16:creationId xmlns:a16="http://schemas.microsoft.com/office/drawing/2014/main" id="{12E8BE23-24FA-3143-AD8C-C2F4A584C784}"/>
              </a:ext>
            </a:extLst>
          </p:cNvPr>
          <p:cNvSpPr/>
          <p:nvPr/>
        </p:nvSpPr>
        <p:spPr>
          <a:xfrm>
            <a:off x="6119386" y="1091868"/>
            <a:ext cx="3831696" cy="3541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Vid05</a:t>
            </a:r>
          </a:p>
        </p:txBody>
      </p:sp>
    </p:spTree>
    <p:custDataLst>
      <p:tags r:id="rId1"/>
    </p:custDataLst>
    <p:extLst>
      <p:ext uri="{BB962C8B-B14F-4D97-AF65-F5344CB8AC3E}">
        <p14:creationId xmlns:p14="http://schemas.microsoft.com/office/powerpoint/2010/main" val="125321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example</a:t>
            </a:r>
          </a:p>
        </p:txBody>
      </p:sp>
      <p:sp>
        <p:nvSpPr>
          <p:cNvPr id="3" name="Content Placeholder 2"/>
          <p:cNvSpPr>
            <a:spLocks noGrp="1"/>
          </p:cNvSpPr>
          <p:nvPr>
            <p:ph idx="1"/>
          </p:nvPr>
        </p:nvSpPr>
        <p:spPr>
          <a:xfrm>
            <a:off x="1122532" y="1091870"/>
            <a:ext cx="3883422" cy="2100782"/>
          </a:xfrm>
        </p:spPr>
        <p:txBody>
          <a:bodyPr>
            <a:noAutofit/>
          </a:bodyPr>
          <a:lstStyle/>
          <a:p>
            <a:pPr marL="0" indent="0" algn="just">
              <a:buNone/>
            </a:pPr>
            <a:r>
              <a:rPr lang="en-GB" sz="2400" dirty="0"/>
              <a:t>A dual speed motor that can be connected to run with 2 poles or 4 poles is connected to a 50Hz supply. If the slip is 4%, what 2 rotor speeds can this motor produce?</a:t>
            </a:r>
          </a:p>
        </p:txBody>
      </p:sp>
      <p:sp>
        <p:nvSpPr>
          <p:cNvPr id="5" name="Rectangle 4">
            <a:extLst>
              <a:ext uri="{FF2B5EF4-FFF2-40B4-BE49-F238E27FC236}">
                <a16:creationId xmlns:a16="http://schemas.microsoft.com/office/drawing/2014/main" id="{12E8BE23-24FA-3143-AD8C-C2F4A584C784}"/>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6" name="Graphic 5" descr="User">
            <a:extLst>
              <a:ext uri="{FF2B5EF4-FFF2-40B4-BE49-F238E27FC236}">
                <a16:creationId xmlns:a16="http://schemas.microsoft.com/office/drawing/2014/main" id="{4EB17707-A1F4-0E4E-ABA1-0B1C207EECC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445456"/>
            <a:ext cx="854046" cy="854046"/>
          </a:xfrm>
          <a:prstGeom prst="rect">
            <a:avLst/>
          </a:prstGeom>
        </p:spPr>
      </p:pic>
      <p:sp>
        <p:nvSpPr>
          <p:cNvPr id="7" name="Rectangle 6">
            <a:extLst>
              <a:ext uri="{FF2B5EF4-FFF2-40B4-BE49-F238E27FC236}">
                <a16:creationId xmlns:a16="http://schemas.microsoft.com/office/drawing/2014/main" id="{31C42A2D-7F10-B748-A384-C305301B43DF}"/>
              </a:ext>
            </a:extLst>
          </p:cNvPr>
          <p:cNvSpPr/>
          <p:nvPr/>
        </p:nvSpPr>
        <p:spPr>
          <a:xfrm>
            <a:off x="1154143" y="3191648"/>
            <a:ext cx="3851811" cy="1569660"/>
          </a:xfrm>
          <a:prstGeom prst="rect">
            <a:avLst/>
          </a:prstGeom>
          <a:solidFill>
            <a:schemeClr val="tx2">
              <a:lumMod val="40000"/>
              <a:lumOff val="60000"/>
            </a:schemeClr>
          </a:solidFill>
        </p:spPr>
        <p:txBody>
          <a:bodyPr wrap="square">
            <a:spAutoFit/>
          </a:bodyPr>
          <a:lstStyle/>
          <a:p>
            <a:pPr algn="just"/>
            <a:r>
              <a:rPr lang="en-GB" sz="2400" dirty="0"/>
              <a:t>Try answer this question on your own first and then watch the video to see the solution.</a:t>
            </a:r>
          </a:p>
        </p:txBody>
      </p:sp>
    </p:spTree>
    <p:custDataLst>
      <p:tags r:id="rId1"/>
    </p:custDataLst>
    <p:extLst>
      <p:ext uri="{BB962C8B-B14F-4D97-AF65-F5344CB8AC3E}">
        <p14:creationId xmlns:p14="http://schemas.microsoft.com/office/powerpoint/2010/main" val="9115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Dual-winding motors</a:t>
            </a:r>
          </a:p>
        </p:txBody>
      </p:sp>
      <p:sp>
        <p:nvSpPr>
          <p:cNvPr id="3" name="Content Placeholder 2"/>
          <p:cNvSpPr>
            <a:spLocks noGrp="1"/>
          </p:cNvSpPr>
          <p:nvPr>
            <p:ph idx="1"/>
          </p:nvPr>
        </p:nvSpPr>
        <p:spPr>
          <a:xfrm>
            <a:off x="1122532" y="1091870"/>
            <a:ext cx="7607556" cy="3790096"/>
          </a:xfrm>
        </p:spPr>
        <p:txBody>
          <a:bodyPr>
            <a:noAutofit/>
          </a:bodyPr>
          <a:lstStyle/>
          <a:p>
            <a:pPr marL="0" indent="0" algn="just">
              <a:buNone/>
            </a:pPr>
            <a:r>
              <a:rPr lang="en-GB" sz="2400" dirty="0"/>
              <a:t>Some motors allow 2 speeds by having 2 separate windings. These are called dual-winding motors. If such a motor, able to be connected for 6- or 8-pole operation, is connected to a 60Hz supply, what synchronous speeds can it be made to run at?</a:t>
            </a:r>
          </a:p>
          <a:p>
            <a:pPr marL="0" indent="0" algn="just">
              <a:buNone/>
            </a:pPr>
            <a:endParaRPr lang="en-GB" sz="2400" dirty="0"/>
          </a:p>
          <a:p>
            <a:pPr marL="457200" indent="-457200" algn="just">
              <a:buFont typeface="+mj-lt"/>
              <a:buAutoNum type="alphaLcParenR"/>
            </a:pPr>
            <a:r>
              <a:rPr lang="en-GB" sz="2400" dirty="0"/>
              <a:t>1,000rpm and 500rpm respectively</a:t>
            </a:r>
          </a:p>
          <a:p>
            <a:pPr marL="457200" indent="-457200" algn="just">
              <a:buFont typeface="+mj-lt"/>
              <a:buAutoNum type="alphaLcParenR"/>
            </a:pPr>
            <a:r>
              <a:rPr lang="en-GB" sz="2400" dirty="0"/>
              <a:t>1,200rpm and 900rpm respectively</a:t>
            </a:r>
          </a:p>
          <a:p>
            <a:pPr marL="457200" indent="-457200" algn="just">
              <a:buFont typeface="+mj-lt"/>
              <a:buAutoNum type="alphaLcParenR"/>
            </a:pPr>
            <a:r>
              <a:rPr lang="en-GB" sz="2400" dirty="0"/>
              <a:t>600rpm and 1,200rpm respectively</a:t>
            </a:r>
          </a:p>
          <a:p>
            <a:pPr marL="457200" indent="-457200" algn="just">
              <a:buFont typeface="+mj-lt"/>
              <a:buAutoNum type="alphaLcParenR"/>
            </a:pPr>
            <a:r>
              <a:rPr lang="en-GB" sz="2400" dirty="0"/>
              <a:t>600rpm and 300rpm respectively</a:t>
            </a:r>
          </a:p>
        </p:txBody>
      </p:sp>
    </p:spTree>
    <p:custDataLst>
      <p:tags r:id="rId1"/>
    </p:custDataLst>
    <p:extLst>
      <p:ext uri="{BB962C8B-B14F-4D97-AF65-F5344CB8AC3E}">
        <p14:creationId xmlns:p14="http://schemas.microsoft.com/office/powerpoint/2010/main" val="293344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note on hybrid motors</a:t>
            </a:r>
          </a:p>
        </p:txBody>
      </p:sp>
      <p:sp>
        <p:nvSpPr>
          <p:cNvPr id="3" name="Content Placeholder 2"/>
          <p:cNvSpPr>
            <a:spLocks noGrp="1"/>
          </p:cNvSpPr>
          <p:nvPr>
            <p:ph idx="1"/>
          </p:nvPr>
        </p:nvSpPr>
        <p:spPr>
          <a:xfrm>
            <a:off x="1122532" y="1091870"/>
            <a:ext cx="3883422" cy="3573120"/>
          </a:xfrm>
        </p:spPr>
        <p:txBody>
          <a:bodyPr>
            <a:noAutofit/>
          </a:bodyPr>
          <a:lstStyle/>
          <a:p>
            <a:pPr marL="0" indent="0" algn="just">
              <a:buNone/>
            </a:pPr>
            <a:r>
              <a:rPr lang="en-GB" sz="2400" dirty="0"/>
              <a:t>Single winding pole changing motors are more commonly used than two winding dual rotor motors because they are simpler to control.</a:t>
            </a:r>
          </a:p>
          <a:p>
            <a:pPr marL="0" indent="0" algn="just">
              <a:buNone/>
            </a:pPr>
            <a:r>
              <a:rPr lang="en-GB" sz="2400" dirty="0"/>
              <a:t>A </a:t>
            </a:r>
            <a:r>
              <a:rPr lang="en-GB" sz="2400" b="1" dirty="0"/>
              <a:t>hybrid motor </a:t>
            </a:r>
            <a:r>
              <a:rPr lang="en-GB" sz="2400" dirty="0"/>
              <a:t>combines both types and is therefore able to produce 4 different speeds. These are quite rare because of their cost.</a:t>
            </a:r>
          </a:p>
        </p:txBody>
      </p:sp>
      <p:sp>
        <p:nvSpPr>
          <p:cNvPr id="4" name="Rectangle 3">
            <a:extLst>
              <a:ext uri="{FF2B5EF4-FFF2-40B4-BE49-F238E27FC236}">
                <a16:creationId xmlns:a16="http://schemas.microsoft.com/office/drawing/2014/main" id="{61E00F88-A04D-B744-A0A2-0BB06F58EBF7}"/>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Tree>
    <p:custDataLst>
      <p:tags r:id="rId1"/>
    </p:custDataLst>
    <p:extLst>
      <p:ext uri="{BB962C8B-B14F-4D97-AF65-F5344CB8AC3E}">
        <p14:creationId xmlns:p14="http://schemas.microsoft.com/office/powerpoint/2010/main" val="157120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Star or delta?</a:t>
            </a:r>
          </a:p>
        </p:txBody>
      </p:sp>
      <p:sp>
        <p:nvSpPr>
          <p:cNvPr id="3" name="Content Placeholder 2"/>
          <p:cNvSpPr>
            <a:spLocks noGrp="1"/>
          </p:cNvSpPr>
          <p:nvPr>
            <p:ph idx="1"/>
          </p:nvPr>
        </p:nvSpPr>
        <p:spPr>
          <a:xfrm>
            <a:off x="1122531" y="1091870"/>
            <a:ext cx="7607555" cy="1567325"/>
          </a:xfrm>
        </p:spPr>
        <p:txBody>
          <a:bodyPr>
            <a:noAutofit/>
          </a:bodyPr>
          <a:lstStyle/>
          <a:p>
            <a:pPr marL="0" indent="0" algn="just">
              <a:buNone/>
            </a:pPr>
            <a:r>
              <a:rPr lang="en-GB" sz="2400" dirty="0"/>
              <a:t>Just like single speed induction motors, the coils of 2-speed motors can be connected in either star or delta configuration. Connecting the motor in one or the other changes how the motor performs. The windings of the coils are also positioned differently in the stator, as we will see.</a:t>
            </a:r>
          </a:p>
        </p:txBody>
      </p:sp>
      <p:sp>
        <p:nvSpPr>
          <p:cNvPr id="4" name="Rectangle 3">
            <a:extLst>
              <a:ext uri="{FF2B5EF4-FFF2-40B4-BE49-F238E27FC236}">
                <a16:creationId xmlns:a16="http://schemas.microsoft.com/office/drawing/2014/main" id="{37E1A77F-A6BE-1748-9831-58B5E7F9884C}"/>
              </a:ext>
            </a:extLst>
          </p:cNvPr>
          <p:cNvSpPr/>
          <p:nvPr/>
        </p:nvSpPr>
        <p:spPr>
          <a:xfrm>
            <a:off x="1057330" y="3809139"/>
            <a:ext cx="370505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Star Connections</a:t>
            </a:r>
          </a:p>
        </p:txBody>
      </p:sp>
      <p:sp>
        <p:nvSpPr>
          <p:cNvPr id="5" name="Rectangle 4">
            <a:extLst>
              <a:ext uri="{FF2B5EF4-FFF2-40B4-BE49-F238E27FC236}">
                <a16:creationId xmlns:a16="http://schemas.microsoft.com/office/drawing/2014/main" id="{4269E218-3158-084B-BD59-AC550204B5A6}"/>
              </a:ext>
            </a:extLst>
          </p:cNvPr>
          <p:cNvSpPr/>
          <p:nvPr/>
        </p:nvSpPr>
        <p:spPr>
          <a:xfrm>
            <a:off x="5025036" y="3809139"/>
            <a:ext cx="3705051"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Delta Connections</a:t>
            </a:r>
            <a:endParaRPr lang="en-GB" sz="2800" dirty="0"/>
          </a:p>
        </p:txBody>
      </p:sp>
      <p:sp>
        <p:nvSpPr>
          <p:cNvPr id="6" name="Oval 5">
            <a:extLst>
              <a:ext uri="{FF2B5EF4-FFF2-40B4-BE49-F238E27FC236}">
                <a16:creationId xmlns:a16="http://schemas.microsoft.com/office/drawing/2014/main" id="{7AF28C57-7215-DF42-A4CA-1A036995A13A}"/>
              </a:ext>
            </a:extLst>
          </p:cNvPr>
          <p:cNvSpPr>
            <a:spLocks noChangeAspect="1"/>
          </p:cNvSpPr>
          <p:nvPr/>
        </p:nvSpPr>
        <p:spPr>
          <a:xfrm>
            <a:off x="1182843" y="4127162"/>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7" name="Oval 6">
            <a:extLst>
              <a:ext uri="{FF2B5EF4-FFF2-40B4-BE49-F238E27FC236}">
                <a16:creationId xmlns:a16="http://schemas.microsoft.com/office/drawing/2014/main" id="{A919D698-2CDC-FF40-84C3-7CD78D4F41D8}"/>
              </a:ext>
            </a:extLst>
          </p:cNvPr>
          <p:cNvSpPr>
            <a:spLocks noChangeAspect="1"/>
          </p:cNvSpPr>
          <p:nvPr/>
        </p:nvSpPr>
        <p:spPr>
          <a:xfrm>
            <a:off x="5150549" y="413200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8" name="Rectangle 7">
            <a:extLst>
              <a:ext uri="{FF2B5EF4-FFF2-40B4-BE49-F238E27FC236}">
                <a16:creationId xmlns:a16="http://schemas.microsoft.com/office/drawing/2014/main" id="{553D7343-39FB-E246-8BD5-CC36EF805D17}"/>
              </a:ext>
            </a:extLst>
          </p:cNvPr>
          <p:cNvSpPr/>
          <p:nvPr/>
        </p:nvSpPr>
        <p:spPr>
          <a:xfrm>
            <a:off x="1057330" y="2854594"/>
            <a:ext cx="7672756" cy="830997"/>
          </a:xfrm>
          <a:prstGeom prst="rect">
            <a:avLst/>
          </a:prstGeom>
          <a:solidFill>
            <a:schemeClr val="tx2">
              <a:lumMod val="40000"/>
              <a:lumOff val="60000"/>
            </a:schemeClr>
          </a:solidFill>
        </p:spPr>
        <p:txBody>
          <a:bodyPr wrap="square">
            <a:spAutoFit/>
          </a:bodyPr>
          <a:lstStyle/>
          <a:p>
            <a:r>
              <a:rPr lang="en-GB" sz="2400" i="1" dirty="0"/>
              <a:t>Click the buttons to remind yourself about star and delta connections.</a:t>
            </a:r>
            <a:endParaRPr lang="en-ZA" sz="2400" i="1" dirty="0"/>
          </a:p>
        </p:txBody>
      </p:sp>
      <p:pic>
        <p:nvPicPr>
          <p:cNvPr id="9" name="Graphic 8" descr="User">
            <a:extLst>
              <a:ext uri="{FF2B5EF4-FFF2-40B4-BE49-F238E27FC236}">
                <a16:creationId xmlns:a16="http://schemas.microsoft.com/office/drawing/2014/main" id="{F3EE1C4A-D750-1944-899F-9C679574918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54594"/>
            <a:ext cx="854046" cy="854046"/>
          </a:xfrm>
          <a:prstGeom prst="rect">
            <a:avLst/>
          </a:prstGeom>
        </p:spPr>
      </p:pic>
    </p:spTree>
    <p:custDataLst>
      <p:tags r:id="rId1"/>
    </p:custDataLst>
    <p:extLst>
      <p:ext uri="{BB962C8B-B14F-4D97-AF65-F5344CB8AC3E}">
        <p14:creationId xmlns:p14="http://schemas.microsoft.com/office/powerpoint/2010/main" val="72124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Star connections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2531" y="1091869"/>
                <a:ext cx="3830469" cy="3510611"/>
              </a:xfrm>
            </p:spPr>
            <p:txBody>
              <a:bodyPr>
                <a:noAutofit/>
              </a:bodyPr>
              <a:lstStyle/>
              <a:p>
                <a:pPr marL="0" indent="0" algn="just">
                  <a:buNone/>
                </a:pPr>
                <a:r>
                  <a:rPr lang="en-GB" sz="2400" dirty="0"/>
                  <a:t>Star connections have the ends of the coils connected together at a single point. In star connection:</a:t>
                </a:r>
              </a:p>
              <a:p>
                <a:pPr algn="just"/>
                <a:r>
                  <a:rPr lang="en-GB" sz="2400" dirty="0"/>
                  <a:t>Line current = phase current</a:t>
                </a:r>
              </a:p>
              <a:p>
                <a:pPr marL="0" indent="0" algn="just">
                  <a:buNone/>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𝑃</m:t>
                          </m:r>
                        </m:sub>
                      </m:sSub>
                    </m:oMath>
                  </m:oMathPara>
                </a14:m>
                <a:endParaRPr lang="en-GB" sz="2400" dirty="0"/>
              </a:p>
              <a:p>
                <a:pPr algn="just"/>
                <a:r>
                  <a:rPr lang="en-GB" sz="2400" dirty="0"/>
                  <a:t>Line voltage = phase voltage x </a:t>
                </a:r>
                <a:r>
                  <a:rPr lang="en-GB" sz="2400" b="1" dirty="0"/>
                  <a:t>√3</a:t>
                </a:r>
              </a:p>
              <a:p>
                <a:pPr marL="0" indent="0" algn="just">
                  <a:buNone/>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𝑃</m:t>
                          </m:r>
                        </m:sub>
                      </m:sSub>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3</m:t>
                          </m:r>
                        </m:e>
                      </m:rad>
                    </m:oMath>
                  </m:oMathPara>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2531" y="1091869"/>
                <a:ext cx="3830469" cy="3510611"/>
              </a:xfrm>
              <a:blipFill>
                <a:blip r:embed="rId4"/>
                <a:stretch>
                  <a:fillRect l="-2310" t="-1805" r="-2310" b="-2888"/>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B0277457-FFAD-0E4A-AC7A-656AFD0CB917}"/>
              </a:ext>
            </a:extLst>
          </p:cNvPr>
          <p:cNvSpPr txBox="1"/>
          <p:nvPr/>
        </p:nvSpPr>
        <p:spPr>
          <a:xfrm>
            <a:off x="6903457" y="3494484"/>
            <a:ext cx="623889" cy="1107996"/>
          </a:xfrm>
          <a:prstGeom prst="rect">
            <a:avLst/>
          </a:prstGeom>
          <a:noFill/>
        </p:spPr>
        <p:txBody>
          <a:bodyPr wrap="none" rtlCol="0">
            <a:spAutoFit/>
          </a:bodyPr>
          <a:lstStyle/>
          <a:p>
            <a:r>
              <a:rPr lang="en-GB" sz="6600" b="1" dirty="0"/>
              <a:t>Y</a:t>
            </a:r>
            <a:endParaRPr lang="en-GB" b="1" dirty="0"/>
          </a:p>
        </p:txBody>
      </p:sp>
      <p:pic>
        <p:nvPicPr>
          <p:cNvPr id="6" name="Picture 5">
            <a:extLst>
              <a:ext uri="{FF2B5EF4-FFF2-40B4-BE49-F238E27FC236}">
                <a16:creationId xmlns:a16="http://schemas.microsoft.com/office/drawing/2014/main" id="{CAABB97B-0DD5-3A4E-B7ED-F21741F55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89778" y="1087834"/>
            <a:ext cx="3019997" cy="2406650"/>
          </a:xfrm>
          <a:prstGeom prst="rect">
            <a:avLst/>
          </a:prstGeom>
        </p:spPr>
      </p:pic>
    </p:spTree>
    <p:custDataLst>
      <p:tags r:id="rId1"/>
    </p:custDataLst>
    <p:extLst>
      <p:ext uri="{BB962C8B-B14F-4D97-AF65-F5344CB8AC3E}">
        <p14:creationId xmlns:p14="http://schemas.microsoft.com/office/powerpoint/2010/main" val="61595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Delta connections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2531" y="1091869"/>
                <a:ext cx="3830469" cy="3282011"/>
              </a:xfrm>
            </p:spPr>
            <p:txBody>
              <a:bodyPr>
                <a:noAutofit/>
              </a:bodyPr>
              <a:lstStyle/>
              <a:p>
                <a:pPr marL="0" indent="0" algn="just">
                  <a:buNone/>
                </a:pPr>
                <a:r>
                  <a:rPr lang="en-GB" sz="2400" dirty="0"/>
                  <a:t>Delta connections have the end of one coil connected to the beginning of another coil.</a:t>
                </a:r>
              </a:p>
              <a:p>
                <a:pPr algn="just"/>
                <a:r>
                  <a:rPr lang="en-GB" sz="2400" dirty="0"/>
                  <a:t>Line voltage = phase voltage</a:t>
                </a:r>
              </a:p>
              <a:p>
                <a:pPr marL="0" indent="0" algn="just">
                  <a:buNone/>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𝐿</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𝑃</m:t>
                          </m:r>
                        </m:sub>
                      </m:sSub>
                    </m:oMath>
                  </m:oMathPara>
                </a14:m>
                <a:endParaRPr lang="en-GB" sz="2400" dirty="0"/>
              </a:p>
              <a:p>
                <a:pPr algn="just"/>
                <a:r>
                  <a:rPr lang="en-GB" sz="2400" dirty="0"/>
                  <a:t>Line current = phase current x </a:t>
                </a:r>
                <a:r>
                  <a:rPr lang="en-GB" sz="2400" b="1" dirty="0"/>
                  <a:t>√3</a:t>
                </a:r>
              </a:p>
              <a:p>
                <a:pPr marL="0" indent="0" algn="just">
                  <a:buNone/>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i="1">
                              <a:latin typeface="Cambria Math" panose="02040503050406030204" pitchFamily="18" charset="0"/>
                            </a:rPr>
                            <m:t>𝐿</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i="1">
                              <a:latin typeface="Cambria Math" panose="02040503050406030204" pitchFamily="18" charset="0"/>
                            </a:rPr>
                            <m:t>𝑃</m:t>
                          </m:r>
                        </m:sub>
                      </m:sSub>
                      <m:r>
                        <a:rPr lang="en-US" sz="2400" i="1">
                          <a:latin typeface="Cambria Math" panose="02040503050406030204" pitchFamily="18" charset="0"/>
                          <a:ea typeface="Cambria Math" panose="02040503050406030204" pitchFamily="18" charset="0"/>
                        </a:rPr>
                        <m:t>×</m:t>
                      </m:r>
                      <m:rad>
                        <m:radPr>
                          <m:degHide m:val="on"/>
                          <m:ctrlPr>
                            <a:rPr lang="en-US" sz="2400" i="1">
                              <a:latin typeface="Cambria Math" panose="02040503050406030204" pitchFamily="18"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3</m:t>
                          </m:r>
                        </m:e>
                      </m:rad>
                    </m:oMath>
                  </m:oMathPara>
                </a14:m>
                <a:endParaRPr lang="en-GB" sz="2400" dirty="0"/>
              </a:p>
              <a:p>
                <a:pPr marL="0" indent="0" algn="just">
                  <a:buNone/>
                </a:pP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2531" y="1091869"/>
                <a:ext cx="3830469" cy="3282011"/>
              </a:xfrm>
              <a:blipFill>
                <a:blip r:embed="rId4"/>
                <a:stretch>
                  <a:fillRect l="-2310" t="-1931" r="-2310"/>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4198F8E1-8053-B74A-BA47-A2D1A1B5F2D0}"/>
              </a:ext>
            </a:extLst>
          </p:cNvPr>
          <p:cNvSpPr txBox="1"/>
          <p:nvPr/>
        </p:nvSpPr>
        <p:spPr>
          <a:xfrm>
            <a:off x="7241160" y="3457947"/>
            <a:ext cx="673582" cy="1107996"/>
          </a:xfrm>
          <a:prstGeom prst="rect">
            <a:avLst/>
          </a:prstGeom>
          <a:noFill/>
        </p:spPr>
        <p:txBody>
          <a:bodyPr wrap="none" rtlCol="0">
            <a:spAutoFit/>
          </a:bodyPr>
          <a:lstStyle/>
          <a:p>
            <a:r>
              <a:rPr lang="en-GB" sz="6600" b="1" dirty="0" err="1"/>
              <a:t>Δ</a:t>
            </a:r>
            <a:endParaRPr lang="en-GB" sz="3200" b="1" dirty="0"/>
          </a:p>
        </p:txBody>
      </p:sp>
      <p:pic>
        <p:nvPicPr>
          <p:cNvPr id="4" name="Picture 3">
            <a:extLst>
              <a:ext uri="{FF2B5EF4-FFF2-40B4-BE49-F238E27FC236}">
                <a16:creationId xmlns:a16="http://schemas.microsoft.com/office/drawing/2014/main" id="{6D876EBC-7912-4D48-AFDE-3F19CCC81D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33282" y="946150"/>
            <a:ext cx="2615755" cy="2321306"/>
          </a:xfrm>
          <a:prstGeom prst="rect">
            <a:avLst/>
          </a:prstGeom>
        </p:spPr>
      </p:pic>
    </p:spTree>
    <p:custDataLst>
      <p:tags r:id="rId1"/>
    </p:custDataLst>
    <p:extLst>
      <p:ext uri="{BB962C8B-B14F-4D97-AF65-F5344CB8AC3E}">
        <p14:creationId xmlns:p14="http://schemas.microsoft.com/office/powerpoint/2010/main" val="372559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746AFFC6-2886-E945-8161-4CD985A12BF7}"/>
              </a:ext>
            </a:extLst>
          </p:cNvPr>
          <p:cNvSpPr/>
          <p:nvPr/>
        </p:nvSpPr>
        <p:spPr>
          <a:xfrm>
            <a:off x="898902" y="1115878"/>
            <a:ext cx="8369084" cy="29911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Remember that motor manufacturers connect and arrange the coils in star or delta formation internally. These cannot be changed. What electricians change are the power connections to the coils to make the motor run in low or high speed.</a:t>
            </a:r>
          </a:p>
        </p:txBody>
      </p:sp>
    </p:spTree>
    <p:custDataLst>
      <p:tags r:id="rId1"/>
    </p:custDataLst>
    <p:extLst>
      <p:ext uri="{BB962C8B-B14F-4D97-AF65-F5344CB8AC3E}">
        <p14:creationId xmlns:p14="http://schemas.microsoft.com/office/powerpoint/2010/main" val="40949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Constant-kilowatt</a:t>
            </a:r>
          </a:p>
        </p:txBody>
      </p:sp>
      <p:sp>
        <p:nvSpPr>
          <p:cNvPr id="3" name="Content Placeholder 2"/>
          <p:cNvSpPr>
            <a:spLocks noGrp="1"/>
          </p:cNvSpPr>
          <p:nvPr>
            <p:ph idx="1"/>
          </p:nvPr>
        </p:nvSpPr>
        <p:spPr>
          <a:xfrm>
            <a:off x="1122531" y="1091869"/>
            <a:ext cx="4332872" cy="2038789"/>
          </a:xfrm>
        </p:spPr>
        <p:txBody>
          <a:bodyPr>
            <a:noAutofit/>
          </a:bodyPr>
          <a:lstStyle/>
          <a:p>
            <a:pPr marL="0" indent="0" algn="just">
              <a:buNone/>
            </a:pPr>
            <a:r>
              <a:rPr lang="en-GB" sz="2400" dirty="0"/>
              <a:t>If a two-speed motor is internally connected and arranged in delta configuration, the torque changes inversely with the speed so the power output stays constant.</a:t>
            </a:r>
          </a:p>
          <a:p>
            <a:pPr marL="0" indent="0" algn="just">
              <a:buNone/>
            </a:pPr>
            <a:endParaRPr lang="en-GB" sz="2400" dirty="0"/>
          </a:p>
        </p:txBody>
      </p:sp>
      <p:sp>
        <p:nvSpPr>
          <p:cNvPr id="7" name="Rectangle 6">
            <a:extLst>
              <a:ext uri="{FF2B5EF4-FFF2-40B4-BE49-F238E27FC236}">
                <a16:creationId xmlns:a16="http://schemas.microsoft.com/office/drawing/2014/main" id="{66C45A3A-07DA-E141-B5B4-F9DFBA57D7F3}"/>
              </a:ext>
            </a:extLst>
          </p:cNvPr>
          <p:cNvSpPr/>
          <p:nvPr/>
        </p:nvSpPr>
        <p:spPr>
          <a:xfrm>
            <a:off x="5520604" y="1107368"/>
            <a:ext cx="4398884"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Graphic 7" descr="User">
            <a:extLst>
              <a:ext uri="{FF2B5EF4-FFF2-40B4-BE49-F238E27FC236}">
                <a16:creationId xmlns:a16="http://schemas.microsoft.com/office/drawing/2014/main" id="{DCD0D2FF-3CC1-7947-8F1D-1D9B45669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259479"/>
            <a:ext cx="854046" cy="854046"/>
          </a:xfrm>
          <a:prstGeom prst="rect">
            <a:avLst/>
          </a:prstGeom>
        </p:spPr>
      </p:pic>
      <p:sp>
        <p:nvSpPr>
          <p:cNvPr id="9" name="Rectangle 8">
            <a:extLst>
              <a:ext uri="{FF2B5EF4-FFF2-40B4-BE49-F238E27FC236}">
                <a16:creationId xmlns:a16="http://schemas.microsoft.com/office/drawing/2014/main" id="{46C9020E-E14E-3D48-8E1F-B38818896613}"/>
              </a:ext>
            </a:extLst>
          </p:cNvPr>
          <p:cNvSpPr/>
          <p:nvPr/>
        </p:nvSpPr>
        <p:spPr>
          <a:xfrm>
            <a:off x="1154143" y="3191648"/>
            <a:ext cx="4301260" cy="1200329"/>
          </a:xfrm>
          <a:prstGeom prst="rect">
            <a:avLst/>
          </a:prstGeom>
          <a:solidFill>
            <a:schemeClr val="tx2">
              <a:lumMod val="40000"/>
              <a:lumOff val="60000"/>
            </a:schemeClr>
          </a:solidFill>
        </p:spPr>
        <p:txBody>
          <a:bodyPr wrap="square">
            <a:spAutoFit/>
          </a:bodyPr>
          <a:lstStyle/>
          <a:p>
            <a:pPr algn="just"/>
            <a:r>
              <a:rPr lang="en-GB" sz="2400" dirty="0"/>
              <a:t>Watch the video to find out why these motors produce a constant kilowatt power output.</a:t>
            </a:r>
          </a:p>
        </p:txBody>
      </p:sp>
    </p:spTree>
    <p:custDataLst>
      <p:tags r:id="rId1"/>
    </p:custDataLst>
    <p:extLst>
      <p:ext uri="{BB962C8B-B14F-4D97-AF65-F5344CB8AC3E}">
        <p14:creationId xmlns:p14="http://schemas.microsoft.com/office/powerpoint/2010/main" val="34508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Constant-torque</a:t>
            </a:r>
          </a:p>
        </p:txBody>
      </p:sp>
      <p:sp>
        <p:nvSpPr>
          <p:cNvPr id="3" name="Content Placeholder 2"/>
          <p:cNvSpPr>
            <a:spLocks noGrp="1"/>
          </p:cNvSpPr>
          <p:nvPr>
            <p:ph idx="1"/>
          </p:nvPr>
        </p:nvSpPr>
        <p:spPr>
          <a:xfrm>
            <a:off x="1122531" y="1091869"/>
            <a:ext cx="3830469" cy="2648055"/>
          </a:xfrm>
        </p:spPr>
        <p:txBody>
          <a:bodyPr>
            <a:noAutofit/>
          </a:bodyPr>
          <a:lstStyle/>
          <a:p>
            <a:pPr marL="0" indent="0" algn="just">
              <a:buNone/>
            </a:pPr>
            <a:r>
              <a:rPr lang="en-GB" sz="2400" dirty="0"/>
              <a:t>If a two-speed motor is internally connected and arranged in star configuration, the torque stays the same in both low and high speed. Therefore, the power output increases at the higher speed.</a:t>
            </a:r>
          </a:p>
        </p:txBody>
      </p:sp>
      <p:sp>
        <p:nvSpPr>
          <p:cNvPr id="7" name="Rectangle 6">
            <a:extLst>
              <a:ext uri="{FF2B5EF4-FFF2-40B4-BE49-F238E27FC236}">
                <a16:creationId xmlns:a16="http://schemas.microsoft.com/office/drawing/2014/main" id="{66C45A3A-07DA-E141-B5B4-F9DFBA57D7F3}"/>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pic>
        <p:nvPicPr>
          <p:cNvPr id="8" name="Graphic 7" descr="User">
            <a:extLst>
              <a:ext uri="{FF2B5EF4-FFF2-40B4-BE49-F238E27FC236}">
                <a16:creationId xmlns:a16="http://schemas.microsoft.com/office/drawing/2014/main" id="{DCD0D2FF-3CC1-7947-8F1D-1D9B45669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739924"/>
            <a:ext cx="854046" cy="854046"/>
          </a:xfrm>
          <a:prstGeom prst="rect">
            <a:avLst/>
          </a:prstGeom>
        </p:spPr>
      </p:pic>
      <p:sp>
        <p:nvSpPr>
          <p:cNvPr id="9" name="Rectangle 8">
            <a:extLst>
              <a:ext uri="{FF2B5EF4-FFF2-40B4-BE49-F238E27FC236}">
                <a16:creationId xmlns:a16="http://schemas.microsoft.com/office/drawing/2014/main" id="{46C9020E-E14E-3D48-8E1F-B38818896613}"/>
              </a:ext>
            </a:extLst>
          </p:cNvPr>
          <p:cNvSpPr/>
          <p:nvPr/>
        </p:nvSpPr>
        <p:spPr>
          <a:xfrm>
            <a:off x="1154143" y="3749587"/>
            <a:ext cx="3851811" cy="830997"/>
          </a:xfrm>
          <a:prstGeom prst="rect">
            <a:avLst/>
          </a:prstGeom>
          <a:solidFill>
            <a:schemeClr val="tx2">
              <a:lumMod val="40000"/>
              <a:lumOff val="60000"/>
            </a:schemeClr>
          </a:solidFill>
        </p:spPr>
        <p:txBody>
          <a:bodyPr wrap="square">
            <a:spAutoFit/>
          </a:bodyPr>
          <a:lstStyle/>
          <a:p>
            <a:pPr algn="just"/>
            <a:r>
              <a:rPr lang="en-GB" sz="2400" dirty="0"/>
              <a:t>Watch the video to find out why.</a:t>
            </a:r>
          </a:p>
        </p:txBody>
      </p:sp>
    </p:spTree>
    <p:custDataLst>
      <p:tags r:id="rId1"/>
    </p:custDataLst>
    <p:extLst>
      <p:ext uri="{BB962C8B-B14F-4D97-AF65-F5344CB8AC3E}">
        <p14:creationId xmlns:p14="http://schemas.microsoft.com/office/powerpoint/2010/main" val="379326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Variable-torque and variable-kilowatt</a:t>
            </a:r>
          </a:p>
        </p:txBody>
      </p:sp>
      <p:sp>
        <p:nvSpPr>
          <p:cNvPr id="3" name="Content Placeholder 2"/>
          <p:cNvSpPr>
            <a:spLocks noGrp="1"/>
          </p:cNvSpPr>
          <p:nvPr>
            <p:ph idx="1"/>
          </p:nvPr>
        </p:nvSpPr>
        <p:spPr>
          <a:xfrm>
            <a:off x="1122531" y="1091869"/>
            <a:ext cx="3830469" cy="2441745"/>
          </a:xfrm>
        </p:spPr>
        <p:txBody>
          <a:bodyPr>
            <a:noAutofit/>
          </a:bodyPr>
          <a:lstStyle/>
          <a:p>
            <a:pPr marL="0" indent="0" algn="just">
              <a:buNone/>
            </a:pPr>
            <a:r>
              <a:rPr lang="en-GB" sz="2400" dirty="0"/>
              <a:t>It is possible to construct a two-speed motor so that both the torque and the power output change with speed and increase with the motor connected in high speed mode.</a:t>
            </a:r>
          </a:p>
        </p:txBody>
      </p:sp>
      <p:sp>
        <p:nvSpPr>
          <p:cNvPr id="7" name="Rectangle 6">
            <a:extLst>
              <a:ext uri="{FF2B5EF4-FFF2-40B4-BE49-F238E27FC236}">
                <a16:creationId xmlns:a16="http://schemas.microsoft.com/office/drawing/2014/main" id="{66C45A3A-07DA-E141-B5B4-F9DFBA57D7F3}"/>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pic>
        <p:nvPicPr>
          <p:cNvPr id="8" name="Graphic 7" descr="User">
            <a:extLst>
              <a:ext uri="{FF2B5EF4-FFF2-40B4-BE49-F238E27FC236}">
                <a16:creationId xmlns:a16="http://schemas.microsoft.com/office/drawing/2014/main" id="{DCD0D2FF-3CC1-7947-8F1D-1D9B45669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739924"/>
            <a:ext cx="854046" cy="854046"/>
          </a:xfrm>
          <a:prstGeom prst="rect">
            <a:avLst/>
          </a:prstGeom>
        </p:spPr>
      </p:pic>
      <p:sp>
        <p:nvSpPr>
          <p:cNvPr id="9" name="Rectangle 8">
            <a:extLst>
              <a:ext uri="{FF2B5EF4-FFF2-40B4-BE49-F238E27FC236}">
                <a16:creationId xmlns:a16="http://schemas.microsoft.com/office/drawing/2014/main" id="{46C9020E-E14E-3D48-8E1F-B38818896613}"/>
              </a:ext>
            </a:extLst>
          </p:cNvPr>
          <p:cNvSpPr/>
          <p:nvPr/>
        </p:nvSpPr>
        <p:spPr>
          <a:xfrm>
            <a:off x="1154143" y="3749587"/>
            <a:ext cx="3851811" cy="830997"/>
          </a:xfrm>
          <a:prstGeom prst="rect">
            <a:avLst/>
          </a:prstGeom>
          <a:solidFill>
            <a:schemeClr val="tx2">
              <a:lumMod val="40000"/>
              <a:lumOff val="60000"/>
            </a:schemeClr>
          </a:solidFill>
        </p:spPr>
        <p:txBody>
          <a:bodyPr wrap="square">
            <a:spAutoFit/>
          </a:bodyPr>
          <a:lstStyle/>
          <a:p>
            <a:pPr algn="just"/>
            <a:r>
              <a:rPr lang="en-GB" sz="2400" dirty="0"/>
              <a:t>Watch the video to find out more.</a:t>
            </a:r>
          </a:p>
        </p:txBody>
      </p:sp>
    </p:spTree>
    <p:custDataLst>
      <p:tags r:id="rId1"/>
    </p:custDataLst>
    <p:extLst>
      <p:ext uri="{BB962C8B-B14F-4D97-AF65-F5344CB8AC3E}">
        <p14:creationId xmlns:p14="http://schemas.microsoft.com/office/powerpoint/2010/main" val="294483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Some applications</a:t>
            </a:r>
          </a:p>
        </p:txBody>
      </p:sp>
      <p:sp>
        <p:nvSpPr>
          <p:cNvPr id="3" name="Content Placeholder 2"/>
          <p:cNvSpPr>
            <a:spLocks noGrp="1"/>
          </p:cNvSpPr>
          <p:nvPr>
            <p:ph idx="1"/>
          </p:nvPr>
        </p:nvSpPr>
        <p:spPr>
          <a:xfrm>
            <a:off x="1122531" y="1091869"/>
            <a:ext cx="7607557" cy="1031399"/>
          </a:xfrm>
        </p:spPr>
        <p:txBody>
          <a:bodyPr>
            <a:noAutofit/>
          </a:bodyPr>
          <a:lstStyle/>
          <a:p>
            <a:pPr marL="0" indent="0" algn="just">
              <a:buNone/>
            </a:pPr>
            <a:r>
              <a:rPr lang="en-GB" sz="2400" dirty="0"/>
              <a:t>Each of the different kinds of two-speed motors have specific applications in industry depending on their specific characteristics.</a:t>
            </a:r>
          </a:p>
        </p:txBody>
      </p:sp>
      <p:pic>
        <p:nvPicPr>
          <p:cNvPr id="8" name="Graphic 7" descr="User">
            <a:extLst>
              <a:ext uri="{FF2B5EF4-FFF2-40B4-BE49-F238E27FC236}">
                <a16:creationId xmlns:a16="http://schemas.microsoft.com/office/drawing/2014/main" id="{DCD0D2FF-3CC1-7947-8F1D-1D9B45669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2471" y="1906291"/>
            <a:ext cx="854046" cy="854046"/>
          </a:xfrm>
          <a:prstGeom prst="rect">
            <a:avLst/>
          </a:prstGeom>
        </p:spPr>
      </p:pic>
      <p:sp>
        <p:nvSpPr>
          <p:cNvPr id="9" name="Rectangle 8">
            <a:extLst>
              <a:ext uri="{FF2B5EF4-FFF2-40B4-BE49-F238E27FC236}">
                <a16:creationId xmlns:a16="http://schemas.microsoft.com/office/drawing/2014/main" id="{46C9020E-E14E-3D48-8E1F-B38818896613}"/>
              </a:ext>
            </a:extLst>
          </p:cNvPr>
          <p:cNvSpPr/>
          <p:nvPr/>
        </p:nvSpPr>
        <p:spPr>
          <a:xfrm>
            <a:off x="1278129" y="2132931"/>
            <a:ext cx="7451959" cy="461665"/>
          </a:xfrm>
          <a:prstGeom prst="rect">
            <a:avLst/>
          </a:prstGeom>
          <a:solidFill>
            <a:schemeClr val="tx2">
              <a:lumMod val="40000"/>
              <a:lumOff val="60000"/>
            </a:schemeClr>
          </a:solidFill>
        </p:spPr>
        <p:txBody>
          <a:bodyPr wrap="square">
            <a:spAutoFit/>
          </a:bodyPr>
          <a:lstStyle/>
          <a:p>
            <a:pPr algn="just"/>
            <a:r>
              <a:rPr lang="en-GB" sz="2400" dirty="0"/>
              <a:t>Click on each button to find out what these are.</a:t>
            </a:r>
          </a:p>
        </p:txBody>
      </p:sp>
      <p:sp>
        <p:nvSpPr>
          <p:cNvPr id="10" name="Rectangle 9">
            <a:extLst>
              <a:ext uri="{FF2B5EF4-FFF2-40B4-BE49-F238E27FC236}">
                <a16:creationId xmlns:a16="http://schemas.microsoft.com/office/drawing/2014/main" id="{58642A5E-C0BC-6F4B-96F7-E96174980C84}"/>
              </a:ext>
            </a:extLst>
          </p:cNvPr>
          <p:cNvSpPr/>
          <p:nvPr/>
        </p:nvSpPr>
        <p:spPr>
          <a:xfrm>
            <a:off x="1246518" y="3052007"/>
            <a:ext cx="2336658" cy="1659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Constant-Kilowatt</a:t>
            </a:r>
          </a:p>
        </p:txBody>
      </p:sp>
      <p:sp>
        <p:nvSpPr>
          <p:cNvPr id="11" name="Rectangle 10">
            <a:extLst>
              <a:ext uri="{FF2B5EF4-FFF2-40B4-BE49-F238E27FC236}">
                <a16:creationId xmlns:a16="http://schemas.microsoft.com/office/drawing/2014/main" id="{276C24B6-13DE-E241-BF3F-AC007BB9E905}"/>
              </a:ext>
            </a:extLst>
          </p:cNvPr>
          <p:cNvSpPr/>
          <p:nvPr/>
        </p:nvSpPr>
        <p:spPr>
          <a:xfrm>
            <a:off x="3708688" y="3052007"/>
            <a:ext cx="2336658" cy="16594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Constant-torque</a:t>
            </a:r>
            <a:endParaRPr lang="en-GB" sz="2800" dirty="0"/>
          </a:p>
        </p:txBody>
      </p:sp>
      <p:sp>
        <p:nvSpPr>
          <p:cNvPr id="12" name="Oval 11">
            <a:extLst>
              <a:ext uri="{FF2B5EF4-FFF2-40B4-BE49-F238E27FC236}">
                <a16:creationId xmlns:a16="http://schemas.microsoft.com/office/drawing/2014/main" id="{FFCAE7EF-ACC9-A642-8474-EFD53F78941A}"/>
              </a:ext>
            </a:extLst>
          </p:cNvPr>
          <p:cNvSpPr>
            <a:spLocks noChangeAspect="1"/>
          </p:cNvSpPr>
          <p:nvPr/>
        </p:nvSpPr>
        <p:spPr>
          <a:xfrm>
            <a:off x="1372030" y="3370030"/>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3" name="Oval 12">
            <a:extLst>
              <a:ext uri="{FF2B5EF4-FFF2-40B4-BE49-F238E27FC236}">
                <a16:creationId xmlns:a16="http://schemas.microsoft.com/office/drawing/2014/main" id="{16494862-B997-414D-8311-52A418B3E8C4}"/>
              </a:ext>
            </a:extLst>
          </p:cNvPr>
          <p:cNvSpPr>
            <a:spLocks noChangeAspect="1"/>
          </p:cNvSpPr>
          <p:nvPr/>
        </p:nvSpPr>
        <p:spPr>
          <a:xfrm>
            <a:off x="3834200" y="3374875"/>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4" name="Rectangle 13">
            <a:extLst>
              <a:ext uri="{FF2B5EF4-FFF2-40B4-BE49-F238E27FC236}">
                <a16:creationId xmlns:a16="http://schemas.microsoft.com/office/drawing/2014/main" id="{147873BE-C206-FF4A-8141-08A50C3980CC}"/>
              </a:ext>
            </a:extLst>
          </p:cNvPr>
          <p:cNvSpPr/>
          <p:nvPr/>
        </p:nvSpPr>
        <p:spPr>
          <a:xfrm>
            <a:off x="6170858" y="3052007"/>
            <a:ext cx="2336658" cy="1659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Variable-torque, variable-kilowatt</a:t>
            </a:r>
            <a:endParaRPr lang="en-GB" sz="2800" dirty="0"/>
          </a:p>
        </p:txBody>
      </p:sp>
      <p:sp>
        <p:nvSpPr>
          <p:cNvPr id="15" name="Oval 14">
            <a:extLst>
              <a:ext uri="{FF2B5EF4-FFF2-40B4-BE49-F238E27FC236}">
                <a16:creationId xmlns:a16="http://schemas.microsoft.com/office/drawing/2014/main" id="{0FCAC861-5779-D142-8838-EAB70B529E48}"/>
              </a:ext>
            </a:extLst>
          </p:cNvPr>
          <p:cNvSpPr>
            <a:spLocks noChangeAspect="1"/>
          </p:cNvSpPr>
          <p:nvPr/>
        </p:nvSpPr>
        <p:spPr>
          <a:xfrm>
            <a:off x="6296370" y="3374875"/>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Tree>
    <p:custDataLst>
      <p:tags r:id="rId1"/>
    </p:custDataLst>
    <p:extLst>
      <p:ext uri="{BB962C8B-B14F-4D97-AF65-F5344CB8AC3E}">
        <p14:creationId xmlns:p14="http://schemas.microsoft.com/office/powerpoint/2010/main" val="308133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Constant-kilowatt</a:t>
            </a:r>
          </a:p>
        </p:txBody>
      </p:sp>
      <p:sp>
        <p:nvSpPr>
          <p:cNvPr id="3" name="Content Placeholder 2"/>
          <p:cNvSpPr>
            <a:spLocks noGrp="1"/>
          </p:cNvSpPr>
          <p:nvPr>
            <p:ph idx="1"/>
          </p:nvPr>
        </p:nvSpPr>
        <p:spPr>
          <a:xfrm>
            <a:off x="1122531" y="1091869"/>
            <a:ext cx="3830469" cy="3510611"/>
          </a:xfrm>
        </p:spPr>
        <p:txBody>
          <a:bodyPr>
            <a:noAutofit/>
          </a:bodyPr>
          <a:lstStyle/>
          <a:p>
            <a:pPr marL="0" indent="0" algn="just">
              <a:buNone/>
            </a:pPr>
            <a:r>
              <a:rPr lang="en-US" sz="2400" dirty="0"/>
              <a:t>These are connected in delta configuration and are used to drive woodwork, lathes and milling machines.</a:t>
            </a:r>
          </a:p>
        </p:txBody>
      </p:sp>
      <p:sp>
        <p:nvSpPr>
          <p:cNvPr id="7" name="Rectangle 6">
            <a:extLst>
              <a:ext uri="{FF2B5EF4-FFF2-40B4-BE49-F238E27FC236}">
                <a16:creationId xmlns:a16="http://schemas.microsoft.com/office/drawing/2014/main" id="{49943EFB-0B56-CC44-854B-B0620FBAA8CE}"/>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349394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Constant-torque</a:t>
            </a:r>
          </a:p>
        </p:txBody>
      </p:sp>
      <p:sp>
        <p:nvSpPr>
          <p:cNvPr id="3" name="Content Placeholder 2"/>
          <p:cNvSpPr>
            <a:spLocks noGrp="1"/>
          </p:cNvSpPr>
          <p:nvPr>
            <p:ph idx="1"/>
          </p:nvPr>
        </p:nvSpPr>
        <p:spPr>
          <a:xfrm>
            <a:off x="1122531" y="1091869"/>
            <a:ext cx="3830469" cy="3510611"/>
          </a:xfrm>
        </p:spPr>
        <p:txBody>
          <a:bodyPr>
            <a:noAutofit/>
          </a:bodyPr>
          <a:lstStyle/>
          <a:p>
            <a:pPr marL="0" indent="0" algn="just">
              <a:buNone/>
            </a:pPr>
            <a:r>
              <a:rPr lang="en-US" sz="2400" dirty="0"/>
              <a:t>These are connected in star configuration and are used to drive stokers, conveyors and air compressors.</a:t>
            </a:r>
          </a:p>
        </p:txBody>
      </p:sp>
      <p:sp>
        <p:nvSpPr>
          <p:cNvPr id="4" name="Rectangle 3">
            <a:extLst>
              <a:ext uri="{FF2B5EF4-FFF2-40B4-BE49-F238E27FC236}">
                <a16:creationId xmlns:a16="http://schemas.microsoft.com/office/drawing/2014/main" id="{E2AEF86D-6754-034A-93AD-550656B21EB4}"/>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Tree>
    <p:custDataLst>
      <p:tags r:id="rId1"/>
    </p:custDataLst>
    <p:extLst>
      <p:ext uri="{BB962C8B-B14F-4D97-AF65-F5344CB8AC3E}">
        <p14:creationId xmlns:p14="http://schemas.microsoft.com/office/powerpoint/2010/main" val="3812225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Variable-torque, variable kilowatts</a:t>
            </a:r>
          </a:p>
        </p:txBody>
      </p:sp>
      <p:sp>
        <p:nvSpPr>
          <p:cNvPr id="3" name="Content Placeholder 2"/>
          <p:cNvSpPr>
            <a:spLocks noGrp="1"/>
          </p:cNvSpPr>
          <p:nvPr>
            <p:ph idx="1"/>
          </p:nvPr>
        </p:nvSpPr>
        <p:spPr>
          <a:xfrm>
            <a:off x="1122531" y="1091869"/>
            <a:ext cx="3830469" cy="3510611"/>
          </a:xfrm>
        </p:spPr>
        <p:txBody>
          <a:bodyPr>
            <a:noAutofit/>
          </a:bodyPr>
          <a:lstStyle/>
          <a:p>
            <a:pPr marL="0" indent="0" algn="just">
              <a:buNone/>
            </a:pPr>
            <a:r>
              <a:rPr lang="en-US" sz="2400" dirty="0"/>
              <a:t>These are connected in star series and star parallel configuration and are used to drive fans, blowers and centrifugal pumps.</a:t>
            </a:r>
          </a:p>
        </p:txBody>
      </p:sp>
      <p:sp>
        <p:nvSpPr>
          <p:cNvPr id="4" name="Rectangle 3">
            <a:extLst>
              <a:ext uri="{FF2B5EF4-FFF2-40B4-BE49-F238E27FC236}">
                <a16:creationId xmlns:a16="http://schemas.microsoft.com/office/drawing/2014/main" id="{14E8D2CE-BE65-4048-8C24-1F9E6CFCFC20}"/>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Tree>
    <p:custDataLst>
      <p:tags r:id="rId1"/>
    </p:custDataLst>
    <p:extLst>
      <p:ext uri="{BB962C8B-B14F-4D97-AF65-F5344CB8AC3E}">
        <p14:creationId xmlns:p14="http://schemas.microsoft.com/office/powerpoint/2010/main" val="125672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Advantages and disadvantages</a:t>
            </a:r>
          </a:p>
        </p:txBody>
      </p:sp>
      <p:sp>
        <p:nvSpPr>
          <p:cNvPr id="3" name="Content Placeholder 2"/>
          <p:cNvSpPr>
            <a:spLocks noGrp="1"/>
          </p:cNvSpPr>
          <p:nvPr>
            <p:ph idx="1"/>
          </p:nvPr>
        </p:nvSpPr>
        <p:spPr>
          <a:xfrm>
            <a:off x="1122531" y="1091869"/>
            <a:ext cx="3830469" cy="3510611"/>
          </a:xfrm>
        </p:spPr>
        <p:txBody>
          <a:bodyPr>
            <a:noAutofit/>
          </a:bodyPr>
          <a:lstStyle/>
          <a:p>
            <a:pPr marL="0" indent="0" algn="just">
              <a:buNone/>
            </a:pPr>
            <a:r>
              <a:rPr lang="en-ZA" dirty="0" err="1"/>
              <a:t>Dahlander</a:t>
            </a:r>
            <a:r>
              <a:rPr lang="en-ZA" dirty="0"/>
              <a:t> motors have advantages compared to other speed control systems like </a:t>
            </a:r>
            <a:r>
              <a:rPr lang="en-ZA" dirty="0">
                <a:hlinkClick r:id="rId4" tooltip="Variable frequency drive"/>
              </a:rPr>
              <a:t>variable frequency drives</a:t>
            </a:r>
            <a:r>
              <a:rPr lang="en-ZA" dirty="0"/>
              <a:t>, as there is less power loss. This is because most of the power is used to drive the motor and no electrical pulse switching is done. The system is much simpler and easier to use compared to other speed control methods available. However, the </a:t>
            </a:r>
            <a:r>
              <a:rPr lang="en-ZA" dirty="0" err="1"/>
              <a:t>Dahlander</a:t>
            </a:r>
            <a:r>
              <a:rPr lang="en-ZA" dirty="0"/>
              <a:t> motor has the disadvantage of fast mechanical wear and tear due to changing speeds in such a drastic ratio; this type of connection also produces high </a:t>
            </a:r>
            <a:r>
              <a:rPr lang="en-ZA" dirty="0">
                <a:hlinkClick r:id="rId5" tooltip="Harmonic distortion"/>
              </a:rPr>
              <a:t>harmonic distortion</a:t>
            </a:r>
            <a:r>
              <a:rPr lang="en-ZA" dirty="0"/>
              <a:t> during the shifting of poles as the angular distance between the power generated increases as the poles are decreased in the motor.[9]</a:t>
            </a:r>
            <a:endParaRPr lang="en-US" sz="2400" dirty="0"/>
          </a:p>
        </p:txBody>
      </p:sp>
      <p:sp>
        <p:nvSpPr>
          <p:cNvPr id="4" name="Rectangle 3">
            <a:extLst>
              <a:ext uri="{FF2B5EF4-FFF2-40B4-BE49-F238E27FC236}">
                <a16:creationId xmlns:a16="http://schemas.microsoft.com/office/drawing/2014/main" id="{14E8D2CE-BE65-4048-8C24-1F9E6CFCFC20}"/>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Tree>
    <p:custDataLst>
      <p:tags r:id="rId1"/>
    </p:custDataLst>
    <p:extLst>
      <p:ext uri="{BB962C8B-B14F-4D97-AF65-F5344CB8AC3E}">
        <p14:creationId xmlns:p14="http://schemas.microsoft.com/office/powerpoint/2010/main" val="2722108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Dual-winding vs Pole-changing</a:t>
            </a:r>
          </a:p>
        </p:txBody>
      </p:sp>
      <p:sp>
        <p:nvSpPr>
          <p:cNvPr id="3" name="Content Placeholder 2"/>
          <p:cNvSpPr>
            <a:spLocks noGrp="1"/>
          </p:cNvSpPr>
          <p:nvPr>
            <p:ph idx="1"/>
          </p:nvPr>
        </p:nvSpPr>
        <p:spPr>
          <a:xfrm>
            <a:off x="1122531" y="1091869"/>
            <a:ext cx="3830469" cy="3510611"/>
          </a:xfrm>
        </p:spPr>
        <p:txBody>
          <a:bodyPr>
            <a:noAutofit/>
          </a:bodyPr>
          <a:lstStyle/>
          <a:p>
            <a:pPr marL="0" indent="0" algn="just">
              <a:buNone/>
            </a:pPr>
            <a:r>
              <a:rPr lang="en-ZA" dirty="0"/>
              <a:t>Dual-winding method of speed control is </a:t>
            </a:r>
            <a:r>
              <a:rPr lang="en-ZA" b="1" dirty="0"/>
              <a:t>less efficient</a:t>
            </a:r>
            <a:r>
              <a:rPr lang="en-ZA" dirty="0"/>
              <a:t> and more </a:t>
            </a:r>
            <a:r>
              <a:rPr lang="en-ZA" b="1" dirty="0"/>
              <a:t>costly</a:t>
            </a:r>
            <a:r>
              <a:rPr lang="en-ZA" dirty="0"/>
              <a:t>.</a:t>
            </a:r>
            <a:endParaRPr lang="en-US" sz="2400" dirty="0"/>
          </a:p>
        </p:txBody>
      </p:sp>
      <p:sp>
        <p:nvSpPr>
          <p:cNvPr id="4" name="Rectangle 3">
            <a:extLst>
              <a:ext uri="{FF2B5EF4-FFF2-40B4-BE49-F238E27FC236}">
                <a16:creationId xmlns:a16="http://schemas.microsoft.com/office/drawing/2014/main" id="{14E8D2CE-BE65-4048-8C24-1F9E6CFCFC20}"/>
              </a:ext>
            </a:extLst>
          </p:cNvPr>
          <p:cNvSpPr/>
          <p:nvPr/>
        </p:nvSpPr>
        <p:spPr>
          <a:xfrm>
            <a:off x="5195142" y="1107368"/>
            <a:ext cx="4724346" cy="3207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Tree>
    <p:custDataLst>
      <p:tags r:id="rId1"/>
    </p:custDataLst>
    <p:extLst>
      <p:ext uri="{BB962C8B-B14F-4D97-AF65-F5344CB8AC3E}">
        <p14:creationId xmlns:p14="http://schemas.microsoft.com/office/powerpoint/2010/main" val="223904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1DFD-7CA6-E541-8DFF-A7333159D4EC}"/>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A577045A-9BDD-2C4C-95A2-EDE3AF7C774E}"/>
              </a:ext>
            </a:extLst>
          </p:cNvPr>
          <p:cNvSpPr>
            <a:spLocks noGrp="1"/>
          </p:cNvSpPr>
          <p:nvPr>
            <p:ph idx="1"/>
          </p:nvPr>
        </p:nvSpPr>
        <p:spPr/>
        <p:txBody>
          <a:bodyPr/>
          <a:lstStyle/>
          <a:p>
            <a:r>
              <a:rPr lang="en-GB" dirty="0">
                <a:hlinkClick r:id="rId2"/>
              </a:rPr>
              <a:t>http://www.elkmotor.com.tr/EN/two-speed-dahlender-winding-types.pdf</a:t>
            </a:r>
            <a:endParaRPr lang="en-GB" dirty="0"/>
          </a:p>
          <a:p>
            <a:r>
              <a:rPr lang="en-GB" dirty="0">
                <a:hlinkClick r:id="rId3"/>
              </a:rPr>
              <a:t>http://www1.labvolt.com/publications/datasheets/current2/dsa8223.pdf</a:t>
            </a:r>
            <a:endParaRPr lang="en-GB" dirty="0"/>
          </a:p>
          <a:p>
            <a:r>
              <a:rPr lang="en-GB" dirty="0">
                <a:hlinkClick r:id="rId4"/>
              </a:rPr>
              <a:t>https://hackaday.io/project/655-arduino-based-dahlander-switch/details</a:t>
            </a:r>
            <a:endParaRPr lang="en-GB" dirty="0"/>
          </a:p>
          <a:p>
            <a:r>
              <a:rPr lang="en-GB" dirty="0">
                <a:hlinkClick r:id="rId5"/>
              </a:rPr>
              <a:t>https://www.quora.com/What-is-the-electrical-circuit-diagram-for-pole-changing-speed-control-method</a:t>
            </a:r>
            <a:endParaRPr lang="en-GB" dirty="0"/>
          </a:p>
          <a:p>
            <a:endParaRPr lang="en-GB" dirty="0"/>
          </a:p>
        </p:txBody>
      </p:sp>
    </p:spTree>
    <p:extLst>
      <p:ext uri="{BB962C8B-B14F-4D97-AF65-F5344CB8AC3E}">
        <p14:creationId xmlns:p14="http://schemas.microsoft.com/office/powerpoint/2010/main" val="53704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831462" cy="3693319"/>
          </a:xfrm>
          <a:prstGeom prst="rect">
            <a:avLst/>
          </a:prstGeom>
          <a:noFill/>
        </p:spPr>
        <p:txBody>
          <a:bodyPr wrap="square" rtlCol="0">
            <a:spAutoFit/>
          </a:bodyPr>
          <a:lstStyle/>
          <a:p>
            <a:r>
              <a:rPr lang="en-GB" dirty="0"/>
              <a:t>Screencast video of an expert electrician doing the calculations to work out he 2 possible rotor speeds.</a:t>
            </a:r>
          </a:p>
          <a:p>
            <a:endParaRPr lang="en-GB" dirty="0"/>
          </a:p>
          <a:p>
            <a:r>
              <a:rPr lang="en-GB" dirty="0"/>
              <a:t>2 pole motor:</a:t>
            </a:r>
          </a:p>
          <a:p>
            <a:r>
              <a:rPr lang="en-GB" dirty="0"/>
              <a:t>Ns = 50Hz x 120/2 = 3000rpm</a:t>
            </a:r>
          </a:p>
          <a:p>
            <a:r>
              <a:rPr lang="en-GB" dirty="0"/>
              <a:t>S = (Ns – </a:t>
            </a:r>
            <a:r>
              <a:rPr lang="en-GB" dirty="0" err="1"/>
              <a:t>Nr</a:t>
            </a:r>
            <a:r>
              <a:rPr lang="en-GB" dirty="0"/>
              <a:t>)/Ns x 100 and S = 4%</a:t>
            </a:r>
          </a:p>
          <a:p>
            <a:r>
              <a:rPr lang="en-GB" dirty="0"/>
              <a:t>Therefore: </a:t>
            </a:r>
            <a:r>
              <a:rPr lang="en-GB" dirty="0" err="1"/>
              <a:t>Nr</a:t>
            </a:r>
            <a:r>
              <a:rPr lang="en-GB" dirty="0"/>
              <a:t> = Ns – </a:t>
            </a:r>
            <a:r>
              <a:rPr lang="en-GB" dirty="0" err="1"/>
              <a:t>SxNs</a:t>
            </a:r>
            <a:r>
              <a:rPr lang="en-GB" dirty="0"/>
              <a:t>/100 = 3000 – 4%x3000/100 = 3000 – 120 = 2880rpm</a:t>
            </a:r>
          </a:p>
          <a:p>
            <a:endParaRPr lang="en-GB" dirty="0"/>
          </a:p>
          <a:p>
            <a:r>
              <a:rPr lang="en-GB" dirty="0"/>
              <a:t>4pole motor:</a:t>
            </a:r>
          </a:p>
          <a:p>
            <a:r>
              <a:rPr lang="en-GB" dirty="0"/>
              <a:t>Ns = 50Hz x 120/4 = 1500rpm</a:t>
            </a:r>
          </a:p>
          <a:p>
            <a:r>
              <a:rPr lang="en-GB" dirty="0"/>
              <a:t>S = (Ns – </a:t>
            </a:r>
            <a:r>
              <a:rPr lang="en-GB" dirty="0" err="1"/>
              <a:t>Nr</a:t>
            </a:r>
            <a:r>
              <a:rPr lang="en-GB" dirty="0"/>
              <a:t>)/Ns x 100 and S = 4%</a:t>
            </a:r>
          </a:p>
          <a:p>
            <a:r>
              <a:rPr lang="en-GB" dirty="0"/>
              <a:t>Therefore: </a:t>
            </a:r>
            <a:r>
              <a:rPr lang="en-GB" dirty="0" err="1"/>
              <a:t>Nr</a:t>
            </a:r>
            <a:r>
              <a:rPr lang="en-GB" dirty="0"/>
              <a:t> = Ns – </a:t>
            </a:r>
            <a:r>
              <a:rPr lang="en-GB" dirty="0" err="1"/>
              <a:t>SxNs</a:t>
            </a:r>
            <a:r>
              <a:rPr lang="en-GB" dirty="0"/>
              <a:t>/100 = 1500 – 4%x1500/100 = 1500 – 60 = 1440rpm</a:t>
            </a:r>
          </a:p>
          <a:p>
            <a:endParaRPr lang="en-GB" dirty="0"/>
          </a:p>
        </p:txBody>
      </p:sp>
    </p:spTree>
    <p:custDataLst>
      <p:tags r:id="rId1"/>
    </p:custDataLst>
    <p:extLst>
      <p:ext uri="{BB962C8B-B14F-4D97-AF65-F5344CB8AC3E}">
        <p14:creationId xmlns:p14="http://schemas.microsoft.com/office/powerpoint/2010/main" val="2846606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5909310"/>
          </a:xfrm>
          <a:prstGeom prst="rect">
            <a:avLst/>
          </a:prstGeom>
          <a:noFill/>
        </p:spPr>
        <p:txBody>
          <a:bodyPr wrap="square" rtlCol="0">
            <a:spAutoFit/>
          </a:bodyPr>
          <a:lstStyle/>
          <a:p>
            <a:r>
              <a:rPr lang="en-GB" dirty="0"/>
              <a:t>Screencast video of an expert electrician explaining how the constant-kilowatt motor works and how it is connected for slow and fast speed.</a:t>
            </a:r>
          </a:p>
          <a:p>
            <a:pPr marL="342900" indent="-342900">
              <a:buFont typeface="+mj-lt"/>
              <a:buAutoNum type="arabicPeriod"/>
            </a:pPr>
            <a:r>
              <a:rPr lang="en-GB" dirty="0"/>
              <a:t>Use the diagram to explain how the motor is connected in slow speed mode.</a:t>
            </a:r>
          </a:p>
          <a:p>
            <a:pPr marL="342900" indent="-342900">
              <a:buFont typeface="+mj-lt"/>
              <a:buAutoNum type="arabicPeriod"/>
            </a:pPr>
            <a:r>
              <a:rPr lang="en-GB" dirty="0"/>
              <a:t>Here the phase windings are arranged in a delta formation.</a:t>
            </a:r>
          </a:p>
          <a:p>
            <a:pPr marL="342900" indent="-342900">
              <a:buFont typeface="+mj-lt"/>
              <a:buAutoNum type="arabicPeriod"/>
            </a:pPr>
            <a:r>
              <a:rPr lang="en-ZA" dirty="0"/>
              <a:t>The low speed actually has two halves of each phase winding connected in parallel (draw out the coils connected in parallel and show how each parallel part is connected in star) and actually connected to power in a star configuration.</a:t>
            </a:r>
          </a:p>
          <a:p>
            <a:pPr marL="342900" indent="-342900">
              <a:buFont typeface="+mj-lt"/>
              <a:buAutoNum type="arabicPeriod"/>
            </a:pPr>
            <a:r>
              <a:rPr lang="en-ZA" dirty="0"/>
              <a:t>In this configuration, there are 6 poles (show and number the poles).</a:t>
            </a:r>
          </a:p>
          <a:p>
            <a:pPr marL="342900" indent="-342900">
              <a:buFont typeface="+mj-lt"/>
              <a:buAutoNum type="arabicPeriod"/>
            </a:pPr>
            <a:r>
              <a:rPr lang="en-GB" dirty="0"/>
              <a:t>In this configuration, full voltage is applied to each half winding (show this in the top diagram) i.e. maximum current = maximum strength of magnetic field = maximum torque.</a:t>
            </a:r>
          </a:p>
        </p:txBody>
      </p:sp>
      <p:grpSp>
        <p:nvGrpSpPr>
          <p:cNvPr id="260" name="Group 259">
            <a:extLst>
              <a:ext uri="{FF2B5EF4-FFF2-40B4-BE49-F238E27FC236}">
                <a16:creationId xmlns:a16="http://schemas.microsoft.com/office/drawing/2014/main" id="{D7A5E03F-5644-6747-B875-A52A48B0A0F1}"/>
              </a:ext>
            </a:extLst>
          </p:cNvPr>
          <p:cNvGrpSpPr/>
          <p:nvPr/>
        </p:nvGrpSpPr>
        <p:grpSpPr>
          <a:xfrm>
            <a:off x="6385421" y="251226"/>
            <a:ext cx="2734034" cy="5096427"/>
            <a:chOff x="6385421" y="251226"/>
            <a:chExt cx="2734034" cy="5096427"/>
          </a:xfrm>
        </p:grpSpPr>
        <p:grpSp>
          <p:nvGrpSpPr>
            <p:cNvPr id="261" name="Group 260">
              <a:extLst>
                <a:ext uri="{FF2B5EF4-FFF2-40B4-BE49-F238E27FC236}">
                  <a16:creationId xmlns:a16="http://schemas.microsoft.com/office/drawing/2014/main" id="{DE9AA87C-6E80-4B4F-9805-F1329D9C50C4}"/>
                </a:ext>
              </a:extLst>
            </p:cNvPr>
            <p:cNvGrpSpPr/>
            <p:nvPr/>
          </p:nvGrpSpPr>
          <p:grpSpPr>
            <a:xfrm>
              <a:off x="7020047" y="2611362"/>
              <a:ext cx="1362638" cy="139484"/>
              <a:chOff x="7020047" y="2797339"/>
              <a:chExt cx="1362638" cy="139484"/>
            </a:xfrm>
            <a:solidFill>
              <a:schemeClr val="accent6"/>
            </a:solidFill>
          </p:grpSpPr>
          <p:sp>
            <p:nvSpPr>
              <p:cNvPr id="343" name="Rectangle 342">
                <a:extLst>
                  <a:ext uri="{FF2B5EF4-FFF2-40B4-BE49-F238E27FC236}">
                    <a16:creationId xmlns:a16="http://schemas.microsoft.com/office/drawing/2014/main" id="{77ECCDFE-7FF7-DF4E-B7B2-778B34F42B66}"/>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66F98A6-9D0A-8342-B016-F6B0443F975A}"/>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2" name="Group 261">
              <a:extLst>
                <a:ext uri="{FF2B5EF4-FFF2-40B4-BE49-F238E27FC236}">
                  <a16:creationId xmlns:a16="http://schemas.microsoft.com/office/drawing/2014/main" id="{BB4F78BD-2116-7D40-87DB-ADF70D6F1E2F}"/>
                </a:ext>
              </a:extLst>
            </p:cNvPr>
            <p:cNvGrpSpPr/>
            <p:nvPr/>
          </p:nvGrpSpPr>
          <p:grpSpPr>
            <a:xfrm rot="18000000">
              <a:off x="6579636" y="1814401"/>
              <a:ext cx="1362638" cy="139484"/>
              <a:chOff x="7020047" y="2797339"/>
              <a:chExt cx="1362638" cy="139484"/>
            </a:xfrm>
            <a:solidFill>
              <a:schemeClr val="accent1"/>
            </a:solidFill>
          </p:grpSpPr>
          <p:sp>
            <p:nvSpPr>
              <p:cNvPr id="341" name="Rectangle 340">
                <a:extLst>
                  <a:ext uri="{FF2B5EF4-FFF2-40B4-BE49-F238E27FC236}">
                    <a16:creationId xmlns:a16="http://schemas.microsoft.com/office/drawing/2014/main" id="{558F360F-DAA0-3F48-8299-A027B95CA2F6}"/>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Rectangle 341">
                <a:extLst>
                  <a:ext uri="{FF2B5EF4-FFF2-40B4-BE49-F238E27FC236}">
                    <a16:creationId xmlns:a16="http://schemas.microsoft.com/office/drawing/2014/main" id="{BB43BD44-AD7A-F441-87E0-944F5B78A56B}"/>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3" name="Group 262">
              <a:extLst>
                <a:ext uri="{FF2B5EF4-FFF2-40B4-BE49-F238E27FC236}">
                  <a16:creationId xmlns:a16="http://schemas.microsoft.com/office/drawing/2014/main" id="{E6619B1D-EDFD-CC43-B5B8-39D93100C97C}"/>
                </a:ext>
              </a:extLst>
            </p:cNvPr>
            <p:cNvGrpSpPr/>
            <p:nvPr/>
          </p:nvGrpSpPr>
          <p:grpSpPr>
            <a:xfrm rot="3600000">
              <a:off x="7460456" y="1814401"/>
              <a:ext cx="1362638" cy="139484"/>
              <a:chOff x="7020047" y="2797339"/>
              <a:chExt cx="1362638" cy="139484"/>
            </a:xfrm>
            <a:solidFill>
              <a:schemeClr val="accent2"/>
            </a:solidFill>
          </p:grpSpPr>
          <p:sp>
            <p:nvSpPr>
              <p:cNvPr id="339" name="Rectangle 338">
                <a:extLst>
                  <a:ext uri="{FF2B5EF4-FFF2-40B4-BE49-F238E27FC236}">
                    <a16:creationId xmlns:a16="http://schemas.microsoft.com/office/drawing/2014/main" id="{5A65C2F2-A29B-F141-88BA-6675EE4667CE}"/>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a:extLst>
                  <a:ext uri="{FF2B5EF4-FFF2-40B4-BE49-F238E27FC236}">
                    <a16:creationId xmlns:a16="http://schemas.microsoft.com/office/drawing/2014/main" id="{3BD0668B-EC9E-974F-AAB5-51DE58FADFB1}"/>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64" name="Straight Connector 263">
              <a:extLst>
                <a:ext uri="{FF2B5EF4-FFF2-40B4-BE49-F238E27FC236}">
                  <a16:creationId xmlns:a16="http://schemas.microsoft.com/office/drawing/2014/main" id="{235FDEFE-4440-5C43-8FC2-3B38983570E3}"/>
                </a:ext>
              </a:extLst>
            </p:cNvPr>
            <p:cNvCxnSpPr>
              <a:cxnSpLocks/>
              <a:stCxn id="343" idx="0"/>
              <a:endCxn id="344" idx="2"/>
            </p:cNvCxnSpPr>
            <p:nvPr/>
          </p:nvCxnSpPr>
          <p:spPr>
            <a:xfrm>
              <a:off x="7501865" y="2681104"/>
              <a:ext cx="399002"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3B80C11-872D-7047-86BA-E0DF85709744}"/>
                </a:ext>
              </a:extLst>
            </p:cNvPr>
            <p:cNvCxnSpPr>
              <a:cxnSpLocks/>
              <a:stCxn id="339" idx="0"/>
              <a:endCxn id="340" idx="2"/>
            </p:cNvCxnSpPr>
            <p:nvPr/>
          </p:nvCxnSpPr>
          <p:spPr>
            <a:xfrm>
              <a:off x="8042025" y="1711370"/>
              <a:ext cx="199500"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5D721B88-D309-3749-95CD-6314C52D75A5}"/>
                </a:ext>
              </a:extLst>
            </p:cNvPr>
            <p:cNvCxnSpPr>
              <a:cxnSpLocks/>
              <a:stCxn id="342" idx="2"/>
              <a:endCxn id="341" idx="0"/>
            </p:cNvCxnSpPr>
            <p:nvPr/>
          </p:nvCxnSpPr>
          <p:spPr>
            <a:xfrm flipH="1">
              <a:off x="7161205" y="1711370"/>
              <a:ext cx="199501"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AFCE5448-E863-AD44-8DE2-0C7E149A3B26}"/>
                </a:ext>
              </a:extLst>
            </p:cNvPr>
            <p:cNvSpPr/>
            <p:nvPr/>
          </p:nvSpPr>
          <p:spPr>
            <a:xfrm>
              <a:off x="7657913" y="111155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57405E1F-8E1B-FF4D-B5CD-2BDCDD53E85A}"/>
                </a:ext>
              </a:extLst>
            </p:cNvPr>
            <p:cNvSpPr/>
            <p:nvPr/>
          </p:nvSpPr>
          <p:spPr>
            <a:xfrm>
              <a:off x="8534265" y="264195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642F66F0-C878-2046-B014-AEF920A3526A}"/>
                </a:ext>
              </a:extLst>
            </p:cNvPr>
            <p:cNvSpPr/>
            <p:nvPr/>
          </p:nvSpPr>
          <p:spPr>
            <a:xfrm>
              <a:off x="6799628" y="264109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378DC31F-EAC2-7D4A-9092-2CD05C7CBF21}"/>
                </a:ext>
              </a:extLst>
            </p:cNvPr>
            <p:cNvSpPr/>
            <p:nvPr/>
          </p:nvSpPr>
          <p:spPr>
            <a:xfrm>
              <a:off x="8094982" y="183271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6BD4FB3D-3520-D848-BC2C-320640CA6C68}"/>
                </a:ext>
              </a:extLst>
            </p:cNvPr>
            <p:cNvSpPr/>
            <p:nvPr/>
          </p:nvSpPr>
          <p:spPr>
            <a:xfrm>
              <a:off x="7218368" y="1848550"/>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EDDB7DC7-5A1E-A34B-A6F8-8DCB6E97BC0C}"/>
                </a:ext>
              </a:extLst>
            </p:cNvPr>
            <p:cNvSpPr/>
            <p:nvPr/>
          </p:nvSpPr>
          <p:spPr>
            <a:xfrm>
              <a:off x="7660707" y="264109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3" name="Straight Connector 272">
              <a:extLst>
                <a:ext uri="{FF2B5EF4-FFF2-40B4-BE49-F238E27FC236}">
                  <a16:creationId xmlns:a16="http://schemas.microsoft.com/office/drawing/2014/main" id="{46A30318-3E6C-0347-8216-E274FFA18146}"/>
                </a:ext>
              </a:extLst>
            </p:cNvPr>
            <p:cNvCxnSpPr>
              <a:cxnSpLocks/>
              <a:stCxn id="344" idx="0"/>
              <a:endCxn id="268" idx="2"/>
            </p:cNvCxnSpPr>
            <p:nvPr/>
          </p:nvCxnSpPr>
          <p:spPr>
            <a:xfrm>
              <a:off x="8382685" y="2681104"/>
              <a:ext cx="151580" cy="85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16F93199-AA73-6F43-AC28-41E478D89490}"/>
                </a:ext>
              </a:extLst>
            </p:cNvPr>
            <p:cNvCxnSpPr>
              <a:cxnSpLocks/>
              <a:stCxn id="340" idx="0"/>
              <a:endCxn id="268" idx="0"/>
            </p:cNvCxnSpPr>
            <p:nvPr/>
          </p:nvCxnSpPr>
          <p:spPr>
            <a:xfrm>
              <a:off x="8482435" y="2474182"/>
              <a:ext cx="91835" cy="16776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A59702B-7441-0C46-A23D-E6679FF4305B}"/>
                </a:ext>
              </a:extLst>
            </p:cNvPr>
            <p:cNvCxnSpPr>
              <a:cxnSpLocks/>
              <a:stCxn id="341" idx="2"/>
              <a:endCxn id="269" idx="0"/>
            </p:cNvCxnSpPr>
            <p:nvPr/>
          </p:nvCxnSpPr>
          <p:spPr>
            <a:xfrm flipH="1">
              <a:off x="6839633" y="2474182"/>
              <a:ext cx="80663" cy="16691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29E3B52-9DFC-784D-923B-9C2084E02F4E}"/>
                </a:ext>
              </a:extLst>
            </p:cNvPr>
            <p:cNvCxnSpPr>
              <a:cxnSpLocks/>
              <a:stCxn id="343" idx="2"/>
              <a:endCxn id="269" idx="6"/>
            </p:cNvCxnSpPr>
            <p:nvPr/>
          </p:nvCxnSpPr>
          <p:spPr>
            <a:xfrm flipH="1">
              <a:off x="6879638" y="2681104"/>
              <a:ext cx="14040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7CB8A35-076B-1146-9C95-AED8A1909E30}"/>
                </a:ext>
              </a:extLst>
            </p:cNvPr>
            <p:cNvCxnSpPr>
              <a:cxnSpLocks/>
              <a:stCxn id="342" idx="0"/>
              <a:endCxn id="267" idx="3"/>
            </p:cNvCxnSpPr>
            <p:nvPr/>
          </p:nvCxnSpPr>
          <p:spPr>
            <a:xfrm flipV="1">
              <a:off x="7601615" y="1179844"/>
              <a:ext cx="68015"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D7CE1CF-6D8B-A64E-8125-D428192F4C87}"/>
                </a:ext>
              </a:extLst>
            </p:cNvPr>
            <p:cNvCxnSpPr>
              <a:cxnSpLocks/>
              <a:stCxn id="267" idx="5"/>
              <a:endCxn id="339" idx="2"/>
            </p:cNvCxnSpPr>
            <p:nvPr/>
          </p:nvCxnSpPr>
          <p:spPr>
            <a:xfrm>
              <a:off x="7726206" y="1179844"/>
              <a:ext cx="74910"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E19998CF-D190-184B-A0BF-6443C13B0D22}"/>
                </a:ext>
              </a:extLst>
            </p:cNvPr>
            <p:cNvSpPr txBox="1"/>
            <p:nvPr/>
          </p:nvSpPr>
          <p:spPr>
            <a:xfrm>
              <a:off x="6415291" y="752896"/>
              <a:ext cx="380232" cy="307777"/>
            </a:xfrm>
            <a:prstGeom prst="rect">
              <a:avLst/>
            </a:prstGeom>
            <a:noFill/>
          </p:spPr>
          <p:txBody>
            <a:bodyPr wrap="none" rtlCol="0">
              <a:spAutoFit/>
            </a:bodyPr>
            <a:lstStyle/>
            <a:p>
              <a:r>
                <a:rPr lang="en-GB" sz="1400" dirty="0">
                  <a:solidFill>
                    <a:schemeClr val="bg2">
                      <a:lumMod val="10000"/>
                    </a:schemeClr>
                  </a:solidFill>
                </a:rPr>
                <a:t>A2</a:t>
              </a:r>
              <a:endParaRPr lang="en-GB" dirty="0">
                <a:solidFill>
                  <a:schemeClr val="bg2">
                    <a:lumMod val="10000"/>
                  </a:schemeClr>
                </a:solidFill>
              </a:endParaRPr>
            </a:p>
          </p:txBody>
        </p:sp>
        <p:sp>
          <p:nvSpPr>
            <p:cNvPr id="280" name="TextBox 279">
              <a:extLst>
                <a:ext uri="{FF2B5EF4-FFF2-40B4-BE49-F238E27FC236}">
                  <a16:creationId xmlns:a16="http://schemas.microsoft.com/office/drawing/2014/main" id="{973130A4-DB8F-F846-9B83-6032CA5FE2C1}"/>
                </a:ext>
              </a:extLst>
            </p:cNvPr>
            <p:cNvSpPr txBox="1"/>
            <p:nvPr/>
          </p:nvSpPr>
          <p:spPr>
            <a:xfrm>
              <a:off x="6807239" y="752896"/>
              <a:ext cx="380232" cy="307777"/>
            </a:xfrm>
            <a:prstGeom prst="rect">
              <a:avLst/>
            </a:prstGeom>
            <a:noFill/>
          </p:spPr>
          <p:txBody>
            <a:bodyPr wrap="none" rtlCol="0">
              <a:spAutoFit/>
            </a:bodyPr>
            <a:lstStyle/>
            <a:p>
              <a:r>
                <a:rPr lang="en-GB" sz="1400" dirty="0">
                  <a:solidFill>
                    <a:schemeClr val="bg2">
                      <a:lumMod val="10000"/>
                    </a:schemeClr>
                  </a:solidFill>
                </a:rPr>
                <a:t>A3</a:t>
              </a:r>
              <a:endParaRPr lang="en-GB" dirty="0">
                <a:solidFill>
                  <a:schemeClr val="bg2">
                    <a:lumMod val="10000"/>
                  </a:schemeClr>
                </a:solidFill>
              </a:endParaRPr>
            </a:p>
          </p:txBody>
        </p:sp>
        <p:sp>
          <p:nvSpPr>
            <p:cNvPr id="281" name="TextBox 280">
              <a:extLst>
                <a:ext uri="{FF2B5EF4-FFF2-40B4-BE49-F238E27FC236}">
                  <a16:creationId xmlns:a16="http://schemas.microsoft.com/office/drawing/2014/main" id="{930B1189-40EE-5C43-9A9B-74CC0C5A5B6F}"/>
                </a:ext>
              </a:extLst>
            </p:cNvPr>
            <p:cNvSpPr txBox="1"/>
            <p:nvPr/>
          </p:nvSpPr>
          <p:spPr>
            <a:xfrm>
              <a:off x="7229504" y="752896"/>
              <a:ext cx="373820" cy="307777"/>
            </a:xfrm>
            <a:prstGeom prst="rect">
              <a:avLst/>
            </a:prstGeom>
            <a:noFill/>
          </p:spPr>
          <p:txBody>
            <a:bodyPr wrap="none" rtlCol="0">
              <a:spAutoFit/>
            </a:bodyPr>
            <a:lstStyle/>
            <a:p>
              <a:r>
                <a:rPr lang="en-GB" sz="1400" dirty="0">
                  <a:solidFill>
                    <a:schemeClr val="bg2">
                      <a:lumMod val="10000"/>
                    </a:schemeClr>
                  </a:solidFill>
                </a:rPr>
                <a:t>B2</a:t>
              </a:r>
              <a:endParaRPr lang="en-GB" dirty="0">
                <a:solidFill>
                  <a:schemeClr val="bg2">
                    <a:lumMod val="10000"/>
                  </a:schemeClr>
                </a:solidFill>
              </a:endParaRPr>
            </a:p>
          </p:txBody>
        </p:sp>
        <p:sp>
          <p:nvSpPr>
            <p:cNvPr id="282" name="TextBox 281">
              <a:extLst>
                <a:ext uri="{FF2B5EF4-FFF2-40B4-BE49-F238E27FC236}">
                  <a16:creationId xmlns:a16="http://schemas.microsoft.com/office/drawing/2014/main" id="{AC5F2AED-282F-6640-9107-F1E4F398E3FC}"/>
                </a:ext>
              </a:extLst>
            </p:cNvPr>
            <p:cNvSpPr txBox="1"/>
            <p:nvPr/>
          </p:nvSpPr>
          <p:spPr>
            <a:xfrm>
              <a:off x="7672179" y="752896"/>
              <a:ext cx="373820" cy="307777"/>
            </a:xfrm>
            <a:prstGeom prst="rect">
              <a:avLst/>
            </a:prstGeom>
            <a:noFill/>
          </p:spPr>
          <p:txBody>
            <a:bodyPr wrap="none" rtlCol="0">
              <a:spAutoFit/>
            </a:bodyPr>
            <a:lstStyle/>
            <a:p>
              <a:r>
                <a:rPr lang="en-GB" sz="1400" dirty="0">
                  <a:solidFill>
                    <a:schemeClr val="bg2">
                      <a:lumMod val="10000"/>
                    </a:schemeClr>
                  </a:solidFill>
                </a:rPr>
                <a:t>B3</a:t>
              </a:r>
              <a:endParaRPr lang="en-GB" dirty="0">
                <a:solidFill>
                  <a:schemeClr val="bg2">
                    <a:lumMod val="10000"/>
                  </a:schemeClr>
                </a:solidFill>
              </a:endParaRPr>
            </a:p>
          </p:txBody>
        </p:sp>
        <p:sp>
          <p:nvSpPr>
            <p:cNvPr id="283" name="TextBox 282">
              <a:extLst>
                <a:ext uri="{FF2B5EF4-FFF2-40B4-BE49-F238E27FC236}">
                  <a16:creationId xmlns:a16="http://schemas.microsoft.com/office/drawing/2014/main" id="{E916AF2C-B290-B640-9058-43B4DA9608EB}"/>
                </a:ext>
              </a:extLst>
            </p:cNvPr>
            <p:cNvSpPr txBox="1"/>
            <p:nvPr/>
          </p:nvSpPr>
          <p:spPr>
            <a:xfrm>
              <a:off x="8105871" y="752896"/>
              <a:ext cx="372218" cy="307777"/>
            </a:xfrm>
            <a:prstGeom prst="rect">
              <a:avLst/>
            </a:prstGeom>
            <a:noFill/>
          </p:spPr>
          <p:txBody>
            <a:bodyPr wrap="none" rtlCol="0">
              <a:spAutoFit/>
            </a:bodyPr>
            <a:lstStyle/>
            <a:p>
              <a:r>
                <a:rPr lang="en-GB" sz="1400" dirty="0">
                  <a:solidFill>
                    <a:schemeClr val="bg2">
                      <a:lumMod val="10000"/>
                    </a:schemeClr>
                  </a:solidFill>
                </a:rPr>
                <a:t>C2</a:t>
              </a:r>
              <a:endParaRPr lang="en-GB" dirty="0">
                <a:solidFill>
                  <a:schemeClr val="bg2">
                    <a:lumMod val="10000"/>
                  </a:schemeClr>
                </a:solidFill>
              </a:endParaRPr>
            </a:p>
          </p:txBody>
        </p:sp>
        <p:sp>
          <p:nvSpPr>
            <p:cNvPr id="284" name="TextBox 283">
              <a:extLst>
                <a:ext uri="{FF2B5EF4-FFF2-40B4-BE49-F238E27FC236}">
                  <a16:creationId xmlns:a16="http://schemas.microsoft.com/office/drawing/2014/main" id="{2BBC4272-295D-8B43-BFE1-2747B67D09C8}"/>
                </a:ext>
              </a:extLst>
            </p:cNvPr>
            <p:cNvSpPr txBox="1"/>
            <p:nvPr/>
          </p:nvSpPr>
          <p:spPr>
            <a:xfrm>
              <a:off x="8542833" y="752896"/>
              <a:ext cx="372218" cy="307777"/>
            </a:xfrm>
            <a:prstGeom prst="rect">
              <a:avLst/>
            </a:prstGeom>
            <a:noFill/>
          </p:spPr>
          <p:txBody>
            <a:bodyPr wrap="none" rtlCol="0">
              <a:spAutoFit/>
            </a:bodyPr>
            <a:lstStyle/>
            <a:p>
              <a:r>
                <a:rPr lang="en-GB" sz="1400" dirty="0">
                  <a:solidFill>
                    <a:schemeClr val="bg2">
                      <a:lumMod val="10000"/>
                    </a:schemeClr>
                  </a:solidFill>
                </a:rPr>
                <a:t>C3</a:t>
              </a:r>
              <a:endParaRPr lang="en-GB" dirty="0">
                <a:solidFill>
                  <a:schemeClr val="bg2">
                    <a:lumMod val="10000"/>
                  </a:schemeClr>
                </a:solidFill>
              </a:endParaRPr>
            </a:p>
          </p:txBody>
        </p:sp>
        <p:cxnSp>
          <p:nvCxnSpPr>
            <p:cNvPr id="285" name="Elbow Connector 284">
              <a:extLst>
                <a:ext uri="{FF2B5EF4-FFF2-40B4-BE49-F238E27FC236}">
                  <a16:creationId xmlns:a16="http://schemas.microsoft.com/office/drawing/2014/main" id="{48C751F6-4DEA-184B-9F02-7F9804B5C2DC}"/>
                </a:ext>
              </a:extLst>
            </p:cNvPr>
            <p:cNvCxnSpPr>
              <a:cxnSpLocks/>
              <a:stCxn id="267" idx="0"/>
              <a:endCxn id="294" idx="4"/>
            </p:cNvCxnSpPr>
            <p:nvPr/>
          </p:nvCxnSpPr>
          <p:spPr>
            <a:xfrm rot="5400000" flipH="1" flipV="1">
              <a:off x="7619216" y="1031253"/>
              <a:ext cx="159001" cy="1596"/>
            </a:xfrm>
            <a:prstGeom prst="bentConnector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6" name="Elbow Connector 285">
              <a:extLst>
                <a:ext uri="{FF2B5EF4-FFF2-40B4-BE49-F238E27FC236}">
                  <a16:creationId xmlns:a16="http://schemas.microsoft.com/office/drawing/2014/main" id="{8D0C066E-E5C1-CF4A-A94D-88AB540FA402}"/>
                </a:ext>
              </a:extLst>
            </p:cNvPr>
            <p:cNvCxnSpPr>
              <a:cxnSpLocks/>
              <a:stCxn id="270" idx="0"/>
              <a:endCxn id="295" idx="4"/>
            </p:cNvCxnSpPr>
            <p:nvPr/>
          </p:nvCxnSpPr>
          <p:spPr>
            <a:xfrm rot="5400000" flipH="1" flipV="1">
              <a:off x="7695026" y="1392512"/>
              <a:ext cx="880161" cy="239"/>
            </a:xfrm>
            <a:prstGeom prst="bentConnector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7" name="Elbow Connector 286">
              <a:extLst>
                <a:ext uri="{FF2B5EF4-FFF2-40B4-BE49-F238E27FC236}">
                  <a16:creationId xmlns:a16="http://schemas.microsoft.com/office/drawing/2014/main" id="{4954E3C6-D9AA-5443-8FE1-04C20AD123D4}"/>
                </a:ext>
              </a:extLst>
            </p:cNvPr>
            <p:cNvCxnSpPr>
              <a:cxnSpLocks/>
              <a:stCxn id="268" idx="0"/>
              <a:endCxn id="296" idx="4"/>
            </p:cNvCxnSpPr>
            <p:nvPr/>
          </p:nvCxnSpPr>
          <p:spPr>
            <a:xfrm rot="5400000" flipH="1" flipV="1">
              <a:off x="7730505" y="1796316"/>
              <a:ext cx="1689401" cy="1871"/>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8" name="Elbow Connector 287">
              <a:extLst>
                <a:ext uri="{FF2B5EF4-FFF2-40B4-BE49-F238E27FC236}">
                  <a16:creationId xmlns:a16="http://schemas.microsoft.com/office/drawing/2014/main" id="{15BE0741-ED05-0849-852B-18CA88AAF84A}"/>
                </a:ext>
              </a:extLst>
            </p:cNvPr>
            <p:cNvCxnSpPr>
              <a:cxnSpLocks/>
              <a:stCxn id="271" idx="0"/>
              <a:endCxn id="293" idx="4"/>
            </p:cNvCxnSpPr>
            <p:nvPr/>
          </p:nvCxnSpPr>
          <p:spPr>
            <a:xfrm rot="16200000" flipV="1">
              <a:off x="6809547" y="1399723"/>
              <a:ext cx="896000" cy="1653"/>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9" name="Elbow Connector 288">
              <a:extLst>
                <a:ext uri="{FF2B5EF4-FFF2-40B4-BE49-F238E27FC236}">
                  <a16:creationId xmlns:a16="http://schemas.microsoft.com/office/drawing/2014/main" id="{5F8EA8AC-4904-8546-849D-24E5968AE1B0}"/>
                </a:ext>
              </a:extLst>
            </p:cNvPr>
            <p:cNvCxnSpPr>
              <a:cxnSpLocks/>
              <a:stCxn id="269" idx="0"/>
              <a:endCxn id="292" idx="4"/>
            </p:cNvCxnSpPr>
            <p:nvPr/>
          </p:nvCxnSpPr>
          <p:spPr>
            <a:xfrm rot="16200000" flipV="1">
              <a:off x="5995259" y="1796725"/>
              <a:ext cx="1688549" cy="200"/>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0" name="Elbow Connector 289">
              <a:extLst>
                <a:ext uri="{FF2B5EF4-FFF2-40B4-BE49-F238E27FC236}">
                  <a16:creationId xmlns:a16="http://schemas.microsoft.com/office/drawing/2014/main" id="{C1260248-1016-6646-8C63-F2D749E76A41}"/>
                </a:ext>
              </a:extLst>
            </p:cNvPr>
            <p:cNvCxnSpPr>
              <a:cxnSpLocks/>
              <a:stCxn id="272" idx="4"/>
              <a:endCxn id="291" idx="4"/>
            </p:cNvCxnSpPr>
            <p:nvPr/>
          </p:nvCxnSpPr>
          <p:spPr>
            <a:xfrm rot="5400000" flipH="1">
              <a:off x="6188658" y="1209056"/>
              <a:ext cx="1768559" cy="1255548"/>
            </a:xfrm>
            <a:prstGeom prst="bentConnector3">
              <a:avLst>
                <a:gd name="adj1" fmla="val -12926"/>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91" name="Oval 290">
              <a:extLst>
                <a:ext uri="{FF2B5EF4-FFF2-40B4-BE49-F238E27FC236}">
                  <a16:creationId xmlns:a16="http://schemas.microsoft.com/office/drawing/2014/main" id="{C61DE107-CA1B-1A4A-BE79-44FE9E0E6988}"/>
                </a:ext>
              </a:extLst>
            </p:cNvPr>
            <p:cNvSpPr/>
            <p:nvPr/>
          </p:nvSpPr>
          <p:spPr>
            <a:xfrm>
              <a:off x="6405159"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27C9675A-5ECC-6E4F-9189-99F9C6E812A6}"/>
                </a:ext>
              </a:extLst>
            </p:cNvPr>
            <p:cNvSpPr/>
            <p:nvPr/>
          </p:nvSpPr>
          <p:spPr>
            <a:xfrm>
              <a:off x="6799428"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D615F431-A917-D54B-B60C-6022A40C70B8}"/>
                </a:ext>
              </a:extLst>
            </p:cNvPr>
            <p:cNvSpPr/>
            <p:nvPr/>
          </p:nvSpPr>
          <p:spPr>
            <a:xfrm>
              <a:off x="7216715"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6CF25C8B-9F15-7C44-A43D-3103A28DF466}"/>
                </a:ext>
              </a:extLst>
            </p:cNvPr>
            <p:cNvSpPr/>
            <p:nvPr/>
          </p:nvSpPr>
          <p:spPr>
            <a:xfrm>
              <a:off x="7659509"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65FDA76A-2F50-9547-B33E-A80F3EA75237}"/>
                </a:ext>
              </a:extLst>
            </p:cNvPr>
            <p:cNvSpPr/>
            <p:nvPr/>
          </p:nvSpPr>
          <p:spPr>
            <a:xfrm>
              <a:off x="8095221"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D9A295DB-379A-A44A-9245-853220FAE641}"/>
                </a:ext>
              </a:extLst>
            </p:cNvPr>
            <p:cNvSpPr/>
            <p:nvPr/>
          </p:nvSpPr>
          <p:spPr>
            <a:xfrm>
              <a:off x="8536136"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TextBox 296">
              <a:extLst>
                <a:ext uri="{FF2B5EF4-FFF2-40B4-BE49-F238E27FC236}">
                  <a16:creationId xmlns:a16="http://schemas.microsoft.com/office/drawing/2014/main" id="{B9B12F8E-0892-7044-B63A-2CA39FE1F40D}"/>
                </a:ext>
              </a:extLst>
            </p:cNvPr>
            <p:cNvSpPr txBox="1"/>
            <p:nvPr/>
          </p:nvSpPr>
          <p:spPr>
            <a:xfrm>
              <a:off x="6812852" y="251226"/>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298" name="TextBox 297">
              <a:extLst>
                <a:ext uri="{FF2B5EF4-FFF2-40B4-BE49-F238E27FC236}">
                  <a16:creationId xmlns:a16="http://schemas.microsoft.com/office/drawing/2014/main" id="{E5561D6A-7C0F-364B-864D-74452573A104}"/>
                </a:ext>
              </a:extLst>
            </p:cNvPr>
            <p:cNvSpPr txBox="1"/>
            <p:nvPr/>
          </p:nvSpPr>
          <p:spPr>
            <a:xfrm>
              <a:off x="7678044" y="251226"/>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299" name="TextBox 298">
              <a:extLst>
                <a:ext uri="{FF2B5EF4-FFF2-40B4-BE49-F238E27FC236}">
                  <a16:creationId xmlns:a16="http://schemas.microsoft.com/office/drawing/2014/main" id="{A53A76BB-1BD6-E94A-B766-1A46761C964A}"/>
                </a:ext>
              </a:extLst>
            </p:cNvPr>
            <p:cNvSpPr txBox="1"/>
            <p:nvPr/>
          </p:nvSpPr>
          <p:spPr>
            <a:xfrm>
              <a:off x="8553607" y="255538"/>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sp>
          <p:nvSpPr>
            <p:cNvPr id="300" name="Oval 299">
              <a:extLst>
                <a:ext uri="{FF2B5EF4-FFF2-40B4-BE49-F238E27FC236}">
                  <a16:creationId xmlns:a16="http://schemas.microsoft.com/office/drawing/2014/main" id="{BF0FD80A-E298-FB4B-B09B-A59AF3377039}"/>
                </a:ext>
              </a:extLst>
            </p:cNvPr>
            <p:cNvSpPr/>
            <p:nvPr/>
          </p:nvSpPr>
          <p:spPr>
            <a:xfrm>
              <a:off x="6802719" y="389637"/>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0368D32D-BA11-414A-A7C7-8D3AF0C86420}"/>
                </a:ext>
              </a:extLst>
            </p:cNvPr>
            <p:cNvSpPr/>
            <p:nvPr/>
          </p:nvSpPr>
          <p:spPr>
            <a:xfrm>
              <a:off x="7655687" y="365109"/>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79A70644-05D0-924B-9EC9-C30F97966908}"/>
                </a:ext>
              </a:extLst>
            </p:cNvPr>
            <p:cNvSpPr/>
            <p:nvPr/>
          </p:nvSpPr>
          <p:spPr>
            <a:xfrm>
              <a:off x="8532298" y="36163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3" name="Elbow Connector 302">
              <a:extLst>
                <a:ext uri="{FF2B5EF4-FFF2-40B4-BE49-F238E27FC236}">
                  <a16:creationId xmlns:a16="http://schemas.microsoft.com/office/drawing/2014/main" id="{CAF120CE-788B-D149-8E67-73EAA7A8DD5C}"/>
                </a:ext>
              </a:extLst>
            </p:cNvPr>
            <p:cNvCxnSpPr>
              <a:cxnSpLocks/>
              <a:stCxn id="292" idx="0"/>
              <a:endCxn id="300" idx="4"/>
            </p:cNvCxnSpPr>
            <p:nvPr/>
          </p:nvCxnSpPr>
          <p:spPr>
            <a:xfrm rot="5400000" flipH="1" flipV="1">
              <a:off x="6639632" y="669449"/>
              <a:ext cx="402893" cy="3291"/>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4" name="Elbow Connector 303">
              <a:extLst>
                <a:ext uri="{FF2B5EF4-FFF2-40B4-BE49-F238E27FC236}">
                  <a16:creationId xmlns:a16="http://schemas.microsoft.com/office/drawing/2014/main" id="{1572DB8C-AE97-7948-A8C1-2D0D8A102E77}"/>
                </a:ext>
              </a:extLst>
            </p:cNvPr>
            <p:cNvCxnSpPr>
              <a:cxnSpLocks/>
              <a:stCxn id="294" idx="0"/>
              <a:endCxn id="301" idx="4"/>
            </p:cNvCxnSpPr>
            <p:nvPr/>
          </p:nvCxnSpPr>
          <p:spPr>
            <a:xfrm rot="16200000" flipV="1">
              <a:off x="7483893" y="656919"/>
              <a:ext cx="427421" cy="3822"/>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5" name="Elbow Connector 304">
              <a:extLst>
                <a:ext uri="{FF2B5EF4-FFF2-40B4-BE49-F238E27FC236}">
                  <a16:creationId xmlns:a16="http://schemas.microsoft.com/office/drawing/2014/main" id="{713AAB95-81C4-1946-9CD4-DAF85E86915E}"/>
                </a:ext>
              </a:extLst>
            </p:cNvPr>
            <p:cNvCxnSpPr>
              <a:cxnSpLocks/>
              <a:stCxn id="296" idx="0"/>
              <a:endCxn id="302" idx="4"/>
            </p:cNvCxnSpPr>
            <p:nvPr/>
          </p:nvCxnSpPr>
          <p:spPr>
            <a:xfrm rot="16200000" flipV="1">
              <a:off x="8358772" y="655171"/>
              <a:ext cx="430900" cy="3838"/>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306" name="Group 305">
              <a:extLst>
                <a:ext uri="{FF2B5EF4-FFF2-40B4-BE49-F238E27FC236}">
                  <a16:creationId xmlns:a16="http://schemas.microsoft.com/office/drawing/2014/main" id="{72544122-F87C-7E42-B5B6-2DD6A8FB6E6D}"/>
                </a:ext>
              </a:extLst>
            </p:cNvPr>
            <p:cNvGrpSpPr/>
            <p:nvPr/>
          </p:nvGrpSpPr>
          <p:grpSpPr>
            <a:xfrm>
              <a:off x="7080446" y="4949502"/>
              <a:ext cx="1362638" cy="139484"/>
              <a:chOff x="7020047" y="2797339"/>
              <a:chExt cx="1362638" cy="139484"/>
            </a:xfrm>
            <a:solidFill>
              <a:schemeClr val="accent6"/>
            </a:solidFill>
          </p:grpSpPr>
          <p:sp>
            <p:nvSpPr>
              <p:cNvPr id="337" name="Rectangle 336">
                <a:extLst>
                  <a:ext uri="{FF2B5EF4-FFF2-40B4-BE49-F238E27FC236}">
                    <a16:creationId xmlns:a16="http://schemas.microsoft.com/office/drawing/2014/main" id="{595EBC1B-2198-6F48-A38A-563A5A08BAEC}"/>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a:extLst>
                  <a:ext uri="{FF2B5EF4-FFF2-40B4-BE49-F238E27FC236}">
                    <a16:creationId xmlns:a16="http://schemas.microsoft.com/office/drawing/2014/main" id="{5636FE1C-E792-644A-9206-0665503D9F93}"/>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 name="Group 306">
              <a:extLst>
                <a:ext uri="{FF2B5EF4-FFF2-40B4-BE49-F238E27FC236}">
                  <a16:creationId xmlns:a16="http://schemas.microsoft.com/office/drawing/2014/main" id="{15108DE8-89CB-8444-AC81-B77B9F79CD8F}"/>
                </a:ext>
              </a:extLst>
            </p:cNvPr>
            <p:cNvGrpSpPr/>
            <p:nvPr/>
          </p:nvGrpSpPr>
          <p:grpSpPr>
            <a:xfrm rot="18000000">
              <a:off x="6640035" y="4152541"/>
              <a:ext cx="1362638" cy="139484"/>
              <a:chOff x="7020047" y="2797339"/>
              <a:chExt cx="1362638" cy="139484"/>
            </a:xfrm>
            <a:solidFill>
              <a:schemeClr val="accent1"/>
            </a:solidFill>
          </p:grpSpPr>
          <p:sp>
            <p:nvSpPr>
              <p:cNvPr id="335" name="Rectangle 334">
                <a:extLst>
                  <a:ext uri="{FF2B5EF4-FFF2-40B4-BE49-F238E27FC236}">
                    <a16:creationId xmlns:a16="http://schemas.microsoft.com/office/drawing/2014/main" id="{B7C163C7-B241-AF46-A94A-13F5D9FA02B2}"/>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Rectangle 335">
                <a:extLst>
                  <a:ext uri="{FF2B5EF4-FFF2-40B4-BE49-F238E27FC236}">
                    <a16:creationId xmlns:a16="http://schemas.microsoft.com/office/drawing/2014/main" id="{124AD2C1-1900-9A46-9203-41E996CA19D7}"/>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8" name="Group 307">
              <a:extLst>
                <a:ext uri="{FF2B5EF4-FFF2-40B4-BE49-F238E27FC236}">
                  <a16:creationId xmlns:a16="http://schemas.microsoft.com/office/drawing/2014/main" id="{899F8559-E8F3-CE44-9140-67B7406F5295}"/>
                </a:ext>
              </a:extLst>
            </p:cNvPr>
            <p:cNvGrpSpPr/>
            <p:nvPr/>
          </p:nvGrpSpPr>
          <p:grpSpPr>
            <a:xfrm rot="3600000">
              <a:off x="7520855" y="4152541"/>
              <a:ext cx="1362638" cy="139484"/>
              <a:chOff x="7020047" y="2797339"/>
              <a:chExt cx="1362638" cy="139484"/>
            </a:xfrm>
            <a:solidFill>
              <a:schemeClr val="accent2"/>
            </a:solidFill>
          </p:grpSpPr>
          <p:sp>
            <p:nvSpPr>
              <p:cNvPr id="333" name="Rectangle 332">
                <a:extLst>
                  <a:ext uri="{FF2B5EF4-FFF2-40B4-BE49-F238E27FC236}">
                    <a16:creationId xmlns:a16="http://schemas.microsoft.com/office/drawing/2014/main" id="{A8E9F7F5-85B8-FA4A-B739-B62D23880E68}"/>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a:extLst>
                  <a:ext uri="{FF2B5EF4-FFF2-40B4-BE49-F238E27FC236}">
                    <a16:creationId xmlns:a16="http://schemas.microsoft.com/office/drawing/2014/main" id="{BC7F0F49-D61E-9A48-B6EC-826EDE98893C}"/>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9" name="Straight Connector 308">
              <a:extLst>
                <a:ext uri="{FF2B5EF4-FFF2-40B4-BE49-F238E27FC236}">
                  <a16:creationId xmlns:a16="http://schemas.microsoft.com/office/drawing/2014/main" id="{C2B3F02F-784A-884E-8E57-FDD32FB76863}"/>
                </a:ext>
              </a:extLst>
            </p:cNvPr>
            <p:cNvCxnSpPr>
              <a:cxnSpLocks/>
              <a:stCxn id="337" idx="0"/>
              <a:endCxn id="338" idx="2"/>
            </p:cNvCxnSpPr>
            <p:nvPr/>
          </p:nvCxnSpPr>
          <p:spPr>
            <a:xfrm>
              <a:off x="7562264" y="5019244"/>
              <a:ext cx="399002"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0677B3E8-8286-014A-A7B2-A25A218E27C6}"/>
                </a:ext>
              </a:extLst>
            </p:cNvPr>
            <p:cNvCxnSpPr>
              <a:cxnSpLocks/>
              <a:stCxn id="333" idx="0"/>
              <a:endCxn id="334" idx="2"/>
            </p:cNvCxnSpPr>
            <p:nvPr/>
          </p:nvCxnSpPr>
          <p:spPr>
            <a:xfrm>
              <a:off x="8102424" y="4049510"/>
              <a:ext cx="199500"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882676C-5C12-7B44-93E0-42ED4126DBB3}"/>
                </a:ext>
              </a:extLst>
            </p:cNvPr>
            <p:cNvCxnSpPr>
              <a:cxnSpLocks/>
              <a:stCxn id="336" idx="2"/>
              <a:endCxn id="335" idx="0"/>
            </p:cNvCxnSpPr>
            <p:nvPr/>
          </p:nvCxnSpPr>
          <p:spPr>
            <a:xfrm flipH="1">
              <a:off x="7221604" y="4049510"/>
              <a:ext cx="199501"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12" name="Oval 311">
              <a:extLst>
                <a:ext uri="{FF2B5EF4-FFF2-40B4-BE49-F238E27FC236}">
                  <a16:creationId xmlns:a16="http://schemas.microsoft.com/office/drawing/2014/main" id="{90965A99-842B-AB41-9B7B-E870583B4E54}"/>
                </a:ext>
              </a:extLst>
            </p:cNvPr>
            <p:cNvSpPr/>
            <p:nvPr/>
          </p:nvSpPr>
          <p:spPr>
            <a:xfrm>
              <a:off x="7718312" y="344969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E99C6EBD-C60F-0E4F-AC62-D0CB3E65BD09}"/>
                </a:ext>
              </a:extLst>
            </p:cNvPr>
            <p:cNvSpPr/>
            <p:nvPr/>
          </p:nvSpPr>
          <p:spPr>
            <a:xfrm>
              <a:off x="8594664" y="498009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7A69C992-7AB7-204D-B093-23A46A196C4F}"/>
                </a:ext>
              </a:extLst>
            </p:cNvPr>
            <p:cNvSpPr/>
            <p:nvPr/>
          </p:nvSpPr>
          <p:spPr>
            <a:xfrm>
              <a:off x="6860027" y="497923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2D213856-BF27-E44C-9246-869BE41F9401}"/>
                </a:ext>
              </a:extLst>
            </p:cNvPr>
            <p:cNvSpPr/>
            <p:nvPr/>
          </p:nvSpPr>
          <p:spPr>
            <a:xfrm>
              <a:off x="8155381" y="417085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CE85CE38-ECAD-4F4B-8C4A-88219A633C2A}"/>
                </a:ext>
              </a:extLst>
            </p:cNvPr>
            <p:cNvSpPr/>
            <p:nvPr/>
          </p:nvSpPr>
          <p:spPr>
            <a:xfrm>
              <a:off x="7278767" y="4186690"/>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152D834E-EC07-3E4C-9D5A-BBBAE3F8672D}"/>
                </a:ext>
              </a:extLst>
            </p:cNvPr>
            <p:cNvSpPr/>
            <p:nvPr/>
          </p:nvSpPr>
          <p:spPr>
            <a:xfrm>
              <a:off x="7721106" y="497923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8" name="Straight Connector 317">
              <a:extLst>
                <a:ext uri="{FF2B5EF4-FFF2-40B4-BE49-F238E27FC236}">
                  <a16:creationId xmlns:a16="http://schemas.microsoft.com/office/drawing/2014/main" id="{D3AA1F72-9C15-EE41-BEBF-C03860916446}"/>
                </a:ext>
              </a:extLst>
            </p:cNvPr>
            <p:cNvCxnSpPr>
              <a:cxnSpLocks/>
              <a:stCxn id="338" idx="0"/>
              <a:endCxn id="313" idx="2"/>
            </p:cNvCxnSpPr>
            <p:nvPr/>
          </p:nvCxnSpPr>
          <p:spPr>
            <a:xfrm>
              <a:off x="8443084" y="5019244"/>
              <a:ext cx="151580" cy="85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C369EC6A-FC5F-7340-A0C4-599D32A5B1F3}"/>
                </a:ext>
              </a:extLst>
            </p:cNvPr>
            <p:cNvCxnSpPr>
              <a:cxnSpLocks/>
              <a:stCxn id="334" idx="0"/>
              <a:endCxn id="313" idx="0"/>
            </p:cNvCxnSpPr>
            <p:nvPr/>
          </p:nvCxnSpPr>
          <p:spPr>
            <a:xfrm>
              <a:off x="8542834" y="4812322"/>
              <a:ext cx="91835" cy="16776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4B703E78-B35F-5747-97CD-AE4A918C6B42}"/>
                </a:ext>
              </a:extLst>
            </p:cNvPr>
            <p:cNvCxnSpPr>
              <a:cxnSpLocks/>
              <a:stCxn id="335" idx="2"/>
              <a:endCxn id="314" idx="0"/>
            </p:cNvCxnSpPr>
            <p:nvPr/>
          </p:nvCxnSpPr>
          <p:spPr>
            <a:xfrm flipH="1">
              <a:off x="6900032" y="4812322"/>
              <a:ext cx="80663" cy="16691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D2740867-68A3-B448-B667-18F16D3292D4}"/>
                </a:ext>
              </a:extLst>
            </p:cNvPr>
            <p:cNvCxnSpPr>
              <a:cxnSpLocks/>
              <a:stCxn id="337" idx="2"/>
              <a:endCxn id="314" idx="6"/>
            </p:cNvCxnSpPr>
            <p:nvPr/>
          </p:nvCxnSpPr>
          <p:spPr>
            <a:xfrm flipH="1">
              <a:off x="6940037" y="5019244"/>
              <a:ext cx="14040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F0DCEFF-3D48-A94A-B650-9F2DB07E0798}"/>
                </a:ext>
              </a:extLst>
            </p:cNvPr>
            <p:cNvCxnSpPr>
              <a:cxnSpLocks/>
              <a:stCxn id="336" idx="0"/>
              <a:endCxn id="312" idx="3"/>
            </p:cNvCxnSpPr>
            <p:nvPr/>
          </p:nvCxnSpPr>
          <p:spPr>
            <a:xfrm flipV="1">
              <a:off x="7662014" y="3517984"/>
              <a:ext cx="68015"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97A4D966-6032-5141-91A4-5016A5B726C8}"/>
                </a:ext>
              </a:extLst>
            </p:cNvPr>
            <p:cNvCxnSpPr>
              <a:cxnSpLocks/>
              <a:stCxn id="312" idx="5"/>
              <a:endCxn id="333" idx="2"/>
            </p:cNvCxnSpPr>
            <p:nvPr/>
          </p:nvCxnSpPr>
          <p:spPr>
            <a:xfrm>
              <a:off x="7786605" y="3517984"/>
              <a:ext cx="74910"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4" name="Elbow Connector 323">
              <a:extLst>
                <a:ext uri="{FF2B5EF4-FFF2-40B4-BE49-F238E27FC236}">
                  <a16:creationId xmlns:a16="http://schemas.microsoft.com/office/drawing/2014/main" id="{7911C96C-548C-FA42-A364-F3D04AE60C59}"/>
                </a:ext>
              </a:extLst>
            </p:cNvPr>
            <p:cNvCxnSpPr>
              <a:cxnSpLocks/>
              <a:stCxn id="312" idx="0"/>
            </p:cNvCxnSpPr>
            <p:nvPr/>
          </p:nvCxnSpPr>
          <p:spPr>
            <a:xfrm rot="5400000" flipH="1" flipV="1">
              <a:off x="7679615" y="3369393"/>
              <a:ext cx="159001" cy="1596"/>
            </a:xfrm>
            <a:prstGeom prst="bentConnector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25" name="Oval 324">
              <a:extLst>
                <a:ext uri="{FF2B5EF4-FFF2-40B4-BE49-F238E27FC236}">
                  <a16:creationId xmlns:a16="http://schemas.microsoft.com/office/drawing/2014/main" id="{C98C0C48-34E1-D243-8B7C-B8E561F3B702}"/>
                </a:ext>
              </a:extLst>
            </p:cNvPr>
            <p:cNvSpPr/>
            <p:nvPr/>
          </p:nvSpPr>
          <p:spPr>
            <a:xfrm>
              <a:off x="6690338" y="5158325"/>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TextBox 325">
              <a:extLst>
                <a:ext uri="{FF2B5EF4-FFF2-40B4-BE49-F238E27FC236}">
                  <a16:creationId xmlns:a16="http://schemas.microsoft.com/office/drawing/2014/main" id="{9814B8C8-3906-4342-AC7D-79265F30DA0B}"/>
                </a:ext>
              </a:extLst>
            </p:cNvPr>
            <p:cNvSpPr txBox="1"/>
            <p:nvPr/>
          </p:nvSpPr>
          <p:spPr>
            <a:xfrm>
              <a:off x="6385421" y="5039876"/>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327" name="TextBox 326">
              <a:extLst>
                <a:ext uri="{FF2B5EF4-FFF2-40B4-BE49-F238E27FC236}">
                  <a16:creationId xmlns:a16="http://schemas.microsoft.com/office/drawing/2014/main" id="{133A3B61-DD81-AC4C-BB79-04D81F00CFE4}"/>
                </a:ext>
              </a:extLst>
            </p:cNvPr>
            <p:cNvSpPr txBox="1"/>
            <p:nvPr/>
          </p:nvSpPr>
          <p:spPr>
            <a:xfrm>
              <a:off x="7738443" y="3063501"/>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328" name="TextBox 327">
              <a:extLst>
                <a:ext uri="{FF2B5EF4-FFF2-40B4-BE49-F238E27FC236}">
                  <a16:creationId xmlns:a16="http://schemas.microsoft.com/office/drawing/2014/main" id="{7CCE18C3-1D86-D746-BE45-462AE6B60D6D}"/>
                </a:ext>
              </a:extLst>
            </p:cNvPr>
            <p:cNvSpPr txBox="1"/>
            <p:nvPr/>
          </p:nvSpPr>
          <p:spPr>
            <a:xfrm>
              <a:off x="8768077" y="5037353"/>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sp>
          <p:nvSpPr>
            <p:cNvPr id="329" name="Oval 328">
              <a:extLst>
                <a:ext uri="{FF2B5EF4-FFF2-40B4-BE49-F238E27FC236}">
                  <a16:creationId xmlns:a16="http://schemas.microsoft.com/office/drawing/2014/main" id="{E1910AAE-BCD9-964F-B5C9-187BD42CF991}"/>
                </a:ext>
              </a:extLst>
            </p:cNvPr>
            <p:cNvSpPr/>
            <p:nvPr/>
          </p:nvSpPr>
          <p:spPr>
            <a:xfrm>
              <a:off x="7724553" y="3202785"/>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303F5C36-09DE-6447-98B3-410CAE48B469}"/>
                </a:ext>
              </a:extLst>
            </p:cNvPr>
            <p:cNvSpPr/>
            <p:nvPr/>
          </p:nvSpPr>
          <p:spPr>
            <a:xfrm>
              <a:off x="8749336" y="5151237"/>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1" name="Straight Connector 330">
              <a:extLst>
                <a:ext uri="{FF2B5EF4-FFF2-40B4-BE49-F238E27FC236}">
                  <a16:creationId xmlns:a16="http://schemas.microsoft.com/office/drawing/2014/main" id="{8D8022CC-97CE-3C43-AB5F-9C46DE4A3958}"/>
                </a:ext>
              </a:extLst>
            </p:cNvPr>
            <p:cNvCxnSpPr>
              <a:cxnSpLocks/>
              <a:stCxn id="314" idx="3"/>
              <a:endCxn id="325" idx="7"/>
            </p:cNvCxnSpPr>
            <p:nvPr/>
          </p:nvCxnSpPr>
          <p:spPr>
            <a:xfrm flipH="1">
              <a:off x="6758631" y="5047532"/>
              <a:ext cx="113113" cy="12251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E2414B3-A8E5-BB4D-A50E-DEBB2A8A0199}"/>
                </a:ext>
              </a:extLst>
            </p:cNvPr>
            <p:cNvCxnSpPr>
              <a:cxnSpLocks/>
              <a:stCxn id="313" idx="5"/>
              <a:endCxn id="330" idx="1"/>
            </p:cNvCxnSpPr>
            <p:nvPr/>
          </p:nvCxnSpPr>
          <p:spPr>
            <a:xfrm>
              <a:off x="8662957" y="5048384"/>
              <a:ext cx="98096" cy="11457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345" name="Straight Arrow Connector 344">
            <a:extLst>
              <a:ext uri="{FF2B5EF4-FFF2-40B4-BE49-F238E27FC236}">
                <a16:creationId xmlns:a16="http://schemas.microsoft.com/office/drawing/2014/main" id="{1E006747-74D5-824D-881A-52541AB7F90A}"/>
              </a:ext>
            </a:extLst>
          </p:cNvPr>
          <p:cNvCxnSpPr>
            <a:cxnSpLocks/>
            <a:stCxn id="342" idx="2"/>
            <a:endCxn id="342" idx="0"/>
          </p:cNvCxnSpPr>
          <p:nvPr/>
        </p:nvCxnSpPr>
        <p:spPr>
          <a:xfrm flipV="1">
            <a:off x="7360706" y="1294104"/>
            <a:ext cx="240909"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B669556-9546-0B4B-8663-1EF3F3B53E56}"/>
              </a:ext>
            </a:extLst>
          </p:cNvPr>
          <p:cNvCxnSpPr>
            <a:cxnSpLocks/>
            <a:stCxn id="341" idx="2"/>
            <a:endCxn id="341" idx="0"/>
          </p:cNvCxnSpPr>
          <p:nvPr/>
        </p:nvCxnSpPr>
        <p:spPr>
          <a:xfrm flipV="1">
            <a:off x="6920296" y="2056916"/>
            <a:ext cx="240909"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95EB5836-E420-DC4E-855B-9FB8ACBE11EC}"/>
              </a:ext>
            </a:extLst>
          </p:cNvPr>
          <p:cNvCxnSpPr>
            <a:cxnSpLocks/>
            <a:stCxn id="343" idx="0"/>
            <a:endCxn id="343" idx="2"/>
          </p:cNvCxnSpPr>
          <p:nvPr/>
        </p:nvCxnSpPr>
        <p:spPr>
          <a:xfrm flipH="1">
            <a:off x="7020047" y="2681104"/>
            <a:ext cx="48181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CACE69D5-A855-7C4C-83E3-29F9C802FFDA}"/>
              </a:ext>
            </a:extLst>
          </p:cNvPr>
          <p:cNvCxnSpPr>
            <a:cxnSpLocks/>
            <a:stCxn id="344" idx="0"/>
            <a:endCxn id="344" idx="2"/>
          </p:cNvCxnSpPr>
          <p:nvPr/>
        </p:nvCxnSpPr>
        <p:spPr>
          <a:xfrm flipH="1">
            <a:off x="7900867" y="2681104"/>
            <a:ext cx="48181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Straight Arrow Connector 356">
            <a:extLst>
              <a:ext uri="{FF2B5EF4-FFF2-40B4-BE49-F238E27FC236}">
                <a16:creationId xmlns:a16="http://schemas.microsoft.com/office/drawing/2014/main" id="{0736B16F-D933-8A4A-AD52-4496FF274D43}"/>
              </a:ext>
            </a:extLst>
          </p:cNvPr>
          <p:cNvCxnSpPr>
            <a:cxnSpLocks/>
            <a:stCxn id="340" idx="2"/>
            <a:endCxn id="340" idx="0"/>
          </p:cNvCxnSpPr>
          <p:nvPr/>
        </p:nvCxnSpPr>
        <p:spPr>
          <a:xfrm>
            <a:off x="8241525" y="2056916"/>
            <a:ext cx="240910"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Straight Arrow Connector 359">
            <a:extLst>
              <a:ext uri="{FF2B5EF4-FFF2-40B4-BE49-F238E27FC236}">
                <a16:creationId xmlns:a16="http://schemas.microsoft.com/office/drawing/2014/main" id="{91EDAB31-835F-AE4E-8F6D-2A56D0B51568}"/>
              </a:ext>
            </a:extLst>
          </p:cNvPr>
          <p:cNvCxnSpPr>
            <a:cxnSpLocks/>
            <a:stCxn id="339" idx="2"/>
            <a:endCxn id="339" idx="0"/>
          </p:cNvCxnSpPr>
          <p:nvPr/>
        </p:nvCxnSpPr>
        <p:spPr>
          <a:xfrm>
            <a:off x="7801116" y="1294104"/>
            <a:ext cx="240909"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191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3416320"/>
          </a:xfrm>
          <a:prstGeom prst="rect">
            <a:avLst/>
          </a:prstGeom>
          <a:noFill/>
        </p:spPr>
        <p:txBody>
          <a:bodyPr wrap="square" rtlCol="0">
            <a:spAutoFit/>
          </a:bodyPr>
          <a:lstStyle/>
          <a:p>
            <a:pPr marL="342900" indent="-342900">
              <a:buFont typeface="+mj-lt"/>
              <a:buAutoNum type="arabicPeriod"/>
            </a:pPr>
            <a:r>
              <a:rPr lang="en-GB" dirty="0"/>
              <a:t>Use the diagram to explain how the motor is connected in high speed mode.</a:t>
            </a:r>
          </a:p>
          <a:p>
            <a:pPr marL="342900" indent="-342900">
              <a:buFont typeface="+mj-lt"/>
              <a:buAutoNum type="arabicPeriod"/>
            </a:pPr>
            <a:r>
              <a:rPr lang="en-ZA" dirty="0"/>
              <a:t>For the high speed connection, the full winding is connected to power in a delta configuration.</a:t>
            </a:r>
          </a:p>
          <a:p>
            <a:pPr marL="342900" indent="-342900">
              <a:buFont typeface="+mj-lt"/>
              <a:buAutoNum type="arabicPeriod"/>
            </a:pPr>
            <a:r>
              <a:rPr lang="en-ZA" dirty="0"/>
              <a:t>In this configuration there are effectively 3 poles.</a:t>
            </a:r>
          </a:p>
          <a:p>
            <a:pPr marL="342900" indent="-342900">
              <a:buFont typeface="+mj-lt"/>
              <a:buAutoNum type="arabicPeriod"/>
            </a:pPr>
            <a:r>
              <a:rPr lang="en-ZA" dirty="0"/>
              <a:t>Each coil receives the full line voltage (V</a:t>
            </a:r>
            <a:r>
              <a:rPr lang="en-ZA" baseline="-25000" dirty="0"/>
              <a:t>L</a:t>
            </a:r>
            <a:r>
              <a:rPr lang="en-ZA" dirty="0"/>
              <a:t> = V</a:t>
            </a:r>
            <a:r>
              <a:rPr lang="en-ZA" baseline="-25000" dirty="0"/>
              <a:t>P</a:t>
            </a:r>
            <a:r>
              <a:rPr lang="en-ZA" dirty="0"/>
              <a:t> in delta) but this is halved across each half of the coils, reducing the torque by half. But as the speed is double, the overall power remains the same.</a:t>
            </a:r>
            <a:endParaRPr lang="en-GB" dirty="0"/>
          </a:p>
        </p:txBody>
      </p:sp>
      <p:grpSp>
        <p:nvGrpSpPr>
          <p:cNvPr id="124" name="Group 123">
            <a:extLst>
              <a:ext uri="{FF2B5EF4-FFF2-40B4-BE49-F238E27FC236}">
                <a16:creationId xmlns:a16="http://schemas.microsoft.com/office/drawing/2014/main" id="{93D4CE4F-8FB4-3344-8FB4-1CC4F94B11FF}"/>
              </a:ext>
            </a:extLst>
          </p:cNvPr>
          <p:cNvGrpSpPr/>
          <p:nvPr/>
        </p:nvGrpSpPr>
        <p:grpSpPr>
          <a:xfrm>
            <a:off x="6121474" y="125902"/>
            <a:ext cx="3292882" cy="5231479"/>
            <a:chOff x="5792252" y="251226"/>
            <a:chExt cx="3292882" cy="5231479"/>
          </a:xfrm>
        </p:grpSpPr>
        <p:grpSp>
          <p:nvGrpSpPr>
            <p:cNvPr id="125" name="Group 124">
              <a:extLst>
                <a:ext uri="{FF2B5EF4-FFF2-40B4-BE49-F238E27FC236}">
                  <a16:creationId xmlns:a16="http://schemas.microsoft.com/office/drawing/2014/main" id="{2C76F245-4BD2-9745-816F-EB7FD4D8A4EE}"/>
                </a:ext>
              </a:extLst>
            </p:cNvPr>
            <p:cNvGrpSpPr/>
            <p:nvPr/>
          </p:nvGrpSpPr>
          <p:grpSpPr>
            <a:xfrm>
              <a:off x="7020047" y="2611362"/>
              <a:ext cx="1362638" cy="139484"/>
              <a:chOff x="7020047" y="2797339"/>
              <a:chExt cx="1362638" cy="139484"/>
            </a:xfrm>
            <a:solidFill>
              <a:schemeClr val="accent6"/>
            </a:solidFill>
          </p:grpSpPr>
          <p:sp>
            <p:nvSpPr>
              <p:cNvPr id="199" name="Rectangle 198">
                <a:extLst>
                  <a:ext uri="{FF2B5EF4-FFF2-40B4-BE49-F238E27FC236}">
                    <a16:creationId xmlns:a16="http://schemas.microsoft.com/office/drawing/2014/main" id="{F80E614F-3CB0-6E49-82CC-775030AAD0A8}"/>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B988D419-23F8-6D47-843B-B20DF8072A10}"/>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6" name="Group 125">
              <a:extLst>
                <a:ext uri="{FF2B5EF4-FFF2-40B4-BE49-F238E27FC236}">
                  <a16:creationId xmlns:a16="http://schemas.microsoft.com/office/drawing/2014/main" id="{B647E8BA-DAAC-A944-A9CA-21A0A6DE9218}"/>
                </a:ext>
              </a:extLst>
            </p:cNvPr>
            <p:cNvGrpSpPr/>
            <p:nvPr/>
          </p:nvGrpSpPr>
          <p:grpSpPr>
            <a:xfrm rot="18000000">
              <a:off x="6579636" y="1814401"/>
              <a:ext cx="1362638" cy="139484"/>
              <a:chOff x="7020047" y="2797339"/>
              <a:chExt cx="1362638" cy="139484"/>
            </a:xfrm>
            <a:solidFill>
              <a:schemeClr val="accent1"/>
            </a:solidFill>
          </p:grpSpPr>
          <p:sp>
            <p:nvSpPr>
              <p:cNvPr id="197" name="Rectangle 196">
                <a:extLst>
                  <a:ext uri="{FF2B5EF4-FFF2-40B4-BE49-F238E27FC236}">
                    <a16:creationId xmlns:a16="http://schemas.microsoft.com/office/drawing/2014/main" id="{735ABB23-764B-1146-9794-77F7397B0CE8}"/>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91C3873D-31E4-C042-8C09-E742D4F37E0D}"/>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 name="Group 126">
              <a:extLst>
                <a:ext uri="{FF2B5EF4-FFF2-40B4-BE49-F238E27FC236}">
                  <a16:creationId xmlns:a16="http://schemas.microsoft.com/office/drawing/2014/main" id="{A740B051-A50E-4A4E-96C8-E0970F8CFB17}"/>
                </a:ext>
              </a:extLst>
            </p:cNvPr>
            <p:cNvGrpSpPr/>
            <p:nvPr/>
          </p:nvGrpSpPr>
          <p:grpSpPr>
            <a:xfrm rot="3600000">
              <a:off x="7460456" y="1814401"/>
              <a:ext cx="1362638" cy="139484"/>
              <a:chOff x="7020047" y="2797339"/>
              <a:chExt cx="1362638" cy="139484"/>
            </a:xfrm>
            <a:solidFill>
              <a:schemeClr val="accent2"/>
            </a:solidFill>
          </p:grpSpPr>
          <p:sp>
            <p:nvSpPr>
              <p:cNvPr id="195" name="Rectangle 194">
                <a:extLst>
                  <a:ext uri="{FF2B5EF4-FFF2-40B4-BE49-F238E27FC236}">
                    <a16:creationId xmlns:a16="http://schemas.microsoft.com/office/drawing/2014/main" id="{A4509FDD-B9BA-7D40-BB26-ACA79247663C}"/>
                  </a:ext>
                </a:extLst>
              </p:cNvPr>
              <p:cNvSpPr/>
              <p:nvPr/>
            </p:nvSpPr>
            <p:spPr>
              <a:xfrm rot="5400000">
                <a:off x="719121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97958D8E-2BA0-0741-96AB-517693895F74}"/>
                  </a:ext>
                </a:extLst>
              </p:cNvPr>
              <p:cNvSpPr/>
              <p:nvPr/>
            </p:nvSpPr>
            <p:spPr>
              <a:xfrm rot="5400000">
                <a:off x="8072034" y="2626172"/>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8" name="Straight Connector 127">
              <a:extLst>
                <a:ext uri="{FF2B5EF4-FFF2-40B4-BE49-F238E27FC236}">
                  <a16:creationId xmlns:a16="http://schemas.microsoft.com/office/drawing/2014/main" id="{A4A76909-3DBB-4B45-8A18-0179DDA19967}"/>
                </a:ext>
              </a:extLst>
            </p:cNvPr>
            <p:cNvCxnSpPr>
              <a:cxnSpLocks/>
              <a:stCxn id="199" idx="0"/>
              <a:endCxn id="200" idx="2"/>
            </p:cNvCxnSpPr>
            <p:nvPr/>
          </p:nvCxnSpPr>
          <p:spPr>
            <a:xfrm>
              <a:off x="7501865" y="2681104"/>
              <a:ext cx="399002"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2C286F-1EC4-DE43-B36C-DBBEA5E2532D}"/>
                </a:ext>
              </a:extLst>
            </p:cNvPr>
            <p:cNvCxnSpPr>
              <a:cxnSpLocks/>
              <a:stCxn id="195" idx="0"/>
              <a:endCxn id="196" idx="2"/>
            </p:cNvCxnSpPr>
            <p:nvPr/>
          </p:nvCxnSpPr>
          <p:spPr>
            <a:xfrm>
              <a:off x="8042025" y="1711370"/>
              <a:ext cx="199500"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5FB7BFE-B2AE-034A-8BA6-B9E62501ABF6}"/>
                </a:ext>
              </a:extLst>
            </p:cNvPr>
            <p:cNvCxnSpPr>
              <a:cxnSpLocks/>
              <a:stCxn id="198" idx="2"/>
              <a:endCxn id="197" idx="0"/>
            </p:cNvCxnSpPr>
            <p:nvPr/>
          </p:nvCxnSpPr>
          <p:spPr>
            <a:xfrm flipH="1">
              <a:off x="7161205" y="1711370"/>
              <a:ext cx="199501"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41C9330D-739F-4E45-A8B5-DE89A9D00418}"/>
                </a:ext>
              </a:extLst>
            </p:cNvPr>
            <p:cNvSpPr/>
            <p:nvPr/>
          </p:nvSpPr>
          <p:spPr>
            <a:xfrm>
              <a:off x="7657913" y="111155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7D1EA965-0D85-C541-A6AC-42488926509C}"/>
                </a:ext>
              </a:extLst>
            </p:cNvPr>
            <p:cNvSpPr/>
            <p:nvPr/>
          </p:nvSpPr>
          <p:spPr>
            <a:xfrm>
              <a:off x="8534265" y="264195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FE311E4-72D7-A542-8C24-071F0E7D728E}"/>
                </a:ext>
              </a:extLst>
            </p:cNvPr>
            <p:cNvSpPr/>
            <p:nvPr/>
          </p:nvSpPr>
          <p:spPr>
            <a:xfrm>
              <a:off x="6799628" y="264109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6CDB8CB5-BE90-3B4D-8945-6F3AF9AE8D9E}"/>
                </a:ext>
              </a:extLst>
            </p:cNvPr>
            <p:cNvSpPr/>
            <p:nvPr/>
          </p:nvSpPr>
          <p:spPr>
            <a:xfrm>
              <a:off x="8094982" y="183271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3D57E65A-C73A-CD4A-B69C-6DDEA59B866A}"/>
                </a:ext>
              </a:extLst>
            </p:cNvPr>
            <p:cNvSpPr/>
            <p:nvPr/>
          </p:nvSpPr>
          <p:spPr>
            <a:xfrm>
              <a:off x="7218368" y="1848550"/>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50955265-1ADE-3049-BF0B-85D99762226D}"/>
                </a:ext>
              </a:extLst>
            </p:cNvPr>
            <p:cNvSpPr/>
            <p:nvPr/>
          </p:nvSpPr>
          <p:spPr>
            <a:xfrm>
              <a:off x="7660707" y="264109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Connector 136">
              <a:extLst>
                <a:ext uri="{FF2B5EF4-FFF2-40B4-BE49-F238E27FC236}">
                  <a16:creationId xmlns:a16="http://schemas.microsoft.com/office/drawing/2014/main" id="{C8C7A767-8AD3-0045-8678-1489FF3AC70D}"/>
                </a:ext>
              </a:extLst>
            </p:cNvPr>
            <p:cNvCxnSpPr>
              <a:cxnSpLocks/>
              <a:stCxn id="200" idx="0"/>
              <a:endCxn id="132" idx="2"/>
            </p:cNvCxnSpPr>
            <p:nvPr/>
          </p:nvCxnSpPr>
          <p:spPr>
            <a:xfrm>
              <a:off x="8382685" y="2681104"/>
              <a:ext cx="151580" cy="85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BF4A66C-FDC1-B448-A03E-FD09A8B5EEE3}"/>
                </a:ext>
              </a:extLst>
            </p:cNvPr>
            <p:cNvCxnSpPr>
              <a:cxnSpLocks/>
              <a:stCxn id="196" idx="0"/>
              <a:endCxn id="132" idx="0"/>
            </p:cNvCxnSpPr>
            <p:nvPr/>
          </p:nvCxnSpPr>
          <p:spPr>
            <a:xfrm>
              <a:off x="8482435" y="2474182"/>
              <a:ext cx="91835" cy="16776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9FDA34-7666-3345-B286-F8AD401B5D30}"/>
                </a:ext>
              </a:extLst>
            </p:cNvPr>
            <p:cNvCxnSpPr>
              <a:cxnSpLocks/>
              <a:stCxn id="197" idx="2"/>
              <a:endCxn id="133" idx="0"/>
            </p:cNvCxnSpPr>
            <p:nvPr/>
          </p:nvCxnSpPr>
          <p:spPr>
            <a:xfrm flipH="1">
              <a:off x="6839633" y="2474182"/>
              <a:ext cx="80663" cy="16691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70D8F78-72B2-0945-90AC-9D0A38AE53D9}"/>
                </a:ext>
              </a:extLst>
            </p:cNvPr>
            <p:cNvCxnSpPr>
              <a:cxnSpLocks/>
              <a:stCxn id="199" idx="2"/>
              <a:endCxn id="133" idx="6"/>
            </p:cNvCxnSpPr>
            <p:nvPr/>
          </p:nvCxnSpPr>
          <p:spPr>
            <a:xfrm flipH="1">
              <a:off x="6879638" y="2681104"/>
              <a:ext cx="14040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70D1D6A-3B23-B74E-A7AA-1735AAF9BFA9}"/>
                </a:ext>
              </a:extLst>
            </p:cNvPr>
            <p:cNvCxnSpPr>
              <a:cxnSpLocks/>
              <a:stCxn id="198" idx="0"/>
              <a:endCxn id="131" idx="3"/>
            </p:cNvCxnSpPr>
            <p:nvPr/>
          </p:nvCxnSpPr>
          <p:spPr>
            <a:xfrm flipV="1">
              <a:off x="7601615" y="1179844"/>
              <a:ext cx="68015"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EE64434-70F2-B64E-8289-2944B3EE6F08}"/>
                </a:ext>
              </a:extLst>
            </p:cNvPr>
            <p:cNvCxnSpPr>
              <a:cxnSpLocks/>
              <a:stCxn id="131" idx="5"/>
              <a:endCxn id="195" idx="2"/>
            </p:cNvCxnSpPr>
            <p:nvPr/>
          </p:nvCxnSpPr>
          <p:spPr>
            <a:xfrm>
              <a:off x="7726206" y="1179844"/>
              <a:ext cx="74910"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FE5BFA54-4A08-A641-A597-190F93F0ECC9}"/>
                </a:ext>
              </a:extLst>
            </p:cNvPr>
            <p:cNvSpPr txBox="1"/>
            <p:nvPr/>
          </p:nvSpPr>
          <p:spPr>
            <a:xfrm>
              <a:off x="6415291" y="752896"/>
              <a:ext cx="380232" cy="307777"/>
            </a:xfrm>
            <a:prstGeom prst="rect">
              <a:avLst/>
            </a:prstGeom>
            <a:noFill/>
          </p:spPr>
          <p:txBody>
            <a:bodyPr wrap="none" rtlCol="0">
              <a:spAutoFit/>
            </a:bodyPr>
            <a:lstStyle/>
            <a:p>
              <a:r>
                <a:rPr lang="en-GB" sz="1400" dirty="0">
                  <a:solidFill>
                    <a:schemeClr val="bg2">
                      <a:lumMod val="10000"/>
                    </a:schemeClr>
                  </a:solidFill>
                </a:rPr>
                <a:t>A2</a:t>
              </a:r>
              <a:endParaRPr lang="en-GB" dirty="0">
                <a:solidFill>
                  <a:schemeClr val="bg2">
                    <a:lumMod val="10000"/>
                  </a:schemeClr>
                </a:solidFill>
              </a:endParaRPr>
            </a:p>
          </p:txBody>
        </p:sp>
        <p:sp>
          <p:nvSpPr>
            <p:cNvPr id="144" name="TextBox 143">
              <a:extLst>
                <a:ext uri="{FF2B5EF4-FFF2-40B4-BE49-F238E27FC236}">
                  <a16:creationId xmlns:a16="http://schemas.microsoft.com/office/drawing/2014/main" id="{26460496-4FD9-7E41-8BFB-A795D58063D2}"/>
                </a:ext>
              </a:extLst>
            </p:cNvPr>
            <p:cNvSpPr txBox="1"/>
            <p:nvPr/>
          </p:nvSpPr>
          <p:spPr>
            <a:xfrm>
              <a:off x="6807239" y="752896"/>
              <a:ext cx="380232" cy="307777"/>
            </a:xfrm>
            <a:prstGeom prst="rect">
              <a:avLst/>
            </a:prstGeom>
            <a:noFill/>
          </p:spPr>
          <p:txBody>
            <a:bodyPr wrap="none" rtlCol="0">
              <a:spAutoFit/>
            </a:bodyPr>
            <a:lstStyle/>
            <a:p>
              <a:r>
                <a:rPr lang="en-GB" sz="1400" dirty="0">
                  <a:solidFill>
                    <a:schemeClr val="bg2">
                      <a:lumMod val="10000"/>
                    </a:schemeClr>
                  </a:solidFill>
                </a:rPr>
                <a:t>A3</a:t>
              </a:r>
              <a:endParaRPr lang="en-GB" dirty="0">
                <a:solidFill>
                  <a:schemeClr val="bg2">
                    <a:lumMod val="10000"/>
                  </a:schemeClr>
                </a:solidFill>
              </a:endParaRPr>
            </a:p>
          </p:txBody>
        </p:sp>
        <p:sp>
          <p:nvSpPr>
            <p:cNvPr id="145" name="TextBox 144">
              <a:extLst>
                <a:ext uri="{FF2B5EF4-FFF2-40B4-BE49-F238E27FC236}">
                  <a16:creationId xmlns:a16="http://schemas.microsoft.com/office/drawing/2014/main" id="{BEFE79DE-CD88-2343-B766-6C440194328D}"/>
                </a:ext>
              </a:extLst>
            </p:cNvPr>
            <p:cNvSpPr txBox="1"/>
            <p:nvPr/>
          </p:nvSpPr>
          <p:spPr>
            <a:xfrm>
              <a:off x="7229504" y="752896"/>
              <a:ext cx="373820" cy="307777"/>
            </a:xfrm>
            <a:prstGeom prst="rect">
              <a:avLst/>
            </a:prstGeom>
            <a:noFill/>
          </p:spPr>
          <p:txBody>
            <a:bodyPr wrap="none" rtlCol="0">
              <a:spAutoFit/>
            </a:bodyPr>
            <a:lstStyle/>
            <a:p>
              <a:r>
                <a:rPr lang="en-GB" sz="1400" dirty="0">
                  <a:solidFill>
                    <a:schemeClr val="bg2">
                      <a:lumMod val="10000"/>
                    </a:schemeClr>
                  </a:solidFill>
                </a:rPr>
                <a:t>B2</a:t>
              </a:r>
              <a:endParaRPr lang="en-GB" dirty="0">
                <a:solidFill>
                  <a:schemeClr val="bg2">
                    <a:lumMod val="10000"/>
                  </a:schemeClr>
                </a:solidFill>
              </a:endParaRPr>
            </a:p>
          </p:txBody>
        </p:sp>
        <p:sp>
          <p:nvSpPr>
            <p:cNvPr id="146" name="TextBox 145">
              <a:extLst>
                <a:ext uri="{FF2B5EF4-FFF2-40B4-BE49-F238E27FC236}">
                  <a16:creationId xmlns:a16="http://schemas.microsoft.com/office/drawing/2014/main" id="{6BD8D098-07A3-5F47-AFA7-D7BB681A08F3}"/>
                </a:ext>
              </a:extLst>
            </p:cNvPr>
            <p:cNvSpPr txBox="1"/>
            <p:nvPr/>
          </p:nvSpPr>
          <p:spPr>
            <a:xfrm>
              <a:off x="7672179" y="752896"/>
              <a:ext cx="373820" cy="307777"/>
            </a:xfrm>
            <a:prstGeom prst="rect">
              <a:avLst/>
            </a:prstGeom>
            <a:noFill/>
          </p:spPr>
          <p:txBody>
            <a:bodyPr wrap="none" rtlCol="0">
              <a:spAutoFit/>
            </a:bodyPr>
            <a:lstStyle/>
            <a:p>
              <a:r>
                <a:rPr lang="en-GB" sz="1400" dirty="0">
                  <a:solidFill>
                    <a:schemeClr val="bg2">
                      <a:lumMod val="10000"/>
                    </a:schemeClr>
                  </a:solidFill>
                </a:rPr>
                <a:t>B3</a:t>
              </a:r>
              <a:endParaRPr lang="en-GB" dirty="0">
                <a:solidFill>
                  <a:schemeClr val="bg2">
                    <a:lumMod val="10000"/>
                  </a:schemeClr>
                </a:solidFill>
              </a:endParaRPr>
            </a:p>
          </p:txBody>
        </p:sp>
        <p:sp>
          <p:nvSpPr>
            <p:cNvPr id="147" name="TextBox 146">
              <a:extLst>
                <a:ext uri="{FF2B5EF4-FFF2-40B4-BE49-F238E27FC236}">
                  <a16:creationId xmlns:a16="http://schemas.microsoft.com/office/drawing/2014/main" id="{B8D6819E-B2B9-3E4C-9926-BAD956735852}"/>
                </a:ext>
              </a:extLst>
            </p:cNvPr>
            <p:cNvSpPr txBox="1"/>
            <p:nvPr/>
          </p:nvSpPr>
          <p:spPr>
            <a:xfrm>
              <a:off x="8105871" y="752896"/>
              <a:ext cx="372218" cy="307777"/>
            </a:xfrm>
            <a:prstGeom prst="rect">
              <a:avLst/>
            </a:prstGeom>
            <a:noFill/>
          </p:spPr>
          <p:txBody>
            <a:bodyPr wrap="none" rtlCol="0">
              <a:spAutoFit/>
            </a:bodyPr>
            <a:lstStyle/>
            <a:p>
              <a:r>
                <a:rPr lang="en-GB" sz="1400" dirty="0">
                  <a:solidFill>
                    <a:schemeClr val="bg2">
                      <a:lumMod val="10000"/>
                    </a:schemeClr>
                  </a:solidFill>
                </a:rPr>
                <a:t>C2</a:t>
              </a:r>
              <a:endParaRPr lang="en-GB" dirty="0">
                <a:solidFill>
                  <a:schemeClr val="bg2">
                    <a:lumMod val="10000"/>
                  </a:schemeClr>
                </a:solidFill>
              </a:endParaRPr>
            </a:p>
          </p:txBody>
        </p:sp>
        <p:sp>
          <p:nvSpPr>
            <p:cNvPr id="148" name="TextBox 147">
              <a:extLst>
                <a:ext uri="{FF2B5EF4-FFF2-40B4-BE49-F238E27FC236}">
                  <a16:creationId xmlns:a16="http://schemas.microsoft.com/office/drawing/2014/main" id="{E13184CF-830F-BB4B-AAD4-99DA52EC5566}"/>
                </a:ext>
              </a:extLst>
            </p:cNvPr>
            <p:cNvSpPr txBox="1"/>
            <p:nvPr/>
          </p:nvSpPr>
          <p:spPr>
            <a:xfrm>
              <a:off x="8542833" y="752896"/>
              <a:ext cx="372218" cy="307777"/>
            </a:xfrm>
            <a:prstGeom prst="rect">
              <a:avLst/>
            </a:prstGeom>
            <a:noFill/>
          </p:spPr>
          <p:txBody>
            <a:bodyPr wrap="none" rtlCol="0">
              <a:spAutoFit/>
            </a:bodyPr>
            <a:lstStyle/>
            <a:p>
              <a:r>
                <a:rPr lang="en-GB" sz="1400" dirty="0">
                  <a:solidFill>
                    <a:schemeClr val="bg2">
                      <a:lumMod val="10000"/>
                    </a:schemeClr>
                  </a:solidFill>
                </a:rPr>
                <a:t>C3</a:t>
              </a:r>
              <a:endParaRPr lang="en-GB" dirty="0">
                <a:solidFill>
                  <a:schemeClr val="bg2">
                    <a:lumMod val="10000"/>
                  </a:schemeClr>
                </a:solidFill>
              </a:endParaRPr>
            </a:p>
          </p:txBody>
        </p:sp>
        <p:cxnSp>
          <p:nvCxnSpPr>
            <p:cNvPr id="149" name="Elbow Connector 148">
              <a:extLst>
                <a:ext uri="{FF2B5EF4-FFF2-40B4-BE49-F238E27FC236}">
                  <a16:creationId xmlns:a16="http://schemas.microsoft.com/office/drawing/2014/main" id="{D06D3594-43BA-D745-A781-7AEF65E06C82}"/>
                </a:ext>
              </a:extLst>
            </p:cNvPr>
            <p:cNvCxnSpPr>
              <a:cxnSpLocks/>
              <a:stCxn id="131" idx="0"/>
              <a:endCxn id="158" idx="4"/>
            </p:cNvCxnSpPr>
            <p:nvPr/>
          </p:nvCxnSpPr>
          <p:spPr>
            <a:xfrm rot="5400000" flipH="1" flipV="1">
              <a:off x="7619216" y="1031253"/>
              <a:ext cx="159001" cy="1596"/>
            </a:xfrm>
            <a:prstGeom prst="bentConnector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0" name="Elbow Connector 149">
              <a:extLst>
                <a:ext uri="{FF2B5EF4-FFF2-40B4-BE49-F238E27FC236}">
                  <a16:creationId xmlns:a16="http://schemas.microsoft.com/office/drawing/2014/main" id="{C5615602-C738-8344-9A89-BE5D6ABF96AC}"/>
                </a:ext>
              </a:extLst>
            </p:cNvPr>
            <p:cNvCxnSpPr>
              <a:cxnSpLocks/>
              <a:stCxn id="134" idx="0"/>
              <a:endCxn id="159" idx="4"/>
            </p:cNvCxnSpPr>
            <p:nvPr/>
          </p:nvCxnSpPr>
          <p:spPr>
            <a:xfrm rot="5400000" flipH="1" flipV="1">
              <a:off x="7695026" y="1392512"/>
              <a:ext cx="880161" cy="239"/>
            </a:xfrm>
            <a:prstGeom prst="bentConnector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1" name="Elbow Connector 150">
              <a:extLst>
                <a:ext uri="{FF2B5EF4-FFF2-40B4-BE49-F238E27FC236}">
                  <a16:creationId xmlns:a16="http://schemas.microsoft.com/office/drawing/2014/main" id="{2DC65ED8-2BCF-F34E-BD62-E4C04106E3E6}"/>
                </a:ext>
              </a:extLst>
            </p:cNvPr>
            <p:cNvCxnSpPr>
              <a:cxnSpLocks/>
              <a:stCxn id="132" idx="0"/>
              <a:endCxn id="160" idx="4"/>
            </p:cNvCxnSpPr>
            <p:nvPr/>
          </p:nvCxnSpPr>
          <p:spPr>
            <a:xfrm rot="5400000" flipH="1" flipV="1">
              <a:off x="7730505" y="1796316"/>
              <a:ext cx="1689401" cy="1871"/>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2" name="Elbow Connector 151">
              <a:extLst>
                <a:ext uri="{FF2B5EF4-FFF2-40B4-BE49-F238E27FC236}">
                  <a16:creationId xmlns:a16="http://schemas.microsoft.com/office/drawing/2014/main" id="{58BB5BA4-381A-944A-BCF8-D86EDEAFD3D4}"/>
                </a:ext>
              </a:extLst>
            </p:cNvPr>
            <p:cNvCxnSpPr>
              <a:cxnSpLocks/>
              <a:stCxn id="135" idx="0"/>
              <a:endCxn id="157" idx="4"/>
            </p:cNvCxnSpPr>
            <p:nvPr/>
          </p:nvCxnSpPr>
          <p:spPr>
            <a:xfrm rot="16200000" flipV="1">
              <a:off x="6809547" y="1399723"/>
              <a:ext cx="896000" cy="1653"/>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3" name="Elbow Connector 152">
              <a:extLst>
                <a:ext uri="{FF2B5EF4-FFF2-40B4-BE49-F238E27FC236}">
                  <a16:creationId xmlns:a16="http://schemas.microsoft.com/office/drawing/2014/main" id="{1E5AD114-CE72-144F-936C-CB7C68074D49}"/>
                </a:ext>
              </a:extLst>
            </p:cNvPr>
            <p:cNvCxnSpPr>
              <a:cxnSpLocks/>
              <a:stCxn id="133" idx="0"/>
              <a:endCxn id="156" idx="4"/>
            </p:cNvCxnSpPr>
            <p:nvPr/>
          </p:nvCxnSpPr>
          <p:spPr>
            <a:xfrm rot="16200000" flipV="1">
              <a:off x="5995259" y="1796725"/>
              <a:ext cx="1688549" cy="200"/>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4" name="Elbow Connector 153">
              <a:extLst>
                <a:ext uri="{FF2B5EF4-FFF2-40B4-BE49-F238E27FC236}">
                  <a16:creationId xmlns:a16="http://schemas.microsoft.com/office/drawing/2014/main" id="{CB677DF0-6441-634D-9E17-F9BB0A650923}"/>
                </a:ext>
              </a:extLst>
            </p:cNvPr>
            <p:cNvCxnSpPr>
              <a:cxnSpLocks/>
              <a:stCxn id="136" idx="4"/>
              <a:endCxn id="155" idx="4"/>
            </p:cNvCxnSpPr>
            <p:nvPr/>
          </p:nvCxnSpPr>
          <p:spPr>
            <a:xfrm rot="5400000" flipH="1">
              <a:off x="6188658" y="1209056"/>
              <a:ext cx="1768559" cy="1255548"/>
            </a:xfrm>
            <a:prstGeom prst="bentConnector3">
              <a:avLst>
                <a:gd name="adj1" fmla="val -12926"/>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DE90A26C-A3C5-2841-BE91-116615AA694C}"/>
                </a:ext>
              </a:extLst>
            </p:cNvPr>
            <p:cNvSpPr/>
            <p:nvPr/>
          </p:nvSpPr>
          <p:spPr>
            <a:xfrm>
              <a:off x="6405159"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09ED27B8-B09F-B448-845E-F2B07230ADC1}"/>
                </a:ext>
              </a:extLst>
            </p:cNvPr>
            <p:cNvSpPr/>
            <p:nvPr/>
          </p:nvSpPr>
          <p:spPr>
            <a:xfrm>
              <a:off x="6799428"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3581A601-9184-FD44-A99A-4A5C5ED6ED18}"/>
                </a:ext>
              </a:extLst>
            </p:cNvPr>
            <p:cNvSpPr/>
            <p:nvPr/>
          </p:nvSpPr>
          <p:spPr>
            <a:xfrm>
              <a:off x="7216715"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C8CEB5A6-5D53-BF4B-9674-77837B6EF57E}"/>
                </a:ext>
              </a:extLst>
            </p:cNvPr>
            <p:cNvSpPr/>
            <p:nvPr/>
          </p:nvSpPr>
          <p:spPr>
            <a:xfrm>
              <a:off x="7659509"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508D1FD1-634C-B74B-9839-97F5CE660689}"/>
                </a:ext>
              </a:extLst>
            </p:cNvPr>
            <p:cNvSpPr/>
            <p:nvPr/>
          </p:nvSpPr>
          <p:spPr>
            <a:xfrm>
              <a:off x="8095221"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9A820787-7EB2-BB4B-926F-1F983E1B0247}"/>
                </a:ext>
              </a:extLst>
            </p:cNvPr>
            <p:cNvSpPr/>
            <p:nvPr/>
          </p:nvSpPr>
          <p:spPr>
            <a:xfrm>
              <a:off x="8536136"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TextBox 160">
              <a:extLst>
                <a:ext uri="{FF2B5EF4-FFF2-40B4-BE49-F238E27FC236}">
                  <a16:creationId xmlns:a16="http://schemas.microsoft.com/office/drawing/2014/main" id="{EF34E860-C512-F645-83C6-C297BB617A2B}"/>
                </a:ext>
              </a:extLst>
            </p:cNvPr>
            <p:cNvSpPr txBox="1"/>
            <p:nvPr/>
          </p:nvSpPr>
          <p:spPr>
            <a:xfrm>
              <a:off x="6415291" y="251226"/>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162" name="TextBox 161">
              <a:extLst>
                <a:ext uri="{FF2B5EF4-FFF2-40B4-BE49-F238E27FC236}">
                  <a16:creationId xmlns:a16="http://schemas.microsoft.com/office/drawing/2014/main" id="{CDE86E21-FB88-B140-8973-15E9B2DC565E}"/>
                </a:ext>
              </a:extLst>
            </p:cNvPr>
            <p:cNvSpPr txBox="1"/>
            <p:nvPr/>
          </p:nvSpPr>
          <p:spPr>
            <a:xfrm>
              <a:off x="7240725" y="251226"/>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163" name="TextBox 162">
              <a:extLst>
                <a:ext uri="{FF2B5EF4-FFF2-40B4-BE49-F238E27FC236}">
                  <a16:creationId xmlns:a16="http://schemas.microsoft.com/office/drawing/2014/main" id="{5AB625C5-F560-5843-A87E-B8448D22875C}"/>
                </a:ext>
              </a:extLst>
            </p:cNvPr>
            <p:cNvSpPr txBox="1"/>
            <p:nvPr/>
          </p:nvSpPr>
          <p:spPr>
            <a:xfrm>
              <a:off x="8116291" y="255538"/>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cxnSp>
          <p:nvCxnSpPr>
            <p:cNvPr id="164" name="Elbow Connector 163">
              <a:extLst>
                <a:ext uri="{FF2B5EF4-FFF2-40B4-BE49-F238E27FC236}">
                  <a16:creationId xmlns:a16="http://schemas.microsoft.com/office/drawing/2014/main" id="{FA89BE5A-F8BD-B441-AE84-549AC1D99458}"/>
                </a:ext>
              </a:extLst>
            </p:cNvPr>
            <p:cNvCxnSpPr>
              <a:cxnSpLocks/>
              <a:stCxn id="160" idx="0"/>
              <a:endCxn id="156" idx="0"/>
            </p:cNvCxnSpPr>
            <p:nvPr/>
          </p:nvCxnSpPr>
          <p:spPr>
            <a:xfrm rot="16200000" flipV="1">
              <a:off x="7707787" y="4186"/>
              <a:ext cx="12700" cy="1736708"/>
            </a:xfrm>
            <a:prstGeom prst="bentConnector3">
              <a:avLst>
                <a:gd name="adj1" fmla="val 180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5" name="Elbow Connector 164">
              <a:extLst>
                <a:ext uri="{FF2B5EF4-FFF2-40B4-BE49-F238E27FC236}">
                  <a16:creationId xmlns:a16="http://schemas.microsoft.com/office/drawing/2014/main" id="{53839D41-88EE-A549-9906-EA7E16B01AFD}"/>
                </a:ext>
              </a:extLst>
            </p:cNvPr>
            <p:cNvCxnSpPr>
              <a:cxnSpLocks/>
              <a:endCxn id="158" idx="0"/>
            </p:cNvCxnSpPr>
            <p:nvPr/>
          </p:nvCxnSpPr>
          <p:spPr>
            <a:xfrm rot="16200000" flipH="1">
              <a:off x="7586773" y="759798"/>
              <a:ext cx="223887" cy="1596"/>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6" name="Oval 165">
              <a:extLst>
                <a:ext uri="{FF2B5EF4-FFF2-40B4-BE49-F238E27FC236}">
                  <a16:creationId xmlns:a16="http://schemas.microsoft.com/office/drawing/2014/main" id="{D5E7F078-496D-FE41-BA13-2F9625F65826}"/>
                </a:ext>
              </a:extLst>
            </p:cNvPr>
            <p:cNvSpPr/>
            <p:nvPr/>
          </p:nvSpPr>
          <p:spPr>
            <a:xfrm>
              <a:off x="6405158" y="389637"/>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54E53679-BB3F-9741-9F1E-E9FEEC58040B}"/>
                </a:ext>
              </a:extLst>
            </p:cNvPr>
            <p:cNvSpPr/>
            <p:nvPr/>
          </p:nvSpPr>
          <p:spPr>
            <a:xfrm>
              <a:off x="7218368" y="365109"/>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C568888F-0EFF-904D-A7EF-CC6592BE4C11}"/>
                </a:ext>
              </a:extLst>
            </p:cNvPr>
            <p:cNvSpPr/>
            <p:nvPr/>
          </p:nvSpPr>
          <p:spPr>
            <a:xfrm>
              <a:off x="8094982" y="36163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9" name="Elbow Connector 168">
              <a:extLst>
                <a:ext uri="{FF2B5EF4-FFF2-40B4-BE49-F238E27FC236}">
                  <a16:creationId xmlns:a16="http://schemas.microsoft.com/office/drawing/2014/main" id="{70D6FD69-C23D-504A-8977-6C5A0C21EDC6}"/>
                </a:ext>
              </a:extLst>
            </p:cNvPr>
            <p:cNvCxnSpPr>
              <a:cxnSpLocks/>
              <a:stCxn id="155" idx="0"/>
              <a:endCxn id="166" idx="4"/>
            </p:cNvCxnSpPr>
            <p:nvPr/>
          </p:nvCxnSpPr>
          <p:spPr>
            <a:xfrm rot="16200000" flipV="1">
              <a:off x="6243718" y="671093"/>
              <a:ext cx="402893" cy="1"/>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499947EE-F3C5-5D4E-9894-D4140BA95C07}"/>
                </a:ext>
              </a:extLst>
            </p:cNvPr>
            <p:cNvCxnSpPr>
              <a:cxnSpLocks/>
              <a:stCxn id="157" idx="0"/>
              <a:endCxn id="167" idx="4"/>
            </p:cNvCxnSpPr>
            <p:nvPr/>
          </p:nvCxnSpPr>
          <p:spPr>
            <a:xfrm rot="5400000" flipH="1" flipV="1">
              <a:off x="7043836" y="658004"/>
              <a:ext cx="427421" cy="1653"/>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1" name="Elbow Connector 170">
              <a:extLst>
                <a:ext uri="{FF2B5EF4-FFF2-40B4-BE49-F238E27FC236}">
                  <a16:creationId xmlns:a16="http://schemas.microsoft.com/office/drawing/2014/main" id="{E48D7986-249C-2B40-A4C8-1386A9405FA0}"/>
                </a:ext>
              </a:extLst>
            </p:cNvPr>
            <p:cNvCxnSpPr>
              <a:cxnSpLocks/>
              <a:stCxn id="159" idx="0"/>
              <a:endCxn id="168" idx="4"/>
            </p:cNvCxnSpPr>
            <p:nvPr/>
          </p:nvCxnSpPr>
          <p:spPr>
            <a:xfrm rot="16200000" flipV="1">
              <a:off x="7919657" y="656970"/>
              <a:ext cx="430900" cy="239"/>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3DAD06E6-D334-5541-AB83-75F5E9C7791B}"/>
                </a:ext>
              </a:extLst>
            </p:cNvPr>
            <p:cNvGrpSpPr/>
            <p:nvPr/>
          </p:nvGrpSpPr>
          <p:grpSpPr>
            <a:xfrm rot="1800000">
              <a:off x="6604477" y="3516062"/>
              <a:ext cx="482215" cy="418034"/>
              <a:chOff x="6604477" y="3770070"/>
              <a:chExt cx="482215" cy="418034"/>
            </a:xfrm>
            <a:solidFill>
              <a:schemeClr val="accent1"/>
            </a:solidFill>
          </p:grpSpPr>
          <p:sp>
            <p:nvSpPr>
              <p:cNvPr id="193" name="Rectangle 192">
                <a:extLst>
                  <a:ext uri="{FF2B5EF4-FFF2-40B4-BE49-F238E27FC236}">
                    <a16:creationId xmlns:a16="http://schemas.microsoft.com/office/drawing/2014/main" id="{14B9FB4D-1942-A241-827E-60DB6C08C779}"/>
                  </a:ext>
                </a:extLst>
              </p:cNvPr>
              <p:cNvSpPr/>
              <p:nvPr/>
            </p:nvSpPr>
            <p:spPr>
              <a:xfrm rot="5400000">
                <a:off x="6775644" y="3598903"/>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BF10C5A4-D084-0F4B-81C1-2DF962BF60DD}"/>
                  </a:ext>
                </a:extLst>
              </p:cNvPr>
              <p:cNvSpPr/>
              <p:nvPr/>
            </p:nvSpPr>
            <p:spPr>
              <a:xfrm rot="5400000">
                <a:off x="6776041" y="3877453"/>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790BBDBC-CF18-014A-AF47-CCC07172D825}"/>
                </a:ext>
              </a:extLst>
            </p:cNvPr>
            <p:cNvGrpSpPr/>
            <p:nvPr/>
          </p:nvGrpSpPr>
          <p:grpSpPr>
            <a:xfrm rot="19800000">
              <a:off x="7775593" y="3526082"/>
              <a:ext cx="482215" cy="418034"/>
              <a:chOff x="6604477" y="3770070"/>
              <a:chExt cx="482215" cy="418034"/>
            </a:xfrm>
            <a:solidFill>
              <a:schemeClr val="accent2"/>
            </a:solidFill>
          </p:grpSpPr>
          <p:sp>
            <p:nvSpPr>
              <p:cNvPr id="191" name="Rectangle 190">
                <a:extLst>
                  <a:ext uri="{FF2B5EF4-FFF2-40B4-BE49-F238E27FC236}">
                    <a16:creationId xmlns:a16="http://schemas.microsoft.com/office/drawing/2014/main" id="{A65C672A-9A10-8A49-B39E-0123213D4426}"/>
                  </a:ext>
                </a:extLst>
              </p:cNvPr>
              <p:cNvSpPr/>
              <p:nvPr/>
            </p:nvSpPr>
            <p:spPr>
              <a:xfrm rot="5400000">
                <a:off x="6775644" y="3598903"/>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FA0C04DB-29BA-7948-8C36-FE4218D7CEC7}"/>
                  </a:ext>
                </a:extLst>
              </p:cNvPr>
              <p:cNvSpPr/>
              <p:nvPr/>
            </p:nvSpPr>
            <p:spPr>
              <a:xfrm rot="5400000">
                <a:off x="6776041" y="3877453"/>
                <a:ext cx="139484" cy="481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a:extLst>
                <a:ext uri="{FF2B5EF4-FFF2-40B4-BE49-F238E27FC236}">
                  <a16:creationId xmlns:a16="http://schemas.microsoft.com/office/drawing/2014/main" id="{DBC7C692-515D-0F4E-A505-5B914DDEC455}"/>
                </a:ext>
              </a:extLst>
            </p:cNvPr>
            <p:cNvGrpSpPr/>
            <p:nvPr/>
          </p:nvGrpSpPr>
          <p:grpSpPr>
            <a:xfrm rot="16200000">
              <a:off x="7187236" y="4299667"/>
              <a:ext cx="482215" cy="418034"/>
              <a:chOff x="6604477" y="3770070"/>
              <a:chExt cx="482215" cy="418034"/>
            </a:xfrm>
          </p:grpSpPr>
          <p:sp>
            <p:nvSpPr>
              <p:cNvPr id="189" name="Rectangle 188">
                <a:extLst>
                  <a:ext uri="{FF2B5EF4-FFF2-40B4-BE49-F238E27FC236}">
                    <a16:creationId xmlns:a16="http://schemas.microsoft.com/office/drawing/2014/main" id="{00A8F725-81C2-0440-BDEC-EF1F58D49BAD}"/>
                  </a:ext>
                </a:extLst>
              </p:cNvPr>
              <p:cNvSpPr/>
              <p:nvPr/>
            </p:nvSpPr>
            <p:spPr>
              <a:xfrm rot="5400000">
                <a:off x="6775644" y="3598903"/>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ED0B5865-C27E-904B-ACD4-04247404E644}"/>
                  </a:ext>
                </a:extLst>
              </p:cNvPr>
              <p:cNvSpPr/>
              <p:nvPr/>
            </p:nvSpPr>
            <p:spPr>
              <a:xfrm rot="5400000">
                <a:off x="6776041" y="3877453"/>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5" name="Elbow Connector 174">
              <a:extLst>
                <a:ext uri="{FF2B5EF4-FFF2-40B4-BE49-F238E27FC236}">
                  <a16:creationId xmlns:a16="http://schemas.microsoft.com/office/drawing/2014/main" id="{D527F899-1AC6-794C-84AD-D040AC70BEB7}"/>
                </a:ext>
              </a:extLst>
            </p:cNvPr>
            <p:cNvCxnSpPr>
              <a:cxnSpLocks/>
              <a:stCxn id="194" idx="0"/>
              <a:endCxn id="193" idx="0"/>
            </p:cNvCxnSpPr>
            <p:nvPr/>
          </p:nvCxnSpPr>
          <p:spPr>
            <a:xfrm flipV="1">
              <a:off x="6984752" y="3724819"/>
              <a:ext cx="138931" cy="241430"/>
            </a:xfrm>
            <a:prstGeom prst="bentConnector3">
              <a:avLst>
                <a:gd name="adj1" fmla="val 164571"/>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6" name="Elbow Connector 175">
              <a:extLst>
                <a:ext uri="{FF2B5EF4-FFF2-40B4-BE49-F238E27FC236}">
                  <a16:creationId xmlns:a16="http://schemas.microsoft.com/office/drawing/2014/main" id="{95068ECE-7E08-7C4F-A24E-1608A30E87E5}"/>
                </a:ext>
              </a:extLst>
            </p:cNvPr>
            <p:cNvCxnSpPr>
              <a:cxnSpLocks/>
              <a:stCxn id="192" idx="2"/>
              <a:endCxn id="191" idx="2"/>
            </p:cNvCxnSpPr>
            <p:nvPr/>
          </p:nvCxnSpPr>
          <p:spPr>
            <a:xfrm rot="10800000">
              <a:off x="7738259" y="3735038"/>
              <a:ext cx="139619" cy="241032"/>
            </a:xfrm>
            <a:prstGeom prst="bentConnector3">
              <a:avLst>
                <a:gd name="adj1" fmla="val 16425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7" name="Elbow Connector 176">
              <a:extLst>
                <a:ext uri="{FF2B5EF4-FFF2-40B4-BE49-F238E27FC236}">
                  <a16:creationId xmlns:a16="http://schemas.microsoft.com/office/drawing/2014/main" id="{3F249397-572D-BD4D-AC8F-1F1F060CB46D}"/>
                </a:ext>
              </a:extLst>
            </p:cNvPr>
            <p:cNvCxnSpPr>
              <a:cxnSpLocks/>
              <a:stCxn id="194" idx="2"/>
              <a:endCxn id="193" idx="2"/>
            </p:cNvCxnSpPr>
            <p:nvPr/>
          </p:nvCxnSpPr>
          <p:spPr>
            <a:xfrm rot="10800000" flipH="1">
              <a:off x="6567485" y="3483910"/>
              <a:ext cx="138931" cy="241430"/>
            </a:xfrm>
            <a:prstGeom prst="bentConnector3">
              <a:avLst>
                <a:gd name="adj1" fmla="val -64571"/>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8" name="Elbow Connector 177">
              <a:extLst>
                <a:ext uri="{FF2B5EF4-FFF2-40B4-BE49-F238E27FC236}">
                  <a16:creationId xmlns:a16="http://schemas.microsoft.com/office/drawing/2014/main" id="{B32DCCF8-BF09-A042-B3A7-0E81B5F62A69}"/>
                </a:ext>
              </a:extLst>
            </p:cNvPr>
            <p:cNvCxnSpPr>
              <a:cxnSpLocks/>
              <a:stCxn id="192" idx="0"/>
              <a:endCxn id="191" idx="0"/>
            </p:cNvCxnSpPr>
            <p:nvPr/>
          </p:nvCxnSpPr>
          <p:spPr>
            <a:xfrm flipH="1" flipV="1">
              <a:off x="8155524" y="3494129"/>
              <a:ext cx="139619" cy="241032"/>
            </a:xfrm>
            <a:prstGeom prst="bentConnector3">
              <a:avLst>
                <a:gd name="adj1" fmla="val -6425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9" name="Elbow Connector 178">
              <a:extLst>
                <a:ext uri="{FF2B5EF4-FFF2-40B4-BE49-F238E27FC236}">
                  <a16:creationId xmlns:a16="http://schemas.microsoft.com/office/drawing/2014/main" id="{7BEC9141-C994-2745-AC0A-FB72BABE6807}"/>
                </a:ext>
              </a:extLst>
            </p:cNvPr>
            <p:cNvCxnSpPr>
              <a:cxnSpLocks/>
              <a:stCxn id="189" idx="0"/>
              <a:endCxn id="190" idx="0"/>
            </p:cNvCxnSpPr>
            <p:nvPr/>
          </p:nvCxnSpPr>
          <p:spPr>
            <a:xfrm rot="5400000" flipH="1" flipV="1">
              <a:off x="7428146" y="4128500"/>
              <a:ext cx="397" cy="278550"/>
            </a:xfrm>
            <a:prstGeom prst="bentConnector3">
              <a:avLst>
                <a:gd name="adj1" fmla="val 57681864"/>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0" name="Elbow Connector 179">
              <a:extLst>
                <a:ext uri="{FF2B5EF4-FFF2-40B4-BE49-F238E27FC236}">
                  <a16:creationId xmlns:a16="http://schemas.microsoft.com/office/drawing/2014/main" id="{EFEAA409-B6FB-E748-A0EC-1983D9495713}"/>
                </a:ext>
              </a:extLst>
            </p:cNvPr>
            <p:cNvCxnSpPr>
              <a:cxnSpLocks/>
              <a:stCxn id="190" idx="2"/>
              <a:endCxn id="189" idx="2"/>
            </p:cNvCxnSpPr>
            <p:nvPr/>
          </p:nvCxnSpPr>
          <p:spPr>
            <a:xfrm rot="5400000">
              <a:off x="7428146" y="4610317"/>
              <a:ext cx="397" cy="278550"/>
            </a:xfrm>
            <a:prstGeom prst="bentConnector3">
              <a:avLst>
                <a:gd name="adj1" fmla="val 57681864"/>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94A3557-2185-E447-BD6B-CAEFBA45C815}"/>
                </a:ext>
              </a:extLst>
            </p:cNvPr>
            <p:cNvCxnSpPr/>
            <p:nvPr/>
          </p:nvCxnSpPr>
          <p:spPr>
            <a:xfrm>
              <a:off x="7216715" y="3845534"/>
              <a:ext cx="41890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B8BAE74-A918-7C42-A5A4-F0725F6616C2}"/>
                </a:ext>
              </a:extLst>
            </p:cNvPr>
            <p:cNvCxnSpPr>
              <a:cxnSpLocks/>
            </p:cNvCxnSpPr>
            <p:nvPr/>
          </p:nvCxnSpPr>
          <p:spPr>
            <a:xfrm>
              <a:off x="7416414" y="3855554"/>
              <a:ext cx="0" cy="18079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431C5DC-5842-8649-AF02-252207C61AFE}"/>
                </a:ext>
              </a:extLst>
            </p:cNvPr>
            <p:cNvCxnSpPr/>
            <p:nvPr/>
          </p:nvCxnSpPr>
          <p:spPr>
            <a:xfrm>
              <a:off x="8382685" y="3604364"/>
              <a:ext cx="41890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77C45E6-F37A-7649-973E-2CDEC0D2C998}"/>
                </a:ext>
              </a:extLst>
            </p:cNvPr>
            <p:cNvCxnSpPr/>
            <p:nvPr/>
          </p:nvCxnSpPr>
          <p:spPr>
            <a:xfrm>
              <a:off x="6066261" y="3604364"/>
              <a:ext cx="41890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77B9F64-E72D-1544-B924-F8646CC336A3}"/>
                </a:ext>
              </a:extLst>
            </p:cNvPr>
            <p:cNvCxnSpPr>
              <a:cxnSpLocks/>
            </p:cNvCxnSpPr>
            <p:nvPr/>
          </p:nvCxnSpPr>
          <p:spPr>
            <a:xfrm>
              <a:off x="7416414" y="4961465"/>
              <a:ext cx="0" cy="29633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473086C8-1431-F945-9DAB-28CD51A5C038}"/>
                </a:ext>
              </a:extLst>
            </p:cNvPr>
            <p:cNvSpPr txBox="1"/>
            <p:nvPr/>
          </p:nvSpPr>
          <p:spPr>
            <a:xfrm>
              <a:off x="7259506" y="5174928"/>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187" name="TextBox 186">
              <a:extLst>
                <a:ext uri="{FF2B5EF4-FFF2-40B4-BE49-F238E27FC236}">
                  <a16:creationId xmlns:a16="http://schemas.microsoft.com/office/drawing/2014/main" id="{C3EFA9E9-C17A-8E44-A645-196DB7306E2A}"/>
                </a:ext>
              </a:extLst>
            </p:cNvPr>
            <p:cNvSpPr txBox="1"/>
            <p:nvPr/>
          </p:nvSpPr>
          <p:spPr>
            <a:xfrm>
              <a:off x="5792252" y="3453756"/>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188" name="TextBox 187">
              <a:extLst>
                <a:ext uri="{FF2B5EF4-FFF2-40B4-BE49-F238E27FC236}">
                  <a16:creationId xmlns:a16="http://schemas.microsoft.com/office/drawing/2014/main" id="{83057545-4832-2646-9295-6E50120586E3}"/>
                </a:ext>
              </a:extLst>
            </p:cNvPr>
            <p:cNvSpPr txBox="1"/>
            <p:nvPr/>
          </p:nvSpPr>
          <p:spPr>
            <a:xfrm>
              <a:off x="8733756" y="3429703"/>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grpSp>
      <p:cxnSp>
        <p:nvCxnSpPr>
          <p:cNvPr id="202" name="Straight Arrow Connector 201">
            <a:extLst>
              <a:ext uri="{FF2B5EF4-FFF2-40B4-BE49-F238E27FC236}">
                <a16:creationId xmlns:a16="http://schemas.microsoft.com/office/drawing/2014/main" id="{6EAD7770-45A6-4946-8DE8-3902612CC356}"/>
              </a:ext>
            </a:extLst>
          </p:cNvPr>
          <p:cNvCxnSpPr>
            <a:cxnSpLocks/>
            <a:stCxn id="198" idx="2"/>
            <a:endCxn id="198" idx="0"/>
          </p:cNvCxnSpPr>
          <p:nvPr/>
        </p:nvCxnSpPr>
        <p:spPr>
          <a:xfrm flipV="1">
            <a:off x="7689928" y="1168780"/>
            <a:ext cx="240909"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5D9E399B-DFDC-2442-BEA9-4B5181C7C085}"/>
              </a:ext>
            </a:extLst>
          </p:cNvPr>
          <p:cNvCxnSpPr>
            <a:cxnSpLocks/>
            <a:stCxn id="197" idx="0"/>
            <a:endCxn id="197" idx="2"/>
          </p:cNvCxnSpPr>
          <p:nvPr/>
        </p:nvCxnSpPr>
        <p:spPr>
          <a:xfrm flipH="1">
            <a:off x="7249518" y="1931592"/>
            <a:ext cx="240909"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400D9F06-6A13-6245-905D-93E2B2D2D5E5}"/>
              </a:ext>
            </a:extLst>
          </p:cNvPr>
          <p:cNvCxnSpPr>
            <a:cxnSpLocks/>
            <a:stCxn id="199" idx="0"/>
            <a:endCxn id="199" idx="2"/>
          </p:cNvCxnSpPr>
          <p:nvPr/>
        </p:nvCxnSpPr>
        <p:spPr>
          <a:xfrm flipH="1">
            <a:off x="7349269" y="2555780"/>
            <a:ext cx="48181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69A7B4E4-7DE0-8F48-BC06-F2D7B8456749}"/>
              </a:ext>
            </a:extLst>
          </p:cNvPr>
          <p:cNvCxnSpPr>
            <a:cxnSpLocks/>
            <a:stCxn id="200" idx="2"/>
            <a:endCxn id="200" idx="0"/>
          </p:cNvCxnSpPr>
          <p:nvPr/>
        </p:nvCxnSpPr>
        <p:spPr>
          <a:xfrm>
            <a:off x="8230089" y="2555780"/>
            <a:ext cx="48181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D2C0AA46-7ADE-6642-B93F-72B77EF4570C}"/>
              </a:ext>
            </a:extLst>
          </p:cNvPr>
          <p:cNvCxnSpPr>
            <a:cxnSpLocks/>
            <a:stCxn id="196" idx="2"/>
            <a:endCxn id="196" idx="0"/>
          </p:cNvCxnSpPr>
          <p:nvPr/>
        </p:nvCxnSpPr>
        <p:spPr>
          <a:xfrm>
            <a:off x="8570748" y="1931592"/>
            <a:ext cx="240909"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6BEC2746-79FB-C54D-8052-3ECB4D08CF72}"/>
              </a:ext>
            </a:extLst>
          </p:cNvPr>
          <p:cNvCxnSpPr>
            <a:cxnSpLocks/>
            <a:stCxn id="195" idx="0"/>
            <a:endCxn id="195" idx="2"/>
          </p:cNvCxnSpPr>
          <p:nvPr/>
        </p:nvCxnSpPr>
        <p:spPr>
          <a:xfrm flipH="1" flipV="1">
            <a:off x="8130337" y="1168780"/>
            <a:ext cx="240909" cy="41726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2482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6040-3090-FF46-B7E3-FA42356FBD00}"/>
              </a:ext>
            </a:extLst>
          </p:cNvPr>
          <p:cNvSpPr>
            <a:spLocks noGrp="1"/>
          </p:cNvSpPr>
          <p:nvPr>
            <p:ph type="title"/>
          </p:nvPr>
        </p:nvSpPr>
        <p:spPr/>
        <p:txBody>
          <a:bodyPr/>
          <a:lstStyle/>
          <a:p>
            <a:r>
              <a:rPr lang="en-GB" dirty="0"/>
              <a:t>But this…</a:t>
            </a:r>
          </a:p>
        </p:txBody>
      </p:sp>
      <p:sp>
        <p:nvSpPr>
          <p:cNvPr id="3" name="Content Placeholder 2">
            <a:extLst>
              <a:ext uri="{FF2B5EF4-FFF2-40B4-BE49-F238E27FC236}">
                <a16:creationId xmlns:a16="http://schemas.microsoft.com/office/drawing/2014/main" id="{5DD317EA-DA7F-7C44-9C54-BFA0F744995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4AA6E87-28F9-0A4E-8CB7-42565703F5FA}"/>
              </a:ext>
            </a:extLst>
          </p:cNvPr>
          <p:cNvPicPr>
            <a:picLocks noChangeAspect="1"/>
          </p:cNvPicPr>
          <p:nvPr/>
        </p:nvPicPr>
        <p:blipFill>
          <a:blip r:embed="rId2"/>
          <a:stretch>
            <a:fillRect/>
          </a:stretch>
        </p:blipFill>
        <p:spPr>
          <a:xfrm>
            <a:off x="2766738" y="938784"/>
            <a:ext cx="6768680" cy="4065016"/>
          </a:xfrm>
          <a:prstGeom prst="rect">
            <a:avLst/>
          </a:prstGeom>
        </p:spPr>
      </p:pic>
    </p:spTree>
    <p:extLst>
      <p:ext uri="{BB962C8B-B14F-4D97-AF65-F5344CB8AC3E}">
        <p14:creationId xmlns:p14="http://schemas.microsoft.com/office/powerpoint/2010/main" val="272672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(3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2308324"/>
          </a:xfrm>
          <a:prstGeom prst="rect">
            <a:avLst/>
          </a:prstGeom>
          <a:noFill/>
        </p:spPr>
        <p:txBody>
          <a:bodyPr wrap="square" rtlCol="0">
            <a:spAutoFit/>
          </a:bodyPr>
          <a:lstStyle/>
          <a:p>
            <a:pPr marL="342900" indent="-342900">
              <a:buFont typeface="+mj-lt"/>
              <a:buAutoNum type="arabicPeriod"/>
            </a:pPr>
            <a:r>
              <a:rPr lang="en-GB" dirty="0"/>
              <a:t>The power output of a motor is proportional to the torque and the speed. If the torque increases at the same rate as the speed decreases (i.e. half the speed gives double the torque), then the power output stays the same.</a:t>
            </a:r>
          </a:p>
          <a:p>
            <a:pPr marL="342900" indent="-342900">
              <a:buFont typeface="+mj-lt"/>
              <a:buAutoNum type="arabicPeriod"/>
            </a:pPr>
            <a:r>
              <a:rPr lang="en-GB" dirty="0"/>
              <a:t>This is why connecting two-speed motors in delta produces a contact-kilowatt motor.</a:t>
            </a:r>
          </a:p>
        </p:txBody>
      </p:sp>
      <p:pic>
        <p:nvPicPr>
          <p:cNvPr id="6" name="Picture 5">
            <a:extLst>
              <a:ext uri="{FF2B5EF4-FFF2-40B4-BE49-F238E27FC236}">
                <a16:creationId xmlns:a16="http://schemas.microsoft.com/office/drawing/2014/main" id="{A82F530D-06AA-A642-A9F9-E637B8ED35BA}"/>
              </a:ext>
            </a:extLst>
          </p:cNvPr>
          <p:cNvPicPr>
            <a:picLocks noChangeAspect="1"/>
          </p:cNvPicPr>
          <p:nvPr/>
        </p:nvPicPr>
        <p:blipFill>
          <a:blip r:embed="rId4"/>
          <a:stretch>
            <a:fillRect/>
          </a:stretch>
        </p:blipFill>
        <p:spPr>
          <a:xfrm>
            <a:off x="5253924" y="1164187"/>
            <a:ext cx="5016500" cy="1282700"/>
          </a:xfrm>
          <a:prstGeom prst="rect">
            <a:avLst/>
          </a:prstGeom>
        </p:spPr>
      </p:pic>
    </p:spTree>
    <p:custDataLst>
      <p:tags r:id="rId1"/>
    </p:custDataLst>
    <p:extLst>
      <p:ext uri="{BB962C8B-B14F-4D97-AF65-F5344CB8AC3E}">
        <p14:creationId xmlns:p14="http://schemas.microsoft.com/office/powerpoint/2010/main" val="595277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2031325"/>
          </a:xfrm>
          <a:prstGeom prst="rect">
            <a:avLst/>
          </a:prstGeom>
          <a:noFill/>
        </p:spPr>
        <p:txBody>
          <a:bodyPr wrap="square" rtlCol="0">
            <a:spAutoFit/>
          </a:bodyPr>
          <a:lstStyle/>
          <a:p>
            <a:pPr marL="342900" indent="-342900">
              <a:buFont typeface="+mj-lt"/>
              <a:buAutoNum type="arabicPeriod"/>
            </a:pPr>
            <a:r>
              <a:rPr lang="en-GB" dirty="0"/>
              <a:t>The situation is the opposite for constant-torque two-speed motors. Here the torque stays the same while the speed changes. Therefore if only the speed changes, the power output must also change. Let’s take a closer look at why the torque stays the same.</a:t>
            </a:r>
          </a:p>
        </p:txBody>
      </p:sp>
      <p:pic>
        <p:nvPicPr>
          <p:cNvPr id="5" name="Picture 4">
            <a:extLst>
              <a:ext uri="{FF2B5EF4-FFF2-40B4-BE49-F238E27FC236}">
                <a16:creationId xmlns:a16="http://schemas.microsoft.com/office/drawing/2014/main" id="{14C6971C-520F-EC45-B46D-071784445F4B}"/>
              </a:ext>
            </a:extLst>
          </p:cNvPr>
          <p:cNvPicPr>
            <a:picLocks noChangeAspect="1"/>
          </p:cNvPicPr>
          <p:nvPr/>
        </p:nvPicPr>
        <p:blipFill>
          <a:blip r:embed="rId4"/>
          <a:stretch>
            <a:fillRect/>
          </a:stretch>
        </p:blipFill>
        <p:spPr>
          <a:xfrm>
            <a:off x="5253924" y="1164187"/>
            <a:ext cx="5016500" cy="1282700"/>
          </a:xfrm>
          <a:prstGeom prst="rect">
            <a:avLst/>
          </a:prstGeom>
        </p:spPr>
      </p:pic>
    </p:spTree>
    <p:custDataLst>
      <p:tags r:id="rId1"/>
    </p:custDataLst>
    <p:extLst>
      <p:ext uri="{BB962C8B-B14F-4D97-AF65-F5344CB8AC3E}">
        <p14:creationId xmlns:p14="http://schemas.microsoft.com/office/powerpoint/2010/main" val="1826032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3)</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5494517"/>
              </a:xfrm>
              <a:prstGeom prst="rect">
                <a:avLst/>
              </a:prstGeom>
              <a:noFill/>
            </p:spPr>
            <p:txBody>
              <a:bodyPr wrap="square" rtlCol="0">
                <a:spAutoFit/>
              </a:bodyPr>
              <a:lstStyle/>
              <a:p>
                <a:pPr marL="342900" indent="-342900">
                  <a:buFont typeface="+mj-lt"/>
                  <a:buAutoNum type="arabicPeriod"/>
                </a:pPr>
                <a:r>
                  <a:rPr lang="en-GB" dirty="0"/>
                  <a:t>Use the diagrams to explain how the motor is connected in low speed mode.</a:t>
                </a:r>
              </a:p>
              <a:p>
                <a:pPr marL="342900" indent="-342900">
                  <a:buFont typeface="+mj-lt"/>
                  <a:buAutoNum type="arabicPeriod"/>
                </a:pPr>
                <a:r>
                  <a:rPr lang="en-GB" dirty="0"/>
                  <a:t>Here the phase windings are arranged in a star formation. </a:t>
                </a:r>
              </a:p>
              <a:p>
                <a:pPr marL="342900" indent="-342900">
                  <a:buFont typeface="+mj-lt"/>
                  <a:buAutoNum type="arabicPeriod"/>
                </a:pPr>
                <a:r>
                  <a:rPr lang="en-GB" dirty="0"/>
                  <a:t>But in this case, the phase windings are electrically connected in delta. But because their physical arrangement is different to the constant-kilowatt motor, 6 poles are effectively produced (show this with arrows and explain by referring to an instant on the 3-P sine curve in terms of voltage and the direction of current flow  through the coils – the arrows in diagram 1 assume L3 at max, L2 negative and L1 most negative).</a:t>
                </a:r>
              </a:p>
              <a:p>
                <a:pPr marL="342900" indent="-342900">
                  <a:buFont typeface="+mj-lt"/>
                  <a:buAutoNum type="arabicPeriod"/>
                </a:pPr>
                <a:r>
                  <a:rPr lang="en-GB" dirty="0"/>
                  <a:t>Each half of each phase winding gets the full line voltage (delta connection) divided by 2 i.e. </a:t>
                </a:r>
                <a14:m>
                  <m:oMath xmlns:m="http://schemas.openxmlformats.org/officeDocument/2006/math">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m:t>
                            </m:r>
                          </m:sub>
                        </m:sSub>
                      </m:num>
                      <m:den>
                        <m:r>
                          <a:rPr lang="en-US" b="0" i="1" smtClean="0">
                            <a:latin typeface="Cambria Math" panose="02040503050406030204" pitchFamily="18" charset="0"/>
                          </a:rPr>
                          <m:t>2</m:t>
                        </m:r>
                      </m:den>
                    </m:f>
                  </m:oMath>
                </a14:m>
                <a:endParaRPr lang="en-GB" dirty="0"/>
              </a:p>
              <a:p>
                <a:pPr marL="342900" indent="-342900">
                  <a:buFont typeface="+mj-lt"/>
                  <a:buAutoNum type="arabicPeriod"/>
                </a:pPr>
                <a:endParaRPr lang="en-GB" dirty="0"/>
              </a:p>
            </p:txBody>
          </p:sp>
        </mc:Choice>
        <mc:Fallback xmlns="">
          <p:sp>
            <p:nvSpPr>
              <p:cNvPr id="10" name="TextBox 9">
                <a:extLst>
                  <a:ext uri="{FF2B5EF4-FFF2-40B4-BE49-F238E27FC236}">
                    <a16:creationId xmlns:a16="http://schemas.microsoft.com/office/drawing/2014/main" id="{EE873CF0-745B-F94E-B4D8-FF3F9D2D9076}"/>
                  </a:ext>
                </a:extLst>
              </p:cNvPr>
              <p:cNvSpPr txBox="1">
                <a:spLocks noRot="1" noChangeAspect="1" noMove="1" noResize="1" noEditPoints="1" noAdjustHandles="1" noChangeArrowheads="1" noChangeShapeType="1" noTextEdit="1"/>
              </p:cNvSpPr>
              <p:nvPr/>
            </p:nvSpPr>
            <p:spPr>
              <a:xfrm>
                <a:off x="703957" y="1033482"/>
                <a:ext cx="4549967" cy="5494517"/>
              </a:xfrm>
              <a:prstGeom prst="rect">
                <a:avLst/>
              </a:prstGeom>
              <a:blipFill>
                <a:blip r:embed="rId4"/>
                <a:stretch>
                  <a:fillRect l="-833" t="-230" r="-1944"/>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E6C3540B-F3F6-4747-BDDB-73869E8A25AC}"/>
              </a:ext>
            </a:extLst>
          </p:cNvPr>
          <p:cNvSpPr txBox="1"/>
          <p:nvPr/>
        </p:nvSpPr>
        <p:spPr>
          <a:xfrm>
            <a:off x="5998427" y="752896"/>
            <a:ext cx="380232" cy="307777"/>
          </a:xfrm>
          <a:prstGeom prst="rect">
            <a:avLst/>
          </a:prstGeom>
          <a:noFill/>
        </p:spPr>
        <p:txBody>
          <a:bodyPr wrap="none" rtlCol="0">
            <a:spAutoFit/>
          </a:bodyPr>
          <a:lstStyle/>
          <a:p>
            <a:r>
              <a:rPr lang="en-GB" sz="1400" dirty="0">
                <a:solidFill>
                  <a:schemeClr val="bg2">
                    <a:lumMod val="10000"/>
                  </a:schemeClr>
                </a:solidFill>
              </a:rPr>
              <a:t>A2</a:t>
            </a:r>
            <a:endParaRPr lang="en-GB" dirty="0">
              <a:solidFill>
                <a:schemeClr val="bg2">
                  <a:lumMod val="10000"/>
                </a:schemeClr>
              </a:solidFill>
            </a:endParaRPr>
          </a:p>
        </p:txBody>
      </p:sp>
      <p:sp>
        <p:nvSpPr>
          <p:cNvPr id="31" name="TextBox 30">
            <a:extLst>
              <a:ext uri="{FF2B5EF4-FFF2-40B4-BE49-F238E27FC236}">
                <a16:creationId xmlns:a16="http://schemas.microsoft.com/office/drawing/2014/main" id="{B3E14B5C-8093-CE42-9226-2E28CC7869C8}"/>
              </a:ext>
            </a:extLst>
          </p:cNvPr>
          <p:cNvSpPr txBox="1"/>
          <p:nvPr/>
        </p:nvSpPr>
        <p:spPr>
          <a:xfrm>
            <a:off x="6390375" y="752896"/>
            <a:ext cx="380232" cy="307777"/>
          </a:xfrm>
          <a:prstGeom prst="rect">
            <a:avLst/>
          </a:prstGeom>
          <a:noFill/>
        </p:spPr>
        <p:txBody>
          <a:bodyPr wrap="none" rtlCol="0">
            <a:spAutoFit/>
          </a:bodyPr>
          <a:lstStyle/>
          <a:p>
            <a:r>
              <a:rPr lang="en-GB" sz="1400" dirty="0">
                <a:solidFill>
                  <a:schemeClr val="bg2">
                    <a:lumMod val="10000"/>
                  </a:schemeClr>
                </a:solidFill>
              </a:rPr>
              <a:t>A3</a:t>
            </a:r>
            <a:endParaRPr lang="en-GB" dirty="0">
              <a:solidFill>
                <a:schemeClr val="bg2">
                  <a:lumMod val="10000"/>
                </a:schemeClr>
              </a:solidFill>
            </a:endParaRPr>
          </a:p>
        </p:txBody>
      </p:sp>
      <p:sp>
        <p:nvSpPr>
          <p:cNvPr id="32" name="TextBox 31">
            <a:extLst>
              <a:ext uri="{FF2B5EF4-FFF2-40B4-BE49-F238E27FC236}">
                <a16:creationId xmlns:a16="http://schemas.microsoft.com/office/drawing/2014/main" id="{E0B9B3F9-4857-5547-8550-936F570FFBDF}"/>
              </a:ext>
            </a:extLst>
          </p:cNvPr>
          <p:cNvSpPr txBox="1"/>
          <p:nvPr/>
        </p:nvSpPr>
        <p:spPr>
          <a:xfrm>
            <a:off x="6745407" y="752896"/>
            <a:ext cx="373820" cy="307777"/>
          </a:xfrm>
          <a:prstGeom prst="rect">
            <a:avLst/>
          </a:prstGeom>
          <a:noFill/>
        </p:spPr>
        <p:txBody>
          <a:bodyPr wrap="none" rtlCol="0">
            <a:spAutoFit/>
          </a:bodyPr>
          <a:lstStyle/>
          <a:p>
            <a:r>
              <a:rPr lang="en-GB" sz="1400" dirty="0">
                <a:solidFill>
                  <a:schemeClr val="bg2">
                    <a:lumMod val="10000"/>
                  </a:schemeClr>
                </a:solidFill>
              </a:rPr>
              <a:t>B2</a:t>
            </a:r>
            <a:endParaRPr lang="en-GB" dirty="0">
              <a:solidFill>
                <a:schemeClr val="bg2">
                  <a:lumMod val="10000"/>
                </a:schemeClr>
              </a:solidFill>
            </a:endParaRPr>
          </a:p>
        </p:txBody>
      </p:sp>
      <p:sp>
        <p:nvSpPr>
          <p:cNvPr id="33" name="TextBox 32">
            <a:extLst>
              <a:ext uri="{FF2B5EF4-FFF2-40B4-BE49-F238E27FC236}">
                <a16:creationId xmlns:a16="http://schemas.microsoft.com/office/drawing/2014/main" id="{67D46EF4-B8E4-1F44-8F9C-7BC9860840A1}"/>
              </a:ext>
            </a:extLst>
          </p:cNvPr>
          <p:cNvSpPr txBox="1"/>
          <p:nvPr/>
        </p:nvSpPr>
        <p:spPr>
          <a:xfrm>
            <a:off x="7631835" y="752896"/>
            <a:ext cx="373820" cy="307777"/>
          </a:xfrm>
          <a:prstGeom prst="rect">
            <a:avLst/>
          </a:prstGeom>
          <a:noFill/>
        </p:spPr>
        <p:txBody>
          <a:bodyPr wrap="none" rtlCol="0">
            <a:spAutoFit/>
          </a:bodyPr>
          <a:lstStyle/>
          <a:p>
            <a:r>
              <a:rPr lang="en-GB" sz="1400" dirty="0">
                <a:solidFill>
                  <a:schemeClr val="bg2">
                    <a:lumMod val="10000"/>
                  </a:schemeClr>
                </a:solidFill>
              </a:rPr>
              <a:t>B3</a:t>
            </a:r>
            <a:endParaRPr lang="en-GB" dirty="0">
              <a:solidFill>
                <a:schemeClr val="bg2">
                  <a:lumMod val="10000"/>
                </a:schemeClr>
              </a:solidFill>
            </a:endParaRPr>
          </a:p>
        </p:txBody>
      </p:sp>
      <p:sp>
        <p:nvSpPr>
          <p:cNvPr id="34" name="TextBox 33">
            <a:extLst>
              <a:ext uri="{FF2B5EF4-FFF2-40B4-BE49-F238E27FC236}">
                <a16:creationId xmlns:a16="http://schemas.microsoft.com/office/drawing/2014/main" id="{D17089D8-19A5-A146-A328-2766D9F01AAD}"/>
              </a:ext>
            </a:extLst>
          </p:cNvPr>
          <p:cNvSpPr txBox="1"/>
          <p:nvPr/>
        </p:nvSpPr>
        <p:spPr>
          <a:xfrm>
            <a:off x="8489117" y="752896"/>
            <a:ext cx="372218" cy="307777"/>
          </a:xfrm>
          <a:prstGeom prst="rect">
            <a:avLst/>
          </a:prstGeom>
          <a:noFill/>
        </p:spPr>
        <p:txBody>
          <a:bodyPr wrap="none" rtlCol="0">
            <a:spAutoFit/>
          </a:bodyPr>
          <a:lstStyle/>
          <a:p>
            <a:r>
              <a:rPr lang="en-GB" sz="1400" dirty="0">
                <a:solidFill>
                  <a:schemeClr val="bg2">
                    <a:lumMod val="10000"/>
                  </a:schemeClr>
                </a:solidFill>
              </a:rPr>
              <a:t>C2</a:t>
            </a:r>
            <a:endParaRPr lang="en-GB" dirty="0">
              <a:solidFill>
                <a:schemeClr val="bg2">
                  <a:lumMod val="10000"/>
                </a:schemeClr>
              </a:solidFill>
            </a:endParaRPr>
          </a:p>
        </p:txBody>
      </p:sp>
      <p:sp>
        <p:nvSpPr>
          <p:cNvPr id="35" name="TextBox 34">
            <a:extLst>
              <a:ext uri="{FF2B5EF4-FFF2-40B4-BE49-F238E27FC236}">
                <a16:creationId xmlns:a16="http://schemas.microsoft.com/office/drawing/2014/main" id="{A3245D6B-08FF-C94C-AA9A-25C62F641913}"/>
              </a:ext>
            </a:extLst>
          </p:cNvPr>
          <p:cNvSpPr txBox="1"/>
          <p:nvPr/>
        </p:nvSpPr>
        <p:spPr>
          <a:xfrm>
            <a:off x="8892460" y="752896"/>
            <a:ext cx="372218" cy="307777"/>
          </a:xfrm>
          <a:prstGeom prst="rect">
            <a:avLst/>
          </a:prstGeom>
          <a:noFill/>
        </p:spPr>
        <p:txBody>
          <a:bodyPr wrap="none" rtlCol="0">
            <a:spAutoFit/>
          </a:bodyPr>
          <a:lstStyle/>
          <a:p>
            <a:r>
              <a:rPr lang="en-GB" sz="1400" dirty="0">
                <a:solidFill>
                  <a:schemeClr val="bg2">
                    <a:lumMod val="10000"/>
                  </a:schemeClr>
                </a:solidFill>
              </a:rPr>
              <a:t>C3</a:t>
            </a:r>
            <a:endParaRPr lang="en-GB" dirty="0">
              <a:solidFill>
                <a:schemeClr val="bg2">
                  <a:lumMod val="10000"/>
                </a:schemeClr>
              </a:solidFill>
            </a:endParaRPr>
          </a:p>
        </p:txBody>
      </p:sp>
      <p:sp>
        <p:nvSpPr>
          <p:cNvPr id="42" name="Oval 41">
            <a:extLst>
              <a:ext uri="{FF2B5EF4-FFF2-40B4-BE49-F238E27FC236}">
                <a16:creationId xmlns:a16="http://schemas.microsoft.com/office/drawing/2014/main" id="{D8863F27-D0A3-CE49-A98E-D06D08D0B8DB}"/>
              </a:ext>
            </a:extLst>
          </p:cNvPr>
          <p:cNvSpPr/>
          <p:nvPr/>
        </p:nvSpPr>
        <p:spPr>
          <a:xfrm>
            <a:off x="5988295"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01BC5813-8774-0C48-ADCB-63B183C18692}"/>
              </a:ext>
            </a:extLst>
          </p:cNvPr>
          <p:cNvSpPr/>
          <p:nvPr/>
        </p:nvSpPr>
        <p:spPr>
          <a:xfrm>
            <a:off x="6382564"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AC5D923-3A3A-024B-8923-8D59E6ACE9E7}"/>
              </a:ext>
            </a:extLst>
          </p:cNvPr>
          <p:cNvSpPr/>
          <p:nvPr/>
        </p:nvSpPr>
        <p:spPr>
          <a:xfrm>
            <a:off x="6732618"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F6A31E8-038B-854B-9F8F-2C3C2650210F}"/>
              </a:ext>
            </a:extLst>
          </p:cNvPr>
          <p:cNvSpPr/>
          <p:nvPr/>
        </p:nvSpPr>
        <p:spPr>
          <a:xfrm>
            <a:off x="7619165"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AB7F618-7DE3-A148-B7A0-67B7054C2032}"/>
              </a:ext>
            </a:extLst>
          </p:cNvPr>
          <p:cNvSpPr/>
          <p:nvPr/>
        </p:nvSpPr>
        <p:spPr>
          <a:xfrm>
            <a:off x="8478467"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344E28F6-E8BC-4644-AE22-0E7F4C0FF7EB}"/>
              </a:ext>
            </a:extLst>
          </p:cNvPr>
          <p:cNvSpPr/>
          <p:nvPr/>
        </p:nvSpPr>
        <p:spPr>
          <a:xfrm>
            <a:off x="8885763"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7F278F7B-6918-9045-93D8-931456415A38}"/>
              </a:ext>
            </a:extLst>
          </p:cNvPr>
          <p:cNvSpPr txBox="1"/>
          <p:nvPr/>
        </p:nvSpPr>
        <p:spPr>
          <a:xfrm>
            <a:off x="6395991" y="251226"/>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49" name="TextBox 48">
            <a:extLst>
              <a:ext uri="{FF2B5EF4-FFF2-40B4-BE49-F238E27FC236}">
                <a16:creationId xmlns:a16="http://schemas.microsoft.com/office/drawing/2014/main" id="{E2F6415E-0CD8-1040-95AB-18F488D3BE3E}"/>
              </a:ext>
            </a:extLst>
          </p:cNvPr>
          <p:cNvSpPr txBox="1"/>
          <p:nvPr/>
        </p:nvSpPr>
        <p:spPr>
          <a:xfrm>
            <a:off x="7644424" y="251226"/>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50" name="TextBox 49">
            <a:extLst>
              <a:ext uri="{FF2B5EF4-FFF2-40B4-BE49-F238E27FC236}">
                <a16:creationId xmlns:a16="http://schemas.microsoft.com/office/drawing/2014/main" id="{C68382F4-AE5B-8D47-A7B3-324C3662C405}"/>
              </a:ext>
            </a:extLst>
          </p:cNvPr>
          <p:cNvSpPr txBox="1"/>
          <p:nvPr/>
        </p:nvSpPr>
        <p:spPr>
          <a:xfrm>
            <a:off x="8903237" y="255538"/>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sp>
        <p:nvSpPr>
          <p:cNvPr id="51" name="Oval 50">
            <a:extLst>
              <a:ext uri="{FF2B5EF4-FFF2-40B4-BE49-F238E27FC236}">
                <a16:creationId xmlns:a16="http://schemas.microsoft.com/office/drawing/2014/main" id="{999909C6-ECAB-D840-85F5-ADA2713C428F}"/>
              </a:ext>
            </a:extLst>
          </p:cNvPr>
          <p:cNvSpPr/>
          <p:nvPr/>
        </p:nvSpPr>
        <p:spPr>
          <a:xfrm>
            <a:off x="6385858" y="389637"/>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73C5368-CAD4-E14B-9B61-4A1DF73A3036}"/>
              </a:ext>
            </a:extLst>
          </p:cNvPr>
          <p:cNvSpPr/>
          <p:nvPr/>
        </p:nvSpPr>
        <p:spPr>
          <a:xfrm>
            <a:off x="7622067" y="365109"/>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904E5FC-2FC4-AA44-8E6D-5DDC04DE04E8}"/>
              </a:ext>
            </a:extLst>
          </p:cNvPr>
          <p:cNvSpPr/>
          <p:nvPr/>
        </p:nvSpPr>
        <p:spPr>
          <a:xfrm>
            <a:off x="8881928" y="36163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a:extLst>
              <a:ext uri="{FF2B5EF4-FFF2-40B4-BE49-F238E27FC236}">
                <a16:creationId xmlns:a16="http://schemas.microsoft.com/office/drawing/2014/main" id="{94C26A81-E808-F349-B887-D3DA6E152CD3}"/>
              </a:ext>
            </a:extLst>
          </p:cNvPr>
          <p:cNvGrpSpPr/>
          <p:nvPr/>
        </p:nvGrpSpPr>
        <p:grpSpPr>
          <a:xfrm rot="10800000">
            <a:off x="6694103" y="1328800"/>
            <a:ext cx="1956151" cy="1726915"/>
            <a:chOff x="6706565" y="1080499"/>
            <a:chExt cx="1956151" cy="1726915"/>
          </a:xfrm>
        </p:grpSpPr>
        <p:grpSp>
          <p:nvGrpSpPr>
            <p:cNvPr id="83" name="Group 82">
              <a:extLst>
                <a:ext uri="{FF2B5EF4-FFF2-40B4-BE49-F238E27FC236}">
                  <a16:creationId xmlns:a16="http://schemas.microsoft.com/office/drawing/2014/main" id="{9ADE3AF3-0ACE-804A-BBAD-6D22FC5A914A}"/>
                </a:ext>
              </a:extLst>
            </p:cNvPr>
            <p:cNvGrpSpPr/>
            <p:nvPr/>
          </p:nvGrpSpPr>
          <p:grpSpPr>
            <a:xfrm rot="14400000">
              <a:off x="7558714" y="1051015"/>
              <a:ext cx="289289" cy="348258"/>
              <a:chOff x="8373427" y="2459156"/>
              <a:chExt cx="289289" cy="348258"/>
            </a:xfrm>
          </p:grpSpPr>
          <p:cxnSp>
            <p:nvCxnSpPr>
              <p:cNvPr id="84" name="Straight Connector 83">
                <a:extLst>
                  <a:ext uri="{FF2B5EF4-FFF2-40B4-BE49-F238E27FC236}">
                    <a16:creationId xmlns:a16="http://schemas.microsoft.com/office/drawing/2014/main" id="{6E689313-5098-3D4B-A4E1-2EB40914B58F}"/>
                  </a:ext>
                </a:extLst>
              </p:cNvPr>
              <p:cNvCxnSpPr>
                <a:cxnSpLocks/>
              </p:cNvCxnSpPr>
              <p:nvPr/>
            </p:nvCxnSpPr>
            <p:spPr>
              <a:xfrm>
                <a:off x="8534037" y="2459156"/>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6B46C77-2569-8346-BAFF-05BFC0713175}"/>
                  </a:ext>
                </a:extLst>
              </p:cNvPr>
              <p:cNvCxnSpPr>
                <a:cxnSpLocks/>
              </p:cNvCxnSpPr>
              <p:nvPr/>
            </p:nvCxnSpPr>
            <p:spPr>
              <a:xfrm>
                <a:off x="8373427" y="2731288"/>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12BB41F-CD09-6E49-9CD3-ECD5EDEC2FC4}"/>
                  </a:ext>
                </a:extLst>
              </p:cNvPr>
              <p:cNvCxnSpPr>
                <a:cxnSpLocks/>
              </p:cNvCxnSpPr>
              <p:nvPr/>
            </p:nvCxnSpPr>
            <p:spPr>
              <a:xfrm flipV="1">
                <a:off x="8496576" y="2523391"/>
                <a:ext cx="166140" cy="28402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1AC6D11D-987F-914E-B55C-3CF603363FA7}"/>
                </a:ext>
              </a:extLst>
            </p:cNvPr>
            <p:cNvGrpSpPr/>
            <p:nvPr/>
          </p:nvGrpSpPr>
          <p:grpSpPr>
            <a:xfrm>
              <a:off x="6706565" y="1111551"/>
              <a:ext cx="1956151" cy="1695863"/>
              <a:chOff x="6706565" y="1111551"/>
              <a:chExt cx="1956151" cy="1695863"/>
            </a:xfrm>
          </p:grpSpPr>
          <p:sp>
            <p:nvSpPr>
              <p:cNvPr id="6" name="Rectangle 5">
                <a:extLst>
                  <a:ext uri="{FF2B5EF4-FFF2-40B4-BE49-F238E27FC236}">
                    <a16:creationId xmlns:a16="http://schemas.microsoft.com/office/drawing/2014/main" id="{A0672F58-1D7B-D449-AC01-89FB0B3E5BEA}"/>
                  </a:ext>
                </a:extLst>
              </p:cNvPr>
              <p:cNvSpPr/>
              <p:nvPr/>
            </p:nvSpPr>
            <p:spPr>
              <a:xfrm rot="3600000">
                <a:off x="7154638" y="2367043"/>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7C55EB2-3053-7F43-83A1-BDB8C5C685A6}"/>
                  </a:ext>
                </a:extLst>
              </p:cNvPr>
              <p:cNvSpPr/>
              <p:nvPr/>
            </p:nvSpPr>
            <p:spPr>
              <a:xfrm rot="7200000">
                <a:off x="8108610" y="2367043"/>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8C2928C-7820-174D-B896-C08307AE9C22}"/>
                  </a:ext>
                </a:extLst>
              </p:cNvPr>
              <p:cNvSpPr/>
              <p:nvPr/>
            </p:nvSpPr>
            <p:spPr>
              <a:xfrm rot="3600000">
                <a:off x="7007584" y="2097792"/>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946D44C-C10A-6B4B-AEEE-7EA3C1CA1FC3}"/>
                  </a:ext>
                </a:extLst>
              </p:cNvPr>
              <p:cNvSpPr/>
              <p:nvPr/>
            </p:nvSpPr>
            <p:spPr>
              <a:xfrm>
                <a:off x="7484570" y="1261828"/>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9B1112C-8204-B141-A028-21A9A60D7B10}"/>
                  </a:ext>
                </a:extLst>
              </p:cNvPr>
              <p:cNvSpPr/>
              <p:nvPr/>
            </p:nvSpPr>
            <p:spPr>
              <a:xfrm rot="10800000">
                <a:off x="7778676" y="1261828"/>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E305884-AD10-F242-92C1-D833FBA4ABA5}"/>
                  </a:ext>
                </a:extLst>
              </p:cNvPr>
              <p:cNvSpPr/>
              <p:nvPr/>
            </p:nvSpPr>
            <p:spPr>
              <a:xfrm rot="7200000">
                <a:off x="8255662" y="2097792"/>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3BB0601-69B5-5C4F-8A42-9B18916B5F44}"/>
                  </a:ext>
                </a:extLst>
              </p:cNvPr>
              <p:cNvSpPr/>
              <p:nvPr/>
            </p:nvSpPr>
            <p:spPr>
              <a:xfrm>
                <a:off x="7657913" y="111155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7812CF4-64FF-4247-A7E4-84DC63B21D49}"/>
                  </a:ext>
                </a:extLst>
              </p:cNvPr>
              <p:cNvSpPr/>
              <p:nvPr/>
            </p:nvSpPr>
            <p:spPr>
              <a:xfrm>
                <a:off x="8543409" y="261451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FD346D7-8F51-B04B-91DD-36E089CE74A8}"/>
                  </a:ext>
                </a:extLst>
              </p:cNvPr>
              <p:cNvSpPr/>
              <p:nvPr/>
            </p:nvSpPr>
            <p:spPr>
              <a:xfrm>
                <a:off x="6799628" y="264109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C7B4C06-E869-4B44-8136-C466B41DD11D}"/>
                  </a:ext>
                </a:extLst>
              </p:cNvPr>
              <p:cNvSpPr/>
              <p:nvPr/>
            </p:nvSpPr>
            <p:spPr>
              <a:xfrm>
                <a:off x="7818920" y="2035132"/>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E1781AF-33BB-514C-8368-5F4FD74EC215}"/>
                  </a:ext>
                </a:extLst>
              </p:cNvPr>
              <p:cNvSpPr/>
              <p:nvPr/>
            </p:nvSpPr>
            <p:spPr>
              <a:xfrm>
                <a:off x="7514307" y="2011517"/>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EAD81BB-CF76-5343-ACF7-82A829DD4CE9}"/>
                  </a:ext>
                </a:extLst>
              </p:cNvPr>
              <p:cNvSpPr/>
              <p:nvPr/>
            </p:nvSpPr>
            <p:spPr>
              <a:xfrm>
                <a:off x="7658770" y="233365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FE732DDD-DB74-1344-AC37-AFB51098D2FF}"/>
                  </a:ext>
                </a:extLst>
              </p:cNvPr>
              <p:cNvGrpSpPr/>
              <p:nvPr/>
            </p:nvGrpSpPr>
            <p:grpSpPr>
              <a:xfrm>
                <a:off x="8373427" y="2459156"/>
                <a:ext cx="289289" cy="348258"/>
                <a:chOff x="8373427" y="2459156"/>
                <a:chExt cx="289289" cy="348258"/>
              </a:xfrm>
            </p:grpSpPr>
            <p:cxnSp>
              <p:nvCxnSpPr>
                <p:cNvPr id="69" name="Straight Connector 68">
                  <a:extLst>
                    <a:ext uri="{FF2B5EF4-FFF2-40B4-BE49-F238E27FC236}">
                      <a16:creationId xmlns:a16="http://schemas.microsoft.com/office/drawing/2014/main" id="{4B786ABC-A928-A048-A2A9-A91932C8A7D0}"/>
                    </a:ext>
                  </a:extLst>
                </p:cNvPr>
                <p:cNvCxnSpPr>
                  <a:cxnSpLocks/>
                  <a:stCxn id="14" idx="0"/>
                </p:cNvCxnSpPr>
                <p:nvPr/>
              </p:nvCxnSpPr>
              <p:spPr>
                <a:xfrm>
                  <a:off x="8534037" y="2459156"/>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1B7860E-B28D-E241-93F0-86D36041BDFE}"/>
                    </a:ext>
                  </a:extLst>
                </p:cNvPr>
                <p:cNvCxnSpPr>
                  <a:cxnSpLocks/>
                </p:cNvCxnSpPr>
                <p:nvPr/>
              </p:nvCxnSpPr>
              <p:spPr>
                <a:xfrm>
                  <a:off x="8373427" y="2731288"/>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9A8986E-3DDF-C641-96A8-30931EB989AB}"/>
                    </a:ext>
                  </a:extLst>
                </p:cNvPr>
                <p:cNvCxnSpPr>
                  <a:cxnSpLocks/>
                </p:cNvCxnSpPr>
                <p:nvPr/>
              </p:nvCxnSpPr>
              <p:spPr>
                <a:xfrm flipV="1">
                  <a:off x="8496576" y="2523391"/>
                  <a:ext cx="166140" cy="28402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6480F397-A1B2-0042-AD34-54BD37B1BBC7}"/>
                  </a:ext>
                </a:extLst>
              </p:cNvPr>
              <p:cNvGrpSpPr/>
              <p:nvPr/>
            </p:nvGrpSpPr>
            <p:grpSpPr>
              <a:xfrm rot="7200000">
                <a:off x="6736049" y="2453767"/>
                <a:ext cx="289289" cy="348258"/>
                <a:chOff x="8373427" y="2459156"/>
                <a:chExt cx="289289" cy="348258"/>
              </a:xfrm>
            </p:grpSpPr>
            <p:cxnSp>
              <p:nvCxnSpPr>
                <p:cNvPr id="80" name="Straight Connector 79">
                  <a:extLst>
                    <a:ext uri="{FF2B5EF4-FFF2-40B4-BE49-F238E27FC236}">
                      <a16:creationId xmlns:a16="http://schemas.microsoft.com/office/drawing/2014/main" id="{0AC7B25B-79C8-2442-BF31-29E8C1A8C1C8}"/>
                    </a:ext>
                  </a:extLst>
                </p:cNvPr>
                <p:cNvCxnSpPr>
                  <a:cxnSpLocks/>
                </p:cNvCxnSpPr>
                <p:nvPr/>
              </p:nvCxnSpPr>
              <p:spPr>
                <a:xfrm>
                  <a:off x="8534037" y="2459156"/>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9C03CF-DA01-3A40-9BCC-B3542F0CC22D}"/>
                    </a:ext>
                  </a:extLst>
                </p:cNvPr>
                <p:cNvCxnSpPr>
                  <a:cxnSpLocks/>
                </p:cNvCxnSpPr>
                <p:nvPr/>
              </p:nvCxnSpPr>
              <p:spPr>
                <a:xfrm>
                  <a:off x="8373427" y="2731288"/>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0D94317-6A9E-6F40-8BA0-14D717B9D3E9}"/>
                    </a:ext>
                  </a:extLst>
                </p:cNvPr>
                <p:cNvCxnSpPr>
                  <a:cxnSpLocks/>
                </p:cNvCxnSpPr>
                <p:nvPr/>
              </p:nvCxnSpPr>
              <p:spPr>
                <a:xfrm flipV="1">
                  <a:off x="8496576" y="2523391"/>
                  <a:ext cx="166140" cy="28402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402D583F-D2E4-B640-A510-1A75577DB649}"/>
                  </a:ext>
                </a:extLst>
              </p:cNvPr>
              <p:cNvCxnSpPr>
                <a:cxnSpLocks/>
                <a:endCxn id="14" idx="2"/>
              </p:cNvCxnSpPr>
              <p:nvPr/>
            </p:nvCxnSpPr>
            <p:spPr>
              <a:xfrm>
                <a:off x="7859226" y="2077839"/>
                <a:ext cx="257545" cy="14040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FB38FD6-6E0D-BF4F-8B21-2727D741A0D4}"/>
                  </a:ext>
                </a:extLst>
              </p:cNvPr>
              <p:cNvCxnSpPr>
                <a:cxnSpLocks/>
                <a:endCxn id="7" idx="2"/>
              </p:cNvCxnSpPr>
              <p:nvPr/>
            </p:nvCxnSpPr>
            <p:spPr>
              <a:xfrm>
                <a:off x="7694801" y="2343008"/>
                <a:ext cx="274918" cy="14449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1F19E21-3072-744A-BCBD-B265FBB1583B}"/>
                  </a:ext>
                </a:extLst>
              </p:cNvPr>
              <p:cNvCxnSpPr>
                <a:cxnSpLocks/>
                <a:stCxn id="6" idx="0"/>
              </p:cNvCxnSpPr>
              <p:nvPr/>
            </p:nvCxnSpPr>
            <p:spPr>
              <a:xfrm flipV="1">
                <a:off x="7433013" y="2345710"/>
                <a:ext cx="264590" cy="14178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B775AA8-F7E9-104D-8E77-F91D59F36AE4}"/>
                  </a:ext>
                </a:extLst>
              </p:cNvPr>
              <p:cNvCxnSpPr>
                <a:cxnSpLocks/>
                <a:stCxn id="9" idx="0"/>
              </p:cNvCxnSpPr>
              <p:nvPr/>
            </p:nvCxnSpPr>
            <p:spPr>
              <a:xfrm flipV="1">
                <a:off x="7285959" y="2066062"/>
                <a:ext cx="261788" cy="15218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9BFF446-F2A6-3C42-9400-FBA04DEA262B}"/>
                  </a:ext>
                </a:extLst>
              </p:cNvPr>
              <p:cNvCxnSpPr>
                <a:cxnSpLocks/>
                <a:endCxn id="11" idx="2"/>
              </p:cNvCxnSpPr>
              <p:nvPr/>
            </p:nvCxnSpPr>
            <p:spPr>
              <a:xfrm flipH="1" flipV="1">
                <a:off x="7554312" y="1743646"/>
                <a:ext cx="2561" cy="33419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6CEAF65-3F28-0947-BC15-8FC3503F9083}"/>
                  </a:ext>
                </a:extLst>
              </p:cNvPr>
              <p:cNvCxnSpPr>
                <a:cxnSpLocks/>
              </p:cNvCxnSpPr>
              <p:nvPr/>
            </p:nvCxnSpPr>
            <p:spPr>
              <a:xfrm flipH="1" flipV="1">
                <a:off x="7854937" y="1731869"/>
                <a:ext cx="2561" cy="33419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5" name="Elbow Connector 104">
            <a:extLst>
              <a:ext uri="{FF2B5EF4-FFF2-40B4-BE49-F238E27FC236}">
                <a16:creationId xmlns:a16="http://schemas.microsoft.com/office/drawing/2014/main" id="{C44C235D-FE7B-3C4C-AA56-DC78A8FA4252}"/>
              </a:ext>
            </a:extLst>
          </p:cNvPr>
          <p:cNvCxnSpPr>
            <a:cxnSpLocks/>
            <a:stCxn id="18" idx="0"/>
            <a:endCxn id="42" idx="4"/>
          </p:cNvCxnSpPr>
          <p:nvPr/>
        </p:nvCxnSpPr>
        <p:spPr>
          <a:xfrm rot="5400000" flipH="1">
            <a:off x="5807544" y="1173307"/>
            <a:ext cx="2072113" cy="1630601"/>
          </a:xfrm>
          <a:prstGeom prst="bentConnector3">
            <a:avLst>
              <a:gd name="adj1" fmla="val -11032"/>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412A1068-D797-764A-B403-B5DE52C15683}"/>
              </a:ext>
            </a:extLst>
          </p:cNvPr>
          <p:cNvCxnSpPr>
            <a:cxnSpLocks/>
            <a:stCxn id="21" idx="6"/>
            <a:endCxn id="43" idx="4"/>
          </p:cNvCxnSpPr>
          <p:nvPr/>
        </p:nvCxnSpPr>
        <p:spPr>
          <a:xfrm rot="10800000">
            <a:off x="6422569" y="952551"/>
            <a:ext cx="1035320" cy="1108527"/>
          </a:xfrm>
          <a:prstGeom prst="bentConnector2">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6D27B316-4686-4245-9D4E-AC91BED9635D}"/>
              </a:ext>
            </a:extLst>
          </p:cNvPr>
          <p:cNvCxnSpPr>
            <a:cxnSpLocks/>
            <a:stCxn id="19" idx="4"/>
            <a:endCxn id="44" idx="4"/>
          </p:cNvCxnSpPr>
          <p:nvPr/>
        </p:nvCxnSpPr>
        <p:spPr>
          <a:xfrm rot="16200000" flipV="1">
            <a:off x="6528447" y="1196727"/>
            <a:ext cx="489135" cy="782"/>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853254A7-C2F0-384F-B87C-109EC66B6D7F}"/>
              </a:ext>
            </a:extLst>
          </p:cNvPr>
          <p:cNvCxnSpPr>
            <a:cxnSpLocks/>
            <a:stCxn id="23" idx="4"/>
            <a:endCxn id="45" idx="4"/>
          </p:cNvCxnSpPr>
          <p:nvPr/>
        </p:nvCxnSpPr>
        <p:spPr>
          <a:xfrm rot="5400000" flipH="1" flipV="1">
            <a:off x="7273610" y="1336985"/>
            <a:ext cx="769995" cy="1126"/>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8" name="Elbow Connector 117">
            <a:extLst>
              <a:ext uri="{FF2B5EF4-FFF2-40B4-BE49-F238E27FC236}">
                <a16:creationId xmlns:a16="http://schemas.microsoft.com/office/drawing/2014/main" id="{579640C6-49AE-1043-B95A-23E9A7F50D92}"/>
              </a:ext>
            </a:extLst>
          </p:cNvPr>
          <p:cNvCxnSpPr>
            <a:cxnSpLocks/>
            <a:stCxn id="20" idx="4"/>
            <a:endCxn id="46" idx="4"/>
          </p:cNvCxnSpPr>
          <p:nvPr/>
        </p:nvCxnSpPr>
        <p:spPr>
          <a:xfrm rot="5400000" flipH="1" flipV="1">
            <a:off x="8286552" y="1183185"/>
            <a:ext cx="462555" cy="1286"/>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1" name="Elbow Connector 120">
            <a:extLst>
              <a:ext uri="{FF2B5EF4-FFF2-40B4-BE49-F238E27FC236}">
                <a16:creationId xmlns:a16="http://schemas.microsoft.com/office/drawing/2014/main" id="{327FC95D-DCFC-3C40-B08B-96050912D8C8}"/>
              </a:ext>
            </a:extLst>
          </p:cNvPr>
          <p:cNvCxnSpPr>
            <a:cxnSpLocks/>
            <a:stCxn id="22" idx="2"/>
            <a:endCxn id="47" idx="4"/>
          </p:cNvCxnSpPr>
          <p:nvPr/>
        </p:nvCxnSpPr>
        <p:spPr>
          <a:xfrm flipV="1">
            <a:off x="7842512" y="952550"/>
            <a:ext cx="1083256" cy="1132142"/>
          </a:xfrm>
          <a:prstGeom prst="bentConnector2">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4" name="Elbow Connector 123">
            <a:extLst>
              <a:ext uri="{FF2B5EF4-FFF2-40B4-BE49-F238E27FC236}">
                <a16:creationId xmlns:a16="http://schemas.microsoft.com/office/drawing/2014/main" id="{AAEB8C96-19C6-1748-A32C-CFCC66D52385}"/>
              </a:ext>
            </a:extLst>
          </p:cNvPr>
          <p:cNvCxnSpPr>
            <a:cxnSpLocks/>
            <a:stCxn id="47" idx="0"/>
            <a:endCxn id="53" idx="4"/>
          </p:cNvCxnSpPr>
          <p:nvPr/>
        </p:nvCxnSpPr>
        <p:spPr>
          <a:xfrm rot="16200000" flipV="1">
            <a:off x="8708401" y="655172"/>
            <a:ext cx="430900" cy="3835"/>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7" name="Elbow Connector 126">
            <a:extLst>
              <a:ext uri="{FF2B5EF4-FFF2-40B4-BE49-F238E27FC236}">
                <a16:creationId xmlns:a16="http://schemas.microsoft.com/office/drawing/2014/main" id="{A9514869-49AC-0E41-B9AD-AC48EDF2AD7E}"/>
              </a:ext>
            </a:extLst>
          </p:cNvPr>
          <p:cNvCxnSpPr>
            <a:cxnSpLocks/>
            <a:stCxn id="45" idx="0"/>
            <a:endCxn id="52" idx="4"/>
          </p:cNvCxnSpPr>
          <p:nvPr/>
        </p:nvCxnSpPr>
        <p:spPr>
          <a:xfrm rot="5400000" flipH="1" flipV="1">
            <a:off x="7446911" y="657379"/>
            <a:ext cx="427421" cy="2902"/>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9F2F96C5-F68F-2B4F-A03A-BE5B5F0C062F}"/>
              </a:ext>
            </a:extLst>
          </p:cNvPr>
          <p:cNvCxnSpPr>
            <a:cxnSpLocks/>
            <a:stCxn id="43" idx="0"/>
            <a:endCxn id="51" idx="4"/>
          </p:cNvCxnSpPr>
          <p:nvPr/>
        </p:nvCxnSpPr>
        <p:spPr>
          <a:xfrm rot="5400000" flipH="1" flipV="1">
            <a:off x="6222770" y="669447"/>
            <a:ext cx="402893" cy="3294"/>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5DE84D42-FEC9-4449-B345-19EF68699F1B}"/>
              </a:ext>
            </a:extLst>
          </p:cNvPr>
          <p:cNvGrpSpPr/>
          <p:nvPr/>
        </p:nvGrpSpPr>
        <p:grpSpPr>
          <a:xfrm>
            <a:off x="7615420" y="3182262"/>
            <a:ext cx="2139008" cy="2035550"/>
            <a:chOff x="7615547" y="3391814"/>
            <a:chExt cx="2139008" cy="2035550"/>
          </a:xfrm>
        </p:grpSpPr>
        <p:grpSp>
          <p:nvGrpSpPr>
            <p:cNvPr id="164" name="Group 163">
              <a:extLst>
                <a:ext uri="{FF2B5EF4-FFF2-40B4-BE49-F238E27FC236}">
                  <a16:creationId xmlns:a16="http://schemas.microsoft.com/office/drawing/2014/main" id="{BE14682C-F786-F14E-B33B-B7793AE1D484}"/>
                </a:ext>
              </a:extLst>
            </p:cNvPr>
            <p:cNvGrpSpPr/>
            <p:nvPr/>
          </p:nvGrpSpPr>
          <p:grpSpPr>
            <a:xfrm>
              <a:off x="8005655" y="5138531"/>
              <a:ext cx="1362638" cy="139484"/>
              <a:chOff x="7020047" y="2797339"/>
              <a:chExt cx="1362638" cy="139484"/>
            </a:xfrm>
            <a:solidFill>
              <a:schemeClr val="accent6"/>
            </a:solidFill>
          </p:grpSpPr>
          <p:sp>
            <p:nvSpPr>
              <p:cNvPr id="165" name="Rectangle 164">
                <a:extLst>
                  <a:ext uri="{FF2B5EF4-FFF2-40B4-BE49-F238E27FC236}">
                    <a16:creationId xmlns:a16="http://schemas.microsoft.com/office/drawing/2014/main" id="{9A5DD805-89D4-DD44-A4B4-F24FE9A90246}"/>
                  </a:ext>
                </a:extLst>
              </p:cNvPr>
              <p:cNvSpPr/>
              <p:nvPr/>
            </p:nvSpPr>
            <p:spPr>
              <a:xfrm rot="5400000">
                <a:off x="7191214" y="2626172"/>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7DC4A7A9-09DB-D24E-8313-5D45C184BEBE}"/>
                  </a:ext>
                </a:extLst>
              </p:cNvPr>
              <p:cNvSpPr/>
              <p:nvPr/>
            </p:nvSpPr>
            <p:spPr>
              <a:xfrm rot="5400000">
                <a:off x="8072034" y="2626172"/>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a:extLst>
                <a:ext uri="{FF2B5EF4-FFF2-40B4-BE49-F238E27FC236}">
                  <a16:creationId xmlns:a16="http://schemas.microsoft.com/office/drawing/2014/main" id="{00DB6381-7996-5742-81AB-B698880BA99C}"/>
                </a:ext>
              </a:extLst>
            </p:cNvPr>
            <p:cNvGrpSpPr/>
            <p:nvPr/>
          </p:nvGrpSpPr>
          <p:grpSpPr>
            <a:xfrm rot="18000000">
              <a:off x="7565244" y="4341570"/>
              <a:ext cx="1362638" cy="139484"/>
              <a:chOff x="7020047" y="2797339"/>
              <a:chExt cx="1362638" cy="139484"/>
            </a:xfrm>
            <a:solidFill>
              <a:schemeClr val="accent1"/>
            </a:solidFill>
          </p:grpSpPr>
          <p:sp>
            <p:nvSpPr>
              <p:cNvPr id="168" name="Rectangle 167">
                <a:extLst>
                  <a:ext uri="{FF2B5EF4-FFF2-40B4-BE49-F238E27FC236}">
                    <a16:creationId xmlns:a16="http://schemas.microsoft.com/office/drawing/2014/main" id="{C7CC3225-9C09-624E-B05D-7770A3A794DA}"/>
                  </a:ext>
                </a:extLst>
              </p:cNvPr>
              <p:cNvSpPr/>
              <p:nvPr/>
            </p:nvSpPr>
            <p:spPr>
              <a:xfrm rot="5400000">
                <a:off x="7191214" y="2626172"/>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A9B6E2C5-84E3-CE4B-9AAC-2A91C9F0A62B}"/>
                  </a:ext>
                </a:extLst>
              </p:cNvPr>
              <p:cNvSpPr/>
              <p:nvPr/>
            </p:nvSpPr>
            <p:spPr>
              <a:xfrm rot="5400000">
                <a:off x="8072034" y="2626172"/>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a:extLst>
                <a:ext uri="{FF2B5EF4-FFF2-40B4-BE49-F238E27FC236}">
                  <a16:creationId xmlns:a16="http://schemas.microsoft.com/office/drawing/2014/main" id="{97DC6EBD-A974-0940-AC5D-3553F7181CF8}"/>
                </a:ext>
              </a:extLst>
            </p:cNvPr>
            <p:cNvGrpSpPr/>
            <p:nvPr/>
          </p:nvGrpSpPr>
          <p:grpSpPr>
            <a:xfrm rot="3600000">
              <a:off x="8446064" y="4341570"/>
              <a:ext cx="1362638" cy="139484"/>
              <a:chOff x="7020047" y="2797339"/>
              <a:chExt cx="1362638" cy="139484"/>
            </a:xfrm>
            <a:solidFill>
              <a:schemeClr val="accent2"/>
            </a:solidFill>
          </p:grpSpPr>
          <p:sp>
            <p:nvSpPr>
              <p:cNvPr id="171" name="Rectangle 170">
                <a:extLst>
                  <a:ext uri="{FF2B5EF4-FFF2-40B4-BE49-F238E27FC236}">
                    <a16:creationId xmlns:a16="http://schemas.microsoft.com/office/drawing/2014/main" id="{3A5CAEFE-3148-164F-B282-B13CC775AA35}"/>
                  </a:ext>
                </a:extLst>
              </p:cNvPr>
              <p:cNvSpPr/>
              <p:nvPr/>
            </p:nvSpPr>
            <p:spPr>
              <a:xfrm rot="5400000">
                <a:off x="7191214" y="2626172"/>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5183D34B-F189-DA42-9007-4AEACE629760}"/>
                  </a:ext>
                </a:extLst>
              </p:cNvPr>
              <p:cNvSpPr/>
              <p:nvPr/>
            </p:nvSpPr>
            <p:spPr>
              <a:xfrm rot="5400000">
                <a:off x="8072034" y="2626172"/>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3" name="Straight Connector 172">
              <a:extLst>
                <a:ext uri="{FF2B5EF4-FFF2-40B4-BE49-F238E27FC236}">
                  <a16:creationId xmlns:a16="http://schemas.microsoft.com/office/drawing/2014/main" id="{F7CF4C46-135D-5744-B2E0-428382445846}"/>
                </a:ext>
              </a:extLst>
            </p:cNvPr>
            <p:cNvCxnSpPr>
              <a:cxnSpLocks/>
              <a:stCxn id="165" idx="0"/>
              <a:endCxn id="166" idx="2"/>
            </p:cNvCxnSpPr>
            <p:nvPr/>
          </p:nvCxnSpPr>
          <p:spPr>
            <a:xfrm>
              <a:off x="8487473" y="5208273"/>
              <a:ext cx="399002"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CF1B2EE-83AB-7D4A-9335-CCD0B5E34530}"/>
                </a:ext>
              </a:extLst>
            </p:cNvPr>
            <p:cNvCxnSpPr>
              <a:cxnSpLocks/>
              <a:stCxn id="171" idx="0"/>
              <a:endCxn id="172" idx="2"/>
            </p:cNvCxnSpPr>
            <p:nvPr/>
          </p:nvCxnSpPr>
          <p:spPr>
            <a:xfrm>
              <a:off x="9027633" y="4238539"/>
              <a:ext cx="199500"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C1EA0D3-53D5-6144-86ED-288F935D049D}"/>
                </a:ext>
              </a:extLst>
            </p:cNvPr>
            <p:cNvCxnSpPr>
              <a:cxnSpLocks/>
              <a:stCxn id="169" idx="2"/>
              <a:endCxn id="168" idx="0"/>
            </p:cNvCxnSpPr>
            <p:nvPr/>
          </p:nvCxnSpPr>
          <p:spPr>
            <a:xfrm flipH="1">
              <a:off x="8146813" y="4238539"/>
              <a:ext cx="199501" cy="34554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497356A3-0280-AD42-80DC-E59EE4B9C63C}"/>
                </a:ext>
              </a:extLst>
            </p:cNvPr>
            <p:cNvSpPr/>
            <p:nvPr/>
          </p:nvSpPr>
          <p:spPr>
            <a:xfrm>
              <a:off x="8643521" y="3638720"/>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3A0A7A17-6AA1-0C44-8330-A8AC395123DC}"/>
                </a:ext>
              </a:extLst>
            </p:cNvPr>
            <p:cNvSpPr/>
            <p:nvPr/>
          </p:nvSpPr>
          <p:spPr>
            <a:xfrm>
              <a:off x="9519873" y="5169120"/>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8B6EC56F-1624-D346-9B7A-ED38993F2EA6}"/>
                </a:ext>
              </a:extLst>
            </p:cNvPr>
            <p:cNvSpPr/>
            <p:nvPr/>
          </p:nvSpPr>
          <p:spPr>
            <a:xfrm>
              <a:off x="7785236" y="5168268"/>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BDB57A5F-1B51-584D-B059-F0D1EB3D1D9B}"/>
                </a:ext>
              </a:extLst>
            </p:cNvPr>
            <p:cNvSpPr/>
            <p:nvPr/>
          </p:nvSpPr>
          <p:spPr>
            <a:xfrm>
              <a:off x="9080590" y="4359880"/>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115B0F52-1128-A346-A7E6-2C5E6CFA1E6C}"/>
                </a:ext>
              </a:extLst>
            </p:cNvPr>
            <p:cNvSpPr/>
            <p:nvPr/>
          </p:nvSpPr>
          <p:spPr>
            <a:xfrm>
              <a:off x="8203976" y="437571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901E73DA-9CCB-6848-826A-72E4C8F26208}"/>
                </a:ext>
              </a:extLst>
            </p:cNvPr>
            <p:cNvSpPr/>
            <p:nvPr/>
          </p:nvSpPr>
          <p:spPr>
            <a:xfrm>
              <a:off x="8646315" y="5168268"/>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2" name="Straight Connector 181">
              <a:extLst>
                <a:ext uri="{FF2B5EF4-FFF2-40B4-BE49-F238E27FC236}">
                  <a16:creationId xmlns:a16="http://schemas.microsoft.com/office/drawing/2014/main" id="{3F72A697-6F27-F747-970F-7494C56B37AF}"/>
                </a:ext>
              </a:extLst>
            </p:cNvPr>
            <p:cNvCxnSpPr>
              <a:cxnSpLocks/>
              <a:stCxn id="166" idx="0"/>
              <a:endCxn id="177" idx="2"/>
            </p:cNvCxnSpPr>
            <p:nvPr/>
          </p:nvCxnSpPr>
          <p:spPr>
            <a:xfrm>
              <a:off x="9368293" y="5208273"/>
              <a:ext cx="151580" cy="85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12287FB-99D1-EE4F-AF2E-682D95CB007A}"/>
                </a:ext>
              </a:extLst>
            </p:cNvPr>
            <p:cNvCxnSpPr>
              <a:cxnSpLocks/>
              <a:stCxn id="172" idx="0"/>
              <a:endCxn id="177" idx="0"/>
            </p:cNvCxnSpPr>
            <p:nvPr/>
          </p:nvCxnSpPr>
          <p:spPr>
            <a:xfrm>
              <a:off x="9468043" y="5001351"/>
              <a:ext cx="91835" cy="16776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60AEAFD-7870-2B4E-A904-A2EFC1030374}"/>
                </a:ext>
              </a:extLst>
            </p:cNvPr>
            <p:cNvCxnSpPr>
              <a:cxnSpLocks/>
              <a:stCxn id="168" idx="2"/>
              <a:endCxn id="178" idx="0"/>
            </p:cNvCxnSpPr>
            <p:nvPr/>
          </p:nvCxnSpPr>
          <p:spPr>
            <a:xfrm flipH="1">
              <a:off x="7825241" y="5001351"/>
              <a:ext cx="80663" cy="16691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7E9ABB2-EC23-7044-9D18-F2CCACB4523A}"/>
                </a:ext>
              </a:extLst>
            </p:cNvPr>
            <p:cNvCxnSpPr>
              <a:cxnSpLocks/>
              <a:stCxn id="165" idx="2"/>
              <a:endCxn id="178" idx="6"/>
            </p:cNvCxnSpPr>
            <p:nvPr/>
          </p:nvCxnSpPr>
          <p:spPr>
            <a:xfrm flipH="1">
              <a:off x="7865246" y="5208273"/>
              <a:ext cx="14040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7CE6328B-524A-3B49-B912-5B6EA83D8BBF}"/>
                </a:ext>
              </a:extLst>
            </p:cNvPr>
            <p:cNvCxnSpPr>
              <a:cxnSpLocks/>
              <a:stCxn id="169" idx="0"/>
              <a:endCxn id="176" idx="3"/>
            </p:cNvCxnSpPr>
            <p:nvPr/>
          </p:nvCxnSpPr>
          <p:spPr>
            <a:xfrm flipV="1">
              <a:off x="8587223" y="3707013"/>
              <a:ext cx="68015"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6C02335-4322-0940-B17C-68A00BE33862}"/>
                </a:ext>
              </a:extLst>
            </p:cNvPr>
            <p:cNvCxnSpPr>
              <a:cxnSpLocks/>
              <a:stCxn id="176" idx="5"/>
              <a:endCxn id="171" idx="2"/>
            </p:cNvCxnSpPr>
            <p:nvPr/>
          </p:nvCxnSpPr>
          <p:spPr>
            <a:xfrm>
              <a:off x="8711813" y="3707013"/>
              <a:ext cx="74910" cy="1142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8" name="Elbow Connector 187">
              <a:extLst>
                <a:ext uri="{FF2B5EF4-FFF2-40B4-BE49-F238E27FC236}">
                  <a16:creationId xmlns:a16="http://schemas.microsoft.com/office/drawing/2014/main" id="{79027227-A2B5-9F4C-AEAD-DE58EBFA3285}"/>
                </a:ext>
              </a:extLst>
            </p:cNvPr>
            <p:cNvCxnSpPr>
              <a:cxnSpLocks/>
              <a:stCxn id="176" idx="0"/>
            </p:cNvCxnSpPr>
            <p:nvPr/>
          </p:nvCxnSpPr>
          <p:spPr>
            <a:xfrm rot="5400000" flipH="1" flipV="1">
              <a:off x="8604824" y="3558422"/>
              <a:ext cx="159001" cy="1596"/>
            </a:xfrm>
            <a:prstGeom prst="bentConnector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01BAAEA6-912D-2A4F-AD50-780F2A71ACD1}"/>
                </a:ext>
              </a:extLst>
            </p:cNvPr>
            <p:cNvSpPr/>
            <p:nvPr/>
          </p:nvSpPr>
          <p:spPr>
            <a:xfrm>
              <a:off x="7615547" y="5347354"/>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A7617B70-883A-374B-B96C-B61931BE9868}"/>
                </a:ext>
              </a:extLst>
            </p:cNvPr>
            <p:cNvSpPr/>
            <p:nvPr/>
          </p:nvSpPr>
          <p:spPr>
            <a:xfrm>
              <a:off x="8649761" y="3391814"/>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B5D247A6-EC85-DF40-856A-0828DFD483D9}"/>
                </a:ext>
              </a:extLst>
            </p:cNvPr>
            <p:cNvSpPr/>
            <p:nvPr/>
          </p:nvSpPr>
          <p:spPr>
            <a:xfrm>
              <a:off x="9674545" y="5340267"/>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5" name="Straight Connector 194">
              <a:extLst>
                <a:ext uri="{FF2B5EF4-FFF2-40B4-BE49-F238E27FC236}">
                  <a16:creationId xmlns:a16="http://schemas.microsoft.com/office/drawing/2014/main" id="{5299A917-4A4F-BE44-B6F8-C4011C8E4476}"/>
                </a:ext>
              </a:extLst>
            </p:cNvPr>
            <p:cNvCxnSpPr>
              <a:cxnSpLocks/>
              <a:stCxn id="178" idx="3"/>
              <a:endCxn id="189" idx="7"/>
            </p:cNvCxnSpPr>
            <p:nvPr/>
          </p:nvCxnSpPr>
          <p:spPr>
            <a:xfrm flipH="1">
              <a:off x="7683840" y="5236561"/>
              <a:ext cx="113113" cy="12251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8AA4CA7-55C4-194C-83D4-F945F442D65C}"/>
                </a:ext>
              </a:extLst>
            </p:cNvPr>
            <p:cNvCxnSpPr>
              <a:cxnSpLocks/>
              <a:stCxn id="177" idx="5"/>
              <a:endCxn id="194" idx="1"/>
            </p:cNvCxnSpPr>
            <p:nvPr/>
          </p:nvCxnSpPr>
          <p:spPr>
            <a:xfrm>
              <a:off x="9588166" y="5237413"/>
              <a:ext cx="98096" cy="11457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211" name="TextBox 210">
            <a:extLst>
              <a:ext uri="{FF2B5EF4-FFF2-40B4-BE49-F238E27FC236}">
                <a16:creationId xmlns:a16="http://schemas.microsoft.com/office/drawing/2014/main" id="{1C5552D9-F436-0C46-9134-C2573880729A}"/>
              </a:ext>
            </a:extLst>
          </p:cNvPr>
          <p:cNvSpPr txBox="1"/>
          <p:nvPr/>
        </p:nvSpPr>
        <p:spPr>
          <a:xfrm>
            <a:off x="7332712" y="5097903"/>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212" name="TextBox 211">
            <a:extLst>
              <a:ext uri="{FF2B5EF4-FFF2-40B4-BE49-F238E27FC236}">
                <a16:creationId xmlns:a16="http://schemas.microsoft.com/office/drawing/2014/main" id="{04C64C44-E62C-BF48-B2A3-6DE3E174F61F}"/>
              </a:ext>
            </a:extLst>
          </p:cNvPr>
          <p:cNvSpPr txBox="1"/>
          <p:nvPr/>
        </p:nvSpPr>
        <p:spPr>
          <a:xfrm>
            <a:off x="8517186" y="2931331"/>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213" name="TextBox 212">
            <a:extLst>
              <a:ext uri="{FF2B5EF4-FFF2-40B4-BE49-F238E27FC236}">
                <a16:creationId xmlns:a16="http://schemas.microsoft.com/office/drawing/2014/main" id="{8E9C32D9-1CA9-B145-B913-3D72B2FCA346}"/>
              </a:ext>
            </a:extLst>
          </p:cNvPr>
          <p:cNvSpPr txBox="1"/>
          <p:nvPr/>
        </p:nvSpPr>
        <p:spPr>
          <a:xfrm>
            <a:off x="9674418" y="5130715"/>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cxnSp>
        <p:nvCxnSpPr>
          <p:cNvPr id="215" name="Straight Arrow Connector 214">
            <a:extLst>
              <a:ext uri="{FF2B5EF4-FFF2-40B4-BE49-F238E27FC236}">
                <a16:creationId xmlns:a16="http://schemas.microsoft.com/office/drawing/2014/main" id="{3890CFE4-1B68-2041-85B9-AED7C9ADDBA0}"/>
              </a:ext>
            </a:extLst>
          </p:cNvPr>
          <p:cNvCxnSpPr>
            <a:cxnSpLocks/>
            <a:stCxn id="6" idx="2"/>
            <a:endCxn id="6" idx="0"/>
          </p:cNvCxnSpPr>
          <p:nvPr/>
        </p:nvCxnSpPr>
        <p:spPr>
          <a:xfrm flipH="1">
            <a:off x="7923806" y="1407808"/>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ACCCBC79-958B-3347-8079-F633F45B0E15}"/>
              </a:ext>
            </a:extLst>
          </p:cNvPr>
          <p:cNvCxnSpPr>
            <a:cxnSpLocks/>
            <a:stCxn id="9" idx="0"/>
            <a:endCxn id="9" idx="2"/>
          </p:cNvCxnSpPr>
          <p:nvPr/>
        </p:nvCxnSpPr>
        <p:spPr>
          <a:xfrm flipV="1">
            <a:off x="8070860" y="1677059"/>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51B8F013-1CD4-C14F-BB3F-4A7244D8B00C}"/>
              </a:ext>
            </a:extLst>
          </p:cNvPr>
          <p:cNvCxnSpPr>
            <a:cxnSpLocks/>
            <a:stCxn id="11" idx="2"/>
            <a:endCxn id="11" idx="0"/>
          </p:cNvCxnSpPr>
          <p:nvPr/>
        </p:nvCxnSpPr>
        <p:spPr>
          <a:xfrm>
            <a:off x="7802507" y="2392568"/>
            <a:ext cx="0" cy="481818"/>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8E6F7435-0C88-584D-BBC9-66A1A5C3DA7B}"/>
              </a:ext>
            </a:extLst>
          </p:cNvPr>
          <p:cNvCxnSpPr>
            <a:cxnSpLocks/>
            <a:stCxn id="13" idx="2"/>
            <a:endCxn id="13" idx="0"/>
          </p:cNvCxnSpPr>
          <p:nvPr/>
        </p:nvCxnSpPr>
        <p:spPr>
          <a:xfrm flipV="1">
            <a:off x="7508401" y="2392568"/>
            <a:ext cx="0" cy="481818"/>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F0E03998-7433-BF4D-B1F7-DB3EDD509292}"/>
              </a:ext>
            </a:extLst>
          </p:cNvPr>
          <p:cNvCxnSpPr>
            <a:cxnSpLocks/>
            <a:stCxn id="14" idx="0"/>
            <a:endCxn id="14" idx="2"/>
          </p:cNvCxnSpPr>
          <p:nvPr/>
        </p:nvCxnSpPr>
        <p:spPr>
          <a:xfrm>
            <a:off x="6822782" y="1677059"/>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F884BE4F-401F-D74F-B1E3-84F555082762}"/>
              </a:ext>
            </a:extLst>
          </p:cNvPr>
          <p:cNvCxnSpPr>
            <a:cxnSpLocks/>
            <a:stCxn id="7" idx="2"/>
            <a:endCxn id="7" idx="0"/>
          </p:cNvCxnSpPr>
          <p:nvPr/>
        </p:nvCxnSpPr>
        <p:spPr>
          <a:xfrm flipH="1" flipV="1">
            <a:off x="6969834" y="1407808"/>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1228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(3 of 3)</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5194564"/>
              </a:xfrm>
              <a:prstGeom prst="rect">
                <a:avLst/>
              </a:prstGeom>
              <a:noFill/>
            </p:spPr>
            <p:txBody>
              <a:bodyPr wrap="square" rtlCol="0">
                <a:spAutoFit/>
              </a:bodyPr>
              <a:lstStyle/>
              <a:p>
                <a:pPr marL="342900" indent="-342900">
                  <a:buFont typeface="+mj-lt"/>
                  <a:buAutoNum type="arabicPeriod"/>
                </a:pPr>
                <a:r>
                  <a:rPr lang="en-GB" dirty="0"/>
                  <a:t>Use the diagram to explain how the motor is connected in </a:t>
                </a:r>
                <a:r>
                  <a:rPr lang="en-GB" b="1" dirty="0"/>
                  <a:t>high</a:t>
                </a:r>
                <a:r>
                  <a:rPr lang="en-GB" dirty="0"/>
                  <a:t> speed mode.</a:t>
                </a:r>
              </a:p>
              <a:p>
                <a:pPr marL="342900" indent="-342900">
                  <a:buFont typeface="+mj-lt"/>
                  <a:buAutoNum type="arabicPeriod"/>
                </a:pPr>
                <a:r>
                  <a:rPr lang="en-GB" dirty="0"/>
                  <a:t>Again, the phase windings are physically arranged in star formation.</a:t>
                </a:r>
              </a:p>
              <a:p>
                <a:pPr marL="342900" indent="-342900">
                  <a:buFont typeface="+mj-lt"/>
                  <a:buAutoNum type="arabicPeriod"/>
                </a:pPr>
                <a:r>
                  <a:rPr lang="en-GB" dirty="0"/>
                  <a:t>The 2 halves of each coil are connected in parallel and each coil electrically connected in star. But because their physical arrangement is different to the constant-kilowatt motor, 3 poles are effectively produced (show this with arrows as in diagram 1).</a:t>
                </a:r>
              </a:p>
              <a:p>
                <a:pPr marL="342900" indent="-342900">
                  <a:buFont typeface="+mj-lt"/>
                  <a:buAutoNum type="arabicPeriod"/>
                </a:pPr>
                <a:r>
                  <a:rPr lang="en-GB" dirty="0"/>
                  <a:t>Each half of each phase winding gets the full voltage (parallel connection) but this is only </a:t>
                </a:r>
                <a14:m>
                  <m:oMath xmlns:m="http://schemas.openxmlformats.org/officeDocument/2006/math">
                    <m:rad>
                      <m:radPr>
                        <m:degHide m:val="on"/>
                        <m:ctrlPr>
                          <a:rPr lang="en-GB" i="1" smtClean="0">
                            <a:latin typeface="Cambria Math" panose="02040503050406030204" pitchFamily="18" charset="0"/>
                          </a:rPr>
                        </m:ctrlPr>
                      </m:radPr>
                      <m:deg/>
                      <m:e>
                        <m:r>
                          <a:rPr lang="en-US" b="0" i="1" smtClean="0">
                            <a:latin typeface="Cambria Math" panose="02040503050406030204" pitchFamily="18" charset="0"/>
                          </a:rPr>
                          <m:t>3</m:t>
                        </m:r>
                      </m:e>
                    </m:rad>
                  </m:oMath>
                </a14:m>
                <a:r>
                  <a:rPr lang="en-GB" dirty="0"/>
                  <a:t> of the line voltage i.e. </a:t>
                </a:r>
                <a14:m>
                  <m:oMath xmlns:m="http://schemas.openxmlformats.org/officeDocument/2006/math">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m:t>
                            </m:r>
                          </m:sub>
                        </m:sSub>
                      </m:num>
                      <m:den>
                        <m:r>
                          <a:rPr lang="en-US" b="0" i="1" smtClean="0">
                            <a:latin typeface="Cambria Math" panose="02040503050406030204" pitchFamily="18" charset="0"/>
                          </a:rPr>
                          <m:t>1.73</m:t>
                        </m:r>
                      </m:den>
                    </m:f>
                  </m:oMath>
                </a14:m>
                <a:r>
                  <a:rPr lang="en-GB" dirty="0"/>
                  <a:t>. This is basically the same voltage as in the low speed connection hence the motor is constant-torque.</a:t>
                </a:r>
              </a:p>
              <a:p>
                <a:pPr marL="342900" indent="-342900">
                  <a:buFont typeface="+mj-lt"/>
                  <a:buAutoNum type="arabicPeriod"/>
                </a:pPr>
                <a:endParaRPr lang="en-GB" dirty="0"/>
              </a:p>
            </p:txBody>
          </p:sp>
        </mc:Choice>
        <mc:Fallback xmlns="">
          <p:sp>
            <p:nvSpPr>
              <p:cNvPr id="10" name="TextBox 9">
                <a:extLst>
                  <a:ext uri="{FF2B5EF4-FFF2-40B4-BE49-F238E27FC236}">
                    <a16:creationId xmlns:a16="http://schemas.microsoft.com/office/drawing/2014/main" id="{EE873CF0-745B-F94E-B4D8-FF3F9D2D9076}"/>
                  </a:ext>
                </a:extLst>
              </p:cNvPr>
              <p:cNvSpPr txBox="1">
                <a:spLocks noRot="1" noChangeAspect="1" noMove="1" noResize="1" noEditPoints="1" noAdjustHandles="1" noChangeArrowheads="1" noChangeShapeType="1" noTextEdit="1"/>
              </p:cNvSpPr>
              <p:nvPr/>
            </p:nvSpPr>
            <p:spPr>
              <a:xfrm>
                <a:off x="703957" y="1033482"/>
                <a:ext cx="4549967" cy="5194564"/>
              </a:xfrm>
              <a:prstGeom prst="rect">
                <a:avLst/>
              </a:prstGeom>
              <a:blipFill>
                <a:blip r:embed="rId4"/>
                <a:stretch>
                  <a:fillRect l="-833" t="-244" r="-278"/>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FBB9D762-FC9A-BC4C-B766-7AEB4E7C3117}"/>
              </a:ext>
            </a:extLst>
          </p:cNvPr>
          <p:cNvSpPr txBox="1"/>
          <p:nvPr/>
        </p:nvSpPr>
        <p:spPr>
          <a:xfrm>
            <a:off x="5998427" y="752896"/>
            <a:ext cx="380232" cy="307777"/>
          </a:xfrm>
          <a:prstGeom prst="rect">
            <a:avLst/>
          </a:prstGeom>
          <a:noFill/>
        </p:spPr>
        <p:txBody>
          <a:bodyPr wrap="none" rtlCol="0">
            <a:spAutoFit/>
          </a:bodyPr>
          <a:lstStyle/>
          <a:p>
            <a:r>
              <a:rPr lang="en-GB" sz="1400" dirty="0">
                <a:solidFill>
                  <a:schemeClr val="bg2">
                    <a:lumMod val="10000"/>
                  </a:schemeClr>
                </a:solidFill>
              </a:rPr>
              <a:t>A2</a:t>
            </a:r>
            <a:endParaRPr lang="en-GB" dirty="0">
              <a:solidFill>
                <a:schemeClr val="bg2">
                  <a:lumMod val="10000"/>
                </a:schemeClr>
              </a:solidFill>
            </a:endParaRPr>
          </a:p>
        </p:txBody>
      </p:sp>
      <p:sp>
        <p:nvSpPr>
          <p:cNvPr id="6" name="TextBox 5">
            <a:extLst>
              <a:ext uri="{FF2B5EF4-FFF2-40B4-BE49-F238E27FC236}">
                <a16:creationId xmlns:a16="http://schemas.microsoft.com/office/drawing/2014/main" id="{F355CB84-0985-9943-9D68-7350D1D66C50}"/>
              </a:ext>
            </a:extLst>
          </p:cNvPr>
          <p:cNvSpPr txBox="1"/>
          <p:nvPr/>
        </p:nvSpPr>
        <p:spPr>
          <a:xfrm>
            <a:off x="6390375" y="752896"/>
            <a:ext cx="380232" cy="307777"/>
          </a:xfrm>
          <a:prstGeom prst="rect">
            <a:avLst/>
          </a:prstGeom>
          <a:noFill/>
        </p:spPr>
        <p:txBody>
          <a:bodyPr wrap="none" rtlCol="0">
            <a:spAutoFit/>
          </a:bodyPr>
          <a:lstStyle/>
          <a:p>
            <a:r>
              <a:rPr lang="en-GB" sz="1400" dirty="0">
                <a:solidFill>
                  <a:schemeClr val="bg2">
                    <a:lumMod val="10000"/>
                  </a:schemeClr>
                </a:solidFill>
              </a:rPr>
              <a:t>A3</a:t>
            </a:r>
            <a:endParaRPr lang="en-GB" dirty="0">
              <a:solidFill>
                <a:schemeClr val="bg2">
                  <a:lumMod val="10000"/>
                </a:schemeClr>
              </a:solidFill>
            </a:endParaRPr>
          </a:p>
        </p:txBody>
      </p:sp>
      <p:sp>
        <p:nvSpPr>
          <p:cNvPr id="7" name="TextBox 6">
            <a:extLst>
              <a:ext uri="{FF2B5EF4-FFF2-40B4-BE49-F238E27FC236}">
                <a16:creationId xmlns:a16="http://schemas.microsoft.com/office/drawing/2014/main" id="{4D1A4123-6584-8249-8F8D-1F7200E69CA5}"/>
              </a:ext>
            </a:extLst>
          </p:cNvPr>
          <p:cNvSpPr txBox="1"/>
          <p:nvPr/>
        </p:nvSpPr>
        <p:spPr>
          <a:xfrm>
            <a:off x="6745407" y="752896"/>
            <a:ext cx="373820" cy="307777"/>
          </a:xfrm>
          <a:prstGeom prst="rect">
            <a:avLst/>
          </a:prstGeom>
          <a:noFill/>
        </p:spPr>
        <p:txBody>
          <a:bodyPr wrap="none" rtlCol="0">
            <a:spAutoFit/>
          </a:bodyPr>
          <a:lstStyle/>
          <a:p>
            <a:r>
              <a:rPr lang="en-GB" sz="1400" dirty="0">
                <a:solidFill>
                  <a:schemeClr val="bg2">
                    <a:lumMod val="10000"/>
                  </a:schemeClr>
                </a:solidFill>
              </a:rPr>
              <a:t>B2</a:t>
            </a:r>
            <a:endParaRPr lang="en-GB" dirty="0">
              <a:solidFill>
                <a:schemeClr val="bg2">
                  <a:lumMod val="10000"/>
                </a:schemeClr>
              </a:solidFill>
            </a:endParaRPr>
          </a:p>
        </p:txBody>
      </p:sp>
      <p:sp>
        <p:nvSpPr>
          <p:cNvPr id="8" name="TextBox 7">
            <a:extLst>
              <a:ext uri="{FF2B5EF4-FFF2-40B4-BE49-F238E27FC236}">
                <a16:creationId xmlns:a16="http://schemas.microsoft.com/office/drawing/2014/main" id="{3FD31144-D086-7A48-9C7C-92B2F5841E1D}"/>
              </a:ext>
            </a:extLst>
          </p:cNvPr>
          <p:cNvSpPr txBox="1"/>
          <p:nvPr/>
        </p:nvSpPr>
        <p:spPr>
          <a:xfrm>
            <a:off x="7631835" y="752896"/>
            <a:ext cx="373820" cy="307777"/>
          </a:xfrm>
          <a:prstGeom prst="rect">
            <a:avLst/>
          </a:prstGeom>
          <a:noFill/>
        </p:spPr>
        <p:txBody>
          <a:bodyPr wrap="none" rtlCol="0">
            <a:spAutoFit/>
          </a:bodyPr>
          <a:lstStyle/>
          <a:p>
            <a:r>
              <a:rPr lang="en-GB" sz="1400" dirty="0">
                <a:solidFill>
                  <a:schemeClr val="bg2">
                    <a:lumMod val="10000"/>
                  </a:schemeClr>
                </a:solidFill>
              </a:rPr>
              <a:t>B3</a:t>
            </a:r>
            <a:endParaRPr lang="en-GB" dirty="0">
              <a:solidFill>
                <a:schemeClr val="bg2">
                  <a:lumMod val="10000"/>
                </a:schemeClr>
              </a:solidFill>
            </a:endParaRPr>
          </a:p>
        </p:txBody>
      </p:sp>
      <p:sp>
        <p:nvSpPr>
          <p:cNvPr id="9" name="TextBox 8">
            <a:extLst>
              <a:ext uri="{FF2B5EF4-FFF2-40B4-BE49-F238E27FC236}">
                <a16:creationId xmlns:a16="http://schemas.microsoft.com/office/drawing/2014/main" id="{A0EAA201-5DBB-1B42-8A7D-B6F088C191B0}"/>
              </a:ext>
            </a:extLst>
          </p:cNvPr>
          <p:cNvSpPr txBox="1"/>
          <p:nvPr/>
        </p:nvSpPr>
        <p:spPr>
          <a:xfrm>
            <a:off x="8489117" y="752896"/>
            <a:ext cx="372218" cy="307777"/>
          </a:xfrm>
          <a:prstGeom prst="rect">
            <a:avLst/>
          </a:prstGeom>
          <a:noFill/>
        </p:spPr>
        <p:txBody>
          <a:bodyPr wrap="none" rtlCol="0">
            <a:spAutoFit/>
          </a:bodyPr>
          <a:lstStyle/>
          <a:p>
            <a:r>
              <a:rPr lang="en-GB" sz="1400" dirty="0">
                <a:solidFill>
                  <a:schemeClr val="bg2">
                    <a:lumMod val="10000"/>
                  </a:schemeClr>
                </a:solidFill>
              </a:rPr>
              <a:t>C2</a:t>
            </a:r>
            <a:endParaRPr lang="en-GB" dirty="0">
              <a:solidFill>
                <a:schemeClr val="bg2">
                  <a:lumMod val="10000"/>
                </a:schemeClr>
              </a:solidFill>
            </a:endParaRPr>
          </a:p>
        </p:txBody>
      </p:sp>
      <p:sp>
        <p:nvSpPr>
          <p:cNvPr id="11" name="TextBox 10">
            <a:extLst>
              <a:ext uri="{FF2B5EF4-FFF2-40B4-BE49-F238E27FC236}">
                <a16:creationId xmlns:a16="http://schemas.microsoft.com/office/drawing/2014/main" id="{59E6036A-4527-9D41-BD96-AA3F901815EA}"/>
              </a:ext>
            </a:extLst>
          </p:cNvPr>
          <p:cNvSpPr txBox="1"/>
          <p:nvPr/>
        </p:nvSpPr>
        <p:spPr>
          <a:xfrm>
            <a:off x="8892460" y="752896"/>
            <a:ext cx="372218" cy="307777"/>
          </a:xfrm>
          <a:prstGeom prst="rect">
            <a:avLst/>
          </a:prstGeom>
          <a:noFill/>
        </p:spPr>
        <p:txBody>
          <a:bodyPr wrap="none" rtlCol="0">
            <a:spAutoFit/>
          </a:bodyPr>
          <a:lstStyle/>
          <a:p>
            <a:r>
              <a:rPr lang="en-GB" sz="1400" dirty="0">
                <a:solidFill>
                  <a:schemeClr val="bg2">
                    <a:lumMod val="10000"/>
                  </a:schemeClr>
                </a:solidFill>
              </a:rPr>
              <a:t>C3</a:t>
            </a:r>
            <a:endParaRPr lang="en-GB" dirty="0">
              <a:solidFill>
                <a:schemeClr val="bg2">
                  <a:lumMod val="10000"/>
                </a:schemeClr>
              </a:solidFill>
            </a:endParaRPr>
          </a:p>
        </p:txBody>
      </p:sp>
      <p:sp>
        <p:nvSpPr>
          <p:cNvPr id="12" name="Oval 11">
            <a:extLst>
              <a:ext uri="{FF2B5EF4-FFF2-40B4-BE49-F238E27FC236}">
                <a16:creationId xmlns:a16="http://schemas.microsoft.com/office/drawing/2014/main" id="{8745EE22-F91F-C24B-856F-AFA92DB8AF31}"/>
              </a:ext>
            </a:extLst>
          </p:cNvPr>
          <p:cNvSpPr/>
          <p:nvPr/>
        </p:nvSpPr>
        <p:spPr>
          <a:xfrm>
            <a:off x="5988295"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E1F0B39-DAE6-9F47-BB3F-4EEBB986575F}"/>
              </a:ext>
            </a:extLst>
          </p:cNvPr>
          <p:cNvSpPr/>
          <p:nvPr/>
        </p:nvSpPr>
        <p:spPr>
          <a:xfrm>
            <a:off x="6382564"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BF7CDD4-9BF5-2D46-A9CE-C45F5AFC3E9E}"/>
              </a:ext>
            </a:extLst>
          </p:cNvPr>
          <p:cNvSpPr/>
          <p:nvPr/>
        </p:nvSpPr>
        <p:spPr>
          <a:xfrm>
            <a:off x="6732618"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4F9761F-E83E-764D-9369-4309D18CCD70}"/>
              </a:ext>
            </a:extLst>
          </p:cNvPr>
          <p:cNvSpPr/>
          <p:nvPr/>
        </p:nvSpPr>
        <p:spPr>
          <a:xfrm>
            <a:off x="7619165"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A19E155-2497-7E4F-9D5C-CB4323C0EEF0}"/>
              </a:ext>
            </a:extLst>
          </p:cNvPr>
          <p:cNvSpPr/>
          <p:nvPr/>
        </p:nvSpPr>
        <p:spPr>
          <a:xfrm>
            <a:off x="8478467"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F0A355E-34A7-7049-AE2A-EB2341E476F9}"/>
              </a:ext>
            </a:extLst>
          </p:cNvPr>
          <p:cNvSpPr/>
          <p:nvPr/>
        </p:nvSpPr>
        <p:spPr>
          <a:xfrm>
            <a:off x="8885763" y="87254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72F2362-542A-C04F-86F1-23A7CE9A6107}"/>
              </a:ext>
            </a:extLst>
          </p:cNvPr>
          <p:cNvSpPr txBox="1"/>
          <p:nvPr/>
        </p:nvSpPr>
        <p:spPr>
          <a:xfrm>
            <a:off x="5995941" y="251226"/>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19" name="TextBox 18">
            <a:extLst>
              <a:ext uri="{FF2B5EF4-FFF2-40B4-BE49-F238E27FC236}">
                <a16:creationId xmlns:a16="http://schemas.microsoft.com/office/drawing/2014/main" id="{12B45D3F-193C-7B40-BA8E-CDCF20672182}"/>
              </a:ext>
            </a:extLst>
          </p:cNvPr>
          <p:cNvSpPr txBox="1"/>
          <p:nvPr/>
        </p:nvSpPr>
        <p:spPr>
          <a:xfrm>
            <a:off x="6755424" y="251226"/>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20" name="TextBox 19">
            <a:extLst>
              <a:ext uri="{FF2B5EF4-FFF2-40B4-BE49-F238E27FC236}">
                <a16:creationId xmlns:a16="http://schemas.microsoft.com/office/drawing/2014/main" id="{7509661F-CCED-954F-9D6D-827F38FCF6B3}"/>
              </a:ext>
            </a:extLst>
          </p:cNvPr>
          <p:cNvSpPr txBox="1"/>
          <p:nvPr/>
        </p:nvSpPr>
        <p:spPr>
          <a:xfrm>
            <a:off x="8496837" y="255538"/>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sp>
        <p:nvSpPr>
          <p:cNvPr id="21" name="Oval 20">
            <a:extLst>
              <a:ext uri="{FF2B5EF4-FFF2-40B4-BE49-F238E27FC236}">
                <a16:creationId xmlns:a16="http://schemas.microsoft.com/office/drawing/2014/main" id="{5C1FC704-1F5A-AC4A-9497-2CF4ED2B6517}"/>
              </a:ext>
            </a:extLst>
          </p:cNvPr>
          <p:cNvSpPr/>
          <p:nvPr/>
        </p:nvSpPr>
        <p:spPr>
          <a:xfrm>
            <a:off x="5985808" y="389637"/>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872F3EF-D88E-4444-BD07-7AC0D9185F34}"/>
              </a:ext>
            </a:extLst>
          </p:cNvPr>
          <p:cNvSpPr/>
          <p:nvPr/>
        </p:nvSpPr>
        <p:spPr>
          <a:xfrm>
            <a:off x="6733067" y="365109"/>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43E22F9-E7A7-DF42-B8D6-04FB6153B0A4}"/>
              </a:ext>
            </a:extLst>
          </p:cNvPr>
          <p:cNvSpPr/>
          <p:nvPr/>
        </p:nvSpPr>
        <p:spPr>
          <a:xfrm>
            <a:off x="8475528" y="361630"/>
            <a:ext cx="80010" cy="8001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B241DF48-D8D1-7E44-8AA7-8866FE179F98}"/>
              </a:ext>
            </a:extLst>
          </p:cNvPr>
          <p:cNvGrpSpPr/>
          <p:nvPr/>
        </p:nvGrpSpPr>
        <p:grpSpPr>
          <a:xfrm rot="10800000">
            <a:off x="6694103" y="1328800"/>
            <a:ext cx="1956151" cy="1726915"/>
            <a:chOff x="6706565" y="1080499"/>
            <a:chExt cx="1956151" cy="1726915"/>
          </a:xfrm>
        </p:grpSpPr>
        <p:grpSp>
          <p:nvGrpSpPr>
            <p:cNvPr id="25" name="Group 24">
              <a:extLst>
                <a:ext uri="{FF2B5EF4-FFF2-40B4-BE49-F238E27FC236}">
                  <a16:creationId xmlns:a16="http://schemas.microsoft.com/office/drawing/2014/main" id="{65DFDCDF-5E06-3748-B9BD-1EB8B0F19DE0}"/>
                </a:ext>
              </a:extLst>
            </p:cNvPr>
            <p:cNvGrpSpPr/>
            <p:nvPr/>
          </p:nvGrpSpPr>
          <p:grpSpPr>
            <a:xfrm rot="14400000">
              <a:off x="7558714" y="1051015"/>
              <a:ext cx="289289" cy="348258"/>
              <a:chOff x="8373427" y="2459156"/>
              <a:chExt cx="289289" cy="348258"/>
            </a:xfrm>
          </p:grpSpPr>
          <p:cxnSp>
            <p:nvCxnSpPr>
              <p:cNvPr id="53" name="Straight Connector 52">
                <a:extLst>
                  <a:ext uri="{FF2B5EF4-FFF2-40B4-BE49-F238E27FC236}">
                    <a16:creationId xmlns:a16="http://schemas.microsoft.com/office/drawing/2014/main" id="{A75389C3-6F0F-E241-B451-5D0BBF004A61}"/>
                  </a:ext>
                </a:extLst>
              </p:cNvPr>
              <p:cNvCxnSpPr>
                <a:cxnSpLocks/>
              </p:cNvCxnSpPr>
              <p:nvPr/>
            </p:nvCxnSpPr>
            <p:spPr>
              <a:xfrm>
                <a:off x="8534037" y="2459156"/>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2398A14-9E2F-8D46-828B-093EAAB419D8}"/>
                  </a:ext>
                </a:extLst>
              </p:cNvPr>
              <p:cNvCxnSpPr>
                <a:cxnSpLocks/>
              </p:cNvCxnSpPr>
              <p:nvPr/>
            </p:nvCxnSpPr>
            <p:spPr>
              <a:xfrm>
                <a:off x="8373427" y="2731288"/>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4001A0-D791-B64D-B3A3-D733B5DDF364}"/>
                  </a:ext>
                </a:extLst>
              </p:cNvPr>
              <p:cNvCxnSpPr>
                <a:cxnSpLocks/>
              </p:cNvCxnSpPr>
              <p:nvPr/>
            </p:nvCxnSpPr>
            <p:spPr>
              <a:xfrm flipV="1">
                <a:off x="8496576" y="2523391"/>
                <a:ext cx="166140" cy="28402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363F807-B56C-DF4F-AE3A-8E20A32E7E44}"/>
                </a:ext>
              </a:extLst>
            </p:cNvPr>
            <p:cNvGrpSpPr/>
            <p:nvPr/>
          </p:nvGrpSpPr>
          <p:grpSpPr>
            <a:xfrm>
              <a:off x="6706565" y="1111551"/>
              <a:ext cx="1956151" cy="1695863"/>
              <a:chOff x="6706565" y="1111551"/>
              <a:chExt cx="1956151" cy="1695863"/>
            </a:xfrm>
          </p:grpSpPr>
          <p:sp>
            <p:nvSpPr>
              <p:cNvPr id="27" name="Rectangle 26">
                <a:extLst>
                  <a:ext uri="{FF2B5EF4-FFF2-40B4-BE49-F238E27FC236}">
                    <a16:creationId xmlns:a16="http://schemas.microsoft.com/office/drawing/2014/main" id="{7DEB5D7F-B936-6E48-A5A0-536DE40579F0}"/>
                  </a:ext>
                </a:extLst>
              </p:cNvPr>
              <p:cNvSpPr/>
              <p:nvPr/>
            </p:nvSpPr>
            <p:spPr>
              <a:xfrm rot="3600000">
                <a:off x="7154638" y="2367043"/>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5CFD34F-4AFB-1449-B0B2-DEB8A21F7ABB}"/>
                  </a:ext>
                </a:extLst>
              </p:cNvPr>
              <p:cNvSpPr/>
              <p:nvPr/>
            </p:nvSpPr>
            <p:spPr>
              <a:xfrm rot="7200000">
                <a:off x="8108610" y="2367043"/>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1C4933D-DD64-DA44-ADC1-81CAA37C312F}"/>
                  </a:ext>
                </a:extLst>
              </p:cNvPr>
              <p:cNvSpPr/>
              <p:nvPr/>
            </p:nvSpPr>
            <p:spPr>
              <a:xfrm rot="3600000">
                <a:off x="7007584" y="2097792"/>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908DAC1-740F-EC44-B2B9-3DDDBBD90D13}"/>
                  </a:ext>
                </a:extLst>
              </p:cNvPr>
              <p:cNvSpPr/>
              <p:nvPr/>
            </p:nvSpPr>
            <p:spPr>
              <a:xfrm>
                <a:off x="7484570" y="1261828"/>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871C6C6-BCAD-F34A-ABB7-EC201843CB92}"/>
                  </a:ext>
                </a:extLst>
              </p:cNvPr>
              <p:cNvSpPr/>
              <p:nvPr/>
            </p:nvSpPr>
            <p:spPr>
              <a:xfrm rot="10800000">
                <a:off x="7778676" y="1261828"/>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F3227EA5-E1F2-D944-8716-C143A5C0F61F}"/>
                  </a:ext>
                </a:extLst>
              </p:cNvPr>
              <p:cNvSpPr/>
              <p:nvPr/>
            </p:nvSpPr>
            <p:spPr>
              <a:xfrm rot="7200000">
                <a:off x="8255662" y="2097792"/>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E7163E7-C794-B741-9212-61EBCCC2220F}"/>
                  </a:ext>
                </a:extLst>
              </p:cNvPr>
              <p:cNvSpPr/>
              <p:nvPr/>
            </p:nvSpPr>
            <p:spPr>
              <a:xfrm>
                <a:off x="7657913" y="1111551"/>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379958B-A608-ED44-A365-9310A4069171}"/>
                  </a:ext>
                </a:extLst>
              </p:cNvPr>
              <p:cNvSpPr/>
              <p:nvPr/>
            </p:nvSpPr>
            <p:spPr>
              <a:xfrm>
                <a:off x="8543409" y="261451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9462A33-2467-E947-B2B7-A91356AA8179}"/>
                  </a:ext>
                </a:extLst>
              </p:cNvPr>
              <p:cNvSpPr/>
              <p:nvPr/>
            </p:nvSpPr>
            <p:spPr>
              <a:xfrm>
                <a:off x="6799628" y="264109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E01C0B6-2100-C94F-A223-E8051EE026B8}"/>
                  </a:ext>
                </a:extLst>
              </p:cNvPr>
              <p:cNvSpPr/>
              <p:nvPr/>
            </p:nvSpPr>
            <p:spPr>
              <a:xfrm>
                <a:off x="7818920" y="2035132"/>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7408032-F538-5D43-8EE0-2B4DC43A50C5}"/>
                  </a:ext>
                </a:extLst>
              </p:cNvPr>
              <p:cNvSpPr/>
              <p:nvPr/>
            </p:nvSpPr>
            <p:spPr>
              <a:xfrm>
                <a:off x="7514307" y="2011517"/>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9CF8C67-88D5-9D45-AE17-1AA6B6DC336B}"/>
                  </a:ext>
                </a:extLst>
              </p:cNvPr>
              <p:cNvSpPr/>
              <p:nvPr/>
            </p:nvSpPr>
            <p:spPr>
              <a:xfrm>
                <a:off x="7658770" y="2333659"/>
                <a:ext cx="80010" cy="8001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E2CD7ACF-96C8-E04D-BC21-3D7C80646F31}"/>
                  </a:ext>
                </a:extLst>
              </p:cNvPr>
              <p:cNvGrpSpPr/>
              <p:nvPr/>
            </p:nvGrpSpPr>
            <p:grpSpPr>
              <a:xfrm>
                <a:off x="8373427" y="2459156"/>
                <a:ext cx="289289" cy="348258"/>
                <a:chOff x="8373427" y="2459156"/>
                <a:chExt cx="289289" cy="348258"/>
              </a:xfrm>
            </p:grpSpPr>
            <p:cxnSp>
              <p:nvCxnSpPr>
                <p:cNvPr id="50" name="Straight Connector 49">
                  <a:extLst>
                    <a:ext uri="{FF2B5EF4-FFF2-40B4-BE49-F238E27FC236}">
                      <a16:creationId xmlns:a16="http://schemas.microsoft.com/office/drawing/2014/main" id="{C052CDE4-5D35-D849-88D1-F33DFBB9E227}"/>
                    </a:ext>
                  </a:extLst>
                </p:cNvPr>
                <p:cNvCxnSpPr>
                  <a:cxnSpLocks/>
                  <a:stCxn id="32" idx="0"/>
                </p:cNvCxnSpPr>
                <p:nvPr/>
              </p:nvCxnSpPr>
              <p:spPr>
                <a:xfrm>
                  <a:off x="8534037" y="2459156"/>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96612B-6B7E-BE46-9FD6-9D9BD0BFF609}"/>
                    </a:ext>
                  </a:extLst>
                </p:cNvPr>
                <p:cNvCxnSpPr>
                  <a:cxnSpLocks/>
                </p:cNvCxnSpPr>
                <p:nvPr/>
              </p:nvCxnSpPr>
              <p:spPr>
                <a:xfrm>
                  <a:off x="8373427" y="2731288"/>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2582E79-270F-5646-A25F-3EBF74B76DE3}"/>
                    </a:ext>
                  </a:extLst>
                </p:cNvPr>
                <p:cNvCxnSpPr>
                  <a:cxnSpLocks/>
                </p:cNvCxnSpPr>
                <p:nvPr/>
              </p:nvCxnSpPr>
              <p:spPr>
                <a:xfrm flipV="1">
                  <a:off x="8496576" y="2523391"/>
                  <a:ext cx="166140" cy="28402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EB352EE3-AF6E-9948-9856-76D7A35C3FF1}"/>
                  </a:ext>
                </a:extLst>
              </p:cNvPr>
              <p:cNvGrpSpPr/>
              <p:nvPr/>
            </p:nvGrpSpPr>
            <p:grpSpPr>
              <a:xfrm rot="7200000">
                <a:off x="6736049" y="2453767"/>
                <a:ext cx="289289" cy="348258"/>
                <a:chOff x="8373427" y="2459156"/>
                <a:chExt cx="289289" cy="348258"/>
              </a:xfrm>
            </p:grpSpPr>
            <p:cxnSp>
              <p:nvCxnSpPr>
                <p:cNvPr id="47" name="Straight Connector 46">
                  <a:extLst>
                    <a:ext uri="{FF2B5EF4-FFF2-40B4-BE49-F238E27FC236}">
                      <a16:creationId xmlns:a16="http://schemas.microsoft.com/office/drawing/2014/main" id="{439B234C-D6FB-724A-B4AC-4A438B919C1B}"/>
                    </a:ext>
                  </a:extLst>
                </p:cNvPr>
                <p:cNvCxnSpPr>
                  <a:cxnSpLocks/>
                </p:cNvCxnSpPr>
                <p:nvPr/>
              </p:nvCxnSpPr>
              <p:spPr>
                <a:xfrm>
                  <a:off x="8534037" y="2459156"/>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0A8A68F-5883-8F4B-AD95-3A505F082F49}"/>
                    </a:ext>
                  </a:extLst>
                </p:cNvPr>
                <p:cNvCxnSpPr>
                  <a:cxnSpLocks/>
                </p:cNvCxnSpPr>
                <p:nvPr/>
              </p:nvCxnSpPr>
              <p:spPr>
                <a:xfrm>
                  <a:off x="8373427" y="2731288"/>
                  <a:ext cx="121955" cy="6039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77ABE38-D67F-964D-ADE0-12AB49E4D427}"/>
                    </a:ext>
                  </a:extLst>
                </p:cNvPr>
                <p:cNvCxnSpPr>
                  <a:cxnSpLocks/>
                </p:cNvCxnSpPr>
                <p:nvPr/>
              </p:nvCxnSpPr>
              <p:spPr>
                <a:xfrm flipV="1">
                  <a:off x="8496576" y="2523391"/>
                  <a:ext cx="166140" cy="28402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F78B9D5-EB06-6F4E-BFC7-324811A0D85D}"/>
                  </a:ext>
                </a:extLst>
              </p:cNvPr>
              <p:cNvCxnSpPr>
                <a:cxnSpLocks/>
                <a:endCxn id="32" idx="2"/>
              </p:cNvCxnSpPr>
              <p:nvPr/>
            </p:nvCxnSpPr>
            <p:spPr>
              <a:xfrm>
                <a:off x="7859226" y="2077839"/>
                <a:ext cx="257545" cy="14040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1810DB-87F1-5749-BA47-E93B72276F05}"/>
                  </a:ext>
                </a:extLst>
              </p:cNvPr>
              <p:cNvCxnSpPr>
                <a:cxnSpLocks/>
                <a:endCxn id="28" idx="2"/>
              </p:cNvCxnSpPr>
              <p:nvPr/>
            </p:nvCxnSpPr>
            <p:spPr>
              <a:xfrm>
                <a:off x="7694801" y="2343008"/>
                <a:ext cx="274918" cy="14449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C87857E-0F55-4347-A32E-BC9E9BC89C5A}"/>
                  </a:ext>
                </a:extLst>
              </p:cNvPr>
              <p:cNvCxnSpPr>
                <a:cxnSpLocks/>
                <a:stCxn id="27" idx="0"/>
              </p:cNvCxnSpPr>
              <p:nvPr/>
            </p:nvCxnSpPr>
            <p:spPr>
              <a:xfrm flipV="1">
                <a:off x="7433013" y="2345710"/>
                <a:ext cx="264590" cy="14178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83337C4-7E0E-F742-BFC9-7ADD300EABED}"/>
                  </a:ext>
                </a:extLst>
              </p:cNvPr>
              <p:cNvCxnSpPr>
                <a:cxnSpLocks/>
                <a:stCxn id="29" idx="0"/>
              </p:cNvCxnSpPr>
              <p:nvPr/>
            </p:nvCxnSpPr>
            <p:spPr>
              <a:xfrm flipV="1">
                <a:off x="7285959" y="2066062"/>
                <a:ext cx="261788" cy="15218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D5329D-6AB7-6248-AD01-39CE88B42E1C}"/>
                  </a:ext>
                </a:extLst>
              </p:cNvPr>
              <p:cNvCxnSpPr>
                <a:cxnSpLocks/>
                <a:endCxn id="30" idx="2"/>
              </p:cNvCxnSpPr>
              <p:nvPr/>
            </p:nvCxnSpPr>
            <p:spPr>
              <a:xfrm flipH="1" flipV="1">
                <a:off x="7554312" y="1743646"/>
                <a:ext cx="2561" cy="33419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387636-BBC6-004A-978B-7942E0AE6554}"/>
                  </a:ext>
                </a:extLst>
              </p:cNvPr>
              <p:cNvCxnSpPr>
                <a:cxnSpLocks/>
              </p:cNvCxnSpPr>
              <p:nvPr/>
            </p:nvCxnSpPr>
            <p:spPr>
              <a:xfrm flipH="1" flipV="1">
                <a:off x="7854937" y="1731869"/>
                <a:ext cx="2561" cy="33419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cxnSp>
        <p:nvCxnSpPr>
          <p:cNvPr id="56" name="Elbow Connector 55">
            <a:extLst>
              <a:ext uri="{FF2B5EF4-FFF2-40B4-BE49-F238E27FC236}">
                <a16:creationId xmlns:a16="http://schemas.microsoft.com/office/drawing/2014/main" id="{78D5F150-5428-C049-A24D-EFF42224DE57}"/>
              </a:ext>
            </a:extLst>
          </p:cNvPr>
          <p:cNvCxnSpPr>
            <a:cxnSpLocks/>
            <a:stCxn id="33" idx="0"/>
            <a:endCxn id="12" idx="4"/>
          </p:cNvCxnSpPr>
          <p:nvPr/>
        </p:nvCxnSpPr>
        <p:spPr>
          <a:xfrm rot="5400000" flipH="1">
            <a:off x="5807544" y="1173307"/>
            <a:ext cx="2072113" cy="1630601"/>
          </a:xfrm>
          <a:prstGeom prst="bentConnector3">
            <a:avLst>
              <a:gd name="adj1" fmla="val -11032"/>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05DF9E86-5E7E-9A4A-AEE5-08E4970661A8}"/>
              </a:ext>
            </a:extLst>
          </p:cNvPr>
          <p:cNvCxnSpPr>
            <a:cxnSpLocks/>
            <a:stCxn id="36" idx="6"/>
            <a:endCxn id="13" idx="4"/>
          </p:cNvCxnSpPr>
          <p:nvPr/>
        </p:nvCxnSpPr>
        <p:spPr>
          <a:xfrm rot="10800000">
            <a:off x="6422569" y="952551"/>
            <a:ext cx="1035320" cy="1108527"/>
          </a:xfrm>
          <a:prstGeom prst="bentConnector2">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F359118F-A5B6-0B49-8F8B-178C8E2152D1}"/>
              </a:ext>
            </a:extLst>
          </p:cNvPr>
          <p:cNvCxnSpPr>
            <a:cxnSpLocks/>
            <a:stCxn id="34" idx="4"/>
            <a:endCxn id="14" idx="4"/>
          </p:cNvCxnSpPr>
          <p:nvPr/>
        </p:nvCxnSpPr>
        <p:spPr>
          <a:xfrm rot="16200000" flipV="1">
            <a:off x="6528447" y="1196727"/>
            <a:ext cx="489135" cy="782"/>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22F7693C-2E3D-344A-B5F8-5C7596C4239F}"/>
              </a:ext>
            </a:extLst>
          </p:cNvPr>
          <p:cNvCxnSpPr>
            <a:cxnSpLocks/>
            <a:stCxn id="38" idx="4"/>
            <a:endCxn id="15" idx="4"/>
          </p:cNvCxnSpPr>
          <p:nvPr/>
        </p:nvCxnSpPr>
        <p:spPr>
          <a:xfrm rot="5400000" flipH="1" flipV="1">
            <a:off x="7273610" y="1336985"/>
            <a:ext cx="769995" cy="1126"/>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17DE1FCE-9D3F-6F4B-A739-04EEF7F412D2}"/>
              </a:ext>
            </a:extLst>
          </p:cNvPr>
          <p:cNvCxnSpPr>
            <a:cxnSpLocks/>
            <a:stCxn id="35" idx="4"/>
            <a:endCxn id="16" idx="4"/>
          </p:cNvCxnSpPr>
          <p:nvPr/>
        </p:nvCxnSpPr>
        <p:spPr>
          <a:xfrm rot="5400000" flipH="1" flipV="1">
            <a:off x="8286552" y="1183185"/>
            <a:ext cx="462555" cy="1286"/>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1BC5A9A9-03F8-E34A-83F3-3CA95DA97C52}"/>
              </a:ext>
            </a:extLst>
          </p:cNvPr>
          <p:cNvCxnSpPr>
            <a:cxnSpLocks/>
            <a:stCxn id="37" idx="2"/>
            <a:endCxn id="17" idx="4"/>
          </p:cNvCxnSpPr>
          <p:nvPr/>
        </p:nvCxnSpPr>
        <p:spPr>
          <a:xfrm flipV="1">
            <a:off x="7842512" y="952550"/>
            <a:ext cx="1083256" cy="1132142"/>
          </a:xfrm>
          <a:prstGeom prst="bentConnector2">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560FA44A-2E4C-BA44-BC4A-1E8A133A3826}"/>
              </a:ext>
            </a:extLst>
          </p:cNvPr>
          <p:cNvCxnSpPr>
            <a:cxnSpLocks/>
            <a:stCxn id="16" idx="0"/>
            <a:endCxn id="23" idx="4"/>
          </p:cNvCxnSpPr>
          <p:nvPr/>
        </p:nvCxnSpPr>
        <p:spPr>
          <a:xfrm rot="16200000" flipV="1">
            <a:off x="8301553" y="655620"/>
            <a:ext cx="430900" cy="2939"/>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55C01EAD-F019-7640-9947-FAC3BE12E712}"/>
              </a:ext>
            </a:extLst>
          </p:cNvPr>
          <p:cNvCxnSpPr>
            <a:cxnSpLocks/>
            <a:stCxn id="14" idx="0"/>
            <a:endCxn id="22" idx="4"/>
          </p:cNvCxnSpPr>
          <p:nvPr/>
        </p:nvCxnSpPr>
        <p:spPr>
          <a:xfrm rot="5400000" flipH="1" flipV="1">
            <a:off x="6559137" y="658606"/>
            <a:ext cx="427421" cy="449"/>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0D318FCC-67C7-5941-94BB-B11868CF160D}"/>
              </a:ext>
            </a:extLst>
          </p:cNvPr>
          <p:cNvCxnSpPr>
            <a:cxnSpLocks/>
            <a:stCxn id="12" idx="0"/>
            <a:endCxn id="21" idx="4"/>
          </p:cNvCxnSpPr>
          <p:nvPr/>
        </p:nvCxnSpPr>
        <p:spPr>
          <a:xfrm rot="16200000" flipV="1">
            <a:off x="5825611" y="669850"/>
            <a:ext cx="402893" cy="2487"/>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DC5630E-F667-364A-809D-90050E0A0CC9}"/>
              </a:ext>
            </a:extLst>
          </p:cNvPr>
          <p:cNvCxnSpPr>
            <a:cxnSpLocks/>
            <a:stCxn id="27" idx="2"/>
            <a:endCxn id="27" idx="0"/>
          </p:cNvCxnSpPr>
          <p:nvPr/>
        </p:nvCxnSpPr>
        <p:spPr>
          <a:xfrm flipH="1">
            <a:off x="7923806" y="1407808"/>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2D63DEF-149C-3740-85E6-C85ACDD285C0}"/>
              </a:ext>
            </a:extLst>
          </p:cNvPr>
          <p:cNvCxnSpPr>
            <a:cxnSpLocks/>
            <a:stCxn id="29" idx="2"/>
            <a:endCxn id="29" idx="0"/>
          </p:cNvCxnSpPr>
          <p:nvPr/>
        </p:nvCxnSpPr>
        <p:spPr>
          <a:xfrm flipH="1">
            <a:off x="8070860" y="1677059"/>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1089EC4-056D-5C4F-8934-F4554BDB0B41}"/>
              </a:ext>
            </a:extLst>
          </p:cNvPr>
          <p:cNvCxnSpPr>
            <a:cxnSpLocks/>
            <a:stCxn id="30" idx="0"/>
            <a:endCxn id="30" idx="2"/>
          </p:cNvCxnSpPr>
          <p:nvPr/>
        </p:nvCxnSpPr>
        <p:spPr>
          <a:xfrm flipV="1">
            <a:off x="7802507" y="2392568"/>
            <a:ext cx="0" cy="481818"/>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3F389CB-C2E6-1948-B601-13F82FD9689E}"/>
              </a:ext>
            </a:extLst>
          </p:cNvPr>
          <p:cNvCxnSpPr>
            <a:cxnSpLocks/>
            <a:stCxn id="31" idx="2"/>
            <a:endCxn id="31" idx="0"/>
          </p:cNvCxnSpPr>
          <p:nvPr/>
        </p:nvCxnSpPr>
        <p:spPr>
          <a:xfrm flipV="1">
            <a:off x="7508401" y="2392568"/>
            <a:ext cx="0" cy="481818"/>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94FEC73-F9BC-EC4E-8F3A-49B3548791A0}"/>
              </a:ext>
            </a:extLst>
          </p:cNvPr>
          <p:cNvCxnSpPr>
            <a:cxnSpLocks/>
            <a:stCxn id="32" idx="0"/>
            <a:endCxn id="32" idx="2"/>
          </p:cNvCxnSpPr>
          <p:nvPr/>
        </p:nvCxnSpPr>
        <p:spPr>
          <a:xfrm>
            <a:off x="6822782" y="1677059"/>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515DF12-CE32-494C-9E2F-467B3F8787DE}"/>
              </a:ext>
            </a:extLst>
          </p:cNvPr>
          <p:cNvCxnSpPr>
            <a:cxnSpLocks/>
            <a:stCxn id="28" idx="0"/>
            <a:endCxn id="28" idx="2"/>
          </p:cNvCxnSpPr>
          <p:nvPr/>
        </p:nvCxnSpPr>
        <p:spPr>
          <a:xfrm>
            <a:off x="6969834" y="1407808"/>
            <a:ext cx="417266" cy="24090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a16="http://schemas.microsoft.com/office/drawing/2014/main" id="{897F0678-2886-084F-9235-4DE874A5DD90}"/>
              </a:ext>
            </a:extLst>
          </p:cNvPr>
          <p:cNvCxnSpPr>
            <a:cxnSpLocks/>
            <a:stCxn id="13" idx="0"/>
            <a:endCxn id="17" idx="0"/>
          </p:cNvCxnSpPr>
          <p:nvPr/>
        </p:nvCxnSpPr>
        <p:spPr>
          <a:xfrm rot="5400000" flipH="1" flipV="1">
            <a:off x="7674168" y="-379059"/>
            <a:ext cx="12700" cy="2503199"/>
          </a:xfrm>
          <a:prstGeom prst="bentConnector3">
            <a:avLst>
              <a:gd name="adj1" fmla="val 180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B6F87914-C24B-E44A-8A28-C0D85EDDE6F7}"/>
              </a:ext>
            </a:extLst>
          </p:cNvPr>
          <p:cNvCxnSpPr>
            <a:cxnSpLocks/>
            <a:endCxn id="15" idx="0"/>
          </p:cNvCxnSpPr>
          <p:nvPr/>
        </p:nvCxnSpPr>
        <p:spPr>
          <a:xfrm rot="16200000" flipH="1">
            <a:off x="7549362" y="762732"/>
            <a:ext cx="218490" cy="1126"/>
          </a:xfrm>
          <a:prstGeom prst="bentConnector3">
            <a:avLst>
              <a:gd name="adj1" fmla="val 50000"/>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7164575E-1173-104A-85FC-C8573A74F6B5}"/>
              </a:ext>
            </a:extLst>
          </p:cNvPr>
          <p:cNvGrpSpPr/>
          <p:nvPr/>
        </p:nvGrpSpPr>
        <p:grpSpPr>
          <a:xfrm rot="1800000">
            <a:off x="6838040" y="3711356"/>
            <a:ext cx="482215" cy="418034"/>
            <a:chOff x="6604477" y="3770070"/>
            <a:chExt cx="482215" cy="418034"/>
          </a:xfrm>
          <a:solidFill>
            <a:schemeClr val="accent1"/>
          </a:solidFill>
        </p:grpSpPr>
        <p:sp>
          <p:nvSpPr>
            <p:cNvPr id="92" name="Rectangle 91">
              <a:extLst>
                <a:ext uri="{FF2B5EF4-FFF2-40B4-BE49-F238E27FC236}">
                  <a16:creationId xmlns:a16="http://schemas.microsoft.com/office/drawing/2014/main" id="{D8D8823D-2A04-F544-85C5-DAFA2667A6E4}"/>
                </a:ext>
              </a:extLst>
            </p:cNvPr>
            <p:cNvSpPr/>
            <p:nvPr/>
          </p:nvSpPr>
          <p:spPr>
            <a:xfrm rot="5400000">
              <a:off x="6775644" y="3598903"/>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44271A33-FE0B-954C-B902-3E067AB0FCC9}"/>
                </a:ext>
              </a:extLst>
            </p:cNvPr>
            <p:cNvSpPr/>
            <p:nvPr/>
          </p:nvSpPr>
          <p:spPr>
            <a:xfrm rot="5400000">
              <a:off x="6776041" y="3877453"/>
              <a:ext cx="139484" cy="481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6B13FE80-79C8-F544-8B86-8DA826954DDC}"/>
              </a:ext>
            </a:extLst>
          </p:cNvPr>
          <p:cNvGrpSpPr/>
          <p:nvPr/>
        </p:nvGrpSpPr>
        <p:grpSpPr>
          <a:xfrm rot="19800000">
            <a:off x="8009156" y="3721376"/>
            <a:ext cx="482215" cy="418034"/>
            <a:chOff x="6604477" y="3770070"/>
            <a:chExt cx="482215" cy="418034"/>
          </a:xfrm>
          <a:solidFill>
            <a:schemeClr val="accent2"/>
          </a:solidFill>
        </p:grpSpPr>
        <p:sp>
          <p:nvSpPr>
            <p:cNvPr id="95" name="Rectangle 94">
              <a:extLst>
                <a:ext uri="{FF2B5EF4-FFF2-40B4-BE49-F238E27FC236}">
                  <a16:creationId xmlns:a16="http://schemas.microsoft.com/office/drawing/2014/main" id="{36927887-C020-9742-B550-4354147817E1}"/>
                </a:ext>
              </a:extLst>
            </p:cNvPr>
            <p:cNvSpPr/>
            <p:nvPr/>
          </p:nvSpPr>
          <p:spPr>
            <a:xfrm rot="5400000">
              <a:off x="6775644" y="3598903"/>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DB3071FE-E9CE-6549-8699-34BCAE2B1478}"/>
                </a:ext>
              </a:extLst>
            </p:cNvPr>
            <p:cNvSpPr/>
            <p:nvPr/>
          </p:nvSpPr>
          <p:spPr>
            <a:xfrm rot="5400000">
              <a:off x="6776041" y="3877453"/>
              <a:ext cx="139484" cy="48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20B28798-4E8D-B649-9BC8-93915560D132}"/>
              </a:ext>
            </a:extLst>
          </p:cNvPr>
          <p:cNvGrpSpPr/>
          <p:nvPr/>
        </p:nvGrpSpPr>
        <p:grpSpPr>
          <a:xfrm rot="16200000">
            <a:off x="7420799" y="4494961"/>
            <a:ext cx="482215" cy="418034"/>
            <a:chOff x="6604477" y="3770070"/>
            <a:chExt cx="482215" cy="418034"/>
          </a:xfrm>
        </p:grpSpPr>
        <p:sp>
          <p:nvSpPr>
            <p:cNvPr id="98" name="Rectangle 97">
              <a:extLst>
                <a:ext uri="{FF2B5EF4-FFF2-40B4-BE49-F238E27FC236}">
                  <a16:creationId xmlns:a16="http://schemas.microsoft.com/office/drawing/2014/main" id="{0661C74A-6730-BC48-8686-B4E08B90C26E}"/>
                </a:ext>
              </a:extLst>
            </p:cNvPr>
            <p:cNvSpPr/>
            <p:nvPr/>
          </p:nvSpPr>
          <p:spPr>
            <a:xfrm rot="5400000">
              <a:off x="6775644" y="3598903"/>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BC029450-BBD1-3040-8D7D-85D9D72FF43E}"/>
                </a:ext>
              </a:extLst>
            </p:cNvPr>
            <p:cNvSpPr/>
            <p:nvPr/>
          </p:nvSpPr>
          <p:spPr>
            <a:xfrm rot="5400000">
              <a:off x="6776041" y="3877453"/>
              <a:ext cx="139484" cy="481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0" name="Elbow Connector 99">
            <a:extLst>
              <a:ext uri="{FF2B5EF4-FFF2-40B4-BE49-F238E27FC236}">
                <a16:creationId xmlns:a16="http://schemas.microsoft.com/office/drawing/2014/main" id="{34710EF9-4552-E34B-BA21-800DFC629B72}"/>
              </a:ext>
            </a:extLst>
          </p:cNvPr>
          <p:cNvCxnSpPr>
            <a:cxnSpLocks/>
            <a:stCxn id="93" idx="0"/>
            <a:endCxn id="92" idx="0"/>
          </p:cNvCxnSpPr>
          <p:nvPr/>
        </p:nvCxnSpPr>
        <p:spPr>
          <a:xfrm flipV="1">
            <a:off x="7218315" y="3920113"/>
            <a:ext cx="138931" cy="241430"/>
          </a:xfrm>
          <a:prstGeom prst="bentConnector3">
            <a:avLst>
              <a:gd name="adj1" fmla="val 164571"/>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1" name="Elbow Connector 100">
            <a:extLst>
              <a:ext uri="{FF2B5EF4-FFF2-40B4-BE49-F238E27FC236}">
                <a16:creationId xmlns:a16="http://schemas.microsoft.com/office/drawing/2014/main" id="{DF0FD26D-89FF-FE43-9419-1D36D1C0E08D}"/>
              </a:ext>
            </a:extLst>
          </p:cNvPr>
          <p:cNvCxnSpPr>
            <a:cxnSpLocks/>
            <a:stCxn id="96" idx="2"/>
            <a:endCxn id="95" idx="2"/>
          </p:cNvCxnSpPr>
          <p:nvPr/>
        </p:nvCxnSpPr>
        <p:spPr>
          <a:xfrm rot="10800000">
            <a:off x="7971822" y="3930332"/>
            <a:ext cx="139619" cy="241032"/>
          </a:xfrm>
          <a:prstGeom prst="bentConnector3">
            <a:avLst>
              <a:gd name="adj1" fmla="val 16425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2" name="Elbow Connector 101">
            <a:extLst>
              <a:ext uri="{FF2B5EF4-FFF2-40B4-BE49-F238E27FC236}">
                <a16:creationId xmlns:a16="http://schemas.microsoft.com/office/drawing/2014/main" id="{D373E329-57E4-074A-86BE-6DE7F598FABE}"/>
              </a:ext>
            </a:extLst>
          </p:cNvPr>
          <p:cNvCxnSpPr>
            <a:cxnSpLocks/>
            <a:stCxn id="93" idx="2"/>
            <a:endCxn id="92" idx="2"/>
          </p:cNvCxnSpPr>
          <p:nvPr/>
        </p:nvCxnSpPr>
        <p:spPr>
          <a:xfrm rot="10800000" flipH="1">
            <a:off x="6801048" y="3679204"/>
            <a:ext cx="138931" cy="241430"/>
          </a:xfrm>
          <a:prstGeom prst="bentConnector3">
            <a:avLst>
              <a:gd name="adj1" fmla="val -64571"/>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E7432E55-7362-7142-9220-C7A45654E2C3}"/>
              </a:ext>
            </a:extLst>
          </p:cNvPr>
          <p:cNvCxnSpPr>
            <a:cxnSpLocks/>
            <a:stCxn id="96" idx="0"/>
            <a:endCxn id="95" idx="0"/>
          </p:cNvCxnSpPr>
          <p:nvPr/>
        </p:nvCxnSpPr>
        <p:spPr>
          <a:xfrm flipH="1" flipV="1">
            <a:off x="8389087" y="3689423"/>
            <a:ext cx="139619" cy="241032"/>
          </a:xfrm>
          <a:prstGeom prst="bentConnector3">
            <a:avLst>
              <a:gd name="adj1" fmla="val -6425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24BB2C4B-936A-3C41-A367-D001D5ED5B84}"/>
              </a:ext>
            </a:extLst>
          </p:cNvPr>
          <p:cNvCxnSpPr>
            <a:cxnSpLocks/>
            <a:stCxn id="98" idx="0"/>
            <a:endCxn id="99" idx="0"/>
          </p:cNvCxnSpPr>
          <p:nvPr/>
        </p:nvCxnSpPr>
        <p:spPr>
          <a:xfrm rot="5400000" flipH="1" flipV="1">
            <a:off x="7661709" y="4323794"/>
            <a:ext cx="397" cy="278550"/>
          </a:xfrm>
          <a:prstGeom prst="bentConnector3">
            <a:avLst>
              <a:gd name="adj1" fmla="val 57681864"/>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5" name="Elbow Connector 104">
            <a:extLst>
              <a:ext uri="{FF2B5EF4-FFF2-40B4-BE49-F238E27FC236}">
                <a16:creationId xmlns:a16="http://schemas.microsoft.com/office/drawing/2014/main" id="{0D5987DD-9B63-ED46-A7AB-B6720F6A5624}"/>
              </a:ext>
            </a:extLst>
          </p:cNvPr>
          <p:cNvCxnSpPr>
            <a:cxnSpLocks/>
            <a:stCxn id="99" idx="2"/>
            <a:endCxn id="98" idx="2"/>
          </p:cNvCxnSpPr>
          <p:nvPr/>
        </p:nvCxnSpPr>
        <p:spPr>
          <a:xfrm rot="5400000">
            <a:off x="7661709" y="4805611"/>
            <a:ext cx="397" cy="278550"/>
          </a:xfrm>
          <a:prstGeom prst="bentConnector3">
            <a:avLst>
              <a:gd name="adj1" fmla="val 57681864"/>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21C84EE-6BE2-6947-AAAF-99A8458DC9A1}"/>
              </a:ext>
            </a:extLst>
          </p:cNvPr>
          <p:cNvCxnSpPr/>
          <p:nvPr/>
        </p:nvCxnSpPr>
        <p:spPr>
          <a:xfrm>
            <a:off x="7450278" y="4040828"/>
            <a:ext cx="41890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9645826-2C71-F149-A8BB-8B77CD3107AC}"/>
              </a:ext>
            </a:extLst>
          </p:cNvPr>
          <p:cNvCxnSpPr>
            <a:cxnSpLocks/>
          </p:cNvCxnSpPr>
          <p:nvPr/>
        </p:nvCxnSpPr>
        <p:spPr>
          <a:xfrm>
            <a:off x="7649977" y="4050848"/>
            <a:ext cx="0" cy="18079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BE258E-D6DC-F146-A8BA-C49122413549}"/>
              </a:ext>
            </a:extLst>
          </p:cNvPr>
          <p:cNvCxnSpPr/>
          <p:nvPr/>
        </p:nvCxnSpPr>
        <p:spPr>
          <a:xfrm>
            <a:off x="8616248" y="3799658"/>
            <a:ext cx="41890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085B907-D0D4-6D4B-BBA8-82A7E83BFB82}"/>
              </a:ext>
            </a:extLst>
          </p:cNvPr>
          <p:cNvCxnSpPr/>
          <p:nvPr/>
        </p:nvCxnSpPr>
        <p:spPr>
          <a:xfrm>
            <a:off x="6299824" y="3799658"/>
            <a:ext cx="41890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A3847AE-97FD-FA42-9BF7-F34E19F19F02}"/>
              </a:ext>
            </a:extLst>
          </p:cNvPr>
          <p:cNvCxnSpPr>
            <a:cxnSpLocks/>
          </p:cNvCxnSpPr>
          <p:nvPr/>
        </p:nvCxnSpPr>
        <p:spPr>
          <a:xfrm>
            <a:off x="7649977" y="5156759"/>
            <a:ext cx="0" cy="296333"/>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9688B1EC-AB8A-FF40-80E6-D878500CA842}"/>
              </a:ext>
            </a:extLst>
          </p:cNvPr>
          <p:cNvSpPr txBox="1"/>
          <p:nvPr/>
        </p:nvSpPr>
        <p:spPr>
          <a:xfrm>
            <a:off x="7493069" y="5370222"/>
            <a:ext cx="351378" cy="307777"/>
          </a:xfrm>
          <a:prstGeom prst="rect">
            <a:avLst/>
          </a:prstGeom>
          <a:noFill/>
        </p:spPr>
        <p:txBody>
          <a:bodyPr wrap="none" rtlCol="0">
            <a:spAutoFit/>
          </a:bodyPr>
          <a:lstStyle/>
          <a:p>
            <a:r>
              <a:rPr lang="en-GB" sz="1400" dirty="0">
                <a:solidFill>
                  <a:schemeClr val="bg2">
                    <a:lumMod val="10000"/>
                  </a:schemeClr>
                </a:solidFill>
              </a:rPr>
              <a:t>L1</a:t>
            </a:r>
            <a:endParaRPr lang="en-GB" dirty="0">
              <a:solidFill>
                <a:schemeClr val="bg2">
                  <a:lumMod val="10000"/>
                </a:schemeClr>
              </a:solidFill>
            </a:endParaRPr>
          </a:p>
        </p:txBody>
      </p:sp>
      <p:sp>
        <p:nvSpPr>
          <p:cNvPr id="112" name="TextBox 111">
            <a:extLst>
              <a:ext uri="{FF2B5EF4-FFF2-40B4-BE49-F238E27FC236}">
                <a16:creationId xmlns:a16="http://schemas.microsoft.com/office/drawing/2014/main" id="{77B2405D-EF42-FC4A-B644-9AD750DCCFE4}"/>
              </a:ext>
            </a:extLst>
          </p:cNvPr>
          <p:cNvSpPr txBox="1"/>
          <p:nvPr/>
        </p:nvSpPr>
        <p:spPr>
          <a:xfrm>
            <a:off x="6025815" y="3649050"/>
            <a:ext cx="351378" cy="307777"/>
          </a:xfrm>
          <a:prstGeom prst="rect">
            <a:avLst/>
          </a:prstGeom>
          <a:noFill/>
        </p:spPr>
        <p:txBody>
          <a:bodyPr wrap="none" rtlCol="0">
            <a:spAutoFit/>
          </a:bodyPr>
          <a:lstStyle/>
          <a:p>
            <a:r>
              <a:rPr lang="en-GB" sz="1400" dirty="0">
                <a:solidFill>
                  <a:schemeClr val="bg2">
                    <a:lumMod val="10000"/>
                  </a:schemeClr>
                </a:solidFill>
              </a:rPr>
              <a:t>L2</a:t>
            </a:r>
            <a:endParaRPr lang="en-GB" dirty="0">
              <a:solidFill>
                <a:schemeClr val="bg2">
                  <a:lumMod val="10000"/>
                </a:schemeClr>
              </a:solidFill>
            </a:endParaRPr>
          </a:p>
        </p:txBody>
      </p:sp>
      <p:sp>
        <p:nvSpPr>
          <p:cNvPr id="113" name="TextBox 112">
            <a:extLst>
              <a:ext uri="{FF2B5EF4-FFF2-40B4-BE49-F238E27FC236}">
                <a16:creationId xmlns:a16="http://schemas.microsoft.com/office/drawing/2014/main" id="{2D66D754-8999-4649-8BA0-DEE09FA57592}"/>
              </a:ext>
            </a:extLst>
          </p:cNvPr>
          <p:cNvSpPr txBox="1"/>
          <p:nvPr/>
        </p:nvSpPr>
        <p:spPr>
          <a:xfrm>
            <a:off x="8967319" y="3624997"/>
            <a:ext cx="351378" cy="307777"/>
          </a:xfrm>
          <a:prstGeom prst="rect">
            <a:avLst/>
          </a:prstGeom>
          <a:noFill/>
        </p:spPr>
        <p:txBody>
          <a:bodyPr wrap="none" rtlCol="0">
            <a:spAutoFit/>
          </a:bodyPr>
          <a:lstStyle/>
          <a:p>
            <a:r>
              <a:rPr lang="en-GB" sz="1400" dirty="0">
                <a:solidFill>
                  <a:schemeClr val="bg2">
                    <a:lumMod val="10000"/>
                  </a:schemeClr>
                </a:solidFill>
              </a:rPr>
              <a:t>L3</a:t>
            </a:r>
            <a:endParaRPr lang="en-GB" dirty="0">
              <a:solidFill>
                <a:schemeClr val="bg2">
                  <a:lumMod val="10000"/>
                </a:schemeClr>
              </a:solidFill>
            </a:endParaRPr>
          </a:p>
        </p:txBody>
      </p:sp>
    </p:spTree>
    <p:custDataLst>
      <p:tags r:id="rId1"/>
    </p:custDataLst>
    <p:extLst>
      <p:ext uri="{BB962C8B-B14F-4D97-AF65-F5344CB8AC3E}">
        <p14:creationId xmlns:p14="http://schemas.microsoft.com/office/powerpoint/2010/main" val="1558940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(1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2308324"/>
          </a:xfrm>
          <a:prstGeom prst="rect">
            <a:avLst/>
          </a:prstGeom>
          <a:noFill/>
        </p:spPr>
        <p:txBody>
          <a:bodyPr wrap="square" rtlCol="0">
            <a:spAutoFit/>
          </a:bodyPr>
          <a:lstStyle/>
          <a:p>
            <a:pPr marL="342900" indent="-342900">
              <a:buFont typeface="+mj-lt"/>
              <a:buAutoNum type="arabicPeriod"/>
            </a:pPr>
            <a:r>
              <a:rPr lang="en-GB" dirty="0"/>
              <a:t>Use the diagram to explain how the motor is connected in star series for low speed mode (explain what the arrows indicate and why they are in these directions – supply connected to A3, B3 and C3). Connecting it like this produces double the number of poles, hence half the speed.</a:t>
            </a:r>
          </a:p>
          <a:p>
            <a:pPr marL="342900" indent="-342900">
              <a:buFont typeface="+mj-lt"/>
              <a:buAutoNum type="arabicPeriod"/>
            </a:pPr>
            <a:r>
              <a:rPr lang="en-GB" dirty="0"/>
              <a:t>In this configuration, … (needs SME input)</a:t>
            </a:r>
          </a:p>
        </p:txBody>
      </p:sp>
      <p:pic>
        <p:nvPicPr>
          <p:cNvPr id="5" name="Picture 4">
            <a:extLst>
              <a:ext uri="{FF2B5EF4-FFF2-40B4-BE49-F238E27FC236}">
                <a16:creationId xmlns:a16="http://schemas.microsoft.com/office/drawing/2014/main" id="{EE661429-3981-7D4D-93D6-3660C65E7122}"/>
              </a:ext>
            </a:extLst>
          </p:cNvPr>
          <p:cNvPicPr>
            <a:picLocks noChangeAspect="1"/>
          </p:cNvPicPr>
          <p:nvPr/>
        </p:nvPicPr>
        <p:blipFill>
          <a:blip r:embed="rId4"/>
          <a:stretch>
            <a:fillRect/>
          </a:stretch>
        </p:blipFill>
        <p:spPr>
          <a:xfrm>
            <a:off x="5146675" y="977900"/>
            <a:ext cx="5092700" cy="4025900"/>
          </a:xfrm>
          <a:prstGeom prst="rect">
            <a:avLst/>
          </a:prstGeom>
        </p:spPr>
      </p:pic>
      <p:pic>
        <p:nvPicPr>
          <p:cNvPr id="3" name="Picture 2">
            <a:extLst>
              <a:ext uri="{FF2B5EF4-FFF2-40B4-BE49-F238E27FC236}">
                <a16:creationId xmlns:a16="http://schemas.microsoft.com/office/drawing/2014/main" id="{5F98EED1-F2C1-7942-AA23-15443FC31EC2}"/>
              </a:ext>
            </a:extLst>
          </p:cNvPr>
          <p:cNvPicPr>
            <a:picLocks noChangeAspect="1"/>
          </p:cNvPicPr>
          <p:nvPr/>
        </p:nvPicPr>
        <p:blipFill>
          <a:blip r:embed="rId5"/>
          <a:stretch>
            <a:fillRect/>
          </a:stretch>
        </p:blipFill>
        <p:spPr>
          <a:xfrm>
            <a:off x="2488378" y="0"/>
            <a:ext cx="5262617" cy="5003800"/>
          </a:xfrm>
          <a:prstGeom prst="rect">
            <a:avLst/>
          </a:prstGeom>
        </p:spPr>
      </p:pic>
    </p:spTree>
    <p:custDataLst>
      <p:tags r:id="rId1"/>
    </p:custDataLst>
    <p:extLst>
      <p:ext uri="{BB962C8B-B14F-4D97-AF65-F5344CB8AC3E}">
        <p14:creationId xmlns:p14="http://schemas.microsoft.com/office/powerpoint/2010/main" val="63098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5.1: Pole Changing Motors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(2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4549967" cy="3970318"/>
          </a:xfrm>
          <a:prstGeom prst="rect">
            <a:avLst/>
          </a:prstGeom>
          <a:noFill/>
        </p:spPr>
        <p:txBody>
          <a:bodyPr wrap="square" rtlCol="0">
            <a:spAutoFit/>
          </a:bodyPr>
          <a:lstStyle/>
          <a:p>
            <a:pPr marL="342900" indent="-342900">
              <a:buFont typeface="+mj-lt"/>
              <a:buAutoNum type="arabicPeriod"/>
            </a:pPr>
            <a:r>
              <a:rPr lang="en-GB" dirty="0"/>
              <a:t>Use the diagram to explain how the motor is connected in star parallel for high speed mode (explain what the arrows indicate and why they are in these directions – supply connected to A2, B2 and C2 and A3, B3, C3 shorted). Connecting it like this produces half the number of poles, hence double the speed.</a:t>
            </a:r>
          </a:p>
          <a:p>
            <a:pPr marL="342900" indent="-342900">
              <a:buFont typeface="+mj-lt"/>
              <a:buAutoNum type="arabicPeriod"/>
            </a:pPr>
            <a:r>
              <a:rPr lang="en-GB" dirty="0"/>
              <a:t>In this configuration, … (needs SME input)</a:t>
            </a:r>
          </a:p>
          <a:p>
            <a:pPr marL="342900" indent="-342900">
              <a:buFont typeface="+mj-lt"/>
              <a:buAutoNum type="arabicPeriod"/>
            </a:pPr>
            <a:r>
              <a:rPr lang="en-GB" dirty="0"/>
              <a:t>Note that the current in this motor increase more between low and high speeds than with the constant-torque motor – explain why this is the case (needs SME input).</a:t>
            </a:r>
          </a:p>
        </p:txBody>
      </p:sp>
      <p:pic>
        <p:nvPicPr>
          <p:cNvPr id="3" name="Picture 2">
            <a:extLst>
              <a:ext uri="{FF2B5EF4-FFF2-40B4-BE49-F238E27FC236}">
                <a16:creationId xmlns:a16="http://schemas.microsoft.com/office/drawing/2014/main" id="{1C47DBDB-E467-CF4C-83B1-73874F7DDD1F}"/>
              </a:ext>
            </a:extLst>
          </p:cNvPr>
          <p:cNvPicPr>
            <a:picLocks noChangeAspect="1"/>
          </p:cNvPicPr>
          <p:nvPr/>
        </p:nvPicPr>
        <p:blipFill>
          <a:blip r:embed="rId4"/>
          <a:stretch>
            <a:fillRect/>
          </a:stretch>
        </p:blipFill>
        <p:spPr>
          <a:xfrm>
            <a:off x="5502275" y="927100"/>
            <a:ext cx="4737100" cy="4076700"/>
          </a:xfrm>
          <a:prstGeom prst="rect">
            <a:avLst/>
          </a:prstGeom>
        </p:spPr>
      </p:pic>
      <p:pic>
        <p:nvPicPr>
          <p:cNvPr id="4" name="Picture 3">
            <a:extLst>
              <a:ext uri="{FF2B5EF4-FFF2-40B4-BE49-F238E27FC236}">
                <a16:creationId xmlns:a16="http://schemas.microsoft.com/office/drawing/2014/main" id="{4601E779-2C05-254E-9804-076559050530}"/>
              </a:ext>
            </a:extLst>
          </p:cNvPr>
          <p:cNvPicPr>
            <a:picLocks noChangeAspect="1"/>
          </p:cNvPicPr>
          <p:nvPr/>
        </p:nvPicPr>
        <p:blipFill>
          <a:blip r:embed="rId5"/>
          <a:stretch>
            <a:fillRect/>
          </a:stretch>
        </p:blipFill>
        <p:spPr>
          <a:xfrm>
            <a:off x="2488378" y="0"/>
            <a:ext cx="5262617" cy="5003800"/>
          </a:xfrm>
          <a:prstGeom prst="rect">
            <a:avLst/>
          </a:prstGeom>
        </p:spPr>
      </p:pic>
    </p:spTree>
    <p:custDataLst>
      <p:tags r:id="rId1"/>
    </p:custDataLst>
    <p:extLst>
      <p:ext uri="{BB962C8B-B14F-4D97-AF65-F5344CB8AC3E}">
        <p14:creationId xmlns:p14="http://schemas.microsoft.com/office/powerpoint/2010/main" val="4196326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6" name="TextBox 5">
            <a:extLst>
              <a:ext uri="{FF2B5EF4-FFF2-40B4-BE49-F238E27FC236}">
                <a16:creationId xmlns:a16="http://schemas.microsoft.com/office/drawing/2014/main" id="{065F1C8C-FB69-144C-8B23-D981B7C11E57}"/>
              </a:ext>
            </a:extLst>
          </p:cNvPr>
          <p:cNvSpPr txBox="1"/>
          <p:nvPr/>
        </p:nvSpPr>
        <p:spPr>
          <a:xfrm>
            <a:off x="703957" y="1033482"/>
            <a:ext cx="4549967" cy="2308324"/>
          </a:xfrm>
          <a:prstGeom prst="rect">
            <a:avLst/>
          </a:prstGeom>
          <a:noFill/>
        </p:spPr>
        <p:txBody>
          <a:bodyPr wrap="square" rtlCol="0">
            <a:spAutoFit/>
          </a:bodyPr>
          <a:lstStyle/>
          <a:p>
            <a:r>
              <a:rPr lang="en-GB" dirty="0"/>
              <a:t>Screencast video of expert electrician explaining the basic idea of how pole-changing motors work. Base the explanation on the content of </a:t>
            </a:r>
            <a:r>
              <a:rPr lang="en-GB" dirty="0">
                <a:hlinkClick r:id="rId4"/>
              </a:rPr>
              <a:t>https://circuitglobe.com/pole-changing-method.html</a:t>
            </a:r>
            <a:r>
              <a:rPr lang="en-GB" dirty="0"/>
              <a:t> (section = Method of consequent poles)</a:t>
            </a:r>
          </a:p>
          <a:p>
            <a:r>
              <a:rPr lang="en-GB" dirty="0"/>
              <a:t>Note that the 8 poles image in the section contains mistakes.</a:t>
            </a:r>
          </a:p>
        </p:txBody>
      </p:sp>
      <p:pic>
        <p:nvPicPr>
          <p:cNvPr id="5" name="Picture 4">
            <a:extLst>
              <a:ext uri="{FF2B5EF4-FFF2-40B4-BE49-F238E27FC236}">
                <a16:creationId xmlns:a16="http://schemas.microsoft.com/office/drawing/2014/main" id="{654A79A0-7FC8-7C4D-8595-17FE2A62F0E6}"/>
              </a:ext>
            </a:extLst>
          </p:cNvPr>
          <p:cNvPicPr>
            <a:picLocks noChangeAspect="1"/>
          </p:cNvPicPr>
          <p:nvPr/>
        </p:nvPicPr>
        <p:blipFill>
          <a:blip r:embed="rId5"/>
          <a:stretch>
            <a:fillRect/>
          </a:stretch>
        </p:blipFill>
        <p:spPr>
          <a:xfrm>
            <a:off x="5507427" y="459769"/>
            <a:ext cx="4027992" cy="3101848"/>
          </a:xfrm>
          <a:prstGeom prst="rect">
            <a:avLst/>
          </a:prstGeom>
        </p:spPr>
      </p:pic>
    </p:spTree>
    <p:custDataLst>
      <p:tags r:id="rId1"/>
    </p:custDataLst>
    <p:extLst>
      <p:ext uri="{BB962C8B-B14F-4D97-AF65-F5344CB8AC3E}">
        <p14:creationId xmlns:p14="http://schemas.microsoft.com/office/powerpoint/2010/main" val="26650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Topic Introduction</a:t>
            </a:r>
          </a:p>
        </p:txBody>
      </p:sp>
      <p:sp>
        <p:nvSpPr>
          <p:cNvPr id="3" name="Content Placeholder 2"/>
          <p:cNvSpPr>
            <a:spLocks noGrp="1"/>
          </p:cNvSpPr>
          <p:nvPr>
            <p:ph idx="1"/>
          </p:nvPr>
        </p:nvSpPr>
        <p:spPr>
          <a:xfrm>
            <a:off x="1122531" y="1091869"/>
            <a:ext cx="4790589" cy="3911931"/>
          </a:xfrm>
        </p:spPr>
        <p:txBody>
          <a:bodyPr>
            <a:noAutofit/>
          </a:bodyPr>
          <a:lstStyle/>
          <a:p>
            <a:pPr marL="0" indent="0" algn="just">
              <a:buNone/>
            </a:pPr>
            <a:r>
              <a:rPr lang="en-GB" sz="2400" dirty="0"/>
              <a:t>Sometimes we need to change the speed of a motor. We saw in Topic 1 of this course that the speed of a three phase induction motor depends on the frequency of the AC supply – the higher the frequency, the faster the motor spins.</a:t>
            </a:r>
          </a:p>
          <a:p>
            <a:pPr marL="0" indent="0" algn="just">
              <a:buNone/>
            </a:pPr>
            <a:r>
              <a:rPr lang="en-GB" sz="2400" dirty="0"/>
              <a:t>But changing the frequency of AC power is difficult and expensive, so we need another way to change the speed of induction motors.</a:t>
            </a:r>
          </a:p>
        </p:txBody>
      </p:sp>
      <p:sp>
        <p:nvSpPr>
          <p:cNvPr id="5" name="Rectangle 4">
            <a:extLst>
              <a:ext uri="{FF2B5EF4-FFF2-40B4-BE49-F238E27FC236}">
                <a16:creationId xmlns:a16="http://schemas.microsoft.com/office/drawing/2014/main" id="{97D0659D-C99D-8444-926E-68BE19ADEACE}"/>
              </a:ext>
            </a:extLst>
          </p:cNvPr>
          <p:cNvSpPr/>
          <p:nvPr/>
        </p:nvSpPr>
        <p:spPr>
          <a:xfrm>
            <a:off x="6119386" y="1091868"/>
            <a:ext cx="3831696" cy="3541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9"/>
            <a:ext cx="4952804" cy="3480131"/>
          </a:xfrm>
        </p:spPr>
        <p:txBody>
          <a:bodyPr>
            <a:noAutofit/>
          </a:bodyPr>
          <a:lstStyle/>
          <a:p>
            <a:pPr marL="0" indent="0" algn="just">
              <a:buNone/>
            </a:pPr>
            <a:r>
              <a:rPr lang="en-GB" sz="2400" dirty="0"/>
              <a:t>Think about a municipal water pump. In the mornings and evenings, it would be useful if it could pump water at a higher speed when demand is high and at a lower speed when demand is lower. Or what about a crane. It would be useful for these motors to also be able to run at different speeds – slower for heavy loads and faster for lighter ones.</a:t>
            </a:r>
          </a:p>
        </p:txBody>
      </p:sp>
      <p:pic>
        <p:nvPicPr>
          <p:cNvPr id="5" name="Picture 4">
            <a:extLst>
              <a:ext uri="{FF2B5EF4-FFF2-40B4-BE49-F238E27FC236}">
                <a16:creationId xmlns:a16="http://schemas.microsoft.com/office/drawing/2014/main" id="{310D5667-1A8F-4840-9D69-B540568376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0538" y="1233577"/>
            <a:ext cx="3918339" cy="2612226"/>
          </a:xfrm>
          <a:prstGeom prst="rect">
            <a:avLst/>
          </a:prstGeom>
        </p:spPr>
      </p:pic>
    </p:spTree>
    <p:custDataLst>
      <p:tags r:id="rId1"/>
    </p:custDataLst>
    <p:extLst>
      <p:ext uri="{BB962C8B-B14F-4D97-AF65-F5344CB8AC3E}">
        <p14:creationId xmlns:p14="http://schemas.microsoft.com/office/powerpoint/2010/main" val="76355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When are multiple speeds useful?</a:t>
            </a:r>
          </a:p>
        </p:txBody>
      </p:sp>
      <p:sp>
        <p:nvSpPr>
          <p:cNvPr id="3" name="Content Placeholder 2"/>
          <p:cNvSpPr>
            <a:spLocks noGrp="1"/>
          </p:cNvSpPr>
          <p:nvPr>
            <p:ph idx="1"/>
          </p:nvPr>
        </p:nvSpPr>
        <p:spPr>
          <a:xfrm>
            <a:off x="1122532" y="1091870"/>
            <a:ext cx="7607556" cy="1108890"/>
          </a:xfrm>
        </p:spPr>
        <p:txBody>
          <a:bodyPr>
            <a:noAutofit/>
          </a:bodyPr>
          <a:lstStyle/>
          <a:p>
            <a:pPr marL="0" indent="0" algn="just">
              <a:buNone/>
            </a:pPr>
            <a:r>
              <a:rPr lang="en-GB" sz="2400" dirty="0"/>
              <a:t>There are many times when it is very useful to have a motor that can run at more than 1 defined speed. Can you think of other instances?</a:t>
            </a:r>
          </a:p>
        </p:txBody>
      </p:sp>
      <p:sp>
        <p:nvSpPr>
          <p:cNvPr id="6" name="Rectangle 5">
            <a:extLst>
              <a:ext uri="{FF2B5EF4-FFF2-40B4-BE49-F238E27FC236}">
                <a16:creationId xmlns:a16="http://schemas.microsoft.com/office/drawing/2014/main" id="{C503DAEE-760B-8F45-AB64-D89F3754ED5A}"/>
              </a:ext>
            </a:extLst>
          </p:cNvPr>
          <p:cNvSpPr/>
          <p:nvPr/>
        </p:nvSpPr>
        <p:spPr>
          <a:xfrm>
            <a:off x="1154144" y="2130697"/>
            <a:ext cx="7575944" cy="830997"/>
          </a:xfrm>
          <a:prstGeom prst="rect">
            <a:avLst/>
          </a:prstGeom>
          <a:solidFill>
            <a:schemeClr val="tx2">
              <a:lumMod val="40000"/>
              <a:lumOff val="60000"/>
            </a:schemeClr>
          </a:solidFill>
        </p:spPr>
        <p:txBody>
          <a:bodyPr wrap="square">
            <a:spAutoFit/>
          </a:bodyPr>
          <a:lstStyle/>
          <a:p>
            <a:r>
              <a:rPr lang="en-GB" sz="2400" i="1" dirty="0"/>
              <a:t>Click on each box to learn about other real multi-speed motor applications.</a:t>
            </a:r>
            <a:endParaRPr lang="en-ZA" sz="2400" i="1" dirty="0"/>
          </a:p>
        </p:txBody>
      </p:sp>
      <p:pic>
        <p:nvPicPr>
          <p:cNvPr id="7" name="Graphic 6" descr="User">
            <a:extLst>
              <a:ext uri="{FF2B5EF4-FFF2-40B4-BE49-F238E27FC236}">
                <a16:creationId xmlns:a16="http://schemas.microsoft.com/office/drawing/2014/main" id="{11486192-3E54-0A4D-B639-93413251F3C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059040"/>
            <a:ext cx="854046" cy="854046"/>
          </a:xfrm>
          <a:prstGeom prst="rect">
            <a:avLst/>
          </a:prstGeom>
        </p:spPr>
      </p:pic>
      <p:sp>
        <p:nvSpPr>
          <p:cNvPr id="8" name="Rectangle 7">
            <a:extLst>
              <a:ext uri="{FF2B5EF4-FFF2-40B4-BE49-F238E27FC236}">
                <a16:creationId xmlns:a16="http://schemas.microsoft.com/office/drawing/2014/main" id="{7A374F25-11D1-5B44-AC6B-FCDC1B9190BE}"/>
              </a:ext>
            </a:extLst>
          </p:cNvPr>
          <p:cNvSpPr/>
          <p:nvPr/>
        </p:nvSpPr>
        <p:spPr>
          <a:xfrm>
            <a:off x="1122531" y="3026222"/>
            <a:ext cx="2426581" cy="1855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GB" sz="2000" dirty="0"/>
          </a:p>
        </p:txBody>
      </p:sp>
      <p:sp>
        <p:nvSpPr>
          <p:cNvPr id="9" name="Rectangle 8">
            <a:extLst>
              <a:ext uri="{FF2B5EF4-FFF2-40B4-BE49-F238E27FC236}">
                <a16:creationId xmlns:a16="http://schemas.microsoft.com/office/drawing/2014/main" id="{E6450835-5130-DD4C-87B8-397EACA44CEE}"/>
              </a:ext>
            </a:extLst>
          </p:cNvPr>
          <p:cNvSpPr/>
          <p:nvPr/>
        </p:nvSpPr>
        <p:spPr>
          <a:xfrm>
            <a:off x="3674625" y="3026222"/>
            <a:ext cx="2426581" cy="18557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endParaRPr lang="en-GB" sz="2800" dirty="0"/>
          </a:p>
        </p:txBody>
      </p:sp>
      <p:sp>
        <p:nvSpPr>
          <p:cNvPr id="10" name="Oval 9">
            <a:extLst>
              <a:ext uri="{FF2B5EF4-FFF2-40B4-BE49-F238E27FC236}">
                <a16:creationId xmlns:a16="http://schemas.microsoft.com/office/drawing/2014/main" id="{5183509E-B1AD-FB4F-BAC0-4B65D24F537C}"/>
              </a:ext>
            </a:extLst>
          </p:cNvPr>
          <p:cNvSpPr>
            <a:spLocks noChangeAspect="1"/>
          </p:cNvSpPr>
          <p:nvPr/>
        </p:nvSpPr>
        <p:spPr>
          <a:xfrm>
            <a:off x="1673818" y="3292090"/>
            <a:ext cx="1286358" cy="1286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2"/>
                </a:solidFill>
              </a:rPr>
              <a:t>1</a:t>
            </a:r>
          </a:p>
        </p:txBody>
      </p:sp>
      <p:sp>
        <p:nvSpPr>
          <p:cNvPr id="11" name="Oval 10">
            <a:extLst>
              <a:ext uri="{FF2B5EF4-FFF2-40B4-BE49-F238E27FC236}">
                <a16:creationId xmlns:a16="http://schemas.microsoft.com/office/drawing/2014/main" id="{6A574140-1E37-EB4F-A071-B0ACA97D55FB}"/>
              </a:ext>
            </a:extLst>
          </p:cNvPr>
          <p:cNvSpPr>
            <a:spLocks noChangeAspect="1"/>
          </p:cNvSpPr>
          <p:nvPr/>
        </p:nvSpPr>
        <p:spPr>
          <a:xfrm>
            <a:off x="4225912" y="3292090"/>
            <a:ext cx="1286358" cy="1286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3"/>
                </a:solidFill>
              </a:rPr>
              <a:t>2</a:t>
            </a:r>
          </a:p>
        </p:txBody>
      </p:sp>
      <p:sp>
        <p:nvSpPr>
          <p:cNvPr id="12" name="Rectangle 11">
            <a:extLst>
              <a:ext uri="{FF2B5EF4-FFF2-40B4-BE49-F238E27FC236}">
                <a16:creationId xmlns:a16="http://schemas.microsoft.com/office/drawing/2014/main" id="{763A0D9F-F98F-4642-80F8-D99A8FCF3C63}"/>
              </a:ext>
            </a:extLst>
          </p:cNvPr>
          <p:cNvSpPr/>
          <p:nvPr/>
        </p:nvSpPr>
        <p:spPr>
          <a:xfrm>
            <a:off x="6303507" y="3026222"/>
            <a:ext cx="2426581" cy="18557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endParaRPr lang="en-GB" sz="2800" dirty="0"/>
          </a:p>
        </p:txBody>
      </p:sp>
      <p:sp>
        <p:nvSpPr>
          <p:cNvPr id="13" name="Oval 12">
            <a:extLst>
              <a:ext uri="{FF2B5EF4-FFF2-40B4-BE49-F238E27FC236}">
                <a16:creationId xmlns:a16="http://schemas.microsoft.com/office/drawing/2014/main" id="{CCE6EA4D-BBBB-6A49-8890-0EE821E505D5}"/>
              </a:ext>
            </a:extLst>
          </p:cNvPr>
          <p:cNvSpPr>
            <a:spLocks noChangeAspect="1"/>
          </p:cNvSpPr>
          <p:nvPr/>
        </p:nvSpPr>
        <p:spPr>
          <a:xfrm>
            <a:off x="6854794" y="3292089"/>
            <a:ext cx="1286358" cy="1286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4"/>
                </a:solidFill>
              </a:rPr>
              <a:t>3</a:t>
            </a:r>
          </a:p>
        </p:txBody>
      </p:sp>
    </p:spTree>
    <p:custDataLst>
      <p:tags r:id="rId1"/>
    </p:custDataLst>
    <p:extLst>
      <p:ext uri="{BB962C8B-B14F-4D97-AF65-F5344CB8AC3E}">
        <p14:creationId xmlns:p14="http://schemas.microsoft.com/office/powerpoint/2010/main" val="378846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fast does it go?</a:t>
            </a:r>
          </a:p>
        </p:txBody>
      </p:sp>
      <p:sp>
        <p:nvSpPr>
          <p:cNvPr id="3" name="Content Placeholder 2"/>
          <p:cNvSpPr>
            <a:spLocks noGrp="1"/>
          </p:cNvSpPr>
          <p:nvPr>
            <p:ph idx="1"/>
          </p:nvPr>
        </p:nvSpPr>
        <p:spPr>
          <a:xfrm>
            <a:off x="1122532" y="1091869"/>
            <a:ext cx="4317374" cy="3480131"/>
          </a:xfrm>
        </p:spPr>
        <p:txBody>
          <a:bodyPr>
            <a:noAutofit/>
          </a:bodyPr>
          <a:lstStyle/>
          <a:p>
            <a:pPr marL="0" indent="0" algn="just">
              <a:buNone/>
            </a:pPr>
            <a:r>
              <a:rPr lang="en-GB" sz="2400" dirty="0"/>
              <a:t>The standard squirrel cage induction motor is basically a single speed motor. We learnt in Topic 1: How Three Phase Motors Work that the speed of the stator rotating magnetic field is given by this equation.</a:t>
            </a:r>
          </a:p>
        </p:txBody>
      </p:sp>
      <p:sp>
        <p:nvSpPr>
          <p:cNvPr id="6" name="Rectangle 5">
            <a:extLst>
              <a:ext uri="{FF2B5EF4-FFF2-40B4-BE49-F238E27FC236}">
                <a16:creationId xmlns:a16="http://schemas.microsoft.com/office/drawing/2014/main" id="{35FF2774-61B1-5244-93FA-A8EC2A67029B}"/>
              </a:ext>
            </a:extLst>
          </p:cNvPr>
          <p:cNvSpPr/>
          <p:nvPr/>
        </p:nvSpPr>
        <p:spPr>
          <a:xfrm>
            <a:off x="1154143" y="3734088"/>
            <a:ext cx="4285764" cy="1200329"/>
          </a:xfrm>
          <a:prstGeom prst="rect">
            <a:avLst/>
          </a:prstGeom>
          <a:solidFill>
            <a:schemeClr val="tx2">
              <a:lumMod val="40000"/>
              <a:lumOff val="60000"/>
            </a:schemeClr>
          </a:solidFill>
        </p:spPr>
        <p:txBody>
          <a:bodyPr wrap="square">
            <a:spAutoFit/>
          </a:bodyPr>
          <a:lstStyle/>
          <a:p>
            <a:r>
              <a:rPr lang="en-GB" sz="2400" i="1" dirty="0"/>
              <a:t>Click on each symbol in the equation to remind yourself what it means.</a:t>
            </a:r>
            <a:endParaRPr lang="en-ZA" sz="2400" i="1" dirty="0"/>
          </a:p>
        </p:txBody>
      </p:sp>
      <p:pic>
        <p:nvPicPr>
          <p:cNvPr id="7" name="Graphic 6" descr="User">
            <a:extLst>
              <a:ext uri="{FF2B5EF4-FFF2-40B4-BE49-F238E27FC236}">
                <a16:creationId xmlns:a16="http://schemas.microsoft.com/office/drawing/2014/main" id="{8725B8C5-8DD3-F54E-BE64-3832311F676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662431"/>
            <a:ext cx="854046" cy="85404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B5D3CD-043A-764F-A7EA-F55A204C2BC2}"/>
                  </a:ext>
                </a:extLst>
              </p:cNvPr>
              <p:cNvSpPr txBox="1"/>
              <p:nvPr/>
            </p:nvSpPr>
            <p:spPr>
              <a:xfrm>
                <a:off x="5528878" y="1499941"/>
                <a:ext cx="4705455" cy="2101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600" b="0" i="1" smtClean="0">
                              <a:latin typeface="Cambria Math" panose="02040503050406030204" pitchFamily="18" charset="0"/>
                            </a:rPr>
                          </m:ctrlPr>
                        </m:sSubPr>
                        <m:e>
                          <m:r>
                            <a:rPr lang="en-US" sz="6600" b="0" i="1" smtClean="0">
                              <a:latin typeface="Cambria Math" panose="02040503050406030204" pitchFamily="18" charset="0"/>
                            </a:rPr>
                            <m:t>𝑁</m:t>
                          </m:r>
                        </m:e>
                        <m:sub>
                          <m:r>
                            <a:rPr lang="en-US" sz="6600" b="0" i="1" smtClean="0">
                              <a:latin typeface="Cambria Math" panose="02040503050406030204" pitchFamily="18" charset="0"/>
                            </a:rPr>
                            <m:t>𝑆</m:t>
                          </m:r>
                        </m:sub>
                      </m:sSub>
                      <m:r>
                        <a:rPr lang="en-US" sz="6600" b="0" i="1" smtClean="0">
                          <a:latin typeface="Cambria Math" panose="02040503050406030204" pitchFamily="18" charset="0"/>
                        </a:rPr>
                        <m:t>=</m:t>
                      </m:r>
                      <m:f>
                        <m:fPr>
                          <m:ctrlPr>
                            <a:rPr lang="en-US" sz="6600" b="0" i="1" smtClean="0">
                              <a:latin typeface="Cambria Math" panose="02040503050406030204" pitchFamily="18" charset="0"/>
                            </a:rPr>
                          </m:ctrlPr>
                        </m:fPr>
                        <m:num>
                          <m:r>
                            <a:rPr lang="en-US" sz="6600" b="0" i="1" smtClean="0">
                              <a:latin typeface="Cambria Math" panose="02040503050406030204" pitchFamily="18" charset="0"/>
                            </a:rPr>
                            <m:t>120</m:t>
                          </m:r>
                          <m:r>
                            <a:rPr lang="en-US" sz="6600" b="0" i="1" smtClean="0">
                              <a:latin typeface="Cambria Math" panose="02040503050406030204" pitchFamily="18" charset="0"/>
                              <a:ea typeface="Cambria Math" panose="02040503050406030204" pitchFamily="18" charset="0"/>
                            </a:rPr>
                            <m:t>×</m:t>
                          </m:r>
                          <m:r>
                            <a:rPr lang="en-US" sz="6600" b="0" i="1" smtClean="0">
                              <a:latin typeface="Cambria Math" panose="02040503050406030204" pitchFamily="18" charset="0"/>
                              <a:ea typeface="Cambria Math" panose="02040503050406030204" pitchFamily="18" charset="0"/>
                            </a:rPr>
                            <m:t>𝑓</m:t>
                          </m:r>
                        </m:num>
                        <m:den>
                          <m:r>
                            <a:rPr lang="en-US" sz="6600" b="0" i="1" smtClean="0">
                              <a:latin typeface="Cambria Math" panose="02040503050406030204" pitchFamily="18" charset="0"/>
                            </a:rPr>
                            <m:t>𝑝</m:t>
                          </m:r>
                        </m:den>
                      </m:f>
                    </m:oMath>
                  </m:oMathPara>
                </a14:m>
                <a:endParaRPr lang="en-GB" sz="6600" dirty="0"/>
              </a:p>
            </p:txBody>
          </p:sp>
        </mc:Choice>
        <mc:Fallback xmlns="">
          <p:sp>
            <p:nvSpPr>
              <p:cNvPr id="4" name="TextBox 3">
                <a:extLst>
                  <a:ext uri="{FF2B5EF4-FFF2-40B4-BE49-F238E27FC236}">
                    <a16:creationId xmlns:a16="http://schemas.microsoft.com/office/drawing/2014/main" id="{92B5D3CD-043A-764F-A7EA-F55A204C2BC2}"/>
                  </a:ext>
                </a:extLst>
              </p:cNvPr>
              <p:cNvSpPr txBox="1">
                <a:spLocks noRot="1" noChangeAspect="1" noMove="1" noResize="1" noEditPoints="1" noAdjustHandles="1" noChangeArrowheads="1" noChangeShapeType="1" noTextEdit="1"/>
              </p:cNvSpPr>
              <p:nvPr/>
            </p:nvSpPr>
            <p:spPr>
              <a:xfrm>
                <a:off x="5528878" y="1499941"/>
                <a:ext cx="4705455" cy="2101922"/>
              </a:xfrm>
              <a:prstGeom prst="rect">
                <a:avLst/>
              </a:prstGeom>
              <a:blipFill>
                <a:blip r:embed="rId6"/>
                <a:stretch>
                  <a:fillRect l="-3226" t="-2994" r="-5108" b="-12575"/>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69666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Slip</a:t>
            </a:r>
          </a:p>
        </p:txBody>
      </p:sp>
      <p:sp>
        <p:nvSpPr>
          <p:cNvPr id="3" name="Content Placeholder 2"/>
          <p:cNvSpPr>
            <a:spLocks noGrp="1"/>
          </p:cNvSpPr>
          <p:nvPr>
            <p:ph idx="1"/>
          </p:nvPr>
        </p:nvSpPr>
        <p:spPr>
          <a:xfrm>
            <a:off x="1122531" y="1091869"/>
            <a:ext cx="8067963" cy="3480131"/>
          </a:xfrm>
        </p:spPr>
        <p:txBody>
          <a:bodyPr>
            <a:noAutofit/>
          </a:bodyPr>
          <a:lstStyle/>
          <a:p>
            <a:pPr marL="0" indent="0" algn="just">
              <a:buNone/>
            </a:pPr>
            <a:r>
              <a:rPr lang="en-GB" sz="2400" dirty="0"/>
              <a:t>We also learnt in Topic 1: How Three Phase Motors Work, that all motors have a specific amount of slip, the difference between the synchronous speed and the rotor speed. We calculate slip (as a percentage) with this equation.</a:t>
            </a:r>
          </a:p>
        </p:txBody>
      </p:sp>
      <p:sp>
        <p:nvSpPr>
          <p:cNvPr id="6" name="Rectangle 5">
            <a:extLst>
              <a:ext uri="{FF2B5EF4-FFF2-40B4-BE49-F238E27FC236}">
                <a16:creationId xmlns:a16="http://schemas.microsoft.com/office/drawing/2014/main" id="{35FF2774-61B1-5244-93FA-A8EC2A67029B}"/>
              </a:ext>
            </a:extLst>
          </p:cNvPr>
          <p:cNvSpPr/>
          <p:nvPr/>
        </p:nvSpPr>
        <p:spPr>
          <a:xfrm>
            <a:off x="1154142" y="2525219"/>
            <a:ext cx="8036351" cy="830997"/>
          </a:xfrm>
          <a:prstGeom prst="rect">
            <a:avLst/>
          </a:prstGeom>
          <a:solidFill>
            <a:schemeClr val="tx2">
              <a:lumMod val="40000"/>
              <a:lumOff val="60000"/>
            </a:schemeClr>
          </a:solidFill>
        </p:spPr>
        <p:txBody>
          <a:bodyPr wrap="square">
            <a:spAutoFit/>
          </a:bodyPr>
          <a:lstStyle/>
          <a:p>
            <a:r>
              <a:rPr lang="en-GB" sz="2400" i="1" dirty="0"/>
              <a:t>Click on each symbol in the equation to remind yourself what it means.</a:t>
            </a:r>
            <a:endParaRPr lang="en-ZA" sz="2400" i="1" dirty="0"/>
          </a:p>
        </p:txBody>
      </p:sp>
      <p:pic>
        <p:nvPicPr>
          <p:cNvPr id="7" name="Graphic 6" descr="User">
            <a:extLst>
              <a:ext uri="{FF2B5EF4-FFF2-40B4-BE49-F238E27FC236}">
                <a16:creationId xmlns:a16="http://schemas.microsoft.com/office/drawing/2014/main" id="{8725B8C5-8DD3-F54E-BE64-3832311F676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2453562"/>
            <a:ext cx="854046" cy="854046"/>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9F48BA2-D24C-1646-A1AF-AA443CD1D07D}"/>
                  </a:ext>
                </a:extLst>
              </p:cNvPr>
              <p:cNvSpPr/>
              <p:nvPr/>
            </p:nvSpPr>
            <p:spPr>
              <a:xfrm>
                <a:off x="2098336" y="3375487"/>
                <a:ext cx="6761979" cy="1804405"/>
              </a:xfrm>
              <a:prstGeom prst="rect">
                <a:avLst/>
              </a:prstGeom>
            </p:spPr>
            <p:txBody>
              <a:bodyPr wrap="none">
                <a:spAutoFit/>
              </a:bodyPr>
              <a:lstStyle/>
              <a:p>
                <a14:m>
                  <m:oMath xmlns:m="http://schemas.openxmlformats.org/officeDocument/2006/math">
                    <m:r>
                      <a:rPr lang="en-US" sz="7200" b="0" i="1" smtClean="0">
                        <a:latin typeface="Cambria Math" panose="02040503050406030204" pitchFamily="18" charset="0"/>
                      </a:rPr>
                      <m:t>𝑆</m:t>
                    </m:r>
                    <m:r>
                      <a:rPr lang="en-US" sz="7200" i="1">
                        <a:latin typeface="Cambria Math" charset="0"/>
                      </a:rPr>
                      <m:t>=</m:t>
                    </m:r>
                    <m:f>
                      <m:fPr>
                        <m:ctrlPr>
                          <a:rPr lang="mr-IN" sz="7200" i="1">
                            <a:latin typeface="Cambria Math" panose="02040503050406030204" pitchFamily="18" charset="0"/>
                          </a:rPr>
                        </m:ctrlPr>
                      </m:fPr>
                      <m:num>
                        <m:sSub>
                          <m:sSubPr>
                            <m:ctrlPr>
                              <a:rPr lang="mr-IN" sz="7200" i="1" smtClean="0">
                                <a:latin typeface="Cambria Math" panose="02040503050406030204" pitchFamily="18" charset="0"/>
                              </a:rPr>
                            </m:ctrlPr>
                          </m:sSubPr>
                          <m:e>
                            <m:r>
                              <a:rPr lang="en-US" sz="7200" b="0" i="1" smtClean="0">
                                <a:latin typeface="Cambria Math" panose="02040503050406030204" pitchFamily="18" charset="0"/>
                              </a:rPr>
                              <m:t>𝑁</m:t>
                            </m:r>
                          </m:e>
                          <m:sub>
                            <m:r>
                              <a:rPr lang="en-US" sz="7200" b="0" i="1" smtClean="0">
                                <a:latin typeface="Cambria Math" panose="02040503050406030204" pitchFamily="18" charset="0"/>
                              </a:rPr>
                              <m:t>𝑆</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𝑁</m:t>
                            </m:r>
                          </m:e>
                          <m:sub>
                            <m:r>
                              <a:rPr lang="en-US" sz="7200" b="0" i="1" smtClean="0">
                                <a:latin typeface="Cambria Math" panose="02040503050406030204" pitchFamily="18" charset="0"/>
                              </a:rPr>
                              <m:t>𝑅</m:t>
                            </m:r>
                          </m:sub>
                        </m:sSub>
                      </m:num>
                      <m:den>
                        <m:sSub>
                          <m:sSubPr>
                            <m:ctrlPr>
                              <a:rPr lang="en-US" sz="7200" i="1" smtClean="0">
                                <a:latin typeface="Cambria Math" panose="02040503050406030204" pitchFamily="18" charset="0"/>
                              </a:rPr>
                            </m:ctrlPr>
                          </m:sSubPr>
                          <m:e>
                            <m:r>
                              <a:rPr lang="en-US" sz="7200" b="0" i="1" smtClean="0">
                                <a:latin typeface="Cambria Math" panose="02040503050406030204" pitchFamily="18" charset="0"/>
                              </a:rPr>
                              <m:t>𝑁</m:t>
                            </m:r>
                          </m:e>
                          <m:sub>
                            <m:r>
                              <a:rPr lang="en-US" sz="7200" b="0" i="1" smtClean="0">
                                <a:latin typeface="Cambria Math" panose="02040503050406030204" pitchFamily="18" charset="0"/>
                              </a:rPr>
                              <m:t>𝑆</m:t>
                            </m:r>
                          </m:sub>
                        </m:sSub>
                      </m:den>
                    </m:f>
                    <m:r>
                      <a:rPr lang="en-US" sz="7200" i="1" smtClean="0">
                        <a:latin typeface="Cambria Math" panose="02040503050406030204" pitchFamily="18" charset="0"/>
                        <a:ea typeface="Cambria Math" panose="02040503050406030204" pitchFamily="18" charset="0"/>
                      </a:rPr>
                      <m:t>×</m:t>
                    </m:r>
                    <m:r>
                      <a:rPr lang="en-US" sz="7200" b="0" i="1" smtClean="0">
                        <a:latin typeface="Cambria Math" panose="02040503050406030204" pitchFamily="18" charset="0"/>
                        <a:ea typeface="Cambria Math" panose="02040503050406030204" pitchFamily="18" charset="0"/>
                      </a:rPr>
                      <m:t>100</m:t>
                    </m:r>
                  </m:oMath>
                </a14:m>
                <a:r>
                  <a:rPr lang="en-GB" sz="7200" dirty="0"/>
                  <a:t> </a:t>
                </a:r>
              </a:p>
            </p:txBody>
          </p:sp>
        </mc:Choice>
        <mc:Fallback xmlns="">
          <p:sp>
            <p:nvSpPr>
              <p:cNvPr id="8" name="Rectangle 7">
                <a:extLst>
                  <a:ext uri="{FF2B5EF4-FFF2-40B4-BE49-F238E27FC236}">
                    <a16:creationId xmlns:a16="http://schemas.microsoft.com/office/drawing/2014/main" id="{19F48BA2-D24C-1646-A1AF-AA443CD1D07D}"/>
                  </a:ext>
                </a:extLst>
              </p:cNvPr>
              <p:cNvSpPr>
                <a:spLocks noRot="1" noChangeAspect="1" noMove="1" noResize="1" noEditPoints="1" noAdjustHandles="1" noChangeArrowheads="1" noChangeShapeType="1" noTextEdit="1"/>
              </p:cNvSpPr>
              <p:nvPr/>
            </p:nvSpPr>
            <p:spPr>
              <a:xfrm>
                <a:off x="2098336" y="3375487"/>
                <a:ext cx="6761979" cy="1804405"/>
              </a:xfrm>
              <a:prstGeom prst="rect">
                <a:avLst/>
              </a:prstGeom>
              <a:blipFill>
                <a:blip r:embed="rId6"/>
                <a:stretch>
                  <a:fillRect l="-3184" b="-699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473328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34790</TotalTime>
  <Words>3201</Words>
  <Application>Microsoft Office PowerPoint</Application>
  <PresentationFormat>Custom</PresentationFormat>
  <Paragraphs>327</Paragraphs>
  <Slides>41</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Cambria Math</vt:lpstr>
      <vt:lpstr>Open Sans</vt:lpstr>
      <vt:lpstr>Office Theme</vt:lpstr>
      <vt:lpstr>Three Phase Motors</vt:lpstr>
      <vt:lpstr>Assumed prior learning</vt:lpstr>
      <vt:lpstr>Outcomes</vt:lpstr>
      <vt:lpstr>Unit 5.1: Pole Changing Motors</vt:lpstr>
      <vt:lpstr>Topic Introduction</vt:lpstr>
      <vt:lpstr>Introduction</vt:lpstr>
      <vt:lpstr>When are multiple speeds useful?</vt:lpstr>
      <vt:lpstr>How fast does it go?</vt:lpstr>
      <vt:lpstr>Slip</vt:lpstr>
      <vt:lpstr>How can we change a motor’s speed?</vt:lpstr>
      <vt:lpstr>Changing speed</vt:lpstr>
      <vt:lpstr>What about voltage?</vt:lpstr>
      <vt:lpstr>The pole-changing motor</vt:lpstr>
      <vt:lpstr>A quick example</vt:lpstr>
      <vt:lpstr>Dual-winding motors</vt:lpstr>
      <vt:lpstr>A note on hybrid motors</vt:lpstr>
      <vt:lpstr>Star or delta?</vt:lpstr>
      <vt:lpstr>Star connections</vt:lpstr>
      <vt:lpstr>Delta connections</vt:lpstr>
      <vt:lpstr>PowerPoint Presentation</vt:lpstr>
      <vt:lpstr>Constant-kilowatt</vt:lpstr>
      <vt:lpstr>Constant-torque</vt:lpstr>
      <vt:lpstr>Variable-torque and variable-kilowatt</vt:lpstr>
      <vt:lpstr>Some applications</vt:lpstr>
      <vt:lpstr>Constant-kilowatt</vt:lpstr>
      <vt:lpstr>Constant-torque</vt:lpstr>
      <vt:lpstr>Variable-torque, variable kilowatts</vt:lpstr>
      <vt:lpstr>Advantages and disadvantages</vt:lpstr>
      <vt:lpstr>Dual-winding vs Pole-changing</vt:lpstr>
      <vt:lpstr>References</vt:lpstr>
      <vt:lpstr>Video Briefing – Vid01</vt:lpstr>
      <vt:lpstr>Video Briefing – Vid02 (1 of 3)</vt:lpstr>
      <vt:lpstr>Video Briefing – Vid02 (2 of 3)</vt:lpstr>
      <vt:lpstr>But this…</vt:lpstr>
      <vt:lpstr>Video Briefing – Vid02 (3 of 3)</vt:lpstr>
      <vt:lpstr>Video Briefing – Vid03 (1 of 3)</vt:lpstr>
      <vt:lpstr>Video Briefing – Vid03 (2 of 3)</vt:lpstr>
      <vt:lpstr>Video Briefing – Vid03 (3 of 3)</vt:lpstr>
      <vt:lpstr>Video Briefing – Vid04 (1 of 3)</vt:lpstr>
      <vt:lpstr>Video Briefing – Vid04 (2 of 3)</vt:lpstr>
      <vt:lpstr>Video Briefing – Vid05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823</cp:revision>
  <dcterms:created xsi:type="dcterms:W3CDTF">2018-02-02T12:07:09Z</dcterms:created>
  <dcterms:modified xsi:type="dcterms:W3CDTF">2018-09-20T07:11:27Z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