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8.xml" ContentType="application/vnd.openxmlformats-officedocument.presentationml.tags+xml"/>
  <Override PartName="/ppt/notesSlides/notesSlide5.xml" ContentType="application/vnd.openxmlformats-officedocument.presentationml.notesSlide+xml"/>
  <Override PartName="/ppt/comments/comment2.xml" ContentType="application/vnd.openxmlformats-officedocument.presentationml.comment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comments/comment3.xml" ContentType="application/vnd.openxmlformats-officedocument.presentationml.comments+xml"/>
  <Override PartName="/ppt/tags/tag11.xml" ContentType="application/vnd.openxmlformats-officedocument.presentationml.tags+xml"/>
  <Override PartName="/ppt/notesSlides/notesSlide8.xml" ContentType="application/vnd.openxmlformats-officedocument.presentationml.notesSlide+xml"/>
  <Override PartName="/ppt/comments/comment4.xml" ContentType="application/vnd.openxmlformats-officedocument.presentationml.comments+xml"/>
  <Override PartName="/ppt/tags/tag12.xml" ContentType="application/vnd.openxmlformats-officedocument.presentationml.tags+xml"/>
  <Override PartName="/ppt/notesSlides/notesSlide9.xml" ContentType="application/vnd.openxmlformats-officedocument.presentationml.notesSlide+xml"/>
  <Override PartName="/ppt/comments/comment5.xml" ContentType="application/vnd.openxmlformats-officedocument.presentationml.comments+xml"/>
  <Override PartName="/ppt/tags/tag13.xml" ContentType="application/vnd.openxmlformats-officedocument.presentationml.tags+xml"/>
  <Override PartName="/ppt/notesSlides/notesSlide10.xml" ContentType="application/vnd.openxmlformats-officedocument.presentationml.notesSlide+xml"/>
  <Override PartName="/ppt/comments/comment6.xml" ContentType="application/vnd.openxmlformats-officedocument.presentationml.comments+xml"/>
  <Override PartName="/ppt/tags/tag14.xml" ContentType="application/vnd.openxmlformats-officedocument.presentationml.tags+xml"/>
  <Override PartName="/ppt/notesSlides/notesSlide11.xml" ContentType="application/vnd.openxmlformats-officedocument.presentationml.notesSlide+xml"/>
  <Override PartName="/ppt/comments/comment7.xml" ContentType="application/vnd.openxmlformats-officedocument.presentationml.comment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comments/comment8.xml" ContentType="application/vnd.openxmlformats-officedocument.presentationml.comment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comments/comment9.xml" ContentType="application/vnd.openxmlformats-officedocument.presentationml.comments+xml"/>
  <Override PartName="/ppt/tags/tag28.xml" ContentType="application/vnd.openxmlformats-officedocument.presentationml.tags+xml"/>
  <Override PartName="/ppt/notesSlides/notesSlide25.xml" ContentType="application/vnd.openxmlformats-officedocument.presentationml.notesSlide+xml"/>
  <Override PartName="/ppt/comments/comment10.xml" ContentType="application/vnd.openxmlformats-officedocument.presentationml.comments+xml"/>
  <Override PartName="/ppt/tags/tag29.xml" ContentType="application/vnd.openxmlformats-officedocument.presentationml.tags+xml"/>
  <Override PartName="/ppt/notesSlides/notesSlide26.xml" ContentType="application/vnd.openxmlformats-officedocument.presentationml.notesSlide+xml"/>
  <Override PartName="/ppt/comments/comment11.xml" ContentType="application/vnd.openxmlformats-officedocument.presentationml.comments+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1"/>
  </p:notesMasterIdLst>
  <p:sldIdLst>
    <p:sldId id="256" r:id="rId2"/>
    <p:sldId id="309" r:id="rId3"/>
    <p:sldId id="268" r:id="rId4"/>
    <p:sldId id="278" r:id="rId5"/>
    <p:sldId id="525" r:id="rId6"/>
    <p:sldId id="571" r:id="rId7"/>
    <p:sldId id="478" r:id="rId8"/>
    <p:sldId id="526" r:id="rId9"/>
    <p:sldId id="333" r:id="rId10"/>
    <p:sldId id="339" r:id="rId11"/>
    <p:sldId id="550" r:id="rId12"/>
    <p:sldId id="510" r:id="rId13"/>
    <p:sldId id="562" r:id="rId14"/>
    <p:sldId id="574" r:id="rId15"/>
    <p:sldId id="576" r:id="rId16"/>
    <p:sldId id="578" r:id="rId17"/>
    <p:sldId id="583" r:id="rId18"/>
    <p:sldId id="582" r:id="rId19"/>
    <p:sldId id="584" r:id="rId20"/>
    <p:sldId id="585" r:id="rId21"/>
    <p:sldId id="586" r:id="rId22"/>
    <p:sldId id="515" r:id="rId23"/>
    <p:sldId id="579" r:id="rId24"/>
    <p:sldId id="573" r:id="rId25"/>
    <p:sldId id="531" r:id="rId26"/>
    <p:sldId id="575" r:id="rId27"/>
    <p:sldId id="577" r:id="rId28"/>
    <p:sldId id="580" r:id="rId29"/>
    <p:sldId id="581" r:id="rId30"/>
  </p:sldIdLst>
  <p:sldSz cx="10239375" cy="50038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25"/>
            <p14:sldId id="571"/>
            <p14:sldId id="478"/>
            <p14:sldId id="526"/>
            <p14:sldId id="333"/>
            <p14:sldId id="339"/>
            <p14:sldId id="550"/>
            <p14:sldId id="510"/>
            <p14:sldId id="562"/>
            <p14:sldId id="574"/>
            <p14:sldId id="576"/>
            <p14:sldId id="578"/>
            <p14:sldId id="583"/>
            <p14:sldId id="582"/>
            <p14:sldId id="584"/>
            <p14:sldId id="585"/>
            <p14:sldId id="586"/>
          </p14:sldIdLst>
        </p14:section>
        <p14:section name="Appendix" id="{61A5EB1E-5BAC-224D-8F20-5D1D8E086C2B}">
          <p14:sldIdLst>
            <p14:sldId id="515"/>
            <p14:sldId id="579"/>
            <p14:sldId id="573"/>
            <p14:sldId id="531"/>
            <p14:sldId id="575"/>
            <p14:sldId id="577"/>
            <p14:sldId id="580"/>
            <p14:sldId id="58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30"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9"/>
    <p:restoredTop sz="76510" autoAdjust="0"/>
  </p:normalViewPr>
  <p:slideViewPr>
    <p:cSldViewPr snapToGrid="0" snapToObjects="1">
      <p:cViewPr varScale="1">
        <p:scale>
          <a:sx n="119" d="100"/>
          <a:sy n="119" d="100"/>
        </p:scale>
        <p:origin x="7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2T14:58:33.192" idx="70">
    <p:pos x="6101" y="657"/>
    <p:text>Img01</p:text>
    <p:extLst mod="1">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7-20T14:31:50.674" idx="122">
    <p:pos x="5949" y="1359"/>
    <p:text>Relabel as -K(4)</p:text>
    <p:extLst>
      <p:ext uri="{C676402C-5697-4E1C-873F-D02D1690AC5C}">
        <p15:threadingInfo xmlns:p15="http://schemas.microsoft.com/office/powerpoint/2012/main" timeZoneBias="-120"/>
      </p:ext>
    </p:extLst>
  </p:cm>
  <p:cm authorId="1" dt="2018-07-20T14:37:35.318" idx="123">
    <p:pos x="5023" y="1954"/>
    <p:text>Relabel as -K(4)</p:text>
    <p:extLst>
      <p:ext uri="{C676402C-5697-4E1C-873F-D02D1690AC5C}">
        <p15:threadingInfo xmlns:p15="http://schemas.microsoft.com/office/powerpoint/2012/main" timeZoneBias="-120"/>
      </p:ext>
    </p:extLst>
  </p:cm>
  <p:cm authorId="1" dt="2018-07-20T14:38:16.249" idx="124">
    <p:pos x="4375" y="1981"/>
    <p:text>Relabel as -K(3)</p:text>
    <p:extLst>
      <p:ext uri="{C676402C-5697-4E1C-873F-D02D1690AC5C}">
        <p15:threadingInfo xmlns:p15="http://schemas.microsoft.com/office/powerpoint/2012/main" timeZoneBias="-120"/>
      </p:ext>
    </p:extLst>
  </p:cm>
  <p:cm authorId="1" dt="2018-07-20T14:38:45.390" idx="125">
    <p:pos x="3700" y="1972"/>
    <p:text>Relabel as -K(3)</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7-20T14:31:50.674" idx="122">
    <p:pos x="5634" y="1062"/>
    <p:text>Relabel as -K(4)</p:text>
    <p:extLst>
      <p:ext uri="{C676402C-5697-4E1C-873F-D02D1690AC5C}">
        <p15:threadingInfo xmlns:p15="http://schemas.microsoft.com/office/powerpoint/2012/main" timeZoneBias="-120"/>
      </p:ext>
    </p:extLst>
  </p:cm>
  <p:cm authorId="1" dt="2018-07-20T14:37:35.318" idx="123">
    <p:pos x="4897" y="2026"/>
    <p:text>Relabel as -K(4)</p:text>
    <p:extLst>
      <p:ext uri="{C676402C-5697-4E1C-873F-D02D1690AC5C}">
        <p15:threadingInfo xmlns:p15="http://schemas.microsoft.com/office/powerpoint/2012/main" timeZoneBias="-120"/>
      </p:ext>
    </p:extLst>
  </p:cm>
  <p:cm authorId="1" dt="2018-07-20T14:38:16.249" idx="124">
    <p:pos x="4348" y="1603"/>
    <p:text>Relabel as -K(3)</p:text>
    <p:extLst>
      <p:ext uri="{C676402C-5697-4E1C-873F-D02D1690AC5C}">
        <p15:threadingInfo xmlns:p15="http://schemas.microsoft.com/office/powerpoint/2012/main" timeZoneBias="-120"/>
      </p:ext>
    </p:extLst>
  </p:cm>
  <p:cm authorId="1" dt="2018-07-20T14:38:45.390" idx="125">
    <p:pos x="3772" y="1594"/>
    <p:text>Relabel as -K(3)</p:text>
    <p:extLst>
      <p:ext uri="{C676402C-5697-4E1C-873F-D02D1690AC5C}">
        <p15:threadingInfo xmlns:p15="http://schemas.microsoft.com/office/powerpoint/2012/main" timeZoneBias="-120"/>
      </p:ext>
    </p:extLst>
  </p:cm>
  <p:cm authorId="1" dt="2018-07-20T14:45:45.989" idx="127">
    <p:pos x="3754" y="2044"/>
    <p:text>Relabel as -K(2)</p:text>
    <p:extLst>
      <p:ext uri="{C676402C-5697-4E1C-873F-D02D1690AC5C}">
        <p15:threadingInfo xmlns:p15="http://schemas.microsoft.com/office/powerpoint/2012/main" timeZoneBias="-120"/>
      </p:ext>
    </p:extLst>
  </p:cm>
  <p:cm authorId="1" dt="2018-07-20T14:46:09.740" idx="128">
    <p:pos x="4330" y="2062"/>
    <p:text>Relabel as -K(1)</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12T14:58:33.192" idx="70">
    <p:pos x="6101" y="657"/>
    <p:text>Img02</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7-18T09:31:50.544" idx="94">
    <p:pos x="5338" y="1574"/>
    <p:text>Button01</p:text>
    <p:extLst>
      <p:ext uri="{C676402C-5697-4E1C-873F-D02D1690AC5C}">
        <p15:threadingInfo xmlns:p15="http://schemas.microsoft.com/office/powerpoint/2012/main" timeZoneBias="-120"/>
      </p:ext>
    </p:extLst>
  </p:cm>
  <p:cm authorId="1" dt="2018-07-18T09:31:54.500" idx="95">
    <p:pos x="5344" y="2019"/>
    <p:text>Button02</p:text>
    <p:extLst mod="1">
      <p:ext uri="{C676402C-5697-4E1C-873F-D02D1690AC5C}">
        <p15:threadingInfo xmlns:p15="http://schemas.microsoft.com/office/powerpoint/2012/main" timeZoneBias="-120"/>
      </p:ext>
    </p:extLst>
  </p:cm>
  <p:cm authorId="1" dt="2018-07-24T12:58:10.451" idx="130">
    <p:pos x="5360" y="2421"/>
    <p:text>Button03</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5-23T10:47:09.344" idx="21">
    <p:pos x="5464" y="451"/>
    <p:text>Img03</p:text>
    <p:extLst mod="1">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Img04</p:text>
    <p:extLst mod="1">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7-20T14:56:12.646" idx="129">
    <p:pos x="5629" y="2470"/>
    <p:text>Button01</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7-20T08:56:04.064" idx="107">
    <p:pos x="5220" y="346"/>
    <p:text>Img06</p:text>
    <p:extLst mod="1">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7-20T14:40:59.468" idx="126">
    <p:pos x="2863" y="2359"/>
    <p:text>Button01</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7-20T14:31:50.674" idx="122">
    <p:pos x="5949" y="1359"/>
    <p:text>Relabel as -K(4)</p:text>
    <p:extLst>
      <p:ext uri="{C676402C-5697-4E1C-873F-D02D1690AC5C}">
        <p15:threadingInfo xmlns:p15="http://schemas.microsoft.com/office/powerpoint/2012/main" timeZoneBias="-120"/>
      </p:ext>
    </p:extLst>
  </p:cm>
  <p:cm authorId="1" dt="2018-07-20T14:37:35.318" idx="123">
    <p:pos x="5023" y="1954"/>
    <p:text>Relabel as -K(4)</p:text>
    <p:extLst>
      <p:ext uri="{C676402C-5697-4E1C-873F-D02D1690AC5C}">
        <p15:threadingInfo xmlns:p15="http://schemas.microsoft.com/office/powerpoint/2012/main" timeZoneBias="-120"/>
      </p:ext>
    </p:extLst>
  </p:cm>
  <p:cm authorId="1" dt="2018-07-20T14:38:16.249" idx="124">
    <p:pos x="4375" y="1981"/>
    <p:text>Relabel as -K(3)</p:text>
    <p:extLst>
      <p:ext uri="{C676402C-5697-4E1C-873F-D02D1690AC5C}">
        <p15:threadingInfo xmlns:p15="http://schemas.microsoft.com/office/powerpoint/2012/main" timeZoneBias="-120"/>
      </p:ext>
    </p:extLst>
  </p:cm>
  <p:cm authorId="1" dt="2018-07-20T14:38:45.390" idx="125">
    <p:pos x="3700" y="1972"/>
    <p:text>Relabel as -K(3)</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see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play Vid01 (same as 07_03_06 Vid02).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276044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image of an ordinary motor control timer e.g. http://</a:t>
            </a:r>
            <a:r>
              <a:rPr lang="en-US" dirty="0" err="1"/>
              <a:t>voxintech.com</a:t>
            </a:r>
            <a:r>
              <a:rPr lang="en-US" dirty="0"/>
              <a:t>/</a:t>
            </a:r>
            <a:r>
              <a:rPr lang="en-US" dirty="0" err="1"/>
              <a:t>wp</a:t>
            </a:r>
            <a:r>
              <a:rPr lang="en-US" dirty="0"/>
              <a:t>-content/uploads/2017/03/13UDT0-1.jpg</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191610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screenshot of Vid02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2943402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see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Vid03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60814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850710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298798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876147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914088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1931653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1695508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568031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3800344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442314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1199680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2461712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2097515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1244609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255343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153799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image of a real  auto star-delta starter panel e.g. https://4.imimg.com/data4/CE/KA/MY-5442088/motor-starter-control-panel-500x500.jpg</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94459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image of any large motor e.g. https://</a:t>
            </a:r>
            <a:r>
              <a:rPr lang="en-US" dirty="0" err="1"/>
              <a:t>img.tolexokit.com</a:t>
            </a:r>
            <a:r>
              <a:rPr lang="en-US" dirty="0"/>
              <a:t>/media/catalog/product/a/u/automatic-star-delta-starter_3.jpg?resize=1&amp;q=95&amp;w=365&amp;h=365&amp;zc=2</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3390359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 show point 1. On click reveal the next point</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43500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display the following in a popup – “The main contactor is used to connect the motor to the main three phase supply – L1 – A1, L2 – B1 and L3 – C1.”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display the following in a popup – “The star contactor is used to connect the motor in star formation. A2, B2, C2 are connected to one side of the contactor and then these three contacts are connected together on the other side of the contactor.”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 display the following in a popup – “The delta contactor is used to connect the motor in delta formation. A2, B2 and C2 are connected to one side of the contactor and then C2 is connected to B1 on the main contactor as is B2 connected to A1 and A2 connected to C1”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319253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75502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https://</a:t>
            </a:r>
            <a:r>
              <a:rPr lang="en-US" dirty="0" err="1"/>
              <a:t>cdn.pixabay.com</a:t>
            </a:r>
            <a:r>
              <a:rPr lang="en-US" dirty="0"/>
              <a:t>/photo/2016/07/01/22/38/industrial-safety-1492062_960_720.png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923863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01957" y="4333094"/>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omments" Target="../comments/comment5.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tiff"/></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notesSlide" Target="../notesSlides/notesSlide10.xml"/><Relationship Id="rId7" Type="http://schemas.openxmlformats.org/officeDocument/2006/relationships/image" Target="../media/image8.sv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comments" Target="../comments/comment7.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9.tiff"/><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comments" Target="../comments/comment8.xml"/><Relationship Id="rId3" Type="http://schemas.openxmlformats.org/officeDocument/2006/relationships/notesSlide" Target="../notesSlides/notesSlide13.xml"/><Relationship Id="rId7" Type="http://schemas.openxmlformats.org/officeDocument/2006/relationships/image" Target="../media/image8.sv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8.sv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5.xml"/><Relationship Id="rId4" Type="http://schemas.openxmlformats.org/officeDocument/2006/relationships/hyperlink" Target="https://www.youtube.com/watch?v=WajJpWV8yz8"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3.xml"/><Relationship Id="rId7" Type="http://schemas.openxmlformats.org/officeDocument/2006/relationships/image" Target="../media/image21.tiff"/><Relationship Id="rId2" Type="http://schemas.openxmlformats.org/officeDocument/2006/relationships/slideLayout" Target="../slideLayouts/slideLayout12.xml"/><Relationship Id="rId1" Type="http://schemas.openxmlformats.org/officeDocument/2006/relationships/tags" Target="../tags/tag2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tiff"/><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7.xml"/><Relationship Id="rId5" Type="http://schemas.openxmlformats.org/officeDocument/2006/relationships/comments" Target="../comments/comment9.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8.xml"/><Relationship Id="rId5" Type="http://schemas.openxmlformats.org/officeDocument/2006/relationships/comments" Target="../comments/comment10.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9.xml"/><Relationship Id="rId5" Type="http://schemas.openxmlformats.org/officeDocument/2006/relationships/comments" Target="../comments/comment1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comments" Target="../comments/comment1.xml"/><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comments" Target="../comments/comment2.xml"/><Relationship Id="rId4" Type="http://schemas.openxmlformats.org/officeDocument/2006/relationships/image" Target="../media/image2.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comments" Target="../comments/comment3.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omments" Target="../comments/comment4.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Three Phase Motors</a:t>
            </a:r>
          </a:p>
        </p:txBody>
      </p:sp>
      <p:sp>
        <p:nvSpPr>
          <p:cNvPr id="3" name="Subtitle 2"/>
          <p:cNvSpPr>
            <a:spLocks noGrp="1"/>
          </p:cNvSpPr>
          <p:nvPr>
            <p:ph type="subTitle" idx="1"/>
          </p:nvPr>
        </p:nvSpPr>
        <p:spPr/>
        <p:txBody>
          <a:bodyPr>
            <a:normAutofit/>
          </a:bodyPr>
          <a:lstStyle/>
          <a:p>
            <a:pPr algn="l"/>
            <a:r>
              <a:rPr lang="en-GB" sz="2400" dirty="0"/>
              <a:t>Topic 3: Connecting and Starting Three </a:t>
            </a:r>
            <a:r>
              <a:rPr lang="en-GB" sz="2400"/>
              <a:t>Phase Induction Motors</a:t>
            </a:r>
            <a:endParaRPr lang="en-GB" sz="2400" dirty="0"/>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work on a motor,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pic>
        <p:nvPicPr>
          <p:cNvPr id="4" name="Picture 3">
            <a:extLst>
              <a:ext uri="{FF2B5EF4-FFF2-40B4-BE49-F238E27FC236}">
                <a16:creationId xmlns:a16="http://schemas.microsoft.com/office/drawing/2014/main" id="{0A8EAF3A-A817-5141-983F-8DC8C5647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0426" y="890832"/>
            <a:ext cx="3034512" cy="2694017"/>
          </a:xfrm>
          <a:prstGeom prst="rect">
            <a:avLst/>
          </a:prstGeom>
        </p:spPr>
      </p:pic>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3284" y="2429411"/>
            <a:ext cx="854046" cy="854046"/>
          </a:xfrm>
          <a:prstGeom prst="rect">
            <a:avLst/>
          </a:prstGeom>
        </p:spPr>
      </p:pic>
    </p:spTree>
    <p:custDataLst>
      <p:tags r:id="rId1"/>
    </p:custDataLst>
    <p:extLst>
      <p:ext uri="{BB962C8B-B14F-4D97-AF65-F5344CB8AC3E}">
        <p14:creationId xmlns:p14="http://schemas.microsoft.com/office/powerpoint/2010/main" val="2416354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Review the main circuit</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96639" y="2175548"/>
            <a:ext cx="4032574" cy="2677656"/>
          </a:xfrm>
          <a:prstGeom prst="rect">
            <a:avLst/>
          </a:prstGeom>
          <a:solidFill>
            <a:schemeClr val="tx2">
              <a:lumMod val="40000"/>
              <a:lumOff val="60000"/>
            </a:schemeClr>
          </a:solidFill>
        </p:spPr>
        <p:txBody>
          <a:bodyPr wrap="square" rtlCol="0">
            <a:spAutoFit/>
          </a:bodyPr>
          <a:lstStyle/>
          <a:p>
            <a:r>
              <a:rPr lang="en-ZA" sz="2400" i="1" dirty="0"/>
              <a:t>Click on the image to see how the main circuit is wired. If you need a more detailed reminder, watch the video to see how to wire up the main circuit for the start-delta starter.</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2594" y="2152499"/>
            <a:ext cx="854046" cy="854046"/>
          </a:xfrm>
          <a:prstGeom prst="rect">
            <a:avLst/>
          </a:prstGeom>
        </p:spPr>
      </p:pic>
      <p:sp>
        <p:nvSpPr>
          <p:cNvPr id="4" name="TextBox 3">
            <a:extLst>
              <a:ext uri="{FF2B5EF4-FFF2-40B4-BE49-F238E27FC236}">
                <a16:creationId xmlns:a16="http://schemas.microsoft.com/office/drawing/2014/main" id="{915E4486-AD74-E146-A710-C57AE0F83187}"/>
              </a:ext>
            </a:extLst>
          </p:cNvPr>
          <p:cNvSpPr txBox="1"/>
          <p:nvPr/>
        </p:nvSpPr>
        <p:spPr>
          <a:xfrm>
            <a:off x="1096640" y="1169102"/>
            <a:ext cx="7672757" cy="830997"/>
          </a:xfrm>
          <a:prstGeom prst="rect">
            <a:avLst/>
          </a:prstGeom>
          <a:noFill/>
        </p:spPr>
        <p:txBody>
          <a:bodyPr wrap="square" rtlCol="0">
            <a:spAutoFit/>
          </a:bodyPr>
          <a:lstStyle/>
          <a:p>
            <a:r>
              <a:rPr lang="en-ZA" sz="2400" dirty="0"/>
              <a:t>Take a moment to remind yourself how the main circuit is wired.</a:t>
            </a:r>
          </a:p>
        </p:txBody>
      </p:sp>
      <p:sp>
        <p:nvSpPr>
          <p:cNvPr id="8" name="Rectangle 7">
            <a:extLst>
              <a:ext uri="{FF2B5EF4-FFF2-40B4-BE49-F238E27FC236}">
                <a16:creationId xmlns:a16="http://schemas.microsoft.com/office/drawing/2014/main" id="{D92935AF-E8F3-4B4B-A9CB-C8417B7B36B2}"/>
              </a:ext>
            </a:extLst>
          </p:cNvPr>
          <p:cNvSpPr/>
          <p:nvPr/>
        </p:nvSpPr>
        <p:spPr>
          <a:xfrm>
            <a:off x="5436634" y="1642476"/>
            <a:ext cx="3831696" cy="2215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
        <p:nvSpPr>
          <p:cNvPr id="7" name="Rounded Rectangle 6">
            <a:extLst>
              <a:ext uri="{FF2B5EF4-FFF2-40B4-BE49-F238E27FC236}">
                <a16:creationId xmlns:a16="http://schemas.microsoft.com/office/drawing/2014/main" id="{CABCCC17-2401-BE4A-8AA0-C8E32EE083B1}"/>
              </a:ext>
            </a:extLst>
          </p:cNvPr>
          <p:cNvSpPr/>
          <p:nvPr/>
        </p:nvSpPr>
        <p:spPr>
          <a:xfrm>
            <a:off x="5482216" y="3989853"/>
            <a:ext cx="3786114" cy="8633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how the main circuit is wired</a:t>
            </a:r>
          </a:p>
        </p:txBody>
      </p:sp>
      <p:pic>
        <p:nvPicPr>
          <p:cNvPr id="9" name="Graphic 8" descr="Magnifying glass">
            <a:extLst>
              <a:ext uri="{FF2B5EF4-FFF2-40B4-BE49-F238E27FC236}">
                <a16:creationId xmlns:a16="http://schemas.microsoft.com/office/drawing/2014/main" id="{B3761369-F2AF-434F-9B7D-7BF7833D15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36634" y="1663865"/>
            <a:ext cx="498475" cy="498475"/>
          </a:xfrm>
          <a:prstGeom prst="rect">
            <a:avLst/>
          </a:prstGeom>
        </p:spPr>
      </p:pic>
    </p:spTree>
    <p:custDataLst>
      <p:tags r:id="rId1"/>
    </p:custDataLst>
    <p:extLst>
      <p:ext uri="{BB962C8B-B14F-4D97-AF65-F5344CB8AC3E}">
        <p14:creationId xmlns:p14="http://schemas.microsoft.com/office/powerpoint/2010/main" val="204529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control circuit?</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29" y="1233577"/>
            <a:ext cx="5188195" cy="2677656"/>
          </a:xfrm>
          <a:prstGeom prst="rect">
            <a:avLst/>
          </a:prstGeom>
          <a:noFill/>
        </p:spPr>
        <p:txBody>
          <a:bodyPr wrap="square" rtlCol="0">
            <a:spAutoFit/>
          </a:bodyPr>
          <a:lstStyle/>
          <a:p>
            <a:pPr algn="just"/>
            <a:r>
              <a:rPr lang="en-GB" sz="2400" dirty="0"/>
              <a:t>In order to have the motor switch from star to delta configuration automatically, we need to use a timer to make this switch between contactors happen.</a:t>
            </a:r>
          </a:p>
          <a:p>
            <a:pPr algn="just"/>
            <a:endParaRPr lang="en-GB" sz="2400" dirty="0"/>
          </a:p>
          <a:p>
            <a:pPr algn="just"/>
            <a:r>
              <a:rPr lang="en-GB" sz="2400" dirty="0"/>
              <a:t>Remember we used timers to create automatic sequence starters?</a:t>
            </a:r>
          </a:p>
        </p:txBody>
      </p:sp>
      <p:sp>
        <p:nvSpPr>
          <p:cNvPr id="15" name="Content Placeholder 2">
            <a:extLst>
              <a:ext uri="{FF2B5EF4-FFF2-40B4-BE49-F238E27FC236}">
                <a16:creationId xmlns:a16="http://schemas.microsoft.com/office/drawing/2014/main" id="{3D5D9436-3295-4348-8CC0-3299BB95B353}"/>
              </a:ext>
            </a:extLst>
          </p:cNvPr>
          <p:cNvSpPr>
            <a:spLocks noGrp="1"/>
          </p:cNvSpPr>
          <p:nvPr>
            <p:ph idx="1"/>
          </p:nvPr>
        </p:nvSpPr>
        <p:spPr>
          <a:xfrm>
            <a:off x="1062619" y="4063550"/>
            <a:ext cx="8115887" cy="719934"/>
          </a:xfrm>
          <a:solidFill>
            <a:schemeClr val="tx2">
              <a:lumMod val="40000"/>
              <a:lumOff val="60000"/>
            </a:schemeClr>
          </a:solidFill>
        </p:spPr>
        <p:txBody>
          <a:bodyPr lIns="90000">
            <a:noAutofit/>
          </a:bodyPr>
          <a:lstStyle/>
          <a:p>
            <a:pPr marL="0" indent="0" algn="just">
              <a:buNone/>
            </a:pPr>
            <a:r>
              <a:rPr lang="en-GB" sz="2400" i="1" dirty="0"/>
              <a:t>Try and design the automatic star-delta starter control circuit. There are a few possible configurations.</a:t>
            </a:r>
          </a:p>
        </p:txBody>
      </p:sp>
      <p:pic>
        <p:nvPicPr>
          <p:cNvPr id="16" name="Graphic 15" descr="User">
            <a:extLst>
              <a:ext uri="{FF2B5EF4-FFF2-40B4-BE49-F238E27FC236}">
                <a16:creationId xmlns:a16="http://schemas.microsoft.com/office/drawing/2014/main" id="{D1A9DA6F-9D8C-F04B-BDD9-7FE86B9BC30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998449"/>
            <a:ext cx="854046" cy="854046"/>
          </a:xfrm>
          <a:prstGeom prst="rect">
            <a:avLst/>
          </a:prstGeom>
        </p:spPr>
      </p:pic>
      <p:pic>
        <p:nvPicPr>
          <p:cNvPr id="3" name="Picture 2">
            <a:extLst>
              <a:ext uri="{FF2B5EF4-FFF2-40B4-BE49-F238E27FC236}">
                <a16:creationId xmlns:a16="http://schemas.microsoft.com/office/drawing/2014/main" id="{56F8DBA1-0DE0-AF49-AF7F-070ECD76632C}"/>
              </a:ext>
            </a:extLst>
          </p:cNvPr>
          <p:cNvPicPr>
            <a:picLocks noChangeAspect="1"/>
          </p:cNvPicPr>
          <p:nvPr/>
        </p:nvPicPr>
        <p:blipFill>
          <a:blip r:embed="rId6"/>
          <a:stretch>
            <a:fillRect/>
          </a:stretch>
        </p:blipFill>
        <p:spPr>
          <a:xfrm>
            <a:off x="6961942" y="343367"/>
            <a:ext cx="1768146" cy="3567866"/>
          </a:xfrm>
          <a:prstGeom prst="rect">
            <a:avLst/>
          </a:prstGeom>
        </p:spPr>
      </p:pic>
    </p:spTree>
    <p:custDataLst>
      <p:tags r:id="rId1"/>
    </p:custDataLst>
    <p:extLst>
      <p:ext uri="{BB962C8B-B14F-4D97-AF65-F5344CB8AC3E}">
        <p14:creationId xmlns:p14="http://schemas.microsoft.com/office/powerpoint/2010/main" val="2040867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wire an automatic star-delta starter?</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Did you manage to design the automatic starter? See how your design compares to this one.</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0" y="2872564"/>
            <a:ext cx="4103607" cy="1200329"/>
          </a:xfrm>
          <a:prstGeom prst="rect">
            <a:avLst/>
          </a:prstGeom>
          <a:solidFill>
            <a:schemeClr val="tx2">
              <a:lumMod val="40000"/>
              <a:lumOff val="60000"/>
            </a:schemeClr>
          </a:solidFill>
        </p:spPr>
        <p:txBody>
          <a:bodyPr wrap="square" rtlCol="0">
            <a:spAutoFit/>
          </a:bodyPr>
          <a:lstStyle/>
          <a:p>
            <a:pPr algn="just"/>
            <a:r>
              <a:rPr lang="en-GB" sz="2400" i="1" dirty="0"/>
              <a:t>Watch the video showing how to wire an automatic star-delta starter and how it works.</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849515"/>
            <a:ext cx="854046" cy="854046"/>
          </a:xfrm>
          <a:prstGeom prst="rect">
            <a:avLst/>
          </a:prstGeom>
        </p:spPr>
      </p:pic>
      <p:sp>
        <p:nvSpPr>
          <p:cNvPr id="9" name="Rectangle 8">
            <a:extLst>
              <a:ext uri="{FF2B5EF4-FFF2-40B4-BE49-F238E27FC236}">
                <a16:creationId xmlns:a16="http://schemas.microsoft.com/office/drawing/2014/main" id="{50D859FB-7F27-2647-AAA2-C484367EF79C}"/>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Img07</a:t>
            </a:r>
          </a:p>
        </p:txBody>
      </p:sp>
    </p:spTree>
    <p:custDataLst>
      <p:tags r:id="rId1"/>
    </p:custDataLst>
    <p:extLst>
      <p:ext uri="{BB962C8B-B14F-4D97-AF65-F5344CB8AC3E}">
        <p14:creationId xmlns:p14="http://schemas.microsoft.com/office/powerpoint/2010/main" val="2648309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Another configuration</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830997"/>
          </a:xfrm>
          <a:prstGeom prst="rect">
            <a:avLst/>
          </a:prstGeom>
          <a:noFill/>
        </p:spPr>
        <p:txBody>
          <a:bodyPr wrap="square" rtlCol="0">
            <a:spAutoFit/>
          </a:bodyPr>
          <a:lstStyle/>
          <a:p>
            <a:pPr algn="just"/>
            <a:r>
              <a:rPr lang="en-GB" sz="2400" dirty="0"/>
              <a:t>Here is another configuration of the same starter.</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0" y="2200747"/>
            <a:ext cx="4103607" cy="1569660"/>
          </a:xfrm>
          <a:prstGeom prst="rect">
            <a:avLst/>
          </a:prstGeom>
          <a:solidFill>
            <a:schemeClr val="tx2">
              <a:lumMod val="40000"/>
              <a:lumOff val="60000"/>
            </a:schemeClr>
          </a:solidFill>
        </p:spPr>
        <p:txBody>
          <a:bodyPr wrap="square" rtlCol="0">
            <a:spAutoFit/>
          </a:bodyPr>
          <a:lstStyle/>
          <a:p>
            <a:pPr algn="just"/>
            <a:r>
              <a:rPr lang="en-GB" sz="2400" i="1" dirty="0"/>
              <a:t>Click on the image to see the circuit full screen and then click on the button to watch a video explaining how it works.</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177698"/>
            <a:ext cx="854046" cy="854046"/>
          </a:xfrm>
          <a:prstGeom prst="rect">
            <a:avLst/>
          </a:prstGeom>
        </p:spPr>
      </p:pic>
      <p:sp>
        <p:nvSpPr>
          <p:cNvPr id="9" name="Rectangle 8">
            <a:extLst>
              <a:ext uri="{FF2B5EF4-FFF2-40B4-BE49-F238E27FC236}">
                <a16:creationId xmlns:a16="http://schemas.microsoft.com/office/drawing/2014/main" id="{50D859FB-7F27-2647-AAA2-C484367EF79C}"/>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Img08</a:t>
            </a:r>
          </a:p>
        </p:txBody>
      </p:sp>
      <p:sp>
        <p:nvSpPr>
          <p:cNvPr id="8" name="Rounded Rectangle 7">
            <a:extLst>
              <a:ext uri="{FF2B5EF4-FFF2-40B4-BE49-F238E27FC236}">
                <a16:creationId xmlns:a16="http://schemas.microsoft.com/office/drawing/2014/main" id="{99496633-94A3-3446-989E-F17E764B9123}"/>
              </a:ext>
            </a:extLst>
          </p:cNvPr>
          <p:cNvSpPr/>
          <p:nvPr/>
        </p:nvSpPr>
        <p:spPr>
          <a:xfrm>
            <a:off x="1025718" y="3911931"/>
            <a:ext cx="3786114" cy="8633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how the circuit works</a:t>
            </a:r>
          </a:p>
        </p:txBody>
      </p:sp>
      <p:pic>
        <p:nvPicPr>
          <p:cNvPr id="5" name="Graphic 4" descr="Magnifying glass">
            <a:extLst>
              <a:ext uri="{FF2B5EF4-FFF2-40B4-BE49-F238E27FC236}">
                <a16:creationId xmlns:a16="http://schemas.microsoft.com/office/drawing/2014/main" id="{CCD8F860-040C-2D4B-95FE-807AC89CBE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20650" y="1262617"/>
            <a:ext cx="498475" cy="498475"/>
          </a:xfrm>
          <a:prstGeom prst="rect">
            <a:avLst/>
          </a:prstGeom>
        </p:spPr>
      </p:pic>
    </p:spTree>
    <p:custDataLst>
      <p:tags r:id="rId1"/>
    </p:custDataLst>
    <p:extLst>
      <p:ext uri="{BB962C8B-B14F-4D97-AF65-F5344CB8AC3E}">
        <p14:creationId xmlns:p14="http://schemas.microsoft.com/office/powerpoint/2010/main" val="1795756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Additional interlocks</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938992"/>
          </a:xfrm>
          <a:prstGeom prst="rect">
            <a:avLst/>
          </a:prstGeom>
          <a:noFill/>
        </p:spPr>
        <p:txBody>
          <a:bodyPr wrap="square" rtlCol="0">
            <a:spAutoFit/>
          </a:bodyPr>
          <a:lstStyle/>
          <a:p>
            <a:pPr algn="just"/>
            <a:r>
              <a:rPr lang="en-GB" sz="2400" dirty="0"/>
              <a:t>Here is another configuration of the same starter, this time with additional interlocks between the star and delta contacts.</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0" y="3200879"/>
            <a:ext cx="4103607" cy="830997"/>
          </a:xfrm>
          <a:prstGeom prst="rect">
            <a:avLst/>
          </a:prstGeom>
          <a:solidFill>
            <a:schemeClr val="tx2">
              <a:lumMod val="40000"/>
              <a:lumOff val="60000"/>
            </a:schemeClr>
          </a:solidFill>
        </p:spPr>
        <p:txBody>
          <a:bodyPr wrap="square" rtlCol="0">
            <a:spAutoFit/>
          </a:bodyPr>
          <a:lstStyle/>
          <a:p>
            <a:pPr algn="just"/>
            <a:r>
              <a:rPr lang="en-GB" sz="2400" i="1" dirty="0"/>
              <a:t>Click on the image to see the circuit full screen.</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177830"/>
            <a:ext cx="854046" cy="854046"/>
          </a:xfrm>
          <a:prstGeom prst="rect">
            <a:avLst/>
          </a:prstGeom>
        </p:spPr>
      </p:pic>
      <p:sp>
        <p:nvSpPr>
          <p:cNvPr id="9" name="Rectangle 8">
            <a:extLst>
              <a:ext uri="{FF2B5EF4-FFF2-40B4-BE49-F238E27FC236}">
                <a16:creationId xmlns:a16="http://schemas.microsoft.com/office/drawing/2014/main" id="{50D859FB-7F27-2647-AAA2-C484367EF79C}"/>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t>
            </a:r>
          </a:p>
        </p:txBody>
      </p:sp>
      <p:pic>
        <p:nvPicPr>
          <p:cNvPr id="10" name="Graphic 9" descr="Magnifying glass">
            <a:extLst>
              <a:ext uri="{FF2B5EF4-FFF2-40B4-BE49-F238E27FC236}">
                <a16:creationId xmlns:a16="http://schemas.microsoft.com/office/drawing/2014/main" id="{57E6E8C7-534F-9A4C-AD3B-07A70D9915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20650" y="1262617"/>
            <a:ext cx="498475" cy="498475"/>
          </a:xfrm>
          <a:prstGeom prst="rect">
            <a:avLst/>
          </a:prstGeom>
        </p:spPr>
      </p:pic>
    </p:spTree>
    <p:custDataLst>
      <p:tags r:id="rId1"/>
    </p:custDataLst>
    <p:extLst>
      <p:ext uri="{BB962C8B-B14F-4D97-AF65-F5344CB8AC3E}">
        <p14:creationId xmlns:p14="http://schemas.microsoft.com/office/powerpoint/2010/main" val="576812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Remember current in delta connections?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3451138"/>
              </a:xfrm>
              <a:prstGeom prst="rect">
                <a:avLst/>
              </a:prstGeom>
              <a:noFill/>
            </p:spPr>
            <p:txBody>
              <a:bodyPr wrap="square" rtlCol="0">
                <a:spAutoFit/>
              </a:bodyPr>
              <a:lstStyle/>
              <a:p>
                <a:pPr algn="just"/>
                <a:r>
                  <a:rPr lang="en-GB" sz="2400" dirty="0"/>
                  <a:t>Remember in the last unit we said that in delta connection Line Current (I</a:t>
                </a:r>
                <a:r>
                  <a:rPr lang="en-GB" sz="2400" baseline="-25000" dirty="0"/>
                  <a:t>L</a:t>
                </a:r>
                <a:r>
                  <a:rPr lang="en-GB" sz="2400" dirty="0"/>
                  <a:t>) was equal to </a:t>
                </a:r>
                <a14:m>
                  <m:oMath xmlns:m="http://schemas.openxmlformats.org/officeDocument/2006/math">
                    <m:rad>
                      <m:radPr>
                        <m:degHide m:val="on"/>
                        <m:ctrlPr>
                          <a:rPr lang="en-GB" sz="2400" i="1">
                            <a:latin typeface="Cambria Math" panose="02040503050406030204" pitchFamily="18" charset="0"/>
                          </a:rPr>
                        </m:ctrlPr>
                      </m:radPr>
                      <m:deg/>
                      <m:e>
                        <m:r>
                          <a:rPr lang="en-US" sz="2400" i="1">
                            <a:latin typeface="Cambria Math" panose="02040503050406030204" pitchFamily="18" charset="0"/>
                          </a:rPr>
                          <m:t>3</m:t>
                        </m:r>
                      </m:e>
                    </m:rad>
                    <m:r>
                      <a:rPr lang="en-GB" sz="2400" i="1">
                        <a:latin typeface="Cambria Math" panose="02040503050406030204" pitchFamily="18" charset="0"/>
                        <a:ea typeface="Cambria Math" panose="02040503050406030204" pitchFamily="18" charset="0"/>
                      </a:rPr>
                      <m:t>×</m:t>
                    </m:r>
                  </m:oMath>
                </a14:m>
                <a:r>
                  <a:rPr lang="en-GB" sz="2400" dirty="0"/>
                  <a:t> the Phase Current (I</a:t>
                </a:r>
                <a:r>
                  <a:rPr lang="en-GB" sz="2400" baseline="-25000" dirty="0"/>
                  <a:t>P</a:t>
                </a:r>
                <a:r>
                  <a:rPr lang="en-GB" sz="2400" dirty="0"/>
                  <a:t>)?</a:t>
                </a:r>
              </a:p>
              <a:p>
                <a:pPr algn="just"/>
                <a:endParaRPr lang="en-GB" sz="2400" dirty="0"/>
              </a:p>
              <a:p>
                <a:pPr algn="just"/>
                <a:r>
                  <a:rPr lang="en-GB" sz="2400" dirty="0"/>
                  <a:t>In a star-delta starter, the current in line is going to be greater than the current in phase.</a:t>
                </a:r>
              </a:p>
            </p:txBody>
          </p:sp>
        </mc:Choice>
        <mc:Fallback xmlns="">
          <p:sp>
            <p:nvSpPr>
              <p:cNvPr id="7" name="TextBox 6">
                <a:extLst>
                  <a:ext uri="{FF2B5EF4-FFF2-40B4-BE49-F238E27FC236}">
                    <a16:creationId xmlns:a16="http://schemas.microsoft.com/office/drawing/2014/main" id="{F3D9947C-CF4B-B54C-9DCF-7BE7D91EB3E6}"/>
                  </a:ext>
                </a:extLst>
              </p:cNvPr>
              <p:cNvSpPr txBox="1">
                <a:spLocks noRot="1" noChangeAspect="1" noMove="1" noResize="1" noEditPoints="1" noAdjustHandles="1" noChangeArrowheads="1" noChangeShapeType="1" noTextEdit="1"/>
              </p:cNvSpPr>
              <p:nvPr/>
            </p:nvSpPr>
            <p:spPr>
              <a:xfrm>
                <a:off x="1057330" y="1233577"/>
                <a:ext cx="4103607" cy="3451138"/>
              </a:xfrm>
              <a:prstGeom prst="rect">
                <a:avLst/>
              </a:prstGeom>
              <a:blipFill>
                <a:blip r:embed="rId4"/>
                <a:stretch>
                  <a:fillRect l="-2160" t="-1099" r="-2160" b="-29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10B2AC1-CAC4-1643-9877-B5A3E3FFA663}"/>
                  </a:ext>
                </a:extLst>
              </p:cNvPr>
              <p:cNvSpPr txBox="1"/>
              <p:nvPr/>
            </p:nvSpPr>
            <p:spPr>
              <a:xfrm>
                <a:off x="5922168" y="1519809"/>
                <a:ext cx="3916265" cy="10320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6000" i="1" smtClean="0">
                              <a:latin typeface="Cambria Math" panose="02040503050406030204" pitchFamily="18" charset="0"/>
                            </a:rPr>
                          </m:ctrlPr>
                        </m:sSubPr>
                        <m:e>
                          <m:r>
                            <a:rPr lang="en-US" sz="6000" b="0" i="1" smtClean="0">
                              <a:latin typeface="Cambria Math" panose="02040503050406030204" pitchFamily="18" charset="0"/>
                            </a:rPr>
                            <m:t>𝐼</m:t>
                          </m:r>
                        </m:e>
                        <m:sub>
                          <m:r>
                            <a:rPr lang="en-US" sz="6000" b="0" i="1" smtClean="0">
                              <a:latin typeface="Cambria Math" panose="02040503050406030204" pitchFamily="18" charset="0"/>
                            </a:rPr>
                            <m:t>𝐿</m:t>
                          </m:r>
                        </m:sub>
                      </m:sSub>
                      <m:r>
                        <a:rPr lang="en-US" sz="6000" b="0" i="1" smtClean="0">
                          <a:latin typeface="Cambria Math" panose="02040503050406030204" pitchFamily="18" charset="0"/>
                        </a:rPr>
                        <m:t>=</m:t>
                      </m:r>
                      <m:rad>
                        <m:radPr>
                          <m:degHide m:val="on"/>
                          <m:ctrlPr>
                            <a:rPr lang="en-US" sz="6000" b="0" i="1" smtClean="0">
                              <a:latin typeface="Cambria Math" panose="02040503050406030204" pitchFamily="18" charset="0"/>
                            </a:rPr>
                          </m:ctrlPr>
                        </m:radPr>
                        <m:deg/>
                        <m:e>
                          <m:r>
                            <a:rPr lang="en-US" sz="6000" b="0" i="1" smtClean="0">
                              <a:latin typeface="Cambria Math" panose="02040503050406030204" pitchFamily="18" charset="0"/>
                            </a:rPr>
                            <m:t>3</m:t>
                          </m:r>
                        </m:e>
                      </m:rad>
                      <m:r>
                        <a:rPr lang="en-US" sz="6000" b="0" i="1" smtClean="0">
                          <a:latin typeface="Cambria Math" panose="02040503050406030204" pitchFamily="18" charset="0"/>
                          <a:ea typeface="Cambria Math" panose="02040503050406030204" pitchFamily="18" charset="0"/>
                        </a:rPr>
                        <m:t>×</m:t>
                      </m:r>
                      <m:sSub>
                        <m:sSubPr>
                          <m:ctrlPr>
                            <a:rPr lang="en-US" sz="6000" b="0" i="1" smtClean="0">
                              <a:latin typeface="Cambria Math" panose="02040503050406030204" pitchFamily="18" charset="0"/>
                              <a:ea typeface="Cambria Math" panose="02040503050406030204" pitchFamily="18" charset="0"/>
                            </a:rPr>
                          </m:ctrlPr>
                        </m:sSubPr>
                        <m:e>
                          <m:r>
                            <a:rPr lang="en-US" sz="6000" b="0" i="1" smtClean="0">
                              <a:latin typeface="Cambria Math" panose="02040503050406030204" pitchFamily="18" charset="0"/>
                              <a:ea typeface="Cambria Math" panose="02040503050406030204" pitchFamily="18" charset="0"/>
                            </a:rPr>
                            <m:t>𝐼</m:t>
                          </m:r>
                        </m:e>
                        <m:sub>
                          <m:r>
                            <a:rPr lang="en-US" sz="6000" b="0" i="1" smtClean="0">
                              <a:latin typeface="Cambria Math" panose="02040503050406030204" pitchFamily="18" charset="0"/>
                              <a:ea typeface="Cambria Math" panose="02040503050406030204" pitchFamily="18" charset="0"/>
                            </a:rPr>
                            <m:t>𝑃</m:t>
                          </m:r>
                        </m:sub>
                      </m:sSub>
                    </m:oMath>
                  </m:oMathPara>
                </a14:m>
                <a:endParaRPr lang="en-GB" sz="2800" dirty="0"/>
              </a:p>
            </p:txBody>
          </p:sp>
        </mc:Choice>
        <mc:Fallback xmlns="">
          <p:sp>
            <p:nvSpPr>
              <p:cNvPr id="3" name="TextBox 2">
                <a:extLst>
                  <a:ext uri="{FF2B5EF4-FFF2-40B4-BE49-F238E27FC236}">
                    <a16:creationId xmlns:a16="http://schemas.microsoft.com/office/drawing/2014/main" id="{510B2AC1-CAC4-1643-9877-B5A3E3FFA663}"/>
                  </a:ext>
                </a:extLst>
              </p:cNvPr>
              <p:cNvSpPr txBox="1">
                <a:spLocks noRot="1" noChangeAspect="1" noMove="1" noResize="1" noEditPoints="1" noAdjustHandles="1" noChangeArrowheads="1" noChangeShapeType="1" noTextEdit="1"/>
              </p:cNvSpPr>
              <p:nvPr/>
            </p:nvSpPr>
            <p:spPr>
              <a:xfrm>
                <a:off x="5922168" y="1519809"/>
                <a:ext cx="3916265" cy="1032014"/>
              </a:xfrm>
              <a:prstGeom prst="rect">
                <a:avLst/>
              </a:prstGeom>
              <a:blipFill>
                <a:blip r:embed="rId5"/>
                <a:stretch>
                  <a:fillRect l="-3548" r="-645" b="-12346"/>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249307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Overload relays in line?</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3416320"/>
          </a:xfrm>
          <a:prstGeom prst="rect">
            <a:avLst/>
          </a:prstGeom>
          <a:noFill/>
        </p:spPr>
        <p:txBody>
          <a:bodyPr wrap="square" rtlCol="0">
            <a:spAutoFit/>
          </a:bodyPr>
          <a:lstStyle/>
          <a:p>
            <a:pPr algn="just"/>
            <a:r>
              <a:rPr lang="en-GB" sz="2400" dirty="0"/>
              <a:t>Earlier, when we reviewed the main circuit, you might have noticed that the overload relay was placed </a:t>
            </a:r>
            <a:r>
              <a:rPr lang="en-GB" sz="2400" b="1" dirty="0"/>
              <a:t>BEFORE</a:t>
            </a:r>
            <a:r>
              <a:rPr lang="en-GB" sz="2400" dirty="0"/>
              <a:t> the split or junction with the delta contactor. This means that the relay is </a:t>
            </a:r>
            <a:r>
              <a:rPr lang="en-GB" sz="2400" b="1" dirty="0"/>
              <a:t>IN LINE </a:t>
            </a:r>
            <a:r>
              <a:rPr lang="en-GB" sz="2400" dirty="0"/>
              <a:t>and must be set to the motor’s normal full load current.</a:t>
            </a:r>
          </a:p>
        </p:txBody>
      </p:sp>
      <p:sp>
        <p:nvSpPr>
          <p:cNvPr id="9" name="Rectangle 8">
            <a:extLst>
              <a:ext uri="{FF2B5EF4-FFF2-40B4-BE49-F238E27FC236}">
                <a16:creationId xmlns:a16="http://schemas.microsoft.com/office/drawing/2014/main" id="{50D859FB-7F27-2647-AAA2-C484367EF79C}"/>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Img10</a:t>
            </a:r>
          </a:p>
        </p:txBody>
      </p:sp>
      <p:pic>
        <p:nvPicPr>
          <p:cNvPr id="10" name="Graphic 9" descr="Magnifying glass">
            <a:extLst>
              <a:ext uri="{FF2B5EF4-FFF2-40B4-BE49-F238E27FC236}">
                <a16:creationId xmlns:a16="http://schemas.microsoft.com/office/drawing/2014/main" id="{57E6E8C7-534F-9A4C-AD3B-07A70D9915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0650" y="1262617"/>
            <a:ext cx="498475" cy="498475"/>
          </a:xfrm>
          <a:prstGeom prst="rect">
            <a:avLst/>
          </a:prstGeom>
        </p:spPr>
      </p:pic>
    </p:spTree>
    <p:custDataLst>
      <p:tags r:id="rId1"/>
    </p:custDataLst>
    <p:extLst>
      <p:ext uri="{BB962C8B-B14F-4D97-AF65-F5344CB8AC3E}">
        <p14:creationId xmlns:p14="http://schemas.microsoft.com/office/powerpoint/2010/main" val="1459110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Overload relays in phase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2494016"/>
              </a:xfrm>
              <a:prstGeom prst="rect">
                <a:avLst/>
              </a:prstGeom>
              <a:noFill/>
            </p:spPr>
            <p:txBody>
              <a:bodyPr wrap="square" rtlCol="0">
                <a:spAutoFit/>
              </a:bodyPr>
              <a:lstStyle/>
              <a:p>
                <a:pPr algn="just"/>
                <a:r>
                  <a:rPr lang="en-GB" sz="2400" dirty="0"/>
                  <a:t>However, if we place the overload relay </a:t>
                </a:r>
                <a:r>
                  <a:rPr lang="en-GB" sz="2400" b="1" dirty="0"/>
                  <a:t>AFTER</a:t>
                </a:r>
                <a:r>
                  <a:rPr lang="en-GB" sz="2400" dirty="0"/>
                  <a:t> the delta contactor split or junction, the relay will be IN PHASE and must be set to </a:t>
                </a:r>
                <a14:m>
                  <m:oMath xmlns:m="http://schemas.openxmlformats.org/officeDocument/2006/math">
                    <m:f>
                      <m:fPr>
                        <m:ctrlPr>
                          <a:rPr lang="en-GB" sz="2400" i="1" smtClean="0">
                            <a:latin typeface="Cambria Math" panose="02040503050406030204" pitchFamily="18" charset="0"/>
                          </a:rPr>
                        </m:ctrlPr>
                      </m:fPr>
                      <m:num>
                        <m:r>
                          <a:rPr lang="en-US" sz="2400" b="0" i="1" smtClean="0">
                            <a:latin typeface="Cambria Math" panose="02040503050406030204" pitchFamily="18" charset="0"/>
                          </a:rPr>
                          <m:t>1</m:t>
                        </m:r>
                      </m:num>
                      <m:den>
                        <m:rad>
                          <m:radPr>
                            <m:degHide m:val="on"/>
                            <m:ctrlPr>
                              <a:rPr lang="en-GB" sz="2400" i="1" smtClean="0">
                                <a:latin typeface="Cambria Math" panose="02040503050406030204" pitchFamily="18" charset="0"/>
                              </a:rPr>
                            </m:ctrlPr>
                          </m:radPr>
                          <m:deg/>
                          <m:e>
                            <m:r>
                              <a:rPr lang="en-US" sz="2400" b="0" i="1" smtClean="0">
                                <a:latin typeface="Cambria Math" panose="02040503050406030204" pitchFamily="18" charset="0"/>
                              </a:rPr>
                              <m:t>3</m:t>
                            </m:r>
                          </m:e>
                        </m:rad>
                      </m:den>
                    </m:f>
                    <m:r>
                      <a:rPr lang="en-GB"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oMath>
                </a14:m>
                <a:r>
                  <a:rPr lang="en-GB" sz="2400" dirty="0"/>
                  <a:t>the motor’s normal full load current.</a:t>
                </a:r>
              </a:p>
            </p:txBody>
          </p:sp>
        </mc:Choice>
        <mc:Fallback xmlns="">
          <p:sp>
            <p:nvSpPr>
              <p:cNvPr id="7" name="TextBox 6">
                <a:extLst>
                  <a:ext uri="{FF2B5EF4-FFF2-40B4-BE49-F238E27FC236}">
                    <a16:creationId xmlns:a16="http://schemas.microsoft.com/office/drawing/2014/main" id="{F3D9947C-CF4B-B54C-9DCF-7BE7D91EB3E6}"/>
                  </a:ext>
                </a:extLst>
              </p:cNvPr>
              <p:cNvSpPr txBox="1">
                <a:spLocks noRot="1" noChangeAspect="1" noMove="1" noResize="1" noEditPoints="1" noAdjustHandles="1" noChangeArrowheads="1" noChangeShapeType="1" noTextEdit="1"/>
              </p:cNvSpPr>
              <p:nvPr/>
            </p:nvSpPr>
            <p:spPr>
              <a:xfrm>
                <a:off x="1057330" y="1233577"/>
                <a:ext cx="4103607" cy="2494016"/>
              </a:xfrm>
              <a:prstGeom prst="rect">
                <a:avLst/>
              </a:prstGeom>
              <a:blipFill>
                <a:blip r:embed="rId4"/>
                <a:stretch>
                  <a:fillRect l="-2160" t="-1515" r="-2160" b="-3535"/>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50D859FB-7F27-2647-AAA2-C484367EF79C}"/>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Img11</a:t>
            </a:r>
          </a:p>
        </p:txBody>
      </p:sp>
      <p:pic>
        <p:nvPicPr>
          <p:cNvPr id="10" name="Graphic 9" descr="Magnifying glass">
            <a:extLst>
              <a:ext uri="{FF2B5EF4-FFF2-40B4-BE49-F238E27FC236}">
                <a16:creationId xmlns:a16="http://schemas.microsoft.com/office/drawing/2014/main" id="{57E6E8C7-534F-9A4C-AD3B-07A70D9915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0650" y="1262617"/>
            <a:ext cx="498475" cy="498475"/>
          </a:xfrm>
          <a:prstGeom prst="rect">
            <a:avLst/>
          </a:prstGeom>
        </p:spPr>
      </p:pic>
    </p:spTree>
    <p:custDataLst>
      <p:tags r:id="rId1"/>
    </p:custDataLst>
    <p:extLst>
      <p:ext uri="{BB962C8B-B14F-4D97-AF65-F5344CB8AC3E}">
        <p14:creationId xmlns:p14="http://schemas.microsoft.com/office/powerpoint/2010/main" val="245598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Where should we place the overload relay?</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2308324"/>
          </a:xfrm>
          <a:prstGeom prst="rect">
            <a:avLst/>
          </a:prstGeom>
          <a:noFill/>
        </p:spPr>
        <p:txBody>
          <a:bodyPr wrap="square" rtlCol="0">
            <a:spAutoFit/>
          </a:bodyPr>
          <a:lstStyle/>
          <a:p>
            <a:pPr algn="just"/>
            <a:r>
              <a:rPr lang="en-US" sz="2400" dirty="0"/>
              <a:t>Most of the time, we place the overload relays </a:t>
            </a:r>
            <a:r>
              <a:rPr lang="en-US" sz="2400" b="1" dirty="0"/>
              <a:t>IN PHASE </a:t>
            </a:r>
            <a:r>
              <a:rPr lang="en-US" sz="2400" dirty="0"/>
              <a:t>in automatic star-delta starters.</a:t>
            </a:r>
          </a:p>
          <a:p>
            <a:pPr algn="just"/>
            <a:endParaRPr lang="en-US" sz="2400" dirty="0"/>
          </a:p>
          <a:p>
            <a:pPr algn="just"/>
            <a:r>
              <a:rPr lang="en-US" sz="2400" dirty="0"/>
              <a:t>It also matters what kind of overload relay we use.</a:t>
            </a:r>
            <a:endParaRPr lang="en-GB" sz="2400" dirty="0"/>
          </a:p>
        </p:txBody>
      </p:sp>
      <p:sp>
        <p:nvSpPr>
          <p:cNvPr id="6" name="Rectangle 5">
            <a:extLst>
              <a:ext uri="{FF2B5EF4-FFF2-40B4-BE49-F238E27FC236}">
                <a16:creationId xmlns:a16="http://schemas.microsoft.com/office/drawing/2014/main" id="{E16A40E2-EFD0-444D-97AD-4E241A803D0E}"/>
              </a:ext>
            </a:extLst>
          </p:cNvPr>
          <p:cNvSpPr/>
          <p:nvPr/>
        </p:nvSpPr>
        <p:spPr>
          <a:xfrm>
            <a:off x="1088941" y="3613558"/>
            <a:ext cx="4071995" cy="1200329"/>
          </a:xfrm>
          <a:prstGeom prst="rect">
            <a:avLst/>
          </a:prstGeom>
          <a:solidFill>
            <a:schemeClr val="tx2">
              <a:lumMod val="40000"/>
              <a:lumOff val="60000"/>
            </a:schemeClr>
          </a:solidFill>
        </p:spPr>
        <p:txBody>
          <a:bodyPr wrap="square">
            <a:spAutoFit/>
          </a:bodyPr>
          <a:lstStyle/>
          <a:p>
            <a:r>
              <a:rPr lang="en-GB" sz="2400" i="1" dirty="0"/>
              <a:t>Click on the buttons to learn how to set each kind of overload relay.</a:t>
            </a:r>
            <a:endParaRPr lang="en-ZA" sz="2400" i="1" dirty="0"/>
          </a:p>
        </p:txBody>
      </p:sp>
      <p:pic>
        <p:nvPicPr>
          <p:cNvPr id="8" name="Graphic 7" descr="User">
            <a:extLst>
              <a:ext uri="{FF2B5EF4-FFF2-40B4-BE49-F238E27FC236}">
                <a16:creationId xmlns:a16="http://schemas.microsoft.com/office/drawing/2014/main" id="{A47DB264-06E0-6047-A220-CEC99B4DD49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541901"/>
            <a:ext cx="854046" cy="854046"/>
          </a:xfrm>
          <a:prstGeom prst="rect">
            <a:avLst/>
          </a:prstGeom>
        </p:spPr>
      </p:pic>
      <p:sp>
        <p:nvSpPr>
          <p:cNvPr id="11" name="Rectangle 10">
            <a:extLst>
              <a:ext uri="{FF2B5EF4-FFF2-40B4-BE49-F238E27FC236}">
                <a16:creationId xmlns:a16="http://schemas.microsoft.com/office/drawing/2014/main" id="{54E5333B-107C-E94B-84DF-09FF98FC68C2}"/>
              </a:ext>
            </a:extLst>
          </p:cNvPr>
          <p:cNvSpPr/>
          <p:nvPr/>
        </p:nvSpPr>
        <p:spPr>
          <a:xfrm>
            <a:off x="5667973" y="1261559"/>
            <a:ext cx="3705051"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Oil Magnetic Overloads</a:t>
            </a:r>
          </a:p>
        </p:txBody>
      </p:sp>
      <p:sp>
        <p:nvSpPr>
          <p:cNvPr id="12" name="Rectangle 11">
            <a:extLst>
              <a:ext uri="{FF2B5EF4-FFF2-40B4-BE49-F238E27FC236}">
                <a16:creationId xmlns:a16="http://schemas.microsoft.com/office/drawing/2014/main" id="{7A646A1E-FF8D-6343-BBFD-370905470129}"/>
              </a:ext>
            </a:extLst>
          </p:cNvPr>
          <p:cNvSpPr/>
          <p:nvPr/>
        </p:nvSpPr>
        <p:spPr>
          <a:xfrm>
            <a:off x="5667973" y="2551148"/>
            <a:ext cx="3705051"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Thermal Overloads</a:t>
            </a:r>
            <a:endParaRPr lang="en-GB" sz="2800" dirty="0"/>
          </a:p>
        </p:txBody>
      </p:sp>
      <p:sp>
        <p:nvSpPr>
          <p:cNvPr id="13" name="Oval 12">
            <a:extLst>
              <a:ext uri="{FF2B5EF4-FFF2-40B4-BE49-F238E27FC236}">
                <a16:creationId xmlns:a16="http://schemas.microsoft.com/office/drawing/2014/main" id="{1FAB694D-07A6-6F45-9C0A-B5100086C850}"/>
              </a:ext>
            </a:extLst>
          </p:cNvPr>
          <p:cNvSpPr>
            <a:spLocks noChangeAspect="1"/>
          </p:cNvSpPr>
          <p:nvPr/>
        </p:nvSpPr>
        <p:spPr>
          <a:xfrm>
            <a:off x="5793486" y="1592254"/>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4" name="Oval 13">
            <a:extLst>
              <a:ext uri="{FF2B5EF4-FFF2-40B4-BE49-F238E27FC236}">
                <a16:creationId xmlns:a16="http://schemas.microsoft.com/office/drawing/2014/main" id="{830DADF5-DEE5-C341-9CBD-D2C78F4AC36C}"/>
              </a:ext>
            </a:extLst>
          </p:cNvPr>
          <p:cNvSpPr>
            <a:spLocks noChangeAspect="1"/>
          </p:cNvSpPr>
          <p:nvPr/>
        </p:nvSpPr>
        <p:spPr>
          <a:xfrm>
            <a:off x="5793486" y="2886687"/>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Tree>
    <p:custDataLst>
      <p:tags r:id="rId1"/>
    </p:custDataLst>
    <p:extLst>
      <p:ext uri="{BB962C8B-B14F-4D97-AF65-F5344CB8AC3E}">
        <p14:creationId xmlns:p14="http://schemas.microsoft.com/office/powerpoint/2010/main" val="126970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Oil magnetic overloads</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7672758" cy="1569660"/>
          </a:xfrm>
          <a:prstGeom prst="rect">
            <a:avLst/>
          </a:prstGeom>
          <a:noFill/>
        </p:spPr>
        <p:txBody>
          <a:bodyPr wrap="square" rtlCol="0">
            <a:spAutoFit/>
          </a:bodyPr>
          <a:lstStyle/>
          <a:p>
            <a:pPr algn="just"/>
            <a:r>
              <a:rPr lang="en-US" sz="2400" dirty="0"/>
              <a:t>When using oil magnetic overloads, set the overload to maximum motor current + 25% of maximum motor current.</a:t>
            </a:r>
          </a:p>
          <a:p>
            <a:pPr algn="just"/>
            <a:endParaRPr lang="en-US" sz="2400" dirty="0"/>
          </a:p>
          <a:p>
            <a:pPr algn="just"/>
            <a:r>
              <a:rPr lang="en-US" sz="2400" dirty="0"/>
              <a:t>If the maximum motor current is 7.8A, set the overload to</a:t>
            </a:r>
            <a:endParaRPr lang="en-GB" sz="24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01E2AF9-2F4E-AA4D-ADB6-A52D3B605DC0}"/>
                  </a:ext>
                </a:extLst>
              </p:cNvPr>
              <p:cNvSpPr txBox="1"/>
              <p:nvPr/>
            </p:nvSpPr>
            <p:spPr>
              <a:xfrm>
                <a:off x="1766987" y="2996227"/>
                <a:ext cx="6253443" cy="523220"/>
              </a:xfrm>
              <a:prstGeom prst="rect">
                <a:avLst/>
              </a:prstGeom>
              <a:noFill/>
            </p:spPr>
            <p:txBody>
              <a:bodyPr wrap="none" rtlCol="0">
                <a:spAutoFit/>
              </a:bodyPr>
              <a:lstStyle/>
              <a:p>
                <a:pPr algn="ctr"/>
                <a14:m>
                  <m:oMath xmlns:m="http://schemas.openxmlformats.org/officeDocument/2006/math">
                    <m:r>
                      <a:rPr lang="en-US" sz="2800" b="0" i="1" smtClean="0">
                        <a:latin typeface="Cambria Math" panose="02040503050406030204" pitchFamily="18" charset="0"/>
                      </a:rPr>
                      <m:t>7.8</m:t>
                    </m:r>
                    <m:r>
                      <a:rPr lang="en-US" sz="2800" b="0" i="1" smtClean="0">
                        <a:latin typeface="Cambria Math" panose="02040503050406030204" pitchFamily="18" charset="0"/>
                      </a:rPr>
                      <m:t>𝐴</m:t>
                    </m:r>
                    <m:r>
                      <a:rPr lang="en-US" sz="2800" b="0" i="1" smtClean="0">
                        <a:latin typeface="Cambria Math" panose="02040503050406030204" pitchFamily="18" charset="0"/>
                      </a:rPr>
                      <m:t>+7.8</m:t>
                    </m:r>
                    <m:r>
                      <a:rPr lang="en-US" sz="2800" b="0" i="1" smtClean="0">
                        <a:latin typeface="Cambria Math" panose="02040503050406030204" pitchFamily="18" charset="0"/>
                      </a:rPr>
                      <m:t>𝐴</m:t>
                    </m:r>
                    <m:r>
                      <a:rPr lang="en-US" sz="2800" b="0" i="1" smtClean="0">
                        <a:latin typeface="Cambria Math" panose="02040503050406030204" pitchFamily="18" charset="0"/>
                        <a:ea typeface="Cambria Math" panose="02040503050406030204" pitchFamily="18" charset="0"/>
                      </a:rPr>
                      <m:t>×0.25=9.75</m:t>
                    </m:r>
                    <m:r>
                      <a:rPr lang="en-US" sz="2800" b="0" i="1" smtClean="0">
                        <a:latin typeface="Cambria Math" panose="02040503050406030204" pitchFamily="18" charset="0"/>
                        <a:ea typeface="Cambria Math" panose="02040503050406030204" pitchFamily="18" charset="0"/>
                      </a:rPr>
                      <m:t>𝐴</m:t>
                    </m:r>
                  </m:oMath>
                </a14:m>
                <a:r>
                  <a:rPr lang="en-GB" sz="2800" dirty="0"/>
                  <a:t> for IN PHASE</a:t>
                </a:r>
              </a:p>
            </p:txBody>
          </p:sp>
        </mc:Choice>
        <mc:Fallback xmlns="">
          <p:sp>
            <p:nvSpPr>
              <p:cNvPr id="3" name="TextBox 2">
                <a:extLst>
                  <a:ext uri="{FF2B5EF4-FFF2-40B4-BE49-F238E27FC236}">
                    <a16:creationId xmlns:a16="http://schemas.microsoft.com/office/drawing/2014/main" id="{801E2AF9-2F4E-AA4D-ADB6-A52D3B605DC0}"/>
                  </a:ext>
                </a:extLst>
              </p:cNvPr>
              <p:cNvSpPr txBox="1">
                <a:spLocks noRot="1" noChangeAspect="1" noMove="1" noResize="1" noEditPoints="1" noAdjustHandles="1" noChangeArrowheads="1" noChangeShapeType="1" noTextEdit="1"/>
              </p:cNvSpPr>
              <p:nvPr/>
            </p:nvSpPr>
            <p:spPr>
              <a:xfrm>
                <a:off x="1766987" y="2996227"/>
                <a:ext cx="6253443" cy="523220"/>
              </a:xfrm>
              <a:prstGeom prst="rect">
                <a:avLst/>
              </a:prstGeom>
              <a:blipFill>
                <a:blip r:embed="rId4"/>
                <a:stretch>
                  <a:fillRect t="-11905" r="-1417" b="-2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38CE00D-9E96-9441-9B74-C1A9C6B46FCF}"/>
                  </a:ext>
                </a:extLst>
              </p:cNvPr>
              <p:cNvSpPr txBox="1"/>
              <p:nvPr/>
            </p:nvSpPr>
            <p:spPr>
              <a:xfrm>
                <a:off x="2266097" y="3655285"/>
                <a:ext cx="5255221" cy="735138"/>
              </a:xfrm>
              <a:prstGeom prst="rect">
                <a:avLst/>
              </a:prstGeom>
              <a:noFill/>
            </p:spPr>
            <p:txBody>
              <a:bodyPr wrap="none" rtlCol="0">
                <a:spAutoFit/>
              </a:bodyPr>
              <a:lstStyle/>
              <a:p>
                <a:pPr algn="ctr"/>
                <a14:m>
                  <m:oMath xmlns:m="http://schemas.openxmlformats.org/officeDocument/2006/math">
                    <m:f>
                      <m:fPr>
                        <m:ctrlPr>
                          <a:rPr lang="en-US" sz="2800" b="0" i="1" smtClean="0">
                            <a:latin typeface="Cambria Math" panose="02040503050406030204" pitchFamily="18" charset="0"/>
                          </a:rPr>
                        </m:ctrlPr>
                      </m:fPr>
                      <m:num>
                        <m:r>
                          <a:rPr lang="en-US" sz="2800" i="1">
                            <a:latin typeface="Cambria Math" panose="02040503050406030204" pitchFamily="18" charset="0"/>
                          </a:rPr>
                          <m:t>7.8</m:t>
                        </m:r>
                        <m:r>
                          <a:rPr lang="en-US" sz="2800" b="0" i="1" smtClean="0">
                            <a:latin typeface="Cambria Math" panose="02040503050406030204" pitchFamily="18" charset="0"/>
                          </a:rPr>
                          <m:t>𝐴</m:t>
                        </m:r>
                        <m:r>
                          <a:rPr lang="en-US" sz="2800" i="1">
                            <a:latin typeface="Cambria Math" panose="02040503050406030204" pitchFamily="18" charset="0"/>
                          </a:rPr>
                          <m:t>+7.8</m:t>
                        </m:r>
                        <m:r>
                          <a:rPr lang="en-US" sz="2800" b="0" i="1" smtClean="0">
                            <a:latin typeface="Cambria Math" panose="02040503050406030204" pitchFamily="18" charset="0"/>
                          </a:rPr>
                          <m:t>𝐴</m:t>
                        </m:r>
                        <m:r>
                          <a:rPr lang="en-US" sz="2800" i="1">
                            <a:latin typeface="Cambria Math" panose="02040503050406030204" pitchFamily="18" charset="0"/>
                            <a:ea typeface="Cambria Math" panose="02040503050406030204" pitchFamily="18" charset="0"/>
                          </a:rPr>
                          <m:t>×0.25</m:t>
                        </m:r>
                      </m:num>
                      <m:den>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3</m:t>
                            </m:r>
                          </m:e>
                        </m:rad>
                      </m:den>
                    </m:f>
                    <m:r>
                      <a:rPr lang="en-US" sz="2800" b="0" i="1" smtClean="0">
                        <a:latin typeface="Cambria Math" panose="02040503050406030204" pitchFamily="18" charset="0"/>
                        <a:ea typeface="Cambria Math" panose="02040503050406030204" pitchFamily="18" charset="0"/>
                      </a:rPr>
                      <m:t>=5.6</m:t>
                    </m:r>
                    <m:r>
                      <a:rPr lang="en-US" sz="2800" b="0" i="1" smtClean="0">
                        <a:latin typeface="Cambria Math" panose="02040503050406030204" pitchFamily="18" charset="0"/>
                        <a:ea typeface="Cambria Math" panose="02040503050406030204" pitchFamily="18" charset="0"/>
                      </a:rPr>
                      <m:t>𝐴</m:t>
                    </m:r>
                  </m:oMath>
                </a14:m>
                <a:r>
                  <a:rPr lang="en-GB" sz="2800" dirty="0"/>
                  <a:t> for IN PHASE</a:t>
                </a:r>
              </a:p>
            </p:txBody>
          </p:sp>
        </mc:Choice>
        <mc:Fallback xmlns="">
          <p:sp>
            <p:nvSpPr>
              <p:cNvPr id="16" name="TextBox 15">
                <a:extLst>
                  <a:ext uri="{FF2B5EF4-FFF2-40B4-BE49-F238E27FC236}">
                    <a16:creationId xmlns:a16="http://schemas.microsoft.com/office/drawing/2014/main" id="{338CE00D-9E96-9441-9B74-C1A9C6B46FCF}"/>
                  </a:ext>
                </a:extLst>
              </p:cNvPr>
              <p:cNvSpPr txBox="1">
                <a:spLocks noRot="1" noChangeAspect="1" noMove="1" noResize="1" noEditPoints="1" noAdjustHandles="1" noChangeArrowheads="1" noChangeShapeType="1" noTextEdit="1"/>
              </p:cNvSpPr>
              <p:nvPr/>
            </p:nvSpPr>
            <p:spPr>
              <a:xfrm>
                <a:off x="2266097" y="3655285"/>
                <a:ext cx="5255221" cy="735138"/>
              </a:xfrm>
              <a:prstGeom prst="rect">
                <a:avLst/>
              </a:prstGeom>
              <a:blipFill>
                <a:blip r:embed="rId5"/>
                <a:stretch>
                  <a:fillRect r="-1928" b="-5172"/>
                </a:stretch>
              </a:blipFill>
            </p:spPr>
            <p:txBody>
              <a:bodyPr/>
              <a:lstStyle/>
              <a:p>
                <a:r>
                  <a:rPr lang="en-GB">
                    <a:noFill/>
                  </a:rPr>
                  <a:t> </a:t>
                </a:r>
              </a:p>
            </p:txBody>
          </p:sp>
        </mc:Fallback>
      </mc:AlternateContent>
      <p:sp>
        <p:nvSpPr>
          <p:cNvPr id="4" name="Rounded Rectangle 3">
            <a:extLst>
              <a:ext uri="{FF2B5EF4-FFF2-40B4-BE49-F238E27FC236}">
                <a16:creationId xmlns:a16="http://schemas.microsoft.com/office/drawing/2014/main" id="{9E8B80E6-F32A-4644-867D-A4D30BD7085E}"/>
              </a:ext>
            </a:extLst>
          </p:cNvPr>
          <p:cNvSpPr/>
          <p:nvPr/>
        </p:nvSpPr>
        <p:spPr>
          <a:xfrm>
            <a:off x="1543050" y="2774661"/>
            <a:ext cx="6986588" cy="186877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970647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Thermal overloads</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7672758" cy="1569660"/>
          </a:xfrm>
          <a:prstGeom prst="rect">
            <a:avLst/>
          </a:prstGeom>
          <a:noFill/>
        </p:spPr>
        <p:txBody>
          <a:bodyPr wrap="square" rtlCol="0">
            <a:spAutoFit/>
          </a:bodyPr>
          <a:lstStyle/>
          <a:p>
            <a:pPr algn="just"/>
            <a:r>
              <a:rPr lang="en-US" sz="2400" dirty="0"/>
              <a:t>When using thermal overloads, just set the overload to maximum motor current.</a:t>
            </a:r>
          </a:p>
          <a:p>
            <a:pPr algn="just"/>
            <a:endParaRPr lang="en-US" sz="2400" dirty="0"/>
          </a:p>
          <a:p>
            <a:pPr algn="just"/>
            <a:r>
              <a:rPr lang="en-US" sz="2400" dirty="0"/>
              <a:t>If the maximum motor current is 7.8A, set the overload to</a:t>
            </a:r>
            <a:endParaRPr lang="en-GB" sz="24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01E2AF9-2F4E-AA4D-ADB6-A52D3B605DC0}"/>
                  </a:ext>
                </a:extLst>
              </p:cNvPr>
              <p:cNvSpPr txBox="1"/>
              <p:nvPr/>
            </p:nvSpPr>
            <p:spPr>
              <a:xfrm>
                <a:off x="3594889" y="2996227"/>
                <a:ext cx="2597634" cy="523220"/>
              </a:xfrm>
              <a:prstGeom prst="rect">
                <a:avLst/>
              </a:prstGeom>
              <a:noFill/>
            </p:spPr>
            <p:txBody>
              <a:bodyPr wrap="none" rtlCol="0">
                <a:spAutoFit/>
              </a:bodyPr>
              <a:lstStyle/>
              <a:p>
                <a:pPr algn="ctr"/>
                <a14:m>
                  <m:oMath xmlns:m="http://schemas.openxmlformats.org/officeDocument/2006/math">
                    <m:r>
                      <a:rPr lang="en-US" sz="2800" b="0" i="1" smtClean="0">
                        <a:latin typeface="Cambria Math" panose="02040503050406030204" pitchFamily="18" charset="0"/>
                      </a:rPr>
                      <m:t>7.8</m:t>
                    </m:r>
                  </m:oMath>
                </a14:m>
                <a:r>
                  <a:rPr lang="en-GB" sz="2800" dirty="0"/>
                  <a:t> for IN PHASE</a:t>
                </a:r>
              </a:p>
            </p:txBody>
          </p:sp>
        </mc:Choice>
        <mc:Fallback xmlns="">
          <p:sp>
            <p:nvSpPr>
              <p:cNvPr id="3" name="TextBox 2">
                <a:extLst>
                  <a:ext uri="{FF2B5EF4-FFF2-40B4-BE49-F238E27FC236}">
                    <a16:creationId xmlns:a16="http://schemas.microsoft.com/office/drawing/2014/main" id="{801E2AF9-2F4E-AA4D-ADB6-A52D3B605DC0}"/>
                  </a:ext>
                </a:extLst>
              </p:cNvPr>
              <p:cNvSpPr txBox="1">
                <a:spLocks noRot="1" noChangeAspect="1" noMove="1" noResize="1" noEditPoints="1" noAdjustHandles="1" noChangeArrowheads="1" noChangeShapeType="1" noTextEdit="1"/>
              </p:cNvSpPr>
              <p:nvPr/>
            </p:nvSpPr>
            <p:spPr>
              <a:xfrm>
                <a:off x="3594889" y="2996227"/>
                <a:ext cx="2597634" cy="523220"/>
              </a:xfrm>
              <a:prstGeom prst="rect">
                <a:avLst/>
              </a:prstGeom>
              <a:blipFill>
                <a:blip r:embed="rId4"/>
                <a:stretch>
                  <a:fillRect l="-485" t="-11905" r="-3883" b="-2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38CE00D-9E96-9441-9B74-C1A9C6B46FCF}"/>
                  </a:ext>
                </a:extLst>
              </p:cNvPr>
              <p:cNvSpPr txBox="1"/>
              <p:nvPr/>
            </p:nvSpPr>
            <p:spPr>
              <a:xfrm>
                <a:off x="2978309" y="3655285"/>
                <a:ext cx="3830792" cy="731419"/>
              </a:xfrm>
              <a:prstGeom prst="rect">
                <a:avLst/>
              </a:prstGeom>
              <a:noFill/>
            </p:spPr>
            <p:txBody>
              <a:bodyPr wrap="none" rtlCol="0">
                <a:spAutoFit/>
              </a:bodyPr>
              <a:lstStyle/>
              <a:p>
                <a:pPr algn="ctr"/>
                <a14:m>
                  <m:oMath xmlns:m="http://schemas.openxmlformats.org/officeDocument/2006/math">
                    <m:f>
                      <m:fPr>
                        <m:ctrlPr>
                          <a:rPr lang="en-US" sz="2800" b="0" i="1" smtClean="0">
                            <a:latin typeface="Cambria Math" panose="02040503050406030204" pitchFamily="18" charset="0"/>
                          </a:rPr>
                        </m:ctrlPr>
                      </m:fPr>
                      <m:num>
                        <m:r>
                          <a:rPr lang="en-US" sz="2800" i="1">
                            <a:latin typeface="Cambria Math" panose="02040503050406030204" pitchFamily="18" charset="0"/>
                          </a:rPr>
                          <m:t>7.8</m:t>
                        </m:r>
                        <m:r>
                          <a:rPr lang="en-US" sz="2800" b="0" i="1" smtClean="0">
                            <a:latin typeface="Cambria Math" panose="02040503050406030204" pitchFamily="18" charset="0"/>
                          </a:rPr>
                          <m:t>𝐴</m:t>
                        </m:r>
                      </m:num>
                      <m:den>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3</m:t>
                            </m:r>
                          </m:e>
                        </m:rad>
                      </m:den>
                    </m:f>
                    <m:r>
                      <a:rPr lang="en-US" sz="2800" b="0" i="1" smtClean="0">
                        <a:latin typeface="Cambria Math" panose="02040503050406030204" pitchFamily="18" charset="0"/>
                        <a:ea typeface="Cambria Math" panose="02040503050406030204" pitchFamily="18" charset="0"/>
                      </a:rPr>
                      <m:t>=4.5</m:t>
                    </m:r>
                    <m:r>
                      <a:rPr lang="en-US" sz="2800" b="0" i="1" smtClean="0">
                        <a:latin typeface="Cambria Math" panose="02040503050406030204" pitchFamily="18" charset="0"/>
                        <a:ea typeface="Cambria Math" panose="02040503050406030204" pitchFamily="18" charset="0"/>
                      </a:rPr>
                      <m:t>𝐴</m:t>
                    </m:r>
                  </m:oMath>
                </a14:m>
                <a:r>
                  <a:rPr lang="en-GB" sz="2800" dirty="0"/>
                  <a:t> for IN PHASE</a:t>
                </a:r>
              </a:p>
            </p:txBody>
          </p:sp>
        </mc:Choice>
        <mc:Fallback xmlns="">
          <p:sp>
            <p:nvSpPr>
              <p:cNvPr id="16" name="TextBox 15">
                <a:extLst>
                  <a:ext uri="{FF2B5EF4-FFF2-40B4-BE49-F238E27FC236}">
                    <a16:creationId xmlns:a16="http://schemas.microsoft.com/office/drawing/2014/main" id="{338CE00D-9E96-9441-9B74-C1A9C6B46FCF}"/>
                  </a:ext>
                </a:extLst>
              </p:cNvPr>
              <p:cNvSpPr txBox="1">
                <a:spLocks noRot="1" noChangeAspect="1" noMove="1" noResize="1" noEditPoints="1" noAdjustHandles="1" noChangeArrowheads="1" noChangeShapeType="1" noTextEdit="1"/>
              </p:cNvSpPr>
              <p:nvPr/>
            </p:nvSpPr>
            <p:spPr>
              <a:xfrm>
                <a:off x="2978309" y="3655285"/>
                <a:ext cx="3830792" cy="731419"/>
              </a:xfrm>
              <a:prstGeom prst="rect">
                <a:avLst/>
              </a:prstGeom>
              <a:blipFill>
                <a:blip r:embed="rId5"/>
                <a:stretch>
                  <a:fillRect r="-2649" b="-7018"/>
                </a:stretch>
              </a:blipFill>
            </p:spPr>
            <p:txBody>
              <a:bodyPr/>
              <a:lstStyle/>
              <a:p>
                <a:r>
                  <a:rPr lang="en-GB">
                    <a:noFill/>
                  </a:rPr>
                  <a:t> </a:t>
                </a:r>
              </a:p>
            </p:txBody>
          </p:sp>
        </mc:Fallback>
      </mc:AlternateContent>
      <p:sp>
        <p:nvSpPr>
          <p:cNvPr id="4" name="Rounded Rectangle 3">
            <a:extLst>
              <a:ext uri="{FF2B5EF4-FFF2-40B4-BE49-F238E27FC236}">
                <a16:creationId xmlns:a16="http://schemas.microsoft.com/office/drawing/2014/main" id="{9E8B80E6-F32A-4644-867D-A4D30BD7085E}"/>
              </a:ext>
            </a:extLst>
          </p:cNvPr>
          <p:cNvSpPr/>
          <p:nvPr/>
        </p:nvSpPr>
        <p:spPr>
          <a:xfrm>
            <a:off x="1543050" y="2774661"/>
            <a:ext cx="6986588" cy="186877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764069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Img05</a:t>
            </a:r>
          </a:p>
        </p:txBody>
      </p:sp>
      <p:pic>
        <p:nvPicPr>
          <p:cNvPr id="5" name="Picture 4">
            <a:extLst>
              <a:ext uri="{FF2B5EF4-FFF2-40B4-BE49-F238E27FC236}">
                <a16:creationId xmlns:a16="http://schemas.microsoft.com/office/drawing/2014/main" id="{1A572D92-1672-1346-8F04-8E4E9126AF58}"/>
              </a:ext>
            </a:extLst>
          </p:cNvPr>
          <p:cNvPicPr>
            <a:picLocks noChangeAspect="1"/>
          </p:cNvPicPr>
          <p:nvPr/>
        </p:nvPicPr>
        <p:blipFill>
          <a:blip r:embed="rId4"/>
          <a:stretch>
            <a:fillRect/>
          </a:stretch>
        </p:blipFill>
        <p:spPr>
          <a:xfrm>
            <a:off x="5349609" y="0"/>
            <a:ext cx="4485847" cy="5003800"/>
          </a:xfrm>
          <a:prstGeom prst="rect">
            <a:avLst/>
          </a:prstGeom>
        </p:spPr>
      </p:pic>
    </p:spTree>
    <p:custDataLst>
      <p:tags r:id="rId1"/>
    </p:custDataLst>
    <p:extLst>
      <p:ext uri="{BB962C8B-B14F-4D97-AF65-F5344CB8AC3E}">
        <p14:creationId xmlns:p14="http://schemas.microsoft.com/office/powerpoint/2010/main" val="453750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7" y="1033482"/>
            <a:ext cx="9535417" cy="6463308"/>
          </a:xfrm>
          <a:prstGeom prst="rect">
            <a:avLst/>
          </a:prstGeom>
          <a:noFill/>
        </p:spPr>
        <p:txBody>
          <a:bodyPr wrap="square" rtlCol="0">
            <a:spAutoFit/>
          </a:bodyPr>
          <a:lstStyle/>
          <a:p>
            <a:r>
              <a:rPr lang="en-GB" dirty="0"/>
              <a:t>Demonstration video presented by an expert electrician showing the automatic star-delta starter, how it works, how to wire it and how to draw the control circuit diagram.</a:t>
            </a:r>
          </a:p>
          <a:p>
            <a:pPr marL="342900" indent="-342900">
              <a:buFont typeface="+mj-lt"/>
              <a:buAutoNum type="arabicPeriod"/>
            </a:pPr>
            <a:r>
              <a:rPr lang="en-GB" dirty="0"/>
              <a:t>Demonstrate how the starter works – press start – after set time star/delta contacts switch.</a:t>
            </a:r>
          </a:p>
          <a:p>
            <a:pPr marL="342900" indent="-342900">
              <a:buFont typeface="+mj-lt"/>
              <a:buAutoNum type="arabicPeriod"/>
            </a:pPr>
            <a:r>
              <a:rPr lang="en-GB" dirty="0"/>
              <a:t>Show the control circuit diagram and explain, step-by-step how the starter works (see 2 of 2)</a:t>
            </a:r>
          </a:p>
          <a:p>
            <a:pPr marL="800100" lvl="1" indent="-342900">
              <a:buFont typeface="+mj-lt"/>
              <a:buAutoNum type="arabicPeriod"/>
            </a:pPr>
            <a:r>
              <a:rPr lang="en-GB" dirty="0"/>
              <a:t>Motor stopped</a:t>
            </a:r>
          </a:p>
          <a:p>
            <a:pPr marL="800100" lvl="1" indent="-342900">
              <a:buFont typeface="+mj-lt"/>
              <a:buAutoNum type="arabicPeriod"/>
            </a:pPr>
            <a:r>
              <a:rPr lang="en-GB" dirty="0"/>
              <a:t>Start button pressed and released</a:t>
            </a:r>
          </a:p>
          <a:p>
            <a:pPr marL="1257300" lvl="2" indent="-342900">
              <a:buFont typeface="+mj-lt"/>
              <a:buAutoNum type="arabicPeriod"/>
            </a:pPr>
            <a:r>
              <a:rPr lang="en-GB" dirty="0"/>
              <a:t>Star coil energizes</a:t>
            </a:r>
          </a:p>
          <a:p>
            <a:pPr marL="1257300" lvl="2" indent="-342900">
              <a:buFont typeface="+mj-lt"/>
              <a:buAutoNum type="arabicPeriod"/>
            </a:pPr>
            <a:r>
              <a:rPr lang="en-GB" dirty="0"/>
              <a:t>S1 opens to prevent delta coil energizing</a:t>
            </a:r>
          </a:p>
          <a:p>
            <a:pPr marL="1257300" lvl="2" indent="-342900">
              <a:buFont typeface="+mj-lt"/>
              <a:buAutoNum type="arabicPeriod"/>
            </a:pPr>
            <a:r>
              <a:rPr lang="en-GB" dirty="0"/>
              <a:t>S2 closes</a:t>
            </a:r>
          </a:p>
          <a:p>
            <a:pPr marL="1257300" lvl="2" indent="-342900">
              <a:buFont typeface="+mj-lt"/>
              <a:buAutoNum type="arabicPeriod"/>
            </a:pPr>
            <a:r>
              <a:rPr lang="en-GB" dirty="0"/>
              <a:t>Main coil energizes</a:t>
            </a:r>
          </a:p>
          <a:p>
            <a:pPr marL="1257300" lvl="2" indent="-342900">
              <a:buFont typeface="+mj-lt"/>
              <a:buAutoNum type="arabicPeriod"/>
            </a:pPr>
            <a:r>
              <a:rPr lang="en-GB" dirty="0"/>
              <a:t>M1 and M2 close to retain Main coil</a:t>
            </a:r>
          </a:p>
          <a:p>
            <a:pPr marL="1257300" lvl="2" indent="-342900">
              <a:buFont typeface="+mj-lt"/>
              <a:buAutoNum type="arabicPeriod"/>
            </a:pPr>
            <a:r>
              <a:rPr lang="en-GB" dirty="0"/>
              <a:t>Timer activated</a:t>
            </a:r>
          </a:p>
          <a:p>
            <a:pPr marL="1257300" lvl="2" indent="-342900">
              <a:buFont typeface="+mj-lt"/>
              <a:buAutoNum type="arabicPeriod"/>
            </a:pPr>
            <a:r>
              <a:rPr lang="en-GB" dirty="0"/>
              <a:t>Motor is running in star</a:t>
            </a:r>
          </a:p>
          <a:p>
            <a:pPr marL="800100" lvl="1" indent="-342900">
              <a:buFont typeface="+mj-lt"/>
              <a:buAutoNum type="arabicPeriod"/>
            </a:pPr>
            <a:r>
              <a:rPr lang="en-GB" dirty="0"/>
              <a:t>Timer runs down</a:t>
            </a:r>
          </a:p>
          <a:p>
            <a:pPr marL="1257300" lvl="2" indent="-342900">
              <a:buFont typeface="+mj-lt"/>
              <a:buAutoNum type="arabicPeriod"/>
            </a:pPr>
            <a:r>
              <a:rPr lang="en-GB" dirty="0"/>
              <a:t>T1 opens and de-energises Star coil</a:t>
            </a:r>
          </a:p>
          <a:p>
            <a:pPr marL="1257300" lvl="2" indent="-342900">
              <a:buFont typeface="+mj-lt"/>
              <a:buAutoNum type="arabicPeriod"/>
            </a:pPr>
            <a:r>
              <a:rPr lang="en-GB" dirty="0"/>
              <a:t>T2 closes</a:t>
            </a:r>
          </a:p>
          <a:p>
            <a:pPr marL="1257300" lvl="2" indent="-342900">
              <a:buFont typeface="+mj-lt"/>
              <a:buAutoNum type="arabicPeriod"/>
            </a:pPr>
            <a:r>
              <a:rPr lang="en-GB" dirty="0"/>
              <a:t>S2 opens</a:t>
            </a:r>
          </a:p>
          <a:p>
            <a:pPr marL="1257300" lvl="2" indent="-342900">
              <a:buFont typeface="+mj-lt"/>
              <a:buAutoNum type="arabicPeriod"/>
            </a:pPr>
            <a:r>
              <a:rPr lang="en-GB" dirty="0"/>
              <a:t>S1 closes and Delta coil energises</a:t>
            </a:r>
          </a:p>
          <a:p>
            <a:pPr marL="1257300" lvl="2" indent="-342900">
              <a:buFont typeface="+mj-lt"/>
              <a:buAutoNum type="arabicPeriod"/>
            </a:pPr>
            <a:r>
              <a:rPr lang="en-GB" dirty="0"/>
              <a:t>D1 opens to prevent Star coil energising</a:t>
            </a:r>
          </a:p>
          <a:p>
            <a:pPr marL="1257300" lvl="2" indent="-342900">
              <a:buFont typeface="+mj-lt"/>
              <a:buAutoNum type="arabicPeriod"/>
            </a:pPr>
            <a:r>
              <a:rPr lang="en-GB" dirty="0"/>
              <a:t>Motor running in delta</a:t>
            </a:r>
          </a:p>
          <a:p>
            <a:pPr marL="800100" lvl="1" indent="-342900">
              <a:buFont typeface="+mj-lt"/>
              <a:buAutoNum type="arabicPeriod"/>
            </a:pPr>
            <a:r>
              <a:rPr lang="en-GB" dirty="0"/>
              <a:t>Use </a:t>
            </a:r>
            <a:r>
              <a:rPr lang="en-GB" dirty="0">
                <a:hlinkClick r:id="rId4"/>
              </a:rPr>
              <a:t>https://www.youtube.com/watch?v=WajJpWV8yz8</a:t>
            </a:r>
            <a:r>
              <a:rPr lang="en-GB" dirty="0"/>
              <a:t> to aid with the explanation</a:t>
            </a:r>
          </a:p>
          <a:p>
            <a:pPr marL="342900" indent="-342900">
              <a:buFont typeface="+mj-lt"/>
              <a:buAutoNum type="arabicPeriod"/>
            </a:pPr>
            <a:r>
              <a:rPr lang="en-GB" dirty="0"/>
              <a:t>Show how the control circuit is wired in reality.</a:t>
            </a:r>
          </a:p>
          <a:p>
            <a:endParaRPr lang="en-GB" dirty="0"/>
          </a:p>
        </p:txBody>
      </p:sp>
    </p:spTree>
    <p:custDataLst>
      <p:tags r:id="rId1"/>
    </p:custDataLst>
    <p:extLst>
      <p:ext uri="{BB962C8B-B14F-4D97-AF65-F5344CB8AC3E}">
        <p14:creationId xmlns:p14="http://schemas.microsoft.com/office/powerpoint/2010/main" val="2846606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cxnSp>
        <p:nvCxnSpPr>
          <p:cNvPr id="63" name="Straight Connector 62">
            <a:extLst>
              <a:ext uri="{FF2B5EF4-FFF2-40B4-BE49-F238E27FC236}">
                <a16:creationId xmlns:a16="http://schemas.microsoft.com/office/drawing/2014/main" id="{4E314712-7068-9046-84A4-11CF11B44095}"/>
              </a:ext>
            </a:extLst>
          </p:cNvPr>
          <p:cNvCxnSpPr/>
          <p:nvPr/>
        </p:nvCxnSpPr>
        <p:spPr>
          <a:xfrm>
            <a:off x="2911158" y="805544"/>
            <a:ext cx="0" cy="3561844"/>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02656B0-E46B-9C47-85FB-B6D9F5B57988}"/>
              </a:ext>
            </a:extLst>
          </p:cNvPr>
          <p:cNvCxnSpPr>
            <a:cxnSpLocks/>
          </p:cNvCxnSpPr>
          <p:nvPr/>
        </p:nvCxnSpPr>
        <p:spPr>
          <a:xfrm>
            <a:off x="3986709" y="2114550"/>
            <a:ext cx="0" cy="2224267"/>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B941F5B-30DF-794E-AFD4-384888E0F100}"/>
              </a:ext>
            </a:extLst>
          </p:cNvPr>
          <p:cNvCxnSpPr>
            <a:cxnSpLocks/>
          </p:cNvCxnSpPr>
          <p:nvPr/>
        </p:nvCxnSpPr>
        <p:spPr>
          <a:xfrm>
            <a:off x="5096140" y="2114550"/>
            <a:ext cx="0" cy="2209977"/>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3336E2-4C2F-694D-B9E7-8D86CEFECCA6}"/>
              </a:ext>
            </a:extLst>
          </p:cNvPr>
          <p:cNvCxnSpPr>
            <a:cxnSpLocks/>
          </p:cNvCxnSpPr>
          <p:nvPr/>
        </p:nvCxnSpPr>
        <p:spPr>
          <a:xfrm>
            <a:off x="6333883" y="2114550"/>
            <a:ext cx="0" cy="2221559"/>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91180" y="-117427"/>
            <a:ext cx="8831461" cy="967170"/>
          </a:xfrm>
        </p:spPr>
        <p:txBody>
          <a:bodyPr/>
          <a:lstStyle/>
          <a:p>
            <a:r>
              <a:rPr lang="en-GB" dirty="0"/>
              <a:t>Video Briefing – Vid01 (2 of 2)</a:t>
            </a:r>
          </a:p>
        </p:txBody>
      </p:sp>
      <p:grpSp>
        <p:nvGrpSpPr>
          <p:cNvPr id="4" name="Group 3">
            <a:extLst>
              <a:ext uri="{FF2B5EF4-FFF2-40B4-BE49-F238E27FC236}">
                <a16:creationId xmlns:a16="http://schemas.microsoft.com/office/drawing/2014/main" id="{7DE6A84D-8551-B148-A5CB-183F021408E9}"/>
              </a:ext>
            </a:extLst>
          </p:cNvPr>
          <p:cNvGrpSpPr/>
          <p:nvPr/>
        </p:nvGrpSpPr>
        <p:grpSpPr>
          <a:xfrm>
            <a:off x="3692242" y="3888483"/>
            <a:ext cx="588935" cy="309966"/>
            <a:chOff x="2324746" y="3332136"/>
            <a:chExt cx="588935" cy="309966"/>
          </a:xfrm>
        </p:grpSpPr>
        <p:sp>
          <p:nvSpPr>
            <p:cNvPr id="5" name="Rectangle 4">
              <a:extLst>
                <a:ext uri="{FF2B5EF4-FFF2-40B4-BE49-F238E27FC236}">
                  <a16:creationId xmlns:a16="http://schemas.microsoft.com/office/drawing/2014/main" id="{554653EB-3C16-914B-8C60-FDC905923702}"/>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5D939EC5-DF62-B44D-A14B-77FD011913A5}"/>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54DEC3BD-6EDA-0942-8AD1-D1FFB1F35B56}"/>
              </a:ext>
            </a:extLst>
          </p:cNvPr>
          <p:cNvPicPr>
            <a:picLocks noChangeAspect="1"/>
          </p:cNvPicPr>
          <p:nvPr/>
        </p:nvPicPr>
        <p:blipFill>
          <a:blip r:embed="rId4"/>
          <a:stretch>
            <a:fillRect/>
          </a:stretch>
        </p:blipFill>
        <p:spPr>
          <a:xfrm rot="16200000">
            <a:off x="2575743" y="1407419"/>
            <a:ext cx="562402" cy="389355"/>
          </a:xfrm>
          <a:prstGeom prst="rect">
            <a:avLst/>
          </a:prstGeom>
        </p:spPr>
      </p:pic>
      <p:sp>
        <p:nvSpPr>
          <p:cNvPr id="13" name="TextBox 12">
            <a:extLst>
              <a:ext uri="{FF2B5EF4-FFF2-40B4-BE49-F238E27FC236}">
                <a16:creationId xmlns:a16="http://schemas.microsoft.com/office/drawing/2014/main" id="{DD19A956-3F2D-574F-96FB-2C640360DC89}"/>
              </a:ext>
            </a:extLst>
          </p:cNvPr>
          <p:cNvSpPr txBox="1"/>
          <p:nvPr/>
        </p:nvSpPr>
        <p:spPr>
          <a:xfrm>
            <a:off x="3168276" y="3840991"/>
            <a:ext cx="367408" cy="369332"/>
          </a:xfrm>
          <a:prstGeom prst="rect">
            <a:avLst/>
          </a:prstGeom>
          <a:noFill/>
        </p:spPr>
        <p:txBody>
          <a:bodyPr wrap="none" rtlCol="0">
            <a:spAutoFit/>
          </a:bodyPr>
          <a:lstStyle/>
          <a:p>
            <a:r>
              <a:rPr lang="en-GB" dirty="0">
                <a:solidFill>
                  <a:schemeClr val="tx1">
                    <a:lumMod val="50000"/>
                  </a:schemeClr>
                </a:solidFill>
              </a:rPr>
              <a:t>-T</a:t>
            </a:r>
          </a:p>
        </p:txBody>
      </p:sp>
      <p:sp>
        <p:nvSpPr>
          <p:cNvPr id="18" name="TextBox 17">
            <a:extLst>
              <a:ext uri="{FF2B5EF4-FFF2-40B4-BE49-F238E27FC236}">
                <a16:creationId xmlns:a16="http://schemas.microsoft.com/office/drawing/2014/main" id="{A90F797F-C6BF-324F-A2D7-2C429CEEE963}"/>
              </a:ext>
            </a:extLst>
          </p:cNvPr>
          <p:cNvSpPr txBox="1"/>
          <p:nvPr/>
        </p:nvSpPr>
        <p:spPr>
          <a:xfrm>
            <a:off x="3002779" y="1374051"/>
            <a:ext cx="702821" cy="369332"/>
          </a:xfrm>
          <a:prstGeom prst="rect">
            <a:avLst/>
          </a:prstGeom>
          <a:noFill/>
        </p:spPr>
        <p:txBody>
          <a:bodyPr wrap="none" rtlCol="0">
            <a:spAutoFit/>
          </a:bodyPr>
          <a:lstStyle/>
          <a:p>
            <a:r>
              <a:rPr lang="en-GB" dirty="0">
                <a:solidFill>
                  <a:schemeClr val="tx1">
                    <a:lumMod val="50000"/>
                  </a:schemeClr>
                </a:solidFill>
              </a:rPr>
              <a:t>-Start</a:t>
            </a:r>
          </a:p>
        </p:txBody>
      </p:sp>
      <p:pic>
        <p:nvPicPr>
          <p:cNvPr id="20" name="Picture 19">
            <a:extLst>
              <a:ext uri="{FF2B5EF4-FFF2-40B4-BE49-F238E27FC236}">
                <a16:creationId xmlns:a16="http://schemas.microsoft.com/office/drawing/2014/main" id="{A1479D3E-2166-EE42-A475-B715EF0CF572}"/>
              </a:ext>
            </a:extLst>
          </p:cNvPr>
          <p:cNvPicPr>
            <a:picLocks noChangeAspect="1"/>
          </p:cNvPicPr>
          <p:nvPr/>
        </p:nvPicPr>
        <p:blipFill rotWithShape="1">
          <a:blip r:embed="rId5"/>
          <a:srcRect t="8830" b="7356"/>
          <a:stretch/>
        </p:blipFill>
        <p:spPr>
          <a:xfrm>
            <a:off x="2393534" y="-836847"/>
            <a:ext cx="738779" cy="915335"/>
          </a:xfrm>
          <a:prstGeom prst="rect">
            <a:avLst/>
          </a:prstGeom>
        </p:spPr>
      </p:pic>
      <p:sp>
        <p:nvSpPr>
          <p:cNvPr id="21" name="TextBox 20">
            <a:extLst>
              <a:ext uri="{FF2B5EF4-FFF2-40B4-BE49-F238E27FC236}">
                <a16:creationId xmlns:a16="http://schemas.microsoft.com/office/drawing/2014/main" id="{74C36DDA-106F-1949-BF13-42D319F8DBC0}"/>
              </a:ext>
            </a:extLst>
          </p:cNvPr>
          <p:cNvSpPr txBox="1"/>
          <p:nvPr/>
        </p:nvSpPr>
        <p:spPr>
          <a:xfrm>
            <a:off x="7776570" y="-406256"/>
            <a:ext cx="845103" cy="369332"/>
          </a:xfrm>
          <a:prstGeom prst="rect">
            <a:avLst/>
          </a:prstGeom>
          <a:noFill/>
        </p:spPr>
        <p:txBody>
          <a:bodyPr wrap="none" rtlCol="0">
            <a:spAutoFit/>
          </a:bodyPr>
          <a:lstStyle/>
          <a:p>
            <a:r>
              <a:rPr lang="en-GB" dirty="0">
                <a:solidFill>
                  <a:schemeClr val="tx1">
                    <a:lumMod val="50000"/>
                  </a:schemeClr>
                </a:solidFill>
              </a:rPr>
              <a:t>L2/3/N</a:t>
            </a:r>
          </a:p>
        </p:txBody>
      </p:sp>
      <p:pic>
        <p:nvPicPr>
          <p:cNvPr id="23" name="Picture 22">
            <a:extLst>
              <a:ext uri="{FF2B5EF4-FFF2-40B4-BE49-F238E27FC236}">
                <a16:creationId xmlns:a16="http://schemas.microsoft.com/office/drawing/2014/main" id="{C8059D94-A7C3-2A4D-A6FE-F009AE5B048D}"/>
              </a:ext>
            </a:extLst>
          </p:cNvPr>
          <p:cNvPicPr>
            <a:picLocks noChangeAspect="1"/>
          </p:cNvPicPr>
          <p:nvPr/>
        </p:nvPicPr>
        <p:blipFill rotWithShape="1">
          <a:blip r:embed="rId5"/>
          <a:srcRect t="8830" b="7356"/>
          <a:stretch/>
        </p:blipFill>
        <p:spPr>
          <a:xfrm>
            <a:off x="7882894" y="-86391"/>
            <a:ext cx="738779" cy="915335"/>
          </a:xfrm>
          <a:prstGeom prst="rect">
            <a:avLst/>
          </a:prstGeom>
        </p:spPr>
      </p:pic>
      <p:sp>
        <p:nvSpPr>
          <p:cNvPr id="24" name="TextBox 23">
            <a:extLst>
              <a:ext uri="{FF2B5EF4-FFF2-40B4-BE49-F238E27FC236}">
                <a16:creationId xmlns:a16="http://schemas.microsoft.com/office/drawing/2014/main" id="{9F4AEA80-5DBF-124F-835D-F60B25BBE9DD}"/>
              </a:ext>
            </a:extLst>
          </p:cNvPr>
          <p:cNvSpPr txBox="1"/>
          <p:nvPr/>
        </p:nvSpPr>
        <p:spPr>
          <a:xfrm>
            <a:off x="2598058" y="-1086764"/>
            <a:ext cx="399468" cy="369332"/>
          </a:xfrm>
          <a:prstGeom prst="rect">
            <a:avLst/>
          </a:prstGeom>
          <a:noFill/>
        </p:spPr>
        <p:txBody>
          <a:bodyPr wrap="none" rtlCol="0">
            <a:spAutoFit/>
          </a:bodyPr>
          <a:lstStyle/>
          <a:p>
            <a:r>
              <a:rPr lang="en-GB" dirty="0">
                <a:solidFill>
                  <a:schemeClr val="tx1">
                    <a:lumMod val="50000"/>
                  </a:schemeClr>
                </a:solidFill>
              </a:rPr>
              <a:t>L1</a:t>
            </a:r>
          </a:p>
        </p:txBody>
      </p:sp>
      <p:pic>
        <p:nvPicPr>
          <p:cNvPr id="25" name="Picture 24">
            <a:extLst>
              <a:ext uri="{FF2B5EF4-FFF2-40B4-BE49-F238E27FC236}">
                <a16:creationId xmlns:a16="http://schemas.microsoft.com/office/drawing/2014/main" id="{D478C3ED-97BF-BE47-93E4-66375BDA35F8}"/>
              </a:ext>
            </a:extLst>
          </p:cNvPr>
          <p:cNvPicPr>
            <a:picLocks noChangeAspect="1"/>
          </p:cNvPicPr>
          <p:nvPr/>
        </p:nvPicPr>
        <p:blipFill>
          <a:blip r:embed="rId6"/>
          <a:stretch>
            <a:fillRect/>
          </a:stretch>
        </p:blipFill>
        <p:spPr>
          <a:xfrm>
            <a:off x="2649694" y="78488"/>
            <a:ext cx="452279" cy="551560"/>
          </a:xfrm>
          <a:prstGeom prst="rect">
            <a:avLst/>
          </a:prstGeom>
        </p:spPr>
      </p:pic>
      <p:sp>
        <p:nvSpPr>
          <p:cNvPr id="26" name="TextBox 25">
            <a:extLst>
              <a:ext uri="{FF2B5EF4-FFF2-40B4-BE49-F238E27FC236}">
                <a16:creationId xmlns:a16="http://schemas.microsoft.com/office/drawing/2014/main" id="{72704E59-6628-CF41-A402-F043777FB87D}"/>
              </a:ext>
            </a:extLst>
          </p:cNvPr>
          <p:cNvSpPr txBox="1"/>
          <p:nvPr/>
        </p:nvSpPr>
        <p:spPr>
          <a:xfrm>
            <a:off x="4275118" y="3834293"/>
            <a:ext cx="360996" cy="369332"/>
          </a:xfrm>
          <a:prstGeom prst="rect">
            <a:avLst/>
          </a:prstGeom>
          <a:noFill/>
        </p:spPr>
        <p:txBody>
          <a:bodyPr wrap="none" rtlCol="0">
            <a:spAutoFit/>
          </a:bodyPr>
          <a:lstStyle/>
          <a:p>
            <a:r>
              <a:rPr lang="en-GB" dirty="0">
                <a:solidFill>
                  <a:schemeClr val="tx1">
                    <a:lumMod val="50000"/>
                  </a:schemeClr>
                </a:solidFill>
              </a:rPr>
              <a:t>-S</a:t>
            </a:r>
          </a:p>
        </p:txBody>
      </p:sp>
      <p:cxnSp>
        <p:nvCxnSpPr>
          <p:cNvPr id="28" name="Elbow Connector 27">
            <a:extLst>
              <a:ext uri="{FF2B5EF4-FFF2-40B4-BE49-F238E27FC236}">
                <a16:creationId xmlns:a16="http://schemas.microsoft.com/office/drawing/2014/main" id="{8CF3B341-82A2-7D49-B611-D2AC6591E38F}"/>
              </a:ext>
            </a:extLst>
          </p:cNvPr>
          <p:cNvCxnSpPr>
            <a:cxnSpLocks/>
          </p:cNvCxnSpPr>
          <p:nvPr/>
        </p:nvCxnSpPr>
        <p:spPr>
          <a:xfrm rot="10800000" flipV="1">
            <a:off x="2238754" y="1230358"/>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7F5D373C-EA2A-814C-8A42-B3E1281B0999}"/>
              </a:ext>
            </a:extLst>
          </p:cNvPr>
          <p:cNvCxnSpPr>
            <a:cxnSpLocks/>
          </p:cNvCxnSpPr>
          <p:nvPr/>
        </p:nvCxnSpPr>
        <p:spPr>
          <a:xfrm rot="10800000">
            <a:off x="2238754" y="1855496"/>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11CD397-3587-6E4F-B543-DFEA5AB676F4}"/>
              </a:ext>
            </a:extLst>
          </p:cNvPr>
          <p:cNvSpPr txBox="1"/>
          <p:nvPr/>
        </p:nvSpPr>
        <p:spPr>
          <a:xfrm>
            <a:off x="1403145" y="1405375"/>
            <a:ext cx="710451" cy="369332"/>
          </a:xfrm>
          <a:prstGeom prst="rect">
            <a:avLst/>
          </a:prstGeom>
          <a:noFill/>
        </p:spPr>
        <p:txBody>
          <a:bodyPr wrap="none" rtlCol="0">
            <a:spAutoFit/>
          </a:bodyPr>
          <a:lstStyle/>
          <a:p>
            <a:r>
              <a:rPr lang="en-GB" dirty="0">
                <a:solidFill>
                  <a:schemeClr val="tx1">
                    <a:lumMod val="50000"/>
                  </a:schemeClr>
                </a:solidFill>
              </a:rPr>
              <a:t>-M(1)</a:t>
            </a:r>
          </a:p>
        </p:txBody>
      </p:sp>
      <p:sp>
        <p:nvSpPr>
          <p:cNvPr id="34" name="TextBox 33">
            <a:extLst>
              <a:ext uri="{FF2B5EF4-FFF2-40B4-BE49-F238E27FC236}">
                <a16:creationId xmlns:a16="http://schemas.microsoft.com/office/drawing/2014/main" id="{094A46A3-CC73-7947-A0BC-9B835C282C10}"/>
              </a:ext>
            </a:extLst>
          </p:cNvPr>
          <p:cNvSpPr txBox="1"/>
          <p:nvPr/>
        </p:nvSpPr>
        <p:spPr>
          <a:xfrm>
            <a:off x="7556075" y="2443058"/>
            <a:ext cx="619080" cy="369332"/>
          </a:xfrm>
          <a:prstGeom prst="rect">
            <a:avLst/>
          </a:prstGeom>
          <a:noFill/>
        </p:spPr>
        <p:txBody>
          <a:bodyPr wrap="none" rtlCol="0">
            <a:spAutoFit/>
          </a:bodyPr>
          <a:lstStyle/>
          <a:p>
            <a:r>
              <a:rPr lang="en-GB" dirty="0">
                <a:solidFill>
                  <a:schemeClr val="tx1">
                    <a:lumMod val="50000"/>
                  </a:schemeClr>
                </a:solidFill>
              </a:rPr>
              <a:t>-S(2)</a:t>
            </a:r>
          </a:p>
        </p:txBody>
      </p:sp>
      <p:pic>
        <p:nvPicPr>
          <p:cNvPr id="35" name="Picture 34">
            <a:extLst>
              <a:ext uri="{FF2B5EF4-FFF2-40B4-BE49-F238E27FC236}">
                <a16:creationId xmlns:a16="http://schemas.microsoft.com/office/drawing/2014/main" id="{E5A2B44E-C40B-8840-B03D-88C8A4515E78}"/>
              </a:ext>
            </a:extLst>
          </p:cNvPr>
          <p:cNvPicPr>
            <a:picLocks noChangeAspect="1"/>
          </p:cNvPicPr>
          <p:nvPr/>
        </p:nvPicPr>
        <p:blipFill rotWithShape="1">
          <a:blip r:embed="rId7"/>
          <a:srcRect l="59590" b="37571"/>
          <a:stretch/>
        </p:blipFill>
        <p:spPr>
          <a:xfrm rot="16200000">
            <a:off x="2627471" y="751058"/>
            <a:ext cx="548970" cy="299330"/>
          </a:xfrm>
          <a:prstGeom prst="rect">
            <a:avLst/>
          </a:prstGeom>
        </p:spPr>
      </p:pic>
      <p:sp>
        <p:nvSpPr>
          <p:cNvPr id="36" name="TextBox 35">
            <a:extLst>
              <a:ext uri="{FF2B5EF4-FFF2-40B4-BE49-F238E27FC236}">
                <a16:creationId xmlns:a16="http://schemas.microsoft.com/office/drawing/2014/main" id="{5DC01C91-2BDF-A140-B322-DB053C2CC241}"/>
              </a:ext>
            </a:extLst>
          </p:cNvPr>
          <p:cNvSpPr txBox="1"/>
          <p:nvPr/>
        </p:nvSpPr>
        <p:spPr>
          <a:xfrm>
            <a:off x="3003885" y="694054"/>
            <a:ext cx="679353" cy="369332"/>
          </a:xfrm>
          <a:prstGeom prst="rect">
            <a:avLst/>
          </a:prstGeom>
          <a:noFill/>
        </p:spPr>
        <p:txBody>
          <a:bodyPr wrap="none" rtlCol="0">
            <a:spAutoFit/>
          </a:bodyPr>
          <a:lstStyle/>
          <a:p>
            <a:r>
              <a:rPr lang="en-GB" dirty="0">
                <a:solidFill>
                  <a:schemeClr val="tx1">
                    <a:lumMod val="50000"/>
                  </a:schemeClr>
                </a:solidFill>
              </a:rPr>
              <a:t>-Stop</a:t>
            </a:r>
          </a:p>
        </p:txBody>
      </p:sp>
      <p:grpSp>
        <p:nvGrpSpPr>
          <p:cNvPr id="68" name="Group 67">
            <a:extLst>
              <a:ext uri="{FF2B5EF4-FFF2-40B4-BE49-F238E27FC236}">
                <a16:creationId xmlns:a16="http://schemas.microsoft.com/office/drawing/2014/main" id="{ECDDB487-38E9-7143-A527-B159E69B4FB5}"/>
              </a:ext>
            </a:extLst>
          </p:cNvPr>
          <p:cNvGrpSpPr/>
          <p:nvPr/>
        </p:nvGrpSpPr>
        <p:grpSpPr>
          <a:xfrm>
            <a:off x="2598058" y="3870674"/>
            <a:ext cx="588935" cy="314732"/>
            <a:chOff x="1942035" y="4086553"/>
            <a:chExt cx="588935" cy="314732"/>
          </a:xfrm>
        </p:grpSpPr>
        <p:grpSp>
          <p:nvGrpSpPr>
            <p:cNvPr id="64" name="Group 63">
              <a:extLst>
                <a:ext uri="{FF2B5EF4-FFF2-40B4-BE49-F238E27FC236}">
                  <a16:creationId xmlns:a16="http://schemas.microsoft.com/office/drawing/2014/main" id="{9C1414BB-B354-5B42-BD82-DD43B0943D0F}"/>
                </a:ext>
              </a:extLst>
            </p:cNvPr>
            <p:cNvGrpSpPr/>
            <p:nvPr/>
          </p:nvGrpSpPr>
          <p:grpSpPr>
            <a:xfrm>
              <a:off x="1942035" y="4091319"/>
              <a:ext cx="588935" cy="309966"/>
              <a:chOff x="2324746" y="3332136"/>
              <a:chExt cx="588935" cy="309966"/>
            </a:xfrm>
          </p:grpSpPr>
          <p:sp>
            <p:nvSpPr>
              <p:cNvPr id="65" name="Rectangle 64">
                <a:extLst>
                  <a:ext uri="{FF2B5EF4-FFF2-40B4-BE49-F238E27FC236}">
                    <a16:creationId xmlns:a16="http://schemas.microsoft.com/office/drawing/2014/main" id="{4FB39FE2-55DD-FB46-B975-127D1476FDEF}"/>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Connector 65">
                <a:extLst>
                  <a:ext uri="{FF2B5EF4-FFF2-40B4-BE49-F238E27FC236}">
                    <a16:creationId xmlns:a16="http://schemas.microsoft.com/office/drawing/2014/main" id="{A9F2C1A1-98A8-0E4D-99B6-A1506677D345}"/>
                  </a:ext>
                </a:extLst>
              </p:cNvPr>
              <p:cNvCxnSpPr/>
              <p:nvPr/>
            </p:nvCxnSpPr>
            <p:spPr>
              <a:xfrm flipV="1">
                <a:off x="2334428"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F97800A0-4EFC-7046-8641-28A342AEA66F}"/>
                </a:ext>
              </a:extLst>
            </p:cNvPr>
            <p:cNvCxnSpPr>
              <a:cxnSpLocks/>
            </p:cNvCxnSpPr>
            <p:nvPr/>
          </p:nvCxnSpPr>
          <p:spPr>
            <a:xfrm>
              <a:off x="1946952" y="4086553"/>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A939951D-D23E-FB49-A652-60BE0E5F32E6}"/>
              </a:ext>
            </a:extLst>
          </p:cNvPr>
          <p:cNvGrpSpPr/>
          <p:nvPr/>
        </p:nvGrpSpPr>
        <p:grpSpPr>
          <a:xfrm>
            <a:off x="4817171" y="3883454"/>
            <a:ext cx="588935" cy="309966"/>
            <a:chOff x="2324746" y="3332136"/>
            <a:chExt cx="588935" cy="309966"/>
          </a:xfrm>
        </p:grpSpPr>
        <p:sp>
          <p:nvSpPr>
            <p:cNvPr id="71" name="Rectangle 70">
              <a:extLst>
                <a:ext uri="{FF2B5EF4-FFF2-40B4-BE49-F238E27FC236}">
                  <a16:creationId xmlns:a16="http://schemas.microsoft.com/office/drawing/2014/main" id="{DA231539-1F6A-5D44-A50E-7108F0257272}"/>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 name="Straight Connector 71">
              <a:extLst>
                <a:ext uri="{FF2B5EF4-FFF2-40B4-BE49-F238E27FC236}">
                  <a16:creationId xmlns:a16="http://schemas.microsoft.com/office/drawing/2014/main" id="{79177067-B33D-5A4F-A799-B448F7D2613E}"/>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8FB3CF6B-6C5C-7B4D-8DBA-ADF054268CF9}"/>
              </a:ext>
            </a:extLst>
          </p:cNvPr>
          <p:cNvSpPr txBox="1"/>
          <p:nvPr/>
        </p:nvSpPr>
        <p:spPr>
          <a:xfrm>
            <a:off x="5400047" y="3829264"/>
            <a:ext cx="397866" cy="369332"/>
          </a:xfrm>
          <a:prstGeom prst="rect">
            <a:avLst/>
          </a:prstGeom>
          <a:noFill/>
        </p:spPr>
        <p:txBody>
          <a:bodyPr wrap="none" rtlCol="0">
            <a:spAutoFit/>
          </a:bodyPr>
          <a:lstStyle/>
          <a:p>
            <a:r>
              <a:rPr lang="en-GB" dirty="0">
                <a:solidFill>
                  <a:schemeClr val="tx1">
                    <a:lumMod val="50000"/>
                  </a:schemeClr>
                </a:solidFill>
              </a:rPr>
              <a:t>-D</a:t>
            </a:r>
          </a:p>
        </p:txBody>
      </p:sp>
      <p:grpSp>
        <p:nvGrpSpPr>
          <p:cNvPr id="74" name="Group 73">
            <a:extLst>
              <a:ext uri="{FF2B5EF4-FFF2-40B4-BE49-F238E27FC236}">
                <a16:creationId xmlns:a16="http://schemas.microsoft.com/office/drawing/2014/main" id="{ADD8C2C0-B719-DB4C-BE16-EC5C6FEF1015}"/>
              </a:ext>
            </a:extLst>
          </p:cNvPr>
          <p:cNvGrpSpPr/>
          <p:nvPr/>
        </p:nvGrpSpPr>
        <p:grpSpPr>
          <a:xfrm>
            <a:off x="5997405" y="3892419"/>
            <a:ext cx="588935" cy="309966"/>
            <a:chOff x="2324746" y="3332136"/>
            <a:chExt cx="588935" cy="309966"/>
          </a:xfrm>
        </p:grpSpPr>
        <p:sp>
          <p:nvSpPr>
            <p:cNvPr id="75" name="Rectangle 74">
              <a:extLst>
                <a:ext uri="{FF2B5EF4-FFF2-40B4-BE49-F238E27FC236}">
                  <a16:creationId xmlns:a16="http://schemas.microsoft.com/office/drawing/2014/main" id="{66B29821-7530-4B48-AF7A-F24A04916C6B}"/>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Straight Connector 75">
              <a:extLst>
                <a:ext uri="{FF2B5EF4-FFF2-40B4-BE49-F238E27FC236}">
                  <a16:creationId xmlns:a16="http://schemas.microsoft.com/office/drawing/2014/main" id="{7A85E6C3-CED4-A74A-9189-D62114938F5E}"/>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77" name="TextBox 76">
            <a:extLst>
              <a:ext uri="{FF2B5EF4-FFF2-40B4-BE49-F238E27FC236}">
                <a16:creationId xmlns:a16="http://schemas.microsoft.com/office/drawing/2014/main" id="{BEC9E209-C6DE-9447-B188-920D66F20828}"/>
              </a:ext>
            </a:extLst>
          </p:cNvPr>
          <p:cNvSpPr txBox="1"/>
          <p:nvPr/>
        </p:nvSpPr>
        <p:spPr>
          <a:xfrm>
            <a:off x="6580281" y="3838229"/>
            <a:ext cx="452368" cy="369332"/>
          </a:xfrm>
          <a:prstGeom prst="rect">
            <a:avLst/>
          </a:prstGeom>
          <a:noFill/>
        </p:spPr>
        <p:txBody>
          <a:bodyPr wrap="none" rtlCol="0">
            <a:spAutoFit/>
          </a:bodyPr>
          <a:lstStyle/>
          <a:p>
            <a:r>
              <a:rPr lang="en-GB" dirty="0">
                <a:solidFill>
                  <a:schemeClr val="tx1">
                    <a:lumMod val="50000"/>
                  </a:schemeClr>
                </a:solidFill>
              </a:rPr>
              <a:t>-M</a:t>
            </a:r>
          </a:p>
        </p:txBody>
      </p:sp>
      <p:pic>
        <p:nvPicPr>
          <p:cNvPr id="79" name="Picture 78">
            <a:extLst>
              <a:ext uri="{FF2B5EF4-FFF2-40B4-BE49-F238E27FC236}">
                <a16:creationId xmlns:a16="http://schemas.microsoft.com/office/drawing/2014/main" id="{C6305B8D-45D7-284C-80DB-6A4F0A768DE6}"/>
              </a:ext>
            </a:extLst>
          </p:cNvPr>
          <p:cNvPicPr>
            <a:picLocks noChangeAspect="1"/>
          </p:cNvPicPr>
          <p:nvPr/>
        </p:nvPicPr>
        <p:blipFill rotWithShape="1">
          <a:blip r:embed="rId8"/>
          <a:srcRect l="13992" r="15716"/>
          <a:stretch/>
        </p:blipFill>
        <p:spPr>
          <a:xfrm rot="5400000">
            <a:off x="6009922" y="2457327"/>
            <a:ext cx="562405" cy="330200"/>
          </a:xfrm>
          <a:prstGeom prst="rect">
            <a:avLst/>
          </a:prstGeom>
        </p:spPr>
      </p:pic>
      <p:pic>
        <p:nvPicPr>
          <p:cNvPr id="81" name="Picture 80">
            <a:extLst>
              <a:ext uri="{FF2B5EF4-FFF2-40B4-BE49-F238E27FC236}">
                <a16:creationId xmlns:a16="http://schemas.microsoft.com/office/drawing/2014/main" id="{51FA7813-4BAE-E74A-AF69-9DFDBEDEC9B4}"/>
              </a:ext>
            </a:extLst>
          </p:cNvPr>
          <p:cNvPicPr>
            <a:picLocks noChangeAspect="1"/>
          </p:cNvPicPr>
          <p:nvPr/>
        </p:nvPicPr>
        <p:blipFill rotWithShape="1">
          <a:blip r:embed="rId8"/>
          <a:srcRect l="13992" r="15716"/>
          <a:stretch/>
        </p:blipFill>
        <p:spPr>
          <a:xfrm rot="5400000">
            <a:off x="1924013" y="1450898"/>
            <a:ext cx="562405" cy="330200"/>
          </a:xfrm>
          <a:prstGeom prst="rect">
            <a:avLst/>
          </a:prstGeom>
        </p:spPr>
      </p:pic>
      <p:grpSp>
        <p:nvGrpSpPr>
          <p:cNvPr id="94" name="Group 93">
            <a:extLst>
              <a:ext uri="{FF2B5EF4-FFF2-40B4-BE49-F238E27FC236}">
                <a16:creationId xmlns:a16="http://schemas.microsoft.com/office/drawing/2014/main" id="{9F326C91-38CE-3342-BE63-1CE8F6415327}"/>
              </a:ext>
            </a:extLst>
          </p:cNvPr>
          <p:cNvGrpSpPr/>
          <p:nvPr/>
        </p:nvGrpSpPr>
        <p:grpSpPr>
          <a:xfrm>
            <a:off x="6802332" y="2222262"/>
            <a:ext cx="794676" cy="800330"/>
            <a:chOff x="6836620" y="1196909"/>
            <a:chExt cx="794676" cy="800330"/>
          </a:xfrm>
        </p:grpSpPr>
        <p:cxnSp>
          <p:nvCxnSpPr>
            <p:cNvPr id="57" name="Elbow Connector 56">
              <a:extLst>
                <a:ext uri="{FF2B5EF4-FFF2-40B4-BE49-F238E27FC236}">
                  <a16:creationId xmlns:a16="http://schemas.microsoft.com/office/drawing/2014/main" id="{9C67B5F7-C809-A444-80C4-C92C21E921D0}"/>
                </a:ext>
              </a:extLst>
            </p:cNvPr>
            <p:cNvCxnSpPr>
              <a:cxnSpLocks/>
            </p:cNvCxnSpPr>
            <p:nvPr/>
          </p:nvCxnSpPr>
          <p:spPr>
            <a:xfrm>
              <a:off x="6836620" y="1196909"/>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78" name="Picture 77">
              <a:extLst>
                <a:ext uri="{FF2B5EF4-FFF2-40B4-BE49-F238E27FC236}">
                  <a16:creationId xmlns:a16="http://schemas.microsoft.com/office/drawing/2014/main" id="{C2921CA6-2DB7-314C-9CE5-036FAAD3B665}"/>
                </a:ext>
              </a:extLst>
            </p:cNvPr>
            <p:cNvPicPr>
              <a:picLocks noChangeAspect="1"/>
            </p:cNvPicPr>
            <p:nvPr/>
          </p:nvPicPr>
          <p:blipFill rotWithShape="1">
            <a:blip r:embed="rId8"/>
            <a:srcRect l="13992" r="15716"/>
            <a:stretch/>
          </p:blipFill>
          <p:spPr>
            <a:xfrm rot="5400000">
              <a:off x="7184993" y="1436998"/>
              <a:ext cx="562405" cy="330200"/>
            </a:xfrm>
            <a:prstGeom prst="rect">
              <a:avLst/>
            </a:prstGeom>
          </p:spPr>
        </p:pic>
        <p:cxnSp>
          <p:nvCxnSpPr>
            <p:cNvPr id="82" name="Elbow Connector 81">
              <a:extLst>
                <a:ext uri="{FF2B5EF4-FFF2-40B4-BE49-F238E27FC236}">
                  <a16:creationId xmlns:a16="http://schemas.microsoft.com/office/drawing/2014/main" id="{44B02DBC-C7C7-6345-A615-123EFF439D1E}"/>
                </a:ext>
              </a:extLst>
            </p:cNvPr>
            <p:cNvCxnSpPr>
              <a:cxnSpLocks/>
            </p:cNvCxnSpPr>
            <p:nvPr/>
          </p:nvCxnSpPr>
          <p:spPr>
            <a:xfrm flipV="1">
              <a:off x="6844491" y="1878900"/>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88" name="Picture 87">
            <a:extLst>
              <a:ext uri="{FF2B5EF4-FFF2-40B4-BE49-F238E27FC236}">
                <a16:creationId xmlns:a16="http://schemas.microsoft.com/office/drawing/2014/main" id="{9E37A505-B837-F145-B9ED-63B6CFE0194F}"/>
              </a:ext>
            </a:extLst>
          </p:cNvPr>
          <p:cNvPicPr>
            <a:picLocks noChangeAspect="1"/>
          </p:cNvPicPr>
          <p:nvPr/>
        </p:nvPicPr>
        <p:blipFill>
          <a:blip r:embed="rId9"/>
          <a:stretch>
            <a:fillRect/>
          </a:stretch>
        </p:blipFill>
        <p:spPr>
          <a:xfrm rot="16200000" flipH="1">
            <a:off x="3728489" y="3194936"/>
            <a:ext cx="584200" cy="266700"/>
          </a:xfrm>
          <a:prstGeom prst="rect">
            <a:avLst/>
          </a:prstGeom>
        </p:spPr>
      </p:pic>
      <p:pic>
        <p:nvPicPr>
          <p:cNvPr id="89" name="Picture 88">
            <a:extLst>
              <a:ext uri="{FF2B5EF4-FFF2-40B4-BE49-F238E27FC236}">
                <a16:creationId xmlns:a16="http://schemas.microsoft.com/office/drawing/2014/main" id="{793B858D-AE1A-0C41-A313-E1A53AB0C460}"/>
              </a:ext>
            </a:extLst>
          </p:cNvPr>
          <p:cNvPicPr>
            <a:picLocks noChangeAspect="1"/>
          </p:cNvPicPr>
          <p:nvPr/>
        </p:nvPicPr>
        <p:blipFill>
          <a:blip r:embed="rId9"/>
          <a:stretch>
            <a:fillRect/>
          </a:stretch>
        </p:blipFill>
        <p:spPr>
          <a:xfrm rot="16200000" flipH="1">
            <a:off x="3723255" y="2478179"/>
            <a:ext cx="584200" cy="266700"/>
          </a:xfrm>
          <a:prstGeom prst="rect">
            <a:avLst/>
          </a:prstGeom>
        </p:spPr>
      </p:pic>
      <p:pic>
        <p:nvPicPr>
          <p:cNvPr id="91" name="Picture 90">
            <a:extLst>
              <a:ext uri="{FF2B5EF4-FFF2-40B4-BE49-F238E27FC236}">
                <a16:creationId xmlns:a16="http://schemas.microsoft.com/office/drawing/2014/main" id="{E7EE79D9-9B6F-0049-BBF0-2AB122D660FE}"/>
              </a:ext>
            </a:extLst>
          </p:cNvPr>
          <p:cNvPicPr>
            <a:picLocks noChangeAspect="1"/>
          </p:cNvPicPr>
          <p:nvPr/>
        </p:nvPicPr>
        <p:blipFill>
          <a:blip r:embed="rId9"/>
          <a:stretch>
            <a:fillRect/>
          </a:stretch>
        </p:blipFill>
        <p:spPr>
          <a:xfrm rot="16200000" flipH="1">
            <a:off x="4837920" y="3201197"/>
            <a:ext cx="584200" cy="266700"/>
          </a:xfrm>
          <a:prstGeom prst="rect">
            <a:avLst/>
          </a:prstGeom>
        </p:spPr>
      </p:pic>
      <p:pic>
        <p:nvPicPr>
          <p:cNvPr id="93" name="Picture 92">
            <a:extLst>
              <a:ext uri="{FF2B5EF4-FFF2-40B4-BE49-F238E27FC236}">
                <a16:creationId xmlns:a16="http://schemas.microsoft.com/office/drawing/2014/main" id="{8344A63B-D51A-3D47-AEC3-89B06DA11930}"/>
              </a:ext>
            </a:extLst>
          </p:cNvPr>
          <p:cNvPicPr>
            <a:picLocks noChangeAspect="1"/>
          </p:cNvPicPr>
          <p:nvPr/>
        </p:nvPicPr>
        <p:blipFill rotWithShape="1">
          <a:blip r:embed="rId8"/>
          <a:srcRect l="13992" r="15716"/>
          <a:stretch/>
        </p:blipFill>
        <p:spPr>
          <a:xfrm rot="5400000">
            <a:off x="4790436" y="2467023"/>
            <a:ext cx="562405" cy="330200"/>
          </a:xfrm>
          <a:prstGeom prst="rect">
            <a:avLst/>
          </a:prstGeom>
        </p:spPr>
      </p:pic>
      <p:cxnSp>
        <p:nvCxnSpPr>
          <p:cNvPr id="100" name="Straight Connector 99">
            <a:extLst>
              <a:ext uri="{FF2B5EF4-FFF2-40B4-BE49-F238E27FC236}">
                <a16:creationId xmlns:a16="http://schemas.microsoft.com/office/drawing/2014/main" id="{376C28E8-8391-F343-A9D4-A8244A235BBD}"/>
              </a:ext>
            </a:extLst>
          </p:cNvPr>
          <p:cNvCxnSpPr>
            <a:cxnSpLocks/>
          </p:cNvCxnSpPr>
          <p:nvPr/>
        </p:nvCxnSpPr>
        <p:spPr>
          <a:xfrm flipH="1">
            <a:off x="2899611" y="2114550"/>
            <a:ext cx="3434272"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74080E72-BFDE-6C40-8C26-D3BFD0D04358}"/>
              </a:ext>
            </a:extLst>
          </p:cNvPr>
          <p:cNvSpPr txBox="1"/>
          <p:nvPr/>
        </p:nvSpPr>
        <p:spPr>
          <a:xfrm>
            <a:off x="5224452" y="3113417"/>
            <a:ext cx="619080" cy="369332"/>
          </a:xfrm>
          <a:prstGeom prst="rect">
            <a:avLst/>
          </a:prstGeom>
          <a:noFill/>
        </p:spPr>
        <p:txBody>
          <a:bodyPr wrap="none" rtlCol="0">
            <a:spAutoFit/>
          </a:bodyPr>
          <a:lstStyle/>
          <a:p>
            <a:r>
              <a:rPr lang="en-GB" dirty="0">
                <a:solidFill>
                  <a:schemeClr val="tx1">
                    <a:lumMod val="50000"/>
                  </a:schemeClr>
                </a:solidFill>
              </a:rPr>
              <a:t>-S(1)</a:t>
            </a:r>
          </a:p>
        </p:txBody>
      </p:sp>
      <p:sp>
        <p:nvSpPr>
          <p:cNvPr id="104" name="TextBox 103">
            <a:extLst>
              <a:ext uri="{FF2B5EF4-FFF2-40B4-BE49-F238E27FC236}">
                <a16:creationId xmlns:a16="http://schemas.microsoft.com/office/drawing/2014/main" id="{7BA370CC-79EB-DC4B-A2B4-E963D4021CAA}"/>
              </a:ext>
            </a:extLst>
          </p:cNvPr>
          <p:cNvSpPr txBox="1"/>
          <p:nvPr/>
        </p:nvSpPr>
        <p:spPr>
          <a:xfrm>
            <a:off x="5191068" y="2437761"/>
            <a:ext cx="625492" cy="369332"/>
          </a:xfrm>
          <a:prstGeom prst="rect">
            <a:avLst/>
          </a:prstGeom>
          <a:noFill/>
        </p:spPr>
        <p:txBody>
          <a:bodyPr wrap="none" rtlCol="0">
            <a:spAutoFit/>
          </a:bodyPr>
          <a:lstStyle/>
          <a:p>
            <a:r>
              <a:rPr lang="en-GB" dirty="0">
                <a:solidFill>
                  <a:schemeClr val="tx1">
                    <a:lumMod val="50000"/>
                  </a:schemeClr>
                </a:solidFill>
              </a:rPr>
              <a:t>-T(2)</a:t>
            </a:r>
          </a:p>
        </p:txBody>
      </p:sp>
      <p:sp>
        <p:nvSpPr>
          <p:cNvPr id="105" name="TextBox 104">
            <a:extLst>
              <a:ext uri="{FF2B5EF4-FFF2-40B4-BE49-F238E27FC236}">
                <a16:creationId xmlns:a16="http://schemas.microsoft.com/office/drawing/2014/main" id="{2A5ECA53-8B0B-5F4D-A934-07B11490EAB2}"/>
              </a:ext>
            </a:extLst>
          </p:cNvPr>
          <p:cNvSpPr txBox="1"/>
          <p:nvPr/>
        </p:nvSpPr>
        <p:spPr>
          <a:xfrm>
            <a:off x="6428758" y="2448515"/>
            <a:ext cx="710451" cy="369332"/>
          </a:xfrm>
          <a:prstGeom prst="rect">
            <a:avLst/>
          </a:prstGeom>
          <a:noFill/>
        </p:spPr>
        <p:txBody>
          <a:bodyPr wrap="none" rtlCol="0">
            <a:spAutoFit/>
          </a:bodyPr>
          <a:lstStyle/>
          <a:p>
            <a:r>
              <a:rPr lang="en-GB" dirty="0">
                <a:solidFill>
                  <a:schemeClr val="tx1">
                    <a:lumMod val="50000"/>
                  </a:schemeClr>
                </a:solidFill>
              </a:rPr>
              <a:t>-M(2)</a:t>
            </a:r>
          </a:p>
        </p:txBody>
      </p:sp>
      <p:cxnSp>
        <p:nvCxnSpPr>
          <p:cNvPr id="106" name="Straight Connector 105">
            <a:extLst>
              <a:ext uri="{FF2B5EF4-FFF2-40B4-BE49-F238E27FC236}">
                <a16:creationId xmlns:a16="http://schemas.microsoft.com/office/drawing/2014/main" id="{DD2201E7-3403-BB41-99F6-A779FF7E959C}"/>
              </a:ext>
            </a:extLst>
          </p:cNvPr>
          <p:cNvCxnSpPr>
            <a:cxnSpLocks/>
          </p:cNvCxnSpPr>
          <p:nvPr/>
        </p:nvCxnSpPr>
        <p:spPr>
          <a:xfrm flipH="1">
            <a:off x="6333883" y="2231787"/>
            <a:ext cx="636073"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629BA72-56B1-7546-A05A-5FD5C5E8865C}"/>
              </a:ext>
            </a:extLst>
          </p:cNvPr>
          <p:cNvCxnSpPr>
            <a:cxnSpLocks/>
          </p:cNvCxnSpPr>
          <p:nvPr/>
        </p:nvCxnSpPr>
        <p:spPr>
          <a:xfrm flipH="1">
            <a:off x="6329115" y="3012843"/>
            <a:ext cx="636073"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E14BB3C4-D638-3F40-9CBF-DF4DC79B2136}"/>
              </a:ext>
            </a:extLst>
          </p:cNvPr>
          <p:cNvSpPr txBox="1"/>
          <p:nvPr/>
        </p:nvSpPr>
        <p:spPr>
          <a:xfrm>
            <a:off x="4089194" y="2448515"/>
            <a:ext cx="625492" cy="369332"/>
          </a:xfrm>
          <a:prstGeom prst="rect">
            <a:avLst/>
          </a:prstGeom>
          <a:noFill/>
        </p:spPr>
        <p:txBody>
          <a:bodyPr wrap="none" rtlCol="0">
            <a:spAutoFit/>
          </a:bodyPr>
          <a:lstStyle/>
          <a:p>
            <a:r>
              <a:rPr lang="en-GB" dirty="0">
                <a:solidFill>
                  <a:schemeClr val="tx1">
                    <a:lumMod val="50000"/>
                  </a:schemeClr>
                </a:solidFill>
              </a:rPr>
              <a:t>-T(1)</a:t>
            </a:r>
          </a:p>
        </p:txBody>
      </p:sp>
      <p:sp>
        <p:nvSpPr>
          <p:cNvPr id="110" name="TextBox 109">
            <a:extLst>
              <a:ext uri="{FF2B5EF4-FFF2-40B4-BE49-F238E27FC236}">
                <a16:creationId xmlns:a16="http://schemas.microsoft.com/office/drawing/2014/main" id="{62839C52-1E38-3E4E-A494-1264100A7980}"/>
              </a:ext>
            </a:extLst>
          </p:cNvPr>
          <p:cNvSpPr txBox="1"/>
          <p:nvPr/>
        </p:nvSpPr>
        <p:spPr>
          <a:xfrm>
            <a:off x="4141165" y="3130997"/>
            <a:ext cx="655949" cy="369332"/>
          </a:xfrm>
          <a:prstGeom prst="rect">
            <a:avLst/>
          </a:prstGeom>
          <a:noFill/>
        </p:spPr>
        <p:txBody>
          <a:bodyPr wrap="none" rtlCol="0">
            <a:spAutoFit/>
          </a:bodyPr>
          <a:lstStyle/>
          <a:p>
            <a:r>
              <a:rPr lang="en-GB" dirty="0">
                <a:solidFill>
                  <a:schemeClr val="tx1">
                    <a:lumMod val="50000"/>
                  </a:schemeClr>
                </a:solidFill>
              </a:rPr>
              <a:t>-D(1)</a:t>
            </a:r>
          </a:p>
        </p:txBody>
      </p:sp>
      <p:cxnSp>
        <p:nvCxnSpPr>
          <p:cNvPr id="111" name="Straight Connector 110">
            <a:extLst>
              <a:ext uri="{FF2B5EF4-FFF2-40B4-BE49-F238E27FC236}">
                <a16:creationId xmlns:a16="http://schemas.microsoft.com/office/drawing/2014/main" id="{4C794768-8B4B-F147-870F-CE6E9135D11F}"/>
              </a:ext>
            </a:extLst>
          </p:cNvPr>
          <p:cNvCxnSpPr>
            <a:cxnSpLocks/>
          </p:cNvCxnSpPr>
          <p:nvPr/>
        </p:nvCxnSpPr>
        <p:spPr>
          <a:xfrm flipH="1">
            <a:off x="2875833" y="4362624"/>
            <a:ext cx="5401148"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0A63907-53A7-3844-B18E-33AF0C8F6D74}"/>
              </a:ext>
            </a:extLst>
          </p:cNvPr>
          <p:cNvCxnSpPr/>
          <p:nvPr/>
        </p:nvCxnSpPr>
        <p:spPr>
          <a:xfrm>
            <a:off x="8276981" y="800780"/>
            <a:ext cx="0" cy="3561844"/>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5664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Img08</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3067942" cy="2308324"/>
          </a:xfrm>
          <a:prstGeom prst="rect">
            <a:avLst/>
          </a:prstGeom>
          <a:noFill/>
        </p:spPr>
        <p:txBody>
          <a:bodyPr wrap="square" rtlCol="0">
            <a:spAutoFit/>
          </a:bodyPr>
          <a:lstStyle/>
          <a:p>
            <a:r>
              <a:rPr lang="en-GB" dirty="0"/>
              <a:t>Redraw the image but add the following key:</a:t>
            </a:r>
          </a:p>
          <a:p>
            <a:endParaRPr lang="en-GB" dirty="0"/>
          </a:p>
          <a:p>
            <a:r>
              <a:rPr lang="en-GB" dirty="0"/>
              <a:t>-K4 = Main coil</a:t>
            </a:r>
          </a:p>
          <a:p>
            <a:r>
              <a:rPr lang="en-GB" dirty="0"/>
              <a:t>-K3 = Timer coil</a:t>
            </a:r>
          </a:p>
          <a:p>
            <a:r>
              <a:rPr lang="en-GB" dirty="0"/>
              <a:t>-K2 = Star coil</a:t>
            </a:r>
          </a:p>
          <a:p>
            <a:r>
              <a:rPr lang="en-GB" dirty="0"/>
              <a:t>-K1 = Delta coil</a:t>
            </a:r>
          </a:p>
          <a:p>
            <a:pPr marL="342900" indent="-342900">
              <a:buFont typeface="+mj-lt"/>
              <a:buAutoNum type="arabicPeriod"/>
            </a:pPr>
            <a:endParaRPr lang="en-GB" dirty="0"/>
          </a:p>
        </p:txBody>
      </p:sp>
      <p:pic>
        <p:nvPicPr>
          <p:cNvPr id="3" name="Picture 2">
            <a:extLst>
              <a:ext uri="{FF2B5EF4-FFF2-40B4-BE49-F238E27FC236}">
                <a16:creationId xmlns:a16="http://schemas.microsoft.com/office/drawing/2014/main" id="{BD5F93E1-3422-7A46-989D-7C2ED7440561}"/>
              </a:ext>
            </a:extLst>
          </p:cNvPr>
          <p:cNvPicPr>
            <a:picLocks noChangeAspect="1"/>
          </p:cNvPicPr>
          <p:nvPr/>
        </p:nvPicPr>
        <p:blipFill>
          <a:blip r:embed="rId4"/>
          <a:stretch>
            <a:fillRect/>
          </a:stretch>
        </p:blipFill>
        <p:spPr>
          <a:xfrm>
            <a:off x="4098924" y="1033482"/>
            <a:ext cx="5956300" cy="3822700"/>
          </a:xfrm>
          <a:prstGeom prst="rect">
            <a:avLst/>
          </a:prstGeom>
        </p:spPr>
      </p:pic>
    </p:spTree>
    <p:custDataLst>
      <p:tags r:id="rId1"/>
    </p:custDataLst>
    <p:extLst>
      <p:ext uri="{BB962C8B-B14F-4D97-AF65-F5344CB8AC3E}">
        <p14:creationId xmlns:p14="http://schemas.microsoft.com/office/powerpoint/2010/main" val="833428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3067942" cy="3970318"/>
          </a:xfrm>
          <a:prstGeom prst="rect">
            <a:avLst/>
          </a:prstGeom>
          <a:noFill/>
        </p:spPr>
        <p:txBody>
          <a:bodyPr wrap="square" rtlCol="0">
            <a:spAutoFit/>
          </a:bodyPr>
          <a:lstStyle/>
          <a:p>
            <a:r>
              <a:rPr lang="en-GB" dirty="0"/>
              <a:t>Screencast video of an expert electrician working through how the control circuit works and explaining how the star and delta contacts are electronically interlocked by the timer contacts.</a:t>
            </a:r>
          </a:p>
          <a:p>
            <a:endParaRPr lang="en-GB" dirty="0"/>
          </a:p>
          <a:p>
            <a:r>
              <a:rPr lang="en-GB" dirty="0"/>
              <a:t>Also explain and show how we can add additional interlocks to this circuit by adding in the NC contacts from K(2) and K(1).</a:t>
            </a:r>
          </a:p>
          <a:p>
            <a:pPr marL="342900" indent="-342900">
              <a:buFont typeface="+mj-lt"/>
              <a:buAutoNum type="arabicPeriod"/>
            </a:pPr>
            <a:endParaRPr lang="en-GB" dirty="0"/>
          </a:p>
        </p:txBody>
      </p:sp>
      <p:pic>
        <p:nvPicPr>
          <p:cNvPr id="3" name="Picture 2">
            <a:extLst>
              <a:ext uri="{FF2B5EF4-FFF2-40B4-BE49-F238E27FC236}">
                <a16:creationId xmlns:a16="http://schemas.microsoft.com/office/drawing/2014/main" id="{BD5F93E1-3422-7A46-989D-7C2ED7440561}"/>
              </a:ext>
            </a:extLst>
          </p:cNvPr>
          <p:cNvPicPr>
            <a:picLocks noChangeAspect="1"/>
          </p:cNvPicPr>
          <p:nvPr/>
        </p:nvPicPr>
        <p:blipFill>
          <a:blip r:embed="rId4"/>
          <a:stretch>
            <a:fillRect/>
          </a:stretch>
        </p:blipFill>
        <p:spPr>
          <a:xfrm>
            <a:off x="4098924" y="1033482"/>
            <a:ext cx="5956300" cy="3822700"/>
          </a:xfrm>
          <a:prstGeom prst="rect">
            <a:avLst/>
          </a:prstGeom>
        </p:spPr>
      </p:pic>
    </p:spTree>
    <p:custDataLst>
      <p:tags r:id="rId1"/>
    </p:custDataLst>
    <p:extLst>
      <p:ext uri="{BB962C8B-B14F-4D97-AF65-F5344CB8AC3E}">
        <p14:creationId xmlns:p14="http://schemas.microsoft.com/office/powerpoint/2010/main" val="401289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Img09</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3067942" cy="3970318"/>
          </a:xfrm>
          <a:prstGeom prst="rect">
            <a:avLst/>
          </a:prstGeom>
          <a:noFill/>
        </p:spPr>
        <p:txBody>
          <a:bodyPr wrap="square" rtlCol="0">
            <a:spAutoFit/>
          </a:bodyPr>
          <a:lstStyle/>
          <a:p>
            <a:r>
              <a:rPr lang="en-GB" dirty="0"/>
              <a:t>Screencast video of an expert electrician working through how the control circuit works and explaining how the star and delta contacts are electronically interlocked by the timer contacts.</a:t>
            </a:r>
          </a:p>
          <a:p>
            <a:endParaRPr lang="en-GB" dirty="0"/>
          </a:p>
          <a:p>
            <a:r>
              <a:rPr lang="en-GB" dirty="0"/>
              <a:t>Also explain and show how we can add additional interlocks to this circuit by adding in the NC contacts from K(2) and K(1).</a:t>
            </a:r>
          </a:p>
          <a:p>
            <a:pPr marL="342900" indent="-342900">
              <a:buFont typeface="+mj-lt"/>
              <a:buAutoNum type="arabicPeriod"/>
            </a:pPr>
            <a:endParaRPr lang="en-GB" dirty="0"/>
          </a:p>
        </p:txBody>
      </p:sp>
      <p:pic>
        <p:nvPicPr>
          <p:cNvPr id="4" name="Picture 3">
            <a:extLst>
              <a:ext uri="{FF2B5EF4-FFF2-40B4-BE49-F238E27FC236}">
                <a16:creationId xmlns:a16="http://schemas.microsoft.com/office/drawing/2014/main" id="{6CF7CE62-DA2E-A94D-B35A-C6B10D1E8F8D}"/>
              </a:ext>
            </a:extLst>
          </p:cNvPr>
          <p:cNvPicPr>
            <a:picLocks noChangeAspect="1"/>
          </p:cNvPicPr>
          <p:nvPr/>
        </p:nvPicPr>
        <p:blipFill>
          <a:blip r:embed="rId4"/>
          <a:stretch>
            <a:fillRect/>
          </a:stretch>
        </p:blipFill>
        <p:spPr>
          <a:xfrm>
            <a:off x="4339978" y="749993"/>
            <a:ext cx="5384800" cy="3937000"/>
          </a:xfrm>
          <a:prstGeom prst="rect">
            <a:avLst/>
          </a:prstGeom>
        </p:spPr>
      </p:pic>
      <p:sp>
        <p:nvSpPr>
          <p:cNvPr id="5" name="Rectangle 4">
            <a:extLst>
              <a:ext uri="{FF2B5EF4-FFF2-40B4-BE49-F238E27FC236}">
                <a16:creationId xmlns:a16="http://schemas.microsoft.com/office/drawing/2014/main" id="{006323CA-FEDE-F243-A401-4736410F84DA}"/>
              </a:ext>
            </a:extLst>
          </p:cNvPr>
          <p:cNvSpPr/>
          <p:nvPr/>
        </p:nvSpPr>
        <p:spPr>
          <a:xfrm>
            <a:off x="5614988" y="3443288"/>
            <a:ext cx="1743075" cy="48577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937B0DA-C83C-074A-AC81-5C80720AC88B}"/>
              </a:ext>
            </a:extLst>
          </p:cNvPr>
          <p:cNvSpPr txBox="1"/>
          <p:nvPr/>
        </p:nvSpPr>
        <p:spPr>
          <a:xfrm>
            <a:off x="5614988" y="1393997"/>
            <a:ext cx="2186304" cy="646331"/>
          </a:xfrm>
          <a:prstGeom prst="rect">
            <a:avLst/>
          </a:prstGeom>
          <a:noFill/>
        </p:spPr>
        <p:txBody>
          <a:bodyPr wrap="none" rtlCol="0">
            <a:spAutoFit/>
          </a:bodyPr>
          <a:lstStyle/>
          <a:p>
            <a:r>
              <a:rPr lang="en-GB" dirty="0"/>
              <a:t>Additional electronic </a:t>
            </a:r>
          </a:p>
          <a:p>
            <a:pPr algn="ctr"/>
            <a:r>
              <a:rPr lang="en-GB" dirty="0"/>
              <a:t>interlocks</a:t>
            </a:r>
          </a:p>
        </p:txBody>
      </p:sp>
      <p:cxnSp>
        <p:nvCxnSpPr>
          <p:cNvPr id="8" name="Straight Arrow Connector 7">
            <a:extLst>
              <a:ext uri="{FF2B5EF4-FFF2-40B4-BE49-F238E27FC236}">
                <a16:creationId xmlns:a16="http://schemas.microsoft.com/office/drawing/2014/main" id="{EEB7E8E3-22A3-2246-A2B8-BE99A6562636}"/>
              </a:ext>
            </a:extLst>
          </p:cNvPr>
          <p:cNvCxnSpPr>
            <a:cxnSpLocks/>
            <a:endCxn id="5" idx="0"/>
          </p:cNvCxnSpPr>
          <p:nvPr/>
        </p:nvCxnSpPr>
        <p:spPr>
          <a:xfrm flipH="1">
            <a:off x="6486526" y="2016140"/>
            <a:ext cx="221616" cy="142714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35906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Img10</a:t>
            </a:r>
          </a:p>
        </p:txBody>
      </p:sp>
      <p:pic>
        <p:nvPicPr>
          <p:cNvPr id="5" name="Picture 4">
            <a:extLst>
              <a:ext uri="{FF2B5EF4-FFF2-40B4-BE49-F238E27FC236}">
                <a16:creationId xmlns:a16="http://schemas.microsoft.com/office/drawing/2014/main" id="{1A572D92-1672-1346-8F04-8E4E9126AF58}"/>
              </a:ext>
            </a:extLst>
          </p:cNvPr>
          <p:cNvPicPr>
            <a:picLocks noChangeAspect="1"/>
          </p:cNvPicPr>
          <p:nvPr/>
        </p:nvPicPr>
        <p:blipFill>
          <a:blip r:embed="rId4"/>
          <a:stretch>
            <a:fillRect/>
          </a:stretch>
        </p:blipFill>
        <p:spPr>
          <a:xfrm>
            <a:off x="5349609" y="0"/>
            <a:ext cx="4485847" cy="5003800"/>
          </a:xfrm>
          <a:prstGeom prst="rect">
            <a:avLst/>
          </a:prstGeom>
        </p:spPr>
      </p:pic>
      <p:sp>
        <p:nvSpPr>
          <p:cNvPr id="4" name="Rectangle 3">
            <a:extLst>
              <a:ext uri="{FF2B5EF4-FFF2-40B4-BE49-F238E27FC236}">
                <a16:creationId xmlns:a16="http://schemas.microsoft.com/office/drawing/2014/main" id="{006FBEBF-50E6-E946-A767-6CF82D61B8F2}"/>
              </a:ext>
            </a:extLst>
          </p:cNvPr>
          <p:cNvSpPr/>
          <p:nvPr/>
        </p:nvSpPr>
        <p:spPr>
          <a:xfrm>
            <a:off x="6729413" y="2146316"/>
            <a:ext cx="942975" cy="71118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974B646-3010-054F-A63A-63355E0A1D96}"/>
              </a:ext>
            </a:extLst>
          </p:cNvPr>
          <p:cNvSpPr txBox="1"/>
          <p:nvPr/>
        </p:nvSpPr>
        <p:spPr>
          <a:xfrm>
            <a:off x="7774168" y="460780"/>
            <a:ext cx="1971675" cy="923330"/>
          </a:xfrm>
          <a:prstGeom prst="rect">
            <a:avLst/>
          </a:prstGeom>
          <a:noFill/>
        </p:spPr>
        <p:txBody>
          <a:bodyPr wrap="square" rtlCol="0">
            <a:spAutoFit/>
          </a:bodyPr>
          <a:lstStyle/>
          <a:p>
            <a:pPr algn="ctr"/>
            <a:r>
              <a:rPr lang="en-GB" dirty="0"/>
              <a:t>Overload relay BEFORE the delta contactor split.</a:t>
            </a:r>
          </a:p>
        </p:txBody>
      </p:sp>
      <p:cxnSp>
        <p:nvCxnSpPr>
          <p:cNvPr id="7" name="Straight Arrow Connector 6">
            <a:extLst>
              <a:ext uri="{FF2B5EF4-FFF2-40B4-BE49-F238E27FC236}">
                <a16:creationId xmlns:a16="http://schemas.microsoft.com/office/drawing/2014/main" id="{A0AFE7CB-CF30-A145-B749-1B5DC7E76A8B}"/>
              </a:ext>
            </a:extLst>
          </p:cNvPr>
          <p:cNvCxnSpPr>
            <a:cxnSpLocks/>
            <a:endCxn id="4" idx="0"/>
          </p:cNvCxnSpPr>
          <p:nvPr/>
        </p:nvCxnSpPr>
        <p:spPr>
          <a:xfrm flipH="1">
            <a:off x="7200901" y="1233578"/>
            <a:ext cx="814388" cy="91273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33986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99400-2DDC-0240-AC29-1FD6C84F6FD9}"/>
              </a:ext>
            </a:extLst>
          </p:cNvPr>
          <p:cNvPicPr>
            <a:picLocks noChangeAspect="1"/>
          </p:cNvPicPr>
          <p:nvPr/>
        </p:nvPicPr>
        <p:blipFill>
          <a:blip r:embed="rId4"/>
          <a:stretch>
            <a:fillRect/>
          </a:stretch>
        </p:blipFill>
        <p:spPr>
          <a:xfrm>
            <a:off x="6007766" y="8"/>
            <a:ext cx="4231609" cy="5003800"/>
          </a:xfrm>
          <a:prstGeom prst="rect">
            <a:avLst/>
          </a:prstGeom>
        </p:spPr>
      </p:pic>
      <p:sp>
        <p:nvSpPr>
          <p:cNvPr id="2" name="Title 1"/>
          <p:cNvSpPr>
            <a:spLocks noGrp="1"/>
          </p:cNvSpPr>
          <p:nvPr>
            <p:ph type="title"/>
          </p:nvPr>
        </p:nvSpPr>
        <p:spPr/>
        <p:txBody>
          <a:bodyPr/>
          <a:lstStyle/>
          <a:p>
            <a:r>
              <a:rPr lang="en-GB" dirty="0"/>
              <a:t>Image Briefing – Img11</a:t>
            </a:r>
          </a:p>
        </p:txBody>
      </p:sp>
      <p:sp>
        <p:nvSpPr>
          <p:cNvPr id="4" name="Rectangle 3">
            <a:extLst>
              <a:ext uri="{FF2B5EF4-FFF2-40B4-BE49-F238E27FC236}">
                <a16:creationId xmlns:a16="http://schemas.microsoft.com/office/drawing/2014/main" id="{006FBEBF-50E6-E946-A767-6CF82D61B8F2}"/>
              </a:ext>
            </a:extLst>
          </p:cNvPr>
          <p:cNvSpPr/>
          <p:nvPr/>
        </p:nvSpPr>
        <p:spPr>
          <a:xfrm>
            <a:off x="9087117" y="1790724"/>
            <a:ext cx="942975" cy="112392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974B646-3010-054F-A63A-63355E0A1D96}"/>
              </a:ext>
            </a:extLst>
          </p:cNvPr>
          <p:cNvSpPr txBox="1"/>
          <p:nvPr/>
        </p:nvSpPr>
        <p:spPr>
          <a:xfrm>
            <a:off x="5904246" y="146296"/>
            <a:ext cx="1971675" cy="923330"/>
          </a:xfrm>
          <a:prstGeom prst="rect">
            <a:avLst/>
          </a:prstGeom>
          <a:noFill/>
        </p:spPr>
        <p:txBody>
          <a:bodyPr wrap="square" rtlCol="0">
            <a:spAutoFit/>
          </a:bodyPr>
          <a:lstStyle/>
          <a:p>
            <a:pPr algn="ctr"/>
            <a:r>
              <a:rPr lang="en-GB" dirty="0"/>
              <a:t>Overload relay AFTER the delta contactor split.</a:t>
            </a:r>
          </a:p>
        </p:txBody>
      </p:sp>
      <p:cxnSp>
        <p:nvCxnSpPr>
          <p:cNvPr id="7" name="Straight Arrow Connector 6">
            <a:extLst>
              <a:ext uri="{FF2B5EF4-FFF2-40B4-BE49-F238E27FC236}">
                <a16:creationId xmlns:a16="http://schemas.microsoft.com/office/drawing/2014/main" id="{A0AFE7CB-CF30-A145-B749-1B5DC7E76A8B}"/>
              </a:ext>
            </a:extLst>
          </p:cNvPr>
          <p:cNvCxnSpPr>
            <a:cxnSpLocks/>
            <a:stCxn id="6" idx="3"/>
            <a:endCxn id="4" idx="1"/>
          </p:cNvCxnSpPr>
          <p:nvPr/>
        </p:nvCxnSpPr>
        <p:spPr>
          <a:xfrm>
            <a:off x="7875921" y="607961"/>
            <a:ext cx="1211196" cy="174472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4251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3.7: Automatic Start-Delta Starter</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9"/>
            <a:ext cx="4790589" cy="3911931"/>
          </a:xfrm>
        </p:spPr>
        <p:txBody>
          <a:bodyPr>
            <a:noAutofit/>
          </a:bodyPr>
          <a:lstStyle/>
          <a:p>
            <a:pPr marL="0" indent="0" algn="just">
              <a:buNone/>
            </a:pPr>
            <a:r>
              <a:rPr lang="en-GB" sz="2400" dirty="0"/>
              <a:t>In the previous unit we learn about the star-delta starter and why this is so important.</a:t>
            </a:r>
          </a:p>
          <a:p>
            <a:pPr marL="0" indent="0" algn="just">
              <a:buNone/>
            </a:pPr>
            <a:endParaRPr lang="en-GB" sz="2400" dirty="0"/>
          </a:p>
          <a:p>
            <a:pPr marL="0" indent="0" algn="just">
              <a:buNone/>
            </a:pPr>
            <a:r>
              <a:rPr lang="en-GB" sz="2400" dirty="0"/>
              <a:t>We also saw how to start a </a:t>
            </a:r>
            <a:r>
              <a:rPr lang="en-GB" sz="2400"/>
              <a:t>motor with </a:t>
            </a:r>
            <a:r>
              <a:rPr lang="en-GB" sz="2400" dirty="0"/>
              <a:t>manual and semi-automatic starter systems.</a:t>
            </a:r>
          </a:p>
          <a:p>
            <a:pPr marL="0" indent="0" algn="just">
              <a:buNone/>
            </a:pPr>
            <a:endParaRPr lang="en-GB" sz="2400" dirty="0"/>
          </a:p>
          <a:p>
            <a:pPr marL="0" indent="0" algn="just">
              <a:buNone/>
            </a:pPr>
            <a:r>
              <a:rPr lang="en-GB" sz="2400" dirty="0"/>
              <a:t>In this unit, we will explore the fully automatic star-delta starter.</a:t>
            </a:r>
          </a:p>
        </p:txBody>
      </p:sp>
      <p:pic>
        <p:nvPicPr>
          <p:cNvPr id="6" name="Picture 5">
            <a:extLst>
              <a:ext uri="{FF2B5EF4-FFF2-40B4-BE49-F238E27FC236}">
                <a16:creationId xmlns:a16="http://schemas.microsoft.com/office/drawing/2014/main" id="{3814FDCE-7A14-4E45-ACB2-940A740F3172}"/>
              </a:ext>
            </a:extLst>
          </p:cNvPr>
          <p:cNvPicPr>
            <a:picLocks noChangeAspect="1"/>
          </p:cNvPicPr>
          <p:nvPr/>
        </p:nvPicPr>
        <p:blipFill>
          <a:blip r:embed="rId4"/>
          <a:stretch>
            <a:fillRect/>
          </a:stretch>
        </p:blipFill>
        <p:spPr>
          <a:xfrm>
            <a:off x="6226641" y="936592"/>
            <a:ext cx="3911931" cy="3911931"/>
          </a:xfrm>
          <a:prstGeom prst="rect">
            <a:avLst/>
          </a:prstGeom>
        </p:spPr>
      </p:pic>
    </p:spTree>
    <p:custDataLst>
      <p:tags r:id="rId1"/>
    </p:custDataLst>
    <p:extLst>
      <p:ext uri="{BB962C8B-B14F-4D97-AF65-F5344CB8AC3E}">
        <p14:creationId xmlns:p14="http://schemas.microsoft.com/office/powerpoint/2010/main" val="397407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9"/>
            <a:ext cx="4790589" cy="3911931"/>
          </a:xfrm>
        </p:spPr>
        <p:txBody>
          <a:bodyPr>
            <a:noAutofit/>
          </a:bodyPr>
          <a:lstStyle/>
          <a:p>
            <a:pPr marL="0" indent="0" algn="just">
              <a:buNone/>
            </a:pPr>
            <a:r>
              <a:rPr lang="en-GB" sz="2400" dirty="0"/>
              <a:t>Sometimes you may come across single automatic star-delta starter components. However, in order to understand how the starter works, we need to open up the box and take a look inside.</a:t>
            </a:r>
          </a:p>
        </p:txBody>
      </p:sp>
      <p:pic>
        <p:nvPicPr>
          <p:cNvPr id="5" name="Picture 4">
            <a:extLst>
              <a:ext uri="{FF2B5EF4-FFF2-40B4-BE49-F238E27FC236}">
                <a16:creationId xmlns:a16="http://schemas.microsoft.com/office/drawing/2014/main" id="{B24B5659-1D60-DD4A-9BD5-A5D6235A30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97264" y="1091869"/>
            <a:ext cx="3941308" cy="3114642"/>
          </a:xfrm>
          <a:prstGeom prst="rect">
            <a:avLst/>
          </a:prstGeom>
        </p:spPr>
      </p:pic>
    </p:spTree>
    <p:custDataLst>
      <p:tags r:id="rId1"/>
    </p:custDataLst>
    <p:extLst>
      <p:ext uri="{BB962C8B-B14F-4D97-AF65-F5344CB8AC3E}">
        <p14:creationId xmlns:p14="http://schemas.microsoft.com/office/powerpoint/2010/main" val="76355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quick summary</a:t>
            </a:r>
          </a:p>
        </p:txBody>
      </p:sp>
      <p:sp>
        <p:nvSpPr>
          <p:cNvPr id="3" name="Content Placeholder 2"/>
          <p:cNvSpPr>
            <a:spLocks noGrp="1"/>
          </p:cNvSpPr>
          <p:nvPr>
            <p:ph idx="1"/>
          </p:nvPr>
        </p:nvSpPr>
        <p:spPr>
          <a:xfrm>
            <a:off x="1122531" y="1091869"/>
            <a:ext cx="7607557" cy="813131"/>
          </a:xfrm>
        </p:spPr>
        <p:txBody>
          <a:bodyPr>
            <a:noAutofit/>
          </a:bodyPr>
          <a:lstStyle/>
          <a:p>
            <a:pPr marL="0" indent="0" algn="just">
              <a:buNone/>
            </a:pPr>
            <a:r>
              <a:rPr lang="en-GB" sz="2400" dirty="0"/>
              <a:t>Here is a quick summary of what we learnt in the previous unit. Click each point to see the next one.</a:t>
            </a:r>
          </a:p>
        </p:txBody>
      </p:sp>
      <p:sp>
        <p:nvSpPr>
          <p:cNvPr id="9" name="Rectangle 8">
            <a:extLst>
              <a:ext uri="{FF2B5EF4-FFF2-40B4-BE49-F238E27FC236}">
                <a16:creationId xmlns:a16="http://schemas.microsoft.com/office/drawing/2014/main" id="{3BCF908E-F5C6-574B-8253-9075787024AF}"/>
              </a:ext>
            </a:extLst>
          </p:cNvPr>
          <p:cNvSpPr/>
          <p:nvPr/>
        </p:nvSpPr>
        <p:spPr>
          <a:xfrm>
            <a:off x="1122531" y="1905000"/>
            <a:ext cx="7607557"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Motors can draw lots of current when they start up.</a:t>
            </a:r>
          </a:p>
        </p:txBody>
      </p:sp>
      <p:sp>
        <p:nvSpPr>
          <p:cNvPr id="10" name="Rectangle 9">
            <a:extLst>
              <a:ext uri="{FF2B5EF4-FFF2-40B4-BE49-F238E27FC236}">
                <a16:creationId xmlns:a16="http://schemas.microsoft.com/office/drawing/2014/main" id="{4495B6AF-EDAF-644F-9CD8-50934322519E}"/>
              </a:ext>
            </a:extLst>
          </p:cNvPr>
          <p:cNvSpPr/>
          <p:nvPr/>
        </p:nvSpPr>
        <p:spPr>
          <a:xfrm>
            <a:off x="1122531" y="2502854"/>
            <a:ext cx="7607557"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We can limit the amount of current drawn if we start the motor in star formation.</a:t>
            </a:r>
            <a:endParaRPr lang="en-GB" sz="2800" dirty="0"/>
          </a:p>
        </p:txBody>
      </p:sp>
      <p:sp>
        <p:nvSpPr>
          <p:cNvPr id="11" name="Oval 10">
            <a:extLst>
              <a:ext uri="{FF2B5EF4-FFF2-40B4-BE49-F238E27FC236}">
                <a16:creationId xmlns:a16="http://schemas.microsoft.com/office/drawing/2014/main" id="{B9F90882-F618-E447-B049-FC4091366A98}"/>
              </a:ext>
            </a:extLst>
          </p:cNvPr>
          <p:cNvSpPr>
            <a:spLocks noChangeAspect="1"/>
          </p:cNvSpPr>
          <p:nvPr/>
        </p:nvSpPr>
        <p:spPr>
          <a:xfrm>
            <a:off x="1248044" y="1946978"/>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2" name="Oval 11">
            <a:extLst>
              <a:ext uri="{FF2B5EF4-FFF2-40B4-BE49-F238E27FC236}">
                <a16:creationId xmlns:a16="http://schemas.microsoft.com/office/drawing/2014/main" id="{F4A88D52-EDFC-4440-A5DD-E0B0F20BD16B}"/>
              </a:ext>
            </a:extLst>
          </p:cNvPr>
          <p:cNvSpPr>
            <a:spLocks noChangeAspect="1"/>
          </p:cNvSpPr>
          <p:nvPr/>
        </p:nvSpPr>
        <p:spPr>
          <a:xfrm>
            <a:off x="1248044" y="2653192"/>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
        <p:nvSpPr>
          <p:cNvPr id="13" name="Rectangle 12">
            <a:extLst>
              <a:ext uri="{FF2B5EF4-FFF2-40B4-BE49-F238E27FC236}">
                <a16:creationId xmlns:a16="http://schemas.microsoft.com/office/drawing/2014/main" id="{199F00E1-0290-2C4A-9796-B4D161E1F8FF}"/>
              </a:ext>
            </a:extLst>
          </p:cNvPr>
          <p:cNvSpPr/>
          <p:nvPr/>
        </p:nvSpPr>
        <p:spPr>
          <a:xfrm>
            <a:off x="1122531" y="3278395"/>
            <a:ext cx="7607557"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Star formation is not great for running because of the reduced torque available.</a:t>
            </a:r>
            <a:endParaRPr lang="en-GB" sz="2800" dirty="0"/>
          </a:p>
        </p:txBody>
      </p:sp>
      <p:sp>
        <p:nvSpPr>
          <p:cNvPr id="14" name="Oval 13">
            <a:extLst>
              <a:ext uri="{FF2B5EF4-FFF2-40B4-BE49-F238E27FC236}">
                <a16:creationId xmlns:a16="http://schemas.microsoft.com/office/drawing/2014/main" id="{47ED514A-58AD-C74D-9DB1-6C21652B2E78}"/>
              </a:ext>
            </a:extLst>
          </p:cNvPr>
          <p:cNvSpPr>
            <a:spLocks noChangeAspect="1"/>
          </p:cNvSpPr>
          <p:nvPr/>
        </p:nvSpPr>
        <p:spPr>
          <a:xfrm>
            <a:off x="1248044" y="3428733"/>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3</a:t>
            </a:r>
          </a:p>
        </p:txBody>
      </p:sp>
      <p:sp>
        <p:nvSpPr>
          <p:cNvPr id="15" name="Rectangle 14">
            <a:extLst>
              <a:ext uri="{FF2B5EF4-FFF2-40B4-BE49-F238E27FC236}">
                <a16:creationId xmlns:a16="http://schemas.microsoft.com/office/drawing/2014/main" id="{8E1DEB0E-53C0-E240-A94A-280F97AE70F4}"/>
              </a:ext>
            </a:extLst>
          </p:cNvPr>
          <p:cNvSpPr/>
          <p:nvPr/>
        </p:nvSpPr>
        <p:spPr>
          <a:xfrm>
            <a:off x="1122531" y="4057889"/>
            <a:ext cx="7607557" cy="7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So once the motor is running we switch it to delta formation.</a:t>
            </a:r>
            <a:endParaRPr lang="en-GB" sz="2800" dirty="0"/>
          </a:p>
        </p:txBody>
      </p:sp>
      <p:sp>
        <p:nvSpPr>
          <p:cNvPr id="16" name="Oval 15">
            <a:extLst>
              <a:ext uri="{FF2B5EF4-FFF2-40B4-BE49-F238E27FC236}">
                <a16:creationId xmlns:a16="http://schemas.microsoft.com/office/drawing/2014/main" id="{E4A63804-1697-8A4D-8BC7-D276CE3E6FC8}"/>
              </a:ext>
            </a:extLst>
          </p:cNvPr>
          <p:cNvSpPr>
            <a:spLocks noChangeAspect="1"/>
          </p:cNvSpPr>
          <p:nvPr/>
        </p:nvSpPr>
        <p:spPr>
          <a:xfrm>
            <a:off x="1248044" y="4190974"/>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solidFill>
              </a:rPr>
              <a:t>4</a:t>
            </a:r>
          </a:p>
        </p:txBody>
      </p:sp>
    </p:spTree>
    <p:custDataLst>
      <p:tags r:id="rId1"/>
    </p:custDataLst>
    <p:extLst>
      <p:ext uri="{BB962C8B-B14F-4D97-AF65-F5344CB8AC3E}">
        <p14:creationId xmlns:p14="http://schemas.microsoft.com/office/powerpoint/2010/main" val="393671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Manual and semi-automatic starters</a:t>
            </a:r>
          </a:p>
        </p:txBody>
      </p:sp>
      <p:sp>
        <p:nvSpPr>
          <p:cNvPr id="3" name="Content Placeholder 2"/>
          <p:cNvSpPr>
            <a:spLocks noGrp="1"/>
          </p:cNvSpPr>
          <p:nvPr>
            <p:ph idx="1"/>
          </p:nvPr>
        </p:nvSpPr>
        <p:spPr>
          <a:xfrm>
            <a:off x="1122531" y="1091869"/>
            <a:ext cx="7607557" cy="1563145"/>
          </a:xfrm>
        </p:spPr>
        <p:txBody>
          <a:bodyPr>
            <a:noAutofit/>
          </a:bodyPr>
          <a:lstStyle/>
          <a:p>
            <a:pPr marL="0" indent="0" algn="just">
              <a:buNone/>
            </a:pPr>
            <a:r>
              <a:rPr lang="en-GB" sz="2400" dirty="0"/>
              <a:t>We also saw in the last unit that we use 3 contactors in the control circuit and that we can switch between the star and delta contactors manually with a leaver or switch, or semi-automatically with a push button.</a:t>
            </a:r>
          </a:p>
        </p:txBody>
      </p:sp>
      <p:sp>
        <p:nvSpPr>
          <p:cNvPr id="7" name="Rectangle 6">
            <a:extLst>
              <a:ext uri="{FF2B5EF4-FFF2-40B4-BE49-F238E27FC236}">
                <a16:creationId xmlns:a16="http://schemas.microsoft.com/office/drawing/2014/main" id="{71A9FFB2-C71A-9F40-BB3D-C708B5EFEE04}"/>
              </a:ext>
            </a:extLst>
          </p:cNvPr>
          <p:cNvSpPr/>
          <p:nvPr/>
        </p:nvSpPr>
        <p:spPr>
          <a:xfrm>
            <a:off x="1057330" y="2992220"/>
            <a:ext cx="3286070" cy="1200329"/>
          </a:xfrm>
          <a:prstGeom prst="rect">
            <a:avLst/>
          </a:prstGeom>
          <a:solidFill>
            <a:schemeClr val="tx2">
              <a:lumMod val="40000"/>
              <a:lumOff val="60000"/>
            </a:schemeClr>
          </a:solidFill>
        </p:spPr>
        <p:txBody>
          <a:bodyPr wrap="square">
            <a:spAutoFit/>
          </a:bodyPr>
          <a:lstStyle/>
          <a:p>
            <a:r>
              <a:rPr lang="en-GB" sz="2400" i="1" dirty="0"/>
              <a:t>Click on the buttons to remind yourself what each contactor does.</a:t>
            </a:r>
            <a:endParaRPr lang="en-ZA" sz="2400" i="1" dirty="0"/>
          </a:p>
        </p:txBody>
      </p:sp>
      <p:pic>
        <p:nvPicPr>
          <p:cNvPr id="8" name="Graphic 7" descr="User">
            <a:extLst>
              <a:ext uri="{FF2B5EF4-FFF2-40B4-BE49-F238E27FC236}">
                <a16:creationId xmlns:a16="http://schemas.microsoft.com/office/drawing/2014/main" id="{3AAD3642-92D4-BC49-B85B-A0533E27E8A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1672" y="2920563"/>
            <a:ext cx="854046" cy="854046"/>
          </a:xfrm>
          <a:prstGeom prst="rect">
            <a:avLst/>
          </a:prstGeom>
        </p:spPr>
      </p:pic>
      <p:sp>
        <p:nvSpPr>
          <p:cNvPr id="11" name="Rectangle 10">
            <a:extLst>
              <a:ext uri="{FF2B5EF4-FFF2-40B4-BE49-F238E27FC236}">
                <a16:creationId xmlns:a16="http://schemas.microsoft.com/office/drawing/2014/main" id="{E73BA406-FD19-6741-B643-C489B35DC189}"/>
              </a:ext>
            </a:extLst>
          </p:cNvPr>
          <p:cNvSpPr/>
          <p:nvPr/>
        </p:nvSpPr>
        <p:spPr>
          <a:xfrm>
            <a:off x="5025036" y="2659195"/>
            <a:ext cx="3705051"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Main Contactor</a:t>
            </a:r>
          </a:p>
        </p:txBody>
      </p:sp>
      <p:sp>
        <p:nvSpPr>
          <p:cNvPr id="12" name="Rectangle 11">
            <a:extLst>
              <a:ext uri="{FF2B5EF4-FFF2-40B4-BE49-F238E27FC236}">
                <a16:creationId xmlns:a16="http://schemas.microsoft.com/office/drawing/2014/main" id="{FFC5CC7E-45FD-4549-9388-AE809805CFBA}"/>
              </a:ext>
            </a:extLst>
          </p:cNvPr>
          <p:cNvSpPr/>
          <p:nvPr/>
        </p:nvSpPr>
        <p:spPr>
          <a:xfrm>
            <a:off x="5025036" y="3291554"/>
            <a:ext cx="3705051"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Star Contactor</a:t>
            </a:r>
            <a:endParaRPr lang="en-GB" sz="2800" dirty="0"/>
          </a:p>
        </p:txBody>
      </p:sp>
      <p:sp>
        <p:nvSpPr>
          <p:cNvPr id="13" name="Oval 12">
            <a:extLst>
              <a:ext uri="{FF2B5EF4-FFF2-40B4-BE49-F238E27FC236}">
                <a16:creationId xmlns:a16="http://schemas.microsoft.com/office/drawing/2014/main" id="{86C6FB58-5671-134E-A9DF-BC2E6DC127FD}"/>
              </a:ext>
            </a:extLst>
          </p:cNvPr>
          <p:cNvSpPr>
            <a:spLocks noChangeAspect="1"/>
          </p:cNvSpPr>
          <p:nvPr/>
        </p:nvSpPr>
        <p:spPr>
          <a:xfrm>
            <a:off x="5150549" y="2718424"/>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4" name="Oval 13">
            <a:extLst>
              <a:ext uri="{FF2B5EF4-FFF2-40B4-BE49-F238E27FC236}">
                <a16:creationId xmlns:a16="http://schemas.microsoft.com/office/drawing/2014/main" id="{4BF298B5-FB84-284E-8AE8-8EF53347330F}"/>
              </a:ext>
            </a:extLst>
          </p:cNvPr>
          <p:cNvSpPr>
            <a:spLocks noChangeAspect="1"/>
          </p:cNvSpPr>
          <p:nvPr/>
        </p:nvSpPr>
        <p:spPr>
          <a:xfrm>
            <a:off x="5150549" y="3355627"/>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
        <p:nvSpPr>
          <p:cNvPr id="10" name="Rectangle 9">
            <a:extLst>
              <a:ext uri="{FF2B5EF4-FFF2-40B4-BE49-F238E27FC236}">
                <a16:creationId xmlns:a16="http://schemas.microsoft.com/office/drawing/2014/main" id="{2A68A99E-F195-BC4B-BDEB-E4AEF129084B}"/>
              </a:ext>
            </a:extLst>
          </p:cNvPr>
          <p:cNvSpPr/>
          <p:nvPr/>
        </p:nvSpPr>
        <p:spPr>
          <a:xfrm>
            <a:off x="5025036" y="3958420"/>
            <a:ext cx="3705051" cy="5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Delta Contactor</a:t>
            </a:r>
            <a:endParaRPr lang="en-GB" sz="2800" dirty="0"/>
          </a:p>
        </p:txBody>
      </p:sp>
      <p:sp>
        <p:nvSpPr>
          <p:cNvPr id="15" name="Oval 14">
            <a:extLst>
              <a:ext uri="{FF2B5EF4-FFF2-40B4-BE49-F238E27FC236}">
                <a16:creationId xmlns:a16="http://schemas.microsoft.com/office/drawing/2014/main" id="{96CD249A-EA71-FB40-A3E2-3BABDADE8780}"/>
              </a:ext>
            </a:extLst>
          </p:cNvPr>
          <p:cNvSpPr>
            <a:spLocks noChangeAspect="1"/>
          </p:cNvSpPr>
          <p:nvPr/>
        </p:nvSpPr>
        <p:spPr>
          <a:xfrm>
            <a:off x="5150549" y="4005243"/>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3</a:t>
            </a:r>
          </a:p>
        </p:txBody>
      </p:sp>
    </p:spTree>
    <p:custDataLst>
      <p:tags r:id="rId1"/>
    </p:custDataLst>
    <p:extLst>
      <p:ext uri="{BB962C8B-B14F-4D97-AF65-F5344CB8AC3E}">
        <p14:creationId xmlns:p14="http://schemas.microsoft.com/office/powerpoint/2010/main" val="1054710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pic>
        <p:nvPicPr>
          <p:cNvPr id="6" name="Picture 5">
            <a:extLst>
              <a:ext uri="{FF2B5EF4-FFF2-40B4-BE49-F238E27FC236}">
                <a16:creationId xmlns:a16="http://schemas.microsoft.com/office/drawing/2014/main" id="{FA3AF896-D321-284F-9468-B8C45BB39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130" y="749993"/>
            <a:ext cx="3429026" cy="3021908"/>
          </a:xfrm>
          <a:prstGeom prst="rect">
            <a:avLst/>
          </a:prstGeom>
        </p:spPr>
      </p:pic>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8" name="Graphic 7" descr="User">
            <a:extLst>
              <a:ext uri="{FF2B5EF4-FFF2-40B4-BE49-F238E27FC236}">
                <a16:creationId xmlns:a16="http://schemas.microsoft.com/office/drawing/2014/main" id="{4CAB1B63-B2C0-4802-BE18-E609387D3B1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1672" y="2478603"/>
            <a:ext cx="854046" cy="854046"/>
          </a:xfrm>
          <a:prstGeom prst="rect">
            <a:avLst/>
          </a:prstGeom>
        </p:spPr>
      </p:pic>
    </p:spTree>
    <p:custDataLst>
      <p:tags r:id="rId1"/>
    </p:custDataLst>
    <p:extLst>
      <p:ext uri="{BB962C8B-B14F-4D97-AF65-F5344CB8AC3E}">
        <p14:creationId xmlns:p14="http://schemas.microsoft.com/office/powerpoint/2010/main" val="41075248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22137</TotalTime>
  <Words>1811</Words>
  <Application>Microsoft Office PowerPoint</Application>
  <PresentationFormat>Custom</PresentationFormat>
  <Paragraphs>234</Paragraphs>
  <Slides>29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Cambria Math</vt:lpstr>
      <vt:lpstr>Open Sans</vt:lpstr>
      <vt:lpstr>Office Theme</vt:lpstr>
      <vt:lpstr>Three Phase Motors</vt:lpstr>
      <vt:lpstr>Assumed prior learning</vt:lpstr>
      <vt:lpstr>Outcomes</vt:lpstr>
      <vt:lpstr>Unit 3.7: Automatic Start-Delta Starter</vt:lpstr>
      <vt:lpstr>Introduction</vt:lpstr>
      <vt:lpstr>Introduction</vt:lpstr>
      <vt:lpstr>A quick summary</vt:lpstr>
      <vt:lpstr>Manual and semi-automatic starters</vt:lpstr>
      <vt:lpstr>Safety first</vt:lpstr>
      <vt:lpstr>Before We Begin</vt:lpstr>
      <vt:lpstr>Review the main circuit</vt:lpstr>
      <vt:lpstr>The control circuit?</vt:lpstr>
      <vt:lpstr>How do you wire an automatic star-delta starter?</vt:lpstr>
      <vt:lpstr>Another configuration</vt:lpstr>
      <vt:lpstr>Additional interlocks</vt:lpstr>
      <vt:lpstr>Remember current in delta connections? </vt:lpstr>
      <vt:lpstr>Overload relays in line?</vt:lpstr>
      <vt:lpstr>Overload relays in phase</vt:lpstr>
      <vt:lpstr>Where should we place the overload relay?</vt:lpstr>
      <vt:lpstr>Oil magnetic overloads</vt:lpstr>
      <vt:lpstr>Thermal overloads</vt:lpstr>
      <vt:lpstr>Image Briefing – Img05</vt:lpstr>
      <vt:lpstr>Video Briefing – Vid02</vt:lpstr>
      <vt:lpstr>Video Briefing – Vid01 (2 of 2)</vt:lpstr>
      <vt:lpstr>Image Briefing – Img08</vt:lpstr>
      <vt:lpstr>Video Briefing – Vid03</vt:lpstr>
      <vt:lpstr>Image Briefing – Img09</vt:lpstr>
      <vt:lpstr>Image Briefing – Img10</vt:lpstr>
      <vt:lpstr>Image Briefing – Img11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721</cp:revision>
  <dcterms:created xsi:type="dcterms:W3CDTF">2018-02-02T12:07:09Z</dcterms:created>
  <dcterms:modified xsi:type="dcterms:W3CDTF">2018-09-20T07:09:31Z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