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omments/comment2.xml" ContentType="application/vnd.openxmlformats-officedocument.presentationml.comments+xml"/>
  <Override PartName="/ppt/tags/tag10.xml" ContentType="application/vnd.openxmlformats-officedocument.presentationml.tags+xml"/>
  <Override PartName="/ppt/notesSlides/notesSlide7.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4.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omments/comment5.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6.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comments/comment7.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comments/comment8.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comments/comment9.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comments/comment10.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comments/comment11.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comments/comment12.xml" ContentType="application/vnd.openxmlformats-officedocument.presentationml.comments+xml"/>
  <Override PartName="/ppt/tags/tag24.xml" ContentType="application/vnd.openxmlformats-officedocument.presentationml.tags+xml"/>
  <Override PartName="/ppt/notesSlides/notesSlide21.xml" ContentType="application/vnd.openxmlformats-officedocument.presentationml.notesSlide+xml"/>
  <Override PartName="/ppt/comments/comment13.xml" ContentType="application/vnd.openxmlformats-officedocument.presentationml.comments+xml"/>
  <Override PartName="/ppt/tags/tag25.xml" ContentType="application/vnd.openxmlformats-officedocument.presentationml.tags+xml"/>
  <Override PartName="/ppt/notesSlides/notesSlide22.xml" ContentType="application/vnd.openxmlformats-officedocument.presentationml.notesSlide+xml"/>
  <Override PartName="/ppt/comments/comment14.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comments/comment15.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comments/comment16.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comments/comment17.xml" ContentType="application/vnd.openxmlformats-officedocument.presentationml.comments+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comments/comment18.xml" ContentType="application/vnd.openxmlformats-officedocument.presentationml.comments+xml"/>
  <Override PartName="/ppt/tags/tag35.xml" ContentType="application/vnd.openxmlformats-officedocument.presentationml.tags+xml"/>
  <Override PartName="/ppt/notesSlides/notesSlide32.xml" ContentType="application/vnd.openxmlformats-officedocument.presentationml.notesSlide+xml"/>
  <Override PartName="/ppt/comments/comment19.xml" ContentType="application/vnd.openxmlformats-officedocument.presentationml.comments+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comments/comment20.xml" ContentType="application/vnd.openxmlformats-officedocument.presentationml.comments+xml"/>
  <Override PartName="/ppt/tags/tag38.xml" ContentType="application/vnd.openxmlformats-officedocument.presentationml.tags+xml"/>
  <Override PartName="/ppt/notesSlides/notesSlide35.xml" ContentType="application/vnd.openxmlformats-officedocument.presentationml.notesSlide+xml"/>
  <Override PartName="/ppt/comments/comment21.xml" ContentType="application/vnd.openxmlformats-officedocument.presentationml.comments+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comments/comment22.xml" ContentType="application/vnd.openxmlformats-officedocument.presentationml.comments+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comments/comment23.xml" ContentType="application/vnd.openxmlformats-officedocument.presentationml.comments+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comments/comment24.xml" ContentType="application/vnd.openxmlformats-officedocument.presentationml.comments+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comments/comment25.xml" ContentType="application/vnd.openxmlformats-officedocument.presentationml.comments+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comments/comment26.xml" ContentType="application/vnd.openxmlformats-officedocument.presentationml.comments+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comments/comment27.xml" ContentType="application/vnd.openxmlformats-officedocument.presentationml.comments+xml"/>
  <Override PartName="/ppt/tags/tag68.xml" ContentType="application/vnd.openxmlformats-officedocument.presentationml.tags+xml"/>
  <Override PartName="/ppt/notesSlides/notesSlide65.xml" ContentType="application/vnd.openxmlformats-officedocument.presentationml.notesSlide+xml"/>
  <Override PartName="/ppt/comments/comment28.xml" ContentType="application/vnd.openxmlformats-officedocument.presentationml.comments+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73"/>
  </p:notesMasterIdLst>
  <p:sldIdLst>
    <p:sldId id="256" r:id="rId2"/>
    <p:sldId id="309" r:id="rId3"/>
    <p:sldId id="268" r:id="rId4"/>
    <p:sldId id="278" r:id="rId5"/>
    <p:sldId id="525" r:id="rId6"/>
    <p:sldId id="478" r:id="rId7"/>
    <p:sldId id="526" r:id="rId8"/>
    <p:sldId id="528" r:id="rId9"/>
    <p:sldId id="529" r:id="rId10"/>
    <p:sldId id="545" r:id="rId11"/>
    <p:sldId id="580" r:id="rId12"/>
    <p:sldId id="530" r:id="rId13"/>
    <p:sldId id="542" r:id="rId14"/>
    <p:sldId id="543" r:id="rId15"/>
    <p:sldId id="544" r:id="rId16"/>
    <p:sldId id="546" r:id="rId17"/>
    <p:sldId id="547" r:id="rId18"/>
    <p:sldId id="533" r:id="rId19"/>
    <p:sldId id="560" r:id="rId20"/>
    <p:sldId id="572" r:id="rId21"/>
    <p:sldId id="573" r:id="rId22"/>
    <p:sldId id="574" r:id="rId23"/>
    <p:sldId id="571" r:id="rId24"/>
    <p:sldId id="575" r:id="rId25"/>
    <p:sldId id="586" r:id="rId26"/>
    <p:sldId id="339" r:id="rId27"/>
    <p:sldId id="549" r:id="rId28"/>
    <p:sldId id="519" r:id="rId29"/>
    <p:sldId id="550" r:id="rId30"/>
    <p:sldId id="577" r:id="rId31"/>
    <p:sldId id="513" r:id="rId32"/>
    <p:sldId id="509" r:id="rId33"/>
    <p:sldId id="510" r:id="rId34"/>
    <p:sldId id="562" r:id="rId35"/>
    <p:sldId id="555" r:id="rId36"/>
    <p:sldId id="559" r:id="rId37"/>
    <p:sldId id="561" r:id="rId38"/>
    <p:sldId id="564" r:id="rId39"/>
    <p:sldId id="566" r:id="rId40"/>
    <p:sldId id="565" r:id="rId41"/>
    <p:sldId id="515" r:id="rId42"/>
    <p:sldId id="531" r:id="rId43"/>
    <p:sldId id="535" r:id="rId44"/>
    <p:sldId id="534" r:id="rId45"/>
    <p:sldId id="538" r:id="rId46"/>
    <p:sldId id="532" r:id="rId47"/>
    <p:sldId id="539" r:id="rId48"/>
    <p:sldId id="540" r:id="rId49"/>
    <p:sldId id="541" r:id="rId50"/>
    <p:sldId id="551" r:id="rId51"/>
    <p:sldId id="576" r:id="rId52"/>
    <p:sldId id="578" r:id="rId53"/>
    <p:sldId id="579" r:id="rId54"/>
    <p:sldId id="452" r:id="rId55"/>
    <p:sldId id="453" r:id="rId56"/>
    <p:sldId id="552" r:id="rId57"/>
    <p:sldId id="553" r:id="rId58"/>
    <p:sldId id="554" r:id="rId59"/>
    <p:sldId id="556" r:id="rId60"/>
    <p:sldId id="557" r:id="rId61"/>
    <p:sldId id="558" r:id="rId62"/>
    <p:sldId id="563" r:id="rId63"/>
    <p:sldId id="569" r:id="rId64"/>
    <p:sldId id="567" r:id="rId65"/>
    <p:sldId id="568" r:id="rId66"/>
    <p:sldId id="570" r:id="rId67"/>
    <p:sldId id="581" r:id="rId68"/>
    <p:sldId id="582" r:id="rId69"/>
    <p:sldId id="583" r:id="rId70"/>
    <p:sldId id="584" r:id="rId71"/>
    <p:sldId id="585" r:id="rId72"/>
  </p:sldIdLst>
  <p:sldSz cx="10239375" cy="5003800"/>
  <p:notesSz cx="6858000" cy="9144000"/>
  <p:custDataLst>
    <p:tags r:id="rId7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478"/>
            <p14:sldId id="526"/>
            <p14:sldId id="528"/>
            <p14:sldId id="529"/>
            <p14:sldId id="545"/>
            <p14:sldId id="580"/>
            <p14:sldId id="530"/>
            <p14:sldId id="542"/>
            <p14:sldId id="543"/>
            <p14:sldId id="544"/>
            <p14:sldId id="546"/>
            <p14:sldId id="547"/>
            <p14:sldId id="533"/>
            <p14:sldId id="560"/>
            <p14:sldId id="572"/>
            <p14:sldId id="573"/>
            <p14:sldId id="574"/>
            <p14:sldId id="571"/>
            <p14:sldId id="575"/>
            <p14:sldId id="586"/>
            <p14:sldId id="339"/>
            <p14:sldId id="549"/>
            <p14:sldId id="519"/>
            <p14:sldId id="550"/>
            <p14:sldId id="577"/>
            <p14:sldId id="513"/>
            <p14:sldId id="509"/>
            <p14:sldId id="510"/>
            <p14:sldId id="562"/>
            <p14:sldId id="555"/>
            <p14:sldId id="559"/>
            <p14:sldId id="561"/>
            <p14:sldId id="564"/>
            <p14:sldId id="566"/>
            <p14:sldId id="565"/>
          </p14:sldIdLst>
        </p14:section>
        <p14:section name="Appendix" id="{61A5EB1E-5BAC-224D-8F20-5D1D8E086C2B}">
          <p14:sldIdLst>
            <p14:sldId id="515"/>
            <p14:sldId id="531"/>
            <p14:sldId id="535"/>
            <p14:sldId id="534"/>
            <p14:sldId id="538"/>
            <p14:sldId id="532"/>
            <p14:sldId id="539"/>
            <p14:sldId id="540"/>
            <p14:sldId id="541"/>
            <p14:sldId id="551"/>
            <p14:sldId id="576"/>
            <p14:sldId id="578"/>
            <p14:sldId id="579"/>
            <p14:sldId id="452"/>
            <p14:sldId id="453"/>
            <p14:sldId id="552"/>
            <p14:sldId id="553"/>
            <p14:sldId id="554"/>
            <p14:sldId id="556"/>
            <p14:sldId id="557"/>
            <p14:sldId id="558"/>
            <p14:sldId id="563"/>
            <p14:sldId id="569"/>
            <p14:sldId id="567"/>
            <p14:sldId id="568"/>
            <p14:sldId id="570"/>
            <p14:sldId id="581"/>
            <p14:sldId id="582"/>
            <p14:sldId id="583"/>
            <p14:sldId id="584"/>
            <p14:sldId id="5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2"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9"/>
    <p:restoredTop sz="76510" autoAdjust="0"/>
  </p:normalViewPr>
  <p:slideViewPr>
    <p:cSldViewPr snapToGrid="0" snapToObjects="1">
      <p:cViewPr varScale="1">
        <p:scale>
          <a:sx n="119" d="100"/>
          <a:sy n="119" d="100"/>
        </p:scale>
        <p:origin x="7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2T14:58:33.192" idx="70">
    <p:pos x="6101" y="657"/>
    <p:text>Img01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7-18T17:13:28.155" idx="104">
    <p:pos x="3399" y="2397"/>
    <p:text>Button01</p:text>
    <p:extLst mod="1">
      <p:ext uri="{C676402C-5697-4E1C-873F-D02D1690AC5C}">
        <p15:threadingInfo xmlns:p15="http://schemas.microsoft.com/office/powerpoint/2012/main" timeZoneBias="-120"/>
      </p:ext>
    </p:extLst>
  </p:cm>
  <p:cm authorId="1" dt="2018-07-20T10:12:27.730" idx="121">
    <p:pos x="5346" y="825"/>
    <p:text>Img10a</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7-18T17:13:28.155" idx="104">
    <p:pos x="3399" y="2397"/>
    <p:text>Button01</p:text>
    <p:extLst mod="1">
      <p:ext uri="{C676402C-5697-4E1C-873F-D02D1690AC5C}">
        <p15:threadingInfo xmlns:p15="http://schemas.microsoft.com/office/powerpoint/2012/main" timeZoneBias="-120"/>
      </p:ext>
    </p:extLst>
  </p:cm>
  <p:cm authorId="1" dt="2018-07-20T10:12:36.835" idx="122">
    <p:pos x="5553" y="825"/>
    <p:text>Img10b</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7-20T10:12:36.835" idx="122">
    <p:pos x="5553" y="825"/>
    <p:text>Img10c</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7-20T10:12:36.835" idx="122">
    <p:pos x="5553" y="825"/>
    <p:text>Img10c</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7-18T17:13:28.155" idx="104">
    <p:pos x="5357" y="2420"/>
    <p:text>Button01</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7-18T17:13:28.155" idx="104">
    <p:pos x="5357" y="2620"/>
    <p:text>Button01</p:text>
    <p:extLst mod="1">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5-23T10:47:09.344" idx="21">
    <p:pos x="5464" y="451"/>
    <p:text>Img11</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Img12</p:text>
    <p:extLst mod="1">
      <p:ext uri="{C676402C-5697-4E1C-873F-D02D1690AC5C}">
        <p15:threadingInfo xmlns:p15="http://schemas.microsoft.com/office/powerpoint/2012/main" timeZoneBias="-12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8-07-20T08:55:46.854" idx="105">
    <p:pos x="5922" y="727"/>
    <p:text>Button01</p:text>
    <p:extLst>
      <p:ext uri="{C676402C-5697-4E1C-873F-D02D1690AC5C}">
        <p15:threadingInfo xmlns:p15="http://schemas.microsoft.com/office/powerpoint/2012/main" timeZoneBias="-120"/>
      </p:ext>
    </p:extLst>
  </p:cm>
  <p:cm authorId="1" dt="2018-07-20T08:55:54.287" idx="106">
    <p:pos x="6002" y="1501"/>
    <p:text>Button02</p:text>
    <p:extLst>
      <p:ext uri="{C676402C-5697-4E1C-873F-D02D1690AC5C}">
        <p15:threadingInfo xmlns:p15="http://schemas.microsoft.com/office/powerpoint/2012/main" timeZoneBias="-120"/>
      </p:ext>
    </p:extLst>
  </p:cm>
  <p:cm authorId="1" dt="2018-07-20T08:56:04.064" idx="107">
    <p:pos x="5948" y="2150"/>
    <p:text>Button03</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8T09:31:50.544" idx="94">
    <p:pos x="5338" y="1574"/>
    <p:text>Button01</p:text>
    <p:extLst>
      <p:ext uri="{C676402C-5697-4E1C-873F-D02D1690AC5C}">
        <p15:threadingInfo xmlns:p15="http://schemas.microsoft.com/office/powerpoint/2012/main" timeZoneBias="-120"/>
      </p:ext>
    </p:extLst>
  </p:cm>
  <p:cm authorId="1" dt="2018-07-18T09:31:54.500" idx="95">
    <p:pos x="5311" y="2421"/>
    <p:text>Button02</p:text>
    <p:extLst>
      <p:ext uri="{C676402C-5697-4E1C-873F-D02D1690AC5C}">
        <p15:threadingInfo xmlns:p15="http://schemas.microsoft.com/office/powerpoint/2012/main" timeZoneBias="-12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8-07-18T16:33:05.940" idx="102">
    <p:pos x="5866" y="653"/>
    <p:text>Img18a</p:text>
    <p:extLst mod="1">
      <p:ext uri="{C676402C-5697-4E1C-873F-D02D1690AC5C}">
        <p15:threadingInfo xmlns:p15="http://schemas.microsoft.com/office/powerpoint/2012/main" timeZoneBias="-120"/>
      </p:ext>
    </p:extLst>
  </p:cm>
  <p:cm authorId="1" dt="2018-07-18T17:11:11.144" idx="103">
    <p:pos x="5780" y="2218"/>
    <p:text>Button01</p:text>
    <p:extLst>
      <p:ext uri="{C676402C-5697-4E1C-873F-D02D1690AC5C}">
        <p15:threadingInfo xmlns:p15="http://schemas.microsoft.com/office/powerpoint/2012/main" timeZoneBias="-12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Img19</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8-07-20T09:26:48.276" idx="108">
    <p:pos x="5713" y="738"/>
    <p:text>Img21</p:text>
    <p:extLst>
      <p:ext uri="{C676402C-5697-4E1C-873F-D02D1690AC5C}">
        <p15:threadingInfo xmlns:p15="http://schemas.microsoft.com/office/powerpoint/2012/main" timeZoneBias="-12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Img23</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8T12:18:55.622" idx="101">
    <p:pos x="6279" y="2352"/>
    <p:text>Button04</p:text>
    <p:extLst>
      <p:ext uri="{C676402C-5697-4E1C-873F-D02D1690AC5C}">
        <p15:threadingInfo xmlns:p15="http://schemas.microsoft.com/office/powerpoint/2012/main" timeZoneBias="-12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8T12:18:55.622" idx="101">
    <p:pos x="6279" y="2352"/>
    <p:text>Button04</p:text>
    <p:extLst>
      <p:ext uri="{C676402C-5697-4E1C-873F-D02D1690AC5C}">
        <p15:threadingInfo xmlns:p15="http://schemas.microsoft.com/office/powerpoint/2012/main" timeZoneBias="-12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8-07-20T09:44:37.964" idx="109">
    <p:pos x="3716" y="1260"/>
    <p:text>Stop</p:text>
    <p:extLst>
      <p:ext uri="{C676402C-5697-4E1C-873F-D02D1690AC5C}">
        <p15:threadingInfo xmlns:p15="http://schemas.microsoft.com/office/powerpoint/2012/main" timeZoneBias="-120"/>
      </p:ext>
    </p:extLst>
  </p:cm>
  <p:cm authorId="1" dt="2018-07-20T09:44:46.968" idx="110">
    <p:pos x="4041" y="1967"/>
    <p:text>Start</p:text>
    <p:extLst mod="1">
      <p:ext uri="{C676402C-5697-4E1C-873F-D02D1690AC5C}">
        <p15:threadingInfo xmlns:p15="http://schemas.microsoft.com/office/powerpoint/2012/main" timeZoneBias="-120"/>
      </p:ext>
    </p:extLst>
  </p:cm>
  <p:cm authorId="1" dt="2018-07-20T09:44:59.540" idx="111">
    <p:pos x="5737" y="4064"/>
    <p:text>-S</p:text>
    <p:extLst mod="1">
      <p:ext uri="{C676402C-5697-4E1C-873F-D02D1690AC5C}">
        <p15:threadingInfo xmlns:p15="http://schemas.microsoft.com/office/powerpoint/2012/main" timeZoneBias="-120"/>
      </p:ext>
    </p:extLst>
  </p:cm>
  <p:cm authorId="1" dt="2018-07-20T09:45:15.099" idx="112">
    <p:pos x="4868" y="4140"/>
    <p:text>-D</p:text>
    <p:extLst mod="1">
      <p:ext uri="{C676402C-5697-4E1C-873F-D02D1690AC5C}">
        <p15:threadingInfo xmlns:p15="http://schemas.microsoft.com/office/powerpoint/2012/main" timeZoneBias="-120"/>
      </p:ext>
    </p:extLst>
  </p:cm>
  <p:cm authorId="1" dt="2018-07-20T09:45:20.958" idx="113">
    <p:pos x="3977" y="4173"/>
    <p:text>-M</p:text>
    <p:extLst mod="1">
      <p:ext uri="{C676402C-5697-4E1C-873F-D02D1690AC5C}">
        <p15:threadingInfo xmlns:p15="http://schemas.microsoft.com/office/powerpoint/2012/main" timeZoneBias="-120"/>
      </p:ext>
    </p:extLst>
  </p:cm>
  <p:cm authorId="1" dt="2018-07-20T09:45:28.569" idx="114">
    <p:pos x="4031" y="2716"/>
    <p:text>-S (NO)</p:text>
    <p:extLst mod="1">
      <p:ext uri="{C676402C-5697-4E1C-873F-D02D1690AC5C}">
        <p15:threadingInfo xmlns:p15="http://schemas.microsoft.com/office/powerpoint/2012/main" timeZoneBias="-120"/>
      </p:ext>
    </p:extLst>
  </p:cm>
  <p:cm authorId="1" dt="2018-07-20T09:45:46.786" idx="115">
    <p:pos x="3097" y="2727"/>
    <p:text>-M (NO)</p:text>
    <p:extLst mod="1">
      <p:ext uri="{C676402C-5697-4E1C-873F-D02D1690AC5C}">
        <p15:threadingInfo xmlns:p15="http://schemas.microsoft.com/office/powerpoint/2012/main" timeZoneBias="-120"/>
      </p:ext>
    </p:extLst>
  </p:cm>
  <p:cm authorId="1" dt="2018-07-20T09:45:58.219" idx="116">
    <p:pos x="4955" y="3760"/>
    <p:text>-S (NC)</p:text>
    <p:extLst mod="1">
      <p:ext uri="{C676402C-5697-4E1C-873F-D02D1690AC5C}">
        <p15:threadingInfo xmlns:p15="http://schemas.microsoft.com/office/powerpoint/2012/main" timeZoneBias="-120"/>
      </p:ext>
    </p:extLst>
  </p:cm>
  <p:cm authorId="1" dt="2018-07-20T09:46:12.008" idx="117">
    <p:pos x="5835" y="4520"/>
    <p:text>-D (NC)</p:text>
    <p:extLst mod="1">
      <p:ext uri="{C676402C-5697-4E1C-873F-D02D1690AC5C}">
        <p15:threadingInfo xmlns:p15="http://schemas.microsoft.com/office/powerpoint/2012/main" timeZoneBias="-120"/>
      </p:ext>
    </p:extLst>
  </p:cm>
  <p:cm authorId="1" dt="2018-07-20T09:46:26.688" idx="118">
    <p:pos x="3466" y="1053"/>
    <p:text>Include circuit protection</p:text>
    <p:extLst>
      <p:ext uri="{C676402C-5697-4E1C-873F-D02D1690AC5C}">
        <p15:threadingInfo xmlns:p15="http://schemas.microsoft.com/office/powerpoint/2012/main" timeZoneBias="-120"/>
      </p:ext>
    </p:extLst>
  </p:cm>
  <p:cm authorId="1" dt="2018-07-20T09:46:45.190" idx="119">
    <p:pos x="3477" y="4574"/>
    <p:text>Include circuit protection</p:text>
    <p:extLst mod="1">
      <p:ext uri="{C676402C-5697-4E1C-873F-D02D1690AC5C}">
        <p15:threadingInfo xmlns:p15="http://schemas.microsoft.com/office/powerpoint/2012/main" timeZoneBias="-120"/>
      </p:ext>
    </p:extLst>
  </p:cm>
  <p:cm authorId="1" dt="2018-07-20T09:47:17.838" idx="120">
    <p:pos x="3455" y="1488"/>
    <p:text>Include OL (NC)</p:text>
    <p:extLst>
      <p:ext uri="{C676402C-5697-4E1C-873F-D02D1690AC5C}">
        <p15:threadingInfo xmlns:p15="http://schemas.microsoft.com/office/powerpoint/2012/main" timeZoneBias="-12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8T12:18:55.622" idx="101">
    <p:pos x="6279" y="2352"/>
    <p:text>Button04</p:text>
    <p:extLst>
      <p:ext uri="{C676402C-5697-4E1C-873F-D02D1690AC5C}">
        <p15:threadingInfo xmlns:p15="http://schemas.microsoft.com/office/powerpoint/2012/main" timeZoneBias="-12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8T12:18:55.622" idx="101">
    <p:pos x="6279" y="2352"/>
    <p:text>Button04</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8T09:04:47.205" idx="87">
    <p:pos x="5367" y="567"/>
    <p:text>Img03</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18T09:04:47.205" idx="87">
    <p:pos x="5367" y="567"/>
    <p:text>Img04</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18T11:19:01.825" idx="97">
    <p:pos x="3946" y="1728"/>
    <p:text>Button01</p:text>
    <p:extLst>
      <p:ext uri="{C676402C-5697-4E1C-873F-D02D1690AC5C}">
        <p15:threadingInfo xmlns:p15="http://schemas.microsoft.com/office/powerpoint/2012/main" timeZoneBias="-120"/>
      </p:ext>
    </p:extLst>
  </p:cm>
  <p:cm authorId="1" dt="2018-07-18T11:19:08.875" idx="98">
    <p:pos x="3946" y="2381"/>
    <p:text>Button02</p:text>
    <p:extLst>
      <p:ext uri="{C676402C-5697-4E1C-873F-D02D1690AC5C}">
        <p15:threadingInfo xmlns:p15="http://schemas.microsoft.com/office/powerpoint/2012/main" timeZoneBias="-120"/>
      </p:ext>
    </p:extLst>
  </p:cm>
  <p:cm authorId="1" dt="2018-07-18T11:19:14.895" idx="99">
    <p:pos x="5904" y="1671"/>
    <p:text>Button03</p:text>
    <p:extLst>
      <p:ext uri="{C676402C-5697-4E1C-873F-D02D1690AC5C}">
        <p15:threadingInfo xmlns:p15="http://schemas.microsoft.com/office/powerpoint/2012/main" timeZoneBias="-120"/>
      </p:ext>
    </p:extLst>
  </p:cm>
  <p:cm authorId="1" dt="2018-07-18T11:19:20.375" idx="100">
    <p:pos x="5847" y="2381"/>
    <p:text>Button04</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18T10:59:46.729" idx="96">
    <p:pos x="5492" y="567"/>
    <p:text>Img07</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18T10:59:46.729" idx="96">
    <p:pos x="5492" y="567"/>
    <p:text>Img08</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8T10:59:46.729" idx="96">
    <p:pos x="5866" y="961"/>
    <p:text>Img09</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18T10:59:46.729" idx="96">
    <p:pos x="5492" y="567"/>
    <p:text>Img10</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open slide 12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open slide 13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open slide 14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Button04 = open slide 15 as a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98076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image like this one but make the I</a:t>
            </a:r>
            <a:r>
              <a:rPr lang="en-US" baseline="-25000" dirty="0"/>
              <a:t>L</a:t>
            </a:r>
            <a:r>
              <a:rPr lang="en-US" dirty="0"/>
              <a:t> and I</a:t>
            </a:r>
            <a:r>
              <a:rPr lang="en-US" baseline="-25000" dirty="0"/>
              <a:t>P</a:t>
            </a:r>
            <a:r>
              <a:rPr lang="en-US" dirty="0"/>
              <a:t> symbols bigger and remove the V</a:t>
            </a:r>
            <a:r>
              <a:rPr lang="en-US" baseline="-25000" dirty="0"/>
              <a:t>P</a:t>
            </a:r>
            <a:r>
              <a:rPr lang="en-US" dirty="0"/>
              <a:t> and V</a:t>
            </a:r>
            <a:r>
              <a:rPr lang="en-US" baseline="-25000" dirty="0"/>
              <a:t>L</a:t>
            </a:r>
            <a:r>
              <a:rPr lang="en-US" dirty="0"/>
              <a:t> symbols.</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23345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image like this one but make the V</a:t>
            </a:r>
            <a:r>
              <a:rPr lang="en-US" baseline="-25000" dirty="0"/>
              <a:t>L</a:t>
            </a:r>
            <a:r>
              <a:rPr lang="en-US" dirty="0"/>
              <a:t> and V</a:t>
            </a:r>
            <a:r>
              <a:rPr lang="en-US" baseline="-25000" dirty="0"/>
              <a:t>P</a:t>
            </a:r>
            <a:r>
              <a:rPr lang="en-US" dirty="0"/>
              <a:t> symbols bigger and remove the I</a:t>
            </a:r>
            <a:r>
              <a:rPr lang="en-US" baseline="-25000" dirty="0"/>
              <a:t>P</a:t>
            </a:r>
            <a:r>
              <a:rPr lang="en-US" dirty="0"/>
              <a:t> and I</a:t>
            </a:r>
            <a:r>
              <a:rPr lang="en-US" baseline="-25000" dirty="0"/>
              <a:t>L</a:t>
            </a:r>
            <a:r>
              <a:rPr lang="en-US" dirty="0"/>
              <a:t> symbols.</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53921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image like this one but make the I</a:t>
            </a:r>
            <a:r>
              <a:rPr lang="en-US" baseline="-25000" dirty="0"/>
              <a:t>L</a:t>
            </a:r>
            <a:r>
              <a:rPr lang="en-US" dirty="0"/>
              <a:t> and I</a:t>
            </a:r>
            <a:r>
              <a:rPr lang="en-US" baseline="-25000" dirty="0"/>
              <a:t>P</a:t>
            </a:r>
            <a:r>
              <a:rPr lang="en-US" dirty="0"/>
              <a:t> symbols bigger and remove the V</a:t>
            </a:r>
            <a:r>
              <a:rPr lang="en-US" baseline="-25000" dirty="0"/>
              <a:t>P</a:t>
            </a:r>
            <a:r>
              <a:rPr lang="en-US" dirty="0"/>
              <a:t> and V</a:t>
            </a:r>
            <a:r>
              <a:rPr lang="en-US" baseline="-25000" dirty="0"/>
              <a:t>L</a:t>
            </a:r>
            <a:r>
              <a:rPr lang="en-US" dirty="0"/>
              <a:t> symbols.</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89859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image like this one but make the V</a:t>
            </a:r>
            <a:r>
              <a:rPr lang="en-US" baseline="-25000" dirty="0"/>
              <a:t>L</a:t>
            </a:r>
            <a:r>
              <a:rPr lang="en-US" dirty="0"/>
              <a:t> and V</a:t>
            </a:r>
            <a:r>
              <a:rPr lang="en-US" baseline="-25000" dirty="0"/>
              <a:t>P</a:t>
            </a:r>
            <a:r>
              <a:rPr lang="en-US" dirty="0"/>
              <a:t> symbols bigger and remove the I</a:t>
            </a:r>
            <a:r>
              <a:rPr lang="en-US" baseline="-25000" dirty="0"/>
              <a:t>P</a:t>
            </a:r>
            <a:r>
              <a:rPr lang="en-US" dirty="0"/>
              <a:t> and I</a:t>
            </a:r>
            <a:r>
              <a:rPr lang="en-US" baseline="-25000" dirty="0"/>
              <a:t>L</a:t>
            </a:r>
            <a:r>
              <a:rPr lang="en-US" dirty="0"/>
              <a:t> symbols.</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20015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17291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list on clicking heading reveal point 1 with a note to click again to reveal next point until all points revealed.</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641587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see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827010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Drag and drop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img10a for correct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You need to connect L1 to A1, L2 to B1 and L3 to C1 for power. Then you need to connect A2 to B2 and B2 to C2 to make the star point. [Also show image of correct 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On click check answers and provide 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51295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Drag and drop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img10b for correct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You need to connect L1 to A1, L2 to B1 and L3 to C1 for power. Then you need to connect A2 to B2 and B2 to C2 to make the star point. [Also show image of correct 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On click check answers and provide 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94274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hotspot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Circle with A is correct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choose 1: This is not correct. That is where you would measure line current (I</a:t>
            </a:r>
            <a:r>
              <a:rPr lang="en-US" baseline="-25000" dirty="0"/>
              <a:t>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choose 2: This is not correct. That is where you would measure phase voltage (V</a:t>
            </a:r>
            <a:r>
              <a:rPr lang="en-US" baseline="-25000" dirty="0"/>
              <a:t>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choose 3: This is not correct. That is where you would measure phase current (I</a:t>
            </a:r>
            <a:r>
              <a:rPr lang="en-US" baseline="-25000" dirty="0"/>
              <a:t>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21768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hotspot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Circle with A is correct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choose 1: This is not correct. That is where you would measure line current (I</a:t>
            </a:r>
            <a:r>
              <a:rPr lang="en-US" baseline="-25000" dirty="0"/>
              <a:t>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choose 2: This is not correct. That is where you would measure phase voltage (V</a:t>
            </a:r>
            <a:r>
              <a:rPr lang="en-US" baseline="-25000" dirty="0"/>
              <a:t>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choose 3: This is not correct. That is where you would measure line voltage (V</a:t>
            </a:r>
            <a:r>
              <a:rPr lang="en-US" baseline="-25000" dirty="0"/>
              <a:t>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717085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Cloze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 – between 219 and 220 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Delta – 380V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got it. In star the V</a:t>
            </a:r>
            <a:r>
              <a:rPr lang="en-US" baseline="-25000" dirty="0"/>
              <a:t>P</a:t>
            </a:r>
            <a:r>
              <a:rPr lang="en-US" dirty="0"/>
              <a:t> = V</a:t>
            </a:r>
            <a:r>
              <a:rPr lang="en-US" baseline="-25000" dirty="0"/>
              <a:t>L</a:t>
            </a:r>
            <a:r>
              <a:rPr lang="en-US" dirty="0"/>
              <a:t>/√3 = 380V/1.732 = 219.4V.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Remember, in star the V</a:t>
            </a:r>
            <a:r>
              <a:rPr lang="en-US" baseline="-25000" dirty="0"/>
              <a:t>P</a:t>
            </a:r>
            <a:r>
              <a:rPr lang="en-US" dirty="0"/>
              <a:t> = V</a:t>
            </a:r>
            <a:r>
              <a:rPr lang="en-US" baseline="-25000" dirty="0"/>
              <a:t>L</a:t>
            </a:r>
            <a:r>
              <a:rPr lang="en-US" dirty="0"/>
              <a:t>/√3 = 380V/1.732 = 219.4V.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got it. In delta the V</a:t>
            </a:r>
            <a:r>
              <a:rPr lang="en-US" baseline="-25000" dirty="0"/>
              <a:t>P</a:t>
            </a:r>
            <a:r>
              <a:rPr lang="en-US" dirty="0"/>
              <a:t> = V</a:t>
            </a:r>
            <a:r>
              <a:rPr lang="en-US" baseline="-25000" dirty="0"/>
              <a:t>L</a:t>
            </a:r>
            <a:r>
              <a:rPr lang="en-US" dirty="0"/>
              <a:t> = 380V.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 That is not correct. Remember, in delta the V</a:t>
            </a:r>
            <a:r>
              <a:rPr lang="en-US" baseline="-25000" dirty="0"/>
              <a:t>P</a:t>
            </a:r>
            <a:r>
              <a:rPr lang="en-US" dirty="0"/>
              <a:t> = V</a:t>
            </a:r>
            <a:r>
              <a:rPr lang="en-US" baseline="-25000" dirty="0"/>
              <a:t>L</a:t>
            </a:r>
            <a:r>
              <a:rPr lang="en-US" dirty="0"/>
              <a:t> = 380V.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On click check answers and provide 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75339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Cloze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 in table in orange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the table with correct answers in GREEN and incorrect answers in RED with the correct answers in GREEN in brackets.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display a link to the summary </a:t>
            </a:r>
            <a:r>
              <a:rPr lang="en-US"/>
              <a:t>on slide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On click check answers and provide 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97703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958586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923863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image of the a simplified star-delta starter main circuit like this one (https://</a:t>
            </a:r>
            <a:r>
              <a:rPr lang="en-US" dirty="0" err="1"/>
              <a:t>i.pinimg.com</a:t>
            </a:r>
            <a:r>
              <a:rPr lang="en-US" dirty="0"/>
              <a:t>/originals/10/81/75/108175882c7cdc67c4a2fc76779b3f24.png).</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16702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Img09 from 07_03_01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Img15 (5 of 5) from 07_03_01</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789922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screenshot of Vid02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276044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Img15a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57893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screenshot of Int01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077949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2025221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as a popup – “This is an old method that is not used much nowadays. It involves a special mechanical contraption with a lever that one physically pushes from the start to run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as a popup – “This is a more modern method that is sometimes still used. It involves a single start button which when pressed and held in activates the start (star) contactor and when released, switched the motor over to the run (delta) contactor.”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as a popup – “In this method, a timer is used to automatically switch over from the start (star) to the run (delta) contactor after a pre-determined time. Often, all the contactors and control components are integrated into a single physical device. This is how most start-delta starters today work.”</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191610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Img18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2943402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Img18a = photo of the inside of a manual star-delta starter (e.g. https://</a:t>
            </a:r>
            <a:r>
              <a:rPr lang="en-US" dirty="0" err="1"/>
              <a:t>i.ytimg.com</a:t>
            </a:r>
            <a:r>
              <a:rPr lang="en-US" dirty="0"/>
              <a:t>/vi/dqSw4rifhGE/</a:t>
            </a:r>
            <a:r>
              <a:rPr lang="en-US" dirty="0" err="1"/>
              <a:t>maxresdefault.jpg</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present Int02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3299249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Img19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4243141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Img20 = screenshot of Vid04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601724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Img21 = diagram of semi-automatic star-delta starter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216550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Img22 = screenshot of Int03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868646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Img23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332856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any large motor e.g. http://</a:t>
            </a:r>
            <a:r>
              <a:rPr lang="en-US" dirty="0" err="1"/>
              <a:t>www.actom.co.za</a:t>
            </a:r>
            <a:r>
              <a:rPr lang="en-US" dirty="0"/>
              <a:t>/</a:t>
            </a:r>
            <a:r>
              <a:rPr lang="en-US" dirty="0" err="1"/>
              <a:t>wp</a:t>
            </a:r>
            <a:r>
              <a:rPr lang="en-US" dirty="0"/>
              <a:t>-content/uploads/2016/10/Large-Motors-Duvha-Matla-Kriel-Oct-09-Small.jpg</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https://v637g.app.goo.gl/v7kAfwvL3RNkXPMU6 as a reference. If necessary, this video clip could be provided to learners instead.</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3800344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Colour code windings like image03 and img04</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461712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Colour code windings like image03 and img04</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4038184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Photo of a star connection in motor terminal box.</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355773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870460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Colour code windings like image03 and img04</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940326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Colour code windings like image03 and img04</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1135350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Photo of a delta connection in motor terminal box.</a:t>
            </a:r>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974780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Photo of a star connection in motor terminal box.</a:t>
            </a:r>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21745871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38770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350004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3001143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3768014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3630018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31738637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(3 of 4 – same as Img15)</a:t>
            </a:r>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2792706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182944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(3 of 4 – same as Img15)</a:t>
            </a:r>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1977346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1149684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Switch has 3 positions – off, start, run. Image currently in “off” position</a:t>
            </a:r>
          </a:p>
          <a:p>
            <a:endParaRPr lang="en-ZA" dirty="0"/>
          </a:p>
          <a:p>
            <a:r>
              <a:rPr lang="en-ZA" dirty="0"/>
              <a:t>Start engages Star circuit (Blue contacts closed – only for briefing – don’t mark as blue) – highlight conducting conductors and the fact that the following connections are made: A1 – A2, B1 – B2, C1 – C2 and A2 - B2 – C2 (see 2 of 3)</a:t>
            </a:r>
          </a:p>
          <a:p>
            <a:r>
              <a:rPr lang="en-ZA" dirty="0"/>
              <a:t>Run engages Delta circuit (RED contacts closed – only for briefing – don’t mark as blue) – highlight conducting conductors and the fact that the following connections are made: A1 – C2, B1 – A2, C1 – B2 (see 3 of 3)</a:t>
            </a:r>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6401876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36214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slide 8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open slide 9 as a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3192538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8121858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16709734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63</a:t>
            </a:fld>
            <a:endParaRPr lang="en-GB"/>
          </a:p>
        </p:txBody>
      </p:sp>
    </p:spTree>
    <p:extLst>
      <p:ext uri="{BB962C8B-B14F-4D97-AF65-F5344CB8AC3E}">
        <p14:creationId xmlns:p14="http://schemas.microsoft.com/office/powerpoint/2010/main" val="2318367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64</a:t>
            </a:fld>
            <a:endParaRPr lang="en-GB"/>
          </a:p>
        </p:txBody>
      </p:sp>
    </p:spTree>
    <p:extLst>
      <p:ext uri="{BB962C8B-B14F-4D97-AF65-F5344CB8AC3E}">
        <p14:creationId xmlns:p14="http://schemas.microsoft.com/office/powerpoint/2010/main" val="37460550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(img21)</a:t>
            </a:r>
          </a:p>
        </p:txBody>
      </p:sp>
      <p:sp>
        <p:nvSpPr>
          <p:cNvPr id="4" name="Slide Number Placeholder 3"/>
          <p:cNvSpPr>
            <a:spLocks noGrp="1"/>
          </p:cNvSpPr>
          <p:nvPr>
            <p:ph type="sldNum" sz="quarter" idx="10"/>
          </p:nvPr>
        </p:nvSpPr>
        <p:spPr/>
        <p:txBody>
          <a:bodyPr/>
          <a:lstStyle/>
          <a:p>
            <a:fld id="{16FEC50E-693F-7248-AD71-EC691CF637E1}" type="slidenum">
              <a:rPr lang="en-GB" smtClean="0"/>
              <a:t>65</a:t>
            </a:fld>
            <a:endParaRPr lang="en-GB"/>
          </a:p>
        </p:txBody>
      </p:sp>
    </p:spTree>
    <p:extLst>
      <p:ext uri="{BB962C8B-B14F-4D97-AF65-F5344CB8AC3E}">
        <p14:creationId xmlns:p14="http://schemas.microsoft.com/office/powerpoint/2010/main" val="5929175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66</a:t>
            </a:fld>
            <a:endParaRPr lang="en-GB"/>
          </a:p>
        </p:txBody>
      </p:sp>
    </p:spTree>
    <p:extLst>
      <p:ext uri="{BB962C8B-B14F-4D97-AF65-F5344CB8AC3E}">
        <p14:creationId xmlns:p14="http://schemas.microsoft.com/office/powerpoint/2010/main" val="35599124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67</a:t>
            </a:fld>
            <a:endParaRPr lang="en-GB"/>
          </a:p>
        </p:txBody>
      </p:sp>
    </p:spTree>
    <p:extLst>
      <p:ext uri="{BB962C8B-B14F-4D97-AF65-F5344CB8AC3E}">
        <p14:creationId xmlns:p14="http://schemas.microsoft.com/office/powerpoint/2010/main" val="4877206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68</a:t>
            </a:fld>
            <a:endParaRPr lang="en-GB"/>
          </a:p>
        </p:txBody>
      </p:sp>
    </p:spTree>
    <p:extLst>
      <p:ext uri="{BB962C8B-B14F-4D97-AF65-F5344CB8AC3E}">
        <p14:creationId xmlns:p14="http://schemas.microsoft.com/office/powerpoint/2010/main" val="19666130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69</a:t>
            </a:fld>
            <a:endParaRPr lang="en-GB"/>
          </a:p>
        </p:txBody>
      </p:sp>
    </p:spTree>
    <p:extLst>
      <p:ext uri="{BB962C8B-B14F-4D97-AF65-F5344CB8AC3E}">
        <p14:creationId xmlns:p14="http://schemas.microsoft.com/office/powerpoint/2010/main" val="12064881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70</a:t>
            </a:fld>
            <a:endParaRPr lang="en-GB"/>
          </a:p>
        </p:txBody>
      </p:sp>
    </p:spTree>
    <p:extLst>
      <p:ext uri="{BB962C8B-B14F-4D97-AF65-F5344CB8AC3E}">
        <p14:creationId xmlns:p14="http://schemas.microsoft.com/office/powerpoint/2010/main" val="148849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star connection – </a:t>
            </a:r>
            <a:r>
              <a:rPr lang="en-US" dirty="0" err="1"/>
              <a:t>colour</a:t>
            </a:r>
            <a:r>
              <a:rPr lang="en-US" dirty="0"/>
              <a:t> coded like this one and including the symbol “Y”</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895117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71</a:t>
            </a:fld>
            <a:endParaRPr lang="en-GB"/>
          </a:p>
        </p:txBody>
      </p:sp>
    </p:spTree>
    <p:extLst>
      <p:ext uri="{BB962C8B-B14F-4D97-AF65-F5344CB8AC3E}">
        <p14:creationId xmlns:p14="http://schemas.microsoft.com/office/powerpoint/2010/main" val="322066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delta connection – </a:t>
            </a:r>
            <a:r>
              <a:rPr lang="en-US" dirty="0" err="1"/>
              <a:t>colour</a:t>
            </a:r>
            <a:r>
              <a:rPr lang="en-US" dirty="0"/>
              <a:t> coded like this one and including the symbol</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04734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Play vid05 full screen.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98042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267321" y="426315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omments" Target="../comments/comment5.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comments" Target="../comments/commen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comments" Target="../comments/commen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comments" Target="../comments/comment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comments" Target="../comments/comment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comments" Target="../comments/comment10.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omments" Target="../comments/comment11.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comments" Target="../comments/commen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comments" Target="../comments/commen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comments" Target="../comments/commen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comments" Target="../comments/commen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comments" Target="../comments/comment1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1.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comments" Target="../comments/comment17.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2.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3.tif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9.png"/><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comments" Target="../comments/comment18.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4.tif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comments" Target="../comments/comment19.xml"/><Relationship Id="rId5" Type="http://schemas.openxmlformats.org/officeDocument/2006/relationships/image" Target="../media/image3.sv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sv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comments" Target="../comments/comment20.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5.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comments" Target="../comments/comment21.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4.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3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6.png"/><Relationship Id="rId9" Type="http://schemas.openxmlformats.org/officeDocument/2006/relationships/comments" Target="../comments/comment2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comments" Target="../comments/comment23.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4.tif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5.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6.xml"/><Relationship Id="rId4" Type="http://schemas.openxmlformats.org/officeDocument/2006/relationships/image" Target="../media/image29.tif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48.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33.tif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1.tif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54.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56.xml"/><Relationship Id="rId5" Type="http://schemas.openxmlformats.org/officeDocument/2006/relationships/image" Target="../media/image37.sv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57.xml"/><Relationship Id="rId6" Type="http://schemas.openxmlformats.org/officeDocument/2006/relationships/comments" Target="../comments/comment24.xml"/><Relationship Id="rId5" Type="http://schemas.openxmlformats.org/officeDocument/2006/relationships/image" Target="../media/image37.sv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8.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comments" Target="../comments/comment25.xml"/><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image" Target="../media/image38.tiff"/><Relationship Id="rId5" Type="http://schemas.openxmlformats.org/officeDocument/2006/relationships/image" Target="../media/image37.sv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61.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sv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62.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tags" Target="../tags/tag63.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64.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65.xml"/><Relationship Id="rId5" Type="http://schemas.openxmlformats.org/officeDocument/2006/relationships/comments" Target="../comments/comment26.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66.xml"/><Relationship Id="rId5" Type="http://schemas.openxmlformats.org/officeDocument/2006/relationships/image" Target="../media/image37.sv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67.xml"/><Relationship Id="rId6" Type="http://schemas.openxmlformats.org/officeDocument/2006/relationships/comments" Target="../comments/comment27.xml"/><Relationship Id="rId5" Type="http://schemas.openxmlformats.org/officeDocument/2006/relationships/image" Target="../media/image37.svg"/><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tags" Target="../tags/tag68.xml"/><Relationship Id="rId6" Type="http://schemas.openxmlformats.org/officeDocument/2006/relationships/comments" Target="../comments/comment28.xml"/><Relationship Id="rId5" Type="http://schemas.openxmlformats.org/officeDocument/2006/relationships/image" Target="../media/image37.svg"/><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tags" Target="../tags/tag69.xml"/><Relationship Id="rId4" Type="http://schemas.openxmlformats.org/officeDocument/2006/relationships/hyperlink" Target="https://www.youtube.com/watch?v=quABfe4Ev3s"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tags" Target="../tags/tag70.xml"/><Relationship Id="rId5" Type="http://schemas.openxmlformats.org/officeDocument/2006/relationships/image" Target="../media/image41.tiff"/><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tags" Target="../tags/tag71.xml"/><Relationship Id="rId5" Type="http://schemas.openxmlformats.org/officeDocument/2006/relationships/image" Target="../media/image42.tif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comments" Target="../comments/comment2.xml"/><Relationship Id="rId5" Type="http://schemas.openxmlformats.org/officeDocument/2006/relationships/image" Target="../media/image3.sv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2.xml"/><Relationship Id="rId1" Type="http://schemas.openxmlformats.org/officeDocument/2006/relationships/tags" Target="../tags/tag72.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tags" Target="../tags/tag7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omments" Target="../comments/comment3.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comments" Target="../comments/comment4.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Connecting and Starting Three </a:t>
            </a:r>
            <a:r>
              <a:rPr lang="en-GB" sz="2400"/>
              <a:t>Phase Induction Motors</a:t>
            </a:r>
            <a:endParaRPr lang="en-GB" sz="2400" dirty="0"/>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 what?</a:t>
            </a:r>
          </a:p>
        </p:txBody>
      </p:sp>
      <p:sp>
        <p:nvSpPr>
          <p:cNvPr id="7" name="Rectangle 6">
            <a:extLst>
              <a:ext uri="{FF2B5EF4-FFF2-40B4-BE49-F238E27FC236}">
                <a16:creationId xmlns:a16="http://schemas.microsoft.com/office/drawing/2014/main" id="{71A9FFB2-C71A-9F40-BB3D-C708B5EFEE04}"/>
              </a:ext>
            </a:extLst>
          </p:cNvPr>
          <p:cNvSpPr/>
          <p:nvPr/>
        </p:nvSpPr>
        <p:spPr>
          <a:xfrm>
            <a:off x="1057330" y="4274187"/>
            <a:ext cx="4971510" cy="461665"/>
          </a:xfrm>
          <a:prstGeom prst="rect">
            <a:avLst/>
          </a:prstGeom>
          <a:solidFill>
            <a:schemeClr val="tx2">
              <a:lumMod val="40000"/>
              <a:lumOff val="60000"/>
            </a:schemeClr>
          </a:solidFill>
        </p:spPr>
        <p:txBody>
          <a:bodyPr wrap="square">
            <a:spAutoFit/>
          </a:bodyPr>
          <a:lstStyle/>
          <a:p>
            <a:r>
              <a:rPr lang="en-GB" sz="2400" i="1" dirty="0"/>
              <a:t>Watch the video to learn more.</a:t>
            </a:r>
            <a:endParaRPr lang="en-ZA" sz="2400" i="1" dirty="0"/>
          </a:p>
        </p:txBody>
      </p:sp>
      <p:sp>
        <p:nvSpPr>
          <p:cNvPr id="3" name="TextBox 2">
            <a:extLst>
              <a:ext uri="{FF2B5EF4-FFF2-40B4-BE49-F238E27FC236}">
                <a16:creationId xmlns:a16="http://schemas.microsoft.com/office/drawing/2014/main" id="{613C9ECC-82B2-8143-9455-7E1626ADBC55}"/>
              </a:ext>
            </a:extLst>
          </p:cNvPr>
          <p:cNvSpPr txBox="1"/>
          <p:nvPr/>
        </p:nvSpPr>
        <p:spPr>
          <a:xfrm>
            <a:off x="1025717" y="1233577"/>
            <a:ext cx="4553673" cy="3046988"/>
          </a:xfrm>
          <a:prstGeom prst="rect">
            <a:avLst/>
          </a:prstGeom>
          <a:noFill/>
        </p:spPr>
        <p:txBody>
          <a:bodyPr wrap="square" rtlCol="0">
            <a:spAutoFit/>
          </a:bodyPr>
          <a:lstStyle/>
          <a:p>
            <a:r>
              <a:rPr lang="en-GB" sz="2400" dirty="0"/>
              <a:t>You may be wondering what all this has to do with solving our initial problem. There is one more piece of the puzzle. Star and delta connections have some important effects on the voltage and current across and through the motor coils.</a:t>
            </a:r>
          </a:p>
        </p:txBody>
      </p:sp>
      <p:pic>
        <p:nvPicPr>
          <p:cNvPr id="19" name="Graphic 18" descr="User">
            <a:extLst>
              <a:ext uri="{FF2B5EF4-FFF2-40B4-BE49-F238E27FC236}">
                <a16:creationId xmlns:a16="http://schemas.microsoft.com/office/drawing/2014/main" id="{E4931AE6-B0D4-D543-89BD-B42CAD8C9CF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1672" y="4119203"/>
            <a:ext cx="854046" cy="854046"/>
          </a:xfrm>
          <a:prstGeom prst="rect">
            <a:avLst/>
          </a:prstGeom>
        </p:spPr>
      </p:pic>
      <p:sp>
        <p:nvSpPr>
          <p:cNvPr id="20" name="Rectangle 19">
            <a:extLst>
              <a:ext uri="{FF2B5EF4-FFF2-40B4-BE49-F238E27FC236}">
                <a16:creationId xmlns:a16="http://schemas.microsoft.com/office/drawing/2014/main" id="{87B172E2-7B3C-8941-84E0-DA9E4B3437CA}"/>
              </a:ext>
            </a:extLst>
          </p:cNvPr>
          <p:cNvSpPr/>
          <p:nvPr/>
        </p:nvSpPr>
        <p:spPr>
          <a:xfrm>
            <a:off x="5796883" y="1098759"/>
            <a:ext cx="4253769" cy="29164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Vid05</a:t>
            </a:r>
          </a:p>
        </p:txBody>
      </p:sp>
    </p:spTree>
    <p:custDataLst>
      <p:tags r:id="rId1"/>
    </p:custDataLst>
    <p:extLst>
      <p:ext uri="{BB962C8B-B14F-4D97-AF65-F5344CB8AC3E}">
        <p14:creationId xmlns:p14="http://schemas.microsoft.com/office/powerpoint/2010/main" val="110633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7" name="Rectangle 6">
            <a:extLst>
              <a:ext uri="{FF2B5EF4-FFF2-40B4-BE49-F238E27FC236}">
                <a16:creationId xmlns:a16="http://schemas.microsoft.com/office/drawing/2014/main" id="{71A9FFB2-C71A-9F40-BB3D-C708B5EFEE04}"/>
              </a:ext>
            </a:extLst>
          </p:cNvPr>
          <p:cNvSpPr/>
          <p:nvPr/>
        </p:nvSpPr>
        <p:spPr>
          <a:xfrm>
            <a:off x="1057330" y="3251300"/>
            <a:ext cx="2371670" cy="830997"/>
          </a:xfrm>
          <a:prstGeom prst="rect">
            <a:avLst/>
          </a:prstGeom>
          <a:solidFill>
            <a:schemeClr val="tx2">
              <a:lumMod val="40000"/>
              <a:lumOff val="60000"/>
            </a:schemeClr>
          </a:solidFill>
        </p:spPr>
        <p:txBody>
          <a:bodyPr wrap="square">
            <a:spAutoFit/>
          </a:bodyPr>
          <a:lstStyle/>
          <a:p>
            <a:r>
              <a:rPr lang="en-GB" sz="2400" i="1" dirty="0"/>
              <a:t>Click on each box to find </a:t>
            </a:r>
            <a:r>
              <a:rPr lang="en-GB" sz="2400" i="1"/>
              <a:t>out more</a:t>
            </a:r>
            <a:r>
              <a:rPr lang="en-GB" sz="2400" i="1" dirty="0"/>
              <a:t>.</a:t>
            </a:r>
            <a:endParaRPr lang="en-ZA" sz="2400" i="1" dirty="0"/>
          </a:p>
        </p:txBody>
      </p:sp>
      <p:sp>
        <p:nvSpPr>
          <p:cNvPr id="3" name="TextBox 2">
            <a:extLst>
              <a:ext uri="{FF2B5EF4-FFF2-40B4-BE49-F238E27FC236}">
                <a16:creationId xmlns:a16="http://schemas.microsoft.com/office/drawing/2014/main" id="{613C9ECC-82B2-8143-9455-7E1626ADBC55}"/>
              </a:ext>
            </a:extLst>
          </p:cNvPr>
          <p:cNvSpPr txBox="1"/>
          <p:nvPr/>
        </p:nvSpPr>
        <p:spPr>
          <a:xfrm>
            <a:off x="1025718" y="1233577"/>
            <a:ext cx="7704370" cy="1938992"/>
          </a:xfrm>
          <a:prstGeom prst="rect">
            <a:avLst/>
          </a:prstGeom>
          <a:noFill/>
        </p:spPr>
        <p:txBody>
          <a:bodyPr wrap="square" rtlCol="0">
            <a:spAutoFit/>
          </a:bodyPr>
          <a:lstStyle/>
          <a:p>
            <a:r>
              <a:rPr lang="en-GB" sz="2400" dirty="0"/>
              <a:t>We have just seen that connecting loads, like the coils in a three phase motor, in star and delta configuration has important affects on the voltage across and current through these loads. Here is a short summary of what we have learnt.</a:t>
            </a:r>
          </a:p>
        </p:txBody>
      </p:sp>
      <p:sp>
        <p:nvSpPr>
          <p:cNvPr id="11" name="Rectangle 10">
            <a:extLst>
              <a:ext uri="{FF2B5EF4-FFF2-40B4-BE49-F238E27FC236}">
                <a16:creationId xmlns:a16="http://schemas.microsoft.com/office/drawing/2014/main" id="{F5D24310-28CD-AE49-84BB-476A13F2222A}"/>
              </a:ext>
            </a:extLst>
          </p:cNvPr>
          <p:cNvSpPr/>
          <p:nvPr/>
        </p:nvSpPr>
        <p:spPr>
          <a:xfrm>
            <a:off x="3836317" y="2909139"/>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Current in star connections</a:t>
            </a:r>
          </a:p>
        </p:txBody>
      </p:sp>
      <p:sp>
        <p:nvSpPr>
          <p:cNvPr id="12" name="Rectangle 11">
            <a:extLst>
              <a:ext uri="{FF2B5EF4-FFF2-40B4-BE49-F238E27FC236}">
                <a16:creationId xmlns:a16="http://schemas.microsoft.com/office/drawing/2014/main" id="{E73C3499-AF80-A34E-805C-AFA4A05F633A}"/>
              </a:ext>
            </a:extLst>
          </p:cNvPr>
          <p:cNvSpPr/>
          <p:nvPr/>
        </p:nvSpPr>
        <p:spPr>
          <a:xfrm>
            <a:off x="3836317" y="3948131"/>
            <a:ext cx="2700000"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Voltage in star connections</a:t>
            </a:r>
            <a:endParaRPr lang="en-GB" sz="2800" dirty="0"/>
          </a:p>
        </p:txBody>
      </p:sp>
      <p:sp>
        <p:nvSpPr>
          <p:cNvPr id="13" name="Oval 12">
            <a:extLst>
              <a:ext uri="{FF2B5EF4-FFF2-40B4-BE49-F238E27FC236}">
                <a16:creationId xmlns:a16="http://schemas.microsoft.com/office/drawing/2014/main" id="{6AA824DB-460F-AB46-98D0-29041A38A3CD}"/>
              </a:ext>
            </a:extLst>
          </p:cNvPr>
          <p:cNvSpPr>
            <a:spLocks noChangeAspect="1"/>
          </p:cNvSpPr>
          <p:nvPr/>
        </p:nvSpPr>
        <p:spPr>
          <a:xfrm>
            <a:off x="3961829" y="3135722"/>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4" name="Oval 13">
            <a:extLst>
              <a:ext uri="{FF2B5EF4-FFF2-40B4-BE49-F238E27FC236}">
                <a16:creationId xmlns:a16="http://schemas.microsoft.com/office/drawing/2014/main" id="{FB3569EE-D453-DD4F-90D4-CCFE5711BECF}"/>
              </a:ext>
            </a:extLst>
          </p:cNvPr>
          <p:cNvSpPr>
            <a:spLocks noChangeAspect="1"/>
          </p:cNvSpPr>
          <p:nvPr/>
        </p:nvSpPr>
        <p:spPr>
          <a:xfrm>
            <a:off x="3961829" y="4179559"/>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5" name="Rectangle 14">
            <a:extLst>
              <a:ext uri="{FF2B5EF4-FFF2-40B4-BE49-F238E27FC236}">
                <a16:creationId xmlns:a16="http://schemas.microsoft.com/office/drawing/2014/main" id="{4040C3E1-E9A6-9542-955A-9AB7478AEEE3}"/>
              </a:ext>
            </a:extLst>
          </p:cNvPr>
          <p:cNvSpPr/>
          <p:nvPr/>
        </p:nvSpPr>
        <p:spPr>
          <a:xfrm>
            <a:off x="6862481" y="2909139"/>
            <a:ext cx="2700000"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Current in delta connections</a:t>
            </a:r>
            <a:endParaRPr lang="en-GB" sz="2800" dirty="0"/>
          </a:p>
        </p:txBody>
      </p:sp>
      <p:sp>
        <p:nvSpPr>
          <p:cNvPr id="16" name="Oval 15">
            <a:extLst>
              <a:ext uri="{FF2B5EF4-FFF2-40B4-BE49-F238E27FC236}">
                <a16:creationId xmlns:a16="http://schemas.microsoft.com/office/drawing/2014/main" id="{269D886D-9A33-0945-89E8-51C4B2E86AB4}"/>
              </a:ext>
            </a:extLst>
          </p:cNvPr>
          <p:cNvSpPr>
            <a:spLocks noChangeAspect="1"/>
          </p:cNvSpPr>
          <p:nvPr/>
        </p:nvSpPr>
        <p:spPr>
          <a:xfrm>
            <a:off x="6987993" y="314056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
        <p:nvSpPr>
          <p:cNvPr id="17" name="Rectangle 16">
            <a:extLst>
              <a:ext uri="{FF2B5EF4-FFF2-40B4-BE49-F238E27FC236}">
                <a16:creationId xmlns:a16="http://schemas.microsoft.com/office/drawing/2014/main" id="{A438B479-2EE5-E248-86FC-4CC4C1B31E1C}"/>
              </a:ext>
            </a:extLst>
          </p:cNvPr>
          <p:cNvSpPr/>
          <p:nvPr/>
        </p:nvSpPr>
        <p:spPr>
          <a:xfrm>
            <a:off x="6862481" y="3948131"/>
            <a:ext cx="2700000" cy="9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Voltage in delta connections</a:t>
            </a:r>
            <a:endParaRPr lang="en-GB" sz="2800" dirty="0"/>
          </a:p>
        </p:txBody>
      </p:sp>
      <p:sp>
        <p:nvSpPr>
          <p:cNvPr id="18" name="Oval 17">
            <a:extLst>
              <a:ext uri="{FF2B5EF4-FFF2-40B4-BE49-F238E27FC236}">
                <a16:creationId xmlns:a16="http://schemas.microsoft.com/office/drawing/2014/main" id="{1C6FA9D6-A144-AC4F-BFDE-B3F107D3B395}"/>
              </a:ext>
            </a:extLst>
          </p:cNvPr>
          <p:cNvSpPr>
            <a:spLocks noChangeAspect="1"/>
          </p:cNvSpPr>
          <p:nvPr/>
        </p:nvSpPr>
        <p:spPr>
          <a:xfrm>
            <a:off x="6987993" y="4179559"/>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solidFill>
              </a:rPr>
              <a:t>4</a:t>
            </a:r>
          </a:p>
        </p:txBody>
      </p:sp>
      <p:pic>
        <p:nvPicPr>
          <p:cNvPr id="19" name="Graphic 18" descr="User">
            <a:extLst>
              <a:ext uri="{FF2B5EF4-FFF2-40B4-BE49-F238E27FC236}">
                <a16:creationId xmlns:a16="http://schemas.microsoft.com/office/drawing/2014/main" id="{E4931AE6-B0D4-D543-89BD-B42CAD8C9CF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1672" y="3251300"/>
            <a:ext cx="854046" cy="854046"/>
          </a:xfrm>
          <a:prstGeom prst="rect">
            <a:avLst/>
          </a:prstGeom>
        </p:spPr>
      </p:pic>
    </p:spTree>
    <p:custDataLst>
      <p:tags r:id="rId1"/>
    </p:custDataLst>
    <p:extLst>
      <p:ext uri="{BB962C8B-B14F-4D97-AF65-F5344CB8AC3E}">
        <p14:creationId xmlns:p14="http://schemas.microsoft.com/office/powerpoint/2010/main" val="414037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88201E-DBCF-684F-ACBB-ED03135EEF46}"/>
              </a:ext>
            </a:extLst>
          </p:cNvPr>
          <p:cNvPicPr>
            <a:picLocks noChangeAspect="1"/>
          </p:cNvPicPr>
          <p:nvPr/>
        </p:nvPicPr>
        <p:blipFill>
          <a:blip r:embed="rId4"/>
          <a:stretch>
            <a:fillRect/>
          </a:stretch>
        </p:blipFill>
        <p:spPr>
          <a:xfrm>
            <a:off x="5291327" y="1256409"/>
            <a:ext cx="4659419" cy="3323088"/>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Current in a star connections</a:t>
            </a:r>
          </a:p>
        </p:txBody>
      </p:sp>
      <p:sp>
        <p:nvSpPr>
          <p:cNvPr id="9" name="TextBox 8">
            <a:extLst>
              <a:ext uri="{FF2B5EF4-FFF2-40B4-BE49-F238E27FC236}">
                <a16:creationId xmlns:a16="http://schemas.microsoft.com/office/drawing/2014/main" id="{6ABF1BD7-D3A8-AB47-9A03-C3C3A87E16F7}"/>
              </a:ext>
            </a:extLst>
          </p:cNvPr>
          <p:cNvSpPr txBox="1"/>
          <p:nvPr/>
        </p:nvSpPr>
        <p:spPr>
          <a:xfrm>
            <a:off x="1057332" y="1233577"/>
            <a:ext cx="4627188" cy="3416320"/>
          </a:xfrm>
          <a:prstGeom prst="rect">
            <a:avLst/>
          </a:prstGeom>
          <a:noFill/>
        </p:spPr>
        <p:txBody>
          <a:bodyPr wrap="square" rtlCol="0">
            <a:spAutoFit/>
          </a:bodyPr>
          <a:lstStyle/>
          <a:p>
            <a:r>
              <a:rPr lang="en-GB" sz="2400" dirty="0"/>
              <a:t>In a star connection, the current flowing through a line (the </a:t>
            </a:r>
            <a:r>
              <a:rPr lang="en-GB" sz="2400" b="1" dirty="0"/>
              <a:t>line current or I</a:t>
            </a:r>
            <a:r>
              <a:rPr lang="en-GB" sz="2400" b="1" baseline="-25000" dirty="0"/>
              <a:t>L</a:t>
            </a:r>
            <a:r>
              <a:rPr lang="en-GB" sz="2400" dirty="0"/>
              <a:t>) </a:t>
            </a:r>
            <a:r>
              <a:rPr lang="en-GB" sz="2400" b="1" dirty="0"/>
              <a:t>is equal to </a:t>
            </a:r>
            <a:r>
              <a:rPr lang="en-GB" sz="2400" dirty="0"/>
              <a:t>the current flowing through the connected coil (the </a:t>
            </a:r>
            <a:r>
              <a:rPr lang="en-GB" sz="2400" b="1" dirty="0"/>
              <a:t>phase current or I</a:t>
            </a:r>
            <a:r>
              <a:rPr lang="en-GB" sz="2400" b="1" baseline="-25000" dirty="0"/>
              <a:t>P</a:t>
            </a:r>
            <a:r>
              <a:rPr lang="en-GB" sz="2400" dirty="0"/>
              <a:t>).</a:t>
            </a:r>
          </a:p>
          <a:p>
            <a:endParaRPr lang="en-GB" sz="2400" dirty="0"/>
          </a:p>
          <a:p>
            <a:r>
              <a:rPr lang="en-GB" sz="2400" dirty="0"/>
              <a:t>This makes sense because there is only one path for the current to flow.</a:t>
            </a:r>
          </a:p>
        </p:txBody>
      </p:sp>
      <p:sp>
        <p:nvSpPr>
          <p:cNvPr id="18" name="TextBox 17">
            <a:extLst>
              <a:ext uri="{FF2B5EF4-FFF2-40B4-BE49-F238E27FC236}">
                <a16:creationId xmlns:a16="http://schemas.microsoft.com/office/drawing/2014/main" id="{15DCFD06-3D48-2443-96EB-BB6AB08BF544}"/>
              </a:ext>
            </a:extLst>
          </p:cNvPr>
          <p:cNvSpPr txBox="1"/>
          <p:nvPr/>
        </p:nvSpPr>
        <p:spPr>
          <a:xfrm>
            <a:off x="8061960" y="487680"/>
            <a:ext cx="1687770" cy="461665"/>
          </a:xfrm>
          <a:prstGeom prst="rect">
            <a:avLst/>
          </a:prstGeom>
          <a:noFill/>
        </p:spPr>
        <p:txBody>
          <a:bodyPr wrap="none" rtlCol="0">
            <a:spAutoFit/>
          </a:bodyPr>
          <a:lstStyle/>
          <a:p>
            <a:r>
              <a:rPr lang="en-GB" sz="2400" dirty="0"/>
              <a:t>Line current</a:t>
            </a:r>
          </a:p>
        </p:txBody>
      </p:sp>
      <p:sp>
        <p:nvSpPr>
          <p:cNvPr id="19" name="TextBox 18">
            <a:extLst>
              <a:ext uri="{FF2B5EF4-FFF2-40B4-BE49-F238E27FC236}">
                <a16:creationId xmlns:a16="http://schemas.microsoft.com/office/drawing/2014/main" id="{AAA56681-DEE0-E044-A4C5-AF80FAB60E9F}"/>
              </a:ext>
            </a:extLst>
          </p:cNvPr>
          <p:cNvSpPr txBox="1"/>
          <p:nvPr/>
        </p:nvSpPr>
        <p:spPr>
          <a:xfrm>
            <a:off x="7723246" y="2064573"/>
            <a:ext cx="1913794" cy="461665"/>
          </a:xfrm>
          <a:prstGeom prst="rect">
            <a:avLst/>
          </a:prstGeom>
          <a:noFill/>
        </p:spPr>
        <p:txBody>
          <a:bodyPr wrap="none" rtlCol="0">
            <a:spAutoFit/>
          </a:bodyPr>
          <a:lstStyle/>
          <a:p>
            <a:r>
              <a:rPr lang="en-GB" sz="2400" dirty="0"/>
              <a:t>Phase current</a:t>
            </a:r>
          </a:p>
        </p:txBody>
      </p:sp>
      <p:cxnSp>
        <p:nvCxnSpPr>
          <p:cNvPr id="20" name="Straight Arrow Connector 19">
            <a:extLst>
              <a:ext uri="{FF2B5EF4-FFF2-40B4-BE49-F238E27FC236}">
                <a16:creationId xmlns:a16="http://schemas.microsoft.com/office/drawing/2014/main" id="{B6B44E07-3C8B-6B41-8D89-578B5A94CAB8}"/>
              </a:ext>
            </a:extLst>
          </p:cNvPr>
          <p:cNvCxnSpPr>
            <a:cxnSpLocks/>
            <a:stCxn id="18" idx="1"/>
          </p:cNvCxnSpPr>
          <p:nvPr/>
        </p:nvCxnSpPr>
        <p:spPr>
          <a:xfrm flipH="1">
            <a:off x="7848600" y="718513"/>
            <a:ext cx="213360" cy="653087"/>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934E46-AEE6-D246-A710-0830B7CA1546}"/>
              </a:ext>
            </a:extLst>
          </p:cNvPr>
          <p:cNvCxnSpPr>
            <a:cxnSpLocks/>
            <a:stCxn id="19" idx="1"/>
          </p:cNvCxnSpPr>
          <p:nvPr/>
        </p:nvCxnSpPr>
        <p:spPr>
          <a:xfrm flipH="1" flipV="1">
            <a:off x="7254240" y="1737360"/>
            <a:ext cx="469006" cy="558046"/>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6F5B8BA-B6CB-BC4F-9831-4F3D532D9D62}"/>
              </a:ext>
            </a:extLst>
          </p:cNvPr>
          <p:cNvSpPr txBox="1"/>
          <p:nvPr/>
        </p:nvSpPr>
        <p:spPr>
          <a:xfrm>
            <a:off x="6853793" y="4303044"/>
            <a:ext cx="1269899" cy="707886"/>
          </a:xfrm>
          <a:prstGeom prst="rect">
            <a:avLst/>
          </a:prstGeom>
          <a:noFill/>
        </p:spPr>
        <p:txBody>
          <a:bodyPr wrap="none" rtlCol="0">
            <a:spAutoFit/>
          </a:bodyPr>
          <a:lstStyle/>
          <a:p>
            <a:r>
              <a:rPr lang="en-GB" sz="4000" b="1" dirty="0"/>
              <a:t>I</a:t>
            </a:r>
            <a:r>
              <a:rPr lang="en-GB" sz="4000" b="1" baseline="-25000" dirty="0"/>
              <a:t>L</a:t>
            </a:r>
            <a:r>
              <a:rPr lang="en-GB" sz="4000" b="1" dirty="0"/>
              <a:t> = I</a:t>
            </a:r>
            <a:r>
              <a:rPr lang="en-GB" sz="4000" b="1" baseline="-25000" dirty="0"/>
              <a:t>P</a:t>
            </a:r>
          </a:p>
        </p:txBody>
      </p:sp>
    </p:spTree>
    <p:custDataLst>
      <p:tags r:id="rId1"/>
    </p:custDataLst>
    <p:extLst>
      <p:ext uri="{BB962C8B-B14F-4D97-AF65-F5344CB8AC3E}">
        <p14:creationId xmlns:p14="http://schemas.microsoft.com/office/powerpoint/2010/main" val="77020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F4EDA-3997-714D-BBFD-36C85329BA5B}"/>
              </a:ext>
            </a:extLst>
          </p:cNvPr>
          <p:cNvPicPr>
            <a:picLocks noChangeAspect="1"/>
          </p:cNvPicPr>
          <p:nvPr/>
        </p:nvPicPr>
        <p:blipFill>
          <a:blip r:embed="rId4"/>
          <a:stretch>
            <a:fillRect/>
          </a:stretch>
        </p:blipFill>
        <p:spPr>
          <a:xfrm>
            <a:off x="5255830" y="638837"/>
            <a:ext cx="4659419" cy="3323088"/>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Voltage in a star connections</a:t>
            </a:r>
          </a:p>
        </p:txBody>
      </p:sp>
      <p:sp>
        <p:nvSpPr>
          <p:cNvPr id="9" name="TextBox 8">
            <a:extLst>
              <a:ext uri="{FF2B5EF4-FFF2-40B4-BE49-F238E27FC236}">
                <a16:creationId xmlns:a16="http://schemas.microsoft.com/office/drawing/2014/main" id="{6ABF1BD7-D3A8-AB47-9A03-C3C3A87E16F7}"/>
              </a:ext>
            </a:extLst>
          </p:cNvPr>
          <p:cNvSpPr txBox="1"/>
          <p:nvPr/>
        </p:nvSpPr>
        <p:spPr>
          <a:xfrm>
            <a:off x="1057332" y="1233577"/>
            <a:ext cx="4627188" cy="2308324"/>
          </a:xfrm>
          <a:prstGeom prst="rect">
            <a:avLst/>
          </a:prstGeom>
          <a:noFill/>
        </p:spPr>
        <p:txBody>
          <a:bodyPr wrap="square" rtlCol="0">
            <a:spAutoFit/>
          </a:bodyPr>
          <a:lstStyle/>
          <a:p>
            <a:r>
              <a:rPr lang="en-GB" sz="2400" dirty="0"/>
              <a:t>In a star connection, the voltage drop between any two lines (the </a:t>
            </a:r>
            <a:r>
              <a:rPr lang="en-GB" sz="2400" b="1" dirty="0"/>
              <a:t>line voltage or V</a:t>
            </a:r>
            <a:r>
              <a:rPr lang="en-GB" sz="2400" b="1" baseline="-25000" dirty="0"/>
              <a:t>L</a:t>
            </a:r>
            <a:r>
              <a:rPr lang="en-GB" sz="2400" dirty="0"/>
              <a:t>) </a:t>
            </a:r>
            <a:r>
              <a:rPr lang="en-GB" sz="2400" b="1" dirty="0"/>
              <a:t>is equal to √3 (1.732) times</a:t>
            </a:r>
            <a:r>
              <a:rPr lang="en-GB" sz="2400" dirty="0"/>
              <a:t> the voltage across the connected coil (the </a:t>
            </a:r>
            <a:r>
              <a:rPr lang="en-GB" sz="2400" b="1" dirty="0"/>
              <a:t>phase voltage or V</a:t>
            </a:r>
            <a:r>
              <a:rPr lang="en-GB" sz="2400" b="1" baseline="-25000" dirty="0"/>
              <a:t>P</a:t>
            </a:r>
            <a:r>
              <a:rPr lang="en-GB" sz="2400" dirty="0"/>
              <a:t>).</a:t>
            </a:r>
          </a:p>
        </p:txBody>
      </p:sp>
      <p:sp>
        <p:nvSpPr>
          <p:cNvPr id="18" name="TextBox 17">
            <a:extLst>
              <a:ext uri="{FF2B5EF4-FFF2-40B4-BE49-F238E27FC236}">
                <a16:creationId xmlns:a16="http://schemas.microsoft.com/office/drawing/2014/main" id="{15DCFD06-3D48-2443-96EB-BB6AB08BF544}"/>
              </a:ext>
            </a:extLst>
          </p:cNvPr>
          <p:cNvSpPr txBox="1"/>
          <p:nvPr/>
        </p:nvSpPr>
        <p:spPr>
          <a:xfrm>
            <a:off x="7477466" y="1746391"/>
            <a:ext cx="1680653" cy="461665"/>
          </a:xfrm>
          <a:prstGeom prst="rect">
            <a:avLst/>
          </a:prstGeom>
          <a:noFill/>
        </p:spPr>
        <p:txBody>
          <a:bodyPr wrap="none" rtlCol="0">
            <a:spAutoFit/>
          </a:bodyPr>
          <a:lstStyle/>
          <a:p>
            <a:r>
              <a:rPr lang="en-GB" sz="2400" dirty="0"/>
              <a:t>Line voltage</a:t>
            </a:r>
          </a:p>
        </p:txBody>
      </p:sp>
      <p:sp>
        <p:nvSpPr>
          <p:cNvPr id="19" name="TextBox 18">
            <a:extLst>
              <a:ext uri="{FF2B5EF4-FFF2-40B4-BE49-F238E27FC236}">
                <a16:creationId xmlns:a16="http://schemas.microsoft.com/office/drawing/2014/main" id="{AAA56681-DEE0-E044-A4C5-AF80FAB60E9F}"/>
              </a:ext>
            </a:extLst>
          </p:cNvPr>
          <p:cNvSpPr txBox="1"/>
          <p:nvPr/>
        </p:nvSpPr>
        <p:spPr>
          <a:xfrm>
            <a:off x="6441618" y="3372894"/>
            <a:ext cx="1906676" cy="461665"/>
          </a:xfrm>
          <a:prstGeom prst="rect">
            <a:avLst/>
          </a:prstGeom>
          <a:noFill/>
        </p:spPr>
        <p:txBody>
          <a:bodyPr wrap="none" rtlCol="0">
            <a:spAutoFit/>
          </a:bodyPr>
          <a:lstStyle/>
          <a:p>
            <a:r>
              <a:rPr lang="en-GB" sz="2400" dirty="0"/>
              <a:t>Phase voltage</a:t>
            </a:r>
          </a:p>
        </p:txBody>
      </p:sp>
      <p:cxnSp>
        <p:nvCxnSpPr>
          <p:cNvPr id="20" name="Straight Arrow Connector 19">
            <a:extLst>
              <a:ext uri="{FF2B5EF4-FFF2-40B4-BE49-F238E27FC236}">
                <a16:creationId xmlns:a16="http://schemas.microsoft.com/office/drawing/2014/main" id="{B6B44E07-3C8B-6B41-8D89-578B5A94CAB8}"/>
              </a:ext>
            </a:extLst>
          </p:cNvPr>
          <p:cNvCxnSpPr>
            <a:cxnSpLocks/>
            <a:stCxn id="18" idx="2"/>
          </p:cNvCxnSpPr>
          <p:nvPr/>
        </p:nvCxnSpPr>
        <p:spPr>
          <a:xfrm>
            <a:off x="8317793" y="2208056"/>
            <a:ext cx="631135" cy="1196103"/>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934E46-AEE6-D246-A710-0830B7CA1546}"/>
              </a:ext>
            </a:extLst>
          </p:cNvPr>
          <p:cNvCxnSpPr>
            <a:cxnSpLocks/>
            <a:stCxn id="19" idx="0"/>
          </p:cNvCxnSpPr>
          <p:nvPr/>
        </p:nvCxnSpPr>
        <p:spPr>
          <a:xfrm flipH="1" flipV="1">
            <a:off x="6607357" y="3228604"/>
            <a:ext cx="787599" cy="14429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1957A45-F727-804E-AE06-9D85AFBB44D4}"/>
              </a:ext>
            </a:extLst>
          </p:cNvPr>
          <p:cNvSpPr txBox="1"/>
          <p:nvPr/>
        </p:nvSpPr>
        <p:spPr>
          <a:xfrm>
            <a:off x="6880758" y="3888821"/>
            <a:ext cx="2584362" cy="707886"/>
          </a:xfrm>
          <a:prstGeom prst="rect">
            <a:avLst/>
          </a:prstGeom>
          <a:noFill/>
        </p:spPr>
        <p:txBody>
          <a:bodyPr wrap="none" rtlCol="0">
            <a:spAutoFit/>
          </a:bodyPr>
          <a:lstStyle/>
          <a:p>
            <a:r>
              <a:rPr lang="en-GB" sz="4000" b="1" dirty="0"/>
              <a:t>V</a:t>
            </a:r>
            <a:r>
              <a:rPr lang="en-GB" sz="4000" b="1" baseline="-25000" dirty="0"/>
              <a:t>L</a:t>
            </a:r>
            <a:r>
              <a:rPr lang="en-GB" sz="4000" b="1" dirty="0"/>
              <a:t> = √3 x V</a:t>
            </a:r>
            <a:r>
              <a:rPr lang="en-GB" sz="4000" b="1" baseline="-25000" dirty="0"/>
              <a:t>P</a:t>
            </a:r>
          </a:p>
        </p:txBody>
      </p:sp>
    </p:spTree>
    <p:custDataLst>
      <p:tags r:id="rId1"/>
    </p:custDataLst>
    <p:extLst>
      <p:ext uri="{BB962C8B-B14F-4D97-AF65-F5344CB8AC3E}">
        <p14:creationId xmlns:p14="http://schemas.microsoft.com/office/powerpoint/2010/main" val="391830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3BC49E-085D-FE42-9861-617883C5A471}"/>
              </a:ext>
            </a:extLst>
          </p:cNvPr>
          <p:cNvPicPr>
            <a:picLocks noChangeAspect="1"/>
          </p:cNvPicPr>
          <p:nvPr/>
        </p:nvPicPr>
        <p:blipFill>
          <a:blip r:embed="rId4"/>
          <a:stretch>
            <a:fillRect/>
          </a:stretch>
        </p:blipFill>
        <p:spPr>
          <a:xfrm>
            <a:off x="5190553" y="1233577"/>
            <a:ext cx="4686300" cy="3086100"/>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Current in a delta connections</a:t>
            </a:r>
          </a:p>
        </p:txBody>
      </p:sp>
      <p:sp>
        <p:nvSpPr>
          <p:cNvPr id="9" name="TextBox 8">
            <a:extLst>
              <a:ext uri="{FF2B5EF4-FFF2-40B4-BE49-F238E27FC236}">
                <a16:creationId xmlns:a16="http://schemas.microsoft.com/office/drawing/2014/main" id="{6ABF1BD7-D3A8-AB47-9A03-C3C3A87E16F7}"/>
              </a:ext>
            </a:extLst>
          </p:cNvPr>
          <p:cNvSpPr txBox="1"/>
          <p:nvPr/>
        </p:nvSpPr>
        <p:spPr>
          <a:xfrm>
            <a:off x="1057332" y="1233577"/>
            <a:ext cx="4627188" cy="2308324"/>
          </a:xfrm>
          <a:prstGeom prst="rect">
            <a:avLst/>
          </a:prstGeom>
          <a:noFill/>
        </p:spPr>
        <p:txBody>
          <a:bodyPr wrap="square" rtlCol="0">
            <a:spAutoFit/>
          </a:bodyPr>
          <a:lstStyle/>
          <a:p>
            <a:r>
              <a:rPr lang="en-GB" sz="2400" dirty="0"/>
              <a:t>In a delta connection, the current flowing through a line (the </a:t>
            </a:r>
            <a:r>
              <a:rPr lang="en-GB" sz="2400" b="1" dirty="0"/>
              <a:t>line current or I</a:t>
            </a:r>
            <a:r>
              <a:rPr lang="en-GB" sz="2400" b="1" baseline="-25000" dirty="0"/>
              <a:t>L</a:t>
            </a:r>
            <a:r>
              <a:rPr lang="en-GB" sz="2400" dirty="0"/>
              <a:t>) </a:t>
            </a:r>
            <a:r>
              <a:rPr lang="en-GB" sz="2400" b="1" dirty="0"/>
              <a:t>is equal to √3 (1.732) times</a:t>
            </a:r>
            <a:r>
              <a:rPr lang="en-GB" sz="2400" dirty="0"/>
              <a:t> the current flowing through the connected coil (the </a:t>
            </a:r>
            <a:r>
              <a:rPr lang="en-GB" sz="2400" b="1" dirty="0"/>
              <a:t>phase current or I</a:t>
            </a:r>
            <a:r>
              <a:rPr lang="en-GB" sz="2400" b="1" baseline="-25000" dirty="0"/>
              <a:t>P</a:t>
            </a:r>
            <a:r>
              <a:rPr lang="en-GB" sz="2400" dirty="0"/>
              <a:t>).</a:t>
            </a:r>
          </a:p>
        </p:txBody>
      </p:sp>
      <p:sp>
        <p:nvSpPr>
          <p:cNvPr id="18" name="TextBox 17">
            <a:extLst>
              <a:ext uri="{FF2B5EF4-FFF2-40B4-BE49-F238E27FC236}">
                <a16:creationId xmlns:a16="http://schemas.microsoft.com/office/drawing/2014/main" id="{15DCFD06-3D48-2443-96EB-BB6AB08BF544}"/>
              </a:ext>
            </a:extLst>
          </p:cNvPr>
          <p:cNvSpPr txBox="1"/>
          <p:nvPr/>
        </p:nvSpPr>
        <p:spPr>
          <a:xfrm>
            <a:off x="8061960" y="487680"/>
            <a:ext cx="1687770" cy="461665"/>
          </a:xfrm>
          <a:prstGeom prst="rect">
            <a:avLst/>
          </a:prstGeom>
          <a:noFill/>
        </p:spPr>
        <p:txBody>
          <a:bodyPr wrap="none" rtlCol="0">
            <a:spAutoFit/>
          </a:bodyPr>
          <a:lstStyle/>
          <a:p>
            <a:r>
              <a:rPr lang="en-GB" sz="2400" dirty="0"/>
              <a:t>Line current</a:t>
            </a:r>
          </a:p>
        </p:txBody>
      </p:sp>
      <p:sp>
        <p:nvSpPr>
          <p:cNvPr id="19" name="TextBox 18">
            <a:extLst>
              <a:ext uri="{FF2B5EF4-FFF2-40B4-BE49-F238E27FC236}">
                <a16:creationId xmlns:a16="http://schemas.microsoft.com/office/drawing/2014/main" id="{AAA56681-DEE0-E044-A4C5-AF80FAB60E9F}"/>
              </a:ext>
            </a:extLst>
          </p:cNvPr>
          <p:cNvSpPr txBox="1"/>
          <p:nvPr/>
        </p:nvSpPr>
        <p:spPr>
          <a:xfrm>
            <a:off x="5958298" y="682214"/>
            <a:ext cx="1913794" cy="461665"/>
          </a:xfrm>
          <a:prstGeom prst="rect">
            <a:avLst/>
          </a:prstGeom>
          <a:noFill/>
        </p:spPr>
        <p:txBody>
          <a:bodyPr wrap="none" rtlCol="0">
            <a:spAutoFit/>
          </a:bodyPr>
          <a:lstStyle/>
          <a:p>
            <a:r>
              <a:rPr lang="en-GB" sz="2400" dirty="0"/>
              <a:t>Phase current</a:t>
            </a:r>
          </a:p>
        </p:txBody>
      </p:sp>
      <p:cxnSp>
        <p:nvCxnSpPr>
          <p:cNvPr id="20" name="Straight Arrow Connector 19">
            <a:extLst>
              <a:ext uri="{FF2B5EF4-FFF2-40B4-BE49-F238E27FC236}">
                <a16:creationId xmlns:a16="http://schemas.microsoft.com/office/drawing/2014/main" id="{B6B44E07-3C8B-6B41-8D89-578B5A94CAB8}"/>
              </a:ext>
            </a:extLst>
          </p:cNvPr>
          <p:cNvCxnSpPr>
            <a:cxnSpLocks/>
            <a:stCxn id="18" idx="2"/>
          </p:cNvCxnSpPr>
          <p:nvPr/>
        </p:nvCxnSpPr>
        <p:spPr>
          <a:xfrm flipH="1">
            <a:off x="8061961" y="949345"/>
            <a:ext cx="843884" cy="37393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934E46-AEE6-D246-A710-0830B7CA1546}"/>
              </a:ext>
            </a:extLst>
          </p:cNvPr>
          <p:cNvCxnSpPr>
            <a:cxnSpLocks/>
            <a:stCxn id="19" idx="2"/>
          </p:cNvCxnSpPr>
          <p:nvPr/>
        </p:nvCxnSpPr>
        <p:spPr>
          <a:xfrm flipH="1">
            <a:off x="6583680" y="1143879"/>
            <a:ext cx="331515" cy="604762"/>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58DBC-DF51-3A44-8259-0B5B83171F6E}"/>
              </a:ext>
            </a:extLst>
          </p:cNvPr>
          <p:cNvSpPr txBox="1"/>
          <p:nvPr/>
        </p:nvSpPr>
        <p:spPr>
          <a:xfrm>
            <a:off x="6769779" y="4146423"/>
            <a:ext cx="2250937" cy="707886"/>
          </a:xfrm>
          <a:prstGeom prst="rect">
            <a:avLst/>
          </a:prstGeom>
          <a:noFill/>
        </p:spPr>
        <p:txBody>
          <a:bodyPr wrap="none" rtlCol="0">
            <a:spAutoFit/>
          </a:bodyPr>
          <a:lstStyle/>
          <a:p>
            <a:r>
              <a:rPr lang="en-GB" sz="4000" b="1" dirty="0"/>
              <a:t>I</a:t>
            </a:r>
            <a:r>
              <a:rPr lang="en-GB" sz="4000" b="1" baseline="-25000" dirty="0"/>
              <a:t>L</a:t>
            </a:r>
            <a:r>
              <a:rPr lang="en-GB" sz="4000" b="1" dirty="0"/>
              <a:t> = √3 x I</a:t>
            </a:r>
            <a:r>
              <a:rPr lang="en-GB" sz="4000" b="1" baseline="-25000" dirty="0"/>
              <a:t>P</a:t>
            </a:r>
          </a:p>
        </p:txBody>
      </p:sp>
    </p:spTree>
    <p:custDataLst>
      <p:tags r:id="rId1"/>
    </p:custDataLst>
    <p:extLst>
      <p:ext uri="{BB962C8B-B14F-4D97-AF65-F5344CB8AC3E}">
        <p14:creationId xmlns:p14="http://schemas.microsoft.com/office/powerpoint/2010/main" val="108426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CBD31B-8CAC-C940-8AC5-DA304A724AF0}"/>
              </a:ext>
            </a:extLst>
          </p:cNvPr>
          <p:cNvPicPr>
            <a:picLocks noChangeAspect="1"/>
          </p:cNvPicPr>
          <p:nvPr/>
        </p:nvPicPr>
        <p:blipFill>
          <a:blip r:embed="rId4"/>
          <a:stretch>
            <a:fillRect/>
          </a:stretch>
        </p:blipFill>
        <p:spPr>
          <a:xfrm>
            <a:off x="5228949" y="1018149"/>
            <a:ext cx="4686300" cy="3086100"/>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Voltage in a star connections</a:t>
            </a:r>
          </a:p>
        </p:txBody>
      </p:sp>
      <p:sp>
        <p:nvSpPr>
          <p:cNvPr id="9" name="TextBox 8">
            <a:extLst>
              <a:ext uri="{FF2B5EF4-FFF2-40B4-BE49-F238E27FC236}">
                <a16:creationId xmlns:a16="http://schemas.microsoft.com/office/drawing/2014/main" id="{6ABF1BD7-D3A8-AB47-9A03-C3C3A87E16F7}"/>
              </a:ext>
            </a:extLst>
          </p:cNvPr>
          <p:cNvSpPr txBox="1"/>
          <p:nvPr/>
        </p:nvSpPr>
        <p:spPr>
          <a:xfrm>
            <a:off x="1057332" y="1233577"/>
            <a:ext cx="4627188" cy="1938992"/>
          </a:xfrm>
          <a:prstGeom prst="rect">
            <a:avLst/>
          </a:prstGeom>
          <a:noFill/>
        </p:spPr>
        <p:txBody>
          <a:bodyPr wrap="square" rtlCol="0">
            <a:spAutoFit/>
          </a:bodyPr>
          <a:lstStyle/>
          <a:p>
            <a:r>
              <a:rPr lang="en-GB" sz="2400" dirty="0"/>
              <a:t>In a delta connection, the voltage drop between any two lines (the </a:t>
            </a:r>
            <a:r>
              <a:rPr lang="en-GB" sz="2400" b="1" dirty="0"/>
              <a:t>line voltage or V</a:t>
            </a:r>
            <a:r>
              <a:rPr lang="en-GB" sz="2400" b="1" baseline="-25000" dirty="0"/>
              <a:t>L</a:t>
            </a:r>
            <a:r>
              <a:rPr lang="en-GB" sz="2400" dirty="0"/>
              <a:t>) </a:t>
            </a:r>
            <a:r>
              <a:rPr lang="en-GB" sz="2400" b="1" dirty="0"/>
              <a:t>is equal to </a:t>
            </a:r>
            <a:r>
              <a:rPr lang="en-GB" sz="2400" dirty="0"/>
              <a:t>the voltage drop across the connected coil (the </a:t>
            </a:r>
            <a:r>
              <a:rPr lang="en-GB" sz="2400" b="1" dirty="0"/>
              <a:t>phase voltage or V</a:t>
            </a:r>
            <a:r>
              <a:rPr lang="en-GB" sz="2400" b="1" baseline="-25000" dirty="0"/>
              <a:t>P</a:t>
            </a:r>
            <a:r>
              <a:rPr lang="en-GB" sz="2400" dirty="0"/>
              <a:t>).</a:t>
            </a:r>
          </a:p>
        </p:txBody>
      </p:sp>
      <p:sp>
        <p:nvSpPr>
          <p:cNvPr id="18" name="TextBox 17">
            <a:extLst>
              <a:ext uri="{FF2B5EF4-FFF2-40B4-BE49-F238E27FC236}">
                <a16:creationId xmlns:a16="http://schemas.microsoft.com/office/drawing/2014/main" id="{15DCFD06-3D48-2443-96EB-BB6AB08BF544}"/>
              </a:ext>
            </a:extLst>
          </p:cNvPr>
          <p:cNvSpPr txBox="1"/>
          <p:nvPr/>
        </p:nvSpPr>
        <p:spPr>
          <a:xfrm>
            <a:off x="7214515" y="600092"/>
            <a:ext cx="1680653" cy="461665"/>
          </a:xfrm>
          <a:prstGeom prst="rect">
            <a:avLst/>
          </a:prstGeom>
          <a:noFill/>
        </p:spPr>
        <p:txBody>
          <a:bodyPr wrap="none" rtlCol="0">
            <a:spAutoFit/>
          </a:bodyPr>
          <a:lstStyle/>
          <a:p>
            <a:r>
              <a:rPr lang="en-GB" sz="2400" dirty="0"/>
              <a:t>Line voltage</a:t>
            </a:r>
          </a:p>
        </p:txBody>
      </p:sp>
      <p:sp>
        <p:nvSpPr>
          <p:cNvPr id="19" name="TextBox 18">
            <a:extLst>
              <a:ext uri="{FF2B5EF4-FFF2-40B4-BE49-F238E27FC236}">
                <a16:creationId xmlns:a16="http://schemas.microsoft.com/office/drawing/2014/main" id="{AAA56681-DEE0-E044-A4C5-AF80FAB60E9F}"/>
              </a:ext>
            </a:extLst>
          </p:cNvPr>
          <p:cNvSpPr txBox="1"/>
          <p:nvPr/>
        </p:nvSpPr>
        <p:spPr>
          <a:xfrm>
            <a:off x="7428662" y="3408820"/>
            <a:ext cx="1906676" cy="461665"/>
          </a:xfrm>
          <a:prstGeom prst="rect">
            <a:avLst/>
          </a:prstGeom>
          <a:noFill/>
        </p:spPr>
        <p:txBody>
          <a:bodyPr wrap="none" rtlCol="0">
            <a:spAutoFit/>
          </a:bodyPr>
          <a:lstStyle/>
          <a:p>
            <a:r>
              <a:rPr lang="en-GB" sz="2400" dirty="0"/>
              <a:t>Phase voltage</a:t>
            </a:r>
          </a:p>
        </p:txBody>
      </p:sp>
      <p:cxnSp>
        <p:nvCxnSpPr>
          <p:cNvPr id="20" name="Straight Arrow Connector 19">
            <a:extLst>
              <a:ext uri="{FF2B5EF4-FFF2-40B4-BE49-F238E27FC236}">
                <a16:creationId xmlns:a16="http://schemas.microsoft.com/office/drawing/2014/main" id="{B6B44E07-3C8B-6B41-8D89-578B5A94CAB8}"/>
              </a:ext>
            </a:extLst>
          </p:cNvPr>
          <p:cNvCxnSpPr>
            <a:cxnSpLocks/>
            <a:stCxn id="18" idx="2"/>
          </p:cNvCxnSpPr>
          <p:nvPr/>
        </p:nvCxnSpPr>
        <p:spPr>
          <a:xfrm>
            <a:off x="8054842" y="1061757"/>
            <a:ext cx="429240" cy="91780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934E46-AEE6-D246-A710-0830B7CA1546}"/>
              </a:ext>
            </a:extLst>
          </p:cNvPr>
          <p:cNvCxnSpPr>
            <a:cxnSpLocks/>
            <a:stCxn id="19" idx="0"/>
          </p:cNvCxnSpPr>
          <p:nvPr/>
        </p:nvCxnSpPr>
        <p:spPr>
          <a:xfrm flipH="1" flipV="1">
            <a:off x="7121979" y="2686705"/>
            <a:ext cx="1260021" cy="722115"/>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7D72C9-B0DD-8E4E-9ACB-364102799D3D}"/>
              </a:ext>
            </a:extLst>
          </p:cNvPr>
          <p:cNvSpPr txBox="1"/>
          <p:nvPr/>
        </p:nvSpPr>
        <p:spPr>
          <a:xfrm>
            <a:off x="6880758" y="3888821"/>
            <a:ext cx="1603324" cy="707886"/>
          </a:xfrm>
          <a:prstGeom prst="rect">
            <a:avLst/>
          </a:prstGeom>
          <a:noFill/>
        </p:spPr>
        <p:txBody>
          <a:bodyPr wrap="none" rtlCol="0">
            <a:spAutoFit/>
          </a:bodyPr>
          <a:lstStyle/>
          <a:p>
            <a:r>
              <a:rPr lang="en-GB" sz="4000" b="1" dirty="0"/>
              <a:t>V</a:t>
            </a:r>
            <a:r>
              <a:rPr lang="en-GB" sz="4000" b="1" baseline="-25000" dirty="0"/>
              <a:t>L</a:t>
            </a:r>
            <a:r>
              <a:rPr lang="en-GB" sz="4000" b="1" dirty="0"/>
              <a:t> = V</a:t>
            </a:r>
            <a:r>
              <a:rPr lang="en-GB" sz="4000" b="1" baseline="-25000" dirty="0"/>
              <a:t>P</a:t>
            </a:r>
          </a:p>
        </p:txBody>
      </p:sp>
    </p:spTree>
    <p:custDataLst>
      <p:tags r:id="rId1"/>
    </p:custDataLst>
    <p:extLst>
      <p:ext uri="{BB962C8B-B14F-4D97-AF65-F5344CB8AC3E}">
        <p14:creationId xmlns:p14="http://schemas.microsoft.com/office/powerpoint/2010/main" val="306941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3" name="TextBox 2">
            <a:extLst>
              <a:ext uri="{FF2B5EF4-FFF2-40B4-BE49-F238E27FC236}">
                <a16:creationId xmlns:a16="http://schemas.microsoft.com/office/drawing/2014/main" id="{613C9ECC-82B2-8143-9455-7E1626ADBC55}"/>
              </a:ext>
            </a:extLst>
          </p:cNvPr>
          <p:cNvSpPr txBox="1"/>
          <p:nvPr/>
        </p:nvSpPr>
        <p:spPr>
          <a:xfrm>
            <a:off x="2686878" y="1221937"/>
            <a:ext cx="1504122" cy="584775"/>
          </a:xfrm>
          <a:prstGeom prst="rect">
            <a:avLst/>
          </a:prstGeom>
          <a:noFill/>
        </p:spPr>
        <p:txBody>
          <a:bodyPr wrap="square" rtlCol="0">
            <a:spAutoFit/>
          </a:bodyPr>
          <a:lstStyle/>
          <a:p>
            <a:pPr algn="ctr"/>
            <a:r>
              <a:rPr lang="en-GB" sz="3200" dirty="0"/>
              <a:t>Star</a:t>
            </a:r>
          </a:p>
        </p:txBody>
      </p:sp>
      <p:sp>
        <p:nvSpPr>
          <p:cNvPr id="19" name="TextBox 18">
            <a:extLst>
              <a:ext uri="{FF2B5EF4-FFF2-40B4-BE49-F238E27FC236}">
                <a16:creationId xmlns:a16="http://schemas.microsoft.com/office/drawing/2014/main" id="{A42F03F6-B9B1-C446-B39B-2D4324ECB782}"/>
              </a:ext>
            </a:extLst>
          </p:cNvPr>
          <p:cNvSpPr txBox="1"/>
          <p:nvPr/>
        </p:nvSpPr>
        <p:spPr>
          <a:xfrm>
            <a:off x="7001642" y="1221936"/>
            <a:ext cx="1504122" cy="584775"/>
          </a:xfrm>
          <a:prstGeom prst="rect">
            <a:avLst/>
          </a:prstGeom>
          <a:noFill/>
        </p:spPr>
        <p:txBody>
          <a:bodyPr wrap="square" rtlCol="0">
            <a:spAutoFit/>
          </a:bodyPr>
          <a:lstStyle/>
          <a:p>
            <a:pPr algn="ctr"/>
            <a:r>
              <a:rPr lang="en-GB" sz="3200" dirty="0"/>
              <a:t>Delta</a:t>
            </a:r>
          </a:p>
        </p:txBody>
      </p:sp>
      <p:sp>
        <p:nvSpPr>
          <p:cNvPr id="20" name="TextBox 19">
            <a:extLst>
              <a:ext uri="{FF2B5EF4-FFF2-40B4-BE49-F238E27FC236}">
                <a16:creationId xmlns:a16="http://schemas.microsoft.com/office/drawing/2014/main" id="{068E44B4-6D04-1D49-BA7F-896A2AA2DE1E}"/>
              </a:ext>
            </a:extLst>
          </p:cNvPr>
          <p:cNvSpPr txBox="1"/>
          <p:nvPr/>
        </p:nvSpPr>
        <p:spPr>
          <a:xfrm>
            <a:off x="278958" y="2178457"/>
            <a:ext cx="1504122" cy="584775"/>
          </a:xfrm>
          <a:prstGeom prst="rect">
            <a:avLst/>
          </a:prstGeom>
          <a:noFill/>
        </p:spPr>
        <p:txBody>
          <a:bodyPr wrap="square" rtlCol="0">
            <a:spAutoFit/>
          </a:bodyPr>
          <a:lstStyle/>
          <a:p>
            <a:pPr algn="ctr"/>
            <a:r>
              <a:rPr lang="en-GB" sz="3200" dirty="0"/>
              <a:t>Current</a:t>
            </a:r>
          </a:p>
        </p:txBody>
      </p:sp>
      <p:sp>
        <p:nvSpPr>
          <p:cNvPr id="21" name="TextBox 20">
            <a:extLst>
              <a:ext uri="{FF2B5EF4-FFF2-40B4-BE49-F238E27FC236}">
                <a16:creationId xmlns:a16="http://schemas.microsoft.com/office/drawing/2014/main" id="{065E442E-0A02-BE45-9EC9-F41ED88AF42D}"/>
              </a:ext>
            </a:extLst>
          </p:cNvPr>
          <p:cNvSpPr txBox="1"/>
          <p:nvPr/>
        </p:nvSpPr>
        <p:spPr>
          <a:xfrm>
            <a:off x="278958" y="3580537"/>
            <a:ext cx="1504122" cy="584775"/>
          </a:xfrm>
          <a:prstGeom prst="rect">
            <a:avLst/>
          </a:prstGeom>
          <a:noFill/>
        </p:spPr>
        <p:txBody>
          <a:bodyPr wrap="square" rtlCol="0">
            <a:spAutoFit/>
          </a:bodyPr>
          <a:lstStyle/>
          <a:p>
            <a:pPr algn="ctr"/>
            <a:r>
              <a:rPr lang="en-GB" sz="3200" dirty="0"/>
              <a:t>Voltage</a:t>
            </a:r>
          </a:p>
        </p:txBody>
      </p:sp>
      <p:cxnSp>
        <p:nvCxnSpPr>
          <p:cNvPr id="5" name="Straight Connector 4">
            <a:extLst>
              <a:ext uri="{FF2B5EF4-FFF2-40B4-BE49-F238E27FC236}">
                <a16:creationId xmlns:a16="http://schemas.microsoft.com/office/drawing/2014/main" id="{89BE5150-D2E7-6549-B735-A36B53CE7484}"/>
              </a:ext>
            </a:extLst>
          </p:cNvPr>
          <p:cNvCxnSpPr/>
          <p:nvPr/>
        </p:nvCxnSpPr>
        <p:spPr>
          <a:xfrm>
            <a:off x="883920" y="1806712"/>
            <a:ext cx="8473440" cy="0"/>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23F81D8-1164-1045-991A-338B8065DC97}"/>
              </a:ext>
            </a:extLst>
          </p:cNvPr>
          <p:cNvCxnSpPr/>
          <p:nvPr/>
        </p:nvCxnSpPr>
        <p:spPr>
          <a:xfrm>
            <a:off x="883920" y="3147832"/>
            <a:ext cx="8473440" cy="0"/>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D775AA-BFC8-3647-8304-C63C2BEDB189}"/>
              </a:ext>
            </a:extLst>
          </p:cNvPr>
          <p:cNvCxnSpPr>
            <a:cxnSpLocks/>
          </p:cNvCxnSpPr>
          <p:nvPr/>
        </p:nvCxnSpPr>
        <p:spPr>
          <a:xfrm>
            <a:off x="2011680" y="1221937"/>
            <a:ext cx="0" cy="3304343"/>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946DAD-9FCE-9C4F-9829-2EBD18332CB7}"/>
              </a:ext>
            </a:extLst>
          </p:cNvPr>
          <p:cNvCxnSpPr>
            <a:cxnSpLocks/>
          </p:cNvCxnSpPr>
          <p:nvPr/>
        </p:nvCxnSpPr>
        <p:spPr>
          <a:xfrm>
            <a:off x="5841882" y="1256788"/>
            <a:ext cx="0" cy="3304343"/>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236267-3A0A-8540-AD81-419F92ED589B}"/>
                  </a:ext>
                </a:extLst>
              </p:cNvPr>
              <p:cNvSpPr txBox="1"/>
              <p:nvPr/>
            </p:nvSpPr>
            <p:spPr>
              <a:xfrm>
                <a:off x="4200939" y="3475477"/>
                <a:ext cx="1351267" cy="887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𝑃</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𝐿</m:t>
                              </m:r>
                            </m:sub>
                          </m:sSub>
                        </m:num>
                        <m:den>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3</m:t>
                              </m:r>
                            </m:e>
                          </m:rad>
                        </m:den>
                      </m:f>
                    </m:oMath>
                  </m:oMathPara>
                </a14:m>
                <a:endParaRPr lang="en-GB" sz="2800" dirty="0"/>
              </a:p>
            </p:txBody>
          </p:sp>
        </mc:Choice>
        <mc:Fallback xmlns="">
          <p:sp>
            <p:nvSpPr>
              <p:cNvPr id="10" name="TextBox 9">
                <a:extLst>
                  <a:ext uri="{FF2B5EF4-FFF2-40B4-BE49-F238E27FC236}">
                    <a16:creationId xmlns:a16="http://schemas.microsoft.com/office/drawing/2014/main" id="{C1236267-3A0A-8540-AD81-419F92ED589B}"/>
                  </a:ext>
                </a:extLst>
              </p:cNvPr>
              <p:cNvSpPr txBox="1">
                <a:spLocks noRot="1" noChangeAspect="1" noMove="1" noResize="1" noEditPoints="1" noAdjustHandles="1" noChangeArrowheads="1" noChangeShapeType="1" noTextEdit="1"/>
              </p:cNvSpPr>
              <p:nvPr/>
            </p:nvSpPr>
            <p:spPr>
              <a:xfrm>
                <a:off x="4200939" y="3475477"/>
                <a:ext cx="1351267" cy="887166"/>
              </a:xfrm>
              <a:prstGeom prst="rect">
                <a:avLst/>
              </a:prstGeom>
              <a:blipFill>
                <a:blip r:embed="rId4"/>
                <a:stretch>
                  <a:fillRect l="-5607" r="-5607" b="-84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5BB539C-D1CD-824E-9AE3-9799A6B8C618}"/>
                  </a:ext>
                </a:extLst>
              </p:cNvPr>
              <p:cNvSpPr txBox="1"/>
              <p:nvPr/>
            </p:nvSpPr>
            <p:spPr>
              <a:xfrm>
                <a:off x="7962927" y="1895597"/>
                <a:ext cx="1289777" cy="887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𝑃</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𝐿</m:t>
                              </m:r>
                            </m:sub>
                          </m:sSub>
                        </m:num>
                        <m:den>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3</m:t>
                              </m:r>
                            </m:e>
                          </m:rad>
                        </m:den>
                      </m:f>
                    </m:oMath>
                  </m:oMathPara>
                </a14:m>
                <a:endParaRPr lang="en-GB" sz="4000" dirty="0"/>
              </a:p>
            </p:txBody>
          </p:sp>
        </mc:Choice>
        <mc:Fallback xmlns="">
          <p:sp>
            <p:nvSpPr>
              <p:cNvPr id="29" name="TextBox 28">
                <a:extLst>
                  <a:ext uri="{FF2B5EF4-FFF2-40B4-BE49-F238E27FC236}">
                    <a16:creationId xmlns:a16="http://schemas.microsoft.com/office/drawing/2014/main" id="{C5BB539C-D1CD-824E-9AE3-9799A6B8C618}"/>
                  </a:ext>
                </a:extLst>
              </p:cNvPr>
              <p:cNvSpPr txBox="1">
                <a:spLocks noRot="1" noChangeAspect="1" noMove="1" noResize="1" noEditPoints="1" noAdjustHandles="1" noChangeArrowheads="1" noChangeShapeType="1" noTextEdit="1"/>
              </p:cNvSpPr>
              <p:nvPr/>
            </p:nvSpPr>
            <p:spPr>
              <a:xfrm>
                <a:off x="7962927" y="1895597"/>
                <a:ext cx="1289777" cy="887166"/>
              </a:xfrm>
              <a:prstGeom prst="rect">
                <a:avLst/>
              </a:prstGeom>
              <a:blipFill>
                <a:blip r:embed="rId5"/>
                <a:stretch>
                  <a:fillRect l="-4854" r="-4854" b="-98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8E403EC-3FEE-0F4B-AADB-E9AF5A2D42FC}"/>
                  </a:ext>
                </a:extLst>
              </p:cNvPr>
              <p:cNvSpPr txBox="1"/>
              <p:nvPr/>
            </p:nvSpPr>
            <p:spPr>
              <a:xfrm>
                <a:off x="2114025" y="3678257"/>
                <a:ext cx="1949060" cy="481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𝐿</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3</m:t>
                          </m:r>
                        </m:e>
                      </m:rad>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𝑃</m:t>
                          </m:r>
                        </m:sub>
                      </m:sSub>
                    </m:oMath>
                  </m:oMathPara>
                </a14:m>
                <a:endParaRPr lang="en-GB" sz="2800" dirty="0"/>
              </a:p>
            </p:txBody>
          </p:sp>
        </mc:Choice>
        <mc:Fallback xmlns="">
          <p:sp>
            <p:nvSpPr>
              <p:cNvPr id="30" name="TextBox 29">
                <a:extLst>
                  <a:ext uri="{FF2B5EF4-FFF2-40B4-BE49-F238E27FC236}">
                    <a16:creationId xmlns:a16="http://schemas.microsoft.com/office/drawing/2014/main" id="{18E403EC-3FEE-0F4B-AADB-E9AF5A2D42FC}"/>
                  </a:ext>
                </a:extLst>
              </p:cNvPr>
              <p:cNvSpPr txBox="1">
                <a:spLocks noRot="1" noChangeAspect="1" noMove="1" noResize="1" noEditPoints="1" noAdjustHandles="1" noChangeArrowheads="1" noChangeShapeType="1" noTextEdit="1"/>
              </p:cNvSpPr>
              <p:nvPr/>
            </p:nvSpPr>
            <p:spPr>
              <a:xfrm>
                <a:off x="2114025" y="3678257"/>
                <a:ext cx="1949060" cy="481607"/>
              </a:xfrm>
              <a:prstGeom prst="rect">
                <a:avLst/>
              </a:prstGeom>
              <a:blipFill>
                <a:blip r:embed="rId6"/>
                <a:stretch>
                  <a:fillRect l="-3226" r="-645" b="-102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3D4C973-A160-B54D-B7BA-50E29B2B4658}"/>
                  </a:ext>
                </a:extLst>
              </p:cNvPr>
              <p:cNvSpPr txBox="1"/>
              <p:nvPr/>
            </p:nvSpPr>
            <p:spPr>
              <a:xfrm>
                <a:off x="6024762" y="2102172"/>
                <a:ext cx="1826077" cy="481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𝐿</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3</m:t>
                          </m:r>
                        </m:e>
                      </m:rad>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𝐼</m:t>
                          </m:r>
                        </m:e>
                        <m:sub>
                          <m:r>
                            <a:rPr lang="en-US" sz="2800" b="0" i="1" smtClean="0">
                              <a:latin typeface="Cambria Math" panose="02040503050406030204" pitchFamily="18" charset="0"/>
                              <a:ea typeface="Cambria Math" panose="02040503050406030204" pitchFamily="18" charset="0"/>
                            </a:rPr>
                            <m:t>𝑃</m:t>
                          </m:r>
                        </m:sub>
                      </m:sSub>
                    </m:oMath>
                  </m:oMathPara>
                </a14:m>
                <a:endParaRPr lang="en-GB" sz="2800" dirty="0"/>
              </a:p>
            </p:txBody>
          </p:sp>
        </mc:Choice>
        <mc:Fallback xmlns="">
          <p:sp>
            <p:nvSpPr>
              <p:cNvPr id="31" name="TextBox 30">
                <a:extLst>
                  <a:ext uri="{FF2B5EF4-FFF2-40B4-BE49-F238E27FC236}">
                    <a16:creationId xmlns:a16="http://schemas.microsoft.com/office/drawing/2014/main" id="{B3D4C973-A160-B54D-B7BA-50E29B2B4658}"/>
                  </a:ext>
                </a:extLst>
              </p:cNvPr>
              <p:cNvSpPr txBox="1">
                <a:spLocks noRot="1" noChangeAspect="1" noMove="1" noResize="1" noEditPoints="1" noAdjustHandles="1" noChangeArrowheads="1" noChangeShapeType="1" noTextEdit="1"/>
              </p:cNvSpPr>
              <p:nvPr/>
            </p:nvSpPr>
            <p:spPr>
              <a:xfrm>
                <a:off x="6024762" y="2102172"/>
                <a:ext cx="1826077" cy="481607"/>
              </a:xfrm>
              <a:prstGeom prst="rect">
                <a:avLst/>
              </a:prstGeom>
              <a:blipFill>
                <a:blip r:embed="rId7"/>
                <a:stretch>
                  <a:fillRect l="-3448" r="-690"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6775B66-7A5F-C04F-8E8C-6BCF3C73C548}"/>
                  </a:ext>
                </a:extLst>
              </p:cNvPr>
              <p:cNvSpPr txBox="1"/>
              <p:nvPr/>
            </p:nvSpPr>
            <p:spPr>
              <a:xfrm>
                <a:off x="6754921" y="3678257"/>
                <a:ext cx="12579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𝐿</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𝑃</m:t>
                          </m:r>
                        </m:sub>
                      </m:sSub>
                    </m:oMath>
                  </m:oMathPara>
                </a14:m>
                <a:endParaRPr lang="en-GB" sz="2800" dirty="0"/>
              </a:p>
            </p:txBody>
          </p:sp>
        </mc:Choice>
        <mc:Fallback xmlns="">
          <p:sp>
            <p:nvSpPr>
              <p:cNvPr id="32" name="TextBox 31">
                <a:extLst>
                  <a:ext uri="{FF2B5EF4-FFF2-40B4-BE49-F238E27FC236}">
                    <a16:creationId xmlns:a16="http://schemas.microsoft.com/office/drawing/2014/main" id="{16775B66-7A5F-C04F-8E8C-6BCF3C73C548}"/>
                  </a:ext>
                </a:extLst>
              </p:cNvPr>
              <p:cNvSpPr txBox="1">
                <a:spLocks noRot="1" noChangeAspect="1" noMove="1" noResize="1" noEditPoints="1" noAdjustHandles="1" noChangeArrowheads="1" noChangeShapeType="1" noTextEdit="1"/>
              </p:cNvSpPr>
              <p:nvPr/>
            </p:nvSpPr>
            <p:spPr>
              <a:xfrm>
                <a:off x="6754921" y="3678257"/>
                <a:ext cx="1257973" cy="430887"/>
              </a:xfrm>
              <a:prstGeom prst="rect">
                <a:avLst/>
              </a:prstGeom>
              <a:blipFill>
                <a:blip r:embed="rId8"/>
                <a:stretch>
                  <a:fillRect l="-6000" r="-1000" b="-1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8A26D45-03A4-E347-A485-EADDB84B3BA5}"/>
                  </a:ext>
                </a:extLst>
              </p:cNvPr>
              <p:cNvSpPr txBox="1"/>
              <p:nvPr/>
            </p:nvSpPr>
            <p:spPr>
              <a:xfrm>
                <a:off x="3219553" y="2255400"/>
                <a:ext cx="11349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𝐿</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𝐼</m:t>
                          </m:r>
                        </m:e>
                        <m:sub>
                          <m:r>
                            <a:rPr lang="en-US" sz="2800" b="0" i="1" smtClean="0">
                              <a:latin typeface="Cambria Math" panose="02040503050406030204" pitchFamily="18" charset="0"/>
                              <a:ea typeface="Cambria Math" panose="02040503050406030204" pitchFamily="18" charset="0"/>
                            </a:rPr>
                            <m:t>𝑃</m:t>
                          </m:r>
                        </m:sub>
                      </m:sSub>
                    </m:oMath>
                  </m:oMathPara>
                </a14:m>
                <a:endParaRPr lang="en-GB" sz="2800" dirty="0"/>
              </a:p>
            </p:txBody>
          </p:sp>
        </mc:Choice>
        <mc:Fallback xmlns="">
          <p:sp>
            <p:nvSpPr>
              <p:cNvPr id="33" name="TextBox 32">
                <a:extLst>
                  <a:ext uri="{FF2B5EF4-FFF2-40B4-BE49-F238E27FC236}">
                    <a16:creationId xmlns:a16="http://schemas.microsoft.com/office/drawing/2014/main" id="{78A26D45-03A4-E347-A485-EADDB84B3BA5}"/>
                  </a:ext>
                </a:extLst>
              </p:cNvPr>
              <p:cNvSpPr txBox="1">
                <a:spLocks noRot="1" noChangeAspect="1" noMove="1" noResize="1" noEditPoints="1" noAdjustHandles="1" noChangeArrowheads="1" noChangeShapeType="1" noTextEdit="1"/>
              </p:cNvSpPr>
              <p:nvPr/>
            </p:nvSpPr>
            <p:spPr>
              <a:xfrm>
                <a:off x="3219553" y="2255400"/>
                <a:ext cx="1134991" cy="430887"/>
              </a:xfrm>
              <a:prstGeom prst="rect">
                <a:avLst/>
              </a:prstGeom>
              <a:blipFill>
                <a:blip r:embed="rId9"/>
                <a:stretch>
                  <a:fillRect l="-6667" r="-1111" b="-11429"/>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86176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And the solution is…</a:t>
            </a:r>
          </a:p>
        </p:txBody>
      </p:sp>
      <p:sp>
        <p:nvSpPr>
          <p:cNvPr id="3" name="TextBox 2">
            <a:extLst>
              <a:ext uri="{FF2B5EF4-FFF2-40B4-BE49-F238E27FC236}">
                <a16:creationId xmlns:a16="http://schemas.microsoft.com/office/drawing/2014/main" id="{613C9ECC-82B2-8143-9455-7E1626ADBC55}"/>
              </a:ext>
            </a:extLst>
          </p:cNvPr>
          <p:cNvSpPr txBox="1"/>
          <p:nvPr/>
        </p:nvSpPr>
        <p:spPr>
          <a:xfrm>
            <a:off x="1057330" y="1721257"/>
            <a:ext cx="4500000" cy="461665"/>
          </a:xfrm>
          <a:prstGeom prst="rect">
            <a:avLst/>
          </a:prstGeom>
          <a:noFill/>
        </p:spPr>
        <p:txBody>
          <a:bodyPr wrap="square" rtlCol="0">
            <a:spAutoFit/>
          </a:bodyPr>
          <a:lstStyle/>
          <a:p>
            <a:r>
              <a:rPr lang="en-GB" sz="2400" b="1" dirty="0"/>
              <a:t>In delta</a:t>
            </a:r>
          </a:p>
        </p:txBody>
      </p:sp>
      <p:sp>
        <p:nvSpPr>
          <p:cNvPr id="19" name="TextBox 18">
            <a:extLst>
              <a:ext uri="{FF2B5EF4-FFF2-40B4-BE49-F238E27FC236}">
                <a16:creationId xmlns:a16="http://schemas.microsoft.com/office/drawing/2014/main" id="{F4AF9F55-032A-3448-9659-62983900C2F1}"/>
              </a:ext>
            </a:extLst>
          </p:cNvPr>
          <p:cNvSpPr txBox="1"/>
          <p:nvPr/>
        </p:nvSpPr>
        <p:spPr>
          <a:xfrm>
            <a:off x="5557330" y="1690777"/>
            <a:ext cx="4500000" cy="461665"/>
          </a:xfrm>
          <a:prstGeom prst="rect">
            <a:avLst/>
          </a:prstGeom>
          <a:noFill/>
        </p:spPr>
        <p:txBody>
          <a:bodyPr wrap="square" rtlCol="0">
            <a:spAutoFit/>
          </a:bodyPr>
          <a:lstStyle/>
          <a:p>
            <a:r>
              <a:rPr lang="en-GB" sz="2400" b="1" dirty="0"/>
              <a:t>In star</a:t>
            </a:r>
          </a:p>
        </p:txBody>
      </p:sp>
      <p:sp>
        <p:nvSpPr>
          <p:cNvPr id="20" name="TextBox 19">
            <a:extLst>
              <a:ext uri="{FF2B5EF4-FFF2-40B4-BE49-F238E27FC236}">
                <a16:creationId xmlns:a16="http://schemas.microsoft.com/office/drawing/2014/main" id="{6EEE4A7A-773F-134B-96FE-17466FB7E0FC}"/>
              </a:ext>
            </a:extLst>
          </p:cNvPr>
          <p:cNvSpPr txBox="1"/>
          <p:nvPr/>
        </p:nvSpPr>
        <p:spPr>
          <a:xfrm>
            <a:off x="1057330" y="2226762"/>
            <a:ext cx="4500000" cy="1938992"/>
          </a:xfrm>
          <a:prstGeom prst="rect">
            <a:avLst/>
          </a:prstGeom>
          <a:noFill/>
        </p:spPr>
        <p:txBody>
          <a:bodyPr wrap="square" rtlCol="0">
            <a:spAutoFit/>
          </a:bodyPr>
          <a:lstStyle/>
          <a:p>
            <a:pPr marL="457200" indent="-457200">
              <a:buFont typeface="+mj-lt"/>
              <a:buAutoNum type="arabicPeriod"/>
            </a:pPr>
            <a:r>
              <a:rPr lang="en-GB" sz="2400" dirty="0"/>
              <a:t>V</a:t>
            </a:r>
            <a:r>
              <a:rPr lang="en-GB" sz="2400" baseline="-25000" dirty="0"/>
              <a:t>P</a:t>
            </a:r>
            <a:r>
              <a:rPr lang="en-GB" sz="2400" dirty="0"/>
              <a:t> = V</a:t>
            </a:r>
            <a:r>
              <a:rPr lang="en-GB" sz="2400" baseline="-25000" dirty="0"/>
              <a:t>L</a:t>
            </a:r>
          </a:p>
          <a:p>
            <a:pPr marL="457200" indent="-457200">
              <a:buFont typeface="+mj-lt"/>
              <a:buAutoNum type="arabicPeriod"/>
            </a:pPr>
            <a:r>
              <a:rPr lang="en-GB" sz="2400" dirty="0"/>
              <a:t>Maximum voltage available</a:t>
            </a:r>
          </a:p>
          <a:p>
            <a:pPr marL="457200" indent="-457200">
              <a:buFont typeface="+mj-lt"/>
              <a:buAutoNum type="arabicPeriod"/>
            </a:pPr>
            <a:r>
              <a:rPr lang="en-GB" sz="2400" dirty="0"/>
              <a:t>Motor can produce maximum torque</a:t>
            </a:r>
          </a:p>
          <a:p>
            <a:pPr marL="457200" indent="-457200">
              <a:buFont typeface="+mj-lt"/>
              <a:buAutoNum type="arabicPeriod"/>
            </a:pPr>
            <a:r>
              <a:rPr lang="en-GB" sz="2400" dirty="0"/>
              <a:t>Good for running</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B654C4C-CF44-9C49-BB74-F8D398168D06}"/>
                  </a:ext>
                </a:extLst>
              </p:cNvPr>
              <p:cNvSpPr txBox="1"/>
              <p:nvPr/>
            </p:nvSpPr>
            <p:spPr>
              <a:xfrm>
                <a:off x="5557330" y="2196282"/>
                <a:ext cx="4500000" cy="4308167"/>
              </a:xfrm>
              <a:prstGeom prst="rect">
                <a:avLst/>
              </a:prstGeom>
              <a:noFill/>
            </p:spPr>
            <p:txBody>
              <a:bodyPr wrap="square" rtlCol="0">
                <a:spAutoFit/>
              </a:bodyPr>
              <a:lstStyle/>
              <a:p>
                <a:pPr marL="457200" indent="-457200">
                  <a:buFont typeface="+mj-lt"/>
                  <a:buAutoNum type="arabicPeriod"/>
                </a:pPr>
                <a:r>
                  <a:rPr lang="en-GB" sz="2400" dirty="0"/>
                  <a:t>V</a:t>
                </a:r>
                <a:r>
                  <a:rPr lang="en-GB" sz="2400" baseline="-25000" dirty="0"/>
                  <a:t>P</a:t>
                </a:r>
                <a:r>
                  <a:rPr lang="en-GB" sz="2400" dirty="0"/>
                  <a:t> = V</a:t>
                </a:r>
                <a:r>
                  <a:rPr lang="en-GB" sz="2400" baseline="-25000" dirty="0"/>
                  <a:t>L</a:t>
                </a:r>
                <a:r>
                  <a:rPr lang="en-GB" sz="2400" dirty="0"/>
                  <a:t>/√3</a:t>
                </a:r>
              </a:p>
              <a:p>
                <a:pPr marL="457200" indent="-457200">
                  <a:buFont typeface="+mj-lt"/>
                  <a:buAutoNum type="arabicPeriod"/>
                </a:pPr>
                <a:r>
                  <a:rPr lang="en-GB" sz="2400" dirty="0"/>
                  <a:t>Reduced voltage available</a:t>
                </a:r>
              </a:p>
              <a:p>
                <a:pPr marL="457200" indent="-457200">
                  <a:buFont typeface="+mj-lt"/>
                  <a:buAutoNum type="arabicPeriod"/>
                </a:pPr>
                <a:r>
                  <a:rPr lang="en-GB" sz="2400" dirty="0"/>
                  <a:t>Motor cannot produce maximum torque</a:t>
                </a:r>
              </a:p>
              <a:p>
                <a:pPr marL="457200" indent="-457200">
                  <a:buFont typeface="+mj-lt"/>
                  <a:buAutoNum type="arabicPeriod"/>
                </a:pPr>
                <a:r>
                  <a:rPr lang="en-GB" sz="2400" dirty="0"/>
                  <a:t>But motor draws much less current because of Ohm’s Law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𝐼</m:t>
                        </m:r>
                      </m:num>
                      <m:den>
                        <m:r>
                          <a:rPr lang="en-US" sz="2400" b="0" i="1" smtClean="0">
                            <a:latin typeface="Cambria Math" panose="02040503050406030204" pitchFamily="18" charset="0"/>
                          </a:rPr>
                          <m:t>𝑅</m:t>
                        </m:r>
                      </m:den>
                    </m:f>
                  </m:oMath>
                </a14:m>
                <a:endParaRPr lang="en-US" sz="2400" b="0" dirty="0"/>
              </a:p>
              <a:p>
                <a:r>
                  <a:rPr lang="en-GB" sz="2400"/>
                  <a:t>	If </a:t>
                </a:r>
                <a:r>
                  <a:rPr lang="en-GB" sz="2400" dirty="0"/>
                  <a:t>the voltage is less, </a:t>
                </a:r>
                <a:r>
                  <a:rPr lang="en-GB" sz="2400"/>
                  <a:t>the 	current </a:t>
                </a:r>
                <a:r>
                  <a:rPr lang="en-GB" sz="2400" dirty="0"/>
                  <a:t>must be less as R </a:t>
                </a:r>
                <a:r>
                  <a:rPr lang="en-GB" sz="2400"/>
                  <a:t>stays 	the same</a:t>
                </a:r>
                <a:endParaRPr lang="en-GB" sz="2400" dirty="0"/>
              </a:p>
              <a:p>
                <a:pPr marL="457200" indent="-457200">
                  <a:buFont typeface="+mj-lt"/>
                  <a:buAutoNum type="arabicPeriod" startAt="5"/>
                </a:pPr>
                <a:r>
                  <a:rPr lang="en-GB" sz="2400" dirty="0"/>
                  <a:t>Good for starting</a:t>
                </a:r>
              </a:p>
            </p:txBody>
          </p:sp>
        </mc:Choice>
        <mc:Fallback xmlns="">
          <p:sp>
            <p:nvSpPr>
              <p:cNvPr id="21" name="TextBox 20">
                <a:extLst>
                  <a:ext uri="{FF2B5EF4-FFF2-40B4-BE49-F238E27FC236}">
                    <a16:creationId xmlns:a16="http://schemas.microsoft.com/office/drawing/2014/main" id="{AB654C4C-CF44-9C49-BB74-F8D398168D06}"/>
                  </a:ext>
                </a:extLst>
              </p:cNvPr>
              <p:cNvSpPr txBox="1">
                <a:spLocks noRot="1" noChangeAspect="1" noMove="1" noResize="1" noEditPoints="1" noAdjustHandles="1" noChangeArrowheads="1" noChangeShapeType="1" noTextEdit="1"/>
              </p:cNvSpPr>
              <p:nvPr/>
            </p:nvSpPr>
            <p:spPr>
              <a:xfrm>
                <a:off x="5557330" y="2196282"/>
                <a:ext cx="4500000" cy="4308167"/>
              </a:xfrm>
              <a:prstGeom prst="rect">
                <a:avLst/>
              </a:prstGeom>
              <a:blipFill>
                <a:blip r:embed="rId4"/>
                <a:stretch>
                  <a:fillRect l="-1972" t="-1176" r="-1127" b="-2059"/>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6F9DBBC6-29EA-074D-8182-0CAC6755D9B3}"/>
              </a:ext>
            </a:extLst>
          </p:cNvPr>
          <p:cNvSpPr/>
          <p:nvPr/>
        </p:nvSpPr>
        <p:spPr>
          <a:xfrm>
            <a:off x="1122531" y="1102633"/>
            <a:ext cx="7819991" cy="461665"/>
          </a:xfrm>
          <a:prstGeom prst="rect">
            <a:avLst/>
          </a:prstGeom>
          <a:solidFill>
            <a:schemeClr val="tx2">
              <a:lumMod val="40000"/>
              <a:lumOff val="60000"/>
            </a:schemeClr>
          </a:solidFill>
        </p:spPr>
        <p:txBody>
          <a:bodyPr wrap="square">
            <a:spAutoFit/>
          </a:bodyPr>
          <a:lstStyle/>
          <a:p>
            <a:pPr algn="just"/>
            <a:r>
              <a:rPr lang="en-GB" sz="2400" i="1" dirty="0"/>
              <a:t>Click each heading to see the solution to our original problem.</a:t>
            </a:r>
          </a:p>
        </p:txBody>
      </p:sp>
      <p:pic>
        <p:nvPicPr>
          <p:cNvPr id="9" name="Graphic 8" descr="User">
            <a:extLst>
              <a:ext uri="{FF2B5EF4-FFF2-40B4-BE49-F238E27FC236}">
                <a16:creationId xmlns:a16="http://schemas.microsoft.com/office/drawing/2014/main" id="{0F253343-18CF-CA4C-826D-E387ECE9CC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971915"/>
            <a:ext cx="854046" cy="854046"/>
          </a:xfrm>
          <a:prstGeom prst="rect">
            <a:avLst/>
          </a:prstGeom>
        </p:spPr>
      </p:pic>
    </p:spTree>
    <p:custDataLst>
      <p:tags r:id="rId1"/>
    </p:custDataLst>
    <p:extLst>
      <p:ext uri="{BB962C8B-B14F-4D97-AF65-F5344CB8AC3E}">
        <p14:creationId xmlns:p14="http://schemas.microsoft.com/office/powerpoint/2010/main" val="216889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Star and Delta connections in motors?</a:t>
            </a:r>
          </a:p>
        </p:txBody>
      </p:sp>
      <p:sp>
        <p:nvSpPr>
          <p:cNvPr id="7" name="Rectangle 6">
            <a:extLst>
              <a:ext uri="{FF2B5EF4-FFF2-40B4-BE49-F238E27FC236}">
                <a16:creationId xmlns:a16="http://schemas.microsoft.com/office/drawing/2014/main" id="{71A9FFB2-C71A-9F40-BB3D-C708B5EFEE04}"/>
              </a:ext>
            </a:extLst>
          </p:cNvPr>
          <p:cNvSpPr/>
          <p:nvPr/>
        </p:nvSpPr>
        <p:spPr>
          <a:xfrm>
            <a:off x="1057330" y="1468220"/>
            <a:ext cx="7672758" cy="830997"/>
          </a:xfrm>
          <a:prstGeom prst="rect">
            <a:avLst/>
          </a:prstGeom>
          <a:solidFill>
            <a:schemeClr val="tx2">
              <a:lumMod val="40000"/>
              <a:lumOff val="60000"/>
            </a:schemeClr>
          </a:solidFill>
        </p:spPr>
        <p:txBody>
          <a:bodyPr wrap="square">
            <a:spAutoFit/>
          </a:bodyPr>
          <a:lstStyle/>
          <a:p>
            <a:r>
              <a:rPr lang="en-GB" sz="2400" i="1" dirty="0"/>
              <a:t>Click on each connection type to see what the connection looks like in a three phase motor terminal block.</a:t>
            </a:r>
            <a:endParaRPr lang="en-ZA" sz="2400" i="1" dirty="0"/>
          </a:p>
        </p:txBody>
      </p:sp>
      <p:sp>
        <p:nvSpPr>
          <p:cNvPr id="9" name="Rectangle 8">
            <a:extLst>
              <a:ext uri="{FF2B5EF4-FFF2-40B4-BE49-F238E27FC236}">
                <a16:creationId xmlns:a16="http://schemas.microsoft.com/office/drawing/2014/main" id="{D0E8C9C2-A485-BB49-BBAA-E26DF66A766F}"/>
              </a:ext>
            </a:extLst>
          </p:cNvPr>
          <p:cNvSpPr/>
          <p:nvPr/>
        </p:nvSpPr>
        <p:spPr>
          <a:xfrm>
            <a:off x="1234440" y="2487231"/>
            <a:ext cx="3141249" cy="2153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10" name="Rectangle 9">
            <a:extLst>
              <a:ext uri="{FF2B5EF4-FFF2-40B4-BE49-F238E27FC236}">
                <a16:creationId xmlns:a16="http://schemas.microsoft.com/office/drawing/2014/main" id="{F099667A-864C-474F-A965-35FBC38DDA92}"/>
              </a:ext>
            </a:extLst>
          </p:cNvPr>
          <p:cNvSpPr/>
          <p:nvPr/>
        </p:nvSpPr>
        <p:spPr>
          <a:xfrm>
            <a:off x="5588839" y="2487230"/>
            <a:ext cx="3141249" cy="2153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12" name="Graphic 11" descr="User">
            <a:extLst>
              <a:ext uri="{FF2B5EF4-FFF2-40B4-BE49-F238E27FC236}">
                <a16:creationId xmlns:a16="http://schemas.microsoft.com/office/drawing/2014/main" id="{2FEABF6B-CD56-854D-942A-75C877B002B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468220"/>
            <a:ext cx="854046" cy="854046"/>
          </a:xfrm>
          <a:prstGeom prst="rect">
            <a:avLst/>
          </a:prstGeom>
        </p:spPr>
      </p:pic>
      <p:pic>
        <p:nvPicPr>
          <p:cNvPr id="5" name="Graphic 4" descr="Magnifying glass">
            <a:extLst>
              <a:ext uri="{FF2B5EF4-FFF2-40B4-BE49-F238E27FC236}">
                <a16:creationId xmlns:a16="http://schemas.microsoft.com/office/drawing/2014/main" id="{EEC7F84E-2780-7842-9CC6-A617428333D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34440" y="2487230"/>
            <a:ext cx="489160" cy="489160"/>
          </a:xfrm>
          <a:prstGeom prst="rect">
            <a:avLst/>
          </a:prstGeom>
        </p:spPr>
      </p:pic>
      <p:pic>
        <p:nvPicPr>
          <p:cNvPr id="13" name="Graphic 12" descr="Magnifying glass">
            <a:extLst>
              <a:ext uri="{FF2B5EF4-FFF2-40B4-BE49-F238E27FC236}">
                <a16:creationId xmlns:a16="http://schemas.microsoft.com/office/drawing/2014/main" id="{34E7FEEF-D50E-A143-A727-84634C5E5E4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88839" y="2487230"/>
            <a:ext cx="489160" cy="489160"/>
          </a:xfrm>
          <a:prstGeom prst="rect">
            <a:avLst/>
          </a:prstGeom>
        </p:spPr>
      </p:pic>
    </p:spTree>
    <p:custDataLst>
      <p:tags r:id="rId1"/>
    </p:custDataLst>
    <p:extLst>
      <p:ext uri="{BB962C8B-B14F-4D97-AF65-F5344CB8AC3E}">
        <p14:creationId xmlns:p14="http://schemas.microsoft.com/office/powerpoint/2010/main" val="413502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108841"/>
            <a:ext cx="5403348" cy="1200329"/>
          </a:xfrm>
          <a:prstGeom prst="rect">
            <a:avLst/>
          </a:prstGeom>
          <a:noFill/>
        </p:spPr>
        <p:txBody>
          <a:bodyPr wrap="square" rtlCol="0">
            <a:spAutoFit/>
          </a:bodyPr>
          <a:lstStyle/>
          <a:p>
            <a:r>
              <a:rPr lang="en-ZA" sz="2400" dirty="0"/>
              <a:t>Drag the available bridge pieces onto the terminal to connect this motor up in </a:t>
            </a:r>
            <a:r>
              <a:rPr lang="en-ZA" sz="2400" b="1" dirty="0"/>
              <a:t>star</a:t>
            </a:r>
            <a:r>
              <a:rPr lang="en-ZA" sz="2400" dirty="0"/>
              <a:t> formation.</a:t>
            </a:r>
          </a:p>
        </p:txBody>
      </p:sp>
      <p:sp>
        <p:nvSpPr>
          <p:cNvPr id="13" name="Rounded Rectangle 12">
            <a:extLst>
              <a:ext uri="{FF2B5EF4-FFF2-40B4-BE49-F238E27FC236}">
                <a16:creationId xmlns:a16="http://schemas.microsoft.com/office/drawing/2014/main" id="{E3BA642A-5E25-2D4A-9E67-A1E7119A258C}"/>
              </a:ext>
            </a:extLst>
          </p:cNvPr>
          <p:cNvSpPr/>
          <p:nvPr/>
        </p:nvSpPr>
        <p:spPr>
          <a:xfrm>
            <a:off x="3327666" y="4006971"/>
            <a:ext cx="2269409" cy="487173"/>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
        <p:nvSpPr>
          <p:cNvPr id="4" name="Rounded Rectangle 3">
            <a:extLst>
              <a:ext uri="{FF2B5EF4-FFF2-40B4-BE49-F238E27FC236}">
                <a16:creationId xmlns:a16="http://schemas.microsoft.com/office/drawing/2014/main" id="{06077831-ED47-B545-BFF6-C08EF191B64E}"/>
              </a:ext>
            </a:extLst>
          </p:cNvPr>
          <p:cNvSpPr/>
          <p:nvPr/>
        </p:nvSpPr>
        <p:spPr>
          <a:xfrm>
            <a:off x="1146048"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a:extLst>
              <a:ext uri="{FF2B5EF4-FFF2-40B4-BE49-F238E27FC236}">
                <a16:creationId xmlns:a16="http://schemas.microsoft.com/office/drawing/2014/main" id="{D09635E3-4D77-8443-B348-15FC41A7DD40}"/>
              </a:ext>
            </a:extLst>
          </p:cNvPr>
          <p:cNvSpPr/>
          <p:nvPr/>
        </p:nvSpPr>
        <p:spPr>
          <a:xfrm>
            <a:off x="1688592"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a:extLst>
              <a:ext uri="{FF2B5EF4-FFF2-40B4-BE49-F238E27FC236}">
                <a16:creationId xmlns:a16="http://schemas.microsoft.com/office/drawing/2014/main" id="{077AD19F-7562-1740-9D27-558BE15DB8D5}"/>
              </a:ext>
            </a:extLst>
          </p:cNvPr>
          <p:cNvSpPr/>
          <p:nvPr/>
        </p:nvSpPr>
        <p:spPr>
          <a:xfrm>
            <a:off x="2231136"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a:extLst>
              <a:ext uri="{FF2B5EF4-FFF2-40B4-BE49-F238E27FC236}">
                <a16:creationId xmlns:a16="http://schemas.microsoft.com/office/drawing/2014/main" id="{B5662E8A-56F8-C24A-B3B4-E83F561FA81D}"/>
              </a:ext>
            </a:extLst>
          </p:cNvPr>
          <p:cNvSpPr/>
          <p:nvPr/>
        </p:nvSpPr>
        <p:spPr>
          <a:xfrm rot="5400000">
            <a:off x="3053280" y="250267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a:extLst>
              <a:ext uri="{FF2B5EF4-FFF2-40B4-BE49-F238E27FC236}">
                <a16:creationId xmlns:a16="http://schemas.microsoft.com/office/drawing/2014/main" id="{57F2C602-93E2-6C44-9E1F-602A928C9AF3}"/>
              </a:ext>
            </a:extLst>
          </p:cNvPr>
          <p:cNvSpPr/>
          <p:nvPr/>
        </p:nvSpPr>
        <p:spPr>
          <a:xfrm rot="5400000">
            <a:off x="4155024"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a:extLst>
              <a:ext uri="{FF2B5EF4-FFF2-40B4-BE49-F238E27FC236}">
                <a16:creationId xmlns:a16="http://schemas.microsoft.com/office/drawing/2014/main" id="{321D9E26-2AC1-C749-9510-3E2FFF21BD80}"/>
              </a:ext>
            </a:extLst>
          </p:cNvPr>
          <p:cNvSpPr/>
          <p:nvPr/>
        </p:nvSpPr>
        <p:spPr>
          <a:xfrm rot="5400000">
            <a:off x="5256768"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0011FADF-F041-A54F-92F0-4231B4AED7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8740" y="1677148"/>
            <a:ext cx="1993900" cy="1406612"/>
          </a:xfrm>
          <a:prstGeom prst="rect">
            <a:avLst/>
          </a:prstGeom>
        </p:spPr>
      </p:pic>
      <p:sp>
        <p:nvSpPr>
          <p:cNvPr id="30" name="Rounded Rectangle 29">
            <a:extLst>
              <a:ext uri="{FF2B5EF4-FFF2-40B4-BE49-F238E27FC236}">
                <a16:creationId xmlns:a16="http://schemas.microsoft.com/office/drawing/2014/main" id="{C07C7054-FB2F-D64D-A89E-3CB8BDBFA227}"/>
              </a:ext>
            </a:extLst>
          </p:cNvPr>
          <p:cNvSpPr/>
          <p:nvPr/>
        </p:nvSpPr>
        <p:spPr>
          <a:xfrm>
            <a:off x="6918327" y="2016798"/>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a:extLst>
              <a:ext uri="{FF2B5EF4-FFF2-40B4-BE49-F238E27FC236}">
                <a16:creationId xmlns:a16="http://schemas.microsoft.com/office/drawing/2014/main" id="{179883CC-006E-E045-89C5-3F33AF22FAED}"/>
              </a:ext>
            </a:extLst>
          </p:cNvPr>
          <p:cNvSpPr/>
          <p:nvPr/>
        </p:nvSpPr>
        <p:spPr>
          <a:xfrm>
            <a:off x="7521401" y="2024144"/>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a:extLst>
              <a:ext uri="{FF2B5EF4-FFF2-40B4-BE49-F238E27FC236}">
                <a16:creationId xmlns:a16="http://schemas.microsoft.com/office/drawing/2014/main" id="{54BEDDAD-49D7-A64D-BEE3-E0A07F1E8022}"/>
              </a:ext>
            </a:extLst>
          </p:cNvPr>
          <p:cNvSpPr/>
          <p:nvPr/>
        </p:nvSpPr>
        <p:spPr>
          <a:xfrm>
            <a:off x="8133574" y="2015016"/>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FA732E6B-54D6-9648-BE52-88A5D0B227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16555" y="3083760"/>
            <a:ext cx="1993900" cy="620904"/>
          </a:xfrm>
          <a:prstGeom prst="rect">
            <a:avLst/>
          </a:prstGeom>
        </p:spPr>
      </p:pic>
      <p:sp>
        <p:nvSpPr>
          <p:cNvPr id="34" name="Rounded Rectangle 33">
            <a:extLst>
              <a:ext uri="{FF2B5EF4-FFF2-40B4-BE49-F238E27FC236}">
                <a16:creationId xmlns:a16="http://schemas.microsoft.com/office/drawing/2014/main" id="{BF4E9A34-D6C7-5B47-9289-FDFBA0AF722C}"/>
              </a:ext>
            </a:extLst>
          </p:cNvPr>
          <p:cNvSpPr/>
          <p:nvPr/>
        </p:nvSpPr>
        <p:spPr>
          <a:xfrm rot="5400000">
            <a:off x="7161927" y="3171345"/>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le 34">
            <a:extLst>
              <a:ext uri="{FF2B5EF4-FFF2-40B4-BE49-F238E27FC236}">
                <a16:creationId xmlns:a16="http://schemas.microsoft.com/office/drawing/2014/main" id="{B6D64E98-058F-C547-9DAA-DAB639A18F45}"/>
              </a:ext>
            </a:extLst>
          </p:cNvPr>
          <p:cNvSpPr/>
          <p:nvPr/>
        </p:nvSpPr>
        <p:spPr>
          <a:xfrm rot="5400000">
            <a:off x="7817562" y="3149001"/>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a:extLst>
              <a:ext uri="{FF2B5EF4-FFF2-40B4-BE49-F238E27FC236}">
                <a16:creationId xmlns:a16="http://schemas.microsoft.com/office/drawing/2014/main" id="{62F71396-B8A3-954C-9366-21E51D99B85E}"/>
              </a:ext>
            </a:extLst>
          </p:cNvPr>
          <p:cNvSpPr/>
          <p:nvPr/>
        </p:nvSpPr>
        <p:spPr>
          <a:xfrm>
            <a:off x="1146048" y="359114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a:extLst>
              <a:ext uri="{FF2B5EF4-FFF2-40B4-BE49-F238E27FC236}">
                <a16:creationId xmlns:a16="http://schemas.microsoft.com/office/drawing/2014/main" id="{EEED0215-2902-D848-9E19-32981CE56906}"/>
              </a:ext>
            </a:extLst>
          </p:cNvPr>
          <p:cNvSpPr/>
          <p:nvPr/>
        </p:nvSpPr>
        <p:spPr>
          <a:xfrm>
            <a:off x="1688592" y="359114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a:extLst>
              <a:ext uri="{FF2B5EF4-FFF2-40B4-BE49-F238E27FC236}">
                <a16:creationId xmlns:a16="http://schemas.microsoft.com/office/drawing/2014/main" id="{C9F3ACB7-72E3-FA4F-87FF-A53A5B00F370}"/>
              </a:ext>
            </a:extLst>
          </p:cNvPr>
          <p:cNvSpPr/>
          <p:nvPr/>
        </p:nvSpPr>
        <p:spPr>
          <a:xfrm>
            <a:off x="2227643" y="3580101"/>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extLst>
              <a:ext uri="{FF2B5EF4-FFF2-40B4-BE49-F238E27FC236}">
                <a16:creationId xmlns:a16="http://schemas.microsoft.com/office/drawing/2014/main" id="{D24BF8C9-91AF-CF4F-82DE-49BCEF69E0FF}"/>
              </a:ext>
            </a:extLst>
          </p:cNvPr>
          <p:cNvSpPr/>
          <p:nvPr/>
        </p:nvSpPr>
        <p:spPr>
          <a:xfrm rot="5400000">
            <a:off x="3048844" y="3010054"/>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a:extLst>
              <a:ext uri="{FF2B5EF4-FFF2-40B4-BE49-F238E27FC236}">
                <a16:creationId xmlns:a16="http://schemas.microsoft.com/office/drawing/2014/main" id="{2542F1B9-74D2-D444-95E5-806E69B1442B}"/>
              </a:ext>
            </a:extLst>
          </p:cNvPr>
          <p:cNvSpPr/>
          <p:nvPr/>
        </p:nvSpPr>
        <p:spPr>
          <a:xfrm rot="5400000">
            <a:off x="4150588" y="300674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a:extLst>
              <a:ext uri="{FF2B5EF4-FFF2-40B4-BE49-F238E27FC236}">
                <a16:creationId xmlns:a16="http://schemas.microsoft.com/office/drawing/2014/main" id="{4E942062-492E-8749-8663-7E52F6B35F85}"/>
              </a:ext>
            </a:extLst>
          </p:cNvPr>
          <p:cNvSpPr/>
          <p:nvPr/>
        </p:nvSpPr>
        <p:spPr>
          <a:xfrm rot="5400000">
            <a:off x="5252332" y="300674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7993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108841"/>
            <a:ext cx="5403348" cy="1200329"/>
          </a:xfrm>
          <a:prstGeom prst="rect">
            <a:avLst/>
          </a:prstGeom>
          <a:noFill/>
        </p:spPr>
        <p:txBody>
          <a:bodyPr wrap="square" rtlCol="0">
            <a:spAutoFit/>
          </a:bodyPr>
          <a:lstStyle/>
          <a:p>
            <a:r>
              <a:rPr lang="en-ZA" sz="2400" dirty="0"/>
              <a:t>Drag the available bridge pieces onto the terminal to connect this motor up in </a:t>
            </a:r>
            <a:r>
              <a:rPr lang="en-ZA" sz="2400" b="1" dirty="0"/>
              <a:t>delta</a:t>
            </a:r>
            <a:r>
              <a:rPr lang="en-ZA" sz="2400" dirty="0"/>
              <a:t> formation.</a:t>
            </a:r>
          </a:p>
        </p:txBody>
      </p:sp>
      <p:sp>
        <p:nvSpPr>
          <p:cNvPr id="13" name="Rounded Rectangle 12">
            <a:extLst>
              <a:ext uri="{FF2B5EF4-FFF2-40B4-BE49-F238E27FC236}">
                <a16:creationId xmlns:a16="http://schemas.microsoft.com/office/drawing/2014/main" id="{E3BA642A-5E25-2D4A-9E67-A1E7119A258C}"/>
              </a:ext>
            </a:extLst>
          </p:cNvPr>
          <p:cNvSpPr/>
          <p:nvPr/>
        </p:nvSpPr>
        <p:spPr>
          <a:xfrm>
            <a:off x="3327666" y="4006971"/>
            <a:ext cx="2269409" cy="487173"/>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pic>
        <p:nvPicPr>
          <p:cNvPr id="5" name="Picture 4">
            <a:extLst>
              <a:ext uri="{FF2B5EF4-FFF2-40B4-BE49-F238E27FC236}">
                <a16:creationId xmlns:a16="http://schemas.microsoft.com/office/drawing/2014/main" id="{DEE6F707-7136-8E42-9645-29923717EE8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6463"/>
          <a:stretch/>
        </p:blipFill>
        <p:spPr>
          <a:xfrm>
            <a:off x="6973932" y="823640"/>
            <a:ext cx="1993900" cy="2260120"/>
          </a:xfrm>
          <a:prstGeom prst="rect">
            <a:avLst/>
          </a:prstGeom>
        </p:spPr>
      </p:pic>
      <p:pic>
        <p:nvPicPr>
          <p:cNvPr id="19" name="Picture 18">
            <a:extLst>
              <a:ext uri="{FF2B5EF4-FFF2-40B4-BE49-F238E27FC236}">
                <a16:creationId xmlns:a16="http://schemas.microsoft.com/office/drawing/2014/main" id="{D2EB93F7-775F-8845-8406-5AB9A093D3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3932" y="2881222"/>
            <a:ext cx="1993900" cy="779306"/>
          </a:xfrm>
          <a:prstGeom prst="rect">
            <a:avLst/>
          </a:prstGeom>
        </p:spPr>
      </p:pic>
      <p:sp>
        <p:nvSpPr>
          <p:cNvPr id="24" name="Rounded Rectangle 23">
            <a:extLst>
              <a:ext uri="{FF2B5EF4-FFF2-40B4-BE49-F238E27FC236}">
                <a16:creationId xmlns:a16="http://schemas.microsoft.com/office/drawing/2014/main" id="{2D767EFA-6978-944B-B483-8A6E7FC5177B}"/>
              </a:ext>
            </a:extLst>
          </p:cNvPr>
          <p:cNvSpPr/>
          <p:nvPr/>
        </p:nvSpPr>
        <p:spPr>
          <a:xfrm>
            <a:off x="7211676" y="1985496"/>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a:extLst>
              <a:ext uri="{FF2B5EF4-FFF2-40B4-BE49-F238E27FC236}">
                <a16:creationId xmlns:a16="http://schemas.microsoft.com/office/drawing/2014/main" id="{45FDBAA3-562F-584E-B99A-1CD92AAF613D}"/>
              </a:ext>
            </a:extLst>
          </p:cNvPr>
          <p:cNvSpPr/>
          <p:nvPr/>
        </p:nvSpPr>
        <p:spPr>
          <a:xfrm>
            <a:off x="7784954" y="1953700"/>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1710761D-812A-6E4A-926F-F2A54F90A432}"/>
              </a:ext>
            </a:extLst>
          </p:cNvPr>
          <p:cNvSpPr/>
          <p:nvPr/>
        </p:nvSpPr>
        <p:spPr>
          <a:xfrm>
            <a:off x="8385723" y="1985496"/>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a:extLst>
              <a:ext uri="{FF2B5EF4-FFF2-40B4-BE49-F238E27FC236}">
                <a16:creationId xmlns:a16="http://schemas.microsoft.com/office/drawing/2014/main" id="{78A97768-73C1-574E-91BE-E9928816491C}"/>
              </a:ext>
            </a:extLst>
          </p:cNvPr>
          <p:cNvSpPr/>
          <p:nvPr/>
        </p:nvSpPr>
        <p:spPr>
          <a:xfrm>
            <a:off x="7171004" y="2682947"/>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a:extLst>
              <a:ext uri="{FF2B5EF4-FFF2-40B4-BE49-F238E27FC236}">
                <a16:creationId xmlns:a16="http://schemas.microsoft.com/office/drawing/2014/main" id="{86FC64BB-B053-124A-93DD-563D25090DAF}"/>
              </a:ext>
            </a:extLst>
          </p:cNvPr>
          <p:cNvSpPr/>
          <p:nvPr/>
        </p:nvSpPr>
        <p:spPr>
          <a:xfrm>
            <a:off x="1146048"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a:extLst>
              <a:ext uri="{FF2B5EF4-FFF2-40B4-BE49-F238E27FC236}">
                <a16:creationId xmlns:a16="http://schemas.microsoft.com/office/drawing/2014/main" id="{E2305A32-9BF4-F141-836F-BAA9DC870892}"/>
              </a:ext>
            </a:extLst>
          </p:cNvPr>
          <p:cNvSpPr/>
          <p:nvPr/>
        </p:nvSpPr>
        <p:spPr>
          <a:xfrm>
            <a:off x="1688592"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le 34">
            <a:extLst>
              <a:ext uri="{FF2B5EF4-FFF2-40B4-BE49-F238E27FC236}">
                <a16:creationId xmlns:a16="http://schemas.microsoft.com/office/drawing/2014/main" id="{8AB1E15A-B4C6-BD4A-BF4B-5058B1F1EE0B}"/>
              </a:ext>
            </a:extLst>
          </p:cNvPr>
          <p:cNvSpPr/>
          <p:nvPr/>
        </p:nvSpPr>
        <p:spPr>
          <a:xfrm>
            <a:off x="2231136"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a:extLst>
              <a:ext uri="{FF2B5EF4-FFF2-40B4-BE49-F238E27FC236}">
                <a16:creationId xmlns:a16="http://schemas.microsoft.com/office/drawing/2014/main" id="{996EC477-DE6E-504B-A4FC-74710F7A9DAA}"/>
              </a:ext>
            </a:extLst>
          </p:cNvPr>
          <p:cNvSpPr/>
          <p:nvPr/>
        </p:nvSpPr>
        <p:spPr>
          <a:xfrm rot="5400000">
            <a:off x="3053280" y="250267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a:extLst>
              <a:ext uri="{FF2B5EF4-FFF2-40B4-BE49-F238E27FC236}">
                <a16:creationId xmlns:a16="http://schemas.microsoft.com/office/drawing/2014/main" id="{666B34D8-9F8A-774C-BB08-4EECC01952AB}"/>
              </a:ext>
            </a:extLst>
          </p:cNvPr>
          <p:cNvSpPr/>
          <p:nvPr/>
        </p:nvSpPr>
        <p:spPr>
          <a:xfrm rot="5400000">
            <a:off x="4155024"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a:extLst>
              <a:ext uri="{FF2B5EF4-FFF2-40B4-BE49-F238E27FC236}">
                <a16:creationId xmlns:a16="http://schemas.microsoft.com/office/drawing/2014/main" id="{EB780AFC-6AD9-3A43-AEBA-B470C879B01D}"/>
              </a:ext>
            </a:extLst>
          </p:cNvPr>
          <p:cNvSpPr/>
          <p:nvPr/>
        </p:nvSpPr>
        <p:spPr>
          <a:xfrm rot="5400000">
            <a:off x="5256768" y="2499360"/>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extLst>
              <a:ext uri="{FF2B5EF4-FFF2-40B4-BE49-F238E27FC236}">
                <a16:creationId xmlns:a16="http://schemas.microsoft.com/office/drawing/2014/main" id="{7A0979E7-C8A1-BB40-AA58-D08CA16C216A}"/>
              </a:ext>
            </a:extLst>
          </p:cNvPr>
          <p:cNvSpPr/>
          <p:nvPr/>
        </p:nvSpPr>
        <p:spPr>
          <a:xfrm>
            <a:off x="1146048" y="359114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a:extLst>
              <a:ext uri="{FF2B5EF4-FFF2-40B4-BE49-F238E27FC236}">
                <a16:creationId xmlns:a16="http://schemas.microsoft.com/office/drawing/2014/main" id="{87C4D22F-D9C0-3C46-B8A7-512425E6E128}"/>
              </a:ext>
            </a:extLst>
          </p:cNvPr>
          <p:cNvSpPr/>
          <p:nvPr/>
        </p:nvSpPr>
        <p:spPr>
          <a:xfrm>
            <a:off x="1688592" y="359114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a:extLst>
              <a:ext uri="{FF2B5EF4-FFF2-40B4-BE49-F238E27FC236}">
                <a16:creationId xmlns:a16="http://schemas.microsoft.com/office/drawing/2014/main" id="{986F6736-C3C4-5C41-8D76-6BB64137589C}"/>
              </a:ext>
            </a:extLst>
          </p:cNvPr>
          <p:cNvSpPr/>
          <p:nvPr/>
        </p:nvSpPr>
        <p:spPr>
          <a:xfrm>
            <a:off x="2227643" y="3580101"/>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a:extLst>
              <a:ext uri="{FF2B5EF4-FFF2-40B4-BE49-F238E27FC236}">
                <a16:creationId xmlns:a16="http://schemas.microsoft.com/office/drawing/2014/main" id="{1238E6F8-2D9B-9F40-94A5-0786340C9F43}"/>
              </a:ext>
            </a:extLst>
          </p:cNvPr>
          <p:cNvSpPr/>
          <p:nvPr/>
        </p:nvSpPr>
        <p:spPr>
          <a:xfrm rot="5400000">
            <a:off x="3048844" y="3010054"/>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a:extLst>
              <a:ext uri="{FF2B5EF4-FFF2-40B4-BE49-F238E27FC236}">
                <a16:creationId xmlns:a16="http://schemas.microsoft.com/office/drawing/2014/main" id="{FDDAB3E8-30AC-B84A-83AB-0DE9199972EE}"/>
              </a:ext>
            </a:extLst>
          </p:cNvPr>
          <p:cNvSpPr/>
          <p:nvPr/>
        </p:nvSpPr>
        <p:spPr>
          <a:xfrm rot="5400000">
            <a:off x="4150588" y="300674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ounded Rectangle 43">
            <a:extLst>
              <a:ext uri="{FF2B5EF4-FFF2-40B4-BE49-F238E27FC236}">
                <a16:creationId xmlns:a16="http://schemas.microsoft.com/office/drawing/2014/main" id="{3986E3DB-D85E-024B-A69C-87E46E035A65}"/>
              </a:ext>
            </a:extLst>
          </p:cNvPr>
          <p:cNvSpPr/>
          <p:nvPr/>
        </p:nvSpPr>
        <p:spPr>
          <a:xfrm rot="5400000">
            <a:off x="5252332" y="3006742"/>
            <a:ext cx="304800" cy="86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a:extLst>
              <a:ext uri="{FF2B5EF4-FFF2-40B4-BE49-F238E27FC236}">
                <a16:creationId xmlns:a16="http://schemas.microsoft.com/office/drawing/2014/main" id="{3847763F-E6B2-C949-81DD-DD02DACEEC46}"/>
              </a:ext>
            </a:extLst>
          </p:cNvPr>
          <p:cNvSpPr/>
          <p:nvPr/>
        </p:nvSpPr>
        <p:spPr>
          <a:xfrm>
            <a:off x="7784954" y="2642245"/>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ounded Rectangle 45">
            <a:extLst>
              <a:ext uri="{FF2B5EF4-FFF2-40B4-BE49-F238E27FC236}">
                <a16:creationId xmlns:a16="http://schemas.microsoft.com/office/drawing/2014/main" id="{858D6CE9-6B6A-BE45-A1D1-A06AF3BDB9BA}"/>
              </a:ext>
            </a:extLst>
          </p:cNvPr>
          <p:cNvSpPr/>
          <p:nvPr/>
        </p:nvSpPr>
        <p:spPr>
          <a:xfrm>
            <a:off x="8358232" y="2682947"/>
            <a:ext cx="304800" cy="7920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4174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65B1-CA13-2F4B-A836-DD1F2EF86EB3}"/>
              </a:ext>
            </a:extLst>
          </p:cNvPr>
          <p:cNvPicPr>
            <a:picLocks noChangeAspect="1"/>
          </p:cNvPicPr>
          <p:nvPr/>
        </p:nvPicPr>
        <p:blipFill>
          <a:blip r:embed="rId4"/>
          <a:stretch>
            <a:fillRect/>
          </a:stretch>
        </p:blipFill>
        <p:spPr>
          <a:xfrm>
            <a:off x="5239019" y="1414612"/>
            <a:ext cx="4419600" cy="2933700"/>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108841"/>
            <a:ext cx="5412481" cy="1200329"/>
          </a:xfrm>
          <a:prstGeom prst="rect">
            <a:avLst/>
          </a:prstGeom>
          <a:noFill/>
        </p:spPr>
        <p:txBody>
          <a:bodyPr wrap="square" rtlCol="0">
            <a:spAutoFit/>
          </a:bodyPr>
          <a:lstStyle/>
          <a:p>
            <a:r>
              <a:rPr lang="en-ZA" sz="2400" dirty="0"/>
              <a:t>Click on the circle that represents where you would take a reading of V</a:t>
            </a:r>
            <a:r>
              <a:rPr lang="en-ZA" sz="2400" baseline="-25000" dirty="0"/>
              <a:t>L</a:t>
            </a:r>
            <a:r>
              <a:rPr lang="en-ZA" sz="2400" dirty="0"/>
              <a:t> in the diagram.</a:t>
            </a:r>
          </a:p>
        </p:txBody>
      </p:sp>
      <p:sp>
        <p:nvSpPr>
          <p:cNvPr id="4" name="Oval 3">
            <a:extLst>
              <a:ext uri="{FF2B5EF4-FFF2-40B4-BE49-F238E27FC236}">
                <a16:creationId xmlns:a16="http://schemas.microsoft.com/office/drawing/2014/main" id="{FE77785F-FC69-3B4A-94BB-6066BEA4E0FC}"/>
              </a:ext>
            </a:extLst>
          </p:cNvPr>
          <p:cNvSpPr/>
          <p:nvPr/>
        </p:nvSpPr>
        <p:spPr>
          <a:xfrm>
            <a:off x="7563882" y="1511096"/>
            <a:ext cx="441432" cy="44143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8" name="Oval 27">
            <a:extLst>
              <a:ext uri="{FF2B5EF4-FFF2-40B4-BE49-F238E27FC236}">
                <a16:creationId xmlns:a16="http://schemas.microsoft.com/office/drawing/2014/main" id="{E86F7431-2DAF-EA4F-89FE-150364160BEF}"/>
              </a:ext>
            </a:extLst>
          </p:cNvPr>
          <p:cNvSpPr/>
          <p:nvPr/>
        </p:nvSpPr>
        <p:spPr>
          <a:xfrm>
            <a:off x="5749615" y="3364733"/>
            <a:ext cx="441432" cy="44143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cxnSp>
        <p:nvCxnSpPr>
          <p:cNvPr id="8" name="Straight Connector 7">
            <a:extLst>
              <a:ext uri="{FF2B5EF4-FFF2-40B4-BE49-F238E27FC236}">
                <a16:creationId xmlns:a16="http://schemas.microsoft.com/office/drawing/2014/main" id="{65778886-A765-504F-A7D5-CE2D93A90B37}"/>
              </a:ext>
            </a:extLst>
          </p:cNvPr>
          <p:cNvCxnSpPr>
            <a:cxnSpLocks/>
          </p:cNvCxnSpPr>
          <p:nvPr/>
        </p:nvCxnSpPr>
        <p:spPr>
          <a:xfrm>
            <a:off x="8509372" y="1731812"/>
            <a:ext cx="0" cy="202103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A8B35C3-266F-574B-BD0C-847D36BCB0F6}"/>
              </a:ext>
            </a:extLst>
          </p:cNvPr>
          <p:cNvSpPr/>
          <p:nvPr/>
        </p:nvSpPr>
        <p:spPr>
          <a:xfrm>
            <a:off x="8288656" y="2470461"/>
            <a:ext cx="441432" cy="44143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cxnSp>
        <p:nvCxnSpPr>
          <p:cNvPr id="47" name="Straight Connector 46">
            <a:extLst>
              <a:ext uri="{FF2B5EF4-FFF2-40B4-BE49-F238E27FC236}">
                <a16:creationId xmlns:a16="http://schemas.microsoft.com/office/drawing/2014/main" id="{C7024248-9619-614F-8A44-5CFF3CCCB7A4}"/>
              </a:ext>
            </a:extLst>
          </p:cNvPr>
          <p:cNvCxnSpPr>
            <a:cxnSpLocks/>
          </p:cNvCxnSpPr>
          <p:nvPr/>
        </p:nvCxnSpPr>
        <p:spPr>
          <a:xfrm>
            <a:off x="6412135" y="2044700"/>
            <a:ext cx="0" cy="79375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9E9EE2-F681-7A4E-87E4-7083EDC2E19A}"/>
              </a:ext>
            </a:extLst>
          </p:cNvPr>
          <p:cNvCxnSpPr>
            <a:cxnSpLocks/>
          </p:cNvCxnSpPr>
          <p:nvPr/>
        </p:nvCxnSpPr>
        <p:spPr>
          <a:xfrm>
            <a:off x="6411763" y="2044700"/>
            <a:ext cx="44143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04F8F6-648C-CE40-9277-1A4A76A78A43}"/>
              </a:ext>
            </a:extLst>
          </p:cNvPr>
          <p:cNvCxnSpPr>
            <a:cxnSpLocks/>
          </p:cNvCxnSpPr>
          <p:nvPr/>
        </p:nvCxnSpPr>
        <p:spPr>
          <a:xfrm>
            <a:off x="6411763" y="2838450"/>
            <a:ext cx="44143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909D835-80E2-9241-8A58-940EB76E1C74}"/>
              </a:ext>
            </a:extLst>
          </p:cNvPr>
          <p:cNvSpPr/>
          <p:nvPr/>
        </p:nvSpPr>
        <p:spPr>
          <a:xfrm>
            <a:off x="6191047" y="2226801"/>
            <a:ext cx="441432" cy="44143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custDataLst>
      <p:tags r:id="rId1"/>
    </p:custDataLst>
    <p:extLst>
      <p:ext uri="{BB962C8B-B14F-4D97-AF65-F5344CB8AC3E}">
        <p14:creationId xmlns:p14="http://schemas.microsoft.com/office/powerpoint/2010/main" val="152042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65B1-CA13-2F4B-A836-DD1F2EF86EB3}"/>
              </a:ext>
            </a:extLst>
          </p:cNvPr>
          <p:cNvPicPr>
            <a:picLocks noChangeAspect="1"/>
          </p:cNvPicPr>
          <p:nvPr/>
        </p:nvPicPr>
        <p:blipFill>
          <a:blip r:embed="rId4"/>
          <a:stretch>
            <a:fillRect/>
          </a:stretch>
        </p:blipFill>
        <p:spPr>
          <a:xfrm>
            <a:off x="5239019" y="1414612"/>
            <a:ext cx="4419600" cy="2933700"/>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108841"/>
            <a:ext cx="5412481" cy="1200329"/>
          </a:xfrm>
          <a:prstGeom prst="rect">
            <a:avLst/>
          </a:prstGeom>
          <a:noFill/>
        </p:spPr>
        <p:txBody>
          <a:bodyPr wrap="square" rtlCol="0">
            <a:spAutoFit/>
          </a:bodyPr>
          <a:lstStyle/>
          <a:p>
            <a:r>
              <a:rPr lang="en-ZA" sz="2400" dirty="0"/>
              <a:t>Click on the circle that represents where you would take a reading of I</a:t>
            </a:r>
            <a:r>
              <a:rPr lang="en-ZA" sz="2400" baseline="-25000" dirty="0"/>
              <a:t>P</a:t>
            </a:r>
            <a:r>
              <a:rPr lang="en-ZA" sz="2400" dirty="0"/>
              <a:t> in the diagram.</a:t>
            </a:r>
          </a:p>
        </p:txBody>
      </p:sp>
      <p:sp>
        <p:nvSpPr>
          <p:cNvPr id="4" name="Oval 3">
            <a:extLst>
              <a:ext uri="{FF2B5EF4-FFF2-40B4-BE49-F238E27FC236}">
                <a16:creationId xmlns:a16="http://schemas.microsoft.com/office/drawing/2014/main" id="{FE77785F-FC69-3B4A-94BB-6066BEA4E0FC}"/>
              </a:ext>
            </a:extLst>
          </p:cNvPr>
          <p:cNvSpPr/>
          <p:nvPr/>
        </p:nvSpPr>
        <p:spPr>
          <a:xfrm>
            <a:off x="7563882" y="1511096"/>
            <a:ext cx="441432" cy="44143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8" name="Oval 27">
            <a:extLst>
              <a:ext uri="{FF2B5EF4-FFF2-40B4-BE49-F238E27FC236}">
                <a16:creationId xmlns:a16="http://schemas.microsoft.com/office/drawing/2014/main" id="{E86F7431-2DAF-EA4F-89FE-150364160BEF}"/>
              </a:ext>
            </a:extLst>
          </p:cNvPr>
          <p:cNvSpPr/>
          <p:nvPr/>
        </p:nvSpPr>
        <p:spPr>
          <a:xfrm>
            <a:off x="5749615" y="3364733"/>
            <a:ext cx="441432" cy="44143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cxnSp>
        <p:nvCxnSpPr>
          <p:cNvPr id="8" name="Straight Connector 7">
            <a:extLst>
              <a:ext uri="{FF2B5EF4-FFF2-40B4-BE49-F238E27FC236}">
                <a16:creationId xmlns:a16="http://schemas.microsoft.com/office/drawing/2014/main" id="{65778886-A765-504F-A7D5-CE2D93A90B37}"/>
              </a:ext>
            </a:extLst>
          </p:cNvPr>
          <p:cNvCxnSpPr>
            <a:cxnSpLocks/>
          </p:cNvCxnSpPr>
          <p:nvPr/>
        </p:nvCxnSpPr>
        <p:spPr>
          <a:xfrm>
            <a:off x="8509372" y="1731812"/>
            <a:ext cx="0" cy="202103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A8B35C3-266F-574B-BD0C-847D36BCB0F6}"/>
              </a:ext>
            </a:extLst>
          </p:cNvPr>
          <p:cNvSpPr/>
          <p:nvPr/>
        </p:nvSpPr>
        <p:spPr>
          <a:xfrm>
            <a:off x="8288656" y="2470461"/>
            <a:ext cx="441432" cy="44143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cxnSp>
        <p:nvCxnSpPr>
          <p:cNvPr id="47" name="Straight Connector 46">
            <a:extLst>
              <a:ext uri="{FF2B5EF4-FFF2-40B4-BE49-F238E27FC236}">
                <a16:creationId xmlns:a16="http://schemas.microsoft.com/office/drawing/2014/main" id="{C7024248-9619-614F-8A44-5CFF3CCCB7A4}"/>
              </a:ext>
            </a:extLst>
          </p:cNvPr>
          <p:cNvCxnSpPr>
            <a:cxnSpLocks/>
          </p:cNvCxnSpPr>
          <p:nvPr/>
        </p:nvCxnSpPr>
        <p:spPr>
          <a:xfrm>
            <a:off x="6412135" y="2044700"/>
            <a:ext cx="0" cy="79375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39E9EE2-F681-7A4E-87E4-7083EDC2E19A}"/>
              </a:ext>
            </a:extLst>
          </p:cNvPr>
          <p:cNvCxnSpPr>
            <a:cxnSpLocks/>
          </p:cNvCxnSpPr>
          <p:nvPr/>
        </p:nvCxnSpPr>
        <p:spPr>
          <a:xfrm>
            <a:off x="6411763" y="2044700"/>
            <a:ext cx="44143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04F8F6-648C-CE40-9277-1A4A76A78A43}"/>
              </a:ext>
            </a:extLst>
          </p:cNvPr>
          <p:cNvCxnSpPr>
            <a:cxnSpLocks/>
          </p:cNvCxnSpPr>
          <p:nvPr/>
        </p:nvCxnSpPr>
        <p:spPr>
          <a:xfrm>
            <a:off x="6411763" y="2838450"/>
            <a:ext cx="44143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909D835-80E2-9241-8A58-940EB76E1C74}"/>
              </a:ext>
            </a:extLst>
          </p:cNvPr>
          <p:cNvSpPr/>
          <p:nvPr/>
        </p:nvSpPr>
        <p:spPr>
          <a:xfrm>
            <a:off x="6191047" y="2226801"/>
            <a:ext cx="441432" cy="441432"/>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custDataLst>
      <p:tags r:id="rId1"/>
    </p:custDataLst>
    <p:extLst>
      <p:ext uri="{BB962C8B-B14F-4D97-AF65-F5344CB8AC3E}">
        <p14:creationId xmlns:p14="http://schemas.microsoft.com/office/powerpoint/2010/main" val="291849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108841"/>
            <a:ext cx="7672758" cy="1200329"/>
          </a:xfrm>
          <a:prstGeom prst="rect">
            <a:avLst/>
          </a:prstGeom>
          <a:noFill/>
        </p:spPr>
        <p:txBody>
          <a:bodyPr wrap="square" rtlCol="0">
            <a:spAutoFit/>
          </a:bodyPr>
          <a:lstStyle/>
          <a:p>
            <a:r>
              <a:rPr lang="en-ZA" sz="2400" dirty="0"/>
              <a:t>A 380 volt supply is connected to a three phase, 380 volt induction motor. What voltage would be measured across each phase if the motor was connected in:</a:t>
            </a:r>
          </a:p>
        </p:txBody>
      </p:sp>
      <p:sp>
        <p:nvSpPr>
          <p:cNvPr id="5" name="Rectangle 4">
            <a:extLst>
              <a:ext uri="{FF2B5EF4-FFF2-40B4-BE49-F238E27FC236}">
                <a16:creationId xmlns:a16="http://schemas.microsoft.com/office/drawing/2014/main" id="{0875ACDD-F7E8-1146-A09A-F596E7C97CED}"/>
              </a:ext>
            </a:extLst>
          </p:cNvPr>
          <p:cNvSpPr/>
          <p:nvPr/>
        </p:nvSpPr>
        <p:spPr>
          <a:xfrm>
            <a:off x="2240280" y="2712720"/>
            <a:ext cx="3215640" cy="48768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BA71AB2-9E58-5248-8CDB-B81C0BD8B78E}"/>
              </a:ext>
            </a:extLst>
          </p:cNvPr>
          <p:cNvSpPr/>
          <p:nvPr/>
        </p:nvSpPr>
        <p:spPr>
          <a:xfrm>
            <a:off x="2240280" y="3603950"/>
            <a:ext cx="3215640" cy="48768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22EBCE1-6479-6F40-938F-05A4EB632DE2}"/>
              </a:ext>
            </a:extLst>
          </p:cNvPr>
          <p:cNvSpPr txBox="1"/>
          <p:nvPr/>
        </p:nvSpPr>
        <p:spPr>
          <a:xfrm>
            <a:off x="1450079" y="2725727"/>
            <a:ext cx="696216" cy="461665"/>
          </a:xfrm>
          <a:prstGeom prst="rect">
            <a:avLst/>
          </a:prstGeom>
          <a:noFill/>
        </p:spPr>
        <p:txBody>
          <a:bodyPr wrap="none" rtlCol="0">
            <a:spAutoFit/>
          </a:bodyPr>
          <a:lstStyle/>
          <a:p>
            <a:r>
              <a:rPr lang="en-GB" sz="2400" dirty="0"/>
              <a:t>Star</a:t>
            </a:r>
          </a:p>
        </p:txBody>
      </p:sp>
      <p:sp>
        <p:nvSpPr>
          <p:cNvPr id="12" name="TextBox 11">
            <a:extLst>
              <a:ext uri="{FF2B5EF4-FFF2-40B4-BE49-F238E27FC236}">
                <a16:creationId xmlns:a16="http://schemas.microsoft.com/office/drawing/2014/main" id="{2CE9F98A-AC66-8045-A949-8C580769C61B}"/>
              </a:ext>
            </a:extLst>
          </p:cNvPr>
          <p:cNvSpPr txBox="1"/>
          <p:nvPr/>
        </p:nvSpPr>
        <p:spPr>
          <a:xfrm>
            <a:off x="1280160" y="3603949"/>
            <a:ext cx="866135" cy="461665"/>
          </a:xfrm>
          <a:prstGeom prst="rect">
            <a:avLst/>
          </a:prstGeom>
          <a:noFill/>
        </p:spPr>
        <p:txBody>
          <a:bodyPr wrap="none" rtlCol="0">
            <a:spAutoFit/>
          </a:bodyPr>
          <a:lstStyle/>
          <a:p>
            <a:r>
              <a:rPr lang="en-GB" sz="2400" dirty="0"/>
              <a:t>Delta</a:t>
            </a:r>
          </a:p>
        </p:txBody>
      </p:sp>
      <p:sp>
        <p:nvSpPr>
          <p:cNvPr id="13" name="Rounded Rectangle 12">
            <a:extLst>
              <a:ext uri="{FF2B5EF4-FFF2-40B4-BE49-F238E27FC236}">
                <a16:creationId xmlns:a16="http://schemas.microsoft.com/office/drawing/2014/main" id="{E3BA642A-5E25-2D4A-9E67-A1E7119A258C}"/>
              </a:ext>
            </a:extLst>
          </p:cNvPr>
          <p:cNvSpPr/>
          <p:nvPr/>
        </p:nvSpPr>
        <p:spPr>
          <a:xfrm>
            <a:off x="6460679" y="4091630"/>
            <a:ext cx="2269409" cy="487173"/>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
        <p:nvSpPr>
          <p:cNvPr id="14" name="TextBox 13">
            <a:extLst>
              <a:ext uri="{FF2B5EF4-FFF2-40B4-BE49-F238E27FC236}">
                <a16:creationId xmlns:a16="http://schemas.microsoft.com/office/drawing/2014/main" id="{BBE79440-5235-294E-BE3D-DC873E463185}"/>
              </a:ext>
            </a:extLst>
          </p:cNvPr>
          <p:cNvSpPr txBox="1"/>
          <p:nvPr/>
        </p:nvSpPr>
        <p:spPr>
          <a:xfrm>
            <a:off x="5455920" y="2725727"/>
            <a:ext cx="359394" cy="461665"/>
          </a:xfrm>
          <a:prstGeom prst="rect">
            <a:avLst/>
          </a:prstGeom>
          <a:noFill/>
        </p:spPr>
        <p:txBody>
          <a:bodyPr wrap="none" rtlCol="0">
            <a:spAutoFit/>
          </a:bodyPr>
          <a:lstStyle/>
          <a:p>
            <a:r>
              <a:rPr lang="en-GB" sz="2400" dirty="0"/>
              <a:t>V</a:t>
            </a:r>
          </a:p>
        </p:txBody>
      </p:sp>
      <p:sp>
        <p:nvSpPr>
          <p:cNvPr id="18" name="TextBox 17">
            <a:extLst>
              <a:ext uri="{FF2B5EF4-FFF2-40B4-BE49-F238E27FC236}">
                <a16:creationId xmlns:a16="http://schemas.microsoft.com/office/drawing/2014/main" id="{8B004633-8EEF-B240-9740-07A2D45D71F0}"/>
              </a:ext>
            </a:extLst>
          </p:cNvPr>
          <p:cNvSpPr txBox="1"/>
          <p:nvPr/>
        </p:nvSpPr>
        <p:spPr>
          <a:xfrm>
            <a:off x="5455920" y="3629965"/>
            <a:ext cx="359394" cy="461665"/>
          </a:xfrm>
          <a:prstGeom prst="rect">
            <a:avLst/>
          </a:prstGeom>
          <a:noFill/>
        </p:spPr>
        <p:txBody>
          <a:bodyPr wrap="none" rtlCol="0">
            <a:spAutoFit/>
          </a:bodyPr>
          <a:lstStyle/>
          <a:p>
            <a:r>
              <a:rPr lang="en-GB" sz="2400" dirty="0"/>
              <a:t>V</a:t>
            </a:r>
          </a:p>
        </p:txBody>
      </p:sp>
    </p:spTree>
    <p:custDataLst>
      <p:tags r:id="rId1"/>
    </p:custDataLst>
    <p:extLst>
      <p:ext uri="{BB962C8B-B14F-4D97-AF65-F5344CB8AC3E}">
        <p14:creationId xmlns:p14="http://schemas.microsoft.com/office/powerpoint/2010/main" val="2478719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108841"/>
            <a:ext cx="7672758" cy="461665"/>
          </a:xfrm>
          <a:prstGeom prst="rect">
            <a:avLst/>
          </a:prstGeom>
          <a:noFill/>
        </p:spPr>
        <p:txBody>
          <a:bodyPr wrap="square" rtlCol="0">
            <a:spAutoFit/>
          </a:bodyPr>
          <a:lstStyle/>
          <a:p>
            <a:r>
              <a:rPr lang="en-ZA" sz="2400" dirty="0"/>
              <a:t>Complete the table, correct to 0 decimal places.</a:t>
            </a:r>
          </a:p>
        </p:txBody>
      </p:sp>
      <p:sp>
        <p:nvSpPr>
          <p:cNvPr id="13" name="Rounded Rectangle 12">
            <a:extLst>
              <a:ext uri="{FF2B5EF4-FFF2-40B4-BE49-F238E27FC236}">
                <a16:creationId xmlns:a16="http://schemas.microsoft.com/office/drawing/2014/main" id="{E3BA642A-5E25-2D4A-9E67-A1E7119A258C}"/>
              </a:ext>
            </a:extLst>
          </p:cNvPr>
          <p:cNvSpPr/>
          <p:nvPr/>
        </p:nvSpPr>
        <p:spPr>
          <a:xfrm>
            <a:off x="6460679" y="4311086"/>
            <a:ext cx="2269409" cy="487173"/>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graphicFrame>
        <p:nvGraphicFramePr>
          <p:cNvPr id="3" name="Table 2">
            <a:extLst>
              <a:ext uri="{FF2B5EF4-FFF2-40B4-BE49-F238E27FC236}">
                <a16:creationId xmlns:a16="http://schemas.microsoft.com/office/drawing/2014/main" id="{AAC55E6C-53FD-6F4D-81CF-D6FB9B493E52}"/>
              </a:ext>
            </a:extLst>
          </p:cNvPr>
          <p:cNvGraphicFramePr>
            <a:graphicFrameLocks noGrp="1"/>
          </p:cNvGraphicFramePr>
          <p:nvPr>
            <p:extLst>
              <p:ext uri="{D42A27DB-BD31-4B8C-83A1-F6EECF244321}">
                <p14:modId xmlns:p14="http://schemas.microsoft.com/office/powerpoint/2010/main" val="2748162802"/>
              </p:ext>
            </p:extLst>
          </p:nvPr>
        </p:nvGraphicFramePr>
        <p:xfrm>
          <a:off x="597408" y="1774867"/>
          <a:ext cx="8375905" cy="2286000"/>
        </p:xfrm>
        <a:graphic>
          <a:graphicData uri="http://schemas.openxmlformats.org/drawingml/2006/table">
            <a:tbl>
              <a:tblPr firstRow="1" bandRow="1">
                <a:tableStyleId>{5940675A-B579-460E-94D1-54222C63F5DA}</a:tableStyleId>
              </a:tblPr>
              <a:tblGrid>
                <a:gridCol w="1675181">
                  <a:extLst>
                    <a:ext uri="{9D8B030D-6E8A-4147-A177-3AD203B41FA5}">
                      <a16:colId xmlns:a16="http://schemas.microsoft.com/office/drawing/2014/main" val="3468371175"/>
                    </a:ext>
                  </a:extLst>
                </a:gridCol>
                <a:gridCol w="1675181">
                  <a:extLst>
                    <a:ext uri="{9D8B030D-6E8A-4147-A177-3AD203B41FA5}">
                      <a16:colId xmlns:a16="http://schemas.microsoft.com/office/drawing/2014/main" val="1434066381"/>
                    </a:ext>
                  </a:extLst>
                </a:gridCol>
                <a:gridCol w="1675181">
                  <a:extLst>
                    <a:ext uri="{9D8B030D-6E8A-4147-A177-3AD203B41FA5}">
                      <a16:colId xmlns:a16="http://schemas.microsoft.com/office/drawing/2014/main" val="2125907303"/>
                    </a:ext>
                  </a:extLst>
                </a:gridCol>
                <a:gridCol w="1675181">
                  <a:extLst>
                    <a:ext uri="{9D8B030D-6E8A-4147-A177-3AD203B41FA5}">
                      <a16:colId xmlns:a16="http://schemas.microsoft.com/office/drawing/2014/main" val="3571871953"/>
                    </a:ext>
                  </a:extLst>
                </a:gridCol>
                <a:gridCol w="1675181">
                  <a:extLst>
                    <a:ext uri="{9D8B030D-6E8A-4147-A177-3AD203B41FA5}">
                      <a16:colId xmlns:a16="http://schemas.microsoft.com/office/drawing/2014/main" val="2780486453"/>
                    </a:ext>
                  </a:extLst>
                </a:gridCol>
              </a:tblGrid>
              <a:tr h="370840">
                <a:tc>
                  <a:txBody>
                    <a:bodyPr/>
                    <a:lstStyle/>
                    <a:p>
                      <a:pPr algn="ctr"/>
                      <a:r>
                        <a:rPr lang="en-GB" sz="2400" dirty="0"/>
                        <a:t>Connection</a:t>
                      </a:r>
                      <a:endParaRPr lang="en-GB" sz="2400" b="1" dirty="0"/>
                    </a:p>
                  </a:txBody>
                  <a:tcPr/>
                </a:tc>
                <a:tc>
                  <a:txBody>
                    <a:bodyPr/>
                    <a:lstStyle/>
                    <a:p>
                      <a:pPr algn="ctr"/>
                      <a:r>
                        <a:rPr lang="en-GB" sz="2400" dirty="0"/>
                        <a:t>I</a:t>
                      </a:r>
                      <a:r>
                        <a:rPr lang="en-GB" sz="2400" baseline="-25000" dirty="0"/>
                        <a:t>L</a:t>
                      </a:r>
                      <a:endParaRPr lang="en-GB" sz="2400" b="1" baseline="-25000" dirty="0"/>
                    </a:p>
                  </a:txBody>
                  <a:tcPr/>
                </a:tc>
                <a:tc>
                  <a:txBody>
                    <a:bodyPr/>
                    <a:lstStyle/>
                    <a:p>
                      <a:pPr algn="ctr"/>
                      <a:r>
                        <a:rPr lang="en-GB" sz="2400" dirty="0"/>
                        <a:t>I</a:t>
                      </a:r>
                      <a:r>
                        <a:rPr lang="en-GB" sz="2400" baseline="-25000" dirty="0"/>
                        <a:t>P</a:t>
                      </a:r>
                      <a:endParaRPr lang="en-GB" sz="2400" b="1" baseline="-25000" dirty="0"/>
                    </a:p>
                  </a:txBody>
                  <a:tcPr/>
                </a:tc>
                <a:tc>
                  <a:txBody>
                    <a:bodyPr/>
                    <a:lstStyle/>
                    <a:p>
                      <a:pPr algn="ctr"/>
                      <a:r>
                        <a:rPr lang="en-GB" sz="2400" dirty="0"/>
                        <a:t>V</a:t>
                      </a:r>
                      <a:r>
                        <a:rPr lang="en-GB" sz="2400" baseline="-25000" dirty="0"/>
                        <a:t>L</a:t>
                      </a:r>
                      <a:endParaRPr lang="en-GB" sz="2400" b="1" baseline="-25000" dirty="0"/>
                    </a:p>
                  </a:txBody>
                  <a:tcPr/>
                </a:tc>
                <a:tc>
                  <a:txBody>
                    <a:bodyPr/>
                    <a:lstStyle/>
                    <a:p>
                      <a:pPr algn="ctr"/>
                      <a:r>
                        <a:rPr lang="en-GB" sz="2400" dirty="0"/>
                        <a:t>V</a:t>
                      </a:r>
                      <a:r>
                        <a:rPr lang="en-GB" sz="2400" baseline="-25000" dirty="0"/>
                        <a:t>P</a:t>
                      </a:r>
                      <a:endParaRPr lang="en-GB" sz="2400" b="1" baseline="-25000" dirty="0"/>
                    </a:p>
                  </a:txBody>
                  <a:tcPr/>
                </a:tc>
                <a:extLst>
                  <a:ext uri="{0D108BD9-81ED-4DB2-BD59-A6C34878D82A}">
                    <a16:rowId xmlns:a16="http://schemas.microsoft.com/office/drawing/2014/main" val="477079132"/>
                  </a:ext>
                </a:extLst>
              </a:tr>
              <a:tr h="370840">
                <a:tc>
                  <a:txBody>
                    <a:bodyPr/>
                    <a:lstStyle/>
                    <a:p>
                      <a:pPr algn="ctr"/>
                      <a:r>
                        <a:rPr lang="en-GB" sz="2400" dirty="0"/>
                        <a:t>Star</a:t>
                      </a:r>
                    </a:p>
                  </a:txBody>
                  <a:tcPr/>
                </a:tc>
                <a:tc>
                  <a:txBody>
                    <a:bodyPr/>
                    <a:lstStyle/>
                    <a:p>
                      <a:pPr algn="ctr"/>
                      <a:r>
                        <a:rPr lang="en-GB" sz="2400" dirty="0"/>
                        <a:t>25</a:t>
                      </a:r>
                    </a:p>
                  </a:txBody>
                  <a:tcPr/>
                </a:tc>
                <a:tc>
                  <a:txBody>
                    <a:bodyPr/>
                    <a:lstStyle/>
                    <a:p>
                      <a:pPr algn="ctr"/>
                      <a:r>
                        <a:rPr lang="en-GB" sz="2400" dirty="0">
                          <a:solidFill>
                            <a:schemeClr val="accent2"/>
                          </a:solidFill>
                        </a:rPr>
                        <a:t>25</a:t>
                      </a:r>
                    </a:p>
                  </a:txBody>
                  <a:tcPr/>
                </a:tc>
                <a:tc>
                  <a:txBody>
                    <a:bodyPr/>
                    <a:lstStyle/>
                    <a:p>
                      <a:pPr algn="ctr"/>
                      <a:r>
                        <a:rPr lang="en-GB" sz="2400" dirty="0">
                          <a:solidFill>
                            <a:schemeClr val="accent2"/>
                          </a:solidFill>
                        </a:rPr>
                        <a:t>779</a:t>
                      </a:r>
                    </a:p>
                  </a:txBody>
                  <a:tcPr/>
                </a:tc>
                <a:tc>
                  <a:txBody>
                    <a:bodyPr/>
                    <a:lstStyle/>
                    <a:p>
                      <a:pPr algn="ctr"/>
                      <a:r>
                        <a:rPr lang="en-GB" sz="2400" dirty="0"/>
                        <a:t>450</a:t>
                      </a:r>
                    </a:p>
                  </a:txBody>
                  <a:tcPr/>
                </a:tc>
                <a:extLst>
                  <a:ext uri="{0D108BD9-81ED-4DB2-BD59-A6C34878D82A}">
                    <a16:rowId xmlns:a16="http://schemas.microsoft.com/office/drawing/2014/main" val="382945957"/>
                  </a:ext>
                </a:extLst>
              </a:tr>
              <a:tr h="370840">
                <a:tc>
                  <a:txBody>
                    <a:bodyPr/>
                    <a:lstStyle/>
                    <a:p>
                      <a:pPr algn="ctr"/>
                      <a:r>
                        <a:rPr lang="en-GB" sz="2400" dirty="0"/>
                        <a:t>Delta</a:t>
                      </a:r>
                    </a:p>
                  </a:txBody>
                  <a:tcPr/>
                </a:tc>
                <a:tc>
                  <a:txBody>
                    <a:bodyPr/>
                    <a:lstStyle/>
                    <a:p>
                      <a:pPr algn="ctr"/>
                      <a:r>
                        <a:rPr lang="en-GB" sz="2400" dirty="0">
                          <a:solidFill>
                            <a:schemeClr val="accent2"/>
                          </a:solidFill>
                        </a:rPr>
                        <a:t>69</a:t>
                      </a:r>
                    </a:p>
                  </a:txBody>
                  <a:tcPr/>
                </a:tc>
                <a:tc>
                  <a:txBody>
                    <a:bodyPr/>
                    <a:lstStyle/>
                    <a:p>
                      <a:pPr algn="ctr"/>
                      <a:r>
                        <a:rPr lang="en-GB" sz="2400" dirty="0"/>
                        <a:t>40</a:t>
                      </a:r>
                    </a:p>
                  </a:txBody>
                  <a:tcPr/>
                </a:tc>
                <a:tc>
                  <a:txBody>
                    <a:bodyPr/>
                    <a:lstStyle/>
                    <a:p>
                      <a:pPr algn="ctr"/>
                      <a:r>
                        <a:rPr lang="en-GB" sz="2400" kern="1200" dirty="0"/>
                        <a:t>600</a:t>
                      </a:r>
                      <a:endParaRPr lang="en-GB" sz="2400" kern="1200" dirty="0">
                        <a:solidFill>
                          <a:schemeClr val="dk1"/>
                        </a:solidFill>
                        <a:latin typeface="+mn-lt"/>
                        <a:ea typeface="+mn-ea"/>
                        <a:cs typeface="+mn-cs"/>
                      </a:endParaRPr>
                    </a:p>
                  </a:txBody>
                  <a:tcPr/>
                </a:tc>
                <a:tc>
                  <a:txBody>
                    <a:bodyPr/>
                    <a:lstStyle/>
                    <a:p>
                      <a:pPr algn="ctr"/>
                      <a:r>
                        <a:rPr lang="en-GB" sz="2400" dirty="0">
                          <a:solidFill>
                            <a:schemeClr val="accent2"/>
                          </a:solidFill>
                        </a:rPr>
                        <a:t>600</a:t>
                      </a:r>
                    </a:p>
                  </a:txBody>
                  <a:tcPr/>
                </a:tc>
                <a:extLst>
                  <a:ext uri="{0D108BD9-81ED-4DB2-BD59-A6C34878D82A}">
                    <a16:rowId xmlns:a16="http://schemas.microsoft.com/office/drawing/2014/main" val="2104990392"/>
                  </a:ext>
                </a:extLst>
              </a:tr>
              <a:tr h="370840">
                <a:tc>
                  <a:txBody>
                    <a:bodyPr/>
                    <a:lstStyle/>
                    <a:p>
                      <a:pPr algn="ctr"/>
                      <a:r>
                        <a:rPr lang="en-GB" sz="2400" dirty="0"/>
                        <a:t>Delta</a:t>
                      </a:r>
                    </a:p>
                  </a:txBody>
                  <a:tcPr/>
                </a:tc>
                <a:tc>
                  <a:txBody>
                    <a:bodyPr/>
                    <a:lstStyle/>
                    <a:p>
                      <a:pPr algn="ctr"/>
                      <a:r>
                        <a:rPr lang="en-GB" sz="2400" dirty="0"/>
                        <a:t>20</a:t>
                      </a:r>
                    </a:p>
                  </a:txBody>
                  <a:tcPr/>
                </a:tc>
                <a:tc>
                  <a:txBody>
                    <a:bodyPr/>
                    <a:lstStyle/>
                    <a:p>
                      <a:pPr algn="ctr"/>
                      <a:r>
                        <a:rPr lang="en-GB" sz="2400" dirty="0">
                          <a:solidFill>
                            <a:schemeClr val="accent2"/>
                          </a:solidFill>
                        </a:rPr>
                        <a:t>12</a:t>
                      </a:r>
                    </a:p>
                  </a:txBody>
                  <a:tcPr/>
                </a:tc>
                <a:tc>
                  <a:txBody>
                    <a:bodyPr/>
                    <a:lstStyle/>
                    <a:p>
                      <a:pPr algn="ctr"/>
                      <a:r>
                        <a:rPr lang="en-GB" sz="2400" dirty="0">
                          <a:solidFill>
                            <a:schemeClr val="accent2"/>
                          </a:solidFill>
                        </a:rPr>
                        <a:t>210</a:t>
                      </a:r>
                    </a:p>
                  </a:txBody>
                  <a:tcPr/>
                </a:tc>
                <a:tc>
                  <a:txBody>
                    <a:bodyPr/>
                    <a:lstStyle/>
                    <a:p>
                      <a:pPr algn="ctr"/>
                      <a:r>
                        <a:rPr lang="en-GB" sz="2400" dirty="0"/>
                        <a:t>210</a:t>
                      </a:r>
                    </a:p>
                  </a:txBody>
                  <a:tcPr/>
                </a:tc>
                <a:extLst>
                  <a:ext uri="{0D108BD9-81ED-4DB2-BD59-A6C34878D82A}">
                    <a16:rowId xmlns:a16="http://schemas.microsoft.com/office/drawing/2014/main" val="1609991555"/>
                  </a:ext>
                </a:extLst>
              </a:tr>
              <a:tr h="370840">
                <a:tc>
                  <a:txBody>
                    <a:bodyPr/>
                    <a:lstStyle/>
                    <a:p>
                      <a:pPr algn="ctr"/>
                      <a:r>
                        <a:rPr lang="en-GB" sz="2400" dirty="0"/>
                        <a:t>Star</a:t>
                      </a:r>
                    </a:p>
                  </a:txBody>
                  <a:tcPr/>
                </a:tc>
                <a:tc>
                  <a:txBody>
                    <a:bodyPr/>
                    <a:lstStyle/>
                    <a:p>
                      <a:pPr algn="ctr"/>
                      <a:r>
                        <a:rPr lang="en-GB" sz="2400" kern="1200" dirty="0">
                          <a:solidFill>
                            <a:schemeClr val="accent2"/>
                          </a:solidFill>
                          <a:latin typeface="+mn-lt"/>
                          <a:ea typeface="+mn-ea"/>
                          <a:cs typeface="+mn-cs"/>
                        </a:rPr>
                        <a:t>18</a:t>
                      </a:r>
                    </a:p>
                  </a:txBody>
                  <a:tcPr/>
                </a:tc>
                <a:tc>
                  <a:txBody>
                    <a:bodyPr/>
                    <a:lstStyle/>
                    <a:p>
                      <a:pPr algn="ctr"/>
                      <a:r>
                        <a:rPr lang="en-GB" sz="2400" dirty="0"/>
                        <a:t>18</a:t>
                      </a:r>
                    </a:p>
                  </a:txBody>
                  <a:tcPr/>
                </a:tc>
                <a:tc>
                  <a:txBody>
                    <a:bodyPr/>
                    <a:lstStyle/>
                    <a:p>
                      <a:pPr algn="ctr"/>
                      <a:r>
                        <a:rPr lang="en-GB" sz="2400" dirty="0"/>
                        <a:t>320</a:t>
                      </a:r>
                    </a:p>
                  </a:txBody>
                  <a:tcPr/>
                </a:tc>
                <a:tc>
                  <a:txBody>
                    <a:bodyPr/>
                    <a:lstStyle/>
                    <a:p>
                      <a:pPr algn="ctr"/>
                      <a:r>
                        <a:rPr lang="en-GB" sz="2400" kern="1200" dirty="0">
                          <a:solidFill>
                            <a:schemeClr val="accent2"/>
                          </a:solidFill>
                          <a:latin typeface="+mn-lt"/>
                          <a:ea typeface="+mn-ea"/>
                          <a:cs typeface="+mn-cs"/>
                        </a:rPr>
                        <a:t>185</a:t>
                      </a:r>
                    </a:p>
                  </a:txBody>
                  <a:tcPr/>
                </a:tc>
                <a:extLst>
                  <a:ext uri="{0D108BD9-81ED-4DB2-BD59-A6C34878D82A}">
                    <a16:rowId xmlns:a16="http://schemas.microsoft.com/office/drawing/2014/main" val="3706361973"/>
                  </a:ext>
                </a:extLst>
              </a:tr>
            </a:tbl>
          </a:graphicData>
        </a:graphic>
      </p:graphicFrame>
    </p:spTree>
    <p:custDataLst>
      <p:tags r:id="rId1"/>
    </p:custDataLst>
    <p:extLst>
      <p:ext uri="{BB962C8B-B14F-4D97-AF65-F5344CB8AC3E}">
        <p14:creationId xmlns:p14="http://schemas.microsoft.com/office/powerpoint/2010/main" val="135468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5" name="Picture 4">
            <a:extLst>
              <a:ext uri="{FF2B5EF4-FFF2-40B4-BE49-F238E27FC236}">
                <a16:creationId xmlns:a16="http://schemas.microsoft.com/office/drawing/2014/main" id="{F726A74C-AC7B-0241-B6A4-6A41C9F27E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5491" y="1091869"/>
            <a:ext cx="2966354" cy="2614168"/>
          </a:xfrm>
          <a:prstGeom prst="rect">
            <a:avLst/>
          </a:prstGeom>
        </p:spPr>
      </p:pic>
      <p:pic>
        <p:nvPicPr>
          <p:cNvPr id="9" name="Graphic 8" descr="User">
            <a:extLst>
              <a:ext uri="{FF2B5EF4-FFF2-40B4-BE49-F238E27FC236}">
                <a16:creationId xmlns:a16="http://schemas.microsoft.com/office/drawing/2014/main" id="{6947E288-A5C5-3C47-99C7-2710519A696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550191"/>
            <a:ext cx="854046" cy="854046"/>
          </a:xfrm>
          <a:prstGeom prst="rect">
            <a:avLst/>
          </a:prstGeom>
        </p:spPr>
      </p:pic>
    </p:spTree>
    <p:custDataLst>
      <p:tags r:id="rId1"/>
    </p:custDataLst>
    <p:extLst>
      <p:ext uri="{BB962C8B-B14F-4D97-AF65-F5344CB8AC3E}">
        <p14:creationId xmlns:p14="http://schemas.microsoft.com/office/powerpoint/2010/main" val="151395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6" name="Picture 5">
            <a:extLst>
              <a:ext uri="{FF2B5EF4-FFF2-40B4-BE49-F238E27FC236}">
                <a16:creationId xmlns:a16="http://schemas.microsoft.com/office/drawing/2014/main" id="{E3F64B0A-5B3D-2447-8B5D-F877AB12B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4930" y="684979"/>
            <a:ext cx="3316946" cy="2944761"/>
          </a:xfrm>
          <a:prstGeom prst="rect">
            <a:avLst/>
          </a:prstGeom>
        </p:spPr>
      </p:pic>
      <p:pic>
        <p:nvPicPr>
          <p:cNvPr id="9" name="Graphic 8" descr="User">
            <a:extLst>
              <a:ext uri="{FF2B5EF4-FFF2-40B4-BE49-F238E27FC236}">
                <a16:creationId xmlns:a16="http://schemas.microsoft.com/office/drawing/2014/main" id="{0EEF573C-8369-3445-82E2-0E3E72C9FDA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9278" y="2456848"/>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Star-Delta Starter</a:t>
            </a:r>
          </a:p>
        </p:txBody>
      </p:sp>
      <p:sp>
        <p:nvSpPr>
          <p:cNvPr id="4" name="TextBox 3">
            <a:extLst>
              <a:ext uri="{FF2B5EF4-FFF2-40B4-BE49-F238E27FC236}">
                <a16:creationId xmlns:a16="http://schemas.microsoft.com/office/drawing/2014/main" id="{915E4486-AD74-E146-A710-C57AE0F83187}"/>
              </a:ext>
            </a:extLst>
          </p:cNvPr>
          <p:cNvSpPr txBox="1"/>
          <p:nvPr/>
        </p:nvSpPr>
        <p:spPr>
          <a:xfrm>
            <a:off x="1096641" y="1169102"/>
            <a:ext cx="4648840" cy="3416320"/>
          </a:xfrm>
          <a:prstGeom prst="rect">
            <a:avLst/>
          </a:prstGeom>
          <a:noFill/>
        </p:spPr>
        <p:txBody>
          <a:bodyPr wrap="square" rtlCol="0">
            <a:spAutoFit/>
          </a:bodyPr>
          <a:lstStyle/>
          <a:p>
            <a:r>
              <a:rPr lang="en-ZA" sz="2400" dirty="0"/>
              <a:t>Obviously, manually swopping the connections in the motor terminal from star to delta after the motor starts would be a silly (and dangerous) idea.</a:t>
            </a:r>
          </a:p>
          <a:p>
            <a:endParaRPr lang="en-ZA" sz="2400" dirty="0"/>
          </a:p>
          <a:p>
            <a:r>
              <a:rPr lang="en-ZA" sz="2400" dirty="0"/>
              <a:t>This is why we use 2 contactors – on wired in star and the other in delta – and switch between them.</a:t>
            </a:r>
          </a:p>
        </p:txBody>
      </p:sp>
      <p:pic>
        <p:nvPicPr>
          <p:cNvPr id="3" name="Picture 2">
            <a:extLst>
              <a:ext uri="{FF2B5EF4-FFF2-40B4-BE49-F238E27FC236}">
                <a16:creationId xmlns:a16="http://schemas.microsoft.com/office/drawing/2014/main" id="{15B0E6DC-75B4-8149-AE68-999CC298B924}"/>
              </a:ext>
            </a:extLst>
          </p:cNvPr>
          <p:cNvPicPr>
            <a:picLocks noChangeAspect="1"/>
          </p:cNvPicPr>
          <p:nvPr/>
        </p:nvPicPr>
        <p:blipFill>
          <a:blip r:embed="rId4"/>
          <a:stretch>
            <a:fillRect/>
          </a:stretch>
        </p:blipFill>
        <p:spPr>
          <a:xfrm>
            <a:off x="6253930" y="0"/>
            <a:ext cx="3583674" cy="5003800"/>
          </a:xfrm>
          <a:prstGeom prst="rect">
            <a:avLst/>
          </a:prstGeom>
        </p:spPr>
      </p:pic>
    </p:spTree>
    <p:custDataLst>
      <p:tags r:id="rId1"/>
    </p:custDataLst>
    <p:extLst>
      <p:ext uri="{BB962C8B-B14F-4D97-AF65-F5344CB8AC3E}">
        <p14:creationId xmlns:p14="http://schemas.microsoft.com/office/powerpoint/2010/main" val="3087232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the basic DOL starter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96640" y="2023148"/>
            <a:ext cx="7436794" cy="830997"/>
          </a:xfrm>
          <a:prstGeom prst="rect">
            <a:avLst/>
          </a:prstGeom>
          <a:solidFill>
            <a:schemeClr val="tx2">
              <a:lumMod val="40000"/>
              <a:lumOff val="60000"/>
            </a:schemeClr>
          </a:solidFill>
        </p:spPr>
        <p:txBody>
          <a:bodyPr wrap="square" rtlCol="0">
            <a:spAutoFit/>
          </a:bodyPr>
          <a:lstStyle/>
          <a:p>
            <a:r>
              <a:rPr lang="en-ZA" sz="2400" i="1" dirty="0"/>
              <a:t>Click on the images to remind yourself what the DOL main and control circuits look like.</a:t>
            </a:r>
          </a:p>
        </p:txBody>
      </p:sp>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830997"/>
          </a:xfrm>
          <a:prstGeom prst="rect">
            <a:avLst/>
          </a:prstGeom>
          <a:noFill/>
        </p:spPr>
        <p:txBody>
          <a:bodyPr wrap="square" rtlCol="0">
            <a:spAutoFit/>
          </a:bodyPr>
          <a:lstStyle/>
          <a:p>
            <a:r>
              <a:rPr lang="en-ZA" sz="2400" dirty="0"/>
              <a:t>Before we go further, lets review the basic main and control circuits for the Direct Online starter.</a:t>
            </a:r>
          </a:p>
        </p:txBody>
      </p:sp>
      <p:sp>
        <p:nvSpPr>
          <p:cNvPr id="6" name="Rectangle 5">
            <a:extLst>
              <a:ext uri="{FF2B5EF4-FFF2-40B4-BE49-F238E27FC236}">
                <a16:creationId xmlns:a16="http://schemas.microsoft.com/office/drawing/2014/main" id="{3B28B7FA-372A-4C40-8A68-F35ECA8B4FD7}"/>
              </a:ext>
            </a:extLst>
          </p:cNvPr>
          <p:cNvSpPr/>
          <p:nvPr/>
        </p:nvSpPr>
        <p:spPr>
          <a:xfrm>
            <a:off x="1776341" y="2940491"/>
            <a:ext cx="2876045" cy="19718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
        <p:nvSpPr>
          <p:cNvPr id="8" name="Rectangle 7">
            <a:extLst>
              <a:ext uri="{FF2B5EF4-FFF2-40B4-BE49-F238E27FC236}">
                <a16:creationId xmlns:a16="http://schemas.microsoft.com/office/drawing/2014/main" id="{D92935AF-E8F3-4B4B-A9CB-C8417B7B36B2}"/>
              </a:ext>
            </a:extLst>
          </p:cNvPr>
          <p:cNvSpPr/>
          <p:nvPr/>
        </p:nvSpPr>
        <p:spPr>
          <a:xfrm>
            <a:off x="5220581" y="2940491"/>
            <a:ext cx="2876045" cy="19718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pic>
        <p:nvPicPr>
          <p:cNvPr id="12" name="Graphic 11" descr="User">
            <a:extLst>
              <a:ext uri="{FF2B5EF4-FFF2-40B4-BE49-F238E27FC236}">
                <a16:creationId xmlns:a16="http://schemas.microsoft.com/office/drawing/2014/main" id="{E90FC597-A619-B34C-A01B-51BD885D1E4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000099"/>
            <a:ext cx="854046" cy="854046"/>
          </a:xfrm>
          <a:prstGeom prst="rect">
            <a:avLst/>
          </a:prstGeom>
        </p:spPr>
      </p:pic>
      <p:pic>
        <p:nvPicPr>
          <p:cNvPr id="13" name="Graphic 12" descr="Magnifying glass">
            <a:extLst>
              <a:ext uri="{FF2B5EF4-FFF2-40B4-BE49-F238E27FC236}">
                <a16:creationId xmlns:a16="http://schemas.microsoft.com/office/drawing/2014/main" id="{A755783B-1D0A-1347-8741-EDA1888B209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76341" y="2940491"/>
            <a:ext cx="489160" cy="489160"/>
          </a:xfrm>
          <a:prstGeom prst="rect">
            <a:avLst/>
          </a:prstGeom>
        </p:spPr>
      </p:pic>
      <p:pic>
        <p:nvPicPr>
          <p:cNvPr id="14" name="Graphic 13" descr="Magnifying glass">
            <a:extLst>
              <a:ext uri="{FF2B5EF4-FFF2-40B4-BE49-F238E27FC236}">
                <a16:creationId xmlns:a16="http://schemas.microsoft.com/office/drawing/2014/main" id="{9CDFCE3E-4953-B148-ADB8-396AF1255F6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20581" y="2940491"/>
            <a:ext cx="489160" cy="489160"/>
          </a:xfrm>
          <a:prstGeom prst="rect">
            <a:avLst/>
          </a:prstGeom>
        </p:spPr>
      </p:pic>
    </p:spTree>
    <p:custDataLst>
      <p:tags r:id="rId1"/>
    </p:custDataLst>
    <p:extLst>
      <p:ext uri="{BB962C8B-B14F-4D97-AF65-F5344CB8AC3E}">
        <p14:creationId xmlns:p14="http://schemas.microsoft.com/office/powerpoint/2010/main" val="712665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the main circuit?</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96640" y="2175548"/>
            <a:ext cx="3548512" cy="1569660"/>
          </a:xfrm>
          <a:prstGeom prst="rect">
            <a:avLst/>
          </a:prstGeom>
          <a:solidFill>
            <a:schemeClr val="tx2">
              <a:lumMod val="40000"/>
              <a:lumOff val="60000"/>
            </a:schemeClr>
          </a:solidFill>
        </p:spPr>
        <p:txBody>
          <a:bodyPr wrap="square" rtlCol="0">
            <a:spAutoFit/>
          </a:bodyPr>
          <a:lstStyle/>
          <a:p>
            <a:r>
              <a:rPr lang="en-ZA" sz="2400" i="1" dirty="0"/>
              <a:t>Watch the video to see how to wire up the main circuit for the start-delta starter.</a:t>
            </a:r>
          </a:p>
        </p:txBody>
      </p:sp>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830997"/>
          </a:xfrm>
          <a:prstGeom prst="rect">
            <a:avLst/>
          </a:prstGeom>
          <a:noFill/>
        </p:spPr>
        <p:txBody>
          <a:bodyPr wrap="square" rtlCol="0">
            <a:spAutoFit/>
          </a:bodyPr>
          <a:lstStyle/>
          <a:p>
            <a:r>
              <a:rPr lang="en-ZA" sz="2400" dirty="0"/>
              <a:t>The key parts of the main circuit are the 2 contactors wired in star and delta.</a:t>
            </a:r>
          </a:p>
        </p:txBody>
      </p:sp>
      <p:sp>
        <p:nvSpPr>
          <p:cNvPr id="8" name="Rectangle 7">
            <a:extLst>
              <a:ext uri="{FF2B5EF4-FFF2-40B4-BE49-F238E27FC236}">
                <a16:creationId xmlns:a16="http://schemas.microsoft.com/office/drawing/2014/main" id="{D92935AF-E8F3-4B4B-A9CB-C8417B7B36B2}"/>
              </a:ext>
            </a:extLst>
          </p:cNvPr>
          <p:cNvSpPr/>
          <p:nvPr/>
        </p:nvSpPr>
        <p:spPr>
          <a:xfrm>
            <a:off x="4893709" y="2136272"/>
            <a:ext cx="3831696" cy="26270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pic>
        <p:nvPicPr>
          <p:cNvPr id="7" name="Graphic 6" descr="User">
            <a:extLst>
              <a:ext uri="{FF2B5EF4-FFF2-40B4-BE49-F238E27FC236}">
                <a16:creationId xmlns:a16="http://schemas.microsoft.com/office/drawing/2014/main" id="{C4051CEF-3DDD-6F41-9309-D185AA0EBAD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175548"/>
            <a:ext cx="854046" cy="854046"/>
          </a:xfrm>
          <a:prstGeom prst="rect">
            <a:avLst/>
          </a:prstGeom>
        </p:spPr>
      </p:pic>
    </p:spTree>
    <p:custDataLst>
      <p:tags r:id="rId1"/>
    </p:custDataLst>
    <p:extLst>
      <p:ext uri="{BB962C8B-B14F-4D97-AF65-F5344CB8AC3E}">
        <p14:creationId xmlns:p14="http://schemas.microsoft.com/office/powerpoint/2010/main" val="204529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 diagram?</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96640" y="2175548"/>
            <a:ext cx="3548512" cy="830997"/>
          </a:xfrm>
          <a:prstGeom prst="rect">
            <a:avLst/>
          </a:prstGeom>
          <a:solidFill>
            <a:schemeClr val="tx2">
              <a:lumMod val="40000"/>
              <a:lumOff val="60000"/>
            </a:schemeClr>
          </a:solidFill>
        </p:spPr>
        <p:txBody>
          <a:bodyPr wrap="square" rtlCol="0">
            <a:spAutoFit/>
          </a:bodyPr>
          <a:lstStyle/>
          <a:p>
            <a:r>
              <a:rPr lang="en-ZA" sz="2400" i="1" dirty="0"/>
              <a:t>Click on the image to see the main circuit full screen.</a:t>
            </a:r>
          </a:p>
        </p:txBody>
      </p:sp>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830997"/>
          </a:xfrm>
          <a:prstGeom prst="rect">
            <a:avLst/>
          </a:prstGeom>
          <a:noFill/>
        </p:spPr>
        <p:txBody>
          <a:bodyPr wrap="square" rtlCol="0">
            <a:spAutoFit/>
          </a:bodyPr>
          <a:lstStyle/>
          <a:p>
            <a:r>
              <a:rPr lang="en-ZA" sz="2400" dirty="0"/>
              <a:t>Before, we move on, have another look at the main circuit diagram for the star-delta starter.</a:t>
            </a:r>
          </a:p>
        </p:txBody>
      </p:sp>
      <p:sp>
        <p:nvSpPr>
          <p:cNvPr id="8" name="Rectangle 7">
            <a:extLst>
              <a:ext uri="{FF2B5EF4-FFF2-40B4-BE49-F238E27FC236}">
                <a16:creationId xmlns:a16="http://schemas.microsoft.com/office/drawing/2014/main" id="{D92935AF-E8F3-4B4B-A9CB-C8417B7B36B2}"/>
              </a:ext>
            </a:extLst>
          </p:cNvPr>
          <p:cNvSpPr/>
          <p:nvPr/>
        </p:nvSpPr>
        <p:spPr>
          <a:xfrm>
            <a:off x="4893709" y="2136272"/>
            <a:ext cx="3831696" cy="26270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a:t>
            </a:r>
          </a:p>
        </p:txBody>
      </p:sp>
      <p:pic>
        <p:nvPicPr>
          <p:cNvPr id="7" name="Graphic 6" descr="User">
            <a:extLst>
              <a:ext uri="{FF2B5EF4-FFF2-40B4-BE49-F238E27FC236}">
                <a16:creationId xmlns:a16="http://schemas.microsoft.com/office/drawing/2014/main" id="{C4051CEF-3DDD-6F41-9309-D185AA0EBAD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175548"/>
            <a:ext cx="854046" cy="854046"/>
          </a:xfrm>
          <a:prstGeom prst="rect">
            <a:avLst/>
          </a:prstGeom>
        </p:spPr>
      </p:pic>
    </p:spTree>
    <p:custDataLst>
      <p:tags r:id="rId1"/>
    </p:custDataLst>
    <p:extLst>
      <p:ext uri="{BB962C8B-B14F-4D97-AF65-F5344CB8AC3E}">
        <p14:creationId xmlns:p14="http://schemas.microsoft.com/office/powerpoint/2010/main" val="2175419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200329"/>
          </a:xfrm>
          <a:prstGeom prst="rect">
            <a:avLst/>
          </a:prstGeom>
          <a:noFill/>
        </p:spPr>
        <p:txBody>
          <a:bodyPr wrap="square" rtlCol="0">
            <a:spAutoFit/>
          </a:bodyPr>
          <a:lstStyle/>
          <a:p>
            <a:pPr algn="just"/>
            <a:r>
              <a:rPr lang="en-GB" sz="2400" dirty="0"/>
              <a:t>Practice wiring the main star-delta starter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pic>
        <p:nvPicPr>
          <p:cNvPr id="8" name="Graphic 7" descr="User">
            <a:extLst>
              <a:ext uri="{FF2B5EF4-FFF2-40B4-BE49-F238E27FC236}">
                <a16:creationId xmlns:a16="http://schemas.microsoft.com/office/drawing/2014/main" id="{C1A035CF-D093-6E40-8426-D3AEDD7403C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817822"/>
            <a:ext cx="854046" cy="854046"/>
          </a:xfrm>
          <a:prstGeom prst="rect">
            <a:avLst/>
          </a:prstGeom>
        </p:spPr>
      </p:pic>
    </p:spTree>
    <p:custDataLst>
      <p:tags r:id="rId1"/>
    </p:custDataLst>
    <p:extLst>
      <p:ext uri="{BB962C8B-B14F-4D97-AF65-F5344CB8AC3E}">
        <p14:creationId xmlns:p14="http://schemas.microsoft.com/office/powerpoint/2010/main" val="5517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control circuit diagram</a:t>
            </a:r>
          </a:p>
        </p:txBody>
      </p:sp>
      <p:sp>
        <p:nvSpPr>
          <p:cNvPr id="3" name="Content Placeholder 2"/>
          <p:cNvSpPr>
            <a:spLocks noGrp="1"/>
          </p:cNvSpPr>
          <p:nvPr>
            <p:ph idx="1"/>
          </p:nvPr>
        </p:nvSpPr>
        <p:spPr>
          <a:xfrm>
            <a:off x="1122532" y="1091868"/>
            <a:ext cx="5388320" cy="1468452"/>
          </a:xfrm>
          <a:solidFill>
            <a:schemeClr val="tx2">
              <a:lumMod val="40000"/>
              <a:lumOff val="60000"/>
            </a:schemeClr>
          </a:solidFill>
        </p:spPr>
        <p:txBody>
          <a:bodyPr lIns="90000">
            <a:noAutofit/>
          </a:bodyPr>
          <a:lstStyle/>
          <a:p>
            <a:pPr marL="0" indent="0" algn="just">
              <a:buNone/>
            </a:pPr>
            <a:r>
              <a:rPr lang="en-GB" sz="2400" i="1" dirty="0"/>
              <a:t>Draw your own version of the main star-delta starter circuit. Take a photo of your completed circuit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7" name="Picture 6">
            <a:extLst>
              <a:ext uri="{FF2B5EF4-FFF2-40B4-BE49-F238E27FC236}">
                <a16:creationId xmlns:a16="http://schemas.microsoft.com/office/drawing/2014/main" id="{5782B0E7-6E64-4D45-9125-9D5CC1A41A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4443" y="913150"/>
            <a:ext cx="2065528" cy="2065528"/>
          </a:xfrm>
          <a:prstGeom prst="rect">
            <a:avLst/>
          </a:prstGeom>
        </p:spPr>
      </p:pic>
      <p:pic>
        <p:nvPicPr>
          <p:cNvPr id="11" name="Graphic 10" descr="User">
            <a:extLst>
              <a:ext uri="{FF2B5EF4-FFF2-40B4-BE49-F238E27FC236}">
                <a16:creationId xmlns:a16="http://schemas.microsoft.com/office/drawing/2014/main" id="{8D25E5F4-F927-214E-A1FA-EE1D979F912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1091868"/>
            <a:ext cx="854046" cy="854046"/>
          </a:xfrm>
          <a:prstGeom prst="rect">
            <a:avLst/>
          </a:prstGeom>
        </p:spPr>
      </p:pic>
    </p:spTree>
    <p:custDataLst>
      <p:tags r:id="rId1"/>
    </p:custDataLst>
    <p:extLst>
      <p:ext uri="{BB962C8B-B14F-4D97-AF65-F5344CB8AC3E}">
        <p14:creationId xmlns:p14="http://schemas.microsoft.com/office/powerpoint/2010/main" val="3557929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control circuit?</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230950" cy="3046988"/>
          </a:xfrm>
          <a:prstGeom prst="rect">
            <a:avLst/>
          </a:prstGeom>
          <a:noFill/>
        </p:spPr>
        <p:txBody>
          <a:bodyPr wrap="square" rtlCol="0">
            <a:spAutoFit/>
          </a:bodyPr>
          <a:lstStyle/>
          <a:p>
            <a:pPr algn="just"/>
            <a:r>
              <a:rPr lang="en-GB" sz="2400" dirty="0"/>
              <a:t>As we saw from the main circuit, we need to find a way to switch between the start (star) and run (delta) contactors after a few seconds of the motor starting.</a:t>
            </a:r>
          </a:p>
          <a:p>
            <a:pPr algn="just"/>
            <a:endParaRPr lang="en-GB" sz="2400" dirty="0"/>
          </a:p>
          <a:p>
            <a:pPr algn="just"/>
            <a:r>
              <a:rPr lang="en-GB" sz="2400" dirty="0"/>
              <a:t>There are a few way we can do this.</a:t>
            </a:r>
          </a:p>
        </p:txBody>
      </p:sp>
      <p:sp>
        <p:nvSpPr>
          <p:cNvPr id="8" name="Rectangle 7">
            <a:extLst>
              <a:ext uri="{FF2B5EF4-FFF2-40B4-BE49-F238E27FC236}">
                <a16:creationId xmlns:a16="http://schemas.microsoft.com/office/drawing/2014/main" id="{F1CB6E67-0376-244E-86BB-2718F0C77CB7}"/>
              </a:ext>
            </a:extLst>
          </p:cNvPr>
          <p:cNvSpPr/>
          <p:nvPr/>
        </p:nvSpPr>
        <p:spPr>
          <a:xfrm>
            <a:off x="6030088" y="1301109"/>
            <a:ext cx="3738752"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Manually with a lever system</a:t>
            </a:r>
          </a:p>
        </p:txBody>
      </p:sp>
      <p:sp>
        <p:nvSpPr>
          <p:cNvPr id="10" name="Rectangle 9">
            <a:extLst>
              <a:ext uri="{FF2B5EF4-FFF2-40B4-BE49-F238E27FC236}">
                <a16:creationId xmlns:a16="http://schemas.microsoft.com/office/drawing/2014/main" id="{324DCA73-8A77-814E-9A3F-EFB63CFC0302}"/>
              </a:ext>
            </a:extLst>
          </p:cNvPr>
          <p:cNvSpPr/>
          <p:nvPr/>
        </p:nvSpPr>
        <p:spPr>
          <a:xfrm>
            <a:off x="6030088" y="2399620"/>
            <a:ext cx="3738752"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Semi-automatically with a push button system</a:t>
            </a:r>
            <a:endParaRPr lang="en-GB" sz="2800" dirty="0"/>
          </a:p>
        </p:txBody>
      </p:sp>
      <p:sp>
        <p:nvSpPr>
          <p:cNvPr id="11" name="Oval 10">
            <a:extLst>
              <a:ext uri="{FF2B5EF4-FFF2-40B4-BE49-F238E27FC236}">
                <a16:creationId xmlns:a16="http://schemas.microsoft.com/office/drawing/2014/main" id="{0DEBCF9D-8186-D44B-B0E5-210D94C5303C}"/>
              </a:ext>
            </a:extLst>
          </p:cNvPr>
          <p:cNvSpPr>
            <a:spLocks noChangeAspect="1"/>
          </p:cNvSpPr>
          <p:nvPr/>
        </p:nvSpPr>
        <p:spPr>
          <a:xfrm>
            <a:off x="6155600" y="1527692"/>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2" name="Oval 11">
            <a:extLst>
              <a:ext uri="{FF2B5EF4-FFF2-40B4-BE49-F238E27FC236}">
                <a16:creationId xmlns:a16="http://schemas.microsoft.com/office/drawing/2014/main" id="{EDD12610-1D68-6A4A-899F-903F41D12C5E}"/>
              </a:ext>
            </a:extLst>
          </p:cNvPr>
          <p:cNvSpPr>
            <a:spLocks noChangeAspect="1"/>
          </p:cNvSpPr>
          <p:nvPr/>
        </p:nvSpPr>
        <p:spPr>
          <a:xfrm>
            <a:off x="6155600" y="263104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3" name="Rectangle 12">
            <a:extLst>
              <a:ext uri="{FF2B5EF4-FFF2-40B4-BE49-F238E27FC236}">
                <a16:creationId xmlns:a16="http://schemas.microsoft.com/office/drawing/2014/main" id="{0E9BE5EF-5477-154B-A551-9A87001076A1}"/>
              </a:ext>
            </a:extLst>
          </p:cNvPr>
          <p:cNvSpPr/>
          <p:nvPr/>
        </p:nvSpPr>
        <p:spPr>
          <a:xfrm>
            <a:off x="6030088" y="3498131"/>
            <a:ext cx="3738752"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Automatically with a timer system</a:t>
            </a:r>
            <a:endParaRPr lang="en-GB" sz="2800" dirty="0"/>
          </a:p>
        </p:txBody>
      </p:sp>
      <p:sp>
        <p:nvSpPr>
          <p:cNvPr id="14" name="Oval 13">
            <a:extLst>
              <a:ext uri="{FF2B5EF4-FFF2-40B4-BE49-F238E27FC236}">
                <a16:creationId xmlns:a16="http://schemas.microsoft.com/office/drawing/2014/main" id="{C0D0B203-11F5-8548-82F4-BEE50E00690F}"/>
              </a:ext>
            </a:extLst>
          </p:cNvPr>
          <p:cNvSpPr>
            <a:spLocks noChangeAspect="1"/>
          </p:cNvSpPr>
          <p:nvPr/>
        </p:nvSpPr>
        <p:spPr>
          <a:xfrm>
            <a:off x="6155600" y="3729559"/>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
        <p:nvSpPr>
          <p:cNvPr id="15" name="Content Placeholder 2">
            <a:extLst>
              <a:ext uri="{FF2B5EF4-FFF2-40B4-BE49-F238E27FC236}">
                <a16:creationId xmlns:a16="http://schemas.microsoft.com/office/drawing/2014/main" id="{3D5D9436-3295-4348-8CC0-3299BB95B353}"/>
              </a:ext>
            </a:extLst>
          </p:cNvPr>
          <p:cNvSpPr>
            <a:spLocks noGrp="1"/>
          </p:cNvSpPr>
          <p:nvPr>
            <p:ph idx="1"/>
          </p:nvPr>
        </p:nvSpPr>
        <p:spPr>
          <a:xfrm>
            <a:off x="1062619" y="4339597"/>
            <a:ext cx="4225661" cy="435824"/>
          </a:xfrm>
          <a:solidFill>
            <a:schemeClr val="tx2">
              <a:lumMod val="40000"/>
              <a:lumOff val="60000"/>
            </a:schemeClr>
          </a:solidFill>
        </p:spPr>
        <p:txBody>
          <a:bodyPr lIns="90000">
            <a:noAutofit/>
          </a:bodyPr>
          <a:lstStyle/>
          <a:p>
            <a:pPr marL="0" indent="0" algn="just">
              <a:buNone/>
            </a:pPr>
            <a:r>
              <a:rPr lang="en-GB" sz="2400" i="1" dirty="0"/>
              <a:t>Click each box to find out more.</a:t>
            </a:r>
          </a:p>
        </p:txBody>
      </p:sp>
      <p:pic>
        <p:nvPicPr>
          <p:cNvPr id="17" name="Graphic 16" descr="User">
            <a:extLst>
              <a:ext uri="{FF2B5EF4-FFF2-40B4-BE49-F238E27FC236}">
                <a16:creationId xmlns:a16="http://schemas.microsoft.com/office/drawing/2014/main" id="{6F584331-59D1-AF42-9E0D-59FA8D0B98B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4237557"/>
            <a:ext cx="854046" cy="854046"/>
          </a:xfrm>
          <a:prstGeom prst="rect">
            <a:avLst/>
          </a:prstGeom>
        </p:spPr>
      </p:pic>
    </p:spTree>
    <p:custDataLst>
      <p:tags r:id="rId1"/>
    </p:custDataLst>
    <p:extLst>
      <p:ext uri="{BB962C8B-B14F-4D97-AF65-F5344CB8AC3E}">
        <p14:creationId xmlns:p14="http://schemas.microsoft.com/office/powerpoint/2010/main" val="204086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a manual star-delta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2308324"/>
          </a:xfrm>
          <a:prstGeom prst="rect">
            <a:avLst/>
          </a:prstGeom>
          <a:noFill/>
        </p:spPr>
        <p:txBody>
          <a:bodyPr wrap="square" rtlCol="0">
            <a:spAutoFit/>
          </a:bodyPr>
          <a:lstStyle/>
          <a:p>
            <a:pPr algn="just"/>
            <a:r>
              <a:rPr lang="en-GB" sz="2400" dirty="0"/>
              <a:t>Even though manual starters are seldom used anymore, they still give has a great sense of how the basic control system works.</a:t>
            </a:r>
          </a:p>
          <a:p>
            <a:pPr algn="just"/>
            <a:endParaRPr lang="en-GB" sz="2400" dirty="0"/>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3269379"/>
            <a:ext cx="4103607" cy="1200329"/>
          </a:xfrm>
          <a:prstGeom prst="rect">
            <a:avLst/>
          </a:prstGeom>
          <a:solidFill>
            <a:schemeClr val="tx2">
              <a:lumMod val="40000"/>
              <a:lumOff val="60000"/>
            </a:schemeClr>
          </a:solidFill>
        </p:spPr>
        <p:txBody>
          <a:bodyPr wrap="square" rtlCol="0">
            <a:spAutoFit/>
          </a:bodyPr>
          <a:lstStyle/>
          <a:p>
            <a:pPr algn="just"/>
            <a:r>
              <a:rPr lang="en-GB" sz="2400" i="1" dirty="0"/>
              <a:t>Watch the video showing how to wire a manual star-delta starter and how it works.</a:t>
            </a:r>
          </a:p>
        </p:txBody>
      </p:sp>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Img18</a:t>
            </a:r>
          </a:p>
        </p:txBody>
      </p:sp>
      <p:pic>
        <p:nvPicPr>
          <p:cNvPr id="8" name="Graphic 7" descr="User">
            <a:extLst>
              <a:ext uri="{FF2B5EF4-FFF2-40B4-BE49-F238E27FC236}">
                <a16:creationId xmlns:a16="http://schemas.microsoft.com/office/drawing/2014/main" id="{86F87539-08ED-6249-88AA-0E5DF26142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272529"/>
            <a:ext cx="854046" cy="854046"/>
          </a:xfrm>
          <a:prstGeom prst="rect">
            <a:avLst/>
          </a:prstGeom>
        </p:spPr>
      </p:pic>
    </p:spTree>
    <p:custDataLst>
      <p:tags r:id="rId1"/>
    </p:custDataLst>
    <p:extLst>
      <p:ext uri="{BB962C8B-B14F-4D97-AF65-F5344CB8AC3E}">
        <p14:creationId xmlns:p14="http://schemas.microsoft.com/office/powerpoint/2010/main" val="2648309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manual star-delta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Manual star-delta starters are purely mechanical devices. Even though they are old they are still pretty ingenious.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3269379"/>
            <a:ext cx="4103607" cy="830997"/>
          </a:xfrm>
          <a:prstGeom prst="rect">
            <a:avLst/>
          </a:prstGeom>
          <a:solidFill>
            <a:schemeClr val="tx2">
              <a:lumMod val="40000"/>
              <a:lumOff val="60000"/>
            </a:schemeClr>
          </a:solidFill>
        </p:spPr>
        <p:txBody>
          <a:bodyPr wrap="square" rtlCol="0">
            <a:spAutoFit/>
          </a:bodyPr>
          <a:lstStyle/>
          <a:p>
            <a:pPr algn="just"/>
            <a:r>
              <a:rPr lang="en-GB" sz="2400" i="1" dirty="0"/>
              <a:t>Click on the button to play with a manual starter simulation.</a:t>
            </a:r>
          </a:p>
        </p:txBody>
      </p:sp>
      <p:sp>
        <p:nvSpPr>
          <p:cNvPr id="8" name="Rounded Rectangle 7">
            <a:extLst>
              <a:ext uri="{FF2B5EF4-FFF2-40B4-BE49-F238E27FC236}">
                <a16:creationId xmlns:a16="http://schemas.microsoft.com/office/drawing/2014/main" id="{3A35FCC7-0774-0F48-AD44-06A4C430FF27}"/>
              </a:ext>
            </a:extLst>
          </p:cNvPr>
          <p:cNvSpPr/>
          <p:nvPr/>
        </p:nvSpPr>
        <p:spPr>
          <a:xfrm>
            <a:off x="5600375" y="3689436"/>
            <a:ext cx="3786114"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Open the manual star-delta starter simulation</a:t>
            </a:r>
          </a:p>
        </p:txBody>
      </p:sp>
      <p:pic>
        <p:nvPicPr>
          <p:cNvPr id="4" name="Picture 3">
            <a:extLst>
              <a:ext uri="{FF2B5EF4-FFF2-40B4-BE49-F238E27FC236}">
                <a16:creationId xmlns:a16="http://schemas.microsoft.com/office/drawing/2014/main" id="{7686C95F-E1E6-1745-942A-9CB32975F2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5709" y="1023642"/>
            <a:ext cx="4365639" cy="2455672"/>
          </a:xfrm>
          <a:prstGeom prst="rect">
            <a:avLst/>
          </a:prstGeom>
        </p:spPr>
      </p:pic>
      <p:pic>
        <p:nvPicPr>
          <p:cNvPr id="9" name="Graphic 8" descr="User">
            <a:extLst>
              <a:ext uri="{FF2B5EF4-FFF2-40B4-BE49-F238E27FC236}">
                <a16:creationId xmlns:a16="http://schemas.microsoft.com/office/drawing/2014/main" id="{B7941EFC-49FE-0746-BF61-EDC4B58F07D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3246330"/>
            <a:ext cx="854046" cy="854046"/>
          </a:xfrm>
          <a:prstGeom prst="rect">
            <a:avLst/>
          </a:prstGeom>
        </p:spPr>
      </p:pic>
    </p:spTree>
    <p:custDataLst>
      <p:tags r:id="rId1"/>
    </p:custDataLst>
    <p:extLst>
      <p:ext uri="{BB962C8B-B14F-4D97-AF65-F5344CB8AC3E}">
        <p14:creationId xmlns:p14="http://schemas.microsoft.com/office/powerpoint/2010/main" val="4028475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control circuit diagram</a:t>
            </a:r>
          </a:p>
        </p:txBody>
      </p:sp>
      <p:sp>
        <p:nvSpPr>
          <p:cNvPr id="3" name="Content Placeholder 2"/>
          <p:cNvSpPr>
            <a:spLocks noGrp="1"/>
          </p:cNvSpPr>
          <p:nvPr>
            <p:ph idx="1"/>
          </p:nvPr>
        </p:nvSpPr>
        <p:spPr>
          <a:xfrm>
            <a:off x="1122532" y="1091868"/>
            <a:ext cx="5388320" cy="1468452"/>
          </a:xfrm>
          <a:solidFill>
            <a:schemeClr val="tx2">
              <a:lumMod val="40000"/>
              <a:lumOff val="60000"/>
            </a:schemeClr>
          </a:solidFill>
        </p:spPr>
        <p:txBody>
          <a:bodyPr lIns="90000">
            <a:noAutofit/>
          </a:bodyPr>
          <a:lstStyle/>
          <a:p>
            <a:pPr marL="0" indent="0" algn="just">
              <a:buNone/>
            </a:pPr>
            <a:r>
              <a:rPr lang="en-GB" sz="2400" i="1" dirty="0"/>
              <a:t>Draw your own version of the manual star-delta starter control circuit. Take a photo of your completed circuit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9" name="Picture 8">
            <a:extLst>
              <a:ext uri="{FF2B5EF4-FFF2-40B4-BE49-F238E27FC236}">
                <a16:creationId xmlns:a16="http://schemas.microsoft.com/office/drawing/2014/main" id="{1893EE95-E1B8-F94E-A79B-4B6FEEE943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4443" y="913150"/>
            <a:ext cx="2065528" cy="2065528"/>
          </a:xfrm>
          <a:prstGeom prst="rect">
            <a:avLst/>
          </a:prstGeom>
        </p:spPr>
      </p:pic>
      <p:pic>
        <p:nvPicPr>
          <p:cNvPr id="11" name="Graphic 10" descr="User">
            <a:extLst>
              <a:ext uri="{FF2B5EF4-FFF2-40B4-BE49-F238E27FC236}">
                <a16:creationId xmlns:a16="http://schemas.microsoft.com/office/drawing/2014/main" id="{9FC0BAF6-DE99-B34D-8A80-FC8411390DA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1091868"/>
            <a:ext cx="854046" cy="854046"/>
          </a:xfrm>
          <a:prstGeom prst="rect">
            <a:avLst/>
          </a:prstGeom>
        </p:spPr>
      </p:pic>
    </p:spTree>
    <p:custDataLst>
      <p:tags r:id="rId1"/>
    </p:custDataLst>
    <p:extLst>
      <p:ext uri="{BB962C8B-B14F-4D97-AF65-F5344CB8AC3E}">
        <p14:creationId xmlns:p14="http://schemas.microsoft.com/office/powerpoint/2010/main" val="1989979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semi-automatic star-delta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938992"/>
          </a:xfrm>
          <a:prstGeom prst="rect">
            <a:avLst/>
          </a:prstGeom>
          <a:noFill/>
        </p:spPr>
        <p:txBody>
          <a:bodyPr wrap="square" rtlCol="0">
            <a:spAutoFit/>
          </a:bodyPr>
          <a:lstStyle/>
          <a:p>
            <a:pPr algn="just"/>
            <a:r>
              <a:rPr lang="en-GB" sz="2400" dirty="0"/>
              <a:t>In the semi-automatic starter there is a start and stop button. </a:t>
            </a:r>
            <a:r>
              <a:rPr lang="en-GB" sz="2400"/>
              <a:t>You </a:t>
            </a:r>
            <a:r>
              <a:rPr lang="en-GB" sz="2400" dirty="0"/>
              <a:t>hold the start button in for start and then let it go to switch to run.</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3269379"/>
            <a:ext cx="4103607"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a semi-automatic star-delta starter in action and how it is connected.</a:t>
            </a:r>
          </a:p>
        </p:txBody>
      </p:sp>
      <p:sp>
        <p:nvSpPr>
          <p:cNvPr id="9" name="Rectangle 8">
            <a:extLst>
              <a:ext uri="{FF2B5EF4-FFF2-40B4-BE49-F238E27FC236}">
                <a16:creationId xmlns:a16="http://schemas.microsoft.com/office/drawing/2014/main" id="{82456800-8363-7B41-A573-38011C968F3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Img20</a:t>
            </a:r>
          </a:p>
        </p:txBody>
      </p:sp>
      <p:pic>
        <p:nvPicPr>
          <p:cNvPr id="8" name="Graphic 7" descr="User">
            <a:extLst>
              <a:ext uri="{FF2B5EF4-FFF2-40B4-BE49-F238E27FC236}">
                <a16:creationId xmlns:a16="http://schemas.microsoft.com/office/drawing/2014/main" id="{DAFDC9B1-92B9-5E48-A574-F8DD0624306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269379"/>
            <a:ext cx="854046" cy="854046"/>
          </a:xfrm>
          <a:prstGeom prst="rect">
            <a:avLst/>
          </a:prstGeom>
        </p:spPr>
      </p:pic>
    </p:spTree>
    <p:custDataLst>
      <p:tags r:id="rId1"/>
    </p:custDataLst>
    <p:extLst>
      <p:ext uri="{BB962C8B-B14F-4D97-AF65-F5344CB8AC3E}">
        <p14:creationId xmlns:p14="http://schemas.microsoft.com/office/powerpoint/2010/main" val="4036536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semi-automatic star-delta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200329"/>
          </a:xfrm>
          <a:prstGeom prst="rect">
            <a:avLst/>
          </a:prstGeom>
          <a:noFill/>
        </p:spPr>
        <p:txBody>
          <a:bodyPr wrap="square" rtlCol="0">
            <a:spAutoFit/>
          </a:bodyPr>
          <a:lstStyle/>
          <a:p>
            <a:pPr algn="just"/>
            <a:r>
              <a:rPr lang="en-GB" sz="2400" dirty="0"/>
              <a:t>The semi-automatic star-delta starter is a very clever control circuit.</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2872563"/>
            <a:ext cx="4103607"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a larger version of the semi-automatic star-delta starter control circuit.</a:t>
            </a:r>
          </a:p>
        </p:txBody>
      </p:sp>
      <p:pic>
        <p:nvPicPr>
          <p:cNvPr id="4" name="Picture 3">
            <a:extLst>
              <a:ext uri="{FF2B5EF4-FFF2-40B4-BE49-F238E27FC236}">
                <a16:creationId xmlns:a16="http://schemas.microsoft.com/office/drawing/2014/main" id="{B6762132-F465-E344-95C1-B9A87C8E1B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3877" y="950976"/>
            <a:ext cx="2873635" cy="3779520"/>
          </a:xfrm>
          <a:prstGeom prst="rect">
            <a:avLst/>
          </a:prstGeom>
        </p:spPr>
      </p:pic>
      <p:pic>
        <p:nvPicPr>
          <p:cNvPr id="8" name="Graphic 7" descr="User">
            <a:extLst>
              <a:ext uri="{FF2B5EF4-FFF2-40B4-BE49-F238E27FC236}">
                <a16:creationId xmlns:a16="http://schemas.microsoft.com/office/drawing/2014/main" id="{4612EBB8-77A7-9846-B127-D45DEB1D870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2803347"/>
            <a:ext cx="854046" cy="854046"/>
          </a:xfrm>
          <a:prstGeom prst="rect">
            <a:avLst/>
          </a:prstGeom>
        </p:spPr>
      </p:pic>
      <p:pic>
        <p:nvPicPr>
          <p:cNvPr id="9" name="Graphic 8" descr="Magnifying glass">
            <a:extLst>
              <a:ext uri="{FF2B5EF4-FFF2-40B4-BE49-F238E27FC236}">
                <a16:creationId xmlns:a16="http://schemas.microsoft.com/office/drawing/2014/main" id="{FBDE0395-B895-E949-84B1-B1AF91EC7DD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34576" y="988997"/>
            <a:ext cx="489160" cy="489160"/>
          </a:xfrm>
          <a:prstGeom prst="rect">
            <a:avLst/>
          </a:prstGeom>
        </p:spPr>
      </p:pic>
    </p:spTree>
    <p:custDataLst>
      <p:tags r:id="rId1"/>
    </p:custDataLst>
    <p:extLst>
      <p:ext uri="{BB962C8B-B14F-4D97-AF65-F5344CB8AC3E}">
        <p14:creationId xmlns:p14="http://schemas.microsoft.com/office/powerpoint/2010/main" val="3271144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Practice wiring the semi-automatic star-delta starter control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3099"/>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Img22</a:t>
            </a:r>
          </a:p>
        </p:txBody>
      </p:sp>
      <p:pic>
        <p:nvPicPr>
          <p:cNvPr id="8" name="Graphic 7" descr="User">
            <a:extLst>
              <a:ext uri="{FF2B5EF4-FFF2-40B4-BE49-F238E27FC236}">
                <a16:creationId xmlns:a16="http://schemas.microsoft.com/office/drawing/2014/main" id="{4B5CDD45-5BCB-5446-956C-64A0C9BE1F4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16361"/>
            <a:ext cx="854046" cy="854046"/>
          </a:xfrm>
          <a:prstGeom prst="rect">
            <a:avLst/>
          </a:prstGeom>
        </p:spPr>
      </p:pic>
    </p:spTree>
    <p:custDataLst>
      <p:tags r:id="rId1"/>
    </p:custDataLst>
    <p:extLst>
      <p:ext uri="{BB962C8B-B14F-4D97-AF65-F5344CB8AC3E}">
        <p14:creationId xmlns:p14="http://schemas.microsoft.com/office/powerpoint/2010/main" val="275591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3.6: Manual and Semi-Automatics Start-Delta Starters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control circuit diagram</a:t>
            </a:r>
          </a:p>
        </p:txBody>
      </p:sp>
      <p:sp>
        <p:nvSpPr>
          <p:cNvPr id="3" name="Content Placeholder 2"/>
          <p:cNvSpPr>
            <a:spLocks noGrp="1"/>
          </p:cNvSpPr>
          <p:nvPr>
            <p:ph idx="1"/>
          </p:nvPr>
        </p:nvSpPr>
        <p:spPr>
          <a:xfrm>
            <a:off x="1122532" y="1091868"/>
            <a:ext cx="5388320" cy="1821894"/>
          </a:xfrm>
          <a:solidFill>
            <a:schemeClr val="tx2">
              <a:lumMod val="40000"/>
              <a:lumOff val="60000"/>
            </a:schemeClr>
          </a:solidFill>
        </p:spPr>
        <p:txBody>
          <a:bodyPr lIns="90000">
            <a:noAutofit/>
          </a:bodyPr>
          <a:lstStyle/>
          <a:p>
            <a:pPr marL="0" indent="0" algn="just">
              <a:buNone/>
            </a:pPr>
            <a:r>
              <a:rPr lang="en-GB" sz="2400" i="1" dirty="0"/>
              <a:t>Draw your own version of the semi-automatic star-delta starter control circuit. Take a photo of your completed circuit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9" name="Picture 8">
            <a:extLst>
              <a:ext uri="{FF2B5EF4-FFF2-40B4-BE49-F238E27FC236}">
                <a16:creationId xmlns:a16="http://schemas.microsoft.com/office/drawing/2014/main" id="{E304FCD7-1097-684D-A0DB-C4B37B84E6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4443" y="913150"/>
            <a:ext cx="2065528" cy="2065528"/>
          </a:xfrm>
          <a:prstGeom prst="rect">
            <a:avLst/>
          </a:prstGeom>
        </p:spPr>
      </p:pic>
      <p:pic>
        <p:nvPicPr>
          <p:cNvPr id="11" name="Graphic 10" descr="User">
            <a:extLst>
              <a:ext uri="{FF2B5EF4-FFF2-40B4-BE49-F238E27FC236}">
                <a16:creationId xmlns:a16="http://schemas.microsoft.com/office/drawing/2014/main" id="{6E7873F1-E846-684D-972A-0CA92D518F8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1091868"/>
            <a:ext cx="854046" cy="854046"/>
          </a:xfrm>
          <a:prstGeom prst="rect">
            <a:avLst/>
          </a:prstGeom>
        </p:spPr>
      </p:pic>
    </p:spTree>
    <p:custDataLst>
      <p:tags r:id="rId1"/>
    </p:custDataLst>
    <p:extLst>
      <p:ext uri="{BB962C8B-B14F-4D97-AF65-F5344CB8AC3E}">
        <p14:creationId xmlns:p14="http://schemas.microsoft.com/office/powerpoint/2010/main" val="3598826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4524315"/>
          </a:xfrm>
          <a:prstGeom prst="rect">
            <a:avLst/>
          </a:prstGeom>
          <a:noFill/>
        </p:spPr>
        <p:txBody>
          <a:bodyPr wrap="square" rtlCol="0">
            <a:spAutoFit/>
          </a:bodyPr>
          <a:lstStyle/>
          <a:p>
            <a:r>
              <a:rPr lang="en-GB" dirty="0"/>
              <a:t>Animated video explaining why induction motor draw more current and cause a voltage drop on the line when starting. Explain the following:</a:t>
            </a:r>
          </a:p>
          <a:p>
            <a:pPr marL="342900" indent="-342900">
              <a:buFont typeface="+mj-lt"/>
              <a:buAutoNum type="arabicPeriod"/>
            </a:pPr>
            <a:r>
              <a:rPr lang="en-GB" dirty="0"/>
              <a:t>Current in the coils of the stator creates a rotating magnetic field.</a:t>
            </a:r>
          </a:p>
          <a:p>
            <a:pPr marL="342900" indent="-342900">
              <a:buFont typeface="+mj-lt"/>
              <a:buAutoNum type="arabicPeriod"/>
            </a:pPr>
            <a:r>
              <a:rPr lang="en-GB" dirty="0"/>
              <a:t>This rotating magnetic field cuts the bars of the rotor and induces a current in these bars (electromagnetic induction)</a:t>
            </a:r>
          </a:p>
          <a:p>
            <a:pPr marL="342900" indent="-342900">
              <a:buFont typeface="+mj-lt"/>
              <a:buAutoNum type="arabicPeriod"/>
            </a:pPr>
            <a:r>
              <a:rPr lang="en-GB" dirty="0"/>
              <a:t>This induced current creates a magnetic field in the rotator which tries to </a:t>
            </a:r>
            <a:r>
              <a:rPr lang="en-GB"/>
              <a:t>align with </a:t>
            </a:r>
            <a:r>
              <a:rPr lang="en-GB" dirty="0"/>
              <a:t>the stator rotating magnetic field causing the rotor to spin.</a:t>
            </a:r>
          </a:p>
          <a:p>
            <a:pPr marL="342900" indent="-342900">
              <a:buFont typeface="+mj-lt"/>
              <a:buAutoNum type="arabicPeriod"/>
            </a:pPr>
            <a:r>
              <a:rPr lang="en-GB" dirty="0"/>
              <a:t>Remember that the greater the rate of change of the magnetic field cutting a conductor, the greater the current induced</a:t>
            </a:r>
          </a:p>
          <a:p>
            <a:pPr marL="342900" indent="-342900">
              <a:buFont typeface="+mj-lt"/>
              <a:buAutoNum type="arabicPeriod"/>
            </a:pPr>
            <a:r>
              <a:rPr lang="en-GB" dirty="0"/>
              <a:t>At start-up, the rate of change of the stator field cutting the rotor bars is very high because the difference in the speed of the stator rotating field and the rotor is very big. Therefore the current induced in the rotor bars is very high.</a:t>
            </a:r>
          </a:p>
          <a:p>
            <a:pPr marL="342900" indent="-342900">
              <a:buFont typeface="+mj-lt"/>
              <a:buAutoNum type="arabicPeriod"/>
            </a:pPr>
            <a:r>
              <a:rPr lang="en-GB" dirty="0"/>
              <a:t>But, the current in the stator coils and rotor bars is linked by transformer action, so there must be a high current flowing in the stator coils as well.</a:t>
            </a:r>
          </a:p>
          <a:p>
            <a:pPr marL="342900" indent="-342900">
              <a:buFont typeface="+mj-lt"/>
              <a:buAutoNum type="arabicPeriod"/>
            </a:pPr>
            <a:r>
              <a:rPr lang="en-GB" dirty="0"/>
              <a:t>The bigger the motor, the bigger these current flows are and the bigger the problem we have.</a:t>
            </a:r>
          </a:p>
        </p:txBody>
      </p:sp>
    </p:spTree>
    <p:custDataLst>
      <p:tags r:id="rId1"/>
    </p:custDataLst>
    <p:extLst>
      <p:ext uri="{BB962C8B-B14F-4D97-AF65-F5344CB8AC3E}">
        <p14:creationId xmlns:p14="http://schemas.microsoft.com/office/powerpoint/2010/main" val="453750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(1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923330"/>
          </a:xfrm>
          <a:prstGeom prst="rect">
            <a:avLst/>
          </a:prstGeom>
          <a:noFill/>
        </p:spPr>
        <p:txBody>
          <a:bodyPr wrap="square" rtlCol="0">
            <a:spAutoFit/>
          </a:bodyPr>
          <a:lstStyle/>
          <a:p>
            <a:r>
              <a:rPr lang="en-GB" dirty="0"/>
              <a:t>On click of the image rotate through the following images:</a:t>
            </a:r>
          </a:p>
          <a:p>
            <a:pPr marL="342900" indent="-342900">
              <a:buFont typeface="+mj-lt"/>
              <a:buAutoNum type="arabicPeriod"/>
            </a:pPr>
            <a:r>
              <a:rPr lang="en-GB" dirty="0"/>
              <a:t>This is the schematic representation of the Star connection.</a:t>
            </a:r>
          </a:p>
          <a:p>
            <a:pPr marL="342900" indent="-342900">
              <a:buFont typeface="+mj-lt"/>
              <a:buAutoNum type="arabicPeriod"/>
            </a:pPr>
            <a:endParaRPr lang="en-GB" dirty="0"/>
          </a:p>
        </p:txBody>
      </p:sp>
      <p:pic>
        <p:nvPicPr>
          <p:cNvPr id="3" name="Picture 2">
            <a:extLst>
              <a:ext uri="{FF2B5EF4-FFF2-40B4-BE49-F238E27FC236}">
                <a16:creationId xmlns:a16="http://schemas.microsoft.com/office/drawing/2014/main" id="{D56E2B1A-2D28-F34C-8447-499EF4BE969D}"/>
              </a:ext>
            </a:extLst>
          </p:cNvPr>
          <p:cNvPicPr>
            <a:picLocks noChangeAspect="1"/>
          </p:cNvPicPr>
          <p:nvPr/>
        </p:nvPicPr>
        <p:blipFill>
          <a:blip r:embed="rId4"/>
          <a:stretch>
            <a:fillRect/>
          </a:stretch>
        </p:blipFill>
        <p:spPr>
          <a:xfrm>
            <a:off x="3074988" y="2000652"/>
            <a:ext cx="4089400" cy="2222500"/>
          </a:xfrm>
          <a:prstGeom prst="rect">
            <a:avLst/>
          </a:prstGeom>
        </p:spPr>
      </p:pic>
    </p:spTree>
    <p:custDataLst>
      <p:tags r:id="rId1"/>
    </p:custDataLst>
    <p:extLst>
      <p:ext uri="{BB962C8B-B14F-4D97-AF65-F5344CB8AC3E}">
        <p14:creationId xmlns:p14="http://schemas.microsoft.com/office/powerpoint/2010/main" val="833428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(2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646331"/>
          </a:xfrm>
          <a:prstGeom prst="rect">
            <a:avLst/>
          </a:prstGeom>
          <a:noFill/>
        </p:spPr>
        <p:txBody>
          <a:bodyPr wrap="square" rtlCol="0">
            <a:spAutoFit/>
          </a:bodyPr>
          <a:lstStyle/>
          <a:p>
            <a:r>
              <a:rPr lang="en-GB" dirty="0"/>
              <a:t>We can connect either the A1, B1, C1 or A2, B2, C2 ends of the windings together. The other ends of the wings are connected to the three phase power</a:t>
            </a:r>
          </a:p>
        </p:txBody>
      </p:sp>
      <p:pic>
        <p:nvPicPr>
          <p:cNvPr id="3" name="Picture 2">
            <a:extLst>
              <a:ext uri="{FF2B5EF4-FFF2-40B4-BE49-F238E27FC236}">
                <a16:creationId xmlns:a16="http://schemas.microsoft.com/office/drawing/2014/main" id="{370B4AC9-21EE-B24A-ABBD-077E1D74242E}"/>
              </a:ext>
            </a:extLst>
          </p:cNvPr>
          <p:cNvPicPr>
            <a:picLocks noChangeAspect="1"/>
          </p:cNvPicPr>
          <p:nvPr/>
        </p:nvPicPr>
        <p:blipFill>
          <a:blip r:embed="rId4"/>
          <a:stretch>
            <a:fillRect/>
          </a:stretch>
        </p:blipFill>
        <p:spPr>
          <a:xfrm>
            <a:off x="2801938" y="1679813"/>
            <a:ext cx="4635500" cy="3251200"/>
          </a:xfrm>
          <a:prstGeom prst="rect">
            <a:avLst/>
          </a:prstGeom>
        </p:spPr>
      </p:pic>
    </p:spTree>
    <p:custDataLst>
      <p:tags r:id="rId1"/>
    </p:custDataLst>
    <p:extLst>
      <p:ext uri="{BB962C8B-B14F-4D97-AF65-F5344CB8AC3E}">
        <p14:creationId xmlns:p14="http://schemas.microsoft.com/office/powerpoint/2010/main" val="2553182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 (3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1200329"/>
          </a:xfrm>
          <a:prstGeom prst="rect">
            <a:avLst/>
          </a:prstGeom>
          <a:noFill/>
        </p:spPr>
        <p:txBody>
          <a:bodyPr wrap="square" rtlCol="0">
            <a:spAutoFit/>
          </a:bodyPr>
          <a:lstStyle/>
          <a:p>
            <a:r>
              <a:rPr lang="en-GB" dirty="0"/>
              <a:t>This is what the Star connection looks like in the motor terminal box. We use jumpers to connect the ends of the windings together. Note that the windings are also often called U, V and W as in this picture</a:t>
            </a:r>
          </a:p>
          <a:p>
            <a:pPr marL="342900" indent="-342900">
              <a:buFont typeface="+mj-lt"/>
              <a:buAutoNum type="arabicPeriod"/>
            </a:pPr>
            <a:endParaRPr lang="en-GB" dirty="0"/>
          </a:p>
        </p:txBody>
      </p:sp>
      <p:pic>
        <p:nvPicPr>
          <p:cNvPr id="3" name="Picture 2">
            <a:extLst>
              <a:ext uri="{FF2B5EF4-FFF2-40B4-BE49-F238E27FC236}">
                <a16:creationId xmlns:a16="http://schemas.microsoft.com/office/drawing/2014/main" id="{A1161FB6-D6B5-A949-A099-24F3C5213C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8264" y="1812540"/>
            <a:ext cx="3519008" cy="2911979"/>
          </a:xfrm>
          <a:prstGeom prst="rect">
            <a:avLst/>
          </a:prstGeom>
        </p:spPr>
      </p:pic>
    </p:spTree>
    <p:custDataLst>
      <p:tags r:id="rId1"/>
    </p:custDataLst>
    <p:extLst>
      <p:ext uri="{BB962C8B-B14F-4D97-AF65-F5344CB8AC3E}">
        <p14:creationId xmlns:p14="http://schemas.microsoft.com/office/powerpoint/2010/main" val="2450300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19527-81BA-6C41-9099-F11982A17199}"/>
              </a:ext>
            </a:extLst>
          </p:cNvPr>
          <p:cNvPicPr>
            <a:picLocks noChangeAspect="1"/>
          </p:cNvPicPr>
          <p:nvPr/>
        </p:nvPicPr>
        <p:blipFill>
          <a:blip r:embed="rId4"/>
          <a:stretch>
            <a:fillRect/>
          </a:stretch>
        </p:blipFill>
        <p:spPr>
          <a:xfrm>
            <a:off x="4271448" y="1898730"/>
            <a:ext cx="2451100" cy="2616200"/>
          </a:xfrm>
          <a:prstGeom prst="rect">
            <a:avLst/>
          </a:prstGeom>
        </p:spPr>
      </p:pic>
      <p:sp>
        <p:nvSpPr>
          <p:cNvPr id="2" name="Title 1"/>
          <p:cNvSpPr>
            <a:spLocks noGrp="1"/>
          </p:cNvSpPr>
          <p:nvPr>
            <p:ph type="title"/>
          </p:nvPr>
        </p:nvSpPr>
        <p:spPr/>
        <p:txBody>
          <a:bodyPr/>
          <a:lstStyle/>
          <a:p>
            <a:r>
              <a:rPr lang="en-GB" dirty="0"/>
              <a:t>Image Briefing – Img05 (4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646331"/>
          </a:xfrm>
          <a:prstGeom prst="rect">
            <a:avLst/>
          </a:prstGeom>
          <a:noFill/>
        </p:spPr>
        <p:txBody>
          <a:bodyPr wrap="square" rtlCol="0">
            <a:spAutoFit/>
          </a:bodyPr>
          <a:lstStyle/>
          <a:p>
            <a:r>
              <a:rPr lang="en-GB" dirty="0"/>
              <a:t>You may see Star connected motors represented with this symbol.</a:t>
            </a:r>
          </a:p>
          <a:p>
            <a:pPr marL="342900" indent="-342900">
              <a:buFont typeface="+mj-lt"/>
              <a:buAutoNum type="arabicPeriod"/>
            </a:pPr>
            <a:endParaRPr lang="en-GB" dirty="0"/>
          </a:p>
        </p:txBody>
      </p:sp>
      <p:sp>
        <p:nvSpPr>
          <p:cNvPr id="5" name="TextBox 4">
            <a:extLst>
              <a:ext uri="{FF2B5EF4-FFF2-40B4-BE49-F238E27FC236}">
                <a16:creationId xmlns:a16="http://schemas.microsoft.com/office/drawing/2014/main" id="{0B27B442-CD07-5742-9BC8-480DCA3BF645}"/>
              </a:ext>
            </a:extLst>
          </p:cNvPr>
          <p:cNvSpPr txBox="1"/>
          <p:nvPr/>
        </p:nvSpPr>
        <p:spPr>
          <a:xfrm>
            <a:off x="7201086" y="2829915"/>
            <a:ext cx="780342" cy="369332"/>
          </a:xfrm>
          <a:prstGeom prst="rect">
            <a:avLst/>
          </a:prstGeom>
          <a:noFill/>
        </p:spPr>
        <p:txBody>
          <a:bodyPr wrap="none" rtlCol="0">
            <a:spAutoFit/>
          </a:bodyPr>
          <a:lstStyle/>
          <a:p>
            <a:r>
              <a:rPr lang="en-GB" dirty="0"/>
              <a:t>Motor</a:t>
            </a:r>
          </a:p>
        </p:txBody>
      </p:sp>
      <p:sp>
        <p:nvSpPr>
          <p:cNvPr id="6" name="TextBox 5">
            <a:extLst>
              <a:ext uri="{FF2B5EF4-FFF2-40B4-BE49-F238E27FC236}">
                <a16:creationId xmlns:a16="http://schemas.microsoft.com/office/drawing/2014/main" id="{5A5A790E-80E2-7049-BAF8-32F991993B24}"/>
              </a:ext>
            </a:extLst>
          </p:cNvPr>
          <p:cNvSpPr txBox="1"/>
          <p:nvPr/>
        </p:nvSpPr>
        <p:spPr>
          <a:xfrm>
            <a:off x="7162839" y="3514697"/>
            <a:ext cx="1646733" cy="369332"/>
          </a:xfrm>
          <a:prstGeom prst="rect">
            <a:avLst/>
          </a:prstGeom>
          <a:noFill/>
        </p:spPr>
        <p:txBody>
          <a:bodyPr wrap="none" rtlCol="0">
            <a:spAutoFit/>
          </a:bodyPr>
          <a:lstStyle/>
          <a:p>
            <a:r>
              <a:rPr lang="en-GB" dirty="0"/>
              <a:t>Three phase AC</a:t>
            </a:r>
          </a:p>
        </p:txBody>
      </p:sp>
      <p:sp>
        <p:nvSpPr>
          <p:cNvPr id="7" name="TextBox 6">
            <a:extLst>
              <a:ext uri="{FF2B5EF4-FFF2-40B4-BE49-F238E27FC236}">
                <a16:creationId xmlns:a16="http://schemas.microsoft.com/office/drawing/2014/main" id="{6741D2CA-33B4-7945-A539-E6D341756B56}"/>
              </a:ext>
            </a:extLst>
          </p:cNvPr>
          <p:cNvSpPr txBox="1"/>
          <p:nvPr/>
        </p:nvSpPr>
        <p:spPr>
          <a:xfrm>
            <a:off x="7153285" y="4145598"/>
            <a:ext cx="1656287" cy="369332"/>
          </a:xfrm>
          <a:prstGeom prst="rect">
            <a:avLst/>
          </a:prstGeom>
          <a:noFill/>
        </p:spPr>
        <p:txBody>
          <a:bodyPr wrap="none" rtlCol="0">
            <a:spAutoFit/>
          </a:bodyPr>
          <a:lstStyle/>
          <a:p>
            <a:r>
              <a:rPr lang="en-GB" dirty="0"/>
              <a:t>Star connection</a:t>
            </a:r>
          </a:p>
        </p:txBody>
      </p:sp>
      <p:cxnSp>
        <p:nvCxnSpPr>
          <p:cNvPr id="9" name="Straight Arrow Connector 8">
            <a:extLst>
              <a:ext uri="{FF2B5EF4-FFF2-40B4-BE49-F238E27FC236}">
                <a16:creationId xmlns:a16="http://schemas.microsoft.com/office/drawing/2014/main" id="{2D956CCD-B8D0-8843-BE57-C3E9742AEB8C}"/>
              </a:ext>
            </a:extLst>
          </p:cNvPr>
          <p:cNvCxnSpPr>
            <a:cxnSpLocks/>
            <a:stCxn id="5" idx="1"/>
          </p:cNvCxnSpPr>
          <p:nvPr/>
        </p:nvCxnSpPr>
        <p:spPr>
          <a:xfrm flipH="1">
            <a:off x="5119688" y="3014581"/>
            <a:ext cx="2081398" cy="701433"/>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B9D617-1E84-1A44-8553-18A758EF4F94}"/>
              </a:ext>
            </a:extLst>
          </p:cNvPr>
          <p:cNvCxnSpPr>
            <a:cxnSpLocks/>
            <a:stCxn id="6" idx="1"/>
          </p:cNvCxnSpPr>
          <p:nvPr/>
        </p:nvCxnSpPr>
        <p:spPr>
          <a:xfrm flipH="1">
            <a:off x="5273040" y="3699363"/>
            <a:ext cx="1889799" cy="201317"/>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C20992B-1D8E-D44F-8C02-AC2A7DFF0048}"/>
              </a:ext>
            </a:extLst>
          </p:cNvPr>
          <p:cNvCxnSpPr>
            <a:cxnSpLocks/>
            <a:stCxn id="7" idx="1"/>
          </p:cNvCxnSpPr>
          <p:nvPr/>
        </p:nvCxnSpPr>
        <p:spPr>
          <a:xfrm flipH="1" flipV="1">
            <a:off x="5234793" y="4162249"/>
            <a:ext cx="1918492" cy="168015"/>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2049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Img06 (1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646331"/>
          </a:xfrm>
          <a:prstGeom prst="rect">
            <a:avLst/>
          </a:prstGeom>
          <a:noFill/>
        </p:spPr>
        <p:txBody>
          <a:bodyPr wrap="square" rtlCol="0">
            <a:spAutoFit/>
          </a:bodyPr>
          <a:lstStyle/>
          <a:p>
            <a:r>
              <a:rPr lang="en-GB" dirty="0"/>
              <a:t>On click of the image rotate through the following images:</a:t>
            </a:r>
          </a:p>
          <a:p>
            <a:pPr marL="342900" indent="-342900">
              <a:buFont typeface="+mj-lt"/>
              <a:buAutoNum type="arabicPeriod"/>
            </a:pPr>
            <a:r>
              <a:rPr lang="en-GB" dirty="0"/>
              <a:t>This is the schematic representation of the Delta connection. </a:t>
            </a:r>
          </a:p>
        </p:txBody>
      </p:sp>
      <p:pic>
        <p:nvPicPr>
          <p:cNvPr id="3" name="Picture 2">
            <a:extLst>
              <a:ext uri="{FF2B5EF4-FFF2-40B4-BE49-F238E27FC236}">
                <a16:creationId xmlns:a16="http://schemas.microsoft.com/office/drawing/2014/main" id="{A8A14EDF-021F-3D40-87D6-684252B89C08}"/>
              </a:ext>
            </a:extLst>
          </p:cNvPr>
          <p:cNvPicPr>
            <a:picLocks noChangeAspect="1"/>
          </p:cNvPicPr>
          <p:nvPr/>
        </p:nvPicPr>
        <p:blipFill>
          <a:blip r:embed="rId4"/>
          <a:stretch>
            <a:fillRect/>
          </a:stretch>
        </p:blipFill>
        <p:spPr>
          <a:xfrm>
            <a:off x="2312988" y="2000652"/>
            <a:ext cx="5613400" cy="2641600"/>
          </a:xfrm>
          <a:prstGeom prst="rect">
            <a:avLst/>
          </a:prstGeom>
        </p:spPr>
      </p:pic>
    </p:spTree>
    <p:custDataLst>
      <p:tags r:id="rId1"/>
    </p:custDataLst>
    <p:extLst>
      <p:ext uri="{BB962C8B-B14F-4D97-AF65-F5344CB8AC3E}">
        <p14:creationId xmlns:p14="http://schemas.microsoft.com/office/powerpoint/2010/main" val="2987943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Img06 (2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646331"/>
          </a:xfrm>
          <a:prstGeom prst="rect">
            <a:avLst/>
          </a:prstGeom>
          <a:noFill/>
        </p:spPr>
        <p:txBody>
          <a:bodyPr wrap="square" rtlCol="0">
            <a:spAutoFit/>
          </a:bodyPr>
          <a:lstStyle/>
          <a:p>
            <a:r>
              <a:rPr lang="en-GB" dirty="0"/>
              <a:t>We can connect either the A1 to B2, B1 to C2 and C1 to A2 or C1 to B2, B1 to A2 and A1 to C2. We can also connect power to A1, B1 and C1 or A2, B2 and C2.</a:t>
            </a:r>
          </a:p>
        </p:txBody>
      </p:sp>
      <p:pic>
        <p:nvPicPr>
          <p:cNvPr id="4" name="Picture 3">
            <a:extLst>
              <a:ext uri="{FF2B5EF4-FFF2-40B4-BE49-F238E27FC236}">
                <a16:creationId xmlns:a16="http://schemas.microsoft.com/office/drawing/2014/main" id="{74371744-B9C4-654E-8BC6-E6551D8AB46C}"/>
              </a:ext>
            </a:extLst>
          </p:cNvPr>
          <p:cNvPicPr>
            <a:picLocks noChangeAspect="1"/>
          </p:cNvPicPr>
          <p:nvPr/>
        </p:nvPicPr>
        <p:blipFill>
          <a:blip r:embed="rId4"/>
          <a:stretch>
            <a:fillRect/>
          </a:stretch>
        </p:blipFill>
        <p:spPr>
          <a:xfrm>
            <a:off x="2351088" y="1679813"/>
            <a:ext cx="5537200" cy="3797300"/>
          </a:xfrm>
          <a:prstGeom prst="rect">
            <a:avLst/>
          </a:prstGeom>
        </p:spPr>
      </p:pic>
    </p:spTree>
    <p:custDataLst>
      <p:tags r:id="rId1"/>
    </p:custDataLst>
    <p:extLst>
      <p:ext uri="{BB962C8B-B14F-4D97-AF65-F5344CB8AC3E}">
        <p14:creationId xmlns:p14="http://schemas.microsoft.com/office/powerpoint/2010/main" val="1460315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Img06 (3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1200329"/>
          </a:xfrm>
          <a:prstGeom prst="rect">
            <a:avLst/>
          </a:prstGeom>
          <a:noFill/>
        </p:spPr>
        <p:txBody>
          <a:bodyPr wrap="square" rtlCol="0">
            <a:spAutoFit/>
          </a:bodyPr>
          <a:lstStyle/>
          <a:p>
            <a:r>
              <a:rPr lang="en-GB" dirty="0"/>
              <a:t>This is what the Delta connection looks like in the motor terminal box. We use jumpers to connect the ends of the windings together. Note that the windings are also often called U, V and W as in this picture.</a:t>
            </a:r>
          </a:p>
          <a:p>
            <a:pPr marL="342900" indent="-342900">
              <a:buFont typeface="+mj-lt"/>
              <a:buAutoNum type="arabicPeriod"/>
            </a:pPr>
            <a:endParaRPr lang="en-GB" dirty="0"/>
          </a:p>
        </p:txBody>
      </p:sp>
      <p:pic>
        <p:nvPicPr>
          <p:cNvPr id="4" name="Picture 3">
            <a:extLst>
              <a:ext uri="{FF2B5EF4-FFF2-40B4-BE49-F238E27FC236}">
                <a16:creationId xmlns:a16="http://schemas.microsoft.com/office/drawing/2014/main" id="{2F496F35-32F4-B144-82A8-D057A082F698}"/>
              </a:ext>
            </a:extLst>
          </p:cNvPr>
          <p:cNvPicPr>
            <a:picLocks noChangeAspect="1"/>
          </p:cNvPicPr>
          <p:nvPr/>
        </p:nvPicPr>
        <p:blipFill>
          <a:blip r:embed="rId4"/>
          <a:stretch>
            <a:fillRect/>
          </a:stretch>
        </p:blipFill>
        <p:spPr>
          <a:xfrm>
            <a:off x="3965904" y="2000652"/>
            <a:ext cx="4343400" cy="3251200"/>
          </a:xfrm>
          <a:prstGeom prst="rect">
            <a:avLst/>
          </a:prstGeom>
        </p:spPr>
      </p:pic>
    </p:spTree>
    <p:custDataLst>
      <p:tags r:id="rId1"/>
    </p:custDataLst>
    <p:extLst>
      <p:ext uri="{BB962C8B-B14F-4D97-AF65-F5344CB8AC3E}">
        <p14:creationId xmlns:p14="http://schemas.microsoft.com/office/powerpoint/2010/main" val="460106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35521A-BDEC-8C4C-B8B8-B97D3AED3C69}"/>
              </a:ext>
            </a:extLst>
          </p:cNvPr>
          <p:cNvPicPr>
            <a:picLocks noChangeAspect="1"/>
          </p:cNvPicPr>
          <p:nvPr/>
        </p:nvPicPr>
        <p:blipFill>
          <a:blip r:embed="rId4"/>
          <a:stretch>
            <a:fillRect/>
          </a:stretch>
        </p:blipFill>
        <p:spPr>
          <a:xfrm>
            <a:off x="4339346" y="2043547"/>
            <a:ext cx="2235200" cy="2311400"/>
          </a:xfrm>
          <a:prstGeom prst="rect">
            <a:avLst/>
          </a:prstGeom>
        </p:spPr>
      </p:pic>
      <p:sp>
        <p:nvSpPr>
          <p:cNvPr id="2" name="Title 1"/>
          <p:cNvSpPr>
            <a:spLocks noGrp="1"/>
          </p:cNvSpPr>
          <p:nvPr>
            <p:ph type="title"/>
          </p:nvPr>
        </p:nvSpPr>
        <p:spPr/>
        <p:txBody>
          <a:bodyPr/>
          <a:lstStyle/>
          <a:p>
            <a:r>
              <a:rPr lang="en-GB" dirty="0"/>
              <a:t>Image Briefing – Img06 (4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646331"/>
          </a:xfrm>
          <a:prstGeom prst="rect">
            <a:avLst/>
          </a:prstGeom>
          <a:noFill/>
        </p:spPr>
        <p:txBody>
          <a:bodyPr wrap="square" rtlCol="0">
            <a:spAutoFit/>
          </a:bodyPr>
          <a:lstStyle/>
          <a:p>
            <a:r>
              <a:rPr lang="en-GB" dirty="0"/>
              <a:t>You may see Delta connected motors represented with this symbol.</a:t>
            </a:r>
          </a:p>
          <a:p>
            <a:pPr marL="342900" indent="-342900">
              <a:buFont typeface="+mj-lt"/>
              <a:buAutoNum type="arabicPeriod"/>
            </a:pPr>
            <a:endParaRPr lang="en-GB" dirty="0"/>
          </a:p>
        </p:txBody>
      </p:sp>
      <p:sp>
        <p:nvSpPr>
          <p:cNvPr id="5" name="TextBox 4">
            <a:extLst>
              <a:ext uri="{FF2B5EF4-FFF2-40B4-BE49-F238E27FC236}">
                <a16:creationId xmlns:a16="http://schemas.microsoft.com/office/drawing/2014/main" id="{0B27B442-CD07-5742-9BC8-480DCA3BF645}"/>
              </a:ext>
            </a:extLst>
          </p:cNvPr>
          <p:cNvSpPr txBox="1"/>
          <p:nvPr/>
        </p:nvSpPr>
        <p:spPr>
          <a:xfrm>
            <a:off x="7201086" y="2829915"/>
            <a:ext cx="780342" cy="369332"/>
          </a:xfrm>
          <a:prstGeom prst="rect">
            <a:avLst/>
          </a:prstGeom>
          <a:noFill/>
        </p:spPr>
        <p:txBody>
          <a:bodyPr wrap="none" rtlCol="0">
            <a:spAutoFit/>
          </a:bodyPr>
          <a:lstStyle/>
          <a:p>
            <a:r>
              <a:rPr lang="en-GB" dirty="0"/>
              <a:t>Motor</a:t>
            </a:r>
          </a:p>
        </p:txBody>
      </p:sp>
      <p:sp>
        <p:nvSpPr>
          <p:cNvPr id="6" name="TextBox 5">
            <a:extLst>
              <a:ext uri="{FF2B5EF4-FFF2-40B4-BE49-F238E27FC236}">
                <a16:creationId xmlns:a16="http://schemas.microsoft.com/office/drawing/2014/main" id="{5A5A790E-80E2-7049-BAF8-32F991993B24}"/>
              </a:ext>
            </a:extLst>
          </p:cNvPr>
          <p:cNvSpPr txBox="1"/>
          <p:nvPr/>
        </p:nvSpPr>
        <p:spPr>
          <a:xfrm>
            <a:off x="7162839" y="3514697"/>
            <a:ext cx="1646733" cy="369332"/>
          </a:xfrm>
          <a:prstGeom prst="rect">
            <a:avLst/>
          </a:prstGeom>
          <a:noFill/>
        </p:spPr>
        <p:txBody>
          <a:bodyPr wrap="none" rtlCol="0">
            <a:spAutoFit/>
          </a:bodyPr>
          <a:lstStyle/>
          <a:p>
            <a:r>
              <a:rPr lang="en-GB" dirty="0"/>
              <a:t>Three phase AC</a:t>
            </a:r>
          </a:p>
        </p:txBody>
      </p:sp>
      <p:sp>
        <p:nvSpPr>
          <p:cNvPr id="7" name="TextBox 6">
            <a:extLst>
              <a:ext uri="{FF2B5EF4-FFF2-40B4-BE49-F238E27FC236}">
                <a16:creationId xmlns:a16="http://schemas.microsoft.com/office/drawing/2014/main" id="{6741D2CA-33B4-7945-A539-E6D341756B56}"/>
              </a:ext>
            </a:extLst>
          </p:cNvPr>
          <p:cNvSpPr txBox="1"/>
          <p:nvPr/>
        </p:nvSpPr>
        <p:spPr>
          <a:xfrm>
            <a:off x="7153285" y="4145598"/>
            <a:ext cx="1781321" cy="369332"/>
          </a:xfrm>
          <a:prstGeom prst="rect">
            <a:avLst/>
          </a:prstGeom>
          <a:noFill/>
        </p:spPr>
        <p:txBody>
          <a:bodyPr wrap="none" rtlCol="0">
            <a:spAutoFit/>
          </a:bodyPr>
          <a:lstStyle/>
          <a:p>
            <a:r>
              <a:rPr lang="en-GB" dirty="0"/>
              <a:t>Delta connection</a:t>
            </a:r>
          </a:p>
        </p:txBody>
      </p:sp>
      <p:cxnSp>
        <p:nvCxnSpPr>
          <p:cNvPr id="9" name="Straight Arrow Connector 8">
            <a:extLst>
              <a:ext uri="{FF2B5EF4-FFF2-40B4-BE49-F238E27FC236}">
                <a16:creationId xmlns:a16="http://schemas.microsoft.com/office/drawing/2014/main" id="{2D956CCD-B8D0-8843-BE57-C3E9742AEB8C}"/>
              </a:ext>
            </a:extLst>
          </p:cNvPr>
          <p:cNvCxnSpPr>
            <a:cxnSpLocks/>
            <a:stCxn id="5" idx="1"/>
          </p:cNvCxnSpPr>
          <p:nvPr/>
        </p:nvCxnSpPr>
        <p:spPr>
          <a:xfrm flipH="1">
            <a:off x="5119688" y="3014581"/>
            <a:ext cx="2081398" cy="701433"/>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B9D617-1E84-1A44-8553-18A758EF4F94}"/>
              </a:ext>
            </a:extLst>
          </p:cNvPr>
          <p:cNvCxnSpPr>
            <a:cxnSpLocks/>
            <a:stCxn id="6" idx="1"/>
          </p:cNvCxnSpPr>
          <p:nvPr/>
        </p:nvCxnSpPr>
        <p:spPr>
          <a:xfrm flipH="1">
            <a:off x="5119688" y="3699363"/>
            <a:ext cx="2043151" cy="201317"/>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C20992B-1D8E-D44F-8C02-AC2A7DFF0048}"/>
              </a:ext>
            </a:extLst>
          </p:cNvPr>
          <p:cNvCxnSpPr>
            <a:cxnSpLocks/>
            <a:stCxn id="7" idx="1"/>
          </p:cNvCxnSpPr>
          <p:nvPr/>
        </p:nvCxnSpPr>
        <p:spPr>
          <a:xfrm flipH="1" flipV="1">
            <a:off x="5119688" y="4209497"/>
            <a:ext cx="2033597" cy="120767"/>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8570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790589" cy="3911931"/>
          </a:xfrm>
        </p:spPr>
        <p:txBody>
          <a:bodyPr>
            <a:noAutofit/>
          </a:bodyPr>
          <a:lstStyle/>
          <a:p>
            <a:pPr marL="0" indent="0" algn="just">
              <a:buNone/>
            </a:pPr>
            <a:r>
              <a:rPr lang="en-GB" sz="2400" dirty="0"/>
              <a:t>So far in this topic, we have created starters that work really well for smaller motors (4 horse power or less). But when big motors start up, they draw huge amounts of current; so much that they can affect other devices in the factory.</a:t>
            </a:r>
          </a:p>
          <a:p>
            <a:pPr marL="0" indent="0" algn="just">
              <a:buNone/>
            </a:pPr>
            <a:r>
              <a:rPr lang="en-GB" sz="2400" dirty="0"/>
              <a:t>In this unit we will see how to solve this problem by reducing the amount of current large motors draw when starting.</a:t>
            </a:r>
          </a:p>
        </p:txBody>
      </p:sp>
      <p:pic>
        <p:nvPicPr>
          <p:cNvPr id="5" name="Picture 4">
            <a:extLst>
              <a:ext uri="{FF2B5EF4-FFF2-40B4-BE49-F238E27FC236}">
                <a16:creationId xmlns:a16="http://schemas.microsoft.com/office/drawing/2014/main" id="{6886DC52-6DAC-C144-B6C5-240C175836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321" y="1091869"/>
            <a:ext cx="3989895" cy="2662899"/>
          </a:xfrm>
          <a:prstGeom prst="rect">
            <a:avLst/>
          </a:prstGeom>
        </p:spPr>
      </p:pic>
    </p:spTree>
    <p:custDataLst>
      <p:tags r:id="rId1"/>
    </p:custDataLst>
    <p:extLst>
      <p:ext uri="{BB962C8B-B14F-4D97-AF65-F5344CB8AC3E}">
        <p14:creationId xmlns:p14="http://schemas.microsoft.com/office/powerpoint/2010/main" val="3974072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2)</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3693319"/>
          </a:xfrm>
          <a:prstGeom prst="rect">
            <a:avLst/>
          </a:prstGeom>
          <a:noFill/>
        </p:spPr>
        <p:txBody>
          <a:bodyPr wrap="square" rtlCol="0">
            <a:spAutoFit/>
          </a:bodyPr>
          <a:lstStyle/>
          <a:p>
            <a:r>
              <a:rPr lang="en-GB" dirty="0"/>
              <a:t>Demonstration video presented by an expert electrician showing and explaining the wiring of the main star-delta circuit (wire according to the diagram on 2 of 2).</a:t>
            </a:r>
          </a:p>
          <a:p>
            <a:pPr marL="342900" indent="-342900">
              <a:buFont typeface="+mj-lt"/>
              <a:buAutoNum type="arabicPeriod"/>
            </a:pPr>
            <a:r>
              <a:rPr lang="en-GB" dirty="0"/>
              <a:t>Wire up the motor control circuit breaker and the Overload relay – explain that we are placing the OL on the line side of the main/delta junction, and what this means (we have to set the overload to the full motor current rating)</a:t>
            </a:r>
          </a:p>
          <a:p>
            <a:pPr marL="342900" indent="-342900">
              <a:buFont typeface="+mj-lt"/>
              <a:buAutoNum type="arabicPeriod"/>
            </a:pPr>
            <a:r>
              <a:rPr lang="en-GB" dirty="0"/>
              <a:t>Wire in the main contactor between protection and motor and connect motor - U1 – L1, V1 – L2, W1 – L3</a:t>
            </a:r>
          </a:p>
          <a:p>
            <a:pPr marL="342900" indent="-342900">
              <a:buFont typeface="+mj-lt"/>
              <a:buAutoNum type="arabicPeriod"/>
            </a:pPr>
            <a:r>
              <a:rPr lang="en-GB" dirty="0"/>
              <a:t>Wire up the delta contactor and connect it to the motor and to L1, L2, L3 so that W2 – U1 – L1, U2 – V1 – L1, V2 – W1 – L3</a:t>
            </a:r>
          </a:p>
          <a:p>
            <a:pPr marL="342900" indent="-342900">
              <a:buFont typeface="+mj-lt"/>
              <a:buAutoNum type="arabicPeriod"/>
            </a:pPr>
            <a:r>
              <a:rPr lang="en-GB" dirty="0"/>
              <a:t>Wire up the star contactor and connect it to the motor or to the leads running to the delta contactor U2 – U2, V2 – V2, W2 – W2</a:t>
            </a:r>
          </a:p>
          <a:p>
            <a:pPr marL="342900" indent="-342900">
              <a:buFont typeface="+mj-lt"/>
              <a:buAutoNum type="arabicPeriod"/>
            </a:pPr>
            <a:r>
              <a:rPr lang="en-GB" dirty="0"/>
              <a:t>At each step above draw in that part of the circuit until the whole main circuit diagram is complete.</a:t>
            </a:r>
          </a:p>
        </p:txBody>
      </p:sp>
    </p:spTree>
    <p:custDataLst>
      <p:tags r:id="rId1"/>
    </p:custDataLst>
    <p:extLst>
      <p:ext uri="{BB962C8B-B14F-4D97-AF65-F5344CB8AC3E}">
        <p14:creationId xmlns:p14="http://schemas.microsoft.com/office/powerpoint/2010/main" val="3880197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2)</a:t>
            </a:r>
          </a:p>
        </p:txBody>
      </p:sp>
      <p:pic>
        <p:nvPicPr>
          <p:cNvPr id="3" name="Picture 2">
            <a:extLst>
              <a:ext uri="{FF2B5EF4-FFF2-40B4-BE49-F238E27FC236}">
                <a16:creationId xmlns:a16="http://schemas.microsoft.com/office/drawing/2014/main" id="{9BBF7F5A-1FF0-B542-A1C4-C9CD5F550582}"/>
              </a:ext>
            </a:extLst>
          </p:cNvPr>
          <p:cNvPicPr>
            <a:picLocks noChangeAspect="1"/>
          </p:cNvPicPr>
          <p:nvPr/>
        </p:nvPicPr>
        <p:blipFill>
          <a:blip r:embed="rId4"/>
          <a:stretch>
            <a:fillRect/>
          </a:stretch>
        </p:blipFill>
        <p:spPr>
          <a:xfrm>
            <a:off x="5753528" y="0"/>
            <a:ext cx="4485847" cy="5003800"/>
          </a:xfrm>
          <a:prstGeom prst="rect">
            <a:avLst/>
          </a:prstGeom>
        </p:spPr>
      </p:pic>
    </p:spTree>
    <p:custDataLst>
      <p:tags r:id="rId1"/>
    </p:custDataLst>
    <p:extLst>
      <p:ext uri="{BB962C8B-B14F-4D97-AF65-F5344CB8AC3E}">
        <p14:creationId xmlns:p14="http://schemas.microsoft.com/office/powerpoint/2010/main" val="4280382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Img15a (1 of 2)</a:t>
            </a:r>
          </a:p>
        </p:txBody>
      </p:sp>
      <p:sp>
        <p:nvSpPr>
          <p:cNvPr id="4" name="TextBox 3">
            <a:extLst>
              <a:ext uri="{FF2B5EF4-FFF2-40B4-BE49-F238E27FC236}">
                <a16:creationId xmlns:a16="http://schemas.microsoft.com/office/drawing/2014/main" id="{06BF4F3A-7B8A-D240-85E3-8A2FF1099F2B}"/>
              </a:ext>
            </a:extLst>
          </p:cNvPr>
          <p:cNvSpPr txBox="1"/>
          <p:nvPr/>
        </p:nvSpPr>
        <p:spPr>
          <a:xfrm>
            <a:off x="422589" y="1176820"/>
            <a:ext cx="4015299" cy="1754326"/>
          </a:xfrm>
          <a:prstGeom prst="rect">
            <a:avLst/>
          </a:prstGeom>
          <a:noFill/>
        </p:spPr>
        <p:txBody>
          <a:bodyPr wrap="square" rtlCol="0">
            <a:spAutoFit/>
          </a:bodyPr>
          <a:lstStyle/>
          <a:p>
            <a:r>
              <a:rPr lang="en-GB" dirty="0"/>
              <a:t>Reproduce this image with 2 buttons that highlight the star and delta parts when clicked.</a:t>
            </a:r>
          </a:p>
          <a:p>
            <a:endParaRPr lang="en-GB" dirty="0"/>
          </a:p>
          <a:p>
            <a:r>
              <a:rPr lang="en-GB" dirty="0"/>
              <a:t>Star this slide</a:t>
            </a:r>
          </a:p>
          <a:p>
            <a:r>
              <a:rPr lang="en-GB" dirty="0"/>
              <a:t>Delta next slide</a:t>
            </a:r>
          </a:p>
        </p:txBody>
      </p:sp>
      <p:pic>
        <p:nvPicPr>
          <p:cNvPr id="6" name="Picture 5">
            <a:extLst>
              <a:ext uri="{FF2B5EF4-FFF2-40B4-BE49-F238E27FC236}">
                <a16:creationId xmlns:a16="http://schemas.microsoft.com/office/drawing/2014/main" id="{1D8ED37B-ACAD-794F-ABAC-17417AD350C9}"/>
              </a:ext>
            </a:extLst>
          </p:cNvPr>
          <p:cNvPicPr>
            <a:picLocks noChangeAspect="1"/>
          </p:cNvPicPr>
          <p:nvPr/>
        </p:nvPicPr>
        <p:blipFill>
          <a:blip r:embed="rId4"/>
          <a:stretch>
            <a:fillRect/>
          </a:stretch>
        </p:blipFill>
        <p:spPr>
          <a:xfrm>
            <a:off x="5766816" y="0"/>
            <a:ext cx="4044094" cy="4511040"/>
          </a:xfrm>
          <a:prstGeom prst="rect">
            <a:avLst/>
          </a:prstGeom>
        </p:spPr>
      </p:pic>
      <p:sp>
        <p:nvSpPr>
          <p:cNvPr id="8" name="Rectangle 7">
            <a:extLst>
              <a:ext uri="{FF2B5EF4-FFF2-40B4-BE49-F238E27FC236}">
                <a16:creationId xmlns:a16="http://schemas.microsoft.com/office/drawing/2014/main" id="{3CA4FF34-0E7A-1346-8529-492E00DB8A32}"/>
              </a:ext>
            </a:extLst>
          </p:cNvPr>
          <p:cNvSpPr/>
          <p:nvPr/>
        </p:nvSpPr>
        <p:spPr>
          <a:xfrm>
            <a:off x="6022848" y="4462272"/>
            <a:ext cx="1475232" cy="414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a:t>
            </a:r>
          </a:p>
        </p:txBody>
      </p:sp>
      <p:sp>
        <p:nvSpPr>
          <p:cNvPr id="10" name="Rectangle 9">
            <a:extLst>
              <a:ext uri="{FF2B5EF4-FFF2-40B4-BE49-F238E27FC236}">
                <a16:creationId xmlns:a16="http://schemas.microsoft.com/office/drawing/2014/main" id="{6754D085-1FA3-FE4B-A521-C363D030151F}"/>
              </a:ext>
            </a:extLst>
          </p:cNvPr>
          <p:cNvSpPr/>
          <p:nvPr/>
        </p:nvSpPr>
        <p:spPr>
          <a:xfrm>
            <a:off x="7916879" y="4462272"/>
            <a:ext cx="1475232" cy="414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Delta</a:t>
            </a:r>
          </a:p>
        </p:txBody>
      </p:sp>
      <p:sp>
        <p:nvSpPr>
          <p:cNvPr id="11" name="Freeform 10">
            <a:extLst>
              <a:ext uri="{FF2B5EF4-FFF2-40B4-BE49-F238E27FC236}">
                <a16:creationId xmlns:a16="http://schemas.microsoft.com/office/drawing/2014/main" id="{0A1B28B3-A8AA-F64D-8850-A3B148541D85}"/>
              </a:ext>
            </a:extLst>
          </p:cNvPr>
          <p:cNvSpPr/>
          <p:nvPr/>
        </p:nvSpPr>
        <p:spPr>
          <a:xfrm>
            <a:off x="7130924" y="292608"/>
            <a:ext cx="2269108" cy="4167187"/>
          </a:xfrm>
          <a:custGeom>
            <a:avLst/>
            <a:gdLst>
              <a:gd name="connsiteX0" fmla="*/ 74548 w 2269108"/>
              <a:gd name="connsiteY0" fmla="*/ 0 h 4167187"/>
              <a:gd name="connsiteX1" fmla="*/ 86740 w 2269108"/>
              <a:gd name="connsiteY1" fmla="*/ 182880 h 4167187"/>
              <a:gd name="connsiteX2" fmla="*/ 98932 w 2269108"/>
              <a:gd name="connsiteY2" fmla="*/ 316992 h 4167187"/>
              <a:gd name="connsiteX3" fmla="*/ 74548 w 2269108"/>
              <a:gd name="connsiteY3" fmla="*/ 841248 h 4167187"/>
              <a:gd name="connsiteX4" fmla="*/ 62356 w 2269108"/>
              <a:gd name="connsiteY4" fmla="*/ 1158240 h 4167187"/>
              <a:gd name="connsiteX5" fmla="*/ 50164 w 2269108"/>
              <a:gd name="connsiteY5" fmla="*/ 1316736 h 4167187"/>
              <a:gd name="connsiteX6" fmla="*/ 25780 w 2269108"/>
              <a:gd name="connsiteY6" fmla="*/ 2121408 h 4167187"/>
              <a:gd name="connsiteX7" fmla="*/ 1396 w 2269108"/>
              <a:gd name="connsiteY7" fmla="*/ 2084832 h 4167187"/>
              <a:gd name="connsiteX8" fmla="*/ 13588 w 2269108"/>
              <a:gd name="connsiteY8" fmla="*/ 2243328 h 4167187"/>
              <a:gd name="connsiteX9" fmla="*/ 25780 w 2269108"/>
              <a:gd name="connsiteY9" fmla="*/ 2279904 h 4167187"/>
              <a:gd name="connsiteX10" fmla="*/ 37972 w 2269108"/>
              <a:gd name="connsiteY10" fmla="*/ 2328672 h 4167187"/>
              <a:gd name="connsiteX11" fmla="*/ 62356 w 2269108"/>
              <a:gd name="connsiteY11" fmla="*/ 2511552 h 4167187"/>
              <a:gd name="connsiteX12" fmla="*/ 74548 w 2269108"/>
              <a:gd name="connsiteY12" fmla="*/ 2596896 h 4167187"/>
              <a:gd name="connsiteX13" fmla="*/ 62356 w 2269108"/>
              <a:gd name="connsiteY13" fmla="*/ 3145536 h 4167187"/>
              <a:gd name="connsiteX14" fmla="*/ 135508 w 2269108"/>
              <a:gd name="connsiteY14" fmla="*/ 3291840 h 4167187"/>
              <a:gd name="connsiteX15" fmla="*/ 159892 w 2269108"/>
              <a:gd name="connsiteY15" fmla="*/ 3328416 h 4167187"/>
              <a:gd name="connsiteX16" fmla="*/ 184276 w 2269108"/>
              <a:gd name="connsiteY16" fmla="*/ 3364992 h 4167187"/>
              <a:gd name="connsiteX17" fmla="*/ 208660 w 2269108"/>
              <a:gd name="connsiteY17" fmla="*/ 3401568 h 4167187"/>
              <a:gd name="connsiteX18" fmla="*/ 233044 w 2269108"/>
              <a:gd name="connsiteY18" fmla="*/ 3474720 h 4167187"/>
              <a:gd name="connsiteX19" fmla="*/ 281812 w 2269108"/>
              <a:gd name="connsiteY19" fmla="*/ 3547872 h 4167187"/>
              <a:gd name="connsiteX20" fmla="*/ 306196 w 2269108"/>
              <a:gd name="connsiteY20" fmla="*/ 3584448 h 4167187"/>
              <a:gd name="connsiteX21" fmla="*/ 318388 w 2269108"/>
              <a:gd name="connsiteY21" fmla="*/ 3621024 h 4167187"/>
              <a:gd name="connsiteX22" fmla="*/ 330580 w 2269108"/>
              <a:gd name="connsiteY22" fmla="*/ 3803904 h 4167187"/>
              <a:gd name="connsiteX23" fmla="*/ 342772 w 2269108"/>
              <a:gd name="connsiteY23" fmla="*/ 3840480 h 4167187"/>
              <a:gd name="connsiteX24" fmla="*/ 415924 w 2269108"/>
              <a:gd name="connsiteY24" fmla="*/ 3901440 h 4167187"/>
              <a:gd name="connsiteX25" fmla="*/ 452500 w 2269108"/>
              <a:gd name="connsiteY25" fmla="*/ 3913632 h 4167187"/>
              <a:gd name="connsiteX26" fmla="*/ 525652 w 2269108"/>
              <a:gd name="connsiteY26" fmla="*/ 3962400 h 4167187"/>
              <a:gd name="connsiteX27" fmla="*/ 708532 w 2269108"/>
              <a:gd name="connsiteY27" fmla="*/ 3986784 h 4167187"/>
              <a:gd name="connsiteX28" fmla="*/ 2244724 w 2269108"/>
              <a:gd name="connsiteY28" fmla="*/ 3925824 h 4167187"/>
              <a:gd name="connsiteX29" fmla="*/ 2232532 w 2269108"/>
              <a:gd name="connsiteY29" fmla="*/ 3486912 h 4167187"/>
              <a:gd name="connsiteX30" fmla="*/ 2244724 w 2269108"/>
              <a:gd name="connsiteY30" fmla="*/ 3011424 h 4167187"/>
              <a:gd name="connsiteX31" fmla="*/ 2256916 w 2269108"/>
              <a:gd name="connsiteY31" fmla="*/ 2889504 h 4167187"/>
              <a:gd name="connsiteX32" fmla="*/ 2269108 w 2269108"/>
              <a:gd name="connsiteY32" fmla="*/ 2694432 h 4167187"/>
              <a:gd name="connsiteX33" fmla="*/ 2256916 w 2269108"/>
              <a:gd name="connsiteY33" fmla="*/ 1828800 h 4167187"/>
              <a:gd name="connsiteX34" fmla="*/ 2244724 w 2269108"/>
              <a:gd name="connsiteY34" fmla="*/ 1463040 h 4167187"/>
              <a:gd name="connsiteX35" fmla="*/ 2232532 w 2269108"/>
              <a:gd name="connsiteY35" fmla="*/ 1292352 h 416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69108" h="4167187">
                <a:moveTo>
                  <a:pt x="74548" y="0"/>
                </a:moveTo>
                <a:cubicBezTo>
                  <a:pt x="78612" y="60960"/>
                  <a:pt x="82054" y="121965"/>
                  <a:pt x="86740" y="182880"/>
                </a:cubicBezTo>
                <a:cubicBezTo>
                  <a:pt x="90183" y="227636"/>
                  <a:pt x="98932" y="272104"/>
                  <a:pt x="98932" y="316992"/>
                </a:cubicBezTo>
                <a:cubicBezTo>
                  <a:pt x="98932" y="602468"/>
                  <a:pt x="93830" y="629148"/>
                  <a:pt x="74548" y="841248"/>
                </a:cubicBezTo>
                <a:cubicBezTo>
                  <a:pt x="70484" y="946912"/>
                  <a:pt x="67772" y="1052637"/>
                  <a:pt x="62356" y="1158240"/>
                </a:cubicBezTo>
                <a:cubicBezTo>
                  <a:pt x="59642" y="1211159"/>
                  <a:pt x="52175" y="1263786"/>
                  <a:pt x="50164" y="1316736"/>
                </a:cubicBezTo>
                <a:cubicBezTo>
                  <a:pt x="39981" y="1584890"/>
                  <a:pt x="33908" y="1853184"/>
                  <a:pt x="25780" y="2121408"/>
                </a:cubicBezTo>
                <a:cubicBezTo>
                  <a:pt x="17652" y="2109216"/>
                  <a:pt x="2854" y="2070252"/>
                  <a:pt x="1396" y="2084832"/>
                </a:cubicBezTo>
                <a:cubicBezTo>
                  <a:pt x="-3877" y="2137557"/>
                  <a:pt x="7016" y="2190749"/>
                  <a:pt x="13588" y="2243328"/>
                </a:cubicBezTo>
                <a:cubicBezTo>
                  <a:pt x="15182" y="2256080"/>
                  <a:pt x="22249" y="2267547"/>
                  <a:pt x="25780" y="2279904"/>
                </a:cubicBezTo>
                <a:cubicBezTo>
                  <a:pt x="30383" y="2296016"/>
                  <a:pt x="34686" y="2312241"/>
                  <a:pt x="37972" y="2328672"/>
                </a:cubicBezTo>
                <a:cubicBezTo>
                  <a:pt x="53475" y="2406185"/>
                  <a:pt x="51512" y="2424803"/>
                  <a:pt x="62356" y="2511552"/>
                </a:cubicBezTo>
                <a:cubicBezTo>
                  <a:pt x="65920" y="2540067"/>
                  <a:pt x="70484" y="2568448"/>
                  <a:pt x="74548" y="2596896"/>
                </a:cubicBezTo>
                <a:cubicBezTo>
                  <a:pt x="70484" y="2779776"/>
                  <a:pt x="58770" y="2962646"/>
                  <a:pt x="62356" y="3145536"/>
                </a:cubicBezTo>
                <a:cubicBezTo>
                  <a:pt x="63376" y="3197543"/>
                  <a:pt x="109688" y="3253110"/>
                  <a:pt x="135508" y="3291840"/>
                </a:cubicBezTo>
                <a:lnTo>
                  <a:pt x="159892" y="3328416"/>
                </a:lnTo>
                <a:lnTo>
                  <a:pt x="184276" y="3364992"/>
                </a:lnTo>
                <a:cubicBezTo>
                  <a:pt x="192404" y="3377184"/>
                  <a:pt x="204026" y="3387667"/>
                  <a:pt x="208660" y="3401568"/>
                </a:cubicBezTo>
                <a:cubicBezTo>
                  <a:pt x="216788" y="3425952"/>
                  <a:pt x="218787" y="3453334"/>
                  <a:pt x="233044" y="3474720"/>
                </a:cubicBezTo>
                <a:lnTo>
                  <a:pt x="281812" y="3547872"/>
                </a:lnTo>
                <a:cubicBezTo>
                  <a:pt x="289940" y="3560064"/>
                  <a:pt x="301562" y="3570547"/>
                  <a:pt x="306196" y="3584448"/>
                </a:cubicBezTo>
                <a:lnTo>
                  <a:pt x="318388" y="3621024"/>
                </a:lnTo>
                <a:cubicBezTo>
                  <a:pt x="322452" y="3681984"/>
                  <a:pt x="323833" y="3743182"/>
                  <a:pt x="330580" y="3803904"/>
                </a:cubicBezTo>
                <a:cubicBezTo>
                  <a:pt x="331999" y="3816677"/>
                  <a:pt x="335643" y="3829787"/>
                  <a:pt x="342772" y="3840480"/>
                </a:cubicBezTo>
                <a:cubicBezTo>
                  <a:pt x="356254" y="3860703"/>
                  <a:pt x="393433" y="3890195"/>
                  <a:pt x="415924" y="3901440"/>
                </a:cubicBezTo>
                <a:cubicBezTo>
                  <a:pt x="427419" y="3907187"/>
                  <a:pt x="441266" y="3907391"/>
                  <a:pt x="452500" y="3913632"/>
                </a:cubicBezTo>
                <a:cubicBezTo>
                  <a:pt x="478118" y="3927864"/>
                  <a:pt x="496572" y="3958765"/>
                  <a:pt x="525652" y="3962400"/>
                </a:cubicBezTo>
                <a:cubicBezTo>
                  <a:pt x="651703" y="3978156"/>
                  <a:pt x="590752" y="3969958"/>
                  <a:pt x="708532" y="3986784"/>
                </a:cubicBezTo>
                <a:cubicBezTo>
                  <a:pt x="2245382" y="3962194"/>
                  <a:pt x="2071868" y="4444393"/>
                  <a:pt x="2244724" y="3925824"/>
                </a:cubicBezTo>
                <a:cubicBezTo>
                  <a:pt x="2240660" y="3779520"/>
                  <a:pt x="2232532" y="3633272"/>
                  <a:pt x="2232532" y="3486912"/>
                </a:cubicBezTo>
                <a:cubicBezTo>
                  <a:pt x="2232532" y="3328364"/>
                  <a:pt x="2238258" y="3169840"/>
                  <a:pt x="2244724" y="3011424"/>
                </a:cubicBezTo>
                <a:cubicBezTo>
                  <a:pt x="2246390" y="2970615"/>
                  <a:pt x="2253784" y="2930226"/>
                  <a:pt x="2256916" y="2889504"/>
                </a:cubicBezTo>
                <a:cubicBezTo>
                  <a:pt x="2261913" y="2824545"/>
                  <a:pt x="2265044" y="2759456"/>
                  <a:pt x="2269108" y="2694432"/>
                </a:cubicBezTo>
                <a:cubicBezTo>
                  <a:pt x="2265044" y="2405888"/>
                  <a:pt x="2262629" y="2117316"/>
                  <a:pt x="2256916" y="1828800"/>
                </a:cubicBezTo>
                <a:cubicBezTo>
                  <a:pt x="2254501" y="1706836"/>
                  <a:pt x="2250392" y="1584896"/>
                  <a:pt x="2244724" y="1463040"/>
                </a:cubicBezTo>
                <a:cubicBezTo>
                  <a:pt x="2232220" y="1194211"/>
                  <a:pt x="2232532" y="1365683"/>
                  <a:pt x="2232532" y="1292352"/>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a:extLst>
              <a:ext uri="{FF2B5EF4-FFF2-40B4-BE49-F238E27FC236}">
                <a16:creationId xmlns:a16="http://schemas.microsoft.com/office/drawing/2014/main" id="{8DA07CF6-1A45-8046-88FB-68D1F0C97202}"/>
              </a:ext>
            </a:extLst>
          </p:cNvPr>
          <p:cNvSpPr/>
          <p:nvPr/>
        </p:nvSpPr>
        <p:spPr>
          <a:xfrm>
            <a:off x="7437120" y="341376"/>
            <a:ext cx="1962912" cy="3828288"/>
          </a:xfrm>
          <a:custGeom>
            <a:avLst/>
            <a:gdLst>
              <a:gd name="connsiteX0" fmla="*/ 0 w 1962912"/>
              <a:gd name="connsiteY0" fmla="*/ 0 h 3828288"/>
              <a:gd name="connsiteX1" fmla="*/ 12192 w 1962912"/>
              <a:gd name="connsiteY1" fmla="*/ 1584960 h 3828288"/>
              <a:gd name="connsiteX2" fmla="*/ 36576 w 1962912"/>
              <a:gd name="connsiteY2" fmla="*/ 1877568 h 3828288"/>
              <a:gd name="connsiteX3" fmla="*/ 48768 w 1962912"/>
              <a:gd name="connsiteY3" fmla="*/ 1926336 h 3828288"/>
              <a:gd name="connsiteX4" fmla="*/ 60960 w 1962912"/>
              <a:gd name="connsiteY4" fmla="*/ 2011680 h 3828288"/>
              <a:gd name="connsiteX5" fmla="*/ 73152 w 1962912"/>
              <a:gd name="connsiteY5" fmla="*/ 2060448 h 3828288"/>
              <a:gd name="connsiteX6" fmla="*/ 85344 w 1962912"/>
              <a:gd name="connsiteY6" fmla="*/ 2121408 h 3828288"/>
              <a:gd name="connsiteX7" fmla="*/ 73152 w 1962912"/>
              <a:gd name="connsiteY7" fmla="*/ 3169920 h 3828288"/>
              <a:gd name="connsiteX8" fmla="*/ 48768 w 1962912"/>
              <a:gd name="connsiteY8" fmla="*/ 3243072 h 3828288"/>
              <a:gd name="connsiteX9" fmla="*/ 73152 w 1962912"/>
              <a:gd name="connsiteY9" fmla="*/ 3413760 h 3828288"/>
              <a:gd name="connsiteX10" fmla="*/ 146304 w 1962912"/>
              <a:gd name="connsiteY10" fmla="*/ 3523488 h 3828288"/>
              <a:gd name="connsiteX11" fmla="*/ 170688 w 1962912"/>
              <a:gd name="connsiteY11" fmla="*/ 3560064 h 3828288"/>
              <a:gd name="connsiteX12" fmla="*/ 182880 w 1962912"/>
              <a:gd name="connsiteY12" fmla="*/ 3596640 h 3828288"/>
              <a:gd name="connsiteX13" fmla="*/ 231648 w 1962912"/>
              <a:gd name="connsiteY13" fmla="*/ 3669792 h 3828288"/>
              <a:gd name="connsiteX14" fmla="*/ 256032 w 1962912"/>
              <a:gd name="connsiteY14" fmla="*/ 3742944 h 3828288"/>
              <a:gd name="connsiteX15" fmla="*/ 304800 w 1962912"/>
              <a:gd name="connsiteY15" fmla="*/ 3803904 h 3828288"/>
              <a:gd name="connsiteX16" fmla="*/ 377952 w 1962912"/>
              <a:gd name="connsiteY16" fmla="*/ 3828288 h 3828288"/>
              <a:gd name="connsiteX17" fmla="*/ 621792 w 1962912"/>
              <a:gd name="connsiteY17" fmla="*/ 3816096 h 3828288"/>
              <a:gd name="connsiteX18" fmla="*/ 658368 w 1962912"/>
              <a:gd name="connsiteY18" fmla="*/ 3803904 h 3828288"/>
              <a:gd name="connsiteX19" fmla="*/ 731520 w 1962912"/>
              <a:gd name="connsiteY19" fmla="*/ 3791712 h 3828288"/>
              <a:gd name="connsiteX20" fmla="*/ 1743456 w 1962912"/>
              <a:gd name="connsiteY20" fmla="*/ 3791712 h 3828288"/>
              <a:gd name="connsiteX21" fmla="*/ 1731264 w 1962912"/>
              <a:gd name="connsiteY21" fmla="*/ 3560064 h 3828288"/>
              <a:gd name="connsiteX22" fmla="*/ 1719072 w 1962912"/>
              <a:gd name="connsiteY22" fmla="*/ 3462528 h 3828288"/>
              <a:gd name="connsiteX23" fmla="*/ 1694688 w 1962912"/>
              <a:gd name="connsiteY23" fmla="*/ 3169920 h 3828288"/>
              <a:gd name="connsiteX24" fmla="*/ 1706880 w 1962912"/>
              <a:gd name="connsiteY24" fmla="*/ 2340864 h 3828288"/>
              <a:gd name="connsiteX25" fmla="*/ 1731264 w 1962912"/>
              <a:gd name="connsiteY25" fmla="*/ 2145792 h 3828288"/>
              <a:gd name="connsiteX26" fmla="*/ 1743456 w 1962912"/>
              <a:gd name="connsiteY26" fmla="*/ 2011680 h 3828288"/>
              <a:gd name="connsiteX27" fmla="*/ 1731264 w 1962912"/>
              <a:gd name="connsiteY27" fmla="*/ 1243584 h 3828288"/>
              <a:gd name="connsiteX28" fmla="*/ 1804416 w 1962912"/>
              <a:gd name="connsiteY28" fmla="*/ 1219200 h 3828288"/>
              <a:gd name="connsiteX29" fmla="*/ 1840992 w 1962912"/>
              <a:gd name="connsiteY29" fmla="*/ 1207008 h 3828288"/>
              <a:gd name="connsiteX30" fmla="*/ 1877568 w 1962912"/>
              <a:gd name="connsiteY30" fmla="*/ 1194816 h 3828288"/>
              <a:gd name="connsiteX31" fmla="*/ 1962912 w 1962912"/>
              <a:gd name="connsiteY31" fmla="*/ 1194816 h 382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2912" h="3828288">
                <a:moveTo>
                  <a:pt x="0" y="0"/>
                </a:moveTo>
                <a:cubicBezTo>
                  <a:pt x="4064" y="528320"/>
                  <a:pt x="4955" y="1056674"/>
                  <a:pt x="12192" y="1584960"/>
                </a:cubicBezTo>
                <a:cubicBezTo>
                  <a:pt x="13113" y="1652224"/>
                  <a:pt x="22999" y="1796106"/>
                  <a:pt x="36576" y="1877568"/>
                </a:cubicBezTo>
                <a:cubicBezTo>
                  <a:pt x="39331" y="1894096"/>
                  <a:pt x="45771" y="1909850"/>
                  <a:pt x="48768" y="1926336"/>
                </a:cubicBezTo>
                <a:cubicBezTo>
                  <a:pt x="53909" y="1954609"/>
                  <a:pt x="55819" y="1983407"/>
                  <a:pt x="60960" y="2011680"/>
                </a:cubicBezTo>
                <a:cubicBezTo>
                  <a:pt x="63957" y="2028166"/>
                  <a:pt x="69517" y="2044091"/>
                  <a:pt x="73152" y="2060448"/>
                </a:cubicBezTo>
                <a:cubicBezTo>
                  <a:pt x="77647" y="2080677"/>
                  <a:pt x="81280" y="2101088"/>
                  <a:pt x="85344" y="2121408"/>
                </a:cubicBezTo>
                <a:cubicBezTo>
                  <a:pt x="81280" y="2470912"/>
                  <a:pt x="84544" y="2820578"/>
                  <a:pt x="73152" y="3169920"/>
                </a:cubicBezTo>
                <a:cubicBezTo>
                  <a:pt x="72314" y="3195609"/>
                  <a:pt x="48768" y="3243072"/>
                  <a:pt x="48768" y="3243072"/>
                </a:cubicBezTo>
                <a:cubicBezTo>
                  <a:pt x="50102" y="3257745"/>
                  <a:pt x="50207" y="3372459"/>
                  <a:pt x="73152" y="3413760"/>
                </a:cubicBezTo>
                <a:lnTo>
                  <a:pt x="146304" y="3523488"/>
                </a:lnTo>
                <a:cubicBezTo>
                  <a:pt x="154432" y="3535680"/>
                  <a:pt x="166054" y="3546163"/>
                  <a:pt x="170688" y="3560064"/>
                </a:cubicBezTo>
                <a:cubicBezTo>
                  <a:pt x="174752" y="3572256"/>
                  <a:pt x="176639" y="3585406"/>
                  <a:pt x="182880" y="3596640"/>
                </a:cubicBezTo>
                <a:cubicBezTo>
                  <a:pt x="197112" y="3622258"/>
                  <a:pt x="222381" y="3641990"/>
                  <a:pt x="231648" y="3669792"/>
                </a:cubicBezTo>
                <a:lnTo>
                  <a:pt x="256032" y="3742944"/>
                </a:lnTo>
                <a:cubicBezTo>
                  <a:pt x="269253" y="3782606"/>
                  <a:pt x="261641" y="3784722"/>
                  <a:pt x="304800" y="3803904"/>
                </a:cubicBezTo>
                <a:cubicBezTo>
                  <a:pt x="328288" y="3814343"/>
                  <a:pt x="377952" y="3828288"/>
                  <a:pt x="377952" y="3828288"/>
                </a:cubicBezTo>
                <a:cubicBezTo>
                  <a:pt x="459232" y="3824224"/>
                  <a:pt x="540716" y="3823146"/>
                  <a:pt x="621792" y="3816096"/>
                </a:cubicBezTo>
                <a:cubicBezTo>
                  <a:pt x="634595" y="3814983"/>
                  <a:pt x="645823" y="3806692"/>
                  <a:pt x="658368" y="3803904"/>
                </a:cubicBezTo>
                <a:cubicBezTo>
                  <a:pt x="682500" y="3798541"/>
                  <a:pt x="707136" y="3795776"/>
                  <a:pt x="731520" y="3791712"/>
                </a:cubicBezTo>
                <a:cubicBezTo>
                  <a:pt x="856581" y="3795092"/>
                  <a:pt x="1669892" y="3824407"/>
                  <a:pt x="1743456" y="3791712"/>
                </a:cubicBezTo>
                <a:cubicBezTo>
                  <a:pt x="1814115" y="3760308"/>
                  <a:pt x="1736976" y="3637176"/>
                  <a:pt x="1731264" y="3560064"/>
                </a:cubicBezTo>
                <a:cubicBezTo>
                  <a:pt x="1728844" y="3527389"/>
                  <a:pt x="1722130" y="3495150"/>
                  <a:pt x="1719072" y="3462528"/>
                </a:cubicBezTo>
                <a:cubicBezTo>
                  <a:pt x="1709936" y="3365081"/>
                  <a:pt x="1694688" y="3169920"/>
                  <a:pt x="1694688" y="3169920"/>
                </a:cubicBezTo>
                <a:cubicBezTo>
                  <a:pt x="1698752" y="2893568"/>
                  <a:pt x="1697016" y="2617070"/>
                  <a:pt x="1706880" y="2340864"/>
                </a:cubicBezTo>
                <a:cubicBezTo>
                  <a:pt x="1709219" y="2275376"/>
                  <a:pt x="1725331" y="2211053"/>
                  <a:pt x="1731264" y="2145792"/>
                </a:cubicBezTo>
                <a:lnTo>
                  <a:pt x="1743456" y="2011680"/>
                </a:lnTo>
                <a:cubicBezTo>
                  <a:pt x="1739392" y="1755648"/>
                  <a:pt x="1711625" y="1498894"/>
                  <a:pt x="1731264" y="1243584"/>
                </a:cubicBezTo>
                <a:cubicBezTo>
                  <a:pt x="1733235" y="1217957"/>
                  <a:pt x="1780032" y="1227328"/>
                  <a:pt x="1804416" y="1219200"/>
                </a:cubicBezTo>
                <a:lnTo>
                  <a:pt x="1840992" y="1207008"/>
                </a:lnTo>
                <a:cubicBezTo>
                  <a:pt x="1853184" y="1202944"/>
                  <a:pt x="1864717" y="1194816"/>
                  <a:pt x="1877568" y="1194816"/>
                </a:cubicBezTo>
                <a:lnTo>
                  <a:pt x="1962912" y="1194816"/>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a:extLst>
              <a:ext uri="{FF2B5EF4-FFF2-40B4-BE49-F238E27FC236}">
                <a16:creationId xmlns:a16="http://schemas.microsoft.com/office/drawing/2014/main" id="{E340346B-D317-9B47-B7FB-2720A7FC5D13}"/>
              </a:ext>
            </a:extLst>
          </p:cNvPr>
          <p:cNvSpPr/>
          <p:nvPr/>
        </p:nvSpPr>
        <p:spPr>
          <a:xfrm>
            <a:off x="7167251" y="316992"/>
            <a:ext cx="2464668" cy="4072128"/>
          </a:xfrm>
          <a:custGeom>
            <a:avLst/>
            <a:gdLst>
              <a:gd name="connsiteX0" fmla="*/ 489325 w 2464668"/>
              <a:gd name="connsiteY0" fmla="*/ 0 h 4072128"/>
              <a:gd name="connsiteX1" fmla="*/ 550285 w 2464668"/>
              <a:gd name="connsiteY1" fmla="*/ 2133600 h 4072128"/>
              <a:gd name="connsiteX2" fmla="*/ 538093 w 2464668"/>
              <a:gd name="connsiteY2" fmla="*/ 2243328 h 4072128"/>
              <a:gd name="connsiteX3" fmla="*/ 513709 w 2464668"/>
              <a:gd name="connsiteY3" fmla="*/ 2389632 h 4072128"/>
              <a:gd name="connsiteX4" fmla="*/ 489325 w 2464668"/>
              <a:gd name="connsiteY4" fmla="*/ 2426208 h 4072128"/>
              <a:gd name="connsiteX5" fmla="*/ 477133 w 2464668"/>
              <a:gd name="connsiteY5" fmla="*/ 2548128 h 4072128"/>
              <a:gd name="connsiteX6" fmla="*/ 452749 w 2464668"/>
              <a:gd name="connsiteY6" fmla="*/ 3291840 h 4072128"/>
              <a:gd name="connsiteX7" fmla="*/ 416173 w 2464668"/>
              <a:gd name="connsiteY7" fmla="*/ 3304032 h 4072128"/>
              <a:gd name="connsiteX8" fmla="*/ 343021 w 2464668"/>
              <a:gd name="connsiteY8" fmla="*/ 3352800 h 4072128"/>
              <a:gd name="connsiteX9" fmla="*/ 282061 w 2464668"/>
              <a:gd name="connsiteY9" fmla="*/ 3401568 h 4072128"/>
              <a:gd name="connsiteX10" fmla="*/ 257677 w 2464668"/>
              <a:gd name="connsiteY10" fmla="*/ 3438144 h 4072128"/>
              <a:gd name="connsiteX11" fmla="*/ 184525 w 2464668"/>
              <a:gd name="connsiteY11" fmla="*/ 3486912 h 4072128"/>
              <a:gd name="connsiteX12" fmla="*/ 160141 w 2464668"/>
              <a:gd name="connsiteY12" fmla="*/ 3523488 h 4072128"/>
              <a:gd name="connsiteX13" fmla="*/ 123565 w 2464668"/>
              <a:gd name="connsiteY13" fmla="*/ 3547872 h 4072128"/>
              <a:gd name="connsiteX14" fmla="*/ 74797 w 2464668"/>
              <a:gd name="connsiteY14" fmla="*/ 3621024 h 4072128"/>
              <a:gd name="connsiteX15" fmla="*/ 50413 w 2464668"/>
              <a:gd name="connsiteY15" fmla="*/ 3657600 h 4072128"/>
              <a:gd name="connsiteX16" fmla="*/ 26029 w 2464668"/>
              <a:gd name="connsiteY16" fmla="*/ 3742944 h 4072128"/>
              <a:gd name="connsiteX17" fmla="*/ 13837 w 2464668"/>
              <a:gd name="connsiteY17" fmla="*/ 3889248 h 4072128"/>
              <a:gd name="connsiteX18" fmla="*/ 1645 w 2464668"/>
              <a:gd name="connsiteY18" fmla="*/ 3962400 h 4072128"/>
              <a:gd name="connsiteX19" fmla="*/ 38221 w 2464668"/>
              <a:gd name="connsiteY19" fmla="*/ 3974592 h 4072128"/>
              <a:gd name="connsiteX20" fmla="*/ 1281805 w 2464668"/>
              <a:gd name="connsiteY20" fmla="*/ 3974592 h 4072128"/>
              <a:gd name="connsiteX21" fmla="*/ 1379341 w 2464668"/>
              <a:gd name="connsiteY21" fmla="*/ 3986784 h 4072128"/>
              <a:gd name="connsiteX22" fmla="*/ 1489069 w 2464668"/>
              <a:gd name="connsiteY22" fmla="*/ 3998976 h 4072128"/>
              <a:gd name="connsiteX23" fmla="*/ 1610989 w 2464668"/>
              <a:gd name="connsiteY23" fmla="*/ 4023360 h 4072128"/>
              <a:gd name="connsiteX24" fmla="*/ 1757293 w 2464668"/>
              <a:gd name="connsiteY24" fmla="*/ 4047744 h 4072128"/>
              <a:gd name="connsiteX25" fmla="*/ 1952365 w 2464668"/>
              <a:gd name="connsiteY25" fmla="*/ 4072128 h 4072128"/>
              <a:gd name="connsiteX26" fmla="*/ 2232781 w 2464668"/>
              <a:gd name="connsiteY26" fmla="*/ 4047744 h 4072128"/>
              <a:gd name="connsiteX27" fmla="*/ 2305933 w 2464668"/>
              <a:gd name="connsiteY27" fmla="*/ 4023360 h 4072128"/>
              <a:gd name="connsiteX28" fmla="*/ 2379085 w 2464668"/>
              <a:gd name="connsiteY28" fmla="*/ 3974592 h 4072128"/>
              <a:gd name="connsiteX29" fmla="*/ 2452237 w 2464668"/>
              <a:gd name="connsiteY29" fmla="*/ 3950208 h 4072128"/>
              <a:gd name="connsiteX30" fmla="*/ 2427853 w 2464668"/>
              <a:gd name="connsiteY30" fmla="*/ 3316224 h 4072128"/>
              <a:gd name="connsiteX31" fmla="*/ 2403469 w 2464668"/>
              <a:gd name="connsiteY31" fmla="*/ 3121152 h 4072128"/>
              <a:gd name="connsiteX32" fmla="*/ 2391277 w 2464668"/>
              <a:gd name="connsiteY32" fmla="*/ 2926080 h 4072128"/>
              <a:gd name="connsiteX33" fmla="*/ 2415661 w 2464668"/>
              <a:gd name="connsiteY33" fmla="*/ 2206752 h 4072128"/>
              <a:gd name="connsiteX34" fmla="*/ 2427853 w 2464668"/>
              <a:gd name="connsiteY34" fmla="*/ 2036064 h 4072128"/>
              <a:gd name="connsiteX35" fmla="*/ 2452237 w 2464668"/>
              <a:gd name="connsiteY35" fmla="*/ 1755648 h 4072128"/>
              <a:gd name="connsiteX36" fmla="*/ 2452237 w 2464668"/>
              <a:gd name="connsiteY36" fmla="*/ 1426464 h 4072128"/>
              <a:gd name="connsiteX37" fmla="*/ 2427853 w 2464668"/>
              <a:gd name="connsiteY37" fmla="*/ 1353312 h 4072128"/>
              <a:gd name="connsiteX38" fmla="*/ 2415661 w 2464668"/>
              <a:gd name="connsiteY38" fmla="*/ 1316736 h 4072128"/>
              <a:gd name="connsiteX39" fmla="*/ 2391277 w 2464668"/>
              <a:gd name="connsiteY39" fmla="*/ 1207008 h 4072128"/>
              <a:gd name="connsiteX40" fmla="*/ 2281549 w 2464668"/>
              <a:gd name="connsiteY40" fmla="*/ 1231392 h 4072128"/>
              <a:gd name="connsiteX41" fmla="*/ 2244973 w 2464668"/>
              <a:gd name="connsiteY41" fmla="*/ 1243584 h 407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4668" h="4072128">
                <a:moveTo>
                  <a:pt x="489325" y="0"/>
                </a:moveTo>
                <a:cubicBezTo>
                  <a:pt x="557673" y="1298608"/>
                  <a:pt x="579613" y="1107114"/>
                  <a:pt x="550285" y="2133600"/>
                </a:cubicBezTo>
                <a:cubicBezTo>
                  <a:pt x="549234" y="2170386"/>
                  <a:pt x="542393" y="2206779"/>
                  <a:pt x="538093" y="2243328"/>
                </a:cubicBezTo>
                <a:cubicBezTo>
                  <a:pt x="535623" y="2264326"/>
                  <a:pt x="527813" y="2356723"/>
                  <a:pt x="513709" y="2389632"/>
                </a:cubicBezTo>
                <a:cubicBezTo>
                  <a:pt x="507937" y="2403100"/>
                  <a:pt x="497453" y="2414016"/>
                  <a:pt x="489325" y="2426208"/>
                </a:cubicBezTo>
                <a:cubicBezTo>
                  <a:pt x="485261" y="2466848"/>
                  <a:pt x="478857" y="2507322"/>
                  <a:pt x="477133" y="2548128"/>
                </a:cubicBezTo>
                <a:cubicBezTo>
                  <a:pt x="466662" y="2795944"/>
                  <a:pt x="688058" y="3213404"/>
                  <a:pt x="452749" y="3291840"/>
                </a:cubicBezTo>
                <a:cubicBezTo>
                  <a:pt x="440557" y="3295904"/>
                  <a:pt x="427407" y="3297791"/>
                  <a:pt x="416173" y="3304032"/>
                </a:cubicBezTo>
                <a:cubicBezTo>
                  <a:pt x="390555" y="3318264"/>
                  <a:pt x="343021" y="3352800"/>
                  <a:pt x="343021" y="3352800"/>
                </a:cubicBezTo>
                <a:cubicBezTo>
                  <a:pt x="273140" y="3457622"/>
                  <a:pt x="366189" y="3334265"/>
                  <a:pt x="282061" y="3401568"/>
                </a:cubicBezTo>
                <a:cubicBezTo>
                  <a:pt x="270619" y="3410722"/>
                  <a:pt x="268704" y="3428495"/>
                  <a:pt x="257677" y="3438144"/>
                </a:cubicBezTo>
                <a:cubicBezTo>
                  <a:pt x="235622" y="3457442"/>
                  <a:pt x="184525" y="3486912"/>
                  <a:pt x="184525" y="3486912"/>
                </a:cubicBezTo>
                <a:cubicBezTo>
                  <a:pt x="176397" y="3499104"/>
                  <a:pt x="170502" y="3513127"/>
                  <a:pt x="160141" y="3523488"/>
                </a:cubicBezTo>
                <a:cubicBezTo>
                  <a:pt x="149780" y="3533849"/>
                  <a:pt x="133214" y="3536845"/>
                  <a:pt x="123565" y="3547872"/>
                </a:cubicBezTo>
                <a:cubicBezTo>
                  <a:pt x="104267" y="3569927"/>
                  <a:pt x="91053" y="3596640"/>
                  <a:pt x="74797" y="3621024"/>
                </a:cubicBezTo>
                <a:cubicBezTo>
                  <a:pt x="66669" y="3633216"/>
                  <a:pt x="55047" y="3643699"/>
                  <a:pt x="50413" y="3657600"/>
                </a:cubicBezTo>
                <a:cubicBezTo>
                  <a:pt x="32922" y="3710072"/>
                  <a:pt x="41338" y="3681708"/>
                  <a:pt x="26029" y="3742944"/>
                </a:cubicBezTo>
                <a:cubicBezTo>
                  <a:pt x="21965" y="3791712"/>
                  <a:pt x="19241" y="3840610"/>
                  <a:pt x="13837" y="3889248"/>
                </a:cubicBezTo>
                <a:cubicBezTo>
                  <a:pt x="11107" y="3913817"/>
                  <a:pt x="-5146" y="3938631"/>
                  <a:pt x="1645" y="3962400"/>
                </a:cubicBezTo>
                <a:cubicBezTo>
                  <a:pt x="5176" y="3974757"/>
                  <a:pt x="26029" y="3970528"/>
                  <a:pt x="38221" y="3974592"/>
                </a:cubicBezTo>
                <a:cubicBezTo>
                  <a:pt x="620092" y="3955822"/>
                  <a:pt x="483596" y="3954384"/>
                  <a:pt x="1281805" y="3974592"/>
                </a:cubicBezTo>
                <a:cubicBezTo>
                  <a:pt x="1314560" y="3975421"/>
                  <a:pt x="1346800" y="3982956"/>
                  <a:pt x="1379341" y="3986784"/>
                </a:cubicBezTo>
                <a:lnTo>
                  <a:pt x="1489069" y="3998976"/>
                </a:lnTo>
                <a:cubicBezTo>
                  <a:pt x="1575328" y="4020541"/>
                  <a:pt x="1501380" y="4003431"/>
                  <a:pt x="1610989" y="4023360"/>
                </a:cubicBezTo>
                <a:cubicBezTo>
                  <a:pt x="1713214" y="4041946"/>
                  <a:pt x="1633287" y="4031569"/>
                  <a:pt x="1757293" y="4047744"/>
                </a:cubicBezTo>
                <a:lnTo>
                  <a:pt x="1952365" y="4072128"/>
                </a:lnTo>
                <a:cubicBezTo>
                  <a:pt x="2035275" y="4067522"/>
                  <a:pt x="2144452" y="4071834"/>
                  <a:pt x="2232781" y="4047744"/>
                </a:cubicBezTo>
                <a:cubicBezTo>
                  <a:pt x="2257578" y="4040981"/>
                  <a:pt x="2284547" y="4037617"/>
                  <a:pt x="2305933" y="4023360"/>
                </a:cubicBezTo>
                <a:cubicBezTo>
                  <a:pt x="2330317" y="4007104"/>
                  <a:pt x="2351283" y="3983859"/>
                  <a:pt x="2379085" y="3974592"/>
                </a:cubicBezTo>
                <a:lnTo>
                  <a:pt x="2452237" y="3950208"/>
                </a:lnTo>
                <a:cubicBezTo>
                  <a:pt x="2412361" y="3671079"/>
                  <a:pt x="2452231" y="3974425"/>
                  <a:pt x="2427853" y="3316224"/>
                </a:cubicBezTo>
                <a:cubicBezTo>
                  <a:pt x="2426316" y="3274737"/>
                  <a:pt x="2410067" y="3167337"/>
                  <a:pt x="2403469" y="3121152"/>
                </a:cubicBezTo>
                <a:cubicBezTo>
                  <a:pt x="2399405" y="3056128"/>
                  <a:pt x="2391277" y="2991231"/>
                  <a:pt x="2391277" y="2926080"/>
                </a:cubicBezTo>
                <a:cubicBezTo>
                  <a:pt x="2391277" y="2131927"/>
                  <a:pt x="2386321" y="2558832"/>
                  <a:pt x="2415661" y="2206752"/>
                </a:cubicBezTo>
                <a:cubicBezTo>
                  <a:pt x="2420398" y="2149908"/>
                  <a:pt x="2424295" y="2092994"/>
                  <a:pt x="2427853" y="2036064"/>
                </a:cubicBezTo>
                <a:cubicBezTo>
                  <a:pt x="2443620" y="1783789"/>
                  <a:pt x="2424990" y="1891881"/>
                  <a:pt x="2452237" y="1755648"/>
                </a:cubicBezTo>
                <a:cubicBezTo>
                  <a:pt x="2462357" y="1613967"/>
                  <a:pt x="2474236" y="1565788"/>
                  <a:pt x="2452237" y="1426464"/>
                </a:cubicBezTo>
                <a:cubicBezTo>
                  <a:pt x="2448228" y="1401076"/>
                  <a:pt x="2435981" y="1377696"/>
                  <a:pt x="2427853" y="1353312"/>
                </a:cubicBezTo>
                <a:cubicBezTo>
                  <a:pt x="2423789" y="1341120"/>
                  <a:pt x="2417774" y="1329413"/>
                  <a:pt x="2415661" y="1316736"/>
                </a:cubicBezTo>
                <a:cubicBezTo>
                  <a:pt x="2401356" y="1230907"/>
                  <a:pt x="2411286" y="1267036"/>
                  <a:pt x="2391277" y="1207008"/>
                </a:cubicBezTo>
                <a:cubicBezTo>
                  <a:pt x="2308939" y="1234454"/>
                  <a:pt x="2410292" y="1202782"/>
                  <a:pt x="2281549" y="1231392"/>
                </a:cubicBezTo>
                <a:cubicBezTo>
                  <a:pt x="2269004" y="1234180"/>
                  <a:pt x="2244973" y="1243584"/>
                  <a:pt x="2244973" y="124358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23023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Img15a (2 of 2)</a:t>
            </a:r>
          </a:p>
        </p:txBody>
      </p:sp>
      <p:pic>
        <p:nvPicPr>
          <p:cNvPr id="3" name="Picture 2">
            <a:extLst>
              <a:ext uri="{FF2B5EF4-FFF2-40B4-BE49-F238E27FC236}">
                <a16:creationId xmlns:a16="http://schemas.microsoft.com/office/drawing/2014/main" id="{9BBF7F5A-1FF0-B542-A1C4-C9CD5F550582}"/>
              </a:ext>
            </a:extLst>
          </p:cNvPr>
          <p:cNvPicPr>
            <a:picLocks noChangeAspect="1"/>
          </p:cNvPicPr>
          <p:nvPr/>
        </p:nvPicPr>
        <p:blipFill>
          <a:blip r:embed="rId4"/>
          <a:stretch>
            <a:fillRect/>
          </a:stretch>
        </p:blipFill>
        <p:spPr>
          <a:xfrm>
            <a:off x="5803008" y="0"/>
            <a:ext cx="4081437" cy="4552695"/>
          </a:xfrm>
          <a:prstGeom prst="rect">
            <a:avLst/>
          </a:prstGeom>
        </p:spPr>
      </p:pic>
      <p:sp>
        <p:nvSpPr>
          <p:cNvPr id="6" name="Rectangle 5">
            <a:extLst>
              <a:ext uri="{FF2B5EF4-FFF2-40B4-BE49-F238E27FC236}">
                <a16:creationId xmlns:a16="http://schemas.microsoft.com/office/drawing/2014/main" id="{69D26424-595E-7F49-9FDE-E18585160053}"/>
              </a:ext>
            </a:extLst>
          </p:cNvPr>
          <p:cNvSpPr/>
          <p:nvPr/>
        </p:nvSpPr>
        <p:spPr>
          <a:xfrm>
            <a:off x="6254496" y="4552695"/>
            <a:ext cx="1475232" cy="414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a:t>
            </a:r>
          </a:p>
        </p:txBody>
      </p:sp>
      <p:sp>
        <p:nvSpPr>
          <p:cNvPr id="7" name="Rectangle 6">
            <a:extLst>
              <a:ext uri="{FF2B5EF4-FFF2-40B4-BE49-F238E27FC236}">
                <a16:creationId xmlns:a16="http://schemas.microsoft.com/office/drawing/2014/main" id="{D6F49D44-BB0D-7947-A1CC-A271D6FA78F9}"/>
              </a:ext>
            </a:extLst>
          </p:cNvPr>
          <p:cNvSpPr/>
          <p:nvPr/>
        </p:nvSpPr>
        <p:spPr>
          <a:xfrm>
            <a:off x="8148527" y="4552695"/>
            <a:ext cx="1475232" cy="414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Delta</a:t>
            </a:r>
          </a:p>
        </p:txBody>
      </p:sp>
      <p:sp>
        <p:nvSpPr>
          <p:cNvPr id="8" name="Freeform 7">
            <a:extLst>
              <a:ext uri="{FF2B5EF4-FFF2-40B4-BE49-F238E27FC236}">
                <a16:creationId xmlns:a16="http://schemas.microsoft.com/office/drawing/2014/main" id="{93AE658D-AEBA-984D-AFE7-15EB1AA1C64D}"/>
              </a:ext>
            </a:extLst>
          </p:cNvPr>
          <p:cNvSpPr/>
          <p:nvPr/>
        </p:nvSpPr>
        <p:spPr>
          <a:xfrm>
            <a:off x="7205472" y="329184"/>
            <a:ext cx="2487172" cy="4059936"/>
          </a:xfrm>
          <a:custGeom>
            <a:avLst/>
            <a:gdLst>
              <a:gd name="connsiteX0" fmla="*/ 36576 w 2487172"/>
              <a:gd name="connsiteY0" fmla="*/ 0 h 4059936"/>
              <a:gd name="connsiteX1" fmla="*/ 24384 w 2487172"/>
              <a:gd name="connsiteY1" fmla="*/ 1182624 h 4059936"/>
              <a:gd name="connsiteX2" fmla="*/ 0 w 2487172"/>
              <a:gd name="connsiteY2" fmla="*/ 1560576 h 4059936"/>
              <a:gd name="connsiteX3" fmla="*/ 12192 w 2487172"/>
              <a:gd name="connsiteY3" fmla="*/ 3145536 h 4059936"/>
              <a:gd name="connsiteX4" fmla="*/ 109728 w 2487172"/>
              <a:gd name="connsiteY4" fmla="*/ 3230880 h 4059936"/>
              <a:gd name="connsiteX5" fmla="*/ 146304 w 2487172"/>
              <a:gd name="connsiteY5" fmla="*/ 3255264 h 4059936"/>
              <a:gd name="connsiteX6" fmla="*/ 170688 w 2487172"/>
              <a:gd name="connsiteY6" fmla="*/ 3291840 h 4059936"/>
              <a:gd name="connsiteX7" fmla="*/ 146304 w 2487172"/>
              <a:gd name="connsiteY7" fmla="*/ 3462528 h 4059936"/>
              <a:gd name="connsiteX8" fmla="*/ 134112 w 2487172"/>
              <a:gd name="connsiteY8" fmla="*/ 3499104 h 4059936"/>
              <a:gd name="connsiteX9" fmla="*/ 85344 w 2487172"/>
              <a:gd name="connsiteY9" fmla="*/ 3572256 h 4059936"/>
              <a:gd name="connsiteX10" fmla="*/ 36576 w 2487172"/>
              <a:gd name="connsiteY10" fmla="*/ 3572256 h 4059936"/>
              <a:gd name="connsiteX11" fmla="*/ 60960 w 2487172"/>
              <a:gd name="connsiteY11" fmla="*/ 3840480 h 4059936"/>
              <a:gd name="connsiteX12" fmla="*/ 73152 w 2487172"/>
              <a:gd name="connsiteY12" fmla="*/ 4023360 h 4059936"/>
              <a:gd name="connsiteX13" fmla="*/ 353568 w 2487172"/>
              <a:gd name="connsiteY13" fmla="*/ 4035552 h 4059936"/>
              <a:gd name="connsiteX14" fmla="*/ 426720 w 2487172"/>
              <a:gd name="connsiteY14" fmla="*/ 4047744 h 4059936"/>
              <a:gd name="connsiteX15" fmla="*/ 585216 w 2487172"/>
              <a:gd name="connsiteY15" fmla="*/ 4059936 h 4059936"/>
              <a:gd name="connsiteX16" fmla="*/ 1499616 w 2487172"/>
              <a:gd name="connsiteY16" fmla="*/ 4047744 h 4059936"/>
              <a:gd name="connsiteX17" fmla="*/ 1621536 w 2487172"/>
              <a:gd name="connsiteY17" fmla="*/ 4035552 h 4059936"/>
              <a:gd name="connsiteX18" fmla="*/ 1792224 w 2487172"/>
              <a:gd name="connsiteY18" fmla="*/ 4023360 h 4059936"/>
              <a:gd name="connsiteX19" fmla="*/ 1950720 w 2487172"/>
              <a:gd name="connsiteY19" fmla="*/ 3986784 h 4059936"/>
              <a:gd name="connsiteX20" fmla="*/ 2206752 w 2487172"/>
              <a:gd name="connsiteY20" fmla="*/ 3938016 h 4059936"/>
              <a:gd name="connsiteX21" fmla="*/ 2243328 w 2487172"/>
              <a:gd name="connsiteY21" fmla="*/ 3925824 h 4059936"/>
              <a:gd name="connsiteX22" fmla="*/ 2474976 w 2487172"/>
              <a:gd name="connsiteY22" fmla="*/ 3938016 h 4059936"/>
              <a:gd name="connsiteX23" fmla="*/ 2487168 w 2487172"/>
              <a:gd name="connsiteY23" fmla="*/ 3901440 h 4059936"/>
              <a:gd name="connsiteX24" fmla="*/ 2450592 w 2487172"/>
              <a:gd name="connsiteY24" fmla="*/ 2718816 h 4059936"/>
              <a:gd name="connsiteX25" fmla="*/ 2414016 w 2487172"/>
              <a:gd name="connsiteY25" fmla="*/ 2304288 h 4059936"/>
              <a:gd name="connsiteX26" fmla="*/ 2401824 w 2487172"/>
              <a:gd name="connsiteY26" fmla="*/ 2206752 h 4059936"/>
              <a:gd name="connsiteX27" fmla="*/ 2389632 w 2487172"/>
              <a:gd name="connsiteY27" fmla="*/ 2170176 h 4059936"/>
              <a:gd name="connsiteX28" fmla="*/ 2353056 w 2487172"/>
              <a:gd name="connsiteY28" fmla="*/ 2157984 h 4059936"/>
              <a:gd name="connsiteX29" fmla="*/ 2170176 w 2487172"/>
              <a:gd name="connsiteY29" fmla="*/ 2170176 h 4059936"/>
              <a:gd name="connsiteX30" fmla="*/ 2097024 w 2487172"/>
              <a:gd name="connsiteY30" fmla="*/ 2182368 h 4059936"/>
              <a:gd name="connsiteX31" fmla="*/ 1987296 w 2487172"/>
              <a:gd name="connsiteY31" fmla="*/ 2194560 h 4059936"/>
              <a:gd name="connsiteX32" fmla="*/ 1865376 w 2487172"/>
              <a:gd name="connsiteY32" fmla="*/ 2218944 h 4059936"/>
              <a:gd name="connsiteX33" fmla="*/ 1804416 w 2487172"/>
              <a:gd name="connsiteY33" fmla="*/ 2231136 h 4059936"/>
              <a:gd name="connsiteX34" fmla="*/ 1487424 w 2487172"/>
              <a:gd name="connsiteY34" fmla="*/ 2243328 h 4059936"/>
              <a:gd name="connsiteX35" fmla="*/ 1219200 w 2487172"/>
              <a:gd name="connsiteY35" fmla="*/ 2218944 h 4059936"/>
              <a:gd name="connsiteX36" fmla="*/ 1182624 w 2487172"/>
              <a:gd name="connsiteY36" fmla="*/ 2206752 h 4059936"/>
              <a:gd name="connsiteX37" fmla="*/ 1158240 w 2487172"/>
              <a:gd name="connsiteY37" fmla="*/ 2170176 h 4059936"/>
              <a:gd name="connsiteX38" fmla="*/ 1182624 w 2487172"/>
              <a:gd name="connsiteY38" fmla="*/ 2084832 h 4059936"/>
              <a:gd name="connsiteX39" fmla="*/ 1170432 w 2487172"/>
              <a:gd name="connsiteY39" fmla="*/ 2023872 h 4059936"/>
              <a:gd name="connsiteX40" fmla="*/ 1158240 w 2487172"/>
              <a:gd name="connsiteY40" fmla="*/ 1975104 h 4059936"/>
              <a:gd name="connsiteX41" fmla="*/ 1133856 w 2487172"/>
              <a:gd name="connsiteY41" fmla="*/ 1840992 h 4059936"/>
              <a:gd name="connsiteX42" fmla="*/ 1121664 w 2487172"/>
              <a:gd name="connsiteY42" fmla="*/ 1426464 h 4059936"/>
              <a:gd name="connsiteX43" fmla="*/ 1109472 w 2487172"/>
              <a:gd name="connsiteY43" fmla="*/ 1389888 h 4059936"/>
              <a:gd name="connsiteX44" fmla="*/ 1072896 w 2487172"/>
              <a:gd name="connsiteY44" fmla="*/ 1365504 h 4059936"/>
              <a:gd name="connsiteX45" fmla="*/ 938784 w 2487172"/>
              <a:gd name="connsiteY45" fmla="*/ 1377696 h 4059936"/>
              <a:gd name="connsiteX46" fmla="*/ 853440 w 2487172"/>
              <a:gd name="connsiteY46" fmla="*/ 1402080 h 4059936"/>
              <a:gd name="connsiteX47" fmla="*/ 792480 w 2487172"/>
              <a:gd name="connsiteY47" fmla="*/ 1414272 h 4059936"/>
              <a:gd name="connsiteX48" fmla="*/ 780288 w 2487172"/>
              <a:gd name="connsiteY48" fmla="*/ 2084832 h 4059936"/>
              <a:gd name="connsiteX49" fmla="*/ 768096 w 2487172"/>
              <a:gd name="connsiteY49" fmla="*/ 2121408 h 4059936"/>
              <a:gd name="connsiteX50" fmla="*/ 682752 w 2487172"/>
              <a:gd name="connsiteY50" fmla="*/ 2133600 h 4059936"/>
              <a:gd name="connsiteX51" fmla="*/ 609600 w 2487172"/>
              <a:gd name="connsiteY51" fmla="*/ 2145792 h 4059936"/>
              <a:gd name="connsiteX52" fmla="*/ 487680 w 2487172"/>
              <a:gd name="connsiteY52" fmla="*/ 2157984 h 4059936"/>
              <a:gd name="connsiteX53" fmla="*/ 0 w 2487172"/>
              <a:gd name="connsiteY53" fmla="*/ 2182368 h 40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87172" h="4059936">
                <a:moveTo>
                  <a:pt x="36576" y="0"/>
                </a:moveTo>
                <a:cubicBezTo>
                  <a:pt x="32512" y="394208"/>
                  <a:pt x="30402" y="788441"/>
                  <a:pt x="24384" y="1182624"/>
                </a:cubicBezTo>
                <a:cubicBezTo>
                  <a:pt x="17594" y="1627339"/>
                  <a:pt x="55369" y="1726682"/>
                  <a:pt x="0" y="1560576"/>
                </a:cubicBezTo>
                <a:cubicBezTo>
                  <a:pt x="4064" y="2088896"/>
                  <a:pt x="278" y="2617335"/>
                  <a:pt x="12192" y="3145536"/>
                </a:cubicBezTo>
                <a:cubicBezTo>
                  <a:pt x="12968" y="3179920"/>
                  <a:pt x="104113" y="3227137"/>
                  <a:pt x="109728" y="3230880"/>
                </a:cubicBezTo>
                <a:lnTo>
                  <a:pt x="146304" y="3255264"/>
                </a:lnTo>
                <a:cubicBezTo>
                  <a:pt x="154432" y="3267456"/>
                  <a:pt x="169564" y="3277230"/>
                  <a:pt x="170688" y="3291840"/>
                </a:cubicBezTo>
                <a:cubicBezTo>
                  <a:pt x="174516" y="3341598"/>
                  <a:pt x="161146" y="3410583"/>
                  <a:pt x="146304" y="3462528"/>
                </a:cubicBezTo>
                <a:cubicBezTo>
                  <a:pt x="142773" y="3474885"/>
                  <a:pt x="140353" y="3487870"/>
                  <a:pt x="134112" y="3499104"/>
                </a:cubicBezTo>
                <a:cubicBezTo>
                  <a:pt x="119880" y="3524722"/>
                  <a:pt x="85344" y="3572256"/>
                  <a:pt x="85344" y="3572256"/>
                </a:cubicBezTo>
                <a:cubicBezTo>
                  <a:pt x="80342" y="3564753"/>
                  <a:pt x="41578" y="3482223"/>
                  <a:pt x="36576" y="3572256"/>
                </a:cubicBezTo>
                <a:cubicBezTo>
                  <a:pt x="32063" y="3653492"/>
                  <a:pt x="48884" y="3755951"/>
                  <a:pt x="60960" y="3840480"/>
                </a:cubicBezTo>
                <a:cubicBezTo>
                  <a:pt x="65024" y="3901440"/>
                  <a:pt x="22318" y="3989470"/>
                  <a:pt x="73152" y="4023360"/>
                </a:cubicBezTo>
                <a:cubicBezTo>
                  <a:pt x="150999" y="4075258"/>
                  <a:pt x="260229" y="4029115"/>
                  <a:pt x="353568" y="4035552"/>
                </a:cubicBezTo>
                <a:cubicBezTo>
                  <a:pt x="378230" y="4037253"/>
                  <a:pt x="402135" y="4045156"/>
                  <a:pt x="426720" y="4047744"/>
                </a:cubicBezTo>
                <a:cubicBezTo>
                  <a:pt x="479417" y="4053291"/>
                  <a:pt x="532384" y="4055872"/>
                  <a:pt x="585216" y="4059936"/>
                </a:cubicBezTo>
                <a:lnTo>
                  <a:pt x="1499616" y="4047744"/>
                </a:lnTo>
                <a:cubicBezTo>
                  <a:pt x="1540447" y="4046783"/>
                  <a:pt x="1580834" y="4038944"/>
                  <a:pt x="1621536" y="4035552"/>
                </a:cubicBezTo>
                <a:cubicBezTo>
                  <a:pt x="1678380" y="4030815"/>
                  <a:pt x="1735328" y="4027424"/>
                  <a:pt x="1792224" y="4023360"/>
                </a:cubicBezTo>
                <a:cubicBezTo>
                  <a:pt x="1861310" y="4006088"/>
                  <a:pt x="1886921" y="3998043"/>
                  <a:pt x="1950720" y="3986784"/>
                </a:cubicBezTo>
                <a:cubicBezTo>
                  <a:pt x="2035568" y="3971811"/>
                  <a:pt x="2123440" y="3961819"/>
                  <a:pt x="2206752" y="3938016"/>
                </a:cubicBezTo>
                <a:cubicBezTo>
                  <a:pt x="2219109" y="3934485"/>
                  <a:pt x="2231136" y="3929888"/>
                  <a:pt x="2243328" y="3925824"/>
                </a:cubicBezTo>
                <a:cubicBezTo>
                  <a:pt x="2320544" y="3929888"/>
                  <a:pt x="2398037" y="3945710"/>
                  <a:pt x="2474976" y="3938016"/>
                </a:cubicBezTo>
                <a:cubicBezTo>
                  <a:pt x="2487764" y="3936737"/>
                  <a:pt x="2487168" y="3914291"/>
                  <a:pt x="2487168" y="3901440"/>
                </a:cubicBezTo>
                <a:cubicBezTo>
                  <a:pt x="2487168" y="2873995"/>
                  <a:pt x="2483331" y="3439074"/>
                  <a:pt x="2450592" y="2718816"/>
                </a:cubicBezTo>
                <a:cubicBezTo>
                  <a:pt x="2426044" y="2178760"/>
                  <a:pt x="2458699" y="2661753"/>
                  <a:pt x="2414016" y="2304288"/>
                </a:cubicBezTo>
                <a:cubicBezTo>
                  <a:pt x="2409952" y="2271776"/>
                  <a:pt x="2407685" y="2238989"/>
                  <a:pt x="2401824" y="2206752"/>
                </a:cubicBezTo>
                <a:cubicBezTo>
                  <a:pt x="2399525" y="2194108"/>
                  <a:pt x="2398719" y="2179263"/>
                  <a:pt x="2389632" y="2170176"/>
                </a:cubicBezTo>
                <a:cubicBezTo>
                  <a:pt x="2380545" y="2161089"/>
                  <a:pt x="2365248" y="2162048"/>
                  <a:pt x="2353056" y="2157984"/>
                </a:cubicBezTo>
                <a:cubicBezTo>
                  <a:pt x="2292096" y="2162048"/>
                  <a:pt x="2230996" y="2164384"/>
                  <a:pt x="2170176" y="2170176"/>
                </a:cubicBezTo>
                <a:cubicBezTo>
                  <a:pt x="2145567" y="2172520"/>
                  <a:pt x="2121527" y="2179101"/>
                  <a:pt x="2097024" y="2182368"/>
                </a:cubicBezTo>
                <a:cubicBezTo>
                  <a:pt x="2060546" y="2187232"/>
                  <a:pt x="2023872" y="2190496"/>
                  <a:pt x="1987296" y="2194560"/>
                </a:cubicBezTo>
                <a:cubicBezTo>
                  <a:pt x="1901037" y="2216125"/>
                  <a:pt x="1974985" y="2199015"/>
                  <a:pt x="1865376" y="2218944"/>
                </a:cubicBezTo>
                <a:cubicBezTo>
                  <a:pt x="1844988" y="2222651"/>
                  <a:pt x="1825095" y="2229802"/>
                  <a:pt x="1804416" y="2231136"/>
                </a:cubicBezTo>
                <a:cubicBezTo>
                  <a:pt x="1698893" y="2237944"/>
                  <a:pt x="1593088" y="2239264"/>
                  <a:pt x="1487424" y="2243328"/>
                </a:cubicBezTo>
                <a:cubicBezTo>
                  <a:pt x="1371997" y="2236538"/>
                  <a:pt x="1314331" y="2242727"/>
                  <a:pt x="1219200" y="2218944"/>
                </a:cubicBezTo>
                <a:cubicBezTo>
                  <a:pt x="1206732" y="2215827"/>
                  <a:pt x="1194816" y="2210816"/>
                  <a:pt x="1182624" y="2206752"/>
                </a:cubicBezTo>
                <a:cubicBezTo>
                  <a:pt x="1174496" y="2194560"/>
                  <a:pt x="1160312" y="2184682"/>
                  <a:pt x="1158240" y="2170176"/>
                </a:cubicBezTo>
                <a:cubicBezTo>
                  <a:pt x="1156709" y="2159460"/>
                  <a:pt x="1178049" y="2098558"/>
                  <a:pt x="1182624" y="2084832"/>
                </a:cubicBezTo>
                <a:cubicBezTo>
                  <a:pt x="1178560" y="2064512"/>
                  <a:pt x="1174927" y="2044101"/>
                  <a:pt x="1170432" y="2023872"/>
                </a:cubicBezTo>
                <a:cubicBezTo>
                  <a:pt x="1166797" y="2007515"/>
                  <a:pt x="1161237" y="1991590"/>
                  <a:pt x="1158240" y="1975104"/>
                </a:cubicBezTo>
                <a:cubicBezTo>
                  <a:pt x="1129117" y="1814925"/>
                  <a:pt x="1161509" y="1951602"/>
                  <a:pt x="1133856" y="1840992"/>
                </a:cubicBezTo>
                <a:cubicBezTo>
                  <a:pt x="1129792" y="1702816"/>
                  <a:pt x="1129125" y="1564498"/>
                  <a:pt x="1121664" y="1426464"/>
                </a:cubicBezTo>
                <a:cubicBezTo>
                  <a:pt x="1120970" y="1413631"/>
                  <a:pt x="1117500" y="1399923"/>
                  <a:pt x="1109472" y="1389888"/>
                </a:cubicBezTo>
                <a:cubicBezTo>
                  <a:pt x="1100318" y="1378446"/>
                  <a:pt x="1085088" y="1373632"/>
                  <a:pt x="1072896" y="1365504"/>
                </a:cubicBezTo>
                <a:cubicBezTo>
                  <a:pt x="1028192" y="1369568"/>
                  <a:pt x="983279" y="1371763"/>
                  <a:pt x="938784" y="1377696"/>
                </a:cubicBezTo>
                <a:cubicBezTo>
                  <a:pt x="889916" y="1384212"/>
                  <a:pt x="896427" y="1391333"/>
                  <a:pt x="853440" y="1402080"/>
                </a:cubicBezTo>
                <a:cubicBezTo>
                  <a:pt x="833336" y="1407106"/>
                  <a:pt x="812800" y="1410208"/>
                  <a:pt x="792480" y="1414272"/>
                </a:cubicBezTo>
                <a:cubicBezTo>
                  <a:pt x="788416" y="1637792"/>
                  <a:pt x="787992" y="1861408"/>
                  <a:pt x="780288" y="2084832"/>
                </a:cubicBezTo>
                <a:cubicBezTo>
                  <a:pt x="779845" y="2097676"/>
                  <a:pt x="779591" y="2115661"/>
                  <a:pt x="768096" y="2121408"/>
                </a:cubicBezTo>
                <a:cubicBezTo>
                  <a:pt x="742393" y="2134259"/>
                  <a:pt x="711155" y="2129230"/>
                  <a:pt x="682752" y="2133600"/>
                </a:cubicBezTo>
                <a:cubicBezTo>
                  <a:pt x="658319" y="2137359"/>
                  <a:pt x="634129" y="2142726"/>
                  <a:pt x="609600" y="2145792"/>
                </a:cubicBezTo>
                <a:cubicBezTo>
                  <a:pt x="569073" y="2150858"/>
                  <a:pt x="528432" y="2155267"/>
                  <a:pt x="487680" y="2157984"/>
                </a:cubicBezTo>
                <a:cubicBezTo>
                  <a:pt x="104531" y="2183527"/>
                  <a:pt x="194324" y="2182368"/>
                  <a:pt x="0" y="2182368"/>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B5263421-0AFC-D942-9D65-2DCA0DAD049D}"/>
              </a:ext>
            </a:extLst>
          </p:cNvPr>
          <p:cNvSpPr/>
          <p:nvPr/>
        </p:nvSpPr>
        <p:spPr>
          <a:xfrm>
            <a:off x="7382307" y="316992"/>
            <a:ext cx="2066493" cy="4023360"/>
          </a:xfrm>
          <a:custGeom>
            <a:avLst/>
            <a:gdLst>
              <a:gd name="connsiteX0" fmla="*/ 91389 w 2066493"/>
              <a:gd name="connsiteY0" fmla="*/ 0 h 4023360"/>
              <a:gd name="connsiteX1" fmla="*/ 140157 w 2066493"/>
              <a:gd name="connsiteY1" fmla="*/ 755904 h 4023360"/>
              <a:gd name="connsiteX2" fmla="*/ 127965 w 2066493"/>
              <a:gd name="connsiteY2" fmla="*/ 853440 h 4023360"/>
              <a:gd name="connsiteX3" fmla="*/ 103581 w 2066493"/>
              <a:gd name="connsiteY3" fmla="*/ 1048512 h 4023360"/>
              <a:gd name="connsiteX4" fmla="*/ 91389 w 2066493"/>
              <a:gd name="connsiteY4" fmla="*/ 1194816 h 4023360"/>
              <a:gd name="connsiteX5" fmla="*/ 79197 w 2066493"/>
              <a:gd name="connsiteY5" fmla="*/ 1511808 h 4023360"/>
              <a:gd name="connsiteX6" fmla="*/ 67005 w 2066493"/>
              <a:gd name="connsiteY6" fmla="*/ 1767840 h 4023360"/>
              <a:gd name="connsiteX7" fmla="*/ 54813 w 2066493"/>
              <a:gd name="connsiteY7" fmla="*/ 2694432 h 4023360"/>
              <a:gd name="connsiteX8" fmla="*/ 67005 w 2066493"/>
              <a:gd name="connsiteY8" fmla="*/ 2755392 h 4023360"/>
              <a:gd name="connsiteX9" fmla="*/ 79197 w 2066493"/>
              <a:gd name="connsiteY9" fmla="*/ 2852928 h 4023360"/>
              <a:gd name="connsiteX10" fmla="*/ 103581 w 2066493"/>
              <a:gd name="connsiteY10" fmla="*/ 3621024 h 4023360"/>
              <a:gd name="connsiteX11" fmla="*/ 152349 w 2066493"/>
              <a:gd name="connsiteY11" fmla="*/ 4011168 h 4023360"/>
              <a:gd name="connsiteX12" fmla="*/ 262077 w 2066493"/>
              <a:gd name="connsiteY12" fmla="*/ 4023360 h 4023360"/>
              <a:gd name="connsiteX13" fmla="*/ 554685 w 2066493"/>
              <a:gd name="connsiteY13" fmla="*/ 4011168 h 4023360"/>
              <a:gd name="connsiteX14" fmla="*/ 615645 w 2066493"/>
              <a:gd name="connsiteY14" fmla="*/ 3998976 h 4023360"/>
              <a:gd name="connsiteX15" fmla="*/ 688797 w 2066493"/>
              <a:gd name="connsiteY15" fmla="*/ 3986784 h 4023360"/>
              <a:gd name="connsiteX16" fmla="*/ 737565 w 2066493"/>
              <a:gd name="connsiteY16" fmla="*/ 3974592 h 4023360"/>
              <a:gd name="connsiteX17" fmla="*/ 822909 w 2066493"/>
              <a:gd name="connsiteY17" fmla="*/ 3962400 h 4023360"/>
              <a:gd name="connsiteX18" fmla="*/ 871677 w 2066493"/>
              <a:gd name="connsiteY18" fmla="*/ 3950208 h 4023360"/>
              <a:gd name="connsiteX19" fmla="*/ 1042365 w 2066493"/>
              <a:gd name="connsiteY19" fmla="*/ 3925824 h 4023360"/>
              <a:gd name="connsiteX20" fmla="*/ 2042109 w 2066493"/>
              <a:gd name="connsiteY20" fmla="*/ 3901440 h 4023360"/>
              <a:gd name="connsiteX21" fmla="*/ 2066493 w 2066493"/>
              <a:gd name="connsiteY21" fmla="*/ 2255520 h 4023360"/>
              <a:gd name="connsiteX22" fmla="*/ 2054301 w 2066493"/>
              <a:gd name="connsiteY22" fmla="*/ 2157984 h 4023360"/>
              <a:gd name="connsiteX23" fmla="*/ 2042109 w 2066493"/>
              <a:gd name="connsiteY23" fmla="*/ 2121408 h 4023360"/>
              <a:gd name="connsiteX24" fmla="*/ 2005533 w 2066493"/>
              <a:gd name="connsiteY24" fmla="*/ 2097024 h 4023360"/>
              <a:gd name="connsiteX25" fmla="*/ 1859229 w 2066493"/>
              <a:gd name="connsiteY25" fmla="*/ 2109216 h 4023360"/>
              <a:gd name="connsiteX26" fmla="*/ 1798269 w 2066493"/>
              <a:gd name="connsiteY26" fmla="*/ 2121408 h 4023360"/>
              <a:gd name="connsiteX27" fmla="*/ 1700733 w 2066493"/>
              <a:gd name="connsiteY27" fmla="*/ 2133600 h 4023360"/>
              <a:gd name="connsiteX28" fmla="*/ 1383741 w 2066493"/>
              <a:gd name="connsiteY28" fmla="*/ 2121408 h 4023360"/>
              <a:gd name="connsiteX29" fmla="*/ 1298397 w 2066493"/>
              <a:gd name="connsiteY29" fmla="*/ 2097024 h 4023360"/>
              <a:gd name="connsiteX30" fmla="*/ 1213053 w 2066493"/>
              <a:gd name="connsiteY30" fmla="*/ 2072640 h 4023360"/>
              <a:gd name="connsiteX31" fmla="*/ 1225245 w 2066493"/>
              <a:gd name="connsiteY31" fmla="*/ 2036064 h 4023360"/>
              <a:gd name="connsiteX32" fmla="*/ 1200861 w 2066493"/>
              <a:gd name="connsiteY32" fmla="*/ 1901952 h 4023360"/>
              <a:gd name="connsiteX33" fmla="*/ 1188669 w 2066493"/>
              <a:gd name="connsiteY33" fmla="*/ 1792224 h 4023360"/>
              <a:gd name="connsiteX34" fmla="*/ 1176477 w 2066493"/>
              <a:gd name="connsiteY34" fmla="*/ 1316736 h 4023360"/>
              <a:gd name="connsiteX35" fmla="*/ 1139901 w 2066493"/>
              <a:gd name="connsiteY35" fmla="*/ 1304544 h 4023360"/>
              <a:gd name="connsiteX36" fmla="*/ 566877 w 2066493"/>
              <a:gd name="connsiteY36" fmla="*/ 1292352 h 4023360"/>
              <a:gd name="connsiteX37" fmla="*/ 530301 w 2066493"/>
              <a:gd name="connsiteY37" fmla="*/ 1280160 h 4023360"/>
              <a:gd name="connsiteX38" fmla="*/ 530301 w 2066493"/>
              <a:gd name="connsiteY38" fmla="*/ 1365504 h 4023360"/>
              <a:gd name="connsiteX39" fmla="*/ 542493 w 2066493"/>
              <a:gd name="connsiteY39" fmla="*/ 1633728 h 4023360"/>
              <a:gd name="connsiteX40" fmla="*/ 554685 w 2066493"/>
              <a:gd name="connsiteY40" fmla="*/ 1694688 h 4023360"/>
              <a:gd name="connsiteX41" fmla="*/ 566877 w 2066493"/>
              <a:gd name="connsiteY41" fmla="*/ 1804416 h 4023360"/>
              <a:gd name="connsiteX42" fmla="*/ 554685 w 2066493"/>
              <a:gd name="connsiteY42" fmla="*/ 2072640 h 4023360"/>
              <a:gd name="connsiteX43" fmla="*/ 188925 w 2066493"/>
              <a:gd name="connsiteY43" fmla="*/ 2084832 h 4023360"/>
              <a:gd name="connsiteX44" fmla="*/ 79197 w 2066493"/>
              <a:gd name="connsiteY44" fmla="*/ 2097024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66493" h="4023360">
                <a:moveTo>
                  <a:pt x="91389" y="0"/>
                </a:moveTo>
                <a:cubicBezTo>
                  <a:pt x="107645" y="251968"/>
                  <a:pt x="129346" y="503644"/>
                  <a:pt x="140157" y="755904"/>
                </a:cubicBezTo>
                <a:cubicBezTo>
                  <a:pt x="141560" y="788639"/>
                  <a:pt x="131395" y="820855"/>
                  <a:pt x="127965" y="853440"/>
                </a:cubicBezTo>
                <a:cubicBezTo>
                  <a:pt x="109208" y="1031636"/>
                  <a:pt x="126741" y="932711"/>
                  <a:pt x="103581" y="1048512"/>
                </a:cubicBezTo>
                <a:cubicBezTo>
                  <a:pt x="99517" y="1097280"/>
                  <a:pt x="93961" y="1145947"/>
                  <a:pt x="91389" y="1194816"/>
                </a:cubicBezTo>
                <a:cubicBezTo>
                  <a:pt x="85831" y="1300412"/>
                  <a:pt x="83693" y="1406161"/>
                  <a:pt x="79197" y="1511808"/>
                </a:cubicBezTo>
                <a:cubicBezTo>
                  <a:pt x="75565" y="1597171"/>
                  <a:pt x="71069" y="1682496"/>
                  <a:pt x="67005" y="1767840"/>
                </a:cubicBezTo>
                <a:cubicBezTo>
                  <a:pt x="-61852" y="1381268"/>
                  <a:pt x="30420" y="1633323"/>
                  <a:pt x="54813" y="2694432"/>
                </a:cubicBezTo>
                <a:cubicBezTo>
                  <a:pt x="55289" y="2715149"/>
                  <a:pt x="63854" y="2734911"/>
                  <a:pt x="67005" y="2755392"/>
                </a:cubicBezTo>
                <a:cubicBezTo>
                  <a:pt x="71987" y="2787776"/>
                  <a:pt x="75133" y="2820416"/>
                  <a:pt x="79197" y="2852928"/>
                </a:cubicBezTo>
                <a:cubicBezTo>
                  <a:pt x="101204" y="3447111"/>
                  <a:pt x="82478" y="2914080"/>
                  <a:pt x="103581" y="3621024"/>
                </a:cubicBezTo>
                <a:cubicBezTo>
                  <a:pt x="107584" y="3755118"/>
                  <a:pt x="-2931" y="3985288"/>
                  <a:pt x="152349" y="4011168"/>
                </a:cubicBezTo>
                <a:cubicBezTo>
                  <a:pt x="188649" y="4017218"/>
                  <a:pt x="225501" y="4019296"/>
                  <a:pt x="262077" y="4023360"/>
                </a:cubicBezTo>
                <a:cubicBezTo>
                  <a:pt x="359613" y="4019296"/>
                  <a:pt x="457296" y="4017885"/>
                  <a:pt x="554685" y="4011168"/>
                </a:cubicBezTo>
                <a:cubicBezTo>
                  <a:pt x="575358" y="4009742"/>
                  <a:pt x="595257" y="4002683"/>
                  <a:pt x="615645" y="3998976"/>
                </a:cubicBezTo>
                <a:cubicBezTo>
                  <a:pt x="639967" y="3994554"/>
                  <a:pt x="664557" y="3991632"/>
                  <a:pt x="688797" y="3986784"/>
                </a:cubicBezTo>
                <a:cubicBezTo>
                  <a:pt x="705228" y="3983498"/>
                  <a:pt x="721079" y="3977589"/>
                  <a:pt x="737565" y="3974592"/>
                </a:cubicBezTo>
                <a:cubicBezTo>
                  <a:pt x="765838" y="3969451"/>
                  <a:pt x="794636" y="3967541"/>
                  <a:pt x="822909" y="3962400"/>
                </a:cubicBezTo>
                <a:cubicBezTo>
                  <a:pt x="839395" y="3959403"/>
                  <a:pt x="855246" y="3953494"/>
                  <a:pt x="871677" y="3950208"/>
                </a:cubicBezTo>
                <a:cubicBezTo>
                  <a:pt x="914122" y="3941719"/>
                  <a:pt x="1003836" y="3929035"/>
                  <a:pt x="1042365" y="3925824"/>
                </a:cubicBezTo>
                <a:cubicBezTo>
                  <a:pt x="1363757" y="3899041"/>
                  <a:pt x="1754551" y="3905797"/>
                  <a:pt x="2042109" y="3901440"/>
                </a:cubicBezTo>
                <a:cubicBezTo>
                  <a:pt x="2049908" y="3472505"/>
                  <a:pt x="2066493" y="2630176"/>
                  <a:pt x="2066493" y="2255520"/>
                </a:cubicBezTo>
                <a:cubicBezTo>
                  <a:pt x="2066493" y="2222755"/>
                  <a:pt x="2060162" y="2190221"/>
                  <a:pt x="2054301" y="2157984"/>
                </a:cubicBezTo>
                <a:cubicBezTo>
                  <a:pt x="2052002" y="2145340"/>
                  <a:pt x="2050137" y="2131443"/>
                  <a:pt x="2042109" y="2121408"/>
                </a:cubicBezTo>
                <a:cubicBezTo>
                  <a:pt x="2032955" y="2109966"/>
                  <a:pt x="2017725" y="2105152"/>
                  <a:pt x="2005533" y="2097024"/>
                </a:cubicBezTo>
                <a:cubicBezTo>
                  <a:pt x="1956765" y="2101088"/>
                  <a:pt x="1907831" y="2103498"/>
                  <a:pt x="1859229" y="2109216"/>
                </a:cubicBezTo>
                <a:cubicBezTo>
                  <a:pt x="1838649" y="2111637"/>
                  <a:pt x="1818750" y="2118257"/>
                  <a:pt x="1798269" y="2121408"/>
                </a:cubicBezTo>
                <a:cubicBezTo>
                  <a:pt x="1765885" y="2126390"/>
                  <a:pt x="1733245" y="2129536"/>
                  <a:pt x="1700733" y="2133600"/>
                </a:cubicBezTo>
                <a:cubicBezTo>
                  <a:pt x="1595069" y="2129536"/>
                  <a:pt x="1489249" y="2128442"/>
                  <a:pt x="1383741" y="2121408"/>
                </a:cubicBezTo>
                <a:cubicBezTo>
                  <a:pt x="1358884" y="2119751"/>
                  <a:pt x="1322968" y="2104044"/>
                  <a:pt x="1298397" y="2097024"/>
                </a:cubicBezTo>
                <a:cubicBezTo>
                  <a:pt x="1191234" y="2066406"/>
                  <a:pt x="1300750" y="2101872"/>
                  <a:pt x="1213053" y="2072640"/>
                </a:cubicBezTo>
                <a:cubicBezTo>
                  <a:pt x="1217117" y="2060448"/>
                  <a:pt x="1225245" y="2048915"/>
                  <a:pt x="1225245" y="2036064"/>
                </a:cubicBezTo>
                <a:cubicBezTo>
                  <a:pt x="1225245" y="1992379"/>
                  <a:pt x="1211532" y="1944635"/>
                  <a:pt x="1200861" y="1901952"/>
                </a:cubicBezTo>
                <a:cubicBezTo>
                  <a:pt x="1196797" y="1865376"/>
                  <a:pt x="1190201" y="1828993"/>
                  <a:pt x="1188669" y="1792224"/>
                </a:cubicBezTo>
                <a:cubicBezTo>
                  <a:pt x="1182069" y="1633813"/>
                  <a:pt x="1192253" y="1474497"/>
                  <a:pt x="1176477" y="1316736"/>
                </a:cubicBezTo>
                <a:cubicBezTo>
                  <a:pt x="1175198" y="1303948"/>
                  <a:pt x="1152742" y="1305058"/>
                  <a:pt x="1139901" y="1304544"/>
                </a:cubicBezTo>
                <a:cubicBezTo>
                  <a:pt x="949002" y="1296908"/>
                  <a:pt x="757885" y="1296416"/>
                  <a:pt x="566877" y="1292352"/>
                </a:cubicBezTo>
                <a:cubicBezTo>
                  <a:pt x="554685" y="1288288"/>
                  <a:pt x="541796" y="1274413"/>
                  <a:pt x="530301" y="1280160"/>
                </a:cubicBezTo>
                <a:cubicBezTo>
                  <a:pt x="503093" y="1293764"/>
                  <a:pt x="527662" y="1354946"/>
                  <a:pt x="530301" y="1365504"/>
                </a:cubicBezTo>
                <a:cubicBezTo>
                  <a:pt x="534365" y="1454912"/>
                  <a:pt x="535881" y="1544472"/>
                  <a:pt x="542493" y="1633728"/>
                </a:cubicBezTo>
                <a:cubicBezTo>
                  <a:pt x="544024" y="1654394"/>
                  <a:pt x="551754" y="1674174"/>
                  <a:pt x="554685" y="1694688"/>
                </a:cubicBezTo>
                <a:cubicBezTo>
                  <a:pt x="559889" y="1731119"/>
                  <a:pt x="562813" y="1767840"/>
                  <a:pt x="566877" y="1804416"/>
                </a:cubicBezTo>
                <a:cubicBezTo>
                  <a:pt x="562813" y="1893824"/>
                  <a:pt x="626563" y="2019312"/>
                  <a:pt x="554685" y="2072640"/>
                </a:cubicBezTo>
                <a:cubicBezTo>
                  <a:pt x="456717" y="2145326"/>
                  <a:pt x="310702" y="2077669"/>
                  <a:pt x="188925" y="2084832"/>
                </a:cubicBezTo>
                <a:cubicBezTo>
                  <a:pt x="-102121" y="2101952"/>
                  <a:pt x="426812" y="2097024"/>
                  <a:pt x="79197" y="2097024"/>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75B09B54-E5E8-F54F-81E6-8F6BDB093BC9}"/>
              </a:ext>
            </a:extLst>
          </p:cNvPr>
          <p:cNvSpPr/>
          <p:nvPr/>
        </p:nvSpPr>
        <p:spPr>
          <a:xfrm>
            <a:off x="7632192" y="280416"/>
            <a:ext cx="1609352" cy="3962400"/>
          </a:xfrm>
          <a:custGeom>
            <a:avLst/>
            <a:gdLst>
              <a:gd name="connsiteX0" fmla="*/ 85344 w 1609352"/>
              <a:gd name="connsiteY0" fmla="*/ 0 h 3962400"/>
              <a:gd name="connsiteX1" fmla="*/ 97536 w 1609352"/>
              <a:gd name="connsiteY1" fmla="*/ 1280160 h 3962400"/>
              <a:gd name="connsiteX2" fmla="*/ 85344 w 1609352"/>
              <a:gd name="connsiteY2" fmla="*/ 1511808 h 3962400"/>
              <a:gd name="connsiteX3" fmla="*/ 73152 w 1609352"/>
              <a:gd name="connsiteY3" fmla="*/ 3108960 h 3962400"/>
              <a:gd name="connsiteX4" fmla="*/ 60960 w 1609352"/>
              <a:gd name="connsiteY4" fmla="*/ 3169920 h 3962400"/>
              <a:gd name="connsiteX5" fmla="*/ 36576 w 1609352"/>
              <a:gd name="connsiteY5" fmla="*/ 3243072 h 3962400"/>
              <a:gd name="connsiteX6" fmla="*/ 24384 w 1609352"/>
              <a:gd name="connsiteY6" fmla="*/ 3279648 h 3962400"/>
              <a:gd name="connsiteX7" fmla="*/ 0 w 1609352"/>
              <a:gd name="connsiteY7" fmla="*/ 3316224 h 3962400"/>
              <a:gd name="connsiteX8" fmla="*/ 24384 w 1609352"/>
              <a:gd name="connsiteY8" fmla="*/ 3547872 h 3962400"/>
              <a:gd name="connsiteX9" fmla="*/ 60960 w 1609352"/>
              <a:gd name="connsiteY9" fmla="*/ 3669792 h 3962400"/>
              <a:gd name="connsiteX10" fmla="*/ 73152 w 1609352"/>
              <a:gd name="connsiteY10" fmla="*/ 3706368 h 3962400"/>
              <a:gd name="connsiteX11" fmla="*/ 97536 w 1609352"/>
              <a:gd name="connsiteY11" fmla="*/ 3828288 h 3962400"/>
              <a:gd name="connsiteX12" fmla="*/ 134112 w 1609352"/>
              <a:gd name="connsiteY12" fmla="*/ 3950208 h 3962400"/>
              <a:gd name="connsiteX13" fmla="*/ 170688 w 1609352"/>
              <a:gd name="connsiteY13" fmla="*/ 3962400 h 3962400"/>
              <a:gd name="connsiteX14" fmla="*/ 414528 w 1609352"/>
              <a:gd name="connsiteY14" fmla="*/ 3938016 h 3962400"/>
              <a:gd name="connsiteX15" fmla="*/ 499872 w 1609352"/>
              <a:gd name="connsiteY15" fmla="*/ 3925824 h 3962400"/>
              <a:gd name="connsiteX16" fmla="*/ 1511808 w 1609352"/>
              <a:gd name="connsiteY16" fmla="*/ 3877056 h 3962400"/>
              <a:gd name="connsiteX17" fmla="*/ 1609344 w 1609352"/>
              <a:gd name="connsiteY17" fmla="*/ 3852672 h 3962400"/>
              <a:gd name="connsiteX18" fmla="*/ 1584960 w 1609352"/>
              <a:gd name="connsiteY18" fmla="*/ 3328416 h 3962400"/>
              <a:gd name="connsiteX19" fmla="*/ 1572768 w 1609352"/>
              <a:gd name="connsiteY19" fmla="*/ 3182112 h 3962400"/>
              <a:gd name="connsiteX20" fmla="*/ 1560576 w 1609352"/>
              <a:gd name="connsiteY20" fmla="*/ 3084576 h 3962400"/>
              <a:gd name="connsiteX21" fmla="*/ 1548384 w 1609352"/>
              <a:gd name="connsiteY21" fmla="*/ 2913888 h 3962400"/>
              <a:gd name="connsiteX22" fmla="*/ 1560576 w 1609352"/>
              <a:gd name="connsiteY22" fmla="*/ 2292096 h 3962400"/>
              <a:gd name="connsiteX23" fmla="*/ 1548384 w 1609352"/>
              <a:gd name="connsiteY23" fmla="*/ 2060448 h 3962400"/>
              <a:gd name="connsiteX24" fmla="*/ 1511808 w 1609352"/>
              <a:gd name="connsiteY24" fmla="*/ 2048256 h 3962400"/>
              <a:gd name="connsiteX25" fmla="*/ 1267968 w 1609352"/>
              <a:gd name="connsiteY25" fmla="*/ 2036064 h 3962400"/>
              <a:gd name="connsiteX26" fmla="*/ 1194816 w 1609352"/>
              <a:gd name="connsiteY26" fmla="*/ 2023872 h 3962400"/>
              <a:gd name="connsiteX27" fmla="*/ 1231392 w 1609352"/>
              <a:gd name="connsiteY27" fmla="*/ 2011680 h 3962400"/>
              <a:gd name="connsiteX28" fmla="*/ 1219200 w 1609352"/>
              <a:gd name="connsiteY28" fmla="*/ 1901952 h 3962400"/>
              <a:gd name="connsiteX29" fmla="*/ 1194816 w 1609352"/>
              <a:gd name="connsiteY29" fmla="*/ 1792224 h 3962400"/>
              <a:gd name="connsiteX30" fmla="*/ 1182624 w 1609352"/>
              <a:gd name="connsiteY30" fmla="*/ 1694688 h 3962400"/>
              <a:gd name="connsiteX31" fmla="*/ 1158240 w 1609352"/>
              <a:gd name="connsiteY31" fmla="*/ 1280160 h 3962400"/>
              <a:gd name="connsiteX32" fmla="*/ 1121664 w 1609352"/>
              <a:gd name="connsiteY32" fmla="*/ 1207008 h 3962400"/>
              <a:gd name="connsiteX33" fmla="*/ 1036320 w 1609352"/>
              <a:gd name="connsiteY33" fmla="*/ 1182624 h 3962400"/>
              <a:gd name="connsiteX34" fmla="*/ 524256 w 1609352"/>
              <a:gd name="connsiteY34" fmla="*/ 1194816 h 3962400"/>
              <a:gd name="connsiteX35" fmla="*/ 365760 w 1609352"/>
              <a:gd name="connsiteY35" fmla="*/ 1219200 h 3962400"/>
              <a:gd name="connsiteX36" fmla="*/ 243840 w 1609352"/>
              <a:gd name="connsiteY36" fmla="*/ 1243584 h 3962400"/>
              <a:gd name="connsiteX37" fmla="*/ 243840 w 1609352"/>
              <a:gd name="connsiteY37" fmla="*/ 1353312 h 3962400"/>
              <a:gd name="connsiteX38" fmla="*/ 256032 w 1609352"/>
              <a:gd name="connsiteY38" fmla="*/ 1499616 h 3962400"/>
              <a:gd name="connsiteX39" fmla="*/ 243840 w 1609352"/>
              <a:gd name="connsiteY39" fmla="*/ 1780032 h 3962400"/>
              <a:gd name="connsiteX40" fmla="*/ 219456 w 1609352"/>
              <a:gd name="connsiteY40" fmla="*/ 1877568 h 3962400"/>
              <a:gd name="connsiteX41" fmla="*/ 207264 w 1609352"/>
              <a:gd name="connsiteY41" fmla="*/ 1926336 h 3962400"/>
              <a:gd name="connsiteX42" fmla="*/ 195072 w 1609352"/>
              <a:gd name="connsiteY42" fmla="*/ 1975104 h 3962400"/>
              <a:gd name="connsiteX43" fmla="*/ 182880 w 1609352"/>
              <a:gd name="connsiteY43" fmla="*/ 2060448 h 3962400"/>
              <a:gd name="connsiteX44" fmla="*/ 85344 w 1609352"/>
              <a:gd name="connsiteY44" fmla="*/ 2036064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09352" h="3962400">
                <a:moveTo>
                  <a:pt x="85344" y="0"/>
                </a:moveTo>
                <a:cubicBezTo>
                  <a:pt x="89408" y="426720"/>
                  <a:pt x="97536" y="853421"/>
                  <a:pt x="97536" y="1280160"/>
                </a:cubicBezTo>
                <a:cubicBezTo>
                  <a:pt x="97536" y="1357483"/>
                  <a:pt x="86375" y="1434492"/>
                  <a:pt x="85344" y="1511808"/>
                </a:cubicBezTo>
                <a:cubicBezTo>
                  <a:pt x="78246" y="2044160"/>
                  <a:pt x="80981" y="2576618"/>
                  <a:pt x="73152" y="3108960"/>
                </a:cubicBezTo>
                <a:cubicBezTo>
                  <a:pt x="72847" y="3129680"/>
                  <a:pt x="66412" y="3149928"/>
                  <a:pt x="60960" y="3169920"/>
                </a:cubicBezTo>
                <a:cubicBezTo>
                  <a:pt x="54197" y="3194717"/>
                  <a:pt x="44704" y="3218688"/>
                  <a:pt x="36576" y="3243072"/>
                </a:cubicBezTo>
                <a:cubicBezTo>
                  <a:pt x="32512" y="3255264"/>
                  <a:pt x="31513" y="3268955"/>
                  <a:pt x="24384" y="3279648"/>
                </a:cubicBezTo>
                <a:lnTo>
                  <a:pt x="0" y="3316224"/>
                </a:lnTo>
                <a:cubicBezTo>
                  <a:pt x="8487" y="3426558"/>
                  <a:pt x="6094" y="3456421"/>
                  <a:pt x="24384" y="3547872"/>
                </a:cubicBezTo>
                <a:cubicBezTo>
                  <a:pt x="33597" y="3593937"/>
                  <a:pt x="45409" y="3623140"/>
                  <a:pt x="60960" y="3669792"/>
                </a:cubicBezTo>
                <a:cubicBezTo>
                  <a:pt x="65024" y="3681984"/>
                  <a:pt x="70035" y="3693900"/>
                  <a:pt x="73152" y="3706368"/>
                </a:cubicBezTo>
                <a:cubicBezTo>
                  <a:pt x="101471" y="3819644"/>
                  <a:pt x="67643" y="3678821"/>
                  <a:pt x="97536" y="3828288"/>
                </a:cubicBezTo>
                <a:cubicBezTo>
                  <a:pt x="100956" y="3845387"/>
                  <a:pt x="127447" y="3947986"/>
                  <a:pt x="134112" y="3950208"/>
                </a:cubicBezTo>
                <a:lnTo>
                  <a:pt x="170688" y="3962400"/>
                </a:lnTo>
                <a:cubicBezTo>
                  <a:pt x="313276" y="3950518"/>
                  <a:pt x="292782" y="3954249"/>
                  <a:pt x="414528" y="3938016"/>
                </a:cubicBezTo>
                <a:cubicBezTo>
                  <a:pt x="443013" y="3934218"/>
                  <a:pt x="471179" y="3927418"/>
                  <a:pt x="499872" y="3925824"/>
                </a:cubicBezTo>
                <a:lnTo>
                  <a:pt x="1511808" y="3877056"/>
                </a:lnTo>
                <a:cubicBezTo>
                  <a:pt x="1544320" y="3868928"/>
                  <a:pt x="1610226" y="3886173"/>
                  <a:pt x="1609344" y="3852672"/>
                </a:cubicBezTo>
                <a:cubicBezTo>
                  <a:pt x="1596607" y="3368661"/>
                  <a:pt x="1627449" y="3540861"/>
                  <a:pt x="1584960" y="3328416"/>
                </a:cubicBezTo>
                <a:cubicBezTo>
                  <a:pt x="1580896" y="3279648"/>
                  <a:pt x="1577637" y="3230806"/>
                  <a:pt x="1572768" y="3182112"/>
                </a:cubicBezTo>
                <a:cubicBezTo>
                  <a:pt x="1569508" y="3149510"/>
                  <a:pt x="1563542" y="3117206"/>
                  <a:pt x="1560576" y="3084576"/>
                </a:cubicBezTo>
                <a:cubicBezTo>
                  <a:pt x="1555412" y="3027769"/>
                  <a:pt x="1552448" y="2970784"/>
                  <a:pt x="1548384" y="2913888"/>
                </a:cubicBezTo>
                <a:cubicBezTo>
                  <a:pt x="1552448" y="2706624"/>
                  <a:pt x="1560576" y="2499400"/>
                  <a:pt x="1560576" y="2292096"/>
                </a:cubicBezTo>
                <a:cubicBezTo>
                  <a:pt x="1560576" y="2214773"/>
                  <a:pt x="1563548" y="2136269"/>
                  <a:pt x="1548384" y="2060448"/>
                </a:cubicBezTo>
                <a:cubicBezTo>
                  <a:pt x="1545864" y="2047846"/>
                  <a:pt x="1524611" y="2049369"/>
                  <a:pt x="1511808" y="2048256"/>
                </a:cubicBezTo>
                <a:cubicBezTo>
                  <a:pt x="1430732" y="2041206"/>
                  <a:pt x="1349248" y="2040128"/>
                  <a:pt x="1267968" y="2036064"/>
                </a:cubicBezTo>
                <a:cubicBezTo>
                  <a:pt x="1243584" y="2032000"/>
                  <a:pt x="1215385" y="2037584"/>
                  <a:pt x="1194816" y="2023872"/>
                </a:cubicBezTo>
                <a:cubicBezTo>
                  <a:pt x="1184123" y="2016743"/>
                  <a:pt x="1228872" y="2024282"/>
                  <a:pt x="1231392" y="2011680"/>
                </a:cubicBezTo>
                <a:cubicBezTo>
                  <a:pt x="1238609" y="1975594"/>
                  <a:pt x="1224404" y="1938383"/>
                  <a:pt x="1219200" y="1901952"/>
                </a:cubicBezTo>
                <a:cubicBezTo>
                  <a:pt x="1192092" y="1712193"/>
                  <a:pt x="1221438" y="1951957"/>
                  <a:pt x="1194816" y="1792224"/>
                </a:cubicBezTo>
                <a:cubicBezTo>
                  <a:pt x="1189429" y="1759905"/>
                  <a:pt x="1186688" y="1727200"/>
                  <a:pt x="1182624" y="1694688"/>
                </a:cubicBezTo>
                <a:cubicBezTo>
                  <a:pt x="1174496" y="1556512"/>
                  <a:pt x="1202011" y="1411472"/>
                  <a:pt x="1158240" y="1280160"/>
                </a:cubicBezTo>
                <a:cubicBezTo>
                  <a:pt x="1150208" y="1256065"/>
                  <a:pt x="1143150" y="1224197"/>
                  <a:pt x="1121664" y="1207008"/>
                </a:cubicBezTo>
                <a:cubicBezTo>
                  <a:pt x="1113714" y="1200648"/>
                  <a:pt x="1039506" y="1183421"/>
                  <a:pt x="1036320" y="1182624"/>
                </a:cubicBezTo>
                <a:lnTo>
                  <a:pt x="524256" y="1194816"/>
                </a:lnTo>
                <a:cubicBezTo>
                  <a:pt x="458071" y="1197463"/>
                  <a:pt x="426016" y="1208244"/>
                  <a:pt x="365760" y="1219200"/>
                </a:cubicBezTo>
                <a:cubicBezTo>
                  <a:pt x="256151" y="1239129"/>
                  <a:pt x="330099" y="1222019"/>
                  <a:pt x="243840" y="1243584"/>
                </a:cubicBezTo>
                <a:cubicBezTo>
                  <a:pt x="221972" y="1309189"/>
                  <a:pt x="233111" y="1256755"/>
                  <a:pt x="243840" y="1353312"/>
                </a:cubicBezTo>
                <a:cubicBezTo>
                  <a:pt x="249244" y="1401950"/>
                  <a:pt x="251968" y="1450848"/>
                  <a:pt x="256032" y="1499616"/>
                </a:cubicBezTo>
                <a:cubicBezTo>
                  <a:pt x="251968" y="1593088"/>
                  <a:pt x="252852" y="1686907"/>
                  <a:pt x="243840" y="1780032"/>
                </a:cubicBezTo>
                <a:cubicBezTo>
                  <a:pt x="240612" y="1813389"/>
                  <a:pt x="227584" y="1845056"/>
                  <a:pt x="219456" y="1877568"/>
                </a:cubicBezTo>
                <a:lnTo>
                  <a:pt x="207264" y="1926336"/>
                </a:lnTo>
                <a:cubicBezTo>
                  <a:pt x="203200" y="1942592"/>
                  <a:pt x="197442" y="1958516"/>
                  <a:pt x="195072" y="1975104"/>
                </a:cubicBezTo>
                <a:lnTo>
                  <a:pt x="182880" y="2060448"/>
                </a:lnTo>
                <a:cubicBezTo>
                  <a:pt x="81311" y="2047752"/>
                  <a:pt x="85344" y="2081021"/>
                  <a:pt x="85344" y="203606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93204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4)</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descr="Scissors">
            <a:extLst>
              <a:ext uri="{FF2B5EF4-FFF2-40B4-BE49-F238E27FC236}">
                <a16:creationId xmlns:a16="http://schemas.microsoft.com/office/drawing/2014/main" id="{C94A3B9E-131F-B941-A74C-77227C3BF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spTree>
    <p:custDataLst>
      <p:tags r:id="rId1"/>
    </p:custDataLst>
    <p:extLst>
      <p:ext uri="{BB962C8B-B14F-4D97-AF65-F5344CB8AC3E}">
        <p14:creationId xmlns:p14="http://schemas.microsoft.com/office/powerpoint/2010/main" val="3117693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(2 of 4)</a:t>
            </a:r>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830997"/>
          </a:xfrm>
          <a:prstGeom prst="rect">
            <a:avLst/>
          </a:prstGeom>
          <a:noFill/>
        </p:spPr>
        <p:txBody>
          <a:bodyPr wrap="square" rtlCol="0">
            <a:spAutoFit/>
          </a:bodyPr>
          <a:lstStyle/>
          <a:p>
            <a:r>
              <a:rPr lang="en-GB" sz="2400" dirty="0"/>
              <a:t>Wire up the 3P Star-Delta main circuit.</a:t>
            </a:r>
          </a:p>
        </p:txBody>
      </p:sp>
      <p:sp>
        <p:nvSpPr>
          <p:cNvPr id="106" name="Rectangle 105">
            <a:extLst>
              <a:ext uri="{FF2B5EF4-FFF2-40B4-BE49-F238E27FC236}">
                <a16:creationId xmlns:a16="http://schemas.microsoft.com/office/drawing/2014/main" id="{902ADA08-1D63-FA43-B054-CDFF92E79F6F}"/>
              </a:ext>
            </a:extLst>
          </p:cNvPr>
          <p:cNvSpPr/>
          <p:nvPr/>
        </p:nvSpPr>
        <p:spPr>
          <a:xfrm>
            <a:off x="8449100" y="3920558"/>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See diagram</a:t>
            </a:r>
          </a:p>
        </p:txBody>
      </p:sp>
      <p:grpSp>
        <p:nvGrpSpPr>
          <p:cNvPr id="128" name="Group 127">
            <a:extLst>
              <a:ext uri="{FF2B5EF4-FFF2-40B4-BE49-F238E27FC236}">
                <a16:creationId xmlns:a16="http://schemas.microsoft.com/office/drawing/2014/main" id="{B611E51F-F244-5C49-9DBB-E6F8CF446351}"/>
              </a:ext>
            </a:extLst>
          </p:cNvPr>
          <p:cNvGrpSpPr/>
          <p:nvPr/>
        </p:nvGrpSpPr>
        <p:grpSpPr>
          <a:xfrm>
            <a:off x="166454" y="4002505"/>
            <a:ext cx="2088159" cy="982466"/>
            <a:chOff x="3340608" y="2401831"/>
            <a:chExt cx="2088159" cy="982466"/>
          </a:xfrm>
        </p:grpSpPr>
        <p:sp>
          <p:nvSpPr>
            <p:cNvPr id="132" name="Rectangle 131">
              <a:extLst>
                <a:ext uri="{FF2B5EF4-FFF2-40B4-BE49-F238E27FC236}">
                  <a16:creationId xmlns:a16="http://schemas.microsoft.com/office/drawing/2014/main" id="{663881F1-442C-024F-892B-BA84362F9CF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892FBAA5-EAD8-3047-91FD-0EDB9399C2A0}"/>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ContactorM</a:t>
              </a:r>
              <a:endParaRPr lang="en-GB" dirty="0"/>
            </a:p>
          </p:txBody>
        </p:sp>
        <p:sp>
          <p:nvSpPr>
            <p:cNvPr id="134" name="Oval 133">
              <a:extLst>
                <a:ext uri="{FF2B5EF4-FFF2-40B4-BE49-F238E27FC236}">
                  <a16:creationId xmlns:a16="http://schemas.microsoft.com/office/drawing/2014/main" id="{8BA688BD-B0B9-F64D-9349-35B1BD38978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E32311B1-30DB-0D47-87BE-64644048A9B3}"/>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F3F4849D-F565-5949-91B5-2CF391F53274}"/>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A44F9DA6-CAD5-714E-9752-A1DA4DC9976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5BA5C3B7-EE6F-D346-92DE-319D395D59C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513364F5-4155-9B44-B451-57FCCC35D23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F794B30-F8EA-1049-A92A-8353E96B2C1F}"/>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1DE3D603-4F1E-5E4B-AFCD-EABD903090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6A143CCB-ED53-EB48-BF72-C37B1AA71B0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98B955D5-A783-5E48-A807-92F498C3861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78812C60-53F2-F140-8049-3149C71C635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F6C35114-E165-334C-A9BD-71FD066DA10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6AD6270B-1180-0B47-8A59-A276B5F01D07}"/>
              </a:ext>
            </a:extLst>
          </p:cNvPr>
          <p:cNvGrpSpPr/>
          <p:nvPr/>
        </p:nvGrpSpPr>
        <p:grpSpPr>
          <a:xfrm>
            <a:off x="222114" y="2851368"/>
            <a:ext cx="1365556" cy="900842"/>
            <a:chOff x="4578102" y="1592294"/>
            <a:chExt cx="1365556" cy="900842"/>
          </a:xfrm>
        </p:grpSpPr>
        <p:sp>
          <p:nvSpPr>
            <p:cNvPr id="161" name="Rectangle 160">
              <a:extLst>
                <a:ext uri="{FF2B5EF4-FFF2-40B4-BE49-F238E27FC236}">
                  <a16:creationId xmlns:a16="http://schemas.microsoft.com/office/drawing/2014/main" id="{116DF850-DAB4-1147-95BE-265E67E7BEF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162" name="Oval 161">
              <a:extLst>
                <a:ext uri="{FF2B5EF4-FFF2-40B4-BE49-F238E27FC236}">
                  <a16:creationId xmlns:a16="http://schemas.microsoft.com/office/drawing/2014/main" id="{C4DD96DA-AEB5-C444-8EFC-3DDFC9AEE46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1A759A36-AE51-E540-9FA7-CE7D9B8E008D}"/>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64" name="Oval 163">
              <a:extLst>
                <a:ext uri="{FF2B5EF4-FFF2-40B4-BE49-F238E27FC236}">
                  <a16:creationId xmlns:a16="http://schemas.microsoft.com/office/drawing/2014/main" id="{243F9C37-98C3-EC46-AB36-AEBDE27BC57B}"/>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65" name="Oval 164">
              <a:extLst>
                <a:ext uri="{FF2B5EF4-FFF2-40B4-BE49-F238E27FC236}">
                  <a16:creationId xmlns:a16="http://schemas.microsoft.com/office/drawing/2014/main" id="{DEB919C2-D0FC-D749-9CC6-9B838C5D0C41}"/>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69" name="Oval 168">
              <a:extLst>
                <a:ext uri="{FF2B5EF4-FFF2-40B4-BE49-F238E27FC236}">
                  <a16:creationId xmlns:a16="http://schemas.microsoft.com/office/drawing/2014/main" id="{7234455A-4F33-9843-BED7-50C1280A347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71" name="Oval 170">
              <a:extLst>
                <a:ext uri="{FF2B5EF4-FFF2-40B4-BE49-F238E27FC236}">
                  <a16:creationId xmlns:a16="http://schemas.microsoft.com/office/drawing/2014/main" id="{1670105B-268E-E547-9C5A-399F451374E4}"/>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D1CC6758-350C-9848-BDA5-A011B9B3DA57}"/>
              </a:ext>
            </a:extLst>
          </p:cNvPr>
          <p:cNvGrpSpPr/>
          <p:nvPr/>
        </p:nvGrpSpPr>
        <p:grpSpPr>
          <a:xfrm>
            <a:off x="235327" y="1547811"/>
            <a:ext cx="2055200" cy="900842"/>
            <a:chOff x="1902331" y="2858863"/>
            <a:chExt cx="2055200" cy="900842"/>
          </a:xfrm>
        </p:grpSpPr>
        <p:grpSp>
          <p:nvGrpSpPr>
            <p:cNvPr id="185" name="Group 184">
              <a:extLst>
                <a:ext uri="{FF2B5EF4-FFF2-40B4-BE49-F238E27FC236}">
                  <a16:creationId xmlns:a16="http://schemas.microsoft.com/office/drawing/2014/main" id="{E4381A11-581D-F041-A16B-9772C1037422}"/>
                </a:ext>
              </a:extLst>
            </p:cNvPr>
            <p:cNvGrpSpPr/>
            <p:nvPr/>
          </p:nvGrpSpPr>
          <p:grpSpPr>
            <a:xfrm>
              <a:off x="1902331" y="2858863"/>
              <a:ext cx="1365556" cy="900842"/>
              <a:chOff x="4578102" y="1592294"/>
              <a:chExt cx="1365556" cy="900842"/>
            </a:xfrm>
          </p:grpSpPr>
          <p:sp>
            <p:nvSpPr>
              <p:cNvPr id="191" name="Rectangle 190">
                <a:extLst>
                  <a:ext uri="{FF2B5EF4-FFF2-40B4-BE49-F238E27FC236}">
                    <a16:creationId xmlns:a16="http://schemas.microsoft.com/office/drawing/2014/main" id="{C7EB8043-1261-034D-BCEF-E3760016031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92" name="Oval 191">
                <a:extLst>
                  <a:ext uri="{FF2B5EF4-FFF2-40B4-BE49-F238E27FC236}">
                    <a16:creationId xmlns:a16="http://schemas.microsoft.com/office/drawing/2014/main" id="{7B9BCE00-987B-EF4F-BA5D-C0C308AFBF2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3" name="Oval 192">
                <a:extLst>
                  <a:ext uri="{FF2B5EF4-FFF2-40B4-BE49-F238E27FC236}">
                    <a16:creationId xmlns:a16="http://schemas.microsoft.com/office/drawing/2014/main" id="{B1A4C9B6-65E7-2A42-A992-9FB4A6A4DB7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40000036-D2C0-F641-A46E-471C37ECCF6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95" name="Oval 194">
                <a:extLst>
                  <a:ext uri="{FF2B5EF4-FFF2-40B4-BE49-F238E27FC236}">
                    <a16:creationId xmlns:a16="http://schemas.microsoft.com/office/drawing/2014/main" id="{6A97DD7A-5027-5C4B-8CDF-9C54C23BE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97737C0C-CAD5-FB46-9DAD-653FA2F70EE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0B8020C5-900D-1F43-8102-A807445072BB}"/>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86" name="Rectangle 185">
              <a:extLst>
                <a:ext uri="{FF2B5EF4-FFF2-40B4-BE49-F238E27FC236}">
                  <a16:creationId xmlns:a16="http://schemas.microsoft.com/office/drawing/2014/main" id="{D141A966-12CE-684B-AC8C-6D6AA06B2F1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734D5D1-6EBA-A946-8AEA-4A8B61B23A54}"/>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DEDEFA47-C5EE-EE4F-9ECB-BB6638794444}"/>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B116C10D-BE3C-944B-ACEC-953BABD9BC0A}"/>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8BAAF2E3-FA37-394A-9301-4E09B3E53F5C}"/>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5" name="Group 4">
            <a:extLst>
              <a:ext uri="{FF2B5EF4-FFF2-40B4-BE49-F238E27FC236}">
                <a16:creationId xmlns:a16="http://schemas.microsoft.com/office/drawing/2014/main" id="{B5B99F18-78C1-1942-A127-3A6E5538F624}"/>
              </a:ext>
            </a:extLst>
          </p:cNvPr>
          <p:cNvGrpSpPr/>
          <p:nvPr/>
        </p:nvGrpSpPr>
        <p:grpSpPr>
          <a:xfrm>
            <a:off x="4974128" y="3144270"/>
            <a:ext cx="1278291" cy="1408309"/>
            <a:chOff x="5091361" y="3715704"/>
            <a:chExt cx="1278291" cy="1408309"/>
          </a:xfrm>
        </p:grpSpPr>
        <p:grpSp>
          <p:nvGrpSpPr>
            <p:cNvPr id="201" name="Group 200">
              <a:extLst>
                <a:ext uri="{FF2B5EF4-FFF2-40B4-BE49-F238E27FC236}">
                  <a16:creationId xmlns:a16="http://schemas.microsoft.com/office/drawing/2014/main" id="{56FFA535-E47E-5B46-B515-58B6F8AFDBA3}"/>
                </a:ext>
              </a:extLst>
            </p:cNvPr>
            <p:cNvGrpSpPr/>
            <p:nvPr/>
          </p:nvGrpSpPr>
          <p:grpSpPr>
            <a:xfrm>
              <a:off x="5091361" y="3715704"/>
              <a:ext cx="1278291" cy="1288096"/>
              <a:chOff x="5091361" y="3715704"/>
              <a:chExt cx="1278291" cy="1288096"/>
            </a:xfrm>
          </p:grpSpPr>
          <p:sp>
            <p:nvSpPr>
              <p:cNvPr id="202" name="Oval 201">
                <a:extLst>
                  <a:ext uri="{FF2B5EF4-FFF2-40B4-BE49-F238E27FC236}">
                    <a16:creationId xmlns:a16="http://schemas.microsoft.com/office/drawing/2014/main" id="{80F1EF00-6A21-384B-B481-7AFD450888E2}"/>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203" name="Oval 202">
                <a:extLst>
                  <a:ext uri="{FF2B5EF4-FFF2-40B4-BE49-F238E27FC236}">
                    <a16:creationId xmlns:a16="http://schemas.microsoft.com/office/drawing/2014/main" id="{7AD7E71F-6654-9645-BAA0-FF5227C92246}"/>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U1</a:t>
                </a:r>
                <a:endParaRPr lang="en-GB" dirty="0">
                  <a:solidFill>
                    <a:schemeClr val="tx1">
                      <a:lumMod val="50000"/>
                    </a:schemeClr>
                  </a:solidFill>
                </a:endParaRPr>
              </a:p>
            </p:txBody>
          </p:sp>
          <p:sp>
            <p:nvSpPr>
              <p:cNvPr id="204" name="Oval 203">
                <a:extLst>
                  <a:ext uri="{FF2B5EF4-FFF2-40B4-BE49-F238E27FC236}">
                    <a16:creationId xmlns:a16="http://schemas.microsoft.com/office/drawing/2014/main" id="{AADD7258-4AF3-8247-B7E3-B2EE619B2D87}"/>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V1</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EE41AAF1-A76F-4244-8B50-CEAA251C6A8C}"/>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W1</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551B29C1-97B7-264D-A88B-4149FF20410F}"/>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207" name="Oval 206">
              <a:extLst>
                <a:ext uri="{FF2B5EF4-FFF2-40B4-BE49-F238E27FC236}">
                  <a16:creationId xmlns:a16="http://schemas.microsoft.com/office/drawing/2014/main" id="{E74883C9-6682-5C49-BD7D-3C7B3FC033DC}"/>
                </a:ext>
              </a:extLst>
            </p:cNvPr>
            <p:cNvSpPr/>
            <p:nvPr/>
          </p:nvSpPr>
          <p:spPr>
            <a:xfrm>
              <a:off x="5170146" y="47517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U2</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48F5CDF4-5A34-AD42-939D-0E982CFC8FDF}"/>
                </a:ext>
              </a:extLst>
            </p:cNvPr>
            <p:cNvSpPr/>
            <p:nvPr/>
          </p:nvSpPr>
          <p:spPr>
            <a:xfrm>
              <a:off x="5520050" y="483807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V2</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57DE3276-1B83-3043-82E6-35F12B603487}"/>
                </a:ext>
              </a:extLst>
            </p:cNvPr>
            <p:cNvSpPr/>
            <p:nvPr/>
          </p:nvSpPr>
          <p:spPr>
            <a:xfrm>
              <a:off x="5867608" y="4763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W2</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26770C0A-19D0-6B48-B83B-0547739C758C}"/>
              </a:ext>
            </a:extLst>
          </p:cNvPr>
          <p:cNvGrpSpPr/>
          <p:nvPr/>
        </p:nvGrpSpPr>
        <p:grpSpPr>
          <a:xfrm>
            <a:off x="2543028" y="2562120"/>
            <a:ext cx="2088159" cy="982466"/>
            <a:chOff x="3340608" y="2401831"/>
            <a:chExt cx="2088159" cy="982466"/>
          </a:xfrm>
        </p:grpSpPr>
        <p:sp>
          <p:nvSpPr>
            <p:cNvPr id="211" name="Rectangle 210">
              <a:extLst>
                <a:ext uri="{FF2B5EF4-FFF2-40B4-BE49-F238E27FC236}">
                  <a16:creationId xmlns:a16="http://schemas.microsoft.com/office/drawing/2014/main" id="{0A9B8723-28B7-AB4C-86CB-CE2A69264CA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8DDC357F-7CE7-AC43-A31A-B0A03D084F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ContactorD</a:t>
              </a:r>
              <a:endParaRPr lang="en-GB" dirty="0"/>
            </a:p>
          </p:txBody>
        </p:sp>
        <p:sp>
          <p:nvSpPr>
            <p:cNvPr id="213" name="Oval 212">
              <a:extLst>
                <a:ext uri="{FF2B5EF4-FFF2-40B4-BE49-F238E27FC236}">
                  <a16:creationId xmlns:a16="http://schemas.microsoft.com/office/drawing/2014/main" id="{57B57447-E95C-A948-988A-CA6FA49B34A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E2A6D535-8146-8E47-B147-6BCB6B22225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331C55B-97EB-2F45-B9CD-1A0D9339A2B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9B63DB7-DC7B-3E43-9C39-8C103BC1F38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D15BE26-C858-CB46-A185-164A31CF9682}"/>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14D49494-C349-5644-A4FE-3A1763C2B04A}"/>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19" name="Oval 218">
              <a:extLst>
                <a:ext uri="{FF2B5EF4-FFF2-40B4-BE49-F238E27FC236}">
                  <a16:creationId xmlns:a16="http://schemas.microsoft.com/office/drawing/2014/main" id="{573AF675-C3C3-D746-8D33-086FB5CF2A2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0" name="Oval 219">
              <a:extLst>
                <a:ext uri="{FF2B5EF4-FFF2-40B4-BE49-F238E27FC236}">
                  <a16:creationId xmlns:a16="http://schemas.microsoft.com/office/drawing/2014/main" id="{E9A5F6C5-DDC2-B544-8147-95CCE2DC10A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1" name="Oval 220">
              <a:extLst>
                <a:ext uri="{FF2B5EF4-FFF2-40B4-BE49-F238E27FC236}">
                  <a16:creationId xmlns:a16="http://schemas.microsoft.com/office/drawing/2014/main" id="{8B9507B1-8323-634A-A47E-53397683689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54B68034-CCC8-D944-8B67-3B11F516D51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EA66FBF9-723E-4F4A-BD8C-94E0FD11385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0CCA8B52-0C29-4541-9857-61D71E94C33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5" name="Group 224">
            <a:extLst>
              <a:ext uri="{FF2B5EF4-FFF2-40B4-BE49-F238E27FC236}">
                <a16:creationId xmlns:a16="http://schemas.microsoft.com/office/drawing/2014/main" id="{A0D9FFF7-2E22-BD43-807B-381A0A67A289}"/>
              </a:ext>
            </a:extLst>
          </p:cNvPr>
          <p:cNvGrpSpPr/>
          <p:nvPr/>
        </p:nvGrpSpPr>
        <p:grpSpPr>
          <a:xfrm>
            <a:off x="2514056" y="3893660"/>
            <a:ext cx="2088159" cy="982466"/>
            <a:chOff x="3340608" y="2401831"/>
            <a:chExt cx="2088159" cy="982466"/>
          </a:xfrm>
        </p:grpSpPr>
        <p:sp>
          <p:nvSpPr>
            <p:cNvPr id="226" name="Rectangle 225">
              <a:extLst>
                <a:ext uri="{FF2B5EF4-FFF2-40B4-BE49-F238E27FC236}">
                  <a16:creationId xmlns:a16="http://schemas.microsoft.com/office/drawing/2014/main" id="{2B2CE74C-FDFC-6840-A4A8-AD13E152EA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9820B74-858E-FF4D-98DA-4F47457F87C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ContactorS</a:t>
              </a:r>
              <a:endParaRPr lang="en-GB" dirty="0"/>
            </a:p>
          </p:txBody>
        </p:sp>
        <p:sp>
          <p:nvSpPr>
            <p:cNvPr id="228" name="Oval 227">
              <a:extLst>
                <a:ext uri="{FF2B5EF4-FFF2-40B4-BE49-F238E27FC236}">
                  <a16:creationId xmlns:a16="http://schemas.microsoft.com/office/drawing/2014/main" id="{029F532D-FDCA-8842-88C1-C4D1E4EA15F9}"/>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29" name="Oval 228">
              <a:extLst>
                <a:ext uri="{FF2B5EF4-FFF2-40B4-BE49-F238E27FC236}">
                  <a16:creationId xmlns:a16="http://schemas.microsoft.com/office/drawing/2014/main" id="{9F1C81CA-C60A-0B46-8D65-E83D074C3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30" name="Oval 229">
              <a:extLst>
                <a:ext uri="{FF2B5EF4-FFF2-40B4-BE49-F238E27FC236}">
                  <a16:creationId xmlns:a16="http://schemas.microsoft.com/office/drawing/2014/main" id="{B064F58A-BA9B-A24C-B684-76DF5640A21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1" name="Oval 230">
              <a:extLst>
                <a:ext uri="{FF2B5EF4-FFF2-40B4-BE49-F238E27FC236}">
                  <a16:creationId xmlns:a16="http://schemas.microsoft.com/office/drawing/2014/main" id="{6C29D41B-271A-E847-951F-546E8B266A8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16BDA5BF-798B-B349-9001-34D1EF16F56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621C49A7-ABCB-654E-A4CD-52C9C16BAB47}"/>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2043442E-896F-0F42-AEA1-14DCEBB6B3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B57E4C36-FFE4-ED4B-B2B2-4F8AC5E8BB8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639F23AF-4C2B-EB4D-9B8F-C9236DAD744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7" name="Oval 236">
              <a:extLst>
                <a:ext uri="{FF2B5EF4-FFF2-40B4-BE49-F238E27FC236}">
                  <a16:creationId xmlns:a16="http://schemas.microsoft.com/office/drawing/2014/main" id="{D8D771E9-8C81-7749-B955-925060D836B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8" name="Oval 237">
              <a:extLst>
                <a:ext uri="{FF2B5EF4-FFF2-40B4-BE49-F238E27FC236}">
                  <a16:creationId xmlns:a16="http://schemas.microsoft.com/office/drawing/2014/main" id="{325374BE-FE42-7345-AB46-964237229D0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9" name="Oval 238">
              <a:extLst>
                <a:ext uri="{FF2B5EF4-FFF2-40B4-BE49-F238E27FC236}">
                  <a16:creationId xmlns:a16="http://schemas.microsoft.com/office/drawing/2014/main" id="{FA1842CD-5816-AF47-968F-6A745D7FEF4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9" name="Graphic 98" descr="Scissors">
            <a:extLst>
              <a:ext uri="{FF2B5EF4-FFF2-40B4-BE49-F238E27FC236}">
                <a16:creationId xmlns:a16="http://schemas.microsoft.com/office/drawing/2014/main" id="{B21EC50F-D54F-2447-8612-BC9D05C0C6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spTree>
    <p:custDataLst>
      <p:tags r:id="rId1"/>
    </p:custDataLst>
    <p:extLst>
      <p:ext uri="{BB962C8B-B14F-4D97-AF65-F5344CB8AC3E}">
        <p14:creationId xmlns:p14="http://schemas.microsoft.com/office/powerpoint/2010/main" val="3844215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(3 of 4)</a:t>
            </a:r>
          </a:p>
        </p:txBody>
      </p:sp>
      <p:pic>
        <p:nvPicPr>
          <p:cNvPr id="3" name="Picture 2">
            <a:extLst>
              <a:ext uri="{FF2B5EF4-FFF2-40B4-BE49-F238E27FC236}">
                <a16:creationId xmlns:a16="http://schemas.microsoft.com/office/drawing/2014/main" id="{F83635CB-1CDD-2743-BA27-CE67725F729C}"/>
              </a:ext>
            </a:extLst>
          </p:cNvPr>
          <p:cNvPicPr>
            <a:picLocks noChangeAspect="1"/>
          </p:cNvPicPr>
          <p:nvPr/>
        </p:nvPicPr>
        <p:blipFill>
          <a:blip r:embed="rId4"/>
          <a:stretch>
            <a:fillRect/>
          </a:stretch>
        </p:blipFill>
        <p:spPr>
          <a:xfrm>
            <a:off x="2876763" y="345371"/>
            <a:ext cx="4485847" cy="5003800"/>
          </a:xfrm>
          <a:prstGeom prst="rect">
            <a:avLst/>
          </a:prstGeom>
        </p:spPr>
      </p:pic>
    </p:spTree>
    <p:custDataLst>
      <p:tags r:id="rId1"/>
    </p:custDataLst>
    <p:extLst>
      <p:ext uri="{BB962C8B-B14F-4D97-AF65-F5344CB8AC3E}">
        <p14:creationId xmlns:p14="http://schemas.microsoft.com/office/powerpoint/2010/main" val="614572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(4 of 4)</a:t>
            </a:r>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830997"/>
          </a:xfrm>
          <a:prstGeom prst="rect">
            <a:avLst/>
          </a:prstGeom>
          <a:noFill/>
        </p:spPr>
        <p:txBody>
          <a:bodyPr wrap="square" rtlCol="0">
            <a:spAutoFit/>
          </a:bodyPr>
          <a:lstStyle/>
          <a:p>
            <a:r>
              <a:rPr lang="en-GB" sz="2400" dirty="0"/>
              <a:t>Wire up the 3P Star-Delta main circuit.</a:t>
            </a:r>
          </a:p>
        </p:txBody>
      </p:sp>
      <p:sp>
        <p:nvSpPr>
          <p:cNvPr id="106" name="Rectangle 105">
            <a:extLst>
              <a:ext uri="{FF2B5EF4-FFF2-40B4-BE49-F238E27FC236}">
                <a16:creationId xmlns:a16="http://schemas.microsoft.com/office/drawing/2014/main" id="{902ADA08-1D63-FA43-B054-CDFF92E79F6F}"/>
              </a:ext>
            </a:extLst>
          </p:cNvPr>
          <p:cNvSpPr/>
          <p:nvPr/>
        </p:nvSpPr>
        <p:spPr>
          <a:xfrm>
            <a:off x="8449100" y="3920558"/>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See diagram</a:t>
            </a:r>
          </a:p>
        </p:txBody>
      </p:sp>
      <p:grpSp>
        <p:nvGrpSpPr>
          <p:cNvPr id="128" name="Group 127">
            <a:extLst>
              <a:ext uri="{FF2B5EF4-FFF2-40B4-BE49-F238E27FC236}">
                <a16:creationId xmlns:a16="http://schemas.microsoft.com/office/drawing/2014/main" id="{B611E51F-F244-5C49-9DBB-E6F8CF446351}"/>
              </a:ext>
            </a:extLst>
          </p:cNvPr>
          <p:cNvGrpSpPr/>
          <p:nvPr/>
        </p:nvGrpSpPr>
        <p:grpSpPr>
          <a:xfrm>
            <a:off x="210727" y="2503511"/>
            <a:ext cx="2088159" cy="982466"/>
            <a:chOff x="3340608" y="2401831"/>
            <a:chExt cx="2088159" cy="982466"/>
          </a:xfrm>
        </p:grpSpPr>
        <p:sp>
          <p:nvSpPr>
            <p:cNvPr id="132" name="Rectangle 131">
              <a:extLst>
                <a:ext uri="{FF2B5EF4-FFF2-40B4-BE49-F238E27FC236}">
                  <a16:creationId xmlns:a16="http://schemas.microsoft.com/office/drawing/2014/main" id="{663881F1-442C-024F-892B-BA84362F9CF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892FBAA5-EAD8-3047-91FD-0EDB9399C2A0}"/>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ContactorM</a:t>
              </a:r>
              <a:endParaRPr lang="en-GB" dirty="0"/>
            </a:p>
          </p:txBody>
        </p:sp>
        <p:sp>
          <p:nvSpPr>
            <p:cNvPr id="134" name="Oval 133">
              <a:extLst>
                <a:ext uri="{FF2B5EF4-FFF2-40B4-BE49-F238E27FC236}">
                  <a16:creationId xmlns:a16="http://schemas.microsoft.com/office/drawing/2014/main" id="{8BA688BD-B0B9-F64D-9349-35B1BD38978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E32311B1-30DB-0D47-87BE-64644048A9B3}"/>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F3F4849D-F565-5949-91B5-2CF391F53274}"/>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A44F9DA6-CAD5-714E-9752-A1DA4DC9976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5BA5C3B7-EE6F-D346-92DE-319D395D59C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513364F5-4155-9B44-B451-57FCCC35D23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F794B30-F8EA-1049-A92A-8353E96B2C1F}"/>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1DE3D603-4F1E-5E4B-AFCD-EABD903090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6A143CCB-ED53-EB48-BF72-C37B1AA71B0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98B955D5-A783-5E48-A807-92F498C3861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78812C60-53F2-F140-8049-3149C71C635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F6C35114-E165-334C-A9BD-71FD066DA10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6AD6270B-1180-0B47-8A59-A276B5F01D07}"/>
              </a:ext>
            </a:extLst>
          </p:cNvPr>
          <p:cNvGrpSpPr/>
          <p:nvPr/>
        </p:nvGrpSpPr>
        <p:grpSpPr>
          <a:xfrm>
            <a:off x="4274463" y="1086255"/>
            <a:ext cx="1365556" cy="900842"/>
            <a:chOff x="4578102" y="1592294"/>
            <a:chExt cx="1365556" cy="900842"/>
          </a:xfrm>
        </p:grpSpPr>
        <p:sp>
          <p:nvSpPr>
            <p:cNvPr id="161" name="Rectangle 160">
              <a:extLst>
                <a:ext uri="{FF2B5EF4-FFF2-40B4-BE49-F238E27FC236}">
                  <a16:creationId xmlns:a16="http://schemas.microsoft.com/office/drawing/2014/main" id="{116DF850-DAB4-1147-95BE-265E67E7BEF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162" name="Oval 161">
              <a:extLst>
                <a:ext uri="{FF2B5EF4-FFF2-40B4-BE49-F238E27FC236}">
                  <a16:creationId xmlns:a16="http://schemas.microsoft.com/office/drawing/2014/main" id="{C4DD96DA-AEB5-C444-8EFC-3DDFC9AEE46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1A759A36-AE51-E540-9FA7-CE7D9B8E008D}"/>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64" name="Oval 163">
              <a:extLst>
                <a:ext uri="{FF2B5EF4-FFF2-40B4-BE49-F238E27FC236}">
                  <a16:creationId xmlns:a16="http://schemas.microsoft.com/office/drawing/2014/main" id="{243F9C37-98C3-EC46-AB36-AEBDE27BC57B}"/>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65" name="Oval 164">
              <a:extLst>
                <a:ext uri="{FF2B5EF4-FFF2-40B4-BE49-F238E27FC236}">
                  <a16:creationId xmlns:a16="http://schemas.microsoft.com/office/drawing/2014/main" id="{DEB919C2-D0FC-D749-9CC6-9B838C5D0C41}"/>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69" name="Oval 168">
              <a:extLst>
                <a:ext uri="{FF2B5EF4-FFF2-40B4-BE49-F238E27FC236}">
                  <a16:creationId xmlns:a16="http://schemas.microsoft.com/office/drawing/2014/main" id="{7234455A-4F33-9843-BED7-50C1280A347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71" name="Oval 170">
              <a:extLst>
                <a:ext uri="{FF2B5EF4-FFF2-40B4-BE49-F238E27FC236}">
                  <a16:creationId xmlns:a16="http://schemas.microsoft.com/office/drawing/2014/main" id="{1670105B-268E-E547-9C5A-399F451374E4}"/>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D1CC6758-350C-9848-BDA5-A011B9B3DA57}"/>
              </a:ext>
            </a:extLst>
          </p:cNvPr>
          <p:cNvGrpSpPr/>
          <p:nvPr/>
        </p:nvGrpSpPr>
        <p:grpSpPr>
          <a:xfrm>
            <a:off x="716336" y="1150442"/>
            <a:ext cx="2055200" cy="900842"/>
            <a:chOff x="1902331" y="2858863"/>
            <a:chExt cx="2055200" cy="900842"/>
          </a:xfrm>
        </p:grpSpPr>
        <p:grpSp>
          <p:nvGrpSpPr>
            <p:cNvPr id="185" name="Group 184">
              <a:extLst>
                <a:ext uri="{FF2B5EF4-FFF2-40B4-BE49-F238E27FC236}">
                  <a16:creationId xmlns:a16="http://schemas.microsoft.com/office/drawing/2014/main" id="{E4381A11-581D-F041-A16B-9772C1037422}"/>
                </a:ext>
              </a:extLst>
            </p:cNvPr>
            <p:cNvGrpSpPr/>
            <p:nvPr/>
          </p:nvGrpSpPr>
          <p:grpSpPr>
            <a:xfrm>
              <a:off x="1902331" y="2858863"/>
              <a:ext cx="1365556" cy="900842"/>
              <a:chOff x="4578102" y="1592294"/>
              <a:chExt cx="1365556" cy="900842"/>
            </a:xfrm>
          </p:grpSpPr>
          <p:sp>
            <p:nvSpPr>
              <p:cNvPr id="191" name="Rectangle 190">
                <a:extLst>
                  <a:ext uri="{FF2B5EF4-FFF2-40B4-BE49-F238E27FC236}">
                    <a16:creationId xmlns:a16="http://schemas.microsoft.com/office/drawing/2014/main" id="{C7EB8043-1261-034D-BCEF-E3760016031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92" name="Oval 191">
                <a:extLst>
                  <a:ext uri="{FF2B5EF4-FFF2-40B4-BE49-F238E27FC236}">
                    <a16:creationId xmlns:a16="http://schemas.microsoft.com/office/drawing/2014/main" id="{7B9BCE00-987B-EF4F-BA5D-C0C308AFBF2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3" name="Oval 192">
                <a:extLst>
                  <a:ext uri="{FF2B5EF4-FFF2-40B4-BE49-F238E27FC236}">
                    <a16:creationId xmlns:a16="http://schemas.microsoft.com/office/drawing/2014/main" id="{B1A4C9B6-65E7-2A42-A992-9FB4A6A4DB7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40000036-D2C0-F641-A46E-471C37ECCF6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95" name="Oval 194">
                <a:extLst>
                  <a:ext uri="{FF2B5EF4-FFF2-40B4-BE49-F238E27FC236}">
                    <a16:creationId xmlns:a16="http://schemas.microsoft.com/office/drawing/2014/main" id="{6A97DD7A-5027-5C4B-8CDF-9C54C23BE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97737C0C-CAD5-FB46-9DAD-653FA2F70EE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0B8020C5-900D-1F43-8102-A807445072BB}"/>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86" name="Rectangle 185">
              <a:extLst>
                <a:ext uri="{FF2B5EF4-FFF2-40B4-BE49-F238E27FC236}">
                  <a16:creationId xmlns:a16="http://schemas.microsoft.com/office/drawing/2014/main" id="{D141A966-12CE-684B-AC8C-6D6AA06B2F1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734D5D1-6EBA-A946-8AEA-4A8B61B23A54}"/>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DEDEFA47-C5EE-EE4F-9ECB-BB6638794444}"/>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B116C10D-BE3C-944B-ACEC-953BABD9BC0A}"/>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8BAAF2E3-FA37-394A-9301-4E09B3E53F5C}"/>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5" name="Group 4">
            <a:extLst>
              <a:ext uri="{FF2B5EF4-FFF2-40B4-BE49-F238E27FC236}">
                <a16:creationId xmlns:a16="http://schemas.microsoft.com/office/drawing/2014/main" id="{B5B99F18-78C1-1942-A127-3A6E5538F624}"/>
              </a:ext>
            </a:extLst>
          </p:cNvPr>
          <p:cNvGrpSpPr/>
          <p:nvPr/>
        </p:nvGrpSpPr>
        <p:grpSpPr>
          <a:xfrm>
            <a:off x="3051832" y="3765769"/>
            <a:ext cx="1278291" cy="1408309"/>
            <a:chOff x="5091361" y="3715704"/>
            <a:chExt cx="1278291" cy="1408309"/>
          </a:xfrm>
        </p:grpSpPr>
        <p:grpSp>
          <p:nvGrpSpPr>
            <p:cNvPr id="201" name="Group 200">
              <a:extLst>
                <a:ext uri="{FF2B5EF4-FFF2-40B4-BE49-F238E27FC236}">
                  <a16:creationId xmlns:a16="http://schemas.microsoft.com/office/drawing/2014/main" id="{56FFA535-E47E-5B46-B515-58B6F8AFDBA3}"/>
                </a:ext>
              </a:extLst>
            </p:cNvPr>
            <p:cNvGrpSpPr/>
            <p:nvPr/>
          </p:nvGrpSpPr>
          <p:grpSpPr>
            <a:xfrm>
              <a:off x="5091361" y="3715704"/>
              <a:ext cx="1278291" cy="1288096"/>
              <a:chOff x="5091361" y="3715704"/>
              <a:chExt cx="1278291" cy="1288096"/>
            </a:xfrm>
          </p:grpSpPr>
          <p:sp>
            <p:nvSpPr>
              <p:cNvPr id="202" name="Oval 201">
                <a:extLst>
                  <a:ext uri="{FF2B5EF4-FFF2-40B4-BE49-F238E27FC236}">
                    <a16:creationId xmlns:a16="http://schemas.microsoft.com/office/drawing/2014/main" id="{80F1EF00-6A21-384B-B481-7AFD450888E2}"/>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203" name="Oval 202">
                <a:extLst>
                  <a:ext uri="{FF2B5EF4-FFF2-40B4-BE49-F238E27FC236}">
                    <a16:creationId xmlns:a16="http://schemas.microsoft.com/office/drawing/2014/main" id="{7AD7E71F-6654-9645-BAA0-FF5227C92246}"/>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U1</a:t>
                </a:r>
                <a:endParaRPr lang="en-GB" dirty="0">
                  <a:solidFill>
                    <a:schemeClr val="tx1">
                      <a:lumMod val="50000"/>
                    </a:schemeClr>
                  </a:solidFill>
                </a:endParaRPr>
              </a:p>
            </p:txBody>
          </p:sp>
          <p:sp>
            <p:nvSpPr>
              <p:cNvPr id="204" name="Oval 203">
                <a:extLst>
                  <a:ext uri="{FF2B5EF4-FFF2-40B4-BE49-F238E27FC236}">
                    <a16:creationId xmlns:a16="http://schemas.microsoft.com/office/drawing/2014/main" id="{AADD7258-4AF3-8247-B7E3-B2EE619B2D87}"/>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V1</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EE41AAF1-A76F-4244-8B50-CEAA251C6A8C}"/>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W1</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551B29C1-97B7-264D-A88B-4149FF20410F}"/>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207" name="Oval 206">
              <a:extLst>
                <a:ext uri="{FF2B5EF4-FFF2-40B4-BE49-F238E27FC236}">
                  <a16:creationId xmlns:a16="http://schemas.microsoft.com/office/drawing/2014/main" id="{E74883C9-6682-5C49-BD7D-3C7B3FC033DC}"/>
                </a:ext>
              </a:extLst>
            </p:cNvPr>
            <p:cNvSpPr/>
            <p:nvPr/>
          </p:nvSpPr>
          <p:spPr>
            <a:xfrm>
              <a:off x="5170146" y="47517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U2</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48F5CDF4-5A34-AD42-939D-0E982CFC8FDF}"/>
                </a:ext>
              </a:extLst>
            </p:cNvPr>
            <p:cNvSpPr/>
            <p:nvPr/>
          </p:nvSpPr>
          <p:spPr>
            <a:xfrm>
              <a:off x="5520050" y="483807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V2</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57DE3276-1B83-3043-82E6-35F12B603487}"/>
                </a:ext>
              </a:extLst>
            </p:cNvPr>
            <p:cNvSpPr/>
            <p:nvPr/>
          </p:nvSpPr>
          <p:spPr>
            <a:xfrm>
              <a:off x="5867608" y="4763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W2</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26770C0A-19D0-6B48-B83B-0547739C758C}"/>
              </a:ext>
            </a:extLst>
          </p:cNvPr>
          <p:cNvGrpSpPr/>
          <p:nvPr/>
        </p:nvGrpSpPr>
        <p:grpSpPr>
          <a:xfrm>
            <a:off x="4616059" y="2786274"/>
            <a:ext cx="2088159" cy="982466"/>
            <a:chOff x="3340608" y="2401831"/>
            <a:chExt cx="2088159" cy="982466"/>
          </a:xfrm>
        </p:grpSpPr>
        <p:sp>
          <p:nvSpPr>
            <p:cNvPr id="211" name="Rectangle 210">
              <a:extLst>
                <a:ext uri="{FF2B5EF4-FFF2-40B4-BE49-F238E27FC236}">
                  <a16:creationId xmlns:a16="http://schemas.microsoft.com/office/drawing/2014/main" id="{0A9B8723-28B7-AB4C-86CB-CE2A69264CA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8DDC357F-7CE7-AC43-A31A-B0A03D084F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ContactorD</a:t>
              </a:r>
              <a:endParaRPr lang="en-GB" dirty="0"/>
            </a:p>
          </p:txBody>
        </p:sp>
        <p:sp>
          <p:nvSpPr>
            <p:cNvPr id="213" name="Oval 212">
              <a:extLst>
                <a:ext uri="{FF2B5EF4-FFF2-40B4-BE49-F238E27FC236}">
                  <a16:creationId xmlns:a16="http://schemas.microsoft.com/office/drawing/2014/main" id="{57B57447-E95C-A948-988A-CA6FA49B34A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E2A6D535-8146-8E47-B147-6BCB6B22225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331C55B-97EB-2F45-B9CD-1A0D9339A2B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9B63DB7-DC7B-3E43-9C39-8C103BC1F38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D15BE26-C858-CB46-A185-164A31CF9682}"/>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14D49494-C349-5644-A4FE-3A1763C2B04A}"/>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19" name="Oval 218">
              <a:extLst>
                <a:ext uri="{FF2B5EF4-FFF2-40B4-BE49-F238E27FC236}">
                  <a16:creationId xmlns:a16="http://schemas.microsoft.com/office/drawing/2014/main" id="{573AF675-C3C3-D746-8D33-086FB5CF2A2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0" name="Oval 219">
              <a:extLst>
                <a:ext uri="{FF2B5EF4-FFF2-40B4-BE49-F238E27FC236}">
                  <a16:creationId xmlns:a16="http://schemas.microsoft.com/office/drawing/2014/main" id="{E9A5F6C5-DDC2-B544-8147-95CCE2DC10A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1" name="Oval 220">
              <a:extLst>
                <a:ext uri="{FF2B5EF4-FFF2-40B4-BE49-F238E27FC236}">
                  <a16:creationId xmlns:a16="http://schemas.microsoft.com/office/drawing/2014/main" id="{8B9507B1-8323-634A-A47E-53397683689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54B68034-CCC8-D944-8B67-3B11F516D51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EA66FBF9-723E-4F4A-BD8C-94E0FD11385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0CCA8B52-0C29-4541-9857-61D71E94C33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5" name="Group 224">
            <a:extLst>
              <a:ext uri="{FF2B5EF4-FFF2-40B4-BE49-F238E27FC236}">
                <a16:creationId xmlns:a16="http://schemas.microsoft.com/office/drawing/2014/main" id="{A0D9FFF7-2E22-BD43-807B-381A0A67A289}"/>
              </a:ext>
            </a:extLst>
          </p:cNvPr>
          <p:cNvGrpSpPr/>
          <p:nvPr/>
        </p:nvGrpSpPr>
        <p:grpSpPr>
          <a:xfrm>
            <a:off x="7035629" y="2600390"/>
            <a:ext cx="2088159" cy="982466"/>
            <a:chOff x="3340608" y="2401831"/>
            <a:chExt cx="2088159" cy="982466"/>
          </a:xfrm>
        </p:grpSpPr>
        <p:sp>
          <p:nvSpPr>
            <p:cNvPr id="226" name="Rectangle 225">
              <a:extLst>
                <a:ext uri="{FF2B5EF4-FFF2-40B4-BE49-F238E27FC236}">
                  <a16:creationId xmlns:a16="http://schemas.microsoft.com/office/drawing/2014/main" id="{2B2CE74C-FDFC-6840-A4A8-AD13E152EA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9820B74-858E-FF4D-98DA-4F47457F87C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ContactorS</a:t>
              </a:r>
              <a:endParaRPr lang="en-GB" dirty="0"/>
            </a:p>
          </p:txBody>
        </p:sp>
        <p:sp>
          <p:nvSpPr>
            <p:cNvPr id="228" name="Oval 227">
              <a:extLst>
                <a:ext uri="{FF2B5EF4-FFF2-40B4-BE49-F238E27FC236}">
                  <a16:creationId xmlns:a16="http://schemas.microsoft.com/office/drawing/2014/main" id="{029F532D-FDCA-8842-88C1-C4D1E4EA15F9}"/>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29" name="Oval 228">
              <a:extLst>
                <a:ext uri="{FF2B5EF4-FFF2-40B4-BE49-F238E27FC236}">
                  <a16:creationId xmlns:a16="http://schemas.microsoft.com/office/drawing/2014/main" id="{9F1C81CA-C60A-0B46-8D65-E83D074C3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30" name="Oval 229">
              <a:extLst>
                <a:ext uri="{FF2B5EF4-FFF2-40B4-BE49-F238E27FC236}">
                  <a16:creationId xmlns:a16="http://schemas.microsoft.com/office/drawing/2014/main" id="{B064F58A-BA9B-A24C-B684-76DF5640A21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1" name="Oval 230">
              <a:extLst>
                <a:ext uri="{FF2B5EF4-FFF2-40B4-BE49-F238E27FC236}">
                  <a16:creationId xmlns:a16="http://schemas.microsoft.com/office/drawing/2014/main" id="{6C29D41B-271A-E847-951F-546E8B266A8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16BDA5BF-798B-B349-9001-34D1EF16F56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621C49A7-ABCB-654E-A4CD-52C9C16BAB47}"/>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2043442E-896F-0F42-AEA1-14DCEBB6B3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B57E4C36-FFE4-ED4B-B2B2-4F8AC5E8BB8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639F23AF-4C2B-EB4D-9B8F-C9236DAD744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7" name="Oval 236">
              <a:extLst>
                <a:ext uri="{FF2B5EF4-FFF2-40B4-BE49-F238E27FC236}">
                  <a16:creationId xmlns:a16="http://schemas.microsoft.com/office/drawing/2014/main" id="{D8D771E9-8C81-7749-B955-925060D836B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8" name="Oval 237">
              <a:extLst>
                <a:ext uri="{FF2B5EF4-FFF2-40B4-BE49-F238E27FC236}">
                  <a16:creationId xmlns:a16="http://schemas.microsoft.com/office/drawing/2014/main" id="{325374BE-FE42-7345-AB46-964237229D0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9" name="Oval 238">
              <a:extLst>
                <a:ext uri="{FF2B5EF4-FFF2-40B4-BE49-F238E27FC236}">
                  <a16:creationId xmlns:a16="http://schemas.microsoft.com/office/drawing/2014/main" id="{FA1842CD-5816-AF47-968F-6A745D7FEF4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99" name="Curved Connector 98">
            <a:extLst>
              <a:ext uri="{FF2B5EF4-FFF2-40B4-BE49-F238E27FC236}">
                <a16:creationId xmlns:a16="http://schemas.microsoft.com/office/drawing/2014/main" id="{6C32B6BF-4930-0746-B74C-ED0255D34CF8}"/>
              </a:ext>
            </a:extLst>
          </p:cNvPr>
          <p:cNvCxnSpPr>
            <a:cxnSpLocks/>
            <a:stCxn id="125" idx="4"/>
            <a:endCxn id="162" idx="0"/>
          </p:cNvCxnSpPr>
          <p:nvPr/>
        </p:nvCxnSpPr>
        <p:spPr>
          <a:xfrm rot="5400000">
            <a:off x="4267458" y="640534"/>
            <a:ext cx="664567" cy="22687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Curved Connector 118">
            <a:extLst>
              <a:ext uri="{FF2B5EF4-FFF2-40B4-BE49-F238E27FC236}">
                <a16:creationId xmlns:a16="http://schemas.microsoft.com/office/drawing/2014/main" id="{64350563-C1E2-F44F-8A6A-83CC27114FEB}"/>
              </a:ext>
            </a:extLst>
          </p:cNvPr>
          <p:cNvCxnSpPr>
            <a:cxnSpLocks/>
            <a:stCxn id="165" idx="4"/>
            <a:endCxn id="192" idx="0"/>
          </p:cNvCxnSpPr>
          <p:nvPr/>
        </p:nvCxnSpPr>
        <p:spPr>
          <a:xfrm rot="5400000" flipH="1">
            <a:off x="2285789" y="-207170"/>
            <a:ext cx="829689" cy="3544914"/>
          </a:xfrm>
          <a:prstGeom prst="curvedConnector5">
            <a:avLst>
              <a:gd name="adj1" fmla="val 47758"/>
              <a:gd name="adj2" fmla="val 50000"/>
              <a:gd name="adj3" fmla="val 12755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urved Connector 119">
            <a:extLst>
              <a:ext uri="{FF2B5EF4-FFF2-40B4-BE49-F238E27FC236}">
                <a16:creationId xmlns:a16="http://schemas.microsoft.com/office/drawing/2014/main" id="{3E633403-D319-1941-A2E0-65C25708592B}"/>
              </a:ext>
            </a:extLst>
          </p:cNvPr>
          <p:cNvCxnSpPr>
            <a:cxnSpLocks/>
            <a:stCxn id="134" idx="0"/>
            <a:endCxn id="195" idx="4"/>
          </p:cNvCxnSpPr>
          <p:nvPr/>
        </p:nvCxnSpPr>
        <p:spPr>
          <a:xfrm rot="5400000" flipH="1" flipV="1">
            <a:off x="415819" y="2051068"/>
            <a:ext cx="505895" cy="492396"/>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Curved Connector 120">
            <a:extLst>
              <a:ext uri="{FF2B5EF4-FFF2-40B4-BE49-F238E27FC236}">
                <a16:creationId xmlns:a16="http://schemas.microsoft.com/office/drawing/2014/main" id="{0A9B05CA-E58A-2F4A-9574-2AC3DCC959C4}"/>
              </a:ext>
            </a:extLst>
          </p:cNvPr>
          <p:cNvCxnSpPr>
            <a:cxnSpLocks/>
            <a:stCxn id="203" idx="1"/>
            <a:endCxn id="140" idx="4"/>
          </p:cNvCxnSpPr>
          <p:nvPr/>
        </p:nvCxnSpPr>
        <p:spPr>
          <a:xfrm rot="16200000" flipV="1">
            <a:off x="1538928" y="2345512"/>
            <a:ext cx="482492" cy="274163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319B9F71-8394-4F4D-8D88-E212E832223B}"/>
              </a:ext>
            </a:extLst>
          </p:cNvPr>
          <p:cNvCxnSpPr>
            <a:cxnSpLocks/>
            <a:stCxn id="216" idx="4"/>
            <a:endCxn id="207" idx="4"/>
          </p:cNvCxnSpPr>
          <p:nvPr/>
        </p:nvCxnSpPr>
        <p:spPr>
          <a:xfrm rot="5400000">
            <a:off x="3379165" y="3652268"/>
            <a:ext cx="1329942" cy="1541102"/>
          </a:xfrm>
          <a:prstGeom prst="curvedConnector3">
            <a:avLst>
              <a:gd name="adj1" fmla="val 11718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urved Connector 129">
            <a:extLst>
              <a:ext uri="{FF2B5EF4-FFF2-40B4-BE49-F238E27FC236}">
                <a16:creationId xmlns:a16="http://schemas.microsoft.com/office/drawing/2014/main" id="{94BC838E-8A82-E74C-AFE9-A146ABEC9087}"/>
              </a:ext>
            </a:extLst>
          </p:cNvPr>
          <p:cNvCxnSpPr>
            <a:cxnSpLocks/>
            <a:stCxn id="138" idx="0"/>
            <a:endCxn id="213" idx="0"/>
          </p:cNvCxnSpPr>
          <p:nvPr/>
        </p:nvCxnSpPr>
        <p:spPr>
          <a:xfrm rot="16200000" flipH="1">
            <a:off x="2637963" y="643040"/>
            <a:ext cx="282763" cy="4097109"/>
          </a:xfrm>
          <a:prstGeom prst="curvedConnector3">
            <a:avLst>
              <a:gd name="adj1" fmla="val -8084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Curved Connector 145">
            <a:extLst>
              <a:ext uri="{FF2B5EF4-FFF2-40B4-BE49-F238E27FC236}">
                <a16:creationId xmlns:a16="http://schemas.microsoft.com/office/drawing/2014/main" id="{9ECFA0AD-0C24-614E-BAD6-72D6669D4CA9}"/>
              </a:ext>
            </a:extLst>
          </p:cNvPr>
          <p:cNvCxnSpPr>
            <a:cxnSpLocks/>
            <a:stCxn id="126" idx="3"/>
          </p:cNvCxnSpPr>
          <p:nvPr/>
        </p:nvCxnSpPr>
        <p:spPr>
          <a:xfrm rot="5400000">
            <a:off x="4733078" y="630235"/>
            <a:ext cx="634830" cy="538357"/>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Curved Connector 146">
            <a:extLst>
              <a:ext uri="{FF2B5EF4-FFF2-40B4-BE49-F238E27FC236}">
                <a16:creationId xmlns:a16="http://schemas.microsoft.com/office/drawing/2014/main" id="{5A75A47E-F0C8-6F49-948D-A902506A80EC}"/>
              </a:ext>
            </a:extLst>
          </p:cNvPr>
          <p:cNvCxnSpPr>
            <a:cxnSpLocks/>
            <a:stCxn id="193" idx="0"/>
            <a:endCxn id="169" idx="4"/>
          </p:cNvCxnSpPr>
          <p:nvPr/>
        </p:nvCxnSpPr>
        <p:spPr>
          <a:xfrm rot="16200000" flipH="1">
            <a:off x="2594012" y="-207171"/>
            <a:ext cx="829689" cy="3544914"/>
          </a:xfrm>
          <a:prstGeom prst="curvedConnector5">
            <a:avLst>
              <a:gd name="adj1" fmla="val -27552"/>
              <a:gd name="adj2" fmla="val 50000"/>
              <a:gd name="adj3" fmla="val 1183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Curved Connector 147">
            <a:extLst>
              <a:ext uri="{FF2B5EF4-FFF2-40B4-BE49-F238E27FC236}">
                <a16:creationId xmlns:a16="http://schemas.microsoft.com/office/drawing/2014/main" id="{780D040C-8BE0-4B4E-9521-65EEB05F41B4}"/>
              </a:ext>
            </a:extLst>
          </p:cNvPr>
          <p:cNvCxnSpPr>
            <a:cxnSpLocks/>
            <a:stCxn id="138" idx="0"/>
            <a:endCxn id="196" idx="4"/>
          </p:cNvCxnSpPr>
          <p:nvPr/>
        </p:nvCxnSpPr>
        <p:spPr>
          <a:xfrm rot="5400000" flipH="1" flipV="1">
            <a:off x="724042" y="2051068"/>
            <a:ext cx="505895" cy="492396"/>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Curved Connector 148">
            <a:extLst>
              <a:ext uri="{FF2B5EF4-FFF2-40B4-BE49-F238E27FC236}">
                <a16:creationId xmlns:a16="http://schemas.microsoft.com/office/drawing/2014/main" id="{ED67D731-7B74-A84C-A0AF-239C63F5E37A}"/>
              </a:ext>
            </a:extLst>
          </p:cNvPr>
          <p:cNvCxnSpPr>
            <a:cxnSpLocks/>
            <a:stCxn id="204" idx="0"/>
            <a:endCxn id="141" idx="4"/>
          </p:cNvCxnSpPr>
          <p:nvPr/>
        </p:nvCxnSpPr>
        <p:spPr>
          <a:xfrm rot="16200000" flipV="1">
            <a:off x="2010288" y="2182375"/>
            <a:ext cx="290684" cy="2876104"/>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Curved Connector 149">
            <a:extLst>
              <a:ext uri="{FF2B5EF4-FFF2-40B4-BE49-F238E27FC236}">
                <a16:creationId xmlns:a16="http://schemas.microsoft.com/office/drawing/2014/main" id="{38BD2E38-083A-174B-8BC1-75FEBBDC9D12}"/>
              </a:ext>
            </a:extLst>
          </p:cNvPr>
          <p:cNvCxnSpPr>
            <a:cxnSpLocks/>
            <a:stCxn id="217" idx="4"/>
            <a:endCxn id="208" idx="4"/>
          </p:cNvCxnSpPr>
          <p:nvPr/>
        </p:nvCxnSpPr>
        <p:spPr>
          <a:xfrm rot="5400000">
            <a:off x="3665085" y="3716253"/>
            <a:ext cx="1416230" cy="1499421"/>
          </a:xfrm>
          <a:prstGeom prst="curvedConnector3">
            <a:avLst>
              <a:gd name="adj1" fmla="val 116141"/>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Curved Connector 150">
            <a:extLst>
              <a:ext uri="{FF2B5EF4-FFF2-40B4-BE49-F238E27FC236}">
                <a16:creationId xmlns:a16="http://schemas.microsoft.com/office/drawing/2014/main" id="{D9AD5827-12C8-2244-9E64-1D6446940A31}"/>
              </a:ext>
            </a:extLst>
          </p:cNvPr>
          <p:cNvCxnSpPr>
            <a:cxnSpLocks/>
            <a:stCxn id="139" idx="0"/>
            <a:endCxn id="214" idx="0"/>
          </p:cNvCxnSpPr>
          <p:nvPr/>
        </p:nvCxnSpPr>
        <p:spPr>
          <a:xfrm rot="16200000" flipH="1">
            <a:off x="2957418" y="654272"/>
            <a:ext cx="275797" cy="4081611"/>
          </a:xfrm>
          <a:prstGeom prst="curvedConnector3">
            <a:avLst>
              <a:gd name="adj1" fmla="val -132619"/>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Curved Connector 152">
            <a:extLst>
              <a:ext uri="{FF2B5EF4-FFF2-40B4-BE49-F238E27FC236}">
                <a16:creationId xmlns:a16="http://schemas.microsoft.com/office/drawing/2014/main" id="{3E59B08E-28E1-694C-8D92-DDD4A2D2E052}"/>
              </a:ext>
            </a:extLst>
          </p:cNvPr>
          <p:cNvCxnSpPr>
            <a:cxnSpLocks/>
            <a:stCxn id="127" idx="3"/>
            <a:endCxn id="164" idx="7"/>
          </p:cNvCxnSpPr>
          <p:nvPr/>
        </p:nvCxnSpPr>
        <p:spPr>
          <a:xfrm rot="5400000">
            <a:off x="5579051" y="562821"/>
            <a:ext cx="212566" cy="931983"/>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7" name="Curved Connector 156">
            <a:extLst>
              <a:ext uri="{FF2B5EF4-FFF2-40B4-BE49-F238E27FC236}">
                <a16:creationId xmlns:a16="http://schemas.microsoft.com/office/drawing/2014/main" id="{E8B12EA0-A12B-004D-BE5F-8A9C5113ABF2}"/>
              </a:ext>
            </a:extLst>
          </p:cNvPr>
          <p:cNvCxnSpPr>
            <a:cxnSpLocks/>
            <a:stCxn id="194" idx="0"/>
            <a:endCxn id="171" idx="4"/>
          </p:cNvCxnSpPr>
          <p:nvPr/>
        </p:nvCxnSpPr>
        <p:spPr>
          <a:xfrm rot="16200000" flipH="1">
            <a:off x="2917733" y="-200205"/>
            <a:ext cx="829689" cy="3544914"/>
          </a:xfrm>
          <a:prstGeom prst="curvedConnector5">
            <a:avLst>
              <a:gd name="adj1" fmla="val -27552"/>
              <a:gd name="adj2" fmla="val 50000"/>
              <a:gd name="adj3" fmla="val 12755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Curved Connector 158">
            <a:extLst>
              <a:ext uri="{FF2B5EF4-FFF2-40B4-BE49-F238E27FC236}">
                <a16:creationId xmlns:a16="http://schemas.microsoft.com/office/drawing/2014/main" id="{989D4874-B40F-8841-B04F-5AED7E9BD500}"/>
              </a:ext>
            </a:extLst>
          </p:cNvPr>
          <p:cNvCxnSpPr>
            <a:cxnSpLocks/>
            <a:stCxn id="197" idx="4"/>
            <a:endCxn id="139" idx="0"/>
          </p:cNvCxnSpPr>
          <p:nvPr/>
        </p:nvCxnSpPr>
        <p:spPr>
          <a:xfrm rot="5400000">
            <a:off x="1047763" y="2058033"/>
            <a:ext cx="505895" cy="492396"/>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Curved Connector 165">
            <a:extLst>
              <a:ext uri="{FF2B5EF4-FFF2-40B4-BE49-F238E27FC236}">
                <a16:creationId xmlns:a16="http://schemas.microsoft.com/office/drawing/2014/main" id="{6CC53D8C-CBCA-7B4E-A0B7-8DF9B1D8FF61}"/>
              </a:ext>
            </a:extLst>
          </p:cNvPr>
          <p:cNvCxnSpPr>
            <a:cxnSpLocks/>
            <a:stCxn id="205" idx="0"/>
            <a:endCxn id="142" idx="4"/>
          </p:cNvCxnSpPr>
          <p:nvPr/>
        </p:nvCxnSpPr>
        <p:spPr>
          <a:xfrm rot="16200000" flipV="1">
            <a:off x="2272812" y="2250538"/>
            <a:ext cx="445224" cy="2908249"/>
          </a:xfrm>
          <a:prstGeom prst="curvedConnector3">
            <a:avLst>
              <a:gd name="adj1" fmla="val 8765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Curved Connector 166">
            <a:extLst>
              <a:ext uri="{FF2B5EF4-FFF2-40B4-BE49-F238E27FC236}">
                <a16:creationId xmlns:a16="http://schemas.microsoft.com/office/drawing/2014/main" id="{F33EA40C-6197-C449-882E-98A8844F4129}"/>
              </a:ext>
            </a:extLst>
          </p:cNvPr>
          <p:cNvCxnSpPr>
            <a:cxnSpLocks/>
            <a:stCxn id="218" idx="4"/>
            <a:endCxn id="209" idx="5"/>
          </p:cNvCxnSpPr>
          <p:nvPr/>
        </p:nvCxnSpPr>
        <p:spPr>
          <a:xfrm rot="5400000">
            <a:off x="4113049" y="3723906"/>
            <a:ext cx="1292674" cy="1374490"/>
          </a:xfrm>
          <a:prstGeom prst="curvedConnector3">
            <a:avLst>
              <a:gd name="adj1" fmla="val 12092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Curved Connector 169">
            <a:extLst>
              <a:ext uri="{FF2B5EF4-FFF2-40B4-BE49-F238E27FC236}">
                <a16:creationId xmlns:a16="http://schemas.microsoft.com/office/drawing/2014/main" id="{FEBC97A1-F78F-2E40-845B-BA8CBD4A96A2}"/>
              </a:ext>
            </a:extLst>
          </p:cNvPr>
          <p:cNvCxnSpPr>
            <a:cxnSpLocks/>
            <a:stCxn id="215" idx="0"/>
            <a:endCxn id="134" idx="0"/>
          </p:cNvCxnSpPr>
          <p:nvPr/>
        </p:nvCxnSpPr>
        <p:spPr>
          <a:xfrm rot="16200000" flipV="1">
            <a:off x="2796342" y="176440"/>
            <a:ext cx="289729" cy="5037276"/>
          </a:xfrm>
          <a:prstGeom prst="curvedConnector3">
            <a:avLst>
              <a:gd name="adj1" fmla="val 24728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Curved Connector 173">
            <a:extLst>
              <a:ext uri="{FF2B5EF4-FFF2-40B4-BE49-F238E27FC236}">
                <a16:creationId xmlns:a16="http://schemas.microsoft.com/office/drawing/2014/main" id="{DC2A9EF0-7869-3A49-96B5-C7C5411B9CEA}"/>
              </a:ext>
            </a:extLst>
          </p:cNvPr>
          <p:cNvCxnSpPr>
            <a:cxnSpLocks/>
            <a:stCxn id="154" idx="0"/>
            <a:endCxn id="206" idx="6"/>
          </p:cNvCxnSpPr>
          <p:nvPr/>
        </p:nvCxnSpPr>
        <p:spPr>
          <a:xfrm rot="16200000" flipV="1">
            <a:off x="6046942" y="2792134"/>
            <a:ext cx="116443" cy="3550080"/>
          </a:xfrm>
          <a:prstGeom prst="curvedConnector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6D585EBA-12DB-454C-B3CA-A4B2A3E79E09}"/>
              </a:ext>
            </a:extLst>
          </p:cNvPr>
          <p:cNvCxnSpPr>
            <a:cxnSpLocks/>
            <a:stCxn id="233" idx="4"/>
            <a:endCxn id="218" idx="4"/>
          </p:cNvCxnSpPr>
          <p:nvPr/>
        </p:nvCxnSpPr>
        <p:spPr>
          <a:xfrm rot="5400000">
            <a:off x="6563474" y="2462087"/>
            <a:ext cx="185884" cy="2419570"/>
          </a:xfrm>
          <a:prstGeom prst="curvedConnector3">
            <a:avLst>
              <a:gd name="adj1" fmla="val 22298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Curved Connector 180">
            <a:extLst>
              <a:ext uri="{FF2B5EF4-FFF2-40B4-BE49-F238E27FC236}">
                <a16:creationId xmlns:a16="http://schemas.microsoft.com/office/drawing/2014/main" id="{66DB133E-D88E-8542-AA35-7CC4FD763C8D}"/>
              </a:ext>
            </a:extLst>
          </p:cNvPr>
          <p:cNvCxnSpPr>
            <a:cxnSpLocks/>
            <a:stCxn id="232" idx="4"/>
            <a:endCxn id="217" idx="4"/>
          </p:cNvCxnSpPr>
          <p:nvPr/>
        </p:nvCxnSpPr>
        <p:spPr>
          <a:xfrm rot="5400000">
            <a:off x="6239753" y="2455121"/>
            <a:ext cx="185884" cy="2419570"/>
          </a:xfrm>
          <a:prstGeom prst="curvedConnector3">
            <a:avLst>
              <a:gd name="adj1" fmla="val 22298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Curved Connector 197">
            <a:extLst>
              <a:ext uri="{FF2B5EF4-FFF2-40B4-BE49-F238E27FC236}">
                <a16:creationId xmlns:a16="http://schemas.microsoft.com/office/drawing/2014/main" id="{3258D9AF-7653-3443-A74D-98CEC7FEFA33}"/>
              </a:ext>
            </a:extLst>
          </p:cNvPr>
          <p:cNvCxnSpPr>
            <a:cxnSpLocks/>
            <a:stCxn id="231" idx="4"/>
            <a:endCxn id="216" idx="4"/>
          </p:cNvCxnSpPr>
          <p:nvPr/>
        </p:nvCxnSpPr>
        <p:spPr>
          <a:xfrm rot="5400000">
            <a:off x="5931530" y="2455121"/>
            <a:ext cx="185884" cy="2419570"/>
          </a:xfrm>
          <a:prstGeom prst="curvedConnector3">
            <a:avLst>
              <a:gd name="adj1" fmla="val 22298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Curved Connector 198">
            <a:extLst>
              <a:ext uri="{FF2B5EF4-FFF2-40B4-BE49-F238E27FC236}">
                <a16:creationId xmlns:a16="http://schemas.microsoft.com/office/drawing/2014/main" id="{06990CD2-CAFC-C748-AE10-F734FAA8B737}"/>
              </a:ext>
            </a:extLst>
          </p:cNvPr>
          <p:cNvCxnSpPr>
            <a:cxnSpLocks/>
            <a:stCxn id="228" idx="0"/>
            <a:endCxn id="229" idx="0"/>
          </p:cNvCxnSpPr>
          <p:nvPr/>
        </p:nvCxnSpPr>
        <p:spPr>
          <a:xfrm rot="5400000" flipH="1" flipV="1">
            <a:off x="7401581" y="2492981"/>
            <a:ext cx="12700" cy="308223"/>
          </a:xfrm>
          <a:prstGeom prst="curvedConnector3">
            <a:avLst>
              <a:gd name="adj1" fmla="val 18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Curved Connector 199">
            <a:extLst>
              <a:ext uri="{FF2B5EF4-FFF2-40B4-BE49-F238E27FC236}">
                <a16:creationId xmlns:a16="http://schemas.microsoft.com/office/drawing/2014/main" id="{B221C383-4A53-2F48-8EE2-673E5BA46CFF}"/>
              </a:ext>
            </a:extLst>
          </p:cNvPr>
          <p:cNvCxnSpPr>
            <a:cxnSpLocks/>
            <a:stCxn id="229" idx="0"/>
            <a:endCxn id="230" idx="0"/>
          </p:cNvCxnSpPr>
          <p:nvPr/>
        </p:nvCxnSpPr>
        <p:spPr>
          <a:xfrm rot="16200000" flipH="1">
            <a:off x="7714070" y="2488715"/>
            <a:ext cx="6966" cy="323721"/>
          </a:xfrm>
          <a:prstGeom prst="curvedConnector3">
            <a:avLst>
              <a:gd name="adj1" fmla="val -328165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2" name="Graphic 151" descr="Scissors">
            <a:extLst>
              <a:ext uri="{FF2B5EF4-FFF2-40B4-BE49-F238E27FC236}">
                <a16:creationId xmlns:a16="http://schemas.microsoft.com/office/drawing/2014/main" id="{2705E1E9-7EE5-7345-87C8-858D4C5C5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pic>
        <p:nvPicPr>
          <p:cNvPr id="154" name="Picture 153">
            <a:extLst>
              <a:ext uri="{FF2B5EF4-FFF2-40B4-BE49-F238E27FC236}">
                <a16:creationId xmlns:a16="http://schemas.microsoft.com/office/drawing/2014/main" id="{1243BE9F-C167-8F47-8E46-01F1696C86EA}"/>
              </a:ext>
            </a:extLst>
          </p:cNvPr>
          <p:cNvPicPr>
            <a:picLocks noChangeAspect="1"/>
          </p:cNvPicPr>
          <p:nvPr/>
        </p:nvPicPr>
        <p:blipFill rotWithShape="1">
          <a:blip r:embed="rId6"/>
          <a:srcRect l="35768" t="18466" r="35495" b="23473"/>
          <a:stretch/>
        </p:blipFill>
        <p:spPr>
          <a:xfrm>
            <a:off x="7686894" y="4625395"/>
            <a:ext cx="386617" cy="442505"/>
          </a:xfrm>
          <a:prstGeom prst="rect">
            <a:avLst/>
          </a:prstGeom>
        </p:spPr>
      </p:pic>
      <p:pic>
        <p:nvPicPr>
          <p:cNvPr id="168" name="Picture 167">
            <a:extLst>
              <a:ext uri="{FF2B5EF4-FFF2-40B4-BE49-F238E27FC236}">
                <a16:creationId xmlns:a16="http://schemas.microsoft.com/office/drawing/2014/main" id="{C1E9803B-6AB8-A743-9697-5A90C6284A3B}"/>
              </a:ext>
            </a:extLst>
          </p:cNvPr>
          <p:cNvPicPr>
            <a:picLocks noChangeAspect="1"/>
          </p:cNvPicPr>
          <p:nvPr/>
        </p:nvPicPr>
        <p:blipFill rotWithShape="1">
          <a:blip r:embed="rId6"/>
          <a:srcRect l="35768" t="18466" r="35495" b="23473"/>
          <a:stretch/>
        </p:blipFill>
        <p:spPr>
          <a:xfrm>
            <a:off x="7839294" y="4777795"/>
            <a:ext cx="386617" cy="442505"/>
          </a:xfrm>
          <a:prstGeom prst="rect">
            <a:avLst/>
          </a:prstGeom>
        </p:spPr>
      </p:pic>
    </p:spTree>
    <p:custDataLst>
      <p:tags r:id="rId1"/>
    </p:custDataLst>
    <p:extLst>
      <p:ext uri="{BB962C8B-B14F-4D97-AF65-F5344CB8AC3E}">
        <p14:creationId xmlns:p14="http://schemas.microsoft.com/office/powerpoint/2010/main" val="1291460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1754326"/>
          </a:xfrm>
          <a:prstGeom prst="rect">
            <a:avLst/>
          </a:prstGeom>
          <a:noFill/>
        </p:spPr>
        <p:txBody>
          <a:bodyPr wrap="square" rtlCol="0">
            <a:spAutoFit/>
          </a:bodyPr>
          <a:lstStyle/>
          <a:p>
            <a:r>
              <a:rPr lang="en-GB" dirty="0"/>
              <a:t>Demonstration video presented by an expert electrician showing and explaining the wiring of the manual star-delta starter.</a:t>
            </a:r>
          </a:p>
          <a:p>
            <a:pPr marL="342900" indent="-342900">
              <a:buFont typeface="+mj-lt"/>
              <a:buAutoNum type="arabicPeriod"/>
            </a:pPr>
            <a:r>
              <a:rPr lang="en-GB" dirty="0"/>
              <a:t>Show how the starter works – push the leaver and see how the contacts move</a:t>
            </a:r>
          </a:p>
          <a:p>
            <a:pPr marL="342900" indent="-342900">
              <a:buFont typeface="+mj-lt"/>
              <a:buAutoNum type="arabicPeriod"/>
            </a:pPr>
            <a:r>
              <a:rPr lang="en-GB" dirty="0"/>
              <a:t>Demonstrate how to wire the starter</a:t>
            </a:r>
          </a:p>
          <a:p>
            <a:pPr marL="342900" indent="-342900">
              <a:buFont typeface="+mj-lt"/>
              <a:buAutoNum type="arabicPeriod"/>
            </a:pPr>
            <a:r>
              <a:rPr lang="en-GB" dirty="0"/>
              <a:t>Work through the control circuit explaining how it shifts from one contactor to the other.</a:t>
            </a:r>
          </a:p>
        </p:txBody>
      </p:sp>
    </p:spTree>
    <p:custDataLst>
      <p:tags r:id="rId1"/>
    </p:custDataLst>
    <p:extLst>
      <p:ext uri="{BB962C8B-B14F-4D97-AF65-F5344CB8AC3E}">
        <p14:creationId xmlns:p14="http://schemas.microsoft.com/office/powerpoint/2010/main" val="2099109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2BDD88-D331-E44E-BCF2-35AFCE06536D}"/>
              </a:ext>
            </a:extLst>
          </p:cNvPr>
          <p:cNvPicPr>
            <a:picLocks noChangeAspect="1"/>
          </p:cNvPicPr>
          <p:nvPr/>
        </p:nvPicPr>
        <p:blipFill>
          <a:blip r:embed="rId4"/>
          <a:stretch>
            <a:fillRect/>
          </a:stretch>
        </p:blipFill>
        <p:spPr>
          <a:xfrm>
            <a:off x="2621039" y="1547093"/>
            <a:ext cx="6235700" cy="3200400"/>
          </a:xfrm>
          <a:prstGeom prst="rect">
            <a:avLst/>
          </a:prstGeom>
        </p:spPr>
      </p:pic>
      <p:sp>
        <p:nvSpPr>
          <p:cNvPr id="2" name="Title 1"/>
          <p:cNvSpPr>
            <a:spLocks noGrp="1"/>
          </p:cNvSpPr>
          <p:nvPr>
            <p:ph type="title"/>
          </p:nvPr>
        </p:nvSpPr>
        <p:spPr/>
        <p:txBody>
          <a:bodyPr/>
          <a:lstStyle/>
          <a:p>
            <a:r>
              <a:rPr lang="en-GB" dirty="0"/>
              <a:t>Interactive Briefing – Int02 (1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369332"/>
          </a:xfrm>
          <a:prstGeom prst="rect">
            <a:avLst/>
          </a:prstGeom>
          <a:noFill/>
        </p:spPr>
        <p:txBody>
          <a:bodyPr wrap="square" rtlCol="0">
            <a:spAutoFit/>
          </a:bodyPr>
          <a:lstStyle/>
          <a:p>
            <a:r>
              <a:rPr lang="en-GB" dirty="0"/>
              <a:t>Create an interactive manual star-delta starter.</a:t>
            </a:r>
          </a:p>
        </p:txBody>
      </p:sp>
      <p:sp>
        <p:nvSpPr>
          <p:cNvPr id="7" name="TextBox 6">
            <a:extLst>
              <a:ext uri="{FF2B5EF4-FFF2-40B4-BE49-F238E27FC236}">
                <a16:creationId xmlns:a16="http://schemas.microsoft.com/office/drawing/2014/main" id="{A8B78D6D-2539-144B-9240-0723B95589B9}"/>
              </a:ext>
            </a:extLst>
          </p:cNvPr>
          <p:cNvSpPr txBox="1"/>
          <p:nvPr/>
        </p:nvSpPr>
        <p:spPr>
          <a:xfrm>
            <a:off x="9087443" y="1777316"/>
            <a:ext cx="751103" cy="369332"/>
          </a:xfrm>
          <a:prstGeom prst="rect">
            <a:avLst/>
          </a:prstGeom>
          <a:noFill/>
        </p:spPr>
        <p:txBody>
          <a:bodyPr wrap="none" rtlCol="0">
            <a:spAutoFit/>
          </a:bodyPr>
          <a:lstStyle/>
          <a:p>
            <a:r>
              <a:rPr lang="en-GB" dirty="0"/>
              <a:t>START</a:t>
            </a:r>
          </a:p>
        </p:txBody>
      </p:sp>
      <p:sp>
        <p:nvSpPr>
          <p:cNvPr id="9" name="TextBox 8">
            <a:extLst>
              <a:ext uri="{FF2B5EF4-FFF2-40B4-BE49-F238E27FC236}">
                <a16:creationId xmlns:a16="http://schemas.microsoft.com/office/drawing/2014/main" id="{594442AE-4A21-6A41-9577-9CAE6669FA59}"/>
              </a:ext>
            </a:extLst>
          </p:cNvPr>
          <p:cNvSpPr txBox="1"/>
          <p:nvPr/>
        </p:nvSpPr>
        <p:spPr>
          <a:xfrm>
            <a:off x="9159866" y="4178002"/>
            <a:ext cx="606256" cy="369332"/>
          </a:xfrm>
          <a:prstGeom prst="rect">
            <a:avLst/>
          </a:prstGeom>
          <a:noFill/>
        </p:spPr>
        <p:txBody>
          <a:bodyPr wrap="none" rtlCol="0">
            <a:spAutoFit/>
          </a:bodyPr>
          <a:lstStyle/>
          <a:p>
            <a:r>
              <a:rPr lang="en-GB" dirty="0"/>
              <a:t>RUN</a:t>
            </a:r>
          </a:p>
        </p:txBody>
      </p:sp>
      <p:sp>
        <p:nvSpPr>
          <p:cNvPr id="8" name="Rectangle 7">
            <a:extLst>
              <a:ext uri="{FF2B5EF4-FFF2-40B4-BE49-F238E27FC236}">
                <a16:creationId xmlns:a16="http://schemas.microsoft.com/office/drawing/2014/main" id="{A99AEA1F-4A13-BF4C-BAA3-2AEB31839A7D}"/>
              </a:ext>
            </a:extLst>
          </p:cNvPr>
          <p:cNvSpPr/>
          <p:nvPr/>
        </p:nvSpPr>
        <p:spPr>
          <a:xfrm>
            <a:off x="9351493" y="2146648"/>
            <a:ext cx="183926" cy="196815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1C2EADC-1F06-F148-A9EB-3B9776B0C1F9}"/>
              </a:ext>
            </a:extLst>
          </p:cNvPr>
          <p:cNvSpPr/>
          <p:nvPr/>
        </p:nvSpPr>
        <p:spPr>
          <a:xfrm>
            <a:off x="9222476" y="2909744"/>
            <a:ext cx="441960" cy="441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B6221C7-481E-7849-85C9-05DBCC033A0E}"/>
              </a:ext>
            </a:extLst>
          </p:cNvPr>
          <p:cNvSpPr/>
          <p:nvPr/>
        </p:nvSpPr>
        <p:spPr>
          <a:xfrm>
            <a:off x="8214360" y="2197320"/>
            <a:ext cx="182880" cy="18288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6F57FFD-D61C-BD4C-8BE3-7A6601E356FE}"/>
              </a:ext>
            </a:extLst>
          </p:cNvPr>
          <p:cNvSpPr/>
          <p:nvPr/>
        </p:nvSpPr>
        <p:spPr>
          <a:xfrm>
            <a:off x="7324344" y="2197320"/>
            <a:ext cx="182880" cy="18288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CF6ED7F-EB2F-DB4C-B884-9570CCB28C63}"/>
              </a:ext>
            </a:extLst>
          </p:cNvPr>
          <p:cNvSpPr/>
          <p:nvPr/>
        </p:nvSpPr>
        <p:spPr>
          <a:xfrm>
            <a:off x="6416040" y="2181561"/>
            <a:ext cx="182880" cy="18288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9601359-FABF-3848-B7D5-F75BBCFA310B}"/>
              </a:ext>
            </a:extLst>
          </p:cNvPr>
          <p:cNvSpPr/>
          <p:nvPr/>
        </p:nvSpPr>
        <p:spPr>
          <a:xfrm>
            <a:off x="5506974" y="2190705"/>
            <a:ext cx="182880" cy="18288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884208B-32EB-4544-A4B4-99D78BE46187}"/>
              </a:ext>
            </a:extLst>
          </p:cNvPr>
          <p:cNvSpPr/>
          <p:nvPr/>
        </p:nvSpPr>
        <p:spPr>
          <a:xfrm>
            <a:off x="4597071" y="2188413"/>
            <a:ext cx="182880" cy="18288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F7AFBD7-D106-DE4D-AFEE-530AE6018F1B}"/>
              </a:ext>
            </a:extLst>
          </p:cNvPr>
          <p:cNvSpPr/>
          <p:nvPr/>
        </p:nvSpPr>
        <p:spPr>
          <a:xfrm>
            <a:off x="3694339" y="2197320"/>
            <a:ext cx="182880" cy="18288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90E4276-B224-024E-A623-FD5570A4842B}"/>
              </a:ext>
            </a:extLst>
          </p:cNvPr>
          <p:cNvSpPr/>
          <p:nvPr/>
        </p:nvSpPr>
        <p:spPr>
          <a:xfrm>
            <a:off x="8214360" y="3039284"/>
            <a:ext cx="182880" cy="182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CC3C464-9BC0-0C49-90DD-C6B0499451F2}"/>
              </a:ext>
            </a:extLst>
          </p:cNvPr>
          <p:cNvSpPr/>
          <p:nvPr/>
        </p:nvSpPr>
        <p:spPr>
          <a:xfrm>
            <a:off x="7315324" y="3047859"/>
            <a:ext cx="182880" cy="182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2FD574E-5629-4649-A172-A1D24B9AFD4F}"/>
              </a:ext>
            </a:extLst>
          </p:cNvPr>
          <p:cNvSpPr/>
          <p:nvPr/>
        </p:nvSpPr>
        <p:spPr>
          <a:xfrm>
            <a:off x="6416040" y="3055853"/>
            <a:ext cx="182880" cy="182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1A77961-CB8A-464B-9F8C-4750B25C8EBB}"/>
              </a:ext>
            </a:extLst>
          </p:cNvPr>
          <p:cNvSpPr/>
          <p:nvPr/>
        </p:nvSpPr>
        <p:spPr>
          <a:xfrm>
            <a:off x="5494948" y="3047859"/>
            <a:ext cx="182880" cy="182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1A37083-761C-C14D-9030-39415A248D73}"/>
              </a:ext>
            </a:extLst>
          </p:cNvPr>
          <p:cNvSpPr/>
          <p:nvPr/>
        </p:nvSpPr>
        <p:spPr>
          <a:xfrm>
            <a:off x="4573856" y="3056039"/>
            <a:ext cx="182880" cy="182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60C51A1-9D41-AD42-9B89-C2DF55E25419}"/>
              </a:ext>
            </a:extLst>
          </p:cNvPr>
          <p:cNvSpPr/>
          <p:nvPr/>
        </p:nvSpPr>
        <p:spPr>
          <a:xfrm>
            <a:off x="3693708" y="3056039"/>
            <a:ext cx="182880" cy="182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0755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Why do big motors draw so much current?</a:t>
            </a:r>
          </a:p>
        </p:txBody>
      </p:sp>
      <p:sp>
        <p:nvSpPr>
          <p:cNvPr id="3" name="Content Placeholder 2"/>
          <p:cNvSpPr>
            <a:spLocks noGrp="1"/>
          </p:cNvSpPr>
          <p:nvPr>
            <p:ph idx="1"/>
          </p:nvPr>
        </p:nvSpPr>
        <p:spPr>
          <a:xfrm>
            <a:off x="1122531" y="1091869"/>
            <a:ext cx="7607557" cy="813131"/>
          </a:xfrm>
        </p:spPr>
        <p:txBody>
          <a:bodyPr>
            <a:noAutofit/>
          </a:bodyPr>
          <a:lstStyle/>
          <a:p>
            <a:pPr marL="0" indent="0" algn="just">
              <a:buNone/>
            </a:pPr>
            <a:r>
              <a:rPr lang="en-GB" sz="2400" dirty="0"/>
              <a:t>Lets go back to the basics of induction motors to see why all this is a problem in the first place.</a:t>
            </a:r>
          </a:p>
        </p:txBody>
      </p:sp>
      <p:sp>
        <p:nvSpPr>
          <p:cNvPr id="6" name="Rectangle 5">
            <a:extLst>
              <a:ext uri="{FF2B5EF4-FFF2-40B4-BE49-F238E27FC236}">
                <a16:creationId xmlns:a16="http://schemas.microsoft.com/office/drawing/2014/main" id="{EDF0DEE1-95F3-7A4D-A30A-5C3CB9888727}"/>
              </a:ext>
            </a:extLst>
          </p:cNvPr>
          <p:cNvSpPr/>
          <p:nvPr/>
        </p:nvSpPr>
        <p:spPr>
          <a:xfrm>
            <a:off x="4541520" y="1892107"/>
            <a:ext cx="4253769" cy="29164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7" name="Rectangle 6">
            <a:extLst>
              <a:ext uri="{FF2B5EF4-FFF2-40B4-BE49-F238E27FC236}">
                <a16:creationId xmlns:a16="http://schemas.microsoft.com/office/drawing/2014/main" id="{71A9FFB2-C71A-9F40-BB3D-C708B5EFEE04}"/>
              </a:ext>
            </a:extLst>
          </p:cNvPr>
          <p:cNvSpPr/>
          <p:nvPr/>
        </p:nvSpPr>
        <p:spPr>
          <a:xfrm>
            <a:off x="1057330" y="1925420"/>
            <a:ext cx="2905070" cy="1938992"/>
          </a:xfrm>
          <a:prstGeom prst="rect">
            <a:avLst/>
          </a:prstGeom>
          <a:solidFill>
            <a:schemeClr val="tx2">
              <a:lumMod val="40000"/>
              <a:lumOff val="60000"/>
            </a:schemeClr>
          </a:solidFill>
        </p:spPr>
        <p:txBody>
          <a:bodyPr wrap="square">
            <a:spAutoFit/>
          </a:bodyPr>
          <a:lstStyle/>
          <a:p>
            <a:r>
              <a:rPr lang="en-GB" sz="2400" i="1" dirty="0"/>
              <a:t>View the video to learn why induction motors draw more current when they start up.</a:t>
            </a:r>
            <a:endParaRPr lang="en-ZA" sz="2400" i="1" dirty="0"/>
          </a:p>
        </p:txBody>
      </p:sp>
      <p:pic>
        <p:nvPicPr>
          <p:cNvPr id="9" name="Graphic 8" descr="User">
            <a:extLst>
              <a:ext uri="{FF2B5EF4-FFF2-40B4-BE49-F238E27FC236}">
                <a16:creationId xmlns:a16="http://schemas.microsoft.com/office/drawing/2014/main" id="{5B1076CB-8297-1D43-B6AB-24B6363F24C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925420"/>
            <a:ext cx="854046" cy="854046"/>
          </a:xfrm>
          <a:prstGeom prst="rect">
            <a:avLst/>
          </a:prstGeom>
        </p:spPr>
      </p:pic>
    </p:spTree>
    <p:custDataLst>
      <p:tags r:id="rId1"/>
    </p:custDataLst>
    <p:extLst>
      <p:ext uri="{BB962C8B-B14F-4D97-AF65-F5344CB8AC3E}">
        <p14:creationId xmlns:p14="http://schemas.microsoft.com/office/powerpoint/2010/main" val="3936714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6F8708-ABF9-B247-833D-04ADCB7E53B1}"/>
              </a:ext>
            </a:extLst>
          </p:cNvPr>
          <p:cNvPicPr>
            <a:picLocks noChangeAspect="1"/>
          </p:cNvPicPr>
          <p:nvPr/>
        </p:nvPicPr>
        <p:blipFill>
          <a:blip r:embed="rId4"/>
          <a:stretch>
            <a:fillRect/>
          </a:stretch>
        </p:blipFill>
        <p:spPr>
          <a:xfrm>
            <a:off x="179332" y="190283"/>
            <a:ext cx="9499505" cy="4813517"/>
          </a:xfrm>
          <a:prstGeom prst="rect">
            <a:avLst/>
          </a:prstGeom>
        </p:spPr>
      </p:pic>
      <p:sp>
        <p:nvSpPr>
          <p:cNvPr id="25" name="Freeform 24">
            <a:extLst>
              <a:ext uri="{FF2B5EF4-FFF2-40B4-BE49-F238E27FC236}">
                <a16:creationId xmlns:a16="http://schemas.microsoft.com/office/drawing/2014/main" id="{9A9FDB25-8864-E141-A9BF-827777CD09D2}"/>
              </a:ext>
            </a:extLst>
          </p:cNvPr>
          <p:cNvSpPr/>
          <p:nvPr/>
        </p:nvSpPr>
        <p:spPr>
          <a:xfrm>
            <a:off x="259080" y="594360"/>
            <a:ext cx="6679956" cy="4373880"/>
          </a:xfrm>
          <a:custGeom>
            <a:avLst/>
            <a:gdLst>
              <a:gd name="connsiteX0" fmla="*/ 91440 w 6679956"/>
              <a:gd name="connsiteY0" fmla="*/ 0 h 4373880"/>
              <a:gd name="connsiteX1" fmla="*/ 76200 w 6679956"/>
              <a:gd name="connsiteY1" fmla="*/ 259080 h 4373880"/>
              <a:gd name="connsiteX2" fmla="*/ 45720 w 6679956"/>
              <a:gd name="connsiteY2" fmla="*/ 381000 h 4373880"/>
              <a:gd name="connsiteX3" fmla="*/ 30480 w 6679956"/>
              <a:gd name="connsiteY3" fmla="*/ 441960 h 4373880"/>
              <a:gd name="connsiteX4" fmla="*/ 0 w 6679956"/>
              <a:gd name="connsiteY4" fmla="*/ 655320 h 4373880"/>
              <a:gd name="connsiteX5" fmla="*/ 15240 w 6679956"/>
              <a:gd name="connsiteY5" fmla="*/ 990600 h 4373880"/>
              <a:gd name="connsiteX6" fmla="*/ 45720 w 6679956"/>
              <a:gd name="connsiteY6" fmla="*/ 1097280 h 4373880"/>
              <a:gd name="connsiteX7" fmla="*/ 167640 w 6679956"/>
              <a:gd name="connsiteY7" fmla="*/ 1143000 h 4373880"/>
              <a:gd name="connsiteX8" fmla="*/ 228600 w 6679956"/>
              <a:gd name="connsiteY8" fmla="*/ 1158240 h 4373880"/>
              <a:gd name="connsiteX9" fmla="*/ 274320 w 6679956"/>
              <a:gd name="connsiteY9" fmla="*/ 1173480 h 4373880"/>
              <a:gd name="connsiteX10" fmla="*/ 914400 w 6679956"/>
              <a:gd name="connsiteY10" fmla="*/ 1188720 h 4373880"/>
              <a:gd name="connsiteX11" fmla="*/ 1554480 w 6679956"/>
              <a:gd name="connsiteY11" fmla="*/ 1173480 h 4373880"/>
              <a:gd name="connsiteX12" fmla="*/ 1569720 w 6679956"/>
              <a:gd name="connsiteY12" fmla="*/ 1097280 h 4373880"/>
              <a:gd name="connsiteX13" fmla="*/ 1584960 w 6679956"/>
              <a:gd name="connsiteY13" fmla="*/ 1051560 h 4373880"/>
              <a:gd name="connsiteX14" fmla="*/ 1615440 w 6679956"/>
              <a:gd name="connsiteY14" fmla="*/ 1005840 h 4373880"/>
              <a:gd name="connsiteX15" fmla="*/ 1661160 w 6679956"/>
              <a:gd name="connsiteY15" fmla="*/ 853440 h 4373880"/>
              <a:gd name="connsiteX16" fmla="*/ 1676400 w 6679956"/>
              <a:gd name="connsiteY16" fmla="*/ 746760 h 4373880"/>
              <a:gd name="connsiteX17" fmla="*/ 1813560 w 6679956"/>
              <a:gd name="connsiteY17" fmla="*/ 853440 h 4373880"/>
              <a:gd name="connsiteX18" fmla="*/ 1859280 w 6679956"/>
              <a:gd name="connsiteY18" fmla="*/ 883920 h 4373880"/>
              <a:gd name="connsiteX19" fmla="*/ 1905000 w 6679956"/>
              <a:gd name="connsiteY19" fmla="*/ 914400 h 4373880"/>
              <a:gd name="connsiteX20" fmla="*/ 1935480 w 6679956"/>
              <a:gd name="connsiteY20" fmla="*/ 960120 h 4373880"/>
              <a:gd name="connsiteX21" fmla="*/ 2026920 w 6679956"/>
              <a:gd name="connsiteY21" fmla="*/ 1021080 h 4373880"/>
              <a:gd name="connsiteX22" fmla="*/ 2057400 w 6679956"/>
              <a:gd name="connsiteY22" fmla="*/ 1066800 h 4373880"/>
              <a:gd name="connsiteX23" fmla="*/ 2148840 w 6679956"/>
              <a:gd name="connsiteY23" fmla="*/ 1143000 h 4373880"/>
              <a:gd name="connsiteX24" fmla="*/ 2209800 w 6679956"/>
              <a:gd name="connsiteY24" fmla="*/ 1234440 h 4373880"/>
              <a:gd name="connsiteX25" fmla="*/ 2240280 w 6679956"/>
              <a:gd name="connsiteY25" fmla="*/ 1280160 h 4373880"/>
              <a:gd name="connsiteX26" fmla="*/ 2270760 w 6679956"/>
              <a:gd name="connsiteY26" fmla="*/ 1325880 h 4373880"/>
              <a:gd name="connsiteX27" fmla="*/ 2362200 w 6679956"/>
              <a:gd name="connsiteY27" fmla="*/ 1402080 h 4373880"/>
              <a:gd name="connsiteX28" fmla="*/ 2392680 w 6679956"/>
              <a:gd name="connsiteY28" fmla="*/ 1447800 h 4373880"/>
              <a:gd name="connsiteX29" fmla="*/ 2438400 w 6679956"/>
              <a:gd name="connsiteY29" fmla="*/ 1478280 h 4373880"/>
              <a:gd name="connsiteX30" fmla="*/ 2484120 w 6679956"/>
              <a:gd name="connsiteY30" fmla="*/ 1524000 h 4373880"/>
              <a:gd name="connsiteX31" fmla="*/ 2529840 w 6679956"/>
              <a:gd name="connsiteY31" fmla="*/ 1554480 h 4373880"/>
              <a:gd name="connsiteX32" fmla="*/ 2575560 w 6679956"/>
              <a:gd name="connsiteY32" fmla="*/ 1600200 h 4373880"/>
              <a:gd name="connsiteX33" fmla="*/ 2712720 w 6679956"/>
              <a:gd name="connsiteY33" fmla="*/ 1691640 h 4373880"/>
              <a:gd name="connsiteX34" fmla="*/ 2758440 w 6679956"/>
              <a:gd name="connsiteY34" fmla="*/ 1722120 h 4373880"/>
              <a:gd name="connsiteX35" fmla="*/ 2804160 w 6679956"/>
              <a:gd name="connsiteY35" fmla="*/ 1752600 h 4373880"/>
              <a:gd name="connsiteX36" fmla="*/ 2849880 w 6679956"/>
              <a:gd name="connsiteY36" fmla="*/ 1767840 h 4373880"/>
              <a:gd name="connsiteX37" fmla="*/ 2865120 w 6679956"/>
              <a:gd name="connsiteY37" fmla="*/ 1813560 h 4373880"/>
              <a:gd name="connsiteX38" fmla="*/ 2941320 w 6679956"/>
              <a:gd name="connsiteY38" fmla="*/ 1905000 h 4373880"/>
              <a:gd name="connsiteX39" fmla="*/ 2971800 w 6679956"/>
              <a:gd name="connsiteY39" fmla="*/ 2956560 h 4373880"/>
              <a:gd name="connsiteX40" fmla="*/ 3017520 w 6679956"/>
              <a:gd name="connsiteY40" fmla="*/ 2971800 h 4373880"/>
              <a:gd name="connsiteX41" fmla="*/ 3063240 w 6679956"/>
              <a:gd name="connsiteY41" fmla="*/ 3002280 h 4373880"/>
              <a:gd name="connsiteX42" fmla="*/ 3154680 w 6679956"/>
              <a:gd name="connsiteY42" fmla="*/ 3032760 h 4373880"/>
              <a:gd name="connsiteX43" fmla="*/ 3200400 w 6679956"/>
              <a:gd name="connsiteY43" fmla="*/ 3048000 h 4373880"/>
              <a:gd name="connsiteX44" fmla="*/ 3246120 w 6679956"/>
              <a:gd name="connsiteY44" fmla="*/ 3063240 h 4373880"/>
              <a:gd name="connsiteX45" fmla="*/ 3368040 w 6679956"/>
              <a:gd name="connsiteY45" fmla="*/ 3093720 h 4373880"/>
              <a:gd name="connsiteX46" fmla="*/ 3596640 w 6679956"/>
              <a:gd name="connsiteY46" fmla="*/ 3078480 h 4373880"/>
              <a:gd name="connsiteX47" fmla="*/ 3672840 w 6679956"/>
              <a:gd name="connsiteY47" fmla="*/ 3063240 h 4373880"/>
              <a:gd name="connsiteX48" fmla="*/ 3916680 w 6679956"/>
              <a:gd name="connsiteY48" fmla="*/ 3017520 h 4373880"/>
              <a:gd name="connsiteX49" fmla="*/ 4023360 w 6679956"/>
              <a:gd name="connsiteY49" fmla="*/ 3032760 h 4373880"/>
              <a:gd name="connsiteX50" fmla="*/ 4069080 w 6679956"/>
              <a:gd name="connsiteY50" fmla="*/ 3322320 h 4373880"/>
              <a:gd name="connsiteX51" fmla="*/ 4114800 w 6679956"/>
              <a:gd name="connsiteY51" fmla="*/ 3337560 h 4373880"/>
              <a:gd name="connsiteX52" fmla="*/ 4160520 w 6679956"/>
              <a:gd name="connsiteY52" fmla="*/ 3368040 h 4373880"/>
              <a:gd name="connsiteX53" fmla="*/ 4251960 w 6679956"/>
              <a:gd name="connsiteY53" fmla="*/ 3398520 h 4373880"/>
              <a:gd name="connsiteX54" fmla="*/ 4480560 w 6679956"/>
              <a:gd name="connsiteY54" fmla="*/ 3550920 h 4373880"/>
              <a:gd name="connsiteX55" fmla="*/ 4526280 w 6679956"/>
              <a:gd name="connsiteY55" fmla="*/ 3581400 h 4373880"/>
              <a:gd name="connsiteX56" fmla="*/ 4572000 w 6679956"/>
              <a:gd name="connsiteY56" fmla="*/ 3611880 h 4373880"/>
              <a:gd name="connsiteX57" fmla="*/ 4617720 w 6679956"/>
              <a:gd name="connsiteY57" fmla="*/ 3627120 h 4373880"/>
              <a:gd name="connsiteX58" fmla="*/ 4709160 w 6679956"/>
              <a:gd name="connsiteY58" fmla="*/ 3703320 h 4373880"/>
              <a:gd name="connsiteX59" fmla="*/ 4846320 w 6679956"/>
              <a:gd name="connsiteY59" fmla="*/ 3749040 h 4373880"/>
              <a:gd name="connsiteX60" fmla="*/ 4892040 w 6679956"/>
              <a:gd name="connsiteY60" fmla="*/ 3764280 h 4373880"/>
              <a:gd name="connsiteX61" fmla="*/ 4937760 w 6679956"/>
              <a:gd name="connsiteY61" fmla="*/ 3794760 h 4373880"/>
              <a:gd name="connsiteX62" fmla="*/ 5029200 w 6679956"/>
              <a:gd name="connsiteY62" fmla="*/ 3825240 h 4373880"/>
              <a:gd name="connsiteX63" fmla="*/ 5074920 w 6679956"/>
              <a:gd name="connsiteY63" fmla="*/ 3962400 h 4373880"/>
              <a:gd name="connsiteX64" fmla="*/ 5090160 w 6679956"/>
              <a:gd name="connsiteY64" fmla="*/ 4008120 h 4373880"/>
              <a:gd name="connsiteX65" fmla="*/ 5105400 w 6679956"/>
              <a:gd name="connsiteY65" fmla="*/ 4160520 h 4373880"/>
              <a:gd name="connsiteX66" fmla="*/ 5135880 w 6679956"/>
              <a:gd name="connsiteY66" fmla="*/ 4251960 h 4373880"/>
              <a:gd name="connsiteX67" fmla="*/ 5242560 w 6679956"/>
              <a:gd name="connsiteY67" fmla="*/ 4282440 h 4373880"/>
              <a:gd name="connsiteX68" fmla="*/ 5288280 w 6679956"/>
              <a:gd name="connsiteY68" fmla="*/ 4297680 h 4373880"/>
              <a:gd name="connsiteX69" fmla="*/ 5410200 w 6679956"/>
              <a:gd name="connsiteY69" fmla="*/ 4328160 h 4373880"/>
              <a:gd name="connsiteX70" fmla="*/ 5501640 w 6679956"/>
              <a:gd name="connsiteY70" fmla="*/ 4358640 h 4373880"/>
              <a:gd name="connsiteX71" fmla="*/ 5547360 w 6679956"/>
              <a:gd name="connsiteY71" fmla="*/ 4373880 h 4373880"/>
              <a:gd name="connsiteX72" fmla="*/ 5806440 w 6679956"/>
              <a:gd name="connsiteY72" fmla="*/ 4358640 h 4373880"/>
              <a:gd name="connsiteX73" fmla="*/ 5897880 w 6679956"/>
              <a:gd name="connsiteY73" fmla="*/ 4312920 h 4373880"/>
              <a:gd name="connsiteX74" fmla="*/ 5989320 w 6679956"/>
              <a:gd name="connsiteY74" fmla="*/ 4282440 h 4373880"/>
              <a:gd name="connsiteX75" fmla="*/ 6096000 w 6679956"/>
              <a:gd name="connsiteY75" fmla="*/ 4251960 h 4373880"/>
              <a:gd name="connsiteX76" fmla="*/ 6309360 w 6679956"/>
              <a:gd name="connsiteY76" fmla="*/ 4221480 h 4373880"/>
              <a:gd name="connsiteX77" fmla="*/ 6583680 w 6679956"/>
              <a:gd name="connsiteY77" fmla="*/ 4191000 h 4373880"/>
              <a:gd name="connsiteX78" fmla="*/ 6598920 w 6679956"/>
              <a:gd name="connsiteY78" fmla="*/ 3947160 h 4373880"/>
              <a:gd name="connsiteX79" fmla="*/ 6629400 w 6679956"/>
              <a:gd name="connsiteY79" fmla="*/ 3810000 h 4373880"/>
              <a:gd name="connsiteX80" fmla="*/ 6659880 w 6679956"/>
              <a:gd name="connsiteY80" fmla="*/ 3672840 h 4373880"/>
              <a:gd name="connsiteX81" fmla="*/ 6659880 w 6679956"/>
              <a:gd name="connsiteY81" fmla="*/ 3032760 h 4373880"/>
              <a:gd name="connsiteX82" fmla="*/ 6629400 w 6679956"/>
              <a:gd name="connsiteY82" fmla="*/ 2865120 h 4373880"/>
              <a:gd name="connsiteX83" fmla="*/ 6614160 w 6679956"/>
              <a:gd name="connsiteY83" fmla="*/ 2743200 h 4373880"/>
              <a:gd name="connsiteX84" fmla="*/ 6598920 w 6679956"/>
              <a:gd name="connsiteY84" fmla="*/ 1280160 h 4373880"/>
              <a:gd name="connsiteX85" fmla="*/ 6446520 w 6679956"/>
              <a:gd name="connsiteY85" fmla="*/ 1173480 h 4373880"/>
              <a:gd name="connsiteX86" fmla="*/ 5943600 w 6679956"/>
              <a:gd name="connsiteY86" fmla="*/ 1158240 h 4373880"/>
              <a:gd name="connsiteX87" fmla="*/ 5791200 w 6679956"/>
              <a:gd name="connsiteY87" fmla="*/ 1173480 h 4373880"/>
              <a:gd name="connsiteX88" fmla="*/ 5821680 w 6679956"/>
              <a:gd name="connsiteY88" fmla="*/ 975360 h 4373880"/>
              <a:gd name="connsiteX89" fmla="*/ 5852160 w 6679956"/>
              <a:gd name="connsiteY89" fmla="*/ 883920 h 4373880"/>
              <a:gd name="connsiteX90" fmla="*/ 5836920 w 6679956"/>
              <a:gd name="connsiteY90" fmla="*/ 624840 h 4373880"/>
              <a:gd name="connsiteX91" fmla="*/ 5791200 w 6679956"/>
              <a:gd name="connsiteY91" fmla="*/ 609600 h 4373880"/>
              <a:gd name="connsiteX92" fmla="*/ 5760720 w 6679956"/>
              <a:gd name="connsiteY92" fmla="*/ 563880 h 4373880"/>
              <a:gd name="connsiteX93" fmla="*/ 5745480 w 6679956"/>
              <a:gd name="connsiteY93" fmla="*/ 289560 h 437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679956" h="4373880">
                <a:moveTo>
                  <a:pt x="91440" y="0"/>
                </a:moveTo>
                <a:cubicBezTo>
                  <a:pt x="86360" y="86360"/>
                  <a:pt x="84032" y="172926"/>
                  <a:pt x="76200" y="259080"/>
                </a:cubicBezTo>
                <a:cubicBezTo>
                  <a:pt x="70003" y="327246"/>
                  <a:pt x="61589" y="325458"/>
                  <a:pt x="45720" y="381000"/>
                </a:cubicBezTo>
                <a:cubicBezTo>
                  <a:pt x="39966" y="401139"/>
                  <a:pt x="35024" y="421513"/>
                  <a:pt x="30480" y="441960"/>
                </a:cubicBezTo>
                <a:cubicBezTo>
                  <a:pt x="8914" y="539006"/>
                  <a:pt x="13313" y="535502"/>
                  <a:pt x="0" y="655320"/>
                </a:cubicBezTo>
                <a:cubicBezTo>
                  <a:pt x="5080" y="767080"/>
                  <a:pt x="6660" y="879054"/>
                  <a:pt x="15240" y="990600"/>
                </a:cubicBezTo>
                <a:cubicBezTo>
                  <a:pt x="15473" y="993629"/>
                  <a:pt x="38355" y="1088073"/>
                  <a:pt x="45720" y="1097280"/>
                </a:cubicBezTo>
                <a:cubicBezTo>
                  <a:pt x="76250" y="1135443"/>
                  <a:pt x="125441" y="1133622"/>
                  <a:pt x="167640" y="1143000"/>
                </a:cubicBezTo>
                <a:cubicBezTo>
                  <a:pt x="188087" y="1147544"/>
                  <a:pt x="208461" y="1152486"/>
                  <a:pt x="228600" y="1158240"/>
                </a:cubicBezTo>
                <a:cubicBezTo>
                  <a:pt x="244046" y="1162653"/>
                  <a:pt x="258271" y="1172767"/>
                  <a:pt x="274320" y="1173480"/>
                </a:cubicBezTo>
                <a:cubicBezTo>
                  <a:pt x="487530" y="1182956"/>
                  <a:pt x="701040" y="1183640"/>
                  <a:pt x="914400" y="1188720"/>
                </a:cubicBezTo>
                <a:lnTo>
                  <a:pt x="1554480" y="1173480"/>
                </a:lnTo>
                <a:cubicBezTo>
                  <a:pt x="1580134" y="1169900"/>
                  <a:pt x="1563438" y="1122410"/>
                  <a:pt x="1569720" y="1097280"/>
                </a:cubicBezTo>
                <a:cubicBezTo>
                  <a:pt x="1573616" y="1081695"/>
                  <a:pt x="1577776" y="1065928"/>
                  <a:pt x="1584960" y="1051560"/>
                </a:cubicBezTo>
                <a:cubicBezTo>
                  <a:pt x="1593151" y="1035177"/>
                  <a:pt x="1608001" y="1022578"/>
                  <a:pt x="1615440" y="1005840"/>
                </a:cubicBezTo>
                <a:cubicBezTo>
                  <a:pt x="1627675" y="978311"/>
                  <a:pt x="1654340" y="890950"/>
                  <a:pt x="1661160" y="853440"/>
                </a:cubicBezTo>
                <a:cubicBezTo>
                  <a:pt x="1667586" y="818098"/>
                  <a:pt x="1671320" y="782320"/>
                  <a:pt x="1676400" y="746760"/>
                </a:cubicBezTo>
                <a:cubicBezTo>
                  <a:pt x="1748023" y="818383"/>
                  <a:pt x="1704187" y="780525"/>
                  <a:pt x="1813560" y="853440"/>
                </a:cubicBezTo>
                <a:lnTo>
                  <a:pt x="1859280" y="883920"/>
                </a:lnTo>
                <a:lnTo>
                  <a:pt x="1905000" y="914400"/>
                </a:lnTo>
                <a:cubicBezTo>
                  <a:pt x="1915160" y="929640"/>
                  <a:pt x="1921696" y="948059"/>
                  <a:pt x="1935480" y="960120"/>
                </a:cubicBezTo>
                <a:cubicBezTo>
                  <a:pt x="1963049" y="984243"/>
                  <a:pt x="2026920" y="1021080"/>
                  <a:pt x="2026920" y="1021080"/>
                </a:cubicBezTo>
                <a:cubicBezTo>
                  <a:pt x="2037080" y="1036320"/>
                  <a:pt x="2044448" y="1053848"/>
                  <a:pt x="2057400" y="1066800"/>
                </a:cubicBezTo>
                <a:cubicBezTo>
                  <a:pt x="2145453" y="1154853"/>
                  <a:pt x="2061457" y="1030650"/>
                  <a:pt x="2148840" y="1143000"/>
                </a:cubicBezTo>
                <a:cubicBezTo>
                  <a:pt x="2171330" y="1171916"/>
                  <a:pt x="2189480" y="1203960"/>
                  <a:pt x="2209800" y="1234440"/>
                </a:cubicBezTo>
                <a:lnTo>
                  <a:pt x="2240280" y="1280160"/>
                </a:lnTo>
                <a:cubicBezTo>
                  <a:pt x="2250440" y="1295400"/>
                  <a:pt x="2255520" y="1315720"/>
                  <a:pt x="2270760" y="1325880"/>
                </a:cubicBezTo>
                <a:cubicBezTo>
                  <a:pt x="2315715" y="1355850"/>
                  <a:pt x="2325530" y="1358076"/>
                  <a:pt x="2362200" y="1402080"/>
                </a:cubicBezTo>
                <a:cubicBezTo>
                  <a:pt x="2373926" y="1416151"/>
                  <a:pt x="2379728" y="1434848"/>
                  <a:pt x="2392680" y="1447800"/>
                </a:cubicBezTo>
                <a:cubicBezTo>
                  <a:pt x="2405632" y="1460752"/>
                  <a:pt x="2424329" y="1466554"/>
                  <a:pt x="2438400" y="1478280"/>
                </a:cubicBezTo>
                <a:cubicBezTo>
                  <a:pt x="2454957" y="1492078"/>
                  <a:pt x="2467563" y="1510202"/>
                  <a:pt x="2484120" y="1524000"/>
                </a:cubicBezTo>
                <a:cubicBezTo>
                  <a:pt x="2498191" y="1535726"/>
                  <a:pt x="2515769" y="1542754"/>
                  <a:pt x="2529840" y="1554480"/>
                </a:cubicBezTo>
                <a:cubicBezTo>
                  <a:pt x="2546397" y="1568278"/>
                  <a:pt x="2558547" y="1586968"/>
                  <a:pt x="2575560" y="1600200"/>
                </a:cubicBezTo>
                <a:lnTo>
                  <a:pt x="2712720" y="1691640"/>
                </a:lnTo>
                <a:lnTo>
                  <a:pt x="2758440" y="1722120"/>
                </a:lnTo>
                <a:cubicBezTo>
                  <a:pt x="2773680" y="1732280"/>
                  <a:pt x="2786784" y="1746808"/>
                  <a:pt x="2804160" y="1752600"/>
                </a:cubicBezTo>
                <a:lnTo>
                  <a:pt x="2849880" y="1767840"/>
                </a:lnTo>
                <a:cubicBezTo>
                  <a:pt x="2854960" y="1783080"/>
                  <a:pt x="2857936" y="1799192"/>
                  <a:pt x="2865120" y="1813560"/>
                </a:cubicBezTo>
                <a:cubicBezTo>
                  <a:pt x="2886338" y="1855995"/>
                  <a:pt x="2907615" y="1871295"/>
                  <a:pt x="2941320" y="1905000"/>
                </a:cubicBezTo>
                <a:cubicBezTo>
                  <a:pt x="3065254" y="2276802"/>
                  <a:pt x="2900858" y="1768282"/>
                  <a:pt x="2971800" y="2956560"/>
                </a:cubicBezTo>
                <a:cubicBezTo>
                  <a:pt x="2972757" y="2972596"/>
                  <a:pt x="3003152" y="2964616"/>
                  <a:pt x="3017520" y="2971800"/>
                </a:cubicBezTo>
                <a:cubicBezTo>
                  <a:pt x="3033903" y="2979991"/>
                  <a:pt x="3046502" y="2994841"/>
                  <a:pt x="3063240" y="3002280"/>
                </a:cubicBezTo>
                <a:cubicBezTo>
                  <a:pt x="3092600" y="3015329"/>
                  <a:pt x="3124200" y="3022600"/>
                  <a:pt x="3154680" y="3032760"/>
                </a:cubicBezTo>
                <a:lnTo>
                  <a:pt x="3200400" y="3048000"/>
                </a:lnTo>
                <a:cubicBezTo>
                  <a:pt x="3215640" y="3053080"/>
                  <a:pt x="3230535" y="3059344"/>
                  <a:pt x="3246120" y="3063240"/>
                </a:cubicBezTo>
                <a:lnTo>
                  <a:pt x="3368040" y="3093720"/>
                </a:lnTo>
                <a:cubicBezTo>
                  <a:pt x="3444240" y="3088640"/>
                  <a:pt x="3520650" y="3086079"/>
                  <a:pt x="3596640" y="3078480"/>
                </a:cubicBezTo>
                <a:cubicBezTo>
                  <a:pt x="3622414" y="3075903"/>
                  <a:pt x="3647331" y="3067742"/>
                  <a:pt x="3672840" y="3063240"/>
                </a:cubicBezTo>
                <a:cubicBezTo>
                  <a:pt x="3903519" y="3022532"/>
                  <a:pt x="3786567" y="3050048"/>
                  <a:pt x="3916680" y="3017520"/>
                </a:cubicBezTo>
                <a:cubicBezTo>
                  <a:pt x="3952240" y="3022600"/>
                  <a:pt x="4008065" y="3000258"/>
                  <a:pt x="4023360" y="3032760"/>
                </a:cubicBezTo>
                <a:cubicBezTo>
                  <a:pt x="4033587" y="3054492"/>
                  <a:pt x="3994811" y="3262904"/>
                  <a:pt x="4069080" y="3322320"/>
                </a:cubicBezTo>
                <a:cubicBezTo>
                  <a:pt x="4081624" y="3332355"/>
                  <a:pt x="4100432" y="3330376"/>
                  <a:pt x="4114800" y="3337560"/>
                </a:cubicBezTo>
                <a:cubicBezTo>
                  <a:pt x="4131183" y="3345751"/>
                  <a:pt x="4143782" y="3360601"/>
                  <a:pt x="4160520" y="3368040"/>
                </a:cubicBezTo>
                <a:cubicBezTo>
                  <a:pt x="4189880" y="3381089"/>
                  <a:pt x="4225227" y="3380698"/>
                  <a:pt x="4251960" y="3398520"/>
                </a:cubicBezTo>
                <a:lnTo>
                  <a:pt x="4480560" y="3550920"/>
                </a:lnTo>
                <a:lnTo>
                  <a:pt x="4526280" y="3581400"/>
                </a:lnTo>
                <a:cubicBezTo>
                  <a:pt x="4541520" y="3591560"/>
                  <a:pt x="4554624" y="3606088"/>
                  <a:pt x="4572000" y="3611880"/>
                </a:cubicBezTo>
                <a:lnTo>
                  <a:pt x="4617720" y="3627120"/>
                </a:lnTo>
                <a:cubicBezTo>
                  <a:pt x="4646431" y="3655831"/>
                  <a:pt x="4670968" y="3686346"/>
                  <a:pt x="4709160" y="3703320"/>
                </a:cubicBezTo>
                <a:lnTo>
                  <a:pt x="4846320" y="3749040"/>
                </a:lnTo>
                <a:cubicBezTo>
                  <a:pt x="4861560" y="3754120"/>
                  <a:pt x="4878674" y="3755369"/>
                  <a:pt x="4892040" y="3764280"/>
                </a:cubicBezTo>
                <a:cubicBezTo>
                  <a:pt x="4907280" y="3774440"/>
                  <a:pt x="4921022" y="3787321"/>
                  <a:pt x="4937760" y="3794760"/>
                </a:cubicBezTo>
                <a:cubicBezTo>
                  <a:pt x="4967120" y="3807809"/>
                  <a:pt x="5029200" y="3825240"/>
                  <a:pt x="5029200" y="3825240"/>
                </a:cubicBezTo>
                <a:lnTo>
                  <a:pt x="5074920" y="3962400"/>
                </a:lnTo>
                <a:lnTo>
                  <a:pt x="5090160" y="4008120"/>
                </a:lnTo>
                <a:cubicBezTo>
                  <a:pt x="5095240" y="4058920"/>
                  <a:pt x="5095991" y="4110341"/>
                  <a:pt x="5105400" y="4160520"/>
                </a:cubicBezTo>
                <a:cubicBezTo>
                  <a:pt x="5111321" y="4192098"/>
                  <a:pt x="5105400" y="4241800"/>
                  <a:pt x="5135880" y="4251960"/>
                </a:cubicBezTo>
                <a:cubicBezTo>
                  <a:pt x="5245501" y="4288500"/>
                  <a:pt x="5108607" y="4244168"/>
                  <a:pt x="5242560" y="4282440"/>
                </a:cubicBezTo>
                <a:cubicBezTo>
                  <a:pt x="5258006" y="4286853"/>
                  <a:pt x="5272782" y="4293453"/>
                  <a:pt x="5288280" y="4297680"/>
                </a:cubicBezTo>
                <a:cubicBezTo>
                  <a:pt x="5328695" y="4308702"/>
                  <a:pt x="5370459" y="4314913"/>
                  <a:pt x="5410200" y="4328160"/>
                </a:cubicBezTo>
                <a:lnTo>
                  <a:pt x="5501640" y="4358640"/>
                </a:lnTo>
                <a:lnTo>
                  <a:pt x="5547360" y="4373880"/>
                </a:lnTo>
                <a:cubicBezTo>
                  <a:pt x="5633720" y="4368800"/>
                  <a:pt x="5720360" y="4367248"/>
                  <a:pt x="5806440" y="4358640"/>
                </a:cubicBezTo>
                <a:cubicBezTo>
                  <a:pt x="5860227" y="4353261"/>
                  <a:pt x="5849408" y="4334463"/>
                  <a:pt x="5897880" y="4312920"/>
                </a:cubicBezTo>
                <a:cubicBezTo>
                  <a:pt x="5927240" y="4299871"/>
                  <a:pt x="5958840" y="4292600"/>
                  <a:pt x="5989320" y="4282440"/>
                </a:cubicBezTo>
                <a:cubicBezTo>
                  <a:pt x="6025557" y="4270361"/>
                  <a:pt x="6057728" y="4258339"/>
                  <a:pt x="6096000" y="4251960"/>
                </a:cubicBezTo>
                <a:cubicBezTo>
                  <a:pt x="6166865" y="4240149"/>
                  <a:pt x="6237874" y="4228629"/>
                  <a:pt x="6309360" y="4221480"/>
                </a:cubicBezTo>
                <a:cubicBezTo>
                  <a:pt x="6502513" y="4202165"/>
                  <a:pt x="6411101" y="4212572"/>
                  <a:pt x="6583680" y="4191000"/>
                </a:cubicBezTo>
                <a:cubicBezTo>
                  <a:pt x="6588760" y="4109720"/>
                  <a:pt x="6591199" y="4028232"/>
                  <a:pt x="6598920" y="3947160"/>
                </a:cubicBezTo>
                <a:cubicBezTo>
                  <a:pt x="6603759" y="3896346"/>
                  <a:pt x="6619609" y="3858954"/>
                  <a:pt x="6629400" y="3810000"/>
                </a:cubicBezTo>
                <a:cubicBezTo>
                  <a:pt x="6656221" y="3675893"/>
                  <a:pt x="6630220" y="3761819"/>
                  <a:pt x="6659880" y="3672840"/>
                </a:cubicBezTo>
                <a:cubicBezTo>
                  <a:pt x="6688934" y="3382297"/>
                  <a:pt x="6684261" y="3496003"/>
                  <a:pt x="6659880" y="3032760"/>
                </a:cubicBezTo>
                <a:cubicBezTo>
                  <a:pt x="6657611" y="2989645"/>
                  <a:pt x="6636257" y="2909692"/>
                  <a:pt x="6629400" y="2865120"/>
                </a:cubicBezTo>
                <a:cubicBezTo>
                  <a:pt x="6623172" y="2824640"/>
                  <a:pt x="6619240" y="2783840"/>
                  <a:pt x="6614160" y="2743200"/>
                </a:cubicBezTo>
                <a:cubicBezTo>
                  <a:pt x="6609080" y="2255520"/>
                  <a:pt x="6613258" y="1767656"/>
                  <a:pt x="6598920" y="1280160"/>
                </a:cubicBezTo>
                <a:cubicBezTo>
                  <a:pt x="6595416" y="1161009"/>
                  <a:pt x="6549423" y="1178500"/>
                  <a:pt x="6446520" y="1173480"/>
                </a:cubicBezTo>
                <a:cubicBezTo>
                  <a:pt x="6279002" y="1165308"/>
                  <a:pt x="6111240" y="1163320"/>
                  <a:pt x="5943600" y="1158240"/>
                </a:cubicBezTo>
                <a:cubicBezTo>
                  <a:pt x="5892800" y="1163320"/>
                  <a:pt x="5829358" y="1207398"/>
                  <a:pt x="5791200" y="1173480"/>
                </a:cubicBezTo>
                <a:cubicBezTo>
                  <a:pt x="5776796" y="1160676"/>
                  <a:pt x="5809834" y="1014847"/>
                  <a:pt x="5821680" y="975360"/>
                </a:cubicBezTo>
                <a:cubicBezTo>
                  <a:pt x="5830912" y="944586"/>
                  <a:pt x="5852160" y="883920"/>
                  <a:pt x="5852160" y="883920"/>
                </a:cubicBezTo>
                <a:cubicBezTo>
                  <a:pt x="5847080" y="797560"/>
                  <a:pt x="5855686" y="709289"/>
                  <a:pt x="5836920" y="624840"/>
                </a:cubicBezTo>
                <a:cubicBezTo>
                  <a:pt x="5833435" y="609158"/>
                  <a:pt x="5803744" y="619635"/>
                  <a:pt x="5791200" y="609600"/>
                </a:cubicBezTo>
                <a:cubicBezTo>
                  <a:pt x="5776897" y="598158"/>
                  <a:pt x="5770880" y="579120"/>
                  <a:pt x="5760720" y="563880"/>
                </a:cubicBezTo>
                <a:cubicBezTo>
                  <a:pt x="5741436" y="371042"/>
                  <a:pt x="5745480" y="462533"/>
                  <a:pt x="5745480" y="28956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a:extLst>
              <a:ext uri="{FF2B5EF4-FFF2-40B4-BE49-F238E27FC236}">
                <a16:creationId xmlns:a16="http://schemas.microsoft.com/office/drawing/2014/main" id="{82FE558E-DF1B-C746-BF28-C41649FEA2FD}"/>
              </a:ext>
            </a:extLst>
          </p:cNvPr>
          <p:cNvSpPr/>
          <p:nvPr/>
        </p:nvSpPr>
        <p:spPr>
          <a:xfrm>
            <a:off x="810475" y="670560"/>
            <a:ext cx="8485925" cy="3825240"/>
          </a:xfrm>
          <a:custGeom>
            <a:avLst/>
            <a:gdLst>
              <a:gd name="connsiteX0" fmla="*/ 58205 w 8485925"/>
              <a:gd name="connsiteY0" fmla="*/ 0 h 3825240"/>
              <a:gd name="connsiteX1" fmla="*/ 42965 w 8485925"/>
              <a:gd name="connsiteY1" fmla="*/ 487680 h 3825240"/>
              <a:gd name="connsiteX2" fmla="*/ 27725 w 8485925"/>
              <a:gd name="connsiteY2" fmla="*/ 533400 h 3825240"/>
              <a:gd name="connsiteX3" fmla="*/ 12485 w 8485925"/>
              <a:gd name="connsiteY3" fmla="*/ 655320 h 3825240"/>
              <a:gd name="connsiteX4" fmla="*/ 27725 w 8485925"/>
              <a:gd name="connsiteY4" fmla="*/ 853440 h 3825240"/>
              <a:gd name="connsiteX5" fmla="*/ 286805 w 8485925"/>
              <a:gd name="connsiteY5" fmla="*/ 838200 h 3825240"/>
              <a:gd name="connsiteX6" fmla="*/ 1033565 w 8485925"/>
              <a:gd name="connsiteY6" fmla="*/ 853440 h 3825240"/>
              <a:gd name="connsiteX7" fmla="*/ 1246925 w 8485925"/>
              <a:gd name="connsiteY7" fmla="*/ 883920 h 3825240"/>
              <a:gd name="connsiteX8" fmla="*/ 1353605 w 8485925"/>
              <a:gd name="connsiteY8" fmla="*/ 899160 h 3825240"/>
              <a:gd name="connsiteX9" fmla="*/ 1506005 w 8485925"/>
              <a:gd name="connsiteY9" fmla="*/ 914400 h 3825240"/>
              <a:gd name="connsiteX10" fmla="*/ 1978445 w 8485925"/>
              <a:gd name="connsiteY10" fmla="*/ 899160 h 3825240"/>
              <a:gd name="connsiteX11" fmla="*/ 2085125 w 8485925"/>
              <a:gd name="connsiteY11" fmla="*/ 883920 h 3825240"/>
              <a:gd name="connsiteX12" fmla="*/ 2328965 w 8485925"/>
              <a:gd name="connsiteY12" fmla="*/ 868680 h 3825240"/>
              <a:gd name="connsiteX13" fmla="*/ 2786165 w 8485925"/>
              <a:gd name="connsiteY13" fmla="*/ 929640 h 3825240"/>
              <a:gd name="connsiteX14" fmla="*/ 3822485 w 8485925"/>
              <a:gd name="connsiteY14" fmla="*/ 914400 h 3825240"/>
              <a:gd name="connsiteX15" fmla="*/ 3898685 w 8485925"/>
              <a:gd name="connsiteY15" fmla="*/ 777240 h 3825240"/>
              <a:gd name="connsiteX16" fmla="*/ 3913925 w 8485925"/>
              <a:gd name="connsiteY16" fmla="*/ 731520 h 3825240"/>
              <a:gd name="connsiteX17" fmla="*/ 3898685 w 8485925"/>
              <a:gd name="connsiteY17" fmla="*/ 594360 h 3825240"/>
              <a:gd name="connsiteX18" fmla="*/ 3913925 w 8485925"/>
              <a:gd name="connsiteY18" fmla="*/ 640080 h 3825240"/>
              <a:gd name="connsiteX19" fmla="*/ 4005365 w 8485925"/>
              <a:gd name="connsiteY19" fmla="*/ 731520 h 3825240"/>
              <a:gd name="connsiteX20" fmla="*/ 4142525 w 8485925"/>
              <a:gd name="connsiteY20" fmla="*/ 838200 h 3825240"/>
              <a:gd name="connsiteX21" fmla="*/ 4188245 w 8485925"/>
              <a:gd name="connsiteY21" fmla="*/ 868680 h 3825240"/>
              <a:gd name="connsiteX22" fmla="*/ 4325405 w 8485925"/>
              <a:gd name="connsiteY22" fmla="*/ 944880 h 3825240"/>
              <a:gd name="connsiteX23" fmla="*/ 4371125 w 8485925"/>
              <a:gd name="connsiteY23" fmla="*/ 975360 h 3825240"/>
              <a:gd name="connsiteX24" fmla="*/ 4416845 w 8485925"/>
              <a:gd name="connsiteY24" fmla="*/ 990600 h 3825240"/>
              <a:gd name="connsiteX25" fmla="*/ 4554005 w 8485925"/>
              <a:gd name="connsiteY25" fmla="*/ 1112520 h 3825240"/>
              <a:gd name="connsiteX26" fmla="*/ 4645445 w 8485925"/>
              <a:gd name="connsiteY26" fmla="*/ 1203960 h 3825240"/>
              <a:gd name="connsiteX27" fmla="*/ 4691165 w 8485925"/>
              <a:gd name="connsiteY27" fmla="*/ 1249680 h 3825240"/>
              <a:gd name="connsiteX28" fmla="*/ 4752125 w 8485925"/>
              <a:gd name="connsiteY28" fmla="*/ 1341120 h 3825240"/>
              <a:gd name="connsiteX29" fmla="*/ 4858805 w 8485925"/>
              <a:gd name="connsiteY29" fmla="*/ 1478280 h 3825240"/>
              <a:gd name="connsiteX30" fmla="*/ 4874045 w 8485925"/>
              <a:gd name="connsiteY30" fmla="*/ 1524000 h 3825240"/>
              <a:gd name="connsiteX31" fmla="*/ 4904525 w 8485925"/>
              <a:gd name="connsiteY31" fmla="*/ 1569720 h 3825240"/>
              <a:gd name="connsiteX32" fmla="*/ 4919765 w 8485925"/>
              <a:gd name="connsiteY32" fmla="*/ 1615440 h 3825240"/>
              <a:gd name="connsiteX33" fmla="*/ 5011205 w 8485925"/>
              <a:gd name="connsiteY33" fmla="*/ 1645920 h 3825240"/>
              <a:gd name="connsiteX34" fmla="*/ 5102645 w 8485925"/>
              <a:gd name="connsiteY34" fmla="*/ 1706880 h 3825240"/>
              <a:gd name="connsiteX35" fmla="*/ 5194085 w 8485925"/>
              <a:gd name="connsiteY35" fmla="*/ 1859280 h 3825240"/>
              <a:gd name="connsiteX36" fmla="*/ 5163605 w 8485925"/>
              <a:gd name="connsiteY36" fmla="*/ 1965960 h 3825240"/>
              <a:gd name="connsiteX37" fmla="*/ 5133125 w 8485925"/>
              <a:gd name="connsiteY37" fmla="*/ 2103120 h 3825240"/>
              <a:gd name="connsiteX38" fmla="*/ 5163605 w 8485925"/>
              <a:gd name="connsiteY38" fmla="*/ 2529840 h 3825240"/>
              <a:gd name="connsiteX39" fmla="*/ 5178845 w 8485925"/>
              <a:gd name="connsiteY39" fmla="*/ 2651760 h 3825240"/>
              <a:gd name="connsiteX40" fmla="*/ 5194085 w 8485925"/>
              <a:gd name="connsiteY40" fmla="*/ 2712720 h 3825240"/>
              <a:gd name="connsiteX41" fmla="*/ 5148365 w 8485925"/>
              <a:gd name="connsiteY41" fmla="*/ 2697480 h 3825240"/>
              <a:gd name="connsiteX42" fmla="*/ 5087405 w 8485925"/>
              <a:gd name="connsiteY42" fmla="*/ 2682240 h 3825240"/>
              <a:gd name="connsiteX43" fmla="*/ 4767365 w 8485925"/>
              <a:gd name="connsiteY43" fmla="*/ 2697480 h 3825240"/>
              <a:gd name="connsiteX44" fmla="*/ 4721645 w 8485925"/>
              <a:gd name="connsiteY44" fmla="*/ 2712720 h 3825240"/>
              <a:gd name="connsiteX45" fmla="*/ 4554005 w 8485925"/>
              <a:gd name="connsiteY45" fmla="*/ 2727960 h 3825240"/>
              <a:gd name="connsiteX46" fmla="*/ 4538765 w 8485925"/>
              <a:gd name="connsiteY46" fmla="*/ 3200400 h 3825240"/>
              <a:gd name="connsiteX47" fmla="*/ 4554005 w 8485925"/>
              <a:gd name="connsiteY47" fmla="*/ 3246120 h 3825240"/>
              <a:gd name="connsiteX48" fmla="*/ 4691165 w 8485925"/>
              <a:gd name="connsiteY48" fmla="*/ 3322320 h 3825240"/>
              <a:gd name="connsiteX49" fmla="*/ 4782605 w 8485925"/>
              <a:gd name="connsiteY49" fmla="*/ 3383280 h 3825240"/>
              <a:gd name="connsiteX50" fmla="*/ 4828325 w 8485925"/>
              <a:gd name="connsiteY50" fmla="*/ 3413760 h 3825240"/>
              <a:gd name="connsiteX51" fmla="*/ 4919765 w 8485925"/>
              <a:gd name="connsiteY51" fmla="*/ 3444240 h 3825240"/>
              <a:gd name="connsiteX52" fmla="*/ 4980725 w 8485925"/>
              <a:gd name="connsiteY52" fmla="*/ 3474720 h 3825240"/>
              <a:gd name="connsiteX53" fmla="*/ 5041685 w 8485925"/>
              <a:gd name="connsiteY53" fmla="*/ 3489960 h 3825240"/>
              <a:gd name="connsiteX54" fmla="*/ 5133125 w 8485925"/>
              <a:gd name="connsiteY54" fmla="*/ 3520440 h 3825240"/>
              <a:gd name="connsiteX55" fmla="*/ 5239805 w 8485925"/>
              <a:gd name="connsiteY55" fmla="*/ 3550920 h 3825240"/>
              <a:gd name="connsiteX56" fmla="*/ 5392205 w 8485925"/>
              <a:gd name="connsiteY56" fmla="*/ 3596640 h 3825240"/>
              <a:gd name="connsiteX57" fmla="*/ 5437925 w 8485925"/>
              <a:gd name="connsiteY57" fmla="*/ 3611880 h 3825240"/>
              <a:gd name="connsiteX58" fmla="*/ 5529365 w 8485925"/>
              <a:gd name="connsiteY58" fmla="*/ 3672840 h 3825240"/>
              <a:gd name="connsiteX59" fmla="*/ 5620805 w 8485925"/>
              <a:gd name="connsiteY59" fmla="*/ 3718560 h 3825240"/>
              <a:gd name="connsiteX60" fmla="*/ 5666525 w 8485925"/>
              <a:gd name="connsiteY60" fmla="*/ 3733800 h 3825240"/>
              <a:gd name="connsiteX61" fmla="*/ 5925605 w 8485925"/>
              <a:gd name="connsiteY61" fmla="*/ 3718560 h 3825240"/>
              <a:gd name="connsiteX62" fmla="*/ 5971325 w 8485925"/>
              <a:gd name="connsiteY62" fmla="*/ 3688080 h 3825240"/>
              <a:gd name="connsiteX63" fmla="*/ 6062765 w 8485925"/>
              <a:gd name="connsiteY63" fmla="*/ 3657600 h 3825240"/>
              <a:gd name="connsiteX64" fmla="*/ 6199925 w 8485925"/>
              <a:gd name="connsiteY64" fmla="*/ 3672840 h 3825240"/>
              <a:gd name="connsiteX65" fmla="*/ 6230405 w 8485925"/>
              <a:gd name="connsiteY65" fmla="*/ 3718560 h 3825240"/>
              <a:gd name="connsiteX66" fmla="*/ 6321845 w 8485925"/>
              <a:gd name="connsiteY66" fmla="*/ 3764280 h 3825240"/>
              <a:gd name="connsiteX67" fmla="*/ 6824765 w 8485925"/>
              <a:gd name="connsiteY67" fmla="*/ 3779520 h 3825240"/>
              <a:gd name="connsiteX68" fmla="*/ 7129565 w 8485925"/>
              <a:gd name="connsiteY68" fmla="*/ 3825240 h 3825240"/>
              <a:gd name="connsiteX69" fmla="*/ 7449605 w 8485925"/>
              <a:gd name="connsiteY69" fmla="*/ 3810000 h 3825240"/>
              <a:gd name="connsiteX70" fmla="*/ 7602005 w 8485925"/>
              <a:gd name="connsiteY70" fmla="*/ 3779520 h 3825240"/>
              <a:gd name="connsiteX71" fmla="*/ 7708685 w 8485925"/>
              <a:gd name="connsiteY71" fmla="*/ 3764280 h 3825240"/>
              <a:gd name="connsiteX72" fmla="*/ 8257325 w 8485925"/>
              <a:gd name="connsiteY72" fmla="*/ 3749040 h 3825240"/>
              <a:gd name="connsiteX73" fmla="*/ 8318285 w 8485925"/>
              <a:gd name="connsiteY73" fmla="*/ 3733800 h 3825240"/>
              <a:gd name="connsiteX74" fmla="*/ 8333525 w 8485925"/>
              <a:gd name="connsiteY74" fmla="*/ 3642360 h 3825240"/>
              <a:gd name="connsiteX75" fmla="*/ 8364005 w 8485925"/>
              <a:gd name="connsiteY75" fmla="*/ 3550920 h 3825240"/>
              <a:gd name="connsiteX76" fmla="*/ 8409725 w 8485925"/>
              <a:gd name="connsiteY76" fmla="*/ 3413760 h 3825240"/>
              <a:gd name="connsiteX77" fmla="*/ 8455445 w 8485925"/>
              <a:gd name="connsiteY77" fmla="*/ 3322320 h 3825240"/>
              <a:gd name="connsiteX78" fmla="*/ 8485925 w 8485925"/>
              <a:gd name="connsiteY78" fmla="*/ 3230880 h 3825240"/>
              <a:gd name="connsiteX79" fmla="*/ 8470685 w 8485925"/>
              <a:gd name="connsiteY79" fmla="*/ 2773680 h 3825240"/>
              <a:gd name="connsiteX80" fmla="*/ 8455445 w 8485925"/>
              <a:gd name="connsiteY80" fmla="*/ 2560320 h 3825240"/>
              <a:gd name="connsiteX81" fmla="*/ 8424965 w 8485925"/>
              <a:gd name="connsiteY81" fmla="*/ 1524000 h 3825240"/>
              <a:gd name="connsiteX82" fmla="*/ 8394485 w 8485925"/>
              <a:gd name="connsiteY82" fmla="*/ 1173480 h 3825240"/>
              <a:gd name="connsiteX83" fmla="*/ 8379245 w 8485925"/>
              <a:gd name="connsiteY83" fmla="*/ 1112520 h 3825240"/>
              <a:gd name="connsiteX84" fmla="*/ 8333525 w 8485925"/>
              <a:gd name="connsiteY84" fmla="*/ 1097280 h 3825240"/>
              <a:gd name="connsiteX85" fmla="*/ 8028725 w 8485925"/>
              <a:gd name="connsiteY85" fmla="*/ 1112520 h 3825240"/>
              <a:gd name="connsiteX86" fmla="*/ 7983005 w 8485925"/>
              <a:gd name="connsiteY86" fmla="*/ 1127760 h 3825240"/>
              <a:gd name="connsiteX87" fmla="*/ 8013485 w 8485925"/>
              <a:gd name="connsiteY87" fmla="*/ 1036320 h 3825240"/>
              <a:gd name="connsiteX88" fmla="*/ 8028725 w 8485925"/>
              <a:gd name="connsiteY88" fmla="*/ 975360 h 3825240"/>
              <a:gd name="connsiteX89" fmla="*/ 8059205 w 8485925"/>
              <a:gd name="connsiteY89" fmla="*/ 822960 h 3825240"/>
              <a:gd name="connsiteX90" fmla="*/ 8074445 w 8485925"/>
              <a:gd name="connsiteY90" fmla="*/ 777240 h 3825240"/>
              <a:gd name="connsiteX91" fmla="*/ 8104925 w 8485925"/>
              <a:gd name="connsiteY91" fmla="*/ 640080 h 3825240"/>
              <a:gd name="connsiteX92" fmla="*/ 8089685 w 8485925"/>
              <a:gd name="connsiteY92" fmla="*/ 533400 h 3825240"/>
              <a:gd name="connsiteX93" fmla="*/ 8043965 w 8485925"/>
              <a:gd name="connsiteY93" fmla="*/ 502920 h 3825240"/>
              <a:gd name="connsiteX94" fmla="*/ 7998245 w 8485925"/>
              <a:gd name="connsiteY94" fmla="*/ 487680 h 3825240"/>
              <a:gd name="connsiteX95" fmla="*/ 7998245 w 8485925"/>
              <a:gd name="connsiteY95" fmla="*/ 198120 h 382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485925" h="3825240">
                <a:moveTo>
                  <a:pt x="58205" y="0"/>
                </a:moveTo>
                <a:cubicBezTo>
                  <a:pt x="53125" y="162560"/>
                  <a:pt x="52244" y="325306"/>
                  <a:pt x="42965" y="487680"/>
                </a:cubicBezTo>
                <a:cubicBezTo>
                  <a:pt x="42049" y="503718"/>
                  <a:pt x="30599" y="517595"/>
                  <a:pt x="27725" y="533400"/>
                </a:cubicBezTo>
                <a:cubicBezTo>
                  <a:pt x="20399" y="573696"/>
                  <a:pt x="17565" y="614680"/>
                  <a:pt x="12485" y="655320"/>
                </a:cubicBezTo>
                <a:cubicBezTo>
                  <a:pt x="17565" y="721360"/>
                  <a:pt x="-27386" y="816699"/>
                  <a:pt x="27725" y="853440"/>
                </a:cubicBezTo>
                <a:cubicBezTo>
                  <a:pt x="99705" y="901427"/>
                  <a:pt x="200296" y="838200"/>
                  <a:pt x="286805" y="838200"/>
                </a:cubicBezTo>
                <a:cubicBezTo>
                  <a:pt x="535777" y="838200"/>
                  <a:pt x="784645" y="848360"/>
                  <a:pt x="1033565" y="853440"/>
                </a:cubicBezTo>
                <a:cubicBezTo>
                  <a:pt x="1194184" y="880210"/>
                  <a:pt x="1056198" y="858490"/>
                  <a:pt x="1246925" y="883920"/>
                </a:cubicBezTo>
                <a:cubicBezTo>
                  <a:pt x="1282531" y="888667"/>
                  <a:pt x="1317930" y="894963"/>
                  <a:pt x="1353605" y="899160"/>
                </a:cubicBezTo>
                <a:cubicBezTo>
                  <a:pt x="1404309" y="905125"/>
                  <a:pt x="1455205" y="909320"/>
                  <a:pt x="1506005" y="914400"/>
                </a:cubicBezTo>
                <a:cubicBezTo>
                  <a:pt x="1663485" y="909320"/>
                  <a:pt x="1821101" y="907441"/>
                  <a:pt x="1978445" y="899160"/>
                </a:cubicBezTo>
                <a:cubicBezTo>
                  <a:pt x="2014316" y="897272"/>
                  <a:pt x="2049339" y="887032"/>
                  <a:pt x="2085125" y="883920"/>
                </a:cubicBezTo>
                <a:cubicBezTo>
                  <a:pt x="2166257" y="876865"/>
                  <a:pt x="2247685" y="873760"/>
                  <a:pt x="2328965" y="868680"/>
                </a:cubicBezTo>
                <a:cubicBezTo>
                  <a:pt x="2390246" y="1052522"/>
                  <a:pt x="2333415" y="929640"/>
                  <a:pt x="2786165" y="929640"/>
                </a:cubicBezTo>
                <a:cubicBezTo>
                  <a:pt x="3131642" y="929640"/>
                  <a:pt x="3477045" y="919480"/>
                  <a:pt x="3822485" y="914400"/>
                </a:cubicBezTo>
                <a:cubicBezTo>
                  <a:pt x="3890923" y="845962"/>
                  <a:pt x="3861389" y="889127"/>
                  <a:pt x="3898685" y="777240"/>
                </a:cubicBezTo>
                <a:lnTo>
                  <a:pt x="3913925" y="731520"/>
                </a:lnTo>
                <a:cubicBezTo>
                  <a:pt x="3908845" y="685800"/>
                  <a:pt x="3884138" y="550719"/>
                  <a:pt x="3898685" y="594360"/>
                </a:cubicBezTo>
                <a:cubicBezTo>
                  <a:pt x="3903765" y="609600"/>
                  <a:pt x="3904062" y="627400"/>
                  <a:pt x="3913925" y="640080"/>
                </a:cubicBezTo>
                <a:cubicBezTo>
                  <a:pt x="3940389" y="674105"/>
                  <a:pt x="3974885" y="701040"/>
                  <a:pt x="4005365" y="731520"/>
                </a:cubicBezTo>
                <a:cubicBezTo>
                  <a:pt x="4076988" y="803143"/>
                  <a:pt x="4033152" y="765285"/>
                  <a:pt x="4142525" y="838200"/>
                </a:cubicBezTo>
                <a:cubicBezTo>
                  <a:pt x="4157765" y="848360"/>
                  <a:pt x="4170869" y="862888"/>
                  <a:pt x="4188245" y="868680"/>
                </a:cubicBezTo>
                <a:cubicBezTo>
                  <a:pt x="4268718" y="895504"/>
                  <a:pt x="4220599" y="875009"/>
                  <a:pt x="4325405" y="944880"/>
                </a:cubicBezTo>
                <a:cubicBezTo>
                  <a:pt x="4340645" y="955040"/>
                  <a:pt x="4353749" y="969568"/>
                  <a:pt x="4371125" y="975360"/>
                </a:cubicBezTo>
                <a:cubicBezTo>
                  <a:pt x="4386365" y="980440"/>
                  <a:pt x="4402477" y="983416"/>
                  <a:pt x="4416845" y="990600"/>
                </a:cubicBezTo>
                <a:cubicBezTo>
                  <a:pt x="4471235" y="1017795"/>
                  <a:pt x="4513615" y="1072130"/>
                  <a:pt x="4554005" y="1112520"/>
                </a:cubicBezTo>
                <a:lnTo>
                  <a:pt x="4645445" y="1203960"/>
                </a:lnTo>
                <a:cubicBezTo>
                  <a:pt x="4660685" y="1219200"/>
                  <a:pt x="4679210" y="1231747"/>
                  <a:pt x="4691165" y="1249680"/>
                </a:cubicBezTo>
                <a:cubicBezTo>
                  <a:pt x="4711485" y="1280160"/>
                  <a:pt x="4726222" y="1315217"/>
                  <a:pt x="4752125" y="1341120"/>
                </a:cubicBezTo>
                <a:cubicBezTo>
                  <a:pt x="4791573" y="1380568"/>
                  <a:pt x="4840576" y="1423594"/>
                  <a:pt x="4858805" y="1478280"/>
                </a:cubicBezTo>
                <a:cubicBezTo>
                  <a:pt x="4863885" y="1493520"/>
                  <a:pt x="4866861" y="1509632"/>
                  <a:pt x="4874045" y="1524000"/>
                </a:cubicBezTo>
                <a:cubicBezTo>
                  <a:pt x="4882236" y="1540383"/>
                  <a:pt x="4896334" y="1553337"/>
                  <a:pt x="4904525" y="1569720"/>
                </a:cubicBezTo>
                <a:cubicBezTo>
                  <a:pt x="4911709" y="1584088"/>
                  <a:pt x="4906693" y="1606103"/>
                  <a:pt x="4919765" y="1615440"/>
                </a:cubicBezTo>
                <a:cubicBezTo>
                  <a:pt x="4945909" y="1634114"/>
                  <a:pt x="4984472" y="1628098"/>
                  <a:pt x="5011205" y="1645920"/>
                </a:cubicBezTo>
                <a:lnTo>
                  <a:pt x="5102645" y="1706880"/>
                </a:lnTo>
                <a:cubicBezTo>
                  <a:pt x="5176207" y="1817223"/>
                  <a:pt x="5147222" y="1765555"/>
                  <a:pt x="5194085" y="1859280"/>
                </a:cubicBezTo>
                <a:cubicBezTo>
                  <a:pt x="5146442" y="2049851"/>
                  <a:pt x="5207332" y="1812915"/>
                  <a:pt x="5163605" y="1965960"/>
                </a:cubicBezTo>
                <a:cubicBezTo>
                  <a:pt x="5149257" y="2016179"/>
                  <a:pt x="5143601" y="2050742"/>
                  <a:pt x="5133125" y="2103120"/>
                </a:cubicBezTo>
                <a:cubicBezTo>
                  <a:pt x="5157886" y="2647858"/>
                  <a:pt x="5127731" y="2278720"/>
                  <a:pt x="5163605" y="2529840"/>
                </a:cubicBezTo>
                <a:cubicBezTo>
                  <a:pt x="5169397" y="2570385"/>
                  <a:pt x="5172112" y="2611361"/>
                  <a:pt x="5178845" y="2651760"/>
                </a:cubicBezTo>
                <a:cubicBezTo>
                  <a:pt x="5182288" y="2672420"/>
                  <a:pt x="5205703" y="2695292"/>
                  <a:pt x="5194085" y="2712720"/>
                </a:cubicBezTo>
                <a:cubicBezTo>
                  <a:pt x="5185174" y="2726086"/>
                  <a:pt x="5163811" y="2701893"/>
                  <a:pt x="5148365" y="2697480"/>
                </a:cubicBezTo>
                <a:cubicBezTo>
                  <a:pt x="5128226" y="2691726"/>
                  <a:pt x="5107725" y="2687320"/>
                  <a:pt x="5087405" y="2682240"/>
                </a:cubicBezTo>
                <a:cubicBezTo>
                  <a:pt x="4980725" y="2687320"/>
                  <a:pt x="4873797" y="2688611"/>
                  <a:pt x="4767365" y="2697480"/>
                </a:cubicBezTo>
                <a:cubicBezTo>
                  <a:pt x="4751356" y="2698814"/>
                  <a:pt x="4737548" y="2710448"/>
                  <a:pt x="4721645" y="2712720"/>
                </a:cubicBezTo>
                <a:cubicBezTo>
                  <a:pt x="4666099" y="2720655"/>
                  <a:pt x="4609885" y="2722880"/>
                  <a:pt x="4554005" y="2727960"/>
                </a:cubicBezTo>
                <a:cubicBezTo>
                  <a:pt x="4548925" y="2885440"/>
                  <a:pt x="4538765" y="3042838"/>
                  <a:pt x="4538765" y="3200400"/>
                </a:cubicBezTo>
                <a:cubicBezTo>
                  <a:pt x="4538765" y="3216464"/>
                  <a:pt x="4542646" y="3234761"/>
                  <a:pt x="4554005" y="3246120"/>
                </a:cubicBezTo>
                <a:cubicBezTo>
                  <a:pt x="4671959" y="3364074"/>
                  <a:pt x="4604927" y="3274410"/>
                  <a:pt x="4691165" y="3322320"/>
                </a:cubicBezTo>
                <a:cubicBezTo>
                  <a:pt x="4723187" y="3340110"/>
                  <a:pt x="4752125" y="3362960"/>
                  <a:pt x="4782605" y="3383280"/>
                </a:cubicBezTo>
                <a:cubicBezTo>
                  <a:pt x="4797845" y="3393440"/>
                  <a:pt x="4810949" y="3407968"/>
                  <a:pt x="4828325" y="3413760"/>
                </a:cubicBezTo>
                <a:cubicBezTo>
                  <a:pt x="4858805" y="3423920"/>
                  <a:pt x="4891028" y="3429872"/>
                  <a:pt x="4919765" y="3444240"/>
                </a:cubicBezTo>
                <a:cubicBezTo>
                  <a:pt x="4940085" y="3454400"/>
                  <a:pt x="4959453" y="3466743"/>
                  <a:pt x="4980725" y="3474720"/>
                </a:cubicBezTo>
                <a:cubicBezTo>
                  <a:pt x="5000337" y="3482074"/>
                  <a:pt x="5021623" y="3483941"/>
                  <a:pt x="5041685" y="3489960"/>
                </a:cubicBezTo>
                <a:cubicBezTo>
                  <a:pt x="5072459" y="3499192"/>
                  <a:pt x="5101956" y="3512648"/>
                  <a:pt x="5133125" y="3520440"/>
                </a:cubicBezTo>
                <a:cubicBezTo>
                  <a:pt x="5323696" y="3568083"/>
                  <a:pt x="5086760" y="3507193"/>
                  <a:pt x="5239805" y="3550920"/>
                </a:cubicBezTo>
                <a:cubicBezTo>
                  <a:pt x="5401032" y="3596985"/>
                  <a:pt x="5174904" y="3524206"/>
                  <a:pt x="5392205" y="3596640"/>
                </a:cubicBezTo>
                <a:cubicBezTo>
                  <a:pt x="5407445" y="3601720"/>
                  <a:pt x="5424559" y="3602969"/>
                  <a:pt x="5437925" y="3611880"/>
                </a:cubicBezTo>
                <a:cubicBezTo>
                  <a:pt x="5468405" y="3632200"/>
                  <a:pt x="5494612" y="3661256"/>
                  <a:pt x="5529365" y="3672840"/>
                </a:cubicBezTo>
                <a:cubicBezTo>
                  <a:pt x="5644283" y="3711146"/>
                  <a:pt x="5502632" y="3659474"/>
                  <a:pt x="5620805" y="3718560"/>
                </a:cubicBezTo>
                <a:cubicBezTo>
                  <a:pt x="5635173" y="3725744"/>
                  <a:pt x="5651285" y="3728720"/>
                  <a:pt x="5666525" y="3733800"/>
                </a:cubicBezTo>
                <a:cubicBezTo>
                  <a:pt x="5752885" y="3728720"/>
                  <a:pt x="5840053" y="3731393"/>
                  <a:pt x="5925605" y="3718560"/>
                </a:cubicBezTo>
                <a:cubicBezTo>
                  <a:pt x="5943719" y="3715843"/>
                  <a:pt x="5954587" y="3695519"/>
                  <a:pt x="5971325" y="3688080"/>
                </a:cubicBezTo>
                <a:cubicBezTo>
                  <a:pt x="6000685" y="3675031"/>
                  <a:pt x="6062765" y="3657600"/>
                  <a:pt x="6062765" y="3657600"/>
                </a:cubicBezTo>
                <a:cubicBezTo>
                  <a:pt x="6108485" y="3662680"/>
                  <a:pt x="6156693" y="3657119"/>
                  <a:pt x="6199925" y="3672840"/>
                </a:cubicBezTo>
                <a:cubicBezTo>
                  <a:pt x="6217138" y="3679099"/>
                  <a:pt x="6217453" y="3705608"/>
                  <a:pt x="6230405" y="3718560"/>
                </a:cubicBezTo>
                <a:cubicBezTo>
                  <a:pt x="6247478" y="3735633"/>
                  <a:pt x="6295597" y="3762822"/>
                  <a:pt x="6321845" y="3764280"/>
                </a:cubicBezTo>
                <a:cubicBezTo>
                  <a:pt x="6489304" y="3773583"/>
                  <a:pt x="6657125" y="3774440"/>
                  <a:pt x="6824765" y="3779520"/>
                </a:cubicBezTo>
                <a:cubicBezTo>
                  <a:pt x="7027227" y="3820012"/>
                  <a:pt x="6925616" y="3804845"/>
                  <a:pt x="7129565" y="3825240"/>
                </a:cubicBezTo>
                <a:cubicBezTo>
                  <a:pt x="7236245" y="3820160"/>
                  <a:pt x="7343096" y="3817890"/>
                  <a:pt x="7449605" y="3810000"/>
                </a:cubicBezTo>
                <a:cubicBezTo>
                  <a:pt x="7550267" y="3802544"/>
                  <a:pt x="7518821" y="3794644"/>
                  <a:pt x="7602005" y="3779520"/>
                </a:cubicBezTo>
                <a:cubicBezTo>
                  <a:pt x="7637347" y="3773094"/>
                  <a:pt x="7672803" y="3765949"/>
                  <a:pt x="7708685" y="3764280"/>
                </a:cubicBezTo>
                <a:cubicBezTo>
                  <a:pt x="7891438" y="3755780"/>
                  <a:pt x="8074445" y="3754120"/>
                  <a:pt x="8257325" y="3749040"/>
                </a:cubicBezTo>
                <a:cubicBezTo>
                  <a:pt x="8277645" y="3743960"/>
                  <a:pt x="8306111" y="3750844"/>
                  <a:pt x="8318285" y="3733800"/>
                </a:cubicBezTo>
                <a:cubicBezTo>
                  <a:pt x="8336246" y="3708655"/>
                  <a:pt x="8326031" y="3672338"/>
                  <a:pt x="8333525" y="3642360"/>
                </a:cubicBezTo>
                <a:cubicBezTo>
                  <a:pt x="8341317" y="3611191"/>
                  <a:pt x="8353845" y="3581400"/>
                  <a:pt x="8364005" y="3550920"/>
                </a:cubicBezTo>
                <a:lnTo>
                  <a:pt x="8409725" y="3413760"/>
                </a:lnTo>
                <a:cubicBezTo>
                  <a:pt x="8465305" y="3247019"/>
                  <a:pt x="8376663" y="3499579"/>
                  <a:pt x="8455445" y="3322320"/>
                </a:cubicBezTo>
                <a:cubicBezTo>
                  <a:pt x="8468494" y="3292960"/>
                  <a:pt x="8485925" y="3230880"/>
                  <a:pt x="8485925" y="3230880"/>
                </a:cubicBezTo>
                <a:cubicBezTo>
                  <a:pt x="8480845" y="3078480"/>
                  <a:pt x="8477609" y="2926007"/>
                  <a:pt x="8470685" y="2773680"/>
                </a:cubicBezTo>
                <a:cubicBezTo>
                  <a:pt x="8467447" y="2702452"/>
                  <a:pt x="8457250" y="2631598"/>
                  <a:pt x="8455445" y="2560320"/>
                </a:cubicBezTo>
                <a:cubicBezTo>
                  <a:pt x="8429138" y="1521198"/>
                  <a:pt x="8545162" y="1884591"/>
                  <a:pt x="8424965" y="1524000"/>
                </a:cubicBezTo>
                <a:cubicBezTo>
                  <a:pt x="8416150" y="1382966"/>
                  <a:pt x="8417420" y="1299621"/>
                  <a:pt x="8394485" y="1173480"/>
                </a:cubicBezTo>
                <a:cubicBezTo>
                  <a:pt x="8390738" y="1152872"/>
                  <a:pt x="8392329" y="1128876"/>
                  <a:pt x="8379245" y="1112520"/>
                </a:cubicBezTo>
                <a:cubicBezTo>
                  <a:pt x="8369210" y="1099976"/>
                  <a:pt x="8348765" y="1102360"/>
                  <a:pt x="8333525" y="1097280"/>
                </a:cubicBezTo>
                <a:cubicBezTo>
                  <a:pt x="8231925" y="1102360"/>
                  <a:pt x="8130069" y="1103707"/>
                  <a:pt x="8028725" y="1112520"/>
                </a:cubicBezTo>
                <a:cubicBezTo>
                  <a:pt x="8012721" y="1113912"/>
                  <a:pt x="7986155" y="1143512"/>
                  <a:pt x="7983005" y="1127760"/>
                </a:cubicBezTo>
                <a:cubicBezTo>
                  <a:pt x="7976704" y="1096255"/>
                  <a:pt x="8005693" y="1067489"/>
                  <a:pt x="8013485" y="1036320"/>
                </a:cubicBezTo>
                <a:cubicBezTo>
                  <a:pt x="8018565" y="1016000"/>
                  <a:pt x="8024336" y="995840"/>
                  <a:pt x="8028725" y="975360"/>
                </a:cubicBezTo>
                <a:cubicBezTo>
                  <a:pt x="8039580" y="924704"/>
                  <a:pt x="8042822" y="872108"/>
                  <a:pt x="8059205" y="822960"/>
                </a:cubicBezTo>
                <a:cubicBezTo>
                  <a:pt x="8064285" y="807720"/>
                  <a:pt x="8070960" y="792922"/>
                  <a:pt x="8074445" y="777240"/>
                </a:cubicBezTo>
                <a:cubicBezTo>
                  <a:pt x="8110207" y="616311"/>
                  <a:pt x="8070618" y="743002"/>
                  <a:pt x="8104925" y="640080"/>
                </a:cubicBezTo>
                <a:cubicBezTo>
                  <a:pt x="8099845" y="604520"/>
                  <a:pt x="8104274" y="566225"/>
                  <a:pt x="8089685" y="533400"/>
                </a:cubicBezTo>
                <a:cubicBezTo>
                  <a:pt x="8082246" y="516662"/>
                  <a:pt x="8060348" y="511111"/>
                  <a:pt x="8043965" y="502920"/>
                </a:cubicBezTo>
                <a:cubicBezTo>
                  <a:pt x="8029597" y="495736"/>
                  <a:pt x="8000628" y="503567"/>
                  <a:pt x="7998245" y="487680"/>
                </a:cubicBezTo>
                <a:cubicBezTo>
                  <a:pt x="7983927" y="392228"/>
                  <a:pt x="7998245" y="294640"/>
                  <a:pt x="7998245" y="19812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a:extLst>
              <a:ext uri="{FF2B5EF4-FFF2-40B4-BE49-F238E27FC236}">
                <a16:creationId xmlns:a16="http://schemas.microsoft.com/office/drawing/2014/main" id="{B3698C11-0799-C548-9EFD-2DA6C31B905B}"/>
              </a:ext>
            </a:extLst>
          </p:cNvPr>
          <p:cNvSpPr/>
          <p:nvPr/>
        </p:nvSpPr>
        <p:spPr>
          <a:xfrm>
            <a:off x="1353345" y="518160"/>
            <a:ext cx="7455375" cy="4251467"/>
          </a:xfrm>
          <a:custGeom>
            <a:avLst/>
            <a:gdLst>
              <a:gd name="connsiteX0" fmla="*/ 109695 w 7455375"/>
              <a:gd name="connsiteY0" fmla="*/ 0 h 4251467"/>
              <a:gd name="connsiteX1" fmla="*/ 33495 w 7455375"/>
              <a:gd name="connsiteY1" fmla="*/ 716280 h 4251467"/>
              <a:gd name="connsiteX2" fmla="*/ 33495 w 7455375"/>
              <a:gd name="connsiteY2" fmla="*/ 899160 h 4251467"/>
              <a:gd name="connsiteX3" fmla="*/ 79215 w 7455375"/>
              <a:gd name="connsiteY3" fmla="*/ 914400 h 4251467"/>
              <a:gd name="connsiteX4" fmla="*/ 704055 w 7455375"/>
              <a:gd name="connsiteY4" fmla="*/ 883920 h 4251467"/>
              <a:gd name="connsiteX5" fmla="*/ 795495 w 7455375"/>
              <a:gd name="connsiteY5" fmla="*/ 868680 h 4251467"/>
              <a:gd name="connsiteX6" fmla="*/ 1466055 w 7455375"/>
              <a:gd name="connsiteY6" fmla="*/ 883920 h 4251467"/>
              <a:gd name="connsiteX7" fmla="*/ 2578575 w 7455375"/>
              <a:gd name="connsiteY7" fmla="*/ 838200 h 4251467"/>
              <a:gd name="connsiteX8" fmla="*/ 2593815 w 7455375"/>
              <a:gd name="connsiteY8" fmla="*/ 792480 h 4251467"/>
              <a:gd name="connsiteX9" fmla="*/ 2609055 w 7455375"/>
              <a:gd name="connsiteY9" fmla="*/ 838200 h 4251467"/>
              <a:gd name="connsiteX10" fmla="*/ 2654775 w 7455375"/>
              <a:gd name="connsiteY10" fmla="*/ 868680 h 4251467"/>
              <a:gd name="connsiteX11" fmla="*/ 2791935 w 7455375"/>
              <a:gd name="connsiteY11" fmla="*/ 883920 h 4251467"/>
              <a:gd name="connsiteX12" fmla="*/ 3233895 w 7455375"/>
              <a:gd name="connsiteY12" fmla="*/ 899160 h 4251467"/>
              <a:gd name="connsiteX13" fmla="*/ 3721575 w 7455375"/>
              <a:gd name="connsiteY13" fmla="*/ 929640 h 4251467"/>
              <a:gd name="connsiteX14" fmla="*/ 3858735 w 7455375"/>
              <a:gd name="connsiteY14" fmla="*/ 944880 h 4251467"/>
              <a:gd name="connsiteX15" fmla="*/ 4681695 w 7455375"/>
              <a:gd name="connsiteY15" fmla="*/ 929640 h 4251467"/>
              <a:gd name="connsiteX16" fmla="*/ 4773135 w 7455375"/>
              <a:gd name="connsiteY16" fmla="*/ 914400 h 4251467"/>
              <a:gd name="connsiteX17" fmla="*/ 5047455 w 7455375"/>
              <a:gd name="connsiteY17" fmla="*/ 883920 h 4251467"/>
              <a:gd name="connsiteX18" fmla="*/ 5809455 w 7455375"/>
              <a:gd name="connsiteY18" fmla="*/ 899160 h 4251467"/>
              <a:gd name="connsiteX19" fmla="*/ 5916135 w 7455375"/>
              <a:gd name="connsiteY19" fmla="*/ 929640 h 4251467"/>
              <a:gd name="connsiteX20" fmla="*/ 6007575 w 7455375"/>
              <a:gd name="connsiteY20" fmla="*/ 990600 h 4251467"/>
              <a:gd name="connsiteX21" fmla="*/ 6022815 w 7455375"/>
              <a:gd name="connsiteY21" fmla="*/ 1036320 h 4251467"/>
              <a:gd name="connsiteX22" fmla="*/ 6053295 w 7455375"/>
              <a:gd name="connsiteY22" fmla="*/ 1082040 h 4251467"/>
              <a:gd name="connsiteX23" fmla="*/ 6068535 w 7455375"/>
              <a:gd name="connsiteY23" fmla="*/ 1173480 h 4251467"/>
              <a:gd name="connsiteX24" fmla="*/ 6099015 w 7455375"/>
              <a:gd name="connsiteY24" fmla="*/ 1264920 h 4251467"/>
              <a:gd name="connsiteX25" fmla="*/ 6144735 w 7455375"/>
              <a:gd name="connsiteY25" fmla="*/ 1127760 h 4251467"/>
              <a:gd name="connsiteX26" fmla="*/ 6159975 w 7455375"/>
              <a:gd name="connsiteY26" fmla="*/ 1082040 h 4251467"/>
              <a:gd name="connsiteX27" fmla="*/ 6175215 w 7455375"/>
              <a:gd name="connsiteY27" fmla="*/ 1036320 h 4251467"/>
              <a:gd name="connsiteX28" fmla="*/ 6205695 w 7455375"/>
              <a:gd name="connsiteY28" fmla="*/ 914400 h 4251467"/>
              <a:gd name="connsiteX29" fmla="*/ 6236175 w 7455375"/>
              <a:gd name="connsiteY29" fmla="*/ 792480 h 4251467"/>
              <a:gd name="connsiteX30" fmla="*/ 6220935 w 7455375"/>
              <a:gd name="connsiteY30" fmla="*/ 609600 h 4251467"/>
              <a:gd name="connsiteX31" fmla="*/ 6129495 w 7455375"/>
              <a:gd name="connsiteY31" fmla="*/ 640080 h 4251467"/>
              <a:gd name="connsiteX32" fmla="*/ 6114255 w 7455375"/>
              <a:gd name="connsiteY32" fmla="*/ 685800 h 4251467"/>
              <a:gd name="connsiteX33" fmla="*/ 6175215 w 7455375"/>
              <a:gd name="connsiteY33" fmla="*/ 731520 h 4251467"/>
              <a:gd name="connsiteX34" fmla="*/ 6266655 w 7455375"/>
              <a:gd name="connsiteY34" fmla="*/ 762000 h 4251467"/>
              <a:gd name="connsiteX35" fmla="*/ 6312375 w 7455375"/>
              <a:gd name="connsiteY35" fmla="*/ 777240 h 4251467"/>
              <a:gd name="connsiteX36" fmla="*/ 6449535 w 7455375"/>
              <a:gd name="connsiteY36" fmla="*/ 868680 h 4251467"/>
              <a:gd name="connsiteX37" fmla="*/ 6586695 w 7455375"/>
              <a:gd name="connsiteY37" fmla="*/ 990600 h 4251467"/>
              <a:gd name="connsiteX38" fmla="*/ 6769575 w 7455375"/>
              <a:gd name="connsiteY38" fmla="*/ 1173480 h 4251467"/>
              <a:gd name="connsiteX39" fmla="*/ 6815295 w 7455375"/>
              <a:gd name="connsiteY39" fmla="*/ 1219200 h 4251467"/>
              <a:gd name="connsiteX40" fmla="*/ 6845775 w 7455375"/>
              <a:gd name="connsiteY40" fmla="*/ 1264920 h 4251467"/>
              <a:gd name="connsiteX41" fmla="*/ 6891495 w 7455375"/>
              <a:gd name="connsiteY41" fmla="*/ 1295400 h 4251467"/>
              <a:gd name="connsiteX42" fmla="*/ 6967695 w 7455375"/>
              <a:gd name="connsiteY42" fmla="*/ 1386840 h 4251467"/>
              <a:gd name="connsiteX43" fmla="*/ 7013415 w 7455375"/>
              <a:gd name="connsiteY43" fmla="*/ 1447800 h 4251467"/>
              <a:gd name="connsiteX44" fmla="*/ 7104855 w 7455375"/>
              <a:gd name="connsiteY44" fmla="*/ 1524000 h 4251467"/>
              <a:gd name="connsiteX45" fmla="*/ 7135335 w 7455375"/>
              <a:gd name="connsiteY45" fmla="*/ 1569720 h 4251467"/>
              <a:gd name="connsiteX46" fmla="*/ 7181055 w 7455375"/>
              <a:gd name="connsiteY46" fmla="*/ 1615440 h 4251467"/>
              <a:gd name="connsiteX47" fmla="*/ 7211535 w 7455375"/>
              <a:gd name="connsiteY47" fmla="*/ 1661160 h 4251467"/>
              <a:gd name="connsiteX48" fmla="*/ 7257255 w 7455375"/>
              <a:gd name="connsiteY48" fmla="*/ 1691640 h 4251467"/>
              <a:gd name="connsiteX49" fmla="*/ 7287735 w 7455375"/>
              <a:gd name="connsiteY49" fmla="*/ 1737360 h 4251467"/>
              <a:gd name="connsiteX50" fmla="*/ 7333455 w 7455375"/>
              <a:gd name="connsiteY50" fmla="*/ 1767840 h 4251467"/>
              <a:gd name="connsiteX51" fmla="*/ 7348695 w 7455375"/>
              <a:gd name="connsiteY51" fmla="*/ 1813560 h 4251467"/>
              <a:gd name="connsiteX52" fmla="*/ 7379175 w 7455375"/>
              <a:gd name="connsiteY52" fmla="*/ 1859280 h 4251467"/>
              <a:gd name="connsiteX53" fmla="*/ 7409655 w 7455375"/>
              <a:gd name="connsiteY53" fmla="*/ 1950720 h 4251467"/>
              <a:gd name="connsiteX54" fmla="*/ 7455375 w 7455375"/>
              <a:gd name="connsiteY54" fmla="*/ 2042160 h 4251467"/>
              <a:gd name="connsiteX55" fmla="*/ 7440135 w 7455375"/>
              <a:gd name="connsiteY55" fmla="*/ 2651760 h 4251467"/>
              <a:gd name="connsiteX56" fmla="*/ 7424895 w 7455375"/>
              <a:gd name="connsiteY56" fmla="*/ 2697480 h 4251467"/>
              <a:gd name="connsiteX57" fmla="*/ 7333455 w 7455375"/>
              <a:gd name="connsiteY57" fmla="*/ 2712720 h 4251467"/>
              <a:gd name="connsiteX58" fmla="*/ 7257255 w 7455375"/>
              <a:gd name="connsiteY58" fmla="*/ 2727960 h 4251467"/>
              <a:gd name="connsiteX59" fmla="*/ 7074375 w 7455375"/>
              <a:gd name="connsiteY59" fmla="*/ 2758440 h 4251467"/>
              <a:gd name="connsiteX60" fmla="*/ 5992335 w 7455375"/>
              <a:gd name="connsiteY60" fmla="*/ 2773680 h 4251467"/>
              <a:gd name="connsiteX61" fmla="*/ 5839935 w 7455375"/>
              <a:gd name="connsiteY61" fmla="*/ 2788920 h 4251467"/>
              <a:gd name="connsiteX62" fmla="*/ 5733255 w 7455375"/>
              <a:gd name="connsiteY62" fmla="*/ 2804160 h 4251467"/>
              <a:gd name="connsiteX63" fmla="*/ 5565615 w 7455375"/>
              <a:gd name="connsiteY63" fmla="*/ 2773680 h 4251467"/>
              <a:gd name="connsiteX64" fmla="*/ 5535135 w 7455375"/>
              <a:gd name="connsiteY64" fmla="*/ 2682240 h 4251467"/>
              <a:gd name="connsiteX65" fmla="*/ 5443695 w 7455375"/>
              <a:gd name="connsiteY65" fmla="*/ 2621280 h 4251467"/>
              <a:gd name="connsiteX66" fmla="*/ 5382735 w 7455375"/>
              <a:gd name="connsiteY66" fmla="*/ 2636520 h 4251467"/>
              <a:gd name="connsiteX67" fmla="*/ 5352255 w 7455375"/>
              <a:gd name="connsiteY67" fmla="*/ 2682240 h 4251467"/>
              <a:gd name="connsiteX68" fmla="*/ 5306535 w 7455375"/>
              <a:gd name="connsiteY68" fmla="*/ 2712720 h 4251467"/>
              <a:gd name="connsiteX69" fmla="*/ 5108415 w 7455375"/>
              <a:gd name="connsiteY69" fmla="*/ 2773680 h 4251467"/>
              <a:gd name="connsiteX70" fmla="*/ 5093175 w 7455375"/>
              <a:gd name="connsiteY70" fmla="*/ 2819400 h 4251467"/>
              <a:gd name="connsiteX71" fmla="*/ 5077935 w 7455375"/>
              <a:gd name="connsiteY71" fmla="*/ 3337560 h 4251467"/>
              <a:gd name="connsiteX72" fmla="*/ 5032215 w 7455375"/>
              <a:gd name="connsiteY72" fmla="*/ 3307080 h 4251467"/>
              <a:gd name="connsiteX73" fmla="*/ 4559775 w 7455375"/>
              <a:gd name="connsiteY73" fmla="*/ 3322320 h 4251467"/>
              <a:gd name="connsiteX74" fmla="*/ 4468335 w 7455375"/>
              <a:gd name="connsiteY74" fmla="*/ 3368040 h 4251467"/>
              <a:gd name="connsiteX75" fmla="*/ 4376895 w 7455375"/>
              <a:gd name="connsiteY75" fmla="*/ 3398520 h 4251467"/>
              <a:gd name="connsiteX76" fmla="*/ 4331175 w 7455375"/>
              <a:gd name="connsiteY76" fmla="*/ 3413760 h 4251467"/>
              <a:gd name="connsiteX77" fmla="*/ 4285455 w 7455375"/>
              <a:gd name="connsiteY77" fmla="*/ 3444240 h 4251467"/>
              <a:gd name="connsiteX78" fmla="*/ 4194015 w 7455375"/>
              <a:gd name="connsiteY78" fmla="*/ 3474720 h 4251467"/>
              <a:gd name="connsiteX79" fmla="*/ 4102575 w 7455375"/>
              <a:gd name="connsiteY79" fmla="*/ 3505200 h 4251467"/>
              <a:gd name="connsiteX80" fmla="*/ 4056855 w 7455375"/>
              <a:gd name="connsiteY80" fmla="*/ 3520440 h 4251467"/>
              <a:gd name="connsiteX81" fmla="*/ 4011135 w 7455375"/>
              <a:gd name="connsiteY81" fmla="*/ 3550920 h 4251467"/>
              <a:gd name="connsiteX82" fmla="*/ 3919695 w 7455375"/>
              <a:gd name="connsiteY82" fmla="*/ 3581400 h 4251467"/>
              <a:gd name="connsiteX83" fmla="*/ 3873975 w 7455375"/>
              <a:gd name="connsiteY83" fmla="*/ 3596640 h 4251467"/>
              <a:gd name="connsiteX84" fmla="*/ 3828255 w 7455375"/>
              <a:gd name="connsiteY84" fmla="*/ 3611880 h 4251467"/>
              <a:gd name="connsiteX85" fmla="*/ 3736815 w 7455375"/>
              <a:gd name="connsiteY85" fmla="*/ 3657600 h 4251467"/>
              <a:gd name="connsiteX86" fmla="*/ 3691095 w 7455375"/>
              <a:gd name="connsiteY86" fmla="*/ 3688080 h 4251467"/>
              <a:gd name="connsiteX87" fmla="*/ 3599655 w 7455375"/>
              <a:gd name="connsiteY87" fmla="*/ 3718560 h 4251467"/>
              <a:gd name="connsiteX88" fmla="*/ 3553935 w 7455375"/>
              <a:gd name="connsiteY88" fmla="*/ 3733800 h 4251467"/>
              <a:gd name="connsiteX89" fmla="*/ 3462495 w 7455375"/>
              <a:gd name="connsiteY89" fmla="*/ 3779520 h 4251467"/>
              <a:gd name="connsiteX90" fmla="*/ 3416775 w 7455375"/>
              <a:gd name="connsiteY90" fmla="*/ 3810000 h 4251467"/>
              <a:gd name="connsiteX91" fmla="*/ 3355815 w 7455375"/>
              <a:gd name="connsiteY91" fmla="*/ 3825240 h 4251467"/>
              <a:gd name="connsiteX92" fmla="*/ 3249135 w 7455375"/>
              <a:gd name="connsiteY92" fmla="*/ 3886200 h 4251467"/>
              <a:gd name="connsiteX93" fmla="*/ 3203415 w 7455375"/>
              <a:gd name="connsiteY93" fmla="*/ 3901440 h 4251467"/>
              <a:gd name="connsiteX94" fmla="*/ 3157695 w 7455375"/>
              <a:gd name="connsiteY94" fmla="*/ 3931920 h 4251467"/>
              <a:gd name="connsiteX95" fmla="*/ 3066255 w 7455375"/>
              <a:gd name="connsiteY95" fmla="*/ 3962400 h 4251467"/>
              <a:gd name="connsiteX96" fmla="*/ 3035775 w 7455375"/>
              <a:gd name="connsiteY96" fmla="*/ 4008120 h 4251467"/>
              <a:gd name="connsiteX97" fmla="*/ 2974815 w 7455375"/>
              <a:gd name="connsiteY97" fmla="*/ 4145280 h 4251467"/>
              <a:gd name="connsiteX98" fmla="*/ 2929095 w 7455375"/>
              <a:gd name="connsiteY98" fmla="*/ 4175760 h 4251467"/>
              <a:gd name="connsiteX99" fmla="*/ 2791935 w 7455375"/>
              <a:gd name="connsiteY99" fmla="*/ 4191000 h 4251467"/>
              <a:gd name="connsiteX100" fmla="*/ 2624295 w 7455375"/>
              <a:gd name="connsiteY100" fmla="*/ 4206240 h 4251467"/>
              <a:gd name="connsiteX101" fmla="*/ 2151855 w 7455375"/>
              <a:gd name="connsiteY101" fmla="*/ 4191000 h 4251467"/>
              <a:gd name="connsiteX102" fmla="*/ 2151855 w 7455375"/>
              <a:gd name="connsiteY102" fmla="*/ 3108960 h 4251467"/>
              <a:gd name="connsiteX103" fmla="*/ 2167095 w 7455375"/>
              <a:gd name="connsiteY103" fmla="*/ 3063240 h 4251467"/>
              <a:gd name="connsiteX104" fmla="*/ 2151855 w 7455375"/>
              <a:gd name="connsiteY104" fmla="*/ 2956560 h 4251467"/>
              <a:gd name="connsiteX105" fmla="*/ 2121375 w 7455375"/>
              <a:gd name="connsiteY105" fmla="*/ 2865120 h 4251467"/>
              <a:gd name="connsiteX106" fmla="*/ 2106135 w 7455375"/>
              <a:gd name="connsiteY106" fmla="*/ 2255520 h 4251467"/>
              <a:gd name="connsiteX107" fmla="*/ 2090895 w 7455375"/>
              <a:gd name="connsiteY107" fmla="*/ 1386840 h 4251467"/>
              <a:gd name="connsiteX108" fmla="*/ 2014695 w 7455375"/>
              <a:gd name="connsiteY108" fmla="*/ 1325880 h 4251467"/>
              <a:gd name="connsiteX109" fmla="*/ 1877535 w 7455375"/>
              <a:gd name="connsiteY109" fmla="*/ 1310640 h 4251467"/>
              <a:gd name="connsiteX110" fmla="*/ 1892775 w 7455375"/>
              <a:gd name="connsiteY110" fmla="*/ 990600 h 4251467"/>
              <a:gd name="connsiteX111" fmla="*/ 1908015 w 7455375"/>
              <a:gd name="connsiteY111" fmla="*/ 899160 h 4251467"/>
              <a:gd name="connsiteX112" fmla="*/ 1923255 w 7455375"/>
              <a:gd name="connsiteY112" fmla="*/ 716280 h 4251467"/>
              <a:gd name="connsiteX113" fmla="*/ 1953735 w 7455375"/>
              <a:gd name="connsiteY113" fmla="*/ 624840 h 4251467"/>
              <a:gd name="connsiteX114" fmla="*/ 1877535 w 7455375"/>
              <a:gd name="connsiteY114" fmla="*/ 609600 h 4251467"/>
              <a:gd name="connsiteX115" fmla="*/ 1862295 w 7455375"/>
              <a:gd name="connsiteY115" fmla="*/ 563880 h 4251467"/>
              <a:gd name="connsiteX116" fmla="*/ 1862295 w 7455375"/>
              <a:gd name="connsiteY116" fmla="*/ 381000 h 42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7455375" h="4251467">
                <a:moveTo>
                  <a:pt x="109695" y="0"/>
                </a:moveTo>
                <a:cubicBezTo>
                  <a:pt x="84295" y="238760"/>
                  <a:pt x="62103" y="477883"/>
                  <a:pt x="33495" y="716280"/>
                </a:cubicBezTo>
                <a:cubicBezTo>
                  <a:pt x="21937" y="812594"/>
                  <a:pt x="-35720" y="726123"/>
                  <a:pt x="33495" y="899160"/>
                </a:cubicBezTo>
                <a:cubicBezTo>
                  <a:pt x="39461" y="914075"/>
                  <a:pt x="63975" y="909320"/>
                  <a:pt x="79215" y="914400"/>
                </a:cubicBezTo>
                <a:cubicBezTo>
                  <a:pt x="274386" y="907430"/>
                  <a:pt x="502581" y="905128"/>
                  <a:pt x="704055" y="883920"/>
                </a:cubicBezTo>
                <a:cubicBezTo>
                  <a:pt x="734786" y="880685"/>
                  <a:pt x="765015" y="873760"/>
                  <a:pt x="795495" y="868680"/>
                </a:cubicBezTo>
                <a:cubicBezTo>
                  <a:pt x="1019015" y="873760"/>
                  <a:pt x="1242477" y="883920"/>
                  <a:pt x="1466055" y="883920"/>
                </a:cubicBezTo>
                <a:cubicBezTo>
                  <a:pt x="2490623" y="883920"/>
                  <a:pt x="2184704" y="995748"/>
                  <a:pt x="2578575" y="838200"/>
                </a:cubicBezTo>
                <a:cubicBezTo>
                  <a:pt x="2583655" y="822960"/>
                  <a:pt x="2577751" y="792480"/>
                  <a:pt x="2593815" y="792480"/>
                </a:cubicBezTo>
                <a:cubicBezTo>
                  <a:pt x="2609879" y="792480"/>
                  <a:pt x="2599020" y="825656"/>
                  <a:pt x="2609055" y="838200"/>
                </a:cubicBezTo>
                <a:cubicBezTo>
                  <a:pt x="2620497" y="852503"/>
                  <a:pt x="2637006" y="864238"/>
                  <a:pt x="2654775" y="868680"/>
                </a:cubicBezTo>
                <a:cubicBezTo>
                  <a:pt x="2699403" y="879837"/>
                  <a:pt x="2745997" y="881502"/>
                  <a:pt x="2791935" y="883920"/>
                </a:cubicBezTo>
                <a:cubicBezTo>
                  <a:pt x="2939139" y="891668"/>
                  <a:pt x="3086615" y="893023"/>
                  <a:pt x="3233895" y="899160"/>
                </a:cubicBezTo>
                <a:cubicBezTo>
                  <a:pt x="3388339" y="905595"/>
                  <a:pt x="3565006" y="915406"/>
                  <a:pt x="3721575" y="929640"/>
                </a:cubicBezTo>
                <a:cubicBezTo>
                  <a:pt x="3767387" y="933805"/>
                  <a:pt x="3813015" y="939800"/>
                  <a:pt x="3858735" y="944880"/>
                </a:cubicBezTo>
                <a:lnTo>
                  <a:pt x="4681695" y="929640"/>
                </a:lnTo>
                <a:cubicBezTo>
                  <a:pt x="4712578" y="928611"/>
                  <a:pt x="4742424" y="917812"/>
                  <a:pt x="4773135" y="914400"/>
                </a:cubicBezTo>
                <a:cubicBezTo>
                  <a:pt x="5093646" y="878788"/>
                  <a:pt x="4841708" y="918211"/>
                  <a:pt x="5047455" y="883920"/>
                </a:cubicBezTo>
                <a:lnTo>
                  <a:pt x="5809455" y="899160"/>
                </a:lnTo>
                <a:cubicBezTo>
                  <a:pt x="5817910" y="899473"/>
                  <a:pt x="5902767" y="922213"/>
                  <a:pt x="5916135" y="929640"/>
                </a:cubicBezTo>
                <a:cubicBezTo>
                  <a:pt x="5948157" y="947430"/>
                  <a:pt x="6007575" y="990600"/>
                  <a:pt x="6007575" y="990600"/>
                </a:cubicBezTo>
                <a:cubicBezTo>
                  <a:pt x="6012655" y="1005840"/>
                  <a:pt x="6015631" y="1021952"/>
                  <a:pt x="6022815" y="1036320"/>
                </a:cubicBezTo>
                <a:cubicBezTo>
                  <a:pt x="6031006" y="1052703"/>
                  <a:pt x="6047503" y="1064664"/>
                  <a:pt x="6053295" y="1082040"/>
                </a:cubicBezTo>
                <a:cubicBezTo>
                  <a:pt x="6063067" y="1111355"/>
                  <a:pt x="6061041" y="1143502"/>
                  <a:pt x="6068535" y="1173480"/>
                </a:cubicBezTo>
                <a:cubicBezTo>
                  <a:pt x="6076327" y="1204649"/>
                  <a:pt x="6099015" y="1264920"/>
                  <a:pt x="6099015" y="1264920"/>
                </a:cubicBezTo>
                <a:lnTo>
                  <a:pt x="6144735" y="1127760"/>
                </a:lnTo>
                <a:lnTo>
                  <a:pt x="6159975" y="1082040"/>
                </a:lnTo>
                <a:cubicBezTo>
                  <a:pt x="6165055" y="1066800"/>
                  <a:pt x="6171319" y="1051905"/>
                  <a:pt x="6175215" y="1036320"/>
                </a:cubicBezTo>
                <a:cubicBezTo>
                  <a:pt x="6185375" y="995680"/>
                  <a:pt x="6192448" y="954141"/>
                  <a:pt x="6205695" y="914400"/>
                </a:cubicBezTo>
                <a:cubicBezTo>
                  <a:pt x="6229126" y="844106"/>
                  <a:pt x="6217785" y="884432"/>
                  <a:pt x="6236175" y="792480"/>
                </a:cubicBezTo>
                <a:cubicBezTo>
                  <a:pt x="6231095" y="731520"/>
                  <a:pt x="6256014" y="659713"/>
                  <a:pt x="6220935" y="609600"/>
                </a:cubicBezTo>
                <a:cubicBezTo>
                  <a:pt x="6202510" y="583279"/>
                  <a:pt x="6129495" y="640080"/>
                  <a:pt x="6129495" y="640080"/>
                </a:cubicBezTo>
                <a:cubicBezTo>
                  <a:pt x="6124415" y="655320"/>
                  <a:pt x="6107071" y="671432"/>
                  <a:pt x="6114255" y="685800"/>
                </a:cubicBezTo>
                <a:cubicBezTo>
                  <a:pt x="6125614" y="708518"/>
                  <a:pt x="6152497" y="720161"/>
                  <a:pt x="6175215" y="731520"/>
                </a:cubicBezTo>
                <a:cubicBezTo>
                  <a:pt x="6203952" y="745888"/>
                  <a:pt x="6236175" y="751840"/>
                  <a:pt x="6266655" y="762000"/>
                </a:cubicBezTo>
                <a:cubicBezTo>
                  <a:pt x="6281895" y="767080"/>
                  <a:pt x="6299009" y="768329"/>
                  <a:pt x="6312375" y="777240"/>
                </a:cubicBezTo>
                <a:lnTo>
                  <a:pt x="6449535" y="868680"/>
                </a:lnTo>
                <a:cubicBezTo>
                  <a:pt x="6531121" y="923070"/>
                  <a:pt x="6482303" y="886208"/>
                  <a:pt x="6586695" y="990600"/>
                </a:cubicBezTo>
                <a:lnTo>
                  <a:pt x="6769575" y="1173480"/>
                </a:lnTo>
                <a:cubicBezTo>
                  <a:pt x="6784815" y="1188720"/>
                  <a:pt x="6803340" y="1201267"/>
                  <a:pt x="6815295" y="1219200"/>
                </a:cubicBezTo>
                <a:cubicBezTo>
                  <a:pt x="6825455" y="1234440"/>
                  <a:pt x="6832823" y="1251968"/>
                  <a:pt x="6845775" y="1264920"/>
                </a:cubicBezTo>
                <a:cubicBezTo>
                  <a:pt x="6858727" y="1277872"/>
                  <a:pt x="6876255" y="1285240"/>
                  <a:pt x="6891495" y="1295400"/>
                </a:cubicBezTo>
                <a:cubicBezTo>
                  <a:pt x="6958861" y="1396449"/>
                  <a:pt x="6879688" y="1284165"/>
                  <a:pt x="6967695" y="1386840"/>
                </a:cubicBezTo>
                <a:cubicBezTo>
                  <a:pt x="6984225" y="1406125"/>
                  <a:pt x="6995454" y="1429839"/>
                  <a:pt x="7013415" y="1447800"/>
                </a:cubicBezTo>
                <a:cubicBezTo>
                  <a:pt x="7133295" y="1567680"/>
                  <a:pt x="6980021" y="1374200"/>
                  <a:pt x="7104855" y="1524000"/>
                </a:cubicBezTo>
                <a:cubicBezTo>
                  <a:pt x="7116581" y="1538071"/>
                  <a:pt x="7123609" y="1555649"/>
                  <a:pt x="7135335" y="1569720"/>
                </a:cubicBezTo>
                <a:cubicBezTo>
                  <a:pt x="7149133" y="1586277"/>
                  <a:pt x="7167257" y="1598883"/>
                  <a:pt x="7181055" y="1615440"/>
                </a:cubicBezTo>
                <a:cubicBezTo>
                  <a:pt x="7192781" y="1629511"/>
                  <a:pt x="7198583" y="1648208"/>
                  <a:pt x="7211535" y="1661160"/>
                </a:cubicBezTo>
                <a:cubicBezTo>
                  <a:pt x="7224487" y="1674112"/>
                  <a:pt x="7242015" y="1681480"/>
                  <a:pt x="7257255" y="1691640"/>
                </a:cubicBezTo>
                <a:cubicBezTo>
                  <a:pt x="7267415" y="1706880"/>
                  <a:pt x="7274783" y="1724408"/>
                  <a:pt x="7287735" y="1737360"/>
                </a:cubicBezTo>
                <a:cubicBezTo>
                  <a:pt x="7300687" y="1750312"/>
                  <a:pt x="7322013" y="1753537"/>
                  <a:pt x="7333455" y="1767840"/>
                </a:cubicBezTo>
                <a:cubicBezTo>
                  <a:pt x="7343490" y="1780384"/>
                  <a:pt x="7341511" y="1799192"/>
                  <a:pt x="7348695" y="1813560"/>
                </a:cubicBezTo>
                <a:cubicBezTo>
                  <a:pt x="7356886" y="1829943"/>
                  <a:pt x="7371736" y="1842542"/>
                  <a:pt x="7379175" y="1859280"/>
                </a:cubicBezTo>
                <a:cubicBezTo>
                  <a:pt x="7392224" y="1888640"/>
                  <a:pt x="7391833" y="1923987"/>
                  <a:pt x="7409655" y="1950720"/>
                </a:cubicBezTo>
                <a:cubicBezTo>
                  <a:pt x="7449046" y="2009806"/>
                  <a:pt x="7434343" y="1979064"/>
                  <a:pt x="7455375" y="2042160"/>
                </a:cubicBezTo>
                <a:cubicBezTo>
                  <a:pt x="7450295" y="2245360"/>
                  <a:pt x="7449579" y="2448716"/>
                  <a:pt x="7440135" y="2651760"/>
                </a:cubicBezTo>
                <a:cubicBezTo>
                  <a:pt x="7439389" y="2667807"/>
                  <a:pt x="7438843" y="2689510"/>
                  <a:pt x="7424895" y="2697480"/>
                </a:cubicBezTo>
                <a:cubicBezTo>
                  <a:pt x="7398066" y="2712811"/>
                  <a:pt x="7363857" y="2707192"/>
                  <a:pt x="7333455" y="2712720"/>
                </a:cubicBezTo>
                <a:cubicBezTo>
                  <a:pt x="7307970" y="2717354"/>
                  <a:pt x="7282541" y="2722341"/>
                  <a:pt x="7257255" y="2727960"/>
                </a:cubicBezTo>
                <a:cubicBezTo>
                  <a:pt x="7179303" y="2745283"/>
                  <a:pt x="7172611" y="2755953"/>
                  <a:pt x="7074375" y="2758440"/>
                </a:cubicBezTo>
                <a:cubicBezTo>
                  <a:pt x="6713775" y="2767569"/>
                  <a:pt x="6353015" y="2768600"/>
                  <a:pt x="5992335" y="2773680"/>
                </a:cubicBezTo>
                <a:lnTo>
                  <a:pt x="5839935" y="2788920"/>
                </a:lnTo>
                <a:cubicBezTo>
                  <a:pt x="5804260" y="2793117"/>
                  <a:pt x="5769176" y="2804160"/>
                  <a:pt x="5733255" y="2804160"/>
                </a:cubicBezTo>
                <a:cubicBezTo>
                  <a:pt x="5678649" y="2804160"/>
                  <a:pt x="5618969" y="2787019"/>
                  <a:pt x="5565615" y="2773680"/>
                </a:cubicBezTo>
                <a:cubicBezTo>
                  <a:pt x="5555455" y="2743200"/>
                  <a:pt x="5561868" y="2700062"/>
                  <a:pt x="5535135" y="2682240"/>
                </a:cubicBezTo>
                <a:lnTo>
                  <a:pt x="5443695" y="2621280"/>
                </a:lnTo>
                <a:cubicBezTo>
                  <a:pt x="5423375" y="2626360"/>
                  <a:pt x="5400163" y="2624902"/>
                  <a:pt x="5382735" y="2636520"/>
                </a:cubicBezTo>
                <a:cubicBezTo>
                  <a:pt x="5367495" y="2646680"/>
                  <a:pt x="5365207" y="2669288"/>
                  <a:pt x="5352255" y="2682240"/>
                </a:cubicBezTo>
                <a:cubicBezTo>
                  <a:pt x="5339303" y="2695192"/>
                  <a:pt x="5321775" y="2702560"/>
                  <a:pt x="5306535" y="2712720"/>
                </a:cubicBezTo>
                <a:cubicBezTo>
                  <a:pt x="5267598" y="2829530"/>
                  <a:pt x="5323878" y="2707384"/>
                  <a:pt x="5108415" y="2773680"/>
                </a:cubicBezTo>
                <a:cubicBezTo>
                  <a:pt x="5093061" y="2778404"/>
                  <a:pt x="5098255" y="2804160"/>
                  <a:pt x="5093175" y="2819400"/>
                </a:cubicBezTo>
                <a:cubicBezTo>
                  <a:pt x="5088095" y="2992120"/>
                  <a:pt x="5099368" y="3166100"/>
                  <a:pt x="5077935" y="3337560"/>
                </a:cubicBezTo>
                <a:cubicBezTo>
                  <a:pt x="5075663" y="3355735"/>
                  <a:pt x="5050523" y="3307618"/>
                  <a:pt x="5032215" y="3307080"/>
                </a:cubicBezTo>
                <a:lnTo>
                  <a:pt x="4559775" y="3322320"/>
                </a:lnTo>
                <a:cubicBezTo>
                  <a:pt x="4393034" y="3377900"/>
                  <a:pt x="4645594" y="3289258"/>
                  <a:pt x="4468335" y="3368040"/>
                </a:cubicBezTo>
                <a:cubicBezTo>
                  <a:pt x="4438975" y="3381089"/>
                  <a:pt x="4407375" y="3388360"/>
                  <a:pt x="4376895" y="3398520"/>
                </a:cubicBezTo>
                <a:cubicBezTo>
                  <a:pt x="4361655" y="3403600"/>
                  <a:pt x="4344541" y="3404849"/>
                  <a:pt x="4331175" y="3413760"/>
                </a:cubicBezTo>
                <a:cubicBezTo>
                  <a:pt x="4315935" y="3423920"/>
                  <a:pt x="4302193" y="3436801"/>
                  <a:pt x="4285455" y="3444240"/>
                </a:cubicBezTo>
                <a:cubicBezTo>
                  <a:pt x="4256095" y="3457289"/>
                  <a:pt x="4224495" y="3464560"/>
                  <a:pt x="4194015" y="3474720"/>
                </a:cubicBezTo>
                <a:lnTo>
                  <a:pt x="4102575" y="3505200"/>
                </a:lnTo>
                <a:cubicBezTo>
                  <a:pt x="4087335" y="3510280"/>
                  <a:pt x="4070221" y="3511529"/>
                  <a:pt x="4056855" y="3520440"/>
                </a:cubicBezTo>
                <a:cubicBezTo>
                  <a:pt x="4041615" y="3530600"/>
                  <a:pt x="4027873" y="3543481"/>
                  <a:pt x="4011135" y="3550920"/>
                </a:cubicBezTo>
                <a:cubicBezTo>
                  <a:pt x="3981775" y="3563969"/>
                  <a:pt x="3950175" y="3571240"/>
                  <a:pt x="3919695" y="3581400"/>
                </a:cubicBezTo>
                <a:lnTo>
                  <a:pt x="3873975" y="3596640"/>
                </a:lnTo>
                <a:cubicBezTo>
                  <a:pt x="3858735" y="3601720"/>
                  <a:pt x="3841621" y="3602969"/>
                  <a:pt x="3828255" y="3611880"/>
                </a:cubicBezTo>
                <a:cubicBezTo>
                  <a:pt x="3697228" y="3699231"/>
                  <a:pt x="3863008" y="3594504"/>
                  <a:pt x="3736815" y="3657600"/>
                </a:cubicBezTo>
                <a:cubicBezTo>
                  <a:pt x="3720432" y="3665791"/>
                  <a:pt x="3707833" y="3680641"/>
                  <a:pt x="3691095" y="3688080"/>
                </a:cubicBezTo>
                <a:cubicBezTo>
                  <a:pt x="3661735" y="3701129"/>
                  <a:pt x="3630135" y="3708400"/>
                  <a:pt x="3599655" y="3718560"/>
                </a:cubicBezTo>
                <a:cubicBezTo>
                  <a:pt x="3584415" y="3723640"/>
                  <a:pt x="3567301" y="3724889"/>
                  <a:pt x="3553935" y="3733800"/>
                </a:cubicBezTo>
                <a:cubicBezTo>
                  <a:pt x="3422908" y="3821151"/>
                  <a:pt x="3588688" y="3716424"/>
                  <a:pt x="3462495" y="3779520"/>
                </a:cubicBezTo>
                <a:cubicBezTo>
                  <a:pt x="3446112" y="3787711"/>
                  <a:pt x="3433610" y="3802785"/>
                  <a:pt x="3416775" y="3810000"/>
                </a:cubicBezTo>
                <a:cubicBezTo>
                  <a:pt x="3397523" y="3818251"/>
                  <a:pt x="3375427" y="3817886"/>
                  <a:pt x="3355815" y="3825240"/>
                </a:cubicBezTo>
                <a:cubicBezTo>
                  <a:pt x="3248942" y="3865317"/>
                  <a:pt x="3337566" y="3841984"/>
                  <a:pt x="3249135" y="3886200"/>
                </a:cubicBezTo>
                <a:cubicBezTo>
                  <a:pt x="3234767" y="3893384"/>
                  <a:pt x="3217783" y="3894256"/>
                  <a:pt x="3203415" y="3901440"/>
                </a:cubicBezTo>
                <a:cubicBezTo>
                  <a:pt x="3187032" y="3909631"/>
                  <a:pt x="3174433" y="3924481"/>
                  <a:pt x="3157695" y="3931920"/>
                </a:cubicBezTo>
                <a:cubicBezTo>
                  <a:pt x="3128335" y="3944969"/>
                  <a:pt x="3066255" y="3962400"/>
                  <a:pt x="3066255" y="3962400"/>
                </a:cubicBezTo>
                <a:cubicBezTo>
                  <a:pt x="3056095" y="3977640"/>
                  <a:pt x="3043214" y="3991382"/>
                  <a:pt x="3035775" y="4008120"/>
                </a:cubicBezTo>
                <a:cubicBezTo>
                  <a:pt x="3011630" y="4062445"/>
                  <a:pt x="3016203" y="4103892"/>
                  <a:pt x="2974815" y="4145280"/>
                </a:cubicBezTo>
                <a:cubicBezTo>
                  <a:pt x="2961863" y="4158232"/>
                  <a:pt x="2946864" y="4171318"/>
                  <a:pt x="2929095" y="4175760"/>
                </a:cubicBezTo>
                <a:cubicBezTo>
                  <a:pt x="2884467" y="4186917"/>
                  <a:pt x="2837708" y="4186423"/>
                  <a:pt x="2791935" y="4191000"/>
                </a:cubicBezTo>
                <a:lnTo>
                  <a:pt x="2624295" y="4206240"/>
                </a:lnTo>
                <a:cubicBezTo>
                  <a:pt x="2466815" y="4201160"/>
                  <a:pt x="2241833" y="4320343"/>
                  <a:pt x="2151855" y="4191000"/>
                </a:cubicBezTo>
                <a:cubicBezTo>
                  <a:pt x="2113989" y="4136567"/>
                  <a:pt x="2139209" y="3292330"/>
                  <a:pt x="2151855" y="3108960"/>
                </a:cubicBezTo>
                <a:cubicBezTo>
                  <a:pt x="2152960" y="3092934"/>
                  <a:pt x="2162015" y="3078480"/>
                  <a:pt x="2167095" y="3063240"/>
                </a:cubicBezTo>
                <a:cubicBezTo>
                  <a:pt x="2162015" y="3027680"/>
                  <a:pt x="2159932" y="2991561"/>
                  <a:pt x="2151855" y="2956560"/>
                </a:cubicBezTo>
                <a:cubicBezTo>
                  <a:pt x="2144631" y="2925254"/>
                  <a:pt x="2121375" y="2865120"/>
                  <a:pt x="2121375" y="2865120"/>
                </a:cubicBezTo>
                <a:cubicBezTo>
                  <a:pt x="2116295" y="2661920"/>
                  <a:pt x="2110325" y="2458740"/>
                  <a:pt x="2106135" y="2255520"/>
                </a:cubicBezTo>
                <a:cubicBezTo>
                  <a:pt x="2100165" y="1965977"/>
                  <a:pt x="2105357" y="1676083"/>
                  <a:pt x="2090895" y="1386840"/>
                </a:cubicBezTo>
                <a:cubicBezTo>
                  <a:pt x="2088851" y="1345968"/>
                  <a:pt x="2045036" y="1330937"/>
                  <a:pt x="2014695" y="1325880"/>
                </a:cubicBezTo>
                <a:cubicBezTo>
                  <a:pt x="1969320" y="1318317"/>
                  <a:pt x="1923255" y="1315720"/>
                  <a:pt x="1877535" y="1310640"/>
                </a:cubicBezTo>
                <a:cubicBezTo>
                  <a:pt x="1882615" y="1203960"/>
                  <a:pt x="1884885" y="1097109"/>
                  <a:pt x="1892775" y="990600"/>
                </a:cubicBezTo>
                <a:cubicBezTo>
                  <a:pt x="1895058" y="959784"/>
                  <a:pt x="1904603" y="929871"/>
                  <a:pt x="1908015" y="899160"/>
                </a:cubicBezTo>
                <a:cubicBezTo>
                  <a:pt x="1914770" y="838363"/>
                  <a:pt x="1913199" y="776619"/>
                  <a:pt x="1923255" y="716280"/>
                </a:cubicBezTo>
                <a:cubicBezTo>
                  <a:pt x="1928537" y="684588"/>
                  <a:pt x="1953735" y="624840"/>
                  <a:pt x="1953735" y="624840"/>
                </a:cubicBezTo>
                <a:cubicBezTo>
                  <a:pt x="1928335" y="619760"/>
                  <a:pt x="1899088" y="623968"/>
                  <a:pt x="1877535" y="609600"/>
                </a:cubicBezTo>
                <a:cubicBezTo>
                  <a:pt x="1864169" y="600689"/>
                  <a:pt x="1863364" y="579909"/>
                  <a:pt x="1862295" y="563880"/>
                </a:cubicBezTo>
                <a:cubicBezTo>
                  <a:pt x="1858240" y="503055"/>
                  <a:pt x="1862295" y="441960"/>
                  <a:pt x="1862295" y="38100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a:extLst>
              <a:ext uri="{FF2B5EF4-FFF2-40B4-BE49-F238E27FC236}">
                <a16:creationId xmlns:a16="http://schemas.microsoft.com/office/drawing/2014/main" id="{0A95FCF9-A39F-4A4A-AD48-07FE8E404FE6}"/>
              </a:ext>
            </a:extLst>
          </p:cNvPr>
          <p:cNvSpPr/>
          <p:nvPr/>
        </p:nvSpPr>
        <p:spPr>
          <a:xfrm>
            <a:off x="3261360" y="883920"/>
            <a:ext cx="2651760" cy="30480"/>
          </a:xfrm>
          <a:custGeom>
            <a:avLst/>
            <a:gdLst>
              <a:gd name="connsiteX0" fmla="*/ 0 w 2651760"/>
              <a:gd name="connsiteY0" fmla="*/ 15240 h 30480"/>
              <a:gd name="connsiteX1" fmla="*/ 1005840 w 2651760"/>
              <a:gd name="connsiteY1" fmla="*/ 0 h 30480"/>
              <a:gd name="connsiteX2" fmla="*/ 1112520 w 2651760"/>
              <a:gd name="connsiteY2" fmla="*/ 15240 h 30480"/>
              <a:gd name="connsiteX3" fmla="*/ 1371600 w 2651760"/>
              <a:gd name="connsiteY3" fmla="*/ 30480 h 30480"/>
              <a:gd name="connsiteX4" fmla="*/ 2194560 w 2651760"/>
              <a:gd name="connsiteY4" fmla="*/ 15240 h 30480"/>
              <a:gd name="connsiteX5" fmla="*/ 2255520 w 2651760"/>
              <a:gd name="connsiteY5" fmla="*/ 0 h 30480"/>
              <a:gd name="connsiteX6" fmla="*/ 2606040 w 2651760"/>
              <a:gd name="connsiteY6" fmla="*/ 15240 h 30480"/>
              <a:gd name="connsiteX7" fmla="*/ 2651760 w 2651760"/>
              <a:gd name="connsiteY7" fmla="*/ 15240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1760" h="30480">
                <a:moveTo>
                  <a:pt x="0" y="15240"/>
                </a:moveTo>
                <a:lnTo>
                  <a:pt x="1005840" y="0"/>
                </a:lnTo>
                <a:cubicBezTo>
                  <a:pt x="1041761" y="0"/>
                  <a:pt x="1076723" y="12257"/>
                  <a:pt x="1112520" y="15240"/>
                </a:cubicBezTo>
                <a:cubicBezTo>
                  <a:pt x="1198730" y="22424"/>
                  <a:pt x="1285240" y="25400"/>
                  <a:pt x="1371600" y="30480"/>
                </a:cubicBezTo>
                <a:lnTo>
                  <a:pt x="2194560" y="15240"/>
                </a:lnTo>
                <a:cubicBezTo>
                  <a:pt x="2215493" y="14518"/>
                  <a:pt x="2234575" y="0"/>
                  <a:pt x="2255520" y="0"/>
                </a:cubicBezTo>
                <a:cubicBezTo>
                  <a:pt x="2372470" y="0"/>
                  <a:pt x="2489176" y="10745"/>
                  <a:pt x="2606040" y="15240"/>
                </a:cubicBezTo>
                <a:cubicBezTo>
                  <a:pt x="2621269" y="15826"/>
                  <a:pt x="2636520" y="15240"/>
                  <a:pt x="2651760" y="1524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a:extLst>
              <a:ext uri="{FF2B5EF4-FFF2-40B4-BE49-F238E27FC236}">
                <a16:creationId xmlns:a16="http://schemas.microsoft.com/office/drawing/2014/main" id="{052B018B-CC13-0F4D-A6E1-4DC0D96C1700}"/>
              </a:ext>
            </a:extLst>
          </p:cNvPr>
          <p:cNvSpPr/>
          <p:nvPr/>
        </p:nvSpPr>
        <p:spPr>
          <a:xfrm>
            <a:off x="6035040" y="789101"/>
            <a:ext cx="2773680" cy="140539"/>
          </a:xfrm>
          <a:custGeom>
            <a:avLst/>
            <a:gdLst>
              <a:gd name="connsiteX0" fmla="*/ 2773680 w 2773680"/>
              <a:gd name="connsiteY0" fmla="*/ 94819 h 140539"/>
              <a:gd name="connsiteX1" fmla="*/ 2255520 w 2773680"/>
              <a:gd name="connsiteY1" fmla="*/ 125299 h 140539"/>
              <a:gd name="connsiteX2" fmla="*/ 2042160 w 2773680"/>
              <a:gd name="connsiteY2" fmla="*/ 140539 h 140539"/>
              <a:gd name="connsiteX3" fmla="*/ 1386840 w 2773680"/>
              <a:gd name="connsiteY3" fmla="*/ 125299 h 140539"/>
              <a:gd name="connsiteX4" fmla="*/ 1295400 w 2773680"/>
              <a:gd name="connsiteY4" fmla="*/ 110059 h 140539"/>
              <a:gd name="connsiteX5" fmla="*/ 1021080 w 2773680"/>
              <a:gd name="connsiteY5" fmla="*/ 94819 h 140539"/>
              <a:gd name="connsiteX6" fmla="*/ 960120 w 2773680"/>
              <a:gd name="connsiteY6" fmla="*/ 79579 h 140539"/>
              <a:gd name="connsiteX7" fmla="*/ 716280 w 2773680"/>
              <a:gd name="connsiteY7" fmla="*/ 49099 h 140539"/>
              <a:gd name="connsiteX8" fmla="*/ 0 w 2773680"/>
              <a:gd name="connsiteY8" fmla="*/ 94819 h 14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680" h="140539">
                <a:moveTo>
                  <a:pt x="2773680" y="94819"/>
                </a:moveTo>
                <a:cubicBezTo>
                  <a:pt x="2531911" y="135114"/>
                  <a:pt x="2758881" y="101329"/>
                  <a:pt x="2255520" y="125299"/>
                </a:cubicBezTo>
                <a:cubicBezTo>
                  <a:pt x="2184300" y="128690"/>
                  <a:pt x="2113280" y="135459"/>
                  <a:pt x="2042160" y="140539"/>
                </a:cubicBezTo>
                <a:lnTo>
                  <a:pt x="1386840" y="125299"/>
                </a:lnTo>
                <a:cubicBezTo>
                  <a:pt x="1355965" y="124039"/>
                  <a:pt x="1326194" y="112625"/>
                  <a:pt x="1295400" y="110059"/>
                </a:cubicBezTo>
                <a:cubicBezTo>
                  <a:pt x="1204135" y="102454"/>
                  <a:pt x="1112520" y="99899"/>
                  <a:pt x="1021080" y="94819"/>
                </a:cubicBezTo>
                <a:cubicBezTo>
                  <a:pt x="1000760" y="89739"/>
                  <a:pt x="980728" y="83326"/>
                  <a:pt x="960120" y="79579"/>
                </a:cubicBezTo>
                <a:cubicBezTo>
                  <a:pt x="891777" y="67153"/>
                  <a:pt x="781728" y="56371"/>
                  <a:pt x="716280" y="49099"/>
                </a:cubicBezTo>
                <a:cubicBezTo>
                  <a:pt x="16115" y="64658"/>
                  <a:pt x="192165" y="-97346"/>
                  <a:pt x="0" y="9481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C5A0987-D312-D142-AFDE-43CEC86B9D47}"/>
              </a:ext>
            </a:extLst>
          </p:cNvPr>
          <p:cNvSpPr/>
          <p:nvPr/>
        </p:nvSpPr>
        <p:spPr>
          <a:xfrm>
            <a:off x="5707380" y="531710"/>
            <a:ext cx="655320" cy="65532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51558" y="-483585"/>
            <a:ext cx="8831461" cy="967170"/>
          </a:xfrm>
        </p:spPr>
        <p:txBody>
          <a:bodyPr/>
          <a:lstStyle/>
          <a:p>
            <a:r>
              <a:rPr lang="en-GB" dirty="0"/>
              <a:t>Interactive Briefing – Int02 (2 of 3)</a:t>
            </a:r>
          </a:p>
        </p:txBody>
      </p:sp>
    </p:spTree>
    <p:custDataLst>
      <p:tags r:id="rId1"/>
    </p:custDataLst>
    <p:extLst>
      <p:ext uri="{BB962C8B-B14F-4D97-AF65-F5344CB8AC3E}">
        <p14:creationId xmlns:p14="http://schemas.microsoft.com/office/powerpoint/2010/main" val="826866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C9A7D77-BBF2-FC48-BC49-E9864E3ADD5F}"/>
              </a:ext>
            </a:extLst>
          </p:cNvPr>
          <p:cNvPicPr>
            <a:picLocks noChangeAspect="1"/>
          </p:cNvPicPr>
          <p:nvPr/>
        </p:nvPicPr>
        <p:blipFill>
          <a:blip r:embed="rId4"/>
          <a:stretch>
            <a:fillRect/>
          </a:stretch>
        </p:blipFill>
        <p:spPr>
          <a:xfrm>
            <a:off x="179332" y="190283"/>
            <a:ext cx="9499505" cy="4813517"/>
          </a:xfrm>
          <a:prstGeom prst="rect">
            <a:avLst/>
          </a:prstGeom>
        </p:spPr>
      </p:pic>
      <p:sp>
        <p:nvSpPr>
          <p:cNvPr id="4" name="Freeform 3">
            <a:extLst>
              <a:ext uri="{FF2B5EF4-FFF2-40B4-BE49-F238E27FC236}">
                <a16:creationId xmlns:a16="http://schemas.microsoft.com/office/drawing/2014/main" id="{E5202BCA-74F2-874A-AF17-7188167CCE60}"/>
              </a:ext>
            </a:extLst>
          </p:cNvPr>
          <p:cNvSpPr/>
          <p:nvPr/>
        </p:nvSpPr>
        <p:spPr>
          <a:xfrm>
            <a:off x="304800" y="685800"/>
            <a:ext cx="4014143" cy="3128142"/>
          </a:xfrm>
          <a:custGeom>
            <a:avLst/>
            <a:gdLst>
              <a:gd name="connsiteX0" fmla="*/ 45720 w 4014143"/>
              <a:gd name="connsiteY0" fmla="*/ 0 h 3128142"/>
              <a:gd name="connsiteX1" fmla="*/ 30480 w 4014143"/>
              <a:gd name="connsiteY1" fmla="*/ 76200 h 3128142"/>
              <a:gd name="connsiteX2" fmla="*/ 15240 w 4014143"/>
              <a:gd name="connsiteY2" fmla="*/ 121920 h 3128142"/>
              <a:gd name="connsiteX3" fmla="*/ 0 w 4014143"/>
              <a:gd name="connsiteY3" fmla="*/ 182880 h 3128142"/>
              <a:gd name="connsiteX4" fmla="*/ 15240 w 4014143"/>
              <a:gd name="connsiteY4" fmla="*/ 746760 h 3128142"/>
              <a:gd name="connsiteX5" fmla="*/ 30480 w 4014143"/>
              <a:gd name="connsiteY5" fmla="*/ 822960 h 3128142"/>
              <a:gd name="connsiteX6" fmla="*/ 45720 w 4014143"/>
              <a:gd name="connsiteY6" fmla="*/ 883920 h 3128142"/>
              <a:gd name="connsiteX7" fmla="*/ 121920 w 4014143"/>
              <a:gd name="connsiteY7" fmla="*/ 1005840 h 3128142"/>
              <a:gd name="connsiteX8" fmla="*/ 441960 w 4014143"/>
              <a:gd name="connsiteY8" fmla="*/ 1021080 h 3128142"/>
              <a:gd name="connsiteX9" fmla="*/ 655320 w 4014143"/>
              <a:gd name="connsiteY9" fmla="*/ 1051560 h 3128142"/>
              <a:gd name="connsiteX10" fmla="*/ 777240 w 4014143"/>
              <a:gd name="connsiteY10" fmla="*/ 1066800 h 3128142"/>
              <a:gd name="connsiteX11" fmla="*/ 838200 w 4014143"/>
              <a:gd name="connsiteY11" fmla="*/ 1082040 h 3128142"/>
              <a:gd name="connsiteX12" fmla="*/ 914400 w 4014143"/>
              <a:gd name="connsiteY12" fmla="*/ 1097280 h 3128142"/>
              <a:gd name="connsiteX13" fmla="*/ 1036320 w 4014143"/>
              <a:gd name="connsiteY13" fmla="*/ 1112520 h 3128142"/>
              <a:gd name="connsiteX14" fmla="*/ 1310640 w 4014143"/>
              <a:gd name="connsiteY14" fmla="*/ 1097280 h 3128142"/>
              <a:gd name="connsiteX15" fmla="*/ 1402080 w 4014143"/>
              <a:gd name="connsiteY15" fmla="*/ 1082040 h 3128142"/>
              <a:gd name="connsiteX16" fmla="*/ 1524000 w 4014143"/>
              <a:gd name="connsiteY16" fmla="*/ 1097280 h 3128142"/>
              <a:gd name="connsiteX17" fmla="*/ 1539240 w 4014143"/>
              <a:gd name="connsiteY17" fmla="*/ 1234440 h 3128142"/>
              <a:gd name="connsiteX18" fmla="*/ 1554480 w 4014143"/>
              <a:gd name="connsiteY18" fmla="*/ 1280160 h 3128142"/>
              <a:gd name="connsiteX19" fmla="*/ 1584960 w 4014143"/>
              <a:gd name="connsiteY19" fmla="*/ 1402080 h 3128142"/>
              <a:gd name="connsiteX20" fmla="*/ 1615440 w 4014143"/>
              <a:gd name="connsiteY20" fmla="*/ 1600200 h 3128142"/>
              <a:gd name="connsiteX21" fmla="*/ 1630680 w 4014143"/>
              <a:gd name="connsiteY21" fmla="*/ 1783080 h 3128142"/>
              <a:gd name="connsiteX22" fmla="*/ 1645920 w 4014143"/>
              <a:gd name="connsiteY22" fmla="*/ 1828800 h 3128142"/>
              <a:gd name="connsiteX23" fmla="*/ 1691640 w 4014143"/>
              <a:gd name="connsiteY23" fmla="*/ 1859280 h 3128142"/>
              <a:gd name="connsiteX24" fmla="*/ 1706880 w 4014143"/>
              <a:gd name="connsiteY24" fmla="*/ 1935480 h 3128142"/>
              <a:gd name="connsiteX25" fmla="*/ 1722120 w 4014143"/>
              <a:gd name="connsiteY25" fmla="*/ 1981200 h 3128142"/>
              <a:gd name="connsiteX26" fmla="*/ 1813560 w 4014143"/>
              <a:gd name="connsiteY26" fmla="*/ 2011680 h 3128142"/>
              <a:gd name="connsiteX27" fmla="*/ 1920240 w 4014143"/>
              <a:gd name="connsiteY27" fmla="*/ 2042160 h 3128142"/>
              <a:gd name="connsiteX28" fmla="*/ 2057400 w 4014143"/>
              <a:gd name="connsiteY28" fmla="*/ 2087880 h 3128142"/>
              <a:gd name="connsiteX29" fmla="*/ 2194560 w 4014143"/>
              <a:gd name="connsiteY29" fmla="*/ 2133600 h 3128142"/>
              <a:gd name="connsiteX30" fmla="*/ 2240280 w 4014143"/>
              <a:gd name="connsiteY30" fmla="*/ 2148840 h 3128142"/>
              <a:gd name="connsiteX31" fmla="*/ 2377440 w 4014143"/>
              <a:gd name="connsiteY31" fmla="*/ 2118360 h 3128142"/>
              <a:gd name="connsiteX32" fmla="*/ 2499360 w 4014143"/>
              <a:gd name="connsiteY32" fmla="*/ 2087880 h 3128142"/>
              <a:gd name="connsiteX33" fmla="*/ 2590800 w 4014143"/>
              <a:gd name="connsiteY33" fmla="*/ 2057400 h 3128142"/>
              <a:gd name="connsiteX34" fmla="*/ 2636520 w 4014143"/>
              <a:gd name="connsiteY34" fmla="*/ 2026920 h 3128142"/>
              <a:gd name="connsiteX35" fmla="*/ 2682240 w 4014143"/>
              <a:gd name="connsiteY35" fmla="*/ 2011680 h 3128142"/>
              <a:gd name="connsiteX36" fmla="*/ 2773680 w 4014143"/>
              <a:gd name="connsiteY36" fmla="*/ 1935480 h 3128142"/>
              <a:gd name="connsiteX37" fmla="*/ 2819400 w 4014143"/>
              <a:gd name="connsiteY37" fmla="*/ 1905000 h 3128142"/>
              <a:gd name="connsiteX38" fmla="*/ 2865120 w 4014143"/>
              <a:gd name="connsiteY38" fmla="*/ 2240280 h 3128142"/>
              <a:gd name="connsiteX39" fmla="*/ 2880360 w 4014143"/>
              <a:gd name="connsiteY39" fmla="*/ 2286000 h 3128142"/>
              <a:gd name="connsiteX40" fmla="*/ 2910840 w 4014143"/>
              <a:gd name="connsiteY40" fmla="*/ 2438400 h 3128142"/>
              <a:gd name="connsiteX41" fmla="*/ 2926080 w 4014143"/>
              <a:gd name="connsiteY41" fmla="*/ 2529840 h 3128142"/>
              <a:gd name="connsiteX42" fmla="*/ 2941320 w 4014143"/>
              <a:gd name="connsiteY42" fmla="*/ 2636520 h 3128142"/>
              <a:gd name="connsiteX43" fmla="*/ 2956560 w 4014143"/>
              <a:gd name="connsiteY43" fmla="*/ 2712720 h 3128142"/>
              <a:gd name="connsiteX44" fmla="*/ 2971800 w 4014143"/>
              <a:gd name="connsiteY44" fmla="*/ 2849880 h 3128142"/>
              <a:gd name="connsiteX45" fmla="*/ 3246120 w 4014143"/>
              <a:gd name="connsiteY45" fmla="*/ 2865120 h 3128142"/>
              <a:gd name="connsiteX46" fmla="*/ 3368040 w 4014143"/>
              <a:gd name="connsiteY46" fmla="*/ 2880360 h 3128142"/>
              <a:gd name="connsiteX47" fmla="*/ 3581400 w 4014143"/>
              <a:gd name="connsiteY47" fmla="*/ 2910840 h 3128142"/>
              <a:gd name="connsiteX48" fmla="*/ 3947160 w 4014143"/>
              <a:gd name="connsiteY48" fmla="*/ 2926080 h 3128142"/>
              <a:gd name="connsiteX49" fmla="*/ 3977640 w 4014143"/>
              <a:gd name="connsiteY49" fmla="*/ 3078480 h 3128142"/>
              <a:gd name="connsiteX50" fmla="*/ 4008120 w 4014143"/>
              <a:gd name="connsiteY50" fmla="*/ 3124200 h 3128142"/>
              <a:gd name="connsiteX51" fmla="*/ 4008120 w 4014143"/>
              <a:gd name="connsiteY51" fmla="*/ 2956560 h 312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014143" h="3128142">
                <a:moveTo>
                  <a:pt x="45720" y="0"/>
                </a:moveTo>
                <a:cubicBezTo>
                  <a:pt x="40640" y="25400"/>
                  <a:pt x="36762" y="51070"/>
                  <a:pt x="30480" y="76200"/>
                </a:cubicBezTo>
                <a:cubicBezTo>
                  <a:pt x="26584" y="91785"/>
                  <a:pt x="19653" y="106474"/>
                  <a:pt x="15240" y="121920"/>
                </a:cubicBezTo>
                <a:cubicBezTo>
                  <a:pt x="9486" y="142059"/>
                  <a:pt x="5080" y="162560"/>
                  <a:pt x="0" y="182880"/>
                </a:cubicBezTo>
                <a:cubicBezTo>
                  <a:pt x="5080" y="370840"/>
                  <a:pt x="6296" y="558944"/>
                  <a:pt x="15240" y="746760"/>
                </a:cubicBezTo>
                <a:cubicBezTo>
                  <a:pt x="16472" y="772634"/>
                  <a:pt x="24861" y="797674"/>
                  <a:pt x="30480" y="822960"/>
                </a:cubicBezTo>
                <a:cubicBezTo>
                  <a:pt x="35024" y="843407"/>
                  <a:pt x="39701" y="863858"/>
                  <a:pt x="45720" y="883920"/>
                </a:cubicBezTo>
                <a:cubicBezTo>
                  <a:pt x="56767" y="920742"/>
                  <a:pt x="63848" y="998581"/>
                  <a:pt x="121920" y="1005840"/>
                </a:cubicBezTo>
                <a:cubicBezTo>
                  <a:pt x="227896" y="1019087"/>
                  <a:pt x="335280" y="1016000"/>
                  <a:pt x="441960" y="1021080"/>
                </a:cubicBezTo>
                <a:lnTo>
                  <a:pt x="655320" y="1051560"/>
                </a:lnTo>
                <a:cubicBezTo>
                  <a:pt x="695960" y="1056640"/>
                  <a:pt x="736841" y="1060067"/>
                  <a:pt x="777240" y="1066800"/>
                </a:cubicBezTo>
                <a:cubicBezTo>
                  <a:pt x="797900" y="1070243"/>
                  <a:pt x="817753" y="1077496"/>
                  <a:pt x="838200" y="1082040"/>
                </a:cubicBezTo>
                <a:cubicBezTo>
                  <a:pt x="863486" y="1087659"/>
                  <a:pt x="888798" y="1093341"/>
                  <a:pt x="914400" y="1097280"/>
                </a:cubicBezTo>
                <a:cubicBezTo>
                  <a:pt x="954880" y="1103508"/>
                  <a:pt x="995680" y="1107440"/>
                  <a:pt x="1036320" y="1112520"/>
                </a:cubicBezTo>
                <a:cubicBezTo>
                  <a:pt x="1127760" y="1107440"/>
                  <a:pt x="1219375" y="1104885"/>
                  <a:pt x="1310640" y="1097280"/>
                </a:cubicBezTo>
                <a:cubicBezTo>
                  <a:pt x="1341434" y="1094714"/>
                  <a:pt x="1371180" y="1082040"/>
                  <a:pt x="1402080" y="1082040"/>
                </a:cubicBezTo>
                <a:cubicBezTo>
                  <a:pt x="1443036" y="1082040"/>
                  <a:pt x="1483360" y="1092200"/>
                  <a:pt x="1524000" y="1097280"/>
                </a:cubicBezTo>
                <a:cubicBezTo>
                  <a:pt x="1529080" y="1143000"/>
                  <a:pt x="1531677" y="1189065"/>
                  <a:pt x="1539240" y="1234440"/>
                </a:cubicBezTo>
                <a:cubicBezTo>
                  <a:pt x="1541881" y="1250286"/>
                  <a:pt x="1550253" y="1264662"/>
                  <a:pt x="1554480" y="1280160"/>
                </a:cubicBezTo>
                <a:cubicBezTo>
                  <a:pt x="1565502" y="1320575"/>
                  <a:pt x="1579764" y="1360513"/>
                  <a:pt x="1584960" y="1402080"/>
                </a:cubicBezTo>
                <a:cubicBezTo>
                  <a:pt x="1603413" y="1549703"/>
                  <a:pt x="1592168" y="1483839"/>
                  <a:pt x="1615440" y="1600200"/>
                </a:cubicBezTo>
                <a:cubicBezTo>
                  <a:pt x="1620520" y="1661160"/>
                  <a:pt x="1622595" y="1722445"/>
                  <a:pt x="1630680" y="1783080"/>
                </a:cubicBezTo>
                <a:cubicBezTo>
                  <a:pt x="1632803" y="1799003"/>
                  <a:pt x="1635885" y="1816256"/>
                  <a:pt x="1645920" y="1828800"/>
                </a:cubicBezTo>
                <a:cubicBezTo>
                  <a:pt x="1657362" y="1843103"/>
                  <a:pt x="1676400" y="1849120"/>
                  <a:pt x="1691640" y="1859280"/>
                </a:cubicBezTo>
                <a:cubicBezTo>
                  <a:pt x="1696720" y="1884680"/>
                  <a:pt x="1700598" y="1910350"/>
                  <a:pt x="1706880" y="1935480"/>
                </a:cubicBezTo>
                <a:cubicBezTo>
                  <a:pt x="1710776" y="1951065"/>
                  <a:pt x="1709048" y="1971863"/>
                  <a:pt x="1722120" y="1981200"/>
                </a:cubicBezTo>
                <a:cubicBezTo>
                  <a:pt x="1748264" y="1999874"/>
                  <a:pt x="1783080" y="2001520"/>
                  <a:pt x="1813560" y="2011680"/>
                </a:cubicBezTo>
                <a:cubicBezTo>
                  <a:pt x="1967211" y="2062897"/>
                  <a:pt x="1728878" y="1984751"/>
                  <a:pt x="1920240" y="2042160"/>
                </a:cubicBezTo>
                <a:lnTo>
                  <a:pt x="2057400" y="2087880"/>
                </a:lnTo>
                <a:lnTo>
                  <a:pt x="2194560" y="2133600"/>
                </a:lnTo>
                <a:lnTo>
                  <a:pt x="2240280" y="2148840"/>
                </a:lnTo>
                <a:cubicBezTo>
                  <a:pt x="2430041" y="2117213"/>
                  <a:pt x="2259528" y="2150518"/>
                  <a:pt x="2377440" y="2118360"/>
                </a:cubicBezTo>
                <a:cubicBezTo>
                  <a:pt x="2417855" y="2107338"/>
                  <a:pt x="2459619" y="2101127"/>
                  <a:pt x="2499360" y="2087880"/>
                </a:cubicBezTo>
                <a:cubicBezTo>
                  <a:pt x="2529840" y="2077720"/>
                  <a:pt x="2564067" y="2075222"/>
                  <a:pt x="2590800" y="2057400"/>
                </a:cubicBezTo>
                <a:cubicBezTo>
                  <a:pt x="2606040" y="2047240"/>
                  <a:pt x="2620137" y="2035111"/>
                  <a:pt x="2636520" y="2026920"/>
                </a:cubicBezTo>
                <a:cubicBezTo>
                  <a:pt x="2650888" y="2019736"/>
                  <a:pt x="2667872" y="2018864"/>
                  <a:pt x="2682240" y="2011680"/>
                </a:cubicBezTo>
                <a:cubicBezTo>
                  <a:pt x="2738997" y="1983301"/>
                  <a:pt x="2723123" y="1977611"/>
                  <a:pt x="2773680" y="1935480"/>
                </a:cubicBezTo>
                <a:cubicBezTo>
                  <a:pt x="2787751" y="1923754"/>
                  <a:pt x="2804160" y="1915160"/>
                  <a:pt x="2819400" y="1905000"/>
                </a:cubicBezTo>
                <a:cubicBezTo>
                  <a:pt x="2906079" y="2035019"/>
                  <a:pt x="2835273" y="1911963"/>
                  <a:pt x="2865120" y="2240280"/>
                </a:cubicBezTo>
                <a:cubicBezTo>
                  <a:pt x="2866574" y="2256278"/>
                  <a:pt x="2876748" y="2270347"/>
                  <a:pt x="2880360" y="2286000"/>
                </a:cubicBezTo>
                <a:cubicBezTo>
                  <a:pt x="2892009" y="2336479"/>
                  <a:pt x="2902323" y="2387299"/>
                  <a:pt x="2910840" y="2438400"/>
                </a:cubicBezTo>
                <a:cubicBezTo>
                  <a:pt x="2915920" y="2468880"/>
                  <a:pt x="2921381" y="2499299"/>
                  <a:pt x="2926080" y="2529840"/>
                </a:cubicBezTo>
                <a:cubicBezTo>
                  <a:pt x="2931542" y="2565343"/>
                  <a:pt x="2935415" y="2601088"/>
                  <a:pt x="2941320" y="2636520"/>
                </a:cubicBezTo>
                <a:cubicBezTo>
                  <a:pt x="2945578" y="2662071"/>
                  <a:pt x="2952897" y="2687077"/>
                  <a:pt x="2956560" y="2712720"/>
                </a:cubicBezTo>
                <a:cubicBezTo>
                  <a:pt x="2963066" y="2758259"/>
                  <a:pt x="2931093" y="2828455"/>
                  <a:pt x="2971800" y="2849880"/>
                </a:cubicBezTo>
                <a:cubicBezTo>
                  <a:pt x="3052842" y="2892534"/>
                  <a:pt x="3154680" y="2860040"/>
                  <a:pt x="3246120" y="2865120"/>
                </a:cubicBezTo>
                <a:cubicBezTo>
                  <a:pt x="3286760" y="2870200"/>
                  <a:pt x="3327641" y="2873627"/>
                  <a:pt x="3368040" y="2880360"/>
                </a:cubicBezTo>
                <a:cubicBezTo>
                  <a:pt x="3536769" y="2908482"/>
                  <a:pt x="3266201" y="2892299"/>
                  <a:pt x="3581400" y="2910840"/>
                </a:cubicBezTo>
                <a:cubicBezTo>
                  <a:pt x="3703215" y="2918006"/>
                  <a:pt x="3825240" y="2921000"/>
                  <a:pt x="3947160" y="2926080"/>
                </a:cubicBezTo>
                <a:cubicBezTo>
                  <a:pt x="3952776" y="2965394"/>
                  <a:pt x="3956361" y="3035921"/>
                  <a:pt x="3977640" y="3078480"/>
                </a:cubicBezTo>
                <a:cubicBezTo>
                  <a:pt x="3985831" y="3094863"/>
                  <a:pt x="4003678" y="3141969"/>
                  <a:pt x="4008120" y="3124200"/>
                </a:cubicBezTo>
                <a:cubicBezTo>
                  <a:pt x="4021673" y="3069988"/>
                  <a:pt x="4008120" y="3012440"/>
                  <a:pt x="4008120" y="295656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a:extLst>
              <a:ext uri="{FF2B5EF4-FFF2-40B4-BE49-F238E27FC236}">
                <a16:creationId xmlns:a16="http://schemas.microsoft.com/office/drawing/2014/main" id="{A0FEE84B-ECD9-2E44-A9D9-D91577C64419}"/>
              </a:ext>
            </a:extLst>
          </p:cNvPr>
          <p:cNvSpPr/>
          <p:nvPr/>
        </p:nvSpPr>
        <p:spPr>
          <a:xfrm>
            <a:off x="838153" y="609600"/>
            <a:ext cx="5198857" cy="3277621"/>
          </a:xfrm>
          <a:custGeom>
            <a:avLst/>
            <a:gdLst>
              <a:gd name="connsiteX0" fmla="*/ 45767 w 5198857"/>
              <a:gd name="connsiteY0" fmla="*/ 0 h 3277621"/>
              <a:gd name="connsiteX1" fmla="*/ 15287 w 5198857"/>
              <a:gd name="connsiteY1" fmla="*/ 838200 h 3277621"/>
              <a:gd name="connsiteX2" fmla="*/ 76247 w 5198857"/>
              <a:gd name="connsiteY2" fmla="*/ 944880 h 3277621"/>
              <a:gd name="connsiteX3" fmla="*/ 167687 w 5198857"/>
              <a:gd name="connsiteY3" fmla="*/ 975360 h 3277621"/>
              <a:gd name="connsiteX4" fmla="*/ 1508807 w 5198857"/>
              <a:gd name="connsiteY4" fmla="*/ 960120 h 3277621"/>
              <a:gd name="connsiteX5" fmla="*/ 1783127 w 5198857"/>
              <a:gd name="connsiteY5" fmla="*/ 929640 h 3277621"/>
              <a:gd name="connsiteX6" fmla="*/ 1920287 w 5198857"/>
              <a:gd name="connsiteY6" fmla="*/ 914400 h 3277621"/>
              <a:gd name="connsiteX7" fmla="*/ 3383327 w 5198857"/>
              <a:gd name="connsiteY7" fmla="*/ 929640 h 3277621"/>
              <a:gd name="connsiteX8" fmla="*/ 3550967 w 5198857"/>
              <a:gd name="connsiteY8" fmla="*/ 975360 h 3277621"/>
              <a:gd name="connsiteX9" fmla="*/ 3596687 w 5198857"/>
              <a:gd name="connsiteY9" fmla="*/ 990600 h 3277621"/>
              <a:gd name="connsiteX10" fmla="*/ 3688127 w 5198857"/>
              <a:gd name="connsiteY10" fmla="*/ 1051560 h 3277621"/>
              <a:gd name="connsiteX11" fmla="*/ 3779567 w 5198857"/>
              <a:gd name="connsiteY11" fmla="*/ 1082040 h 3277621"/>
              <a:gd name="connsiteX12" fmla="*/ 3825287 w 5198857"/>
              <a:gd name="connsiteY12" fmla="*/ 1386840 h 3277621"/>
              <a:gd name="connsiteX13" fmla="*/ 3855767 w 5198857"/>
              <a:gd name="connsiteY13" fmla="*/ 1478280 h 3277621"/>
              <a:gd name="connsiteX14" fmla="*/ 3901487 w 5198857"/>
              <a:gd name="connsiteY14" fmla="*/ 1615440 h 3277621"/>
              <a:gd name="connsiteX15" fmla="*/ 3916727 w 5198857"/>
              <a:gd name="connsiteY15" fmla="*/ 1661160 h 3277621"/>
              <a:gd name="connsiteX16" fmla="*/ 3931967 w 5198857"/>
              <a:gd name="connsiteY16" fmla="*/ 1706880 h 3277621"/>
              <a:gd name="connsiteX17" fmla="*/ 3825287 w 5198857"/>
              <a:gd name="connsiteY17" fmla="*/ 1889760 h 3277621"/>
              <a:gd name="connsiteX18" fmla="*/ 3779567 w 5198857"/>
              <a:gd name="connsiteY18" fmla="*/ 1920240 h 3277621"/>
              <a:gd name="connsiteX19" fmla="*/ 3733847 w 5198857"/>
              <a:gd name="connsiteY19" fmla="*/ 1950720 h 3277621"/>
              <a:gd name="connsiteX20" fmla="*/ 3733847 w 5198857"/>
              <a:gd name="connsiteY20" fmla="*/ 2179320 h 3277621"/>
              <a:gd name="connsiteX21" fmla="*/ 3825287 w 5198857"/>
              <a:gd name="connsiteY21" fmla="*/ 2209800 h 3277621"/>
              <a:gd name="connsiteX22" fmla="*/ 4328207 w 5198857"/>
              <a:gd name="connsiteY22" fmla="*/ 2194560 h 3277621"/>
              <a:gd name="connsiteX23" fmla="*/ 4434887 w 5198857"/>
              <a:gd name="connsiteY23" fmla="*/ 2179320 h 3277621"/>
              <a:gd name="connsiteX24" fmla="*/ 4480607 w 5198857"/>
              <a:gd name="connsiteY24" fmla="*/ 2164080 h 3277621"/>
              <a:gd name="connsiteX25" fmla="*/ 4907327 w 5198857"/>
              <a:gd name="connsiteY25" fmla="*/ 2148840 h 3277621"/>
              <a:gd name="connsiteX26" fmla="*/ 4953047 w 5198857"/>
              <a:gd name="connsiteY26" fmla="*/ 2133600 h 3277621"/>
              <a:gd name="connsiteX27" fmla="*/ 5090207 w 5198857"/>
              <a:gd name="connsiteY27" fmla="*/ 2057400 h 3277621"/>
              <a:gd name="connsiteX28" fmla="*/ 5120687 w 5198857"/>
              <a:gd name="connsiteY28" fmla="*/ 2011680 h 3277621"/>
              <a:gd name="connsiteX29" fmla="*/ 5166407 w 5198857"/>
              <a:gd name="connsiteY29" fmla="*/ 1981200 h 3277621"/>
              <a:gd name="connsiteX30" fmla="*/ 5181647 w 5198857"/>
              <a:gd name="connsiteY30" fmla="*/ 1935480 h 3277621"/>
              <a:gd name="connsiteX31" fmla="*/ 5181647 w 5198857"/>
              <a:gd name="connsiteY31" fmla="*/ 2026920 h 3277621"/>
              <a:gd name="connsiteX32" fmla="*/ 5166407 w 5198857"/>
              <a:gd name="connsiteY32" fmla="*/ 2819400 h 3277621"/>
              <a:gd name="connsiteX33" fmla="*/ 4983527 w 5198857"/>
              <a:gd name="connsiteY33" fmla="*/ 2834640 h 3277621"/>
              <a:gd name="connsiteX34" fmla="*/ 4495847 w 5198857"/>
              <a:gd name="connsiteY34" fmla="*/ 2865120 h 3277621"/>
              <a:gd name="connsiteX35" fmla="*/ 4511087 w 5198857"/>
              <a:gd name="connsiteY35" fmla="*/ 3276600 h 3277621"/>
              <a:gd name="connsiteX36" fmla="*/ 4511087 w 5198857"/>
              <a:gd name="connsiteY36" fmla="*/ 3261360 h 327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98857" h="3277621">
                <a:moveTo>
                  <a:pt x="45767" y="0"/>
                </a:moveTo>
                <a:cubicBezTo>
                  <a:pt x="7100" y="464006"/>
                  <a:pt x="-17540" y="460685"/>
                  <a:pt x="15287" y="838200"/>
                </a:cubicBezTo>
                <a:cubicBezTo>
                  <a:pt x="19340" y="884805"/>
                  <a:pt x="32607" y="920636"/>
                  <a:pt x="76247" y="944880"/>
                </a:cubicBezTo>
                <a:cubicBezTo>
                  <a:pt x="104333" y="960483"/>
                  <a:pt x="167687" y="975360"/>
                  <a:pt x="167687" y="975360"/>
                </a:cubicBezTo>
                <a:lnTo>
                  <a:pt x="1508807" y="960120"/>
                </a:lnTo>
                <a:cubicBezTo>
                  <a:pt x="1618157" y="957911"/>
                  <a:pt x="1681119" y="942391"/>
                  <a:pt x="1783127" y="929640"/>
                </a:cubicBezTo>
                <a:cubicBezTo>
                  <a:pt x="1828773" y="923934"/>
                  <a:pt x="1874567" y="919480"/>
                  <a:pt x="1920287" y="914400"/>
                </a:cubicBezTo>
                <a:lnTo>
                  <a:pt x="3383327" y="929640"/>
                </a:lnTo>
                <a:cubicBezTo>
                  <a:pt x="3429130" y="930547"/>
                  <a:pt x="3511733" y="962282"/>
                  <a:pt x="3550967" y="975360"/>
                </a:cubicBezTo>
                <a:cubicBezTo>
                  <a:pt x="3566207" y="980440"/>
                  <a:pt x="3583321" y="981689"/>
                  <a:pt x="3596687" y="990600"/>
                </a:cubicBezTo>
                <a:cubicBezTo>
                  <a:pt x="3627167" y="1010920"/>
                  <a:pt x="3653374" y="1039976"/>
                  <a:pt x="3688127" y="1051560"/>
                </a:cubicBezTo>
                <a:lnTo>
                  <a:pt x="3779567" y="1082040"/>
                </a:lnTo>
                <a:cubicBezTo>
                  <a:pt x="3848392" y="1288514"/>
                  <a:pt x="3772700" y="1036258"/>
                  <a:pt x="3825287" y="1386840"/>
                </a:cubicBezTo>
                <a:cubicBezTo>
                  <a:pt x="3830053" y="1418613"/>
                  <a:pt x="3845607" y="1447800"/>
                  <a:pt x="3855767" y="1478280"/>
                </a:cubicBezTo>
                <a:lnTo>
                  <a:pt x="3901487" y="1615440"/>
                </a:lnTo>
                <a:lnTo>
                  <a:pt x="3916727" y="1661160"/>
                </a:lnTo>
                <a:lnTo>
                  <a:pt x="3931967" y="1706880"/>
                </a:lnTo>
                <a:cubicBezTo>
                  <a:pt x="3912183" y="1865150"/>
                  <a:pt x="3950805" y="1806082"/>
                  <a:pt x="3825287" y="1889760"/>
                </a:cubicBezTo>
                <a:lnTo>
                  <a:pt x="3779567" y="1920240"/>
                </a:lnTo>
                <a:lnTo>
                  <a:pt x="3733847" y="1950720"/>
                </a:lnTo>
                <a:cubicBezTo>
                  <a:pt x="3707968" y="2028357"/>
                  <a:pt x="3684125" y="2079876"/>
                  <a:pt x="3733847" y="2179320"/>
                </a:cubicBezTo>
                <a:cubicBezTo>
                  <a:pt x="3748215" y="2208057"/>
                  <a:pt x="3825287" y="2209800"/>
                  <a:pt x="3825287" y="2209800"/>
                </a:cubicBezTo>
                <a:lnTo>
                  <a:pt x="4328207" y="2194560"/>
                </a:lnTo>
                <a:cubicBezTo>
                  <a:pt x="4364083" y="2192766"/>
                  <a:pt x="4399664" y="2186365"/>
                  <a:pt x="4434887" y="2179320"/>
                </a:cubicBezTo>
                <a:cubicBezTo>
                  <a:pt x="4450639" y="2176170"/>
                  <a:pt x="4464576" y="2165114"/>
                  <a:pt x="4480607" y="2164080"/>
                </a:cubicBezTo>
                <a:cubicBezTo>
                  <a:pt x="4622642" y="2154916"/>
                  <a:pt x="4765087" y="2153920"/>
                  <a:pt x="4907327" y="2148840"/>
                </a:cubicBezTo>
                <a:cubicBezTo>
                  <a:pt x="4922567" y="2143760"/>
                  <a:pt x="4939004" y="2141402"/>
                  <a:pt x="4953047" y="2133600"/>
                </a:cubicBezTo>
                <a:cubicBezTo>
                  <a:pt x="5110257" y="2046261"/>
                  <a:pt x="4986754" y="2091884"/>
                  <a:pt x="5090207" y="2057400"/>
                </a:cubicBezTo>
                <a:cubicBezTo>
                  <a:pt x="5100367" y="2042160"/>
                  <a:pt x="5107735" y="2024632"/>
                  <a:pt x="5120687" y="2011680"/>
                </a:cubicBezTo>
                <a:cubicBezTo>
                  <a:pt x="5133639" y="1998728"/>
                  <a:pt x="5154965" y="1995503"/>
                  <a:pt x="5166407" y="1981200"/>
                </a:cubicBezTo>
                <a:cubicBezTo>
                  <a:pt x="5176442" y="1968656"/>
                  <a:pt x="5176567" y="1950720"/>
                  <a:pt x="5181647" y="1935480"/>
                </a:cubicBezTo>
                <a:cubicBezTo>
                  <a:pt x="5218290" y="2045408"/>
                  <a:pt x="5185644" y="1916992"/>
                  <a:pt x="5181647" y="2026920"/>
                </a:cubicBezTo>
                <a:cubicBezTo>
                  <a:pt x="5172046" y="2290954"/>
                  <a:pt x="5229347" y="2562798"/>
                  <a:pt x="5166407" y="2819400"/>
                </a:cubicBezTo>
                <a:cubicBezTo>
                  <a:pt x="5151835" y="2878810"/>
                  <a:pt x="5044447" y="2829102"/>
                  <a:pt x="4983527" y="2834640"/>
                </a:cubicBezTo>
                <a:cubicBezTo>
                  <a:pt x="4667063" y="2863409"/>
                  <a:pt x="4997708" y="2842308"/>
                  <a:pt x="4495847" y="2865120"/>
                </a:cubicBezTo>
                <a:cubicBezTo>
                  <a:pt x="4500927" y="3002280"/>
                  <a:pt x="4505812" y="3139447"/>
                  <a:pt x="4511087" y="3276600"/>
                </a:cubicBezTo>
                <a:cubicBezTo>
                  <a:pt x="4511282" y="3281676"/>
                  <a:pt x="4511087" y="3266440"/>
                  <a:pt x="4511087" y="32613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FDE2A344-77EE-974B-A06B-8155E60999C6}"/>
              </a:ext>
            </a:extLst>
          </p:cNvPr>
          <p:cNvSpPr/>
          <p:nvPr/>
        </p:nvSpPr>
        <p:spPr>
          <a:xfrm>
            <a:off x="1379387" y="655320"/>
            <a:ext cx="7432145" cy="3185160"/>
          </a:xfrm>
          <a:custGeom>
            <a:avLst/>
            <a:gdLst>
              <a:gd name="connsiteX0" fmla="*/ 37933 w 7432145"/>
              <a:gd name="connsiteY0" fmla="*/ 0 h 3185160"/>
              <a:gd name="connsiteX1" fmla="*/ 22693 w 7432145"/>
              <a:gd name="connsiteY1" fmla="*/ 76200 h 3185160"/>
              <a:gd name="connsiteX2" fmla="*/ 22693 w 7432145"/>
              <a:gd name="connsiteY2" fmla="*/ 685800 h 3185160"/>
              <a:gd name="connsiteX3" fmla="*/ 68413 w 7432145"/>
              <a:gd name="connsiteY3" fmla="*/ 731520 h 3185160"/>
              <a:gd name="connsiteX4" fmla="*/ 159853 w 7432145"/>
              <a:gd name="connsiteY4" fmla="*/ 746760 h 3185160"/>
              <a:gd name="connsiteX5" fmla="*/ 738973 w 7432145"/>
              <a:gd name="connsiteY5" fmla="*/ 731520 h 3185160"/>
              <a:gd name="connsiteX6" fmla="*/ 830413 w 7432145"/>
              <a:gd name="connsiteY6" fmla="*/ 716280 h 3185160"/>
              <a:gd name="connsiteX7" fmla="*/ 1028533 w 7432145"/>
              <a:gd name="connsiteY7" fmla="*/ 685800 h 3185160"/>
              <a:gd name="connsiteX8" fmla="*/ 2202013 w 7432145"/>
              <a:gd name="connsiteY8" fmla="*/ 670560 h 3185160"/>
              <a:gd name="connsiteX9" fmla="*/ 2689693 w 7432145"/>
              <a:gd name="connsiteY9" fmla="*/ 655320 h 3185160"/>
              <a:gd name="connsiteX10" fmla="*/ 2979253 w 7432145"/>
              <a:gd name="connsiteY10" fmla="*/ 685800 h 3185160"/>
              <a:gd name="connsiteX11" fmla="*/ 3284053 w 7432145"/>
              <a:gd name="connsiteY11" fmla="*/ 701040 h 3185160"/>
              <a:gd name="connsiteX12" fmla="*/ 3405973 w 7432145"/>
              <a:gd name="connsiteY12" fmla="*/ 716280 h 3185160"/>
              <a:gd name="connsiteX13" fmla="*/ 3482173 w 7432145"/>
              <a:gd name="connsiteY13" fmla="*/ 731520 h 3185160"/>
              <a:gd name="connsiteX14" fmla="*/ 3573613 w 7432145"/>
              <a:gd name="connsiteY14" fmla="*/ 746760 h 3185160"/>
              <a:gd name="connsiteX15" fmla="*/ 3695533 w 7432145"/>
              <a:gd name="connsiteY15" fmla="*/ 701040 h 3185160"/>
              <a:gd name="connsiteX16" fmla="*/ 3741253 w 7432145"/>
              <a:gd name="connsiteY16" fmla="*/ 716280 h 3185160"/>
              <a:gd name="connsiteX17" fmla="*/ 3756493 w 7432145"/>
              <a:gd name="connsiteY17" fmla="*/ 777240 h 3185160"/>
              <a:gd name="connsiteX18" fmla="*/ 3771733 w 7432145"/>
              <a:gd name="connsiteY18" fmla="*/ 822960 h 3185160"/>
              <a:gd name="connsiteX19" fmla="*/ 3817453 w 7432145"/>
              <a:gd name="connsiteY19" fmla="*/ 853440 h 3185160"/>
              <a:gd name="connsiteX20" fmla="*/ 3908893 w 7432145"/>
              <a:gd name="connsiteY20" fmla="*/ 822960 h 3185160"/>
              <a:gd name="connsiteX21" fmla="*/ 3954613 w 7432145"/>
              <a:gd name="connsiteY21" fmla="*/ 807720 h 3185160"/>
              <a:gd name="connsiteX22" fmla="*/ 4076533 w 7432145"/>
              <a:gd name="connsiteY22" fmla="*/ 777240 h 3185160"/>
              <a:gd name="connsiteX23" fmla="*/ 4244173 w 7432145"/>
              <a:gd name="connsiteY23" fmla="*/ 731520 h 3185160"/>
              <a:gd name="connsiteX24" fmla="*/ 5310973 w 7432145"/>
              <a:gd name="connsiteY24" fmla="*/ 762000 h 3185160"/>
              <a:gd name="connsiteX25" fmla="*/ 5402413 w 7432145"/>
              <a:gd name="connsiteY25" fmla="*/ 777240 h 3185160"/>
              <a:gd name="connsiteX26" fmla="*/ 5448133 w 7432145"/>
              <a:gd name="connsiteY26" fmla="*/ 792480 h 3185160"/>
              <a:gd name="connsiteX27" fmla="*/ 5554813 w 7432145"/>
              <a:gd name="connsiteY27" fmla="*/ 807720 h 3185160"/>
              <a:gd name="connsiteX28" fmla="*/ 5981533 w 7432145"/>
              <a:gd name="connsiteY28" fmla="*/ 838200 h 3185160"/>
              <a:gd name="connsiteX29" fmla="*/ 6057733 w 7432145"/>
              <a:gd name="connsiteY29" fmla="*/ 853440 h 3185160"/>
              <a:gd name="connsiteX30" fmla="*/ 6088213 w 7432145"/>
              <a:gd name="connsiteY30" fmla="*/ 1493520 h 3185160"/>
              <a:gd name="connsiteX31" fmla="*/ 6118693 w 7432145"/>
              <a:gd name="connsiteY31" fmla="*/ 1691640 h 3185160"/>
              <a:gd name="connsiteX32" fmla="*/ 6149173 w 7432145"/>
              <a:gd name="connsiteY32" fmla="*/ 1905000 h 3185160"/>
              <a:gd name="connsiteX33" fmla="*/ 6240613 w 7432145"/>
              <a:gd name="connsiteY33" fmla="*/ 1950720 h 3185160"/>
              <a:gd name="connsiteX34" fmla="*/ 6377773 w 7432145"/>
              <a:gd name="connsiteY34" fmla="*/ 2011680 h 3185160"/>
              <a:gd name="connsiteX35" fmla="*/ 6438733 w 7432145"/>
              <a:gd name="connsiteY35" fmla="*/ 2026920 h 3185160"/>
              <a:gd name="connsiteX36" fmla="*/ 6575893 w 7432145"/>
              <a:gd name="connsiteY36" fmla="*/ 2057400 h 3185160"/>
              <a:gd name="connsiteX37" fmla="*/ 6667333 w 7432145"/>
              <a:gd name="connsiteY37" fmla="*/ 2087880 h 3185160"/>
              <a:gd name="connsiteX38" fmla="*/ 6758773 w 7432145"/>
              <a:gd name="connsiteY38" fmla="*/ 2118360 h 3185160"/>
              <a:gd name="connsiteX39" fmla="*/ 6804493 w 7432145"/>
              <a:gd name="connsiteY39" fmla="*/ 2133600 h 3185160"/>
              <a:gd name="connsiteX40" fmla="*/ 6895933 w 7432145"/>
              <a:gd name="connsiteY40" fmla="*/ 2179320 h 3185160"/>
              <a:gd name="connsiteX41" fmla="*/ 7078813 w 7432145"/>
              <a:gd name="connsiteY41" fmla="*/ 2148840 h 3185160"/>
              <a:gd name="connsiteX42" fmla="*/ 7170253 w 7432145"/>
              <a:gd name="connsiteY42" fmla="*/ 2072640 h 3185160"/>
              <a:gd name="connsiteX43" fmla="*/ 7261693 w 7432145"/>
              <a:gd name="connsiteY43" fmla="*/ 2011680 h 3185160"/>
              <a:gd name="connsiteX44" fmla="*/ 7398853 w 7432145"/>
              <a:gd name="connsiteY44" fmla="*/ 1950720 h 3185160"/>
              <a:gd name="connsiteX45" fmla="*/ 7414093 w 7432145"/>
              <a:gd name="connsiteY45" fmla="*/ 2377440 h 3185160"/>
              <a:gd name="connsiteX46" fmla="*/ 7414093 w 7432145"/>
              <a:gd name="connsiteY46" fmla="*/ 2606040 h 3185160"/>
              <a:gd name="connsiteX47" fmla="*/ 6240613 w 7432145"/>
              <a:gd name="connsiteY47" fmla="*/ 2575560 h 3185160"/>
              <a:gd name="connsiteX48" fmla="*/ 6012013 w 7432145"/>
              <a:gd name="connsiteY48" fmla="*/ 2560320 h 3185160"/>
              <a:gd name="connsiteX49" fmla="*/ 5631013 w 7432145"/>
              <a:gd name="connsiteY49" fmla="*/ 2575560 h 3185160"/>
              <a:gd name="connsiteX50" fmla="*/ 5509093 w 7432145"/>
              <a:gd name="connsiteY50" fmla="*/ 2560320 h 3185160"/>
              <a:gd name="connsiteX51" fmla="*/ 5204293 w 7432145"/>
              <a:gd name="connsiteY51" fmla="*/ 2575560 h 3185160"/>
              <a:gd name="connsiteX52" fmla="*/ 5112853 w 7432145"/>
              <a:gd name="connsiteY52" fmla="*/ 2606040 h 3185160"/>
              <a:gd name="connsiteX53" fmla="*/ 5067133 w 7432145"/>
              <a:gd name="connsiteY53" fmla="*/ 2621280 h 3185160"/>
              <a:gd name="connsiteX54" fmla="*/ 5006173 w 7432145"/>
              <a:gd name="connsiteY54" fmla="*/ 2697480 h 3185160"/>
              <a:gd name="connsiteX55" fmla="*/ 4990933 w 7432145"/>
              <a:gd name="connsiteY55" fmla="*/ 2743200 h 3185160"/>
              <a:gd name="connsiteX56" fmla="*/ 4990933 w 7432145"/>
              <a:gd name="connsiteY56" fmla="*/ 3185160 h 3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32145" h="3185160">
                <a:moveTo>
                  <a:pt x="37933" y="0"/>
                </a:moveTo>
                <a:cubicBezTo>
                  <a:pt x="32853" y="25400"/>
                  <a:pt x="26632" y="50598"/>
                  <a:pt x="22693" y="76200"/>
                </a:cubicBezTo>
                <a:cubicBezTo>
                  <a:pt x="-9861" y="287801"/>
                  <a:pt x="-5179" y="441918"/>
                  <a:pt x="22693" y="685800"/>
                </a:cubicBezTo>
                <a:cubicBezTo>
                  <a:pt x="25140" y="707213"/>
                  <a:pt x="48718" y="722767"/>
                  <a:pt x="68413" y="731520"/>
                </a:cubicBezTo>
                <a:cubicBezTo>
                  <a:pt x="96650" y="744070"/>
                  <a:pt x="129373" y="741680"/>
                  <a:pt x="159853" y="746760"/>
                </a:cubicBezTo>
                <a:lnTo>
                  <a:pt x="738973" y="731520"/>
                </a:lnTo>
                <a:cubicBezTo>
                  <a:pt x="769842" y="730117"/>
                  <a:pt x="800011" y="721808"/>
                  <a:pt x="830413" y="716280"/>
                </a:cubicBezTo>
                <a:cubicBezTo>
                  <a:pt x="900288" y="703575"/>
                  <a:pt x="954410" y="687544"/>
                  <a:pt x="1028533" y="685800"/>
                </a:cubicBezTo>
                <a:cubicBezTo>
                  <a:pt x="1419618" y="676598"/>
                  <a:pt x="1810853" y="675640"/>
                  <a:pt x="2202013" y="670560"/>
                </a:cubicBezTo>
                <a:cubicBezTo>
                  <a:pt x="2364573" y="665480"/>
                  <a:pt x="2527054" y="655320"/>
                  <a:pt x="2689693" y="655320"/>
                </a:cubicBezTo>
                <a:cubicBezTo>
                  <a:pt x="3318627" y="655320"/>
                  <a:pt x="2691549" y="662784"/>
                  <a:pt x="2979253" y="685800"/>
                </a:cubicBezTo>
                <a:cubicBezTo>
                  <a:pt x="3080656" y="693912"/>
                  <a:pt x="3182453" y="695960"/>
                  <a:pt x="3284053" y="701040"/>
                </a:cubicBezTo>
                <a:cubicBezTo>
                  <a:pt x="3324693" y="706120"/>
                  <a:pt x="3365493" y="710052"/>
                  <a:pt x="3405973" y="716280"/>
                </a:cubicBezTo>
                <a:cubicBezTo>
                  <a:pt x="3431575" y="720219"/>
                  <a:pt x="3456688" y="726886"/>
                  <a:pt x="3482173" y="731520"/>
                </a:cubicBezTo>
                <a:cubicBezTo>
                  <a:pt x="3512575" y="737048"/>
                  <a:pt x="3543133" y="741680"/>
                  <a:pt x="3573613" y="746760"/>
                </a:cubicBezTo>
                <a:cubicBezTo>
                  <a:pt x="3614253" y="731520"/>
                  <a:pt x="3652830" y="708804"/>
                  <a:pt x="3695533" y="701040"/>
                </a:cubicBezTo>
                <a:cubicBezTo>
                  <a:pt x="3711338" y="698166"/>
                  <a:pt x="3731218" y="703736"/>
                  <a:pt x="3741253" y="716280"/>
                </a:cubicBezTo>
                <a:cubicBezTo>
                  <a:pt x="3754337" y="732636"/>
                  <a:pt x="3750739" y="757101"/>
                  <a:pt x="3756493" y="777240"/>
                </a:cubicBezTo>
                <a:cubicBezTo>
                  <a:pt x="3760906" y="792686"/>
                  <a:pt x="3761698" y="810416"/>
                  <a:pt x="3771733" y="822960"/>
                </a:cubicBezTo>
                <a:cubicBezTo>
                  <a:pt x="3783175" y="837263"/>
                  <a:pt x="3802213" y="843280"/>
                  <a:pt x="3817453" y="853440"/>
                </a:cubicBezTo>
                <a:lnTo>
                  <a:pt x="3908893" y="822960"/>
                </a:lnTo>
                <a:cubicBezTo>
                  <a:pt x="3924133" y="817880"/>
                  <a:pt x="3939028" y="811616"/>
                  <a:pt x="3954613" y="807720"/>
                </a:cubicBezTo>
                <a:cubicBezTo>
                  <a:pt x="3995253" y="797560"/>
                  <a:pt x="4036792" y="790487"/>
                  <a:pt x="4076533" y="777240"/>
                </a:cubicBezTo>
                <a:cubicBezTo>
                  <a:pt x="4192547" y="738569"/>
                  <a:pt x="4136468" y="753061"/>
                  <a:pt x="4244173" y="731520"/>
                </a:cubicBezTo>
                <a:cubicBezTo>
                  <a:pt x="4599773" y="741680"/>
                  <a:pt x="4960068" y="703516"/>
                  <a:pt x="5310973" y="762000"/>
                </a:cubicBezTo>
                <a:cubicBezTo>
                  <a:pt x="5341453" y="767080"/>
                  <a:pt x="5372248" y="770537"/>
                  <a:pt x="5402413" y="777240"/>
                </a:cubicBezTo>
                <a:cubicBezTo>
                  <a:pt x="5418095" y="780725"/>
                  <a:pt x="5432381" y="789330"/>
                  <a:pt x="5448133" y="792480"/>
                </a:cubicBezTo>
                <a:cubicBezTo>
                  <a:pt x="5483356" y="799525"/>
                  <a:pt x="5519253" y="802640"/>
                  <a:pt x="5554813" y="807720"/>
                </a:cubicBezTo>
                <a:cubicBezTo>
                  <a:pt x="5726130" y="864826"/>
                  <a:pt x="5544776" y="809083"/>
                  <a:pt x="5981533" y="838200"/>
                </a:cubicBezTo>
                <a:cubicBezTo>
                  <a:pt x="6007379" y="839923"/>
                  <a:pt x="6032333" y="848360"/>
                  <a:pt x="6057733" y="853440"/>
                </a:cubicBezTo>
                <a:cubicBezTo>
                  <a:pt x="6136660" y="1090220"/>
                  <a:pt x="6060040" y="845537"/>
                  <a:pt x="6088213" y="1493520"/>
                </a:cubicBezTo>
                <a:cubicBezTo>
                  <a:pt x="6089617" y="1525801"/>
                  <a:pt x="6113209" y="1655083"/>
                  <a:pt x="6118693" y="1691640"/>
                </a:cubicBezTo>
                <a:cubicBezTo>
                  <a:pt x="6129350" y="1762687"/>
                  <a:pt x="6089397" y="1865149"/>
                  <a:pt x="6149173" y="1905000"/>
                </a:cubicBezTo>
                <a:cubicBezTo>
                  <a:pt x="6280200" y="1992351"/>
                  <a:pt x="6114420" y="1887624"/>
                  <a:pt x="6240613" y="1950720"/>
                </a:cubicBezTo>
                <a:cubicBezTo>
                  <a:pt x="6340689" y="2000758"/>
                  <a:pt x="6220502" y="1972362"/>
                  <a:pt x="6377773" y="2011680"/>
                </a:cubicBezTo>
                <a:cubicBezTo>
                  <a:pt x="6398093" y="2016760"/>
                  <a:pt x="6418286" y="2022376"/>
                  <a:pt x="6438733" y="2026920"/>
                </a:cubicBezTo>
                <a:cubicBezTo>
                  <a:pt x="6494668" y="2039350"/>
                  <a:pt x="6522797" y="2041471"/>
                  <a:pt x="6575893" y="2057400"/>
                </a:cubicBezTo>
                <a:cubicBezTo>
                  <a:pt x="6606667" y="2066632"/>
                  <a:pt x="6636853" y="2077720"/>
                  <a:pt x="6667333" y="2087880"/>
                </a:cubicBezTo>
                <a:lnTo>
                  <a:pt x="6758773" y="2118360"/>
                </a:lnTo>
                <a:cubicBezTo>
                  <a:pt x="6774013" y="2123440"/>
                  <a:pt x="6791127" y="2124689"/>
                  <a:pt x="6804493" y="2133600"/>
                </a:cubicBezTo>
                <a:cubicBezTo>
                  <a:pt x="6863579" y="2172991"/>
                  <a:pt x="6832837" y="2158288"/>
                  <a:pt x="6895933" y="2179320"/>
                </a:cubicBezTo>
                <a:cubicBezTo>
                  <a:pt x="6939392" y="2174491"/>
                  <a:pt x="7027750" y="2174372"/>
                  <a:pt x="7078813" y="2148840"/>
                </a:cubicBezTo>
                <a:cubicBezTo>
                  <a:pt x="7144163" y="2116165"/>
                  <a:pt x="7109584" y="2119827"/>
                  <a:pt x="7170253" y="2072640"/>
                </a:cubicBezTo>
                <a:cubicBezTo>
                  <a:pt x="7199169" y="2050150"/>
                  <a:pt x="7226940" y="2023264"/>
                  <a:pt x="7261693" y="2011680"/>
                </a:cubicBezTo>
                <a:cubicBezTo>
                  <a:pt x="7370509" y="1975408"/>
                  <a:pt x="7326400" y="1999022"/>
                  <a:pt x="7398853" y="1950720"/>
                </a:cubicBezTo>
                <a:cubicBezTo>
                  <a:pt x="7403933" y="2092960"/>
                  <a:pt x="7405735" y="2235355"/>
                  <a:pt x="7414093" y="2377440"/>
                </a:cubicBezTo>
                <a:cubicBezTo>
                  <a:pt x="7427248" y="2601081"/>
                  <a:pt x="7447107" y="2308912"/>
                  <a:pt x="7414093" y="2606040"/>
                </a:cubicBezTo>
                <a:cubicBezTo>
                  <a:pt x="6960748" y="2530483"/>
                  <a:pt x="7424724" y="2603097"/>
                  <a:pt x="6240613" y="2575560"/>
                </a:cubicBezTo>
                <a:cubicBezTo>
                  <a:pt x="6164264" y="2573784"/>
                  <a:pt x="6088213" y="2565400"/>
                  <a:pt x="6012013" y="2560320"/>
                </a:cubicBezTo>
                <a:cubicBezTo>
                  <a:pt x="5885013" y="2565400"/>
                  <a:pt x="5758115" y="2575560"/>
                  <a:pt x="5631013" y="2575560"/>
                </a:cubicBezTo>
                <a:cubicBezTo>
                  <a:pt x="5590057" y="2575560"/>
                  <a:pt x="5550049" y="2560320"/>
                  <a:pt x="5509093" y="2560320"/>
                </a:cubicBezTo>
                <a:cubicBezTo>
                  <a:pt x="5407366" y="2560320"/>
                  <a:pt x="5305893" y="2570480"/>
                  <a:pt x="5204293" y="2575560"/>
                </a:cubicBezTo>
                <a:lnTo>
                  <a:pt x="5112853" y="2606040"/>
                </a:lnTo>
                <a:lnTo>
                  <a:pt x="5067133" y="2621280"/>
                </a:lnTo>
                <a:cubicBezTo>
                  <a:pt x="5028827" y="2736198"/>
                  <a:pt x="5084955" y="2599003"/>
                  <a:pt x="5006173" y="2697480"/>
                </a:cubicBezTo>
                <a:cubicBezTo>
                  <a:pt x="4996138" y="2710024"/>
                  <a:pt x="4991435" y="2727143"/>
                  <a:pt x="4990933" y="2743200"/>
                </a:cubicBezTo>
                <a:cubicBezTo>
                  <a:pt x="4986331" y="2890448"/>
                  <a:pt x="4990933" y="3037840"/>
                  <a:pt x="4990933" y="318516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a:extLst>
              <a:ext uri="{FF2B5EF4-FFF2-40B4-BE49-F238E27FC236}">
                <a16:creationId xmlns:a16="http://schemas.microsoft.com/office/drawing/2014/main" id="{D432EC0A-DC71-4C4B-9FBF-A99BB4D6F6FB}"/>
              </a:ext>
            </a:extLst>
          </p:cNvPr>
          <p:cNvSpPr/>
          <p:nvPr/>
        </p:nvSpPr>
        <p:spPr>
          <a:xfrm>
            <a:off x="4373880" y="1767840"/>
            <a:ext cx="2545080" cy="3078480"/>
          </a:xfrm>
          <a:custGeom>
            <a:avLst/>
            <a:gdLst>
              <a:gd name="connsiteX0" fmla="*/ 0 w 2545080"/>
              <a:gd name="connsiteY0" fmla="*/ 2103120 h 3078480"/>
              <a:gd name="connsiteX1" fmla="*/ 60960 w 2545080"/>
              <a:gd name="connsiteY1" fmla="*/ 2179320 h 3078480"/>
              <a:gd name="connsiteX2" fmla="*/ 106680 w 2545080"/>
              <a:gd name="connsiteY2" fmla="*/ 2194560 h 3078480"/>
              <a:gd name="connsiteX3" fmla="*/ 198120 w 2545080"/>
              <a:gd name="connsiteY3" fmla="*/ 2255520 h 3078480"/>
              <a:gd name="connsiteX4" fmla="*/ 243840 w 2545080"/>
              <a:gd name="connsiteY4" fmla="*/ 2286000 h 3078480"/>
              <a:gd name="connsiteX5" fmla="*/ 289560 w 2545080"/>
              <a:gd name="connsiteY5" fmla="*/ 2301240 h 3078480"/>
              <a:gd name="connsiteX6" fmla="*/ 411480 w 2545080"/>
              <a:gd name="connsiteY6" fmla="*/ 2331720 h 3078480"/>
              <a:gd name="connsiteX7" fmla="*/ 548640 w 2545080"/>
              <a:gd name="connsiteY7" fmla="*/ 2377440 h 3078480"/>
              <a:gd name="connsiteX8" fmla="*/ 594360 w 2545080"/>
              <a:gd name="connsiteY8" fmla="*/ 2392680 h 3078480"/>
              <a:gd name="connsiteX9" fmla="*/ 685800 w 2545080"/>
              <a:gd name="connsiteY9" fmla="*/ 2468880 h 3078480"/>
              <a:gd name="connsiteX10" fmla="*/ 731520 w 2545080"/>
              <a:gd name="connsiteY10" fmla="*/ 2484120 h 3078480"/>
              <a:gd name="connsiteX11" fmla="*/ 822960 w 2545080"/>
              <a:gd name="connsiteY11" fmla="*/ 2545080 h 3078480"/>
              <a:gd name="connsiteX12" fmla="*/ 868680 w 2545080"/>
              <a:gd name="connsiteY12" fmla="*/ 2575560 h 3078480"/>
              <a:gd name="connsiteX13" fmla="*/ 914400 w 2545080"/>
              <a:gd name="connsiteY13" fmla="*/ 2667000 h 3078480"/>
              <a:gd name="connsiteX14" fmla="*/ 960120 w 2545080"/>
              <a:gd name="connsiteY14" fmla="*/ 2758440 h 3078480"/>
              <a:gd name="connsiteX15" fmla="*/ 975360 w 2545080"/>
              <a:gd name="connsiteY15" fmla="*/ 3017520 h 3078480"/>
              <a:gd name="connsiteX16" fmla="*/ 1386840 w 2545080"/>
              <a:gd name="connsiteY16" fmla="*/ 3048000 h 3078480"/>
              <a:gd name="connsiteX17" fmla="*/ 2346960 w 2545080"/>
              <a:gd name="connsiteY17" fmla="*/ 3078480 h 3078480"/>
              <a:gd name="connsiteX18" fmla="*/ 2423160 w 2545080"/>
              <a:gd name="connsiteY18" fmla="*/ 2484120 h 3078480"/>
              <a:gd name="connsiteX19" fmla="*/ 2438400 w 2545080"/>
              <a:gd name="connsiteY19" fmla="*/ 2438400 h 3078480"/>
              <a:gd name="connsiteX20" fmla="*/ 2468880 w 2545080"/>
              <a:gd name="connsiteY20" fmla="*/ 2270760 h 3078480"/>
              <a:gd name="connsiteX21" fmla="*/ 2499360 w 2545080"/>
              <a:gd name="connsiteY21" fmla="*/ 1844040 h 3078480"/>
              <a:gd name="connsiteX22" fmla="*/ 2514600 w 2545080"/>
              <a:gd name="connsiteY22" fmla="*/ 1752600 h 3078480"/>
              <a:gd name="connsiteX23" fmla="*/ 2545080 w 2545080"/>
              <a:gd name="connsiteY23" fmla="*/ 1615440 h 3078480"/>
              <a:gd name="connsiteX24" fmla="*/ 2514600 w 2545080"/>
              <a:gd name="connsiteY24" fmla="*/ 640080 h 3078480"/>
              <a:gd name="connsiteX25" fmla="*/ 2499360 w 2545080"/>
              <a:gd name="connsiteY25" fmla="*/ 472440 h 3078480"/>
              <a:gd name="connsiteX26" fmla="*/ 2484120 w 2545080"/>
              <a:gd name="connsiteY26" fmla="*/ 106680 h 3078480"/>
              <a:gd name="connsiteX27" fmla="*/ 2423160 w 2545080"/>
              <a:gd name="connsiteY27" fmla="*/ 91440 h 3078480"/>
              <a:gd name="connsiteX28" fmla="*/ 2331720 w 2545080"/>
              <a:gd name="connsiteY28" fmla="*/ 76200 h 3078480"/>
              <a:gd name="connsiteX29" fmla="*/ 2133600 w 2545080"/>
              <a:gd name="connsiteY29" fmla="*/ 60960 h 3078480"/>
              <a:gd name="connsiteX30" fmla="*/ 1935480 w 2545080"/>
              <a:gd name="connsiteY30" fmla="*/ 30480 h 3078480"/>
              <a:gd name="connsiteX31" fmla="*/ 1859280 w 2545080"/>
              <a:gd name="connsiteY31" fmla="*/ 15240 h 3078480"/>
              <a:gd name="connsiteX32" fmla="*/ 1737360 w 2545080"/>
              <a:gd name="connsiteY32" fmla="*/ 0 h 3078480"/>
              <a:gd name="connsiteX33" fmla="*/ 1676400 w 2545080"/>
              <a:gd name="connsiteY33" fmla="*/ 15240 h 3078480"/>
              <a:gd name="connsiteX34" fmla="*/ 1691640 w 2545080"/>
              <a:gd name="connsiteY34" fmla="*/ 60960 h 3078480"/>
              <a:gd name="connsiteX35" fmla="*/ 1706880 w 2545080"/>
              <a:gd name="connsiteY35" fmla="*/ 121920 h 3078480"/>
              <a:gd name="connsiteX36" fmla="*/ 1722120 w 2545080"/>
              <a:gd name="connsiteY36" fmla="*/ 640080 h 3078480"/>
              <a:gd name="connsiteX37" fmla="*/ 1737360 w 2545080"/>
              <a:gd name="connsiteY37" fmla="*/ 685800 h 307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45080" h="3078480">
                <a:moveTo>
                  <a:pt x="0" y="2103120"/>
                </a:moveTo>
                <a:cubicBezTo>
                  <a:pt x="20320" y="2128520"/>
                  <a:pt x="36263" y="2158151"/>
                  <a:pt x="60960" y="2179320"/>
                </a:cubicBezTo>
                <a:cubicBezTo>
                  <a:pt x="73157" y="2189775"/>
                  <a:pt x="92637" y="2186758"/>
                  <a:pt x="106680" y="2194560"/>
                </a:cubicBezTo>
                <a:cubicBezTo>
                  <a:pt x="138702" y="2212350"/>
                  <a:pt x="167640" y="2235200"/>
                  <a:pt x="198120" y="2255520"/>
                </a:cubicBezTo>
                <a:cubicBezTo>
                  <a:pt x="213360" y="2265680"/>
                  <a:pt x="226464" y="2280208"/>
                  <a:pt x="243840" y="2286000"/>
                </a:cubicBezTo>
                <a:cubicBezTo>
                  <a:pt x="259080" y="2291080"/>
                  <a:pt x="274062" y="2297013"/>
                  <a:pt x="289560" y="2301240"/>
                </a:cubicBezTo>
                <a:cubicBezTo>
                  <a:pt x="329975" y="2312262"/>
                  <a:pt x="371739" y="2318473"/>
                  <a:pt x="411480" y="2331720"/>
                </a:cubicBezTo>
                <a:lnTo>
                  <a:pt x="548640" y="2377440"/>
                </a:lnTo>
                <a:lnTo>
                  <a:pt x="594360" y="2392680"/>
                </a:lnTo>
                <a:cubicBezTo>
                  <a:pt x="628065" y="2426385"/>
                  <a:pt x="643365" y="2447662"/>
                  <a:pt x="685800" y="2468880"/>
                </a:cubicBezTo>
                <a:cubicBezTo>
                  <a:pt x="700168" y="2476064"/>
                  <a:pt x="717477" y="2476318"/>
                  <a:pt x="731520" y="2484120"/>
                </a:cubicBezTo>
                <a:cubicBezTo>
                  <a:pt x="763542" y="2501910"/>
                  <a:pt x="792480" y="2524760"/>
                  <a:pt x="822960" y="2545080"/>
                </a:cubicBezTo>
                <a:lnTo>
                  <a:pt x="868680" y="2575560"/>
                </a:lnTo>
                <a:cubicBezTo>
                  <a:pt x="956031" y="2706587"/>
                  <a:pt x="851304" y="2540807"/>
                  <a:pt x="914400" y="2667000"/>
                </a:cubicBezTo>
                <a:cubicBezTo>
                  <a:pt x="973486" y="2785173"/>
                  <a:pt x="921814" y="2643522"/>
                  <a:pt x="960120" y="2758440"/>
                </a:cubicBezTo>
                <a:cubicBezTo>
                  <a:pt x="965200" y="2844800"/>
                  <a:pt x="903776" y="2968945"/>
                  <a:pt x="975360" y="3017520"/>
                </a:cubicBezTo>
                <a:cubicBezTo>
                  <a:pt x="1089168" y="3094747"/>
                  <a:pt x="1250145" y="3032812"/>
                  <a:pt x="1386840" y="3048000"/>
                </a:cubicBezTo>
                <a:cubicBezTo>
                  <a:pt x="1796689" y="3093539"/>
                  <a:pt x="1478007" y="3062388"/>
                  <a:pt x="2346960" y="3078480"/>
                </a:cubicBezTo>
                <a:cubicBezTo>
                  <a:pt x="2596741" y="3016035"/>
                  <a:pt x="2393722" y="3087590"/>
                  <a:pt x="2423160" y="2484120"/>
                </a:cubicBezTo>
                <a:cubicBezTo>
                  <a:pt x="2423943" y="2468075"/>
                  <a:pt x="2434504" y="2453985"/>
                  <a:pt x="2438400" y="2438400"/>
                </a:cubicBezTo>
                <a:cubicBezTo>
                  <a:pt x="2445633" y="2409468"/>
                  <a:pt x="2466163" y="2295217"/>
                  <a:pt x="2468880" y="2270760"/>
                </a:cubicBezTo>
                <a:cubicBezTo>
                  <a:pt x="2493662" y="2047722"/>
                  <a:pt x="2476605" y="2094349"/>
                  <a:pt x="2499360" y="1844040"/>
                </a:cubicBezTo>
                <a:cubicBezTo>
                  <a:pt x="2502158" y="1813266"/>
                  <a:pt x="2509072" y="1783002"/>
                  <a:pt x="2514600" y="1752600"/>
                </a:cubicBezTo>
                <a:cubicBezTo>
                  <a:pt x="2527498" y="1681658"/>
                  <a:pt x="2528773" y="1680670"/>
                  <a:pt x="2545080" y="1615440"/>
                </a:cubicBezTo>
                <a:cubicBezTo>
                  <a:pt x="2536692" y="1246359"/>
                  <a:pt x="2536836" y="984734"/>
                  <a:pt x="2514600" y="640080"/>
                </a:cubicBezTo>
                <a:cubicBezTo>
                  <a:pt x="2510987" y="584086"/>
                  <a:pt x="2504440" y="528320"/>
                  <a:pt x="2499360" y="472440"/>
                </a:cubicBezTo>
                <a:cubicBezTo>
                  <a:pt x="2494280" y="350520"/>
                  <a:pt x="2508051" y="226336"/>
                  <a:pt x="2484120" y="106680"/>
                </a:cubicBezTo>
                <a:cubicBezTo>
                  <a:pt x="2480012" y="86141"/>
                  <a:pt x="2443699" y="95548"/>
                  <a:pt x="2423160" y="91440"/>
                </a:cubicBezTo>
                <a:cubicBezTo>
                  <a:pt x="2392860" y="85380"/>
                  <a:pt x="2362451" y="79435"/>
                  <a:pt x="2331720" y="76200"/>
                </a:cubicBezTo>
                <a:cubicBezTo>
                  <a:pt x="2265849" y="69266"/>
                  <a:pt x="2199640" y="66040"/>
                  <a:pt x="2133600" y="60960"/>
                </a:cubicBezTo>
                <a:cubicBezTo>
                  <a:pt x="1958886" y="26017"/>
                  <a:pt x="2175367" y="67386"/>
                  <a:pt x="1935480" y="30480"/>
                </a:cubicBezTo>
                <a:cubicBezTo>
                  <a:pt x="1909878" y="26541"/>
                  <a:pt x="1884882" y="19179"/>
                  <a:pt x="1859280" y="15240"/>
                </a:cubicBezTo>
                <a:cubicBezTo>
                  <a:pt x="1818800" y="9012"/>
                  <a:pt x="1778000" y="5080"/>
                  <a:pt x="1737360" y="0"/>
                </a:cubicBezTo>
                <a:cubicBezTo>
                  <a:pt x="1717040" y="5080"/>
                  <a:pt x="1688967" y="-1516"/>
                  <a:pt x="1676400" y="15240"/>
                </a:cubicBezTo>
                <a:cubicBezTo>
                  <a:pt x="1666761" y="28091"/>
                  <a:pt x="1687227" y="45514"/>
                  <a:pt x="1691640" y="60960"/>
                </a:cubicBezTo>
                <a:cubicBezTo>
                  <a:pt x="1697394" y="81099"/>
                  <a:pt x="1701800" y="101600"/>
                  <a:pt x="1706880" y="121920"/>
                </a:cubicBezTo>
                <a:cubicBezTo>
                  <a:pt x="1711960" y="294640"/>
                  <a:pt x="1712793" y="467537"/>
                  <a:pt x="1722120" y="640080"/>
                </a:cubicBezTo>
                <a:cubicBezTo>
                  <a:pt x="1722987" y="656121"/>
                  <a:pt x="1737360" y="685800"/>
                  <a:pt x="1737360" y="68580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a:extLst>
              <a:ext uri="{FF2B5EF4-FFF2-40B4-BE49-F238E27FC236}">
                <a16:creationId xmlns:a16="http://schemas.microsoft.com/office/drawing/2014/main" id="{CC61082E-55D0-2045-897D-B9D1715B7DF9}"/>
              </a:ext>
            </a:extLst>
          </p:cNvPr>
          <p:cNvSpPr/>
          <p:nvPr/>
        </p:nvSpPr>
        <p:spPr>
          <a:xfrm>
            <a:off x="5501640" y="1719759"/>
            <a:ext cx="3835288" cy="2776041"/>
          </a:xfrm>
          <a:custGeom>
            <a:avLst/>
            <a:gdLst>
              <a:gd name="connsiteX0" fmla="*/ 0 w 3835288"/>
              <a:gd name="connsiteY0" fmla="*/ 2151201 h 2776041"/>
              <a:gd name="connsiteX1" fmla="*/ 716280 w 3835288"/>
              <a:gd name="connsiteY1" fmla="*/ 2638881 h 2776041"/>
              <a:gd name="connsiteX2" fmla="*/ 853440 w 3835288"/>
              <a:gd name="connsiteY2" fmla="*/ 2730321 h 2776041"/>
              <a:gd name="connsiteX3" fmla="*/ 899160 w 3835288"/>
              <a:gd name="connsiteY3" fmla="*/ 2760801 h 2776041"/>
              <a:gd name="connsiteX4" fmla="*/ 944880 w 3835288"/>
              <a:gd name="connsiteY4" fmla="*/ 2776041 h 2776041"/>
              <a:gd name="connsiteX5" fmla="*/ 1203960 w 3835288"/>
              <a:gd name="connsiteY5" fmla="*/ 2760801 h 2776041"/>
              <a:gd name="connsiteX6" fmla="*/ 1524000 w 3835288"/>
              <a:gd name="connsiteY6" fmla="*/ 2745561 h 2776041"/>
              <a:gd name="connsiteX7" fmla="*/ 1737360 w 3835288"/>
              <a:gd name="connsiteY7" fmla="*/ 2730321 h 2776041"/>
              <a:gd name="connsiteX8" fmla="*/ 3246120 w 3835288"/>
              <a:gd name="connsiteY8" fmla="*/ 2745561 h 2776041"/>
              <a:gd name="connsiteX9" fmla="*/ 3825240 w 3835288"/>
              <a:gd name="connsiteY9" fmla="*/ 2730321 h 2776041"/>
              <a:gd name="connsiteX10" fmla="*/ 3794760 w 3835288"/>
              <a:gd name="connsiteY10" fmla="*/ 2638881 h 2776041"/>
              <a:gd name="connsiteX11" fmla="*/ 3779520 w 3835288"/>
              <a:gd name="connsiteY11" fmla="*/ 2593161 h 2776041"/>
              <a:gd name="connsiteX12" fmla="*/ 3764280 w 3835288"/>
              <a:gd name="connsiteY12" fmla="*/ 2059761 h 2776041"/>
              <a:gd name="connsiteX13" fmla="*/ 3749040 w 3835288"/>
              <a:gd name="connsiteY13" fmla="*/ 1983561 h 2776041"/>
              <a:gd name="connsiteX14" fmla="*/ 3733800 w 3835288"/>
              <a:gd name="connsiteY14" fmla="*/ 1861641 h 2776041"/>
              <a:gd name="connsiteX15" fmla="*/ 3749040 w 3835288"/>
              <a:gd name="connsiteY15" fmla="*/ 1267281 h 2776041"/>
              <a:gd name="connsiteX16" fmla="*/ 3764280 w 3835288"/>
              <a:gd name="connsiteY16" fmla="*/ 1130121 h 2776041"/>
              <a:gd name="connsiteX17" fmla="*/ 3779520 w 3835288"/>
              <a:gd name="connsiteY17" fmla="*/ 901521 h 2776041"/>
              <a:gd name="connsiteX18" fmla="*/ 3764280 w 3835288"/>
              <a:gd name="connsiteY18" fmla="*/ 200481 h 2776041"/>
              <a:gd name="connsiteX19" fmla="*/ 3733800 w 3835288"/>
              <a:gd name="connsiteY19" fmla="*/ 78561 h 2776041"/>
              <a:gd name="connsiteX20" fmla="*/ 3688080 w 3835288"/>
              <a:gd name="connsiteY20" fmla="*/ 48081 h 2776041"/>
              <a:gd name="connsiteX21" fmla="*/ 3596640 w 3835288"/>
              <a:gd name="connsiteY21" fmla="*/ 17601 h 2776041"/>
              <a:gd name="connsiteX22" fmla="*/ 3307080 w 3835288"/>
              <a:gd name="connsiteY22" fmla="*/ 78561 h 2776041"/>
              <a:gd name="connsiteX23" fmla="*/ 3322320 w 3835288"/>
              <a:gd name="connsiteY23" fmla="*/ 139521 h 2776041"/>
              <a:gd name="connsiteX24" fmla="*/ 3337560 w 3835288"/>
              <a:gd name="connsiteY24" fmla="*/ 322401 h 2776041"/>
              <a:gd name="connsiteX25" fmla="*/ 3352800 w 3835288"/>
              <a:gd name="connsiteY25" fmla="*/ 413841 h 2776041"/>
              <a:gd name="connsiteX26" fmla="*/ 3368040 w 3835288"/>
              <a:gd name="connsiteY26" fmla="*/ 566241 h 2776041"/>
              <a:gd name="connsiteX27" fmla="*/ 3383280 w 3835288"/>
              <a:gd name="connsiteY27" fmla="*/ 642441 h 2776041"/>
              <a:gd name="connsiteX28" fmla="*/ 3398520 w 3835288"/>
              <a:gd name="connsiteY28" fmla="*/ 688161 h 2776041"/>
              <a:gd name="connsiteX29" fmla="*/ 3398520 w 3835288"/>
              <a:gd name="connsiteY29" fmla="*/ 749121 h 27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5288" h="2776041">
                <a:moveTo>
                  <a:pt x="0" y="2151201"/>
                </a:moveTo>
                <a:lnTo>
                  <a:pt x="716280" y="2638881"/>
                </a:lnTo>
                <a:cubicBezTo>
                  <a:pt x="761710" y="2669773"/>
                  <a:pt x="807729" y="2699847"/>
                  <a:pt x="853440" y="2730321"/>
                </a:cubicBezTo>
                <a:cubicBezTo>
                  <a:pt x="868680" y="2740481"/>
                  <a:pt x="881784" y="2755009"/>
                  <a:pt x="899160" y="2760801"/>
                </a:cubicBezTo>
                <a:lnTo>
                  <a:pt x="944880" y="2776041"/>
                </a:lnTo>
                <a:lnTo>
                  <a:pt x="1203960" y="2760801"/>
                </a:lnTo>
                <a:lnTo>
                  <a:pt x="1524000" y="2745561"/>
                </a:lnTo>
                <a:cubicBezTo>
                  <a:pt x="1595185" y="2741493"/>
                  <a:pt x="1666240" y="2735401"/>
                  <a:pt x="1737360" y="2730321"/>
                </a:cubicBezTo>
                <a:lnTo>
                  <a:pt x="3246120" y="2745561"/>
                </a:lnTo>
                <a:cubicBezTo>
                  <a:pt x="3439227" y="2745561"/>
                  <a:pt x="3635683" y="2767179"/>
                  <a:pt x="3825240" y="2730321"/>
                </a:cubicBezTo>
                <a:cubicBezTo>
                  <a:pt x="3856778" y="2724189"/>
                  <a:pt x="3804920" y="2669361"/>
                  <a:pt x="3794760" y="2638881"/>
                </a:cubicBezTo>
                <a:lnTo>
                  <a:pt x="3779520" y="2593161"/>
                </a:lnTo>
                <a:cubicBezTo>
                  <a:pt x="3774440" y="2415361"/>
                  <a:pt x="3773163" y="2237412"/>
                  <a:pt x="3764280" y="2059761"/>
                </a:cubicBezTo>
                <a:cubicBezTo>
                  <a:pt x="3762986" y="2033890"/>
                  <a:pt x="3752979" y="2009163"/>
                  <a:pt x="3749040" y="1983561"/>
                </a:cubicBezTo>
                <a:cubicBezTo>
                  <a:pt x="3742812" y="1943081"/>
                  <a:pt x="3738880" y="1902281"/>
                  <a:pt x="3733800" y="1861641"/>
                </a:cubicBezTo>
                <a:cubicBezTo>
                  <a:pt x="3738880" y="1663521"/>
                  <a:pt x="3740789" y="1465294"/>
                  <a:pt x="3749040" y="1267281"/>
                </a:cubicBezTo>
                <a:cubicBezTo>
                  <a:pt x="3750955" y="1221320"/>
                  <a:pt x="3760460" y="1175963"/>
                  <a:pt x="3764280" y="1130121"/>
                </a:cubicBezTo>
                <a:cubicBezTo>
                  <a:pt x="3770622" y="1054016"/>
                  <a:pt x="3774440" y="977721"/>
                  <a:pt x="3779520" y="901521"/>
                </a:cubicBezTo>
                <a:cubicBezTo>
                  <a:pt x="3774440" y="667841"/>
                  <a:pt x="3773439" y="434037"/>
                  <a:pt x="3764280" y="200481"/>
                </a:cubicBezTo>
                <a:cubicBezTo>
                  <a:pt x="3764163" y="197488"/>
                  <a:pt x="3745899" y="93684"/>
                  <a:pt x="3733800" y="78561"/>
                </a:cubicBezTo>
                <a:cubicBezTo>
                  <a:pt x="3722358" y="64258"/>
                  <a:pt x="3704818" y="55520"/>
                  <a:pt x="3688080" y="48081"/>
                </a:cubicBezTo>
                <a:cubicBezTo>
                  <a:pt x="3658720" y="35032"/>
                  <a:pt x="3596640" y="17601"/>
                  <a:pt x="3596640" y="17601"/>
                </a:cubicBezTo>
                <a:cubicBezTo>
                  <a:pt x="3558262" y="19733"/>
                  <a:pt x="3307080" y="-51585"/>
                  <a:pt x="3307080" y="78561"/>
                </a:cubicBezTo>
                <a:cubicBezTo>
                  <a:pt x="3307080" y="99506"/>
                  <a:pt x="3317240" y="119201"/>
                  <a:pt x="3322320" y="139521"/>
                </a:cubicBezTo>
                <a:cubicBezTo>
                  <a:pt x="3327400" y="200481"/>
                  <a:pt x="3330805" y="261604"/>
                  <a:pt x="3337560" y="322401"/>
                </a:cubicBezTo>
                <a:cubicBezTo>
                  <a:pt x="3340972" y="353112"/>
                  <a:pt x="3348967" y="383179"/>
                  <a:pt x="3352800" y="413841"/>
                </a:cubicBezTo>
                <a:cubicBezTo>
                  <a:pt x="3359132" y="464500"/>
                  <a:pt x="3361293" y="515635"/>
                  <a:pt x="3368040" y="566241"/>
                </a:cubicBezTo>
                <a:cubicBezTo>
                  <a:pt x="3371463" y="591917"/>
                  <a:pt x="3376998" y="617311"/>
                  <a:pt x="3383280" y="642441"/>
                </a:cubicBezTo>
                <a:cubicBezTo>
                  <a:pt x="3387176" y="658026"/>
                  <a:pt x="3396248" y="672258"/>
                  <a:pt x="3398520" y="688161"/>
                </a:cubicBezTo>
                <a:cubicBezTo>
                  <a:pt x="3401394" y="708277"/>
                  <a:pt x="3398520" y="728801"/>
                  <a:pt x="3398520" y="74912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a:extLst>
              <a:ext uri="{FF2B5EF4-FFF2-40B4-BE49-F238E27FC236}">
                <a16:creationId xmlns:a16="http://schemas.microsoft.com/office/drawing/2014/main" id="{2055DA62-04C1-FC44-9D65-962F0EE5D40B}"/>
              </a:ext>
            </a:extLst>
          </p:cNvPr>
          <p:cNvSpPr/>
          <p:nvPr/>
        </p:nvSpPr>
        <p:spPr>
          <a:xfrm>
            <a:off x="3215640" y="1798320"/>
            <a:ext cx="3169920" cy="2957091"/>
          </a:xfrm>
          <a:custGeom>
            <a:avLst/>
            <a:gdLst>
              <a:gd name="connsiteX0" fmla="*/ 3169920 w 3169920"/>
              <a:gd name="connsiteY0" fmla="*/ 2103120 h 2957091"/>
              <a:gd name="connsiteX1" fmla="*/ 1981200 w 3169920"/>
              <a:gd name="connsiteY1" fmla="*/ 2407920 h 2957091"/>
              <a:gd name="connsiteX2" fmla="*/ 1920240 w 3169920"/>
              <a:gd name="connsiteY2" fmla="*/ 2438400 h 2957091"/>
              <a:gd name="connsiteX3" fmla="*/ 1859280 w 3169920"/>
              <a:gd name="connsiteY3" fmla="*/ 2453640 h 2957091"/>
              <a:gd name="connsiteX4" fmla="*/ 1706880 w 3169920"/>
              <a:gd name="connsiteY4" fmla="*/ 2499360 h 2957091"/>
              <a:gd name="connsiteX5" fmla="*/ 1645920 w 3169920"/>
              <a:gd name="connsiteY5" fmla="*/ 2529840 h 2957091"/>
              <a:gd name="connsiteX6" fmla="*/ 1569720 w 3169920"/>
              <a:gd name="connsiteY6" fmla="*/ 2545080 h 2957091"/>
              <a:gd name="connsiteX7" fmla="*/ 1478280 w 3169920"/>
              <a:gd name="connsiteY7" fmla="*/ 2575560 h 2957091"/>
              <a:gd name="connsiteX8" fmla="*/ 1432560 w 3169920"/>
              <a:gd name="connsiteY8" fmla="*/ 2590800 h 2957091"/>
              <a:gd name="connsiteX9" fmla="*/ 1386840 w 3169920"/>
              <a:gd name="connsiteY9" fmla="*/ 2606040 h 2957091"/>
              <a:gd name="connsiteX10" fmla="*/ 1325880 w 3169920"/>
              <a:gd name="connsiteY10" fmla="*/ 2621280 h 2957091"/>
              <a:gd name="connsiteX11" fmla="*/ 1280160 w 3169920"/>
              <a:gd name="connsiteY11" fmla="*/ 2636520 h 2957091"/>
              <a:gd name="connsiteX12" fmla="*/ 1219200 w 3169920"/>
              <a:gd name="connsiteY12" fmla="*/ 2651760 h 2957091"/>
              <a:gd name="connsiteX13" fmla="*/ 1173480 w 3169920"/>
              <a:gd name="connsiteY13" fmla="*/ 2667000 h 2957091"/>
              <a:gd name="connsiteX14" fmla="*/ 1082040 w 3169920"/>
              <a:gd name="connsiteY14" fmla="*/ 2682240 h 2957091"/>
              <a:gd name="connsiteX15" fmla="*/ 1066800 w 3169920"/>
              <a:gd name="connsiteY15" fmla="*/ 2910840 h 2957091"/>
              <a:gd name="connsiteX16" fmla="*/ 1051560 w 3169920"/>
              <a:gd name="connsiteY16" fmla="*/ 2956560 h 2957091"/>
              <a:gd name="connsiteX17" fmla="*/ 929640 w 3169920"/>
              <a:gd name="connsiteY17" fmla="*/ 2926080 h 2957091"/>
              <a:gd name="connsiteX18" fmla="*/ 746760 w 3169920"/>
              <a:gd name="connsiteY18" fmla="*/ 2895600 h 2957091"/>
              <a:gd name="connsiteX19" fmla="*/ 289560 w 3169920"/>
              <a:gd name="connsiteY19" fmla="*/ 2880360 h 2957091"/>
              <a:gd name="connsiteX20" fmla="*/ 243840 w 3169920"/>
              <a:gd name="connsiteY20" fmla="*/ 2514600 h 2957091"/>
              <a:gd name="connsiteX21" fmla="*/ 274320 w 3169920"/>
              <a:gd name="connsiteY21" fmla="*/ 2179320 h 2957091"/>
              <a:gd name="connsiteX22" fmla="*/ 304800 w 3169920"/>
              <a:gd name="connsiteY22" fmla="*/ 1996440 h 2957091"/>
              <a:gd name="connsiteX23" fmla="*/ 320040 w 3169920"/>
              <a:gd name="connsiteY23" fmla="*/ 1874520 h 2957091"/>
              <a:gd name="connsiteX24" fmla="*/ 335280 w 3169920"/>
              <a:gd name="connsiteY24" fmla="*/ 1630680 h 2957091"/>
              <a:gd name="connsiteX25" fmla="*/ 365760 w 3169920"/>
              <a:gd name="connsiteY25" fmla="*/ 1341120 h 2957091"/>
              <a:gd name="connsiteX26" fmla="*/ 350520 w 3169920"/>
              <a:gd name="connsiteY26" fmla="*/ 579120 h 2957091"/>
              <a:gd name="connsiteX27" fmla="*/ 320040 w 3169920"/>
              <a:gd name="connsiteY27" fmla="*/ 228600 h 2957091"/>
              <a:gd name="connsiteX28" fmla="*/ 304800 w 3169920"/>
              <a:gd name="connsiteY28" fmla="*/ 182880 h 2957091"/>
              <a:gd name="connsiteX29" fmla="*/ 259080 w 3169920"/>
              <a:gd name="connsiteY29" fmla="*/ 152400 h 2957091"/>
              <a:gd name="connsiteX30" fmla="*/ 137160 w 3169920"/>
              <a:gd name="connsiteY30" fmla="*/ 76200 h 2957091"/>
              <a:gd name="connsiteX31" fmla="*/ 0 w 3169920"/>
              <a:gd name="connsiteY31" fmla="*/ 0 h 2957091"/>
              <a:gd name="connsiteX32" fmla="*/ 30480 w 3169920"/>
              <a:gd name="connsiteY32" fmla="*/ 411480 h 2957091"/>
              <a:gd name="connsiteX33" fmla="*/ 60960 w 3169920"/>
              <a:gd name="connsiteY33" fmla="*/ 533400 h 2957091"/>
              <a:gd name="connsiteX34" fmla="*/ 76200 w 3169920"/>
              <a:gd name="connsiteY34" fmla="*/ 594360 h 2957091"/>
              <a:gd name="connsiteX35" fmla="*/ 106680 w 3169920"/>
              <a:gd name="connsiteY35" fmla="*/ 640080 h 295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69920" h="2957091">
                <a:moveTo>
                  <a:pt x="3169920" y="2103120"/>
                </a:moveTo>
                <a:lnTo>
                  <a:pt x="1981200" y="2407920"/>
                </a:lnTo>
                <a:cubicBezTo>
                  <a:pt x="1959258" y="2413807"/>
                  <a:pt x="1941512" y="2430423"/>
                  <a:pt x="1920240" y="2438400"/>
                </a:cubicBezTo>
                <a:cubicBezTo>
                  <a:pt x="1900628" y="2445754"/>
                  <a:pt x="1879151" y="2447016"/>
                  <a:pt x="1859280" y="2453640"/>
                </a:cubicBezTo>
                <a:cubicBezTo>
                  <a:pt x="1708904" y="2503765"/>
                  <a:pt x="1857367" y="2469263"/>
                  <a:pt x="1706880" y="2499360"/>
                </a:cubicBezTo>
                <a:cubicBezTo>
                  <a:pt x="1686560" y="2509520"/>
                  <a:pt x="1667473" y="2522656"/>
                  <a:pt x="1645920" y="2529840"/>
                </a:cubicBezTo>
                <a:cubicBezTo>
                  <a:pt x="1621346" y="2538031"/>
                  <a:pt x="1594710" y="2538264"/>
                  <a:pt x="1569720" y="2545080"/>
                </a:cubicBezTo>
                <a:cubicBezTo>
                  <a:pt x="1538723" y="2553534"/>
                  <a:pt x="1508760" y="2565400"/>
                  <a:pt x="1478280" y="2575560"/>
                </a:cubicBezTo>
                <a:lnTo>
                  <a:pt x="1432560" y="2590800"/>
                </a:lnTo>
                <a:cubicBezTo>
                  <a:pt x="1417320" y="2595880"/>
                  <a:pt x="1402425" y="2602144"/>
                  <a:pt x="1386840" y="2606040"/>
                </a:cubicBezTo>
                <a:cubicBezTo>
                  <a:pt x="1366520" y="2611120"/>
                  <a:pt x="1346019" y="2615526"/>
                  <a:pt x="1325880" y="2621280"/>
                </a:cubicBezTo>
                <a:cubicBezTo>
                  <a:pt x="1310434" y="2625693"/>
                  <a:pt x="1295606" y="2632107"/>
                  <a:pt x="1280160" y="2636520"/>
                </a:cubicBezTo>
                <a:cubicBezTo>
                  <a:pt x="1260021" y="2642274"/>
                  <a:pt x="1239339" y="2646006"/>
                  <a:pt x="1219200" y="2651760"/>
                </a:cubicBezTo>
                <a:cubicBezTo>
                  <a:pt x="1203754" y="2656173"/>
                  <a:pt x="1189162" y="2663515"/>
                  <a:pt x="1173480" y="2667000"/>
                </a:cubicBezTo>
                <a:cubicBezTo>
                  <a:pt x="1143315" y="2673703"/>
                  <a:pt x="1112520" y="2677160"/>
                  <a:pt x="1082040" y="2682240"/>
                </a:cubicBezTo>
                <a:cubicBezTo>
                  <a:pt x="1076960" y="2758440"/>
                  <a:pt x="1075234" y="2834938"/>
                  <a:pt x="1066800" y="2910840"/>
                </a:cubicBezTo>
                <a:cubicBezTo>
                  <a:pt x="1065026" y="2926806"/>
                  <a:pt x="1067526" y="2954786"/>
                  <a:pt x="1051560" y="2956560"/>
                </a:cubicBezTo>
                <a:cubicBezTo>
                  <a:pt x="1009925" y="2961186"/>
                  <a:pt x="970717" y="2934295"/>
                  <a:pt x="929640" y="2926080"/>
                </a:cubicBezTo>
                <a:cubicBezTo>
                  <a:pt x="876276" y="2915407"/>
                  <a:pt x="798569" y="2898400"/>
                  <a:pt x="746760" y="2895600"/>
                </a:cubicBezTo>
                <a:cubicBezTo>
                  <a:pt x="594498" y="2887370"/>
                  <a:pt x="441960" y="2885440"/>
                  <a:pt x="289560" y="2880360"/>
                </a:cubicBezTo>
                <a:cubicBezTo>
                  <a:pt x="116659" y="2837135"/>
                  <a:pt x="219218" y="2883928"/>
                  <a:pt x="243840" y="2514600"/>
                </a:cubicBezTo>
                <a:cubicBezTo>
                  <a:pt x="251305" y="2402628"/>
                  <a:pt x="252312" y="2289362"/>
                  <a:pt x="274320" y="2179320"/>
                </a:cubicBezTo>
                <a:cubicBezTo>
                  <a:pt x="293878" y="2081528"/>
                  <a:pt x="289677" y="2109859"/>
                  <a:pt x="304800" y="1996440"/>
                </a:cubicBezTo>
                <a:cubicBezTo>
                  <a:pt x="310213" y="1955843"/>
                  <a:pt x="316639" y="1915335"/>
                  <a:pt x="320040" y="1874520"/>
                </a:cubicBezTo>
                <a:cubicBezTo>
                  <a:pt x="326803" y="1793363"/>
                  <a:pt x="328325" y="1711821"/>
                  <a:pt x="335280" y="1630680"/>
                </a:cubicBezTo>
                <a:cubicBezTo>
                  <a:pt x="343568" y="1533981"/>
                  <a:pt x="365760" y="1341120"/>
                  <a:pt x="365760" y="1341120"/>
                </a:cubicBezTo>
                <a:cubicBezTo>
                  <a:pt x="360680" y="1087120"/>
                  <a:pt x="358100" y="833058"/>
                  <a:pt x="350520" y="579120"/>
                </a:cubicBezTo>
                <a:cubicBezTo>
                  <a:pt x="347435" y="475780"/>
                  <a:pt x="344512" y="338725"/>
                  <a:pt x="320040" y="228600"/>
                </a:cubicBezTo>
                <a:cubicBezTo>
                  <a:pt x="316555" y="212918"/>
                  <a:pt x="314835" y="195424"/>
                  <a:pt x="304800" y="182880"/>
                </a:cubicBezTo>
                <a:cubicBezTo>
                  <a:pt x="293358" y="168577"/>
                  <a:pt x="274320" y="162560"/>
                  <a:pt x="259080" y="152400"/>
                </a:cubicBezTo>
                <a:cubicBezTo>
                  <a:pt x="185964" y="42726"/>
                  <a:pt x="289503" y="177762"/>
                  <a:pt x="137160" y="76200"/>
                </a:cubicBezTo>
                <a:cubicBezTo>
                  <a:pt x="32354" y="6329"/>
                  <a:pt x="80473" y="26824"/>
                  <a:pt x="0" y="0"/>
                </a:cubicBezTo>
                <a:cubicBezTo>
                  <a:pt x="13053" y="274114"/>
                  <a:pt x="-1260" y="236910"/>
                  <a:pt x="30480" y="411480"/>
                </a:cubicBezTo>
                <a:cubicBezTo>
                  <a:pt x="53718" y="539291"/>
                  <a:pt x="34522" y="440868"/>
                  <a:pt x="60960" y="533400"/>
                </a:cubicBezTo>
                <a:cubicBezTo>
                  <a:pt x="66714" y="553539"/>
                  <a:pt x="70446" y="574221"/>
                  <a:pt x="76200" y="594360"/>
                </a:cubicBezTo>
                <a:cubicBezTo>
                  <a:pt x="90640" y="644899"/>
                  <a:pt x="76137" y="640080"/>
                  <a:pt x="106680" y="64008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2CE747A-EE20-044A-8A4A-E375176230AE}"/>
              </a:ext>
            </a:extLst>
          </p:cNvPr>
          <p:cNvSpPr/>
          <p:nvPr/>
        </p:nvSpPr>
        <p:spPr>
          <a:xfrm>
            <a:off x="2635784" y="1549931"/>
            <a:ext cx="921636" cy="119376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6C002C7-9699-2F40-939B-5CAC6CC21159}"/>
              </a:ext>
            </a:extLst>
          </p:cNvPr>
          <p:cNvSpPr/>
          <p:nvPr/>
        </p:nvSpPr>
        <p:spPr>
          <a:xfrm>
            <a:off x="5308105" y="1534319"/>
            <a:ext cx="921636" cy="119376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15DCA69-7F40-DC4B-AF23-557FA604B318}"/>
              </a:ext>
            </a:extLst>
          </p:cNvPr>
          <p:cNvSpPr/>
          <p:nvPr/>
        </p:nvSpPr>
        <p:spPr>
          <a:xfrm>
            <a:off x="8077200" y="1534318"/>
            <a:ext cx="921636" cy="119376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51558" y="-483585"/>
            <a:ext cx="8831461" cy="967170"/>
          </a:xfrm>
        </p:spPr>
        <p:txBody>
          <a:bodyPr/>
          <a:lstStyle/>
          <a:p>
            <a:r>
              <a:rPr lang="en-GB" dirty="0"/>
              <a:t>Interactive Briefing – Int02 (3 of 3)</a:t>
            </a:r>
          </a:p>
        </p:txBody>
      </p:sp>
    </p:spTree>
    <p:custDataLst>
      <p:tags r:id="rId1"/>
    </p:custDataLst>
    <p:extLst>
      <p:ext uri="{BB962C8B-B14F-4D97-AF65-F5344CB8AC3E}">
        <p14:creationId xmlns:p14="http://schemas.microsoft.com/office/powerpoint/2010/main" val="3702751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7294305"/>
          </a:xfrm>
          <a:prstGeom prst="rect">
            <a:avLst/>
          </a:prstGeom>
          <a:noFill/>
        </p:spPr>
        <p:txBody>
          <a:bodyPr wrap="square" rtlCol="0">
            <a:spAutoFit/>
          </a:bodyPr>
          <a:lstStyle/>
          <a:p>
            <a:r>
              <a:rPr lang="en-GB" dirty="0"/>
              <a:t>Demonstration video presented by an expert electrician showing and explaining the control circuit and  wiring of the semi-automatic star-delta starter.</a:t>
            </a:r>
          </a:p>
          <a:p>
            <a:pPr marL="342900" indent="-342900">
              <a:buFont typeface="+mj-lt"/>
              <a:buAutoNum type="arabicPeriod"/>
            </a:pPr>
            <a:r>
              <a:rPr lang="en-GB" dirty="0"/>
              <a:t>Show how the starter works – push the start button in for star and then release for delta</a:t>
            </a:r>
          </a:p>
          <a:p>
            <a:pPr marL="342900" indent="-342900">
              <a:buFont typeface="+mj-lt"/>
              <a:buAutoNum type="arabicPeriod"/>
            </a:pPr>
            <a:r>
              <a:rPr lang="en-GB" dirty="0"/>
              <a:t>Show the control circuit diagram and explain, step-by-step how the starter works</a:t>
            </a:r>
          </a:p>
          <a:p>
            <a:pPr marL="800100" lvl="1" indent="-342900">
              <a:buFont typeface="+mj-lt"/>
              <a:buAutoNum type="arabicPeriod"/>
            </a:pPr>
            <a:r>
              <a:rPr lang="en-GB" dirty="0"/>
              <a:t>Motor stopped</a:t>
            </a:r>
          </a:p>
          <a:p>
            <a:pPr marL="800100" lvl="1" indent="-342900">
              <a:buFont typeface="+mj-lt"/>
              <a:buAutoNum type="arabicPeriod"/>
            </a:pPr>
            <a:r>
              <a:rPr lang="en-GB" dirty="0"/>
              <a:t>Start button pressed </a:t>
            </a:r>
            <a:r>
              <a:rPr lang="en-GB"/>
              <a:t>and held</a:t>
            </a:r>
            <a:endParaRPr lang="en-GB" dirty="0"/>
          </a:p>
          <a:p>
            <a:pPr marL="1257300" lvl="2" indent="-342900">
              <a:buFont typeface="+mj-lt"/>
              <a:buAutoNum type="arabicPeriod"/>
            </a:pPr>
            <a:r>
              <a:rPr lang="en-GB" dirty="0"/>
              <a:t>Star coil energizes</a:t>
            </a:r>
          </a:p>
          <a:p>
            <a:pPr marL="1257300" lvl="2" indent="-342900">
              <a:buFont typeface="+mj-lt"/>
              <a:buAutoNum type="arabicPeriod"/>
            </a:pPr>
            <a:r>
              <a:rPr lang="en-GB" dirty="0"/>
              <a:t>S1 closes</a:t>
            </a:r>
          </a:p>
          <a:p>
            <a:pPr marL="1257300" lvl="2" indent="-342900">
              <a:buFont typeface="+mj-lt"/>
              <a:buAutoNum type="arabicPeriod"/>
            </a:pPr>
            <a:r>
              <a:rPr lang="en-GB" dirty="0"/>
              <a:t>Main coil energizes</a:t>
            </a:r>
          </a:p>
          <a:p>
            <a:pPr marL="1257300" lvl="2" indent="-342900">
              <a:buFont typeface="+mj-lt"/>
              <a:buAutoNum type="arabicPeriod"/>
            </a:pPr>
            <a:r>
              <a:rPr lang="en-GB" dirty="0"/>
              <a:t>M1 closes</a:t>
            </a:r>
          </a:p>
          <a:p>
            <a:pPr marL="1257300" lvl="2" indent="-342900">
              <a:buFont typeface="+mj-lt"/>
              <a:buAutoNum type="arabicPeriod"/>
            </a:pPr>
            <a:r>
              <a:rPr lang="en-GB" dirty="0"/>
              <a:t>S2 opens</a:t>
            </a:r>
          </a:p>
          <a:p>
            <a:pPr marL="1257300" lvl="2" indent="-342900">
              <a:buFont typeface="+mj-lt"/>
              <a:buAutoNum type="arabicPeriod"/>
            </a:pPr>
            <a:r>
              <a:rPr lang="en-GB" dirty="0"/>
              <a:t>Motor is running in star</a:t>
            </a:r>
          </a:p>
          <a:p>
            <a:pPr marL="800100" lvl="1" indent="-342900">
              <a:buFont typeface="+mj-lt"/>
              <a:buAutoNum type="arabicPeriod"/>
            </a:pPr>
            <a:r>
              <a:rPr lang="en-GB" dirty="0"/>
              <a:t>Start button released</a:t>
            </a:r>
          </a:p>
          <a:p>
            <a:pPr marL="1257300" lvl="2" indent="-342900">
              <a:buFont typeface="+mj-lt"/>
              <a:buAutoNum type="arabicPeriod"/>
            </a:pPr>
            <a:r>
              <a:rPr lang="en-GB" dirty="0"/>
              <a:t>Star coil de-energizes</a:t>
            </a:r>
          </a:p>
          <a:p>
            <a:pPr marL="1257300" lvl="2" indent="-342900">
              <a:buFont typeface="+mj-lt"/>
              <a:buAutoNum type="arabicPeriod"/>
            </a:pPr>
            <a:r>
              <a:rPr lang="en-GB" dirty="0"/>
              <a:t>S1 opens but Main coil retained by M1</a:t>
            </a:r>
          </a:p>
          <a:p>
            <a:pPr marL="1257300" lvl="2" indent="-342900">
              <a:buFont typeface="+mj-lt"/>
              <a:buAutoNum type="arabicPeriod"/>
            </a:pPr>
            <a:r>
              <a:rPr lang="en-GB" dirty="0"/>
              <a:t>S2 closes</a:t>
            </a:r>
          </a:p>
          <a:p>
            <a:pPr marL="1257300" lvl="2" indent="-342900">
              <a:buFont typeface="+mj-lt"/>
              <a:buAutoNum type="arabicPeriod"/>
            </a:pPr>
            <a:r>
              <a:rPr lang="en-GB" dirty="0"/>
              <a:t>Delta coil energizes</a:t>
            </a:r>
          </a:p>
          <a:p>
            <a:pPr marL="1257300" lvl="2" indent="-342900">
              <a:buFont typeface="+mj-lt"/>
              <a:buAutoNum type="arabicPeriod"/>
            </a:pPr>
            <a:r>
              <a:rPr lang="en-GB" dirty="0"/>
              <a:t>D1 opens to prevent Star coil form energizing (interlock)</a:t>
            </a:r>
          </a:p>
          <a:p>
            <a:pPr marL="1257300" lvl="2" indent="-342900">
              <a:buFont typeface="+mj-lt"/>
              <a:buAutoNum type="arabicPeriod"/>
            </a:pPr>
            <a:r>
              <a:rPr lang="en-GB" dirty="0"/>
              <a:t>Motor running in delta</a:t>
            </a:r>
          </a:p>
          <a:p>
            <a:pPr marL="800100" lvl="1" indent="-342900">
              <a:buFont typeface="+mj-lt"/>
              <a:buAutoNum type="arabicPeriod"/>
            </a:pPr>
            <a:r>
              <a:rPr lang="en-GB" dirty="0"/>
              <a:t>Stop button pressed</a:t>
            </a:r>
          </a:p>
          <a:p>
            <a:pPr marL="1257300" lvl="2" indent="-342900">
              <a:buFont typeface="+mj-lt"/>
              <a:buAutoNum type="arabicPeriod"/>
            </a:pPr>
            <a:r>
              <a:rPr lang="en-GB" dirty="0"/>
              <a:t>Mail and Delta coils de-energize</a:t>
            </a:r>
          </a:p>
          <a:p>
            <a:pPr marL="1257300" lvl="2" indent="-342900">
              <a:buFont typeface="+mj-lt"/>
              <a:buAutoNum type="arabicPeriod"/>
            </a:pPr>
            <a:r>
              <a:rPr lang="en-GB" dirty="0"/>
              <a:t>M1 opens</a:t>
            </a:r>
          </a:p>
          <a:p>
            <a:pPr marL="1257300" lvl="2" indent="-342900">
              <a:buFont typeface="+mj-lt"/>
              <a:buAutoNum type="arabicPeriod"/>
            </a:pPr>
            <a:r>
              <a:rPr lang="en-GB" dirty="0"/>
              <a:t>D1 closes</a:t>
            </a:r>
          </a:p>
          <a:p>
            <a:pPr marL="342900" indent="-342900">
              <a:buFont typeface="+mj-lt"/>
              <a:buAutoNum type="arabicPeriod"/>
            </a:pPr>
            <a:r>
              <a:rPr lang="en-GB" dirty="0"/>
              <a:t>Show how the control circuit is wired in reality.</a:t>
            </a:r>
          </a:p>
        </p:txBody>
      </p:sp>
      <p:pic>
        <p:nvPicPr>
          <p:cNvPr id="5" name="Picture 4">
            <a:extLst>
              <a:ext uri="{FF2B5EF4-FFF2-40B4-BE49-F238E27FC236}">
                <a16:creationId xmlns:a16="http://schemas.microsoft.com/office/drawing/2014/main" id="{BD24B2CE-6765-E743-B5E3-2B15C1FC85FA}"/>
              </a:ext>
            </a:extLst>
          </p:cNvPr>
          <p:cNvPicPr>
            <a:picLocks noChangeAspect="1"/>
          </p:cNvPicPr>
          <p:nvPr/>
        </p:nvPicPr>
        <p:blipFill>
          <a:blip r:embed="rId4"/>
          <a:stretch>
            <a:fillRect/>
          </a:stretch>
        </p:blipFill>
        <p:spPr>
          <a:xfrm>
            <a:off x="7327553" y="2587247"/>
            <a:ext cx="4415731" cy="7689019"/>
          </a:xfrm>
          <a:prstGeom prst="rect">
            <a:avLst/>
          </a:prstGeom>
        </p:spPr>
      </p:pic>
    </p:spTree>
    <p:custDataLst>
      <p:tags r:id="rId1"/>
    </p:custDataLst>
    <p:extLst>
      <p:ext uri="{BB962C8B-B14F-4D97-AF65-F5344CB8AC3E}">
        <p14:creationId xmlns:p14="http://schemas.microsoft.com/office/powerpoint/2010/main" val="2896182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Img21</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646331"/>
          </a:xfrm>
          <a:prstGeom prst="rect">
            <a:avLst/>
          </a:prstGeom>
          <a:noFill/>
        </p:spPr>
        <p:txBody>
          <a:bodyPr wrap="square" rtlCol="0">
            <a:spAutoFit/>
          </a:bodyPr>
          <a:lstStyle/>
          <a:p>
            <a:r>
              <a:rPr lang="en-US" dirty="0"/>
              <a:t>Recreate the diagram in the same way as all other diagrams in this topic have been drawn i.e. use all the same symbols.</a:t>
            </a:r>
            <a:endParaRPr lang="en-GB" dirty="0"/>
          </a:p>
        </p:txBody>
      </p:sp>
      <p:pic>
        <p:nvPicPr>
          <p:cNvPr id="4" name="Picture 3">
            <a:extLst>
              <a:ext uri="{FF2B5EF4-FFF2-40B4-BE49-F238E27FC236}">
                <a16:creationId xmlns:a16="http://schemas.microsoft.com/office/drawing/2014/main" id="{1FEAB340-D3DF-BC43-B15C-E0D8EE8CA254}"/>
              </a:ext>
            </a:extLst>
          </p:cNvPr>
          <p:cNvPicPr>
            <a:picLocks noChangeAspect="1"/>
          </p:cNvPicPr>
          <p:nvPr/>
        </p:nvPicPr>
        <p:blipFill>
          <a:blip r:embed="rId4"/>
          <a:stretch>
            <a:fillRect/>
          </a:stretch>
        </p:blipFill>
        <p:spPr>
          <a:xfrm>
            <a:off x="5119688" y="2000651"/>
            <a:ext cx="4415731" cy="7689019"/>
          </a:xfrm>
          <a:prstGeom prst="rect">
            <a:avLst/>
          </a:prstGeom>
        </p:spPr>
      </p:pic>
    </p:spTree>
    <p:custDataLst>
      <p:tags r:id="rId1"/>
    </p:custDataLst>
    <p:extLst>
      <p:ext uri="{BB962C8B-B14F-4D97-AF65-F5344CB8AC3E}">
        <p14:creationId xmlns:p14="http://schemas.microsoft.com/office/powerpoint/2010/main" val="3089480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Scissors">
            <a:extLst>
              <a:ext uri="{FF2B5EF4-FFF2-40B4-BE49-F238E27FC236}">
                <a16:creationId xmlns:a16="http://schemas.microsoft.com/office/drawing/2014/main" id="{A8B4F528-81FC-F743-B8B3-3BC7D32D9D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6867" y="278337"/>
            <a:ext cx="914400" cy="914400"/>
          </a:xfrm>
          <a:prstGeom prst="rect">
            <a:avLst/>
          </a:prstGeom>
        </p:spPr>
      </p:pic>
    </p:spTree>
    <p:custDataLst>
      <p:tags r:id="rId1"/>
    </p:custDataLst>
    <p:extLst>
      <p:ext uri="{BB962C8B-B14F-4D97-AF65-F5344CB8AC3E}">
        <p14:creationId xmlns:p14="http://schemas.microsoft.com/office/powerpoint/2010/main" val="3089102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(2 of 3)</a:t>
            </a:r>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830997"/>
          </a:xfrm>
          <a:prstGeom prst="rect">
            <a:avLst/>
          </a:prstGeom>
          <a:noFill/>
        </p:spPr>
        <p:txBody>
          <a:bodyPr wrap="square" rtlCol="0">
            <a:spAutoFit/>
          </a:bodyPr>
          <a:lstStyle/>
          <a:p>
            <a:r>
              <a:rPr lang="en-GB" sz="2400" dirty="0"/>
              <a:t>Wire up the semi-automatic SD starter as per the diagram</a:t>
            </a:r>
          </a:p>
        </p:txBody>
      </p:sp>
      <p:sp>
        <p:nvSpPr>
          <p:cNvPr id="106" name="Rectangle 105">
            <a:extLst>
              <a:ext uri="{FF2B5EF4-FFF2-40B4-BE49-F238E27FC236}">
                <a16:creationId xmlns:a16="http://schemas.microsoft.com/office/drawing/2014/main" id="{902ADA08-1D63-FA43-B054-CDFF92E79F6F}"/>
              </a:ext>
            </a:extLst>
          </p:cNvPr>
          <p:cNvSpPr/>
          <p:nvPr/>
        </p:nvSpPr>
        <p:spPr>
          <a:xfrm>
            <a:off x="8449100" y="3920558"/>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See diagram</a:t>
            </a:r>
          </a:p>
        </p:txBody>
      </p:sp>
      <p:grpSp>
        <p:nvGrpSpPr>
          <p:cNvPr id="128" name="Group 127">
            <a:extLst>
              <a:ext uri="{FF2B5EF4-FFF2-40B4-BE49-F238E27FC236}">
                <a16:creationId xmlns:a16="http://schemas.microsoft.com/office/drawing/2014/main" id="{B611E51F-F244-5C49-9DBB-E6F8CF446351}"/>
              </a:ext>
            </a:extLst>
          </p:cNvPr>
          <p:cNvGrpSpPr/>
          <p:nvPr/>
        </p:nvGrpSpPr>
        <p:grpSpPr>
          <a:xfrm>
            <a:off x="166454" y="4002505"/>
            <a:ext cx="2088159" cy="982466"/>
            <a:chOff x="3340608" y="2401831"/>
            <a:chExt cx="2088159" cy="982466"/>
          </a:xfrm>
        </p:grpSpPr>
        <p:sp>
          <p:nvSpPr>
            <p:cNvPr id="132" name="Rectangle 131">
              <a:extLst>
                <a:ext uri="{FF2B5EF4-FFF2-40B4-BE49-F238E27FC236}">
                  <a16:creationId xmlns:a16="http://schemas.microsoft.com/office/drawing/2014/main" id="{663881F1-442C-024F-892B-BA84362F9CF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892FBAA5-EAD8-3047-91FD-0EDB9399C2A0}"/>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ContactorM</a:t>
              </a:r>
              <a:endParaRPr lang="en-GB" dirty="0"/>
            </a:p>
          </p:txBody>
        </p:sp>
        <p:sp>
          <p:nvSpPr>
            <p:cNvPr id="134" name="Oval 133">
              <a:extLst>
                <a:ext uri="{FF2B5EF4-FFF2-40B4-BE49-F238E27FC236}">
                  <a16:creationId xmlns:a16="http://schemas.microsoft.com/office/drawing/2014/main" id="{8BA688BD-B0B9-F64D-9349-35B1BD38978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E32311B1-30DB-0D47-87BE-64644048A9B3}"/>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F3F4849D-F565-5949-91B5-2CF391F53274}"/>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A44F9DA6-CAD5-714E-9752-A1DA4DC9976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5BA5C3B7-EE6F-D346-92DE-319D395D59C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513364F5-4155-9B44-B451-57FCCC35D23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F794B30-F8EA-1049-A92A-8353E96B2C1F}"/>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1DE3D603-4F1E-5E4B-AFCD-EABD903090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6A143CCB-ED53-EB48-BF72-C37B1AA71B0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98B955D5-A783-5E48-A807-92F498C3861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78812C60-53F2-F140-8049-3149C71C635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F6C35114-E165-334C-A9BD-71FD066DA10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D1CC6758-350C-9848-BDA5-A011B9B3DA57}"/>
              </a:ext>
            </a:extLst>
          </p:cNvPr>
          <p:cNvGrpSpPr/>
          <p:nvPr/>
        </p:nvGrpSpPr>
        <p:grpSpPr>
          <a:xfrm>
            <a:off x="235327" y="1547811"/>
            <a:ext cx="2055200" cy="900842"/>
            <a:chOff x="1902331" y="2858863"/>
            <a:chExt cx="2055200" cy="900842"/>
          </a:xfrm>
        </p:grpSpPr>
        <p:grpSp>
          <p:nvGrpSpPr>
            <p:cNvPr id="185" name="Group 184">
              <a:extLst>
                <a:ext uri="{FF2B5EF4-FFF2-40B4-BE49-F238E27FC236}">
                  <a16:creationId xmlns:a16="http://schemas.microsoft.com/office/drawing/2014/main" id="{E4381A11-581D-F041-A16B-9772C1037422}"/>
                </a:ext>
              </a:extLst>
            </p:cNvPr>
            <p:cNvGrpSpPr/>
            <p:nvPr/>
          </p:nvGrpSpPr>
          <p:grpSpPr>
            <a:xfrm>
              <a:off x="1902331" y="2858863"/>
              <a:ext cx="1365556" cy="900842"/>
              <a:chOff x="4578102" y="1592294"/>
              <a:chExt cx="1365556" cy="900842"/>
            </a:xfrm>
          </p:grpSpPr>
          <p:sp>
            <p:nvSpPr>
              <p:cNvPr id="191" name="Rectangle 190">
                <a:extLst>
                  <a:ext uri="{FF2B5EF4-FFF2-40B4-BE49-F238E27FC236}">
                    <a16:creationId xmlns:a16="http://schemas.microsoft.com/office/drawing/2014/main" id="{C7EB8043-1261-034D-BCEF-E3760016031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92" name="Oval 191">
                <a:extLst>
                  <a:ext uri="{FF2B5EF4-FFF2-40B4-BE49-F238E27FC236}">
                    <a16:creationId xmlns:a16="http://schemas.microsoft.com/office/drawing/2014/main" id="{7B9BCE00-987B-EF4F-BA5D-C0C308AFBF2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3" name="Oval 192">
                <a:extLst>
                  <a:ext uri="{FF2B5EF4-FFF2-40B4-BE49-F238E27FC236}">
                    <a16:creationId xmlns:a16="http://schemas.microsoft.com/office/drawing/2014/main" id="{B1A4C9B6-65E7-2A42-A992-9FB4A6A4DB7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40000036-D2C0-F641-A46E-471C37ECCF6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95" name="Oval 194">
                <a:extLst>
                  <a:ext uri="{FF2B5EF4-FFF2-40B4-BE49-F238E27FC236}">
                    <a16:creationId xmlns:a16="http://schemas.microsoft.com/office/drawing/2014/main" id="{6A97DD7A-5027-5C4B-8CDF-9C54C23BE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97737C0C-CAD5-FB46-9DAD-653FA2F70EE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0B8020C5-900D-1F43-8102-A807445072BB}"/>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86" name="Rectangle 185">
              <a:extLst>
                <a:ext uri="{FF2B5EF4-FFF2-40B4-BE49-F238E27FC236}">
                  <a16:creationId xmlns:a16="http://schemas.microsoft.com/office/drawing/2014/main" id="{D141A966-12CE-684B-AC8C-6D6AA06B2F1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734D5D1-6EBA-A946-8AEA-4A8B61B23A54}"/>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DEDEFA47-C5EE-EE4F-9ECB-BB6638794444}"/>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B116C10D-BE3C-944B-ACEC-953BABD9BC0A}"/>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8BAAF2E3-FA37-394A-9301-4E09B3E53F5C}"/>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26770C0A-19D0-6B48-B83B-0547739C758C}"/>
              </a:ext>
            </a:extLst>
          </p:cNvPr>
          <p:cNvGrpSpPr/>
          <p:nvPr/>
        </p:nvGrpSpPr>
        <p:grpSpPr>
          <a:xfrm>
            <a:off x="178000" y="2746719"/>
            <a:ext cx="2088159" cy="982466"/>
            <a:chOff x="3340608" y="2401831"/>
            <a:chExt cx="2088159" cy="982466"/>
          </a:xfrm>
        </p:grpSpPr>
        <p:sp>
          <p:nvSpPr>
            <p:cNvPr id="211" name="Rectangle 210">
              <a:extLst>
                <a:ext uri="{FF2B5EF4-FFF2-40B4-BE49-F238E27FC236}">
                  <a16:creationId xmlns:a16="http://schemas.microsoft.com/office/drawing/2014/main" id="{0A9B8723-28B7-AB4C-86CB-CE2A69264CA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8DDC357F-7CE7-AC43-A31A-B0A03D084F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ContactorD</a:t>
              </a:r>
              <a:endParaRPr lang="en-GB" dirty="0"/>
            </a:p>
          </p:txBody>
        </p:sp>
        <p:sp>
          <p:nvSpPr>
            <p:cNvPr id="213" name="Oval 212">
              <a:extLst>
                <a:ext uri="{FF2B5EF4-FFF2-40B4-BE49-F238E27FC236}">
                  <a16:creationId xmlns:a16="http://schemas.microsoft.com/office/drawing/2014/main" id="{57B57447-E95C-A948-988A-CA6FA49B34A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E2A6D535-8146-8E47-B147-6BCB6B22225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331C55B-97EB-2F45-B9CD-1A0D9339A2B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9B63DB7-DC7B-3E43-9C39-8C103BC1F38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D15BE26-C858-CB46-A185-164A31CF9682}"/>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14D49494-C349-5644-A4FE-3A1763C2B04A}"/>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19" name="Oval 218">
              <a:extLst>
                <a:ext uri="{FF2B5EF4-FFF2-40B4-BE49-F238E27FC236}">
                  <a16:creationId xmlns:a16="http://schemas.microsoft.com/office/drawing/2014/main" id="{573AF675-C3C3-D746-8D33-086FB5CF2A2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0" name="Oval 219">
              <a:extLst>
                <a:ext uri="{FF2B5EF4-FFF2-40B4-BE49-F238E27FC236}">
                  <a16:creationId xmlns:a16="http://schemas.microsoft.com/office/drawing/2014/main" id="{E9A5F6C5-DDC2-B544-8147-95CCE2DC10A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1" name="Oval 220">
              <a:extLst>
                <a:ext uri="{FF2B5EF4-FFF2-40B4-BE49-F238E27FC236}">
                  <a16:creationId xmlns:a16="http://schemas.microsoft.com/office/drawing/2014/main" id="{8B9507B1-8323-634A-A47E-53397683689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54B68034-CCC8-D944-8B67-3B11F516D51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EA66FBF9-723E-4F4A-BD8C-94E0FD11385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0CCA8B52-0C29-4541-9857-61D71E94C33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5" name="Group 224">
            <a:extLst>
              <a:ext uri="{FF2B5EF4-FFF2-40B4-BE49-F238E27FC236}">
                <a16:creationId xmlns:a16="http://schemas.microsoft.com/office/drawing/2014/main" id="{A0D9FFF7-2E22-BD43-807B-381A0A67A289}"/>
              </a:ext>
            </a:extLst>
          </p:cNvPr>
          <p:cNvGrpSpPr/>
          <p:nvPr/>
        </p:nvGrpSpPr>
        <p:grpSpPr>
          <a:xfrm>
            <a:off x="2514056" y="3893660"/>
            <a:ext cx="2088159" cy="982466"/>
            <a:chOff x="3340608" y="2401831"/>
            <a:chExt cx="2088159" cy="982466"/>
          </a:xfrm>
        </p:grpSpPr>
        <p:sp>
          <p:nvSpPr>
            <p:cNvPr id="226" name="Rectangle 225">
              <a:extLst>
                <a:ext uri="{FF2B5EF4-FFF2-40B4-BE49-F238E27FC236}">
                  <a16:creationId xmlns:a16="http://schemas.microsoft.com/office/drawing/2014/main" id="{2B2CE74C-FDFC-6840-A4A8-AD13E152EA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9820B74-858E-FF4D-98DA-4F47457F87C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ContactorS</a:t>
              </a:r>
              <a:endParaRPr lang="en-GB" dirty="0"/>
            </a:p>
          </p:txBody>
        </p:sp>
        <p:sp>
          <p:nvSpPr>
            <p:cNvPr id="228" name="Oval 227">
              <a:extLst>
                <a:ext uri="{FF2B5EF4-FFF2-40B4-BE49-F238E27FC236}">
                  <a16:creationId xmlns:a16="http://schemas.microsoft.com/office/drawing/2014/main" id="{029F532D-FDCA-8842-88C1-C4D1E4EA15F9}"/>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29" name="Oval 228">
              <a:extLst>
                <a:ext uri="{FF2B5EF4-FFF2-40B4-BE49-F238E27FC236}">
                  <a16:creationId xmlns:a16="http://schemas.microsoft.com/office/drawing/2014/main" id="{9F1C81CA-C60A-0B46-8D65-E83D074C3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30" name="Oval 229">
              <a:extLst>
                <a:ext uri="{FF2B5EF4-FFF2-40B4-BE49-F238E27FC236}">
                  <a16:creationId xmlns:a16="http://schemas.microsoft.com/office/drawing/2014/main" id="{B064F58A-BA9B-A24C-B684-76DF5640A21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1" name="Oval 230">
              <a:extLst>
                <a:ext uri="{FF2B5EF4-FFF2-40B4-BE49-F238E27FC236}">
                  <a16:creationId xmlns:a16="http://schemas.microsoft.com/office/drawing/2014/main" id="{6C29D41B-271A-E847-951F-546E8B266A8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16BDA5BF-798B-B349-9001-34D1EF16F56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621C49A7-ABCB-654E-A4CD-52C9C16BAB47}"/>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2043442E-896F-0F42-AEA1-14DCEBB6B3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B57E4C36-FFE4-ED4B-B2B2-4F8AC5E8BB8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639F23AF-4C2B-EB4D-9B8F-C9236DAD744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7" name="Oval 236">
              <a:extLst>
                <a:ext uri="{FF2B5EF4-FFF2-40B4-BE49-F238E27FC236}">
                  <a16:creationId xmlns:a16="http://schemas.microsoft.com/office/drawing/2014/main" id="{D8D771E9-8C81-7749-B955-925060D836B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8" name="Oval 237">
              <a:extLst>
                <a:ext uri="{FF2B5EF4-FFF2-40B4-BE49-F238E27FC236}">
                  <a16:creationId xmlns:a16="http://schemas.microsoft.com/office/drawing/2014/main" id="{325374BE-FE42-7345-AB46-964237229D0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9" name="Oval 238">
              <a:extLst>
                <a:ext uri="{FF2B5EF4-FFF2-40B4-BE49-F238E27FC236}">
                  <a16:creationId xmlns:a16="http://schemas.microsoft.com/office/drawing/2014/main" id="{FA1842CD-5816-AF47-968F-6A745D7FEF4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7" name="Group 106">
            <a:extLst>
              <a:ext uri="{FF2B5EF4-FFF2-40B4-BE49-F238E27FC236}">
                <a16:creationId xmlns:a16="http://schemas.microsoft.com/office/drawing/2014/main" id="{F841FFAC-8712-5345-A00B-60D06610F341}"/>
              </a:ext>
            </a:extLst>
          </p:cNvPr>
          <p:cNvGrpSpPr/>
          <p:nvPr/>
        </p:nvGrpSpPr>
        <p:grpSpPr>
          <a:xfrm>
            <a:off x="2461722" y="1443891"/>
            <a:ext cx="642893" cy="893876"/>
            <a:chOff x="4578102" y="1592294"/>
            <a:chExt cx="642893" cy="893876"/>
          </a:xfrm>
        </p:grpSpPr>
        <p:sp>
          <p:nvSpPr>
            <p:cNvPr id="108" name="Rectangle 107">
              <a:extLst>
                <a:ext uri="{FF2B5EF4-FFF2-40B4-BE49-F238E27FC236}">
                  <a16:creationId xmlns:a16="http://schemas.microsoft.com/office/drawing/2014/main" id="{8E4609DF-0E72-9148-97F5-EA1C0229EBE7}"/>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09" name="Oval 108">
              <a:extLst>
                <a:ext uri="{FF2B5EF4-FFF2-40B4-BE49-F238E27FC236}">
                  <a16:creationId xmlns:a16="http://schemas.microsoft.com/office/drawing/2014/main" id="{92A39A9E-CED7-0A4B-8EB5-6774E9216C7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AA4EDFDF-4346-F74C-BDBB-3D0FB2A36A0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1" name="Group 110">
            <a:extLst>
              <a:ext uri="{FF2B5EF4-FFF2-40B4-BE49-F238E27FC236}">
                <a16:creationId xmlns:a16="http://schemas.microsoft.com/office/drawing/2014/main" id="{972F16C7-57D7-264D-BF32-9AB81A95C288}"/>
              </a:ext>
            </a:extLst>
          </p:cNvPr>
          <p:cNvGrpSpPr/>
          <p:nvPr/>
        </p:nvGrpSpPr>
        <p:grpSpPr>
          <a:xfrm>
            <a:off x="3209732" y="1430773"/>
            <a:ext cx="642893" cy="893876"/>
            <a:chOff x="4578102" y="1592294"/>
            <a:chExt cx="642893" cy="893876"/>
          </a:xfrm>
        </p:grpSpPr>
        <p:sp>
          <p:nvSpPr>
            <p:cNvPr id="112" name="Rectangle 111">
              <a:extLst>
                <a:ext uri="{FF2B5EF4-FFF2-40B4-BE49-F238E27FC236}">
                  <a16:creationId xmlns:a16="http://schemas.microsoft.com/office/drawing/2014/main" id="{37A4E360-C80A-7F45-BD13-66F1C014224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13" name="Oval 112">
              <a:extLst>
                <a:ext uri="{FF2B5EF4-FFF2-40B4-BE49-F238E27FC236}">
                  <a16:creationId xmlns:a16="http://schemas.microsoft.com/office/drawing/2014/main" id="{7E936577-4A66-B04D-B1BB-69A8EC322D5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5138CE6A-31EF-BA40-A262-4DC4D277477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5" name="Group 114">
            <a:extLst>
              <a:ext uri="{FF2B5EF4-FFF2-40B4-BE49-F238E27FC236}">
                <a16:creationId xmlns:a16="http://schemas.microsoft.com/office/drawing/2014/main" id="{66A400F4-BCF7-F14D-AB9F-E685DC7B4971}"/>
              </a:ext>
            </a:extLst>
          </p:cNvPr>
          <p:cNvGrpSpPr/>
          <p:nvPr/>
        </p:nvGrpSpPr>
        <p:grpSpPr>
          <a:xfrm>
            <a:off x="4812733" y="1430773"/>
            <a:ext cx="743919" cy="780591"/>
            <a:chOff x="2112154" y="2400534"/>
            <a:chExt cx="743919" cy="780591"/>
          </a:xfrm>
        </p:grpSpPr>
        <p:sp>
          <p:nvSpPr>
            <p:cNvPr id="116" name="Oval 115">
              <a:extLst>
                <a:ext uri="{FF2B5EF4-FFF2-40B4-BE49-F238E27FC236}">
                  <a16:creationId xmlns:a16="http://schemas.microsoft.com/office/drawing/2014/main" id="{2BC23EE9-D3E4-8C42-816D-48DA61CA804E}"/>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117" name="Oval 116">
              <a:extLst>
                <a:ext uri="{FF2B5EF4-FFF2-40B4-BE49-F238E27FC236}">
                  <a16:creationId xmlns:a16="http://schemas.microsoft.com/office/drawing/2014/main" id="{8CD3D11A-4A84-404F-BF06-F89640449EE9}"/>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17331102-2CAE-2A42-97E9-AE7211E481DC}"/>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89F86F05-F7BF-E340-A089-C5A78854965A}"/>
              </a:ext>
            </a:extLst>
          </p:cNvPr>
          <p:cNvGrpSpPr/>
          <p:nvPr/>
        </p:nvGrpSpPr>
        <p:grpSpPr>
          <a:xfrm>
            <a:off x="3946690" y="1420484"/>
            <a:ext cx="743919" cy="826525"/>
            <a:chOff x="2112155" y="3360948"/>
            <a:chExt cx="743919" cy="826525"/>
          </a:xfrm>
        </p:grpSpPr>
        <p:sp>
          <p:nvSpPr>
            <p:cNvPr id="120" name="Oval 119">
              <a:extLst>
                <a:ext uri="{FF2B5EF4-FFF2-40B4-BE49-F238E27FC236}">
                  <a16:creationId xmlns:a16="http://schemas.microsoft.com/office/drawing/2014/main" id="{FDD77693-E0B8-464F-98C1-91DC7C01AAED}"/>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p>
          </p:txBody>
        </p:sp>
        <p:sp>
          <p:nvSpPr>
            <p:cNvPr id="121" name="Oval 120">
              <a:extLst>
                <a:ext uri="{FF2B5EF4-FFF2-40B4-BE49-F238E27FC236}">
                  <a16:creationId xmlns:a16="http://schemas.microsoft.com/office/drawing/2014/main" id="{7B040564-7142-8643-BC22-33EC13BDF29B}"/>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B7427260-B1DB-4B41-B71F-0796705CB01E}"/>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pic>
        <p:nvPicPr>
          <p:cNvPr id="96" name="Graphic 95" descr="Scissors">
            <a:extLst>
              <a:ext uri="{FF2B5EF4-FFF2-40B4-BE49-F238E27FC236}">
                <a16:creationId xmlns:a16="http://schemas.microsoft.com/office/drawing/2014/main" id="{BB2FD9DA-BCC1-634E-AACE-3B7BD806C0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spTree>
    <p:custDataLst>
      <p:tags r:id="rId1"/>
    </p:custDataLst>
    <p:extLst>
      <p:ext uri="{BB962C8B-B14F-4D97-AF65-F5344CB8AC3E}">
        <p14:creationId xmlns:p14="http://schemas.microsoft.com/office/powerpoint/2010/main" val="3398584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(2 of 3)</a:t>
            </a:r>
          </a:p>
        </p:txBody>
      </p:sp>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E65FDF6A-EED4-694E-851B-186B32948D03}"/>
              </a:ext>
            </a:extLst>
          </p:cNvPr>
          <p:cNvSpPr txBox="1"/>
          <p:nvPr/>
        </p:nvSpPr>
        <p:spPr>
          <a:xfrm>
            <a:off x="41361" y="4446"/>
            <a:ext cx="3986848" cy="830997"/>
          </a:xfrm>
          <a:prstGeom prst="rect">
            <a:avLst/>
          </a:prstGeom>
          <a:noFill/>
        </p:spPr>
        <p:txBody>
          <a:bodyPr wrap="square" rtlCol="0">
            <a:spAutoFit/>
          </a:bodyPr>
          <a:lstStyle/>
          <a:p>
            <a:r>
              <a:rPr lang="en-GB" sz="2400" dirty="0"/>
              <a:t>Wire up the semi-automatic SD starter as per the diagram</a:t>
            </a:r>
          </a:p>
        </p:txBody>
      </p:sp>
      <p:sp>
        <p:nvSpPr>
          <p:cNvPr id="106" name="Rectangle 105">
            <a:extLst>
              <a:ext uri="{FF2B5EF4-FFF2-40B4-BE49-F238E27FC236}">
                <a16:creationId xmlns:a16="http://schemas.microsoft.com/office/drawing/2014/main" id="{902ADA08-1D63-FA43-B054-CDFF92E79F6F}"/>
              </a:ext>
            </a:extLst>
          </p:cNvPr>
          <p:cNvSpPr/>
          <p:nvPr/>
        </p:nvSpPr>
        <p:spPr>
          <a:xfrm>
            <a:off x="8449100" y="3920558"/>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See diagram</a:t>
            </a:r>
          </a:p>
        </p:txBody>
      </p:sp>
      <p:grpSp>
        <p:nvGrpSpPr>
          <p:cNvPr id="128" name="Group 127">
            <a:extLst>
              <a:ext uri="{FF2B5EF4-FFF2-40B4-BE49-F238E27FC236}">
                <a16:creationId xmlns:a16="http://schemas.microsoft.com/office/drawing/2014/main" id="{B611E51F-F244-5C49-9DBB-E6F8CF446351}"/>
              </a:ext>
            </a:extLst>
          </p:cNvPr>
          <p:cNvGrpSpPr/>
          <p:nvPr/>
        </p:nvGrpSpPr>
        <p:grpSpPr>
          <a:xfrm>
            <a:off x="229379" y="2593362"/>
            <a:ext cx="2088159" cy="982466"/>
            <a:chOff x="3340608" y="2401831"/>
            <a:chExt cx="2088159" cy="982466"/>
          </a:xfrm>
        </p:grpSpPr>
        <p:sp>
          <p:nvSpPr>
            <p:cNvPr id="132" name="Rectangle 131">
              <a:extLst>
                <a:ext uri="{FF2B5EF4-FFF2-40B4-BE49-F238E27FC236}">
                  <a16:creationId xmlns:a16="http://schemas.microsoft.com/office/drawing/2014/main" id="{663881F1-442C-024F-892B-BA84362F9CF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892FBAA5-EAD8-3047-91FD-0EDB9399C2A0}"/>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ContactorM</a:t>
              </a:r>
              <a:endParaRPr lang="en-GB" dirty="0"/>
            </a:p>
          </p:txBody>
        </p:sp>
        <p:sp>
          <p:nvSpPr>
            <p:cNvPr id="134" name="Oval 133">
              <a:extLst>
                <a:ext uri="{FF2B5EF4-FFF2-40B4-BE49-F238E27FC236}">
                  <a16:creationId xmlns:a16="http://schemas.microsoft.com/office/drawing/2014/main" id="{8BA688BD-B0B9-F64D-9349-35B1BD38978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E32311B1-30DB-0D47-87BE-64644048A9B3}"/>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F3F4849D-F565-5949-91B5-2CF391F53274}"/>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A44F9DA6-CAD5-714E-9752-A1DA4DC9976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5BA5C3B7-EE6F-D346-92DE-319D395D59C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513364F5-4155-9B44-B451-57FCCC35D23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F794B30-F8EA-1049-A92A-8353E96B2C1F}"/>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1DE3D603-4F1E-5E4B-AFCD-EABD903090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6A143CCB-ED53-EB48-BF72-C37B1AA71B0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98B955D5-A783-5E48-A807-92F498C3861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78812C60-53F2-F140-8049-3149C71C635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F6C35114-E165-334C-A9BD-71FD066DA10B}"/>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D1CC6758-350C-9848-BDA5-A011B9B3DA57}"/>
              </a:ext>
            </a:extLst>
          </p:cNvPr>
          <p:cNvGrpSpPr/>
          <p:nvPr/>
        </p:nvGrpSpPr>
        <p:grpSpPr>
          <a:xfrm>
            <a:off x="1007185" y="1083401"/>
            <a:ext cx="2055200" cy="900842"/>
            <a:chOff x="1902331" y="2858863"/>
            <a:chExt cx="2055200" cy="900842"/>
          </a:xfrm>
        </p:grpSpPr>
        <p:grpSp>
          <p:nvGrpSpPr>
            <p:cNvPr id="185" name="Group 184">
              <a:extLst>
                <a:ext uri="{FF2B5EF4-FFF2-40B4-BE49-F238E27FC236}">
                  <a16:creationId xmlns:a16="http://schemas.microsoft.com/office/drawing/2014/main" id="{E4381A11-581D-F041-A16B-9772C1037422}"/>
                </a:ext>
              </a:extLst>
            </p:cNvPr>
            <p:cNvGrpSpPr/>
            <p:nvPr/>
          </p:nvGrpSpPr>
          <p:grpSpPr>
            <a:xfrm>
              <a:off x="1902331" y="2858863"/>
              <a:ext cx="1365556" cy="900842"/>
              <a:chOff x="4578102" y="1592294"/>
              <a:chExt cx="1365556" cy="900842"/>
            </a:xfrm>
          </p:grpSpPr>
          <p:sp>
            <p:nvSpPr>
              <p:cNvPr id="191" name="Rectangle 190">
                <a:extLst>
                  <a:ext uri="{FF2B5EF4-FFF2-40B4-BE49-F238E27FC236}">
                    <a16:creationId xmlns:a16="http://schemas.microsoft.com/office/drawing/2014/main" id="{C7EB8043-1261-034D-BCEF-E3760016031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92" name="Oval 191">
                <a:extLst>
                  <a:ext uri="{FF2B5EF4-FFF2-40B4-BE49-F238E27FC236}">
                    <a16:creationId xmlns:a16="http://schemas.microsoft.com/office/drawing/2014/main" id="{7B9BCE00-987B-EF4F-BA5D-C0C308AFBF2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3" name="Oval 192">
                <a:extLst>
                  <a:ext uri="{FF2B5EF4-FFF2-40B4-BE49-F238E27FC236}">
                    <a16:creationId xmlns:a16="http://schemas.microsoft.com/office/drawing/2014/main" id="{B1A4C9B6-65E7-2A42-A992-9FB4A6A4DB7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94" name="Oval 193">
                <a:extLst>
                  <a:ext uri="{FF2B5EF4-FFF2-40B4-BE49-F238E27FC236}">
                    <a16:creationId xmlns:a16="http://schemas.microsoft.com/office/drawing/2014/main" id="{40000036-D2C0-F641-A46E-471C37ECCF6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95" name="Oval 194">
                <a:extLst>
                  <a:ext uri="{FF2B5EF4-FFF2-40B4-BE49-F238E27FC236}">
                    <a16:creationId xmlns:a16="http://schemas.microsoft.com/office/drawing/2014/main" id="{6A97DD7A-5027-5C4B-8CDF-9C54C23BE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97737C0C-CAD5-FB46-9DAD-653FA2F70EE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97" name="Oval 196">
                <a:extLst>
                  <a:ext uri="{FF2B5EF4-FFF2-40B4-BE49-F238E27FC236}">
                    <a16:creationId xmlns:a16="http://schemas.microsoft.com/office/drawing/2014/main" id="{0B8020C5-900D-1F43-8102-A807445072BB}"/>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86" name="Rectangle 185">
              <a:extLst>
                <a:ext uri="{FF2B5EF4-FFF2-40B4-BE49-F238E27FC236}">
                  <a16:creationId xmlns:a16="http://schemas.microsoft.com/office/drawing/2014/main" id="{D141A966-12CE-684B-AC8C-6D6AA06B2F1A}"/>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5734D5D1-6EBA-A946-8AEA-4A8B61B23A54}"/>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DEDEFA47-C5EE-EE4F-9ECB-BB6638794444}"/>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89" name="Oval 188">
              <a:extLst>
                <a:ext uri="{FF2B5EF4-FFF2-40B4-BE49-F238E27FC236}">
                  <a16:creationId xmlns:a16="http://schemas.microsoft.com/office/drawing/2014/main" id="{B116C10D-BE3C-944B-ACEC-953BABD9BC0A}"/>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90" name="Oval 189">
              <a:extLst>
                <a:ext uri="{FF2B5EF4-FFF2-40B4-BE49-F238E27FC236}">
                  <a16:creationId xmlns:a16="http://schemas.microsoft.com/office/drawing/2014/main" id="{8BAAF2E3-FA37-394A-9301-4E09B3E53F5C}"/>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26770C0A-19D0-6B48-B83B-0547739C758C}"/>
              </a:ext>
            </a:extLst>
          </p:cNvPr>
          <p:cNvGrpSpPr/>
          <p:nvPr/>
        </p:nvGrpSpPr>
        <p:grpSpPr>
          <a:xfrm>
            <a:off x="1285715" y="4239028"/>
            <a:ext cx="2088159" cy="982466"/>
            <a:chOff x="3340608" y="2401831"/>
            <a:chExt cx="2088159" cy="982466"/>
          </a:xfrm>
        </p:grpSpPr>
        <p:sp>
          <p:nvSpPr>
            <p:cNvPr id="211" name="Rectangle 210">
              <a:extLst>
                <a:ext uri="{FF2B5EF4-FFF2-40B4-BE49-F238E27FC236}">
                  <a16:creationId xmlns:a16="http://schemas.microsoft.com/office/drawing/2014/main" id="{0A9B8723-28B7-AB4C-86CB-CE2A69264CA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8DDC357F-7CE7-AC43-A31A-B0A03D084F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ContactorD</a:t>
              </a:r>
              <a:endParaRPr lang="en-GB" dirty="0"/>
            </a:p>
          </p:txBody>
        </p:sp>
        <p:sp>
          <p:nvSpPr>
            <p:cNvPr id="213" name="Oval 212">
              <a:extLst>
                <a:ext uri="{FF2B5EF4-FFF2-40B4-BE49-F238E27FC236}">
                  <a16:creationId xmlns:a16="http://schemas.microsoft.com/office/drawing/2014/main" id="{57B57447-E95C-A948-988A-CA6FA49B34A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E2A6D535-8146-8E47-B147-6BCB6B22225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331C55B-97EB-2F45-B9CD-1A0D9339A2B7}"/>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9B63DB7-DC7B-3E43-9C39-8C103BC1F38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D15BE26-C858-CB46-A185-164A31CF9682}"/>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14D49494-C349-5644-A4FE-3A1763C2B04A}"/>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19" name="Oval 218">
              <a:extLst>
                <a:ext uri="{FF2B5EF4-FFF2-40B4-BE49-F238E27FC236}">
                  <a16:creationId xmlns:a16="http://schemas.microsoft.com/office/drawing/2014/main" id="{573AF675-C3C3-D746-8D33-086FB5CF2A2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0" name="Oval 219">
              <a:extLst>
                <a:ext uri="{FF2B5EF4-FFF2-40B4-BE49-F238E27FC236}">
                  <a16:creationId xmlns:a16="http://schemas.microsoft.com/office/drawing/2014/main" id="{E9A5F6C5-DDC2-B544-8147-95CCE2DC10A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1" name="Oval 220">
              <a:extLst>
                <a:ext uri="{FF2B5EF4-FFF2-40B4-BE49-F238E27FC236}">
                  <a16:creationId xmlns:a16="http://schemas.microsoft.com/office/drawing/2014/main" id="{8B9507B1-8323-634A-A47E-53397683689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2" name="Oval 221">
              <a:extLst>
                <a:ext uri="{FF2B5EF4-FFF2-40B4-BE49-F238E27FC236}">
                  <a16:creationId xmlns:a16="http://schemas.microsoft.com/office/drawing/2014/main" id="{54B68034-CCC8-D944-8B67-3B11F516D51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EA66FBF9-723E-4F4A-BD8C-94E0FD11385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0CCA8B52-0C29-4541-9857-61D71E94C33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5" name="Group 224">
            <a:extLst>
              <a:ext uri="{FF2B5EF4-FFF2-40B4-BE49-F238E27FC236}">
                <a16:creationId xmlns:a16="http://schemas.microsoft.com/office/drawing/2014/main" id="{A0D9FFF7-2E22-BD43-807B-381A0A67A289}"/>
              </a:ext>
            </a:extLst>
          </p:cNvPr>
          <p:cNvGrpSpPr/>
          <p:nvPr/>
        </p:nvGrpSpPr>
        <p:grpSpPr>
          <a:xfrm>
            <a:off x="4633654" y="2803054"/>
            <a:ext cx="2088159" cy="982466"/>
            <a:chOff x="3340608" y="2401831"/>
            <a:chExt cx="2088159" cy="982466"/>
          </a:xfrm>
        </p:grpSpPr>
        <p:sp>
          <p:nvSpPr>
            <p:cNvPr id="226" name="Rectangle 225">
              <a:extLst>
                <a:ext uri="{FF2B5EF4-FFF2-40B4-BE49-F238E27FC236}">
                  <a16:creationId xmlns:a16="http://schemas.microsoft.com/office/drawing/2014/main" id="{2B2CE74C-FDFC-6840-A4A8-AD13E152EA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9820B74-858E-FF4D-98DA-4F47457F87C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ContactorS</a:t>
              </a:r>
              <a:endParaRPr lang="en-GB" dirty="0"/>
            </a:p>
          </p:txBody>
        </p:sp>
        <p:sp>
          <p:nvSpPr>
            <p:cNvPr id="228" name="Oval 227">
              <a:extLst>
                <a:ext uri="{FF2B5EF4-FFF2-40B4-BE49-F238E27FC236}">
                  <a16:creationId xmlns:a16="http://schemas.microsoft.com/office/drawing/2014/main" id="{029F532D-FDCA-8842-88C1-C4D1E4EA15F9}"/>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29" name="Oval 228">
              <a:extLst>
                <a:ext uri="{FF2B5EF4-FFF2-40B4-BE49-F238E27FC236}">
                  <a16:creationId xmlns:a16="http://schemas.microsoft.com/office/drawing/2014/main" id="{9F1C81CA-C60A-0B46-8D65-E83D074C3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30" name="Oval 229">
              <a:extLst>
                <a:ext uri="{FF2B5EF4-FFF2-40B4-BE49-F238E27FC236}">
                  <a16:creationId xmlns:a16="http://schemas.microsoft.com/office/drawing/2014/main" id="{B064F58A-BA9B-A24C-B684-76DF5640A21F}"/>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1" name="Oval 230">
              <a:extLst>
                <a:ext uri="{FF2B5EF4-FFF2-40B4-BE49-F238E27FC236}">
                  <a16:creationId xmlns:a16="http://schemas.microsoft.com/office/drawing/2014/main" id="{6C29D41B-271A-E847-951F-546E8B266A8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16BDA5BF-798B-B349-9001-34D1EF16F56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621C49A7-ABCB-654E-A4CD-52C9C16BAB47}"/>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2043442E-896F-0F42-AEA1-14DCEBB6B3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B57E4C36-FFE4-ED4B-B2B2-4F8AC5E8BB8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639F23AF-4C2B-EB4D-9B8F-C9236DAD744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7" name="Oval 236">
              <a:extLst>
                <a:ext uri="{FF2B5EF4-FFF2-40B4-BE49-F238E27FC236}">
                  <a16:creationId xmlns:a16="http://schemas.microsoft.com/office/drawing/2014/main" id="{D8D771E9-8C81-7749-B955-925060D836B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8" name="Oval 237">
              <a:extLst>
                <a:ext uri="{FF2B5EF4-FFF2-40B4-BE49-F238E27FC236}">
                  <a16:creationId xmlns:a16="http://schemas.microsoft.com/office/drawing/2014/main" id="{325374BE-FE42-7345-AB46-964237229D0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9" name="Oval 238">
              <a:extLst>
                <a:ext uri="{FF2B5EF4-FFF2-40B4-BE49-F238E27FC236}">
                  <a16:creationId xmlns:a16="http://schemas.microsoft.com/office/drawing/2014/main" id="{FA1842CD-5816-AF47-968F-6A745D7FEF4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99" name="Group 98">
            <a:extLst>
              <a:ext uri="{FF2B5EF4-FFF2-40B4-BE49-F238E27FC236}">
                <a16:creationId xmlns:a16="http://schemas.microsoft.com/office/drawing/2014/main" id="{D0FF34BA-ED30-FF47-8E09-4A816CCC812F}"/>
              </a:ext>
            </a:extLst>
          </p:cNvPr>
          <p:cNvGrpSpPr/>
          <p:nvPr/>
        </p:nvGrpSpPr>
        <p:grpSpPr>
          <a:xfrm>
            <a:off x="3061783" y="2371578"/>
            <a:ext cx="743919" cy="826525"/>
            <a:chOff x="2112155" y="3360948"/>
            <a:chExt cx="743919" cy="826525"/>
          </a:xfrm>
        </p:grpSpPr>
        <p:sp>
          <p:nvSpPr>
            <p:cNvPr id="100" name="Oval 99">
              <a:extLst>
                <a:ext uri="{FF2B5EF4-FFF2-40B4-BE49-F238E27FC236}">
                  <a16:creationId xmlns:a16="http://schemas.microsoft.com/office/drawing/2014/main" id="{BB31D0DC-AA3A-7A4C-8FFF-4603FD2F941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p>
          </p:txBody>
        </p:sp>
        <p:sp>
          <p:nvSpPr>
            <p:cNvPr id="103" name="Oval 102">
              <a:extLst>
                <a:ext uri="{FF2B5EF4-FFF2-40B4-BE49-F238E27FC236}">
                  <a16:creationId xmlns:a16="http://schemas.microsoft.com/office/drawing/2014/main" id="{19940412-A7A8-3E4A-A4AA-2C93742116F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F09DFEF8-C007-B949-B7EC-1D204C1B0270}"/>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07" name="Group 106">
            <a:extLst>
              <a:ext uri="{FF2B5EF4-FFF2-40B4-BE49-F238E27FC236}">
                <a16:creationId xmlns:a16="http://schemas.microsoft.com/office/drawing/2014/main" id="{F841FFAC-8712-5345-A00B-60D06610F341}"/>
              </a:ext>
            </a:extLst>
          </p:cNvPr>
          <p:cNvGrpSpPr/>
          <p:nvPr/>
        </p:nvGrpSpPr>
        <p:grpSpPr>
          <a:xfrm>
            <a:off x="4583740" y="892977"/>
            <a:ext cx="642893" cy="893876"/>
            <a:chOff x="4578102" y="1592294"/>
            <a:chExt cx="642893" cy="893876"/>
          </a:xfrm>
        </p:grpSpPr>
        <p:sp>
          <p:nvSpPr>
            <p:cNvPr id="108" name="Rectangle 107">
              <a:extLst>
                <a:ext uri="{FF2B5EF4-FFF2-40B4-BE49-F238E27FC236}">
                  <a16:creationId xmlns:a16="http://schemas.microsoft.com/office/drawing/2014/main" id="{8E4609DF-0E72-9148-97F5-EA1C0229EBE7}"/>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09" name="Oval 108">
              <a:extLst>
                <a:ext uri="{FF2B5EF4-FFF2-40B4-BE49-F238E27FC236}">
                  <a16:creationId xmlns:a16="http://schemas.microsoft.com/office/drawing/2014/main" id="{92A39A9E-CED7-0A4B-8EB5-6774E9216C7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AA4EDFDF-4346-F74C-BDBB-3D0FB2A36A0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1" name="Group 110">
            <a:extLst>
              <a:ext uri="{FF2B5EF4-FFF2-40B4-BE49-F238E27FC236}">
                <a16:creationId xmlns:a16="http://schemas.microsoft.com/office/drawing/2014/main" id="{972F16C7-57D7-264D-BF32-9AB81A95C288}"/>
              </a:ext>
            </a:extLst>
          </p:cNvPr>
          <p:cNvGrpSpPr/>
          <p:nvPr/>
        </p:nvGrpSpPr>
        <p:grpSpPr>
          <a:xfrm>
            <a:off x="7059208" y="1064061"/>
            <a:ext cx="642893" cy="893876"/>
            <a:chOff x="4578102" y="1592294"/>
            <a:chExt cx="642893" cy="893876"/>
          </a:xfrm>
        </p:grpSpPr>
        <p:sp>
          <p:nvSpPr>
            <p:cNvPr id="112" name="Rectangle 111">
              <a:extLst>
                <a:ext uri="{FF2B5EF4-FFF2-40B4-BE49-F238E27FC236}">
                  <a16:creationId xmlns:a16="http://schemas.microsoft.com/office/drawing/2014/main" id="{37A4E360-C80A-7F45-BD13-66F1C014224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13" name="Oval 112">
              <a:extLst>
                <a:ext uri="{FF2B5EF4-FFF2-40B4-BE49-F238E27FC236}">
                  <a16:creationId xmlns:a16="http://schemas.microsoft.com/office/drawing/2014/main" id="{7E936577-4A66-B04D-B1BB-69A8EC322D5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5138CE6A-31EF-BA40-A262-4DC4D277477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5" name="Group 114">
            <a:extLst>
              <a:ext uri="{FF2B5EF4-FFF2-40B4-BE49-F238E27FC236}">
                <a16:creationId xmlns:a16="http://schemas.microsoft.com/office/drawing/2014/main" id="{66A400F4-BCF7-F14D-AB9F-E685DC7B4971}"/>
              </a:ext>
            </a:extLst>
          </p:cNvPr>
          <p:cNvGrpSpPr/>
          <p:nvPr/>
        </p:nvGrpSpPr>
        <p:grpSpPr>
          <a:xfrm>
            <a:off x="3452449" y="1029967"/>
            <a:ext cx="743919" cy="780591"/>
            <a:chOff x="2112154" y="2400534"/>
            <a:chExt cx="743919" cy="780591"/>
          </a:xfrm>
        </p:grpSpPr>
        <p:sp>
          <p:nvSpPr>
            <p:cNvPr id="116" name="Oval 115">
              <a:extLst>
                <a:ext uri="{FF2B5EF4-FFF2-40B4-BE49-F238E27FC236}">
                  <a16:creationId xmlns:a16="http://schemas.microsoft.com/office/drawing/2014/main" id="{2BC23EE9-D3E4-8C42-816D-48DA61CA804E}"/>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117" name="Oval 116">
              <a:extLst>
                <a:ext uri="{FF2B5EF4-FFF2-40B4-BE49-F238E27FC236}">
                  <a16:creationId xmlns:a16="http://schemas.microsoft.com/office/drawing/2014/main" id="{8CD3D11A-4A84-404F-BF06-F89640449EE9}"/>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17331102-2CAE-2A42-97E9-AE7211E481DC}"/>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cxnSp>
        <p:nvCxnSpPr>
          <p:cNvPr id="96" name="Curved Connector 95">
            <a:extLst>
              <a:ext uri="{FF2B5EF4-FFF2-40B4-BE49-F238E27FC236}">
                <a16:creationId xmlns:a16="http://schemas.microsoft.com/office/drawing/2014/main" id="{7CCDADB7-289B-6149-BC62-78FAAFB9A293}"/>
              </a:ext>
            </a:extLst>
          </p:cNvPr>
          <p:cNvCxnSpPr>
            <a:cxnSpLocks/>
            <a:stCxn id="125" idx="5"/>
            <a:endCxn id="109" idx="0"/>
          </p:cNvCxnSpPr>
          <p:nvPr/>
        </p:nvCxnSpPr>
        <p:spPr>
          <a:xfrm rot="5400000">
            <a:off x="4548346" y="627050"/>
            <a:ext cx="513163" cy="1869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Curved Connector 118">
            <a:extLst>
              <a:ext uri="{FF2B5EF4-FFF2-40B4-BE49-F238E27FC236}">
                <a16:creationId xmlns:a16="http://schemas.microsoft.com/office/drawing/2014/main" id="{8E239419-D29C-E84F-B851-795837A3E6E0}"/>
              </a:ext>
            </a:extLst>
          </p:cNvPr>
          <p:cNvCxnSpPr>
            <a:cxnSpLocks/>
            <a:stCxn id="110" idx="4"/>
            <a:endCxn id="117" idx="0"/>
          </p:cNvCxnSpPr>
          <p:nvPr/>
        </p:nvCxnSpPr>
        <p:spPr>
          <a:xfrm rot="5400000" flipH="1">
            <a:off x="3924945" y="929430"/>
            <a:ext cx="756886" cy="957960"/>
          </a:xfrm>
          <a:prstGeom prst="curvedConnector5">
            <a:avLst>
              <a:gd name="adj1" fmla="val -30203"/>
              <a:gd name="adj2" fmla="val 50000"/>
              <a:gd name="adj3" fmla="val 13020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urved Connector 119">
            <a:extLst>
              <a:ext uri="{FF2B5EF4-FFF2-40B4-BE49-F238E27FC236}">
                <a16:creationId xmlns:a16="http://schemas.microsoft.com/office/drawing/2014/main" id="{8951AD4E-DB9C-244F-936B-E8125AC1ADDB}"/>
              </a:ext>
            </a:extLst>
          </p:cNvPr>
          <p:cNvCxnSpPr>
            <a:cxnSpLocks/>
            <a:stCxn id="189" idx="0"/>
            <a:endCxn id="118" idx="4"/>
          </p:cNvCxnSpPr>
          <p:nvPr/>
        </p:nvCxnSpPr>
        <p:spPr>
          <a:xfrm rot="16200000" flipH="1">
            <a:off x="3032053" y="1018204"/>
            <a:ext cx="676941" cy="907767"/>
          </a:xfrm>
          <a:prstGeom prst="curvedConnector5">
            <a:avLst>
              <a:gd name="adj1" fmla="val -33770"/>
              <a:gd name="adj2" fmla="val 50000"/>
              <a:gd name="adj3" fmla="val 13377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Curved Connector 120">
            <a:extLst>
              <a:ext uri="{FF2B5EF4-FFF2-40B4-BE49-F238E27FC236}">
                <a16:creationId xmlns:a16="http://schemas.microsoft.com/office/drawing/2014/main" id="{CFB2ECCA-E72C-1A48-8E58-9C4A0CA459E2}"/>
              </a:ext>
            </a:extLst>
          </p:cNvPr>
          <p:cNvCxnSpPr>
            <a:cxnSpLocks/>
            <a:stCxn id="190" idx="4"/>
            <a:endCxn id="103" idx="0"/>
          </p:cNvCxnSpPr>
          <p:nvPr/>
        </p:nvCxnSpPr>
        <p:spPr>
          <a:xfrm rot="16200000" flipH="1">
            <a:off x="2925085" y="1862922"/>
            <a:ext cx="500212" cy="51710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119BC02F-F624-1A49-AF36-F2A0D9192707}"/>
              </a:ext>
            </a:extLst>
          </p:cNvPr>
          <p:cNvCxnSpPr>
            <a:cxnSpLocks/>
            <a:stCxn id="145" idx="0"/>
            <a:endCxn id="103" idx="0"/>
          </p:cNvCxnSpPr>
          <p:nvPr/>
        </p:nvCxnSpPr>
        <p:spPr>
          <a:xfrm rot="5400000" flipH="1" flipV="1">
            <a:off x="2483649" y="1702629"/>
            <a:ext cx="281143" cy="1619042"/>
          </a:xfrm>
          <a:prstGeom prst="curvedConnector3">
            <a:avLst>
              <a:gd name="adj1" fmla="val 18131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A9EEBED1-EAEA-904C-A481-13301E1083AB}"/>
              </a:ext>
            </a:extLst>
          </p:cNvPr>
          <p:cNvCxnSpPr>
            <a:cxnSpLocks/>
            <a:stCxn id="155" idx="4"/>
            <a:endCxn id="238" idx="0"/>
          </p:cNvCxnSpPr>
          <p:nvPr/>
        </p:nvCxnSpPr>
        <p:spPr>
          <a:xfrm rot="5400000" flipH="1" flipV="1">
            <a:off x="3932743" y="744369"/>
            <a:ext cx="528057" cy="4764146"/>
          </a:xfrm>
          <a:prstGeom prst="curvedConnector5">
            <a:avLst>
              <a:gd name="adj1" fmla="val -160911"/>
              <a:gd name="adj2" fmla="val 134016"/>
              <a:gd name="adj3" fmla="val 14329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urved Connector 129">
            <a:extLst>
              <a:ext uri="{FF2B5EF4-FFF2-40B4-BE49-F238E27FC236}">
                <a16:creationId xmlns:a16="http://schemas.microsoft.com/office/drawing/2014/main" id="{CCDA11A4-E0FF-1945-B056-50F0CB75D429}"/>
              </a:ext>
            </a:extLst>
          </p:cNvPr>
          <p:cNvCxnSpPr>
            <a:cxnSpLocks/>
            <a:stCxn id="234" idx="0"/>
            <a:endCxn id="104" idx="4"/>
          </p:cNvCxnSpPr>
          <p:nvPr/>
        </p:nvCxnSpPr>
        <p:spPr>
          <a:xfrm rot="16200000" flipH="1" flipV="1">
            <a:off x="4436530" y="1833594"/>
            <a:ext cx="361719" cy="2367298"/>
          </a:xfrm>
          <a:prstGeom prst="curvedConnector5">
            <a:avLst>
              <a:gd name="adj1" fmla="val -63198"/>
              <a:gd name="adj2" fmla="val 50000"/>
              <a:gd name="adj3" fmla="val 16319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E97A168F-19F0-5048-969F-318774CF4BFF}"/>
              </a:ext>
            </a:extLst>
          </p:cNvPr>
          <p:cNvCxnSpPr>
            <a:cxnSpLocks/>
            <a:stCxn id="223" idx="0"/>
            <a:endCxn id="235" idx="4"/>
          </p:cNvCxnSpPr>
          <p:nvPr/>
        </p:nvCxnSpPr>
        <p:spPr>
          <a:xfrm rot="5400000" flipH="1" flipV="1">
            <a:off x="4260319" y="2756108"/>
            <a:ext cx="512867" cy="257169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Curved Connector 145">
            <a:extLst>
              <a:ext uri="{FF2B5EF4-FFF2-40B4-BE49-F238E27FC236}">
                <a16:creationId xmlns:a16="http://schemas.microsoft.com/office/drawing/2014/main" id="{0B738ED1-1327-B04D-AB74-DD62EA1E2ED9}"/>
              </a:ext>
            </a:extLst>
          </p:cNvPr>
          <p:cNvCxnSpPr>
            <a:cxnSpLocks/>
            <a:stCxn id="114" idx="4"/>
            <a:endCxn id="224" idx="4"/>
          </p:cNvCxnSpPr>
          <p:nvPr/>
        </p:nvCxnSpPr>
        <p:spPr>
          <a:xfrm rot="5400000">
            <a:off x="3705272" y="1483571"/>
            <a:ext cx="3078199" cy="4026930"/>
          </a:xfrm>
          <a:prstGeom prst="curvedConnector3">
            <a:avLst>
              <a:gd name="adj1" fmla="val 10742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urved Connector 146">
            <a:extLst>
              <a:ext uri="{FF2B5EF4-FFF2-40B4-BE49-F238E27FC236}">
                <a16:creationId xmlns:a16="http://schemas.microsoft.com/office/drawing/2014/main" id="{245E0EB1-FA15-E84E-A613-6E2F5327EE44}"/>
              </a:ext>
            </a:extLst>
          </p:cNvPr>
          <p:cNvCxnSpPr>
            <a:cxnSpLocks/>
            <a:stCxn id="127" idx="6"/>
            <a:endCxn id="113" idx="0"/>
          </p:cNvCxnSpPr>
          <p:nvPr/>
        </p:nvCxnSpPr>
        <p:spPr>
          <a:xfrm>
            <a:off x="6395387" y="821435"/>
            <a:ext cx="875662" cy="242626"/>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Curved Connector 147">
            <a:extLst>
              <a:ext uri="{FF2B5EF4-FFF2-40B4-BE49-F238E27FC236}">
                <a16:creationId xmlns:a16="http://schemas.microsoft.com/office/drawing/2014/main" id="{C2BD6C85-5814-4043-B035-39EE3FDDA5D3}"/>
              </a:ext>
            </a:extLst>
          </p:cNvPr>
          <p:cNvCxnSpPr>
            <a:cxnSpLocks/>
            <a:stCxn id="236" idx="0"/>
            <a:endCxn id="104" idx="4"/>
          </p:cNvCxnSpPr>
          <p:nvPr/>
        </p:nvCxnSpPr>
        <p:spPr>
          <a:xfrm rot="16200000" flipH="1" flipV="1">
            <a:off x="4658513" y="1637641"/>
            <a:ext cx="335690" cy="2785233"/>
          </a:xfrm>
          <a:prstGeom prst="curvedConnector5">
            <a:avLst>
              <a:gd name="adj1" fmla="val -217145"/>
              <a:gd name="adj2" fmla="val 68583"/>
              <a:gd name="adj3" fmla="val 16809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Curved Connector 148">
            <a:extLst>
              <a:ext uri="{FF2B5EF4-FFF2-40B4-BE49-F238E27FC236}">
                <a16:creationId xmlns:a16="http://schemas.microsoft.com/office/drawing/2014/main" id="{140C39F9-A33F-8A46-8F74-08A4EBAA0229}"/>
              </a:ext>
            </a:extLst>
          </p:cNvPr>
          <p:cNvCxnSpPr>
            <a:cxnSpLocks/>
            <a:stCxn id="237" idx="4"/>
            <a:endCxn id="143" idx="0"/>
          </p:cNvCxnSpPr>
          <p:nvPr/>
        </p:nvCxnSpPr>
        <p:spPr>
          <a:xfrm rot="5400000" flipH="1">
            <a:off x="3321134" y="702322"/>
            <a:ext cx="973470" cy="4822210"/>
          </a:xfrm>
          <a:prstGeom prst="curvedConnector5">
            <a:avLst>
              <a:gd name="adj1" fmla="val -37661"/>
              <a:gd name="adj2" fmla="val 136940"/>
              <a:gd name="adj3" fmla="val 12348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Curved Connector 149">
            <a:extLst>
              <a:ext uri="{FF2B5EF4-FFF2-40B4-BE49-F238E27FC236}">
                <a16:creationId xmlns:a16="http://schemas.microsoft.com/office/drawing/2014/main" id="{925012B3-6A4C-8649-A8A2-63CF0AB528F3}"/>
              </a:ext>
            </a:extLst>
          </p:cNvPr>
          <p:cNvCxnSpPr>
            <a:cxnSpLocks/>
            <a:stCxn id="114" idx="4"/>
            <a:endCxn id="144" idx="4"/>
          </p:cNvCxnSpPr>
          <p:nvPr/>
        </p:nvCxnSpPr>
        <p:spPr>
          <a:xfrm rot="5400000">
            <a:off x="3519135" y="-162874"/>
            <a:ext cx="1617891" cy="5859513"/>
          </a:xfrm>
          <a:prstGeom prst="curvedConnector3">
            <a:avLst>
              <a:gd name="adj1" fmla="val 1282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Curved Connector 150">
            <a:extLst>
              <a:ext uri="{FF2B5EF4-FFF2-40B4-BE49-F238E27FC236}">
                <a16:creationId xmlns:a16="http://schemas.microsoft.com/office/drawing/2014/main" id="{5A47B1AE-EA8E-C642-BB77-F906585B6F2D}"/>
              </a:ext>
            </a:extLst>
          </p:cNvPr>
          <p:cNvCxnSpPr>
            <a:cxnSpLocks/>
            <a:stCxn id="239" idx="4"/>
            <a:endCxn id="219" idx="0"/>
          </p:cNvCxnSpPr>
          <p:nvPr/>
        </p:nvCxnSpPr>
        <p:spPr>
          <a:xfrm rot="5400000">
            <a:off x="4179875" y="1873388"/>
            <a:ext cx="672196" cy="412574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Curved Connector 151">
            <a:extLst>
              <a:ext uri="{FF2B5EF4-FFF2-40B4-BE49-F238E27FC236}">
                <a16:creationId xmlns:a16="http://schemas.microsoft.com/office/drawing/2014/main" id="{73C885A6-7875-FE41-AAB3-0686D5C157D9}"/>
              </a:ext>
            </a:extLst>
          </p:cNvPr>
          <p:cNvCxnSpPr>
            <a:cxnSpLocks/>
            <a:stCxn id="114" idx="4"/>
            <a:endCxn id="220" idx="4"/>
          </p:cNvCxnSpPr>
          <p:nvPr/>
        </p:nvCxnSpPr>
        <p:spPr>
          <a:xfrm rot="5400000">
            <a:off x="3224470" y="1188127"/>
            <a:ext cx="3263557" cy="4803177"/>
          </a:xfrm>
          <a:prstGeom prst="curvedConnector3">
            <a:avLst>
              <a:gd name="adj1" fmla="val 11599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3" name="Graphic 152" descr="Scissors">
            <a:extLst>
              <a:ext uri="{FF2B5EF4-FFF2-40B4-BE49-F238E27FC236}">
                <a16:creationId xmlns:a16="http://schemas.microsoft.com/office/drawing/2014/main" id="{14244C63-D936-2145-A1BD-9DB1B4D7FA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261" y="98620"/>
            <a:ext cx="914400" cy="914400"/>
          </a:xfrm>
          <a:prstGeom prst="rect">
            <a:avLst/>
          </a:prstGeom>
        </p:spPr>
      </p:pic>
    </p:spTree>
    <p:custDataLst>
      <p:tags r:id="rId1"/>
    </p:custDataLst>
    <p:extLst>
      <p:ext uri="{BB962C8B-B14F-4D97-AF65-F5344CB8AC3E}">
        <p14:creationId xmlns:p14="http://schemas.microsoft.com/office/powerpoint/2010/main" val="2637904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(1 of 5)</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1033482"/>
            <a:ext cx="8105614" cy="1754326"/>
          </a:xfrm>
          <a:prstGeom prst="rect">
            <a:avLst/>
          </a:prstGeom>
          <a:noFill/>
        </p:spPr>
        <p:txBody>
          <a:bodyPr wrap="square" rtlCol="0">
            <a:spAutoFit/>
          </a:bodyPr>
          <a:lstStyle/>
          <a:p>
            <a:r>
              <a:rPr lang="en-GB" dirty="0"/>
              <a:t>Screencast video with a professional electrician r explaining how star and delta connections affect phase current and voltage.</a:t>
            </a:r>
          </a:p>
          <a:p>
            <a:endParaRPr lang="en-GB" dirty="0"/>
          </a:p>
          <a:p>
            <a:r>
              <a:rPr lang="en-GB" dirty="0"/>
              <a:t>Start with a quick recap of three phase electricity.</a:t>
            </a:r>
          </a:p>
          <a:p>
            <a:r>
              <a:rPr lang="en-GB" dirty="0"/>
              <a:t>Single phase needs 2 wires – three phase needs 3 or 4 - therefore much more efficient – explain as in </a:t>
            </a:r>
            <a:r>
              <a:rPr lang="en-GB" dirty="0">
                <a:hlinkClick r:id="rId4"/>
              </a:rPr>
              <a:t>https://www.youtube.com/watch?v=quABfe4Ev3s</a:t>
            </a:r>
            <a:r>
              <a:rPr lang="en-GB" dirty="0"/>
              <a:t> up to 2:28</a:t>
            </a:r>
          </a:p>
        </p:txBody>
      </p:sp>
    </p:spTree>
    <p:custDataLst>
      <p:tags r:id="rId1"/>
    </p:custDataLst>
    <p:extLst>
      <p:ext uri="{BB962C8B-B14F-4D97-AF65-F5344CB8AC3E}">
        <p14:creationId xmlns:p14="http://schemas.microsoft.com/office/powerpoint/2010/main" val="3443369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(2 of 5)</a:t>
            </a:r>
          </a:p>
        </p:txBody>
      </p:sp>
      <p:pic>
        <p:nvPicPr>
          <p:cNvPr id="4" name="Picture 3">
            <a:extLst>
              <a:ext uri="{FF2B5EF4-FFF2-40B4-BE49-F238E27FC236}">
                <a16:creationId xmlns:a16="http://schemas.microsoft.com/office/drawing/2014/main" id="{DC0C4D1C-C1D4-6E46-B12A-ADDE4A51AC50}"/>
              </a:ext>
            </a:extLst>
          </p:cNvPr>
          <p:cNvPicPr>
            <a:picLocks noChangeAspect="1"/>
          </p:cNvPicPr>
          <p:nvPr/>
        </p:nvPicPr>
        <p:blipFill>
          <a:blip r:embed="rId4"/>
          <a:stretch>
            <a:fillRect/>
          </a:stretch>
        </p:blipFill>
        <p:spPr>
          <a:xfrm>
            <a:off x="5291327" y="1256409"/>
            <a:ext cx="4659419" cy="3323088"/>
          </a:xfrm>
          <a:prstGeom prst="rect">
            <a:avLst/>
          </a:prstGeom>
        </p:spPr>
      </p:pic>
      <p:sp>
        <p:nvSpPr>
          <p:cNvPr id="5" name="TextBox 4">
            <a:extLst>
              <a:ext uri="{FF2B5EF4-FFF2-40B4-BE49-F238E27FC236}">
                <a16:creationId xmlns:a16="http://schemas.microsoft.com/office/drawing/2014/main" id="{8AC5B72E-3BEA-B948-9D85-E6099316A854}"/>
              </a:ext>
            </a:extLst>
          </p:cNvPr>
          <p:cNvSpPr txBox="1"/>
          <p:nvPr/>
        </p:nvSpPr>
        <p:spPr>
          <a:xfrm>
            <a:off x="8061960" y="487680"/>
            <a:ext cx="1687770" cy="461665"/>
          </a:xfrm>
          <a:prstGeom prst="rect">
            <a:avLst/>
          </a:prstGeom>
          <a:noFill/>
        </p:spPr>
        <p:txBody>
          <a:bodyPr wrap="none" rtlCol="0">
            <a:spAutoFit/>
          </a:bodyPr>
          <a:lstStyle/>
          <a:p>
            <a:r>
              <a:rPr lang="en-GB" sz="2400" dirty="0"/>
              <a:t>Line current</a:t>
            </a:r>
          </a:p>
        </p:txBody>
      </p:sp>
      <p:sp>
        <p:nvSpPr>
          <p:cNvPr id="6" name="TextBox 5">
            <a:extLst>
              <a:ext uri="{FF2B5EF4-FFF2-40B4-BE49-F238E27FC236}">
                <a16:creationId xmlns:a16="http://schemas.microsoft.com/office/drawing/2014/main" id="{22E69050-F847-8144-B135-665B7C81023F}"/>
              </a:ext>
            </a:extLst>
          </p:cNvPr>
          <p:cNvSpPr txBox="1"/>
          <p:nvPr/>
        </p:nvSpPr>
        <p:spPr>
          <a:xfrm>
            <a:off x="7723246" y="2064573"/>
            <a:ext cx="1913794" cy="461665"/>
          </a:xfrm>
          <a:prstGeom prst="rect">
            <a:avLst/>
          </a:prstGeom>
          <a:noFill/>
        </p:spPr>
        <p:txBody>
          <a:bodyPr wrap="none" rtlCol="0">
            <a:spAutoFit/>
          </a:bodyPr>
          <a:lstStyle/>
          <a:p>
            <a:r>
              <a:rPr lang="en-GB" sz="2400" dirty="0"/>
              <a:t>Phase current</a:t>
            </a:r>
          </a:p>
        </p:txBody>
      </p:sp>
      <p:cxnSp>
        <p:nvCxnSpPr>
          <p:cNvPr id="7" name="Straight Arrow Connector 6">
            <a:extLst>
              <a:ext uri="{FF2B5EF4-FFF2-40B4-BE49-F238E27FC236}">
                <a16:creationId xmlns:a16="http://schemas.microsoft.com/office/drawing/2014/main" id="{9505AC5E-3219-9041-B8F6-3918732AE7FD}"/>
              </a:ext>
            </a:extLst>
          </p:cNvPr>
          <p:cNvCxnSpPr>
            <a:cxnSpLocks/>
            <a:stCxn id="5" idx="1"/>
          </p:cNvCxnSpPr>
          <p:nvPr/>
        </p:nvCxnSpPr>
        <p:spPr>
          <a:xfrm flipH="1">
            <a:off x="7848600" y="718513"/>
            <a:ext cx="213360" cy="653087"/>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7E89458-9331-4740-BF57-3B3B53EDD14F}"/>
              </a:ext>
            </a:extLst>
          </p:cNvPr>
          <p:cNvCxnSpPr>
            <a:cxnSpLocks/>
            <a:stCxn id="6" idx="1"/>
          </p:cNvCxnSpPr>
          <p:nvPr/>
        </p:nvCxnSpPr>
        <p:spPr>
          <a:xfrm flipH="1">
            <a:off x="7191214" y="2295406"/>
            <a:ext cx="532032" cy="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EC7BBC-BEC1-A741-B9E9-793610F3ED1D}"/>
              </a:ext>
            </a:extLst>
          </p:cNvPr>
          <p:cNvSpPr txBox="1"/>
          <p:nvPr/>
        </p:nvSpPr>
        <p:spPr>
          <a:xfrm>
            <a:off x="6853793" y="4303044"/>
            <a:ext cx="1269899" cy="707886"/>
          </a:xfrm>
          <a:prstGeom prst="rect">
            <a:avLst/>
          </a:prstGeom>
          <a:noFill/>
        </p:spPr>
        <p:txBody>
          <a:bodyPr wrap="none" rtlCol="0">
            <a:spAutoFit/>
          </a:bodyPr>
          <a:lstStyle/>
          <a:p>
            <a:r>
              <a:rPr lang="en-GB" sz="4000" b="1" dirty="0"/>
              <a:t>I</a:t>
            </a:r>
            <a:r>
              <a:rPr lang="en-GB" sz="4000" b="1" baseline="-25000" dirty="0"/>
              <a:t>L</a:t>
            </a:r>
            <a:r>
              <a:rPr lang="en-GB" sz="4000" b="1" dirty="0"/>
              <a:t> = I</a:t>
            </a:r>
            <a:r>
              <a:rPr lang="en-GB" sz="4000" b="1" baseline="-25000" dirty="0"/>
              <a:t>P</a:t>
            </a:r>
          </a:p>
        </p:txBody>
      </p:sp>
      <p:sp>
        <p:nvSpPr>
          <p:cNvPr id="11" name="TextBox 10">
            <a:extLst>
              <a:ext uri="{FF2B5EF4-FFF2-40B4-BE49-F238E27FC236}">
                <a16:creationId xmlns:a16="http://schemas.microsoft.com/office/drawing/2014/main" id="{A963DC39-28A3-2E46-8BB5-C31D8E9A850C}"/>
              </a:ext>
            </a:extLst>
          </p:cNvPr>
          <p:cNvSpPr txBox="1"/>
          <p:nvPr/>
        </p:nvSpPr>
        <p:spPr>
          <a:xfrm>
            <a:off x="703958" y="1033482"/>
            <a:ext cx="4373058" cy="5909310"/>
          </a:xfrm>
          <a:prstGeom prst="rect">
            <a:avLst/>
          </a:prstGeom>
          <a:noFill/>
        </p:spPr>
        <p:txBody>
          <a:bodyPr wrap="square" rtlCol="0">
            <a:spAutoFit/>
          </a:bodyPr>
          <a:lstStyle/>
          <a:p>
            <a:pPr marL="342900" indent="-342900">
              <a:buFont typeface="+mj-lt"/>
              <a:buAutoNum type="arabicPeriod"/>
            </a:pPr>
            <a:r>
              <a:rPr lang="en-GB" dirty="0"/>
              <a:t>Explain the difference between the line current and the phase current in the star connection.</a:t>
            </a:r>
          </a:p>
          <a:p>
            <a:pPr marL="342900" indent="-342900">
              <a:buFont typeface="+mj-lt"/>
              <a:buAutoNum type="arabicPeriod"/>
            </a:pPr>
            <a:r>
              <a:rPr lang="en-GB" dirty="0"/>
              <a:t>Explain why line current = phase current – show that there is only 1 path for the current to flow from the line to the phase.</a:t>
            </a:r>
          </a:p>
          <a:p>
            <a:pPr marL="342900" indent="-342900">
              <a:buFont typeface="+mj-lt"/>
              <a:buAutoNum type="arabicPeriod"/>
            </a:pPr>
            <a:r>
              <a:rPr lang="en-GB" dirty="0"/>
              <a:t>Therefore if there are 20A flowing through the line, 20A will be flowing through the phase and the load.</a:t>
            </a:r>
          </a:p>
          <a:p>
            <a:pPr marL="342900" indent="-342900">
              <a:buFont typeface="+mj-lt"/>
              <a:buAutoNum type="arabicPeriod"/>
            </a:pPr>
            <a:r>
              <a:rPr lang="en-GB" dirty="0"/>
              <a:t>Explain why the star point is not a short circuit – if loads are balanced, current at this point is zero (explain this by looking at the three phase sine waves and visually inferring the total current at any instant. In this image the max current is 1A but it could be any amount in a balanced system – where the same amount of current is being drawn by each load.</a:t>
            </a:r>
          </a:p>
          <a:p>
            <a:endParaRPr lang="en-GB" dirty="0"/>
          </a:p>
        </p:txBody>
      </p:sp>
      <p:pic>
        <p:nvPicPr>
          <p:cNvPr id="15" name="Picture 14">
            <a:extLst>
              <a:ext uri="{FF2B5EF4-FFF2-40B4-BE49-F238E27FC236}">
                <a16:creationId xmlns:a16="http://schemas.microsoft.com/office/drawing/2014/main" id="{B202CDE1-EE65-CD4C-82F5-18F290F5EE64}"/>
              </a:ext>
            </a:extLst>
          </p:cNvPr>
          <p:cNvPicPr>
            <a:picLocks noChangeAspect="1"/>
          </p:cNvPicPr>
          <p:nvPr/>
        </p:nvPicPr>
        <p:blipFill>
          <a:blip r:embed="rId5"/>
          <a:stretch>
            <a:fillRect/>
          </a:stretch>
        </p:blipFill>
        <p:spPr>
          <a:xfrm>
            <a:off x="5985538" y="5010930"/>
            <a:ext cx="2794000" cy="2082800"/>
          </a:xfrm>
          <a:prstGeom prst="rect">
            <a:avLst/>
          </a:prstGeom>
        </p:spPr>
      </p:pic>
    </p:spTree>
    <p:custDataLst>
      <p:tags r:id="rId1"/>
    </p:custDataLst>
    <p:extLst>
      <p:ext uri="{BB962C8B-B14F-4D97-AF65-F5344CB8AC3E}">
        <p14:creationId xmlns:p14="http://schemas.microsoft.com/office/powerpoint/2010/main" val="3173350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(3 of 5)</a:t>
            </a:r>
          </a:p>
        </p:txBody>
      </p:sp>
      <p:sp>
        <p:nvSpPr>
          <p:cNvPr id="11" name="TextBox 10">
            <a:extLst>
              <a:ext uri="{FF2B5EF4-FFF2-40B4-BE49-F238E27FC236}">
                <a16:creationId xmlns:a16="http://schemas.microsoft.com/office/drawing/2014/main" id="{A963DC39-28A3-2E46-8BB5-C31D8E9A850C}"/>
              </a:ext>
            </a:extLst>
          </p:cNvPr>
          <p:cNvSpPr txBox="1"/>
          <p:nvPr/>
        </p:nvSpPr>
        <p:spPr>
          <a:xfrm>
            <a:off x="703958" y="1033482"/>
            <a:ext cx="4373058" cy="5632311"/>
          </a:xfrm>
          <a:prstGeom prst="rect">
            <a:avLst/>
          </a:prstGeom>
          <a:noFill/>
        </p:spPr>
        <p:txBody>
          <a:bodyPr wrap="square" rtlCol="0">
            <a:spAutoFit/>
          </a:bodyPr>
          <a:lstStyle/>
          <a:p>
            <a:pPr marL="342900" indent="-342900">
              <a:buFont typeface="+mj-lt"/>
              <a:buAutoNum type="arabicPeriod"/>
            </a:pPr>
            <a:r>
              <a:rPr lang="en-GB" dirty="0"/>
              <a:t>Explain the difference between the line and phase voltage in the star connection.</a:t>
            </a:r>
          </a:p>
          <a:p>
            <a:pPr marL="342900" indent="-342900">
              <a:buFont typeface="+mj-lt"/>
              <a:buAutoNum type="arabicPeriod"/>
            </a:pPr>
            <a:r>
              <a:rPr lang="en-GB" dirty="0"/>
              <a:t>Explain why line voltage is phase voltage x sqrt3 – in a 220V system, we know that the voltage drop across any one phase is 220V. But the voltage drop between 2 different phases (i.e. line voltage) is greater (refer to the three phase sine waves e.g. between phase 1 and 2 and any instant). Without going into all the Maths, it turns out that this difference is always sqrt3 more than the phase voltage of any phase.</a:t>
            </a:r>
          </a:p>
          <a:p>
            <a:pPr marL="342900" indent="-342900">
              <a:buFont typeface="+mj-lt"/>
              <a:buAutoNum type="arabicPeriod"/>
            </a:pPr>
            <a:r>
              <a:rPr lang="en-GB" dirty="0"/>
              <a:t>So line voltage = phase voltage x sqrt3</a:t>
            </a:r>
          </a:p>
          <a:p>
            <a:pPr marL="342900" indent="-342900">
              <a:buFont typeface="+mj-lt"/>
              <a:buAutoNum type="arabicPeriod"/>
            </a:pPr>
            <a:r>
              <a:rPr lang="en-GB" dirty="0"/>
              <a:t>If phase voltage is 220V, line voltage will be 220 x sqrt3 = about 380V.</a:t>
            </a:r>
          </a:p>
          <a:p>
            <a:pPr marL="342900" indent="-342900">
              <a:buFont typeface="+mj-lt"/>
              <a:buAutoNum type="arabicPeriod"/>
            </a:pPr>
            <a:r>
              <a:rPr lang="en-GB" dirty="0"/>
              <a:t>If line voltage is 380V, phase voltage = 380V/sqrt3 = about 220V. This is why the single phase power in your house is 220V.</a:t>
            </a:r>
          </a:p>
        </p:txBody>
      </p:sp>
      <p:pic>
        <p:nvPicPr>
          <p:cNvPr id="10" name="Picture 9">
            <a:extLst>
              <a:ext uri="{FF2B5EF4-FFF2-40B4-BE49-F238E27FC236}">
                <a16:creationId xmlns:a16="http://schemas.microsoft.com/office/drawing/2014/main" id="{D0A82CF1-0880-5846-A259-E2FB3BE68F52}"/>
              </a:ext>
            </a:extLst>
          </p:cNvPr>
          <p:cNvPicPr>
            <a:picLocks noChangeAspect="1"/>
          </p:cNvPicPr>
          <p:nvPr/>
        </p:nvPicPr>
        <p:blipFill>
          <a:blip r:embed="rId4"/>
          <a:stretch>
            <a:fillRect/>
          </a:stretch>
        </p:blipFill>
        <p:spPr>
          <a:xfrm>
            <a:off x="5255830" y="638837"/>
            <a:ext cx="4659419" cy="3323088"/>
          </a:xfrm>
          <a:prstGeom prst="rect">
            <a:avLst/>
          </a:prstGeom>
        </p:spPr>
      </p:pic>
      <p:sp>
        <p:nvSpPr>
          <p:cNvPr id="12" name="TextBox 11">
            <a:extLst>
              <a:ext uri="{FF2B5EF4-FFF2-40B4-BE49-F238E27FC236}">
                <a16:creationId xmlns:a16="http://schemas.microsoft.com/office/drawing/2014/main" id="{425E2ED8-498D-394F-8EFC-15A73D2596D3}"/>
              </a:ext>
            </a:extLst>
          </p:cNvPr>
          <p:cNvSpPr txBox="1"/>
          <p:nvPr/>
        </p:nvSpPr>
        <p:spPr>
          <a:xfrm>
            <a:off x="7477466" y="1746391"/>
            <a:ext cx="1680653" cy="461665"/>
          </a:xfrm>
          <a:prstGeom prst="rect">
            <a:avLst/>
          </a:prstGeom>
          <a:noFill/>
        </p:spPr>
        <p:txBody>
          <a:bodyPr wrap="none" rtlCol="0">
            <a:spAutoFit/>
          </a:bodyPr>
          <a:lstStyle/>
          <a:p>
            <a:r>
              <a:rPr lang="en-GB" sz="2400" dirty="0"/>
              <a:t>Line voltage</a:t>
            </a:r>
          </a:p>
        </p:txBody>
      </p:sp>
      <p:sp>
        <p:nvSpPr>
          <p:cNvPr id="13" name="TextBox 12">
            <a:extLst>
              <a:ext uri="{FF2B5EF4-FFF2-40B4-BE49-F238E27FC236}">
                <a16:creationId xmlns:a16="http://schemas.microsoft.com/office/drawing/2014/main" id="{A9715BD6-59F5-E643-B712-11F18134E8C7}"/>
              </a:ext>
            </a:extLst>
          </p:cNvPr>
          <p:cNvSpPr txBox="1"/>
          <p:nvPr/>
        </p:nvSpPr>
        <p:spPr>
          <a:xfrm>
            <a:off x="6441618" y="3372894"/>
            <a:ext cx="1906676" cy="461665"/>
          </a:xfrm>
          <a:prstGeom prst="rect">
            <a:avLst/>
          </a:prstGeom>
          <a:noFill/>
        </p:spPr>
        <p:txBody>
          <a:bodyPr wrap="none" rtlCol="0">
            <a:spAutoFit/>
          </a:bodyPr>
          <a:lstStyle/>
          <a:p>
            <a:r>
              <a:rPr lang="en-GB" sz="2400" dirty="0"/>
              <a:t>Phase voltage</a:t>
            </a:r>
          </a:p>
        </p:txBody>
      </p:sp>
      <p:cxnSp>
        <p:nvCxnSpPr>
          <p:cNvPr id="14" name="Straight Arrow Connector 13">
            <a:extLst>
              <a:ext uri="{FF2B5EF4-FFF2-40B4-BE49-F238E27FC236}">
                <a16:creationId xmlns:a16="http://schemas.microsoft.com/office/drawing/2014/main" id="{35A34A73-B78C-E04B-A229-6D8D7C6FDDED}"/>
              </a:ext>
            </a:extLst>
          </p:cNvPr>
          <p:cNvCxnSpPr>
            <a:cxnSpLocks/>
            <a:stCxn id="12" idx="2"/>
          </p:cNvCxnSpPr>
          <p:nvPr/>
        </p:nvCxnSpPr>
        <p:spPr>
          <a:xfrm>
            <a:off x="8317793" y="2208056"/>
            <a:ext cx="631135" cy="1196103"/>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84DE143-4CCB-B043-8D70-898670FFCB64}"/>
              </a:ext>
            </a:extLst>
          </p:cNvPr>
          <p:cNvCxnSpPr>
            <a:cxnSpLocks/>
            <a:stCxn id="13" idx="0"/>
          </p:cNvCxnSpPr>
          <p:nvPr/>
        </p:nvCxnSpPr>
        <p:spPr>
          <a:xfrm flipH="1" flipV="1">
            <a:off x="6607357" y="3228604"/>
            <a:ext cx="787599" cy="14429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36333BA-88B0-C446-81A7-A343267A66FB}"/>
              </a:ext>
            </a:extLst>
          </p:cNvPr>
          <p:cNvSpPr txBox="1"/>
          <p:nvPr/>
        </p:nvSpPr>
        <p:spPr>
          <a:xfrm>
            <a:off x="6880758" y="3888821"/>
            <a:ext cx="2584362" cy="707886"/>
          </a:xfrm>
          <a:prstGeom prst="rect">
            <a:avLst/>
          </a:prstGeom>
          <a:noFill/>
        </p:spPr>
        <p:txBody>
          <a:bodyPr wrap="none" rtlCol="0">
            <a:spAutoFit/>
          </a:bodyPr>
          <a:lstStyle/>
          <a:p>
            <a:r>
              <a:rPr lang="en-GB" sz="4000" b="1" dirty="0"/>
              <a:t>V</a:t>
            </a:r>
            <a:r>
              <a:rPr lang="en-GB" sz="4000" b="1" baseline="-25000" dirty="0"/>
              <a:t>L</a:t>
            </a:r>
            <a:r>
              <a:rPr lang="en-GB" sz="4000" b="1" dirty="0"/>
              <a:t> = √3 x V</a:t>
            </a:r>
            <a:r>
              <a:rPr lang="en-GB" sz="4000" b="1" baseline="-25000" dirty="0"/>
              <a:t>P</a:t>
            </a:r>
          </a:p>
        </p:txBody>
      </p:sp>
      <p:pic>
        <p:nvPicPr>
          <p:cNvPr id="18" name="Picture 17">
            <a:extLst>
              <a:ext uri="{FF2B5EF4-FFF2-40B4-BE49-F238E27FC236}">
                <a16:creationId xmlns:a16="http://schemas.microsoft.com/office/drawing/2014/main" id="{ABDEB058-F9D7-D344-A8EA-0C60375CBDA8}"/>
              </a:ext>
            </a:extLst>
          </p:cNvPr>
          <p:cNvPicPr>
            <a:picLocks noChangeAspect="1"/>
          </p:cNvPicPr>
          <p:nvPr/>
        </p:nvPicPr>
        <p:blipFill>
          <a:blip r:embed="rId5"/>
          <a:stretch>
            <a:fillRect/>
          </a:stretch>
        </p:blipFill>
        <p:spPr>
          <a:xfrm>
            <a:off x="5119688" y="4712351"/>
            <a:ext cx="5080000" cy="2489200"/>
          </a:xfrm>
          <a:prstGeom prst="rect">
            <a:avLst/>
          </a:prstGeom>
        </p:spPr>
      </p:pic>
    </p:spTree>
    <p:custDataLst>
      <p:tags r:id="rId1"/>
    </p:custDataLst>
    <p:extLst>
      <p:ext uri="{BB962C8B-B14F-4D97-AF65-F5344CB8AC3E}">
        <p14:creationId xmlns:p14="http://schemas.microsoft.com/office/powerpoint/2010/main" val="194307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the solution?</a:t>
            </a:r>
          </a:p>
        </p:txBody>
      </p:sp>
      <p:sp>
        <p:nvSpPr>
          <p:cNvPr id="3" name="Content Placeholder 2"/>
          <p:cNvSpPr>
            <a:spLocks noGrp="1"/>
          </p:cNvSpPr>
          <p:nvPr>
            <p:ph idx="1"/>
          </p:nvPr>
        </p:nvSpPr>
        <p:spPr>
          <a:xfrm>
            <a:off x="1122531" y="1091869"/>
            <a:ext cx="7607557" cy="1563145"/>
          </a:xfrm>
        </p:spPr>
        <p:txBody>
          <a:bodyPr>
            <a:noAutofit/>
          </a:bodyPr>
          <a:lstStyle/>
          <a:p>
            <a:pPr marL="0" indent="0" algn="just">
              <a:buNone/>
            </a:pPr>
            <a:r>
              <a:rPr lang="en-GB" sz="2400" dirty="0"/>
              <a:t>The solution lies in how we connect the coils of the motor together. We know one side of the coils must be connected to the three phase power (L1, L2 and L3). But there are 2 basic ways we can connect the other ends of the coils.</a:t>
            </a:r>
          </a:p>
        </p:txBody>
      </p:sp>
      <p:sp>
        <p:nvSpPr>
          <p:cNvPr id="7" name="Rectangle 6">
            <a:extLst>
              <a:ext uri="{FF2B5EF4-FFF2-40B4-BE49-F238E27FC236}">
                <a16:creationId xmlns:a16="http://schemas.microsoft.com/office/drawing/2014/main" id="{71A9FFB2-C71A-9F40-BB3D-C708B5EFEE04}"/>
              </a:ext>
            </a:extLst>
          </p:cNvPr>
          <p:cNvSpPr/>
          <p:nvPr/>
        </p:nvSpPr>
        <p:spPr>
          <a:xfrm>
            <a:off x="1057330" y="2992220"/>
            <a:ext cx="3286070" cy="1569660"/>
          </a:xfrm>
          <a:prstGeom prst="rect">
            <a:avLst/>
          </a:prstGeom>
          <a:solidFill>
            <a:schemeClr val="tx2">
              <a:lumMod val="40000"/>
              <a:lumOff val="60000"/>
            </a:schemeClr>
          </a:solidFill>
        </p:spPr>
        <p:txBody>
          <a:bodyPr wrap="square">
            <a:spAutoFit/>
          </a:bodyPr>
          <a:lstStyle/>
          <a:p>
            <a:r>
              <a:rPr lang="en-GB" sz="2400" i="1" dirty="0"/>
              <a:t>Click the buttons to see an overview of the possible motor winding connections.</a:t>
            </a:r>
            <a:endParaRPr lang="en-ZA" sz="2400" i="1" dirty="0"/>
          </a:p>
        </p:txBody>
      </p:sp>
      <p:sp>
        <p:nvSpPr>
          <p:cNvPr id="11" name="Rectangle 10">
            <a:extLst>
              <a:ext uri="{FF2B5EF4-FFF2-40B4-BE49-F238E27FC236}">
                <a16:creationId xmlns:a16="http://schemas.microsoft.com/office/drawing/2014/main" id="{E73BA406-FD19-6741-B643-C489B35DC189}"/>
              </a:ext>
            </a:extLst>
          </p:cNvPr>
          <p:cNvSpPr/>
          <p:nvPr/>
        </p:nvSpPr>
        <p:spPr>
          <a:xfrm>
            <a:off x="5025036" y="2659195"/>
            <a:ext cx="370505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Star Connections</a:t>
            </a:r>
          </a:p>
        </p:txBody>
      </p:sp>
      <p:sp>
        <p:nvSpPr>
          <p:cNvPr id="12" name="Rectangle 11">
            <a:extLst>
              <a:ext uri="{FF2B5EF4-FFF2-40B4-BE49-F238E27FC236}">
                <a16:creationId xmlns:a16="http://schemas.microsoft.com/office/drawing/2014/main" id="{FFC5CC7E-45FD-4549-9388-AE809805CFBA}"/>
              </a:ext>
            </a:extLst>
          </p:cNvPr>
          <p:cNvSpPr/>
          <p:nvPr/>
        </p:nvSpPr>
        <p:spPr>
          <a:xfrm>
            <a:off x="5025036" y="3809139"/>
            <a:ext cx="3705051"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Delta Connections</a:t>
            </a:r>
            <a:endParaRPr lang="en-GB" sz="2800" dirty="0"/>
          </a:p>
        </p:txBody>
      </p:sp>
      <p:sp>
        <p:nvSpPr>
          <p:cNvPr id="13" name="Oval 12">
            <a:extLst>
              <a:ext uri="{FF2B5EF4-FFF2-40B4-BE49-F238E27FC236}">
                <a16:creationId xmlns:a16="http://schemas.microsoft.com/office/drawing/2014/main" id="{86C6FB58-5671-134E-A9DF-BC2E6DC127FD}"/>
              </a:ext>
            </a:extLst>
          </p:cNvPr>
          <p:cNvSpPr>
            <a:spLocks noChangeAspect="1"/>
          </p:cNvSpPr>
          <p:nvPr/>
        </p:nvSpPr>
        <p:spPr>
          <a:xfrm>
            <a:off x="5150549" y="297721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4" name="Oval 13">
            <a:extLst>
              <a:ext uri="{FF2B5EF4-FFF2-40B4-BE49-F238E27FC236}">
                <a16:creationId xmlns:a16="http://schemas.microsoft.com/office/drawing/2014/main" id="{4BF298B5-FB84-284E-8AE8-8EF53347330F}"/>
              </a:ext>
            </a:extLst>
          </p:cNvPr>
          <p:cNvSpPr>
            <a:spLocks noChangeAspect="1"/>
          </p:cNvSpPr>
          <p:nvPr/>
        </p:nvSpPr>
        <p:spPr>
          <a:xfrm>
            <a:off x="5150549" y="413200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pic>
        <p:nvPicPr>
          <p:cNvPr id="10" name="Graphic 9" descr="User">
            <a:extLst>
              <a:ext uri="{FF2B5EF4-FFF2-40B4-BE49-F238E27FC236}">
                <a16:creationId xmlns:a16="http://schemas.microsoft.com/office/drawing/2014/main" id="{5587E90C-8BEE-8248-9DA3-5B4D3D29FA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92220"/>
            <a:ext cx="854046" cy="854046"/>
          </a:xfrm>
          <a:prstGeom prst="rect">
            <a:avLst/>
          </a:prstGeom>
        </p:spPr>
      </p:pic>
    </p:spTree>
    <p:custDataLst>
      <p:tags r:id="rId1"/>
    </p:custDataLst>
    <p:extLst>
      <p:ext uri="{BB962C8B-B14F-4D97-AF65-F5344CB8AC3E}">
        <p14:creationId xmlns:p14="http://schemas.microsoft.com/office/powerpoint/2010/main" val="1054710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3165330-A20D-934B-81AB-491FFEE7DFDB}"/>
              </a:ext>
            </a:extLst>
          </p:cNvPr>
          <p:cNvPicPr>
            <a:picLocks noChangeAspect="1"/>
          </p:cNvPicPr>
          <p:nvPr/>
        </p:nvPicPr>
        <p:blipFill>
          <a:blip r:embed="rId4"/>
          <a:stretch>
            <a:fillRect/>
          </a:stretch>
        </p:blipFill>
        <p:spPr>
          <a:xfrm>
            <a:off x="5190553" y="1233577"/>
            <a:ext cx="4686300" cy="3086100"/>
          </a:xfrm>
          <a:prstGeom prst="rect">
            <a:avLst/>
          </a:prstGeom>
        </p:spPr>
      </p:pic>
      <p:sp>
        <p:nvSpPr>
          <p:cNvPr id="2" name="Title 1"/>
          <p:cNvSpPr>
            <a:spLocks noGrp="1"/>
          </p:cNvSpPr>
          <p:nvPr>
            <p:ph type="title"/>
          </p:nvPr>
        </p:nvSpPr>
        <p:spPr/>
        <p:txBody>
          <a:bodyPr/>
          <a:lstStyle/>
          <a:p>
            <a:r>
              <a:rPr lang="en-GB" dirty="0"/>
              <a:t>Video Briefing – Vid05 (4 of 5)</a:t>
            </a:r>
          </a:p>
        </p:txBody>
      </p:sp>
      <p:sp>
        <p:nvSpPr>
          <p:cNvPr id="11" name="TextBox 10">
            <a:extLst>
              <a:ext uri="{FF2B5EF4-FFF2-40B4-BE49-F238E27FC236}">
                <a16:creationId xmlns:a16="http://schemas.microsoft.com/office/drawing/2014/main" id="{A963DC39-28A3-2E46-8BB5-C31D8E9A850C}"/>
              </a:ext>
            </a:extLst>
          </p:cNvPr>
          <p:cNvSpPr txBox="1"/>
          <p:nvPr/>
        </p:nvSpPr>
        <p:spPr>
          <a:xfrm>
            <a:off x="703958" y="1033482"/>
            <a:ext cx="4373058" cy="4524315"/>
          </a:xfrm>
          <a:prstGeom prst="rect">
            <a:avLst/>
          </a:prstGeom>
          <a:noFill/>
        </p:spPr>
        <p:txBody>
          <a:bodyPr wrap="square" rtlCol="0">
            <a:spAutoFit/>
          </a:bodyPr>
          <a:lstStyle/>
          <a:p>
            <a:pPr marL="342900" indent="-342900">
              <a:buFont typeface="+mj-lt"/>
              <a:buAutoNum type="arabicPeriod"/>
            </a:pPr>
            <a:r>
              <a:rPr lang="en-GB" dirty="0"/>
              <a:t>Now let’s look at delta connections. The bottom line is the relationships between phase and line currents and voltages are the reverse of star connections.</a:t>
            </a:r>
          </a:p>
          <a:p>
            <a:pPr marL="342900" indent="-342900">
              <a:buFont typeface="+mj-lt"/>
              <a:buAutoNum type="arabicPeriod"/>
            </a:pPr>
            <a:r>
              <a:rPr lang="en-GB" dirty="0"/>
              <a:t>Explain the difference between the line current and the phase current in the delta connection.</a:t>
            </a:r>
          </a:p>
          <a:p>
            <a:pPr marL="342900" indent="-342900">
              <a:buFont typeface="+mj-lt"/>
              <a:buAutoNum type="arabicPeriod"/>
            </a:pPr>
            <a:r>
              <a:rPr lang="en-GB" dirty="0"/>
              <a:t>Explain why line current = phase current x sqrt3 – show that there are now 2 paths for the current to flow so it splits. Again without going into the maths, it turns out that the line current = phase current x sqrt3.</a:t>
            </a:r>
          </a:p>
          <a:p>
            <a:pPr marL="342900" indent="-342900">
              <a:buFont typeface="+mj-lt"/>
              <a:buAutoNum type="arabicPeriod"/>
            </a:pPr>
            <a:r>
              <a:rPr lang="en-GB" dirty="0"/>
              <a:t>If the phase current is 20A, this means the line current at any instant will be 20 x sqrt3 =  about 34A.</a:t>
            </a:r>
          </a:p>
        </p:txBody>
      </p:sp>
      <p:sp>
        <p:nvSpPr>
          <p:cNvPr id="17" name="TextBox 16">
            <a:extLst>
              <a:ext uri="{FF2B5EF4-FFF2-40B4-BE49-F238E27FC236}">
                <a16:creationId xmlns:a16="http://schemas.microsoft.com/office/drawing/2014/main" id="{4634F6A7-BDE3-C643-95FD-4768D5F39A0D}"/>
              </a:ext>
            </a:extLst>
          </p:cNvPr>
          <p:cNvSpPr txBox="1"/>
          <p:nvPr/>
        </p:nvSpPr>
        <p:spPr>
          <a:xfrm>
            <a:off x="8061960" y="487680"/>
            <a:ext cx="1687770" cy="461665"/>
          </a:xfrm>
          <a:prstGeom prst="rect">
            <a:avLst/>
          </a:prstGeom>
          <a:noFill/>
        </p:spPr>
        <p:txBody>
          <a:bodyPr wrap="none" rtlCol="0">
            <a:spAutoFit/>
          </a:bodyPr>
          <a:lstStyle/>
          <a:p>
            <a:r>
              <a:rPr lang="en-GB" sz="2400" dirty="0"/>
              <a:t>Line current</a:t>
            </a:r>
          </a:p>
        </p:txBody>
      </p:sp>
      <p:sp>
        <p:nvSpPr>
          <p:cNvPr id="19" name="TextBox 18">
            <a:extLst>
              <a:ext uri="{FF2B5EF4-FFF2-40B4-BE49-F238E27FC236}">
                <a16:creationId xmlns:a16="http://schemas.microsoft.com/office/drawing/2014/main" id="{8FBC49E5-76F2-B342-BD09-CB863CC1F6EA}"/>
              </a:ext>
            </a:extLst>
          </p:cNvPr>
          <p:cNvSpPr txBox="1"/>
          <p:nvPr/>
        </p:nvSpPr>
        <p:spPr>
          <a:xfrm>
            <a:off x="5958298" y="682214"/>
            <a:ext cx="1913794" cy="461665"/>
          </a:xfrm>
          <a:prstGeom prst="rect">
            <a:avLst/>
          </a:prstGeom>
          <a:noFill/>
        </p:spPr>
        <p:txBody>
          <a:bodyPr wrap="none" rtlCol="0">
            <a:spAutoFit/>
          </a:bodyPr>
          <a:lstStyle/>
          <a:p>
            <a:r>
              <a:rPr lang="en-GB" sz="2400" dirty="0"/>
              <a:t>Phase current</a:t>
            </a:r>
          </a:p>
        </p:txBody>
      </p:sp>
      <p:cxnSp>
        <p:nvCxnSpPr>
          <p:cNvPr id="20" name="Straight Arrow Connector 19">
            <a:extLst>
              <a:ext uri="{FF2B5EF4-FFF2-40B4-BE49-F238E27FC236}">
                <a16:creationId xmlns:a16="http://schemas.microsoft.com/office/drawing/2014/main" id="{B74789F0-10DC-7D4F-851A-380BEE4B3D24}"/>
              </a:ext>
            </a:extLst>
          </p:cNvPr>
          <p:cNvCxnSpPr>
            <a:cxnSpLocks/>
            <a:stCxn id="17" idx="2"/>
          </p:cNvCxnSpPr>
          <p:nvPr/>
        </p:nvCxnSpPr>
        <p:spPr>
          <a:xfrm flipH="1">
            <a:off x="8061961" y="949345"/>
            <a:ext cx="843884" cy="37393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87825AF-DCF9-B545-B933-E7DBB439B6CF}"/>
              </a:ext>
            </a:extLst>
          </p:cNvPr>
          <p:cNvCxnSpPr>
            <a:cxnSpLocks/>
            <a:stCxn id="19" idx="2"/>
          </p:cNvCxnSpPr>
          <p:nvPr/>
        </p:nvCxnSpPr>
        <p:spPr>
          <a:xfrm flipH="1">
            <a:off x="6583680" y="1143879"/>
            <a:ext cx="331515" cy="604762"/>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1B260CD-5195-2A44-AD21-35A35B3D9C75}"/>
              </a:ext>
            </a:extLst>
          </p:cNvPr>
          <p:cNvSpPr txBox="1"/>
          <p:nvPr/>
        </p:nvSpPr>
        <p:spPr>
          <a:xfrm>
            <a:off x="6769779" y="4146423"/>
            <a:ext cx="2250937" cy="707886"/>
          </a:xfrm>
          <a:prstGeom prst="rect">
            <a:avLst/>
          </a:prstGeom>
          <a:noFill/>
        </p:spPr>
        <p:txBody>
          <a:bodyPr wrap="none" rtlCol="0">
            <a:spAutoFit/>
          </a:bodyPr>
          <a:lstStyle/>
          <a:p>
            <a:r>
              <a:rPr lang="en-GB" sz="4000" b="1" dirty="0"/>
              <a:t>I</a:t>
            </a:r>
            <a:r>
              <a:rPr lang="en-GB" sz="4000" b="1" baseline="-25000" dirty="0"/>
              <a:t>L</a:t>
            </a:r>
            <a:r>
              <a:rPr lang="en-GB" sz="4000" b="1" dirty="0"/>
              <a:t> = √3 x I</a:t>
            </a:r>
            <a:r>
              <a:rPr lang="en-GB" sz="4000" b="1" baseline="-25000" dirty="0"/>
              <a:t>P</a:t>
            </a:r>
          </a:p>
        </p:txBody>
      </p:sp>
    </p:spTree>
    <p:custDataLst>
      <p:tags r:id="rId1"/>
    </p:custDataLst>
    <p:extLst>
      <p:ext uri="{BB962C8B-B14F-4D97-AF65-F5344CB8AC3E}">
        <p14:creationId xmlns:p14="http://schemas.microsoft.com/office/powerpoint/2010/main" val="3877564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(5 of 5)</a:t>
            </a:r>
          </a:p>
        </p:txBody>
      </p:sp>
      <p:sp>
        <p:nvSpPr>
          <p:cNvPr id="11" name="TextBox 10">
            <a:extLst>
              <a:ext uri="{FF2B5EF4-FFF2-40B4-BE49-F238E27FC236}">
                <a16:creationId xmlns:a16="http://schemas.microsoft.com/office/drawing/2014/main" id="{A963DC39-28A3-2E46-8BB5-C31D8E9A850C}"/>
              </a:ext>
            </a:extLst>
          </p:cNvPr>
          <p:cNvSpPr txBox="1"/>
          <p:nvPr/>
        </p:nvSpPr>
        <p:spPr>
          <a:xfrm>
            <a:off x="703958" y="1033482"/>
            <a:ext cx="4373058" cy="2862322"/>
          </a:xfrm>
          <a:prstGeom prst="rect">
            <a:avLst/>
          </a:prstGeom>
          <a:noFill/>
        </p:spPr>
        <p:txBody>
          <a:bodyPr wrap="square" rtlCol="0">
            <a:spAutoFit/>
          </a:bodyPr>
          <a:lstStyle/>
          <a:p>
            <a:pPr marL="342900" indent="-342900">
              <a:buFont typeface="+mj-lt"/>
              <a:buAutoNum type="arabicPeriod"/>
            </a:pPr>
            <a:r>
              <a:rPr lang="en-GB" dirty="0"/>
              <a:t>Explain the difference between the line and phase voltage in the delta connection.</a:t>
            </a:r>
          </a:p>
          <a:p>
            <a:pPr marL="342900" indent="-342900">
              <a:buFont typeface="+mj-lt"/>
              <a:buAutoNum type="arabicPeriod"/>
            </a:pPr>
            <a:r>
              <a:rPr lang="en-GB" dirty="0"/>
              <a:t>We can clearly see that the voltage drop across any of the loads will be the same as the voltage drop between the 2 corresponding lines because they form a parallel circuit and the voltage drop across parallel circuits are always the same.</a:t>
            </a:r>
          </a:p>
        </p:txBody>
      </p:sp>
      <p:pic>
        <p:nvPicPr>
          <p:cNvPr id="17" name="Picture 16">
            <a:extLst>
              <a:ext uri="{FF2B5EF4-FFF2-40B4-BE49-F238E27FC236}">
                <a16:creationId xmlns:a16="http://schemas.microsoft.com/office/drawing/2014/main" id="{51184C03-9BCD-C34E-919D-C86ADBB5C018}"/>
              </a:ext>
            </a:extLst>
          </p:cNvPr>
          <p:cNvPicPr>
            <a:picLocks noChangeAspect="1"/>
          </p:cNvPicPr>
          <p:nvPr/>
        </p:nvPicPr>
        <p:blipFill>
          <a:blip r:embed="rId4"/>
          <a:stretch>
            <a:fillRect/>
          </a:stretch>
        </p:blipFill>
        <p:spPr>
          <a:xfrm>
            <a:off x="5228949" y="1018149"/>
            <a:ext cx="4686300" cy="3086100"/>
          </a:xfrm>
          <a:prstGeom prst="rect">
            <a:avLst/>
          </a:prstGeom>
        </p:spPr>
      </p:pic>
      <p:sp>
        <p:nvSpPr>
          <p:cNvPr id="19" name="TextBox 18">
            <a:extLst>
              <a:ext uri="{FF2B5EF4-FFF2-40B4-BE49-F238E27FC236}">
                <a16:creationId xmlns:a16="http://schemas.microsoft.com/office/drawing/2014/main" id="{E41DD728-BE7A-F74D-8EDA-D1FE0C1E2799}"/>
              </a:ext>
            </a:extLst>
          </p:cNvPr>
          <p:cNvSpPr txBox="1"/>
          <p:nvPr/>
        </p:nvSpPr>
        <p:spPr>
          <a:xfrm>
            <a:off x="7214515" y="600092"/>
            <a:ext cx="1680653" cy="461665"/>
          </a:xfrm>
          <a:prstGeom prst="rect">
            <a:avLst/>
          </a:prstGeom>
          <a:noFill/>
        </p:spPr>
        <p:txBody>
          <a:bodyPr wrap="none" rtlCol="0">
            <a:spAutoFit/>
          </a:bodyPr>
          <a:lstStyle/>
          <a:p>
            <a:r>
              <a:rPr lang="en-GB" sz="2400" dirty="0"/>
              <a:t>Line voltage</a:t>
            </a:r>
          </a:p>
        </p:txBody>
      </p:sp>
      <p:sp>
        <p:nvSpPr>
          <p:cNvPr id="20" name="TextBox 19">
            <a:extLst>
              <a:ext uri="{FF2B5EF4-FFF2-40B4-BE49-F238E27FC236}">
                <a16:creationId xmlns:a16="http://schemas.microsoft.com/office/drawing/2014/main" id="{844EB04C-5323-3A4A-9561-0104AA568498}"/>
              </a:ext>
            </a:extLst>
          </p:cNvPr>
          <p:cNvSpPr txBox="1"/>
          <p:nvPr/>
        </p:nvSpPr>
        <p:spPr>
          <a:xfrm>
            <a:off x="7428662" y="3408820"/>
            <a:ext cx="1906676" cy="461665"/>
          </a:xfrm>
          <a:prstGeom prst="rect">
            <a:avLst/>
          </a:prstGeom>
          <a:noFill/>
        </p:spPr>
        <p:txBody>
          <a:bodyPr wrap="none" rtlCol="0">
            <a:spAutoFit/>
          </a:bodyPr>
          <a:lstStyle/>
          <a:p>
            <a:r>
              <a:rPr lang="en-GB" sz="2400" dirty="0"/>
              <a:t>Phase voltage</a:t>
            </a:r>
          </a:p>
        </p:txBody>
      </p:sp>
      <p:cxnSp>
        <p:nvCxnSpPr>
          <p:cNvPr id="21" name="Straight Arrow Connector 20">
            <a:extLst>
              <a:ext uri="{FF2B5EF4-FFF2-40B4-BE49-F238E27FC236}">
                <a16:creationId xmlns:a16="http://schemas.microsoft.com/office/drawing/2014/main" id="{4FEFE8F8-1473-A44D-B815-14D7817F26B4}"/>
              </a:ext>
            </a:extLst>
          </p:cNvPr>
          <p:cNvCxnSpPr>
            <a:cxnSpLocks/>
            <a:stCxn id="19" idx="2"/>
          </p:cNvCxnSpPr>
          <p:nvPr/>
        </p:nvCxnSpPr>
        <p:spPr>
          <a:xfrm>
            <a:off x="8054842" y="1061757"/>
            <a:ext cx="429240" cy="91780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9AD94F-8C82-5E45-8E6C-9AC6593C88BD}"/>
              </a:ext>
            </a:extLst>
          </p:cNvPr>
          <p:cNvCxnSpPr>
            <a:cxnSpLocks/>
            <a:stCxn id="20" idx="0"/>
          </p:cNvCxnSpPr>
          <p:nvPr/>
        </p:nvCxnSpPr>
        <p:spPr>
          <a:xfrm flipH="1" flipV="1">
            <a:off x="7121979" y="2686705"/>
            <a:ext cx="1260021" cy="722115"/>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F2E2764-CAF6-C642-BE56-55D75E3DA673}"/>
              </a:ext>
            </a:extLst>
          </p:cNvPr>
          <p:cNvSpPr txBox="1"/>
          <p:nvPr/>
        </p:nvSpPr>
        <p:spPr>
          <a:xfrm>
            <a:off x="6880758" y="3888821"/>
            <a:ext cx="1603324" cy="707886"/>
          </a:xfrm>
          <a:prstGeom prst="rect">
            <a:avLst/>
          </a:prstGeom>
          <a:noFill/>
        </p:spPr>
        <p:txBody>
          <a:bodyPr wrap="none" rtlCol="0">
            <a:spAutoFit/>
          </a:bodyPr>
          <a:lstStyle/>
          <a:p>
            <a:r>
              <a:rPr lang="en-GB" sz="4000" b="1" dirty="0"/>
              <a:t>V</a:t>
            </a:r>
            <a:r>
              <a:rPr lang="en-GB" sz="4000" b="1" baseline="-25000" dirty="0"/>
              <a:t>L</a:t>
            </a:r>
            <a:r>
              <a:rPr lang="en-GB" sz="4000" b="1" dirty="0"/>
              <a:t> = V</a:t>
            </a:r>
            <a:r>
              <a:rPr lang="en-GB" sz="4000" b="1" baseline="-25000" dirty="0"/>
              <a:t>P</a:t>
            </a:r>
          </a:p>
        </p:txBody>
      </p:sp>
    </p:spTree>
    <p:custDataLst>
      <p:tags r:id="rId1"/>
    </p:custDataLst>
    <p:extLst>
      <p:ext uri="{BB962C8B-B14F-4D97-AF65-F5344CB8AC3E}">
        <p14:creationId xmlns:p14="http://schemas.microsoft.com/office/powerpoint/2010/main" val="50601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Star connections</a:t>
            </a:r>
          </a:p>
        </p:txBody>
      </p:sp>
      <p:sp>
        <p:nvSpPr>
          <p:cNvPr id="3" name="Content Placeholder 2"/>
          <p:cNvSpPr>
            <a:spLocks noGrp="1"/>
          </p:cNvSpPr>
          <p:nvPr>
            <p:ph idx="1"/>
          </p:nvPr>
        </p:nvSpPr>
        <p:spPr>
          <a:xfrm>
            <a:off x="1122531" y="1091869"/>
            <a:ext cx="3830469" cy="3510611"/>
          </a:xfrm>
        </p:spPr>
        <p:txBody>
          <a:bodyPr>
            <a:noAutofit/>
          </a:bodyPr>
          <a:lstStyle/>
          <a:p>
            <a:pPr marL="0" indent="0" algn="just">
              <a:buNone/>
            </a:pPr>
            <a:r>
              <a:rPr lang="en-GB" sz="2400" dirty="0"/>
              <a:t>Star connections have the ends of the loads in all three phases connected together at a single point. Most often, a neutral line is also connected to this point in case the loads on each phase are not balanced. You will also see these connections called “Wye” or “Y” connections.</a:t>
            </a:r>
          </a:p>
        </p:txBody>
      </p:sp>
      <p:sp>
        <p:nvSpPr>
          <p:cNvPr id="5" name="TextBox 4">
            <a:extLst>
              <a:ext uri="{FF2B5EF4-FFF2-40B4-BE49-F238E27FC236}">
                <a16:creationId xmlns:a16="http://schemas.microsoft.com/office/drawing/2014/main" id="{B0277457-FFAD-0E4A-AC7A-656AFD0CB917}"/>
              </a:ext>
            </a:extLst>
          </p:cNvPr>
          <p:cNvSpPr txBox="1"/>
          <p:nvPr/>
        </p:nvSpPr>
        <p:spPr>
          <a:xfrm>
            <a:off x="6903457" y="3494484"/>
            <a:ext cx="623889" cy="1107996"/>
          </a:xfrm>
          <a:prstGeom prst="rect">
            <a:avLst/>
          </a:prstGeom>
          <a:noFill/>
        </p:spPr>
        <p:txBody>
          <a:bodyPr wrap="none" rtlCol="0">
            <a:spAutoFit/>
          </a:bodyPr>
          <a:lstStyle/>
          <a:p>
            <a:r>
              <a:rPr lang="en-GB" sz="6600" b="1" dirty="0"/>
              <a:t>Y</a:t>
            </a:r>
            <a:endParaRPr lang="en-GB" b="1" dirty="0"/>
          </a:p>
        </p:txBody>
      </p:sp>
      <p:pic>
        <p:nvPicPr>
          <p:cNvPr id="6" name="Picture 5">
            <a:extLst>
              <a:ext uri="{FF2B5EF4-FFF2-40B4-BE49-F238E27FC236}">
                <a16:creationId xmlns:a16="http://schemas.microsoft.com/office/drawing/2014/main" id="{CAABB97B-0DD5-3A4E-B7ED-F21741F553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89778" y="1087834"/>
            <a:ext cx="3019997" cy="2406650"/>
          </a:xfrm>
          <a:prstGeom prst="rect">
            <a:avLst/>
          </a:prstGeom>
        </p:spPr>
      </p:pic>
    </p:spTree>
    <p:custDataLst>
      <p:tags r:id="rId1"/>
    </p:custDataLst>
    <p:extLst>
      <p:ext uri="{BB962C8B-B14F-4D97-AF65-F5344CB8AC3E}">
        <p14:creationId xmlns:p14="http://schemas.microsoft.com/office/powerpoint/2010/main" val="380223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Delta connections</a:t>
            </a:r>
          </a:p>
        </p:txBody>
      </p:sp>
      <p:sp>
        <p:nvSpPr>
          <p:cNvPr id="3" name="Content Placeholder 2"/>
          <p:cNvSpPr>
            <a:spLocks noGrp="1"/>
          </p:cNvSpPr>
          <p:nvPr>
            <p:ph idx="1"/>
          </p:nvPr>
        </p:nvSpPr>
        <p:spPr>
          <a:xfrm>
            <a:off x="1122531" y="1091869"/>
            <a:ext cx="3830469" cy="3282011"/>
          </a:xfrm>
        </p:spPr>
        <p:txBody>
          <a:bodyPr>
            <a:noAutofit/>
          </a:bodyPr>
          <a:lstStyle/>
          <a:p>
            <a:pPr marL="0" indent="0" algn="just">
              <a:buNone/>
            </a:pPr>
            <a:r>
              <a:rPr lang="en-GB" sz="2400" dirty="0"/>
              <a:t>Delta connections have the end of the load in one phase connected to the beginning of the load in the next phase. There is no neutral line.</a:t>
            </a:r>
          </a:p>
          <a:p>
            <a:pPr marL="0" indent="0" algn="just">
              <a:buNone/>
            </a:pPr>
            <a:endParaRPr lang="en-GB" sz="2400" dirty="0"/>
          </a:p>
          <a:p>
            <a:pPr marL="0" indent="0" algn="just">
              <a:buNone/>
            </a:pPr>
            <a:r>
              <a:rPr lang="en-GB" sz="2400" dirty="0"/>
              <a:t>They are called delta because they look like the Greek symbol for “d”.</a:t>
            </a:r>
          </a:p>
        </p:txBody>
      </p:sp>
      <p:sp>
        <p:nvSpPr>
          <p:cNvPr id="6" name="TextBox 5">
            <a:extLst>
              <a:ext uri="{FF2B5EF4-FFF2-40B4-BE49-F238E27FC236}">
                <a16:creationId xmlns:a16="http://schemas.microsoft.com/office/drawing/2014/main" id="{4198F8E1-8053-B74A-BA47-A2D1A1B5F2D0}"/>
              </a:ext>
            </a:extLst>
          </p:cNvPr>
          <p:cNvSpPr txBox="1"/>
          <p:nvPr/>
        </p:nvSpPr>
        <p:spPr>
          <a:xfrm>
            <a:off x="7241160" y="3457947"/>
            <a:ext cx="673582" cy="1107996"/>
          </a:xfrm>
          <a:prstGeom prst="rect">
            <a:avLst/>
          </a:prstGeom>
          <a:noFill/>
        </p:spPr>
        <p:txBody>
          <a:bodyPr wrap="none" rtlCol="0">
            <a:spAutoFit/>
          </a:bodyPr>
          <a:lstStyle/>
          <a:p>
            <a:r>
              <a:rPr lang="en-GB" sz="6600" b="1" dirty="0" err="1"/>
              <a:t>Δ</a:t>
            </a:r>
            <a:endParaRPr lang="en-GB" sz="3200" b="1" dirty="0"/>
          </a:p>
        </p:txBody>
      </p:sp>
      <p:pic>
        <p:nvPicPr>
          <p:cNvPr id="4" name="Picture 3">
            <a:extLst>
              <a:ext uri="{FF2B5EF4-FFF2-40B4-BE49-F238E27FC236}">
                <a16:creationId xmlns:a16="http://schemas.microsoft.com/office/drawing/2014/main" id="{6D876EBC-7912-4D48-AFDE-3F19CCC81D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33282" y="946150"/>
            <a:ext cx="2615755" cy="2321306"/>
          </a:xfrm>
          <a:prstGeom prst="rect">
            <a:avLst/>
          </a:prstGeom>
        </p:spPr>
      </p:pic>
    </p:spTree>
    <p:custDataLst>
      <p:tags r:id="rId1"/>
    </p:custDataLst>
    <p:extLst>
      <p:ext uri="{BB962C8B-B14F-4D97-AF65-F5344CB8AC3E}">
        <p14:creationId xmlns:p14="http://schemas.microsoft.com/office/powerpoint/2010/main" val="1926315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7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22228</TotalTime>
  <Words>5845</Words>
  <Application>Microsoft Office PowerPoint</Application>
  <PresentationFormat>Custom</PresentationFormat>
  <Paragraphs>931</Paragraphs>
  <Slides>71</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Cambria Math</vt:lpstr>
      <vt:lpstr>Open Sans</vt:lpstr>
      <vt:lpstr>Office Theme</vt:lpstr>
      <vt:lpstr>Three Phase Motors</vt:lpstr>
      <vt:lpstr>Assumed prior learning</vt:lpstr>
      <vt:lpstr>Outcomes</vt:lpstr>
      <vt:lpstr>Unit 3.6: Manual and Semi-Automatics Start-Delta Starters</vt:lpstr>
      <vt:lpstr>Introduction</vt:lpstr>
      <vt:lpstr>Why do big motors draw so much current?</vt:lpstr>
      <vt:lpstr>What is the solution?</vt:lpstr>
      <vt:lpstr>Star connections</vt:lpstr>
      <vt:lpstr>Delta connections</vt:lpstr>
      <vt:lpstr>So what?</vt:lpstr>
      <vt:lpstr>A quick summary</vt:lpstr>
      <vt:lpstr>Current in a star connections</vt:lpstr>
      <vt:lpstr>Voltage in a star connections</vt:lpstr>
      <vt:lpstr>Current in a delta connections</vt:lpstr>
      <vt:lpstr>Voltage in a star connections</vt:lpstr>
      <vt:lpstr>A quick summary</vt:lpstr>
      <vt:lpstr>And the solution is…</vt:lpstr>
      <vt:lpstr>How do you wire Star and Delta connections in motors?</vt:lpstr>
      <vt:lpstr>Question 1</vt:lpstr>
      <vt:lpstr>Question 2</vt:lpstr>
      <vt:lpstr>Question 3</vt:lpstr>
      <vt:lpstr>Question 4</vt:lpstr>
      <vt:lpstr>Question 5</vt:lpstr>
      <vt:lpstr>Question 6</vt:lpstr>
      <vt:lpstr>Safety first</vt:lpstr>
      <vt:lpstr>Before We Begin</vt:lpstr>
      <vt:lpstr>The Star-Delta Starter</vt:lpstr>
      <vt:lpstr>Review the basic DOL starter</vt:lpstr>
      <vt:lpstr>How do you wire the main circuit?</vt:lpstr>
      <vt:lpstr>The main circuit diagram?</vt:lpstr>
      <vt:lpstr>Wire it up</vt:lpstr>
      <vt:lpstr>Upload your control circuit diagram</vt:lpstr>
      <vt:lpstr>The control circuit?</vt:lpstr>
      <vt:lpstr>How do you wire a manual star-delta starter?</vt:lpstr>
      <vt:lpstr>The manual star-delta starter</vt:lpstr>
      <vt:lpstr>Upload your control circuit diagram</vt:lpstr>
      <vt:lpstr>The semi-automatic star-delta starter</vt:lpstr>
      <vt:lpstr>The semi-automatic star-delta starter</vt:lpstr>
      <vt:lpstr>Wire it up</vt:lpstr>
      <vt:lpstr>Upload your control circuit diagram</vt:lpstr>
      <vt:lpstr>Video Briefing – Vid01</vt:lpstr>
      <vt:lpstr>Image Briefing – Img05 (1 of 4)</vt:lpstr>
      <vt:lpstr>Image Briefing – Img05 (2 of 4)</vt:lpstr>
      <vt:lpstr>Image Briefing – Img05 (3 of 4)</vt:lpstr>
      <vt:lpstr>Image Briefing – Img05 (4 of 4)</vt:lpstr>
      <vt:lpstr>Image Briefing – Img06 (1 of 4)</vt:lpstr>
      <vt:lpstr>Image Briefing – Img06 (2 of 4)</vt:lpstr>
      <vt:lpstr>Image Briefing – Img06 (3 of 4)</vt:lpstr>
      <vt:lpstr>Image Briefing – Img06 (4 of 4)</vt:lpstr>
      <vt:lpstr>Video Briefing – Vid02 (1 of 2)</vt:lpstr>
      <vt:lpstr>Video Briefing – Vid02 (2 of 2)</vt:lpstr>
      <vt:lpstr>Image Briefing – Img15a (1 of 2)</vt:lpstr>
      <vt:lpstr>Image Briefing – Img15a (2 of 2)</vt:lpstr>
      <vt:lpstr>Interactive Briefing – Int01 (1 of 4)</vt:lpstr>
      <vt:lpstr>Interactive Briefing – Int01 (2 of 4)</vt:lpstr>
      <vt:lpstr>Interactive Briefing – Int01 (3 of 4)</vt:lpstr>
      <vt:lpstr>Interactive Briefing – Int01 (4 of 4)</vt:lpstr>
      <vt:lpstr>Video Briefing – Vid03</vt:lpstr>
      <vt:lpstr>Interactive Briefing – Int02 (1 of 3)</vt:lpstr>
      <vt:lpstr>Interactive Briefing – Int02 (2 of 3)</vt:lpstr>
      <vt:lpstr>Interactive Briefing – Int02 (3 of 3)</vt:lpstr>
      <vt:lpstr>Video Briefing – Vid04</vt:lpstr>
      <vt:lpstr>Image Briefing – Img21</vt:lpstr>
      <vt:lpstr>Interactive Briefing – Int03 (1 of 3)</vt:lpstr>
      <vt:lpstr>Interactive Briefing – Int03 (2 of 3)</vt:lpstr>
      <vt:lpstr>Interactive Briefing – Int03 (2 of 3)</vt:lpstr>
      <vt:lpstr>Video Briefing – Vid05 (1 of 5)</vt:lpstr>
      <vt:lpstr>Video Briefing – Vid05 (2 of 5)</vt:lpstr>
      <vt:lpstr>Video Briefing – Vid05 (3 of 5)</vt:lpstr>
      <vt:lpstr>Video Briefing – Vid05 (4 of 5)</vt:lpstr>
      <vt:lpstr>Video Briefing – Vid05 (5 of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729</cp:revision>
  <dcterms:created xsi:type="dcterms:W3CDTF">2018-02-02T12:07:09Z</dcterms:created>
  <dcterms:modified xsi:type="dcterms:W3CDTF">2018-09-20T07:08:58Z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