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comments/comment3.xml" ContentType="application/vnd.openxmlformats-officedocument.presentationml.comments+xml"/>
  <Override PartName="/ppt/tags/tag10.xml" ContentType="application/vnd.openxmlformats-officedocument.presentationml.tags+xml"/>
  <Override PartName="/ppt/notesSlides/notesSlide7.xml" ContentType="application/vnd.openxmlformats-officedocument.presentationml.notesSlide+xml"/>
  <Override PartName="/ppt/comments/comment4.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comments/comment5.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comments/comment6.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comments/comment7.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comments/comment8.xml" ContentType="application/vnd.openxmlformats-officedocument.presentationml.comments+xml"/>
  <Override PartName="/ppt/tags/tag27.xml" ContentType="application/vnd.openxmlformats-officedocument.presentationml.tags+xml"/>
  <Override PartName="/ppt/notesSlides/notesSlide24.xml" ContentType="application/vnd.openxmlformats-officedocument.presentationml.notesSlide+xml"/>
  <Override PartName="/ppt/comments/comment9.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comments/comment10.xml" ContentType="application/vnd.openxmlformats-officedocument.presentationml.comments+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comments/comment11.xml" ContentType="application/vnd.openxmlformats-officedocument.presentationml.comments+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comments/comment12.xml" ContentType="application/vnd.openxmlformats-officedocument.presentationml.comments+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comments/comment13.xml" ContentType="application/vnd.openxmlformats-officedocument.presentationml.comments+xml"/>
  <Override PartName="/ppt/tags/tag40.xml" ContentType="application/vnd.openxmlformats-officedocument.presentationml.tags+xml"/>
  <Override PartName="/ppt/notesSlides/notesSlide37.xml" ContentType="application/vnd.openxmlformats-officedocument.presentationml.notesSlide+xml"/>
  <Override PartName="/ppt/comments/comment14.xml" ContentType="application/vnd.openxmlformats-officedocument.presentationml.comments+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comments/comment15.xml" ContentType="application/vnd.openxmlformats-officedocument.presentationml.comments+xml"/>
  <Override PartName="/ppt/tags/tag44.xml" ContentType="application/vnd.openxmlformats-officedocument.presentationml.tags+xml"/>
  <Override PartName="/ppt/notesSlides/notesSlide41.xml" ContentType="application/vnd.openxmlformats-officedocument.presentationml.notesSlide+xml"/>
  <Override PartName="/ppt/comments/comment16.xml" ContentType="application/vnd.openxmlformats-officedocument.presentationml.comments+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comments/comment17.xml" ContentType="application/vnd.openxmlformats-officedocument.presentationml.comments+xml"/>
  <Override PartName="/ppt/tags/tag48.xml" ContentType="application/vnd.openxmlformats-officedocument.presentationml.tags+xml"/>
  <Override PartName="/ppt/notesSlides/notesSlide45.xml" ContentType="application/vnd.openxmlformats-officedocument.presentationml.notesSlide+xml"/>
  <Override PartName="/ppt/comments/comment18.xml" ContentType="application/vnd.openxmlformats-officedocument.presentationml.comments+xml"/>
  <Override PartName="/ppt/tags/tag49.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9"/>
  </p:notesMasterIdLst>
  <p:sldIdLst>
    <p:sldId id="256" r:id="rId2"/>
    <p:sldId id="309" r:id="rId3"/>
    <p:sldId id="268" r:id="rId4"/>
    <p:sldId id="278" r:id="rId5"/>
    <p:sldId id="533" r:id="rId6"/>
    <p:sldId id="333" r:id="rId7"/>
    <p:sldId id="339" r:id="rId8"/>
    <p:sldId id="491" r:id="rId9"/>
    <p:sldId id="517" r:id="rId10"/>
    <p:sldId id="489" r:id="rId11"/>
    <p:sldId id="511" r:id="rId12"/>
    <p:sldId id="512" r:id="rId13"/>
    <p:sldId id="514" r:id="rId14"/>
    <p:sldId id="516" r:id="rId15"/>
    <p:sldId id="518" r:id="rId16"/>
    <p:sldId id="520" r:id="rId17"/>
    <p:sldId id="521" r:id="rId18"/>
    <p:sldId id="522" r:id="rId19"/>
    <p:sldId id="519" r:id="rId20"/>
    <p:sldId id="508" r:id="rId21"/>
    <p:sldId id="534" r:id="rId22"/>
    <p:sldId id="510" r:id="rId23"/>
    <p:sldId id="513" r:id="rId24"/>
    <p:sldId id="509" r:id="rId25"/>
    <p:sldId id="455" r:id="rId26"/>
    <p:sldId id="501" r:id="rId27"/>
    <p:sldId id="492" r:id="rId28"/>
    <p:sldId id="456" r:id="rId29"/>
    <p:sldId id="493" r:id="rId30"/>
    <p:sldId id="487" r:id="rId31"/>
    <p:sldId id="499" r:id="rId32"/>
    <p:sldId id="488" r:id="rId33"/>
    <p:sldId id="500" r:id="rId34"/>
    <p:sldId id="515" r:id="rId35"/>
    <p:sldId id="535" r:id="rId36"/>
    <p:sldId id="452" r:id="rId37"/>
    <p:sldId id="453" r:id="rId38"/>
    <p:sldId id="524" r:id="rId39"/>
    <p:sldId id="440" r:id="rId40"/>
    <p:sldId id="525" r:id="rId41"/>
    <p:sldId id="526" r:id="rId42"/>
    <p:sldId id="527" r:id="rId43"/>
    <p:sldId id="528" r:id="rId44"/>
    <p:sldId id="530" r:id="rId45"/>
    <p:sldId id="531" r:id="rId46"/>
    <p:sldId id="532" r:id="rId47"/>
    <p:sldId id="529" r:id="rId48"/>
  </p:sldIdLst>
  <p:sldSz cx="10239375" cy="5003800"/>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33"/>
            <p14:sldId id="333"/>
            <p14:sldId id="339"/>
            <p14:sldId id="491"/>
            <p14:sldId id="517"/>
            <p14:sldId id="489"/>
            <p14:sldId id="511"/>
            <p14:sldId id="512"/>
            <p14:sldId id="514"/>
            <p14:sldId id="516"/>
            <p14:sldId id="518"/>
            <p14:sldId id="520"/>
            <p14:sldId id="521"/>
            <p14:sldId id="522"/>
            <p14:sldId id="519"/>
            <p14:sldId id="508"/>
            <p14:sldId id="534"/>
            <p14:sldId id="510"/>
            <p14:sldId id="513"/>
            <p14:sldId id="509"/>
            <p14:sldId id="455"/>
            <p14:sldId id="501"/>
            <p14:sldId id="492"/>
            <p14:sldId id="456"/>
            <p14:sldId id="493"/>
            <p14:sldId id="487"/>
            <p14:sldId id="499"/>
            <p14:sldId id="488"/>
            <p14:sldId id="500"/>
          </p14:sldIdLst>
        </p14:section>
        <p14:section name="Appendix" id="{61A5EB1E-5BAC-224D-8F20-5D1D8E086C2B}">
          <p14:sldIdLst>
            <p14:sldId id="515"/>
            <p14:sldId id="535"/>
            <p14:sldId id="452"/>
            <p14:sldId id="453"/>
            <p14:sldId id="524"/>
            <p14:sldId id="440"/>
            <p14:sldId id="525"/>
            <p14:sldId id="526"/>
            <p14:sldId id="527"/>
            <p14:sldId id="528"/>
            <p14:sldId id="530"/>
            <p14:sldId id="531"/>
            <p14:sldId id="532"/>
            <p14:sldId id="5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86"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10"/>
    <p:restoredTop sz="76510" autoAdjust="0"/>
  </p:normalViewPr>
  <p:slideViewPr>
    <p:cSldViewPr snapToGrid="0" snapToObjects="1">
      <p:cViewPr varScale="1">
        <p:scale>
          <a:sx n="119" d="100"/>
          <a:sy n="119" d="100"/>
        </p:scale>
        <p:origin x="7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2T14:58:33.192" idx="70">
    <p:pos x="5352" y="388"/>
    <p:text>Img01</p:text>
    <p:extLst mod="1">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7-17T12:06:36.733" idx="86">
    <p:pos x="3956" y="2591"/>
    <p:text>Button01</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Img11</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Img20</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0:47:09.344" idx="21">
    <p:pos x="5464" y="451"/>
    <p:text>Img02</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Img03</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17T10:20:01.296" idx="81">
    <p:pos x="6071" y="639"/>
    <p:text>Img04</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17T10:20:01.296" idx="81">
    <p:pos x="6080" y="755"/>
    <p:text>Img05</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7-16T17:33:02.828" idx="79">
    <p:pos x="2968" y="1971"/>
    <p:text>Button01</p:text>
    <p:extLst mod="1">
      <p:ext uri="{C676402C-5697-4E1C-873F-D02D1690AC5C}">
        <p15:threadingInfo xmlns:p15="http://schemas.microsoft.com/office/powerpoint/2012/main" timeZoneBias="-120"/>
      </p:ext>
    </p:extLst>
  </p:cm>
  <p:cm authorId="1" dt="2018-07-16T17:33:44.004" idx="80">
    <p:pos x="5547" y="1965"/>
    <p:text>Button02</p:text>
    <p:extLst mod="1">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7-17T10:49:53.775" idx="82">
    <p:pos x="2907" y="1779"/>
    <p:text>Button01</p:text>
    <p:extLst>
      <p:ext uri="{C676402C-5697-4E1C-873F-D02D1690AC5C}">
        <p15:threadingInfo xmlns:p15="http://schemas.microsoft.com/office/powerpoint/2012/main" timeZoneBias="-120"/>
      </p:ext>
    </p:extLst>
  </p:cm>
  <p:cm authorId="1" dt="2018-07-17T10:50:00.215" idx="83">
    <p:pos x="2970" y="2456"/>
    <p:text>Button02</p:text>
    <p:extLst>
      <p:ext uri="{C676402C-5697-4E1C-873F-D02D1690AC5C}">
        <p15:threadingInfo xmlns:p15="http://schemas.microsoft.com/office/powerpoint/2012/main" timeZoneBias="-120"/>
      </p:ext>
    </p:extLst>
  </p:cm>
  <p:cm authorId="1" dt="2018-07-17T10:50:04.347" idx="84">
    <p:pos x="5534" y="1777"/>
    <p:text>Button03</p:text>
    <p:extLst>
      <p:ext uri="{C676402C-5697-4E1C-873F-D02D1690AC5C}">
        <p15:threadingInfo xmlns:p15="http://schemas.microsoft.com/office/powerpoint/2012/main" timeZoneBias="-120"/>
      </p:ext>
    </p:extLst>
  </p:cm>
  <p:cm authorId="1" dt="2018-07-17T10:50:10.803" idx="85">
    <p:pos x="5608" y="2480"/>
    <p:text>Button04</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Img08</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7-16T14:27:40.029" idx="74">
    <p:pos x="2864" y="2241"/>
    <p:text>Button01</p:text>
    <p:extLst mod="1">
      <p:ext uri="{C676402C-5697-4E1C-873F-D02D1690AC5C}">
        <p15:threadingInfo xmlns:p15="http://schemas.microsoft.com/office/powerpoint/2012/main" timeZoneBias="-120"/>
      </p:ext>
    </p:extLst>
  </p:cm>
  <p:cm authorId="1" dt="2018-07-16T14:27:43.679" idx="75">
    <p:pos x="4827" y="2234"/>
    <p:text>Button02</p:text>
    <p:extLst mod="1">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an simple ON delay timer simulation.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Allow time to be set between 1s and 15s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t>Energise</a:t>
            </a:r>
            <a:r>
              <a:rPr lang="en-US" dirty="0"/>
              <a:t> Coil button toggle with De-</a:t>
            </a:r>
            <a:r>
              <a:rPr lang="en-US" dirty="0" err="1"/>
              <a:t>energise</a:t>
            </a:r>
            <a:r>
              <a:rPr lang="en-US" dirty="0"/>
              <a:t> Coil button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a:t>
            </a:r>
            <a:r>
              <a:rPr lang="en-US" dirty="0" err="1"/>
              <a:t>energise</a:t>
            </a:r>
            <a:r>
              <a:rPr lang="en-US" dirty="0"/>
              <a:t> coil” button, start the timer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When timer gets to 0s – open the NC contact and close the NO contact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“de-</a:t>
            </a:r>
            <a:r>
              <a:rPr lang="en-US" dirty="0" err="1"/>
              <a:t>energise</a:t>
            </a:r>
            <a:r>
              <a:rPr lang="en-US" dirty="0"/>
              <a:t> coil” close the NC contact immediately and open the NO contact immediately.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 contact “Click” sound should play whenever contacts change state</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506898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an simple OFF delay timer simulation.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Allow time to be set between 1s and 15s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t>Energise</a:t>
            </a:r>
            <a:r>
              <a:rPr lang="en-US" dirty="0"/>
              <a:t> Coil button toggle with De-</a:t>
            </a:r>
            <a:r>
              <a:rPr lang="en-US" dirty="0" err="1"/>
              <a:t>energise</a:t>
            </a:r>
            <a:r>
              <a:rPr lang="en-US" dirty="0"/>
              <a:t> Coil button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a:t>
            </a:r>
            <a:r>
              <a:rPr lang="en-US" dirty="0" err="1"/>
              <a:t>energise</a:t>
            </a:r>
            <a:r>
              <a:rPr lang="en-US" dirty="0"/>
              <a:t> coil” button open NC contact immediately and close NO contact immediately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“de-</a:t>
            </a:r>
            <a:r>
              <a:rPr lang="en-US" dirty="0" err="1"/>
              <a:t>energise</a:t>
            </a:r>
            <a:r>
              <a:rPr lang="en-US" dirty="0"/>
              <a:t> coil” start the timer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When timer gets to 0s – close the NC contact and open the NO contact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 contact “Click” sound should play whenever contacts change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42863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66743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present slide 15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present slide 16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present slide 17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Button04 = on click present slide 18 as a popup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84450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806109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935105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280513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275038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Img16 (6 of 6) from 07_03_03</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789922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3138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Img06a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037216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screenshot of Vid02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191610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screenshot of Int01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077949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Img08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025221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open scenario 1 in a pop-up window (slide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open scenario 2 in a pop-up window (slide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completion of each scenario mark the scenario as complete by dimming the box</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583710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Colour</a:t>
            </a:r>
            <a:r>
              <a:rPr lang="en-US" dirty="0"/>
              <a:t> code the slides of scenario 1 in some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in a popup – “In order to prevent M2 from being started for 10s, we need to interlock its circuit with a NOTC contact that will close 10s after M1 is started. To stop M2 with M1 we will need a NO contact interlocked as well.”</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729206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screenshot of Int02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107828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Img11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346788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screenshot of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402800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75963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screenshot of Int03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149219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Img20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286592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screenshot of Vid04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690291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800344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4250688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1738637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 as (Img13 3 of 3).</a:t>
            </a:r>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2792706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Accept circuits with and without contactor interlocks</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4250561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3769552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539212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 standard motor timer e.g. http://</a:t>
            </a:r>
            <a:r>
              <a:rPr lang="en-US" dirty="0" err="1"/>
              <a:t>voxintech.com</a:t>
            </a:r>
            <a:r>
              <a:rPr lang="en-US" dirty="0"/>
              <a:t>/</a:t>
            </a:r>
            <a:r>
              <a:rPr lang="en-US" dirty="0" err="1"/>
              <a:t>wp</a:t>
            </a:r>
            <a:r>
              <a:rPr lang="en-US" dirty="0"/>
              <a:t>-content/uploads/2017/03/1CMDT0.jpg</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3179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 as (Img13 3 of 3).</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3091355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 as (Img13 3 of 3).</a:t>
            </a: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1440329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150925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1135663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 as (Img13 3 of 3).</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11912574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432680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32885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75502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92386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a large fan or blower e.g. https://</a:t>
            </a:r>
            <a:r>
              <a:rPr lang="en-US" dirty="0" err="1"/>
              <a:t>www.offshore-technology.com</a:t>
            </a:r>
            <a:r>
              <a:rPr lang="en-US" dirty="0"/>
              <a:t>/</a:t>
            </a:r>
            <a:r>
              <a:rPr lang="en-US" dirty="0" err="1"/>
              <a:t>wp</a:t>
            </a:r>
            <a:r>
              <a:rPr lang="en-US" dirty="0"/>
              <a:t>-content/uploads/sites/6/2017/09/4-Axial-Fans.jpg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Options b and c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 A large spinning fan has lots of momentum. If we reversed the direction of the motor without letting the fan blades slow down or stop completely, we would put the motor under great strain overcoming the momentum of the spinning blades. If done repeatedly, we might burn the motor out.</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133910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a large fan or blower e.g. https://5.imimg.com/data5/DO/OX/MY-11468900/centrifugal-blower-2f-industrial-blower-500x500.jpg</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22016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open slide 11 full screen with a clear close button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open slide 12 full screen with a clear close button</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765419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45342" y="4263154"/>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comments" Target="../comments/comment6.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comments" Target="../comments/comment7.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5.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sv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sv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5.sv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5.sv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comments" Target="../comments/comment8.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tif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comments" Target="../comments/comment9.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comments" Target="../comments/comment10.xml"/><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comments" Target="../comments/comment11.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tif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comments" Target="../comments/comment12.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tif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notesSlide" Target="../notesSlides/notesSlide34.xml"/><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3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tiff"/><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8.xml"/><Relationship Id="rId5" Type="http://schemas.openxmlformats.org/officeDocument/2006/relationships/image" Target="../media/image30.sv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9.xml"/><Relationship Id="rId6" Type="http://schemas.openxmlformats.org/officeDocument/2006/relationships/comments" Target="../comments/comment13.xml"/><Relationship Id="rId5" Type="http://schemas.openxmlformats.org/officeDocument/2006/relationships/image" Target="../media/image30.sv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40.xml"/><Relationship Id="rId6" Type="http://schemas.openxmlformats.org/officeDocument/2006/relationships/comments" Target="../comments/comment14.xml"/><Relationship Id="rId5" Type="http://schemas.openxmlformats.org/officeDocument/2006/relationships/image" Target="../media/image30.sv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42.xml"/><Relationship Id="rId5" Type="http://schemas.openxmlformats.org/officeDocument/2006/relationships/image" Target="../media/image30.sv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3.xml"/><Relationship Id="rId6" Type="http://schemas.openxmlformats.org/officeDocument/2006/relationships/comments" Target="../comments/comment15.xml"/><Relationship Id="rId5" Type="http://schemas.openxmlformats.org/officeDocument/2006/relationships/image" Target="../media/image30.sv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4.xml"/><Relationship Id="rId6" Type="http://schemas.openxmlformats.org/officeDocument/2006/relationships/comments" Target="../comments/comment16.xml"/><Relationship Id="rId5" Type="http://schemas.openxmlformats.org/officeDocument/2006/relationships/image" Target="../media/image30.sv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6.xml"/><Relationship Id="rId5" Type="http://schemas.openxmlformats.org/officeDocument/2006/relationships/image" Target="../media/image30.sv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47.xml"/><Relationship Id="rId6" Type="http://schemas.openxmlformats.org/officeDocument/2006/relationships/comments" Target="../comments/comment17.xml"/><Relationship Id="rId5" Type="http://schemas.openxmlformats.org/officeDocument/2006/relationships/image" Target="../media/image30.sv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48.xml"/><Relationship Id="rId6" Type="http://schemas.openxmlformats.org/officeDocument/2006/relationships/comments" Target="../comments/comment18.xml"/><Relationship Id="rId5" Type="http://schemas.openxmlformats.org/officeDocument/2006/relationships/image" Target="../media/image30.sv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comments" Target="../comments/comment1.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comments" Target="../comments/comment4.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comments" Target="../comments/comment5.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3: Connecting and Starting Three </a:t>
            </a:r>
            <a:r>
              <a:rPr lang="en-GB" sz="2400"/>
              <a:t>Phase Induction Motors</a:t>
            </a:r>
            <a:endParaRPr lang="en-GB" sz="2400" dirty="0"/>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a timer?</a:t>
            </a:r>
          </a:p>
        </p:txBody>
      </p:sp>
      <p:sp>
        <p:nvSpPr>
          <p:cNvPr id="5" name="TextBox 4">
            <a:extLst>
              <a:ext uri="{FF2B5EF4-FFF2-40B4-BE49-F238E27FC236}">
                <a16:creationId xmlns:a16="http://schemas.microsoft.com/office/drawing/2014/main" id="{A3ADBD33-C17C-A847-A1C0-034D810FC8AD}"/>
              </a:ext>
            </a:extLst>
          </p:cNvPr>
          <p:cNvSpPr txBox="1"/>
          <p:nvPr/>
        </p:nvSpPr>
        <p:spPr>
          <a:xfrm>
            <a:off x="1057330" y="999740"/>
            <a:ext cx="8041703" cy="1569660"/>
          </a:xfrm>
          <a:prstGeom prst="rect">
            <a:avLst/>
          </a:prstGeom>
          <a:noFill/>
        </p:spPr>
        <p:txBody>
          <a:bodyPr wrap="square" rtlCol="0">
            <a:spAutoFit/>
          </a:bodyPr>
          <a:lstStyle/>
          <a:p>
            <a:r>
              <a:rPr lang="en-GB" sz="2400" dirty="0"/>
              <a:t>Timers or time-delay relays are special components that allow us to control when specific events happen in our motor circuits. Like contactors, they have a coil and NO and NC contacts. There are 2 main types.</a:t>
            </a:r>
          </a:p>
        </p:txBody>
      </p:sp>
      <p:sp>
        <p:nvSpPr>
          <p:cNvPr id="9" name="Rectangle 8">
            <a:extLst>
              <a:ext uri="{FF2B5EF4-FFF2-40B4-BE49-F238E27FC236}">
                <a16:creationId xmlns:a16="http://schemas.microsoft.com/office/drawing/2014/main" id="{EA253551-9840-5048-A82E-0101BFB159ED}"/>
              </a:ext>
            </a:extLst>
          </p:cNvPr>
          <p:cNvSpPr/>
          <p:nvPr/>
        </p:nvSpPr>
        <p:spPr>
          <a:xfrm>
            <a:off x="1057330" y="3228696"/>
            <a:ext cx="3960000" cy="1638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t" anchorCtr="0"/>
          <a:lstStyle/>
          <a:p>
            <a:r>
              <a:rPr lang="en-GB" sz="2800" b="1" dirty="0"/>
              <a:t>ON</a:t>
            </a:r>
            <a:r>
              <a:rPr lang="en-GB" sz="2800" dirty="0"/>
              <a:t> </a:t>
            </a:r>
            <a:r>
              <a:rPr lang="en-GB" sz="2800" b="1" dirty="0"/>
              <a:t>Delay</a:t>
            </a:r>
          </a:p>
          <a:p>
            <a:r>
              <a:rPr lang="en-GB" sz="2400" dirty="0"/>
              <a:t>The contacts change state a set time after the coil is </a:t>
            </a:r>
            <a:r>
              <a:rPr lang="en-GB" sz="2400" b="1" dirty="0"/>
              <a:t>energised.</a:t>
            </a:r>
          </a:p>
        </p:txBody>
      </p:sp>
      <p:sp>
        <p:nvSpPr>
          <p:cNvPr id="10" name="Rectangle 9">
            <a:extLst>
              <a:ext uri="{FF2B5EF4-FFF2-40B4-BE49-F238E27FC236}">
                <a16:creationId xmlns:a16="http://schemas.microsoft.com/office/drawing/2014/main" id="{F898E351-C887-3B48-B3D6-6ABF3663DF30}"/>
              </a:ext>
            </a:extLst>
          </p:cNvPr>
          <p:cNvSpPr/>
          <p:nvPr/>
        </p:nvSpPr>
        <p:spPr>
          <a:xfrm>
            <a:off x="5139034" y="3228696"/>
            <a:ext cx="3960000" cy="16387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t" anchorCtr="0"/>
          <a:lstStyle/>
          <a:p>
            <a:r>
              <a:rPr lang="en-GB" sz="2800" b="1" dirty="0"/>
              <a:t>OFF</a:t>
            </a:r>
            <a:r>
              <a:rPr lang="en-GB" sz="2800" dirty="0"/>
              <a:t> </a:t>
            </a:r>
            <a:r>
              <a:rPr lang="en-GB" sz="2800" b="1" dirty="0"/>
              <a:t>Delay</a:t>
            </a:r>
          </a:p>
          <a:p>
            <a:r>
              <a:rPr lang="en-GB" sz="2400" dirty="0"/>
              <a:t>The contacts change state a set time after the coil is </a:t>
            </a:r>
            <a:r>
              <a:rPr lang="en-GB" sz="2400" b="1" dirty="0"/>
              <a:t>de-energised.</a:t>
            </a:r>
            <a:endParaRPr lang="en-GB" sz="2800" b="1" dirty="0"/>
          </a:p>
        </p:txBody>
      </p:sp>
      <p:sp>
        <p:nvSpPr>
          <p:cNvPr id="11" name="Oval 10">
            <a:extLst>
              <a:ext uri="{FF2B5EF4-FFF2-40B4-BE49-F238E27FC236}">
                <a16:creationId xmlns:a16="http://schemas.microsoft.com/office/drawing/2014/main" id="{01EC23E3-2ABD-F64E-A01D-EF87D250EB50}"/>
              </a:ext>
            </a:extLst>
          </p:cNvPr>
          <p:cNvSpPr>
            <a:spLocks noChangeAspect="1"/>
          </p:cNvSpPr>
          <p:nvPr/>
        </p:nvSpPr>
        <p:spPr>
          <a:xfrm>
            <a:off x="1126342" y="328801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2" name="Oval 11">
            <a:extLst>
              <a:ext uri="{FF2B5EF4-FFF2-40B4-BE49-F238E27FC236}">
                <a16:creationId xmlns:a16="http://schemas.microsoft.com/office/drawing/2014/main" id="{F79C3373-394B-0943-94EC-A1C0B5B0F1E0}"/>
              </a:ext>
            </a:extLst>
          </p:cNvPr>
          <p:cNvSpPr>
            <a:spLocks noChangeAspect="1"/>
          </p:cNvSpPr>
          <p:nvPr/>
        </p:nvSpPr>
        <p:spPr>
          <a:xfrm>
            <a:off x="5217266" y="3301138"/>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5" name="TextBox 14">
            <a:extLst>
              <a:ext uri="{FF2B5EF4-FFF2-40B4-BE49-F238E27FC236}">
                <a16:creationId xmlns:a16="http://schemas.microsoft.com/office/drawing/2014/main" id="{17DFA72B-C347-264F-BD83-D364C0B08CB3}"/>
              </a:ext>
            </a:extLst>
          </p:cNvPr>
          <p:cNvSpPr txBox="1"/>
          <p:nvPr/>
        </p:nvSpPr>
        <p:spPr>
          <a:xfrm>
            <a:off x="1057330" y="2634650"/>
            <a:ext cx="8041704" cy="461665"/>
          </a:xfrm>
          <a:prstGeom prst="rect">
            <a:avLst/>
          </a:prstGeom>
          <a:solidFill>
            <a:schemeClr val="tx2">
              <a:lumMod val="40000"/>
              <a:lumOff val="60000"/>
            </a:schemeClr>
          </a:solidFill>
        </p:spPr>
        <p:txBody>
          <a:bodyPr wrap="square" rtlCol="0">
            <a:spAutoFit/>
          </a:bodyPr>
          <a:lstStyle/>
          <a:p>
            <a:r>
              <a:rPr lang="en-ZA" sz="2400" i="1" dirty="0"/>
              <a:t>Click each box to find out more.</a:t>
            </a:r>
          </a:p>
        </p:txBody>
      </p:sp>
      <p:pic>
        <p:nvPicPr>
          <p:cNvPr id="18" name="Graphic 17" descr="User">
            <a:extLst>
              <a:ext uri="{FF2B5EF4-FFF2-40B4-BE49-F238E27FC236}">
                <a16:creationId xmlns:a16="http://schemas.microsoft.com/office/drawing/2014/main" id="{CD8A68A6-F969-FE44-B667-93B7A8BC161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6031" y="2470924"/>
            <a:ext cx="854046" cy="854046"/>
          </a:xfrm>
          <a:prstGeom prst="rect">
            <a:avLst/>
          </a:prstGeom>
        </p:spPr>
      </p:pic>
    </p:spTree>
    <p:custDataLst>
      <p:tags r:id="rId1"/>
    </p:custDataLst>
    <p:extLst>
      <p:ext uri="{BB962C8B-B14F-4D97-AF65-F5344CB8AC3E}">
        <p14:creationId xmlns:p14="http://schemas.microsoft.com/office/powerpoint/2010/main" val="319112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ON delay timers</a:t>
            </a:r>
          </a:p>
        </p:txBody>
      </p:sp>
      <p:pic>
        <p:nvPicPr>
          <p:cNvPr id="6" name="Picture 5">
            <a:extLst>
              <a:ext uri="{FF2B5EF4-FFF2-40B4-BE49-F238E27FC236}">
                <a16:creationId xmlns:a16="http://schemas.microsoft.com/office/drawing/2014/main" id="{C9C187BC-5DA4-304D-AF18-4706C055DC2E}"/>
              </a:ext>
            </a:extLst>
          </p:cNvPr>
          <p:cNvPicPr>
            <a:picLocks noChangeAspect="1"/>
          </p:cNvPicPr>
          <p:nvPr/>
        </p:nvPicPr>
        <p:blipFill>
          <a:blip r:embed="rId4"/>
          <a:stretch>
            <a:fillRect/>
          </a:stretch>
        </p:blipFill>
        <p:spPr>
          <a:xfrm>
            <a:off x="6065919" y="4092070"/>
            <a:ext cx="1057290" cy="812444"/>
          </a:xfrm>
          <a:prstGeom prst="rect">
            <a:avLst/>
          </a:prstGeom>
        </p:spPr>
      </p:pic>
      <p:pic>
        <p:nvPicPr>
          <p:cNvPr id="8" name="Picture 7">
            <a:extLst>
              <a:ext uri="{FF2B5EF4-FFF2-40B4-BE49-F238E27FC236}">
                <a16:creationId xmlns:a16="http://schemas.microsoft.com/office/drawing/2014/main" id="{306E1AFC-6B39-174C-9048-D318EE8A3A6F}"/>
              </a:ext>
            </a:extLst>
          </p:cNvPr>
          <p:cNvPicPr>
            <a:picLocks noChangeAspect="1"/>
          </p:cNvPicPr>
          <p:nvPr/>
        </p:nvPicPr>
        <p:blipFill>
          <a:blip r:embed="rId5"/>
          <a:stretch>
            <a:fillRect/>
          </a:stretch>
        </p:blipFill>
        <p:spPr>
          <a:xfrm>
            <a:off x="5972960" y="3256240"/>
            <a:ext cx="1046160" cy="790185"/>
          </a:xfrm>
          <a:prstGeom prst="rect">
            <a:avLst/>
          </a:prstGeom>
        </p:spPr>
      </p:pic>
      <p:sp>
        <p:nvSpPr>
          <p:cNvPr id="14" name="TextBox 13">
            <a:extLst>
              <a:ext uri="{FF2B5EF4-FFF2-40B4-BE49-F238E27FC236}">
                <a16:creationId xmlns:a16="http://schemas.microsoft.com/office/drawing/2014/main" id="{57E52799-6449-0840-A76E-1B9E2F0C78FE}"/>
              </a:ext>
            </a:extLst>
          </p:cNvPr>
          <p:cNvSpPr txBox="1"/>
          <p:nvPr/>
        </p:nvSpPr>
        <p:spPr>
          <a:xfrm>
            <a:off x="1057330" y="2056817"/>
            <a:ext cx="7358147" cy="830997"/>
          </a:xfrm>
          <a:prstGeom prst="rect">
            <a:avLst/>
          </a:prstGeom>
          <a:solidFill>
            <a:schemeClr val="tx2">
              <a:lumMod val="40000"/>
              <a:lumOff val="60000"/>
            </a:schemeClr>
          </a:solidFill>
        </p:spPr>
        <p:txBody>
          <a:bodyPr wrap="square" rtlCol="0">
            <a:spAutoFit/>
          </a:bodyPr>
          <a:lstStyle/>
          <a:p>
            <a:r>
              <a:rPr lang="en-GB" sz="2400" i="1" dirty="0"/>
              <a:t>Set the timer and then energise and de-energise the coil to see what happens to the contacts.</a:t>
            </a:r>
            <a:endParaRPr lang="en-ZA" sz="2400" i="1" dirty="0"/>
          </a:p>
        </p:txBody>
      </p:sp>
      <p:pic>
        <p:nvPicPr>
          <p:cNvPr id="15" name="Graphic 14" descr="User">
            <a:extLst>
              <a:ext uri="{FF2B5EF4-FFF2-40B4-BE49-F238E27FC236}">
                <a16:creationId xmlns:a16="http://schemas.microsoft.com/office/drawing/2014/main" id="{E41C0897-375D-6A40-BA66-897D7DCB2A2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6031" y="2033768"/>
            <a:ext cx="854046" cy="854046"/>
          </a:xfrm>
          <a:prstGeom prst="rect">
            <a:avLst/>
          </a:prstGeom>
        </p:spPr>
      </p:pic>
      <p:sp>
        <p:nvSpPr>
          <p:cNvPr id="20" name="TextBox 19">
            <a:extLst>
              <a:ext uri="{FF2B5EF4-FFF2-40B4-BE49-F238E27FC236}">
                <a16:creationId xmlns:a16="http://schemas.microsoft.com/office/drawing/2014/main" id="{008904DB-1088-4344-8984-9E96BCEFD4DC}"/>
              </a:ext>
            </a:extLst>
          </p:cNvPr>
          <p:cNvSpPr txBox="1"/>
          <p:nvPr/>
        </p:nvSpPr>
        <p:spPr>
          <a:xfrm>
            <a:off x="1040077" y="1143933"/>
            <a:ext cx="7672758" cy="830997"/>
          </a:xfrm>
          <a:prstGeom prst="rect">
            <a:avLst/>
          </a:prstGeom>
          <a:noFill/>
        </p:spPr>
        <p:txBody>
          <a:bodyPr wrap="square" rtlCol="0">
            <a:spAutoFit/>
          </a:bodyPr>
          <a:lstStyle/>
          <a:p>
            <a:r>
              <a:rPr lang="en-GB" sz="2400" dirty="0"/>
              <a:t>Here is an ON Delay timer with a NO and a NC contact. Let’s see how it works.</a:t>
            </a:r>
          </a:p>
        </p:txBody>
      </p:sp>
      <p:sp>
        <p:nvSpPr>
          <p:cNvPr id="21" name="TextBox 20">
            <a:extLst>
              <a:ext uri="{FF2B5EF4-FFF2-40B4-BE49-F238E27FC236}">
                <a16:creationId xmlns:a16="http://schemas.microsoft.com/office/drawing/2014/main" id="{D2F3FB94-7183-9C4D-B610-E0FBC10A0A84}"/>
              </a:ext>
            </a:extLst>
          </p:cNvPr>
          <p:cNvSpPr txBox="1"/>
          <p:nvPr/>
        </p:nvSpPr>
        <p:spPr>
          <a:xfrm>
            <a:off x="6894108" y="3364744"/>
            <a:ext cx="2984853" cy="461665"/>
          </a:xfrm>
          <a:prstGeom prst="rect">
            <a:avLst/>
          </a:prstGeom>
          <a:noFill/>
        </p:spPr>
        <p:txBody>
          <a:bodyPr wrap="square" rtlCol="0">
            <a:spAutoFit/>
          </a:bodyPr>
          <a:lstStyle/>
          <a:p>
            <a:pPr algn="ctr"/>
            <a:r>
              <a:rPr lang="en-GB" sz="2400" dirty="0"/>
              <a:t>NC ON Delay contact</a:t>
            </a:r>
          </a:p>
        </p:txBody>
      </p:sp>
      <p:sp>
        <p:nvSpPr>
          <p:cNvPr id="22" name="TextBox 21">
            <a:extLst>
              <a:ext uri="{FF2B5EF4-FFF2-40B4-BE49-F238E27FC236}">
                <a16:creationId xmlns:a16="http://schemas.microsoft.com/office/drawing/2014/main" id="{4CA98522-5FEC-0644-852D-0DA731194005}"/>
              </a:ext>
            </a:extLst>
          </p:cNvPr>
          <p:cNvSpPr txBox="1"/>
          <p:nvPr/>
        </p:nvSpPr>
        <p:spPr>
          <a:xfrm>
            <a:off x="6894107" y="4169125"/>
            <a:ext cx="2984853" cy="461665"/>
          </a:xfrm>
          <a:prstGeom prst="rect">
            <a:avLst/>
          </a:prstGeom>
          <a:noFill/>
        </p:spPr>
        <p:txBody>
          <a:bodyPr wrap="square" rtlCol="0">
            <a:spAutoFit/>
          </a:bodyPr>
          <a:lstStyle/>
          <a:p>
            <a:pPr algn="ctr"/>
            <a:r>
              <a:rPr lang="en-GB" sz="2400" dirty="0"/>
              <a:t>NO ON Delay contact</a:t>
            </a:r>
          </a:p>
        </p:txBody>
      </p:sp>
      <p:sp>
        <p:nvSpPr>
          <p:cNvPr id="28" name="TextBox 27">
            <a:extLst>
              <a:ext uri="{FF2B5EF4-FFF2-40B4-BE49-F238E27FC236}">
                <a16:creationId xmlns:a16="http://schemas.microsoft.com/office/drawing/2014/main" id="{BD807E0C-C972-734B-B148-C5092C461AEE}"/>
              </a:ext>
            </a:extLst>
          </p:cNvPr>
          <p:cNvSpPr txBox="1"/>
          <p:nvPr/>
        </p:nvSpPr>
        <p:spPr>
          <a:xfrm>
            <a:off x="1001243" y="3018181"/>
            <a:ext cx="1458677" cy="461665"/>
          </a:xfrm>
          <a:prstGeom prst="rect">
            <a:avLst/>
          </a:prstGeom>
          <a:noFill/>
        </p:spPr>
        <p:txBody>
          <a:bodyPr wrap="square" rtlCol="0">
            <a:spAutoFit/>
          </a:bodyPr>
          <a:lstStyle/>
          <a:p>
            <a:pPr algn="ctr"/>
            <a:r>
              <a:rPr lang="en-GB" sz="2400" b="1" dirty="0"/>
              <a:t>Set Time</a:t>
            </a:r>
          </a:p>
        </p:txBody>
      </p:sp>
      <p:sp>
        <p:nvSpPr>
          <p:cNvPr id="29" name="Rounded Rectangle 28">
            <a:extLst>
              <a:ext uri="{FF2B5EF4-FFF2-40B4-BE49-F238E27FC236}">
                <a16:creationId xmlns:a16="http://schemas.microsoft.com/office/drawing/2014/main" id="{280828DD-58C1-F941-9B51-6B122978D5EB}"/>
              </a:ext>
            </a:extLst>
          </p:cNvPr>
          <p:cNvSpPr/>
          <p:nvPr/>
        </p:nvSpPr>
        <p:spPr>
          <a:xfrm>
            <a:off x="1165145" y="3390202"/>
            <a:ext cx="1130874"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30" name="Triangle 29">
            <a:extLst>
              <a:ext uri="{FF2B5EF4-FFF2-40B4-BE49-F238E27FC236}">
                <a16:creationId xmlns:a16="http://schemas.microsoft.com/office/drawing/2014/main" id="{E989F2A1-C522-554D-8914-83839A554319}"/>
              </a:ext>
            </a:extLst>
          </p:cNvPr>
          <p:cNvSpPr/>
          <p:nvPr/>
        </p:nvSpPr>
        <p:spPr>
          <a:xfrm>
            <a:off x="467431" y="331300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riangle 30">
            <a:extLst>
              <a:ext uri="{FF2B5EF4-FFF2-40B4-BE49-F238E27FC236}">
                <a16:creationId xmlns:a16="http://schemas.microsoft.com/office/drawing/2014/main" id="{E51A0133-9C43-2143-8048-25A326782AF7}"/>
              </a:ext>
            </a:extLst>
          </p:cNvPr>
          <p:cNvSpPr/>
          <p:nvPr/>
        </p:nvSpPr>
        <p:spPr>
          <a:xfrm rot="10800000">
            <a:off x="467431" y="407027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a:extLst>
              <a:ext uri="{FF2B5EF4-FFF2-40B4-BE49-F238E27FC236}">
                <a16:creationId xmlns:a16="http://schemas.microsoft.com/office/drawing/2014/main" id="{DF4DF3DE-0F21-E842-BB9D-6A87BA32767F}"/>
              </a:ext>
            </a:extLst>
          </p:cNvPr>
          <p:cNvSpPr/>
          <p:nvPr/>
        </p:nvSpPr>
        <p:spPr>
          <a:xfrm>
            <a:off x="4460838" y="3683678"/>
            <a:ext cx="1446230" cy="563820"/>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33" name="Rounded Rectangle 32">
            <a:extLst>
              <a:ext uri="{FF2B5EF4-FFF2-40B4-BE49-F238E27FC236}">
                <a16:creationId xmlns:a16="http://schemas.microsoft.com/office/drawing/2014/main" id="{78BF6EB2-8A29-A745-ADBD-980B8027F4E3}"/>
              </a:ext>
            </a:extLst>
          </p:cNvPr>
          <p:cNvSpPr/>
          <p:nvPr/>
        </p:nvSpPr>
        <p:spPr>
          <a:xfrm>
            <a:off x="2907917" y="3390202"/>
            <a:ext cx="1437696"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Energise coil</a:t>
            </a:r>
            <a:endParaRPr lang="en-GB" sz="1400" b="1" dirty="0">
              <a:solidFill>
                <a:schemeClr val="accent2"/>
              </a:solidFill>
            </a:endParaRPr>
          </a:p>
        </p:txBody>
      </p:sp>
    </p:spTree>
    <p:custDataLst>
      <p:tags r:id="rId1"/>
    </p:custDataLst>
    <p:extLst>
      <p:ext uri="{BB962C8B-B14F-4D97-AF65-F5344CB8AC3E}">
        <p14:creationId xmlns:p14="http://schemas.microsoft.com/office/powerpoint/2010/main" val="160798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OFF delay timers</a:t>
            </a:r>
          </a:p>
        </p:txBody>
      </p:sp>
      <p:sp>
        <p:nvSpPr>
          <p:cNvPr id="14" name="TextBox 13">
            <a:extLst>
              <a:ext uri="{FF2B5EF4-FFF2-40B4-BE49-F238E27FC236}">
                <a16:creationId xmlns:a16="http://schemas.microsoft.com/office/drawing/2014/main" id="{57E52799-6449-0840-A76E-1B9E2F0C78FE}"/>
              </a:ext>
            </a:extLst>
          </p:cNvPr>
          <p:cNvSpPr txBox="1"/>
          <p:nvPr/>
        </p:nvSpPr>
        <p:spPr>
          <a:xfrm>
            <a:off x="1057330" y="2051773"/>
            <a:ext cx="7358147" cy="830997"/>
          </a:xfrm>
          <a:prstGeom prst="rect">
            <a:avLst/>
          </a:prstGeom>
          <a:solidFill>
            <a:schemeClr val="tx2">
              <a:lumMod val="40000"/>
              <a:lumOff val="60000"/>
            </a:schemeClr>
          </a:solidFill>
        </p:spPr>
        <p:txBody>
          <a:bodyPr wrap="square" rtlCol="0">
            <a:spAutoFit/>
          </a:bodyPr>
          <a:lstStyle/>
          <a:p>
            <a:r>
              <a:rPr lang="en-GB" sz="2400" i="1" dirty="0"/>
              <a:t>Set the timer and energise and then de-energise the coil to see what happens to the contacts.</a:t>
            </a:r>
            <a:endParaRPr lang="en-ZA" sz="2400" i="1" dirty="0"/>
          </a:p>
        </p:txBody>
      </p:sp>
      <p:pic>
        <p:nvPicPr>
          <p:cNvPr id="15" name="Graphic 14" descr="User">
            <a:extLst>
              <a:ext uri="{FF2B5EF4-FFF2-40B4-BE49-F238E27FC236}">
                <a16:creationId xmlns:a16="http://schemas.microsoft.com/office/drawing/2014/main" id="{E41C0897-375D-6A40-BA66-897D7DCB2A2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6031" y="2028724"/>
            <a:ext cx="854046" cy="854046"/>
          </a:xfrm>
          <a:prstGeom prst="rect">
            <a:avLst/>
          </a:prstGeom>
        </p:spPr>
      </p:pic>
      <p:sp>
        <p:nvSpPr>
          <p:cNvPr id="18" name="Rounded Rectangle 17">
            <a:extLst>
              <a:ext uri="{FF2B5EF4-FFF2-40B4-BE49-F238E27FC236}">
                <a16:creationId xmlns:a16="http://schemas.microsoft.com/office/drawing/2014/main" id="{203C7960-76C0-AD49-AD9A-DBA88916BCFC}"/>
              </a:ext>
            </a:extLst>
          </p:cNvPr>
          <p:cNvSpPr/>
          <p:nvPr/>
        </p:nvSpPr>
        <p:spPr>
          <a:xfrm>
            <a:off x="4460838" y="3683678"/>
            <a:ext cx="1446230" cy="563820"/>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19" name="Rounded Rectangle 18">
            <a:extLst>
              <a:ext uri="{FF2B5EF4-FFF2-40B4-BE49-F238E27FC236}">
                <a16:creationId xmlns:a16="http://schemas.microsoft.com/office/drawing/2014/main" id="{258576ED-26D5-614F-9529-FC6DE4766040}"/>
              </a:ext>
            </a:extLst>
          </p:cNvPr>
          <p:cNvSpPr/>
          <p:nvPr/>
        </p:nvSpPr>
        <p:spPr>
          <a:xfrm>
            <a:off x="2907917" y="3390202"/>
            <a:ext cx="1437696"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Energise coil</a:t>
            </a:r>
            <a:endParaRPr lang="en-GB" sz="1400" b="1" dirty="0">
              <a:solidFill>
                <a:schemeClr val="accent2"/>
              </a:solidFill>
            </a:endParaRPr>
          </a:p>
        </p:txBody>
      </p:sp>
      <p:sp>
        <p:nvSpPr>
          <p:cNvPr id="20" name="TextBox 19">
            <a:extLst>
              <a:ext uri="{FF2B5EF4-FFF2-40B4-BE49-F238E27FC236}">
                <a16:creationId xmlns:a16="http://schemas.microsoft.com/office/drawing/2014/main" id="{008904DB-1088-4344-8984-9E96BCEFD4DC}"/>
              </a:ext>
            </a:extLst>
          </p:cNvPr>
          <p:cNvSpPr txBox="1"/>
          <p:nvPr/>
        </p:nvSpPr>
        <p:spPr>
          <a:xfrm>
            <a:off x="1040077" y="1143933"/>
            <a:ext cx="7672758" cy="830997"/>
          </a:xfrm>
          <a:prstGeom prst="rect">
            <a:avLst/>
          </a:prstGeom>
          <a:noFill/>
        </p:spPr>
        <p:txBody>
          <a:bodyPr wrap="square" rtlCol="0">
            <a:spAutoFit/>
          </a:bodyPr>
          <a:lstStyle/>
          <a:p>
            <a:r>
              <a:rPr lang="en-GB" sz="2400" dirty="0"/>
              <a:t>Here is an OFF Delay timer with a NO and a NC contact. Let’s see how it works.</a:t>
            </a:r>
          </a:p>
        </p:txBody>
      </p:sp>
      <p:sp>
        <p:nvSpPr>
          <p:cNvPr id="21" name="TextBox 20">
            <a:extLst>
              <a:ext uri="{FF2B5EF4-FFF2-40B4-BE49-F238E27FC236}">
                <a16:creationId xmlns:a16="http://schemas.microsoft.com/office/drawing/2014/main" id="{D2F3FB94-7183-9C4D-B610-E0FBC10A0A84}"/>
              </a:ext>
            </a:extLst>
          </p:cNvPr>
          <p:cNvSpPr txBox="1"/>
          <p:nvPr/>
        </p:nvSpPr>
        <p:spPr>
          <a:xfrm>
            <a:off x="6894108" y="3364744"/>
            <a:ext cx="2984853" cy="461665"/>
          </a:xfrm>
          <a:prstGeom prst="rect">
            <a:avLst/>
          </a:prstGeom>
          <a:noFill/>
        </p:spPr>
        <p:txBody>
          <a:bodyPr wrap="square" rtlCol="0">
            <a:spAutoFit/>
          </a:bodyPr>
          <a:lstStyle/>
          <a:p>
            <a:pPr algn="ctr"/>
            <a:r>
              <a:rPr lang="en-GB" sz="2400" dirty="0"/>
              <a:t>NC OFF Delay contact</a:t>
            </a:r>
          </a:p>
        </p:txBody>
      </p:sp>
      <p:sp>
        <p:nvSpPr>
          <p:cNvPr id="22" name="TextBox 21">
            <a:extLst>
              <a:ext uri="{FF2B5EF4-FFF2-40B4-BE49-F238E27FC236}">
                <a16:creationId xmlns:a16="http://schemas.microsoft.com/office/drawing/2014/main" id="{4CA98522-5FEC-0644-852D-0DA731194005}"/>
              </a:ext>
            </a:extLst>
          </p:cNvPr>
          <p:cNvSpPr txBox="1"/>
          <p:nvPr/>
        </p:nvSpPr>
        <p:spPr>
          <a:xfrm>
            <a:off x="6894107" y="4169125"/>
            <a:ext cx="2984853" cy="461665"/>
          </a:xfrm>
          <a:prstGeom prst="rect">
            <a:avLst/>
          </a:prstGeom>
          <a:noFill/>
        </p:spPr>
        <p:txBody>
          <a:bodyPr wrap="square" rtlCol="0">
            <a:spAutoFit/>
          </a:bodyPr>
          <a:lstStyle/>
          <a:p>
            <a:pPr algn="ctr"/>
            <a:r>
              <a:rPr lang="en-GB" sz="2400" dirty="0"/>
              <a:t>NO OFF Delay contact</a:t>
            </a:r>
          </a:p>
        </p:txBody>
      </p:sp>
      <p:pic>
        <p:nvPicPr>
          <p:cNvPr id="5" name="Picture 4">
            <a:extLst>
              <a:ext uri="{FF2B5EF4-FFF2-40B4-BE49-F238E27FC236}">
                <a16:creationId xmlns:a16="http://schemas.microsoft.com/office/drawing/2014/main" id="{23D0A1C2-C290-324B-AD51-CF912D1725D9}"/>
              </a:ext>
            </a:extLst>
          </p:cNvPr>
          <p:cNvPicPr>
            <a:picLocks noChangeAspect="1"/>
          </p:cNvPicPr>
          <p:nvPr/>
        </p:nvPicPr>
        <p:blipFill>
          <a:blip r:embed="rId6"/>
          <a:stretch>
            <a:fillRect/>
          </a:stretch>
        </p:blipFill>
        <p:spPr>
          <a:xfrm>
            <a:off x="6010429" y="3997557"/>
            <a:ext cx="927100" cy="850900"/>
          </a:xfrm>
          <a:prstGeom prst="rect">
            <a:avLst/>
          </a:prstGeom>
        </p:spPr>
      </p:pic>
      <p:pic>
        <p:nvPicPr>
          <p:cNvPr id="9" name="Picture 8">
            <a:extLst>
              <a:ext uri="{FF2B5EF4-FFF2-40B4-BE49-F238E27FC236}">
                <a16:creationId xmlns:a16="http://schemas.microsoft.com/office/drawing/2014/main" id="{00419339-AF14-CB4C-B4C4-77239C67A21F}"/>
              </a:ext>
            </a:extLst>
          </p:cNvPr>
          <p:cNvPicPr>
            <a:picLocks noChangeAspect="1"/>
          </p:cNvPicPr>
          <p:nvPr/>
        </p:nvPicPr>
        <p:blipFill>
          <a:blip r:embed="rId7"/>
          <a:stretch>
            <a:fillRect/>
          </a:stretch>
        </p:blipFill>
        <p:spPr>
          <a:xfrm>
            <a:off x="5941607" y="3272373"/>
            <a:ext cx="952500" cy="723900"/>
          </a:xfrm>
          <a:prstGeom prst="rect">
            <a:avLst/>
          </a:prstGeom>
        </p:spPr>
      </p:pic>
      <p:sp>
        <p:nvSpPr>
          <p:cNvPr id="24" name="TextBox 23">
            <a:extLst>
              <a:ext uri="{FF2B5EF4-FFF2-40B4-BE49-F238E27FC236}">
                <a16:creationId xmlns:a16="http://schemas.microsoft.com/office/drawing/2014/main" id="{044A7566-E92A-304E-93AE-2A05D14B153F}"/>
              </a:ext>
            </a:extLst>
          </p:cNvPr>
          <p:cNvSpPr txBox="1"/>
          <p:nvPr/>
        </p:nvSpPr>
        <p:spPr>
          <a:xfrm>
            <a:off x="1001243" y="3018181"/>
            <a:ext cx="1458677" cy="461665"/>
          </a:xfrm>
          <a:prstGeom prst="rect">
            <a:avLst/>
          </a:prstGeom>
          <a:noFill/>
        </p:spPr>
        <p:txBody>
          <a:bodyPr wrap="square" rtlCol="0">
            <a:spAutoFit/>
          </a:bodyPr>
          <a:lstStyle/>
          <a:p>
            <a:pPr algn="ctr"/>
            <a:r>
              <a:rPr lang="en-GB" sz="2400" b="1" dirty="0"/>
              <a:t>Set Time</a:t>
            </a:r>
          </a:p>
        </p:txBody>
      </p:sp>
      <p:sp>
        <p:nvSpPr>
          <p:cNvPr id="25" name="Rounded Rectangle 24">
            <a:extLst>
              <a:ext uri="{FF2B5EF4-FFF2-40B4-BE49-F238E27FC236}">
                <a16:creationId xmlns:a16="http://schemas.microsoft.com/office/drawing/2014/main" id="{C204C83E-5BE6-4C4D-8FD3-9A8E38D320E1}"/>
              </a:ext>
            </a:extLst>
          </p:cNvPr>
          <p:cNvSpPr/>
          <p:nvPr/>
        </p:nvSpPr>
        <p:spPr>
          <a:xfrm>
            <a:off x="1165145" y="3390202"/>
            <a:ext cx="1130874"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26" name="Triangle 25">
            <a:extLst>
              <a:ext uri="{FF2B5EF4-FFF2-40B4-BE49-F238E27FC236}">
                <a16:creationId xmlns:a16="http://schemas.microsoft.com/office/drawing/2014/main" id="{7FB4E28C-633C-0A46-8D24-4EBFD3DD048B}"/>
              </a:ext>
            </a:extLst>
          </p:cNvPr>
          <p:cNvSpPr/>
          <p:nvPr/>
        </p:nvSpPr>
        <p:spPr>
          <a:xfrm>
            <a:off x="467431" y="331300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iangle 26">
            <a:extLst>
              <a:ext uri="{FF2B5EF4-FFF2-40B4-BE49-F238E27FC236}">
                <a16:creationId xmlns:a16="http://schemas.microsoft.com/office/drawing/2014/main" id="{63145958-6026-7B41-AD6A-2BC7B4D07C15}"/>
              </a:ext>
            </a:extLst>
          </p:cNvPr>
          <p:cNvSpPr/>
          <p:nvPr/>
        </p:nvSpPr>
        <p:spPr>
          <a:xfrm rot="10800000">
            <a:off x="467431" y="407027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039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timers into circuits?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200329"/>
          </a:xfrm>
          <a:prstGeom prst="rect">
            <a:avLst/>
          </a:prstGeom>
          <a:noFill/>
        </p:spPr>
        <p:txBody>
          <a:bodyPr wrap="square" rtlCol="0">
            <a:spAutoFit/>
          </a:bodyPr>
          <a:lstStyle/>
          <a:p>
            <a:pPr algn="just"/>
            <a:r>
              <a:rPr lang="en-GB" sz="2400" dirty="0"/>
              <a:t>We wire timers into control circuits just like contactors and relays.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438259"/>
            <a:ext cx="4103606" cy="1938992"/>
          </a:xfrm>
          <a:prstGeom prst="rect">
            <a:avLst/>
          </a:prstGeom>
          <a:solidFill>
            <a:schemeClr val="tx2">
              <a:lumMod val="40000"/>
              <a:lumOff val="60000"/>
            </a:schemeClr>
          </a:solidFill>
        </p:spPr>
        <p:txBody>
          <a:bodyPr wrap="square" rtlCol="0">
            <a:spAutoFit/>
          </a:bodyPr>
          <a:lstStyle/>
          <a:p>
            <a:pPr algn="just"/>
            <a:r>
              <a:rPr lang="en-GB" sz="2400" i="1" dirty="0"/>
              <a:t>Watch the video to see how to wire ON and OFF Delays into control circuits and how to represent them in your diagrams.</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41521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Tree>
    <p:custDataLst>
      <p:tags r:id="rId1"/>
    </p:custDataLst>
    <p:extLst>
      <p:ext uri="{BB962C8B-B14F-4D97-AF65-F5344CB8AC3E}">
        <p14:creationId xmlns:p14="http://schemas.microsoft.com/office/powerpoint/2010/main" val="106627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summary</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137837" y="1727846"/>
            <a:ext cx="8020232" cy="461665"/>
          </a:xfrm>
          <a:prstGeom prst="rect">
            <a:avLst/>
          </a:prstGeom>
          <a:solidFill>
            <a:schemeClr val="tx2">
              <a:lumMod val="40000"/>
              <a:lumOff val="60000"/>
            </a:schemeClr>
          </a:solidFill>
        </p:spPr>
        <p:txBody>
          <a:bodyPr wrap="square" rtlCol="0">
            <a:spAutoFit/>
          </a:bodyPr>
          <a:lstStyle/>
          <a:p>
            <a:r>
              <a:rPr lang="en-ZA" sz="2400" i="1" dirty="0"/>
              <a:t>Click on each box for more information.</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791" y="1564117"/>
            <a:ext cx="854046" cy="854046"/>
          </a:xfrm>
          <a:prstGeom prst="rect">
            <a:avLst/>
          </a:prstGeom>
        </p:spPr>
      </p:pic>
      <p:sp>
        <p:nvSpPr>
          <p:cNvPr id="4" name="TextBox 3">
            <a:extLst>
              <a:ext uri="{FF2B5EF4-FFF2-40B4-BE49-F238E27FC236}">
                <a16:creationId xmlns:a16="http://schemas.microsoft.com/office/drawing/2014/main" id="{915E4486-AD74-E146-A710-C57AE0F83187}"/>
              </a:ext>
            </a:extLst>
          </p:cNvPr>
          <p:cNvSpPr txBox="1"/>
          <p:nvPr/>
        </p:nvSpPr>
        <p:spPr>
          <a:xfrm>
            <a:off x="1096640" y="1169102"/>
            <a:ext cx="7672757" cy="461665"/>
          </a:xfrm>
          <a:prstGeom prst="rect">
            <a:avLst/>
          </a:prstGeom>
          <a:noFill/>
        </p:spPr>
        <p:txBody>
          <a:bodyPr wrap="square" rtlCol="0">
            <a:spAutoFit/>
          </a:bodyPr>
          <a:lstStyle/>
          <a:p>
            <a:r>
              <a:rPr lang="en-ZA" sz="2400" dirty="0"/>
              <a:t>Here is a summary of 4 different types of timer contacts.</a:t>
            </a:r>
          </a:p>
        </p:txBody>
      </p:sp>
      <p:sp>
        <p:nvSpPr>
          <p:cNvPr id="7" name="Rectangle 6">
            <a:extLst>
              <a:ext uri="{FF2B5EF4-FFF2-40B4-BE49-F238E27FC236}">
                <a16:creationId xmlns:a16="http://schemas.microsoft.com/office/drawing/2014/main" id="{CB3598A6-863A-4142-845A-0C7960216E6C}"/>
              </a:ext>
            </a:extLst>
          </p:cNvPr>
          <p:cNvSpPr/>
          <p:nvPr/>
        </p:nvSpPr>
        <p:spPr>
          <a:xfrm>
            <a:off x="1137837" y="2870927"/>
            <a:ext cx="3842128"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O</a:t>
            </a:r>
            <a:r>
              <a:rPr lang="en-GB" sz="2400" dirty="0"/>
              <a:t>pen</a:t>
            </a:r>
            <a:r>
              <a:rPr lang="en-GB" sz="2400" b="1" dirty="0"/>
              <a:t>, T</a:t>
            </a:r>
            <a:r>
              <a:rPr lang="en-GB" sz="2400" dirty="0"/>
              <a:t>imed</a:t>
            </a:r>
            <a:r>
              <a:rPr lang="en-GB" sz="2400" b="1" dirty="0"/>
              <a:t> C</a:t>
            </a:r>
            <a:r>
              <a:rPr lang="en-GB" sz="2400" dirty="0"/>
              <a:t>lose</a:t>
            </a:r>
          </a:p>
        </p:txBody>
      </p:sp>
      <p:sp>
        <p:nvSpPr>
          <p:cNvPr id="12" name="Rectangle 11">
            <a:extLst>
              <a:ext uri="{FF2B5EF4-FFF2-40B4-BE49-F238E27FC236}">
                <a16:creationId xmlns:a16="http://schemas.microsoft.com/office/drawing/2014/main" id="{EC2DA41B-5368-374E-9BA1-7CD575095A9A}"/>
              </a:ext>
            </a:extLst>
          </p:cNvPr>
          <p:cNvSpPr/>
          <p:nvPr/>
        </p:nvSpPr>
        <p:spPr>
          <a:xfrm>
            <a:off x="5315941" y="2870927"/>
            <a:ext cx="3842128"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O</a:t>
            </a:r>
            <a:r>
              <a:rPr lang="en-GB" sz="2400" dirty="0"/>
              <a:t>pen</a:t>
            </a:r>
            <a:r>
              <a:rPr lang="en-GB" sz="2400" b="1" dirty="0"/>
              <a:t>, T</a:t>
            </a:r>
            <a:r>
              <a:rPr lang="en-GB" sz="2400" dirty="0"/>
              <a:t>imed</a:t>
            </a:r>
            <a:r>
              <a:rPr lang="en-GB" sz="2400" b="1" dirty="0"/>
              <a:t> O</a:t>
            </a:r>
            <a:r>
              <a:rPr lang="en-GB" sz="2400" dirty="0"/>
              <a:t>pen</a:t>
            </a:r>
          </a:p>
        </p:txBody>
      </p:sp>
      <p:sp>
        <p:nvSpPr>
          <p:cNvPr id="14" name="Rectangle 13">
            <a:extLst>
              <a:ext uri="{FF2B5EF4-FFF2-40B4-BE49-F238E27FC236}">
                <a16:creationId xmlns:a16="http://schemas.microsoft.com/office/drawing/2014/main" id="{D7854BE3-60D7-684A-B858-46CC090A50EF}"/>
              </a:ext>
            </a:extLst>
          </p:cNvPr>
          <p:cNvSpPr/>
          <p:nvPr/>
        </p:nvSpPr>
        <p:spPr>
          <a:xfrm>
            <a:off x="1137837" y="3975872"/>
            <a:ext cx="3842128" cy="90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C</a:t>
            </a:r>
            <a:r>
              <a:rPr lang="en-GB" sz="2400" dirty="0"/>
              <a:t>losed</a:t>
            </a:r>
            <a:r>
              <a:rPr lang="en-GB" sz="2400" b="1" dirty="0"/>
              <a:t>, T</a:t>
            </a:r>
            <a:r>
              <a:rPr lang="en-GB" sz="2400" dirty="0"/>
              <a:t>imed</a:t>
            </a:r>
            <a:r>
              <a:rPr lang="en-GB" sz="2400" b="1" dirty="0"/>
              <a:t> O</a:t>
            </a:r>
            <a:r>
              <a:rPr lang="en-GB" sz="2400" dirty="0"/>
              <a:t>pen</a:t>
            </a:r>
          </a:p>
        </p:txBody>
      </p:sp>
      <p:sp>
        <p:nvSpPr>
          <p:cNvPr id="18" name="Rectangle 17">
            <a:extLst>
              <a:ext uri="{FF2B5EF4-FFF2-40B4-BE49-F238E27FC236}">
                <a16:creationId xmlns:a16="http://schemas.microsoft.com/office/drawing/2014/main" id="{B714DED1-3297-4943-B421-205DD465AA7E}"/>
              </a:ext>
            </a:extLst>
          </p:cNvPr>
          <p:cNvSpPr/>
          <p:nvPr/>
        </p:nvSpPr>
        <p:spPr>
          <a:xfrm>
            <a:off x="5315941" y="3975872"/>
            <a:ext cx="3842128" cy="90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C</a:t>
            </a:r>
            <a:r>
              <a:rPr lang="en-GB" sz="2400" dirty="0"/>
              <a:t>losed</a:t>
            </a:r>
            <a:r>
              <a:rPr lang="en-GB" sz="2400" b="1" dirty="0"/>
              <a:t>, T</a:t>
            </a:r>
            <a:r>
              <a:rPr lang="en-GB" sz="2400" dirty="0"/>
              <a:t>imed</a:t>
            </a:r>
            <a:r>
              <a:rPr lang="en-GB" sz="2400" b="1" dirty="0"/>
              <a:t> C</a:t>
            </a:r>
            <a:r>
              <a:rPr lang="en-GB" sz="2400" dirty="0"/>
              <a:t>lose</a:t>
            </a:r>
          </a:p>
        </p:txBody>
      </p:sp>
      <p:sp>
        <p:nvSpPr>
          <p:cNvPr id="15" name="TextBox 14">
            <a:extLst>
              <a:ext uri="{FF2B5EF4-FFF2-40B4-BE49-F238E27FC236}">
                <a16:creationId xmlns:a16="http://schemas.microsoft.com/office/drawing/2014/main" id="{C002E669-86F8-C143-BA53-A3BB9E510244}"/>
              </a:ext>
            </a:extLst>
          </p:cNvPr>
          <p:cNvSpPr txBox="1"/>
          <p:nvPr/>
        </p:nvSpPr>
        <p:spPr>
          <a:xfrm>
            <a:off x="2267690" y="2328092"/>
            <a:ext cx="1582421" cy="523220"/>
          </a:xfrm>
          <a:prstGeom prst="rect">
            <a:avLst/>
          </a:prstGeom>
          <a:noFill/>
        </p:spPr>
        <p:txBody>
          <a:bodyPr wrap="none" rtlCol="0">
            <a:spAutoFit/>
          </a:bodyPr>
          <a:lstStyle/>
          <a:p>
            <a:r>
              <a:rPr lang="en-GB" sz="2800" b="1" dirty="0"/>
              <a:t>ON Delay</a:t>
            </a:r>
          </a:p>
        </p:txBody>
      </p:sp>
      <p:sp>
        <p:nvSpPr>
          <p:cNvPr id="19" name="TextBox 18">
            <a:extLst>
              <a:ext uri="{FF2B5EF4-FFF2-40B4-BE49-F238E27FC236}">
                <a16:creationId xmlns:a16="http://schemas.microsoft.com/office/drawing/2014/main" id="{0A7ABAF5-AFAF-7846-96F6-41CB3385AE26}"/>
              </a:ext>
            </a:extLst>
          </p:cNvPr>
          <p:cNvSpPr txBox="1"/>
          <p:nvPr/>
        </p:nvSpPr>
        <p:spPr>
          <a:xfrm>
            <a:off x="6445794" y="2328092"/>
            <a:ext cx="1675395" cy="523220"/>
          </a:xfrm>
          <a:prstGeom prst="rect">
            <a:avLst/>
          </a:prstGeom>
          <a:noFill/>
        </p:spPr>
        <p:txBody>
          <a:bodyPr wrap="none" rtlCol="0">
            <a:spAutoFit/>
          </a:bodyPr>
          <a:lstStyle/>
          <a:p>
            <a:r>
              <a:rPr lang="en-GB" sz="2800" b="1" dirty="0"/>
              <a:t>OFF Delay</a:t>
            </a:r>
          </a:p>
        </p:txBody>
      </p:sp>
      <p:sp>
        <p:nvSpPr>
          <p:cNvPr id="20" name="TextBox 19">
            <a:extLst>
              <a:ext uri="{FF2B5EF4-FFF2-40B4-BE49-F238E27FC236}">
                <a16:creationId xmlns:a16="http://schemas.microsoft.com/office/drawing/2014/main" id="{20313520-CA9C-7F4D-87F4-84E0DF3F35AE}"/>
              </a:ext>
            </a:extLst>
          </p:cNvPr>
          <p:cNvSpPr txBox="1"/>
          <p:nvPr/>
        </p:nvSpPr>
        <p:spPr>
          <a:xfrm>
            <a:off x="1137837" y="3032709"/>
            <a:ext cx="1016881" cy="523220"/>
          </a:xfrm>
          <a:prstGeom prst="rect">
            <a:avLst/>
          </a:prstGeom>
          <a:noFill/>
        </p:spPr>
        <p:txBody>
          <a:bodyPr wrap="none" rtlCol="0">
            <a:spAutoFit/>
          </a:bodyPr>
          <a:lstStyle/>
          <a:p>
            <a:r>
              <a:rPr lang="en-GB" sz="2800" b="1" dirty="0">
                <a:solidFill>
                  <a:schemeClr val="bg1"/>
                </a:solidFill>
              </a:rPr>
              <a:t>NOTC</a:t>
            </a:r>
          </a:p>
        </p:txBody>
      </p:sp>
      <p:sp>
        <p:nvSpPr>
          <p:cNvPr id="21" name="TextBox 20">
            <a:extLst>
              <a:ext uri="{FF2B5EF4-FFF2-40B4-BE49-F238E27FC236}">
                <a16:creationId xmlns:a16="http://schemas.microsoft.com/office/drawing/2014/main" id="{6E590423-F003-F545-A374-9857F6EA4CC6}"/>
              </a:ext>
            </a:extLst>
          </p:cNvPr>
          <p:cNvSpPr txBox="1"/>
          <p:nvPr/>
        </p:nvSpPr>
        <p:spPr>
          <a:xfrm>
            <a:off x="1137837" y="4164262"/>
            <a:ext cx="1024768" cy="523220"/>
          </a:xfrm>
          <a:prstGeom prst="rect">
            <a:avLst/>
          </a:prstGeom>
          <a:noFill/>
        </p:spPr>
        <p:txBody>
          <a:bodyPr wrap="none" rtlCol="0">
            <a:spAutoFit/>
          </a:bodyPr>
          <a:lstStyle/>
          <a:p>
            <a:r>
              <a:rPr lang="en-GB" sz="2800" b="1" dirty="0">
                <a:solidFill>
                  <a:schemeClr val="bg1"/>
                </a:solidFill>
              </a:rPr>
              <a:t>NCTO</a:t>
            </a:r>
          </a:p>
        </p:txBody>
      </p:sp>
      <p:sp>
        <p:nvSpPr>
          <p:cNvPr id="22" name="TextBox 21">
            <a:extLst>
              <a:ext uri="{FF2B5EF4-FFF2-40B4-BE49-F238E27FC236}">
                <a16:creationId xmlns:a16="http://schemas.microsoft.com/office/drawing/2014/main" id="{CFBFB4C1-3AB6-6B46-9FB0-15E8C7018910}"/>
              </a:ext>
            </a:extLst>
          </p:cNvPr>
          <p:cNvSpPr txBox="1"/>
          <p:nvPr/>
        </p:nvSpPr>
        <p:spPr>
          <a:xfrm>
            <a:off x="5326142" y="3059317"/>
            <a:ext cx="1066446" cy="523220"/>
          </a:xfrm>
          <a:prstGeom prst="rect">
            <a:avLst/>
          </a:prstGeom>
          <a:noFill/>
        </p:spPr>
        <p:txBody>
          <a:bodyPr wrap="none" rtlCol="0">
            <a:spAutoFit/>
          </a:bodyPr>
          <a:lstStyle/>
          <a:p>
            <a:r>
              <a:rPr lang="en-GB" sz="2800" b="1" dirty="0">
                <a:solidFill>
                  <a:schemeClr val="bg1"/>
                </a:solidFill>
              </a:rPr>
              <a:t>NOTO</a:t>
            </a:r>
          </a:p>
        </p:txBody>
      </p:sp>
      <p:sp>
        <p:nvSpPr>
          <p:cNvPr id="23" name="TextBox 22">
            <a:extLst>
              <a:ext uri="{FF2B5EF4-FFF2-40B4-BE49-F238E27FC236}">
                <a16:creationId xmlns:a16="http://schemas.microsoft.com/office/drawing/2014/main" id="{966A2E7E-14CD-0644-B4EB-573886BC2570}"/>
              </a:ext>
            </a:extLst>
          </p:cNvPr>
          <p:cNvSpPr txBox="1"/>
          <p:nvPr/>
        </p:nvSpPr>
        <p:spPr>
          <a:xfrm>
            <a:off x="5346437" y="4164262"/>
            <a:ext cx="975203" cy="523220"/>
          </a:xfrm>
          <a:prstGeom prst="rect">
            <a:avLst/>
          </a:prstGeom>
          <a:noFill/>
        </p:spPr>
        <p:txBody>
          <a:bodyPr wrap="none" rtlCol="0">
            <a:spAutoFit/>
          </a:bodyPr>
          <a:lstStyle/>
          <a:p>
            <a:r>
              <a:rPr lang="en-GB" sz="2800" b="1" dirty="0">
                <a:solidFill>
                  <a:schemeClr val="bg1"/>
                </a:solidFill>
              </a:rPr>
              <a:t>NCTC</a:t>
            </a:r>
          </a:p>
        </p:txBody>
      </p:sp>
      <p:cxnSp>
        <p:nvCxnSpPr>
          <p:cNvPr id="25" name="Straight Connector 24">
            <a:extLst>
              <a:ext uri="{FF2B5EF4-FFF2-40B4-BE49-F238E27FC236}">
                <a16:creationId xmlns:a16="http://schemas.microsoft.com/office/drawing/2014/main" id="{97C00C21-1441-8E46-906B-8DA52593708F}"/>
              </a:ext>
            </a:extLst>
          </p:cNvPr>
          <p:cNvCxnSpPr/>
          <p:nvPr/>
        </p:nvCxnSpPr>
        <p:spPr>
          <a:xfrm>
            <a:off x="5134708" y="2518117"/>
            <a:ext cx="0" cy="2485683"/>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193CF28-FB6E-FE41-865A-7E19663FD4DF}"/>
              </a:ext>
            </a:extLst>
          </p:cNvPr>
          <p:cNvCxnSpPr>
            <a:cxnSpLocks/>
          </p:cNvCxnSpPr>
          <p:nvPr/>
        </p:nvCxnSpPr>
        <p:spPr>
          <a:xfrm flipV="1">
            <a:off x="283791" y="3883473"/>
            <a:ext cx="9211901" cy="26000"/>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5C729D5-2E64-AB4D-8454-438FE630F6BE}"/>
              </a:ext>
            </a:extLst>
          </p:cNvPr>
          <p:cNvSpPr txBox="1"/>
          <p:nvPr/>
        </p:nvSpPr>
        <p:spPr>
          <a:xfrm>
            <a:off x="350707" y="3057647"/>
            <a:ext cx="663964" cy="523220"/>
          </a:xfrm>
          <a:prstGeom prst="rect">
            <a:avLst/>
          </a:prstGeom>
          <a:noFill/>
        </p:spPr>
        <p:txBody>
          <a:bodyPr wrap="none" rtlCol="0">
            <a:spAutoFit/>
          </a:bodyPr>
          <a:lstStyle/>
          <a:p>
            <a:r>
              <a:rPr lang="en-GB" sz="2800" b="1" dirty="0"/>
              <a:t>NO</a:t>
            </a:r>
          </a:p>
        </p:txBody>
      </p:sp>
      <p:sp>
        <p:nvSpPr>
          <p:cNvPr id="31" name="TextBox 30">
            <a:extLst>
              <a:ext uri="{FF2B5EF4-FFF2-40B4-BE49-F238E27FC236}">
                <a16:creationId xmlns:a16="http://schemas.microsoft.com/office/drawing/2014/main" id="{6835CC97-350B-D943-960B-9F7DBBC8AAC9}"/>
              </a:ext>
            </a:extLst>
          </p:cNvPr>
          <p:cNvSpPr txBox="1"/>
          <p:nvPr/>
        </p:nvSpPr>
        <p:spPr>
          <a:xfrm>
            <a:off x="347269" y="4164262"/>
            <a:ext cx="612668" cy="523220"/>
          </a:xfrm>
          <a:prstGeom prst="rect">
            <a:avLst/>
          </a:prstGeom>
          <a:noFill/>
        </p:spPr>
        <p:txBody>
          <a:bodyPr wrap="none" rtlCol="0">
            <a:spAutoFit/>
          </a:bodyPr>
          <a:lstStyle/>
          <a:p>
            <a:r>
              <a:rPr lang="en-GB" sz="2800" b="1" dirty="0"/>
              <a:t>NC</a:t>
            </a:r>
          </a:p>
        </p:txBody>
      </p:sp>
    </p:spTree>
    <p:custDataLst>
      <p:tags r:id="rId1"/>
    </p:custDataLst>
    <p:extLst>
      <p:ext uri="{BB962C8B-B14F-4D97-AF65-F5344CB8AC3E}">
        <p14:creationId xmlns:p14="http://schemas.microsoft.com/office/powerpoint/2010/main" val="5285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Open, Timed Close (NOTC)</a:t>
            </a:r>
          </a:p>
        </p:txBody>
      </p:sp>
      <p:pic>
        <p:nvPicPr>
          <p:cNvPr id="6" name="Picture 5">
            <a:extLst>
              <a:ext uri="{FF2B5EF4-FFF2-40B4-BE49-F238E27FC236}">
                <a16:creationId xmlns:a16="http://schemas.microsoft.com/office/drawing/2014/main" id="{E61B3A26-B683-EF45-9D39-A8CCC52959EA}"/>
              </a:ext>
            </a:extLst>
          </p:cNvPr>
          <p:cNvPicPr>
            <a:picLocks noChangeAspect="1"/>
          </p:cNvPicPr>
          <p:nvPr/>
        </p:nvPicPr>
        <p:blipFill>
          <a:blip r:embed="rId4"/>
          <a:stretch>
            <a:fillRect/>
          </a:stretch>
        </p:blipFill>
        <p:spPr>
          <a:xfrm>
            <a:off x="663434" y="1293373"/>
            <a:ext cx="977900" cy="800100"/>
          </a:xfrm>
          <a:prstGeom prst="rect">
            <a:avLst/>
          </a:prstGeom>
        </p:spPr>
      </p:pic>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ON Delay contact. In this example…</a:t>
            </a:r>
          </a:p>
          <a:p>
            <a:pPr marL="342900" indent="-342900">
              <a:buFont typeface="Arial" panose="020B0604020202020204" pitchFamily="34" charset="0"/>
              <a:buChar char="•"/>
            </a:pPr>
            <a:r>
              <a:rPr lang="en-GB" sz="2400" dirty="0"/>
              <a:t>the contact </a:t>
            </a:r>
            <a:r>
              <a:rPr lang="en-GB" sz="2400" b="1" dirty="0"/>
              <a:t>closes 5 seconds </a:t>
            </a:r>
            <a:r>
              <a:rPr lang="en-GB" sz="2400" dirty="0"/>
              <a:t>after the coil is energised</a:t>
            </a:r>
          </a:p>
          <a:p>
            <a:pPr marL="342900" indent="-342900">
              <a:buFont typeface="Arial" panose="020B0604020202020204" pitchFamily="34" charset="0"/>
              <a:buChar char="•"/>
            </a:pPr>
            <a:r>
              <a:rPr lang="en-GB" sz="2400" dirty="0"/>
              <a:t>the contact </a:t>
            </a:r>
            <a:r>
              <a:rPr lang="en-GB" sz="2400" b="1" dirty="0"/>
              <a:t>opens immediately </a:t>
            </a:r>
            <a:r>
              <a:rPr lang="en-GB" sz="2400" dirty="0"/>
              <a:t>when the coil is de-energised</a:t>
            </a:r>
          </a:p>
        </p:txBody>
      </p:sp>
      <p:pic>
        <p:nvPicPr>
          <p:cNvPr id="5" name="Picture 4">
            <a:extLst>
              <a:ext uri="{FF2B5EF4-FFF2-40B4-BE49-F238E27FC236}">
                <a16:creationId xmlns:a16="http://schemas.microsoft.com/office/drawing/2014/main" id="{8460973E-193F-F94C-8B67-27587CCFFD2F}"/>
              </a:ext>
            </a:extLst>
          </p:cNvPr>
          <p:cNvPicPr>
            <a:picLocks noChangeAspect="1"/>
          </p:cNvPicPr>
          <p:nvPr/>
        </p:nvPicPr>
        <p:blipFill>
          <a:blip r:embed="rId5"/>
          <a:stretch>
            <a:fillRect/>
          </a:stretch>
        </p:blipFill>
        <p:spPr>
          <a:xfrm>
            <a:off x="1539248" y="2540000"/>
            <a:ext cx="7327900" cy="2463800"/>
          </a:xfrm>
          <a:prstGeom prst="rect">
            <a:avLst/>
          </a:prstGeom>
        </p:spPr>
      </p:pic>
      <p:pic>
        <p:nvPicPr>
          <p:cNvPr id="9" name="Graphic 8" descr="Magnifying glass">
            <a:extLst>
              <a:ext uri="{FF2B5EF4-FFF2-40B4-BE49-F238E27FC236}">
                <a16:creationId xmlns:a16="http://schemas.microsoft.com/office/drawing/2014/main" id="{E4FAF019-FF2B-9946-9FFA-8FF4AEABD2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167768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Closed, Timed Open (NCTO)</a:t>
            </a:r>
          </a:p>
        </p:txBody>
      </p:sp>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ON Delay contact. In this example…</a:t>
            </a:r>
          </a:p>
          <a:p>
            <a:pPr marL="342900" indent="-342900">
              <a:buFont typeface="Arial" panose="020B0604020202020204" pitchFamily="34" charset="0"/>
              <a:buChar char="•"/>
            </a:pPr>
            <a:r>
              <a:rPr lang="en-GB" sz="2400" dirty="0"/>
              <a:t>the contact </a:t>
            </a:r>
            <a:r>
              <a:rPr lang="en-GB" sz="2400" b="1" dirty="0"/>
              <a:t>opens 5 seconds </a:t>
            </a:r>
            <a:r>
              <a:rPr lang="en-GB" sz="2400" dirty="0"/>
              <a:t>after the coil is energised</a:t>
            </a:r>
          </a:p>
          <a:p>
            <a:pPr marL="342900" indent="-342900">
              <a:buFont typeface="Arial" panose="020B0604020202020204" pitchFamily="34" charset="0"/>
              <a:buChar char="•"/>
            </a:pPr>
            <a:r>
              <a:rPr lang="en-GB" sz="2400" dirty="0"/>
              <a:t>the contact </a:t>
            </a:r>
            <a:r>
              <a:rPr lang="en-GB" sz="2400" b="1" dirty="0"/>
              <a:t>closes immediately </a:t>
            </a:r>
            <a:r>
              <a:rPr lang="en-GB" sz="2400" dirty="0"/>
              <a:t>when the coil is de-energised</a:t>
            </a:r>
          </a:p>
        </p:txBody>
      </p:sp>
      <p:pic>
        <p:nvPicPr>
          <p:cNvPr id="4" name="Picture 3">
            <a:extLst>
              <a:ext uri="{FF2B5EF4-FFF2-40B4-BE49-F238E27FC236}">
                <a16:creationId xmlns:a16="http://schemas.microsoft.com/office/drawing/2014/main" id="{083F8ECD-CBD2-D84E-BBE0-0FBBFBA41152}"/>
              </a:ext>
            </a:extLst>
          </p:cNvPr>
          <p:cNvPicPr>
            <a:picLocks noChangeAspect="1"/>
          </p:cNvPicPr>
          <p:nvPr/>
        </p:nvPicPr>
        <p:blipFill>
          <a:blip r:embed="rId4"/>
          <a:stretch>
            <a:fillRect/>
          </a:stretch>
        </p:blipFill>
        <p:spPr>
          <a:xfrm>
            <a:off x="562030" y="1306073"/>
            <a:ext cx="990600" cy="774700"/>
          </a:xfrm>
          <a:prstGeom prst="rect">
            <a:avLst/>
          </a:prstGeom>
        </p:spPr>
      </p:pic>
      <p:pic>
        <p:nvPicPr>
          <p:cNvPr id="7" name="Picture 6">
            <a:extLst>
              <a:ext uri="{FF2B5EF4-FFF2-40B4-BE49-F238E27FC236}">
                <a16:creationId xmlns:a16="http://schemas.microsoft.com/office/drawing/2014/main" id="{E81B73A8-2482-7140-90F9-99148E44496A}"/>
              </a:ext>
            </a:extLst>
          </p:cNvPr>
          <p:cNvPicPr>
            <a:picLocks noChangeAspect="1"/>
          </p:cNvPicPr>
          <p:nvPr/>
        </p:nvPicPr>
        <p:blipFill>
          <a:blip r:embed="rId5"/>
          <a:stretch>
            <a:fillRect/>
          </a:stretch>
        </p:blipFill>
        <p:spPr>
          <a:xfrm>
            <a:off x="1541888" y="2366084"/>
            <a:ext cx="7188200" cy="2463800"/>
          </a:xfrm>
          <a:prstGeom prst="rect">
            <a:avLst/>
          </a:prstGeom>
        </p:spPr>
      </p:pic>
      <p:pic>
        <p:nvPicPr>
          <p:cNvPr id="8" name="Graphic 7" descr="Magnifying glass">
            <a:extLst>
              <a:ext uri="{FF2B5EF4-FFF2-40B4-BE49-F238E27FC236}">
                <a16:creationId xmlns:a16="http://schemas.microsoft.com/office/drawing/2014/main" id="{97A903C2-E868-2E41-AAA2-DB8D3C41A3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125319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Open, Timed Open (NOTO)</a:t>
            </a:r>
          </a:p>
        </p:txBody>
      </p:sp>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OFF Delay contact. In this example…</a:t>
            </a:r>
          </a:p>
          <a:p>
            <a:pPr marL="342900" indent="-342900">
              <a:buFont typeface="Arial" panose="020B0604020202020204" pitchFamily="34" charset="0"/>
              <a:buChar char="•"/>
            </a:pPr>
            <a:r>
              <a:rPr lang="en-GB" sz="2400" dirty="0"/>
              <a:t>The contact </a:t>
            </a:r>
            <a:r>
              <a:rPr lang="en-GB" sz="2400" b="1" dirty="0"/>
              <a:t>closes immediately </a:t>
            </a:r>
            <a:r>
              <a:rPr lang="en-GB" sz="2400" dirty="0"/>
              <a:t>when the coil is energised</a:t>
            </a:r>
          </a:p>
          <a:p>
            <a:pPr marL="342900" indent="-342900">
              <a:buFont typeface="Arial" panose="020B0604020202020204" pitchFamily="34" charset="0"/>
              <a:buChar char="•"/>
            </a:pPr>
            <a:r>
              <a:rPr lang="en-GB" sz="2400" dirty="0"/>
              <a:t>The contact </a:t>
            </a:r>
            <a:r>
              <a:rPr lang="en-GB" sz="2400" b="1" dirty="0"/>
              <a:t>opens 5 seconds </a:t>
            </a:r>
            <a:r>
              <a:rPr lang="en-GB" sz="2400" dirty="0"/>
              <a:t>after the coil is de-energised</a:t>
            </a:r>
          </a:p>
        </p:txBody>
      </p:sp>
      <p:pic>
        <p:nvPicPr>
          <p:cNvPr id="5" name="Picture 4">
            <a:extLst>
              <a:ext uri="{FF2B5EF4-FFF2-40B4-BE49-F238E27FC236}">
                <a16:creationId xmlns:a16="http://schemas.microsoft.com/office/drawing/2014/main" id="{EC26FAE6-2204-324A-9797-69E244F7390A}"/>
              </a:ext>
            </a:extLst>
          </p:cNvPr>
          <p:cNvPicPr>
            <a:picLocks noChangeAspect="1"/>
          </p:cNvPicPr>
          <p:nvPr/>
        </p:nvPicPr>
        <p:blipFill>
          <a:blip r:embed="rId4"/>
          <a:stretch>
            <a:fillRect/>
          </a:stretch>
        </p:blipFill>
        <p:spPr>
          <a:xfrm>
            <a:off x="551288" y="1306073"/>
            <a:ext cx="990600" cy="711200"/>
          </a:xfrm>
          <a:prstGeom prst="rect">
            <a:avLst/>
          </a:prstGeom>
        </p:spPr>
      </p:pic>
      <p:pic>
        <p:nvPicPr>
          <p:cNvPr id="6" name="Picture 5">
            <a:extLst>
              <a:ext uri="{FF2B5EF4-FFF2-40B4-BE49-F238E27FC236}">
                <a16:creationId xmlns:a16="http://schemas.microsoft.com/office/drawing/2014/main" id="{75212F29-4FDB-1F41-B85A-A71DFD36435C}"/>
              </a:ext>
            </a:extLst>
          </p:cNvPr>
          <p:cNvPicPr>
            <a:picLocks noChangeAspect="1"/>
          </p:cNvPicPr>
          <p:nvPr/>
        </p:nvPicPr>
        <p:blipFill>
          <a:blip r:embed="rId5"/>
          <a:stretch>
            <a:fillRect/>
          </a:stretch>
        </p:blipFill>
        <p:spPr>
          <a:xfrm>
            <a:off x="1680644" y="2366084"/>
            <a:ext cx="7264400" cy="2286000"/>
          </a:xfrm>
          <a:prstGeom prst="rect">
            <a:avLst/>
          </a:prstGeom>
        </p:spPr>
      </p:pic>
      <p:pic>
        <p:nvPicPr>
          <p:cNvPr id="8" name="Graphic 7" descr="Magnifying glass">
            <a:extLst>
              <a:ext uri="{FF2B5EF4-FFF2-40B4-BE49-F238E27FC236}">
                <a16:creationId xmlns:a16="http://schemas.microsoft.com/office/drawing/2014/main" id="{09EDEDCC-532A-9743-B224-0FF5162DAE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787600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Closed, Timed Close (NCTC)</a:t>
            </a:r>
          </a:p>
        </p:txBody>
      </p:sp>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OFF Delay contact. In this example…</a:t>
            </a:r>
          </a:p>
          <a:p>
            <a:pPr marL="342900" indent="-342900">
              <a:buFont typeface="Arial" panose="020B0604020202020204" pitchFamily="34" charset="0"/>
              <a:buChar char="•"/>
            </a:pPr>
            <a:r>
              <a:rPr lang="en-GB" sz="2400" dirty="0"/>
              <a:t>The contact </a:t>
            </a:r>
            <a:r>
              <a:rPr lang="en-GB" sz="2400" b="1" dirty="0"/>
              <a:t>opens immediately </a:t>
            </a:r>
            <a:r>
              <a:rPr lang="en-GB" sz="2400" dirty="0"/>
              <a:t>when the coil is energised</a:t>
            </a:r>
          </a:p>
          <a:p>
            <a:pPr marL="342900" indent="-342900">
              <a:buFont typeface="Arial" panose="020B0604020202020204" pitchFamily="34" charset="0"/>
              <a:buChar char="•"/>
            </a:pPr>
            <a:r>
              <a:rPr lang="en-GB" sz="2400" dirty="0"/>
              <a:t>The contact </a:t>
            </a:r>
            <a:r>
              <a:rPr lang="en-GB" sz="2400" b="1" dirty="0"/>
              <a:t>closes 5 seconds </a:t>
            </a:r>
            <a:r>
              <a:rPr lang="en-GB" sz="2400" dirty="0"/>
              <a:t>after the coil is de-energised</a:t>
            </a:r>
          </a:p>
        </p:txBody>
      </p:sp>
      <p:pic>
        <p:nvPicPr>
          <p:cNvPr id="4" name="Picture 3">
            <a:extLst>
              <a:ext uri="{FF2B5EF4-FFF2-40B4-BE49-F238E27FC236}">
                <a16:creationId xmlns:a16="http://schemas.microsoft.com/office/drawing/2014/main" id="{7A8E1C55-BA2C-E74B-8D8F-6E72E111C3CC}"/>
              </a:ext>
            </a:extLst>
          </p:cNvPr>
          <p:cNvPicPr>
            <a:picLocks noChangeAspect="1"/>
          </p:cNvPicPr>
          <p:nvPr/>
        </p:nvPicPr>
        <p:blipFill>
          <a:blip r:embed="rId4"/>
          <a:stretch>
            <a:fillRect/>
          </a:stretch>
        </p:blipFill>
        <p:spPr>
          <a:xfrm>
            <a:off x="651944" y="1325123"/>
            <a:ext cx="1028700" cy="736600"/>
          </a:xfrm>
          <a:prstGeom prst="rect">
            <a:avLst/>
          </a:prstGeom>
        </p:spPr>
      </p:pic>
      <p:pic>
        <p:nvPicPr>
          <p:cNvPr id="7" name="Picture 6">
            <a:extLst>
              <a:ext uri="{FF2B5EF4-FFF2-40B4-BE49-F238E27FC236}">
                <a16:creationId xmlns:a16="http://schemas.microsoft.com/office/drawing/2014/main" id="{0017D9E6-7580-3D48-AB29-3220464E7CA6}"/>
              </a:ext>
            </a:extLst>
          </p:cNvPr>
          <p:cNvPicPr>
            <a:picLocks noChangeAspect="1"/>
          </p:cNvPicPr>
          <p:nvPr/>
        </p:nvPicPr>
        <p:blipFill>
          <a:blip r:embed="rId5"/>
          <a:stretch>
            <a:fillRect/>
          </a:stretch>
        </p:blipFill>
        <p:spPr>
          <a:xfrm>
            <a:off x="1579988" y="2385134"/>
            <a:ext cx="7150100" cy="2400300"/>
          </a:xfrm>
          <a:prstGeom prst="rect">
            <a:avLst/>
          </a:prstGeom>
        </p:spPr>
      </p:pic>
      <p:pic>
        <p:nvPicPr>
          <p:cNvPr id="8" name="Graphic 7" descr="Magnifying glass">
            <a:extLst>
              <a:ext uri="{FF2B5EF4-FFF2-40B4-BE49-F238E27FC236}">
                <a16:creationId xmlns:a16="http://schemas.microsoft.com/office/drawing/2014/main" id="{298DBAB3-A1F0-1945-9CCC-5EA61EE990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368343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Review the basic reversing starter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96640" y="2810460"/>
            <a:ext cx="3419089" cy="1569660"/>
          </a:xfrm>
          <a:prstGeom prst="rect">
            <a:avLst/>
          </a:prstGeom>
          <a:solidFill>
            <a:schemeClr val="tx2">
              <a:lumMod val="40000"/>
              <a:lumOff val="60000"/>
            </a:schemeClr>
          </a:solidFill>
        </p:spPr>
        <p:txBody>
          <a:bodyPr wrap="square" rtlCol="0">
            <a:spAutoFit/>
          </a:bodyPr>
          <a:lstStyle/>
          <a:p>
            <a:r>
              <a:rPr lang="en-ZA" sz="2400" i="1" dirty="0"/>
              <a:t>Click on the image to remind yourself what the basic reversing starter control circuit looks like.</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2594" y="2787411"/>
            <a:ext cx="854046" cy="854046"/>
          </a:xfrm>
          <a:prstGeom prst="rect">
            <a:avLst/>
          </a:prstGeom>
        </p:spPr>
      </p:pic>
      <p:sp>
        <p:nvSpPr>
          <p:cNvPr id="4" name="TextBox 3">
            <a:extLst>
              <a:ext uri="{FF2B5EF4-FFF2-40B4-BE49-F238E27FC236}">
                <a16:creationId xmlns:a16="http://schemas.microsoft.com/office/drawing/2014/main" id="{915E4486-AD74-E146-A710-C57AE0F83187}"/>
              </a:ext>
            </a:extLst>
          </p:cNvPr>
          <p:cNvSpPr txBox="1"/>
          <p:nvPr/>
        </p:nvSpPr>
        <p:spPr>
          <a:xfrm>
            <a:off x="1096640" y="1169102"/>
            <a:ext cx="7672757" cy="1569660"/>
          </a:xfrm>
          <a:prstGeom prst="rect">
            <a:avLst/>
          </a:prstGeom>
          <a:noFill/>
        </p:spPr>
        <p:txBody>
          <a:bodyPr wrap="square" rtlCol="0">
            <a:spAutoFit/>
          </a:bodyPr>
          <a:lstStyle/>
          <a:p>
            <a:r>
              <a:rPr lang="en-ZA" sz="2400" dirty="0"/>
              <a:t>Back to our industrial fan. Let’s design a control circuit that will prevent the fan being reversed within 60s of it being stopped. This should be enough time to allow the blades to stop spinning.  </a:t>
            </a:r>
          </a:p>
        </p:txBody>
      </p:sp>
      <p:sp>
        <p:nvSpPr>
          <p:cNvPr id="6" name="Rectangle 5">
            <a:extLst>
              <a:ext uri="{FF2B5EF4-FFF2-40B4-BE49-F238E27FC236}">
                <a16:creationId xmlns:a16="http://schemas.microsoft.com/office/drawing/2014/main" id="{3B28B7FA-372A-4C40-8A68-F35ECA8B4FD7}"/>
              </a:ext>
            </a:extLst>
          </p:cNvPr>
          <p:cNvSpPr/>
          <p:nvPr/>
        </p:nvSpPr>
        <p:spPr>
          <a:xfrm>
            <a:off x="5369775" y="2510759"/>
            <a:ext cx="3163659" cy="21690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pic>
        <p:nvPicPr>
          <p:cNvPr id="7" name="Graphic 6" descr="Magnifying glass">
            <a:extLst>
              <a:ext uri="{FF2B5EF4-FFF2-40B4-BE49-F238E27FC236}">
                <a16:creationId xmlns:a16="http://schemas.microsoft.com/office/drawing/2014/main" id="{0F43FD3F-931D-9F43-A1C6-5FB56343B0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69775" y="2567511"/>
            <a:ext cx="342501" cy="342501"/>
          </a:xfrm>
          <a:prstGeom prst="rect">
            <a:avLst/>
          </a:prstGeom>
        </p:spPr>
      </p:pic>
    </p:spTree>
    <p:custDataLst>
      <p:tags r:id="rId1"/>
    </p:custDataLst>
    <p:extLst>
      <p:ext uri="{BB962C8B-B14F-4D97-AF65-F5344CB8AC3E}">
        <p14:creationId xmlns:p14="http://schemas.microsoft.com/office/powerpoint/2010/main" val="71266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sort of timer do we need?</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7672758" cy="2308324"/>
          </a:xfrm>
          <a:prstGeom prst="rect">
            <a:avLst/>
          </a:prstGeom>
          <a:noFill/>
        </p:spPr>
        <p:txBody>
          <a:bodyPr wrap="square" rtlCol="0">
            <a:spAutoFit/>
          </a:bodyPr>
          <a:lstStyle/>
          <a:p>
            <a:r>
              <a:rPr lang="en-ZA" sz="2400" dirty="0"/>
              <a:t>We want to make sure that the R circuit cannot be activated within 60s of the F circuit being stopped. We also want to make sure that the F circuit cannot be activated within 60s of the R circuit being stopped. Therefore, we need interlocks with NC contacts that will revert to being closed 60s after their coils are de-energised i.e. a </a:t>
            </a:r>
            <a:r>
              <a:rPr lang="en-ZA" sz="2400" b="1" dirty="0"/>
              <a:t>NCTC set to 60s.</a:t>
            </a:r>
          </a:p>
        </p:txBody>
      </p:sp>
      <p:sp>
        <p:nvSpPr>
          <p:cNvPr id="5" name="TextBox 4">
            <a:extLst>
              <a:ext uri="{FF2B5EF4-FFF2-40B4-BE49-F238E27FC236}">
                <a16:creationId xmlns:a16="http://schemas.microsoft.com/office/drawing/2014/main" id="{A95B0F20-8652-C343-9E39-18A8800D4291}"/>
              </a:ext>
            </a:extLst>
          </p:cNvPr>
          <p:cNvSpPr txBox="1"/>
          <p:nvPr/>
        </p:nvSpPr>
        <p:spPr>
          <a:xfrm>
            <a:off x="1057331" y="3601023"/>
            <a:ext cx="7672757" cy="830997"/>
          </a:xfrm>
          <a:prstGeom prst="rect">
            <a:avLst/>
          </a:prstGeom>
          <a:solidFill>
            <a:schemeClr val="tx2">
              <a:lumMod val="40000"/>
              <a:lumOff val="60000"/>
            </a:schemeClr>
          </a:solidFill>
        </p:spPr>
        <p:txBody>
          <a:bodyPr wrap="square" rtlCol="0">
            <a:spAutoFit/>
          </a:bodyPr>
          <a:lstStyle/>
          <a:p>
            <a:r>
              <a:rPr lang="en-ZA" sz="2400" i="1" dirty="0"/>
              <a:t>Work out and draw the control circuit for this timed reversing starter.</a:t>
            </a:r>
          </a:p>
        </p:txBody>
      </p:sp>
      <p:pic>
        <p:nvPicPr>
          <p:cNvPr id="6" name="Graphic 5" descr="User">
            <a:extLst>
              <a:ext uri="{FF2B5EF4-FFF2-40B4-BE49-F238E27FC236}">
                <a16:creationId xmlns:a16="http://schemas.microsoft.com/office/drawing/2014/main" id="{2C333542-3534-9147-99C0-65D956EC18E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5" y="3577974"/>
            <a:ext cx="854046" cy="854046"/>
          </a:xfrm>
          <a:prstGeom prst="rect">
            <a:avLst/>
          </a:prstGeom>
        </p:spPr>
      </p:pic>
    </p:spTree>
    <p:custDataLst>
      <p:tags r:id="rId1"/>
    </p:custDataLst>
    <p:extLst>
      <p:ext uri="{BB962C8B-B14F-4D97-AF65-F5344CB8AC3E}">
        <p14:creationId xmlns:p14="http://schemas.microsoft.com/office/powerpoint/2010/main" val="216970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does our circuit compare?</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3953582" cy="1938992"/>
          </a:xfrm>
          <a:prstGeom prst="rect">
            <a:avLst/>
          </a:prstGeom>
          <a:noFill/>
        </p:spPr>
        <p:txBody>
          <a:bodyPr wrap="square" rtlCol="0">
            <a:spAutoFit/>
          </a:bodyPr>
          <a:lstStyle/>
          <a:p>
            <a:r>
              <a:rPr lang="en-ZA" sz="2400" dirty="0"/>
              <a:t>Were you able to design the control circuit for our situation? Have a look to see how your circuit compares with this one.</a:t>
            </a:r>
          </a:p>
        </p:txBody>
      </p:sp>
      <p:sp>
        <p:nvSpPr>
          <p:cNvPr id="5" name="TextBox 4">
            <a:extLst>
              <a:ext uri="{FF2B5EF4-FFF2-40B4-BE49-F238E27FC236}">
                <a16:creationId xmlns:a16="http://schemas.microsoft.com/office/drawing/2014/main" id="{A95B0F20-8652-C343-9E39-18A8800D4291}"/>
              </a:ext>
            </a:extLst>
          </p:cNvPr>
          <p:cNvSpPr txBox="1"/>
          <p:nvPr/>
        </p:nvSpPr>
        <p:spPr>
          <a:xfrm>
            <a:off x="1057331" y="3320607"/>
            <a:ext cx="3953581" cy="1200329"/>
          </a:xfrm>
          <a:prstGeom prst="rect">
            <a:avLst/>
          </a:prstGeom>
          <a:solidFill>
            <a:schemeClr val="tx2">
              <a:lumMod val="40000"/>
              <a:lumOff val="60000"/>
            </a:schemeClr>
          </a:solidFill>
        </p:spPr>
        <p:txBody>
          <a:bodyPr wrap="square" rtlCol="0">
            <a:spAutoFit/>
          </a:bodyPr>
          <a:lstStyle/>
          <a:p>
            <a:r>
              <a:rPr lang="en-ZA" sz="2400" i="1" dirty="0"/>
              <a:t>Click on the image to see a full screen version of the control circuit.</a:t>
            </a:r>
          </a:p>
        </p:txBody>
      </p:sp>
      <p:pic>
        <p:nvPicPr>
          <p:cNvPr id="6" name="Graphic 5" descr="User">
            <a:extLst>
              <a:ext uri="{FF2B5EF4-FFF2-40B4-BE49-F238E27FC236}">
                <a16:creationId xmlns:a16="http://schemas.microsoft.com/office/drawing/2014/main" id="{2C333542-3534-9147-99C0-65D956EC18E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5" y="3297558"/>
            <a:ext cx="854046" cy="854046"/>
          </a:xfrm>
          <a:prstGeom prst="rect">
            <a:avLst/>
          </a:prstGeom>
        </p:spPr>
      </p:pic>
      <p:sp>
        <p:nvSpPr>
          <p:cNvPr id="8" name="Rectangle 7">
            <a:extLst>
              <a:ext uri="{FF2B5EF4-FFF2-40B4-BE49-F238E27FC236}">
                <a16:creationId xmlns:a16="http://schemas.microsoft.com/office/drawing/2014/main" id="{84B1FB2F-B9CA-9A4A-AA75-9416DE2667A5}"/>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a:t>
            </a:r>
          </a:p>
        </p:txBody>
      </p:sp>
      <p:pic>
        <p:nvPicPr>
          <p:cNvPr id="4" name="Graphic 3" descr="Magnifying glass">
            <a:extLst>
              <a:ext uri="{FF2B5EF4-FFF2-40B4-BE49-F238E27FC236}">
                <a16:creationId xmlns:a16="http://schemas.microsoft.com/office/drawing/2014/main" id="{0B639A01-2854-4E40-BCF8-82DBB88047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20650" y="1262617"/>
            <a:ext cx="503873" cy="503873"/>
          </a:xfrm>
          <a:prstGeom prst="rect">
            <a:avLst/>
          </a:prstGeom>
        </p:spPr>
      </p:pic>
    </p:spTree>
    <p:custDataLst>
      <p:tags r:id="rId1"/>
    </p:custDataLst>
    <p:extLst>
      <p:ext uri="{BB962C8B-B14F-4D97-AF65-F5344CB8AC3E}">
        <p14:creationId xmlns:p14="http://schemas.microsoft.com/office/powerpoint/2010/main" val="291631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did you do?</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Did you manage to design the control circuit for this timed reversing starter. Compare your design with this one.</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6899"/>
            <a:ext cx="4103606" cy="1200329"/>
          </a:xfrm>
          <a:prstGeom prst="rect">
            <a:avLst/>
          </a:prstGeom>
          <a:solidFill>
            <a:schemeClr val="tx2">
              <a:lumMod val="40000"/>
              <a:lumOff val="60000"/>
            </a:schemeClr>
          </a:solidFill>
        </p:spPr>
        <p:txBody>
          <a:bodyPr wrap="square" rtlCol="0">
            <a:spAutoFit/>
          </a:bodyPr>
          <a:lstStyle/>
          <a:p>
            <a:pPr algn="just"/>
            <a:r>
              <a:rPr lang="en-GB" sz="2400" i="1" dirty="0"/>
              <a:t>Watch the video to see how to design the control circuit for scenario 3.</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5385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Tree>
    <p:custDataLst>
      <p:tags r:id="rId1"/>
    </p:custDataLst>
    <p:extLst>
      <p:ext uri="{BB962C8B-B14F-4D97-AF65-F5344CB8AC3E}">
        <p14:creationId xmlns:p14="http://schemas.microsoft.com/office/powerpoint/2010/main" val="2040867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200329"/>
          </a:xfrm>
          <a:prstGeom prst="rect">
            <a:avLst/>
          </a:prstGeom>
          <a:noFill/>
        </p:spPr>
        <p:txBody>
          <a:bodyPr wrap="square" rtlCol="0">
            <a:spAutoFit/>
          </a:bodyPr>
          <a:lstStyle/>
          <a:p>
            <a:pPr algn="just"/>
            <a:r>
              <a:rPr lang="en-GB" sz="2400" dirty="0"/>
              <a:t>Now, practice wiring this control circuit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simulator.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9477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Tree>
    <p:custDataLst>
      <p:tags r:id="rId1"/>
    </p:custDataLst>
    <p:extLst>
      <p:ext uri="{BB962C8B-B14F-4D97-AF65-F5344CB8AC3E}">
        <p14:creationId xmlns:p14="http://schemas.microsoft.com/office/powerpoint/2010/main" val="551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control circuit diagram</a:t>
            </a:r>
          </a:p>
        </p:txBody>
      </p:sp>
      <p:sp>
        <p:nvSpPr>
          <p:cNvPr id="3" name="Content Placeholder 2"/>
          <p:cNvSpPr>
            <a:spLocks noGrp="1"/>
          </p:cNvSpPr>
          <p:nvPr>
            <p:ph idx="1"/>
          </p:nvPr>
        </p:nvSpPr>
        <p:spPr>
          <a:xfrm>
            <a:off x="1122532" y="1091868"/>
            <a:ext cx="5388320" cy="1821894"/>
          </a:xfrm>
          <a:solidFill>
            <a:schemeClr val="tx2">
              <a:lumMod val="40000"/>
              <a:lumOff val="60000"/>
            </a:schemeClr>
          </a:solidFill>
        </p:spPr>
        <p:txBody>
          <a:bodyPr lIns="90000">
            <a:noAutofit/>
          </a:bodyPr>
          <a:lstStyle/>
          <a:p>
            <a:pPr marL="0" indent="0" algn="just">
              <a:buNone/>
            </a:pPr>
            <a:r>
              <a:rPr lang="en-GB" sz="2400" i="1" dirty="0"/>
              <a:t>Draw your own copy of the timed reversing starter control circuit. Take a photo of your completed control circuit for the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355792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Ready to try design your own circuits?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29" y="1219727"/>
            <a:ext cx="7896889" cy="1200329"/>
          </a:xfrm>
          <a:prstGeom prst="rect">
            <a:avLst/>
          </a:prstGeom>
          <a:noFill/>
        </p:spPr>
        <p:txBody>
          <a:bodyPr wrap="square" rtlCol="0">
            <a:spAutoFit/>
          </a:bodyPr>
          <a:lstStyle/>
          <a:p>
            <a:r>
              <a:rPr lang="en-ZA" sz="2400" dirty="0"/>
              <a:t>Put what you have learnt so far into practice by designing your own control circuits to meet the requirements of the following scenarios?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2594138"/>
            <a:ext cx="7896888" cy="461665"/>
          </a:xfrm>
          <a:prstGeom prst="rect">
            <a:avLst/>
          </a:prstGeom>
          <a:solidFill>
            <a:schemeClr val="tx2">
              <a:lumMod val="40000"/>
              <a:lumOff val="60000"/>
            </a:schemeClr>
          </a:solidFill>
        </p:spPr>
        <p:txBody>
          <a:bodyPr wrap="square" rtlCol="0">
            <a:spAutoFit/>
          </a:bodyPr>
          <a:lstStyle/>
          <a:p>
            <a:r>
              <a:rPr lang="en-ZA" sz="2400" i="1" dirty="0"/>
              <a:t>Click on each box to open the scenario.</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2519330"/>
            <a:ext cx="854046" cy="854046"/>
          </a:xfrm>
          <a:prstGeom prst="rect">
            <a:avLst/>
          </a:prstGeom>
        </p:spPr>
      </p:pic>
      <p:sp>
        <p:nvSpPr>
          <p:cNvPr id="10" name="Rectangle 9">
            <a:extLst>
              <a:ext uri="{FF2B5EF4-FFF2-40B4-BE49-F238E27FC236}">
                <a16:creationId xmlns:a16="http://schemas.microsoft.com/office/drawing/2014/main" id="{A23DEE0D-ACD6-9940-9434-05A5E2C7A31C}"/>
              </a:ext>
            </a:extLst>
          </p:cNvPr>
          <p:cNvSpPr/>
          <p:nvPr/>
        </p:nvSpPr>
        <p:spPr>
          <a:xfrm>
            <a:off x="2159917" y="3649923"/>
            <a:ext cx="2706754"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Scenario 1</a:t>
            </a:r>
          </a:p>
        </p:txBody>
      </p:sp>
      <p:sp>
        <p:nvSpPr>
          <p:cNvPr id="11" name="Rectangle 10">
            <a:extLst>
              <a:ext uri="{FF2B5EF4-FFF2-40B4-BE49-F238E27FC236}">
                <a16:creationId xmlns:a16="http://schemas.microsoft.com/office/drawing/2014/main" id="{55604BCF-2535-D54A-B2FA-9157649400D7}"/>
              </a:ext>
            </a:extLst>
          </p:cNvPr>
          <p:cNvSpPr/>
          <p:nvPr/>
        </p:nvSpPr>
        <p:spPr>
          <a:xfrm>
            <a:off x="5210702" y="3649923"/>
            <a:ext cx="2706754"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Scenario 2</a:t>
            </a:r>
            <a:endParaRPr lang="en-GB" sz="2800" dirty="0"/>
          </a:p>
        </p:txBody>
      </p:sp>
      <p:sp>
        <p:nvSpPr>
          <p:cNvPr id="12" name="Oval 11">
            <a:extLst>
              <a:ext uri="{FF2B5EF4-FFF2-40B4-BE49-F238E27FC236}">
                <a16:creationId xmlns:a16="http://schemas.microsoft.com/office/drawing/2014/main" id="{5C4F65B2-F3F8-0146-82CE-146AB065B734}"/>
              </a:ext>
            </a:extLst>
          </p:cNvPr>
          <p:cNvSpPr>
            <a:spLocks noChangeAspect="1"/>
          </p:cNvSpPr>
          <p:nvPr/>
        </p:nvSpPr>
        <p:spPr>
          <a:xfrm>
            <a:off x="2285429" y="3967946"/>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3" name="Oval 12">
            <a:extLst>
              <a:ext uri="{FF2B5EF4-FFF2-40B4-BE49-F238E27FC236}">
                <a16:creationId xmlns:a16="http://schemas.microsoft.com/office/drawing/2014/main" id="{635E62F4-768D-BB49-B415-C06CD0B1C684}"/>
              </a:ext>
            </a:extLst>
          </p:cNvPr>
          <p:cNvSpPr>
            <a:spLocks noChangeAspect="1"/>
          </p:cNvSpPr>
          <p:nvPr/>
        </p:nvSpPr>
        <p:spPr>
          <a:xfrm>
            <a:off x="5336214" y="3972791"/>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Tree>
    <p:custDataLst>
      <p:tags r:id="rId1"/>
    </p:custDataLst>
    <p:extLst>
      <p:ext uri="{BB962C8B-B14F-4D97-AF65-F5344CB8AC3E}">
        <p14:creationId xmlns:p14="http://schemas.microsoft.com/office/powerpoint/2010/main" val="258630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a:noFill/>
        </p:spPr>
        <p:txBody>
          <a:bodyPr>
            <a:normAutofit/>
          </a:bodyPr>
          <a:lstStyle/>
          <a:p>
            <a:r>
              <a:rPr lang="en-GB" sz="3000" dirty="0"/>
              <a:t>The conditions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2200747"/>
            <a:ext cx="7896889" cy="1938992"/>
          </a:xfrm>
          <a:prstGeom prst="rect">
            <a:avLst/>
          </a:prstGeom>
          <a:noFill/>
        </p:spPr>
        <p:txBody>
          <a:bodyPr wrap="square" rtlCol="0">
            <a:spAutoFit/>
          </a:bodyPr>
          <a:lstStyle/>
          <a:p>
            <a:pPr marL="457200" indent="-457200">
              <a:buFont typeface="+mj-lt"/>
              <a:buAutoNum type="arabicPeriod"/>
            </a:pPr>
            <a:r>
              <a:rPr lang="en-ZA" sz="2400" dirty="0"/>
              <a:t>Motor M2 can only be started </a:t>
            </a:r>
            <a:r>
              <a:rPr lang="en-ZA" sz="2400" b="1" dirty="0"/>
              <a:t>10 seconds </a:t>
            </a:r>
            <a:r>
              <a:rPr lang="en-ZA" sz="2400" dirty="0"/>
              <a:t>after motor M1 is started. </a:t>
            </a:r>
          </a:p>
          <a:p>
            <a:pPr marL="457200" indent="-457200">
              <a:buFont typeface="+mj-lt"/>
              <a:buAutoNum type="arabicPeriod"/>
            </a:pPr>
            <a:r>
              <a:rPr lang="en-ZA" sz="2400" dirty="0"/>
              <a:t>The emergency stop button must stop both motors at all times. </a:t>
            </a:r>
          </a:p>
          <a:p>
            <a:pPr marL="457200" indent="-457200">
              <a:buFont typeface="+mj-lt"/>
              <a:buAutoNum type="arabicPeriod"/>
            </a:pPr>
            <a:r>
              <a:rPr lang="en-ZA" sz="2400" dirty="0"/>
              <a:t>When motor M1 is stopped, motor M2 must also stop.</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1256626"/>
            <a:ext cx="7896889" cy="830997"/>
          </a:xfrm>
          <a:prstGeom prst="rect">
            <a:avLst/>
          </a:prstGeom>
          <a:solidFill>
            <a:schemeClr val="tx2">
              <a:lumMod val="40000"/>
              <a:lumOff val="60000"/>
            </a:schemeClr>
          </a:solidFill>
        </p:spPr>
        <p:txBody>
          <a:bodyPr wrap="square" rtlCol="0">
            <a:spAutoFit/>
          </a:bodyPr>
          <a:lstStyle/>
          <a:p>
            <a:r>
              <a:rPr lang="en-ZA" sz="2400" i="1" dirty="0"/>
              <a:t>Work out and draw the control circuit for 2 motors for these conditions. Look at the hint if you need to.</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1233577"/>
            <a:ext cx="854046" cy="854046"/>
          </a:xfrm>
          <a:prstGeom prst="rect">
            <a:avLst/>
          </a:prstGeom>
        </p:spPr>
      </p:pic>
      <p:sp>
        <p:nvSpPr>
          <p:cNvPr id="3" name="Rectangle 2">
            <a:extLst>
              <a:ext uri="{FF2B5EF4-FFF2-40B4-BE49-F238E27FC236}">
                <a16:creationId xmlns:a16="http://schemas.microsoft.com/office/drawing/2014/main" id="{D0037CE0-9B9F-404A-A337-D6518B49FEA3}"/>
              </a:ext>
            </a:extLst>
          </p:cNvPr>
          <p:cNvSpPr/>
          <p:nvPr/>
        </p:nvSpPr>
        <p:spPr>
          <a:xfrm rot="2088772">
            <a:off x="6418050" y="292792"/>
            <a:ext cx="5451896"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1</a:t>
            </a:r>
          </a:p>
        </p:txBody>
      </p:sp>
      <p:sp>
        <p:nvSpPr>
          <p:cNvPr id="8" name="Rounded Rectangle 7">
            <a:extLst>
              <a:ext uri="{FF2B5EF4-FFF2-40B4-BE49-F238E27FC236}">
                <a16:creationId xmlns:a16="http://schemas.microsoft.com/office/drawing/2014/main" id="{E2217918-F8FF-9F4E-BA40-3ED584BB9566}"/>
              </a:ext>
            </a:extLst>
          </p:cNvPr>
          <p:cNvSpPr/>
          <p:nvPr/>
        </p:nvSpPr>
        <p:spPr>
          <a:xfrm>
            <a:off x="3822432" y="4252940"/>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Hint</a:t>
            </a:r>
          </a:p>
        </p:txBody>
      </p:sp>
    </p:spTree>
    <p:custDataLst>
      <p:tags r:id="rId1"/>
    </p:custDataLst>
    <p:extLst>
      <p:ext uri="{BB962C8B-B14F-4D97-AF65-F5344CB8AC3E}">
        <p14:creationId xmlns:p14="http://schemas.microsoft.com/office/powerpoint/2010/main" val="1823576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Now, test your scenario 1 control circuit by wiring it up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simulator.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9477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
        <p:nvSpPr>
          <p:cNvPr id="8" name="Rectangle 7">
            <a:extLst>
              <a:ext uri="{FF2B5EF4-FFF2-40B4-BE49-F238E27FC236}">
                <a16:creationId xmlns:a16="http://schemas.microsoft.com/office/drawing/2014/main" id="{3DDD39C1-A21D-E249-909E-C8C9F29888B9}"/>
              </a:ext>
            </a:extLst>
          </p:cNvPr>
          <p:cNvSpPr/>
          <p:nvPr/>
        </p:nvSpPr>
        <p:spPr>
          <a:xfrm rot="2088772">
            <a:off x="6418050" y="292792"/>
            <a:ext cx="5451896"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1</a:t>
            </a:r>
          </a:p>
        </p:txBody>
      </p:sp>
    </p:spTree>
    <p:custDataLst>
      <p:tags r:id="rId1"/>
    </p:custDataLst>
    <p:extLst>
      <p:ext uri="{BB962C8B-B14F-4D97-AF65-F5344CB8AC3E}">
        <p14:creationId xmlns:p14="http://schemas.microsoft.com/office/powerpoint/2010/main" val="420310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circuit diagram</a:t>
            </a:r>
          </a:p>
        </p:txBody>
      </p:sp>
      <p:sp>
        <p:nvSpPr>
          <p:cNvPr id="3" name="Content Placeholder 2"/>
          <p:cNvSpPr>
            <a:spLocks noGrp="1"/>
          </p:cNvSpPr>
          <p:nvPr>
            <p:ph idx="1"/>
          </p:nvPr>
        </p:nvSpPr>
        <p:spPr>
          <a:xfrm>
            <a:off x="1122532" y="1091868"/>
            <a:ext cx="5388320" cy="1081767"/>
          </a:xfrm>
          <a:solidFill>
            <a:schemeClr val="tx2">
              <a:lumMod val="40000"/>
              <a:lumOff val="60000"/>
            </a:schemeClr>
          </a:solidFill>
        </p:spPr>
        <p:txBody>
          <a:bodyPr lIns="90000">
            <a:noAutofit/>
          </a:bodyPr>
          <a:lstStyle/>
          <a:p>
            <a:pPr marL="0" indent="0" algn="just">
              <a:buNone/>
            </a:pPr>
            <a:r>
              <a:rPr lang="en-GB" sz="2400" i="1" dirty="0"/>
              <a:t>Take a photo of your completed control circuit for scenario 1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
        <p:nvSpPr>
          <p:cNvPr id="9" name="Rectangle 8">
            <a:extLst>
              <a:ext uri="{FF2B5EF4-FFF2-40B4-BE49-F238E27FC236}">
                <a16:creationId xmlns:a16="http://schemas.microsoft.com/office/drawing/2014/main" id="{E107C857-76C2-884C-BE29-783DA66837DB}"/>
              </a:ext>
            </a:extLst>
          </p:cNvPr>
          <p:cNvSpPr/>
          <p:nvPr/>
        </p:nvSpPr>
        <p:spPr>
          <a:xfrm rot="2088772">
            <a:off x="6418050" y="292792"/>
            <a:ext cx="5451896"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1</a:t>
            </a:r>
          </a:p>
        </p:txBody>
      </p:sp>
    </p:spTree>
    <p:custDataLst>
      <p:tags r:id="rId1"/>
    </p:custDataLst>
    <p:extLst>
      <p:ext uri="{BB962C8B-B14F-4D97-AF65-F5344CB8AC3E}">
        <p14:creationId xmlns:p14="http://schemas.microsoft.com/office/powerpoint/2010/main" val="1813569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did you do?</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Did you manage to design the control circuit for scenario 1? Compare your design with this one.</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6899"/>
            <a:ext cx="4103606" cy="1200329"/>
          </a:xfrm>
          <a:prstGeom prst="rect">
            <a:avLst/>
          </a:prstGeom>
          <a:solidFill>
            <a:schemeClr val="tx2">
              <a:lumMod val="40000"/>
              <a:lumOff val="60000"/>
            </a:schemeClr>
          </a:solidFill>
        </p:spPr>
        <p:txBody>
          <a:bodyPr wrap="square" rtlCol="0">
            <a:spAutoFit/>
          </a:bodyPr>
          <a:lstStyle/>
          <a:p>
            <a:pPr algn="just"/>
            <a:r>
              <a:rPr lang="en-GB" sz="2400" i="1" dirty="0"/>
              <a:t>Watch the video to see how to design the control circuit for scenario 1.</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5385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
        <p:nvSpPr>
          <p:cNvPr id="8" name="Rectangle 7">
            <a:extLst>
              <a:ext uri="{FF2B5EF4-FFF2-40B4-BE49-F238E27FC236}">
                <a16:creationId xmlns:a16="http://schemas.microsoft.com/office/drawing/2014/main" id="{64CE71D4-09F3-9047-A7CB-7E286D526EB1}"/>
              </a:ext>
            </a:extLst>
          </p:cNvPr>
          <p:cNvSpPr/>
          <p:nvPr/>
        </p:nvSpPr>
        <p:spPr>
          <a:xfrm rot="2088772">
            <a:off x="6418050" y="292792"/>
            <a:ext cx="5451896"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1</a:t>
            </a:r>
          </a:p>
        </p:txBody>
      </p:sp>
    </p:spTree>
    <p:custDataLst>
      <p:tags r:id="rId1"/>
    </p:custDataLst>
    <p:extLst>
      <p:ext uri="{BB962C8B-B14F-4D97-AF65-F5344CB8AC3E}">
        <p14:creationId xmlns:p14="http://schemas.microsoft.com/office/powerpoint/2010/main" val="287694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conditions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2" y="1124872"/>
            <a:ext cx="7672756" cy="830997"/>
          </a:xfrm>
          <a:prstGeom prst="rect">
            <a:avLst/>
          </a:prstGeom>
          <a:solidFill>
            <a:schemeClr val="tx2">
              <a:lumMod val="40000"/>
              <a:lumOff val="60000"/>
            </a:schemeClr>
          </a:solidFill>
        </p:spPr>
        <p:txBody>
          <a:bodyPr wrap="square" rtlCol="0">
            <a:spAutoFit/>
          </a:bodyPr>
          <a:lstStyle/>
          <a:p>
            <a:r>
              <a:rPr lang="en-ZA" sz="2400" i="1" dirty="0"/>
              <a:t>Work out and draw the control circuit for 3 motors for these conditions:</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5" y="1101823"/>
            <a:ext cx="854046" cy="854046"/>
          </a:xfrm>
          <a:prstGeom prst="rect">
            <a:avLst/>
          </a:prstGeom>
        </p:spPr>
      </p:pic>
      <p:sp>
        <p:nvSpPr>
          <p:cNvPr id="4" name="TextBox 3">
            <a:extLst>
              <a:ext uri="{FF2B5EF4-FFF2-40B4-BE49-F238E27FC236}">
                <a16:creationId xmlns:a16="http://schemas.microsoft.com/office/drawing/2014/main" id="{915E4486-AD74-E146-A710-C57AE0F83187}"/>
              </a:ext>
            </a:extLst>
          </p:cNvPr>
          <p:cNvSpPr txBox="1"/>
          <p:nvPr/>
        </p:nvSpPr>
        <p:spPr>
          <a:xfrm>
            <a:off x="1057330" y="2010081"/>
            <a:ext cx="7672758" cy="2677656"/>
          </a:xfrm>
          <a:prstGeom prst="rect">
            <a:avLst/>
          </a:prstGeom>
          <a:noFill/>
        </p:spPr>
        <p:txBody>
          <a:bodyPr wrap="square" rtlCol="0">
            <a:spAutoFit/>
          </a:bodyPr>
          <a:lstStyle/>
          <a:p>
            <a:pPr marL="342900" indent="-342900">
              <a:buFont typeface="+mj-lt"/>
              <a:buAutoNum type="arabicPeriod"/>
            </a:pPr>
            <a:r>
              <a:rPr lang="en-ZA" sz="2400" dirty="0"/>
              <a:t>Motor M2 starts automatically 10s after motor M1.</a:t>
            </a:r>
          </a:p>
          <a:p>
            <a:pPr marL="342900" indent="-342900">
              <a:buFont typeface="+mj-lt"/>
              <a:buAutoNum type="arabicPeriod"/>
            </a:pPr>
            <a:r>
              <a:rPr lang="en-ZA" sz="2400" dirty="0"/>
              <a:t>Motor M3 starts automatically 10s after motor M2.</a:t>
            </a:r>
          </a:p>
          <a:p>
            <a:pPr marL="342900" indent="-342900">
              <a:buFont typeface="+mj-lt"/>
              <a:buAutoNum type="arabicPeriod"/>
            </a:pPr>
            <a:r>
              <a:rPr lang="en-ZA" sz="2400" dirty="0"/>
              <a:t>The emergency stop button must stop both motors at all times. </a:t>
            </a:r>
          </a:p>
          <a:p>
            <a:pPr marL="342900" indent="-342900">
              <a:buFont typeface="+mj-lt"/>
              <a:buAutoNum type="arabicPeriod"/>
            </a:pPr>
            <a:r>
              <a:rPr lang="en-ZA" sz="2400" dirty="0"/>
              <a:t>Motor M1 cannot be restarted unless motors M2 and M3 are first stopped (with the emergency stop button).</a:t>
            </a:r>
          </a:p>
          <a:p>
            <a:pPr marL="342900" indent="-342900">
              <a:buFont typeface="+mj-lt"/>
              <a:buAutoNum type="arabicPeriod"/>
            </a:pPr>
            <a:r>
              <a:rPr lang="en-ZA" sz="2400" dirty="0"/>
              <a:t>An overload on any one motor must stop all the motors.</a:t>
            </a:r>
          </a:p>
        </p:txBody>
      </p:sp>
      <p:sp>
        <p:nvSpPr>
          <p:cNvPr id="8" name="Rectangle 7">
            <a:extLst>
              <a:ext uri="{FF2B5EF4-FFF2-40B4-BE49-F238E27FC236}">
                <a16:creationId xmlns:a16="http://schemas.microsoft.com/office/drawing/2014/main" id="{67AED9B5-0BD8-4A43-84D1-7371BF435946}"/>
              </a:ext>
            </a:extLst>
          </p:cNvPr>
          <p:cNvSpPr/>
          <p:nvPr/>
        </p:nvSpPr>
        <p:spPr>
          <a:xfrm rot="2088772">
            <a:off x="6418050" y="292792"/>
            <a:ext cx="545189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2</a:t>
            </a:r>
          </a:p>
        </p:txBody>
      </p:sp>
    </p:spTree>
    <p:custDataLst>
      <p:tags r:id="rId1"/>
    </p:custDataLst>
    <p:extLst>
      <p:ext uri="{BB962C8B-B14F-4D97-AF65-F5344CB8AC3E}">
        <p14:creationId xmlns:p14="http://schemas.microsoft.com/office/powerpoint/2010/main" val="3781206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Now, test your scenario 2 control circuit by wiring it up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simulator.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9477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
        <p:nvSpPr>
          <p:cNvPr id="8" name="Rectangle 7">
            <a:extLst>
              <a:ext uri="{FF2B5EF4-FFF2-40B4-BE49-F238E27FC236}">
                <a16:creationId xmlns:a16="http://schemas.microsoft.com/office/drawing/2014/main" id="{3C9CA8F8-F1BD-6F49-BF78-9CBD44557FDA}"/>
              </a:ext>
            </a:extLst>
          </p:cNvPr>
          <p:cNvSpPr/>
          <p:nvPr/>
        </p:nvSpPr>
        <p:spPr>
          <a:xfrm rot="2088772">
            <a:off x="6418050" y="292792"/>
            <a:ext cx="545189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2</a:t>
            </a:r>
          </a:p>
        </p:txBody>
      </p:sp>
    </p:spTree>
    <p:custDataLst>
      <p:tags r:id="rId1"/>
    </p:custDataLst>
    <p:extLst>
      <p:ext uri="{BB962C8B-B14F-4D97-AF65-F5344CB8AC3E}">
        <p14:creationId xmlns:p14="http://schemas.microsoft.com/office/powerpoint/2010/main" val="3249014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control circuit diagram</a:t>
            </a:r>
          </a:p>
        </p:txBody>
      </p:sp>
      <p:sp>
        <p:nvSpPr>
          <p:cNvPr id="3" name="Content Placeholder 2"/>
          <p:cNvSpPr>
            <a:spLocks noGrp="1"/>
          </p:cNvSpPr>
          <p:nvPr>
            <p:ph idx="1"/>
          </p:nvPr>
        </p:nvSpPr>
        <p:spPr>
          <a:xfrm>
            <a:off x="1122532" y="1091868"/>
            <a:ext cx="5388320" cy="1081767"/>
          </a:xfrm>
          <a:solidFill>
            <a:schemeClr val="tx2">
              <a:lumMod val="40000"/>
              <a:lumOff val="60000"/>
            </a:schemeClr>
          </a:solidFill>
        </p:spPr>
        <p:txBody>
          <a:bodyPr lIns="90000">
            <a:noAutofit/>
          </a:bodyPr>
          <a:lstStyle/>
          <a:p>
            <a:pPr marL="0" indent="0" algn="just">
              <a:buNone/>
            </a:pPr>
            <a:r>
              <a:rPr lang="en-GB" sz="2400" i="1" dirty="0"/>
              <a:t>Take a photo of your completed control circuit for scenario 2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
        <p:nvSpPr>
          <p:cNvPr id="9" name="Rectangle 8">
            <a:extLst>
              <a:ext uri="{FF2B5EF4-FFF2-40B4-BE49-F238E27FC236}">
                <a16:creationId xmlns:a16="http://schemas.microsoft.com/office/drawing/2014/main" id="{A8543DFF-841A-DB45-BD10-EBBD32C0C191}"/>
              </a:ext>
            </a:extLst>
          </p:cNvPr>
          <p:cNvSpPr/>
          <p:nvPr/>
        </p:nvSpPr>
        <p:spPr>
          <a:xfrm rot="2088772">
            <a:off x="6418050" y="292792"/>
            <a:ext cx="545189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2</a:t>
            </a:r>
          </a:p>
        </p:txBody>
      </p:sp>
    </p:spTree>
    <p:custDataLst>
      <p:tags r:id="rId1"/>
    </p:custDataLst>
    <p:extLst>
      <p:ext uri="{BB962C8B-B14F-4D97-AF65-F5344CB8AC3E}">
        <p14:creationId xmlns:p14="http://schemas.microsoft.com/office/powerpoint/2010/main" val="3188390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did you do?</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Did you manage to design the control circuit for scenario 2? Compare your design with this one.</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6899"/>
            <a:ext cx="4103606" cy="1200329"/>
          </a:xfrm>
          <a:prstGeom prst="rect">
            <a:avLst/>
          </a:prstGeom>
          <a:solidFill>
            <a:schemeClr val="tx2">
              <a:lumMod val="40000"/>
              <a:lumOff val="60000"/>
            </a:schemeClr>
          </a:solidFill>
        </p:spPr>
        <p:txBody>
          <a:bodyPr wrap="square" rtlCol="0">
            <a:spAutoFit/>
          </a:bodyPr>
          <a:lstStyle/>
          <a:p>
            <a:pPr algn="just"/>
            <a:r>
              <a:rPr lang="en-GB" sz="2400" i="1" dirty="0"/>
              <a:t>Watch the video to see how to design the control circuit for scenario 2.</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5385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sp>
        <p:nvSpPr>
          <p:cNvPr id="8" name="Rectangle 7">
            <a:extLst>
              <a:ext uri="{FF2B5EF4-FFF2-40B4-BE49-F238E27FC236}">
                <a16:creationId xmlns:a16="http://schemas.microsoft.com/office/drawing/2014/main" id="{5C5F3CBB-B5CC-264D-8BD1-55C968E4121B}"/>
              </a:ext>
            </a:extLst>
          </p:cNvPr>
          <p:cNvSpPr/>
          <p:nvPr/>
        </p:nvSpPr>
        <p:spPr>
          <a:xfrm rot="2088772">
            <a:off x="6418050" y="292792"/>
            <a:ext cx="545189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2</a:t>
            </a:r>
          </a:p>
        </p:txBody>
      </p:sp>
    </p:spTree>
    <p:custDataLst>
      <p:tags r:id="rId1"/>
    </p:custDataLst>
    <p:extLst>
      <p:ext uri="{BB962C8B-B14F-4D97-AF65-F5344CB8AC3E}">
        <p14:creationId xmlns:p14="http://schemas.microsoft.com/office/powerpoint/2010/main" val="1427779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2862322"/>
          </a:xfrm>
          <a:prstGeom prst="rect">
            <a:avLst/>
          </a:prstGeom>
          <a:noFill/>
        </p:spPr>
        <p:txBody>
          <a:bodyPr wrap="square" rtlCol="0">
            <a:spAutoFit/>
          </a:bodyPr>
          <a:lstStyle/>
          <a:p>
            <a:r>
              <a:rPr lang="en-GB" dirty="0"/>
              <a:t>Video of an expert electrician showing how to wire ON and OFF delay timers into control circuits and how to represent them in diagrams (symbols, coils, contacts and time settings)</a:t>
            </a:r>
          </a:p>
          <a:p>
            <a:pPr marL="342900" indent="-342900">
              <a:buFont typeface="+mj-lt"/>
              <a:buAutoNum type="arabicPeriod"/>
            </a:pPr>
            <a:r>
              <a:rPr lang="en-GB" dirty="0"/>
              <a:t>ON Delay</a:t>
            </a:r>
          </a:p>
          <a:p>
            <a:pPr marL="800100" lvl="1" indent="-342900">
              <a:buFont typeface="+mj-lt"/>
              <a:buAutoNum type="arabicPeriod"/>
            </a:pPr>
            <a:r>
              <a:rPr lang="en-GB" dirty="0"/>
              <a:t>Show NCTO operation with light bulb – draw the circuit diagram</a:t>
            </a:r>
          </a:p>
          <a:p>
            <a:pPr marL="800100" lvl="1" indent="-342900">
              <a:buFont typeface="+mj-lt"/>
              <a:buAutoNum type="arabicPeriod"/>
            </a:pPr>
            <a:r>
              <a:rPr lang="en-GB" dirty="0"/>
              <a:t>Show NOTC operation with light bulb – draw the circuit diagram</a:t>
            </a:r>
          </a:p>
          <a:p>
            <a:pPr marL="342900" indent="-342900">
              <a:buFont typeface="+mj-lt"/>
              <a:buAutoNum type="arabicPeriod"/>
            </a:pPr>
            <a:r>
              <a:rPr lang="en-GB" dirty="0"/>
              <a:t>OFF Delay</a:t>
            </a:r>
          </a:p>
          <a:p>
            <a:pPr marL="800100" lvl="1" indent="-342900">
              <a:buFont typeface="+mj-lt"/>
              <a:buAutoNum type="arabicPeriod"/>
            </a:pPr>
            <a:r>
              <a:rPr lang="en-GB" dirty="0"/>
              <a:t>Show NCTC operation with light bulb – draw the circuit diagram</a:t>
            </a:r>
          </a:p>
          <a:p>
            <a:pPr marL="800100" lvl="1" indent="-342900">
              <a:buFont typeface="+mj-lt"/>
              <a:buAutoNum type="arabicPeriod"/>
            </a:pPr>
            <a:r>
              <a:rPr lang="en-GB" dirty="0"/>
              <a:t>Show NOTO operation with light bulb – draw the circuit diagram</a:t>
            </a:r>
          </a:p>
          <a:p>
            <a:pPr marL="342900" indent="-342900">
              <a:buFont typeface="+mj-lt"/>
              <a:buAutoNum type="arabicPeriod"/>
            </a:pPr>
            <a:r>
              <a:rPr lang="en-GB" dirty="0"/>
              <a:t>Explain the working of each contact with the aid of diagrams like this…</a:t>
            </a:r>
          </a:p>
        </p:txBody>
      </p:sp>
      <p:pic>
        <p:nvPicPr>
          <p:cNvPr id="4" name="Picture 3">
            <a:extLst>
              <a:ext uri="{FF2B5EF4-FFF2-40B4-BE49-F238E27FC236}">
                <a16:creationId xmlns:a16="http://schemas.microsoft.com/office/drawing/2014/main" id="{B0C2DBD0-CFC5-114E-B0A5-E639BCD0CE8B}"/>
              </a:ext>
            </a:extLst>
          </p:cNvPr>
          <p:cNvPicPr>
            <a:picLocks noChangeAspect="1"/>
          </p:cNvPicPr>
          <p:nvPr/>
        </p:nvPicPr>
        <p:blipFill>
          <a:blip r:embed="rId4"/>
          <a:stretch>
            <a:fillRect/>
          </a:stretch>
        </p:blipFill>
        <p:spPr>
          <a:xfrm>
            <a:off x="1961279" y="4257169"/>
            <a:ext cx="7327900" cy="2463800"/>
          </a:xfrm>
          <a:prstGeom prst="rect">
            <a:avLst/>
          </a:prstGeom>
        </p:spPr>
      </p:pic>
    </p:spTree>
    <p:custDataLst>
      <p:tags r:id="rId1"/>
    </p:custDataLst>
    <p:extLst>
      <p:ext uri="{BB962C8B-B14F-4D97-AF65-F5344CB8AC3E}">
        <p14:creationId xmlns:p14="http://schemas.microsoft.com/office/powerpoint/2010/main" val="453750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99" name="Straight Connector 98">
            <a:extLst>
              <a:ext uri="{FF2B5EF4-FFF2-40B4-BE49-F238E27FC236}">
                <a16:creationId xmlns:a16="http://schemas.microsoft.com/office/drawing/2014/main" id="{791D8E9E-B6C6-C846-9AFB-A2A131813392}"/>
              </a:ext>
            </a:extLst>
          </p:cNvPr>
          <p:cNvCxnSpPr>
            <a:cxnSpLocks/>
          </p:cNvCxnSpPr>
          <p:nvPr/>
        </p:nvCxnSpPr>
        <p:spPr>
          <a:xfrm>
            <a:off x="5568475" y="458585"/>
            <a:ext cx="0" cy="4625479"/>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1D95982-1DDA-3149-B6E8-2ED8BBE0F84D}"/>
              </a:ext>
            </a:extLst>
          </p:cNvPr>
          <p:cNvCxnSpPr>
            <a:cxnSpLocks/>
          </p:cNvCxnSpPr>
          <p:nvPr/>
        </p:nvCxnSpPr>
        <p:spPr>
          <a:xfrm flipH="1">
            <a:off x="4023090" y="1538261"/>
            <a:ext cx="15919" cy="352570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BCA9D51-132B-A644-BC08-3A4C224BE4A2}"/>
              </a:ext>
            </a:extLst>
          </p:cNvPr>
          <p:cNvCxnSpPr>
            <a:cxnSpLocks/>
          </p:cNvCxnSpPr>
          <p:nvPr/>
        </p:nvCxnSpPr>
        <p:spPr>
          <a:xfrm flipH="1">
            <a:off x="1434047" y="1477716"/>
            <a:ext cx="38399" cy="360634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24206" y="1158342"/>
            <a:ext cx="8831461" cy="967170"/>
          </a:xfrm>
        </p:spPr>
        <p:txBody>
          <a:bodyPr/>
          <a:lstStyle/>
          <a:p>
            <a:r>
              <a:rPr lang="en-GB" dirty="0"/>
              <a:t>Image Briefing – Img06a</a:t>
            </a:r>
          </a:p>
        </p:txBody>
      </p:sp>
      <p:cxnSp>
        <p:nvCxnSpPr>
          <p:cNvPr id="5" name="Straight Connector 4">
            <a:extLst>
              <a:ext uri="{FF2B5EF4-FFF2-40B4-BE49-F238E27FC236}">
                <a16:creationId xmlns:a16="http://schemas.microsoft.com/office/drawing/2014/main" id="{535DB781-AFFA-4D4E-990A-7127550A1878}"/>
              </a:ext>
            </a:extLst>
          </p:cNvPr>
          <p:cNvCxnSpPr>
            <a:cxnSpLocks/>
          </p:cNvCxnSpPr>
          <p:nvPr/>
        </p:nvCxnSpPr>
        <p:spPr>
          <a:xfrm>
            <a:off x="2957777" y="310426"/>
            <a:ext cx="0" cy="1182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D32E70C-3959-954A-930F-A821FE36E409}"/>
              </a:ext>
            </a:extLst>
          </p:cNvPr>
          <p:cNvGrpSpPr/>
          <p:nvPr/>
        </p:nvGrpSpPr>
        <p:grpSpPr>
          <a:xfrm>
            <a:off x="1195733" y="2952708"/>
            <a:ext cx="588935" cy="309966"/>
            <a:chOff x="2324746" y="3332136"/>
            <a:chExt cx="588935" cy="309966"/>
          </a:xfrm>
        </p:grpSpPr>
        <p:sp>
          <p:nvSpPr>
            <p:cNvPr id="7" name="Rectangle 6">
              <a:extLst>
                <a:ext uri="{FF2B5EF4-FFF2-40B4-BE49-F238E27FC236}">
                  <a16:creationId xmlns:a16="http://schemas.microsoft.com/office/drawing/2014/main" id="{726B8A62-FE7A-A843-8D20-E3E5063B7B10}"/>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7CF70A95-18C5-7549-AAB3-C38FB8D66520}"/>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9D0809E0-0DAF-E247-A8D1-1FA3BB36B5F8}"/>
              </a:ext>
            </a:extLst>
          </p:cNvPr>
          <p:cNvPicPr>
            <a:picLocks noChangeAspect="1"/>
          </p:cNvPicPr>
          <p:nvPr/>
        </p:nvPicPr>
        <p:blipFill>
          <a:blip r:embed="rId4"/>
          <a:stretch>
            <a:fillRect/>
          </a:stretch>
        </p:blipFill>
        <p:spPr>
          <a:xfrm rot="16200000">
            <a:off x="1122201" y="2169637"/>
            <a:ext cx="562402" cy="389355"/>
          </a:xfrm>
          <a:prstGeom prst="rect">
            <a:avLst/>
          </a:prstGeom>
        </p:spPr>
      </p:pic>
      <p:grpSp>
        <p:nvGrpSpPr>
          <p:cNvPr id="11" name="Group 10">
            <a:extLst>
              <a:ext uri="{FF2B5EF4-FFF2-40B4-BE49-F238E27FC236}">
                <a16:creationId xmlns:a16="http://schemas.microsoft.com/office/drawing/2014/main" id="{5648C6F2-5C2F-AC4B-B65B-A5972ABB92AB}"/>
              </a:ext>
            </a:extLst>
          </p:cNvPr>
          <p:cNvGrpSpPr/>
          <p:nvPr/>
        </p:nvGrpSpPr>
        <p:grpSpPr>
          <a:xfrm>
            <a:off x="3730052" y="2984756"/>
            <a:ext cx="588935" cy="309966"/>
            <a:chOff x="2324746" y="3332136"/>
            <a:chExt cx="588935" cy="309966"/>
          </a:xfrm>
        </p:grpSpPr>
        <p:sp>
          <p:nvSpPr>
            <p:cNvPr id="12" name="Rectangle 11">
              <a:extLst>
                <a:ext uri="{FF2B5EF4-FFF2-40B4-BE49-F238E27FC236}">
                  <a16:creationId xmlns:a16="http://schemas.microsoft.com/office/drawing/2014/main" id="{0018AB4B-F463-3C47-AC5B-7AC750CC6320}"/>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765CC0A4-463A-BD4D-8022-1B973410F8D6}"/>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5BD991A9-001C-8547-97B9-2D8611B6D23B}"/>
              </a:ext>
            </a:extLst>
          </p:cNvPr>
          <p:cNvPicPr>
            <a:picLocks noChangeAspect="1"/>
          </p:cNvPicPr>
          <p:nvPr/>
        </p:nvPicPr>
        <p:blipFill>
          <a:blip r:embed="rId4"/>
          <a:stretch>
            <a:fillRect/>
          </a:stretch>
        </p:blipFill>
        <p:spPr>
          <a:xfrm rot="16200000">
            <a:off x="3695093" y="2230314"/>
            <a:ext cx="562402" cy="389355"/>
          </a:xfrm>
          <a:prstGeom prst="rect">
            <a:avLst/>
          </a:prstGeom>
        </p:spPr>
      </p:pic>
      <p:sp>
        <p:nvSpPr>
          <p:cNvPr id="16" name="TextBox 15">
            <a:extLst>
              <a:ext uri="{FF2B5EF4-FFF2-40B4-BE49-F238E27FC236}">
                <a16:creationId xmlns:a16="http://schemas.microsoft.com/office/drawing/2014/main" id="{15035FCD-7472-1749-9B6A-CBC6C0F20A1C}"/>
              </a:ext>
            </a:extLst>
          </p:cNvPr>
          <p:cNvSpPr txBox="1"/>
          <p:nvPr/>
        </p:nvSpPr>
        <p:spPr>
          <a:xfrm>
            <a:off x="1730944" y="2927745"/>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20" name="TextBox 19">
            <a:extLst>
              <a:ext uri="{FF2B5EF4-FFF2-40B4-BE49-F238E27FC236}">
                <a16:creationId xmlns:a16="http://schemas.microsoft.com/office/drawing/2014/main" id="{6C70FBFE-0138-504B-ABD0-022678C00F67}"/>
              </a:ext>
            </a:extLst>
          </p:cNvPr>
          <p:cNvSpPr txBox="1"/>
          <p:nvPr/>
        </p:nvSpPr>
        <p:spPr>
          <a:xfrm>
            <a:off x="1557629" y="2190626"/>
            <a:ext cx="949684" cy="369332"/>
          </a:xfrm>
          <a:prstGeom prst="rect">
            <a:avLst/>
          </a:prstGeom>
          <a:noFill/>
        </p:spPr>
        <p:txBody>
          <a:bodyPr wrap="none" rtlCol="0">
            <a:spAutoFit/>
          </a:bodyPr>
          <a:lstStyle/>
          <a:p>
            <a:r>
              <a:rPr lang="en-GB" dirty="0">
                <a:solidFill>
                  <a:schemeClr val="tx1">
                    <a:lumMod val="50000"/>
                  </a:schemeClr>
                </a:solidFill>
              </a:rPr>
              <a:t>-Start(F)</a:t>
            </a:r>
          </a:p>
        </p:txBody>
      </p:sp>
      <p:pic>
        <p:nvPicPr>
          <p:cNvPr id="22" name="Picture 21">
            <a:extLst>
              <a:ext uri="{FF2B5EF4-FFF2-40B4-BE49-F238E27FC236}">
                <a16:creationId xmlns:a16="http://schemas.microsoft.com/office/drawing/2014/main" id="{1A7A7392-C45B-CA45-BFB0-65F8CB33EF12}"/>
              </a:ext>
            </a:extLst>
          </p:cNvPr>
          <p:cNvPicPr>
            <a:picLocks noChangeAspect="1"/>
          </p:cNvPicPr>
          <p:nvPr/>
        </p:nvPicPr>
        <p:blipFill rotWithShape="1">
          <a:blip r:embed="rId5"/>
          <a:srcRect t="8830" b="7356"/>
          <a:stretch/>
        </p:blipFill>
        <p:spPr>
          <a:xfrm>
            <a:off x="2394494" y="-589064"/>
            <a:ext cx="738779" cy="915335"/>
          </a:xfrm>
          <a:prstGeom prst="rect">
            <a:avLst/>
          </a:prstGeom>
        </p:spPr>
      </p:pic>
      <p:sp>
        <p:nvSpPr>
          <p:cNvPr id="23" name="TextBox 22">
            <a:extLst>
              <a:ext uri="{FF2B5EF4-FFF2-40B4-BE49-F238E27FC236}">
                <a16:creationId xmlns:a16="http://schemas.microsoft.com/office/drawing/2014/main" id="{A4DB73A1-F3A7-6A4B-9047-A724E7716B34}"/>
              </a:ext>
            </a:extLst>
          </p:cNvPr>
          <p:cNvSpPr txBox="1"/>
          <p:nvPr/>
        </p:nvSpPr>
        <p:spPr>
          <a:xfrm>
            <a:off x="5183165" y="-666847"/>
            <a:ext cx="845103" cy="369332"/>
          </a:xfrm>
          <a:prstGeom prst="rect">
            <a:avLst/>
          </a:prstGeom>
          <a:noFill/>
        </p:spPr>
        <p:txBody>
          <a:bodyPr wrap="none" rtlCol="0">
            <a:spAutoFit/>
          </a:bodyPr>
          <a:lstStyle/>
          <a:p>
            <a:r>
              <a:rPr lang="en-GB" dirty="0">
                <a:solidFill>
                  <a:schemeClr val="tx1">
                    <a:lumMod val="50000"/>
                  </a:schemeClr>
                </a:solidFill>
              </a:rPr>
              <a:t>L2/3/N</a:t>
            </a:r>
          </a:p>
        </p:txBody>
      </p:sp>
      <p:pic>
        <p:nvPicPr>
          <p:cNvPr id="25" name="Picture 24">
            <a:extLst>
              <a:ext uri="{FF2B5EF4-FFF2-40B4-BE49-F238E27FC236}">
                <a16:creationId xmlns:a16="http://schemas.microsoft.com/office/drawing/2014/main" id="{54BC8367-7279-9246-BEE9-5701CDB159BC}"/>
              </a:ext>
            </a:extLst>
          </p:cNvPr>
          <p:cNvPicPr>
            <a:picLocks noChangeAspect="1"/>
          </p:cNvPicPr>
          <p:nvPr/>
        </p:nvPicPr>
        <p:blipFill rotWithShape="1">
          <a:blip r:embed="rId5"/>
          <a:srcRect t="8830" b="7356"/>
          <a:stretch/>
        </p:blipFill>
        <p:spPr>
          <a:xfrm>
            <a:off x="5183165" y="-333574"/>
            <a:ext cx="738779" cy="915335"/>
          </a:xfrm>
          <a:prstGeom prst="rect">
            <a:avLst/>
          </a:prstGeom>
        </p:spPr>
      </p:pic>
      <p:sp>
        <p:nvSpPr>
          <p:cNvPr id="26" name="TextBox 25">
            <a:extLst>
              <a:ext uri="{FF2B5EF4-FFF2-40B4-BE49-F238E27FC236}">
                <a16:creationId xmlns:a16="http://schemas.microsoft.com/office/drawing/2014/main" id="{026211FD-F9C9-C549-9CFF-C5BE11E765A9}"/>
              </a:ext>
            </a:extLst>
          </p:cNvPr>
          <p:cNvSpPr txBox="1"/>
          <p:nvPr/>
        </p:nvSpPr>
        <p:spPr>
          <a:xfrm>
            <a:off x="2585735" y="-883687"/>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27" name="Picture 26">
            <a:extLst>
              <a:ext uri="{FF2B5EF4-FFF2-40B4-BE49-F238E27FC236}">
                <a16:creationId xmlns:a16="http://schemas.microsoft.com/office/drawing/2014/main" id="{F18D1C2D-96E3-2549-B00D-CE4B222A9E38}"/>
              </a:ext>
            </a:extLst>
          </p:cNvPr>
          <p:cNvPicPr>
            <a:picLocks noChangeAspect="1"/>
          </p:cNvPicPr>
          <p:nvPr/>
        </p:nvPicPr>
        <p:blipFill>
          <a:blip r:embed="rId6"/>
          <a:stretch>
            <a:fillRect/>
          </a:stretch>
        </p:blipFill>
        <p:spPr>
          <a:xfrm>
            <a:off x="2670100" y="310426"/>
            <a:ext cx="452279" cy="551560"/>
          </a:xfrm>
          <a:prstGeom prst="rect">
            <a:avLst/>
          </a:prstGeom>
        </p:spPr>
      </p:pic>
      <p:sp>
        <p:nvSpPr>
          <p:cNvPr id="28" name="TextBox 27">
            <a:extLst>
              <a:ext uri="{FF2B5EF4-FFF2-40B4-BE49-F238E27FC236}">
                <a16:creationId xmlns:a16="http://schemas.microsoft.com/office/drawing/2014/main" id="{D96A1934-819A-2945-A92E-328284914127}"/>
              </a:ext>
            </a:extLst>
          </p:cNvPr>
          <p:cNvSpPr txBox="1"/>
          <p:nvPr/>
        </p:nvSpPr>
        <p:spPr>
          <a:xfrm>
            <a:off x="3124294" y="429110"/>
            <a:ext cx="434734" cy="369332"/>
          </a:xfrm>
          <a:prstGeom prst="rect">
            <a:avLst/>
          </a:prstGeom>
          <a:noFill/>
        </p:spPr>
        <p:txBody>
          <a:bodyPr wrap="none" rtlCol="0">
            <a:spAutoFit/>
          </a:bodyPr>
          <a:lstStyle/>
          <a:p>
            <a:r>
              <a:rPr lang="en-GB" dirty="0">
                <a:solidFill>
                  <a:schemeClr val="tx1">
                    <a:lumMod val="50000"/>
                  </a:schemeClr>
                </a:solidFill>
              </a:rPr>
              <a:t>OL</a:t>
            </a:r>
          </a:p>
        </p:txBody>
      </p:sp>
      <p:grpSp>
        <p:nvGrpSpPr>
          <p:cNvPr id="3" name="Group 2">
            <a:extLst>
              <a:ext uri="{FF2B5EF4-FFF2-40B4-BE49-F238E27FC236}">
                <a16:creationId xmlns:a16="http://schemas.microsoft.com/office/drawing/2014/main" id="{D18D6E2F-5954-2145-8E26-B93B981F458A}"/>
              </a:ext>
            </a:extLst>
          </p:cNvPr>
          <p:cNvGrpSpPr/>
          <p:nvPr/>
        </p:nvGrpSpPr>
        <p:grpSpPr>
          <a:xfrm>
            <a:off x="608089" y="2115584"/>
            <a:ext cx="825962" cy="800100"/>
            <a:chOff x="2073653" y="2106272"/>
            <a:chExt cx="825962" cy="800100"/>
          </a:xfrm>
        </p:grpSpPr>
        <p:pic>
          <p:nvPicPr>
            <p:cNvPr id="29" name="Picture 28">
              <a:extLst>
                <a:ext uri="{FF2B5EF4-FFF2-40B4-BE49-F238E27FC236}">
                  <a16:creationId xmlns:a16="http://schemas.microsoft.com/office/drawing/2014/main" id="{9B1E829C-CBB6-ED4F-A54D-43A8E97EDF4B}"/>
                </a:ext>
              </a:extLst>
            </p:cNvPr>
            <p:cNvPicPr>
              <a:picLocks noChangeAspect="1"/>
            </p:cNvPicPr>
            <p:nvPr/>
          </p:nvPicPr>
          <p:blipFill>
            <a:blip r:embed="rId7"/>
            <a:stretch>
              <a:fillRect/>
            </a:stretch>
          </p:blipFill>
          <p:spPr>
            <a:xfrm rot="5400000">
              <a:off x="1838703" y="2341222"/>
              <a:ext cx="800100" cy="330200"/>
            </a:xfrm>
            <a:prstGeom prst="rect">
              <a:avLst/>
            </a:prstGeom>
          </p:spPr>
        </p:pic>
        <p:cxnSp>
          <p:nvCxnSpPr>
            <p:cNvPr id="30" name="Elbow Connector 29">
              <a:extLst>
                <a:ext uri="{FF2B5EF4-FFF2-40B4-BE49-F238E27FC236}">
                  <a16:creationId xmlns:a16="http://schemas.microsoft.com/office/drawing/2014/main" id="{83F13268-9A05-AC42-9EC4-4DB746008826}"/>
                </a:ext>
              </a:extLst>
            </p:cNvPr>
            <p:cNvCxnSpPr>
              <a:cxnSpLocks/>
            </p:cNvCxnSpPr>
            <p:nvPr/>
          </p:nvCxnSpPr>
          <p:spPr>
            <a:xfrm rot="10800000" flipV="1">
              <a:off x="2238754" y="2116200"/>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2E5A715B-AC19-EA45-98F6-60B3F2FB66BF}"/>
                </a:ext>
              </a:extLst>
            </p:cNvPr>
            <p:cNvCxnSpPr>
              <a:cxnSpLocks/>
            </p:cNvCxnSpPr>
            <p:nvPr/>
          </p:nvCxnSpPr>
          <p:spPr>
            <a:xfrm rot="10800000">
              <a:off x="2238754" y="2741338"/>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E0ACE8E2-6228-814D-B7EF-91AA6D23D115}"/>
              </a:ext>
            </a:extLst>
          </p:cNvPr>
          <p:cNvPicPr>
            <a:picLocks noChangeAspect="1"/>
          </p:cNvPicPr>
          <p:nvPr/>
        </p:nvPicPr>
        <p:blipFill rotWithShape="1">
          <a:blip r:embed="rId8"/>
          <a:srcRect l="59590" b="37571"/>
          <a:stretch/>
        </p:blipFill>
        <p:spPr>
          <a:xfrm rot="16200000">
            <a:off x="1159566" y="1658964"/>
            <a:ext cx="548970" cy="299330"/>
          </a:xfrm>
          <a:prstGeom prst="rect">
            <a:avLst/>
          </a:prstGeom>
        </p:spPr>
      </p:pic>
      <p:sp>
        <p:nvSpPr>
          <p:cNvPr id="37" name="TextBox 36">
            <a:extLst>
              <a:ext uri="{FF2B5EF4-FFF2-40B4-BE49-F238E27FC236}">
                <a16:creationId xmlns:a16="http://schemas.microsoft.com/office/drawing/2014/main" id="{6ACB2F67-44B3-9B4D-875F-E487145210C2}"/>
              </a:ext>
            </a:extLst>
          </p:cNvPr>
          <p:cNvSpPr txBox="1"/>
          <p:nvPr/>
        </p:nvSpPr>
        <p:spPr>
          <a:xfrm>
            <a:off x="1595856" y="1560185"/>
            <a:ext cx="945452" cy="369332"/>
          </a:xfrm>
          <a:prstGeom prst="rect">
            <a:avLst/>
          </a:prstGeom>
          <a:noFill/>
        </p:spPr>
        <p:txBody>
          <a:bodyPr wrap="none" rtlCol="0">
            <a:spAutoFit/>
          </a:bodyPr>
          <a:lstStyle/>
          <a:p>
            <a:r>
              <a:rPr lang="en-GB" dirty="0">
                <a:solidFill>
                  <a:schemeClr val="tx1">
                    <a:lumMod val="50000"/>
                  </a:schemeClr>
                </a:solidFill>
              </a:rPr>
              <a:t>-Stop(R)</a:t>
            </a:r>
          </a:p>
        </p:txBody>
      </p:sp>
      <p:pic>
        <p:nvPicPr>
          <p:cNvPr id="38" name="Picture 37">
            <a:extLst>
              <a:ext uri="{FF2B5EF4-FFF2-40B4-BE49-F238E27FC236}">
                <a16:creationId xmlns:a16="http://schemas.microsoft.com/office/drawing/2014/main" id="{43C7537A-AC30-BC46-B5EE-314AA6705787}"/>
              </a:ext>
            </a:extLst>
          </p:cNvPr>
          <p:cNvPicPr>
            <a:picLocks noChangeAspect="1"/>
          </p:cNvPicPr>
          <p:nvPr/>
        </p:nvPicPr>
        <p:blipFill rotWithShape="1">
          <a:blip r:embed="rId8"/>
          <a:srcRect l="59590" b="37571"/>
          <a:stretch/>
        </p:blipFill>
        <p:spPr>
          <a:xfrm rot="16200000">
            <a:off x="3725699" y="1744307"/>
            <a:ext cx="548970" cy="299330"/>
          </a:xfrm>
          <a:prstGeom prst="rect">
            <a:avLst/>
          </a:prstGeom>
        </p:spPr>
      </p:pic>
      <p:pic>
        <p:nvPicPr>
          <p:cNvPr id="40" name="Picture 39">
            <a:extLst>
              <a:ext uri="{FF2B5EF4-FFF2-40B4-BE49-F238E27FC236}">
                <a16:creationId xmlns:a16="http://schemas.microsoft.com/office/drawing/2014/main" id="{C9177BD6-7244-9648-986B-5F4BAA8C048D}"/>
              </a:ext>
            </a:extLst>
          </p:cNvPr>
          <p:cNvPicPr>
            <a:picLocks noChangeAspect="1"/>
          </p:cNvPicPr>
          <p:nvPr/>
        </p:nvPicPr>
        <p:blipFill rotWithShape="1">
          <a:blip r:embed="rId8"/>
          <a:srcRect l="59590" b="37571"/>
          <a:stretch/>
        </p:blipFill>
        <p:spPr>
          <a:xfrm rot="16200000">
            <a:off x="2672937" y="986806"/>
            <a:ext cx="548970" cy="299330"/>
          </a:xfrm>
          <a:prstGeom prst="rect">
            <a:avLst/>
          </a:prstGeom>
        </p:spPr>
      </p:pic>
      <p:sp>
        <p:nvSpPr>
          <p:cNvPr id="41" name="TextBox 40">
            <a:extLst>
              <a:ext uri="{FF2B5EF4-FFF2-40B4-BE49-F238E27FC236}">
                <a16:creationId xmlns:a16="http://schemas.microsoft.com/office/drawing/2014/main" id="{520E056F-88E5-3D46-89A9-23ACBC2824E1}"/>
              </a:ext>
            </a:extLst>
          </p:cNvPr>
          <p:cNvSpPr txBox="1"/>
          <p:nvPr/>
        </p:nvSpPr>
        <p:spPr>
          <a:xfrm>
            <a:off x="3075795" y="967728"/>
            <a:ext cx="492443" cy="369332"/>
          </a:xfrm>
          <a:prstGeom prst="rect">
            <a:avLst/>
          </a:prstGeom>
          <a:noFill/>
        </p:spPr>
        <p:txBody>
          <a:bodyPr wrap="none" rtlCol="0">
            <a:spAutoFit/>
          </a:bodyPr>
          <a:lstStyle/>
          <a:p>
            <a:r>
              <a:rPr lang="en-GB" dirty="0">
                <a:solidFill>
                  <a:schemeClr val="tx1">
                    <a:lumMod val="50000"/>
                  </a:schemeClr>
                </a:solidFill>
              </a:rPr>
              <a:t>E/S</a:t>
            </a:r>
          </a:p>
        </p:txBody>
      </p:sp>
      <p:sp>
        <p:nvSpPr>
          <p:cNvPr id="56" name="TextBox 55">
            <a:extLst>
              <a:ext uri="{FF2B5EF4-FFF2-40B4-BE49-F238E27FC236}">
                <a16:creationId xmlns:a16="http://schemas.microsoft.com/office/drawing/2014/main" id="{FB50D949-D3F6-4A44-AAD3-A8C601EF97C1}"/>
              </a:ext>
            </a:extLst>
          </p:cNvPr>
          <p:cNvSpPr txBox="1"/>
          <p:nvPr/>
        </p:nvSpPr>
        <p:spPr>
          <a:xfrm>
            <a:off x="2664442" y="2382648"/>
            <a:ext cx="641522" cy="369332"/>
          </a:xfrm>
          <a:prstGeom prst="rect">
            <a:avLst/>
          </a:prstGeom>
          <a:noFill/>
        </p:spPr>
        <p:txBody>
          <a:bodyPr wrap="none" rtlCol="0">
            <a:spAutoFit/>
          </a:bodyPr>
          <a:lstStyle/>
          <a:p>
            <a:r>
              <a:rPr lang="en-GB" dirty="0">
                <a:solidFill>
                  <a:schemeClr val="tx1">
                    <a:lumMod val="50000"/>
                  </a:schemeClr>
                </a:solidFill>
              </a:rPr>
              <a:t>-K(R)</a:t>
            </a:r>
          </a:p>
        </p:txBody>
      </p:sp>
      <p:grpSp>
        <p:nvGrpSpPr>
          <p:cNvPr id="64" name="Group 63">
            <a:extLst>
              <a:ext uri="{FF2B5EF4-FFF2-40B4-BE49-F238E27FC236}">
                <a16:creationId xmlns:a16="http://schemas.microsoft.com/office/drawing/2014/main" id="{8DDCA8EE-8CE0-7249-8B59-B18E7AB690AA}"/>
              </a:ext>
            </a:extLst>
          </p:cNvPr>
          <p:cNvGrpSpPr/>
          <p:nvPr/>
        </p:nvGrpSpPr>
        <p:grpSpPr>
          <a:xfrm>
            <a:off x="3214756" y="2186536"/>
            <a:ext cx="825962" cy="800100"/>
            <a:chOff x="2073653" y="2106272"/>
            <a:chExt cx="825962" cy="800100"/>
          </a:xfrm>
        </p:grpSpPr>
        <p:pic>
          <p:nvPicPr>
            <p:cNvPr id="65" name="Picture 64">
              <a:extLst>
                <a:ext uri="{FF2B5EF4-FFF2-40B4-BE49-F238E27FC236}">
                  <a16:creationId xmlns:a16="http://schemas.microsoft.com/office/drawing/2014/main" id="{B64D026F-8D86-EC44-8D4D-7D032DE8142C}"/>
                </a:ext>
              </a:extLst>
            </p:cNvPr>
            <p:cNvPicPr>
              <a:picLocks noChangeAspect="1"/>
            </p:cNvPicPr>
            <p:nvPr/>
          </p:nvPicPr>
          <p:blipFill>
            <a:blip r:embed="rId7"/>
            <a:stretch>
              <a:fillRect/>
            </a:stretch>
          </p:blipFill>
          <p:spPr>
            <a:xfrm rot="5400000">
              <a:off x="1838703" y="2341222"/>
              <a:ext cx="800100" cy="330200"/>
            </a:xfrm>
            <a:prstGeom prst="rect">
              <a:avLst/>
            </a:prstGeom>
          </p:spPr>
        </p:pic>
        <p:cxnSp>
          <p:nvCxnSpPr>
            <p:cNvPr id="66" name="Elbow Connector 65">
              <a:extLst>
                <a:ext uri="{FF2B5EF4-FFF2-40B4-BE49-F238E27FC236}">
                  <a16:creationId xmlns:a16="http://schemas.microsoft.com/office/drawing/2014/main" id="{A43CCFE6-141D-7D46-9500-94EE6E790122}"/>
                </a:ext>
              </a:extLst>
            </p:cNvPr>
            <p:cNvCxnSpPr>
              <a:cxnSpLocks/>
            </p:cNvCxnSpPr>
            <p:nvPr/>
          </p:nvCxnSpPr>
          <p:spPr>
            <a:xfrm rot="10800000" flipV="1">
              <a:off x="2238754" y="2116200"/>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1083E924-7E46-B04D-AF39-9015E4E9322A}"/>
                </a:ext>
              </a:extLst>
            </p:cNvPr>
            <p:cNvCxnSpPr>
              <a:cxnSpLocks/>
            </p:cNvCxnSpPr>
            <p:nvPr/>
          </p:nvCxnSpPr>
          <p:spPr>
            <a:xfrm rot="10800000">
              <a:off x="2238754" y="2741338"/>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6F5D42F8-2E2D-704C-8951-2CFB9C758806}"/>
              </a:ext>
            </a:extLst>
          </p:cNvPr>
          <p:cNvGrpSpPr/>
          <p:nvPr/>
        </p:nvGrpSpPr>
        <p:grpSpPr>
          <a:xfrm>
            <a:off x="1194025" y="3335004"/>
            <a:ext cx="590643" cy="349372"/>
            <a:chOff x="1566415" y="4222005"/>
            <a:chExt cx="590643" cy="349372"/>
          </a:xfrm>
        </p:grpSpPr>
        <p:grpSp>
          <p:nvGrpSpPr>
            <p:cNvPr id="68" name="Group 67">
              <a:extLst>
                <a:ext uri="{FF2B5EF4-FFF2-40B4-BE49-F238E27FC236}">
                  <a16:creationId xmlns:a16="http://schemas.microsoft.com/office/drawing/2014/main" id="{5C2CD2E1-0F5F-0241-81DD-95F5A4F99958}"/>
                </a:ext>
              </a:extLst>
            </p:cNvPr>
            <p:cNvGrpSpPr/>
            <p:nvPr/>
          </p:nvGrpSpPr>
          <p:grpSpPr>
            <a:xfrm>
              <a:off x="1567268" y="4222005"/>
              <a:ext cx="589790" cy="349372"/>
              <a:chOff x="2323891" y="3332136"/>
              <a:chExt cx="589790" cy="349372"/>
            </a:xfrm>
          </p:grpSpPr>
          <p:sp>
            <p:nvSpPr>
              <p:cNvPr id="69" name="Rectangle 68">
                <a:extLst>
                  <a:ext uri="{FF2B5EF4-FFF2-40B4-BE49-F238E27FC236}">
                    <a16:creationId xmlns:a16="http://schemas.microsoft.com/office/drawing/2014/main" id="{5004189B-80D0-1D4B-8CBE-5AFBF2C66270}"/>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Connector 69">
                <a:extLst>
                  <a:ext uri="{FF2B5EF4-FFF2-40B4-BE49-F238E27FC236}">
                    <a16:creationId xmlns:a16="http://schemas.microsoft.com/office/drawing/2014/main" id="{4F9974D0-82C4-E84A-886F-936C5578EF1D}"/>
                  </a:ext>
                </a:extLst>
              </p:cNvPr>
              <p:cNvCxnSpPr>
                <a:cxnSpLocks/>
                <a:endCxn id="69" idx="0"/>
              </p:cNvCxnSpPr>
              <p:nvPr/>
            </p:nvCxnSpPr>
            <p:spPr>
              <a:xfrm flipV="1">
                <a:off x="2323891" y="3332136"/>
                <a:ext cx="295323" cy="34937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a:extLst>
                <a:ext uri="{FF2B5EF4-FFF2-40B4-BE49-F238E27FC236}">
                  <a16:creationId xmlns:a16="http://schemas.microsoft.com/office/drawing/2014/main" id="{89DEC721-5B45-A749-93F9-1E016FBAB63F}"/>
                </a:ext>
              </a:extLst>
            </p:cNvPr>
            <p:cNvCxnSpPr>
              <a:cxnSpLocks/>
              <a:stCxn id="69" idx="2"/>
            </p:cNvCxnSpPr>
            <p:nvPr/>
          </p:nvCxnSpPr>
          <p:spPr>
            <a:xfrm flipH="1" flipV="1">
              <a:off x="1566415" y="4222005"/>
              <a:ext cx="29617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3FB19612-FAF6-7B46-BCCB-C3C9FCD6951C}"/>
              </a:ext>
            </a:extLst>
          </p:cNvPr>
          <p:cNvGrpSpPr/>
          <p:nvPr/>
        </p:nvGrpSpPr>
        <p:grpSpPr>
          <a:xfrm>
            <a:off x="3728189" y="3412505"/>
            <a:ext cx="590643" cy="349372"/>
            <a:chOff x="1566415" y="4222005"/>
            <a:chExt cx="590643" cy="349372"/>
          </a:xfrm>
        </p:grpSpPr>
        <p:grpSp>
          <p:nvGrpSpPr>
            <p:cNvPr id="78" name="Group 77">
              <a:extLst>
                <a:ext uri="{FF2B5EF4-FFF2-40B4-BE49-F238E27FC236}">
                  <a16:creationId xmlns:a16="http://schemas.microsoft.com/office/drawing/2014/main" id="{ECAE1983-C5D3-FC4C-860F-BA5A83D46D4F}"/>
                </a:ext>
              </a:extLst>
            </p:cNvPr>
            <p:cNvGrpSpPr/>
            <p:nvPr/>
          </p:nvGrpSpPr>
          <p:grpSpPr>
            <a:xfrm>
              <a:off x="1567268" y="4222005"/>
              <a:ext cx="589790" cy="349372"/>
              <a:chOff x="2323891" y="3332136"/>
              <a:chExt cx="589790" cy="349372"/>
            </a:xfrm>
          </p:grpSpPr>
          <p:sp>
            <p:nvSpPr>
              <p:cNvPr id="80" name="Rectangle 79">
                <a:extLst>
                  <a:ext uri="{FF2B5EF4-FFF2-40B4-BE49-F238E27FC236}">
                    <a16:creationId xmlns:a16="http://schemas.microsoft.com/office/drawing/2014/main" id="{A0DD4074-69B7-004B-ADAB-1D94710FFD1C}"/>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14A5D1B1-0BA7-5943-82A6-DCEAD666B001}"/>
                  </a:ext>
                </a:extLst>
              </p:cNvPr>
              <p:cNvCxnSpPr>
                <a:cxnSpLocks/>
                <a:endCxn id="80" idx="0"/>
              </p:cNvCxnSpPr>
              <p:nvPr/>
            </p:nvCxnSpPr>
            <p:spPr>
              <a:xfrm flipV="1">
                <a:off x="2323891" y="3332136"/>
                <a:ext cx="295323" cy="34937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4E817258-61A1-6C4B-928A-3944FDB52E0B}"/>
                </a:ext>
              </a:extLst>
            </p:cNvPr>
            <p:cNvCxnSpPr>
              <a:cxnSpLocks/>
              <a:stCxn id="80" idx="2"/>
            </p:cNvCxnSpPr>
            <p:nvPr/>
          </p:nvCxnSpPr>
          <p:spPr>
            <a:xfrm flipH="1" flipV="1">
              <a:off x="1566415" y="4222005"/>
              <a:ext cx="29617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85" name="Picture 84">
            <a:extLst>
              <a:ext uri="{FF2B5EF4-FFF2-40B4-BE49-F238E27FC236}">
                <a16:creationId xmlns:a16="http://schemas.microsoft.com/office/drawing/2014/main" id="{BAF42827-BD22-8946-9445-828DD9DCF901}"/>
              </a:ext>
            </a:extLst>
          </p:cNvPr>
          <p:cNvPicPr>
            <a:picLocks noChangeAspect="1"/>
          </p:cNvPicPr>
          <p:nvPr/>
        </p:nvPicPr>
        <p:blipFill rotWithShape="1">
          <a:blip r:embed="rId9"/>
          <a:srcRect l="13214" r="11060"/>
          <a:stretch/>
        </p:blipFill>
        <p:spPr>
          <a:xfrm rot="16200000" flipH="1">
            <a:off x="1158817" y="3899465"/>
            <a:ext cx="596263" cy="254000"/>
          </a:xfrm>
          <a:prstGeom prst="rect">
            <a:avLst/>
          </a:prstGeom>
        </p:spPr>
      </p:pic>
      <p:pic>
        <p:nvPicPr>
          <p:cNvPr id="86" name="Picture 85">
            <a:extLst>
              <a:ext uri="{FF2B5EF4-FFF2-40B4-BE49-F238E27FC236}">
                <a16:creationId xmlns:a16="http://schemas.microsoft.com/office/drawing/2014/main" id="{52994F70-D706-B148-91A6-E43AB8468887}"/>
              </a:ext>
            </a:extLst>
          </p:cNvPr>
          <p:cNvPicPr>
            <a:picLocks noChangeAspect="1"/>
          </p:cNvPicPr>
          <p:nvPr/>
        </p:nvPicPr>
        <p:blipFill rotWithShape="1">
          <a:blip r:embed="rId9"/>
          <a:srcRect l="13214" r="11060"/>
          <a:stretch/>
        </p:blipFill>
        <p:spPr>
          <a:xfrm rot="16200000" flipH="1">
            <a:off x="1150186" y="4553487"/>
            <a:ext cx="596263" cy="254000"/>
          </a:xfrm>
          <a:prstGeom prst="rect">
            <a:avLst/>
          </a:prstGeom>
        </p:spPr>
      </p:pic>
      <p:sp>
        <p:nvSpPr>
          <p:cNvPr id="87" name="TextBox 86">
            <a:extLst>
              <a:ext uri="{FF2B5EF4-FFF2-40B4-BE49-F238E27FC236}">
                <a16:creationId xmlns:a16="http://schemas.microsoft.com/office/drawing/2014/main" id="{8C6753DB-59DF-BE47-BE75-8319C6B84DC9}"/>
              </a:ext>
            </a:extLst>
          </p:cNvPr>
          <p:cNvSpPr txBox="1"/>
          <p:nvPr/>
        </p:nvSpPr>
        <p:spPr>
          <a:xfrm>
            <a:off x="4273186" y="2957408"/>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88" name="TextBox 87">
            <a:extLst>
              <a:ext uri="{FF2B5EF4-FFF2-40B4-BE49-F238E27FC236}">
                <a16:creationId xmlns:a16="http://schemas.microsoft.com/office/drawing/2014/main" id="{856E0C8D-E8F5-6B42-9179-EC068DD0BE85}"/>
              </a:ext>
            </a:extLst>
          </p:cNvPr>
          <p:cNvSpPr txBox="1"/>
          <p:nvPr/>
        </p:nvSpPr>
        <p:spPr>
          <a:xfrm>
            <a:off x="1772870" y="3287637"/>
            <a:ext cx="614271" cy="369332"/>
          </a:xfrm>
          <a:prstGeom prst="rect">
            <a:avLst/>
          </a:prstGeom>
          <a:noFill/>
        </p:spPr>
        <p:txBody>
          <a:bodyPr wrap="none" rtlCol="0">
            <a:spAutoFit/>
          </a:bodyPr>
          <a:lstStyle/>
          <a:p>
            <a:r>
              <a:rPr lang="en-GB" dirty="0">
                <a:solidFill>
                  <a:schemeClr val="tx1">
                    <a:lumMod val="50000"/>
                  </a:schemeClr>
                </a:solidFill>
              </a:rPr>
              <a:t>-T(F)</a:t>
            </a:r>
          </a:p>
        </p:txBody>
      </p:sp>
      <p:sp>
        <p:nvSpPr>
          <p:cNvPr id="89" name="TextBox 88">
            <a:extLst>
              <a:ext uri="{FF2B5EF4-FFF2-40B4-BE49-F238E27FC236}">
                <a16:creationId xmlns:a16="http://schemas.microsoft.com/office/drawing/2014/main" id="{C150471A-3A98-6441-8CE1-048E6EB9B0F7}"/>
              </a:ext>
            </a:extLst>
          </p:cNvPr>
          <p:cNvSpPr txBox="1"/>
          <p:nvPr/>
        </p:nvSpPr>
        <p:spPr>
          <a:xfrm>
            <a:off x="4302148" y="3390665"/>
            <a:ext cx="633507" cy="369332"/>
          </a:xfrm>
          <a:prstGeom prst="rect">
            <a:avLst/>
          </a:prstGeom>
          <a:noFill/>
        </p:spPr>
        <p:txBody>
          <a:bodyPr wrap="none" rtlCol="0">
            <a:spAutoFit/>
          </a:bodyPr>
          <a:lstStyle/>
          <a:p>
            <a:r>
              <a:rPr lang="en-GB" dirty="0">
                <a:solidFill>
                  <a:schemeClr val="tx1">
                    <a:lumMod val="50000"/>
                  </a:schemeClr>
                </a:solidFill>
              </a:rPr>
              <a:t>-T(R)</a:t>
            </a:r>
          </a:p>
        </p:txBody>
      </p:sp>
      <p:sp>
        <p:nvSpPr>
          <p:cNvPr id="90" name="TextBox 89">
            <a:extLst>
              <a:ext uri="{FF2B5EF4-FFF2-40B4-BE49-F238E27FC236}">
                <a16:creationId xmlns:a16="http://schemas.microsoft.com/office/drawing/2014/main" id="{FFEE1218-23D3-C641-A36D-C1D7F862BFF2}"/>
              </a:ext>
            </a:extLst>
          </p:cNvPr>
          <p:cNvSpPr txBox="1"/>
          <p:nvPr/>
        </p:nvSpPr>
        <p:spPr>
          <a:xfrm>
            <a:off x="42117" y="2306549"/>
            <a:ext cx="622286" cy="369332"/>
          </a:xfrm>
          <a:prstGeom prst="rect">
            <a:avLst/>
          </a:prstGeom>
          <a:noFill/>
        </p:spPr>
        <p:txBody>
          <a:bodyPr wrap="none" rtlCol="0">
            <a:spAutoFit/>
          </a:bodyPr>
          <a:lstStyle/>
          <a:p>
            <a:r>
              <a:rPr lang="en-GB" dirty="0">
                <a:solidFill>
                  <a:schemeClr val="tx1">
                    <a:lumMod val="50000"/>
                  </a:schemeClr>
                </a:solidFill>
              </a:rPr>
              <a:t>-K(F)</a:t>
            </a:r>
          </a:p>
        </p:txBody>
      </p:sp>
      <p:pic>
        <p:nvPicPr>
          <p:cNvPr id="91" name="Picture 90">
            <a:extLst>
              <a:ext uri="{FF2B5EF4-FFF2-40B4-BE49-F238E27FC236}">
                <a16:creationId xmlns:a16="http://schemas.microsoft.com/office/drawing/2014/main" id="{287FE048-D261-5547-AC88-DD55A13EA5E8}"/>
              </a:ext>
            </a:extLst>
          </p:cNvPr>
          <p:cNvPicPr>
            <a:picLocks noChangeAspect="1"/>
          </p:cNvPicPr>
          <p:nvPr/>
        </p:nvPicPr>
        <p:blipFill rotWithShape="1">
          <a:blip r:embed="rId9"/>
          <a:srcRect l="13214" r="11060"/>
          <a:stretch/>
        </p:blipFill>
        <p:spPr>
          <a:xfrm rot="16200000" flipH="1">
            <a:off x="3738873" y="3953345"/>
            <a:ext cx="596263" cy="254000"/>
          </a:xfrm>
          <a:prstGeom prst="rect">
            <a:avLst/>
          </a:prstGeom>
        </p:spPr>
      </p:pic>
      <p:pic>
        <p:nvPicPr>
          <p:cNvPr id="93" name="Picture 92">
            <a:extLst>
              <a:ext uri="{FF2B5EF4-FFF2-40B4-BE49-F238E27FC236}">
                <a16:creationId xmlns:a16="http://schemas.microsoft.com/office/drawing/2014/main" id="{4225F8B0-B608-4D42-8CF8-5E9AD4A474AB}"/>
              </a:ext>
            </a:extLst>
          </p:cNvPr>
          <p:cNvPicPr>
            <a:picLocks noChangeAspect="1"/>
          </p:cNvPicPr>
          <p:nvPr/>
        </p:nvPicPr>
        <p:blipFill rotWithShape="1">
          <a:blip r:embed="rId9"/>
          <a:srcRect l="13214" r="11060"/>
          <a:stretch/>
        </p:blipFill>
        <p:spPr>
          <a:xfrm rot="16200000" flipH="1">
            <a:off x="3745841" y="4581073"/>
            <a:ext cx="596263" cy="254000"/>
          </a:xfrm>
          <a:prstGeom prst="rect">
            <a:avLst/>
          </a:prstGeom>
        </p:spPr>
      </p:pic>
      <p:sp>
        <p:nvSpPr>
          <p:cNvPr id="94" name="TextBox 93">
            <a:extLst>
              <a:ext uri="{FF2B5EF4-FFF2-40B4-BE49-F238E27FC236}">
                <a16:creationId xmlns:a16="http://schemas.microsoft.com/office/drawing/2014/main" id="{F2DA0E4E-6CE8-DC4C-873D-2A86C0EC1D99}"/>
              </a:ext>
            </a:extLst>
          </p:cNvPr>
          <p:cNvSpPr txBox="1"/>
          <p:nvPr/>
        </p:nvSpPr>
        <p:spPr>
          <a:xfrm>
            <a:off x="1590894" y="4441341"/>
            <a:ext cx="633507" cy="369332"/>
          </a:xfrm>
          <a:prstGeom prst="rect">
            <a:avLst/>
          </a:prstGeom>
          <a:noFill/>
        </p:spPr>
        <p:txBody>
          <a:bodyPr wrap="none" rtlCol="0">
            <a:spAutoFit/>
          </a:bodyPr>
          <a:lstStyle/>
          <a:p>
            <a:r>
              <a:rPr lang="en-GB" dirty="0">
                <a:solidFill>
                  <a:schemeClr val="tx1">
                    <a:lumMod val="50000"/>
                  </a:schemeClr>
                </a:solidFill>
              </a:rPr>
              <a:t>-T(R)</a:t>
            </a:r>
          </a:p>
        </p:txBody>
      </p:sp>
      <p:sp>
        <p:nvSpPr>
          <p:cNvPr id="96" name="TextBox 95">
            <a:extLst>
              <a:ext uri="{FF2B5EF4-FFF2-40B4-BE49-F238E27FC236}">
                <a16:creationId xmlns:a16="http://schemas.microsoft.com/office/drawing/2014/main" id="{F684E8D1-7348-5647-AF72-15254B6BC758}"/>
              </a:ext>
            </a:extLst>
          </p:cNvPr>
          <p:cNvSpPr txBox="1"/>
          <p:nvPr/>
        </p:nvSpPr>
        <p:spPr>
          <a:xfrm>
            <a:off x="4070299" y="4495821"/>
            <a:ext cx="614271" cy="369332"/>
          </a:xfrm>
          <a:prstGeom prst="rect">
            <a:avLst/>
          </a:prstGeom>
          <a:noFill/>
        </p:spPr>
        <p:txBody>
          <a:bodyPr wrap="none" rtlCol="0">
            <a:spAutoFit/>
          </a:bodyPr>
          <a:lstStyle/>
          <a:p>
            <a:r>
              <a:rPr lang="en-GB" dirty="0">
                <a:solidFill>
                  <a:schemeClr val="tx1">
                    <a:lumMod val="50000"/>
                  </a:schemeClr>
                </a:solidFill>
              </a:rPr>
              <a:t>-T(F)</a:t>
            </a:r>
          </a:p>
        </p:txBody>
      </p:sp>
      <p:sp>
        <p:nvSpPr>
          <p:cNvPr id="97" name="TextBox 96">
            <a:extLst>
              <a:ext uri="{FF2B5EF4-FFF2-40B4-BE49-F238E27FC236}">
                <a16:creationId xmlns:a16="http://schemas.microsoft.com/office/drawing/2014/main" id="{19D071A5-2645-AE4D-A11E-9DFB15BCBE90}"/>
              </a:ext>
            </a:extLst>
          </p:cNvPr>
          <p:cNvSpPr txBox="1"/>
          <p:nvPr/>
        </p:nvSpPr>
        <p:spPr>
          <a:xfrm>
            <a:off x="4173212" y="3895679"/>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98" name="TextBox 97">
            <a:extLst>
              <a:ext uri="{FF2B5EF4-FFF2-40B4-BE49-F238E27FC236}">
                <a16:creationId xmlns:a16="http://schemas.microsoft.com/office/drawing/2014/main" id="{19407306-2773-D64A-8C32-BF1FEB76AC4D}"/>
              </a:ext>
            </a:extLst>
          </p:cNvPr>
          <p:cNvSpPr txBox="1"/>
          <p:nvPr/>
        </p:nvSpPr>
        <p:spPr>
          <a:xfrm>
            <a:off x="1568064" y="3840090"/>
            <a:ext cx="641522" cy="369332"/>
          </a:xfrm>
          <a:prstGeom prst="rect">
            <a:avLst/>
          </a:prstGeom>
          <a:noFill/>
        </p:spPr>
        <p:txBody>
          <a:bodyPr wrap="none" rtlCol="0">
            <a:spAutoFit/>
          </a:bodyPr>
          <a:lstStyle/>
          <a:p>
            <a:r>
              <a:rPr lang="en-GB" dirty="0">
                <a:solidFill>
                  <a:schemeClr val="tx1">
                    <a:lumMod val="50000"/>
                  </a:schemeClr>
                </a:solidFill>
              </a:rPr>
              <a:t>-K(R)</a:t>
            </a:r>
          </a:p>
        </p:txBody>
      </p:sp>
      <p:cxnSp>
        <p:nvCxnSpPr>
          <p:cNvPr id="101" name="Straight Connector 100">
            <a:extLst>
              <a:ext uri="{FF2B5EF4-FFF2-40B4-BE49-F238E27FC236}">
                <a16:creationId xmlns:a16="http://schemas.microsoft.com/office/drawing/2014/main" id="{0CA324BC-A46C-824E-9666-BA43D5A58ECD}"/>
              </a:ext>
            </a:extLst>
          </p:cNvPr>
          <p:cNvCxnSpPr>
            <a:cxnSpLocks/>
          </p:cNvCxnSpPr>
          <p:nvPr/>
        </p:nvCxnSpPr>
        <p:spPr>
          <a:xfrm flipH="1">
            <a:off x="1434048" y="5084064"/>
            <a:ext cx="4134427"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C4984AC-6E9E-5A4A-BB6D-05D793710A35}"/>
              </a:ext>
            </a:extLst>
          </p:cNvPr>
          <p:cNvCxnSpPr>
            <a:cxnSpLocks/>
          </p:cNvCxnSpPr>
          <p:nvPr/>
        </p:nvCxnSpPr>
        <p:spPr>
          <a:xfrm flipH="1">
            <a:off x="1490202" y="1483812"/>
            <a:ext cx="2548807"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06691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16200000" flipH="1">
            <a:off x="4529554"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4946869" y="1335025"/>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16200000" flipH="1">
            <a:off x="4837777"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16200000" flipH="1">
            <a:off x="5161498" y="2851809"/>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17693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ContactorF</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4128237" y="2094240"/>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R</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1703881" y="2061939"/>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204882" y="2100797"/>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86" name="Group 85">
            <a:extLst>
              <a:ext uri="{FF2B5EF4-FFF2-40B4-BE49-F238E27FC236}">
                <a16:creationId xmlns:a16="http://schemas.microsoft.com/office/drawing/2014/main" id="{2D7BB1F6-8E17-9049-92F6-79BFE6697DF0}"/>
              </a:ext>
            </a:extLst>
          </p:cNvPr>
          <p:cNvGrpSpPr/>
          <p:nvPr/>
        </p:nvGrpSpPr>
        <p:grpSpPr>
          <a:xfrm>
            <a:off x="2407350" y="4002538"/>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ContactorR</a:t>
              </a:r>
              <a:endParaRPr lang="en-GB" dirty="0"/>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2463010" y="2118379"/>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3280354" y="2087679"/>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F</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4960321" y="2105599"/>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197956" y="3065813"/>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 name="Group 3">
            <a:extLst>
              <a:ext uri="{FF2B5EF4-FFF2-40B4-BE49-F238E27FC236}">
                <a16:creationId xmlns:a16="http://schemas.microsoft.com/office/drawing/2014/main" id="{54DC8FA7-4893-974A-923E-45A91F921314}"/>
              </a:ext>
            </a:extLst>
          </p:cNvPr>
          <p:cNvGrpSpPr/>
          <p:nvPr/>
        </p:nvGrpSpPr>
        <p:grpSpPr>
          <a:xfrm>
            <a:off x="2387604" y="3015099"/>
            <a:ext cx="1365556" cy="956709"/>
            <a:chOff x="5398716" y="3859524"/>
            <a:chExt cx="1365556" cy="956709"/>
          </a:xfrm>
        </p:grpSpPr>
        <p:grpSp>
          <p:nvGrpSpPr>
            <p:cNvPr id="157" name="Group 156">
              <a:extLst>
                <a:ext uri="{FF2B5EF4-FFF2-40B4-BE49-F238E27FC236}">
                  <a16:creationId xmlns:a16="http://schemas.microsoft.com/office/drawing/2014/main" id="{686DF9A4-2937-7A43-8302-D7B6D869B5F6}"/>
                </a:ext>
              </a:extLst>
            </p:cNvPr>
            <p:cNvGrpSpPr/>
            <p:nvPr/>
          </p:nvGrpSpPr>
          <p:grpSpPr>
            <a:xfrm>
              <a:off x="5398716" y="3859524"/>
              <a:ext cx="1365556" cy="936349"/>
              <a:chOff x="3340608" y="2405744"/>
              <a:chExt cx="1365556" cy="936349"/>
            </a:xfrm>
          </p:grpSpPr>
          <p:sp>
            <p:nvSpPr>
              <p:cNvPr id="159" name="Rectangle 158">
                <a:extLst>
                  <a:ext uri="{FF2B5EF4-FFF2-40B4-BE49-F238E27FC236}">
                    <a16:creationId xmlns:a16="http://schemas.microsoft.com/office/drawing/2014/main" id="{7EFD7487-4D66-5244-BE6E-EC5702BDF4FD}"/>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OFF </a:t>
                </a:r>
                <a:r>
                  <a:rPr lang="en-GB" dirty="0" err="1"/>
                  <a:t>DelayF</a:t>
                </a:r>
                <a:endParaRPr lang="en-GB" dirty="0"/>
              </a:p>
            </p:txBody>
          </p:sp>
          <p:sp>
            <p:nvSpPr>
              <p:cNvPr id="166" name="Oval 165">
                <a:extLst>
                  <a:ext uri="{FF2B5EF4-FFF2-40B4-BE49-F238E27FC236}">
                    <a16:creationId xmlns:a16="http://schemas.microsoft.com/office/drawing/2014/main" id="{D1F767CD-98E0-3D4A-8888-3FD74594F8D2}"/>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A3E1B354-E79C-7C41-8E8A-52B4FF0FE7D1}"/>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68" name="Oval 167">
                <a:extLst>
                  <a:ext uri="{FF2B5EF4-FFF2-40B4-BE49-F238E27FC236}">
                    <a16:creationId xmlns:a16="http://schemas.microsoft.com/office/drawing/2014/main" id="{90AAD820-EB18-8643-87A6-A4C5C000A45C}"/>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0" name="Oval 169">
                <a:extLst>
                  <a:ext uri="{FF2B5EF4-FFF2-40B4-BE49-F238E27FC236}">
                    <a16:creationId xmlns:a16="http://schemas.microsoft.com/office/drawing/2014/main" id="{B8564D34-5A2D-994C-985E-7490375F2A22}"/>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72" name="Oval 171">
              <a:extLst>
                <a:ext uri="{FF2B5EF4-FFF2-40B4-BE49-F238E27FC236}">
                  <a16:creationId xmlns:a16="http://schemas.microsoft.com/office/drawing/2014/main" id="{F785A003-6D5E-B84D-B106-4C0F3EF78B40}"/>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3" name="Oval 172">
              <a:extLst>
                <a:ext uri="{FF2B5EF4-FFF2-40B4-BE49-F238E27FC236}">
                  <a16:creationId xmlns:a16="http://schemas.microsoft.com/office/drawing/2014/main" id="{45F4A09D-4307-8C4D-A248-9FACDC3C0255}"/>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74" name="Group 173">
            <a:extLst>
              <a:ext uri="{FF2B5EF4-FFF2-40B4-BE49-F238E27FC236}">
                <a16:creationId xmlns:a16="http://schemas.microsoft.com/office/drawing/2014/main" id="{5932BF8A-EA9C-654B-B340-49F73D2F5698}"/>
              </a:ext>
            </a:extLst>
          </p:cNvPr>
          <p:cNvGrpSpPr/>
          <p:nvPr/>
        </p:nvGrpSpPr>
        <p:grpSpPr>
          <a:xfrm>
            <a:off x="3906294" y="3041294"/>
            <a:ext cx="1365556" cy="956709"/>
            <a:chOff x="5398716" y="3859524"/>
            <a:chExt cx="1365556" cy="956709"/>
          </a:xfrm>
        </p:grpSpPr>
        <p:grpSp>
          <p:nvGrpSpPr>
            <p:cNvPr id="175" name="Group 174">
              <a:extLst>
                <a:ext uri="{FF2B5EF4-FFF2-40B4-BE49-F238E27FC236}">
                  <a16:creationId xmlns:a16="http://schemas.microsoft.com/office/drawing/2014/main" id="{703ED1A5-3DF7-6D4D-A306-AD93909E928E}"/>
                </a:ext>
              </a:extLst>
            </p:cNvPr>
            <p:cNvGrpSpPr/>
            <p:nvPr/>
          </p:nvGrpSpPr>
          <p:grpSpPr>
            <a:xfrm>
              <a:off x="5398716" y="3859524"/>
              <a:ext cx="1365556" cy="936349"/>
              <a:chOff x="3340608" y="2405744"/>
              <a:chExt cx="1365556" cy="936349"/>
            </a:xfrm>
          </p:grpSpPr>
          <p:sp>
            <p:nvSpPr>
              <p:cNvPr id="178" name="Rectangle 177">
                <a:extLst>
                  <a:ext uri="{FF2B5EF4-FFF2-40B4-BE49-F238E27FC236}">
                    <a16:creationId xmlns:a16="http://schemas.microsoft.com/office/drawing/2014/main" id="{E1056587-A2B6-AC4A-9E7F-5B169EB2E939}"/>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OFF </a:t>
                </a:r>
                <a:r>
                  <a:rPr lang="en-GB" dirty="0" err="1"/>
                  <a:t>DelayR</a:t>
                </a:r>
                <a:endParaRPr lang="en-GB" dirty="0"/>
              </a:p>
            </p:txBody>
          </p:sp>
          <p:sp>
            <p:nvSpPr>
              <p:cNvPr id="179" name="Oval 178">
                <a:extLst>
                  <a:ext uri="{FF2B5EF4-FFF2-40B4-BE49-F238E27FC236}">
                    <a16:creationId xmlns:a16="http://schemas.microsoft.com/office/drawing/2014/main" id="{B408EC67-C07C-DA4B-BA53-BF3A9F4546FA}"/>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80" name="Oval 179">
                <a:extLst>
                  <a:ext uri="{FF2B5EF4-FFF2-40B4-BE49-F238E27FC236}">
                    <a16:creationId xmlns:a16="http://schemas.microsoft.com/office/drawing/2014/main" id="{222CDA75-3566-D043-8B1C-B2B4C05E97DF}"/>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81" name="Oval 180">
                <a:extLst>
                  <a:ext uri="{FF2B5EF4-FFF2-40B4-BE49-F238E27FC236}">
                    <a16:creationId xmlns:a16="http://schemas.microsoft.com/office/drawing/2014/main" id="{53ACF571-5E54-F64B-9F58-8D66AF572C2E}"/>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2" name="Oval 181">
                <a:extLst>
                  <a:ext uri="{FF2B5EF4-FFF2-40B4-BE49-F238E27FC236}">
                    <a16:creationId xmlns:a16="http://schemas.microsoft.com/office/drawing/2014/main" id="{E75790BF-ADA6-DD40-B1B6-23B72009157D}"/>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76" name="Oval 175">
              <a:extLst>
                <a:ext uri="{FF2B5EF4-FFF2-40B4-BE49-F238E27FC236}">
                  <a16:creationId xmlns:a16="http://schemas.microsoft.com/office/drawing/2014/main" id="{69E3A7DD-7B97-F84A-B84A-FEF7E358042B}"/>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7" name="Oval 176">
              <a:extLst>
                <a:ext uri="{FF2B5EF4-FFF2-40B4-BE49-F238E27FC236}">
                  <a16:creationId xmlns:a16="http://schemas.microsoft.com/office/drawing/2014/main" id="{7A21B0C3-E89D-CF4F-B706-82E6916F5973}"/>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83" name="TextBox 182">
            <a:extLst>
              <a:ext uri="{FF2B5EF4-FFF2-40B4-BE49-F238E27FC236}">
                <a16:creationId xmlns:a16="http://schemas.microsoft.com/office/drawing/2014/main" id="{E65FDF6A-EED4-694E-851B-186B32948D03}"/>
              </a:ext>
            </a:extLst>
          </p:cNvPr>
          <p:cNvSpPr txBox="1"/>
          <p:nvPr/>
        </p:nvSpPr>
        <p:spPr>
          <a:xfrm>
            <a:off x="41361" y="4446"/>
            <a:ext cx="3986848" cy="1200329"/>
          </a:xfrm>
          <a:prstGeom prst="rect">
            <a:avLst/>
          </a:prstGeom>
          <a:noFill/>
        </p:spPr>
        <p:txBody>
          <a:bodyPr wrap="square" rtlCol="0">
            <a:spAutoFit/>
          </a:bodyPr>
          <a:lstStyle/>
          <a:p>
            <a:r>
              <a:rPr lang="en-GB" sz="2400" dirty="0"/>
              <a:t>Wire the 3P timed sequence starter according to your control circuit diagram.</a:t>
            </a:r>
          </a:p>
        </p:txBody>
      </p:sp>
      <p:grpSp>
        <p:nvGrpSpPr>
          <p:cNvPr id="106" name="Group 105">
            <a:extLst>
              <a:ext uri="{FF2B5EF4-FFF2-40B4-BE49-F238E27FC236}">
                <a16:creationId xmlns:a16="http://schemas.microsoft.com/office/drawing/2014/main" id="{5100978C-2020-DE49-AD67-EE1D54405239}"/>
              </a:ext>
            </a:extLst>
          </p:cNvPr>
          <p:cNvGrpSpPr/>
          <p:nvPr/>
        </p:nvGrpSpPr>
        <p:grpSpPr>
          <a:xfrm>
            <a:off x="916550" y="2094240"/>
            <a:ext cx="642893" cy="893876"/>
            <a:chOff x="4578102" y="1592294"/>
            <a:chExt cx="642893" cy="893876"/>
          </a:xfrm>
        </p:grpSpPr>
        <p:sp>
          <p:nvSpPr>
            <p:cNvPr id="128" name="Rectangle 127">
              <a:extLst>
                <a:ext uri="{FF2B5EF4-FFF2-40B4-BE49-F238E27FC236}">
                  <a16:creationId xmlns:a16="http://schemas.microsoft.com/office/drawing/2014/main" id="{08C983A2-8059-FA4B-8E75-191179D881D5}"/>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32" name="Oval 131">
              <a:extLst>
                <a:ext uri="{FF2B5EF4-FFF2-40B4-BE49-F238E27FC236}">
                  <a16:creationId xmlns:a16="http://schemas.microsoft.com/office/drawing/2014/main" id="{14CD010B-3E96-7D45-9AF4-EF8FB4AB377B}"/>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056A647A-32A1-6F49-8F95-C115339B0926}"/>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3844215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a:t>
            </a:r>
            <a:r>
              <a:rPr lang="en-GB"/>
              <a:t>– Int01 </a:t>
            </a:r>
            <a:r>
              <a:rPr lang="en-GB" dirty="0"/>
              <a:t>(3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969796" y="2693272"/>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ContactorF</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timed sequence starter according to your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5986236" y="1164133"/>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R</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9146" y="3200617"/>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4421642" y="919954"/>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86" name="Group 85">
            <a:extLst>
              <a:ext uri="{FF2B5EF4-FFF2-40B4-BE49-F238E27FC236}">
                <a16:creationId xmlns:a16="http://schemas.microsoft.com/office/drawing/2014/main" id="{2D7BB1F6-8E17-9049-92F6-79BFE6697DF0}"/>
              </a:ext>
            </a:extLst>
          </p:cNvPr>
          <p:cNvGrpSpPr/>
          <p:nvPr/>
        </p:nvGrpSpPr>
        <p:grpSpPr>
          <a:xfrm>
            <a:off x="5086229" y="2827003"/>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ContactorR</a:t>
              </a:r>
              <a:endParaRPr lang="en-GB" dirty="0"/>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7108184" y="1223639"/>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1047818" y="2232944"/>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F</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2667766" y="1162875"/>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171303" y="1251351"/>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 name="Group 3">
            <a:extLst>
              <a:ext uri="{FF2B5EF4-FFF2-40B4-BE49-F238E27FC236}">
                <a16:creationId xmlns:a16="http://schemas.microsoft.com/office/drawing/2014/main" id="{54DC8FA7-4893-974A-923E-45A91F921314}"/>
              </a:ext>
            </a:extLst>
          </p:cNvPr>
          <p:cNvGrpSpPr/>
          <p:nvPr/>
        </p:nvGrpSpPr>
        <p:grpSpPr>
          <a:xfrm>
            <a:off x="2533279" y="4274907"/>
            <a:ext cx="1365556" cy="956709"/>
            <a:chOff x="5398716" y="3859524"/>
            <a:chExt cx="1365556" cy="956709"/>
          </a:xfrm>
        </p:grpSpPr>
        <p:grpSp>
          <p:nvGrpSpPr>
            <p:cNvPr id="157" name="Group 156">
              <a:extLst>
                <a:ext uri="{FF2B5EF4-FFF2-40B4-BE49-F238E27FC236}">
                  <a16:creationId xmlns:a16="http://schemas.microsoft.com/office/drawing/2014/main" id="{686DF9A4-2937-7A43-8302-D7B6D869B5F6}"/>
                </a:ext>
              </a:extLst>
            </p:cNvPr>
            <p:cNvGrpSpPr/>
            <p:nvPr/>
          </p:nvGrpSpPr>
          <p:grpSpPr>
            <a:xfrm>
              <a:off x="5398716" y="3859524"/>
              <a:ext cx="1365556" cy="936349"/>
              <a:chOff x="3340608" y="2405744"/>
              <a:chExt cx="1365556" cy="936349"/>
            </a:xfrm>
          </p:grpSpPr>
          <p:sp>
            <p:nvSpPr>
              <p:cNvPr id="159" name="Rectangle 158">
                <a:extLst>
                  <a:ext uri="{FF2B5EF4-FFF2-40B4-BE49-F238E27FC236}">
                    <a16:creationId xmlns:a16="http://schemas.microsoft.com/office/drawing/2014/main" id="{7EFD7487-4D66-5244-BE6E-EC5702BDF4FD}"/>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OFF </a:t>
                </a:r>
                <a:r>
                  <a:rPr lang="en-GB" dirty="0" err="1"/>
                  <a:t>DelayF</a:t>
                </a:r>
                <a:endParaRPr lang="en-GB" dirty="0"/>
              </a:p>
            </p:txBody>
          </p:sp>
          <p:sp>
            <p:nvSpPr>
              <p:cNvPr id="166" name="Oval 165">
                <a:extLst>
                  <a:ext uri="{FF2B5EF4-FFF2-40B4-BE49-F238E27FC236}">
                    <a16:creationId xmlns:a16="http://schemas.microsoft.com/office/drawing/2014/main" id="{D1F767CD-98E0-3D4A-8888-3FD74594F8D2}"/>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A3E1B354-E79C-7C41-8E8A-52B4FF0FE7D1}"/>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68" name="Oval 167">
                <a:extLst>
                  <a:ext uri="{FF2B5EF4-FFF2-40B4-BE49-F238E27FC236}">
                    <a16:creationId xmlns:a16="http://schemas.microsoft.com/office/drawing/2014/main" id="{90AAD820-EB18-8643-87A6-A4C5C000A45C}"/>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0" name="Oval 169">
                <a:extLst>
                  <a:ext uri="{FF2B5EF4-FFF2-40B4-BE49-F238E27FC236}">
                    <a16:creationId xmlns:a16="http://schemas.microsoft.com/office/drawing/2014/main" id="{B8564D34-5A2D-994C-985E-7490375F2A22}"/>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72" name="Oval 171">
              <a:extLst>
                <a:ext uri="{FF2B5EF4-FFF2-40B4-BE49-F238E27FC236}">
                  <a16:creationId xmlns:a16="http://schemas.microsoft.com/office/drawing/2014/main" id="{F785A003-6D5E-B84D-B106-4C0F3EF78B40}"/>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3" name="Oval 172">
              <a:extLst>
                <a:ext uri="{FF2B5EF4-FFF2-40B4-BE49-F238E27FC236}">
                  <a16:creationId xmlns:a16="http://schemas.microsoft.com/office/drawing/2014/main" id="{45F4A09D-4307-8C4D-A248-9FACDC3C0255}"/>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74" name="Group 173">
            <a:extLst>
              <a:ext uri="{FF2B5EF4-FFF2-40B4-BE49-F238E27FC236}">
                <a16:creationId xmlns:a16="http://schemas.microsoft.com/office/drawing/2014/main" id="{5932BF8A-EA9C-654B-B340-49F73D2F5698}"/>
              </a:ext>
            </a:extLst>
          </p:cNvPr>
          <p:cNvGrpSpPr/>
          <p:nvPr/>
        </p:nvGrpSpPr>
        <p:grpSpPr>
          <a:xfrm>
            <a:off x="5104268" y="4282827"/>
            <a:ext cx="1365556" cy="956709"/>
            <a:chOff x="5398716" y="3859524"/>
            <a:chExt cx="1365556" cy="956709"/>
          </a:xfrm>
        </p:grpSpPr>
        <p:grpSp>
          <p:nvGrpSpPr>
            <p:cNvPr id="175" name="Group 174">
              <a:extLst>
                <a:ext uri="{FF2B5EF4-FFF2-40B4-BE49-F238E27FC236}">
                  <a16:creationId xmlns:a16="http://schemas.microsoft.com/office/drawing/2014/main" id="{703ED1A5-3DF7-6D4D-A306-AD93909E928E}"/>
                </a:ext>
              </a:extLst>
            </p:cNvPr>
            <p:cNvGrpSpPr/>
            <p:nvPr/>
          </p:nvGrpSpPr>
          <p:grpSpPr>
            <a:xfrm>
              <a:off x="5398716" y="3859524"/>
              <a:ext cx="1365556" cy="936349"/>
              <a:chOff x="3340608" y="2405744"/>
              <a:chExt cx="1365556" cy="936349"/>
            </a:xfrm>
          </p:grpSpPr>
          <p:sp>
            <p:nvSpPr>
              <p:cNvPr id="178" name="Rectangle 177">
                <a:extLst>
                  <a:ext uri="{FF2B5EF4-FFF2-40B4-BE49-F238E27FC236}">
                    <a16:creationId xmlns:a16="http://schemas.microsoft.com/office/drawing/2014/main" id="{E1056587-A2B6-AC4A-9E7F-5B169EB2E939}"/>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OFF </a:t>
                </a:r>
                <a:r>
                  <a:rPr lang="en-GB" dirty="0" err="1"/>
                  <a:t>DelayR</a:t>
                </a:r>
                <a:endParaRPr lang="en-GB" dirty="0"/>
              </a:p>
            </p:txBody>
          </p:sp>
          <p:sp>
            <p:nvSpPr>
              <p:cNvPr id="179" name="Oval 178">
                <a:extLst>
                  <a:ext uri="{FF2B5EF4-FFF2-40B4-BE49-F238E27FC236}">
                    <a16:creationId xmlns:a16="http://schemas.microsoft.com/office/drawing/2014/main" id="{B408EC67-C07C-DA4B-BA53-BF3A9F4546FA}"/>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80" name="Oval 179">
                <a:extLst>
                  <a:ext uri="{FF2B5EF4-FFF2-40B4-BE49-F238E27FC236}">
                    <a16:creationId xmlns:a16="http://schemas.microsoft.com/office/drawing/2014/main" id="{222CDA75-3566-D043-8B1C-B2B4C05E97DF}"/>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81" name="Oval 180">
                <a:extLst>
                  <a:ext uri="{FF2B5EF4-FFF2-40B4-BE49-F238E27FC236}">
                    <a16:creationId xmlns:a16="http://schemas.microsoft.com/office/drawing/2014/main" id="{53ACF571-5E54-F64B-9F58-8D66AF572C2E}"/>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2" name="Oval 181">
                <a:extLst>
                  <a:ext uri="{FF2B5EF4-FFF2-40B4-BE49-F238E27FC236}">
                    <a16:creationId xmlns:a16="http://schemas.microsoft.com/office/drawing/2014/main" id="{E75790BF-ADA6-DD40-B1B6-23B72009157D}"/>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76" name="Oval 175">
              <a:extLst>
                <a:ext uri="{FF2B5EF4-FFF2-40B4-BE49-F238E27FC236}">
                  <a16:creationId xmlns:a16="http://schemas.microsoft.com/office/drawing/2014/main" id="{69E3A7DD-7B97-F84A-B84A-FEF7E358042B}"/>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7" name="Oval 176">
              <a:extLst>
                <a:ext uri="{FF2B5EF4-FFF2-40B4-BE49-F238E27FC236}">
                  <a16:creationId xmlns:a16="http://schemas.microsoft.com/office/drawing/2014/main" id="{7A21B0C3-E89D-CF4F-B706-82E6916F5973}"/>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cxnSp>
        <p:nvCxnSpPr>
          <p:cNvPr id="128" name="Curved Connector 127">
            <a:extLst>
              <a:ext uri="{FF2B5EF4-FFF2-40B4-BE49-F238E27FC236}">
                <a16:creationId xmlns:a16="http://schemas.microsoft.com/office/drawing/2014/main" id="{4BBD770F-8C5B-5847-890B-9F9886535AA4}"/>
              </a:ext>
            </a:extLst>
          </p:cNvPr>
          <p:cNvCxnSpPr>
            <a:cxnSpLocks/>
            <a:stCxn id="125" idx="4"/>
            <a:endCxn id="73" idx="0"/>
          </p:cNvCxnSpPr>
          <p:nvPr/>
        </p:nvCxnSpPr>
        <p:spPr>
          <a:xfrm rot="5400000">
            <a:off x="4424198" y="630974"/>
            <a:ext cx="498266" cy="7969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Curved Connector 131">
            <a:extLst>
              <a:ext uri="{FF2B5EF4-FFF2-40B4-BE49-F238E27FC236}">
                <a16:creationId xmlns:a16="http://schemas.microsoft.com/office/drawing/2014/main" id="{2619BCCF-9663-DF48-8A9E-C21E47CB6C90}"/>
              </a:ext>
            </a:extLst>
          </p:cNvPr>
          <p:cNvCxnSpPr>
            <a:cxnSpLocks/>
            <a:stCxn id="76" idx="4"/>
            <a:endCxn id="119" idx="0"/>
          </p:cNvCxnSpPr>
          <p:nvPr/>
        </p:nvCxnSpPr>
        <p:spPr>
          <a:xfrm rot="5400000" flipH="1">
            <a:off x="3504520" y="698081"/>
            <a:ext cx="650955" cy="1580545"/>
          </a:xfrm>
          <a:prstGeom prst="curvedConnector5">
            <a:avLst>
              <a:gd name="adj1" fmla="val -35118"/>
              <a:gd name="adj2" fmla="val 50000"/>
              <a:gd name="adj3" fmla="val 13511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A40A6DFC-1DF5-DD4B-87E3-6A6856C6DD65}"/>
              </a:ext>
            </a:extLst>
          </p:cNvPr>
          <p:cNvCxnSpPr>
            <a:cxnSpLocks/>
            <a:stCxn id="146" idx="0"/>
            <a:endCxn id="120" idx="4"/>
          </p:cNvCxnSpPr>
          <p:nvPr/>
        </p:nvCxnSpPr>
        <p:spPr>
          <a:xfrm rot="16200000" flipH="1">
            <a:off x="2239292" y="1143033"/>
            <a:ext cx="641899" cy="958966"/>
          </a:xfrm>
          <a:prstGeom prst="curvedConnector5">
            <a:avLst>
              <a:gd name="adj1" fmla="val -35613"/>
              <a:gd name="adj2" fmla="val 50000"/>
              <a:gd name="adj3" fmla="val 13561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Curved Connector 133">
            <a:extLst>
              <a:ext uri="{FF2B5EF4-FFF2-40B4-BE49-F238E27FC236}">
                <a16:creationId xmlns:a16="http://schemas.microsoft.com/office/drawing/2014/main" id="{4FBAB2D1-6DA9-C44A-B634-62E7CA12BE11}"/>
              </a:ext>
            </a:extLst>
          </p:cNvPr>
          <p:cNvCxnSpPr>
            <a:cxnSpLocks/>
            <a:stCxn id="147" idx="4"/>
            <a:endCxn id="115" idx="0"/>
          </p:cNvCxnSpPr>
          <p:nvPr/>
        </p:nvCxnSpPr>
        <p:spPr>
          <a:xfrm rot="5400000">
            <a:off x="1653454" y="1805639"/>
            <a:ext cx="193628" cy="66098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Curved Connector 137">
            <a:extLst>
              <a:ext uri="{FF2B5EF4-FFF2-40B4-BE49-F238E27FC236}">
                <a16:creationId xmlns:a16="http://schemas.microsoft.com/office/drawing/2014/main" id="{73DAAD59-4C6A-B54A-B771-6C707EFA9553}"/>
              </a:ext>
            </a:extLst>
          </p:cNvPr>
          <p:cNvCxnSpPr>
            <a:cxnSpLocks/>
            <a:stCxn id="147" idx="4"/>
            <a:endCxn id="57" idx="1"/>
          </p:cNvCxnSpPr>
          <p:nvPr/>
        </p:nvCxnSpPr>
        <p:spPr>
          <a:xfrm rot="5400000" flipH="1" flipV="1">
            <a:off x="3752275" y="-465509"/>
            <a:ext cx="833309" cy="4176342"/>
          </a:xfrm>
          <a:prstGeom prst="curvedConnector5">
            <a:avLst>
              <a:gd name="adj1" fmla="val -27433"/>
              <a:gd name="adj2" fmla="val 51210"/>
              <a:gd name="adj3" fmla="val 12743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Curved Connector 138">
            <a:extLst>
              <a:ext uri="{FF2B5EF4-FFF2-40B4-BE49-F238E27FC236}">
                <a16:creationId xmlns:a16="http://schemas.microsoft.com/office/drawing/2014/main" id="{6A61DBF8-AF52-834B-97EB-34D6C5E685B4}"/>
              </a:ext>
            </a:extLst>
          </p:cNvPr>
          <p:cNvCxnSpPr>
            <a:cxnSpLocks/>
            <a:stCxn id="68" idx="0"/>
            <a:endCxn id="116" idx="4"/>
          </p:cNvCxnSpPr>
          <p:nvPr/>
        </p:nvCxnSpPr>
        <p:spPr>
          <a:xfrm rot="5400000" flipH="1" flipV="1">
            <a:off x="806899" y="2587740"/>
            <a:ext cx="187082" cy="103867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Curved Connector 139">
            <a:extLst>
              <a:ext uri="{FF2B5EF4-FFF2-40B4-BE49-F238E27FC236}">
                <a16:creationId xmlns:a16="http://schemas.microsoft.com/office/drawing/2014/main" id="{4E260DA3-5B39-E64E-8DC7-38D5344FC391}"/>
              </a:ext>
            </a:extLst>
          </p:cNvPr>
          <p:cNvCxnSpPr>
            <a:cxnSpLocks/>
            <a:stCxn id="111" idx="0"/>
            <a:endCxn id="58" idx="4"/>
          </p:cNvCxnSpPr>
          <p:nvPr/>
        </p:nvCxnSpPr>
        <p:spPr>
          <a:xfrm rot="16200000" flipH="1" flipV="1">
            <a:off x="6558626" y="1023207"/>
            <a:ext cx="721085" cy="1121947"/>
          </a:xfrm>
          <a:prstGeom prst="curvedConnector5">
            <a:avLst>
              <a:gd name="adj1" fmla="val -31702"/>
              <a:gd name="adj2" fmla="val 50000"/>
              <a:gd name="adj3" fmla="val 13170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Curved Connector 140">
            <a:extLst>
              <a:ext uri="{FF2B5EF4-FFF2-40B4-BE49-F238E27FC236}">
                <a16:creationId xmlns:a16="http://schemas.microsoft.com/office/drawing/2014/main" id="{C0CF06E1-348D-744F-B3AF-4CAC60FE0EA9}"/>
              </a:ext>
            </a:extLst>
          </p:cNvPr>
          <p:cNvCxnSpPr>
            <a:cxnSpLocks/>
            <a:stCxn id="68" idx="6"/>
            <a:endCxn id="28" idx="0"/>
          </p:cNvCxnSpPr>
          <p:nvPr/>
        </p:nvCxnSpPr>
        <p:spPr>
          <a:xfrm flipV="1">
            <a:off x="524072" y="2752631"/>
            <a:ext cx="3031044" cy="590954"/>
          </a:xfrm>
          <a:prstGeom prst="curvedConnector4">
            <a:avLst>
              <a:gd name="adj1" fmla="val 47642"/>
              <a:gd name="adj2" fmla="val 13868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Curved Connector 141">
            <a:extLst>
              <a:ext uri="{FF2B5EF4-FFF2-40B4-BE49-F238E27FC236}">
                <a16:creationId xmlns:a16="http://schemas.microsoft.com/office/drawing/2014/main" id="{CC258A07-A8DA-5145-B0FB-E32D18EFAF39}"/>
              </a:ext>
            </a:extLst>
          </p:cNvPr>
          <p:cNvCxnSpPr>
            <a:cxnSpLocks/>
            <a:stCxn id="69" idx="3"/>
            <a:endCxn id="29" idx="4"/>
          </p:cNvCxnSpPr>
          <p:nvPr/>
        </p:nvCxnSpPr>
        <p:spPr>
          <a:xfrm rot="5400000" flipH="1" flipV="1">
            <a:off x="1670119" y="2100271"/>
            <a:ext cx="494888" cy="3275106"/>
          </a:xfrm>
          <a:prstGeom prst="curvedConnector3">
            <a:avLst>
              <a:gd name="adj1" fmla="val -8421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Curved Connector 142">
            <a:extLst>
              <a:ext uri="{FF2B5EF4-FFF2-40B4-BE49-F238E27FC236}">
                <a16:creationId xmlns:a16="http://schemas.microsoft.com/office/drawing/2014/main" id="{0C1AB3D0-F16B-384C-83D5-76FA2C5F81E2}"/>
              </a:ext>
            </a:extLst>
          </p:cNvPr>
          <p:cNvCxnSpPr>
            <a:cxnSpLocks/>
            <a:stCxn id="69" idx="5"/>
            <a:endCxn id="26" idx="0"/>
          </p:cNvCxnSpPr>
          <p:nvPr/>
        </p:nvCxnSpPr>
        <p:spPr>
          <a:xfrm rot="5400000" flipH="1" flipV="1">
            <a:off x="1180356" y="2028443"/>
            <a:ext cx="1258666" cy="2654983"/>
          </a:xfrm>
          <a:prstGeom prst="curvedConnector5">
            <a:avLst>
              <a:gd name="adj1" fmla="val 4117"/>
              <a:gd name="adj2" fmla="val 48096"/>
              <a:gd name="adj3" fmla="val 11816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Curved Connector 154">
            <a:extLst>
              <a:ext uri="{FF2B5EF4-FFF2-40B4-BE49-F238E27FC236}">
                <a16:creationId xmlns:a16="http://schemas.microsoft.com/office/drawing/2014/main" id="{117EBB97-E83A-0948-AB7D-47E1AA80F456}"/>
              </a:ext>
            </a:extLst>
          </p:cNvPr>
          <p:cNvCxnSpPr>
            <a:cxnSpLocks/>
            <a:stCxn id="27" idx="4"/>
            <a:endCxn id="166" idx="0"/>
          </p:cNvCxnSpPr>
          <p:nvPr/>
        </p:nvCxnSpPr>
        <p:spPr>
          <a:xfrm rot="5400000">
            <a:off x="2613040" y="3778624"/>
            <a:ext cx="628586" cy="42281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Curved Connector 193">
            <a:extLst>
              <a:ext uri="{FF2B5EF4-FFF2-40B4-BE49-F238E27FC236}">
                <a16:creationId xmlns:a16="http://schemas.microsoft.com/office/drawing/2014/main" id="{D17CA224-857C-A74F-9AA1-7351E5DCF2F7}"/>
              </a:ext>
            </a:extLst>
          </p:cNvPr>
          <p:cNvCxnSpPr>
            <a:cxnSpLocks/>
            <a:stCxn id="107" idx="0"/>
            <a:endCxn id="167" idx="4"/>
          </p:cNvCxnSpPr>
          <p:nvPr/>
        </p:nvCxnSpPr>
        <p:spPr>
          <a:xfrm rot="16200000" flipH="1" flipV="1">
            <a:off x="3712005" y="1891841"/>
            <a:ext cx="2324894" cy="4313936"/>
          </a:xfrm>
          <a:prstGeom prst="curvedConnector5">
            <a:avLst>
              <a:gd name="adj1" fmla="val -9833"/>
              <a:gd name="adj2" fmla="val 63696"/>
              <a:gd name="adj3" fmla="val 10983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Curved Connector 194">
            <a:extLst>
              <a:ext uri="{FF2B5EF4-FFF2-40B4-BE49-F238E27FC236}">
                <a16:creationId xmlns:a16="http://schemas.microsoft.com/office/drawing/2014/main" id="{68F22E19-616E-5B4A-B21F-C724C1FEA44E}"/>
              </a:ext>
            </a:extLst>
          </p:cNvPr>
          <p:cNvCxnSpPr>
            <a:cxnSpLocks/>
            <a:stCxn id="108" idx="4"/>
            <a:endCxn id="182" idx="0"/>
          </p:cNvCxnSpPr>
          <p:nvPr/>
        </p:nvCxnSpPr>
        <p:spPr>
          <a:xfrm rot="5400000">
            <a:off x="6177780" y="3458603"/>
            <a:ext cx="688133" cy="101914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Curved Connector 195">
            <a:extLst>
              <a:ext uri="{FF2B5EF4-FFF2-40B4-BE49-F238E27FC236}">
                <a16:creationId xmlns:a16="http://schemas.microsoft.com/office/drawing/2014/main" id="{6C5F8B32-351C-4C46-A3F9-54A4F32C5EE5}"/>
              </a:ext>
            </a:extLst>
          </p:cNvPr>
          <p:cNvCxnSpPr>
            <a:cxnSpLocks/>
            <a:stCxn id="177" idx="4"/>
            <a:endCxn id="158" idx="6"/>
          </p:cNvCxnSpPr>
          <p:nvPr/>
        </p:nvCxnSpPr>
        <p:spPr>
          <a:xfrm rot="5400000" flipH="1" flipV="1">
            <a:off x="4934445" y="1953129"/>
            <a:ext cx="4382898" cy="2189915"/>
          </a:xfrm>
          <a:prstGeom prst="curvedConnector4">
            <a:avLst>
              <a:gd name="adj1" fmla="val -5216"/>
              <a:gd name="adj2" fmla="val 11043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Curved Connector 196">
            <a:extLst>
              <a:ext uri="{FF2B5EF4-FFF2-40B4-BE49-F238E27FC236}">
                <a16:creationId xmlns:a16="http://schemas.microsoft.com/office/drawing/2014/main" id="{AA60694B-7B1F-D64F-A780-19479CBA3AE9}"/>
              </a:ext>
            </a:extLst>
          </p:cNvPr>
          <p:cNvCxnSpPr>
            <a:cxnSpLocks/>
            <a:stCxn id="112" idx="4"/>
            <a:endCxn id="99" idx="0"/>
          </p:cNvCxnSpPr>
          <p:nvPr/>
        </p:nvCxnSpPr>
        <p:spPr>
          <a:xfrm rot="5400000">
            <a:off x="6461794" y="1841984"/>
            <a:ext cx="810169" cy="122652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Curved Connector 197">
            <a:extLst>
              <a:ext uri="{FF2B5EF4-FFF2-40B4-BE49-F238E27FC236}">
                <a16:creationId xmlns:a16="http://schemas.microsoft.com/office/drawing/2014/main" id="{F6FFCCF7-C91C-6545-8D8B-02AFE5EA3BA0}"/>
              </a:ext>
            </a:extLst>
          </p:cNvPr>
          <p:cNvCxnSpPr>
            <a:cxnSpLocks/>
            <a:stCxn id="100" idx="4"/>
            <a:endCxn id="179" idx="0"/>
          </p:cNvCxnSpPr>
          <p:nvPr/>
        </p:nvCxnSpPr>
        <p:spPr>
          <a:xfrm rot="5400000">
            <a:off x="5519657" y="3576727"/>
            <a:ext cx="502775" cy="96825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Curved Connector 198">
            <a:extLst>
              <a:ext uri="{FF2B5EF4-FFF2-40B4-BE49-F238E27FC236}">
                <a16:creationId xmlns:a16="http://schemas.microsoft.com/office/drawing/2014/main" id="{13579331-459D-9748-A810-60E6C697D9FB}"/>
              </a:ext>
            </a:extLst>
          </p:cNvPr>
          <p:cNvCxnSpPr>
            <a:cxnSpLocks/>
            <a:stCxn id="180" idx="3"/>
            <a:endCxn id="30" idx="0"/>
          </p:cNvCxnSpPr>
          <p:nvPr/>
        </p:nvCxnSpPr>
        <p:spPr>
          <a:xfrm rot="5400000" flipH="1">
            <a:off x="3338847" y="3328771"/>
            <a:ext cx="2424671" cy="1272392"/>
          </a:xfrm>
          <a:prstGeom prst="curvedConnector5">
            <a:avLst>
              <a:gd name="adj1" fmla="val -9428"/>
              <a:gd name="adj2" fmla="val 46027"/>
              <a:gd name="adj3" fmla="val 10942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Curved Connector 199">
            <a:extLst>
              <a:ext uri="{FF2B5EF4-FFF2-40B4-BE49-F238E27FC236}">
                <a16:creationId xmlns:a16="http://schemas.microsoft.com/office/drawing/2014/main" id="{7EE75CD6-8076-9746-97E5-79B59C3CFC76}"/>
              </a:ext>
            </a:extLst>
          </p:cNvPr>
          <p:cNvCxnSpPr>
            <a:cxnSpLocks/>
            <a:stCxn id="31" idx="4"/>
            <a:endCxn id="170" idx="0"/>
          </p:cNvCxnSpPr>
          <p:nvPr/>
        </p:nvCxnSpPr>
        <p:spPr>
          <a:xfrm rot="5400000">
            <a:off x="3271163" y="3660500"/>
            <a:ext cx="813944" cy="473704"/>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Curved Connector 200">
            <a:extLst>
              <a:ext uri="{FF2B5EF4-FFF2-40B4-BE49-F238E27FC236}">
                <a16:creationId xmlns:a16="http://schemas.microsoft.com/office/drawing/2014/main" id="{B57E7E1E-1DCF-6845-A289-C747EB1194CF}"/>
              </a:ext>
            </a:extLst>
          </p:cNvPr>
          <p:cNvCxnSpPr>
            <a:cxnSpLocks/>
            <a:stCxn id="173" idx="4"/>
            <a:endCxn id="158" idx="5"/>
          </p:cNvCxnSpPr>
          <p:nvPr/>
        </p:nvCxnSpPr>
        <p:spPr>
          <a:xfrm rot="5400000" flipH="1" flipV="1">
            <a:off x="3682521" y="735159"/>
            <a:ext cx="4273884" cy="4719030"/>
          </a:xfrm>
          <a:prstGeom prst="curvedConnector3">
            <a:avLst>
              <a:gd name="adj1" fmla="val -534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D3CA24B5-4C66-9745-9CEF-A2A36EC3DC5E}"/>
              </a:ext>
            </a:extLst>
          </p:cNvPr>
          <p:cNvGrpSpPr/>
          <p:nvPr/>
        </p:nvGrpSpPr>
        <p:grpSpPr>
          <a:xfrm>
            <a:off x="7879256" y="105730"/>
            <a:ext cx="642893" cy="893876"/>
            <a:chOff x="4578102" y="1592294"/>
            <a:chExt cx="642893" cy="893876"/>
          </a:xfrm>
        </p:grpSpPr>
        <p:sp>
          <p:nvSpPr>
            <p:cNvPr id="145" name="Rectangle 144">
              <a:extLst>
                <a:ext uri="{FF2B5EF4-FFF2-40B4-BE49-F238E27FC236}">
                  <a16:creationId xmlns:a16="http://schemas.microsoft.com/office/drawing/2014/main" id="{7B64B187-270C-4344-B708-2639422A5258}"/>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56" name="Oval 155">
              <a:extLst>
                <a:ext uri="{FF2B5EF4-FFF2-40B4-BE49-F238E27FC236}">
                  <a16:creationId xmlns:a16="http://schemas.microsoft.com/office/drawing/2014/main" id="{C9391E3D-0D87-A941-96D9-E4F896D59D6C}"/>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5F7F2F67-EA11-6C47-A3B3-C042E680AD13}"/>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cxnSp>
        <p:nvCxnSpPr>
          <p:cNvPr id="160" name="Curved Connector 159">
            <a:extLst>
              <a:ext uri="{FF2B5EF4-FFF2-40B4-BE49-F238E27FC236}">
                <a16:creationId xmlns:a16="http://schemas.microsoft.com/office/drawing/2014/main" id="{36530BC3-02C7-AF40-A2D3-884A5F74FB0B}"/>
              </a:ext>
            </a:extLst>
          </p:cNvPr>
          <p:cNvCxnSpPr>
            <a:cxnSpLocks/>
            <a:stCxn id="156" idx="1"/>
            <a:endCxn id="127" idx="7"/>
          </p:cNvCxnSpPr>
          <p:nvPr/>
        </p:nvCxnSpPr>
        <p:spPr>
          <a:xfrm rot="16200000" flipH="1" flipV="1">
            <a:off x="6885389" y="-384273"/>
            <a:ext cx="572737" cy="1636490"/>
          </a:xfrm>
          <a:prstGeom prst="curvedConnector3">
            <a:avLst>
              <a:gd name="adj1" fmla="val -677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43987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3139321"/>
          </a:xfrm>
          <a:prstGeom prst="rect">
            <a:avLst/>
          </a:prstGeom>
          <a:noFill/>
        </p:spPr>
        <p:txBody>
          <a:bodyPr wrap="square" rtlCol="0">
            <a:spAutoFit/>
          </a:bodyPr>
          <a:lstStyle/>
          <a:p>
            <a:r>
              <a:rPr lang="en-GB" dirty="0"/>
              <a:t>Video of an expert electrician wiring up the timed reversing circuit</a:t>
            </a:r>
          </a:p>
          <a:p>
            <a:pPr marL="342900" indent="-342900">
              <a:buFont typeface="+mj-lt"/>
              <a:buAutoNum type="arabicPeriod"/>
            </a:pPr>
            <a:r>
              <a:rPr lang="en-GB" dirty="0"/>
              <a:t>Start with the basic reversing control circuit and diagram and review what the interlocks are doing.</a:t>
            </a:r>
          </a:p>
          <a:p>
            <a:pPr marL="342900" indent="-342900">
              <a:buFont typeface="+mj-lt"/>
              <a:buAutoNum type="arabicPeriod"/>
            </a:pPr>
            <a:r>
              <a:rPr lang="en-GB" dirty="0"/>
              <a:t>Wire in the 2 OFF delay timers. Explain why we need to use OFF delay timers and interlocks.</a:t>
            </a:r>
          </a:p>
          <a:p>
            <a:pPr marL="342900" indent="-342900">
              <a:buFont typeface="+mj-lt"/>
              <a:buAutoNum type="arabicPeriod"/>
            </a:pPr>
            <a:r>
              <a:rPr lang="en-GB" dirty="0"/>
              <a:t>Connect the interlocking timer NCTC contacts</a:t>
            </a:r>
          </a:p>
          <a:p>
            <a:pPr marL="342900" indent="-342900">
              <a:buFont typeface="+mj-lt"/>
              <a:buAutoNum type="arabicPeriod"/>
            </a:pPr>
            <a:r>
              <a:rPr lang="en-GB" dirty="0"/>
              <a:t>Test the circuit and notice that the NCTC contacts now also do the job of the main contactor NC contacts – we don’t need these.</a:t>
            </a:r>
          </a:p>
          <a:p>
            <a:pPr marL="342900" indent="-342900">
              <a:buFont typeface="+mj-lt"/>
              <a:buAutoNum type="arabicPeriod"/>
            </a:pPr>
            <a:r>
              <a:rPr lang="en-GB" dirty="0"/>
              <a:t>Remove these from the circuit and test again</a:t>
            </a:r>
          </a:p>
          <a:p>
            <a:pPr marL="342900" indent="-342900">
              <a:buFont typeface="+mj-lt"/>
              <a:buAutoNum type="arabicPeriod"/>
            </a:pPr>
            <a:r>
              <a:rPr lang="en-GB" dirty="0"/>
              <a:t>Draw the final control diagram (without interlocking main contactor NC contacts)</a:t>
            </a:r>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287470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3.5: Automatic Three Phase Sequence Starter</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16200000" flipH="1">
            <a:off x="4529554"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4946869" y="1335025"/>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16200000" flipH="1">
            <a:off x="4837777"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16200000" flipH="1">
            <a:off x="5161498" y="2851809"/>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06515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timed reversing starter according to your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4128237" y="2094240"/>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1703881" y="2061939"/>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204882" y="2100797"/>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86" name="Group 85">
            <a:extLst>
              <a:ext uri="{FF2B5EF4-FFF2-40B4-BE49-F238E27FC236}">
                <a16:creationId xmlns:a16="http://schemas.microsoft.com/office/drawing/2014/main" id="{2D7BB1F6-8E17-9049-92F6-79BFE6697DF0}"/>
              </a:ext>
            </a:extLst>
          </p:cNvPr>
          <p:cNvGrpSpPr/>
          <p:nvPr/>
        </p:nvGrpSpPr>
        <p:grpSpPr>
          <a:xfrm>
            <a:off x="2407350" y="4002538"/>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2463010" y="2118379"/>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3280354" y="2087679"/>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4960321" y="2105599"/>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197956" y="3065813"/>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 name="Group 3">
            <a:extLst>
              <a:ext uri="{FF2B5EF4-FFF2-40B4-BE49-F238E27FC236}">
                <a16:creationId xmlns:a16="http://schemas.microsoft.com/office/drawing/2014/main" id="{54DC8FA7-4893-974A-923E-45A91F921314}"/>
              </a:ext>
            </a:extLst>
          </p:cNvPr>
          <p:cNvGrpSpPr/>
          <p:nvPr/>
        </p:nvGrpSpPr>
        <p:grpSpPr>
          <a:xfrm>
            <a:off x="4737987" y="3964865"/>
            <a:ext cx="1365556" cy="956709"/>
            <a:chOff x="5398716" y="3859524"/>
            <a:chExt cx="1365556" cy="956709"/>
          </a:xfrm>
        </p:grpSpPr>
        <p:grpSp>
          <p:nvGrpSpPr>
            <p:cNvPr id="157" name="Group 156">
              <a:extLst>
                <a:ext uri="{FF2B5EF4-FFF2-40B4-BE49-F238E27FC236}">
                  <a16:creationId xmlns:a16="http://schemas.microsoft.com/office/drawing/2014/main" id="{686DF9A4-2937-7A43-8302-D7B6D869B5F6}"/>
                </a:ext>
              </a:extLst>
            </p:cNvPr>
            <p:cNvGrpSpPr/>
            <p:nvPr/>
          </p:nvGrpSpPr>
          <p:grpSpPr>
            <a:xfrm>
              <a:off x="5398716" y="3859524"/>
              <a:ext cx="1365556" cy="936349"/>
              <a:chOff x="3340608" y="2405744"/>
              <a:chExt cx="1365556" cy="936349"/>
            </a:xfrm>
          </p:grpSpPr>
          <p:sp>
            <p:nvSpPr>
              <p:cNvPr id="159" name="Rectangle 158">
                <a:extLst>
                  <a:ext uri="{FF2B5EF4-FFF2-40B4-BE49-F238E27FC236}">
                    <a16:creationId xmlns:a16="http://schemas.microsoft.com/office/drawing/2014/main" id="{7EFD7487-4D66-5244-BE6E-EC5702BDF4FD}"/>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 Delay</a:t>
                </a:r>
              </a:p>
            </p:txBody>
          </p:sp>
          <p:sp>
            <p:nvSpPr>
              <p:cNvPr id="166" name="Oval 165">
                <a:extLst>
                  <a:ext uri="{FF2B5EF4-FFF2-40B4-BE49-F238E27FC236}">
                    <a16:creationId xmlns:a16="http://schemas.microsoft.com/office/drawing/2014/main" id="{D1F767CD-98E0-3D4A-8888-3FD74594F8D2}"/>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A3E1B354-E79C-7C41-8E8A-52B4FF0FE7D1}"/>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68" name="Oval 167">
                <a:extLst>
                  <a:ext uri="{FF2B5EF4-FFF2-40B4-BE49-F238E27FC236}">
                    <a16:creationId xmlns:a16="http://schemas.microsoft.com/office/drawing/2014/main" id="{90AAD820-EB18-8643-87A6-A4C5C000A45C}"/>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0" name="Oval 169">
                <a:extLst>
                  <a:ext uri="{FF2B5EF4-FFF2-40B4-BE49-F238E27FC236}">
                    <a16:creationId xmlns:a16="http://schemas.microsoft.com/office/drawing/2014/main" id="{B8564D34-5A2D-994C-985E-7490375F2A22}"/>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72" name="Oval 171">
              <a:extLst>
                <a:ext uri="{FF2B5EF4-FFF2-40B4-BE49-F238E27FC236}">
                  <a16:creationId xmlns:a16="http://schemas.microsoft.com/office/drawing/2014/main" id="{F785A003-6D5E-B84D-B106-4C0F3EF78B40}"/>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3" name="Oval 172">
              <a:extLst>
                <a:ext uri="{FF2B5EF4-FFF2-40B4-BE49-F238E27FC236}">
                  <a16:creationId xmlns:a16="http://schemas.microsoft.com/office/drawing/2014/main" id="{45F4A09D-4307-8C4D-A248-9FACDC3C0255}"/>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28" name="Group 127">
            <a:extLst>
              <a:ext uri="{FF2B5EF4-FFF2-40B4-BE49-F238E27FC236}">
                <a16:creationId xmlns:a16="http://schemas.microsoft.com/office/drawing/2014/main" id="{1EA7AABF-FFD1-6548-8A34-47CD9F423490}"/>
              </a:ext>
            </a:extLst>
          </p:cNvPr>
          <p:cNvGrpSpPr/>
          <p:nvPr/>
        </p:nvGrpSpPr>
        <p:grpSpPr>
          <a:xfrm>
            <a:off x="2407739" y="3064023"/>
            <a:ext cx="2055200" cy="900842"/>
            <a:chOff x="1902331" y="2858863"/>
            <a:chExt cx="2055200" cy="900842"/>
          </a:xfrm>
        </p:grpSpPr>
        <p:grpSp>
          <p:nvGrpSpPr>
            <p:cNvPr id="132" name="Group 131">
              <a:extLst>
                <a:ext uri="{FF2B5EF4-FFF2-40B4-BE49-F238E27FC236}">
                  <a16:creationId xmlns:a16="http://schemas.microsoft.com/office/drawing/2014/main" id="{2C3438C8-89DA-DB4C-8973-421D1796885C}"/>
                </a:ext>
              </a:extLst>
            </p:cNvPr>
            <p:cNvGrpSpPr/>
            <p:nvPr/>
          </p:nvGrpSpPr>
          <p:grpSpPr>
            <a:xfrm>
              <a:off x="1902331" y="2858863"/>
              <a:ext cx="1365556" cy="900842"/>
              <a:chOff x="4578102" y="1592294"/>
              <a:chExt cx="1365556" cy="900842"/>
            </a:xfrm>
          </p:grpSpPr>
          <p:sp>
            <p:nvSpPr>
              <p:cNvPr id="141" name="Rectangle 140">
                <a:extLst>
                  <a:ext uri="{FF2B5EF4-FFF2-40B4-BE49-F238E27FC236}">
                    <a16:creationId xmlns:a16="http://schemas.microsoft.com/office/drawing/2014/main" id="{29F139A3-1339-444A-B8D1-A8F1D12DFD1E}"/>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Relay2</a:t>
                </a:r>
              </a:p>
            </p:txBody>
          </p:sp>
          <p:sp>
            <p:nvSpPr>
              <p:cNvPr id="142" name="Oval 141">
                <a:extLst>
                  <a:ext uri="{FF2B5EF4-FFF2-40B4-BE49-F238E27FC236}">
                    <a16:creationId xmlns:a16="http://schemas.microsoft.com/office/drawing/2014/main" id="{DD7D14D2-4B21-734F-B55F-F0E9FAB9536B}"/>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0D275C91-8D0A-4948-A96B-0ECA21324C5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D42D432A-EF14-FD4B-9AC2-5B481209CCF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D40A26E7-2A94-744A-9C94-D359F63BE67E}"/>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83B08AE7-CA46-8E46-8EC8-A375E21D182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F9AA09BB-A399-AD47-AAB9-295E50691EEC}"/>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33" name="Rectangle 132">
              <a:extLst>
                <a:ext uri="{FF2B5EF4-FFF2-40B4-BE49-F238E27FC236}">
                  <a16:creationId xmlns:a16="http://schemas.microsoft.com/office/drawing/2014/main" id="{887D5355-EE3C-6341-9291-C6A99AAFFF57}"/>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DF2761EF-7619-5F42-AB7A-7F29B2304A33}"/>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4096315A-70A0-394F-82CF-D502E9BD5F80}"/>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A3B8C497-8637-C045-83DA-B6E167DF2867}"/>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C17A2300-F1E6-E548-A307-103BA340FB52}"/>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71184066-3C85-FE46-879B-51C49EE9B06E}"/>
              </a:ext>
            </a:extLst>
          </p:cNvPr>
          <p:cNvGrpSpPr/>
          <p:nvPr/>
        </p:nvGrpSpPr>
        <p:grpSpPr>
          <a:xfrm>
            <a:off x="933161" y="2128523"/>
            <a:ext cx="642893" cy="893876"/>
            <a:chOff x="4578102" y="1592294"/>
            <a:chExt cx="642893" cy="893876"/>
          </a:xfrm>
        </p:grpSpPr>
        <p:sp>
          <p:nvSpPr>
            <p:cNvPr id="161" name="Rectangle 160">
              <a:extLst>
                <a:ext uri="{FF2B5EF4-FFF2-40B4-BE49-F238E27FC236}">
                  <a16:creationId xmlns:a16="http://schemas.microsoft.com/office/drawing/2014/main" id="{E65EF358-0B53-5E41-B675-6BB5B25EEB1A}"/>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62" name="Oval 161">
              <a:extLst>
                <a:ext uri="{FF2B5EF4-FFF2-40B4-BE49-F238E27FC236}">
                  <a16:creationId xmlns:a16="http://schemas.microsoft.com/office/drawing/2014/main" id="{6C49E819-3435-F545-B70E-F6C02DC57973}"/>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37822968-739E-FE4A-A5F8-E08105F7FE8F}"/>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326519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(3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214074" y="247115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timed reversing starter according to your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5917165" y="1852104"/>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2650184" y="1979616"/>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3353490" y="907000"/>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86" name="Group 85">
            <a:extLst>
              <a:ext uri="{FF2B5EF4-FFF2-40B4-BE49-F238E27FC236}">
                <a16:creationId xmlns:a16="http://schemas.microsoft.com/office/drawing/2014/main" id="{2D7BB1F6-8E17-9049-92F6-79BFE6697DF0}"/>
              </a:ext>
            </a:extLst>
          </p:cNvPr>
          <p:cNvGrpSpPr/>
          <p:nvPr/>
        </p:nvGrpSpPr>
        <p:grpSpPr>
          <a:xfrm>
            <a:off x="6414237" y="3229077"/>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7063655" y="2122584"/>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3742054" y="1891532"/>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5090187" y="1020285"/>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102143" y="3603603"/>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 name="Group 3">
            <a:extLst>
              <a:ext uri="{FF2B5EF4-FFF2-40B4-BE49-F238E27FC236}">
                <a16:creationId xmlns:a16="http://schemas.microsoft.com/office/drawing/2014/main" id="{54DC8FA7-4893-974A-923E-45A91F921314}"/>
              </a:ext>
            </a:extLst>
          </p:cNvPr>
          <p:cNvGrpSpPr/>
          <p:nvPr/>
        </p:nvGrpSpPr>
        <p:grpSpPr>
          <a:xfrm>
            <a:off x="2531405" y="4047091"/>
            <a:ext cx="1365556" cy="956709"/>
            <a:chOff x="5398716" y="3859524"/>
            <a:chExt cx="1365556" cy="956709"/>
          </a:xfrm>
        </p:grpSpPr>
        <p:grpSp>
          <p:nvGrpSpPr>
            <p:cNvPr id="157" name="Group 156">
              <a:extLst>
                <a:ext uri="{FF2B5EF4-FFF2-40B4-BE49-F238E27FC236}">
                  <a16:creationId xmlns:a16="http://schemas.microsoft.com/office/drawing/2014/main" id="{686DF9A4-2937-7A43-8302-D7B6D869B5F6}"/>
                </a:ext>
              </a:extLst>
            </p:cNvPr>
            <p:cNvGrpSpPr/>
            <p:nvPr/>
          </p:nvGrpSpPr>
          <p:grpSpPr>
            <a:xfrm>
              <a:off x="5398716" y="3859524"/>
              <a:ext cx="1365556" cy="936349"/>
              <a:chOff x="3340608" y="2405744"/>
              <a:chExt cx="1365556" cy="936349"/>
            </a:xfrm>
          </p:grpSpPr>
          <p:sp>
            <p:nvSpPr>
              <p:cNvPr id="159" name="Rectangle 158">
                <a:extLst>
                  <a:ext uri="{FF2B5EF4-FFF2-40B4-BE49-F238E27FC236}">
                    <a16:creationId xmlns:a16="http://schemas.microsoft.com/office/drawing/2014/main" id="{7EFD7487-4D66-5244-BE6E-EC5702BDF4FD}"/>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 Delay</a:t>
                </a:r>
              </a:p>
            </p:txBody>
          </p:sp>
          <p:sp>
            <p:nvSpPr>
              <p:cNvPr id="166" name="Oval 165">
                <a:extLst>
                  <a:ext uri="{FF2B5EF4-FFF2-40B4-BE49-F238E27FC236}">
                    <a16:creationId xmlns:a16="http://schemas.microsoft.com/office/drawing/2014/main" id="{D1F767CD-98E0-3D4A-8888-3FD74594F8D2}"/>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A3E1B354-E79C-7C41-8E8A-52B4FF0FE7D1}"/>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68" name="Oval 167">
                <a:extLst>
                  <a:ext uri="{FF2B5EF4-FFF2-40B4-BE49-F238E27FC236}">
                    <a16:creationId xmlns:a16="http://schemas.microsoft.com/office/drawing/2014/main" id="{90AAD820-EB18-8643-87A6-A4C5C000A45C}"/>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0" name="Oval 169">
                <a:extLst>
                  <a:ext uri="{FF2B5EF4-FFF2-40B4-BE49-F238E27FC236}">
                    <a16:creationId xmlns:a16="http://schemas.microsoft.com/office/drawing/2014/main" id="{B8564D34-5A2D-994C-985E-7490375F2A22}"/>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72" name="Oval 171">
              <a:extLst>
                <a:ext uri="{FF2B5EF4-FFF2-40B4-BE49-F238E27FC236}">
                  <a16:creationId xmlns:a16="http://schemas.microsoft.com/office/drawing/2014/main" id="{F785A003-6D5E-B84D-B106-4C0F3EF78B40}"/>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3" name="Oval 172">
              <a:extLst>
                <a:ext uri="{FF2B5EF4-FFF2-40B4-BE49-F238E27FC236}">
                  <a16:creationId xmlns:a16="http://schemas.microsoft.com/office/drawing/2014/main" id="{45F4A09D-4307-8C4D-A248-9FACDC3C0255}"/>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28" name="Group 127">
            <a:extLst>
              <a:ext uri="{FF2B5EF4-FFF2-40B4-BE49-F238E27FC236}">
                <a16:creationId xmlns:a16="http://schemas.microsoft.com/office/drawing/2014/main" id="{1EA7AABF-FFD1-6548-8A34-47CD9F423490}"/>
              </a:ext>
            </a:extLst>
          </p:cNvPr>
          <p:cNvGrpSpPr/>
          <p:nvPr/>
        </p:nvGrpSpPr>
        <p:grpSpPr>
          <a:xfrm>
            <a:off x="7202285" y="4541474"/>
            <a:ext cx="2055200" cy="900842"/>
            <a:chOff x="1902331" y="2858863"/>
            <a:chExt cx="2055200" cy="900842"/>
          </a:xfrm>
        </p:grpSpPr>
        <p:grpSp>
          <p:nvGrpSpPr>
            <p:cNvPr id="132" name="Group 131">
              <a:extLst>
                <a:ext uri="{FF2B5EF4-FFF2-40B4-BE49-F238E27FC236}">
                  <a16:creationId xmlns:a16="http://schemas.microsoft.com/office/drawing/2014/main" id="{2C3438C8-89DA-DB4C-8973-421D1796885C}"/>
                </a:ext>
              </a:extLst>
            </p:cNvPr>
            <p:cNvGrpSpPr/>
            <p:nvPr/>
          </p:nvGrpSpPr>
          <p:grpSpPr>
            <a:xfrm>
              <a:off x="1902331" y="2858863"/>
              <a:ext cx="1365556" cy="900842"/>
              <a:chOff x="4578102" y="1592294"/>
              <a:chExt cx="1365556" cy="900842"/>
            </a:xfrm>
          </p:grpSpPr>
          <p:sp>
            <p:nvSpPr>
              <p:cNvPr id="141" name="Rectangle 140">
                <a:extLst>
                  <a:ext uri="{FF2B5EF4-FFF2-40B4-BE49-F238E27FC236}">
                    <a16:creationId xmlns:a16="http://schemas.microsoft.com/office/drawing/2014/main" id="{29F139A3-1339-444A-B8D1-A8F1D12DFD1E}"/>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Relay2</a:t>
                </a:r>
              </a:p>
            </p:txBody>
          </p:sp>
          <p:sp>
            <p:nvSpPr>
              <p:cNvPr id="142" name="Oval 141">
                <a:extLst>
                  <a:ext uri="{FF2B5EF4-FFF2-40B4-BE49-F238E27FC236}">
                    <a16:creationId xmlns:a16="http://schemas.microsoft.com/office/drawing/2014/main" id="{DD7D14D2-4B21-734F-B55F-F0E9FAB9536B}"/>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0D275C91-8D0A-4948-A96B-0ECA21324C5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D42D432A-EF14-FD4B-9AC2-5B481209CCF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D40A26E7-2A94-744A-9C94-D359F63BE67E}"/>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83B08AE7-CA46-8E46-8EC8-A375E21D182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F9AA09BB-A399-AD47-AAB9-295E50691EEC}"/>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33" name="Rectangle 132">
              <a:extLst>
                <a:ext uri="{FF2B5EF4-FFF2-40B4-BE49-F238E27FC236}">
                  <a16:creationId xmlns:a16="http://schemas.microsoft.com/office/drawing/2014/main" id="{887D5355-EE3C-6341-9291-C6A99AAFFF57}"/>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DF2761EF-7619-5F42-AB7A-7F29B2304A33}"/>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4096315A-70A0-394F-82CF-D502E9BD5F80}"/>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A3B8C497-8637-C045-83DA-B6E167DF2867}"/>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C17A2300-F1E6-E548-A307-103BA340FB52}"/>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71184066-3C85-FE46-879B-51C49EE9B06E}"/>
              </a:ext>
            </a:extLst>
          </p:cNvPr>
          <p:cNvGrpSpPr/>
          <p:nvPr/>
        </p:nvGrpSpPr>
        <p:grpSpPr>
          <a:xfrm>
            <a:off x="7749056" y="707937"/>
            <a:ext cx="642893" cy="893876"/>
            <a:chOff x="4578102" y="1592294"/>
            <a:chExt cx="642893" cy="893876"/>
          </a:xfrm>
        </p:grpSpPr>
        <p:sp>
          <p:nvSpPr>
            <p:cNvPr id="161" name="Rectangle 160">
              <a:extLst>
                <a:ext uri="{FF2B5EF4-FFF2-40B4-BE49-F238E27FC236}">
                  <a16:creationId xmlns:a16="http://schemas.microsoft.com/office/drawing/2014/main" id="{E65EF358-0B53-5E41-B675-6BB5B25EEB1A}"/>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62" name="Oval 161">
              <a:extLst>
                <a:ext uri="{FF2B5EF4-FFF2-40B4-BE49-F238E27FC236}">
                  <a16:creationId xmlns:a16="http://schemas.microsoft.com/office/drawing/2014/main" id="{6C49E819-3435-F545-B70E-F6C02DC57973}"/>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37822968-739E-FE4A-A5F8-E08105F7FE8F}"/>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cxnSp>
        <p:nvCxnSpPr>
          <p:cNvPr id="158" name="Curved Connector 157">
            <a:extLst>
              <a:ext uri="{FF2B5EF4-FFF2-40B4-BE49-F238E27FC236}">
                <a16:creationId xmlns:a16="http://schemas.microsoft.com/office/drawing/2014/main" id="{4C00C597-EEB2-DB45-BC0B-72C162CB68EF}"/>
              </a:ext>
            </a:extLst>
          </p:cNvPr>
          <p:cNvCxnSpPr>
            <a:cxnSpLocks/>
            <a:stCxn id="125" idx="4"/>
            <a:endCxn id="73" idx="0"/>
          </p:cNvCxnSpPr>
          <p:nvPr/>
        </p:nvCxnSpPr>
        <p:spPr>
          <a:xfrm rot="5400000">
            <a:off x="3896599" y="90421"/>
            <a:ext cx="485312" cy="1147847"/>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Curved Connector 163">
            <a:extLst>
              <a:ext uri="{FF2B5EF4-FFF2-40B4-BE49-F238E27FC236}">
                <a16:creationId xmlns:a16="http://schemas.microsoft.com/office/drawing/2014/main" id="{F5708282-353C-7741-9F82-E38DD28DF4AA}"/>
              </a:ext>
            </a:extLst>
          </p:cNvPr>
          <p:cNvCxnSpPr>
            <a:cxnSpLocks/>
            <a:stCxn id="76" idx="6"/>
            <a:endCxn id="119" idx="1"/>
          </p:cNvCxnSpPr>
          <p:nvPr/>
        </p:nvCxnSpPr>
        <p:spPr>
          <a:xfrm flipV="1">
            <a:off x="3695086" y="1062159"/>
            <a:ext cx="1665966" cy="595749"/>
          </a:xfrm>
          <a:prstGeom prst="curvedConnector4">
            <a:avLst>
              <a:gd name="adj1" fmla="val 48743"/>
              <a:gd name="adj2" fmla="val 14540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Curved Connector 164">
            <a:extLst>
              <a:ext uri="{FF2B5EF4-FFF2-40B4-BE49-F238E27FC236}">
                <a16:creationId xmlns:a16="http://schemas.microsoft.com/office/drawing/2014/main" id="{0B45F2C9-2772-7447-9EF1-653BB75BB41D}"/>
              </a:ext>
            </a:extLst>
          </p:cNvPr>
          <p:cNvCxnSpPr>
            <a:cxnSpLocks/>
            <a:stCxn id="120" idx="4"/>
            <a:endCxn id="115" idx="0"/>
          </p:cNvCxnSpPr>
          <p:nvPr/>
        </p:nvCxnSpPr>
        <p:spPr>
          <a:xfrm rot="5400000">
            <a:off x="4742752" y="1172138"/>
            <a:ext cx="90656" cy="134813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Curved Connector 170">
            <a:extLst>
              <a:ext uri="{FF2B5EF4-FFF2-40B4-BE49-F238E27FC236}">
                <a16:creationId xmlns:a16="http://schemas.microsoft.com/office/drawing/2014/main" id="{D562BF54-906D-F640-8A16-64ECEC4BC06B}"/>
              </a:ext>
            </a:extLst>
          </p:cNvPr>
          <p:cNvCxnSpPr>
            <a:cxnSpLocks/>
            <a:stCxn id="68" idx="0"/>
            <a:endCxn id="116" idx="4"/>
          </p:cNvCxnSpPr>
          <p:nvPr/>
        </p:nvCxnSpPr>
        <p:spPr>
          <a:xfrm rot="16200000" flipH="1">
            <a:off x="3221823" y="1779934"/>
            <a:ext cx="692507" cy="1091871"/>
          </a:xfrm>
          <a:prstGeom prst="curvedConnector5">
            <a:avLst>
              <a:gd name="adj1" fmla="val -33010"/>
              <a:gd name="adj2" fmla="val 50000"/>
              <a:gd name="adj3" fmla="val 13301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Curved Connector 173">
            <a:extLst>
              <a:ext uri="{FF2B5EF4-FFF2-40B4-BE49-F238E27FC236}">
                <a16:creationId xmlns:a16="http://schemas.microsoft.com/office/drawing/2014/main" id="{B3C142D0-CBF6-AD4D-92E3-D413577901E7}"/>
              </a:ext>
            </a:extLst>
          </p:cNvPr>
          <p:cNvCxnSpPr>
            <a:cxnSpLocks/>
            <a:stCxn id="26" idx="0"/>
            <a:endCxn id="69" idx="4"/>
          </p:cNvCxnSpPr>
          <p:nvPr/>
        </p:nvCxnSpPr>
        <p:spPr>
          <a:xfrm rot="16200000" flipH="1">
            <a:off x="2050972" y="1834972"/>
            <a:ext cx="301656" cy="1640683"/>
          </a:xfrm>
          <a:prstGeom prst="curvedConnector5">
            <a:avLst>
              <a:gd name="adj1" fmla="val -75782"/>
              <a:gd name="adj2" fmla="val 68863"/>
              <a:gd name="adj3" fmla="val 17578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Curved Connector 174">
            <a:extLst>
              <a:ext uri="{FF2B5EF4-FFF2-40B4-BE49-F238E27FC236}">
                <a16:creationId xmlns:a16="http://schemas.microsoft.com/office/drawing/2014/main" id="{1AFC25A2-2F4C-1548-ABDA-802C134B05FB}"/>
              </a:ext>
            </a:extLst>
          </p:cNvPr>
          <p:cNvCxnSpPr>
            <a:cxnSpLocks/>
            <a:stCxn id="27" idx="4"/>
            <a:endCxn id="146" idx="0"/>
          </p:cNvCxnSpPr>
          <p:nvPr/>
        </p:nvCxnSpPr>
        <p:spPr>
          <a:xfrm rot="16200000" flipH="1">
            <a:off x="1597209" y="3239429"/>
            <a:ext cx="200198" cy="62858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Curved Connector 175">
            <a:extLst>
              <a:ext uri="{FF2B5EF4-FFF2-40B4-BE49-F238E27FC236}">
                <a16:creationId xmlns:a16="http://schemas.microsoft.com/office/drawing/2014/main" id="{F6CA6F26-6A1F-6746-A2EB-2EB13C1E5355}"/>
              </a:ext>
            </a:extLst>
          </p:cNvPr>
          <p:cNvCxnSpPr>
            <a:cxnSpLocks/>
            <a:stCxn id="147" idx="4"/>
            <a:endCxn id="166" idx="0"/>
          </p:cNvCxnSpPr>
          <p:nvPr/>
        </p:nvCxnSpPr>
        <p:spPr>
          <a:xfrm rot="5400000" flipH="1" flipV="1">
            <a:off x="2205295" y="3882812"/>
            <a:ext cx="315060" cy="702452"/>
          </a:xfrm>
          <a:prstGeom prst="curvedConnector5">
            <a:avLst>
              <a:gd name="adj1" fmla="val -72558"/>
              <a:gd name="adj2" fmla="val 50000"/>
              <a:gd name="adj3" fmla="val 17255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Curved Connector 176">
            <a:extLst>
              <a:ext uri="{FF2B5EF4-FFF2-40B4-BE49-F238E27FC236}">
                <a16:creationId xmlns:a16="http://schemas.microsoft.com/office/drawing/2014/main" id="{77D6A02F-768B-0E4E-A7A4-32C7D1567FE7}"/>
              </a:ext>
            </a:extLst>
          </p:cNvPr>
          <p:cNvCxnSpPr>
            <a:cxnSpLocks/>
            <a:stCxn id="163" idx="5"/>
            <a:endCxn id="167" idx="4"/>
          </p:cNvCxnSpPr>
          <p:nvPr/>
        </p:nvCxnSpPr>
        <p:spPr>
          <a:xfrm rot="5400000">
            <a:off x="3670444" y="605105"/>
            <a:ext cx="3423501" cy="5333168"/>
          </a:xfrm>
          <a:prstGeom prst="curvedConnector3">
            <a:avLst>
              <a:gd name="adj1" fmla="val 10667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Curved Connector 177">
            <a:extLst>
              <a:ext uri="{FF2B5EF4-FFF2-40B4-BE49-F238E27FC236}">
                <a16:creationId xmlns:a16="http://schemas.microsoft.com/office/drawing/2014/main" id="{0DB75254-DF2A-3A43-80C9-0B7A59EF8F02}"/>
              </a:ext>
            </a:extLst>
          </p:cNvPr>
          <p:cNvCxnSpPr>
            <a:cxnSpLocks/>
            <a:stCxn id="127" idx="6"/>
            <a:endCxn id="162" idx="0"/>
          </p:cNvCxnSpPr>
          <p:nvPr/>
        </p:nvCxnSpPr>
        <p:spPr>
          <a:xfrm flipV="1">
            <a:off x="6395387" y="707937"/>
            <a:ext cx="1565510" cy="113498"/>
          </a:xfrm>
          <a:prstGeom prst="curvedConnector4">
            <a:avLst>
              <a:gd name="adj1" fmla="val 45434"/>
              <a:gd name="adj2" fmla="val 32737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Curved Connector 178">
            <a:extLst>
              <a:ext uri="{FF2B5EF4-FFF2-40B4-BE49-F238E27FC236}">
                <a16:creationId xmlns:a16="http://schemas.microsoft.com/office/drawing/2014/main" id="{AFA0FCA0-5BAB-DA4F-9C62-4B45D65B5E76}"/>
              </a:ext>
            </a:extLst>
          </p:cNvPr>
          <p:cNvCxnSpPr>
            <a:cxnSpLocks/>
            <a:stCxn id="58" idx="4"/>
            <a:endCxn id="111" idx="0"/>
          </p:cNvCxnSpPr>
          <p:nvPr/>
        </p:nvCxnSpPr>
        <p:spPr>
          <a:xfrm rot="5400000" flipH="1" flipV="1">
            <a:off x="6607312" y="1804395"/>
            <a:ext cx="510111" cy="1146489"/>
          </a:xfrm>
          <a:prstGeom prst="curvedConnector5">
            <a:avLst>
              <a:gd name="adj1" fmla="val -44814"/>
              <a:gd name="adj2" fmla="val 50000"/>
              <a:gd name="adj3" fmla="val 14481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Curved Connector 179">
            <a:extLst>
              <a:ext uri="{FF2B5EF4-FFF2-40B4-BE49-F238E27FC236}">
                <a16:creationId xmlns:a16="http://schemas.microsoft.com/office/drawing/2014/main" id="{7E5D82D2-3191-D941-9D8D-3BE179E3DBCC}"/>
              </a:ext>
            </a:extLst>
          </p:cNvPr>
          <p:cNvCxnSpPr>
            <a:cxnSpLocks/>
            <a:stCxn id="112" idx="4"/>
          </p:cNvCxnSpPr>
          <p:nvPr/>
        </p:nvCxnSpPr>
        <p:spPr>
          <a:xfrm rot="16200000" flipH="1">
            <a:off x="7366959" y="3017762"/>
            <a:ext cx="281835" cy="144527"/>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Curved Connector 180">
            <a:extLst>
              <a:ext uri="{FF2B5EF4-FFF2-40B4-BE49-F238E27FC236}">
                <a16:creationId xmlns:a16="http://schemas.microsoft.com/office/drawing/2014/main" id="{60A535B3-D43E-A34F-9BD4-3D57D86242A5}"/>
              </a:ext>
            </a:extLst>
          </p:cNvPr>
          <p:cNvCxnSpPr>
            <a:cxnSpLocks/>
            <a:stCxn id="139" idx="0"/>
            <a:endCxn id="100" idx="4"/>
          </p:cNvCxnSpPr>
          <p:nvPr/>
        </p:nvCxnSpPr>
        <p:spPr>
          <a:xfrm rot="16200000" flipV="1">
            <a:off x="8157388" y="3637337"/>
            <a:ext cx="380147" cy="1528560"/>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2" name="Curved Connector 181">
            <a:extLst>
              <a:ext uri="{FF2B5EF4-FFF2-40B4-BE49-F238E27FC236}">
                <a16:creationId xmlns:a16="http://schemas.microsoft.com/office/drawing/2014/main" id="{07B9E045-593B-D04A-8FF9-A34392BE203C}"/>
              </a:ext>
            </a:extLst>
          </p:cNvPr>
          <p:cNvCxnSpPr>
            <a:cxnSpLocks/>
            <a:stCxn id="168" idx="0"/>
            <a:endCxn id="140" idx="4"/>
          </p:cNvCxnSpPr>
          <p:nvPr/>
        </p:nvCxnSpPr>
        <p:spPr>
          <a:xfrm rot="16200000" flipH="1">
            <a:off x="5469173" y="1686872"/>
            <a:ext cx="1252931" cy="6032203"/>
          </a:xfrm>
          <a:prstGeom prst="curvedConnector5">
            <a:avLst>
              <a:gd name="adj1" fmla="val -18245"/>
              <a:gd name="adj2" fmla="val 50000"/>
              <a:gd name="adj3" fmla="val 118245"/>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Curved Connector 182">
            <a:extLst>
              <a:ext uri="{FF2B5EF4-FFF2-40B4-BE49-F238E27FC236}">
                <a16:creationId xmlns:a16="http://schemas.microsoft.com/office/drawing/2014/main" id="{090C4C86-D667-6D44-8D4D-B8F8ADE5596F}"/>
              </a:ext>
            </a:extLst>
          </p:cNvPr>
          <p:cNvCxnSpPr>
            <a:cxnSpLocks/>
            <a:stCxn id="172" idx="4"/>
            <a:endCxn id="28" idx="0"/>
          </p:cNvCxnSpPr>
          <p:nvPr/>
        </p:nvCxnSpPr>
        <p:spPr>
          <a:xfrm rot="5400000" flipH="1">
            <a:off x="1212156" y="3117753"/>
            <a:ext cx="2473286" cy="1298809"/>
          </a:xfrm>
          <a:prstGeom prst="curvedConnector5">
            <a:avLst>
              <a:gd name="adj1" fmla="val -9243"/>
              <a:gd name="adj2" fmla="val 50000"/>
              <a:gd name="adj3" fmla="val 10924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4" name="Curved Connector 183">
            <a:extLst>
              <a:ext uri="{FF2B5EF4-FFF2-40B4-BE49-F238E27FC236}">
                <a16:creationId xmlns:a16="http://schemas.microsoft.com/office/drawing/2014/main" id="{82355897-63C7-C74D-8748-64D278024ADD}"/>
              </a:ext>
            </a:extLst>
          </p:cNvPr>
          <p:cNvCxnSpPr>
            <a:cxnSpLocks/>
            <a:stCxn id="29" idx="4"/>
            <a:endCxn id="163" idx="3"/>
          </p:cNvCxnSpPr>
          <p:nvPr/>
        </p:nvCxnSpPr>
        <p:spPr>
          <a:xfrm rot="5400000" flipH="1" flipV="1">
            <a:off x="3968830" y="-609497"/>
            <a:ext cx="1708324" cy="6047196"/>
          </a:xfrm>
          <a:prstGeom prst="curvedConnector3">
            <a:avLst>
              <a:gd name="adj1" fmla="val -1338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5" name="Curved Connector 184">
            <a:extLst>
              <a:ext uri="{FF2B5EF4-FFF2-40B4-BE49-F238E27FC236}">
                <a16:creationId xmlns:a16="http://schemas.microsoft.com/office/drawing/2014/main" id="{502CDC9B-7FCF-C547-812A-0D042CBEA0F3}"/>
              </a:ext>
            </a:extLst>
          </p:cNvPr>
          <p:cNvCxnSpPr>
            <a:cxnSpLocks/>
            <a:stCxn id="68" idx="2"/>
            <a:endCxn id="30" idx="0"/>
          </p:cNvCxnSpPr>
          <p:nvPr/>
        </p:nvCxnSpPr>
        <p:spPr>
          <a:xfrm rot="10800000" flipV="1">
            <a:off x="2159266" y="2122584"/>
            <a:ext cx="719909" cy="407930"/>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Curved Connector 185">
            <a:extLst>
              <a:ext uri="{FF2B5EF4-FFF2-40B4-BE49-F238E27FC236}">
                <a16:creationId xmlns:a16="http://schemas.microsoft.com/office/drawing/2014/main" id="{6B47AC4B-90F0-5041-9BCE-ECF32BAA46A0}"/>
              </a:ext>
            </a:extLst>
          </p:cNvPr>
          <p:cNvCxnSpPr>
            <a:cxnSpLocks/>
            <a:stCxn id="69" idx="5"/>
            <a:endCxn id="31" idx="4"/>
          </p:cNvCxnSpPr>
          <p:nvPr/>
        </p:nvCxnSpPr>
        <p:spPr>
          <a:xfrm rot="5400000">
            <a:off x="2389253" y="2534280"/>
            <a:ext cx="503996" cy="963971"/>
          </a:xfrm>
          <a:prstGeom prst="curvedConnector3">
            <a:avLst>
              <a:gd name="adj1" fmla="val 14535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Curved Connector 186">
            <a:extLst>
              <a:ext uri="{FF2B5EF4-FFF2-40B4-BE49-F238E27FC236}">
                <a16:creationId xmlns:a16="http://schemas.microsoft.com/office/drawing/2014/main" id="{79B80B7B-0F47-B249-B016-6312F96F93BC}"/>
              </a:ext>
            </a:extLst>
          </p:cNvPr>
          <p:cNvCxnSpPr>
            <a:cxnSpLocks/>
            <a:stCxn id="103" idx="0"/>
            <a:endCxn id="111" idx="1"/>
          </p:cNvCxnSpPr>
          <p:nvPr/>
        </p:nvCxnSpPr>
        <p:spPr>
          <a:xfrm rot="16200000" flipV="1">
            <a:off x="7105049" y="2393928"/>
            <a:ext cx="1123978" cy="665038"/>
          </a:xfrm>
          <a:prstGeom prst="curvedConnector3">
            <a:avLst>
              <a:gd name="adj1" fmla="val 12406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8" name="Curved Connector 187">
            <a:extLst>
              <a:ext uri="{FF2B5EF4-FFF2-40B4-BE49-F238E27FC236}">
                <a16:creationId xmlns:a16="http://schemas.microsoft.com/office/drawing/2014/main" id="{F5B44A91-A80A-4A40-864D-3E7173046DE1}"/>
              </a:ext>
            </a:extLst>
          </p:cNvPr>
          <p:cNvCxnSpPr>
            <a:cxnSpLocks/>
            <a:stCxn id="112" idx="6"/>
            <a:endCxn id="104" idx="4"/>
          </p:cNvCxnSpPr>
          <p:nvPr/>
        </p:nvCxnSpPr>
        <p:spPr>
          <a:xfrm>
            <a:off x="7578581" y="2806141"/>
            <a:ext cx="420976" cy="1220044"/>
          </a:xfrm>
          <a:prstGeom prst="curvedConnector4">
            <a:avLst>
              <a:gd name="adj1" fmla="val 380554"/>
              <a:gd name="adj2" fmla="val 118737"/>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Curved Connector 188">
            <a:extLst>
              <a:ext uri="{FF2B5EF4-FFF2-40B4-BE49-F238E27FC236}">
                <a16:creationId xmlns:a16="http://schemas.microsoft.com/office/drawing/2014/main" id="{00420682-8D02-F046-A744-10AAF0C06C01}"/>
              </a:ext>
            </a:extLst>
          </p:cNvPr>
          <p:cNvCxnSpPr>
            <a:cxnSpLocks/>
            <a:stCxn id="120" idx="4"/>
            <a:endCxn id="57" idx="1"/>
          </p:cNvCxnSpPr>
          <p:nvPr/>
        </p:nvCxnSpPr>
        <p:spPr>
          <a:xfrm rot="16200000" flipH="1">
            <a:off x="5778537" y="1484485"/>
            <a:ext cx="93102" cy="725884"/>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31495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2031325"/>
          </a:xfrm>
          <a:prstGeom prst="rect">
            <a:avLst/>
          </a:prstGeom>
          <a:noFill/>
        </p:spPr>
        <p:txBody>
          <a:bodyPr wrap="square" rtlCol="0">
            <a:spAutoFit/>
          </a:bodyPr>
          <a:lstStyle/>
          <a:p>
            <a:r>
              <a:rPr lang="en-GB" dirty="0"/>
              <a:t>Video of an expert electrician wiring up the timed sequence circuit for scenario 1.</a:t>
            </a:r>
          </a:p>
          <a:p>
            <a:pPr marL="342900" indent="-342900">
              <a:buFont typeface="+mj-lt"/>
              <a:buAutoNum type="arabicPeriod"/>
            </a:pPr>
            <a:r>
              <a:rPr lang="en-GB" dirty="0"/>
              <a:t>Start with the basic sequence circuit.</a:t>
            </a:r>
          </a:p>
          <a:p>
            <a:pPr marL="342900" indent="-342900">
              <a:buFont typeface="+mj-lt"/>
              <a:buAutoNum type="arabicPeriod"/>
            </a:pPr>
            <a:r>
              <a:rPr lang="en-GB" dirty="0"/>
              <a:t>Wire in the timer and the interlocking NOTC contact to M2</a:t>
            </a:r>
          </a:p>
          <a:p>
            <a:pPr marL="342900" indent="-342900">
              <a:buFont typeface="+mj-lt"/>
              <a:buAutoNum type="arabicPeriod"/>
            </a:pPr>
            <a:r>
              <a:rPr lang="en-GB" dirty="0"/>
              <a:t>Wire in the NO interlocked contact to M2 and explain how this will make sure that M2 shots off when M1 is stopped but that M2 can be stopped independently.</a:t>
            </a:r>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25540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16200000" flipH="1">
            <a:off x="4529554"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4946869" y="1335025"/>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16200000" flipH="1">
            <a:off x="4837777"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16200000" flipH="1">
            <a:off x="5161498" y="2851809"/>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72621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timed reversing starter according to your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C245716E-A88E-334B-B727-E0200CD0F3C6}"/>
              </a:ext>
            </a:extLst>
          </p:cNvPr>
          <p:cNvGrpSpPr/>
          <p:nvPr/>
        </p:nvGrpSpPr>
        <p:grpSpPr>
          <a:xfrm>
            <a:off x="1703881" y="2061939"/>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204882" y="2100797"/>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86" name="Group 85">
            <a:extLst>
              <a:ext uri="{FF2B5EF4-FFF2-40B4-BE49-F238E27FC236}">
                <a16:creationId xmlns:a16="http://schemas.microsoft.com/office/drawing/2014/main" id="{2D7BB1F6-8E17-9049-92F6-79BFE6697DF0}"/>
              </a:ext>
            </a:extLst>
          </p:cNvPr>
          <p:cNvGrpSpPr/>
          <p:nvPr/>
        </p:nvGrpSpPr>
        <p:grpSpPr>
          <a:xfrm>
            <a:off x="2407350" y="4002538"/>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2503590" y="2075767"/>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3303298" y="2090993"/>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197956" y="3065813"/>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 name="Group 3">
            <a:extLst>
              <a:ext uri="{FF2B5EF4-FFF2-40B4-BE49-F238E27FC236}">
                <a16:creationId xmlns:a16="http://schemas.microsoft.com/office/drawing/2014/main" id="{54DC8FA7-4893-974A-923E-45A91F921314}"/>
              </a:ext>
            </a:extLst>
          </p:cNvPr>
          <p:cNvGrpSpPr/>
          <p:nvPr/>
        </p:nvGrpSpPr>
        <p:grpSpPr>
          <a:xfrm>
            <a:off x="6914780" y="3980647"/>
            <a:ext cx="1365556" cy="956709"/>
            <a:chOff x="5398716" y="3859524"/>
            <a:chExt cx="1365556" cy="956709"/>
          </a:xfrm>
        </p:grpSpPr>
        <p:grpSp>
          <p:nvGrpSpPr>
            <p:cNvPr id="157" name="Group 156">
              <a:extLst>
                <a:ext uri="{FF2B5EF4-FFF2-40B4-BE49-F238E27FC236}">
                  <a16:creationId xmlns:a16="http://schemas.microsoft.com/office/drawing/2014/main" id="{686DF9A4-2937-7A43-8302-D7B6D869B5F6}"/>
                </a:ext>
              </a:extLst>
            </p:cNvPr>
            <p:cNvGrpSpPr/>
            <p:nvPr/>
          </p:nvGrpSpPr>
          <p:grpSpPr>
            <a:xfrm>
              <a:off x="5398716" y="3859524"/>
              <a:ext cx="1365556" cy="936349"/>
              <a:chOff x="3340608" y="2405744"/>
              <a:chExt cx="1365556" cy="936349"/>
            </a:xfrm>
          </p:grpSpPr>
          <p:sp>
            <p:nvSpPr>
              <p:cNvPr id="159" name="Rectangle 158">
                <a:extLst>
                  <a:ext uri="{FF2B5EF4-FFF2-40B4-BE49-F238E27FC236}">
                    <a16:creationId xmlns:a16="http://schemas.microsoft.com/office/drawing/2014/main" id="{7EFD7487-4D66-5244-BE6E-EC5702BDF4FD}"/>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 </a:t>
                </a:r>
                <a:r>
                  <a:rPr lang="en-GB" dirty="0" err="1"/>
                  <a:t>DelayA</a:t>
                </a:r>
                <a:endParaRPr lang="en-GB" dirty="0"/>
              </a:p>
            </p:txBody>
          </p:sp>
          <p:sp>
            <p:nvSpPr>
              <p:cNvPr id="166" name="Oval 165">
                <a:extLst>
                  <a:ext uri="{FF2B5EF4-FFF2-40B4-BE49-F238E27FC236}">
                    <a16:creationId xmlns:a16="http://schemas.microsoft.com/office/drawing/2014/main" id="{D1F767CD-98E0-3D4A-8888-3FD74594F8D2}"/>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A3E1B354-E79C-7C41-8E8A-52B4FF0FE7D1}"/>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68" name="Oval 167">
                <a:extLst>
                  <a:ext uri="{FF2B5EF4-FFF2-40B4-BE49-F238E27FC236}">
                    <a16:creationId xmlns:a16="http://schemas.microsoft.com/office/drawing/2014/main" id="{90AAD820-EB18-8643-87A6-A4C5C000A45C}"/>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0" name="Oval 169">
                <a:extLst>
                  <a:ext uri="{FF2B5EF4-FFF2-40B4-BE49-F238E27FC236}">
                    <a16:creationId xmlns:a16="http://schemas.microsoft.com/office/drawing/2014/main" id="{B8564D34-5A2D-994C-985E-7490375F2A22}"/>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72" name="Oval 171">
              <a:extLst>
                <a:ext uri="{FF2B5EF4-FFF2-40B4-BE49-F238E27FC236}">
                  <a16:creationId xmlns:a16="http://schemas.microsoft.com/office/drawing/2014/main" id="{F785A003-6D5E-B84D-B106-4C0F3EF78B40}"/>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3" name="Oval 172">
              <a:extLst>
                <a:ext uri="{FF2B5EF4-FFF2-40B4-BE49-F238E27FC236}">
                  <a16:creationId xmlns:a16="http://schemas.microsoft.com/office/drawing/2014/main" id="{45F4A09D-4307-8C4D-A248-9FACDC3C0255}"/>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28" name="Group 127">
            <a:extLst>
              <a:ext uri="{FF2B5EF4-FFF2-40B4-BE49-F238E27FC236}">
                <a16:creationId xmlns:a16="http://schemas.microsoft.com/office/drawing/2014/main" id="{1EA7AABF-FFD1-6548-8A34-47CD9F423490}"/>
              </a:ext>
            </a:extLst>
          </p:cNvPr>
          <p:cNvGrpSpPr/>
          <p:nvPr/>
        </p:nvGrpSpPr>
        <p:grpSpPr>
          <a:xfrm>
            <a:off x="2407739" y="3064023"/>
            <a:ext cx="2055200" cy="900842"/>
            <a:chOff x="1902331" y="2858863"/>
            <a:chExt cx="2055200" cy="900842"/>
          </a:xfrm>
        </p:grpSpPr>
        <p:grpSp>
          <p:nvGrpSpPr>
            <p:cNvPr id="132" name="Group 131">
              <a:extLst>
                <a:ext uri="{FF2B5EF4-FFF2-40B4-BE49-F238E27FC236}">
                  <a16:creationId xmlns:a16="http://schemas.microsoft.com/office/drawing/2014/main" id="{2C3438C8-89DA-DB4C-8973-421D1796885C}"/>
                </a:ext>
              </a:extLst>
            </p:cNvPr>
            <p:cNvGrpSpPr/>
            <p:nvPr/>
          </p:nvGrpSpPr>
          <p:grpSpPr>
            <a:xfrm>
              <a:off x="1902331" y="2858863"/>
              <a:ext cx="1365556" cy="900842"/>
              <a:chOff x="4578102" y="1592294"/>
              <a:chExt cx="1365556" cy="900842"/>
            </a:xfrm>
          </p:grpSpPr>
          <p:sp>
            <p:nvSpPr>
              <p:cNvPr id="141" name="Rectangle 140">
                <a:extLst>
                  <a:ext uri="{FF2B5EF4-FFF2-40B4-BE49-F238E27FC236}">
                    <a16:creationId xmlns:a16="http://schemas.microsoft.com/office/drawing/2014/main" id="{29F139A3-1339-444A-B8D1-A8F1D12DFD1E}"/>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Relay2</a:t>
                </a:r>
              </a:p>
            </p:txBody>
          </p:sp>
          <p:sp>
            <p:nvSpPr>
              <p:cNvPr id="142" name="Oval 141">
                <a:extLst>
                  <a:ext uri="{FF2B5EF4-FFF2-40B4-BE49-F238E27FC236}">
                    <a16:creationId xmlns:a16="http://schemas.microsoft.com/office/drawing/2014/main" id="{DD7D14D2-4B21-734F-B55F-F0E9FAB9536B}"/>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0D275C91-8D0A-4948-A96B-0ECA21324C5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D42D432A-EF14-FD4B-9AC2-5B481209CCF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D40A26E7-2A94-744A-9C94-D359F63BE67E}"/>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83B08AE7-CA46-8E46-8EC8-A375E21D182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F9AA09BB-A399-AD47-AAB9-295E50691EEC}"/>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33" name="Rectangle 132">
              <a:extLst>
                <a:ext uri="{FF2B5EF4-FFF2-40B4-BE49-F238E27FC236}">
                  <a16:creationId xmlns:a16="http://schemas.microsoft.com/office/drawing/2014/main" id="{887D5355-EE3C-6341-9291-C6A99AAFFF57}"/>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DF2761EF-7619-5F42-AB7A-7F29B2304A33}"/>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4096315A-70A0-394F-82CF-D502E9BD5F80}"/>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A3B8C497-8637-C045-83DA-B6E167DF2867}"/>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C17A2300-F1E6-E548-A307-103BA340FB52}"/>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71184066-3C85-FE46-879B-51C49EE9B06E}"/>
              </a:ext>
            </a:extLst>
          </p:cNvPr>
          <p:cNvGrpSpPr/>
          <p:nvPr/>
        </p:nvGrpSpPr>
        <p:grpSpPr>
          <a:xfrm>
            <a:off x="933161" y="2128523"/>
            <a:ext cx="642893" cy="893876"/>
            <a:chOff x="4578102" y="1592294"/>
            <a:chExt cx="642893" cy="893876"/>
          </a:xfrm>
        </p:grpSpPr>
        <p:sp>
          <p:nvSpPr>
            <p:cNvPr id="161" name="Rectangle 160">
              <a:extLst>
                <a:ext uri="{FF2B5EF4-FFF2-40B4-BE49-F238E27FC236}">
                  <a16:creationId xmlns:a16="http://schemas.microsoft.com/office/drawing/2014/main" id="{E65EF358-0B53-5E41-B675-6BB5B25EEB1A}"/>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62" name="Oval 161">
              <a:extLst>
                <a:ext uri="{FF2B5EF4-FFF2-40B4-BE49-F238E27FC236}">
                  <a16:creationId xmlns:a16="http://schemas.microsoft.com/office/drawing/2014/main" id="{6C49E819-3435-F545-B70E-F6C02DC57973}"/>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37822968-739E-FE4A-A5F8-E08105F7FE8F}"/>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77" name="Group 176">
            <a:extLst>
              <a:ext uri="{FF2B5EF4-FFF2-40B4-BE49-F238E27FC236}">
                <a16:creationId xmlns:a16="http://schemas.microsoft.com/office/drawing/2014/main" id="{E15FC41C-5925-6448-ABE4-445348BD73E7}"/>
              </a:ext>
            </a:extLst>
          </p:cNvPr>
          <p:cNvGrpSpPr/>
          <p:nvPr/>
        </p:nvGrpSpPr>
        <p:grpSpPr>
          <a:xfrm>
            <a:off x="4632266" y="3063886"/>
            <a:ext cx="2055200" cy="900842"/>
            <a:chOff x="1902331" y="2858863"/>
            <a:chExt cx="2055200" cy="900842"/>
          </a:xfrm>
        </p:grpSpPr>
        <p:grpSp>
          <p:nvGrpSpPr>
            <p:cNvPr id="178" name="Group 177">
              <a:extLst>
                <a:ext uri="{FF2B5EF4-FFF2-40B4-BE49-F238E27FC236}">
                  <a16:creationId xmlns:a16="http://schemas.microsoft.com/office/drawing/2014/main" id="{0A942246-FCDB-A142-B6C5-9697CC96F25F}"/>
                </a:ext>
              </a:extLst>
            </p:cNvPr>
            <p:cNvGrpSpPr/>
            <p:nvPr/>
          </p:nvGrpSpPr>
          <p:grpSpPr>
            <a:xfrm>
              <a:off x="1902331" y="2858863"/>
              <a:ext cx="1365556" cy="900842"/>
              <a:chOff x="4578102" y="1592294"/>
              <a:chExt cx="1365556" cy="900842"/>
            </a:xfrm>
          </p:grpSpPr>
          <p:sp>
            <p:nvSpPr>
              <p:cNvPr id="184" name="Rectangle 183">
                <a:extLst>
                  <a:ext uri="{FF2B5EF4-FFF2-40B4-BE49-F238E27FC236}">
                    <a16:creationId xmlns:a16="http://schemas.microsoft.com/office/drawing/2014/main" id="{8AB60467-6052-F645-9BC6-0C64D3D8ADEA}"/>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Relay3</a:t>
                </a:r>
              </a:p>
            </p:txBody>
          </p:sp>
          <p:sp>
            <p:nvSpPr>
              <p:cNvPr id="185" name="Oval 184">
                <a:extLst>
                  <a:ext uri="{FF2B5EF4-FFF2-40B4-BE49-F238E27FC236}">
                    <a16:creationId xmlns:a16="http://schemas.microsoft.com/office/drawing/2014/main" id="{811A6C09-C438-C14D-8EEC-14FA537D88D1}"/>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86" name="Oval 185">
                <a:extLst>
                  <a:ext uri="{FF2B5EF4-FFF2-40B4-BE49-F238E27FC236}">
                    <a16:creationId xmlns:a16="http://schemas.microsoft.com/office/drawing/2014/main" id="{796F6F47-D3A8-AB40-B385-FC04F6328DED}"/>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87" name="Oval 186">
                <a:extLst>
                  <a:ext uri="{FF2B5EF4-FFF2-40B4-BE49-F238E27FC236}">
                    <a16:creationId xmlns:a16="http://schemas.microsoft.com/office/drawing/2014/main" id="{449EAFA8-414B-1D41-982C-540657AA1AF0}"/>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20F513C2-9F98-5E4A-9535-D1D39CB546F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89" name="Oval 188">
                <a:extLst>
                  <a:ext uri="{FF2B5EF4-FFF2-40B4-BE49-F238E27FC236}">
                    <a16:creationId xmlns:a16="http://schemas.microsoft.com/office/drawing/2014/main" id="{1E1340E2-0370-CC46-8CB1-B7FEAF53B32F}"/>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90" name="Oval 189">
                <a:extLst>
                  <a:ext uri="{FF2B5EF4-FFF2-40B4-BE49-F238E27FC236}">
                    <a16:creationId xmlns:a16="http://schemas.microsoft.com/office/drawing/2014/main" id="{9C818A30-3886-9C4E-A0CB-11BED164F53F}"/>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79" name="Rectangle 178">
              <a:extLst>
                <a:ext uri="{FF2B5EF4-FFF2-40B4-BE49-F238E27FC236}">
                  <a16:creationId xmlns:a16="http://schemas.microsoft.com/office/drawing/2014/main" id="{5FC936BF-36AD-274B-815A-4F379BF15E2A}"/>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Oval 179">
              <a:extLst>
                <a:ext uri="{FF2B5EF4-FFF2-40B4-BE49-F238E27FC236}">
                  <a16:creationId xmlns:a16="http://schemas.microsoft.com/office/drawing/2014/main" id="{B52440AB-E7ED-9D41-91B7-D15C21B9167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1" name="Oval 180">
              <a:extLst>
                <a:ext uri="{FF2B5EF4-FFF2-40B4-BE49-F238E27FC236}">
                  <a16:creationId xmlns:a16="http://schemas.microsoft.com/office/drawing/2014/main" id="{5AD03B71-612D-844D-AEAA-4819C3FDC590}"/>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2" name="Oval 181">
              <a:extLst>
                <a:ext uri="{FF2B5EF4-FFF2-40B4-BE49-F238E27FC236}">
                  <a16:creationId xmlns:a16="http://schemas.microsoft.com/office/drawing/2014/main" id="{8FD92C20-5D00-8448-8E60-569DD1902EB9}"/>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83" name="Oval 182">
              <a:extLst>
                <a:ext uri="{FF2B5EF4-FFF2-40B4-BE49-F238E27FC236}">
                  <a16:creationId xmlns:a16="http://schemas.microsoft.com/office/drawing/2014/main" id="{146040F3-0451-5446-942D-A7F8E5BB0BC8}"/>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91" name="Group 190">
            <a:extLst>
              <a:ext uri="{FF2B5EF4-FFF2-40B4-BE49-F238E27FC236}">
                <a16:creationId xmlns:a16="http://schemas.microsoft.com/office/drawing/2014/main" id="{BFDB29C5-1C27-6844-8A3F-FB1E2A74C810}"/>
              </a:ext>
            </a:extLst>
          </p:cNvPr>
          <p:cNvGrpSpPr/>
          <p:nvPr/>
        </p:nvGrpSpPr>
        <p:grpSpPr>
          <a:xfrm>
            <a:off x="8538745" y="3935284"/>
            <a:ext cx="1365556" cy="956709"/>
            <a:chOff x="5398716" y="3859524"/>
            <a:chExt cx="1365556" cy="956709"/>
          </a:xfrm>
        </p:grpSpPr>
        <p:grpSp>
          <p:nvGrpSpPr>
            <p:cNvPr id="192" name="Group 191">
              <a:extLst>
                <a:ext uri="{FF2B5EF4-FFF2-40B4-BE49-F238E27FC236}">
                  <a16:creationId xmlns:a16="http://schemas.microsoft.com/office/drawing/2014/main" id="{86E26B66-5F7E-824B-B798-76B2639DB9C4}"/>
                </a:ext>
              </a:extLst>
            </p:cNvPr>
            <p:cNvGrpSpPr/>
            <p:nvPr/>
          </p:nvGrpSpPr>
          <p:grpSpPr>
            <a:xfrm>
              <a:off x="5398716" y="3859524"/>
              <a:ext cx="1365556" cy="936349"/>
              <a:chOff x="3340608" y="2405744"/>
              <a:chExt cx="1365556" cy="936349"/>
            </a:xfrm>
          </p:grpSpPr>
          <p:sp>
            <p:nvSpPr>
              <p:cNvPr id="195" name="Rectangle 194">
                <a:extLst>
                  <a:ext uri="{FF2B5EF4-FFF2-40B4-BE49-F238E27FC236}">
                    <a16:creationId xmlns:a16="http://schemas.microsoft.com/office/drawing/2014/main" id="{D95E91FB-91F4-DA47-82A8-6F3A85690A81}"/>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 </a:t>
                </a:r>
                <a:r>
                  <a:rPr lang="en-GB" dirty="0" err="1"/>
                  <a:t>DelayB</a:t>
                </a:r>
                <a:endParaRPr lang="en-GB" dirty="0"/>
              </a:p>
            </p:txBody>
          </p:sp>
          <p:sp>
            <p:nvSpPr>
              <p:cNvPr id="196" name="Oval 195">
                <a:extLst>
                  <a:ext uri="{FF2B5EF4-FFF2-40B4-BE49-F238E27FC236}">
                    <a16:creationId xmlns:a16="http://schemas.microsoft.com/office/drawing/2014/main" id="{448D19A1-8460-E64C-98C8-8DD61C0FE90B}"/>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97" name="Oval 196">
                <a:extLst>
                  <a:ext uri="{FF2B5EF4-FFF2-40B4-BE49-F238E27FC236}">
                    <a16:creationId xmlns:a16="http://schemas.microsoft.com/office/drawing/2014/main" id="{3A34B2B1-A054-624B-A8B9-9B9286C5CA39}"/>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98" name="Oval 197">
                <a:extLst>
                  <a:ext uri="{FF2B5EF4-FFF2-40B4-BE49-F238E27FC236}">
                    <a16:creationId xmlns:a16="http://schemas.microsoft.com/office/drawing/2014/main" id="{729378C3-A388-B84B-A748-5AE1BBFED6AE}"/>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99" name="Oval 198">
                <a:extLst>
                  <a:ext uri="{FF2B5EF4-FFF2-40B4-BE49-F238E27FC236}">
                    <a16:creationId xmlns:a16="http://schemas.microsoft.com/office/drawing/2014/main" id="{7C0C8BDF-609B-944F-867D-0920B2945B49}"/>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93" name="Oval 192">
              <a:extLst>
                <a:ext uri="{FF2B5EF4-FFF2-40B4-BE49-F238E27FC236}">
                  <a16:creationId xmlns:a16="http://schemas.microsoft.com/office/drawing/2014/main" id="{90961AA4-EFE8-0543-BBAD-B17B6FCFDC8E}"/>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94" name="Oval 193">
              <a:extLst>
                <a:ext uri="{FF2B5EF4-FFF2-40B4-BE49-F238E27FC236}">
                  <a16:creationId xmlns:a16="http://schemas.microsoft.com/office/drawing/2014/main" id="{6CABFB0F-928B-7549-9F82-A4DF9F4B28BD}"/>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00" name="Group 199">
            <a:extLst>
              <a:ext uri="{FF2B5EF4-FFF2-40B4-BE49-F238E27FC236}">
                <a16:creationId xmlns:a16="http://schemas.microsoft.com/office/drawing/2014/main" id="{3C77120C-9423-BB48-9A24-4BCF870F2598}"/>
              </a:ext>
            </a:extLst>
          </p:cNvPr>
          <p:cNvGrpSpPr/>
          <p:nvPr/>
        </p:nvGrpSpPr>
        <p:grpSpPr>
          <a:xfrm>
            <a:off x="4641703" y="3998579"/>
            <a:ext cx="2088159" cy="982466"/>
            <a:chOff x="3340608" y="2401831"/>
            <a:chExt cx="2088159" cy="982466"/>
          </a:xfrm>
        </p:grpSpPr>
        <p:sp>
          <p:nvSpPr>
            <p:cNvPr id="201" name="Rectangle 200">
              <a:extLst>
                <a:ext uri="{FF2B5EF4-FFF2-40B4-BE49-F238E27FC236}">
                  <a16:creationId xmlns:a16="http://schemas.microsoft.com/office/drawing/2014/main" id="{50EF40D0-D855-6D42-87AE-B137B7EAD80B}"/>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2" name="Rectangle 201">
              <a:extLst>
                <a:ext uri="{FF2B5EF4-FFF2-40B4-BE49-F238E27FC236}">
                  <a16:creationId xmlns:a16="http://schemas.microsoft.com/office/drawing/2014/main" id="{CBE7F3F6-1A36-F646-8CBF-3B7122E7C9D6}"/>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Contactor3</a:t>
              </a:r>
            </a:p>
          </p:txBody>
        </p:sp>
        <p:sp>
          <p:nvSpPr>
            <p:cNvPr id="203" name="Oval 202">
              <a:extLst>
                <a:ext uri="{FF2B5EF4-FFF2-40B4-BE49-F238E27FC236}">
                  <a16:creationId xmlns:a16="http://schemas.microsoft.com/office/drawing/2014/main" id="{FB7A15A3-3B29-4143-8EE3-CE6143CD4775}"/>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04" name="Oval 203">
              <a:extLst>
                <a:ext uri="{FF2B5EF4-FFF2-40B4-BE49-F238E27FC236}">
                  <a16:creationId xmlns:a16="http://schemas.microsoft.com/office/drawing/2014/main" id="{7FA29459-16BD-734F-9353-896DCA65D446}"/>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05" name="Oval 204">
              <a:extLst>
                <a:ext uri="{FF2B5EF4-FFF2-40B4-BE49-F238E27FC236}">
                  <a16:creationId xmlns:a16="http://schemas.microsoft.com/office/drawing/2014/main" id="{526ADAC3-9FFD-5144-8211-DE2DE753BCF1}"/>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06" name="Oval 205">
              <a:extLst>
                <a:ext uri="{FF2B5EF4-FFF2-40B4-BE49-F238E27FC236}">
                  <a16:creationId xmlns:a16="http://schemas.microsoft.com/office/drawing/2014/main" id="{E710D524-9F83-D84B-BA55-2D2EE27CD83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07" name="Oval 206">
              <a:extLst>
                <a:ext uri="{FF2B5EF4-FFF2-40B4-BE49-F238E27FC236}">
                  <a16:creationId xmlns:a16="http://schemas.microsoft.com/office/drawing/2014/main" id="{4939D2EF-F3CA-CA40-8672-DCD1066DDE77}"/>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08" name="Oval 207">
              <a:extLst>
                <a:ext uri="{FF2B5EF4-FFF2-40B4-BE49-F238E27FC236}">
                  <a16:creationId xmlns:a16="http://schemas.microsoft.com/office/drawing/2014/main" id="{079F2F34-D47F-5F40-B77B-662DAEDBC03C}"/>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09" name="Oval 208">
              <a:extLst>
                <a:ext uri="{FF2B5EF4-FFF2-40B4-BE49-F238E27FC236}">
                  <a16:creationId xmlns:a16="http://schemas.microsoft.com/office/drawing/2014/main" id="{5067001B-8C1F-3C4B-86DF-4233D2FE54F6}"/>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10" name="Oval 209">
              <a:extLst>
                <a:ext uri="{FF2B5EF4-FFF2-40B4-BE49-F238E27FC236}">
                  <a16:creationId xmlns:a16="http://schemas.microsoft.com/office/drawing/2014/main" id="{0196D566-A433-644D-9BB5-5B477E836BAE}"/>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11" name="Oval 210">
              <a:extLst>
                <a:ext uri="{FF2B5EF4-FFF2-40B4-BE49-F238E27FC236}">
                  <a16:creationId xmlns:a16="http://schemas.microsoft.com/office/drawing/2014/main" id="{2AEB94EF-E8DC-3E4A-9873-D876EF80E023}"/>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2" name="Oval 211">
              <a:extLst>
                <a:ext uri="{FF2B5EF4-FFF2-40B4-BE49-F238E27FC236}">
                  <a16:creationId xmlns:a16="http://schemas.microsoft.com/office/drawing/2014/main" id="{D0F1C363-F69C-CA47-A5D4-D8A897C21D31}"/>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3" name="Oval 212">
              <a:extLst>
                <a:ext uri="{FF2B5EF4-FFF2-40B4-BE49-F238E27FC236}">
                  <a16:creationId xmlns:a16="http://schemas.microsoft.com/office/drawing/2014/main" id="{E6C399FE-CB2B-1F47-8F88-C7321B2EE1AC}"/>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8E1ACFF3-F12E-2444-AE8B-EB4639A84AA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969699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51475" y="2139239"/>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timed reversing starter according to your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C245716E-A88E-334B-B727-E0200CD0F3C6}"/>
              </a:ext>
            </a:extLst>
          </p:cNvPr>
          <p:cNvGrpSpPr/>
          <p:nvPr/>
        </p:nvGrpSpPr>
        <p:grpSpPr>
          <a:xfrm>
            <a:off x="1576768" y="1133500"/>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3239506" y="975644"/>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86" name="Group 85">
            <a:extLst>
              <a:ext uri="{FF2B5EF4-FFF2-40B4-BE49-F238E27FC236}">
                <a16:creationId xmlns:a16="http://schemas.microsoft.com/office/drawing/2014/main" id="{2D7BB1F6-8E17-9049-92F6-79BFE6697DF0}"/>
              </a:ext>
            </a:extLst>
          </p:cNvPr>
          <p:cNvGrpSpPr/>
          <p:nvPr/>
        </p:nvGrpSpPr>
        <p:grpSpPr>
          <a:xfrm>
            <a:off x="2455056" y="2694676"/>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2432380" y="1441699"/>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5353105" y="1001136"/>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4854098" y="1926463"/>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 name="Group 3">
            <a:extLst>
              <a:ext uri="{FF2B5EF4-FFF2-40B4-BE49-F238E27FC236}">
                <a16:creationId xmlns:a16="http://schemas.microsoft.com/office/drawing/2014/main" id="{54DC8FA7-4893-974A-923E-45A91F921314}"/>
              </a:ext>
            </a:extLst>
          </p:cNvPr>
          <p:cNvGrpSpPr/>
          <p:nvPr/>
        </p:nvGrpSpPr>
        <p:grpSpPr>
          <a:xfrm>
            <a:off x="64404" y="3288352"/>
            <a:ext cx="1365556" cy="956709"/>
            <a:chOff x="5398716" y="3859524"/>
            <a:chExt cx="1365556" cy="956709"/>
          </a:xfrm>
        </p:grpSpPr>
        <p:grpSp>
          <p:nvGrpSpPr>
            <p:cNvPr id="157" name="Group 156">
              <a:extLst>
                <a:ext uri="{FF2B5EF4-FFF2-40B4-BE49-F238E27FC236}">
                  <a16:creationId xmlns:a16="http://schemas.microsoft.com/office/drawing/2014/main" id="{686DF9A4-2937-7A43-8302-D7B6D869B5F6}"/>
                </a:ext>
              </a:extLst>
            </p:cNvPr>
            <p:cNvGrpSpPr/>
            <p:nvPr/>
          </p:nvGrpSpPr>
          <p:grpSpPr>
            <a:xfrm>
              <a:off x="5398716" y="3859524"/>
              <a:ext cx="1365556" cy="936349"/>
              <a:chOff x="3340608" y="2405744"/>
              <a:chExt cx="1365556" cy="936349"/>
            </a:xfrm>
          </p:grpSpPr>
          <p:sp>
            <p:nvSpPr>
              <p:cNvPr id="159" name="Rectangle 158">
                <a:extLst>
                  <a:ext uri="{FF2B5EF4-FFF2-40B4-BE49-F238E27FC236}">
                    <a16:creationId xmlns:a16="http://schemas.microsoft.com/office/drawing/2014/main" id="{7EFD7487-4D66-5244-BE6E-EC5702BDF4FD}"/>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 </a:t>
                </a:r>
                <a:r>
                  <a:rPr lang="en-GB" dirty="0" err="1"/>
                  <a:t>DelayA</a:t>
                </a:r>
                <a:endParaRPr lang="en-GB" dirty="0"/>
              </a:p>
            </p:txBody>
          </p:sp>
          <p:sp>
            <p:nvSpPr>
              <p:cNvPr id="166" name="Oval 165">
                <a:extLst>
                  <a:ext uri="{FF2B5EF4-FFF2-40B4-BE49-F238E27FC236}">
                    <a16:creationId xmlns:a16="http://schemas.microsoft.com/office/drawing/2014/main" id="{D1F767CD-98E0-3D4A-8888-3FD74594F8D2}"/>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A3E1B354-E79C-7C41-8E8A-52B4FF0FE7D1}"/>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68" name="Oval 167">
                <a:extLst>
                  <a:ext uri="{FF2B5EF4-FFF2-40B4-BE49-F238E27FC236}">
                    <a16:creationId xmlns:a16="http://schemas.microsoft.com/office/drawing/2014/main" id="{90AAD820-EB18-8643-87A6-A4C5C000A45C}"/>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0" name="Oval 169">
                <a:extLst>
                  <a:ext uri="{FF2B5EF4-FFF2-40B4-BE49-F238E27FC236}">
                    <a16:creationId xmlns:a16="http://schemas.microsoft.com/office/drawing/2014/main" id="{B8564D34-5A2D-994C-985E-7490375F2A22}"/>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72" name="Oval 171">
              <a:extLst>
                <a:ext uri="{FF2B5EF4-FFF2-40B4-BE49-F238E27FC236}">
                  <a16:creationId xmlns:a16="http://schemas.microsoft.com/office/drawing/2014/main" id="{F785A003-6D5E-B84D-B106-4C0F3EF78B40}"/>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3" name="Oval 172">
              <a:extLst>
                <a:ext uri="{FF2B5EF4-FFF2-40B4-BE49-F238E27FC236}">
                  <a16:creationId xmlns:a16="http://schemas.microsoft.com/office/drawing/2014/main" id="{45F4A09D-4307-8C4D-A248-9FACDC3C0255}"/>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28" name="Group 127">
            <a:extLst>
              <a:ext uri="{FF2B5EF4-FFF2-40B4-BE49-F238E27FC236}">
                <a16:creationId xmlns:a16="http://schemas.microsoft.com/office/drawing/2014/main" id="{1EA7AABF-FFD1-6548-8A34-47CD9F423490}"/>
              </a:ext>
            </a:extLst>
          </p:cNvPr>
          <p:cNvGrpSpPr/>
          <p:nvPr/>
        </p:nvGrpSpPr>
        <p:grpSpPr>
          <a:xfrm>
            <a:off x="4871688" y="2923507"/>
            <a:ext cx="2055200" cy="900842"/>
            <a:chOff x="1902331" y="2858863"/>
            <a:chExt cx="2055200" cy="900842"/>
          </a:xfrm>
        </p:grpSpPr>
        <p:grpSp>
          <p:nvGrpSpPr>
            <p:cNvPr id="132" name="Group 131">
              <a:extLst>
                <a:ext uri="{FF2B5EF4-FFF2-40B4-BE49-F238E27FC236}">
                  <a16:creationId xmlns:a16="http://schemas.microsoft.com/office/drawing/2014/main" id="{2C3438C8-89DA-DB4C-8973-421D1796885C}"/>
                </a:ext>
              </a:extLst>
            </p:cNvPr>
            <p:cNvGrpSpPr/>
            <p:nvPr/>
          </p:nvGrpSpPr>
          <p:grpSpPr>
            <a:xfrm>
              <a:off x="1902331" y="2858863"/>
              <a:ext cx="1365556" cy="900842"/>
              <a:chOff x="4578102" y="1592294"/>
              <a:chExt cx="1365556" cy="900842"/>
            </a:xfrm>
          </p:grpSpPr>
          <p:sp>
            <p:nvSpPr>
              <p:cNvPr id="141" name="Rectangle 140">
                <a:extLst>
                  <a:ext uri="{FF2B5EF4-FFF2-40B4-BE49-F238E27FC236}">
                    <a16:creationId xmlns:a16="http://schemas.microsoft.com/office/drawing/2014/main" id="{29F139A3-1339-444A-B8D1-A8F1D12DFD1E}"/>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Relay2</a:t>
                </a:r>
              </a:p>
            </p:txBody>
          </p:sp>
          <p:sp>
            <p:nvSpPr>
              <p:cNvPr id="142" name="Oval 141">
                <a:extLst>
                  <a:ext uri="{FF2B5EF4-FFF2-40B4-BE49-F238E27FC236}">
                    <a16:creationId xmlns:a16="http://schemas.microsoft.com/office/drawing/2014/main" id="{DD7D14D2-4B21-734F-B55F-F0E9FAB9536B}"/>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0D275C91-8D0A-4948-A96B-0ECA21324C5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D42D432A-EF14-FD4B-9AC2-5B481209CCF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D40A26E7-2A94-744A-9C94-D359F63BE67E}"/>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83B08AE7-CA46-8E46-8EC8-A375E21D182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F9AA09BB-A399-AD47-AAB9-295E50691EEC}"/>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33" name="Rectangle 132">
              <a:extLst>
                <a:ext uri="{FF2B5EF4-FFF2-40B4-BE49-F238E27FC236}">
                  <a16:creationId xmlns:a16="http://schemas.microsoft.com/office/drawing/2014/main" id="{887D5355-EE3C-6341-9291-C6A99AAFFF57}"/>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DF2761EF-7619-5F42-AB7A-7F29B2304A33}"/>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4096315A-70A0-394F-82CF-D502E9BD5F80}"/>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A3B8C497-8637-C045-83DA-B6E167DF2867}"/>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C17A2300-F1E6-E548-A307-103BA340FB52}"/>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71184066-3C85-FE46-879B-51C49EE9B06E}"/>
              </a:ext>
            </a:extLst>
          </p:cNvPr>
          <p:cNvGrpSpPr/>
          <p:nvPr/>
        </p:nvGrpSpPr>
        <p:grpSpPr>
          <a:xfrm>
            <a:off x="7276111" y="1020209"/>
            <a:ext cx="642893" cy="893876"/>
            <a:chOff x="4578102" y="1592294"/>
            <a:chExt cx="642893" cy="893876"/>
          </a:xfrm>
        </p:grpSpPr>
        <p:sp>
          <p:nvSpPr>
            <p:cNvPr id="161" name="Rectangle 160">
              <a:extLst>
                <a:ext uri="{FF2B5EF4-FFF2-40B4-BE49-F238E27FC236}">
                  <a16:creationId xmlns:a16="http://schemas.microsoft.com/office/drawing/2014/main" id="{E65EF358-0B53-5E41-B675-6BB5B25EEB1A}"/>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62" name="Oval 161">
              <a:extLst>
                <a:ext uri="{FF2B5EF4-FFF2-40B4-BE49-F238E27FC236}">
                  <a16:creationId xmlns:a16="http://schemas.microsoft.com/office/drawing/2014/main" id="{6C49E819-3435-F545-B70E-F6C02DC57973}"/>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37822968-739E-FE4A-A5F8-E08105F7FE8F}"/>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77" name="Group 176">
            <a:extLst>
              <a:ext uri="{FF2B5EF4-FFF2-40B4-BE49-F238E27FC236}">
                <a16:creationId xmlns:a16="http://schemas.microsoft.com/office/drawing/2014/main" id="{E15FC41C-5925-6448-ABE4-445348BD73E7}"/>
              </a:ext>
            </a:extLst>
          </p:cNvPr>
          <p:cNvGrpSpPr/>
          <p:nvPr/>
        </p:nvGrpSpPr>
        <p:grpSpPr>
          <a:xfrm>
            <a:off x="4912535" y="3935544"/>
            <a:ext cx="2055200" cy="900842"/>
            <a:chOff x="1902331" y="2858863"/>
            <a:chExt cx="2055200" cy="900842"/>
          </a:xfrm>
        </p:grpSpPr>
        <p:grpSp>
          <p:nvGrpSpPr>
            <p:cNvPr id="178" name="Group 177">
              <a:extLst>
                <a:ext uri="{FF2B5EF4-FFF2-40B4-BE49-F238E27FC236}">
                  <a16:creationId xmlns:a16="http://schemas.microsoft.com/office/drawing/2014/main" id="{0A942246-FCDB-A142-B6C5-9697CC96F25F}"/>
                </a:ext>
              </a:extLst>
            </p:cNvPr>
            <p:cNvGrpSpPr/>
            <p:nvPr/>
          </p:nvGrpSpPr>
          <p:grpSpPr>
            <a:xfrm>
              <a:off x="1902331" y="2858863"/>
              <a:ext cx="1365556" cy="900842"/>
              <a:chOff x="4578102" y="1592294"/>
              <a:chExt cx="1365556" cy="900842"/>
            </a:xfrm>
          </p:grpSpPr>
          <p:sp>
            <p:nvSpPr>
              <p:cNvPr id="184" name="Rectangle 183">
                <a:extLst>
                  <a:ext uri="{FF2B5EF4-FFF2-40B4-BE49-F238E27FC236}">
                    <a16:creationId xmlns:a16="http://schemas.microsoft.com/office/drawing/2014/main" id="{8AB60467-6052-F645-9BC6-0C64D3D8ADEA}"/>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Relay3</a:t>
                </a:r>
              </a:p>
            </p:txBody>
          </p:sp>
          <p:sp>
            <p:nvSpPr>
              <p:cNvPr id="185" name="Oval 184">
                <a:extLst>
                  <a:ext uri="{FF2B5EF4-FFF2-40B4-BE49-F238E27FC236}">
                    <a16:creationId xmlns:a16="http://schemas.microsoft.com/office/drawing/2014/main" id="{811A6C09-C438-C14D-8EEC-14FA537D88D1}"/>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86" name="Oval 185">
                <a:extLst>
                  <a:ext uri="{FF2B5EF4-FFF2-40B4-BE49-F238E27FC236}">
                    <a16:creationId xmlns:a16="http://schemas.microsoft.com/office/drawing/2014/main" id="{796F6F47-D3A8-AB40-B385-FC04F6328DED}"/>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87" name="Oval 186">
                <a:extLst>
                  <a:ext uri="{FF2B5EF4-FFF2-40B4-BE49-F238E27FC236}">
                    <a16:creationId xmlns:a16="http://schemas.microsoft.com/office/drawing/2014/main" id="{449EAFA8-414B-1D41-982C-540657AA1AF0}"/>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20F513C2-9F98-5E4A-9535-D1D39CB546F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89" name="Oval 188">
                <a:extLst>
                  <a:ext uri="{FF2B5EF4-FFF2-40B4-BE49-F238E27FC236}">
                    <a16:creationId xmlns:a16="http://schemas.microsoft.com/office/drawing/2014/main" id="{1E1340E2-0370-CC46-8CB1-B7FEAF53B32F}"/>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90" name="Oval 189">
                <a:extLst>
                  <a:ext uri="{FF2B5EF4-FFF2-40B4-BE49-F238E27FC236}">
                    <a16:creationId xmlns:a16="http://schemas.microsoft.com/office/drawing/2014/main" id="{9C818A30-3886-9C4E-A0CB-11BED164F53F}"/>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79" name="Rectangle 178">
              <a:extLst>
                <a:ext uri="{FF2B5EF4-FFF2-40B4-BE49-F238E27FC236}">
                  <a16:creationId xmlns:a16="http://schemas.microsoft.com/office/drawing/2014/main" id="{5FC936BF-36AD-274B-815A-4F379BF15E2A}"/>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Oval 179">
              <a:extLst>
                <a:ext uri="{FF2B5EF4-FFF2-40B4-BE49-F238E27FC236}">
                  <a16:creationId xmlns:a16="http://schemas.microsoft.com/office/drawing/2014/main" id="{B52440AB-E7ED-9D41-91B7-D15C21B9167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1" name="Oval 180">
              <a:extLst>
                <a:ext uri="{FF2B5EF4-FFF2-40B4-BE49-F238E27FC236}">
                  <a16:creationId xmlns:a16="http://schemas.microsoft.com/office/drawing/2014/main" id="{5AD03B71-612D-844D-AEAA-4819C3FDC590}"/>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2" name="Oval 181">
              <a:extLst>
                <a:ext uri="{FF2B5EF4-FFF2-40B4-BE49-F238E27FC236}">
                  <a16:creationId xmlns:a16="http://schemas.microsoft.com/office/drawing/2014/main" id="{8FD92C20-5D00-8448-8E60-569DD1902EB9}"/>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83" name="Oval 182">
              <a:extLst>
                <a:ext uri="{FF2B5EF4-FFF2-40B4-BE49-F238E27FC236}">
                  <a16:creationId xmlns:a16="http://schemas.microsoft.com/office/drawing/2014/main" id="{146040F3-0451-5446-942D-A7F8E5BB0BC8}"/>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00" name="Group 199">
            <a:extLst>
              <a:ext uri="{FF2B5EF4-FFF2-40B4-BE49-F238E27FC236}">
                <a16:creationId xmlns:a16="http://schemas.microsoft.com/office/drawing/2014/main" id="{3C77120C-9423-BB48-9A24-4BCF870F2598}"/>
              </a:ext>
            </a:extLst>
          </p:cNvPr>
          <p:cNvGrpSpPr/>
          <p:nvPr/>
        </p:nvGrpSpPr>
        <p:grpSpPr>
          <a:xfrm>
            <a:off x="7387606" y="3904531"/>
            <a:ext cx="2088159" cy="982466"/>
            <a:chOff x="3340608" y="2401831"/>
            <a:chExt cx="2088159" cy="982466"/>
          </a:xfrm>
        </p:grpSpPr>
        <p:sp>
          <p:nvSpPr>
            <p:cNvPr id="201" name="Rectangle 200">
              <a:extLst>
                <a:ext uri="{FF2B5EF4-FFF2-40B4-BE49-F238E27FC236}">
                  <a16:creationId xmlns:a16="http://schemas.microsoft.com/office/drawing/2014/main" id="{50EF40D0-D855-6D42-87AE-B137B7EAD80B}"/>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2" name="Rectangle 201">
              <a:extLst>
                <a:ext uri="{FF2B5EF4-FFF2-40B4-BE49-F238E27FC236}">
                  <a16:creationId xmlns:a16="http://schemas.microsoft.com/office/drawing/2014/main" id="{CBE7F3F6-1A36-F646-8CBF-3B7122E7C9D6}"/>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Contactor3</a:t>
              </a:r>
            </a:p>
          </p:txBody>
        </p:sp>
        <p:sp>
          <p:nvSpPr>
            <p:cNvPr id="203" name="Oval 202">
              <a:extLst>
                <a:ext uri="{FF2B5EF4-FFF2-40B4-BE49-F238E27FC236}">
                  <a16:creationId xmlns:a16="http://schemas.microsoft.com/office/drawing/2014/main" id="{FB7A15A3-3B29-4143-8EE3-CE6143CD4775}"/>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04" name="Oval 203">
              <a:extLst>
                <a:ext uri="{FF2B5EF4-FFF2-40B4-BE49-F238E27FC236}">
                  <a16:creationId xmlns:a16="http://schemas.microsoft.com/office/drawing/2014/main" id="{7FA29459-16BD-734F-9353-896DCA65D446}"/>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05" name="Oval 204">
              <a:extLst>
                <a:ext uri="{FF2B5EF4-FFF2-40B4-BE49-F238E27FC236}">
                  <a16:creationId xmlns:a16="http://schemas.microsoft.com/office/drawing/2014/main" id="{526ADAC3-9FFD-5144-8211-DE2DE753BCF1}"/>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06" name="Oval 205">
              <a:extLst>
                <a:ext uri="{FF2B5EF4-FFF2-40B4-BE49-F238E27FC236}">
                  <a16:creationId xmlns:a16="http://schemas.microsoft.com/office/drawing/2014/main" id="{E710D524-9F83-D84B-BA55-2D2EE27CD83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07" name="Oval 206">
              <a:extLst>
                <a:ext uri="{FF2B5EF4-FFF2-40B4-BE49-F238E27FC236}">
                  <a16:creationId xmlns:a16="http://schemas.microsoft.com/office/drawing/2014/main" id="{4939D2EF-F3CA-CA40-8672-DCD1066DDE77}"/>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08" name="Oval 207">
              <a:extLst>
                <a:ext uri="{FF2B5EF4-FFF2-40B4-BE49-F238E27FC236}">
                  <a16:creationId xmlns:a16="http://schemas.microsoft.com/office/drawing/2014/main" id="{079F2F34-D47F-5F40-B77B-662DAEDBC03C}"/>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09" name="Oval 208">
              <a:extLst>
                <a:ext uri="{FF2B5EF4-FFF2-40B4-BE49-F238E27FC236}">
                  <a16:creationId xmlns:a16="http://schemas.microsoft.com/office/drawing/2014/main" id="{5067001B-8C1F-3C4B-86DF-4233D2FE54F6}"/>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10" name="Oval 209">
              <a:extLst>
                <a:ext uri="{FF2B5EF4-FFF2-40B4-BE49-F238E27FC236}">
                  <a16:creationId xmlns:a16="http://schemas.microsoft.com/office/drawing/2014/main" id="{0196D566-A433-644D-9BB5-5B477E836BAE}"/>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11" name="Oval 210">
              <a:extLst>
                <a:ext uri="{FF2B5EF4-FFF2-40B4-BE49-F238E27FC236}">
                  <a16:creationId xmlns:a16="http://schemas.microsoft.com/office/drawing/2014/main" id="{2AEB94EF-E8DC-3E4A-9873-D876EF80E023}"/>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2" name="Oval 211">
              <a:extLst>
                <a:ext uri="{FF2B5EF4-FFF2-40B4-BE49-F238E27FC236}">
                  <a16:creationId xmlns:a16="http://schemas.microsoft.com/office/drawing/2014/main" id="{D0F1C363-F69C-CA47-A5D4-D8A897C21D31}"/>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3" name="Oval 212">
              <a:extLst>
                <a:ext uri="{FF2B5EF4-FFF2-40B4-BE49-F238E27FC236}">
                  <a16:creationId xmlns:a16="http://schemas.microsoft.com/office/drawing/2014/main" id="{E6C399FE-CB2B-1F47-8F88-C7321B2EE1AC}"/>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8E1ACFF3-F12E-2444-AE8B-EB4639A84AA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cxnSp>
        <p:nvCxnSpPr>
          <p:cNvPr id="158" name="Curved Connector 157">
            <a:extLst>
              <a:ext uri="{FF2B5EF4-FFF2-40B4-BE49-F238E27FC236}">
                <a16:creationId xmlns:a16="http://schemas.microsoft.com/office/drawing/2014/main" id="{7FFB7795-BC5D-6A4F-A6A6-DA5B0D8B6143}"/>
              </a:ext>
            </a:extLst>
          </p:cNvPr>
          <p:cNvCxnSpPr>
            <a:cxnSpLocks/>
            <a:stCxn id="125" idx="4"/>
            <a:endCxn id="73" idx="7"/>
          </p:cNvCxnSpPr>
          <p:nvPr/>
        </p:nvCxnSpPr>
        <p:spPr>
          <a:xfrm rot="5400000">
            <a:off x="3834895" y="139235"/>
            <a:ext cx="595830" cy="1160737"/>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Curved Connector 163">
            <a:extLst>
              <a:ext uri="{FF2B5EF4-FFF2-40B4-BE49-F238E27FC236}">
                <a16:creationId xmlns:a16="http://schemas.microsoft.com/office/drawing/2014/main" id="{0DB3B9A6-959E-984A-BF53-D6469A1A7F71}"/>
              </a:ext>
            </a:extLst>
          </p:cNvPr>
          <p:cNvCxnSpPr>
            <a:cxnSpLocks/>
            <a:stCxn id="119" idx="0"/>
            <a:endCxn id="76" idx="5"/>
          </p:cNvCxnSpPr>
          <p:nvPr/>
        </p:nvCxnSpPr>
        <p:spPr>
          <a:xfrm rot="16200000" flipH="1" flipV="1">
            <a:off x="4218891" y="321473"/>
            <a:ext cx="826510" cy="2185836"/>
          </a:xfrm>
          <a:prstGeom prst="curvedConnector5">
            <a:avLst>
              <a:gd name="adj1" fmla="val -27658"/>
              <a:gd name="adj2" fmla="val 52312"/>
              <a:gd name="adj3" fmla="val 12765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Curved Connector 164">
            <a:extLst>
              <a:ext uri="{FF2B5EF4-FFF2-40B4-BE49-F238E27FC236}">
                <a16:creationId xmlns:a16="http://schemas.microsoft.com/office/drawing/2014/main" id="{BE5A9AD2-4AD7-B547-9F57-8AF347D3B49F}"/>
              </a:ext>
            </a:extLst>
          </p:cNvPr>
          <p:cNvCxnSpPr>
            <a:cxnSpLocks/>
            <a:stCxn id="120" idx="4"/>
            <a:endCxn id="146" idx="0"/>
          </p:cNvCxnSpPr>
          <p:nvPr/>
        </p:nvCxnSpPr>
        <p:spPr>
          <a:xfrm rot="16200000" flipH="1">
            <a:off x="6146833" y="1359958"/>
            <a:ext cx="194952" cy="103849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Curved Connector 168">
            <a:extLst>
              <a:ext uri="{FF2B5EF4-FFF2-40B4-BE49-F238E27FC236}">
                <a16:creationId xmlns:a16="http://schemas.microsoft.com/office/drawing/2014/main" id="{C0F979AA-EB45-EB40-8FDA-E6F9ADC077AC}"/>
              </a:ext>
            </a:extLst>
          </p:cNvPr>
          <p:cNvCxnSpPr>
            <a:cxnSpLocks/>
            <a:stCxn id="147" idx="4"/>
            <a:endCxn id="139" idx="0"/>
          </p:cNvCxnSpPr>
          <p:nvPr/>
        </p:nvCxnSpPr>
        <p:spPr>
          <a:xfrm rot="16200000" flipH="1">
            <a:off x="6642702" y="2835280"/>
            <a:ext cx="259295" cy="1759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Curved Connector 214">
            <a:extLst>
              <a:ext uri="{FF2B5EF4-FFF2-40B4-BE49-F238E27FC236}">
                <a16:creationId xmlns:a16="http://schemas.microsoft.com/office/drawing/2014/main" id="{C38C0C25-F5B1-C045-923A-3972BD949595}"/>
              </a:ext>
            </a:extLst>
          </p:cNvPr>
          <p:cNvCxnSpPr>
            <a:cxnSpLocks/>
            <a:stCxn id="140" idx="4"/>
            <a:endCxn id="182" idx="0"/>
          </p:cNvCxnSpPr>
          <p:nvPr/>
        </p:nvCxnSpPr>
        <p:spPr>
          <a:xfrm rot="16200000" flipH="1">
            <a:off x="6664423" y="3828192"/>
            <a:ext cx="274288" cy="40847"/>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Curved Connector 215">
            <a:extLst>
              <a:ext uri="{FF2B5EF4-FFF2-40B4-BE49-F238E27FC236}">
                <a16:creationId xmlns:a16="http://schemas.microsoft.com/office/drawing/2014/main" id="{17B5CA1D-189C-4F43-9776-CE006B293F24}"/>
              </a:ext>
            </a:extLst>
          </p:cNvPr>
          <p:cNvCxnSpPr>
            <a:cxnSpLocks/>
            <a:stCxn id="115" idx="0"/>
            <a:endCxn id="183" idx="4"/>
          </p:cNvCxnSpPr>
          <p:nvPr/>
        </p:nvCxnSpPr>
        <p:spPr>
          <a:xfrm rot="16200000" flipH="1">
            <a:off x="3172260" y="1073778"/>
            <a:ext cx="3281810" cy="4017652"/>
          </a:xfrm>
          <a:prstGeom prst="curvedConnector5">
            <a:avLst>
              <a:gd name="adj1" fmla="val -6966"/>
              <a:gd name="adj2" fmla="val 50000"/>
              <a:gd name="adj3" fmla="val 10696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Curved Connector 216">
            <a:extLst>
              <a:ext uri="{FF2B5EF4-FFF2-40B4-BE49-F238E27FC236}">
                <a16:creationId xmlns:a16="http://schemas.microsoft.com/office/drawing/2014/main" id="{2A65A816-7CC2-0C48-81ED-D38517C241CE}"/>
              </a:ext>
            </a:extLst>
          </p:cNvPr>
          <p:cNvCxnSpPr>
            <a:cxnSpLocks/>
            <a:stCxn id="116" idx="4"/>
            <a:endCxn id="68" idx="0"/>
          </p:cNvCxnSpPr>
          <p:nvPr/>
        </p:nvCxnSpPr>
        <p:spPr>
          <a:xfrm rot="5400000" flipH="1">
            <a:off x="1832138" y="1250089"/>
            <a:ext cx="1088790" cy="855613"/>
          </a:xfrm>
          <a:prstGeom prst="curvedConnector5">
            <a:avLst>
              <a:gd name="adj1" fmla="val -20996"/>
              <a:gd name="adj2" fmla="val 50000"/>
              <a:gd name="adj3" fmla="val 12099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Curved Connector 217">
            <a:extLst>
              <a:ext uri="{FF2B5EF4-FFF2-40B4-BE49-F238E27FC236}">
                <a16:creationId xmlns:a16="http://schemas.microsoft.com/office/drawing/2014/main" id="{5E0903A8-92C3-6348-B2EA-65FE537A007C}"/>
              </a:ext>
            </a:extLst>
          </p:cNvPr>
          <p:cNvCxnSpPr>
            <a:cxnSpLocks/>
            <a:stCxn id="69" idx="4"/>
            <a:endCxn id="26" idx="0"/>
          </p:cNvCxnSpPr>
          <p:nvPr/>
        </p:nvCxnSpPr>
        <p:spPr>
          <a:xfrm rot="5400000">
            <a:off x="1477521" y="1701364"/>
            <a:ext cx="212544" cy="729866"/>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9" name="Group 218">
            <a:extLst>
              <a:ext uri="{FF2B5EF4-FFF2-40B4-BE49-F238E27FC236}">
                <a16:creationId xmlns:a16="http://schemas.microsoft.com/office/drawing/2014/main" id="{7BC65D69-4FA3-984E-85BF-9847A1F6956E}"/>
              </a:ext>
            </a:extLst>
          </p:cNvPr>
          <p:cNvGrpSpPr/>
          <p:nvPr/>
        </p:nvGrpSpPr>
        <p:grpSpPr>
          <a:xfrm>
            <a:off x="2064483" y="3849673"/>
            <a:ext cx="1365556" cy="956709"/>
            <a:chOff x="5398716" y="3859524"/>
            <a:chExt cx="1365556" cy="956709"/>
          </a:xfrm>
        </p:grpSpPr>
        <p:grpSp>
          <p:nvGrpSpPr>
            <p:cNvPr id="220" name="Group 219">
              <a:extLst>
                <a:ext uri="{FF2B5EF4-FFF2-40B4-BE49-F238E27FC236}">
                  <a16:creationId xmlns:a16="http://schemas.microsoft.com/office/drawing/2014/main" id="{5F36A5FF-4764-7148-B06E-754E0D96DB29}"/>
                </a:ext>
              </a:extLst>
            </p:cNvPr>
            <p:cNvGrpSpPr/>
            <p:nvPr/>
          </p:nvGrpSpPr>
          <p:grpSpPr>
            <a:xfrm>
              <a:off x="5398716" y="3859524"/>
              <a:ext cx="1365556" cy="936349"/>
              <a:chOff x="3340608" y="2405744"/>
              <a:chExt cx="1365556" cy="936349"/>
            </a:xfrm>
          </p:grpSpPr>
          <p:sp>
            <p:nvSpPr>
              <p:cNvPr id="223" name="Rectangle 222">
                <a:extLst>
                  <a:ext uri="{FF2B5EF4-FFF2-40B4-BE49-F238E27FC236}">
                    <a16:creationId xmlns:a16="http://schemas.microsoft.com/office/drawing/2014/main" id="{D5BE82D2-DA47-BD46-9A38-72D7044AE117}"/>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 </a:t>
                </a:r>
                <a:r>
                  <a:rPr lang="en-GB" dirty="0" err="1"/>
                  <a:t>DelayB</a:t>
                </a:r>
                <a:endParaRPr lang="en-GB" dirty="0"/>
              </a:p>
            </p:txBody>
          </p:sp>
          <p:sp>
            <p:nvSpPr>
              <p:cNvPr id="224" name="Oval 223">
                <a:extLst>
                  <a:ext uri="{FF2B5EF4-FFF2-40B4-BE49-F238E27FC236}">
                    <a16:creationId xmlns:a16="http://schemas.microsoft.com/office/drawing/2014/main" id="{692683EA-D4F2-574F-857B-705D45956A98}"/>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5" name="Oval 224">
                <a:extLst>
                  <a:ext uri="{FF2B5EF4-FFF2-40B4-BE49-F238E27FC236}">
                    <a16:creationId xmlns:a16="http://schemas.microsoft.com/office/drawing/2014/main" id="{8DB161DF-453E-2B45-8571-8DE6BCFDB2E5}"/>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6" name="Oval 225">
                <a:extLst>
                  <a:ext uri="{FF2B5EF4-FFF2-40B4-BE49-F238E27FC236}">
                    <a16:creationId xmlns:a16="http://schemas.microsoft.com/office/drawing/2014/main" id="{D26D77E9-0EE7-3348-A2EB-1EF67CF20341}"/>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7" name="Oval 226">
                <a:extLst>
                  <a:ext uri="{FF2B5EF4-FFF2-40B4-BE49-F238E27FC236}">
                    <a16:creationId xmlns:a16="http://schemas.microsoft.com/office/drawing/2014/main" id="{979B6A85-6B30-084C-A7BB-95AB10963ACD}"/>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221" name="Oval 220">
              <a:extLst>
                <a:ext uri="{FF2B5EF4-FFF2-40B4-BE49-F238E27FC236}">
                  <a16:creationId xmlns:a16="http://schemas.microsoft.com/office/drawing/2014/main" id="{A99D103E-DE3D-6C4C-9857-D8E4674622E8}"/>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2" name="Oval 221">
              <a:extLst>
                <a:ext uri="{FF2B5EF4-FFF2-40B4-BE49-F238E27FC236}">
                  <a16:creationId xmlns:a16="http://schemas.microsoft.com/office/drawing/2014/main" id="{EF82FC15-09BF-6841-83A1-75EE50C62D4A}"/>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cxnSp>
        <p:nvCxnSpPr>
          <p:cNvPr id="228" name="Curved Connector 227">
            <a:extLst>
              <a:ext uri="{FF2B5EF4-FFF2-40B4-BE49-F238E27FC236}">
                <a16:creationId xmlns:a16="http://schemas.microsoft.com/office/drawing/2014/main" id="{DCD4ACC3-A91B-3442-8267-087E3244F594}"/>
              </a:ext>
            </a:extLst>
          </p:cNvPr>
          <p:cNvCxnSpPr>
            <a:cxnSpLocks/>
            <a:stCxn id="27" idx="4"/>
            <a:endCxn id="166" idx="0"/>
          </p:cNvCxnSpPr>
          <p:nvPr/>
        </p:nvCxnSpPr>
        <p:spPr>
          <a:xfrm rot="5400000">
            <a:off x="635703" y="2733053"/>
            <a:ext cx="196064" cy="97336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9" name="Curved Connector 228">
            <a:extLst>
              <a:ext uri="{FF2B5EF4-FFF2-40B4-BE49-F238E27FC236}">
                <a16:creationId xmlns:a16="http://schemas.microsoft.com/office/drawing/2014/main" id="{4D9A25BB-B3C5-9146-AC55-1EF0937A7C3F}"/>
              </a:ext>
            </a:extLst>
          </p:cNvPr>
          <p:cNvCxnSpPr>
            <a:cxnSpLocks/>
            <a:stCxn id="224" idx="1"/>
            <a:endCxn id="167" idx="5"/>
          </p:cNvCxnSpPr>
          <p:nvPr/>
        </p:nvCxnSpPr>
        <p:spPr>
          <a:xfrm rot="16200000" flipH="1" flipV="1">
            <a:off x="1116937" y="3153729"/>
            <a:ext cx="261863" cy="1796332"/>
          </a:xfrm>
          <a:prstGeom prst="curvedConnector5">
            <a:avLst>
              <a:gd name="adj1" fmla="val -87298"/>
              <a:gd name="adj2" fmla="val 50000"/>
              <a:gd name="adj3" fmla="val 18729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Curved Connector 229">
            <a:extLst>
              <a:ext uri="{FF2B5EF4-FFF2-40B4-BE49-F238E27FC236}">
                <a16:creationId xmlns:a16="http://schemas.microsoft.com/office/drawing/2014/main" id="{B5B60876-3AA1-604F-A83A-1B4B518C28FA}"/>
              </a:ext>
            </a:extLst>
          </p:cNvPr>
          <p:cNvCxnSpPr>
            <a:cxnSpLocks/>
            <a:stCxn id="225" idx="4"/>
            <a:endCxn id="163" idx="4"/>
          </p:cNvCxnSpPr>
          <p:nvPr/>
        </p:nvCxnSpPr>
        <p:spPr>
          <a:xfrm rot="5400000" flipH="1" flipV="1">
            <a:off x="3425744" y="737028"/>
            <a:ext cx="2871937" cy="5226051"/>
          </a:xfrm>
          <a:prstGeom prst="curvedConnector3">
            <a:avLst>
              <a:gd name="adj1" fmla="val -796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Curved Connector 230">
            <a:extLst>
              <a:ext uri="{FF2B5EF4-FFF2-40B4-BE49-F238E27FC236}">
                <a16:creationId xmlns:a16="http://schemas.microsoft.com/office/drawing/2014/main" id="{50CF1D85-A319-FE48-A9ED-FFD94E98106E}"/>
              </a:ext>
            </a:extLst>
          </p:cNvPr>
          <p:cNvCxnSpPr>
            <a:cxnSpLocks/>
            <a:stCxn id="183" idx="4"/>
            <a:endCxn id="168" idx="0"/>
          </p:cNvCxnSpPr>
          <p:nvPr/>
        </p:nvCxnSpPr>
        <p:spPr>
          <a:xfrm rot="5400000" flipH="1">
            <a:off x="3014394" y="915912"/>
            <a:ext cx="1405740" cy="6209454"/>
          </a:xfrm>
          <a:prstGeom prst="curvedConnector5">
            <a:avLst>
              <a:gd name="adj1" fmla="val -16262"/>
              <a:gd name="adj2" fmla="val 50000"/>
              <a:gd name="adj3" fmla="val 11626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2" name="Curved Connector 231">
            <a:extLst>
              <a:ext uri="{FF2B5EF4-FFF2-40B4-BE49-F238E27FC236}">
                <a16:creationId xmlns:a16="http://schemas.microsoft.com/office/drawing/2014/main" id="{B6585390-3A6F-3B4E-9875-7CE009BA3EEB}"/>
              </a:ext>
            </a:extLst>
          </p:cNvPr>
          <p:cNvCxnSpPr>
            <a:cxnSpLocks/>
            <a:stCxn id="99" idx="0"/>
            <a:endCxn id="172" idx="4"/>
          </p:cNvCxnSpPr>
          <p:nvPr/>
        </p:nvCxnSpPr>
        <p:spPr>
          <a:xfrm rot="16200000" flipH="1" flipV="1">
            <a:off x="1368294" y="1990913"/>
            <a:ext cx="1517055" cy="2991239"/>
          </a:xfrm>
          <a:prstGeom prst="curvedConnector5">
            <a:avLst>
              <a:gd name="adj1" fmla="val -15069"/>
              <a:gd name="adj2" fmla="val 50000"/>
              <a:gd name="adj3" fmla="val 115069"/>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Curved Connector 232">
            <a:extLst>
              <a:ext uri="{FF2B5EF4-FFF2-40B4-BE49-F238E27FC236}">
                <a16:creationId xmlns:a16="http://schemas.microsoft.com/office/drawing/2014/main" id="{A13ACC5F-FBB2-FD42-9026-2CB7601592A5}"/>
              </a:ext>
            </a:extLst>
          </p:cNvPr>
          <p:cNvCxnSpPr>
            <a:cxnSpLocks/>
            <a:stCxn id="100" idx="4"/>
            <a:endCxn id="163" idx="4"/>
          </p:cNvCxnSpPr>
          <p:nvPr/>
        </p:nvCxnSpPr>
        <p:spPr>
          <a:xfrm rot="5400000" flipH="1" flipV="1">
            <a:off x="4667840" y="870244"/>
            <a:ext cx="1763057" cy="3850739"/>
          </a:xfrm>
          <a:prstGeom prst="curvedConnector3">
            <a:avLst>
              <a:gd name="adj1" fmla="val -12966"/>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Curved Connector 233">
            <a:extLst>
              <a:ext uri="{FF2B5EF4-FFF2-40B4-BE49-F238E27FC236}">
                <a16:creationId xmlns:a16="http://schemas.microsoft.com/office/drawing/2014/main" id="{4AFD38BE-25A7-3F47-83AF-F9B2F1E97859}"/>
              </a:ext>
            </a:extLst>
          </p:cNvPr>
          <p:cNvCxnSpPr>
            <a:cxnSpLocks/>
            <a:stCxn id="183" idx="4"/>
            <a:endCxn id="226" idx="0"/>
          </p:cNvCxnSpPr>
          <p:nvPr/>
        </p:nvCxnSpPr>
        <p:spPr>
          <a:xfrm rot="5400000" flipH="1">
            <a:off x="4295094" y="2196613"/>
            <a:ext cx="844419" cy="4209375"/>
          </a:xfrm>
          <a:prstGeom prst="curvedConnector5">
            <a:avLst>
              <a:gd name="adj1" fmla="val -27072"/>
              <a:gd name="adj2" fmla="val 50000"/>
              <a:gd name="adj3" fmla="val 12707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Curved Connector 234">
            <a:extLst>
              <a:ext uri="{FF2B5EF4-FFF2-40B4-BE49-F238E27FC236}">
                <a16:creationId xmlns:a16="http://schemas.microsoft.com/office/drawing/2014/main" id="{424D4DB7-BF5F-0D40-8EA3-046EED3F9E1C}"/>
              </a:ext>
            </a:extLst>
          </p:cNvPr>
          <p:cNvCxnSpPr>
            <a:cxnSpLocks/>
            <a:stCxn id="209" idx="0"/>
            <a:endCxn id="221" idx="4"/>
          </p:cNvCxnSpPr>
          <p:nvPr/>
        </p:nvCxnSpPr>
        <p:spPr>
          <a:xfrm rot="16200000" flipH="1" flipV="1">
            <a:off x="5158875" y="1410266"/>
            <a:ext cx="868521" cy="5923710"/>
          </a:xfrm>
          <a:prstGeom prst="curvedConnector5">
            <a:avLst>
              <a:gd name="adj1" fmla="val -26321"/>
              <a:gd name="adj2" fmla="val 50000"/>
              <a:gd name="adj3" fmla="val 126321"/>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6" name="Curved Connector 235">
            <a:extLst>
              <a:ext uri="{FF2B5EF4-FFF2-40B4-BE49-F238E27FC236}">
                <a16:creationId xmlns:a16="http://schemas.microsoft.com/office/drawing/2014/main" id="{20AA45D0-7926-E048-B568-93F2CE4AAEAB}"/>
              </a:ext>
            </a:extLst>
          </p:cNvPr>
          <p:cNvCxnSpPr>
            <a:cxnSpLocks/>
            <a:stCxn id="210" idx="4"/>
            <a:endCxn id="163" idx="4"/>
          </p:cNvCxnSpPr>
          <p:nvPr/>
        </p:nvCxnSpPr>
        <p:spPr>
          <a:xfrm rot="5400000" flipH="1">
            <a:off x="6529189" y="2859636"/>
            <a:ext cx="2972912" cy="1081811"/>
          </a:xfrm>
          <a:prstGeom prst="curvedConnector3">
            <a:avLst>
              <a:gd name="adj1" fmla="val -7689"/>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Curved Connector 245">
            <a:extLst>
              <a:ext uri="{FF2B5EF4-FFF2-40B4-BE49-F238E27FC236}">
                <a16:creationId xmlns:a16="http://schemas.microsoft.com/office/drawing/2014/main" id="{6C0B9B9D-0405-CC45-ABDA-128EBBE19E29}"/>
              </a:ext>
            </a:extLst>
          </p:cNvPr>
          <p:cNvCxnSpPr>
            <a:cxnSpLocks/>
            <a:stCxn id="127" idx="6"/>
            <a:endCxn id="162" idx="0"/>
          </p:cNvCxnSpPr>
          <p:nvPr/>
        </p:nvCxnSpPr>
        <p:spPr>
          <a:xfrm>
            <a:off x="6395387" y="821435"/>
            <a:ext cx="1092565" cy="198774"/>
          </a:xfrm>
          <a:prstGeom prst="curvedConnector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06797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2585323"/>
          </a:xfrm>
          <a:prstGeom prst="rect">
            <a:avLst/>
          </a:prstGeom>
          <a:noFill/>
        </p:spPr>
        <p:txBody>
          <a:bodyPr wrap="square" rtlCol="0">
            <a:spAutoFit/>
          </a:bodyPr>
          <a:lstStyle/>
          <a:p>
            <a:r>
              <a:rPr lang="en-GB" dirty="0"/>
              <a:t>Video of an expert electrician wiring up the timed sequence circuit or scenario 2.</a:t>
            </a:r>
          </a:p>
          <a:p>
            <a:pPr marL="342900" indent="-342900">
              <a:buFont typeface="+mj-lt"/>
              <a:buAutoNum type="arabicPeriod"/>
            </a:pPr>
            <a:r>
              <a:rPr lang="en-GB" dirty="0"/>
              <a:t>Explain that we will need 2 NOTC contacts – one set for 10s the other for 20s</a:t>
            </a:r>
          </a:p>
          <a:p>
            <a:pPr marL="342900" indent="-342900">
              <a:buFont typeface="+mj-lt"/>
              <a:buAutoNum type="arabicPeriod"/>
            </a:pPr>
            <a:r>
              <a:rPr lang="en-GB" dirty="0"/>
              <a:t>Start with the control circuit for M1 and wire in the ON delay relays.</a:t>
            </a:r>
          </a:p>
          <a:p>
            <a:pPr marL="342900" indent="-342900">
              <a:buFont typeface="+mj-lt"/>
              <a:buAutoNum type="arabicPeriod"/>
            </a:pPr>
            <a:r>
              <a:rPr lang="en-GB" dirty="0"/>
              <a:t>Then do M2 and M3 with their contactors and their interlocked NOTC contacts.</a:t>
            </a:r>
          </a:p>
          <a:p>
            <a:pPr marL="342900" indent="-342900">
              <a:buFont typeface="+mj-lt"/>
              <a:buAutoNum type="arabicPeriod"/>
            </a:pPr>
            <a:r>
              <a:rPr lang="en-GB" dirty="0"/>
              <a:t>Then do the 3 OLs in series with the ES before any motor splits in the circuit</a:t>
            </a:r>
          </a:p>
          <a:p>
            <a:pPr marL="342900" indent="-342900">
              <a:buFont typeface="+mj-lt"/>
              <a:buAutoNum type="arabicPeriod"/>
            </a:pPr>
            <a:r>
              <a:rPr lang="en-GB" dirty="0"/>
              <a:t>Then do the M2 and M3 interlocked NC contacts into M1 circuit with –K(1) NO  contact in parallel as a retaining contact for when M2 and M3 are running.</a:t>
            </a:r>
          </a:p>
          <a:p>
            <a:pPr marL="342900" indent="-342900">
              <a:buFont typeface="+mj-lt"/>
              <a:buAutoNum type="arabicPeriod"/>
            </a:pPr>
            <a:r>
              <a:rPr lang="en-GB" dirty="0"/>
              <a:t>Make sure that the circuits is built, drawn and tested at each step.</a:t>
            </a:r>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269877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4790589" cy="3578605"/>
          </a:xfrm>
        </p:spPr>
        <p:txBody>
          <a:bodyPr>
            <a:noAutofit/>
          </a:bodyPr>
          <a:lstStyle/>
          <a:p>
            <a:pPr marL="0" indent="0" algn="just">
              <a:buNone/>
            </a:pPr>
            <a:r>
              <a:rPr lang="en-GB" sz="2400" dirty="0"/>
              <a:t>In the previous unit, we found a way to make sure that motors start and stop only in a defined sequence. But But starting and stopping the motors was still a </a:t>
            </a:r>
            <a:r>
              <a:rPr lang="en-GB" sz="2400" b="1" dirty="0"/>
              <a:t>manual</a:t>
            </a:r>
            <a:r>
              <a:rPr lang="en-GB" sz="2400" dirty="0"/>
              <a:t> process.</a:t>
            </a:r>
          </a:p>
          <a:p>
            <a:pPr marL="0" indent="0" algn="just">
              <a:buNone/>
            </a:pPr>
            <a:endParaRPr lang="en-GB" sz="2400" dirty="0"/>
          </a:p>
          <a:p>
            <a:pPr marL="0" indent="0" algn="just">
              <a:buNone/>
            </a:pPr>
            <a:r>
              <a:rPr lang="en-GB" sz="2400" dirty="0"/>
              <a:t>In this unit we are going to learn how to use </a:t>
            </a:r>
            <a:r>
              <a:rPr lang="en-GB" sz="2400" b="1" dirty="0"/>
              <a:t>timers</a:t>
            </a:r>
            <a:r>
              <a:rPr lang="en-GB" sz="2400" dirty="0"/>
              <a:t> to start and stop motors </a:t>
            </a:r>
            <a:r>
              <a:rPr lang="en-GB" sz="2400" b="1" dirty="0"/>
              <a:t>automatically</a:t>
            </a:r>
            <a:r>
              <a:rPr lang="en-GB" sz="2400" dirty="0"/>
              <a:t> after predefined amounts of time.</a:t>
            </a:r>
          </a:p>
        </p:txBody>
      </p:sp>
      <p:pic>
        <p:nvPicPr>
          <p:cNvPr id="5" name="Picture 4">
            <a:extLst>
              <a:ext uri="{FF2B5EF4-FFF2-40B4-BE49-F238E27FC236}">
                <a16:creationId xmlns:a16="http://schemas.microsoft.com/office/drawing/2014/main" id="{BE33F151-CC7A-F14E-BB9D-9C5964D9488F}"/>
              </a:ext>
            </a:extLst>
          </p:cNvPr>
          <p:cNvPicPr>
            <a:picLocks noChangeAspect="1"/>
          </p:cNvPicPr>
          <p:nvPr/>
        </p:nvPicPr>
        <p:blipFill>
          <a:blip r:embed="rId4"/>
          <a:stretch>
            <a:fillRect/>
          </a:stretch>
        </p:blipFill>
        <p:spPr>
          <a:xfrm>
            <a:off x="6208999" y="0"/>
            <a:ext cx="3075956" cy="5003800"/>
          </a:xfrm>
          <a:prstGeom prst="rect">
            <a:avLst/>
          </a:prstGeom>
        </p:spPr>
      </p:pic>
    </p:spTree>
    <p:custDataLst>
      <p:tags r:id="rId1"/>
    </p:custDataLst>
    <p:extLst>
      <p:ext uri="{BB962C8B-B14F-4D97-AF65-F5344CB8AC3E}">
        <p14:creationId xmlns:p14="http://schemas.microsoft.com/office/powerpoint/2010/main" val="326514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When time is important</a:t>
            </a:r>
          </a:p>
        </p:txBody>
      </p:sp>
      <p:sp>
        <p:nvSpPr>
          <p:cNvPr id="4" name="TextBox 3">
            <a:extLst>
              <a:ext uri="{FF2B5EF4-FFF2-40B4-BE49-F238E27FC236}">
                <a16:creationId xmlns:a16="http://schemas.microsoft.com/office/drawing/2014/main" id="{915E4486-AD74-E146-A710-C57AE0F83187}"/>
              </a:ext>
            </a:extLst>
          </p:cNvPr>
          <p:cNvSpPr txBox="1"/>
          <p:nvPr/>
        </p:nvSpPr>
        <p:spPr>
          <a:xfrm>
            <a:off x="1096641" y="1169102"/>
            <a:ext cx="5388565" cy="3785652"/>
          </a:xfrm>
          <a:prstGeom prst="rect">
            <a:avLst/>
          </a:prstGeom>
          <a:noFill/>
        </p:spPr>
        <p:txBody>
          <a:bodyPr wrap="square" rtlCol="0">
            <a:spAutoFit/>
          </a:bodyPr>
          <a:lstStyle/>
          <a:p>
            <a:r>
              <a:rPr lang="en-ZA" sz="2400" dirty="0"/>
              <a:t>Think about this. A large industrial fan is spinning in one direction. What would happen if we reversed the motor’s direction without letting the fan slow down first?</a:t>
            </a:r>
          </a:p>
          <a:p>
            <a:pPr marL="457200" indent="-457200">
              <a:buFont typeface="+mj-lt"/>
              <a:buAutoNum type="alphaLcParenR"/>
            </a:pPr>
            <a:r>
              <a:rPr lang="en-ZA" sz="2400" dirty="0"/>
              <a:t>Nothing</a:t>
            </a:r>
          </a:p>
          <a:p>
            <a:pPr marL="457200" indent="-457200">
              <a:buFont typeface="+mj-lt"/>
              <a:buAutoNum type="alphaLcParenR"/>
            </a:pPr>
            <a:r>
              <a:rPr lang="en-ZA" sz="2400" dirty="0"/>
              <a:t>We would put the motor under strain</a:t>
            </a:r>
          </a:p>
          <a:p>
            <a:pPr marL="457200" indent="-457200">
              <a:buFont typeface="+mj-lt"/>
              <a:buAutoNum type="alphaLcParenR"/>
            </a:pPr>
            <a:r>
              <a:rPr lang="en-ZA" sz="2400" dirty="0"/>
              <a:t>The motor might burn out</a:t>
            </a:r>
          </a:p>
          <a:p>
            <a:pPr marL="457200" indent="-457200">
              <a:buFont typeface="+mj-lt"/>
              <a:buAutoNum type="alphaLcParenR"/>
            </a:pPr>
            <a:r>
              <a:rPr lang="en-ZA" sz="2400" dirty="0"/>
              <a:t>The fan would spin in the opposite direction straight away. </a:t>
            </a:r>
          </a:p>
        </p:txBody>
      </p:sp>
      <p:pic>
        <p:nvPicPr>
          <p:cNvPr id="3" name="Picture 2">
            <a:extLst>
              <a:ext uri="{FF2B5EF4-FFF2-40B4-BE49-F238E27FC236}">
                <a16:creationId xmlns:a16="http://schemas.microsoft.com/office/drawing/2014/main" id="{D30D26A1-70B6-DB4A-BF66-78CAB491DADB}"/>
              </a:ext>
            </a:extLst>
          </p:cNvPr>
          <p:cNvPicPr>
            <a:picLocks noChangeAspect="1"/>
          </p:cNvPicPr>
          <p:nvPr/>
        </p:nvPicPr>
        <p:blipFill>
          <a:blip r:embed="rId4"/>
          <a:stretch>
            <a:fillRect/>
          </a:stretch>
        </p:blipFill>
        <p:spPr>
          <a:xfrm>
            <a:off x="6524517" y="1233577"/>
            <a:ext cx="3426698" cy="2761918"/>
          </a:xfrm>
          <a:prstGeom prst="rect">
            <a:avLst/>
          </a:prstGeom>
        </p:spPr>
      </p:pic>
    </p:spTree>
    <p:custDataLst>
      <p:tags r:id="rId1"/>
    </p:custDataLst>
    <p:extLst>
      <p:ext uri="{BB962C8B-B14F-4D97-AF65-F5344CB8AC3E}">
        <p14:creationId xmlns:p14="http://schemas.microsoft.com/office/powerpoint/2010/main" val="351477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Is there a solution?</a:t>
            </a:r>
          </a:p>
        </p:txBody>
      </p:sp>
      <p:sp>
        <p:nvSpPr>
          <p:cNvPr id="4" name="TextBox 3">
            <a:extLst>
              <a:ext uri="{FF2B5EF4-FFF2-40B4-BE49-F238E27FC236}">
                <a16:creationId xmlns:a16="http://schemas.microsoft.com/office/drawing/2014/main" id="{915E4486-AD74-E146-A710-C57AE0F83187}"/>
              </a:ext>
            </a:extLst>
          </p:cNvPr>
          <p:cNvSpPr txBox="1"/>
          <p:nvPr/>
        </p:nvSpPr>
        <p:spPr>
          <a:xfrm>
            <a:off x="1096641" y="1233577"/>
            <a:ext cx="5388565" cy="2308324"/>
          </a:xfrm>
          <a:prstGeom prst="rect">
            <a:avLst/>
          </a:prstGeom>
          <a:noFill/>
        </p:spPr>
        <p:txBody>
          <a:bodyPr wrap="square" rtlCol="0">
            <a:spAutoFit/>
          </a:bodyPr>
          <a:lstStyle/>
          <a:p>
            <a:r>
              <a:rPr lang="en-ZA" sz="2400" dirty="0"/>
              <a:t>In this scenario, we cannot just reverse the motor. We need a way to make sure that the blades have slowed down enough before the motor can be started in the reverse direction. We can use a </a:t>
            </a:r>
            <a:r>
              <a:rPr lang="en-ZA" sz="2400" b="1" dirty="0"/>
              <a:t>timer</a:t>
            </a:r>
            <a:r>
              <a:rPr lang="en-ZA" sz="2400" dirty="0"/>
              <a:t> for this.</a:t>
            </a:r>
          </a:p>
        </p:txBody>
      </p:sp>
      <p:pic>
        <p:nvPicPr>
          <p:cNvPr id="5" name="Picture 4">
            <a:extLst>
              <a:ext uri="{FF2B5EF4-FFF2-40B4-BE49-F238E27FC236}">
                <a16:creationId xmlns:a16="http://schemas.microsoft.com/office/drawing/2014/main" id="{EE16F7B1-8394-5545-8B44-96B148EF6CA2}"/>
              </a:ext>
            </a:extLst>
          </p:cNvPr>
          <p:cNvPicPr>
            <a:picLocks noChangeAspect="1"/>
          </p:cNvPicPr>
          <p:nvPr/>
        </p:nvPicPr>
        <p:blipFill>
          <a:blip r:embed="rId4"/>
          <a:stretch>
            <a:fillRect/>
          </a:stretch>
        </p:blipFill>
        <p:spPr>
          <a:xfrm>
            <a:off x="6316392" y="1233577"/>
            <a:ext cx="3638281" cy="2728711"/>
          </a:xfrm>
          <a:prstGeom prst="rect">
            <a:avLst/>
          </a:prstGeom>
        </p:spPr>
      </p:pic>
    </p:spTree>
    <p:custDataLst>
      <p:tags r:id="rId1"/>
    </p:custDataLst>
    <p:extLst>
      <p:ext uri="{BB962C8B-B14F-4D97-AF65-F5344CB8AC3E}">
        <p14:creationId xmlns:p14="http://schemas.microsoft.com/office/powerpoint/2010/main" val="3234423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23833</TotalTime>
  <Words>4265</Words>
  <Application>Microsoft Office PowerPoint</Application>
  <PresentationFormat>Custom</PresentationFormat>
  <Paragraphs>977</Paragraphs>
  <Slides>47</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Open Sans</vt:lpstr>
      <vt:lpstr>Office Theme</vt:lpstr>
      <vt:lpstr>Three Phase Motors</vt:lpstr>
      <vt:lpstr>Assumed prior learning</vt:lpstr>
      <vt:lpstr>Outcomes</vt:lpstr>
      <vt:lpstr>Unit 3.5: Automatic Three Phase Sequence Starter</vt:lpstr>
      <vt:lpstr>Introduction</vt:lpstr>
      <vt:lpstr>Safety first</vt:lpstr>
      <vt:lpstr>Before We Begin</vt:lpstr>
      <vt:lpstr>When time is important</vt:lpstr>
      <vt:lpstr>Is there a solution?</vt:lpstr>
      <vt:lpstr>What is a timer?</vt:lpstr>
      <vt:lpstr>ON delay timers</vt:lpstr>
      <vt:lpstr>OFF delay timers</vt:lpstr>
      <vt:lpstr>How do you wire timers into circuits?</vt:lpstr>
      <vt:lpstr>A summary</vt:lpstr>
      <vt:lpstr>Normally Open, Timed Close (NOTC)</vt:lpstr>
      <vt:lpstr>Normally Closed, Timed Open (NCTO)</vt:lpstr>
      <vt:lpstr>Normally Open, Timed Open (NOTO)</vt:lpstr>
      <vt:lpstr>Normally Closed, Timed Close (NCTC)</vt:lpstr>
      <vt:lpstr>Review the basic reversing starter</vt:lpstr>
      <vt:lpstr>What sort of timer do we need?</vt:lpstr>
      <vt:lpstr>How does our circuit compare?</vt:lpstr>
      <vt:lpstr>How did you do?</vt:lpstr>
      <vt:lpstr>Wire it up</vt:lpstr>
      <vt:lpstr>Upload your control circuit diagram</vt:lpstr>
      <vt:lpstr>Ready to try design your own circuits?</vt:lpstr>
      <vt:lpstr>The conditions</vt:lpstr>
      <vt:lpstr>Wire it up</vt:lpstr>
      <vt:lpstr>Upload your circuit diagram</vt:lpstr>
      <vt:lpstr>How did you do?</vt:lpstr>
      <vt:lpstr>The conditions</vt:lpstr>
      <vt:lpstr>Wire it up</vt:lpstr>
      <vt:lpstr>Upload your control circuit diagram</vt:lpstr>
      <vt:lpstr>How did you do?</vt:lpstr>
      <vt:lpstr>Video Briefing – Vid01</vt:lpstr>
      <vt:lpstr>Image Briefing – Img06a</vt:lpstr>
      <vt:lpstr>Interactive Briefing – Int01 (1 of 3)</vt:lpstr>
      <vt:lpstr>Interactive Briefing – Int01 (2 of 3)</vt:lpstr>
      <vt:lpstr>Interactive Briefing – Int01 (3 of 3)</vt:lpstr>
      <vt:lpstr>Video Briefing – Vid02</vt:lpstr>
      <vt:lpstr>Interactive Briefing – Int02 (1 of 3)</vt:lpstr>
      <vt:lpstr>Interactive Briefing – Int02 (2 of 3)</vt:lpstr>
      <vt:lpstr>Interactive Briefing – Int02 (3 of 3)</vt:lpstr>
      <vt:lpstr>Video Briefing – Vid03</vt:lpstr>
      <vt:lpstr>Interactive Briefing – Int03 (1 of 3)</vt:lpstr>
      <vt:lpstr>Interactive Briefing – Int02 (2 of 3)</vt:lpstr>
      <vt:lpstr>Interactive Briefing – Int03 (2 of 3)</vt:lpstr>
      <vt:lpstr>Video Briefing – Vid04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643</cp:revision>
  <dcterms:created xsi:type="dcterms:W3CDTF">2018-02-02T12:07:09Z</dcterms:created>
  <dcterms:modified xsi:type="dcterms:W3CDTF">2018-09-20T07:08:33Z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