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2.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3.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comments/comment4.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comments/comment5.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6.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comments/comment7.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comments/comment8.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comments/comment9.xml" ContentType="application/vnd.openxmlformats-officedocument.presentationml.comments+xml"/>
  <Override PartName="/ppt/tags/tag52.xml" ContentType="application/vnd.openxmlformats-officedocument.presentationml.tags+xml"/>
  <Override PartName="/ppt/notesSlides/notesSlide49.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2"/>
  </p:notesMasterIdLst>
  <p:sldIdLst>
    <p:sldId id="256" r:id="rId2"/>
    <p:sldId id="309" r:id="rId3"/>
    <p:sldId id="268" r:id="rId4"/>
    <p:sldId id="278" r:id="rId5"/>
    <p:sldId id="376" r:id="rId6"/>
    <p:sldId id="415" r:id="rId7"/>
    <p:sldId id="460" r:id="rId8"/>
    <p:sldId id="420" r:id="rId9"/>
    <p:sldId id="467" r:id="rId10"/>
    <p:sldId id="333" r:id="rId11"/>
    <p:sldId id="339" r:id="rId12"/>
    <p:sldId id="468" r:id="rId13"/>
    <p:sldId id="371" r:id="rId14"/>
    <p:sldId id="427" r:id="rId15"/>
    <p:sldId id="439" r:id="rId16"/>
    <p:sldId id="442" r:id="rId17"/>
    <p:sldId id="444" r:id="rId18"/>
    <p:sldId id="473" r:id="rId19"/>
    <p:sldId id="429" r:id="rId20"/>
    <p:sldId id="435" r:id="rId21"/>
    <p:sldId id="451" r:id="rId22"/>
    <p:sldId id="477" r:id="rId23"/>
    <p:sldId id="422" r:id="rId24"/>
    <p:sldId id="461" r:id="rId25"/>
    <p:sldId id="462" r:id="rId26"/>
    <p:sldId id="463" r:id="rId27"/>
    <p:sldId id="464" r:id="rId28"/>
    <p:sldId id="465" r:id="rId29"/>
    <p:sldId id="466" r:id="rId30"/>
    <p:sldId id="469" r:id="rId31"/>
    <p:sldId id="470" r:id="rId32"/>
    <p:sldId id="471" r:id="rId33"/>
    <p:sldId id="472" r:id="rId34"/>
    <p:sldId id="426" r:id="rId35"/>
    <p:sldId id="436" r:id="rId36"/>
    <p:sldId id="418" r:id="rId37"/>
    <p:sldId id="437" r:id="rId38"/>
    <p:sldId id="440" r:id="rId39"/>
    <p:sldId id="443" r:id="rId40"/>
    <p:sldId id="445" r:id="rId41"/>
    <p:sldId id="428" r:id="rId42"/>
    <p:sldId id="474" r:id="rId43"/>
    <p:sldId id="475" r:id="rId44"/>
    <p:sldId id="432" r:id="rId45"/>
    <p:sldId id="433" r:id="rId46"/>
    <p:sldId id="434" r:id="rId47"/>
    <p:sldId id="438" r:id="rId48"/>
    <p:sldId id="452" r:id="rId49"/>
    <p:sldId id="453" r:id="rId50"/>
    <p:sldId id="476" r:id="rId51"/>
  </p:sldIdLst>
  <p:sldSz cx="10239375" cy="5003800"/>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415"/>
            <p14:sldId id="460"/>
            <p14:sldId id="420"/>
            <p14:sldId id="467"/>
            <p14:sldId id="333"/>
            <p14:sldId id="339"/>
            <p14:sldId id="468"/>
            <p14:sldId id="371"/>
            <p14:sldId id="427"/>
            <p14:sldId id="439"/>
            <p14:sldId id="442"/>
            <p14:sldId id="444"/>
            <p14:sldId id="473"/>
            <p14:sldId id="429"/>
            <p14:sldId id="435"/>
            <p14:sldId id="451"/>
            <p14:sldId id="477"/>
          </p14:sldIdLst>
        </p14:section>
        <p14:section name="Appendix" id="{61A5EB1E-5BAC-224D-8F20-5D1D8E086C2B}">
          <p14:sldIdLst>
            <p14:sldId id="422"/>
            <p14:sldId id="461"/>
            <p14:sldId id="462"/>
            <p14:sldId id="463"/>
            <p14:sldId id="464"/>
            <p14:sldId id="465"/>
            <p14:sldId id="466"/>
            <p14:sldId id="469"/>
            <p14:sldId id="470"/>
            <p14:sldId id="471"/>
            <p14:sldId id="472"/>
            <p14:sldId id="426"/>
            <p14:sldId id="436"/>
            <p14:sldId id="418"/>
            <p14:sldId id="437"/>
            <p14:sldId id="440"/>
            <p14:sldId id="443"/>
            <p14:sldId id="445"/>
            <p14:sldId id="428"/>
            <p14:sldId id="474"/>
            <p14:sldId id="475"/>
            <p14:sldId id="432"/>
            <p14:sldId id="433"/>
            <p14:sldId id="434"/>
            <p14:sldId id="438"/>
            <p14:sldId id="452"/>
            <p14:sldId id="453"/>
            <p14:sldId id="4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6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p:restoredTop sz="76510" autoAdjust="0"/>
  </p:normalViewPr>
  <p:slideViewPr>
    <p:cSldViewPr snapToGrid="0" snapToObjects="1">
      <p:cViewPr varScale="1">
        <p:scale>
          <a:sx n="119" d="100"/>
          <a:sy n="119"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Img03</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 authorId="1" dt="2018-09-18T14:22:13.858" idx="69">
    <p:pos x="5716" y="1814"/>
    <p:text>Button03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10T14:46:56.197" idx="66">
    <p:pos x="6020" y="2423"/>
    <p:text>Button01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Img15</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Well done. When the reverse contactor is energized, L1 will connect to C1 and L3 will connect to A1. Therefore, the A1 and C1 connections will be swopped and the motor will reverse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This is not right. If you have a careful look at the diagram, you will see that through both the forward and reverse contactors L1 connects to A1, L2 to B1 and L3 to C1. There will be no change in the direction of rotation through the reverse contactor.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This is not right. If you have a careful look at the diagram, you will see that through the forward contactor L1 connects to A1, L2 to B1 and L3 to C1. Through the reverse contactor, L1 connects to C1, L2 to A1 and L3 to B1. The three phases of the motor will therefore be energized in the same order A, B, C, A, B, C). The rotation of the motor will not be reversed. In this cases, we have swopped 2 pairs of phases rather than just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Img05a, 05b, 05c (see briefs)</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01461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Img06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indent="0">
              <a:buFont typeface="+mj-lt"/>
              <a:buNone/>
            </a:pPr>
            <a:r>
              <a:rPr lang="en-GB" sz="1200" dirty="0"/>
              <a:t>Button03 – Open Img07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20203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Int01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Vid03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94734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screenshot of Vid04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71005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screenshot of Vid05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27705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Vid06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09171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screenshot of Vid07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58914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the first part of Img13 (see brief). On click open Img13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73593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709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Img15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13865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Img16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indent="0">
              <a:buFont typeface="+mj-lt"/>
              <a:buNone/>
            </a:pPr>
            <a:r>
              <a:rPr lang="en-GB" sz="1200" dirty="0"/>
              <a:t>Button03 – Open Img07 (se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052138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a:t>
            </a:r>
            <a:r>
              <a:rPr lang="en-ZA" dirty="0" err="1"/>
              <a:t>www.homofaciens.de</a:t>
            </a:r>
            <a:r>
              <a:rPr lang="en-ZA" dirty="0"/>
              <a:t>/</a:t>
            </a:r>
            <a:r>
              <a:rPr lang="en-ZA" dirty="0" err="1"/>
              <a:t>bilder</a:t>
            </a:r>
            <a:r>
              <a:rPr lang="en-ZA" dirty="0"/>
              <a:t>/</a:t>
            </a:r>
            <a:r>
              <a:rPr lang="en-ZA" dirty="0" err="1"/>
              <a:t>technik</a:t>
            </a:r>
            <a:r>
              <a:rPr lang="en-ZA" dirty="0"/>
              <a:t>/synchronous-motor_03_animation.gif and https://</a:t>
            </a:r>
            <a:r>
              <a:rPr lang="en-ZA" dirty="0" err="1"/>
              <a:t>www.clubedohardware.com.br</a:t>
            </a:r>
            <a:r>
              <a:rPr lang="en-ZA" dirty="0"/>
              <a:t>/applications/core/interface/</a:t>
            </a:r>
            <a:r>
              <a:rPr lang="en-ZA" dirty="0" err="1"/>
              <a:t>imageproxy</a:t>
            </a:r>
            <a:r>
              <a:rPr lang="en-ZA" dirty="0"/>
              <a:t>/</a:t>
            </a:r>
            <a:r>
              <a:rPr lang="en-ZA" dirty="0" err="1"/>
              <a:t>imageproxy.php?img</a:t>
            </a:r>
            <a:r>
              <a:rPr lang="en-ZA" dirty="0"/>
              <a:t>=https://4.bp.blogspot.com/-3ZGKM-nfsG0/Vzx8muk7bTI/AAAAAAAAA6A/1AGXBQaDU50GP9ZZJ5DCm3TGLsTzyB3WwCK4B/s1600/</a:t>
            </a:r>
            <a:r>
              <a:rPr lang="en-ZA" dirty="0" err="1"/>
              <a:t>BLDC-motor-animation.gif&amp;key</a:t>
            </a:r>
            <a:r>
              <a:rPr lang="en-ZA" dirty="0"/>
              <a:t>=f5841d2720f9db6f91baf9ceae72d008eabc4b08ebef69f06940be4bf2e174d6 as references.</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919665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61009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19701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32809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388686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91659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21266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59118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66698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379606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8995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the redrawn Img09 in the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2561227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84040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Img07)</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89769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553709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769552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544300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22191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026481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Create a series of 6 images that build up the full control circuit step by step.</a:t>
            </a:r>
          </a:p>
          <a:p>
            <a:endParaRPr lang="en-ZA" dirty="0"/>
          </a:p>
          <a:p>
            <a:r>
              <a:rPr lang="en-ZA" dirty="0"/>
              <a:t>Vitally important to standardise on all circuit symbols (TBA). On click of </a:t>
            </a:r>
            <a:r>
              <a:rPr lang="en-ZA" b="1" dirty="0"/>
              <a:t>Next</a:t>
            </a:r>
            <a:r>
              <a:rPr lang="en-ZA" dirty="0"/>
              <a:t> display the next image in the series.</a:t>
            </a:r>
          </a:p>
          <a:p>
            <a:endParaRPr lang="en-ZA" dirty="0"/>
          </a:p>
          <a:p>
            <a:r>
              <a:rPr lang="en-ZA" dirty="0"/>
              <a:t>Master diagram on far right.</a:t>
            </a:r>
          </a:p>
          <a:p>
            <a:endParaRPr lang="en-ZA" dirty="0"/>
          </a:p>
          <a:p>
            <a:r>
              <a:rPr lang="en-ZA" dirty="0"/>
              <a:t>NB that circuit components are NOT moved between images.</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424946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retaining contacts</a:t>
            </a:r>
          </a:p>
          <a:p>
            <a:endParaRPr lang="en-ZA" dirty="0"/>
          </a:p>
          <a:p>
            <a:r>
              <a:rPr lang="en-ZA" dirty="0"/>
              <a:t>On click of </a:t>
            </a:r>
            <a:r>
              <a:rPr lang="en-ZA" b="1" dirty="0"/>
              <a:t>Back</a:t>
            </a:r>
            <a:r>
              <a:rPr lang="en-ZA" dirty="0"/>
              <a:t> display the previous image in the series</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093881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stop push buttons</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021828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2 interlock contacts</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4213257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emergency stop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644083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3533562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3173863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display the control circuit diagram as (Img13 6 of 6).</a:t>
            </a:r>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2792706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201142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animation (see brief). Play the animation by default. On click play the animation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159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This will not reverse the direction of the motor. If we assume that peak voltage is reached in L1, then L2 and then L3, the coils will </a:t>
            </a:r>
            <a:r>
              <a:rPr lang="en-US" dirty="0" err="1"/>
              <a:t>energise</a:t>
            </a:r>
            <a:r>
              <a:rPr lang="en-US" dirty="0"/>
              <a:t> in the following order – A, B, C and so the rotation will still be clockwise.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Well done. Swopping the connections on B1 and C1 around will reverse the direction of the rotating magnetic field and therefore also the rotor. Now the coils will </a:t>
            </a:r>
            <a:r>
              <a:rPr lang="en-US" dirty="0" err="1"/>
              <a:t>energise</a:t>
            </a:r>
            <a:r>
              <a:rPr lang="en-US" dirty="0"/>
              <a:t> n the following order – A, C, B. To reverse a three phase induction motor you have to reverse the connections of ANY 2 phases.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This will not reverse the direction of the motor. If we assume that peak voltage is reached in L1, then L2 and then L3, the coils will </a:t>
            </a:r>
            <a:r>
              <a:rPr lang="en-US" dirty="0" err="1"/>
              <a:t>energise</a:t>
            </a:r>
            <a:r>
              <a:rPr lang="en-US" dirty="0"/>
              <a:t> in the following order – C, A, B which is actually the same order as A, B,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01a, 01b, 01c (see briefs)</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2579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animation (see brief). Play the animation by default. On click play the animation full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animation (see brief). Play the animation by default. On click play the animation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3299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 = image of 2 standard three phase contactor e.g. https://images-</a:t>
            </a:r>
            <a:r>
              <a:rPr lang="en-US" dirty="0" err="1"/>
              <a:t>na.ssl</a:t>
            </a:r>
            <a:r>
              <a:rPr lang="en-US" dirty="0"/>
              <a:t>-images-</a:t>
            </a:r>
            <a:r>
              <a:rPr lang="en-US" dirty="0" err="1"/>
              <a:t>amazon.com</a:t>
            </a:r>
            <a:r>
              <a:rPr lang="en-US" dirty="0"/>
              <a:t>/images/I/61cnQwdnjLL._SY450_.jpg one labelled forward the other reverse</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37966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75502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omments" Target="../comments/comment4.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9.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10.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0.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0.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0.tif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9.tiff"/><Relationship Id="rId4" Type="http://schemas.openxmlformats.org/officeDocument/2006/relationships/image" Target="../media/image10.tif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10.tiff"/><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comments" Target="../comments/comment7.xml"/><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19.tiff"/><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comments" Target="../comments/comment8.xml"/><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image" Target="../media/image19.tiff"/><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4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tiff"/></Relationships>
</file>

<file path=ppt/slides/_rels/slide44.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43.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tiff"/></Relationships>
</file>

<file path=ppt/slides/_rels/slide45.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44.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tiff"/><Relationship Id="rId9"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45.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tiff"/><Relationship Id="rId9"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notesSlide" Target="../notesSlides/notesSlide46.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tiff"/><Relationship Id="rId9"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50.xml"/><Relationship Id="rId5" Type="http://schemas.openxmlformats.org/officeDocument/2006/relationships/image" Target="../media/image18.sv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comments" Target="../comments/comment9.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52.xml"/><Relationship Id="rId6" Type="http://schemas.openxmlformats.org/officeDocument/2006/relationships/comments" Target="../comments/comment10.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a:t>
            </a:r>
            <a:r>
              <a:rPr lang="en-GB" sz="2400"/>
              <a:t>Phase Induction  Motors</a:t>
            </a:r>
            <a:endParaRPr lang="en-GB" sz="2400" dirty="0"/>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4" y="1305234"/>
            <a:ext cx="7548666" cy="830997"/>
          </a:xfrm>
          <a:prstGeom prst="rect">
            <a:avLst/>
          </a:prstGeom>
          <a:solidFill>
            <a:schemeClr val="tx2">
              <a:lumMod val="40000"/>
              <a:lumOff val="60000"/>
            </a:schemeClr>
          </a:solidFill>
        </p:spPr>
        <p:txBody>
          <a:bodyPr wrap="square">
            <a:spAutoFit/>
          </a:bodyPr>
          <a:lstStyle/>
          <a:p>
            <a:r>
              <a:rPr lang="en-GB" sz="2400" i="1" dirty="0"/>
              <a:t>Which of the following main circuit diagrams will give us the ability to reverse the direction of a three phase motor?</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233577"/>
            <a:ext cx="788845" cy="854046"/>
          </a:xfrm>
          <a:prstGeom prst="rect">
            <a:avLst/>
          </a:prstGeom>
        </p:spPr>
      </p:pic>
      <p:grpSp>
        <p:nvGrpSpPr>
          <p:cNvPr id="3" name="Group 2">
            <a:extLst>
              <a:ext uri="{FF2B5EF4-FFF2-40B4-BE49-F238E27FC236}">
                <a16:creationId xmlns:a16="http://schemas.microsoft.com/office/drawing/2014/main" id="{8A66F054-6109-7447-B1B4-CD6E899F35A2}"/>
              </a:ext>
            </a:extLst>
          </p:cNvPr>
          <p:cNvGrpSpPr/>
          <p:nvPr/>
        </p:nvGrpSpPr>
        <p:grpSpPr>
          <a:xfrm>
            <a:off x="1154144" y="2398135"/>
            <a:ext cx="2086000" cy="2392677"/>
            <a:chOff x="1129281" y="2628179"/>
            <a:chExt cx="2086000" cy="2392677"/>
          </a:xfrm>
        </p:grpSpPr>
        <p:sp>
          <p:nvSpPr>
            <p:cNvPr id="10" name="Rectangle 9">
              <a:extLst>
                <a:ext uri="{FF2B5EF4-FFF2-40B4-BE49-F238E27FC236}">
                  <a16:creationId xmlns:a16="http://schemas.microsoft.com/office/drawing/2014/main" id="{503D1165-ABDB-CC44-B29E-5877418C6CBE}"/>
                </a:ext>
              </a:extLst>
            </p:cNvPr>
            <p:cNvSpPr/>
            <p:nvPr/>
          </p:nvSpPr>
          <p:spPr>
            <a:xfrm>
              <a:off x="1154144"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a:t>
              </a:r>
            </a:p>
          </p:txBody>
        </p:sp>
        <p:sp>
          <p:nvSpPr>
            <p:cNvPr id="6" name="TextBox 5">
              <a:extLst>
                <a:ext uri="{FF2B5EF4-FFF2-40B4-BE49-F238E27FC236}">
                  <a16:creationId xmlns:a16="http://schemas.microsoft.com/office/drawing/2014/main" id="{BBA79D5B-5D07-5941-B290-624FE9171E53}"/>
                </a:ext>
              </a:extLst>
            </p:cNvPr>
            <p:cNvSpPr txBox="1"/>
            <p:nvPr/>
          </p:nvSpPr>
          <p:spPr>
            <a:xfrm>
              <a:off x="1947774" y="4559191"/>
              <a:ext cx="370614" cy="461665"/>
            </a:xfrm>
            <a:prstGeom prst="rect">
              <a:avLst/>
            </a:prstGeom>
            <a:noFill/>
          </p:spPr>
          <p:txBody>
            <a:bodyPr wrap="none" rtlCol="0">
              <a:spAutoFit/>
            </a:bodyPr>
            <a:lstStyle/>
            <a:p>
              <a:r>
                <a:rPr lang="en-GB" sz="2400" b="1" dirty="0"/>
                <a:t>A</a:t>
              </a:r>
            </a:p>
          </p:txBody>
        </p:sp>
        <p:pic>
          <p:nvPicPr>
            <p:cNvPr id="17" name="Graphic 16" descr="Magnifying glass">
              <a:extLst>
                <a:ext uri="{FF2B5EF4-FFF2-40B4-BE49-F238E27FC236}">
                  <a16:creationId xmlns:a16="http://schemas.microsoft.com/office/drawing/2014/main" id="{9E7F9435-8DC8-5F41-9291-8553DBE22F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281" y="2628179"/>
              <a:ext cx="532520" cy="532520"/>
            </a:xfrm>
            <a:prstGeom prst="rect">
              <a:avLst/>
            </a:prstGeom>
          </p:spPr>
        </p:pic>
        <p:sp>
          <p:nvSpPr>
            <p:cNvPr id="20" name="Oval 19">
              <a:extLst>
                <a:ext uri="{FF2B5EF4-FFF2-40B4-BE49-F238E27FC236}">
                  <a16:creationId xmlns:a16="http://schemas.microsoft.com/office/drawing/2014/main" id="{563F9DC1-DF89-6149-9478-B5D5F5928DE2}"/>
                </a:ext>
              </a:extLst>
            </p:cNvPr>
            <p:cNvSpPr/>
            <p:nvPr/>
          </p:nvSpPr>
          <p:spPr>
            <a:xfrm>
              <a:off x="1657723" y="4661427"/>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21009897-18FA-6D42-9158-7B7D340861AE}"/>
              </a:ext>
            </a:extLst>
          </p:cNvPr>
          <p:cNvGrpSpPr/>
          <p:nvPr/>
        </p:nvGrpSpPr>
        <p:grpSpPr>
          <a:xfrm>
            <a:off x="3973512" y="2373870"/>
            <a:ext cx="2061137" cy="2376733"/>
            <a:chOff x="3456821" y="2628179"/>
            <a:chExt cx="2061137" cy="2376733"/>
          </a:xfrm>
        </p:grpSpPr>
        <p:sp>
          <p:nvSpPr>
            <p:cNvPr id="13" name="Rectangle 12">
              <a:extLst>
                <a:ext uri="{FF2B5EF4-FFF2-40B4-BE49-F238E27FC236}">
                  <a16:creationId xmlns:a16="http://schemas.microsoft.com/office/drawing/2014/main" id="{6102263E-4C37-6D4B-8A96-37A83A53A260}"/>
                </a:ext>
              </a:extLst>
            </p:cNvPr>
            <p:cNvSpPr/>
            <p:nvPr/>
          </p:nvSpPr>
          <p:spPr>
            <a:xfrm>
              <a:off x="3456821"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Img05b</a:t>
              </a:r>
            </a:p>
          </p:txBody>
        </p:sp>
        <p:sp>
          <p:nvSpPr>
            <p:cNvPr id="15" name="TextBox 14">
              <a:extLst>
                <a:ext uri="{FF2B5EF4-FFF2-40B4-BE49-F238E27FC236}">
                  <a16:creationId xmlns:a16="http://schemas.microsoft.com/office/drawing/2014/main" id="{923B4E9D-A3D4-304C-9F0C-A289E58680CB}"/>
                </a:ext>
              </a:extLst>
            </p:cNvPr>
            <p:cNvSpPr txBox="1"/>
            <p:nvPr/>
          </p:nvSpPr>
          <p:spPr>
            <a:xfrm>
              <a:off x="4250451" y="4543247"/>
              <a:ext cx="357790" cy="461665"/>
            </a:xfrm>
            <a:prstGeom prst="rect">
              <a:avLst/>
            </a:prstGeom>
            <a:noFill/>
          </p:spPr>
          <p:txBody>
            <a:bodyPr wrap="none" rtlCol="0">
              <a:spAutoFit/>
            </a:bodyPr>
            <a:lstStyle/>
            <a:p>
              <a:r>
                <a:rPr lang="en-GB" sz="2400" b="1" dirty="0"/>
                <a:t>B</a:t>
              </a:r>
            </a:p>
          </p:txBody>
        </p:sp>
        <p:pic>
          <p:nvPicPr>
            <p:cNvPr id="18" name="Graphic 17" descr="Magnifying glass">
              <a:extLst>
                <a:ext uri="{FF2B5EF4-FFF2-40B4-BE49-F238E27FC236}">
                  <a16:creationId xmlns:a16="http://schemas.microsoft.com/office/drawing/2014/main" id="{F28CCCA6-E6AF-2641-BC32-51FF0A94CB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6821" y="2628179"/>
              <a:ext cx="532520" cy="532520"/>
            </a:xfrm>
            <a:prstGeom prst="rect">
              <a:avLst/>
            </a:prstGeom>
          </p:spPr>
        </p:pic>
        <p:sp>
          <p:nvSpPr>
            <p:cNvPr id="21" name="Oval 20">
              <a:extLst>
                <a:ext uri="{FF2B5EF4-FFF2-40B4-BE49-F238E27FC236}">
                  <a16:creationId xmlns:a16="http://schemas.microsoft.com/office/drawing/2014/main" id="{974BE54D-6327-0843-B959-77A02CB7548A}"/>
                </a:ext>
              </a:extLst>
            </p:cNvPr>
            <p:cNvSpPr/>
            <p:nvPr/>
          </p:nvSpPr>
          <p:spPr>
            <a:xfrm>
              <a:off x="3989341" y="4629053"/>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DAC1838F-F004-7246-B546-D1070DE93A7E}"/>
              </a:ext>
            </a:extLst>
          </p:cNvPr>
          <p:cNvGrpSpPr/>
          <p:nvPr/>
        </p:nvGrpSpPr>
        <p:grpSpPr>
          <a:xfrm>
            <a:off x="6815843" y="2353661"/>
            <a:ext cx="2092625" cy="2396942"/>
            <a:chOff x="5710757" y="2607970"/>
            <a:chExt cx="2092625" cy="2396942"/>
          </a:xfrm>
        </p:grpSpPr>
        <p:sp>
          <p:nvSpPr>
            <p:cNvPr id="14" name="Rectangle 13">
              <a:extLst>
                <a:ext uri="{FF2B5EF4-FFF2-40B4-BE49-F238E27FC236}">
                  <a16:creationId xmlns:a16="http://schemas.microsoft.com/office/drawing/2014/main" id="{1F582AFD-87CE-B54D-860E-B0E7BB8F7412}"/>
                </a:ext>
              </a:extLst>
            </p:cNvPr>
            <p:cNvSpPr/>
            <p:nvPr/>
          </p:nvSpPr>
          <p:spPr>
            <a:xfrm>
              <a:off x="5742245"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Img05c</a:t>
              </a:r>
            </a:p>
          </p:txBody>
        </p:sp>
        <p:sp>
          <p:nvSpPr>
            <p:cNvPr id="16" name="TextBox 15">
              <a:extLst>
                <a:ext uri="{FF2B5EF4-FFF2-40B4-BE49-F238E27FC236}">
                  <a16:creationId xmlns:a16="http://schemas.microsoft.com/office/drawing/2014/main" id="{0ECA0477-98F6-0942-9F1E-06451E59CBD4}"/>
                </a:ext>
              </a:extLst>
            </p:cNvPr>
            <p:cNvSpPr txBox="1"/>
            <p:nvPr/>
          </p:nvSpPr>
          <p:spPr>
            <a:xfrm>
              <a:off x="6535875" y="4543247"/>
              <a:ext cx="348172" cy="461665"/>
            </a:xfrm>
            <a:prstGeom prst="rect">
              <a:avLst/>
            </a:prstGeom>
            <a:noFill/>
          </p:spPr>
          <p:txBody>
            <a:bodyPr wrap="none" rtlCol="0">
              <a:spAutoFit/>
            </a:bodyPr>
            <a:lstStyle/>
            <a:p>
              <a:r>
                <a:rPr lang="en-GB" sz="2400" b="1" dirty="0"/>
                <a:t>C</a:t>
              </a:r>
            </a:p>
          </p:txBody>
        </p:sp>
        <p:pic>
          <p:nvPicPr>
            <p:cNvPr id="19" name="Graphic 18" descr="Magnifying glass">
              <a:extLst>
                <a:ext uri="{FF2B5EF4-FFF2-40B4-BE49-F238E27FC236}">
                  <a16:creationId xmlns:a16="http://schemas.microsoft.com/office/drawing/2014/main" id="{A2E7EF64-9BE6-054A-8E3D-5E14025E48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0757" y="2607970"/>
              <a:ext cx="532520" cy="532520"/>
            </a:xfrm>
            <a:prstGeom prst="rect">
              <a:avLst/>
            </a:prstGeom>
          </p:spPr>
        </p:pic>
        <p:sp>
          <p:nvSpPr>
            <p:cNvPr id="22" name="Oval 21">
              <a:extLst>
                <a:ext uri="{FF2B5EF4-FFF2-40B4-BE49-F238E27FC236}">
                  <a16:creationId xmlns:a16="http://schemas.microsoft.com/office/drawing/2014/main" id="{3233BD42-6525-9441-99AD-1FCED3C1097F}"/>
                </a:ext>
              </a:extLst>
            </p:cNvPr>
            <p:cNvSpPr/>
            <p:nvPr/>
          </p:nvSpPr>
          <p:spPr>
            <a:xfrm>
              <a:off x="6261281" y="4629052"/>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27005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8"/>
            <a:ext cx="5388320" cy="2374062"/>
          </a:xfrm>
          <a:solidFill>
            <a:schemeClr val="tx2">
              <a:lumMod val="40000"/>
              <a:lumOff val="60000"/>
            </a:schemeClr>
          </a:solidFill>
        </p:spPr>
        <p:txBody>
          <a:bodyPr lIns="90000">
            <a:noAutofit/>
          </a:bodyPr>
          <a:lstStyle/>
          <a:p>
            <a:pPr marL="0" indent="0">
              <a:buNone/>
            </a:pPr>
            <a:r>
              <a:rPr lang="en-GB" sz="2400" i="1" dirty="0"/>
              <a:t>Now draw your own </a:t>
            </a:r>
            <a:r>
              <a:rPr lang="en-GB" sz="2400" b="1" i="1" dirty="0"/>
              <a:t>main circuit </a:t>
            </a:r>
            <a:r>
              <a:rPr lang="en-GB" sz="2400" i="1" dirty="0"/>
              <a:t>for a reversing three phase motor starter. Then take a picture of your circuit and upload it to your online portfolio. Make sure to include a Motor Protection Circuit Breaker in the circuit as well. Have a look at the example if you need some help.</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ounded Rectangle 8">
            <a:extLst>
              <a:ext uri="{FF2B5EF4-FFF2-40B4-BE49-F238E27FC236}">
                <a16:creationId xmlns:a16="http://schemas.microsoft.com/office/drawing/2014/main" id="{18A3550C-8A0A-6149-92AB-296FD8140202}"/>
              </a:ext>
            </a:extLst>
          </p:cNvPr>
          <p:cNvSpPr/>
          <p:nvPr/>
        </p:nvSpPr>
        <p:spPr>
          <a:xfrm>
            <a:off x="6641754" y="3064420"/>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Example circuit</a:t>
            </a:r>
          </a:p>
        </p:txBody>
      </p:sp>
    </p:spTree>
    <p:custDataLst>
      <p:tags r:id="rId1"/>
    </p:custDataLst>
    <p:extLst>
      <p:ext uri="{BB962C8B-B14F-4D97-AF65-F5344CB8AC3E}">
        <p14:creationId xmlns:p14="http://schemas.microsoft.com/office/powerpoint/2010/main" val="353174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main circuit</a:t>
            </a:r>
          </a:p>
        </p:txBody>
      </p:sp>
      <p:sp>
        <p:nvSpPr>
          <p:cNvPr id="3" name="Content Placeholder 2"/>
          <p:cNvSpPr>
            <a:spLocks noGrp="1"/>
          </p:cNvSpPr>
          <p:nvPr>
            <p:ph idx="1"/>
          </p:nvPr>
        </p:nvSpPr>
        <p:spPr>
          <a:xfrm>
            <a:off x="1122532" y="1091869"/>
            <a:ext cx="4114655" cy="1407491"/>
          </a:xfrm>
        </p:spPr>
        <p:txBody>
          <a:bodyPr>
            <a:noAutofit/>
          </a:bodyPr>
          <a:lstStyle/>
          <a:p>
            <a:pPr marL="0" indent="0" algn="just">
              <a:buNone/>
            </a:pPr>
            <a:r>
              <a:rPr lang="en-GB" sz="2400" dirty="0"/>
              <a:t>Using the main motor control circuit as a guide, wire a reverse starter for a three phase motor.</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458962"/>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motor wiring simulator. Click on the button below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387305"/>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16" name="Rounded Rectangle 15">
            <a:extLst>
              <a:ext uri="{FF2B5EF4-FFF2-40B4-BE49-F238E27FC236}">
                <a16:creationId xmlns:a16="http://schemas.microsoft.com/office/drawing/2014/main" id="{C8731488-5517-0641-B56F-288E79A8E57B}"/>
              </a:ext>
            </a:extLst>
          </p:cNvPr>
          <p:cNvSpPr/>
          <p:nvPr/>
        </p:nvSpPr>
        <p:spPr>
          <a:xfrm>
            <a:off x="5596856" y="4140449"/>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motor being wired</a:t>
            </a:r>
          </a:p>
        </p:txBody>
      </p:sp>
    </p:spTree>
    <p:custDataLst>
      <p:tags r:id="rId1"/>
    </p:custDataLst>
    <p:extLst>
      <p:ext uri="{BB962C8B-B14F-4D97-AF65-F5344CB8AC3E}">
        <p14:creationId xmlns:p14="http://schemas.microsoft.com/office/powerpoint/2010/main" val="252162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control the motor?</a:t>
            </a:r>
          </a:p>
        </p:txBody>
      </p:sp>
      <p:sp>
        <p:nvSpPr>
          <p:cNvPr id="3" name="Content Placeholder 2"/>
          <p:cNvSpPr>
            <a:spLocks noGrp="1"/>
          </p:cNvSpPr>
          <p:nvPr>
            <p:ph idx="1"/>
          </p:nvPr>
        </p:nvSpPr>
        <p:spPr>
          <a:xfrm>
            <a:off x="1122532" y="1091869"/>
            <a:ext cx="4114655" cy="2213056"/>
          </a:xfrm>
        </p:spPr>
        <p:txBody>
          <a:bodyPr>
            <a:noAutofit/>
          </a:bodyPr>
          <a:lstStyle/>
          <a:p>
            <a:pPr marL="0" indent="0" algn="just">
              <a:buNone/>
            </a:pPr>
            <a:r>
              <a:rPr lang="en-GB" sz="2400" dirty="0"/>
              <a:t>We do not yet have any way to control the motor. We actually cannot even turn it on as there is no power to either coil yet. It is time to start wiring up the control circuit.</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376582"/>
            <a:ext cx="4090717" cy="1200329"/>
          </a:xfrm>
          <a:prstGeom prst="rect">
            <a:avLst/>
          </a:prstGeom>
          <a:solidFill>
            <a:schemeClr val="tx2">
              <a:lumMod val="40000"/>
              <a:lumOff val="60000"/>
            </a:schemeClr>
          </a:solidFill>
        </p:spPr>
        <p:txBody>
          <a:bodyPr wrap="square">
            <a:spAutoFit/>
          </a:bodyPr>
          <a:lstStyle/>
          <a:p>
            <a:r>
              <a:rPr lang="en-GB" sz="2400" i="1" dirty="0"/>
              <a:t>Watch the video to see how to wire up the coil with a start button.</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304925"/>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Tree>
    <p:custDataLst>
      <p:tags r:id="rId1"/>
    </p:custDataLst>
    <p:extLst>
      <p:ext uri="{BB962C8B-B14F-4D97-AF65-F5344CB8AC3E}">
        <p14:creationId xmlns:p14="http://schemas.microsoft.com/office/powerpoint/2010/main" val="119187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keep the motor running?</a:t>
            </a:r>
          </a:p>
        </p:txBody>
      </p:sp>
      <p:sp>
        <p:nvSpPr>
          <p:cNvPr id="3" name="Content Placeholder 2"/>
          <p:cNvSpPr>
            <a:spLocks noGrp="1"/>
          </p:cNvSpPr>
          <p:nvPr>
            <p:ph idx="1"/>
          </p:nvPr>
        </p:nvSpPr>
        <p:spPr>
          <a:xfrm>
            <a:off x="1122532" y="1091869"/>
            <a:ext cx="4114655" cy="2006019"/>
          </a:xfrm>
        </p:spPr>
        <p:txBody>
          <a:bodyPr>
            <a:noAutofit/>
          </a:bodyPr>
          <a:lstStyle/>
          <a:p>
            <a:pPr marL="0" indent="0" algn="just">
              <a:buNone/>
            </a:pPr>
            <a:r>
              <a:rPr lang="en-GB" sz="2400" dirty="0"/>
              <a:t>From the previous unit, we also know that we can keep the motor running after we press the start button by using a NO auxiliary contact as a </a:t>
            </a:r>
            <a:r>
              <a:rPr lang="en-GB" sz="2400" b="1" dirty="0"/>
              <a:t>retain contact</a:t>
            </a:r>
            <a:r>
              <a:rPr lang="en-GB" sz="2400" dirty="0"/>
              <a:t>. Let’s wire this in.</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169545"/>
            <a:ext cx="4090717" cy="830997"/>
          </a:xfrm>
          <a:prstGeom prst="rect">
            <a:avLst/>
          </a:prstGeom>
          <a:solidFill>
            <a:schemeClr val="tx2">
              <a:lumMod val="40000"/>
              <a:lumOff val="60000"/>
            </a:schemeClr>
          </a:solidFill>
        </p:spPr>
        <p:txBody>
          <a:bodyPr wrap="square">
            <a:spAutoFit/>
          </a:bodyPr>
          <a:lstStyle/>
          <a:p>
            <a:r>
              <a:rPr lang="en-GB" sz="2400" i="1" dirty="0"/>
              <a:t>Watch the video to see how we can do this.</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97888"/>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Tree>
    <p:custDataLst>
      <p:tags r:id="rId1"/>
    </p:custDataLst>
    <p:extLst>
      <p:ext uri="{BB962C8B-B14F-4D97-AF65-F5344CB8AC3E}">
        <p14:creationId xmlns:p14="http://schemas.microsoft.com/office/powerpoint/2010/main" val="123641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stop the motor?</a:t>
            </a:r>
          </a:p>
        </p:txBody>
      </p:sp>
      <p:sp>
        <p:nvSpPr>
          <p:cNvPr id="3" name="Content Placeholder 2"/>
          <p:cNvSpPr>
            <a:spLocks noGrp="1"/>
          </p:cNvSpPr>
          <p:nvPr>
            <p:ph idx="1"/>
          </p:nvPr>
        </p:nvSpPr>
        <p:spPr>
          <a:xfrm>
            <a:off x="1122532" y="1091869"/>
            <a:ext cx="4114655" cy="2006019"/>
          </a:xfrm>
        </p:spPr>
        <p:txBody>
          <a:bodyPr>
            <a:noAutofit/>
          </a:bodyPr>
          <a:lstStyle/>
          <a:p>
            <a:pPr marL="0" indent="0" algn="just">
              <a:buNone/>
            </a:pPr>
            <a:r>
              <a:rPr lang="en-GB" sz="2400" dirty="0"/>
              <a:t>Next we need to add stop buttons to our control circuit so that we can stop the motor in one direction in order to start it in the other.</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169545"/>
            <a:ext cx="4090717" cy="1200329"/>
          </a:xfrm>
          <a:prstGeom prst="rect">
            <a:avLst/>
          </a:prstGeom>
          <a:solidFill>
            <a:schemeClr val="tx2">
              <a:lumMod val="40000"/>
              <a:lumOff val="60000"/>
            </a:schemeClr>
          </a:solidFill>
        </p:spPr>
        <p:txBody>
          <a:bodyPr wrap="square">
            <a:spAutoFit/>
          </a:bodyPr>
          <a:lstStyle/>
          <a:p>
            <a:r>
              <a:rPr lang="en-GB" sz="2400" i="1" dirty="0"/>
              <a:t>Watch the video to see how to connect a stop button to the control circuit.</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97888"/>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63482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Interlocks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But what if the motor is running in reverse and we accidentally press the forward start button?</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Watch the video to see how we can prevent these sorts of accidents from damaging the motor.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159088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Our control circuit for the Three Phase Reversing starter is complete. Here is a short summary of what we did.</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view a full screen summary of how we wired up our motor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6459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it yourself</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Have a go wiring a virtual three phase reversing starter control  circuit. You need to connect up the </a:t>
            </a:r>
            <a:r>
              <a:rPr lang="en-GB" sz="2400" b="1" dirty="0"/>
              <a:t>main</a:t>
            </a:r>
            <a:r>
              <a:rPr lang="en-GB" sz="2400" dirty="0"/>
              <a:t> and </a:t>
            </a:r>
            <a:r>
              <a:rPr lang="en-GB" sz="2400" b="1" dirty="0"/>
              <a:t>control</a:t>
            </a:r>
            <a:r>
              <a:rPr lang="en-GB" sz="2400" dirty="0"/>
              <a:t> circuits.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162878"/>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simulation. When you are done, print the circuit so you can upload a copy.</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39829"/>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Tree>
    <p:custDataLst>
      <p:tags r:id="rId1"/>
    </p:custDataLst>
    <p:extLst>
      <p:ext uri="{BB962C8B-B14F-4D97-AF65-F5344CB8AC3E}">
        <p14:creationId xmlns:p14="http://schemas.microsoft.com/office/powerpoint/2010/main" val="317455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completed circuit</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Print out your completed motor circuit and upload a copy to your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54483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3" name="Content Placeholder 2"/>
          <p:cNvSpPr>
            <a:spLocks noGrp="1"/>
          </p:cNvSpPr>
          <p:nvPr>
            <p:ph idx="1"/>
          </p:nvPr>
        </p:nvSpPr>
        <p:spPr>
          <a:xfrm>
            <a:off x="1122532" y="1091868"/>
            <a:ext cx="5388320" cy="2374062"/>
          </a:xfrm>
          <a:solidFill>
            <a:schemeClr val="tx2">
              <a:lumMod val="40000"/>
              <a:lumOff val="60000"/>
            </a:schemeClr>
          </a:solidFill>
        </p:spPr>
        <p:txBody>
          <a:bodyPr lIns="90000">
            <a:noAutofit/>
          </a:bodyPr>
          <a:lstStyle/>
          <a:p>
            <a:pPr marL="0" indent="0">
              <a:buNone/>
            </a:pPr>
            <a:r>
              <a:rPr lang="en-GB" sz="2400" i="1" dirty="0"/>
              <a:t>Now draw your own </a:t>
            </a:r>
            <a:r>
              <a:rPr lang="en-GB" sz="2400" b="1" i="1" dirty="0"/>
              <a:t>control circuit </a:t>
            </a:r>
            <a:r>
              <a:rPr lang="en-GB" sz="2400" i="1" dirty="0"/>
              <a:t>for a reversing three phase motor starter. Then take a picture of your circuit and upload it to your online portfolio. Make sure to include a Motor Protection Circuit Breaker in the circuit as well.</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116514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8" y="919359"/>
            <a:ext cx="5241352" cy="3970318"/>
          </a:xfrm>
          <a:prstGeom prst="rect">
            <a:avLst/>
          </a:prstGeom>
          <a:noFill/>
        </p:spPr>
        <p:txBody>
          <a:bodyPr wrap="square" rtlCol="0">
            <a:spAutoFit/>
          </a:bodyPr>
          <a:lstStyle/>
          <a:p>
            <a:r>
              <a:rPr lang="en-GB" dirty="0"/>
              <a:t>Animation showing the operation of a 2-pole three phase squirrel cage induction motor.</a:t>
            </a:r>
          </a:p>
          <a:p>
            <a:pPr marL="342900" indent="-342900">
              <a:buFont typeface="+mj-lt"/>
              <a:buAutoNum type="arabicPeriod"/>
            </a:pPr>
            <a:r>
              <a:rPr lang="en-GB" dirty="0"/>
              <a:t>Show three differently coloured pairs of coils</a:t>
            </a:r>
          </a:p>
          <a:p>
            <a:pPr marL="342900" indent="-342900">
              <a:buFont typeface="+mj-lt"/>
              <a:buAutoNum type="arabicPeriod"/>
            </a:pPr>
            <a:r>
              <a:rPr lang="en-GB" dirty="0"/>
              <a:t>Show the 3P sine waves (lines in same colour as coils)</a:t>
            </a:r>
          </a:p>
          <a:p>
            <a:pPr marL="342900" indent="-342900">
              <a:buFont typeface="+mj-lt"/>
              <a:buAutoNum type="arabicPeriod"/>
            </a:pPr>
            <a:r>
              <a:rPr lang="en-GB" dirty="0"/>
              <a:t>Scroll the sine waves to the left beneath a static vertical bar over the sine waves. As waves rise and fall, energise and de-energise each coil.</a:t>
            </a:r>
          </a:p>
          <a:p>
            <a:pPr marL="342900" indent="-342900">
              <a:buFont typeface="+mj-lt"/>
              <a:buAutoNum type="arabicPeriod"/>
            </a:pPr>
            <a:r>
              <a:rPr lang="en-GB" dirty="0"/>
              <a:t>Indicate on the coil N and S (positive voltage is N) – fade N and S labels in and out to indicate field strength changing</a:t>
            </a:r>
          </a:p>
          <a:p>
            <a:pPr marL="342900" indent="-342900">
              <a:buFont typeface="+mj-lt"/>
              <a:buAutoNum type="arabicPeriod"/>
            </a:pPr>
            <a:r>
              <a:rPr lang="en-GB" dirty="0"/>
              <a:t>Indicate rotation of field (rotation of N) by having a rotor spin to align with stator field (S to N and N to S)</a:t>
            </a:r>
          </a:p>
        </p:txBody>
      </p:sp>
      <p:pic>
        <p:nvPicPr>
          <p:cNvPr id="8" name="Picture 7">
            <a:extLst>
              <a:ext uri="{FF2B5EF4-FFF2-40B4-BE49-F238E27FC236}">
                <a16:creationId xmlns:a16="http://schemas.microsoft.com/office/drawing/2014/main" id="{84F97AFF-B565-7646-9186-E85807AFD415}"/>
              </a:ext>
            </a:extLst>
          </p:cNvPr>
          <p:cNvPicPr>
            <a:picLocks noChangeAspect="1"/>
          </p:cNvPicPr>
          <p:nvPr/>
        </p:nvPicPr>
        <p:blipFill>
          <a:blip r:embed="rId4"/>
          <a:stretch>
            <a:fillRect/>
          </a:stretch>
        </p:blipFill>
        <p:spPr>
          <a:xfrm>
            <a:off x="6512150" y="0"/>
            <a:ext cx="3727225" cy="5003800"/>
          </a:xfrm>
          <a:prstGeom prst="rect">
            <a:avLst/>
          </a:prstGeom>
        </p:spPr>
      </p:pic>
    </p:spTree>
    <p:custDataLst>
      <p:tags r:id="rId1"/>
    </p:custDataLst>
    <p:extLst>
      <p:ext uri="{BB962C8B-B14F-4D97-AF65-F5344CB8AC3E}">
        <p14:creationId xmlns:p14="http://schemas.microsoft.com/office/powerpoint/2010/main" val="266765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a:t>
            </a:r>
          </a:p>
        </p:txBody>
      </p:sp>
      <p:pic>
        <p:nvPicPr>
          <p:cNvPr id="3" name="Picture 2">
            <a:extLst>
              <a:ext uri="{FF2B5EF4-FFF2-40B4-BE49-F238E27FC236}">
                <a16:creationId xmlns:a16="http://schemas.microsoft.com/office/drawing/2014/main" id="{7ECCC8C0-AB90-F84C-8F75-B71F56BAC2B9}"/>
              </a:ext>
            </a:extLst>
          </p:cNvPr>
          <p:cNvPicPr>
            <a:picLocks noChangeAspect="1"/>
          </p:cNvPicPr>
          <p:nvPr/>
        </p:nvPicPr>
        <p:blipFill rotWithShape="1">
          <a:blip r:embed="rId4"/>
          <a:srcRect r="42781"/>
          <a:stretch/>
        </p:blipFill>
        <p:spPr>
          <a:xfrm>
            <a:off x="703958" y="1509623"/>
            <a:ext cx="2906713" cy="2717800"/>
          </a:xfrm>
          <a:prstGeom prst="rect">
            <a:avLst/>
          </a:prstGeom>
        </p:spPr>
      </p:pic>
      <p:cxnSp>
        <p:nvCxnSpPr>
          <p:cNvPr id="6" name="Elbow Connector 5">
            <a:extLst>
              <a:ext uri="{FF2B5EF4-FFF2-40B4-BE49-F238E27FC236}">
                <a16:creationId xmlns:a16="http://schemas.microsoft.com/office/drawing/2014/main" id="{1AD58502-1020-B548-B3A9-8AB5A4DD9EF6}"/>
              </a:ext>
            </a:extLst>
          </p:cNvPr>
          <p:cNvCxnSpPr>
            <a:cxnSpLocks/>
          </p:cNvCxnSpPr>
          <p:nvPr/>
        </p:nvCxnSpPr>
        <p:spPr>
          <a:xfrm flipV="1">
            <a:off x="1864016" y="1394369"/>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585C4DDA-1068-CC41-92E7-99C6567708B8}"/>
              </a:ext>
            </a:extLst>
          </p:cNvPr>
          <p:cNvCxnSpPr>
            <a:cxnSpLocks/>
          </p:cNvCxnSpPr>
          <p:nvPr/>
        </p:nvCxnSpPr>
        <p:spPr>
          <a:xfrm flipV="1">
            <a:off x="2883993" y="1938069"/>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4CE9419-8B1E-334D-8E5A-09155DA97B77}"/>
              </a:ext>
            </a:extLst>
          </p:cNvPr>
          <p:cNvCxnSpPr>
            <a:cxnSpLocks/>
          </p:cNvCxnSpPr>
          <p:nvPr/>
        </p:nvCxnSpPr>
        <p:spPr>
          <a:xfrm flipV="1">
            <a:off x="3051587" y="2920281"/>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2380891" y="3947300"/>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1436815" y="3582586"/>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3712D4F-6BFE-BA4B-B783-0E8BA683BBCD}"/>
              </a:ext>
            </a:extLst>
          </p:cNvPr>
          <p:cNvCxnSpPr>
            <a:cxnSpLocks/>
          </p:cNvCxnSpPr>
          <p:nvPr/>
        </p:nvCxnSpPr>
        <p:spPr>
          <a:xfrm>
            <a:off x="1273268" y="2631278"/>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550156" y="1197690"/>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556657" y="4331502"/>
            <a:ext cx="441146" cy="369332"/>
          </a:xfrm>
          <a:prstGeom prst="rect">
            <a:avLst/>
          </a:prstGeom>
          <a:noFill/>
        </p:spPr>
        <p:txBody>
          <a:bodyPr wrap="non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4556506" y="1695419"/>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4517598" y="3713638"/>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4556506" y="271559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4556506" y="3317589"/>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p:nvPr/>
        </p:nvCxnSpPr>
        <p:spPr>
          <a:xfrm>
            <a:off x="5119688" y="1420012"/>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p:nvPr/>
        </p:nvCxnSpPr>
        <p:spPr>
          <a:xfrm>
            <a:off x="5119688" y="1882489"/>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p:nvPr/>
        </p:nvCxnSpPr>
        <p:spPr>
          <a:xfrm>
            <a:off x="5119688" y="2900265"/>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6288477" y="1192259"/>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6260028" y="1676930"/>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6311411" y="2679570"/>
            <a:ext cx="399468" cy="369332"/>
          </a:xfrm>
          <a:prstGeom prst="rect">
            <a:avLst/>
          </a:prstGeom>
          <a:noFill/>
        </p:spPr>
        <p:txBody>
          <a:bodyPr wrap="none" rtlCol="0">
            <a:spAutoFit/>
          </a:bodyPr>
          <a:lstStyle/>
          <a:p>
            <a:r>
              <a:rPr lang="en-GB" b="1" dirty="0"/>
              <a:t>L3</a:t>
            </a:r>
          </a:p>
        </p:txBody>
      </p:sp>
      <p:cxnSp>
        <p:nvCxnSpPr>
          <p:cNvPr id="54" name="Straight Connector 53">
            <a:extLst>
              <a:ext uri="{FF2B5EF4-FFF2-40B4-BE49-F238E27FC236}">
                <a16:creationId xmlns:a16="http://schemas.microsoft.com/office/drawing/2014/main" id="{229FED96-70F7-0240-8CC1-8E2611B963C8}"/>
              </a:ext>
            </a:extLst>
          </p:cNvPr>
          <p:cNvCxnSpPr>
            <a:cxnSpLocks/>
            <a:stCxn id="46" idx="1"/>
            <a:endCxn id="42" idx="1"/>
          </p:cNvCxnSpPr>
          <p:nvPr/>
        </p:nvCxnSpPr>
        <p:spPr>
          <a:xfrm>
            <a:off x="4556506" y="3502255"/>
            <a:ext cx="151" cy="101391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202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Img01a</a:t>
            </a:r>
          </a:p>
        </p:txBody>
      </p:sp>
      <p:pic>
        <p:nvPicPr>
          <p:cNvPr id="3" name="Picture 2">
            <a:extLst>
              <a:ext uri="{FF2B5EF4-FFF2-40B4-BE49-F238E27FC236}">
                <a16:creationId xmlns:a16="http://schemas.microsoft.com/office/drawing/2014/main" id="{7ECCC8C0-AB90-F84C-8F75-B71F56BAC2B9}"/>
              </a:ext>
            </a:extLst>
          </p:cNvPr>
          <p:cNvPicPr>
            <a:picLocks noChangeAspect="1"/>
          </p:cNvPicPr>
          <p:nvPr/>
        </p:nvPicPr>
        <p:blipFill rotWithShape="1">
          <a:blip r:embed="rId4"/>
          <a:srcRect r="42781"/>
          <a:stretch/>
        </p:blipFill>
        <p:spPr>
          <a:xfrm>
            <a:off x="703958" y="1509623"/>
            <a:ext cx="2906713" cy="2717800"/>
          </a:xfrm>
          <a:prstGeom prst="rect">
            <a:avLst/>
          </a:prstGeom>
        </p:spPr>
      </p:pic>
      <p:cxnSp>
        <p:nvCxnSpPr>
          <p:cNvPr id="6" name="Elbow Connector 5">
            <a:extLst>
              <a:ext uri="{FF2B5EF4-FFF2-40B4-BE49-F238E27FC236}">
                <a16:creationId xmlns:a16="http://schemas.microsoft.com/office/drawing/2014/main" id="{1AD58502-1020-B548-B3A9-8AB5A4DD9EF6}"/>
              </a:ext>
            </a:extLst>
          </p:cNvPr>
          <p:cNvCxnSpPr>
            <a:cxnSpLocks/>
          </p:cNvCxnSpPr>
          <p:nvPr/>
        </p:nvCxnSpPr>
        <p:spPr>
          <a:xfrm flipV="1">
            <a:off x="1864016" y="1394369"/>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585C4DDA-1068-CC41-92E7-99C6567708B8}"/>
              </a:ext>
            </a:extLst>
          </p:cNvPr>
          <p:cNvCxnSpPr>
            <a:cxnSpLocks/>
          </p:cNvCxnSpPr>
          <p:nvPr/>
        </p:nvCxnSpPr>
        <p:spPr>
          <a:xfrm flipV="1">
            <a:off x="2883993" y="1938069"/>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4CE9419-8B1E-334D-8E5A-09155DA97B77}"/>
              </a:ext>
            </a:extLst>
          </p:cNvPr>
          <p:cNvCxnSpPr>
            <a:cxnSpLocks/>
          </p:cNvCxnSpPr>
          <p:nvPr/>
        </p:nvCxnSpPr>
        <p:spPr>
          <a:xfrm flipV="1">
            <a:off x="3051587" y="2920281"/>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2380891" y="3947300"/>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1436815" y="3582586"/>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3712D4F-6BFE-BA4B-B783-0E8BA683BBCD}"/>
              </a:ext>
            </a:extLst>
          </p:cNvPr>
          <p:cNvCxnSpPr>
            <a:cxnSpLocks/>
          </p:cNvCxnSpPr>
          <p:nvPr/>
        </p:nvCxnSpPr>
        <p:spPr>
          <a:xfrm>
            <a:off x="1273268" y="2631278"/>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550156" y="1197690"/>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487645" y="4331502"/>
            <a:ext cx="441146" cy="369332"/>
          </a:xfrm>
          <a:prstGeom prst="rect">
            <a:avLst/>
          </a:prstGeom>
          <a:noFill/>
        </p:spPr>
        <p:txBody>
          <a:bodyPr wrap="non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4556506" y="1695419"/>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4517598" y="3713638"/>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4556506" y="271559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4556506" y="3317589"/>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p:nvPr/>
        </p:nvCxnSpPr>
        <p:spPr>
          <a:xfrm>
            <a:off x="5005287" y="3481857"/>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p:nvPr/>
        </p:nvCxnSpPr>
        <p:spPr>
          <a:xfrm>
            <a:off x="4991302" y="3887264"/>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p:nvPr/>
        </p:nvCxnSpPr>
        <p:spPr>
          <a:xfrm>
            <a:off x="5005287" y="4509818"/>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6174076" y="3254104"/>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6131642" y="3681705"/>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6197010" y="4289123"/>
            <a:ext cx="399468" cy="369332"/>
          </a:xfrm>
          <a:prstGeom prst="rect">
            <a:avLst/>
          </a:prstGeom>
          <a:noFill/>
        </p:spPr>
        <p:txBody>
          <a:bodyPr wrap="none" rtlCol="0">
            <a:spAutoFit/>
          </a:bodyPr>
          <a:lstStyle/>
          <a:p>
            <a:r>
              <a:rPr lang="en-GB" b="1" dirty="0"/>
              <a:t>L3</a:t>
            </a:r>
          </a:p>
        </p:txBody>
      </p:sp>
      <p:cxnSp>
        <p:nvCxnSpPr>
          <p:cNvPr id="26" name="Straight Connector 25">
            <a:extLst>
              <a:ext uri="{FF2B5EF4-FFF2-40B4-BE49-F238E27FC236}">
                <a16:creationId xmlns:a16="http://schemas.microsoft.com/office/drawing/2014/main" id="{AD96C027-C640-BE49-9EA5-8457973839FC}"/>
              </a:ext>
            </a:extLst>
          </p:cNvPr>
          <p:cNvCxnSpPr>
            <a:cxnSpLocks/>
            <a:stCxn id="35" idx="1"/>
            <a:endCxn id="45" idx="1"/>
          </p:cNvCxnSpPr>
          <p:nvPr/>
        </p:nvCxnSpPr>
        <p:spPr>
          <a:xfrm>
            <a:off x="4550156" y="1382356"/>
            <a:ext cx="6350" cy="151790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698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Img01b</a:t>
            </a:r>
          </a:p>
        </p:txBody>
      </p:sp>
      <p:pic>
        <p:nvPicPr>
          <p:cNvPr id="3" name="Picture 2">
            <a:extLst>
              <a:ext uri="{FF2B5EF4-FFF2-40B4-BE49-F238E27FC236}">
                <a16:creationId xmlns:a16="http://schemas.microsoft.com/office/drawing/2014/main" id="{7ECCC8C0-AB90-F84C-8F75-B71F56BAC2B9}"/>
              </a:ext>
            </a:extLst>
          </p:cNvPr>
          <p:cNvPicPr>
            <a:picLocks noChangeAspect="1"/>
          </p:cNvPicPr>
          <p:nvPr/>
        </p:nvPicPr>
        <p:blipFill rotWithShape="1">
          <a:blip r:embed="rId4"/>
          <a:srcRect r="42781"/>
          <a:stretch/>
        </p:blipFill>
        <p:spPr>
          <a:xfrm>
            <a:off x="703958" y="1509623"/>
            <a:ext cx="2906713" cy="2717800"/>
          </a:xfrm>
          <a:prstGeom prst="rect">
            <a:avLst/>
          </a:prstGeom>
        </p:spPr>
      </p:pic>
      <p:cxnSp>
        <p:nvCxnSpPr>
          <p:cNvPr id="6" name="Elbow Connector 5">
            <a:extLst>
              <a:ext uri="{FF2B5EF4-FFF2-40B4-BE49-F238E27FC236}">
                <a16:creationId xmlns:a16="http://schemas.microsoft.com/office/drawing/2014/main" id="{1AD58502-1020-B548-B3A9-8AB5A4DD9EF6}"/>
              </a:ext>
            </a:extLst>
          </p:cNvPr>
          <p:cNvCxnSpPr>
            <a:cxnSpLocks/>
          </p:cNvCxnSpPr>
          <p:nvPr/>
        </p:nvCxnSpPr>
        <p:spPr>
          <a:xfrm flipV="1">
            <a:off x="1864016" y="1394369"/>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585C4DDA-1068-CC41-92E7-99C6567708B8}"/>
              </a:ext>
            </a:extLst>
          </p:cNvPr>
          <p:cNvCxnSpPr>
            <a:cxnSpLocks/>
          </p:cNvCxnSpPr>
          <p:nvPr/>
        </p:nvCxnSpPr>
        <p:spPr>
          <a:xfrm flipV="1">
            <a:off x="2883993" y="1938069"/>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4CE9419-8B1E-334D-8E5A-09155DA97B77}"/>
              </a:ext>
            </a:extLst>
          </p:cNvPr>
          <p:cNvCxnSpPr>
            <a:cxnSpLocks/>
          </p:cNvCxnSpPr>
          <p:nvPr/>
        </p:nvCxnSpPr>
        <p:spPr>
          <a:xfrm flipV="1">
            <a:off x="3051587" y="2920281"/>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2380891" y="3947300"/>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1436815" y="3582586"/>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3712D4F-6BFE-BA4B-B783-0E8BA683BBCD}"/>
              </a:ext>
            </a:extLst>
          </p:cNvPr>
          <p:cNvCxnSpPr>
            <a:cxnSpLocks/>
          </p:cNvCxnSpPr>
          <p:nvPr/>
        </p:nvCxnSpPr>
        <p:spPr>
          <a:xfrm>
            <a:off x="1273268" y="2631278"/>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550156" y="1197690"/>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487645" y="4331502"/>
            <a:ext cx="441146" cy="369332"/>
          </a:xfrm>
          <a:prstGeom prst="rect">
            <a:avLst/>
          </a:prstGeom>
          <a:noFill/>
        </p:spPr>
        <p:txBody>
          <a:bodyPr wrap="non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4556506" y="1695419"/>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4517598" y="3713638"/>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4556506" y="271559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4556506" y="3317589"/>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p:nvPr/>
        </p:nvCxnSpPr>
        <p:spPr>
          <a:xfrm>
            <a:off x="4988034" y="1385266"/>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p:nvPr/>
        </p:nvCxnSpPr>
        <p:spPr>
          <a:xfrm>
            <a:off x="5023818" y="2904454"/>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p:nvPr/>
        </p:nvCxnSpPr>
        <p:spPr>
          <a:xfrm>
            <a:off x="4988034" y="1912164"/>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6156823" y="1157513"/>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6164158" y="2698895"/>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6179757" y="1691469"/>
            <a:ext cx="399468" cy="369332"/>
          </a:xfrm>
          <a:prstGeom prst="rect">
            <a:avLst/>
          </a:prstGeom>
          <a:noFill/>
        </p:spPr>
        <p:txBody>
          <a:bodyPr wrap="none" rtlCol="0">
            <a:spAutoFit/>
          </a:bodyPr>
          <a:lstStyle/>
          <a:p>
            <a:r>
              <a:rPr lang="en-GB" b="1" dirty="0"/>
              <a:t>L3</a:t>
            </a:r>
          </a:p>
        </p:txBody>
      </p:sp>
      <p:cxnSp>
        <p:nvCxnSpPr>
          <p:cNvPr id="26" name="Straight Connector 25">
            <a:extLst>
              <a:ext uri="{FF2B5EF4-FFF2-40B4-BE49-F238E27FC236}">
                <a16:creationId xmlns:a16="http://schemas.microsoft.com/office/drawing/2014/main" id="{AD96C027-C640-BE49-9EA5-8457973839FC}"/>
              </a:ext>
            </a:extLst>
          </p:cNvPr>
          <p:cNvCxnSpPr>
            <a:cxnSpLocks/>
            <a:stCxn id="46" idx="1"/>
          </p:cNvCxnSpPr>
          <p:nvPr/>
        </p:nvCxnSpPr>
        <p:spPr>
          <a:xfrm flipH="1">
            <a:off x="4539348" y="3502255"/>
            <a:ext cx="17158" cy="970337"/>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7802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Img01b</a:t>
            </a:r>
          </a:p>
        </p:txBody>
      </p:sp>
      <p:pic>
        <p:nvPicPr>
          <p:cNvPr id="3" name="Picture 2">
            <a:extLst>
              <a:ext uri="{FF2B5EF4-FFF2-40B4-BE49-F238E27FC236}">
                <a16:creationId xmlns:a16="http://schemas.microsoft.com/office/drawing/2014/main" id="{7ECCC8C0-AB90-F84C-8F75-B71F56BAC2B9}"/>
              </a:ext>
            </a:extLst>
          </p:cNvPr>
          <p:cNvPicPr>
            <a:picLocks noChangeAspect="1"/>
          </p:cNvPicPr>
          <p:nvPr/>
        </p:nvPicPr>
        <p:blipFill rotWithShape="1">
          <a:blip r:embed="rId4"/>
          <a:srcRect r="42781"/>
          <a:stretch/>
        </p:blipFill>
        <p:spPr>
          <a:xfrm>
            <a:off x="703958" y="1509623"/>
            <a:ext cx="2906713" cy="2717800"/>
          </a:xfrm>
          <a:prstGeom prst="rect">
            <a:avLst/>
          </a:prstGeom>
        </p:spPr>
      </p:pic>
      <p:cxnSp>
        <p:nvCxnSpPr>
          <p:cNvPr id="6" name="Elbow Connector 5">
            <a:extLst>
              <a:ext uri="{FF2B5EF4-FFF2-40B4-BE49-F238E27FC236}">
                <a16:creationId xmlns:a16="http://schemas.microsoft.com/office/drawing/2014/main" id="{1AD58502-1020-B548-B3A9-8AB5A4DD9EF6}"/>
              </a:ext>
            </a:extLst>
          </p:cNvPr>
          <p:cNvCxnSpPr>
            <a:cxnSpLocks/>
          </p:cNvCxnSpPr>
          <p:nvPr/>
        </p:nvCxnSpPr>
        <p:spPr>
          <a:xfrm flipV="1">
            <a:off x="1864016" y="1394369"/>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585C4DDA-1068-CC41-92E7-99C6567708B8}"/>
              </a:ext>
            </a:extLst>
          </p:cNvPr>
          <p:cNvCxnSpPr>
            <a:cxnSpLocks/>
          </p:cNvCxnSpPr>
          <p:nvPr/>
        </p:nvCxnSpPr>
        <p:spPr>
          <a:xfrm flipV="1">
            <a:off x="2883993" y="1938069"/>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54CE9419-8B1E-334D-8E5A-09155DA97B77}"/>
              </a:ext>
            </a:extLst>
          </p:cNvPr>
          <p:cNvCxnSpPr>
            <a:cxnSpLocks/>
          </p:cNvCxnSpPr>
          <p:nvPr/>
        </p:nvCxnSpPr>
        <p:spPr>
          <a:xfrm flipV="1">
            <a:off x="3051587" y="2920281"/>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2380891" y="3947300"/>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1436815" y="3582586"/>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73712D4F-6BFE-BA4B-B783-0E8BA683BBCD}"/>
              </a:ext>
            </a:extLst>
          </p:cNvPr>
          <p:cNvCxnSpPr>
            <a:cxnSpLocks/>
          </p:cNvCxnSpPr>
          <p:nvPr/>
        </p:nvCxnSpPr>
        <p:spPr>
          <a:xfrm>
            <a:off x="1273268" y="2631278"/>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550156" y="1197690"/>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487645" y="4331502"/>
            <a:ext cx="441146" cy="369332"/>
          </a:xfrm>
          <a:prstGeom prst="rect">
            <a:avLst/>
          </a:prstGeom>
          <a:noFill/>
        </p:spPr>
        <p:txBody>
          <a:bodyPr wrap="non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4556506" y="1695419"/>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4517598" y="3713638"/>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4556506" y="271559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4556506" y="3317589"/>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p:nvPr/>
        </p:nvCxnSpPr>
        <p:spPr>
          <a:xfrm>
            <a:off x="4988034" y="2920281"/>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p:nvPr/>
        </p:nvCxnSpPr>
        <p:spPr>
          <a:xfrm>
            <a:off x="4980020" y="1371167"/>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p:nvPr/>
        </p:nvCxnSpPr>
        <p:spPr>
          <a:xfrm>
            <a:off x="4988034" y="1912164"/>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6156823" y="2692528"/>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6120360" y="1165608"/>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6179757" y="1691469"/>
            <a:ext cx="399468" cy="369332"/>
          </a:xfrm>
          <a:prstGeom prst="rect">
            <a:avLst/>
          </a:prstGeom>
          <a:noFill/>
        </p:spPr>
        <p:txBody>
          <a:bodyPr wrap="none" rtlCol="0">
            <a:spAutoFit/>
          </a:bodyPr>
          <a:lstStyle/>
          <a:p>
            <a:r>
              <a:rPr lang="en-GB" b="1" dirty="0"/>
              <a:t>L3</a:t>
            </a:r>
          </a:p>
        </p:txBody>
      </p:sp>
      <p:cxnSp>
        <p:nvCxnSpPr>
          <p:cNvPr id="26" name="Straight Connector 25">
            <a:extLst>
              <a:ext uri="{FF2B5EF4-FFF2-40B4-BE49-F238E27FC236}">
                <a16:creationId xmlns:a16="http://schemas.microsoft.com/office/drawing/2014/main" id="{AD96C027-C640-BE49-9EA5-8457973839FC}"/>
              </a:ext>
            </a:extLst>
          </p:cNvPr>
          <p:cNvCxnSpPr>
            <a:cxnSpLocks/>
            <a:stCxn id="46" idx="1"/>
          </p:cNvCxnSpPr>
          <p:nvPr/>
        </p:nvCxnSpPr>
        <p:spPr>
          <a:xfrm flipH="1">
            <a:off x="4539348" y="3502255"/>
            <a:ext cx="17158" cy="970337"/>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5907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812688" cy="2585323"/>
          </a:xfrm>
          <a:prstGeom prst="rect">
            <a:avLst/>
          </a:prstGeom>
          <a:noFill/>
        </p:spPr>
        <p:txBody>
          <a:bodyPr wrap="square" rtlCol="0">
            <a:spAutoFit/>
          </a:bodyPr>
          <a:lstStyle/>
          <a:p>
            <a:r>
              <a:rPr lang="en-GB" dirty="0"/>
              <a:t>Animation showing the forward (clockwise rotation of a 2-pole 3 phase squirrel cage induction motor.</a:t>
            </a:r>
          </a:p>
          <a:p>
            <a:pPr marL="342900" indent="-342900">
              <a:buFont typeface="+mj-lt"/>
              <a:buAutoNum type="arabicPeriod"/>
            </a:pPr>
            <a:r>
              <a:rPr lang="en-GB" dirty="0"/>
              <a:t>Colour code coils and sine waves</a:t>
            </a:r>
          </a:p>
          <a:p>
            <a:pPr marL="342900" indent="-342900">
              <a:buFont typeface="+mj-lt"/>
              <a:buAutoNum type="arabicPeriod"/>
            </a:pPr>
            <a:r>
              <a:rPr lang="en-GB" dirty="0"/>
              <a:t>Show current flowing through L1 to A1 to coil A. Fade in and out as voltage increases and decreases</a:t>
            </a:r>
          </a:p>
          <a:p>
            <a:pPr marL="342900" indent="-342900">
              <a:buFont typeface="+mj-lt"/>
              <a:buAutoNum type="arabicPeriod"/>
            </a:pPr>
            <a:r>
              <a:rPr lang="en-GB" dirty="0"/>
              <a:t>Coil A becomes energised N/S</a:t>
            </a:r>
          </a:p>
          <a:p>
            <a:pPr marL="342900" indent="-342900">
              <a:buFont typeface="+mj-lt"/>
              <a:buAutoNum type="arabicPeriod"/>
            </a:pPr>
            <a:r>
              <a:rPr lang="en-GB" dirty="0"/>
              <a:t>Do the same for L2/B1/B and L3/C1/C</a:t>
            </a:r>
          </a:p>
          <a:p>
            <a:pPr marL="342900" indent="-342900">
              <a:buFont typeface="+mj-lt"/>
              <a:buAutoNum type="arabicPeriod"/>
            </a:pPr>
            <a:r>
              <a:rPr lang="en-GB" dirty="0"/>
              <a:t>Clockwise rotation of field</a:t>
            </a:r>
          </a:p>
          <a:p>
            <a:pPr marL="342900" indent="-342900">
              <a:buFont typeface="+mj-lt"/>
              <a:buAutoNum type="arabicPeriod"/>
            </a:pPr>
            <a:endParaRPr lang="en-GB" dirty="0"/>
          </a:p>
        </p:txBody>
      </p:sp>
      <p:pic>
        <p:nvPicPr>
          <p:cNvPr id="5" name="Picture 4">
            <a:extLst>
              <a:ext uri="{FF2B5EF4-FFF2-40B4-BE49-F238E27FC236}">
                <a16:creationId xmlns:a16="http://schemas.microsoft.com/office/drawing/2014/main" id="{3C18A964-584B-C14E-AA98-705A038C361F}"/>
              </a:ext>
            </a:extLst>
          </p:cNvPr>
          <p:cNvPicPr>
            <a:picLocks noChangeAspect="1"/>
          </p:cNvPicPr>
          <p:nvPr/>
        </p:nvPicPr>
        <p:blipFill rotWithShape="1">
          <a:blip r:embed="rId4"/>
          <a:srcRect r="42781"/>
          <a:stretch/>
        </p:blipFill>
        <p:spPr>
          <a:xfrm>
            <a:off x="548683" y="3955454"/>
            <a:ext cx="2906713" cy="2717800"/>
          </a:xfrm>
          <a:prstGeom prst="rect">
            <a:avLst/>
          </a:prstGeom>
        </p:spPr>
      </p:pic>
      <p:cxnSp>
        <p:nvCxnSpPr>
          <p:cNvPr id="6" name="Elbow Connector 5">
            <a:extLst>
              <a:ext uri="{FF2B5EF4-FFF2-40B4-BE49-F238E27FC236}">
                <a16:creationId xmlns:a16="http://schemas.microsoft.com/office/drawing/2014/main" id="{DB343EC7-FBEF-8144-9AE9-1787E4E5AC00}"/>
              </a:ext>
            </a:extLst>
          </p:cNvPr>
          <p:cNvCxnSpPr>
            <a:cxnSpLocks/>
          </p:cNvCxnSpPr>
          <p:nvPr/>
        </p:nvCxnSpPr>
        <p:spPr>
          <a:xfrm flipV="1">
            <a:off x="1708741" y="3840200"/>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CFBAA711-7916-B24E-9AD9-8783B2F65CED}"/>
              </a:ext>
            </a:extLst>
          </p:cNvPr>
          <p:cNvCxnSpPr>
            <a:cxnSpLocks/>
          </p:cNvCxnSpPr>
          <p:nvPr/>
        </p:nvCxnSpPr>
        <p:spPr>
          <a:xfrm flipV="1">
            <a:off x="2728718" y="4383900"/>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7">
            <a:extLst>
              <a:ext uri="{FF2B5EF4-FFF2-40B4-BE49-F238E27FC236}">
                <a16:creationId xmlns:a16="http://schemas.microsoft.com/office/drawing/2014/main" id="{35B79FB0-7137-3C4E-A813-1C8CF3931E06}"/>
              </a:ext>
            </a:extLst>
          </p:cNvPr>
          <p:cNvCxnSpPr>
            <a:cxnSpLocks/>
          </p:cNvCxnSpPr>
          <p:nvPr/>
        </p:nvCxnSpPr>
        <p:spPr>
          <a:xfrm flipV="1">
            <a:off x="2896312" y="5366112"/>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8">
            <a:extLst>
              <a:ext uri="{FF2B5EF4-FFF2-40B4-BE49-F238E27FC236}">
                <a16:creationId xmlns:a16="http://schemas.microsoft.com/office/drawing/2014/main" id="{810E3664-7991-0E42-9435-3DC1BABCA429}"/>
              </a:ext>
            </a:extLst>
          </p:cNvPr>
          <p:cNvCxnSpPr>
            <a:cxnSpLocks/>
          </p:cNvCxnSpPr>
          <p:nvPr/>
        </p:nvCxnSpPr>
        <p:spPr>
          <a:xfrm>
            <a:off x="2225616" y="6393131"/>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49D6FEE1-7C03-634D-BB61-5C6EC8B868F4}"/>
              </a:ext>
            </a:extLst>
          </p:cNvPr>
          <p:cNvCxnSpPr>
            <a:cxnSpLocks/>
          </p:cNvCxnSpPr>
          <p:nvPr/>
        </p:nvCxnSpPr>
        <p:spPr>
          <a:xfrm>
            <a:off x="1281540" y="6028417"/>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0ACDEBA9-6B34-4247-A977-1F32E54FE7E9}"/>
              </a:ext>
            </a:extLst>
          </p:cNvPr>
          <p:cNvCxnSpPr>
            <a:cxnSpLocks/>
          </p:cNvCxnSpPr>
          <p:nvPr/>
        </p:nvCxnSpPr>
        <p:spPr>
          <a:xfrm>
            <a:off x="1117993" y="5077109"/>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C3F044-D563-F044-996D-7BB98B6A943C}"/>
              </a:ext>
            </a:extLst>
          </p:cNvPr>
          <p:cNvSpPr txBox="1"/>
          <p:nvPr/>
        </p:nvSpPr>
        <p:spPr>
          <a:xfrm>
            <a:off x="4394881" y="3643521"/>
            <a:ext cx="441146" cy="369332"/>
          </a:xfrm>
          <a:prstGeom prst="rect">
            <a:avLst/>
          </a:prstGeom>
          <a:noFill/>
        </p:spPr>
        <p:txBody>
          <a:bodyPr wrap="none" rtlCol="0">
            <a:spAutoFit/>
          </a:bodyPr>
          <a:lstStyle/>
          <a:p>
            <a:r>
              <a:rPr lang="en-GB" b="1" dirty="0"/>
              <a:t>A1</a:t>
            </a:r>
          </a:p>
        </p:txBody>
      </p:sp>
      <p:sp>
        <p:nvSpPr>
          <p:cNvPr id="14" name="TextBox 13">
            <a:extLst>
              <a:ext uri="{FF2B5EF4-FFF2-40B4-BE49-F238E27FC236}">
                <a16:creationId xmlns:a16="http://schemas.microsoft.com/office/drawing/2014/main" id="{E3839ABF-39C4-FE4A-B964-1F433C0A4FAB}"/>
              </a:ext>
            </a:extLst>
          </p:cNvPr>
          <p:cNvSpPr txBox="1"/>
          <p:nvPr/>
        </p:nvSpPr>
        <p:spPr>
          <a:xfrm>
            <a:off x="4401382" y="6777333"/>
            <a:ext cx="441146" cy="369332"/>
          </a:xfrm>
          <a:prstGeom prst="rect">
            <a:avLst/>
          </a:prstGeom>
          <a:noFill/>
        </p:spPr>
        <p:txBody>
          <a:bodyPr wrap="none" rtlCol="0">
            <a:spAutoFit/>
          </a:bodyPr>
          <a:lstStyle/>
          <a:p>
            <a:r>
              <a:rPr lang="en-GB" b="1" dirty="0"/>
              <a:t>A2</a:t>
            </a:r>
          </a:p>
        </p:txBody>
      </p:sp>
      <p:sp>
        <p:nvSpPr>
          <p:cNvPr id="15" name="TextBox 14">
            <a:extLst>
              <a:ext uri="{FF2B5EF4-FFF2-40B4-BE49-F238E27FC236}">
                <a16:creationId xmlns:a16="http://schemas.microsoft.com/office/drawing/2014/main" id="{7862ECCA-06DA-D147-97FA-47D286F022BA}"/>
              </a:ext>
            </a:extLst>
          </p:cNvPr>
          <p:cNvSpPr txBox="1"/>
          <p:nvPr/>
        </p:nvSpPr>
        <p:spPr>
          <a:xfrm>
            <a:off x="4401231" y="4141250"/>
            <a:ext cx="431528" cy="369332"/>
          </a:xfrm>
          <a:prstGeom prst="rect">
            <a:avLst/>
          </a:prstGeom>
          <a:noFill/>
        </p:spPr>
        <p:txBody>
          <a:bodyPr wrap="none" rtlCol="0">
            <a:spAutoFit/>
          </a:bodyPr>
          <a:lstStyle/>
          <a:p>
            <a:r>
              <a:rPr lang="en-GB" b="1" dirty="0"/>
              <a:t>B1</a:t>
            </a:r>
          </a:p>
        </p:txBody>
      </p:sp>
      <p:sp>
        <p:nvSpPr>
          <p:cNvPr id="16" name="TextBox 15">
            <a:extLst>
              <a:ext uri="{FF2B5EF4-FFF2-40B4-BE49-F238E27FC236}">
                <a16:creationId xmlns:a16="http://schemas.microsoft.com/office/drawing/2014/main" id="{36D0A806-54CF-0B49-93ED-02CA32A111B3}"/>
              </a:ext>
            </a:extLst>
          </p:cNvPr>
          <p:cNvSpPr txBox="1"/>
          <p:nvPr/>
        </p:nvSpPr>
        <p:spPr>
          <a:xfrm>
            <a:off x="4362323" y="6159469"/>
            <a:ext cx="431528" cy="369332"/>
          </a:xfrm>
          <a:prstGeom prst="rect">
            <a:avLst/>
          </a:prstGeom>
          <a:noFill/>
        </p:spPr>
        <p:txBody>
          <a:bodyPr wrap="none" rtlCol="0">
            <a:spAutoFit/>
          </a:bodyPr>
          <a:lstStyle/>
          <a:p>
            <a:r>
              <a:rPr lang="en-GB" b="1" dirty="0"/>
              <a:t>B2</a:t>
            </a:r>
          </a:p>
        </p:txBody>
      </p:sp>
      <p:sp>
        <p:nvSpPr>
          <p:cNvPr id="17" name="TextBox 16">
            <a:extLst>
              <a:ext uri="{FF2B5EF4-FFF2-40B4-BE49-F238E27FC236}">
                <a16:creationId xmlns:a16="http://schemas.microsoft.com/office/drawing/2014/main" id="{486FD5EB-47B9-A34F-98C3-C17D92A62022}"/>
              </a:ext>
            </a:extLst>
          </p:cNvPr>
          <p:cNvSpPr txBox="1"/>
          <p:nvPr/>
        </p:nvSpPr>
        <p:spPr>
          <a:xfrm>
            <a:off x="4401231" y="5161430"/>
            <a:ext cx="423514" cy="369332"/>
          </a:xfrm>
          <a:prstGeom prst="rect">
            <a:avLst/>
          </a:prstGeom>
          <a:noFill/>
        </p:spPr>
        <p:txBody>
          <a:bodyPr wrap="none" rtlCol="0">
            <a:spAutoFit/>
          </a:bodyPr>
          <a:lstStyle/>
          <a:p>
            <a:r>
              <a:rPr lang="en-GB" b="1" dirty="0"/>
              <a:t>C1</a:t>
            </a:r>
          </a:p>
        </p:txBody>
      </p:sp>
      <p:sp>
        <p:nvSpPr>
          <p:cNvPr id="18" name="TextBox 17">
            <a:extLst>
              <a:ext uri="{FF2B5EF4-FFF2-40B4-BE49-F238E27FC236}">
                <a16:creationId xmlns:a16="http://schemas.microsoft.com/office/drawing/2014/main" id="{E2E9EC10-7DE4-564C-918D-462B62977A90}"/>
              </a:ext>
            </a:extLst>
          </p:cNvPr>
          <p:cNvSpPr txBox="1"/>
          <p:nvPr/>
        </p:nvSpPr>
        <p:spPr>
          <a:xfrm>
            <a:off x="4401231" y="5763420"/>
            <a:ext cx="423514" cy="369332"/>
          </a:xfrm>
          <a:prstGeom prst="rect">
            <a:avLst/>
          </a:prstGeom>
          <a:noFill/>
        </p:spPr>
        <p:txBody>
          <a:bodyPr wrap="none" rtlCol="0">
            <a:spAutoFit/>
          </a:bodyPr>
          <a:lstStyle/>
          <a:p>
            <a:r>
              <a:rPr lang="en-GB" b="1" dirty="0"/>
              <a:t>C2</a:t>
            </a:r>
          </a:p>
        </p:txBody>
      </p:sp>
      <p:cxnSp>
        <p:nvCxnSpPr>
          <p:cNvPr id="19" name="Straight Connector 18">
            <a:extLst>
              <a:ext uri="{FF2B5EF4-FFF2-40B4-BE49-F238E27FC236}">
                <a16:creationId xmlns:a16="http://schemas.microsoft.com/office/drawing/2014/main" id="{DD1C5172-F8E1-B44F-86CF-9E3EE02F1E55}"/>
              </a:ext>
            </a:extLst>
          </p:cNvPr>
          <p:cNvCxnSpPr/>
          <p:nvPr/>
        </p:nvCxnSpPr>
        <p:spPr>
          <a:xfrm>
            <a:off x="4964413" y="3865843"/>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E40EA5-B9E6-4344-8BC3-475C06342061}"/>
              </a:ext>
            </a:extLst>
          </p:cNvPr>
          <p:cNvCxnSpPr/>
          <p:nvPr/>
        </p:nvCxnSpPr>
        <p:spPr>
          <a:xfrm>
            <a:off x="4964413" y="4328320"/>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184B48-85E6-3A46-A40C-38970AC7043A}"/>
              </a:ext>
            </a:extLst>
          </p:cNvPr>
          <p:cNvCxnSpPr/>
          <p:nvPr/>
        </p:nvCxnSpPr>
        <p:spPr>
          <a:xfrm>
            <a:off x="4964413" y="5346096"/>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5878E87-F6DE-7748-9A6B-923C153DA322}"/>
              </a:ext>
            </a:extLst>
          </p:cNvPr>
          <p:cNvSpPr txBox="1"/>
          <p:nvPr/>
        </p:nvSpPr>
        <p:spPr>
          <a:xfrm>
            <a:off x="6133202" y="3638090"/>
            <a:ext cx="399468" cy="369332"/>
          </a:xfrm>
          <a:prstGeom prst="rect">
            <a:avLst/>
          </a:prstGeom>
          <a:noFill/>
        </p:spPr>
        <p:txBody>
          <a:bodyPr wrap="none" rtlCol="0">
            <a:spAutoFit/>
          </a:bodyPr>
          <a:lstStyle/>
          <a:p>
            <a:r>
              <a:rPr lang="en-GB" b="1" dirty="0"/>
              <a:t>L1</a:t>
            </a:r>
          </a:p>
        </p:txBody>
      </p:sp>
      <p:sp>
        <p:nvSpPr>
          <p:cNvPr id="23" name="TextBox 22">
            <a:extLst>
              <a:ext uri="{FF2B5EF4-FFF2-40B4-BE49-F238E27FC236}">
                <a16:creationId xmlns:a16="http://schemas.microsoft.com/office/drawing/2014/main" id="{68F3F721-B918-6E4C-BE4B-09B6BE4DC45A}"/>
              </a:ext>
            </a:extLst>
          </p:cNvPr>
          <p:cNvSpPr txBox="1"/>
          <p:nvPr/>
        </p:nvSpPr>
        <p:spPr>
          <a:xfrm>
            <a:off x="6104753" y="4122761"/>
            <a:ext cx="399468" cy="369332"/>
          </a:xfrm>
          <a:prstGeom prst="rect">
            <a:avLst/>
          </a:prstGeom>
          <a:noFill/>
        </p:spPr>
        <p:txBody>
          <a:bodyPr wrap="none" rtlCol="0">
            <a:spAutoFit/>
          </a:bodyPr>
          <a:lstStyle/>
          <a:p>
            <a:r>
              <a:rPr lang="en-GB" b="1" dirty="0"/>
              <a:t>L2</a:t>
            </a:r>
          </a:p>
        </p:txBody>
      </p:sp>
      <p:sp>
        <p:nvSpPr>
          <p:cNvPr id="24" name="TextBox 23">
            <a:extLst>
              <a:ext uri="{FF2B5EF4-FFF2-40B4-BE49-F238E27FC236}">
                <a16:creationId xmlns:a16="http://schemas.microsoft.com/office/drawing/2014/main" id="{2FF856BB-FD30-BD4E-A4CB-9C3434D68153}"/>
              </a:ext>
            </a:extLst>
          </p:cNvPr>
          <p:cNvSpPr txBox="1"/>
          <p:nvPr/>
        </p:nvSpPr>
        <p:spPr>
          <a:xfrm>
            <a:off x="6156136" y="5125401"/>
            <a:ext cx="399468" cy="369332"/>
          </a:xfrm>
          <a:prstGeom prst="rect">
            <a:avLst/>
          </a:prstGeom>
          <a:noFill/>
        </p:spPr>
        <p:txBody>
          <a:bodyPr wrap="none" rtlCol="0">
            <a:spAutoFit/>
          </a:bodyPr>
          <a:lstStyle/>
          <a:p>
            <a:r>
              <a:rPr lang="en-GB" b="1" dirty="0"/>
              <a:t>L3</a:t>
            </a:r>
          </a:p>
        </p:txBody>
      </p:sp>
      <p:cxnSp>
        <p:nvCxnSpPr>
          <p:cNvPr id="25" name="Straight Connector 24">
            <a:extLst>
              <a:ext uri="{FF2B5EF4-FFF2-40B4-BE49-F238E27FC236}">
                <a16:creationId xmlns:a16="http://schemas.microsoft.com/office/drawing/2014/main" id="{08AF5450-AABC-3349-80AB-E27AA45FD111}"/>
              </a:ext>
            </a:extLst>
          </p:cNvPr>
          <p:cNvCxnSpPr>
            <a:cxnSpLocks/>
            <a:stCxn id="18" idx="1"/>
            <a:endCxn id="14" idx="1"/>
          </p:cNvCxnSpPr>
          <p:nvPr/>
        </p:nvCxnSpPr>
        <p:spPr>
          <a:xfrm>
            <a:off x="4401231" y="5948086"/>
            <a:ext cx="151" cy="101391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621143F-AEBA-4342-9256-C85A335D41F4}"/>
              </a:ext>
            </a:extLst>
          </p:cNvPr>
          <p:cNvPicPr>
            <a:picLocks noChangeAspect="1"/>
          </p:cNvPicPr>
          <p:nvPr/>
        </p:nvPicPr>
        <p:blipFill rotWithShape="1">
          <a:blip r:embed="rId5"/>
          <a:srcRect t="70539"/>
          <a:stretch/>
        </p:blipFill>
        <p:spPr>
          <a:xfrm>
            <a:off x="6741146" y="3185957"/>
            <a:ext cx="3727225" cy="2662958"/>
          </a:xfrm>
          <a:prstGeom prst="rect">
            <a:avLst/>
          </a:prstGeom>
        </p:spPr>
      </p:pic>
    </p:spTree>
    <p:custDataLst>
      <p:tags r:id="rId1"/>
    </p:custDataLst>
    <p:extLst>
      <p:ext uri="{BB962C8B-B14F-4D97-AF65-F5344CB8AC3E}">
        <p14:creationId xmlns:p14="http://schemas.microsoft.com/office/powerpoint/2010/main" val="898166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812688" cy="2585323"/>
          </a:xfrm>
          <a:prstGeom prst="rect">
            <a:avLst/>
          </a:prstGeom>
          <a:noFill/>
        </p:spPr>
        <p:txBody>
          <a:bodyPr wrap="square" rtlCol="0">
            <a:spAutoFit/>
          </a:bodyPr>
          <a:lstStyle/>
          <a:p>
            <a:r>
              <a:rPr lang="en-GB" dirty="0"/>
              <a:t>Animation showing the forward (clockwise rotation of a 2-pole 3 phase squirrel cage induction motor.</a:t>
            </a:r>
          </a:p>
          <a:p>
            <a:pPr marL="342900" indent="-342900">
              <a:buFont typeface="+mj-lt"/>
              <a:buAutoNum type="arabicPeriod"/>
            </a:pPr>
            <a:r>
              <a:rPr lang="en-GB" dirty="0"/>
              <a:t>Colour code coils and sine waves</a:t>
            </a:r>
          </a:p>
          <a:p>
            <a:pPr marL="342900" indent="-342900">
              <a:buFont typeface="+mj-lt"/>
              <a:buAutoNum type="arabicPeriod"/>
            </a:pPr>
            <a:r>
              <a:rPr lang="en-GB" dirty="0"/>
              <a:t>Show current flowing through L1 to A1 to coil A. Fade in and out as voltage increases and decreases</a:t>
            </a:r>
          </a:p>
          <a:p>
            <a:pPr marL="342900" indent="-342900">
              <a:buFont typeface="+mj-lt"/>
              <a:buAutoNum type="arabicPeriod"/>
            </a:pPr>
            <a:r>
              <a:rPr lang="en-GB" dirty="0"/>
              <a:t>Coil A becomes energised N/S</a:t>
            </a:r>
          </a:p>
          <a:p>
            <a:pPr marL="342900" indent="-342900">
              <a:buFont typeface="+mj-lt"/>
              <a:buAutoNum type="arabicPeriod"/>
            </a:pPr>
            <a:r>
              <a:rPr lang="en-GB" dirty="0"/>
              <a:t>Do the same for L2/C1/C and L3/B1/B</a:t>
            </a:r>
          </a:p>
          <a:p>
            <a:pPr marL="342900" indent="-342900">
              <a:buFont typeface="+mj-lt"/>
              <a:buAutoNum type="arabicPeriod"/>
            </a:pPr>
            <a:r>
              <a:rPr lang="en-GB" dirty="0"/>
              <a:t>Anticlockwise rotation of field</a:t>
            </a:r>
          </a:p>
          <a:p>
            <a:pPr marL="342900" indent="-342900">
              <a:buFont typeface="+mj-lt"/>
              <a:buAutoNum type="arabicPeriod"/>
            </a:pPr>
            <a:endParaRPr lang="en-GB" dirty="0"/>
          </a:p>
        </p:txBody>
      </p:sp>
      <p:pic>
        <p:nvPicPr>
          <p:cNvPr id="26" name="Picture 25">
            <a:extLst>
              <a:ext uri="{FF2B5EF4-FFF2-40B4-BE49-F238E27FC236}">
                <a16:creationId xmlns:a16="http://schemas.microsoft.com/office/drawing/2014/main" id="{9621143F-AEBA-4342-9256-C85A335D41F4}"/>
              </a:ext>
            </a:extLst>
          </p:cNvPr>
          <p:cNvPicPr>
            <a:picLocks noChangeAspect="1"/>
          </p:cNvPicPr>
          <p:nvPr/>
        </p:nvPicPr>
        <p:blipFill rotWithShape="1">
          <a:blip r:embed="rId4"/>
          <a:srcRect t="70539"/>
          <a:stretch/>
        </p:blipFill>
        <p:spPr>
          <a:xfrm>
            <a:off x="6741146" y="3185957"/>
            <a:ext cx="3727225" cy="2662958"/>
          </a:xfrm>
          <a:prstGeom prst="rect">
            <a:avLst/>
          </a:prstGeom>
        </p:spPr>
      </p:pic>
      <p:pic>
        <p:nvPicPr>
          <p:cNvPr id="27" name="Picture 26">
            <a:extLst>
              <a:ext uri="{FF2B5EF4-FFF2-40B4-BE49-F238E27FC236}">
                <a16:creationId xmlns:a16="http://schemas.microsoft.com/office/drawing/2014/main" id="{3FDFE007-DE63-5746-848B-DA3DA3225DFF}"/>
              </a:ext>
            </a:extLst>
          </p:cNvPr>
          <p:cNvPicPr>
            <a:picLocks noChangeAspect="1"/>
          </p:cNvPicPr>
          <p:nvPr/>
        </p:nvPicPr>
        <p:blipFill rotWithShape="1">
          <a:blip r:embed="rId5"/>
          <a:srcRect r="42781"/>
          <a:stretch/>
        </p:blipFill>
        <p:spPr>
          <a:xfrm>
            <a:off x="514177" y="3864440"/>
            <a:ext cx="2906713" cy="2717800"/>
          </a:xfrm>
          <a:prstGeom prst="rect">
            <a:avLst/>
          </a:prstGeom>
        </p:spPr>
      </p:pic>
      <p:cxnSp>
        <p:nvCxnSpPr>
          <p:cNvPr id="28" name="Elbow Connector 27">
            <a:extLst>
              <a:ext uri="{FF2B5EF4-FFF2-40B4-BE49-F238E27FC236}">
                <a16:creationId xmlns:a16="http://schemas.microsoft.com/office/drawing/2014/main" id="{A4EBD793-C758-C149-87F2-097D9670AF88}"/>
              </a:ext>
            </a:extLst>
          </p:cNvPr>
          <p:cNvCxnSpPr>
            <a:cxnSpLocks/>
          </p:cNvCxnSpPr>
          <p:nvPr/>
        </p:nvCxnSpPr>
        <p:spPr>
          <a:xfrm flipV="1">
            <a:off x="1674235" y="3749186"/>
            <a:ext cx="2690731" cy="494815"/>
          </a:xfrm>
          <a:prstGeom prst="bentConnector3">
            <a:avLst>
              <a:gd name="adj1" fmla="val 628"/>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3A2DF289-86B2-ED44-86EA-60711AECE523}"/>
              </a:ext>
            </a:extLst>
          </p:cNvPr>
          <p:cNvCxnSpPr>
            <a:cxnSpLocks/>
          </p:cNvCxnSpPr>
          <p:nvPr/>
        </p:nvCxnSpPr>
        <p:spPr>
          <a:xfrm flipV="1">
            <a:off x="2694212" y="4292886"/>
            <a:ext cx="1670754" cy="246817"/>
          </a:xfrm>
          <a:prstGeom prst="bentConnector3">
            <a:avLst>
              <a:gd name="adj1" fmla="val -163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79F7B39A-4A17-B644-BAE0-3006069F0B3C}"/>
              </a:ext>
            </a:extLst>
          </p:cNvPr>
          <p:cNvCxnSpPr>
            <a:cxnSpLocks/>
          </p:cNvCxnSpPr>
          <p:nvPr/>
        </p:nvCxnSpPr>
        <p:spPr>
          <a:xfrm flipV="1">
            <a:off x="2861806" y="5275098"/>
            <a:ext cx="1503160" cy="274371"/>
          </a:xfrm>
          <a:prstGeom prst="bentConnector3">
            <a:avLst>
              <a:gd name="adj1" fmla="val 646"/>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577B8D68-8C4C-514F-8413-BD2D6600401E}"/>
              </a:ext>
            </a:extLst>
          </p:cNvPr>
          <p:cNvCxnSpPr>
            <a:cxnSpLocks/>
          </p:cNvCxnSpPr>
          <p:nvPr/>
        </p:nvCxnSpPr>
        <p:spPr>
          <a:xfrm>
            <a:off x="2191110" y="6302117"/>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652D7699-B2A6-CD40-953F-0804E40E4AEA}"/>
              </a:ext>
            </a:extLst>
          </p:cNvPr>
          <p:cNvCxnSpPr>
            <a:cxnSpLocks/>
          </p:cNvCxnSpPr>
          <p:nvPr/>
        </p:nvCxnSpPr>
        <p:spPr>
          <a:xfrm>
            <a:off x="1247034" y="5937403"/>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2DD9B8BD-DFC9-0F45-A2A7-188EE4E734CF}"/>
              </a:ext>
            </a:extLst>
          </p:cNvPr>
          <p:cNvCxnSpPr>
            <a:cxnSpLocks/>
          </p:cNvCxnSpPr>
          <p:nvPr/>
        </p:nvCxnSpPr>
        <p:spPr>
          <a:xfrm>
            <a:off x="1083487" y="4986095"/>
            <a:ext cx="3281479" cy="843352"/>
          </a:xfrm>
          <a:prstGeom prst="bentConnector3">
            <a:avLst>
              <a:gd name="adj1" fmla="val 5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BD6BF5-84ED-AC4C-9572-A88B8BE9CDC2}"/>
              </a:ext>
            </a:extLst>
          </p:cNvPr>
          <p:cNvSpPr txBox="1"/>
          <p:nvPr/>
        </p:nvSpPr>
        <p:spPr>
          <a:xfrm>
            <a:off x="4360375" y="3552507"/>
            <a:ext cx="441146" cy="369332"/>
          </a:xfrm>
          <a:prstGeom prst="rect">
            <a:avLst/>
          </a:prstGeom>
          <a:noFill/>
        </p:spPr>
        <p:txBody>
          <a:bodyPr wrap="none" rtlCol="0">
            <a:spAutoFit/>
          </a:bodyPr>
          <a:lstStyle/>
          <a:p>
            <a:r>
              <a:rPr lang="en-GB" b="1" dirty="0"/>
              <a:t>A1</a:t>
            </a:r>
          </a:p>
        </p:txBody>
      </p:sp>
      <p:sp>
        <p:nvSpPr>
          <p:cNvPr id="35" name="TextBox 34">
            <a:extLst>
              <a:ext uri="{FF2B5EF4-FFF2-40B4-BE49-F238E27FC236}">
                <a16:creationId xmlns:a16="http://schemas.microsoft.com/office/drawing/2014/main" id="{5F9DA414-A3BB-B945-8D7D-C71D67923A0B}"/>
              </a:ext>
            </a:extLst>
          </p:cNvPr>
          <p:cNvSpPr txBox="1"/>
          <p:nvPr/>
        </p:nvSpPr>
        <p:spPr>
          <a:xfrm>
            <a:off x="4297864" y="6686319"/>
            <a:ext cx="441146" cy="369332"/>
          </a:xfrm>
          <a:prstGeom prst="rect">
            <a:avLst/>
          </a:prstGeom>
          <a:noFill/>
        </p:spPr>
        <p:txBody>
          <a:bodyPr wrap="none" rtlCol="0">
            <a:spAutoFit/>
          </a:bodyPr>
          <a:lstStyle/>
          <a:p>
            <a:r>
              <a:rPr lang="en-GB" b="1" dirty="0"/>
              <a:t>A2</a:t>
            </a:r>
          </a:p>
        </p:txBody>
      </p:sp>
      <p:sp>
        <p:nvSpPr>
          <p:cNvPr id="36" name="TextBox 35">
            <a:extLst>
              <a:ext uri="{FF2B5EF4-FFF2-40B4-BE49-F238E27FC236}">
                <a16:creationId xmlns:a16="http://schemas.microsoft.com/office/drawing/2014/main" id="{78A6655A-D485-004B-8B83-66FD6129D9AE}"/>
              </a:ext>
            </a:extLst>
          </p:cNvPr>
          <p:cNvSpPr txBox="1"/>
          <p:nvPr/>
        </p:nvSpPr>
        <p:spPr>
          <a:xfrm>
            <a:off x="4366725" y="4050236"/>
            <a:ext cx="431528" cy="369332"/>
          </a:xfrm>
          <a:prstGeom prst="rect">
            <a:avLst/>
          </a:prstGeom>
          <a:noFill/>
        </p:spPr>
        <p:txBody>
          <a:bodyPr wrap="none" rtlCol="0">
            <a:spAutoFit/>
          </a:bodyPr>
          <a:lstStyle/>
          <a:p>
            <a:r>
              <a:rPr lang="en-GB" b="1" dirty="0"/>
              <a:t>B1</a:t>
            </a:r>
          </a:p>
        </p:txBody>
      </p:sp>
      <p:sp>
        <p:nvSpPr>
          <p:cNvPr id="37" name="TextBox 36">
            <a:extLst>
              <a:ext uri="{FF2B5EF4-FFF2-40B4-BE49-F238E27FC236}">
                <a16:creationId xmlns:a16="http://schemas.microsoft.com/office/drawing/2014/main" id="{CFF9E4AE-9505-CC4C-A973-931B548EC955}"/>
              </a:ext>
            </a:extLst>
          </p:cNvPr>
          <p:cNvSpPr txBox="1"/>
          <p:nvPr/>
        </p:nvSpPr>
        <p:spPr>
          <a:xfrm>
            <a:off x="4327817" y="6068455"/>
            <a:ext cx="431528" cy="369332"/>
          </a:xfrm>
          <a:prstGeom prst="rect">
            <a:avLst/>
          </a:prstGeom>
          <a:noFill/>
        </p:spPr>
        <p:txBody>
          <a:bodyPr wrap="none" rtlCol="0">
            <a:spAutoFit/>
          </a:bodyPr>
          <a:lstStyle/>
          <a:p>
            <a:r>
              <a:rPr lang="en-GB" b="1" dirty="0"/>
              <a:t>B2</a:t>
            </a:r>
          </a:p>
        </p:txBody>
      </p:sp>
      <p:sp>
        <p:nvSpPr>
          <p:cNvPr id="38" name="TextBox 37">
            <a:extLst>
              <a:ext uri="{FF2B5EF4-FFF2-40B4-BE49-F238E27FC236}">
                <a16:creationId xmlns:a16="http://schemas.microsoft.com/office/drawing/2014/main" id="{2DAFC16D-F71F-AD43-AD92-F862B36A9187}"/>
              </a:ext>
            </a:extLst>
          </p:cNvPr>
          <p:cNvSpPr txBox="1"/>
          <p:nvPr/>
        </p:nvSpPr>
        <p:spPr>
          <a:xfrm>
            <a:off x="4366725" y="5070416"/>
            <a:ext cx="423514" cy="369332"/>
          </a:xfrm>
          <a:prstGeom prst="rect">
            <a:avLst/>
          </a:prstGeom>
          <a:noFill/>
        </p:spPr>
        <p:txBody>
          <a:bodyPr wrap="none" rtlCol="0">
            <a:spAutoFit/>
          </a:bodyPr>
          <a:lstStyle/>
          <a:p>
            <a:r>
              <a:rPr lang="en-GB" b="1" dirty="0"/>
              <a:t>C1</a:t>
            </a:r>
          </a:p>
        </p:txBody>
      </p:sp>
      <p:sp>
        <p:nvSpPr>
          <p:cNvPr id="39" name="TextBox 38">
            <a:extLst>
              <a:ext uri="{FF2B5EF4-FFF2-40B4-BE49-F238E27FC236}">
                <a16:creationId xmlns:a16="http://schemas.microsoft.com/office/drawing/2014/main" id="{D138FB3C-CF45-B242-B630-91DC7618A38F}"/>
              </a:ext>
            </a:extLst>
          </p:cNvPr>
          <p:cNvSpPr txBox="1"/>
          <p:nvPr/>
        </p:nvSpPr>
        <p:spPr>
          <a:xfrm>
            <a:off x="4366725" y="5672406"/>
            <a:ext cx="423514" cy="369332"/>
          </a:xfrm>
          <a:prstGeom prst="rect">
            <a:avLst/>
          </a:prstGeom>
          <a:noFill/>
        </p:spPr>
        <p:txBody>
          <a:bodyPr wrap="none" rtlCol="0">
            <a:spAutoFit/>
          </a:bodyPr>
          <a:lstStyle/>
          <a:p>
            <a:r>
              <a:rPr lang="en-GB" b="1" dirty="0"/>
              <a:t>C2</a:t>
            </a:r>
          </a:p>
        </p:txBody>
      </p:sp>
      <p:cxnSp>
        <p:nvCxnSpPr>
          <p:cNvPr id="40" name="Straight Connector 39">
            <a:extLst>
              <a:ext uri="{FF2B5EF4-FFF2-40B4-BE49-F238E27FC236}">
                <a16:creationId xmlns:a16="http://schemas.microsoft.com/office/drawing/2014/main" id="{C7277DF1-A9AC-004A-BED3-DBDD846047CE}"/>
              </a:ext>
            </a:extLst>
          </p:cNvPr>
          <p:cNvCxnSpPr/>
          <p:nvPr/>
        </p:nvCxnSpPr>
        <p:spPr>
          <a:xfrm>
            <a:off x="4798253" y="3740083"/>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C47DD1-A7BA-8842-8464-8FBFF1EE66E7}"/>
              </a:ext>
            </a:extLst>
          </p:cNvPr>
          <p:cNvCxnSpPr/>
          <p:nvPr/>
        </p:nvCxnSpPr>
        <p:spPr>
          <a:xfrm>
            <a:off x="4834037" y="5259271"/>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60198A-EB43-5043-8A0B-CC2ABDAFAD80}"/>
              </a:ext>
            </a:extLst>
          </p:cNvPr>
          <p:cNvCxnSpPr/>
          <p:nvPr/>
        </p:nvCxnSpPr>
        <p:spPr>
          <a:xfrm>
            <a:off x="4798253" y="4266981"/>
            <a:ext cx="117319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9D33DEC-B21A-314E-AE85-77B4E2A57202}"/>
              </a:ext>
            </a:extLst>
          </p:cNvPr>
          <p:cNvSpPr txBox="1"/>
          <p:nvPr/>
        </p:nvSpPr>
        <p:spPr>
          <a:xfrm>
            <a:off x="5967042" y="3512330"/>
            <a:ext cx="399468" cy="369332"/>
          </a:xfrm>
          <a:prstGeom prst="rect">
            <a:avLst/>
          </a:prstGeom>
          <a:noFill/>
        </p:spPr>
        <p:txBody>
          <a:bodyPr wrap="none" rtlCol="0">
            <a:spAutoFit/>
          </a:bodyPr>
          <a:lstStyle/>
          <a:p>
            <a:r>
              <a:rPr lang="en-GB" b="1" dirty="0"/>
              <a:t>L1</a:t>
            </a:r>
          </a:p>
        </p:txBody>
      </p:sp>
      <p:sp>
        <p:nvSpPr>
          <p:cNvPr id="44" name="TextBox 43">
            <a:extLst>
              <a:ext uri="{FF2B5EF4-FFF2-40B4-BE49-F238E27FC236}">
                <a16:creationId xmlns:a16="http://schemas.microsoft.com/office/drawing/2014/main" id="{0A1113F8-EEC3-6B45-A39C-78D4E76C6086}"/>
              </a:ext>
            </a:extLst>
          </p:cNvPr>
          <p:cNvSpPr txBox="1"/>
          <p:nvPr/>
        </p:nvSpPr>
        <p:spPr>
          <a:xfrm>
            <a:off x="5974377" y="5053712"/>
            <a:ext cx="399468" cy="369332"/>
          </a:xfrm>
          <a:prstGeom prst="rect">
            <a:avLst/>
          </a:prstGeom>
          <a:noFill/>
        </p:spPr>
        <p:txBody>
          <a:bodyPr wrap="none" rtlCol="0">
            <a:spAutoFit/>
          </a:bodyPr>
          <a:lstStyle/>
          <a:p>
            <a:r>
              <a:rPr lang="en-GB" b="1" dirty="0"/>
              <a:t>L2</a:t>
            </a:r>
          </a:p>
        </p:txBody>
      </p:sp>
      <p:sp>
        <p:nvSpPr>
          <p:cNvPr id="45" name="TextBox 44">
            <a:extLst>
              <a:ext uri="{FF2B5EF4-FFF2-40B4-BE49-F238E27FC236}">
                <a16:creationId xmlns:a16="http://schemas.microsoft.com/office/drawing/2014/main" id="{56958FE9-D824-A342-99F6-0E8DE864AEDA}"/>
              </a:ext>
            </a:extLst>
          </p:cNvPr>
          <p:cNvSpPr txBox="1"/>
          <p:nvPr/>
        </p:nvSpPr>
        <p:spPr>
          <a:xfrm>
            <a:off x="5989976" y="4046286"/>
            <a:ext cx="399468" cy="369332"/>
          </a:xfrm>
          <a:prstGeom prst="rect">
            <a:avLst/>
          </a:prstGeom>
          <a:noFill/>
        </p:spPr>
        <p:txBody>
          <a:bodyPr wrap="none" rtlCol="0">
            <a:spAutoFit/>
          </a:bodyPr>
          <a:lstStyle/>
          <a:p>
            <a:r>
              <a:rPr lang="en-GB" b="1" dirty="0"/>
              <a:t>L3</a:t>
            </a:r>
          </a:p>
        </p:txBody>
      </p:sp>
      <p:cxnSp>
        <p:nvCxnSpPr>
          <p:cNvPr id="46" name="Straight Connector 45">
            <a:extLst>
              <a:ext uri="{FF2B5EF4-FFF2-40B4-BE49-F238E27FC236}">
                <a16:creationId xmlns:a16="http://schemas.microsoft.com/office/drawing/2014/main" id="{58A88726-484D-2542-8CAC-093261EF37F5}"/>
              </a:ext>
            </a:extLst>
          </p:cNvPr>
          <p:cNvCxnSpPr>
            <a:cxnSpLocks/>
            <a:stCxn id="39" idx="1"/>
          </p:cNvCxnSpPr>
          <p:nvPr/>
        </p:nvCxnSpPr>
        <p:spPr>
          <a:xfrm flipH="1">
            <a:off x="4349567" y="5857072"/>
            <a:ext cx="17158" cy="970337"/>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9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a:t>
            </a:r>
          </a:p>
        </p:txBody>
      </p: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5585997" y="5508629"/>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4231773" y="5583721"/>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700148" y="3887933"/>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740594" y="4424844"/>
            <a:ext cx="441146" cy="369332"/>
          </a:xfrm>
          <a:prstGeom prst="rect">
            <a:avLst/>
          </a:prstGeom>
          <a:noFill/>
        </p:spPr>
        <p:txBody>
          <a:bodyPr wrap="squar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5435969" y="3881447"/>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5435591" y="4429384"/>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6108254" y="387433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6097120" y="4425658"/>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a:cxnSpLocks/>
            <a:stCxn id="31" idx="0"/>
            <a:endCxn id="53" idx="2"/>
          </p:cNvCxnSpPr>
          <p:nvPr/>
        </p:nvCxnSpPr>
        <p:spPr>
          <a:xfrm flipV="1">
            <a:off x="6062600" y="413055"/>
            <a:ext cx="4253" cy="7954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a:cxnSpLocks/>
            <a:stCxn id="29" idx="0"/>
            <a:endCxn id="51" idx="2"/>
          </p:cNvCxnSpPr>
          <p:nvPr/>
        </p:nvCxnSpPr>
        <p:spPr>
          <a:xfrm flipV="1">
            <a:off x="4701618" y="386876"/>
            <a:ext cx="4358" cy="8147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a:cxnSpLocks/>
            <a:stCxn id="30" idx="0"/>
            <a:endCxn id="52" idx="2"/>
          </p:cNvCxnSpPr>
          <p:nvPr/>
        </p:nvCxnSpPr>
        <p:spPr>
          <a:xfrm flipV="1">
            <a:off x="5392235" y="413528"/>
            <a:ext cx="4253" cy="78807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4506242" y="17544"/>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5196754" y="44196"/>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5867119" y="43723"/>
            <a:ext cx="399468" cy="369332"/>
          </a:xfrm>
          <a:prstGeom prst="rect">
            <a:avLst/>
          </a:prstGeom>
          <a:noFill/>
        </p:spPr>
        <p:txBody>
          <a:bodyPr wrap="none" rtlCol="0">
            <a:spAutoFit/>
          </a:bodyPr>
          <a:lstStyle/>
          <a:p>
            <a:r>
              <a:rPr lang="en-GB" b="1" dirty="0"/>
              <a:t>L3</a:t>
            </a:r>
          </a:p>
        </p:txBody>
      </p:sp>
      <p:sp>
        <p:nvSpPr>
          <p:cNvPr id="29" name="Oval 28">
            <a:extLst>
              <a:ext uri="{FF2B5EF4-FFF2-40B4-BE49-F238E27FC236}">
                <a16:creationId xmlns:a16="http://schemas.microsoft.com/office/drawing/2014/main" id="{9E6405B7-5540-F549-B65F-9152A2E78431}"/>
              </a:ext>
            </a:extLst>
          </p:cNvPr>
          <p:cNvSpPr/>
          <p:nvPr/>
        </p:nvSpPr>
        <p:spPr>
          <a:xfrm>
            <a:off x="4627165"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310A2FC-8C96-BA4C-A717-03AB82909DF4}"/>
              </a:ext>
            </a:extLst>
          </p:cNvPr>
          <p:cNvSpPr/>
          <p:nvPr/>
        </p:nvSpPr>
        <p:spPr>
          <a:xfrm>
            <a:off x="5317782"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DFF00C0-12A6-2548-865C-10F583AA4133}"/>
              </a:ext>
            </a:extLst>
          </p:cNvPr>
          <p:cNvSpPr/>
          <p:nvPr/>
        </p:nvSpPr>
        <p:spPr>
          <a:xfrm>
            <a:off x="5988147" y="1208469"/>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55792C0-298A-BE4E-B6FF-A4101E29C681}"/>
              </a:ext>
            </a:extLst>
          </p:cNvPr>
          <p:cNvSpPr/>
          <p:nvPr/>
        </p:nvSpPr>
        <p:spPr>
          <a:xfrm>
            <a:off x="4627165"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1D5E907-D74F-FF4C-B59A-B70DBE05EDE3}"/>
              </a:ext>
            </a:extLst>
          </p:cNvPr>
          <p:cNvSpPr/>
          <p:nvPr/>
        </p:nvSpPr>
        <p:spPr>
          <a:xfrm>
            <a:off x="5317782"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6E2B822-6AB0-914F-8E08-4344DD4EE581}"/>
              </a:ext>
            </a:extLst>
          </p:cNvPr>
          <p:cNvSpPr/>
          <p:nvPr/>
        </p:nvSpPr>
        <p:spPr>
          <a:xfrm>
            <a:off x="5988147" y="192425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1D9B6D08-0501-7144-964C-351D7A4B1E50}"/>
              </a:ext>
            </a:extLst>
          </p:cNvPr>
          <p:cNvCxnSpPr>
            <a:cxnSpLocks/>
            <a:stCxn id="54" idx="0"/>
            <a:endCxn id="39" idx="4"/>
          </p:cNvCxnSpPr>
          <p:nvPr/>
        </p:nvCxnSpPr>
        <p:spPr>
          <a:xfrm flipV="1">
            <a:off x="4701618"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59B439F-0491-1C42-AC28-8E64E33D98AE}"/>
              </a:ext>
            </a:extLst>
          </p:cNvPr>
          <p:cNvSpPr/>
          <p:nvPr/>
        </p:nvSpPr>
        <p:spPr>
          <a:xfrm>
            <a:off x="4627165"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A993EFC-1ADB-2542-8B31-3C79767AD00A}"/>
              </a:ext>
            </a:extLst>
          </p:cNvPr>
          <p:cNvSpPr/>
          <p:nvPr/>
        </p:nvSpPr>
        <p:spPr>
          <a:xfrm>
            <a:off x="5317782"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6E4A100-0EB8-CD41-B147-19AD7166434D}"/>
              </a:ext>
            </a:extLst>
          </p:cNvPr>
          <p:cNvSpPr/>
          <p:nvPr/>
        </p:nvSpPr>
        <p:spPr>
          <a:xfrm>
            <a:off x="5988147" y="26965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AAB396-C23A-3D41-A69C-B3A07B5BD49C}"/>
              </a:ext>
            </a:extLst>
          </p:cNvPr>
          <p:cNvSpPr/>
          <p:nvPr/>
        </p:nvSpPr>
        <p:spPr>
          <a:xfrm>
            <a:off x="4616532"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BDF8FBC-7A27-B744-8337-A1C4E8166E89}"/>
              </a:ext>
            </a:extLst>
          </p:cNvPr>
          <p:cNvSpPr/>
          <p:nvPr/>
        </p:nvSpPr>
        <p:spPr>
          <a:xfrm>
            <a:off x="5328415"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0DA959C-5128-8C4A-A856-14C5637D0B88}"/>
              </a:ext>
            </a:extLst>
          </p:cNvPr>
          <p:cNvSpPr/>
          <p:nvPr/>
        </p:nvSpPr>
        <p:spPr>
          <a:xfrm>
            <a:off x="6009413" y="346512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C3B658AE-D31E-FA42-8F3A-C1A98603D767}"/>
              </a:ext>
            </a:extLst>
          </p:cNvPr>
          <p:cNvCxnSpPr>
            <a:cxnSpLocks/>
            <a:stCxn id="55" idx="0"/>
            <a:endCxn id="40" idx="4"/>
          </p:cNvCxnSpPr>
          <p:nvPr/>
        </p:nvCxnSpPr>
        <p:spPr>
          <a:xfrm flipV="1">
            <a:off x="5392235"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B6A67E8-5D7A-C349-ACE9-8643C9A2FDB5}"/>
              </a:ext>
            </a:extLst>
          </p:cNvPr>
          <p:cNvCxnSpPr>
            <a:cxnSpLocks/>
            <a:stCxn id="56" idx="0"/>
            <a:endCxn id="41" idx="4"/>
          </p:cNvCxnSpPr>
          <p:nvPr/>
        </p:nvCxnSpPr>
        <p:spPr>
          <a:xfrm flipV="1">
            <a:off x="6062600" y="2073156"/>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B345EFF9-C120-B54F-AA61-A7AE859D7082}"/>
              </a:ext>
            </a:extLst>
          </p:cNvPr>
          <p:cNvGrpSpPr/>
          <p:nvPr/>
        </p:nvGrpSpPr>
        <p:grpSpPr>
          <a:xfrm>
            <a:off x="4524181" y="2845405"/>
            <a:ext cx="188069" cy="624856"/>
            <a:chOff x="4003413" y="2961864"/>
            <a:chExt cx="188069" cy="624856"/>
          </a:xfrm>
        </p:grpSpPr>
        <p:cxnSp>
          <p:nvCxnSpPr>
            <p:cNvPr id="62" name="Straight Connector 61">
              <a:extLst>
                <a:ext uri="{FF2B5EF4-FFF2-40B4-BE49-F238E27FC236}">
                  <a16:creationId xmlns:a16="http://schemas.microsoft.com/office/drawing/2014/main" id="{E3E0CCF8-240B-3444-BEDC-22C0690366AE}"/>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9F2FE-896D-A047-B74F-CE6BFA1C6082}"/>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7C474E-565F-D949-8904-DC3662993D40}"/>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AAE81B8-4C22-1947-A4D1-5D356CEA99B7}"/>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0C255E-FC4C-E34B-B28B-F616A043D7E7}"/>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67357AC-627D-3941-A41A-7B91628D524C}"/>
              </a:ext>
            </a:extLst>
          </p:cNvPr>
          <p:cNvGrpSpPr/>
          <p:nvPr/>
        </p:nvGrpSpPr>
        <p:grpSpPr>
          <a:xfrm>
            <a:off x="5230172" y="2838536"/>
            <a:ext cx="188069" cy="624856"/>
            <a:chOff x="4003413" y="2961864"/>
            <a:chExt cx="188069" cy="624856"/>
          </a:xfrm>
        </p:grpSpPr>
        <p:cxnSp>
          <p:nvCxnSpPr>
            <p:cNvPr id="70" name="Straight Connector 69">
              <a:extLst>
                <a:ext uri="{FF2B5EF4-FFF2-40B4-BE49-F238E27FC236}">
                  <a16:creationId xmlns:a16="http://schemas.microsoft.com/office/drawing/2014/main" id="{F1EE79B3-4F37-064F-AA7C-B657E8828FCC}"/>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4319EF2-83B1-894C-927B-2814A095D480}"/>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39E3FD-18BB-6944-AD8C-24C55BC1B41C}"/>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24BB-779E-5D43-9E4F-D6A52F729876}"/>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C294B7B-424B-0847-881F-1ACFC78DD963}"/>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73F5F7B-6E69-294A-A8D2-90C0813CB762}"/>
              </a:ext>
            </a:extLst>
          </p:cNvPr>
          <p:cNvGrpSpPr/>
          <p:nvPr/>
        </p:nvGrpSpPr>
        <p:grpSpPr>
          <a:xfrm>
            <a:off x="5902778" y="2845405"/>
            <a:ext cx="188069" cy="624856"/>
            <a:chOff x="4003413" y="2961864"/>
            <a:chExt cx="188069" cy="624856"/>
          </a:xfrm>
        </p:grpSpPr>
        <p:cxnSp>
          <p:nvCxnSpPr>
            <p:cNvPr id="76" name="Straight Connector 75">
              <a:extLst>
                <a:ext uri="{FF2B5EF4-FFF2-40B4-BE49-F238E27FC236}">
                  <a16:creationId xmlns:a16="http://schemas.microsoft.com/office/drawing/2014/main" id="{E899C684-8CE7-6749-8B0B-8A9EF7B4BD1F}"/>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731E82-E6F1-B944-AA13-F7314467D59D}"/>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28979AD-EC3A-4045-9756-29476DA42CAA}"/>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1BD8DE-9010-AA4A-9EEA-C2F3488CAFA3}"/>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8184926-56CE-C949-AFE4-E479371890E9}"/>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CE120E22-6F90-3442-9AD6-A04B6A8AD356}"/>
              </a:ext>
            </a:extLst>
          </p:cNvPr>
          <p:cNvSpPr/>
          <p:nvPr/>
        </p:nvSpPr>
        <p:spPr>
          <a:xfrm>
            <a:off x="4616446" y="3991661"/>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FB8DF5A-2202-FF49-880E-4EB6430B0E04}"/>
              </a:ext>
            </a:extLst>
          </p:cNvPr>
          <p:cNvSpPr/>
          <p:nvPr/>
        </p:nvSpPr>
        <p:spPr>
          <a:xfrm>
            <a:off x="5321884" y="3985469"/>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2284A9A0-9E00-2A42-A5BD-32A5AFB742B2}"/>
              </a:ext>
            </a:extLst>
          </p:cNvPr>
          <p:cNvSpPr/>
          <p:nvPr/>
        </p:nvSpPr>
        <p:spPr>
          <a:xfrm>
            <a:off x="6009413" y="3984553"/>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D50E0B5F-7E8C-6D47-B547-E6CBC079B0EC}"/>
              </a:ext>
            </a:extLst>
          </p:cNvPr>
          <p:cNvSpPr/>
          <p:nvPr/>
        </p:nvSpPr>
        <p:spPr>
          <a:xfrm>
            <a:off x="4631523" y="4535872"/>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2D922F4-1870-E349-85B8-840FC415D195}"/>
              </a:ext>
            </a:extLst>
          </p:cNvPr>
          <p:cNvSpPr/>
          <p:nvPr/>
        </p:nvSpPr>
        <p:spPr>
          <a:xfrm>
            <a:off x="5326328" y="4529680"/>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96D2915-EBC1-FD44-A4FA-F05AA1FB552A}"/>
              </a:ext>
            </a:extLst>
          </p:cNvPr>
          <p:cNvSpPr/>
          <p:nvPr/>
        </p:nvSpPr>
        <p:spPr>
          <a:xfrm>
            <a:off x="6003224" y="4528764"/>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3F5BB881-AAAB-9D45-B8DE-7CAD6BAED1B7}"/>
              </a:ext>
            </a:extLst>
          </p:cNvPr>
          <p:cNvCxnSpPr>
            <a:cxnSpLocks/>
            <a:stCxn id="81" idx="0"/>
            <a:endCxn id="57" idx="4"/>
          </p:cNvCxnSpPr>
          <p:nvPr/>
        </p:nvCxnSpPr>
        <p:spPr>
          <a:xfrm flipV="1">
            <a:off x="4690899" y="3607160"/>
            <a:ext cx="86" cy="38450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8BCB87-2130-C946-8C63-5AB3475BAE5F}"/>
              </a:ext>
            </a:extLst>
          </p:cNvPr>
          <p:cNvCxnSpPr>
            <a:cxnSpLocks/>
            <a:stCxn id="82" idx="0"/>
            <a:endCxn id="58" idx="4"/>
          </p:cNvCxnSpPr>
          <p:nvPr/>
        </p:nvCxnSpPr>
        <p:spPr>
          <a:xfrm flipV="1">
            <a:off x="5396337" y="3607160"/>
            <a:ext cx="6531" cy="37830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8A561E-7B38-004D-BA61-AC16A2155855}"/>
              </a:ext>
            </a:extLst>
          </p:cNvPr>
          <p:cNvCxnSpPr>
            <a:cxnSpLocks/>
            <a:stCxn id="83" idx="0"/>
            <a:endCxn id="59" idx="4"/>
          </p:cNvCxnSpPr>
          <p:nvPr/>
        </p:nvCxnSpPr>
        <p:spPr>
          <a:xfrm flipV="1">
            <a:off x="6083866" y="3614029"/>
            <a:ext cx="0" cy="3705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6091E526-7043-814F-AE41-49483DB11809}"/>
              </a:ext>
            </a:extLst>
          </p:cNvPr>
          <p:cNvGrpSpPr/>
          <p:nvPr/>
        </p:nvGrpSpPr>
        <p:grpSpPr>
          <a:xfrm>
            <a:off x="3086578" y="1350505"/>
            <a:ext cx="2782123" cy="623344"/>
            <a:chOff x="3086578" y="1350505"/>
            <a:chExt cx="2782123" cy="623344"/>
          </a:xfrm>
        </p:grpSpPr>
        <p:cxnSp>
          <p:nvCxnSpPr>
            <p:cNvPr id="98" name="Straight Connector 97">
              <a:extLst>
                <a:ext uri="{FF2B5EF4-FFF2-40B4-BE49-F238E27FC236}">
                  <a16:creationId xmlns:a16="http://schemas.microsoft.com/office/drawing/2014/main" id="{4162D41D-1E83-204B-9557-E8A55AEA8674}"/>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E1E84AC-0C16-184C-81D8-3D5F51211144}"/>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0CD9A56-89D5-EF4A-9946-C29471703575}"/>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DB57B093-D1A8-4846-8FD0-42C2F5C3D1FE}"/>
                </a:ext>
              </a:extLst>
            </p:cNvPr>
            <p:cNvGrpSpPr/>
            <p:nvPr/>
          </p:nvGrpSpPr>
          <p:grpSpPr>
            <a:xfrm>
              <a:off x="3657514" y="1507194"/>
              <a:ext cx="588935" cy="309966"/>
              <a:chOff x="2324746" y="3332136"/>
              <a:chExt cx="588935" cy="309966"/>
            </a:xfrm>
          </p:grpSpPr>
          <p:sp>
            <p:nvSpPr>
              <p:cNvPr id="103" name="Rectangle 102">
                <a:extLst>
                  <a:ext uri="{FF2B5EF4-FFF2-40B4-BE49-F238E27FC236}">
                    <a16:creationId xmlns:a16="http://schemas.microsoft.com/office/drawing/2014/main" id="{D1113E49-C925-9941-8E35-116F3725E5E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46949149-DF6A-E346-ACA4-FB912E40D10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138C013C-1AF8-E740-862F-55421BA10785}"/>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C65352-C204-234E-B2B3-2C2066F6696B}"/>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27884CE-392C-1F47-8A21-51D8C5F6D4F2}"/>
                </a:ext>
              </a:extLst>
            </p:cNvPr>
            <p:cNvSpPr txBox="1"/>
            <p:nvPr/>
          </p:nvSpPr>
          <p:spPr>
            <a:xfrm>
              <a:off x="3086578" y="1477511"/>
              <a:ext cx="622286" cy="369332"/>
            </a:xfrm>
            <a:prstGeom prst="rect">
              <a:avLst/>
            </a:prstGeom>
            <a:noFill/>
          </p:spPr>
          <p:txBody>
            <a:bodyPr wrap="none" rtlCol="0">
              <a:spAutoFit/>
            </a:bodyPr>
            <a:lstStyle/>
            <a:p>
              <a:r>
                <a:rPr lang="en-GB" dirty="0"/>
                <a:t>-K(F)</a:t>
              </a:r>
            </a:p>
          </p:txBody>
        </p:sp>
      </p:grpSp>
      <p:grpSp>
        <p:nvGrpSpPr>
          <p:cNvPr id="112" name="Group 111">
            <a:extLst>
              <a:ext uri="{FF2B5EF4-FFF2-40B4-BE49-F238E27FC236}">
                <a16:creationId xmlns:a16="http://schemas.microsoft.com/office/drawing/2014/main" id="{4BB1E097-005B-964D-A387-82188EB2100D}"/>
              </a:ext>
            </a:extLst>
          </p:cNvPr>
          <p:cNvGrpSpPr/>
          <p:nvPr/>
        </p:nvGrpSpPr>
        <p:grpSpPr>
          <a:xfrm>
            <a:off x="6623611" y="1274797"/>
            <a:ext cx="2782123" cy="623344"/>
            <a:chOff x="3086578" y="1350505"/>
            <a:chExt cx="2782123" cy="623344"/>
          </a:xfrm>
        </p:grpSpPr>
        <p:cxnSp>
          <p:nvCxnSpPr>
            <p:cNvPr id="113" name="Straight Connector 112">
              <a:extLst>
                <a:ext uri="{FF2B5EF4-FFF2-40B4-BE49-F238E27FC236}">
                  <a16:creationId xmlns:a16="http://schemas.microsoft.com/office/drawing/2014/main" id="{3DBFCF88-4E9E-0445-B486-AAC99A516DFF}"/>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2FC4744-7772-3744-AB93-56561D003240}"/>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3ADA827-392E-6940-8344-5AB60AFB54A7}"/>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02195590-E79D-5C45-A1FF-E2EDFB4F33E8}"/>
                </a:ext>
              </a:extLst>
            </p:cNvPr>
            <p:cNvGrpSpPr/>
            <p:nvPr/>
          </p:nvGrpSpPr>
          <p:grpSpPr>
            <a:xfrm>
              <a:off x="3657514" y="1507194"/>
              <a:ext cx="588935" cy="309966"/>
              <a:chOff x="2324746" y="3332136"/>
              <a:chExt cx="588935" cy="309966"/>
            </a:xfrm>
          </p:grpSpPr>
          <p:sp>
            <p:nvSpPr>
              <p:cNvPr id="120" name="Rectangle 119">
                <a:extLst>
                  <a:ext uri="{FF2B5EF4-FFF2-40B4-BE49-F238E27FC236}">
                    <a16:creationId xmlns:a16="http://schemas.microsoft.com/office/drawing/2014/main" id="{46CA687C-EEB6-9E46-B7E0-FF18353E63F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956A2AD0-585C-1B47-9790-5D3CFCEB0806}"/>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C671260E-7936-694E-BE8D-22D1AE71925A}"/>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9BEBA65-258B-7B4F-B749-A83244066AEE}"/>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8742202-111B-FD49-AAF3-A98126B0E944}"/>
                </a:ext>
              </a:extLst>
            </p:cNvPr>
            <p:cNvSpPr txBox="1"/>
            <p:nvPr/>
          </p:nvSpPr>
          <p:spPr>
            <a:xfrm>
              <a:off x="3086578" y="1477511"/>
              <a:ext cx="641522" cy="369332"/>
            </a:xfrm>
            <a:prstGeom prst="rect">
              <a:avLst/>
            </a:prstGeom>
            <a:noFill/>
          </p:spPr>
          <p:txBody>
            <a:bodyPr wrap="none" rtlCol="0">
              <a:spAutoFit/>
            </a:bodyPr>
            <a:lstStyle/>
            <a:p>
              <a:r>
                <a:rPr lang="en-GB" dirty="0"/>
                <a:t>-K(R)</a:t>
              </a:r>
            </a:p>
          </p:txBody>
        </p:sp>
      </p:grpSp>
      <p:sp>
        <p:nvSpPr>
          <p:cNvPr id="122" name="Oval 121">
            <a:extLst>
              <a:ext uri="{FF2B5EF4-FFF2-40B4-BE49-F238E27FC236}">
                <a16:creationId xmlns:a16="http://schemas.microsoft.com/office/drawing/2014/main" id="{CCD57C44-AECD-6B48-8BD1-0810FEEC2362}"/>
              </a:ext>
            </a:extLst>
          </p:cNvPr>
          <p:cNvSpPr/>
          <p:nvPr/>
        </p:nvSpPr>
        <p:spPr>
          <a:xfrm>
            <a:off x="8144977"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CF378E77-BBD3-B047-A405-8AFFC7A53FE7}"/>
              </a:ext>
            </a:extLst>
          </p:cNvPr>
          <p:cNvSpPr/>
          <p:nvPr/>
        </p:nvSpPr>
        <p:spPr>
          <a:xfrm>
            <a:off x="8835594"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5F475D1D-A0E5-5047-A44B-BAA89DB03365}"/>
              </a:ext>
            </a:extLst>
          </p:cNvPr>
          <p:cNvSpPr/>
          <p:nvPr/>
        </p:nvSpPr>
        <p:spPr>
          <a:xfrm>
            <a:off x="9505959" y="11959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1541243-9365-AD44-BDA9-B662EC03AB99}"/>
              </a:ext>
            </a:extLst>
          </p:cNvPr>
          <p:cNvSpPr/>
          <p:nvPr/>
        </p:nvSpPr>
        <p:spPr>
          <a:xfrm>
            <a:off x="8144977"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AEEADAC0-5EFE-5E43-ABEB-B07D5AA7AAC0}"/>
              </a:ext>
            </a:extLst>
          </p:cNvPr>
          <p:cNvSpPr/>
          <p:nvPr/>
        </p:nvSpPr>
        <p:spPr>
          <a:xfrm>
            <a:off x="8835594"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C641989-7D15-FE4D-A23E-CA7062785203}"/>
              </a:ext>
            </a:extLst>
          </p:cNvPr>
          <p:cNvSpPr/>
          <p:nvPr/>
        </p:nvSpPr>
        <p:spPr>
          <a:xfrm>
            <a:off x="9505959" y="18468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Elbow Connector 128">
            <a:extLst>
              <a:ext uri="{FF2B5EF4-FFF2-40B4-BE49-F238E27FC236}">
                <a16:creationId xmlns:a16="http://schemas.microsoft.com/office/drawing/2014/main" id="{09DDC27A-7B3D-1440-93F1-300E63EE6E00}"/>
              </a:ext>
            </a:extLst>
          </p:cNvPr>
          <p:cNvCxnSpPr>
            <a:cxnSpLocks/>
            <a:endCxn id="124" idx="0"/>
          </p:cNvCxnSpPr>
          <p:nvPr/>
        </p:nvCxnSpPr>
        <p:spPr>
          <a:xfrm>
            <a:off x="6062600" y="564826"/>
            <a:ext cx="3517812" cy="631117"/>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191963A1-F20B-F34C-A99E-D6FF1C6DBA8A}"/>
              </a:ext>
            </a:extLst>
          </p:cNvPr>
          <p:cNvCxnSpPr>
            <a:cxnSpLocks/>
            <a:endCxn id="123" idx="0"/>
          </p:cNvCxnSpPr>
          <p:nvPr/>
        </p:nvCxnSpPr>
        <p:spPr>
          <a:xfrm>
            <a:off x="5392235" y="806611"/>
            <a:ext cx="3517812" cy="382463"/>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a16="http://schemas.microsoft.com/office/drawing/2014/main" id="{695851AE-7E11-4A43-9031-15A9D8CA7795}"/>
              </a:ext>
            </a:extLst>
          </p:cNvPr>
          <p:cNvCxnSpPr>
            <a:cxnSpLocks/>
            <a:endCxn id="122" idx="0"/>
          </p:cNvCxnSpPr>
          <p:nvPr/>
        </p:nvCxnSpPr>
        <p:spPr>
          <a:xfrm>
            <a:off x="4705976" y="1032725"/>
            <a:ext cx="3513454" cy="15634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Elbow Connector 139">
            <a:extLst>
              <a:ext uri="{FF2B5EF4-FFF2-40B4-BE49-F238E27FC236}">
                <a16:creationId xmlns:a16="http://schemas.microsoft.com/office/drawing/2014/main" id="{C9EEB7A2-B1A8-3348-9DA2-5366903356FB}"/>
              </a:ext>
            </a:extLst>
          </p:cNvPr>
          <p:cNvCxnSpPr>
            <a:cxnSpLocks/>
            <a:endCxn id="125" idx="4"/>
          </p:cNvCxnSpPr>
          <p:nvPr/>
        </p:nvCxnSpPr>
        <p:spPr>
          <a:xfrm flipV="1">
            <a:off x="6062600" y="1988879"/>
            <a:ext cx="2156830" cy="246144"/>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Elbow Connector 142">
            <a:extLst>
              <a:ext uri="{FF2B5EF4-FFF2-40B4-BE49-F238E27FC236}">
                <a16:creationId xmlns:a16="http://schemas.microsoft.com/office/drawing/2014/main" id="{EC07986F-7E27-E948-B9D8-2174F36E8558}"/>
              </a:ext>
            </a:extLst>
          </p:cNvPr>
          <p:cNvCxnSpPr>
            <a:cxnSpLocks/>
            <a:endCxn id="126" idx="4"/>
          </p:cNvCxnSpPr>
          <p:nvPr/>
        </p:nvCxnSpPr>
        <p:spPr>
          <a:xfrm flipV="1">
            <a:off x="5414703" y="1988879"/>
            <a:ext cx="3495344" cy="42829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C4FFFD8A-CBD0-D24F-ACBE-158AAF63568E}"/>
              </a:ext>
            </a:extLst>
          </p:cNvPr>
          <p:cNvCxnSpPr>
            <a:cxnSpLocks/>
            <a:endCxn id="127" idx="4"/>
          </p:cNvCxnSpPr>
          <p:nvPr/>
        </p:nvCxnSpPr>
        <p:spPr>
          <a:xfrm flipV="1">
            <a:off x="4705975" y="1995748"/>
            <a:ext cx="4874437" cy="586356"/>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526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Img05b</a:t>
            </a:r>
          </a:p>
        </p:txBody>
      </p: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5585997" y="5508629"/>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4231773" y="5583721"/>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700148" y="3887933"/>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740594" y="4424844"/>
            <a:ext cx="441146" cy="369332"/>
          </a:xfrm>
          <a:prstGeom prst="rect">
            <a:avLst/>
          </a:prstGeom>
          <a:noFill/>
        </p:spPr>
        <p:txBody>
          <a:bodyPr wrap="squar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5435969" y="3881447"/>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5435591" y="4429384"/>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6108254" y="387433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6097120" y="4425658"/>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a:cxnSpLocks/>
            <a:stCxn id="31" idx="0"/>
            <a:endCxn id="53" idx="2"/>
          </p:cNvCxnSpPr>
          <p:nvPr/>
        </p:nvCxnSpPr>
        <p:spPr>
          <a:xfrm flipV="1">
            <a:off x="6062600" y="413055"/>
            <a:ext cx="4253" cy="7954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a:cxnSpLocks/>
            <a:stCxn id="29" idx="0"/>
            <a:endCxn id="51" idx="2"/>
          </p:cNvCxnSpPr>
          <p:nvPr/>
        </p:nvCxnSpPr>
        <p:spPr>
          <a:xfrm flipV="1">
            <a:off x="4701618" y="386876"/>
            <a:ext cx="4358" cy="8147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a:cxnSpLocks/>
            <a:stCxn id="30" idx="0"/>
            <a:endCxn id="52" idx="2"/>
          </p:cNvCxnSpPr>
          <p:nvPr/>
        </p:nvCxnSpPr>
        <p:spPr>
          <a:xfrm flipV="1">
            <a:off x="5392235" y="413528"/>
            <a:ext cx="4253" cy="78807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4506242" y="17544"/>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5196754" y="44196"/>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5867119" y="43723"/>
            <a:ext cx="399468" cy="369332"/>
          </a:xfrm>
          <a:prstGeom prst="rect">
            <a:avLst/>
          </a:prstGeom>
          <a:noFill/>
        </p:spPr>
        <p:txBody>
          <a:bodyPr wrap="none" rtlCol="0">
            <a:spAutoFit/>
          </a:bodyPr>
          <a:lstStyle/>
          <a:p>
            <a:r>
              <a:rPr lang="en-GB" b="1" dirty="0"/>
              <a:t>L3</a:t>
            </a:r>
          </a:p>
        </p:txBody>
      </p:sp>
      <p:sp>
        <p:nvSpPr>
          <p:cNvPr id="29" name="Oval 28">
            <a:extLst>
              <a:ext uri="{FF2B5EF4-FFF2-40B4-BE49-F238E27FC236}">
                <a16:creationId xmlns:a16="http://schemas.microsoft.com/office/drawing/2014/main" id="{9E6405B7-5540-F549-B65F-9152A2E78431}"/>
              </a:ext>
            </a:extLst>
          </p:cNvPr>
          <p:cNvSpPr/>
          <p:nvPr/>
        </p:nvSpPr>
        <p:spPr>
          <a:xfrm>
            <a:off x="4627165"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310A2FC-8C96-BA4C-A717-03AB82909DF4}"/>
              </a:ext>
            </a:extLst>
          </p:cNvPr>
          <p:cNvSpPr/>
          <p:nvPr/>
        </p:nvSpPr>
        <p:spPr>
          <a:xfrm>
            <a:off x="5317782"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DFF00C0-12A6-2548-865C-10F583AA4133}"/>
              </a:ext>
            </a:extLst>
          </p:cNvPr>
          <p:cNvSpPr/>
          <p:nvPr/>
        </p:nvSpPr>
        <p:spPr>
          <a:xfrm>
            <a:off x="5988147" y="1208469"/>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55792C0-298A-BE4E-B6FF-A4101E29C681}"/>
              </a:ext>
            </a:extLst>
          </p:cNvPr>
          <p:cNvSpPr/>
          <p:nvPr/>
        </p:nvSpPr>
        <p:spPr>
          <a:xfrm>
            <a:off x="4627165"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1D5E907-D74F-FF4C-B59A-B70DBE05EDE3}"/>
              </a:ext>
            </a:extLst>
          </p:cNvPr>
          <p:cNvSpPr/>
          <p:nvPr/>
        </p:nvSpPr>
        <p:spPr>
          <a:xfrm>
            <a:off x="5317782"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6E2B822-6AB0-914F-8E08-4344DD4EE581}"/>
              </a:ext>
            </a:extLst>
          </p:cNvPr>
          <p:cNvSpPr/>
          <p:nvPr/>
        </p:nvSpPr>
        <p:spPr>
          <a:xfrm>
            <a:off x="5988147" y="192425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1D9B6D08-0501-7144-964C-351D7A4B1E50}"/>
              </a:ext>
            </a:extLst>
          </p:cNvPr>
          <p:cNvCxnSpPr>
            <a:cxnSpLocks/>
            <a:stCxn id="54" idx="0"/>
            <a:endCxn id="39" idx="4"/>
          </p:cNvCxnSpPr>
          <p:nvPr/>
        </p:nvCxnSpPr>
        <p:spPr>
          <a:xfrm flipV="1">
            <a:off x="4701618"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59B439F-0491-1C42-AC28-8E64E33D98AE}"/>
              </a:ext>
            </a:extLst>
          </p:cNvPr>
          <p:cNvSpPr/>
          <p:nvPr/>
        </p:nvSpPr>
        <p:spPr>
          <a:xfrm>
            <a:off x="4627165"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A993EFC-1ADB-2542-8B31-3C79767AD00A}"/>
              </a:ext>
            </a:extLst>
          </p:cNvPr>
          <p:cNvSpPr/>
          <p:nvPr/>
        </p:nvSpPr>
        <p:spPr>
          <a:xfrm>
            <a:off x="5317782"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6E4A100-0EB8-CD41-B147-19AD7166434D}"/>
              </a:ext>
            </a:extLst>
          </p:cNvPr>
          <p:cNvSpPr/>
          <p:nvPr/>
        </p:nvSpPr>
        <p:spPr>
          <a:xfrm>
            <a:off x="5988147" y="26965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AAB396-C23A-3D41-A69C-B3A07B5BD49C}"/>
              </a:ext>
            </a:extLst>
          </p:cNvPr>
          <p:cNvSpPr/>
          <p:nvPr/>
        </p:nvSpPr>
        <p:spPr>
          <a:xfrm>
            <a:off x="4616532"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BDF8FBC-7A27-B744-8337-A1C4E8166E89}"/>
              </a:ext>
            </a:extLst>
          </p:cNvPr>
          <p:cNvSpPr/>
          <p:nvPr/>
        </p:nvSpPr>
        <p:spPr>
          <a:xfrm>
            <a:off x="5328415"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0DA959C-5128-8C4A-A856-14C5637D0B88}"/>
              </a:ext>
            </a:extLst>
          </p:cNvPr>
          <p:cNvSpPr/>
          <p:nvPr/>
        </p:nvSpPr>
        <p:spPr>
          <a:xfrm>
            <a:off x="6009413" y="346512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C3B658AE-D31E-FA42-8F3A-C1A98603D767}"/>
              </a:ext>
            </a:extLst>
          </p:cNvPr>
          <p:cNvCxnSpPr>
            <a:cxnSpLocks/>
            <a:stCxn id="55" idx="0"/>
            <a:endCxn id="40" idx="4"/>
          </p:cNvCxnSpPr>
          <p:nvPr/>
        </p:nvCxnSpPr>
        <p:spPr>
          <a:xfrm flipV="1">
            <a:off x="5392235"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B6A67E8-5D7A-C349-ACE9-8643C9A2FDB5}"/>
              </a:ext>
            </a:extLst>
          </p:cNvPr>
          <p:cNvCxnSpPr>
            <a:cxnSpLocks/>
            <a:stCxn id="56" idx="0"/>
            <a:endCxn id="41" idx="4"/>
          </p:cNvCxnSpPr>
          <p:nvPr/>
        </p:nvCxnSpPr>
        <p:spPr>
          <a:xfrm flipV="1">
            <a:off x="6062600" y="2073156"/>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B345EFF9-C120-B54F-AA61-A7AE859D7082}"/>
              </a:ext>
            </a:extLst>
          </p:cNvPr>
          <p:cNvGrpSpPr/>
          <p:nvPr/>
        </p:nvGrpSpPr>
        <p:grpSpPr>
          <a:xfrm>
            <a:off x="4524181" y="2845405"/>
            <a:ext cx="188069" cy="624856"/>
            <a:chOff x="4003413" y="2961864"/>
            <a:chExt cx="188069" cy="624856"/>
          </a:xfrm>
        </p:grpSpPr>
        <p:cxnSp>
          <p:nvCxnSpPr>
            <p:cNvPr id="62" name="Straight Connector 61">
              <a:extLst>
                <a:ext uri="{FF2B5EF4-FFF2-40B4-BE49-F238E27FC236}">
                  <a16:creationId xmlns:a16="http://schemas.microsoft.com/office/drawing/2014/main" id="{E3E0CCF8-240B-3444-BEDC-22C0690366AE}"/>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9F2FE-896D-A047-B74F-CE6BFA1C6082}"/>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7C474E-565F-D949-8904-DC3662993D40}"/>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AAE81B8-4C22-1947-A4D1-5D356CEA99B7}"/>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0C255E-FC4C-E34B-B28B-F616A043D7E7}"/>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67357AC-627D-3941-A41A-7B91628D524C}"/>
              </a:ext>
            </a:extLst>
          </p:cNvPr>
          <p:cNvGrpSpPr/>
          <p:nvPr/>
        </p:nvGrpSpPr>
        <p:grpSpPr>
          <a:xfrm>
            <a:off x="5230172" y="2838536"/>
            <a:ext cx="188069" cy="624856"/>
            <a:chOff x="4003413" y="2961864"/>
            <a:chExt cx="188069" cy="624856"/>
          </a:xfrm>
        </p:grpSpPr>
        <p:cxnSp>
          <p:nvCxnSpPr>
            <p:cNvPr id="70" name="Straight Connector 69">
              <a:extLst>
                <a:ext uri="{FF2B5EF4-FFF2-40B4-BE49-F238E27FC236}">
                  <a16:creationId xmlns:a16="http://schemas.microsoft.com/office/drawing/2014/main" id="{F1EE79B3-4F37-064F-AA7C-B657E8828FCC}"/>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4319EF2-83B1-894C-927B-2814A095D480}"/>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39E3FD-18BB-6944-AD8C-24C55BC1B41C}"/>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24BB-779E-5D43-9E4F-D6A52F729876}"/>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C294B7B-424B-0847-881F-1ACFC78DD963}"/>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73F5F7B-6E69-294A-A8D2-90C0813CB762}"/>
              </a:ext>
            </a:extLst>
          </p:cNvPr>
          <p:cNvGrpSpPr/>
          <p:nvPr/>
        </p:nvGrpSpPr>
        <p:grpSpPr>
          <a:xfrm>
            <a:off x="5902778" y="2845405"/>
            <a:ext cx="188069" cy="624856"/>
            <a:chOff x="4003413" y="2961864"/>
            <a:chExt cx="188069" cy="624856"/>
          </a:xfrm>
        </p:grpSpPr>
        <p:cxnSp>
          <p:nvCxnSpPr>
            <p:cNvPr id="76" name="Straight Connector 75">
              <a:extLst>
                <a:ext uri="{FF2B5EF4-FFF2-40B4-BE49-F238E27FC236}">
                  <a16:creationId xmlns:a16="http://schemas.microsoft.com/office/drawing/2014/main" id="{E899C684-8CE7-6749-8B0B-8A9EF7B4BD1F}"/>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731E82-E6F1-B944-AA13-F7314467D59D}"/>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28979AD-EC3A-4045-9756-29476DA42CAA}"/>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1BD8DE-9010-AA4A-9EEA-C2F3488CAFA3}"/>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8184926-56CE-C949-AFE4-E479371890E9}"/>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CE120E22-6F90-3442-9AD6-A04B6A8AD356}"/>
              </a:ext>
            </a:extLst>
          </p:cNvPr>
          <p:cNvSpPr/>
          <p:nvPr/>
        </p:nvSpPr>
        <p:spPr>
          <a:xfrm>
            <a:off x="4616446" y="3991661"/>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FB8DF5A-2202-FF49-880E-4EB6430B0E04}"/>
              </a:ext>
            </a:extLst>
          </p:cNvPr>
          <p:cNvSpPr/>
          <p:nvPr/>
        </p:nvSpPr>
        <p:spPr>
          <a:xfrm>
            <a:off x="5321884" y="3985469"/>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2284A9A0-9E00-2A42-A5BD-32A5AFB742B2}"/>
              </a:ext>
            </a:extLst>
          </p:cNvPr>
          <p:cNvSpPr/>
          <p:nvPr/>
        </p:nvSpPr>
        <p:spPr>
          <a:xfrm>
            <a:off x="6009413" y="3984553"/>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D50E0B5F-7E8C-6D47-B547-E6CBC079B0EC}"/>
              </a:ext>
            </a:extLst>
          </p:cNvPr>
          <p:cNvSpPr/>
          <p:nvPr/>
        </p:nvSpPr>
        <p:spPr>
          <a:xfrm>
            <a:off x="4631523" y="4535872"/>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2D922F4-1870-E349-85B8-840FC415D195}"/>
              </a:ext>
            </a:extLst>
          </p:cNvPr>
          <p:cNvSpPr/>
          <p:nvPr/>
        </p:nvSpPr>
        <p:spPr>
          <a:xfrm>
            <a:off x="5326328" y="4529680"/>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96D2915-EBC1-FD44-A4FA-F05AA1FB552A}"/>
              </a:ext>
            </a:extLst>
          </p:cNvPr>
          <p:cNvSpPr/>
          <p:nvPr/>
        </p:nvSpPr>
        <p:spPr>
          <a:xfrm>
            <a:off x="6003224" y="4528764"/>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3F5BB881-AAAB-9D45-B8DE-7CAD6BAED1B7}"/>
              </a:ext>
            </a:extLst>
          </p:cNvPr>
          <p:cNvCxnSpPr>
            <a:cxnSpLocks/>
            <a:stCxn id="81" idx="0"/>
            <a:endCxn id="57" idx="4"/>
          </p:cNvCxnSpPr>
          <p:nvPr/>
        </p:nvCxnSpPr>
        <p:spPr>
          <a:xfrm flipV="1">
            <a:off x="4690899" y="3607160"/>
            <a:ext cx="86" cy="38450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8BCB87-2130-C946-8C63-5AB3475BAE5F}"/>
              </a:ext>
            </a:extLst>
          </p:cNvPr>
          <p:cNvCxnSpPr>
            <a:cxnSpLocks/>
            <a:stCxn id="82" idx="0"/>
            <a:endCxn id="58" idx="4"/>
          </p:cNvCxnSpPr>
          <p:nvPr/>
        </p:nvCxnSpPr>
        <p:spPr>
          <a:xfrm flipV="1">
            <a:off x="5396337" y="3607160"/>
            <a:ext cx="6531" cy="37830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8A561E-7B38-004D-BA61-AC16A2155855}"/>
              </a:ext>
            </a:extLst>
          </p:cNvPr>
          <p:cNvCxnSpPr>
            <a:cxnSpLocks/>
            <a:stCxn id="83" idx="0"/>
            <a:endCxn id="59" idx="4"/>
          </p:cNvCxnSpPr>
          <p:nvPr/>
        </p:nvCxnSpPr>
        <p:spPr>
          <a:xfrm flipV="1">
            <a:off x="6083866" y="3614029"/>
            <a:ext cx="0" cy="3705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6091E526-7043-814F-AE41-49483DB11809}"/>
              </a:ext>
            </a:extLst>
          </p:cNvPr>
          <p:cNvGrpSpPr/>
          <p:nvPr/>
        </p:nvGrpSpPr>
        <p:grpSpPr>
          <a:xfrm>
            <a:off x="3086578" y="1350505"/>
            <a:ext cx="2782123" cy="623344"/>
            <a:chOff x="3086578" y="1350505"/>
            <a:chExt cx="2782123" cy="623344"/>
          </a:xfrm>
        </p:grpSpPr>
        <p:cxnSp>
          <p:nvCxnSpPr>
            <p:cNvPr id="98" name="Straight Connector 97">
              <a:extLst>
                <a:ext uri="{FF2B5EF4-FFF2-40B4-BE49-F238E27FC236}">
                  <a16:creationId xmlns:a16="http://schemas.microsoft.com/office/drawing/2014/main" id="{4162D41D-1E83-204B-9557-E8A55AEA8674}"/>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E1E84AC-0C16-184C-81D8-3D5F51211144}"/>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0CD9A56-89D5-EF4A-9946-C29471703575}"/>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DB57B093-D1A8-4846-8FD0-42C2F5C3D1FE}"/>
                </a:ext>
              </a:extLst>
            </p:cNvPr>
            <p:cNvGrpSpPr/>
            <p:nvPr/>
          </p:nvGrpSpPr>
          <p:grpSpPr>
            <a:xfrm>
              <a:off x="3657514" y="1507194"/>
              <a:ext cx="588935" cy="309966"/>
              <a:chOff x="2324746" y="3332136"/>
              <a:chExt cx="588935" cy="309966"/>
            </a:xfrm>
          </p:grpSpPr>
          <p:sp>
            <p:nvSpPr>
              <p:cNvPr id="103" name="Rectangle 102">
                <a:extLst>
                  <a:ext uri="{FF2B5EF4-FFF2-40B4-BE49-F238E27FC236}">
                    <a16:creationId xmlns:a16="http://schemas.microsoft.com/office/drawing/2014/main" id="{D1113E49-C925-9941-8E35-116F3725E5E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46949149-DF6A-E346-ACA4-FB912E40D10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138C013C-1AF8-E740-862F-55421BA10785}"/>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C65352-C204-234E-B2B3-2C2066F6696B}"/>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27884CE-392C-1F47-8A21-51D8C5F6D4F2}"/>
                </a:ext>
              </a:extLst>
            </p:cNvPr>
            <p:cNvSpPr txBox="1"/>
            <p:nvPr/>
          </p:nvSpPr>
          <p:spPr>
            <a:xfrm>
              <a:off x="3086578" y="1477511"/>
              <a:ext cx="622286" cy="369332"/>
            </a:xfrm>
            <a:prstGeom prst="rect">
              <a:avLst/>
            </a:prstGeom>
            <a:noFill/>
          </p:spPr>
          <p:txBody>
            <a:bodyPr wrap="none" rtlCol="0">
              <a:spAutoFit/>
            </a:bodyPr>
            <a:lstStyle/>
            <a:p>
              <a:r>
                <a:rPr lang="en-GB" dirty="0"/>
                <a:t>-K(F)</a:t>
              </a:r>
            </a:p>
          </p:txBody>
        </p:sp>
      </p:grpSp>
      <p:grpSp>
        <p:nvGrpSpPr>
          <p:cNvPr id="112" name="Group 111">
            <a:extLst>
              <a:ext uri="{FF2B5EF4-FFF2-40B4-BE49-F238E27FC236}">
                <a16:creationId xmlns:a16="http://schemas.microsoft.com/office/drawing/2014/main" id="{4BB1E097-005B-964D-A387-82188EB2100D}"/>
              </a:ext>
            </a:extLst>
          </p:cNvPr>
          <p:cNvGrpSpPr/>
          <p:nvPr/>
        </p:nvGrpSpPr>
        <p:grpSpPr>
          <a:xfrm>
            <a:off x="6623611" y="1274797"/>
            <a:ext cx="2782123" cy="623344"/>
            <a:chOff x="3086578" y="1350505"/>
            <a:chExt cx="2782123" cy="623344"/>
          </a:xfrm>
        </p:grpSpPr>
        <p:cxnSp>
          <p:nvCxnSpPr>
            <p:cNvPr id="113" name="Straight Connector 112">
              <a:extLst>
                <a:ext uri="{FF2B5EF4-FFF2-40B4-BE49-F238E27FC236}">
                  <a16:creationId xmlns:a16="http://schemas.microsoft.com/office/drawing/2014/main" id="{3DBFCF88-4E9E-0445-B486-AAC99A516DFF}"/>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2FC4744-7772-3744-AB93-56561D003240}"/>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3ADA827-392E-6940-8344-5AB60AFB54A7}"/>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02195590-E79D-5C45-A1FF-E2EDFB4F33E8}"/>
                </a:ext>
              </a:extLst>
            </p:cNvPr>
            <p:cNvGrpSpPr/>
            <p:nvPr/>
          </p:nvGrpSpPr>
          <p:grpSpPr>
            <a:xfrm>
              <a:off x="3657514" y="1507194"/>
              <a:ext cx="588935" cy="309966"/>
              <a:chOff x="2324746" y="3332136"/>
              <a:chExt cx="588935" cy="309966"/>
            </a:xfrm>
          </p:grpSpPr>
          <p:sp>
            <p:nvSpPr>
              <p:cNvPr id="120" name="Rectangle 119">
                <a:extLst>
                  <a:ext uri="{FF2B5EF4-FFF2-40B4-BE49-F238E27FC236}">
                    <a16:creationId xmlns:a16="http://schemas.microsoft.com/office/drawing/2014/main" id="{46CA687C-EEB6-9E46-B7E0-FF18353E63F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956A2AD0-585C-1B47-9790-5D3CFCEB0806}"/>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C671260E-7936-694E-BE8D-22D1AE71925A}"/>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9BEBA65-258B-7B4F-B749-A83244066AEE}"/>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8742202-111B-FD49-AAF3-A98126B0E944}"/>
                </a:ext>
              </a:extLst>
            </p:cNvPr>
            <p:cNvSpPr txBox="1"/>
            <p:nvPr/>
          </p:nvSpPr>
          <p:spPr>
            <a:xfrm>
              <a:off x="3086578" y="1477511"/>
              <a:ext cx="641522" cy="369332"/>
            </a:xfrm>
            <a:prstGeom prst="rect">
              <a:avLst/>
            </a:prstGeom>
            <a:noFill/>
          </p:spPr>
          <p:txBody>
            <a:bodyPr wrap="none" rtlCol="0">
              <a:spAutoFit/>
            </a:bodyPr>
            <a:lstStyle/>
            <a:p>
              <a:r>
                <a:rPr lang="en-GB" dirty="0"/>
                <a:t>-K(R)</a:t>
              </a:r>
            </a:p>
          </p:txBody>
        </p:sp>
      </p:grpSp>
      <p:sp>
        <p:nvSpPr>
          <p:cNvPr id="122" name="Oval 121">
            <a:extLst>
              <a:ext uri="{FF2B5EF4-FFF2-40B4-BE49-F238E27FC236}">
                <a16:creationId xmlns:a16="http://schemas.microsoft.com/office/drawing/2014/main" id="{CCD57C44-AECD-6B48-8BD1-0810FEEC2362}"/>
              </a:ext>
            </a:extLst>
          </p:cNvPr>
          <p:cNvSpPr/>
          <p:nvPr/>
        </p:nvSpPr>
        <p:spPr>
          <a:xfrm>
            <a:off x="8144977"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CF378E77-BBD3-B047-A405-8AFFC7A53FE7}"/>
              </a:ext>
            </a:extLst>
          </p:cNvPr>
          <p:cNvSpPr/>
          <p:nvPr/>
        </p:nvSpPr>
        <p:spPr>
          <a:xfrm>
            <a:off x="8835594"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5F475D1D-A0E5-5047-A44B-BAA89DB03365}"/>
              </a:ext>
            </a:extLst>
          </p:cNvPr>
          <p:cNvSpPr/>
          <p:nvPr/>
        </p:nvSpPr>
        <p:spPr>
          <a:xfrm>
            <a:off x="9505959" y="11959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1541243-9365-AD44-BDA9-B662EC03AB99}"/>
              </a:ext>
            </a:extLst>
          </p:cNvPr>
          <p:cNvSpPr/>
          <p:nvPr/>
        </p:nvSpPr>
        <p:spPr>
          <a:xfrm>
            <a:off x="8144977"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AEEADAC0-5EFE-5E43-ABEB-B07D5AA7AAC0}"/>
              </a:ext>
            </a:extLst>
          </p:cNvPr>
          <p:cNvSpPr/>
          <p:nvPr/>
        </p:nvSpPr>
        <p:spPr>
          <a:xfrm>
            <a:off x="8835594"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C641989-7D15-FE4D-A23E-CA7062785203}"/>
              </a:ext>
            </a:extLst>
          </p:cNvPr>
          <p:cNvSpPr/>
          <p:nvPr/>
        </p:nvSpPr>
        <p:spPr>
          <a:xfrm>
            <a:off x="9505959" y="18468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Elbow Connector 128">
            <a:extLst>
              <a:ext uri="{FF2B5EF4-FFF2-40B4-BE49-F238E27FC236}">
                <a16:creationId xmlns:a16="http://schemas.microsoft.com/office/drawing/2014/main" id="{09DDC27A-7B3D-1440-93F1-300E63EE6E00}"/>
              </a:ext>
            </a:extLst>
          </p:cNvPr>
          <p:cNvCxnSpPr>
            <a:cxnSpLocks/>
            <a:endCxn id="124" idx="0"/>
          </p:cNvCxnSpPr>
          <p:nvPr/>
        </p:nvCxnSpPr>
        <p:spPr>
          <a:xfrm>
            <a:off x="6062600" y="564826"/>
            <a:ext cx="3517812" cy="631117"/>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191963A1-F20B-F34C-A99E-D6FF1C6DBA8A}"/>
              </a:ext>
            </a:extLst>
          </p:cNvPr>
          <p:cNvCxnSpPr>
            <a:cxnSpLocks/>
            <a:endCxn id="123" idx="0"/>
          </p:cNvCxnSpPr>
          <p:nvPr/>
        </p:nvCxnSpPr>
        <p:spPr>
          <a:xfrm>
            <a:off x="5392235" y="806611"/>
            <a:ext cx="3517812" cy="382463"/>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a16="http://schemas.microsoft.com/office/drawing/2014/main" id="{695851AE-7E11-4A43-9031-15A9D8CA7795}"/>
              </a:ext>
            </a:extLst>
          </p:cNvPr>
          <p:cNvCxnSpPr>
            <a:cxnSpLocks/>
            <a:endCxn id="122" idx="0"/>
          </p:cNvCxnSpPr>
          <p:nvPr/>
        </p:nvCxnSpPr>
        <p:spPr>
          <a:xfrm>
            <a:off x="4705976" y="1032725"/>
            <a:ext cx="3513454" cy="15634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Elbow Connector 139">
            <a:extLst>
              <a:ext uri="{FF2B5EF4-FFF2-40B4-BE49-F238E27FC236}">
                <a16:creationId xmlns:a16="http://schemas.microsoft.com/office/drawing/2014/main" id="{C9EEB7A2-B1A8-3348-9DA2-5366903356FB}"/>
              </a:ext>
            </a:extLst>
          </p:cNvPr>
          <p:cNvCxnSpPr>
            <a:cxnSpLocks/>
            <a:endCxn id="125" idx="4"/>
          </p:cNvCxnSpPr>
          <p:nvPr/>
        </p:nvCxnSpPr>
        <p:spPr>
          <a:xfrm flipV="1">
            <a:off x="4705975" y="1988879"/>
            <a:ext cx="3513455" cy="25444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Elbow Connector 142">
            <a:extLst>
              <a:ext uri="{FF2B5EF4-FFF2-40B4-BE49-F238E27FC236}">
                <a16:creationId xmlns:a16="http://schemas.microsoft.com/office/drawing/2014/main" id="{EC07986F-7E27-E948-B9D8-2174F36E8558}"/>
              </a:ext>
            </a:extLst>
          </p:cNvPr>
          <p:cNvCxnSpPr>
            <a:cxnSpLocks/>
            <a:endCxn id="126" idx="4"/>
          </p:cNvCxnSpPr>
          <p:nvPr/>
        </p:nvCxnSpPr>
        <p:spPr>
          <a:xfrm flipV="1">
            <a:off x="5414703" y="1988879"/>
            <a:ext cx="3495344" cy="42829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C4FFFD8A-CBD0-D24F-ACBE-158AAF63568E}"/>
              </a:ext>
            </a:extLst>
          </p:cNvPr>
          <p:cNvCxnSpPr>
            <a:cxnSpLocks/>
            <a:endCxn id="127" idx="4"/>
          </p:cNvCxnSpPr>
          <p:nvPr/>
        </p:nvCxnSpPr>
        <p:spPr>
          <a:xfrm flipV="1">
            <a:off x="6062600" y="1995748"/>
            <a:ext cx="3517812" cy="588956"/>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889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Img05c</a:t>
            </a:r>
          </a:p>
        </p:txBody>
      </p:sp>
      <p:cxnSp>
        <p:nvCxnSpPr>
          <p:cNvPr id="19" name="Elbow Connector 18">
            <a:extLst>
              <a:ext uri="{FF2B5EF4-FFF2-40B4-BE49-F238E27FC236}">
                <a16:creationId xmlns:a16="http://schemas.microsoft.com/office/drawing/2014/main" id="{B4C5ECA8-FEB4-A04E-964A-79AE6CBC9E02}"/>
              </a:ext>
            </a:extLst>
          </p:cNvPr>
          <p:cNvCxnSpPr>
            <a:cxnSpLocks/>
          </p:cNvCxnSpPr>
          <p:nvPr/>
        </p:nvCxnSpPr>
        <p:spPr>
          <a:xfrm>
            <a:off x="5585997" y="5508629"/>
            <a:ext cx="2169265" cy="556168"/>
          </a:xfrm>
          <a:prstGeom prst="bentConnector3">
            <a:avLst>
              <a:gd name="adj1" fmla="val 69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36319C6-3937-1B48-B2AA-E27205C9A6AC}"/>
              </a:ext>
            </a:extLst>
          </p:cNvPr>
          <p:cNvCxnSpPr>
            <a:cxnSpLocks/>
          </p:cNvCxnSpPr>
          <p:nvPr/>
        </p:nvCxnSpPr>
        <p:spPr>
          <a:xfrm>
            <a:off x="4231773" y="5583721"/>
            <a:ext cx="3117932" cy="295702"/>
          </a:xfrm>
          <a:prstGeom prst="bentConnector3">
            <a:avLst>
              <a:gd name="adj1" fmla="val 199"/>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E93A031-07C5-8045-B23D-70AFBD700A7E}"/>
              </a:ext>
            </a:extLst>
          </p:cNvPr>
          <p:cNvSpPr txBox="1"/>
          <p:nvPr/>
        </p:nvSpPr>
        <p:spPr>
          <a:xfrm>
            <a:off x="4700148" y="3887933"/>
            <a:ext cx="441146" cy="369332"/>
          </a:xfrm>
          <a:prstGeom prst="rect">
            <a:avLst/>
          </a:prstGeom>
          <a:noFill/>
        </p:spPr>
        <p:txBody>
          <a:bodyPr wrap="none" rtlCol="0">
            <a:spAutoFit/>
          </a:bodyPr>
          <a:lstStyle/>
          <a:p>
            <a:r>
              <a:rPr lang="en-GB" b="1" dirty="0"/>
              <a:t>A1</a:t>
            </a:r>
          </a:p>
        </p:txBody>
      </p:sp>
      <p:sp>
        <p:nvSpPr>
          <p:cNvPr id="42" name="TextBox 41">
            <a:extLst>
              <a:ext uri="{FF2B5EF4-FFF2-40B4-BE49-F238E27FC236}">
                <a16:creationId xmlns:a16="http://schemas.microsoft.com/office/drawing/2014/main" id="{1A906AA0-C6FE-9946-83FB-A16506FF4859}"/>
              </a:ext>
            </a:extLst>
          </p:cNvPr>
          <p:cNvSpPr txBox="1"/>
          <p:nvPr/>
        </p:nvSpPr>
        <p:spPr>
          <a:xfrm>
            <a:off x="4740594" y="4424844"/>
            <a:ext cx="441146" cy="369332"/>
          </a:xfrm>
          <a:prstGeom prst="rect">
            <a:avLst/>
          </a:prstGeom>
          <a:noFill/>
        </p:spPr>
        <p:txBody>
          <a:bodyPr wrap="square" rtlCol="0">
            <a:spAutoFit/>
          </a:bodyPr>
          <a:lstStyle/>
          <a:p>
            <a:r>
              <a:rPr lang="en-GB" b="1" dirty="0"/>
              <a:t>A2</a:t>
            </a:r>
          </a:p>
        </p:txBody>
      </p:sp>
      <p:sp>
        <p:nvSpPr>
          <p:cNvPr id="43" name="TextBox 42">
            <a:extLst>
              <a:ext uri="{FF2B5EF4-FFF2-40B4-BE49-F238E27FC236}">
                <a16:creationId xmlns:a16="http://schemas.microsoft.com/office/drawing/2014/main" id="{2442B3AC-F884-DC46-84EB-CD826CB6CC91}"/>
              </a:ext>
            </a:extLst>
          </p:cNvPr>
          <p:cNvSpPr txBox="1"/>
          <p:nvPr/>
        </p:nvSpPr>
        <p:spPr>
          <a:xfrm>
            <a:off x="5435969" y="3881447"/>
            <a:ext cx="431528" cy="369332"/>
          </a:xfrm>
          <a:prstGeom prst="rect">
            <a:avLst/>
          </a:prstGeom>
          <a:noFill/>
        </p:spPr>
        <p:txBody>
          <a:bodyPr wrap="none" rtlCol="0">
            <a:spAutoFit/>
          </a:bodyPr>
          <a:lstStyle/>
          <a:p>
            <a:r>
              <a:rPr lang="en-GB" b="1" dirty="0"/>
              <a:t>B1</a:t>
            </a:r>
          </a:p>
        </p:txBody>
      </p:sp>
      <p:sp>
        <p:nvSpPr>
          <p:cNvPr id="44" name="TextBox 43">
            <a:extLst>
              <a:ext uri="{FF2B5EF4-FFF2-40B4-BE49-F238E27FC236}">
                <a16:creationId xmlns:a16="http://schemas.microsoft.com/office/drawing/2014/main" id="{53BE1F59-3AD2-C34E-A902-ECF099D53AC4}"/>
              </a:ext>
            </a:extLst>
          </p:cNvPr>
          <p:cNvSpPr txBox="1"/>
          <p:nvPr/>
        </p:nvSpPr>
        <p:spPr>
          <a:xfrm>
            <a:off x="5435591" y="4429384"/>
            <a:ext cx="431528" cy="369332"/>
          </a:xfrm>
          <a:prstGeom prst="rect">
            <a:avLst/>
          </a:prstGeom>
          <a:noFill/>
        </p:spPr>
        <p:txBody>
          <a:bodyPr wrap="none" rtlCol="0">
            <a:spAutoFit/>
          </a:bodyPr>
          <a:lstStyle/>
          <a:p>
            <a:r>
              <a:rPr lang="en-GB" b="1" dirty="0"/>
              <a:t>B2</a:t>
            </a:r>
          </a:p>
        </p:txBody>
      </p:sp>
      <p:sp>
        <p:nvSpPr>
          <p:cNvPr id="45" name="TextBox 44">
            <a:extLst>
              <a:ext uri="{FF2B5EF4-FFF2-40B4-BE49-F238E27FC236}">
                <a16:creationId xmlns:a16="http://schemas.microsoft.com/office/drawing/2014/main" id="{93BE558A-4236-8941-AFEC-CB7B320D7B21}"/>
              </a:ext>
            </a:extLst>
          </p:cNvPr>
          <p:cNvSpPr txBox="1"/>
          <p:nvPr/>
        </p:nvSpPr>
        <p:spPr>
          <a:xfrm>
            <a:off x="6108254" y="3874339"/>
            <a:ext cx="423514" cy="369332"/>
          </a:xfrm>
          <a:prstGeom prst="rect">
            <a:avLst/>
          </a:prstGeom>
          <a:noFill/>
        </p:spPr>
        <p:txBody>
          <a:bodyPr wrap="none" rtlCol="0">
            <a:spAutoFit/>
          </a:bodyPr>
          <a:lstStyle/>
          <a:p>
            <a:r>
              <a:rPr lang="en-GB" b="1" dirty="0"/>
              <a:t>C1</a:t>
            </a:r>
          </a:p>
        </p:txBody>
      </p:sp>
      <p:sp>
        <p:nvSpPr>
          <p:cNvPr id="46" name="TextBox 45">
            <a:extLst>
              <a:ext uri="{FF2B5EF4-FFF2-40B4-BE49-F238E27FC236}">
                <a16:creationId xmlns:a16="http://schemas.microsoft.com/office/drawing/2014/main" id="{7ED7B476-CBDC-0B49-A74C-A59450FCB4EB}"/>
              </a:ext>
            </a:extLst>
          </p:cNvPr>
          <p:cNvSpPr txBox="1"/>
          <p:nvPr/>
        </p:nvSpPr>
        <p:spPr>
          <a:xfrm>
            <a:off x="6097120" y="4425658"/>
            <a:ext cx="423514" cy="369332"/>
          </a:xfrm>
          <a:prstGeom prst="rect">
            <a:avLst/>
          </a:prstGeom>
          <a:noFill/>
        </p:spPr>
        <p:txBody>
          <a:bodyPr wrap="none" rtlCol="0">
            <a:spAutoFit/>
          </a:bodyPr>
          <a:lstStyle/>
          <a:p>
            <a:r>
              <a:rPr lang="en-GB" b="1" dirty="0"/>
              <a:t>C2</a:t>
            </a:r>
          </a:p>
        </p:txBody>
      </p:sp>
      <p:cxnSp>
        <p:nvCxnSpPr>
          <p:cNvPr id="48" name="Straight Connector 47">
            <a:extLst>
              <a:ext uri="{FF2B5EF4-FFF2-40B4-BE49-F238E27FC236}">
                <a16:creationId xmlns:a16="http://schemas.microsoft.com/office/drawing/2014/main" id="{78DD8C05-ABAF-A841-8B21-B800E7CDE49A}"/>
              </a:ext>
            </a:extLst>
          </p:cNvPr>
          <p:cNvCxnSpPr>
            <a:cxnSpLocks/>
            <a:stCxn id="31" idx="0"/>
            <a:endCxn id="53" idx="2"/>
          </p:cNvCxnSpPr>
          <p:nvPr/>
        </p:nvCxnSpPr>
        <p:spPr>
          <a:xfrm flipV="1">
            <a:off x="6062600" y="413055"/>
            <a:ext cx="4253" cy="7954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28B1F3-E413-3840-8BB7-397DC1F0DE54}"/>
              </a:ext>
            </a:extLst>
          </p:cNvPr>
          <p:cNvCxnSpPr>
            <a:cxnSpLocks/>
            <a:stCxn id="29" idx="0"/>
            <a:endCxn id="51" idx="2"/>
          </p:cNvCxnSpPr>
          <p:nvPr/>
        </p:nvCxnSpPr>
        <p:spPr>
          <a:xfrm flipV="1">
            <a:off x="4701618" y="386876"/>
            <a:ext cx="4358" cy="8147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B0687-FCCC-8941-A91D-AB9A96378564}"/>
              </a:ext>
            </a:extLst>
          </p:cNvPr>
          <p:cNvCxnSpPr>
            <a:cxnSpLocks/>
            <a:stCxn id="30" idx="0"/>
            <a:endCxn id="52" idx="2"/>
          </p:cNvCxnSpPr>
          <p:nvPr/>
        </p:nvCxnSpPr>
        <p:spPr>
          <a:xfrm flipV="1">
            <a:off x="5392235" y="413528"/>
            <a:ext cx="4253" cy="788072"/>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F456A5-CEA1-B24F-8BAD-1F2E022297D1}"/>
              </a:ext>
            </a:extLst>
          </p:cNvPr>
          <p:cNvSpPr txBox="1"/>
          <p:nvPr/>
        </p:nvSpPr>
        <p:spPr>
          <a:xfrm>
            <a:off x="4506242" y="17544"/>
            <a:ext cx="399468" cy="369332"/>
          </a:xfrm>
          <a:prstGeom prst="rect">
            <a:avLst/>
          </a:prstGeom>
          <a:noFill/>
        </p:spPr>
        <p:txBody>
          <a:bodyPr wrap="none" rtlCol="0">
            <a:spAutoFit/>
          </a:bodyPr>
          <a:lstStyle/>
          <a:p>
            <a:r>
              <a:rPr lang="en-GB" b="1" dirty="0"/>
              <a:t>L1</a:t>
            </a:r>
          </a:p>
        </p:txBody>
      </p:sp>
      <p:sp>
        <p:nvSpPr>
          <p:cNvPr id="52" name="TextBox 51">
            <a:extLst>
              <a:ext uri="{FF2B5EF4-FFF2-40B4-BE49-F238E27FC236}">
                <a16:creationId xmlns:a16="http://schemas.microsoft.com/office/drawing/2014/main" id="{AA4CDDB5-004B-4E49-82AB-3B310099F9D7}"/>
              </a:ext>
            </a:extLst>
          </p:cNvPr>
          <p:cNvSpPr txBox="1"/>
          <p:nvPr/>
        </p:nvSpPr>
        <p:spPr>
          <a:xfrm>
            <a:off x="5196754" y="44196"/>
            <a:ext cx="399468" cy="369332"/>
          </a:xfrm>
          <a:prstGeom prst="rect">
            <a:avLst/>
          </a:prstGeom>
          <a:noFill/>
        </p:spPr>
        <p:txBody>
          <a:bodyPr wrap="none" rtlCol="0">
            <a:spAutoFit/>
          </a:bodyPr>
          <a:lstStyle/>
          <a:p>
            <a:r>
              <a:rPr lang="en-GB" b="1" dirty="0"/>
              <a:t>L2</a:t>
            </a:r>
          </a:p>
        </p:txBody>
      </p:sp>
      <p:sp>
        <p:nvSpPr>
          <p:cNvPr id="53" name="TextBox 52">
            <a:extLst>
              <a:ext uri="{FF2B5EF4-FFF2-40B4-BE49-F238E27FC236}">
                <a16:creationId xmlns:a16="http://schemas.microsoft.com/office/drawing/2014/main" id="{CECF7407-2656-9940-8C11-F83675AABAA4}"/>
              </a:ext>
            </a:extLst>
          </p:cNvPr>
          <p:cNvSpPr txBox="1"/>
          <p:nvPr/>
        </p:nvSpPr>
        <p:spPr>
          <a:xfrm>
            <a:off x="5867119" y="43723"/>
            <a:ext cx="399468" cy="369332"/>
          </a:xfrm>
          <a:prstGeom prst="rect">
            <a:avLst/>
          </a:prstGeom>
          <a:noFill/>
        </p:spPr>
        <p:txBody>
          <a:bodyPr wrap="none" rtlCol="0">
            <a:spAutoFit/>
          </a:bodyPr>
          <a:lstStyle/>
          <a:p>
            <a:r>
              <a:rPr lang="en-GB" b="1" dirty="0"/>
              <a:t>L3</a:t>
            </a:r>
          </a:p>
        </p:txBody>
      </p:sp>
      <p:sp>
        <p:nvSpPr>
          <p:cNvPr id="29" name="Oval 28">
            <a:extLst>
              <a:ext uri="{FF2B5EF4-FFF2-40B4-BE49-F238E27FC236}">
                <a16:creationId xmlns:a16="http://schemas.microsoft.com/office/drawing/2014/main" id="{9E6405B7-5540-F549-B65F-9152A2E78431}"/>
              </a:ext>
            </a:extLst>
          </p:cNvPr>
          <p:cNvSpPr/>
          <p:nvPr/>
        </p:nvSpPr>
        <p:spPr>
          <a:xfrm>
            <a:off x="4627165"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310A2FC-8C96-BA4C-A717-03AB82909DF4}"/>
              </a:ext>
            </a:extLst>
          </p:cNvPr>
          <p:cNvSpPr/>
          <p:nvPr/>
        </p:nvSpPr>
        <p:spPr>
          <a:xfrm>
            <a:off x="5317782" y="12016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DFF00C0-12A6-2548-865C-10F583AA4133}"/>
              </a:ext>
            </a:extLst>
          </p:cNvPr>
          <p:cNvSpPr/>
          <p:nvPr/>
        </p:nvSpPr>
        <p:spPr>
          <a:xfrm>
            <a:off x="5988147" y="1208469"/>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55792C0-298A-BE4E-B6FF-A4101E29C681}"/>
              </a:ext>
            </a:extLst>
          </p:cNvPr>
          <p:cNvSpPr/>
          <p:nvPr/>
        </p:nvSpPr>
        <p:spPr>
          <a:xfrm>
            <a:off x="4627165"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1D5E907-D74F-FF4C-B59A-B70DBE05EDE3}"/>
              </a:ext>
            </a:extLst>
          </p:cNvPr>
          <p:cNvSpPr/>
          <p:nvPr/>
        </p:nvSpPr>
        <p:spPr>
          <a:xfrm>
            <a:off x="5317782" y="1917382"/>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6E2B822-6AB0-914F-8E08-4344DD4EE581}"/>
              </a:ext>
            </a:extLst>
          </p:cNvPr>
          <p:cNvSpPr/>
          <p:nvPr/>
        </p:nvSpPr>
        <p:spPr>
          <a:xfrm>
            <a:off x="5988147" y="192425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a:extLst>
              <a:ext uri="{FF2B5EF4-FFF2-40B4-BE49-F238E27FC236}">
                <a16:creationId xmlns:a16="http://schemas.microsoft.com/office/drawing/2014/main" id="{1D9B6D08-0501-7144-964C-351D7A4B1E50}"/>
              </a:ext>
            </a:extLst>
          </p:cNvPr>
          <p:cNvCxnSpPr>
            <a:cxnSpLocks/>
            <a:stCxn id="54" idx="0"/>
            <a:endCxn id="39" idx="4"/>
          </p:cNvCxnSpPr>
          <p:nvPr/>
        </p:nvCxnSpPr>
        <p:spPr>
          <a:xfrm flipV="1">
            <a:off x="4701618"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59B439F-0491-1C42-AC28-8E64E33D98AE}"/>
              </a:ext>
            </a:extLst>
          </p:cNvPr>
          <p:cNvSpPr/>
          <p:nvPr/>
        </p:nvSpPr>
        <p:spPr>
          <a:xfrm>
            <a:off x="4627165"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3A993EFC-1ADB-2542-8B31-3C79767AD00A}"/>
              </a:ext>
            </a:extLst>
          </p:cNvPr>
          <p:cNvSpPr/>
          <p:nvPr/>
        </p:nvSpPr>
        <p:spPr>
          <a:xfrm>
            <a:off x="5317782" y="2689631"/>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6E4A100-0EB8-CD41-B147-19AD7166434D}"/>
              </a:ext>
            </a:extLst>
          </p:cNvPr>
          <p:cNvSpPr/>
          <p:nvPr/>
        </p:nvSpPr>
        <p:spPr>
          <a:xfrm>
            <a:off x="5988147" y="2696500"/>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A0AAB396-C23A-3D41-A69C-B3A07B5BD49C}"/>
              </a:ext>
            </a:extLst>
          </p:cNvPr>
          <p:cNvSpPr/>
          <p:nvPr/>
        </p:nvSpPr>
        <p:spPr>
          <a:xfrm>
            <a:off x="4616532"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BDF8FBC-7A27-B744-8337-A1C4E8166E89}"/>
              </a:ext>
            </a:extLst>
          </p:cNvPr>
          <p:cNvSpPr/>
          <p:nvPr/>
        </p:nvSpPr>
        <p:spPr>
          <a:xfrm>
            <a:off x="5328415" y="3458255"/>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0DA959C-5128-8C4A-A856-14C5637D0B88}"/>
              </a:ext>
            </a:extLst>
          </p:cNvPr>
          <p:cNvSpPr/>
          <p:nvPr/>
        </p:nvSpPr>
        <p:spPr>
          <a:xfrm>
            <a:off x="6009413" y="346512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C3B658AE-D31E-FA42-8F3A-C1A98603D767}"/>
              </a:ext>
            </a:extLst>
          </p:cNvPr>
          <p:cNvCxnSpPr>
            <a:cxnSpLocks/>
            <a:stCxn id="55" idx="0"/>
            <a:endCxn id="40" idx="4"/>
          </p:cNvCxnSpPr>
          <p:nvPr/>
        </p:nvCxnSpPr>
        <p:spPr>
          <a:xfrm flipV="1">
            <a:off x="5392235" y="2066287"/>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B6A67E8-5D7A-C349-ACE9-8643C9A2FDB5}"/>
              </a:ext>
            </a:extLst>
          </p:cNvPr>
          <p:cNvCxnSpPr>
            <a:cxnSpLocks/>
            <a:stCxn id="56" idx="0"/>
            <a:endCxn id="41" idx="4"/>
          </p:cNvCxnSpPr>
          <p:nvPr/>
        </p:nvCxnSpPr>
        <p:spPr>
          <a:xfrm flipV="1">
            <a:off x="6062600" y="2073156"/>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B345EFF9-C120-B54F-AA61-A7AE859D7082}"/>
              </a:ext>
            </a:extLst>
          </p:cNvPr>
          <p:cNvGrpSpPr/>
          <p:nvPr/>
        </p:nvGrpSpPr>
        <p:grpSpPr>
          <a:xfrm>
            <a:off x="4524181" y="2845405"/>
            <a:ext cx="188069" cy="624856"/>
            <a:chOff x="4003413" y="2961864"/>
            <a:chExt cx="188069" cy="624856"/>
          </a:xfrm>
        </p:grpSpPr>
        <p:cxnSp>
          <p:nvCxnSpPr>
            <p:cNvPr id="62" name="Straight Connector 61">
              <a:extLst>
                <a:ext uri="{FF2B5EF4-FFF2-40B4-BE49-F238E27FC236}">
                  <a16:creationId xmlns:a16="http://schemas.microsoft.com/office/drawing/2014/main" id="{E3E0CCF8-240B-3444-BEDC-22C0690366AE}"/>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9F2FE-896D-A047-B74F-CE6BFA1C6082}"/>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7C474E-565F-D949-8904-DC3662993D40}"/>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AAE81B8-4C22-1947-A4D1-5D356CEA99B7}"/>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0C255E-FC4C-E34B-B28B-F616A043D7E7}"/>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167357AC-627D-3941-A41A-7B91628D524C}"/>
              </a:ext>
            </a:extLst>
          </p:cNvPr>
          <p:cNvGrpSpPr/>
          <p:nvPr/>
        </p:nvGrpSpPr>
        <p:grpSpPr>
          <a:xfrm>
            <a:off x="5230172" y="2838536"/>
            <a:ext cx="188069" cy="624856"/>
            <a:chOff x="4003413" y="2961864"/>
            <a:chExt cx="188069" cy="624856"/>
          </a:xfrm>
        </p:grpSpPr>
        <p:cxnSp>
          <p:nvCxnSpPr>
            <p:cNvPr id="70" name="Straight Connector 69">
              <a:extLst>
                <a:ext uri="{FF2B5EF4-FFF2-40B4-BE49-F238E27FC236}">
                  <a16:creationId xmlns:a16="http://schemas.microsoft.com/office/drawing/2014/main" id="{F1EE79B3-4F37-064F-AA7C-B657E8828FCC}"/>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4319EF2-83B1-894C-927B-2814A095D480}"/>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39E3FD-18BB-6944-AD8C-24C55BC1B41C}"/>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24BB-779E-5D43-9E4F-D6A52F729876}"/>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C294B7B-424B-0847-881F-1ACFC78DD963}"/>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73F5F7B-6E69-294A-A8D2-90C0813CB762}"/>
              </a:ext>
            </a:extLst>
          </p:cNvPr>
          <p:cNvGrpSpPr/>
          <p:nvPr/>
        </p:nvGrpSpPr>
        <p:grpSpPr>
          <a:xfrm>
            <a:off x="5902778" y="2845405"/>
            <a:ext cx="188069" cy="624856"/>
            <a:chOff x="4003413" y="2961864"/>
            <a:chExt cx="188069" cy="624856"/>
          </a:xfrm>
        </p:grpSpPr>
        <p:cxnSp>
          <p:nvCxnSpPr>
            <p:cNvPr id="76" name="Straight Connector 75">
              <a:extLst>
                <a:ext uri="{FF2B5EF4-FFF2-40B4-BE49-F238E27FC236}">
                  <a16:creationId xmlns:a16="http://schemas.microsoft.com/office/drawing/2014/main" id="{E899C684-8CE7-6749-8B0B-8A9EF7B4BD1F}"/>
                </a:ext>
              </a:extLst>
            </p:cNvPr>
            <p:cNvCxnSpPr>
              <a:cxnSpLocks/>
            </p:cNvCxnSpPr>
            <p:nvPr/>
          </p:nvCxnSpPr>
          <p:spPr>
            <a:xfrm flipV="1">
              <a:off x="4024679" y="3136605"/>
              <a:ext cx="0" cy="29015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7731E82-E6F1-B944-AA13-F7314467D59D}"/>
                </a:ext>
              </a:extLst>
            </p:cNvPr>
            <p:cNvCxnSpPr>
              <a:cxnSpLocks/>
            </p:cNvCxnSpPr>
            <p:nvPr/>
          </p:nvCxnSpPr>
          <p:spPr>
            <a:xfrm flipH="1">
              <a:off x="4003413" y="3136605"/>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28979AD-EC3A-4045-9756-29476DA42CAA}"/>
                </a:ext>
              </a:extLst>
            </p:cNvPr>
            <p:cNvCxnSpPr>
              <a:cxnSpLocks/>
            </p:cNvCxnSpPr>
            <p:nvPr/>
          </p:nvCxnSpPr>
          <p:spPr>
            <a:xfrm flipH="1">
              <a:off x="4006951" y="3416599"/>
              <a:ext cx="18453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1BD8DE-9010-AA4A-9EEA-C2F3488CAFA3}"/>
                </a:ext>
              </a:extLst>
            </p:cNvPr>
            <p:cNvCxnSpPr>
              <a:cxnSpLocks/>
            </p:cNvCxnSpPr>
            <p:nvPr/>
          </p:nvCxnSpPr>
          <p:spPr>
            <a:xfrm>
              <a:off x="4177311" y="2961864"/>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8184926-56CE-C949-AFE4-E479371890E9}"/>
                </a:ext>
              </a:extLst>
            </p:cNvPr>
            <p:cNvCxnSpPr>
              <a:cxnSpLocks/>
            </p:cNvCxnSpPr>
            <p:nvPr/>
          </p:nvCxnSpPr>
          <p:spPr>
            <a:xfrm>
              <a:off x="4180852" y="3401346"/>
              <a:ext cx="0" cy="1853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CE120E22-6F90-3442-9AD6-A04B6A8AD356}"/>
              </a:ext>
            </a:extLst>
          </p:cNvPr>
          <p:cNvSpPr/>
          <p:nvPr/>
        </p:nvSpPr>
        <p:spPr>
          <a:xfrm>
            <a:off x="4616446" y="3991661"/>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3FB8DF5A-2202-FF49-880E-4EB6430B0E04}"/>
              </a:ext>
            </a:extLst>
          </p:cNvPr>
          <p:cNvSpPr/>
          <p:nvPr/>
        </p:nvSpPr>
        <p:spPr>
          <a:xfrm>
            <a:off x="5321884" y="3985469"/>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2284A9A0-9E00-2A42-A5BD-32A5AFB742B2}"/>
              </a:ext>
            </a:extLst>
          </p:cNvPr>
          <p:cNvSpPr/>
          <p:nvPr/>
        </p:nvSpPr>
        <p:spPr>
          <a:xfrm>
            <a:off x="6009413" y="3984553"/>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D50E0B5F-7E8C-6D47-B547-E6CBC079B0EC}"/>
              </a:ext>
            </a:extLst>
          </p:cNvPr>
          <p:cNvSpPr/>
          <p:nvPr/>
        </p:nvSpPr>
        <p:spPr>
          <a:xfrm>
            <a:off x="4631523" y="4535872"/>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2D922F4-1870-E349-85B8-840FC415D195}"/>
              </a:ext>
            </a:extLst>
          </p:cNvPr>
          <p:cNvSpPr/>
          <p:nvPr/>
        </p:nvSpPr>
        <p:spPr>
          <a:xfrm>
            <a:off x="5326328" y="4529680"/>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96D2915-EBC1-FD44-A4FA-F05AA1FB552A}"/>
              </a:ext>
            </a:extLst>
          </p:cNvPr>
          <p:cNvSpPr/>
          <p:nvPr/>
        </p:nvSpPr>
        <p:spPr>
          <a:xfrm>
            <a:off x="6003224" y="4528764"/>
            <a:ext cx="148905" cy="148905"/>
          </a:xfrm>
          <a:prstGeom prst="ellips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3F5BB881-AAAB-9D45-B8DE-7CAD6BAED1B7}"/>
              </a:ext>
            </a:extLst>
          </p:cNvPr>
          <p:cNvCxnSpPr>
            <a:cxnSpLocks/>
            <a:stCxn id="81" idx="0"/>
            <a:endCxn id="57" idx="4"/>
          </p:cNvCxnSpPr>
          <p:nvPr/>
        </p:nvCxnSpPr>
        <p:spPr>
          <a:xfrm flipV="1">
            <a:off x="4690899" y="3607160"/>
            <a:ext cx="86" cy="384501"/>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28BCB87-2130-C946-8C63-5AB3475BAE5F}"/>
              </a:ext>
            </a:extLst>
          </p:cNvPr>
          <p:cNvCxnSpPr>
            <a:cxnSpLocks/>
            <a:stCxn id="82" idx="0"/>
            <a:endCxn id="58" idx="4"/>
          </p:cNvCxnSpPr>
          <p:nvPr/>
        </p:nvCxnSpPr>
        <p:spPr>
          <a:xfrm flipV="1">
            <a:off x="5396337" y="3607160"/>
            <a:ext cx="6531" cy="37830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8A561E-7B38-004D-BA61-AC16A2155855}"/>
              </a:ext>
            </a:extLst>
          </p:cNvPr>
          <p:cNvCxnSpPr>
            <a:cxnSpLocks/>
            <a:stCxn id="83" idx="0"/>
            <a:endCxn id="59" idx="4"/>
          </p:cNvCxnSpPr>
          <p:nvPr/>
        </p:nvCxnSpPr>
        <p:spPr>
          <a:xfrm flipV="1">
            <a:off x="6083866" y="3614029"/>
            <a:ext cx="0" cy="37052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6091E526-7043-814F-AE41-49483DB11809}"/>
              </a:ext>
            </a:extLst>
          </p:cNvPr>
          <p:cNvGrpSpPr/>
          <p:nvPr/>
        </p:nvGrpSpPr>
        <p:grpSpPr>
          <a:xfrm>
            <a:off x="3086578" y="1350505"/>
            <a:ext cx="2782123" cy="623344"/>
            <a:chOff x="3086578" y="1350505"/>
            <a:chExt cx="2782123" cy="623344"/>
          </a:xfrm>
        </p:grpSpPr>
        <p:cxnSp>
          <p:nvCxnSpPr>
            <p:cNvPr id="98" name="Straight Connector 97">
              <a:extLst>
                <a:ext uri="{FF2B5EF4-FFF2-40B4-BE49-F238E27FC236}">
                  <a16:creationId xmlns:a16="http://schemas.microsoft.com/office/drawing/2014/main" id="{4162D41D-1E83-204B-9557-E8A55AEA8674}"/>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E1E84AC-0C16-184C-81D8-3D5F51211144}"/>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0CD9A56-89D5-EF4A-9946-C29471703575}"/>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DB57B093-D1A8-4846-8FD0-42C2F5C3D1FE}"/>
                </a:ext>
              </a:extLst>
            </p:cNvPr>
            <p:cNvGrpSpPr/>
            <p:nvPr/>
          </p:nvGrpSpPr>
          <p:grpSpPr>
            <a:xfrm>
              <a:off x="3657514" y="1507194"/>
              <a:ext cx="588935" cy="309966"/>
              <a:chOff x="2324746" y="3332136"/>
              <a:chExt cx="588935" cy="309966"/>
            </a:xfrm>
          </p:grpSpPr>
          <p:sp>
            <p:nvSpPr>
              <p:cNvPr id="103" name="Rectangle 102">
                <a:extLst>
                  <a:ext uri="{FF2B5EF4-FFF2-40B4-BE49-F238E27FC236}">
                    <a16:creationId xmlns:a16="http://schemas.microsoft.com/office/drawing/2014/main" id="{D1113E49-C925-9941-8E35-116F3725E5E6}"/>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46949149-DF6A-E346-ACA4-FB912E40D10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138C013C-1AF8-E740-862F-55421BA10785}"/>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6C65352-C204-234E-B2B3-2C2066F6696B}"/>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827884CE-392C-1F47-8A21-51D8C5F6D4F2}"/>
                </a:ext>
              </a:extLst>
            </p:cNvPr>
            <p:cNvSpPr txBox="1"/>
            <p:nvPr/>
          </p:nvSpPr>
          <p:spPr>
            <a:xfrm>
              <a:off x="3086578" y="1477511"/>
              <a:ext cx="622286" cy="369332"/>
            </a:xfrm>
            <a:prstGeom prst="rect">
              <a:avLst/>
            </a:prstGeom>
            <a:noFill/>
          </p:spPr>
          <p:txBody>
            <a:bodyPr wrap="none" rtlCol="0">
              <a:spAutoFit/>
            </a:bodyPr>
            <a:lstStyle/>
            <a:p>
              <a:r>
                <a:rPr lang="en-GB" dirty="0"/>
                <a:t>-K(F)</a:t>
              </a:r>
            </a:p>
          </p:txBody>
        </p:sp>
      </p:grpSp>
      <p:grpSp>
        <p:nvGrpSpPr>
          <p:cNvPr id="112" name="Group 111">
            <a:extLst>
              <a:ext uri="{FF2B5EF4-FFF2-40B4-BE49-F238E27FC236}">
                <a16:creationId xmlns:a16="http://schemas.microsoft.com/office/drawing/2014/main" id="{4BB1E097-005B-964D-A387-82188EB2100D}"/>
              </a:ext>
            </a:extLst>
          </p:cNvPr>
          <p:cNvGrpSpPr/>
          <p:nvPr/>
        </p:nvGrpSpPr>
        <p:grpSpPr>
          <a:xfrm>
            <a:off x="6623611" y="1274797"/>
            <a:ext cx="2782123" cy="623344"/>
            <a:chOff x="3086578" y="1350505"/>
            <a:chExt cx="2782123" cy="623344"/>
          </a:xfrm>
        </p:grpSpPr>
        <p:cxnSp>
          <p:nvCxnSpPr>
            <p:cNvPr id="113" name="Straight Connector 112">
              <a:extLst>
                <a:ext uri="{FF2B5EF4-FFF2-40B4-BE49-F238E27FC236}">
                  <a16:creationId xmlns:a16="http://schemas.microsoft.com/office/drawing/2014/main" id="{3DBFCF88-4E9E-0445-B486-AAC99A516DFF}"/>
                </a:ext>
              </a:extLst>
            </p:cNvPr>
            <p:cNvCxnSpPr>
              <a:cxnSpLocks/>
            </p:cNvCxnSpPr>
            <p:nvPr/>
          </p:nvCxnSpPr>
          <p:spPr>
            <a:xfrm flipV="1">
              <a:off x="4506242"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2FC4744-7772-3744-AB93-56561D003240}"/>
                </a:ext>
              </a:extLst>
            </p:cNvPr>
            <p:cNvCxnSpPr>
              <a:cxnSpLocks/>
            </p:cNvCxnSpPr>
            <p:nvPr/>
          </p:nvCxnSpPr>
          <p:spPr>
            <a:xfrm flipV="1">
              <a:off x="5196754"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3ADA827-392E-6940-8344-5AB60AFB54A7}"/>
                </a:ext>
              </a:extLst>
            </p:cNvPr>
            <p:cNvCxnSpPr>
              <a:cxnSpLocks/>
            </p:cNvCxnSpPr>
            <p:nvPr/>
          </p:nvCxnSpPr>
          <p:spPr>
            <a:xfrm flipV="1">
              <a:off x="5868701" y="1350505"/>
              <a:ext cx="0" cy="6233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02195590-E79D-5C45-A1FF-E2EDFB4F33E8}"/>
                </a:ext>
              </a:extLst>
            </p:cNvPr>
            <p:cNvGrpSpPr/>
            <p:nvPr/>
          </p:nvGrpSpPr>
          <p:grpSpPr>
            <a:xfrm>
              <a:off x="3657514" y="1507194"/>
              <a:ext cx="588935" cy="309966"/>
              <a:chOff x="2324746" y="3332136"/>
              <a:chExt cx="588935" cy="309966"/>
            </a:xfrm>
          </p:grpSpPr>
          <p:sp>
            <p:nvSpPr>
              <p:cNvPr id="120" name="Rectangle 119">
                <a:extLst>
                  <a:ext uri="{FF2B5EF4-FFF2-40B4-BE49-F238E27FC236}">
                    <a16:creationId xmlns:a16="http://schemas.microsoft.com/office/drawing/2014/main" id="{46CA687C-EEB6-9E46-B7E0-FF18353E63F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1" name="Straight Connector 120">
                <a:extLst>
                  <a:ext uri="{FF2B5EF4-FFF2-40B4-BE49-F238E27FC236}">
                    <a16:creationId xmlns:a16="http://schemas.microsoft.com/office/drawing/2014/main" id="{956A2AD0-585C-1B47-9790-5D3CFCEB0806}"/>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C671260E-7936-694E-BE8D-22D1AE71925A}"/>
                </a:ext>
              </a:extLst>
            </p:cNvPr>
            <p:cNvCxnSpPr>
              <a:cxnSpLocks/>
            </p:cNvCxnSpPr>
            <p:nvPr/>
          </p:nvCxnSpPr>
          <p:spPr>
            <a:xfrm>
              <a:off x="4247929" y="1587749"/>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9BEBA65-258B-7B4F-B749-A83244066AEE}"/>
                </a:ext>
              </a:extLst>
            </p:cNvPr>
            <p:cNvCxnSpPr>
              <a:cxnSpLocks/>
            </p:cNvCxnSpPr>
            <p:nvPr/>
          </p:nvCxnSpPr>
          <p:spPr>
            <a:xfrm>
              <a:off x="4251467" y="1718883"/>
              <a:ext cx="159792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78742202-111B-FD49-AAF3-A98126B0E944}"/>
                </a:ext>
              </a:extLst>
            </p:cNvPr>
            <p:cNvSpPr txBox="1"/>
            <p:nvPr/>
          </p:nvSpPr>
          <p:spPr>
            <a:xfrm>
              <a:off x="3086578" y="1477511"/>
              <a:ext cx="641522" cy="369332"/>
            </a:xfrm>
            <a:prstGeom prst="rect">
              <a:avLst/>
            </a:prstGeom>
            <a:noFill/>
          </p:spPr>
          <p:txBody>
            <a:bodyPr wrap="none" rtlCol="0">
              <a:spAutoFit/>
            </a:bodyPr>
            <a:lstStyle/>
            <a:p>
              <a:r>
                <a:rPr lang="en-GB" dirty="0"/>
                <a:t>-K(R)</a:t>
              </a:r>
            </a:p>
          </p:txBody>
        </p:sp>
      </p:grpSp>
      <p:sp>
        <p:nvSpPr>
          <p:cNvPr id="122" name="Oval 121">
            <a:extLst>
              <a:ext uri="{FF2B5EF4-FFF2-40B4-BE49-F238E27FC236}">
                <a16:creationId xmlns:a16="http://schemas.microsoft.com/office/drawing/2014/main" id="{CCD57C44-AECD-6B48-8BD1-0810FEEC2362}"/>
              </a:ext>
            </a:extLst>
          </p:cNvPr>
          <p:cNvSpPr/>
          <p:nvPr/>
        </p:nvSpPr>
        <p:spPr>
          <a:xfrm>
            <a:off x="8144977"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CF378E77-BBD3-B047-A405-8AFFC7A53FE7}"/>
              </a:ext>
            </a:extLst>
          </p:cNvPr>
          <p:cNvSpPr/>
          <p:nvPr/>
        </p:nvSpPr>
        <p:spPr>
          <a:xfrm>
            <a:off x="8835594" y="11890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5F475D1D-A0E5-5047-A44B-BAA89DB03365}"/>
              </a:ext>
            </a:extLst>
          </p:cNvPr>
          <p:cNvSpPr/>
          <p:nvPr/>
        </p:nvSpPr>
        <p:spPr>
          <a:xfrm>
            <a:off x="9505959" y="11959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31541243-9365-AD44-BDA9-B662EC03AB99}"/>
              </a:ext>
            </a:extLst>
          </p:cNvPr>
          <p:cNvSpPr/>
          <p:nvPr/>
        </p:nvSpPr>
        <p:spPr>
          <a:xfrm>
            <a:off x="8144977"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AEEADAC0-5EFE-5E43-ABEB-B07D5AA7AAC0}"/>
              </a:ext>
            </a:extLst>
          </p:cNvPr>
          <p:cNvSpPr/>
          <p:nvPr/>
        </p:nvSpPr>
        <p:spPr>
          <a:xfrm>
            <a:off x="8835594" y="1839974"/>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C641989-7D15-FE4D-A23E-CA7062785203}"/>
              </a:ext>
            </a:extLst>
          </p:cNvPr>
          <p:cNvSpPr/>
          <p:nvPr/>
        </p:nvSpPr>
        <p:spPr>
          <a:xfrm>
            <a:off x="9505959" y="1846843"/>
            <a:ext cx="148905" cy="148905"/>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Elbow Connector 128">
            <a:extLst>
              <a:ext uri="{FF2B5EF4-FFF2-40B4-BE49-F238E27FC236}">
                <a16:creationId xmlns:a16="http://schemas.microsoft.com/office/drawing/2014/main" id="{09DDC27A-7B3D-1440-93F1-300E63EE6E00}"/>
              </a:ext>
            </a:extLst>
          </p:cNvPr>
          <p:cNvCxnSpPr>
            <a:cxnSpLocks/>
            <a:endCxn id="124" idx="0"/>
          </p:cNvCxnSpPr>
          <p:nvPr/>
        </p:nvCxnSpPr>
        <p:spPr>
          <a:xfrm>
            <a:off x="6062600" y="564826"/>
            <a:ext cx="3517812" cy="631117"/>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191963A1-F20B-F34C-A99E-D6FF1C6DBA8A}"/>
              </a:ext>
            </a:extLst>
          </p:cNvPr>
          <p:cNvCxnSpPr>
            <a:cxnSpLocks/>
            <a:endCxn id="123" idx="0"/>
          </p:cNvCxnSpPr>
          <p:nvPr/>
        </p:nvCxnSpPr>
        <p:spPr>
          <a:xfrm>
            <a:off x="5392235" y="806611"/>
            <a:ext cx="3517812" cy="382463"/>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Elbow Connector 136">
            <a:extLst>
              <a:ext uri="{FF2B5EF4-FFF2-40B4-BE49-F238E27FC236}">
                <a16:creationId xmlns:a16="http://schemas.microsoft.com/office/drawing/2014/main" id="{695851AE-7E11-4A43-9031-15A9D8CA7795}"/>
              </a:ext>
            </a:extLst>
          </p:cNvPr>
          <p:cNvCxnSpPr>
            <a:cxnSpLocks/>
            <a:endCxn id="122" idx="0"/>
          </p:cNvCxnSpPr>
          <p:nvPr/>
        </p:nvCxnSpPr>
        <p:spPr>
          <a:xfrm>
            <a:off x="4705976" y="1032725"/>
            <a:ext cx="3513454" cy="15634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Elbow Connector 139">
            <a:extLst>
              <a:ext uri="{FF2B5EF4-FFF2-40B4-BE49-F238E27FC236}">
                <a16:creationId xmlns:a16="http://schemas.microsoft.com/office/drawing/2014/main" id="{C9EEB7A2-B1A8-3348-9DA2-5366903356FB}"/>
              </a:ext>
            </a:extLst>
          </p:cNvPr>
          <p:cNvCxnSpPr>
            <a:cxnSpLocks/>
            <a:endCxn id="125" idx="4"/>
          </p:cNvCxnSpPr>
          <p:nvPr/>
        </p:nvCxnSpPr>
        <p:spPr>
          <a:xfrm flipV="1">
            <a:off x="6062600" y="1988879"/>
            <a:ext cx="2156830" cy="254449"/>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Elbow Connector 142">
            <a:extLst>
              <a:ext uri="{FF2B5EF4-FFF2-40B4-BE49-F238E27FC236}">
                <a16:creationId xmlns:a16="http://schemas.microsoft.com/office/drawing/2014/main" id="{EC07986F-7E27-E948-B9D8-2174F36E8558}"/>
              </a:ext>
            </a:extLst>
          </p:cNvPr>
          <p:cNvCxnSpPr>
            <a:cxnSpLocks/>
            <a:endCxn id="126" idx="4"/>
          </p:cNvCxnSpPr>
          <p:nvPr/>
        </p:nvCxnSpPr>
        <p:spPr>
          <a:xfrm flipV="1">
            <a:off x="4705976" y="1988879"/>
            <a:ext cx="4204071" cy="425137"/>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C4FFFD8A-CBD0-D24F-ACBE-158AAF63568E}"/>
              </a:ext>
            </a:extLst>
          </p:cNvPr>
          <p:cNvCxnSpPr>
            <a:cxnSpLocks/>
            <a:endCxn id="127" idx="4"/>
          </p:cNvCxnSpPr>
          <p:nvPr/>
        </p:nvCxnSpPr>
        <p:spPr>
          <a:xfrm flipV="1">
            <a:off x="5392235" y="1995748"/>
            <a:ext cx="4188177" cy="601148"/>
          </a:xfrm>
          <a:prstGeom prst="bentConnector2">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542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Img07</a:t>
            </a:r>
          </a:p>
        </p:txBody>
      </p:sp>
      <p:pic>
        <p:nvPicPr>
          <p:cNvPr id="93" name="Picture 92">
            <a:extLst>
              <a:ext uri="{FF2B5EF4-FFF2-40B4-BE49-F238E27FC236}">
                <a16:creationId xmlns:a16="http://schemas.microsoft.com/office/drawing/2014/main" id="{6A68A6F1-7B55-C14A-A208-F91F75C00A0C}"/>
              </a:ext>
            </a:extLst>
          </p:cNvPr>
          <p:cNvPicPr>
            <a:picLocks noChangeAspect="1"/>
          </p:cNvPicPr>
          <p:nvPr/>
        </p:nvPicPr>
        <p:blipFill>
          <a:blip r:embed="rId4"/>
          <a:stretch>
            <a:fillRect/>
          </a:stretch>
        </p:blipFill>
        <p:spPr>
          <a:xfrm>
            <a:off x="4675478" y="321122"/>
            <a:ext cx="1604491" cy="1348795"/>
          </a:xfrm>
          <a:prstGeom prst="rect">
            <a:avLst/>
          </a:prstGeom>
        </p:spPr>
      </p:pic>
      <p:pic>
        <p:nvPicPr>
          <p:cNvPr id="95" name="Picture 94">
            <a:extLst>
              <a:ext uri="{FF2B5EF4-FFF2-40B4-BE49-F238E27FC236}">
                <a16:creationId xmlns:a16="http://schemas.microsoft.com/office/drawing/2014/main" id="{44F42572-FAC0-BB4D-A622-0C15A31FCAA4}"/>
              </a:ext>
            </a:extLst>
          </p:cNvPr>
          <p:cNvPicPr>
            <a:picLocks noChangeAspect="1"/>
          </p:cNvPicPr>
          <p:nvPr/>
        </p:nvPicPr>
        <p:blipFill>
          <a:blip r:embed="rId5"/>
          <a:stretch>
            <a:fillRect/>
          </a:stretch>
        </p:blipFill>
        <p:spPr>
          <a:xfrm>
            <a:off x="4903614" y="3288325"/>
            <a:ext cx="1469169" cy="1068486"/>
          </a:xfrm>
          <a:prstGeom prst="rect">
            <a:avLst/>
          </a:prstGeom>
        </p:spPr>
      </p:pic>
      <p:pic>
        <p:nvPicPr>
          <p:cNvPr id="3" name="Picture 2">
            <a:extLst>
              <a:ext uri="{FF2B5EF4-FFF2-40B4-BE49-F238E27FC236}">
                <a16:creationId xmlns:a16="http://schemas.microsoft.com/office/drawing/2014/main" id="{DAC90890-94D0-0A40-8639-304820232977}"/>
              </a:ext>
            </a:extLst>
          </p:cNvPr>
          <p:cNvPicPr>
            <a:picLocks noChangeAspect="1"/>
          </p:cNvPicPr>
          <p:nvPr/>
        </p:nvPicPr>
        <p:blipFill>
          <a:blip r:embed="rId6"/>
          <a:stretch>
            <a:fillRect/>
          </a:stretch>
        </p:blipFill>
        <p:spPr>
          <a:xfrm>
            <a:off x="4942152" y="4688940"/>
            <a:ext cx="1430631" cy="1126379"/>
          </a:xfrm>
          <a:prstGeom prst="rect">
            <a:avLst/>
          </a:prstGeom>
        </p:spPr>
      </p:pic>
      <p:pic>
        <p:nvPicPr>
          <p:cNvPr id="4" name="Picture 3">
            <a:extLst>
              <a:ext uri="{FF2B5EF4-FFF2-40B4-BE49-F238E27FC236}">
                <a16:creationId xmlns:a16="http://schemas.microsoft.com/office/drawing/2014/main" id="{171068B5-5EC3-D744-96AA-B30658287917}"/>
              </a:ext>
            </a:extLst>
          </p:cNvPr>
          <p:cNvPicPr>
            <a:picLocks noChangeAspect="1"/>
          </p:cNvPicPr>
          <p:nvPr/>
        </p:nvPicPr>
        <p:blipFill>
          <a:blip r:embed="rId7"/>
          <a:stretch>
            <a:fillRect/>
          </a:stretch>
        </p:blipFill>
        <p:spPr>
          <a:xfrm>
            <a:off x="4985428" y="1921493"/>
            <a:ext cx="1305543" cy="1136884"/>
          </a:xfrm>
          <a:prstGeom prst="rect">
            <a:avLst/>
          </a:prstGeom>
        </p:spPr>
      </p:pic>
      <p:pic>
        <p:nvPicPr>
          <p:cNvPr id="96" name="Picture 95">
            <a:extLst>
              <a:ext uri="{FF2B5EF4-FFF2-40B4-BE49-F238E27FC236}">
                <a16:creationId xmlns:a16="http://schemas.microsoft.com/office/drawing/2014/main" id="{754C62C3-761B-874A-BE2D-C4B5AA6F880D}"/>
              </a:ext>
            </a:extLst>
          </p:cNvPr>
          <p:cNvPicPr>
            <a:picLocks noChangeAspect="1"/>
          </p:cNvPicPr>
          <p:nvPr/>
        </p:nvPicPr>
        <p:blipFill>
          <a:blip r:embed="rId7"/>
          <a:stretch>
            <a:fillRect/>
          </a:stretch>
        </p:blipFill>
        <p:spPr>
          <a:xfrm>
            <a:off x="7755262" y="1883947"/>
            <a:ext cx="1305543" cy="1136884"/>
          </a:xfrm>
          <a:prstGeom prst="rect">
            <a:avLst/>
          </a:prstGeom>
        </p:spPr>
      </p:pic>
      <p:cxnSp>
        <p:nvCxnSpPr>
          <p:cNvPr id="97" name="Straight Connector 96">
            <a:extLst>
              <a:ext uri="{FF2B5EF4-FFF2-40B4-BE49-F238E27FC236}">
                <a16:creationId xmlns:a16="http://schemas.microsoft.com/office/drawing/2014/main" id="{D9B7B50B-9F4B-044E-B6D7-A9401974F722}"/>
              </a:ext>
            </a:extLst>
          </p:cNvPr>
          <p:cNvCxnSpPr>
            <a:cxnSpLocks/>
          </p:cNvCxnSpPr>
          <p:nvPr/>
        </p:nvCxnSpPr>
        <p:spPr>
          <a:xfrm flipV="1">
            <a:off x="6086984" y="-106010"/>
            <a:ext cx="13250" cy="45204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9E86589-8B7C-3E4C-9930-BB46EDD727C1}"/>
              </a:ext>
            </a:extLst>
          </p:cNvPr>
          <p:cNvCxnSpPr>
            <a:cxnSpLocks/>
          </p:cNvCxnSpPr>
          <p:nvPr/>
        </p:nvCxnSpPr>
        <p:spPr>
          <a:xfrm flipV="1">
            <a:off x="5299026" y="-158137"/>
            <a:ext cx="0" cy="498266"/>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691ADA5-26A7-C04E-B971-6197791E2F82}"/>
              </a:ext>
            </a:extLst>
          </p:cNvPr>
          <p:cNvCxnSpPr>
            <a:cxnSpLocks/>
          </p:cNvCxnSpPr>
          <p:nvPr/>
        </p:nvCxnSpPr>
        <p:spPr>
          <a:xfrm flipV="1">
            <a:off x="5684843" y="-121143"/>
            <a:ext cx="0" cy="45994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224CB04-F2AE-F34C-A934-8AF7766A8C97}"/>
              </a:ext>
            </a:extLst>
          </p:cNvPr>
          <p:cNvSpPr txBox="1"/>
          <p:nvPr/>
        </p:nvSpPr>
        <p:spPr>
          <a:xfrm>
            <a:off x="5103650" y="-415450"/>
            <a:ext cx="399468" cy="406265"/>
          </a:xfrm>
          <a:prstGeom prst="rect">
            <a:avLst/>
          </a:prstGeom>
          <a:noFill/>
        </p:spPr>
        <p:txBody>
          <a:bodyPr wrap="none" rtlCol="0">
            <a:spAutoFit/>
          </a:bodyPr>
          <a:lstStyle/>
          <a:p>
            <a:r>
              <a:rPr lang="en-GB" b="1" dirty="0"/>
              <a:t>L1</a:t>
            </a:r>
          </a:p>
        </p:txBody>
      </p:sp>
      <p:sp>
        <p:nvSpPr>
          <p:cNvPr id="108" name="TextBox 107">
            <a:extLst>
              <a:ext uri="{FF2B5EF4-FFF2-40B4-BE49-F238E27FC236}">
                <a16:creationId xmlns:a16="http://schemas.microsoft.com/office/drawing/2014/main" id="{B5770E68-2AC4-8742-8536-70CD24C800EB}"/>
              </a:ext>
            </a:extLst>
          </p:cNvPr>
          <p:cNvSpPr txBox="1"/>
          <p:nvPr/>
        </p:nvSpPr>
        <p:spPr>
          <a:xfrm>
            <a:off x="5489362" y="-388798"/>
            <a:ext cx="399468" cy="406265"/>
          </a:xfrm>
          <a:prstGeom prst="rect">
            <a:avLst/>
          </a:prstGeom>
          <a:noFill/>
        </p:spPr>
        <p:txBody>
          <a:bodyPr wrap="none" rtlCol="0">
            <a:spAutoFit/>
          </a:bodyPr>
          <a:lstStyle/>
          <a:p>
            <a:r>
              <a:rPr lang="en-GB" b="1" dirty="0"/>
              <a:t>L2</a:t>
            </a:r>
          </a:p>
        </p:txBody>
      </p:sp>
      <p:sp>
        <p:nvSpPr>
          <p:cNvPr id="128" name="TextBox 127">
            <a:extLst>
              <a:ext uri="{FF2B5EF4-FFF2-40B4-BE49-F238E27FC236}">
                <a16:creationId xmlns:a16="http://schemas.microsoft.com/office/drawing/2014/main" id="{DB7C1890-6597-1D4C-ADD6-90F95C7E593B}"/>
              </a:ext>
            </a:extLst>
          </p:cNvPr>
          <p:cNvSpPr txBox="1"/>
          <p:nvPr/>
        </p:nvSpPr>
        <p:spPr>
          <a:xfrm>
            <a:off x="5891503" y="-389271"/>
            <a:ext cx="399468" cy="406265"/>
          </a:xfrm>
          <a:prstGeom prst="rect">
            <a:avLst/>
          </a:prstGeom>
          <a:noFill/>
        </p:spPr>
        <p:txBody>
          <a:bodyPr wrap="none" rtlCol="0">
            <a:spAutoFit/>
          </a:bodyPr>
          <a:lstStyle/>
          <a:p>
            <a:r>
              <a:rPr lang="en-GB" b="1" dirty="0"/>
              <a:t>L3</a:t>
            </a:r>
          </a:p>
        </p:txBody>
      </p:sp>
      <p:cxnSp>
        <p:nvCxnSpPr>
          <p:cNvPr id="130" name="Straight Connector 129">
            <a:extLst>
              <a:ext uri="{FF2B5EF4-FFF2-40B4-BE49-F238E27FC236}">
                <a16:creationId xmlns:a16="http://schemas.microsoft.com/office/drawing/2014/main" id="{B9D20104-73BE-D547-AAEA-C25A578137F2}"/>
              </a:ext>
            </a:extLst>
          </p:cNvPr>
          <p:cNvCxnSpPr>
            <a:cxnSpLocks/>
          </p:cNvCxnSpPr>
          <p:nvPr/>
        </p:nvCxnSpPr>
        <p:spPr>
          <a:xfrm flipV="1">
            <a:off x="5194850" y="433432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A871412-64BB-F246-AD50-315BF5ED91D1}"/>
              </a:ext>
            </a:extLst>
          </p:cNvPr>
          <p:cNvCxnSpPr>
            <a:cxnSpLocks/>
          </p:cNvCxnSpPr>
          <p:nvPr/>
        </p:nvCxnSpPr>
        <p:spPr>
          <a:xfrm flipV="1">
            <a:off x="5615474" y="4364806"/>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C98329-9FD3-A246-A68C-28BC4925F19C}"/>
              </a:ext>
            </a:extLst>
          </p:cNvPr>
          <p:cNvCxnSpPr>
            <a:cxnSpLocks/>
          </p:cNvCxnSpPr>
          <p:nvPr/>
        </p:nvCxnSpPr>
        <p:spPr>
          <a:xfrm flipV="1">
            <a:off x="6066578" y="4340422"/>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43FBD58-C92E-3543-9E27-25C7BD4699B4}"/>
              </a:ext>
            </a:extLst>
          </p:cNvPr>
          <p:cNvCxnSpPr>
            <a:cxnSpLocks/>
          </p:cNvCxnSpPr>
          <p:nvPr/>
        </p:nvCxnSpPr>
        <p:spPr>
          <a:xfrm flipV="1">
            <a:off x="5228506" y="3014735"/>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24126D-C0E5-9847-AB83-B2FEDDCDE182}"/>
              </a:ext>
            </a:extLst>
          </p:cNvPr>
          <p:cNvCxnSpPr>
            <a:cxnSpLocks/>
          </p:cNvCxnSpPr>
          <p:nvPr/>
        </p:nvCxnSpPr>
        <p:spPr>
          <a:xfrm flipV="1">
            <a:off x="5661322" y="2984255"/>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D78CD43-A116-1D46-8011-872C3A263589}"/>
              </a:ext>
            </a:extLst>
          </p:cNvPr>
          <p:cNvCxnSpPr>
            <a:cxnSpLocks/>
          </p:cNvCxnSpPr>
          <p:nvPr/>
        </p:nvCxnSpPr>
        <p:spPr>
          <a:xfrm flipV="1">
            <a:off x="6100234" y="3020831"/>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9FE1D47-CDEF-4548-908B-A0A6C28A7BDA}"/>
              </a:ext>
            </a:extLst>
          </p:cNvPr>
          <p:cNvCxnSpPr>
            <a:cxnSpLocks/>
          </p:cNvCxnSpPr>
          <p:nvPr/>
        </p:nvCxnSpPr>
        <p:spPr>
          <a:xfrm flipV="1">
            <a:off x="5228506" y="1560783"/>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EA9A5D4-39A8-F74E-BB17-8114BA34D910}"/>
              </a:ext>
            </a:extLst>
          </p:cNvPr>
          <p:cNvCxnSpPr>
            <a:cxnSpLocks/>
          </p:cNvCxnSpPr>
          <p:nvPr/>
        </p:nvCxnSpPr>
        <p:spPr>
          <a:xfrm flipV="1">
            <a:off x="5661322" y="1530303"/>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AE04D47-31B1-9C4A-ADFE-7C87ADAFBCA9}"/>
              </a:ext>
            </a:extLst>
          </p:cNvPr>
          <p:cNvCxnSpPr>
            <a:cxnSpLocks/>
          </p:cNvCxnSpPr>
          <p:nvPr/>
        </p:nvCxnSpPr>
        <p:spPr>
          <a:xfrm flipV="1">
            <a:off x="6100234" y="1566879"/>
            <a:ext cx="0" cy="35461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Elbow Connector 141">
            <a:extLst>
              <a:ext uri="{FF2B5EF4-FFF2-40B4-BE49-F238E27FC236}">
                <a16:creationId xmlns:a16="http://schemas.microsoft.com/office/drawing/2014/main" id="{3B71B8FE-DB1E-C94B-86A5-10A2BB2134AC}"/>
              </a:ext>
            </a:extLst>
          </p:cNvPr>
          <p:cNvCxnSpPr>
            <a:cxnSpLocks/>
          </p:cNvCxnSpPr>
          <p:nvPr/>
        </p:nvCxnSpPr>
        <p:spPr>
          <a:xfrm>
            <a:off x="6094138" y="1723906"/>
            <a:ext cx="2966667" cy="160041"/>
          </a:xfrm>
          <a:prstGeom prst="bentConnector3">
            <a:avLst>
              <a:gd name="adj1" fmla="val 98083"/>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Elbow Connector 143">
            <a:extLst>
              <a:ext uri="{FF2B5EF4-FFF2-40B4-BE49-F238E27FC236}">
                <a16:creationId xmlns:a16="http://schemas.microsoft.com/office/drawing/2014/main" id="{1D6128A9-F763-5C41-85E8-C59B60F499A4}"/>
              </a:ext>
            </a:extLst>
          </p:cNvPr>
          <p:cNvCxnSpPr>
            <a:cxnSpLocks/>
          </p:cNvCxnSpPr>
          <p:nvPr/>
        </p:nvCxnSpPr>
        <p:spPr>
          <a:xfrm>
            <a:off x="5249001" y="1883947"/>
            <a:ext cx="2748951" cy="78814"/>
          </a:xfrm>
          <a:prstGeom prst="bentConnector3">
            <a:avLst>
              <a:gd name="adj1" fmla="val 99674"/>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Elbow Connector 145">
            <a:extLst>
              <a:ext uri="{FF2B5EF4-FFF2-40B4-BE49-F238E27FC236}">
                <a16:creationId xmlns:a16="http://schemas.microsoft.com/office/drawing/2014/main" id="{518479F1-5012-5447-9EB0-D042F3394CB7}"/>
              </a:ext>
            </a:extLst>
          </p:cNvPr>
          <p:cNvCxnSpPr>
            <a:cxnSpLocks/>
          </p:cNvCxnSpPr>
          <p:nvPr/>
        </p:nvCxnSpPr>
        <p:spPr>
          <a:xfrm>
            <a:off x="5640828" y="1791717"/>
            <a:ext cx="2872781" cy="161537"/>
          </a:xfrm>
          <a:prstGeom prst="bentConnector3">
            <a:avLst>
              <a:gd name="adj1" fmla="val 100504"/>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Elbow Connector 148">
            <a:extLst>
              <a:ext uri="{FF2B5EF4-FFF2-40B4-BE49-F238E27FC236}">
                <a16:creationId xmlns:a16="http://schemas.microsoft.com/office/drawing/2014/main" id="{4AB08DFD-6B79-6C43-844E-36A734D4C4BE}"/>
              </a:ext>
            </a:extLst>
          </p:cNvPr>
          <p:cNvCxnSpPr>
            <a:cxnSpLocks/>
          </p:cNvCxnSpPr>
          <p:nvPr/>
        </p:nvCxnSpPr>
        <p:spPr>
          <a:xfrm flipV="1">
            <a:off x="5222411" y="3064474"/>
            <a:ext cx="3738709" cy="214344"/>
          </a:xfrm>
          <a:prstGeom prst="bentConnector3">
            <a:avLst>
              <a:gd name="adj1" fmla="val 99894"/>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Elbow Connector 149">
            <a:extLst>
              <a:ext uri="{FF2B5EF4-FFF2-40B4-BE49-F238E27FC236}">
                <a16:creationId xmlns:a16="http://schemas.microsoft.com/office/drawing/2014/main" id="{CCA53BC1-055B-0949-BD48-8662765836F6}"/>
              </a:ext>
            </a:extLst>
          </p:cNvPr>
          <p:cNvCxnSpPr>
            <a:cxnSpLocks/>
          </p:cNvCxnSpPr>
          <p:nvPr/>
        </p:nvCxnSpPr>
        <p:spPr>
          <a:xfrm flipV="1">
            <a:off x="5657467" y="2948854"/>
            <a:ext cx="2835363" cy="243188"/>
          </a:xfrm>
          <a:prstGeom prst="bentConnector3">
            <a:avLst>
              <a:gd name="adj1" fmla="val 99880"/>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Elbow Connector 150">
            <a:extLst>
              <a:ext uri="{FF2B5EF4-FFF2-40B4-BE49-F238E27FC236}">
                <a16:creationId xmlns:a16="http://schemas.microsoft.com/office/drawing/2014/main" id="{2C7D6D07-8CD3-B546-9F11-35BAE4E12352}"/>
              </a:ext>
            </a:extLst>
          </p:cNvPr>
          <p:cNvCxnSpPr>
            <a:cxnSpLocks/>
          </p:cNvCxnSpPr>
          <p:nvPr/>
        </p:nvCxnSpPr>
        <p:spPr>
          <a:xfrm flipV="1">
            <a:off x="6094138" y="2899492"/>
            <a:ext cx="1903814" cy="213569"/>
          </a:xfrm>
          <a:prstGeom prst="bentConnector3">
            <a:avLst>
              <a:gd name="adj1" fmla="val 99311"/>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8642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4042165" cy="4247317"/>
          </a:xfrm>
          <a:prstGeom prst="rect">
            <a:avLst/>
          </a:prstGeom>
          <a:noFill/>
        </p:spPr>
        <p:txBody>
          <a:bodyPr wrap="square" rtlCol="0">
            <a:spAutoFit/>
          </a:bodyPr>
          <a:lstStyle/>
          <a:p>
            <a:r>
              <a:rPr lang="en-GB" dirty="0"/>
              <a:t>Video of an expert electrician explaining each part of the main motor circuit, what all the symbols mean and how to wire it.</a:t>
            </a:r>
          </a:p>
          <a:p>
            <a:pPr marL="342900" indent="-342900">
              <a:buFont typeface="+mj-lt"/>
              <a:buAutoNum type="arabicPeriod"/>
            </a:pPr>
            <a:r>
              <a:rPr lang="en-GB" dirty="0"/>
              <a:t>Explain</a:t>
            </a:r>
          </a:p>
          <a:p>
            <a:pPr marL="800100" lvl="1" indent="-342900">
              <a:buFont typeface="+mj-lt"/>
              <a:buAutoNum type="arabicPeriod"/>
            </a:pPr>
            <a:r>
              <a:rPr lang="en-GB" dirty="0"/>
              <a:t>The need for motor circuit protection including MPCB and overload relay</a:t>
            </a:r>
          </a:p>
          <a:p>
            <a:pPr marL="800100" lvl="1" indent="-342900">
              <a:buFont typeface="+mj-lt"/>
              <a:buAutoNum type="arabicPeriod"/>
            </a:pPr>
            <a:r>
              <a:rPr lang="en-GB" dirty="0"/>
              <a:t>Which connections need to be connected to which.</a:t>
            </a:r>
          </a:p>
          <a:p>
            <a:pPr marL="342900" indent="-342900">
              <a:buFont typeface="+mj-lt"/>
              <a:buAutoNum type="arabicPeriod"/>
            </a:pPr>
            <a:r>
              <a:rPr lang="en-GB" dirty="0"/>
              <a:t>Show the main circuit containing 2 overload relays and how to wire it. This may especially be necessary if one is using an integrated contactor/overload relay component.</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59C6FE40-33FF-B541-8CC5-B0482CC68EB5}"/>
              </a:ext>
            </a:extLst>
          </p:cNvPr>
          <p:cNvPicPr>
            <a:picLocks noChangeAspect="1"/>
          </p:cNvPicPr>
          <p:nvPr/>
        </p:nvPicPr>
        <p:blipFill>
          <a:blip r:embed="rId4"/>
          <a:stretch>
            <a:fillRect/>
          </a:stretch>
        </p:blipFill>
        <p:spPr>
          <a:xfrm>
            <a:off x="5212504" y="0"/>
            <a:ext cx="2667295" cy="2913730"/>
          </a:xfrm>
          <a:prstGeom prst="rect">
            <a:avLst/>
          </a:prstGeom>
        </p:spPr>
      </p:pic>
      <p:pic>
        <p:nvPicPr>
          <p:cNvPr id="5" name="Picture 4">
            <a:extLst>
              <a:ext uri="{FF2B5EF4-FFF2-40B4-BE49-F238E27FC236}">
                <a16:creationId xmlns:a16="http://schemas.microsoft.com/office/drawing/2014/main" id="{C1A99AE1-F588-BE49-B2DA-603C2037D1F8}"/>
              </a:ext>
            </a:extLst>
          </p:cNvPr>
          <p:cNvPicPr>
            <a:picLocks noChangeAspect="1"/>
          </p:cNvPicPr>
          <p:nvPr/>
        </p:nvPicPr>
        <p:blipFill>
          <a:blip r:embed="rId5"/>
          <a:stretch>
            <a:fillRect/>
          </a:stretch>
        </p:blipFill>
        <p:spPr>
          <a:xfrm>
            <a:off x="7132319" y="1973255"/>
            <a:ext cx="2799781" cy="2905833"/>
          </a:xfrm>
          <a:prstGeom prst="rect">
            <a:avLst/>
          </a:prstGeom>
        </p:spPr>
      </p:pic>
    </p:spTree>
    <p:custDataLst>
      <p:tags r:id="rId1"/>
    </p:custDataLst>
    <p:extLst>
      <p:ext uri="{BB962C8B-B14F-4D97-AF65-F5344CB8AC3E}">
        <p14:creationId xmlns:p14="http://schemas.microsoft.com/office/powerpoint/2010/main" val="391783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862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22114" y="2851368"/>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277774" y="1652790"/>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21D28DFD-1198-014D-8E99-8825077CF101}"/>
              </a:ext>
            </a:extLst>
          </p:cNvPr>
          <p:cNvGrpSpPr/>
          <p:nvPr/>
        </p:nvGrpSpPr>
        <p:grpSpPr>
          <a:xfrm>
            <a:off x="2544404" y="3982617"/>
            <a:ext cx="2088159" cy="982466"/>
            <a:chOff x="3340608" y="2401831"/>
            <a:chExt cx="2088159" cy="982466"/>
          </a:xfrm>
        </p:grpSpPr>
        <p:sp>
          <p:nvSpPr>
            <p:cNvPr id="147" name="Rectangle 146">
              <a:extLst>
                <a:ext uri="{FF2B5EF4-FFF2-40B4-BE49-F238E27FC236}">
                  <a16:creationId xmlns:a16="http://schemas.microsoft.com/office/drawing/2014/main" id="{62E73F01-36B1-DA41-9E48-292009C6A0C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Rectangle 147">
              <a:extLst>
                <a:ext uri="{FF2B5EF4-FFF2-40B4-BE49-F238E27FC236}">
                  <a16:creationId xmlns:a16="http://schemas.microsoft.com/office/drawing/2014/main" id="{16E7FD86-F83D-914C-965C-D4019FFE330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149" name="Oval 148">
              <a:extLst>
                <a:ext uri="{FF2B5EF4-FFF2-40B4-BE49-F238E27FC236}">
                  <a16:creationId xmlns:a16="http://schemas.microsoft.com/office/drawing/2014/main" id="{5304DB31-AC20-5D4D-B11B-8BBBB35910B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91E9A7AD-F50A-0946-AADE-278BFC367BBA}"/>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1C9798E4-9C14-6444-95EE-60BC50C67B33}"/>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42DDEE42-94CA-634B-BB1F-0DCFB1EEC847}"/>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60BBEB42-417E-4348-B771-5EC36992D51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8E8E058E-9C5F-524E-89AB-2D1974F80D1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DF2B2948-4830-554B-AC68-30FBEDA2343A}"/>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123FB1F8-75C7-3348-804E-6AE111724A13}"/>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20CE31E3-FD48-AA4B-966A-07054F82409D}"/>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521498DD-2976-B246-86F8-A987242CEAE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914ADB57-8DE5-2647-A774-51269324E0F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60" name="Oval 159">
              <a:extLst>
                <a:ext uri="{FF2B5EF4-FFF2-40B4-BE49-F238E27FC236}">
                  <a16:creationId xmlns:a16="http://schemas.microsoft.com/office/drawing/2014/main" id="{0911B0C0-E1E6-3348-9D66-6DF9101B8117}"/>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spTree>
    <p:custDataLst>
      <p:tags r:id="rId1"/>
    </p:custDataLst>
    <p:extLst>
      <p:ext uri="{BB962C8B-B14F-4D97-AF65-F5344CB8AC3E}">
        <p14:creationId xmlns:p14="http://schemas.microsoft.com/office/powerpoint/2010/main" val="306466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654428" y="2073013"/>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1898265" y="841199"/>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5"/>
            <a:ext cx="3694984" cy="830997"/>
          </a:xfrm>
          <a:prstGeom prst="rect">
            <a:avLst/>
          </a:prstGeom>
          <a:noFill/>
        </p:spPr>
        <p:txBody>
          <a:bodyPr wrap="square" rtlCol="0">
            <a:spAutoFit/>
          </a:bodyPr>
          <a:lstStyle/>
          <a:p>
            <a:r>
              <a:rPr lang="en-GB" sz="2400" dirty="0"/>
              <a:t>Wire the 3P motor to the mains.</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cxnSp>
        <p:nvCxnSpPr>
          <p:cNvPr id="46" name="Curved Connector 45">
            <a:extLst>
              <a:ext uri="{FF2B5EF4-FFF2-40B4-BE49-F238E27FC236}">
                <a16:creationId xmlns:a16="http://schemas.microsoft.com/office/drawing/2014/main" id="{250889B6-1943-C04D-B869-B804FDA04B2D}"/>
              </a:ext>
            </a:extLst>
          </p:cNvPr>
          <p:cNvCxnSpPr>
            <a:cxnSpLocks/>
            <a:stCxn id="125" idx="4"/>
            <a:endCxn id="62" idx="0"/>
          </p:cNvCxnSpPr>
          <p:nvPr/>
        </p:nvCxnSpPr>
        <p:spPr>
          <a:xfrm rot="5400000">
            <a:off x="3201887" y="-670093"/>
            <a:ext cx="419511" cy="260307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51C9BAB9-A0AC-9149-B58D-9F26F8AD03AB}"/>
              </a:ext>
            </a:extLst>
          </p:cNvPr>
          <p:cNvCxnSpPr>
            <a:cxnSpLocks/>
            <a:stCxn id="65" idx="4"/>
            <a:endCxn id="20" idx="0"/>
          </p:cNvCxnSpPr>
          <p:nvPr/>
        </p:nvCxnSpPr>
        <p:spPr>
          <a:xfrm rot="5400000">
            <a:off x="1289261" y="1312083"/>
            <a:ext cx="384640" cy="123062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0D7ACCB9-C331-C544-B8E5-2950AE2ADC26}"/>
              </a:ext>
            </a:extLst>
          </p:cNvPr>
          <p:cNvCxnSpPr>
            <a:cxnSpLocks/>
            <a:stCxn id="23" idx="4"/>
            <a:endCxn id="78" idx="2"/>
          </p:cNvCxnSpPr>
          <p:nvPr/>
        </p:nvCxnSpPr>
        <p:spPr>
          <a:xfrm rot="16200000" flipH="1">
            <a:off x="1751146" y="2146497"/>
            <a:ext cx="402013" cy="2198192"/>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7C19BF24-1A14-2D42-81D4-B457CCF96956}"/>
              </a:ext>
            </a:extLst>
          </p:cNvPr>
          <p:cNvCxnSpPr>
            <a:cxnSpLocks/>
            <a:stCxn id="126" idx="4"/>
            <a:endCxn id="63" idx="0"/>
          </p:cNvCxnSpPr>
          <p:nvPr/>
        </p:nvCxnSpPr>
        <p:spPr>
          <a:xfrm rot="5400000">
            <a:off x="3810884" y="-768683"/>
            <a:ext cx="217327" cy="3002436"/>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232D76C-0374-6849-BD16-AD42F9F9E011}"/>
              </a:ext>
            </a:extLst>
          </p:cNvPr>
          <p:cNvCxnSpPr>
            <a:cxnSpLocks/>
            <a:stCxn id="66" idx="4"/>
            <a:endCxn id="21" idx="0"/>
          </p:cNvCxnSpPr>
          <p:nvPr/>
        </p:nvCxnSpPr>
        <p:spPr>
          <a:xfrm rot="5400000">
            <a:off x="1597484" y="1312083"/>
            <a:ext cx="384640" cy="123062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A9E179D1-A533-634D-BA4B-6EB7B092EBFB}"/>
              </a:ext>
            </a:extLst>
          </p:cNvPr>
          <p:cNvCxnSpPr>
            <a:cxnSpLocks/>
            <a:stCxn id="24" idx="5"/>
            <a:endCxn id="79" idx="0"/>
          </p:cNvCxnSpPr>
          <p:nvPr/>
        </p:nvCxnSpPr>
        <p:spPr>
          <a:xfrm rot="16200000" flipH="1">
            <a:off x="2231947" y="2033139"/>
            <a:ext cx="300919" cy="2240066"/>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urved Connector 68">
            <a:extLst>
              <a:ext uri="{FF2B5EF4-FFF2-40B4-BE49-F238E27FC236}">
                <a16:creationId xmlns:a16="http://schemas.microsoft.com/office/drawing/2014/main" id="{D8758611-BA2E-1D43-BA78-2E2F00C915BB}"/>
              </a:ext>
            </a:extLst>
          </p:cNvPr>
          <p:cNvCxnSpPr>
            <a:cxnSpLocks/>
            <a:stCxn id="127" idx="4"/>
            <a:endCxn id="64" idx="0"/>
          </p:cNvCxnSpPr>
          <p:nvPr/>
        </p:nvCxnSpPr>
        <p:spPr>
          <a:xfrm rot="5400000" flipH="1">
            <a:off x="4439116" y="-848900"/>
            <a:ext cx="116238" cy="3510369"/>
          </a:xfrm>
          <a:prstGeom prst="curvedConnector5">
            <a:avLst>
              <a:gd name="adj1" fmla="val -196665"/>
              <a:gd name="adj2" fmla="val 50000"/>
              <a:gd name="adj3" fmla="val 11835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Curved Connector 70">
            <a:extLst>
              <a:ext uri="{FF2B5EF4-FFF2-40B4-BE49-F238E27FC236}">
                <a16:creationId xmlns:a16="http://schemas.microsoft.com/office/drawing/2014/main" id="{A0B4DA0C-605B-EA46-98CA-417915AF8462}"/>
              </a:ext>
            </a:extLst>
          </p:cNvPr>
          <p:cNvCxnSpPr>
            <a:cxnSpLocks/>
            <a:stCxn id="67" idx="4"/>
            <a:endCxn id="22" idx="0"/>
          </p:cNvCxnSpPr>
          <p:nvPr/>
        </p:nvCxnSpPr>
        <p:spPr>
          <a:xfrm rot="5400000">
            <a:off x="1921205" y="1319049"/>
            <a:ext cx="384640" cy="123062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Curved Connector 71">
            <a:extLst>
              <a:ext uri="{FF2B5EF4-FFF2-40B4-BE49-F238E27FC236}">
                <a16:creationId xmlns:a16="http://schemas.microsoft.com/office/drawing/2014/main" id="{2C7FCC43-50FF-D14E-B945-85ABC8196503}"/>
              </a:ext>
            </a:extLst>
          </p:cNvPr>
          <p:cNvCxnSpPr>
            <a:cxnSpLocks/>
            <a:stCxn id="25" idx="6"/>
            <a:endCxn id="80" idx="0"/>
          </p:cNvCxnSpPr>
          <p:nvPr/>
        </p:nvCxnSpPr>
        <p:spPr>
          <a:xfrm>
            <a:off x="1627968" y="2908585"/>
            <a:ext cx="2198192" cy="402013"/>
          </a:xfrm>
          <a:prstGeom prst="curved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7DADF22-CD9F-F846-94BD-54C8E2EC20EC}"/>
              </a:ext>
            </a:extLst>
          </p:cNvPr>
          <p:cNvSpPr/>
          <p:nvPr/>
        </p:nvSpPr>
        <p:spPr>
          <a:xfrm>
            <a:off x="8811117" y="1112142"/>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04B7734-1A57-604D-B5CA-3CC5D29BFCB5}"/>
              </a:ext>
            </a:extLst>
          </p:cNvPr>
          <p:cNvSpPr/>
          <p:nvPr/>
        </p:nvSpPr>
        <p:spPr>
          <a:xfrm>
            <a:off x="9522485" y="1112142"/>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734E3FC-9874-5543-A270-81ACE4F93EEF}"/>
              </a:ext>
            </a:extLst>
          </p:cNvPr>
          <p:cNvSpPr/>
          <p:nvPr/>
        </p:nvSpPr>
        <p:spPr>
          <a:xfrm>
            <a:off x="8068903" y="1112142"/>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F8CDABE5-3745-114D-B932-EE491E4C5FC1}"/>
              </a:ext>
            </a:extLst>
          </p:cNvPr>
          <p:cNvGrpSpPr/>
          <p:nvPr/>
        </p:nvGrpSpPr>
        <p:grpSpPr>
          <a:xfrm>
            <a:off x="2982375" y="3303632"/>
            <a:ext cx="1365556" cy="900842"/>
            <a:chOff x="4578102" y="1592294"/>
            <a:chExt cx="1365556" cy="900842"/>
          </a:xfrm>
        </p:grpSpPr>
        <p:sp>
          <p:nvSpPr>
            <p:cNvPr id="77" name="Rectangle 76">
              <a:extLst>
                <a:ext uri="{FF2B5EF4-FFF2-40B4-BE49-F238E27FC236}">
                  <a16:creationId xmlns:a16="http://schemas.microsoft.com/office/drawing/2014/main" id="{5B50BFC4-E291-144D-ADD1-00A0A3C6D44F}"/>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8" name="Oval 77">
              <a:extLst>
                <a:ext uri="{FF2B5EF4-FFF2-40B4-BE49-F238E27FC236}">
                  <a16:creationId xmlns:a16="http://schemas.microsoft.com/office/drawing/2014/main" id="{259633D6-F8D8-F24D-A973-E0254A5BFCA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884FC94-B8FA-1442-AE54-999EAC98D726}"/>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6B56D969-C437-A44D-9CD1-4D531AFDD329}"/>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1" name="Oval 80">
              <a:extLst>
                <a:ext uri="{FF2B5EF4-FFF2-40B4-BE49-F238E27FC236}">
                  <a16:creationId xmlns:a16="http://schemas.microsoft.com/office/drawing/2014/main" id="{A314F5FA-657E-4E4C-BF89-E131FBEA0D8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AB419989-C248-B34B-9DD5-0941F1587038}"/>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3" name="Oval 82">
              <a:extLst>
                <a:ext uri="{FF2B5EF4-FFF2-40B4-BE49-F238E27FC236}">
                  <a16:creationId xmlns:a16="http://schemas.microsoft.com/office/drawing/2014/main" id="{C3698BC6-7F52-EE43-A4AD-6942B7DFECD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87" name="Curved Connector 86">
            <a:extLst>
              <a:ext uri="{FF2B5EF4-FFF2-40B4-BE49-F238E27FC236}">
                <a16:creationId xmlns:a16="http://schemas.microsoft.com/office/drawing/2014/main" id="{EB3F32D1-982A-7546-AC81-FB0953F4182E}"/>
              </a:ext>
            </a:extLst>
          </p:cNvPr>
          <p:cNvCxnSpPr>
            <a:cxnSpLocks/>
            <a:stCxn id="134" idx="0"/>
            <a:endCxn id="83" idx="4"/>
          </p:cNvCxnSpPr>
          <p:nvPr/>
        </p:nvCxnSpPr>
        <p:spPr>
          <a:xfrm rot="16200000" flipH="1" flipV="1">
            <a:off x="4737380" y="2952777"/>
            <a:ext cx="327264" cy="2176130"/>
          </a:xfrm>
          <a:prstGeom prst="curvedConnector5">
            <a:avLst>
              <a:gd name="adj1" fmla="val -69852"/>
              <a:gd name="adj2" fmla="val 50000"/>
              <a:gd name="adj3" fmla="val 16985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DE3927A3-FF25-1340-9959-72FB0E292510}"/>
              </a:ext>
            </a:extLst>
          </p:cNvPr>
          <p:cNvCxnSpPr>
            <a:cxnSpLocks/>
            <a:stCxn id="133" idx="0"/>
            <a:endCxn id="82" idx="4"/>
          </p:cNvCxnSpPr>
          <p:nvPr/>
        </p:nvCxnSpPr>
        <p:spPr>
          <a:xfrm rot="16200000" flipH="1" flipV="1">
            <a:off x="4320317" y="2884613"/>
            <a:ext cx="481804" cy="2143985"/>
          </a:xfrm>
          <a:prstGeom prst="curvedConnector5">
            <a:avLst>
              <a:gd name="adj1" fmla="val -47447"/>
              <a:gd name="adj2" fmla="val 50000"/>
              <a:gd name="adj3" fmla="val 147447"/>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Curved Connector 94">
            <a:extLst>
              <a:ext uri="{FF2B5EF4-FFF2-40B4-BE49-F238E27FC236}">
                <a16:creationId xmlns:a16="http://schemas.microsoft.com/office/drawing/2014/main" id="{8EE176FB-3BFF-8942-808F-9E74950256E2}"/>
              </a:ext>
            </a:extLst>
          </p:cNvPr>
          <p:cNvCxnSpPr>
            <a:cxnSpLocks/>
            <a:stCxn id="132" idx="1"/>
            <a:endCxn id="81" idx="4"/>
          </p:cNvCxnSpPr>
          <p:nvPr/>
        </p:nvCxnSpPr>
        <p:spPr>
          <a:xfrm rot="16200000" flipH="1" flipV="1">
            <a:off x="4040764" y="3047751"/>
            <a:ext cx="289996" cy="2009518"/>
          </a:xfrm>
          <a:prstGeom prst="curvedConnector5">
            <a:avLst>
              <a:gd name="adj1" fmla="val -78829"/>
              <a:gd name="adj2" fmla="val 47485"/>
              <a:gd name="adj3" fmla="val 17882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DC5A3EFA-8776-B644-B340-85906CF538EF}"/>
              </a:ext>
            </a:extLst>
          </p:cNvPr>
          <p:cNvGrpSpPr/>
          <p:nvPr/>
        </p:nvGrpSpPr>
        <p:grpSpPr>
          <a:xfrm>
            <a:off x="5351307" y="1912191"/>
            <a:ext cx="2088159" cy="982466"/>
            <a:chOff x="3340608" y="2401831"/>
            <a:chExt cx="2088159" cy="982466"/>
          </a:xfrm>
        </p:grpSpPr>
        <p:sp>
          <p:nvSpPr>
            <p:cNvPr id="103" name="Rectangle 102">
              <a:extLst>
                <a:ext uri="{FF2B5EF4-FFF2-40B4-BE49-F238E27FC236}">
                  <a16:creationId xmlns:a16="http://schemas.microsoft.com/office/drawing/2014/main" id="{BB877A90-E09A-C14B-97B3-0DDE233BC34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E8853142-9B09-684B-8995-A9EA1A66C016}"/>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107" name="Oval 106">
              <a:extLst>
                <a:ext uri="{FF2B5EF4-FFF2-40B4-BE49-F238E27FC236}">
                  <a16:creationId xmlns:a16="http://schemas.microsoft.com/office/drawing/2014/main" id="{EE91B9FB-61CF-2846-9923-46F75299E2CC}"/>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14CCBC-EAFE-174D-9BB8-6A50E2B8C285}"/>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3829DBC9-9907-3C4F-8BAC-CBEC0AF5427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BCBA3A96-9DF4-D040-8B34-034E54A5C6D8}"/>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0443C9E5-E840-E34A-A84B-52F4F3AFA18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FE293DEC-677D-154C-A84F-805B81120982}"/>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E4884D26-5927-164E-97F4-7A41D7CCE02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B2B758F9-C688-894B-9E6C-1D9BCBCE1825}"/>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B953F61F-5FD7-4443-8E0D-870A0D0FE90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AE13B297-C22A-D248-9D02-CF36C98A556C}"/>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EB753942-83F3-E240-BFB3-801285883CD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6A04AA78-CA68-3948-B124-4ECAE069D131}"/>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119" name="Picture 118">
            <a:extLst>
              <a:ext uri="{FF2B5EF4-FFF2-40B4-BE49-F238E27FC236}">
                <a16:creationId xmlns:a16="http://schemas.microsoft.com/office/drawing/2014/main" id="{EAECE4C9-2133-1544-BE03-4A6907F200DF}"/>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20" name="Oval 119">
            <a:extLst>
              <a:ext uri="{FF2B5EF4-FFF2-40B4-BE49-F238E27FC236}">
                <a16:creationId xmlns:a16="http://schemas.microsoft.com/office/drawing/2014/main" id="{0B3EF232-5BDD-8B47-B353-AA2D902D3E2A}"/>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cxnSp>
        <p:nvCxnSpPr>
          <p:cNvPr id="121" name="Curved Connector 120">
            <a:extLst>
              <a:ext uri="{FF2B5EF4-FFF2-40B4-BE49-F238E27FC236}">
                <a16:creationId xmlns:a16="http://schemas.microsoft.com/office/drawing/2014/main" id="{0158D4B3-B834-7D4F-AFBF-E88F397A27D1}"/>
              </a:ext>
            </a:extLst>
          </p:cNvPr>
          <p:cNvCxnSpPr>
            <a:cxnSpLocks/>
            <a:stCxn id="107" idx="2"/>
            <a:endCxn id="65" idx="4"/>
          </p:cNvCxnSpPr>
          <p:nvPr/>
        </p:nvCxnSpPr>
        <p:spPr>
          <a:xfrm rot="10800000">
            <a:off x="2096894" y="1735075"/>
            <a:ext cx="3323287" cy="366786"/>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8EA749F2-5FE5-3B4C-BB29-CD1EB5F02F8C}"/>
              </a:ext>
            </a:extLst>
          </p:cNvPr>
          <p:cNvCxnSpPr>
            <a:cxnSpLocks/>
            <a:stCxn id="109" idx="0"/>
            <a:endCxn id="67" idx="6"/>
          </p:cNvCxnSpPr>
          <p:nvPr/>
        </p:nvCxnSpPr>
        <p:spPr>
          <a:xfrm rot="16200000" flipV="1">
            <a:off x="4350056" y="120822"/>
            <a:ext cx="366786" cy="3323287"/>
          </a:xfrm>
          <a:prstGeom prst="curvedConnector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C5C8A5D2-BB0E-444B-A6A7-5E6611524008}"/>
              </a:ext>
            </a:extLst>
          </p:cNvPr>
          <p:cNvCxnSpPr>
            <a:cxnSpLocks/>
            <a:stCxn id="108" idx="0"/>
            <a:endCxn id="66" idx="5"/>
          </p:cNvCxnSpPr>
          <p:nvPr/>
        </p:nvCxnSpPr>
        <p:spPr>
          <a:xfrm rot="16200000" flipV="1">
            <a:off x="4055945" y="143466"/>
            <a:ext cx="265692" cy="3365161"/>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Curved Connector 129">
            <a:extLst>
              <a:ext uri="{FF2B5EF4-FFF2-40B4-BE49-F238E27FC236}">
                <a16:creationId xmlns:a16="http://schemas.microsoft.com/office/drawing/2014/main" id="{DFDA9A97-A5FE-C14D-BDDF-42A987D6F20B}"/>
              </a:ext>
            </a:extLst>
          </p:cNvPr>
          <p:cNvCxnSpPr>
            <a:cxnSpLocks/>
            <a:stCxn id="112" idx="4"/>
            <a:endCxn id="78" idx="0"/>
          </p:cNvCxnSpPr>
          <p:nvPr/>
        </p:nvCxnSpPr>
        <p:spPr>
          <a:xfrm rot="5400000">
            <a:off x="4481598" y="1603350"/>
            <a:ext cx="412901" cy="2987663"/>
          </a:xfrm>
          <a:prstGeom prst="curvedConnector3">
            <a:avLst>
              <a:gd name="adj1" fmla="val 8543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B1A31F64-93AB-A341-92AE-B15B0C2AA16D}"/>
              </a:ext>
            </a:extLst>
          </p:cNvPr>
          <p:cNvCxnSpPr>
            <a:cxnSpLocks/>
            <a:stCxn id="111" idx="4"/>
            <a:endCxn id="79" idx="0"/>
          </p:cNvCxnSpPr>
          <p:nvPr/>
        </p:nvCxnSpPr>
        <p:spPr>
          <a:xfrm rot="5400000">
            <a:off x="4470366" y="1915839"/>
            <a:ext cx="419867" cy="235571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Curved Connector 134">
            <a:extLst>
              <a:ext uri="{FF2B5EF4-FFF2-40B4-BE49-F238E27FC236}">
                <a16:creationId xmlns:a16="http://schemas.microsoft.com/office/drawing/2014/main" id="{79C973F6-6855-DD44-98AB-62A9D48B1CD7}"/>
              </a:ext>
            </a:extLst>
          </p:cNvPr>
          <p:cNvCxnSpPr>
            <a:cxnSpLocks/>
            <a:stCxn id="110" idx="2"/>
            <a:endCxn id="80" idx="6"/>
          </p:cNvCxnSpPr>
          <p:nvPr/>
        </p:nvCxnSpPr>
        <p:spPr>
          <a:xfrm rot="10800000" flipV="1">
            <a:off x="3969129" y="2740796"/>
            <a:ext cx="1437839" cy="71276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urved Connector 148">
            <a:extLst>
              <a:ext uri="{FF2B5EF4-FFF2-40B4-BE49-F238E27FC236}">
                <a16:creationId xmlns:a16="http://schemas.microsoft.com/office/drawing/2014/main" id="{A28FD977-4A17-414C-933F-EB4AEC501270}"/>
              </a:ext>
            </a:extLst>
          </p:cNvPr>
          <p:cNvCxnSpPr>
            <a:cxnSpLocks/>
            <a:stCxn id="119" idx="0"/>
            <a:endCxn id="120" idx="6"/>
          </p:cNvCxnSpPr>
          <p:nvPr/>
        </p:nvCxnSpPr>
        <p:spPr>
          <a:xfrm rot="16200000" flipH="1" flipV="1">
            <a:off x="7022655" y="3783134"/>
            <a:ext cx="22749" cy="1328755"/>
          </a:xfrm>
          <a:prstGeom prst="curvedConnector4">
            <a:avLst>
              <a:gd name="adj1" fmla="val -1004879"/>
              <a:gd name="adj2" fmla="val 5727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9C034F76-8EDE-704D-B6C0-52282C603256}"/>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spTree>
    <p:custDataLst>
      <p:tags r:id="rId1"/>
    </p:custDataLst>
    <p:extLst>
      <p:ext uri="{BB962C8B-B14F-4D97-AF65-F5344CB8AC3E}">
        <p14:creationId xmlns:p14="http://schemas.microsoft.com/office/powerpoint/2010/main" val="399946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139321"/>
          </a:xfrm>
          <a:prstGeom prst="rect">
            <a:avLst/>
          </a:prstGeom>
          <a:noFill/>
        </p:spPr>
        <p:txBody>
          <a:bodyPr wrap="square" rtlCol="0">
            <a:spAutoFit/>
          </a:bodyPr>
          <a:lstStyle/>
          <a:p>
            <a:r>
              <a:rPr lang="en-GB" dirty="0"/>
              <a:t>Video of an expert electrician wiring up the F and R contactor coils in series with start buttons and the overload relay NC contactor. Highlight the following.</a:t>
            </a:r>
          </a:p>
          <a:p>
            <a:pPr marL="342900" indent="-342900">
              <a:buFont typeface="+mj-lt"/>
              <a:buAutoNum type="arabicPeriod"/>
            </a:pPr>
            <a:r>
              <a:rPr lang="en-GB" dirty="0"/>
              <a:t>You can tap power for the coil and control circuit from any 2 phases or from any phase and Neutral (if you have a 4 wire supply). Must make sure you wire in a circuit breaker to protect the control circuit from excess current.</a:t>
            </a:r>
          </a:p>
          <a:p>
            <a:pPr marL="342900" indent="-342900">
              <a:buFont typeface="+mj-lt"/>
              <a:buAutoNum type="arabicPeriod"/>
            </a:pPr>
            <a:r>
              <a:rPr lang="en-GB" dirty="0"/>
              <a:t>When wired demonstrate how it works</a:t>
            </a:r>
          </a:p>
          <a:p>
            <a:pPr marL="342900" indent="-342900">
              <a:buFont typeface="+mj-lt"/>
              <a:buAutoNum type="arabicPeriod"/>
            </a:pPr>
            <a:r>
              <a:rPr lang="en-GB" dirty="0"/>
              <a:t>Draw and explain the control circuit that reflects that current situation.</a:t>
            </a:r>
          </a:p>
          <a:p>
            <a:pPr marL="342900" indent="-342900">
              <a:buFont typeface="+mj-lt"/>
              <a:buAutoNum type="arabicPeriod"/>
            </a:pPr>
            <a:r>
              <a:rPr lang="en-GB" dirty="0"/>
              <a:t>But problem - When you let go of start button the motor turns off in both directions</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874704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801314"/>
          </a:xfrm>
          <a:prstGeom prst="rect">
            <a:avLst/>
          </a:prstGeom>
          <a:noFill/>
        </p:spPr>
        <p:txBody>
          <a:bodyPr wrap="square" rtlCol="0">
            <a:spAutoFit/>
          </a:bodyPr>
          <a:lstStyle/>
          <a:p>
            <a:r>
              <a:rPr lang="en-GB" dirty="0"/>
              <a:t>Video of an expert electrician wiring up the retaining contacts.</a:t>
            </a:r>
          </a:p>
          <a:p>
            <a:pPr marL="342900" indent="-342900">
              <a:buFont typeface="+mj-lt"/>
              <a:buAutoNum type="arabicPeriod"/>
            </a:pPr>
            <a:r>
              <a:rPr lang="en-GB" dirty="0"/>
              <a:t>Explain what we want – a way for the coil to stay energised after we let go the start buttons i.e. a way to keep current flowing to it.</a:t>
            </a:r>
          </a:p>
          <a:p>
            <a:pPr marL="342900" indent="-342900">
              <a:buFont typeface="+mj-lt"/>
              <a:buAutoNum type="arabicPeriod"/>
            </a:pPr>
            <a:r>
              <a:rPr lang="en-GB" dirty="0"/>
              <a:t>We know that we have these extra auxiliary contacts to help us control the motor. Explain the concept of a retaining contact – if we have a NO aux contact connected in parallel with the start button then</a:t>
            </a:r>
          </a:p>
          <a:p>
            <a:pPr marL="800100" lvl="1" indent="-342900">
              <a:buFont typeface="+mj-lt"/>
              <a:buAutoNum type="arabicPeriod"/>
            </a:pPr>
            <a:r>
              <a:rPr lang="en-GB" dirty="0"/>
              <a:t>Press start button and coil energises</a:t>
            </a:r>
          </a:p>
          <a:p>
            <a:pPr marL="800100" lvl="1" indent="-342900">
              <a:buFont typeface="+mj-lt"/>
              <a:buAutoNum type="arabicPeriod"/>
            </a:pPr>
            <a:r>
              <a:rPr lang="en-GB" dirty="0"/>
              <a:t>NO contact closes and current flows through it to the coil</a:t>
            </a:r>
          </a:p>
          <a:p>
            <a:pPr marL="800100" lvl="1" indent="-342900">
              <a:buFont typeface="+mj-lt"/>
              <a:buAutoNum type="arabicPeriod"/>
            </a:pPr>
            <a:r>
              <a:rPr lang="en-GB" dirty="0"/>
              <a:t>Release start button but because connected in parallel, current continue to flow through this retaining contact to keep coil energised.</a:t>
            </a:r>
          </a:p>
          <a:p>
            <a:pPr marL="800100" lvl="1" indent="-342900">
              <a:buFont typeface="+mj-lt"/>
              <a:buAutoNum type="arabicPeriod"/>
            </a:pPr>
            <a:r>
              <a:rPr lang="en-GB" dirty="0"/>
              <a:t>Make sure this is all drawn carefully. Explain the positive feedback loop.</a:t>
            </a:r>
          </a:p>
          <a:p>
            <a:pPr marL="800100" lvl="1" indent="-342900">
              <a:buFont typeface="+mj-lt"/>
              <a:buAutoNum type="arabicPeriod"/>
            </a:pPr>
            <a:r>
              <a:rPr lang="en-GB" dirty="0"/>
              <a:t>Demonstrate how this works.</a:t>
            </a:r>
          </a:p>
          <a:p>
            <a:pPr marL="800100" lvl="1" indent="-342900">
              <a:buFont typeface="+mj-lt"/>
              <a:buAutoNum type="arabicPeriod"/>
            </a:pPr>
            <a:r>
              <a:rPr lang="en-GB" dirty="0"/>
              <a:t>Draw and explain the control circuit that reflects that current situation.</a:t>
            </a:r>
          </a:p>
          <a:p>
            <a:pPr marL="800100" lvl="1" indent="-342900">
              <a:buFont typeface="+mj-lt"/>
              <a:buAutoNum type="arabicPeriod"/>
            </a:pPr>
            <a:r>
              <a:rPr lang="en-GB" dirty="0"/>
              <a:t>But problem – how do we turn the motor off especially to get it going in reverse. We could cut power at the main circuit breaker but there must be a better way. If possible actually demonstrate what happens to a motor if the forward and reverse circuits are active at the same time.</a:t>
            </a:r>
          </a:p>
        </p:txBody>
      </p:sp>
    </p:spTree>
    <p:custDataLst>
      <p:tags r:id="rId1"/>
    </p:custDataLst>
    <p:extLst>
      <p:ext uri="{BB962C8B-B14F-4D97-AF65-F5344CB8AC3E}">
        <p14:creationId xmlns:p14="http://schemas.microsoft.com/office/powerpoint/2010/main" val="103290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3.3: Three Phase Reversing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585323"/>
          </a:xfrm>
          <a:prstGeom prst="rect">
            <a:avLst/>
          </a:prstGeom>
          <a:noFill/>
        </p:spPr>
        <p:txBody>
          <a:bodyPr wrap="square" rtlCol="0">
            <a:spAutoFit/>
          </a:bodyPr>
          <a:lstStyle/>
          <a:p>
            <a:r>
              <a:rPr lang="en-GB" dirty="0"/>
              <a:t>Video of an expert electrician wiring in the stop buttons.</a:t>
            </a:r>
          </a:p>
          <a:p>
            <a:pPr marL="342900" indent="-342900">
              <a:buFont typeface="+mj-lt"/>
              <a:buAutoNum type="arabicPeriod"/>
            </a:pPr>
            <a:r>
              <a:rPr lang="en-GB" dirty="0"/>
              <a:t>Explain why the stop buttons must be in series with starts as opposed to the parallel retaining contact.</a:t>
            </a:r>
          </a:p>
          <a:p>
            <a:pPr marL="342900" indent="-342900">
              <a:buFont typeface="+mj-lt"/>
              <a:buAutoNum type="arabicPeriod"/>
            </a:pPr>
            <a:r>
              <a:rPr lang="en-GB" dirty="0"/>
              <a:t>Wire in the button</a:t>
            </a:r>
          </a:p>
          <a:p>
            <a:pPr marL="342900" indent="-342900">
              <a:buFont typeface="+mj-lt"/>
              <a:buAutoNum type="arabicPeriod"/>
            </a:pPr>
            <a:r>
              <a:rPr lang="en-GB" dirty="0"/>
              <a:t>Demonstrate how it all works</a:t>
            </a:r>
          </a:p>
          <a:p>
            <a:pPr marL="342900" indent="-342900">
              <a:buFont typeface="+mj-lt"/>
              <a:buAutoNum type="arabicPeriod"/>
            </a:pPr>
            <a:r>
              <a:rPr lang="en-GB" dirty="0"/>
              <a:t>Draw the control circuit to this point</a:t>
            </a:r>
          </a:p>
          <a:p>
            <a:pPr marL="800100" lvl="1"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511064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3416320"/>
          </a:xfrm>
          <a:prstGeom prst="rect">
            <a:avLst/>
          </a:prstGeom>
          <a:noFill/>
        </p:spPr>
        <p:txBody>
          <a:bodyPr wrap="square" rtlCol="0">
            <a:spAutoFit/>
          </a:bodyPr>
          <a:lstStyle/>
          <a:p>
            <a:r>
              <a:rPr lang="en-GB" dirty="0"/>
              <a:t>Video of an expert electrician explaining what interlocks are and how to wire them in. Highlight and explain the following:</a:t>
            </a:r>
          </a:p>
          <a:p>
            <a:pPr marL="342900" indent="-342900">
              <a:buFont typeface="+mj-lt"/>
              <a:buAutoNum type="arabicPeriod"/>
            </a:pPr>
            <a:r>
              <a:rPr lang="en-GB" dirty="0"/>
              <a:t>We know that using a NO contact we can retain the energised state of a coil. When the coil is energised, the NO closes.</a:t>
            </a:r>
          </a:p>
          <a:p>
            <a:pPr marL="342900" indent="-342900">
              <a:buFont typeface="+mj-lt"/>
              <a:buAutoNum type="arabicPeriod"/>
            </a:pPr>
            <a:r>
              <a:rPr lang="en-GB" dirty="0"/>
              <a:t>What if we wired a NC contact from one contactor into the other contactor? When contactor F is energised the NC would open and prevent the R coil being energised until the F coil was de-energised and the NC closed again.</a:t>
            </a:r>
          </a:p>
          <a:p>
            <a:pPr marL="342900" indent="-342900">
              <a:buFont typeface="+mj-lt"/>
              <a:buAutoNum type="arabicPeriod"/>
            </a:pPr>
            <a:r>
              <a:rPr lang="en-GB" dirty="0"/>
              <a:t>Wire the F interlock into the R circuit.</a:t>
            </a:r>
          </a:p>
          <a:p>
            <a:pPr marL="342900" indent="-342900">
              <a:buFont typeface="+mj-lt"/>
              <a:buAutoNum type="arabicPeriod"/>
            </a:pPr>
            <a:r>
              <a:rPr lang="en-GB" dirty="0"/>
              <a:t>Start F and see that start R has no effect</a:t>
            </a:r>
          </a:p>
          <a:p>
            <a:pPr marL="342900" indent="-342900">
              <a:buFont typeface="+mj-lt"/>
              <a:buAutoNum type="arabicPeriod"/>
            </a:pPr>
            <a:r>
              <a:rPr lang="en-GB" dirty="0"/>
              <a:t>Wire the R interlock into the F circuit</a:t>
            </a:r>
          </a:p>
          <a:p>
            <a:pPr marL="342900" indent="-342900">
              <a:buFont typeface="+mj-lt"/>
              <a:buAutoNum type="arabicPeriod"/>
            </a:pPr>
            <a:r>
              <a:rPr lang="en-GB" dirty="0"/>
              <a:t>Start R and see that start F has no effect</a:t>
            </a:r>
          </a:p>
          <a:p>
            <a:pPr marL="342900" indent="-342900">
              <a:buFont typeface="+mj-lt"/>
              <a:buAutoNum type="arabicPeriod"/>
            </a:pPr>
            <a:r>
              <a:rPr lang="en-GB" dirty="0"/>
              <a:t>Finally add a catch all emergency stop button</a:t>
            </a:r>
          </a:p>
        </p:txBody>
      </p:sp>
    </p:spTree>
    <p:custDataLst>
      <p:tags r:id="rId1"/>
    </p:custDataLst>
    <p:extLst>
      <p:ext uri="{BB962C8B-B14F-4D97-AF65-F5344CB8AC3E}">
        <p14:creationId xmlns:p14="http://schemas.microsoft.com/office/powerpoint/2010/main" val="414181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(1 of 6)</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193706"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12" name="Group 11">
            <a:extLst>
              <a:ext uri="{FF2B5EF4-FFF2-40B4-BE49-F238E27FC236}">
                <a16:creationId xmlns:a16="http://schemas.microsoft.com/office/drawing/2014/main" id="{69AAC93F-404F-B448-B6F5-B672033057DE}"/>
              </a:ext>
            </a:extLst>
          </p:cNvPr>
          <p:cNvGrpSpPr/>
          <p:nvPr/>
        </p:nvGrpSpPr>
        <p:grpSpPr>
          <a:xfrm>
            <a:off x="7606773" y="4066837"/>
            <a:ext cx="588935" cy="309966"/>
            <a:chOff x="2324746" y="3332136"/>
            <a:chExt cx="588935" cy="309966"/>
          </a:xfrm>
        </p:grpSpPr>
        <p:sp>
          <p:nvSpPr>
            <p:cNvPr id="13" name="Rectangle 12">
              <a:extLst>
                <a:ext uri="{FF2B5EF4-FFF2-40B4-BE49-F238E27FC236}">
                  <a16:creationId xmlns:a16="http://schemas.microsoft.com/office/drawing/2014/main" id="{EEEA3949-619F-DC49-B4ED-F84721D611C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7675D3A4-EFD4-8B4D-B533-FA8AF3667EE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89D31590-ECFE-934E-B434-A5A1489E168B}"/>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18" name="TextBox 17">
            <a:extLst>
              <a:ext uri="{FF2B5EF4-FFF2-40B4-BE49-F238E27FC236}">
                <a16:creationId xmlns:a16="http://schemas.microsoft.com/office/drawing/2014/main" id="{3B64008E-1031-1943-A899-208F74001F7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19" name="TextBox 18">
            <a:extLst>
              <a:ext uri="{FF2B5EF4-FFF2-40B4-BE49-F238E27FC236}">
                <a16:creationId xmlns:a16="http://schemas.microsoft.com/office/drawing/2014/main" id="{EAF5618B-4EF7-6E40-978A-7F72A5027309}"/>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21" name="Elbow Connector 20">
            <a:extLst>
              <a:ext uri="{FF2B5EF4-FFF2-40B4-BE49-F238E27FC236}">
                <a16:creationId xmlns:a16="http://schemas.microsoft.com/office/drawing/2014/main" id="{86D58267-2365-C44F-88AC-A40C4DAB9F0B}"/>
              </a:ext>
            </a:extLst>
          </p:cNvPr>
          <p:cNvCxnSpPr>
            <a:cxnSpLocks/>
            <a:stCxn id="15"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endCxn id="6"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C740F332-3E05-514D-AF4E-5D5CC6F5F769}"/>
              </a:ext>
            </a:extLst>
          </p:cNvPr>
          <p:cNvCxnSpPr>
            <a:cxnSpLocks/>
            <a:stCxn id="15" idx="1"/>
            <a:endCxn id="13"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40" name="TextBox 39">
            <a:extLst>
              <a:ext uri="{FF2B5EF4-FFF2-40B4-BE49-F238E27FC236}">
                <a16:creationId xmlns:a16="http://schemas.microsoft.com/office/drawing/2014/main" id="{492FA9DD-8E58-E24E-AE0F-F2F3AB689BEA}"/>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43" name="TextBox 42">
            <a:extLst>
              <a:ext uri="{FF2B5EF4-FFF2-40B4-BE49-F238E27FC236}">
                <a16:creationId xmlns:a16="http://schemas.microsoft.com/office/drawing/2014/main" id="{4E519AE1-4557-364B-B873-8CA85932C878}"/>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50" name="Straight Connector 49">
            <a:extLst>
              <a:ext uri="{FF2B5EF4-FFF2-40B4-BE49-F238E27FC236}">
                <a16:creationId xmlns:a16="http://schemas.microsoft.com/office/drawing/2014/main" id="{5F0FA181-F289-E944-B11D-F40EE63AAED3}"/>
              </a:ext>
            </a:extLst>
          </p:cNvPr>
          <p:cNvCxnSpPr>
            <a:cxnSpLocks/>
            <a:stCxn id="13"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1938992"/>
          </a:xfrm>
          <a:prstGeom prst="rect">
            <a:avLst/>
          </a:prstGeom>
          <a:noFill/>
        </p:spPr>
        <p:txBody>
          <a:bodyPr wrap="square" rtlCol="0">
            <a:spAutoFit/>
          </a:bodyPr>
          <a:lstStyle/>
          <a:p>
            <a:r>
              <a:rPr lang="en-GB" sz="2400" b="1" dirty="0"/>
              <a:t>Step 1:</a:t>
            </a:r>
          </a:p>
          <a:p>
            <a:r>
              <a:rPr lang="en-GB" sz="2400" dirty="0"/>
              <a:t>This is the basic circuit we started with. The motor stopped when we let go of the start button.</a:t>
            </a:r>
          </a:p>
        </p:txBody>
      </p:sp>
      <p:sp>
        <p:nvSpPr>
          <p:cNvPr id="57" name="Rectangle 56">
            <a:extLst>
              <a:ext uri="{FF2B5EF4-FFF2-40B4-BE49-F238E27FC236}">
                <a16:creationId xmlns:a16="http://schemas.microsoft.com/office/drawing/2014/main" id="{2880474D-6BF5-C547-854F-ADEAFCD091B0}"/>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pic>
        <p:nvPicPr>
          <p:cNvPr id="27" name="Picture 26">
            <a:extLst>
              <a:ext uri="{FF2B5EF4-FFF2-40B4-BE49-F238E27FC236}">
                <a16:creationId xmlns:a16="http://schemas.microsoft.com/office/drawing/2014/main" id="{ADAF77DC-CA94-6E40-B2E6-898CDBFA3B9D}"/>
              </a:ext>
            </a:extLst>
          </p:cNvPr>
          <p:cNvPicPr>
            <a:picLocks noChangeAspect="1"/>
          </p:cNvPicPr>
          <p:nvPr/>
        </p:nvPicPr>
        <p:blipFill rotWithShape="1">
          <a:blip r:embed="rId5"/>
          <a:srcRect t="8830" b="7356"/>
          <a:stretch/>
        </p:blipFill>
        <p:spPr>
          <a:xfrm>
            <a:off x="8661917" y="249357"/>
            <a:ext cx="738779" cy="915335"/>
          </a:xfrm>
          <a:prstGeom prst="rect">
            <a:avLst/>
          </a:prstGeom>
        </p:spPr>
      </p:pic>
      <p:pic>
        <p:nvPicPr>
          <p:cNvPr id="4" name="Picture 3">
            <a:extLst>
              <a:ext uri="{FF2B5EF4-FFF2-40B4-BE49-F238E27FC236}">
                <a16:creationId xmlns:a16="http://schemas.microsoft.com/office/drawing/2014/main" id="{00C50230-01E5-C544-B884-3435DA72239C}"/>
              </a:ext>
            </a:extLst>
          </p:cNvPr>
          <p:cNvPicPr>
            <a:picLocks noChangeAspect="1"/>
          </p:cNvPicPr>
          <p:nvPr/>
        </p:nvPicPr>
        <p:blipFill>
          <a:blip r:embed="rId6"/>
          <a:stretch>
            <a:fillRect/>
          </a:stretch>
        </p:blipFill>
        <p:spPr>
          <a:xfrm>
            <a:off x="9820850" y="285397"/>
            <a:ext cx="4355987" cy="5003800"/>
          </a:xfrm>
          <a:prstGeom prst="rect">
            <a:avLst/>
          </a:prstGeom>
        </p:spPr>
      </p:pic>
      <p:sp>
        <p:nvSpPr>
          <p:cNvPr id="30" name="TextBox 29">
            <a:extLst>
              <a:ext uri="{FF2B5EF4-FFF2-40B4-BE49-F238E27FC236}">
                <a16:creationId xmlns:a16="http://schemas.microsoft.com/office/drawing/2014/main" id="{8EE56808-C843-E548-9B46-93F4F263EDC8}"/>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33" name="Picture 32">
            <a:extLst>
              <a:ext uri="{FF2B5EF4-FFF2-40B4-BE49-F238E27FC236}">
                <a16:creationId xmlns:a16="http://schemas.microsoft.com/office/drawing/2014/main" id="{2C1C9FE7-2FFE-D546-B292-6E344427CC7B}"/>
              </a:ext>
            </a:extLst>
          </p:cNvPr>
          <p:cNvPicPr>
            <a:picLocks noChangeAspect="1"/>
          </p:cNvPicPr>
          <p:nvPr/>
        </p:nvPicPr>
        <p:blipFill>
          <a:blip r:embed="rId7"/>
          <a:stretch>
            <a:fillRect/>
          </a:stretch>
        </p:blipFill>
        <p:spPr>
          <a:xfrm>
            <a:off x="5193706" y="1593205"/>
            <a:ext cx="452279" cy="551560"/>
          </a:xfrm>
          <a:prstGeom prst="rect">
            <a:avLst/>
          </a:prstGeom>
        </p:spPr>
      </p:pic>
      <p:sp>
        <p:nvSpPr>
          <p:cNvPr id="44" name="TextBox 43">
            <a:extLst>
              <a:ext uri="{FF2B5EF4-FFF2-40B4-BE49-F238E27FC236}">
                <a16:creationId xmlns:a16="http://schemas.microsoft.com/office/drawing/2014/main" id="{5D49A462-BB28-F041-9566-0BFD30BEA763}"/>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spTree>
    <p:custDataLst>
      <p:tags r:id="rId1"/>
    </p:custDataLst>
    <p:extLst>
      <p:ext uri="{BB962C8B-B14F-4D97-AF65-F5344CB8AC3E}">
        <p14:creationId xmlns:p14="http://schemas.microsoft.com/office/powerpoint/2010/main" val="3121994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(2 of 6)</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3785652"/>
          </a:xfrm>
          <a:prstGeom prst="rect">
            <a:avLst/>
          </a:prstGeom>
          <a:noFill/>
        </p:spPr>
        <p:txBody>
          <a:bodyPr wrap="square" rtlCol="0">
            <a:spAutoFit/>
          </a:bodyPr>
          <a:lstStyle/>
          <a:p>
            <a:r>
              <a:rPr lang="en-GB" sz="2400" b="1" dirty="0"/>
              <a:t>Step 2:</a:t>
            </a:r>
          </a:p>
          <a:p>
            <a:r>
              <a:rPr lang="en-GB" sz="2400" dirty="0"/>
              <a:t>We then added 2 NO auxiliary contacts in parallel with the start buttons as </a:t>
            </a:r>
            <a:r>
              <a:rPr lang="en-GB" sz="2400" b="1" dirty="0"/>
              <a:t>retaining contacts</a:t>
            </a:r>
            <a:r>
              <a:rPr lang="en-GB" sz="2400" dirty="0"/>
              <a:t>. These kept the coil energised and the motor running even when we let go of the start button. But we still had no way of easily stopping the motor.</a:t>
            </a:r>
          </a:p>
        </p:txBody>
      </p:sp>
      <p:sp>
        <p:nvSpPr>
          <p:cNvPr id="51" name="Rectangle 50">
            <a:extLst>
              <a:ext uri="{FF2B5EF4-FFF2-40B4-BE49-F238E27FC236}">
                <a16:creationId xmlns:a16="http://schemas.microsoft.com/office/drawing/2014/main" id="{350FE55D-0F87-334D-A475-108380E1145B}"/>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7" name="Group 36">
            <a:extLst>
              <a:ext uri="{FF2B5EF4-FFF2-40B4-BE49-F238E27FC236}">
                <a16:creationId xmlns:a16="http://schemas.microsoft.com/office/drawing/2014/main" id="{6A718556-9CF6-0042-A3F4-E6C52AD5AB70}"/>
              </a:ext>
            </a:extLst>
          </p:cNvPr>
          <p:cNvGrpSpPr/>
          <p:nvPr/>
        </p:nvGrpSpPr>
        <p:grpSpPr>
          <a:xfrm>
            <a:off x="5193706" y="4066837"/>
            <a:ext cx="588935" cy="309966"/>
            <a:chOff x="2324746" y="3332136"/>
            <a:chExt cx="588935" cy="309966"/>
          </a:xfrm>
        </p:grpSpPr>
        <p:sp>
          <p:nvSpPr>
            <p:cNvPr id="38" name="Rectangle 37">
              <a:extLst>
                <a:ext uri="{FF2B5EF4-FFF2-40B4-BE49-F238E27FC236}">
                  <a16:creationId xmlns:a16="http://schemas.microsoft.com/office/drawing/2014/main" id="{1CF16AE1-79C3-4546-8072-09506F645D5E}"/>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A16B1D2E-A939-D443-B586-D3CC904C7148}"/>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701D7C2F-B27A-C244-A44E-50BA0E914A82}"/>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53" name="Group 52">
            <a:extLst>
              <a:ext uri="{FF2B5EF4-FFF2-40B4-BE49-F238E27FC236}">
                <a16:creationId xmlns:a16="http://schemas.microsoft.com/office/drawing/2014/main" id="{B16BD081-52A2-414E-BBC9-2C6699BA5FEF}"/>
              </a:ext>
            </a:extLst>
          </p:cNvPr>
          <p:cNvGrpSpPr/>
          <p:nvPr/>
        </p:nvGrpSpPr>
        <p:grpSpPr>
          <a:xfrm>
            <a:off x="7606773" y="4066837"/>
            <a:ext cx="588935" cy="309966"/>
            <a:chOff x="2324746" y="3332136"/>
            <a:chExt cx="588935" cy="309966"/>
          </a:xfrm>
        </p:grpSpPr>
        <p:sp>
          <p:nvSpPr>
            <p:cNvPr id="54" name="Rectangle 53">
              <a:extLst>
                <a:ext uri="{FF2B5EF4-FFF2-40B4-BE49-F238E27FC236}">
                  <a16:creationId xmlns:a16="http://schemas.microsoft.com/office/drawing/2014/main" id="{4F1EBB13-B153-E14D-9CA6-780DC184AD05}"/>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FBFDED76-7453-B24E-BA23-47D1AC6B58C3}"/>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7" name="Picture 56">
            <a:extLst>
              <a:ext uri="{FF2B5EF4-FFF2-40B4-BE49-F238E27FC236}">
                <a16:creationId xmlns:a16="http://schemas.microsoft.com/office/drawing/2014/main" id="{4AB299CA-E29A-3A4B-A807-21D0DF4432D1}"/>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58" name="TextBox 57">
            <a:extLst>
              <a:ext uri="{FF2B5EF4-FFF2-40B4-BE49-F238E27FC236}">
                <a16:creationId xmlns:a16="http://schemas.microsoft.com/office/drawing/2014/main" id="{2E34AD55-0E12-2E42-8CAD-C638F3016238}"/>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59" name="TextBox 58">
            <a:extLst>
              <a:ext uri="{FF2B5EF4-FFF2-40B4-BE49-F238E27FC236}">
                <a16:creationId xmlns:a16="http://schemas.microsoft.com/office/drawing/2014/main" id="{CD930DA5-41A9-2A43-8CFB-0DCC381EDD06}"/>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60" name="Elbow Connector 59">
            <a:extLst>
              <a:ext uri="{FF2B5EF4-FFF2-40B4-BE49-F238E27FC236}">
                <a16:creationId xmlns:a16="http://schemas.microsoft.com/office/drawing/2014/main" id="{E40A32A1-6DAC-0D44-B913-C8BD725201B5}"/>
              </a:ext>
            </a:extLst>
          </p:cNvPr>
          <p:cNvCxnSpPr>
            <a:cxnSpLocks/>
            <a:stCxn id="57"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E8310755-4BDC-3540-8507-EBE2488B7E1B}"/>
              </a:ext>
            </a:extLst>
          </p:cNvPr>
          <p:cNvCxnSpPr>
            <a:cxnSpLocks/>
            <a:endCxn id="38"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05455064-871D-174A-8371-158C3A998D46}"/>
              </a:ext>
            </a:extLst>
          </p:cNvPr>
          <p:cNvCxnSpPr>
            <a:cxnSpLocks/>
            <a:stCxn id="57" idx="1"/>
            <a:endCxn id="54"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714D1CF5-48C6-F746-BBFA-9727210A8875}"/>
              </a:ext>
            </a:extLst>
          </p:cNvPr>
          <p:cNvCxnSpPr>
            <a:cxnSpLocks/>
            <a:stCxn id="38"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6ADD850-E552-4641-B299-51078A0D0143}"/>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65" name="TextBox 64">
            <a:extLst>
              <a:ext uri="{FF2B5EF4-FFF2-40B4-BE49-F238E27FC236}">
                <a16:creationId xmlns:a16="http://schemas.microsoft.com/office/drawing/2014/main" id="{B3D4EE53-47FE-8B4B-B623-FAA1026328CD}"/>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66" name="Picture 65">
            <a:extLst>
              <a:ext uri="{FF2B5EF4-FFF2-40B4-BE49-F238E27FC236}">
                <a16:creationId xmlns:a16="http://schemas.microsoft.com/office/drawing/2014/main" id="{DB11447F-119A-444A-A6C8-98CDCD28C565}"/>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67" name="TextBox 66">
            <a:extLst>
              <a:ext uri="{FF2B5EF4-FFF2-40B4-BE49-F238E27FC236}">
                <a16:creationId xmlns:a16="http://schemas.microsoft.com/office/drawing/2014/main" id="{CC3CBB2E-F59A-4843-8950-43AE4306B63F}"/>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68" name="Straight Connector 67">
            <a:extLst>
              <a:ext uri="{FF2B5EF4-FFF2-40B4-BE49-F238E27FC236}">
                <a16:creationId xmlns:a16="http://schemas.microsoft.com/office/drawing/2014/main" id="{0BF062BB-3FFB-594A-A2A5-8E39980D5ED5}"/>
              </a:ext>
            </a:extLst>
          </p:cNvPr>
          <p:cNvCxnSpPr>
            <a:cxnSpLocks/>
            <a:stCxn id="54"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508A78E0-D7AE-FD48-B84A-609764F6B3D7}"/>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70" name="TextBox 69">
            <a:extLst>
              <a:ext uri="{FF2B5EF4-FFF2-40B4-BE49-F238E27FC236}">
                <a16:creationId xmlns:a16="http://schemas.microsoft.com/office/drawing/2014/main" id="{CB8C8A71-0851-1B49-8B50-AE54CFCB0E08}"/>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71" name="Picture 70">
            <a:extLst>
              <a:ext uri="{FF2B5EF4-FFF2-40B4-BE49-F238E27FC236}">
                <a16:creationId xmlns:a16="http://schemas.microsoft.com/office/drawing/2014/main" id="{604E5B57-56F4-1C44-B6C0-85E453926AF7}"/>
              </a:ext>
            </a:extLst>
          </p:cNvPr>
          <p:cNvPicPr>
            <a:picLocks noChangeAspect="1"/>
          </p:cNvPicPr>
          <p:nvPr/>
        </p:nvPicPr>
        <p:blipFill>
          <a:blip r:embed="rId6"/>
          <a:stretch>
            <a:fillRect/>
          </a:stretch>
        </p:blipFill>
        <p:spPr>
          <a:xfrm>
            <a:off x="5193706" y="1593205"/>
            <a:ext cx="452279" cy="551560"/>
          </a:xfrm>
          <a:prstGeom prst="rect">
            <a:avLst/>
          </a:prstGeom>
        </p:spPr>
      </p:pic>
      <p:sp>
        <p:nvSpPr>
          <p:cNvPr id="72" name="TextBox 71">
            <a:extLst>
              <a:ext uri="{FF2B5EF4-FFF2-40B4-BE49-F238E27FC236}">
                <a16:creationId xmlns:a16="http://schemas.microsoft.com/office/drawing/2014/main" id="{BF3B5242-D999-2246-A307-09A603729C5C}"/>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pic>
        <p:nvPicPr>
          <p:cNvPr id="73" name="Picture 72">
            <a:extLst>
              <a:ext uri="{FF2B5EF4-FFF2-40B4-BE49-F238E27FC236}">
                <a16:creationId xmlns:a16="http://schemas.microsoft.com/office/drawing/2014/main" id="{D5B9119B-485D-D14D-846F-EEBF6C8D747F}"/>
              </a:ext>
            </a:extLst>
          </p:cNvPr>
          <p:cNvPicPr>
            <a:picLocks noChangeAspect="1"/>
          </p:cNvPicPr>
          <p:nvPr/>
        </p:nvPicPr>
        <p:blipFill>
          <a:blip r:embed="rId7"/>
          <a:stretch>
            <a:fillRect/>
          </a:stretch>
        </p:blipFill>
        <p:spPr>
          <a:xfrm rot="5400000">
            <a:off x="4465079" y="2943740"/>
            <a:ext cx="800100" cy="330200"/>
          </a:xfrm>
          <a:prstGeom prst="rect">
            <a:avLst/>
          </a:prstGeom>
        </p:spPr>
      </p:pic>
      <p:cxnSp>
        <p:nvCxnSpPr>
          <p:cNvPr id="74" name="Elbow Connector 73">
            <a:extLst>
              <a:ext uri="{FF2B5EF4-FFF2-40B4-BE49-F238E27FC236}">
                <a16:creationId xmlns:a16="http://schemas.microsoft.com/office/drawing/2014/main" id="{B461B752-AE45-1A41-B5AD-B4C433F11F22}"/>
              </a:ext>
            </a:extLst>
          </p:cNvPr>
          <p:cNvCxnSpPr>
            <a:cxnSpLocks/>
          </p:cNvCxnSpPr>
          <p:nvPr/>
        </p:nvCxnSpPr>
        <p:spPr>
          <a:xfrm rot="10800000" flipV="1">
            <a:off x="4865130" y="271122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3A1191D4-BA0C-9343-AE35-B482EE51149A}"/>
              </a:ext>
            </a:extLst>
          </p:cNvPr>
          <p:cNvCxnSpPr>
            <a:cxnSpLocks/>
          </p:cNvCxnSpPr>
          <p:nvPr/>
        </p:nvCxnSpPr>
        <p:spPr>
          <a:xfrm rot="10800000">
            <a:off x="4865130" y="33363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93544E61-F46E-2541-B5AF-B94346E36335}"/>
              </a:ext>
            </a:extLst>
          </p:cNvPr>
          <p:cNvPicPr>
            <a:picLocks noChangeAspect="1"/>
          </p:cNvPicPr>
          <p:nvPr/>
        </p:nvPicPr>
        <p:blipFill>
          <a:blip r:embed="rId7"/>
          <a:stretch>
            <a:fillRect/>
          </a:stretch>
        </p:blipFill>
        <p:spPr>
          <a:xfrm rot="5400000">
            <a:off x="6823829" y="2980700"/>
            <a:ext cx="800100" cy="330200"/>
          </a:xfrm>
          <a:prstGeom prst="rect">
            <a:avLst/>
          </a:prstGeom>
        </p:spPr>
      </p:pic>
      <p:cxnSp>
        <p:nvCxnSpPr>
          <p:cNvPr id="77" name="Elbow Connector 76">
            <a:extLst>
              <a:ext uri="{FF2B5EF4-FFF2-40B4-BE49-F238E27FC236}">
                <a16:creationId xmlns:a16="http://schemas.microsoft.com/office/drawing/2014/main" id="{93D710F5-A1A0-514F-A368-7E1D229B6316}"/>
              </a:ext>
            </a:extLst>
          </p:cNvPr>
          <p:cNvCxnSpPr>
            <a:cxnSpLocks/>
          </p:cNvCxnSpPr>
          <p:nvPr/>
        </p:nvCxnSpPr>
        <p:spPr>
          <a:xfrm rot="10800000" flipV="1">
            <a:off x="7223880" y="274818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D326F91B-0DDA-F540-9FD4-EA35FC9B5AE8}"/>
              </a:ext>
            </a:extLst>
          </p:cNvPr>
          <p:cNvCxnSpPr>
            <a:cxnSpLocks/>
          </p:cNvCxnSpPr>
          <p:nvPr/>
        </p:nvCxnSpPr>
        <p:spPr>
          <a:xfrm rot="10800000">
            <a:off x="7223880" y="337332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BDB343A-B3EF-DB42-928D-CDA01B9BEB11}"/>
              </a:ext>
            </a:extLst>
          </p:cNvPr>
          <p:cNvSpPr txBox="1"/>
          <p:nvPr/>
        </p:nvSpPr>
        <p:spPr>
          <a:xfrm>
            <a:off x="4255885" y="292113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80" name="TextBox 79">
            <a:extLst>
              <a:ext uri="{FF2B5EF4-FFF2-40B4-BE49-F238E27FC236}">
                <a16:creationId xmlns:a16="http://schemas.microsoft.com/office/drawing/2014/main" id="{BA5264B8-AB40-E345-A181-BFF581329AD6}"/>
              </a:ext>
            </a:extLst>
          </p:cNvPr>
          <p:cNvSpPr txBox="1"/>
          <p:nvPr/>
        </p:nvSpPr>
        <p:spPr>
          <a:xfrm>
            <a:off x="6601593" y="29448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81" name="Oval 80">
            <a:extLst>
              <a:ext uri="{FF2B5EF4-FFF2-40B4-BE49-F238E27FC236}">
                <a16:creationId xmlns:a16="http://schemas.microsoft.com/office/drawing/2014/main" id="{452A56EA-175E-CD47-87DD-98C5FD0052F9}"/>
              </a:ext>
            </a:extLst>
          </p:cNvPr>
          <p:cNvSpPr/>
          <p:nvPr/>
        </p:nvSpPr>
        <p:spPr>
          <a:xfrm>
            <a:off x="4128479" y="2479027"/>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D56C17AE-BAA0-4F4D-9C46-D4B862B19F17}"/>
              </a:ext>
            </a:extLst>
          </p:cNvPr>
          <p:cNvSpPr/>
          <p:nvPr/>
        </p:nvSpPr>
        <p:spPr>
          <a:xfrm>
            <a:off x="6471810" y="2462359"/>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40167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(3 of 6)</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271987" cy="3785652"/>
          </a:xfrm>
          <a:prstGeom prst="rect">
            <a:avLst/>
          </a:prstGeom>
          <a:noFill/>
        </p:spPr>
        <p:txBody>
          <a:bodyPr wrap="square" rtlCol="0">
            <a:spAutoFit/>
          </a:bodyPr>
          <a:lstStyle/>
          <a:p>
            <a:r>
              <a:rPr lang="en-GB" sz="2400" b="1" dirty="0"/>
              <a:t>Step 3:</a:t>
            </a:r>
          </a:p>
          <a:p>
            <a:r>
              <a:rPr lang="en-GB" sz="2400" dirty="0"/>
              <a:t>To fix this, we added in stop buttons in series with the start buttons. These buttons were NC buttons.</a:t>
            </a:r>
          </a:p>
          <a:p>
            <a:r>
              <a:rPr lang="en-GB" sz="2400" dirty="0"/>
              <a:t>But we still had one problem. What if we accidentally pushed the forward start button while the motor was running in reverse?</a:t>
            </a:r>
          </a:p>
        </p:txBody>
      </p:sp>
      <p:sp>
        <p:nvSpPr>
          <p:cNvPr id="48" name="Rectangle 47">
            <a:extLst>
              <a:ext uri="{FF2B5EF4-FFF2-40B4-BE49-F238E27FC236}">
                <a16:creationId xmlns:a16="http://schemas.microsoft.com/office/drawing/2014/main" id="{D6730988-A131-8C41-9BE9-D1826B62BD7E}"/>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49" name="Rectangle 48">
            <a:extLst>
              <a:ext uri="{FF2B5EF4-FFF2-40B4-BE49-F238E27FC236}">
                <a16:creationId xmlns:a16="http://schemas.microsoft.com/office/drawing/2014/main" id="{5B301351-1478-EA49-AC55-4792297FE48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51" name="Group 50">
            <a:extLst>
              <a:ext uri="{FF2B5EF4-FFF2-40B4-BE49-F238E27FC236}">
                <a16:creationId xmlns:a16="http://schemas.microsoft.com/office/drawing/2014/main" id="{DB3FADED-4F37-5241-8D4D-EA21D1727028}"/>
              </a:ext>
            </a:extLst>
          </p:cNvPr>
          <p:cNvGrpSpPr/>
          <p:nvPr/>
        </p:nvGrpSpPr>
        <p:grpSpPr>
          <a:xfrm>
            <a:off x="5193706" y="4066837"/>
            <a:ext cx="588935" cy="309966"/>
            <a:chOff x="2324746" y="3332136"/>
            <a:chExt cx="588935" cy="309966"/>
          </a:xfrm>
        </p:grpSpPr>
        <p:sp>
          <p:nvSpPr>
            <p:cNvPr id="52" name="Rectangle 51">
              <a:extLst>
                <a:ext uri="{FF2B5EF4-FFF2-40B4-BE49-F238E27FC236}">
                  <a16:creationId xmlns:a16="http://schemas.microsoft.com/office/drawing/2014/main" id="{B0881BC8-1004-BF46-A046-A912BB1A3904}"/>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BD1973D4-A515-D64A-BB6C-37ACFCBD51C1}"/>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A3E684E6-AF5A-EC4C-BFC2-8FA649B6236C}"/>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55" name="Group 54">
            <a:extLst>
              <a:ext uri="{FF2B5EF4-FFF2-40B4-BE49-F238E27FC236}">
                <a16:creationId xmlns:a16="http://schemas.microsoft.com/office/drawing/2014/main" id="{5630D2C0-3158-3749-BBC1-67CAB83E5C41}"/>
              </a:ext>
            </a:extLst>
          </p:cNvPr>
          <p:cNvGrpSpPr/>
          <p:nvPr/>
        </p:nvGrpSpPr>
        <p:grpSpPr>
          <a:xfrm>
            <a:off x="7606773" y="4066837"/>
            <a:ext cx="588935" cy="309966"/>
            <a:chOff x="2324746" y="3332136"/>
            <a:chExt cx="588935" cy="309966"/>
          </a:xfrm>
        </p:grpSpPr>
        <p:sp>
          <p:nvSpPr>
            <p:cNvPr id="57" name="Rectangle 56">
              <a:extLst>
                <a:ext uri="{FF2B5EF4-FFF2-40B4-BE49-F238E27FC236}">
                  <a16:creationId xmlns:a16="http://schemas.microsoft.com/office/drawing/2014/main" id="{87E9F496-CB23-4E4B-9F96-8AB2977C03E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010BCC7-427F-B743-853C-1EFD2C63DEE8}"/>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E4F638F0-F2F6-D045-A554-8D267706A5D5}"/>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60" name="TextBox 59">
            <a:extLst>
              <a:ext uri="{FF2B5EF4-FFF2-40B4-BE49-F238E27FC236}">
                <a16:creationId xmlns:a16="http://schemas.microsoft.com/office/drawing/2014/main" id="{807FF74A-4029-DE44-A234-FBE4AE283CA0}"/>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61" name="TextBox 60">
            <a:extLst>
              <a:ext uri="{FF2B5EF4-FFF2-40B4-BE49-F238E27FC236}">
                <a16:creationId xmlns:a16="http://schemas.microsoft.com/office/drawing/2014/main" id="{3C82CAE0-5AAD-D248-8DB7-A81438C6E64F}"/>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62" name="Elbow Connector 61">
            <a:extLst>
              <a:ext uri="{FF2B5EF4-FFF2-40B4-BE49-F238E27FC236}">
                <a16:creationId xmlns:a16="http://schemas.microsoft.com/office/drawing/2014/main" id="{C83F3726-B4DC-8441-9E63-428B8C48726D}"/>
              </a:ext>
            </a:extLst>
          </p:cNvPr>
          <p:cNvCxnSpPr>
            <a:cxnSpLocks/>
            <a:stCxn id="59"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69EA3657-3F24-8849-83B4-3CF652DF9494}"/>
              </a:ext>
            </a:extLst>
          </p:cNvPr>
          <p:cNvCxnSpPr>
            <a:cxnSpLocks/>
            <a:endCxn id="52"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F3C5446C-E043-664D-98D9-E009710F3D15}"/>
              </a:ext>
            </a:extLst>
          </p:cNvPr>
          <p:cNvCxnSpPr>
            <a:cxnSpLocks/>
            <a:stCxn id="59" idx="1"/>
            <a:endCxn id="57"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4CC2BBDE-AC4B-6345-A1A9-4ED1EF12338C}"/>
              </a:ext>
            </a:extLst>
          </p:cNvPr>
          <p:cNvCxnSpPr>
            <a:cxnSpLocks/>
            <a:stCxn id="52"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F7E57FF-BE9F-E342-B2F7-265A70703DF8}"/>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67" name="TextBox 66">
            <a:extLst>
              <a:ext uri="{FF2B5EF4-FFF2-40B4-BE49-F238E27FC236}">
                <a16:creationId xmlns:a16="http://schemas.microsoft.com/office/drawing/2014/main" id="{DBD7A888-68C6-EA4D-A647-E15F8EB6680F}"/>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68" name="Picture 67">
            <a:extLst>
              <a:ext uri="{FF2B5EF4-FFF2-40B4-BE49-F238E27FC236}">
                <a16:creationId xmlns:a16="http://schemas.microsoft.com/office/drawing/2014/main" id="{03F768EE-3515-1548-8FF6-DA2215056DC5}"/>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69" name="TextBox 68">
            <a:extLst>
              <a:ext uri="{FF2B5EF4-FFF2-40B4-BE49-F238E27FC236}">
                <a16:creationId xmlns:a16="http://schemas.microsoft.com/office/drawing/2014/main" id="{6E172B16-0976-3145-9CCB-6C9F56CE0E1D}"/>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70" name="Straight Connector 69">
            <a:extLst>
              <a:ext uri="{FF2B5EF4-FFF2-40B4-BE49-F238E27FC236}">
                <a16:creationId xmlns:a16="http://schemas.microsoft.com/office/drawing/2014/main" id="{662BF8EF-0E4D-C249-8057-B55B1866B4FF}"/>
              </a:ext>
            </a:extLst>
          </p:cNvPr>
          <p:cNvCxnSpPr>
            <a:cxnSpLocks/>
            <a:stCxn id="57"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332C0B9-CF60-1346-9B51-AD664581BC0B}"/>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72" name="TextBox 71">
            <a:extLst>
              <a:ext uri="{FF2B5EF4-FFF2-40B4-BE49-F238E27FC236}">
                <a16:creationId xmlns:a16="http://schemas.microsoft.com/office/drawing/2014/main" id="{3BB35B28-FCAA-934D-8FDA-392BCD25F406}"/>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73" name="Picture 72">
            <a:extLst>
              <a:ext uri="{FF2B5EF4-FFF2-40B4-BE49-F238E27FC236}">
                <a16:creationId xmlns:a16="http://schemas.microsoft.com/office/drawing/2014/main" id="{F3390DD2-8757-8342-8CF8-8AD0C9BF90C9}"/>
              </a:ext>
            </a:extLst>
          </p:cNvPr>
          <p:cNvPicPr>
            <a:picLocks noChangeAspect="1"/>
          </p:cNvPicPr>
          <p:nvPr/>
        </p:nvPicPr>
        <p:blipFill>
          <a:blip r:embed="rId6"/>
          <a:stretch>
            <a:fillRect/>
          </a:stretch>
        </p:blipFill>
        <p:spPr>
          <a:xfrm>
            <a:off x="5193706" y="1593205"/>
            <a:ext cx="452279" cy="551560"/>
          </a:xfrm>
          <a:prstGeom prst="rect">
            <a:avLst/>
          </a:prstGeom>
        </p:spPr>
      </p:pic>
      <p:sp>
        <p:nvSpPr>
          <p:cNvPr id="74" name="TextBox 73">
            <a:extLst>
              <a:ext uri="{FF2B5EF4-FFF2-40B4-BE49-F238E27FC236}">
                <a16:creationId xmlns:a16="http://schemas.microsoft.com/office/drawing/2014/main" id="{A59A927C-E921-114A-A245-23096481982A}"/>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pic>
        <p:nvPicPr>
          <p:cNvPr id="75" name="Picture 74">
            <a:extLst>
              <a:ext uri="{FF2B5EF4-FFF2-40B4-BE49-F238E27FC236}">
                <a16:creationId xmlns:a16="http://schemas.microsoft.com/office/drawing/2014/main" id="{803FF103-AE34-A740-A8B5-9C9AB6DC4BEE}"/>
              </a:ext>
            </a:extLst>
          </p:cNvPr>
          <p:cNvPicPr>
            <a:picLocks noChangeAspect="1"/>
          </p:cNvPicPr>
          <p:nvPr/>
        </p:nvPicPr>
        <p:blipFill>
          <a:blip r:embed="rId7"/>
          <a:stretch>
            <a:fillRect/>
          </a:stretch>
        </p:blipFill>
        <p:spPr>
          <a:xfrm rot="5400000">
            <a:off x="4465079" y="2943740"/>
            <a:ext cx="800100" cy="330200"/>
          </a:xfrm>
          <a:prstGeom prst="rect">
            <a:avLst/>
          </a:prstGeom>
        </p:spPr>
      </p:pic>
      <p:cxnSp>
        <p:nvCxnSpPr>
          <p:cNvPr id="76" name="Elbow Connector 75">
            <a:extLst>
              <a:ext uri="{FF2B5EF4-FFF2-40B4-BE49-F238E27FC236}">
                <a16:creationId xmlns:a16="http://schemas.microsoft.com/office/drawing/2014/main" id="{E72F81AB-A5B5-BD4C-9EE4-7EAF447F8197}"/>
              </a:ext>
            </a:extLst>
          </p:cNvPr>
          <p:cNvCxnSpPr>
            <a:cxnSpLocks/>
          </p:cNvCxnSpPr>
          <p:nvPr/>
        </p:nvCxnSpPr>
        <p:spPr>
          <a:xfrm rot="10800000" flipV="1">
            <a:off x="4865130" y="271122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89F7B125-ECF2-9D43-88FF-684C4CD60921}"/>
              </a:ext>
            </a:extLst>
          </p:cNvPr>
          <p:cNvCxnSpPr>
            <a:cxnSpLocks/>
          </p:cNvCxnSpPr>
          <p:nvPr/>
        </p:nvCxnSpPr>
        <p:spPr>
          <a:xfrm rot="10800000">
            <a:off x="4865130" y="33363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0B898364-E6BD-0045-B9C2-48DABA000621}"/>
              </a:ext>
            </a:extLst>
          </p:cNvPr>
          <p:cNvPicPr>
            <a:picLocks noChangeAspect="1"/>
          </p:cNvPicPr>
          <p:nvPr/>
        </p:nvPicPr>
        <p:blipFill>
          <a:blip r:embed="rId7"/>
          <a:stretch>
            <a:fillRect/>
          </a:stretch>
        </p:blipFill>
        <p:spPr>
          <a:xfrm rot="5400000">
            <a:off x="6823829" y="2980700"/>
            <a:ext cx="800100" cy="330200"/>
          </a:xfrm>
          <a:prstGeom prst="rect">
            <a:avLst/>
          </a:prstGeom>
        </p:spPr>
      </p:pic>
      <p:cxnSp>
        <p:nvCxnSpPr>
          <p:cNvPr id="79" name="Elbow Connector 78">
            <a:extLst>
              <a:ext uri="{FF2B5EF4-FFF2-40B4-BE49-F238E27FC236}">
                <a16:creationId xmlns:a16="http://schemas.microsoft.com/office/drawing/2014/main" id="{75BCCD5E-72E7-EF45-8DCB-6AD88CFCA85D}"/>
              </a:ext>
            </a:extLst>
          </p:cNvPr>
          <p:cNvCxnSpPr>
            <a:cxnSpLocks/>
          </p:cNvCxnSpPr>
          <p:nvPr/>
        </p:nvCxnSpPr>
        <p:spPr>
          <a:xfrm rot="10800000" flipV="1">
            <a:off x="7223880" y="274818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1480B845-7C79-7B47-AD35-D86FC20B4B60}"/>
              </a:ext>
            </a:extLst>
          </p:cNvPr>
          <p:cNvCxnSpPr>
            <a:cxnSpLocks/>
          </p:cNvCxnSpPr>
          <p:nvPr/>
        </p:nvCxnSpPr>
        <p:spPr>
          <a:xfrm rot="10800000">
            <a:off x="7223880" y="337332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D832445-E2FD-7346-BEE1-EFEC2EF8E994}"/>
              </a:ext>
            </a:extLst>
          </p:cNvPr>
          <p:cNvSpPr txBox="1"/>
          <p:nvPr/>
        </p:nvSpPr>
        <p:spPr>
          <a:xfrm>
            <a:off x="4255885" y="292113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82" name="TextBox 81">
            <a:extLst>
              <a:ext uri="{FF2B5EF4-FFF2-40B4-BE49-F238E27FC236}">
                <a16:creationId xmlns:a16="http://schemas.microsoft.com/office/drawing/2014/main" id="{DED1AD5E-A22A-DB44-9E35-52EEE1B000F0}"/>
              </a:ext>
            </a:extLst>
          </p:cNvPr>
          <p:cNvSpPr txBox="1"/>
          <p:nvPr/>
        </p:nvSpPr>
        <p:spPr>
          <a:xfrm>
            <a:off x="6601593" y="29448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83" name="Oval 82">
            <a:extLst>
              <a:ext uri="{FF2B5EF4-FFF2-40B4-BE49-F238E27FC236}">
                <a16:creationId xmlns:a16="http://schemas.microsoft.com/office/drawing/2014/main" id="{B680BB1B-F06B-F840-BD47-55F28E7B2407}"/>
              </a:ext>
            </a:extLst>
          </p:cNvPr>
          <p:cNvSpPr/>
          <p:nvPr/>
        </p:nvSpPr>
        <p:spPr>
          <a:xfrm>
            <a:off x="5042938" y="1772414"/>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4D828AF-B82E-F140-81B2-B46F027F5A85}"/>
              </a:ext>
            </a:extLst>
          </p:cNvPr>
          <p:cNvSpPr/>
          <p:nvPr/>
        </p:nvSpPr>
        <p:spPr>
          <a:xfrm>
            <a:off x="7606773" y="1788635"/>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5" name="Picture 84">
            <a:extLst>
              <a:ext uri="{FF2B5EF4-FFF2-40B4-BE49-F238E27FC236}">
                <a16:creationId xmlns:a16="http://schemas.microsoft.com/office/drawing/2014/main" id="{96F57F54-ADF1-234F-AC45-A151CF02CEAB}"/>
              </a:ext>
            </a:extLst>
          </p:cNvPr>
          <p:cNvPicPr>
            <a:picLocks noChangeAspect="1"/>
          </p:cNvPicPr>
          <p:nvPr/>
        </p:nvPicPr>
        <p:blipFill rotWithShape="1">
          <a:blip r:embed="rId8"/>
          <a:srcRect l="59590" b="37571"/>
          <a:stretch/>
        </p:blipFill>
        <p:spPr>
          <a:xfrm rot="16200000">
            <a:off x="5129769" y="2314841"/>
            <a:ext cx="548970" cy="299330"/>
          </a:xfrm>
          <a:prstGeom prst="rect">
            <a:avLst/>
          </a:prstGeom>
        </p:spPr>
      </p:pic>
      <p:sp>
        <p:nvSpPr>
          <p:cNvPr id="86" name="TextBox 85">
            <a:extLst>
              <a:ext uri="{FF2B5EF4-FFF2-40B4-BE49-F238E27FC236}">
                <a16:creationId xmlns:a16="http://schemas.microsoft.com/office/drawing/2014/main" id="{6116E9BF-7932-6D4E-A16C-D1D195C889A5}"/>
              </a:ext>
            </a:extLst>
          </p:cNvPr>
          <p:cNvSpPr txBox="1"/>
          <p:nvPr/>
        </p:nvSpPr>
        <p:spPr>
          <a:xfrm>
            <a:off x="5490132" y="2238062"/>
            <a:ext cx="926216" cy="369332"/>
          </a:xfrm>
          <a:prstGeom prst="rect">
            <a:avLst/>
          </a:prstGeom>
          <a:noFill/>
        </p:spPr>
        <p:txBody>
          <a:bodyPr wrap="none" rtlCol="0">
            <a:spAutoFit/>
          </a:bodyPr>
          <a:lstStyle/>
          <a:p>
            <a:r>
              <a:rPr lang="en-GB" dirty="0">
                <a:solidFill>
                  <a:schemeClr val="tx1">
                    <a:lumMod val="50000"/>
                  </a:schemeClr>
                </a:solidFill>
              </a:rPr>
              <a:t>-Stop(F)</a:t>
            </a:r>
          </a:p>
        </p:txBody>
      </p:sp>
      <p:pic>
        <p:nvPicPr>
          <p:cNvPr id="87" name="Picture 86">
            <a:extLst>
              <a:ext uri="{FF2B5EF4-FFF2-40B4-BE49-F238E27FC236}">
                <a16:creationId xmlns:a16="http://schemas.microsoft.com/office/drawing/2014/main" id="{8C32ECE4-1A4E-0347-B356-FDA32C34AF86}"/>
              </a:ext>
            </a:extLst>
          </p:cNvPr>
          <p:cNvPicPr>
            <a:picLocks noChangeAspect="1"/>
          </p:cNvPicPr>
          <p:nvPr/>
        </p:nvPicPr>
        <p:blipFill rotWithShape="1">
          <a:blip r:embed="rId8"/>
          <a:srcRect l="59590" b="37571"/>
          <a:stretch/>
        </p:blipFill>
        <p:spPr>
          <a:xfrm rot="16200000">
            <a:off x="7576995" y="2310725"/>
            <a:ext cx="548970" cy="299330"/>
          </a:xfrm>
          <a:prstGeom prst="rect">
            <a:avLst/>
          </a:prstGeom>
        </p:spPr>
      </p:pic>
      <p:sp>
        <p:nvSpPr>
          <p:cNvPr id="88" name="TextBox 87">
            <a:extLst>
              <a:ext uri="{FF2B5EF4-FFF2-40B4-BE49-F238E27FC236}">
                <a16:creationId xmlns:a16="http://schemas.microsoft.com/office/drawing/2014/main" id="{913AA8A7-69A0-884B-AFDC-60E175E8CC88}"/>
              </a:ext>
            </a:extLst>
          </p:cNvPr>
          <p:cNvSpPr txBox="1"/>
          <p:nvPr/>
        </p:nvSpPr>
        <p:spPr>
          <a:xfrm>
            <a:off x="7937358" y="2233946"/>
            <a:ext cx="945452" cy="369332"/>
          </a:xfrm>
          <a:prstGeom prst="rect">
            <a:avLst/>
          </a:prstGeom>
          <a:noFill/>
        </p:spPr>
        <p:txBody>
          <a:bodyPr wrap="none" rtlCol="0">
            <a:spAutoFit/>
          </a:bodyPr>
          <a:lstStyle/>
          <a:p>
            <a:r>
              <a:rPr lang="en-GB" dirty="0">
                <a:solidFill>
                  <a:schemeClr val="tx1">
                    <a:lumMod val="50000"/>
                  </a:schemeClr>
                </a:solidFill>
              </a:rPr>
              <a:t>-Stop(R)</a:t>
            </a:r>
          </a:p>
        </p:txBody>
      </p:sp>
    </p:spTree>
    <p:custDataLst>
      <p:tags r:id="rId1"/>
    </p:custDataLst>
    <p:extLst>
      <p:ext uri="{BB962C8B-B14F-4D97-AF65-F5344CB8AC3E}">
        <p14:creationId xmlns:p14="http://schemas.microsoft.com/office/powerpoint/2010/main" val="1328338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(4 of 6)</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5346" cy="3416320"/>
          </a:xfrm>
          <a:prstGeom prst="rect">
            <a:avLst/>
          </a:prstGeom>
          <a:noFill/>
        </p:spPr>
        <p:txBody>
          <a:bodyPr wrap="square" rtlCol="0">
            <a:spAutoFit/>
          </a:bodyPr>
          <a:lstStyle/>
          <a:p>
            <a:r>
              <a:rPr lang="en-GB" sz="2400" b="1" dirty="0"/>
              <a:t>Step 4:</a:t>
            </a:r>
          </a:p>
          <a:p>
            <a:r>
              <a:rPr lang="en-GB" sz="2400" dirty="0"/>
              <a:t>To solve this problem and prevent accidental damage to the motor, we wired NC auxiliary contacts as </a:t>
            </a:r>
            <a:r>
              <a:rPr lang="en-GB" sz="2400" b="1" dirty="0"/>
              <a:t>interlocks</a:t>
            </a:r>
            <a:r>
              <a:rPr lang="en-GB" sz="2400" dirty="0"/>
              <a:t> between the contactors.</a:t>
            </a:r>
          </a:p>
          <a:p>
            <a:r>
              <a:rPr lang="en-GB" sz="2400" dirty="0"/>
              <a:t>Notice how we label these NC auxiliary contacts (linked back to their controlling coil).</a:t>
            </a:r>
          </a:p>
        </p:txBody>
      </p:sp>
      <p:sp>
        <p:nvSpPr>
          <p:cNvPr id="53" name="Rectangle 52">
            <a:extLst>
              <a:ext uri="{FF2B5EF4-FFF2-40B4-BE49-F238E27FC236}">
                <a16:creationId xmlns:a16="http://schemas.microsoft.com/office/drawing/2014/main" id="{1A0DFD98-CB5E-664D-9AE4-036275A30981}"/>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4" name="Rectangle 53">
            <a:extLst>
              <a:ext uri="{FF2B5EF4-FFF2-40B4-BE49-F238E27FC236}">
                <a16:creationId xmlns:a16="http://schemas.microsoft.com/office/drawing/2014/main" id="{38F71A58-7059-D34D-AA39-E9A7D3B1BEEE}"/>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47" name="Group 46">
            <a:extLst>
              <a:ext uri="{FF2B5EF4-FFF2-40B4-BE49-F238E27FC236}">
                <a16:creationId xmlns:a16="http://schemas.microsoft.com/office/drawing/2014/main" id="{0140D87D-9EF3-2E4E-9C9C-88D5F3C39740}"/>
              </a:ext>
            </a:extLst>
          </p:cNvPr>
          <p:cNvGrpSpPr/>
          <p:nvPr/>
        </p:nvGrpSpPr>
        <p:grpSpPr>
          <a:xfrm>
            <a:off x="5193706" y="4066837"/>
            <a:ext cx="588935" cy="309966"/>
            <a:chOff x="2324746" y="3332136"/>
            <a:chExt cx="588935" cy="309966"/>
          </a:xfrm>
        </p:grpSpPr>
        <p:sp>
          <p:nvSpPr>
            <p:cNvPr id="55" name="Rectangle 54">
              <a:extLst>
                <a:ext uri="{FF2B5EF4-FFF2-40B4-BE49-F238E27FC236}">
                  <a16:creationId xmlns:a16="http://schemas.microsoft.com/office/drawing/2014/main" id="{1C569C63-8F96-984C-BBEE-5632D241C9E7}"/>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729FA65D-5CA1-F249-B173-1E9BA598DB5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id="{8ABC7EFF-96A8-6C46-ABD6-5873C6C7FDD3}"/>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59" name="Group 58">
            <a:extLst>
              <a:ext uri="{FF2B5EF4-FFF2-40B4-BE49-F238E27FC236}">
                <a16:creationId xmlns:a16="http://schemas.microsoft.com/office/drawing/2014/main" id="{759A79B0-CE31-FE4F-8A59-83A3A99BB6A2}"/>
              </a:ext>
            </a:extLst>
          </p:cNvPr>
          <p:cNvGrpSpPr/>
          <p:nvPr/>
        </p:nvGrpSpPr>
        <p:grpSpPr>
          <a:xfrm>
            <a:off x="7606773" y="4066837"/>
            <a:ext cx="588935" cy="309966"/>
            <a:chOff x="2324746" y="3332136"/>
            <a:chExt cx="588935" cy="309966"/>
          </a:xfrm>
        </p:grpSpPr>
        <p:sp>
          <p:nvSpPr>
            <p:cNvPr id="60" name="Rectangle 59">
              <a:extLst>
                <a:ext uri="{FF2B5EF4-FFF2-40B4-BE49-F238E27FC236}">
                  <a16:creationId xmlns:a16="http://schemas.microsoft.com/office/drawing/2014/main" id="{FC21A7D2-FAE8-604B-A801-70EE4E333A00}"/>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B124D42B-90AE-7540-BB05-5F5A095D95F2}"/>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62" name="Picture 61">
            <a:extLst>
              <a:ext uri="{FF2B5EF4-FFF2-40B4-BE49-F238E27FC236}">
                <a16:creationId xmlns:a16="http://schemas.microsoft.com/office/drawing/2014/main" id="{DF244379-D597-F64A-948B-D55F3901F8E4}"/>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63" name="TextBox 62">
            <a:extLst>
              <a:ext uri="{FF2B5EF4-FFF2-40B4-BE49-F238E27FC236}">
                <a16:creationId xmlns:a16="http://schemas.microsoft.com/office/drawing/2014/main" id="{E7BB253C-C1F4-0F4E-B6E1-7D91EF2594D1}"/>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64" name="TextBox 63">
            <a:extLst>
              <a:ext uri="{FF2B5EF4-FFF2-40B4-BE49-F238E27FC236}">
                <a16:creationId xmlns:a16="http://schemas.microsoft.com/office/drawing/2014/main" id="{EB6A28DF-3372-1546-844E-690BF36752A6}"/>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65" name="Elbow Connector 64">
            <a:extLst>
              <a:ext uri="{FF2B5EF4-FFF2-40B4-BE49-F238E27FC236}">
                <a16:creationId xmlns:a16="http://schemas.microsoft.com/office/drawing/2014/main" id="{1E256975-240A-924E-A632-7AE21C667940}"/>
              </a:ext>
            </a:extLst>
          </p:cNvPr>
          <p:cNvCxnSpPr>
            <a:cxnSpLocks/>
            <a:stCxn id="62"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C8566628-40EE-9843-A861-BA7039DAFE2C}"/>
              </a:ext>
            </a:extLst>
          </p:cNvPr>
          <p:cNvCxnSpPr>
            <a:cxnSpLocks/>
            <a:endCxn id="55"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16959CF4-9B35-7D43-BC5D-6947894F61A6}"/>
              </a:ext>
            </a:extLst>
          </p:cNvPr>
          <p:cNvCxnSpPr>
            <a:cxnSpLocks/>
            <a:stCxn id="62" idx="1"/>
            <a:endCxn id="60"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778D787B-582B-854A-9A06-EF151228B24D}"/>
              </a:ext>
            </a:extLst>
          </p:cNvPr>
          <p:cNvCxnSpPr>
            <a:cxnSpLocks/>
            <a:stCxn id="55"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40842EB-5A49-D440-AB13-B1231445413D}"/>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70" name="TextBox 69">
            <a:extLst>
              <a:ext uri="{FF2B5EF4-FFF2-40B4-BE49-F238E27FC236}">
                <a16:creationId xmlns:a16="http://schemas.microsoft.com/office/drawing/2014/main" id="{9FD45CEE-7A10-BF43-972F-12E64DEF1428}"/>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71" name="Picture 70">
            <a:extLst>
              <a:ext uri="{FF2B5EF4-FFF2-40B4-BE49-F238E27FC236}">
                <a16:creationId xmlns:a16="http://schemas.microsoft.com/office/drawing/2014/main" id="{2043E57E-ACBB-5B4A-8168-7B36F55D6129}"/>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72" name="TextBox 71">
            <a:extLst>
              <a:ext uri="{FF2B5EF4-FFF2-40B4-BE49-F238E27FC236}">
                <a16:creationId xmlns:a16="http://schemas.microsoft.com/office/drawing/2014/main" id="{6682CCD9-5B19-3342-8CA1-8530917C904F}"/>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73" name="Straight Connector 72">
            <a:extLst>
              <a:ext uri="{FF2B5EF4-FFF2-40B4-BE49-F238E27FC236}">
                <a16:creationId xmlns:a16="http://schemas.microsoft.com/office/drawing/2014/main" id="{6C722AD0-0790-284F-8CCE-23DCC279B6D6}"/>
              </a:ext>
            </a:extLst>
          </p:cNvPr>
          <p:cNvCxnSpPr>
            <a:cxnSpLocks/>
            <a:stCxn id="60"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7B5AE34E-11ED-8C4A-AF00-1858147A256C}"/>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75" name="TextBox 74">
            <a:extLst>
              <a:ext uri="{FF2B5EF4-FFF2-40B4-BE49-F238E27FC236}">
                <a16:creationId xmlns:a16="http://schemas.microsoft.com/office/drawing/2014/main" id="{DF212BB3-D30E-F548-8806-CC6112D2000E}"/>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76" name="Picture 75">
            <a:extLst>
              <a:ext uri="{FF2B5EF4-FFF2-40B4-BE49-F238E27FC236}">
                <a16:creationId xmlns:a16="http://schemas.microsoft.com/office/drawing/2014/main" id="{C24DD6D2-D27F-2244-98F1-AC42C772085B}"/>
              </a:ext>
            </a:extLst>
          </p:cNvPr>
          <p:cNvPicPr>
            <a:picLocks noChangeAspect="1"/>
          </p:cNvPicPr>
          <p:nvPr/>
        </p:nvPicPr>
        <p:blipFill>
          <a:blip r:embed="rId6"/>
          <a:stretch>
            <a:fillRect/>
          </a:stretch>
        </p:blipFill>
        <p:spPr>
          <a:xfrm>
            <a:off x="5193706" y="1593205"/>
            <a:ext cx="452279" cy="551560"/>
          </a:xfrm>
          <a:prstGeom prst="rect">
            <a:avLst/>
          </a:prstGeom>
        </p:spPr>
      </p:pic>
      <p:sp>
        <p:nvSpPr>
          <p:cNvPr id="77" name="TextBox 76">
            <a:extLst>
              <a:ext uri="{FF2B5EF4-FFF2-40B4-BE49-F238E27FC236}">
                <a16:creationId xmlns:a16="http://schemas.microsoft.com/office/drawing/2014/main" id="{2AD79CFA-FC3A-A242-90FE-078F78E857D6}"/>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pic>
        <p:nvPicPr>
          <p:cNvPr id="78" name="Picture 77">
            <a:extLst>
              <a:ext uri="{FF2B5EF4-FFF2-40B4-BE49-F238E27FC236}">
                <a16:creationId xmlns:a16="http://schemas.microsoft.com/office/drawing/2014/main" id="{9C012DC1-76D6-2142-8D5F-C162D68B8D11}"/>
              </a:ext>
            </a:extLst>
          </p:cNvPr>
          <p:cNvPicPr>
            <a:picLocks noChangeAspect="1"/>
          </p:cNvPicPr>
          <p:nvPr/>
        </p:nvPicPr>
        <p:blipFill>
          <a:blip r:embed="rId7"/>
          <a:stretch>
            <a:fillRect/>
          </a:stretch>
        </p:blipFill>
        <p:spPr>
          <a:xfrm rot="5400000">
            <a:off x="4465079" y="2943740"/>
            <a:ext cx="800100" cy="330200"/>
          </a:xfrm>
          <a:prstGeom prst="rect">
            <a:avLst/>
          </a:prstGeom>
        </p:spPr>
      </p:pic>
      <p:cxnSp>
        <p:nvCxnSpPr>
          <p:cNvPr id="79" name="Elbow Connector 78">
            <a:extLst>
              <a:ext uri="{FF2B5EF4-FFF2-40B4-BE49-F238E27FC236}">
                <a16:creationId xmlns:a16="http://schemas.microsoft.com/office/drawing/2014/main" id="{FEFF71FE-B199-4D48-8129-BA94862EC4D4}"/>
              </a:ext>
            </a:extLst>
          </p:cNvPr>
          <p:cNvCxnSpPr>
            <a:cxnSpLocks/>
          </p:cNvCxnSpPr>
          <p:nvPr/>
        </p:nvCxnSpPr>
        <p:spPr>
          <a:xfrm rot="10800000" flipV="1">
            <a:off x="4865130" y="271122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44160B35-36BF-9D43-B84C-9C7886F04323}"/>
              </a:ext>
            </a:extLst>
          </p:cNvPr>
          <p:cNvCxnSpPr>
            <a:cxnSpLocks/>
          </p:cNvCxnSpPr>
          <p:nvPr/>
        </p:nvCxnSpPr>
        <p:spPr>
          <a:xfrm rot="10800000">
            <a:off x="4865130" y="33363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DE18F6D8-5575-2046-9CC0-868447C8FD59}"/>
              </a:ext>
            </a:extLst>
          </p:cNvPr>
          <p:cNvPicPr>
            <a:picLocks noChangeAspect="1"/>
          </p:cNvPicPr>
          <p:nvPr/>
        </p:nvPicPr>
        <p:blipFill>
          <a:blip r:embed="rId7"/>
          <a:stretch>
            <a:fillRect/>
          </a:stretch>
        </p:blipFill>
        <p:spPr>
          <a:xfrm rot="5400000">
            <a:off x="6823829" y="2980700"/>
            <a:ext cx="800100" cy="330200"/>
          </a:xfrm>
          <a:prstGeom prst="rect">
            <a:avLst/>
          </a:prstGeom>
        </p:spPr>
      </p:pic>
      <p:cxnSp>
        <p:nvCxnSpPr>
          <p:cNvPr id="82" name="Elbow Connector 81">
            <a:extLst>
              <a:ext uri="{FF2B5EF4-FFF2-40B4-BE49-F238E27FC236}">
                <a16:creationId xmlns:a16="http://schemas.microsoft.com/office/drawing/2014/main" id="{4999B945-7322-C34E-8040-5EDE78E78964}"/>
              </a:ext>
            </a:extLst>
          </p:cNvPr>
          <p:cNvCxnSpPr>
            <a:cxnSpLocks/>
          </p:cNvCxnSpPr>
          <p:nvPr/>
        </p:nvCxnSpPr>
        <p:spPr>
          <a:xfrm rot="10800000" flipV="1">
            <a:off x="7223880" y="274818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E55AA8E6-1D2B-644E-BC28-C7A9427C92D9}"/>
              </a:ext>
            </a:extLst>
          </p:cNvPr>
          <p:cNvCxnSpPr>
            <a:cxnSpLocks/>
          </p:cNvCxnSpPr>
          <p:nvPr/>
        </p:nvCxnSpPr>
        <p:spPr>
          <a:xfrm rot="10800000">
            <a:off x="7223880" y="337332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82295D63-A4D1-9B43-8474-291C1C8F1885}"/>
              </a:ext>
            </a:extLst>
          </p:cNvPr>
          <p:cNvSpPr txBox="1"/>
          <p:nvPr/>
        </p:nvSpPr>
        <p:spPr>
          <a:xfrm>
            <a:off x="4255885" y="292113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85" name="TextBox 84">
            <a:extLst>
              <a:ext uri="{FF2B5EF4-FFF2-40B4-BE49-F238E27FC236}">
                <a16:creationId xmlns:a16="http://schemas.microsoft.com/office/drawing/2014/main" id="{D852E983-168D-8B42-83FF-DBA3EB8F8D17}"/>
              </a:ext>
            </a:extLst>
          </p:cNvPr>
          <p:cNvSpPr txBox="1"/>
          <p:nvPr/>
        </p:nvSpPr>
        <p:spPr>
          <a:xfrm>
            <a:off x="6601593" y="29448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86" name="Oval 85">
            <a:extLst>
              <a:ext uri="{FF2B5EF4-FFF2-40B4-BE49-F238E27FC236}">
                <a16:creationId xmlns:a16="http://schemas.microsoft.com/office/drawing/2014/main" id="{1753E4D9-507A-1D43-8CFD-1132ADBF93C7}"/>
              </a:ext>
            </a:extLst>
          </p:cNvPr>
          <p:cNvSpPr/>
          <p:nvPr/>
        </p:nvSpPr>
        <p:spPr>
          <a:xfrm>
            <a:off x="5114736" y="3081255"/>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C094549-4F5F-1247-A8FF-F171BD662789}"/>
              </a:ext>
            </a:extLst>
          </p:cNvPr>
          <p:cNvSpPr/>
          <p:nvPr/>
        </p:nvSpPr>
        <p:spPr>
          <a:xfrm>
            <a:off x="7590009" y="3065715"/>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87">
            <a:extLst>
              <a:ext uri="{FF2B5EF4-FFF2-40B4-BE49-F238E27FC236}">
                <a16:creationId xmlns:a16="http://schemas.microsoft.com/office/drawing/2014/main" id="{E5DEBB0F-A5CF-FC4E-A443-60DE20032F61}"/>
              </a:ext>
            </a:extLst>
          </p:cNvPr>
          <p:cNvPicPr>
            <a:picLocks noChangeAspect="1"/>
          </p:cNvPicPr>
          <p:nvPr/>
        </p:nvPicPr>
        <p:blipFill rotWithShape="1">
          <a:blip r:embed="rId8"/>
          <a:srcRect l="59590" b="37571"/>
          <a:stretch/>
        </p:blipFill>
        <p:spPr>
          <a:xfrm rot="16200000">
            <a:off x="5129769" y="2314841"/>
            <a:ext cx="548970" cy="299330"/>
          </a:xfrm>
          <a:prstGeom prst="rect">
            <a:avLst/>
          </a:prstGeom>
        </p:spPr>
      </p:pic>
      <p:sp>
        <p:nvSpPr>
          <p:cNvPr id="89" name="TextBox 88">
            <a:extLst>
              <a:ext uri="{FF2B5EF4-FFF2-40B4-BE49-F238E27FC236}">
                <a16:creationId xmlns:a16="http://schemas.microsoft.com/office/drawing/2014/main" id="{1D20310B-E826-1A4D-8AE4-31AA10CCA523}"/>
              </a:ext>
            </a:extLst>
          </p:cNvPr>
          <p:cNvSpPr txBox="1"/>
          <p:nvPr/>
        </p:nvSpPr>
        <p:spPr>
          <a:xfrm>
            <a:off x="5490132" y="2238062"/>
            <a:ext cx="926216" cy="369332"/>
          </a:xfrm>
          <a:prstGeom prst="rect">
            <a:avLst/>
          </a:prstGeom>
          <a:noFill/>
        </p:spPr>
        <p:txBody>
          <a:bodyPr wrap="none" rtlCol="0">
            <a:spAutoFit/>
          </a:bodyPr>
          <a:lstStyle/>
          <a:p>
            <a:r>
              <a:rPr lang="en-GB" dirty="0">
                <a:solidFill>
                  <a:schemeClr val="tx1">
                    <a:lumMod val="50000"/>
                  </a:schemeClr>
                </a:solidFill>
              </a:rPr>
              <a:t>-Stop(F)</a:t>
            </a:r>
          </a:p>
        </p:txBody>
      </p:sp>
      <p:pic>
        <p:nvPicPr>
          <p:cNvPr id="90" name="Picture 89">
            <a:extLst>
              <a:ext uri="{FF2B5EF4-FFF2-40B4-BE49-F238E27FC236}">
                <a16:creationId xmlns:a16="http://schemas.microsoft.com/office/drawing/2014/main" id="{7CE99378-A6AF-8E4A-B1CC-49E174502C11}"/>
              </a:ext>
            </a:extLst>
          </p:cNvPr>
          <p:cNvPicPr>
            <a:picLocks noChangeAspect="1"/>
          </p:cNvPicPr>
          <p:nvPr/>
        </p:nvPicPr>
        <p:blipFill rotWithShape="1">
          <a:blip r:embed="rId8"/>
          <a:srcRect l="59590" b="37571"/>
          <a:stretch/>
        </p:blipFill>
        <p:spPr>
          <a:xfrm rot="16200000">
            <a:off x="7576995" y="2310725"/>
            <a:ext cx="548970" cy="299330"/>
          </a:xfrm>
          <a:prstGeom prst="rect">
            <a:avLst/>
          </a:prstGeom>
        </p:spPr>
      </p:pic>
      <p:sp>
        <p:nvSpPr>
          <p:cNvPr id="91" name="TextBox 90">
            <a:extLst>
              <a:ext uri="{FF2B5EF4-FFF2-40B4-BE49-F238E27FC236}">
                <a16:creationId xmlns:a16="http://schemas.microsoft.com/office/drawing/2014/main" id="{0578E98A-7549-C849-95C0-D581F44444C6}"/>
              </a:ext>
            </a:extLst>
          </p:cNvPr>
          <p:cNvSpPr txBox="1"/>
          <p:nvPr/>
        </p:nvSpPr>
        <p:spPr>
          <a:xfrm>
            <a:off x="7937358" y="2233946"/>
            <a:ext cx="945452" cy="369332"/>
          </a:xfrm>
          <a:prstGeom prst="rect">
            <a:avLst/>
          </a:prstGeom>
          <a:noFill/>
        </p:spPr>
        <p:txBody>
          <a:bodyPr wrap="none" rtlCol="0">
            <a:spAutoFit/>
          </a:bodyPr>
          <a:lstStyle/>
          <a:p>
            <a:r>
              <a:rPr lang="en-GB" dirty="0">
                <a:solidFill>
                  <a:schemeClr val="tx1">
                    <a:lumMod val="50000"/>
                  </a:schemeClr>
                </a:solidFill>
              </a:rPr>
              <a:t>-Stop(R)</a:t>
            </a:r>
          </a:p>
        </p:txBody>
      </p:sp>
      <p:pic>
        <p:nvPicPr>
          <p:cNvPr id="92" name="Picture 91">
            <a:extLst>
              <a:ext uri="{FF2B5EF4-FFF2-40B4-BE49-F238E27FC236}">
                <a16:creationId xmlns:a16="http://schemas.microsoft.com/office/drawing/2014/main" id="{553C32B1-9516-5D46-BA49-8E1F88DC7ED7}"/>
              </a:ext>
            </a:extLst>
          </p:cNvPr>
          <p:cNvPicPr>
            <a:picLocks noChangeAspect="1"/>
          </p:cNvPicPr>
          <p:nvPr/>
        </p:nvPicPr>
        <p:blipFill rotWithShape="1">
          <a:blip r:embed="rId9"/>
          <a:srcRect l="7485" t="15877" r="12637" b="16258"/>
          <a:stretch/>
        </p:blipFill>
        <p:spPr>
          <a:xfrm rot="10800000">
            <a:off x="5396348" y="3466883"/>
            <a:ext cx="291162" cy="609600"/>
          </a:xfrm>
          <a:prstGeom prst="rect">
            <a:avLst/>
          </a:prstGeom>
        </p:spPr>
      </p:pic>
      <p:sp>
        <p:nvSpPr>
          <p:cNvPr id="93" name="TextBox 92">
            <a:extLst>
              <a:ext uri="{FF2B5EF4-FFF2-40B4-BE49-F238E27FC236}">
                <a16:creationId xmlns:a16="http://schemas.microsoft.com/office/drawing/2014/main" id="{664D33AE-B7C1-104F-8E43-AFE48852EBE7}"/>
              </a:ext>
            </a:extLst>
          </p:cNvPr>
          <p:cNvSpPr txBox="1"/>
          <p:nvPr/>
        </p:nvSpPr>
        <p:spPr>
          <a:xfrm>
            <a:off x="5630919" y="355517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94" name="Picture 93">
            <a:extLst>
              <a:ext uri="{FF2B5EF4-FFF2-40B4-BE49-F238E27FC236}">
                <a16:creationId xmlns:a16="http://schemas.microsoft.com/office/drawing/2014/main" id="{A6C624CE-C29C-7C4E-B593-AAF17CA3E792}"/>
              </a:ext>
            </a:extLst>
          </p:cNvPr>
          <p:cNvPicPr>
            <a:picLocks noChangeAspect="1"/>
          </p:cNvPicPr>
          <p:nvPr/>
        </p:nvPicPr>
        <p:blipFill rotWithShape="1">
          <a:blip r:embed="rId9"/>
          <a:srcRect l="7485" t="15877" r="12637" b="16258"/>
          <a:stretch/>
        </p:blipFill>
        <p:spPr>
          <a:xfrm rot="10800000">
            <a:off x="7815267" y="3464069"/>
            <a:ext cx="291162" cy="609600"/>
          </a:xfrm>
          <a:prstGeom prst="rect">
            <a:avLst/>
          </a:prstGeom>
        </p:spPr>
      </p:pic>
      <p:sp>
        <p:nvSpPr>
          <p:cNvPr id="95" name="TextBox 94">
            <a:extLst>
              <a:ext uri="{FF2B5EF4-FFF2-40B4-BE49-F238E27FC236}">
                <a16:creationId xmlns:a16="http://schemas.microsoft.com/office/drawing/2014/main" id="{09F6B578-5ACC-3446-854B-72106A0D15AA}"/>
              </a:ext>
            </a:extLst>
          </p:cNvPr>
          <p:cNvSpPr txBox="1"/>
          <p:nvPr/>
        </p:nvSpPr>
        <p:spPr>
          <a:xfrm>
            <a:off x="8049838" y="3552365"/>
            <a:ext cx="622286" cy="369332"/>
          </a:xfrm>
          <a:prstGeom prst="rect">
            <a:avLst/>
          </a:prstGeom>
          <a:noFill/>
        </p:spPr>
        <p:txBody>
          <a:bodyPr wrap="none" rtlCol="0">
            <a:spAutoFit/>
          </a:bodyPr>
          <a:lstStyle/>
          <a:p>
            <a:r>
              <a:rPr lang="en-GB" dirty="0">
                <a:solidFill>
                  <a:schemeClr val="tx1">
                    <a:lumMod val="50000"/>
                  </a:schemeClr>
                </a:solidFill>
              </a:rPr>
              <a:t>-K(F)</a:t>
            </a:r>
          </a:p>
        </p:txBody>
      </p:sp>
    </p:spTree>
    <p:custDataLst>
      <p:tags r:id="rId1"/>
    </p:custDataLst>
    <p:extLst>
      <p:ext uri="{BB962C8B-B14F-4D97-AF65-F5344CB8AC3E}">
        <p14:creationId xmlns:p14="http://schemas.microsoft.com/office/powerpoint/2010/main" val="4157859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(5 of 6)</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1569660"/>
          </a:xfrm>
          <a:prstGeom prst="rect">
            <a:avLst/>
          </a:prstGeom>
          <a:noFill/>
        </p:spPr>
        <p:txBody>
          <a:bodyPr wrap="square" rtlCol="0">
            <a:spAutoFit/>
          </a:bodyPr>
          <a:lstStyle/>
          <a:p>
            <a:r>
              <a:rPr lang="en-GB" sz="2400" b="1" dirty="0"/>
              <a:t>Step 5:</a:t>
            </a:r>
          </a:p>
          <a:p>
            <a:r>
              <a:rPr lang="en-GB" sz="2400" dirty="0"/>
              <a:t>Finally we added a button to rule them all – an </a:t>
            </a:r>
            <a:r>
              <a:rPr lang="en-GB" sz="2400" b="1" dirty="0"/>
              <a:t>emergency stop button</a:t>
            </a:r>
            <a:r>
              <a:rPr lang="en-GB" sz="2400" dirty="0"/>
              <a:t>.</a:t>
            </a:r>
          </a:p>
        </p:txBody>
      </p:sp>
      <p:sp>
        <p:nvSpPr>
          <p:cNvPr id="55" name="Rectangle 54">
            <a:extLst>
              <a:ext uri="{FF2B5EF4-FFF2-40B4-BE49-F238E27FC236}">
                <a16:creationId xmlns:a16="http://schemas.microsoft.com/office/drawing/2014/main" id="{01BB61C6-EBA3-2843-9397-BD2F2B5421F0}"/>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sp>
        <p:nvSpPr>
          <p:cNvPr id="57" name="Rectangle 56">
            <a:extLst>
              <a:ext uri="{FF2B5EF4-FFF2-40B4-BE49-F238E27FC236}">
                <a16:creationId xmlns:a16="http://schemas.microsoft.com/office/drawing/2014/main" id="{F221A23B-5EBB-6447-8B9A-E83CD7BBD243}"/>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grpSp>
        <p:nvGrpSpPr>
          <p:cNvPr id="52" name="Group 51">
            <a:extLst>
              <a:ext uri="{FF2B5EF4-FFF2-40B4-BE49-F238E27FC236}">
                <a16:creationId xmlns:a16="http://schemas.microsoft.com/office/drawing/2014/main" id="{46D1C67F-F8C5-AF42-870C-D31CFF285E60}"/>
              </a:ext>
            </a:extLst>
          </p:cNvPr>
          <p:cNvGrpSpPr/>
          <p:nvPr/>
        </p:nvGrpSpPr>
        <p:grpSpPr>
          <a:xfrm>
            <a:off x="5193706" y="4066837"/>
            <a:ext cx="588935" cy="309966"/>
            <a:chOff x="2324746" y="3332136"/>
            <a:chExt cx="588935" cy="309966"/>
          </a:xfrm>
        </p:grpSpPr>
        <p:sp>
          <p:nvSpPr>
            <p:cNvPr id="54" name="Rectangle 53">
              <a:extLst>
                <a:ext uri="{FF2B5EF4-FFF2-40B4-BE49-F238E27FC236}">
                  <a16:creationId xmlns:a16="http://schemas.microsoft.com/office/drawing/2014/main" id="{DEA33706-802E-7A44-B04B-6CD64A535224}"/>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F244F57F-4A99-AC4A-B6E4-E64574C95F09}"/>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06CE3623-9054-9A41-BEB7-B2D0A366086B}"/>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60" name="Group 59">
            <a:extLst>
              <a:ext uri="{FF2B5EF4-FFF2-40B4-BE49-F238E27FC236}">
                <a16:creationId xmlns:a16="http://schemas.microsoft.com/office/drawing/2014/main" id="{A432C32E-5D7F-7B49-9A93-8054E4DDA821}"/>
              </a:ext>
            </a:extLst>
          </p:cNvPr>
          <p:cNvGrpSpPr/>
          <p:nvPr/>
        </p:nvGrpSpPr>
        <p:grpSpPr>
          <a:xfrm>
            <a:off x="7606773" y="4066837"/>
            <a:ext cx="588935" cy="309966"/>
            <a:chOff x="2324746" y="3332136"/>
            <a:chExt cx="588935" cy="309966"/>
          </a:xfrm>
        </p:grpSpPr>
        <p:sp>
          <p:nvSpPr>
            <p:cNvPr id="61" name="Rectangle 60">
              <a:extLst>
                <a:ext uri="{FF2B5EF4-FFF2-40B4-BE49-F238E27FC236}">
                  <a16:creationId xmlns:a16="http://schemas.microsoft.com/office/drawing/2014/main" id="{0FDB6ED4-E4E5-7948-A65A-97A2D80FAEF1}"/>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AD0FE75C-7679-6C46-8C2F-AE60EE8F9488}"/>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2C46DB44-B879-1F41-8BDF-AFCA252ABA2B}"/>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64" name="TextBox 63">
            <a:extLst>
              <a:ext uri="{FF2B5EF4-FFF2-40B4-BE49-F238E27FC236}">
                <a16:creationId xmlns:a16="http://schemas.microsoft.com/office/drawing/2014/main" id="{A51420A6-849B-3342-9CA6-E7C33C86C8D9}"/>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65" name="TextBox 64">
            <a:extLst>
              <a:ext uri="{FF2B5EF4-FFF2-40B4-BE49-F238E27FC236}">
                <a16:creationId xmlns:a16="http://schemas.microsoft.com/office/drawing/2014/main" id="{B482F49B-5627-C449-9086-1E95C01D6868}"/>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66" name="Elbow Connector 65">
            <a:extLst>
              <a:ext uri="{FF2B5EF4-FFF2-40B4-BE49-F238E27FC236}">
                <a16:creationId xmlns:a16="http://schemas.microsoft.com/office/drawing/2014/main" id="{B2042FA4-FA44-1E47-8E64-F42D8FEF480E}"/>
              </a:ext>
            </a:extLst>
          </p:cNvPr>
          <p:cNvCxnSpPr>
            <a:cxnSpLocks/>
            <a:stCxn id="63"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828D45FF-7D81-914E-BA38-DCACF3744686}"/>
              </a:ext>
            </a:extLst>
          </p:cNvPr>
          <p:cNvCxnSpPr>
            <a:cxnSpLocks/>
            <a:endCxn id="54"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FBFD79B8-2764-C54E-ABF0-6E948CEB41AD}"/>
              </a:ext>
            </a:extLst>
          </p:cNvPr>
          <p:cNvCxnSpPr>
            <a:cxnSpLocks/>
            <a:stCxn id="63" idx="1"/>
            <a:endCxn id="61"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C2068D3B-5B08-4645-84BA-BF31D229F6F4}"/>
              </a:ext>
            </a:extLst>
          </p:cNvPr>
          <p:cNvCxnSpPr>
            <a:cxnSpLocks/>
            <a:stCxn id="54"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14B4507-6FF2-3F43-A90E-48D2B82DD28D}"/>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71" name="TextBox 70">
            <a:extLst>
              <a:ext uri="{FF2B5EF4-FFF2-40B4-BE49-F238E27FC236}">
                <a16:creationId xmlns:a16="http://schemas.microsoft.com/office/drawing/2014/main" id="{B9EC6811-B230-8B4D-BDC2-26F9ACD9EEC6}"/>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72" name="Picture 71">
            <a:extLst>
              <a:ext uri="{FF2B5EF4-FFF2-40B4-BE49-F238E27FC236}">
                <a16:creationId xmlns:a16="http://schemas.microsoft.com/office/drawing/2014/main" id="{1C0CA451-CF7E-474B-A411-4BCC603020A9}"/>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73" name="TextBox 72">
            <a:extLst>
              <a:ext uri="{FF2B5EF4-FFF2-40B4-BE49-F238E27FC236}">
                <a16:creationId xmlns:a16="http://schemas.microsoft.com/office/drawing/2014/main" id="{83C1CD82-190B-DD4C-9C85-DE84677A623A}"/>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74" name="Straight Connector 73">
            <a:extLst>
              <a:ext uri="{FF2B5EF4-FFF2-40B4-BE49-F238E27FC236}">
                <a16:creationId xmlns:a16="http://schemas.microsoft.com/office/drawing/2014/main" id="{CDBCCEE9-DBF2-454E-BB1E-80B19825F4FA}"/>
              </a:ext>
            </a:extLst>
          </p:cNvPr>
          <p:cNvCxnSpPr>
            <a:cxnSpLocks/>
            <a:stCxn id="61"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47C29314-DE53-9844-8243-69CD3F450AF5}"/>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76" name="TextBox 75">
            <a:extLst>
              <a:ext uri="{FF2B5EF4-FFF2-40B4-BE49-F238E27FC236}">
                <a16:creationId xmlns:a16="http://schemas.microsoft.com/office/drawing/2014/main" id="{0F6FCFEE-3AD5-6B4B-82CB-DD787C85CFBC}"/>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77" name="Picture 76">
            <a:extLst>
              <a:ext uri="{FF2B5EF4-FFF2-40B4-BE49-F238E27FC236}">
                <a16:creationId xmlns:a16="http://schemas.microsoft.com/office/drawing/2014/main" id="{8CB612F8-C1B8-2C44-8A73-64366102CB28}"/>
              </a:ext>
            </a:extLst>
          </p:cNvPr>
          <p:cNvPicPr>
            <a:picLocks noChangeAspect="1"/>
          </p:cNvPicPr>
          <p:nvPr/>
        </p:nvPicPr>
        <p:blipFill>
          <a:blip r:embed="rId6"/>
          <a:stretch>
            <a:fillRect/>
          </a:stretch>
        </p:blipFill>
        <p:spPr>
          <a:xfrm>
            <a:off x="5193706" y="1593205"/>
            <a:ext cx="452279" cy="551560"/>
          </a:xfrm>
          <a:prstGeom prst="rect">
            <a:avLst/>
          </a:prstGeom>
        </p:spPr>
      </p:pic>
      <p:sp>
        <p:nvSpPr>
          <p:cNvPr id="78" name="TextBox 77">
            <a:extLst>
              <a:ext uri="{FF2B5EF4-FFF2-40B4-BE49-F238E27FC236}">
                <a16:creationId xmlns:a16="http://schemas.microsoft.com/office/drawing/2014/main" id="{3A4CEDB7-4994-E44C-A50A-083317BE9DF9}"/>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pic>
        <p:nvPicPr>
          <p:cNvPr id="79" name="Picture 78">
            <a:extLst>
              <a:ext uri="{FF2B5EF4-FFF2-40B4-BE49-F238E27FC236}">
                <a16:creationId xmlns:a16="http://schemas.microsoft.com/office/drawing/2014/main" id="{8BB6AC10-81B4-AA45-AF6B-DB3BB912E944}"/>
              </a:ext>
            </a:extLst>
          </p:cNvPr>
          <p:cNvPicPr>
            <a:picLocks noChangeAspect="1"/>
          </p:cNvPicPr>
          <p:nvPr/>
        </p:nvPicPr>
        <p:blipFill>
          <a:blip r:embed="rId7"/>
          <a:stretch>
            <a:fillRect/>
          </a:stretch>
        </p:blipFill>
        <p:spPr>
          <a:xfrm rot="5400000">
            <a:off x="4465079" y="2943740"/>
            <a:ext cx="800100" cy="330200"/>
          </a:xfrm>
          <a:prstGeom prst="rect">
            <a:avLst/>
          </a:prstGeom>
        </p:spPr>
      </p:pic>
      <p:cxnSp>
        <p:nvCxnSpPr>
          <p:cNvPr id="80" name="Elbow Connector 79">
            <a:extLst>
              <a:ext uri="{FF2B5EF4-FFF2-40B4-BE49-F238E27FC236}">
                <a16:creationId xmlns:a16="http://schemas.microsoft.com/office/drawing/2014/main" id="{0E48381F-5194-4048-B38C-063CBD28EBFE}"/>
              </a:ext>
            </a:extLst>
          </p:cNvPr>
          <p:cNvCxnSpPr>
            <a:cxnSpLocks/>
          </p:cNvCxnSpPr>
          <p:nvPr/>
        </p:nvCxnSpPr>
        <p:spPr>
          <a:xfrm rot="10800000" flipV="1">
            <a:off x="4865130" y="271122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85F9F1E2-44B3-564B-8341-AF4ECD07D018}"/>
              </a:ext>
            </a:extLst>
          </p:cNvPr>
          <p:cNvCxnSpPr>
            <a:cxnSpLocks/>
          </p:cNvCxnSpPr>
          <p:nvPr/>
        </p:nvCxnSpPr>
        <p:spPr>
          <a:xfrm rot="10800000">
            <a:off x="4865130" y="33363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2" name="Picture 81">
            <a:extLst>
              <a:ext uri="{FF2B5EF4-FFF2-40B4-BE49-F238E27FC236}">
                <a16:creationId xmlns:a16="http://schemas.microsoft.com/office/drawing/2014/main" id="{DF079D96-53B9-5041-8D86-4C255E1B3C76}"/>
              </a:ext>
            </a:extLst>
          </p:cNvPr>
          <p:cNvPicPr>
            <a:picLocks noChangeAspect="1"/>
          </p:cNvPicPr>
          <p:nvPr/>
        </p:nvPicPr>
        <p:blipFill>
          <a:blip r:embed="rId7"/>
          <a:stretch>
            <a:fillRect/>
          </a:stretch>
        </p:blipFill>
        <p:spPr>
          <a:xfrm rot="5400000">
            <a:off x="6823829" y="2980700"/>
            <a:ext cx="800100" cy="330200"/>
          </a:xfrm>
          <a:prstGeom prst="rect">
            <a:avLst/>
          </a:prstGeom>
        </p:spPr>
      </p:pic>
      <p:cxnSp>
        <p:nvCxnSpPr>
          <p:cNvPr id="83" name="Elbow Connector 82">
            <a:extLst>
              <a:ext uri="{FF2B5EF4-FFF2-40B4-BE49-F238E27FC236}">
                <a16:creationId xmlns:a16="http://schemas.microsoft.com/office/drawing/2014/main" id="{5C446D7F-FD27-3240-8C0E-BE49B5399BA2}"/>
              </a:ext>
            </a:extLst>
          </p:cNvPr>
          <p:cNvCxnSpPr>
            <a:cxnSpLocks/>
          </p:cNvCxnSpPr>
          <p:nvPr/>
        </p:nvCxnSpPr>
        <p:spPr>
          <a:xfrm rot="10800000" flipV="1">
            <a:off x="7223880" y="274818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CDE00157-0604-D04A-994C-55AE404B076D}"/>
              </a:ext>
            </a:extLst>
          </p:cNvPr>
          <p:cNvCxnSpPr>
            <a:cxnSpLocks/>
          </p:cNvCxnSpPr>
          <p:nvPr/>
        </p:nvCxnSpPr>
        <p:spPr>
          <a:xfrm rot="10800000">
            <a:off x="7223880" y="337332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826ABF-4000-5C41-BD64-7BA5525A64D2}"/>
              </a:ext>
            </a:extLst>
          </p:cNvPr>
          <p:cNvSpPr txBox="1"/>
          <p:nvPr/>
        </p:nvSpPr>
        <p:spPr>
          <a:xfrm>
            <a:off x="4255885" y="292113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86" name="TextBox 85">
            <a:extLst>
              <a:ext uri="{FF2B5EF4-FFF2-40B4-BE49-F238E27FC236}">
                <a16:creationId xmlns:a16="http://schemas.microsoft.com/office/drawing/2014/main" id="{463D8EA8-0D33-F841-AFEE-35F6E1C62A4F}"/>
              </a:ext>
            </a:extLst>
          </p:cNvPr>
          <p:cNvSpPr txBox="1"/>
          <p:nvPr/>
        </p:nvSpPr>
        <p:spPr>
          <a:xfrm>
            <a:off x="6601593" y="29448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87" name="Oval 86">
            <a:extLst>
              <a:ext uri="{FF2B5EF4-FFF2-40B4-BE49-F238E27FC236}">
                <a16:creationId xmlns:a16="http://schemas.microsoft.com/office/drawing/2014/main" id="{56BDA89A-F947-C640-A77A-88F8CCA34A7E}"/>
              </a:ext>
            </a:extLst>
          </p:cNvPr>
          <p:cNvSpPr/>
          <p:nvPr/>
        </p:nvSpPr>
        <p:spPr>
          <a:xfrm>
            <a:off x="5029249" y="701668"/>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2AE9B2E2-D59F-E34D-B908-B9C8412509FE}"/>
              </a:ext>
            </a:extLst>
          </p:cNvPr>
          <p:cNvPicPr>
            <a:picLocks noChangeAspect="1"/>
          </p:cNvPicPr>
          <p:nvPr/>
        </p:nvPicPr>
        <p:blipFill rotWithShape="1">
          <a:blip r:embed="rId8"/>
          <a:srcRect l="59590" b="37571"/>
          <a:stretch/>
        </p:blipFill>
        <p:spPr>
          <a:xfrm rot="16200000">
            <a:off x="5129769" y="2314841"/>
            <a:ext cx="548970" cy="299330"/>
          </a:xfrm>
          <a:prstGeom prst="rect">
            <a:avLst/>
          </a:prstGeom>
        </p:spPr>
      </p:pic>
      <p:sp>
        <p:nvSpPr>
          <p:cNvPr id="90" name="TextBox 89">
            <a:extLst>
              <a:ext uri="{FF2B5EF4-FFF2-40B4-BE49-F238E27FC236}">
                <a16:creationId xmlns:a16="http://schemas.microsoft.com/office/drawing/2014/main" id="{7DD6D19E-BEE5-784A-9C64-AD0DEBCB0AB4}"/>
              </a:ext>
            </a:extLst>
          </p:cNvPr>
          <p:cNvSpPr txBox="1"/>
          <p:nvPr/>
        </p:nvSpPr>
        <p:spPr>
          <a:xfrm>
            <a:off x="5490132" y="2238062"/>
            <a:ext cx="926216" cy="369332"/>
          </a:xfrm>
          <a:prstGeom prst="rect">
            <a:avLst/>
          </a:prstGeom>
          <a:noFill/>
        </p:spPr>
        <p:txBody>
          <a:bodyPr wrap="none" rtlCol="0">
            <a:spAutoFit/>
          </a:bodyPr>
          <a:lstStyle/>
          <a:p>
            <a:r>
              <a:rPr lang="en-GB" dirty="0">
                <a:solidFill>
                  <a:schemeClr val="tx1">
                    <a:lumMod val="50000"/>
                  </a:schemeClr>
                </a:solidFill>
              </a:rPr>
              <a:t>-Stop(F)</a:t>
            </a:r>
          </a:p>
        </p:txBody>
      </p:sp>
      <p:pic>
        <p:nvPicPr>
          <p:cNvPr id="91" name="Picture 90">
            <a:extLst>
              <a:ext uri="{FF2B5EF4-FFF2-40B4-BE49-F238E27FC236}">
                <a16:creationId xmlns:a16="http://schemas.microsoft.com/office/drawing/2014/main" id="{E657F8C8-8D06-DB41-A731-5CF016491A40}"/>
              </a:ext>
            </a:extLst>
          </p:cNvPr>
          <p:cNvPicPr>
            <a:picLocks noChangeAspect="1"/>
          </p:cNvPicPr>
          <p:nvPr/>
        </p:nvPicPr>
        <p:blipFill rotWithShape="1">
          <a:blip r:embed="rId8"/>
          <a:srcRect l="59590" b="37571"/>
          <a:stretch/>
        </p:blipFill>
        <p:spPr>
          <a:xfrm rot="16200000">
            <a:off x="7576995" y="2310725"/>
            <a:ext cx="548970" cy="299330"/>
          </a:xfrm>
          <a:prstGeom prst="rect">
            <a:avLst/>
          </a:prstGeom>
        </p:spPr>
      </p:pic>
      <p:sp>
        <p:nvSpPr>
          <p:cNvPr id="92" name="TextBox 91">
            <a:extLst>
              <a:ext uri="{FF2B5EF4-FFF2-40B4-BE49-F238E27FC236}">
                <a16:creationId xmlns:a16="http://schemas.microsoft.com/office/drawing/2014/main" id="{BE2681E5-9B54-9543-B8A4-D251D27A7A8C}"/>
              </a:ext>
            </a:extLst>
          </p:cNvPr>
          <p:cNvSpPr txBox="1"/>
          <p:nvPr/>
        </p:nvSpPr>
        <p:spPr>
          <a:xfrm>
            <a:off x="7937358" y="2233946"/>
            <a:ext cx="945452" cy="369332"/>
          </a:xfrm>
          <a:prstGeom prst="rect">
            <a:avLst/>
          </a:prstGeom>
          <a:noFill/>
        </p:spPr>
        <p:txBody>
          <a:bodyPr wrap="none" rtlCol="0">
            <a:spAutoFit/>
          </a:bodyPr>
          <a:lstStyle/>
          <a:p>
            <a:r>
              <a:rPr lang="en-GB" dirty="0">
                <a:solidFill>
                  <a:schemeClr val="tx1">
                    <a:lumMod val="50000"/>
                  </a:schemeClr>
                </a:solidFill>
              </a:rPr>
              <a:t>-Stop(R)</a:t>
            </a:r>
          </a:p>
        </p:txBody>
      </p:sp>
      <p:pic>
        <p:nvPicPr>
          <p:cNvPr id="93" name="Picture 92">
            <a:extLst>
              <a:ext uri="{FF2B5EF4-FFF2-40B4-BE49-F238E27FC236}">
                <a16:creationId xmlns:a16="http://schemas.microsoft.com/office/drawing/2014/main" id="{3F1772EF-A81A-4D41-9C55-C066B8E90AC0}"/>
              </a:ext>
            </a:extLst>
          </p:cNvPr>
          <p:cNvPicPr>
            <a:picLocks noChangeAspect="1"/>
          </p:cNvPicPr>
          <p:nvPr/>
        </p:nvPicPr>
        <p:blipFill rotWithShape="1">
          <a:blip r:embed="rId9"/>
          <a:srcRect l="7485" t="15877" r="12637" b="16258"/>
          <a:stretch/>
        </p:blipFill>
        <p:spPr>
          <a:xfrm rot="10800000">
            <a:off x="5396348" y="3466883"/>
            <a:ext cx="291162" cy="609600"/>
          </a:xfrm>
          <a:prstGeom prst="rect">
            <a:avLst/>
          </a:prstGeom>
        </p:spPr>
      </p:pic>
      <p:sp>
        <p:nvSpPr>
          <p:cNvPr id="94" name="TextBox 93">
            <a:extLst>
              <a:ext uri="{FF2B5EF4-FFF2-40B4-BE49-F238E27FC236}">
                <a16:creationId xmlns:a16="http://schemas.microsoft.com/office/drawing/2014/main" id="{839B0178-390F-B74A-8AD9-50F8D29B5B67}"/>
              </a:ext>
            </a:extLst>
          </p:cNvPr>
          <p:cNvSpPr txBox="1"/>
          <p:nvPr/>
        </p:nvSpPr>
        <p:spPr>
          <a:xfrm>
            <a:off x="5630919" y="355517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95" name="Picture 94">
            <a:extLst>
              <a:ext uri="{FF2B5EF4-FFF2-40B4-BE49-F238E27FC236}">
                <a16:creationId xmlns:a16="http://schemas.microsoft.com/office/drawing/2014/main" id="{DCF3D304-D1F2-B54A-9CC7-FEA2F2BD6964}"/>
              </a:ext>
            </a:extLst>
          </p:cNvPr>
          <p:cNvPicPr>
            <a:picLocks noChangeAspect="1"/>
          </p:cNvPicPr>
          <p:nvPr/>
        </p:nvPicPr>
        <p:blipFill rotWithShape="1">
          <a:blip r:embed="rId9"/>
          <a:srcRect l="7485" t="15877" r="12637" b="16258"/>
          <a:stretch/>
        </p:blipFill>
        <p:spPr>
          <a:xfrm rot="10800000">
            <a:off x="7815267" y="3464069"/>
            <a:ext cx="291162" cy="609600"/>
          </a:xfrm>
          <a:prstGeom prst="rect">
            <a:avLst/>
          </a:prstGeom>
        </p:spPr>
      </p:pic>
      <p:sp>
        <p:nvSpPr>
          <p:cNvPr id="96" name="TextBox 95">
            <a:extLst>
              <a:ext uri="{FF2B5EF4-FFF2-40B4-BE49-F238E27FC236}">
                <a16:creationId xmlns:a16="http://schemas.microsoft.com/office/drawing/2014/main" id="{A63D4C5B-F70B-E640-8930-5DC2D6732627}"/>
              </a:ext>
            </a:extLst>
          </p:cNvPr>
          <p:cNvSpPr txBox="1"/>
          <p:nvPr/>
        </p:nvSpPr>
        <p:spPr>
          <a:xfrm>
            <a:off x="8049838" y="3552365"/>
            <a:ext cx="622286" cy="369332"/>
          </a:xfrm>
          <a:prstGeom prst="rect">
            <a:avLst/>
          </a:prstGeom>
          <a:noFill/>
        </p:spPr>
        <p:txBody>
          <a:bodyPr wrap="none" rtlCol="0">
            <a:spAutoFit/>
          </a:bodyPr>
          <a:lstStyle/>
          <a:p>
            <a:r>
              <a:rPr lang="en-GB" dirty="0">
                <a:solidFill>
                  <a:schemeClr val="tx1">
                    <a:lumMod val="50000"/>
                  </a:schemeClr>
                </a:solidFill>
              </a:rPr>
              <a:t>-K(F)</a:t>
            </a:r>
          </a:p>
        </p:txBody>
      </p:sp>
      <p:pic>
        <p:nvPicPr>
          <p:cNvPr id="97" name="Picture 96">
            <a:extLst>
              <a:ext uri="{FF2B5EF4-FFF2-40B4-BE49-F238E27FC236}">
                <a16:creationId xmlns:a16="http://schemas.microsoft.com/office/drawing/2014/main" id="{0382DB86-3269-C54A-B0CF-2FC1790C2260}"/>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98" name="TextBox 97">
            <a:extLst>
              <a:ext uri="{FF2B5EF4-FFF2-40B4-BE49-F238E27FC236}">
                <a16:creationId xmlns:a16="http://schemas.microsoft.com/office/drawing/2014/main" id="{67A64798-6ED5-6E45-BB53-C9C87E82E8D6}"/>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spTree>
    <p:custDataLst>
      <p:tags r:id="rId1"/>
    </p:custDataLst>
    <p:extLst>
      <p:ext uri="{BB962C8B-B14F-4D97-AF65-F5344CB8AC3E}">
        <p14:creationId xmlns:p14="http://schemas.microsoft.com/office/powerpoint/2010/main" val="1385906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Img13 (6 of 6)</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2677656"/>
          </a:xfrm>
          <a:prstGeom prst="rect">
            <a:avLst/>
          </a:prstGeom>
          <a:noFill/>
        </p:spPr>
        <p:txBody>
          <a:bodyPr wrap="square" rtlCol="0">
            <a:spAutoFit/>
          </a:bodyPr>
          <a:lstStyle/>
          <a:p>
            <a:r>
              <a:rPr lang="en-GB" sz="2400" dirty="0"/>
              <a:t>Finally, we need to help people read and refer to the control circuit. We can either number all the wires or split the diagram into vertical strips like this.</a:t>
            </a:r>
          </a:p>
        </p:txBody>
      </p:sp>
      <p:sp>
        <p:nvSpPr>
          <p:cNvPr id="55" name="Rectangle 54">
            <a:extLst>
              <a:ext uri="{FF2B5EF4-FFF2-40B4-BE49-F238E27FC236}">
                <a16:creationId xmlns:a16="http://schemas.microsoft.com/office/drawing/2014/main" id="{01BB61C6-EBA3-2843-9397-BD2F2B5421F0}"/>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57" name="Group 56">
            <a:extLst>
              <a:ext uri="{FF2B5EF4-FFF2-40B4-BE49-F238E27FC236}">
                <a16:creationId xmlns:a16="http://schemas.microsoft.com/office/drawing/2014/main" id="{A8AF2A07-7B09-8440-966A-CB67F4F982E1}"/>
              </a:ext>
            </a:extLst>
          </p:cNvPr>
          <p:cNvGrpSpPr/>
          <p:nvPr/>
        </p:nvGrpSpPr>
        <p:grpSpPr>
          <a:xfrm>
            <a:off x="5193706" y="4066837"/>
            <a:ext cx="588935" cy="309966"/>
            <a:chOff x="2324746" y="3332136"/>
            <a:chExt cx="588935" cy="309966"/>
          </a:xfrm>
        </p:grpSpPr>
        <p:sp>
          <p:nvSpPr>
            <p:cNvPr id="65" name="Rectangle 64">
              <a:extLst>
                <a:ext uri="{FF2B5EF4-FFF2-40B4-BE49-F238E27FC236}">
                  <a16:creationId xmlns:a16="http://schemas.microsoft.com/office/drawing/2014/main" id="{27074215-6B31-164C-92D1-EFF7DCD2FB38}"/>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15A22FDF-9400-D342-AE8D-FF1872AE34C3}"/>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67" name="Picture 66">
            <a:extLst>
              <a:ext uri="{FF2B5EF4-FFF2-40B4-BE49-F238E27FC236}">
                <a16:creationId xmlns:a16="http://schemas.microsoft.com/office/drawing/2014/main" id="{20922859-A6A6-D949-93AC-DFA2147FEA67}"/>
              </a:ext>
            </a:extLst>
          </p:cNvPr>
          <p:cNvPicPr>
            <a:picLocks noChangeAspect="1"/>
          </p:cNvPicPr>
          <p:nvPr/>
        </p:nvPicPr>
        <p:blipFill>
          <a:blip r:embed="rId4"/>
          <a:stretch>
            <a:fillRect/>
          </a:stretch>
        </p:blipFill>
        <p:spPr>
          <a:xfrm rot="16200000">
            <a:off x="5138644" y="2899853"/>
            <a:ext cx="562402" cy="389355"/>
          </a:xfrm>
          <a:prstGeom prst="rect">
            <a:avLst/>
          </a:prstGeom>
        </p:spPr>
      </p:pic>
      <p:grpSp>
        <p:nvGrpSpPr>
          <p:cNvPr id="68" name="Group 67">
            <a:extLst>
              <a:ext uri="{FF2B5EF4-FFF2-40B4-BE49-F238E27FC236}">
                <a16:creationId xmlns:a16="http://schemas.microsoft.com/office/drawing/2014/main" id="{527B9D89-EC18-7B41-9685-3A0CF6ACED6E}"/>
              </a:ext>
            </a:extLst>
          </p:cNvPr>
          <p:cNvGrpSpPr/>
          <p:nvPr/>
        </p:nvGrpSpPr>
        <p:grpSpPr>
          <a:xfrm>
            <a:off x="7606773" y="4066837"/>
            <a:ext cx="588935" cy="309966"/>
            <a:chOff x="2324746" y="3332136"/>
            <a:chExt cx="588935" cy="309966"/>
          </a:xfrm>
        </p:grpSpPr>
        <p:sp>
          <p:nvSpPr>
            <p:cNvPr id="69" name="Rectangle 68">
              <a:extLst>
                <a:ext uri="{FF2B5EF4-FFF2-40B4-BE49-F238E27FC236}">
                  <a16:creationId xmlns:a16="http://schemas.microsoft.com/office/drawing/2014/main" id="{6E20BA2A-B344-CE46-819A-E4E45F99753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1027CD11-F34B-D04F-9696-B8502C38659B}"/>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71" name="Picture 70">
            <a:extLst>
              <a:ext uri="{FF2B5EF4-FFF2-40B4-BE49-F238E27FC236}">
                <a16:creationId xmlns:a16="http://schemas.microsoft.com/office/drawing/2014/main" id="{023D4E0E-FEAB-9749-A899-FE1C4BB7F76C}"/>
              </a:ext>
            </a:extLst>
          </p:cNvPr>
          <p:cNvPicPr>
            <a:picLocks noChangeAspect="1"/>
          </p:cNvPicPr>
          <p:nvPr/>
        </p:nvPicPr>
        <p:blipFill>
          <a:blip r:embed="rId4"/>
          <a:stretch>
            <a:fillRect/>
          </a:stretch>
        </p:blipFill>
        <p:spPr>
          <a:xfrm rot="16200000">
            <a:off x="7620039" y="2873821"/>
            <a:ext cx="562402" cy="389355"/>
          </a:xfrm>
          <a:prstGeom prst="rect">
            <a:avLst/>
          </a:prstGeom>
        </p:spPr>
      </p:pic>
      <p:sp>
        <p:nvSpPr>
          <p:cNvPr id="72" name="TextBox 71">
            <a:extLst>
              <a:ext uri="{FF2B5EF4-FFF2-40B4-BE49-F238E27FC236}">
                <a16:creationId xmlns:a16="http://schemas.microsoft.com/office/drawing/2014/main" id="{8EC48FC2-EB83-F14C-AABA-FA3DFC5E8D48}"/>
              </a:ext>
            </a:extLst>
          </p:cNvPr>
          <p:cNvSpPr txBox="1"/>
          <p:nvPr/>
        </p:nvSpPr>
        <p:spPr>
          <a:xfrm>
            <a:off x="8166109" y="4037154"/>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73" name="TextBox 72">
            <a:extLst>
              <a:ext uri="{FF2B5EF4-FFF2-40B4-BE49-F238E27FC236}">
                <a16:creationId xmlns:a16="http://schemas.microsoft.com/office/drawing/2014/main" id="{23406445-18F5-574B-B46C-3561101EF709}"/>
              </a:ext>
            </a:extLst>
          </p:cNvPr>
          <p:cNvSpPr txBox="1"/>
          <p:nvPr/>
        </p:nvSpPr>
        <p:spPr>
          <a:xfrm>
            <a:off x="4580794" y="4066837"/>
            <a:ext cx="622286" cy="369332"/>
          </a:xfrm>
          <a:prstGeom prst="rect">
            <a:avLst/>
          </a:prstGeom>
          <a:noFill/>
        </p:spPr>
        <p:txBody>
          <a:bodyPr wrap="none" rtlCol="0">
            <a:spAutoFit/>
          </a:bodyPr>
          <a:lstStyle/>
          <a:p>
            <a:r>
              <a:rPr lang="en-GB" dirty="0">
                <a:solidFill>
                  <a:schemeClr val="tx1">
                    <a:lumMod val="50000"/>
                  </a:schemeClr>
                </a:solidFill>
              </a:rPr>
              <a:t>-K(F)</a:t>
            </a:r>
          </a:p>
        </p:txBody>
      </p:sp>
      <p:cxnSp>
        <p:nvCxnSpPr>
          <p:cNvPr id="74" name="Elbow Connector 73">
            <a:extLst>
              <a:ext uri="{FF2B5EF4-FFF2-40B4-BE49-F238E27FC236}">
                <a16:creationId xmlns:a16="http://schemas.microsoft.com/office/drawing/2014/main" id="{43081901-A255-754F-A117-14BA3AEA5FB6}"/>
              </a:ext>
            </a:extLst>
          </p:cNvPr>
          <p:cNvCxnSpPr>
            <a:cxnSpLocks/>
            <a:stCxn id="71" idx="3"/>
          </p:cNvCxnSpPr>
          <p:nvPr/>
        </p:nvCxnSpPr>
        <p:spPr>
          <a:xfrm rot="16200000" flipV="1">
            <a:off x="6374839" y="1260896"/>
            <a:ext cx="624240" cy="2428564"/>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D305C69E-3225-C546-BDA7-65147D06BB4C}"/>
              </a:ext>
            </a:extLst>
          </p:cNvPr>
          <p:cNvCxnSpPr>
            <a:cxnSpLocks/>
            <a:endCxn id="65" idx="0"/>
          </p:cNvCxnSpPr>
          <p:nvPr/>
        </p:nvCxnSpPr>
        <p:spPr>
          <a:xfrm rot="5400000">
            <a:off x="3562293" y="2111879"/>
            <a:ext cx="3880839" cy="2907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B8BEF186-41DB-F645-88D3-8D373338E7E9}"/>
              </a:ext>
            </a:extLst>
          </p:cNvPr>
          <p:cNvCxnSpPr>
            <a:cxnSpLocks/>
            <a:stCxn id="71" idx="1"/>
            <a:endCxn id="69" idx="0"/>
          </p:cNvCxnSpPr>
          <p:nvPr/>
        </p:nvCxnSpPr>
        <p:spPr>
          <a:xfrm rot="5400000">
            <a:off x="7542673" y="3708268"/>
            <a:ext cx="717137" cy="12700"/>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CF90EF3A-8CA3-0D49-AE89-CE03B941AC21}"/>
              </a:ext>
            </a:extLst>
          </p:cNvPr>
          <p:cNvCxnSpPr>
            <a:cxnSpLocks/>
            <a:stCxn id="65" idx="2"/>
          </p:cNvCxnSpPr>
          <p:nvPr/>
        </p:nvCxnSpPr>
        <p:spPr>
          <a:xfrm rot="5400000" flipH="1" flipV="1">
            <a:off x="5241520" y="432651"/>
            <a:ext cx="4190805" cy="3697499"/>
          </a:xfrm>
          <a:prstGeom prst="bentConnector3">
            <a:avLst>
              <a:gd name="adj1" fmla="val -545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909E395B-1AEB-D64D-B55A-0C28B3647393}"/>
              </a:ext>
            </a:extLst>
          </p:cNvPr>
          <p:cNvSpPr txBox="1"/>
          <p:nvPr/>
        </p:nvSpPr>
        <p:spPr>
          <a:xfrm>
            <a:off x="5518457" y="2921135"/>
            <a:ext cx="949684" cy="369332"/>
          </a:xfrm>
          <a:prstGeom prst="rect">
            <a:avLst/>
          </a:prstGeom>
          <a:noFill/>
        </p:spPr>
        <p:txBody>
          <a:bodyPr wrap="none" rtlCol="0">
            <a:spAutoFit/>
          </a:bodyPr>
          <a:lstStyle/>
          <a:p>
            <a:r>
              <a:rPr lang="en-GB" dirty="0">
                <a:solidFill>
                  <a:schemeClr val="tx1">
                    <a:lumMod val="50000"/>
                  </a:schemeClr>
                </a:solidFill>
              </a:rPr>
              <a:t>-Start(F)</a:t>
            </a:r>
          </a:p>
        </p:txBody>
      </p:sp>
      <p:sp>
        <p:nvSpPr>
          <p:cNvPr id="79" name="TextBox 78">
            <a:extLst>
              <a:ext uri="{FF2B5EF4-FFF2-40B4-BE49-F238E27FC236}">
                <a16:creationId xmlns:a16="http://schemas.microsoft.com/office/drawing/2014/main" id="{C4C9A8F8-EE19-8D4E-84C2-E0DFA52AA6A2}"/>
              </a:ext>
            </a:extLst>
          </p:cNvPr>
          <p:cNvSpPr txBox="1"/>
          <p:nvPr/>
        </p:nvSpPr>
        <p:spPr>
          <a:xfrm>
            <a:off x="7907592" y="2903615"/>
            <a:ext cx="968920" cy="369332"/>
          </a:xfrm>
          <a:prstGeom prst="rect">
            <a:avLst/>
          </a:prstGeom>
          <a:noFill/>
        </p:spPr>
        <p:txBody>
          <a:bodyPr wrap="none" rtlCol="0">
            <a:spAutoFit/>
          </a:bodyPr>
          <a:lstStyle/>
          <a:p>
            <a:r>
              <a:rPr lang="en-GB" dirty="0">
                <a:solidFill>
                  <a:schemeClr val="tx1">
                    <a:lumMod val="50000"/>
                  </a:schemeClr>
                </a:solidFill>
              </a:rPr>
              <a:t>-Start(R)</a:t>
            </a:r>
          </a:p>
        </p:txBody>
      </p:sp>
      <p:pic>
        <p:nvPicPr>
          <p:cNvPr id="80" name="Picture 79">
            <a:extLst>
              <a:ext uri="{FF2B5EF4-FFF2-40B4-BE49-F238E27FC236}">
                <a16:creationId xmlns:a16="http://schemas.microsoft.com/office/drawing/2014/main" id="{4A86E5F2-036A-0243-BDB3-07450CECED1F}"/>
              </a:ext>
            </a:extLst>
          </p:cNvPr>
          <p:cNvPicPr>
            <a:picLocks noChangeAspect="1"/>
          </p:cNvPicPr>
          <p:nvPr/>
        </p:nvPicPr>
        <p:blipFill rotWithShape="1">
          <a:blip r:embed="rId5"/>
          <a:srcRect t="8830" b="7356"/>
          <a:stretch/>
        </p:blipFill>
        <p:spPr>
          <a:xfrm>
            <a:off x="4914860" y="113665"/>
            <a:ext cx="738779" cy="915335"/>
          </a:xfrm>
          <a:prstGeom prst="rect">
            <a:avLst/>
          </a:prstGeom>
        </p:spPr>
      </p:pic>
      <p:sp>
        <p:nvSpPr>
          <p:cNvPr id="81" name="TextBox 80">
            <a:extLst>
              <a:ext uri="{FF2B5EF4-FFF2-40B4-BE49-F238E27FC236}">
                <a16:creationId xmlns:a16="http://schemas.microsoft.com/office/drawing/2014/main" id="{3D88EF94-0C94-474D-BA76-09202A1883C4}"/>
              </a:ext>
            </a:extLst>
          </p:cNvPr>
          <p:cNvSpPr txBox="1"/>
          <p:nvPr/>
        </p:nvSpPr>
        <p:spPr>
          <a:xfrm>
            <a:off x="9274639" y="-58251"/>
            <a:ext cx="845103" cy="369332"/>
          </a:xfrm>
          <a:prstGeom prst="rect">
            <a:avLst/>
          </a:prstGeom>
          <a:noFill/>
        </p:spPr>
        <p:txBody>
          <a:bodyPr wrap="none" rtlCol="0">
            <a:spAutoFit/>
          </a:bodyPr>
          <a:lstStyle/>
          <a:p>
            <a:r>
              <a:rPr lang="en-GB" dirty="0">
                <a:solidFill>
                  <a:schemeClr val="tx1">
                    <a:lumMod val="50000"/>
                  </a:schemeClr>
                </a:solidFill>
              </a:rPr>
              <a:t>L2/3/N</a:t>
            </a:r>
          </a:p>
        </p:txBody>
      </p:sp>
      <p:cxnSp>
        <p:nvCxnSpPr>
          <p:cNvPr id="82" name="Straight Connector 81">
            <a:extLst>
              <a:ext uri="{FF2B5EF4-FFF2-40B4-BE49-F238E27FC236}">
                <a16:creationId xmlns:a16="http://schemas.microsoft.com/office/drawing/2014/main" id="{7F60E83F-BCB9-684A-B430-F90DD162A3E2}"/>
              </a:ext>
            </a:extLst>
          </p:cNvPr>
          <p:cNvCxnSpPr>
            <a:cxnSpLocks/>
            <a:stCxn id="69" idx="2"/>
          </p:cNvCxnSpPr>
          <p:nvPr/>
        </p:nvCxnSpPr>
        <p:spPr>
          <a:xfrm>
            <a:off x="7901241" y="4376803"/>
            <a:ext cx="0" cy="231773"/>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0B0382D3-1514-464B-8AF5-8E28B0C07ABB}"/>
              </a:ext>
            </a:extLst>
          </p:cNvPr>
          <p:cNvPicPr>
            <a:picLocks noChangeAspect="1"/>
          </p:cNvPicPr>
          <p:nvPr/>
        </p:nvPicPr>
        <p:blipFill rotWithShape="1">
          <a:blip r:embed="rId5"/>
          <a:srcRect t="8830" b="7356"/>
          <a:stretch/>
        </p:blipFill>
        <p:spPr>
          <a:xfrm>
            <a:off x="8661917" y="249357"/>
            <a:ext cx="738779" cy="915335"/>
          </a:xfrm>
          <a:prstGeom prst="rect">
            <a:avLst/>
          </a:prstGeom>
        </p:spPr>
      </p:pic>
      <p:sp>
        <p:nvSpPr>
          <p:cNvPr id="84" name="TextBox 83">
            <a:extLst>
              <a:ext uri="{FF2B5EF4-FFF2-40B4-BE49-F238E27FC236}">
                <a16:creationId xmlns:a16="http://schemas.microsoft.com/office/drawing/2014/main" id="{EA3C6AF2-9B10-534B-B725-5E9310999255}"/>
              </a:ext>
            </a:extLst>
          </p:cNvPr>
          <p:cNvSpPr txBox="1"/>
          <p:nvPr/>
        </p:nvSpPr>
        <p:spPr>
          <a:xfrm>
            <a:off x="5453905" y="-156266"/>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85" name="Picture 84">
            <a:extLst>
              <a:ext uri="{FF2B5EF4-FFF2-40B4-BE49-F238E27FC236}">
                <a16:creationId xmlns:a16="http://schemas.microsoft.com/office/drawing/2014/main" id="{55610D06-511A-4442-82B8-08A089FDF169}"/>
              </a:ext>
            </a:extLst>
          </p:cNvPr>
          <p:cNvPicPr>
            <a:picLocks noChangeAspect="1"/>
          </p:cNvPicPr>
          <p:nvPr/>
        </p:nvPicPr>
        <p:blipFill>
          <a:blip r:embed="rId6"/>
          <a:stretch>
            <a:fillRect/>
          </a:stretch>
        </p:blipFill>
        <p:spPr>
          <a:xfrm>
            <a:off x="5193706" y="1593205"/>
            <a:ext cx="452279" cy="551560"/>
          </a:xfrm>
          <a:prstGeom prst="rect">
            <a:avLst/>
          </a:prstGeom>
        </p:spPr>
      </p:pic>
      <p:sp>
        <p:nvSpPr>
          <p:cNvPr id="86" name="TextBox 85">
            <a:extLst>
              <a:ext uri="{FF2B5EF4-FFF2-40B4-BE49-F238E27FC236}">
                <a16:creationId xmlns:a16="http://schemas.microsoft.com/office/drawing/2014/main" id="{B70C60AE-76DE-0D40-92A0-B78A9D59B473}"/>
              </a:ext>
            </a:extLst>
          </p:cNvPr>
          <p:cNvSpPr txBox="1"/>
          <p:nvPr/>
        </p:nvSpPr>
        <p:spPr>
          <a:xfrm>
            <a:off x="5518506" y="1641914"/>
            <a:ext cx="434734" cy="369332"/>
          </a:xfrm>
          <a:prstGeom prst="rect">
            <a:avLst/>
          </a:prstGeom>
          <a:noFill/>
        </p:spPr>
        <p:txBody>
          <a:bodyPr wrap="none" rtlCol="0">
            <a:spAutoFit/>
          </a:bodyPr>
          <a:lstStyle/>
          <a:p>
            <a:r>
              <a:rPr lang="en-GB" dirty="0">
                <a:solidFill>
                  <a:schemeClr val="tx1">
                    <a:lumMod val="50000"/>
                  </a:schemeClr>
                </a:solidFill>
              </a:rPr>
              <a:t>OL</a:t>
            </a:r>
          </a:p>
        </p:txBody>
      </p:sp>
      <p:pic>
        <p:nvPicPr>
          <p:cNvPr id="87" name="Picture 86">
            <a:extLst>
              <a:ext uri="{FF2B5EF4-FFF2-40B4-BE49-F238E27FC236}">
                <a16:creationId xmlns:a16="http://schemas.microsoft.com/office/drawing/2014/main" id="{3A89F265-415B-424B-A5F5-D7BBCF2FBFEF}"/>
              </a:ext>
            </a:extLst>
          </p:cNvPr>
          <p:cNvPicPr>
            <a:picLocks noChangeAspect="1"/>
          </p:cNvPicPr>
          <p:nvPr/>
        </p:nvPicPr>
        <p:blipFill>
          <a:blip r:embed="rId7"/>
          <a:stretch>
            <a:fillRect/>
          </a:stretch>
        </p:blipFill>
        <p:spPr>
          <a:xfrm rot="5400000">
            <a:off x="4465079" y="2943740"/>
            <a:ext cx="800100" cy="330200"/>
          </a:xfrm>
          <a:prstGeom prst="rect">
            <a:avLst/>
          </a:prstGeom>
        </p:spPr>
      </p:pic>
      <p:cxnSp>
        <p:nvCxnSpPr>
          <p:cNvPr id="88" name="Elbow Connector 87">
            <a:extLst>
              <a:ext uri="{FF2B5EF4-FFF2-40B4-BE49-F238E27FC236}">
                <a16:creationId xmlns:a16="http://schemas.microsoft.com/office/drawing/2014/main" id="{E8858E50-6F36-0C4E-B9B8-DE99A537717D}"/>
              </a:ext>
            </a:extLst>
          </p:cNvPr>
          <p:cNvCxnSpPr>
            <a:cxnSpLocks/>
          </p:cNvCxnSpPr>
          <p:nvPr/>
        </p:nvCxnSpPr>
        <p:spPr>
          <a:xfrm rot="10800000" flipV="1">
            <a:off x="4865130" y="271122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B532968A-879A-5148-9B4A-2F1EA5F056C1}"/>
              </a:ext>
            </a:extLst>
          </p:cNvPr>
          <p:cNvCxnSpPr>
            <a:cxnSpLocks/>
          </p:cNvCxnSpPr>
          <p:nvPr/>
        </p:nvCxnSpPr>
        <p:spPr>
          <a:xfrm rot="10800000">
            <a:off x="4865130" y="33363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7995E326-0F8C-1146-A835-7EC2D713FD44}"/>
              </a:ext>
            </a:extLst>
          </p:cNvPr>
          <p:cNvPicPr>
            <a:picLocks noChangeAspect="1"/>
          </p:cNvPicPr>
          <p:nvPr/>
        </p:nvPicPr>
        <p:blipFill>
          <a:blip r:embed="rId7"/>
          <a:stretch>
            <a:fillRect/>
          </a:stretch>
        </p:blipFill>
        <p:spPr>
          <a:xfrm rot="5400000">
            <a:off x="6823829" y="2980700"/>
            <a:ext cx="800100" cy="330200"/>
          </a:xfrm>
          <a:prstGeom prst="rect">
            <a:avLst/>
          </a:prstGeom>
        </p:spPr>
      </p:pic>
      <p:cxnSp>
        <p:nvCxnSpPr>
          <p:cNvPr id="91" name="Elbow Connector 90">
            <a:extLst>
              <a:ext uri="{FF2B5EF4-FFF2-40B4-BE49-F238E27FC236}">
                <a16:creationId xmlns:a16="http://schemas.microsoft.com/office/drawing/2014/main" id="{548A4372-92ED-9E42-BA53-10BA5BE213BD}"/>
              </a:ext>
            </a:extLst>
          </p:cNvPr>
          <p:cNvCxnSpPr>
            <a:cxnSpLocks/>
          </p:cNvCxnSpPr>
          <p:nvPr/>
        </p:nvCxnSpPr>
        <p:spPr>
          <a:xfrm rot="10800000" flipV="1">
            <a:off x="7223880" y="2748183"/>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9AA1E21B-40E6-2A4B-83B7-31EDF104D831}"/>
              </a:ext>
            </a:extLst>
          </p:cNvPr>
          <p:cNvCxnSpPr>
            <a:cxnSpLocks/>
          </p:cNvCxnSpPr>
          <p:nvPr/>
        </p:nvCxnSpPr>
        <p:spPr>
          <a:xfrm rot="10800000">
            <a:off x="7223880" y="337332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C8B9DA1-41E2-D241-8750-AA1BAB85F7BC}"/>
              </a:ext>
            </a:extLst>
          </p:cNvPr>
          <p:cNvSpPr txBox="1"/>
          <p:nvPr/>
        </p:nvSpPr>
        <p:spPr>
          <a:xfrm>
            <a:off x="4255885" y="2921135"/>
            <a:ext cx="622286" cy="369332"/>
          </a:xfrm>
          <a:prstGeom prst="rect">
            <a:avLst/>
          </a:prstGeom>
          <a:noFill/>
        </p:spPr>
        <p:txBody>
          <a:bodyPr wrap="none" rtlCol="0">
            <a:spAutoFit/>
          </a:bodyPr>
          <a:lstStyle/>
          <a:p>
            <a:r>
              <a:rPr lang="en-GB" dirty="0">
                <a:solidFill>
                  <a:schemeClr val="tx1">
                    <a:lumMod val="50000"/>
                  </a:schemeClr>
                </a:solidFill>
              </a:rPr>
              <a:t>-K(F)</a:t>
            </a:r>
          </a:p>
        </p:txBody>
      </p:sp>
      <p:sp>
        <p:nvSpPr>
          <p:cNvPr id="94" name="TextBox 93">
            <a:extLst>
              <a:ext uri="{FF2B5EF4-FFF2-40B4-BE49-F238E27FC236}">
                <a16:creationId xmlns:a16="http://schemas.microsoft.com/office/drawing/2014/main" id="{EE06C227-1752-6B4F-8292-168662442C02}"/>
              </a:ext>
            </a:extLst>
          </p:cNvPr>
          <p:cNvSpPr txBox="1"/>
          <p:nvPr/>
        </p:nvSpPr>
        <p:spPr>
          <a:xfrm>
            <a:off x="6601593" y="2944896"/>
            <a:ext cx="641522" cy="369332"/>
          </a:xfrm>
          <a:prstGeom prst="rect">
            <a:avLst/>
          </a:prstGeom>
          <a:noFill/>
        </p:spPr>
        <p:txBody>
          <a:bodyPr wrap="none" rtlCol="0">
            <a:spAutoFit/>
          </a:bodyPr>
          <a:lstStyle/>
          <a:p>
            <a:r>
              <a:rPr lang="en-GB" dirty="0">
                <a:solidFill>
                  <a:schemeClr val="tx1">
                    <a:lumMod val="50000"/>
                  </a:schemeClr>
                </a:solidFill>
              </a:rPr>
              <a:t>-K(R)</a:t>
            </a:r>
          </a:p>
        </p:txBody>
      </p:sp>
      <p:sp>
        <p:nvSpPr>
          <p:cNvPr id="95" name="Oval 94">
            <a:extLst>
              <a:ext uri="{FF2B5EF4-FFF2-40B4-BE49-F238E27FC236}">
                <a16:creationId xmlns:a16="http://schemas.microsoft.com/office/drawing/2014/main" id="{86538BBE-223D-6043-B0A1-483CCA9C63E5}"/>
              </a:ext>
            </a:extLst>
          </p:cNvPr>
          <p:cNvSpPr/>
          <p:nvPr/>
        </p:nvSpPr>
        <p:spPr>
          <a:xfrm>
            <a:off x="5029249" y="701668"/>
            <a:ext cx="1284973" cy="128497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 name="Picture 95">
            <a:extLst>
              <a:ext uri="{FF2B5EF4-FFF2-40B4-BE49-F238E27FC236}">
                <a16:creationId xmlns:a16="http://schemas.microsoft.com/office/drawing/2014/main" id="{9228CD6E-B71B-C64A-A10C-E6FFAD084569}"/>
              </a:ext>
            </a:extLst>
          </p:cNvPr>
          <p:cNvPicPr>
            <a:picLocks noChangeAspect="1"/>
          </p:cNvPicPr>
          <p:nvPr/>
        </p:nvPicPr>
        <p:blipFill rotWithShape="1">
          <a:blip r:embed="rId8"/>
          <a:srcRect l="59590" b="37571"/>
          <a:stretch/>
        </p:blipFill>
        <p:spPr>
          <a:xfrm rot="16200000">
            <a:off x="5129769" y="2314841"/>
            <a:ext cx="548970" cy="299330"/>
          </a:xfrm>
          <a:prstGeom prst="rect">
            <a:avLst/>
          </a:prstGeom>
        </p:spPr>
      </p:pic>
      <p:sp>
        <p:nvSpPr>
          <p:cNvPr id="97" name="TextBox 96">
            <a:extLst>
              <a:ext uri="{FF2B5EF4-FFF2-40B4-BE49-F238E27FC236}">
                <a16:creationId xmlns:a16="http://schemas.microsoft.com/office/drawing/2014/main" id="{6C168572-99FC-C844-B39F-3D3F48BCA72B}"/>
              </a:ext>
            </a:extLst>
          </p:cNvPr>
          <p:cNvSpPr txBox="1"/>
          <p:nvPr/>
        </p:nvSpPr>
        <p:spPr>
          <a:xfrm>
            <a:off x="5490132" y="2238062"/>
            <a:ext cx="926216" cy="369332"/>
          </a:xfrm>
          <a:prstGeom prst="rect">
            <a:avLst/>
          </a:prstGeom>
          <a:noFill/>
        </p:spPr>
        <p:txBody>
          <a:bodyPr wrap="none" rtlCol="0">
            <a:spAutoFit/>
          </a:bodyPr>
          <a:lstStyle/>
          <a:p>
            <a:r>
              <a:rPr lang="en-GB" dirty="0">
                <a:solidFill>
                  <a:schemeClr val="tx1">
                    <a:lumMod val="50000"/>
                  </a:schemeClr>
                </a:solidFill>
              </a:rPr>
              <a:t>-Stop(F)</a:t>
            </a:r>
          </a:p>
        </p:txBody>
      </p:sp>
      <p:pic>
        <p:nvPicPr>
          <p:cNvPr id="98" name="Picture 97">
            <a:extLst>
              <a:ext uri="{FF2B5EF4-FFF2-40B4-BE49-F238E27FC236}">
                <a16:creationId xmlns:a16="http://schemas.microsoft.com/office/drawing/2014/main" id="{F28B81FD-2726-B441-B7C5-97249423D97B}"/>
              </a:ext>
            </a:extLst>
          </p:cNvPr>
          <p:cNvPicPr>
            <a:picLocks noChangeAspect="1"/>
          </p:cNvPicPr>
          <p:nvPr/>
        </p:nvPicPr>
        <p:blipFill rotWithShape="1">
          <a:blip r:embed="rId8"/>
          <a:srcRect l="59590" b="37571"/>
          <a:stretch/>
        </p:blipFill>
        <p:spPr>
          <a:xfrm rot="16200000">
            <a:off x="7576995" y="2310725"/>
            <a:ext cx="548970" cy="299330"/>
          </a:xfrm>
          <a:prstGeom prst="rect">
            <a:avLst/>
          </a:prstGeom>
        </p:spPr>
      </p:pic>
      <p:sp>
        <p:nvSpPr>
          <p:cNvPr id="99" name="TextBox 98">
            <a:extLst>
              <a:ext uri="{FF2B5EF4-FFF2-40B4-BE49-F238E27FC236}">
                <a16:creationId xmlns:a16="http://schemas.microsoft.com/office/drawing/2014/main" id="{43EA679F-FA89-0343-B9F0-4D586E448326}"/>
              </a:ext>
            </a:extLst>
          </p:cNvPr>
          <p:cNvSpPr txBox="1"/>
          <p:nvPr/>
        </p:nvSpPr>
        <p:spPr>
          <a:xfrm>
            <a:off x="7937358" y="2233946"/>
            <a:ext cx="945452" cy="369332"/>
          </a:xfrm>
          <a:prstGeom prst="rect">
            <a:avLst/>
          </a:prstGeom>
          <a:noFill/>
        </p:spPr>
        <p:txBody>
          <a:bodyPr wrap="none" rtlCol="0">
            <a:spAutoFit/>
          </a:bodyPr>
          <a:lstStyle/>
          <a:p>
            <a:r>
              <a:rPr lang="en-GB" dirty="0">
                <a:solidFill>
                  <a:schemeClr val="tx1">
                    <a:lumMod val="50000"/>
                  </a:schemeClr>
                </a:solidFill>
              </a:rPr>
              <a:t>-Stop(R)</a:t>
            </a:r>
          </a:p>
        </p:txBody>
      </p:sp>
      <p:pic>
        <p:nvPicPr>
          <p:cNvPr id="100" name="Picture 99">
            <a:extLst>
              <a:ext uri="{FF2B5EF4-FFF2-40B4-BE49-F238E27FC236}">
                <a16:creationId xmlns:a16="http://schemas.microsoft.com/office/drawing/2014/main" id="{9E771884-142A-624F-A3E7-AFBAE4C55825}"/>
              </a:ext>
            </a:extLst>
          </p:cNvPr>
          <p:cNvPicPr>
            <a:picLocks noChangeAspect="1"/>
          </p:cNvPicPr>
          <p:nvPr/>
        </p:nvPicPr>
        <p:blipFill rotWithShape="1">
          <a:blip r:embed="rId9"/>
          <a:srcRect l="7485" t="15877" r="12637" b="16258"/>
          <a:stretch/>
        </p:blipFill>
        <p:spPr>
          <a:xfrm rot="10800000">
            <a:off x="5396348" y="3466883"/>
            <a:ext cx="291162" cy="609600"/>
          </a:xfrm>
          <a:prstGeom prst="rect">
            <a:avLst/>
          </a:prstGeom>
        </p:spPr>
      </p:pic>
      <p:sp>
        <p:nvSpPr>
          <p:cNvPr id="101" name="TextBox 100">
            <a:extLst>
              <a:ext uri="{FF2B5EF4-FFF2-40B4-BE49-F238E27FC236}">
                <a16:creationId xmlns:a16="http://schemas.microsoft.com/office/drawing/2014/main" id="{E04E5C9D-B907-1940-B657-75BFC823D4DD}"/>
              </a:ext>
            </a:extLst>
          </p:cNvPr>
          <p:cNvSpPr txBox="1"/>
          <p:nvPr/>
        </p:nvSpPr>
        <p:spPr>
          <a:xfrm>
            <a:off x="5630919" y="3555179"/>
            <a:ext cx="641522" cy="369332"/>
          </a:xfrm>
          <a:prstGeom prst="rect">
            <a:avLst/>
          </a:prstGeom>
          <a:noFill/>
        </p:spPr>
        <p:txBody>
          <a:bodyPr wrap="none" rtlCol="0">
            <a:spAutoFit/>
          </a:bodyPr>
          <a:lstStyle/>
          <a:p>
            <a:r>
              <a:rPr lang="en-GB" dirty="0">
                <a:solidFill>
                  <a:schemeClr val="tx1">
                    <a:lumMod val="50000"/>
                  </a:schemeClr>
                </a:solidFill>
              </a:rPr>
              <a:t>-K(R)</a:t>
            </a:r>
          </a:p>
        </p:txBody>
      </p:sp>
      <p:pic>
        <p:nvPicPr>
          <p:cNvPr id="102" name="Picture 101">
            <a:extLst>
              <a:ext uri="{FF2B5EF4-FFF2-40B4-BE49-F238E27FC236}">
                <a16:creationId xmlns:a16="http://schemas.microsoft.com/office/drawing/2014/main" id="{38735260-4AA5-744A-9308-AAA9300FF715}"/>
              </a:ext>
            </a:extLst>
          </p:cNvPr>
          <p:cNvPicPr>
            <a:picLocks noChangeAspect="1"/>
          </p:cNvPicPr>
          <p:nvPr/>
        </p:nvPicPr>
        <p:blipFill rotWithShape="1">
          <a:blip r:embed="rId9"/>
          <a:srcRect l="7485" t="15877" r="12637" b="16258"/>
          <a:stretch/>
        </p:blipFill>
        <p:spPr>
          <a:xfrm rot="10800000">
            <a:off x="7815267" y="3464069"/>
            <a:ext cx="291162" cy="609600"/>
          </a:xfrm>
          <a:prstGeom prst="rect">
            <a:avLst/>
          </a:prstGeom>
        </p:spPr>
      </p:pic>
      <p:sp>
        <p:nvSpPr>
          <p:cNvPr id="103" name="TextBox 102">
            <a:extLst>
              <a:ext uri="{FF2B5EF4-FFF2-40B4-BE49-F238E27FC236}">
                <a16:creationId xmlns:a16="http://schemas.microsoft.com/office/drawing/2014/main" id="{11B9E60F-8536-8546-84C5-49AE87D584FF}"/>
              </a:ext>
            </a:extLst>
          </p:cNvPr>
          <p:cNvSpPr txBox="1"/>
          <p:nvPr/>
        </p:nvSpPr>
        <p:spPr>
          <a:xfrm>
            <a:off x="8049838" y="3552365"/>
            <a:ext cx="622286" cy="369332"/>
          </a:xfrm>
          <a:prstGeom prst="rect">
            <a:avLst/>
          </a:prstGeom>
          <a:noFill/>
        </p:spPr>
        <p:txBody>
          <a:bodyPr wrap="none" rtlCol="0">
            <a:spAutoFit/>
          </a:bodyPr>
          <a:lstStyle/>
          <a:p>
            <a:r>
              <a:rPr lang="en-GB" dirty="0">
                <a:solidFill>
                  <a:schemeClr val="tx1">
                    <a:lumMod val="50000"/>
                  </a:schemeClr>
                </a:solidFill>
              </a:rPr>
              <a:t>-K(F)</a:t>
            </a:r>
          </a:p>
        </p:txBody>
      </p:sp>
      <p:pic>
        <p:nvPicPr>
          <p:cNvPr id="104" name="Picture 103">
            <a:extLst>
              <a:ext uri="{FF2B5EF4-FFF2-40B4-BE49-F238E27FC236}">
                <a16:creationId xmlns:a16="http://schemas.microsoft.com/office/drawing/2014/main" id="{2A1396D8-8949-0D4A-81F0-C4B7963B342E}"/>
              </a:ext>
            </a:extLst>
          </p:cNvPr>
          <p:cNvPicPr>
            <a:picLocks noChangeAspect="1"/>
          </p:cNvPicPr>
          <p:nvPr/>
        </p:nvPicPr>
        <p:blipFill rotWithShape="1">
          <a:blip r:embed="rId8"/>
          <a:srcRect l="59590" b="37571"/>
          <a:stretch/>
        </p:blipFill>
        <p:spPr>
          <a:xfrm rot="16200000">
            <a:off x="5184779" y="1187543"/>
            <a:ext cx="548970" cy="299330"/>
          </a:xfrm>
          <a:prstGeom prst="rect">
            <a:avLst/>
          </a:prstGeom>
        </p:spPr>
      </p:pic>
      <p:sp>
        <p:nvSpPr>
          <p:cNvPr id="105" name="TextBox 104">
            <a:extLst>
              <a:ext uri="{FF2B5EF4-FFF2-40B4-BE49-F238E27FC236}">
                <a16:creationId xmlns:a16="http://schemas.microsoft.com/office/drawing/2014/main" id="{4A2CD4B6-522A-F047-970A-E22BA99F7EDC}"/>
              </a:ext>
            </a:extLst>
          </p:cNvPr>
          <p:cNvSpPr txBox="1"/>
          <p:nvPr/>
        </p:nvSpPr>
        <p:spPr>
          <a:xfrm>
            <a:off x="5584373" y="1123478"/>
            <a:ext cx="492443" cy="369332"/>
          </a:xfrm>
          <a:prstGeom prst="rect">
            <a:avLst/>
          </a:prstGeom>
          <a:noFill/>
        </p:spPr>
        <p:txBody>
          <a:bodyPr wrap="none" rtlCol="0">
            <a:spAutoFit/>
          </a:bodyPr>
          <a:lstStyle/>
          <a:p>
            <a:r>
              <a:rPr lang="en-GB" dirty="0">
                <a:solidFill>
                  <a:schemeClr val="tx1">
                    <a:lumMod val="50000"/>
                  </a:schemeClr>
                </a:solidFill>
              </a:rPr>
              <a:t>E/S</a:t>
            </a:r>
          </a:p>
        </p:txBody>
      </p:sp>
      <p:sp>
        <p:nvSpPr>
          <p:cNvPr id="106" name="Rectangle 105">
            <a:extLst>
              <a:ext uri="{FF2B5EF4-FFF2-40B4-BE49-F238E27FC236}">
                <a16:creationId xmlns:a16="http://schemas.microsoft.com/office/drawing/2014/main" id="{0A4A366C-A9EB-F14D-BFE7-E4C886EDA468}"/>
              </a:ext>
            </a:extLst>
          </p:cNvPr>
          <p:cNvSpPr/>
          <p:nvPr/>
        </p:nvSpPr>
        <p:spPr>
          <a:xfrm>
            <a:off x="4382168" y="4659807"/>
            <a:ext cx="75445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107" name="Rectangle 106">
            <a:extLst>
              <a:ext uri="{FF2B5EF4-FFF2-40B4-BE49-F238E27FC236}">
                <a16:creationId xmlns:a16="http://schemas.microsoft.com/office/drawing/2014/main" id="{BA5CE45C-56B5-3D49-9997-CC6F1E5EC8A8}"/>
              </a:ext>
            </a:extLst>
          </p:cNvPr>
          <p:cNvSpPr/>
          <p:nvPr/>
        </p:nvSpPr>
        <p:spPr>
          <a:xfrm>
            <a:off x="5159602" y="4659807"/>
            <a:ext cx="1436471"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108" name="Rectangle 107">
            <a:extLst>
              <a:ext uri="{FF2B5EF4-FFF2-40B4-BE49-F238E27FC236}">
                <a16:creationId xmlns:a16="http://schemas.microsoft.com/office/drawing/2014/main" id="{CB2160CC-198F-9C40-9D85-4F7D29185ECD}"/>
              </a:ext>
            </a:extLst>
          </p:cNvPr>
          <p:cNvSpPr/>
          <p:nvPr/>
        </p:nvSpPr>
        <p:spPr>
          <a:xfrm>
            <a:off x="6619049" y="4659807"/>
            <a:ext cx="1024697"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cxnSp>
        <p:nvCxnSpPr>
          <p:cNvPr id="109" name="Straight Connector 108">
            <a:extLst>
              <a:ext uri="{FF2B5EF4-FFF2-40B4-BE49-F238E27FC236}">
                <a16:creationId xmlns:a16="http://schemas.microsoft.com/office/drawing/2014/main" id="{3233D537-B2C7-BC49-B23D-901EB46BC2E5}"/>
              </a:ext>
            </a:extLst>
          </p:cNvPr>
          <p:cNvCxnSpPr/>
          <p:nvPr/>
        </p:nvCxnSpPr>
        <p:spPr>
          <a:xfrm>
            <a:off x="8831461" y="660544"/>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A210B1E-DED1-034F-A182-679AC86F8BE3}"/>
              </a:ext>
            </a:extLst>
          </p:cNvPr>
          <p:cNvCxnSpPr/>
          <p:nvPr/>
        </p:nvCxnSpPr>
        <p:spPr>
          <a:xfrm>
            <a:off x="958291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64E8702-3B8B-BD48-875D-9600ACE2695F}"/>
              </a:ext>
            </a:extLst>
          </p:cNvPr>
          <p:cNvCxnSpPr/>
          <p:nvPr/>
        </p:nvCxnSpPr>
        <p:spPr>
          <a:xfrm>
            <a:off x="6601592" y="73773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C281755-FA39-8D4C-AFEF-C01971DA07A3}"/>
              </a:ext>
            </a:extLst>
          </p:cNvPr>
          <p:cNvCxnSpPr/>
          <p:nvPr/>
        </p:nvCxnSpPr>
        <p:spPr>
          <a:xfrm>
            <a:off x="438216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50959E0-6FA5-C545-A661-96AE99C0C0B4}"/>
              </a:ext>
            </a:extLst>
          </p:cNvPr>
          <p:cNvCxnSpPr/>
          <p:nvPr/>
        </p:nvCxnSpPr>
        <p:spPr>
          <a:xfrm>
            <a:off x="5135771"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23657A-654C-F24C-B206-C719B55B766F}"/>
              </a:ext>
            </a:extLst>
          </p:cNvPr>
          <p:cNvCxnSpPr/>
          <p:nvPr/>
        </p:nvCxnSpPr>
        <p:spPr>
          <a:xfrm>
            <a:off x="7629911" y="744356"/>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6004B25-01EA-B446-B16A-3A0A1E1EB00B}"/>
              </a:ext>
            </a:extLst>
          </p:cNvPr>
          <p:cNvSpPr/>
          <p:nvPr/>
        </p:nvSpPr>
        <p:spPr>
          <a:xfrm>
            <a:off x="7661202" y="4654250"/>
            <a:ext cx="114642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sp>
        <p:nvSpPr>
          <p:cNvPr id="60" name="Rectangle 59">
            <a:extLst>
              <a:ext uri="{FF2B5EF4-FFF2-40B4-BE49-F238E27FC236}">
                <a16:creationId xmlns:a16="http://schemas.microsoft.com/office/drawing/2014/main" id="{540AA47D-C20C-8242-9339-6F667491584D}"/>
              </a:ext>
            </a:extLst>
          </p:cNvPr>
          <p:cNvSpPr/>
          <p:nvPr/>
        </p:nvSpPr>
        <p:spPr>
          <a:xfrm>
            <a:off x="8825087" y="4657819"/>
            <a:ext cx="757825"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05</a:t>
            </a:r>
          </a:p>
        </p:txBody>
      </p:sp>
    </p:spTree>
    <p:custDataLst>
      <p:tags r:id="rId1"/>
    </p:custDataLst>
    <p:extLst>
      <p:ext uri="{BB962C8B-B14F-4D97-AF65-F5344CB8AC3E}">
        <p14:creationId xmlns:p14="http://schemas.microsoft.com/office/powerpoint/2010/main" val="48324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16200000" flipH="1">
            <a:off x="4529554"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4946869" y="1335025"/>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16200000" flipH="1">
            <a:off x="4837777" y="2844843"/>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16200000" flipH="1">
            <a:off x="5161498" y="2851809"/>
            <a:ext cx="1599148" cy="36726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17693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Reversing starter according to the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128237" y="2094240"/>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1703881" y="2061939"/>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204882" y="2100797"/>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952892" y="2087679"/>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85" name="Rectangle 84">
            <a:extLst>
              <a:ext uri="{FF2B5EF4-FFF2-40B4-BE49-F238E27FC236}">
                <a16:creationId xmlns:a16="http://schemas.microsoft.com/office/drawing/2014/main" id="{BA7A1CE8-1937-B04E-B7E1-FD3DA9A32DC3}"/>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86" name="Group 85">
            <a:extLst>
              <a:ext uri="{FF2B5EF4-FFF2-40B4-BE49-F238E27FC236}">
                <a16:creationId xmlns:a16="http://schemas.microsoft.com/office/drawing/2014/main" id="{2D7BB1F6-8E17-9049-92F6-79BFE6697DF0}"/>
              </a:ext>
            </a:extLst>
          </p:cNvPr>
          <p:cNvGrpSpPr/>
          <p:nvPr/>
        </p:nvGrpSpPr>
        <p:grpSpPr>
          <a:xfrm>
            <a:off x="2407350" y="400253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2463010" y="211837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3280354" y="2087679"/>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4960321" y="210559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197956" y="3065813"/>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84421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5424193" cy="1858365"/>
          </a:xfrm>
        </p:spPr>
        <p:txBody>
          <a:bodyPr>
            <a:noAutofit/>
          </a:bodyPr>
          <a:lstStyle/>
          <a:p>
            <a:pPr marL="0" indent="0" algn="just">
              <a:buNone/>
            </a:pPr>
            <a:r>
              <a:rPr lang="en-GB" sz="2400" dirty="0"/>
              <a:t>Sometimes, we need to be able to change the direction in which a three phase motor runs. Can you think of examples of when this would be necessary?</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2" y="2826134"/>
            <a:ext cx="5384679" cy="1938992"/>
          </a:xfrm>
          <a:prstGeom prst="rect">
            <a:avLst/>
          </a:prstGeom>
          <a:solidFill>
            <a:schemeClr val="tx2">
              <a:lumMod val="40000"/>
              <a:lumOff val="60000"/>
            </a:schemeClr>
          </a:solidFill>
        </p:spPr>
        <p:txBody>
          <a:bodyPr wrap="square">
            <a:spAutoFit/>
          </a:bodyPr>
          <a:lstStyle/>
          <a:p>
            <a:r>
              <a:rPr lang="en-GB" sz="2400" i="1" dirty="0"/>
              <a:t>Think of at least three examples where it would be necessary to reverse the direction of a three phase motor and type them into the box. Once done, submit your ideas to your online portfolio.</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2754477"/>
            <a:ext cx="788845" cy="854046"/>
          </a:xfrm>
          <a:prstGeom prst="rect">
            <a:avLst/>
          </a:prstGeom>
        </p:spPr>
      </p:pic>
      <p:sp>
        <p:nvSpPr>
          <p:cNvPr id="7" name="Rectangle 6">
            <a:extLst>
              <a:ext uri="{FF2B5EF4-FFF2-40B4-BE49-F238E27FC236}">
                <a16:creationId xmlns:a16="http://schemas.microsoft.com/office/drawing/2014/main" id="{044086E4-C98B-A841-B76C-EE965094AEE0}"/>
              </a:ext>
            </a:extLst>
          </p:cNvPr>
          <p:cNvSpPr/>
          <p:nvPr/>
        </p:nvSpPr>
        <p:spPr>
          <a:xfrm>
            <a:off x="6780362" y="1091870"/>
            <a:ext cx="3157268" cy="2841776"/>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18B79F66-025E-2747-AA1F-12A363153574}"/>
              </a:ext>
            </a:extLst>
          </p:cNvPr>
          <p:cNvSpPr/>
          <p:nvPr/>
        </p:nvSpPr>
        <p:spPr>
          <a:xfrm>
            <a:off x="6780362" y="3989749"/>
            <a:ext cx="3260785" cy="809895"/>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 your ideas</a:t>
            </a:r>
          </a:p>
        </p:txBody>
      </p:sp>
    </p:spTree>
    <p:custDataLst>
      <p:tags r:id="rId1"/>
    </p:custDataLst>
    <p:extLst>
      <p:ext uri="{BB962C8B-B14F-4D97-AF65-F5344CB8AC3E}">
        <p14:creationId xmlns:p14="http://schemas.microsoft.com/office/powerpoint/2010/main" val="1784986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4082667" y="2194962"/>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Reversing starter according to the control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495311" y="2773742"/>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7455087" y="2953808"/>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4483854" y="907174"/>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6504458" y="1040652"/>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85" name="Rectangle 84">
            <a:extLst>
              <a:ext uri="{FF2B5EF4-FFF2-40B4-BE49-F238E27FC236}">
                <a16:creationId xmlns:a16="http://schemas.microsoft.com/office/drawing/2014/main" id="{BA7A1CE8-1937-B04E-B7E1-FD3DA9A32DC3}"/>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86" name="Group 85">
            <a:extLst>
              <a:ext uri="{FF2B5EF4-FFF2-40B4-BE49-F238E27FC236}">
                <a16:creationId xmlns:a16="http://schemas.microsoft.com/office/drawing/2014/main" id="{2D7BB1F6-8E17-9049-92F6-79BFE6697DF0}"/>
              </a:ext>
            </a:extLst>
          </p:cNvPr>
          <p:cNvGrpSpPr/>
          <p:nvPr/>
        </p:nvGrpSpPr>
        <p:grpSpPr>
          <a:xfrm>
            <a:off x="4089479" y="3453528"/>
            <a:ext cx="2088159" cy="982466"/>
            <a:chOff x="3340608" y="2401831"/>
            <a:chExt cx="2088159" cy="982466"/>
          </a:xfrm>
        </p:grpSpPr>
        <p:sp>
          <p:nvSpPr>
            <p:cNvPr id="87" name="Rectangle 86">
              <a:extLst>
                <a:ext uri="{FF2B5EF4-FFF2-40B4-BE49-F238E27FC236}">
                  <a16:creationId xmlns:a16="http://schemas.microsoft.com/office/drawing/2014/main" id="{4CED5D7D-CB9C-1446-91C8-ACD1E12E41BF}"/>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3A70FF3-0739-EA44-9C03-639764D3C4A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ContactorR</a:t>
              </a:r>
              <a:endParaRPr lang="en-GB" dirty="0"/>
            </a:p>
          </p:txBody>
        </p:sp>
        <p:sp>
          <p:nvSpPr>
            <p:cNvPr id="89" name="Oval 88">
              <a:extLst>
                <a:ext uri="{FF2B5EF4-FFF2-40B4-BE49-F238E27FC236}">
                  <a16:creationId xmlns:a16="http://schemas.microsoft.com/office/drawing/2014/main" id="{B591F4D8-B034-D84D-B422-E60E4116D02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6F016E78-2929-704B-890A-51FE7E025142}"/>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75062EC6-E7AA-4F4E-B98B-CF6286B316D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FFDDB7D9-851E-8B41-AC60-AE2E21D9ECC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DECB8530-4453-1E4B-AEE1-CA4228088F96}"/>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96D6A99-67A2-8C44-85BD-3EDF7E44E2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49CEF23A-F3F1-BB4E-99B6-099622E0C4A7}"/>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40B0EA3B-8293-2641-8658-B4D9BCEB5CA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5189298D-2CDB-4743-B93C-E7FAECC20C36}"/>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19964081-42F5-284E-A6BD-3C23E225559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113E920-9D9F-3E43-A469-F03A6D23D5A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E2F82CB8-A534-E94F-9EAA-8755DD6960B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9" name="Group 108">
            <a:extLst>
              <a:ext uri="{FF2B5EF4-FFF2-40B4-BE49-F238E27FC236}">
                <a16:creationId xmlns:a16="http://schemas.microsoft.com/office/drawing/2014/main" id="{F0CDFC94-800E-0D41-BFB2-8DDF90677A7C}"/>
              </a:ext>
            </a:extLst>
          </p:cNvPr>
          <p:cNvGrpSpPr/>
          <p:nvPr/>
        </p:nvGrpSpPr>
        <p:grpSpPr>
          <a:xfrm>
            <a:off x="495311" y="3739389"/>
            <a:ext cx="743919" cy="826525"/>
            <a:chOff x="2112155" y="3360948"/>
            <a:chExt cx="743919" cy="826525"/>
          </a:xfrm>
        </p:grpSpPr>
        <p:sp>
          <p:nvSpPr>
            <p:cNvPr id="110" name="Oval 109">
              <a:extLst>
                <a:ext uri="{FF2B5EF4-FFF2-40B4-BE49-F238E27FC236}">
                  <a16:creationId xmlns:a16="http://schemas.microsoft.com/office/drawing/2014/main" id="{3AC20740-4383-4D46-833B-C447CD582A7E}"/>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111" name="Oval 110">
              <a:extLst>
                <a:ext uri="{FF2B5EF4-FFF2-40B4-BE49-F238E27FC236}">
                  <a16:creationId xmlns:a16="http://schemas.microsoft.com/office/drawing/2014/main" id="{DE6EFA6D-5B86-0F45-B422-BEFC2AB11F0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7BC1DF7A-5288-E643-82F5-6A8F0669B5E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3" name="Group 112">
            <a:extLst>
              <a:ext uri="{FF2B5EF4-FFF2-40B4-BE49-F238E27FC236}">
                <a16:creationId xmlns:a16="http://schemas.microsoft.com/office/drawing/2014/main" id="{67397920-B0CE-2D49-ACBE-83DC7032FD45}"/>
              </a:ext>
            </a:extLst>
          </p:cNvPr>
          <p:cNvGrpSpPr/>
          <p:nvPr/>
        </p:nvGrpSpPr>
        <p:grpSpPr>
          <a:xfrm>
            <a:off x="7447834" y="1842050"/>
            <a:ext cx="743919" cy="780591"/>
            <a:chOff x="2112154" y="2400534"/>
            <a:chExt cx="743919" cy="780591"/>
          </a:xfrm>
        </p:grpSpPr>
        <p:sp>
          <p:nvSpPr>
            <p:cNvPr id="114" name="Oval 113">
              <a:extLst>
                <a:ext uri="{FF2B5EF4-FFF2-40B4-BE49-F238E27FC236}">
                  <a16:creationId xmlns:a16="http://schemas.microsoft.com/office/drawing/2014/main" id="{FB608042-9B2C-FD4F-BA3F-F5929722CFF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15" name="Oval 114">
              <a:extLst>
                <a:ext uri="{FF2B5EF4-FFF2-40B4-BE49-F238E27FC236}">
                  <a16:creationId xmlns:a16="http://schemas.microsoft.com/office/drawing/2014/main" id="{EBCC3021-4883-924B-AD66-6A8325A8FC4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BCF1C6E8-3841-F845-901B-94279B5CC487}"/>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7" name="Group 116">
            <a:extLst>
              <a:ext uri="{FF2B5EF4-FFF2-40B4-BE49-F238E27FC236}">
                <a16:creationId xmlns:a16="http://schemas.microsoft.com/office/drawing/2014/main" id="{4945FD21-A79A-7E45-A4C9-797487BEACBE}"/>
              </a:ext>
            </a:extLst>
          </p:cNvPr>
          <p:cNvGrpSpPr/>
          <p:nvPr/>
        </p:nvGrpSpPr>
        <p:grpSpPr>
          <a:xfrm>
            <a:off x="2524807" y="1050429"/>
            <a:ext cx="743919" cy="780591"/>
            <a:chOff x="2112154" y="2400534"/>
            <a:chExt cx="743919" cy="780591"/>
          </a:xfrm>
        </p:grpSpPr>
        <p:sp>
          <p:nvSpPr>
            <p:cNvPr id="118" name="Oval 117">
              <a:extLst>
                <a:ext uri="{FF2B5EF4-FFF2-40B4-BE49-F238E27FC236}">
                  <a16:creationId xmlns:a16="http://schemas.microsoft.com/office/drawing/2014/main" id="{B04AA580-7058-2A4A-98B1-1A39C239736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119" name="Oval 118">
              <a:extLst>
                <a:ext uri="{FF2B5EF4-FFF2-40B4-BE49-F238E27FC236}">
                  <a16:creationId xmlns:a16="http://schemas.microsoft.com/office/drawing/2014/main" id="{1F18E0CC-C7B4-034A-86ED-5E29CFB3DA90}"/>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C522C44C-51C1-9E46-B2A8-7CD38CE541F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21" name="Group 120">
            <a:extLst>
              <a:ext uri="{FF2B5EF4-FFF2-40B4-BE49-F238E27FC236}">
                <a16:creationId xmlns:a16="http://schemas.microsoft.com/office/drawing/2014/main" id="{4DF08539-8D7B-D74D-8B01-6DAA2778A066}"/>
              </a:ext>
            </a:extLst>
          </p:cNvPr>
          <p:cNvGrpSpPr/>
          <p:nvPr/>
        </p:nvGrpSpPr>
        <p:grpSpPr>
          <a:xfrm>
            <a:off x="91034" y="1474472"/>
            <a:ext cx="2055200" cy="900842"/>
            <a:chOff x="1902331" y="2858863"/>
            <a:chExt cx="2055200" cy="900842"/>
          </a:xfrm>
        </p:grpSpPr>
        <p:grpSp>
          <p:nvGrpSpPr>
            <p:cNvPr id="122" name="Group 121">
              <a:extLst>
                <a:ext uri="{FF2B5EF4-FFF2-40B4-BE49-F238E27FC236}">
                  <a16:creationId xmlns:a16="http://schemas.microsoft.com/office/drawing/2014/main" id="{AE92E977-D01A-8F4F-8F1E-B8A1A591DC22}"/>
                </a:ext>
              </a:extLst>
            </p:cNvPr>
            <p:cNvGrpSpPr/>
            <p:nvPr/>
          </p:nvGrpSpPr>
          <p:grpSpPr>
            <a:xfrm>
              <a:off x="1902331" y="2858863"/>
              <a:ext cx="1365556" cy="900842"/>
              <a:chOff x="4578102" y="1592294"/>
              <a:chExt cx="1365556" cy="900842"/>
            </a:xfrm>
          </p:grpSpPr>
          <p:sp>
            <p:nvSpPr>
              <p:cNvPr id="148" name="Rectangle 147">
                <a:extLst>
                  <a:ext uri="{FF2B5EF4-FFF2-40B4-BE49-F238E27FC236}">
                    <a16:creationId xmlns:a16="http://schemas.microsoft.com/office/drawing/2014/main" id="{CB3F7378-FB06-0F47-80D1-D9C576A4BA3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9" name="Oval 148">
                <a:extLst>
                  <a:ext uri="{FF2B5EF4-FFF2-40B4-BE49-F238E27FC236}">
                    <a16:creationId xmlns:a16="http://schemas.microsoft.com/office/drawing/2014/main" id="{50D35757-83D2-4C44-B3B3-84A33C6E600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214417AE-3CC9-D64E-820A-22DEFD2BBE6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737B30-2D7E-4542-9533-1D8D36C9D7EA}"/>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A8ABD7E2-64CC-9747-A546-B380F741A307}"/>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8B207199-B1FC-FE42-B7A4-19115EB2B2D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4" name="Oval 153">
                <a:extLst>
                  <a:ext uri="{FF2B5EF4-FFF2-40B4-BE49-F238E27FC236}">
                    <a16:creationId xmlns:a16="http://schemas.microsoft.com/office/drawing/2014/main" id="{2ABE72FA-CD60-4447-A85E-4312BA1B4773}"/>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29" name="Rectangle 128">
              <a:extLst>
                <a:ext uri="{FF2B5EF4-FFF2-40B4-BE49-F238E27FC236}">
                  <a16:creationId xmlns:a16="http://schemas.microsoft.com/office/drawing/2014/main" id="{AF01772D-58EB-2D47-BE7B-8B5FC2B0A25B}"/>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Oval 129">
              <a:extLst>
                <a:ext uri="{FF2B5EF4-FFF2-40B4-BE49-F238E27FC236}">
                  <a16:creationId xmlns:a16="http://schemas.microsoft.com/office/drawing/2014/main" id="{F90D5EBD-8F28-D748-AA48-C8C0B845AAC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7966E436-4591-5D42-974F-C3E4FAECE2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F7047D0C-FF5D-3845-B787-236DE24CA76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1D9FEDF2-D0FD-5141-A54B-3D5CADC6F447}"/>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28" name="Curved Connector 127">
            <a:extLst>
              <a:ext uri="{FF2B5EF4-FFF2-40B4-BE49-F238E27FC236}">
                <a16:creationId xmlns:a16="http://schemas.microsoft.com/office/drawing/2014/main" id="{935B0D3A-C1E5-F14C-93D4-897895338CA2}"/>
              </a:ext>
            </a:extLst>
          </p:cNvPr>
          <p:cNvCxnSpPr>
            <a:cxnSpLocks/>
            <a:stCxn id="125" idx="4"/>
            <a:endCxn id="73" idx="0"/>
          </p:cNvCxnSpPr>
          <p:nvPr/>
        </p:nvCxnSpPr>
        <p:spPr>
          <a:xfrm rot="5400000">
            <a:off x="4461694" y="655690"/>
            <a:ext cx="485486" cy="1748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C29B936D-73FC-5845-89BD-312EA1A3D241}"/>
              </a:ext>
            </a:extLst>
          </p:cNvPr>
          <p:cNvCxnSpPr>
            <a:cxnSpLocks/>
            <a:stCxn id="76" idx="2"/>
            <a:endCxn id="119" idx="0"/>
          </p:cNvCxnSpPr>
          <p:nvPr/>
        </p:nvCxnSpPr>
        <p:spPr>
          <a:xfrm rot="10800000">
            <a:off x="2896766" y="1050430"/>
            <a:ext cx="1642748" cy="607653"/>
          </a:xfrm>
          <a:prstGeom prst="curvedConnector4">
            <a:avLst>
              <a:gd name="adj1" fmla="val 45649"/>
              <a:gd name="adj2" fmla="val 13762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84DD2A31-A340-A245-AFD9-167F210DFAC1}"/>
              </a:ext>
            </a:extLst>
          </p:cNvPr>
          <p:cNvCxnSpPr>
            <a:cxnSpLocks/>
            <a:stCxn id="120" idx="4"/>
            <a:endCxn id="146" idx="0"/>
          </p:cNvCxnSpPr>
          <p:nvPr/>
        </p:nvCxnSpPr>
        <p:spPr>
          <a:xfrm rot="5400000" flipH="1">
            <a:off x="2295462" y="1229716"/>
            <a:ext cx="306332" cy="896276"/>
          </a:xfrm>
          <a:prstGeom prst="curvedConnector5">
            <a:avLst>
              <a:gd name="adj1" fmla="val -74625"/>
              <a:gd name="adj2" fmla="val 50000"/>
              <a:gd name="adj3" fmla="val 17462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F66DE95D-A7B9-BE47-9A88-92A6E0DBB594}"/>
              </a:ext>
            </a:extLst>
          </p:cNvPr>
          <p:cNvCxnSpPr>
            <a:cxnSpLocks/>
            <a:stCxn id="147" idx="4"/>
            <a:endCxn id="57" idx="7"/>
          </p:cNvCxnSpPr>
          <p:nvPr/>
        </p:nvCxnSpPr>
        <p:spPr>
          <a:xfrm rot="5400000">
            <a:off x="1207838" y="2022963"/>
            <a:ext cx="553179" cy="103212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Curved Connector 137">
            <a:extLst>
              <a:ext uri="{FF2B5EF4-FFF2-40B4-BE49-F238E27FC236}">
                <a16:creationId xmlns:a16="http://schemas.microsoft.com/office/drawing/2014/main" id="{6C6EA388-8CA7-4D48-B861-2F8344185BF0}"/>
              </a:ext>
            </a:extLst>
          </p:cNvPr>
          <p:cNvCxnSpPr>
            <a:cxnSpLocks/>
            <a:stCxn id="58" idx="4"/>
            <a:endCxn id="111" idx="1"/>
          </p:cNvCxnSpPr>
          <p:nvPr/>
        </p:nvCxnSpPr>
        <p:spPr>
          <a:xfrm rot="5400000">
            <a:off x="703258" y="3617251"/>
            <a:ext cx="226930" cy="10109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Curved Connector 138">
            <a:extLst>
              <a:ext uri="{FF2B5EF4-FFF2-40B4-BE49-F238E27FC236}">
                <a16:creationId xmlns:a16="http://schemas.microsoft.com/office/drawing/2014/main" id="{6DFFA2A1-4BFE-A34F-887A-2F45251E8773}"/>
              </a:ext>
            </a:extLst>
          </p:cNvPr>
          <p:cNvCxnSpPr>
            <a:cxnSpLocks/>
            <a:stCxn id="112" idx="4"/>
            <a:endCxn id="103" idx="0"/>
          </p:cNvCxnSpPr>
          <p:nvPr/>
        </p:nvCxnSpPr>
        <p:spPr>
          <a:xfrm rot="5400000" flipH="1" flipV="1">
            <a:off x="2744520" y="1635636"/>
            <a:ext cx="1053027" cy="4807530"/>
          </a:xfrm>
          <a:prstGeom prst="curvedConnector5">
            <a:avLst>
              <a:gd name="adj1" fmla="val -21709"/>
              <a:gd name="adj2" fmla="val 50000"/>
              <a:gd name="adj3" fmla="val 12170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urved Connector 139">
            <a:extLst>
              <a:ext uri="{FF2B5EF4-FFF2-40B4-BE49-F238E27FC236}">
                <a16:creationId xmlns:a16="http://schemas.microsoft.com/office/drawing/2014/main" id="{43AD3987-7A5C-774C-B8DC-C3BD8E7D49FC}"/>
              </a:ext>
            </a:extLst>
          </p:cNvPr>
          <p:cNvCxnSpPr>
            <a:cxnSpLocks/>
            <a:stCxn id="104" idx="4"/>
            <a:endCxn id="26" idx="0"/>
          </p:cNvCxnSpPr>
          <p:nvPr/>
        </p:nvCxnSpPr>
        <p:spPr>
          <a:xfrm rot="5400000" flipH="1">
            <a:off x="4451254" y="3027091"/>
            <a:ext cx="2022344" cy="424747"/>
          </a:xfrm>
          <a:prstGeom prst="curvedConnector5">
            <a:avLst>
              <a:gd name="adj1" fmla="val -11304"/>
              <a:gd name="adj2" fmla="val -254643"/>
              <a:gd name="adj3" fmla="val 11130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Curved Connector 140">
            <a:extLst>
              <a:ext uri="{FF2B5EF4-FFF2-40B4-BE49-F238E27FC236}">
                <a16:creationId xmlns:a16="http://schemas.microsoft.com/office/drawing/2014/main" id="{9A5993DE-0B29-2847-AAE8-2F26B62ED950}"/>
              </a:ext>
            </a:extLst>
          </p:cNvPr>
          <p:cNvCxnSpPr>
            <a:cxnSpLocks/>
            <a:stCxn id="82" idx="4"/>
            <a:endCxn id="27" idx="4"/>
          </p:cNvCxnSpPr>
          <p:nvPr/>
        </p:nvCxnSpPr>
        <p:spPr>
          <a:xfrm rot="5400000">
            <a:off x="5355899" y="1830241"/>
            <a:ext cx="1242900" cy="1451475"/>
          </a:xfrm>
          <a:prstGeom prst="curvedConnector3">
            <a:avLst>
              <a:gd name="adj1" fmla="val 11839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Curved Connector 141">
            <a:extLst>
              <a:ext uri="{FF2B5EF4-FFF2-40B4-BE49-F238E27FC236}">
                <a16:creationId xmlns:a16="http://schemas.microsoft.com/office/drawing/2014/main" id="{6547AA71-495A-F447-B69C-011A90D65AED}"/>
              </a:ext>
            </a:extLst>
          </p:cNvPr>
          <p:cNvCxnSpPr>
            <a:cxnSpLocks/>
            <a:stCxn id="127" idx="6"/>
            <a:endCxn id="81" idx="0"/>
          </p:cNvCxnSpPr>
          <p:nvPr/>
        </p:nvCxnSpPr>
        <p:spPr>
          <a:xfrm>
            <a:off x="6395387" y="821435"/>
            <a:ext cx="320912" cy="21921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Curved Connector 142">
            <a:extLst>
              <a:ext uri="{FF2B5EF4-FFF2-40B4-BE49-F238E27FC236}">
                <a16:creationId xmlns:a16="http://schemas.microsoft.com/office/drawing/2014/main" id="{AFE3DCF3-8A6A-C64B-9953-940065B10E42}"/>
              </a:ext>
            </a:extLst>
          </p:cNvPr>
          <p:cNvCxnSpPr>
            <a:cxnSpLocks/>
            <a:stCxn id="30" idx="0"/>
            <a:endCxn id="111" idx="7"/>
          </p:cNvCxnSpPr>
          <p:nvPr/>
        </p:nvCxnSpPr>
        <p:spPr>
          <a:xfrm rot="16200000" flipH="1" flipV="1">
            <a:off x="2734640" y="488044"/>
            <a:ext cx="1526942" cy="5059495"/>
          </a:xfrm>
          <a:prstGeom prst="curvedConnector3">
            <a:avLst>
              <a:gd name="adj1" fmla="val -1384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Curved Connector 143">
            <a:extLst>
              <a:ext uri="{FF2B5EF4-FFF2-40B4-BE49-F238E27FC236}">
                <a16:creationId xmlns:a16="http://schemas.microsoft.com/office/drawing/2014/main" id="{9A1959A5-4520-8A4B-8CBB-8FBBA214FCBC}"/>
              </a:ext>
            </a:extLst>
          </p:cNvPr>
          <p:cNvCxnSpPr>
            <a:cxnSpLocks/>
            <a:stCxn id="112" idx="6"/>
            <a:endCxn id="31" idx="4"/>
          </p:cNvCxnSpPr>
          <p:nvPr/>
        </p:nvCxnSpPr>
        <p:spPr>
          <a:xfrm flipV="1">
            <a:off x="1010237" y="2992070"/>
            <a:ext cx="5017621" cy="1430876"/>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Curved Connector 144">
            <a:extLst>
              <a:ext uri="{FF2B5EF4-FFF2-40B4-BE49-F238E27FC236}">
                <a16:creationId xmlns:a16="http://schemas.microsoft.com/office/drawing/2014/main" id="{3D54ED62-69A1-194A-9E9A-74A62A8738AF}"/>
              </a:ext>
            </a:extLst>
          </p:cNvPr>
          <p:cNvCxnSpPr>
            <a:cxnSpLocks/>
            <a:endCxn id="115" idx="1"/>
          </p:cNvCxnSpPr>
          <p:nvPr/>
        </p:nvCxnSpPr>
        <p:spPr>
          <a:xfrm flipV="1">
            <a:off x="2038277" y="1883924"/>
            <a:ext cx="5680422" cy="375248"/>
          </a:xfrm>
          <a:prstGeom prst="curvedConnector4">
            <a:avLst>
              <a:gd name="adj1" fmla="val 49631"/>
              <a:gd name="adj2" fmla="val 17207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5" name="Curved Connector 154">
            <a:extLst>
              <a:ext uri="{FF2B5EF4-FFF2-40B4-BE49-F238E27FC236}">
                <a16:creationId xmlns:a16="http://schemas.microsoft.com/office/drawing/2014/main" id="{E0F4D5F1-F619-C748-A5D0-6E756BE9A52C}"/>
              </a:ext>
            </a:extLst>
          </p:cNvPr>
          <p:cNvCxnSpPr>
            <a:cxnSpLocks/>
            <a:stCxn id="68" idx="0"/>
            <a:endCxn id="116" idx="4"/>
          </p:cNvCxnSpPr>
          <p:nvPr/>
        </p:nvCxnSpPr>
        <p:spPr>
          <a:xfrm rot="16200000" flipV="1">
            <a:off x="7657836" y="2784599"/>
            <a:ext cx="331167" cy="7252"/>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Curved Connector 155">
            <a:extLst>
              <a:ext uri="{FF2B5EF4-FFF2-40B4-BE49-F238E27FC236}">
                <a16:creationId xmlns:a16="http://schemas.microsoft.com/office/drawing/2014/main" id="{0330AF1D-5732-8244-AF62-31DBFF95A93D}"/>
              </a:ext>
            </a:extLst>
          </p:cNvPr>
          <p:cNvCxnSpPr>
            <a:cxnSpLocks/>
            <a:stCxn id="28" idx="0"/>
            <a:endCxn id="69" idx="4"/>
          </p:cNvCxnSpPr>
          <p:nvPr/>
        </p:nvCxnSpPr>
        <p:spPr>
          <a:xfrm rot="16200000" flipH="1">
            <a:off x="5984510" y="1937798"/>
            <a:ext cx="1526012" cy="2159058"/>
          </a:xfrm>
          <a:prstGeom prst="curvedConnector5">
            <a:avLst>
              <a:gd name="adj1" fmla="val -14980"/>
              <a:gd name="adj2" fmla="val 50000"/>
              <a:gd name="adj3" fmla="val 11498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Curved Connector 156">
            <a:extLst>
              <a:ext uri="{FF2B5EF4-FFF2-40B4-BE49-F238E27FC236}">
                <a16:creationId xmlns:a16="http://schemas.microsoft.com/office/drawing/2014/main" id="{F90995A6-158A-1947-A54D-A9619C5E0AD7}"/>
              </a:ext>
            </a:extLst>
          </p:cNvPr>
          <p:cNvCxnSpPr>
            <a:cxnSpLocks/>
            <a:stCxn id="99" idx="0"/>
            <a:endCxn id="29" idx="4"/>
          </p:cNvCxnSpPr>
          <p:nvPr/>
        </p:nvCxnSpPr>
        <p:spPr>
          <a:xfrm rot="5400000" flipH="1" flipV="1">
            <a:off x="5215031" y="3033903"/>
            <a:ext cx="494788" cy="411123"/>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83FB79E2-0BA3-C141-8A19-F45FA18AA959}"/>
              </a:ext>
            </a:extLst>
          </p:cNvPr>
          <p:cNvCxnSpPr>
            <a:cxnSpLocks/>
            <a:stCxn id="100" idx="4"/>
            <a:endCxn id="82" idx="4"/>
          </p:cNvCxnSpPr>
          <p:nvPr/>
        </p:nvCxnSpPr>
        <p:spPr>
          <a:xfrm rot="5400000" flipH="1" flipV="1">
            <a:off x="4730021" y="2462929"/>
            <a:ext cx="2501466" cy="1444663"/>
          </a:xfrm>
          <a:prstGeom prst="curvedConnector3">
            <a:avLst>
              <a:gd name="adj1" fmla="val -9139"/>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Curved Connector 158">
            <a:extLst>
              <a:ext uri="{FF2B5EF4-FFF2-40B4-BE49-F238E27FC236}">
                <a16:creationId xmlns:a16="http://schemas.microsoft.com/office/drawing/2014/main" id="{6C766FC8-F967-0944-9CE1-8CA7ED691608}"/>
              </a:ext>
            </a:extLst>
          </p:cNvPr>
          <p:cNvCxnSpPr>
            <a:cxnSpLocks/>
            <a:stCxn id="107" idx="0"/>
            <a:endCxn id="68" idx="1"/>
          </p:cNvCxnSpPr>
          <p:nvPr/>
        </p:nvCxnSpPr>
        <p:spPr>
          <a:xfrm rot="5400000" flipH="1" flipV="1">
            <a:off x="6621708" y="2408645"/>
            <a:ext cx="517205" cy="1691281"/>
          </a:xfrm>
          <a:prstGeom prst="curvedConnector3">
            <a:avLst>
              <a:gd name="adj1" fmla="val 152295"/>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Curved Connector 159">
            <a:extLst>
              <a:ext uri="{FF2B5EF4-FFF2-40B4-BE49-F238E27FC236}">
                <a16:creationId xmlns:a16="http://schemas.microsoft.com/office/drawing/2014/main" id="{567AC1CF-5729-1D4E-9CB0-93A5BAFA5491}"/>
              </a:ext>
            </a:extLst>
          </p:cNvPr>
          <p:cNvCxnSpPr>
            <a:cxnSpLocks/>
            <a:stCxn id="108" idx="5"/>
            <a:endCxn id="69" idx="4"/>
          </p:cNvCxnSpPr>
          <p:nvPr/>
        </p:nvCxnSpPr>
        <p:spPr>
          <a:xfrm rot="5400000" flipH="1" flipV="1">
            <a:off x="6767189" y="3148907"/>
            <a:ext cx="428429" cy="1691281"/>
          </a:xfrm>
          <a:prstGeom prst="curvedConnector3">
            <a:avLst>
              <a:gd name="adj1" fmla="val -6313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6835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reverse a three phase motor?</a:t>
            </a:r>
          </a:p>
        </p:txBody>
      </p:sp>
      <p:sp>
        <p:nvSpPr>
          <p:cNvPr id="3" name="Content Placeholder 2"/>
          <p:cNvSpPr>
            <a:spLocks noGrp="1"/>
          </p:cNvSpPr>
          <p:nvPr>
            <p:ph idx="1"/>
          </p:nvPr>
        </p:nvSpPr>
        <p:spPr>
          <a:xfrm>
            <a:off x="1122531" y="1091869"/>
            <a:ext cx="4339485" cy="2427708"/>
          </a:xfrm>
        </p:spPr>
        <p:txBody>
          <a:bodyPr>
            <a:noAutofit/>
          </a:bodyPr>
          <a:lstStyle/>
          <a:p>
            <a:pPr marL="0" indent="0" algn="just">
              <a:buNone/>
            </a:pPr>
            <a:r>
              <a:rPr lang="en-GB" sz="2400" dirty="0"/>
              <a:t>How do you reverse the direction of a three phase motor?</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3" y="2187780"/>
            <a:ext cx="4307873" cy="2308324"/>
          </a:xfrm>
          <a:prstGeom prst="rect">
            <a:avLst/>
          </a:prstGeom>
          <a:solidFill>
            <a:schemeClr val="tx2">
              <a:lumMod val="40000"/>
              <a:lumOff val="60000"/>
            </a:schemeClr>
          </a:solidFill>
        </p:spPr>
        <p:txBody>
          <a:bodyPr wrap="square">
            <a:spAutoFit/>
          </a:bodyPr>
          <a:lstStyle/>
          <a:p>
            <a:r>
              <a:rPr lang="en-GB" sz="2400" i="1" dirty="0"/>
              <a:t>Look at this animation of a simple 2-pole three phase induction motor. Think about how could we get the rotating magnetic field to rotate in the other direction?</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2116123"/>
            <a:ext cx="788845" cy="854046"/>
          </a:xfrm>
          <a:prstGeom prst="rect">
            <a:avLst/>
          </a:prstGeom>
        </p:spPr>
      </p:pic>
      <p:sp>
        <p:nvSpPr>
          <p:cNvPr id="9" name="Rectangle 8">
            <a:extLst>
              <a:ext uri="{FF2B5EF4-FFF2-40B4-BE49-F238E27FC236}">
                <a16:creationId xmlns:a16="http://schemas.microsoft.com/office/drawing/2014/main" id="{4ED8ABE8-4999-7048-93AA-B4E361B8B213}"/>
              </a:ext>
            </a:extLst>
          </p:cNvPr>
          <p:cNvSpPr/>
          <p:nvPr/>
        </p:nvSpPr>
        <p:spPr>
          <a:xfrm>
            <a:off x="5796950" y="1233577"/>
            <a:ext cx="3424112" cy="32625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61421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reverse a three phase motor?</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4" y="1305234"/>
            <a:ext cx="6562973" cy="1200329"/>
          </a:xfrm>
          <a:prstGeom prst="rect">
            <a:avLst/>
          </a:prstGeom>
          <a:solidFill>
            <a:schemeClr val="tx2">
              <a:lumMod val="40000"/>
              <a:lumOff val="60000"/>
            </a:schemeClr>
          </a:solidFill>
        </p:spPr>
        <p:txBody>
          <a:bodyPr wrap="square">
            <a:spAutoFit/>
          </a:bodyPr>
          <a:lstStyle/>
          <a:p>
            <a:r>
              <a:rPr lang="en-GB" sz="2400" i="1" dirty="0"/>
              <a:t>Which of the following changes will reverse the direction of this three phase motor. Click on the correct image.</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233577"/>
            <a:ext cx="788845" cy="854046"/>
          </a:xfrm>
          <a:prstGeom prst="rect">
            <a:avLst/>
          </a:prstGeom>
        </p:spPr>
      </p:pic>
      <p:sp>
        <p:nvSpPr>
          <p:cNvPr id="9" name="Rectangle 8">
            <a:extLst>
              <a:ext uri="{FF2B5EF4-FFF2-40B4-BE49-F238E27FC236}">
                <a16:creationId xmlns:a16="http://schemas.microsoft.com/office/drawing/2014/main" id="{4ED8ABE8-4999-7048-93AA-B4E361B8B213}"/>
              </a:ext>
            </a:extLst>
          </p:cNvPr>
          <p:cNvSpPr/>
          <p:nvPr/>
        </p:nvSpPr>
        <p:spPr>
          <a:xfrm>
            <a:off x="7958812" y="894312"/>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
        <p:nvSpPr>
          <p:cNvPr id="10" name="Rectangle 9">
            <a:extLst>
              <a:ext uri="{FF2B5EF4-FFF2-40B4-BE49-F238E27FC236}">
                <a16:creationId xmlns:a16="http://schemas.microsoft.com/office/drawing/2014/main" id="{503D1165-ABDB-CC44-B29E-5877418C6CBE}"/>
              </a:ext>
            </a:extLst>
          </p:cNvPr>
          <p:cNvSpPr/>
          <p:nvPr/>
        </p:nvSpPr>
        <p:spPr>
          <a:xfrm>
            <a:off x="1154144"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a:t>
            </a:r>
          </a:p>
        </p:txBody>
      </p:sp>
      <p:sp>
        <p:nvSpPr>
          <p:cNvPr id="13" name="Rectangle 12">
            <a:extLst>
              <a:ext uri="{FF2B5EF4-FFF2-40B4-BE49-F238E27FC236}">
                <a16:creationId xmlns:a16="http://schemas.microsoft.com/office/drawing/2014/main" id="{6102263E-4C37-6D4B-8A96-37A83A53A260}"/>
              </a:ext>
            </a:extLst>
          </p:cNvPr>
          <p:cNvSpPr/>
          <p:nvPr/>
        </p:nvSpPr>
        <p:spPr>
          <a:xfrm>
            <a:off x="3456821"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Img01b</a:t>
            </a:r>
          </a:p>
        </p:txBody>
      </p:sp>
      <p:sp>
        <p:nvSpPr>
          <p:cNvPr id="14" name="Rectangle 13">
            <a:extLst>
              <a:ext uri="{FF2B5EF4-FFF2-40B4-BE49-F238E27FC236}">
                <a16:creationId xmlns:a16="http://schemas.microsoft.com/office/drawing/2014/main" id="{1F582AFD-87CE-B54D-860E-B0E7BB8F7412}"/>
              </a:ext>
            </a:extLst>
          </p:cNvPr>
          <p:cNvSpPr/>
          <p:nvPr/>
        </p:nvSpPr>
        <p:spPr>
          <a:xfrm>
            <a:off x="5742245" y="2628179"/>
            <a:ext cx="2061137" cy="1963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Img01c</a:t>
            </a:r>
          </a:p>
        </p:txBody>
      </p:sp>
      <p:sp>
        <p:nvSpPr>
          <p:cNvPr id="6" name="TextBox 5">
            <a:extLst>
              <a:ext uri="{FF2B5EF4-FFF2-40B4-BE49-F238E27FC236}">
                <a16:creationId xmlns:a16="http://schemas.microsoft.com/office/drawing/2014/main" id="{BBA79D5B-5D07-5941-B290-624FE9171E53}"/>
              </a:ext>
            </a:extLst>
          </p:cNvPr>
          <p:cNvSpPr txBox="1"/>
          <p:nvPr/>
        </p:nvSpPr>
        <p:spPr>
          <a:xfrm>
            <a:off x="1947774" y="4559191"/>
            <a:ext cx="370614" cy="461665"/>
          </a:xfrm>
          <a:prstGeom prst="rect">
            <a:avLst/>
          </a:prstGeom>
          <a:noFill/>
        </p:spPr>
        <p:txBody>
          <a:bodyPr wrap="none" rtlCol="0">
            <a:spAutoFit/>
          </a:bodyPr>
          <a:lstStyle/>
          <a:p>
            <a:r>
              <a:rPr lang="en-GB" sz="2400" b="1" dirty="0"/>
              <a:t>A</a:t>
            </a:r>
          </a:p>
        </p:txBody>
      </p:sp>
      <p:sp>
        <p:nvSpPr>
          <p:cNvPr id="15" name="TextBox 14">
            <a:extLst>
              <a:ext uri="{FF2B5EF4-FFF2-40B4-BE49-F238E27FC236}">
                <a16:creationId xmlns:a16="http://schemas.microsoft.com/office/drawing/2014/main" id="{923B4E9D-A3D4-304C-9F0C-A289E58680CB}"/>
              </a:ext>
            </a:extLst>
          </p:cNvPr>
          <p:cNvSpPr txBox="1"/>
          <p:nvPr/>
        </p:nvSpPr>
        <p:spPr>
          <a:xfrm>
            <a:off x="4250451" y="4543247"/>
            <a:ext cx="357790" cy="461665"/>
          </a:xfrm>
          <a:prstGeom prst="rect">
            <a:avLst/>
          </a:prstGeom>
          <a:noFill/>
        </p:spPr>
        <p:txBody>
          <a:bodyPr wrap="none" rtlCol="0">
            <a:spAutoFit/>
          </a:bodyPr>
          <a:lstStyle/>
          <a:p>
            <a:r>
              <a:rPr lang="en-GB" sz="2400" b="1" dirty="0"/>
              <a:t>B</a:t>
            </a:r>
          </a:p>
        </p:txBody>
      </p:sp>
      <p:sp>
        <p:nvSpPr>
          <p:cNvPr id="16" name="TextBox 15">
            <a:extLst>
              <a:ext uri="{FF2B5EF4-FFF2-40B4-BE49-F238E27FC236}">
                <a16:creationId xmlns:a16="http://schemas.microsoft.com/office/drawing/2014/main" id="{0ECA0477-98F6-0942-9F1E-06451E59CBD4}"/>
              </a:ext>
            </a:extLst>
          </p:cNvPr>
          <p:cNvSpPr txBox="1"/>
          <p:nvPr/>
        </p:nvSpPr>
        <p:spPr>
          <a:xfrm>
            <a:off x="6535875" y="4543247"/>
            <a:ext cx="348172" cy="461665"/>
          </a:xfrm>
          <a:prstGeom prst="rect">
            <a:avLst/>
          </a:prstGeom>
          <a:noFill/>
        </p:spPr>
        <p:txBody>
          <a:bodyPr wrap="none" rtlCol="0">
            <a:spAutoFit/>
          </a:bodyPr>
          <a:lstStyle/>
          <a:p>
            <a:r>
              <a:rPr lang="en-GB" sz="2400" b="1" dirty="0"/>
              <a:t>C</a:t>
            </a:r>
          </a:p>
        </p:txBody>
      </p:sp>
      <p:pic>
        <p:nvPicPr>
          <p:cNvPr id="8" name="Graphic 7" descr="Magnifying glass">
            <a:extLst>
              <a:ext uri="{FF2B5EF4-FFF2-40B4-BE49-F238E27FC236}">
                <a16:creationId xmlns:a16="http://schemas.microsoft.com/office/drawing/2014/main" id="{516B5F53-2B88-B04B-9675-AE8B471F76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8812" y="916912"/>
            <a:ext cx="532520" cy="532520"/>
          </a:xfrm>
          <a:prstGeom prst="rect">
            <a:avLst/>
          </a:prstGeom>
        </p:spPr>
      </p:pic>
      <p:pic>
        <p:nvPicPr>
          <p:cNvPr id="17" name="Graphic 16" descr="Magnifying glass">
            <a:extLst>
              <a:ext uri="{FF2B5EF4-FFF2-40B4-BE49-F238E27FC236}">
                <a16:creationId xmlns:a16="http://schemas.microsoft.com/office/drawing/2014/main" id="{9E7F9435-8DC8-5F41-9291-8553DBE22F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281" y="2628179"/>
            <a:ext cx="532520" cy="532520"/>
          </a:xfrm>
          <a:prstGeom prst="rect">
            <a:avLst/>
          </a:prstGeom>
        </p:spPr>
      </p:pic>
      <p:pic>
        <p:nvPicPr>
          <p:cNvPr id="18" name="Graphic 17" descr="Magnifying glass">
            <a:extLst>
              <a:ext uri="{FF2B5EF4-FFF2-40B4-BE49-F238E27FC236}">
                <a16:creationId xmlns:a16="http://schemas.microsoft.com/office/drawing/2014/main" id="{F28CCCA6-E6AF-2641-BC32-51FF0A94CB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56821" y="2628179"/>
            <a:ext cx="532520" cy="532520"/>
          </a:xfrm>
          <a:prstGeom prst="rect">
            <a:avLst/>
          </a:prstGeom>
        </p:spPr>
      </p:pic>
      <p:pic>
        <p:nvPicPr>
          <p:cNvPr id="19" name="Graphic 18" descr="Magnifying glass">
            <a:extLst>
              <a:ext uri="{FF2B5EF4-FFF2-40B4-BE49-F238E27FC236}">
                <a16:creationId xmlns:a16="http://schemas.microsoft.com/office/drawing/2014/main" id="{A2E7EF64-9BE6-054A-8E3D-5E14025E48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0757" y="2607970"/>
            <a:ext cx="532520" cy="532520"/>
          </a:xfrm>
          <a:prstGeom prst="rect">
            <a:avLst/>
          </a:prstGeom>
        </p:spPr>
      </p:pic>
      <p:sp>
        <p:nvSpPr>
          <p:cNvPr id="20" name="Oval 19">
            <a:extLst>
              <a:ext uri="{FF2B5EF4-FFF2-40B4-BE49-F238E27FC236}">
                <a16:creationId xmlns:a16="http://schemas.microsoft.com/office/drawing/2014/main" id="{563F9DC1-DF89-6149-9478-B5D5F5928DE2}"/>
              </a:ext>
            </a:extLst>
          </p:cNvPr>
          <p:cNvSpPr/>
          <p:nvPr/>
        </p:nvSpPr>
        <p:spPr>
          <a:xfrm>
            <a:off x="1657723" y="4661427"/>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74BE54D-6327-0843-B959-77A02CB7548A}"/>
              </a:ext>
            </a:extLst>
          </p:cNvPr>
          <p:cNvSpPr/>
          <p:nvPr/>
        </p:nvSpPr>
        <p:spPr>
          <a:xfrm>
            <a:off x="3989341" y="4629053"/>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233BD42-6525-9441-99AD-1FCED3C1097F}"/>
              </a:ext>
            </a:extLst>
          </p:cNvPr>
          <p:cNvSpPr/>
          <p:nvPr/>
        </p:nvSpPr>
        <p:spPr>
          <a:xfrm>
            <a:off x="6261281" y="4629052"/>
            <a:ext cx="290051" cy="290051"/>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0198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Reversing a three phase motor</a:t>
            </a:r>
          </a:p>
        </p:txBody>
      </p:sp>
      <p:sp>
        <p:nvSpPr>
          <p:cNvPr id="3" name="Content Placeholder 2"/>
          <p:cNvSpPr>
            <a:spLocks noGrp="1"/>
          </p:cNvSpPr>
          <p:nvPr>
            <p:ph idx="1"/>
          </p:nvPr>
        </p:nvSpPr>
        <p:spPr>
          <a:xfrm>
            <a:off x="1057330" y="1091869"/>
            <a:ext cx="7672757" cy="1122845"/>
          </a:xfrm>
        </p:spPr>
        <p:txBody>
          <a:bodyPr>
            <a:noAutofit/>
          </a:bodyPr>
          <a:lstStyle/>
          <a:p>
            <a:pPr marL="0" indent="0" algn="just">
              <a:buNone/>
            </a:pPr>
            <a:r>
              <a:rPr lang="en-GB" sz="2400" dirty="0"/>
              <a:t>To reverse a the direction of a three phase induction motor, we have to </a:t>
            </a:r>
            <a:r>
              <a:rPr lang="en-GB" sz="2400" b="1" dirty="0"/>
              <a:t>reverse the connections of ANY 2 phases</a:t>
            </a:r>
            <a:r>
              <a:rPr lang="en-GB" sz="2400" dirty="0"/>
              <a:t>. </a:t>
            </a:r>
          </a:p>
        </p:txBody>
      </p:sp>
      <p:sp>
        <p:nvSpPr>
          <p:cNvPr id="7" name="Rectangle 6">
            <a:extLst>
              <a:ext uri="{FF2B5EF4-FFF2-40B4-BE49-F238E27FC236}">
                <a16:creationId xmlns:a16="http://schemas.microsoft.com/office/drawing/2014/main" id="{3ED3DA90-2308-6A4B-B691-3D14229EF877}"/>
              </a:ext>
            </a:extLst>
          </p:cNvPr>
          <p:cNvSpPr/>
          <p:nvPr/>
        </p:nvSpPr>
        <p:spPr>
          <a:xfrm>
            <a:off x="1137497" y="1886511"/>
            <a:ext cx="3947568"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8" name="Rectangle 7">
            <a:extLst>
              <a:ext uri="{FF2B5EF4-FFF2-40B4-BE49-F238E27FC236}">
                <a16:creationId xmlns:a16="http://schemas.microsoft.com/office/drawing/2014/main" id="{0B243468-DE59-AC44-9B61-D0414AEE2939}"/>
              </a:ext>
            </a:extLst>
          </p:cNvPr>
          <p:cNvSpPr/>
          <p:nvPr/>
        </p:nvSpPr>
        <p:spPr>
          <a:xfrm>
            <a:off x="5573118" y="1886510"/>
            <a:ext cx="3947568"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
        <p:nvSpPr>
          <p:cNvPr id="5" name="TextBox 4">
            <a:extLst>
              <a:ext uri="{FF2B5EF4-FFF2-40B4-BE49-F238E27FC236}">
                <a16:creationId xmlns:a16="http://schemas.microsoft.com/office/drawing/2014/main" id="{B9FF1CB7-3906-344C-9F95-83D9DD13A60E}"/>
              </a:ext>
            </a:extLst>
          </p:cNvPr>
          <p:cNvSpPr txBox="1"/>
          <p:nvPr/>
        </p:nvSpPr>
        <p:spPr>
          <a:xfrm>
            <a:off x="2488097" y="4510908"/>
            <a:ext cx="1246367" cy="461665"/>
          </a:xfrm>
          <a:prstGeom prst="rect">
            <a:avLst/>
          </a:prstGeom>
          <a:noFill/>
        </p:spPr>
        <p:txBody>
          <a:bodyPr wrap="none" rtlCol="0">
            <a:spAutoFit/>
          </a:bodyPr>
          <a:lstStyle/>
          <a:p>
            <a:r>
              <a:rPr lang="en-GB" sz="2400" b="1" dirty="0"/>
              <a:t>Forward</a:t>
            </a:r>
          </a:p>
        </p:txBody>
      </p:sp>
      <p:sp>
        <p:nvSpPr>
          <p:cNvPr id="9" name="TextBox 8">
            <a:extLst>
              <a:ext uri="{FF2B5EF4-FFF2-40B4-BE49-F238E27FC236}">
                <a16:creationId xmlns:a16="http://schemas.microsoft.com/office/drawing/2014/main" id="{05C95A97-AD16-3747-A6B5-AF6B4B130635}"/>
              </a:ext>
            </a:extLst>
          </p:cNvPr>
          <p:cNvSpPr txBox="1"/>
          <p:nvPr/>
        </p:nvSpPr>
        <p:spPr>
          <a:xfrm>
            <a:off x="6923718" y="4510909"/>
            <a:ext cx="1189941" cy="461665"/>
          </a:xfrm>
          <a:prstGeom prst="rect">
            <a:avLst/>
          </a:prstGeom>
          <a:noFill/>
        </p:spPr>
        <p:txBody>
          <a:bodyPr wrap="none" rtlCol="0">
            <a:spAutoFit/>
          </a:bodyPr>
          <a:lstStyle/>
          <a:p>
            <a:r>
              <a:rPr lang="en-GB" sz="2400" b="1" dirty="0"/>
              <a:t>Reverse</a:t>
            </a:r>
          </a:p>
        </p:txBody>
      </p:sp>
      <p:pic>
        <p:nvPicPr>
          <p:cNvPr id="10" name="Graphic 9" descr="Magnifying glass">
            <a:extLst>
              <a:ext uri="{FF2B5EF4-FFF2-40B4-BE49-F238E27FC236}">
                <a16:creationId xmlns:a16="http://schemas.microsoft.com/office/drawing/2014/main" id="{A67102AE-FAFE-0A44-9C3D-28781033D4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4245" y="1886510"/>
            <a:ext cx="532520" cy="532520"/>
          </a:xfrm>
          <a:prstGeom prst="rect">
            <a:avLst/>
          </a:prstGeom>
        </p:spPr>
      </p:pic>
      <p:pic>
        <p:nvPicPr>
          <p:cNvPr id="11" name="Graphic 10" descr="Magnifying glass">
            <a:extLst>
              <a:ext uri="{FF2B5EF4-FFF2-40B4-BE49-F238E27FC236}">
                <a16:creationId xmlns:a16="http://schemas.microsoft.com/office/drawing/2014/main" id="{9A0ACABF-7113-0841-B36B-D28E410FF5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3118" y="1913027"/>
            <a:ext cx="532520" cy="532520"/>
          </a:xfrm>
          <a:prstGeom prst="rect">
            <a:avLst/>
          </a:prstGeom>
        </p:spPr>
      </p:pic>
    </p:spTree>
    <p:custDataLst>
      <p:tags r:id="rId1"/>
    </p:custDataLst>
    <p:extLst>
      <p:ext uri="{BB962C8B-B14F-4D97-AF65-F5344CB8AC3E}">
        <p14:creationId xmlns:p14="http://schemas.microsoft.com/office/powerpoint/2010/main" val="193119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Reversing a three phase motor</a:t>
            </a:r>
          </a:p>
        </p:txBody>
      </p:sp>
      <p:sp>
        <p:nvSpPr>
          <p:cNvPr id="3" name="Content Placeholder 2"/>
          <p:cNvSpPr>
            <a:spLocks noGrp="1"/>
          </p:cNvSpPr>
          <p:nvPr>
            <p:ph idx="1"/>
          </p:nvPr>
        </p:nvSpPr>
        <p:spPr>
          <a:xfrm>
            <a:off x="1057331" y="1091868"/>
            <a:ext cx="4361372" cy="3298651"/>
          </a:xfrm>
        </p:spPr>
        <p:txBody>
          <a:bodyPr>
            <a:noAutofit/>
          </a:bodyPr>
          <a:lstStyle/>
          <a:p>
            <a:pPr marL="0" indent="0" algn="just">
              <a:buNone/>
            </a:pPr>
            <a:r>
              <a:rPr lang="en-GB" sz="2400" dirty="0"/>
              <a:t>Obviously, connecting and reconnecting the motor each time we want to change its direction would be a very bad idea. Instead, we can use 2 contactors and create a control circuit to energise their coils when we want the motor to turn in a specific direction.</a:t>
            </a:r>
          </a:p>
        </p:txBody>
      </p:sp>
      <p:sp>
        <p:nvSpPr>
          <p:cNvPr id="5" name="TextBox 4">
            <a:extLst>
              <a:ext uri="{FF2B5EF4-FFF2-40B4-BE49-F238E27FC236}">
                <a16:creationId xmlns:a16="http://schemas.microsoft.com/office/drawing/2014/main" id="{B9FF1CB7-3906-344C-9F95-83D9DD13A60E}"/>
              </a:ext>
            </a:extLst>
          </p:cNvPr>
          <p:cNvSpPr txBox="1"/>
          <p:nvPr/>
        </p:nvSpPr>
        <p:spPr>
          <a:xfrm>
            <a:off x="6451211" y="3955441"/>
            <a:ext cx="1246367" cy="461665"/>
          </a:xfrm>
          <a:prstGeom prst="rect">
            <a:avLst/>
          </a:prstGeom>
          <a:noFill/>
        </p:spPr>
        <p:txBody>
          <a:bodyPr wrap="none" rtlCol="0">
            <a:spAutoFit/>
          </a:bodyPr>
          <a:lstStyle/>
          <a:p>
            <a:r>
              <a:rPr lang="en-GB" sz="2400" b="1" dirty="0"/>
              <a:t>Forward</a:t>
            </a:r>
          </a:p>
        </p:txBody>
      </p:sp>
      <p:sp>
        <p:nvSpPr>
          <p:cNvPr id="9" name="TextBox 8">
            <a:extLst>
              <a:ext uri="{FF2B5EF4-FFF2-40B4-BE49-F238E27FC236}">
                <a16:creationId xmlns:a16="http://schemas.microsoft.com/office/drawing/2014/main" id="{05C95A97-AD16-3747-A6B5-AF6B4B130635}"/>
              </a:ext>
            </a:extLst>
          </p:cNvPr>
          <p:cNvSpPr txBox="1"/>
          <p:nvPr/>
        </p:nvSpPr>
        <p:spPr>
          <a:xfrm>
            <a:off x="8514577" y="3928855"/>
            <a:ext cx="1189941" cy="461665"/>
          </a:xfrm>
          <a:prstGeom prst="rect">
            <a:avLst/>
          </a:prstGeom>
          <a:noFill/>
        </p:spPr>
        <p:txBody>
          <a:bodyPr wrap="none" rtlCol="0">
            <a:spAutoFit/>
          </a:bodyPr>
          <a:lstStyle/>
          <a:p>
            <a:r>
              <a:rPr lang="en-GB" sz="2400" b="1" dirty="0"/>
              <a:t>Reverse</a:t>
            </a:r>
          </a:p>
        </p:txBody>
      </p:sp>
      <p:pic>
        <p:nvPicPr>
          <p:cNvPr id="12" name="Picture 11">
            <a:extLst>
              <a:ext uri="{FF2B5EF4-FFF2-40B4-BE49-F238E27FC236}">
                <a16:creationId xmlns:a16="http://schemas.microsoft.com/office/drawing/2014/main" id="{24F79268-532D-9545-A4E1-8C8B278AEA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6551" y="1019515"/>
            <a:ext cx="2115688" cy="2920428"/>
          </a:xfrm>
          <a:prstGeom prst="rect">
            <a:avLst/>
          </a:prstGeom>
        </p:spPr>
      </p:pic>
      <p:pic>
        <p:nvPicPr>
          <p:cNvPr id="13" name="Picture 12">
            <a:extLst>
              <a:ext uri="{FF2B5EF4-FFF2-40B4-BE49-F238E27FC236}">
                <a16:creationId xmlns:a16="http://schemas.microsoft.com/office/drawing/2014/main" id="{5B0A680C-B6F4-1B49-90C5-1A32D1B092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1169" y="1035013"/>
            <a:ext cx="2115688" cy="2920428"/>
          </a:xfrm>
          <a:prstGeom prst="rect">
            <a:avLst/>
          </a:prstGeom>
        </p:spPr>
      </p:pic>
    </p:spTree>
    <p:custDataLst>
      <p:tags r:id="rId1"/>
    </p:custDataLst>
    <p:extLst>
      <p:ext uri="{BB962C8B-B14F-4D97-AF65-F5344CB8AC3E}">
        <p14:creationId xmlns:p14="http://schemas.microsoft.com/office/powerpoint/2010/main" val="1803353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13260</TotalTime>
  <Words>4380</Words>
  <Application>Microsoft Office PowerPoint</Application>
  <PresentationFormat>Custom</PresentationFormat>
  <Paragraphs>797</Paragraphs>
  <Slides>50</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Open Sans</vt:lpstr>
      <vt:lpstr>Office Theme</vt:lpstr>
      <vt:lpstr>Three Phase Motors</vt:lpstr>
      <vt:lpstr>Assumed prior learning</vt:lpstr>
      <vt:lpstr>Outcomes</vt:lpstr>
      <vt:lpstr>Unit 3.3: Three Phase Reversing Starter</vt:lpstr>
      <vt:lpstr>Introduction</vt:lpstr>
      <vt:lpstr>How do you reverse a three phase motor?</vt:lpstr>
      <vt:lpstr>How do you reverse a three phase motor?</vt:lpstr>
      <vt:lpstr>Reversing a three phase motor</vt:lpstr>
      <vt:lpstr>Reversing a three phase motor</vt:lpstr>
      <vt:lpstr>Safety first</vt:lpstr>
      <vt:lpstr>Before We Begin</vt:lpstr>
      <vt:lpstr>The main circuit</vt:lpstr>
      <vt:lpstr>The main circuit</vt:lpstr>
      <vt:lpstr>Wire up the main circuit</vt:lpstr>
      <vt:lpstr>How do you control the motor?</vt:lpstr>
      <vt:lpstr>How do you keep the motor running?</vt:lpstr>
      <vt:lpstr>How do you stop the motor?</vt:lpstr>
      <vt:lpstr>Interlocks</vt:lpstr>
      <vt:lpstr>A quick summary</vt:lpstr>
      <vt:lpstr>Try it yourself</vt:lpstr>
      <vt:lpstr>Upload your completed circuit</vt:lpstr>
      <vt:lpstr>The control circuit</vt:lpstr>
      <vt:lpstr>Video Briefing – Vid01</vt:lpstr>
      <vt:lpstr>Image Briefing – Img01</vt:lpstr>
      <vt:lpstr>Image Briefing – Img01a</vt:lpstr>
      <vt:lpstr>Image Briefing – Img01b</vt:lpstr>
      <vt:lpstr>Image Briefing – Img01b</vt:lpstr>
      <vt:lpstr>Video Briefing – Vid02</vt:lpstr>
      <vt:lpstr>Video Briefing – Vid02</vt:lpstr>
      <vt:lpstr>Image Briefing – Img05a</vt:lpstr>
      <vt:lpstr>Image Briefing – Img05b</vt:lpstr>
      <vt:lpstr>Image Briefing – Img05c</vt:lpstr>
      <vt:lpstr>Image Briefing – Img07</vt:lpstr>
      <vt:lpstr>Video Briefing – Vid03</vt:lpstr>
      <vt:lpstr>Interactive Briefing – Int01 (1 of 3)</vt:lpstr>
      <vt:lpstr>Interactive Briefing – Int04 (2 of 3)</vt:lpstr>
      <vt:lpstr>Interactive Briefing – Int04 (3 of 3)</vt:lpstr>
      <vt:lpstr>Video Briefing – Vid04</vt:lpstr>
      <vt:lpstr>Video Briefing – Vid05</vt:lpstr>
      <vt:lpstr>Video Briefing – Vid06</vt:lpstr>
      <vt:lpstr>Video Briefing – Vid07</vt:lpstr>
      <vt:lpstr>Image Briefing – Img13 (1 of 6)</vt:lpstr>
      <vt:lpstr>Image Briefing – Img13 (2 of 6)</vt:lpstr>
      <vt:lpstr>Image Briefing – Img13 (3 of 6)</vt:lpstr>
      <vt:lpstr>Image Briefing – Img13 (4 of 6)</vt:lpstr>
      <vt:lpstr>Image Briefing – Img13 (5 of 6)</vt:lpstr>
      <vt:lpstr>Image Briefing – Img13 (6 of 6)</vt:lpstr>
      <vt:lpstr>Interactive Briefing – Int02 (1 of 3)</vt:lpstr>
      <vt:lpstr>Interactive Briefing – Int02 (2 of 3)</vt:lpstr>
      <vt:lpstr>Interactive Briefing – Int02 (2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562</cp:revision>
  <dcterms:created xsi:type="dcterms:W3CDTF">2018-02-02T12:07:09Z</dcterms:created>
  <dcterms:modified xsi:type="dcterms:W3CDTF">2018-09-20T07:07:16Z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