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comments/comment2.xml" ContentType="application/vnd.openxmlformats-officedocument.presentationml.comment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3.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4.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5.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6.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comments/comment7.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comments/comment8.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comments/comment9.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comments/comment10.xml" ContentType="application/vnd.openxmlformats-officedocument.presentationml.comments+xml"/>
  <Override PartName="/ppt/tags/tag24.xml" ContentType="application/vnd.openxmlformats-officedocument.presentationml.tags+xml"/>
  <Override PartName="/ppt/notesSlides/notesSlide21.xml" ContentType="application/vnd.openxmlformats-officedocument.presentationml.notesSlide+xml"/>
  <Override PartName="/ppt/comments/comment11.xml" ContentType="application/vnd.openxmlformats-officedocument.presentationml.comment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comments/comment12.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comments/comment13.xml" ContentType="application/vnd.openxmlformats-officedocument.presentationml.comments+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comments/comment14.xml" ContentType="application/vnd.openxmlformats-officedocument.presentationml.comments+xml"/>
  <Override PartName="/ppt/tags/tag37.xml" ContentType="application/vnd.openxmlformats-officedocument.presentationml.tags+xml"/>
  <Override PartName="/ppt/notesSlides/notesSlide34.xml" ContentType="application/vnd.openxmlformats-officedocument.presentationml.notesSlide+xml"/>
  <Override PartName="/ppt/comments/comment15.xml" ContentType="application/vnd.openxmlformats-officedocument.presentationml.comments+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comments/comment16.xml" ContentType="application/vnd.openxmlformats-officedocument.presentationml.comments+xml"/>
  <Override PartName="/ppt/tags/tag49.xml" ContentType="application/vnd.openxmlformats-officedocument.presentationml.tags+xml"/>
  <Override PartName="/ppt/notesSlides/notesSlide46.xml" ContentType="application/vnd.openxmlformats-officedocument.presentationml.notesSlide+xml"/>
  <Override PartName="/ppt/comments/comment17.xml" ContentType="application/vnd.openxmlformats-officedocument.presentationml.comments+xml"/>
  <Override PartName="/ppt/tags/tag50.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50"/>
  </p:notesMasterIdLst>
  <p:sldIdLst>
    <p:sldId id="256" r:id="rId2"/>
    <p:sldId id="309" r:id="rId3"/>
    <p:sldId id="268" r:id="rId4"/>
    <p:sldId id="278" r:id="rId5"/>
    <p:sldId id="376" r:id="rId6"/>
    <p:sldId id="415" r:id="rId7"/>
    <p:sldId id="420" r:id="rId8"/>
    <p:sldId id="421" r:id="rId9"/>
    <p:sldId id="384" r:id="rId10"/>
    <p:sldId id="333" r:id="rId11"/>
    <p:sldId id="339" r:id="rId12"/>
    <p:sldId id="446" r:id="rId13"/>
    <p:sldId id="424" r:id="rId14"/>
    <p:sldId id="371" r:id="rId15"/>
    <p:sldId id="427" r:id="rId16"/>
    <p:sldId id="439" r:id="rId17"/>
    <p:sldId id="442" r:id="rId18"/>
    <p:sldId id="444" r:id="rId19"/>
    <p:sldId id="429" r:id="rId20"/>
    <p:sldId id="435" r:id="rId21"/>
    <p:sldId id="451" r:id="rId22"/>
    <p:sldId id="477" r:id="rId23"/>
    <p:sldId id="455" r:id="rId24"/>
    <p:sldId id="456" r:id="rId25"/>
    <p:sldId id="457" r:id="rId26"/>
    <p:sldId id="422" r:id="rId27"/>
    <p:sldId id="423" r:id="rId28"/>
    <p:sldId id="413" r:id="rId29"/>
    <p:sldId id="414" r:id="rId30"/>
    <p:sldId id="441" r:id="rId31"/>
    <p:sldId id="425" r:id="rId32"/>
    <p:sldId id="426" r:id="rId33"/>
    <p:sldId id="436" r:id="rId34"/>
    <p:sldId id="418" r:id="rId35"/>
    <p:sldId id="437" r:id="rId36"/>
    <p:sldId id="438" r:id="rId37"/>
    <p:sldId id="440" r:id="rId38"/>
    <p:sldId id="443" r:id="rId39"/>
    <p:sldId id="445" r:id="rId40"/>
    <p:sldId id="430" r:id="rId41"/>
    <p:sldId id="431" r:id="rId42"/>
    <p:sldId id="448" r:id="rId43"/>
    <p:sldId id="449" r:id="rId44"/>
    <p:sldId id="459" r:id="rId45"/>
    <p:sldId id="452" r:id="rId46"/>
    <p:sldId id="453" r:id="rId47"/>
    <p:sldId id="454" r:id="rId48"/>
    <p:sldId id="458" r:id="rId49"/>
  </p:sldIdLst>
  <p:sldSz cx="10239375" cy="500380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376"/>
            <p14:sldId id="415"/>
            <p14:sldId id="420"/>
            <p14:sldId id="421"/>
            <p14:sldId id="384"/>
            <p14:sldId id="333"/>
            <p14:sldId id="339"/>
            <p14:sldId id="446"/>
            <p14:sldId id="424"/>
            <p14:sldId id="371"/>
            <p14:sldId id="427"/>
            <p14:sldId id="439"/>
            <p14:sldId id="442"/>
            <p14:sldId id="444"/>
            <p14:sldId id="429"/>
            <p14:sldId id="435"/>
            <p14:sldId id="451"/>
            <p14:sldId id="477"/>
            <p14:sldId id="455"/>
            <p14:sldId id="456"/>
            <p14:sldId id="457"/>
          </p14:sldIdLst>
        </p14:section>
        <p14:section name="Appendix" id="{61A5EB1E-5BAC-224D-8F20-5D1D8E086C2B}">
          <p14:sldIdLst>
            <p14:sldId id="422"/>
            <p14:sldId id="423"/>
            <p14:sldId id="413"/>
            <p14:sldId id="414"/>
            <p14:sldId id="441"/>
            <p14:sldId id="425"/>
            <p14:sldId id="426"/>
            <p14:sldId id="436"/>
            <p14:sldId id="418"/>
            <p14:sldId id="437"/>
            <p14:sldId id="438"/>
            <p14:sldId id="440"/>
            <p14:sldId id="443"/>
            <p14:sldId id="445"/>
            <p14:sldId id="430"/>
            <p14:sldId id="431"/>
            <p14:sldId id="448"/>
            <p14:sldId id="449"/>
            <p14:sldId id="459"/>
            <p14:sldId id="452"/>
            <p14:sldId id="453"/>
            <p14:sldId id="454"/>
            <p14:sldId id="4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70"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0"/>
    <p:restoredTop sz="65772" autoAdjust="0"/>
  </p:normalViewPr>
  <p:slideViewPr>
    <p:cSldViewPr snapToGrid="0" snapToObjects="1">
      <p:cViewPr varScale="1">
        <p:scale>
          <a:sx n="102" d="100"/>
          <a:sy n="102" d="100"/>
        </p:scale>
        <p:origin x="13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0T12:49:32.800" idx="42">
    <p:pos x="4944" y="1151"/>
    <p:text>Button01</p:text>
    <p:extLst>
      <p:ext uri="{C676402C-5697-4E1C-873F-D02D1690AC5C}">
        <p15:threadingInfo xmlns:p15="http://schemas.microsoft.com/office/powerpoint/2012/main" timeZoneBias="-120"/>
      </p:ext>
    </p:extLst>
  </p:cm>
  <p:cm authorId="1" dt="2018-07-10T12:49:42.570" idx="43">
    <p:pos x="5020" y="1803"/>
    <p:text>Button02</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Img17</p:text>
    <p:extLst>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8-02T11:50:06.923" idx="70">
    <p:pos x="3173" y="2353"/>
    <p:text>Button01</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1:16.483" idx="68">
    <p:pos x="6237" y="2379"/>
    <p:text>Button04</p:text>
    <p:extLst>
      <p:ext uri="{C676402C-5697-4E1C-873F-D02D1690AC5C}">
        <p15:threadingInfo xmlns:p15="http://schemas.microsoft.com/office/powerpoint/2012/main" timeZoneBias="-12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0T13:40:22.871" idx="46">
    <p:pos x="5216" y="434"/>
    <p:text>Img02</p:text>
    <p:extLst>
      <p:ext uri="{C676402C-5697-4E1C-873F-D02D1690AC5C}">
        <p15:threadingInfo xmlns:p15="http://schemas.microsoft.com/office/powerpoint/2012/main" timeZoneBias="-120"/>
      </p:ext>
    </p:extLst>
  </p:cm>
  <p:cm authorId="1" dt="2018-07-10T13:41:48.758" idx="47">
    <p:pos x="5847" y="2273"/>
    <p:text>Button01</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0T13:17:23.077" idx="44">
    <p:pos x="4737" y="996"/>
    <p:text>Img05</p:text>
    <p:extLst>
      <p:ext uri="{C676402C-5697-4E1C-873F-D02D1690AC5C}">
        <p15:threadingInfo xmlns:p15="http://schemas.microsoft.com/office/powerpoint/2012/main" timeZoneBias="-120"/>
      </p:ext>
    </p:extLst>
  </p:cm>
  <p:cm authorId="1" dt="2018-07-10T13:33:27.138" idx="45">
    <p:pos x="5870" y="1057"/>
    <p:text>Img06</p:text>
    <p:extLst>
      <p:ext uri="{C676402C-5697-4E1C-873F-D02D1690AC5C}">
        <p15:threadingInfo xmlns:p15="http://schemas.microsoft.com/office/powerpoint/2012/main" timeZoneBias="-120"/>
      </p:ext>
    </p:extLst>
  </p:cm>
  <p:cm authorId="1" dt="2018-07-10T14:20:35.351" idx="61">
    <p:pos x="2978" y="2423"/>
    <p:text>Button01</p:text>
    <p:extLst>
      <p:ext uri="{C676402C-5697-4E1C-873F-D02D1690AC5C}">
        <p15:threadingInfo xmlns:p15="http://schemas.microsoft.com/office/powerpoint/2012/main" timeZoneBias="-120"/>
      </p:ext>
    </p:extLst>
  </p:cm>
  <p:cm authorId="1" dt="2018-07-10T14:59:01.924" idx="67">
    <p:pos x="5379" y="2379"/>
    <p:text>Img06a</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0:47:09.344" idx="21">
    <p:pos x="5464" y="451"/>
    <p:text>Img07</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Img08</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0T15:33:49.704" idx="66">
    <p:pos x="2499" y="2490"/>
    <p:text>Button01</p:text>
    <p:extLst>
      <p:ext uri="{C676402C-5697-4E1C-873F-D02D1690AC5C}">
        <p15:threadingInfo xmlns:p15="http://schemas.microsoft.com/office/powerpoint/2012/main" timeZoneBias="-120"/>
      </p:ext>
    </p:extLst>
  </p:cm>
  <p:cm authorId="1" dt="2018-07-10T15:33:55.702" idx="67">
    <p:pos x="5350" y="2470"/>
    <p:text>Button02</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0T13:17:23.077" idx="44">
    <p:pos x="5356" y="442"/>
    <p:text>Img09</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Img10</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0T14:46:56.197" idx="66">
    <p:pos x="6020" y="2423"/>
    <p:text>Button01</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the following in a popup – “The main motor circuit is the one that actually delivers the electricity to the motor. The main circuit almost always includes a contactor because of the large currents usually involved (especially at start up) and because of how quickly contactors can open and close. The main circuit usually also includes other motor protection components like circuit breakers and relays to protect the motor.”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present the following in a popup – “The motor control circuit is separate from the main circuit. It is a low current circuit (usually mA rather than A) and it is designed to control when the motor starts and stops by controlling when the contactor coil </a:t>
            </a:r>
            <a:r>
              <a:rPr lang="en-US" dirty="0" err="1"/>
              <a:t>energises</a:t>
            </a:r>
            <a:r>
              <a:rPr lang="en-US" dirty="0"/>
              <a:t> and de-</a:t>
            </a:r>
            <a:r>
              <a:rPr lang="en-US" dirty="0" err="1"/>
              <a:t>energisers</a:t>
            </a:r>
            <a:r>
              <a:rPr lang="en-US" dirty="0"/>
              <a:t>. The control circuit draws power from the same source as the main circuit and usually also includes protection components like breakers, fuses or relays.</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13059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play Vid03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48469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Img10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4202034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Int01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Vid04 (see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947348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Img12 = screenshot of Vid05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71005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Vid06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27705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screenshot of Vid07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09171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screenshot of the first part of Img15 (see brief). On click open Img15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735931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screenshot of Int04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5709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138659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Img06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a:p>
            <a:pPr marL="0" indent="0">
              <a:buFont typeface="+mj-lt"/>
              <a:buNone/>
            </a:pPr>
            <a:r>
              <a:rPr lang="en-GB" sz="1200" dirty="0"/>
              <a:t>Button03 – Open Img07 (se brief)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58057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Img18 = image of a bus </a:t>
            </a:r>
            <a:r>
              <a:rPr lang="en-US"/>
              <a:t>being cleaned </a:t>
            </a:r>
            <a:r>
              <a:rPr lang="en-US" dirty="0"/>
              <a:t>with a hand held sprayer e.g. http://</a:t>
            </a:r>
            <a:r>
              <a:rPr lang="en-US" dirty="0" err="1"/>
              <a:t>kenyabus.net</a:t>
            </a:r>
            <a:r>
              <a:rPr lang="en-US" dirty="0"/>
              <a:t>/images/cleaning2.jpg</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45146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367681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Img18 (see brief) </a:t>
            </a:r>
            <a:r>
              <a:rPr lang="en-US" dirty="0" err="1"/>
              <a:t>fullscreen</a:t>
            </a:r>
            <a:r>
              <a:rPr lang="en-US"/>
              <a:t>.</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618521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www.youtube.com</a:t>
            </a:r>
            <a:r>
              <a:rPr lang="en-ZA" dirty="0"/>
              <a:t>/</a:t>
            </a:r>
            <a:r>
              <a:rPr lang="en-ZA" dirty="0" err="1"/>
              <a:t>watch?v</a:t>
            </a:r>
            <a:r>
              <a:rPr lang="en-ZA" dirty="0"/>
              <a:t>=</a:t>
            </a:r>
            <a:r>
              <a:rPr lang="en-ZA" dirty="0" err="1"/>
              <a:t>gOcImlyCRQk</a:t>
            </a:r>
            <a:r>
              <a:rPr lang="en-ZA" dirty="0"/>
              <a:t> as an example. This video is the same as Vid01 in 05_04_03.</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919665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See https://</a:t>
            </a:r>
            <a:r>
              <a:rPr lang="en-ZA" dirty="0" err="1"/>
              <a:t>www.youtube.com</a:t>
            </a:r>
            <a:r>
              <a:rPr lang="en-ZA" dirty="0"/>
              <a:t>/</a:t>
            </a:r>
            <a:r>
              <a:rPr lang="en-ZA" dirty="0" err="1"/>
              <a:t>watch?v</a:t>
            </a:r>
            <a:r>
              <a:rPr lang="en-ZA" dirty="0"/>
              <a:t>=E30g5C-qdmQ as a reference. This video is the same as Vid02 in 05_04_03.</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037926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3P Motor control protection breaker symbol e.g. https://</a:t>
            </a:r>
            <a:r>
              <a:rPr lang="en-US" dirty="0" err="1"/>
              <a:t>symbols.radicasoftware.com</a:t>
            </a:r>
            <a:r>
              <a:rPr lang="en-US" dirty="0"/>
              <a:t>/category/Circuit-</a:t>
            </a:r>
            <a:r>
              <a:rPr lang="en-US" dirty="0" err="1"/>
              <a:t>Breakers.html</a:t>
            </a:r>
            <a:r>
              <a:rPr lang="en-US" dirty="0"/>
              <a:t>. </a:t>
            </a:r>
            <a:endParaRPr lang="en-GB" i="1"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38399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3P Motor control protection breaker symbol e.g. https://</a:t>
            </a:r>
            <a:r>
              <a:rPr lang="en-US" dirty="0" err="1"/>
              <a:t>symbols.radicasoftware.com</a:t>
            </a:r>
            <a:r>
              <a:rPr lang="en-US" dirty="0"/>
              <a:t>/category/Circuit-</a:t>
            </a:r>
            <a:r>
              <a:rPr lang="en-US" dirty="0" err="1"/>
              <a:t>Breakers.html</a:t>
            </a:r>
            <a:r>
              <a:rPr lang="en-US" dirty="0"/>
              <a:t>. </a:t>
            </a:r>
            <a:endParaRPr lang="en-GB" i="1"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602484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3P Motor control protection breaker symbol e.g. https://</a:t>
            </a:r>
            <a:r>
              <a:rPr lang="en-US" dirty="0" err="1"/>
              <a:t>symbols.radicasoftware.com</a:t>
            </a:r>
            <a:r>
              <a:rPr lang="en-US" dirty="0"/>
              <a:t>/category/Circuit-</a:t>
            </a:r>
            <a:r>
              <a:rPr lang="en-US" dirty="0" err="1"/>
              <a:t>Breakers.html</a:t>
            </a:r>
            <a:r>
              <a:rPr lang="en-US" dirty="0"/>
              <a:t>. </a:t>
            </a:r>
            <a:endParaRPr lang="en-GB" i="1"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18287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Redraw this main motor control circuit using all the correct and agreed upon symbols</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459719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the redrawn Img09 in the video.</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2561227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84040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89769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Completed correct connections</a:t>
            </a:r>
          </a:p>
          <a:p>
            <a:r>
              <a:rPr lang="en-ZA" dirty="0"/>
              <a:t>R – MPCB-L1</a:t>
            </a:r>
          </a:p>
          <a:p>
            <a:r>
              <a:rPr lang="en-ZA" dirty="0"/>
              <a:t>MPCB-T1 – Contactor L1</a:t>
            </a:r>
          </a:p>
          <a:p>
            <a:r>
              <a:rPr lang="en-ZA" dirty="0"/>
              <a:t>Contactor T1 – Overload L1</a:t>
            </a:r>
          </a:p>
          <a:p>
            <a:r>
              <a:rPr lang="en-ZA" dirty="0"/>
              <a:t>Overload T1 - Motor A1</a:t>
            </a:r>
          </a:p>
          <a:p>
            <a:r>
              <a:rPr lang="en-ZA" dirty="0"/>
              <a:t>W – MPCB-L2</a:t>
            </a:r>
          </a:p>
          <a:p>
            <a:r>
              <a:rPr lang="en-ZA" dirty="0"/>
              <a:t>MPCB-T2 – Contactor L2</a:t>
            </a:r>
          </a:p>
          <a:p>
            <a:r>
              <a:rPr lang="en-ZA" dirty="0"/>
              <a:t>Contactor T2 – Overload L2</a:t>
            </a:r>
          </a:p>
          <a:p>
            <a:r>
              <a:rPr lang="en-ZA" dirty="0"/>
              <a:t>Overload T2 - Motor B1</a:t>
            </a:r>
          </a:p>
          <a:p>
            <a:r>
              <a:rPr lang="en-ZA" dirty="0"/>
              <a:t>B – MPCB-L3</a:t>
            </a:r>
          </a:p>
          <a:p>
            <a:r>
              <a:rPr lang="en-ZA" dirty="0"/>
              <a:t>MPCB-T3 – Contactor L3</a:t>
            </a:r>
          </a:p>
          <a:p>
            <a:r>
              <a:rPr lang="en-ZA" dirty="0"/>
              <a:t>Contactor T3 – Overload L3</a:t>
            </a:r>
          </a:p>
          <a:p>
            <a:r>
              <a:rPr lang="en-ZA" dirty="0"/>
              <a:t>Overload T3 - Motor C1</a:t>
            </a:r>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553709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6936315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769552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544300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221913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Create a series of 4 images that build up the full control circuit step by step.</a:t>
            </a:r>
          </a:p>
          <a:p>
            <a:endParaRPr lang="en-ZA" dirty="0"/>
          </a:p>
          <a:p>
            <a:r>
              <a:rPr lang="en-ZA" dirty="0"/>
              <a:t>Vitally important to standardise on all circuit symbols (TBA). On click of </a:t>
            </a:r>
            <a:r>
              <a:rPr lang="en-ZA" b="1" dirty="0"/>
              <a:t>Next</a:t>
            </a:r>
            <a:r>
              <a:rPr lang="en-ZA" dirty="0"/>
              <a:t> display the next image in the series.</a:t>
            </a:r>
          </a:p>
          <a:p>
            <a:endParaRPr lang="en-ZA" dirty="0"/>
          </a:p>
          <a:p>
            <a:r>
              <a:rPr lang="en-ZA" dirty="0"/>
              <a:t>Master diagram on far right.</a:t>
            </a:r>
          </a:p>
          <a:p>
            <a:endParaRPr lang="en-ZA" dirty="0"/>
          </a:p>
          <a:p>
            <a:r>
              <a:rPr lang="en-ZA" dirty="0"/>
              <a:t>NB that circuit components are NOT moved between images.</a:t>
            </a:r>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38277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start and stop button set e.g. https://</a:t>
            </a:r>
            <a:r>
              <a:rPr lang="en-US" dirty="0" err="1"/>
              <a:t>www.sparkydirect.com.au</a:t>
            </a:r>
            <a:r>
              <a:rPr lang="en-US" dirty="0"/>
              <a:t>/assets/full/</a:t>
            </a:r>
            <a:r>
              <a:rPr lang="en-US" dirty="0" err="1"/>
              <a:t>STOPSTART.jpg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hotspots to Img01: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as a popup – “Start buttons are Normally Open (NO) pushbuttons. This means they are normally open and you have to push them to close the circuit. In circuit diagrams NO pushbuttons are indicated by one of these symbols [NO pushbutton symbol – e.g. https://</a:t>
            </a:r>
            <a:r>
              <a:rPr lang="en-US" dirty="0" err="1"/>
              <a:t>parentscount.net</a:t>
            </a:r>
            <a:r>
              <a:rPr lang="en-US" dirty="0"/>
              <a:t>/</a:t>
            </a:r>
            <a:r>
              <a:rPr lang="en-US" dirty="0" err="1"/>
              <a:t>wp</a:t>
            </a:r>
            <a:r>
              <a:rPr lang="en-US" dirty="0"/>
              <a:t>-content/uploads/2018/03/push-buttonnormally-opensingle-circuitmomentary-spring-return.jpg AND https://</a:t>
            </a:r>
            <a:r>
              <a:rPr lang="en-US" dirty="0" err="1"/>
              <a:t>upload.wikimedia.org</a:t>
            </a:r>
            <a:r>
              <a:rPr lang="en-US" dirty="0"/>
              <a:t>/</a:t>
            </a:r>
            <a:r>
              <a:rPr lang="en-US" dirty="0" err="1"/>
              <a:t>wikipedia</a:t>
            </a:r>
            <a:r>
              <a:rPr lang="en-US" dirty="0"/>
              <a:t>/commons/thumb/4/46/SPST-</a:t>
            </a:r>
            <a:r>
              <a:rPr lang="en-US" dirty="0" err="1"/>
              <a:t>Switch.svg</a:t>
            </a:r>
            <a:r>
              <a:rPr lang="en-US" dirty="0"/>
              <a:t>/2000px-SPST-Switch.svg.png]”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as a popup – “Stop buttons are Normally Closed (NC) pushbuttons. This means that they are normally closed and you have to push them to open the circuit. In circuit diagrams NC pushbuttons are indicated by one of these symbols [NC pushbutton symbol – e.g. https://</a:t>
            </a:r>
            <a:r>
              <a:rPr lang="en-US" dirty="0" err="1"/>
              <a:t>sutree.com</a:t>
            </a:r>
            <a:r>
              <a:rPr lang="en-US" dirty="0"/>
              <a:t>/</a:t>
            </a:r>
            <a:r>
              <a:rPr lang="en-US" dirty="0" err="1"/>
              <a:t>wp</a:t>
            </a:r>
            <a:r>
              <a:rPr lang="en-US" dirty="0"/>
              <a:t>-content/uploads/2018/01/push-buttonnormally-closedsingle-circuitmomentary-spring-return.jpg AND https://</a:t>
            </a:r>
            <a:r>
              <a:rPr lang="en-US" dirty="0" err="1"/>
              <a:t>upload.wikimedia.org</a:t>
            </a:r>
            <a:r>
              <a:rPr lang="en-US" dirty="0"/>
              <a:t>/</a:t>
            </a:r>
            <a:r>
              <a:rPr lang="en-US" dirty="0" err="1"/>
              <a:t>wikipedia</a:t>
            </a:r>
            <a:r>
              <a:rPr lang="en-US" dirty="0"/>
              <a:t>/commons/thumb/4/4c/SPST-Switch-</a:t>
            </a:r>
            <a:r>
              <a:rPr lang="en-US" dirty="0" err="1"/>
              <a:t>NC.svg</a:t>
            </a:r>
            <a:r>
              <a:rPr lang="en-US" dirty="0"/>
              <a:t>/2000px-SPST-Switch-NC.svg.png]”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752933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retaining contact</a:t>
            </a:r>
          </a:p>
          <a:p>
            <a:endParaRPr lang="en-ZA" dirty="0"/>
          </a:p>
          <a:p>
            <a:r>
              <a:rPr lang="en-ZA" dirty="0"/>
              <a:t>On click of </a:t>
            </a:r>
            <a:r>
              <a:rPr lang="en-ZA" b="1" dirty="0"/>
              <a:t>Back</a:t>
            </a:r>
            <a:r>
              <a:rPr lang="en-ZA" dirty="0"/>
              <a:t> display the previous image in the series</a:t>
            </a:r>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28220820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Highlight the stop push button</a:t>
            </a:r>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3193533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550485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1814803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31738637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open the main circuit diagram (see diagram below button04 above)</a:t>
            </a:r>
          </a:p>
        </p:txBody>
      </p:sp>
      <p:sp>
        <p:nvSpPr>
          <p:cNvPr id="4" name="Slide Number Placeholder 3"/>
          <p:cNvSpPr>
            <a:spLocks noGrp="1"/>
          </p:cNvSpPr>
          <p:nvPr>
            <p:ph type="sldNum" sz="quarter" idx="10"/>
          </p:nvPr>
        </p:nvSpPr>
        <p:spPr/>
        <p:txBody>
          <a:bodyPr/>
          <a:lstStyle/>
          <a:p>
            <a:fld id="{16FEC50E-693F-7248-AD71-EC691CF637E1}" type="slidenum">
              <a:rPr lang="en-GB" smtClean="0"/>
              <a:t>46</a:t>
            </a:fld>
            <a:endParaRPr lang="en-GB"/>
          </a:p>
        </p:txBody>
      </p:sp>
    </p:spTree>
    <p:extLst>
      <p:ext uri="{BB962C8B-B14F-4D97-AF65-F5344CB8AC3E}">
        <p14:creationId xmlns:p14="http://schemas.microsoft.com/office/powerpoint/2010/main" val="2792706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Completed correct connections</a:t>
            </a:r>
          </a:p>
          <a:p>
            <a:pPr marL="171450" indent="-171450">
              <a:buFont typeface="Arial" panose="020B0604020202020204" pitchFamily="34" charset="0"/>
              <a:buChar char="•"/>
            </a:pPr>
            <a:r>
              <a:rPr lang="en-ZA" dirty="0"/>
              <a:t>R – MPCB L1</a:t>
            </a:r>
          </a:p>
          <a:p>
            <a:pPr marL="171450" indent="-171450">
              <a:buFont typeface="Arial" panose="020B0604020202020204" pitchFamily="34" charset="0"/>
              <a:buChar char="•"/>
            </a:pPr>
            <a:r>
              <a:rPr lang="en-ZA" dirty="0"/>
              <a:t>MPCB T1 – Contactor L1</a:t>
            </a:r>
          </a:p>
          <a:p>
            <a:pPr marL="171450" indent="-171450">
              <a:buFont typeface="Arial" panose="020B0604020202020204" pitchFamily="34" charset="0"/>
              <a:buChar char="•"/>
            </a:pPr>
            <a:r>
              <a:rPr lang="en-ZA" dirty="0"/>
              <a:t>Contactor T1 – Overload1 L1</a:t>
            </a:r>
          </a:p>
          <a:p>
            <a:pPr marL="171450" indent="-171450">
              <a:buFont typeface="Arial" panose="020B0604020202020204" pitchFamily="34" charset="0"/>
              <a:buChar char="•"/>
            </a:pPr>
            <a:r>
              <a:rPr lang="en-ZA" dirty="0"/>
              <a:t>Overload1 T1 - Motor A1</a:t>
            </a:r>
          </a:p>
          <a:p>
            <a:pPr marL="171450" indent="-171450">
              <a:buFont typeface="Arial" panose="020B0604020202020204" pitchFamily="34" charset="0"/>
              <a:buChar char="•"/>
            </a:pPr>
            <a:r>
              <a:rPr lang="en-ZA" dirty="0"/>
              <a:t>W – MPCB L2</a:t>
            </a:r>
          </a:p>
          <a:p>
            <a:pPr marL="171450" indent="-171450">
              <a:buFont typeface="Arial" panose="020B0604020202020204" pitchFamily="34" charset="0"/>
              <a:buChar char="•"/>
            </a:pPr>
            <a:r>
              <a:rPr lang="en-ZA" dirty="0"/>
              <a:t>MPCB T2 – Contactor L2</a:t>
            </a:r>
          </a:p>
          <a:p>
            <a:pPr marL="171450" indent="-171450">
              <a:buFont typeface="Arial" panose="020B0604020202020204" pitchFamily="34" charset="0"/>
              <a:buChar char="•"/>
            </a:pPr>
            <a:r>
              <a:rPr lang="en-ZA" dirty="0"/>
              <a:t>Contactor T2 – Overload1 L2</a:t>
            </a:r>
          </a:p>
          <a:p>
            <a:pPr marL="171450" indent="-171450">
              <a:buFont typeface="Arial" panose="020B0604020202020204" pitchFamily="34" charset="0"/>
              <a:buChar char="•"/>
            </a:pPr>
            <a:r>
              <a:rPr lang="en-ZA" dirty="0"/>
              <a:t>Overload1 T2 - Motor B1</a:t>
            </a:r>
          </a:p>
          <a:p>
            <a:pPr marL="171450" indent="-171450">
              <a:buFont typeface="Arial" panose="020B0604020202020204" pitchFamily="34" charset="0"/>
              <a:buChar char="•"/>
            </a:pPr>
            <a:r>
              <a:rPr lang="en-ZA" dirty="0"/>
              <a:t>B – MPCB L3</a:t>
            </a:r>
          </a:p>
          <a:p>
            <a:pPr marL="171450" indent="-171450">
              <a:buFont typeface="Arial" panose="020B0604020202020204" pitchFamily="34" charset="0"/>
              <a:buChar char="•"/>
            </a:pPr>
            <a:r>
              <a:rPr lang="en-ZA" dirty="0"/>
              <a:t>MPCB-T3 – Contactor L3</a:t>
            </a:r>
          </a:p>
          <a:p>
            <a:pPr marL="171450" indent="-171450">
              <a:buFont typeface="Arial" panose="020B0604020202020204" pitchFamily="34" charset="0"/>
              <a:buChar char="•"/>
            </a:pPr>
            <a:r>
              <a:rPr lang="en-ZA" dirty="0"/>
              <a:t>Contactor T3 – Overload1 L3</a:t>
            </a:r>
          </a:p>
          <a:p>
            <a:pPr marL="171450" indent="-171450">
              <a:buFont typeface="Arial" panose="020B0604020202020204" pitchFamily="34" charset="0"/>
              <a:buChar char="•"/>
            </a:pPr>
            <a:r>
              <a:rPr lang="en-ZA" dirty="0"/>
              <a:t>Overload1 T3 - Motor C1</a:t>
            </a:r>
          </a:p>
          <a:p>
            <a:pPr marL="171450" indent="-171450">
              <a:buFont typeface="Arial" panose="020B0604020202020204" pitchFamily="34" charset="0"/>
              <a:buChar char="•"/>
            </a:pPr>
            <a:r>
              <a:rPr lang="en-ZA" dirty="0"/>
              <a:t>R – Overload2 L1</a:t>
            </a:r>
          </a:p>
          <a:p>
            <a:pPr marL="171450" indent="-171450">
              <a:buFont typeface="Arial" panose="020B0604020202020204" pitchFamily="34" charset="0"/>
              <a:buChar char="•"/>
            </a:pPr>
            <a:r>
              <a:rPr lang="en-ZA" dirty="0"/>
              <a:t>Overload2 T1 – Stop</a:t>
            </a:r>
          </a:p>
          <a:p>
            <a:pPr marL="171450" indent="-171450">
              <a:buFont typeface="Arial" panose="020B0604020202020204" pitchFamily="34" charset="0"/>
              <a:buChar char="•"/>
            </a:pPr>
            <a:r>
              <a:rPr lang="en-ZA" dirty="0"/>
              <a:t>Stop – Start</a:t>
            </a:r>
          </a:p>
          <a:p>
            <a:pPr marL="171450" indent="-171450">
              <a:buFont typeface="Arial" panose="020B0604020202020204" pitchFamily="34" charset="0"/>
              <a:buChar char="•"/>
            </a:pPr>
            <a:r>
              <a:rPr lang="en-ZA" dirty="0"/>
              <a:t>Start - Contactor A1</a:t>
            </a:r>
          </a:p>
          <a:p>
            <a:pPr marL="171450" indent="-171450">
              <a:buFont typeface="Arial" panose="020B0604020202020204" pitchFamily="34" charset="0"/>
              <a:buChar char="•"/>
            </a:pPr>
            <a:r>
              <a:rPr lang="en-ZA" dirty="0"/>
              <a:t>Contactor A2 – Overload3 T1</a:t>
            </a:r>
          </a:p>
          <a:p>
            <a:pPr marL="171450" indent="-171450">
              <a:buFont typeface="Arial" panose="020B0604020202020204" pitchFamily="34" charset="0"/>
              <a:buChar char="•"/>
            </a:pPr>
            <a:r>
              <a:rPr lang="en-ZA" dirty="0"/>
              <a:t>Overload3 L1 – W</a:t>
            </a:r>
          </a:p>
          <a:p>
            <a:pPr marL="171450" indent="-171450">
              <a:buFont typeface="Arial" panose="020B0604020202020204" pitchFamily="34" charset="0"/>
              <a:buChar char="•"/>
            </a:pPr>
            <a:r>
              <a:rPr lang="en-ZA" dirty="0"/>
              <a:t>Start – Contactor NO</a:t>
            </a:r>
          </a:p>
          <a:p>
            <a:pPr marL="171450" indent="-171450">
              <a:buFont typeface="Arial" panose="020B0604020202020204" pitchFamily="34" charset="0"/>
              <a:buChar char="•"/>
            </a:pPr>
            <a:r>
              <a:rPr lang="en-ZA" dirty="0"/>
              <a:t>Contactor NO - Start</a:t>
            </a:r>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47</a:t>
            </a:fld>
            <a:endParaRPr lang="en-GB"/>
          </a:p>
        </p:txBody>
      </p:sp>
    </p:spTree>
    <p:extLst>
      <p:ext uri="{BB962C8B-B14F-4D97-AF65-F5344CB8AC3E}">
        <p14:creationId xmlns:p14="http://schemas.microsoft.com/office/powerpoint/2010/main" val="9699019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48</a:t>
            </a:fld>
            <a:endParaRPr lang="en-GB"/>
          </a:p>
        </p:txBody>
      </p:sp>
    </p:spTree>
    <p:extLst>
      <p:ext uri="{BB962C8B-B14F-4D97-AF65-F5344CB8AC3E}">
        <p14:creationId xmlns:p14="http://schemas.microsoft.com/office/powerpoint/2010/main" val="4096228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Img2 = image of 2 standard three phase contactor e.g. https://images-</a:t>
            </a:r>
            <a:r>
              <a:rPr lang="en-US" dirty="0" err="1"/>
              <a:t>na.ssl</a:t>
            </a:r>
            <a:r>
              <a:rPr lang="en-US" dirty="0"/>
              <a:t>-images-</a:t>
            </a:r>
            <a:r>
              <a:rPr lang="en-US" dirty="0" err="1"/>
              <a:t>amazon.com</a:t>
            </a:r>
            <a:r>
              <a:rPr lang="en-US" dirty="0"/>
              <a:t>/images/I/61cnQwdnjLL._SY450_.jpg one labelled forward the other reverse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on click play https://</a:t>
            </a:r>
            <a:r>
              <a:rPr lang="en-US" dirty="0" err="1"/>
              <a:t>www.youtube.com</a:t>
            </a:r>
            <a:r>
              <a:rPr lang="en-US" dirty="0"/>
              <a:t>/</a:t>
            </a:r>
            <a:r>
              <a:rPr lang="en-US" dirty="0" err="1"/>
              <a:t>watch?v</a:t>
            </a:r>
            <a:r>
              <a:rPr lang="en-US" dirty="0"/>
              <a:t>=5Iujs94re_U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1592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33299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Img4 = screenshot of Vid02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9063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Img06a = see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direct learner to Course 3 Topic 4</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275750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755025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4396357"/>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omments" Target="../comments/comment6.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comments" Target="../comments/commen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8.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omments" Target="../comments/comment9.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tif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comments" Target="../comments/comment11.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tif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14.tiff"/><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comments" Target="../comments/comment12.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tif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comments" Target="../comments/comment13.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notesSlide" Target="../notesSlides/notesSlide33.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36.xml"/><Relationship Id="rId6" Type="http://schemas.openxmlformats.org/officeDocument/2006/relationships/image" Target="../media/image19.tiff"/><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comments" Target="../comments/comment15.xml"/><Relationship Id="rId2" Type="http://schemas.openxmlformats.org/officeDocument/2006/relationships/slideLayout" Target="../slideLayouts/slideLayout12.xml"/><Relationship Id="rId1" Type="http://schemas.openxmlformats.org/officeDocument/2006/relationships/tags" Target="../tags/tag37.xml"/><Relationship Id="rId6" Type="http://schemas.openxmlformats.org/officeDocument/2006/relationships/image" Target="../media/image19.tiff"/><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tif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43.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1.xml"/><Relationship Id="rId7" Type="http://schemas.openxmlformats.org/officeDocument/2006/relationships/image" Target="../media/image26.tiff"/><Relationship Id="rId2" Type="http://schemas.openxmlformats.org/officeDocument/2006/relationships/slideLayout" Target="../slideLayouts/slideLayout12.xml"/><Relationship Id="rId1" Type="http://schemas.openxmlformats.org/officeDocument/2006/relationships/tags" Target="../tags/tag44.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2.xml"/><Relationship Id="rId7" Type="http://schemas.openxmlformats.org/officeDocument/2006/relationships/image" Target="../media/image26.tiff"/><Relationship Id="rId2" Type="http://schemas.openxmlformats.org/officeDocument/2006/relationships/slideLayout" Target="../slideLayouts/slideLayout12.xml"/><Relationship Id="rId1" Type="http://schemas.openxmlformats.org/officeDocument/2006/relationships/tags" Target="../tags/tag45.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3.xml"/><Relationship Id="rId7" Type="http://schemas.openxmlformats.org/officeDocument/2006/relationships/image" Target="../media/image26.tiff"/><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7.xml"/><Relationship Id="rId5" Type="http://schemas.openxmlformats.org/officeDocument/2006/relationships/image" Target="../media/image18.sv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comments" Target="../comments/comment16.xml"/><Relationship Id="rId2" Type="http://schemas.openxmlformats.org/officeDocument/2006/relationships/slideLayout" Target="../slideLayouts/slideLayout12.xml"/><Relationship Id="rId1" Type="http://schemas.openxmlformats.org/officeDocument/2006/relationships/tags" Target="../tags/tag48.xml"/><Relationship Id="rId6" Type="http://schemas.openxmlformats.org/officeDocument/2006/relationships/image" Target="../media/image27.png"/><Relationship Id="rId5" Type="http://schemas.openxmlformats.org/officeDocument/2006/relationships/image" Target="../media/image18.sv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9.xml"/><Relationship Id="rId6" Type="http://schemas.openxmlformats.org/officeDocument/2006/relationships/comments" Target="../comments/comment17.xml"/><Relationship Id="rId5" Type="http://schemas.openxmlformats.org/officeDocument/2006/relationships/image" Target="../media/image18.svg"/><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47.xml"/><Relationship Id="rId7" Type="http://schemas.openxmlformats.org/officeDocument/2006/relationships/image" Target="../media/image26.tiff"/><Relationship Id="rId2" Type="http://schemas.openxmlformats.org/officeDocument/2006/relationships/slideLayout" Target="../slideLayouts/slideLayout12.xml"/><Relationship Id="rId1" Type="http://schemas.openxmlformats.org/officeDocument/2006/relationships/tags" Target="../tags/tag50.xml"/><Relationship Id="rId6" Type="http://schemas.openxmlformats.org/officeDocument/2006/relationships/image" Target="../media/image22.png"/><Relationship Id="rId5" Type="http://schemas.openxmlformats.org/officeDocument/2006/relationships/image" Target="../media/image21.tiff"/><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5.tiff"/><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comments" Target="../comments/commen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3: Connecting and Starting Three Phase Induction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Main vs control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2308324"/>
          </a:xfrm>
          <a:prstGeom prst="rect">
            <a:avLst/>
          </a:prstGeom>
          <a:noFill/>
        </p:spPr>
        <p:txBody>
          <a:bodyPr wrap="square" rtlCol="0">
            <a:spAutoFit/>
          </a:bodyPr>
          <a:lstStyle/>
          <a:p>
            <a:pPr algn="just"/>
            <a:r>
              <a:rPr lang="en-GB" sz="2400" dirty="0"/>
              <a:t>Before we get to wiring up our motor, we need to understand that we will be working with 2 separate circuits - the </a:t>
            </a:r>
            <a:r>
              <a:rPr lang="en-GB" sz="2400" b="1" dirty="0"/>
              <a:t>main power circuit </a:t>
            </a:r>
            <a:r>
              <a:rPr lang="en-GB" sz="2400" dirty="0"/>
              <a:t>and the </a:t>
            </a:r>
            <a:r>
              <a:rPr lang="en-GB" sz="2400" b="1" dirty="0"/>
              <a:t>contactor control circuit</a:t>
            </a:r>
            <a:r>
              <a:rPr lang="en-GB" sz="2400" dirty="0"/>
              <a:t>. Things normally get very complicated if we try and draw the main circuit and the control circuit together. So we draw them separately.</a:t>
            </a:r>
          </a:p>
        </p:txBody>
      </p:sp>
      <p:sp>
        <p:nvSpPr>
          <p:cNvPr id="9" name="Rectangle 8">
            <a:extLst>
              <a:ext uri="{FF2B5EF4-FFF2-40B4-BE49-F238E27FC236}">
                <a16:creationId xmlns:a16="http://schemas.microsoft.com/office/drawing/2014/main" id="{8FF73B65-5538-5D43-BFB5-9A084960E514}"/>
              </a:ext>
            </a:extLst>
          </p:cNvPr>
          <p:cNvSpPr/>
          <p:nvPr/>
        </p:nvSpPr>
        <p:spPr>
          <a:xfrm>
            <a:off x="1057330" y="4122549"/>
            <a:ext cx="3163962" cy="6106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GB" sz="2400" dirty="0"/>
              <a:t>Main Motor Circuits</a:t>
            </a:r>
            <a:endParaRPr lang="en-GB" sz="2800" dirty="0"/>
          </a:p>
        </p:txBody>
      </p:sp>
      <p:sp>
        <p:nvSpPr>
          <p:cNvPr id="13" name="Rectangle 12">
            <a:extLst>
              <a:ext uri="{FF2B5EF4-FFF2-40B4-BE49-F238E27FC236}">
                <a16:creationId xmlns:a16="http://schemas.microsoft.com/office/drawing/2014/main" id="{D72868D7-181A-244F-8265-506E2CF0676F}"/>
              </a:ext>
            </a:extLst>
          </p:cNvPr>
          <p:cNvSpPr/>
          <p:nvPr/>
        </p:nvSpPr>
        <p:spPr>
          <a:xfrm>
            <a:off x="5566125" y="4122549"/>
            <a:ext cx="3163962" cy="610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ctr"/>
            <a:r>
              <a:rPr lang="en-GB" sz="2400" dirty="0"/>
              <a:t>Motor Control Circuits</a:t>
            </a:r>
            <a:endParaRPr lang="en-GB" sz="2800" dirty="0"/>
          </a:p>
        </p:txBody>
      </p:sp>
      <p:sp>
        <p:nvSpPr>
          <p:cNvPr id="14" name="TextBox 13">
            <a:extLst>
              <a:ext uri="{FF2B5EF4-FFF2-40B4-BE49-F238E27FC236}">
                <a16:creationId xmlns:a16="http://schemas.microsoft.com/office/drawing/2014/main" id="{7E7C3E04-63F1-5848-A402-A29AF92B0291}"/>
              </a:ext>
            </a:extLst>
          </p:cNvPr>
          <p:cNvSpPr txBox="1"/>
          <p:nvPr/>
        </p:nvSpPr>
        <p:spPr>
          <a:xfrm>
            <a:off x="1057330" y="3552235"/>
            <a:ext cx="7672757" cy="461665"/>
          </a:xfrm>
          <a:prstGeom prst="rect">
            <a:avLst/>
          </a:prstGeom>
          <a:solidFill>
            <a:schemeClr val="tx2">
              <a:lumMod val="40000"/>
              <a:lumOff val="60000"/>
            </a:schemeClr>
          </a:solidFill>
        </p:spPr>
        <p:txBody>
          <a:bodyPr wrap="square" rtlCol="0">
            <a:spAutoFit/>
          </a:bodyPr>
          <a:lstStyle/>
          <a:p>
            <a:pPr algn="just"/>
            <a:r>
              <a:rPr lang="en-GB" sz="2400" i="1" dirty="0"/>
              <a:t>Click on the buttons to learn more about these circuits.</a:t>
            </a:r>
          </a:p>
        </p:txBody>
      </p:sp>
      <p:pic>
        <p:nvPicPr>
          <p:cNvPr id="15" name="Graphic 14" descr="User">
            <a:extLst>
              <a:ext uri="{FF2B5EF4-FFF2-40B4-BE49-F238E27FC236}">
                <a16:creationId xmlns:a16="http://schemas.microsoft.com/office/drawing/2014/main" id="{5DCB16E3-4E67-9248-AD79-6C2D4E616D9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374206"/>
            <a:ext cx="854046" cy="854046"/>
          </a:xfrm>
          <a:prstGeom prst="rect">
            <a:avLst/>
          </a:prstGeom>
        </p:spPr>
      </p:pic>
    </p:spTree>
    <p:custDataLst>
      <p:tags r:id="rId1"/>
    </p:custDataLst>
    <p:extLst>
      <p:ext uri="{BB962C8B-B14F-4D97-AF65-F5344CB8AC3E}">
        <p14:creationId xmlns:p14="http://schemas.microsoft.com/office/powerpoint/2010/main" val="127975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2" y="1091869"/>
            <a:ext cx="5433544" cy="1127075"/>
          </a:xfrm>
        </p:spPr>
        <p:txBody>
          <a:bodyPr>
            <a:noAutofit/>
          </a:bodyPr>
          <a:lstStyle/>
          <a:p>
            <a:pPr marL="0" indent="0" algn="just">
              <a:buNone/>
            </a:pPr>
            <a:r>
              <a:rPr lang="en-GB" sz="2400" dirty="0"/>
              <a:t>Here is a diagram of the main motor control circuit. Watch the video if you would like a more detailed explanation.</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320479"/>
            <a:ext cx="5401933" cy="830997"/>
          </a:xfrm>
          <a:prstGeom prst="rect">
            <a:avLst/>
          </a:prstGeom>
          <a:solidFill>
            <a:schemeClr val="tx2">
              <a:lumMod val="40000"/>
              <a:lumOff val="60000"/>
            </a:schemeClr>
          </a:solidFill>
        </p:spPr>
        <p:txBody>
          <a:bodyPr wrap="square">
            <a:spAutoFit/>
          </a:bodyPr>
          <a:lstStyle/>
          <a:p>
            <a:r>
              <a:rPr lang="en-GB" sz="2400" i="1" dirty="0"/>
              <a:t>Click the button to watch a video that will give more details about the main circuit.</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248822"/>
            <a:ext cx="854046" cy="854046"/>
          </a:xfrm>
          <a:prstGeom prst="rect">
            <a:avLst/>
          </a:prstGeom>
        </p:spPr>
      </p:pic>
      <p:pic>
        <p:nvPicPr>
          <p:cNvPr id="6" name="Picture 5">
            <a:extLst>
              <a:ext uri="{FF2B5EF4-FFF2-40B4-BE49-F238E27FC236}">
                <a16:creationId xmlns:a16="http://schemas.microsoft.com/office/drawing/2014/main" id="{A455DB81-FFA6-524E-A7FF-E346C507F480}"/>
              </a:ext>
            </a:extLst>
          </p:cNvPr>
          <p:cNvPicPr>
            <a:picLocks noChangeAspect="1"/>
          </p:cNvPicPr>
          <p:nvPr/>
        </p:nvPicPr>
        <p:blipFill>
          <a:blip r:embed="rId6"/>
          <a:stretch>
            <a:fillRect/>
          </a:stretch>
        </p:blipFill>
        <p:spPr>
          <a:xfrm>
            <a:off x="7089296" y="311030"/>
            <a:ext cx="2277510" cy="4692770"/>
          </a:xfrm>
          <a:prstGeom prst="rect">
            <a:avLst/>
          </a:prstGeom>
        </p:spPr>
      </p:pic>
      <p:sp>
        <p:nvSpPr>
          <p:cNvPr id="12" name="Rounded Rectangle 11">
            <a:extLst>
              <a:ext uri="{FF2B5EF4-FFF2-40B4-BE49-F238E27FC236}">
                <a16:creationId xmlns:a16="http://schemas.microsoft.com/office/drawing/2014/main" id="{5F178525-180C-4247-9A53-D7773CB22CE2}"/>
              </a:ext>
            </a:extLst>
          </p:cNvPr>
          <p:cNvSpPr/>
          <p:nvPr/>
        </p:nvSpPr>
        <p:spPr>
          <a:xfrm>
            <a:off x="1122531" y="3686437"/>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more about the main circuit</a:t>
            </a:r>
          </a:p>
        </p:txBody>
      </p:sp>
      <p:pic>
        <p:nvPicPr>
          <p:cNvPr id="13" name="Graphic 12" descr="Magnifying glass">
            <a:extLst>
              <a:ext uri="{FF2B5EF4-FFF2-40B4-BE49-F238E27FC236}">
                <a16:creationId xmlns:a16="http://schemas.microsoft.com/office/drawing/2014/main" id="{C4D3841E-90C5-3F4C-A71F-0977BCB6348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855296" y="266407"/>
            <a:ext cx="468000" cy="468000"/>
          </a:xfrm>
          <a:prstGeom prst="rect">
            <a:avLst/>
          </a:prstGeom>
        </p:spPr>
      </p:pic>
    </p:spTree>
    <p:custDataLst>
      <p:tags r:id="rId1"/>
    </p:custDataLst>
    <p:extLst>
      <p:ext uri="{BB962C8B-B14F-4D97-AF65-F5344CB8AC3E}">
        <p14:creationId xmlns:p14="http://schemas.microsoft.com/office/powerpoint/2010/main" val="282077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a your circuit</a:t>
            </a:r>
          </a:p>
        </p:txBody>
      </p:sp>
      <p:sp>
        <p:nvSpPr>
          <p:cNvPr id="3" name="Content Placeholder 2"/>
          <p:cNvSpPr>
            <a:spLocks noGrp="1"/>
          </p:cNvSpPr>
          <p:nvPr>
            <p:ph idx="1"/>
          </p:nvPr>
        </p:nvSpPr>
        <p:spPr>
          <a:xfrm>
            <a:off x="1122532" y="1091869"/>
            <a:ext cx="5388320" cy="1202758"/>
          </a:xfrm>
          <a:solidFill>
            <a:schemeClr val="tx2">
              <a:lumMod val="40000"/>
              <a:lumOff val="60000"/>
            </a:schemeClr>
          </a:solidFill>
        </p:spPr>
        <p:txBody>
          <a:bodyPr lIns="90000">
            <a:noAutofit/>
          </a:bodyPr>
          <a:lstStyle/>
          <a:p>
            <a:pPr marL="0" indent="0" algn="just">
              <a:buNone/>
            </a:pPr>
            <a:r>
              <a:rPr lang="en-GB" sz="2400" i="1" dirty="0"/>
              <a:t>Draw your own </a:t>
            </a:r>
            <a:r>
              <a:rPr lang="en-GB" sz="2400" i="1"/>
              <a:t>copy of </a:t>
            </a:r>
            <a:r>
              <a:rPr lang="en-GB" sz="2400" i="1" dirty="0"/>
              <a:t>the main Direct Online starter circuit. Then take a photo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3531745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up the main circuit</a:t>
            </a:r>
          </a:p>
        </p:txBody>
      </p:sp>
      <p:sp>
        <p:nvSpPr>
          <p:cNvPr id="3" name="Content Placeholder 2"/>
          <p:cNvSpPr>
            <a:spLocks noGrp="1"/>
          </p:cNvSpPr>
          <p:nvPr>
            <p:ph idx="1"/>
          </p:nvPr>
        </p:nvSpPr>
        <p:spPr>
          <a:xfrm>
            <a:off x="1122532" y="1091869"/>
            <a:ext cx="4114655" cy="1668584"/>
          </a:xfrm>
        </p:spPr>
        <p:txBody>
          <a:bodyPr>
            <a:noAutofit/>
          </a:bodyPr>
          <a:lstStyle/>
          <a:p>
            <a:pPr marL="0" indent="0" algn="just">
              <a:buNone/>
            </a:pPr>
            <a:r>
              <a:rPr lang="en-GB" sz="2400" dirty="0"/>
              <a:t>Using the main motor control circuit as a guide, try and wire the a three phase motor to the mains power via the contactor.</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617458"/>
            <a:ext cx="4090717" cy="1938992"/>
          </a:xfrm>
          <a:prstGeom prst="rect">
            <a:avLst/>
          </a:prstGeom>
          <a:solidFill>
            <a:schemeClr val="tx2">
              <a:lumMod val="40000"/>
              <a:lumOff val="60000"/>
            </a:schemeClr>
          </a:solidFill>
        </p:spPr>
        <p:txBody>
          <a:bodyPr wrap="square">
            <a:spAutoFit/>
          </a:bodyPr>
          <a:lstStyle/>
          <a:p>
            <a:r>
              <a:rPr lang="en-GB" sz="2400" i="1" dirty="0"/>
              <a:t>Click on the image to access the virtual motor wiring tool. Click on the button below if you would like to watch a video of the motor being wired.</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545801"/>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16" name="Rounded Rectangle 15">
            <a:extLst>
              <a:ext uri="{FF2B5EF4-FFF2-40B4-BE49-F238E27FC236}">
                <a16:creationId xmlns:a16="http://schemas.microsoft.com/office/drawing/2014/main" id="{C8731488-5517-0641-B56F-288E79A8E57B}"/>
              </a:ext>
            </a:extLst>
          </p:cNvPr>
          <p:cNvSpPr/>
          <p:nvPr/>
        </p:nvSpPr>
        <p:spPr>
          <a:xfrm>
            <a:off x="5596856" y="4140449"/>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the motor being wired</a:t>
            </a:r>
          </a:p>
        </p:txBody>
      </p:sp>
    </p:spTree>
    <p:custDataLst>
      <p:tags r:id="rId1"/>
    </p:custDataLst>
    <p:extLst>
      <p:ext uri="{BB962C8B-B14F-4D97-AF65-F5344CB8AC3E}">
        <p14:creationId xmlns:p14="http://schemas.microsoft.com/office/powerpoint/2010/main" val="252162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control the motor?</a:t>
            </a:r>
          </a:p>
        </p:txBody>
      </p:sp>
      <p:sp>
        <p:nvSpPr>
          <p:cNvPr id="3" name="Content Placeholder 2"/>
          <p:cNvSpPr>
            <a:spLocks noGrp="1"/>
          </p:cNvSpPr>
          <p:nvPr>
            <p:ph idx="1"/>
          </p:nvPr>
        </p:nvSpPr>
        <p:spPr>
          <a:xfrm>
            <a:off x="1122532" y="1091869"/>
            <a:ext cx="4114655" cy="2213056"/>
          </a:xfrm>
        </p:spPr>
        <p:txBody>
          <a:bodyPr>
            <a:noAutofit/>
          </a:bodyPr>
          <a:lstStyle/>
          <a:p>
            <a:pPr marL="0" indent="0" algn="just">
              <a:buNone/>
            </a:pPr>
            <a:r>
              <a:rPr lang="en-GB" sz="2400" dirty="0"/>
              <a:t>We do not have any way to control the motor. We actually cannot even turn it on as there is no power to the coil yet. It is time to start wiring up the control circuit.</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376582"/>
            <a:ext cx="4090717" cy="1200329"/>
          </a:xfrm>
          <a:prstGeom prst="rect">
            <a:avLst/>
          </a:prstGeom>
          <a:solidFill>
            <a:schemeClr val="tx2">
              <a:lumMod val="40000"/>
              <a:lumOff val="60000"/>
            </a:schemeClr>
          </a:solidFill>
        </p:spPr>
        <p:txBody>
          <a:bodyPr wrap="square">
            <a:spAutoFit/>
          </a:bodyPr>
          <a:lstStyle/>
          <a:p>
            <a:r>
              <a:rPr lang="en-GB" sz="2400" i="1" dirty="0"/>
              <a:t>Watch the video to see how to wire up the coil with a start button.</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304925"/>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Tree>
    <p:custDataLst>
      <p:tags r:id="rId1"/>
    </p:custDataLst>
    <p:extLst>
      <p:ext uri="{BB962C8B-B14F-4D97-AF65-F5344CB8AC3E}">
        <p14:creationId xmlns:p14="http://schemas.microsoft.com/office/powerpoint/2010/main" val="1191871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keep the motor running?</a:t>
            </a:r>
          </a:p>
        </p:txBody>
      </p:sp>
      <p:sp>
        <p:nvSpPr>
          <p:cNvPr id="3" name="Content Placeholder 2"/>
          <p:cNvSpPr>
            <a:spLocks noGrp="1"/>
          </p:cNvSpPr>
          <p:nvPr>
            <p:ph idx="1"/>
          </p:nvPr>
        </p:nvSpPr>
        <p:spPr>
          <a:xfrm>
            <a:off x="1122532" y="1091869"/>
            <a:ext cx="4114655" cy="1525589"/>
          </a:xfrm>
        </p:spPr>
        <p:txBody>
          <a:bodyPr>
            <a:noAutofit/>
          </a:bodyPr>
          <a:lstStyle/>
          <a:p>
            <a:pPr marL="0" indent="0" algn="just">
              <a:buNone/>
            </a:pPr>
            <a:r>
              <a:rPr lang="en-GB" sz="2400" dirty="0"/>
              <a:t>Now a motor control that needs us to keep pressing the start button is a bit useless! We need a way to keep the contactor coil energised wen we let go of the start button.</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169545"/>
            <a:ext cx="4090717" cy="830997"/>
          </a:xfrm>
          <a:prstGeom prst="rect">
            <a:avLst/>
          </a:prstGeom>
          <a:solidFill>
            <a:schemeClr val="tx2">
              <a:lumMod val="40000"/>
              <a:lumOff val="60000"/>
            </a:schemeClr>
          </a:solidFill>
        </p:spPr>
        <p:txBody>
          <a:bodyPr wrap="square">
            <a:spAutoFit/>
          </a:bodyPr>
          <a:lstStyle/>
          <a:p>
            <a:r>
              <a:rPr lang="en-GB" sz="2400" i="1" dirty="0"/>
              <a:t>Watch the video to see how we can do this.</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097888"/>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123641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stop the motor?</a:t>
            </a:r>
          </a:p>
        </p:txBody>
      </p:sp>
      <p:sp>
        <p:nvSpPr>
          <p:cNvPr id="3" name="Content Placeholder 2"/>
          <p:cNvSpPr>
            <a:spLocks noGrp="1"/>
          </p:cNvSpPr>
          <p:nvPr>
            <p:ph idx="1"/>
          </p:nvPr>
        </p:nvSpPr>
        <p:spPr>
          <a:xfrm>
            <a:off x="1122532" y="1091869"/>
            <a:ext cx="4114655" cy="1525589"/>
          </a:xfrm>
        </p:spPr>
        <p:txBody>
          <a:bodyPr>
            <a:noAutofit/>
          </a:bodyPr>
          <a:lstStyle/>
          <a:p>
            <a:pPr marL="0" indent="0" algn="just">
              <a:buNone/>
            </a:pPr>
            <a:r>
              <a:rPr lang="en-GB" sz="2400" dirty="0"/>
              <a:t>The only thing left is that we need to add a way to stop the motor once it is started. Let’s wire in our stop button.</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3169545"/>
            <a:ext cx="4090717" cy="1200329"/>
          </a:xfrm>
          <a:prstGeom prst="rect">
            <a:avLst/>
          </a:prstGeom>
          <a:solidFill>
            <a:schemeClr val="tx2">
              <a:lumMod val="40000"/>
              <a:lumOff val="60000"/>
            </a:schemeClr>
          </a:solidFill>
        </p:spPr>
        <p:txBody>
          <a:bodyPr wrap="square">
            <a:spAutoFit/>
          </a:bodyPr>
          <a:lstStyle/>
          <a:p>
            <a:r>
              <a:rPr lang="en-GB" sz="2400" i="1" dirty="0"/>
              <a:t>Watch the video to see how to connect a stop button to the control circuit.</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3097888"/>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Tree>
    <p:custDataLst>
      <p:tags r:id="rId1"/>
    </p:custDataLst>
    <p:extLst>
      <p:ext uri="{BB962C8B-B14F-4D97-AF65-F5344CB8AC3E}">
        <p14:creationId xmlns:p14="http://schemas.microsoft.com/office/powerpoint/2010/main" val="634826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Our control circuit for the Direct Online Starter is complete. Here is a short summary of what we did.</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6899"/>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view a full screen summary of how we wired up our motor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5385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Img15</a:t>
            </a:r>
          </a:p>
        </p:txBody>
      </p:sp>
    </p:spTree>
    <p:custDataLst>
      <p:tags r:id="rId1"/>
    </p:custDataLst>
    <p:extLst>
      <p:ext uri="{BB962C8B-B14F-4D97-AF65-F5344CB8AC3E}">
        <p14:creationId xmlns:p14="http://schemas.microsoft.com/office/powerpoint/2010/main" val="64596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Try it yourself</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Have a go wiring a virtual three phase Direct Online starter circuit. You need to connect up the </a:t>
            </a:r>
            <a:r>
              <a:rPr lang="en-GB" sz="2400" b="1" dirty="0"/>
              <a:t>main</a:t>
            </a:r>
            <a:r>
              <a:rPr lang="en-GB" sz="2400" dirty="0"/>
              <a:t> and </a:t>
            </a:r>
            <a:r>
              <a:rPr lang="en-GB" sz="2400" b="1" dirty="0"/>
              <a:t>control</a:t>
            </a:r>
            <a:r>
              <a:rPr lang="en-GB" sz="2400" dirty="0"/>
              <a:t> circuits.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162878"/>
            <a:ext cx="4103606" cy="1569660"/>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virtual motor wiring tool. When you are done, print the circuit so you can upload a copy.</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39829"/>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Tree>
    <p:custDataLst>
      <p:tags r:id="rId1"/>
    </p:custDataLst>
    <p:extLst>
      <p:ext uri="{BB962C8B-B14F-4D97-AF65-F5344CB8AC3E}">
        <p14:creationId xmlns:p14="http://schemas.microsoft.com/office/powerpoint/2010/main" val="317455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your completed circuit</a:t>
            </a:r>
          </a:p>
        </p:txBody>
      </p:sp>
      <p:sp>
        <p:nvSpPr>
          <p:cNvPr id="3" name="Content Placeholder 2"/>
          <p:cNvSpPr>
            <a:spLocks noGrp="1"/>
          </p:cNvSpPr>
          <p:nvPr>
            <p:ph idx="1"/>
          </p:nvPr>
        </p:nvSpPr>
        <p:spPr>
          <a:xfrm>
            <a:off x="1122532" y="1091869"/>
            <a:ext cx="5388320" cy="736932"/>
          </a:xfrm>
          <a:solidFill>
            <a:schemeClr val="tx2">
              <a:lumMod val="40000"/>
              <a:lumOff val="60000"/>
            </a:schemeClr>
          </a:solidFill>
        </p:spPr>
        <p:txBody>
          <a:bodyPr lIns="90000">
            <a:noAutofit/>
          </a:bodyPr>
          <a:lstStyle/>
          <a:p>
            <a:pPr marL="0" indent="0" algn="just">
              <a:buNone/>
            </a:pPr>
            <a:r>
              <a:rPr lang="en-GB" sz="2400" i="1" dirty="0"/>
              <a:t>Print out your completed motor circuit and upload a copy to your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544833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3" name="Content Placeholder 2"/>
          <p:cNvSpPr>
            <a:spLocks noGrp="1"/>
          </p:cNvSpPr>
          <p:nvPr>
            <p:ph idx="1"/>
          </p:nvPr>
        </p:nvSpPr>
        <p:spPr>
          <a:xfrm>
            <a:off x="1122532" y="1091868"/>
            <a:ext cx="5388320" cy="2374062"/>
          </a:xfrm>
          <a:solidFill>
            <a:schemeClr val="tx2">
              <a:lumMod val="40000"/>
              <a:lumOff val="60000"/>
            </a:schemeClr>
          </a:solidFill>
        </p:spPr>
        <p:txBody>
          <a:bodyPr lIns="90000">
            <a:noAutofit/>
          </a:bodyPr>
          <a:lstStyle/>
          <a:p>
            <a:pPr marL="0" indent="0">
              <a:buNone/>
            </a:pPr>
            <a:r>
              <a:rPr lang="en-GB" sz="2400" i="1" dirty="0"/>
              <a:t>Now draw your own </a:t>
            </a:r>
            <a:r>
              <a:rPr lang="en-GB" sz="2400" b="1" i="1" dirty="0"/>
              <a:t>control circuit </a:t>
            </a:r>
            <a:r>
              <a:rPr lang="en-GB" sz="2400" i="1" dirty="0"/>
              <a:t>for a DOL three phase motor starter. Then take a picture of your circuit and upload it to your online portfolio. Make sure to include a Motor Protection Circuit Breaker in the circuit as well.</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320722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Apply you knowledge</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446323" cy="1938992"/>
          </a:xfrm>
          <a:prstGeom prst="rect">
            <a:avLst/>
          </a:prstGeom>
          <a:noFill/>
        </p:spPr>
        <p:txBody>
          <a:bodyPr wrap="square" rtlCol="0">
            <a:spAutoFit/>
          </a:bodyPr>
          <a:lstStyle/>
          <a:p>
            <a:pPr algn="just"/>
            <a:r>
              <a:rPr lang="en-GB" sz="2400" dirty="0"/>
              <a:t>A handheld high pressure sprayer at a bus depo is powered by a 3-P motor and needs to be started and stopped via a DOL starter from 2 separate locations.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3162875"/>
            <a:ext cx="4446322" cy="1569660"/>
          </a:xfrm>
          <a:prstGeom prst="rect">
            <a:avLst/>
          </a:prstGeom>
          <a:solidFill>
            <a:schemeClr val="tx2">
              <a:lumMod val="40000"/>
              <a:lumOff val="60000"/>
            </a:schemeClr>
          </a:solidFill>
        </p:spPr>
        <p:txBody>
          <a:bodyPr wrap="square" rtlCol="0">
            <a:spAutoFit/>
          </a:bodyPr>
          <a:lstStyle/>
          <a:p>
            <a:pPr algn="just"/>
            <a:r>
              <a:rPr lang="en-GB" sz="2400" i="1" dirty="0"/>
              <a:t>Draw the DOL starter control circuit to meet these requirements. Your drawing must be clearly labelled.</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139826"/>
            <a:ext cx="854046" cy="854046"/>
          </a:xfrm>
          <a:prstGeom prst="rect">
            <a:avLst/>
          </a:prstGeom>
        </p:spPr>
      </p:pic>
      <p:pic>
        <p:nvPicPr>
          <p:cNvPr id="3" name="Picture 2">
            <a:extLst>
              <a:ext uri="{FF2B5EF4-FFF2-40B4-BE49-F238E27FC236}">
                <a16:creationId xmlns:a16="http://schemas.microsoft.com/office/drawing/2014/main" id="{5426AFE5-6E35-6441-BAD2-1D5897838304}"/>
              </a:ext>
            </a:extLst>
          </p:cNvPr>
          <p:cNvPicPr>
            <a:picLocks noChangeAspect="1"/>
          </p:cNvPicPr>
          <p:nvPr/>
        </p:nvPicPr>
        <p:blipFill>
          <a:blip r:embed="rId6"/>
          <a:stretch>
            <a:fillRect/>
          </a:stretch>
        </p:blipFill>
        <p:spPr>
          <a:xfrm>
            <a:off x="5730844" y="1380227"/>
            <a:ext cx="4133850" cy="2753144"/>
          </a:xfrm>
          <a:prstGeom prst="rect">
            <a:avLst/>
          </a:prstGeom>
        </p:spPr>
      </p:pic>
    </p:spTree>
    <p:custDataLst>
      <p:tags r:id="rId1"/>
    </p:custDataLst>
    <p:extLst>
      <p:ext uri="{BB962C8B-B14F-4D97-AF65-F5344CB8AC3E}">
        <p14:creationId xmlns:p14="http://schemas.microsoft.com/office/powerpoint/2010/main" val="1535548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a:t>
            </a:r>
            <a:r>
              <a:rPr lang="en-GB" sz="3000"/>
              <a:t>your control circuit </a:t>
            </a:r>
            <a:r>
              <a:rPr lang="en-GB" sz="3000" dirty="0"/>
              <a:t>diagram</a:t>
            </a:r>
          </a:p>
        </p:txBody>
      </p:sp>
      <p:sp>
        <p:nvSpPr>
          <p:cNvPr id="3" name="Content Placeholder 2"/>
          <p:cNvSpPr>
            <a:spLocks noGrp="1"/>
          </p:cNvSpPr>
          <p:nvPr>
            <p:ph idx="1"/>
          </p:nvPr>
        </p:nvSpPr>
        <p:spPr>
          <a:xfrm>
            <a:off x="1122532" y="1091868"/>
            <a:ext cx="5388320" cy="1081767"/>
          </a:xfrm>
          <a:solidFill>
            <a:schemeClr val="tx2">
              <a:lumMod val="40000"/>
              <a:lumOff val="60000"/>
            </a:schemeClr>
          </a:solidFill>
        </p:spPr>
        <p:txBody>
          <a:bodyPr lIns="90000">
            <a:noAutofit/>
          </a:bodyPr>
          <a:lstStyle/>
          <a:p>
            <a:pPr marL="0" indent="0" algn="just">
              <a:buNone/>
            </a:pPr>
            <a:r>
              <a:rPr lang="en-GB" sz="2400" i="1" dirty="0"/>
              <a:t>Take a photo of your completed DOL starter control circuit and upload it to your online portfolio.</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090057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did your diagram look like? </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446323" cy="1569660"/>
          </a:xfrm>
          <a:prstGeom prst="rect">
            <a:avLst/>
          </a:prstGeom>
          <a:noFill/>
        </p:spPr>
        <p:txBody>
          <a:bodyPr wrap="square" rtlCol="0">
            <a:spAutoFit/>
          </a:bodyPr>
          <a:lstStyle/>
          <a:p>
            <a:pPr algn="just"/>
            <a:r>
              <a:rPr lang="en-GB" sz="2400" dirty="0"/>
              <a:t>The exact design of your DOL starter may have been slightly different to ours but 2 things should have been the same.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797731"/>
            <a:ext cx="4446322" cy="830997"/>
          </a:xfrm>
          <a:prstGeom prst="rect">
            <a:avLst/>
          </a:prstGeom>
          <a:solidFill>
            <a:schemeClr val="tx2">
              <a:lumMod val="40000"/>
              <a:lumOff val="60000"/>
            </a:schemeClr>
          </a:solidFill>
        </p:spPr>
        <p:txBody>
          <a:bodyPr wrap="square" rtlCol="0">
            <a:spAutoFit/>
          </a:bodyPr>
          <a:lstStyle/>
          <a:p>
            <a:pPr algn="just"/>
            <a:r>
              <a:rPr lang="en-GB" sz="2400" i="1" dirty="0"/>
              <a:t>Click the button to see an exemplar control circuit diagram.</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74682"/>
            <a:ext cx="854046" cy="854046"/>
          </a:xfrm>
          <a:prstGeom prst="rect">
            <a:avLst/>
          </a:prstGeom>
        </p:spPr>
      </p:pic>
      <p:sp>
        <p:nvSpPr>
          <p:cNvPr id="8" name="Rectangle 7">
            <a:extLst>
              <a:ext uri="{FF2B5EF4-FFF2-40B4-BE49-F238E27FC236}">
                <a16:creationId xmlns:a16="http://schemas.microsoft.com/office/drawing/2014/main" id="{D310CD48-626D-1A4B-9A3E-962CA085C763}"/>
              </a:ext>
            </a:extLst>
          </p:cNvPr>
          <p:cNvSpPr/>
          <p:nvPr/>
        </p:nvSpPr>
        <p:spPr>
          <a:xfrm>
            <a:off x="5643616" y="1288423"/>
            <a:ext cx="4320000" cy="10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Both </a:t>
            </a:r>
            <a:r>
              <a:rPr lang="en-GB" sz="2400" b="1" dirty="0"/>
              <a:t>stop</a:t>
            </a:r>
            <a:r>
              <a:rPr lang="en-GB" sz="2400" dirty="0"/>
              <a:t> </a:t>
            </a:r>
            <a:r>
              <a:rPr lang="en-GB" sz="2400" b="1" dirty="0"/>
              <a:t>buttons</a:t>
            </a:r>
            <a:r>
              <a:rPr lang="en-GB" sz="2400" dirty="0"/>
              <a:t> should have been connected in </a:t>
            </a:r>
            <a:r>
              <a:rPr lang="en-GB" sz="2400" b="1" dirty="0"/>
              <a:t>series</a:t>
            </a:r>
            <a:r>
              <a:rPr lang="en-GB" sz="2400" dirty="0"/>
              <a:t>.</a:t>
            </a:r>
          </a:p>
        </p:txBody>
      </p:sp>
      <p:sp>
        <p:nvSpPr>
          <p:cNvPr id="9" name="Rectangle 8">
            <a:extLst>
              <a:ext uri="{FF2B5EF4-FFF2-40B4-BE49-F238E27FC236}">
                <a16:creationId xmlns:a16="http://schemas.microsoft.com/office/drawing/2014/main" id="{031F91CC-1926-8945-A55A-57E68EAA527B}"/>
              </a:ext>
            </a:extLst>
          </p:cNvPr>
          <p:cNvSpPr/>
          <p:nvPr/>
        </p:nvSpPr>
        <p:spPr>
          <a:xfrm>
            <a:off x="5643616" y="2563314"/>
            <a:ext cx="4320000" cy="15570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Both </a:t>
            </a:r>
            <a:r>
              <a:rPr lang="en-GB" sz="2400" b="1" dirty="0"/>
              <a:t>start buttons </a:t>
            </a:r>
            <a:r>
              <a:rPr lang="en-GB" sz="2400" dirty="0"/>
              <a:t>should have been connected in </a:t>
            </a:r>
            <a:r>
              <a:rPr lang="en-GB" sz="2400" b="1" dirty="0"/>
              <a:t>parallel</a:t>
            </a:r>
            <a:r>
              <a:rPr lang="en-GB" sz="2400" dirty="0"/>
              <a:t> with each other and the </a:t>
            </a:r>
            <a:r>
              <a:rPr lang="en-GB" sz="2400" b="1" dirty="0"/>
              <a:t>retaining contact</a:t>
            </a:r>
            <a:r>
              <a:rPr lang="en-GB" sz="2400" dirty="0"/>
              <a:t>.</a:t>
            </a:r>
            <a:endParaRPr lang="en-GB" sz="2800" dirty="0"/>
          </a:p>
        </p:txBody>
      </p:sp>
      <p:sp>
        <p:nvSpPr>
          <p:cNvPr id="10" name="Oval 9">
            <a:extLst>
              <a:ext uri="{FF2B5EF4-FFF2-40B4-BE49-F238E27FC236}">
                <a16:creationId xmlns:a16="http://schemas.microsoft.com/office/drawing/2014/main" id="{5012A1FB-717A-5C4A-8BED-D876597549CC}"/>
              </a:ext>
            </a:extLst>
          </p:cNvPr>
          <p:cNvSpPr>
            <a:spLocks noChangeAspect="1"/>
          </p:cNvSpPr>
          <p:nvPr/>
        </p:nvSpPr>
        <p:spPr>
          <a:xfrm>
            <a:off x="5769128" y="160644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1" name="Oval 10">
            <a:extLst>
              <a:ext uri="{FF2B5EF4-FFF2-40B4-BE49-F238E27FC236}">
                <a16:creationId xmlns:a16="http://schemas.microsoft.com/office/drawing/2014/main" id="{B5A07B17-C5F6-5849-AFDE-AA0C8306AC5F}"/>
              </a:ext>
            </a:extLst>
          </p:cNvPr>
          <p:cNvSpPr>
            <a:spLocks noChangeAspect="1"/>
          </p:cNvSpPr>
          <p:nvPr/>
        </p:nvSpPr>
        <p:spPr>
          <a:xfrm>
            <a:off x="5769128" y="3110470"/>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3" name="Rounded Rectangle 12">
            <a:extLst>
              <a:ext uri="{FF2B5EF4-FFF2-40B4-BE49-F238E27FC236}">
                <a16:creationId xmlns:a16="http://schemas.microsoft.com/office/drawing/2014/main" id="{563AFFAF-2E69-D147-BE12-77E8FF7F7DAF}"/>
              </a:ext>
            </a:extLst>
          </p:cNvPr>
          <p:cNvSpPr/>
          <p:nvPr/>
        </p:nvSpPr>
        <p:spPr>
          <a:xfrm>
            <a:off x="1057330" y="3847481"/>
            <a:ext cx="4291047" cy="828036"/>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an exemplar control circuit diagram</a:t>
            </a:r>
          </a:p>
        </p:txBody>
      </p:sp>
    </p:spTree>
    <p:custDataLst>
      <p:tags r:id="rId1"/>
    </p:custDataLst>
    <p:extLst>
      <p:ext uri="{BB962C8B-B14F-4D97-AF65-F5344CB8AC3E}">
        <p14:creationId xmlns:p14="http://schemas.microsoft.com/office/powerpoint/2010/main" val="37347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524315"/>
          </a:xfrm>
          <a:prstGeom prst="rect">
            <a:avLst/>
          </a:prstGeom>
          <a:noFill/>
        </p:spPr>
        <p:txBody>
          <a:bodyPr wrap="square" rtlCol="0">
            <a:spAutoFit/>
          </a:bodyPr>
          <a:lstStyle/>
          <a:p>
            <a:r>
              <a:rPr lang="en-GB" dirty="0"/>
              <a:t>Video of an expert electrician explaining how to wire up a normal 3 pole contactor. Highlight and explain the following:</a:t>
            </a:r>
          </a:p>
          <a:p>
            <a:pPr marL="342900" indent="-342900">
              <a:buFont typeface="+mj-lt"/>
              <a:buAutoNum type="arabicPeriod"/>
            </a:pPr>
            <a:r>
              <a:rPr lang="en-GB" dirty="0"/>
              <a:t>Draw/show the symbol for a contactor</a:t>
            </a:r>
          </a:p>
          <a:p>
            <a:pPr marL="342900" indent="-342900">
              <a:buFont typeface="+mj-lt"/>
              <a:buAutoNum type="arabicPeriod"/>
            </a:pPr>
            <a:r>
              <a:rPr lang="en-GB" dirty="0"/>
              <a:t>Typical labels – A1 and A2 power to the coil</a:t>
            </a:r>
          </a:p>
          <a:p>
            <a:pPr marL="342900" indent="-342900">
              <a:buFont typeface="+mj-lt"/>
              <a:buAutoNum type="arabicPeriod"/>
            </a:pPr>
            <a:r>
              <a:rPr lang="en-GB" dirty="0"/>
              <a:t>L1, 2, 3 and T1, 2, 3 – main contactors – contactors are typically built for three phase circuits hence one main contact for each phase. These power the motor.</a:t>
            </a:r>
          </a:p>
          <a:p>
            <a:pPr marL="342900" indent="-342900">
              <a:buFont typeface="+mj-lt"/>
              <a:buAutoNum type="arabicPeriod"/>
            </a:pPr>
            <a:r>
              <a:rPr lang="en-GB" dirty="0"/>
              <a:t>Coil rating – 400V, 380V, 220V – can change the coil – show how to do this – make sure coil is right for the circuit voltage.</a:t>
            </a:r>
          </a:p>
          <a:p>
            <a:pPr marL="342900" indent="-342900">
              <a:buFont typeface="+mj-lt"/>
              <a:buAutoNum type="arabicPeriod"/>
            </a:pPr>
            <a:r>
              <a:rPr lang="en-GB" dirty="0"/>
              <a:t>Connect L1 and L2 to mains supply (L for L1 and N for L2)</a:t>
            </a:r>
          </a:p>
          <a:p>
            <a:pPr marL="342900" indent="-342900">
              <a:buFont typeface="+mj-lt"/>
              <a:buAutoNum type="arabicPeriod"/>
            </a:pPr>
            <a:r>
              <a:rPr lang="en-GB" dirty="0"/>
              <a:t>Connect A1 and A2 to power (L to A1 and N to A2) – Do not bridge connections – use separate connections. </a:t>
            </a:r>
          </a:p>
          <a:p>
            <a:pPr marL="342900" indent="-342900">
              <a:buFont typeface="+mj-lt"/>
              <a:buAutoNum type="arabicPeriod"/>
            </a:pPr>
            <a:r>
              <a:rPr lang="en-GB" dirty="0"/>
              <a:t>Turn power on and off</a:t>
            </a:r>
          </a:p>
          <a:p>
            <a:pPr marL="342900" indent="-342900">
              <a:buFont typeface="+mj-lt"/>
              <a:buAutoNum type="arabicPeriod"/>
            </a:pPr>
            <a:r>
              <a:rPr lang="en-GB" dirty="0"/>
              <a:t>Connect a 220V light bulb to T1 and T2 and turn power on and off.</a:t>
            </a:r>
          </a:p>
          <a:p>
            <a:pPr marL="342900" indent="-342900">
              <a:buFont typeface="+mj-lt"/>
              <a:buAutoNum type="arabicPeriod"/>
            </a:pPr>
            <a:r>
              <a:rPr lang="en-GB" dirty="0"/>
              <a:t>Almost all main contacts are of the Normally Open type – they are normally open and only close when the coil is energised.</a:t>
            </a:r>
          </a:p>
          <a:p>
            <a:pPr marL="342900" indent="-342900">
              <a:buFont typeface="+mj-lt"/>
              <a:buAutoNum type="arabicPeriod"/>
            </a:pPr>
            <a:endParaRPr lang="en-GB" dirty="0"/>
          </a:p>
        </p:txBody>
      </p:sp>
      <p:pic>
        <p:nvPicPr>
          <p:cNvPr id="3" name="Picture 2">
            <a:extLst>
              <a:ext uri="{FF2B5EF4-FFF2-40B4-BE49-F238E27FC236}">
                <a16:creationId xmlns:a16="http://schemas.microsoft.com/office/drawing/2014/main" id="{2C32DC49-05B2-B14B-85D1-96304544A8F3}"/>
              </a:ext>
            </a:extLst>
          </p:cNvPr>
          <p:cNvPicPr>
            <a:picLocks noChangeAspect="1"/>
          </p:cNvPicPr>
          <p:nvPr/>
        </p:nvPicPr>
        <p:blipFill>
          <a:blip r:embed="rId4"/>
          <a:stretch>
            <a:fillRect/>
          </a:stretch>
        </p:blipFill>
        <p:spPr>
          <a:xfrm>
            <a:off x="8223399" y="1760387"/>
            <a:ext cx="1866900" cy="723900"/>
          </a:xfrm>
          <a:prstGeom prst="rect">
            <a:avLst/>
          </a:prstGeom>
        </p:spPr>
      </p:pic>
    </p:spTree>
    <p:custDataLst>
      <p:tags r:id="rId1"/>
    </p:custDataLst>
    <p:extLst>
      <p:ext uri="{BB962C8B-B14F-4D97-AF65-F5344CB8AC3E}">
        <p14:creationId xmlns:p14="http://schemas.microsoft.com/office/powerpoint/2010/main" val="2667659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801314"/>
          </a:xfrm>
          <a:prstGeom prst="rect">
            <a:avLst/>
          </a:prstGeom>
          <a:noFill/>
        </p:spPr>
        <p:txBody>
          <a:bodyPr wrap="square" rtlCol="0">
            <a:spAutoFit/>
          </a:bodyPr>
          <a:lstStyle/>
          <a:p>
            <a:r>
              <a:rPr lang="en-GB" dirty="0"/>
              <a:t>Video of an expert electrician explaining what the aux contacts are and how to wire them up. Highlight and explain the following:</a:t>
            </a:r>
          </a:p>
          <a:p>
            <a:pPr marL="342900" indent="-342900">
              <a:buFont typeface="+mj-lt"/>
              <a:buAutoNum type="arabicPeriod"/>
            </a:pPr>
            <a:r>
              <a:rPr lang="en-GB" dirty="0"/>
              <a:t>Some contactors have one or more auxiliary contacts built in – show an example</a:t>
            </a:r>
          </a:p>
          <a:p>
            <a:pPr marL="342900" indent="-342900">
              <a:buFont typeface="+mj-lt"/>
              <a:buAutoNum type="arabicPeriod"/>
            </a:pPr>
            <a:r>
              <a:rPr lang="en-GB" dirty="0"/>
              <a:t>Often, we can add additional auxiliary contacts to the contactor either using side or face modules – show examples.</a:t>
            </a:r>
          </a:p>
          <a:p>
            <a:pPr marL="342900" indent="-342900">
              <a:buFont typeface="+mj-lt"/>
              <a:buAutoNum type="arabicPeriod"/>
            </a:pPr>
            <a:r>
              <a:rPr lang="en-GB" dirty="0"/>
              <a:t>We use aux contacts to control the motor by controlling when the coil is energised or de-energised</a:t>
            </a:r>
          </a:p>
          <a:p>
            <a:pPr marL="342900" indent="-342900">
              <a:buFont typeface="+mj-lt"/>
              <a:buAutoNum type="arabicPeriod"/>
            </a:pPr>
            <a:r>
              <a:rPr lang="en-GB" dirty="0"/>
              <a:t>Auxiliary contacts can be either NO or NC – explain both</a:t>
            </a:r>
          </a:p>
          <a:p>
            <a:pPr marL="342900" indent="-342900">
              <a:buFont typeface="+mj-lt"/>
              <a:buAutoNum type="arabicPeriod"/>
            </a:pPr>
            <a:r>
              <a:rPr lang="en-GB" dirty="0"/>
              <a:t>Wire up a contactor with at least 1 NO Aux Contact and 1 NC Aux Contact (use the same contactor from Vid01 if possible but with added Aux contacts)</a:t>
            </a:r>
          </a:p>
          <a:p>
            <a:pPr marL="342900" indent="-342900">
              <a:buFont typeface="+mj-lt"/>
              <a:buAutoNum type="arabicPeriod"/>
            </a:pPr>
            <a:r>
              <a:rPr lang="en-GB" dirty="0"/>
              <a:t>Connect green light to NO and Red light to NC</a:t>
            </a:r>
          </a:p>
          <a:p>
            <a:pPr marL="342900" indent="-342900">
              <a:buFont typeface="+mj-lt"/>
              <a:buAutoNum type="arabicPeriod"/>
            </a:pPr>
            <a:r>
              <a:rPr lang="en-GB" dirty="0"/>
              <a:t>Connect contactor to power</a:t>
            </a:r>
          </a:p>
          <a:p>
            <a:pPr marL="800100" lvl="1" indent="-342900">
              <a:buFont typeface="+mj-lt"/>
              <a:buAutoNum type="arabicPeriod"/>
            </a:pPr>
            <a:r>
              <a:rPr lang="en-GB" dirty="0"/>
              <a:t>Red light on indicating load not engaged</a:t>
            </a:r>
          </a:p>
          <a:p>
            <a:pPr marL="800100" lvl="1" indent="-342900">
              <a:buFont typeface="+mj-lt"/>
              <a:buAutoNum type="arabicPeriod"/>
            </a:pPr>
            <a:r>
              <a:rPr lang="en-GB" dirty="0"/>
              <a:t>Energise coil and see green light go on and red light go off</a:t>
            </a:r>
          </a:p>
          <a:p>
            <a:pPr marL="800100" lvl="1" indent="-342900">
              <a:buFont typeface="+mj-lt"/>
              <a:buAutoNum type="arabicPeriod"/>
            </a:pPr>
            <a:r>
              <a:rPr lang="en-GB" dirty="0"/>
              <a:t>Explain this as a result of NO closing and NC opening.</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107320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429EE-5E0D-3140-BBBB-B330980F1DF7}"/>
              </a:ext>
            </a:extLst>
          </p:cNvPr>
          <p:cNvPicPr>
            <a:picLocks noChangeAspect="1"/>
          </p:cNvPicPr>
          <p:nvPr/>
        </p:nvPicPr>
        <p:blipFill>
          <a:blip r:embed="rId4"/>
          <a:stretch>
            <a:fillRect/>
          </a:stretch>
        </p:blipFill>
        <p:spPr>
          <a:xfrm>
            <a:off x="4337991" y="995933"/>
            <a:ext cx="3956706" cy="3326155"/>
          </a:xfrm>
          <a:prstGeom prst="rect">
            <a:avLst/>
          </a:prstGeom>
        </p:spPr>
      </p:pic>
      <p:sp>
        <p:nvSpPr>
          <p:cNvPr id="2" name="Title 1"/>
          <p:cNvSpPr>
            <a:spLocks noGrp="1"/>
          </p:cNvSpPr>
          <p:nvPr>
            <p:ph type="title"/>
          </p:nvPr>
        </p:nvSpPr>
        <p:spPr/>
        <p:txBody>
          <a:bodyPr/>
          <a:lstStyle/>
          <a:p>
            <a:r>
              <a:rPr lang="en-GB" dirty="0"/>
              <a:t>Image Briefing – Img05</a:t>
            </a:r>
          </a:p>
        </p:txBody>
      </p:sp>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3838908" cy="3416320"/>
          </a:xfrm>
          <a:prstGeom prst="rect">
            <a:avLst/>
          </a:prstGeom>
          <a:noFill/>
        </p:spPr>
        <p:txBody>
          <a:bodyPr wrap="square" rtlCol="0">
            <a:spAutoFit/>
          </a:bodyPr>
          <a:lstStyle/>
          <a:p>
            <a:r>
              <a:rPr lang="en-GB" sz="2400" dirty="0"/>
              <a:t>This is the main motor protection. In this case, it is an integrated 3-phase component called a </a:t>
            </a:r>
            <a:r>
              <a:rPr lang="en-GB" sz="2400" b="1" dirty="0"/>
              <a:t>Motor Protection Circuit Breaker</a:t>
            </a:r>
            <a:r>
              <a:rPr lang="en-GB" sz="2400" dirty="0"/>
              <a:t> (</a:t>
            </a:r>
            <a:r>
              <a:rPr lang="en-GB" sz="2400" b="1" dirty="0"/>
              <a:t>MPCB</a:t>
            </a:r>
            <a:r>
              <a:rPr lang="en-GB" sz="2400" dirty="0"/>
              <a:t>) and consists of a</a:t>
            </a:r>
          </a:p>
          <a:p>
            <a:pPr marL="342900" indent="-342900">
              <a:buFont typeface="Arial" panose="020B0604020202020204" pitchFamily="34" charset="0"/>
              <a:buChar char="•"/>
            </a:pPr>
            <a:r>
              <a:rPr lang="en-GB" sz="2400" dirty="0"/>
              <a:t>Main circuit breaker</a:t>
            </a:r>
          </a:p>
          <a:p>
            <a:pPr marL="342900" indent="-342900">
              <a:buFont typeface="Arial" panose="020B0604020202020204" pitchFamily="34" charset="0"/>
              <a:buChar char="•"/>
            </a:pPr>
            <a:r>
              <a:rPr lang="en-GB" sz="2400" dirty="0"/>
              <a:t>Current overload relay</a:t>
            </a:r>
          </a:p>
          <a:p>
            <a:pPr marL="342900" indent="-342900">
              <a:buFont typeface="Arial" panose="020B0604020202020204" pitchFamily="34" charset="0"/>
              <a:buChar char="•"/>
            </a:pPr>
            <a:r>
              <a:rPr lang="en-GB" sz="2400" dirty="0"/>
              <a:t>Thermal overload relay</a:t>
            </a:r>
          </a:p>
        </p:txBody>
      </p:sp>
      <p:sp>
        <p:nvSpPr>
          <p:cNvPr id="12" name="TextBox 11">
            <a:extLst>
              <a:ext uri="{FF2B5EF4-FFF2-40B4-BE49-F238E27FC236}">
                <a16:creationId xmlns:a16="http://schemas.microsoft.com/office/drawing/2014/main" id="{0E3ACB00-8D19-014F-8105-1195CCAD0AC0}"/>
              </a:ext>
            </a:extLst>
          </p:cNvPr>
          <p:cNvSpPr txBox="1"/>
          <p:nvPr/>
        </p:nvSpPr>
        <p:spPr>
          <a:xfrm>
            <a:off x="7096976" y="127364"/>
            <a:ext cx="2805193" cy="830997"/>
          </a:xfrm>
          <a:prstGeom prst="rect">
            <a:avLst/>
          </a:prstGeom>
          <a:noFill/>
          <a:ln w="28575">
            <a:solidFill>
              <a:schemeClr val="tx2"/>
            </a:solidFill>
          </a:ln>
        </p:spPr>
        <p:txBody>
          <a:bodyPr wrap="square" rtlCol="0">
            <a:spAutoFit/>
          </a:bodyPr>
          <a:lstStyle/>
          <a:p>
            <a:r>
              <a:rPr lang="en-GB" sz="2400" dirty="0"/>
              <a:t>Main 3-P circuit breaker</a:t>
            </a:r>
          </a:p>
        </p:txBody>
      </p:sp>
      <p:cxnSp>
        <p:nvCxnSpPr>
          <p:cNvPr id="13" name="Straight Arrow Connector 12">
            <a:extLst>
              <a:ext uri="{FF2B5EF4-FFF2-40B4-BE49-F238E27FC236}">
                <a16:creationId xmlns:a16="http://schemas.microsoft.com/office/drawing/2014/main" id="{0D3F3B3C-A360-5045-A615-899852EC2FD7}"/>
              </a:ext>
            </a:extLst>
          </p:cNvPr>
          <p:cNvCxnSpPr>
            <a:cxnSpLocks/>
            <a:stCxn id="12" idx="2"/>
          </p:cNvCxnSpPr>
          <p:nvPr/>
        </p:nvCxnSpPr>
        <p:spPr>
          <a:xfrm flipH="1">
            <a:off x="6935638" y="958361"/>
            <a:ext cx="1563935" cy="1182655"/>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A9C9EB-7CA9-5340-84F6-D079C2283F52}"/>
              </a:ext>
            </a:extLst>
          </p:cNvPr>
          <p:cNvSpPr txBox="1"/>
          <p:nvPr/>
        </p:nvSpPr>
        <p:spPr>
          <a:xfrm>
            <a:off x="8499573" y="1963103"/>
            <a:ext cx="1460800" cy="1569660"/>
          </a:xfrm>
          <a:prstGeom prst="rect">
            <a:avLst/>
          </a:prstGeom>
          <a:noFill/>
          <a:ln w="28575">
            <a:solidFill>
              <a:schemeClr val="tx2"/>
            </a:solidFill>
          </a:ln>
        </p:spPr>
        <p:txBody>
          <a:bodyPr wrap="square" rtlCol="0">
            <a:spAutoFit/>
          </a:bodyPr>
          <a:lstStyle/>
          <a:p>
            <a:r>
              <a:rPr lang="en-GB" sz="2400" dirty="0"/>
              <a:t>3-P Thermal overload relay</a:t>
            </a:r>
          </a:p>
        </p:txBody>
      </p:sp>
      <p:sp>
        <p:nvSpPr>
          <p:cNvPr id="16" name="TextBox 15">
            <a:extLst>
              <a:ext uri="{FF2B5EF4-FFF2-40B4-BE49-F238E27FC236}">
                <a16:creationId xmlns:a16="http://schemas.microsoft.com/office/drawing/2014/main" id="{556E6EEB-9E2B-7544-910D-4A920369A529}"/>
              </a:ext>
            </a:extLst>
          </p:cNvPr>
          <p:cNvSpPr txBox="1"/>
          <p:nvPr/>
        </p:nvSpPr>
        <p:spPr>
          <a:xfrm>
            <a:off x="5051356" y="4500983"/>
            <a:ext cx="3580427" cy="461665"/>
          </a:xfrm>
          <a:prstGeom prst="rect">
            <a:avLst/>
          </a:prstGeom>
          <a:noFill/>
          <a:ln w="28575">
            <a:solidFill>
              <a:schemeClr val="tx2"/>
            </a:solidFill>
          </a:ln>
        </p:spPr>
        <p:txBody>
          <a:bodyPr wrap="square" rtlCol="0">
            <a:spAutoFit/>
          </a:bodyPr>
          <a:lstStyle/>
          <a:p>
            <a:r>
              <a:rPr lang="en-GB" sz="2400" dirty="0"/>
              <a:t>3-P Current overload relay</a:t>
            </a:r>
          </a:p>
        </p:txBody>
      </p:sp>
      <p:cxnSp>
        <p:nvCxnSpPr>
          <p:cNvPr id="18" name="Straight Arrow Connector 17">
            <a:extLst>
              <a:ext uri="{FF2B5EF4-FFF2-40B4-BE49-F238E27FC236}">
                <a16:creationId xmlns:a16="http://schemas.microsoft.com/office/drawing/2014/main" id="{59D49B43-73B8-864B-933D-4ECEA1F5F237}"/>
              </a:ext>
            </a:extLst>
          </p:cNvPr>
          <p:cNvCxnSpPr>
            <a:cxnSpLocks/>
            <a:stCxn id="16" idx="0"/>
          </p:cNvCxnSpPr>
          <p:nvPr/>
        </p:nvCxnSpPr>
        <p:spPr>
          <a:xfrm flipH="1" flipV="1">
            <a:off x="6556076" y="3409001"/>
            <a:ext cx="285494" cy="109198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6D465B-2C44-0D4F-B440-6E7CFCC82E4F}"/>
              </a:ext>
            </a:extLst>
          </p:cNvPr>
          <p:cNvCxnSpPr>
            <a:cxnSpLocks/>
            <a:stCxn id="15" idx="1"/>
          </p:cNvCxnSpPr>
          <p:nvPr/>
        </p:nvCxnSpPr>
        <p:spPr>
          <a:xfrm flipH="1">
            <a:off x="7671809" y="2747933"/>
            <a:ext cx="827764" cy="14345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04283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415842-491B-4E4D-9E9C-0F7A0729F0B7}"/>
              </a:ext>
            </a:extLst>
          </p:cNvPr>
          <p:cNvPicPr>
            <a:picLocks noChangeAspect="1"/>
          </p:cNvPicPr>
          <p:nvPr/>
        </p:nvPicPr>
        <p:blipFill>
          <a:blip r:embed="rId4"/>
          <a:stretch>
            <a:fillRect/>
          </a:stretch>
        </p:blipFill>
        <p:spPr>
          <a:xfrm>
            <a:off x="4638010" y="1033564"/>
            <a:ext cx="2362200" cy="3619500"/>
          </a:xfrm>
          <a:prstGeom prst="rect">
            <a:avLst/>
          </a:prstGeom>
        </p:spPr>
      </p:pic>
      <p:sp>
        <p:nvSpPr>
          <p:cNvPr id="2" name="Title 1"/>
          <p:cNvSpPr>
            <a:spLocks noGrp="1"/>
          </p:cNvSpPr>
          <p:nvPr>
            <p:ph type="title"/>
          </p:nvPr>
        </p:nvSpPr>
        <p:spPr/>
        <p:txBody>
          <a:bodyPr/>
          <a:lstStyle/>
          <a:p>
            <a:r>
              <a:rPr lang="en-GB" dirty="0"/>
              <a:t>Image Briefing – Img06</a:t>
            </a:r>
          </a:p>
        </p:txBody>
      </p:sp>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3838908" cy="3046988"/>
          </a:xfrm>
          <a:prstGeom prst="rect">
            <a:avLst/>
          </a:prstGeom>
          <a:noFill/>
        </p:spPr>
        <p:txBody>
          <a:bodyPr wrap="square" rtlCol="0">
            <a:spAutoFit/>
          </a:bodyPr>
          <a:lstStyle/>
          <a:p>
            <a:r>
              <a:rPr lang="en-GB" sz="2400" dirty="0"/>
              <a:t>This is the protection for the control circuit. In this case, it is an integrated 1-phase component called a and consists of a</a:t>
            </a:r>
          </a:p>
          <a:p>
            <a:pPr marL="342900" indent="-342900">
              <a:buFont typeface="Arial" panose="020B0604020202020204" pitchFamily="34" charset="0"/>
              <a:buChar char="•"/>
            </a:pPr>
            <a:r>
              <a:rPr lang="en-GB" sz="2400" dirty="0"/>
              <a:t>Main circuit breaker</a:t>
            </a:r>
          </a:p>
          <a:p>
            <a:pPr marL="342900" indent="-342900">
              <a:buFont typeface="Arial" panose="020B0604020202020204" pitchFamily="34" charset="0"/>
              <a:buChar char="•"/>
            </a:pPr>
            <a:r>
              <a:rPr lang="en-GB" sz="2400" dirty="0"/>
              <a:t>Current overload relay</a:t>
            </a:r>
          </a:p>
          <a:p>
            <a:pPr marL="342900" indent="-342900">
              <a:buFont typeface="Arial" panose="020B0604020202020204" pitchFamily="34" charset="0"/>
              <a:buChar char="•"/>
            </a:pPr>
            <a:r>
              <a:rPr lang="en-GB" sz="2400" dirty="0"/>
              <a:t>Thermal overload relay</a:t>
            </a:r>
          </a:p>
        </p:txBody>
      </p:sp>
      <p:sp>
        <p:nvSpPr>
          <p:cNvPr id="12" name="TextBox 11">
            <a:extLst>
              <a:ext uri="{FF2B5EF4-FFF2-40B4-BE49-F238E27FC236}">
                <a16:creationId xmlns:a16="http://schemas.microsoft.com/office/drawing/2014/main" id="{0E3ACB00-8D19-014F-8105-1195CCAD0AC0}"/>
              </a:ext>
            </a:extLst>
          </p:cNvPr>
          <p:cNvSpPr txBox="1"/>
          <p:nvPr/>
        </p:nvSpPr>
        <p:spPr>
          <a:xfrm>
            <a:off x="7096975" y="571899"/>
            <a:ext cx="2805193" cy="461665"/>
          </a:xfrm>
          <a:prstGeom prst="rect">
            <a:avLst/>
          </a:prstGeom>
          <a:noFill/>
          <a:ln w="28575">
            <a:solidFill>
              <a:schemeClr val="tx2"/>
            </a:solidFill>
          </a:ln>
        </p:spPr>
        <p:txBody>
          <a:bodyPr wrap="square" rtlCol="0">
            <a:spAutoFit/>
          </a:bodyPr>
          <a:lstStyle/>
          <a:p>
            <a:r>
              <a:rPr lang="en-GB" sz="2400" dirty="0"/>
              <a:t>Main circuit breaker</a:t>
            </a:r>
          </a:p>
        </p:txBody>
      </p:sp>
      <p:cxnSp>
        <p:nvCxnSpPr>
          <p:cNvPr id="13" name="Straight Arrow Connector 12">
            <a:extLst>
              <a:ext uri="{FF2B5EF4-FFF2-40B4-BE49-F238E27FC236}">
                <a16:creationId xmlns:a16="http://schemas.microsoft.com/office/drawing/2014/main" id="{0D3F3B3C-A360-5045-A615-899852EC2FD7}"/>
              </a:ext>
            </a:extLst>
          </p:cNvPr>
          <p:cNvCxnSpPr>
            <a:cxnSpLocks/>
            <a:stCxn id="12" idx="2"/>
          </p:cNvCxnSpPr>
          <p:nvPr/>
        </p:nvCxnSpPr>
        <p:spPr>
          <a:xfrm flipH="1">
            <a:off x="6469811" y="1033564"/>
            <a:ext cx="2029761" cy="1105787"/>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1A9C9EB-7CA9-5340-84F6-D079C2283F52}"/>
              </a:ext>
            </a:extLst>
          </p:cNvPr>
          <p:cNvSpPr txBox="1"/>
          <p:nvPr/>
        </p:nvSpPr>
        <p:spPr>
          <a:xfrm>
            <a:off x="7924740" y="2000734"/>
            <a:ext cx="2357636" cy="830997"/>
          </a:xfrm>
          <a:prstGeom prst="rect">
            <a:avLst/>
          </a:prstGeom>
          <a:noFill/>
          <a:ln w="28575">
            <a:solidFill>
              <a:schemeClr val="tx2"/>
            </a:solidFill>
          </a:ln>
        </p:spPr>
        <p:txBody>
          <a:bodyPr wrap="square" rtlCol="0">
            <a:spAutoFit/>
          </a:bodyPr>
          <a:lstStyle/>
          <a:p>
            <a:r>
              <a:rPr lang="en-GB" sz="2400" dirty="0"/>
              <a:t>Thermal overload relay</a:t>
            </a:r>
          </a:p>
        </p:txBody>
      </p:sp>
      <p:sp>
        <p:nvSpPr>
          <p:cNvPr id="16" name="TextBox 15">
            <a:extLst>
              <a:ext uri="{FF2B5EF4-FFF2-40B4-BE49-F238E27FC236}">
                <a16:creationId xmlns:a16="http://schemas.microsoft.com/office/drawing/2014/main" id="{556E6EEB-9E2B-7544-910D-4A920369A529}"/>
              </a:ext>
            </a:extLst>
          </p:cNvPr>
          <p:cNvSpPr txBox="1"/>
          <p:nvPr/>
        </p:nvSpPr>
        <p:spPr>
          <a:xfrm>
            <a:off x="7875451" y="3706568"/>
            <a:ext cx="2406925" cy="830997"/>
          </a:xfrm>
          <a:prstGeom prst="rect">
            <a:avLst/>
          </a:prstGeom>
          <a:noFill/>
          <a:ln w="28575">
            <a:solidFill>
              <a:schemeClr val="tx2"/>
            </a:solidFill>
          </a:ln>
        </p:spPr>
        <p:txBody>
          <a:bodyPr wrap="square" rtlCol="0">
            <a:spAutoFit/>
          </a:bodyPr>
          <a:lstStyle/>
          <a:p>
            <a:r>
              <a:rPr lang="en-GB" sz="2400" dirty="0"/>
              <a:t>Current overload relay</a:t>
            </a:r>
          </a:p>
        </p:txBody>
      </p:sp>
      <p:cxnSp>
        <p:nvCxnSpPr>
          <p:cNvPr id="18" name="Straight Arrow Connector 17">
            <a:extLst>
              <a:ext uri="{FF2B5EF4-FFF2-40B4-BE49-F238E27FC236}">
                <a16:creationId xmlns:a16="http://schemas.microsoft.com/office/drawing/2014/main" id="{59D49B43-73B8-864B-933D-4ECEA1F5F237}"/>
              </a:ext>
            </a:extLst>
          </p:cNvPr>
          <p:cNvCxnSpPr>
            <a:cxnSpLocks/>
            <a:stCxn id="16" idx="1"/>
          </p:cNvCxnSpPr>
          <p:nvPr/>
        </p:nvCxnSpPr>
        <p:spPr>
          <a:xfrm flipH="1" flipV="1">
            <a:off x="6745857" y="3571336"/>
            <a:ext cx="1129594" cy="550731"/>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6D465B-2C44-0D4F-B440-6E7CFCC82E4F}"/>
              </a:ext>
            </a:extLst>
          </p:cNvPr>
          <p:cNvCxnSpPr>
            <a:cxnSpLocks/>
            <a:stCxn id="15" idx="1"/>
          </p:cNvCxnSpPr>
          <p:nvPr/>
        </p:nvCxnSpPr>
        <p:spPr>
          <a:xfrm flipH="1">
            <a:off x="6745857" y="2416233"/>
            <a:ext cx="1178883" cy="58575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4548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Img06a</a:t>
            </a:r>
          </a:p>
        </p:txBody>
      </p:sp>
      <p:sp>
        <p:nvSpPr>
          <p:cNvPr id="4" name="TextBox 3">
            <a:extLst>
              <a:ext uri="{FF2B5EF4-FFF2-40B4-BE49-F238E27FC236}">
                <a16:creationId xmlns:a16="http://schemas.microsoft.com/office/drawing/2014/main" id="{21781F2C-D03A-284B-BF09-4472EDF89268}"/>
              </a:ext>
            </a:extLst>
          </p:cNvPr>
          <p:cNvSpPr txBox="1"/>
          <p:nvPr/>
        </p:nvSpPr>
        <p:spPr>
          <a:xfrm>
            <a:off x="703958" y="1233578"/>
            <a:ext cx="3838908" cy="830997"/>
          </a:xfrm>
          <a:prstGeom prst="rect">
            <a:avLst/>
          </a:prstGeom>
          <a:noFill/>
        </p:spPr>
        <p:txBody>
          <a:bodyPr wrap="square" rtlCol="0">
            <a:spAutoFit/>
          </a:bodyPr>
          <a:lstStyle/>
          <a:p>
            <a:r>
              <a:rPr lang="en-GB" sz="2400" dirty="0"/>
              <a:t>This is a plain Thermal overload relay.</a:t>
            </a:r>
          </a:p>
        </p:txBody>
      </p:sp>
      <p:pic>
        <p:nvPicPr>
          <p:cNvPr id="3" name="Picture 2">
            <a:extLst>
              <a:ext uri="{FF2B5EF4-FFF2-40B4-BE49-F238E27FC236}">
                <a16:creationId xmlns:a16="http://schemas.microsoft.com/office/drawing/2014/main" id="{EF2FD15A-7776-F045-B9A0-1776F590F9E9}"/>
              </a:ext>
            </a:extLst>
          </p:cNvPr>
          <p:cNvPicPr>
            <a:picLocks noChangeAspect="1"/>
          </p:cNvPicPr>
          <p:nvPr/>
        </p:nvPicPr>
        <p:blipFill>
          <a:blip r:embed="rId4"/>
          <a:stretch>
            <a:fillRect/>
          </a:stretch>
        </p:blipFill>
        <p:spPr>
          <a:xfrm>
            <a:off x="4793228" y="1649076"/>
            <a:ext cx="3073400" cy="2235200"/>
          </a:xfrm>
          <a:prstGeom prst="rect">
            <a:avLst/>
          </a:prstGeom>
        </p:spPr>
      </p:pic>
    </p:spTree>
    <p:custDataLst>
      <p:tags r:id="rId1"/>
    </p:custDataLst>
    <p:extLst>
      <p:ext uri="{BB962C8B-B14F-4D97-AF65-F5344CB8AC3E}">
        <p14:creationId xmlns:p14="http://schemas.microsoft.com/office/powerpoint/2010/main" val="579762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Img09</a:t>
            </a:r>
          </a:p>
        </p:txBody>
      </p:sp>
      <p:pic>
        <p:nvPicPr>
          <p:cNvPr id="14" name="Picture 13">
            <a:extLst>
              <a:ext uri="{FF2B5EF4-FFF2-40B4-BE49-F238E27FC236}">
                <a16:creationId xmlns:a16="http://schemas.microsoft.com/office/drawing/2014/main" id="{856F074F-809E-B74D-9EA8-C886032A7BD2}"/>
              </a:ext>
            </a:extLst>
          </p:cNvPr>
          <p:cNvPicPr>
            <a:picLocks noChangeAspect="1"/>
          </p:cNvPicPr>
          <p:nvPr/>
        </p:nvPicPr>
        <p:blipFill>
          <a:blip r:embed="rId4"/>
          <a:stretch>
            <a:fillRect/>
          </a:stretch>
        </p:blipFill>
        <p:spPr>
          <a:xfrm>
            <a:off x="4415106" y="-793152"/>
            <a:ext cx="3314161" cy="6828771"/>
          </a:xfrm>
          <a:prstGeom prst="rect">
            <a:avLst/>
          </a:prstGeom>
        </p:spPr>
      </p:pic>
    </p:spTree>
    <p:custDataLst>
      <p:tags r:id="rId1"/>
    </p:custDataLst>
    <p:extLst>
      <p:ext uri="{BB962C8B-B14F-4D97-AF65-F5344CB8AC3E}">
        <p14:creationId xmlns:p14="http://schemas.microsoft.com/office/powerpoint/2010/main" val="1387448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6966635" cy="1200329"/>
          </a:xfrm>
          <a:prstGeom prst="rect">
            <a:avLst/>
          </a:prstGeom>
          <a:noFill/>
        </p:spPr>
        <p:txBody>
          <a:bodyPr wrap="square" rtlCol="0">
            <a:spAutoFit/>
          </a:bodyPr>
          <a:lstStyle/>
          <a:p>
            <a:r>
              <a:rPr lang="en-GB" dirty="0"/>
              <a:t>Video of an expert electrician explaining each part of the main motor circuit, what all the symbols mean and show how to wire it.</a:t>
            </a:r>
          </a:p>
          <a:p>
            <a:pPr marL="342900" indent="-342900">
              <a:buFont typeface="+mj-lt"/>
              <a:buAutoNum type="arabicPeriod"/>
            </a:pPr>
            <a:endParaRPr lang="en-GB" dirty="0"/>
          </a:p>
          <a:p>
            <a:pPr marL="342900" indent="-342900">
              <a:buFont typeface="+mj-lt"/>
              <a:buAutoNum type="arabicPeriod"/>
            </a:pPr>
            <a:endParaRPr lang="en-GB" dirty="0"/>
          </a:p>
        </p:txBody>
      </p:sp>
      <p:pic>
        <p:nvPicPr>
          <p:cNvPr id="4" name="Picture 3">
            <a:extLst>
              <a:ext uri="{FF2B5EF4-FFF2-40B4-BE49-F238E27FC236}">
                <a16:creationId xmlns:a16="http://schemas.microsoft.com/office/drawing/2014/main" id="{D1E1E2F7-E9A7-F44E-B8FF-335AEA95F81E}"/>
              </a:ext>
            </a:extLst>
          </p:cNvPr>
          <p:cNvPicPr>
            <a:picLocks noChangeAspect="1"/>
          </p:cNvPicPr>
          <p:nvPr/>
        </p:nvPicPr>
        <p:blipFill>
          <a:blip r:embed="rId4"/>
          <a:stretch>
            <a:fillRect/>
          </a:stretch>
        </p:blipFill>
        <p:spPr>
          <a:xfrm>
            <a:off x="7693146" y="248791"/>
            <a:ext cx="2277510" cy="4692770"/>
          </a:xfrm>
          <a:prstGeom prst="rect">
            <a:avLst/>
          </a:prstGeom>
        </p:spPr>
      </p:pic>
    </p:spTree>
    <p:custDataLst>
      <p:tags r:id="rId1"/>
    </p:custDataLst>
    <p:extLst>
      <p:ext uri="{BB962C8B-B14F-4D97-AF65-F5344CB8AC3E}">
        <p14:creationId xmlns:p14="http://schemas.microsoft.com/office/powerpoint/2010/main" val="3917834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18621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22114" y="2851368"/>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7A8E4660-953E-C94B-9A85-86263E081659}"/>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grpSp>
        <p:nvGrpSpPr>
          <p:cNvPr id="5" name="Group 4">
            <a:extLst>
              <a:ext uri="{FF2B5EF4-FFF2-40B4-BE49-F238E27FC236}">
                <a16:creationId xmlns:a16="http://schemas.microsoft.com/office/drawing/2014/main" id="{00FB6181-5564-674E-8C78-B36F01A64A22}"/>
              </a:ext>
            </a:extLst>
          </p:cNvPr>
          <p:cNvGrpSpPr/>
          <p:nvPr/>
        </p:nvGrpSpPr>
        <p:grpSpPr>
          <a:xfrm>
            <a:off x="5091361" y="3715704"/>
            <a:ext cx="1278291" cy="1288096"/>
            <a:chOff x="5091361" y="3715704"/>
            <a:chExt cx="1278291"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56" name="Oval 55">
              <a:extLst>
                <a:ext uri="{FF2B5EF4-FFF2-40B4-BE49-F238E27FC236}">
                  <a16:creationId xmlns:a16="http://schemas.microsoft.com/office/drawing/2014/main" id="{E2332840-BF9C-214A-B9AF-BAD21C42EF93}"/>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pic>
        <p:nvPicPr>
          <p:cNvPr id="57" name="Picture 56">
            <a:extLst>
              <a:ext uri="{FF2B5EF4-FFF2-40B4-BE49-F238E27FC236}">
                <a16:creationId xmlns:a16="http://schemas.microsoft.com/office/drawing/2014/main" id="{45037D9F-BAF9-AE48-8FCF-FF48CC9074A0}"/>
              </a:ext>
            </a:extLst>
          </p:cNvPr>
          <p:cNvPicPr>
            <a:picLocks noChangeAspect="1"/>
          </p:cNvPicPr>
          <p:nvPr/>
        </p:nvPicPr>
        <p:blipFill>
          <a:blip r:embed="rId7"/>
          <a:stretch>
            <a:fillRect/>
          </a:stretch>
        </p:blipFill>
        <p:spPr>
          <a:xfrm>
            <a:off x="7820282" y="5003800"/>
            <a:ext cx="2427586" cy="5003800"/>
          </a:xfrm>
          <a:prstGeom prst="rect">
            <a:avLst/>
          </a:prstGeom>
        </p:spPr>
      </p:pic>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235327" y="1547811"/>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064669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a:t>
            </a:r>
            <a:r>
              <a:rPr lang="en-GB"/>
              <a:t>– Int01 </a:t>
            </a:r>
            <a:r>
              <a:rPr lang="en-GB" dirty="0"/>
              <a:t>(3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654428" y="2073013"/>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1898265" y="841199"/>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cxnSp>
        <p:nvCxnSpPr>
          <p:cNvPr id="46" name="Curved Connector 45">
            <a:extLst>
              <a:ext uri="{FF2B5EF4-FFF2-40B4-BE49-F238E27FC236}">
                <a16:creationId xmlns:a16="http://schemas.microsoft.com/office/drawing/2014/main" id="{250889B6-1943-C04D-B869-B804FDA04B2D}"/>
              </a:ext>
            </a:extLst>
          </p:cNvPr>
          <p:cNvCxnSpPr>
            <a:cxnSpLocks/>
            <a:stCxn id="125" idx="4"/>
            <a:endCxn id="62" idx="0"/>
          </p:cNvCxnSpPr>
          <p:nvPr/>
        </p:nvCxnSpPr>
        <p:spPr>
          <a:xfrm rot="5400000">
            <a:off x="3201887" y="-670093"/>
            <a:ext cx="419511" cy="260307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51C9BAB9-A0AC-9149-B58D-9F26F8AD03AB}"/>
              </a:ext>
            </a:extLst>
          </p:cNvPr>
          <p:cNvCxnSpPr>
            <a:cxnSpLocks/>
            <a:stCxn id="65" idx="4"/>
            <a:endCxn id="20" idx="0"/>
          </p:cNvCxnSpPr>
          <p:nvPr/>
        </p:nvCxnSpPr>
        <p:spPr>
          <a:xfrm rot="5400000">
            <a:off x="1289261" y="1312083"/>
            <a:ext cx="384640" cy="123062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urved Connector 51">
            <a:extLst>
              <a:ext uri="{FF2B5EF4-FFF2-40B4-BE49-F238E27FC236}">
                <a16:creationId xmlns:a16="http://schemas.microsoft.com/office/drawing/2014/main" id="{0D7ACCB9-C331-C544-B8E5-2950AE2ADC26}"/>
              </a:ext>
            </a:extLst>
          </p:cNvPr>
          <p:cNvCxnSpPr>
            <a:cxnSpLocks/>
            <a:stCxn id="23" idx="4"/>
            <a:endCxn id="104" idx="0"/>
          </p:cNvCxnSpPr>
          <p:nvPr/>
        </p:nvCxnSpPr>
        <p:spPr>
          <a:xfrm rot="16200000" flipH="1">
            <a:off x="937865" y="2959777"/>
            <a:ext cx="536268" cy="70588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Curved Connector 54">
            <a:extLst>
              <a:ext uri="{FF2B5EF4-FFF2-40B4-BE49-F238E27FC236}">
                <a16:creationId xmlns:a16="http://schemas.microsoft.com/office/drawing/2014/main" id="{7C19BF24-1A14-2D42-81D4-B457CCF96956}"/>
              </a:ext>
            </a:extLst>
          </p:cNvPr>
          <p:cNvCxnSpPr>
            <a:cxnSpLocks/>
            <a:stCxn id="126" idx="4"/>
            <a:endCxn id="63" idx="0"/>
          </p:cNvCxnSpPr>
          <p:nvPr/>
        </p:nvCxnSpPr>
        <p:spPr>
          <a:xfrm rot="5400000">
            <a:off x="3810884" y="-768683"/>
            <a:ext cx="217327" cy="3002436"/>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Curved Connector 57">
            <a:extLst>
              <a:ext uri="{FF2B5EF4-FFF2-40B4-BE49-F238E27FC236}">
                <a16:creationId xmlns:a16="http://schemas.microsoft.com/office/drawing/2014/main" id="{6232D76C-0374-6849-BD16-AD42F9F9E011}"/>
              </a:ext>
            </a:extLst>
          </p:cNvPr>
          <p:cNvCxnSpPr>
            <a:cxnSpLocks/>
            <a:stCxn id="66" idx="4"/>
            <a:endCxn id="21" idx="0"/>
          </p:cNvCxnSpPr>
          <p:nvPr/>
        </p:nvCxnSpPr>
        <p:spPr>
          <a:xfrm rot="5400000">
            <a:off x="1597484" y="1312083"/>
            <a:ext cx="384640" cy="123062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Curved Connector 67">
            <a:extLst>
              <a:ext uri="{FF2B5EF4-FFF2-40B4-BE49-F238E27FC236}">
                <a16:creationId xmlns:a16="http://schemas.microsoft.com/office/drawing/2014/main" id="{A9E179D1-A533-634D-BA4B-6EB7B092EBFB}"/>
              </a:ext>
            </a:extLst>
          </p:cNvPr>
          <p:cNvCxnSpPr>
            <a:cxnSpLocks/>
            <a:stCxn id="24" idx="4"/>
            <a:endCxn id="107" idx="0"/>
          </p:cNvCxnSpPr>
          <p:nvPr/>
        </p:nvCxnSpPr>
        <p:spPr>
          <a:xfrm rot="16200000" flipH="1">
            <a:off x="1246088" y="2959777"/>
            <a:ext cx="536268" cy="705887"/>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Curved Connector 68">
            <a:extLst>
              <a:ext uri="{FF2B5EF4-FFF2-40B4-BE49-F238E27FC236}">
                <a16:creationId xmlns:a16="http://schemas.microsoft.com/office/drawing/2014/main" id="{D8758611-BA2E-1D43-BA78-2E2F00C915BB}"/>
              </a:ext>
            </a:extLst>
          </p:cNvPr>
          <p:cNvCxnSpPr>
            <a:cxnSpLocks/>
            <a:stCxn id="127" idx="4"/>
            <a:endCxn id="64" idx="0"/>
          </p:cNvCxnSpPr>
          <p:nvPr/>
        </p:nvCxnSpPr>
        <p:spPr>
          <a:xfrm rot="5400000" flipH="1">
            <a:off x="4439116" y="-848900"/>
            <a:ext cx="116238" cy="3510369"/>
          </a:xfrm>
          <a:prstGeom prst="curvedConnector5">
            <a:avLst>
              <a:gd name="adj1" fmla="val -196665"/>
              <a:gd name="adj2" fmla="val 50000"/>
              <a:gd name="adj3" fmla="val 296665"/>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1" name="Curved Connector 70">
            <a:extLst>
              <a:ext uri="{FF2B5EF4-FFF2-40B4-BE49-F238E27FC236}">
                <a16:creationId xmlns:a16="http://schemas.microsoft.com/office/drawing/2014/main" id="{A0B4DA0C-605B-EA46-98CA-417915AF8462}"/>
              </a:ext>
            </a:extLst>
          </p:cNvPr>
          <p:cNvCxnSpPr>
            <a:cxnSpLocks/>
            <a:stCxn id="67" idx="4"/>
            <a:endCxn id="22" idx="0"/>
          </p:cNvCxnSpPr>
          <p:nvPr/>
        </p:nvCxnSpPr>
        <p:spPr>
          <a:xfrm rot="5400000">
            <a:off x="1921205" y="1319049"/>
            <a:ext cx="384640" cy="123062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Curved Connector 71">
            <a:extLst>
              <a:ext uri="{FF2B5EF4-FFF2-40B4-BE49-F238E27FC236}">
                <a16:creationId xmlns:a16="http://schemas.microsoft.com/office/drawing/2014/main" id="{2C7FCC43-50FF-D14E-B945-85ABC8196503}"/>
              </a:ext>
            </a:extLst>
          </p:cNvPr>
          <p:cNvCxnSpPr>
            <a:cxnSpLocks/>
            <a:stCxn id="25" idx="4"/>
            <a:endCxn id="108" idx="0"/>
          </p:cNvCxnSpPr>
          <p:nvPr/>
        </p:nvCxnSpPr>
        <p:spPr>
          <a:xfrm rot="16200000" flipH="1">
            <a:off x="1569809" y="2966743"/>
            <a:ext cx="536268" cy="705887"/>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7DADF22-CD9F-F846-94BD-54C8E2EC20EC}"/>
              </a:ext>
            </a:extLst>
          </p:cNvPr>
          <p:cNvSpPr/>
          <p:nvPr/>
        </p:nvSpPr>
        <p:spPr>
          <a:xfrm>
            <a:off x="8811117" y="1112142"/>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04B7734-1A57-604D-B5CA-3CC5D29BFCB5}"/>
              </a:ext>
            </a:extLst>
          </p:cNvPr>
          <p:cNvSpPr/>
          <p:nvPr/>
        </p:nvSpPr>
        <p:spPr>
          <a:xfrm>
            <a:off x="9522485" y="1112142"/>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734E3FC-9874-5543-A270-81ACE4F93EEF}"/>
              </a:ext>
            </a:extLst>
          </p:cNvPr>
          <p:cNvSpPr/>
          <p:nvPr/>
        </p:nvSpPr>
        <p:spPr>
          <a:xfrm>
            <a:off x="8068903" y="1112142"/>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Curved Connector 86">
            <a:extLst>
              <a:ext uri="{FF2B5EF4-FFF2-40B4-BE49-F238E27FC236}">
                <a16:creationId xmlns:a16="http://schemas.microsoft.com/office/drawing/2014/main" id="{EB3F32D1-982A-7546-AC81-FB0953F4182E}"/>
              </a:ext>
            </a:extLst>
          </p:cNvPr>
          <p:cNvCxnSpPr>
            <a:cxnSpLocks/>
            <a:stCxn id="134" idx="0"/>
            <a:endCxn id="111" idx="4"/>
          </p:cNvCxnSpPr>
          <p:nvPr/>
        </p:nvCxnSpPr>
        <p:spPr>
          <a:xfrm rot="16200000" flipH="1" flipV="1">
            <a:off x="3781132" y="2273751"/>
            <a:ext cx="604487" cy="3811403"/>
          </a:xfrm>
          <a:prstGeom prst="curvedConnector5">
            <a:avLst>
              <a:gd name="adj1" fmla="val -37817"/>
              <a:gd name="adj2" fmla="val 50000"/>
              <a:gd name="adj3" fmla="val 13781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DE3927A3-FF25-1340-9959-72FB0E292510}"/>
              </a:ext>
            </a:extLst>
          </p:cNvPr>
          <p:cNvCxnSpPr>
            <a:cxnSpLocks/>
            <a:stCxn id="133" idx="0"/>
            <a:endCxn id="110" idx="4"/>
          </p:cNvCxnSpPr>
          <p:nvPr/>
        </p:nvCxnSpPr>
        <p:spPr>
          <a:xfrm rot="16200000" flipH="1" flipV="1">
            <a:off x="3364068" y="2205588"/>
            <a:ext cx="759027" cy="3779258"/>
          </a:xfrm>
          <a:prstGeom prst="curvedConnector5">
            <a:avLst>
              <a:gd name="adj1" fmla="val -30118"/>
              <a:gd name="adj2" fmla="val 50000"/>
              <a:gd name="adj3" fmla="val 130118"/>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Curved Connector 94">
            <a:extLst>
              <a:ext uri="{FF2B5EF4-FFF2-40B4-BE49-F238E27FC236}">
                <a16:creationId xmlns:a16="http://schemas.microsoft.com/office/drawing/2014/main" id="{8EE176FB-3BFF-8942-808F-9E74950256E2}"/>
              </a:ext>
            </a:extLst>
          </p:cNvPr>
          <p:cNvCxnSpPr>
            <a:cxnSpLocks/>
            <a:stCxn id="132" idx="1"/>
            <a:endCxn id="109" idx="4"/>
          </p:cNvCxnSpPr>
          <p:nvPr/>
        </p:nvCxnSpPr>
        <p:spPr>
          <a:xfrm rot="16200000" flipH="1" flipV="1">
            <a:off x="3084516" y="2368725"/>
            <a:ext cx="567219" cy="3644791"/>
          </a:xfrm>
          <a:prstGeom prst="curvedConnector5">
            <a:avLst>
              <a:gd name="adj1" fmla="val -40302"/>
              <a:gd name="adj2" fmla="val 48613"/>
              <a:gd name="adj3" fmla="val 14030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60DD49A-B638-AD47-9876-F1C050F188C3}"/>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84" name="Oval 83">
            <a:extLst>
              <a:ext uri="{FF2B5EF4-FFF2-40B4-BE49-F238E27FC236}">
                <a16:creationId xmlns:a16="http://schemas.microsoft.com/office/drawing/2014/main" id="{7E33CFF4-4DAA-3940-9843-1470F25606F9}"/>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cxnSp>
        <p:nvCxnSpPr>
          <p:cNvPr id="85" name="Curved Connector 84">
            <a:extLst>
              <a:ext uri="{FF2B5EF4-FFF2-40B4-BE49-F238E27FC236}">
                <a16:creationId xmlns:a16="http://schemas.microsoft.com/office/drawing/2014/main" id="{E2BB1F63-9738-324A-A33B-01EDB16E4611}"/>
              </a:ext>
            </a:extLst>
          </p:cNvPr>
          <p:cNvCxnSpPr>
            <a:cxnSpLocks/>
            <a:stCxn id="4" idx="0"/>
            <a:endCxn id="84" idx="6"/>
          </p:cNvCxnSpPr>
          <p:nvPr/>
        </p:nvCxnSpPr>
        <p:spPr>
          <a:xfrm rot="16200000" flipH="1" flipV="1">
            <a:off x="7022655" y="3783134"/>
            <a:ext cx="22749" cy="1328755"/>
          </a:xfrm>
          <a:prstGeom prst="curvedConnector4">
            <a:avLst>
              <a:gd name="adj1" fmla="val -1004879"/>
              <a:gd name="adj2" fmla="val 5727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636C35D9-BA62-E142-BB93-80D23B1CF28B}"/>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88" name="Group 87">
            <a:extLst>
              <a:ext uri="{FF2B5EF4-FFF2-40B4-BE49-F238E27FC236}">
                <a16:creationId xmlns:a16="http://schemas.microsoft.com/office/drawing/2014/main" id="{8EF19D1E-D9CA-704D-A040-1354234EF4CE}"/>
              </a:ext>
            </a:extLst>
          </p:cNvPr>
          <p:cNvGrpSpPr/>
          <p:nvPr/>
        </p:nvGrpSpPr>
        <p:grpSpPr>
          <a:xfrm>
            <a:off x="1347102" y="3580855"/>
            <a:ext cx="2055200" cy="900842"/>
            <a:chOff x="1902331" y="2858863"/>
            <a:chExt cx="2055200" cy="900842"/>
          </a:xfrm>
        </p:grpSpPr>
        <p:grpSp>
          <p:nvGrpSpPr>
            <p:cNvPr id="89" name="Group 88">
              <a:extLst>
                <a:ext uri="{FF2B5EF4-FFF2-40B4-BE49-F238E27FC236}">
                  <a16:creationId xmlns:a16="http://schemas.microsoft.com/office/drawing/2014/main" id="{71E44E5F-A584-2143-84A8-0D5DC3F535EB}"/>
                </a:ext>
              </a:extLst>
            </p:cNvPr>
            <p:cNvGrpSpPr/>
            <p:nvPr/>
          </p:nvGrpSpPr>
          <p:grpSpPr>
            <a:xfrm>
              <a:off x="1902331" y="2858863"/>
              <a:ext cx="1365556" cy="900842"/>
              <a:chOff x="4578102" y="1592294"/>
              <a:chExt cx="1365556" cy="900842"/>
            </a:xfrm>
          </p:grpSpPr>
          <p:sp>
            <p:nvSpPr>
              <p:cNvPr id="103" name="Rectangle 102">
                <a:extLst>
                  <a:ext uri="{FF2B5EF4-FFF2-40B4-BE49-F238E27FC236}">
                    <a16:creationId xmlns:a16="http://schemas.microsoft.com/office/drawing/2014/main" id="{3FA724B6-8F2F-444D-9D6F-1586C4C75140}"/>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04" name="Oval 103">
                <a:extLst>
                  <a:ext uri="{FF2B5EF4-FFF2-40B4-BE49-F238E27FC236}">
                    <a16:creationId xmlns:a16="http://schemas.microsoft.com/office/drawing/2014/main" id="{982F6E2E-99F8-9243-8D04-16A3A51BFC9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D1DC5A0-C254-A640-843A-3E520EB03845}"/>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65C81BDB-61D4-1742-B895-6C2865583402}"/>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F9BE5964-FA98-1C4B-876D-AEDAEE10C87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EE0B837A-5B0D-744C-BB5E-B891FAFDD433}"/>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7AF2FA70-F5C2-0345-B9B9-892F13C9976D}"/>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90" name="Rectangle 89">
              <a:extLst>
                <a:ext uri="{FF2B5EF4-FFF2-40B4-BE49-F238E27FC236}">
                  <a16:creationId xmlns:a16="http://schemas.microsoft.com/office/drawing/2014/main" id="{B851CFC8-1834-1D4D-9C21-A29DEAF313F1}"/>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a:extLst>
                <a:ext uri="{FF2B5EF4-FFF2-40B4-BE49-F238E27FC236}">
                  <a16:creationId xmlns:a16="http://schemas.microsoft.com/office/drawing/2014/main" id="{1BF35353-1DDF-FE4C-963C-A25672F40797}"/>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3E9052D1-CE48-0E40-B85B-6CE4AEA2460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EF23D141-3559-8F45-9F38-1B9009702271}"/>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06279214-FF05-764B-8B2F-696BDDF3C986}"/>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99946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031325"/>
          </a:xfrm>
          <a:prstGeom prst="rect">
            <a:avLst/>
          </a:prstGeom>
          <a:noFill/>
        </p:spPr>
        <p:txBody>
          <a:bodyPr wrap="square" rtlCol="0">
            <a:spAutoFit/>
          </a:bodyPr>
          <a:lstStyle/>
          <a:p>
            <a:r>
              <a:rPr lang="en-GB" dirty="0"/>
              <a:t>Video of an expert electrician wiring up a 3P motor via contactor and MPCB unit to mains power. Highlight</a:t>
            </a:r>
          </a:p>
          <a:p>
            <a:pPr marL="342900" indent="-342900">
              <a:buFont typeface="+mj-lt"/>
              <a:buAutoNum type="arabicPeriod"/>
            </a:pPr>
            <a:r>
              <a:rPr lang="en-GB" dirty="0"/>
              <a:t>The need for motor circuit protection including MPCB and overload relay</a:t>
            </a:r>
          </a:p>
          <a:p>
            <a:pPr marL="342900" indent="-342900">
              <a:buFont typeface="+mj-lt"/>
              <a:buAutoNum type="arabicPeriod"/>
            </a:pPr>
            <a:r>
              <a:rPr lang="en-GB" dirty="0"/>
              <a:t>Which connections need to be connected to which.</a:t>
            </a:r>
          </a:p>
          <a:p>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01054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Vid05</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524315"/>
          </a:xfrm>
          <a:prstGeom prst="rect">
            <a:avLst/>
          </a:prstGeom>
          <a:noFill/>
        </p:spPr>
        <p:txBody>
          <a:bodyPr wrap="square" rtlCol="0">
            <a:spAutoFit/>
          </a:bodyPr>
          <a:lstStyle/>
          <a:p>
            <a:r>
              <a:rPr lang="en-GB" dirty="0"/>
              <a:t>Video of an expert electrician wiring up the contactor coil in series with a start button and overload relay NC contactor. Highlight the following.</a:t>
            </a:r>
          </a:p>
          <a:p>
            <a:pPr marL="342900" indent="-342900">
              <a:buFont typeface="+mj-lt"/>
              <a:buAutoNum type="arabicPeriod"/>
            </a:pPr>
            <a:r>
              <a:rPr lang="en-GB" dirty="0"/>
              <a:t>You can tap power for the coil and control circuit from any 2 phases or from a phase and Neutral if you have a 4 wire supply. Must make sure you wire in a circuit breaker to protect the control circuit from excess current.</a:t>
            </a:r>
          </a:p>
          <a:p>
            <a:pPr marL="342900" indent="-342900">
              <a:buFont typeface="+mj-lt"/>
              <a:buAutoNum type="arabicPeriod"/>
            </a:pPr>
            <a:r>
              <a:rPr lang="en-GB" dirty="0"/>
              <a:t>Wire in the NC contact of the overload relay (explain why we use the NC contact – if relay closed (normal operation) NC stays closed and conducts electricity through the control circuit to coil. If Relay open, NC contact opens and breaks the circuit to the coil.</a:t>
            </a:r>
          </a:p>
          <a:p>
            <a:pPr marL="342900" indent="-342900">
              <a:buFont typeface="+mj-lt"/>
              <a:buAutoNum type="arabicPeriod"/>
            </a:pPr>
            <a:r>
              <a:rPr lang="en-GB" dirty="0"/>
              <a:t>Wire in the start button</a:t>
            </a:r>
          </a:p>
          <a:p>
            <a:pPr marL="342900" indent="-342900">
              <a:buFont typeface="+mj-lt"/>
              <a:buAutoNum type="arabicPeriod"/>
            </a:pPr>
            <a:r>
              <a:rPr lang="en-GB" dirty="0"/>
              <a:t>Wire in the main contactor coil</a:t>
            </a:r>
          </a:p>
          <a:p>
            <a:pPr marL="342900" indent="-342900">
              <a:buFont typeface="+mj-lt"/>
              <a:buAutoNum type="arabicPeriod"/>
            </a:pPr>
            <a:r>
              <a:rPr lang="en-GB" dirty="0"/>
              <a:t>When wired demonstrate how it works</a:t>
            </a:r>
          </a:p>
          <a:p>
            <a:pPr marL="342900" indent="-342900">
              <a:buFont typeface="+mj-lt"/>
              <a:buAutoNum type="arabicPeriod"/>
            </a:pPr>
            <a:r>
              <a:rPr lang="en-GB" dirty="0"/>
              <a:t>Draw and explain the control circuit that reflects that current situation.</a:t>
            </a:r>
          </a:p>
          <a:p>
            <a:pPr marL="342900" indent="-342900">
              <a:buFont typeface="+mj-lt"/>
              <a:buAutoNum type="arabicPeriod"/>
            </a:pPr>
            <a:r>
              <a:rPr lang="en-GB" dirty="0"/>
              <a:t>But problem - When you let go of start button the motor turns off</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2874704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Vid06</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4801314"/>
          </a:xfrm>
          <a:prstGeom prst="rect">
            <a:avLst/>
          </a:prstGeom>
          <a:noFill/>
        </p:spPr>
        <p:txBody>
          <a:bodyPr wrap="square" rtlCol="0">
            <a:spAutoFit/>
          </a:bodyPr>
          <a:lstStyle/>
          <a:p>
            <a:r>
              <a:rPr lang="en-GB" dirty="0"/>
              <a:t>Video of an expert electrician wiring up the retaining contact.</a:t>
            </a:r>
          </a:p>
          <a:p>
            <a:pPr marL="342900" indent="-342900">
              <a:buFont typeface="+mj-lt"/>
              <a:buAutoNum type="arabicPeriod"/>
            </a:pPr>
            <a:r>
              <a:rPr lang="en-GB" dirty="0"/>
              <a:t>Explain what we want – a way for the coil to stay energised after we let go the start button i.e. a way to keep current flowing to it.</a:t>
            </a:r>
          </a:p>
          <a:p>
            <a:pPr marL="342900" indent="-342900">
              <a:buFont typeface="+mj-lt"/>
              <a:buAutoNum type="arabicPeriod"/>
            </a:pPr>
            <a:r>
              <a:rPr lang="en-GB" dirty="0"/>
              <a:t>We know that we have these extra auxiliary contacts to help us control the motor. Explain the concept of a retaining contact – if we have a NO contact connected in parallel with the start button then</a:t>
            </a:r>
          </a:p>
          <a:p>
            <a:pPr marL="800100" lvl="1" indent="-342900">
              <a:buFont typeface="+mj-lt"/>
              <a:buAutoNum type="arabicPeriod"/>
            </a:pPr>
            <a:r>
              <a:rPr lang="en-GB" dirty="0"/>
              <a:t>Press start button and coil energises</a:t>
            </a:r>
          </a:p>
          <a:p>
            <a:pPr marL="800100" lvl="1" indent="-342900">
              <a:buFont typeface="+mj-lt"/>
              <a:buAutoNum type="arabicPeriod"/>
            </a:pPr>
            <a:r>
              <a:rPr lang="en-GB" dirty="0"/>
              <a:t>NO contact closes and current flows through it to the coil</a:t>
            </a:r>
          </a:p>
          <a:p>
            <a:pPr marL="800100" lvl="1" indent="-342900">
              <a:buFont typeface="+mj-lt"/>
              <a:buAutoNum type="arabicPeriod"/>
            </a:pPr>
            <a:r>
              <a:rPr lang="en-GB" dirty="0"/>
              <a:t>Release start button but because connected in parallel, current continue to flow through this retaining contact to keep coil energised.</a:t>
            </a:r>
          </a:p>
          <a:p>
            <a:pPr marL="800100" lvl="1" indent="-342900">
              <a:buFont typeface="+mj-lt"/>
              <a:buAutoNum type="arabicPeriod"/>
            </a:pPr>
            <a:r>
              <a:rPr lang="en-GB" dirty="0"/>
              <a:t>Make sure this is all drawn carefully. Explain the positive feedback loop.</a:t>
            </a:r>
          </a:p>
          <a:p>
            <a:pPr marL="800100" lvl="1" indent="-342900">
              <a:buFont typeface="+mj-lt"/>
              <a:buAutoNum type="arabicPeriod"/>
            </a:pPr>
            <a:r>
              <a:rPr lang="en-GB" dirty="0"/>
              <a:t>Demonstrate how this works.</a:t>
            </a:r>
          </a:p>
          <a:p>
            <a:pPr marL="800100" lvl="1" indent="-342900">
              <a:buFont typeface="+mj-lt"/>
              <a:buAutoNum type="arabicPeriod"/>
            </a:pPr>
            <a:r>
              <a:rPr lang="en-GB" dirty="0"/>
              <a:t>Draw and explain the control circuit that reflects that current situation.</a:t>
            </a:r>
          </a:p>
          <a:p>
            <a:pPr marL="800100" lvl="1" indent="-342900">
              <a:buFont typeface="+mj-lt"/>
              <a:buAutoNum type="arabicPeriod"/>
            </a:pPr>
            <a:r>
              <a:rPr lang="en-GB" dirty="0"/>
              <a:t>But problem – how do we turn the motor off. We could cut power at the main circuit breaker but there must be a better way.</a:t>
            </a:r>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1032900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Vid07</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1394847"/>
            <a:ext cx="8105614" cy="2585323"/>
          </a:xfrm>
          <a:prstGeom prst="rect">
            <a:avLst/>
          </a:prstGeom>
          <a:noFill/>
        </p:spPr>
        <p:txBody>
          <a:bodyPr wrap="square" rtlCol="0">
            <a:spAutoFit/>
          </a:bodyPr>
          <a:lstStyle/>
          <a:p>
            <a:r>
              <a:rPr lang="en-GB" dirty="0"/>
              <a:t>Video of an expert electrician wiring in the stop button.</a:t>
            </a:r>
          </a:p>
          <a:p>
            <a:pPr marL="342900" indent="-342900">
              <a:buFont typeface="+mj-lt"/>
              <a:buAutoNum type="arabicPeriod"/>
            </a:pPr>
            <a:r>
              <a:rPr lang="en-GB" dirty="0"/>
              <a:t>Explain why the stop button must be in series with start as opposed to the parallel retaining contact.</a:t>
            </a:r>
          </a:p>
          <a:p>
            <a:pPr marL="342900" indent="-342900">
              <a:buFont typeface="+mj-lt"/>
              <a:buAutoNum type="arabicPeriod"/>
            </a:pPr>
            <a:r>
              <a:rPr lang="en-GB" dirty="0"/>
              <a:t>Wire in the button</a:t>
            </a:r>
          </a:p>
          <a:p>
            <a:pPr marL="342900" indent="-342900">
              <a:buFont typeface="+mj-lt"/>
              <a:buAutoNum type="arabicPeriod"/>
            </a:pPr>
            <a:r>
              <a:rPr lang="en-GB" dirty="0"/>
              <a:t>Demonstrate how it all works</a:t>
            </a:r>
          </a:p>
          <a:p>
            <a:pPr marL="342900" indent="-342900">
              <a:buFont typeface="+mj-lt"/>
              <a:buAutoNum type="arabicPeriod"/>
            </a:pPr>
            <a:r>
              <a:rPr lang="en-GB" dirty="0"/>
              <a:t>Draw the now complete control circuit.</a:t>
            </a:r>
          </a:p>
          <a:p>
            <a:pPr marL="800100" lvl="1" indent="-342900">
              <a:buFont typeface="+mj-lt"/>
              <a:buAutoNum type="arabicPeriod"/>
            </a:pPr>
            <a:endParaRPr lang="en-GB" dirty="0"/>
          </a:p>
          <a:p>
            <a:pPr marL="342900" indent="-342900">
              <a:buFont typeface="+mj-lt"/>
              <a:buAutoNum type="arabicPeriod"/>
            </a:pPr>
            <a:endParaRPr lang="en-GB" dirty="0"/>
          </a:p>
          <a:p>
            <a:pPr marL="342900" indent="-342900">
              <a:buFont typeface="+mj-lt"/>
              <a:buAutoNum type="arabicPeriod"/>
            </a:pPr>
            <a:endParaRPr lang="en-GB" dirty="0"/>
          </a:p>
        </p:txBody>
      </p:sp>
    </p:spTree>
    <p:custDataLst>
      <p:tags r:id="rId1"/>
    </p:custDataLst>
    <p:extLst>
      <p:ext uri="{BB962C8B-B14F-4D97-AF65-F5344CB8AC3E}">
        <p14:creationId xmlns:p14="http://schemas.microsoft.com/office/powerpoint/2010/main" val="3511064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3.2: Three Phase Direct Online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Img15 (1 of 5)</a:t>
            </a:r>
          </a:p>
        </p:txBody>
      </p:sp>
      <p:grpSp>
        <p:nvGrpSpPr>
          <p:cNvPr id="9" name="Group 8">
            <a:extLst>
              <a:ext uri="{FF2B5EF4-FFF2-40B4-BE49-F238E27FC236}">
                <a16:creationId xmlns:a16="http://schemas.microsoft.com/office/drawing/2014/main" id="{9DB259A8-0563-9942-9BF1-7FEABCC8B149}"/>
              </a:ext>
            </a:extLst>
          </p:cNvPr>
          <p:cNvGrpSpPr/>
          <p:nvPr/>
        </p:nvGrpSpPr>
        <p:grpSpPr>
          <a:xfrm>
            <a:off x="5228212" y="4066837"/>
            <a:ext cx="588935" cy="309966"/>
            <a:chOff x="2324746" y="3332136"/>
            <a:chExt cx="588935" cy="309966"/>
          </a:xfrm>
        </p:grpSpPr>
        <p:sp>
          <p:nvSpPr>
            <p:cNvPr id="6" name="Rectangle 5">
              <a:extLst>
                <a:ext uri="{FF2B5EF4-FFF2-40B4-BE49-F238E27FC236}">
                  <a16:creationId xmlns:a16="http://schemas.microsoft.com/office/drawing/2014/main" id="{5B2C5287-0B43-5C4F-820F-76604487B95D}"/>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AAE424AD-86DB-2C40-B20D-8EA6D5E884B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FFA5C63C-40F0-8344-B245-100CA9F3AFDE}"/>
              </a:ext>
            </a:extLst>
          </p:cNvPr>
          <p:cNvPicPr>
            <a:picLocks noChangeAspect="1"/>
          </p:cNvPicPr>
          <p:nvPr/>
        </p:nvPicPr>
        <p:blipFill>
          <a:blip r:embed="rId4"/>
          <a:stretch>
            <a:fillRect/>
          </a:stretch>
        </p:blipFill>
        <p:spPr>
          <a:xfrm rot="16200000">
            <a:off x="5238172" y="2534824"/>
            <a:ext cx="562402" cy="389355"/>
          </a:xfrm>
          <a:prstGeom prst="rect">
            <a:avLst/>
          </a:prstGeom>
        </p:spPr>
      </p:pic>
      <p:sp>
        <p:nvSpPr>
          <p:cNvPr id="19" name="TextBox 18">
            <a:extLst>
              <a:ext uri="{FF2B5EF4-FFF2-40B4-BE49-F238E27FC236}">
                <a16:creationId xmlns:a16="http://schemas.microsoft.com/office/drawing/2014/main" id="{EAF5618B-4EF7-6E40-978A-7F72A5027309}"/>
              </a:ext>
            </a:extLst>
          </p:cNvPr>
          <p:cNvSpPr txBox="1"/>
          <p:nvPr/>
        </p:nvSpPr>
        <p:spPr>
          <a:xfrm>
            <a:off x="4846948" y="4066837"/>
            <a:ext cx="375424" cy="369332"/>
          </a:xfrm>
          <a:prstGeom prst="rect">
            <a:avLst/>
          </a:prstGeom>
          <a:noFill/>
        </p:spPr>
        <p:txBody>
          <a:bodyPr wrap="none" rtlCol="0">
            <a:spAutoFit/>
          </a:bodyPr>
          <a:lstStyle/>
          <a:p>
            <a:r>
              <a:rPr lang="en-GB" dirty="0">
                <a:solidFill>
                  <a:schemeClr val="tx1">
                    <a:lumMod val="50000"/>
                  </a:schemeClr>
                </a:solidFill>
              </a:rPr>
              <a:t>-K</a:t>
            </a:r>
          </a:p>
        </p:txBody>
      </p:sp>
      <p:cxnSp>
        <p:nvCxnSpPr>
          <p:cNvPr id="23" name="Elbow Connector 22">
            <a:extLst>
              <a:ext uri="{FF2B5EF4-FFF2-40B4-BE49-F238E27FC236}">
                <a16:creationId xmlns:a16="http://schemas.microsoft.com/office/drawing/2014/main" id="{0C5A6563-3C1F-5D47-8C6B-BBEBB5A4CD74}"/>
              </a:ext>
            </a:extLst>
          </p:cNvPr>
          <p:cNvCxnSpPr>
            <a:cxnSpLocks/>
            <a:endCxn id="11" idx="3"/>
          </p:cNvCxnSpPr>
          <p:nvPr/>
        </p:nvCxnSpPr>
        <p:spPr>
          <a:xfrm rot="5400000">
            <a:off x="5501151" y="1346128"/>
            <a:ext cx="1120397" cy="1083949"/>
          </a:xfrm>
          <a:prstGeom prst="bentConnector3">
            <a:avLst>
              <a:gd name="adj1" fmla="val 3768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7E4BD26-4DE1-BB4C-A705-F9911AB18679}"/>
              </a:ext>
            </a:extLst>
          </p:cNvPr>
          <p:cNvCxnSpPr>
            <a:cxnSpLocks/>
            <a:stCxn id="11" idx="1"/>
            <a:endCxn id="6" idx="0"/>
          </p:cNvCxnSpPr>
          <p:nvPr/>
        </p:nvCxnSpPr>
        <p:spPr>
          <a:xfrm rot="16200000" flipH="1">
            <a:off x="4992960" y="3537117"/>
            <a:ext cx="1056134"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6929E2B-CA4D-EB45-B123-546F18456962}"/>
              </a:ext>
            </a:extLst>
          </p:cNvPr>
          <p:cNvCxnSpPr>
            <a:cxnSpLocks/>
            <a:stCxn id="6" idx="2"/>
          </p:cNvCxnSpPr>
          <p:nvPr/>
        </p:nvCxnSpPr>
        <p:spPr>
          <a:xfrm rot="5400000" flipH="1" flipV="1">
            <a:off x="5395190" y="1809072"/>
            <a:ext cx="2695220" cy="2440241"/>
          </a:xfrm>
          <a:prstGeom prst="bentConnector3">
            <a:avLst>
              <a:gd name="adj1" fmla="val -848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0A9EB40-EB77-074D-A5FF-69C832748B79}"/>
              </a:ext>
            </a:extLst>
          </p:cNvPr>
          <p:cNvSpPr txBox="1"/>
          <p:nvPr/>
        </p:nvSpPr>
        <p:spPr>
          <a:xfrm>
            <a:off x="5653639" y="2535717"/>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41" name="Picture 40">
            <a:extLst>
              <a:ext uri="{FF2B5EF4-FFF2-40B4-BE49-F238E27FC236}">
                <a16:creationId xmlns:a16="http://schemas.microsoft.com/office/drawing/2014/main" id="{06FF4B1A-9C78-FE48-BD26-B50400FB174E}"/>
              </a:ext>
            </a:extLst>
          </p:cNvPr>
          <p:cNvPicPr>
            <a:picLocks noChangeAspect="1"/>
          </p:cNvPicPr>
          <p:nvPr/>
        </p:nvPicPr>
        <p:blipFill rotWithShape="1">
          <a:blip r:embed="rId5"/>
          <a:srcRect t="8830" b="7356"/>
          <a:stretch/>
        </p:blipFill>
        <p:spPr>
          <a:xfrm>
            <a:off x="6009590" y="766248"/>
            <a:ext cx="738779" cy="915335"/>
          </a:xfrm>
          <a:prstGeom prst="rect">
            <a:avLst/>
          </a:prstGeom>
        </p:spPr>
      </p:pic>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3395781" cy="1938992"/>
          </a:xfrm>
          <a:prstGeom prst="rect">
            <a:avLst/>
          </a:prstGeom>
          <a:noFill/>
        </p:spPr>
        <p:txBody>
          <a:bodyPr wrap="square" rtlCol="0">
            <a:spAutoFit/>
          </a:bodyPr>
          <a:lstStyle/>
          <a:p>
            <a:r>
              <a:rPr lang="en-GB" sz="2400" b="1" dirty="0"/>
              <a:t>Step 1:</a:t>
            </a:r>
          </a:p>
          <a:p>
            <a:r>
              <a:rPr lang="en-GB" sz="2400" dirty="0"/>
              <a:t>This is the basic circuit we started with. The motor stopped when we let go of the start button.</a:t>
            </a:r>
          </a:p>
        </p:txBody>
      </p:sp>
      <p:sp>
        <p:nvSpPr>
          <p:cNvPr id="57" name="Rectangle 56">
            <a:extLst>
              <a:ext uri="{FF2B5EF4-FFF2-40B4-BE49-F238E27FC236}">
                <a16:creationId xmlns:a16="http://schemas.microsoft.com/office/drawing/2014/main" id="{2880474D-6BF5-C547-854F-ADEAFCD091B0}"/>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cxnSp>
        <p:nvCxnSpPr>
          <p:cNvPr id="27" name="Straight Connector 26">
            <a:extLst>
              <a:ext uri="{FF2B5EF4-FFF2-40B4-BE49-F238E27FC236}">
                <a16:creationId xmlns:a16="http://schemas.microsoft.com/office/drawing/2014/main" id="{96677542-D109-774E-8A6F-0B64BC1A94F6}"/>
              </a:ext>
            </a:extLst>
          </p:cNvPr>
          <p:cNvCxnSpPr/>
          <p:nvPr/>
        </p:nvCxnSpPr>
        <p:spPr>
          <a:xfrm>
            <a:off x="5680374" y="162783"/>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A608F3-0437-204E-B96C-A321EA9339C2}"/>
              </a:ext>
            </a:extLst>
          </p:cNvPr>
          <p:cNvCxnSpPr/>
          <p:nvPr/>
        </p:nvCxnSpPr>
        <p:spPr>
          <a:xfrm>
            <a:off x="5694955" y="418700"/>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A51F489-3DDF-9540-BBF7-93CD1EA3E561}"/>
              </a:ext>
            </a:extLst>
          </p:cNvPr>
          <p:cNvSpPr txBox="1"/>
          <p:nvPr/>
        </p:nvSpPr>
        <p:spPr>
          <a:xfrm>
            <a:off x="5385255" y="-34502"/>
            <a:ext cx="309700" cy="369332"/>
          </a:xfrm>
          <a:prstGeom prst="rect">
            <a:avLst/>
          </a:prstGeom>
          <a:noFill/>
        </p:spPr>
        <p:txBody>
          <a:bodyPr wrap="none" rtlCol="0">
            <a:spAutoFit/>
          </a:bodyPr>
          <a:lstStyle/>
          <a:p>
            <a:r>
              <a:rPr lang="en-GB" dirty="0"/>
              <a:t>R</a:t>
            </a:r>
          </a:p>
        </p:txBody>
      </p:sp>
      <p:sp>
        <p:nvSpPr>
          <p:cNvPr id="31" name="TextBox 30">
            <a:extLst>
              <a:ext uri="{FF2B5EF4-FFF2-40B4-BE49-F238E27FC236}">
                <a16:creationId xmlns:a16="http://schemas.microsoft.com/office/drawing/2014/main" id="{CF192C83-97AB-CF46-96D7-BCEC71C95FA6}"/>
              </a:ext>
            </a:extLst>
          </p:cNvPr>
          <p:cNvSpPr txBox="1"/>
          <p:nvPr/>
        </p:nvSpPr>
        <p:spPr>
          <a:xfrm>
            <a:off x="5345180" y="196018"/>
            <a:ext cx="389850" cy="369332"/>
          </a:xfrm>
          <a:prstGeom prst="rect">
            <a:avLst/>
          </a:prstGeom>
          <a:noFill/>
        </p:spPr>
        <p:txBody>
          <a:bodyPr wrap="none" rtlCol="0">
            <a:spAutoFit/>
          </a:bodyPr>
          <a:lstStyle/>
          <a:p>
            <a:r>
              <a:rPr lang="en-GB" dirty="0"/>
              <a:t>W</a:t>
            </a:r>
          </a:p>
        </p:txBody>
      </p:sp>
      <p:pic>
        <p:nvPicPr>
          <p:cNvPr id="33" name="Picture 32">
            <a:extLst>
              <a:ext uri="{FF2B5EF4-FFF2-40B4-BE49-F238E27FC236}">
                <a16:creationId xmlns:a16="http://schemas.microsoft.com/office/drawing/2014/main" id="{989070AF-FE55-C544-A5B7-6B8561F5ED49}"/>
              </a:ext>
            </a:extLst>
          </p:cNvPr>
          <p:cNvPicPr>
            <a:picLocks noChangeAspect="1"/>
          </p:cNvPicPr>
          <p:nvPr/>
        </p:nvPicPr>
        <p:blipFill rotWithShape="1">
          <a:blip r:embed="rId5"/>
          <a:srcRect t="8830" b="7356"/>
          <a:stretch/>
        </p:blipFill>
        <p:spPr>
          <a:xfrm>
            <a:off x="7374843" y="811638"/>
            <a:ext cx="738779" cy="915335"/>
          </a:xfrm>
          <a:prstGeom prst="rect">
            <a:avLst/>
          </a:prstGeom>
        </p:spPr>
      </p:pic>
      <p:cxnSp>
        <p:nvCxnSpPr>
          <p:cNvPr id="16" name="Straight Connector 15">
            <a:extLst>
              <a:ext uri="{FF2B5EF4-FFF2-40B4-BE49-F238E27FC236}">
                <a16:creationId xmlns:a16="http://schemas.microsoft.com/office/drawing/2014/main" id="{BB4ADA04-A066-F84D-97E5-BFCCCB566580}"/>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A3CF63-3272-6147-AE2C-AA15E65589EF}"/>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1250445-6DE9-874B-87F4-05DD4032767D}"/>
              </a:ext>
            </a:extLst>
          </p:cNvPr>
          <p:cNvPicPr>
            <a:picLocks noChangeAspect="1"/>
          </p:cNvPicPr>
          <p:nvPr/>
        </p:nvPicPr>
        <p:blipFill>
          <a:blip r:embed="rId6"/>
          <a:stretch>
            <a:fillRect/>
          </a:stretch>
        </p:blipFill>
        <p:spPr>
          <a:xfrm>
            <a:off x="8878763" y="98429"/>
            <a:ext cx="4457700" cy="4622800"/>
          </a:xfrm>
          <a:prstGeom prst="rect">
            <a:avLst/>
          </a:prstGeom>
        </p:spPr>
      </p:pic>
      <p:pic>
        <p:nvPicPr>
          <p:cNvPr id="3" name="Picture 2">
            <a:extLst>
              <a:ext uri="{FF2B5EF4-FFF2-40B4-BE49-F238E27FC236}">
                <a16:creationId xmlns:a16="http://schemas.microsoft.com/office/drawing/2014/main" id="{EA0952EE-18A8-B24D-8DBE-FC6F4A40755A}"/>
              </a:ext>
            </a:extLst>
          </p:cNvPr>
          <p:cNvPicPr>
            <a:picLocks noChangeAspect="1"/>
          </p:cNvPicPr>
          <p:nvPr/>
        </p:nvPicPr>
        <p:blipFill>
          <a:blip r:embed="rId7"/>
          <a:stretch>
            <a:fillRect/>
          </a:stretch>
        </p:blipFill>
        <p:spPr>
          <a:xfrm>
            <a:off x="5201360" y="1814471"/>
            <a:ext cx="452279" cy="551560"/>
          </a:xfrm>
          <a:prstGeom prst="rect">
            <a:avLst/>
          </a:prstGeom>
        </p:spPr>
      </p:pic>
      <p:sp>
        <p:nvSpPr>
          <p:cNvPr id="25" name="TextBox 24">
            <a:extLst>
              <a:ext uri="{FF2B5EF4-FFF2-40B4-BE49-F238E27FC236}">
                <a16:creationId xmlns:a16="http://schemas.microsoft.com/office/drawing/2014/main" id="{5CCAAA6B-5A85-6948-AAFC-03EA205D75F3}"/>
              </a:ext>
            </a:extLst>
          </p:cNvPr>
          <p:cNvSpPr txBox="1"/>
          <p:nvPr/>
        </p:nvSpPr>
        <p:spPr>
          <a:xfrm>
            <a:off x="5636408" y="1907593"/>
            <a:ext cx="380232" cy="369332"/>
          </a:xfrm>
          <a:prstGeom prst="rect">
            <a:avLst/>
          </a:prstGeom>
          <a:noFill/>
        </p:spPr>
        <p:txBody>
          <a:bodyPr wrap="none" rtlCol="0">
            <a:spAutoFit/>
          </a:bodyPr>
          <a:lstStyle/>
          <a:p>
            <a:r>
              <a:rPr lang="en-GB" dirty="0">
                <a:solidFill>
                  <a:schemeClr val="tx1">
                    <a:lumMod val="50000"/>
                  </a:schemeClr>
                </a:solidFill>
              </a:rPr>
              <a:t>-R</a:t>
            </a:r>
          </a:p>
        </p:txBody>
      </p:sp>
    </p:spTree>
    <p:custDataLst>
      <p:tags r:id="rId1"/>
    </p:custDataLst>
    <p:extLst>
      <p:ext uri="{BB962C8B-B14F-4D97-AF65-F5344CB8AC3E}">
        <p14:creationId xmlns:p14="http://schemas.microsoft.com/office/powerpoint/2010/main" val="4198979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Img15 (2 of 5)</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3785652"/>
          </a:xfrm>
          <a:prstGeom prst="rect">
            <a:avLst/>
          </a:prstGeom>
          <a:noFill/>
        </p:spPr>
        <p:txBody>
          <a:bodyPr wrap="square" rtlCol="0">
            <a:spAutoFit/>
          </a:bodyPr>
          <a:lstStyle/>
          <a:p>
            <a:r>
              <a:rPr lang="en-GB" sz="2400" b="1" dirty="0"/>
              <a:t>Step 2:</a:t>
            </a:r>
          </a:p>
          <a:p>
            <a:r>
              <a:rPr lang="en-GB" sz="2400" dirty="0"/>
              <a:t>We then added a NO auxiliary contacts in parallel with the start button as a </a:t>
            </a:r>
            <a:r>
              <a:rPr lang="en-GB" sz="2400" b="1" dirty="0"/>
              <a:t>retaining contact</a:t>
            </a:r>
            <a:r>
              <a:rPr lang="en-GB" sz="2400" dirty="0"/>
              <a:t>. These kept the coil energised and the motor running even when we let go of the start button. But we still had no way of easily stopping the motor.</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4"/>
          <a:stretch>
            <a:fillRect/>
          </a:stretch>
        </p:blipFill>
        <p:spPr>
          <a:xfrm rot="5400000">
            <a:off x="4465079" y="3047718"/>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p:cNvCxnSpPr>
          <p:nvPr/>
        </p:nvCxnSpPr>
        <p:spPr>
          <a:xfrm rot="10800000" flipV="1">
            <a:off x="4865130" y="270662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p:cNvCxnSpPr>
          <p:nvPr/>
        </p:nvCxnSpPr>
        <p:spPr>
          <a:xfrm rot="10800000">
            <a:off x="4865130" y="36250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4451180" y="3015242"/>
            <a:ext cx="375424" cy="369332"/>
          </a:xfrm>
          <a:prstGeom prst="rect">
            <a:avLst/>
          </a:prstGeom>
          <a:noFill/>
        </p:spPr>
        <p:txBody>
          <a:bodyPr wrap="none" rtlCol="0">
            <a:spAutoFit/>
          </a:bodyPr>
          <a:lstStyle/>
          <a:p>
            <a:r>
              <a:rPr lang="en-GB" dirty="0">
                <a:solidFill>
                  <a:schemeClr val="tx1">
                    <a:lumMod val="50000"/>
                  </a:schemeClr>
                </a:solidFill>
              </a:rPr>
              <a:t>-K</a:t>
            </a:r>
          </a:p>
        </p:txBody>
      </p:sp>
      <p:sp>
        <p:nvSpPr>
          <p:cNvPr id="44" name="Oval 43">
            <a:extLst>
              <a:ext uri="{FF2B5EF4-FFF2-40B4-BE49-F238E27FC236}">
                <a16:creationId xmlns:a16="http://schemas.microsoft.com/office/drawing/2014/main" id="{2AD2DDC9-29EA-5448-BB63-CE1693A5DB34}"/>
              </a:ext>
            </a:extLst>
          </p:cNvPr>
          <p:cNvSpPr/>
          <p:nvPr/>
        </p:nvSpPr>
        <p:spPr>
          <a:xfrm>
            <a:off x="4219186" y="2666464"/>
            <a:ext cx="1095787" cy="1095787"/>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50FE55D-0F87-334D-A475-108380E1145B}"/>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37" name="Group 36">
            <a:extLst>
              <a:ext uri="{FF2B5EF4-FFF2-40B4-BE49-F238E27FC236}">
                <a16:creationId xmlns:a16="http://schemas.microsoft.com/office/drawing/2014/main" id="{938FA3AA-9FED-2844-B44C-6415A17B5AF1}"/>
              </a:ext>
            </a:extLst>
          </p:cNvPr>
          <p:cNvGrpSpPr/>
          <p:nvPr/>
        </p:nvGrpSpPr>
        <p:grpSpPr>
          <a:xfrm>
            <a:off x="5228212" y="4066837"/>
            <a:ext cx="588935" cy="309966"/>
            <a:chOff x="2324746" y="3332136"/>
            <a:chExt cx="588935" cy="309966"/>
          </a:xfrm>
        </p:grpSpPr>
        <p:sp>
          <p:nvSpPr>
            <p:cNvPr id="38" name="Rectangle 37">
              <a:extLst>
                <a:ext uri="{FF2B5EF4-FFF2-40B4-BE49-F238E27FC236}">
                  <a16:creationId xmlns:a16="http://schemas.microsoft.com/office/drawing/2014/main" id="{10F28DD2-0397-3741-A231-9DD422099C2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FAACB3D-4887-5341-A748-C9EFA4BB6A2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225EE255-4162-5447-B141-2FD3B512473A}"/>
              </a:ext>
            </a:extLst>
          </p:cNvPr>
          <p:cNvPicPr>
            <a:picLocks noChangeAspect="1"/>
          </p:cNvPicPr>
          <p:nvPr/>
        </p:nvPicPr>
        <p:blipFill>
          <a:blip r:embed="rId5"/>
          <a:stretch>
            <a:fillRect/>
          </a:stretch>
        </p:blipFill>
        <p:spPr>
          <a:xfrm rot="16200000">
            <a:off x="5238172" y="3016750"/>
            <a:ext cx="562402" cy="389355"/>
          </a:xfrm>
          <a:prstGeom prst="rect">
            <a:avLst/>
          </a:prstGeom>
        </p:spPr>
      </p:pic>
      <p:cxnSp>
        <p:nvCxnSpPr>
          <p:cNvPr id="53" name="Elbow Connector 52">
            <a:extLst>
              <a:ext uri="{FF2B5EF4-FFF2-40B4-BE49-F238E27FC236}">
                <a16:creationId xmlns:a16="http://schemas.microsoft.com/office/drawing/2014/main" id="{488FDB38-1D6E-0A43-84EA-065949CA62D9}"/>
              </a:ext>
            </a:extLst>
          </p:cNvPr>
          <p:cNvCxnSpPr>
            <a:cxnSpLocks/>
            <a:endCxn id="48" idx="3"/>
          </p:cNvCxnSpPr>
          <p:nvPr/>
        </p:nvCxnSpPr>
        <p:spPr>
          <a:xfrm rot="5400000">
            <a:off x="5501151" y="1828054"/>
            <a:ext cx="1120397" cy="1083949"/>
          </a:xfrm>
          <a:prstGeom prst="bentConnector3">
            <a:avLst>
              <a:gd name="adj1" fmla="val 1298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9B6DD11-E190-F34E-ACC0-F312C69B04FF}"/>
              </a:ext>
            </a:extLst>
          </p:cNvPr>
          <p:cNvCxnSpPr>
            <a:cxnSpLocks/>
            <a:stCxn id="48" idx="1"/>
            <a:endCxn id="38" idx="0"/>
          </p:cNvCxnSpPr>
          <p:nvPr/>
        </p:nvCxnSpPr>
        <p:spPr>
          <a:xfrm rot="16200000" flipH="1">
            <a:off x="5233923" y="3778080"/>
            <a:ext cx="57420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1AD8256-E068-8D4B-AB89-622371CABFCF}"/>
              </a:ext>
            </a:extLst>
          </p:cNvPr>
          <p:cNvCxnSpPr>
            <a:cxnSpLocks/>
            <a:stCxn id="38" idx="2"/>
          </p:cNvCxnSpPr>
          <p:nvPr/>
        </p:nvCxnSpPr>
        <p:spPr>
          <a:xfrm rot="5400000" flipH="1" flipV="1">
            <a:off x="5395190" y="1809072"/>
            <a:ext cx="2695220" cy="2440241"/>
          </a:xfrm>
          <a:prstGeom prst="bentConnector3">
            <a:avLst>
              <a:gd name="adj1" fmla="val -848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3BF858-2A01-294D-9944-6BE1288E7038}"/>
              </a:ext>
            </a:extLst>
          </p:cNvPr>
          <p:cNvSpPr txBox="1"/>
          <p:nvPr/>
        </p:nvSpPr>
        <p:spPr>
          <a:xfrm>
            <a:off x="5653639" y="3017643"/>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58" name="Picture 57">
            <a:extLst>
              <a:ext uri="{FF2B5EF4-FFF2-40B4-BE49-F238E27FC236}">
                <a16:creationId xmlns:a16="http://schemas.microsoft.com/office/drawing/2014/main" id="{411A83DD-4FEE-A74F-82BD-3F92239C3DF2}"/>
              </a:ext>
            </a:extLst>
          </p:cNvPr>
          <p:cNvPicPr>
            <a:picLocks noChangeAspect="1"/>
          </p:cNvPicPr>
          <p:nvPr/>
        </p:nvPicPr>
        <p:blipFill rotWithShape="1">
          <a:blip r:embed="rId6"/>
          <a:srcRect t="8830" b="7356"/>
          <a:stretch/>
        </p:blipFill>
        <p:spPr>
          <a:xfrm>
            <a:off x="6009590" y="766248"/>
            <a:ext cx="738779" cy="915335"/>
          </a:xfrm>
          <a:prstGeom prst="rect">
            <a:avLst/>
          </a:prstGeom>
        </p:spPr>
      </p:pic>
      <p:cxnSp>
        <p:nvCxnSpPr>
          <p:cNvPr id="59" name="Straight Connector 58">
            <a:extLst>
              <a:ext uri="{FF2B5EF4-FFF2-40B4-BE49-F238E27FC236}">
                <a16:creationId xmlns:a16="http://schemas.microsoft.com/office/drawing/2014/main" id="{81B8C1A0-1E56-C14F-BA87-6733048B728B}"/>
              </a:ext>
            </a:extLst>
          </p:cNvPr>
          <p:cNvCxnSpPr/>
          <p:nvPr/>
        </p:nvCxnSpPr>
        <p:spPr>
          <a:xfrm>
            <a:off x="5680374" y="162783"/>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6AFAC-2BF8-2846-9E32-56982A9EA2B0}"/>
              </a:ext>
            </a:extLst>
          </p:cNvPr>
          <p:cNvCxnSpPr/>
          <p:nvPr/>
        </p:nvCxnSpPr>
        <p:spPr>
          <a:xfrm>
            <a:off x="5694955" y="418700"/>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80B5C14-2455-B04B-819B-FAAD40F659A6}"/>
              </a:ext>
            </a:extLst>
          </p:cNvPr>
          <p:cNvSpPr txBox="1"/>
          <p:nvPr/>
        </p:nvSpPr>
        <p:spPr>
          <a:xfrm>
            <a:off x="5385255" y="-34502"/>
            <a:ext cx="309700" cy="369332"/>
          </a:xfrm>
          <a:prstGeom prst="rect">
            <a:avLst/>
          </a:prstGeom>
          <a:noFill/>
        </p:spPr>
        <p:txBody>
          <a:bodyPr wrap="none" rtlCol="0">
            <a:spAutoFit/>
          </a:bodyPr>
          <a:lstStyle/>
          <a:p>
            <a:r>
              <a:rPr lang="en-GB" dirty="0"/>
              <a:t>R</a:t>
            </a:r>
          </a:p>
        </p:txBody>
      </p:sp>
      <p:sp>
        <p:nvSpPr>
          <p:cNvPr id="62" name="TextBox 61">
            <a:extLst>
              <a:ext uri="{FF2B5EF4-FFF2-40B4-BE49-F238E27FC236}">
                <a16:creationId xmlns:a16="http://schemas.microsoft.com/office/drawing/2014/main" id="{3D7B752F-1689-3E44-9256-301E05B40863}"/>
              </a:ext>
            </a:extLst>
          </p:cNvPr>
          <p:cNvSpPr txBox="1"/>
          <p:nvPr/>
        </p:nvSpPr>
        <p:spPr>
          <a:xfrm>
            <a:off x="5345180" y="196018"/>
            <a:ext cx="389850" cy="369332"/>
          </a:xfrm>
          <a:prstGeom prst="rect">
            <a:avLst/>
          </a:prstGeom>
          <a:noFill/>
        </p:spPr>
        <p:txBody>
          <a:bodyPr wrap="none" rtlCol="0">
            <a:spAutoFit/>
          </a:bodyPr>
          <a:lstStyle/>
          <a:p>
            <a:r>
              <a:rPr lang="en-GB" dirty="0"/>
              <a:t>W</a:t>
            </a:r>
          </a:p>
        </p:txBody>
      </p:sp>
      <p:pic>
        <p:nvPicPr>
          <p:cNvPr id="63" name="Picture 62">
            <a:extLst>
              <a:ext uri="{FF2B5EF4-FFF2-40B4-BE49-F238E27FC236}">
                <a16:creationId xmlns:a16="http://schemas.microsoft.com/office/drawing/2014/main" id="{37CA3A05-DF05-A943-BAC7-076BD3A9B2F2}"/>
              </a:ext>
            </a:extLst>
          </p:cNvPr>
          <p:cNvPicPr>
            <a:picLocks noChangeAspect="1"/>
          </p:cNvPicPr>
          <p:nvPr/>
        </p:nvPicPr>
        <p:blipFill rotWithShape="1">
          <a:blip r:embed="rId6"/>
          <a:srcRect t="8830" b="7356"/>
          <a:stretch/>
        </p:blipFill>
        <p:spPr>
          <a:xfrm>
            <a:off x="7374843" y="811638"/>
            <a:ext cx="738779" cy="915335"/>
          </a:xfrm>
          <a:prstGeom prst="rect">
            <a:avLst/>
          </a:prstGeom>
        </p:spPr>
      </p:pic>
      <p:cxnSp>
        <p:nvCxnSpPr>
          <p:cNvPr id="64" name="Straight Connector 63">
            <a:extLst>
              <a:ext uri="{FF2B5EF4-FFF2-40B4-BE49-F238E27FC236}">
                <a16:creationId xmlns:a16="http://schemas.microsoft.com/office/drawing/2014/main" id="{346A28BB-8231-C04D-9F2A-CD2555710D8E}"/>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1E0207-DB60-5147-9B65-40A14BA213D2}"/>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E86251-1F72-BA41-968F-5D8D72043320}"/>
              </a:ext>
            </a:extLst>
          </p:cNvPr>
          <p:cNvSpPr txBox="1"/>
          <p:nvPr/>
        </p:nvSpPr>
        <p:spPr>
          <a:xfrm>
            <a:off x="4846948" y="4066837"/>
            <a:ext cx="375424" cy="369332"/>
          </a:xfrm>
          <a:prstGeom prst="rect">
            <a:avLst/>
          </a:prstGeom>
          <a:noFill/>
        </p:spPr>
        <p:txBody>
          <a:bodyPr wrap="none" rtlCol="0">
            <a:spAutoFit/>
          </a:bodyPr>
          <a:lstStyle/>
          <a:p>
            <a:r>
              <a:rPr lang="en-GB" dirty="0">
                <a:solidFill>
                  <a:schemeClr val="tx1">
                    <a:lumMod val="50000"/>
                  </a:schemeClr>
                </a:solidFill>
              </a:rPr>
              <a:t>-K</a:t>
            </a:r>
          </a:p>
        </p:txBody>
      </p:sp>
      <p:pic>
        <p:nvPicPr>
          <p:cNvPr id="28" name="Picture 27">
            <a:extLst>
              <a:ext uri="{FF2B5EF4-FFF2-40B4-BE49-F238E27FC236}">
                <a16:creationId xmlns:a16="http://schemas.microsoft.com/office/drawing/2014/main" id="{F50085B8-FCA1-784D-91FE-E5AED92A163C}"/>
              </a:ext>
            </a:extLst>
          </p:cNvPr>
          <p:cNvPicPr>
            <a:picLocks noChangeAspect="1"/>
          </p:cNvPicPr>
          <p:nvPr/>
        </p:nvPicPr>
        <p:blipFill>
          <a:blip r:embed="rId7"/>
          <a:stretch>
            <a:fillRect/>
          </a:stretch>
        </p:blipFill>
        <p:spPr>
          <a:xfrm>
            <a:off x="5222372" y="2059178"/>
            <a:ext cx="452279" cy="551560"/>
          </a:xfrm>
          <a:prstGeom prst="rect">
            <a:avLst/>
          </a:prstGeom>
        </p:spPr>
      </p:pic>
      <p:sp>
        <p:nvSpPr>
          <p:cNvPr id="29" name="TextBox 28">
            <a:extLst>
              <a:ext uri="{FF2B5EF4-FFF2-40B4-BE49-F238E27FC236}">
                <a16:creationId xmlns:a16="http://schemas.microsoft.com/office/drawing/2014/main" id="{A54C7E07-CFD8-0749-AE2C-EA90310D2588}"/>
              </a:ext>
            </a:extLst>
          </p:cNvPr>
          <p:cNvSpPr txBox="1"/>
          <p:nvPr/>
        </p:nvSpPr>
        <p:spPr>
          <a:xfrm>
            <a:off x="5657420" y="2152300"/>
            <a:ext cx="380232" cy="369332"/>
          </a:xfrm>
          <a:prstGeom prst="rect">
            <a:avLst/>
          </a:prstGeom>
          <a:noFill/>
        </p:spPr>
        <p:txBody>
          <a:bodyPr wrap="none" rtlCol="0">
            <a:spAutoFit/>
          </a:bodyPr>
          <a:lstStyle/>
          <a:p>
            <a:r>
              <a:rPr lang="en-GB" dirty="0">
                <a:solidFill>
                  <a:schemeClr val="tx1">
                    <a:lumMod val="50000"/>
                  </a:schemeClr>
                </a:solidFill>
              </a:rPr>
              <a:t>-R</a:t>
            </a:r>
          </a:p>
        </p:txBody>
      </p:sp>
    </p:spTree>
    <p:custDataLst>
      <p:tags r:id="rId1"/>
    </p:custDataLst>
    <p:extLst>
      <p:ext uri="{BB962C8B-B14F-4D97-AF65-F5344CB8AC3E}">
        <p14:creationId xmlns:p14="http://schemas.microsoft.com/office/powerpoint/2010/main" val="1041559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Img15 (3 of 5)</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1938992"/>
          </a:xfrm>
          <a:prstGeom prst="rect">
            <a:avLst/>
          </a:prstGeom>
          <a:noFill/>
        </p:spPr>
        <p:txBody>
          <a:bodyPr wrap="square" rtlCol="0">
            <a:spAutoFit/>
          </a:bodyPr>
          <a:lstStyle/>
          <a:p>
            <a:r>
              <a:rPr lang="en-GB" sz="2400" b="1" dirty="0"/>
              <a:t>Step 3:</a:t>
            </a:r>
          </a:p>
          <a:p>
            <a:r>
              <a:rPr lang="en-GB" sz="2400" dirty="0"/>
              <a:t>To fix this, we added in a stop button in series with the start button. This button was a NC button.</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4"/>
          <a:stretch>
            <a:fillRect/>
          </a:stretch>
        </p:blipFill>
        <p:spPr>
          <a:xfrm rot="5400000">
            <a:off x="4465079" y="3047718"/>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p:cNvCxnSpPr>
          <p:nvPr/>
        </p:nvCxnSpPr>
        <p:spPr>
          <a:xfrm rot="10800000" flipV="1">
            <a:off x="4865130" y="2706622"/>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p:cNvCxnSpPr>
          <p:nvPr/>
        </p:nvCxnSpPr>
        <p:spPr>
          <a:xfrm rot="10800000">
            <a:off x="4865130" y="3625061"/>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4451180" y="3015242"/>
            <a:ext cx="375424" cy="369332"/>
          </a:xfrm>
          <a:prstGeom prst="rect">
            <a:avLst/>
          </a:prstGeom>
          <a:noFill/>
        </p:spPr>
        <p:txBody>
          <a:bodyPr wrap="none" rtlCol="0">
            <a:spAutoFit/>
          </a:bodyPr>
          <a:lstStyle/>
          <a:p>
            <a:r>
              <a:rPr lang="en-GB" dirty="0">
                <a:solidFill>
                  <a:schemeClr val="tx1">
                    <a:lumMod val="50000"/>
                  </a:schemeClr>
                </a:solidFill>
              </a:rPr>
              <a:t>-K</a:t>
            </a:r>
          </a:p>
        </p:txBody>
      </p:sp>
      <p:sp>
        <p:nvSpPr>
          <p:cNvPr id="44" name="Oval 43">
            <a:extLst>
              <a:ext uri="{FF2B5EF4-FFF2-40B4-BE49-F238E27FC236}">
                <a16:creationId xmlns:a16="http://schemas.microsoft.com/office/drawing/2014/main" id="{2AD2DDC9-29EA-5448-BB63-CE1693A5DB34}"/>
              </a:ext>
            </a:extLst>
          </p:cNvPr>
          <p:cNvSpPr/>
          <p:nvPr/>
        </p:nvSpPr>
        <p:spPr>
          <a:xfrm>
            <a:off x="5162134" y="1765415"/>
            <a:ext cx="1095787" cy="1095787"/>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350FE55D-0F87-334D-A475-108380E1145B}"/>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37" name="Group 36">
            <a:extLst>
              <a:ext uri="{FF2B5EF4-FFF2-40B4-BE49-F238E27FC236}">
                <a16:creationId xmlns:a16="http://schemas.microsoft.com/office/drawing/2014/main" id="{938FA3AA-9FED-2844-B44C-6415A17B5AF1}"/>
              </a:ext>
            </a:extLst>
          </p:cNvPr>
          <p:cNvGrpSpPr/>
          <p:nvPr/>
        </p:nvGrpSpPr>
        <p:grpSpPr>
          <a:xfrm>
            <a:off x="5228212" y="4066837"/>
            <a:ext cx="588935" cy="309966"/>
            <a:chOff x="2324746" y="3332136"/>
            <a:chExt cx="588935" cy="309966"/>
          </a:xfrm>
        </p:grpSpPr>
        <p:sp>
          <p:nvSpPr>
            <p:cNvPr id="38" name="Rectangle 37">
              <a:extLst>
                <a:ext uri="{FF2B5EF4-FFF2-40B4-BE49-F238E27FC236}">
                  <a16:creationId xmlns:a16="http://schemas.microsoft.com/office/drawing/2014/main" id="{10F28DD2-0397-3741-A231-9DD422099C2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FAACB3D-4887-5341-A748-C9EFA4BB6A2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225EE255-4162-5447-B141-2FD3B512473A}"/>
              </a:ext>
            </a:extLst>
          </p:cNvPr>
          <p:cNvPicPr>
            <a:picLocks noChangeAspect="1"/>
          </p:cNvPicPr>
          <p:nvPr/>
        </p:nvPicPr>
        <p:blipFill>
          <a:blip r:embed="rId5"/>
          <a:stretch>
            <a:fillRect/>
          </a:stretch>
        </p:blipFill>
        <p:spPr>
          <a:xfrm rot="16200000">
            <a:off x="5238172" y="3016750"/>
            <a:ext cx="562402" cy="389355"/>
          </a:xfrm>
          <a:prstGeom prst="rect">
            <a:avLst/>
          </a:prstGeom>
        </p:spPr>
      </p:pic>
      <p:cxnSp>
        <p:nvCxnSpPr>
          <p:cNvPr id="53" name="Elbow Connector 52">
            <a:extLst>
              <a:ext uri="{FF2B5EF4-FFF2-40B4-BE49-F238E27FC236}">
                <a16:creationId xmlns:a16="http://schemas.microsoft.com/office/drawing/2014/main" id="{488FDB38-1D6E-0A43-84EA-065949CA62D9}"/>
              </a:ext>
            </a:extLst>
          </p:cNvPr>
          <p:cNvCxnSpPr>
            <a:cxnSpLocks/>
            <a:endCxn id="48" idx="3"/>
          </p:cNvCxnSpPr>
          <p:nvPr/>
        </p:nvCxnSpPr>
        <p:spPr>
          <a:xfrm rot="5400000">
            <a:off x="5267974" y="1594877"/>
            <a:ext cx="1586751" cy="1083949"/>
          </a:xfrm>
          <a:prstGeom prst="bentConnector3">
            <a:avLst>
              <a:gd name="adj1" fmla="val 6508"/>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9B6DD11-E190-F34E-ACC0-F312C69B04FF}"/>
              </a:ext>
            </a:extLst>
          </p:cNvPr>
          <p:cNvCxnSpPr>
            <a:cxnSpLocks/>
            <a:stCxn id="48" idx="1"/>
            <a:endCxn id="38" idx="0"/>
          </p:cNvCxnSpPr>
          <p:nvPr/>
        </p:nvCxnSpPr>
        <p:spPr>
          <a:xfrm rot="16200000" flipH="1">
            <a:off x="5233923" y="3778080"/>
            <a:ext cx="574208"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1AD8256-E068-8D4B-AB89-622371CABFCF}"/>
              </a:ext>
            </a:extLst>
          </p:cNvPr>
          <p:cNvCxnSpPr>
            <a:cxnSpLocks/>
            <a:stCxn id="38" idx="2"/>
          </p:cNvCxnSpPr>
          <p:nvPr/>
        </p:nvCxnSpPr>
        <p:spPr>
          <a:xfrm rot="5400000" flipH="1" flipV="1">
            <a:off x="5255820" y="1669701"/>
            <a:ext cx="2973961" cy="2440243"/>
          </a:xfrm>
          <a:prstGeom prst="bentConnector3">
            <a:avLst>
              <a:gd name="adj1" fmla="val -7687"/>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3BF858-2A01-294D-9944-6BE1288E7038}"/>
              </a:ext>
            </a:extLst>
          </p:cNvPr>
          <p:cNvSpPr txBox="1"/>
          <p:nvPr/>
        </p:nvSpPr>
        <p:spPr>
          <a:xfrm>
            <a:off x="5653639" y="3017643"/>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58" name="Picture 57">
            <a:extLst>
              <a:ext uri="{FF2B5EF4-FFF2-40B4-BE49-F238E27FC236}">
                <a16:creationId xmlns:a16="http://schemas.microsoft.com/office/drawing/2014/main" id="{411A83DD-4FEE-A74F-82BD-3F92239C3DF2}"/>
              </a:ext>
            </a:extLst>
          </p:cNvPr>
          <p:cNvPicPr>
            <a:picLocks noChangeAspect="1"/>
          </p:cNvPicPr>
          <p:nvPr/>
        </p:nvPicPr>
        <p:blipFill rotWithShape="1">
          <a:blip r:embed="rId6"/>
          <a:srcRect t="8830" b="7356"/>
          <a:stretch/>
        </p:blipFill>
        <p:spPr>
          <a:xfrm>
            <a:off x="6005049" y="506117"/>
            <a:ext cx="738779" cy="915335"/>
          </a:xfrm>
          <a:prstGeom prst="rect">
            <a:avLst/>
          </a:prstGeom>
        </p:spPr>
      </p:pic>
      <p:cxnSp>
        <p:nvCxnSpPr>
          <p:cNvPr id="59" name="Straight Connector 58">
            <a:extLst>
              <a:ext uri="{FF2B5EF4-FFF2-40B4-BE49-F238E27FC236}">
                <a16:creationId xmlns:a16="http://schemas.microsoft.com/office/drawing/2014/main" id="{81B8C1A0-1E56-C14F-BA87-6733048B728B}"/>
              </a:ext>
            </a:extLst>
          </p:cNvPr>
          <p:cNvCxnSpPr/>
          <p:nvPr/>
        </p:nvCxnSpPr>
        <p:spPr>
          <a:xfrm>
            <a:off x="5680374" y="162783"/>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6AFAC-2BF8-2846-9E32-56982A9EA2B0}"/>
              </a:ext>
            </a:extLst>
          </p:cNvPr>
          <p:cNvCxnSpPr/>
          <p:nvPr/>
        </p:nvCxnSpPr>
        <p:spPr>
          <a:xfrm>
            <a:off x="5694955" y="418700"/>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80B5C14-2455-B04B-819B-FAAD40F659A6}"/>
              </a:ext>
            </a:extLst>
          </p:cNvPr>
          <p:cNvSpPr txBox="1"/>
          <p:nvPr/>
        </p:nvSpPr>
        <p:spPr>
          <a:xfrm>
            <a:off x="5385255" y="-34502"/>
            <a:ext cx="309700" cy="369332"/>
          </a:xfrm>
          <a:prstGeom prst="rect">
            <a:avLst/>
          </a:prstGeom>
          <a:noFill/>
        </p:spPr>
        <p:txBody>
          <a:bodyPr wrap="none" rtlCol="0">
            <a:spAutoFit/>
          </a:bodyPr>
          <a:lstStyle/>
          <a:p>
            <a:r>
              <a:rPr lang="en-GB" dirty="0"/>
              <a:t>R</a:t>
            </a:r>
          </a:p>
        </p:txBody>
      </p:sp>
      <p:sp>
        <p:nvSpPr>
          <p:cNvPr id="62" name="TextBox 61">
            <a:extLst>
              <a:ext uri="{FF2B5EF4-FFF2-40B4-BE49-F238E27FC236}">
                <a16:creationId xmlns:a16="http://schemas.microsoft.com/office/drawing/2014/main" id="{3D7B752F-1689-3E44-9256-301E05B40863}"/>
              </a:ext>
            </a:extLst>
          </p:cNvPr>
          <p:cNvSpPr txBox="1"/>
          <p:nvPr/>
        </p:nvSpPr>
        <p:spPr>
          <a:xfrm>
            <a:off x="5345180" y="196018"/>
            <a:ext cx="389850" cy="369332"/>
          </a:xfrm>
          <a:prstGeom prst="rect">
            <a:avLst/>
          </a:prstGeom>
          <a:noFill/>
        </p:spPr>
        <p:txBody>
          <a:bodyPr wrap="none" rtlCol="0">
            <a:spAutoFit/>
          </a:bodyPr>
          <a:lstStyle/>
          <a:p>
            <a:r>
              <a:rPr lang="en-GB" dirty="0"/>
              <a:t>W</a:t>
            </a:r>
          </a:p>
        </p:txBody>
      </p:sp>
      <p:pic>
        <p:nvPicPr>
          <p:cNvPr id="63" name="Picture 62">
            <a:extLst>
              <a:ext uri="{FF2B5EF4-FFF2-40B4-BE49-F238E27FC236}">
                <a16:creationId xmlns:a16="http://schemas.microsoft.com/office/drawing/2014/main" id="{37CA3A05-DF05-A943-BAC7-076BD3A9B2F2}"/>
              </a:ext>
            </a:extLst>
          </p:cNvPr>
          <p:cNvPicPr>
            <a:picLocks noChangeAspect="1"/>
          </p:cNvPicPr>
          <p:nvPr/>
        </p:nvPicPr>
        <p:blipFill rotWithShape="1">
          <a:blip r:embed="rId6"/>
          <a:srcRect t="8830" b="7356"/>
          <a:stretch/>
        </p:blipFill>
        <p:spPr>
          <a:xfrm>
            <a:off x="7348003" y="524981"/>
            <a:ext cx="738779" cy="915335"/>
          </a:xfrm>
          <a:prstGeom prst="rect">
            <a:avLst/>
          </a:prstGeom>
        </p:spPr>
      </p:pic>
      <p:cxnSp>
        <p:nvCxnSpPr>
          <p:cNvPr id="64" name="Straight Connector 63">
            <a:extLst>
              <a:ext uri="{FF2B5EF4-FFF2-40B4-BE49-F238E27FC236}">
                <a16:creationId xmlns:a16="http://schemas.microsoft.com/office/drawing/2014/main" id="{346A28BB-8231-C04D-9F2A-CD2555710D8E}"/>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1E0207-DB60-5147-9B65-40A14BA213D2}"/>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E86251-1F72-BA41-968F-5D8D72043320}"/>
              </a:ext>
            </a:extLst>
          </p:cNvPr>
          <p:cNvSpPr txBox="1"/>
          <p:nvPr/>
        </p:nvSpPr>
        <p:spPr>
          <a:xfrm>
            <a:off x="4846948" y="4066837"/>
            <a:ext cx="375424" cy="369332"/>
          </a:xfrm>
          <a:prstGeom prst="rect">
            <a:avLst/>
          </a:prstGeom>
          <a:noFill/>
        </p:spPr>
        <p:txBody>
          <a:bodyPr wrap="none" rtlCol="0">
            <a:spAutoFit/>
          </a:bodyPr>
          <a:lstStyle/>
          <a:p>
            <a:r>
              <a:rPr lang="en-GB" dirty="0">
                <a:solidFill>
                  <a:schemeClr val="tx1">
                    <a:lumMod val="50000"/>
                  </a:schemeClr>
                </a:solidFill>
              </a:rPr>
              <a:t>-K</a:t>
            </a:r>
          </a:p>
        </p:txBody>
      </p:sp>
      <p:pic>
        <p:nvPicPr>
          <p:cNvPr id="28" name="Picture 27">
            <a:extLst>
              <a:ext uri="{FF2B5EF4-FFF2-40B4-BE49-F238E27FC236}">
                <a16:creationId xmlns:a16="http://schemas.microsoft.com/office/drawing/2014/main" id="{8503612B-3BB6-F84D-86EB-3AA4EBCF8B59}"/>
              </a:ext>
            </a:extLst>
          </p:cNvPr>
          <p:cNvPicPr>
            <a:picLocks noChangeAspect="1"/>
          </p:cNvPicPr>
          <p:nvPr/>
        </p:nvPicPr>
        <p:blipFill rotWithShape="1">
          <a:blip r:embed="rId7"/>
          <a:srcRect l="59590" b="37571"/>
          <a:stretch/>
        </p:blipFill>
        <p:spPr>
          <a:xfrm rot="16200000">
            <a:off x="5208038" y="2171504"/>
            <a:ext cx="548970" cy="299330"/>
          </a:xfrm>
          <a:prstGeom prst="rect">
            <a:avLst/>
          </a:prstGeom>
        </p:spPr>
      </p:pic>
      <p:sp>
        <p:nvSpPr>
          <p:cNvPr id="29" name="TextBox 28">
            <a:extLst>
              <a:ext uri="{FF2B5EF4-FFF2-40B4-BE49-F238E27FC236}">
                <a16:creationId xmlns:a16="http://schemas.microsoft.com/office/drawing/2014/main" id="{F4EF8CB2-9028-C54D-B830-11107E030EFE}"/>
              </a:ext>
            </a:extLst>
          </p:cNvPr>
          <p:cNvSpPr txBox="1"/>
          <p:nvPr/>
        </p:nvSpPr>
        <p:spPr>
          <a:xfrm>
            <a:off x="5558845" y="2107872"/>
            <a:ext cx="679353" cy="369332"/>
          </a:xfrm>
          <a:prstGeom prst="rect">
            <a:avLst/>
          </a:prstGeom>
          <a:noFill/>
        </p:spPr>
        <p:txBody>
          <a:bodyPr wrap="none" rtlCol="0">
            <a:spAutoFit/>
          </a:bodyPr>
          <a:lstStyle/>
          <a:p>
            <a:r>
              <a:rPr lang="en-GB" dirty="0">
                <a:solidFill>
                  <a:schemeClr val="tx1">
                    <a:lumMod val="50000"/>
                  </a:schemeClr>
                </a:solidFill>
              </a:rPr>
              <a:t>-Stop</a:t>
            </a:r>
          </a:p>
        </p:txBody>
      </p:sp>
      <p:pic>
        <p:nvPicPr>
          <p:cNvPr id="33" name="Picture 32">
            <a:extLst>
              <a:ext uri="{FF2B5EF4-FFF2-40B4-BE49-F238E27FC236}">
                <a16:creationId xmlns:a16="http://schemas.microsoft.com/office/drawing/2014/main" id="{063A230F-A9EE-2C4C-9CCC-811FBDBCF1C3}"/>
              </a:ext>
            </a:extLst>
          </p:cNvPr>
          <p:cNvPicPr>
            <a:picLocks noChangeAspect="1"/>
          </p:cNvPicPr>
          <p:nvPr/>
        </p:nvPicPr>
        <p:blipFill>
          <a:blip r:embed="rId8"/>
          <a:stretch>
            <a:fillRect/>
          </a:stretch>
        </p:blipFill>
        <p:spPr>
          <a:xfrm>
            <a:off x="5185148" y="1452038"/>
            <a:ext cx="452279" cy="551560"/>
          </a:xfrm>
          <a:prstGeom prst="rect">
            <a:avLst/>
          </a:prstGeom>
        </p:spPr>
      </p:pic>
      <p:sp>
        <p:nvSpPr>
          <p:cNvPr id="34" name="TextBox 33">
            <a:extLst>
              <a:ext uri="{FF2B5EF4-FFF2-40B4-BE49-F238E27FC236}">
                <a16:creationId xmlns:a16="http://schemas.microsoft.com/office/drawing/2014/main" id="{DF869DAF-808D-3B4E-8879-98F21C195703}"/>
              </a:ext>
            </a:extLst>
          </p:cNvPr>
          <p:cNvSpPr txBox="1"/>
          <p:nvPr/>
        </p:nvSpPr>
        <p:spPr>
          <a:xfrm>
            <a:off x="5620196" y="1545160"/>
            <a:ext cx="380232" cy="369332"/>
          </a:xfrm>
          <a:prstGeom prst="rect">
            <a:avLst/>
          </a:prstGeom>
          <a:noFill/>
        </p:spPr>
        <p:txBody>
          <a:bodyPr wrap="none" rtlCol="0">
            <a:spAutoFit/>
          </a:bodyPr>
          <a:lstStyle/>
          <a:p>
            <a:r>
              <a:rPr lang="en-GB" dirty="0">
                <a:solidFill>
                  <a:schemeClr val="tx1">
                    <a:lumMod val="50000"/>
                  </a:schemeClr>
                </a:solidFill>
              </a:rPr>
              <a:t>-R</a:t>
            </a:r>
          </a:p>
        </p:txBody>
      </p:sp>
    </p:spTree>
    <p:custDataLst>
      <p:tags r:id="rId1"/>
    </p:custDataLst>
    <p:extLst>
      <p:ext uri="{BB962C8B-B14F-4D97-AF65-F5344CB8AC3E}">
        <p14:creationId xmlns:p14="http://schemas.microsoft.com/office/powerpoint/2010/main" val="91601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Img15 (4 of 5)</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2308324"/>
          </a:xfrm>
          <a:prstGeom prst="rect">
            <a:avLst/>
          </a:prstGeom>
          <a:noFill/>
        </p:spPr>
        <p:txBody>
          <a:bodyPr wrap="square" rtlCol="0">
            <a:spAutoFit/>
          </a:bodyPr>
          <a:lstStyle/>
          <a:p>
            <a:r>
              <a:rPr lang="en-GB" sz="2400" dirty="0"/>
              <a:t>Often, to make things easier to read, we number the various parts of the circuit. You can really choose whatever numbers you like if you are the author of the diagram.</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4"/>
          <a:stretch>
            <a:fillRect/>
          </a:stretch>
        </p:blipFill>
        <p:spPr>
          <a:xfrm rot="5400000">
            <a:off x="4465079" y="3202995"/>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p:cNvCxnSpPr>
          <p:nvPr/>
        </p:nvCxnSpPr>
        <p:spPr>
          <a:xfrm rot="10800000" flipV="1">
            <a:off x="4865130" y="2861899"/>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p:cNvCxnSpPr>
          <p:nvPr/>
        </p:nvCxnSpPr>
        <p:spPr>
          <a:xfrm rot="10800000">
            <a:off x="4865130" y="3780338"/>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4451180" y="3015242"/>
            <a:ext cx="375424" cy="369332"/>
          </a:xfrm>
          <a:prstGeom prst="rect">
            <a:avLst/>
          </a:prstGeom>
          <a:noFill/>
        </p:spPr>
        <p:txBody>
          <a:bodyPr wrap="none" rtlCol="0">
            <a:spAutoFit/>
          </a:bodyPr>
          <a:lstStyle/>
          <a:p>
            <a:r>
              <a:rPr lang="en-GB" dirty="0">
                <a:solidFill>
                  <a:schemeClr val="tx1">
                    <a:lumMod val="50000"/>
                  </a:schemeClr>
                </a:solidFill>
              </a:rPr>
              <a:t>-K</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37" name="Group 36">
            <a:extLst>
              <a:ext uri="{FF2B5EF4-FFF2-40B4-BE49-F238E27FC236}">
                <a16:creationId xmlns:a16="http://schemas.microsoft.com/office/drawing/2014/main" id="{938FA3AA-9FED-2844-B44C-6415A17B5AF1}"/>
              </a:ext>
            </a:extLst>
          </p:cNvPr>
          <p:cNvGrpSpPr/>
          <p:nvPr/>
        </p:nvGrpSpPr>
        <p:grpSpPr>
          <a:xfrm>
            <a:off x="5228212" y="4066837"/>
            <a:ext cx="588935" cy="309966"/>
            <a:chOff x="2324746" y="3332136"/>
            <a:chExt cx="588935" cy="309966"/>
          </a:xfrm>
        </p:grpSpPr>
        <p:sp>
          <p:nvSpPr>
            <p:cNvPr id="38" name="Rectangle 37">
              <a:extLst>
                <a:ext uri="{FF2B5EF4-FFF2-40B4-BE49-F238E27FC236}">
                  <a16:creationId xmlns:a16="http://schemas.microsoft.com/office/drawing/2014/main" id="{10F28DD2-0397-3741-A231-9DD422099C2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FAACB3D-4887-5341-A748-C9EFA4BB6A2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225EE255-4162-5447-B141-2FD3B512473A}"/>
              </a:ext>
            </a:extLst>
          </p:cNvPr>
          <p:cNvPicPr>
            <a:picLocks noChangeAspect="1"/>
          </p:cNvPicPr>
          <p:nvPr/>
        </p:nvPicPr>
        <p:blipFill>
          <a:blip r:embed="rId5"/>
          <a:stretch>
            <a:fillRect/>
          </a:stretch>
        </p:blipFill>
        <p:spPr>
          <a:xfrm rot="16200000">
            <a:off x="5238172" y="3172027"/>
            <a:ext cx="562402" cy="389355"/>
          </a:xfrm>
          <a:prstGeom prst="rect">
            <a:avLst/>
          </a:prstGeom>
        </p:spPr>
      </p:pic>
      <p:cxnSp>
        <p:nvCxnSpPr>
          <p:cNvPr id="53" name="Elbow Connector 52">
            <a:extLst>
              <a:ext uri="{FF2B5EF4-FFF2-40B4-BE49-F238E27FC236}">
                <a16:creationId xmlns:a16="http://schemas.microsoft.com/office/drawing/2014/main" id="{488FDB38-1D6E-0A43-84EA-065949CA62D9}"/>
              </a:ext>
            </a:extLst>
          </p:cNvPr>
          <p:cNvCxnSpPr>
            <a:cxnSpLocks/>
            <a:stCxn id="31" idx="2"/>
            <a:endCxn id="48" idx="3"/>
          </p:cNvCxnSpPr>
          <p:nvPr/>
        </p:nvCxnSpPr>
        <p:spPr>
          <a:xfrm rot="5400000">
            <a:off x="5257897" y="1782894"/>
            <a:ext cx="1564087" cy="1041132"/>
          </a:xfrm>
          <a:prstGeom prst="bentConnector3">
            <a:avLst>
              <a:gd name="adj1" fmla="val 146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9B6DD11-E190-F34E-ACC0-F312C69B04FF}"/>
              </a:ext>
            </a:extLst>
          </p:cNvPr>
          <p:cNvCxnSpPr>
            <a:cxnSpLocks/>
            <a:stCxn id="48" idx="1"/>
            <a:endCxn id="38" idx="0"/>
          </p:cNvCxnSpPr>
          <p:nvPr/>
        </p:nvCxnSpPr>
        <p:spPr>
          <a:xfrm rot="16200000" flipH="1">
            <a:off x="5311562" y="3855718"/>
            <a:ext cx="418931"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1AD8256-E068-8D4B-AB89-622371CABFCF}"/>
              </a:ext>
            </a:extLst>
          </p:cNvPr>
          <p:cNvCxnSpPr>
            <a:cxnSpLocks/>
            <a:stCxn id="38" idx="2"/>
          </p:cNvCxnSpPr>
          <p:nvPr/>
        </p:nvCxnSpPr>
        <p:spPr>
          <a:xfrm rot="5400000" flipH="1" flipV="1">
            <a:off x="5395190" y="1809072"/>
            <a:ext cx="2695220" cy="2440241"/>
          </a:xfrm>
          <a:prstGeom prst="bentConnector3">
            <a:avLst>
              <a:gd name="adj1" fmla="val -848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3BF858-2A01-294D-9944-6BE1288E7038}"/>
              </a:ext>
            </a:extLst>
          </p:cNvPr>
          <p:cNvSpPr txBox="1"/>
          <p:nvPr/>
        </p:nvSpPr>
        <p:spPr>
          <a:xfrm>
            <a:off x="5653639" y="3172920"/>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58" name="Picture 57">
            <a:extLst>
              <a:ext uri="{FF2B5EF4-FFF2-40B4-BE49-F238E27FC236}">
                <a16:creationId xmlns:a16="http://schemas.microsoft.com/office/drawing/2014/main" id="{411A83DD-4FEE-A74F-82BD-3F92239C3DF2}"/>
              </a:ext>
            </a:extLst>
          </p:cNvPr>
          <p:cNvPicPr>
            <a:picLocks noChangeAspect="1"/>
          </p:cNvPicPr>
          <p:nvPr/>
        </p:nvPicPr>
        <p:blipFill rotWithShape="1">
          <a:blip r:embed="rId6"/>
          <a:srcRect t="8830" b="7356"/>
          <a:stretch/>
        </p:blipFill>
        <p:spPr>
          <a:xfrm>
            <a:off x="6009590" y="559212"/>
            <a:ext cx="738779" cy="915335"/>
          </a:xfrm>
          <a:prstGeom prst="rect">
            <a:avLst/>
          </a:prstGeom>
        </p:spPr>
      </p:pic>
      <p:cxnSp>
        <p:nvCxnSpPr>
          <p:cNvPr id="59" name="Straight Connector 58">
            <a:extLst>
              <a:ext uri="{FF2B5EF4-FFF2-40B4-BE49-F238E27FC236}">
                <a16:creationId xmlns:a16="http://schemas.microsoft.com/office/drawing/2014/main" id="{81B8C1A0-1E56-C14F-BA87-6733048B728B}"/>
              </a:ext>
            </a:extLst>
          </p:cNvPr>
          <p:cNvCxnSpPr/>
          <p:nvPr/>
        </p:nvCxnSpPr>
        <p:spPr>
          <a:xfrm>
            <a:off x="5680374" y="162783"/>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6AFAC-2BF8-2846-9E32-56982A9EA2B0}"/>
              </a:ext>
            </a:extLst>
          </p:cNvPr>
          <p:cNvCxnSpPr/>
          <p:nvPr/>
        </p:nvCxnSpPr>
        <p:spPr>
          <a:xfrm>
            <a:off x="5694955" y="418700"/>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80B5C14-2455-B04B-819B-FAAD40F659A6}"/>
              </a:ext>
            </a:extLst>
          </p:cNvPr>
          <p:cNvSpPr txBox="1"/>
          <p:nvPr/>
        </p:nvSpPr>
        <p:spPr>
          <a:xfrm>
            <a:off x="5385255" y="-34502"/>
            <a:ext cx="309700" cy="369332"/>
          </a:xfrm>
          <a:prstGeom prst="rect">
            <a:avLst/>
          </a:prstGeom>
          <a:noFill/>
        </p:spPr>
        <p:txBody>
          <a:bodyPr wrap="none" rtlCol="0">
            <a:spAutoFit/>
          </a:bodyPr>
          <a:lstStyle/>
          <a:p>
            <a:r>
              <a:rPr lang="en-GB" dirty="0"/>
              <a:t>R</a:t>
            </a:r>
          </a:p>
        </p:txBody>
      </p:sp>
      <p:sp>
        <p:nvSpPr>
          <p:cNvPr id="62" name="TextBox 61">
            <a:extLst>
              <a:ext uri="{FF2B5EF4-FFF2-40B4-BE49-F238E27FC236}">
                <a16:creationId xmlns:a16="http://schemas.microsoft.com/office/drawing/2014/main" id="{3D7B752F-1689-3E44-9256-301E05B40863}"/>
              </a:ext>
            </a:extLst>
          </p:cNvPr>
          <p:cNvSpPr txBox="1"/>
          <p:nvPr/>
        </p:nvSpPr>
        <p:spPr>
          <a:xfrm>
            <a:off x="5345180" y="196018"/>
            <a:ext cx="389850" cy="369332"/>
          </a:xfrm>
          <a:prstGeom prst="rect">
            <a:avLst/>
          </a:prstGeom>
          <a:noFill/>
        </p:spPr>
        <p:txBody>
          <a:bodyPr wrap="none" rtlCol="0">
            <a:spAutoFit/>
          </a:bodyPr>
          <a:lstStyle/>
          <a:p>
            <a:r>
              <a:rPr lang="en-GB" dirty="0"/>
              <a:t>W</a:t>
            </a:r>
          </a:p>
        </p:txBody>
      </p:sp>
      <p:pic>
        <p:nvPicPr>
          <p:cNvPr id="63" name="Picture 62">
            <a:extLst>
              <a:ext uri="{FF2B5EF4-FFF2-40B4-BE49-F238E27FC236}">
                <a16:creationId xmlns:a16="http://schemas.microsoft.com/office/drawing/2014/main" id="{37CA3A05-DF05-A943-BAC7-076BD3A9B2F2}"/>
              </a:ext>
            </a:extLst>
          </p:cNvPr>
          <p:cNvPicPr>
            <a:picLocks noChangeAspect="1"/>
          </p:cNvPicPr>
          <p:nvPr/>
        </p:nvPicPr>
        <p:blipFill rotWithShape="1">
          <a:blip r:embed="rId6"/>
          <a:srcRect t="8830" b="7356"/>
          <a:stretch/>
        </p:blipFill>
        <p:spPr>
          <a:xfrm>
            <a:off x="7374843" y="811638"/>
            <a:ext cx="738779" cy="915335"/>
          </a:xfrm>
          <a:prstGeom prst="rect">
            <a:avLst/>
          </a:prstGeom>
        </p:spPr>
      </p:pic>
      <p:cxnSp>
        <p:nvCxnSpPr>
          <p:cNvPr id="64" name="Straight Connector 63">
            <a:extLst>
              <a:ext uri="{FF2B5EF4-FFF2-40B4-BE49-F238E27FC236}">
                <a16:creationId xmlns:a16="http://schemas.microsoft.com/office/drawing/2014/main" id="{346A28BB-8231-C04D-9F2A-CD2555710D8E}"/>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1E0207-DB60-5147-9B65-40A14BA213D2}"/>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E86251-1F72-BA41-968F-5D8D72043320}"/>
              </a:ext>
            </a:extLst>
          </p:cNvPr>
          <p:cNvSpPr txBox="1"/>
          <p:nvPr/>
        </p:nvSpPr>
        <p:spPr>
          <a:xfrm>
            <a:off x="4846948" y="4066837"/>
            <a:ext cx="375424" cy="369332"/>
          </a:xfrm>
          <a:prstGeom prst="rect">
            <a:avLst/>
          </a:prstGeom>
          <a:noFill/>
        </p:spPr>
        <p:txBody>
          <a:bodyPr wrap="none" rtlCol="0">
            <a:spAutoFit/>
          </a:bodyPr>
          <a:lstStyle/>
          <a:p>
            <a:r>
              <a:rPr lang="en-GB" dirty="0">
                <a:solidFill>
                  <a:schemeClr val="tx1">
                    <a:lumMod val="50000"/>
                  </a:schemeClr>
                </a:solidFill>
              </a:rPr>
              <a:t>-K</a:t>
            </a:r>
          </a:p>
        </p:txBody>
      </p:sp>
      <p:pic>
        <p:nvPicPr>
          <p:cNvPr id="28" name="Picture 27">
            <a:extLst>
              <a:ext uri="{FF2B5EF4-FFF2-40B4-BE49-F238E27FC236}">
                <a16:creationId xmlns:a16="http://schemas.microsoft.com/office/drawing/2014/main" id="{8503612B-3BB6-F84D-86EB-3AA4EBCF8B59}"/>
              </a:ext>
            </a:extLst>
          </p:cNvPr>
          <p:cNvPicPr>
            <a:picLocks noChangeAspect="1"/>
          </p:cNvPicPr>
          <p:nvPr/>
        </p:nvPicPr>
        <p:blipFill rotWithShape="1">
          <a:blip r:embed="rId7"/>
          <a:srcRect l="59590" b="37571"/>
          <a:stretch/>
        </p:blipFill>
        <p:spPr>
          <a:xfrm rot="16200000">
            <a:off x="5208038" y="2326781"/>
            <a:ext cx="548970" cy="299330"/>
          </a:xfrm>
          <a:prstGeom prst="rect">
            <a:avLst/>
          </a:prstGeom>
        </p:spPr>
      </p:pic>
      <p:sp>
        <p:nvSpPr>
          <p:cNvPr id="29" name="TextBox 28">
            <a:extLst>
              <a:ext uri="{FF2B5EF4-FFF2-40B4-BE49-F238E27FC236}">
                <a16:creationId xmlns:a16="http://schemas.microsoft.com/office/drawing/2014/main" id="{F4EF8CB2-9028-C54D-B830-11107E030EFE}"/>
              </a:ext>
            </a:extLst>
          </p:cNvPr>
          <p:cNvSpPr txBox="1"/>
          <p:nvPr/>
        </p:nvSpPr>
        <p:spPr>
          <a:xfrm>
            <a:off x="5558845" y="2263149"/>
            <a:ext cx="679353" cy="369332"/>
          </a:xfrm>
          <a:prstGeom prst="rect">
            <a:avLst/>
          </a:prstGeom>
          <a:noFill/>
        </p:spPr>
        <p:txBody>
          <a:bodyPr wrap="none" rtlCol="0">
            <a:spAutoFit/>
          </a:bodyPr>
          <a:lstStyle/>
          <a:p>
            <a:r>
              <a:rPr lang="en-GB" dirty="0">
                <a:solidFill>
                  <a:schemeClr val="tx1">
                    <a:lumMod val="50000"/>
                  </a:schemeClr>
                </a:solidFill>
              </a:rPr>
              <a:t>-Stop</a:t>
            </a:r>
          </a:p>
        </p:txBody>
      </p:sp>
      <p:sp>
        <p:nvSpPr>
          <p:cNvPr id="3" name="TextBox 2">
            <a:extLst>
              <a:ext uri="{FF2B5EF4-FFF2-40B4-BE49-F238E27FC236}">
                <a16:creationId xmlns:a16="http://schemas.microsoft.com/office/drawing/2014/main" id="{AAA27CCA-3F97-BA40-AC79-7AF8AA10FE3F}"/>
              </a:ext>
            </a:extLst>
          </p:cNvPr>
          <p:cNvSpPr txBox="1"/>
          <p:nvPr/>
        </p:nvSpPr>
        <p:spPr>
          <a:xfrm>
            <a:off x="6431831" y="490663"/>
            <a:ext cx="263214" cy="276999"/>
          </a:xfrm>
          <a:prstGeom prst="rect">
            <a:avLst/>
          </a:prstGeom>
          <a:noFill/>
        </p:spPr>
        <p:txBody>
          <a:bodyPr wrap="none" rtlCol="0">
            <a:spAutoFit/>
          </a:bodyPr>
          <a:lstStyle/>
          <a:p>
            <a:r>
              <a:rPr lang="en-GB" sz="1200" b="1" dirty="0"/>
              <a:t>1</a:t>
            </a:r>
            <a:endParaRPr lang="en-GB" b="1" dirty="0"/>
          </a:p>
        </p:txBody>
      </p:sp>
      <p:sp>
        <p:nvSpPr>
          <p:cNvPr id="31" name="TextBox 30">
            <a:extLst>
              <a:ext uri="{FF2B5EF4-FFF2-40B4-BE49-F238E27FC236}">
                <a16:creationId xmlns:a16="http://schemas.microsoft.com/office/drawing/2014/main" id="{66B248C1-5AEF-9C43-85C8-CBD331211F24}"/>
              </a:ext>
            </a:extLst>
          </p:cNvPr>
          <p:cNvSpPr txBox="1"/>
          <p:nvPr/>
        </p:nvSpPr>
        <p:spPr>
          <a:xfrm>
            <a:off x="6428899" y="1244418"/>
            <a:ext cx="263214" cy="276999"/>
          </a:xfrm>
          <a:prstGeom prst="rect">
            <a:avLst/>
          </a:prstGeom>
          <a:noFill/>
        </p:spPr>
        <p:txBody>
          <a:bodyPr wrap="none" rtlCol="0">
            <a:spAutoFit/>
          </a:bodyPr>
          <a:lstStyle/>
          <a:p>
            <a:r>
              <a:rPr lang="en-GB" sz="1200" b="1" dirty="0"/>
              <a:t>2</a:t>
            </a:r>
            <a:endParaRPr lang="en-GB" b="1" dirty="0"/>
          </a:p>
        </p:txBody>
      </p:sp>
      <p:sp>
        <p:nvSpPr>
          <p:cNvPr id="32" name="TextBox 31">
            <a:extLst>
              <a:ext uri="{FF2B5EF4-FFF2-40B4-BE49-F238E27FC236}">
                <a16:creationId xmlns:a16="http://schemas.microsoft.com/office/drawing/2014/main" id="{2C1C7700-194C-4549-B1ED-28070CF2F8AE}"/>
              </a:ext>
            </a:extLst>
          </p:cNvPr>
          <p:cNvSpPr txBox="1"/>
          <p:nvPr/>
        </p:nvSpPr>
        <p:spPr>
          <a:xfrm>
            <a:off x="5603423" y="1340599"/>
            <a:ext cx="263214" cy="276999"/>
          </a:xfrm>
          <a:prstGeom prst="rect">
            <a:avLst/>
          </a:prstGeom>
          <a:noFill/>
        </p:spPr>
        <p:txBody>
          <a:bodyPr wrap="square" rtlCol="0">
            <a:spAutoFit/>
          </a:bodyPr>
          <a:lstStyle/>
          <a:p>
            <a:r>
              <a:rPr lang="en-GB" sz="1200" b="1" dirty="0"/>
              <a:t>3</a:t>
            </a:r>
            <a:endParaRPr lang="en-GB" b="1" dirty="0"/>
          </a:p>
        </p:txBody>
      </p:sp>
      <p:sp>
        <p:nvSpPr>
          <p:cNvPr id="33" name="TextBox 32">
            <a:extLst>
              <a:ext uri="{FF2B5EF4-FFF2-40B4-BE49-F238E27FC236}">
                <a16:creationId xmlns:a16="http://schemas.microsoft.com/office/drawing/2014/main" id="{4EBDBA00-4783-4A4C-A633-0885F89BC4AD}"/>
              </a:ext>
            </a:extLst>
          </p:cNvPr>
          <p:cNvSpPr txBox="1"/>
          <p:nvPr/>
        </p:nvSpPr>
        <p:spPr>
          <a:xfrm>
            <a:off x="5346406" y="1971597"/>
            <a:ext cx="263214" cy="276999"/>
          </a:xfrm>
          <a:prstGeom prst="rect">
            <a:avLst/>
          </a:prstGeom>
          <a:noFill/>
        </p:spPr>
        <p:txBody>
          <a:bodyPr wrap="none" rtlCol="0">
            <a:spAutoFit/>
          </a:bodyPr>
          <a:lstStyle/>
          <a:p>
            <a:r>
              <a:rPr lang="en-GB" sz="1200" b="1" dirty="0"/>
              <a:t>4</a:t>
            </a:r>
            <a:endParaRPr lang="en-GB" b="1" dirty="0"/>
          </a:p>
        </p:txBody>
      </p:sp>
      <p:sp>
        <p:nvSpPr>
          <p:cNvPr id="34" name="TextBox 33">
            <a:extLst>
              <a:ext uri="{FF2B5EF4-FFF2-40B4-BE49-F238E27FC236}">
                <a16:creationId xmlns:a16="http://schemas.microsoft.com/office/drawing/2014/main" id="{3A3ABB2B-1C49-3F4B-B5D5-1F54610DA807}"/>
              </a:ext>
            </a:extLst>
          </p:cNvPr>
          <p:cNvSpPr txBox="1"/>
          <p:nvPr/>
        </p:nvSpPr>
        <p:spPr>
          <a:xfrm>
            <a:off x="5344617" y="2671721"/>
            <a:ext cx="263214" cy="276999"/>
          </a:xfrm>
          <a:prstGeom prst="rect">
            <a:avLst/>
          </a:prstGeom>
          <a:noFill/>
        </p:spPr>
        <p:txBody>
          <a:bodyPr wrap="none" rtlCol="0">
            <a:spAutoFit/>
          </a:bodyPr>
          <a:lstStyle/>
          <a:p>
            <a:r>
              <a:rPr lang="en-GB" sz="1200" b="1" dirty="0"/>
              <a:t>5</a:t>
            </a:r>
            <a:endParaRPr lang="en-GB" b="1" dirty="0"/>
          </a:p>
        </p:txBody>
      </p:sp>
      <p:sp>
        <p:nvSpPr>
          <p:cNvPr id="35" name="TextBox 34">
            <a:extLst>
              <a:ext uri="{FF2B5EF4-FFF2-40B4-BE49-F238E27FC236}">
                <a16:creationId xmlns:a16="http://schemas.microsoft.com/office/drawing/2014/main" id="{D4B5CA2E-BD7A-6E42-8643-CAF8CBBDF1FC}"/>
              </a:ext>
            </a:extLst>
          </p:cNvPr>
          <p:cNvSpPr txBox="1"/>
          <p:nvPr/>
        </p:nvSpPr>
        <p:spPr>
          <a:xfrm>
            <a:off x="5324695" y="3854941"/>
            <a:ext cx="263214" cy="276999"/>
          </a:xfrm>
          <a:prstGeom prst="rect">
            <a:avLst/>
          </a:prstGeom>
          <a:noFill/>
        </p:spPr>
        <p:txBody>
          <a:bodyPr wrap="none" rtlCol="0">
            <a:spAutoFit/>
          </a:bodyPr>
          <a:lstStyle/>
          <a:p>
            <a:r>
              <a:rPr lang="en-GB" sz="1200" b="1" dirty="0"/>
              <a:t>6</a:t>
            </a:r>
            <a:endParaRPr lang="en-GB" b="1" dirty="0"/>
          </a:p>
        </p:txBody>
      </p:sp>
      <p:sp>
        <p:nvSpPr>
          <p:cNvPr id="36" name="TextBox 35">
            <a:extLst>
              <a:ext uri="{FF2B5EF4-FFF2-40B4-BE49-F238E27FC236}">
                <a16:creationId xmlns:a16="http://schemas.microsoft.com/office/drawing/2014/main" id="{129B1CCF-B08E-0046-B282-73E578A9A1F7}"/>
              </a:ext>
            </a:extLst>
          </p:cNvPr>
          <p:cNvSpPr txBox="1"/>
          <p:nvPr/>
        </p:nvSpPr>
        <p:spPr>
          <a:xfrm>
            <a:off x="7807555" y="1489455"/>
            <a:ext cx="263214" cy="276999"/>
          </a:xfrm>
          <a:prstGeom prst="rect">
            <a:avLst/>
          </a:prstGeom>
          <a:noFill/>
        </p:spPr>
        <p:txBody>
          <a:bodyPr wrap="none" rtlCol="0">
            <a:spAutoFit/>
          </a:bodyPr>
          <a:lstStyle/>
          <a:p>
            <a:r>
              <a:rPr lang="en-GB" sz="1200" b="1" dirty="0"/>
              <a:t>8</a:t>
            </a:r>
            <a:endParaRPr lang="en-GB" b="1" dirty="0"/>
          </a:p>
        </p:txBody>
      </p:sp>
      <p:sp>
        <p:nvSpPr>
          <p:cNvPr id="39" name="TextBox 38">
            <a:extLst>
              <a:ext uri="{FF2B5EF4-FFF2-40B4-BE49-F238E27FC236}">
                <a16:creationId xmlns:a16="http://schemas.microsoft.com/office/drawing/2014/main" id="{C4942B50-AA86-634F-ABB8-278AF8BA51CA}"/>
              </a:ext>
            </a:extLst>
          </p:cNvPr>
          <p:cNvSpPr txBox="1"/>
          <p:nvPr/>
        </p:nvSpPr>
        <p:spPr>
          <a:xfrm>
            <a:off x="7807555" y="755729"/>
            <a:ext cx="263214" cy="276999"/>
          </a:xfrm>
          <a:prstGeom prst="rect">
            <a:avLst/>
          </a:prstGeom>
          <a:noFill/>
        </p:spPr>
        <p:txBody>
          <a:bodyPr wrap="none" rtlCol="0">
            <a:spAutoFit/>
          </a:bodyPr>
          <a:lstStyle/>
          <a:p>
            <a:r>
              <a:rPr lang="en-GB" sz="1200" b="1" dirty="0"/>
              <a:t>9</a:t>
            </a:r>
            <a:endParaRPr lang="en-GB" b="1" dirty="0"/>
          </a:p>
        </p:txBody>
      </p:sp>
      <p:sp>
        <p:nvSpPr>
          <p:cNvPr id="40" name="Rectangle 39">
            <a:extLst>
              <a:ext uri="{FF2B5EF4-FFF2-40B4-BE49-F238E27FC236}">
                <a16:creationId xmlns:a16="http://schemas.microsoft.com/office/drawing/2014/main" id="{3D8111FB-BC06-9947-9B1E-09F52A538191}"/>
              </a:ext>
            </a:extLst>
          </p:cNvPr>
          <p:cNvSpPr/>
          <p:nvPr/>
        </p:nvSpPr>
        <p:spPr>
          <a:xfrm>
            <a:off x="0" y="4505241"/>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Next</a:t>
            </a:r>
          </a:p>
        </p:txBody>
      </p:sp>
      <p:pic>
        <p:nvPicPr>
          <p:cNvPr id="41" name="Picture 40">
            <a:extLst>
              <a:ext uri="{FF2B5EF4-FFF2-40B4-BE49-F238E27FC236}">
                <a16:creationId xmlns:a16="http://schemas.microsoft.com/office/drawing/2014/main" id="{B2501FA3-CEE3-A142-8007-E3BCEAD18331}"/>
              </a:ext>
            </a:extLst>
          </p:cNvPr>
          <p:cNvPicPr>
            <a:picLocks noChangeAspect="1"/>
          </p:cNvPicPr>
          <p:nvPr/>
        </p:nvPicPr>
        <p:blipFill>
          <a:blip r:embed="rId8"/>
          <a:stretch>
            <a:fillRect/>
          </a:stretch>
        </p:blipFill>
        <p:spPr>
          <a:xfrm>
            <a:off x="5216759" y="1503326"/>
            <a:ext cx="452279" cy="551560"/>
          </a:xfrm>
          <a:prstGeom prst="rect">
            <a:avLst/>
          </a:prstGeom>
        </p:spPr>
      </p:pic>
      <p:sp>
        <p:nvSpPr>
          <p:cNvPr id="42" name="TextBox 41">
            <a:extLst>
              <a:ext uri="{FF2B5EF4-FFF2-40B4-BE49-F238E27FC236}">
                <a16:creationId xmlns:a16="http://schemas.microsoft.com/office/drawing/2014/main" id="{EFBD8AF7-CBFD-DA4D-9D1F-A880A124C716}"/>
              </a:ext>
            </a:extLst>
          </p:cNvPr>
          <p:cNvSpPr txBox="1"/>
          <p:nvPr/>
        </p:nvSpPr>
        <p:spPr>
          <a:xfrm>
            <a:off x="5651807" y="1596448"/>
            <a:ext cx="380232" cy="369332"/>
          </a:xfrm>
          <a:prstGeom prst="rect">
            <a:avLst/>
          </a:prstGeom>
          <a:noFill/>
        </p:spPr>
        <p:txBody>
          <a:bodyPr wrap="none" rtlCol="0">
            <a:spAutoFit/>
          </a:bodyPr>
          <a:lstStyle/>
          <a:p>
            <a:r>
              <a:rPr lang="en-GB" dirty="0">
                <a:solidFill>
                  <a:schemeClr val="tx1">
                    <a:lumMod val="50000"/>
                  </a:schemeClr>
                </a:solidFill>
              </a:rPr>
              <a:t>-R</a:t>
            </a:r>
          </a:p>
        </p:txBody>
      </p:sp>
      <p:sp>
        <p:nvSpPr>
          <p:cNvPr id="50" name="TextBox 49">
            <a:extLst>
              <a:ext uri="{FF2B5EF4-FFF2-40B4-BE49-F238E27FC236}">
                <a16:creationId xmlns:a16="http://schemas.microsoft.com/office/drawing/2014/main" id="{A27A1CAA-A9E0-BF40-B480-3EFD4E099CCF}"/>
              </a:ext>
            </a:extLst>
          </p:cNvPr>
          <p:cNvSpPr txBox="1"/>
          <p:nvPr/>
        </p:nvSpPr>
        <p:spPr>
          <a:xfrm>
            <a:off x="5321267" y="4350574"/>
            <a:ext cx="263214" cy="276999"/>
          </a:xfrm>
          <a:prstGeom prst="rect">
            <a:avLst/>
          </a:prstGeom>
          <a:noFill/>
        </p:spPr>
        <p:txBody>
          <a:bodyPr wrap="none" rtlCol="0">
            <a:spAutoFit/>
          </a:bodyPr>
          <a:lstStyle/>
          <a:p>
            <a:r>
              <a:rPr lang="en-GB" sz="1200" b="1" dirty="0"/>
              <a:t>7</a:t>
            </a:r>
            <a:endParaRPr lang="en-GB" b="1" dirty="0"/>
          </a:p>
        </p:txBody>
      </p:sp>
    </p:spTree>
    <p:custDataLst>
      <p:tags r:id="rId1"/>
    </p:custDataLst>
    <p:extLst>
      <p:ext uri="{BB962C8B-B14F-4D97-AF65-F5344CB8AC3E}">
        <p14:creationId xmlns:p14="http://schemas.microsoft.com/office/powerpoint/2010/main" val="3605458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04"/>
            <a:ext cx="8831461" cy="967170"/>
          </a:xfrm>
        </p:spPr>
        <p:txBody>
          <a:bodyPr/>
          <a:lstStyle/>
          <a:p>
            <a:r>
              <a:rPr lang="en-GB" dirty="0"/>
              <a:t>Image Briefing – Img15 (5 of 5)</a:t>
            </a:r>
          </a:p>
        </p:txBody>
      </p:sp>
      <p:sp>
        <p:nvSpPr>
          <p:cNvPr id="56" name="TextBox 55">
            <a:extLst>
              <a:ext uri="{FF2B5EF4-FFF2-40B4-BE49-F238E27FC236}">
                <a16:creationId xmlns:a16="http://schemas.microsoft.com/office/drawing/2014/main" id="{AD7A97F0-7D13-3A44-9349-164C0D01CC84}"/>
              </a:ext>
            </a:extLst>
          </p:cNvPr>
          <p:cNvSpPr txBox="1"/>
          <p:nvPr/>
        </p:nvSpPr>
        <p:spPr>
          <a:xfrm>
            <a:off x="163174" y="857084"/>
            <a:ext cx="4061458" cy="830997"/>
          </a:xfrm>
          <a:prstGeom prst="rect">
            <a:avLst/>
          </a:prstGeom>
          <a:noFill/>
        </p:spPr>
        <p:txBody>
          <a:bodyPr wrap="square" rtlCol="0">
            <a:spAutoFit/>
          </a:bodyPr>
          <a:lstStyle/>
          <a:p>
            <a:r>
              <a:rPr lang="en-GB" sz="2400" dirty="0"/>
              <a:t>You can also cut the diagram up into vertical strips like this.</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4"/>
          <a:stretch>
            <a:fillRect/>
          </a:stretch>
        </p:blipFill>
        <p:spPr>
          <a:xfrm rot="5400000">
            <a:off x="4465079" y="3202995"/>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p:cNvCxnSpPr>
          <p:nvPr/>
        </p:nvCxnSpPr>
        <p:spPr>
          <a:xfrm rot="10800000" flipV="1">
            <a:off x="4865130" y="2861899"/>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p:cNvCxnSpPr>
          <p:nvPr/>
        </p:nvCxnSpPr>
        <p:spPr>
          <a:xfrm rot="10800000">
            <a:off x="4865130" y="3780338"/>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4451180" y="3015242"/>
            <a:ext cx="375424" cy="369332"/>
          </a:xfrm>
          <a:prstGeom prst="rect">
            <a:avLst/>
          </a:prstGeom>
          <a:noFill/>
        </p:spPr>
        <p:txBody>
          <a:bodyPr wrap="none" rtlCol="0">
            <a:spAutoFit/>
          </a:bodyPr>
          <a:lstStyle/>
          <a:p>
            <a:r>
              <a:rPr lang="en-GB" dirty="0">
                <a:solidFill>
                  <a:schemeClr val="tx1">
                    <a:lumMod val="50000"/>
                  </a:schemeClr>
                </a:solidFill>
              </a:rPr>
              <a:t>-K</a:t>
            </a:r>
          </a:p>
        </p:txBody>
      </p:sp>
      <p:sp>
        <p:nvSpPr>
          <p:cNvPr id="52" name="Rectangle 51">
            <a:extLst>
              <a:ext uri="{FF2B5EF4-FFF2-40B4-BE49-F238E27FC236}">
                <a16:creationId xmlns:a16="http://schemas.microsoft.com/office/drawing/2014/main" id="{A3610489-37E1-F543-B578-05CE536B4455}"/>
              </a:ext>
            </a:extLst>
          </p:cNvPr>
          <p:cNvSpPr/>
          <p:nvPr/>
        </p:nvSpPr>
        <p:spPr>
          <a:xfrm>
            <a:off x="1903870" y="4505242"/>
            <a:ext cx="1790275" cy="4985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Back</a:t>
            </a:r>
          </a:p>
        </p:txBody>
      </p:sp>
      <p:grpSp>
        <p:nvGrpSpPr>
          <p:cNvPr id="37" name="Group 36">
            <a:extLst>
              <a:ext uri="{FF2B5EF4-FFF2-40B4-BE49-F238E27FC236}">
                <a16:creationId xmlns:a16="http://schemas.microsoft.com/office/drawing/2014/main" id="{938FA3AA-9FED-2844-B44C-6415A17B5AF1}"/>
              </a:ext>
            </a:extLst>
          </p:cNvPr>
          <p:cNvGrpSpPr/>
          <p:nvPr/>
        </p:nvGrpSpPr>
        <p:grpSpPr>
          <a:xfrm>
            <a:off x="5228212" y="4066837"/>
            <a:ext cx="588935" cy="309966"/>
            <a:chOff x="2324746" y="3332136"/>
            <a:chExt cx="588935" cy="309966"/>
          </a:xfrm>
        </p:grpSpPr>
        <p:sp>
          <p:nvSpPr>
            <p:cNvPr id="38" name="Rectangle 37">
              <a:extLst>
                <a:ext uri="{FF2B5EF4-FFF2-40B4-BE49-F238E27FC236}">
                  <a16:creationId xmlns:a16="http://schemas.microsoft.com/office/drawing/2014/main" id="{10F28DD2-0397-3741-A231-9DD422099C2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FAACB3D-4887-5341-A748-C9EFA4BB6A2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225EE255-4162-5447-B141-2FD3B512473A}"/>
              </a:ext>
            </a:extLst>
          </p:cNvPr>
          <p:cNvPicPr>
            <a:picLocks noChangeAspect="1"/>
          </p:cNvPicPr>
          <p:nvPr/>
        </p:nvPicPr>
        <p:blipFill>
          <a:blip r:embed="rId5"/>
          <a:stretch>
            <a:fillRect/>
          </a:stretch>
        </p:blipFill>
        <p:spPr>
          <a:xfrm rot="16200000">
            <a:off x="5238172" y="3172027"/>
            <a:ext cx="562402" cy="389355"/>
          </a:xfrm>
          <a:prstGeom prst="rect">
            <a:avLst/>
          </a:prstGeom>
        </p:spPr>
      </p:pic>
      <p:cxnSp>
        <p:nvCxnSpPr>
          <p:cNvPr id="53" name="Elbow Connector 52">
            <a:extLst>
              <a:ext uri="{FF2B5EF4-FFF2-40B4-BE49-F238E27FC236}">
                <a16:creationId xmlns:a16="http://schemas.microsoft.com/office/drawing/2014/main" id="{488FDB38-1D6E-0A43-84EA-065949CA62D9}"/>
              </a:ext>
            </a:extLst>
          </p:cNvPr>
          <p:cNvCxnSpPr>
            <a:cxnSpLocks/>
            <a:endCxn id="48" idx="3"/>
          </p:cNvCxnSpPr>
          <p:nvPr/>
        </p:nvCxnSpPr>
        <p:spPr>
          <a:xfrm rot="5400000">
            <a:off x="5257897" y="1782894"/>
            <a:ext cx="1564087" cy="1041132"/>
          </a:xfrm>
          <a:prstGeom prst="bentConnector3">
            <a:avLst>
              <a:gd name="adj1" fmla="val 1465"/>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9B6DD11-E190-F34E-ACC0-F312C69B04FF}"/>
              </a:ext>
            </a:extLst>
          </p:cNvPr>
          <p:cNvCxnSpPr>
            <a:cxnSpLocks/>
            <a:stCxn id="48" idx="1"/>
            <a:endCxn id="38" idx="0"/>
          </p:cNvCxnSpPr>
          <p:nvPr/>
        </p:nvCxnSpPr>
        <p:spPr>
          <a:xfrm rot="16200000" flipH="1">
            <a:off x="5311562" y="3855718"/>
            <a:ext cx="418931" cy="3306"/>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1AD8256-E068-8D4B-AB89-622371CABFCF}"/>
              </a:ext>
            </a:extLst>
          </p:cNvPr>
          <p:cNvCxnSpPr>
            <a:cxnSpLocks/>
            <a:stCxn id="38" idx="2"/>
          </p:cNvCxnSpPr>
          <p:nvPr/>
        </p:nvCxnSpPr>
        <p:spPr>
          <a:xfrm rot="5400000" flipH="1" flipV="1">
            <a:off x="5395190" y="1809072"/>
            <a:ext cx="2695220" cy="2440241"/>
          </a:xfrm>
          <a:prstGeom prst="bentConnector3">
            <a:avLst>
              <a:gd name="adj1" fmla="val -848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3BF858-2A01-294D-9944-6BE1288E7038}"/>
              </a:ext>
            </a:extLst>
          </p:cNvPr>
          <p:cNvSpPr txBox="1"/>
          <p:nvPr/>
        </p:nvSpPr>
        <p:spPr>
          <a:xfrm>
            <a:off x="5653639" y="3172920"/>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58" name="Picture 57">
            <a:extLst>
              <a:ext uri="{FF2B5EF4-FFF2-40B4-BE49-F238E27FC236}">
                <a16:creationId xmlns:a16="http://schemas.microsoft.com/office/drawing/2014/main" id="{411A83DD-4FEE-A74F-82BD-3F92239C3DF2}"/>
              </a:ext>
            </a:extLst>
          </p:cNvPr>
          <p:cNvPicPr>
            <a:picLocks noChangeAspect="1"/>
          </p:cNvPicPr>
          <p:nvPr/>
        </p:nvPicPr>
        <p:blipFill rotWithShape="1">
          <a:blip r:embed="rId6"/>
          <a:srcRect t="8830" b="7356"/>
          <a:stretch/>
        </p:blipFill>
        <p:spPr>
          <a:xfrm>
            <a:off x="6009590" y="559212"/>
            <a:ext cx="738779" cy="915335"/>
          </a:xfrm>
          <a:prstGeom prst="rect">
            <a:avLst/>
          </a:prstGeom>
        </p:spPr>
      </p:pic>
      <p:cxnSp>
        <p:nvCxnSpPr>
          <p:cNvPr id="59" name="Straight Connector 58">
            <a:extLst>
              <a:ext uri="{FF2B5EF4-FFF2-40B4-BE49-F238E27FC236}">
                <a16:creationId xmlns:a16="http://schemas.microsoft.com/office/drawing/2014/main" id="{81B8C1A0-1E56-C14F-BA87-6733048B728B}"/>
              </a:ext>
            </a:extLst>
          </p:cNvPr>
          <p:cNvCxnSpPr/>
          <p:nvPr/>
        </p:nvCxnSpPr>
        <p:spPr>
          <a:xfrm>
            <a:off x="5680374" y="162783"/>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6AFAC-2BF8-2846-9E32-56982A9EA2B0}"/>
              </a:ext>
            </a:extLst>
          </p:cNvPr>
          <p:cNvCxnSpPr/>
          <p:nvPr/>
        </p:nvCxnSpPr>
        <p:spPr>
          <a:xfrm>
            <a:off x="5694955" y="418700"/>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80B5C14-2455-B04B-819B-FAAD40F659A6}"/>
              </a:ext>
            </a:extLst>
          </p:cNvPr>
          <p:cNvSpPr txBox="1"/>
          <p:nvPr/>
        </p:nvSpPr>
        <p:spPr>
          <a:xfrm>
            <a:off x="5385255" y="-34502"/>
            <a:ext cx="309700" cy="369332"/>
          </a:xfrm>
          <a:prstGeom prst="rect">
            <a:avLst/>
          </a:prstGeom>
          <a:noFill/>
        </p:spPr>
        <p:txBody>
          <a:bodyPr wrap="none" rtlCol="0">
            <a:spAutoFit/>
          </a:bodyPr>
          <a:lstStyle/>
          <a:p>
            <a:r>
              <a:rPr lang="en-GB" dirty="0"/>
              <a:t>R</a:t>
            </a:r>
          </a:p>
        </p:txBody>
      </p:sp>
      <p:sp>
        <p:nvSpPr>
          <p:cNvPr id="62" name="TextBox 61">
            <a:extLst>
              <a:ext uri="{FF2B5EF4-FFF2-40B4-BE49-F238E27FC236}">
                <a16:creationId xmlns:a16="http://schemas.microsoft.com/office/drawing/2014/main" id="{3D7B752F-1689-3E44-9256-301E05B40863}"/>
              </a:ext>
            </a:extLst>
          </p:cNvPr>
          <p:cNvSpPr txBox="1"/>
          <p:nvPr/>
        </p:nvSpPr>
        <p:spPr>
          <a:xfrm>
            <a:off x="5345180" y="196018"/>
            <a:ext cx="389850" cy="369332"/>
          </a:xfrm>
          <a:prstGeom prst="rect">
            <a:avLst/>
          </a:prstGeom>
          <a:noFill/>
        </p:spPr>
        <p:txBody>
          <a:bodyPr wrap="none" rtlCol="0">
            <a:spAutoFit/>
          </a:bodyPr>
          <a:lstStyle/>
          <a:p>
            <a:r>
              <a:rPr lang="en-GB" dirty="0"/>
              <a:t>W</a:t>
            </a:r>
          </a:p>
        </p:txBody>
      </p:sp>
      <p:pic>
        <p:nvPicPr>
          <p:cNvPr id="63" name="Picture 62">
            <a:extLst>
              <a:ext uri="{FF2B5EF4-FFF2-40B4-BE49-F238E27FC236}">
                <a16:creationId xmlns:a16="http://schemas.microsoft.com/office/drawing/2014/main" id="{37CA3A05-DF05-A943-BAC7-076BD3A9B2F2}"/>
              </a:ext>
            </a:extLst>
          </p:cNvPr>
          <p:cNvPicPr>
            <a:picLocks noChangeAspect="1"/>
          </p:cNvPicPr>
          <p:nvPr/>
        </p:nvPicPr>
        <p:blipFill rotWithShape="1">
          <a:blip r:embed="rId6"/>
          <a:srcRect t="8830" b="7356"/>
          <a:stretch/>
        </p:blipFill>
        <p:spPr>
          <a:xfrm>
            <a:off x="7374843" y="811638"/>
            <a:ext cx="738779" cy="915335"/>
          </a:xfrm>
          <a:prstGeom prst="rect">
            <a:avLst/>
          </a:prstGeom>
        </p:spPr>
      </p:pic>
      <p:cxnSp>
        <p:nvCxnSpPr>
          <p:cNvPr id="64" name="Straight Connector 63">
            <a:extLst>
              <a:ext uri="{FF2B5EF4-FFF2-40B4-BE49-F238E27FC236}">
                <a16:creationId xmlns:a16="http://schemas.microsoft.com/office/drawing/2014/main" id="{346A28BB-8231-C04D-9F2A-CD2555710D8E}"/>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1E0207-DB60-5147-9B65-40A14BA213D2}"/>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E86251-1F72-BA41-968F-5D8D72043320}"/>
              </a:ext>
            </a:extLst>
          </p:cNvPr>
          <p:cNvSpPr txBox="1"/>
          <p:nvPr/>
        </p:nvSpPr>
        <p:spPr>
          <a:xfrm>
            <a:off x="4846948" y="4066837"/>
            <a:ext cx="375424" cy="369332"/>
          </a:xfrm>
          <a:prstGeom prst="rect">
            <a:avLst/>
          </a:prstGeom>
          <a:noFill/>
        </p:spPr>
        <p:txBody>
          <a:bodyPr wrap="none" rtlCol="0">
            <a:spAutoFit/>
          </a:bodyPr>
          <a:lstStyle/>
          <a:p>
            <a:r>
              <a:rPr lang="en-GB" dirty="0">
                <a:solidFill>
                  <a:schemeClr val="tx1">
                    <a:lumMod val="50000"/>
                  </a:schemeClr>
                </a:solidFill>
              </a:rPr>
              <a:t>-K</a:t>
            </a:r>
          </a:p>
        </p:txBody>
      </p:sp>
      <p:pic>
        <p:nvPicPr>
          <p:cNvPr id="28" name="Picture 27">
            <a:extLst>
              <a:ext uri="{FF2B5EF4-FFF2-40B4-BE49-F238E27FC236}">
                <a16:creationId xmlns:a16="http://schemas.microsoft.com/office/drawing/2014/main" id="{8503612B-3BB6-F84D-86EB-3AA4EBCF8B59}"/>
              </a:ext>
            </a:extLst>
          </p:cNvPr>
          <p:cNvPicPr>
            <a:picLocks noChangeAspect="1"/>
          </p:cNvPicPr>
          <p:nvPr/>
        </p:nvPicPr>
        <p:blipFill rotWithShape="1">
          <a:blip r:embed="rId7"/>
          <a:srcRect l="59590" b="37571"/>
          <a:stretch/>
        </p:blipFill>
        <p:spPr>
          <a:xfrm rot="16200000">
            <a:off x="5208038" y="2326781"/>
            <a:ext cx="548970" cy="299330"/>
          </a:xfrm>
          <a:prstGeom prst="rect">
            <a:avLst/>
          </a:prstGeom>
        </p:spPr>
      </p:pic>
      <p:sp>
        <p:nvSpPr>
          <p:cNvPr id="29" name="TextBox 28">
            <a:extLst>
              <a:ext uri="{FF2B5EF4-FFF2-40B4-BE49-F238E27FC236}">
                <a16:creationId xmlns:a16="http://schemas.microsoft.com/office/drawing/2014/main" id="{F4EF8CB2-9028-C54D-B830-11107E030EFE}"/>
              </a:ext>
            </a:extLst>
          </p:cNvPr>
          <p:cNvSpPr txBox="1"/>
          <p:nvPr/>
        </p:nvSpPr>
        <p:spPr>
          <a:xfrm>
            <a:off x="5558845" y="2263149"/>
            <a:ext cx="679353" cy="369332"/>
          </a:xfrm>
          <a:prstGeom prst="rect">
            <a:avLst/>
          </a:prstGeom>
          <a:noFill/>
        </p:spPr>
        <p:txBody>
          <a:bodyPr wrap="none" rtlCol="0">
            <a:spAutoFit/>
          </a:bodyPr>
          <a:lstStyle/>
          <a:p>
            <a:r>
              <a:rPr lang="en-GB" dirty="0">
                <a:solidFill>
                  <a:schemeClr val="tx1">
                    <a:lumMod val="50000"/>
                  </a:schemeClr>
                </a:solidFill>
              </a:rPr>
              <a:t>-Stop</a:t>
            </a:r>
          </a:p>
        </p:txBody>
      </p:sp>
      <p:pic>
        <p:nvPicPr>
          <p:cNvPr id="41" name="Picture 40">
            <a:extLst>
              <a:ext uri="{FF2B5EF4-FFF2-40B4-BE49-F238E27FC236}">
                <a16:creationId xmlns:a16="http://schemas.microsoft.com/office/drawing/2014/main" id="{B2501FA3-CEE3-A142-8007-E3BCEAD18331}"/>
              </a:ext>
            </a:extLst>
          </p:cNvPr>
          <p:cNvPicPr>
            <a:picLocks noChangeAspect="1"/>
          </p:cNvPicPr>
          <p:nvPr/>
        </p:nvPicPr>
        <p:blipFill>
          <a:blip r:embed="rId8"/>
          <a:stretch>
            <a:fillRect/>
          </a:stretch>
        </p:blipFill>
        <p:spPr>
          <a:xfrm>
            <a:off x="5216759" y="1503326"/>
            <a:ext cx="452279" cy="551560"/>
          </a:xfrm>
          <a:prstGeom prst="rect">
            <a:avLst/>
          </a:prstGeom>
        </p:spPr>
      </p:pic>
      <p:sp>
        <p:nvSpPr>
          <p:cNvPr id="42" name="TextBox 41">
            <a:extLst>
              <a:ext uri="{FF2B5EF4-FFF2-40B4-BE49-F238E27FC236}">
                <a16:creationId xmlns:a16="http://schemas.microsoft.com/office/drawing/2014/main" id="{EFBD8AF7-CBFD-DA4D-9D1F-A880A124C716}"/>
              </a:ext>
            </a:extLst>
          </p:cNvPr>
          <p:cNvSpPr txBox="1"/>
          <p:nvPr/>
        </p:nvSpPr>
        <p:spPr>
          <a:xfrm>
            <a:off x="5651807" y="1596448"/>
            <a:ext cx="380232" cy="369332"/>
          </a:xfrm>
          <a:prstGeom prst="rect">
            <a:avLst/>
          </a:prstGeom>
          <a:noFill/>
        </p:spPr>
        <p:txBody>
          <a:bodyPr wrap="none" rtlCol="0">
            <a:spAutoFit/>
          </a:bodyPr>
          <a:lstStyle/>
          <a:p>
            <a:r>
              <a:rPr lang="en-GB" dirty="0">
                <a:solidFill>
                  <a:schemeClr val="tx1">
                    <a:lumMod val="50000"/>
                  </a:schemeClr>
                </a:solidFill>
              </a:rPr>
              <a:t>-R</a:t>
            </a:r>
          </a:p>
        </p:txBody>
      </p:sp>
      <p:sp>
        <p:nvSpPr>
          <p:cNvPr id="43" name="Rectangle 42">
            <a:extLst>
              <a:ext uri="{FF2B5EF4-FFF2-40B4-BE49-F238E27FC236}">
                <a16:creationId xmlns:a16="http://schemas.microsoft.com/office/drawing/2014/main" id="{09B4597A-99FF-0747-88CD-469454F101AE}"/>
              </a:ext>
            </a:extLst>
          </p:cNvPr>
          <p:cNvSpPr/>
          <p:nvPr/>
        </p:nvSpPr>
        <p:spPr>
          <a:xfrm>
            <a:off x="4451180" y="4659807"/>
            <a:ext cx="617486"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01</a:t>
            </a:r>
          </a:p>
        </p:txBody>
      </p:sp>
      <p:sp>
        <p:nvSpPr>
          <p:cNvPr id="44" name="Rectangle 43">
            <a:extLst>
              <a:ext uri="{FF2B5EF4-FFF2-40B4-BE49-F238E27FC236}">
                <a16:creationId xmlns:a16="http://schemas.microsoft.com/office/drawing/2014/main" id="{5B9B4784-C61C-1044-BFB9-E50A7B8821DD}"/>
              </a:ext>
            </a:extLst>
          </p:cNvPr>
          <p:cNvSpPr/>
          <p:nvPr/>
        </p:nvSpPr>
        <p:spPr>
          <a:xfrm>
            <a:off x="5110330" y="4659807"/>
            <a:ext cx="859549"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02</a:t>
            </a:r>
          </a:p>
        </p:txBody>
      </p:sp>
      <p:sp>
        <p:nvSpPr>
          <p:cNvPr id="47" name="Rectangle 46">
            <a:extLst>
              <a:ext uri="{FF2B5EF4-FFF2-40B4-BE49-F238E27FC236}">
                <a16:creationId xmlns:a16="http://schemas.microsoft.com/office/drawing/2014/main" id="{996F0C65-2B86-574E-B54A-A5346BD5527C}"/>
              </a:ext>
            </a:extLst>
          </p:cNvPr>
          <p:cNvSpPr/>
          <p:nvPr/>
        </p:nvSpPr>
        <p:spPr>
          <a:xfrm>
            <a:off x="6005049" y="4659807"/>
            <a:ext cx="1069108"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03</a:t>
            </a:r>
          </a:p>
        </p:txBody>
      </p:sp>
      <p:sp>
        <p:nvSpPr>
          <p:cNvPr id="49" name="Rectangle 48">
            <a:extLst>
              <a:ext uri="{FF2B5EF4-FFF2-40B4-BE49-F238E27FC236}">
                <a16:creationId xmlns:a16="http://schemas.microsoft.com/office/drawing/2014/main" id="{4281B797-ED31-6B4B-8289-BB5065A9654E}"/>
              </a:ext>
            </a:extLst>
          </p:cNvPr>
          <p:cNvSpPr/>
          <p:nvPr/>
        </p:nvSpPr>
        <p:spPr>
          <a:xfrm>
            <a:off x="7098542" y="4659807"/>
            <a:ext cx="1106673" cy="312846"/>
          </a:xfrm>
          <a:prstGeom prst="rect">
            <a:avLst/>
          </a:prstGeom>
          <a:noFill/>
          <a:ln w="381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04</a:t>
            </a:r>
          </a:p>
        </p:txBody>
      </p:sp>
      <p:cxnSp>
        <p:nvCxnSpPr>
          <p:cNvPr id="51" name="Straight Connector 50">
            <a:extLst>
              <a:ext uri="{FF2B5EF4-FFF2-40B4-BE49-F238E27FC236}">
                <a16:creationId xmlns:a16="http://schemas.microsoft.com/office/drawing/2014/main" id="{F7C14308-CAA4-7443-9512-52800B1A0079}"/>
              </a:ext>
            </a:extLst>
          </p:cNvPr>
          <p:cNvCxnSpPr/>
          <p:nvPr/>
        </p:nvCxnSpPr>
        <p:spPr>
          <a:xfrm>
            <a:off x="8207098"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3F011AC-0C69-C540-ABA7-39985A83FDA8}"/>
              </a:ext>
            </a:extLst>
          </p:cNvPr>
          <p:cNvCxnSpPr/>
          <p:nvPr/>
        </p:nvCxnSpPr>
        <p:spPr>
          <a:xfrm>
            <a:off x="5994263"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112A529-5C8C-F445-9F43-EBF9984D96C4}"/>
              </a:ext>
            </a:extLst>
          </p:cNvPr>
          <p:cNvCxnSpPr/>
          <p:nvPr/>
        </p:nvCxnSpPr>
        <p:spPr>
          <a:xfrm>
            <a:off x="7078434"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85A815E-14DC-FF49-A772-EEBF11785FDB}"/>
              </a:ext>
            </a:extLst>
          </p:cNvPr>
          <p:cNvCxnSpPr/>
          <p:nvPr/>
        </p:nvCxnSpPr>
        <p:spPr>
          <a:xfrm>
            <a:off x="5092042"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38BDABF7-69AD-664D-92C6-68780AF04D88}"/>
              </a:ext>
            </a:extLst>
          </p:cNvPr>
          <p:cNvCxnSpPr/>
          <p:nvPr/>
        </p:nvCxnSpPr>
        <p:spPr>
          <a:xfrm>
            <a:off x="4451180" y="727562"/>
            <a:ext cx="0" cy="4170412"/>
          </a:xfrm>
          <a:prstGeom prst="line">
            <a:avLst/>
          </a:prstGeom>
          <a:ln>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6465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17693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DOL starter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72354" y="1578317"/>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997881" y="1584618"/>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1807774" y="1669219"/>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9" name="Group 78">
            <a:extLst>
              <a:ext uri="{FF2B5EF4-FFF2-40B4-BE49-F238E27FC236}">
                <a16:creationId xmlns:a16="http://schemas.microsoft.com/office/drawing/2014/main" id="{04A11D1E-3980-DB42-B414-B872EA4E8485}"/>
              </a:ext>
            </a:extLst>
          </p:cNvPr>
          <p:cNvGrpSpPr/>
          <p:nvPr/>
        </p:nvGrpSpPr>
        <p:grpSpPr>
          <a:xfrm>
            <a:off x="2683984" y="1675780"/>
            <a:ext cx="642893" cy="893876"/>
            <a:chOff x="4578102" y="1592294"/>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77" name="Rectangle 76">
            <a:extLst>
              <a:ext uri="{FF2B5EF4-FFF2-40B4-BE49-F238E27FC236}">
                <a16:creationId xmlns:a16="http://schemas.microsoft.com/office/drawing/2014/main" id="{5ADAE171-4A4E-1E49-8EEC-F58882401F8F}"/>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pic>
        <p:nvPicPr>
          <p:cNvPr id="5" name="Picture 4">
            <a:extLst>
              <a:ext uri="{FF2B5EF4-FFF2-40B4-BE49-F238E27FC236}">
                <a16:creationId xmlns:a16="http://schemas.microsoft.com/office/drawing/2014/main" id="{3E37FBE6-DEBD-F34C-AE00-CF1BCE27F206}"/>
              </a:ext>
            </a:extLst>
          </p:cNvPr>
          <p:cNvPicPr>
            <a:picLocks noChangeAspect="1"/>
          </p:cNvPicPr>
          <p:nvPr/>
        </p:nvPicPr>
        <p:blipFill>
          <a:blip r:embed="rId6"/>
          <a:stretch>
            <a:fillRect/>
          </a:stretch>
        </p:blipFill>
        <p:spPr>
          <a:xfrm>
            <a:off x="6006068" y="5049690"/>
            <a:ext cx="4241800" cy="4445000"/>
          </a:xfrm>
          <a:prstGeom prst="rect">
            <a:avLst/>
          </a:prstGeom>
        </p:spPr>
      </p:pic>
      <p:grpSp>
        <p:nvGrpSpPr>
          <p:cNvPr id="6" name="Group 5">
            <a:extLst>
              <a:ext uri="{FF2B5EF4-FFF2-40B4-BE49-F238E27FC236}">
                <a16:creationId xmlns:a16="http://schemas.microsoft.com/office/drawing/2014/main" id="{583DF2B0-5E64-D146-9CD7-9A6B70BAC653}"/>
              </a:ext>
            </a:extLst>
          </p:cNvPr>
          <p:cNvGrpSpPr/>
          <p:nvPr/>
        </p:nvGrpSpPr>
        <p:grpSpPr>
          <a:xfrm>
            <a:off x="1902331" y="2858863"/>
            <a:ext cx="2055200" cy="900842"/>
            <a:chOff x="1902331" y="2858863"/>
            <a:chExt cx="2055200" cy="900842"/>
          </a:xfrm>
        </p:grpSpPr>
        <p:grpSp>
          <p:nvGrpSpPr>
            <p:cNvPr id="78" name="Group 77">
              <a:extLst>
                <a:ext uri="{FF2B5EF4-FFF2-40B4-BE49-F238E27FC236}">
                  <a16:creationId xmlns:a16="http://schemas.microsoft.com/office/drawing/2014/main" id="{42607AA4-71A6-2146-AB55-B490DFF98F0B}"/>
                </a:ext>
              </a:extLst>
            </p:cNvPr>
            <p:cNvGrpSpPr/>
            <p:nvPr/>
          </p:nvGrpSpPr>
          <p:grpSpPr>
            <a:xfrm>
              <a:off x="1902331" y="2858863"/>
              <a:ext cx="1365556" cy="900842"/>
              <a:chOff x="4578102" y="1592294"/>
              <a:chExt cx="1365556" cy="900842"/>
            </a:xfrm>
          </p:grpSpPr>
          <p:sp>
            <p:nvSpPr>
              <p:cNvPr id="83" name="Rectangle 82">
                <a:extLst>
                  <a:ext uri="{FF2B5EF4-FFF2-40B4-BE49-F238E27FC236}">
                    <a16:creationId xmlns:a16="http://schemas.microsoft.com/office/drawing/2014/main" id="{AFE0E02E-8EC4-4E4F-9907-E682AC0906AA}"/>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84" name="Oval 83">
                <a:extLst>
                  <a:ext uri="{FF2B5EF4-FFF2-40B4-BE49-F238E27FC236}">
                    <a16:creationId xmlns:a16="http://schemas.microsoft.com/office/drawing/2014/main" id="{D7965087-0BDB-0E40-B248-650B38DCF274}"/>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FB325D1E-5A28-4B41-8DB3-BEECE33DD09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0C193A4B-9B00-8D43-94CB-A98073F6334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9E978381-554C-7842-8ADD-E6D14245ADA3}"/>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E0859406-2A2B-0C42-B793-F664A402B9F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21CE93A9-4875-2244-9701-29666F2F175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90" name="Rectangle 89">
              <a:extLst>
                <a:ext uri="{FF2B5EF4-FFF2-40B4-BE49-F238E27FC236}">
                  <a16:creationId xmlns:a16="http://schemas.microsoft.com/office/drawing/2014/main" id="{A0CEDBD3-9DB6-E547-9818-C40C33110123}"/>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7A9E8B3B-8956-9342-99CA-4D1A721645C2}"/>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65AD88F6-91D8-114E-8660-0F96D0C58AFD}"/>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38FFCB7C-A651-D948-9ED2-958BB1388E7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77B1E121-1A61-6D44-A78C-4349050BF623}"/>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844215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393771" y="3649148"/>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73" name="Rectangle 72">
            <a:extLst>
              <a:ext uri="{FF2B5EF4-FFF2-40B4-BE49-F238E27FC236}">
                <a16:creationId xmlns:a16="http://schemas.microsoft.com/office/drawing/2014/main" id="{77DADF22-CD9F-F846-94BD-54C8E2EC20EC}"/>
              </a:ext>
            </a:extLst>
          </p:cNvPr>
          <p:cNvSpPr/>
          <p:nvPr/>
        </p:nvSpPr>
        <p:spPr>
          <a:xfrm>
            <a:off x="8811117" y="1112142"/>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04B7734-1A57-604D-B5CA-3CC5D29BFCB5}"/>
              </a:ext>
            </a:extLst>
          </p:cNvPr>
          <p:cNvSpPr/>
          <p:nvPr/>
        </p:nvSpPr>
        <p:spPr>
          <a:xfrm>
            <a:off x="9522485" y="1112142"/>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9734E3FC-9874-5543-A270-81ACE4F93EEF}"/>
              </a:ext>
            </a:extLst>
          </p:cNvPr>
          <p:cNvSpPr/>
          <p:nvPr/>
        </p:nvSpPr>
        <p:spPr>
          <a:xfrm>
            <a:off x="8068903" y="1112142"/>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Curved Connector 86">
            <a:extLst>
              <a:ext uri="{FF2B5EF4-FFF2-40B4-BE49-F238E27FC236}">
                <a16:creationId xmlns:a16="http://schemas.microsoft.com/office/drawing/2014/main" id="{EB3F32D1-982A-7546-AC81-FB0953F4182E}"/>
              </a:ext>
            </a:extLst>
          </p:cNvPr>
          <p:cNvCxnSpPr>
            <a:cxnSpLocks/>
            <a:stCxn id="97" idx="4"/>
            <a:endCxn id="29" idx="4"/>
          </p:cNvCxnSpPr>
          <p:nvPr/>
        </p:nvCxnSpPr>
        <p:spPr>
          <a:xfrm rot="5400000">
            <a:off x="2241765" y="3289300"/>
            <a:ext cx="894282" cy="1419630"/>
          </a:xfrm>
          <a:prstGeom prst="curvedConnector3">
            <a:avLst>
              <a:gd name="adj1" fmla="val 12556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Curved Connector 93">
            <a:extLst>
              <a:ext uri="{FF2B5EF4-FFF2-40B4-BE49-F238E27FC236}">
                <a16:creationId xmlns:a16="http://schemas.microsoft.com/office/drawing/2014/main" id="{DE3927A3-FF25-1340-9959-72FB0E292510}"/>
              </a:ext>
            </a:extLst>
          </p:cNvPr>
          <p:cNvCxnSpPr>
            <a:cxnSpLocks/>
            <a:stCxn id="110" idx="4"/>
            <a:endCxn id="27" idx="4"/>
          </p:cNvCxnSpPr>
          <p:nvPr/>
        </p:nvCxnSpPr>
        <p:spPr>
          <a:xfrm rot="5400000">
            <a:off x="3243621" y="474871"/>
            <a:ext cx="2475837" cy="5837648"/>
          </a:xfrm>
          <a:prstGeom prst="curvedConnector3">
            <a:avLst>
              <a:gd name="adj1" fmla="val 109233"/>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Curved Connector 94">
            <a:extLst>
              <a:ext uri="{FF2B5EF4-FFF2-40B4-BE49-F238E27FC236}">
                <a16:creationId xmlns:a16="http://schemas.microsoft.com/office/drawing/2014/main" id="{8EE176FB-3BFF-8942-808F-9E74950256E2}"/>
              </a:ext>
            </a:extLst>
          </p:cNvPr>
          <p:cNvCxnSpPr>
            <a:cxnSpLocks/>
            <a:stCxn id="104" idx="4"/>
            <a:endCxn id="137" idx="0"/>
          </p:cNvCxnSpPr>
          <p:nvPr/>
        </p:nvCxnSpPr>
        <p:spPr>
          <a:xfrm rot="5400000">
            <a:off x="6349448" y="2256349"/>
            <a:ext cx="281838" cy="6757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3E6CAE54-7C63-084C-BFA6-51B07100A029}"/>
              </a:ext>
            </a:extLst>
          </p:cNvPr>
          <p:cNvGrpSpPr/>
          <p:nvPr/>
        </p:nvGrpSpPr>
        <p:grpSpPr>
          <a:xfrm>
            <a:off x="2585850" y="915130"/>
            <a:ext cx="743919" cy="780591"/>
            <a:chOff x="2112154" y="2400534"/>
            <a:chExt cx="743919" cy="780591"/>
          </a:xfrm>
        </p:grpSpPr>
        <p:sp>
          <p:nvSpPr>
            <p:cNvPr id="85" name="Oval 84">
              <a:extLst>
                <a:ext uri="{FF2B5EF4-FFF2-40B4-BE49-F238E27FC236}">
                  <a16:creationId xmlns:a16="http://schemas.microsoft.com/office/drawing/2014/main" id="{61F98ACB-EA07-E142-841B-F86973ECC806}"/>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86" name="Oval 85">
              <a:extLst>
                <a:ext uri="{FF2B5EF4-FFF2-40B4-BE49-F238E27FC236}">
                  <a16:creationId xmlns:a16="http://schemas.microsoft.com/office/drawing/2014/main" id="{8284D374-74D4-EE40-A505-A8F2C542D433}"/>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88" name="Oval 87">
              <a:extLst>
                <a:ext uri="{FF2B5EF4-FFF2-40B4-BE49-F238E27FC236}">
                  <a16:creationId xmlns:a16="http://schemas.microsoft.com/office/drawing/2014/main" id="{197C2937-D8AC-5F48-B5CB-1DF77F6CCC60}"/>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89" name="Group 88">
            <a:extLst>
              <a:ext uri="{FF2B5EF4-FFF2-40B4-BE49-F238E27FC236}">
                <a16:creationId xmlns:a16="http://schemas.microsoft.com/office/drawing/2014/main" id="{825A5FA8-78DC-C44E-8844-BB4E57DB2D41}"/>
              </a:ext>
            </a:extLst>
          </p:cNvPr>
          <p:cNvGrpSpPr/>
          <p:nvPr/>
        </p:nvGrpSpPr>
        <p:grpSpPr>
          <a:xfrm>
            <a:off x="3026763" y="2725449"/>
            <a:ext cx="743919" cy="826525"/>
            <a:chOff x="2112155" y="3360948"/>
            <a:chExt cx="743919" cy="826525"/>
          </a:xfrm>
        </p:grpSpPr>
        <p:sp>
          <p:nvSpPr>
            <p:cNvPr id="90" name="Oval 89">
              <a:extLst>
                <a:ext uri="{FF2B5EF4-FFF2-40B4-BE49-F238E27FC236}">
                  <a16:creationId xmlns:a16="http://schemas.microsoft.com/office/drawing/2014/main" id="{F9B8AA24-173B-CF44-891F-DCAC29A77D52}"/>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a:t>
              </a:r>
            </a:p>
          </p:txBody>
        </p:sp>
        <p:sp>
          <p:nvSpPr>
            <p:cNvPr id="96" name="Oval 95">
              <a:extLst>
                <a:ext uri="{FF2B5EF4-FFF2-40B4-BE49-F238E27FC236}">
                  <a16:creationId xmlns:a16="http://schemas.microsoft.com/office/drawing/2014/main" id="{BAD3B082-5546-4746-84B1-FC799CA286C2}"/>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97" name="Oval 96">
              <a:extLst>
                <a:ext uri="{FF2B5EF4-FFF2-40B4-BE49-F238E27FC236}">
                  <a16:creationId xmlns:a16="http://schemas.microsoft.com/office/drawing/2014/main" id="{1DF06484-F50B-2F40-91EE-09BC886FE43E}"/>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99" name="Group 98">
            <a:extLst>
              <a:ext uri="{FF2B5EF4-FFF2-40B4-BE49-F238E27FC236}">
                <a16:creationId xmlns:a16="http://schemas.microsoft.com/office/drawing/2014/main" id="{0BD6C110-3DC9-4940-973B-A47CB81DB96C}"/>
              </a:ext>
            </a:extLst>
          </p:cNvPr>
          <p:cNvGrpSpPr/>
          <p:nvPr/>
        </p:nvGrpSpPr>
        <p:grpSpPr>
          <a:xfrm>
            <a:off x="6325525" y="1255340"/>
            <a:ext cx="642893" cy="893876"/>
            <a:chOff x="4578102" y="1592294"/>
            <a:chExt cx="642893" cy="893876"/>
          </a:xfrm>
        </p:grpSpPr>
        <p:sp>
          <p:nvSpPr>
            <p:cNvPr id="100" name="Rectangle 99">
              <a:extLst>
                <a:ext uri="{FF2B5EF4-FFF2-40B4-BE49-F238E27FC236}">
                  <a16:creationId xmlns:a16="http://schemas.microsoft.com/office/drawing/2014/main" id="{CEE4BF2F-C1B9-2A40-B7BA-CAF8C3BC8411}"/>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03" name="Oval 102">
              <a:extLst>
                <a:ext uri="{FF2B5EF4-FFF2-40B4-BE49-F238E27FC236}">
                  <a16:creationId xmlns:a16="http://schemas.microsoft.com/office/drawing/2014/main" id="{EDCF616A-31CB-E040-A37C-BB6E6E042BB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2CC9DBC0-47E7-ED43-AB83-504A8AD9925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07" name="Group 106">
            <a:extLst>
              <a:ext uri="{FF2B5EF4-FFF2-40B4-BE49-F238E27FC236}">
                <a16:creationId xmlns:a16="http://schemas.microsoft.com/office/drawing/2014/main" id="{DB579B5A-9276-2543-A56A-66C58A880D9E}"/>
              </a:ext>
            </a:extLst>
          </p:cNvPr>
          <p:cNvGrpSpPr/>
          <p:nvPr/>
        </p:nvGrpSpPr>
        <p:grpSpPr>
          <a:xfrm>
            <a:off x="7201735" y="1261901"/>
            <a:ext cx="642893" cy="893876"/>
            <a:chOff x="4578102" y="1592294"/>
            <a:chExt cx="642893" cy="893876"/>
          </a:xfrm>
        </p:grpSpPr>
        <p:sp>
          <p:nvSpPr>
            <p:cNvPr id="108" name="Rectangle 107">
              <a:extLst>
                <a:ext uri="{FF2B5EF4-FFF2-40B4-BE49-F238E27FC236}">
                  <a16:creationId xmlns:a16="http://schemas.microsoft.com/office/drawing/2014/main" id="{F6B2544B-AE25-A54B-87B9-E8E78C737663}"/>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09" name="Oval 108">
              <a:extLst>
                <a:ext uri="{FF2B5EF4-FFF2-40B4-BE49-F238E27FC236}">
                  <a16:creationId xmlns:a16="http://schemas.microsoft.com/office/drawing/2014/main" id="{9AA558B8-9C72-F84F-81A6-46219F9287FC}"/>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0A7E32ED-2AB8-5C4F-AC9D-5A71F63FBD9F}"/>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cxnSp>
        <p:nvCxnSpPr>
          <p:cNvPr id="111" name="Curved Connector 110">
            <a:extLst>
              <a:ext uri="{FF2B5EF4-FFF2-40B4-BE49-F238E27FC236}">
                <a16:creationId xmlns:a16="http://schemas.microsoft.com/office/drawing/2014/main" id="{4A758B02-AD45-DD43-90CC-19B191897249}"/>
              </a:ext>
            </a:extLst>
          </p:cNvPr>
          <p:cNvCxnSpPr>
            <a:cxnSpLocks/>
            <a:stCxn id="125" idx="4"/>
            <a:endCxn id="103" idx="1"/>
          </p:cNvCxnSpPr>
          <p:nvPr/>
        </p:nvCxnSpPr>
        <p:spPr>
          <a:xfrm rot="16200000" flipH="1">
            <a:off x="5136962" y="-2096"/>
            <a:ext cx="875526" cy="172309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Curved Connector 111">
            <a:extLst>
              <a:ext uri="{FF2B5EF4-FFF2-40B4-BE49-F238E27FC236}">
                <a16:creationId xmlns:a16="http://schemas.microsoft.com/office/drawing/2014/main" id="{215A9AFE-876B-C345-A96E-9E68A03AE1F2}"/>
              </a:ext>
            </a:extLst>
          </p:cNvPr>
          <p:cNvCxnSpPr>
            <a:cxnSpLocks/>
            <a:stCxn id="126" idx="4"/>
            <a:endCxn id="109" idx="0"/>
          </p:cNvCxnSpPr>
          <p:nvPr/>
        </p:nvCxnSpPr>
        <p:spPr>
          <a:xfrm rot="16200000" flipH="1">
            <a:off x="6098156" y="-53520"/>
            <a:ext cx="638029" cy="1992811"/>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F3238457-9188-0E42-9181-2F0A384A3EC7}"/>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129" name="Group 128">
            <a:extLst>
              <a:ext uri="{FF2B5EF4-FFF2-40B4-BE49-F238E27FC236}">
                <a16:creationId xmlns:a16="http://schemas.microsoft.com/office/drawing/2014/main" id="{3670EA56-1972-E442-A48F-7D47005A848B}"/>
              </a:ext>
            </a:extLst>
          </p:cNvPr>
          <p:cNvGrpSpPr/>
          <p:nvPr/>
        </p:nvGrpSpPr>
        <p:grpSpPr>
          <a:xfrm>
            <a:off x="4547125" y="2380838"/>
            <a:ext cx="2055200" cy="900842"/>
            <a:chOff x="1902331" y="2858863"/>
            <a:chExt cx="2055200" cy="900842"/>
          </a:xfrm>
        </p:grpSpPr>
        <p:grpSp>
          <p:nvGrpSpPr>
            <p:cNvPr id="130" name="Group 129">
              <a:extLst>
                <a:ext uri="{FF2B5EF4-FFF2-40B4-BE49-F238E27FC236}">
                  <a16:creationId xmlns:a16="http://schemas.microsoft.com/office/drawing/2014/main" id="{EF897D47-1C97-7445-9B41-D76C263FC21D}"/>
                </a:ext>
              </a:extLst>
            </p:cNvPr>
            <p:cNvGrpSpPr/>
            <p:nvPr/>
          </p:nvGrpSpPr>
          <p:grpSpPr>
            <a:xfrm>
              <a:off x="1902331" y="2858863"/>
              <a:ext cx="1365556" cy="900842"/>
              <a:chOff x="4578102" y="1592294"/>
              <a:chExt cx="1365556" cy="900842"/>
            </a:xfrm>
          </p:grpSpPr>
          <p:sp>
            <p:nvSpPr>
              <p:cNvPr id="139" name="Rectangle 138">
                <a:extLst>
                  <a:ext uri="{FF2B5EF4-FFF2-40B4-BE49-F238E27FC236}">
                    <a16:creationId xmlns:a16="http://schemas.microsoft.com/office/drawing/2014/main" id="{4B49B676-EEED-E14A-9C53-21713CBF663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0" name="Oval 139">
                <a:extLst>
                  <a:ext uri="{FF2B5EF4-FFF2-40B4-BE49-F238E27FC236}">
                    <a16:creationId xmlns:a16="http://schemas.microsoft.com/office/drawing/2014/main" id="{A7DF944E-B568-B24B-9774-82B055B33DF4}"/>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B39607A0-F118-DB4E-8978-62FA9E25580A}"/>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3FB92AC3-DADA-554D-A290-FF399AEE3FE0}"/>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035573A4-5549-C04B-8649-1506CAAFE15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53E854B-4B11-1845-8F80-2773716C3548}"/>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19976DED-8A95-854D-8E83-F68E3654A3D1}"/>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31" name="Rectangle 130">
              <a:extLst>
                <a:ext uri="{FF2B5EF4-FFF2-40B4-BE49-F238E27FC236}">
                  <a16:creationId xmlns:a16="http://schemas.microsoft.com/office/drawing/2014/main" id="{6E0FECFA-8CDE-4741-8AAC-402F0CF4DACF}"/>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Oval 134">
              <a:extLst>
                <a:ext uri="{FF2B5EF4-FFF2-40B4-BE49-F238E27FC236}">
                  <a16:creationId xmlns:a16="http://schemas.microsoft.com/office/drawing/2014/main" id="{F8CE54C8-8390-8A4E-A83A-BC11159660FD}"/>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6" name="Oval 135">
              <a:extLst>
                <a:ext uri="{FF2B5EF4-FFF2-40B4-BE49-F238E27FC236}">
                  <a16:creationId xmlns:a16="http://schemas.microsoft.com/office/drawing/2014/main" id="{C42772E4-173B-FB4D-9D7C-92136FE0F625}"/>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7" name="Oval 136">
              <a:extLst>
                <a:ext uri="{FF2B5EF4-FFF2-40B4-BE49-F238E27FC236}">
                  <a16:creationId xmlns:a16="http://schemas.microsoft.com/office/drawing/2014/main" id="{3C8725B0-5CDB-3E46-BF1C-A56F54D1A062}"/>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ABEC4D6E-0825-0847-A3BE-75C92F0D3F89}"/>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146" name="Curved Connector 145">
            <a:extLst>
              <a:ext uri="{FF2B5EF4-FFF2-40B4-BE49-F238E27FC236}">
                <a16:creationId xmlns:a16="http://schemas.microsoft.com/office/drawing/2014/main" id="{0BCF3814-AD42-D246-B635-0CB8EF302549}"/>
              </a:ext>
            </a:extLst>
          </p:cNvPr>
          <p:cNvCxnSpPr>
            <a:cxnSpLocks/>
            <a:stCxn id="86" idx="0"/>
            <a:endCxn id="138" idx="4"/>
          </p:cNvCxnSpPr>
          <p:nvPr/>
        </p:nvCxnSpPr>
        <p:spPr>
          <a:xfrm rot="16200000" flipH="1">
            <a:off x="3580358" y="292580"/>
            <a:ext cx="2253673" cy="3498772"/>
          </a:xfrm>
          <a:prstGeom prst="curvedConnector5">
            <a:avLst>
              <a:gd name="adj1" fmla="val -10143"/>
              <a:gd name="adj2" fmla="val 50000"/>
              <a:gd name="adj3" fmla="val 11014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B28FFDC2-E460-7046-8C3C-70B52CC76060}"/>
              </a:ext>
            </a:extLst>
          </p:cNvPr>
          <p:cNvCxnSpPr>
            <a:cxnSpLocks/>
            <a:stCxn id="88" idx="4"/>
            <a:endCxn id="96" idx="0"/>
          </p:cNvCxnSpPr>
          <p:nvPr/>
        </p:nvCxnSpPr>
        <p:spPr>
          <a:xfrm rot="16200000" flipH="1">
            <a:off x="2663401" y="1990129"/>
            <a:ext cx="1029728" cy="44091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Curved Connector 147">
            <a:extLst>
              <a:ext uri="{FF2B5EF4-FFF2-40B4-BE49-F238E27FC236}">
                <a16:creationId xmlns:a16="http://schemas.microsoft.com/office/drawing/2014/main" id="{24C3C2FD-7670-1645-A89E-3C4480DE5DD5}"/>
              </a:ext>
            </a:extLst>
          </p:cNvPr>
          <p:cNvCxnSpPr>
            <a:cxnSpLocks/>
            <a:stCxn id="26" idx="0"/>
            <a:endCxn id="97" idx="2"/>
          </p:cNvCxnSpPr>
          <p:nvPr/>
        </p:nvCxnSpPr>
        <p:spPr>
          <a:xfrm rot="5400000" flipH="1" flipV="1">
            <a:off x="2271718" y="2698444"/>
            <a:ext cx="273472" cy="1694597"/>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Curved Connector 150">
            <a:extLst>
              <a:ext uri="{FF2B5EF4-FFF2-40B4-BE49-F238E27FC236}">
                <a16:creationId xmlns:a16="http://schemas.microsoft.com/office/drawing/2014/main" id="{206285A8-8F59-6F47-B9FC-28DD5B642492}"/>
              </a:ext>
            </a:extLst>
          </p:cNvPr>
          <p:cNvCxnSpPr>
            <a:cxnSpLocks/>
            <a:stCxn id="96" idx="0"/>
            <a:endCxn id="28" idx="0"/>
          </p:cNvCxnSpPr>
          <p:nvPr/>
        </p:nvCxnSpPr>
        <p:spPr>
          <a:xfrm rot="16200000" flipH="1" flipV="1">
            <a:off x="2197377" y="2507163"/>
            <a:ext cx="983058" cy="1419630"/>
          </a:xfrm>
          <a:prstGeom prst="curvedConnector3">
            <a:avLst>
              <a:gd name="adj1" fmla="val -2325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0405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E92D933-181D-E245-8947-84FC69E7D837}"/>
              </a:ext>
            </a:extLst>
          </p:cNvPr>
          <p:cNvCxnSpPr/>
          <p:nvPr/>
        </p:nvCxnSpPr>
        <p:spPr>
          <a:xfrm>
            <a:off x="4809459" y="823835"/>
            <a:ext cx="0" cy="2570942"/>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72504"/>
            <a:ext cx="8831461" cy="967170"/>
          </a:xfrm>
        </p:spPr>
        <p:txBody>
          <a:bodyPr/>
          <a:lstStyle/>
          <a:p>
            <a:r>
              <a:rPr lang="en-GB" dirty="0"/>
              <a:t>Image Briefing – Img18</a:t>
            </a:r>
          </a:p>
        </p:txBody>
      </p:sp>
      <p:pic>
        <p:nvPicPr>
          <p:cNvPr id="4" name="Picture 3">
            <a:extLst>
              <a:ext uri="{FF2B5EF4-FFF2-40B4-BE49-F238E27FC236}">
                <a16:creationId xmlns:a16="http://schemas.microsoft.com/office/drawing/2014/main" id="{F489B347-D00A-6C49-8362-59CFE94E4B26}"/>
              </a:ext>
            </a:extLst>
          </p:cNvPr>
          <p:cNvPicPr>
            <a:picLocks noChangeAspect="1"/>
          </p:cNvPicPr>
          <p:nvPr/>
        </p:nvPicPr>
        <p:blipFill>
          <a:blip r:embed="rId4"/>
          <a:stretch>
            <a:fillRect/>
          </a:stretch>
        </p:blipFill>
        <p:spPr>
          <a:xfrm rot="5400000">
            <a:off x="3489773" y="3161274"/>
            <a:ext cx="800100" cy="330200"/>
          </a:xfrm>
          <a:prstGeom prst="rect">
            <a:avLst/>
          </a:prstGeom>
        </p:spPr>
      </p:pic>
      <p:cxnSp>
        <p:nvCxnSpPr>
          <p:cNvPr id="27" name="Elbow Connector 26">
            <a:extLst>
              <a:ext uri="{FF2B5EF4-FFF2-40B4-BE49-F238E27FC236}">
                <a16:creationId xmlns:a16="http://schemas.microsoft.com/office/drawing/2014/main" id="{A4189DD7-0D7E-1845-9324-83D1B1BC5FFD}"/>
              </a:ext>
            </a:extLst>
          </p:cNvPr>
          <p:cNvCxnSpPr>
            <a:cxnSpLocks/>
          </p:cNvCxnSpPr>
          <p:nvPr/>
        </p:nvCxnSpPr>
        <p:spPr>
          <a:xfrm rot="10800000" flipV="1">
            <a:off x="3858213" y="2853078"/>
            <a:ext cx="951247" cy="59170"/>
          </a:xfrm>
          <a:prstGeom prst="bentConnector3">
            <a:avLst>
              <a:gd name="adj1" fmla="val 9897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E1875F-7577-FC4D-A94D-7870386185B0}"/>
              </a:ext>
            </a:extLst>
          </p:cNvPr>
          <p:cNvCxnSpPr>
            <a:cxnSpLocks/>
          </p:cNvCxnSpPr>
          <p:nvPr/>
        </p:nvCxnSpPr>
        <p:spPr>
          <a:xfrm rot="10800000">
            <a:off x="3845428" y="3726425"/>
            <a:ext cx="883698" cy="134988"/>
          </a:xfrm>
          <a:prstGeom prst="bentConnector3">
            <a:avLst>
              <a:gd name="adj1" fmla="val 98809"/>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DB9228A-A5C9-A249-8206-F5815D1994B8}"/>
              </a:ext>
            </a:extLst>
          </p:cNvPr>
          <p:cNvSpPr txBox="1"/>
          <p:nvPr/>
        </p:nvSpPr>
        <p:spPr>
          <a:xfrm>
            <a:off x="3405312" y="3137622"/>
            <a:ext cx="375424" cy="369332"/>
          </a:xfrm>
          <a:prstGeom prst="rect">
            <a:avLst/>
          </a:prstGeom>
          <a:noFill/>
        </p:spPr>
        <p:txBody>
          <a:bodyPr wrap="none" rtlCol="0">
            <a:spAutoFit/>
          </a:bodyPr>
          <a:lstStyle/>
          <a:p>
            <a:r>
              <a:rPr lang="en-GB" dirty="0">
                <a:solidFill>
                  <a:schemeClr val="tx1">
                    <a:lumMod val="50000"/>
                  </a:schemeClr>
                </a:solidFill>
              </a:rPr>
              <a:t>-K</a:t>
            </a:r>
          </a:p>
        </p:txBody>
      </p:sp>
      <p:grpSp>
        <p:nvGrpSpPr>
          <p:cNvPr id="37" name="Group 36">
            <a:extLst>
              <a:ext uri="{FF2B5EF4-FFF2-40B4-BE49-F238E27FC236}">
                <a16:creationId xmlns:a16="http://schemas.microsoft.com/office/drawing/2014/main" id="{938FA3AA-9FED-2844-B44C-6415A17B5AF1}"/>
              </a:ext>
            </a:extLst>
          </p:cNvPr>
          <p:cNvGrpSpPr/>
          <p:nvPr/>
        </p:nvGrpSpPr>
        <p:grpSpPr>
          <a:xfrm>
            <a:off x="4450157" y="4186458"/>
            <a:ext cx="588935" cy="309966"/>
            <a:chOff x="2324746" y="3332136"/>
            <a:chExt cx="588935" cy="309966"/>
          </a:xfrm>
        </p:grpSpPr>
        <p:sp>
          <p:nvSpPr>
            <p:cNvPr id="38" name="Rectangle 37">
              <a:extLst>
                <a:ext uri="{FF2B5EF4-FFF2-40B4-BE49-F238E27FC236}">
                  <a16:creationId xmlns:a16="http://schemas.microsoft.com/office/drawing/2014/main" id="{10F28DD2-0397-3741-A231-9DD422099C2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9FAACB3D-4887-5341-A748-C9EFA4BB6A27}"/>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225EE255-4162-5447-B141-2FD3B512473A}"/>
              </a:ext>
            </a:extLst>
          </p:cNvPr>
          <p:cNvPicPr>
            <a:picLocks noChangeAspect="1"/>
          </p:cNvPicPr>
          <p:nvPr/>
        </p:nvPicPr>
        <p:blipFill>
          <a:blip r:embed="rId5"/>
          <a:stretch>
            <a:fillRect/>
          </a:stretch>
        </p:blipFill>
        <p:spPr>
          <a:xfrm rot="16200000">
            <a:off x="4452919" y="3060490"/>
            <a:ext cx="562402" cy="389355"/>
          </a:xfrm>
          <a:prstGeom prst="rect">
            <a:avLst/>
          </a:prstGeom>
        </p:spPr>
      </p:pic>
      <p:cxnSp>
        <p:nvCxnSpPr>
          <p:cNvPr id="53" name="Elbow Connector 52">
            <a:extLst>
              <a:ext uri="{FF2B5EF4-FFF2-40B4-BE49-F238E27FC236}">
                <a16:creationId xmlns:a16="http://schemas.microsoft.com/office/drawing/2014/main" id="{488FDB38-1D6E-0A43-84EA-065949CA62D9}"/>
              </a:ext>
            </a:extLst>
          </p:cNvPr>
          <p:cNvCxnSpPr>
            <a:cxnSpLocks/>
            <a:stCxn id="31" idx="2"/>
          </p:cNvCxnSpPr>
          <p:nvPr/>
        </p:nvCxnSpPr>
        <p:spPr>
          <a:xfrm rot="5400000" flipH="1">
            <a:off x="5224047" y="409248"/>
            <a:ext cx="921871" cy="1751046"/>
          </a:xfrm>
          <a:prstGeom prst="bentConnector4">
            <a:avLst>
              <a:gd name="adj1" fmla="val -24797"/>
              <a:gd name="adj2" fmla="val 53758"/>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C9B6DD11-E190-F34E-ACC0-F312C69B04FF}"/>
              </a:ext>
            </a:extLst>
          </p:cNvPr>
          <p:cNvCxnSpPr>
            <a:cxnSpLocks/>
            <a:stCxn id="48" idx="1"/>
            <a:endCxn id="38" idx="0"/>
          </p:cNvCxnSpPr>
          <p:nvPr/>
        </p:nvCxnSpPr>
        <p:spPr>
          <a:xfrm rot="16200000" flipH="1">
            <a:off x="4414329" y="3856161"/>
            <a:ext cx="650089" cy="10504"/>
          </a:xfrm>
          <a:prstGeom prst="bentConnector3">
            <a:avLst>
              <a:gd name="adj1" fmla="val 5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F1AD8256-E068-8D4B-AB89-622371CABFCF}"/>
              </a:ext>
            </a:extLst>
          </p:cNvPr>
          <p:cNvCxnSpPr>
            <a:cxnSpLocks/>
            <a:stCxn id="38" idx="2"/>
            <a:endCxn id="36" idx="2"/>
          </p:cNvCxnSpPr>
          <p:nvPr/>
        </p:nvCxnSpPr>
        <p:spPr>
          <a:xfrm rot="5400000" flipH="1" flipV="1">
            <a:off x="4976908" y="1534170"/>
            <a:ext cx="2729970" cy="3194537"/>
          </a:xfrm>
          <a:prstGeom prst="bentConnector3">
            <a:avLst>
              <a:gd name="adj1" fmla="val -8374"/>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3BF858-2A01-294D-9944-6BE1288E7038}"/>
              </a:ext>
            </a:extLst>
          </p:cNvPr>
          <p:cNvSpPr txBox="1"/>
          <p:nvPr/>
        </p:nvSpPr>
        <p:spPr>
          <a:xfrm>
            <a:off x="4948492" y="3052401"/>
            <a:ext cx="819840" cy="369332"/>
          </a:xfrm>
          <a:prstGeom prst="rect">
            <a:avLst/>
          </a:prstGeom>
          <a:noFill/>
        </p:spPr>
        <p:txBody>
          <a:bodyPr wrap="none" rtlCol="0">
            <a:spAutoFit/>
          </a:bodyPr>
          <a:lstStyle/>
          <a:p>
            <a:r>
              <a:rPr lang="en-GB" dirty="0">
                <a:solidFill>
                  <a:schemeClr val="tx1">
                    <a:lumMod val="50000"/>
                  </a:schemeClr>
                </a:solidFill>
              </a:rPr>
              <a:t>-Start1</a:t>
            </a:r>
          </a:p>
        </p:txBody>
      </p:sp>
      <p:pic>
        <p:nvPicPr>
          <p:cNvPr id="58" name="Picture 57">
            <a:extLst>
              <a:ext uri="{FF2B5EF4-FFF2-40B4-BE49-F238E27FC236}">
                <a16:creationId xmlns:a16="http://schemas.microsoft.com/office/drawing/2014/main" id="{411A83DD-4FEE-A74F-82BD-3F92239C3DF2}"/>
              </a:ext>
            </a:extLst>
          </p:cNvPr>
          <p:cNvPicPr>
            <a:picLocks noChangeAspect="1"/>
          </p:cNvPicPr>
          <p:nvPr/>
        </p:nvPicPr>
        <p:blipFill rotWithShape="1">
          <a:blip r:embed="rId6"/>
          <a:srcRect t="8830" b="7356"/>
          <a:stretch/>
        </p:blipFill>
        <p:spPr>
          <a:xfrm>
            <a:off x="6009590" y="766248"/>
            <a:ext cx="738779" cy="915335"/>
          </a:xfrm>
          <a:prstGeom prst="rect">
            <a:avLst/>
          </a:prstGeom>
        </p:spPr>
      </p:pic>
      <p:cxnSp>
        <p:nvCxnSpPr>
          <p:cNvPr id="59" name="Straight Connector 58">
            <a:extLst>
              <a:ext uri="{FF2B5EF4-FFF2-40B4-BE49-F238E27FC236}">
                <a16:creationId xmlns:a16="http://schemas.microsoft.com/office/drawing/2014/main" id="{81B8C1A0-1E56-C14F-BA87-6733048B728B}"/>
              </a:ext>
            </a:extLst>
          </p:cNvPr>
          <p:cNvCxnSpPr>
            <a:cxnSpLocks/>
          </p:cNvCxnSpPr>
          <p:nvPr/>
        </p:nvCxnSpPr>
        <p:spPr>
          <a:xfrm>
            <a:off x="4679711" y="162783"/>
            <a:ext cx="3653406" cy="33235"/>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1A6AFAC-2BF8-2846-9E32-56982A9EA2B0}"/>
              </a:ext>
            </a:extLst>
          </p:cNvPr>
          <p:cNvCxnSpPr>
            <a:cxnSpLocks/>
          </p:cNvCxnSpPr>
          <p:nvPr/>
        </p:nvCxnSpPr>
        <p:spPr>
          <a:xfrm>
            <a:off x="4694292" y="418700"/>
            <a:ext cx="3638825"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880B5C14-2455-B04B-819B-FAAD40F659A6}"/>
              </a:ext>
            </a:extLst>
          </p:cNvPr>
          <p:cNvSpPr txBox="1"/>
          <p:nvPr/>
        </p:nvSpPr>
        <p:spPr>
          <a:xfrm>
            <a:off x="4384592" y="-34502"/>
            <a:ext cx="309700" cy="369332"/>
          </a:xfrm>
          <a:prstGeom prst="rect">
            <a:avLst/>
          </a:prstGeom>
          <a:noFill/>
        </p:spPr>
        <p:txBody>
          <a:bodyPr wrap="none" rtlCol="0">
            <a:spAutoFit/>
          </a:bodyPr>
          <a:lstStyle/>
          <a:p>
            <a:r>
              <a:rPr lang="en-GB" dirty="0"/>
              <a:t>R</a:t>
            </a:r>
          </a:p>
        </p:txBody>
      </p:sp>
      <p:sp>
        <p:nvSpPr>
          <p:cNvPr id="62" name="TextBox 61">
            <a:extLst>
              <a:ext uri="{FF2B5EF4-FFF2-40B4-BE49-F238E27FC236}">
                <a16:creationId xmlns:a16="http://schemas.microsoft.com/office/drawing/2014/main" id="{3D7B752F-1689-3E44-9256-301E05B40863}"/>
              </a:ext>
            </a:extLst>
          </p:cNvPr>
          <p:cNvSpPr txBox="1"/>
          <p:nvPr/>
        </p:nvSpPr>
        <p:spPr>
          <a:xfrm>
            <a:off x="4344517" y="196018"/>
            <a:ext cx="389850" cy="369332"/>
          </a:xfrm>
          <a:prstGeom prst="rect">
            <a:avLst/>
          </a:prstGeom>
          <a:noFill/>
        </p:spPr>
        <p:txBody>
          <a:bodyPr wrap="none" rtlCol="0">
            <a:spAutoFit/>
          </a:bodyPr>
          <a:lstStyle/>
          <a:p>
            <a:r>
              <a:rPr lang="en-GB" dirty="0"/>
              <a:t>W</a:t>
            </a:r>
          </a:p>
        </p:txBody>
      </p:sp>
      <p:pic>
        <p:nvPicPr>
          <p:cNvPr id="63" name="Picture 62">
            <a:extLst>
              <a:ext uri="{FF2B5EF4-FFF2-40B4-BE49-F238E27FC236}">
                <a16:creationId xmlns:a16="http://schemas.microsoft.com/office/drawing/2014/main" id="{37CA3A05-DF05-A943-BAC7-076BD3A9B2F2}"/>
              </a:ext>
            </a:extLst>
          </p:cNvPr>
          <p:cNvPicPr>
            <a:picLocks noChangeAspect="1"/>
          </p:cNvPicPr>
          <p:nvPr/>
        </p:nvPicPr>
        <p:blipFill rotWithShape="1">
          <a:blip r:embed="rId6"/>
          <a:srcRect t="8830" b="7356"/>
          <a:stretch/>
        </p:blipFill>
        <p:spPr>
          <a:xfrm>
            <a:off x="7374843" y="811638"/>
            <a:ext cx="738779" cy="915335"/>
          </a:xfrm>
          <a:prstGeom prst="rect">
            <a:avLst/>
          </a:prstGeom>
        </p:spPr>
      </p:pic>
      <p:cxnSp>
        <p:nvCxnSpPr>
          <p:cNvPr id="64" name="Straight Connector 63">
            <a:extLst>
              <a:ext uri="{FF2B5EF4-FFF2-40B4-BE49-F238E27FC236}">
                <a16:creationId xmlns:a16="http://schemas.microsoft.com/office/drawing/2014/main" id="{346A28BB-8231-C04D-9F2A-CD2555710D8E}"/>
              </a:ext>
            </a:extLst>
          </p:cNvPr>
          <p:cNvCxnSpPr/>
          <p:nvPr/>
        </p:nvCxnSpPr>
        <p:spPr>
          <a:xfrm>
            <a:off x="6603323" y="166713"/>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11E0207-DB60-5147-9B65-40A14BA213D2}"/>
              </a:ext>
            </a:extLst>
          </p:cNvPr>
          <p:cNvCxnSpPr/>
          <p:nvPr/>
        </p:nvCxnSpPr>
        <p:spPr>
          <a:xfrm>
            <a:off x="7962921" y="418700"/>
            <a:ext cx="0" cy="644925"/>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DE86251-1F72-BA41-968F-5D8D72043320}"/>
              </a:ext>
            </a:extLst>
          </p:cNvPr>
          <p:cNvSpPr txBox="1"/>
          <p:nvPr/>
        </p:nvSpPr>
        <p:spPr>
          <a:xfrm>
            <a:off x="5037933" y="4158305"/>
            <a:ext cx="375424" cy="369332"/>
          </a:xfrm>
          <a:prstGeom prst="rect">
            <a:avLst/>
          </a:prstGeom>
          <a:noFill/>
        </p:spPr>
        <p:txBody>
          <a:bodyPr wrap="none" rtlCol="0">
            <a:spAutoFit/>
          </a:bodyPr>
          <a:lstStyle/>
          <a:p>
            <a:r>
              <a:rPr lang="en-GB" dirty="0">
                <a:solidFill>
                  <a:schemeClr val="tx1">
                    <a:lumMod val="50000"/>
                  </a:schemeClr>
                </a:solidFill>
              </a:rPr>
              <a:t>-K</a:t>
            </a:r>
          </a:p>
        </p:txBody>
      </p:sp>
      <p:pic>
        <p:nvPicPr>
          <p:cNvPr id="28" name="Picture 27">
            <a:extLst>
              <a:ext uri="{FF2B5EF4-FFF2-40B4-BE49-F238E27FC236}">
                <a16:creationId xmlns:a16="http://schemas.microsoft.com/office/drawing/2014/main" id="{8503612B-3BB6-F84D-86EB-3AA4EBCF8B59}"/>
              </a:ext>
            </a:extLst>
          </p:cNvPr>
          <p:cNvPicPr>
            <a:picLocks noChangeAspect="1"/>
          </p:cNvPicPr>
          <p:nvPr/>
        </p:nvPicPr>
        <p:blipFill rotWithShape="1">
          <a:blip r:embed="rId7"/>
          <a:srcRect l="59590" b="37571"/>
          <a:stretch/>
        </p:blipFill>
        <p:spPr>
          <a:xfrm rot="16200000">
            <a:off x="4470264" y="1530896"/>
            <a:ext cx="548970" cy="299330"/>
          </a:xfrm>
          <a:prstGeom prst="rect">
            <a:avLst/>
          </a:prstGeom>
        </p:spPr>
      </p:pic>
      <p:sp>
        <p:nvSpPr>
          <p:cNvPr id="29" name="TextBox 28">
            <a:extLst>
              <a:ext uri="{FF2B5EF4-FFF2-40B4-BE49-F238E27FC236}">
                <a16:creationId xmlns:a16="http://schemas.microsoft.com/office/drawing/2014/main" id="{F4EF8CB2-9028-C54D-B830-11107E030EFE}"/>
              </a:ext>
            </a:extLst>
          </p:cNvPr>
          <p:cNvSpPr txBox="1"/>
          <p:nvPr/>
        </p:nvSpPr>
        <p:spPr>
          <a:xfrm>
            <a:off x="3784799" y="1495895"/>
            <a:ext cx="796372" cy="369332"/>
          </a:xfrm>
          <a:prstGeom prst="rect">
            <a:avLst/>
          </a:prstGeom>
          <a:noFill/>
        </p:spPr>
        <p:txBody>
          <a:bodyPr wrap="none" rtlCol="0">
            <a:spAutoFit/>
          </a:bodyPr>
          <a:lstStyle/>
          <a:p>
            <a:r>
              <a:rPr lang="en-GB" dirty="0">
                <a:solidFill>
                  <a:schemeClr val="tx1">
                    <a:lumMod val="50000"/>
                  </a:schemeClr>
                </a:solidFill>
              </a:rPr>
              <a:t>-Stop1</a:t>
            </a:r>
          </a:p>
        </p:txBody>
      </p:sp>
      <p:sp>
        <p:nvSpPr>
          <p:cNvPr id="3" name="TextBox 2">
            <a:extLst>
              <a:ext uri="{FF2B5EF4-FFF2-40B4-BE49-F238E27FC236}">
                <a16:creationId xmlns:a16="http://schemas.microsoft.com/office/drawing/2014/main" id="{AAA27CCA-3F97-BA40-AC79-7AF8AA10FE3F}"/>
              </a:ext>
            </a:extLst>
          </p:cNvPr>
          <p:cNvSpPr txBox="1"/>
          <p:nvPr/>
        </p:nvSpPr>
        <p:spPr>
          <a:xfrm>
            <a:off x="6431831" y="714952"/>
            <a:ext cx="263214" cy="276999"/>
          </a:xfrm>
          <a:prstGeom prst="rect">
            <a:avLst/>
          </a:prstGeom>
          <a:noFill/>
        </p:spPr>
        <p:txBody>
          <a:bodyPr wrap="none" rtlCol="0">
            <a:spAutoFit/>
          </a:bodyPr>
          <a:lstStyle/>
          <a:p>
            <a:r>
              <a:rPr lang="en-GB" sz="1200" b="1" dirty="0"/>
              <a:t>1</a:t>
            </a:r>
            <a:endParaRPr lang="en-GB" b="1" dirty="0"/>
          </a:p>
        </p:txBody>
      </p:sp>
      <p:sp>
        <p:nvSpPr>
          <p:cNvPr id="31" name="TextBox 30">
            <a:extLst>
              <a:ext uri="{FF2B5EF4-FFF2-40B4-BE49-F238E27FC236}">
                <a16:creationId xmlns:a16="http://schemas.microsoft.com/office/drawing/2014/main" id="{66B248C1-5AEF-9C43-85C8-CBD331211F24}"/>
              </a:ext>
            </a:extLst>
          </p:cNvPr>
          <p:cNvSpPr txBox="1"/>
          <p:nvPr/>
        </p:nvSpPr>
        <p:spPr>
          <a:xfrm>
            <a:off x="6428899" y="1468707"/>
            <a:ext cx="263214" cy="276999"/>
          </a:xfrm>
          <a:prstGeom prst="rect">
            <a:avLst/>
          </a:prstGeom>
          <a:noFill/>
        </p:spPr>
        <p:txBody>
          <a:bodyPr wrap="none" rtlCol="0">
            <a:spAutoFit/>
          </a:bodyPr>
          <a:lstStyle/>
          <a:p>
            <a:r>
              <a:rPr lang="en-GB" sz="1200" b="1" dirty="0"/>
              <a:t>2</a:t>
            </a:r>
            <a:endParaRPr lang="en-GB" b="1" dirty="0"/>
          </a:p>
        </p:txBody>
      </p:sp>
      <p:sp>
        <p:nvSpPr>
          <p:cNvPr id="32" name="TextBox 31">
            <a:extLst>
              <a:ext uri="{FF2B5EF4-FFF2-40B4-BE49-F238E27FC236}">
                <a16:creationId xmlns:a16="http://schemas.microsoft.com/office/drawing/2014/main" id="{2C1C7700-194C-4549-B1ED-28070CF2F8AE}"/>
              </a:ext>
            </a:extLst>
          </p:cNvPr>
          <p:cNvSpPr txBox="1"/>
          <p:nvPr/>
        </p:nvSpPr>
        <p:spPr>
          <a:xfrm>
            <a:off x="4591657" y="1169570"/>
            <a:ext cx="263214" cy="276999"/>
          </a:xfrm>
          <a:prstGeom prst="rect">
            <a:avLst/>
          </a:prstGeom>
          <a:noFill/>
        </p:spPr>
        <p:txBody>
          <a:bodyPr wrap="none" rtlCol="0">
            <a:spAutoFit/>
          </a:bodyPr>
          <a:lstStyle/>
          <a:p>
            <a:r>
              <a:rPr lang="en-GB" sz="1200" b="1" dirty="0"/>
              <a:t>3</a:t>
            </a:r>
            <a:endParaRPr lang="en-GB" b="1" dirty="0"/>
          </a:p>
        </p:txBody>
      </p:sp>
      <p:sp>
        <p:nvSpPr>
          <p:cNvPr id="33" name="TextBox 32">
            <a:extLst>
              <a:ext uri="{FF2B5EF4-FFF2-40B4-BE49-F238E27FC236}">
                <a16:creationId xmlns:a16="http://schemas.microsoft.com/office/drawing/2014/main" id="{4EBDBA00-4783-4A4C-A633-0885F89BC4AD}"/>
              </a:ext>
            </a:extLst>
          </p:cNvPr>
          <p:cNvSpPr txBox="1"/>
          <p:nvPr/>
        </p:nvSpPr>
        <p:spPr>
          <a:xfrm>
            <a:off x="4629757" y="1896613"/>
            <a:ext cx="263214" cy="276999"/>
          </a:xfrm>
          <a:prstGeom prst="rect">
            <a:avLst/>
          </a:prstGeom>
          <a:noFill/>
        </p:spPr>
        <p:txBody>
          <a:bodyPr wrap="none" rtlCol="0">
            <a:spAutoFit/>
          </a:bodyPr>
          <a:lstStyle/>
          <a:p>
            <a:r>
              <a:rPr lang="en-GB" sz="1200" b="1" dirty="0"/>
              <a:t>4</a:t>
            </a:r>
            <a:endParaRPr lang="en-GB" b="1" dirty="0"/>
          </a:p>
        </p:txBody>
      </p:sp>
      <p:sp>
        <p:nvSpPr>
          <p:cNvPr id="34" name="TextBox 33">
            <a:extLst>
              <a:ext uri="{FF2B5EF4-FFF2-40B4-BE49-F238E27FC236}">
                <a16:creationId xmlns:a16="http://schemas.microsoft.com/office/drawing/2014/main" id="{3A3ABB2B-1C49-3F4B-B5D5-1F54610DA807}"/>
              </a:ext>
            </a:extLst>
          </p:cNvPr>
          <p:cNvSpPr txBox="1"/>
          <p:nvPr/>
        </p:nvSpPr>
        <p:spPr>
          <a:xfrm>
            <a:off x="4608949" y="2777625"/>
            <a:ext cx="263214" cy="276999"/>
          </a:xfrm>
          <a:prstGeom prst="rect">
            <a:avLst/>
          </a:prstGeom>
          <a:noFill/>
        </p:spPr>
        <p:txBody>
          <a:bodyPr wrap="none" rtlCol="0">
            <a:spAutoFit/>
          </a:bodyPr>
          <a:lstStyle/>
          <a:p>
            <a:r>
              <a:rPr lang="en-GB" sz="1200" b="1" dirty="0"/>
              <a:t>5</a:t>
            </a:r>
            <a:endParaRPr lang="en-GB" b="1" dirty="0"/>
          </a:p>
        </p:txBody>
      </p:sp>
      <p:sp>
        <p:nvSpPr>
          <p:cNvPr id="35" name="TextBox 34">
            <a:extLst>
              <a:ext uri="{FF2B5EF4-FFF2-40B4-BE49-F238E27FC236}">
                <a16:creationId xmlns:a16="http://schemas.microsoft.com/office/drawing/2014/main" id="{D4B5CA2E-BD7A-6E42-8643-CAF8CBBDF1FC}"/>
              </a:ext>
            </a:extLst>
          </p:cNvPr>
          <p:cNvSpPr txBox="1"/>
          <p:nvPr/>
        </p:nvSpPr>
        <p:spPr>
          <a:xfrm>
            <a:off x="4539794" y="3619900"/>
            <a:ext cx="263214" cy="276999"/>
          </a:xfrm>
          <a:prstGeom prst="rect">
            <a:avLst/>
          </a:prstGeom>
          <a:noFill/>
        </p:spPr>
        <p:txBody>
          <a:bodyPr wrap="none" rtlCol="0">
            <a:spAutoFit/>
          </a:bodyPr>
          <a:lstStyle/>
          <a:p>
            <a:r>
              <a:rPr lang="en-GB" sz="1200" b="1" dirty="0"/>
              <a:t>6</a:t>
            </a:r>
            <a:endParaRPr lang="en-GB" b="1" dirty="0"/>
          </a:p>
        </p:txBody>
      </p:sp>
      <p:sp>
        <p:nvSpPr>
          <p:cNvPr id="36" name="TextBox 35">
            <a:extLst>
              <a:ext uri="{FF2B5EF4-FFF2-40B4-BE49-F238E27FC236}">
                <a16:creationId xmlns:a16="http://schemas.microsoft.com/office/drawing/2014/main" id="{129B1CCF-B08E-0046-B282-73E578A9A1F7}"/>
              </a:ext>
            </a:extLst>
          </p:cNvPr>
          <p:cNvSpPr txBox="1"/>
          <p:nvPr/>
        </p:nvSpPr>
        <p:spPr>
          <a:xfrm>
            <a:off x="7807555" y="1489455"/>
            <a:ext cx="263214" cy="276999"/>
          </a:xfrm>
          <a:prstGeom prst="rect">
            <a:avLst/>
          </a:prstGeom>
          <a:noFill/>
        </p:spPr>
        <p:txBody>
          <a:bodyPr wrap="none" rtlCol="0">
            <a:spAutoFit/>
          </a:bodyPr>
          <a:lstStyle/>
          <a:p>
            <a:r>
              <a:rPr lang="en-GB" sz="1200" b="1" dirty="0"/>
              <a:t>7</a:t>
            </a:r>
            <a:endParaRPr lang="en-GB" b="1" dirty="0"/>
          </a:p>
        </p:txBody>
      </p:sp>
      <p:sp>
        <p:nvSpPr>
          <p:cNvPr id="39" name="TextBox 38">
            <a:extLst>
              <a:ext uri="{FF2B5EF4-FFF2-40B4-BE49-F238E27FC236}">
                <a16:creationId xmlns:a16="http://schemas.microsoft.com/office/drawing/2014/main" id="{C4942B50-AA86-634F-ABB8-278AF8BA51CA}"/>
              </a:ext>
            </a:extLst>
          </p:cNvPr>
          <p:cNvSpPr txBox="1"/>
          <p:nvPr/>
        </p:nvSpPr>
        <p:spPr>
          <a:xfrm>
            <a:off x="7807555" y="755729"/>
            <a:ext cx="263214" cy="276999"/>
          </a:xfrm>
          <a:prstGeom prst="rect">
            <a:avLst/>
          </a:prstGeom>
          <a:noFill/>
        </p:spPr>
        <p:txBody>
          <a:bodyPr wrap="none" rtlCol="0">
            <a:spAutoFit/>
          </a:bodyPr>
          <a:lstStyle/>
          <a:p>
            <a:r>
              <a:rPr lang="en-GB" sz="1200" b="1" dirty="0"/>
              <a:t>8</a:t>
            </a:r>
            <a:endParaRPr lang="en-GB" b="1" dirty="0"/>
          </a:p>
        </p:txBody>
      </p:sp>
      <p:pic>
        <p:nvPicPr>
          <p:cNvPr id="49" name="Picture 48">
            <a:extLst>
              <a:ext uri="{FF2B5EF4-FFF2-40B4-BE49-F238E27FC236}">
                <a16:creationId xmlns:a16="http://schemas.microsoft.com/office/drawing/2014/main" id="{940CD691-EE2D-4549-92A4-D2FA0DEAAF26}"/>
              </a:ext>
            </a:extLst>
          </p:cNvPr>
          <p:cNvPicPr>
            <a:picLocks noChangeAspect="1"/>
          </p:cNvPicPr>
          <p:nvPr/>
        </p:nvPicPr>
        <p:blipFill rotWithShape="1">
          <a:blip r:embed="rId7"/>
          <a:srcRect l="59590" b="37571"/>
          <a:stretch/>
        </p:blipFill>
        <p:spPr>
          <a:xfrm rot="16200000">
            <a:off x="4465394" y="2235993"/>
            <a:ext cx="548970" cy="299330"/>
          </a:xfrm>
          <a:prstGeom prst="rect">
            <a:avLst/>
          </a:prstGeom>
        </p:spPr>
      </p:pic>
      <p:sp>
        <p:nvSpPr>
          <p:cNvPr id="50" name="TextBox 49">
            <a:extLst>
              <a:ext uri="{FF2B5EF4-FFF2-40B4-BE49-F238E27FC236}">
                <a16:creationId xmlns:a16="http://schemas.microsoft.com/office/drawing/2014/main" id="{5A6351F8-A8F2-064C-94A1-367569ABF0F5}"/>
              </a:ext>
            </a:extLst>
          </p:cNvPr>
          <p:cNvSpPr txBox="1"/>
          <p:nvPr/>
        </p:nvSpPr>
        <p:spPr>
          <a:xfrm>
            <a:off x="3802804" y="2184607"/>
            <a:ext cx="796372" cy="369332"/>
          </a:xfrm>
          <a:prstGeom prst="rect">
            <a:avLst/>
          </a:prstGeom>
          <a:noFill/>
        </p:spPr>
        <p:txBody>
          <a:bodyPr wrap="square" rtlCol="0">
            <a:spAutoFit/>
          </a:bodyPr>
          <a:lstStyle/>
          <a:p>
            <a:r>
              <a:rPr lang="en-GB" dirty="0">
                <a:solidFill>
                  <a:schemeClr val="tx1">
                    <a:lumMod val="50000"/>
                  </a:schemeClr>
                </a:solidFill>
              </a:rPr>
              <a:t>-Stop2</a:t>
            </a:r>
          </a:p>
        </p:txBody>
      </p:sp>
      <p:pic>
        <p:nvPicPr>
          <p:cNvPr id="67" name="Picture 66">
            <a:extLst>
              <a:ext uri="{FF2B5EF4-FFF2-40B4-BE49-F238E27FC236}">
                <a16:creationId xmlns:a16="http://schemas.microsoft.com/office/drawing/2014/main" id="{722E54AF-AB73-2145-A58A-CFB5E911BD20}"/>
              </a:ext>
            </a:extLst>
          </p:cNvPr>
          <p:cNvPicPr>
            <a:picLocks noChangeAspect="1"/>
          </p:cNvPicPr>
          <p:nvPr/>
        </p:nvPicPr>
        <p:blipFill>
          <a:blip r:embed="rId5"/>
          <a:stretch>
            <a:fillRect/>
          </a:stretch>
        </p:blipFill>
        <p:spPr>
          <a:xfrm rot="16200000">
            <a:off x="2891213" y="3138924"/>
            <a:ext cx="562402" cy="389355"/>
          </a:xfrm>
          <a:prstGeom prst="rect">
            <a:avLst/>
          </a:prstGeom>
        </p:spPr>
      </p:pic>
      <p:cxnSp>
        <p:nvCxnSpPr>
          <p:cNvPr id="68" name="Elbow Connector 67">
            <a:extLst>
              <a:ext uri="{FF2B5EF4-FFF2-40B4-BE49-F238E27FC236}">
                <a16:creationId xmlns:a16="http://schemas.microsoft.com/office/drawing/2014/main" id="{2C6DB917-E2CB-A449-8345-0FC6742DE02A}"/>
              </a:ext>
            </a:extLst>
          </p:cNvPr>
          <p:cNvCxnSpPr>
            <a:cxnSpLocks/>
            <a:endCxn id="67" idx="1"/>
          </p:cNvCxnSpPr>
          <p:nvPr/>
        </p:nvCxnSpPr>
        <p:spPr>
          <a:xfrm rot="10800000">
            <a:off x="3172416" y="3614803"/>
            <a:ext cx="846445" cy="24419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D3DF58D6-C306-9F48-A6EE-F66882FAE736}"/>
              </a:ext>
            </a:extLst>
          </p:cNvPr>
          <p:cNvCxnSpPr>
            <a:cxnSpLocks/>
            <a:endCxn id="67" idx="3"/>
          </p:cNvCxnSpPr>
          <p:nvPr/>
        </p:nvCxnSpPr>
        <p:spPr>
          <a:xfrm rot="10800000" flipV="1">
            <a:off x="3172416" y="2850665"/>
            <a:ext cx="1013949" cy="201736"/>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BE1C91A-7EDE-7F49-B433-10D15C37EA62}"/>
              </a:ext>
            </a:extLst>
          </p:cNvPr>
          <p:cNvSpPr txBox="1"/>
          <p:nvPr/>
        </p:nvSpPr>
        <p:spPr>
          <a:xfrm>
            <a:off x="2222924" y="3171275"/>
            <a:ext cx="819840" cy="369332"/>
          </a:xfrm>
          <a:prstGeom prst="rect">
            <a:avLst/>
          </a:prstGeom>
          <a:noFill/>
        </p:spPr>
        <p:txBody>
          <a:bodyPr wrap="none" rtlCol="0">
            <a:spAutoFit/>
          </a:bodyPr>
          <a:lstStyle/>
          <a:p>
            <a:r>
              <a:rPr lang="en-GB" dirty="0">
                <a:solidFill>
                  <a:schemeClr val="tx1">
                    <a:lumMod val="50000"/>
                  </a:schemeClr>
                </a:solidFill>
              </a:rPr>
              <a:t>-Start2</a:t>
            </a:r>
          </a:p>
        </p:txBody>
      </p:sp>
      <p:pic>
        <p:nvPicPr>
          <p:cNvPr id="41" name="Picture 40">
            <a:extLst>
              <a:ext uri="{FF2B5EF4-FFF2-40B4-BE49-F238E27FC236}">
                <a16:creationId xmlns:a16="http://schemas.microsoft.com/office/drawing/2014/main" id="{B32A91F8-A472-7142-AFB5-E3CE647384BB}"/>
              </a:ext>
            </a:extLst>
          </p:cNvPr>
          <p:cNvPicPr>
            <a:picLocks noChangeAspect="1"/>
          </p:cNvPicPr>
          <p:nvPr/>
        </p:nvPicPr>
        <p:blipFill>
          <a:blip r:embed="rId8"/>
          <a:stretch>
            <a:fillRect/>
          </a:stretch>
        </p:blipFill>
        <p:spPr>
          <a:xfrm rot="5400000">
            <a:off x="4975396" y="467965"/>
            <a:ext cx="452279" cy="551560"/>
          </a:xfrm>
          <a:prstGeom prst="rect">
            <a:avLst/>
          </a:prstGeom>
        </p:spPr>
      </p:pic>
      <p:sp>
        <p:nvSpPr>
          <p:cNvPr id="42" name="TextBox 41">
            <a:extLst>
              <a:ext uri="{FF2B5EF4-FFF2-40B4-BE49-F238E27FC236}">
                <a16:creationId xmlns:a16="http://schemas.microsoft.com/office/drawing/2014/main" id="{ADF3D00D-590D-2B47-84D6-B52745884D8D}"/>
              </a:ext>
            </a:extLst>
          </p:cNvPr>
          <p:cNvSpPr txBox="1"/>
          <p:nvPr/>
        </p:nvSpPr>
        <p:spPr>
          <a:xfrm>
            <a:off x="5011419" y="943477"/>
            <a:ext cx="380232" cy="369332"/>
          </a:xfrm>
          <a:prstGeom prst="rect">
            <a:avLst/>
          </a:prstGeom>
          <a:noFill/>
        </p:spPr>
        <p:txBody>
          <a:bodyPr wrap="none" rtlCol="0">
            <a:spAutoFit/>
          </a:bodyPr>
          <a:lstStyle/>
          <a:p>
            <a:r>
              <a:rPr lang="en-GB" dirty="0">
                <a:solidFill>
                  <a:schemeClr val="tx1">
                    <a:lumMod val="50000"/>
                  </a:schemeClr>
                </a:solidFill>
              </a:rPr>
              <a:t>-R</a:t>
            </a:r>
          </a:p>
        </p:txBody>
      </p:sp>
    </p:spTree>
    <p:custDataLst>
      <p:tags r:id="rId1"/>
    </p:custDataLst>
    <p:extLst>
      <p:ext uri="{BB962C8B-B14F-4D97-AF65-F5344CB8AC3E}">
        <p14:creationId xmlns:p14="http://schemas.microsoft.com/office/powerpoint/2010/main" val="226819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339485" cy="2427708"/>
          </a:xfrm>
        </p:spPr>
        <p:txBody>
          <a:bodyPr>
            <a:noAutofit/>
          </a:bodyPr>
          <a:lstStyle/>
          <a:p>
            <a:pPr marL="0" indent="0" algn="just">
              <a:buNone/>
            </a:pPr>
            <a:r>
              <a:rPr lang="en-GB" sz="2400" dirty="0"/>
              <a:t>In this unit we are going to look at the simplest way to connect and start a three phase motor – the </a:t>
            </a:r>
            <a:r>
              <a:rPr lang="en-GB" sz="2400" b="1" dirty="0"/>
              <a:t>Direct Online </a:t>
            </a:r>
            <a:r>
              <a:rPr lang="en-GB" sz="2400" dirty="0"/>
              <a:t>(</a:t>
            </a:r>
            <a:r>
              <a:rPr lang="en-GB" sz="2400" b="1" dirty="0"/>
              <a:t>DOL</a:t>
            </a:r>
            <a:r>
              <a:rPr lang="en-GB" sz="2400" dirty="0"/>
              <a:t>) starter. The circuit is simple because the only controls are a start button and a stop button.</a:t>
            </a:r>
          </a:p>
          <a:p>
            <a:pPr marL="0" indent="0" algn="just">
              <a:buNone/>
            </a:pPr>
            <a:endParaRPr lang="en-GB" sz="2400" dirty="0"/>
          </a:p>
        </p:txBody>
      </p:sp>
      <p:pic>
        <p:nvPicPr>
          <p:cNvPr id="6" name="Picture 5">
            <a:extLst>
              <a:ext uri="{FF2B5EF4-FFF2-40B4-BE49-F238E27FC236}">
                <a16:creationId xmlns:a16="http://schemas.microsoft.com/office/drawing/2014/main" id="{B200CE7C-D964-CD48-9B9F-FFA7B412D161}"/>
              </a:ext>
            </a:extLst>
          </p:cNvPr>
          <p:cNvPicPr>
            <a:picLocks noChangeAspect="1"/>
          </p:cNvPicPr>
          <p:nvPr/>
        </p:nvPicPr>
        <p:blipFill>
          <a:blip r:embed="rId4"/>
          <a:stretch>
            <a:fillRect/>
          </a:stretch>
        </p:blipFill>
        <p:spPr>
          <a:xfrm>
            <a:off x="5802568" y="825462"/>
            <a:ext cx="3184158" cy="4178338"/>
          </a:xfrm>
          <a:prstGeom prst="rect">
            <a:avLst/>
          </a:prstGeom>
        </p:spPr>
      </p:pic>
      <p:sp>
        <p:nvSpPr>
          <p:cNvPr id="11" name="Rectangle 10">
            <a:extLst>
              <a:ext uri="{FF2B5EF4-FFF2-40B4-BE49-F238E27FC236}">
                <a16:creationId xmlns:a16="http://schemas.microsoft.com/office/drawing/2014/main" id="{DD129920-CFDB-4A48-9626-545FB9493143}"/>
              </a:ext>
            </a:extLst>
          </p:cNvPr>
          <p:cNvSpPr/>
          <p:nvPr/>
        </p:nvSpPr>
        <p:spPr>
          <a:xfrm>
            <a:off x="1154143" y="3723284"/>
            <a:ext cx="4307873" cy="830997"/>
          </a:xfrm>
          <a:prstGeom prst="rect">
            <a:avLst/>
          </a:prstGeom>
          <a:solidFill>
            <a:schemeClr val="tx2">
              <a:lumMod val="40000"/>
              <a:lumOff val="60000"/>
            </a:schemeClr>
          </a:solidFill>
        </p:spPr>
        <p:txBody>
          <a:bodyPr wrap="square">
            <a:spAutoFit/>
          </a:bodyPr>
          <a:lstStyle/>
          <a:p>
            <a:r>
              <a:rPr lang="en-GB" sz="2400" i="1" dirty="0"/>
              <a:t>Click on each button to find out a bit more.</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8484" y="3651627"/>
            <a:ext cx="788845" cy="854046"/>
          </a:xfrm>
          <a:prstGeom prst="rect">
            <a:avLst/>
          </a:prstGeom>
        </p:spPr>
      </p:pic>
    </p:spTree>
    <p:custDataLst>
      <p:tags r:id="rId1"/>
    </p:custDataLst>
    <p:extLst>
      <p:ext uri="{BB962C8B-B14F-4D97-AF65-F5344CB8AC3E}">
        <p14:creationId xmlns:p14="http://schemas.microsoft.com/office/powerpoint/2010/main" val="178498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heart of the starter</a:t>
            </a:r>
          </a:p>
        </p:txBody>
      </p:sp>
      <p:sp>
        <p:nvSpPr>
          <p:cNvPr id="3" name="Content Placeholder 2"/>
          <p:cNvSpPr>
            <a:spLocks noGrp="1"/>
          </p:cNvSpPr>
          <p:nvPr>
            <p:ph idx="1"/>
          </p:nvPr>
        </p:nvSpPr>
        <p:spPr>
          <a:xfrm>
            <a:off x="1122531" y="1091869"/>
            <a:ext cx="4339485" cy="2427708"/>
          </a:xfrm>
        </p:spPr>
        <p:txBody>
          <a:bodyPr>
            <a:noAutofit/>
          </a:bodyPr>
          <a:lstStyle/>
          <a:p>
            <a:pPr marL="0" indent="0" algn="just">
              <a:buNone/>
            </a:pPr>
            <a:r>
              <a:rPr lang="en-GB" sz="2400" dirty="0"/>
              <a:t>The other critical part of the starter is a three phase contactor. We always use contactors to control three phase motors because they are designed to handle the high currents these motors draw.</a:t>
            </a:r>
          </a:p>
        </p:txBody>
      </p:sp>
      <p:sp>
        <p:nvSpPr>
          <p:cNvPr id="11" name="Rectangle 10">
            <a:extLst>
              <a:ext uri="{FF2B5EF4-FFF2-40B4-BE49-F238E27FC236}">
                <a16:creationId xmlns:a16="http://schemas.microsoft.com/office/drawing/2014/main" id="{DD129920-CFDB-4A48-9626-545FB9493143}"/>
              </a:ext>
            </a:extLst>
          </p:cNvPr>
          <p:cNvSpPr/>
          <p:nvPr/>
        </p:nvSpPr>
        <p:spPr>
          <a:xfrm>
            <a:off x="1154143" y="3826802"/>
            <a:ext cx="4307873" cy="830997"/>
          </a:xfrm>
          <a:prstGeom prst="rect">
            <a:avLst/>
          </a:prstGeom>
          <a:solidFill>
            <a:schemeClr val="tx2">
              <a:lumMod val="40000"/>
              <a:lumOff val="60000"/>
            </a:schemeClr>
          </a:solidFill>
        </p:spPr>
        <p:txBody>
          <a:bodyPr wrap="square">
            <a:spAutoFit/>
          </a:bodyPr>
          <a:lstStyle/>
          <a:p>
            <a:r>
              <a:rPr lang="en-GB" sz="2400" i="1" dirty="0"/>
              <a:t>Click on the button if you need a refresher on contactors.</a:t>
            </a:r>
            <a:endParaRPr lang="en-ZA" sz="2400" i="1" dirty="0"/>
          </a:p>
        </p:txBody>
      </p:sp>
      <p:pic>
        <p:nvPicPr>
          <p:cNvPr id="12" name="Graphic 11" descr="User">
            <a:extLst>
              <a:ext uri="{FF2B5EF4-FFF2-40B4-BE49-F238E27FC236}">
                <a16:creationId xmlns:a16="http://schemas.microsoft.com/office/drawing/2014/main" id="{7B942081-1D15-7B43-86EC-D120CF0E05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3755145"/>
            <a:ext cx="788845" cy="854046"/>
          </a:xfrm>
          <a:prstGeom prst="rect">
            <a:avLst/>
          </a:prstGeom>
        </p:spPr>
      </p:pic>
      <p:pic>
        <p:nvPicPr>
          <p:cNvPr id="7" name="Picture 6">
            <a:extLst>
              <a:ext uri="{FF2B5EF4-FFF2-40B4-BE49-F238E27FC236}">
                <a16:creationId xmlns:a16="http://schemas.microsoft.com/office/drawing/2014/main" id="{A6A68BB7-E737-BF46-BA20-69A0F613AF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7834" y="333588"/>
            <a:ext cx="2484408" cy="3429397"/>
          </a:xfrm>
          <a:prstGeom prst="rect">
            <a:avLst/>
          </a:prstGeom>
        </p:spPr>
      </p:pic>
      <p:sp>
        <p:nvSpPr>
          <p:cNvPr id="8" name="Rounded Rectangle 7">
            <a:extLst>
              <a:ext uri="{FF2B5EF4-FFF2-40B4-BE49-F238E27FC236}">
                <a16:creationId xmlns:a16="http://schemas.microsoft.com/office/drawing/2014/main" id="{9D3B36DB-10D8-D44F-B78B-0F734DA82832}"/>
              </a:ext>
            </a:extLst>
          </p:cNvPr>
          <p:cNvSpPr/>
          <p:nvPr/>
        </p:nvSpPr>
        <p:spPr>
          <a:xfrm>
            <a:off x="6219645" y="3813223"/>
            <a:ext cx="3260785" cy="809895"/>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a refresher on contactors</a:t>
            </a:r>
          </a:p>
        </p:txBody>
      </p:sp>
    </p:spTree>
    <p:custDataLst>
      <p:tags r:id="rId1"/>
    </p:custDataLst>
    <p:extLst>
      <p:ext uri="{BB962C8B-B14F-4D97-AF65-F5344CB8AC3E}">
        <p14:creationId xmlns:p14="http://schemas.microsoft.com/office/powerpoint/2010/main" val="161421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contactors?</a:t>
            </a:r>
          </a:p>
        </p:txBody>
      </p:sp>
      <p:sp>
        <p:nvSpPr>
          <p:cNvPr id="3" name="Content Placeholder 2"/>
          <p:cNvSpPr>
            <a:spLocks noGrp="1"/>
          </p:cNvSpPr>
          <p:nvPr>
            <p:ph idx="1"/>
          </p:nvPr>
        </p:nvSpPr>
        <p:spPr>
          <a:xfrm>
            <a:off x="1057330" y="1091869"/>
            <a:ext cx="7672757" cy="1122845"/>
          </a:xfrm>
        </p:spPr>
        <p:txBody>
          <a:bodyPr>
            <a:noAutofit/>
          </a:bodyPr>
          <a:lstStyle/>
          <a:p>
            <a:pPr marL="0" indent="0" algn="just">
              <a:buNone/>
            </a:pPr>
            <a:r>
              <a:rPr lang="en-GB" sz="2400" dirty="0"/>
              <a:t>Now that we understand how contactors work in theory, let’s see how to get them to work in practice.</a:t>
            </a:r>
          </a:p>
        </p:txBody>
      </p:sp>
      <p:sp>
        <p:nvSpPr>
          <p:cNvPr id="4" name="TextBox 3">
            <a:extLst>
              <a:ext uri="{FF2B5EF4-FFF2-40B4-BE49-F238E27FC236}">
                <a16:creationId xmlns:a16="http://schemas.microsoft.com/office/drawing/2014/main" id="{AA0A842C-6C80-7648-B4DF-65384F05A45F}"/>
              </a:ext>
            </a:extLst>
          </p:cNvPr>
          <p:cNvSpPr txBox="1"/>
          <p:nvPr/>
        </p:nvSpPr>
        <p:spPr>
          <a:xfrm>
            <a:off x="1057331" y="1996837"/>
            <a:ext cx="3238624" cy="1200329"/>
          </a:xfrm>
          <a:prstGeom prst="rect">
            <a:avLst/>
          </a:prstGeom>
          <a:solidFill>
            <a:schemeClr val="tx2">
              <a:lumMod val="40000"/>
              <a:lumOff val="60000"/>
            </a:schemeClr>
          </a:solidFill>
        </p:spPr>
        <p:txBody>
          <a:bodyPr wrap="square" rtlCol="0">
            <a:spAutoFit/>
          </a:bodyPr>
          <a:lstStyle/>
          <a:p>
            <a:pPr algn="just"/>
            <a:r>
              <a:rPr lang="en-GB" sz="2400" i="1" dirty="0"/>
              <a:t>Watch this video to find out how to wire a contactor into a circuit.</a:t>
            </a:r>
          </a:p>
        </p:txBody>
      </p:sp>
      <p:pic>
        <p:nvPicPr>
          <p:cNvPr id="13" name="Graphic 12" descr="User">
            <a:extLst>
              <a:ext uri="{FF2B5EF4-FFF2-40B4-BE49-F238E27FC236}">
                <a16:creationId xmlns:a16="http://schemas.microsoft.com/office/drawing/2014/main" id="{1C25B3C7-ED73-8C4F-B374-DCB5A29C81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024935"/>
            <a:ext cx="854046" cy="854046"/>
          </a:xfrm>
          <a:prstGeom prst="rect">
            <a:avLst/>
          </a:prstGeom>
        </p:spPr>
      </p:pic>
      <p:sp>
        <p:nvSpPr>
          <p:cNvPr id="7" name="Rectangle 6">
            <a:extLst>
              <a:ext uri="{FF2B5EF4-FFF2-40B4-BE49-F238E27FC236}">
                <a16:creationId xmlns:a16="http://schemas.microsoft.com/office/drawing/2014/main" id="{3ED3DA90-2308-6A4B-B691-3D14229EF877}"/>
              </a:ext>
            </a:extLst>
          </p:cNvPr>
          <p:cNvSpPr/>
          <p:nvPr/>
        </p:nvSpPr>
        <p:spPr>
          <a:xfrm>
            <a:off x="4489065" y="1979901"/>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custDataLst>
      <p:tags r:id="rId1"/>
    </p:custDataLst>
    <p:extLst>
      <p:ext uri="{BB962C8B-B14F-4D97-AF65-F5344CB8AC3E}">
        <p14:creationId xmlns:p14="http://schemas.microsoft.com/office/powerpoint/2010/main" val="193119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auxiliary contacts?</a:t>
            </a:r>
          </a:p>
        </p:txBody>
      </p:sp>
      <p:sp>
        <p:nvSpPr>
          <p:cNvPr id="3" name="Content Placeholder 2"/>
          <p:cNvSpPr>
            <a:spLocks noGrp="1"/>
          </p:cNvSpPr>
          <p:nvPr>
            <p:ph idx="1"/>
          </p:nvPr>
        </p:nvSpPr>
        <p:spPr>
          <a:xfrm>
            <a:off x="1057330" y="1091869"/>
            <a:ext cx="7672757" cy="1122845"/>
          </a:xfrm>
        </p:spPr>
        <p:txBody>
          <a:bodyPr>
            <a:noAutofit/>
          </a:bodyPr>
          <a:lstStyle/>
          <a:p>
            <a:pPr marL="0" indent="0" algn="just">
              <a:buNone/>
            </a:pPr>
            <a:r>
              <a:rPr lang="en-GB" sz="2400" dirty="0"/>
              <a:t>Besides the main contacts in a contactor, we can also fit extra contacts to the contactor. These are called </a:t>
            </a:r>
            <a:r>
              <a:rPr lang="en-GB" sz="2400" b="1" dirty="0"/>
              <a:t>auxiliary contacts </a:t>
            </a:r>
            <a:r>
              <a:rPr lang="en-GB" sz="2400" dirty="0"/>
              <a:t>and are used to control the motor.</a:t>
            </a:r>
          </a:p>
        </p:txBody>
      </p:sp>
      <p:sp>
        <p:nvSpPr>
          <p:cNvPr id="4" name="TextBox 3">
            <a:extLst>
              <a:ext uri="{FF2B5EF4-FFF2-40B4-BE49-F238E27FC236}">
                <a16:creationId xmlns:a16="http://schemas.microsoft.com/office/drawing/2014/main" id="{AA0A842C-6C80-7648-B4DF-65384F05A45F}"/>
              </a:ext>
            </a:extLst>
          </p:cNvPr>
          <p:cNvSpPr txBox="1"/>
          <p:nvPr/>
        </p:nvSpPr>
        <p:spPr>
          <a:xfrm>
            <a:off x="1057330" y="2317915"/>
            <a:ext cx="3514669" cy="1569660"/>
          </a:xfrm>
          <a:prstGeom prst="rect">
            <a:avLst/>
          </a:prstGeom>
          <a:solidFill>
            <a:schemeClr val="tx2">
              <a:lumMod val="40000"/>
              <a:lumOff val="60000"/>
            </a:schemeClr>
          </a:solidFill>
        </p:spPr>
        <p:txBody>
          <a:bodyPr wrap="square" rtlCol="0">
            <a:spAutoFit/>
          </a:bodyPr>
          <a:lstStyle/>
          <a:p>
            <a:pPr algn="just"/>
            <a:r>
              <a:rPr lang="en-GB" sz="2400" i="1" dirty="0"/>
              <a:t>Watch this video to find out more about auxiliary contacts an how to use them to control circuits.</a:t>
            </a:r>
          </a:p>
        </p:txBody>
      </p:sp>
      <p:pic>
        <p:nvPicPr>
          <p:cNvPr id="13" name="Graphic 12" descr="User">
            <a:extLst>
              <a:ext uri="{FF2B5EF4-FFF2-40B4-BE49-F238E27FC236}">
                <a16:creationId xmlns:a16="http://schemas.microsoft.com/office/drawing/2014/main" id="{1C25B3C7-ED73-8C4F-B374-DCB5A29C815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2261206"/>
            <a:ext cx="854046" cy="854046"/>
          </a:xfrm>
          <a:prstGeom prst="rect">
            <a:avLst/>
          </a:prstGeom>
        </p:spPr>
      </p:pic>
      <p:sp>
        <p:nvSpPr>
          <p:cNvPr id="6" name="Rectangle 5">
            <a:extLst>
              <a:ext uri="{FF2B5EF4-FFF2-40B4-BE49-F238E27FC236}">
                <a16:creationId xmlns:a16="http://schemas.microsoft.com/office/drawing/2014/main" id="{690B4122-CBB5-BE4C-A6BC-F3EEAB5C711C}"/>
              </a:ext>
            </a:extLst>
          </p:cNvPr>
          <p:cNvSpPr/>
          <p:nvPr/>
        </p:nvSpPr>
        <p:spPr>
          <a:xfrm>
            <a:off x="4893708" y="2214714"/>
            <a:ext cx="4593975" cy="26243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Tree>
    <p:custDataLst>
      <p:tags r:id="rId1"/>
    </p:custDataLst>
    <p:extLst>
      <p:ext uri="{BB962C8B-B14F-4D97-AF65-F5344CB8AC3E}">
        <p14:creationId xmlns:p14="http://schemas.microsoft.com/office/powerpoint/2010/main" val="32637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else will you need?</a:t>
            </a:r>
          </a:p>
        </p:txBody>
      </p:sp>
      <p:sp>
        <p:nvSpPr>
          <p:cNvPr id="3" name="Content Placeholder 2"/>
          <p:cNvSpPr>
            <a:spLocks noGrp="1"/>
          </p:cNvSpPr>
          <p:nvPr>
            <p:ph idx="1"/>
          </p:nvPr>
        </p:nvSpPr>
        <p:spPr>
          <a:xfrm>
            <a:off x="1122531" y="1091869"/>
            <a:ext cx="7607557" cy="1127075"/>
          </a:xfrm>
        </p:spPr>
        <p:txBody>
          <a:bodyPr>
            <a:noAutofit/>
          </a:bodyPr>
          <a:lstStyle/>
          <a:p>
            <a:pPr marL="0" indent="0" algn="just">
              <a:buNone/>
            </a:pPr>
            <a:r>
              <a:rPr lang="en-GB" sz="2400" dirty="0"/>
              <a:t>There are a few other important components we need for our direct online motor starter.</a:t>
            </a:r>
          </a:p>
        </p:txBody>
      </p:sp>
      <p:sp>
        <p:nvSpPr>
          <p:cNvPr id="9" name="Rectangle 8">
            <a:extLst>
              <a:ext uri="{FF2B5EF4-FFF2-40B4-BE49-F238E27FC236}">
                <a16:creationId xmlns:a16="http://schemas.microsoft.com/office/drawing/2014/main" id="{2E1B3333-11E3-AA4D-9DD0-AECE6326905B}"/>
              </a:ext>
            </a:extLst>
          </p:cNvPr>
          <p:cNvSpPr/>
          <p:nvPr/>
        </p:nvSpPr>
        <p:spPr>
          <a:xfrm>
            <a:off x="1154142" y="2027178"/>
            <a:ext cx="3893431" cy="1938992"/>
          </a:xfrm>
          <a:prstGeom prst="rect">
            <a:avLst/>
          </a:prstGeom>
          <a:solidFill>
            <a:schemeClr val="tx2">
              <a:lumMod val="40000"/>
              <a:lumOff val="60000"/>
            </a:schemeClr>
          </a:solidFill>
        </p:spPr>
        <p:txBody>
          <a:bodyPr wrap="square">
            <a:spAutoFit/>
          </a:bodyPr>
          <a:lstStyle/>
          <a:p>
            <a:r>
              <a:rPr lang="en-GB" sz="2400" i="1" dirty="0"/>
              <a:t>Click on each component to find out what it is. If you need more help understanding these components have a look at Topic 4 in Course 3.</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1955521"/>
            <a:ext cx="854046" cy="854046"/>
          </a:xfrm>
          <a:prstGeom prst="rect">
            <a:avLst/>
          </a:prstGeom>
        </p:spPr>
      </p:pic>
      <p:pic>
        <p:nvPicPr>
          <p:cNvPr id="4" name="Picture 3">
            <a:extLst>
              <a:ext uri="{FF2B5EF4-FFF2-40B4-BE49-F238E27FC236}">
                <a16:creationId xmlns:a16="http://schemas.microsoft.com/office/drawing/2014/main" id="{696A4F7F-1F82-2F47-9317-037E6D329E15}"/>
              </a:ext>
            </a:extLst>
          </p:cNvPr>
          <p:cNvPicPr>
            <a:picLocks noChangeAspect="1"/>
          </p:cNvPicPr>
          <p:nvPr/>
        </p:nvPicPr>
        <p:blipFill rotWithShape="1">
          <a:blip r:embed="rId6"/>
          <a:srcRect t="23426" r="35355" b="24046"/>
          <a:stretch/>
        </p:blipFill>
        <p:spPr>
          <a:xfrm>
            <a:off x="5116092" y="1755006"/>
            <a:ext cx="2595620" cy="2109122"/>
          </a:xfrm>
          <a:prstGeom prst="rect">
            <a:avLst/>
          </a:prstGeom>
        </p:spPr>
      </p:pic>
      <p:pic>
        <p:nvPicPr>
          <p:cNvPr id="5" name="Picture 4">
            <a:extLst>
              <a:ext uri="{FF2B5EF4-FFF2-40B4-BE49-F238E27FC236}">
                <a16:creationId xmlns:a16="http://schemas.microsoft.com/office/drawing/2014/main" id="{DA124C94-3DE0-0140-892C-60E943395B40}"/>
              </a:ext>
            </a:extLst>
          </p:cNvPr>
          <p:cNvPicPr>
            <a:picLocks noChangeAspect="1"/>
          </p:cNvPicPr>
          <p:nvPr/>
        </p:nvPicPr>
        <p:blipFill>
          <a:blip r:embed="rId7"/>
          <a:stretch>
            <a:fillRect/>
          </a:stretch>
        </p:blipFill>
        <p:spPr>
          <a:xfrm>
            <a:off x="8197151" y="1786867"/>
            <a:ext cx="1129096" cy="1730066"/>
          </a:xfrm>
          <a:prstGeom prst="rect">
            <a:avLst/>
          </a:prstGeom>
        </p:spPr>
      </p:pic>
      <p:sp>
        <p:nvSpPr>
          <p:cNvPr id="13" name="Rounded Rectangle 12">
            <a:extLst>
              <a:ext uri="{FF2B5EF4-FFF2-40B4-BE49-F238E27FC236}">
                <a16:creationId xmlns:a16="http://schemas.microsoft.com/office/drawing/2014/main" id="{99774A1B-2421-0242-A458-27255F6EB684}"/>
              </a:ext>
            </a:extLst>
          </p:cNvPr>
          <p:cNvSpPr/>
          <p:nvPr/>
        </p:nvSpPr>
        <p:spPr>
          <a:xfrm>
            <a:off x="1207800" y="4099127"/>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electrical components</a:t>
            </a:r>
          </a:p>
        </p:txBody>
      </p:sp>
      <p:pic>
        <p:nvPicPr>
          <p:cNvPr id="6" name="Picture 5">
            <a:extLst>
              <a:ext uri="{FF2B5EF4-FFF2-40B4-BE49-F238E27FC236}">
                <a16:creationId xmlns:a16="http://schemas.microsoft.com/office/drawing/2014/main" id="{4419D440-B03A-0540-8CAB-65F11F06DD30}"/>
              </a:ext>
            </a:extLst>
          </p:cNvPr>
          <p:cNvPicPr>
            <a:picLocks noChangeAspect="1"/>
          </p:cNvPicPr>
          <p:nvPr/>
        </p:nvPicPr>
        <p:blipFill>
          <a:blip r:embed="rId8"/>
          <a:stretch>
            <a:fillRect/>
          </a:stretch>
        </p:blipFill>
        <p:spPr>
          <a:xfrm>
            <a:off x="6718735" y="3864128"/>
            <a:ext cx="2122991" cy="1543993"/>
          </a:xfrm>
          <a:prstGeom prst="rect">
            <a:avLst/>
          </a:prstGeom>
        </p:spPr>
      </p:pic>
    </p:spTree>
    <p:custDataLst>
      <p:tags r:id="rId1"/>
    </p:custDataLst>
    <p:extLst>
      <p:ext uri="{BB962C8B-B14F-4D97-AF65-F5344CB8AC3E}">
        <p14:creationId xmlns:p14="http://schemas.microsoft.com/office/powerpoint/2010/main" val="3104614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13411</TotalTime>
  <Words>4468</Words>
  <Application>Microsoft Office PowerPoint</Application>
  <PresentationFormat>Custom</PresentationFormat>
  <Paragraphs>687</Paragraphs>
  <Slides>48</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Open Sans</vt:lpstr>
      <vt:lpstr>Office Theme</vt:lpstr>
      <vt:lpstr>Three Phase Motors</vt:lpstr>
      <vt:lpstr>Assumed prior learning</vt:lpstr>
      <vt:lpstr>Outcomes</vt:lpstr>
      <vt:lpstr>Unit 3.2: Three Phase Direct Online Starter</vt:lpstr>
      <vt:lpstr>Introduction</vt:lpstr>
      <vt:lpstr>The heart of the starter</vt:lpstr>
      <vt:lpstr>How do you wire contactors?</vt:lpstr>
      <vt:lpstr>What are auxiliary contacts?</vt:lpstr>
      <vt:lpstr>What else will you need?</vt:lpstr>
      <vt:lpstr>Safety first</vt:lpstr>
      <vt:lpstr>Before We Begin</vt:lpstr>
      <vt:lpstr>Main vs control circuits</vt:lpstr>
      <vt:lpstr>The main circuit</vt:lpstr>
      <vt:lpstr>Upload a your circuit</vt:lpstr>
      <vt:lpstr>Wire up the main circuit</vt:lpstr>
      <vt:lpstr>How do you control the motor?</vt:lpstr>
      <vt:lpstr>How do you keep the motor running?</vt:lpstr>
      <vt:lpstr>How do you stop the motor?</vt:lpstr>
      <vt:lpstr>A quick summary</vt:lpstr>
      <vt:lpstr>Try it yourself</vt:lpstr>
      <vt:lpstr>Upload your completed circuit</vt:lpstr>
      <vt:lpstr>The control circuit</vt:lpstr>
      <vt:lpstr>Apply you knowledge</vt:lpstr>
      <vt:lpstr>Upload your control circuit diagram</vt:lpstr>
      <vt:lpstr>What did your diagram look like? </vt:lpstr>
      <vt:lpstr>Video Briefing – Vid01</vt:lpstr>
      <vt:lpstr>Video Briefing – Vid02</vt:lpstr>
      <vt:lpstr>Image Briefing – Img05</vt:lpstr>
      <vt:lpstr>Image Briefing – Img06</vt:lpstr>
      <vt:lpstr>Image Briefing – Img06a</vt:lpstr>
      <vt:lpstr>Image Briefing – Img09</vt:lpstr>
      <vt:lpstr>Video Briefing – Vid03</vt:lpstr>
      <vt:lpstr>Interactive Briefing – Int01 (1 of 3)</vt:lpstr>
      <vt:lpstr>Interactive Briefing – Int01 (2 of 3)</vt:lpstr>
      <vt:lpstr>Interactive Briefing – Int01 (3 of 3)</vt:lpstr>
      <vt:lpstr>Video Briefing – Vid04</vt:lpstr>
      <vt:lpstr>Video Briefing – Vid05</vt:lpstr>
      <vt:lpstr>Video Briefing – Vid06</vt:lpstr>
      <vt:lpstr>Video Briefing – Vid07</vt:lpstr>
      <vt:lpstr>Image Briefing – Img15 (1 of 5)</vt:lpstr>
      <vt:lpstr>Image Briefing – Img15 (2 of 5)</vt:lpstr>
      <vt:lpstr>Image Briefing – Img15 (3 of 5)</vt:lpstr>
      <vt:lpstr>Image Briefing – Img15 (4 of 5)</vt:lpstr>
      <vt:lpstr>Image Briefing – Img15 (5 of 5)</vt:lpstr>
      <vt:lpstr>Interactive Briefing – Int04 (1 of 3)</vt:lpstr>
      <vt:lpstr>Interactive Briefing – Int04 (2 of 3)</vt:lpstr>
      <vt:lpstr>Interactive Briefing – Int04 (3 of 3)</vt:lpstr>
      <vt:lpstr>Image Briefing – Img18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548</cp:revision>
  <dcterms:created xsi:type="dcterms:W3CDTF">2018-02-02T12:07:09Z</dcterms:created>
  <dcterms:modified xsi:type="dcterms:W3CDTF">2018-09-20T07:06:52Z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