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comments/comment1.xml" ContentType="application/vnd.openxmlformats-officedocument.presentationml.comments+xml"/>
  <Override PartName="/ppt/tags/tag12.xml" ContentType="application/vnd.openxmlformats-officedocument.presentationml.tags+xml"/>
  <Override PartName="/ppt/notesSlides/notesSlide9.xml" ContentType="application/vnd.openxmlformats-officedocument.presentationml.notesSlide+xml"/>
  <Override PartName="/ppt/comments/comment2.xml" ContentType="application/vnd.openxmlformats-officedocument.presentationml.comments+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comments/comment3.xml" ContentType="application/vnd.openxmlformats-officedocument.presentationml.comments+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comments/comment4.xml" ContentType="application/vnd.openxmlformats-officedocument.presentationml.comments+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comments/comment5.xml" ContentType="application/vnd.openxmlformats-officedocument.presentationml.comments+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40"/>
  </p:notesMasterIdLst>
  <p:sldIdLst>
    <p:sldId id="256" r:id="rId2"/>
    <p:sldId id="309" r:id="rId3"/>
    <p:sldId id="268" r:id="rId4"/>
    <p:sldId id="278" r:id="rId5"/>
    <p:sldId id="376" r:id="rId6"/>
    <p:sldId id="406" r:id="rId7"/>
    <p:sldId id="407" r:id="rId8"/>
    <p:sldId id="384" r:id="rId9"/>
    <p:sldId id="333" r:id="rId10"/>
    <p:sldId id="339" r:id="rId11"/>
    <p:sldId id="385" r:id="rId12"/>
    <p:sldId id="386" r:id="rId13"/>
    <p:sldId id="387" r:id="rId14"/>
    <p:sldId id="388" r:id="rId15"/>
    <p:sldId id="389" r:id="rId16"/>
    <p:sldId id="390" r:id="rId17"/>
    <p:sldId id="392" r:id="rId18"/>
    <p:sldId id="395" r:id="rId19"/>
    <p:sldId id="397" r:id="rId20"/>
    <p:sldId id="400" r:id="rId21"/>
    <p:sldId id="402" r:id="rId22"/>
    <p:sldId id="404" r:id="rId23"/>
    <p:sldId id="270" r:id="rId24"/>
    <p:sldId id="377" r:id="rId25"/>
    <p:sldId id="378" r:id="rId26"/>
    <p:sldId id="379" r:id="rId27"/>
    <p:sldId id="380" r:id="rId28"/>
    <p:sldId id="381" r:id="rId29"/>
    <p:sldId id="382" r:id="rId30"/>
    <p:sldId id="383" r:id="rId31"/>
    <p:sldId id="391" r:id="rId32"/>
    <p:sldId id="393" r:id="rId33"/>
    <p:sldId id="394" r:id="rId34"/>
    <p:sldId id="396" r:id="rId35"/>
    <p:sldId id="398" r:id="rId36"/>
    <p:sldId id="401" r:id="rId37"/>
    <p:sldId id="403" r:id="rId38"/>
    <p:sldId id="405" r:id="rId39"/>
  </p:sldIdLst>
  <p:sldSz cx="10239375" cy="5003800"/>
  <p:notesSz cx="6858000" cy="9144000"/>
  <p:custDataLst>
    <p:tags r:id="rId4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376"/>
            <p14:sldId id="406"/>
            <p14:sldId id="407"/>
            <p14:sldId id="384"/>
            <p14:sldId id="333"/>
            <p14:sldId id="339"/>
            <p14:sldId id="385"/>
            <p14:sldId id="386"/>
            <p14:sldId id="387"/>
            <p14:sldId id="388"/>
            <p14:sldId id="389"/>
            <p14:sldId id="390"/>
            <p14:sldId id="392"/>
            <p14:sldId id="395"/>
            <p14:sldId id="397"/>
            <p14:sldId id="400"/>
            <p14:sldId id="402"/>
            <p14:sldId id="404"/>
          </p14:sldIdLst>
        </p14:section>
        <p14:section name="Appendix" id="{61A5EB1E-5BAC-224D-8F20-5D1D8E086C2B}">
          <p14:sldIdLst>
            <p14:sldId id="270"/>
            <p14:sldId id="377"/>
            <p14:sldId id="378"/>
            <p14:sldId id="379"/>
            <p14:sldId id="380"/>
            <p14:sldId id="381"/>
            <p14:sldId id="382"/>
            <p14:sldId id="383"/>
            <p14:sldId id="391"/>
            <p14:sldId id="393"/>
            <p14:sldId id="394"/>
            <p14:sldId id="396"/>
            <p14:sldId id="398"/>
            <p14:sldId id="401"/>
            <p14:sldId id="403"/>
            <p14:sldId id="40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41"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85"/>
    <p:restoredTop sz="76510" autoAdjust="0"/>
  </p:normalViewPr>
  <p:slideViewPr>
    <p:cSldViewPr snapToGrid="0" snapToObjects="1">
      <p:cViewPr varScale="1">
        <p:scale>
          <a:sx n="119" d="100"/>
          <a:sy n="119" d="100"/>
        </p:scale>
        <p:origin x="78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tags" Target="tags/tag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5-23T10:47:09.344" idx="21">
    <p:pos x="5464" y="451"/>
    <p:text>Img02</p:text>
    <p:extLst mod="1">
      <p:ext uri="{C676402C-5697-4E1C-873F-D02D1690AC5C}">
        <p15:threadingInfo xmlns:p15="http://schemas.microsoft.com/office/powerpoint/2012/main" timeZoneBias="-120"/>
      </p:ext>
    </p:extLst>
  </p:cm>
  <p:cm authorId="1" dt="2018-05-23T12:11:57.816" idx="22">
    <p:pos x="2788" y="2482"/>
    <p:text>Button 01</p:text>
    <p:extLst mod="1">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5-23T12:14:32.617" idx="24">
    <p:pos x="6108" y="2331"/>
    <p:text>Button 01</p:text>
    <p:extLst mod="1">
      <p:ext uri="{C676402C-5697-4E1C-873F-D02D1690AC5C}">
        <p15:threadingInfo xmlns:p15="http://schemas.microsoft.com/office/powerpoint/2012/main" timeZoneBias="-120"/>
      </p:ext>
    </p:extLst>
  </p:cm>
  <p:cm authorId="1" dt="2018-05-23T12:15:57.205" idx="25">
    <p:pos x="5383" y="595"/>
    <p:text>Img03</p:text>
    <p:extLst mod="1">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7-06T15:36:36.010" idx="40">
    <p:pos x="5922" y="456"/>
    <p:text>Img04</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7-06T16:11:14.016" idx="41">
    <p:pos x="5335" y="2303"/>
    <p:text>Button01</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07-06T14:18:59.699" idx="38">
    <p:pos x="4827" y="1254"/>
    <p:text>Should be B1</p:text>
    <p:extLst>
      <p:ext uri="{C676402C-5697-4E1C-873F-D02D1690AC5C}">
        <p15:threadingInfo xmlns:p15="http://schemas.microsoft.com/office/powerpoint/2012/main" timeZoneBias="-120"/>
      </p:ext>
    </p:extLst>
  </p:cm>
  <p:cm authorId="1" dt="2018-07-06T14:19:10.580" idx="39">
    <p:pos x="5673" y="811"/>
    <p:text>Should be B2</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20/09/2018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MCQ: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is 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a:t>– This is not a good idea. You could end up damaging the motor or even electrocuting yourself. A continuity test can help you determine which pairs of leads represent the start and end of each winding</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a:t>- This might work but only if you have a simple 2-pole motor and you can physically trace the windings from start to end. Also it is also very inefficient.</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a:t>- This is the best way to determine which pairs of leads are the start and end of each winding</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a:t>- This test would not work as it is designed to check that there are no current leaks between windings due to worn or damaged insulation.</a:t>
            </a:r>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1574235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2063274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Reveal full point on clicking each number. Use a device to indicate to learners that they need to click number 1 to start with.</a:t>
            </a:r>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1417270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Reveal full point on clicking each number. Use a device to indicate to learners that they need to click number 1 to start with.</a:t>
            </a:r>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2867214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a pretty and interesting question mark image e.g. http://</a:t>
            </a:r>
            <a:r>
              <a:rPr lang="en-US" dirty="0" err="1"/>
              <a:t>cvarconnect.com</a:t>
            </a:r>
            <a:r>
              <a:rPr lang="en-US" dirty="0"/>
              <a:t>/</a:t>
            </a:r>
            <a:r>
              <a:rPr lang="en-US" dirty="0" err="1"/>
              <a:t>wp</a:t>
            </a:r>
            <a:r>
              <a:rPr lang="en-US" dirty="0"/>
              <a:t>-content/uploads/2018/03/iStock_000011480498XSmall.jpg</a:t>
            </a:r>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4137723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 = screenshot of Vid01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3308879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link to Vid02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2246987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Img06 =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2486561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Img07 =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3170504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Img08 = screenshot of Vid03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2776036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Img09 = screenshot of Vid04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4056894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Img10 = see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here show correct labelling.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t>Feedback; </a:t>
            </a:r>
            <a:r>
              <a:rPr lang="en-US" dirty="0"/>
              <a:t>Show completed diagram along with “We normally label the leads that we connect to the power (L1, L2 and L3, A1, B1 and C1 and label the leads that are connected together in star (or delta) A2, B2 and C2.”</a:t>
            </a:r>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2335850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See http://</a:t>
            </a:r>
            <a:r>
              <a:rPr lang="en-GB" sz="1200" dirty="0" err="1"/>
              <a:t>www.animations.physics.unsw.edu.au</a:t>
            </a:r>
            <a:r>
              <a:rPr lang="en-GB" sz="1200" dirty="0"/>
              <a:t>/</a:t>
            </a:r>
            <a:r>
              <a:rPr lang="en-GB" sz="1200" dirty="0" err="1"/>
              <a:t>jw</a:t>
            </a:r>
            <a:r>
              <a:rPr lang="en-GB" sz="1200" dirty="0"/>
              <a:t>/</a:t>
            </a:r>
            <a:r>
              <a:rPr lang="en-GB" sz="1200" dirty="0" err="1"/>
              <a:t>electricmotors.html#three</a:t>
            </a:r>
            <a:r>
              <a:rPr lang="en-GB" sz="1200" dirty="0"/>
              <a:t> as a reference for 1.</a:t>
            </a:r>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4197431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176126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37356377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436944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17155128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16615059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24925817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638877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10"/>
          </p:nvPr>
        </p:nvSpPr>
        <p:spPr/>
        <p:txBody>
          <a:bodyPr/>
          <a:lstStyle/>
          <a:p>
            <a:fld id="{16FEC50E-693F-7248-AD71-EC691CF637E1}" type="slidenum">
              <a:rPr lang="en-GB" smtClean="0"/>
              <a:t>38</a:t>
            </a:fld>
            <a:endParaRPr lang="en-GB"/>
          </a:p>
        </p:txBody>
      </p:sp>
    </p:spTree>
    <p:extLst>
      <p:ext uri="{BB962C8B-B14F-4D97-AF65-F5344CB8AC3E}">
        <p14:creationId xmlns:p14="http://schemas.microsoft.com/office/powerpoint/2010/main" val="3547579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image of a typical automatic star-delta starter in a factory</a:t>
            </a:r>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752933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Img01a = Image of an induction motor installed in </a:t>
            </a:r>
            <a:r>
              <a:rPr lang="en-US"/>
              <a:t>a factory</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4062897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Img01b =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1929558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point, display the following in popups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Trial and error: In this method, we connect the windings up and test to see if the motor runs properly. If it does not, we change the connections.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The transformer effect: In this method, we make use of transformer action between the windings to figure out how to connect them correctly before turning the motor on. We can either use an AC or DC power source for this test as we will see.</a:t>
            </a:r>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2757506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 https://</a:t>
            </a:r>
            <a:r>
              <a:rPr lang="en-US" dirty="0" err="1"/>
              <a:t>cdn.pixabay.com</a:t>
            </a:r>
            <a:r>
              <a:rPr lang="en-US" dirty="0"/>
              <a:t>/photo/2014/04/02/10/38/sign-304093_960_720.png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2755025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https://</a:t>
            </a:r>
            <a:r>
              <a:rPr lang="en-US" dirty="0" err="1"/>
              <a:t>cdn.pixabay.com</a:t>
            </a:r>
            <a:r>
              <a:rPr lang="en-US" dirty="0"/>
              <a:t>/photo/2016/07/01/22/38/industrial-safety-1492062_960_720.png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1923863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227008" y="4383866"/>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55393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9/20/2018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65" r:id="rId13"/>
    <p:sldLayoutId id="2147483661" r:id="rId14"/>
    <p:sldLayoutId id="2147483652" r:id="rId15"/>
    <p:sldLayoutId id="2147483664" r:id="rId16"/>
    <p:sldLayoutId id="2147483660"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comments" Target="../comments/comment2.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4.tif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2.sv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comments" Target="../comments/comment3.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7.tiff"/><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2.sv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comments" Target="../comments/comment4.xml"/><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2.sv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2.sv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8.png"/><Relationship Id="rId5" Type="http://schemas.openxmlformats.org/officeDocument/2006/relationships/image" Target="../media/image2.sv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25.xml"/><Relationship Id="rId6" Type="http://schemas.openxmlformats.org/officeDocument/2006/relationships/comments" Target="../comments/comment5.xml"/><Relationship Id="rId5" Type="http://schemas.openxmlformats.org/officeDocument/2006/relationships/image" Target="../media/image10.tiff"/><Relationship Id="rId4" Type="http://schemas.openxmlformats.org/officeDocument/2006/relationships/image" Target="../media/image9.tiff"/></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2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2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3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3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3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sv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comments" Target="../comments/comment1.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Three Phase Motors</a:t>
            </a:r>
          </a:p>
        </p:txBody>
      </p:sp>
      <p:sp>
        <p:nvSpPr>
          <p:cNvPr id="3" name="Subtitle 2"/>
          <p:cNvSpPr>
            <a:spLocks noGrp="1"/>
          </p:cNvSpPr>
          <p:nvPr>
            <p:ph type="subTitle" idx="1"/>
          </p:nvPr>
        </p:nvSpPr>
        <p:spPr/>
        <p:txBody>
          <a:bodyPr>
            <a:normAutofit/>
          </a:bodyPr>
          <a:lstStyle/>
          <a:p>
            <a:pPr algn="l"/>
            <a:r>
              <a:rPr lang="en-GB" sz="2400" dirty="0"/>
              <a:t>Topic 3: Connecting and Starting Three Phase </a:t>
            </a:r>
            <a:r>
              <a:rPr lang="en-GB" sz="2400" dirty="0" err="1"/>
              <a:t>Indiction</a:t>
            </a:r>
            <a:r>
              <a:rPr lang="en-GB" sz="2400"/>
              <a:t> Motors</a:t>
            </a:r>
            <a:endParaRPr lang="en-GB" sz="2400" dirty="0"/>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Before We Begin</a:t>
            </a:r>
          </a:p>
        </p:txBody>
      </p:sp>
      <p:sp>
        <p:nvSpPr>
          <p:cNvPr id="3" name="Content Placeholder 2"/>
          <p:cNvSpPr>
            <a:spLocks noGrp="1"/>
          </p:cNvSpPr>
          <p:nvPr>
            <p:ph idx="1"/>
          </p:nvPr>
        </p:nvSpPr>
        <p:spPr>
          <a:xfrm>
            <a:off x="1122532" y="1091869"/>
            <a:ext cx="5263981" cy="1126676"/>
          </a:xfrm>
        </p:spPr>
        <p:txBody>
          <a:bodyPr>
            <a:noAutofit/>
          </a:bodyPr>
          <a:lstStyle/>
          <a:p>
            <a:pPr marL="0" indent="0" algn="just">
              <a:buNone/>
            </a:pPr>
            <a:r>
              <a:rPr lang="en-GB" sz="2400" dirty="0"/>
              <a:t>Before you do any work on a motor, you must make sure that you have </a:t>
            </a:r>
            <a:r>
              <a:rPr lang="en-GB" sz="2400" b="1" dirty="0"/>
              <a:t>isolated and locked out </a:t>
            </a:r>
            <a:r>
              <a:rPr lang="en-GB" sz="2400" dirty="0"/>
              <a:t>the supply to the motor. </a:t>
            </a:r>
          </a:p>
        </p:txBody>
      </p:sp>
      <p:sp>
        <p:nvSpPr>
          <p:cNvPr id="13" name="Rounded Rectangle 12">
            <a:extLst>
              <a:ext uri="{FF2B5EF4-FFF2-40B4-BE49-F238E27FC236}">
                <a16:creationId xmlns:a16="http://schemas.microsoft.com/office/drawing/2014/main" id="{13AEB6AD-F0C8-4941-A2C3-27ADBFC28B87}"/>
              </a:ext>
            </a:extLst>
          </p:cNvPr>
          <p:cNvSpPr/>
          <p:nvPr/>
        </p:nvSpPr>
        <p:spPr>
          <a:xfrm>
            <a:off x="5665841" y="3840606"/>
            <a:ext cx="4339097"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Learn about Isolating and Lock-Out Procedures</a:t>
            </a:r>
          </a:p>
        </p:txBody>
      </p:sp>
      <p:pic>
        <p:nvPicPr>
          <p:cNvPr id="4" name="Picture 3">
            <a:extLst>
              <a:ext uri="{FF2B5EF4-FFF2-40B4-BE49-F238E27FC236}">
                <a16:creationId xmlns:a16="http://schemas.microsoft.com/office/drawing/2014/main" id="{0A8EAF3A-A817-5141-983F-8DC8C56477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70426" y="890832"/>
            <a:ext cx="3034512" cy="2694017"/>
          </a:xfrm>
          <a:prstGeom prst="rect">
            <a:avLst/>
          </a:prstGeom>
        </p:spPr>
      </p:pic>
      <p:sp>
        <p:nvSpPr>
          <p:cNvPr id="5" name="Rectangle 4">
            <a:extLst>
              <a:ext uri="{FF2B5EF4-FFF2-40B4-BE49-F238E27FC236}">
                <a16:creationId xmlns:a16="http://schemas.microsoft.com/office/drawing/2014/main" id="{B3B91B4C-FF85-984D-A0F5-58D16EFFB473}"/>
              </a:ext>
            </a:extLst>
          </p:cNvPr>
          <p:cNvSpPr/>
          <p:nvPr/>
        </p:nvSpPr>
        <p:spPr>
          <a:xfrm>
            <a:off x="1122532" y="2429411"/>
            <a:ext cx="5118100" cy="1200329"/>
          </a:xfrm>
          <a:prstGeom prst="rect">
            <a:avLst/>
          </a:prstGeom>
          <a:solidFill>
            <a:schemeClr val="tx2">
              <a:lumMod val="40000"/>
              <a:lumOff val="60000"/>
            </a:schemeClr>
          </a:solidFill>
        </p:spPr>
        <p:txBody>
          <a:bodyPr>
            <a:spAutoFit/>
          </a:bodyPr>
          <a:lstStyle/>
          <a:p>
            <a:pPr algn="just"/>
            <a:r>
              <a:rPr lang="en-GB" sz="2400" i="1" dirty="0"/>
              <a:t>Make sure you know how to do this by referring to Topic X in The World of An Electrician.</a:t>
            </a:r>
          </a:p>
        </p:txBody>
      </p:sp>
      <p:pic>
        <p:nvPicPr>
          <p:cNvPr id="7" name="Graphic 6" descr="User">
            <a:extLst>
              <a:ext uri="{FF2B5EF4-FFF2-40B4-BE49-F238E27FC236}">
                <a16:creationId xmlns:a16="http://schemas.microsoft.com/office/drawing/2014/main" id="{B2FD2C9F-BBF7-7147-A912-ADB00038AC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3284" y="2429411"/>
            <a:ext cx="854046" cy="854046"/>
          </a:xfrm>
          <a:prstGeom prst="rect">
            <a:avLst/>
          </a:prstGeom>
        </p:spPr>
      </p:pic>
    </p:spTree>
    <p:custDataLst>
      <p:tags r:id="rId1"/>
    </p:custDataLst>
    <p:extLst>
      <p:ext uri="{BB962C8B-B14F-4D97-AF65-F5344CB8AC3E}">
        <p14:creationId xmlns:p14="http://schemas.microsoft.com/office/powerpoint/2010/main" val="2416354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Identify the windings</a:t>
            </a:r>
          </a:p>
        </p:txBody>
      </p:sp>
      <p:sp>
        <p:nvSpPr>
          <p:cNvPr id="3" name="Content Placeholder 2"/>
          <p:cNvSpPr>
            <a:spLocks noGrp="1"/>
          </p:cNvSpPr>
          <p:nvPr>
            <p:ph idx="1"/>
          </p:nvPr>
        </p:nvSpPr>
        <p:spPr>
          <a:xfrm>
            <a:off x="1122532" y="1091869"/>
            <a:ext cx="7607556" cy="1737595"/>
          </a:xfrm>
        </p:spPr>
        <p:txBody>
          <a:bodyPr>
            <a:noAutofit/>
          </a:bodyPr>
          <a:lstStyle/>
          <a:p>
            <a:pPr marL="0" indent="0" algn="just">
              <a:buNone/>
            </a:pPr>
            <a:r>
              <a:rPr lang="en-GB" sz="2400" dirty="0"/>
              <a:t>Irrespective of which phase out method you use, you have to first make sure that you can identify the 3 phase stator windings. If you have 6 unmarked leads coming from the motor, you first have to find out which pairs represent the start and end of each winding.</a:t>
            </a:r>
          </a:p>
        </p:txBody>
      </p:sp>
      <p:sp>
        <p:nvSpPr>
          <p:cNvPr id="5" name="Rectangle 4">
            <a:extLst>
              <a:ext uri="{FF2B5EF4-FFF2-40B4-BE49-F238E27FC236}">
                <a16:creationId xmlns:a16="http://schemas.microsoft.com/office/drawing/2014/main" id="{B3B91B4C-FF85-984D-A0F5-58D16EFFB473}"/>
              </a:ext>
            </a:extLst>
          </p:cNvPr>
          <p:cNvSpPr/>
          <p:nvPr/>
        </p:nvSpPr>
        <p:spPr>
          <a:xfrm>
            <a:off x="1122532" y="2838014"/>
            <a:ext cx="3880789" cy="461665"/>
          </a:xfrm>
          <a:prstGeom prst="rect">
            <a:avLst/>
          </a:prstGeom>
          <a:solidFill>
            <a:schemeClr val="tx2">
              <a:lumMod val="40000"/>
              <a:lumOff val="60000"/>
            </a:schemeClr>
          </a:solidFill>
        </p:spPr>
        <p:txBody>
          <a:bodyPr wrap="square">
            <a:spAutoFit/>
          </a:bodyPr>
          <a:lstStyle/>
          <a:p>
            <a:pPr algn="just"/>
            <a:r>
              <a:rPr lang="en-GB" sz="2400" i="1" dirty="0"/>
              <a:t>How can you determine this?</a:t>
            </a:r>
          </a:p>
        </p:txBody>
      </p:sp>
      <p:pic>
        <p:nvPicPr>
          <p:cNvPr id="7" name="Graphic 6" descr="User">
            <a:extLst>
              <a:ext uri="{FF2B5EF4-FFF2-40B4-BE49-F238E27FC236}">
                <a16:creationId xmlns:a16="http://schemas.microsoft.com/office/drawing/2014/main" id="{B2FD2C9F-BBF7-7147-A912-ADB00038AC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3478" y="2641823"/>
            <a:ext cx="854046" cy="854046"/>
          </a:xfrm>
          <a:prstGeom prst="rect">
            <a:avLst/>
          </a:prstGeom>
        </p:spPr>
      </p:pic>
      <p:sp>
        <p:nvSpPr>
          <p:cNvPr id="6" name="TextBox 5">
            <a:extLst>
              <a:ext uri="{FF2B5EF4-FFF2-40B4-BE49-F238E27FC236}">
                <a16:creationId xmlns:a16="http://schemas.microsoft.com/office/drawing/2014/main" id="{8DCE96BA-8314-6E46-8BE8-1EBAC3861FED}"/>
              </a:ext>
            </a:extLst>
          </p:cNvPr>
          <p:cNvSpPr txBox="1"/>
          <p:nvPr/>
        </p:nvSpPr>
        <p:spPr>
          <a:xfrm>
            <a:off x="3033328" y="3377241"/>
            <a:ext cx="4538294" cy="1569660"/>
          </a:xfrm>
          <a:prstGeom prst="rect">
            <a:avLst/>
          </a:prstGeom>
          <a:noFill/>
        </p:spPr>
        <p:txBody>
          <a:bodyPr wrap="none" rtlCol="0">
            <a:spAutoFit/>
          </a:bodyPr>
          <a:lstStyle/>
          <a:p>
            <a:pPr marL="457200" indent="-457200">
              <a:buFont typeface="+mj-lt"/>
              <a:buAutoNum type="alphaLcParenR"/>
            </a:pPr>
            <a:r>
              <a:rPr lang="en-GB" sz="2400" dirty="0"/>
              <a:t>Guess and hope for the best.</a:t>
            </a:r>
          </a:p>
          <a:p>
            <a:pPr marL="457200" indent="-457200">
              <a:buFont typeface="+mj-lt"/>
              <a:buAutoNum type="alphaLcParenR"/>
            </a:pPr>
            <a:r>
              <a:rPr lang="en-GB" sz="2400" dirty="0"/>
              <a:t>Disassemble the motor.</a:t>
            </a:r>
          </a:p>
          <a:p>
            <a:pPr marL="457200" indent="-457200">
              <a:buFont typeface="+mj-lt"/>
              <a:buAutoNum type="alphaLcParenR"/>
            </a:pPr>
            <a:r>
              <a:rPr lang="en-GB" sz="2400" dirty="0"/>
              <a:t>Do a continuity test</a:t>
            </a:r>
          </a:p>
          <a:p>
            <a:pPr marL="457200" indent="-457200">
              <a:buFont typeface="+mj-lt"/>
              <a:buAutoNum type="alphaLcParenR"/>
            </a:pPr>
            <a:r>
              <a:rPr lang="en-GB" sz="2400" dirty="0"/>
              <a:t>Do an insulation resistance test</a:t>
            </a:r>
          </a:p>
        </p:txBody>
      </p:sp>
    </p:spTree>
    <p:custDataLst>
      <p:tags r:id="rId1"/>
    </p:custDataLst>
    <p:extLst>
      <p:ext uri="{BB962C8B-B14F-4D97-AF65-F5344CB8AC3E}">
        <p14:creationId xmlns:p14="http://schemas.microsoft.com/office/powerpoint/2010/main" val="50625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Do a continuity test</a:t>
            </a:r>
          </a:p>
        </p:txBody>
      </p:sp>
      <p:sp>
        <p:nvSpPr>
          <p:cNvPr id="3" name="Content Placeholder 2"/>
          <p:cNvSpPr>
            <a:spLocks noGrp="1"/>
          </p:cNvSpPr>
          <p:nvPr>
            <p:ph idx="1"/>
          </p:nvPr>
        </p:nvSpPr>
        <p:spPr>
          <a:xfrm>
            <a:off x="1122532" y="1091869"/>
            <a:ext cx="7607556" cy="1737595"/>
          </a:xfrm>
        </p:spPr>
        <p:txBody>
          <a:bodyPr>
            <a:noAutofit/>
          </a:bodyPr>
          <a:lstStyle/>
          <a:p>
            <a:pPr marL="0" indent="0" algn="just">
              <a:buNone/>
            </a:pPr>
            <a:r>
              <a:rPr lang="en-GB" sz="2400" dirty="0"/>
              <a:t>As we have just learnt, a continuity test is the best way to figure out which pairs of unmarked leads  are the start and end of each winding. A low resistance between leads indicated an easy path for current i.e. a you have the start and end of a winding.</a:t>
            </a:r>
          </a:p>
        </p:txBody>
      </p:sp>
      <p:sp>
        <p:nvSpPr>
          <p:cNvPr id="5" name="Rectangle 4">
            <a:extLst>
              <a:ext uri="{FF2B5EF4-FFF2-40B4-BE49-F238E27FC236}">
                <a16:creationId xmlns:a16="http://schemas.microsoft.com/office/drawing/2014/main" id="{B3B91B4C-FF85-984D-A0F5-58D16EFFB473}"/>
              </a:ext>
            </a:extLst>
          </p:cNvPr>
          <p:cNvSpPr/>
          <p:nvPr/>
        </p:nvSpPr>
        <p:spPr>
          <a:xfrm>
            <a:off x="1122532" y="2838014"/>
            <a:ext cx="5330026" cy="1200329"/>
          </a:xfrm>
          <a:prstGeom prst="rect">
            <a:avLst/>
          </a:prstGeom>
          <a:solidFill>
            <a:schemeClr val="tx2">
              <a:lumMod val="40000"/>
              <a:lumOff val="60000"/>
            </a:schemeClr>
          </a:solidFill>
        </p:spPr>
        <p:txBody>
          <a:bodyPr wrap="square">
            <a:spAutoFit/>
          </a:bodyPr>
          <a:lstStyle/>
          <a:p>
            <a:pPr algn="just"/>
            <a:r>
              <a:rPr lang="en-GB" sz="2400" i="1" dirty="0"/>
              <a:t>We covered continuity tests in detail in unit 2 of topic 2 in this course. If you need more details, refer back to this unit. </a:t>
            </a:r>
          </a:p>
        </p:txBody>
      </p:sp>
      <p:pic>
        <p:nvPicPr>
          <p:cNvPr id="7" name="Graphic 6" descr="User">
            <a:extLst>
              <a:ext uri="{FF2B5EF4-FFF2-40B4-BE49-F238E27FC236}">
                <a16:creationId xmlns:a16="http://schemas.microsoft.com/office/drawing/2014/main" id="{B2FD2C9F-BBF7-7147-A912-ADB00038AC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3478" y="2641823"/>
            <a:ext cx="854046" cy="854046"/>
          </a:xfrm>
          <a:prstGeom prst="rect">
            <a:avLst/>
          </a:prstGeom>
        </p:spPr>
      </p:pic>
      <p:sp>
        <p:nvSpPr>
          <p:cNvPr id="8" name="Rounded Rectangle 7">
            <a:extLst>
              <a:ext uri="{FF2B5EF4-FFF2-40B4-BE49-F238E27FC236}">
                <a16:creationId xmlns:a16="http://schemas.microsoft.com/office/drawing/2014/main" id="{444E512A-EDFA-914B-88C7-27B354491C2E}"/>
              </a:ext>
            </a:extLst>
          </p:cNvPr>
          <p:cNvSpPr/>
          <p:nvPr/>
        </p:nvSpPr>
        <p:spPr>
          <a:xfrm>
            <a:off x="6849373" y="3006502"/>
            <a:ext cx="2724244"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Review continuity tests</a:t>
            </a:r>
          </a:p>
        </p:txBody>
      </p:sp>
    </p:spTree>
    <p:custDataLst>
      <p:tags r:id="rId1"/>
    </p:custDataLst>
    <p:extLst>
      <p:ext uri="{BB962C8B-B14F-4D97-AF65-F5344CB8AC3E}">
        <p14:creationId xmlns:p14="http://schemas.microsoft.com/office/powerpoint/2010/main" val="1659067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Do a continuity test</a:t>
            </a:r>
          </a:p>
        </p:txBody>
      </p:sp>
      <p:sp>
        <p:nvSpPr>
          <p:cNvPr id="9" name="Rectangle 8">
            <a:extLst>
              <a:ext uri="{FF2B5EF4-FFF2-40B4-BE49-F238E27FC236}">
                <a16:creationId xmlns:a16="http://schemas.microsoft.com/office/drawing/2014/main" id="{0F2FC6F0-169A-9049-9580-D8445330C0EB}"/>
              </a:ext>
            </a:extLst>
          </p:cNvPr>
          <p:cNvSpPr/>
          <p:nvPr/>
        </p:nvSpPr>
        <p:spPr>
          <a:xfrm>
            <a:off x="1167056" y="1087715"/>
            <a:ext cx="7563032"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n-GB" sz="2400" dirty="0"/>
              <a:t>Set your </a:t>
            </a:r>
            <a:r>
              <a:rPr lang="en-GB" sz="2400" dirty="0" err="1"/>
              <a:t>multimeter</a:t>
            </a:r>
            <a:r>
              <a:rPr lang="en-GB" sz="2400" dirty="0"/>
              <a:t> to the </a:t>
            </a:r>
            <a:r>
              <a:rPr lang="en-GB" sz="2400" b="1" dirty="0"/>
              <a:t>continuity</a:t>
            </a:r>
            <a:r>
              <a:rPr lang="en-GB" sz="2400" dirty="0"/>
              <a:t> setting</a:t>
            </a:r>
            <a:endParaRPr lang="en-GB" sz="2800" dirty="0"/>
          </a:p>
        </p:txBody>
      </p:sp>
      <p:sp>
        <p:nvSpPr>
          <p:cNvPr id="10" name="Oval 9">
            <a:extLst>
              <a:ext uri="{FF2B5EF4-FFF2-40B4-BE49-F238E27FC236}">
                <a16:creationId xmlns:a16="http://schemas.microsoft.com/office/drawing/2014/main" id="{6A4C83E0-8EED-5140-A600-62D1C1E55E03}"/>
              </a:ext>
            </a:extLst>
          </p:cNvPr>
          <p:cNvSpPr>
            <a:spLocks noChangeAspect="1"/>
          </p:cNvSpPr>
          <p:nvPr/>
        </p:nvSpPr>
        <p:spPr>
          <a:xfrm>
            <a:off x="1203340" y="1129509"/>
            <a:ext cx="468000" cy="46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solidFill>
              </a:rPr>
              <a:t>1</a:t>
            </a:r>
          </a:p>
        </p:txBody>
      </p:sp>
      <p:sp>
        <p:nvSpPr>
          <p:cNvPr id="11" name="Rectangle 10">
            <a:extLst>
              <a:ext uri="{FF2B5EF4-FFF2-40B4-BE49-F238E27FC236}">
                <a16:creationId xmlns:a16="http://schemas.microsoft.com/office/drawing/2014/main" id="{53581943-E161-624A-80E5-04A62E7A6714}"/>
              </a:ext>
            </a:extLst>
          </p:cNvPr>
          <p:cNvSpPr/>
          <p:nvPr/>
        </p:nvSpPr>
        <p:spPr>
          <a:xfrm>
            <a:off x="1167056" y="1661123"/>
            <a:ext cx="7563032" cy="8148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n-GB" sz="2400" dirty="0"/>
              <a:t>Connect the </a:t>
            </a:r>
            <a:r>
              <a:rPr lang="en-GB" sz="2400" dirty="0" err="1"/>
              <a:t>multimeter</a:t>
            </a:r>
            <a:r>
              <a:rPr lang="en-GB" sz="2400" dirty="0"/>
              <a:t> black lead to a motor lead and probe the other leads until you get a reading.</a:t>
            </a:r>
            <a:endParaRPr lang="en-GB" sz="2800" dirty="0"/>
          </a:p>
        </p:txBody>
      </p:sp>
      <p:sp>
        <p:nvSpPr>
          <p:cNvPr id="12" name="Oval 11">
            <a:extLst>
              <a:ext uri="{FF2B5EF4-FFF2-40B4-BE49-F238E27FC236}">
                <a16:creationId xmlns:a16="http://schemas.microsoft.com/office/drawing/2014/main" id="{17BED314-C988-2C4F-B544-73ED0DDB7375}"/>
              </a:ext>
            </a:extLst>
          </p:cNvPr>
          <p:cNvSpPr>
            <a:spLocks noChangeAspect="1"/>
          </p:cNvSpPr>
          <p:nvPr/>
        </p:nvSpPr>
        <p:spPr>
          <a:xfrm>
            <a:off x="1203340" y="1826895"/>
            <a:ext cx="468000" cy="46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3"/>
                </a:solidFill>
              </a:rPr>
              <a:t>2</a:t>
            </a:r>
            <a:endParaRPr lang="en-GB" b="1" dirty="0">
              <a:solidFill>
                <a:schemeClr val="accent3"/>
              </a:solidFill>
            </a:endParaRPr>
          </a:p>
        </p:txBody>
      </p:sp>
      <p:sp>
        <p:nvSpPr>
          <p:cNvPr id="13" name="Rectangle 12">
            <a:extLst>
              <a:ext uri="{FF2B5EF4-FFF2-40B4-BE49-F238E27FC236}">
                <a16:creationId xmlns:a16="http://schemas.microsoft.com/office/drawing/2014/main" id="{E9BBD52A-0CC0-A945-829C-CE013C6C332C}"/>
              </a:ext>
            </a:extLst>
          </p:cNvPr>
          <p:cNvSpPr/>
          <p:nvPr/>
        </p:nvSpPr>
        <p:spPr>
          <a:xfrm>
            <a:off x="1184309" y="2523588"/>
            <a:ext cx="7563032" cy="5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n-GB" sz="2400" dirty="0"/>
              <a:t>Mark these two leads “A” using some insulation tape.</a:t>
            </a:r>
            <a:endParaRPr lang="en-GB" sz="2800" dirty="0"/>
          </a:p>
        </p:txBody>
      </p:sp>
      <p:sp>
        <p:nvSpPr>
          <p:cNvPr id="14" name="Oval 13">
            <a:extLst>
              <a:ext uri="{FF2B5EF4-FFF2-40B4-BE49-F238E27FC236}">
                <a16:creationId xmlns:a16="http://schemas.microsoft.com/office/drawing/2014/main" id="{CE625AE8-E5F3-5743-A035-F98E4CC6AD02}"/>
              </a:ext>
            </a:extLst>
          </p:cNvPr>
          <p:cNvSpPr>
            <a:spLocks noChangeAspect="1"/>
          </p:cNvSpPr>
          <p:nvPr/>
        </p:nvSpPr>
        <p:spPr>
          <a:xfrm>
            <a:off x="1220593" y="2568589"/>
            <a:ext cx="468000" cy="46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solidFill>
              </a:rPr>
              <a:t>3</a:t>
            </a:r>
            <a:endParaRPr lang="en-GB" b="1" dirty="0">
              <a:solidFill>
                <a:schemeClr val="accent4"/>
              </a:solidFill>
            </a:endParaRPr>
          </a:p>
        </p:txBody>
      </p:sp>
      <p:sp>
        <p:nvSpPr>
          <p:cNvPr id="15" name="Rectangle 14">
            <a:extLst>
              <a:ext uri="{FF2B5EF4-FFF2-40B4-BE49-F238E27FC236}">
                <a16:creationId xmlns:a16="http://schemas.microsoft.com/office/drawing/2014/main" id="{BA244812-BE29-B940-BF60-1C391F1C6834}"/>
              </a:ext>
            </a:extLst>
          </p:cNvPr>
          <p:cNvSpPr/>
          <p:nvPr/>
        </p:nvSpPr>
        <p:spPr>
          <a:xfrm>
            <a:off x="1203340" y="3128048"/>
            <a:ext cx="7563032" cy="813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n-GB" sz="2400" dirty="0"/>
              <a:t>Connect the </a:t>
            </a:r>
            <a:r>
              <a:rPr lang="en-GB" sz="2400" dirty="0" err="1"/>
              <a:t>multimeter</a:t>
            </a:r>
            <a:r>
              <a:rPr lang="en-GB" sz="2400" dirty="0"/>
              <a:t> black lead to 1 of the remaining motor leads and probe the others.</a:t>
            </a:r>
            <a:endParaRPr lang="en-GB" sz="2800" dirty="0"/>
          </a:p>
        </p:txBody>
      </p:sp>
      <p:sp>
        <p:nvSpPr>
          <p:cNvPr id="16" name="Oval 15">
            <a:extLst>
              <a:ext uri="{FF2B5EF4-FFF2-40B4-BE49-F238E27FC236}">
                <a16:creationId xmlns:a16="http://schemas.microsoft.com/office/drawing/2014/main" id="{54D005E2-FD81-7B4B-AD76-1BC425DE6238}"/>
              </a:ext>
            </a:extLst>
          </p:cNvPr>
          <p:cNvSpPr>
            <a:spLocks noChangeAspect="1"/>
          </p:cNvSpPr>
          <p:nvPr/>
        </p:nvSpPr>
        <p:spPr>
          <a:xfrm>
            <a:off x="1239624" y="3293820"/>
            <a:ext cx="468000" cy="46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5"/>
                </a:solidFill>
              </a:rPr>
              <a:t>4</a:t>
            </a:r>
            <a:endParaRPr lang="en-GB" b="1" dirty="0">
              <a:solidFill>
                <a:schemeClr val="accent5"/>
              </a:solidFill>
            </a:endParaRPr>
          </a:p>
        </p:txBody>
      </p:sp>
      <p:sp>
        <p:nvSpPr>
          <p:cNvPr id="17" name="Rectangle 16">
            <a:extLst>
              <a:ext uri="{FF2B5EF4-FFF2-40B4-BE49-F238E27FC236}">
                <a16:creationId xmlns:a16="http://schemas.microsoft.com/office/drawing/2014/main" id="{128EF39D-0C53-9F4A-8633-C3442DE4A185}"/>
              </a:ext>
            </a:extLst>
          </p:cNvPr>
          <p:cNvSpPr/>
          <p:nvPr/>
        </p:nvSpPr>
        <p:spPr>
          <a:xfrm>
            <a:off x="1203340" y="3988108"/>
            <a:ext cx="7563032" cy="81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n-GB" sz="2400" dirty="0"/>
              <a:t>Label these ”B” and check the remaining 2 leads for continuity and label them “C”.</a:t>
            </a:r>
            <a:endParaRPr lang="en-GB" sz="2800" dirty="0"/>
          </a:p>
        </p:txBody>
      </p:sp>
      <p:sp>
        <p:nvSpPr>
          <p:cNvPr id="18" name="Oval 17">
            <a:extLst>
              <a:ext uri="{FF2B5EF4-FFF2-40B4-BE49-F238E27FC236}">
                <a16:creationId xmlns:a16="http://schemas.microsoft.com/office/drawing/2014/main" id="{A352463F-6FC1-BF44-B2D6-32889936A534}"/>
              </a:ext>
            </a:extLst>
          </p:cNvPr>
          <p:cNvSpPr>
            <a:spLocks noChangeAspect="1"/>
          </p:cNvSpPr>
          <p:nvPr/>
        </p:nvSpPr>
        <p:spPr>
          <a:xfrm>
            <a:off x="1239624" y="4153880"/>
            <a:ext cx="468000" cy="46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6"/>
                </a:solidFill>
              </a:rPr>
              <a:t>5</a:t>
            </a:r>
            <a:endParaRPr lang="en-GB" b="1" dirty="0">
              <a:solidFill>
                <a:schemeClr val="accent6"/>
              </a:solidFill>
            </a:endParaRPr>
          </a:p>
        </p:txBody>
      </p:sp>
    </p:spTree>
    <p:custDataLst>
      <p:tags r:id="rId1"/>
    </p:custDataLst>
    <p:extLst>
      <p:ext uri="{BB962C8B-B14F-4D97-AF65-F5344CB8AC3E}">
        <p14:creationId xmlns:p14="http://schemas.microsoft.com/office/powerpoint/2010/main" val="4043112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5ABF6BA8-EFF8-914F-9102-6B6163CF6A97}"/>
              </a:ext>
            </a:extLst>
          </p:cNvPr>
          <p:cNvSpPr/>
          <p:nvPr/>
        </p:nvSpPr>
        <p:spPr>
          <a:xfrm>
            <a:off x="897147" y="793630"/>
            <a:ext cx="8074324" cy="34850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t>Remember</a:t>
            </a:r>
            <a:endParaRPr lang="en-GB" sz="3600" b="1" dirty="0"/>
          </a:p>
          <a:p>
            <a:pPr algn="ctr"/>
            <a:r>
              <a:rPr lang="en-GB" sz="3600" b="1" dirty="0"/>
              <a:t>All your readings need to be within 5% of each other. This indicates a balanced motor. If your readings are not all within 5%, the motor is faulty and you should stop the phasing out process. </a:t>
            </a:r>
          </a:p>
        </p:txBody>
      </p:sp>
    </p:spTree>
    <p:custDataLst>
      <p:tags r:id="rId1"/>
    </p:custDataLst>
    <p:extLst>
      <p:ext uri="{BB962C8B-B14F-4D97-AF65-F5344CB8AC3E}">
        <p14:creationId xmlns:p14="http://schemas.microsoft.com/office/powerpoint/2010/main" val="4220087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 note on continuity tests</a:t>
            </a:r>
          </a:p>
        </p:txBody>
      </p:sp>
      <p:sp>
        <p:nvSpPr>
          <p:cNvPr id="9" name="Rectangle 8">
            <a:extLst>
              <a:ext uri="{FF2B5EF4-FFF2-40B4-BE49-F238E27FC236}">
                <a16:creationId xmlns:a16="http://schemas.microsoft.com/office/drawing/2014/main" id="{A340E08B-EB1A-EC41-8C35-6D335B77B41B}"/>
              </a:ext>
            </a:extLst>
          </p:cNvPr>
          <p:cNvSpPr/>
          <p:nvPr/>
        </p:nvSpPr>
        <p:spPr>
          <a:xfrm>
            <a:off x="1057330" y="1063438"/>
            <a:ext cx="5567757" cy="2677656"/>
          </a:xfrm>
          <a:prstGeom prst="rect">
            <a:avLst/>
          </a:prstGeom>
          <a:ln w="38100">
            <a:solidFill>
              <a:schemeClr val="accent6"/>
            </a:solidFill>
          </a:ln>
        </p:spPr>
        <p:txBody>
          <a:bodyPr wrap="square">
            <a:spAutoFit/>
          </a:bodyPr>
          <a:lstStyle/>
          <a:p>
            <a:pPr algn="just"/>
            <a:r>
              <a:rPr lang="en-GB" sz="2400" dirty="0"/>
              <a:t>Continuity tests will tell you which pairs of leads go together for each winding but will not tell you which leads is the start and which the end of each winding.</a:t>
            </a:r>
          </a:p>
          <a:p>
            <a:pPr algn="just"/>
            <a:endParaRPr lang="en-GB" sz="2400" dirty="0"/>
          </a:p>
          <a:p>
            <a:pPr algn="just"/>
            <a:r>
              <a:rPr lang="en-GB" sz="2400" dirty="0"/>
              <a:t>This is what the phasing out process helps determine.</a:t>
            </a:r>
          </a:p>
        </p:txBody>
      </p:sp>
      <p:pic>
        <p:nvPicPr>
          <p:cNvPr id="11" name="Graphic 10" descr="Lightbulb">
            <a:extLst>
              <a:ext uri="{FF2B5EF4-FFF2-40B4-BE49-F238E27FC236}">
                <a16:creationId xmlns:a16="http://schemas.microsoft.com/office/drawing/2014/main" id="{E3B701E7-9462-F84B-A8AF-80852406AB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8132" y="1147745"/>
            <a:ext cx="914400" cy="914400"/>
          </a:xfrm>
          <a:prstGeom prst="rect">
            <a:avLst/>
          </a:prstGeom>
        </p:spPr>
      </p:pic>
      <p:pic>
        <p:nvPicPr>
          <p:cNvPr id="12" name="Picture 11">
            <a:extLst>
              <a:ext uri="{FF2B5EF4-FFF2-40B4-BE49-F238E27FC236}">
                <a16:creationId xmlns:a16="http://schemas.microsoft.com/office/drawing/2014/main" id="{716D4F5C-513D-2D43-9E8E-29A811C1C5E5}"/>
              </a:ext>
            </a:extLst>
          </p:cNvPr>
          <p:cNvPicPr>
            <a:picLocks noChangeAspect="1"/>
          </p:cNvPicPr>
          <p:nvPr/>
        </p:nvPicPr>
        <p:blipFill>
          <a:blip r:embed="rId6"/>
          <a:stretch>
            <a:fillRect/>
          </a:stretch>
        </p:blipFill>
        <p:spPr>
          <a:xfrm>
            <a:off x="7017499" y="912002"/>
            <a:ext cx="2765090" cy="3686787"/>
          </a:xfrm>
          <a:prstGeom prst="rect">
            <a:avLst/>
          </a:prstGeom>
        </p:spPr>
      </p:pic>
    </p:spTree>
    <p:custDataLst>
      <p:tags r:id="rId1"/>
    </p:custDataLst>
    <p:extLst>
      <p:ext uri="{BB962C8B-B14F-4D97-AF65-F5344CB8AC3E}">
        <p14:creationId xmlns:p14="http://schemas.microsoft.com/office/powerpoint/2010/main" val="3388575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Phasing out by trial and error</a:t>
            </a:r>
          </a:p>
        </p:txBody>
      </p:sp>
      <p:sp>
        <p:nvSpPr>
          <p:cNvPr id="3" name="Content Placeholder 2"/>
          <p:cNvSpPr>
            <a:spLocks noGrp="1"/>
          </p:cNvSpPr>
          <p:nvPr>
            <p:ph idx="1"/>
          </p:nvPr>
        </p:nvSpPr>
        <p:spPr>
          <a:xfrm>
            <a:off x="1122532" y="1091869"/>
            <a:ext cx="4657166" cy="1737595"/>
          </a:xfrm>
        </p:spPr>
        <p:txBody>
          <a:bodyPr>
            <a:noAutofit/>
          </a:bodyPr>
          <a:lstStyle/>
          <a:p>
            <a:pPr marL="0" indent="0" algn="just">
              <a:buNone/>
            </a:pPr>
            <a:r>
              <a:rPr lang="en-GB" sz="2400" dirty="0"/>
              <a:t>The trial and error method can be an effective phasing out method if you already have a good idea of which leads are the start and end of each phase winding.</a:t>
            </a:r>
          </a:p>
        </p:txBody>
      </p:sp>
      <p:sp>
        <p:nvSpPr>
          <p:cNvPr id="5" name="Rectangle 4">
            <a:extLst>
              <a:ext uri="{FF2B5EF4-FFF2-40B4-BE49-F238E27FC236}">
                <a16:creationId xmlns:a16="http://schemas.microsoft.com/office/drawing/2014/main" id="{B3B91B4C-FF85-984D-A0F5-58D16EFFB473}"/>
              </a:ext>
            </a:extLst>
          </p:cNvPr>
          <p:cNvSpPr/>
          <p:nvPr/>
        </p:nvSpPr>
        <p:spPr>
          <a:xfrm>
            <a:off x="1182338" y="2997071"/>
            <a:ext cx="4476590" cy="1200329"/>
          </a:xfrm>
          <a:prstGeom prst="rect">
            <a:avLst/>
          </a:prstGeom>
          <a:solidFill>
            <a:schemeClr val="tx2">
              <a:lumMod val="40000"/>
              <a:lumOff val="60000"/>
            </a:schemeClr>
          </a:solidFill>
        </p:spPr>
        <p:txBody>
          <a:bodyPr wrap="square">
            <a:spAutoFit/>
          </a:bodyPr>
          <a:lstStyle/>
          <a:p>
            <a:pPr algn="just"/>
            <a:r>
              <a:rPr lang="en-GB" sz="2400" i="1" dirty="0"/>
              <a:t>Watch the video to see how to perform phasing out using the trial and error approach.</a:t>
            </a:r>
          </a:p>
        </p:txBody>
      </p:sp>
      <p:pic>
        <p:nvPicPr>
          <p:cNvPr id="7" name="Graphic 6" descr="User">
            <a:extLst>
              <a:ext uri="{FF2B5EF4-FFF2-40B4-BE49-F238E27FC236}">
                <a16:creationId xmlns:a16="http://schemas.microsoft.com/office/drawing/2014/main" id="{B2FD2C9F-BBF7-7147-A912-ADB00038AC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3284" y="2800880"/>
            <a:ext cx="854046" cy="854046"/>
          </a:xfrm>
          <a:prstGeom prst="rect">
            <a:avLst/>
          </a:prstGeom>
        </p:spPr>
      </p:pic>
      <p:sp>
        <p:nvSpPr>
          <p:cNvPr id="9" name="Rectangle 8">
            <a:extLst>
              <a:ext uri="{FF2B5EF4-FFF2-40B4-BE49-F238E27FC236}">
                <a16:creationId xmlns:a16="http://schemas.microsoft.com/office/drawing/2014/main" id="{EAB65D5B-9C89-F748-8325-C4B740BBBC16}"/>
              </a:ext>
            </a:extLst>
          </p:cNvPr>
          <p:cNvSpPr/>
          <p:nvPr/>
        </p:nvSpPr>
        <p:spPr>
          <a:xfrm>
            <a:off x="5844900" y="1233577"/>
            <a:ext cx="3791712" cy="26702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Img05</a:t>
            </a:r>
          </a:p>
        </p:txBody>
      </p:sp>
    </p:spTree>
    <p:custDataLst>
      <p:tags r:id="rId1"/>
    </p:custDataLst>
    <p:extLst>
      <p:ext uri="{BB962C8B-B14F-4D97-AF65-F5344CB8AC3E}">
        <p14:creationId xmlns:p14="http://schemas.microsoft.com/office/powerpoint/2010/main" val="1385025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transformer effect</a:t>
            </a:r>
          </a:p>
        </p:txBody>
      </p:sp>
      <p:sp>
        <p:nvSpPr>
          <p:cNvPr id="3" name="Content Placeholder 2"/>
          <p:cNvSpPr>
            <a:spLocks noGrp="1"/>
          </p:cNvSpPr>
          <p:nvPr>
            <p:ph idx="1"/>
          </p:nvPr>
        </p:nvSpPr>
        <p:spPr>
          <a:xfrm>
            <a:off x="1122532" y="1091869"/>
            <a:ext cx="7607556" cy="1461759"/>
          </a:xfrm>
        </p:spPr>
        <p:txBody>
          <a:bodyPr>
            <a:noAutofit/>
          </a:bodyPr>
          <a:lstStyle/>
          <a:p>
            <a:pPr marL="0" indent="0" algn="just">
              <a:buNone/>
            </a:pPr>
            <a:r>
              <a:rPr lang="en-GB" sz="2400" dirty="0"/>
              <a:t>Even if you have never learnt about transformers, what you know about induction motors is enough for you to understand the basic transformer effect. Let’s recap what we know.</a:t>
            </a:r>
          </a:p>
        </p:txBody>
      </p:sp>
      <p:sp>
        <p:nvSpPr>
          <p:cNvPr id="5" name="Rectangle 4">
            <a:extLst>
              <a:ext uri="{FF2B5EF4-FFF2-40B4-BE49-F238E27FC236}">
                <a16:creationId xmlns:a16="http://schemas.microsoft.com/office/drawing/2014/main" id="{B3B91B4C-FF85-984D-A0F5-58D16EFFB473}"/>
              </a:ext>
            </a:extLst>
          </p:cNvPr>
          <p:cNvSpPr/>
          <p:nvPr/>
        </p:nvSpPr>
        <p:spPr>
          <a:xfrm>
            <a:off x="1182338" y="3803471"/>
            <a:ext cx="3096364" cy="1200329"/>
          </a:xfrm>
          <a:prstGeom prst="rect">
            <a:avLst/>
          </a:prstGeom>
          <a:solidFill>
            <a:schemeClr val="tx2">
              <a:lumMod val="40000"/>
              <a:lumOff val="60000"/>
            </a:schemeClr>
          </a:solidFill>
        </p:spPr>
        <p:txBody>
          <a:bodyPr wrap="square">
            <a:spAutoFit/>
          </a:bodyPr>
          <a:lstStyle/>
          <a:p>
            <a:pPr algn="just"/>
            <a:r>
              <a:rPr lang="en-GB" sz="2400" i="1" dirty="0"/>
              <a:t>Watch the video to see how we can use this to phase out a motor.</a:t>
            </a:r>
          </a:p>
        </p:txBody>
      </p:sp>
      <p:pic>
        <p:nvPicPr>
          <p:cNvPr id="7" name="Graphic 6" descr="User">
            <a:extLst>
              <a:ext uri="{FF2B5EF4-FFF2-40B4-BE49-F238E27FC236}">
                <a16:creationId xmlns:a16="http://schemas.microsoft.com/office/drawing/2014/main" id="{B2FD2C9F-BBF7-7147-A912-ADB00038AC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3284" y="3762557"/>
            <a:ext cx="854046" cy="854046"/>
          </a:xfrm>
          <a:prstGeom prst="rect">
            <a:avLst/>
          </a:prstGeom>
        </p:spPr>
      </p:pic>
      <p:sp>
        <p:nvSpPr>
          <p:cNvPr id="15" name="Rectangle 14">
            <a:extLst>
              <a:ext uri="{FF2B5EF4-FFF2-40B4-BE49-F238E27FC236}">
                <a16:creationId xmlns:a16="http://schemas.microsoft.com/office/drawing/2014/main" id="{F4F079C0-9216-F943-85F5-0A32D9A5F278}"/>
              </a:ext>
            </a:extLst>
          </p:cNvPr>
          <p:cNvSpPr/>
          <p:nvPr/>
        </p:nvSpPr>
        <p:spPr>
          <a:xfrm>
            <a:off x="1167056" y="2559464"/>
            <a:ext cx="7563032"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n-GB" sz="2400" dirty="0"/>
              <a:t>A current through a wire produces a magnetic field</a:t>
            </a:r>
            <a:endParaRPr lang="en-GB" sz="2800" dirty="0"/>
          </a:p>
        </p:txBody>
      </p:sp>
      <p:sp>
        <p:nvSpPr>
          <p:cNvPr id="16" name="Oval 15">
            <a:extLst>
              <a:ext uri="{FF2B5EF4-FFF2-40B4-BE49-F238E27FC236}">
                <a16:creationId xmlns:a16="http://schemas.microsoft.com/office/drawing/2014/main" id="{8A57F1CC-39B7-0D42-B391-9D509DF98700}"/>
              </a:ext>
            </a:extLst>
          </p:cNvPr>
          <p:cNvSpPr>
            <a:spLocks noChangeAspect="1"/>
          </p:cNvSpPr>
          <p:nvPr/>
        </p:nvSpPr>
        <p:spPr>
          <a:xfrm>
            <a:off x="1203340" y="2601258"/>
            <a:ext cx="468000" cy="46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solidFill>
              </a:rPr>
              <a:t>1</a:t>
            </a:r>
          </a:p>
        </p:txBody>
      </p:sp>
      <p:sp>
        <p:nvSpPr>
          <p:cNvPr id="17" name="Rectangle 16">
            <a:extLst>
              <a:ext uri="{FF2B5EF4-FFF2-40B4-BE49-F238E27FC236}">
                <a16:creationId xmlns:a16="http://schemas.microsoft.com/office/drawing/2014/main" id="{417E5D0C-A4EA-1446-8064-389EB66CE3DB}"/>
              </a:ext>
            </a:extLst>
          </p:cNvPr>
          <p:cNvSpPr/>
          <p:nvPr/>
        </p:nvSpPr>
        <p:spPr>
          <a:xfrm>
            <a:off x="1167056" y="3132872"/>
            <a:ext cx="7563032"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n-GB" sz="2400" dirty="0"/>
              <a:t>A changing magnetic field produces a current in a wire.</a:t>
            </a:r>
            <a:endParaRPr lang="en-GB" sz="2800" dirty="0"/>
          </a:p>
        </p:txBody>
      </p:sp>
      <p:sp>
        <p:nvSpPr>
          <p:cNvPr id="18" name="Oval 17">
            <a:extLst>
              <a:ext uri="{FF2B5EF4-FFF2-40B4-BE49-F238E27FC236}">
                <a16:creationId xmlns:a16="http://schemas.microsoft.com/office/drawing/2014/main" id="{7A822B2B-7AF9-474E-A592-9D81D043A801}"/>
              </a:ext>
            </a:extLst>
          </p:cNvPr>
          <p:cNvSpPr>
            <a:spLocks noChangeAspect="1"/>
          </p:cNvSpPr>
          <p:nvPr/>
        </p:nvSpPr>
        <p:spPr>
          <a:xfrm>
            <a:off x="1203340" y="3177873"/>
            <a:ext cx="468000" cy="46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3"/>
                </a:solidFill>
              </a:rPr>
              <a:t>2</a:t>
            </a:r>
            <a:endParaRPr lang="en-GB" b="1" dirty="0">
              <a:solidFill>
                <a:schemeClr val="accent3"/>
              </a:solidFill>
            </a:endParaRPr>
          </a:p>
        </p:txBody>
      </p:sp>
      <p:sp>
        <p:nvSpPr>
          <p:cNvPr id="21" name="Rounded Rectangle 20">
            <a:extLst>
              <a:ext uri="{FF2B5EF4-FFF2-40B4-BE49-F238E27FC236}">
                <a16:creationId xmlns:a16="http://schemas.microsoft.com/office/drawing/2014/main" id="{47DA74B1-C1F8-F94F-A0C9-15154119AEFF}"/>
              </a:ext>
            </a:extLst>
          </p:cNvPr>
          <p:cNvSpPr/>
          <p:nvPr/>
        </p:nvSpPr>
        <p:spPr>
          <a:xfrm>
            <a:off x="4628152" y="3971959"/>
            <a:ext cx="4101936"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Phasing out a motor with the transformer effect</a:t>
            </a:r>
          </a:p>
        </p:txBody>
      </p:sp>
    </p:spTree>
    <p:custDataLst>
      <p:tags r:id="rId1"/>
    </p:custDataLst>
    <p:extLst>
      <p:ext uri="{BB962C8B-B14F-4D97-AF65-F5344CB8AC3E}">
        <p14:creationId xmlns:p14="http://schemas.microsoft.com/office/powerpoint/2010/main" val="576489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Using the transformer effect</a:t>
            </a:r>
          </a:p>
        </p:txBody>
      </p:sp>
      <p:sp>
        <p:nvSpPr>
          <p:cNvPr id="3" name="Content Placeholder 2"/>
          <p:cNvSpPr>
            <a:spLocks noGrp="1"/>
          </p:cNvSpPr>
          <p:nvPr>
            <p:ph idx="1"/>
          </p:nvPr>
        </p:nvSpPr>
        <p:spPr>
          <a:xfrm>
            <a:off x="1122532" y="1091869"/>
            <a:ext cx="4553649" cy="1461759"/>
          </a:xfrm>
        </p:spPr>
        <p:txBody>
          <a:bodyPr>
            <a:noAutofit/>
          </a:bodyPr>
          <a:lstStyle/>
          <a:p>
            <a:pPr marL="0" indent="0" algn="just">
              <a:buNone/>
            </a:pPr>
            <a:r>
              <a:rPr lang="en-GB" sz="2400" dirty="0"/>
              <a:t>So if we happen to connect any 2 windings so that AC current flows through them in the same direction, we will produce a strong magnetic field and induce a strong AC current and voltage in the third winding. </a:t>
            </a:r>
          </a:p>
        </p:txBody>
      </p:sp>
      <p:sp>
        <p:nvSpPr>
          <p:cNvPr id="11" name="Rectangle 10">
            <a:extLst>
              <a:ext uri="{FF2B5EF4-FFF2-40B4-BE49-F238E27FC236}">
                <a16:creationId xmlns:a16="http://schemas.microsoft.com/office/drawing/2014/main" id="{DAF3A887-E676-6A42-9CF2-D599E99C25A9}"/>
              </a:ext>
            </a:extLst>
          </p:cNvPr>
          <p:cNvSpPr/>
          <p:nvPr/>
        </p:nvSpPr>
        <p:spPr>
          <a:xfrm>
            <a:off x="5844900" y="1233577"/>
            <a:ext cx="3791712" cy="26702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Img06</a:t>
            </a:r>
          </a:p>
        </p:txBody>
      </p:sp>
    </p:spTree>
    <p:custDataLst>
      <p:tags r:id="rId1"/>
    </p:custDataLst>
    <p:extLst>
      <p:ext uri="{BB962C8B-B14F-4D97-AF65-F5344CB8AC3E}">
        <p14:creationId xmlns:p14="http://schemas.microsoft.com/office/powerpoint/2010/main" val="332714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Using the transformer effect</a:t>
            </a:r>
          </a:p>
        </p:txBody>
      </p:sp>
      <p:sp>
        <p:nvSpPr>
          <p:cNvPr id="3" name="Content Placeholder 2"/>
          <p:cNvSpPr>
            <a:spLocks noGrp="1"/>
          </p:cNvSpPr>
          <p:nvPr>
            <p:ph idx="1"/>
          </p:nvPr>
        </p:nvSpPr>
        <p:spPr>
          <a:xfrm>
            <a:off x="1122532" y="1091869"/>
            <a:ext cx="4553649" cy="2479467"/>
          </a:xfrm>
        </p:spPr>
        <p:txBody>
          <a:bodyPr>
            <a:noAutofit/>
          </a:bodyPr>
          <a:lstStyle/>
          <a:p>
            <a:pPr marL="0" indent="0" algn="just">
              <a:buNone/>
            </a:pPr>
            <a:r>
              <a:rPr lang="en-GB" sz="2400" dirty="0"/>
              <a:t>However, if we happen to connect 2 windings so that AC current flows through them in opposite directions (in reverse phase), we will produce a weak field and induce little current in the third winding with little voltage being evident.</a:t>
            </a:r>
          </a:p>
        </p:txBody>
      </p:sp>
      <p:sp>
        <p:nvSpPr>
          <p:cNvPr id="11" name="Rectangle 10">
            <a:extLst>
              <a:ext uri="{FF2B5EF4-FFF2-40B4-BE49-F238E27FC236}">
                <a16:creationId xmlns:a16="http://schemas.microsoft.com/office/drawing/2014/main" id="{DAF3A887-E676-6A42-9CF2-D599E99C25A9}"/>
              </a:ext>
            </a:extLst>
          </p:cNvPr>
          <p:cNvSpPr/>
          <p:nvPr/>
        </p:nvSpPr>
        <p:spPr>
          <a:xfrm>
            <a:off x="5844900" y="1233577"/>
            <a:ext cx="3791712" cy="26702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Img07</a:t>
            </a:r>
          </a:p>
        </p:txBody>
      </p:sp>
    </p:spTree>
    <p:custDataLst>
      <p:tags r:id="rId1"/>
    </p:custDataLst>
    <p:extLst>
      <p:ext uri="{BB962C8B-B14F-4D97-AF65-F5344CB8AC3E}">
        <p14:creationId xmlns:p14="http://schemas.microsoft.com/office/powerpoint/2010/main" val="3467744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Phasing out by the transformer effect</a:t>
            </a:r>
          </a:p>
        </p:txBody>
      </p:sp>
      <p:sp>
        <p:nvSpPr>
          <p:cNvPr id="3" name="Content Placeholder 2"/>
          <p:cNvSpPr>
            <a:spLocks noGrp="1"/>
          </p:cNvSpPr>
          <p:nvPr>
            <p:ph idx="1"/>
          </p:nvPr>
        </p:nvSpPr>
        <p:spPr>
          <a:xfrm>
            <a:off x="1122532" y="1091869"/>
            <a:ext cx="4657166" cy="1737595"/>
          </a:xfrm>
        </p:spPr>
        <p:txBody>
          <a:bodyPr>
            <a:noAutofit/>
          </a:bodyPr>
          <a:lstStyle/>
          <a:p>
            <a:pPr marL="0" indent="0" algn="just">
              <a:buNone/>
            </a:pPr>
            <a:r>
              <a:rPr lang="en-GB" sz="2400" dirty="0"/>
              <a:t>The transformer effect method is usually the best method to use as you never start the motor with reverse phases present.</a:t>
            </a:r>
          </a:p>
        </p:txBody>
      </p:sp>
      <p:sp>
        <p:nvSpPr>
          <p:cNvPr id="5" name="Rectangle 4">
            <a:extLst>
              <a:ext uri="{FF2B5EF4-FFF2-40B4-BE49-F238E27FC236}">
                <a16:creationId xmlns:a16="http://schemas.microsoft.com/office/drawing/2014/main" id="{B3B91B4C-FF85-984D-A0F5-58D16EFFB473}"/>
              </a:ext>
            </a:extLst>
          </p:cNvPr>
          <p:cNvSpPr/>
          <p:nvPr/>
        </p:nvSpPr>
        <p:spPr>
          <a:xfrm>
            <a:off x="1182338" y="2997071"/>
            <a:ext cx="4476590" cy="1200329"/>
          </a:xfrm>
          <a:prstGeom prst="rect">
            <a:avLst/>
          </a:prstGeom>
          <a:solidFill>
            <a:schemeClr val="tx2">
              <a:lumMod val="40000"/>
              <a:lumOff val="60000"/>
            </a:schemeClr>
          </a:solidFill>
        </p:spPr>
        <p:txBody>
          <a:bodyPr wrap="square">
            <a:spAutoFit/>
          </a:bodyPr>
          <a:lstStyle/>
          <a:p>
            <a:pPr algn="just"/>
            <a:r>
              <a:rPr lang="en-GB" sz="2400" i="1" dirty="0"/>
              <a:t>Watch the video to see how to perform phasing out using the trial and error approach.</a:t>
            </a:r>
          </a:p>
        </p:txBody>
      </p:sp>
      <p:pic>
        <p:nvPicPr>
          <p:cNvPr id="7" name="Graphic 6" descr="User">
            <a:extLst>
              <a:ext uri="{FF2B5EF4-FFF2-40B4-BE49-F238E27FC236}">
                <a16:creationId xmlns:a16="http://schemas.microsoft.com/office/drawing/2014/main" id="{B2FD2C9F-BBF7-7147-A912-ADB00038AC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3284" y="2800880"/>
            <a:ext cx="854046" cy="854046"/>
          </a:xfrm>
          <a:prstGeom prst="rect">
            <a:avLst/>
          </a:prstGeom>
        </p:spPr>
      </p:pic>
      <p:sp>
        <p:nvSpPr>
          <p:cNvPr id="9" name="Rectangle 8">
            <a:extLst>
              <a:ext uri="{FF2B5EF4-FFF2-40B4-BE49-F238E27FC236}">
                <a16:creationId xmlns:a16="http://schemas.microsoft.com/office/drawing/2014/main" id="{EAB65D5B-9C89-F748-8325-C4B740BBBC16}"/>
              </a:ext>
            </a:extLst>
          </p:cNvPr>
          <p:cNvSpPr/>
          <p:nvPr/>
        </p:nvSpPr>
        <p:spPr>
          <a:xfrm>
            <a:off x="5844900" y="1233577"/>
            <a:ext cx="3791712" cy="26702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Img08</a:t>
            </a:r>
          </a:p>
        </p:txBody>
      </p:sp>
    </p:spTree>
    <p:custDataLst>
      <p:tags r:id="rId1"/>
    </p:custDataLst>
    <p:extLst>
      <p:ext uri="{BB962C8B-B14F-4D97-AF65-F5344CB8AC3E}">
        <p14:creationId xmlns:p14="http://schemas.microsoft.com/office/powerpoint/2010/main" val="3564762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Phasing out by the transformer effect</a:t>
            </a:r>
          </a:p>
        </p:txBody>
      </p:sp>
      <p:sp>
        <p:nvSpPr>
          <p:cNvPr id="3" name="Content Placeholder 2"/>
          <p:cNvSpPr>
            <a:spLocks noGrp="1"/>
          </p:cNvSpPr>
          <p:nvPr>
            <p:ph idx="1"/>
          </p:nvPr>
        </p:nvSpPr>
        <p:spPr>
          <a:xfrm>
            <a:off x="1122532" y="1091869"/>
            <a:ext cx="4657166" cy="1905202"/>
          </a:xfrm>
        </p:spPr>
        <p:txBody>
          <a:bodyPr>
            <a:noAutofit/>
          </a:bodyPr>
          <a:lstStyle/>
          <a:p>
            <a:pPr marL="0" indent="0" algn="just">
              <a:buNone/>
            </a:pPr>
            <a:r>
              <a:rPr lang="en-GB" sz="2400" dirty="0"/>
              <a:t>AC power works really well for the transformer effect method because the resulting magnetic field is always changing with the changing AC voltage. But AC power may not always be available.</a:t>
            </a:r>
          </a:p>
        </p:txBody>
      </p:sp>
      <p:sp>
        <p:nvSpPr>
          <p:cNvPr id="5" name="Rectangle 4">
            <a:extLst>
              <a:ext uri="{FF2B5EF4-FFF2-40B4-BE49-F238E27FC236}">
                <a16:creationId xmlns:a16="http://schemas.microsoft.com/office/drawing/2014/main" id="{B3B91B4C-FF85-984D-A0F5-58D16EFFB473}"/>
              </a:ext>
            </a:extLst>
          </p:cNvPr>
          <p:cNvSpPr/>
          <p:nvPr/>
        </p:nvSpPr>
        <p:spPr>
          <a:xfrm>
            <a:off x="1182338" y="3411139"/>
            <a:ext cx="4476590" cy="1200329"/>
          </a:xfrm>
          <a:prstGeom prst="rect">
            <a:avLst/>
          </a:prstGeom>
          <a:solidFill>
            <a:schemeClr val="tx2">
              <a:lumMod val="40000"/>
              <a:lumOff val="60000"/>
            </a:schemeClr>
          </a:solidFill>
        </p:spPr>
        <p:txBody>
          <a:bodyPr wrap="square">
            <a:spAutoFit/>
          </a:bodyPr>
          <a:lstStyle/>
          <a:p>
            <a:pPr algn="just"/>
            <a:r>
              <a:rPr lang="en-GB" sz="2400" i="1" dirty="0"/>
              <a:t>Watch the video to see how to perform the method with a 9V battery.</a:t>
            </a:r>
          </a:p>
        </p:txBody>
      </p:sp>
      <p:pic>
        <p:nvPicPr>
          <p:cNvPr id="7" name="Graphic 6" descr="User">
            <a:extLst>
              <a:ext uri="{FF2B5EF4-FFF2-40B4-BE49-F238E27FC236}">
                <a16:creationId xmlns:a16="http://schemas.microsoft.com/office/drawing/2014/main" id="{B2FD2C9F-BBF7-7147-A912-ADB00038AC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3284" y="3473741"/>
            <a:ext cx="854046" cy="854046"/>
          </a:xfrm>
          <a:prstGeom prst="rect">
            <a:avLst/>
          </a:prstGeom>
        </p:spPr>
      </p:pic>
      <p:sp>
        <p:nvSpPr>
          <p:cNvPr id="9" name="Rectangle 8">
            <a:extLst>
              <a:ext uri="{FF2B5EF4-FFF2-40B4-BE49-F238E27FC236}">
                <a16:creationId xmlns:a16="http://schemas.microsoft.com/office/drawing/2014/main" id="{EAB65D5B-9C89-F748-8325-C4B740BBBC16}"/>
              </a:ext>
            </a:extLst>
          </p:cNvPr>
          <p:cNvSpPr/>
          <p:nvPr/>
        </p:nvSpPr>
        <p:spPr>
          <a:xfrm>
            <a:off x="5844900" y="1233577"/>
            <a:ext cx="3791712" cy="26702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Img09</a:t>
            </a:r>
          </a:p>
        </p:txBody>
      </p:sp>
    </p:spTree>
    <p:custDataLst>
      <p:tags r:id="rId1"/>
    </p:custDataLst>
    <p:extLst>
      <p:ext uri="{BB962C8B-B14F-4D97-AF65-F5344CB8AC3E}">
        <p14:creationId xmlns:p14="http://schemas.microsoft.com/office/powerpoint/2010/main" val="3651445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Marking</a:t>
            </a:r>
          </a:p>
        </p:txBody>
      </p:sp>
      <p:sp>
        <p:nvSpPr>
          <p:cNvPr id="3" name="Content Placeholder 2"/>
          <p:cNvSpPr>
            <a:spLocks noGrp="1"/>
          </p:cNvSpPr>
          <p:nvPr>
            <p:ph idx="1"/>
          </p:nvPr>
        </p:nvSpPr>
        <p:spPr>
          <a:xfrm>
            <a:off x="1122532" y="1091869"/>
            <a:ext cx="4657166" cy="1905202"/>
          </a:xfrm>
        </p:spPr>
        <p:txBody>
          <a:bodyPr>
            <a:noAutofit/>
          </a:bodyPr>
          <a:lstStyle/>
          <a:p>
            <a:pPr marL="0" indent="0" algn="just">
              <a:buNone/>
            </a:pPr>
            <a:r>
              <a:rPr lang="en-GB" sz="2400" dirty="0"/>
              <a:t>Once you have discovered which leads are he start of each winding and which are the ends, you need to make sure they are clearly marked.</a:t>
            </a:r>
          </a:p>
        </p:txBody>
      </p:sp>
      <p:sp>
        <p:nvSpPr>
          <p:cNvPr id="5" name="Rectangle 4">
            <a:extLst>
              <a:ext uri="{FF2B5EF4-FFF2-40B4-BE49-F238E27FC236}">
                <a16:creationId xmlns:a16="http://schemas.microsoft.com/office/drawing/2014/main" id="{B3B91B4C-FF85-984D-A0F5-58D16EFFB473}"/>
              </a:ext>
            </a:extLst>
          </p:cNvPr>
          <p:cNvSpPr/>
          <p:nvPr/>
        </p:nvSpPr>
        <p:spPr>
          <a:xfrm>
            <a:off x="1182338" y="2905885"/>
            <a:ext cx="4476590" cy="830997"/>
          </a:xfrm>
          <a:prstGeom prst="rect">
            <a:avLst/>
          </a:prstGeom>
          <a:solidFill>
            <a:schemeClr val="tx2">
              <a:lumMod val="40000"/>
              <a:lumOff val="60000"/>
            </a:schemeClr>
          </a:solidFill>
        </p:spPr>
        <p:txBody>
          <a:bodyPr wrap="square">
            <a:spAutoFit/>
          </a:bodyPr>
          <a:lstStyle/>
          <a:p>
            <a:pPr algn="just"/>
            <a:r>
              <a:rPr lang="en-GB" sz="2400" i="1" dirty="0"/>
              <a:t>Label the leads in the diagram correctly by dragging the labels.</a:t>
            </a:r>
          </a:p>
        </p:txBody>
      </p:sp>
      <p:pic>
        <p:nvPicPr>
          <p:cNvPr id="7" name="Graphic 6" descr="User">
            <a:extLst>
              <a:ext uri="{FF2B5EF4-FFF2-40B4-BE49-F238E27FC236}">
                <a16:creationId xmlns:a16="http://schemas.microsoft.com/office/drawing/2014/main" id="{B2FD2C9F-BBF7-7147-A912-ADB00038AC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3284" y="2968487"/>
            <a:ext cx="854046" cy="854046"/>
          </a:xfrm>
          <a:prstGeom prst="rect">
            <a:avLst/>
          </a:prstGeom>
        </p:spPr>
      </p:pic>
      <p:pic>
        <p:nvPicPr>
          <p:cNvPr id="10" name="Picture 9">
            <a:extLst>
              <a:ext uri="{FF2B5EF4-FFF2-40B4-BE49-F238E27FC236}">
                <a16:creationId xmlns:a16="http://schemas.microsoft.com/office/drawing/2014/main" id="{F343C640-9FDF-E14F-A70B-4665E9BFC501}"/>
              </a:ext>
            </a:extLst>
          </p:cNvPr>
          <p:cNvPicPr>
            <a:picLocks noChangeAspect="1"/>
          </p:cNvPicPr>
          <p:nvPr/>
        </p:nvPicPr>
        <p:blipFill>
          <a:blip r:embed="rId6"/>
          <a:stretch>
            <a:fillRect/>
          </a:stretch>
        </p:blipFill>
        <p:spPr>
          <a:xfrm>
            <a:off x="6700083" y="523455"/>
            <a:ext cx="2336800" cy="4025900"/>
          </a:xfrm>
          <a:prstGeom prst="rect">
            <a:avLst/>
          </a:prstGeom>
        </p:spPr>
      </p:pic>
      <p:sp>
        <p:nvSpPr>
          <p:cNvPr id="4" name="TextBox 3">
            <a:extLst>
              <a:ext uri="{FF2B5EF4-FFF2-40B4-BE49-F238E27FC236}">
                <a16:creationId xmlns:a16="http://schemas.microsoft.com/office/drawing/2014/main" id="{5393E363-FBA2-7041-92EC-8A271171A903}"/>
              </a:ext>
            </a:extLst>
          </p:cNvPr>
          <p:cNvSpPr txBox="1"/>
          <p:nvPr/>
        </p:nvSpPr>
        <p:spPr>
          <a:xfrm>
            <a:off x="2018082" y="4421536"/>
            <a:ext cx="641522" cy="584775"/>
          </a:xfrm>
          <a:prstGeom prst="rect">
            <a:avLst/>
          </a:prstGeom>
          <a:noFill/>
        </p:spPr>
        <p:txBody>
          <a:bodyPr wrap="none" rtlCol="0">
            <a:spAutoFit/>
          </a:bodyPr>
          <a:lstStyle/>
          <a:p>
            <a:r>
              <a:rPr lang="en-GB" sz="3200" b="1" dirty="0"/>
              <a:t>A1</a:t>
            </a:r>
          </a:p>
        </p:txBody>
      </p:sp>
      <p:sp>
        <p:nvSpPr>
          <p:cNvPr id="11" name="TextBox 10">
            <a:extLst>
              <a:ext uri="{FF2B5EF4-FFF2-40B4-BE49-F238E27FC236}">
                <a16:creationId xmlns:a16="http://schemas.microsoft.com/office/drawing/2014/main" id="{AD6D71D2-8CEF-224E-866C-48B196421B30}"/>
              </a:ext>
            </a:extLst>
          </p:cNvPr>
          <p:cNvSpPr txBox="1"/>
          <p:nvPr/>
        </p:nvSpPr>
        <p:spPr>
          <a:xfrm>
            <a:off x="4046051" y="3817230"/>
            <a:ext cx="641522" cy="584775"/>
          </a:xfrm>
          <a:prstGeom prst="rect">
            <a:avLst/>
          </a:prstGeom>
          <a:noFill/>
        </p:spPr>
        <p:txBody>
          <a:bodyPr wrap="none" rtlCol="0">
            <a:spAutoFit/>
          </a:bodyPr>
          <a:lstStyle/>
          <a:p>
            <a:r>
              <a:rPr lang="en-GB" sz="3200" b="1" dirty="0"/>
              <a:t>A2</a:t>
            </a:r>
          </a:p>
        </p:txBody>
      </p:sp>
      <p:sp>
        <p:nvSpPr>
          <p:cNvPr id="12" name="TextBox 11">
            <a:extLst>
              <a:ext uri="{FF2B5EF4-FFF2-40B4-BE49-F238E27FC236}">
                <a16:creationId xmlns:a16="http://schemas.microsoft.com/office/drawing/2014/main" id="{7DB94CE2-2E03-2544-A386-75A33FB3B50B}"/>
              </a:ext>
            </a:extLst>
          </p:cNvPr>
          <p:cNvSpPr txBox="1"/>
          <p:nvPr/>
        </p:nvSpPr>
        <p:spPr>
          <a:xfrm>
            <a:off x="3072061" y="4414316"/>
            <a:ext cx="623889" cy="584775"/>
          </a:xfrm>
          <a:prstGeom prst="rect">
            <a:avLst/>
          </a:prstGeom>
          <a:noFill/>
        </p:spPr>
        <p:txBody>
          <a:bodyPr wrap="none" rtlCol="0">
            <a:spAutoFit/>
          </a:bodyPr>
          <a:lstStyle/>
          <a:p>
            <a:r>
              <a:rPr lang="en-GB" sz="3200" b="1" dirty="0"/>
              <a:t>B1</a:t>
            </a:r>
          </a:p>
        </p:txBody>
      </p:sp>
      <p:sp>
        <p:nvSpPr>
          <p:cNvPr id="13" name="TextBox 12">
            <a:extLst>
              <a:ext uri="{FF2B5EF4-FFF2-40B4-BE49-F238E27FC236}">
                <a16:creationId xmlns:a16="http://schemas.microsoft.com/office/drawing/2014/main" id="{89503767-A69E-794B-B060-02CDA467519C}"/>
              </a:ext>
            </a:extLst>
          </p:cNvPr>
          <p:cNvSpPr txBox="1"/>
          <p:nvPr/>
        </p:nvSpPr>
        <p:spPr>
          <a:xfrm>
            <a:off x="3072061" y="3817231"/>
            <a:ext cx="623889" cy="584775"/>
          </a:xfrm>
          <a:prstGeom prst="rect">
            <a:avLst/>
          </a:prstGeom>
          <a:noFill/>
        </p:spPr>
        <p:txBody>
          <a:bodyPr wrap="none" rtlCol="0">
            <a:spAutoFit/>
          </a:bodyPr>
          <a:lstStyle/>
          <a:p>
            <a:r>
              <a:rPr lang="en-GB" sz="3200" b="1" dirty="0"/>
              <a:t>B2</a:t>
            </a:r>
          </a:p>
        </p:txBody>
      </p:sp>
      <p:sp>
        <p:nvSpPr>
          <p:cNvPr id="14" name="TextBox 13">
            <a:extLst>
              <a:ext uri="{FF2B5EF4-FFF2-40B4-BE49-F238E27FC236}">
                <a16:creationId xmlns:a16="http://schemas.microsoft.com/office/drawing/2014/main" id="{12A4295E-FE48-9444-B30B-C4A2A8407C61}"/>
              </a:ext>
            </a:extLst>
          </p:cNvPr>
          <p:cNvSpPr txBox="1"/>
          <p:nvPr/>
        </p:nvSpPr>
        <p:spPr>
          <a:xfrm>
            <a:off x="4035027" y="4414316"/>
            <a:ext cx="611065" cy="584775"/>
          </a:xfrm>
          <a:prstGeom prst="rect">
            <a:avLst/>
          </a:prstGeom>
          <a:noFill/>
        </p:spPr>
        <p:txBody>
          <a:bodyPr wrap="none" rtlCol="0">
            <a:spAutoFit/>
          </a:bodyPr>
          <a:lstStyle/>
          <a:p>
            <a:r>
              <a:rPr lang="en-GB" sz="3200" b="1" dirty="0"/>
              <a:t>C1</a:t>
            </a:r>
          </a:p>
        </p:txBody>
      </p:sp>
      <p:sp>
        <p:nvSpPr>
          <p:cNvPr id="15" name="TextBox 14">
            <a:extLst>
              <a:ext uri="{FF2B5EF4-FFF2-40B4-BE49-F238E27FC236}">
                <a16:creationId xmlns:a16="http://schemas.microsoft.com/office/drawing/2014/main" id="{57BD47FF-8B3F-B645-9087-764086E116FA}"/>
              </a:ext>
            </a:extLst>
          </p:cNvPr>
          <p:cNvSpPr txBox="1"/>
          <p:nvPr/>
        </p:nvSpPr>
        <p:spPr>
          <a:xfrm>
            <a:off x="2040524" y="3817232"/>
            <a:ext cx="611065" cy="584775"/>
          </a:xfrm>
          <a:prstGeom prst="rect">
            <a:avLst/>
          </a:prstGeom>
          <a:noFill/>
        </p:spPr>
        <p:txBody>
          <a:bodyPr wrap="none" rtlCol="0">
            <a:spAutoFit/>
          </a:bodyPr>
          <a:lstStyle/>
          <a:p>
            <a:r>
              <a:rPr lang="en-GB" sz="3200" b="1" dirty="0"/>
              <a:t>C2</a:t>
            </a:r>
          </a:p>
        </p:txBody>
      </p:sp>
      <p:sp>
        <p:nvSpPr>
          <p:cNvPr id="6" name="Rounded Rectangle 5">
            <a:extLst>
              <a:ext uri="{FF2B5EF4-FFF2-40B4-BE49-F238E27FC236}">
                <a16:creationId xmlns:a16="http://schemas.microsoft.com/office/drawing/2014/main" id="{B95CE941-6284-F848-94B3-682BF77576E0}"/>
              </a:ext>
            </a:extLst>
          </p:cNvPr>
          <p:cNvSpPr/>
          <p:nvPr/>
        </p:nvSpPr>
        <p:spPr>
          <a:xfrm>
            <a:off x="1229032" y="3873911"/>
            <a:ext cx="4286865" cy="1090561"/>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067966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Img01b </a:t>
            </a:r>
          </a:p>
        </p:txBody>
      </p:sp>
      <p:sp>
        <p:nvSpPr>
          <p:cNvPr id="3" name="Content Placeholder 2"/>
          <p:cNvSpPr>
            <a:spLocks noGrp="1"/>
          </p:cNvSpPr>
          <p:nvPr>
            <p:ph sz="quarter" idx="10"/>
          </p:nvPr>
        </p:nvSpPr>
        <p:spPr>
          <a:xfrm>
            <a:off x="703959" y="1054556"/>
            <a:ext cx="6591596" cy="3949243"/>
          </a:xfrm>
        </p:spPr>
        <p:txBody>
          <a:bodyPr>
            <a:normAutofit/>
          </a:bodyPr>
          <a:lstStyle/>
          <a:p>
            <a:pPr marL="0" indent="0">
              <a:buNone/>
            </a:pPr>
            <a:r>
              <a:rPr lang="en-GB" i="1" dirty="0"/>
              <a:t>Animation or animated gif of 2 4 pole stators:</a:t>
            </a:r>
          </a:p>
          <a:p>
            <a:r>
              <a:rPr lang="en-GB" i="1" dirty="0"/>
              <a:t>All three phases rotating in the same direction (anti-clockwise)</a:t>
            </a:r>
          </a:p>
          <a:p>
            <a:pPr lvl="1"/>
            <a:r>
              <a:rPr lang="en-GB" i="1" dirty="0"/>
              <a:t>Show A1 as N and A2 as S</a:t>
            </a:r>
          </a:p>
          <a:p>
            <a:pPr lvl="1"/>
            <a:r>
              <a:rPr lang="en-GB" i="1" dirty="0"/>
              <a:t>Show B2 as N and B1 as S</a:t>
            </a:r>
          </a:p>
          <a:p>
            <a:pPr lvl="1"/>
            <a:r>
              <a:rPr lang="en-GB" i="1" dirty="0"/>
              <a:t>Show C1 as N and C2 as S</a:t>
            </a:r>
          </a:p>
          <a:p>
            <a:pPr lvl="1"/>
            <a:r>
              <a:rPr lang="en-GB" i="1" dirty="0"/>
              <a:t>Show A2 as N and A1 as S</a:t>
            </a:r>
          </a:p>
          <a:p>
            <a:pPr lvl="1"/>
            <a:r>
              <a:rPr lang="en-GB" i="1" dirty="0"/>
              <a:t>Show B1 as N and B2 as S</a:t>
            </a:r>
          </a:p>
          <a:p>
            <a:pPr lvl="1"/>
            <a:r>
              <a:rPr lang="en-GB" i="1" dirty="0"/>
              <a:t>Show B2 as N and B1 as S</a:t>
            </a:r>
          </a:p>
          <a:p>
            <a:r>
              <a:rPr lang="en-GB" i="1" dirty="0"/>
              <a:t>A and B phases rotating clockwise and C phase rotating anti-clockwise</a:t>
            </a:r>
          </a:p>
          <a:p>
            <a:pPr marL="0" indent="0">
              <a:buNone/>
            </a:pPr>
            <a:endParaRPr lang="en-GB" i="1" dirty="0"/>
          </a:p>
        </p:txBody>
      </p:sp>
      <p:pic>
        <p:nvPicPr>
          <p:cNvPr id="5" name="Picture 4">
            <a:extLst>
              <a:ext uri="{FF2B5EF4-FFF2-40B4-BE49-F238E27FC236}">
                <a16:creationId xmlns:a16="http://schemas.microsoft.com/office/drawing/2014/main" id="{9C93CC76-61A0-5D43-9011-82F1BE0D6BAE}"/>
              </a:ext>
            </a:extLst>
          </p:cNvPr>
          <p:cNvPicPr>
            <a:picLocks noChangeAspect="1"/>
          </p:cNvPicPr>
          <p:nvPr/>
        </p:nvPicPr>
        <p:blipFill>
          <a:blip r:embed="rId4"/>
          <a:stretch>
            <a:fillRect/>
          </a:stretch>
        </p:blipFill>
        <p:spPr>
          <a:xfrm>
            <a:off x="7541115" y="1061987"/>
            <a:ext cx="1748743" cy="1919478"/>
          </a:xfrm>
          <a:prstGeom prst="rect">
            <a:avLst/>
          </a:prstGeom>
        </p:spPr>
      </p:pic>
      <p:pic>
        <p:nvPicPr>
          <p:cNvPr id="6" name="Picture 5">
            <a:extLst>
              <a:ext uri="{FF2B5EF4-FFF2-40B4-BE49-F238E27FC236}">
                <a16:creationId xmlns:a16="http://schemas.microsoft.com/office/drawing/2014/main" id="{E5FA3719-8227-C045-8B15-92963116FC00}"/>
              </a:ext>
            </a:extLst>
          </p:cNvPr>
          <p:cNvPicPr>
            <a:picLocks noChangeAspect="1"/>
          </p:cNvPicPr>
          <p:nvPr/>
        </p:nvPicPr>
        <p:blipFill rotWithShape="1">
          <a:blip r:embed="rId5"/>
          <a:srcRect t="53117"/>
          <a:stretch/>
        </p:blipFill>
        <p:spPr>
          <a:xfrm>
            <a:off x="7037038" y="2981465"/>
            <a:ext cx="3202337" cy="1133785"/>
          </a:xfrm>
          <a:prstGeom prst="rect">
            <a:avLst/>
          </a:prstGeom>
        </p:spPr>
      </p:pic>
    </p:spTree>
    <p:custDataLst>
      <p:tags r:id="rId1"/>
    </p:custDataLst>
    <p:extLst>
      <p:ext uri="{BB962C8B-B14F-4D97-AF65-F5344CB8AC3E}">
        <p14:creationId xmlns:p14="http://schemas.microsoft.com/office/powerpoint/2010/main" val="11897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D70693-0AA1-7E44-B271-3F64A9317A6C}"/>
              </a:ext>
            </a:extLst>
          </p:cNvPr>
          <p:cNvPicPr>
            <a:picLocks noChangeAspect="1"/>
          </p:cNvPicPr>
          <p:nvPr/>
        </p:nvPicPr>
        <p:blipFill>
          <a:blip r:embed="rId2"/>
          <a:stretch>
            <a:fillRect/>
          </a:stretch>
        </p:blipFill>
        <p:spPr>
          <a:xfrm>
            <a:off x="3011425" y="1"/>
            <a:ext cx="3210078" cy="3523488"/>
          </a:xfrm>
          <a:prstGeom prst="rect">
            <a:avLst/>
          </a:prstGeom>
        </p:spPr>
      </p:pic>
      <p:pic>
        <p:nvPicPr>
          <p:cNvPr id="7" name="Picture 6">
            <a:extLst>
              <a:ext uri="{FF2B5EF4-FFF2-40B4-BE49-F238E27FC236}">
                <a16:creationId xmlns:a16="http://schemas.microsoft.com/office/drawing/2014/main" id="{FB78D85B-4D47-F04F-BA7A-F7C9139EF129}"/>
              </a:ext>
            </a:extLst>
          </p:cNvPr>
          <p:cNvPicPr>
            <a:picLocks noChangeAspect="1"/>
          </p:cNvPicPr>
          <p:nvPr/>
        </p:nvPicPr>
        <p:blipFill>
          <a:blip r:embed="rId3"/>
          <a:stretch>
            <a:fillRect/>
          </a:stretch>
        </p:blipFill>
        <p:spPr>
          <a:xfrm>
            <a:off x="3389375" y="3510975"/>
            <a:ext cx="4106989" cy="1492825"/>
          </a:xfrm>
          <a:prstGeom prst="rect">
            <a:avLst/>
          </a:prstGeom>
        </p:spPr>
      </p:pic>
      <p:cxnSp>
        <p:nvCxnSpPr>
          <p:cNvPr id="9" name="Straight Connector 8">
            <a:extLst>
              <a:ext uri="{FF2B5EF4-FFF2-40B4-BE49-F238E27FC236}">
                <a16:creationId xmlns:a16="http://schemas.microsoft.com/office/drawing/2014/main" id="{B9935D9D-AB7B-BA48-B7E8-297F608F7832}"/>
              </a:ext>
            </a:extLst>
          </p:cNvPr>
          <p:cNvCxnSpPr/>
          <p:nvPr/>
        </p:nvCxnSpPr>
        <p:spPr>
          <a:xfrm>
            <a:off x="3913632" y="3316224"/>
            <a:ext cx="0" cy="188976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F582DDE-D0EB-6146-A617-13747FE77534}"/>
              </a:ext>
            </a:extLst>
          </p:cNvPr>
          <p:cNvSpPr txBox="1"/>
          <p:nvPr/>
        </p:nvSpPr>
        <p:spPr>
          <a:xfrm>
            <a:off x="4449591" y="731520"/>
            <a:ext cx="333746" cy="369332"/>
          </a:xfrm>
          <a:prstGeom prst="rect">
            <a:avLst/>
          </a:prstGeom>
          <a:noFill/>
        </p:spPr>
        <p:txBody>
          <a:bodyPr wrap="none" rtlCol="0">
            <a:spAutoFit/>
          </a:bodyPr>
          <a:lstStyle/>
          <a:p>
            <a:r>
              <a:rPr lang="en-GB" b="1" dirty="0"/>
              <a:t>N</a:t>
            </a:r>
          </a:p>
        </p:txBody>
      </p:sp>
      <p:sp>
        <p:nvSpPr>
          <p:cNvPr id="11" name="Oval 10">
            <a:extLst>
              <a:ext uri="{FF2B5EF4-FFF2-40B4-BE49-F238E27FC236}">
                <a16:creationId xmlns:a16="http://schemas.microsoft.com/office/drawing/2014/main" id="{E004447C-4CC2-3249-9DA9-2C7D1D671258}"/>
              </a:ext>
            </a:extLst>
          </p:cNvPr>
          <p:cNvSpPr/>
          <p:nvPr/>
        </p:nvSpPr>
        <p:spPr>
          <a:xfrm>
            <a:off x="4037099" y="1176124"/>
            <a:ext cx="1158729" cy="1158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5449407-D334-C448-B115-6AD5047C3931}"/>
              </a:ext>
            </a:extLst>
          </p:cNvPr>
          <p:cNvSpPr txBox="1"/>
          <p:nvPr/>
        </p:nvSpPr>
        <p:spPr>
          <a:xfrm>
            <a:off x="5332639" y="1570822"/>
            <a:ext cx="333746" cy="369332"/>
          </a:xfrm>
          <a:prstGeom prst="rect">
            <a:avLst/>
          </a:prstGeom>
          <a:noFill/>
        </p:spPr>
        <p:txBody>
          <a:bodyPr wrap="none" rtlCol="0">
            <a:spAutoFit/>
          </a:bodyPr>
          <a:lstStyle/>
          <a:p>
            <a:r>
              <a:rPr lang="en-GB" b="1" dirty="0"/>
              <a:t>N</a:t>
            </a:r>
          </a:p>
        </p:txBody>
      </p:sp>
      <p:sp>
        <p:nvSpPr>
          <p:cNvPr id="13" name="TextBox 12">
            <a:extLst>
              <a:ext uri="{FF2B5EF4-FFF2-40B4-BE49-F238E27FC236}">
                <a16:creationId xmlns:a16="http://schemas.microsoft.com/office/drawing/2014/main" id="{5FEAA5D0-2DD2-E94B-BE2C-7004CC8E869E}"/>
              </a:ext>
            </a:extLst>
          </p:cNvPr>
          <p:cNvSpPr txBox="1"/>
          <p:nvPr/>
        </p:nvSpPr>
        <p:spPr>
          <a:xfrm>
            <a:off x="3675024" y="1585860"/>
            <a:ext cx="293670" cy="369332"/>
          </a:xfrm>
          <a:prstGeom prst="rect">
            <a:avLst/>
          </a:prstGeom>
          <a:noFill/>
        </p:spPr>
        <p:txBody>
          <a:bodyPr wrap="none" rtlCol="0">
            <a:spAutoFit/>
          </a:bodyPr>
          <a:lstStyle/>
          <a:p>
            <a:r>
              <a:rPr lang="en-GB" b="1" dirty="0"/>
              <a:t>S</a:t>
            </a:r>
          </a:p>
        </p:txBody>
      </p:sp>
      <p:sp>
        <p:nvSpPr>
          <p:cNvPr id="14" name="TextBox 13">
            <a:extLst>
              <a:ext uri="{FF2B5EF4-FFF2-40B4-BE49-F238E27FC236}">
                <a16:creationId xmlns:a16="http://schemas.microsoft.com/office/drawing/2014/main" id="{3412FCF7-1A40-594A-B1BB-A735F7D177AA}"/>
              </a:ext>
            </a:extLst>
          </p:cNvPr>
          <p:cNvSpPr txBox="1"/>
          <p:nvPr/>
        </p:nvSpPr>
        <p:spPr>
          <a:xfrm>
            <a:off x="4469628" y="2441622"/>
            <a:ext cx="293670" cy="369332"/>
          </a:xfrm>
          <a:prstGeom prst="rect">
            <a:avLst/>
          </a:prstGeom>
          <a:noFill/>
        </p:spPr>
        <p:txBody>
          <a:bodyPr wrap="none" rtlCol="0">
            <a:spAutoFit/>
          </a:bodyPr>
          <a:lstStyle/>
          <a:p>
            <a:r>
              <a:rPr lang="en-GB" b="1" dirty="0"/>
              <a:t>S</a:t>
            </a:r>
          </a:p>
        </p:txBody>
      </p:sp>
      <p:cxnSp>
        <p:nvCxnSpPr>
          <p:cNvPr id="16" name="Straight Arrow Connector 15">
            <a:extLst>
              <a:ext uri="{FF2B5EF4-FFF2-40B4-BE49-F238E27FC236}">
                <a16:creationId xmlns:a16="http://schemas.microsoft.com/office/drawing/2014/main" id="{334352BA-EA1E-5143-894F-1404E7353BE7}"/>
              </a:ext>
            </a:extLst>
          </p:cNvPr>
          <p:cNvCxnSpPr/>
          <p:nvPr/>
        </p:nvCxnSpPr>
        <p:spPr>
          <a:xfrm flipV="1">
            <a:off x="3182112" y="377952"/>
            <a:ext cx="2804160" cy="29382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471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D70693-0AA1-7E44-B271-3F64A9317A6C}"/>
              </a:ext>
            </a:extLst>
          </p:cNvPr>
          <p:cNvPicPr>
            <a:picLocks noChangeAspect="1"/>
          </p:cNvPicPr>
          <p:nvPr/>
        </p:nvPicPr>
        <p:blipFill>
          <a:blip r:embed="rId2"/>
          <a:stretch>
            <a:fillRect/>
          </a:stretch>
        </p:blipFill>
        <p:spPr>
          <a:xfrm>
            <a:off x="3011425" y="1"/>
            <a:ext cx="3210078" cy="3523488"/>
          </a:xfrm>
          <a:prstGeom prst="rect">
            <a:avLst/>
          </a:prstGeom>
        </p:spPr>
      </p:pic>
      <p:pic>
        <p:nvPicPr>
          <p:cNvPr id="7" name="Picture 6">
            <a:extLst>
              <a:ext uri="{FF2B5EF4-FFF2-40B4-BE49-F238E27FC236}">
                <a16:creationId xmlns:a16="http://schemas.microsoft.com/office/drawing/2014/main" id="{FB78D85B-4D47-F04F-BA7A-F7C9139EF129}"/>
              </a:ext>
            </a:extLst>
          </p:cNvPr>
          <p:cNvPicPr>
            <a:picLocks noChangeAspect="1"/>
          </p:cNvPicPr>
          <p:nvPr/>
        </p:nvPicPr>
        <p:blipFill>
          <a:blip r:embed="rId3"/>
          <a:stretch>
            <a:fillRect/>
          </a:stretch>
        </p:blipFill>
        <p:spPr>
          <a:xfrm>
            <a:off x="3389375" y="3510975"/>
            <a:ext cx="4106989" cy="1492825"/>
          </a:xfrm>
          <a:prstGeom prst="rect">
            <a:avLst/>
          </a:prstGeom>
        </p:spPr>
      </p:pic>
      <p:cxnSp>
        <p:nvCxnSpPr>
          <p:cNvPr id="9" name="Straight Connector 8">
            <a:extLst>
              <a:ext uri="{FF2B5EF4-FFF2-40B4-BE49-F238E27FC236}">
                <a16:creationId xmlns:a16="http://schemas.microsoft.com/office/drawing/2014/main" id="{B9935D9D-AB7B-BA48-B7E8-297F608F7832}"/>
              </a:ext>
            </a:extLst>
          </p:cNvPr>
          <p:cNvCxnSpPr/>
          <p:nvPr/>
        </p:nvCxnSpPr>
        <p:spPr>
          <a:xfrm>
            <a:off x="4328160" y="3291840"/>
            <a:ext cx="0" cy="188976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F582DDE-D0EB-6146-A617-13747FE77534}"/>
              </a:ext>
            </a:extLst>
          </p:cNvPr>
          <p:cNvSpPr txBox="1"/>
          <p:nvPr/>
        </p:nvSpPr>
        <p:spPr>
          <a:xfrm>
            <a:off x="4033325" y="806792"/>
            <a:ext cx="333746" cy="369332"/>
          </a:xfrm>
          <a:prstGeom prst="rect">
            <a:avLst/>
          </a:prstGeom>
          <a:noFill/>
        </p:spPr>
        <p:txBody>
          <a:bodyPr wrap="none" rtlCol="0">
            <a:spAutoFit/>
          </a:bodyPr>
          <a:lstStyle/>
          <a:p>
            <a:r>
              <a:rPr lang="en-GB" b="1" dirty="0"/>
              <a:t>N</a:t>
            </a:r>
          </a:p>
        </p:txBody>
      </p:sp>
      <p:sp>
        <p:nvSpPr>
          <p:cNvPr id="11" name="Oval 10">
            <a:extLst>
              <a:ext uri="{FF2B5EF4-FFF2-40B4-BE49-F238E27FC236}">
                <a16:creationId xmlns:a16="http://schemas.microsoft.com/office/drawing/2014/main" id="{E004447C-4CC2-3249-9DA9-2C7D1D671258}"/>
              </a:ext>
            </a:extLst>
          </p:cNvPr>
          <p:cNvSpPr/>
          <p:nvPr/>
        </p:nvSpPr>
        <p:spPr>
          <a:xfrm>
            <a:off x="4037099" y="1176124"/>
            <a:ext cx="1158729" cy="1158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5449407-D334-C448-B115-6AD5047C3931}"/>
              </a:ext>
            </a:extLst>
          </p:cNvPr>
          <p:cNvSpPr txBox="1"/>
          <p:nvPr/>
        </p:nvSpPr>
        <p:spPr>
          <a:xfrm>
            <a:off x="3743429" y="2029817"/>
            <a:ext cx="333746" cy="369332"/>
          </a:xfrm>
          <a:prstGeom prst="rect">
            <a:avLst/>
          </a:prstGeom>
          <a:noFill/>
        </p:spPr>
        <p:txBody>
          <a:bodyPr wrap="none" rtlCol="0">
            <a:spAutoFit/>
          </a:bodyPr>
          <a:lstStyle/>
          <a:p>
            <a:r>
              <a:rPr lang="en-GB" b="1" dirty="0"/>
              <a:t>N</a:t>
            </a:r>
          </a:p>
        </p:txBody>
      </p:sp>
      <p:sp>
        <p:nvSpPr>
          <p:cNvPr id="13" name="TextBox 12">
            <a:extLst>
              <a:ext uri="{FF2B5EF4-FFF2-40B4-BE49-F238E27FC236}">
                <a16:creationId xmlns:a16="http://schemas.microsoft.com/office/drawing/2014/main" id="{5FEAA5D0-2DD2-E94B-BE2C-7004CC8E869E}"/>
              </a:ext>
            </a:extLst>
          </p:cNvPr>
          <p:cNvSpPr txBox="1"/>
          <p:nvPr/>
        </p:nvSpPr>
        <p:spPr>
          <a:xfrm>
            <a:off x="5195828" y="1158731"/>
            <a:ext cx="293670" cy="369332"/>
          </a:xfrm>
          <a:prstGeom prst="rect">
            <a:avLst/>
          </a:prstGeom>
          <a:noFill/>
        </p:spPr>
        <p:txBody>
          <a:bodyPr wrap="none" rtlCol="0">
            <a:spAutoFit/>
          </a:bodyPr>
          <a:lstStyle/>
          <a:p>
            <a:r>
              <a:rPr lang="en-GB" b="1" dirty="0"/>
              <a:t>S</a:t>
            </a:r>
          </a:p>
        </p:txBody>
      </p:sp>
      <p:sp>
        <p:nvSpPr>
          <p:cNvPr id="14" name="TextBox 13">
            <a:extLst>
              <a:ext uri="{FF2B5EF4-FFF2-40B4-BE49-F238E27FC236}">
                <a16:creationId xmlns:a16="http://schemas.microsoft.com/office/drawing/2014/main" id="{3412FCF7-1A40-594A-B1BB-A735F7D177AA}"/>
              </a:ext>
            </a:extLst>
          </p:cNvPr>
          <p:cNvSpPr txBox="1"/>
          <p:nvPr/>
        </p:nvSpPr>
        <p:spPr>
          <a:xfrm>
            <a:off x="4902158" y="2334853"/>
            <a:ext cx="293670" cy="369332"/>
          </a:xfrm>
          <a:prstGeom prst="rect">
            <a:avLst/>
          </a:prstGeom>
          <a:noFill/>
        </p:spPr>
        <p:txBody>
          <a:bodyPr wrap="none" rtlCol="0">
            <a:spAutoFit/>
          </a:bodyPr>
          <a:lstStyle/>
          <a:p>
            <a:r>
              <a:rPr lang="en-GB" b="1" dirty="0"/>
              <a:t>S</a:t>
            </a:r>
          </a:p>
        </p:txBody>
      </p:sp>
      <p:cxnSp>
        <p:nvCxnSpPr>
          <p:cNvPr id="15" name="Straight Arrow Connector 14">
            <a:extLst>
              <a:ext uri="{FF2B5EF4-FFF2-40B4-BE49-F238E27FC236}">
                <a16:creationId xmlns:a16="http://schemas.microsoft.com/office/drawing/2014/main" id="{64C85536-46AF-CA43-B044-F5DBC5AC6EC0}"/>
              </a:ext>
            </a:extLst>
          </p:cNvPr>
          <p:cNvCxnSpPr>
            <a:cxnSpLocks/>
          </p:cNvCxnSpPr>
          <p:nvPr/>
        </p:nvCxnSpPr>
        <p:spPr>
          <a:xfrm flipH="1" flipV="1">
            <a:off x="2816352" y="1176124"/>
            <a:ext cx="3560064" cy="11587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242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D70693-0AA1-7E44-B271-3F64A9317A6C}"/>
              </a:ext>
            </a:extLst>
          </p:cNvPr>
          <p:cNvPicPr>
            <a:picLocks noChangeAspect="1"/>
          </p:cNvPicPr>
          <p:nvPr/>
        </p:nvPicPr>
        <p:blipFill>
          <a:blip r:embed="rId2"/>
          <a:stretch>
            <a:fillRect/>
          </a:stretch>
        </p:blipFill>
        <p:spPr>
          <a:xfrm>
            <a:off x="3011425" y="1"/>
            <a:ext cx="3210078" cy="3523488"/>
          </a:xfrm>
          <a:prstGeom prst="rect">
            <a:avLst/>
          </a:prstGeom>
        </p:spPr>
      </p:pic>
      <p:pic>
        <p:nvPicPr>
          <p:cNvPr id="7" name="Picture 6">
            <a:extLst>
              <a:ext uri="{FF2B5EF4-FFF2-40B4-BE49-F238E27FC236}">
                <a16:creationId xmlns:a16="http://schemas.microsoft.com/office/drawing/2014/main" id="{FB78D85B-4D47-F04F-BA7A-F7C9139EF129}"/>
              </a:ext>
            </a:extLst>
          </p:cNvPr>
          <p:cNvPicPr>
            <a:picLocks noChangeAspect="1"/>
          </p:cNvPicPr>
          <p:nvPr/>
        </p:nvPicPr>
        <p:blipFill>
          <a:blip r:embed="rId3"/>
          <a:stretch>
            <a:fillRect/>
          </a:stretch>
        </p:blipFill>
        <p:spPr>
          <a:xfrm>
            <a:off x="3389375" y="3510975"/>
            <a:ext cx="4106989" cy="1492825"/>
          </a:xfrm>
          <a:prstGeom prst="rect">
            <a:avLst/>
          </a:prstGeom>
        </p:spPr>
      </p:pic>
      <p:cxnSp>
        <p:nvCxnSpPr>
          <p:cNvPr id="9" name="Straight Connector 8">
            <a:extLst>
              <a:ext uri="{FF2B5EF4-FFF2-40B4-BE49-F238E27FC236}">
                <a16:creationId xmlns:a16="http://schemas.microsoft.com/office/drawing/2014/main" id="{B9935D9D-AB7B-BA48-B7E8-297F608F7832}"/>
              </a:ext>
            </a:extLst>
          </p:cNvPr>
          <p:cNvCxnSpPr/>
          <p:nvPr/>
        </p:nvCxnSpPr>
        <p:spPr>
          <a:xfrm>
            <a:off x="4730496" y="3291840"/>
            <a:ext cx="0" cy="188976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F582DDE-D0EB-6146-A617-13747FE77534}"/>
              </a:ext>
            </a:extLst>
          </p:cNvPr>
          <p:cNvSpPr txBox="1"/>
          <p:nvPr/>
        </p:nvSpPr>
        <p:spPr>
          <a:xfrm>
            <a:off x="3743429" y="1176124"/>
            <a:ext cx="333746" cy="369332"/>
          </a:xfrm>
          <a:prstGeom prst="rect">
            <a:avLst/>
          </a:prstGeom>
          <a:noFill/>
        </p:spPr>
        <p:txBody>
          <a:bodyPr wrap="none" rtlCol="0">
            <a:spAutoFit/>
          </a:bodyPr>
          <a:lstStyle/>
          <a:p>
            <a:r>
              <a:rPr lang="en-GB" b="1" dirty="0"/>
              <a:t>N</a:t>
            </a:r>
          </a:p>
        </p:txBody>
      </p:sp>
      <p:sp>
        <p:nvSpPr>
          <p:cNvPr id="11" name="Oval 10">
            <a:extLst>
              <a:ext uri="{FF2B5EF4-FFF2-40B4-BE49-F238E27FC236}">
                <a16:creationId xmlns:a16="http://schemas.microsoft.com/office/drawing/2014/main" id="{E004447C-4CC2-3249-9DA9-2C7D1D671258}"/>
              </a:ext>
            </a:extLst>
          </p:cNvPr>
          <p:cNvSpPr/>
          <p:nvPr/>
        </p:nvSpPr>
        <p:spPr>
          <a:xfrm>
            <a:off x="4037099" y="1176124"/>
            <a:ext cx="1158729" cy="1158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5449407-D334-C448-B115-6AD5047C3931}"/>
              </a:ext>
            </a:extLst>
          </p:cNvPr>
          <p:cNvSpPr txBox="1"/>
          <p:nvPr/>
        </p:nvSpPr>
        <p:spPr>
          <a:xfrm>
            <a:off x="4035063" y="2314390"/>
            <a:ext cx="333746" cy="369332"/>
          </a:xfrm>
          <a:prstGeom prst="rect">
            <a:avLst/>
          </a:prstGeom>
          <a:noFill/>
        </p:spPr>
        <p:txBody>
          <a:bodyPr wrap="none" rtlCol="0">
            <a:spAutoFit/>
          </a:bodyPr>
          <a:lstStyle/>
          <a:p>
            <a:r>
              <a:rPr lang="en-GB" b="1" dirty="0"/>
              <a:t>N</a:t>
            </a:r>
          </a:p>
        </p:txBody>
      </p:sp>
      <p:sp>
        <p:nvSpPr>
          <p:cNvPr id="13" name="TextBox 12">
            <a:extLst>
              <a:ext uri="{FF2B5EF4-FFF2-40B4-BE49-F238E27FC236}">
                <a16:creationId xmlns:a16="http://schemas.microsoft.com/office/drawing/2014/main" id="{5FEAA5D0-2DD2-E94B-BE2C-7004CC8E869E}"/>
              </a:ext>
            </a:extLst>
          </p:cNvPr>
          <p:cNvSpPr txBox="1"/>
          <p:nvPr/>
        </p:nvSpPr>
        <p:spPr>
          <a:xfrm>
            <a:off x="4904194" y="854542"/>
            <a:ext cx="293670" cy="369332"/>
          </a:xfrm>
          <a:prstGeom prst="rect">
            <a:avLst/>
          </a:prstGeom>
          <a:noFill/>
        </p:spPr>
        <p:txBody>
          <a:bodyPr wrap="none" rtlCol="0">
            <a:spAutoFit/>
          </a:bodyPr>
          <a:lstStyle/>
          <a:p>
            <a:r>
              <a:rPr lang="en-GB" b="1" dirty="0"/>
              <a:t>S</a:t>
            </a:r>
          </a:p>
        </p:txBody>
      </p:sp>
      <p:sp>
        <p:nvSpPr>
          <p:cNvPr id="14" name="TextBox 13">
            <a:extLst>
              <a:ext uri="{FF2B5EF4-FFF2-40B4-BE49-F238E27FC236}">
                <a16:creationId xmlns:a16="http://schemas.microsoft.com/office/drawing/2014/main" id="{3412FCF7-1A40-594A-B1BB-A735F7D177AA}"/>
              </a:ext>
            </a:extLst>
          </p:cNvPr>
          <p:cNvSpPr txBox="1"/>
          <p:nvPr/>
        </p:nvSpPr>
        <p:spPr>
          <a:xfrm>
            <a:off x="5195828" y="1992260"/>
            <a:ext cx="293670" cy="369332"/>
          </a:xfrm>
          <a:prstGeom prst="rect">
            <a:avLst/>
          </a:prstGeom>
          <a:noFill/>
        </p:spPr>
        <p:txBody>
          <a:bodyPr wrap="none" rtlCol="0">
            <a:spAutoFit/>
          </a:bodyPr>
          <a:lstStyle/>
          <a:p>
            <a:r>
              <a:rPr lang="en-GB" b="1" dirty="0"/>
              <a:t>S</a:t>
            </a:r>
          </a:p>
        </p:txBody>
      </p:sp>
      <p:cxnSp>
        <p:nvCxnSpPr>
          <p:cNvPr id="15" name="Straight Arrow Connector 14">
            <a:extLst>
              <a:ext uri="{FF2B5EF4-FFF2-40B4-BE49-F238E27FC236}">
                <a16:creationId xmlns:a16="http://schemas.microsoft.com/office/drawing/2014/main" id="{224B5401-952E-BF4E-BB09-27CD5447E99C}"/>
              </a:ext>
            </a:extLst>
          </p:cNvPr>
          <p:cNvCxnSpPr>
            <a:cxnSpLocks/>
          </p:cNvCxnSpPr>
          <p:nvPr/>
        </p:nvCxnSpPr>
        <p:spPr>
          <a:xfrm flipH="1">
            <a:off x="2901696" y="1232570"/>
            <a:ext cx="3779521" cy="9443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466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D70693-0AA1-7E44-B271-3F64A9317A6C}"/>
              </a:ext>
            </a:extLst>
          </p:cNvPr>
          <p:cNvPicPr>
            <a:picLocks noChangeAspect="1"/>
          </p:cNvPicPr>
          <p:nvPr/>
        </p:nvPicPr>
        <p:blipFill>
          <a:blip r:embed="rId2"/>
          <a:stretch>
            <a:fillRect/>
          </a:stretch>
        </p:blipFill>
        <p:spPr>
          <a:xfrm>
            <a:off x="3011425" y="1"/>
            <a:ext cx="3210078" cy="3523488"/>
          </a:xfrm>
          <a:prstGeom prst="rect">
            <a:avLst/>
          </a:prstGeom>
        </p:spPr>
      </p:pic>
      <p:pic>
        <p:nvPicPr>
          <p:cNvPr id="7" name="Picture 6">
            <a:extLst>
              <a:ext uri="{FF2B5EF4-FFF2-40B4-BE49-F238E27FC236}">
                <a16:creationId xmlns:a16="http://schemas.microsoft.com/office/drawing/2014/main" id="{FB78D85B-4D47-F04F-BA7A-F7C9139EF129}"/>
              </a:ext>
            </a:extLst>
          </p:cNvPr>
          <p:cNvPicPr>
            <a:picLocks noChangeAspect="1"/>
          </p:cNvPicPr>
          <p:nvPr/>
        </p:nvPicPr>
        <p:blipFill>
          <a:blip r:embed="rId3"/>
          <a:stretch>
            <a:fillRect/>
          </a:stretch>
        </p:blipFill>
        <p:spPr>
          <a:xfrm>
            <a:off x="3389375" y="3510975"/>
            <a:ext cx="4106989" cy="1492825"/>
          </a:xfrm>
          <a:prstGeom prst="rect">
            <a:avLst/>
          </a:prstGeom>
        </p:spPr>
      </p:pic>
      <p:cxnSp>
        <p:nvCxnSpPr>
          <p:cNvPr id="9" name="Straight Connector 8">
            <a:extLst>
              <a:ext uri="{FF2B5EF4-FFF2-40B4-BE49-F238E27FC236}">
                <a16:creationId xmlns:a16="http://schemas.microsoft.com/office/drawing/2014/main" id="{B9935D9D-AB7B-BA48-B7E8-297F608F7832}"/>
              </a:ext>
            </a:extLst>
          </p:cNvPr>
          <p:cNvCxnSpPr/>
          <p:nvPr/>
        </p:nvCxnSpPr>
        <p:spPr>
          <a:xfrm>
            <a:off x="5108448" y="3267456"/>
            <a:ext cx="0" cy="188976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F582DDE-D0EB-6146-A617-13747FE77534}"/>
              </a:ext>
            </a:extLst>
          </p:cNvPr>
          <p:cNvSpPr txBox="1"/>
          <p:nvPr/>
        </p:nvSpPr>
        <p:spPr>
          <a:xfrm>
            <a:off x="3648489" y="1587530"/>
            <a:ext cx="333746" cy="369332"/>
          </a:xfrm>
          <a:prstGeom prst="rect">
            <a:avLst/>
          </a:prstGeom>
          <a:noFill/>
        </p:spPr>
        <p:txBody>
          <a:bodyPr wrap="none" rtlCol="0">
            <a:spAutoFit/>
          </a:bodyPr>
          <a:lstStyle/>
          <a:p>
            <a:r>
              <a:rPr lang="en-GB" b="1" dirty="0"/>
              <a:t>N</a:t>
            </a:r>
          </a:p>
        </p:txBody>
      </p:sp>
      <p:sp>
        <p:nvSpPr>
          <p:cNvPr id="11" name="Oval 10">
            <a:extLst>
              <a:ext uri="{FF2B5EF4-FFF2-40B4-BE49-F238E27FC236}">
                <a16:creationId xmlns:a16="http://schemas.microsoft.com/office/drawing/2014/main" id="{E004447C-4CC2-3249-9DA9-2C7D1D671258}"/>
              </a:ext>
            </a:extLst>
          </p:cNvPr>
          <p:cNvSpPr/>
          <p:nvPr/>
        </p:nvSpPr>
        <p:spPr>
          <a:xfrm>
            <a:off x="4037099" y="1176124"/>
            <a:ext cx="1158729" cy="1158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5449407-D334-C448-B115-6AD5047C3931}"/>
              </a:ext>
            </a:extLst>
          </p:cNvPr>
          <p:cNvSpPr txBox="1"/>
          <p:nvPr/>
        </p:nvSpPr>
        <p:spPr>
          <a:xfrm>
            <a:off x="4449590" y="2420445"/>
            <a:ext cx="333746" cy="369332"/>
          </a:xfrm>
          <a:prstGeom prst="rect">
            <a:avLst/>
          </a:prstGeom>
          <a:noFill/>
        </p:spPr>
        <p:txBody>
          <a:bodyPr wrap="none" rtlCol="0">
            <a:spAutoFit/>
          </a:bodyPr>
          <a:lstStyle/>
          <a:p>
            <a:r>
              <a:rPr lang="en-GB" b="1" dirty="0"/>
              <a:t>N</a:t>
            </a:r>
          </a:p>
        </p:txBody>
      </p:sp>
      <p:sp>
        <p:nvSpPr>
          <p:cNvPr id="13" name="TextBox 12">
            <a:extLst>
              <a:ext uri="{FF2B5EF4-FFF2-40B4-BE49-F238E27FC236}">
                <a16:creationId xmlns:a16="http://schemas.microsoft.com/office/drawing/2014/main" id="{5FEAA5D0-2DD2-E94B-BE2C-7004CC8E869E}"/>
              </a:ext>
            </a:extLst>
          </p:cNvPr>
          <p:cNvSpPr txBox="1"/>
          <p:nvPr/>
        </p:nvSpPr>
        <p:spPr>
          <a:xfrm>
            <a:off x="4497786" y="741479"/>
            <a:ext cx="293670" cy="369332"/>
          </a:xfrm>
          <a:prstGeom prst="rect">
            <a:avLst/>
          </a:prstGeom>
          <a:noFill/>
        </p:spPr>
        <p:txBody>
          <a:bodyPr wrap="none" rtlCol="0">
            <a:spAutoFit/>
          </a:bodyPr>
          <a:lstStyle/>
          <a:p>
            <a:r>
              <a:rPr lang="en-GB" b="1" dirty="0"/>
              <a:t>S</a:t>
            </a:r>
          </a:p>
        </p:txBody>
      </p:sp>
      <p:sp>
        <p:nvSpPr>
          <p:cNvPr id="14" name="TextBox 13">
            <a:extLst>
              <a:ext uri="{FF2B5EF4-FFF2-40B4-BE49-F238E27FC236}">
                <a16:creationId xmlns:a16="http://schemas.microsoft.com/office/drawing/2014/main" id="{3412FCF7-1A40-594A-B1BB-A735F7D177AA}"/>
              </a:ext>
            </a:extLst>
          </p:cNvPr>
          <p:cNvSpPr txBox="1"/>
          <p:nvPr/>
        </p:nvSpPr>
        <p:spPr>
          <a:xfrm>
            <a:off x="5305557" y="1570822"/>
            <a:ext cx="293670" cy="369332"/>
          </a:xfrm>
          <a:prstGeom prst="rect">
            <a:avLst/>
          </a:prstGeom>
          <a:noFill/>
        </p:spPr>
        <p:txBody>
          <a:bodyPr wrap="none" rtlCol="0">
            <a:spAutoFit/>
          </a:bodyPr>
          <a:lstStyle/>
          <a:p>
            <a:r>
              <a:rPr lang="en-GB" b="1" dirty="0"/>
              <a:t>S</a:t>
            </a:r>
          </a:p>
        </p:txBody>
      </p:sp>
      <p:cxnSp>
        <p:nvCxnSpPr>
          <p:cNvPr id="15" name="Straight Arrow Connector 14">
            <a:extLst>
              <a:ext uri="{FF2B5EF4-FFF2-40B4-BE49-F238E27FC236}">
                <a16:creationId xmlns:a16="http://schemas.microsoft.com/office/drawing/2014/main" id="{224B5401-952E-BF4E-BB09-27CD5447E99C}"/>
              </a:ext>
            </a:extLst>
          </p:cNvPr>
          <p:cNvCxnSpPr>
            <a:cxnSpLocks/>
          </p:cNvCxnSpPr>
          <p:nvPr/>
        </p:nvCxnSpPr>
        <p:spPr>
          <a:xfrm flipH="1">
            <a:off x="3291840" y="365760"/>
            <a:ext cx="2731008" cy="26710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644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D70693-0AA1-7E44-B271-3F64A9317A6C}"/>
              </a:ext>
            </a:extLst>
          </p:cNvPr>
          <p:cNvPicPr>
            <a:picLocks noChangeAspect="1"/>
          </p:cNvPicPr>
          <p:nvPr/>
        </p:nvPicPr>
        <p:blipFill>
          <a:blip r:embed="rId2"/>
          <a:stretch>
            <a:fillRect/>
          </a:stretch>
        </p:blipFill>
        <p:spPr>
          <a:xfrm>
            <a:off x="3011425" y="1"/>
            <a:ext cx="3210078" cy="3523488"/>
          </a:xfrm>
          <a:prstGeom prst="rect">
            <a:avLst/>
          </a:prstGeom>
        </p:spPr>
      </p:pic>
      <p:pic>
        <p:nvPicPr>
          <p:cNvPr id="7" name="Picture 6">
            <a:extLst>
              <a:ext uri="{FF2B5EF4-FFF2-40B4-BE49-F238E27FC236}">
                <a16:creationId xmlns:a16="http://schemas.microsoft.com/office/drawing/2014/main" id="{FB78D85B-4D47-F04F-BA7A-F7C9139EF129}"/>
              </a:ext>
            </a:extLst>
          </p:cNvPr>
          <p:cNvPicPr>
            <a:picLocks noChangeAspect="1"/>
          </p:cNvPicPr>
          <p:nvPr/>
        </p:nvPicPr>
        <p:blipFill>
          <a:blip r:embed="rId3"/>
          <a:stretch>
            <a:fillRect/>
          </a:stretch>
        </p:blipFill>
        <p:spPr>
          <a:xfrm>
            <a:off x="3389375" y="3510975"/>
            <a:ext cx="4106989" cy="1492825"/>
          </a:xfrm>
          <a:prstGeom prst="rect">
            <a:avLst/>
          </a:prstGeom>
        </p:spPr>
      </p:pic>
      <p:cxnSp>
        <p:nvCxnSpPr>
          <p:cNvPr id="9" name="Straight Connector 8">
            <a:extLst>
              <a:ext uri="{FF2B5EF4-FFF2-40B4-BE49-F238E27FC236}">
                <a16:creationId xmlns:a16="http://schemas.microsoft.com/office/drawing/2014/main" id="{B9935D9D-AB7B-BA48-B7E8-297F608F7832}"/>
              </a:ext>
            </a:extLst>
          </p:cNvPr>
          <p:cNvCxnSpPr/>
          <p:nvPr/>
        </p:nvCxnSpPr>
        <p:spPr>
          <a:xfrm>
            <a:off x="5513883" y="3230880"/>
            <a:ext cx="0" cy="188976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F582DDE-D0EB-6146-A617-13747FE77534}"/>
              </a:ext>
            </a:extLst>
          </p:cNvPr>
          <p:cNvSpPr txBox="1"/>
          <p:nvPr/>
        </p:nvSpPr>
        <p:spPr>
          <a:xfrm>
            <a:off x="5179087" y="1176124"/>
            <a:ext cx="333746" cy="369332"/>
          </a:xfrm>
          <a:prstGeom prst="rect">
            <a:avLst/>
          </a:prstGeom>
          <a:noFill/>
        </p:spPr>
        <p:txBody>
          <a:bodyPr wrap="none" rtlCol="0">
            <a:spAutoFit/>
          </a:bodyPr>
          <a:lstStyle/>
          <a:p>
            <a:r>
              <a:rPr lang="en-GB" b="1" dirty="0"/>
              <a:t>N</a:t>
            </a:r>
          </a:p>
        </p:txBody>
      </p:sp>
      <p:sp>
        <p:nvSpPr>
          <p:cNvPr id="11" name="Oval 10">
            <a:extLst>
              <a:ext uri="{FF2B5EF4-FFF2-40B4-BE49-F238E27FC236}">
                <a16:creationId xmlns:a16="http://schemas.microsoft.com/office/drawing/2014/main" id="{E004447C-4CC2-3249-9DA9-2C7D1D671258}"/>
              </a:ext>
            </a:extLst>
          </p:cNvPr>
          <p:cNvSpPr/>
          <p:nvPr/>
        </p:nvSpPr>
        <p:spPr>
          <a:xfrm>
            <a:off x="4037099" y="1176124"/>
            <a:ext cx="1158729" cy="1158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5449407-D334-C448-B115-6AD5047C3931}"/>
              </a:ext>
            </a:extLst>
          </p:cNvPr>
          <p:cNvSpPr txBox="1"/>
          <p:nvPr/>
        </p:nvSpPr>
        <p:spPr>
          <a:xfrm>
            <a:off x="4916946" y="2334853"/>
            <a:ext cx="333746" cy="369332"/>
          </a:xfrm>
          <a:prstGeom prst="rect">
            <a:avLst/>
          </a:prstGeom>
          <a:noFill/>
        </p:spPr>
        <p:txBody>
          <a:bodyPr wrap="none" rtlCol="0">
            <a:spAutoFit/>
          </a:bodyPr>
          <a:lstStyle/>
          <a:p>
            <a:r>
              <a:rPr lang="en-GB" b="1" dirty="0"/>
              <a:t>N</a:t>
            </a:r>
          </a:p>
        </p:txBody>
      </p:sp>
      <p:sp>
        <p:nvSpPr>
          <p:cNvPr id="13" name="TextBox 12">
            <a:extLst>
              <a:ext uri="{FF2B5EF4-FFF2-40B4-BE49-F238E27FC236}">
                <a16:creationId xmlns:a16="http://schemas.microsoft.com/office/drawing/2014/main" id="{5FEAA5D0-2DD2-E94B-BE2C-7004CC8E869E}"/>
              </a:ext>
            </a:extLst>
          </p:cNvPr>
          <p:cNvSpPr txBox="1"/>
          <p:nvPr/>
        </p:nvSpPr>
        <p:spPr>
          <a:xfrm>
            <a:off x="4073675" y="874618"/>
            <a:ext cx="293670" cy="369332"/>
          </a:xfrm>
          <a:prstGeom prst="rect">
            <a:avLst/>
          </a:prstGeom>
          <a:noFill/>
        </p:spPr>
        <p:txBody>
          <a:bodyPr wrap="none" rtlCol="0">
            <a:spAutoFit/>
          </a:bodyPr>
          <a:lstStyle/>
          <a:p>
            <a:r>
              <a:rPr lang="en-GB" b="1" dirty="0"/>
              <a:t>S</a:t>
            </a:r>
          </a:p>
        </p:txBody>
      </p:sp>
      <p:sp>
        <p:nvSpPr>
          <p:cNvPr id="14" name="TextBox 13">
            <a:extLst>
              <a:ext uri="{FF2B5EF4-FFF2-40B4-BE49-F238E27FC236}">
                <a16:creationId xmlns:a16="http://schemas.microsoft.com/office/drawing/2014/main" id="{3412FCF7-1A40-594A-B1BB-A735F7D177AA}"/>
              </a:ext>
            </a:extLst>
          </p:cNvPr>
          <p:cNvSpPr txBox="1"/>
          <p:nvPr/>
        </p:nvSpPr>
        <p:spPr>
          <a:xfrm>
            <a:off x="3743429" y="1984292"/>
            <a:ext cx="293670" cy="369332"/>
          </a:xfrm>
          <a:prstGeom prst="rect">
            <a:avLst/>
          </a:prstGeom>
          <a:noFill/>
        </p:spPr>
        <p:txBody>
          <a:bodyPr wrap="none" rtlCol="0">
            <a:spAutoFit/>
          </a:bodyPr>
          <a:lstStyle/>
          <a:p>
            <a:r>
              <a:rPr lang="en-GB" b="1" dirty="0"/>
              <a:t>S</a:t>
            </a:r>
          </a:p>
        </p:txBody>
      </p:sp>
      <p:cxnSp>
        <p:nvCxnSpPr>
          <p:cNvPr id="15" name="Straight Arrow Connector 14">
            <a:extLst>
              <a:ext uri="{FF2B5EF4-FFF2-40B4-BE49-F238E27FC236}">
                <a16:creationId xmlns:a16="http://schemas.microsoft.com/office/drawing/2014/main" id="{224B5401-952E-BF4E-BB09-27CD5447E99C}"/>
              </a:ext>
            </a:extLst>
          </p:cNvPr>
          <p:cNvCxnSpPr>
            <a:cxnSpLocks/>
          </p:cNvCxnSpPr>
          <p:nvPr/>
        </p:nvCxnSpPr>
        <p:spPr>
          <a:xfrm>
            <a:off x="2609088" y="1176124"/>
            <a:ext cx="4120896" cy="12439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608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D70693-0AA1-7E44-B271-3F64A9317A6C}"/>
              </a:ext>
            </a:extLst>
          </p:cNvPr>
          <p:cNvPicPr>
            <a:picLocks noChangeAspect="1"/>
          </p:cNvPicPr>
          <p:nvPr/>
        </p:nvPicPr>
        <p:blipFill>
          <a:blip r:embed="rId2"/>
          <a:stretch>
            <a:fillRect/>
          </a:stretch>
        </p:blipFill>
        <p:spPr>
          <a:xfrm>
            <a:off x="3011425" y="1"/>
            <a:ext cx="3210078" cy="3523488"/>
          </a:xfrm>
          <a:prstGeom prst="rect">
            <a:avLst/>
          </a:prstGeom>
        </p:spPr>
      </p:pic>
      <p:pic>
        <p:nvPicPr>
          <p:cNvPr id="7" name="Picture 6">
            <a:extLst>
              <a:ext uri="{FF2B5EF4-FFF2-40B4-BE49-F238E27FC236}">
                <a16:creationId xmlns:a16="http://schemas.microsoft.com/office/drawing/2014/main" id="{FB78D85B-4D47-F04F-BA7A-F7C9139EF129}"/>
              </a:ext>
            </a:extLst>
          </p:cNvPr>
          <p:cNvPicPr>
            <a:picLocks noChangeAspect="1"/>
          </p:cNvPicPr>
          <p:nvPr/>
        </p:nvPicPr>
        <p:blipFill>
          <a:blip r:embed="rId3"/>
          <a:stretch>
            <a:fillRect/>
          </a:stretch>
        </p:blipFill>
        <p:spPr>
          <a:xfrm>
            <a:off x="3389375" y="3510975"/>
            <a:ext cx="4106989" cy="1492825"/>
          </a:xfrm>
          <a:prstGeom prst="rect">
            <a:avLst/>
          </a:prstGeom>
        </p:spPr>
      </p:pic>
      <p:cxnSp>
        <p:nvCxnSpPr>
          <p:cNvPr id="9" name="Straight Connector 8">
            <a:extLst>
              <a:ext uri="{FF2B5EF4-FFF2-40B4-BE49-F238E27FC236}">
                <a16:creationId xmlns:a16="http://schemas.microsoft.com/office/drawing/2014/main" id="{B9935D9D-AB7B-BA48-B7E8-297F608F7832}"/>
              </a:ext>
            </a:extLst>
          </p:cNvPr>
          <p:cNvCxnSpPr/>
          <p:nvPr/>
        </p:nvCxnSpPr>
        <p:spPr>
          <a:xfrm>
            <a:off x="5904027" y="3304032"/>
            <a:ext cx="0" cy="188976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F582DDE-D0EB-6146-A617-13747FE77534}"/>
              </a:ext>
            </a:extLst>
          </p:cNvPr>
          <p:cNvSpPr txBox="1"/>
          <p:nvPr/>
        </p:nvSpPr>
        <p:spPr>
          <a:xfrm>
            <a:off x="4862082" y="858085"/>
            <a:ext cx="333746" cy="369332"/>
          </a:xfrm>
          <a:prstGeom prst="rect">
            <a:avLst/>
          </a:prstGeom>
          <a:noFill/>
        </p:spPr>
        <p:txBody>
          <a:bodyPr wrap="none" rtlCol="0">
            <a:spAutoFit/>
          </a:bodyPr>
          <a:lstStyle/>
          <a:p>
            <a:r>
              <a:rPr lang="en-GB" b="1" dirty="0"/>
              <a:t>N</a:t>
            </a:r>
          </a:p>
        </p:txBody>
      </p:sp>
      <p:sp>
        <p:nvSpPr>
          <p:cNvPr id="11" name="Oval 10">
            <a:extLst>
              <a:ext uri="{FF2B5EF4-FFF2-40B4-BE49-F238E27FC236}">
                <a16:creationId xmlns:a16="http://schemas.microsoft.com/office/drawing/2014/main" id="{E004447C-4CC2-3249-9DA9-2C7D1D671258}"/>
              </a:ext>
            </a:extLst>
          </p:cNvPr>
          <p:cNvSpPr/>
          <p:nvPr/>
        </p:nvSpPr>
        <p:spPr>
          <a:xfrm>
            <a:off x="4037099" y="1176124"/>
            <a:ext cx="1158729" cy="1158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5449407-D334-C448-B115-6AD5047C3931}"/>
              </a:ext>
            </a:extLst>
          </p:cNvPr>
          <p:cNvSpPr txBox="1"/>
          <p:nvPr/>
        </p:nvSpPr>
        <p:spPr>
          <a:xfrm>
            <a:off x="5155752" y="2000144"/>
            <a:ext cx="333746" cy="369332"/>
          </a:xfrm>
          <a:prstGeom prst="rect">
            <a:avLst/>
          </a:prstGeom>
          <a:noFill/>
        </p:spPr>
        <p:txBody>
          <a:bodyPr wrap="none" rtlCol="0">
            <a:spAutoFit/>
          </a:bodyPr>
          <a:lstStyle/>
          <a:p>
            <a:r>
              <a:rPr lang="en-GB" b="1" dirty="0"/>
              <a:t>N</a:t>
            </a:r>
          </a:p>
        </p:txBody>
      </p:sp>
      <p:sp>
        <p:nvSpPr>
          <p:cNvPr id="13" name="TextBox 12">
            <a:extLst>
              <a:ext uri="{FF2B5EF4-FFF2-40B4-BE49-F238E27FC236}">
                <a16:creationId xmlns:a16="http://schemas.microsoft.com/office/drawing/2014/main" id="{5FEAA5D0-2DD2-E94B-BE2C-7004CC8E869E}"/>
              </a:ext>
            </a:extLst>
          </p:cNvPr>
          <p:cNvSpPr txBox="1"/>
          <p:nvPr/>
        </p:nvSpPr>
        <p:spPr>
          <a:xfrm>
            <a:off x="3757391" y="1157353"/>
            <a:ext cx="293670" cy="369332"/>
          </a:xfrm>
          <a:prstGeom prst="rect">
            <a:avLst/>
          </a:prstGeom>
          <a:noFill/>
        </p:spPr>
        <p:txBody>
          <a:bodyPr wrap="square" rtlCol="0">
            <a:spAutoFit/>
          </a:bodyPr>
          <a:lstStyle/>
          <a:p>
            <a:r>
              <a:rPr lang="en-GB" b="1" dirty="0"/>
              <a:t>S</a:t>
            </a:r>
          </a:p>
        </p:txBody>
      </p:sp>
      <p:sp>
        <p:nvSpPr>
          <p:cNvPr id="14" name="TextBox 13">
            <a:extLst>
              <a:ext uri="{FF2B5EF4-FFF2-40B4-BE49-F238E27FC236}">
                <a16:creationId xmlns:a16="http://schemas.microsoft.com/office/drawing/2014/main" id="{3412FCF7-1A40-594A-B1BB-A735F7D177AA}"/>
              </a:ext>
            </a:extLst>
          </p:cNvPr>
          <p:cNvSpPr txBox="1"/>
          <p:nvPr/>
        </p:nvSpPr>
        <p:spPr>
          <a:xfrm>
            <a:off x="4052608" y="2298755"/>
            <a:ext cx="293670" cy="369332"/>
          </a:xfrm>
          <a:prstGeom prst="rect">
            <a:avLst/>
          </a:prstGeom>
          <a:noFill/>
        </p:spPr>
        <p:txBody>
          <a:bodyPr wrap="none" rtlCol="0">
            <a:spAutoFit/>
          </a:bodyPr>
          <a:lstStyle/>
          <a:p>
            <a:r>
              <a:rPr lang="en-GB" b="1" dirty="0"/>
              <a:t>S</a:t>
            </a:r>
          </a:p>
        </p:txBody>
      </p:sp>
      <p:cxnSp>
        <p:nvCxnSpPr>
          <p:cNvPr id="15" name="Straight Arrow Connector 14">
            <a:extLst>
              <a:ext uri="{FF2B5EF4-FFF2-40B4-BE49-F238E27FC236}">
                <a16:creationId xmlns:a16="http://schemas.microsoft.com/office/drawing/2014/main" id="{224B5401-952E-BF4E-BB09-27CD5447E99C}"/>
              </a:ext>
            </a:extLst>
          </p:cNvPr>
          <p:cNvCxnSpPr>
            <a:cxnSpLocks/>
          </p:cNvCxnSpPr>
          <p:nvPr/>
        </p:nvCxnSpPr>
        <p:spPr>
          <a:xfrm flipV="1">
            <a:off x="2633472" y="1042751"/>
            <a:ext cx="4145280" cy="14941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1553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122531" y="1091868"/>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a:t>
            </a:r>
          </a:p>
          <a:p>
            <a:pPr marL="0" indent="0">
              <a:buFont typeface="Arial" panose="020B0604020202020204" pitchFamily="34" charset="0"/>
              <a:buNone/>
            </a:pPr>
            <a:endParaRPr lang="en-GB" sz="2400"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D70693-0AA1-7E44-B271-3F64A9317A6C}"/>
              </a:ext>
            </a:extLst>
          </p:cNvPr>
          <p:cNvPicPr>
            <a:picLocks noChangeAspect="1"/>
          </p:cNvPicPr>
          <p:nvPr/>
        </p:nvPicPr>
        <p:blipFill>
          <a:blip r:embed="rId2"/>
          <a:stretch>
            <a:fillRect/>
          </a:stretch>
        </p:blipFill>
        <p:spPr>
          <a:xfrm>
            <a:off x="3011425" y="1"/>
            <a:ext cx="3210078" cy="3523488"/>
          </a:xfrm>
          <a:prstGeom prst="rect">
            <a:avLst/>
          </a:prstGeom>
        </p:spPr>
      </p:pic>
      <p:pic>
        <p:nvPicPr>
          <p:cNvPr id="7" name="Picture 6">
            <a:extLst>
              <a:ext uri="{FF2B5EF4-FFF2-40B4-BE49-F238E27FC236}">
                <a16:creationId xmlns:a16="http://schemas.microsoft.com/office/drawing/2014/main" id="{FB78D85B-4D47-F04F-BA7A-F7C9139EF129}"/>
              </a:ext>
            </a:extLst>
          </p:cNvPr>
          <p:cNvPicPr>
            <a:picLocks noChangeAspect="1"/>
          </p:cNvPicPr>
          <p:nvPr/>
        </p:nvPicPr>
        <p:blipFill>
          <a:blip r:embed="rId3"/>
          <a:stretch>
            <a:fillRect/>
          </a:stretch>
        </p:blipFill>
        <p:spPr>
          <a:xfrm>
            <a:off x="3389375" y="3510975"/>
            <a:ext cx="4106989" cy="1492825"/>
          </a:xfrm>
          <a:prstGeom prst="rect">
            <a:avLst/>
          </a:prstGeom>
        </p:spPr>
      </p:pic>
      <p:cxnSp>
        <p:nvCxnSpPr>
          <p:cNvPr id="9" name="Straight Connector 8">
            <a:extLst>
              <a:ext uri="{FF2B5EF4-FFF2-40B4-BE49-F238E27FC236}">
                <a16:creationId xmlns:a16="http://schemas.microsoft.com/office/drawing/2014/main" id="{B9935D9D-AB7B-BA48-B7E8-297F608F7832}"/>
              </a:ext>
            </a:extLst>
          </p:cNvPr>
          <p:cNvCxnSpPr/>
          <p:nvPr/>
        </p:nvCxnSpPr>
        <p:spPr>
          <a:xfrm>
            <a:off x="6318555" y="3316224"/>
            <a:ext cx="0" cy="188976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F582DDE-D0EB-6146-A617-13747FE77534}"/>
              </a:ext>
            </a:extLst>
          </p:cNvPr>
          <p:cNvSpPr txBox="1"/>
          <p:nvPr/>
        </p:nvSpPr>
        <p:spPr>
          <a:xfrm>
            <a:off x="4449590" y="760710"/>
            <a:ext cx="333746" cy="369332"/>
          </a:xfrm>
          <a:prstGeom prst="rect">
            <a:avLst/>
          </a:prstGeom>
          <a:noFill/>
        </p:spPr>
        <p:txBody>
          <a:bodyPr wrap="none" rtlCol="0">
            <a:spAutoFit/>
          </a:bodyPr>
          <a:lstStyle/>
          <a:p>
            <a:r>
              <a:rPr lang="en-GB" b="1" dirty="0"/>
              <a:t>N</a:t>
            </a:r>
          </a:p>
        </p:txBody>
      </p:sp>
      <p:sp>
        <p:nvSpPr>
          <p:cNvPr id="11" name="Oval 10">
            <a:extLst>
              <a:ext uri="{FF2B5EF4-FFF2-40B4-BE49-F238E27FC236}">
                <a16:creationId xmlns:a16="http://schemas.microsoft.com/office/drawing/2014/main" id="{E004447C-4CC2-3249-9DA9-2C7D1D671258}"/>
              </a:ext>
            </a:extLst>
          </p:cNvPr>
          <p:cNvSpPr/>
          <p:nvPr/>
        </p:nvSpPr>
        <p:spPr>
          <a:xfrm>
            <a:off x="4037099" y="1176124"/>
            <a:ext cx="1158729" cy="1158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5449407-D334-C448-B115-6AD5047C3931}"/>
              </a:ext>
            </a:extLst>
          </p:cNvPr>
          <p:cNvSpPr txBox="1"/>
          <p:nvPr/>
        </p:nvSpPr>
        <p:spPr>
          <a:xfrm>
            <a:off x="5307579" y="1599390"/>
            <a:ext cx="333746" cy="369332"/>
          </a:xfrm>
          <a:prstGeom prst="rect">
            <a:avLst/>
          </a:prstGeom>
          <a:noFill/>
        </p:spPr>
        <p:txBody>
          <a:bodyPr wrap="none" rtlCol="0">
            <a:spAutoFit/>
          </a:bodyPr>
          <a:lstStyle/>
          <a:p>
            <a:r>
              <a:rPr lang="en-GB" b="1" dirty="0"/>
              <a:t>N</a:t>
            </a:r>
          </a:p>
        </p:txBody>
      </p:sp>
      <p:sp>
        <p:nvSpPr>
          <p:cNvPr id="13" name="TextBox 12">
            <a:extLst>
              <a:ext uri="{FF2B5EF4-FFF2-40B4-BE49-F238E27FC236}">
                <a16:creationId xmlns:a16="http://schemas.microsoft.com/office/drawing/2014/main" id="{5FEAA5D0-2DD2-E94B-BE2C-7004CC8E869E}"/>
              </a:ext>
            </a:extLst>
          </p:cNvPr>
          <p:cNvSpPr txBox="1"/>
          <p:nvPr/>
        </p:nvSpPr>
        <p:spPr>
          <a:xfrm>
            <a:off x="3646377" y="1599390"/>
            <a:ext cx="293670" cy="369332"/>
          </a:xfrm>
          <a:prstGeom prst="rect">
            <a:avLst/>
          </a:prstGeom>
          <a:noFill/>
        </p:spPr>
        <p:txBody>
          <a:bodyPr wrap="square" rtlCol="0">
            <a:spAutoFit/>
          </a:bodyPr>
          <a:lstStyle/>
          <a:p>
            <a:r>
              <a:rPr lang="en-GB" b="1" dirty="0"/>
              <a:t>S</a:t>
            </a:r>
          </a:p>
        </p:txBody>
      </p:sp>
      <p:sp>
        <p:nvSpPr>
          <p:cNvPr id="14" name="TextBox 13">
            <a:extLst>
              <a:ext uri="{FF2B5EF4-FFF2-40B4-BE49-F238E27FC236}">
                <a16:creationId xmlns:a16="http://schemas.microsoft.com/office/drawing/2014/main" id="{3412FCF7-1A40-594A-B1BB-A735F7D177AA}"/>
              </a:ext>
            </a:extLst>
          </p:cNvPr>
          <p:cNvSpPr txBox="1"/>
          <p:nvPr/>
        </p:nvSpPr>
        <p:spPr>
          <a:xfrm>
            <a:off x="4483645" y="2398320"/>
            <a:ext cx="293670" cy="369332"/>
          </a:xfrm>
          <a:prstGeom prst="rect">
            <a:avLst/>
          </a:prstGeom>
          <a:noFill/>
        </p:spPr>
        <p:txBody>
          <a:bodyPr wrap="none" rtlCol="0">
            <a:spAutoFit/>
          </a:bodyPr>
          <a:lstStyle/>
          <a:p>
            <a:r>
              <a:rPr lang="en-GB" b="1" dirty="0"/>
              <a:t>S</a:t>
            </a:r>
          </a:p>
        </p:txBody>
      </p:sp>
      <p:cxnSp>
        <p:nvCxnSpPr>
          <p:cNvPr id="15" name="Straight Arrow Connector 14">
            <a:extLst>
              <a:ext uri="{FF2B5EF4-FFF2-40B4-BE49-F238E27FC236}">
                <a16:creationId xmlns:a16="http://schemas.microsoft.com/office/drawing/2014/main" id="{224B5401-952E-BF4E-BB09-27CD5447E99C}"/>
              </a:ext>
            </a:extLst>
          </p:cNvPr>
          <p:cNvCxnSpPr>
            <a:cxnSpLocks/>
          </p:cNvCxnSpPr>
          <p:nvPr/>
        </p:nvCxnSpPr>
        <p:spPr>
          <a:xfrm flipV="1">
            <a:off x="3011425" y="242583"/>
            <a:ext cx="3210078" cy="30662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998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 </a:t>
            </a:r>
          </a:p>
        </p:txBody>
      </p:sp>
      <p:sp>
        <p:nvSpPr>
          <p:cNvPr id="3" name="Content Placeholder 2"/>
          <p:cNvSpPr>
            <a:spLocks noGrp="1"/>
          </p:cNvSpPr>
          <p:nvPr>
            <p:ph sz="quarter" idx="10"/>
          </p:nvPr>
        </p:nvSpPr>
        <p:spPr>
          <a:xfrm>
            <a:off x="703959" y="1054556"/>
            <a:ext cx="8250260" cy="6174380"/>
          </a:xfrm>
        </p:spPr>
        <p:txBody>
          <a:bodyPr>
            <a:normAutofit fontScale="85000" lnSpcReduction="20000"/>
          </a:bodyPr>
          <a:lstStyle/>
          <a:p>
            <a:pPr marL="0" indent="0">
              <a:buNone/>
            </a:pPr>
            <a:r>
              <a:rPr lang="en-GB" i="1" dirty="0"/>
              <a:t>Video of an experienced electrician using the trail and error method to phase out a motor.</a:t>
            </a:r>
          </a:p>
          <a:p>
            <a:r>
              <a:rPr lang="en-GB" i="1" dirty="0"/>
              <a:t>Connect each phase in star – explain why star is preferred – lower voltage = lower current = less chance of motor damage</a:t>
            </a:r>
          </a:p>
          <a:p>
            <a:r>
              <a:rPr lang="en-GB" i="1" dirty="0"/>
              <a:t>Connect to power and switch on</a:t>
            </a:r>
          </a:p>
          <a:p>
            <a:r>
              <a:rPr lang="en-GB" i="1" dirty="0"/>
              <a:t>Set up video to demonstrate non-phase out – explain that a reverse phase has been connected our star connection – we have 2 starts and and end or 2 ends and a start.</a:t>
            </a:r>
          </a:p>
          <a:p>
            <a:r>
              <a:rPr lang="en-GB" i="1" dirty="0"/>
              <a:t>Disconnect motor and test to confirm dead circuit</a:t>
            </a:r>
          </a:p>
          <a:p>
            <a:r>
              <a:rPr lang="en-GB" i="1" dirty="0"/>
              <a:t>Reverse the connectors for A.</a:t>
            </a:r>
          </a:p>
          <a:p>
            <a:r>
              <a:rPr lang="en-GB" i="1" dirty="0"/>
              <a:t>Connect to power and repeat test</a:t>
            </a:r>
          </a:p>
          <a:p>
            <a:r>
              <a:rPr lang="en-GB" i="1" dirty="0"/>
              <a:t>Set up video to again demonstrate non-phase out – explain that a reverse phase has been connected our star connection – we have 2 starts and and end or 2 ends and a start.</a:t>
            </a:r>
          </a:p>
          <a:p>
            <a:r>
              <a:rPr lang="en-GB" i="1" dirty="0"/>
              <a:t>Disconnect motor and test to confirm dead circuit</a:t>
            </a:r>
          </a:p>
          <a:p>
            <a:r>
              <a:rPr lang="en-GB" i="1" dirty="0"/>
              <a:t>Reconnect A as it was and reverse B.</a:t>
            </a:r>
          </a:p>
          <a:p>
            <a:r>
              <a:rPr lang="en-GB" i="1" dirty="0"/>
              <a:t>Connect to power and repeat test.</a:t>
            </a:r>
          </a:p>
          <a:p>
            <a:r>
              <a:rPr lang="en-GB" i="1" dirty="0"/>
              <a:t>Set up video to again demonstrate non-phase out – explain that a reverse phase has been connected our star connection – we have 2 starts and and end or 2 ends and a start.</a:t>
            </a:r>
          </a:p>
          <a:p>
            <a:r>
              <a:rPr lang="en-GB" i="1" dirty="0"/>
              <a:t>Disconnect motor and test to confirm dead circuit</a:t>
            </a:r>
          </a:p>
          <a:p>
            <a:r>
              <a:rPr lang="en-GB" i="1" dirty="0"/>
              <a:t>Reconnect B as it was and reverse C.</a:t>
            </a:r>
          </a:p>
          <a:p>
            <a:r>
              <a:rPr lang="en-GB" i="1" dirty="0"/>
              <a:t>Connect to power and repeat test.</a:t>
            </a:r>
          </a:p>
          <a:p>
            <a:r>
              <a:rPr lang="en-GB" i="1" dirty="0"/>
              <a:t>See that motor runs as expected.</a:t>
            </a:r>
          </a:p>
          <a:p>
            <a:r>
              <a:rPr lang="en-GB" i="1" dirty="0"/>
              <a:t>Do final current check on each phase</a:t>
            </a:r>
          </a:p>
          <a:p>
            <a:r>
              <a:rPr lang="en-GB" i="1" dirty="0"/>
              <a:t>Clearly mark leads. Those connected in start as A2, B2, C2. Those connected to power as A1, B1 and C1.</a:t>
            </a:r>
          </a:p>
          <a:p>
            <a:endParaRPr lang="en-GB" i="1" dirty="0"/>
          </a:p>
          <a:p>
            <a:pPr marL="0" indent="0">
              <a:buNone/>
            </a:pPr>
            <a:endParaRPr lang="en-GB" i="1" dirty="0"/>
          </a:p>
          <a:p>
            <a:pPr marL="0" indent="0">
              <a:buNone/>
            </a:pPr>
            <a:endParaRPr lang="en-GB" i="1" dirty="0"/>
          </a:p>
        </p:txBody>
      </p:sp>
    </p:spTree>
    <p:custDataLst>
      <p:tags r:id="rId1"/>
    </p:custDataLst>
    <p:extLst>
      <p:ext uri="{BB962C8B-B14F-4D97-AF65-F5344CB8AC3E}">
        <p14:creationId xmlns:p14="http://schemas.microsoft.com/office/powerpoint/2010/main" val="4196823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 (1 of 2) </a:t>
            </a:r>
          </a:p>
        </p:txBody>
      </p:sp>
      <p:sp>
        <p:nvSpPr>
          <p:cNvPr id="3" name="Content Placeholder 2"/>
          <p:cNvSpPr>
            <a:spLocks noGrp="1"/>
          </p:cNvSpPr>
          <p:nvPr>
            <p:ph sz="quarter" idx="10"/>
          </p:nvPr>
        </p:nvSpPr>
        <p:spPr>
          <a:xfrm>
            <a:off x="703959" y="1054556"/>
            <a:ext cx="8250260" cy="6174380"/>
          </a:xfrm>
        </p:spPr>
        <p:txBody>
          <a:bodyPr>
            <a:normAutofit lnSpcReduction="10000"/>
          </a:bodyPr>
          <a:lstStyle/>
          <a:p>
            <a:pPr marL="0" indent="0">
              <a:buNone/>
            </a:pPr>
            <a:r>
              <a:rPr lang="en-GB" i="1" dirty="0"/>
              <a:t>Animated video with the following voice over.</a:t>
            </a:r>
          </a:p>
          <a:p>
            <a:r>
              <a:rPr lang="en-GB" i="1" dirty="0"/>
              <a:t>We know that a current through a wire produces a magnetic field (a). This is called electromagnetism e.g.</a:t>
            </a:r>
          </a:p>
          <a:p>
            <a:r>
              <a:rPr lang="en-GB" i="1" dirty="0"/>
              <a:t>We also know that a changing magnetic field produces a current in a wire (b). This is called electromagnetic induction.</a:t>
            </a:r>
          </a:p>
          <a:p>
            <a:r>
              <a:rPr lang="en-GB" i="1" dirty="0"/>
              <a:t>Now if we passed a current through a set of motor windings, this current would produce a magnetic field around the winding (c). This is, after all, what windings are for!</a:t>
            </a:r>
          </a:p>
          <a:p>
            <a:r>
              <a:rPr lang="en-GB" i="1" dirty="0"/>
              <a:t>But if this current were AC, the magnetic field would be constantly changing as voltage changes and the current changes direction (d).</a:t>
            </a:r>
          </a:p>
          <a:p>
            <a:r>
              <a:rPr lang="en-GB" i="1" dirty="0"/>
              <a:t>This changing magnetic field would induce a voltage and current in the other windings which we could measure (e).</a:t>
            </a:r>
          </a:p>
          <a:p>
            <a:r>
              <a:rPr lang="en-GB" i="1" dirty="0"/>
              <a:t>If we connected 2 windings in the same direction and passed a current through both of them, then resulting magnetic field would be stronger (f).</a:t>
            </a:r>
          </a:p>
          <a:p>
            <a:r>
              <a:rPr lang="en-GB" i="1" dirty="0"/>
              <a:t>If this current were AC, the rate of change of the resulting magnetic field would be also be greater (g).</a:t>
            </a:r>
          </a:p>
          <a:p>
            <a:r>
              <a:rPr lang="en-GB" i="1" dirty="0"/>
              <a:t>This would induce a greater voltage and current in the third winding (h).</a:t>
            </a:r>
          </a:p>
          <a:p>
            <a:r>
              <a:rPr lang="en-GB" i="1" dirty="0"/>
              <a:t>If the 2 windings were not connected in the same direction, the resulting magnetic fields of each winding would tend to cancel each other out</a:t>
            </a:r>
          </a:p>
        </p:txBody>
      </p:sp>
    </p:spTree>
    <p:custDataLst>
      <p:tags r:id="rId1"/>
    </p:custDataLst>
    <p:extLst>
      <p:ext uri="{BB962C8B-B14F-4D97-AF65-F5344CB8AC3E}">
        <p14:creationId xmlns:p14="http://schemas.microsoft.com/office/powerpoint/2010/main" val="3472217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 (2 of 2) </a:t>
            </a:r>
          </a:p>
        </p:txBody>
      </p:sp>
      <p:sp>
        <p:nvSpPr>
          <p:cNvPr id="3" name="Content Placeholder 2"/>
          <p:cNvSpPr>
            <a:spLocks noGrp="1"/>
          </p:cNvSpPr>
          <p:nvPr>
            <p:ph sz="quarter" idx="10"/>
          </p:nvPr>
        </p:nvSpPr>
        <p:spPr>
          <a:xfrm>
            <a:off x="703959" y="1054556"/>
            <a:ext cx="8250260" cy="6174380"/>
          </a:xfrm>
        </p:spPr>
        <p:txBody>
          <a:bodyPr>
            <a:normAutofit lnSpcReduction="10000"/>
          </a:bodyPr>
          <a:lstStyle/>
          <a:p>
            <a:pPr>
              <a:buAutoNum type="alphaLcParenR"/>
            </a:pPr>
            <a:r>
              <a:rPr lang="en-GB" i="1" dirty="0"/>
              <a:t>Show wire with arrow for conventional current and flux lines circling the wire according to the right hand rule. Display “electromagnetism”</a:t>
            </a:r>
          </a:p>
          <a:p>
            <a:pPr>
              <a:buAutoNum type="alphaLcParenR"/>
            </a:pPr>
            <a:r>
              <a:rPr lang="en-GB" i="1" dirty="0"/>
              <a:t>Show a wire being moved through a magnetic field back and forth and the direction of the conventional current indicated by an arrow. Display “Electromagnetic induction”</a:t>
            </a:r>
          </a:p>
          <a:p>
            <a:pPr>
              <a:buAutoNum type="alphaLcParenR"/>
            </a:pPr>
            <a:r>
              <a:rPr lang="en-GB" i="1" dirty="0"/>
              <a:t>Same as a) but this time show the magnetic field around the coils in a motor stator</a:t>
            </a:r>
          </a:p>
          <a:p>
            <a:pPr>
              <a:buAutoNum type="alphaLcParenR"/>
            </a:pPr>
            <a:r>
              <a:rPr lang="en-GB" i="1" dirty="0"/>
              <a:t>Same as a) but introduce AC voltage sin wave and show magnitude and direction of conventional current in the wire constantly changing and therefore also the strength (number of flux lines) and direction (direction of flux lines) changing.</a:t>
            </a:r>
          </a:p>
          <a:p>
            <a:pPr>
              <a:buAutoNum type="alphaLcParenR"/>
            </a:pPr>
            <a:r>
              <a:rPr lang="en-GB" i="1" dirty="0"/>
              <a:t>Pan out to see this changing magnetic induce a current in the 2 other windings. Show magnitude and direction of these current flows.</a:t>
            </a:r>
          </a:p>
          <a:p>
            <a:pPr>
              <a:buAutoNum type="alphaLcParenR"/>
            </a:pPr>
            <a:r>
              <a:rPr lang="en-GB" i="1" dirty="0"/>
              <a:t>Show 2 windings connected so current flows through them in same direction at same time and the resultant magnetic field being twice as strong (double the flux lines). Also show AC voltage sin wave.</a:t>
            </a:r>
          </a:p>
          <a:p>
            <a:pPr>
              <a:buAutoNum type="alphaLcParenR"/>
            </a:pPr>
            <a:r>
              <a:rPr lang="en-GB" i="1" dirty="0"/>
              <a:t>Show magnetic flux changing with AC voltage</a:t>
            </a:r>
          </a:p>
          <a:p>
            <a:pPr>
              <a:buAutoNum type="alphaLcParenR"/>
            </a:pPr>
            <a:r>
              <a:rPr lang="en-GB" i="1" dirty="0"/>
              <a:t>Show a greater current in third winding</a:t>
            </a:r>
          </a:p>
          <a:p>
            <a:pPr>
              <a:buAutoNum type="alphaLcParenR"/>
            </a:pPr>
            <a:r>
              <a:rPr lang="en-GB" i="1" dirty="0"/>
              <a:t>Show original 2 windings connected so current flows in opposite directions, then the resultant field being almost zero and the induced current in the 3</a:t>
            </a:r>
            <a:r>
              <a:rPr lang="en-GB" i="1" baseline="30000" dirty="0"/>
              <a:t>rd</a:t>
            </a:r>
            <a:r>
              <a:rPr lang="en-GB" i="1" dirty="0"/>
              <a:t> being zero.</a:t>
            </a:r>
          </a:p>
          <a:p>
            <a:pPr>
              <a:buAutoNum type="alphaLcParenR"/>
            </a:pPr>
            <a:endParaRPr lang="en-GB" i="1" dirty="0"/>
          </a:p>
          <a:p>
            <a:pPr>
              <a:buAutoNum type="alphaLcParenR"/>
            </a:pPr>
            <a:endParaRPr lang="en-GB" i="1" dirty="0"/>
          </a:p>
          <a:p>
            <a:pPr>
              <a:buAutoNum type="alphaLcParenR"/>
            </a:pPr>
            <a:endParaRPr lang="en-GB" i="1" dirty="0"/>
          </a:p>
          <a:p>
            <a:pPr>
              <a:buAutoNum type="alphaLcParenR"/>
            </a:pPr>
            <a:endParaRPr lang="en-GB" i="1" dirty="0"/>
          </a:p>
          <a:p>
            <a:pPr>
              <a:buAutoNum type="alphaLcParenR"/>
            </a:pPr>
            <a:endParaRPr lang="en-GB" i="1" dirty="0"/>
          </a:p>
        </p:txBody>
      </p:sp>
    </p:spTree>
    <p:custDataLst>
      <p:tags r:id="rId1"/>
    </p:custDataLst>
    <p:extLst>
      <p:ext uri="{BB962C8B-B14F-4D97-AF65-F5344CB8AC3E}">
        <p14:creationId xmlns:p14="http://schemas.microsoft.com/office/powerpoint/2010/main" val="3112538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Img06 </a:t>
            </a:r>
          </a:p>
        </p:txBody>
      </p:sp>
      <p:sp>
        <p:nvSpPr>
          <p:cNvPr id="5" name="Rectangle 4">
            <a:extLst>
              <a:ext uri="{FF2B5EF4-FFF2-40B4-BE49-F238E27FC236}">
                <a16:creationId xmlns:a16="http://schemas.microsoft.com/office/drawing/2014/main" id="{F3C395A9-FE23-A94F-9D58-DE363D32BC94}"/>
              </a:ext>
            </a:extLst>
          </p:cNvPr>
          <p:cNvSpPr/>
          <p:nvPr/>
        </p:nvSpPr>
        <p:spPr>
          <a:xfrm>
            <a:off x="5451894" y="1846053"/>
            <a:ext cx="414068" cy="1759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31A9BD2-DF28-2741-A45D-8AA8850AB645}"/>
              </a:ext>
            </a:extLst>
          </p:cNvPr>
          <p:cNvSpPr/>
          <p:nvPr/>
        </p:nvSpPr>
        <p:spPr>
          <a:xfrm>
            <a:off x="6363418" y="1846053"/>
            <a:ext cx="414068" cy="1759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08DEF25F-67FD-2B43-AC5D-98F884A32A1B}"/>
              </a:ext>
            </a:extLst>
          </p:cNvPr>
          <p:cNvCxnSpPr>
            <a:cxnSpLocks/>
            <a:stCxn id="5" idx="0"/>
          </p:cNvCxnSpPr>
          <p:nvPr/>
        </p:nvCxnSpPr>
        <p:spPr>
          <a:xfrm flipV="1">
            <a:off x="5658928" y="1082616"/>
            <a:ext cx="362310" cy="763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6677FCD-83FD-6846-8BD9-895EE1A4B5AB}"/>
              </a:ext>
            </a:extLst>
          </p:cNvPr>
          <p:cNvCxnSpPr>
            <a:cxnSpLocks/>
            <a:stCxn id="6" idx="0"/>
          </p:cNvCxnSpPr>
          <p:nvPr/>
        </p:nvCxnSpPr>
        <p:spPr>
          <a:xfrm flipH="1" flipV="1">
            <a:off x="6021238" y="1082616"/>
            <a:ext cx="549214" cy="763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4D8C79F-E800-F34F-BCA1-55E44FCE167A}"/>
              </a:ext>
            </a:extLst>
          </p:cNvPr>
          <p:cNvCxnSpPr>
            <a:cxnSpLocks/>
            <a:stCxn id="5" idx="2"/>
          </p:cNvCxnSpPr>
          <p:nvPr/>
        </p:nvCxnSpPr>
        <p:spPr>
          <a:xfrm>
            <a:off x="5658928" y="3605842"/>
            <a:ext cx="362310" cy="966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255EDF1-1ABE-A848-AB7A-4FDFFE4C004A}"/>
              </a:ext>
            </a:extLst>
          </p:cNvPr>
          <p:cNvCxnSpPr>
            <a:cxnSpLocks/>
            <a:endCxn id="6" idx="2"/>
          </p:cNvCxnSpPr>
          <p:nvPr/>
        </p:nvCxnSpPr>
        <p:spPr>
          <a:xfrm flipV="1">
            <a:off x="6021238" y="3605842"/>
            <a:ext cx="549214" cy="966158"/>
          </a:xfrm>
          <a:prstGeom prst="line">
            <a:avLst/>
          </a:prstGeom>
        </p:spPr>
        <p:style>
          <a:lnRef idx="1">
            <a:schemeClr val="accent1"/>
          </a:lnRef>
          <a:fillRef idx="0">
            <a:schemeClr val="accent1"/>
          </a:fillRef>
          <a:effectRef idx="0">
            <a:schemeClr val="accent1"/>
          </a:effectRef>
          <a:fontRef idx="minor">
            <a:schemeClr val="tx1"/>
          </a:fontRef>
        </p:style>
      </p:cxnSp>
      <p:sp>
        <p:nvSpPr>
          <p:cNvPr id="19" name="Down Arrow 18">
            <a:extLst>
              <a:ext uri="{FF2B5EF4-FFF2-40B4-BE49-F238E27FC236}">
                <a16:creationId xmlns:a16="http://schemas.microsoft.com/office/drawing/2014/main" id="{5D81235A-40FD-E44C-8DBD-3FCF6556E8A6}"/>
              </a:ext>
            </a:extLst>
          </p:cNvPr>
          <p:cNvSpPr/>
          <p:nvPr/>
        </p:nvSpPr>
        <p:spPr>
          <a:xfrm>
            <a:off x="5538158" y="2049786"/>
            <a:ext cx="241540" cy="120769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Down Arrow 19">
            <a:extLst>
              <a:ext uri="{FF2B5EF4-FFF2-40B4-BE49-F238E27FC236}">
                <a16:creationId xmlns:a16="http://schemas.microsoft.com/office/drawing/2014/main" id="{820EE319-034C-3147-80EF-1434AD1263E8}"/>
              </a:ext>
            </a:extLst>
          </p:cNvPr>
          <p:cNvSpPr/>
          <p:nvPr/>
        </p:nvSpPr>
        <p:spPr>
          <a:xfrm>
            <a:off x="6449682" y="2122098"/>
            <a:ext cx="241540" cy="120769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urved Right Arrow 20">
            <a:extLst>
              <a:ext uri="{FF2B5EF4-FFF2-40B4-BE49-F238E27FC236}">
                <a16:creationId xmlns:a16="http://schemas.microsoft.com/office/drawing/2014/main" id="{C2C2CD1A-D342-904E-B5B0-4887035AF4D6}"/>
              </a:ext>
            </a:extLst>
          </p:cNvPr>
          <p:cNvSpPr/>
          <p:nvPr/>
        </p:nvSpPr>
        <p:spPr>
          <a:xfrm>
            <a:off x="4954438" y="2653635"/>
            <a:ext cx="2320504" cy="41076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Curved Right Arrow 21">
            <a:extLst>
              <a:ext uri="{FF2B5EF4-FFF2-40B4-BE49-F238E27FC236}">
                <a16:creationId xmlns:a16="http://schemas.microsoft.com/office/drawing/2014/main" id="{9D5F6642-7943-2E46-8759-856477CA3F3B}"/>
              </a:ext>
            </a:extLst>
          </p:cNvPr>
          <p:cNvSpPr/>
          <p:nvPr/>
        </p:nvSpPr>
        <p:spPr>
          <a:xfrm>
            <a:off x="4954438" y="2292975"/>
            <a:ext cx="2320504" cy="41076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Curved Right Arrow 22">
            <a:extLst>
              <a:ext uri="{FF2B5EF4-FFF2-40B4-BE49-F238E27FC236}">
                <a16:creationId xmlns:a16="http://schemas.microsoft.com/office/drawing/2014/main" id="{0A198E67-7010-B946-BA2D-F1540AC05E8F}"/>
              </a:ext>
            </a:extLst>
          </p:cNvPr>
          <p:cNvSpPr/>
          <p:nvPr/>
        </p:nvSpPr>
        <p:spPr>
          <a:xfrm>
            <a:off x="4954438" y="2999117"/>
            <a:ext cx="2320504" cy="41076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Curved Right Arrow 23">
            <a:extLst>
              <a:ext uri="{FF2B5EF4-FFF2-40B4-BE49-F238E27FC236}">
                <a16:creationId xmlns:a16="http://schemas.microsoft.com/office/drawing/2014/main" id="{D10868FA-7210-6A44-B6B2-97E1676FF5EA}"/>
              </a:ext>
            </a:extLst>
          </p:cNvPr>
          <p:cNvSpPr/>
          <p:nvPr/>
        </p:nvSpPr>
        <p:spPr>
          <a:xfrm>
            <a:off x="4954438" y="1897386"/>
            <a:ext cx="2320504" cy="41076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custDataLst>
      <p:tags r:id="rId1"/>
    </p:custDataLst>
    <p:extLst>
      <p:ext uri="{BB962C8B-B14F-4D97-AF65-F5344CB8AC3E}">
        <p14:creationId xmlns:p14="http://schemas.microsoft.com/office/powerpoint/2010/main" val="3040416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Img07 </a:t>
            </a:r>
          </a:p>
        </p:txBody>
      </p:sp>
      <p:sp>
        <p:nvSpPr>
          <p:cNvPr id="5" name="Rectangle 4">
            <a:extLst>
              <a:ext uri="{FF2B5EF4-FFF2-40B4-BE49-F238E27FC236}">
                <a16:creationId xmlns:a16="http://schemas.microsoft.com/office/drawing/2014/main" id="{F3C395A9-FE23-A94F-9D58-DE363D32BC94}"/>
              </a:ext>
            </a:extLst>
          </p:cNvPr>
          <p:cNvSpPr/>
          <p:nvPr/>
        </p:nvSpPr>
        <p:spPr>
          <a:xfrm>
            <a:off x="5451894" y="1846053"/>
            <a:ext cx="414068" cy="1759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31A9BD2-DF28-2741-A45D-8AA8850AB645}"/>
              </a:ext>
            </a:extLst>
          </p:cNvPr>
          <p:cNvSpPr/>
          <p:nvPr/>
        </p:nvSpPr>
        <p:spPr>
          <a:xfrm>
            <a:off x="6363418" y="1846053"/>
            <a:ext cx="414068" cy="1759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56677FCD-83FD-6846-8BD9-895EE1A4B5AB}"/>
              </a:ext>
            </a:extLst>
          </p:cNvPr>
          <p:cNvCxnSpPr>
            <a:cxnSpLocks/>
            <a:stCxn id="6" idx="0"/>
          </p:cNvCxnSpPr>
          <p:nvPr/>
        </p:nvCxnSpPr>
        <p:spPr>
          <a:xfrm flipH="1" flipV="1">
            <a:off x="6021238" y="1082616"/>
            <a:ext cx="549214" cy="763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255EDF1-1ABE-A848-AB7A-4FDFFE4C004A}"/>
              </a:ext>
            </a:extLst>
          </p:cNvPr>
          <p:cNvCxnSpPr>
            <a:cxnSpLocks/>
            <a:endCxn id="6" idx="2"/>
          </p:cNvCxnSpPr>
          <p:nvPr/>
        </p:nvCxnSpPr>
        <p:spPr>
          <a:xfrm flipV="1">
            <a:off x="6021238" y="3605842"/>
            <a:ext cx="549214" cy="966158"/>
          </a:xfrm>
          <a:prstGeom prst="line">
            <a:avLst/>
          </a:prstGeom>
        </p:spPr>
        <p:style>
          <a:lnRef idx="1">
            <a:schemeClr val="accent1"/>
          </a:lnRef>
          <a:fillRef idx="0">
            <a:schemeClr val="accent1"/>
          </a:fillRef>
          <a:effectRef idx="0">
            <a:schemeClr val="accent1"/>
          </a:effectRef>
          <a:fontRef idx="minor">
            <a:schemeClr val="tx1"/>
          </a:fontRef>
        </p:style>
      </p:cxnSp>
      <p:sp>
        <p:nvSpPr>
          <p:cNvPr id="19" name="Down Arrow 18">
            <a:extLst>
              <a:ext uri="{FF2B5EF4-FFF2-40B4-BE49-F238E27FC236}">
                <a16:creationId xmlns:a16="http://schemas.microsoft.com/office/drawing/2014/main" id="{5D81235A-40FD-E44C-8DBD-3FCF6556E8A6}"/>
              </a:ext>
            </a:extLst>
          </p:cNvPr>
          <p:cNvSpPr/>
          <p:nvPr/>
        </p:nvSpPr>
        <p:spPr>
          <a:xfrm rot="10800000">
            <a:off x="5538158" y="2049786"/>
            <a:ext cx="241540" cy="120769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Down Arrow 19">
            <a:extLst>
              <a:ext uri="{FF2B5EF4-FFF2-40B4-BE49-F238E27FC236}">
                <a16:creationId xmlns:a16="http://schemas.microsoft.com/office/drawing/2014/main" id="{820EE319-034C-3147-80EF-1434AD1263E8}"/>
              </a:ext>
            </a:extLst>
          </p:cNvPr>
          <p:cNvSpPr/>
          <p:nvPr/>
        </p:nvSpPr>
        <p:spPr>
          <a:xfrm>
            <a:off x="6449682" y="2122098"/>
            <a:ext cx="241540" cy="120769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Curved Right Arrow 22">
            <a:extLst>
              <a:ext uri="{FF2B5EF4-FFF2-40B4-BE49-F238E27FC236}">
                <a16:creationId xmlns:a16="http://schemas.microsoft.com/office/drawing/2014/main" id="{0A198E67-7010-B946-BA2D-F1540AC05E8F}"/>
              </a:ext>
            </a:extLst>
          </p:cNvPr>
          <p:cNvSpPr/>
          <p:nvPr/>
        </p:nvSpPr>
        <p:spPr>
          <a:xfrm>
            <a:off x="4954438" y="2999117"/>
            <a:ext cx="2320504" cy="25836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4" name="Elbow Connector 3">
            <a:extLst>
              <a:ext uri="{FF2B5EF4-FFF2-40B4-BE49-F238E27FC236}">
                <a16:creationId xmlns:a16="http://schemas.microsoft.com/office/drawing/2014/main" id="{01228486-431E-B640-972F-65E13041175B}"/>
              </a:ext>
            </a:extLst>
          </p:cNvPr>
          <p:cNvCxnSpPr>
            <a:cxnSpLocks/>
            <a:endCxn id="5" idx="2"/>
          </p:cNvCxnSpPr>
          <p:nvPr/>
        </p:nvCxnSpPr>
        <p:spPr>
          <a:xfrm rot="5400000">
            <a:off x="4578470" y="2163074"/>
            <a:ext cx="2523226" cy="362310"/>
          </a:xfrm>
          <a:prstGeom prst="bentConnector3">
            <a:avLst>
              <a:gd name="adj1" fmla="val 112479"/>
            </a:avLst>
          </a:prstGeom>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ED443C03-9F0B-724C-9813-DD1EFBD08FA6}"/>
              </a:ext>
            </a:extLst>
          </p:cNvPr>
          <p:cNvCxnSpPr>
            <a:cxnSpLocks/>
            <a:endCxn id="5" idx="0"/>
          </p:cNvCxnSpPr>
          <p:nvPr/>
        </p:nvCxnSpPr>
        <p:spPr>
          <a:xfrm rot="5400000" flipH="1" flipV="1">
            <a:off x="4111207" y="3024279"/>
            <a:ext cx="2725947" cy="369496"/>
          </a:xfrm>
          <a:prstGeom prst="bentConnector3">
            <a:avLst>
              <a:gd name="adj1" fmla="val 108386"/>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1752C1F-3B10-E34A-925C-66550999F3FA}"/>
              </a:ext>
            </a:extLst>
          </p:cNvPr>
          <p:cNvCxnSpPr>
            <a:cxnSpLocks/>
          </p:cNvCxnSpPr>
          <p:nvPr/>
        </p:nvCxnSpPr>
        <p:spPr>
          <a:xfrm flipV="1">
            <a:off x="5293025" y="4555173"/>
            <a:ext cx="821665" cy="16827"/>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11550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 </a:t>
            </a:r>
          </a:p>
        </p:txBody>
      </p:sp>
      <p:sp>
        <p:nvSpPr>
          <p:cNvPr id="3" name="Content Placeholder 2"/>
          <p:cNvSpPr>
            <a:spLocks noGrp="1"/>
          </p:cNvSpPr>
          <p:nvPr>
            <p:ph sz="quarter" idx="10"/>
          </p:nvPr>
        </p:nvSpPr>
        <p:spPr>
          <a:xfrm>
            <a:off x="703959" y="1054556"/>
            <a:ext cx="8250260" cy="6174380"/>
          </a:xfrm>
        </p:spPr>
        <p:txBody>
          <a:bodyPr>
            <a:normAutofit lnSpcReduction="10000"/>
          </a:bodyPr>
          <a:lstStyle/>
          <a:p>
            <a:pPr marL="0" indent="0">
              <a:buNone/>
            </a:pPr>
            <a:r>
              <a:rPr lang="en-GB" i="1" dirty="0"/>
              <a:t>Video of an experienced electrician using the transformer effect method to phase out a motor.</a:t>
            </a:r>
          </a:p>
          <a:p>
            <a:r>
              <a:rPr lang="en-GB" i="1" dirty="0"/>
              <a:t>Connect windings B and C in parallel</a:t>
            </a:r>
          </a:p>
          <a:p>
            <a:r>
              <a:rPr lang="en-GB" i="1" dirty="0"/>
              <a:t>Connect </a:t>
            </a:r>
            <a:r>
              <a:rPr lang="en-GB" i="1" dirty="0" err="1"/>
              <a:t>multimeter</a:t>
            </a:r>
            <a:r>
              <a:rPr lang="en-GB" i="1" dirty="0"/>
              <a:t> across A (set to measure low voltage)</a:t>
            </a:r>
          </a:p>
          <a:p>
            <a:r>
              <a:rPr lang="en-GB" i="1" dirty="0"/>
              <a:t>Pass low voltage AC through B and C and measure voltage across A</a:t>
            </a:r>
          </a:p>
          <a:p>
            <a:r>
              <a:rPr lang="en-GB" i="1" dirty="0"/>
              <a:t>Reverse B (OR C) and repeat.</a:t>
            </a:r>
          </a:p>
          <a:p>
            <a:r>
              <a:rPr lang="en-GB" i="1" dirty="0"/>
              <a:t>Which reading was higher? Higher reading indicates windings connected in same direction as greater voltage induced in A because of a greater magnetic field.</a:t>
            </a:r>
          </a:p>
          <a:p>
            <a:r>
              <a:rPr lang="en-GB" i="1" dirty="0"/>
              <a:t>Mark one end B1 and C1. Mark other end B2 and C2.</a:t>
            </a:r>
          </a:p>
          <a:p>
            <a:r>
              <a:rPr lang="en-GB" i="1" dirty="0"/>
              <a:t>Connect B in parallel with A.</a:t>
            </a:r>
          </a:p>
          <a:p>
            <a:r>
              <a:rPr lang="en-GB" i="1" dirty="0"/>
              <a:t>Connect </a:t>
            </a:r>
            <a:r>
              <a:rPr lang="en-GB" i="1" dirty="0" err="1"/>
              <a:t>mltimeter</a:t>
            </a:r>
            <a:r>
              <a:rPr lang="en-GB" i="1" dirty="0"/>
              <a:t> across C (set to measure low voltage)</a:t>
            </a:r>
          </a:p>
          <a:p>
            <a:r>
              <a:rPr lang="en-GB" i="1" dirty="0"/>
              <a:t>Pass low voltage AC through A and B. If similar high reading is obtained mark end connected to B1 A1 and connected to B2 A2</a:t>
            </a:r>
          </a:p>
          <a:p>
            <a:r>
              <a:rPr lang="en-GB" i="1" dirty="0"/>
              <a:t>If low reading obtained, swop A1 with A2 – do not reverse B</a:t>
            </a:r>
          </a:p>
          <a:p>
            <a:r>
              <a:rPr lang="en-GB" i="1" dirty="0"/>
              <a:t>Repeat</a:t>
            </a:r>
          </a:p>
          <a:p>
            <a:r>
              <a:rPr lang="en-GB" i="1" dirty="0"/>
              <a:t>Higher reading on C indicates A and B connected in same direction. Mark all leads</a:t>
            </a:r>
          </a:p>
          <a:p>
            <a:pPr marL="0" indent="0">
              <a:buNone/>
            </a:pPr>
            <a:endParaRPr lang="en-GB" i="1" dirty="0"/>
          </a:p>
        </p:txBody>
      </p:sp>
    </p:spTree>
    <p:custDataLst>
      <p:tags r:id="rId1"/>
    </p:custDataLst>
    <p:extLst>
      <p:ext uri="{BB962C8B-B14F-4D97-AF65-F5344CB8AC3E}">
        <p14:creationId xmlns:p14="http://schemas.microsoft.com/office/powerpoint/2010/main" val="2619125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Vid04 </a:t>
            </a:r>
          </a:p>
        </p:txBody>
      </p:sp>
      <p:sp>
        <p:nvSpPr>
          <p:cNvPr id="3" name="Content Placeholder 2"/>
          <p:cNvSpPr>
            <a:spLocks noGrp="1"/>
          </p:cNvSpPr>
          <p:nvPr>
            <p:ph sz="quarter" idx="10"/>
          </p:nvPr>
        </p:nvSpPr>
        <p:spPr>
          <a:xfrm>
            <a:off x="703959" y="1054556"/>
            <a:ext cx="8250260" cy="6174380"/>
          </a:xfrm>
        </p:spPr>
        <p:txBody>
          <a:bodyPr>
            <a:normAutofit fontScale="92500" lnSpcReduction="10000"/>
          </a:bodyPr>
          <a:lstStyle/>
          <a:p>
            <a:pPr marL="0" indent="0">
              <a:buNone/>
            </a:pPr>
            <a:r>
              <a:rPr lang="en-GB" i="1" dirty="0"/>
              <a:t>Video of an experienced electrician using the transformer effect method with a 9V battery and both a digital and then analogue </a:t>
            </a:r>
            <a:r>
              <a:rPr lang="en-GB" i="1" dirty="0" err="1"/>
              <a:t>multimeter</a:t>
            </a:r>
            <a:r>
              <a:rPr lang="en-GB" i="1" dirty="0"/>
              <a:t>.</a:t>
            </a:r>
          </a:p>
          <a:p>
            <a:r>
              <a:rPr lang="en-GB" i="1" dirty="0"/>
              <a:t>In this test we apply a voltage to one winding and watch the reading as soon as we disconnect the battery. At this point, the magnetic field is changing (decreasing) so we should get electromagnetic induction in another coil.</a:t>
            </a:r>
          </a:p>
          <a:p>
            <a:r>
              <a:rPr lang="en-GB" i="1" dirty="0"/>
              <a:t>Connect </a:t>
            </a:r>
            <a:r>
              <a:rPr lang="en-GB" i="1" dirty="0" err="1"/>
              <a:t>multimeter</a:t>
            </a:r>
            <a:r>
              <a:rPr lang="en-GB" i="1" dirty="0"/>
              <a:t> across A</a:t>
            </a:r>
          </a:p>
          <a:p>
            <a:r>
              <a:rPr lang="en-GB" i="1" dirty="0"/>
              <a:t>Connect the battery across B and look at reading the moment battery is disconnected.</a:t>
            </a:r>
          </a:p>
          <a:p>
            <a:r>
              <a:rPr lang="en-GB" i="1" dirty="0"/>
              <a:t>If the reading is negative than the lead connected to the positive </a:t>
            </a:r>
            <a:r>
              <a:rPr lang="en-GB" i="1" dirty="0" err="1"/>
              <a:t>multimeter</a:t>
            </a:r>
            <a:r>
              <a:rPr lang="en-GB" i="1" dirty="0"/>
              <a:t> connection and </a:t>
            </a:r>
            <a:r>
              <a:rPr lang="en-GB" i="1" dirty="0" err="1"/>
              <a:t>thelead</a:t>
            </a:r>
            <a:r>
              <a:rPr lang="en-GB" i="1" dirty="0"/>
              <a:t> connected to the positive battery connection can be labelled A1 and B1.</a:t>
            </a:r>
          </a:p>
          <a:p>
            <a:r>
              <a:rPr lang="en-GB" i="1" dirty="0"/>
              <a:t>If the reading is positive than reverse the battery to check if you get a negative reading this time and label the leads A1 and B1 as before.</a:t>
            </a:r>
          </a:p>
          <a:p>
            <a:r>
              <a:rPr lang="en-GB" i="1" dirty="0"/>
              <a:t>Connect the </a:t>
            </a:r>
            <a:r>
              <a:rPr lang="en-GB" i="1" dirty="0" err="1"/>
              <a:t>multimeter</a:t>
            </a:r>
            <a:r>
              <a:rPr lang="en-GB" i="1" dirty="0"/>
              <a:t> across C and repeat the process by again connecting the battery to B and looking at the reading the moment the battery is disconnected.</a:t>
            </a:r>
          </a:p>
          <a:p>
            <a:r>
              <a:rPr lang="en-GB" i="1" dirty="0"/>
              <a:t>If you get a negative reading, label the lead connected to the positive </a:t>
            </a:r>
            <a:r>
              <a:rPr lang="en-GB" i="1" dirty="0" err="1"/>
              <a:t>multimeter</a:t>
            </a:r>
            <a:r>
              <a:rPr lang="en-GB" i="1" dirty="0"/>
              <a:t> connection C1.</a:t>
            </a:r>
          </a:p>
          <a:p>
            <a:r>
              <a:rPr lang="en-GB" i="1" dirty="0"/>
              <a:t>If you have an analogue </a:t>
            </a:r>
            <a:r>
              <a:rPr lang="en-GB" i="1" dirty="0" err="1"/>
              <a:t>multimeter</a:t>
            </a:r>
            <a:r>
              <a:rPr lang="en-GB" i="1" dirty="0"/>
              <a:t>, the test is the same except that you have to account for the negative reading on disconnecting the battery by reversing the leads on the </a:t>
            </a:r>
            <a:r>
              <a:rPr lang="en-GB" i="1" dirty="0" err="1"/>
              <a:t>multimeter</a:t>
            </a:r>
            <a:r>
              <a:rPr lang="en-GB" i="1" dirty="0"/>
              <a:t>.</a:t>
            </a:r>
          </a:p>
          <a:p>
            <a:r>
              <a:rPr lang="en-GB" i="1" dirty="0"/>
              <a:t>Do the whole test again.</a:t>
            </a:r>
          </a:p>
        </p:txBody>
      </p:sp>
    </p:spTree>
    <p:custDataLst>
      <p:tags r:id="rId1"/>
    </p:custDataLst>
    <p:extLst>
      <p:ext uri="{BB962C8B-B14F-4D97-AF65-F5344CB8AC3E}">
        <p14:creationId xmlns:p14="http://schemas.microsoft.com/office/powerpoint/2010/main" val="1581869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Img10</a:t>
            </a:r>
          </a:p>
        </p:txBody>
      </p:sp>
      <p:pic>
        <p:nvPicPr>
          <p:cNvPr id="7" name="Picture 6">
            <a:extLst>
              <a:ext uri="{FF2B5EF4-FFF2-40B4-BE49-F238E27FC236}">
                <a16:creationId xmlns:a16="http://schemas.microsoft.com/office/drawing/2014/main" id="{0B2EB294-AB13-0A41-A6D7-2912A3CBEF25}"/>
              </a:ext>
            </a:extLst>
          </p:cNvPr>
          <p:cNvPicPr>
            <a:picLocks noChangeAspect="1"/>
          </p:cNvPicPr>
          <p:nvPr/>
        </p:nvPicPr>
        <p:blipFill>
          <a:blip r:embed="rId4"/>
          <a:stretch>
            <a:fillRect/>
          </a:stretch>
        </p:blipFill>
        <p:spPr>
          <a:xfrm>
            <a:off x="5245249" y="592467"/>
            <a:ext cx="2336800" cy="4025900"/>
          </a:xfrm>
          <a:prstGeom prst="rect">
            <a:avLst/>
          </a:prstGeom>
        </p:spPr>
      </p:pic>
      <p:sp>
        <p:nvSpPr>
          <p:cNvPr id="8" name="TextBox 7">
            <a:extLst>
              <a:ext uri="{FF2B5EF4-FFF2-40B4-BE49-F238E27FC236}">
                <a16:creationId xmlns:a16="http://schemas.microsoft.com/office/drawing/2014/main" id="{CD1C8C65-D178-174C-83F2-53F72A321329}"/>
              </a:ext>
            </a:extLst>
          </p:cNvPr>
          <p:cNvSpPr txBox="1"/>
          <p:nvPr/>
        </p:nvSpPr>
        <p:spPr>
          <a:xfrm>
            <a:off x="703958" y="1431984"/>
            <a:ext cx="2932981" cy="2677656"/>
          </a:xfrm>
          <a:prstGeom prst="rect">
            <a:avLst/>
          </a:prstGeom>
          <a:noFill/>
        </p:spPr>
        <p:txBody>
          <a:bodyPr wrap="square" rtlCol="0">
            <a:spAutoFit/>
          </a:bodyPr>
          <a:lstStyle/>
          <a:p>
            <a:r>
              <a:rPr lang="en-GB" sz="2400" dirty="0"/>
              <a:t>Without any labels except label the windings (black boxes) A, B and C in the middle of the boxes and keep L1, L2, L3</a:t>
            </a:r>
          </a:p>
        </p:txBody>
      </p:sp>
    </p:spTree>
    <p:custDataLst>
      <p:tags r:id="rId1"/>
    </p:custDataLst>
    <p:extLst>
      <p:ext uri="{BB962C8B-B14F-4D97-AF65-F5344CB8AC3E}">
        <p14:creationId xmlns:p14="http://schemas.microsoft.com/office/powerpoint/2010/main" val="2775983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3.1: Phasing Out an Induction Motor</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Topic Introduction</a:t>
            </a:r>
          </a:p>
        </p:txBody>
      </p:sp>
      <p:sp>
        <p:nvSpPr>
          <p:cNvPr id="3" name="Content Placeholder 2"/>
          <p:cNvSpPr>
            <a:spLocks noGrp="1"/>
          </p:cNvSpPr>
          <p:nvPr>
            <p:ph idx="1"/>
          </p:nvPr>
        </p:nvSpPr>
        <p:spPr>
          <a:xfrm>
            <a:off x="1122531" y="1091869"/>
            <a:ext cx="4339485" cy="2074033"/>
          </a:xfrm>
        </p:spPr>
        <p:txBody>
          <a:bodyPr>
            <a:noAutofit/>
          </a:bodyPr>
          <a:lstStyle/>
          <a:p>
            <a:pPr marL="0" indent="0" algn="just">
              <a:buNone/>
            </a:pPr>
            <a:r>
              <a:rPr lang="en-GB" sz="2400" dirty="0"/>
              <a:t>This topic is all about how connect three phase induction motors to power and start them. Unfortunately, it is not quite as simple is plugging them in and flipping a switch as we will see.</a:t>
            </a:r>
          </a:p>
        </p:txBody>
      </p:sp>
      <p:sp>
        <p:nvSpPr>
          <p:cNvPr id="5" name="Rectangle 4">
            <a:extLst>
              <a:ext uri="{FF2B5EF4-FFF2-40B4-BE49-F238E27FC236}">
                <a16:creationId xmlns:a16="http://schemas.microsoft.com/office/drawing/2014/main" id="{88EB3F5C-6F5C-5145-9229-990498102C82}"/>
              </a:ext>
            </a:extLst>
          </p:cNvPr>
          <p:cNvSpPr/>
          <p:nvPr/>
        </p:nvSpPr>
        <p:spPr>
          <a:xfrm>
            <a:off x="5815584" y="780288"/>
            <a:ext cx="3791712" cy="3657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Img01</a:t>
            </a:r>
          </a:p>
        </p:txBody>
      </p:sp>
    </p:spTree>
    <p:custDataLst>
      <p:tags r:id="rId1"/>
    </p:custDataLst>
    <p:extLst>
      <p:ext uri="{BB962C8B-B14F-4D97-AF65-F5344CB8AC3E}">
        <p14:creationId xmlns:p14="http://schemas.microsoft.com/office/powerpoint/2010/main" val="1784986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1" y="1091869"/>
            <a:ext cx="4339485" cy="3089988"/>
          </a:xfrm>
        </p:spPr>
        <p:txBody>
          <a:bodyPr>
            <a:noAutofit/>
          </a:bodyPr>
          <a:lstStyle/>
          <a:p>
            <a:pPr marL="0" indent="0" algn="just">
              <a:buNone/>
            </a:pPr>
            <a:r>
              <a:rPr lang="en-GB" sz="2400" dirty="0"/>
              <a:t>In this unit we will learn about a process called </a:t>
            </a:r>
            <a:r>
              <a:rPr lang="en-GB" sz="2400" b="1" dirty="0"/>
              <a:t>phasing out</a:t>
            </a:r>
            <a:r>
              <a:rPr lang="en-GB" sz="2400" dirty="0"/>
              <a:t> of an induction motor. This is the first thing that we need to do, before we connect any three phase induction motor to an electricity supply.</a:t>
            </a:r>
          </a:p>
        </p:txBody>
      </p:sp>
      <p:sp>
        <p:nvSpPr>
          <p:cNvPr id="5" name="Rectangle 4">
            <a:extLst>
              <a:ext uri="{FF2B5EF4-FFF2-40B4-BE49-F238E27FC236}">
                <a16:creationId xmlns:a16="http://schemas.microsoft.com/office/drawing/2014/main" id="{88EB3F5C-6F5C-5145-9229-990498102C82}"/>
              </a:ext>
            </a:extLst>
          </p:cNvPr>
          <p:cNvSpPr/>
          <p:nvPr/>
        </p:nvSpPr>
        <p:spPr>
          <a:xfrm>
            <a:off x="5815584" y="780288"/>
            <a:ext cx="3791712" cy="3657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Img01a</a:t>
            </a:r>
          </a:p>
        </p:txBody>
      </p:sp>
    </p:spTree>
    <p:custDataLst>
      <p:tags r:id="rId1"/>
    </p:custDataLst>
    <p:extLst>
      <p:ext uri="{BB962C8B-B14F-4D97-AF65-F5344CB8AC3E}">
        <p14:creationId xmlns:p14="http://schemas.microsoft.com/office/powerpoint/2010/main" val="1404768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 vital first step</a:t>
            </a:r>
          </a:p>
        </p:txBody>
      </p:sp>
      <p:sp>
        <p:nvSpPr>
          <p:cNvPr id="3" name="Content Placeholder 2"/>
          <p:cNvSpPr>
            <a:spLocks noGrp="1"/>
          </p:cNvSpPr>
          <p:nvPr>
            <p:ph idx="1"/>
          </p:nvPr>
        </p:nvSpPr>
        <p:spPr>
          <a:xfrm>
            <a:off x="1122531" y="1091869"/>
            <a:ext cx="4339485" cy="3089988"/>
          </a:xfrm>
        </p:spPr>
        <p:txBody>
          <a:bodyPr>
            <a:noAutofit/>
          </a:bodyPr>
          <a:lstStyle/>
          <a:p>
            <a:pPr marL="0" indent="0" algn="just">
              <a:buNone/>
            </a:pPr>
            <a:r>
              <a:rPr lang="en-GB" sz="2400" dirty="0"/>
              <a:t>We know that three phase induction motors work because of a rotating magnetic field in the stator. But the motor will only run if all three phases rotate in the same direction.</a:t>
            </a:r>
          </a:p>
        </p:txBody>
      </p:sp>
      <p:sp>
        <p:nvSpPr>
          <p:cNvPr id="5" name="Rectangle 4">
            <a:extLst>
              <a:ext uri="{FF2B5EF4-FFF2-40B4-BE49-F238E27FC236}">
                <a16:creationId xmlns:a16="http://schemas.microsoft.com/office/drawing/2014/main" id="{88EB3F5C-6F5C-5145-9229-990498102C82}"/>
              </a:ext>
            </a:extLst>
          </p:cNvPr>
          <p:cNvSpPr/>
          <p:nvPr/>
        </p:nvSpPr>
        <p:spPr>
          <a:xfrm>
            <a:off x="5815584" y="780288"/>
            <a:ext cx="3791712" cy="3657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Img01b</a:t>
            </a:r>
          </a:p>
        </p:txBody>
      </p:sp>
      <p:sp>
        <p:nvSpPr>
          <p:cNvPr id="9" name="Rectangle 8">
            <a:extLst>
              <a:ext uri="{FF2B5EF4-FFF2-40B4-BE49-F238E27FC236}">
                <a16:creationId xmlns:a16="http://schemas.microsoft.com/office/drawing/2014/main" id="{2E1B3333-11E3-AA4D-9DD0-AECE6326905B}"/>
              </a:ext>
            </a:extLst>
          </p:cNvPr>
          <p:cNvSpPr/>
          <p:nvPr/>
        </p:nvSpPr>
        <p:spPr>
          <a:xfrm>
            <a:off x="1154143" y="3237559"/>
            <a:ext cx="4307873" cy="1569660"/>
          </a:xfrm>
          <a:prstGeom prst="rect">
            <a:avLst/>
          </a:prstGeom>
          <a:solidFill>
            <a:schemeClr val="tx2">
              <a:lumMod val="40000"/>
              <a:lumOff val="60000"/>
            </a:schemeClr>
          </a:solidFill>
        </p:spPr>
        <p:txBody>
          <a:bodyPr wrap="square">
            <a:spAutoFit/>
          </a:bodyPr>
          <a:lstStyle/>
          <a:p>
            <a:r>
              <a:rPr lang="en-GB" sz="2400" i="1" dirty="0"/>
              <a:t>Look at the animations to see what it looks like if one of the phases rotates in the opposite direction. </a:t>
            </a:r>
            <a:endParaRPr lang="en-ZA" sz="2400" i="1" dirty="0"/>
          </a:p>
        </p:txBody>
      </p:sp>
      <p:pic>
        <p:nvPicPr>
          <p:cNvPr id="10" name="Graphic 9" descr="User">
            <a:extLst>
              <a:ext uri="{FF2B5EF4-FFF2-40B4-BE49-F238E27FC236}">
                <a16:creationId xmlns:a16="http://schemas.microsoft.com/office/drawing/2014/main" id="{F27E1B3E-80C5-954F-A588-165A61FD46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5" y="3165902"/>
            <a:ext cx="854046" cy="854046"/>
          </a:xfrm>
          <a:prstGeom prst="rect">
            <a:avLst/>
          </a:prstGeom>
        </p:spPr>
      </p:pic>
    </p:spTree>
    <p:custDataLst>
      <p:tags r:id="rId1"/>
    </p:custDataLst>
    <p:extLst>
      <p:ext uri="{BB962C8B-B14F-4D97-AF65-F5344CB8AC3E}">
        <p14:creationId xmlns:p14="http://schemas.microsoft.com/office/powerpoint/2010/main" val="2116665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Phasing out a motor</a:t>
            </a:r>
          </a:p>
        </p:txBody>
      </p:sp>
      <p:sp>
        <p:nvSpPr>
          <p:cNvPr id="3" name="Content Placeholder 2"/>
          <p:cNvSpPr>
            <a:spLocks noGrp="1"/>
          </p:cNvSpPr>
          <p:nvPr>
            <p:ph idx="1"/>
          </p:nvPr>
        </p:nvSpPr>
        <p:spPr>
          <a:xfrm>
            <a:off x="1122531" y="1091869"/>
            <a:ext cx="7607557" cy="1127075"/>
          </a:xfrm>
        </p:spPr>
        <p:txBody>
          <a:bodyPr>
            <a:noAutofit/>
          </a:bodyPr>
          <a:lstStyle/>
          <a:p>
            <a:pPr marL="0" indent="0" algn="just">
              <a:buNone/>
            </a:pPr>
            <a:r>
              <a:rPr lang="en-GB" sz="2400" dirty="0"/>
              <a:t>The process of making sure that all the phases are connected in such a way that they rotating in the same direction is called </a:t>
            </a:r>
            <a:r>
              <a:rPr lang="en-GB" sz="2400" b="1" dirty="0"/>
              <a:t>phasing out a motor</a:t>
            </a:r>
            <a:r>
              <a:rPr lang="en-GB" sz="2400" dirty="0"/>
              <a:t>.</a:t>
            </a:r>
          </a:p>
        </p:txBody>
      </p:sp>
      <p:sp>
        <p:nvSpPr>
          <p:cNvPr id="9" name="Rectangle 8">
            <a:extLst>
              <a:ext uri="{FF2B5EF4-FFF2-40B4-BE49-F238E27FC236}">
                <a16:creationId xmlns:a16="http://schemas.microsoft.com/office/drawing/2014/main" id="{2E1B3333-11E3-AA4D-9DD0-AECE6326905B}"/>
              </a:ext>
            </a:extLst>
          </p:cNvPr>
          <p:cNvSpPr/>
          <p:nvPr/>
        </p:nvSpPr>
        <p:spPr>
          <a:xfrm>
            <a:off x="1154143" y="2130696"/>
            <a:ext cx="7575945" cy="830997"/>
          </a:xfrm>
          <a:prstGeom prst="rect">
            <a:avLst/>
          </a:prstGeom>
          <a:solidFill>
            <a:schemeClr val="tx2">
              <a:lumMod val="40000"/>
              <a:lumOff val="60000"/>
            </a:schemeClr>
          </a:solidFill>
        </p:spPr>
        <p:txBody>
          <a:bodyPr wrap="square">
            <a:spAutoFit/>
          </a:bodyPr>
          <a:lstStyle/>
          <a:p>
            <a:r>
              <a:rPr lang="en-GB" sz="2400" i="1" dirty="0"/>
              <a:t>There are 2 main methods of phasing out a motor. Click on each point to find out a bit more.</a:t>
            </a:r>
            <a:endParaRPr lang="en-ZA" sz="2400" i="1" dirty="0"/>
          </a:p>
        </p:txBody>
      </p:sp>
      <p:pic>
        <p:nvPicPr>
          <p:cNvPr id="10" name="Graphic 9" descr="User">
            <a:extLst>
              <a:ext uri="{FF2B5EF4-FFF2-40B4-BE49-F238E27FC236}">
                <a16:creationId xmlns:a16="http://schemas.microsoft.com/office/drawing/2014/main" id="{F27E1B3E-80C5-954F-A588-165A61FD46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5" y="2059039"/>
            <a:ext cx="854046" cy="854046"/>
          </a:xfrm>
          <a:prstGeom prst="rect">
            <a:avLst/>
          </a:prstGeom>
        </p:spPr>
      </p:pic>
      <p:sp>
        <p:nvSpPr>
          <p:cNvPr id="7" name="Rectangle 6">
            <a:extLst>
              <a:ext uri="{FF2B5EF4-FFF2-40B4-BE49-F238E27FC236}">
                <a16:creationId xmlns:a16="http://schemas.microsoft.com/office/drawing/2014/main" id="{76937BD2-70A1-F048-8FEA-C86FC9869D15}"/>
              </a:ext>
            </a:extLst>
          </p:cNvPr>
          <p:cNvSpPr/>
          <p:nvPr/>
        </p:nvSpPr>
        <p:spPr>
          <a:xfrm>
            <a:off x="1167056" y="3422965"/>
            <a:ext cx="3415656"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Trial and error</a:t>
            </a:r>
            <a:endParaRPr lang="en-GB" sz="2800" dirty="0"/>
          </a:p>
        </p:txBody>
      </p:sp>
      <p:sp>
        <p:nvSpPr>
          <p:cNvPr id="8" name="Oval 7">
            <a:extLst>
              <a:ext uri="{FF2B5EF4-FFF2-40B4-BE49-F238E27FC236}">
                <a16:creationId xmlns:a16="http://schemas.microsoft.com/office/drawing/2014/main" id="{94E2BE19-6366-8848-BFF5-8FA8B487F621}"/>
              </a:ext>
            </a:extLst>
          </p:cNvPr>
          <p:cNvSpPr>
            <a:spLocks noChangeAspect="1"/>
          </p:cNvSpPr>
          <p:nvPr/>
        </p:nvSpPr>
        <p:spPr>
          <a:xfrm>
            <a:off x="1255099" y="3620036"/>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solidFill>
              </a:rPr>
              <a:t>1</a:t>
            </a:r>
          </a:p>
        </p:txBody>
      </p:sp>
      <p:sp>
        <p:nvSpPr>
          <p:cNvPr id="11" name="Rectangle 10">
            <a:extLst>
              <a:ext uri="{FF2B5EF4-FFF2-40B4-BE49-F238E27FC236}">
                <a16:creationId xmlns:a16="http://schemas.microsoft.com/office/drawing/2014/main" id="{06787F40-190C-5C43-8EF5-56D39A103DBC}"/>
              </a:ext>
            </a:extLst>
          </p:cNvPr>
          <p:cNvSpPr/>
          <p:nvPr/>
        </p:nvSpPr>
        <p:spPr>
          <a:xfrm>
            <a:off x="5314432" y="3422965"/>
            <a:ext cx="3415656"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Transformer effect</a:t>
            </a:r>
            <a:endParaRPr lang="en-GB" sz="2800" dirty="0"/>
          </a:p>
        </p:txBody>
      </p:sp>
      <p:sp>
        <p:nvSpPr>
          <p:cNvPr id="12" name="Oval 11">
            <a:extLst>
              <a:ext uri="{FF2B5EF4-FFF2-40B4-BE49-F238E27FC236}">
                <a16:creationId xmlns:a16="http://schemas.microsoft.com/office/drawing/2014/main" id="{8FF4CC12-5455-174E-A668-D32F093822B2}"/>
              </a:ext>
            </a:extLst>
          </p:cNvPr>
          <p:cNvSpPr>
            <a:spLocks noChangeAspect="1"/>
          </p:cNvSpPr>
          <p:nvPr/>
        </p:nvSpPr>
        <p:spPr>
          <a:xfrm>
            <a:off x="5394872" y="3620036"/>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3"/>
                </a:solidFill>
              </a:rPr>
              <a:t>2</a:t>
            </a:r>
            <a:endParaRPr lang="en-GB" b="1" dirty="0">
              <a:solidFill>
                <a:schemeClr val="accent3"/>
              </a:solidFill>
            </a:endParaRPr>
          </a:p>
        </p:txBody>
      </p:sp>
    </p:spTree>
    <p:custDataLst>
      <p:tags r:id="rId1"/>
    </p:custDataLst>
    <p:extLst>
      <p:ext uri="{BB962C8B-B14F-4D97-AF65-F5344CB8AC3E}">
        <p14:creationId xmlns:p14="http://schemas.microsoft.com/office/powerpoint/2010/main" val="3104614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Safety first</a:t>
            </a:r>
          </a:p>
        </p:txBody>
      </p:sp>
      <p:sp>
        <p:nvSpPr>
          <p:cNvPr id="3" name="Content Placeholder 2"/>
          <p:cNvSpPr>
            <a:spLocks noGrp="1"/>
          </p:cNvSpPr>
          <p:nvPr>
            <p:ph idx="1"/>
          </p:nvPr>
        </p:nvSpPr>
        <p:spPr>
          <a:xfrm>
            <a:off x="1122531" y="1091869"/>
            <a:ext cx="5764044" cy="1751540"/>
          </a:xfrm>
        </p:spPr>
        <p:txBody>
          <a:bodyPr>
            <a:noAutofit/>
          </a:bodyPr>
          <a:lstStyle/>
          <a:p>
            <a:pPr marL="0" indent="0">
              <a:buNone/>
            </a:pPr>
            <a:r>
              <a:rPr lang="en-GB" sz="2400" dirty="0"/>
              <a:t>When you work with motors you must put your safety and the safety of others first. You must complete the necessary </a:t>
            </a:r>
            <a:r>
              <a:rPr lang="en-GB" sz="2400" b="1" dirty="0"/>
              <a:t>Hazard Identification and Control (HIAC) Form</a:t>
            </a:r>
            <a:r>
              <a:rPr lang="en-GB" sz="2400" dirty="0"/>
              <a:t>.</a:t>
            </a:r>
          </a:p>
        </p:txBody>
      </p:sp>
      <p:pic>
        <p:nvPicPr>
          <p:cNvPr id="6" name="Picture 5">
            <a:extLst>
              <a:ext uri="{FF2B5EF4-FFF2-40B4-BE49-F238E27FC236}">
                <a16:creationId xmlns:a16="http://schemas.microsoft.com/office/drawing/2014/main" id="{FA3AF896-D321-284F-9468-B8C45BB39F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4130" y="749993"/>
            <a:ext cx="3429026" cy="3021908"/>
          </a:xfrm>
          <a:prstGeom prst="rect">
            <a:avLst/>
          </a:prstGeom>
        </p:spPr>
      </p:pic>
      <p:sp>
        <p:nvSpPr>
          <p:cNvPr id="7" name="Rounded Rectangle 6">
            <a:extLst>
              <a:ext uri="{FF2B5EF4-FFF2-40B4-BE49-F238E27FC236}">
                <a16:creationId xmlns:a16="http://schemas.microsoft.com/office/drawing/2014/main" id="{90EFEA04-8C1E-BF44-A78E-D85951DE4E92}"/>
              </a:ext>
            </a:extLst>
          </p:cNvPr>
          <p:cNvSpPr/>
          <p:nvPr/>
        </p:nvSpPr>
        <p:spPr>
          <a:xfrm>
            <a:off x="1025718" y="3911931"/>
            <a:ext cx="3786114"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Get help with HIAC Forms</a:t>
            </a:r>
          </a:p>
        </p:txBody>
      </p:sp>
      <p:sp>
        <p:nvSpPr>
          <p:cNvPr id="4" name="Rectangle 3">
            <a:extLst>
              <a:ext uri="{FF2B5EF4-FFF2-40B4-BE49-F238E27FC236}">
                <a16:creationId xmlns:a16="http://schemas.microsoft.com/office/drawing/2014/main" id="{7CFC7EF5-079F-439F-8238-A6F3E6240F7E}"/>
              </a:ext>
            </a:extLst>
          </p:cNvPr>
          <p:cNvSpPr/>
          <p:nvPr/>
        </p:nvSpPr>
        <p:spPr>
          <a:xfrm>
            <a:off x="1057330" y="2550260"/>
            <a:ext cx="4917586" cy="1200329"/>
          </a:xfrm>
          <a:prstGeom prst="rect">
            <a:avLst/>
          </a:prstGeom>
          <a:solidFill>
            <a:schemeClr val="tx2">
              <a:lumMod val="40000"/>
              <a:lumOff val="60000"/>
            </a:schemeClr>
          </a:solidFill>
        </p:spPr>
        <p:txBody>
          <a:bodyPr wrap="square">
            <a:spAutoFit/>
          </a:bodyPr>
          <a:lstStyle/>
          <a:p>
            <a:r>
              <a:rPr lang="en-GB" sz="2400" i="1" dirty="0"/>
              <a:t>Need help with HIACs? Click the button to go to Topic X in The World of an Electrician</a:t>
            </a:r>
            <a:endParaRPr lang="en-ZA" sz="2400" i="1" dirty="0"/>
          </a:p>
        </p:txBody>
      </p:sp>
      <p:pic>
        <p:nvPicPr>
          <p:cNvPr id="8" name="Graphic 7" descr="User">
            <a:extLst>
              <a:ext uri="{FF2B5EF4-FFF2-40B4-BE49-F238E27FC236}">
                <a16:creationId xmlns:a16="http://schemas.microsoft.com/office/drawing/2014/main" id="{4CAB1B63-B2C0-4802-BE18-E609387D3B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1672" y="2478603"/>
            <a:ext cx="854046" cy="854046"/>
          </a:xfrm>
          <a:prstGeom prst="rect">
            <a:avLst/>
          </a:prstGeom>
        </p:spPr>
      </p:pic>
    </p:spTree>
    <p:custDataLst>
      <p:tags r:id="rId1"/>
    </p:custDataLst>
    <p:extLst>
      <p:ext uri="{BB962C8B-B14F-4D97-AF65-F5344CB8AC3E}">
        <p14:creationId xmlns:p14="http://schemas.microsoft.com/office/powerpoint/2010/main" val="41075248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3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11282</TotalTime>
  <Words>2969</Words>
  <Application>Microsoft Office PowerPoint</Application>
  <PresentationFormat>Custom</PresentationFormat>
  <Paragraphs>297</Paragraphs>
  <Slides>38</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Open Sans</vt:lpstr>
      <vt:lpstr>Office Theme</vt:lpstr>
      <vt:lpstr>Three Phase Motors</vt:lpstr>
      <vt:lpstr>Assumed prior learning</vt:lpstr>
      <vt:lpstr>Outcomes</vt:lpstr>
      <vt:lpstr>Unit 3.1: Phasing Out an Induction Motor</vt:lpstr>
      <vt:lpstr>Topic Introduction</vt:lpstr>
      <vt:lpstr>Introduction</vt:lpstr>
      <vt:lpstr>A vital first step</vt:lpstr>
      <vt:lpstr>Phasing out a motor</vt:lpstr>
      <vt:lpstr>Safety first</vt:lpstr>
      <vt:lpstr>Before We Begin</vt:lpstr>
      <vt:lpstr>Identify the windings</vt:lpstr>
      <vt:lpstr>Do a continuity test</vt:lpstr>
      <vt:lpstr>Do a continuity test</vt:lpstr>
      <vt:lpstr>PowerPoint Presentation</vt:lpstr>
      <vt:lpstr>A note on continuity tests</vt:lpstr>
      <vt:lpstr>Phasing out by trial and error</vt:lpstr>
      <vt:lpstr>The transformer effect</vt:lpstr>
      <vt:lpstr>Using the transformer effect</vt:lpstr>
      <vt:lpstr>Using the transformer effect</vt:lpstr>
      <vt:lpstr>Phasing out by the transformer effect</vt:lpstr>
      <vt:lpstr>Phasing out by the transformer effect</vt:lpstr>
      <vt:lpstr>Marking</vt:lpstr>
      <vt:lpstr>Image Briefing – Img01b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Video Briefing – Vid01 </vt:lpstr>
      <vt:lpstr>Video Briefing – Vid02 (1 of 2) </vt:lpstr>
      <vt:lpstr>Video Briefing – Vid02 (2 of 2) </vt:lpstr>
      <vt:lpstr>Image Briefing – Img06 </vt:lpstr>
      <vt:lpstr>Image Briefing – Img07 </vt:lpstr>
      <vt:lpstr>Video Briefing – Vid03 </vt:lpstr>
      <vt:lpstr>Video Briefing – Vid04 </vt:lpstr>
      <vt:lpstr>Image Briefing – Img10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494</cp:revision>
  <dcterms:created xsi:type="dcterms:W3CDTF">2018-02-02T12:07:09Z</dcterms:created>
  <dcterms:modified xsi:type="dcterms:W3CDTF">2018-09-20T07:06:29Z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