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comments/comment1.xml" ContentType="application/vnd.openxmlformats-officedocument.presentationml.comment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comments/comment2.xml" ContentType="application/vnd.openxmlformats-officedocument.presentationml.comments+xml"/>
  <Override PartName="/ppt/tags/tag11.xml" ContentType="application/vnd.openxmlformats-officedocument.presentationml.tags+xml"/>
  <Override PartName="/ppt/notesSlides/notesSlide8.xml" ContentType="application/vnd.openxmlformats-officedocument.presentationml.notesSlide+xml"/>
  <Override PartName="/ppt/comments/comment3.xml" ContentType="application/vnd.openxmlformats-officedocument.presentationml.comments+xml"/>
  <Override PartName="/ppt/tags/tag12.xml" ContentType="application/vnd.openxmlformats-officedocument.presentationml.tags+xml"/>
  <Override PartName="/ppt/notesSlides/notesSlide9.xml" ContentType="application/vnd.openxmlformats-officedocument.presentationml.notesSlide+xml"/>
  <Override PartName="/ppt/comments/comment4.xml" ContentType="application/vnd.openxmlformats-officedocument.presentationml.comments+xml"/>
  <Override PartName="/ppt/tags/tag13.xml" ContentType="application/vnd.openxmlformats-officedocument.presentationml.tags+xml"/>
  <Override PartName="/ppt/notesSlides/notesSlide10.xml" ContentType="application/vnd.openxmlformats-officedocument.presentationml.notesSlide+xml"/>
  <Override PartName="/ppt/comments/comment5.xml" ContentType="application/vnd.openxmlformats-officedocument.presentationml.comments+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comments/comment6.xml" ContentType="application/vnd.openxmlformats-officedocument.presentationml.comments+xml"/>
  <Override PartName="/ppt/tags/tag18.xml" ContentType="application/vnd.openxmlformats-officedocument.presentationml.tags+xml"/>
  <Override PartName="/ppt/notesSlides/notesSlide15.xml" ContentType="application/vnd.openxmlformats-officedocument.presentationml.notesSlide+xml"/>
  <Override PartName="/ppt/comments/comment7.xml" ContentType="application/vnd.openxmlformats-officedocument.presentationml.comments+xml"/>
  <Override PartName="/ppt/tags/tag19.xml" ContentType="application/vnd.openxmlformats-officedocument.presentationml.tags+xml"/>
  <Override PartName="/ppt/notesSlides/notesSlide16.xml" ContentType="application/vnd.openxmlformats-officedocument.presentationml.notesSlide+xml"/>
  <Override PartName="/ppt/comments/comment8.xml" ContentType="application/vnd.openxmlformats-officedocument.presentationml.comments+xml"/>
  <Override PartName="/ppt/tags/tag20.xml" ContentType="application/vnd.openxmlformats-officedocument.presentationml.tags+xml"/>
  <Override PartName="/ppt/notesSlides/notesSlide17.xml" ContentType="application/vnd.openxmlformats-officedocument.presentationml.notesSlide+xml"/>
  <Override PartName="/ppt/comments/comment9.xml" ContentType="application/vnd.openxmlformats-officedocument.presentationml.comments+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23"/>
  </p:notesMasterIdLst>
  <p:sldIdLst>
    <p:sldId id="256" r:id="rId2"/>
    <p:sldId id="309" r:id="rId3"/>
    <p:sldId id="268" r:id="rId4"/>
    <p:sldId id="278" r:id="rId5"/>
    <p:sldId id="376" r:id="rId6"/>
    <p:sldId id="333" r:id="rId7"/>
    <p:sldId id="334" r:id="rId8"/>
    <p:sldId id="335" r:id="rId9"/>
    <p:sldId id="336" r:id="rId10"/>
    <p:sldId id="337" r:id="rId11"/>
    <p:sldId id="339" r:id="rId12"/>
    <p:sldId id="338" r:id="rId13"/>
    <p:sldId id="350" r:id="rId14"/>
    <p:sldId id="366" r:id="rId15"/>
    <p:sldId id="359" r:id="rId16"/>
    <p:sldId id="372" r:id="rId17"/>
    <p:sldId id="371" r:id="rId18"/>
    <p:sldId id="377" r:id="rId19"/>
    <p:sldId id="270" r:id="rId20"/>
    <p:sldId id="367" r:id="rId21"/>
    <p:sldId id="375" r:id="rId22"/>
  </p:sldIdLst>
  <p:sldSz cx="10239375" cy="5003800"/>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376"/>
            <p14:sldId id="333"/>
            <p14:sldId id="334"/>
            <p14:sldId id="335"/>
            <p14:sldId id="336"/>
            <p14:sldId id="337"/>
            <p14:sldId id="339"/>
            <p14:sldId id="338"/>
            <p14:sldId id="350"/>
            <p14:sldId id="366"/>
            <p14:sldId id="359"/>
            <p14:sldId id="372"/>
            <p14:sldId id="371"/>
            <p14:sldId id="377"/>
          </p14:sldIdLst>
        </p14:section>
        <p14:section name="Appendix" id="{61A5EB1E-5BAC-224D-8F20-5D1D8E086C2B}">
          <p14:sldIdLst>
            <p14:sldId id="270"/>
            <p14:sldId id="367"/>
            <p14:sldId id="37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37"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20"/>
    <p:restoredTop sz="76510" autoAdjust="0"/>
  </p:normalViewPr>
  <p:slideViewPr>
    <p:cSldViewPr snapToGrid="0" snapToObjects="1">
      <p:cViewPr varScale="1">
        <p:scale>
          <a:sx n="119" d="100"/>
          <a:sy n="119" d="100"/>
        </p:scale>
        <p:origin x="43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5-23T10:47:09.344" idx="21">
    <p:pos x="5464" y="451"/>
    <p:text>Img02</p:text>
    <p:extLst mod="1">
      <p:ext uri="{C676402C-5697-4E1C-873F-D02D1690AC5C}">
        <p15:threadingInfo xmlns:p15="http://schemas.microsoft.com/office/powerpoint/2012/main" timeZoneBias="-120"/>
      </p:ext>
    </p:extLst>
  </p:cm>
  <p:cm authorId="1" dt="2018-05-23T12:11:57.816" idx="22">
    <p:pos x="2788" y="2482"/>
    <p:text>Button 01</p:text>
    <p:extLst mod="1">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5-23T10:18:45.695" idx="18">
    <p:pos x="5814" y="2575"/>
    <p:text>Button 01</p:text>
    <p:extLst mod="1">
      <p:ext uri="{C676402C-5697-4E1C-873F-D02D1690AC5C}">
        <p15:threadingInfo xmlns:p15="http://schemas.microsoft.com/office/powerpoint/2012/main" timeZoneBias="-120"/>
      </p:ext>
    </p:extLst>
  </p:cm>
  <p:cm authorId="1" dt="2018-07-06T10:44:58.613" idx="36">
    <p:pos x="5998" y="651"/>
    <p:text>Img03</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5-23T10:34:55.414" idx="19">
    <p:pos x="2658" y="2743"/>
    <p:text>Button 01</p:text>
    <p:extLst mod="1">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5-23T10:47:01.363" idx="20">
    <p:pos x="5626" y="478"/>
    <p:text>Img04</p:text>
    <p:extLst mod="1">
      <p:ext uri="{C676402C-5697-4E1C-873F-D02D1690AC5C}">
        <p15:threadingInfo xmlns:p15="http://schemas.microsoft.com/office/powerpoint/2012/main" timeZoneBias="-120"/>
      </p:ext>
    </p:extLst>
  </p:cm>
  <p:cm authorId="1" dt="2018-05-23T12:13:32.556" idx="23">
    <p:pos x="6075" y="2296"/>
    <p:text>Button 01</p:text>
    <p:extLst mod="1">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05-23T12:14:32.617" idx="24">
    <p:pos x="6108" y="2331"/>
    <p:text>Button 01</p:text>
    <p:extLst mod="1">
      <p:ext uri="{C676402C-5697-4E1C-873F-D02D1690AC5C}">
        <p15:threadingInfo xmlns:p15="http://schemas.microsoft.com/office/powerpoint/2012/main" timeZoneBias="-120"/>
      </p:ext>
    </p:extLst>
  </p:cm>
  <p:cm authorId="1" dt="2018-05-23T12:15:57.205" idx="25">
    <p:pos x="5383" y="595"/>
    <p:text>Img05</p:text>
    <p:extLst mod="1">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05-23T14:27:30.327" idx="31">
    <p:pos x="6075" y="1173"/>
    <p:text>Button 01</p:text>
    <p:extLst mod="1">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8-05-23T13:27:02.517" idx="26">
    <p:pos x="2797" y="1958"/>
    <p:text>Button 01</p:text>
    <p:extLst mod="1">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8-05-23T13:27:02.517" idx="26">
    <p:pos x="2143" y="2296"/>
    <p:text>Button 01</p:text>
    <p:extLst>
      <p:ext uri="{C676402C-5697-4E1C-873F-D02D1690AC5C}">
        <p15:threadingInfo xmlns:p15="http://schemas.microsoft.com/office/powerpoint/2012/main" timeZoneBias="-120"/>
      </p:ext>
    </p:extLst>
  </p:cm>
  <p:cm authorId="1" dt="2018-05-23T13:36:02.701" idx="27">
    <p:pos x="5511" y="786"/>
    <p:text>Img19</p:text>
    <p:extLst mod="1">
      <p:ext uri="{C676402C-5697-4E1C-873F-D02D1690AC5C}">
        <p15:threadingInfo xmlns:p15="http://schemas.microsoft.com/office/powerpoint/2012/main" timeZoneBias="-120"/>
      </p:ext>
    </p:extLst>
  </p:cm>
  <p:cm authorId="1" dt="2018-05-23T13:37:58.027" idx="28">
    <p:pos x="5112" y="2763"/>
    <p:text>Button 02</p:text>
    <p:extLst>
      <p:ext uri="{C676402C-5697-4E1C-873F-D02D1690AC5C}">
        <p15:threadingInfo xmlns:p15="http://schemas.microsoft.com/office/powerpoint/2012/main" timeZoneBias="-1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8-05-23T14:27:30.327" idx="31">
    <p:pos x="5793" y="2412"/>
    <p:text>Button 01</p:text>
    <p:extLst mod="1">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20/09/2018</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Img05 = https://</a:t>
            </a:r>
            <a:r>
              <a:rPr lang="en-US" dirty="0" err="1"/>
              <a:t>cdn.pixabay.com</a:t>
            </a:r>
            <a:r>
              <a:rPr lang="en-US" dirty="0"/>
              <a:t>/photo/2016/07/01/22/38/industrial-safety-1492062_960_720.png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4263235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 the following details on click/touch of each box. Present details in a popup window with a clear close button.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Continuity – These test if there is a complete path through the rotor windings for current to flow. We check that there are no breaks in the windings by measuring the ohmic resistance of the windings.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Insulation resistance between conductors and earth – These test that there are no short circuits between the windings and the motor frame.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Insulation resistance between conductors – These test that the insulation between the different windings in intact and that there are no short circuits between windings due to worn insulation.</a:t>
            </a:r>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2266816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Img06 = screenshot of Vid01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2423836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Img07 = image of a insulation resistance tester e.g. https://</a:t>
            </a:r>
            <a:r>
              <a:rPr lang="en-GB" sz="1200" dirty="0" err="1"/>
              <a:t>www.instrumart.com</a:t>
            </a:r>
            <a:r>
              <a:rPr lang="en-GB" sz="1200" dirty="0"/>
              <a:t>/assets/1507-360.jpg</a:t>
            </a:r>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570429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Present boxes with just the number. On click/touch, reveal the full statement as a slide right animation</a:t>
            </a:r>
          </a:p>
          <a:p>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Display small animations to indicate that boxes can be clicked/touched</a:t>
            </a:r>
            <a:endParaRPr lang="en-GB" sz="1200" dirty="0"/>
          </a:p>
          <a:p>
            <a:pPr marL="0" indent="0">
              <a:buFont typeface="+mj-lt"/>
              <a:buNone/>
            </a:pPr>
            <a:endParaRPr lang="en-GB" sz="1200" dirty="0"/>
          </a:p>
          <a:p>
            <a:pPr marL="0" indent="0">
              <a:buFont typeface="+mj-lt"/>
              <a:buNone/>
            </a:pPr>
            <a:r>
              <a:rPr lang="en-GB" sz="1200" dirty="0"/>
              <a:t>Button 01 = link to vid02.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3839079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Button 01 = link to motor test simulator (see brief)</a:t>
            </a:r>
          </a:p>
          <a:p>
            <a:pPr marL="0" indent="0">
              <a:buFont typeface="+mj-lt"/>
              <a:buNone/>
            </a:pPr>
            <a:endParaRPr lang="en-GB" sz="1200" dirty="0"/>
          </a:p>
          <a:p>
            <a:pPr marL="0" indent="0">
              <a:buFont typeface="+mj-lt"/>
              <a:buNone/>
            </a:pPr>
            <a:r>
              <a:rPr lang="en-GB" sz="1200" dirty="0"/>
              <a:t>If simulator is not possible, will need to develop questions.</a:t>
            </a:r>
          </a:p>
          <a:p>
            <a:pPr marL="0" indent="0">
              <a:buFont typeface="+mj-lt"/>
              <a:buNone/>
            </a:pPr>
            <a:endParaRPr lang="en-GB" sz="1200" dirty="0"/>
          </a:p>
          <a:p>
            <a:pPr marL="0" indent="0">
              <a:buFont typeface="+mj-lt"/>
              <a:buNone/>
            </a:pPr>
            <a:r>
              <a:rPr lang="en-GB" sz="1200" dirty="0"/>
              <a:t>Img24 = screenshot of simulator.</a:t>
            </a:r>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603854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Img19 = https://</a:t>
            </a:r>
            <a:r>
              <a:rPr lang="en-GB" sz="1200" dirty="0" err="1"/>
              <a:t>cdn.pixabay.com</a:t>
            </a:r>
            <a:r>
              <a:rPr lang="en-GB" sz="1200" dirty="0"/>
              <a:t>/photo/2016/01/03/00/43/upload-1118929_960_720.png</a:t>
            </a:r>
          </a:p>
          <a:p>
            <a:pPr marL="0" indent="0">
              <a:buFont typeface="+mj-lt"/>
              <a:buNone/>
            </a:pPr>
            <a:endParaRPr lang="en-GB" sz="1200" dirty="0"/>
          </a:p>
          <a:p>
            <a:pPr marL="0" indent="0">
              <a:buFont typeface="+mj-lt"/>
              <a:buNone/>
            </a:pPr>
            <a:r>
              <a:rPr lang="en-GB" sz="1200" dirty="0"/>
              <a:t>Button 01 – Launch file selection window</a:t>
            </a:r>
          </a:p>
          <a:p>
            <a:pPr marL="0" indent="0">
              <a:buFont typeface="+mj-lt"/>
              <a:buNone/>
            </a:pPr>
            <a:r>
              <a:rPr lang="en-GB" sz="1200" dirty="0"/>
              <a:t>Button 02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3160808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Present boxes with just the number. On click/touch, reveal the full statement as a slide right animation</a:t>
            </a:r>
          </a:p>
          <a:p>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Display small animations to indicate that boxes can be clicked/touched</a:t>
            </a:r>
            <a:endParaRPr lang="en-GB" sz="1200" dirty="0"/>
          </a:p>
          <a:p>
            <a:pPr marL="0" indent="0">
              <a:buFont typeface="+mj-lt"/>
              <a:buNone/>
            </a:pPr>
            <a:endParaRPr lang="en-GB" sz="1200" dirty="0"/>
          </a:p>
          <a:p>
            <a:pPr marL="0" indent="0">
              <a:buFont typeface="+mj-lt"/>
              <a:buNone/>
            </a:pPr>
            <a:r>
              <a:rPr lang="en-GB" sz="1200" dirty="0"/>
              <a:t>Button 01 = link to vid02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3266927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See https://</a:t>
            </a:r>
            <a:r>
              <a:rPr lang="en-ZA" dirty="0" err="1"/>
              <a:t>www.dropbox.com</a:t>
            </a:r>
            <a:r>
              <a:rPr lang="en-ZA" dirty="0"/>
              <a:t>/s/930h0ibl03aepw4/Slip%20Ring%20Motor%20Tests-1.m4v?dl=0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00:06 -  00:41 as a reference</a:t>
            </a:r>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4197431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See https://</a:t>
            </a:r>
            <a:r>
              <a:rPr lang="en-ZA" dirty="0" err="1"/>
              <a:t>www.dropbox.com</a:t>
            </a:r>
            <a:r>
              <a:rPr lang="en-ZA" dirty="0"/>
              <a:t>/s/930h0ibl03aepw4/Slip%20Ring%20Motor%20Tests-1.m4v?dl=0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00:42 -  01:32 as a reference</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1213055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3621788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 image of a slip ring motor rotor e.g. https://lh3.googleusercontent.com/-tmUf1kqe9PQ/WUon-6LDrCI/AAAAAAAAAx8/FhkcNrkw60U4GWqe2zLXF8aQpfXRc2HigCHMYCw/s1600/slip-ring-</a:t>
            </a:r>
            <a:r>
              <a:rPr lang="en-US" dirty="0" err="1"/>
              <a:t>motor.jpg</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752933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Img02 = https://</a:t>
            </a:r>
            <a:r>
              <a:rPr lang="en-US" dirty="0" err="1"/>
              <a:t>cdn.pixabay.com</a:t>
            </a:r>
            <a:r>
              <a:rPr lang="en-US" dirty="0"/>
              <a:t>/photo/2014/04/02/10/38/sign-304093_960_720.png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2755025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Present boxes with just a representative icon in each circle. On click/touch, reveal the full statement.</a:t>
            </a:r>
          </a:p>
          <a:p>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Display small animations to indicate that boxes can be clicked/touched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4030096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 image of a motor driving a conveyor belt in a food factory e.g. https://3l4sbp4ao2771ln0f54chhvm-wpengine.netdna-ssl.com/</a:t>
            </a:r>
            <a:r>
              <a:rPr lang="en-US" dirty="0" err="1"/>
              <a:t>wp</a:t>
            </a:r>
            <a:r>
              <a:rPr lang="en-US" dirty="0"/>
              <a:t>-content/uploads/2017/01/00-Interroll-application-example-for-food.jpg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Suppress global navigation – only way forward is Button 01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link to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Focus on the image with additional text as support</a:t>
            </a:r>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2332987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Drag and drop activity.</a:t>
            </a:r>
          </a:p>
          <a:p>
            <a:endParaRPr lang="en-GB" dirty="0"/>
          </a:p>
          <a:p>
            <a:r>
              <a:rPr lang="en-GB" dirty="0"/>
              <a:t>Correct answer is “lifting, electricity”</a:t>
            </a:r>
          </a:p>
          <a:p>
            <a:endParaRPr lang="en-GB" dirty="0"/>
          </a:p>
          <a:p>
            <a:r>
              <a:rPr lang="en-GB" dirty="0"/>
              <a:t>Button 01 = on click/touch check answers and provide feedback as follows:</a:t>
            </a:r>
          </a:p>
          <a:p>
            <a:endParaRPr lang="en-GB" dirty="0"/>
          </a:p>
          <a:p>
            <a:pPr marL="171450" indent="-171450">
              <a:buFont typeface="Arial" panose="020B0604020202020204" pitchFamily="34" charset="0"/>
              <a:buChar char="•"/>
            </a:pPr>
            <a:r>
              <a:rPr lang="en-GB" dirty="0"/>
              <a:t>Correct – Well done. You correctly identified all the potential hazards. Because you are working on an elevator there is definitely lifting. There is also electricity, machinery and stored energy involved.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Incorrect – That is not quite right. Because you are working on an elevator there is definitely lifting. There is also electricity, machinery and stored energy involved.</a:t>
            </a:r>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3887189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 https://</a:t>
            </a:r>
            <a:r>
              <a:rPr lang="en-US" dirty="0" err="1"/>
              <a:t>upload.wikimedia.org</a:t>
            </a:r>
            <a:r>
              <a:rPr lang="en-US" dirty="0"/>
              <a:t>/</a:t>
            </a:r>
            <a:r>
              <a:rPr lang="en-US" dirty="0" err="1"/>
              <a:t>wikipedia</a:t>
            </a:r>
            <a:r>
              <a:rPr lang="en-US" dirty="0"/>
              <a:t>/commons/9/9d/</a:t>
            </a:r>
            <a:r>
              <a:rPr lang="en-US" dirty="0" err="1"/>
              <a:t>Stop_sign_light_red.svg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13071795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540695" y="4383866"/>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553930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9/20/2018</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65" r:id="rId13"/>
    <p:sldLayoutId id="2147483661" r:id="rId14"/>
    <p:sldLayoutId id="2147483652" r:id="rId15"/>
    <p:sldLayoutId id="2147483664" r:id="rId16"/>
    <p:sldLayoutId id="2147483660"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comments" Target="../comments/comment4.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tif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comments" Target="../comments/comment5.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1.tif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6.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9.sv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comments" Target="../comments/commen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comments" Target="../comments/comment7.xml"/><Relationship Id="rId5" Type="http://schemas.openxmlformats.org/officeDocument/2006/relationships/image" Target="../media/image6.sv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notesSlide" Target="../notesSlides/notesSlide16.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2.tiff"/><Relationship Id="rId9" Type="http://schemas.openxmlformats.org/officeDocument/2006/relationships/comments" Target="../comments/comment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comments" Target="../comments/comment9.xml"/><Relationship Id="rId5" Type="http://schemas.openxmlformats.org/officeDocument/2006/relationships/image" Target="../media/image6.sv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3.tiff"/><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comments" Target="../comments/comment1.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tif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notesSlide" Target="../notesSlides/notesSlide7.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7.tiff"/><Relationship Id="rId9" Type="http://schemas.openxmlformats.org/officeDocument/2006/relationships/comments" Target="../comments/commen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comments" Target="../comments/comment3.xml"/><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Three Phase Motors</a:t>
            </a:r>
          </a:p>
        </p:txBody>
      </p:sp>
      <p:sp>
        <p:nvSpPr>
          <p:cNvPr id="3" name="Subtitle 2"/>
          <p:cNvSpPr>
            <a:spLocks noGrp="1"/>
          </p:cNvSpPr>
          <p:nvPr>
            <p:ph type="subTitle" idx="1"/>
          </p:nvPr>
        </p:nvSpPr>
        <p:spPr/>
        <p:txBody>
          <a:bodyPr>
            <a:normAutofit/>
          </a:bodyPr>
          <a:lstStyle/>
          <a:p>
            <a:pPr algn="l"/>
            <a:r>
              <a:rPr lang="en-GB" sz="2400" dirty="0"/>
              <a:t>Topic 2: </a:t>
            </a:r>
            <a:r>
              <a:rPr lang="en-GB" sz="2400"/>
              <a:t>Testing Three </a:t>
            </a:r>
            <a:r>
              <a:rPr lang="en-GB" sz="2400" dirty="0"/>
              <a:t>Phase Motors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Stop and Check?</a:t>
            </a:r>
          </a:p>
        </p:txBody>
      </p:sp>
      <p:sp>
        <p:nvSpPr>
          <p:cNvPr id="3" name="Content Placeholder 2"/>
          <p:cNvSpPr>
            <a:spLocks noGrp="1"/>
          </p:cNvSpPr>
          <p:nvPr>
            <p:ph idx="1"/>
          </p:nvPr>
        </p:nvSpPr>
        <p:spPr>
          <a:xfrm>
            <a:off x="1122532" y="1091868"/>
            <a:ext cx="5295690" cy="1711293"/>
          </a:xfrm>
        </p:spPr>
        <p:txBody>
          <a:bodyPr>
            <a:noAutofit/>
          </a:bodyPr>
          <a:lstStyle/>
          <a:p>
            <a:pPr marL="0" indent="0" algn="just">
              <a:buNone/>
            </a:pPr>
            <a:r>
              <a:rPr lang="en-GB" sz="2400" dirty="0"/>
              <a:t>Because there are some </a:t>
            </a:r>
            <a:r>
              <a:rPr lang="en-GB" sz="2400" b="1" dirty="0"/>
              <a:t>potential hazards</a:t>
            </a:r>
            <a:r>
              <a:rPr lang="en-GB" sz="2400" dirty="0"/>
              <a:t> associated with this job, you need to check that all the necessary </a:t>
            </a:r>
            <a:r>
              <a:rPr lang="en-GB" sz="2400" b="1" dirty="0"/>
              <a:t>safety controls </a:t>
            </a:r>
            <a:r>
              <a:rPr lang="en-GB" sz="2400" dirty="0"/>
              <a:t>related to these hazards are in place.</a:t>
            </a:r>
          </a:p>
        </p:txBody>
      </p:sp>
      <p:pic>
        <p:nvPicPr>
          <p:cNvPr id="4" name="Picture 3">
            <a:extLst>
              <a:ext uri="{FF2B5EF4-FFF2-40B4-BE49-F238E27FC236}">
                <a16:creationId xmlns:a16="http://schemas.microsoft.com/office/drawing/2014/main" id="{C4C7B328-89ED-C942-B9C4-8D817240AD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60248" y="825461"/>
            <a:ext cx="2547326" cy="2547326"/>
          </a:xfrm>
          <a:prstGeom prst="rect">
            <a:avLst/>
          </a:prstGeom>
        </p:spPr>
      </p:pic>
      <p:sp>
        <p:nvSpPr>
          <p:cNvPr id="7" name="Rounded Rectangle 6">
            <a:extLst>
              <a:ext uri="{FF2B5EF4-FFF2-40B4-BE49-F238E27FC236}">
                <a16:creationId xmlns:a16="http://schemas.microsoft.com/office/drawing/2014/main" id="{1BFE51DD-2006-AD4B-91E2-DD0778084CCD}"/>
              </a:ext>
            </a:extLst>
          </p:cNvPr>
          <p:cNvSpPr/>
          <p:nvPr/>
        </p:nvSpPr>
        <p:spPr>
          <a:xfrm>
            <a:off x="7044347" y="3595995"/>
            <a:ext cx="2979127"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Learn about Safety Controls</a:t>
            </a:r>
          </a:p>
        </p:txBody>
      </p:sp>
      <p:sp>
        <p:nvSpPr>
          <p:cNvPr id="5" name="Rectangle 4">
            <a:extLst>
              <a:ext uri="{FF2B5EF4-FFF2-40B4-BE49-F238E27FC236}">
                <a16:creationId xmlns:a16="http://schemas.microsoft.com/office/drawing/2014/main" id="{C0FE2D31-5C40-DF41-8151-7E8C354F012D}"/>
              </a:ext>
            </a:extLst>
          </p:cNvPr>
          <p:cNvSpPr/>
          <p:nvPr/>
        </p:nvSpPr>
        <p:spPr>
          <a:xfrm>
            <a:off x="1057330" y="2889686"/>
            <a:ext cx="5360892" cy="1569660"/>
          </a:xfrm>
          <a:prstGeom prst="rect">
            <a:avLst/>
          </a:prstGeom>
          <a:solidFill>
            <a:schemeClr val="tx2">
              <a:lumMod val="40000"/>
              <a:lumOff val="60000"/>
            </a:schemeClr>
          </a:solidFill>
        </p:spPr>
        <p:txBody>
          <a:bodyPr wrap="square">
            <a:spAutoFit/>
          </a:bodyPr>
          <a:lstStyle/>
          <a:p>
            <a:pPr algn="just"/>
            <a:r>
              <a:rPr lang="en-GB" sz="2400" i="1" dirty="0"/>
              <a:t>If you are not sure what these safety controls are, you should stop this unit and refer back to Topic X in The World of an Electrician before continuing.</a:t>
            </a:r>
          </a:p>
        </p:txBody>
      </p:sp>
      <p:pic>
        <p:nvPicPr>
          <p:cNvPr id="8" name="Graphic 7" descr="User">
            <a:extLst>
              <a:ext uri="{FF2B5EF4-FFF2-40B4-BE49-F238E27FC236}">
                <a16:creationId xmlns:a16="http://schemas.microsoft.com/office/drawing/2014/main" id="{48C503E4-91C7-CB47-B467-41ADA1F139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3284" y="2889686"/>
            <a:ext cx="854046" cy="854046"/>
          </a:xfrm>
          <a:prstGeom prst="rect">
            <a:avLst/>
          </a:prstGeom>
        </p:spPr>
      </p:pic>
    </p:spTree>
    <p:custDataLst>
      <p:tags r:id="rId1"/>
    </p:custDataLst>
    <p:extLst>
      <p:ext uri="{BB962C8B-B14F-4D97-AF65-F5344CB8AC3E}">
        <p14:creationId xmlns:p14="http://schemas.microsoft.com/office/powerpoint/2010/main" val="2060561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Before We Begin</a:t>
            </a:r>
          </a:p>
        </p:txBody>
      </p:sp>
      <p:sp>
        <p:nvSpPr>
          <p:cNvPr id="3" name="Content Placeholder 2"/>
          <p:cNvSpPr>
            <a:spLocks noGrp="1"/>
          </p:cNvSpPr>
          <p:nvPr>
            <p:ph idx="1"/>
          </p:nvPr>
        </p:nvSpPr>
        <p:spPr>
          <a:xfrm>
            <a:off x="1122532" y="1091869"/>
            <a:ext cx="5263981" cy="1126676"/>
          </a:xfrm>
        </p:spPr>
        <p:txBody>
          <a:bodyPr>
            <a:noAutofit/>
          </a:bodyPr>
          <a:lstStyle/>
          <a:p>
            <a:pPr marL="0" indent="0" algn="just">
              <a:buNone/>
            </a:pPr>
            <a:r>
              <a:rPr lang="en-GB" sz="2400" dirty="0"/>
              <a:t>Before you do any electrical tests, you must make sure that you have </a:t>
            </a:r>
            <a:r>
              <a:rPr lang="en-GB" sz="2400" b="1" dirty="0"/>
              <a:t>isolated and locked out </a:t>
            </a:r>
            <a:r>
              <a:rPr lang="en-GB" sz="2400" dirty="0"/>
              <a:t>the supply to the motor. </a:t>
            </a:r>
          </a:p>
        </p:txBody>
      </p:sp>
      <p:sp>
        <p:nvSpPr>
          <p:cNvPr id="13" name="Rounded Rectangle 12">
            <a:extLst>
              <a:ext uri="{FF2B5EF4-FFF2-40B4-BE49-F238E27FC236}">
                <a16:creationId xmlns:a16="http://schemas.microsoft.com/office/drawing/2014/main" id="{13AEB6AD-F0C8-4941-A2C3-27ADBFC28B87}"/>
              </a:ext>
            </a:extLst>
          </p:cNvPr>
          <p:cNvSpPr/>
          <p:nvPr/>
        </p:nvSpPr>
        <p:spPr>
          <a:xfrm>
            <a:off x="5665841" y="3840606"/>
            <a:ext cx="4339097"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Learn about Isolating and Lock-Out Procedures</a:t>
            </a:r>
          </a:p>
        </p:txBody>
      </p:sp>
      <p:pic>
        <p:nvPicPr>
          <p:cNvPr id="4" name="Picture 3">
            <a:extLst>
              <a:ext uri="{FF2B5EF4-FFF2-40B4-BE49-F238E27FC236}">
                <a16:creationId xmlns:a16="http://schemas.microsoft.com/office/drawing/2014/main" id="{0A8EAF3A-A817-5141-983F-8DC8C56477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70426" y="890832"/>
            <a:ext cx="3034512" cy="2694017"/>
          </a:xfrm>
          <a:prstGeom prst="rect">
            <a:avLst/>
          </a:prstGeom>
        </p:spPr>
      </p:pic>
      <p:sp>
        <p:nvSpPr>
          <p:cNvPr id="5" name="Rectangle 4">
            <a:extLst>
              <a:ext uri="{FF2B5EF4-FFF2-40B4-BE49-F238E27FC236}">
                <a16:creationId xmlns:a16="http://schemas.microsoft.com/office/drawing/2014/main" id="{B3B91B4C-FF85-984D-A0F5-58D16EFFB473}"/>
              </a:ext>
            </a:extLst>
          </p:cNvPr>
          <p:cNvSpPr/>
          <p:nvPr/>
        </p:nvSpPr>
        <p:spPr>
          <a:xfrm>
            <a:off x="1122532" y="2429411"/>
            <a:ext cx="5118100" cy="1200329"/>
          </a:xfrm>
          <a:prstGeom prst="rect">
            <a:avLst/>
          </a:prstGeom>
          <a:solidFill>
            <a:schemeClr val="tx2">
              <a:lumMod val="40000"/>
              <a:lumOff val="60000"/>
            </a:schemeClr>
          </a:solidFill>
        </p:spPr>
        <p:txBody>
          <a:bodyPr>
            <a:spAutoFit/>
          </a:bodyPr>
          <a:lstStyle/>
          <a:p>
            <a:pPr algn="just"/>
            <a:r>
              <a:rPr lang="en-GB" sz="2400" i="1" dirty="0"/>
              <a:t>Make sure you know how to do this by referring to Topic X in The World of An Electrician.</a:t>
            </a:r>
          </a:p>
        </p:txBody>
      </p:sp>
      <p:pic>
        <p:nvPicPr>
          <p:cNvPr id="7" name="Graphic 6" descr="User">
            <a:extLst>
              <a:ext uri="{FF2B5EF4-FFF2-40B4-BE49-F238E27FC236}">
                <a16:creationId xmlns:a16="http://schemas.microsoft.com/office/drawing/2014/main" id="{B2FD2C9F-BBF7-7147-A912-ADB00038AC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3284" y="2429411"/>
            <a:ext cx="854046" cy="854046"/>
          </a:xfrm>
          <a:prstGeom prst="rect">
            <a:avLst/>
          </a:prstGeom>
        </p:spPr>
      </p:pic>
    </p:spTree>
    <p:custDataLst>
      <p:tags r:id="rId1"/>
    </p:custDataLst>
    <p:extLst>
      <p:ext uri="{BB962C8B-B14F-4D97-AF65-F5344CB8AC3E}">
        <p14:creationId xmlns:p14="http://schemas.microsoft.com/office/powerpoint/2010/main" val="3991022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Slip-ring rotor electrical tests</a:t>
            </a:r>
          </a:p>
        </p:txBody>
      </p:sp>
      <p:sp>
        <p:nvSpPr>
          <p:cNvPr id="3" name="Content Placeholder 2"/>
          <p:cNvSpPr>
            <a:spLocks noGrp="1"/>
          </p:cNvSpPr>
          <p:nvPr>
            <p:ph idx="1"/>
          </p:nvPr>
        </p:nvSpPr>
        <p:spPr>
          <a:xfrm>
            <a:off x="1122532" y="1091869"/>
            <a:ext cx="7607556" cy="1388436"/>
          </a:xfrm>
        </p:spPr>
        <p:txBody>
          <a:bodyPr>
            <a:noAutofit/>
          </a:bodyPr>
          <a:lstStyle/>
          <a:p>
            <a:pPr marL="0" indent="0">
              <a:buNone/>
            </a:pPr>
            <a:r>
              <a:rPr lang="en-GB" sz="2400" dirty="0"/>
              <a:t>The electrical tests we covered in unit 2 of this topic apply to the phase windings in the slip-ring stator and must also be performed. The following tests are done on the slip-ring </a:t>
            </a:r>
            <a:r>
              <a:rPr lang="en-GB" sz="2400" b="1" dirty="0"/>
              <a:t>rotor</a:t>
            </a:r>
            <a:r>
              <a:rPr lang="en-GB" sz="2400" dirty="0"/>
              <a:t>.</a:t>
            </a:r>
          </a:p>
        </p:txBody>
      </p:sp>
      <p:sp>
        <p:nvSpPr>
          <p:cNvPr id="5" name="Rectangle 4">
            <a:extLst>
              <a:ext uri="{FF2B5EF4-FFF2-40B4-BE49-F238E27FC236}">
                <a16:creationId xmlns:a16="http://schemas.microsoft.com/office/drawing/2014/main" id="{10F382A8-5CAE-564B-A5C3-0E6E9D0D3671}"/>
              </a:ext>
            </a:extLst>
          </p:cNvPr>
          <p:cNvSpPr/>
          <p:nvPr/>
        </p:nvSpPr>
        <p:spPr>
          <a:xfrm>
            <a:off x="864993" y="3069149"/>
            <a:ext cx="2819662" cy="16229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sz="2400" b="1" dirty="0"/>
              <a:t>Continuity</a:t>
            </a:r>
            <a:endParaRPr lang="en-GB" sz="2800" b="1" dirty="0"/>
          </a:p>
        </p:txBody>
      </p:sp>
      <p:sp>
        <p:nvSpPr>
          <p:cNvPr id="7" name="Rectangle 6">
            <a:extLst>
              <a:ext uri="{FF2B5EF4-FFF2-40B4-BE49-F238E27FC236}">
                <a16:creationId xmlns:a16="http://schemas.microsoft.com/office/drawing/2014/main" id="{3CE9ECBF-9951-E046-B1F2-7B6716078E61}"/>
              </a:ext>
            </a:extLst>
          </p:cNvPr>
          <p:cNvSpPr/>
          <p:nvPr/>
        </p:nvSpPr>
        <p:spPr>
          <a:xfrm>
            <a:off x="3753667" y="3069149"/>
            <a:ext cx="2819662" cy="16229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sz="2400" b="1" dirty="0"/>
              <a:t>Insulation resistance between conductors and earth</a:t>
            </a:r>
            <a:endParaRPr lang="en-GB" sz="2800" b="1" dirty="0"/>
          </a:p>
        </p:txBody>
      </p:sp>
      <p:sp>
        <p:nvSpPr>
          <p:cNvPr id="4" name="Rectangle 3">
            <a:extLst>
              <a:ext uri="{FF2B5EF4-FFF2-40B4-BE49-F238E27FC236}">
                <a16:creationId xmlns:a16="http://schemas.microsoft.com/office/drawing/2014/main" id="{926DA7FA-D43B-2B4E-A718-D194F73D5331}"/>
              </a:ext>
            </a:extLst>
          </p:cNvPr>
          <p:cNvSpPr/>
          <p:nvPr/>
        </p:nvSpPr>
        <p:spPr>
          <a:xfrm>
            <a:off x="1122532" y="2480305"/>
            <a:ext cx="4526945" cy="461665"/>
          </a:xfrm>
          <a:prstGeom prst="rect">
            <a:avLst/>
          </a:prstGeom>
          <a:solidFill>
            <a:schemeClr val="tx2">
              <a:lumMod val="40000"/>
              <a:lumOff val="60000"/>
            </a:schemeClr>
          </a:solidFill>
        </p:spPr>
        <p:txBody>
          <a:bodyPr wrap="none">
            <a:spAutoFit/>
          </a:bodyPr>
          <a:lstStyle/>
          <a:p>
            <a:r>
              <a:rPr lang="en-GB" sz="2400" i="1" dirty="0"/>
              <a:t>Click on each box to find out more.</a:t>
            </a:r>
          </a:p>
        </p:txBody>
      </p:sp>
      <p:pic>
        <p:nvPicPr>
          <p:cNvPr id="8" name="Graphic 7" descr="User">
            <a:extLst>
              <a:ext uri="{FF2B5EF4-FFF2-40B4-BE49-F238E27FC236}">
                <a16:creationId xmlns:a16="http://schemas.microsoft.com/office/drawing/2014/main" id="{AC9BC3E2-3CD3-7A40-94A7-C4744DE599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6" y="2284114"/>
            <a:ext cx="854046" cy="854046"/>
          </a:xfrm>
          <a:prstGeom prst="rect">
            <a:avLst/>
          </a:prstGeom>
        </p:spPr>
      </p:pic>
      <p:sp>
        <p:nvSpPr>
          <p:cNvPr id="11" name="Rectangle 10">
            <a:extLst>
              <a:ext uri="{FF2B5EF4-FFF2-40B4-BE49-F238E27FC236}">
                <a16:creationId xmlns:a16="http://schemas.microsoft.com/office/drawing/2014/main" id="{C708EEEC-A24D-3B48-9F2F-6FC96BE6C257}"/>
              </a:ext>
            </a:extLst>
          </p:cNvPr>
          <p:cNvSpPr/>
          <p:nvPr/>
        </p:nvSpPr>
        <p:spPr>
          <a:xfrm>
            <a:off x="6649267" y="3069148"/>
            <a:ext cx="2819662" cy="16229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sz="2400" b="1" dirty="0"/>
              <a:t>Insulation resistance between conductors</a:t>
            </a:r>
            <a:endParaRPr lang="en-GB" sz="2800" b="1" dirty="0"/>
          </a:p>
        </p:txBody>
      </p:sp>
    </p:spTree>
    <p:custDataLst>
      <p:tags r:id="rId1"/>
    </p:custDataLst>
    <p:extLst>
      <p:ext uri="{BB962C8B-B14F-4D97-AF65-F5344CB8AC3E}">
        <p14:creationId xmlns:p14="http://schemas.microsoft.com/office/powerpoint/2010/main" val="38399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Continuity test</a:t>
            </a:r>
          </a:p>
        </p:txBody>
      </p:sp>
      <p:sp>
        <p:nvSpPr>
          <p:cNvPr id="3" name="Content Placeholder 2"/>
          <p:cNvSpPr>
            <a:spLocks noGrp="1"/>
          </p:cNvSpPr>
          <p:nvPr>
            <p:ph idx="1"/>
          </p:nvPr>
        </p:nvSpPr>
        <p:spPr>
          <a:xfrm>
            <a:off x="1122532" y="1091869"/>
            <a:ext cx="7607556" cy="814424"/>
          </a:xfrm>
          <a:solidFill>
            <a:schemeClr val="tx2">
              <a:lumMod val="40000"/>
              <a:lumOff val="60000"/>
            </a:schemeClr>
          </a:solidFill>
        </p:spPr>
        <p:txBody>
          <a:bodyPr lIns="90000">
            <a:noAutofit/>
          </a:bodyPr>
          <a:lstStyle/>
          <a:p>
            <a:pPr marL="0" indent="0">
              <a:buNone/>
            </a:pPr>
            <a:r>
              <a:rPr lang="en-GB" sz="2400" i="1" dirty="0"/>
              <a:t>Watch the video to see how to do a slip-ring rotor continuity test and to learn what the readings mean. </a:t>
            </a:r>
          </a:p>
        </p:txBody>
      </p:sp>
      <p:sp>
        <p:nvSpPr>
          <p:cNvPr id="10" name="Rectangle 9">
            <a:extLst>
              <a:ext uri="{FF2B5EF4-FFF2-40B4-BE49-F238E27FC236}">
                <a16:creationId xmlns:a16="http://schemas.microsoft.com/office/drawing/2014/main" id="{38F84E31-9E9E-524D-B280-773A351D311B}"/>
              </a:ext>
            </a:extLst>
          </p:cNvPr>
          <p:cNvSpPr/>
          <p:nvPr/>
        </p:nvSpPr>
        <p:spPr>
          <a:xfrm>
            <a:off x="2513810" y="2059039"/>
            <a:ext cx="4824999" cy="27212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Img06</a:t>
            </a:r>
          </a:p>
        </p:txBody>
      </p:sp>
      <p:pic>
        <p:nvPicPr>
          <p:cNvPr id="5" name="Graphic 4" descr="User">
            <a:extLst>
              <a:ext uri="{FF2B5EF4-FFF2-40B4-BE49-F238E27FC236}">
                <a16:creationId xmlns:a16="http://schemas.microsoft.com/office/drawing/2014/main" id="{F7061601-B055-D543-BB84-C8A4B6937A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6" y="1091869"/>
            <a:ext cx="854046" cy="854046"/>
          </a:xfrm>
          <a:prstGeom prst="rect">
            <a:avLst/>
          </a:prstGeom>
        </p:spPr>
      </p:pic>
    </p:spTree>
    <p:custDataLst>
      <p:tags r:id="rId1"/>
    </p:custDataLst>
    <p:extLst>
      <p:ext uri="{BB962C8B-B14F-4D97-AF65-F5344CB8AC3E}">
        <p14:creationId xmlns:p14="http://schemas.microsoft.com/office/powerpoint/2010/main" val="2147090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Insulation Resistance Tests</a:t>
            </a:r>
          </a:p>
        </p:txBody>
      </p:sp>
      <p:sp>
        <p:nvSpPr>
          <p:cNvPr id="3" name="Content Placeholder 2"/>
          <p:cNvSpPr>
            <a:spLocks noGrp="1"/>
          </p:cNvSpPr>
          <p:nvPr>
            <p:ph idx="1"/>
          </p:nvPr>
        </p:nvSpPr>
        <p:spPr>
          <a:xfrm>
            <a:off x="4249624" y="1125294"/>
            <a:ext cx="4736491" cy="765499"/>
          </a:xfrm>
        </p:spPr>
        <p:txBody>
          <a:bodyPr lIns="90000">
            <a:noAutofit/>
          </a:bodyPr>
          <a:lstStyle/>
          <a:p>
            <a:pPr marL="0" indent="0" algn="just">
              <a:buNone/>
            </a:pPr>
            <a:r>
              <a:rPr lang="en-GB" sz="2400" dirty="0"/>
              <a:t>Electricity is very useful but only when it flows where we want it to!</a:t>
            </a:r>
          </a:p>
        </p:txBody>
      </p:sp>
      <p:sp>
        <p:nvSpPr>
          <p:cNvPr id="4" name="Rectangle 3">
            <a:extLst>
              <a:ext uri="{FF2B5EF4-FFF2-40B4-BE49-F238E27FC236}">
                <a16:creationId xmlns:a16="http://schemas.microsoft.com/office/drawing/2014/main" id="{BD13922E-4F2C-E34B-A91A-26AE18A304F2}"/>
              </a:ext>
            </a:extLst>
          </p:cNvPr>
          <p:cNvSpPr/>
          <p:nvPr/>
        </p:nvSpPr>
        <p:spPr>
          <a:xfrm>
            <a:off x="801303" y="1233577"/>
            <a:ext cx="3192294" cy="35089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Img07</a:t>
            </a:r>
          </a:p>
        </p:txBody>
      </p:sp>
      <p:pic>
        <p:nvPicPr>
          <p:cNvPr id="5" name="Graphic 4" descr="Magnifying glass">
            <a:extLst>
              <a:ext uri="{FF2B5EF4-FFF2-40B4-BE49-F238E27FC236}">
                <a16:creationId xmlns:a16="http://schemas.microsoft.com/office/drawing/2014/main" id="{A6317FD0-5629-EF48-B172-2517AC60DA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1303" y="1233577"/>
            <a:ext cx="523389" cy="523389"/>
          </a:xfrm>
          <a:prstGeom prst="rect">
            <a:avLst/>
          </a:prstGeom>
        </p:spPr>
      </p:pic>
      <p:sp>
        <p:nvSpPr>
          <p:cNvPr id="6" name="Rectangle 5">
            <a:extLst>
              <a:ext uri="{FF2B5EF4-FFF2-40B4-BE49-F238E27FC236}">
                <a16:creationId xmlns:a16="http://schemas.microsoft.com/office/drawing/2014/main" id="{660D5CDE-A0B8-A147-A20C-54778204CE2A}"/>
              </a:ext>
            </a:extLst>
          </p:cNvPr>
          <p:cNvSpPr/>
          <p:nvPr/>
        </p:nvSpPr>
        <p:spPr>
          <a:xfrm>
            <a:off x="4319972" y="1856921"/>
            <a:ext cx="5746783" cy="1569660"/>
          </a:xfrm>
          <a:prstGeom prst="rect">
            <a:avLst/>
          </a:prstGeom>
          <a:solidFill>
            <a:schemeClr val="accent2"/>
          </a:solidFill>
        </p:spPr>
        <p:txBody>
          <a:bodyPr wrap="square" lIns="576000">
            <a:spAutoFit/>
          </a:bodyPr>
          <a:lstStyle/>
          <a:p>
            <a:pPr algn="just"/>
            <a:r>
              <a:rPr lang="en-GB" sz="2400" dirty="0">
                <a:solidFill>
                  <a:schemeClr val="bg1"/>
                </a:solidFill>
              </a:rPr>
              <a:t>Insulation resistance tests check if there is any breakdown in the insulation between a motor’s electrical components.</a:t>
            </a:r>
          </a:p>
        </p:txBody>
      </p:sp>
      <p:sp>
        <p:nvSpPr>
          <p:cNvPr id="7" name="Rectangle 6">
            <a:extLst>
              <a:ext uri="{FF2B5EF4-FFF2-40B4-BE49-F238E27FC236}">
                <a16:creationId xmlns:a16="http://schemas.microsoft.com/office/drawing/2014/main" id="{73B83C8C-538A-414C-A1F4-E7623CA7F10E}"/>
              </a:ext>
            </a:extLst>
          </p:cNvPr>
          <p:cNvSpPr/>
          <p:nvPr/>
        </p:nvSpPr>
        <p:spPr>
          <a:xfrm>
            <a:off x="4319972" y="3569431"/>
            <a:ext cx="5746783" cy="1200329"/>
          </a:xfrm>
          <a:prstGeom prst="rect">
            <a:avLst/>
          </a:prstGeom>
          <a:solidFill>
            <a:schemeClr val="accent5"/>
          </a:solidFill>
        </p:spPr>
        <p:txBody>
          <a:bodyPr wrap="square" lIns="576000">
            <a:spAutoFit/>
          </a:bodyPr>
          <a:lstStyle/>
          <a:p>
            <a:pPr algn="just"/>
            <a:r>
              <a:rPr lang="en-GB" sz="2400" dirty="0">
                <a:solidFill>
                  <a:schemeClr val="bg1"/>
                </a:solidFill>
              </a:rPr>
              <a:t>It is best to use an insulation resistance tester for these tests because of the high test voltages they produce.</a:t>
            </a:r>
          </a:p>
        </p:txBody>
      </p:sp>
      <p:sp>
        <p:nvSpPr>
          <p:cNvPr id="8" name="Oval 7">
            <a:extLst>
              <a:ext uri="{FF2B5EF4-FFF2-40B4-BE49-F238E27FC236}">
                <a16:creationId xmlns:a16="http://schemas.microsoft.com/office/drawing/2014/main" id="{8D79B96E-2E5E-7344-B39E-D9D6AF8C2AAE}"/>
              </a:ext>
            </a:extLst>
          </p:cNvPr>
          <p:cNvSpPr/>
          <p:nvPr/>
        </p:nvSpPr>
        <p:spPr>
          <a:xfrm>
            <a:off x="4242483" y="1810574"/>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2"/>
                </a:solidFill>
              </a:rPr>
              <a:t>1</a:t>
            </a:r>
            <a:endParaRPr lang="en-GB" dirty="0">
              <a:solidFill>
                <a:schemeClr val="accent2"/>
              </a:solidFill>
            </a:endParaRPr>
          </a:p>
        </p:txBody>
      </p:sp>
      <p:sp>
        <p:nvSpPr>
          <p:cNvPr id="9" name="Oval 8">
            <a:extLst>
              <a:ext uri="{FF2B5EF4-FFF2-40B4-BE49-F238E27FC236}">
                <a16:creationId xmlns:a16="http://schemas.microsoft.com/office/drawing/2014/main" id="{49348EB8-B5ED-9E40-84F2-4F85ECED3758}"/>
              </a:ext>
            </a:extLst>
          </p:cNvPr>
          <p:cNvSpPr/>
          <p:nvPr/>
        </p:nvSpPr>
        <p:spPr>
          <a:xfrm>
            <a:off x="4218628" y="3529898"/>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solidFill>
              </a:rPr>
              <a:t>2</a:t>
            </a:r>
            <a:endParaRPr lang="en-GB" dirty="0">
              <a:solidFill>
                <a:schemeClr val="accent5"/>
              </a:solidFill>
            </a:endParaRPr>
          </a:p>
        </p:txBody>
      </p:sp>
    </p:spTree>
    <p:custDataLst>
      <p:tags r:id="rId1"/>
    </p:custDataLst>
    <p:extLst>
      <p:ext uri="{BB962C8B-B14F-4D97-AF65-F5344CB8AC3E}">
        <p14:creationId xmlns:p14="http://schemas.microsoft.com/office/powerpoint/2010/main" val="3444734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Insulation Resistance Tests</a:t>
            </a:r>
          </a:p>
        </p:txBody>
      </p:sp>
      <p:sp>
        <p:nvSpPr>
          <p:cNvPr id="3" name="Content Placeholder 2"/>
          <p:cNvSpPr>
            <a:spLocks noGrp="1"/>
          </p:cNvSpPr>
          <p:nvPr>
            <p:ph idx="1"/>
          </p:nvPr>
        </p:nvSpPr>
        <p:spPr>
          <a:xfrm>
            <a:off x="1057330" y="1125295"/>
            <a:ext cx="7928785" cy="490050"/>
          </a:xfrm>
        </p:spPr>
        <p:txBody>
          <a:bodyPr lIns="90000">
            <a:noAutofit/>
          </a:bodyPr>
          <a:lstStyle/>
          <a:p>
            <a:pPr marL="0" indent="0" algn="just">
              <a:buNone/>
            </a:pPr>
            <a:r>
              <a:rPr lang="en-GB" sz="2400" dirty="0"/>
              <a:t>We need to do two separate tests:</a:t>
            </a:r>
          </a:p>
        </p:txBody>
      </p:sp>
      <p:sp>
        <p:nvSpPr>
          <p:cNvPr id="5" name="Rounded Rectangle 4">
            <a:extLst>
              <a:ext uri="{FF2B5EF4-FFF2-40B4-BE49-F238E27FC236}">
                <a16:creationId xmlns:a16="http://schemas.microsoft.com/office/drawing/2014/main" id="{172A91A9-A387-2048-A1F0-232F8D3113B3}"/>
              </a:ext>
            </a:extLst>
          </p:cNvPr>
          <p:cNvSpPr/>
          <p:nvPr/>
        </p:nvSpPr>
        <p:spPr>
          <a:xfrm>
            <a:off x="7046780" y="1896582"/>
            <a:ext cx="2849351" cy="1508125"/>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Watch how to do these insulation resistance tests</a:t>
            </a:r>
          </a:p>
        </p:txBody>
      </p:sp>
      <p:sp>
        <p:nvSpPr>
          <p:cNvPr id="4" name="Rectangle 3">
            <a:extLst>
              <a:ext uri="{FF2B5EF4-FFF2-40B4-BE49-F238E27FC236}">
                <a16:creationId xmlns:a16="http://schemas.microsoft.com/office/drawing/2014/main" id="{6F7D8E91-FFC7-7846-A1EC-AC5F90271411}"/>
              </a:ext>
            </a:extLst>
          </p:cNvPr>
          <p:cNvSpPr/>
          <p:nvPr/>
        </p:nvSpPr>
        <p:spPr>
          <a:xfrm>
            <a:off x="1057329" y="1800309"/>
            <a:ext cx="5901409" cy="831600"/>
          </a:xfrm>
          <a:prstGeom prst="rect">
            <a:avLst/>
          </a:prstGeom>
          <a:solidFill>
            <a:schemeClr val="accent2"/>
          </a:solidFill>
        </p:spPr>
        <p:txBody>
          <a:bodyPr wrap="square" lIns="576000" anchor="ctr" anchorCtr="0">
            <a:spAutoFit/>
          </a:bodyPr>
          <a:lstStyle/>
          <a:p>
            <a:pPr algn="just"/>
            <a:r>
              <a:rPr lang="en-GB" sz="2400" dirty="0">
                <a:solidFill>
                  <a:schemeClr val="bg1"/>
                </a:solidFill>
              </a:rPr>
              <a:t>Test the insulation between the rotor windings.</a:t>
            </a:r>
          </a:p>
        </p:txBody>
      </p:sp>
      <p:sp>
        <p:nvSpPr>
          <p:cNvPr id="6" name="Rectangle 5">
            <a:extLst>
              <a:ext uri="{FF2B5EF4-FFF2-40B4-BE49-F238E27FC236}">
                <a16:creationId xmlns:a16="http://schemas.microsoft.com/office/drawing/2014/main" id="{BF48DA86-1948-C945-A6ED-AE1B00986B05}"/>
              </a:ext>
            </a:extLst>
          </p:cNvPr>
          <p:cNvSpPr/>
          <p:nvPr/>
        </p:nvSpPr>
        <p:spPr>
          <a:xfrm>
            <a:off x="1057329" y="2750108"/>
            <a:ext cx="5901409" cy="830997"/>
          </a:xfrm>
          <a:prstGeom prst="rect">
            <a:avLst/>
          </a:prstGeom>
          <a:solidFill>
            <a:schemeClr val="accent5"/>
          </a:solidFill>
        </p:spPr>
        <p:txBody>
          <a:bodyPr wrap="square" lIns="576000">
            <a:spAutoFit/>
          </a:bodyPr>
          <a:lstStyle/>
          <a:p>
            <a:pPr algn="just"/>
            <a:r>
              <a:rPr lang="en-GB" sz="2400" dirty="0">
                <a:solidFill>
                  <a:schemeClr val="bg1"/>
                </a:solidFill>
              </a:rPr>
              <a:t>Test the insulation between each winding and the rotor shaft.</a:t>
            </a:r>
          </a:p>
        </p:txBody>
      </p:sp>
      <p:sp>
        <p:nvSpPr>
          <p:cNvPr id="9" name="Oval 8">
            <a:extLst>
              <a:ext uri="{FF2B5EF4-FFF2-40B4-BE49-F238E27FC236}">
                <a16:creationId xmlns:a16="http://schemas.microsoft.com/office/drawing/2014/main" id="{3133D1FF-FFA1-184B-B015-2A8BBEDC89D6}"/>
              </a:ext>
            </a:extLst>
          </p:cNvPr>
          <p:cNvSpPr/>
          <p:nvPr/>
        </p:nvSpPr>
        <p:spPr>
          <a:xfrm>
            <a:off x="1145371" y="2019901"/>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2"/>
                </a:solidFill>
              </a:rPr>
              <a:t>1</a:t>
            </a:r>
            <a:endParaRPr lang="en-GB" dirty="0">
              <a:solidFill>
                <a:schemeClr val="accent2"/>
              </a:solidFill>
            </a:endParaRPr>
          </a:p>
        </p:txBody>
      </p:sp>
      <p:sp>
        <p:nvSpPr>
          <p:cNvPr id="10" name="Oval 9">
            <a:extLst>
              <a:ext uri="{FF2B5EF4-FFF2-40B4-BE49-F238E27FC236}">
                <a16:creationId xmlns:a16="http://schemas.microsoft.com/office/drawing/2014/main" id="{0C16CE05-D781-E74C-AB57-A084AFFE0FEA}"/>
              </a:ext>
            </a:extLst>
          </p:cNvPr>
          <p:cNvSpPr/>
          <p:nvPr/>
        </p:nvSpPr>
        <p:spPr>
          <a:xfrm>
            <a:off x="1145371" y="2983200"/>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solidFill>
              </a:rPr>
              <a:t>2</a:t>
            </a:r>
            <a:endParaRPr lang="en-GB" dirty="0">
              <a:solidFill>
                <a:schemeClr val="accent5"/>
              </a:solidFill>
            </a:endParaRPr>
          </a:p>
        </p:txBody>
      </p:sp>
      <p:sp>
        <p:nvSpPr>
          <p:cNvPr id="13" name="Content Placeholder 2">
            <a:extLst>
              <a:ext uri="{FF2B5EF4-FFF2-40B4-BE49-F238E27FC236}">
                <a16:creationId xmlns:a16="http://schemas.microsoft.com/office/drawing/2014/main" id="{6C53C8B6-8BC4-B94C-9884-124E01A2D124}"/>
              </a:ext>
            </a:extLst>
          </p:cNvPr>
          <p:cNvSpPr txBox="1">
            <a:spLocks/>
          </p:cNvSpPr>
          <p:nvPr/>
        </p:nvSpPr>
        <p:spPr>
          <a:xfrm>
            <a:off x="929316" y="3914925"/>
            <a:ext cx="7928785" cy="812349"/>
          </a:xfrm>
          <a:prstGeom prst="rect">
            <a:avLst/>
          </a:prstGeom>
        </p:spPr>
        <p:txBody>
          <a:bodyPr vert="horz" lIns="9000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GB" sz="2400" dirty="0"/>
              <a:t>Ideally the resistance between the windings and the between the windings and the frame should be infinite.</a:t>
            </a:r>
          </a:p>
        </p:txBody>
      </p:sp>
    </p:spTree>
    <p:custDataLst>
      <p:tags r:id="rId1"/>
    </p:custDataLst>
    <p:extLst>
      <p:ext uri="{BB962C8B-B14F-4D97-AF65-F5344CB8AC3E}">
        <p14:creationId xmlns:p14="http://schemas.microsoft.com/office/powerpoint/2010/main" val="352425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Get Some Practice</a:t>
            </a:r>
          </a:p>
        </p:txBody>
      </p:sp>
      <p:sp>
        <p:nvSpPr>
          <p:cNvPr id="3" name="Content Placeholder 2"/>
          <p:cNvSpPr>
            <a:spLocks noGrp="1"/>
          </p:cNvSpPr>
          <p:nvPr>
            <p:ph idx="1"/>
          </p:nvPr>
        </p:nvSpPr>
        <p:spPr>
          <a:xfrm>
            <a:off x="1122531" y="1091868"/>
            <a:ext cx="4580845" cy="783427"/>
          </a:xfrm>
        </p:spPr>
        <p:txBody>
          <a:bodyPr lIns="90000">
            <a:noAutofit/>
          </a:bodyPr>
          <a:lstStyle/>
          <a:p>
            <a:pPr marL="0" indent="0" algn="just">
              <a:buNone/>
            </a:pPr>
            <a:r>
              <a:rPr lang="en-GB" sz="2400" dirty="0"/>
              <a:t>Are you ready to do a full electrical test on a three phase motor?</a:t>
            </a:r>
          </a:p>
        </p:txBody>
      </p:sp>
      <p:sp>
        <p:nvSpPr>
          <p:cNvPr id="5" name="Rounded Rectangle 4">
            <a:extLst>
              <a:ext uri="{FF2B5EF4-FFF2-40B4-BE49-F238E27FC236}">
                <a16:creationId xmlns:a16="http://schemas.microsoft.com/office/drawing/2014/main" id="{6499ACAF-D7EC-CA47-9749-1522A9FD0273}"/>
              </a:ext>
            </a:extLst>
          </p:cNvPr>
          <p:cNvSpPr/>
          <p:nvPr/>
        </p:nvSpPr>
        <p:spPr>
          <a:xfrm>
            <a:off x="2041425" y="3073778"/>
            <a:ext cx="2743055"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Launch the simulator</a:t>
            </a:r>
          </a:p>
        </p:txBody>
      </p:sp>
      <p:sp>
        <p:nvSpPr>
          <p:cNvPr id="4" name="Rectangle 3">
            <a:extLst>
              <a:ext uri="{FF2B5EF4-FFF2-40B4-BE49-F238E27FC236}">
                <a16:creationId xmlns:a16="http://schemas.microsoft.com/office/drawing/2014/main" id="{2DAB94FD-07A8-D74C-808B-469038DDDFE9}"/>
              </a:ext>
            </a:extLst>
          </p:cNvPr>
          <p:cNvSpPr/>
          <p:nvPr/>
        </p:nvSpPr>
        <p:spPr>
          <a:xfrm>
            <a:off x="1122531" y="2059038"/>
            <a:ext cx="4580845" cy="830997"/>
          </a:xfrm>
          <a:prstGeom prst="rect">
            <a:avLst/>
          </a:prstGeom>
          <a:solidFill>
            <a:schemeClr val="tx2">
              <a:lumMod val="40000"/>
              <a:lumOff val="60000"/>
            </a:schemeClr>
          </a:solidFill>
        </p:spPr>
        <p:txBody>
          <a:bodyPr wrap="square">
            <a:spAutoFit/>
          </a:bodyPr>
          <a:lstStyle/>
          <a:p>
            <a:pPr algn="just"/>
            <a:r>
              <a:rPr lang="en-GB" sz="2400" i="1" dirty="0"/>
              <a:t>Try this three phase motor test simulator.</a:t>
            </a:r>
          </a:p>
        </p:txBody>
      </p:sp>
      <p:pic>
        <p:nvPicPr>
          <p:cNvPr id="6" name="Graphic 5" descr="User">
            <a:extLst>
              <a:ext uri="{FF2B5EF4-FFF2-40B4-BE49-F238E27FC236}">
                <a16:creationId xmlns:a16="http://schemas.microsoft.com/office/drawing/2014/main" id="{6992A8D1-E6D1-C84E-9CAF-2ADB90E58A6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5" y="1875295"/>
            <a:ext cx="854046" cy="854046"/>
          </a:xfrm>
          <a:prstGeom prst="rect">
            <a:avLst/>
          </a:prstGeom>
        </p:spPr>
      </p:pic>
      <p:sp>
        <p:nvSpPr>
          <p:cNvPr id="7" name="Rectangle 6">
            <a:extLst>
              <a:ext uri="{FF2B5EF4-FFF2-40B4-BE49-F238E27FC236}">
                <a16:creationId xmlns:a16="http://schemas.microsoft.com/office/drawing/2014/main" id="{97DB8DC8-CA89-CC44-A83B-52A0E74D2E85}"/>
              </a:ext>
            </a:extLst>
          </p:cNvPr>
          <p:cNvSpPr/>
          <p:nvPr/>
        </p:nvSpPr>
        <p:spPr>
          <a:xfrm>
            <a:off x="6383662" y="1091868"/>
            <a:ext cx="3192294" cy="27212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Img24</a:t>
            </a:r>
          </a:p>
        </p:txBody>
      </p:sp>
    </p:spTree>
    <p:custDataLst>
      <p:tags r:id="rId1"/>
    </p:custDataLst>
    <p:extLst>
      <p:ext uri="{BB962C8B-B14F-4D97-AF65-F5344CB8AC3E}">
        <p14:creationId xmlns:p14="http://schemas.microsoft.com/office/powerpoint/2010/main" val="2163412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Upload Your Full Motor Test Form</a:t>
            </a:r>
          </a:p>
        </p:txBody>
      </p:sp>
      <p:sp>
        <p:nvSpPr>
          <p:cNvPr id="3" name="Content Placeholder 2"/>
          <p:cNvSpPr>
            <a:spLocks noGrp="1"/>
          </p:cNvSpPr>
          <p:nvPr>
            <p:ph idx="1"/>
          </p:nvPr>
        </p:nvSpPr>
        <p:spPr>
          <a:xfrm>
            <a:off x="1122532" y="1091869"/>
            <a:ext cx="5388320" cy="736932"/>
          </a:xfrm>
          <a:solidFill>
            <a:schemeClr val="tx2">
              <a:lumMod val="40000"/>
              <a:lumOff val="60000"/>
            </a:schemeClr>
          </a:solidFill>
        </p:spPr>
        <p:txBody>
          <a:bodyPr lIns="90000">
            <a:noAutofit/>
          </a:bodyPr>
          <a:lstStyle/>
          <a:p>
            <a:pPr marL="0" indent="0" algn="just">
              <a:buNone/>
            </a:pPr>
            <a:r>
              <a:rPr lang="en-GB" sz="2400" i="1" dirty="0"/>
              <a:t>Now take a picture of your completed form and upload it.</a:t>
            </a:r>
          </a:p>
        </p:txBody>
      </p:sp>
      <p:sp>
        <p:nvSpPr>
          <p:cNvPr id="5" name="Rounded Rectangle 4">
            <a:extLst>
              <a:ext uri="{FF2B5EF4-FFF2-40B4-BE49-F238E27FC236}">
                <a16:creationId xmlns:a16="http://schemas.microsoft.com/office/drawing/2014/main" id="{6499ACAF-D7EC-CA47-9749-1522A9FD0273}"/>
              </a:ext>
            </a:extLst>
          </p:cNvPr>
          <p:cNvSpPr/>
          <p:nvPr/>
        </p:nvSpPr>
        <p:spPr>
          <a:xfrm>
            <a:off x="1057330" y="3626099"/>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pic>
        <p:nvPicPr>
          <p:cNvPr id="4" name="Picture 3">
            <a:extLst>
              <a:ext uri="{FF2B5EF4-FFF2-40B4-BE49-F238E27FC236}">
                <a16:creationId xmlns:a16="http://schemas.microsoft.com/office/drawing/2014/main" id="{CA3EF5BB-37E7-D842-B8D0-13915E5CEA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3630" y="1091868"/>
            <a:ext cx="1899305" cy="1899305"/>
          </a:xfrm>
          <a:prstGeom prst="rect">
            <a:avLst/>
          </a:prstGeom>
        </p:spPr>
      </p:pic>
      <p:sp>
        <p:nvSpPr>
          <p:cNvPr id="6" name="Rectangle 5">
            <a:extLst>
              <a:ext uri="{FF2B5EF4-FFF2-40B4-BE49-F238E27FC236}">
                <a16:creationId xmlns:a16="http://schemas.microsoft.com/office/drawing/2014/main" id="{3334082E-A29A-964E-BCB3-D38A83FA587D}"/>
              </a:ext>
            </a:extLst>
          </p:cNvPr>
          <p:cNvSpPr/>
          <p:nvPr/>
        </p:nvSpPr>
        <p:spPr>
          <a:xfrm>
            <a:off x="3976599" y="3693652"/>
            <a:ext cx="4986337"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B069D5D4-6E62-E94B-A6E2-EA6F36DB22C9}"/>
              </a:ext>
            </a:extLst>
          </p:cNvPr>
          <p:cNvSpPr/>
          <p:nvPr/>
        </p:nvSpPr>
        <p:spPr>
          <a:xfrm>
            <a:off x="6219881" y="4335712"/>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sp>
        <p:nvSpPr>
          <p:cNvPr id="7" name="Rectangle 6">
            <a:extLst>
              <a:ext uri="{FF2B5EF4-FFF2-40B4-BE49-F238E27FC236}">
                <a16:creationId xmlns:a16="http://schemas.microsoft.com/office/drawing/2014/main" id="{235A500F-7415-7A4E-9C9E-1912CC3CD927}"/>
              </a:ext>
            </a:extLst>
          </p:cNvPr>
          <p:cNvSpPr/>
          <p:nvPr/>
        </p:nvSpPr>
        <p:spPr>
          <a:xfrm>
            <a:off x="1122532" y="1931321"/>
            <a:ext cx="5495244" cy="830997"/>
          </a:xfrm>
          <a:prstGeom prst="rect">
            <a:avLst/>
          </a:prstGeom>
          <a:ln w="28575">
            <a:solidFill>
              <a:schemeClr val="accent2"/>
            </a:solidFill>
          </a:ln>
        </p:spPr>
        <p:txBody>
          <a:bodyPr wrap="square">
            <a:spAutoFit/>
          </a:bodyPr>
          <a:lstStyle/>
          <a:p>
            <a:pPr algn="just"/>
            <a:r>
              <a:rPr lang="en-GB" sz="2400" b="1" dirty="0"/>
              <a:t>Make sure that all the columns have been completed.</a:t>
            </a:r>
          </a:p>
        </p:txBody>
      </p:sp>
      <p:pic>
        <p:nvPicPr>
          <p:cNvPr id="9" name="Graphic 8" descr="Lightbulb">
            <a:extLst>
              <a:ext uri="{FF2B5EF4-FFF2-40B4-BE49-F238E27FC236}">
                <a16:creationId xmlns:a16="http://schemas.microsoft.com/office/drawing/2014/main" id="{BCBAFE0B-16DA-A642-9C0E-38127260C1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7201" y="1931321"/>
            <a:ext cx="914400" cy="914400"/>
          </a:xfrm>
          <a:prstGeom prst="rect">
            <a:avLst/>
          </a:prstGeom>
        </p:spPr>
      </p:pic>
      <p:pic>
        <p:nvPicPr>
          <p:cNvPr id="10" name="Graphic 9" descr="User">
            <a:extLst>
              <a:ext uri="{FF2B5EF4-FFF2-40B4-BE49-F238E27FC236}">
                <a16:creationId xmlns:a16="http://schemas.microsoft.com/office/drawing/2014/main" id="{393B6A4C-49A0-C445-9B68-7E146B56C08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3197" y="1091868"/>
            <a:ext cx="854046" cy="854046"/>
          </a:xfrm>
          <a:prstGeom prst="rect">
            <a:avLst/>
          </a:prstGeom>
        </p:spPr>
      </p:pic>
    </p:spTree>
    <p:custDataLst>
      <p:tags r:id="rId1"/>
    </p:custDataLst>
    <p:extLst>
      <p:ext uri="{BB962C8B-B14F-4D97-AF65-F5344CB8AC3E}">
        <p14:creationId xmlns:p14="http://schemas.microsoft.com/office/powerpoint/2010/main" val="2817664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Slip-ring mechanical tests</a:t>
            </a:r>
          </a:p>
        </p:txBody>
      </p:sp>
      <p:sp>
        <p:nvSpPr>
          <p:cNvPr id="3" name="Content Placeholder 2"/>
          <p:cNvSpPr>
            <a:spLocks noGrp="1"/>
          </p:cNvSpPr>
          <p:nvPr>
            <p:ph idx="1"/>
          </p:nvPr>
        </p:nvSpPr>
        <p:spPr>
          <a:xfrm>
            <a:off x="1057330" y="1125295"/>
            <a:ext cx="7928785" cy="490050"/>
          </a:xfrm>
        </p:spPr>
        <p:txBody>
          <a:bodyPr lIns="90000">
            <a:noAutofit/>
          </a:bodyPr>
          <a:lstStyle/>
          <a:p>
            <a:pPr marL="0" indent="0" algn="just">
              <a:buNone/>
            </a:pPr>
            <a:r>
              <a:rPr lang="en-GB" sz="2400" dirty="0"/>
              <a:t>There are basically three things that need to be checked when doing a mechanical check on the slip-ring rotor and brushes.</a:t>
            </a:r>
          </a:p>
        </p:txBody>
      </p:sp>
      <p:sp>
        <p:nvSpPr>
          <p:cNvPr id="5" name="Rounded Rectangle 4">
            <a:extLst>
              <a:ext uri="{FF2B5EF4-FFF2-40B4-BE49-F238E27FC236}">
                <a16:creationId xmlns:a16="http://schemas.microsoft.com/office/drawing/2014/main" id="{172A91A9-A387-2048-A1F0-232F8D3113B3}"/>
              </a:ext>
            </a:extLst>
          </p:cNvPr>
          <p:cNvSpPr/>
          <p:nvPr/>
        </p:nvSpPr>
        <p:spPr>
          <a:xfrm>
            <a:off x="4761781" y="3976271"/>
            <a:ext cx="4779035" cy="962700"/>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Watch how to do slip-ring mechanical checks</a:t>
            </a:r>
          </a:p>
        </p:txBody>
      </p:sp>
      <p:sp>
        <p:nvSpPr>
          <p:cNvPr id="4" name="Rectangle 3">
            <a:extLst>
              <a:ext uri="{FF2B5EF4-FFF2-40B4-BE49-F238E27FC236}">
                <a16:creationId xmlns:a16="http://schemas.microsoft.com/office/drawing/2014/main" id="{6F7D8E91-FFC7-7846-A1EC-AC5F90271411}"/>
              </a:ext>
            </a:extLst>
          </p:cNvPr>
          <p:cNvSpPr/>
          <p:nvPr/>
        </p:nvSpPr>
        <p:spPr>
          <a:xfrm>
            <a:off x="1057329" y="1985275"/>
            <a:ext cx="7928786" cy="576000"/>
          </a:xfrm>
          <a:prstGeom prst="rect">
            <a:avLst/>
          </a:prstGeom>
          <a:solidFill>
            <a:schemeClr val="accent2"/>
          </a:solidFill>
        </p:spPr>
        <p:txBody>
          <a:bodyPr wrap="square" lIns="576000" anchor="ctr" anchorCtr="0">
            <a:spAutoFit/>
          </a:bodyPr>
          <a:lstStyle/>
          <a:p>
            <a:pPr algn="just"/>
            <a:r>
              <a:rPr lang="en-GB" sz="2400" dirty="0">
                <a:solidFill>
                  <a:schemeClr val="bg1"/>
                </a:solidFill>
              </a:rPr>
              <a:t>Check slip rings</a:t>
            </a:r>
          </a:p>
        </p:txBody>
      </p:sp>
      <p:sp>
        <p:nvSpPr>
          <p:cNvPr id="6" name="Rectangle 5">
            <a:extLst>
              <a:ext uri="{FF2B5EF4-FFF2-40B4-BE49-F238E27FC236}">
                <a16:creationId xmlns:a16="http://schemas.microsoft.com/office/drawing/2014/main" id="{BF48DA86-1948-C945-A6ED-AE1B00986B05}"/>
              </a:ext>
            </a:extLst>
          </p:cNvPr>
          <p:cNvSpPr/>
          <p:nvPr/>
        </p:nvSpPr>
        <p:spPr>
          <a:xfrm>
            <a:off x="1057329" y="2594220"/>
            <a:ext cx="7928786" cy="576000"/>
          </a:xfrm>
          <a:prstGeom prst="rect">
            <a:avLst/>
          </a:prstGeom>
          <a:solidFill>
            <a:schemeClr val="accent5"/>
          </a:solidFill>
        </p:spPr>
        <p:txBody>
          <a:bodyPr wrap="square" lIns="576000" anchor="ctr" anchorCtr="0">
            <a:spAutoFit/>
          </a:bodyPr>
          <a:lstStyle/>
          <a:p>
            <a:pPr algn="just"/>
            <a:r>
              <a:rPr lang="en-GB" sz="2400" dirty="0">
                <a:solidFill>
                  <a:schemeClr val="bg1"/>
                </a:solidFill>
              </a:rPr>
              <a:t>Check brush gear and brushes</a:t>
            </a:r>
          </a:p>
        </p:txBody>
      </p:sp>
      <p:sp>
        <p:nvSpPr>
          <p:cNvPr id="9" name="Oval 8">
            <a:extLst>
              <a:ext uri="{FF2B5EF4-FFF2-40B4-BE49-F238E27FC236}">
                <a16:creationId xmlns:a16="http://schemas.microsoft.com/office/drawing/2014/main" id="{3133D1FF-FFA1-184B-B015-2A8BBEDC89D6}"/>
              </a:ext>
            </a:extLst>
          </p:cNvPr>
          <p:cNvSpPr/>
          <p:nvPr/>
        </p:nvSpPr>
        <p:spPr>
          <a:xfrm>
            <a:off x="1145371" y="2019901"/>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2"/>
                </a:solidFill>
              </a:rPr>
              <a:t>1</a:t>
            </a:r>
            <a:endParaRPr lang="en-GB" dirty="0">
              <a:solidFill>
                <a:schemeClr val="accent2"/>
              </a:solidFill>
            </a:endParaRPr>
          </a:p>
        </p:txBody>
      </p:sp>
      <p:sp>
        <p:nvSpPr>
          <p:cNvPr id="10" name="Oval 9">
            <a:extLst>
              <a:ext uri="{FF2B5EF4-FFF2-40B4-BE49-F238E27FC236}">
                <a16:creationId xmlns:a16="http://schemas.microsoft.com/office/drawing/2014/main" id="{0C16CE05-D781-E74C-AB57-A084AFFE0FEA}"/>
              </a:ext>
            </a:extLst>
          </p:cNvPr>
          <p:cNvSpPr/>
          <p:nvPr/>
        </p:nvSpPr>
        <p:spPr>
          <a:xfrm>
            <a:off x="1121834" y="2660252"/>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solidFill>
              </a:rPr>
              <a:t>2</a:t>
            </a:r>
            <a:endParaRPr lang="en-GB" dirty="0">
              <a:solidFill>
                <a:schemeClr val="accent5"/>
              </a:solidFill>
            </a:endParaRPr>
          </a:p>
        </p:txBody>
      </p:sp>
      <p:sp>
        <p:nvSpPr>
          <p:cNvPr id="14" name="Rectangle 13">
            <a:extLst>
              <a:ext uri="{FF2B5EF4-FFF2-40B4-BE49-F238E27FC236}">
                <a16:creationId xmlns:a16="http://schemas.microsoft.com/office/drawing/2014/main" id="{3778F8A2-86CE-B348-8D61-69F86DEBA78D}"/>
              </a:ext>
            </a:extLst>
          </p:cNvPr>
          <p:cNvSpPr/>
          <p:nvPr/>
        </p:nvSpPr>
        <p:spPr>
          <a:xfrm>
            <a:off x="1057329" y="3241874"/>
            <a:ext cx="7928786" cy="576000"/>
          </a:xfrm>
          <a:prstGeom prst="rect">
            <a:avLst/>
          </a:prstGeom>
          <a:solidFill>
            <a:schemeClr val="accent3"/>
          </a:solidFill>
        </p:spPr>
        <p:txBody>
          <a:bodyPr wrap="square" lIns="576000" anchor="ctr" anchorCtr="0">
            <a:spAutoFit/>
          </a:bodyPr>
          <a:lstStyle/>
          <a:p>
            <a:pPr algn="just"/>
            <a:r>
              <a:rPr lang="en-GB" sz="2400" dirty="0">
                <a:solidFill>
                  <a:schemeClr val="bg1"/>
                </a:solidFill>
              </a:rPr>
              <a:t>Check the alignment of the brush gear and brushes</a:t>
            </a:r>
          </a:p>
        </p:txBody>
      </p:sp>
      <p:sp>
        <p:nvSpPr>
          <p:cNvPr id="15" name="Oval 14">
            <a:extLst>
              <a:ext uri="{FF2B5EF4-FFF2-40B4-BE49-F238E27FC236}">
                <a16:creationId xmlns:a16="http://schemas.microsoft.com/office/drawing/2014/main" id="{EC315BF8-13F1-C142-AADB-B93CCFCCC427}"/>
              </a:ext>
            </a:extLst>
          </p:cNvPr>
          <p:cNvSpPr/>
          <p:nvPr/>
        </p:nvSpPr>
        <p:spPr>
          <a:xfrm>
            <a:off x="1121834" y="3317916"/>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3"/>
                </a:solidFill>
              </a:rPr>
              <a:t>3</a:t>
            </a:r>
            <a:endParaRPr lang="en-GB" dirty="0">
              <a:solidFill>
                <a:schemeClr val="accent3"/>
              </a:solidFill>
            </a:endParaRPr>
          </a:p>
        </p:txBody>
      </p:sp>
      <p:sp>
        <p:nvSpPr>
          <p:cNvPr id="16" name="Rectangle 15">
            <a:extLst>
              <a:ext uri="{FF2B5EF4-FFF2-40B4-BE49-F238E27FC236}">
                <a16:creationId xmlns:a16="http://schemas.microsoft.com/office/drawing/2014/main" id="{EBFFA1A7-B5C0-F342-BB1B-197F99CAE78F}"/>
              </a:ext>
            </a:extLst>
          </p:cNvPr>
          <p:cNvSpPr/>
          <p:nvPr/>
        </p:nvSpPr>
        <p:spPr>
          <a:xfrm>
            <a:off x="1057330" y="3997831"/>
            <a:ext cx="3290384" cy="830997"/>
          </a:xfrm>
          <a:prstGeom prst="rect">
            <a:avLst/>
          </a:prstGeom>
          <a:solidFill>
            <a:schemeClr val="tx2">
              <a:lumMod val="40000"/>
              <a:lumOff val="60000"/>
            </a:schemeClr>
          </a:solidFill>
        </p:spPr>
        <p:txBody>
          <a:bodyPr wrap="square">
            <a:spAutoFit/>
          </a:bodyPr>
          <a:lstStyle/>
          <a:p>
            <a:pPr algn="just"/>
            <a:r>
              <a:rPr lang="en-GB" sz="2400" i="1" dirty="0"/>
              <a:t>Watch the video to find out more.</a:t>
            </a:r>
          </a:p>
        </p:txBody>
      </p:sp>
      <p:pic>
        <p:nvPicPr>
          <p:cNvPr id="17" name="Graphic 16" descr="User">
            <a:extLst>
              <a:ext uri="{FF2B5EF4-FFF2-40B4-BE49-F238E27FC236}">
                <a16:creationId xmlns:a16="http://schemas.microsoft.com/office/drawing/2014/main" id="{5019C442-A5BB-6F4B-8E0B-582886DC2A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3283" y="3814088"/>
            <a:ext cx="854046" cy="854046"/>
          </a:xfrm>
          <a:prstGeom prst="rect">
            <a:avLst/>
          </a:prstGeom>
        </p:spPr>
      </p:pic>
    </p:spTree>
    <p:custDataLst>
      <p:tags r:id="rId1"/>
    </p:custDataLst>
    <p:extLst>
      <p:ext uri="{BB962C8B-B14F-4D97-AF65-F5344CB8AC3E}">
        <p14:creationId xmlns:p14="http://schemas.microsoft.com/office/powerpoint/2010/main" val="1753852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 </a:t>
            </a:r>
          </a:p>
        </p:txBody>
      </p:sp>
      <p:sp>
        <p:nvSpPr>
          <p:cNvPr id="3" name="Content Placeholder 2"/>
          <p:cNvSpPr>
            <a:spLocks noGrp="1"/>
          </p:cNvSpPr>
          <p:nvPr>
            <p:ph sz="quarter" idx="10"/>
          </p:nvPr>
        </p:nvSpPr>
        <p:spPr>
          <a:xfrm>
            <a:off x="703958" y="1054556"/>
            <a:ext cx="8831461" cy="3949243"/>
          </a:xfrm>
        </p:spPr>
        <p:txBody>
          <a:bodyPr>
            <a:normAutofit/>
          </a:bodyPr>
          <a:lstStyle/>
          <a:p>
            <a:pPr marL="0" indent="0">
              <a:buNone/>
            </a:pPr>
            <a:r>
              <a:rPr lang="en-GB" i="1" dirty="0"/>
              <a:t>Video of an electrician demonstrating how to do a continuity test. Pay special attention to</a:t>
            </a:r>
          </a:p>
          <a:p>
            <a:r>
              <a:rPr lang="en-GB" i="1" dirty="0"/>
              <a:t>Safety procedures</a:t>
            </a:r>
          </a:p>
          <a:p>
            <a:r>
              <a:rPr lang="en-GB" i="1" dirty="0"/>
              <a:t>Setting the </a:t>
            </a:r>
            <a:r>
              <a:rPr lang="en-GB" i="1" dirty="0" err="1"/>
              <a:t>multimeter</a:t>
            </a:r>
            <a:r>
              <a:rPr lang="en-GB" i="1" dirty="0"/>
              <a:t> to the correct setting and checking the shorted value</a:t>
            </a:r>
          </a:p>
          <a:p>
            <a:r>
              <a:rPr lang="en-GB" i="1" dirty="0"/>
              <a:t>The process and sequence of testing the rotor windings</a:t>
            </a:r>
          </a:p>
          <a:p>
            <a:r>
              <a:rPr lang="en-GB" i="1" dirty="0"/>
              <a:t>Analysing the resistance values and check the tolerances. Readings within 5% of each other indicate balanced windings</a:t>
            </a:r>
          </a:p>
          <a:p>
            <a:r>
              <a:rPr lang="en-GB" i="1" dirty="0"/>
              <a:t>Repeat the test on a damaged rotor and show readings obtained for</a:t>
            </a:r>
          </a:p>
          <a:p>
            <a:pPr lvl="1"/>
            <a:r>
              <a:rPr lang="en-GB" i="1" dirty="0"/>
              <a:t>Broken winding</a:t>
            </a:r>
          </a:p>
          <a:p>
            <a:pPr lvl="1"/>
            <a:r>
              <a:rPr lang="en-GB" i="1" dirty="0"/>
              <a:t>Unbalanced windings and what to do when this is the case</a:t>
            </a:r>
          </a:p>
          <a:p>
            <a:r>
              <a:rPr lang="en-GB" i="1" dirty="0"/>
              <a:t>Demonstrate how to complete a motor test form with these results</a:t>
            </a:r>
          </a:p>
          <a:p>
            <a:pPr marL="0" indent="0">
              <a:buNone/>
            </a:pPr>
            <a:endParaRPr lang="en-GB" i="1" dirty="0"/>
          </a:p>
        </p:txBody>
      </p:sp>
    </p:spTree>
    <p:custDataLst>
      <p:tags r:id="rId1"/>
    </p:custDataLst>
    <p:extLst>
      <p:ext uri="{BB962C8B-B14F-4D97-AF65-F5344CB8AC3E}">
        <p14:creationId xmlns:p14="http://schemas.microsoft.com/office/powerpoint/2010/main" val="11897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 </a:t>
            </a:r>
          </a:p>
        </p:txBody>
      </p:sp>
      <p:sp>
        <p:nvSpPr>
          <p:cNvPr id="3" name="Content Placeholder 2"/>
          <p:cNvSpPr>
            <a:spLocks noGrp="1"/>
          </p:cNvSpPr>
          <p:nvPr>
            <p:ph sz="quarter" idx="10"/>
          </p:nvPr>
        </p:nvSpPr>
        <p:spPr>
          <a:xfrm>
            <a:off x="703958" y="1054556"/>
            <a:ext cx="8831461" cy="3949243"/>
          </a:xfrm>
        </p:spPr>
        <p:txBody>
          <a:bodyPr>
            <a:normAutofit/>
          </a:bodyPr>
          <a:lstStyle/>
          <a:p>
            <a:pPr marL="0" indent="0">
              <a:buNone/>
            </a:pPr>
            <a:r>
              <a:rPr lang="en-GB" i="1" dirty="0"/>
              <a:t>Video of an electrician demonstrating how to test a do slip-ring mechanical checks. Pay special attention to:</a:t>
            </a:r>
          </a:p>
          <a:p>
            <a:pPr marL="0" indent="0">
              <a:buNone/>
            </a:pPr>
            <a:r>
              <a:rPr lang="en-GB" i="1" dirty="0"/>
              <a:t>Check slips rings not excessively worn</a:t>
            </a:r>
          </a:p>
          <a:p>
            <a:pPr marL="0" indent="0">
              <a:buNone/>
            </a:pPr>
            <a:r>
              <a:rPr lang="en-GB" i="1" dirty="0"/>
              <a:t>Check slip rings not oily, grease or gritty</a:t>
            </a:r>
          </a:p>
          <a:p>
            <a:pPr marL="0" indent="0">
              <a:buNone/>
            </a:pPr>
            <a:r>
              <a:rPr lang="en-GB" i="1" dirty="0"/>
              <a:t>Check brushes for excessive wear and poor shape</a:t>
            </a:r>
          </a:p>
          <a:p>
            <a:pPr marL="0" indent="0">
              <a:buNone/>
            </a:pPr>
            <a:r>
              <a:rPr lang="en-GB" i="1" dirty="0"/>
              <a:t>Check brush gear for loose connections</a:t>
            </a:r>
          </a:p>
          <a:p>
            <a:pPr marL="0" indent="0">
              <a:buNone/>
            </a:pPr>
            <a:r>
              <a:rPr lang="en-GB" i="1" dirty="0"/>
              <a:t>Check brush holders for dirt</a:t>
            </a:r>
          </a:p>
          <a:p>
            <a:pPr marL="0" indent="0">
              <a:buNone/>
            </a:pPr>
            <a:r>
              <a:rPr lang="en-GB" i="1" dirty="0"/>
              <a:t>Check that brushes can move freely</a:t>
            </a:r>
          </a:p>
          <a:p>
            <a:pPr marL="0" indent="0">
              <a:buNone/>
            </a:pPr>
            <a:r>
              <a:rPr lang="en-GB" i="1" dirty="0"/>
              <a:t>Check brush holder spring pressure – not too loose</a:t>
            </a:r>
          </a:p>
          <a:p>
            <a:pPr marL="0" indent="0">
              <a:buNone/>
            </a:pPr>
            <a:r>
              <a:rPr lang="en-GB" i="1" dirty="0"/>
              <a:t>Check brush alignment for middle of slip ring.</a:t>
            </a:r>
          </a:p>
          <a:p>
            <a:pPr marL="0" indent="0">
              <a:buNone/>
            </a:pPr>
            <a:endParaRPr lang="en-GB" i="1" dirty="0"/>
          </a:p>
          <a:p>
            <a:endParaRPr lang="en-GB" i="1" dirty="0"/>
          </a:p>
          <a:p>
            <a:endParaRPr lang="en-GB" i="1" dirty="0"/>
          </a:p>
          <a:p>
            <a:endParaRPr lang="en-GB" i="1" dirty="0"/>
          </a:p>
        </p:txBody>
      </p:sp>
    </p:spTree>
    <p:custDataLst>
      <p:tags r:id="rId1"/>
    </p:custDataLst>
    <p:extLst>
      <p:ext uri="{BB962C8B-B14F-4D97-AF65-F5344CB8AC3E}">
        <p14:creationId xmlns:p14="http://schemas.microsoft.com/office/powerpoint/2010/main" val="771238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Motor Test Simulator</a:t>
            </a:r>
          </a:p>
        </p:txBody>
      </p:sp>
      <p:sp>
        <p:nvSpPr>
          <p:cNvPr id="3" name="Content Placeholder 2"/>
          <p:cNvSpPr>
            <a:spLocks noGrp="1"/>
          </p:cNvSpPr>
          <p:nvPr>
            <p:ph sz="quarter" idx="10"/>
          </p:nvPr>
        </p:nvSpPr>
        <p:spPr>
          <a:xfrm>
            <a:off x="703958" y="1054556"/>
            <a:ext cx="8831461" cy="3949243"/>
          </a:xfrm>
        </p:spPr>
        <p:txBody>
          <a:bodyPr>
            <a:normAutofit/>
          </a:bodyPr>
          <a:lstStyle/>
          <a:p>
            <a:endParaRPr lang="en-ZA" i="1" dirty="0"/>
          </a:p>
          <a:p>
            <a:endParaRPr lang="en-ZA" i="1" dirty="0"/>
          </a:p>
          <a:p>
            <a:endParaRPr lang="en-GB" sz="2335" i="1" dirty="0"/>
          </a:p>
          <a:p>
            <a:pPr marL="0" indent="0">
              <a:buNone/>
            </a:pPr>
            <a:endParaRPr lang="en-GB" i="1" dirty="0"/>
          </a:p>
        </p:txBody>
      </p:sp>
    </p:spTree>
    <p:custDataLst>
      <p:tags r:id="rId1"/>
    </p:custDataLst>
    <p:extLst>
      <p:ext uri="{BB962C8B-B14F-4D97-AF65-F5344CB8AC3E}">
        <p14:creationId xmlns:p14="http://schemas.microsoft.com/office/powerpoint/2010/main" val="3278999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122531" y="1091868"/>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a:t>
            </a:r>
          </a:p>
          <a:p>
            <a:pPr marL="0" indent="0">
              <a:buFont typeface="Arial" panose="020B0604020202020204" pitchFamily="34" charset="0"/>
              <a:buNone/>
            </a:pPr>
            <a:endParaRPr lang="en-GB" sz="2400"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2.3: Slip Ring Motor Tests</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1" y="1091869"/>
            <a:ext cx="4339485" cy="3089988"/>
          </a:xfrm>
        </p:spPr>
        <p:txBody>
          <a:bodyPr>
            <a:noAutofit/>
          </a:bodyPr>
          <a:lstStyle/>
          <a:p>
            <a:pPr marL="0" indent="0" algn="just">
              <a:buNone/>
            </a:pPr>
            <a:r>
              <a:rPr lang="en-GB" sz="2400" dirty="0"/>
              <a:t>We know that the only differences between squirrel cage and slip-ring motors lie in the rotor, slip-rings and brush assembly.</a:t>
            </a:r>
          </a:p>
          <a:p>
            <a:pPr marL="0" indent="0" algn="just">
              <a:buNone/>
            </a:pPr>
            <a:r>
              <a:rPr lang="en-GB" sz="2400" dirty="0"/>
              <a:t>In this unit, we are going to look at the additional electrical and mechanical tests that must be conducted on slip-ring motors.</a:t>
            </a:r>
          </a:p>
        </p:txBody>
      </p:sp>
      <p:sp>
        <p:nvSpPr>
          <p:cNvPr id="4" name="Rectangle 3">
            <a:extLst>
              <a:ext uri="{FF2B5EF4-FFF2-40B4-BE49-F238E27FC236}">
                <a16:creationId xmlns:a16="http://schemas.microsoft.com/office/drawing/2014/main" id="{172D69E3-B05C-F843-B38A-45B42FBC291C}"/>
              </a:ext>
            </a:extLst>
          </p:cNvPr>
          <p:cNvSpPr/>
          <p:nvPr/>
        </p:nvSpPr>
        <p:spPr>
          <a:xfrm>
            <a:off x="1122531" y="4280146"/>
            <a:ext cx="6630661" cy="461665"/>
          </a:xfrm>
          <a:prstGeom prst="rect">
            <a:avLst/>
          </a:prstGeom>
          <a:ln w="28575">
            <a:solidFill>
              <a:schemeClr val="accent6"/>
            </a:solidFill>
          </a:ln>
        </p:spPr>
        <p:txBody>
          <a:bodyPr wrap="none">
            <a:spAutoFit/>
          </a:bodyPr>
          <a:lstStyle/>
          <a:p>
            <a:r>
              <a:rPr lang="en-GB" sz="2400" dirty="0"/>
              <a:t>All the standard squirrel cage motor tests still apply.</a:t>
            </a:r>
          </a:p>
        </p:txBody>
      </p:sp>
      <p:pic>
        <p:nvPicPr>
          <p:cNvPr id="7" name="Graphic 6" descr="Lightbulb">
            <a:extLst>
              <a:ext uri="{FF2B5EF4-FFF2-40B4-BE49-F238E27FC236}">
                <a16:creationId xmlns:a16="http://schemas.microsoft.com/office/drawing/2014/main" id="{4512D810-835F-0247-98AD-7C3AD65818F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4566" y="4150990"/>
            <a:ext cx="719976" cy="719976"/>
          </a:xfrm>
          <a:prstGeom prst="rect">
            <a:avLst/>
          </a:prstGeom>
        </p:spPr>
      </p:pic>
      <p:pic>
        <p:nvPicPr>
          <p:cNvPr id="8" name="Picture 7">
            <a:extLst>
              <a:ext uri="{FF2B5EF4-FFF2-40B4-BE49-F238E27FC236}">
                <a16:creationId xmlns:a16="http://schemas.microsoft.com/office/drawing/2014/main" id="{91394BD5-C36F-4C4C-8B61-AB2F9B4AA7C3}"/>
              </a:ext>
            </a:extLst>
          </p:cNvPr>
          <p:cNvPicPr>
            <a:picLocks noChangeAspect="1"/>
          </p:cNvPicPr>
          <p:nvPr/>
        </p:nvPicPr>
        <p:blipFill rotWithShape="1">
          <a:blip r:embed="rId6"/>
          <a:srcRect l="12052" r="21381"/>
          <a:stretch/>
        </p:blipFill>
        <p:spPr>
          <a:xfrm>
            <a:off x="5537749" y="1227301"/>
            <a:ext cx="4430885" cy="2819124"/>
          </a:xfrm>
          <a:prstGeom prst="rect">
            <a:avLst/>
          </a:prstGeom>
        </p:spPr>
      </p:pic>
    </p:spTree>
    <p:custDataLst>
      <p:tags r:id="rId1"/>
    </p:custDataLst>
    <p:extLst>
      <p:ext uri="{BB962C8B-B14F-4D97-AF65-F5344CB8AC3E}">
        <p14:creationId xmlns:p14="http://schemas.microsoft.com/office/powerpoint/2010/main" val="1784986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Safety first</a:t>
            </a:r>
          </a:p>
        </p:txBody>
      </p:sp>
      <p:sp>
        <p:nvSpPr>
          <p:cNvPr id="3" name="Content Placeholder 2"/>
          <p:cNvSpPr>
            <a:spLocks noGrp="1"/>
          </p:cNvSpPr>
          <p:nvPr>
            <p:ph idx="1"/>
          </p:nvPr>
        </p:nvSpPr>
        <p:spPr>
          <a:xfrm>
            <a:off x="1122531" y="1091869"/>
            <a:ext cx="5764044" cy="1751540"/>
          </a:xfrm>
        </p:spPr>
        <p:txBody>
          <a:bodyPr>
            <a:noAutofit/>
          </a:bodyPr>
          <a:lstStyle/>
          <a:p>
            <a:pPr marL="0" indent="0">
              <a:buNone/>
            </a:pPr>
            <a:r>
              <a:rPr lang="en-GB" sz="2400" dirty="0"/>
              <a:t>When you work with motors you must put your safety and the safety of others first. You must complete the necessary </a:t>
            </a:r>
            <a:r>
              <a:rPr lang="en-GB" sz="2400" b="1" dirty="0"/>
              <a:t>Hazard Identification and Control (HIAC) Form</a:t>
            </a:r>
            <a:r>
              <a:rPr lang="en-GB" sz="2400" dirty="0"/>
              <a:t>.</a:t>
            </a:r>
          </a:p>
        </p:txBody>
      </p:sp>
      <p:pic>
        <p:nvPicPr>
          <p:cNvPr id="6" name="Picture 5">
            <a:extLst>
              <a:ext uri="{FF2B5EF4-FFF2-40B4-BE49-F238E27FC236}">
                <a16:creationId xmlns:a16="http://schemas.microsoft.com/office/drawing/2014/main" id="{FA3AF896-D321-284F-9468-B8C45BB39F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4130" y="749993"/>
            <a:ext cx="3429026" cy="3021908"/>
          </a:xfrm>
          <a:prstGeom prst="rect">
            <a:avLst/>
          </a:prstGeom>
        </p:spPr>
      </p:pic>
      <p:sp>
        <p:nvSpPr>
          <p:cNvPr id="7" name="Rounded Rectangle 6">
            <a:extLst>
              <a:ext uri="{FF2B5EF4-FFF2-40B4-BE49-F238E27FC236}">
                <a16:creationId xmlns:a16="http://schemas.microsoft.com/office/drawing/2014/main" id="{90EFEA04-8C1E-BF44-A78E-D85951DE4E92}"/>
              </a:ext>
            </a:extLst>
          </p:cNvPr>
          <p:cNvSpPr/>
          <p:nvPr/>
        </p:nvSpPr>
        <p:spPr>
          <a:xfrm>
            <a:off x="1025718" y="3911931"/>
            <a:ext cx="3786114"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Get help with HIAC Forms</a:t>
            </a:r>
          </a:p>
        </p:txBody>
      </p:sp>
      <p:sp>
        <p:nvSpPr>
          <p:cNvPr id="4" name="Rectangle 3">
            <a:extLst>
              <a:ext uri="{FF2B5EF4-FFF2-40B4-BE49-F238E27FC236}">
                <a16:creationId xmlns:a16="http://schemas.microsoft.com/office/drawing/2014/main" id="{7CFC7EF5-079F-439F-8238-A6F3E6240F7E}"/>
              </a:ext>
            </a:extLst>
          </p:cNvPr>
          <p:cNvSpPr/>
          <p:nvPr/>
        </p:nvSpPr>
        <p:spPr>
          <a:xfrm>
            <a:off x="1057330" y="2550260"/>
            <a:ext cx="4917586" cy="1200329"/>
          </a:xfrm>
          <a:prstGeom prst="rect">
            <a:avLst/>
          </a:prstGeom>
          <a:solidFill>
            <a:schemeClr val="tx2">
              <a:lumMod val="40000"/>
              <a:lumOff val="60000"/>
            </a:schemeClr>
          </a:solidFill>
        </p:spPr>
        <p:txBody>
          <a:bodyPr wrap="square">
            <a:spAutoFit/>
          </a:bodyPr>
          <a:lstStyle/>
          <a:p>
            <a:r>
              <a:rPr lang="en-GB" sz="2400" i="1" dirty="0"/>
              <a:t>Need help with HIACs? Click the button to go to Topic X in The World of an Electrician</a:t>
            </a:r>
            <a:endParaRPr lang="en-ZA" sz="2400" i="1" dirty="0"/>
          </a:p>
        </p:txBody>
      </p:sp>
      <p:pic>
        <p:nvPicPr>
          <p:cNvPr id="8" name="Graphic 7" descr="User">
            <a:extLst>
              <a:ext uri="{FF2B5EF4-FFF2-40B4-BE49-F238E27FC236}">
                <a16:creationId xmlns:a16="http://schemas.microsoft.com/office/drawing/2014/main" id="{4CAB1B63-B2C0-4802-BE18-E609387D3B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1672" y="2478603"/>
            <a:ext cx="854046" cy="854046"/>
          </a:xfrm>
          <a:prstGeom prst="rect">
            <a:avLst/>
          </a:prstGeom>
        </p:spPr>
      </p:pic>
    </p:spTree>
    <p:custDataLst>
      <p:tags r:id="rId1"/>
    </p:custDataLst>
    <p:extLst>
      <p:ext uri="{BB962C8B-B14F-4D97-AF65-F5344CB8AC3E}">
        <p14:creationId xmlns:p14="http://schemas.microsoft.com/office/powerpoint/2010/main" val="4107524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Potential Hazards</a:t>
            </a:r>
          </a:p>
        </p:txBody>
      </p:sp>
      <p:sp>
        <p:nvSpPr>
          <p:cNvPr id="3" name="Content Placeholder 2"/>
          <p:cNvSpPr>
            <a:spLocks noGrp="1"/>
          </p:cNvSpPr>
          <p:nvPr>
            <p:ph idx="1"/>
          </p:nvPr>
        </p:nvSpPr>
        <p:spPr>
          <a:xfrm>
            <a:off x="1122531" y="1091868"/>
            <a:ext cx="8079099" cy="3645525"/>
          </a:xfrm>
        </p:spPr>
        <p:txBody>
          <a:bodyPr>
            <a:noAutofit/>
          </a:bodyPr>
          <a:lstStyle/>
          <a:p>
            <a:pPr marL="0" indent="0">
              <a:buNone/>
            </a:pPr>
            <a:r>
              <a:rPr lang="en-GB" sz="2400" dirty="0"/>
              <a:t>Here are some of the potential hazards you should look out for:</a:t>
            </a:r>
          </a:p>
        </p:txBody>
      </p:sp>
      <p:sp>
        <p:nvSpPr>
          <p:cNvPr id="5" name="Rectangle 4">
            <a:extLst>
              <a:ext uri="{FF2B5EF4-FFF2-40B4-BE49-F238E27FC236}">
                <a16:creationId xmlns:a16="http://schemas.microsoft.com/office/drawing/2014/main" id="{349439B0-228D-934D-9F62-22B8AD98A040}"/>
              </a:ext>
            </a:extLst>
          </p:cNvPr>
          <p:cNvSpPr/>
          <p:nvPr/>
        </p:nvSpPr>
        <p:spPr>
          <a:xfrm>
            <a:off x="1057328" y="1545397"/>
            <a:ext cx="4320000" cy="10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Vehicles, traffic or mobile equipment</a:t>
            </a:r>
            <a:endParaRPr lang="en-GB" sz="2800" dirty="0"/>
          </a:p>
        </p:txBody>
      </p:sp>
      <p:sp>
        <p:nvSpPr>
          <p:cNvPr id="7" name="Rectangle 6">
            <a:extLst>
              <a:ext uri="{FF2B5EF4-FFF2-40B4-BE49-F238E27FC236}">
                <a16:creationId xmlns:a16="http://schemas.microsoft.com/office/drawing/2014/main" id="{502B4726-62FE-7F4D-81B4-312B16C5689D}"/>
              </a:ext>
            </a:extLst>
          </p:cNvPr>
          <p:cNvSpPr/>
          <p:nvPr/>
        </p:nvSpPr>
        <p:spPr>
          <a:xfrm>
            <a:off x="1057329" y="2705497"/>
            <a:ext cx="4320000" cy="10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Hazardous Materials or Waste</a:t>
            </a:r>
            <a:endParaRPr lang="en-GB" sz="2800" dirty="0"/>
          </a:p>
        </p:txBody>
      </p:sp>
      <p:sp>
        <p:nvSpPr>
          <p:cNvPr id="8" name="Rectangle 7">
            <a:extLst>
              <a:ext uri="{FF2B5EF4-FFF2-40B4-BE49-F238E27FC236}">
                <a16:creationId xmlns:a16="http://schemas.microsoft.com/office/drawing/2014/main" id="{FEF0D519-6806-2142-AF61-73FD858C6A05}"/>
              </a:ext>
            </a:extLst>
          </p:cNvPr>
          <p:cNvSpPr/>
          <p:nvPr/>
        </p:nvSpPr>
        <p:spPr>
          <a:xfrm>
            <a:off x="1057329" y="3857363"/>
            <a:ext cx="4320000" cy="108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Electricity, machinery, stored energy or machine isolation</a:t>
            </a:r>
            <a:endParaRPr lang="en-GB" sz="2800" dirty="0"/>
          </a:p>
        </p:txBody>
      </p:sp>
      <p:sp>
        <p:nvSpPr>
          <p:cNvPr id="9" name="Oval 8">
            <a:extLst>
              <a:ext uri="{FF2B5EF4-FFF2-40B4-BE49-F238E27FC236}">
                <a16:creationId xmlns:a16="http://schemas.microsoft.com/office/drawing/2014/main" id="{81E49DBB-7948-024E-A9D2-74FA216E3998}"/>
              </a:ext>
            </a:extLst>
          </p:cNvPr>
          <p:cNvSpPr>
            <a:spLocks noChangeAspect="1"/>
          </p:cNvSpPr>
          <p:nvPr/>
        </p:nvSpPr>
        <p:spPr>
          <a:xfrm>
            <a:off x="1145371" y="1742468"/>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2"/>
              </a:solidFill>
            </a:endParaRPr>
          </a:p>
        </p:txBody>
      </p:sp>
      <p:sp>
        <p:nvSpPr>
          <p:cNvPr id="10" name="Oval 9">
            <a:extLst>
              <a:ext uri="{FF2B5EF4-FFF2-40B4-BE49-F238E27FC236}">
                <a16:creationId xmlns:a16="http://schemas.microsoft.com/office/drawing/2014/main" id="{5D3CE4A1-25F9-1747-A45A-57A4F1365313}"/>
              </a:ext>
            </a:extLst>
          </p:cNvPr>
          <p:cNvSpPr>
            <a:spLocks noChangeAspect="1"/>
          </p:cNvSpPr>
          <p:nvPr/>
        </p:nvSpPr>
        <p:spPr>
          <a:xfrm>
            <a:off x="1145371" y="2898452"/>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5"/>
              </a:solidFill>
            </a:endParaRPr>
          </a:p>
        </p:txBody>
      </p:sp>
      <p:sp>
        <p:nvSpPr>
          <p:cNvPr id="11" name="Oval 10">
            <a:extLst>
              <a:ext uri="{FF2B5EF4-FFF2-40B4-BE49-F238E27FC236}">
                <a16:creationId xmlns:a16="http://schemas.microsoft.com/office/drawing/2014/main" id="{C41B7A38-8BBE-2A4B-A607-C91C0AA28B0E}"/>
              </a:ext>
            </a:extLst>
          </p:cNvPr>
          <p:cNvSpPr>
            <a:spLocks noChangeAspect="1"/>
          </p:cNvSpPr>
          <p:nvPr/>
        </p:nvSpPr>
        <p:spPr>
          <a:xfrm>
            <a:off x="1145371" y="4054434"/>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6"/>
              </a:solidFill>
            </a:endParaRPr>
          </a:p>
        </p:txBody>
      </p:sp>
      <p:sp>
        <p:nvSpPr>
          <p:cNvPr id="12" name="Rectangle 11">
            <a:extLst>
              <a:ext uri="{FF2B5EF4-FFF2-40B4-BE49-F238E27FC236}">
                <a16:creationId xmlns:a16="http://schemas.microsoft.com/office/drawing/2014/main" id="{0ED36E47-A443-3A43-B324-396ED0C3E689}"/>
              </a:ext>
            </a:extLst>
          </p:cNvPr>
          <p:cNvSpPr/>
          <p:nvPr/>
        </p:nvSpPr>
        <p:spPr>
          <a:xfrm>
            <a:off x="5643616" y="1545397"/>
            <a:ext cx="4320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Working at heights above 2m</a:t>
            </a:r>
            <a:endParaRPr lang="en-GB" sz="2800" dirty="0"/>
          </a:p>
        </p:txBody>
      </p:sp>
      <p:sp>
        <p:nvSpPr>
          <p:cNvPr id="13" name="Rectangle 12">
            <a:extLst>
              <a:ext uri="{FF2B5EF4-FFF2-40B4-BE49-F238E27FC236}">
                <a16:creationId xmlns:a16="http://schemas.microsoft.com/office/drawing/2014/main" id="{AD297ACB-6042-6D49-BFBF-B05A275FF915}"/>
              </a:ext>
            </a:extLst>
          </p:cNvPr>
          <p:cNvSpPr/>
          <p:nvPr/>
        </p:nvSpPr>
        <p:spPr>
          <a:xfrm>
            <a:off x="5643616" y="2701381"/>
            <a:ext cx="4320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Lifting and material handling</a:t>
            </a:r>
            <a:endParaRPr lang="en-GB" sz="2800" dirty="0"/>
          </a:p>
        </p:txBody>
      </p:sp>
      <p:sp>
        <p:nvSpPr>
          <p:cNvPr id="14" name="Rectangle 13">
            <a:extLst>
              <a:ext uri="{FF2B5EF4-FFF2-40B4-BE49-F238E27FC236}">
                <a16:creationId xmlns:a16="http://schemas.microsoft.com/office/drawing/2014/main" id="{CD7B9A66-552E-5942-9004-70E72B274751}"/>
              </a:ext>
            </a:extLst>
          </p:cNvPr>
          <p:cNvSpPr/>
          <p:nvPr/>
        </p:nvSpPr>
        <p:spPr>
          <a:xfrm>
            <a:off x="5643616" y="3857363"/>
            <a:ext cx="4320000" cy="10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Work with Oxy-fuel gas mixtures</a:t>
            </a:r>
            <a:endParaRPr lang="en-GB" sz="2800" dirty="0"/>
          </a:p>
        </p:txBody>
      </p:sp>
      <p:sp>
        <p:nvSpPr>
          <p:cNvPr id="15" name="Oval 14">
            <a:extLst>
              <a:ext uri="{FF2B5EF4-FFF2-40B4-BE49-F238E27FC236}">
                <a16:creationId xmlns:a16="http://schemas.microsoft.com/office/drawing/2014/main" id="{5A6DD7F6-ED6C-A74C-9645-FBA1089DFD6A}"/>
              </a:ext>
            </a:extLst>
          </p:cNvPr>
          <p:cNvSpPr>
            <a:spLocks noChangeAspect="1"/>
          </p:cNvSpPr>
          <p:nvPr/>
        </p:nvSpPr>
        <p:spPr>
          <a:xfrm>
            <a:off x="5724056" y="1742468"/>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3"/>
              </a:solidFill>
            </a:endParaRPr>
          </a:p>
        </p:txBody>
      </p:sp>
      <p:sp>
        <p:nvSpPr>
          <p:cNvPr id="16" name="Oval 15">
            <a:extLst>
              <a:ext uri="{FF2B5EF4-FFF2-40B4-BE49-F238E27FC236}">
                <a16:creationId xmlns:a16="http://schemas.microsoft.com/office/drawing/2014/main" id="{3553EC97-6621-944E-AAD4-A4092ED27B9C}"/>
              </a:ext>
            </a:extLst>
          </p:cNvPr>
          <p:cNvSpPr>
            <a:spLocks noChangeAspect="1"/>
          </p:cNvSpPr>
          <p:nvPr/>
        </p:nvSpPr>
        <p:spPr>
          <a:xfrm>
            <a:off x="5724056" y="2898452"/>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solidFill>
            </a:endParaRPr>
          </a:p>
        </p:txBody>
      </p:sp>
      <p:sp>
        <p:nvSpPr>
          <p:cNvPr id="17" name="Oval 16">
            <a:extLst>
              <a:ext uri="{FF2B5EF4-FFF2-40B4-BE49-F238E27FC236}">
                <a16:creationId xmlns:a16="http://schemas.microsoft.com/office/drawing/2014/main" id="{FD394EAB-A34D-FB4A-B25C-107F3B4EE755}"/>
              </a:ext>
            </a:extLst>
          </p:cNvPr>
          <p:cNvSpPr>
            <a:spLocks noChangeAspect="1"/>
          </p:cNvSpPr>
          <p:nvPr/>
        </p:nvSpPr>
        <p:spPr>
          <a:xfrm>
            <a:off x="5724056" y="4054434"/>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Tree>
    <p:custDataLst>
      <p:tags r:id="rId1"/>
    </p:custDataLst>
    <p:extLst>
      <p:ext uri="{BB962C8B-B14F-4D97-AF65-F5344CB8AC3E}">
        <p14:creationId xmlns:p14="http://schemas.microsoft.com/office/powerpoint/2010/main" val="4114979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D006D7-196E-CE47-AE41-574ED069B5A3}"/>
              </a:ext>
            </a:extLst>
          </p:cNvPr>
          <p:cNvPicPr>
            <a:picLocks noChangeAspect="1"/>
          </p:cNvPicPr>
          <p:nvPr/>
        </p:nvPicPr>
        <p:blipFill>
          <a:blip r:embed="rId4"/>
          <a:stretch>
            <a:fillRect/>
          </a:stretch>
        </p:blipFill>
        <p:spPr>
          <a:xfrm>
            <a:off x="5864967" y="1127114"/>
            <a:ext cx="4202874" cy="2364117"/>
          </a:xfrm>
          <a:prstGeom prst="rect">
            <a:avLst/>
          </a:prstGeom>
        </p:spPr>
      </p:pic>
      <p:sp>
        <p:nvSpPr>
          <p:cNvPr id="2" name="Title 1"/>
          <p:cNvSpPr>
            <a:spLocks noGrp="1"/>
          </p:cNvSpPr>
          <p:nvPr>
            <p:ph type="title"/>
          </p:nvPr>
        </p:nvSpPr>
        <p:spPr>
          <a:xfrm>
            <a:off x="1057330" y="266407"/>
            <a:ext cx="7672758" cy="967170"/>
          </a:xfrm>
        </p:spPr>
        <p:txBody>
          <a:bodyPr>
            <a:normAutofit/>
          </a:bodyPr>
          <a:lstStyle/>
          <a:p>
            <a:r>
              <a:rPr lang="en-GB" sz="3000" dirty="0"/>
              <a:t>What are the Potential Hazards?</a:t>
            </a:r>
          </a:p>
        </p:txBody>
      </p:sp>
      <p:sp>
        <p:nvSpPr>
          <p:cNvPr id="3" name="Content Placeholder 2"/>
          <p:cNvSpPr>
            <a:spLocks noGrp="1"/>
          </p:cNvSpPr>
          <p:nvPr>
            <p:ph idx="1"/>
          </p:nvPr>
        </p:nvSpPr>
        <p:spPr>
          <a:xfrm>
            <a:off x="1122532" y="1091869"/>
            <a:ext cx="4505215" cy="2828432"/>
          </a:xfrm>
        </p:spPr>
        <p:txBody>
          <a:bodyPr>
            <a:noAutofit/>
          </a:bodyPr>
          <a:lstStyle/>
          <a:p>
            <a:pPr marL="0" indent="0">
              <a:buNone/>
            </a:pPr>
            <a:r>
              <a:rPr lang="en-GB" sz="2400" dirty="0"/>
              <a:t>You need to test a slip-ring motor driving an elevator</a:t>
            </a:r>
          </a:p>
          <a:p>
            <a:pPr marL="457200" indent="-457200" algn="just">
              <a:buFont typeface="+mj-lt"/>
              <a:buAutoNum type="arabicPeriod"/>
            </a:pPr>
            <a:r>
              <a:rPr lang="en-GB" sz="2400" dirty="0"/>
              <a:t>It operates an elevator travelling over 60m.</a:t>
            </a:r>
          </a:p>
          <a:p>
            <a:pPr marL="457200" indent="-457200">
              <a:buFont typeface="+mj-lt"/>
              <a:buAutoNum type="arabicPeriod"/>
            </a:pPr>
            <a:r>
              <a:rPr lang="en-GB" sz="2400" dirty="0"/>
              <a:t>The motor is bolted to the floor in the elevator motor room.</a:t>
            </a:r>
          </a:p>
        </p:txBody>
      </p:sp>
      <p:sp>
        <p:nvSpPr>
          <p:cNvPr id="7" name="Rounded Rectangle 6">
            <a:extLst>
              <a:ext uri="{FF2B5EF4-FFF2-40B4-BE49-F238E27FC236}">
                <a16:creationId xmlns:a16="http://schemas.microsoft.com/office/drawing/2014/main" id="{288C2DF5-DD90-BD42-B66E-AA290EBF62A8}"/>
              </a:ext>
            </a:extLst>
          </p:cNvPr>
          <p:cNvSpPr/>
          <p:nvPr/>
        </p:nvSpPr>
        <p:spPr>
          <a:xfrm>
            <a:off x="6826141" y="4040886"/>
            <a:ext cx="2743055"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Identify the hazards</a:t>
            </a:r>
          </a:p>
        </p:txBody>
      </p:sp>
      <p:sp>
        <p:nvSpPr>
          <p:cNvPr id="4" name="Rectangle 3">
            <a:extLst>
              <a:ext uri="{FF2B5EF4-FFF2-40B4-BE49-F238E27FC236}">
                <a16:creationId xmlns:a16="http://schemas.microsoft.com/office/drawing/2014/main" id="{530DE42B-E9A4-BB4C-9B63-C67566F23D4E}"/>
              </a:ext>
            </a:extLst>
          </p:cNvPr>
          <p:cNvSpPr/>
          <p:nvPr/>
        </p:nvSpPr>
        <p:spPr>
          <a:xfrm>
            <a:off x="1057330" y="3943350"/>
            <a:ext cx="5000570" cy="830997"/>
          </a:xfrm>
          <a:prstGeom prst="rect">
            <a:avLst/>
          </a:prstGeom>
          <a:solidFill>
            <a:schemeClr val="tx2">
              <a:lumMod val="40000"/>
              <a:lumOff val="60000"/>
            </a:schemeClr>
          </a:solidFill>
        </p:spPr>
        <p:txBody>
          <a:bodyPr wrap="square">
            <a:spAutoFit/>
          </a:bodyPr>
          <a:lstStyle/>
          <a:p>
            <a:pPr algn="just"/>
            <a:r>
              <a:rPr lang="en-GB" sz="2400" i="1" dirty="0"/>
              <a:t>Identify all the hazards that are present.</a:t>
            </a:r>
          </a:p>
        </p:txBody>
      </p:sp>
      <p:pic>
        <p:nvPicPr>
          <p:cNvPr id="8" name="Graphic 7" descr="User">
            <a:extLst>
              <a:ext uri="{FF2B5EF4-FFF2-40B4-BE49-F238E27FC236}">
                <a16:creationId xmlns:a16="http://schemas.microsoft.com/office/drawing/2014/main" id="{4831FA5F-4DA3-874B-8528-FDBC14CB34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8486" y="3943350"/>
            <a:ext cx="854046" cy="854046"/>
          </a:xfrm>
          <a:prstGeom prst="rect">
            <a:avLst/>
          </a:prstGeom>
        </p:spPr>
      </p:pic>
      <p:pic>
        <p:nvPicPr>
          <p:cNvPr id="9" name="Graphic 8" descr="Magnifying glass">
            <a:extLst>
              <a:ext uri="{FF2B5EF4-FFF2-40B4-BE49-F238E27FC236}">
                <a16:creationId xmlns:a16="http://schemas.microsoft.com/office/drawing/2014/main" id="{7E716A06-D208-684E-9EDF-8CB93631123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57900" y="1127114"/>
            <a:ext cx="523389" cy="523389"/>
          </a:xfrm>
          <a:prstGeom prst="rect">
            <a:avLst/>
          </a:prstGeom>
        </p:spPr>
      </p:pic>
    </p:spTree>
    <p:custDataLst>
      <p:tags r:id="rId1"/>
    </p:custDataLst>
    <p:extLst>
      <p:ext uri="{BB962C8B-B14F-4D97-AF65-F5344CB8AC3E}">
        <p14:creationId xmlns:p14="http://schemas.microsoft.com/office/powerpoint/2010/main" val="1127016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Potential Hazards</a:t>
            </a:r>
          </a:p>
        </p:txBody>
      </p:sp>
      <p:sp>
        <p:nvSpPr>
          <p:cNvPr id="3" name="Content Placeholder 2"/>
          <p:cNvSpPr>
            <a:spLocks noGrp="1"/>
          </p:cNvSpPr>
          <p:nvPr>
            <p:ph idx="1"/>
          </p:nvPr>
        </p:nvSpPr>
        <p:spPr>
          <a:xfrm>
            <a:off x="1057331" y="1023098"/>
            <a:ext cx="8403662" cy="440133"/>
          </a:xfrm>
          <a:solidFill>
            <a:schemeClr val="tx2">
              <a:lumMod val="40000"/>
              <a:lumOff val="60000"/>
            </a:schemeClr>
          </a:solidFill>
        </p:spPr>
        <p:txBody>
          <a:bodyPr>
            <a:noAutofit/>
          </a:bodyPr>
          <a:lstStyle/>
          <a:p>
            <a:pPr marL="0" indent="0" algn="just">
              <a:buNone/>
            </a:pPr>
            <a:r>
              <a:rPr lang="en-GB" sz="2400" i="1" dirty="0"/>
              <a:t>Which hazards apply to this situation? Drag them onto the picture.</a:t>
            </a:r>
          </a:p>
        </p:txBody>
      </p:sp>
      <p:sp>
        <p:nvSpPr>
          <p:cNvPr id="5" name="Rectangle 4">
            <a:extLst>
              <a:ext uri="{FF2B5EF4-FFF2-40B4-BE49-F238E27FC236}">
                <a16:creationId xmlns:a16="http://schemas.microsoft.com/office/drawing/2014/main" id="{349439B0-228D-934D-9F62-22B8AD98A040}"/>
              </a:ext>
            </a:extLst>
          </p:cNvPr>
          <p:cNvSpPr/>
          <p:nvPr/>
        </p:nvSpPr>
        <p:spPr>
          <a:xfrm>
            <a:off x="428673" y="1663547"/>
            <a:ext cx="2524520" cy="8624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b="1" dirty="0"/>
              <a:t>Vehicles, traffic or mobile equipment</a:t>
            </a:r>
            <a:endParaRPr lang="en-GB" sz="2000" b="1" dirty="0"/>
          </a:p>
        </p:txBody>
      </p:sp>
      <p:sp>
        <p:nvSpPr>
          <p:cNvPr id="7" name="Rectangle 6">
            <a:extLst>
              <a:ext uri="{FF2B5EF4-FFF2-40B4-BE49-F238E27FC236}">
                <a16:creationId xmlns:a16="http://schemas.microsoft.com/office/drawing/2014/main" id="{502B4726-62FE-7F4D-81B4-312B16C5689D}"/>
              </a:ext>
            </a:extLst>
          </p:cNvPr>
          <p:cNvSpPr/>
          <p:nvPr/>
        </p:nvSpPr>
        <p:spPr>
          <a:xfrm>
            <a:off x="2999809" y="1663547"/>
            <a:ext cx="2524520" cy="8624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b="1" dirty="0"/>
              <a:t>Hazardous Materials or Waste</a:t>
            </a:r>
            <a:endParaRPr lang="en-GB" sz="2000" b="1" dirty="0"/>
          </a:p>
        </p:txBody>
      </p:sp>
      <p:sp>
        <p:nvSpPr>
          <p:cNvPr id="8" name="Rectangle 7">
            <a:extLst>
              <a:ext uri="{FF2B5EF4-FFF2-40B4-BE49-F238E27FC236}">
                <a16:creationId xmlns:a16="http://schemas.microsoft.com/office/drawing/2014/main" id="{FEF0D519-6806-2142-AF61-73FD858C6A05}"/>
              </a:ext>
            </a:extLst>
          </p:cNvPr>
          <p:cNvSpPr/>
          <p:nvPr/>
        </p:nvSpPr>
        <p:spPr>
          <a:xfrm>
            <a:off x="428673" y="3465730"/>
            <a:ext cx="2524520" cy="8624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b="1" dirty="0"/>
              <a:t>Electricity, machinery, stored energy or machine isolation</a:t>
            </a:r>
          </a:p>
        </p:txBody>
      </p:sp>
      <p:sp>
        <p:nvSpPr>
          <p:cNvPr id="12" name="Rectangle 11">
            <a:extLst>
              <a:ext uri="{FF2B5EF4-FFF2-40B4-BE49-F238E27FC236}">
                <a16:creationId xmlns:a16="http://schemas.microsoft.com/office/drawing/2014/main" id="{0ED36E47-A443-3A43-B324-396ED0C3E689}"/>
              </a:ext>
            </a:extLst>
          </p:cNvPr>
          <p:cNvSpPr/>
          <p:nvPr/>
        </p:nvSpPr>
        <p:spPr>
          <a:xfrm>
            <a:off x="428673" y="2563591"/>
            <a:ext cx="2524520" cy="8624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b="1" dirty="0"/>
              <a:t>Working at heights </a:t>
            </a:r>
            <a:r>
              <a:rPr lang="en-GB" b="1"/>
              <a:t>above 2m</a:t>
            </a:r>
            <a:endParaRPr lang="en-GB" b="1" dirty="0"/>
          </a:p>
        </p:txBody>
      </p:sp>
      <p:sp>
        <p:nvSpPr>
          <p:cNvPr id="13" name="Rectangle 12">
            <a:extLst>
              <a:ext uri="{FF2B5EF4-FFF2-40B4-BE49-F238E27FC236}">
                <a16:creationId xmlns:a16="http://schemas.microsoft.com/office/drawing/2014/main" id="{AD297ACB-6042-6D49-BFBF-B05A275FF915}"/>
              </a:ext>
            </a:extLst>
          </p:cNvPr>
          <p:cNvSpPr/>
          <p:nvPr/>
        </p:nvSpPr>
        <p:spPr>
          <a:xfrm>
            <a:off x="2999809" y="2563591"/>
            <a:ext cx="2524520" cy="8624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b="1" dirty="0"/>
              <a:t>Lifting and material handling</a:t>
            </a:r>
            <a:endParaRPr lang="en-GB" sz="2000" b="1" dirty="0"/>
          </a:p>
        </p:txBody>
      </p:sp>
      <p:sp>
        <p:nvSpPr>
          <p:cNvPr id="14" name="Rectangle 13">
            <a:extLst>
              <a:ext uri="{FF2B5EF4-FFF2-40B4-BE49-F238E27FC236}">
                <a16:creationId xmlns:a16="http://schemas.microsoft.com/office/drawing/2014/main" id="{CD7B9A66-552E-5942-9004-70E72B274751}"/>
              </a:ext>
            </a:extLst>
          </p:cNvPr>
          <p:cNvSpPr/>
          <p:nvPr/>
        </p:nvSpPr>
        <p:spPr>
          <a:xfrm>
            <a:off x="2999809" y="3465730"/>
            <a:ext cx="2524520" cy="8624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b="1" dirty="0"/>
              <a:t>Work with Oxy-fuel gas mixtures</a:t>
            </a:r>
            <a:endParaRPr lang="en-GB" sz="2000" b="1" dirty="0"/>
          </a:p>
        </p:txBody>
      </p:sp>
      <p:sp>
        <p:nvSpPr>
          <p:cNvPr id="18" name="Rectangle 17">
            <a:extLst>
              <a:ext uri="{FF2B5EF4-FFF2-40B4-BE49-F238E27FC236}">
                <a16:creationId xmlns:a16="http://schemas.microsoft.com/office/drawing/2014/main" id="{0854DB32-65D6-F74F-9934-CBD792C3273E}"/>
              </a:ext>
            </a:extLst>
          </p:cNvPr>
          <p:cNvSpPr/>
          <p:nvPr/>
        </p:nvSpPr>
        <p:spPr>
          <a:xfrm>
            <a:off x="5890444" y="1663546"/>
            <a:ext cx="3570549" cy="31333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Img03</a:t>
            </a:r>
          </a:p>
        </p:txBody>
      </p:sp>
      <p:sp>
        <p:nvSpPr>
          <p:cNvPr id="19" name="Rounded Rectangle 18">
            <a:extLst>
              <a:ext uri="{FF2B5EF4-FFF2-40B4-BE49-F238E27FC236}">
                <a16:creationId xmlns:a16="http://schemas.microsoft.com/office/drawing/2014/main" id="{23A86E8F-788B-724A-8429-F6AF7D5AD878}"/>
              </a:ext>
            </a:extLst>
          </p:cNvPr>
          <p:cNvSpPr/>
          <p:nvPr/>
        </p:nvSpPr>
        <p:spPr>
          <a:xfrm>
            <a:off x="1818199" y="4367869"/>
            <a:ext cx="2743055" cy="553704"/>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pic>
        <p:nvPicPr>
          <p:cNvPr id="15" name="Graphic 14" descr="User">
            <a:extLst>
              <a:ext uri="{FF2B5EF4-FFF2-40B4-BE49-F238E27FC236}">
                <a16:creationId xmlns:a16="http://schemas.microsoft.com/office/drawing/2014/main" id="{6FA94210-443F-284E-AD6B-D2DA4E6AC9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3284" y="809501"/>
            <a:ext cx="854046" cy="854046"/>
          </a:xfrm>
          <a:prstGeom prst="rect">
            <a:avLst/>
          </a:prstGeom>
        </p:spPr>
      </p:pic>
    </p:spTree>
    <p:custDataLst>
      <p:tags r:id="rId1"/>
    </p:custDataLst>
    <p:extLst>
      <p:ext uri="{BB962C8B-B14F-4D97-AF65-F5344CB8AC3E}">
        <p14:creationId xmlns:p14="http://schemas.microsoft.com/office/powerpoint/2010/main" val="32555055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2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11024</TotalTime>
  <Words>1649</Words>
  <Application>Microsoft Office PowerPoint</Application>
  <PresentationFormat>Custom</PresentationFormat>
  <Paragraphs>218</Paragraphs>
  <Slides>21</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Open Sans</vt:lpstr>
      <vt:lpstr>Office Theme</vt:lpstr>
      <vt:lpstr>Three Phase Motors</vt:lpstr>
      <vt:lpstr>Assumed prior learning</vt:lpstr>
      <vt:lpstr>Outcomes</vt:lpstr>
      <vt:lpstr>Unit 2.3: Slip Ring Motor Tests</vt:lpstr>
      <vt:lpstr>Introduction</vt:lpstr>
      <vt:lpstr>Safety first</vt:lpstr>
      <vt:lpstr>Potential Hazards</vt:lpstr>
      <vt:lpstr>What are the Potential Hazards?</vt:lpstr>
      <vt:lpstr>Potential Hazards</vt:lpstr>
      <vt:lpstr>Stop and Check?</vt:lpstr>
      <vt:lpstr>Before We Begin</vt:lpstr>
      <vt:lpstr>Slip-ring rotor electrical tests</vt:lpstr>
      <vt:lpstr>Continuity test</vt:lpstr>
      <vt:lpstr>Insulation Resistance Tests</vt:lpstr>
      <vt:lpstr>Insulation Resistance Tests</vt:lpstr>
      <vt:lpstr>Get Some Practice</vt:lpstr>
      <vt:lpstr>Upload Your Full Motor Test Form</vt:lpstr>
      <vt:lpstr>Slip-ring mechanical tests</vt:lpstr>
      <vt:lpstr>Video Briefing – Vid01 </vt:lpstr>
      <vt:lpstr>Video Briefing – Vid02 </vt:lpstr>
      <vt:lpstr>Motor Test Simulator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464</cp:revision>
  <dcterms:created xsi:type="dcterms:W3CDTF">2018-02-02T12:07:09Z</dcterms:created>
  <dcterms:modified xsi:type="dcterms:W3CDTF">2018-09-20T07:06:03Z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