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comments/comment1.xml" ContentType="application/vnd.openxmlformats-officedocument.presentationml.comment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comments/comment2.xml" ContentType="application/vnd.openxmlformats-officedocument.presentationml.comments+xml"/>
  <Override PartName="/ppt/tags/tag13.xml" ContentType="application/vnd.openxmlformats-officedocument.presentationml.tags+xml"/>
  <Override PartName="/ppt/notesSlides/notesSlide10.xml" ContentType="application/vnd.openxmlformats-officedocument.presentationml.notesSlide+xml"/>
  <Override PartName="/ppt/comments/comment3.xml" ContentType="application/vnd.openxmlformats-officedocument.presentationml.comments+xml"/>
  <Override PartName="/ppt/tags/tag14.xml" ContentType="application/vnd.openxmlformats-officedocument.presentationml.tags+xml"/>
  <Override PartName="/ppt/notesSlides/notesSlide11.xml" ContentType="application/vnd.openxmlformats-officedocument.presentationml.notesSlide+xml"/>
  <Override PartName="/ppt/comments/comment4.xml" ContentType="application/vnd.openxmlformats-officedocument.presentationml.comments+xml"/>
  <Override PartName="/ppt/tags/tag15.xml" ContentType="application/vnd.openxmlformats-officedocument.presentationml.tags+xml"/>
  <Override PartName="/ppt/notesSlides/notesSlide12.xml" ContentType="application/vnd.openxmlformats-officedocument.presentationml.notesSlide+xml"/>
  <Override PartName="/ppt/comments/comment5.xml" ContentType="application/vnd.openxmlformats-officedocument.presentationml.comments+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comments/comment6.xml" ContentType="application/vnd.openxmlformats-officedocument.presentationml.comments+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comments/comment7.xml" ContentType="application/vnd.openxmlformats-officedocument.presentationml.comments+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comments/comment8.xml" ContentType="application/vnd.openxmlformats-officedocument.presentationml.comments+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comments/comment9.xml" ContentType="application/vnd.openxmlformats-officedocument.presentationml.comments+xml"/>
  <Override PartName="/ppt/tags/tag30.xml" ContentType="application/vnd.openxmlformats-officedocument.presentationml.tags+xml"/>
  <Override PartName="/ppt/notesSlides/notesSlide27.xml" ContentType="application/vnd.openxmlformats-officedocument.presentationml.notesSlide+xml"/>
  <Override PartName="/ppt/comments/comment10.xml" ContentType="application/vnd.openxmlformats-officedocument.presentationml.comments+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comments/comment11.xml" ContentType="application/vnd.openxmlformats-officedocument.presentationml.comments+xml"/>
  <Override PartName="/ppt/tags/tag33.xml" ContentType="application/vnd.openxmlformats-officedocument.presentationml.tags+xml"/>
  <Override PartName="/ppt/notesSlides/notesSlide30.xml" ContentType="application/vnd.openxmlformats-officedocument.presentationml.notesSlide+xml"/>
  <Override PartName="/ppt/comments/comment12.xml" ContentType="application/vnd.openxmlformats-officedocument.presentationml.comments+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comments/comment13.xml" ContentType="application/vnd.openxmlformats-officedocument.presentationml.comments+xml"/>
  <Override PartName="/ppt/tags/tag36.xml" ContentType="application/vnd.openxmlformats-officedocument.presentationml.tags+xml"/>
  <Override PartName="/ppt/notesSlides/notesSlide33.xml" ContentType="application/vnd.openxmlformats-officedocument.presentationml.notesSlide+xml"/>
  <Override PartName="/ppt/comments/comment14.xml" ContentType="application/vnd.openxmlformats-officedocument.presentationml.comments+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39"/>
  </p:notesMasterIdLst>
  <p:sldIdLst>
    <p:sldId id="256" r:id="rId2"/>
    <p:sldId id="309" r:id="rId3"/>
    <p:sldId id="268" r:id="rId4"/>
    <p:sldId id="278" r:id="rId5"/>
    <p:sldId id="376" r:id="rId6"/>
    <p:sldId id="308" r:id="rId7"/>
    <p:sldId id="373" r:id="rId8"/>
    <p:sldId id="333" r:id="rId9"/>
    <p:sldId id="334" r:id="rId10"/>
    <p:sldId id="335" r:id="rId11"/>
    <p:sldId id="336" r:id="rId12"/>
    <p:sldId id="337" r:id="rId13"/>
    <p:sldId id="339" r:id="rId14"/>
    <p:sldId id="341" r:id="rId15"/>
    <p:sldId id="343" r:id="rId16"/>
    <p:sldId id="344" r:id="rId17"/>
    <p:sldId id="374" r:id="rId18"/>
    <p:sldId id="338" r:id="rId19"/>
    <p:sldId id="342" r:id="rId20"/>
    <p:sldId id="345" r:id="rId21"/>
    <p:sldId id="346" r:id="rId22"/>
    <p:sldId id="347" r:id="rId23"/>
    <p:sldId id="349" r:id="rId24"/>
    <p:sldId id="350" r:id="rId25"/>
    <p:sldId id="351" r:id="rId26"/>
    <p:sldId id="352" r:id="rId27"/>
    <p:sldId id="353" r:id="rId28"/>
    <p:sldId id="354" r:id="rId29"/>
    <p:sldId id="366" r:id="rId30"/>
    <p:sldId id="359" r:id="rId31"/>
    <p:sldId id="369" r:id="rId32"/>
    <p:sldId id="377" r:id="rId33"/>
    <p:sldId id="371" r:id="rId34"/>
    <p:sldId id="372" r:id="rId35"/>
    <p:sldId id="270" r:id="rId36"/>
    <p:sldId id="367" r:id="rId37"/>
    <p:sldId id="375" r:id="rId38"/>
  </p:sldIdLst>
  <p:sldSz cx="10239375" cy="5003800"/>
  <p:notesSz cx="6858000" cy="9144000"/>
  <p:custDataLst>
    <p:tags r:id="rId4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376"/>
            <p14:sldId id="308"/>
            <p14:sldId id="373"/>
            <p14:sldId id="333"/>
            <p14:sldId id="334"/>
            <p14:sldId id="335"/>
            <p14:sldId id="336"/>
            <p14:sldId id="337"/>
            <p14:sldId id="339"/>
            <p14:sldId id="341"/>
            <p14:sldId id="343"/>
            <p14:sldId id="344"/>
            <p14:sldId id="374"/>
            <p14:sldId id="338"/>
            <p14:sldId id="342"/>
            <p14:sldId id="345"/>
            <p14:sldId id="346"/>
            <p14:sldId id="347"/>
            <p14:sldId id="349"/>
            <p14:sldId id="350"/>
            <p14:sldId id="351"/>
            <p14:sldId id="352"/>
            <p14:sldId id="353"/>
            <p14:sldId id="354"/>
            <p14:sldId id="366"/>
            <p14:sldId id="359"/>
            <p14:sldId id="369"/>
            <p14:sldId id="377"/>
            <p14:sldId id="371"/>
            <p14:sldId id="372"/>
          </p14:sldIdLst>
        </p14:section>
        <p14:section name="Appendix" id="{61A5EB1E-5BAC-224D-8F20-5D1D8E086C2B}">
          <p14:sldIdLst>
            <p14:sldId id="270"/>
            <p14:sldId id="367"/>
            <p14:sldId id="37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37"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00"/>
    <p:restoredTop sz="76510" autoAdjust="0"/>
  </p:normalViewPr>
  <p:slideViewPr>
    <p:cSldViewPr snapToGrid="0" snapToObjects="1">
      <p:cViewPr varScale="1">
        <p:scale>
          <a:sx n="119" d="100"/>
          <a:sy n="119" d="100"/>
        </p:scale>
        <p:origin x="43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5-23T10:47:09.344" idx="21">
    <p:pos x="5464" y="451"/>
    <p:text>Img02</p:text>
    <p:extLst mod="1">
      <p:ext uri="{C676402C-5697-4E1C-873F-D02D1690AC5C}">
        <p15:threadingInfo xmlns:p15="http://schemas.microsoft.com/office/powerpoint/2012/main" timeZoneBias="-120"/>
      </p:ext>
    </p:extLst>
  </p:cm>
  <p:cm authorId="1" dt="2018-05-23T12:11:57.816" idx="22">
    <p:pos x="2788" y="2482"/>
    <p:text>Button 01</p:text>
    <p:extLst mod="1">
      <p:ext uri="{C676402C-5697-4E1C-873F-D02D1690AC5C}">
        <p15:threadingInfo xmlns:p15="http://schemas.microsoft.com/office/powerpoint/2012/main" timeZoneBias="-1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8-05-23T13:36:02.701" idx="27">
    <p:pos x="5691" y="480"/>
    <p:text>Img18</p:text>
    <p:extLst>
      <p:ext uri="{C676402C-5697-4E1C-873F-D02D1690AC5C}">
        <p15:threadingInfo xmlns:p15="http://schemas.microsoft.com/office/powerpoint/2012/main" timeZoneBias="-120"/>
      </p:ext>
    </p:extLst>
  </p:cm>
  <p:cm authorId="1" dt="2018-07-06T11:23:06.240" idx="37">
    <p:pos x="2401" y="2477"/>
    <p:text>Img21</p:text>
    <p:extLst>
      <p:ext uri="{C676402C-5697-4E1C-873F-D02D1690AC5C}">
        <p15:threadingInfo xmlns:p15="http://schemas.microsoft.com/office/powerpoint/2012/main" timeZoneBias="-1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8-05-23T14:27:30.327" idx="31">
    <p:pos x="6075" y="1173"/>
    <p:text>Button 01</p:text>
    <p:extLst mod="1">
      <p:ext uri="{C676402C-5697-4E1C-873F-D02D1690AC5C}">
        <p15:threadingInfo xmlns:p15="http://schemas.microsoft.com/office/powerpoint/2012/main" timeZoneBias="-12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8-05-23T13:27:02.517" idx="26">
    <p:pos x="2937" y="2310"/>
    <p:text>Button 01</p:text>
    <p:extLst mod="1">
      <p:ext uri="{C676402C-5697-4E1C-873F-D02D1690AC5C}">
        <p15:threadingInfo xmlns:p15="http://schemas.microsoft.com/office/powerpoint/2012/main" timeZoneBias="-12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8-05-23T13:27:02.517" idx="26">
    <p:pos x="2143" y="2296"/>
    <p:text>Button 01</p:text>
    <p:extLst>
      <p:ext uri="{C676402C-5697-4E1C-873F-D02D1690AC5C}">
        <p15:threadingInfo xmlns:p15="http://schemas.microsoft.com/office/powerpoint/2012/main" timeZoneBias="-120"/>
      </p:ext>
    </p:extLst>
  </p:cm>
  <p:cm authorId="1" dt="2018-05-23T13:36:02.701" idx="27">
    <p:pos x="5511" y="786"/>
    <p:text>Img19</p:text>
    <p:extLst mod="1">
      <p:ext uri="{C676402C-5697-4E1C-873F-D02D1690AC5C}">
        <p15:threadingInfo xmlns:p15="http://schemas.microsoft.com/office/powerpoint/2012/main" timeZoneBias="-120"/>
      </p:ext>
    </p:extLst>
  </p:cm>
  <p:cm authorId="1" dt="2018-05-23T13:37:58.027" idx="28">
    <p:pos x="5112" y="2763"/>
    <p:text>Button 02</p:text>
    <p:extLst>
      <p:ext uri="{C676402C-5697-4E1C-873F-D02D1690AC5C}">
        <p15:threadingInfo xmlns:p15="http://schemas.microsoft.com/office/powerpoint/2012/main" timeZoneBias="-12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8-05-23T13:27:02.517" idx="26">
    <p:pos x="2797" y="1958"/>
    <p:text>Button 01</p:text>
    <p:extLst mod="1">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5-23T10:18:45.695" idx="18">
    <p:pos x="5814" y="2575"/>
    <p:text>Button 01</p:text>
    <p:extLst mod="1">
      <p:ext uri="{C676402C-5697-4E1C-873F-D02D1690AC5C}">
        <p15:threadingInfo xmlns:p15="http://schemas.microsoft.com/office/powerpoint/2012/main" timeZoneBias="-120"/>
      </p:ext>
    </p:extLst>
  </p:cm>
  <p:cm authorId="1" dt="2018-07-06T10:44:58.613" idx="36">
    <p:pos x="5998" y="651"/>
    <p:text>Img03</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5-23T10:34:55.414" idx="19">
    <p:pos x="2658" y="2743"/>
    <p:text>Button 01</p:text>
    <p:extLst mod="1">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5-23T10:47:01.363" idx="20">
    <p:pos x="5626" y="478"/>
    <p:text>Img04</p:text>
    <p:extLst mod="1">
      <p:ext uri="{C676402C-5697-4E1C-873F-D02D1690AC5C}">
        <p15:threadingInfo xmlns:p15="http://schemas.microsoft.com/office/powerpoint/2012/main" timeZoneBias="-120"/>
      </p:ext>
    </p:extLst>
  </p:cm>
  <p:cm authorId="1" dt="2018-05-23T12:13:32.556" idx="23">
    <p:pos x="6075" y="2296"/>
    <p:text>Button 01</p:text>
    <p:extLst mod="1">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05-23T12:14:32.617" idx="24">
    <p:pos x="6108" y="2331"/>
    <p:text>Button 01</p:text>
    <p:extLst mod="1">
      <p:ext uri="{C676402C-5697-4E1C-873F-D02D1690AC5C}">
        <p15:threadingInfo xmlns:p15="http://schemas.microsoft.com/office/powerpoint/2012/main" timeZoneBias="-120"/>
      </p:ext>
    </p:extLst>
  </p:cm>
  <p:cm authorId="1" dt="2018-05-23T12:15:57.205" idx="25">
    <p:pos x="5383" y="595"/>
    <p:text>Img05</p:text>
    <p:extLst mod="1">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05-24T14:43:50.038" idx="34">
    <p:pos x="1403" y="1789"/>
    <p:text>Img08</p:text>
    <p:extLst mod="1">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8-05-24T14:46:05.266" idx="35">
    <p:pos x="6132" y="692"/>
    <p:text>img08</p:text>
    <p:extLst mod="1">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8-05-23T13:27:02.517" idx="26">
    <p:pos x="2539" y="2612"/>
    <p:text>Button 01</p:text>
    <p:extLst mod="1">
      <p:ext uri="{C676402C-5697-4E1C-873F-D02D1690AC5C}">
        <p15:threadingInfo xmlns:p15="http://schemas.microsoft.com/office/powerpoint/2012/main" timeZoneBias="-1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8-05-23T13:27:02.517" idx="26">
    <p:pos x="2143" y="2296"/>
    <p:text>Button 01</p:text>
    <p:extLst>
      <p:ext uri="{C676402C-5697-4E1C-873F-D02D1690AC5C}">
        <p15:threadingInfo xmlns:p15="http://schemas.microsoft.com/office/powerpoint/2012/main" timeZoneBias="-120"/>
      </p:ext>
    </p:extLst>
  </p:cm>
  <p:cm authorId="1" dt="2018-05-23T13:36:02.701" idx="27">
    <p:pos x="5511" y="786"/>
    <p:text>Img19</p:text>
    <p:extLst mod="1">
      <p:ext uri="{C676402C-5697-4E1C-873F-D02D1690AC5C}">
        <p15:threadingInfo xmlns:p15="http://schemas.microsoft.com/office/powerpoint/2012/main" timeZoneBias="-120"/>
      </p:ext>
    </p:extLst>
  </p:cm>
  <p:cm authorId="1" dt="2018-05-23T13:37:58.027" idx="28">
    <p:pos x="5112" y="2763"/>
    <p:text>Button 02</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20/09/2018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Drag and drop activity.</a:t>
            </a:r>
          </a:p>
          <a:p>
            <a:endParaRPr lang="en-GB" dirty="0"/>
          </a:p>
          <a:p>
            <a:r>
              <a:rPr lang="en-GB" dirty="0"/>
              <a:t>Correct answer is “mobile equipment, electricity”</a:t>
            </a:r>
          </a:p>
          <a:p>
            <a:endParaRPr lang="en-GB" dirty="0"/>
          </a:p>
          <a:p>
            <a:r>
              <a:rPr lang="en-GB" dirty="0"/>
              <a:t>Button 01 = on click/touch check answers and provide feedback as follows:</a:t>
            </a:r>
          </a:p>
          <a:p>
            <a:endParaRPr lang="en-GB" dirty="0"/>
          </a:p>
          <a:p>
            <a:pPr marL="171450" indent="-171450">
              <a:buFont typeface="Arial" panose="020B0604020202020204" pitchFamily="34" charset="0"/>
              <a:buChar char="•"/>
            </a:pPr>
            <a:r>
              <a:rPr lang="en-GB" dirty="0"/>
              <a:t>Correct – Well done. You correctly identified all the potential hazards. Because you are working near a vehicle entrance there are very likely to be vehicles coming and going. The door is 2,5m high so you will be working at a height above 2m. There is definitely electricity, machinery and stored energy involved.</a:t>
            </a:r>
          </a:p>
          <a:p>
            <a:pPr marL="171450" indent="-171450">
              <a:buFont typeface="Arial" panose="020B0604020202020204" pitchFamily="34" charset="0"/>
              <a:buChar char="•"/>
            </a:pPr>
            <a:r>
              <a:rPr lang="en-GB" dirty="0"/>
              <a:t>Incorrect – That is not quite right. Because you are working near a vehicle entrance there are very likely to be vehicles coming and going. The door is 2,5m high so you will be working at a height above 2m. There is definitely electricity, machinery and stored energy involved.</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3887189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https://</a:t>
            </a:r>
            <a:r>
              <a:rPr lang="en-US" dirty="0" err="1"/>
              <a:t>upload.wikimedia.org</a:t>
            </a:r>
            <a:r>
              <a:rPr lang="en-US" dirty="0"/>
              <a:t>/</a:t>
            </a:r>
            <a:r>
              <a:rPr lang="en-US" dirty="0" err="1"/>
              <a:t>wikipedia</a:t>
            </a:r>
            <a:r>
              <a:rPr lang="en-US" dirty="0"/>
              <a:t>/commons/9/9d/</a:t>
            </a:r>
            <a:r>
              <a:rPr lang="en-US" dirty="0" err="1"/>
              <a:t>Stop_sign_light_red.svg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1307179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 https://</a:t>
            </a:r>
            <a:r>
              <a:rPr lang="en-US" dirty="0" err="1"/>
              <a:t>cdn.pixabay.com</a:t>
            </a:r>
            <a:r>
              <a:rPr lang="en-US" dirty="0"/>
              <a:t>/photo/2016/07/01/22/38/industrial-safety-1492062_960_720.png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4263235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Present the following details on click/touch of each box. Present details in a popup window with a clear close button.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1 = Make sure your multimeter is working properly. If the batteries need replacing, replace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2 = See slide 15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3 = See slide 16</a:t>
            </a:r>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12941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Img06 = photograph of someone unscrewing the terminal box with a screwdriver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Img07 = photograph of the inside of the terminal box with the terminal block labelled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Img08 = photograph of a terminal block diagram on the inside of a terminal box lid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 option to view all images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1916796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Img09 = photograph of a terminal block with a bridge piece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Img10 = photograph of someone unscrewing the terminal connections to remove the bridge piece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 option to view all image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2819321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Img08 = photograph of a terminal block diagram on the inside of a terminal box lid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 option to view all image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1894273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 the following details on click/touch of each box. Present details in a popup window with a clear close button.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Continuity – These test if there is a complete path through the stator phase windings for current to flow. We check that there are no breaks in the windings by measuring the ohmic resistance of the windings.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Insulation resistance between conductors and earth – These test that there are no short circuits between the windings and the motor frame.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Insulation resistance between conductors – These test that the insulation between the different windings in intact and that there are no short circuits between windings due to worn insulation.</a:t>
            </a:r>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2266816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On click/touch of each step display the details for each step in a popup with a clear close button. As leaner moves through steps indicate which steps have been viewed by changing the button</a:t>
            </a:r>
          </a:p>
          <a:p>
            <a:pPr marL="457200" indent="-457200">
              <a:buFont typeface="+mj-lt"/>
              <a:buAutoNum type="arabicPeriod"/>
            </a:pPr>
            <a:r>
              <a:rPr lang="en-US" sz="1200" dirty="0"/>
              <a:t>See slide 19</a:t>
            </a:r>
          </a:p>
          <a:p>
            <a:pPr marL="457200" indent="-457200">
              <a:buFont typeface="+mj-lt"/>
              <a:buAutoNum type="arabicPeriod"/>
            </a:pPr>
            <a:r>
              <a:rPr lang="en-US" sz="1200" dirty="0"/>
              <a:t>See slide 20</a:t>
            </a:r>
          </a:p>
          <a:p>
            <a:pPr marL="457200" indent="-457200">
              <a:buFont typeface="+mj-lt"/>
              <a:buAutoNum type="arabicPeriod"/>
            </a:pPr>
            <a:r>
              <a:rPr lang="en-US" sz="1200" dirty="0"/>
              <a:t>See slide 21</a:t>
            </a:r>
          </a:p>
          <a:p>
            <a:pPr marL="457200" indent="-457200">
              <a:buFont typeface="+mj-lt"/>
              <a:buAutoNum type="arabicPeriod"/>
            </a:pPr>
            <a:r>
              <a:rPr lang="en-US" sz="1200" dirty="0"/>
              <a:t>See slide 22</a:t>
            </a:r>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1581425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Img11 = photograph of a </a:t>
            </a:r>
            <a:r>
              <a:rPr lang="en-GB" sz="1200" dirty="0" err="1"/>
              <a:t>multimeter</a:t>
            </a:r>
            <a:r>
              <a:rPr lang="en-GB" sz="1200" dirty="0"/>
              <a:t> set to continuity clearly showing the setting symbol.</a:t>
            </a:r>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2987896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Img12 = photograph of a drawn terminal drawing alongside one that is printed</a:t>
            </a:r>
          </a:p>
          <a:p>
            <a:pPr marL="0" indent="0">
              <a:buFont typeface="+mj-lt"/>
              <a:buNone/>
            </a:pPr>
            <a:r>
              <a:rPr lang="en-GB" sz="1200" dirty="0"/>
              <a:t>Img13 = image of a standard electrical check list</a:t>
            </a:r>
          </a:p>
          <a:p>
            <a:pPr marL="0" indent="0">
              <a:buFont typeface="+mj-lt"/>
              <a:buNone/>
            </a:pPr>
            <a:endParaRPr lang="en-GB" sz="120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Provide option to view all image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3508830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Img14 = photograph of black lead on terminal 1, red lead on another terminal and the </a:t>
            </a:r>
            <a:r>
              <a:rPr lang="en-GB" sz="1200" dirty="0" err="1"/>
              <a:t>multimeter</a:t>
            </a:r>
            <a:r>
              <a:rPr lang="en-GB" sz="1200" dirty="0"/>
              <a:t> showing a resistance reading</a:t>
            </a:r>
          </a:p>
          <a:p>
            <a:pPr marL="0" indent="0">
              <a:buFont typeface="+mj-lt"/>
              <a:buNone/>
            </a:pPr>
            <a:endParaRPr lang="en-GB" sz="120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t>Img15 = photograph of the corresponding terminals marked with the measured resistance</a:t>
            </a:r>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2085376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Img16 = photograph of the black lead on terminal 3 and terminal 5 being tested with the red lead.</a:t>
            </a:r>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3548912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Img17 = screenshot of Vid01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2423836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Img18 = blank motor test form for the continuity tests section</a:t>
            </a:r>
          </a:p>
          <a:p>
            <a:pPr marL="0" indent="0">
              <a:buFont typeface="+mj-lt"/>
              <a:buNone/>
            </a:pPr>
            <a:endParaRPr lang="en-GB" sz="1200" dirty="0"/>
          </a:p>
          <a:p>
            <a:pPr marL="0" indent="0">
              <a:buFont typeface="+mj-lt"/>
              <a:buNone/>
            </a:pPr>
            <a:r>
              <a:rPr lang="en-GB" sz="1200" dirty="0"/>
              <a:t>Include option to view image full screen</a:t>
            </a:r>
          </a:p>
          <a:p>
            <a:pPr marL="0" indent="0">
              <a:buFont typeface="+mj-lt"/>
              <a:buNone/>
            </a:pPr>
            <a:endParaRPr lang="en-GB" sz="1200" dirty="0"/>
          </a:p>
          <a:p>
            <a:pPr marL="0" indent="0">
              <a:buFont typeface="+mj-lt"/>
              <a:buNone/>
            </a:pPr>
            <a:r>
              <a:rPr lang="en-GB" sz="1200" dirty="0"/>
              <a:t>Button 01 – link to contents of slide 26 as a popup</a:t>
            </a:r>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3961150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Terminal labels and readings to be confirmed for an actual motor.</a:t>
            </a:r>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945951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Img19 = https://</a:t>
            </a:r>
            <a:r>
              <a:rPr lang="en-GB" sz="1200" dirty="0" err="1"/>
              <a:t>cdn.pixabay.com</a:t>
            </a:r>
            <a:r>
              <a:rPr lang="en-GB" sz="1200" dirty="0"/>
              <a:t>/photo/2016/01/03/00/43/upload-1118929_960_720.png</a:t>
            </a:r>
          </a:p>
          <a:p>
            <a:pPr marL="0" indent="0">
              <a:buFont typeface="+mj-lt"/>
              <a:buNone/>
            </a:pPr>
            <a:endParaRPr lang="en-GB" sz="1200" dirty="0"/>
          </a:p>
          <a:p>
            <a:pPr marL="0" indent="0">
              <a:buFont typeface="+mj-lt"/>
              <a:buNone/>
            </a:pPr>
            <a:r>
              <a:rPr lang="en-GB" sz="1200" dirty="0"/>
              <a:t>Button 01 – Launch file selection window</a:t>
            </a:r>
          </a:p>
          <a:p>
            <a:pPr marL="0" indent="0">
              <a:buFont typeface="+mj-lt"/>
              <a:buNone/>
            </a:pPr>
            <a:r>
              <a:rPr lang="en-GB" sz="1200" dirty="0"/>
              <a:t>Button 02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3090871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Img20 = complete the form from slide 25 (img18) and reproduce the provided block diagram image with the correct diagram (see Img21 above) and values:</a:t>
            </a:r>
          </a:p>
          <a:p>
            <a:pPr marL="0" indent="0">
              <a:buFont typeface="+mj-lt"/>
              <a:buNone/>
            </a:pPr>
            <a:r>
              <a:rPr lang="en-GB" sz="1200" dirty="0"/>
              <a:t>A1 – A2: 10.9Ω</a:t>
            </a:r>
          </a:p>
          <a:p>
            <a:pPr marL="0" indent="0">
              <a:buFont typeface="+mj-lt"/>
              <a:buNone/>
            </a:pPr>
            <a:r>
              <a:rPr lang="en-GB" sz="1200" dirty="0"/>
              <a:t>B1 – B2: 10.7Ω</a:t>
            </a:r>
          </a:p>
          <a:p>
            <a:pPr marL="0" indent="0">
              <a:buFont typeface="+mj-lt"/>
              <a:buNone/>
            </a:pPr>
            <a:r>
              <a:rPr lang="en-GB" sz="1200" dirty="0"/>
              <a:t>C1 – C2: 10.7Ω</a:t>
            </a:r>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38471729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Img22 = image of a insulation resistance tester e.g. https://</a:t>
            </a:r>
            <a:r>
              <a:rPr lang="en-GB" sz="1200" dirty="0" err="1"/>
              <a:t>www.instrumart.com</a:t>
            </a:r>
            <a:r>
              <a:rPr lang="en-GB" sz="1200" dirty="0"/>
              <a:t>/assets/1507-360.jpg</a:t>
            </a:r>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5704291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Present boxes with just the number. On click/touch, reveal the full statement as a slide right animation</a:t>
            </a:r>
          </a:p>
          <a:p>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Display small animations to indicate that boxes can be clicked/touched</a:t>
            </a:r>
            <a:endParaRPr lang="en-GB" sz="1200" dirty="0"/>
          </a:p>
          <a:p>
            <a:pPr marL="0" indent="0">
              <a:buFont typeface="+mj-lt"/>
              <a:buNone/>
            </a:pPr>
            <a:endParaRPr lang="en-GB" sz="1200" dirty="0"/>
          </a:p>
          <a:p>
            <a:pPr marL="0" indent="0">
              <a:buFont typeface="+mj-lt"/>
              <a:buNone/>
            </a:pPr>
            <a:r>
              <a:rPr lang="en-GB" sz="1200" dirty="0"/>
              <a:t>Button 01 = link to vid02.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3839079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Img23 = part of a blank motor test form</a:t>
            </a:r>
          </a:p>
          <a:p>
            <a:pPr marL="0" indent="0">
              <a:buFont typeface="+mj-lt"/>
              <a:buNone/>
            </a:pPr>
            <a:endParaRPr lang="en-GB" sz="1200" dirty="0"/>
          </a:p>
          <a:p>
            <a:pPr marL="0" indent="0">
              <a:buFont typeface="+mj-lt"/>
              <a:buNone/>
            </a:pPr>
            <a:r>
              <a:rPr lang="en-GB" sz="1200" dirty="0"/>
              <a:t>Include option to view image full screen</a:t>
            </a:r>
          </a:p>
          <a:p>
            <a:pPr marL="0" indent="0">
              <a:buFont typeface="+mj-lt"/>
              <a:buNone/>
            </a:pPr>
            <a:endParaRPr lang="en-GB" sz="1200" dirty="0"/>
          </a:p>
          <a:p>
            <a:pPr marL="0" indent="0">
              <a:buFont typeface="+mj-lt"/>
              <a:buNone/>
            </a:pPr>
            <a:r>
              <a:rPr lang="en-GB" sz="1200" dirty="0"/>
              <a:t>Button 01 = link to slide 32 as popup</a:t>
            </a:r>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14091117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endParaRPr lang="en-GB" sz="1200" dirty="0"/>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30003993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Img19 = https://</a:t>
            </a:r>
            <a:r>
              <a:rPr lang="en-GB" sz="1200" dirty="0" err="1"/>
              <a:t>cdn.pixabay.com</a:t>
            </a:r>
            <a:r>
              <a:rPr lang="en-GB" sz="1200" dirty="0"/>
              <a:t>/photo/2016/01/03/00/43/upload-1118929_960_720.png</a:t>
            </a:r>
          </a:p>
          <a:p>
            <a:pPr marL="0" indent="0">
              <a:buFont typeface="+mj-lt"/>
              <a:buNone/>
            </a:pPr>
            <a:endParaRPr lang="en-GB" sz="1200" dirty="0"/>
          </a:p>
          <a:p>
            <a:pPr marL="0" indent="0">
              <a:buFont typeface="+mj-lt"/>
              <a:buNone/>
            </a:pPr>
            <a:r>
              <a:rPr lang="en-GB" sz="1200" dirty="0"/>
              <a:t>Button 01 – Launch file selection window</a:t>
            </a:r>
          </a:p>
          <a:p>
            <a:pPr marL="0" indent="0">
              <a:buFont typeface="+mj-lt"/>
              <a:buNone/>
            </a:pPr>
            <a:r>
              <a:rPr lang="en-GB" sz="1200" dirty="0"/>
              <a:t>Button 02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31608084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Button 01 = link to motor test simulator (see brief)</a:t>
            </a:r>
          </a:p>
          <a:p>
            <a:pPr marL="0" indent="0">
              <a:buFont typeface="+mj-lt"/>
              <a:buNone/>
            </a:pPr>
            <a:endParaRPr lang="en-GB" sz="1200" dirty="0"/>
          </a:p>
          <a:p>
            <a:pPr marL="0" indent="0">
              <a:buFont typeface="+mj-lt"/>
              <a:buNone/>
            </a:pPr>
            <a:r>
              <a:rPr lang="en-GB" sz="1200" dirty="0"/>
              <a:t>If simulator is not possible, will need to develop questions.</a:t>
            </a:r>
          </a:p>
          <a:p>
            <a:pPr marL="0" indent="0">
              <a:buFont typeface="+mj-lt"/>
              <a:buNone/>
            </a:pPr>
            <a:endParaRPr lang="en-GB" sz="1200" dirty="0"/>
          </a:p>
          <a:p>
            <a:pPr marL="0" indent="0">
              <a:buFont typeface="+mj-lt"/>
              <a:buNone/>
            </a:pPr>
            <a:r>
              <a:rPr lang="en-GB" sz="1200"/>
              <a:t>Img24 </a:t>
            </a:r>
            <a:r>
              <a:rPr lang="en-GB" sz="1200" dirty="0"/>
              <a:t>= screenshot of simulator.</a:t>
            </a:r>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603854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See https://</a:t>
            </a:r>
            <a:r>
              <a:rPr lang="en-ZA" dirty="0" err="1"/>
              <a:t>www.dropbox.com</a:t>
            </a:r>
            <a:r>
              <a:rPr lang="en-ZA" dirty="0"/>
              <a:t>/s/fmte98gitax112u/3p%20motor%20test.mp4?dl=0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00:00 -  03:14 as a reference</a:t>
            </a:r>
          </a:p>
          <a:p>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Also see https://</a:t>
            </a:r>
            <a:r>
              <a:rPr lang="en-ZA" dirty="0" err="1"/>
              <a:t>www.dropbox.com</a:t>
            </a:r>
            <a:r>
              <a:rPr lang="en-ZA" dirty="0"/>
              <a:t>/s/c81f26n10t91c89/Testing%20Electrical%20motors.m4v?dl=0 as a reference</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41974314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See https://</a:t>
            </a:r>
            <a:r>
              <a:rPr lang="en-ZA" dirty="0" err="1"/>
              <a:t>www.dropbox.com</a:t>
            </a:r>
            <a:r>
              <a:rPr lang="en-ZA" dirty="0"/>
              <a:t>/s/fmte98gitax112u/3p%20motor%20test.mp4?dl=0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03:015 -  06:42 as a reference</a:t>
            </a:r>
          </a:p>
          <a:p>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Also see https://</a:t>
            </a:r>
            <a:r>
              <a:rPr lang="en-ZA" dirty="0" err="1"/>
              <a:t>www.dropbox.com</a:t>
            </a:r>
            <a:r>
              <a:rPr lang="en-ZA"/>
              <a:t>/s/c81f26n10t91c89/Testing%20Electrical%20motors.m4v?dl=0 as a reference</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12130554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3621788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image of an induction motor in a real industrial setting e.g. https://encrypted-tbn0.gstatic.com/</a:t>
            </a:r>
            <a:r>
              <a:rPr lang="en-US" dirty="0" err="1"/>
              <a:t>images?q</a:t>
            </a:r>
            <a:r>
              <a:rPr lang="en-US" dirty="0"/>
              <a:t>=tbn:ANd9GcRUTKiDbgTaEgPU_xrZEqvsrHMZHHKtUoYzJbieDykYp3EiWepH</a:t>
            </a:r>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752933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Reveal full point on clicking each number. Use a device to indicate to learners that they need to click number 1 to start with.</a:t>
            </a:r>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2020354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Replace with a cartoon strip or series of images with descriptions</a:t>
            </a:r>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3890951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Img02 </a:t>
            </a:r>
            <a:r>
              <a:rPr lang="en-US" dirty="0"/>
              <a:t>= https://</a:t>
            </a:r>
            <a:r>
              <a:rPr lang="en-US" dirty="0" err="1"/>
              <a:t>cdn.pixabay.com</a:t>
            </a:r>
            <a:r>
              <a:rPr lang="en-US" dirty="0"/>
              <a:t>/photo/2014/04/02/10/38/sign-304093_960_720.png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2755025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Present boxes with just a representative icon in each circle. On click/touch, reveal the full statement.</a:t>
            </a:r>
          </a:p>
          <a:p>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Display small animations to indicate that boxes can be clicked/touched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4030096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image of a motor driving a conveyor belt in a food factory e.g. https://3l4sbp4ao2771ln0f54chhvm-wpengine.netdna-ssl.com/</a:t>
            </a:r>
            <a:r>
              <a:rPr lang="en-US" dirty="0" err="1"/>
              <a:t>wp</a:t>
            </a:r>
            <a:r>
              <a:rPr lang="en-US" dirty="0"/>
              <a:t>-content/uploads/2017/01/00-Interroll-application-example-for-food.jpg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Suppress global navigation – only way forward is Button 01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link to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Focus on the image with additional text as support</a:t>
            </a:r>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2332987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92011" y="4383866"/>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55393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9/20/2018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5" r:id="rId13"/>
    <p:sldLayoutId id="2147483661" r:id="rId14"/>
    <p:sldLayoutId id="2147483652" r:id="rId15"/>
    <p:sldLayoutId id="2147483664" r:id="rId16"/>
    <p:sldLayoutId id="2147483660"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notesSlide" Target="../notesSlides/notesSlide9.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5.tiff"/><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comments" Target="../comments/commen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comments" Target="../comments/comment3.xml"/><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comments" Target="../comments/comment4.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tif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comments" Target="../comments/comment5.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tif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comments" Target="../comments/comment6.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7.sv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notesSlide" Target="../notesSlides/notesSlide16.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comments" Target="../comments/commen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4.sv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7.sv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7.sv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7.sv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7.sv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4.sv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comments" Target="../comments/comment8.xml"/><Relationship Id="rId3" Type="http://schemas.openxmlformats.org/officeDocument/2006/relationships/notesSlide" Target="../notesSlides/notesSlide24.xml"/><Relationship Id="rId7"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3.png"/><Relationship Id="rId5" Type="http://schemas.openxmlformats.org/officeDocument/2006/relationships/image" Target="../media/image7.sv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notesSlide" Target="../notesSlides/notesSlide26.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tiff"/><Relationship Id="rId9" Type="http://schemas.openxmlformats.org/officeDocument/2006/relationships/comments" Target="../comments/comment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comments" Target="../comments/comment10.xm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14.png"/><Relationship Id="rId5" Type="http://schemas.openxmlformats.org/officeDocument/2006/relationships/image" Target="../media/image7.sv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comments" Target="../comments/comment1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comments" Target="../comments/comment12.xml"/><Relationship Id="rId5" Type="http://schemas.openxmlformats.org/officeDocument/2006/relationships/image" Target="../media/image4.sv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notesSlide" Target="../notesSlides/notesSlide32.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3.tiff"/><Relationship Id="rId9" Type="http://schemas.openxmlformats.org/officeDocument/2006/relationships/comments" Target="../comments/comment1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comments" Target="../comments/comment14.xml"/><Relationship Id="rId5" Type="http://schemas.openxmlformats.org/officeDocument/2006/relationships/image" Target="../media/image4.sv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tags" Target="../tags/tag3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tags" Target="../tags/tag38.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tif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comments" Target="../comments/comment1.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tif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Three Phase Motors</a:t>
            </a:r>
          </a:p>
        </p:txBody>
      </p:sp>
      <p:sp>
        <p:nvSpPr>
          <p:cNvPr id="3" name="Subtitle 2"/>
          <p:cNvSpPr>
            <a:spLocks noGrp="1"/>
          </p:cNvSpPr>
          <p:nvPr>
            <p:ph type="subTitle" idx="1"/>
          </p:nvPr>
        </p:nvSpPr>
        <p:spPr/>
        <p:txBody>
          <a:bodyPr>
            <a:normAutofit/>
          </a:bodyPr>
          <a:lstStyle/>
          <a:p>
            <a:pPr algn="l"/>
            <a:r>
              <a:rPr lang="en-GB" sz="2400" dirty="0"/>
              <a:t>Topic 3: Testing Three Phase Motors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 are the Potential Hazards?</a:t>
            </a:r>
          </a:p>
        </p:txBody>
      </p:sp>
      <p:sp>
        <p:nvSpPr>
          <p:cNvPr id="3" name="Content Placeholder 2"/>
          <p:cNvSpPr>
            <a:spLocks noGrp="1"/>
          </p:cNvSpPr>
          <p:nvPr>
            <p:ph idx="1"/>
          </p:nvPr>
        </p:nvSpPr>
        <p:spPr>
          <a:xfrm>
            <a:off x="1122532" y="1091869"/>
            <a:ext cx="4505215" cy="2828432"/>
          </a:xfrm>
        </p:spPr>
        <p:txBody>
          <a:bodyPr>
            <a:noAutofit/>
          </a:bodyPr>
          <a:lstStyle/>
          <a:p>
            <a:pPr marL="0" indent="0">
              <a:buNone/>
            </a:pPr>
            <a:r>
              <a:rPr lang="en-GB" sz="2400" dirty="0"/>
              <a:t>You need to test a three phase AC motor.</a:t>
            </a:r>
          </a:p>
          <a:p>
            <a:pPr marL="457200" indent="-457200" algn="just">
              <a:buFont typeface="+mj-lt"/>
              <a:buAutoNum type="arabicPeriod"/>
            </a:pPr>
            <a:r>
              <a:rPr lang="en-GB" sz="2400" dirty="0"/>
              <a:t>It operates a 30m long conveyor belt</a:t>
            </a:r>
          </a:p>
          <a:p>
            <a:pPr marL="457200" indent="-457200">
              <a:buFont typeface="+mj-lt"/>
              <a:buAutoNum type="arabicPeriod"/>
            </a:pPr>
            <a:r>
              <a:rPr lang="en-GB" sz="2400" dirty="0"/>
              <a:t>The motor is mounted on a bracket at one end of the conveyor belt.</a:t>
            </a:r>
          </a:p>
        </p:txBody>
      </p:sp>
      <p:sp>
        <p:nvSpPr>
          <p:cNvPr id="7" name="Rounded Rectangle 6">
            <a:extLst>
              <a:ext uri="{FF2B5EF4-FFF2-40B4-BE49-F238E27FC236}">
                <a16:creationId xmlns:a16="http://schemas.microsoft.com/office/drawing/2014/main" id="{288C2DF5-DD90-BD42-B66E-AA290EBF62A8}"/>
              </a:ext>
            </a:extLst>
          </p:cNvPr>
          <p:cNvSpPr/>
          <p:nvPr/>
        </p:nvSpPr>
        <p:spPr>
          <a:xfrm>
            <a:off x="6826141" y="4040886"/>
            <a:ext cx="2743055"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Identify the hazards</a:t>
            </a:r>
          </a:p>
        </p:txBody>
      </p:sp>
      <p:sp>
        <p:nvSpPr>
          <p:cNvPr id="4" name="Rectangle 3">
            <a:extLst>
              <a:ext uri="{FF2B5EF4-FFF2-40B4-BE49-F238E27FC236}">
                <a16:creationId xmlns:a16="http://schemas.microsoft.com/office/drawing/2014/main" id="{530DE42B-E9A4-BB4C-9B63-C67566F23D4E}"/>
              </a:ext>
            </a:extLst>
          </p:cNvPr>
          <p:cNvSpPr/>
          <p:nvPr/>
        </p:nvSpPr>
        <p:spPr>
          <a:xfrm>
            <a:off x="1057330" y="3943350"/>
            <a:ext cx="5000570" cy="830997"/>
          </a:xfrm>
          <a:prstGeom prst="rect">
            <a:avLst/>
          </a:prstGeom>
          <a:solidFill>
            <a:schemeClr val="tx2">
              <a:lumMod val="40000"/>
              <a:lumOff val="60000"/>
            </a:schemeClr>
          </a:solidFill>
        </p:spPr>
        <p:txBody>
          <a:bodyPr wrap="square">
            <a:spAutoFit/>
          </a:bodyPr>
          <a:lstStyle/>
          <a:p>
            <a:pPr algn="just"/>
            <a:r>
              <a:rPr lang="en-GB" sz="2400" i="1" dirty="0"/>
              <a:t>Identify all the hazards that are present.</a:t>
            </a:r>
          </a:p>
        </p:txBody>
      </p:sp>
      <p:pic>
        <p:nvPicPr>
          <p:cNvPr id="8" name="Graphic 7" descr="User">
            <a:extLst>
              <a:ext uri="{FF2B5EF4-FFF2-40B4-BE49-F238E27FC236}">
                <a16:creationId xmlns:a16="http://schemas.microsoft.com/office/drawing/2014/main" id="{4831FA5F-4DA3-874B-8528-FDBC14CB34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6" y="3943350"/>
            <a:ext cx="854046" cy="854046"/>
          </a:xfrm>
          <a:prstGeom prst="rect">
            <a:avLst/>
          </a:prstGeom>
        </p:spPr>
      </p:pic>
      <p:pic>
        <p:nvPicPr>
          <p:cNvPr id="6" name="Picture 5">
            <a:extLst>
              <a:ext uri="{FF2B5EF4-FFF2-40B4-BE49-F238E27FC236}">
                <a16:creationId xmlns:a16="http://schemas.microsoft.com/office/drawing/2014/main" id="{609F4D16-0124-794C-969E-8481AEBB4843}"/>
              </a:ext>
            </a:extLst>
          </p:cNvPr>
          <p:cNvPicPr>
            <a:picLocks noChangeAspect="1"/>
          </p:cNvPicPr>
          <p:nvPr/>
        </p:nvPicPr>
        <p:blipFill rotWithShape="1">
          <a:blip r:embed="rId6"/>
          <a:srcRect l="7914" r="9079"/>
          <a:stretch/>
        </p:blipFill>
        <p:spPr>
          <a:xfrm>
            <a:off x="6057900" y="1101107"/>
            <a:ext cx="3827972" cy="2629316"/>
          </a:xfrm>
          <a:prstGeom prst="rect">
            <a:avLst/>
          </a:prstGeom>
        </p:spPr>
      </p:pic>
      <p:pic>
        <p:nvPicPr>
          <p:cNvPr id="9" name="Graphic 8" descr="Magnifying glass">
            <a:extLst>
              <a:ext uri="{FF2B5EF4-FFF2-40B4-BE49-F238E27FC236}">
                <a16:creationId xmlns:a16="http://schemas.microsoft.com/office/drawing/2014/main" id="{7E716A06-D208-684E-9EDF-8CB9363112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57900" y="1127114"/>
            <a:ext cx="523389" cy="523389"/>
          </a:xfrm>
          <a:prstGeom prst="rect">
            <a:avLst/>
          </a:prstGeom>
        </p:spPr>
      </p:pic>
    </p:spTree>
    <p:custDataLst>
      <p:tags r:id="rId1"/>
    </p:custDataLst>
    <p:extLst>
      <p:ext uri="{BB962C8B-B14F-4D97-AF65-F5344CB8AC3E}">
        <p14:creationId xmlns:p14="http://schemas.microsoft.com/office/powerpoint/2010/main" val="1127016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Potential Hazards</a:t>
            </a:r>
          </a:p>
        </p:txBody>
      </p:sp>
      <p:sp>
        <p:nvSpPr>
          <p:cNvPr id="3" name="Content Placeholder 2"/>
          <p:cNvSpPr>
            <a:spLocks noGrp="1"/>
          </p:cNvSpPr>
          <p:nvPr>
            <p:ph idx="1"/>
          </p:nvPr>
        </p:nvSpPr>
        <p:spPr>
          <a:xfrm>
            <a:off x="1057331" y="1023098"/>
            <a:ext cx="8403662" cy="440133"/>
          </a:xfrm>
          <a:solidFill>
            <a:schemeClr val="tx2">
              <a:lumMod val="40000"/>
              <a:lumOff val="60000"/>
            </a:schemeClr>
          </a:solidFill>
        </p:spPr>
        <p:txBody>
          <a:bodyPr>
            <a:noAutofit/>
          </a:bodyPr>
          <a:lstStyle/>
          <a:p>
            <a:pPr marL="0" indent="0" algn="just">
              <a:buNone/>
            </a:pPr>
            <a:r>
              <a:rPr lang="en-GB" sz="2400" i="1" dirty="0"/>
              <a:t>Which hazards apply to this situation? Drag them onto the picture.</a:t>
            </a:r>
          </a:p>
        </p:txBody>
      </p:sp>
      <p:sp>
        <p:nvSpPr>
          <p:cNvPr id="5" name="Rectangle 4">
            <a:extLst>
              <a:ext uri="{FF2B5EF4-FFF2-40B4-BE49-F238E27FC236}">
                <a16:creationId xmlns:a16="http://schemas.microsoft.com/office/drawing/2014/main" id="{349439B0-228D-934D-9F62-22B8AD98A040}"/>
              </a:ext>
            </a:extLst>
          </p:cNvPr>
          <p:cNvSpPr/>
          <p:nvPr/>
        </p:nvSpPr>
        <p:spPr>
          <a:xfrm>
            <a:off x="428673" y="1663547"/>
            <a:ext cx="2524520" cy="8624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b="1" dirty="0"/>
              <a:t>Vehicles, traffic or mobile equipment</a:t>
            </a:r>
            <a:endParaRPr lang="en-GB" sz="2000" b="1" dirty="0"/>
          </a:p>
        </p:txBody>
      </p:sp>
      <p:sp>
        <p:nvSpPr>
          <p:cNvPr id="7" name="Rectangle 6">
            <a:extLst>
              <a:ext uri="{FF2B5EF4-FFF2-40B4-BE49-F238E27FC236}">
                <a16:creationId xmlns:a16="http://schemas.microsoft.com/office/drawing/2014/main" id="{502B4726-62FE-7F4D-81B4-312B16C5689D}"/>
              </a:ext>
            </a:extLst>
          </p:cNvPr>
          <p:cNvSpPr/>
          <p:nvPr/>
        </p:nvSpPr>
        <p:spPr>
          <a:xfrm>
            <a:off x="2999809" y="1663547"/>
            <a:ext cx="2524520" cy="8624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b="1" dirty="0"/>
              <a:t>Hazardous Materials or Waste</a:t>
            </a:r>
            <a:endParaRPr lang="en-GB" sz="2000" b="1" dirty="0"/>
          </a:p>
        </p:txBody>
      </p:sp>
      <p:sp>
        <p:nvSpPr>
          <p:cNvPr id="8" name="Rectangle 7">
            <a:extLst>
              <a:ext uri="{FF2B5EF4-FFF2-40B4-BE49-F238E27FC236}">
                <a16:creationId xmlns:a16="http://schemas.microsoft.com/office/drawing/2014/main" id="{FEF0D519-6806-2142-AF61-73FD858C6A05}"/>
              </a:ext>
            </a:extLst>
          </p:cNvPr>
          <p:cNvSpPr/>
          <p:nvPr/>
        </p:nvSpPr>
        <p:spPr>
          <a:xfrm>
            <a:off x="428673" y="3465730"/>
            <a:ext cx="2524520" cy="8624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b="1" dirty="0"/>
              <a:t>Electricity, machinery, stored energy or machine isolation</a:t>
            </a:r>
          </a:p>
        </p:txBody>
      </p:sp>
      <p:sp>
        <p:nvSpPr>
          <p:cNvPr id="12" name="Rectangle 11">
            <a:extLst>
              <a:ext uri="{FF2B5EF4-FFF2-40B4-BE49-F238E27FC236}">
                <a16:creationId xmlns:a16="http://schemas.microsoft.com/office/drawing/2014/main" id="{0ED36E47-A443-3A43-B324-396ED0C3E689}"/>
              </a:ext>
            </a:extLst>
          </p:cNvPr>
          <p:cNvSpPr/>
          <p:nvPr/>
        </p:nvSpPr>
        <p:spPr>
          <a:xfrm>
            <a:off x="428673" y="2563591"/>
            <a:ext cx="2524520" cy="8624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b="1" dirty="0"/>
              <a:t>Working at heights </a:t>
            </a:r>
            <a:r>
              <a:rPr lang="en-GB" b="1"/>
              <a:t>above 2m</a:t>
            </a:r>
            <a:endParaRPr lang="en-GB" b="1" dirty="0"/>
          </a:p>
        </p:txBody>
      </p:sp>
      <p:sp>
        <p:nvSpPr>
          <p:cNvPr id="13" name="Rectangle 12">
            <a:extLst>
              <a:ext uri="{FF2B5EF4-FFF2-40B4-BE49-F238E27FC236}">
                <a16:creationId xmlns:a16="http://schemas.microsoft.com/office/drawing/2014/main" id="{AD297ACB-6042-6D49-BFBF-B05A275FF915}"/>
              </a:ext>
            </a:extLst>
          </p:cNvPr>
          <p:cNvSpPr/>
          <p:nvPr/>
        </p:nvSpPr>
        <p:spPr>
          <a:xfrm>
            <a:off x="2999809" y="2563591"/>
            <a:ext cx="2524520" cy="8624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b="1" dirty="0"/>
              <a:t>Lifting and material handling</a:t>
            </a:r>
            <a:endParaRPr lang="en-GB" sz="2000" b="1" dirty="0"/>
          </a:p>
        </p:txBody>
      </p:sp>
      <p:sp>
        <p:nvSpPr>
          <p:cNvPr id="14" name="Rectangle 13">
            <a:extLst>
              <a:ext uri="{FF2B5EF4-FFF2-40B4-BE49-F238E27FC236}">
                <a16:creationId xmlns:a16="http://schemas.microsoft.com/office/drawing/2014/main" id="{CD7B9A66-552E-5942-9004-70E72B274751}"/>
              </a:ext>
            </a:extLst>
          </p:cNvPr>
          <p:cNvSpPr/>
          <p:nvPr/>
        </p:nvSpPr>
        <p:spPr>
          <a:xfrm>
            <a:off x="2999809" y="3465730"/>
            <a:ext cx="2524520" cy="8624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b="1" dirty="0"/>
              <a:t>Work with Oxy-fuel gas mixtures</a:t>
            </a:r>
            <a:endParaRPr lang="en-GB" sz="2000" b="1" dirty="0"/>
          </a:p>
        </p:txBody>
      </p:sp>
      <p:sp>
        <p:nvSpPr>
          <p:cNvPr id="18" name="Rectangle 17">
            <a:extLst>
              <a:ext uri="{FF2B5EF4-FFF2-40B4-BE49-F238E27FC236}">
                <a16:creationId xmlns:a16="http://schemas.microsoft.com/office/drawing/2014/main" id="{0854DB32-65D6-F74F-9934-CBD792C3273E}"/>
              </a:ext>
            </a:extLst>
          </p:cNvPr>
          <p:cNvSpPr/>
          <p:nvPr/>
        </p:nvSpPr>
        <p:spPr>
          <a:xfrm>
            <a:off x="5890444" y="1663546"/>
            <a:ext cx="3570549" cy="31333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Img03</a:t>
            </a:r>
          </a:p>
        </p:txBody>
      </p:sp>
      <p:sp>
        <p:nvSpPr>
          <p:cNvPr id="19" name="Rounded Rectangle 18">
            <a:extLst>
              <a:ext uri="{FF2B5EF4-FFF2-40B4-BE49-F238E27FC236}">
                <a16:creationId xmlns:a16="http://schemas.microsoft.com/office/drawing/2014/main" id="{23A86E8F-788B-724A-8429-F6AF7D5AD878}"/>
              </a:ext>
            </a:extLst>
          </p:cNvPr>
          <p:cNvSpPr/>
          <p:nvPr/>
        </p:nvSpPr>
        <p:spPr>
          <a:xfrm>
            <a:off x="1818199" y="4367869"/>
            <a:ext cx="2743055" cy="553704"/>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pic>
        <p:nvPicPr>
          <p:cNvPr id="15" name="Graphic 14" descr="User">
            <a:extLst>
              <a:ext uri="{FF2B5EF4-FFF2-40B4-BE49-F238E27FC236}">
                <a16:creationId xmlns:a16="http://schemas.microsoft.com/office/drawing/2014/main" id="{6FA94210-443F-284E-AD6B-D2DA4E6AC9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3284" y="809501"/>
            <a:ext cx="854046" cy="854046"/>
          </a:xfrm>
          <a:prstGeom prst="rect">
            <a:avLst/>
          </a:prstGeom>
        </p:spPr>
      </p:pic>
    </p:spTree>
    <p:custDataLst>
      <p:tags r:id="rId1"/>
    </p:custDataLst>
    <p:extLst>
      <p:ext uri="{BB962C8B-B14F-4D97-AF65-F5344CB8AC3E}">
        <p14:creationId xmlns:p14="http://schemas.microsoft.com/office/powerpoint/2010/main" val="3255505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Stop and Check?</a:t>
            </a:r>
          </a:p>
        </p:txBody>
      </p:sp>
      <p:sp>
        <p:nvSpPr>
          <p:cNvPr id="3" name="Content Placeholder 2"/>
          <p:cNvSpPr>
            <a:spLocks noGrp="1"/>
          </p:cNvSpPr>
          <p:nvPr>
            <p:ph idx="1"/>
          </p:nvPr>
        </p:nvSpPr>
        <p:spPr>
          <a:xfrm>
            <a:off x="1122532" y="1091868"/>
            <a:ext cx="5295690" cy="1711293"/>
          </a:xfrm>
        </p:spPr>
        <p:txBody>
          <a:bodyPr>
            <a:noAutofit/>
          </a:bodyPr>
          <a:lstStyle/>
          <a:p>
            <a:pPr marL="0" indent="0" algn="just">
              <a:buNone/>
            </a:pPr>
            <a:r>
              <a:rPr lang="en-GB" sz="2400" dirty="0"/>
              <a:t>Because there are some </a:t>
            </a:r>
            <a:r>
              <a:rPr lang="en-GB" sz="2400" b="1" dirty="0"/>
              <a:t>potential hazards</a:t>
            </a:r>
            <a:r>
              <a:rPr lang="en-GB" sz="2400" dirty="0"/>
              <a:t> associated with this job, you need to check that all the necessary </a:t>
            </a:r>
            <a:r>
              <a:rPr lang="en-GB" sz="2400" b="1" dirty="0"/>
              <a:t>safety controls </a:t>
            </a:r>
            <a:r>
              <a:rPr lang="en-GB" sz="2400" dirty="0"/>
              <a:t>related to these hazards are in place.</a:t>
            </a:r>
          </a:p>
        </p:txBody>
      </p:sp>
      <p:pic>
        <p:nvPicPr>
          <p:cNvPr id="4" name="Picture 3">
            <a:extLst>
              <a:ext uri="{FF2B5EF4-FFF2-40B4-BE49-F238E27FC236}">
                <a16:creationId xmlns:a16="http://schemas.microsoft.com/office/drawing/2014/main" id="{C4C7B328-89ED-C942-B9C4-8D817240AD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60248" y="825461"/>
            <a:ext cx="2547326" cy="2547326"/>
          </a:xfrm>
          <a:prstGeom prst="rect">
            <a:avLst/>
          </a:prstGeom>
        </p:spPr>
      </p:pic>
      <p:sp>
        <p:nvSpPr>
          <p:cNvPr id="7" name="Rounded Rectangle 6">
            <a:extLst>
              <a:ext uri="{FF2B5EF4-FFF2-40B4-BE49-F238E27FC236}">
                <a16:creationId xmlns:a16="http://schemas.microsoft.com/office/drawing/2014/main" id="{1BFE51DD-2006-AD4B-91E2-DD0778084CCD}"/>
              </a:ext>
            </a:extLst>
          </p:cNvPr>
          <p:cNvSpPr/>
          <p:nvPr/>
        </p:nvSpPr>
        <p:spPr>
          <a:xfrm>
            <a:off x="7044347" y="3595995"/>
            <a:ext cx="2979127"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Learn about Safety Controls</a:t>
            </a:r>
          </a:p>
        </p:txBody>
      </p:sp>
      <p:sp>
        <p:nvSpPr>
          <p:cNvPr id="5" name="Rectangle 4">
            <a:extLst>
              <a:ext uri="{FF2B5EF4-FFF2-40B4-BE49-F238E27FC236}">
                <a16:creationId xmlns:a16="http://schemas.microsoft.com/office/drawing/2014/main" id="{C0FE2D31-5C40-DF41-8151-7E8C354F012D}"/>
              </a:ext>
            </a:extLst>
          </p:cNvPr>
          <p:cNvSpPr/>
          <p:nvPr/>
        </p:nvSpPr>
        <p:spPr>
          <a:xfrm>
            <a:off x="1057330" y="2889686"/>
            <a:ext cx="5360892" cy="1569660"/>
          </a:xfrm>
          <a:prstGeom prst="rect">
            <a:avLst/>
          </a:prstGeom>
          <a:solidFill>
            <a:schemeClr val="tx2">
              <a:lumMod val="40000"/>
              <a:lumOff val="60000"/>
            </a:schemeClr>
          </a:solidFill>
        </p:spPr>
        <p:txBody>
          <a:bodyPr wrap="square">
            <a:spAutoFit/>
          </a:bodyPr>
          <a:lstStyle/>
          <a:p>
            <a:pPr algn="just"/>
            <a:r>
              <a:rPr lang="en-GB" sz="2400" i="1" dirty="0"/>
              <a:t>If you are not sure what these safety controls are, you should stop this unit and refer back to Topic X in The World of an Electrician before continuing.</a:t>
            </a:r>
          </a:p>
        </p:txBody>
      </p:sp>
      <p:pic>
        <p:nvPicPr>
          <p:cNvPr id="8" name="Graphic 7" descr="User">
            <a:extLst>
              <a:ext uri="{FF2B5EF4-FFF2-40B4-BE49-F238E27FC236}">
                <a16:creationId xmlns:a16="http://schemas.microsoft.com/office/drawing/2014/main" id="{48C503E4-91C7-CB47-B467-41ADA1F139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3284" y="2889686"/>
            <a:ext cx="854046" cy="854046"/>
          </a:xfrm>
          <a:prstGeom prst="rect">
            <a:avLst/>
          </a:prstGeom>
        </p:spPr>
      </p:pic>
    </p:spTree>
    <p:custDataLst>
      <p:tags r:id="rId1"/>
    </p:custDataLst>
    <p:extLst>
      <p:ext uri="{BB962C8B-B14F-4D97-AF65-F5344CB8AC3E}">
        <p14:creationId xmlns:p14="http://schemas.microsoft.com/office/powerpoint/2010/main" val="2060561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Before We Begin</a:t>
            </a:r>
          </a:p>
        </p:txBody>
      </p:sp>
      <p:sp>
        <p:nvSpPr>
          <p:cNvPr id="3" name="Content Placeholder 2"/>
          <p:cNvSpPr>
            <a:spLocks noGrp="1"/>
          </p:cNvSpPr>
          <p:nvPr>
            <p:ph idx="1"/>
          </p:nvPr>
        </p:nvSpPr>
        <p:spPr>
          <a:xfrm>
            <a:off x="1122532" y="1091869"/>
            <a:ext cx="5263981" cy="1126676"/>
          </a:xfrm>
        </p:spPr>
        <p:txBody>
          <a:bodyPr>
            <a:noAutofit/>
          </a:bodyPr>
          <a:lstStyle/>
          <a:p>
            <a:pPr marL="0" indent="0" algn="just">
              <a:buNone/>
            </a:pPr>
            <a:r>
              <a:rPr lang="en-GB" sz="2400" dirty="0"/>
              <a:t>Before you do any electrical tests, you must make sure that you have </a:t>
            </a:r>
            <a:r>
              <a:rPr lang="en-GB" sz="2400" b="1" dirty="0"/>
              <a:t>isolated and locked out </a:t>
            </a:r>
            <a:r>
              <a:rPr lang="en-GB" sz="2400" dirty="0"/>
              <a:t>the supply to the motor. </a:t>
            </a:r>
          </a:p>
        </p:txBody>
      </p:sp>
      <p:sp>
        <p:nvSpPr>
          <p:cNvPr id="13" name="Rounded Rectangle 12">
            <a:extLst>
              <a:ext uri="{FF2B5EF4-FFF2-40B4-BE49-F238E27FC236}">
                <a16:creationId xmlns:a16="http://schemas.microsoft.com/office/drawing/2014/main" id="{13AEB6AD-F0C8-4941-A2C3-27ADBFC28B87}"/>
              </a:ext>
            </a:extLst>
          </p:cNvPr>
          <p:cNvSpPr/>
          <p:nvPr/>
        </p:nvSpPr>
        <p:spPr>
          <a:xfrm>
            <a:off x="5665841" y="3840606"/>
            <a:ext cx="4339097"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Learn about Isolating and Lock-Out Procedures</a:t>
            </a:r>
          </a:p>
        </p:txBody>
      </p:sp>
      <p:pic>
        <p:nvPicPr>
          <p:cNvPr id="4" name="Picture 3">
            <a:extLst>
              <a:ext uri="{FF2B5EF4-FFF2-40B4-BE49-F238E27FC236}">
                <a16:creationId xmlns:a16="http://schemas.microsoft.com/office/drawing/2014/main" id="{0A8EAF3A-A817-5141-983F-8DC8C56477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70426" y="890832"/>
            <a:ext cx="3034512" cy="2694017"/>
          </a:xfrm>
          <a:prstGeom prst="rect">
            <a:avLst/>
          </a:prstGeom>
        </p:spPr>
      </p:pic>
      <p:sp>
        <p:nvSpPr>
          <p:cNvPr id="5" name="Rectangle 4">
            <a:extLst>
              <a:ext uri="{FF2B5EF4-FFF2-40B4-BE49-F238E27FC236}">
                <a16:creationId xmlns:a16="http://schemas.microsoft.com/office/drawing/2014/main" id="{B3B91B4C-FF85-984D-A0F5-58D16EFFB473}"/>
              </a:ext>
            </a:extLst>
          </p:cNvPr>
          <p:cNvSpPr/>
          <p:nvPr/>
        </p:nvSpPr>
        <p:spPr>
          <a:xfrm>
            <a:off x="1122532" y="2429411"/>
            <a:ext cx="5118100" cy="1200329"/>
          </a:xfrm>
          <a:prstGeom prst="rect">
            <a:avLst/>
          </a:prstGeom>
          <a:solidFill>
            <a:schemeClr val="tx2">
              <a:lumMod val="40000"/>
              <a:lumOff val="60000"/>
            </a:schemeClr>
          </a:solidFill>
        </p:spPr>
        <p:txBody>
          <a:bodyPr>
            <a:spAutoFit/>
          </a:bodyPr>
          <a:lstStyle/>
          <a:p>
            <a:pPr algn="just"/>
            <a:r>
              <a:rPr lang="en-GB" sz="2400" i="1" dirty="0"/>
              <a:t>Make sure you know how to do this by referring to Topic X in The World of An Electrician.</a:t>
            </a:r>
          </a:p>
        </p:txBody>
      </p:sp>
      <p:pic>
        <p:nvPicPr>
          <p:cNvPr id="7" name="Graphic 6" descr="User">
            <a:extLst>
              <a:ext uri="{FF2B5EF4-FFF2-40B4-BE49-F238E27FC236}">
                <a16:creationId xmlns:a16="http://schemas.microsoft.com/office/drawing/2014/main" id="{B2FD2C9F-BBF7-7147-A912-ADB00038AC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3284" y="2429411"/>
            <a:ext cx="854046" cy="854046"/>
          </a:xfrm>
          <a:prstGeom prst="rect">
            <a:avLst/>
          </a:prstGeom>
        </p:spPr>
      </p:pic>
    </p:spTree>
    <p:custDataLst>
      <p:tags r:id="rId1"/>
    </p:custDataLst>
    <p:extLst>
      <p:ext uri="{BB962C8B-B14F-4D97-AF65-F5344CB8AC3E}">
        <p14:creationId xmlns:p14="http://schemas.microsoft.com/office/powerpoint/2010/main" val="3991022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Be Prepared</a:t>
            </a:r>
          </a:p>
        </p:txBody>
      </p:sp>
      <p:sp>
        <p:nvSpPr>
          <p:cNvPr id="3" name="Content Placeholder 2"/>
          <p:cNvSpPr>
            <a:spLocks noGrp="1"/>
          </p:cNvSpPr>
          <p:nvPr>
            <p:ph idx="1"/>
          </p:nvPr>
        </p:nvSpPr>
        <p:spPr>
          <a:xfrm>
            <a:off x="1122532" y="1091869"/>
            <a:ext cx="4513770" cy="2970466"/>
          </a:xfrm>
        </p:spPr>
        <p:txBody>
          <a:bodyPr>
            <a:noAutofit/>
          </a:bodyPr>
          <a:lstStyle/>
          <a:p>
            <a:pPr marL="0" indent="0" algn="just">
              <a:buNone/>
            </a:pPr>
            <a:r>
              <a:rPr lang="en-GB" sz="2400" dirty="0"/>
              <a:t>Once you have</a:t>
            </a:r>
          </a:p>
          <a:p>
            <a:pPr marL="457200" indent="-457200" algn="just">
              <a:buFont typeface="+mj-lt"/>
              <a:buAutoNum type="arabicPeriod"/>
            </a:pPr>
            <a:r>
              <a:rPr lang="en-GB" sz="2400" dirty="0"/>
              <a:t>Identified all potential hazards</a:t>
            </a:r>
          </a:p>
          <a:p>
            <a:pPr marL="457200" indent="-457200" algn="just">
              <a:buFont typeface="+mj-lt"/>
              <a:buAutoNum type="arabicPeriod"/>
            </a:pPr>
            <a:r>
              <a:rPr lang="en-GB" sz="2400" dirty="0"/>
              <a:t>Made sure the necessary safety controls are in place</a:t>
            </a:r>
          </a:p>
          <a:p>
            <a:pPr marL="457200" indent="-457200" algn="just">
              <a:buFont typeface="+mj-lt"/>
              <a:buAutoNum type="arabicPeriod"/>
            </a:pPr>
            <a:r>
              <a:rPr lang="en-GB" sz="2400" dirty="0"/>
              <a:t>Isolated and locked out the motor, you can prepare to start your tests.</a:t>
            </a:r>
          </a:p>
        </p:txBody>
      </p:sp>
      <p:sp>
        <p:nvSpPr>
          <p:cNvPr id="6" name="Rectangle 5">
            <a:extLst>
              <a:ext uri="{FF2B5EF4-FFF2-40B4-BE49-F238E27FC236}">
                <a16:creationId xmlns:a16="http://schemas.microsoft.com/office/drawing/2014/main" id="{DAC66DBE-1C7E-494E-BC08-56A8D1B9B1BC}"/>
              </a:ext>
            </a:extLst>
          </p:cNvPr>
          <p:cNvSpPr/>
          <p:nvPr/>
        </p:nvSpPr>
        <p:spPr>
          <a:xfrm>
            <a:off x="5891134" y="387523"/>
            <a:ext cx="4182256" cy="14513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648000" rtlCol="0" anchor="ctr" anchorCtr="1"/>
          <a:lstStyle/>
          <a:p>
            <a:r>
              <a:rPr lang="en-GB" sz="2400" b="1" dirty="0"/>
              <a:t>Check you </a:t>
            </a:r>
            <a:r>
              <a:rPr lang="en-GB" sz="2400" b="1" dirty="0" err="1"/>
              <a:t>multimeter</a:t>
            </a:r>
            <a:endParaRPr lang="en-GB" sz="2800" b="1" dirty="0"/>
          </a:p>
        </p:txBody>
      </p:sp>
      <p:sp>
        <p:nvSpPr>
          <p:cNvPr id="7" name="Rectangle 6">
            <a:extLst>
              <a:ext uri="{FF2B5EF4-FFF2-40B4-BE49-F238E27FC236}">
                <a16:creationId xmlns:a16="http://schemas.microsoft.com/office/drawing/2014/main" id="{4BA49B05-C3E9-654F-9543-FB919D54EC85}"/>
              </a:ext>
            </a:extLst>
          </p:cNvPr>
          <p:cNvSpPr/>
          <p:nvPr/>
        </p:nvSpPr>
        <p:spPr>
          <a:xfrm>
            <a:off x="5891134" y="1912413"/>
            <a:ext cx="4182256" cy="14513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648000" rtlCol="0" anchor="ctr" anchorCtr="1"/>
          <a:lstStyle/>
          <a:p>
            <a:r>
              <a:rPr lang="en-GB" sz="2400" b="1" dirty="0"/>
              <a:t>Open the terminal box</a:t>
            </a:r>
          </a:p>
        </p:txBody>
      </p:sp>
      <p:sp>
        <p:nvSpPr>
          <p:cNvPr id="8" name="Rectangle 7">
            <a:extLst>
              <a:ext uri="{FF2B5EF4-FFF2-40B4-BE49-F238E27FC236}">
                <a16:creationId xmlns:a16="http://schemas.microsoft.com/office/drawing/2014/main" id="{C18F19B7-677A-6640-AB8D-A371A1464E99}"/>
              </a:ext>
            </a:extLst>
          </p:cNvPr>
          <p:cNvSpPr/>
          <p:nvPr/>
        </p:nvSpPr>
        <p:spPr>
          <a:xfrm>
            <a:off x="5891134" y="3437303"/>
            <a:ext cx="4182256" cy="14513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48000" rtlCol="0" anchor="ctr" anchorCtr="1"/>
          <a:lstStyle/>
          <a:p>
            <a:r>
              <a:rPr lang="en-GB" sz="2400" b="1" dirty="0"/>
              <a:t>Remove the bridge pieces</a:t>
            </a:r>
            <a:endParaRPr lang="en-GB" sz="2800" b="1" dirty="0"/>
          </a:p>
        </p:txBody>
      </p:sp>
      <p:sp>
        <p:nvSpPr>
          <p:cNvPr id="9" name="Oval 8">
            <a:extLst>
              <a:ext uri="{FF2B5EF4-FFF2-40B4-BE49-F238E27FC236}">
                <a16:creationId xmlns:a16="http://schemas.microsoft.com/office/drawing/2014/main" id="{9BEBE920-9D04-B24A-A501-312C7BE9AD70}"/>
              </a:ext>
            </a:extLst>
          </p:cNvPr>
          <p:cNvSpPr>
            <a:spLocks noChangeAspect="1"/>
          </p:cNvSpPr>
          <p:nvPr/>
        </p:nvSpPr>
        <p:spPr>
          <a:xfrm>
            <a:off x="5950348" y="479992"/>
            <a:ext cx="540000" cy="5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solidFill>
              </a:rPr>
              <a:t>1</a:t>
            </a:r>
            <a:endParaRPr lang="en-GB" b="1" dirty="0">
              <a:solidFill>
                <a:schemeClr val="accent2"/>
              </a:solidFill>
            </a:endParaRPr>
          </a:p>
        </p:txBody>
      </p:sp>
      <p:sp>
        <p:nvSpPr>
          <p:cNvPr id="10" name="Oval 9">
            <a:extLst>
              <a:ext uri="{FF2B5EF4-FFF2-40B4-BE49-F238E27FC236}">
                <a16:creationId xmlns:a16="http://schemas.microsoft.com/office/drawing/2014/main" id="{2DA4EDD5-C578-EE4B-BD5C-C46D049C8526}"/>
              </a:ext>
            </a:extLst>
          </p:cNvPr>
          <p:cNvSpPr>
            <a:spLocks noChangeAspect="1"/>
          </p:cNvSpPr>
          <p:nvPr/>
        </p:nvSpPr>
        <p:spPr>
          <a:xfrm>
            <a:off x="5950348" y="2000698"/>
            <a:ext cx="540000" cy="5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3"/>
                </a:solidFill>
              </a:rPr>
              <a:t>2</a:t>
            </a:r>
            <a:endParaRPr lang="en-GB" b="1" dirty="0">
              <a:solidFill>
                <a:schemeClr val="accent3"/>
              </a:solidFill>
            </a:endParaRPr>
          </a:p>
        </p:txBody>
      </p:sp>
      <p:sp>
        <p:nvSpPr>
          <p:cNvPr id="11" name="Oval 10">
            <a:extLst>
              <a:ext uri="{FF2B5EF4-FFF2-40B4-BE49-F238E27FC236}">
                <a16:creationId xmlns:a16="http://schemas.microsoft.com/office/drawing/2014/main" id="{67EAF22E-B12B-DA47-9576-5FA7DA6B59F3}"/>
              </a:ext>
            </a:extLst>
          </p:cNvPr>
          <p:cNvSpPr>
            <a:spLocks noChangeAspect="1"/>
          </p:cNvSpPr>
          <p:nvPr/>
        </p:nvSpPr>
        <p:spPr>
          <a:xfrm>
            <a:off x="5950348" y="3502611"/>
            <a:ext cx="540000" cy="5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solidFill>
              </a:rPr>
              <a:t>3</a:t>
            </a:r>
            <a:endParaRPr lang="en-GB" b="1" dirty="0">
              <a:solidFill>
                <a:schemeClr val="accent4"/>
              </a:solidFill>
            </a:endParaRPr>
          </a:p>
        </p:txBody>
      </p:sp>
      <p:sp>
        <p:nvSpPr>
          <p:cNvPr id="4" name="Rectangle 3">
            <a:extLst>
              <a:ext uri="{FF2B5EF4-FFF2-40B4-BE49-F238E27FC236}">
                <a16:creationId xmlns:a16="http://schemas.microsoft.com/office/drawing/2014/main" id="{AFF69D2F-AF25-664D-80AE-A49533177C3B}"/>
              </a:ext>
            </a:extLst>
          </p:cNvPr>
          <p:cNvSpPr/>
          <p:nvPr/>
        </p:nvSpPr>
        <p:spPr>
          <a:xfrm>
            <a:off x="1122532" y="4068223"/>
            <a:ext cx="4513770" cy="461665"/>
          </a:xfrm>
          <a:prstGeom prst="rect">
            <a:avLst/>
          </a:prstGeom>
          <a:solidFill>
            <a:schemeClr val="tx2">
              <a:lumMod val="40000"/>
              <a:lumOff val="60000"/>
            </a:schemeClr>
          </a:solidFill>
        </p:spPr>
        <p:txBody>
          <a:bodyPr wrap="square">
            <a:spAutoFit/>
          </a:bodyPr>
          <a:lstStyle/>
          <a:p>
            <a:pPr algn="just"/>
            <a:r>
              <a:rPr lang="en-GB" sz="2400" i="1" dirty="0"/>
              <a:t>Click on each box to learn more.</a:t>
            </a:r>
          </a:p>
        </p:txBody>
      </p:sp>
      <p:pic>
        <p:nvPicPr>
          <p:cNvPr id="12" name="Graphic 11" descr="User">
            <a:extLst>
              <a:ext uri="{FF2B5EF4-FFF2-40B4-BE49-F238E27FC236}">
                <a16:creationId xmlns:a16="http://schemas.microsoft.com/office/drawing/2014/main" id="{9358BFC4-1706-4A41-BAB6-9B24B4ADF0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6" y="3967668"/>
            <a:ext cx="854046" cy="854046"/>
          </a:xfrm>
          <a:prstGeom prst="rect">
            <a:avLst/>
          </a:prstGeom>
        </p:spPr>
      </p:pic>
    </p:spTree>
    <p:custDataLst>
      <p:tags r:id="rId1"/>
    </p:custDataLst>
    <p:extLst>
      <p:ext uri="{BB962C8B-B14F-4D97-AF65-F5344CB8AC3E}">
        <p14:creationId xmlns:p14="http://schemas.microsoft.com/office/powerpoint/2010/main" val="3708390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18F5380-3544-8742-ACCC-C1DE2D7BC60A}"/>
              </a:ext>
            </a:extLst>
          </p:cNvPr>
          <p:cNvPicPr>
            <a:picLocks noChangeAspect="1"/>
          </p:cNvPicPr>
          <p:nvPr/>
        </p:nvPicPr>
        <p:blipFill>
          <a:blip r:embed="rId4"/>
          <a:stretch>
            <a:fillRect/>
          </a:stretch>
        </p:blipFill>
        <p:spPr>
          <a:xfrm>
            <a:off x="341265" y="2907707"/>
            <a:ext cx="2122966" cy="2096093"/>
          </a:xfrm>
          <a:prstGeom prst="rect">
            <a:avLst/>
          </a:prstGeom>
        </p:spPr>
      </p:pic>
      <p:sp>
        <p:nvSpPr>
          <p:cNvPr id="2" name="Title 1">
            <a:extLst>
              <a:ext uri="{FF2B5EF4-FFF2-40B4-BE49-F238E27FC236}">
                <a16:creationId xmlns:a16="http://schemas.microsoft.com/office/drawing/2014/main" id="{889D0AFB-DD83-1040-9E2A-054400E31DB9}"/>
              </a:ext>
            </a:extLst>
          </p:cNvPr>
          <p:cNvSpPr>
            <a:spLocks noGrp="1"/>
          </p:cNvSpPr>
          <p:nvPr>
            <p:ph type="title"/>
          </p:nvPr>
        </p:nvSpPr>
        <p:spPr/>
        <p:txBody>
          <a:bodyPr/>
          <a:lstStyle/>
          <a:p>
            <a:r>
              <a:rPr lang="en-GB" dirty="0"/>
              <a:t>Open the Terminal Box</a:t>
            </a:r>
          </a:p>
        </p:txBody>
      </p:sp>
      <p:sp>
        <p:nvSpPr>
          <p:cNvPr id="3" name="Content Placeholder 2">
            <a:extLst>
              <a:ext uri="{FF2B5EF4-FFF2-40B4-BE49-F238E27FC236}">
                <a16:creationId xmlns:a16="http://schemas.microsoft.com/office/drawing/2014/main" id="{2A3B63F8-E25E-EC46-AEF2-752F0B8923DB}"/>
              </a:ext>
            </a:extLst>
          </p:cNvPr>
          <p:cNvSpPr>
            <a:spLocks noGrp="1"/>
          </p:cNvSpPr>
          <p:nvPr>
            <p:ph idx="1"/>
          </p:nvPr>
        </p:nvSpPr>
        <p:spPr>
          <a:xfrm>
            <a:off x="703957" y="1332030"/>
            <a:ext cx="4663697" cy="1671639"/>
          </a:xfrm>
        </p:spPr>
        <p:txBody>
          <a:bodyPr>
            <a:normAutofit lnSpcReduction="10000"/>
          </a:bodyPr>
          <a:lstStyle/>
          <a:p>
            <a:pPr marL="0" indent="0" algn="just">
              <a:buNone/>
            </a:pPr>
            <a:r>
              <a:rPr lang="en-US" sz="2400" dirty="0"/>
              <a:t>You do not need to open up the motor to test it. You can access all the motor’s electrical components and terminals from inside the </a:t>
            </a:r>
            <a:r>
              <a:rPr lang="en-US" sz="2400" b="1" dirty="0"/>
              <a:t>terminal box</a:t>
            </a:r>
            <a:r>
              <a:rPr lang="en-US" sz="2400" dirty="0"/>
              <a:t>.</a:t>
            </a:r>
          </a:p>
        </p:txBody>
      </p:sp>
      <p:sp>
        <p:nvSpPr>
          <p:cNvPr id="5" name="TextBox 4">
            <a:extLst>
              <a:ext uri="{FF2B5EF4-FFF2-40B4-BE49-F238E27FC236}">
                <a16:creationId xmlns:a16="http://schemas.microsoft.com/office/drawing/2014/main" id="{7C87D92E-E974-B840-BDCC-AB70240AB2C4}"/>
              </a:ext>
            </a:extLst>
          </p:cNvPr>
          <p:cNvSpPr txBox="1"/>
          <p:nvPr/>
        </p:nvSpPr>
        <p:spPr>
          <a:xfrm>
            <a:off x="2464231" y="3254529"/>
            <a:ext cx="4987305" cy="1569660"/>
          </a:xfrm>
          <a:prstGeom prst="rect">
            <a:avLst/>
          </a:prstGeom>
          <a:noFill/>
        </p:spPr>
        <p:txBody>
          <a:bodyPr wrap="square" rtlCol="0">
            <a:spAutoFit/>
          </a:bodyPr>
          <a:lstStyle/>
          <a:p>
            <a:pPr algn="just"/>
            <a:r>
              <a:rPr lang="en-US" sz="2400" dirty="0"/>
              <a:t>Look out for a  wiring diagram on the inside of the terminal box cover showing how everything is connected to the terminal block</a:t>
            </a:r>
            <a:endParaRPr lang="en-GB" sz="2400" dirty="0"/>
          </a:p>
        </p:txBody>
      </p:sp>
      <p:sp>
        <p:nvSpPr>
          <p:cNvPr id="6" name="Rectangle 5">
            <a:extLst>
              <a:ext uri="{FF2B5EF4-FFF2-40B4-BE49-F238E27FC236}">
                <a16:creationId xmlns:a16="http://schemas.microsoft.com/office/drawing/2014/main" id="{6021D59D-7B8B-F140-A82A-84B7569911D5}"/>
              </a:ext>
            </a:extLst>
          </p:cNvPr>
          <p:cNvSpPr/>
          <p:nvPr/>
        </p:nvSpPr>
        <p:spPr>
          <a:xfrm>
            <a:off x="5522723" y="1332031"/>
            <a:ext cx="1928813" cy="16716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Img06</a:t>
            </a:r>
          </a:p>
        </p:txBody>
      </p:sp>
      <p:sp>
        <p:nvSpPr>
          <p:cNvPr id="7" name="Rectangle 6">
            <a:extLst>
              <a:ext uri="{FF2B5EF4-FFF2-40B4-BE49-F238E27FC236}">
                <a16:creationId xmlns:a16="http://schemas.microsoft.com/office/drawing/2014/main" id="{16C78DC3-0CB7-ED4E-BBC0-429378D2DD7B}"/>
              </a:ext>
            </a:extLst>
          </p:cNvPr>
          <p:cNvSpPr/>
          <p:nvPr/>
        </p:nvSpPr>
        <p:spPr>
          <a:xfrm>
            <a:off x="7606605" y="1332031"/>
            <a:ext cx="1928813" cy="16716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Img07</a:t>
            </a:r>
          </a:p>
        </p:txBody>
      </p:sp>
      <p:pic>
        <p:nvPicPr>
          <p:cNvPr id="8" name="Graphic 7" descr="Magnifying glass">
            <a:extLst>
              <a:ext uri="{FF2B5EF4-FFF2-40B4-BE49-F238E27FC236}">
                <a16:creationId xmlns:a16="http://schemas.microsoft.com/office/drawing/2014/main" id="{4A6F281D-97CB-4E40-8981-3F1DAA2855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22723" y="1339062"/>
            <a:ext cx="523389" cy="523389"/>
          </a:xfrm>
          <a:prstGeom prst="rect">
            <a:avLst/>
          </a:prstGeom>
        </p:spPr>
      </p:pic>
      <p:pic>
        <p:nvPicPr>
          <p:cNvPr id="10" name="Graphic 9" descr="Magnifying glass">
            <a:extLst>
              <a:ext uri="{FF2B5EF4-FFF2-40B4-BE49-F238E27FC236}">
                <a16:creationId xmlns:a16="http://schemas.microsoft.com/office/drawing/2014/main" id="{7DECDB44-FF18-B24D-82AB-33D3441888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30858" y="1339062"/>
            <a:ext cx="523389" cy="523389"/>
          </a:xfrm>
          <a:prstGeom prst="rect">
            <a:avLst/>
          </a:prstGeom>
        </p:spPr>
      </p:pic>
      <p:pic>
        <p:nvPicPr>
          <p:cNvPr id="11" name="Graphic 10" descr="Magnifying glass">
            <a:extLst>
              <a:ext uri="{FF2B5EF4-FFF2-40B4-BE49-F238E27FC236}">
                <a16:creationId xmlns:a16="http://schemas.microsoft.com/office/drawing/2014/main" id="{5F4CB026-D9CA-9542-9C1F-D064E996BB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7193" y="2907707"/>
            <a:ext cx="523389" cy="523389"/>
          </a:xfrm>
          <a:prstGeom prst="rect">
            <a:avLst/>
          </a:prstGeom>
        </p:spPr>
      </p:pic>
    </p:spTree>
    <p:custDataLst>
      <p:tags r:id="rId1"/>
    </p:custDataLst>
    <p:extLst>
      <p:ext uri="{BB962C8B-B14F-4D97-AF65-F5344CB8AC3E}">
        <p14:creationId xmlns:p14="http://schemas.microsoft.com/office/powerpoint/2010/main" val="774091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D0AFB-DD83-1040-9E2A-054400E31DB9}"/>
              </a:ext>
            </a:extLst>
          </p:cNvPr>
          <p:cNvSpPr>
            <a:spLocks noGrp="1"/>
          </p:cNvSpPr>
          <p:nvPr>
            <p:ph type="title"/>
          </p:nvPr>
        </p:nvSpPr>
        <p:spPr/>
        <p:txBody>
          <a:bodyPr/>
          <a:lstStyle/>
          <a:p>
            <a:r>
              <a:rPr lang="en-GB" dirty="0"/>
              <a:t>Remove the Bridge Pieces</a:t>
            </a:r>
          </a:p>
        </p:txBody>
      </p:sp>
      <p:sp>
        <p:nvSpPr>
          <p:cNvPr id="3" name="Content Placeholder 2">
            <a:extLst>
              <a:ext uri="{FF2B5EF4-FFF2-40B4-BE49-F238E27FC236}">
                <a16:creationId xmlns:a16="http://schemas.microsoft.com/office/drawing/2014/main" id="{2A3B63F8-E25E-EC46-AEF2-752F0B8923DB}"/>
              </a:ext>
            </a:extLst>
          </p:cNvPr>
          <p:cNvSpPr>
            <a:spLocks noGrp="1"/>
          </p:cNvSpPr>
          <p:nvPr>
            <p:ph idx="1"/>
          </p:nvPr>
        </p:nvSpPr>
        <p:spPr>
          <a:xfrm>
            <a:off x="703958" y="1332030"/>
            <a:ext cx="6343415" cy="1463628"/>
          </a:xfrm>
        </p:spPr>
        <p:txBody>
          <a:bodyPr>
            <a:normAutofit/>
          </a:bodyPr>
          <a:lstStyle/>
          <a:p>
            <a:pPr marL="0" indent="0" algn="just">
              <a:buNone/>
            </a:pPr>
            <a:r>
              <a:rPr lang="en-US" sz="2400" dirty="0"/>
              <a:t>You might see some of the terminals connected or </a:t>
            </a:r>
            <a:r>
              <a:rPr lang="en-US" sz="2400" b="1" dirty="0"/>
              <a:t>bridged</a:t>
            </a:r>
            <a:r>
              <a:rPr lang="en-US" sz="2400" dirty="0"/>
              <a:t> with strips of metal. These allow you to control the direction of the motor.</a:t>
            </a:r>
          </a:p>
        </p:txBody>
      </p:sp>
      <p:sp>
        <p:nvSpPr>
          <p:cNvPr id="8" name="Rectangle 7">
            <a:extLst>
              <a:ext uri="{FF2B5EF4-FFF2-40B4-BE49-F238E27FC236}">
                <a16:creationId xmlns:a16="http://schemas.microsoft.com/office/drawing/2014/main" id="{7FB5C93B-347C-EA45-B874-CBE440BCF9F7}"/>
              </a:ext>
            </a:extLst>
          </p:cNvPr>
          <p:cNvSpPr/>
          <p:nvPr/>
        </p:nvSpPr>
        <p:spPr>
          <a:xfrm>
            <a:off x="7047373" y="1165377"/>
            <a:ext cx="2073384" cy="17969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Img09</a:t>
            </a:r>
          </a:p>
        </p:txBody>
      </p:sp>
      <p:sp>
        <p:nvSpPr>
          <p:cNvPr id="9" name="Rectangle 8">
            <a:extLst>
              <a:ext uri="{FF2B5EF4-FFF2-40B4-BE49-F238E27FC236}">
                <a16:creationId xmlns:a16="http://schemas.microsoft.com/office/drawing/2014/main" id="{E7BEDC8E-0E74-CD41-B405-4B0F0803C9F7}"/>
              </a:ext>
            </a:extLst>
          </p:cNvPr>
          <p:cNvSpPr/>
          <p:nvPr/>
        </p:nvSpPr>
        <p:spPr>
          <a:xfrm>
            <a:off x="703957" y="3080088"/>
            <a:ext cx="2073384" cy="17969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Img10</a:t>
            </a:r>
          </a:p>
        </p:txBody>
      </p:sp>
      <p:sp>
        <p:nvSpPr>
          <p:cNvPr id="5" name="Rectangle 4">
            <a:extLst>
              <a:ext uri="{FF2B5EF4-FFF2-40B4-BE49-F238E27FC236}">
                <a16:creationId xmlns:a16="http://schemas.microsoft.com/office/drawing/2014/main" id="{5A8F9166-7835-4106-A0AD-315929A08E26}"/>
              </a:ext>
            </a:extLst>
          </p:cNvPr>
          <p:cNvSpPr/>
          <p:nvPr/>
        </p:nvSpPr>
        <p:spPr>
          <a:xfrm>
            <a:off x="2777341" y="3073613"/>
            <a:ext cx="5442644" cy="461665"/>
          </a:xfrm>
          <a:prstGeom prst="rect">
            <a:avLst/>
          </a:prstGeom>
        </p:spPr>
        <p:txBody>
          <a:bodyPr wrap="none">
            <a:spAutoFit/>
          </a:bodyPr>
          <a:lstStyle/>
          <a:p>
            <a:pPr algn="just"/>
            <a:r>
              <a:rPr lang="en-US" sz="2400" dirty="0"/>
              <a:t>If you see </a:t>
            </a:r>
            <a:r>
              <a:rPr lang="en-US" sz="2400" b="1" dirty="0"/>
              <a:t>bridge pieces</a:t>
            </a:r>
            <a:r>
              <a:rPr lang="en-US" sz="2400" dirty="0"/>
              <a:t>, disconnect them.</a:t>
            </a:r>
          </a:p>
        </p:txBody>
      </p:sp>
      <p:pic>
        <p:nvPicPr>
          <p:cNvPr id="7" name="Graphic 6" descr="Magnifying glass">
            <a:extLst>
              <a:ext uri="{FF2B5EF4-FFF2-40B4-BE49-F238E27FC236}">
                <a16:creationId xmlns:a16="http://schemas.microsoft.com/office/drawing/2014/main" id="{B22133CE-28E5-5742-8D0B-39E3FCDAD5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47373" y="1165377"/>
            <a:ext cx="523389" cy="523389"/>
          </a:xfrm>
          <a:prstGeom prst="rect">
            <a:avLst/>
          </a:prstGeom>
        </p:spPr>
      </p:pic>
      <p:pic>
        <p:nvPicPr>
          <p:cNvPr id="10" name="Graphic 9" descr="Magnifying glass">
            <a:extLst>
              <a:ext uri="{FF2B5EF4-FFF2-40B4-BE49-F238E27FC236}">
                <a16:creationId xmlns:a16="http://schemas.microsoft.com/office/drawing/2014/main" id="{27BA5805-CA21-594B-9641-FC3D041133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3957" y="3102983"/>
            <a:ext cx="523389" cy="523389"/>
          </a:xfrm>
          <a:prstGeom prst="rect">
            <a:avLst/>
          </a:prstGeom>
        </p:spPr>
      </p:pic>
    </p:spTree>
    <p:custDataLst>
      <p:tags r:id="rId1"/>
    </p:custDataLst>
    <p:extLst>
      <p:ext uri="{BB962C8B-B14F-4D97-AF65-F5344CB8AC3E}">
        <p14:creationId xmlns:p14="http://schemas.microsoft.com/office/powerpoint/2010/main" val="4167625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B2AC82-5E0E-9E42-AA8F-C780F725B77D}"/>
              </a:ext>
            </a:extLst>
          </p:cNvPr>
          <p:cNvPicPr>
            <a:picLocks noChangeAspect="1"/>
          </p:cNvPicPr>
          <p:nvPr/>
        </p:nvPicPr>
        <p:blipFill>
          <a:blip r:embed="rId4"/>
          <a:stretch>
            <a:fillRect/>
          </a:stretch>
        </p:blipFill>
        <p:spPr>
          <a:xfrm>
            <a:off x="6384190" y="1186715"/>
            <a:ext cx="3725968" cy="3678804"/>
          </a:xfrm>
          <a:prstGeom prst="rect">
            <a:avLst/>
          </a:prstGeom>
        </p:spPr>
      </p:pic>
      <p:sp>
        <p:nvSpPr>
          <p:cNvPr id="2" name="Title 1">
            <a:extLst>
              <a:ext uri="{FF2B5EF4-FFF2-40B4-BE49-F238E27FC236}">
                <a16:creationId xmlns:a16="http://schemas.microsoft.com/office/drawing/2014/main" id="{889D0AFB-DD83-1040-9E2A-054400E31DB9}"/>
              </a:ext>
            </a:extLst>
          </p:cNvPr>
          <p:cNvSpPr>
            <a:spLocks noGrp="1"/>
          </p:cNvSpPr>
          <p:nvPr>
            <p:ph type="title"/>
          </p:nvPr>
        </p:nvSpPr>
        <p:spPr/>
        <p:txBody>
          <a:bodyPr/>
          <a:lstStyle/>
          <a:p>
            <a:r>
              <a:rPr lang="en-GB" dirty="0"/>
              <a:t>A Note on Wiring Diagrams</a:t>
            </a:r>
          </a:p>
        </p:txBody>
      </p:sp>
      <p:sp>
        <p:nvSpPr>
          <p:cNvPr id="3" name="Content Placeholder 2">
            <a:extLst>
              <a:ext uri="{FF2B5EF4-FFF2-40B4-BE49-F238E27FC236}">
                <a16:creationId xmlns:a16="http://schemas.microsoft.com/office/drawing/2014/main" id="{2A3B63F8-E25E-EC46-AEF2-752F0B8923DB}"/>
              </a:ext>
            </a:extLst>
          </p:cNvPr>
          <p:cNvSpPr>
            <a:spLocks noGrp="1"/>
          </p:cNvSpPr>
          <p:nvPr>
            <p:ph idx="1"/>
          </p:nvPr>
        </p:nvSpPr>
        <p:spPr>
          <a:xfrm>
            <a:off x="1108729" y="1332030"/>
            <a:ext cx="5182492" cy="3671770"/>
          </a:xfrm>
          <a:ln w="28575">
            <a:solidFill>
              <a:schemeClr val="accent2"/>
            </a:solidFill>
          </a:ln>
        </p:spPr>
        <p:txBody>
          <a:bodyPr>
            <a:normAutofit/>
          </a:bodyPr>
          <a:lstStyle/>
          <a:p>
            <a:pPr marL="0" indent="0" algn="just">
              <a:buNone/>
            </a:pPr>
            <a:r>
              <a:rPr lang="en-US" sz="2400" b="1" dirty="0"/>
              <a:t>The names that different manufacturers give to each terminal may differ but U1, V1, W1, U2, V2 and W2 are quite common.</a:t>
            </a:r>
          </a:p>
          <a:p>
            <a:pPr marL="0" indent="0" algn="just">
              <a:buNone/>
            </a:pPr>
            <a:endParaRPr lang="en-US" sz="2400" b="1" dirty="0"/>
          </a:p>
          <a:p>
            <a:pPr marL="0" indent="0" algn="just">
              <a:buNone/>
            </a:pPr>
            <a:r>
              <a:rPr lang="en-US" sz="2400" b="1" dirty="0"/>
              <a:t>The wiring diagram gives details about how to wire the motor including where to place the bridge pieces in order to control its direction and how to wire it in star or delta configuration</a:t>
            </a:r>
          </a:p>
        </p:txBody>
      </p:sp>
      <p:pic>
        <p:nvPicPr>
          <p:cNvPr id="5" name="Graphic 4" descr="Lightbulb">
            <a:extLst>
              <a:ext uri="{FF2B5EF4-FFF2-40B4-BE49-F238E27FC236}">
                <a16:creationId xmlns:a16="http://schemas.microsoft.com/office/drawing/2014/main" id="{B671D02B-C920-564D-9067-71DC7A8C3E3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6757" y="1332030"/>
            <a:ext cx="914400" cy="914400"/>
          </a:xfrm>
          <a:prstGeom prst="rect">
            <a:avLst/>
          </a:prstGeom>
        </p:spPr>
      </p:pic>
      <p:pic>
        <p:nvPicPr>
          <p:cNvPr id="6" name="Graphic 5" descr="Magnifying glass">
            <a:extLst>
              <a:ext uri="{FF2B5EF4-FFF2-40B4-BE49-F238E27FC236}">
                <a16:creationId xmlns:a16="http://schemas.microsoft.com/office/drawing/2014/main" id="{0D90B362-7B23-3C4A-8BF3-04780E0EB3F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84190" y="1233576"/>
            <a:ext cx="523389" cy="523389"/>
          </a:xfrm>
          <a:prstGeom prst="rect">
            <a:avLst/>
          </a:prstGeom>
        </p:spPr>
      </p:pic>
    </p:spTree>
    <p:custDataLst>
      <p:tags r:id="rId1"/>
    </p:custDataLst>
    <p:extLst>
      <p:ext uri="{BB962C8B-B14F-4D97-AF65-F5344CB8AC3E}">
        <p14:creationId xmlns:p14="http://schemas.microsoft.com/office/powerpoint/2010/main" val="2456315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Types of Electrical Tests</a:t>
            </a:r>
          </a:p>
        </p:txBody>
      </p:sp>
      <p:sp>
        <p:nvSpPr>
          <p:cNvPr id="3" name="Content Placeholder 2"/>
          <p:cNvSpPr>
            <a:spLocks noGrp="1"/>
          </p:cNvSpPr>
          <p:nvPr>
            <p:ph idx="1"/>
          </p:nvPr>
        </p:nvSpPr>
        <p:spPr>
          <a:xfrm>
            <a:off x="1122532" y="1091869"/>
            <a:ext cx="7607556" cy="829922"/>
          </a:xfrm>
        </p:spPr>
        <p:txBody>
          <a:bodyPr>
            <a:noAutofit/>
          </a:bodyPr>
          <a:lstStyle/>
          <a:p>
            <a:pPr marL="0" indent="0">
              <a:buNone/>
            </a:pPr>
            <a:r>
              <a:rPr lang="en-GB" sz="2400" dirty="0"/>
              <a:t>There are basically three types of electrical tests that you need to be able to do on three phase AC motors.</a:t>
            </a:r>
          </a:p>
        </p:txBody>
      </p:sp>
      <p:sp>
        <p:nvSpPr>
          <p:cNvPr id="5" name="Rectangle 4">
            <a:extLst>
              <a:ext uri="{FF2B5EF4-FFF2-40B4-BE49-F238E27FC236}">
                <a16:creationId xmlns:a16="http://schemas.microsoft.com/office/drawing/2014/main" id="{10F382A8-5CAE-564B-A5C3-0E6E9D0D3671}"/>
              </a:ext>
            </a:extLst>
          </p:cNvPr>
          <p:cNvSpPr/>
          <p:nvPr/>
        </p:nvSpPr>
        <p:spPr>
          <a:xfrm>
            <a:off x="864993" y="3069149"/>
            <a:ext cx="2819662" cy="16229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sz="2400" b="1" dirty="0"/>
              <a:t>Continuity</a:t>
            </a:r>
            <a:endParaRPr lang="en-GB" sz="2800" b="1" dirty="0"/>
          </a:p>
        </p:txBody>
      </p:sp>
      <p:sp>
        <p:nvSpPr>
          <p:cNvPr id="7" name="Rectangle 6">
            <a:extLst>
              <a:ext uri="{FF2B5EF4-FFF2-40B4-BE49-F238E27FC236}">
                <a16:creationId xmlns:a16="http://schemas.microsoft.com/office/drawing/2014/main" id="{3CE9ECBF-9951-E046-B1F2-7B6716078E61}"/>
              </a:ext>
            </a:extLst>
          </p:cNvPr>
          <p:cNvSpPr/>
          <p:nvPr/>
        </p:nvSpPr>
        <p:spPr>
          <a:xfrm>
            <a:off x="3753667" y="3069149"/>
            <a:ext cx="2819662" cy="16229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sz="2400" b="1" dirty="0"/>
              <a:t>Insulation resistance between conductors and earth</a:t>
            </a:r>
            <a:endParaRPr lang="en-GB" sz="2800" b="1" dirty="0"/>
          </a:p>
        </p:txBody>
      </p:sp>
      <p:sp>
        <p:nvSpPr>
          <p:cNvPr id="4" name="Rectangle 3">
            <a:extLst>
              <a:ext uri="{FF2B5EF4-FFF2-40B4-BE49-F238E27FC236}">
                <a16:creationId xmlns:a16="http://schemas.microsoft.com/office/drawing/2014/main" id="{926DA7FA-D43B-2B4E-A718-D194F73D5331}"/>
              </a:ext>
            </a:extLst>
          </p:cNvPr>
          <p:cNvSpPr/>
          <p:nvPr/>
        </p:nvSpPr>
        <p:spPr>
          <a:xfrm>
            <a:off x="1122532" y="2002393"/>
            <a:ext cx="4526945" cy="461665"/>
          </a:xfrm>
          <a:prstGeom prst="rect">
            <a:avLst/>
          </a:prstGeom>
          <a:solidFill>
            <a:schemeClr val="tx2">
              <a:lumMod val="40000"/>
              <a:lumOff val="60000"/>
            </a:schemeClr>
          </a:solidFill>
        </p:spPr>
        <p:txBody>
          <a:bodyPr wrap="none">
            <a:spAutoFit/>
          </a:bodyPr>
          <a:lstStyle/>
          <a:p>
            <a:r>
              <a:rPr lang="en-GB" sz="2400" i="1" dirty="0"/>
              <a:t>Click on each box to find out more.</a:t>
            </a:r>
          </a:p>
        </p:txBody>
      </p:sp>
      <p:pic>
        <p:nvPicPr>
          <p:cNvPr id="8" name="Graphic 7" descr="User">
            <a:extLst>
              <a:ext uri="{FF2B5EF4-FFF2-40B4-BE49-F238E27FC236}">
                <a16:creationId xmlns:a16="http://schemas.microsoft.com/office/drawing/2014/main" id="{AC9BC3E2-3CD3-7A40-94A7-C4744DE599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6" y="1806202"/>
            <a:ext cx="854046" cy="854046"/>
          </a:xfrm>
          <a:prstGeom prst="rect">
            <a:avLst/>
          </a:prstGeom>
        </p:spPr>
      </p:pic>
      <p:sp>
        <p:nvSpPr>
          <p:cNvPr id="11" name="Rectangle 10">
            <a:extLst>
              <a:ext uri="{FF2B5EF4-FFF2-40B4-BE49-F238E27FC236}">
                <a16:creationId xmlns:a16="http://schemas.microsoft.com/office/drawing/2014/main" id="{C708EEEC-A24D-3B48-9F2F-6FC96BE6C257}"/>
              </a:ext>
            </a:extLst>
          </p:cNvPr>
          <p:cNvSpPr/>
          <p:nvPr/>
        </p:nvSpPr>
        <p:spPr>
          <a:xfrm>
            <a:off x="6649267" y="3069148"/>
            <a:ext cx="2819662" cy="16229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sz="2400" b="1" dirty="0"/>
              <a:t>Insulation resistance between conductors</a:t>
            </a:r>
            <a:endParaRPr lang="en-GB" sz="2800" b="1" dirty="0"/>
          </a:p>
        </p:txBody>
      </p:sp>
    </p:spTree>
    <p:custDataLst>
      <p:tags r:id="rId1"/>
    </p:custDataLst>
    <p:extLst>
      <p:ext uri="{BB962C8B-B14F-4D97-AF65-F5344CB8AC3E}">
        <p14:creationId xmlns:p14="http://schemas.microsoft.com/office/powerpoint/2010/main" val="38399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Continuity Tests</a:t>
            </a:r>
          </a:p>
        </p:txBody>
      </p:sp>
      <p:sp>
        <p:nvSpPr>
          <p:cNvPr id="3" name="Content Placeholder 2"/>
          <p:cNvSpPr>
            <a:spLocks noGrp="1"/>
          </p:cNvSpPr>
          <p:nvPr>
            <p:ph idx="1"/>
          </p:nvPr>
        </p:nvSpPr>
        <p:spPr>
          <a:xfrm>
            <a:off x="1122532" y="1091869"/>
            <a:ext cx="7607556" cy="519956"/>
          </a:xfrm>
        </p:spPr>
        <p:txBody>
          <a:bodyPr lIns="90000">
            <a:noAutofit/>
          </a:bodyPr>
          <a:lstStyle/>
          <a:p>
            <a:pPr marL="0" indent="0" algn="just">
              <a:buNone/>
            </a:pPr>
            <a:r>
              <a:rPr lang="en-GB" sz="2400" dirty="0"/>
              <a:t>Now you are ready to start with the continuity tests. </a:t>
            </a:r>
          </a:p>
        </p:txBody>
      </p:sp>
      <p:sp>
        <p:nvSpPr>
          <p:cNvPr id="5" name="Rectangle 4">
            <a:extLst>
              <a:ext uri="{FF2B5EF4-FFF2-40B4-BE49-F238E27FC236}">
                <a16:creationId xmlns:a16="http://schemas.microsoft.com/office/drawing/2014/main" id="{80588F81-AEE0-9B45-BA73-8787CDA111E2}"/>
              </a:ext>
            </a:extLst>
          </p:cNvPr>
          <p:cNvSpPr/>
          <p:nvPr/>
        </p:nvSpPr>
        <p:spPr>
          <a:xfrm>
            <a:off x="3925694" y="2059481"/>
            <a:ext cx="2670991" cy="8427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Step 1</a:t>
            </a:r>
          </a:p>
        </p:txBody>
      </p:sp>
      <p:sp>
        <p:nvSpPr>
          <p:cNvPr id="14" name="Rectangle 13">
            <a:extLst>
              <a:ext uri="{FF2B5EF4-FFF2-40B4-BE49-F238E27FC236}">
                <a16:creationId xmlns:a16="http://schemas.microsoft.com/office/drawing/2014/main" id="{5BC872AE-13FC-6E46-BF66-250D7E261973}"/>
              </a:ext>
            </a:extLst>
          </p:cNvPr>
          <p:cNvSpPr/>
          <p:nvPr/>
        </p:nvSpPr>
        <p:spPr>
          <a:xfrm>
            <a:off x="3933449" y="3176055"/>
            <a:ext cx="2670991" cy="8427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Step 2</a:t>
            </a:r>
          </a:p>
        </p:txBody>
      </p:sp>
      <p:sp>
        <p:nvSpPr>
          <p:cNvPr id="15" name="Rectangle 14">
            <a:extLst>
              <a:ext uri="{FF2B5EF4-FFF2-40B4-BE49-F238E27FC236}">
                <a16:creationId xmlns:a16="http://schemas.microsoft.com/office/drawing/2014/main" id="{767C714D-102D-D248-8217-D4AB9A9E4200}"/>
              </a:ext>
            </a:extLst>
          </p:cNvPr>
          <p:cNvSpPr/>
          <p:nvPr/>
        </p:nvSpPr>
        <p:spPr>
          <a:xfrm>
            <a:off x="6961343" y="2059039"/>
            <a:ext cx="2670991" cy="8427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Step 3</a:t>
            </a:r>
          </a:p>
        </p:txBody>
      </p:sp>
      <p:sp>
        <p:nvSpPr>
          <p:cNvPr id="16" name="Rectangle 15">
            <a:extLst>
              <a:ext uri="{FF2B5EF4-FFF2-40B4-BE49-F238E27FC236}">
                <a16:creationId xmlns:a16="http://schemas.microsoft.com/office/drawing/2014/main" id="{B4C90DB9-FF47-9B48-A5BB-B3E58C705BE7}"/>
              </a:ext>
            </a:extLst>
          </p:cNvPr>
          <p:cNvSpPr/>
          <p:nvPr/>
        </p:nvSpPr>
        <p:spPr>
          <a:xfrm>
            <a:off x="6961342" y="3176055"/>
            <a:ext cx="2670991" cy="8427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Step 4</a:t>
            </a:r>
          </a:p>
        </p:txBody>
      </p:sp>
      <p:sp>
        <p:nvSpPr>
          <p:cNvPr id="4" name="Rectangle 3">
            <a:extLst>
              <a:ext uri="{FF2B5EF4-FFF2-40B4-BE49-F238E27FC236}">
                <a16:creationId xmlns:a16="http://schemas.microsoft.com/office/drawing/2014/main" id="{C0ADC8F6-7BFC-9A4B-9B8E-5F79E8E0D414}"/>
              </a:ext>
            </a:extLst>
          </p:cNvPr>
          <p:cNvSpPr/>
          <p:nvPr/>
        </p:nvSpPr>
        <p:spPr>
          <a:xfrm>
            <a:off x="1138030" y="2059039"/>
            <a:ext cx="2566065" cy="830997"/>
          </a:xfrm>
          <a:prstGeom prst="rect">
            <a:avLst/>
          </a:prstGeom>
          <a:solidFill>
            <a:schemeClr val="tx2">
              <a:lumMod val="40000"/>
              <a:lumOff val="60000"/>
            </a:schemeClr>
          </a:solidFill>
        </p:spPr>
        <p:txBody>
          <a:bodyPr wrap="square">
            <a:spAutoFit/>
          </a:bodyPr>
          <a:lstStyle/>
          <a:p>
            <a:r>
              <a:rPr lang="en-GB" sz="2400" i="1" dirty="0"/>
              <a:t>Click each step to see what to do.</a:t>
            </a:r>
          </a:p>
        </p:txBody>
      </p:sp>
      <p:pic>
        <p:nvPicPr>
          <p:cNvPr id="10" name="Graphic 9" descr="User">
            <a:extLst>
              <a:ext uri="{FF2B5EF4-FFF2-40B4-BE49-F238E27FC236}">
                <a16:creationId xmlns:a16="http://schemas.microsoft.com/office/drawing/2014/main" id="{6162C920-747E-DE4E-99D6-D2E87FAC6E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3984" y="2059039"/>
            <a:ext cx="854046" cy="854046"/>
          </a:xfrm>
          <a:prstGeom prst="rect">
            <a:avLst/>
          </a:prstGeom>
        </p:spPr>
      </p:pic>
    </p:spTree>
    <p:custDataLst>
      <p:tags r:id="rId1"/>
    </p:custDataLst>
    <p:extLst>
      <p:ext uri="{BB962C8B-B14F-4D97-AF65-F5344CB8AC3E}">
        <p14:creationId xmlns:p14="http://schemas.microsoft.com/office/powerpoint/2010/main" val="1136665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1</a:t>
            </a:r>
          </a:p>
        </p:txBody>
      </p:sp>
      <p:sp>
        <p:nvSpPr>
          <p:cNvPr id="3" name="Content Placeholder 2"/>
          <p:cNvSpPr>
            <a:spLocks noGrp="1"/>
          </p:cNvSpPr>
          <p:nvPr>
            <p:ph idx="1"/>
          </p:nvPr>
        </p:nvSpPr>
        <p:spPr>
          <a:xfrm>
            <a:off x="1122532" y="1091868"/>
            <a:ext cx="4949656" cy="3645525"/>
          </a:xfrm>
        </p:spPr>
        <p:txBody>
          <a:bodyPr lIns="90000">
            <a:noAutofit/>
          </a:bodyPr>
          <a:lstStyle/>
          <a:p>
            <a:pPr marL="0" indent="0" algn="just">
              <a:buNone/>
            </a:pPr>
            <a:r>
              <a:rPr lang="en-GB" sz="2400" dirty="0"/>
              <a:t>Set your </a:t>
            </a:r>
            <a:r>
              <a:rPr lang="en-GB" sz="2400" dirty="0" err="1"/>
              <a:t>multimeter</a:t>
            </a:r>
            <a:r>
              <a:rPr lang="en-GB" sz="2400" dirty="0"/>
              <a:t> to the </a:t>
            </a:r>
            <a:r>
              <a:rPr lang="en-GB" sz="2400" b="1" dirty="0"/>
              <a:t>continuity</a:t>
            </a:r>
            <a:r>
              <a:rPr lang="en-GB" sz="2400" dirty="0"/>
              <a:t> setting which is often the same as the </a:t>
            </a:r>
            <a:r>
              <a:rPr lang="en-GB" sz="2400" b="1" dirty="0"/>
              <a:t>low Ω</a:t>
            </a:r>
            <a:r>
              <a:rPr lang="en-GB" sz="2400" dirty="0"/>
              <a:t> setting.</a:t>
            </a:r>
          </a:p>
        </p:txBody>
      </p:sp>
      <p:sp>
        <p:nvSpPr>
          <p:cNvPr id="10" name="Rectangle 9">
            <a:extLst>
              <a:ext uri="{FF2B5EF4-FFF2-40B4-BE49-F238E27FC236}">
                <a16:creationId xmlns:a16="http://schemas.microsoft.com/office/drawing/2014/main" id="{61E7B1AB-52E1-4C49-97ED-7B6736AA739F}"/>
              </a:ext>
            </a:extLst>
          </p:cNvPr>
          <p:cNvSpPr/>
          <p:nvPr/>
        </p:nvSpPr>
        <p:spPr>
          <a:xfrm>
            <a:off x="6137390" y="1091868"/>
            <a:ext cx="3362870" cy="32188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Img11</a:t>
            </a:r>
          </a:p>
        </p:txBody>
      </p:sp>
      <p:pic>
        <p:nvPicPr>
          <p:cNvPr id="5" name="Graphic 4" descr="Magnifying glass">
            <a:extLst>
              <a:ext uri="{FF2B5EF4-FFF2-40B4-BE49-F238E27FC236}">
                <a16:creationId xmlns:a16="http://schemas.microsoft.com/office/drawing/2014/main" id="{B5D76113-542E-D84C-8538-F1F05CCEDA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37390" y="1091868"/>
            <a:ext cx="523389" cy="523389"/>
          </a:xfrm>
          <a:prstGeom prst="rect">
            <a:avLst/>
          </a:prstGeom>
        </p:spPr>
      </p:pic>
    </p:spTree>
    <p:custDataLst>
      <p:tags r:id="rId1"/>
    </p:custDataLst>
    <p:extLst>
      <p:ext uri="{BB962C8B-B14F-4D97-AF65-F5344CB8AC3E}">
        <p14:creationId xmlns:p14="http://schemas.microsoft.com/office/powerpoint/2010/main" val="967737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2</a:t>
            </a:r>
          </a:p>
        </p:txBody>
      </p:sp>
      <p:sp>
        <p:nvSpPr>
          <p:cNvPr id="3" name="Content Placeholder 2"/>
          <p:cNvSpPr>
            <a:spLocks noGrp="1"/>
          </p:cNvSpPr>
          <p:nvPr>
            <p:ph idx="1"/>
          </p:nvPr>
        </p:nvSpPr>
        <p:spPr>
          <a:xfrm>
            <a:off x="1122532" y="1091868"/>
            <a:ext cx="4949656" cy="3645525"/>
          </a:xfrm>
        </p:spPr>
        <p:txBody>
          <a:bodyPr lIns="90000">
            <a:noAutofit/>
          </a:bodyPr>
          <a:lstStyle/>
          <a:p>
            <a:pPr marL="457200" indent="-457200" algn="just">
              <a:buFont typeface="+mj-lt"/>
              <a:buAutoNum type="arabicPeriod"/>
            </a:pPr>
            <a:r>
              <a:rPr lang="en-GB" sz="2400" dirty="0"/>
              <a:t>Draw the terminal block connections on a piece of paper if you do not have a printed diagram.</a:t>
            </a:r>
          </a:p>
          <a:p>
            <a:pPr marL="457200" indent="-457200" algn="just">
              <a:buFont typeface="+mj-lt"/>
              <a:buAutoNum type="arabicPeriod"/>
            </a:pPr>
            <a:r>
              <a:rPr lang="en-GB" sz="2400" dirty="0"/>
              <a:t>If there is a wiring diagram available label the terminals in your diagram like the wiring diagram.</a:t>
            </a:r>
          </a:p>
          <a:p>
            <a:pPr marL="457200" indent="-457200" algn="just">
              <a:buFont typeface="+mj-lt"/>
              <a:buAutoNum type="arabicPeriod"/>
            </a:pPr>
            <a:r>
              <a:rPr lang="en-GB" sz="2400" dirty="0"/>
              <a:t>Make sure that you have an electrical checklist to note down all your test results.</a:t>
            </a:r>
          </a:p>
        </p:txBody>
      </p:sp>
      <p:sp>
        <p:nvSpPr>
          <p:cNvPr id="10" name="Rectangle 9">
            <a:extLst>
              <a:ext uri="{FF2B5EF4-FFF2-40B4-BE49-F238E27FC236}">
                <a16:creationId xmlns:a16="http://schemas.microsoft.com/office/drawing/2014/main" id="{61E7B1AB-52E1-4C49-97ED-7B6736AA739F}"/>
              </a:ext>
            </a:extLst>
          </p:cNvPr>
          <p:cNvSpPr/>
          <p:nvPr/>
        </p:nvSpPr>
        <p:spPr>
          <a:xfrm>
            <a:off x="6137390" y="1091868"/>
            <a:ext cx="3533552" cy="17969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Img12</a:t>
            </a:r>
          </a:p>
        </p:txBody>
      </p:sp>
      <p:sp>
        <p:nvSpPr>
          <p:cNvPr id="5" name="Rectangle 4">
            <a:extLst>
              <a:ext uri="{FF2B5EF4-FFF2-40B4-BE49-F238E27FC236}">
                <a16:creationId xmlns:a16="http://schemas.microsoft.com/office/drawing/2014/main" id="{98F40B50-C720-7E4A-B787-EF2ED525E01E}"/>
              </a:ext>
            </a:extLst>
          </p:cNvPr>
          <p:cNvSpPr/>
          <p:nvPr/>
        </p:nvSpPr>
        <p:spPr>
          <a:xfrm>
            <a:off x="6137390" y="2940460"/>
            <a:ext cx="3533552" cy="17969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Img13</a:t>
            </a:r>
          </a:p>
        </p:txBody>
      </p:sp>
      <p:pic>
        <p:nvPicPr>
          <p:cNvPr id="6" name="Graphic 5" descr="Magnifying glass">
            <a:extLst>
              <a:ext uri="{FF2B5EF4-FFF2-40B4-BE49-F238E27FC236}">
                <a16:creationId xmlns:a16="http://schemas.microsoft.com/office/drawing/2014/main" id="{5B83694A-C008-C54E-A16E-6CD851BFC5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37390" y="1091868"/>
            <a:ext cx="523389" cy="523389"/>
          </a:xfrm>
          <a:prstGeom prst="rect">
            <a:avLst/>
          </a:prstGeom>
        </p:spPr>
      </p:pic>
      <p:pic>
        <p:nvPicPr>
          <p:cNvPr id="7" name="Graphic 6" descr="Magnifying glass">
            <a:extLst>
              <a:ext uri="{FF2B5EF4-FFF2-40B4-BE49-F238E27FC236}">
                <a16:creationId xmlns:a16="http://schemas.microsoft.com/office/drawing/2014/main" id="{06001ED2-47D9-3F41-BFF6-1EA436E501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37390" y="2940460"/>
            <a:ext cx="523389" cy="523389"/>
          </a:xfrm>
          <a:prstGeom prst="rect">
            <a:avLst/>
          </a:prstGeom>
        </p:spPr>
      </p:pic>
    </p:spTree>
    <p:custDataLst>
      <p:tags r:id="rId1"/>
    </p:custDataLst>
    <p:extLst>
      <p:ext uri="{BB962C8B-B14F-4D97-AF65-F5344CB8AC3E}">
        <p14:creationId xmlns:p14="http://schemas.microsoft.com/office/powerpoint/2010/main" val="927210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3</a:t>
            </a:r>
          </a:p>
        </p:txBody>
      </p:sp>
      <p:sp>
        <p:nvSpPr>
          <p:cNvPr id="3" name="Content Placeholder 2"/>
          <p:cNvSpPr>
            <a:spLocks noGrp="1"/>
          </p:cNvSpPr>
          <p:nvPr>
            <p:ph idx="1"/>
          </p:nvPr>
        </p:nvSpPr>
        <p:spPr>
          <a:xfrm>
            <a:off x="1122532" y="1091868"/>
            <a:ext cx="4949656" cy="3645525"/>
          </a:xfrm>
        </p:spPr>
        <p:txBody>
          <a:bodyPr lIns="90000">
            <a:noAutofit/>
          </a:bodyPr>
          <a:lstStyle/>
          <a:p>
            <a:pPr marL="457200" indent="-457200" algn="just">
              <a:buFont typeface="+mj-lt"/>
              <a:buAutoNum type="arabicPeriod"/>
            </a:pPr>
            <a:r>
              <a:rPr lang="en-GB" sz="2400" dirty="0"/>
              <a:t>Clip the </a:t>
            </a:r>
            <a:r>
              <a:rPr lang="en-GB" sz="2400" b="1" dirty="0"/>
              <a:t>black lead </a:t>
            </a:r>
            <a:r>
              <a:rPr lang="en-GB" sz="2400" dirty="0"/>
              <a:t>onto the top left terminal and test each of the other terminals to see which one shows continuity.</a:t>
            </a:r>
          </a:p>
          <a:p>
            <a:pPr marL="457200" indent="-457200" algn="just">
              <a:buFont typeface="+mj-lt"/>
              <a:buAutoNum type="arabicPeriod"/>
            </a:pPr>
            <a:r>
              <a:rPr lang="en-GB" sz="2400" dirty="0"/>
              <a:t>Your </a:t>
            </a:r>
            <a:r>
              <a:rPr lang="en-GB" sz="2400" dirty="0" err="1"/>
              <a:t>multimeter</a:t>
            </a:r>
            <a:r>
              <a:rPr lang="en-GB" sz="2400" dirty="0"/>
              <a:t> will show a resistance value and might beep.</a:t>
            </a:r>
          </a:p>
          <a:p>
            <a:pPr marL="457200" indent="-457200" algn="just">
              <a:buFont typeface="+mj-lt"/>
              <a:buAutoNum type="arabicPeriod"/>
            </a:pPr>
            <a:r>
              <a:rPr lang="en-GB" sz="2400" dirty="0"/>
              <a:t>Mark these two terminals and note the total resistance.</a:t>
            </a:r>
            <a:endParaRPr lang="en-US" sz="2400" dirty="0"/>
          </a:p>
        </p:txBody>
      </p:sp>
      <p:sp>
        <p:nvSpPr>
          <p:cNvPr id="10" name="Rectangle 9">
            <a:extLst>
              <a:ext uri="{FF2B5EF4-FFF2-40B4-BE49-F238E27FC236}">
                <a16:creationId xmlns:a16="http://schemas.microsoft.com/office/drawing/2014/main" id="{61E7B1AB-52E1-4C49-97ED-7B6736AA739F}"/>
              </a:ext>
            </a:extLst>
          </p:cNvPr>
          <p:cNvSpPr/>
          <p:nvPr/>
        </p:nvSpPr>
        <p:spPr>
          <a:xfrm>
            <a:off x="6137390" y="1091869"/>
            <a:ext cx="1890732" cy="18284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Img14</a:t>
            </a:r>
          </a:p>
        </p:txBody>
      </p:sp>
      <p:pic>
        <p:nvPicPr>
          <p:cNvPr id="5" name="Graphic 4" descr="Magnifying glass">
            <a:extLst>
              <a:ext uri="{FF2B5EF4-FFF2-40B4-BE49-F238E27FC236}">
                <a16:creationId xmlns:a16="http://schemas.microsoft.com/office/drawing/2014/main" id="{3A3D73B3-1B47-6046-A903-9489071FCE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37390" y="1091868"/>
            <a:ext cx="523389" cy="523389"/>
          </a:xfrm>
          <a:prstGeom prst="rect">
            <a:avLst/>
          </a:prstGeom>
        </p:spPr>
      </p:pic>
      <p:sp>
        <p:nvSpPr>
          <p:cNvPr id="6" name="Rectangle 5">
            <a:extLst>
              <a:ext uri="{FF2B5EF4-FFF2-40B4-BE49-F238E27FC236}">
                <a16:creationId xmlns:a16="http://schemas.microsoft.com/office/drawing/2014/main" id="{C628ECA3-CD26-8B46-97C4-97489CD03EC6}"/>
              </a:ext>
            </a:extLst>
          </p:cNvPr>
          <p:cNvSpPr/>
          <p:nvPr/>
        </p:nvSpPr>
        <p:spPr>
          <a:xfrm>
            <a:off x="8028122" y="2977870"/>
            <a:ext cx="2030218" cy="17595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Img15</a:t>
            </a:r>
          </a:p>
        </p:txBody>
      </p:sp>
      <p:pic>
        <p:nvPicPr>
          <p:cNvPr id="7" name="Graphic 6" descr="Magnifying glass">
            <a:extLst>
              <a:ext uri="{FF2B5EF4-FFF2-40B4-BE49-F238E27FC236}">
                <a16:creationId xmlns:a16="http://schemas.microsoft.com/office/drawing/2014/main" id="{61ADF0C9-11D0-D54B-8E94-1F72D4B9E1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28122" y="2977870"/>
            <a:ext cx="523389" cy="523389"/>
          </a:xfrm>
          <a:prstGeom prst="rect">
            <a:avLst/>
          </a:prstGeom>
        </p:spPr>
      </p:pic>
    </p:spTree>
    <p:custDataLst>
      <p:tags r:id="rId1"/>
    </p:custDataLst>
    <p:extLst>
      <p:ext uri="{BB962C8B-B14F-4D97-AF65-F5344CB8AC3E}">
        <p14:creationId xmlns:p14="http://schemas.microsoft.com/office/powerpoint/2010/main" val="4291490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4</a:t>
            </a:r>
          </a:p>
        </p:txBody>
      </p:sp>
      <p:sp>
        <p:nvSpPr>
          <p:cNvPr id="3" name="Content Placeholder 2"/>
          <p:cNvSpPr>
            <a:spLocks noGrp="1"/>
          </p:cNvSpPr>
          <p:nvPr>
            <p:ph idx="1"/>
          </p:nvPr>
        </p:nvSpPr>
        <p:spPr>
          <a:xfrm>
            <a:off x="1122532" y="1091868"/>
            <a:ext cx="4949656" cy="3645525"/>
          </a:xfrm>
        </p:spPr>
        <p:txBody>
          <a:bodyPr lIns="90000">
            <a:noAutofit/>
          </a:bodyPr>
          <a:lstStyle/>
          <a:p>
            <a:pPr marL="457200" indent="-457200" algn="just">
              <a:buFont typeface="+mj-lt"/>
              <a:buAutoNum type="arabicPeriod"/>
            </a:pPr>
            <a:r>
              <a:rPr lang="en-US" sz="2400" dirty="0"/>
              <a:t>Connect the black lead to the next terminal and repeat the process until you have connected the black lead to all of the terminals.</a:t>
            </a:r>
          </a:p>
          <a:p>
            <a:pPr marL="457200" indent="-457200" algn="just">
              <a:buFont typeface="+mj-lt"/>
              <a:buAutoNum type="arabicPeriod"/>
            </a:pPr>
            <a:r>
              <a:rPr lang="en-US" sz="2400" dirty="0"/>
              <a:t>Mark which terminals are connected and what the resistance value is in each case.</a:t>
            </a:r>
            <a:endParaRPr lang="en-GB" sz="2400" dirty="0"/>
          </a:p>
        </p:txBody>
      </p:sp>
      <p:sp>
        <p:nvSpPr>
          <p:cNvPr id="10" name="Rectangle 9">
            <a:extLst>
              <a:ext uri="{FF2B5EF4-FFF2-40B4-BE49-F238E27FC236}">
                <a16:creationId xmlns:a16="http://schemas.microsoft.com/office/drawing/2014/main" id="{61E7B1AB-52E1-4C49-97ED-7B6736AA739F}"/>
              </a:ext>
            </a:extLst>
          </p:cNvPr>
          <p:cNvSpPr/>
          <p:nvPr/>
        </p:nvSpPr>
        <p:spPr>
          <a:xfrm>
            <a:off x="6137390" y="1091868"/>
            <a:ext cx="3812522" cy="34956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Img16</a:t>
            </a:r>
          </a:p>
        </p:txBody>
      </p:sp>
      <p:pic>
        <p:nvPicPr>
          <p:cNvPr id="5" name="Graphic 4" descr="Magnifying glass">
            <a:extLst>
              <a:ext uri="{FF2B5EF4-FFF2-40B4-BE49-F238E27FC236}">
                <a16:creationId xmlns:a16="http://schemas.microsoft.com/office/drawing/2014/main" id="{9F7BE1F0-3277-964D-816D-840447D690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37390" y="1091868"/>
            <a:ext cx="523389" cy="523389"/>
          </a:xfrm>
          <a:prstGeom prst="rect">
            <a:avLst/>
          </a:prstGeom>
        </p:spPr>
      </p:pic>
    </p:spTree>
    <p:custDataLst>
      <p:tags r:id="rId1"/>
    </p:custDataLst>
    <p:extLst>
      <p:ext uri="{BB962C8B-B14F-4D97-AF65-F5344CB8AC3E}">
        <p14:creationId xmlns:p14="http://schemas.microsoft.com/office/powerpoint/2010/main" val="2978051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Doing a Continuity Test</a:t>
            </a:r>
          </a:p>
        </p:txBody>
      </p:sp>
      <p:sp>
        <p:nvSpPr>
          <p:cNvPr id="3" name="Content Placeholder 2"/>
          <p:cNvSpPr>
            <a:spLocks noGrp="1"/>
          </p:cNvSpPr>
          <p:nvPr>
            <p:ph idx="1"/>
          </p:nvPr>
        </p:nvSpPr>
        <p:spPr>
          <a:xfrm>
            <a:off x="1122532" y="1091869"/>
            <a:ext cx="7607556" cy="814424"/>
          </a:xfrm>
          <a:solidFill>
            <a:schemeClr val="tx2">
              <a:lumMod val="40000"/>
              <a:lumOff val="60000"/>
            </a:schemeClr>
          </a:solidFill>
        </p:spPr>
        <p:txBody>
          <a:bodyPr lIns="90000">
            <a:noAutofit/>
          </a:bodyPr>
          <a:lstStyle/>
          <a:p>
            <a:pPr marL="0" indent="0">
              <a:buNone/>
            </a:pPr>
            <a:r>
              <a:rPr lang="en-GB" sz="2400" i="1" dirty="0"/>
              <a:t>Watch the video to see how to do a continuity test and to learn what the readings mean. </a:t>
            </a:r>
          </a:p>
        </p:txBody>
      </p:sp>
      <p:sp>
        <p:nvSpPr>
          <p:cNvPr id="10" name="Rectangle 9">
            <a:extLst>
              <a:ext uri="{FF2B5EF4-FFF2-40B4-BE49-F238E27FC236}">
                <a16:creationId xmlns:a16="http://schemas.microsoft.com/office/drawing/2014/main" id="{38F84E31-9E9E-524D-B280-773A351D311B}"/>
              </a:ext>
            </a:extLst>
          </p:cNvPr>
          <p:cNvSpPr/>
          <p:nvPr/>
        </p:nvSpPr>
        <p:spPr>
          <a:xfrm>
            <a:off x="2513810" y="2059039"/>
            <a:ext cx="4824999" cy="27212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Img17</a:t>
            </a:r>
          </a:p>
        </p:txBody>
      </p:sp>
      <p:pic>
        <p:nvPicPr>
          <p:cNvPr id="5" name="Graphic 4" descr="User">
            <a:extLst>
              <a:ext uri="{FF2B5EF4-FFF2-40B4-BE49-F238E27FC236}">
                <a16:creationId xmlns:a16="http://schemas.microsoft.com/office/drawing/2014/main" id="{F7061601-B055-D543-BB84-C8A4B6937A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6" y="1091869"/>
            <a:ext cx="854046" cy="854046"/>
          </a:xfrm>
          <a:prstGeom prst="rect">
            <a:avLst/>
          </a:prstGeom>
        </p:spPr>
      </p:pic>
    </p:spTree>
    <p:custDataLst>
      <p:tags r:id="rId1"/>
    </p:custDataLst>
    <p:extLst>
      <p:ext uri="{BB962C8B-B14F-4D97-AF65-F5344CB8AC3E}">
        <p14:creationId xmlns:p14="http://schemas.microsoft.com/office/powerpoint/2010/main" val="2147090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Complete a Motor Test Form</a:t>
            </a:r>
          </a:p>
        </p:txBody>
      </p:sp>
      <p:sp>
        <p:nvSpPr>
          <p:cNvPr id="3" name="Content Placeholder 2"/>
          <p:cNvSpPr>
            <a:spLocks noGrp="1"/>
          </p:cNvSpPr>
          <p:nvPr>
            <p:ph idx="1"/>
          </p:nvPr>
        </p:nvSpPr>
        <p:spPr>
          <a:xfrm>
            <a:off x="1122531" y="1091868"/>
            <a:ext cx="5261131" cy="3645525"/>
          </a:xfrm>
        </p:spPr>
        <p:txBody>
          <a:bodyPr lIns="90000">
            <a:noAutofit/>
          </a:bodyPr>
          <a:lstStyle/>
          <a:p>
            <a:pPr marL="0" indent="0">
              <a:buNone/>
            </a:pPr>
            <a:r>
              <a:rPr lang="en-GB" sz="2400" dirty="0"/>
              <a:t>Here is part of a typical motor test form.</a:t>
            </a:r>
          </a:p>
        </p:txBody>
      </p:sp>
      <p:sp>
        <p:nvSpPr>
          <p:cNvPr id="10" name="Rectangle 9">
            <a:extLst>
              <a:ext uri="{FF2B5EF4-FFF2-40B4-BE49-F238E27FC236}">
                <a16:creationId xmlns:a16="http://schemas.microsoft.com/office/drawing/2014/main" id="{38F84E31-9E9E-524D-B280-773A351D311B}"/>
              </a:ext>
            </a:extLst>
          </p:cNvPr>
          <p:cNvSpPr/>
          <p:nvPr/>
        </p:nvSpPr>
        <p:spPr>
          <a:xfrm>
            <a:off x="1122531" y="1554015"/>
            <a:ext cx="3192294" cy="27212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Img18</a:t>
            </a:r>
          </a:p>
        </p:txBody>
      </p:sp>
      <p:sp>
        <p:nvSpPr>
          <p:cNvPr id="5" name="Rounded Rectangle 4">
            <a:extLst>
              <a:ext uri="{FF2B5EF4-FFF2-40B4-BE49-F238E27FC236}">
                <a16:creationId xmlns:a16="http://schemas.microsoft.com/office/drawing/2014/main" id="{6499ACAF-D7EC-CA47-9749-1522A9FD0273}"/>
              </a:ext>
            </a:extLst>
          </p:cNvPr>
          <p:cNvSpPr/>
          <p:nvPr/>
        </p:nvSpPr>
        <p:spPr>
          <a:xfrm>
            <a:off x="743919" y="4287095"/>
            <a:ext cx="3570906" cy="621486"/>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See the test values</a:t>
            </a:r>
          </a:p>
        </p:txBody>
      </p:sp>
      <p:pic>
        <p:nvPicPr>
          <p:cNvPr id="8" name="Graphic 7" descr="Magnifying glass">
            <a:extLst>
              <a:ext uri="{FF2B5EF4-FFF2-40B4-BE49-F238E27FC236}">
                <a16:creationId xmlns:a16="http://schemas.microsoft.com/office/drawing/2014/main" id="{28C6565B-8E12-4681-A589-E9D670BE26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2531" y="1565865"/>
            <a:ext cx="523389" cy="523389"/>
          </a:xfrm>
          <a:prstGeom prst="rect">
            <a:avLst/>
          </a:prstGeom>
        </p:spPr>
      </p:pic>
      <p:pic>
        <p:nvPicPr>
          <p:cNvPr id="11" name="Graphic 10" descr="User">
            <a:extLst>
              <a:ext uri="{FF2B5EF4-FFF2-40B4-BE49-F238E27FC236}">
                <a16:creationId xmlns:a16="http://schemas.microsoft.com/office/drawing/2014/main" id="{B1B42134-8612-4E9D-84C3-80DA45037D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87373" y="1542816"/>
            <a:ext cx="854046" cy="854046"/>
          </a:xfrm>
          <a:prstGeom prst="rect">
            <a:avLst/>
          </a:prstGeom>
        </p:spPr>
      </p:pic>
      <p:sp>
        <p:nvSpPr>
          <p:cNvPr id="12" name="Rectangle 11">
            <a:extLst>
              <a:ext uri="{FF2B5EF4-FFF2-40B4-BE49-F238E27FC236}">
                <a16:creationId xmlns:a16="http://schemas.microsoft.com/office/drawing/2014/main" id="{5E16A317-0F44-487F-86BF-28EA152A67C2}"/>
              </a:ext>
            </a:extLst>
          </p:cNvPr>
          <p:cNvSpPr/>
          <p:nvPr/>
        </p:nvSpPr>
        <p:spPr>
          <a:xfrm>
            <a:off x="4380027" y="1565865"/>
            <a:ext cx="4807346" cy="2677656"/>
          </a:xfrm>
          <a:prstGeom prst="rect">
            <a:avLst/>
          </a:prstGeom>
          <a:solidFill>
            <a:schemeClr val="tx2">
              <a:lumMod val="40000"/>
              <a:lumOff val="60000"/>
            </a:schemeClr>
          </a:solidFill>
        </p:spPr>
        <p:txBody>
          <a:bodyPr wrap="square">
            <a:spAutoFit/>
          </a:bodyPr>
          <a:lstStyle/>
          <a:p>
            <a:pPr marL="457200" indent="-457200" algn="just">
              <a:buFont typeface="+mj-lt"/>
              <a:buAutoNum type="arabicPeriod"/>
            </a:pPr>
            <a:r>
              <a:rPr lang="en-GB" sz="2400" i="1" dirty="0"/>
              <a:t>Click on the image to download the form or make your own.</a:t>
            </a:r>
          </a:p>
          <a:p>
            <a:pPr marL="457200" indent="-457200" algn="just">
              <a:buFont typeface="+mj-lt"/>
              <a:buAutoNum type="arabicPeriod"/>
            </a:pPr>
            <a:r>
              <a:rPr lang="en-GB" sz="2400" i="1" dirty="0"/>
              <a:t>Look at the test values.</a:t>
            </a:r>
          </a:p>
          <a:p>
            <a:pPr marL="457200" indent="-457200" algn="just">
              <a:buFont typeface="+mj-lt"/>
              <a:buAutoNum type="arabicPeriod"/>
            </a:pPr>
            <a:r>
              <a:rPr lang="en-GB" sz="2400" i="1" dirty="0"/>
              <a:t>Complete the Motor Test Form.</a:t>
            </a:r>
          </a:p>
          <a:p>
            <a:pPr marL="457200" indent="-457200" algn="just">
              <a:buFont typeface="+mj-lt"/>
              <a:buAutoNum type="arabicPeriod"/>
            </a:pPr>
            <a:r>
              <a:rPr lang="en-GB" sz="2400" i="1" dirty="0"/>
              <a:t>Indicate on the Motor test form if the readings are acceptable and if the windings are balanced.</a:t>
            </a:r>
          </a:p>
        </p:txBody>
      </p:sp>
    </p:spTree>
    <p:custDataLst>
      <p:tags r:id="rId1"/>
    </p:custDataLst>
    <p:extLst>
      <p:ext uri="{BB962C8B-B14F-4D97-AF65-F5344CB8AC3E}">
        <p14:creationId xmlns:p14="http://schemas.microsoft.com/office/powerpoint/2010/main" val="2049535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Test Values</a:t>
            </a:r>
          </a:p>
        </p:txBody>
      </p:sp>
      <p:sp>
        <p:nvSpPr>
          <p:cNvPr id="3" name="Content Placeholder 2"/>
          <p:cNvSpPr>
            <a:spLocks noGrp="1"/>
          </p:cNvSpPr>
          <p:nvPr>
            <p:ph idx="1"/>
          </p:nvPr>
        </p:nvSpPr>
        <p:spPr>
          <a:xfrm>
            <a:off x="1122532" y="1091868"/>
            <a:ext cx="2328034" cy="1789355"/>
          </a:xfrm>
        </p:spPr>
        <p:txBody>
          <a:bodyPr lIns="90000">
            <a:noAutofit/>
          </a:bodyPr>
          <a:lstStyle/>
          <a:p>
            <a:pPr marL="0" indent="0">
              <a:buNone/>
            </a:pPr>
            <a:r>
              <a:rPr lang="en-GB" sz="1800" dirty="0"/>
              <a:t>Post 1 – Post 2: none</a:t>
            </a:r>
          </a:p>
          <a:p>
            <a:pPr marL="0" indent="0">
              <a:buNone/>
            </a:pPr>
            <a:r>
              <a:rPr lang="en-GB" sz="1800" dirty="0"/>
              <a:t>Post 1 – Post 3: none</a:t>
            </a:r>
          </a:p>
          <a:p>
            <a:pPr marL="0" indent="0">
              <a:buNone/>
            </a:pPr>
            <a:r>
              <a:rPr lang="en-GB" sz="1800" dirty="0"/>
              <a:t>Post 1 – Post 4: none</a:t>
            </a:r>
          </a:p>
          <a:p>
            <a:pPr marL="0" indent="0">
              <a:buNone/>
            </a:pPr>
            <a:r>
              <a:rPr lang="en-GB" sz="1800" dirty="0"/>
              <a:t>Post 1 – Post 5: none</a:t>
            </a:r>
          </a:p>
          <a:p>
            <a:pPr marL="0" indent="0">
              <a:buNone/>
            </a:pPr>
            <a:r>
              <a:rPr lang="en-GB" sz="1800" dirty="0"/>
              <a:t>Post 1 – Post 6: 10.9Ω</a:t>
            </a:r>
          </a:p>
        </p:txBody>
      </p:sp>
      <p:sp>
        <p:nvSpPr>
          <p:cNvPr id="11" name="Content Placeholder 2">
            <a:extLst>
              <a:ext uri="{FF2B5EF4-FFF2-40B4-BE49-F238E27FC236}">
                <a16:creationId xmlns:a16="http://schemas.microsoft.com/office/drawing/2014/main" id="{8D1974FF-7EDD-704A-99CC-C7522495E9A6}"/>
              </a:ext>
            </a:extLst>
          </p:cNvPr>
          <p:cNvSpPr txBox="1">
            <a:spLocks/>
          </p:cNvSpPr>
          <p:nvPr/>
        </p:nvSpPr>
        <p:spPr>
          <a:xfrm>
            <a:off x="3515768" y="1091867"/>
            <a:ext cx="2328034" cy="1789355"/>
          </a:xfrm>
          <a:prstGeom prst="rect">
            <a:avLst/>
          </a:prstGeom>
        </p:spPr>
        <p:txBody>
          <a:bodyPr vert="horz" lIns="9000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1800" dirty="0"/>
              <a:t>Post 2 – Post 1: none</a:t>
            </a:r>
          </a:p>
          <a:p>
            <a:pPr marL="0" indent="0">
              <a:buFont typeface="Arial" panose="020B0604020202020204" pitchFamily="34" charset="0"/>
              <a:buNone/>
            </a:pPr>
            <a:r>
              <a:rPr lang="en-GB" sz="1800" dirty="0"/>
              <a:t>Post 2 – Post 3: none</a:t>
            </a:r>
          </a:p>
          <a:p>
            <a:pPr marL="0" indent="0">
              <a:buNone/>
            </a:pPr>
            <a:r>
              <a:rPr lang="en-GB" sz="1800" dirty="0"/>
              <a:t>Post 2 – Post 4: 10.7Ω</a:t>
            </a:r>
          </a:p>
          <a:p>
            <a:pPr marL="0" indent="0">
              <a:buFont typeface="Arial" panose="020B0604020202020204" pitchFamily="34" charset="0"/>
              <a:buNone/>
            </a:pPr>
            <a:r>
              <a:rPr lang="en-GB" sz="1800" dirty="0"/>
              <a:t>Post 2 – Post 5: none</a:t>
            </a:r>
          </a:p>
          <a:p>
            <a:pPr marL="0" indent="0">
              <a:buFont typeface="Arial" panose="020B0604020202020204" pitchFamily="34" charset="0"/>
              <a:buNone/>
            </a:pPr>
            <a:r>
              <a:rPr lang="en-GB" sz="1800" dirty="0"/>
              <a:t>Post 2 – Post 6: none</a:t>
            </a:r>
          </a:p>
        </p:txBody>
      </p:sp>
      <p:sp>
        <p:nvSpPr>
          <p:cNvPr id="12" name="Content Placeholder 2">
            <a:extLst>
              <a:ext uri="{FF2B5EF4-FFF2-40B4-BE49-F238E27FC236}">
                <a16:creationId xmlns:a16="http://schemas.microsoft.com/office/drawing/2014/main" id="{DE576373-221D-3A42-B7DA-8ED9EB1D6EAB}"/>
              </a:ext>
            </a:extLst>
          </p:cNvPr>
          <p:cNvSpPr txBox="1">
            <a:spLocks/>
          </p:cNvSpPr>
          <p:nvPr/>
        </p:nvSpPr>
        <p:spPr>
          <a:xfrm>
            <a:off x="5974206" y="1091866"/>
            <a:ext cx="2328034" cy="1789355"/>
          </a:xfrm>
          <a:prstGeom prst="rect">
            <a:avLst/>
          </a:prstGeom>
        </p:spPr>
        <p:txBody>
          <a:bodyPr vert="horz" lIns="9000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1800" dirty="0"/>
              <a:t>Post 3 – Post 1: none</a:t>
            </a:r>
          </a:p>
          <a:p>
            <a:pPr marL="0" indent="0">
              <a:buFont typeface="Arial" panose="020B0604020202020204" pitchFamily="34" charset="0"/>
              <a:buNone/>
            </a:pPr>
            <a:r>
              <a:rPr lang="en-GB" sz="1800" dirty="0"/>
              <a:t>Post 3 – Post 2: none</a:t>
            </a:r>
          </a:p>
          <a:p>
            <a:pPr marL="0" indent="0">
              <a:buNone/>
            </a:pPr>
            <a:r>
              <a:rPr lang="en-GB" sz="1800" dirty="0"/>
              <a:t>Post 3 – Post 4: none</a:t>
            </a:r>
          </a:p>
          <a:p>
            <a:pPr marL="0" indent="0">
              <a:buNone/>
            </a:pPr>
            <a:r>
              <a:rPr lang="en-GB" sz="1800" dirty="0"/>
              <a:t>Post 3 – Post 5: 10.7Ω</a:t>
            </a:r>
          </a:p>
          <a:p>
            <a:pPr marL="0" indent="0">
              <a:buFont typeface="Arial" panose="020B0604020202020204" pitchFamily="34" charset="0"/>
              <a:buNone/>
            </a:pPr>
            <a:r>
              <a:rPr lang="en-GB" sz="1800" dirty="0"/>
              <a:t>Post 3 – Post 6: none</a:t>
            </a:r>
          </a:p>
        </p:txBody>
      </p:sp>
    </p:spTree>
    <p:custDataLst>
      <p:tags r:id="rId1"/>
    </p:custDataLst>
    <p:extLst>
      <p:ext uri="{BB962C8B-B14F-4D97-AF65-F5344CB8AC3E}">
        <p14:creationId xmlns:p14="http://schemas.microsoft.com/office/powerpoint/2010/main" val="3702935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Upload Your Motor Test Form</a:t>
            </a:r>
          </a:p>
        </p:txBody>
      </p:sp>
      <p:sp>
        <p:nvSpPr>
          <p:cNvPr id="3" name="Content Placeholder 2"/>
          <p:cNvSpPr>
            <a:spLocks noGrp="1"/>
          </p:cNvSpPr>
          <p:nvPr>
            <p:ph idx="1"/>
          </p:nvPr>
        </p:nvSpPr>
        <p:spPr>
          <a:xfrm>
            <a:off x="1122532" y="1091869"/>
            <a:ext cx="6688614" cy="597002"/>
          </a:xfrm>
          <a:solidFill>
            <a:schemeClr val="tx2">
              <a:lumMod val="40000"/>
              <a:lumOff val="60000"/>
            </a:schemeClr>
          </a:solidFill>
        </p:spPr>
        <p:txBody>
          <a:bodyPr lIns="90000">
            <a:noAutofit/>
          </a:bodyPr>
          <a:lstStyle/>
          <a:p>
            <a:pPr marL="0" indent="0" algn="just">
              <a:buNone/>
            </a:pPr>
            <a:r>
              <a:rPr lang="en-GB" sz="2400" i="1" dirty="0"/>
              <a:t>Take a picture of your completed form and upload it.</a:t>
            </a:r>
          </a:p>
        </p:txBody>
      </p:sp>
      <p:sp>
        <p:nvSpPr>
          <p:cNvPr id="5" name="Rounded Rectangle 4">
            <a:extLst>
              <a:ext uri="{FF2B5EF4-FFF2-40B4-BE49-F238E27FC236}">
                <a16:creationId xmlns:a16="http://schemas.microsoft.com/office/drawing/2014/main" id="{6499ACAF-D7EC-CA47-9749-1522A9FD0273}"/>
              </a:ext>
            </a:extLst>
          </p:cNvPr>
          <p:cNvSpPr/>
          <p:nvPr/>
        </p:nvSpPr>
        <p:spPr>
          <a:xfrm>
            <a:off x="1057330" y="3626099"/>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pic>
        <p:nvPicPr>
          <p:cNvPr id="4" name="Picture 3">
            <a:extLst>
              <a:ext uri="{FF2B5EF4-FFF2-40B4-BE49-F238E27FC236}">
                <a16:creationId xmlns:a16="http://schemas.microsoft.com/office/drawing/2014/main" id="{CA3EF5BB-37E7-D842-B8D0-13915E5CEA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05534" y="1241843"/>
            <a:ext cx="1914803" cy="1914803"/>
          </a:xfrm>
          <a:prstGeom prst="rect">
            <a:avLst/>
          </a:prstGeom>
        </p:spPr>
      </p:pic>
      <p:sp>
        <p:nvSpPr>
          <p:cNvPr id="6" name="Rectangle 5">
            <a:extLst>
              <a:ext uri="{FF2B5EF4-FFF2-40B4-BE49-F238E27FC236}">
                <a16:creationId xmlns:a16="http://schemas.microsoft.com/office/drawing/2014/main" id="{3334082E-A29A-964E-BCB3-D38A83FA587D}"/>
              </a:ext>
            </a:extLst>
          </p:cNvPr>
          <p:cNvSpPr/>
          <p:nvPr/>
        </p:nvSpPr>
        <p:spPr>
          <a:xfrm>
            <a:off x="3976599" y="3693652"/>
            <a:ext cx="4986337"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B069D5D4-6E62-E94B-A6E2-EA6F36DB22C9}"/>
              </a:ext>
            </a:extLst>
          </p:cNvPr>
          <p:cNvSpPr/>
          <p:nvPr/>
        </p:nvSpPr>
        <p:spPr>
          <a:xfrm>
            <a:off x="6219881" y="4335712"/>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sp>
        <p:nvSpPr>
          <p:cNvPr id="7" name="Rectangle 6">
            <a:extLst>
              <a:ext uri="{FF2B5EF4-FFF2-40B4-BE49-F238E27FC236}">
                <a16:creationId xmlns:a16="http://schemas.microsoft.com/office/drawing/2014/main" id="{E5568E1F-B006-074A-ADB0-E260F0BB0A8E}"/>
              </a:ext>
            </a:extLst>
          </p:cNvPr>
          <p:cNvSpPr/>
          <p:nvPr/>
        </p:nvSpPr>
        <p:spPr>
          <a:xfrm>
            <a:off x="1057330" y="1916593"/>
            <a:ext cx="6753816" cy="830997"/>
          </a:xfrm>
          <a:prstGeom prst="rect">
            <a:avLst/>
          </a:prstGeom>
          <a:ln w="28575">
            <a:solidFill>
              <a:schemeClr val="accent2"/>
            </a:solidFill>
          </a:ln>
        </p:spPr>
        <p:txBody>
          <a:bodyPr wrap="square">
            <a:spAutoFit/>
          </a:bodyPr>
          <a:lstStyle/>
          <a:p>
            <a:pPr algn="just"/>
            <a:r>
              <a:rPr lang="en-GB" sz="2400" b="1" dirty="0"/>
              <a:t>Make sure you have labelled the block diagram indicating how the three windings are connected.</a:t>
            </a:r>
          </a:p>
        </p:txBody>
      </p:sp>
      <p:pic>
        <p:nvPicPr>
          <p:cNvPr id="9" name="Graphic 8" descr="User">
            <a:extLst>
              <a:ext uri="{FF2B5EF4-FFF2-40B4-BE49-F238E27FC236}">
                <a16:creationId xmlns:a16="http://schemas.microsoft.com/office/drawing/2014/main" id="{C8A218C1-76C0-F948-8B48-65ABC182DA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8486" y="952023"/>
            <a:ext cx="854046" cy="854046"/>
          </a:xfrm>
          <a:prstGeom prst="rect">
            <a:avLst/>
          </a:prstGeom>
        </p:spPr>
      </p:pic>
      <p:pic>
        <p:nvPicPr>
          <p:cNvPr id="10" name="Graphic 9" descr="Lightbulb">
            <a:extLst>
              <a:ext uri="{FF2B5EF4-FFF2-40B4-BE49-F238E27FC236}">
                <a16:creationId xmlns:a16="http://schemas.microsoft.com/office/drawing/2014/main" id="{9B4CD25A-DF90-AE49-AB46-1151E2F0276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8132" y="1933262"/>
            <a:ext cx="914400" cy="914400"/>
          </a:xfrm>
          <a:prstGeom prst="rect">
            <a:avLst/>
          </a:prstGeom>
        </p:spPr>
      </p:pic>
    </p:spTree>
    <p:custDataLst>
      <p:tags r:id="rId1"/>
    </p:custDataLst>
    <p:extLst>
      <p:ext uri="{BB962C8B-B14F-4D97-AF65-F5344CB8AC3E}">
        <p14:creationId xmlns:p14="http://schemas.microsoft.com/office/powerpoint/2010/main" val="2223661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Your Motor Test Form</a:t>
            </a:r>
          </a:p>
        </p:txBody>
      </p:sp>
      <p:sp>
        <p:nvSpPr>
          <p:cNvPr id="3" name="Content Placeholder 2"/>
          <p:cNvSpPr>
            <a:spLocks noGrp="1"/>
          </p:cNvSpPr>
          <p:nvPr>
            <p:ph idx="1"/>
          </p:nvPr>
        </p:nvSpPr>
        <p:spPr>
          <a:xfrm>
            <a:off x="1122532" y="1091868"/>
            <a:ext cx="4235281" cy="3645525"/>
          </a:xfrm>
        </p:spPr>
        <p:txBody>
          <a:bodyPr lIns="90000">
            <a:noAutofit/>
          </a:bodyPr>
          <a:lstStyle/>
          <a:p>
            <a:pPr marL="0" indent="0">
              <a:buNone/>
            </a:pPr>
            <a:r>
              <a:rPr lang="en-GB" sz="2400" dirty="0"/>
              <a:t>Your completed form should have looked something like this.</a:t>
            </a:r>
          </a:p>
          <a:p>
            <a:pPr marL="457200" indent="-457200">
              <a:buFont typeface="+mj-lt"/>
              <a:buAutoNum type="arabicPeriod"/>
            </a:pPr>
            <a:r>
              <a:rPr lang="en-GB" sz="2400" dirty="0"/>
              <a:t>The centrifugal switch has a resistance </a:t>
            </a:r>
            <a:r>
              <a:rPr lang="en-GB" sz="2400" b="1" dirty="0"/>
              <a:t>close to zero</a:t>
            </a:r>
            <a:r>
              <a:rPr lang="en-GB" sz="2400" dirty="0"/>
              <a:t>.</a:t>
            </a:r>
          </a:p>
          <a:p>
            <a:pPr marL="457200" indent="-457200">
              <a:buFont typeface="+mj-lt"/>
              <a:buAutoNum type="arabicPeriod"/>
            </a:pPr>
            <a:r>
              <a:rPr lang="en-GB" sz="2400" dirty="0"/>
              <a:t>The start winding always has a resistance </a:t>
            </a:r>
            <a:r>
              <a:rPr lang="en-GB" sz="2400" b="1" dirty="0"/>
              <a:t>greater than </a:t>
            </a:r>
            <a:r>
              <a:rPr lang="en-GB" sz="2400" dirty="0"/>
              <a:t>the run winding.</a:t>
            </a:r>
          </a:p>
        </p:txBody>
      </p:sp>
      <p:sp>
        <p:nvSpPr>
          <p:cNvPr id="9" name="Rectangle 8">
            <a:extLst>
              <a:ext uri="{FF2B5EF4-FFF2-40B4-BE49-F238E27FC236}">
                <a16:creationId xmlns:a16="http://schemas.microsoft.com/office/drawing/2014/main" id="{FFAB97F4-AF87-D045-81CA-4B0923879A6B}"/>
              </a:ext>
            </a:extLst>
          </p:cNvPr>
          <p:cNvSpPr/>
          <p:nvPr/>
        </p:nvSpPr>
        <p:spPr>
          <a:xfrm>
            <a:off x="5672138" y="749991"/>
            <a:ext cx="3687493" cy="39874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Img20</a:t>
            </a:r>
          </a:p>
        </p:txBody>
      </p:sp>
      <p:pic>
        <p:nvPicPr>
          <p:cNvPr id="6" name="Graphic 5" descr="Magnifying glass">
            <a:extLst>
              <a:ext uri="{FF2B5EF4-FFF2-40B4-BE49-F238E27FC236}">
                <a16:creationId xmlns:a16="http://schemas.microsoft.com/office/drawing/2014/main" id="{B076DA89-4463-8441-B45C-B96A03C8FE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72138" y="749991"/>
            <a:ext cx="523389" cy="523389"/>
          </a:xfrm>
          <a:prstGeom prst="rect">
            <a:avLst/>
          </a:prstGeom>
        </p:spPr>
      </p:pic>
      <p:pic>
        <p:nvPicPr>
          <p:cNvPr id="5" name="Picture 4">
            <a:extLst>
              <a:ext uri="{FF2B5EF4-FFF2-40B4-BE49-F238E27FC236}">
                <a16:creationId xmlns:a16="http://schemas.microsoft.com/office/drawing/2014/main" id="{8228FF28-2EE8-D248-9550-01AAAF501B21}"/>
              </a:ext>
            </a:extLst>
          </p:cNvPr>
          <p:cNvPicPr>
            <a:picLocks noChangeAspect="1"/>
          </p:cNvPicPr>
          <p:nvPr/>
        </p:nvPicPr>
        <p:blipFill>
          <a:blip r:embed="rId6"/>
          <a:stretch>
            <a:fillRect/>
          </a:stretch>
        </p:blipFill>
        <p:spPr>
          <a:xfrm>
            <a:off x="0" y="4106653"/>
            <a:ext cx="4064000" cy="2311400"/>
          </a:xfrm>
          <a:prstGeom prst="rect">
            <a:avLst/>
          </a:prstGeom>
        </p:spPr>
      </p:pic>
    </p:spTree>
    <p:custDataLst>
      <p:tags r:id="rId1"/>
    </p:custDataLst>
    <p:extLst>
      <p:ext uri="{BB962C8B-B14F-4D97-AF65-F5344CB8AC3E}">
        <p14:creationId xmlns:p14="http://schemas.microsoft.com/office/powerpoint/2010/main" val="2419004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Insulation Resistance Tests</a:t>
            </a:r>
          </a:p>
        </p:txBody>
      </p:sp>
      <p:sp>
        <p:nvSpPr>
          <p:cNvPr id="3" name="Content Placeholder 2"/>
          <p:cNvSpPr>
            <a:spLocks noGrp="1"/>
          </p:cNvSpPr>
          <p:nvPr>
            <p:ph idx="1"/>
          </p:nvPr>
        </p:nvSpPr>
        <p:spPr>
          <a:xfrm>
            <a:off x="4249624" y="1125294"/>
            <a:ext cx="4736491" cy="765499"/>
          </a:xfrm>
        </p:spPr>
        <p:txBody>
          <a:bodyPr lIns="90000">
            <a:noAutofit/>
          </a:bodyPr>
          <a:lstStyle/>
          <a:p>
            <a:pPr marL="0" indent="0" algn="just">
              <a:buNone/>
            </a:pPr>
            <a:r>
              <a:rPr lang="en-GB" sz="2400" dirty="0"/>
              <a:t>Electricity is very useful but only when it flows where we want it to!</a:t>
            </a:r>
          </a:p>
        </p:txBody>
      </p:sp>
      <p:sp>
        <p:nvSpPr>
          <p:cNvPr id="4" name="Rectangle 3">
            <a:extLst>
              <a:ext uri="{FF2B5EF4-FFF2-40B4-BE49-F238E27FC236}">
                <a16:creationId xmlns:a16="http://schemas.microsoft.com/office/drawing/2014/main" id="{BD13922E-4F2C-E34B-A91A-26AE18A304F2}"/>
              </a:ext>
            </a:extLst>
          </p:cNvPr>
          <p:cNvSpPr/>
          <p:nvPr/>
        </p:nvSpPr>
        <p:spPr>
          <a:xfrm>
            <a:off x="801303" y="1233577"/>
            <a:ext cx="3192294" cy="35089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Img22</a:t>
            </a:r>
          </a:p>
        </p:txBody>
      </p:sp>
      <p:pic>
        <p:nvPicPr>
          <p:cNvPr id="5" name="Graphic 4" descr="Magnifying glass">
            <a:extLst>
              <a:ext uri="{FF2B5EF4-FFF2-40B4-BE49-F238E27FC236}">
                <a16:creationId xmlns:a16="http://schemas.microsoft.com/office/drawing/2014/main" id="{A6317FD0-5629-EF48-B172-2517AC60DA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1303" y="1233577"/>
            <a:ext cx="523389" cy="523389"/>
          </a:xfrm>
          <a:prstGeom prst="rect">
            <a:avLst/>
          </a:prstGeom>
        </p:spPr>
      </p:pic>
      <p:sp>
        <p:nvSpPr>
          <p:cNvPr id="6" name="Rectangle 5">
            <a:extLst>
              <a:ext uri="{FF2B5EF4-FFF2-40B4-BE49-F238E27FC236}">
                <a16:creationId xmlns:a16="http://schemas.microsoft.com/office/drawing/2014/main" id="{660D5CDE-A0B8-A147-A20C-54778204CE2A}"/>
              </a:ext>
            </a:extLst>
          </p:cNvPr>
          <p:cNvSpPr/>
          <p:nvPr/>
        </p:nvSpPr>
        <p:spPr>
          <a:xfrm>
            <a:off x="4319972" y="1856921"/>
            <a:ext cx="5746783" cy="1569660"/>
          </a:xfrm>
          <a:prstGeom prst="rect">
            <a:avLst/>
          </a:prstGeom>
          <a:solidFill>
            <a:schemeClr val="accent2"/>
          </a:solidFill>
        </p:spPr>
        <p:txBody>
          <a:bodyPr wrap="square" lIns="576000">
            <a:spAutoFit/>
          </a:bodyPr>
          <a:lstStyle/>
          <a:p>
            <a:pPr algn="just"/>
            <a:r>
              <a:rPr lang="en-GB" sz="2400" dirty="0">
                <a:solidFill>
                  <a:schemeClr val="bg1"/>
                </a:solidFill>
              </a:rPr>
              <a:t>Insulation resistance tests check if there is any breakdown in the insulation between a motor’s electrical components.</a:t>
            </a:r>
          </a:p>
        </p:txBody>
      </p:sp>
      <p:sp>
        <p:nvSpPr>
          <p:cNvPr id="7" name="Rectangle 6">
            <a:extLst>
              <a:ext uri="{FF2B5EF4-FFF2-40B4-BE49-F238E27FC236}">
                <a16:creationId xmlns:a16="http://schemas.microsoft.com/office/drawing/2014/main" id="{73B83C8C-538A-414C-A1F4-E7623CA7F10E}"/>
              </a:ext>
            </a:extLst>
          </p:cNvPr>
          <p:cNvSpPr/>
          <p:nvPr/>
        </p:nvSpPr>
        <p:spPr>
          <a:xfrm>
            <a:off x="4319972" y="3569431"/>
            <a:ext cx="5746783" cy="1200329"/>
          </a:xfrm>
          <a:prstGeom prst="rect">
            <a:avLst/>
          </a:prstGeom>
          <a:solidFill>
            <a:schemeClr val="accent5"/>
          </a:solidFill>
        </p:spPr>
        <p:txBody>
          <a:bodyPr wrap="square" lIns="576000">
            <a:spAutoFit/>
          </a:bodyPr>
          <a:lstStyle/>
          <a:p>
            <a:pPr algn="just"/>
            <a:r>
              <a:rPr lang="en-GB" sz="2400" dirty="0">
                <a:solidFill>
                  <a:schemeClr val="bg1"/>
                </a:solidFill>
              </a:rPr>
              <a:t>It is best to use an insulation resistance tester for these tests because of the high test voltages they produce.</a:t>
            </a:r>
          </a:p>
        </p:txBody>
      </p:sp>
      <p:sp>
        <p:nvSpPr>
          <p:cNvPr id="8" name="Oval 7">
            <a:extLst>
              <a:ext uri="{FF2B5EF4-FFF2-40B4-BE49-F238E27FC236}">
                <a16:creationId xmlns:a16="http://schemas.microsoft.com/office/drawing/2014/main" id="{8D79B96E-2E5E-7344-B39E-D9D6AF8C2AAE}"/>
              </a:ext>
            </a:extLst>
          </p:cNvPr>
          <p:cNvSpPr/>
          <p:nvPr/>
        </p:nvSpPr>
        <p:spPr>
          <a:xfrm>
            <a:off x="4242483" y="1810574"/>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solidFill>
              </a:rPr>
              <a:t>1</a:t>
            </a:r>
            <a:endParaRPr lang="en-GB" dirty="0">
              <a:solidFill>
                <a:schemeClr val="accent2"/>
              </a:solidFill>
            </a:endParaRPr>
          </a:p>
        </p:txBody>
      </p:sp>
      <p:sp>
        <p:nvSpPr>
          <p:cNvPr id="9" name="Oval 8">
            <a:extLst>
              <a:ext uri="{FF2B5EF4-FFF2-40B4-BE49-F238E27FC236}">
                <a16:creationId xmlns:a16="http://schemas.microsoft.com/office/drawing/2014/main" id="{49348EB8-B5ED-9E40-84F2-4F85ECED3758}"/>
              </a:ext>
            </a:extLst>
          </p:cNvPr>
          <p:cNvSpPr/>
          <p:nvPr/>
        </p:nvSpPr>
        <p:spPr>
          <a:xfrm>
            <a:off x="4218628" y="3529898"/>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solidFill>
              </a:rPr>
              <a:t>2</a:t>
            </a:r>
            <a:endParaRPr lang="en-GB" dirty="0">
              <a:solidFill>
                <a:schemeClr val="accent5"/>
              </a:solidFill>
            </a:endParaRPr>
          </a:p>
        </p:txBody>
      </p:sp>
    </p:spTree>
    <p:custDataLst>
      <p:tags r:id="rId1"/>
    </p:custDataLst>
    <p:extLst>
      <p:ext uri="{BB962C8B-B14F-4D97-AF65-F5344CB8AC3E}">
        <p14:creationId xmlns:p14="http://schemas.microsoft.com/office/powerpoint/2010/main" val="3444734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122531" y="1091868"/>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a:t>
            </a:r>
          </a:p>
          <a:p>
            <a:pPr marL="457200" indent="-457200">
              <a:buFont typeface="+mj-lt"/>
              <a:buAutoNum type="arabicPeriod"/>
            </a:pPr>
            <a:r>
              <a:rPr lang="en-GB" sz="2400" dirty="0"/>
              <a:t>List the necessary three phase motor electrical tests</a:t>
            </a:r>
          </a:p>
          <a:p>
            <a:pPr marL="457200" indent="-457200">
              <a:buFont typeface="+mj-lt"/>
              <a:buAutoNum type="arabicPeriod"/>
            </a:pPr>
            <a:r>
              <a:rPr lang="en-GB" sz="2400" dirty="0"/>
              <a:t>Perform continuity tests on three phase motors</a:t>
            </a:r>
          </a:p>
          <a:p>
            <a:pPr marL="457200" indent="-457200">
              <a:buFont typeface="+mj-lt"/>
              <a:buAutoNum type="arabicPeriod"/>
            </a:pPr>
            <a:r>
              <a:rPr lang="en-GB" sz="2400" dirty="0"/>
              <a:t>Perform insulation resistance tests on three phase motors</a:t>
            </a:r>
          </a:p>
          <a:p>
            <a:pPr marL="457200" indent="-457200">
              <a:buFont typeface="+mj-lt"/>
              <a:buAutoNum type="arabicPeriod"/>
            </a:pPr>
            <a:r>
              <a:rPr lang="en-GB" sz="2400" dirty="0"/>
              <a:t>Complete a motor test form with the results of electrical tests</a:t>
            </a:r>
          </a:p>
          <a:p>
            <a:pPr marL="0" indent="0">
              <a:buFont typeface="Arial" panose="020B0604020202020204" pitchFamily="34" charset="0"/>
              <a:buNone/>
            </a:pPr>
            <a:endParaRPr lang="en-GB" sz="2400"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Insulation Resistance Tests</a:t>
            </a:r>
          </a:p>
        </p:txBody>
      </p:sp>
      <p:sp>
        <p:nvSpPr>
          <p:cNvPr id="3" name="Content Placeholder 2"/>
          <p:cNvSpPr>
            <a:spLocks noGrp="1"/>
          </p:cNvSpPr>
          <p:nvPr>
            <p:ph idx="1"/>
          </p:nvPr>
        </p:nvSpPr>
        <p:spPr>
          <a:xfrm>
            <a:off x="1057330" y="1125295"/>
            <a:ext cx="7928785" cy="490050"/>
          </a:xfrm>
        </p:spPr>
        <p:txBody>
          <a:bodyPr lIns="90000">
            <a:noAutofit/>
          </a:bodyPr>
          <a:lstStyle/>
          <a:p>
            <a:pPr marL="0" indent="0" algn="just">
              <a:buNone/>
            </a:pPr>
            <a:r>
              <a:rPr lang="en-GB" sz="2400" dirty="0"/>
              <a:t>We need to do two separate tests:</a:t>
            </a:r>
          </a:p>
        </p:txBody>
      </p:sp>
      <p:sp>
        <p:nvSpPr>
          <p:cNvPr id="5" name="Rounded Rectangle 4">
            <a:extLst>
              <a:ext uri="{FF2B5EF4-FFF2-40B4-BE49-F238E27FC236}">
                <a16:creationId xmlns:a16="http://schemas.microsoft.com/office/drawing/2014/main" id="{172A91A9-A387-2048-A1F0-232F8D3113B3}"/>
              </a:ext>
            </a:extLst>
          </p:cNvPr>
          <p:cNvSpPr/>
          <p:nvPr/>
        </p:nvSpPr>
        <p:spPr>
          <a:xfrm>
            <a:off x="7046780" y="1896582"/>
            <a:ext cx="2849351" cy="1508125"/>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Watch how to do these insulation resistance tests</a:t>
            </a:r>
          </a:p>
        </p:txBody>
      </p:sp>
      <p:sp>
        <p:nvSpPr>
          <p:cNvPr id="4" name="Rectangle 3">
            <a:extLst>
              <a:ext uri="{FF2B5EF4-FFF2-40B4-BE49-F238E27FC236}">
                <a16:creationId xmlns:a16="http://schemas.microsoft.com/office/drawing/2014/main" id="{6F7D8E91-FFC7-7846-A1EC-AC5F90271411}"/>
              </a:ext>
            </a:extLst>
          </p:cNvPr>
          <p:cNvSpPr/>
          <p:nvPr/>
        </p:nvSpPr>
        <p:spPr>
          <a:xfrm>
            <a:off x="1057329" y="1800309"/>
            <a:ext cx="5901409" cy="831600"/>
          </a:xfrm>
          <a:prstGeom prst="rect">
            <a:avLst/>
          </a:prstGeom>
          <a:solidFill>
            <a:schemeClr val="accent2"/>
          </a:solidFill>
        </p:spPr>
        <p:txBody>
          <a:bodyPr wrap="square" lIns="576000" anchor="ctr" anchorCtr="0">
            <a:spAutoFit/>
          </a:bodyPr>
          <a:lstStyle/>
          <a:p>
            <a:pPr algn="just"/>
            <a:r>
              <a:rPr lang="en-GB" sz="2400" dirty="0">
                <a:solidFill>
                  <a:schemeClr val="bg1"/>
                </a:solidFill>
              </a:rPr>
              <a:t>Test the insulation between the windings.</a:t>
            </a:r>
          </a:p>
        </p:txBody>
      </p:sp>
      <p:sp>
        <p:nvSpPr>
          <p:cNvPr id="6" name="Rectangle 5">
            <a:extLst>
              <a:ext uri="{FF2B5EF4-FFF2-40B4-BE49-F238E27FC236}">
                <a16:creationId xmlns:a16="http://schemas.microsoft.com/office/drawing/2014/main" id="{BF48DA86-1948-C945-A6ED-AE1B00986B05}"/>
              </a:ext>
            </a:extLst>
          </p:cNvPr>
          <p:cNvSpPr/>
          <p:nvPr/>
        </p:nvSpPr>
        <p:spPr>
          <a:xfrm>
            <a:off x="1057329" y="2750108"/>
            <a:ext cx="5901409" cy="830997"/>
          </a:xfrm>
          <a:prstGeom prst="rect">
            <a:avLst/>
          </a:prstGeom>
          <a:solidFill>
            <a:schemeClr val="accent5"/>
          </a:solidFill>
        </p:spPr>
        <p:txBody>
          <a:bodyPr wrap="square" lIns="576000">
            <a:spAutoFit/>
          </a:bodyPr>
          <a:lstStyle/>
          <a:p>
            <a:pPr algn="just"/>
            <a:r>
              <a:rPr lang="en-GB" sz="2400" dirty="0">
                <a:solidFill>
                  <a:schemeClr val="bg1"/>
                </a:solidFill>
              </a:rPr>
              <a:t>Test the insulation between each winding and the motor frame.</a:t>
            </a:r>
          </a:p>
        </p:txBody>
      </p:sp>
      <p:sp>
        <p:nvSpPr>
          <p:cNvPr id="9" name="Oval 8">
            <a:extLst>
              <a:ext uri="{FF2B5EF4-FFF2-40B4-BE49-F238E27FC236}">
                <a16:creationId xmlns:a16="http://schemas.microsoft.com/office/drawing/2014/main" id="{3133D1FF-FFA1-184B-B015-2A8BBEDC89D6}"/>
              </a:ext>
            </a:extLst>
          </p:cNvPr>
          <p:cNvSpPr/>
          <p:nvPr/>
        </p:nvSpPr>
        <p:spPr>
          <a:xfrm>
            <a:off x="1145371" y="2019901"/>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solidFill>
              </a:rPr>
              <a:t>1</a:t>
            </a:r>
            <a:endParaRPr lang="en-GB" dirty="0">
              <a:solidFill>
                <a:schemeClr val="accent2"/>
              </a:solidFill>
            </a:endParaRPr>
          </a:p>
        </p:txBody>
      </p:sp>
      <p:sp>
        <p:nvSpPr>
          <p:cNvPr id="10" name="Oval 9">
            <a:extLst>
              <a:ext uri="{FF2B5EF4-FFF2-40B4-BE49-F238E27FC236}">
                <a16:creationId xmlns:a16="http://schemas.microsoft.com/office/drawing/2014/main" id="{0C16CE05-D781-E74C-AB57-A084AFFE0FEA}"/>
              </a:ext>
            </a:extLst>
          </p:cNvPr>
          <p:cNvSpPr/>
          <p:nvPr/>
        </p:nvSpPr>
        <p:spPr>
          <a:xfrm>
            <a:off x="1145371" y="2983200"/>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solidFill>
              </a:rPr>
              <a:t>2</a:t>
            </a:r>
            <a:endParaRPr lang="en-GB" dirty="0">
              <a:solidFill>
                <a:schemeClr val="accent5"/>
              </a:solidFill>
            </a:endParaRPr>
          </a:p>
        </p:txBody>
      </p:sp>
      <p:sp>
        <p:nvSpPr>
          <p:cNvPr id="13" name="Content Placeholder 2">
            <a:extLst>
              <a:ext uri="{FF2B5EF4-FFF2-40B4-BE49-F238E27FC236}">
                <a16:creationId xmlns:a16="http://schemas.microsoft.com/office/drawing/2014/main" id="{6C53C8B6-8BC4-B94C-9884-124E01A2D124}"/>
              </a:ext>
            </a:extLst>
          </p:cNvPr>
          <p:cNvSpPr txBox="1">
            <a:spLocks/>
          </p:cNvSpPr>
          <p:nvPr/>
        </p:nvSpPr>
        <p:spPr>
          <a:xfrm>
            <a:off x="929316" y="3914925"/>
            <a:ext cx="7928785" cy="812349"/>
          </a:xfrm>
          <a:prstGeom prst="rect">
            <a:avLst/>
          </a:prstGeom>
        </p:spPr>
        <p:txBody>
          <a:bodyPr vert="horz" lIns="9000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dirty="0"/>
              <a:t>Ideally the resistance between the phase windings and the between the phase windings and the frame should be infinite.</a:t>
            </a:r>
          </a:p>
        </p:txBody>
      </p:sp>
    </p:spTree>
    <p:custDataLst>
      <p:tags r:id="rId1"/>
    </p:custDataLst>
    <p:extLst>
      <p:ext uri="{BB962C8B-B14F-4D97-AF65-F5344CB8AC3E}">
        <p14:creationId xmlns:p14="http://schemas.microsoft.com/office/powerpoint/2010/main" val="352425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Complete the Motor Test Form</a:t>
            </a:r>
          </a:p>
        </p:txBody>
      </p:sp>
      <p:sp>
        <p:nvSpPr>
          <p:cNvPr id="3" name="Content Placeholder 2"/>
          <p:cNvSpPr>
            <a:spLocks noGrp="1"/>
          </p:cNvSpPr>
          <p:nvPr>
            <p:ph idx="1"/>
          </p:nvPr>
        </p:nvSpPr>
        <p:spPr>
          <a:xfrm>
            <a:off x="1122532" y="1091868"/>
            <a:ext cx="5045794" cy="1858366"/>
          </a:xfrm>
          <a:solidFill>
            <a:schemeClr val="tx2">
              <a:lumMod val="40000"/>
              <a:lumOff val="60000"/>
            </a:schemeClr>
          </a:solidFill>
        </p:spPr>
        <p:txBody>
          <a:bodyPr lIns="90000">
            <a:noAutofit/>
          </a:bodyPr>
          <a:lstStyle/>
          <a:p>
            <a:pPr marL="0" indent="0" algn="just">
              <a:buNone/>
            </a:pPr>
            <a:r>
              <a:rPr lang="en-GB" sz="2400" i="1" dirty="0"/>
              <a:t>Download the motor test form or make your own. Complete the form with the results of the insulation resistance test results and indicate if all tests are within acceptable limits</a:t>
            </a:r>
          </a:p>
        </p:txBody>
      </p:sp>
      <p:sp>
        <p:nvSpPr>
          <p:cNvPr id="10" name="Rectangle 9">
            <a:extLst>
              <a:ext uri="{FF2B5EF4-FFF2-40B4-BE49-F238E27FC236}">
                <a16:creationId xmlns:a16="http://schemas.microsoft.com/office/drawing/2014/main" id="{38F84E31-9E9E-524D-B280-773A351D311B}"/>
              </a:ext>
            </a:extLst>
          </p:cNvPr>
          <p:cNvSpPr/>
          <p:nvPr/>
        </p:nvSpPr>
        <p:spPr>
          <a:xfrm>
            <a:off x="6383662" y="1091868"/>
            <a:ext cx="3192294" cy="27212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Img23</a:t>
            </a:r>
          </a:p>
        </p:txBody>
      </p:sp>
      <p:sp>
        <p:nvSpPr>
          <p:cNvPr id="5" name="Rounded Rectangle 4">
            <a:extLst>
              <a:ext uri="{FF2B5EF4-FFF2-40B4-BE49-F238E27FC236}">
                <a16:creationId xmlns:a16="http://schemas.microsoft.com/office/drawing/2014/main" id="{6499ACAF-D7EC-CA47-9749-1522A9FD0273}"/>
              </a:ext>
            </a:extLst>
          </p:cNvPr>
          <p:cNvSpPr/>
          <p:nvPr/>
        </p:nvSpPr>
        <p:spPr>
          <a:xfrm>
            <a:off x="2161412" y="3813098"/>
            <a:ext cx="2743055"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See the test results</a:t>
            </a:r>
          </a:p>
        </p:txBody>
      </p:sp>
      <p:sp>
        <p:nvSpPr>
          <p:cNvPr id="6" name="Rounded Rectangle 5">
            <a:extLst>
              <a:ext uri="{FF2B5EF4-FFF2-40B4-BE49-F238E27FC236}">
                <a16:creationId xmlns:a16="http://schemas.microsoft.com/office/drawing/2014/main" id="{61981E24-C38C-794F-9A26-82A49FF66772}"/>
              </a:ext>
            </a:extLst>
          </p:cNvPr>
          <p:cNvSpPr/>
          <p:nvPr/>
        </p:nvSpPr>
        <p:spPr>
          <a:xfrm>
            <a:off x="6608281" y="3874042"/>
            <a:ext cx="2743055"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Download</a:t>
            </a:r>
          </a:p>
        </p:txBody>
      </p:sp>
      <p:pic>
        <p:nvPicPr>
          <p:cNvPr id="7" name="Graphic 6" descr="User">
            <a:extLst>
              <a:ext uri="{FF2B5EF4-FFF2-40B4-BE49-F238E27FC236}">
                <a16:creationId xmlns:a16="http://schemas.microsoft.com/office/drawing/2014/main" id="{727D5523-129C-A04B-A48E-48C9B50FD6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3197" y="1091868"/>
            <a:ext cx="854046" cy="854046"/>
          </a:xfrm>
          <a:prstGeom prst="rect">
            <a:avLst/>
          </a:prstGeom>
        </p:spPr>
      </p:pic>
    </p:spTree>
    <p:custDataLst>
      <p:tags r:id="rId1"/>
    </p:custDataLst>
    <p:extLst>
      <p:ext uri="{BB962C8B-B14F-4D97-AF65-F5344CB8AC3E}">
        <p14:creationId xmlns:p14="http://schemas.microsoft.com/office/powerpoint/2010/main" val="1573864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BBAD744-112D-1143-8A09-F3D70346358B}"/>
              </a:ext>
            </a:extLst>
          </p:cNvPr>
          <p:cNvSpPr txBox="1"/>
          <p:nvPr/>
        </p:nvSpPr>
        <p:spPr>
          <a:xfrm>
            <a:off x="948906" y="983411"/>
            <a:ext cx="1771639" cy="1754326"/>
          </a:xfrm>
          <a:prstGeom prst="rect">
            <a:avLst/>
          </a:prstGeom>
          <a:noFill/>
        </p:spPr>
        <p:txBody>
          <a:bodyPr wrap="none" rtlCol="0">
            <a:spAutoFit/>
          </a:bodyPr>
          <a:lstStyle/>
          <a:p>
            <a:r>
              <a:rPr lang="en-GB" dirty="0"/>
              <a:t>A1 – B1: ∞</a:t>
            </a:r>
          </a:p>
          <a:p>
            <a:r>
              <a:rPr lang="en-GB" dirty="0"/>
              <a:t>A1 – C1: ∞</a:t>
            </a:r>
          </a:p>
          <a:p>
            <a:r>
              <a:rPr lang="en-GB" dirty="0"/>
              <a:t>B1 – C1: ∞</a:t>
            </a:r>
          </a:p>
          <a:p>
            <a:r>
              <a:rPr lang="en-GB" dirty="0"/>
              <a:t>A2 – B2: 3MΩ</a:t>
            </a:r>
          </a:p>
          <a:p>
            <a:r>
              <a:rPr lang="en-GB" dirty="0"/>
              <a:t>A2 – C2: 0.83MΩ</a:t>
            </a:r>
          </a:p>
          <a:p>
            <a:r>
              <a:rPr lang="en-GB" dirty="0"/>
              <a:t>B2 – C2: ∞</a:t>
            </a:r>
          </a:p>
        </p:txBody>
      </p:sp>
      <p:sp>
        <p:nvSpPr>
          <p:cNvPr id="14" name="TextBox 13">
            <a:extLst>
              <a:ext uri="{FF2B5EF4-FFF2-40B4-BE49-F238E27FC236}">
                <a16:creationId xmlns:a16="http://schemas.microsoft.com/office/drawing/2014/main" id="{5183EE66-A7C5-B445-974E-75F39964DAB1}"/>
              </a:ext>
            </a:extLst>
          </p:cNvPr>
          <p:cNvSpPr txBox="1"/>
          <p:nvPr/>
        </p:nvSpPr>
        <p:spPr>
          <a:xfrm>
            <a:off x="5103962" y="983411"/>
            <a:ext cx="1970476" cy="1754326"/>
          </a:xfrm>
          <a:prstGeom prst="rect">
            <a:avLst/>
          </a:prstGeom>
          <a:noFill/>
        </p:spPr>
        <p:txBody>
          <a:bodyPr wrap="none" rtlCol="0">
            <a:spAutoFit/>
          </a:bodyPr>
          <a:lstStyle/>
          <a:p>
            <a:r>
              <a:rPr lang="en-GB" dirty="0"/>
              <a:t>A1 – frame: ∞</a:t>
            </a:r>
          </a:p>
          <a:p>
            <a:r>
              <a:rPr lang="en-GB" dirty="0"/>
              <a:t>A1 – frame: ∞</a:t>
            </a:r>
          </a:p>
          <a:p>
            <a:r>
              <a:rPr lang="en-GB" dirty="0"/>
              <a:t>C1 – frame: ∞</a:t>
            </a:r>
          </a:p>
          <a:p>
            <a:r>
              <a:rPr lang="en-GB" dirty="0"/>
              <a:t>A2 – frame: 0.1MΩ</a:t>
            </a:r>
          </a:p>
          <a:p>
            <a:r>
              <a:rPr lang="en-GB" dirty="0"/>
              <a:t>B2 – frame: ∞</a:t>
            </a:r>
          </a:p>
          <a:p>
            <a:r>
              <a:rPr lang="en-GB" dirty="0"/>
              <a:t>C2 – frame: ∞</a:t>
            </a:r>
          </a:p>
        </p:txBody>
      </p:sp>
    </p:spTree>
    <p:custDataLst>
      <p:tags r:id="rId1"/>
    </p:custDataLst>
    <p:extLst>
      <p:ext uri="{BB962C8B-B14F-4D97-AF65-F5344CB8AC3E}">
        <p14:creationId xmlns:p14="http://schemas.microsoft.com/office/powerpoint/2010/main" val="477570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Upload Your Full Motor Test Form</a:t>
            </a:r>
          </a:p>
        </p:txBody>
      </p:sp>
      <p:sp>
        <p:nvSpPr>
          <p:cNvPr id="3" name="Content Placeholder 2"/>
          <p:cNvSpPr>
            <a:spLocks noGrp="1"/>
          </p:cNvSpPr>
          <p:nvPr>
            <p:ph idx="1"/>
          </p:nvPr>
        </p:nvSpPr>
        <p:spPr>
          <a:xfrm>
            <a:off x="1122532" y="1091869"/>
            <a:ext cx="5388320" cy="736932"/>
          </a:xfrm>
          <a:solidFill>
            <a:schemeClr val="tx2">
              <a:lumMod val="40000"/>
              <a:lumOff val="60000"/>
            </a:schemeClr>
          </a:solidFill>
        </p:spPr>
        <p:txBody>
          <a:bodyPr lIns="90000">
            <a:noAutofit/>
          </a:bodyPr>
          <a:lstStyle/>
          <a:p>
            <a:pPr marL="0" indent="0" algn="just">
              <a:buNone/>
            </a:pPr>
            <a:r>
              <a:rPr lang="en-GB" sz="2400" i="1" dirty="0"/>
              <a:t>Now take a picture of your completed form and upload it.</a:t>
            </a:r>
          </a:p>
        </p:txBody>
      </p:sp>
      <p:sp>
        <p:nvSpPr>
          <p:cNvPr id="5" name="Rounded Rectangle 4">
            <a:extLst>
              <a:ext uri="{FF2B5EF4-FFF2-40B4-BE49-F238E27FC236}">
                <a16:creationId xmlns:a16="http://schemas.microsoft.com/office/drawing/2014/main" id="{6499ACAF-D7EC-CA47-9749-1522A9FD0273}"/>
              </a:ext>
            </a:extLst>
          </p:cNvPr>
          <p:cNvSpPr/>
          <p:nvPr/>
        </p:nvSpPr>
        <p:spPr>
          <a:xfrm>
            <a:off x="1057330" y="3626099"/>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pic>
        <p:nvPicPr>
          <p:cNvPr id="4" name="Picture 3">
            <a:extLst>
              <a:ext uri="{FF2B5EF4-FFF2-40B4-BE49-F238E27FC236}">
                <a16:creationId xmlns:a16="http://schemas.microsoft.com/office/drawing/2014/main" id="{CA3EF5BB-37E7-D842-B8D0-13915E5CEA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3630" y="1091868"/>
            <a:ext cx="1899305" cy="1899305"/>
          </a:xfrm>
          <a:prstGeom prst="rect">
            <a:avLst/>
          </a:prstGeom>
        </p:spPr>
      </p:pic>
      <p:sp>
        <p:nvSpPr>
          <p:cNvPr id="6" name="Rectangle 5">
            <a:extLst>
              <a:ext uri="{FF2B5EF4-FFF2-40B4-BE49-F238E27FC236}">
                <a16:creationId xmlns:a16="http://schemas.microsoft.com/office/drawing/2014/main" id="{3334082E-A29A-964E-BCB3-D38A83FA587D}"/>
              </a:ext>
            </a:extLst>
          </p:cNvPr>
          <p:cNvSpPr/>
          <p:nvPr/>
        </p:nvSpPr>
        <p:spPr>
          <a:xfrm>
            <a:off x="3976599" y="3693652"/>
            <a:ext cx="4986337"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B069D5D4-6E62-E94B-A6E2-EA6F36DB22C9}"/>
              </a:ext>
            </a:extLst>
          </p:cNvPr>
          <p:cNvSpPr/>
          <p:nvPr/>
        </p:nvSpPr>
        <p:spPr>
          <a:xfrm>
            <a:off x="6219881" y="4335712"/>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sp>
        <p:nvSpPr>
          <p:cNvPr id="7" name="Rectangle 6">
            <a:extLst>
              <a:ext uri="{FF2B5EF4-FFF2-40B4-BE49-F238E27FC236}">
                <a16:creationId xmlns:a16="http://schemas.microsoft.com/office/drawing/2014/main" id="{235A500F-7415-7A4E-9C9E-1912CC3CD927}"/>
              </a:ext>
            </a:extLst>
          </p:cNvPr>
          <p:cNvSpPr/>
          <p:nvPr/>
        </p:nvSpPr>
        <p:spPr>
          <a:xfrm>
            <a:off x="1122532" y="1931321"/>
            <a:ext cx="5495244" cy="830997"/>
          </a:xfrm>
          <a:prstGeom prst="rect">
            <a:avLst/>
          </a:prstGeom>
          <a:ln w="28575">
            <a:solidFill>
              <a:schemeClr val="accent2"/>
            </a:solidFill>
          </a:ln>
        </p:spPr>
        <p:txBody>
          <a:bodyPr wrap="square">
            <a:spAutoFit/>
          </a:bodyPr>
          <a:lstStyle/>
          <a:p>
            <a:pPr algn="just"/>
            <a:r>
              <a:rPr lang="en-GB" sz="2400" b="1" dirty="0"/>
              <a:t>Make sure that all the columns have been completed.</a:t>
            </a:r>
          </a:p>
        </p:txBody>
      </p:sp>
      <p:pic>
        <p:nvPicPr>
          <p:cNvPr id="9" name="Graphic 8" descr="Lightbulb">
            <a:extLst>
              <a:ext uri="{FF2B5EF4-FFF2-40B4-BE49-F238E27FC236}">
                <a16:creationId xmlns:a16="http://schemas.microsoft.com/office/drawing/2014/main" id="{BCBAFE0B-16DA-A642-9C0E-38127260C1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7201" y="1931321"/>
            <a:ext cx="914400" cy="914400"/>
          </a:xfrm>
          <a:prstGeom prst="rect">
            <a:avLst/>
          </a:prstGeom>
        </p:spPr>
      </p:pic>
      <p:pic>
        <p:nvPicPr>
          <p:cNvPr id="10" name="Graphic 9" descr="User">
            <a:extLst>
              <a:ext uri="{FF2B5EF4-FFF2-40B4-BE49-F238E27FC236}">
                <a16:creationId xmlns:a16="http://schemas.microsoft.com/office/drawing/2014/main" id="{393B6A4C-49A0-C445-9B68-7E146B56C0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3197" y="1091868"/>
            <a:ext cx="854046" cy="854046"/>
          </a:xfrm>
          <a:prstGeom prst="rect">
            <a:avLst/>
          </a:prstGeom>
        </p:spPr>
      </p:pic>
    </p:spTree>
    <p:custDataLst>
      <p:tags r:id="rId1"/>
    </p:custDataLst>
    <p:extLst>
      <p:ext uri="{BB962C8B-B14F-4D97-AF65-F5344CB8AC3E}">
        <p14:creationId xmlns:p14="http://schemas.microsoft.com/office/powerpoint/2010/main" val="2817664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Get Some Practice</a:t>
            </a:r>
          </a:p>
        </p:txBody>
      </p:sp>
      <p:sp>
        <p:nvSpPr>
          <p:cNvPr id="3" name="Content Placeholder 2"/>
          <p:cNvSpPr>
            <a:spLocks noGrp="1"/>
          </p:cNvSpPr>
          <p:nvPr>
            <p:ph idx="1"/>
          </p:nvPr>
        </p:nvSpPr>
        <p:spPr>
          <a:xfrm>
            <a:off x="1122531" y="1091868"/>
            <a:ext cx="4580845" cy="783427"/>
          </a:xfrm>
        </p:spPr>
        <p:txBody>
          <a:bodyPr lIns="90000">
            <a:noAutofit/>
          </a:bodyPr>
          <a:lstStyle/>
          <a:p>
            <a:pPr marL="0" indent="0" algn="just">
              <a:buNone/>
            </a:pPr>
            <a:r>
              <a:rPr lang="en-GB" sz="2400" dirty="0"/>
              <a:t>Are you ready to do a full electrical test on a three phase motor?</a:t>
            </a:r>
          </a:p>
        </p:txBody>
      </p:sp>
      <p:sp>
        <p:nvSpPr>
          <p:cNvPr id="5" name="Rounded Rectangle 4">
            <a:extLst>
              <a:ext uri="{FF2B5EF4-FFF2-40B4-BE49-F238E27FC236}">
                <a16:creationId xmlns:a16="http://schemas.microsoft.com/office/drawing/2014/main" id="{6499ACAF-D7EC-CA47-9749-1522A9FD0273}"/>
              </a:ext>
            </a:extLst>
          </p:cNvPr>
          <p:cNvSpPr/>
          <p:nvPr/>
        </p:nvSpPr>
        <p:spPr>
          <a:xfrm>
            <a:off x="2041425" y="3073778"/>
            <a:ext cx="2743055"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Launch the simulator</a:t>
            </a:r>
          </a:p>
        </p:txBody>
      </p:sp>
      <p:sp>
        <p:nvSpPr>
          <p:cNvPr id="4" name="Rectangle 3">
            <a:extLst>
              <a:ext uri="{FF2B5EF4-FFF2-40B4-BE49-F238E27FC236}">
                <a16:creationId xmlns:a16="http://schemas.microsoft.com/office/drawing/2014/main" id="{2DAB94FD-07A8-D74C-808B-469038DDDFE9}"/>
              </a:ext>
            </a:extLst>
          </p:cNvPr>
          <p:cNvSpPr/>
          <p:nvPr/>
        </p:nvSpPr>
        <p:spPr>
          <a:xfrm>
            <a:off x="1122531" y="2059038"/>
            <a:ext cx="4580845" cy="830997"/>
          </a:xfrm>
          <a:prstGeom prst="rect">
            <a:avLst/>
          </a:prstGeom>
          <a:solidFill>
            <a:schemeClr val="tx2">
              <a:lumMod val="40000"/>
              <a:lumOff val="60000"/>
            </a:schemeClr>
          </a:solidFill>
        </p:spPr>
        <p:txBody>
          <a:bodyPr wrap="square">
            <a:spAutoFit/>
          </a:bodyPr>
          <a:lstStyle/>
          <a:p>
            <a:pPr algn="just"/>
            <a:r>
              <a:rPr lang="en-GB" sz="2400" i="1" dirty="0"/>
              <a:t>Try this three phase motor test simulator.</a:t>
            </a:r>
          </a:p>
        </p:txBody>
      </p:sp>
      <p:pic>
        <p:nvPicPr>
          <p:cNvPr id="6" name="Graphic 5" descr="User">
            <a:extLst>
              <a:ext uri="{FF2B5EF4-FFF2-40B4-BE49-F238E27FC236}">
                <a16:creationId xmlns:a16="http://schemas.microsoft.com/office/drawing/2014/main" id="{6992A8D1-E6D1-C84E-9CAF-2ADB90E58A6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1875295"/>
            <a:ext cx="854046" cy="854046"/>
          </a:xfrm>
          <a:prstGeom prst="rect">
            <a:avLst/>
          </a:prstGeom>
        </p:spPr>
      </p:pic>
      <p:sp>
        <p:nvSpPr>
          <p:cNvPr id="7" name="Rectangle 6">
            <a:extLst>
              <a:ext uri="{FF2B5EF4-FFF2-40B4-BE49-F238E27FC236}">
                <a16:creationId xmlns:a16="http://schemas.microsoft.com/office/drawing/2014/main" id="{97DB8DC8-CA89-CC44-A83B-52A0E74D2E85}"/>
              </a:ext>
            </a:extLst>
          </p:cNvPr>
          <p:cNvSpPr/>
          <p:nvPr/>
        </p:nvSpPr>
        <p:spPr>
          <a:xfrm>
            <a:off x="6383662" y="1091868"/>
            <a:ext cx="3192294" cy="27212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Img24</a:t>
            </a:r>
          </a:p>
        </p:txBody>
      </p:sp>
    </p:spTree>
    <p:custDataLst>
      <p:tags r:id="rId1"/>
    </p:custDataLst>
    <p:extLst>
      <p:ext uri="{BB962C8B-B14F-4D97-AF65-F5344CB8AC3E}">
        <p14:creationId xmlns:p14="http://schemas.microsoft.com/office/powerpoint/2010/main" val="2163412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 </a:t>
            </a:r>
          </a:p>
        </p:txBody>
      </p:sp>
      <p:sp>
        <p:nvSpPr>
          <p:cNvPr id="3" name="Content Placeholder 2"/>
          <p:cNvSpPr>
            <a:spLocks noGrp="1"/>
          </p:cNvSpPr>
          <p:nvPr>
            <p:ph sz="quarter" idx="10"/>
          </p:nvPr>
        </p:nvSpPr>
        <p:spPr>
          <a:xfrm>
            <a:off x="703958" y="1054556"/>
            <a:ext cx="8831461" cy="3949243"/>
          </a:xfrm>
        </p:spPr>
        <p:txBody>
          <a:bodyPr>
            <a:normAutofit fontScale="92500" lnSpcReduction="10000"/>
          </a:bodyPr>
          <a:lstStyle/>
          <a:p>
            <a:pPr marL="0" indent="0">
              <a:buNone/>
            </a:pPr>
            <a:r>
              <a:rPr lang="en-GB" i="1" dirty="0"/>
              <a:t>Video of an electrician demonstrating how to do a continuity test. Pay special attention to</a:t>
            </a:r>
          </a:p>
          <a:p>
            <a:r>
              <a:rPr lang="en-GB" i="1" dirty="0"/>
              <a:t>Safety procedures</a:t>
            </a:r>
          </a:p>
          <a:p>
            <a:r>
              <a:rPr lang="en-GB" i="1" dirty="0"/>
              <a:t>Setting the </a:t>
            </a:r>
            <a:r>
              <a:rPr lang="en-GB" i="1" dirty="0" err="1"/>
              <a:t>multimeter</a:t>
            </a:r>
            <a:r>
              <a:rPr lang="en-GB" i="1" dirty="0"/>
              <a:t> to the correct setting and checking the shorted value</a:t>
            </a:r>
          </a:p>
          <a:p>
            <a:r>
              <a:rPr lang="en-GB" i="1" dirty="0"/>
              <a:t>The process and sequence of connecting the leads</a:t>
            </a:r>
          </a:p>
          <a:p>
            <a:r>
              <a:rPr lang="en-GB" i="1" dirty="0"/>
              <a:t>Seeing when the meter gives a reading and what this is</a:t>
            </a:r>
          </a:p>
          <a:p>
            <a:r>
              <a:rPr lang="en-GB" i="1" dirty="0"/>
              <a:t>Connecting the terminals on the diagram and noting the resistance values</a:t>
            </a:r>
          </a:p>
          <a:p>
            <a:r>
              <a:rPr lang="en-GB" i="1" dirty="0"/>
              <a:t>Analysing the resistance values and check the tolerances. Readings within 5% of each other indicate balanced windings</a:t>
            </a:r>
          </a:p>
          <a:p>
            <a:r>
              <a:rPr lang="en-GB" i="1" dirty="0"/>
              <a:t>Repeat the test on a damaged motor and show readings obtained for</a:t>
            </a:r>
          </a:p>
          <a:p>
            <a:pPr lvl="1"/>
            <a:r>
              <a:rPr lang="en-GB" i="1" dirty="0"/>
              <a:t>Broken winding</a:t>
            </a:r>
          </a:p>
          <a:p>
            <a:pPr lvl="1"/>
            <a:r>
              <a:rPr lang="en-GB" i="1" dirty="0"/>
              <a:t>Unbalanced windings and what to do when this is the case</a:t>
            </a:r>
          </a:p>
          <a:p>
            <a:r>
              <a:rPr lang="en-GB" i="1" dirty="0"/>
              <a:t>Demonstrate how to complete a motor test form with these results</a:t>
            </a:r>
          </a:p>
          <a:p>
            <a:pPr marL="0" indent="0">
              <a:buNone/>
            </a:pPr>
            <a:endParaRPr lang="en-GB" i="1" dirty="0"/>
          </a:p>
        </p:txBody>
      </p:sp>
    </p:spTree>
    <p:custDataLst>
      <p:tags r:id="rId1"/>
    </p:custDataLst>
    <p:extLst>
      <p:ext uri="{BB962C8B-B14F-4D97-AF65-F5344CB8AC3E}">
        <p14:creationId xmlns:p14="http://schemas.microsoft.com/office/powerpoint/2010/main" val="11897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 </a:t>
            </a:r>
          </a:p>
        </p:txBody>
      </p:sp>
      <p:sp>
        <p:nvSpPr>
          <p:cNvPr id="3" name="Content Placeholder 2"/>
          <p:cNvSpPr>
            <a:spLocks noGrp="1"/>
          </p:cNvSpPr>
          <p:nvPr>
            <p:ph sz="quarter" idx="10"/>
          </p:nvPr>
        </p:nvSpPr>
        <p:spPr>
          <a:xfrm>
            <a:off x="703958" y="1054556"/>
            <a:ext cx="8831461" cy="3949243"/>
          </a:xfrm>
        </p:spPr>
        <p:txBody>
          <a:bodyPr>
            <a:normAutofit fontScale="85000" lnSpcReduction="20000"/>
          </a:bodyPr>
          <a:lstStyle/>
          <a:p>
            <a:pPr marL="0" indent="0">
              <a:buNone/>
            </a:pPr>
            <a:r>
              <a:rPr lang="en-GB" i="1" dirty="0"/>
              <a:t>Video of an electrician demonstrating how to test a do insulation resistance tests. Pay special attention to:</a:t>
            </a:r>
          </a:p>
          <a:p>
            <a:r>
              <a:rPr lang="en-GB" i="1" dirty="0"/>
              <a:t>Why insulation may breakdown and what this causes (a burnout)</a:t>
            </a:r>
          </a:p>
          <a:p>
            <a:r>
              <a:rPr lang="en-GB" i="1" dirty="0"/>
              <a:t>Use same winding configuration as discovered during continuity tests </a:t>
            </a:r>
          </a:p>
          <a:p>
            <a:r>
              <a:rPr lang="en-GB" i="1" dirty="0"/>
              <a:t>The required insulation resistance tester setting selection (500V and </a:t>
            </a:r>
            <a:r>
              <a:rPr lang="en-GB" i="1" dirty="0" err="1"/>
              <a:t>Mohm</a:t>
            </a:r>
            <a:r>
              <a:rPr lang="en-GB" i="1" dirty="0"/>
              <a:t>)</a:t>
            </a:r>
          </a:p>
          <a:p>
            <a:r>
              <a:rPr lang="en-GB" i="1" dirty="0"/>
              <a:t>Procedure to test insulation between phase windings and allowed readings (more than 1MΩ)</a:t>
            </a:r>
          </a:p>
          <a:p>
            <a:r>
              <a:rPr lang="en-GB" i="1" dirty="0"/>
              <a:t>How to complete the motor test form</a:t>
            </a:r>
          </a:p>
          <a:p>
            <a:r>
              <a:rPr lang="en-GB" i="1" dirty="0"/>
              <a:t>Make sure to include at least 1 test that fails and what to do (motor drying)</a:t>
            </a:r>
          </a:p>
          <a:p>
            <a:pPr lvl="1"/>
            <a:r>
              <a:rPr lang="en-GB" i="1" dirty="0"/>
              <a:t>Heaters</a:t>
            </a:r>
          </a:p>
          <a:p>
            <a:pPr lvl="1"/>
            <a:r>
              <a:rPr lang="en-GB" i="1" dirty="0"/>
              <a:t>Oven</a:t>
            </a:r>
          </a:p>
          <a:p>
            <a:pPr lvl="1"/>
            <a:r>
              <a:rPr lang="en-GB" i="1" dirty="0"/>
              <a:t>Low V DC</a:t>
            </a:r>
          </a:p>
          <a:p>
            <a:r>
              <a:rPr lang="en-GB" i="1" dirty="0"/>
              <a:t>Procedure to test insulation between phase windings and motor frame and allowed readings (more than 0.5MΩ)</a:t>
            </a:r>
          </a:p>
          <a:p>
            <a:r>
              <a:rPr lang="en-GB" i="1" dirty="0"/>
              <a:t>How to complete the motor test form</a:t>
            </a:r>
          </a:p>
          <a:p>
            <a:r>
              <a:rPr lang="en-GB" i="1" dirty="0"/>
              <a:t>Make sure to include at least 1 test that fails</a:t>
            </a:r>
          </a:p>
          <a:p>
            <a:endParaRPr lang="en-GB" i="1" dirty="0"/>
          </a:p>
          <a:p>
            <a:endParaRPr lang="en-GB" i="1" dirty="0"/>
          </a:p>
          <a:p>
            <a:endParaRPr lang="en-GB" i="1" dirty="0"/>
          </a:p>
          <a:p>
            <a:endParaRPr lang="en-GB" i="1" dirty="0"/>
          </a:p>
        </p:txBody>
      </p:sp>
      <p:pic>
        <p:nvPicPr>
          <p:cNvPr id="4" name="Picture 3">
            <a:extLst>
              <a:ext uri="{FF2B5EF4-FFF2-40B4-BE49-F238E27FC236}">
                <a16:creationId xmlns:a16="http://schemas.microsoft.com/office/drawing/2014/main" id="{609BAE75-144E-E64B-8F96-823B8F087574}"/>
              </a:ext>
            </a:extLst>
          </p:cNvPr>
          <p:cNvPicPr>
            <a:picLocks noChangeAspect="1"/>
          </p:cNvPicPr>
          <p:nvPr/>
        </p:nvPicPr>
        <p:blipFill>
          <a:blip r:embed="rId4"/>
          <a:stretch>
            <a:fillRect/>
          </a:stretch>
        </p:blipFill>
        <p:spPr>
          <a:xfrm>
            <a:off x="9189979" y="1436605"/>
            <a:ext cx="4064000" cy="2311400"/>
          </a:xfrm>
          <a:prstGeom prst="rect">
            <a:avLst/>
          </a:prstGeom>
        </p:spPr>
      </p:pic>
    </p:spTree>
    <p:custDataLst>
      <p:tags r:id="rId1"/>
    </p:custDataLst>
    <p:extLst>
      <p:ext uri="{BB962C8B-B14F-4D97-AF65-F5344CB8AC3E}">
        <p14:creationId xmlns:p14="http://schemas.microsoft.com/office/powerpoint/2010/main" val="771238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Motor Test Simulator</a:t>
            </a:r>
          </a:p>
        </p:txBody>
      </p:sp>
      <p:sp>
        <p:nvSpPr>
          <p:cNvPr id="3" name="Content Placeholder 2"/>
          <p:cNvSpPr>
            <a:spLocks noGrp="1"/>
          </p:cNvSpPr>
          <p:nvPr>
            <p:ph sz="quarter" idx="10"/>
          </p:nvPr>
        </p:nvSpPr>
        <p:spPr>
          <a:xfrm>
            <a:off x="703958" y="1054556"/>
            <a:ext cx="8831461" cy="3949243"/>
          </a:xfrm>
        </p:spPr>
        <p:txBody>
          <a:bodyPr>
            <a:normAutofit/>
          </a:bodyPr>
          <a:lstStyle/>
          <a:p>
            <a:endParaRPr lang="en-ZA" i="1" dirty="0"/>
          </a:p>
          <a:p>
            <a:endParaRPr lang="en-ZA" i="1" dirty="0"/>
          </a:p>
          <a:p>
            <a:endParaRPr lang="en-GB" sz="2335" i="1" dirty="0"/>
          </a:p>
          <a:p>
            <a:pPr marL="0" indent="0">
              <a:buNone/>
            </a:pPr>
            <a:endParaRPr lang="en-GB" i="1" dirty="0"/>
          </a:p>
        </p:txBody>
      </p:sp>
    </p:spTree>
    <p:custDataLst>
      <p:tags r:id="rId1"/>
    </p:custDataLst>
    <p:extLst>
      <p:ext uri="{BB962C8B-B14F-4D97-AF65-F5344CB8AC3E}">
        <p14:creationId xmlns:p14="http://schemas.microsoft.com/office/powerpoint/2010/main" val="3278999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2.2: Three Phase Motor Electrical Tests</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1" y="1091868"/>
            <a:ext cx="4339485" cy="3645525"/>
          </a:xfrm>
        </p:spPr>
        <p:txBody>
          <a:bodyPr>
            <a:noAutofit/>
          </a:bodyPr>
          <a:lstStyle/>
          <a:p>
            <a:pPr marL="0" indent="0">
              <a:buNone/>
            </a:pPr>
            <a:r>
              <a:rPr lang="en-GB" sz="2400" dirty="0"/>
              <a:t>Three phase induction motors, especially squirrel cage motors, are tough…really tough!</a:t>
            </a:r>
          </a:p>
          <a:p>
            <a:pPr marL="0" indent="0">
              <a:buNone/>
            </a:pPr>
            <a:r>
              <a:rPr lang="en-GB" sz="2400" dirty="0"/>
              <a:t>This is one of the reasons why they are so widely used and can be used in some pretty harsh environments like mines and factories.</a:t>
            </a:r>
          </a:p>
        </p:txBody>
      </p:sp>
      <p:pic>
        <p:nvPicPr>
          <p:cNvPr id="5" name="Picture 4">
            <a:extLst>
              <a:ext uri="{FF2B5EF4-FFF2-40B4-BE49-F238E27FC236}">
                <a16:creationId xmlns:a16="http://schemas.microsoft.com/office/drawing/2014/main" id="{3FD6D0D5-E27B-8F41-868A-F0145372C2CA}"/>
              </a:ext>
            </a:extLst>
          </p:cNvPr>
          <p:cNvPicPr>
            <a:picLocks noChangeAspect="1"/>
          </p:cNvPicPr>
          <p:nvPr/>
        </p:nvPicPr>
        <p:blipFill>
          <a:blip r:embed="rId4"/>
          <a:stretch>
            <a:fillRect/>
          </a:stretch>
        </p:blipFill>
        <p:spPr>
          <a:xfrm>
            <a:off x="5789993" y="1233577"/>
            <a:ext cx="3365500" cy="2413000"/>
          </a:xfrm>
          <a:prstGeom prst="rect">
            <a:avLst/>
          </a:prstGeom>
        </p:spPr>
      </p:pic>
    </p:spTree>
    <p:custDataLst>
      <p:tags r:id="rId1"/>
    </p:custDataLst>
    <p:extLst>
      <p:ext uri="{BB962C8B-B14F-4D97-AF65-F5344CB8AC3E}">
        <p14:creationId xmlns:p14="http://schemas.microsoft.com/office/powerpoint/2010/main" val="1784986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D91408A-5777-9144-B923-20225B850742}"/>
              </a:ext>
            </a:extLst>
          </p:cNvPr>
          <p:cNvSpPr/>
          <p:nvPr/>
        </p:nvSpPr>
        <p:spPr>
          <a:xfrm>
            <a:off x="1204588" y="4300662"/>
            <a:ext cx="8065500" cy="7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n-GB" sz="2400" dirty="0"/>
              <a:t>Faulty motors are unsafe and some faults can lead to injury or death.</a:t>
            </a:r>
          </a:p>
        </p:txBody>
      </p:sp>
      <p:sp>
        <p:nvSpPr>
          <p:cNvPr id="12" name="Rectangle 11">
            <a:extLst>
              <a:ext uri="{FF2B5EF4-FFF2-40B4-BE49-F238E27FC236}">
                <a16:creationId xmlns:a16="http://schemas.microsoft.com/office/drawing/2014/main" id="{6BDD3BBB-909F-4648-9263-966146BCF8FB}"/>
              </a:ext>
            </a:extLst>
          </p:cNvPr>
          <p:cNvSpPr/>
          <p:nvPr/>
        </p:nvSpPr>
        <p:spPr>
          <a:xfrm>
            <a:off x="1184347" y="3510261"/>
            <a:ext cx="8065500" cy="7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n-GB" sz="2400" dirty="0"/>
              <a:t>Maintenance helps keep the motor running correctly and efficiently</a:t>
            </a:r>
          </a:p>
        </p:txBody>
      </p:sp>
      <p:sp>
        <p:nvSpPr>
          <p:cNvPr id="11" name="Rectangle 10">
            <a:extLst>
              <a:ext uri="{FF2B5EF4-FFF2-40B4-BE49-F238E27FC236}">
                <a16:creationId xmlns:a16="http://schemas.microsoft.com/office/drawing/2014/main" id="{4C1CA16E-7BBB-2B4E-B4CB-3EFE45563B4E}"/>
              </a:ext>
            </a:extLst>
          </p:cNvPr>
          <p:cNvSpPr/>
          <p:nvPr/>
        </p:nvSpPr>
        <p:spPr>
          <a:xfrm>
            <a:off x="1204588" y="2719860"/>
            <a:ext cx="8065500" cy="75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n-GB" sz="2400" dirty="0"/>
              <a:t>There are moving and electrical parts which can wear out.</a:t>
            </a:r>
          </a:p>
        </p:txBody>
      </p:sp>
      <p:sp>
        <p:nvSpPr>
          <p:cNvPr id="10" name="Rectangle 9">
            <a:extLst>
              <a:ext uri="{FF2B5EF4-FFF2-40B4-BE49-F238E27FC236}">
                <a16:creationId xmlns:a16="http://schemas.microsoft.com/office/drawing/2014/main" id="{CD9CB379-4C0A-094A-8F9F-F0AE00107A32}"/>
              </a:ext>
            </a:extLst>
          </p:cNvPr>
          <p:cNvSpPr/>
          <p:nvPr/>
        </p:nvSpPr>
        <p:spPr>
          <a:xfrm>
            <a:off x="1204588" y="1928800"/>
            <a:ext cx="8065500" cy="7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n-GB" sz="2400" dirty="0"/>
              <a:t>Motors are often moved and reinstalled which means lifting, handling and transporting.</a:t>
            </a:r>
          </a:p>
        </p:txBody>
      </p:sp>
      <p:sp>
        <p:nvSpPr>
          <p:cNvPr id="2" name="Title 1"/>
          <p:cNvSpPr>
            <a:spLocks noGrp="1"/>
          </p:cNvSpPr>
          <p:nvPr>
            <p:ph type="title"/>
          </p:nvPr>
        </p:nvSpPr>
        <p:spPr>
          <a:xfrm>
            <a:off x="1057330" y="266407"/>
            <a:ext cx="7672758" cy="967170"/>
          </a:xfrm>
        </p:spPr>
        <p:txBody>
          <a:bodyPr>
            <a:normAutofit/>
          </a:bodyPr>
          <a:lstStyle/>
          <a:p>
            <a:r>
              <a:rPr lang="en-GB" sz="3000"/>
              <a:t>Why test</a:t>
            </a:r>
            <a:r>
              <a:rPr lang="en-GB" sz="3000" dirty="0"/>
              <a:t>?</a:t>
            </a:r>
          </a:p>
        </p:txBody>
      </p:sp>
      <p:sp>
        <p:nvSpPr>
          <p:cNvPr id="3" name="Content Placeholder 2"/>
          <p:cNvSpPr>
            <a:spLocks noGrp="1"/>
          </p:cNvSpPr>
          <p:nvPr>
            <p:ph idx="1"/>
          </p:nvPr>
        </p:nvSpPr>
        <p:spPr>
          <a:xfrm>
            <a:off x="1122531" y="1091869"/>
            <a:ext cx="8059513" cy="868450"/>
          </a:xfrm>
        </p:spPr>
        <p:txBody>
          <a:bodyPr>
            <a:noAutofit/>
          </a:bodyPr>
          <a:lstStyle/>
          <a:p>
            <a:pPr marL="0" indent="0">
              <a:buNone/>
            </a:pPr>
            <a:r>
              <a:rPr lang="en-GB" sz="2400" dirty="0"/>
              <a:t>But nothing is perfect so all three phase induction motors need to be regularly maintained and tested. Here’s why.</a:t>
            </a:r>
          </a:p>
        </p:txBody>
      </p:sp>
      <p:sp>
        <p:nvSpPr>
          <p:cNvPr id="7" name="Oval 6">
            <a:extLst>
              <a:ext uri="{FF2B5EF4-FFF2-40B4-BE49-F238E27FC236}">
                <a16:creationId xmlns:a16="http://schemas.microsoft.com/office/drawing/2014/main" id="{2BD546D5-1646-2549-AA01-0A8E6CB81262}"/>
              </a:ext>
            </a:extLst>
          </p:cNvPr>
          <p:cNvSpPr>
            <a:spLocks noChangeAspect="1"/>
          </p:cNvSpPr>
          <p:nvPr/>
        </p:nvSpPr>
        <p:spPr>
          <a:xfrm>
            <a:off x="1256347" y="2088559"/>
            <a:ext cx="468000" cy="4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solidFill>
              </a:rPr>
              <a:t>1</a:t>
            </a:r>
            <a:endParaRPr lang="en-GB" b="1" dirty="0">
              <a:solidFill>
                <a:schemeClr val="accent2"/>
              </a:solidFill>
            </a:endParaRPr>
          </a:p>
        </p:txBody>
      </p:sp>
      <p:sp>
        <p:nvSpPr>
          <p:cNvPr id="8" name="Oval 7">
            <a:extLst>
              <a:ext uri="{FF2B5EF4-FFF2-40B4-BE49-F238E27FC236}">
                <a16:creationId xmlns:a16="http://schemas.microsoft.com/office/drawing/2014/main" id="{57428B07-2ED1-6C4C-9628-22C6C5FEE902}"/>
              </a:ext>
            </a:extLst>
          </p:cNvPr>
          <p:cNvSpPr>
            <a:spLocks noChangeAspect="1"/>
          </p:cNvSpPr>
          <p:nvPr/>
        </p:nvSpPr>
        <p:spPr>
          <a:xfrm>
            <a:off x="1236106" y="2862871"/>
            <a:ext cx="468000" cy="4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3"/>
                </a:solidFill>
              </a:rPr>
              <a:t>2</a:t>
            </a:r>
            <a:endParaRPr lang="en-GB" b="1" dirty="0">
              <a:solidFill>
                <a:schemeClr val="accent3"/>
              </a:solidFill>
            </a:endParaRPr>
          </a:p>
        </p:txBody>
      </p:sp>
      <p:sp>
        <p:nvSpPr>
          <p:cNvPr id="9" name="Oval 8">
            <a:extLst>
              <a:ext uri="{FF2B5EF4-FFF2-40B4-BE49-F238E27FC236}">
                <a16:creationId xmlns:a16="http://schemas.microsoft.com/office/drawing/2014/main" id="{E4CDBFA6-D97F-024A-87C4-B180A1788B27}"/>
              </a:ext>
            </a:extLst>
          </p:cNvPr>
          <p:cNvSpPr>
            <a:spLocks noChangeAspect="1"/>
          </p:cNvSpPr>
          <p:nvPr/>
        </p:nvSpPr>
        <p:spPr>
          <a:xfrm>
            <a:off x="1261576" y="3680918"/>
            <a:ext cx="468000" cy="4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solidFill>
              </a:rPr>
              <a:t>3</a:t>
            </a:r>
            <a:endParaRPr lang="en-GB" b="1" dirty="0">
              <a:solidFill>
                <a:schemeClr val="accent4"/>
              </a:solidFill>
            </a:endParaRPr>
          </a:p>
        </p:txBody>
      </p:sp>
      <p:sp>
        <p:nvSpPr>
          <p:cNvPr id="14" name="Oval 13">
            <a:extLst>
              <a:ext uri="{FF2B5EF4-FFF2-40B4-BE49-F238E27FC236}">
                <a16:creationId xmlns:a16="http://schemas.microsoft.com/office/drawing/2014/main" id="{7E700831-A8C7-D84A-90C1-FEA0FB4CF48E}"/>
              </a:ext>
            </a:extLst>
          </p:cNvPr>
          <p:cNvSpPr>
            <a:spLocks noChangeAspect="1"/>
          </p:cNvSpPr>
          <p:nvPr/>
        </p:nvSpPr>
        <p:spPr>
          <a:xfrm>
            <a:off x="1300377" y="4430171"/>
            <a:ext cx="468000" cy="4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6"/>
                </a:solidFill>
              </a:rPr>
              <a:t>4</a:t>
            </a:r>
            <a:endParaRPr lang="en-GB" b="1" dirty="0">
              <a:solidFill>
                <a:schemeClr val="accent6"/>
              </a:solidFill>
            </a:endParaRPr>
          </a:p>
        </p:txBody>
      </p:sp>
    </p:spTree>
    <p:custDataLst>
      <p:tags r:id="rId1"/>
    </p:custDataLst>
    <p:extLst>
      <p:ext uri="{BB962C8B-B14F-4D97-AF65-F5344CB8AC3E}">
        <p14:creationId xmlns:p14="http://schemas.microsoft.com/office/powerpoint/2010/main" val="3838984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1" y="1091868"/>
            <a:ext cx="8059513" cy="3645525"/>
          </a:xfrm>
        </p:spPr>
        <p:txBody>
          <a:bodyPr>
            <a:noAutofit/>
          </a:bodyPr>
          <a:lstStyle/>
          <a:p>
            <a:pPr marL="0" indent="0">
              <a:buNone/>
            </a:pPr>
            <a:r>
              <a:rPr lang="en-GB" sz="2400" dirty="0"/>
              <a:t>[Img2] You work in a food processing plant and receive a call that one of the motors which drives a conveyor belt is not working. Your job is to test this three phase motor and see if you can figure out what is wrong with it.</a:t>
            </a:r>
          </a:p>
        </p:txBody>
      </p:sp>
    </p:spTree>
    <p:custDataLst>
      <p:tags r:id="rId1"/>
    </p:custDataLst>
    <p:extLst>
      <p:ext uri="{BB962C8B-B14F-4D97-AF65-F5344CB8AC3E}">
        <p14:creationId xmlns:p14="http://schemas.microsoft.com/office/powerpoint/2010/main" val="1992241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Safety first</a:t>
            </a:r>
          </a:p>
        </p:txBody>
      </p:sp>
      <p:sp>
        <p:nvSpPr>
          <p:cNvPr id="3" name="Content Placeholder 2"/>
          <p:cNvSpPr>
            <a:spLocks noGrp="1"/>
          </p:cNvSpPr>
          <p:nvPr>
            <p:ph idx="1"/>
          </p:nvPr>
        </p:nvSpPr>
        <p:spPr>
          <a:xfrm>
            <a:off x="1122531" y="1091869"/>
            <a:ext cx="5764044" cy="1751540"/>
          </a:xfrm>
        </p:spPr>
        <p:txBody>
          <a:bodyPr>
            <a:noAutofit/>
          </a:bodyPr>
          <a:lstStyle/>
          <a:p>
            <a:pPr marL="0" indent="0">
              <a:buNone/>
            </a:pPr>
            <a:r>
              <a:rPr lang="en-GB" sz="2400" dirty="0"/>
              <a:t>When you work with motors you must put your safety and the safety of others first. You must complete the necessary </a:t>
            </a:r>
            <a:r>
              <a:rPr lang="en-GB" sz="2400" b="1" dirty="0"/>
              <a:t>Hazard Identification and Control (HIAC) Form</a:t>
            </a:r>
            <a:r>
              <a:rPr lang="en-GB" sz="2400" dirty="0"/>
              <a:t>.</a:t>
            </a:r>
          </a:p>
        </p:txBody>
      </p:sp>
      <p:pic>
        <p:nvPicPr>
          <p:cNvPr id="6" name="Picture 5">
            <a:extLst>
              <a:ext uri="{FF2B5EF4-FFF2-40B4-BE49-F238E27FC236}">
                <a16:creationId xmlns:a16="http://schemas.microsoft.com/office/drawing/2014/main" id="{FA3AF896-D321-284F-9468-B8C45BB39F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4130" y="749993"/>
            <a:ext cx="3429026" cy="3021908"/>
          </a:xfrm>
          <a:prstGeom prst="rect">
            <a:avLst/>
          </a:prstGeom>
        </p:spPr>
      </p:pic>
      <p:sp>
        <p:nvSpPr>
          <p:cNvPr id="7" name="Rounded Rectangle 6">
            <a:extLst>
              <a:ext uri="{FF2B5EF4-FFF2-40B4-BE49-F238E27FC236}">
                <a16:creationId xmlns:a16="http://schemas.microsoft.com/office/drawing/2014/main" id="{90EFEA04-8C1E-BF44-A78E-D85951DE4E92}"/>
              </a:ext>
            </a:extLst>
          </p:cNvPr>
          <p:cNvSpPr/>
          <p:nvPr/>
        </p:nvSpPr>
        <p:spPr>
          <a:xfrm>
            <a:off x="1025718" y="3911931"/>
            <a:ext cx="3786114"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Get help with HIAC Forms</a:t>
            </a:r>
          </a:p>
        </p:txBody>
      </p:sp>
      <p:sp>
        <p:nvSpPr>
          <p:cNvPr id="4" name="Rectangle 3">
            <a:extLst>
              <a:ext uri="{FF2B5EF4-FFF2-40B4-BE49-F238E27FC236}">
                <a16:creationId xmlns:a16="http://schemas.microsoft.com/office/drawing/2014/main" id="{7CFC7EF5-079F-439F-8238-A6F3E6240F7E}"/>
              </a:ext>
            </a:extLst>
          </p:cNvPr>
          <p:cNvSpPr/>
          <p:nvPr/>
        </p:nvSpPr>
        <p:spPr>
          <a:xfrm>
            <a:off x="1057330" y="2550260"/>
            <a:ext cx="4917586" cy="1200329"/>
          </a:xfrm>
          <a:prstGeom prst="rect">
            <a:avLst/>
          </a:prstGeom>
          <a:solidFill>
            <a:schemeClr val="tx2">
              <a:lumMod val="40000"/>
              <a:lumOff val="60000"/>
            </a:schemeClr>
          </a:solidFill>
        </p:spPr>
        <p:txBody>
          <a:bodyPr wrap="square">
            <a:spAutoFit/>
          </a:bodyPr>
          <a:lstStyle/>
          <a:p>
            <a:r>
              <a:rPr lang="en-GB" sz="2400" i="1" dirty="0"/>
              <a:t>Need help with HIACs? Click the button to go to Topic X in The World of an Electrician</a:t>
            </a:r>
            <a:endParaRPr lang="en-ZA" sz="2400" i="1" dirty="0"/>
          </a:p>
        </p:txBody>
      </p:sp>
      <p:pic>
        <p:nvPicPr>
          <p:cNvPr id="8" name="Graphic 7" descr="User">
            <a:extLst>
              <a:ext uri="{FF2B5EF4-FFF2-40B4-BE49-F238E27FC236}">
                <a16:creationId xmlns:a16="http://schemas.microsoft.com/office/drawing/2014/main" id="{4CAB1B63-B2C0-4802-BE18-E609387D3B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1672" y="2478603"/>
            <a:ext cx="854046" cy="854046"/>
          </a:xfrm>
          <a:prstGeom prst="rect">
            <a:avLst/>
          </a:prstGeom>
        </p:spPr>
      </p:pic>
    </p:spTree>
    <p:custDataLst>
      <p:tags r:id="rId1"/>
    </p:custDataLst>
    <p:extLst>
      <p:ext uri="{BB962C8B-B14F-4D97-AF65-F5344CB8AC3E}">
        <p14:creationId xmlns:p14="http://schemas.microsoft.com/office/powerpoint/2010/main" val="4107524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Potential Hazards</a:t>
            </a:r>
          </a:p>
        </p:txBody>
      </p:sp>
      <p:sp>
        <p:nvSpPr>
          <p:cNvPr id="3" name="Content Placeholder 2"/>
          <p:cNvSpPr>
            <a:spLocks noGrp="1"/>
          </p:cNvSpPr>
          <p:nvPr>
            <p:ph idx="1"/>
          </p:nvPr>
        </p:nvSpPr>
        <p:spPr>
          <a:xfrm>
            <a:off x="1122531" y="1091868"/>
            <a:ext cx="8079099" cy="3645525"/>
          </a:xfrm>
        </p:spPr>
        <p:txBody>
          <a:bodyPr>
            <a:noAutofit/>
          </a:bodyPr>
          <a:lstStyle/>
          <a:p>
            <a:pPr marL="0" indent="0">
              <a:buNone/>
            </a:pPr>
            <a:r>
              <a:rPr lang="en-GB" sz="2400" dirty="0"/>
              <a:t>Here are some of the potential hazards you should look out for:</a:t>
            </a:r>
          </a:p>
        </p:txBody>
      </p:sp>
      <p:sp>
        <p:nvSpPr>
          <p:cNvPr id="5" name="Rectangle 4">
            <a:extLst>
              <a:ext uri="{FF2B5EF4-FFF2-40B4-BE49-F238E27FC236}">
                <a16:creationId xmlns:a16="http://schemas.microsoft.com/office/drawing/2014/main" id="{349439B0-228D-934D-9F62-22B8AD98A040}"/>
              </a:ext>
            </a:extLst>
          </p:cNvPr>
          <p:cNvSpPr/>
          <p:nvPr/>
        </p:nvSpPr>
        <p:spPr>
          <a:xfrm>
            <a:off x="1057328" y="1545397"/>
            <a:ext cx="4320000"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Vehicles, traffic or mobile equipment</a:t>
            </a:r>
            <a:endParaRPr lang="en-GB" sz="2800" dirty="0"/>
          </a:p>
        </p:txBody>
      </p:sp>
      <p:sp>
        <p:nvSpPr>
          <p:cNvPr id="7" name="Rectangle 6">
            <a:extLst>
              <a:ext uri="{FF2B5EF4-FFF2-40B4-BE49-F238E27FC236}">
                <a16:creationId xmlns:a16="http://schemas.microsoft.com/office/drawing/2014/main" id="{502B4726-62FE-7F4D-81B4-312B16C5689D}"/>
              </a:ext>
            </a:extLst>
          </p:cNvPr>
          <p:cNvSpPr/>
          <p:nvPr/>
        </p:nvSpPr>
        <p:spPr>
          <a:xfrm>
            <a:off x="1057329" y="2705497"/>
            <a:ext cx="4320000" cy="10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Hazardous Materials or Waste</a:t>
            </a:r>
            <a:endParaRPr lang="en-GB" sz="2800" dirty="0"/>
          </a:p>
        </p:txBody>
      </p:sp>
      <p:sp>
        <p:nvSpPr>
          <p:cNvPr id="8" name="Rectangle 7">
            <a:extLst>
              <a:ext uri="{FF2B5EF4-FFF2-40B4-BE49-F238E27FC236}">
                <a16:creationId xmlns:a16="http://schemas.microsoft.com/office/drawing/2014/main" id="{FEF0D519-6806-2142-AF61-73FD858C6A05}"/>
              </a:ext>
            </a:extLst>
          </p:cNvPr>
          <p:cNvSpPr/>
          <p:nvPr/>
        </p:nvSpPr>
        <p:spPr>
          <a:xfrm>
            <a:off x="1057329" y="3857363"/>
            <a:ext cx="4320000" cy="108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Electricity, machinery, stored energy or machine isolation</a:t>
            </a:r>
            <a:endParaRPr lang="en-GB" sz="2800" dirty="0"/>
          </a:p>
        </p:txBody>
      </p:sp>
      <p:sp>
        <p:nvSpPr>
          <p:cNvPr id="9" name="Oval 8">
            <a:extLst>
              <a:ext uri="{FF2B5EF4-FFF2-40B4-BE49-F238E27FC236}">
                <a16:creationId xmlns:a16="http://schemas.microsoft.com/office/drawing/2014/main" id="{81E49DBB-7948-024E-A9D2-74FA216E3998}"/>
              </a:ext>
            </a:extLst>
          </p:cNvPr>
          <p:cNvSpPr>
            <a:spLocks noChangeAspect="1"/>
          </p:cNvSpPr>
          <p:nvPr/>
        </p:nvSpPr>
        <p:spPr>
          <a:xfrm>
            <a:off x="1145371" y="1742468"/>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2"/>
              </a:solidFill>
            </a:endParaRPr>
          </a:p>
        </p:txBody>
      </p:sp>
      <p:sp>
        <p:nvSpPr>
          <p:cNvPr id="10" name="Oval 9">
            <a:extLst>
              <a:ext uri="{FF2B5EF4-FFF2-40B4-BE49-F238E27FC236}">
                <a16:creationId xmlns:a16="http://schemas.microsoft.com/office/drawing/2014/main" id="{5D3CE4A1-25F9-1747-A45A-57A4F1365313}"/>
              </a:ext>
            </a:extLst>
          </p:cNvPr>
          <p:cNvSpPr>
            <a:spLocks noChangeAspect="1"/>
          </p:cNvSpPr>
          <p:nvPr/>
        </p:nvSpPr>
        <p:spPr>
          <a:xfrm>
            <a:off x="1145371" y="2898452"/>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5"/>
              </a:solidFill>
            </a:endParaRPr>
          </a:p>
        </p:txBody>
      </p:sp>
      <p:sp>
        <p:nvSpPr>
          <p:cNvPr id="11" name="Oval 10">
            <a:extLst>
              <a:ext uri="{FF2B5EF4-FFF2-40B4-BE49-F238E27FC236}">
                <a16:creationId xmlns:a16="http://schemas.microsoft.com/office/drawing/2014/main" id="{C41B7A38-8BBE-2A4B-A607-C91C0AA28B0E}"/>
              </a:ext>
            </a:extLst>
          </p:cNvPr>
          <p:cNvSpPr>
            <a:spLocks noChangeAspect="1"/>
          </p:cNvSpPr>
          <p:nvPr/>
        </p:nvSpPr>
        <p:spPr>
          <a:xfrm>
            <a:off x="1145371" y="4054434"/>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6"/>
              </a:solidFill>
            </a:endParaRPr>
          </a:p>
        </p:txBody>
      </p:sp>
      <p:sp>
        <p:nvSpPr>
          <p:cNvPr id="12" name="Rectangle 11">
            <a:extLst>
              <a:ext uri="{FF2B5EF4-FFF2-40B4-BE49-F238E27FC236}">
                <a16:creationId xmlns:a16="http://schemas.microsoft.com/office/drawing/2014/main" id="{0ED36E47-A443-3A43-B324-396ED0C3E689}"/>
              </a:ext>
            </a:extLst>
          </p:cNvPr>
          <p:cNvSpPr/>
          <p:nvPr/>
        </p:nvSpPr>
        <p:spPr>
          <a:xfrm>
            <a:off x="5643616" y="1545397"/>
            <a:ext cx="4320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Working at heights above 2m</a:t>
            </a:r>
            <a:endParaRPr lang="en-GB" sz="2800" dirty="0"/>
          </a:p>
        </p:txBody>
      </p:sp>
      <p:sp>
        <p:nvSpPr>
          <p:cNvPr id="13" name="Rectangle 12">
            <a:extLst>
              <a:ext uri="{FF2B5EF4-FFF2-40B4-BE49-F238E27FC236}">
                <a16:creationId xmlns:a16="http://schemas.microsoft.com/office/drawing/2014/main" id="{AD297ACB-6042-6D49-BFBF-B05A275FF915}"/>
              </a:ext>
            </a:extLst>
          </p:cNvPr>
          <p:cNvSpPr/>
          <p:nvPr/>
        </p:nvSpPr>
        <p:spPr>
          <a:xfrm>
            <a:off x="5643616" y="2701381"/>
            <a:ext cx="4320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Lifting and material handling</a:t>
            </a:r>
            <a:endParaRPr lang="en-GB" sz="2800" dirty="0"/>
          </a:p>
        </p:txBody>
      </p:sp>
      <p:sp>
        <p:nvSpPr>
          <p:cNvPr id="14" name="Rectangle 13">
            <a:extLst>
              <a:ext uri="{FF2B5EF4-FFF2-40B4-BE49-F238E27FC236}">
                <a16:creationId xmlns:a16="http://schemas.microsoft.com/office/drawing/2014/main" id="{CD7B9A66-552E-5942-9004-70E72B274751}"/>
              </a:ext>
            </a:extLst>
          </p:cNvPr>
          <p:cNvSpPr/>
          <p:nvPr/>
        </p:nvSpPr>
        <p:spPr>
          <a:xfrm>
            <a:off x="5643616" y="3857363"/>
            <a:ext cx="4320000" cy="10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Work with Oxy-fuel gas mixtures</a:t>
            </a:r>
            <a:endParaRPr lang="en-GB" sz="2800" dirty="0"/>
          </a:p>
        </p:txBody>
      </p:sp>
      <p:sp>
        <p:nvSpPr>
          <p:cNvPr id="15" name="Oval 14">
            <a:extLst>
              <a:ext uri="{FF2B5EF4-FFF2-40B4-BE49-F238E27FC236}">
                <a16:creationId xmlns:a16="http://schemas.microsoft.com/office/drawing/2014/main" id="{5A6DD7F6-ED6C-A74C-9645-FBA1089DFD6A}"/>
              </a:ext>
            </a:extLst>
          </p:cNvPr>
          <p:cNvSpPr>
            <a:spLocks noChangeAspect="1"/>
          </p:cNvSpPr>
          <p:nvPr/>
        </p:nvSpPr>
        <p:spPr>
          <a:xfrm>
            <a:off x="5724056" y="1742468"/>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solidFill>
            </a:endParaRPr>
          </a:p>
        </p:txBody>
      </p:sp>
      <p:sp>
        <p:nvSpPr>
          <p:cNvPr id="16" name="Oval 15">
            <a:extLst>
              <a:ext uri="{FF2B5EF4-FFF2-40B4-BE49-F238E27FC236}">
                <a16:creationId xmlns:a16="http://schemas.microsoft.com/office/drawing/2014/main" id="{3553EC97-6621-944E-AAD4-A4092ED27B9C}"/>
              </a:ext>
            </a:extLst>
          </p:cNvPr>
          <p:cNvSpPr>
            <a:spLocks noChangeAspect="1"/>
          </p:cNvSpPr>
          <p:nvPr/>
        </p:nvSpPr>
        <p:spPr>
          <a:xfrm>
            <a:off x="5724056" y="2898452"/>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solidFill>
            </a:endParaRPr>
          </a:p>
        </p:txBody>
      </p:sp>
      <p:sp>
        <p:nvSpPr>
          <p:cNvPr id="17" name="Oval 16">
            <a:extLst>
              <a:ext uri="{FF2B5EF4-FFF2-40B4-BE49-F238E27FC236}">
                <a16:creationId xmlns:a16="http://schemas.microsoft.com/office/drawing/2014/main" id="{FD394EAB-A34D-FB4A-B25C-107F3B4EE755}"/>
              </a:ext>
            </a:extLst>
          </p:cNvPr>
          <p:cNvSpPr>
            <a:spLocks noChangeAspect="1"/>
          </p:cNvSpPr>
          <p:nvPr/>
        </p:nvSpPr>
        <p:spPr>
          <a:xfrm>
            <a:off x="5724056" y="4054434"/>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Tree>
    <p:custDataLst>
      <p:tags r:id="rId1"/>
    </p:custDataLst>
    <p:extLst>
      <p:ext uri="{BB962C8B-B14F-4D97-AF65-F5344CB8AC3E}">
        <p14:creationId xmlns:p14="http://schemas.microsoft.com/office/powerpoint/2010/main" val="41149797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3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11115</TotalTime>
  <Words>3124</Words>
  <Application>Microsoft Office PowerPoint</Application>
  <PresentationFormat>Custom</PresentationFormat>
  <Paragraphs>399</Paragraphs>
  <Slides>37</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Open Sans</vt:lpstr>
      <vt:lpstr>Office Theme</vt:lpstr>
      <vt:lpstr>Three Phase Motors</vt:lpstr>
      <vt:lpstr>Assumed prior learning</vt:lpstr>
      <vt:lpstr>Outcomes</vt:lpstr>
      <vt:lpstr>Unit 2.2: Three Phase Motor Electrical Tests</vt:lpstr>
      <vt:lpstr>Introduction</vt:lpstr>
      <vt:lpstr>Why test?</vt:lpstr>
      <vt:lpstr>Introduction</vt:lpstr>
      <vt:lpstr>Safety first</vt:lpstr>
      <vt:lpstr>Potential Hazards</vt:lpstr>
      <vt:lpstr>What are the Potential Hazards?</vt:lpstr>
      <vt:lpstr>Potential Hazards</vt:lpstr>
      <vt:lpstr>Stop and Check?</vt:lpstr>
      <vt:lpstr>Before We Begin</vt:lpstr>
      <vt:lpstr>Be Prepared</vt:lpstr>
      <vt:lpstr>Open the Terminal Box</vt:lpstr>
      <vt:lpstr>Remove the Bridge Pieces</vt:lpstr>
      <vt:lpstr>A Note on Wiring Diagrams</vt:lpstr>
      <vt:lpstr>Types of Electrical Tests</vt:lpstr>
      <vt:lpstr>Continuity Tests</vt:lpstr>
      <vt:lpstr>Step 1</vt:lpstr>
      <vt:lpstr>Step 2</vt:lpstr>
      <vt:lpstr>Step 3</vt:lpstr>
      <vt:lpstr>Step 4</vt:lpstr>
      <vt:lpstr>Doing a Continuity Test</vt:lpstr>
      <vt:lpstr>Complete a Motor Test Form</vt:lpstr>
      <vt:lpstr>Test Values</vt:lpstr>
      <vt:lpstr>Upload Your Motor Test Form</vt:lpstr>
      <vt:lpstr>Your Motor Test Form</vt:lpstr>
      <vt:lpstr>Insulation Resistance Tests</vt:lpstr>
      <vt:lpstr>Insulation Resistance Tests</vt:lpstr>
      <vt:lpstr>Complete the Motor Test Form</vt:lpstr>
      <vt:lpstr>PowerPoint Presentation</vt:lpstr>
      <vt:lpstr>Upload Your Full Motor Test Form</vt:lpstr>
      <vt:lpstr>Get Some Practice</vt:lpstr>
      <vt:lpstr>Video Briefing – Vid01 </vt:lpstr>
      <vt:lpstr>Video Briefing – Vid02 </vt:lpstr>
      <vt:lpstr>Motor Test Simulator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460</cp:revision>
  <dcterms:created xsi:type="dcterms:W3CDTF">2018-02-02T12:07:09Z</dcterms:created>
  <dcterms:modified xsi:type="dcterms:W3CDTF">2018-09-20T07:05:40Z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