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2.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3.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comments/comment4.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8"/>
  </p:notesMasterIdLst>
  <p:sldIdLst>
    <p:sldId id="256" r:id="rId2"/>
    <p:sldId id="309" r:id="rId3"/>
    <p:sldId id="268" r:id="rId4"/>
    <p:sldId id="278" r:id="rId5"/>
    <p:sldId id="376" r:id="rId6"/>
    <p:sldId id="308" r:id="rId7"/>
    <p:sldId id="353" r:id="rId8"/>
    <p:sldId id="335" r:id="rId9"/>
    <p:sldId id="337" r:id="rId10"/>
    <p:sldId id="354" r:id="rId11"/>
    <p:sldId id="339" r:id="rId12"/>
    <p:sldId id="341" r:id="rId13"/>
    <p:sldId id="342" r:id="rId14"/>
    <p:sldId id="343" r:id="rId15"/>
    <p:sldId id="344" r:id="rId16"/>
    <p:sldId id="345" r:id="rId17"/>
    <p:sldId id="346" r:id="rId18"/>
    <p:sldId id="350" r:id="rId19"/>
    <p:sldId id="352" r:id="rId20"/>
    <p:sldId id="377" r:id="rId21"/>
    <p:sldId id="270" r:id="rId22"/>
    <p:sldId id="347" r:id="rId23"/>
    <p:sldId id="348" r:id="rId24"/>
    <p:sldId id="349" r:id="rId25"/>
    <p:sldId id="351" r:id="rId26"/>
    <p:sldId id="378" r:id="rId27"/>
  </p:sldIdLst>
  <p:sldSz cx="10239375" cy="50038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76"/>
            <p14:sldId id="308"/>
            <p14:sldId id="353"/>
            <p14:sldId id="335"/>
            <p14:sldId id="337"/>
            <p14:sldId id="354"/>
            <p14:sldId id="339"/>
            <p14:sldId id="341"/>
            <p14:sldId id="342"/>
            <p14:sldId id="343"/>
            <p14:sldId id="344"/>
            <p14:sldId id="345"/>
            <p14:sldId id="346"/>
            <p14:sldId id="350"/>
            <p14:sldId id="352"/>
            <p14:sldId id="377"/>
          </p14:sldIdLst>
        </p14:section>
        <p14:section name="Appendix" id="{61A5EB1E-5BAC-224D-8F20-5D1D8E086C2B}">
          <p14:sldIdLst>
            <p14:sldId id="270"/>
            <p14:sldId id="347"/>
            <p14:sldId id="348"/>
            <p14:sldId id="349"/>
            <p14:sldId id="351"/>
            <p14:sldId id="37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2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329"/>
    <p:restoredTop sz="59732" autoAdjust="0"/>
  </p:normalViewPr>
  <p:slideViewPr>
    <p:cSldViewPr snapToGrid="0" snapToObjects="1">
      <p:cViewPr varScale="1">
        <p:scale>
          <a:sx n="74" d="100"/>
          <a:sy n="74" d="100"/>
        </p:scale>
        <p:origin x="66"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Img02</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47:01.363" idx="20">
    <p:pos x="5626" y="478"/>
    <p:text>Img03</p:text>
    <p:extLst>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4T10:42:36.565" idx="28">
    <p:pos x="6042" y="2071"/>
    <p:text>Button 01</p:text>
    <p:extLst mod="1">
      <p:ext uri="{C676402C-5697-4E1C-873F-D02D1690AC5C}">
        <p15:threadingInfo xmlns:p15="http://schemas.microsoft.com/office/powerpoint/2012/main" timeZoneBias="-120"/>
      </p:ext>
    </p:extLst>
  </p:cm>
  <p:cm authorId="1" dt="2018-05-24T10:46:56.607" idx="29">
    <p:pos x="6055" y="1242"/>
    <p:text>Button 02</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click/touch of each work present the following in a full screen popup window with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t>
            </a:r>
            <a:r>
              <a:rPr lang="en-US" dirty="0"/>
              <a:t>earings – see slide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t>
            </a:r>
            <a:r>
              <a:rPr lang="en-US" dirty="0"/>
              <a:t>haft (and keyways) – see slide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an (and fan cover) – see slide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t>
            </a:r>
            <a:r>
              <a:rPr lang="en-US" dirty="0"/>
              <a:t>tator frame – see slide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t>
            </a:r>
            <a:r>
              <a:rPr lang="en-US" dirty="0"/>
              <a:t>ame plate – see slide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dirty="0"/>
              <a:t>erminal box – see slide 17</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28605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75692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11965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17695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44288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2 nameplates – left hand side is damaged and some parts are not readable; right hand side is not damaged and is readable; let hand side has a cross through it.</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719424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a terminal box in good order</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502740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vid05 (see brief)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32851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Place form table in a scrollable box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Pass / Fail column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Pass / Fail option dropdown in each row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If Fail column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Textbox in each row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Button 01 = on submit check entered result of each test and display feedback. Feedback only available once vid05 is produced and it is clear what tests pass and fail.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Button 02 = link to vid05.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9356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vid05 (see brief)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58129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a:t>
            </a:r>
            <a:r>
              <a:rPr lang="en-ZA" dirty="0" err="1"/>
              <a:t>www.dropbox.com</a:t>
            </a:r>
            <a:r>
              <a:rPr lang="en-ZA" dirty="0"/>
              <a:t>/s/c81f26n10t91c89/Testing%20Electrical%20motors.m4v?dl=0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https://</a:t>
            </a:r>
            <a:r>
              <a:rPr lang="en-ZA" dirty="0" err="1"/>
              <a:t>www.dropbox.com</a:t>
            </a:r>
            <a:r>
              <a:rPr lang="en-ZA" dirty="0"/>
              <a:t>/s/c81f26n10t91c89/Testing%20Electrical%20motors.m4v?dl=0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37020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https://</a:t>
            </a:r>
            <a:r>
              <a:rPr lang="en-ZA" dirty="0" err="1"/>
              <a:t>www.dropbox.com</a:t>
            </a:r>
            <a:r>
              <a:rPr lang="en-ZA" dirty="0"/>
              <a:t>/s/c81f26n10t91c89/Testing%20Electrical%20motors.m4v?dl=0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890207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https://</a:t>
            </a:r>
            <a:r>
              <a:rPr lang="en-ZA" dirty="0" err="1"/>
              <a:t>www.dropbox.com</a:t>
            </a:r>
            <a:r>
              <a:rPr lang="en-ZA" dirty="0"/>
              <a:t>/s/c81f26n10t91c89/Testing%20Electrical%20motors.m4v?dl=0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86008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954855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a:t>
            </a:r>
            <a:r>
              <a:rPr lang="en-ZA" dirty="0" err="1"/>
              <a:t>www.dropbox.com</a:t>
            </a:r>
            <a:r>
              <a:rPr lang="en-ZA" dirty="0"/>
              <a:t>/s/4l8tn4dbekjtqgp/Three%20phase%20motor%20service.m4v?dl=0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81354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an induction motor in a real industrial setting e.g. https://encrypted-tbn0.gstatic.com/</a:t>
            </a:r>
            <a:r>
              <a:rPr lang="en-US" dirty="0" err="1"/>
              <a:t>images?q</a:t>
            </a:r>
            <a:r>
              <a:rPr lang="en-US" dirty="0"/>
              <a:t>=tbn:ANd9GcRUTKiDbgTaEgPU_xrZEqvsrHMZHHKtUoYzJbieDykYp3EiWepH</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303597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6844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19743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05370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40457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7213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267087"/>
            <a:ext cx="9455351"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omments" Target="../comments/comment4.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2: Testing Three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56503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Things to Test</a:t>
            </a:r>
          </a:p>
        </p:txBody>
      </p:sp>
      <p:sp>
        <p:nvSpPr>
          <p:cNvPr id="3" name="Content Placeholder 2"/>
          <p:cNvSpPr>
            <a:spLocks noGrp="1"/>
          </p:cNvSpPr>
          <p:nvPr>
            <p:ph idx="1"/>
          </p:nvPr>
        </p:nvSpPr>
        <p:spPr>
          <a:xfrm>
            <a:off x="1122532" y="1091868"/>
            <a:ext cx="7607556" cy="1265753"/>
          </a:xfrm>
        </p:spPr>
        <p:txBody>
          <a:bodyPr>
            <a:noAutofit/>
          </a:bodyPr>
          <a:lstStyle/>
          <a:p>
            <a:pPr marL="0" indent="0" algn="just">
              <a:buNone/>
            </a:pPr>
            <a:r>
              <a:rPr lang="en-GB" sz="2400" dirty="0"/>
              <a:t>There are a couple of things to check on a three phase motor. Here is a simple </a:t>
            </a:r>
            <a:r>
              <a:rPr lang="en-GB" sz="2400" b="1" dirty="0"/>
              <a:t>mnemonic</a:t>
            </a:r>
            <a:r>
              <a:rPr lang="en-GB" sz="2400" dirty="0"/>
              <a:t> to help you remember the list.</a:t>
            </a:r>
          </a:p>
        </p:txBody>
      </p:sp>
      <p:sp>
        <p:nvSpPr>
          <p:cNvPr id="5" name="Rectangle 4">
            <a:extLst>
              <a:ext uri="{FF2B5EF4-FFF2-40B4-BE49-F238E27FC236}">
                <a16:creationId xmlns:a16="http://schemas.microsoft.com/office/drawing/2014/main" id="{10F382A8-5CAE-564B-A5C3-0E6E9D0D3671}"/>
              </a:ext>
            </a:extLst>
          </p:cNvPr>
          <p:cNvSpPr/>
          <p:nvPr/>
        </p:nvSpPr>
        <p:spPr>
          <a:xfrm>
            <a:off x="1137540" y="3111599"/>
            <a:ext cx="1240141" cy="756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B</a:t>
            </a:r>
            <a:r>
              <a:rPr lang="en-GB" sz="2400" dirty="0"/>
              <a:t>ig</a:t>
            </a:r>
            <a:endParaRPr lang="en-GB" sz="2800" dirty="0"/>
          </a:p>
        </p:txBody>
      </p:sp>
      <p:sp>
        <p:nvSpPr>
          <p:cNvPr id="6" name="Rectangle 5">
            <a:extLst>
              <a:ext uri="{FF2B5EF4-FFF2-40B4-BE49-F238E27FC236}">
                <a16:creationId xmlns:a16="http://schemas.microsoft.com/office/drawing/2014/main" id="{7B5C3084-4754-1741-A39C-9BF767948C32}"/>
              </a:ext>
            </a:extLst>
          </p:cNvPr>
          <p:cNvSpPr/>
          <p:nvPr/>
        </p:nvSpPr>
        <p:spPr>
          <a:xfrm>
            <a:off x="5053873" y="3111599"/>
            <a:ext cx="1240141" cy="756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S</a:t>
            </a:r>
            <a:r>
              <a:rPr lang="en-GB" sz="2400" b="1" dirty="0"/>
              <a:t>liced</a:t>
            </a:r>
            <a:endParaRPr lang="en-GB" sz="2400" dirty="0"/>
          </a:p>
        </p:txBody>
      </p:sp>
      <p:sp>
        <p:nvSpPr>
          <p:cNvPr id="7" name="Rectangle 6">
            <a:extLst>
              <a:ext uri="{FF2B5EF4-FFF2-40B4-BE49-F238E27FC236}">
                <a16:creationId xmlns:a16="http://schemas.microsoft.com/office/drawing/2014/main" id="{3CE9ECBF-9951-E046-B1F2-7B6716078E61}"/>
              </a:ext>
            </a:extLst>
          </p:cNvPr>
          <p:cNvSpPr/>
          <p:nvPr/>
        </p:nvSpPr>
        <p:spPr>
          <a:xfrm>
            <a:off x="2442883" y="3111599"/>
            <a:ext cx="1240141" cy="756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S</a:t>
            </a:r>
            <a:r>
              <a:rPr lang="en-GB" sz="2400" b="1" dirty="0"/>
              <a:t>harp</a:t>
            </a:r>
            <a:endParaRPr lang="en-GB" sz="2800" dirty="0"/>
          </a:p>
        </p:txBody>
      </p:sp>
      <p:sp>
        <p:nvSpPr>
          <p:cNvPr id="8" name="Rectangle 7">
            <a:extLst>
              <a:ext uri="{FF2B5EF4-FFF2-40B4-BE49-F238E27FC236}">
                <a16:creationId xmlns:a16="http://schemas.microsoft.com/office/drawing/2014/main" id="{231F5F7F-E2E0-EC4F-BCC3-B3D7E9C5C75E}"/>
              </a:ext>
            </a:extLst>
          </p:cNvPr>
          <p:cNvSpPr/>
          <p:nvPr/>
        </p:nvSpPr>
        <p:spPr>
          <a:xfrm>
            <a:off x="3748379" y="3111599"/>
            <a:ext cx="1240141" cy="756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F</a:t>
            </a:r>
            <a:r>
              <a:rPr lang="en-GB" sz="2400" dirty="0"/>
              <a:t>ile</a:t>
            </a:r>
            <a:endParaRPr lang="en-GB" sz="2800" dirty="0"/>
          </a:p>
        </p:txBody>
      </p:sp>
      <p:sp>
        <p:nvSpPr>
          <p:cNvPr id="9" name="Rectangle 8">
            <a:extLst>
              <a:ext uri="{FF2B5EF4-FFF2-40B4-BE49-F238E27FC236}">
                <a16:creationId xmlns:a16="http://schemas.microsoft.com/office/drawing/2014/main" id="{1BFA13DE-440A-1D45-8E9A-161B054E7797}"/>
              </a:ext>
            </a:extLst>
          </p:cNvPr>
          <p:cNvSpPr/>
          <p:nvPr/>
        </p:nvSpPr>
        <p:spPr>
          <a:xfrm>
            <a:off x="7664710" y="3111599"/>
            <a:ext cx="1240141" cy="756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T</a:t>
            </a:r>
            <a:r>
              <a:rPr lang="en-GB" sz="2400" b="1" dirty="0"/>
              <a:t>hread</a:t>
            </a:r>
            <a:endParaRPr lang="en-GB" sz="2800" dirty="0"/>
          </a:p>
        </p:txBody>
      </p:sp>
      <p:sp>
        <p:nvSpPr>
          <p:cNvPr id="10" name="Rectangle 9">
            <a:extLst>
              <a:ext uri="{FF2B5EF4-FFF2-40B4-BE49-F238E27FC236}">
                <a16:creationId xmlns:a16="http://schemas.microsoft.com/office/drawing/2014/main" id="{6D34A5DC-26BD-A449-A243-A81ABF3515BC}"/>
              </a:ext>
            </a:extLst>
          </p:cNvPr>
          <p:cNvSpPr/>
          <p:nvPr/>
        </p:nvSpPr>
        <p:spPr>
          <a:xfrm>
            <a:off x="6359216" y="3111599"/>
            <a:ext cx="1240141" cy="756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N</a:t>
            </a:r>
            <a:r>
              <a:rPr lang="en-GB" sz="2400" dirty="0"/>
              <a:t>ylon</a:t>
            </a:r>
          </a:p>
        </p:txBody>
      </p:sp>
      <p:sp>
        <p:nvSpPr>
          <p:cNvPr id="4" name="Rectangle 3">
            <a:extLst>
              <a:ext uri="{FF2B5EF4-FFF2-40B4-BE49-F238E27FC236}">
                <a16:creationId xmlns:a16="http://schemas.microsoft.com/office/drawing/2014/main" id="{F75B4073-4F0D-C143-922F-DCFC31282350}"/>
              </a:ext>
            </a:extLst>
          </p:cNvPr>
          <p:cNvSpPr/>
          <p:nvPr/>
        </p:nvSpPr>
        <p:spPr>
          <a:xfrm>
            <a:off x="1122532" y="2335637"/>
            <a:ext cx="5555945" cy="461665"/>
          </a:xfrm>
          <a:prstGeom prst="rect">
            <a:avLst/>
          </a:prstGeom>
          <a:solidFill>
            <a:schemeClr val="tx2">
              <a:lumMod val="40000"/>
              <a:lumOff val="60000"/>
            </a:schemeClr>
          </a:solidFill>
        </p:spPr>
        <p:txBody>
          <a:bodyPr wrap="none">
            <a:spAutoFit/>
          </a:bodyPr>
          <a:lstStyle/>
          <a:p>
            <a:r>
              <a:rPr lang="en-GB" sz="2400" i="1" dirty="0"/>
              <a:t>Click on each word to find out what to test.</a:t>
            </a:r>
          </a:p>
        </p:txBody>
      </p:sp>
      <p:sp>
        <p:nvSpPr>
          <p:cNvPr id="11" name="Rectangle 10">
            <a:extLst>
              <a:ext uri="{FF2B5EF4-FFF2-40B4-BE49-F238E27FC236}">
                <a16:creationId xmlns:a16="http://schemas.microsoft.com/office/drawing/2014/main" id="{CE552D05-1F5E-4F43-B42F-B15B3BB7F0C4}"/>
              </a:ext>
            </a:extLst>
          </p:cNvPr>
          <p:cNvSpPr/>
          <p:nvPr/>
        </p:nvSpPr>
        <p:spPr>
          <a:xfrm>
            <a:off x="1057330" y="4101626"/>
            <a:ext cx="7672758" cy="830997"/>
          </a:xfrm>
          <a:prstGeom prst="rect">
            <a:avLst/>
          </a:prstGeom>
        </p:spPr>
        <p:txBody>
          <a:bodyPr wrap="square">
            <a:spAutoFit/>
          </a:bodyPr>
          <a:lstStyle/>
          <a:p>
            <a:pPr algn="just"/>
            <a:r>
              <a:rPr lang="en-GB" sz="2400" dirty="0"/>
              <a:t>Why not try making your own mnemonic to help you remember what mechanical tests to perform.</a:t>
            </a:r>
          </a:p>
        </p:txBody>
      </p:sp>
      <p:pic>
        <p:nvPicPr>
          <p:cNvPr id="12" name="Graphic 11" descr="User">
            <a:extLst>
              <a:ext uri="{FF2B5EF4-FFF2-40B4-BE49-F238E27FC236}">
                <a16:creationId xmlns:a16="http://schemas.microsoft.com/office/drawing/2014/main" id="{5EC2FAC3-8E3E-594D-A91C-C51CB8157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2216898"/>
            <a:ext cx="854046" cy="854046"/>
          </a:xfrm>
          <a:prstGeom prst="rect">
            <a:avLst/>
          </a:prstGeom>
        </p:spPr>
      </p:pic>
    </p:spTree>
    <p:custDataLst>
      <p:tags r:id="rId1"/>
    </p:custDataLst>
    <p:extLst>
      <p:ext uri="{BB962C8B-B14F-4D97-AF65-F5344CB8AC3E}">
        <p14:creationId xmlns:p14="http://schemas.microsoft.com/office/powerpoint/2010/main" val="401432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Bearing Test</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To test the bearings you need to rotate the shaft by hand and listen for any </a:t>
            </a:r>
            <a:r>
              <a:rPr lang="en-GB" sz="2400" b="1" dirty="0"/>
              <a:t>clicking or grinding</a:t>
            </a:r>
            <a:r>
              <a:rPr lang="en-GB" sz="2400" dirty="0"/>
              <a:t> noises. These noises may indicate worn bearings.</a:t>
            </a:r>
          </a:p>
          <a:p>
            <a:pPr marL="457200" indent="-457200" algn="just">
              <a:buFont typeface="+mj-lt"/>
              <a:buAutoNum type="arabicPeriod"/>
            </a:pPr>
            <a:r>
              <a:rPr lang="en-GB" sz="2400" dirty="0"/>
              <a:t>You also need to check for any </a:t>
            </a:r>
            <a:r>
              <a:rPr lang="en-GB" sz="2400" b="1" dirty="0"/>
              <a:t>sideways and back and forth </a:t>
            </a:r>
            <a:r>
              <a:rPr lang="en-GB" sz="2400" dirty="0"/>
              <a:t>movement of the shaft. Any such movement can also indicate worn bearings.</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091868"/>
            <a:ext cx="3992208" cy="2581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Vid01</a:t>
            </a:r>
            <a:endParaRPr lang="en-GB" sz="2400" dirty="0"/>
          </a:p>
        </p:txBody>
      </p:sp>
    </p:spTree>
    <p:custDataLst>
      <p:tags r:id="rId1"/>
    </p:custDataLst>
    <p:extLst>
      <p:ext uri="{BB962C8B-B14F-4D97-AF65-F5344CB8AC3E}">
        <p14:creationId xmlns:p14="http://schemas.microsoft.com/office/powerpoint/2010/main" val="289531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Shaft and Keyway</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Check to see if the shaft is </a:t>
            </a:r>
            <a:r>
              <a:rPr lang="en-GB" sz="2400" b="1" dirty="0"/>
              <a:t>bent</a:t>
            </a:r>
            <a:r>
              <a:rPr lang="en-GB" sz="2400" dirty="0"/>
              <a:t> in any way. Use a dial gauge indicator to ensure that there is no deflection over 0,02mm.</a:t>
            </a:r>
          </a:p>
          <a:p>
            <a:pPr marL="457200" indent="-457200" algn="just">
              <a:buFont typeface="+mj-lt"/>
              <a:buAutoNum type="arabicPeriod"/>
            </a:pPr>
            <a:r>
              <a:rPr lang="en-GB" sz="2400" dirty="0"/>
              <a:t>Also check that the </a:t>
            </a:r>
            <a:r>
              <a:rPr lang="en-GB" sz="2400" b="1" dirty="0"/>
              <a:t>keyway</a:t>
            </a:r>
            <a:r>
              <a:rPr lang="en-GB" sz="2400" dirty="0"/>
              <a:t> is not damaged in any way.</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2407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Vid02</a:t>
            </a:r>
            <a:endParaRPr lang="en-GB" sz="2400" dirty="0"/>
          </a:p>
        </p:txBody>
      </p:sp>
    </p:spTree>
    <p:custDataLst>
      <p:tags r:id="rId1"/>
    </p:custDataLst>
    <p:extLst>
      <p:ext uri="{BB962C8B-B14F-4D97-AF65-F5344CB8AC3E}">
        <p14:creationId xmlns:p14="http://schemas.microsoft.com/office/powerpoint/2010/main" val="102113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Fan and Fan Cover</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Check that no </a:t>
            </a:r>
            <a:r>
              <a:rPr lang="en-GB" sz="2400" b="1" dirty="0"/>
              <a:t>motor fan blades</a:t>
            </a:r>
            <a:r>
              <a:rPr lang="en-GB" sz="2400" dirty="0"/>
              <a:t> are missing and that none of them have any cracks or are broken in any way. Also check that the fan shaft is not loose in any way.</a:t>
            </a:r>
          </a:p>
          <a:p>
            <a:pPr marL="457200" indent="-457200" algn="just">
              <a:buFont typeface="+mj-lt"/>
              <a:buAutoNum type="arabicPeriod"/>
            </a:pPr>
            <a:r>
              <a:rPr lang="en-GB" sz="2400" dirty="0"/>
              <a:t>If the motor has an external fan, make sure that the </a:t>
            </a:r>
            <a:r>
              <a:rPr lang="en-GB" sz="2400" b="1" dirty="0"/>
              <a:t>fan cover</a:t>
            </a:r>
            <a:r>
              <a:rPr lang="en-GB" sz="2400" dirty="0"/>
              <a:t> is firmly in place will all screws present and tight.</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2456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Vid03</a:t>
            </a:r>
            <a:endParaRPr lang="en-GB" sz="2400" dirty="0"/>
          </a:p>
        </p:txBody>
      </p:sp>
    </p:spTree>
    <p:custDataLst>
      <p:tags r:id="rId1"/>
    </p:custDataLst>
    <p:extLst>
      <p:ext uri="{BB962C8B-B14F-4D97-AF65-F5344CB8AC3E}">
        <p14:creationId xmlns:p14="http://schemas.microsoft.com/office/powerpoint/2010/main" val="314533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Stator Frame and End Shields</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You need to check that the </a:t>
            </a:r>
            <a:r>
              <a:rPr lang="en-GB" sz="2400" b="1" dirty="0"/>
              <a:t>stator frame and end plates </a:t>
            </a:r>
            <a:r>
              <a:rPr lang="en-GB" sz="2400" dirty="0"/>
              <a:t>have no cracks or other damage. Make sure that there are no broken parts or missing bolts or screws.</a:t>
            </a:r>
          </a:p>
          <a:p>
            <a:pPr marL="457200" indent="-457200" algn="just">
              <a:buFont typeface="+mj-lt"/>
              <a:buAutoNum type="arabicPeriod"/>
            </a:pPr>
            <a:r>
              <a:rPr lang="en-GB" sz="2400" dirty="0"/>
              <a:t>If there is a </a:t>
            </a:r>
            <a:r>
              <a:rPr lang="en-GB" sz="2400" b="1" dirty="0"/>
              <a:t>grease housing</a:t>
            </a:r>
            <a:r>
              <a:rPr lang="en-GB" sz="2400" dirty="0"/>
              <a:t>, check that it is not leaking and has no cracks or other visible damage. </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244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Vid04</a:t>
            </a:r>
            <a:endParaRPr lang="en-GB" sz="2400" dirty="0"/>
          </a:p>
        </p:txBody>
      </p:sp>
    </p:spTree>
    <p:custDataLst>
      <p:tags r:id="rId1"/>
    </p:custDataLst>
    <p:extLst>
      <p:ext uri="{BB962C8B-B14F-4D97-AF65-F5344CB8AC3E}">
        <p14:creationId xmlns:p14="http://schemas.microsoft.com/office/powerpoint/2010/main" val="395238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Name Plate</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Check that the name plate is present and that all the </a:t>
            </a:r>
            <a:r>
              <a:rPr lang="en-GB" sz="2400" b="1" dirty="0"/>
              <a:t>information</a:t>
            </a:r>
            <a:r>
              <a:rPr lang="en-GB" sz="2400" dirty="0"/>
              <a:t> on it is clearly readable.</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3081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Img04</a:t>
            </a:r>
            <a:endParaRPr lang="en-GB" sz="2400" dirty="0"/>
          </a:p>
        </p:txBody>
      </p:sp>
    </p:spTree>
    <p:custDataLst>
      <p:tags r:id="rId1"/>
    </p:custDataLst>
    <p:extLst>
      <p:ext uri="{BB962C8B-B14F-4D97-AF65-F5344CB8AC3E}">
        <p14:creationId xmlns:p14="http://schemas.microsoft.com/office/powerpoint/2010/main" val="93142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Terminal Box</a:t>
            </a:r>
          </a:p>
        </p:txBody>
      </p:sp>
      <p:sp>
        <p:nvSpPr>
          <p:cNvPr id="3" name="Content Placeholder 2"/>
          <p:cNvSpPr>
            <a:spLocks noGrp="1"/>
          </p:cNvSpPr>
          <p:nvPr>
            <p:ph idx="1"/>
          </p:nvPr>
        </p:nvSpPr>
        <p:spPr>
          <a:xfrm>
            <a:off x="1122532" y="1091868"/>
            <a:ext cx="4411369" cy="3645525"/>
          </a:xfrm>
        </p:spPr>
        <p:txBody>
          <a:bodyPr>
            <a:noAutofit/>
          </a:bodyPr>
          <a:lstStyle/>
          <a:p>
            <a:pPr marL="457200" indent="-457200" algn="just">
              <a:buFont typeface="+mj-lt"/>
              <a:buAutoNum type="arabicPeriod"/>
            </a:pPr>
            <a:r>
              <a:rPr lang="en-GB" sz="2400" dirty="0"/>
              <a:t>Look for any damage to the terminal box like cracks. Also make sure that all the terminal box screws are present and tight.</a:t>
            </a:r>
          </a:p>
          <a:p>
            <a:pPr marL="457200" indent="-457200" algn="just">
              <a:buFont typeface="+mj-lt"/>
              <a:buAutoNum type="arabicPeriod"/>
            </a:pPr>
            <a:r>
              <a:rPr lang="en-GB" sz="2400" dirty="0"/>
              <a:t>Open the terminal box and make sure that the terminal block and all the terminal studs are undamaged.</a:t>
            </a:r>
          </a:p>
        </p:txBody>
      </p:sp>
      <p:sp>
        <p:nvSpPr>
          <p:cNvPr id="11" name="Rectangle 10">
            <a:extLst>
              <a:ext uri="{FF2B5EF4-FFF2-40B4-BE49-F238E27FC236}">
                <a16:creationId xmlns:a16="http://schemas.microsoft.com/office/drawing/2014/main" id="{E43E6C95-1300-5443-B42D-389C47EE91DD}"/>
              </a:ext>
            </a:extLst>
          </p:cNvPr>
          <p:cNvSpPr/>
          <p:nvPr/>
        </p:nvSpPr>
        <p:spPr>
          <a:xfrm>
            <a:off x="5769309" y="1233577"/>
            <a:ext cx="3992208" cy="3255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Img05</a:t>
            </a:r>
            <a:endParaRPr lang="en-GB" sz="2400" dirty="0"/>
          </a:p>
        </p:txBody>
      </p:sp>
    </p:spTree>
    <p:custDataLst>
      <p:tags r:id="rId1"/>
    </p:custDataLst>
    <p:extLst>
      <p:ext uri="{BB962C8B-B14F-4D97-AF65-F5344CB8AC3E}">
        <p14:creationId xmlns:p14="http://schemas.microsoft.com/office/powerpoint/2010/main" val="84870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A Motor Test Form</a:t>
            </a:r>
          </a:p>
        </p:txBody>
      </p:sp>
      <p:sp>
        <p:nvSpPr>
          <p:cNvPr id="3" name="Content Placeholder 2"/>
          <p:cNvSpPr>
            <a:spLocks noGrp="1"/>
          </p:cNvSpPr>
          <p:nvPr>
            <p:ph idx="1"/>
          </p:nvPr>
        </p:nvSpPr>
        <p:spPr>
          <a:xfrm>
            <a:off x="1122532" y="1091869"/>
            <a:ext cx="4411369" cy="1540554"/>
          </a:xfrm>
        </p:spPr>
        <p:txBody>
          <a:bodyPr>
            <a:noAutofit/>
          </a:bodyPr>
          <a:lstStyle/>
          <a:p>
            <a:pPr marL="0" indent="0" algn="just">
              <a:buNone/>
            </a:pPr>
            <a:r>
              <a:rPr lang="en-GB" sz="2400" dirty="0"/>
              <a:t>You must </a:t>
            </a:r>
            <a:r>
              <a:rPr lang="en-GB" sz="2400" b="1" dirty="0"/>
              <a:t>record</a:t>
            </a:r>
            <a:r>
              <a:rPr lang="en-GB" sz="2400" dirty="0"/>
              <a:t> all your mechanical tests and findings on a motor test form.</a:t>
            </a:r>
          </a:p>
        </p:txBody>
      </p:sp>
      <p:sp>
        <p:nvSpPr>
          <p:cNvPr id="4" name="Rectangle 3">
            <a:extLst>
              <a:ext uri="{FF2B5EF4-FFF2-40B4-BE49-F238E27FC236}">
                <a16:creationId xmlns:a16="http://schemas.microsoft.com/office/drawing/2014/main" id="{4AA9A910-6B5E-5947-A0F1-BC97FE4C85A1}"/>
              </a:ext>
            </a:extLst>
          </p:cNvPr>
          <p:cNvSpPr/>
          <p:nvPr/>
        </p:nvSpPr>
        <p:spPr>
          <a:xfrm>
            <a:off x="1122532" y="2632422"/>
            <a:ext cx="4411369" cy="1938992"/>
          </a:xfrm>
          <a:prstGeom prst="rect">
            <a:avLst/>
          </a:prstGeom>
          <a:solidFill>
            <a:schemeClr val="tx2">
              <a:lumMod val="40000"/>
              <a:lumOff val="60000"/>
            </a:schemeClr>
          </a:solidFill>
        </p:spPr>
        <p:txBody>
          <a:bodyPr wrap="square">
            <a:spAutoFit/>
          </a:bodyPr>
          <a:lstStyle/>
          <a:p>
            <a:pPr algn="just"/>
            <a:r>
              <a:rPr lang="en-GB" sz="2400" i="1" dirty="0"/>
              <a:t>Watch the video of mechanical tests being performed on a motor. Make notes of the test results on a piece of paper as you watch them.</a:t>
            </a:r>
          </a:p>
        </p:txBody>
      </p:sp>
      <p:pic>
        <p:nvPicPr>
          <p:cNvPr id="8" name="Graphic 7" descr="User">
            <a:extLst>
              <a:ext uri="{FF2B5EF4-FFF2-40B4-BE49-F238E27FC236}">
                <a16:creationId xmlns:a16="http://schemas.microsoft.com/office/drawing/2014/main" id="{3D98AD39-9C7B-6645-9E85-DBDD98E400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2632422"/>
            <a:ext cx="854046" cy="854046"/>
          </a:xfrm>
          <a:prstGeom prst="rect">
            <a:avLst/>
          </a:prstGeom>
        </p:spPr>
      </p:pic>
      <p:sp>
        <p:nvSpPr>
          <p:cNvPr id="9" name="Rectangle 8">
            <a:extLst>
              <a:ext uri="{FF2B5EF4-FFF2-40B4-BE49-F238E27FC236}">
                <a16:creationId xmlns:a16="http://schemas.microsoft.com/office/drawing/2014/main" id="{850468DA-7516-CB4D-A85C-D016A91FE3F4}"/>
              </a:ext>
            </a:extLst>
          </p:cNvPr>
          <p:cNvSpPr/>
          <p:nvPr/>
        </p:nvSpPr>
        <p:spPr>
          <a:xfrm>
            <a:off x="5769309" y="1233577"/>
            <a:ext cx="3992208" cy="244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Vid05</a:t>
            </a:r>
            <a:endParaRPr lang="en-GB" sz="2400" dirty="0"/>
          </a:p>
        </p:txBody>
      </p:sp>
    </p:spTree>
    <p:custDataLst>
      <p:tags r:id="rId1"/>
    </p:custDataLst>
    <p:extLst>
      <p:ext uri="{BB962C8B-B14F-4D97-AF65-F5344CB8AC3E}">
        <p14:creationId xmlns:p14="http://schemas.microsoft.com/office/powerpoint/2010/main" val="370385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Fill in the Results</a:t>
            </a:r>
          </a:p>
        </p:txBody>
      </p:sp>
      <p:sp>
        <p:nvSpPr>
          <p:cNvPr id="3" name="Content Placeholder 2"/>
          <p:cNvSpPr>
            <a:spLocks noGrp="1"/>
          </p:cNvSpPr>
          <p:nvPr>
            <p:ph idx="1"/>
          </p:nvPr>
        </p:nvSpPr>
        <p:spPr>
          <a:xfrm>
            <a:off x="1122531" y="1091868"/>
            <a:ext cx="8839615" cy="779795"/>
          </a:xfrm>
          <a:solidFill>
            <a:schemeClr val="tx2">
              <a:lumMod val="40000"/>
              <a:lumOff val="60000"/>
            </a:schemeClr>
          </a:solidFill>
        </p:spPr>
        <p:txBody>
          <a:bodyPr>
            <a:noAutofit/>
          </a:bodyPr>
          <a:lstStyle/>
          <a:p>
            <a:pPr marL="0" indent="0">
              <a:buNone/>
            </a:pPr>
            <a:r>
              <a:rPr lang="en-GB" sz="2400" i="1" dirty="0"/>
              <a:t>Complete this online mechanical motor test form with the results </a:t>
            </a:r>
            <a:r>
              <a:rPr lang="en-GB" sz="2400" i="1"/>
              <a:t>of the </a:t>
            </a:r>
            <a:r>
              <a:rPr lang="en-GB" sz="2400" i="1" dirty="0"/>
              <a:t>tests you saw in the video.</a:t>
            </a:r>
          </a:p>
        </p:txBody>
      </p:sp>
      <p:graphicFrame>
        <p:nvGraphicFramePr>
          <p:cNvPr id="4" name="Table 3">
            <a:extLst>
              <a:ext uri="{FF2B5EF4-FFF2-40B4-BE49-F238E27FC236}">
                <a16:creationId xmlns:a16="http://schemas.microsoft.com/office/drawing/2014/main" id="{A90B825B-DEEF-A14A-9911-D6979F805462}"/>
              </a:ext>
            </a:extLst>
          </p:cNvPr>
          <p:cNvGraphicFramePr>
            <a:graphicFrameLocks noGrp="1"/>
          </p:cNvGraphicFramePr>
          <p:nvPr>
            <p:extLst>
              <p:ext uri="{D42A27DB-BD31-4B8C-83A1-F6EECF244321}">
                <p14:modId xmlns:p14="http://schemas.microsoft.com/office/powerpoint/2010/main" val="3536823005"/>
              </p:ext>
            </p:extLst>
          </p:nvPr>
        </p:nvGraphicFramePr>
        <p:xfrm>
          <a:off x="1122531" y="1936294"/>
          <a:ext cx="6020219" cy="3707604"/>
        </p:xfrm>
        <a:graphic>
          <a:graphicData uri="http://schemas.openxmlformats.org/drawingml/2006/table">
            <a:tbl>
              <a:tblPr firstRow="1">
                <a:tableStyleId>{616DA210-FB5B-4158-B5E0-FEB733F419BA}</a:tableStyleId>
              </a:tblPr>
              <a:tblGrid>
                <a:gridCol w="1941511">
                  <a:extLst>
                    <a:ext uri="{9D8B030D-6E8A-4147-A177-3AD203B41FA5}">
                      <a16:colId xmlns:a16="http://schemas.microsoft.com/office/drawing/2014/main" val="4014471515"/>
                    </a:ext>
                  </a:extLst>
                </a:gridCol>
                <a:gridCol w="930442">
                  <a:extLst>
                    <a:ext uri="{9D8B030D-6E8A-4147-A177-3AD203B41FA5}">
                      <a16:colId xmlns:a16="http://schemas.microsoft.com/office/drawing/2014/main" val="3665482807"/>
                    </a:ext>
                  </a:extLst>
                </a:gridCol>
                <a:gridCol w="3148266">
                  <a:extLst>
                    <a:ext uri="{9D8B030D-6E8A-4147-A177-3AD203B41FA5}">
                      <a16:colId xmlns:a16="http://schemas.microsoft.com/office/drawing/2014/main" val="2800727791"/>
                    </a:ext>
                  </a:extLst>
                </a:gridCol>
              </a:tblGrid>
              <a:tr h="308967">
                <a:tc>
                  <a:txBody>
                    <a:bodyPr/>
                    <a:lstStyle/>
                    <a:p>
                      <a:r>
                        <a:rPr lang="en-GB" dirty="0"/>
                        <a:t>Mechanical Test</a:t>
                      </a:r>
                    </a:p>
                  </a:txBody>
                  <a:tcPr/>
                </a:tc>
                <a:tc>
                  <a:txBody>
                    <a:bodyPr/>
                    <a:lstStyle/>
                    <a:p>
                      <a:r>
                        <a:rPr lang="en-GB" dirty="0"/>
                        <a:t>Pass / Fail</a:t>
                      </a:r>
                    </a:p>
                  </a:txBody>
                  <a:tcPr/>
                </a:tc>
                <a:tc>
                  <a:txBody>
                    <a:bodyPr/>
                    <a:lstStyle/>
                    <a:p>
                      <a:r>
                        <a:rPr lang="en-GB" dirty="0"/>
                        <a:t>If Fail, reason</a:t>
                      </a:r>
                    </a:p>
                  </a:txBody>
                  <a:tcPr/>
                </a:tc>
                <a:extLst>
                  <a:ext uri="{0D108BD9-81ED-4DB2-BD59-A6C34878D82A}">
                    <a16:rowId xmlns:a16="http://schemas.microsoft.com/office/drawing/2014/main" val="1209336368"/>
                  </a:ext>
                </a:extLst>
              </a:tr>
              <a:tr h="308967">
                <a:tc>
                  <a:txBody>
                    <a:bodyPr/>
                    <a:lstStyle/>
                    <a:p>
                      <a:r>
                        <a:rPr lang="en-GB" dirty="0"/>
                        <a:t>Bearings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27821303"/>
                  </a:ext>
                </a:extLst>
              </a:tr>
              <a:tr h="308967">
                <a:tc>
                  <a:txBody>
                    <a:bodyPr/>
                    <a:lstStyle/>
                    <a:p>
                      <a:r>
                        <a:rPr lang="en-GB" dirty="0"/>
                        <a:t>Shaft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18537573"/>
                  </a:ext>
                </a:extLst>
              </a:tr>
              <a:tr h="308967">
                <a:tc>
                  <a:txBody>
                    <a:bodyPr/>
                    <a:lstStyle/>
                    <a:p>
                      <a:r>
                        <a:rPr lang="en-GB" dirty="0"/>
                        <a:t>Keyway</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0556175"/>
                  </a:ext>
                </a:extLst>
              </a:tr>
              <a:tr h="308967">
                <a:tc>
                  <a:txBody>
                    <a:bodyPr/>
                    <a:lstStyle/>
                    <a:p>
                      <a:r>
                        <a:rPr lang="en-GB" dirty="0"/>
                        <a:t>Stator Frame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35459671"/>
                  </a:ext>
                </a:extLst>
              </a:tr>
              <a:tr h="308967">
                <a:tc>
                  <a:txBody>
                    <a:bodyPr/>
                    <a:lstStyle/>
                    <a:p>
                      <a:r>
                        <a:rPr lang="en-GB" dirty="0"/>
                        <a:t>NDE Shield</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72831991"/>
                  </a:ext>
                </a:extLst>
              </a:tr>
              <a:tr h="308967">
                <a:tc>
                  <a:txBody>
                    <a:bodyPr/>
                    <a:lstStyle/>
                    <a:p>
                      <a:r>
                        <a:rPr lang="en-GB" dirty="0"/>
                        <a:t>DE Shield</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38620249"/>
                  </a:ext>
                </a:extLst>
              </a:tr>
              <a:tr h="308967">
                <a:tc>
                  <a:txBody>
                    <a:bodyPr/>
                    <a:lstStyle/>
                    <a:p>
                      <a:r>
                        <a:rPr lang="en-GB" dirty="0"/>
                        <a:t>Fan</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04311676"/>
                  </a:ext>
                </a:extLst>
              </a:tr>
              <a:tr h="308967">
                <a:tc>
                  <a:txBody>
                    <a:bodyPr/>
                    <a:lstStyle/>
                    <a:p>
                      <a:r>
                        <a:rPr lang="en-GB" dirty="0"/>
                        <a:t>Fan Cover</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13353796"/>
                  </a:ext>
                </a:extLst>
              </a:tr>
              <a:tr h="308967">
                <a:tc>
                  <a:txBody>
                    <a:bodyPr/>
                    <a:lstStyle/>
                    <a:p>
                      <a:r>
                        <a:rPr lang="en-GB" dirty="0"/>
                        <a:t>Terminal Box</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154144643"/>
                  </a:ext>
                </a:extLst>
              </a:tr>
              <a:tr h="308967">
                <a:tc>
                  <a:txBody>
                    <a:bodyPr/>
                    <a:lstStyle/>
                    <a:p>
                      <a:r>
                        <a:rPr lang="en-GB" dirty="0"/>
                        <a:t>Terminal Block and Studs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01503646"/>
                  </a:ext>
                </a:extLst>
              </a:tr>
              <a:tr h="308967">
                <a:tc>
                  <a:txBody>
                    <a:bodyPr/>
                    <a:lstStyle/>
                    <a:p>
                      <a:r>
                        <a:rPr lang="en-GB" dirty="0"/>
                        <a:t>Name Plate</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485579918"/>
                  </a:ext>
                </a:extLst>
              </a:tr>
            </a:tbl>
          </a:graphicData>
        </a:graphic>
      </p:graphicFrame>
      <p:sp>
        <p:nvSpPr>
          <p:cNvPr id="8" name="Rounded Rectangle 7">
            <a:extLst>
              <a:ext uri="{FF2B5EF4-FFF2-40B4-BE49-F238E27FC236}">
                <a16:creationId xmlns:a16="http://schemas.microsoft.com/office/drawing/2014/main" id="{31B33198-6824-DF4B-838A-2C689FC4F679}"/>
              </a:ext>
            </a:extLst>
          </p:cNvPr>
          <p:cNvSpPr/>
          <p:nvPr/>
        </p:nvSpPr>
        <p:spPr>
          <a:xfrm>
            <a:off x="7900426" y="3293789"/>
            <a:ext cx="211409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
        <p:nvSpPr>
          <p:cNvPr id="9" name="Rounded Rectangle 8">
            <a:extLst>
              <a:ext uri="{FF2B5EF4-FFF2-40B4-BE49-F238E27FC236}">
                <a16:creationId xmlns:a16="http://schemas.microsoft.com/office/drawing/2014/main" id="{643357A2-299F-C143-8363-54D818CF2839}"/>
              </a:ext>
            </a:extLst>
          </p:cNvPr>
          <p:cNvSpPr/>
          <p:nvPr/>
        </p:nvSpPr>
        <p:spPr>
          <a:xfrm>
            <a:off x="7900426" y="1936294"/>
            <a:ext cx="211409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tests again</a:t>
            </a:r>
          </a:p>
        </p:txBody>
      </p:sp>
      <p:pic>
        <p:nvPicPr>
          <p:cNvPr id="7" name="Graphic 6" descr="User">
            <a:extLst>
              <a:ext uri="{FF2B5EF4-FFF2-40B4-BE49-F238E27FC236}">
                <a16:creationId xmlns:a16="http://schemas.microsoft.com/office/drawing/2014/main" id="{019FA05B-1491-0949-950E-CABAFA8A0D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1054742"/>
            <a:ext cx="854046" cy="854046"/>
          </a:xfrm>
          <a:prstGeom prst="rect">
            <a:avLst/>
          </a:prstGeom>
        </p:spPr>
      </p:pic>
    </p:spTree>
    <p:custDataLst>
      <p:tags r:id="rId1"/>
    </p:custDataLst>
    <p:extLst>
      <p:ext uri="{BB962C8B-B14F-4D97-AF65-F5344CB8AC3E}">
        <p14:creationId xmlns:p14="http://schemas.microsoft.com/office/powerpoint/2010/main" val="248537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Motor Servicing</a:t>
            </a:r>
          </a:p>
        </p:txBody>
      </p:sp>
      <p:sp>
        <p:nvSpPr>
          <p:cNvPr id="3" name="Content Placeholder 2"/>
          <p:cNvSpPr>
            <a:spLocks noGrp="1"/>
          </p:cNvSpPr>
          <p:nvPr>
            <p:ph idx="1"/>
          </p:nvPr>
        </p:nvSpPr>
        <p:spPr>
          <a:xfrm>
            <a:off x="1122532" y="1091869"/>
            <a:ext cx="4411369" cy="1540554"/>
          </a:xfrm>
        </p:spPr>
        <p:txBody>
          <a:bodyPr>
            <a:noAutofit/>
          </a:bodyPr>
          <a:lstStyle/>
          <a:p>
            <a:pPr marL="0" indent="0" algn="just">
              <a:buNone/>
            </a:pPr>
            <a:r>
              <a:rPr lang="en-GB" sz="2400" dirty="0"/>
              <a:t>Besides simply performing mechanical tests, you must also be able to fully service three phase induction motors.</a:t>
            </a:r>
          </a:p>
        </p:txBody>
      </p:sp>
      <p:sp>
        <p:nvSpPr>
          <p:cNvPr id="4" name="Rectangle 3">
            <a:extLst>
              <a:ext uri="{FF2B5EF4-FFF2-40B4-BE49-F238E27FC236}">
                <a16:creationId xmlns:a16="http://schemas.microsoft.com/office/drawing/2014/main" id="{4AA9A910-6B5E-5947-A0F1-BC97FE4C85A1}"/>
              </a:ext>
            </a:extLst>
          </p:cNvPr>
          <p:cNvSpPr/>
          <p:nvPr/>
        </p:nvSpPr>
        <p:spPr>
          <a:xfrm>
            <a:off x="1122532" y="2632422"/>
            <a:ext cx="4411369" cy="1200329"/>
          </a:xfrm>
          <a:prstGeom prst="rect">
            <a:avLst/>
          </a:prstGeom>
          <a:solidFill>
            <a:schemeClr val="tx2">
              <a:lumMod val="40000"/>
              <a:lumOff val="60000"/>
            </a:schemeClr>
          </a:solidFill>
        </p:spPr>
        <p:txBody>
          <a:bodyPr wrap="square">
            <a:spAutoFit/>
          </a:bodyPr>
          <a:lstStyle/>
          <a:p>
            <a:pPr algn="just"/>
            <a:r>
              <a:rPr lang="en-GB" sz="2400" i="1" dirty="0"/>
              <a:t>Watch the video on motor services to get an overview of what this entails.</a:t>
            </a:r>
          </a:p>
        </p:txBody>
      </p:sp>
      <p:pic>
        <p:nvPicPr>
          <p:cNvPr id="8" name="Graphic 7" descr="User">
            <a:extLst>
              <a:ext uri="{FF2B5EF4-FFF2-40B4-BE49-F238E27FC236}">
                <a16:creationId xmlns:a16="http://schemas.microsoft.com/office/drawing/2014/main" id="{3D98AD39-9C7B-6645-9E85-DBDD98E400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2632422"/>
            <a:ext cx="854046" cy="854046"/>
          </a:xfrm>
          <a:prstGeom prst="rect">
            <a:avLst/>
          </a:prstGeom>
        </p:spPr>
      </p:pic>
      <p:sp>
        <p:nvSpPr>
          <p:cNvPr id="9" name="Rectangle 8">
            <a:extLst>
              <a:ext uri="{FF2B5EF4-FFF2-40B4-BE49-F238E27FC236}">
                <a16:creationId xmlns:a16="http://schemas.microsoft.com/office/drawing/2014/main" id="{850468DA-7516-CB4D-A85C-D016A91FE3F4}"/>
              </a:ext>
            </a:extLst>
          </p:cNvPr>
          <p:cNvSpPr/>
          <p:nvPr/>
        </p:nvSpPr>
        <p:spPr>
          <a:xfrm>
            <a:off x="5769309" y="1233577"/>
            <a:ext cx="3992208" cy="24400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3200" b="1" dirty="0"/>
              <a:t>Vid06</a:t>
            </a:r>
            <a:endParaRPr lang="en-GB" sz="2400" dirty="0"/>
          </a:p>
        </p:txBody>
      </p:sp>
    </p:spTree>
    <p:custDataLst>
      <p:tags r:id="rId1"/>
    </p:custDataLst>
    <p:extLst>
      <p:ext uri="{BB962C8B-B14F-4D97-AF65-F5344CB8AC3E}">
        <p14:creationId xmlns:p14="http://schemas.microsoft.com/office/powerpoint/2010/main" val="40774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test the bearings. Demonstrate on a sound and unsound motor. In particular demonstrate the following:</a:t>
            </a:r>
          </a:p>
          <a:p>
            <a:r>
              <a:rPr lang="en-GB" i="1" dirty="0"/>
              <a:t>Sound of worn bearings</a:t>
            </a:r>
          </a:p>
          <a:p>
            <a:r>
              <a:rPr lang="en-GB" i="1" dirty="0"/>
              <a:t>Excessive shaft movement</a:t>
            </a:r>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test the shaft. Demonstrate how to use and read a </a:t>
            </a:r>
            <a:r>
              <a:rPr lang="en-GB" i="1" dirty="0" err="1"/>
              <a:t>guage</a:t>
            </a:r>
            <a:r>
              <a:rPr lang="en-GB" i="1" dirty="0"/>
              <a:t> indicator. Show readings from a straight and bent shaft.</a:t>
            </a:r>
          </a:p>
        </p:txBody>
      </p:sp>
    </p:spTree>
    <p:custDataLst>
      <p:tags r:id="rId1"/>
    </p:custDataLst>
    <p:extLst>
      <p:ext uri="{BB962C8B-B14F-4D97-AF65-F5344CB8AC3E}">
        <p14:creationId xmlns:p14="http://schemas.microsoft.com/office/powerpoint/2010/main" val="128729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check the fan. Demonstrate what signs of damage and cracks to look out for.</a:t>
            </a:r>
          </a:p>
        </p:txBody>
      </p:sp>
    </p:spTree>
    <p:custDataLst>
      <p:tags r:id="rId1"/>
    </p:custDataLst>
    <p:extLst>
      <p:ext uri="{BB962C8B-B14F-4D97-AF65-F5344CB8AC3E}">
        <p14:creationId xmlns:p14="http://schemas.microsoft.com/office/powerpoint/2010/main" val="365894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check the stator frame and end plates. Demonstrate what signs of damage and cracks to look out for and how to check a grease housing and what problems to look out for.</a:t>
            </a:r>
          </a:p>
        </p:txBody>
      </p:sp>
    </p:spTree>
    <p:custDataLst>
      <p:tags r:id="rId1"/>
    </p:custDataLst>
    <p:extLst>
      <p:ext uri="{BB962C8B-B14F-4D97-AF65-F5344CB8AC3E}">
        <p14:creationId xmlns:p14="http://schemas.microsoft.com/office/powerpoint/2010/main" val="253141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conducting all the mechanical tests. Electrician notes what test if being performed but does not say anything about what the test reveals. Some tests pass and some tests fail. It is dependent on the test motor that is available as to what tests pass and fail.</a:t>
            </a:r>
          </a:p>
        </p:txBody>
      </p:sp>
    </p:spTree>
    <p:custDataLst>
      <p:tags r:id="rId1"/>
    </p:custDataLst>
    <p:extLst>
      <p:ext uri="{BB962C8B-B14F-4D97-AF65-F5344CB8AC3E}">
        <p14:creationId xmlns:p14="http://schemas.microsoft.com/office/powerpoint/2010/main" val="3432032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 </a:t>
            </a:r>
          </a:p>
        </p:txBody>
      </p:sp>
      <p:sp>
        <p:nvSpPr>
          <p:cNvPr id="3" name="Content Placeholder 2"/>
          <p:cNvSpPr>
            <a:spLocks noGrp="1"/>
          </p:cNvSpPr>
          <p:nvPr>
            <p:ph sz="quarter" idx="10"/>
          </p:nvPr>
        </p:nvSpPr>
        <p:spPr>
          <a:xfrm>
            <a:off x="703958" y="1054556"/>
            <a:ext cx="8831461" cy="4993318"/>
          </a:xfrm>
        </p:spPr>
        <p:txBody>
          <a:bodyPr>
            <a:normAutofit fontScale="77500" lnSpcReduction="20000"/>
          </a:bodyPr>
          <a:lstStyle/>
          <a:p>
            <a:pPr marL="0" indent="0">
              <a:buNone/>
            </a:pPr>
            <a:r>
              <a:rPr lang="en-GB" i="1" dirty="0"/>
              <a:t>Video of an electrician conducting a full motor service including</a:t>
            </a:r>
          </a:p>
          <a:p>
            <a:r>
              <a:rPr lang="en-GB" i="1" dirty="0"/>
              <a:t>Dismantling</a:t>
            </a:r>
          </a:p>
          <a:p>
            <a:pPr lvl="1"/>
            <a:r>
              <a:rPr lang="en-GB" i="1" dirty="0"/>
              <a:t>Remove fan cowling</a:t>
            </a:r>
          </a:p>
          <a:p>
            <a:pPr lvl="1"/>
            <a:r>
              <a:rPr lang="en-GB" i="1" dirty="0"/>
              <a:t>Remove fan</a:t>
            </a:r>
          </a:p>
          <a:p>
            <a:pPr lvl="1"/>
            <a:r>
              <a:rPr lang="en-GB" i="1" dirty="0"/>
              <a:t>Motor frame cleaning</a:t>
            </a:r>
          </a:p>
          <a:p>
            <a:pPr lvl="1"/>
            <a:r>
              <a:rPr lang="en-GB" i="1" dirty="0"/>
              <a:t>Mark and remove end shields</a:t>
            </a:r>
          </a:p>
          <a:p>
            <a:pPr lvl="1"/>
            <a:r>
              <a:rPr lang="en-GB" i="1" dirty="0"/>
              <a:t>Clean shaft and remove bearings and retainer plates</a:t>
            </a:r>
          </a:p>
          <a:p>
            <a:r>
              <a:rPr lang="en-GB" i="1" dirty="0"/>
              <a:t>Inspection</a:t>
            </a:r>
          </a:p>
          <a:p>
            <a:pPr lvl="1"/>
            <a:r>
              <a:rPr lang="en-GB" i="1" dirty="0"/>
              <a:t>Shorted windings and blackening</a:t>
            </a:r>
          </a:p>
          <a:p>
            <a:pPr lvl="1"/>
            <a:r>
              <a:rPr lang="en-GB" i="1" dirty="0"/>
              <a:t>Check rotor</a:t>
            </a:r>
          </a:p>
          <a:p>
            <a:pPr lvl="1"/>
            <a:r>
              <a:rPr lang="en-GB" i="1" dirty="0"/>
              <a:t>Bearings</a:t>
            </a:r>
          </a:p>
          <a:p>
            <a:pPr lvl="1"/>
            <a:r>
              <a:rPr lang="en-GB" i="1" dirty="0"/>
              <a:t>End shields and bearing supports</a:t>
            </a:r>
          </a:p>
          <a:p>
            <a:pPr lvl="1"/>
            <a:r>
              <a:rPr lang="en-GB" i="1" dirty="0"/>
              <a:t>Fasteners</a:t>
            </a:r>
          </a:p>
          <a:p>
            <a:pPr lvl="1"/>
            <a:r>
              <a:rPr lang="en-GB" i="1" dirty="0"/>
              <a:t>Fan and fan cover</a:t>
            </a:r>
          </a:p>
          <a:p>
            <a:r>
              <a:rPr lang="en-GB" i="1" dirty="0"/>
              <a:t>Bearing replacement and assembly</a:t>
            </a:r>
          </a:p>
          <a:p>
            <a:pPr lvl="1"/>
            <a:r>
              <a:rPr lang="en-GB" i="1" dirty="0"/>
              <a:t>Bearing heating to 90 degree C</a:t>
            </a:r>
          </a:p>
          <a:p>
            <a:pPr lvl="1"/>
            <a:r>
              <a:rPr lang="en-GB" i="1" dirty="0"/>
              <a:t>Replaced on shaft</a:t>
            </a:r>
          </a:p>
          <a:p>
            <a:pPr lvl="1"/>
            <a:r>
              <a:rPr lang="en-GB" i="1" dirty="0"/>
              <a:t>Replace rotor with wrapped bearings</a:t>
            </a:r>
          </a:p>
          <a:p>
            <a:pPr lvl="1"/>
            <a:r>
              <a:rPr lang="en-GB" i="1" dirty="0"/>
              <a:t>Bearing packed with clean grease (type on nameplate)</a:t>
            </a:r>
          </a:p>
          <a:p>
            <a:pPr lvl="1"/>
            <a:r>
              <a:rPr lang="en-GB" i="1" dirty="0"/>
              <a:t>Replace </a:t>
            </a:r>
            <a:r>
              <a:rPr lang="en-GB" i="1" dirty="0" err="1"/>
              <a:t>endshileds</a:t>
            </a:r>
            <a:endParaRPr lang="en-GB" i="1" dirty="0"/>
          </a:p>
          <a:p>
            <a:pPr lvl="1"/>
            <a:r>
              <a:rPr lang="en-GB" i="1" dirty="0"/>
              <a:t>Secure everything</a:t>
            </a:r>
          </a:p>
          <a:p>
            <a:pPr lvl="1"/>
            <a:r>
              <a:rPr lang="en-GB" i="1" dirty="0"/>
              <a:t>Replace fan and cover</a:t>
            </a:r>
          </a:p>
          <a:p>
            <a:pPr lvl="1"/>
            <a:r>
              <a:rPr lang="en-GB" i="1" dirty="0"/>
              <a:t>Bench run</a:t>
            </a:r>
          </a:p>
        </p:txBody>
      </p:sp>
    </p:spTree>
    <p:custDataLst>
      <p:tags r:id="rId1"/>
    </p:custDataLst>
    <p:extLst>
      <p:ext uri="{BB962C8B-B14F-4D97-AF65-F5344CB8AC3E}">
        <p14:creationId xmlns:p14="http://schemas.microsoft.com/office/powerpoint/2010/main" val="297212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List the necessary single phase motor mechanical tests</a:t>
            </a:r>
          </a:p>
          <a:p>
            <a:pPr marL="457200" indent="-457200">
              <a:buFont typeface="+mj-lt"/>
              <a:buAutoNum type="arabicPeriod"/>
            </a:pPr>
            <a:r>
              <a:rPr lang="en-GB" sz="2400" dirty="0"/>
              <a:t>Perform the necessary single phase motor mechanical tests</a:t>
            </a:r>
          </a:p>
          <a:p>
            <a:pPr marL="457200" indent="-457200">
              <a:buFont typeface="+mj-lt"/>
              <a:buAutoNum type="arabicPeriod"/>
            </a:pPr>
            <a:r>
              <a:rPr lang="en-GB" sz="2400" dirty="0"/>
              <a:t>Complete a motor test form with mechanical </a:t>
            </a:r>
            <a:r>
              <a:rPr lang="en-GB" sz="2400"/>
              <a:t>test results</a:t>
            </a: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2.1: Three Phase Motor Mechanical Tests and Servicing</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4339485" cy="3645525"/>
          </a:xfrm>
        </p:spPr>
        <p:txBody>
          <a:bodyPr>
            <a:noAutofit/>
          </a:bodyPr>
          <a:lstStyle/>
          <a:p>
            <a:pPr marL="0" indent="0">
              <a:buNone/>
            </a:pPr>
            <a:r>
              <a:rPr lang="en-GB" sz="2400" dirty="0"/>
              <a:t>Three phase induction motors, especially squirrel cage motors, are tough…really tough!</a:t>
            </a:r>
          </a:p>
          <a:p>
            <a:pPr marL="0" indent="0">
              <a:buNone/>
            </a:pPr>
            <a:r>
              <a:rPr lang="en-GB" sz="2400" dirty="0"/>
              <a:t>This is one of the reasons why they are so widely used and can be used in some pretty harsh environments like mines and factories.</a:t>
            </a:r>
          </a:p>
        </p:txBody>
      </p:sp>
      <p:pic>
        <p:nvPicPr>
          <p:cNvPr id="5" name="Picture 4">
            <a:extLst>
              <a:ext uri="{FF2B5EF4-FFF2-40B4-BE49-F238E27FC236}">
                <a16:creationId xmlns:a16="http://schemas.microsoft.com/office/drawing/2014/main" id="{3FD6D0D5-E27B-8F41-868A-F0145372C2CA}"/>
              </a:ext>
            </a:extLst>
          </p:cNvPr>
          <p:cNvPicPr>
            <a:picLocks noChangeAspect="1"/>
          </p:cNvPicPr>
          <p:nvPr/>
        </p:nvPicPr>
        <p:blipFill>
          <a:blip r:embed="rId4"/>
          <a:stretch>
            <a:fillRect/>
          </a:stretch>
        </p:blipFill>
        <p:spPr>
          <a:xfrm>
            <a:off x="5789993" y="1233577"/>
            <a:ext cx="3365500" cy="2413000"/>
          </a:xfrm>
          <a:prstGeom prst="rect">
            <a:avLst/>
          </a:prstGeom>
        </p:spPr>
      </p:pic>
    </p:spTree>
    <p:custDataLst>
      <p:tags r:id="rId1"/>
    </p:custDataLst>
    <p:extLst>
      <p:ext uri="{BB962C8B-B14F-4D97-AF65-F5344CB8AC3E}">
        <p14:creationId xmlns:p14="http://schemas.microsoft.com/office/powerpoint/2010/main" val="83897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D91408A-5777-9144-B923-20225B850742}"/>
              </a:ext>
            </a:extLst>
          </p:cNvPr>
          <p:cNvSpPr/>
          <p:nvPr/>
        </p:nvSpPr>
        <p:spPr>
          <a:xfrm>
            <a:off x="1204588" y="4300662"/>
            <a:ext cx="8065500" cy="7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Faulty motors are unsafe and some faults can lead to injury or death.</a:t>
            </a:r>
          </a:p>
        </p:txBody>
      </p:sp>
      <p:sp>
        <p:nvSpPr>
          <p:cNvPr id="12" name="Rectangle 11">
            <a:extLst>
              <a:ext uri="{FF2B5EF4-FFF2-40B4-BE49-F238E27FC236}">
                <a16:creationId xmlns:a16="http://schemas.microsoft.com/office/drawing/2014/main" id="{6BDD3BBB-909F-4648-9263-966146BCF8FB}"/>
              </a:ext>
            </a:extLst>
          </p:cNvPr>
          <p:cNvSpPr/>
          <p:nvPr/>
        </p:nvSpPr>
        <p:spPr>
          <a:xfrm>
            <a:off x="1184347" y="3510261"/>
            <a:ext cx="8065500" cy="7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Maintenance helps keep the motor running correctly and efficiently</a:t>
            </a:r>
          </a:p>
        </p:txBody>
      </p:sp>
      <p:sp>
        <p:nvSpPr>
          <p:cNvPr id="11" name="Rectangle 10">
            <a:extLst>
              <a:ext uri="{FF2B5EF4-FFF2-40B4-BE49-F238E27FC236}">
                <a16:creationId xmlns:a16="http://schemas.microsoft.com/office/drawing/2014/main" id="{4C1CA16E-7BBB-2B4E-B4CB-3EFE45563B4E}"/>
              </a:ext>
            </a:extLst>
          </p:cNvPr>
          <p:cNvSpPr/>
          <p:nvPr/>
        </p:nvSpPr>
        <p:spPr>
          <a:xfrm>
            <a:off x="1204588" y="2719860"/>
            <a:ext cx="80655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There are moving and electrical parts which can wear out.</a:t>
            </a:r>
          </a:p>
        </p:txBody>
      </p:sp>
      <p:sp>
        <p:nvSpPr>
          <p:cNvPr id="10" name="Rectangle 9">
            <a:extLst>
              <a:ext uri="{FF2B5EF4-FFF2-40B4-BE49-F238E27FC236}">
                <a16:creationId xmlns:a16="http://schemas.microsoft.com/office/drawing/2014/main" id="{CD9CB379-4C0A-094A-8F9F-F0AE00107A32}"/>
              </a:ext>
            </a:extLst>
          </p:cNvPr>
          <p:cNvSpPr/>
          <p:nvPr/>
        </p:nvSpPr>
        <p:spPr>
          <a:xfrm>
            <a:off x="1204588" y="1928800"/>
            <a:ext cx="80655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Motors are often moved and reinstalled which means lifting, handling and transporting.</a:t>
            </a:r>
          </a:p>
        </p:txBody>
      </p:sp>
      <p:sp>
        <p:nvSpPr>
          <p:cNvPr id="2" name="Title 1"/>
          <p:cNvSpPr>
            <a:spLocks noGrp="1"/>
          </p:cNvSpPr>
          <p:nvPr>
            <p:ph type="title"/>
          </p:nvPr>
        </p:nvSpPr>
        <p:spPr>
          <a:xfrm>
            <a:off x="1057330" y="266407"/>
            <a:ext cx="7672758" cy="967170"/>
          </a:xfrm>
        </p:spPr>
        <p:txBody>
          <a:bodyPr>
            <a:normAutofit/>
          </a:bodyPr>
          <a:lstStyle/>
          <a:p>
            <a:r>
              <a:rPr lang="en-GB" sz="3000"/>
              <a:t>Why test</a:t>
            </a:r>
            <a:r>
              <a:rPr lang="en-GB" sz="3000" dirty="0"/>
              <a:t>?</a:t>
            </a:r>
          </a:p>
        </p:txBody>
      </p:sp>
      <p:sp>
        <p:nvSpPr>
          <p:cNvPr id="3" name="Content Placeholder 2"/>
          <p:cNvSpPr>
            <a:spLocks noGrp="1"/>
          </p:cNvSpPr>
          <p:nvPr>
            <p:ph idx="1"/>
          </p:nvPr>
        </p:nvSpPr>
        <p:spPr>
          <a:xfrm>
            <a:off x="1122531" y="1091869"/>
            <a:ext cx="8059513" cy="868450"/>
          </a:xfrm>
        </p:spPr>
        <p:txBody>
          <a:bodyPr>
            <a:noAutofit/>
          </a:bodyPr>
          <a:lstStyle/>
          <a:p>
            <a:pPr marL="0" indent="0">
              <a:buNone/>
            </a:pPr>
            <a:r>
              <a:rPr lang="en-GB" sz="2400" dirty="0"/>
              <a:t>But nothing is perfect so all three phase induction motors need to be regularly maintained and tested. Here’s why.</a:t>
            </a:r>
          </a:p>
        </p:txBody>
      </p:sp>
      <p:sp>
        <p:nvSpPr>
          <p:cNvPr id="7" name="Oval 6">
            <a:extLst>
              <a:ext uri="{FF2B5EF4-FFF2-40B4-BE49-F238E27FC236}">
                <a16:creationId xmlns:a16="http://schemas.microsoft.com/office/drawing/2014/main" id="{2BD546D5-1646-2549-AA01-0A8E6CB81262}"/>
              </a:ext>
            </a:extLst>
          </p:cNvPr>
          <p:cNvSpPr>
            <a:spLocks noChangeAspect="1"/>
          </p:cNvSpPr>
          <p:nvPr/>
        </p:nvSpPr>
        <p:spPr>
          <a:xfrm>
            <a:off x="1256347" y="2088559"/>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8" name="Oval 7">
            <a:extLst>
              <a:ext uri="{FF2B5EF4-FFF2-40B4-BE49-F238E27FC236}">
                <a16:creationId xmlns:a16="http://schemas.microsoft.com/office/drawing/2014/main" id="{57428B07-2ED1-6C4C-9628-22C6C5FEE902}"/>
              </a:ext>
            </a:extLst>
          </p:cNvPr>
          <p:cNvSpPr>
            <a:spLocks noChangeAspect="1"/>
          </p:cNvSpPr>
          <p:nvPr/>
        </p:nvSpPr>
        <p:spPr>
          <a:xfrm>
            <a:off x="1236106" y="286287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9" name="Oval 8">
            <a:extLst>
              <a:ext uri="{FF2B5EF4-FFF2-40B4-BE49-F238E27FC236}">
                <a16:creationId xmlns:a16="http://schemas.microsoft.com/office/drawing/2014/main" id="{E4CDBFA6-D97F-024A-87C4-B180A1788B27}"/>
              </a:ext>
            </a:extLst>
          </p:cNvPr>
          <p:cNvSpPr>
            <a:spLocks noChangeAspect="1"/>
          </p:cNvSpPr>
          <p:nvPr/>
        </p:nvSpPr>
        <p:spPr>
          <a:xfrm>
            <a:off x="1261576" y="368091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14" name="Oval 13">
            <a:extLst>
              <a:ext uri="{FF2B5EF4-FFF2-40B4-BE49-F238E27FC236}">
                <a16:creationId xmlns:a16="http://schemas.microsoft.com/office/drawing/2014/main" id="{7E700831-A8C7-D84A-90C1-FEA0FB4CF48E}"/>
              </a:ext>
            </a:extLst>
          </p:cNvPr>
          <p:cNvSpPr>
            <a:spLocks noChangeAspect="1"/>
          </p:cNvSpPr>
          <p:nvPr/>
        </p:nvSpPr>
        <p:spPr>
          <a:xfrm>
            <a:off x="1300377" y="443017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4</a:t>
            </a:r>
            <a:endParaRPr lang="en-GB" b="1" dirty="0">
              <a:solidFill>
                <a:schemeClr val="accent6"/>
              </a:solidFill>
            </a:endParaRPr>
          </a:p>
        </p:txBody>
      </p:sp>
    </p:spTree>
    <p:custDataLst>
      <p:tags r:id="rId1"/>
    </p:custDataLst>
    <p:extLst>
      <p:ext uri="{BB962C8B-B14F-4D97-AF65-F5344CB8AC3E}">
        <p14:creationId xmlns:p14="http://schemas.microsoft.com/office/powerpoint/2010/main" val="148942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281094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of the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174118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1439995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9294</TotalTime>
  <Words>1773</Words>
  <Application>Microsoft Office PowerPoint</Application>
  <PresentationFormat>Custom</PresentationFormat>
  <Paragraphs>226</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Open Sans</vt:lpstr>
      <vt:lpstr>Office Theme</vt:lpstr>
      <vt:lpstr>Three Phase Motors</vt:lpstr>
      <vt:lpstr>Assumed prior learning</vt:lpstr>
      <vt:lpstr>Outcomes</vt:lpstr>
      <vt:lpstr>Unit 2.1: Three Phase Motor Mechanical Tests and Servicing</vt:lpstr>
      <vt:lpstr>Introduction</vt:lpstr>
      <vt:lpstr>Why test?</vt:lpstr>
      <vt:lpstr>Safety first</vt:lpstr>
      <vt:lpstr>Potential Hazards</vt:lpstr>
      <vt:lpstr>Stop and Check?</vt:lpstr>
      <vt:lpstr>Before We Begin</vt:lpstr>
      <vt:lpstr>Things to Test</vt:lpstr>
      <vt:lpstr>Bearing Test</vt:lpstr>
      <vt:lpstr>Shaft and Keyway</vt:lpstr>
      <vt:lpstr>Fan and Fan Cover</vt:lpstr>
      <vt:lpstr>Stator Frame and End Shields</vt:lpstr>
      <vt:lpstr>Name Plate</vt:lpstr>
      <vt:lpstr>Terminal Box</vt:lpstr>
      <vt:lpstr>Complete A Motor Test Form</vt:lpstr>
      <vt:lpstr>Fill in the Results</vt:lpstr>
      <vt:lpstr>Motor Servicing</vt:lpstr>
      <vt:lpstr>Video Briefing – Vid01 </vt:lpstr>
      <vt:lpstr>Video Briefing – Vid02 </vt:lpstr>
      <vt:lpstr>Video Briefing – Vid03 </vt:lpstr>
      <vt:lpstr>Video Briefing – Vid04 </vt:lpstr>
      <vt:lpstr>Video Briefing – Vid05 </vt:lpstr>
      <vt:lpstr>Video Briefing – Vid06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407</cp:revision>
  <dcterms:created xsi:type="dcterms:W3CDTF">2018-02-02T12:07:09Z</dcterms:created>
  <dcterms:modified xsi:type="dcterms:W3CDTF">2018-09-20T07:02:38Z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