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1"/>
  </p:notesMasterIdLst>
  <p:sldIdLst>
    <p:sldId id="256" r:id="rId2"/>
    <p:sldId id="309" r:id="rId3"/>
    <p:sldId id="268" r:id="rId4"/>
    <p:sldId id="278" r:id="rId5"/>
    <p:sldId id="308" r:id="rId6"/>
    <p:sldId id="258" r:id="rId7"/>
    <p:sldId id="372" r:id="rId8"/>
    <p:sldId id="370" r:id="rId9"/>
    <p:sldId id="389" r:id="rId10"/>
    <p:sldId id="373" r:id="rId11"/>
    <p:sldId id="374" r:id="rId12"/>
    <p:sldId id="375" r:id="rId13"/>
    <p:sldId id="376" r:id="rId14"/>
    <p:sldId id="377" r:id="rId15"/>
    <p:sldId id="378" r:id="rId16"/>
    <p:sldId id="385" r:id="rId17"/>
    <p:sldId id="335" r:id="rId18"/>
    <p:sldId id="380" r:id="rId19"/>
    <p:sldId id="382" r:id="rId20"/>
    <p:sldId id="381" r:id="rId21"/>
    <p:sldId id="384" r:id="rId22"/>
    <p:sldId id="383" r:id="rId23"/>
    <p:sldId id="317" r:id="rId24"/>
    <p:sldId id="386" r:id="rId25"/>
    <p:sldId id="387" r:id="rId26"/>
    <p:sldId id="388" r:id="rId27"/>
    <p:sldId id="390" r:id="rId28"/>
    <p:sldId id="391" r:id="rId29"/>
    <p:sldId id="379" r:id="rId30"/>
  </p:sldIdLst>
  <p:sldSz cx="10239375" cy="50038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308"/>
            <p14:sldId id="258"/>
            <p14:sldId id="372"/>
            <p14:sldId id="370"/>
            <p14:sldId id="389"/>
            <p14:sldId id="373"/>
            <p14:sldId id="374"/>
            <p14:sldId id="375"/>
            <p14:sldId id="376"/>
            <p14:sldId id="377"/>
            <p14:sldId id="378"/>
            <p14:sldId id="385"/>
            <p14:sldId id="335"/>
            <p14:sldId id="380"/>
            <p14:sldId id="382"/>
            <p14:sldId id="381"/>
            <p14:sldId id="384"/>
            <p14:sldId id="383"/>
          </p14:sldIdLst>
        </p14:section>
        <p14:section name="Appendix" id="{61A5EB1E-5BAC-224D-8F20-5D1D8E086C2B}">
          <p14:sldIdLst>
            <p14:sldId id="317"/>
            <p14:sldId id="386"/>
            <p14:sldId id="387"/>
            <p14:sldId id="388"/>
            <p14:sldId id="390"/>
            <p14:sldId id="391"/>
            <p14:sldId id="37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9"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6"/>
    <p:restoredTop sz="73154" autoAdjust="0"/>
  </p:normalViewPr>
  <p:slideViewPr>
    <p:cSldViewPr snapToGrid="0" snapToObjects="1">
      <p:cViewPr varScale="1">
        <p:scale>
          <a:sx n="72" d="100"/>
          <a:sy n="72" d="100"/>
        </p:scale>
        <p:origin x="2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19/09/2018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MCQ</a:t>
                </a:r>
              </a:p>
              <a:p>
                <a:endParaRPr lang="en-GB" dirty="0"/>
              </a:p>
              <a:p>
                <a:r>
                  <a:rPr lang="en-GB" dirty="0"/>
                  <a:t>Correct answer is c</a:t>
                </a:r>
              </a:p>
              <a:p>
                <a:endParaRPr lang="en-GB" dirty="0"/>
              </a:p>
              <a:p>
                <a:r>
                  <a:rPr lang="en-GB" dirty="0"/>
                  <a:t>Feedback:</a:t>
                </a:r>
              </a:p>
              <a:p>
                <a:pPr marL="228600" indent="-228600">
                  <a:buAutoNum type="alphaLcParenR"/>
                </a:pPr>
                <a:r>
                  <a:rPr lang="en-GB" dirty="0"/>
                  <a:t>– That is not correct. To calculate the synchronous speed of this motor, we need to use the synchronous speed formula </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rPr>
                          <m:t>𝑓</m:t>
                        </m:r>
                      </m:num>
                      <m:den>
                        <m:r>
                          <a:rPr lang="en-US" b="0" i="1" smtClean="0">
                            <a:latin typeface="Cambria Math" panose="02040503050406030204" pitchFamily="18" charset="0"/>
                          </a:rPr>
                          <m:t>𝑝</m:t>
                        </m:r>
                      </m:den>
                    </m:f>
                  </m:oMath>
                </a14:m>
                <a:r>
                  <a:rPr lang="en-GB" dirty="0"/>
                  <a:t>. In this case f = 50Hz and p = 4. Therefore,</a:t>
                </a:r>
                <a:r>
                  <a:rPr lang="en-GB" baseline="0" dirty="0"/>
                  <a:t> </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ea typeface="Cambria Math" panose="02040503050406030204" pitchFamily="18" charset="0"/>
                          </a:rPr>
                          <m:t>×60</m:t>
                        </m:r>
                      </m:num>
                      <m:den>
                        <m:r>
                          <a:rPr lang="en-US" b="0" i="1" smtClean="0">
                            <a:latin typeface="Cambria Math" panose="02040503050406030204" pitchFamily="18" charset="0"/>
                          </a:rPr>
                          <m:t>6</m:t>
                        </m:r>
                      </m:den>
                    </m:f>
                    <m:r>
                      <a:rPr lang="en-US" b="0" i="1" smtClean="0">
                        <a:latin typeface="Cambria Math" panose="02040503050406030204" pitchFamily="18" charset="0"/>
                      </a:rPr>
                      <m:t>=1,200</m:t>
                    </m:r>
                  </m:oMath>
                </a14:m>
                <a:r>
                  <a:rPr lang="en-GB" dirty="0"/>
                  <a:t> rpm.</a:t>
                </a:r>
              </a:p>
              <a:p>
                <a:pPr marL="228600" indent="-228600">
                  <a:buAutoNum type="alphaLcParenR"/>
                </a:pPr>
                <a:r>
                  <a:rPr lang="en-GB" dirty="0"/>
                  <a:t> – That is not correct. It looks like you have have swopped the value of f and p. f is frequency which in this case was 60Hz. P is the number of motor poles which in this case was 6. </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rPr>
                          <m:t>𝑓</m:t>
                        </m:r>
                      </m:num>
                      <m:den>
                        <m:r>
                          <a:rPr lang="en-US" b="0" i="1" smtClean="0">
                            <a:latin typeface="Cambria Math" panose="02040503050406030204" pitchFamily="18" charset="0"/>
                          </a:rPr>
                          <m:t>𝑝</m:t>
                        </m:r>
                      </m:den>
                    </m:f>
                  </m:oMath>
                </a14:m>
                <a:r>
                  <a:rPr lang="en-GB" dirty="0"/>
                  <a:t>. Therefore,</a:t>
                </a:r>
                <a:r>
                  <a:rPr lang="en-GB" baseline="0" dirty="0"/>
                  <a:t> </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ea typeface="Cambria Math" panose="02040503050406030204" pitchFamily="18" charset="0"/>
                          </a:rPr>
                          <m:t>×60</m:t>
                        </m:r>
                      </m:num>
                      <m:den>
                        <m:r>
                          <a:rPr lang="en-US" b="0" i="1" smtClean="0">
                            <a:latin typeface="Cambria Math" panose="02040503050406030204" pitchFamily="18" charset="0"/>
                            <a:ea typeface="Cambria Math" panose="02040503050406030204" pitchFamily="18" charset="0"/>
                          </a:rPr>
                          <m:t>6</m:t>
                        </m:r>
                      </m:den>
                    </m:f>
                    <m:r>
                      <a:rPr lang="en-US" b="0" i="1" smtClean="0">
                        <a:latin typeface="Cambria Math" panose="02040503050406030204" pitchFamily="18" charset="0"/>
                      </a:rPr>
                      <m:t>=1,200</m:t>
                    </m:r>
                  </m:oMath>
                </a14:m>
                <a:r>
                  <a:rPr lang="en-GB" dirty="0"/>
                  <a:t> rpm.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 – Well done. That is correct. </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ea typeface="Cambria Math" panose="02040503050406030204" pitchFamily="18" charset="0"/>
                          </a:rPr>
                          <m:t>×60</m:t>
                        </m:r>
                      </m:num>
                      <m:den>
                        <m:r>
                          <a:rPr lang="en-US" b="0" i="1" smtClean="0">
                            <a:latin typeface="Cambria Math" panose="02040503050406030204" pitchFamily="18" charset="0"/>
                          </a:rPr>
                          <m:t>6</m:t>
                        </m:r>
                      </m:den>
                    </m:f>
                    <m:r>
                      <a:rPr lang="en-US" b="0" i="1" smtClean="0">
                        <a:latin typeface="Cambria Math" panose="02040503050406030204" pitchFamily="18" charset="0"/>
                      </a:rPr>
                      <m:t>=1,200</m:t>
                    </m:r>
                  </m:oMath>
                </a14:m>
                <a:r>
                  <a:rPr lang="en-GB" dirty="0"/>
                  <a:t> rpm.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 – That is not correct. To calculate the synchronous speed of this motor, we need to use the synchronous speed formula</a:t>
                </a:r>
                <a14:m>
                  <m:oMath xmlns:m="http://schemas.openxmlformats.org/officeDocument/2006/math">
                    <m:r>
                      <a:rPr lang="en-US" b="0" i="0" smtClean="0">
                        <a:latin typeface="Cambria Math" panose="02040503050406030204" pitchFamily="18" charset="0"/>
                      </a:rPr>
                      <m:t> </m:t>
                    </m:r>
                    <m:sSub>
                      <m:sSubPr>
                        <m:ctrlPr>
                          <a:rPr lang="en-GB"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rPr>
                          <m:t>𝑓</m:t>
                        </m:r>
                      </m:num>
                      <m:den>
                        <m:r>
                          <a:rPr lang="en-US" b="0" i="1" smtClean="0">
                            <a:latin typeface="Cambria Math" panose="02040503050406030204" pitchFamily="18" charset="0"/>
                          </a:rPr>
                          <m:t>𝑝</m:t>
                        </m:r>
                      </m:den>
                    </m:f>
                  </m:oMath>
                </a14:m>
                <a:r>
                  <a:rPr lang="en-GB" dirty="0"/>
                  <a:t>. In this case f = 50Hz and p = 4. Therefore,</a:t>
                </a:r>
                <a:r>
                  <a:rPr lang="en-GB" baseline="0" dirty="0"/>
                  <a:t> </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ea typeface="Cambria Math" panose="02040503050406030204" pitchFamily="18" charset="0"/>
                          </a:rPr>
                          <m:t>×60</m:t>
                        </m:r>
                      </m:num>
                      <m:den>
                        <m:r>
                          <a:rPr lang="en-US" b="0" i="1" smtClean="0">
                            <a:latin typeface="Cambria Math" panose="02040503050406030204" pitchFamily="18" charset="0"/>
                          </a:rPr>
                          <m:t>6</m:t>
                        </m:r>
                      </m:den>
                    </m:f>
                    <m:r>
                      <a:rPr lang="en-US" b="0" i="1" smtClean="0">
                        <a:latin typeface="Cambria Math" panose="02040503050406030204" pitchFamily="18" charset="0"/>
                      </a:rPr>
                      <m:t>=1,200</m:t>
                    </m:r>
                  </m:oMath>
                </a14:m>
                <a:r>
                  <a:rPr lang="en-GB" dirty="0"/>
                  <a:t> rpm.</a:t>
                </a:r>
              </a:p>
              <a:p>
                <a:endParaRPr lang="en-GB" dirty="0"/>
              </a:p>
            </p:txBody>
          </p:sp>
        </mc:Choice>
        <mc:Fallback xmlns="">
          <p:sp>
            <p:nvSpPr>
              <p:cNvPr id="3" name="Notes Placeholder 2"/>
              <p:cNvSpPr>
                <a:spLocks noGrp="1"/>
              </p:cNvSpPr>
              <p:nvPr>
                <p:ph type="body" idx="1"/>
              </p:nvPr>
            </p:nvSpPr>
            <p:spPr/>
            <p:txBody>
              <a:bodyPr/>
              <a:lstStyle/>
              <a:p>
                <a:r>
                  <a:rPr lang="en-GB" dirty="0"/>
                  <a:t>MCQ</a:t>
                </a:r>
              </a:p>
              <a:p>
                <a:endParaRPr lang="en-GB" dirty="0"/>
              </a:p>
              <a:p>
                <a:r>
                  <a:rPr lang="en-GB" dirty="0"/>
                  <a:t>Correct answer is c</a:t>
                </a:r>
              </a:p>
              <a:p>
                <a:endParaRPr lang="en-GB" dirty="0"/>
              </a:p>
              <a:p>
                <a:r>
                  <a:rPr lang="en-GB" dirty="0"/>
                  <a:t>Feedback:</a:t>
                </a:r>
              </a:p>
              <a:p>
                <a:pPr marL="228600" indent="-228600">
                  <a:buAutoNum type="alphaLcParenR"/>
                </a:pPr>
                <a:r>
                  <a:rPr lang="en-GB" dirty="0"/>
                  <a:t>– That is not correct. To calculate the synchronous speed of this motor, we need to use the synchronous speed formula </a:t>
                </a:r>
                <a:r>
                  <a:rPr lang="en-US" b="0" i="0">
                    <a:latin typeface="Cambria Math" panose="02040503050406030204" pitchFamily="18" charset="0"/>
                  </a:rPr>
                  <a:t>𝑁</a:t>
                </a:r>
                <a:r>
                  <a:rPr lang="en-GB" b="0" i="0">
                    <a:latin typeface="Cambria Math" panose="02040503050406030204" pitchFamily="18" charset="0"/>
                  </a:rPr>
                  <a:t>_</a:t>
                </a:r>
                <a:r>
                  <a:rPr lang="en-US" b="0" i="0">
                    <a:latin typeface="Cambria Math" panose="02040503050406030204" pitchFamily="18" charset="0"/>
                  </a:rPr>
                  <a:t>𝑠=120𝑓/𝑝</a:t>
                </a:r>
                <a:r>
                  <a:rPr lang="en-GB" dirty="0"/>
                  <a:t>. In this case f = 50Hz and p = 4. Therefore,</a:t>
                </a:r>
                <a:r>
                  <a:rPr lang="en-GB" baseline="0" dirty="0"/>
                  <a:t> </a:t>
                </a:r>
                <a:r>
                  <a:rPr lang="en-US" b="0" i="0">
                    <a:latin typeface="Cambria Math" panose="02040503050406030204" pitchFamily="18" charset="0"/>
                  </a:rPr>
                  <a:t>𝑁</a:t>
                </a:r>
                <a:r>
                  <a:rPr lang="en-GB" b="0" i="0">
                    <a:latin typeface="Cambria Math" panose="02040503050406030204" pitchFamily="18" charset="0"/>
                  </a:rPr>
                  <a:t>_</a:t>
                </a:r>
                <a:r>
                  <a:rPr lang="en-US" b="0" i="0">
                    <a:latin typeface="Cambria Math" panose="02040503050406030204" pitchFamily="18" charset="0"/>
                  </a:rPr>
                  <a:t>𝑠=(120</a:t>
                </a:r>
                <a:r>
                  <a:rPr lang="en-US" b="0" i="0">
                    <a:latin typeface="Cambria Math" panose="02040503050406030204" pitchFamily="18" charset="0"/>
                    <a:ea typeface="Cambria Math" panose="02040503050406030204" pitchFamily="18" charset="0"/>
                  </a:rPr>
                  <a:t>×60)/</a:t>
                </a:r>
                <a:r>
                  <a:rPr lang="en-US" b="0" i="0">
                    <a:latin typeface="Cambria Math" panose="02040503050406030204" pitchFamily="18" charset="0"/>
                  </a:rPr>
                  <a:t>6=1,200</a:t>
                </a:r>
                <a:r>
                  <a:rPr lang="en-GB" dirty="0"/>
                  <a:t> rpm.</a:t>
                </a:r>
              </a:p>
              <a:p>
                <a:pPr marL="228600" indent="-228600">
                  <a:buAutoNum type="alphaLcParenR"/>
                </a:pPr>
                <a:r>
                  <a:rPr lang="en-GB" dirty="0"/>
                  <a:t> – That is not correct. It looks like you have have swopped the value of f and p. f is frequency which in this case was 60Hz. P is the number of motor poles which in this case was 6. </a:t>
                </a:r>
                <a:r>
                  <a:rPr lang="en-US" b="0" i="0">
                    <a:latin typeface="Cambria Math" panose="02040503050406030204" pitchFamily="18" charset="0"/>
                  </a:rPr>
                  <a:t>𝑁</a:t>
                </a:r>
                <a:r>
                  <a:rPr lang="en-GB" b="0" i="0">
                    <a:latin typeface="Cambria Math" panose="02040503050406030204" pitchFamily="18" charset="0"/>
                  </a:rPr>
                  <a:t>_</a:t>
                </a:r>
                <a:r>
                  <a:rPr lang="en-US" b="0" i="0">
                    <a:latin typeface="Cambria Math" panose="02040503050406030204" pitchFamily="18" charset="0"/>
                  </a:rPr>
                  <a:t>𝑠=120𝑓/𝑝</a:t>
                </a:r>
                <a:r>
                  <a:rPr lang="en-GB" dirty="0"/>
                  <a:t>. Therefore,</a:t>
                </a:r>
                <a:r>
                  <a:rPr lang="en-GB" baseline="0" dirty="0"/>
                  <a:t> </a:t>
                </a:r>
                <a:r>
                  <a:rPr lang="en-US" b="0" i="0">
                    <a:latin typeface="Cambria Math" panose="02040503050406030204" pitchFamily="18" charset="0"/>
                  </a:rPr>
                  <a:t>𝑁</a:t>
                </a:r>
                <a:r>
                  <a:rPr lang="en-GB" b="0" i="0">
                    <a:latin typeface="Cambria Math" panose="02040503050406030204" pitchFamily="18" charset="0"/>
                  </a:rPr>
                  <a:t>_</a:t>
                </a:r>
                <a:r>
                  <a:rPr lang="en-US" b="0" i="0">
                    <a:latin typeface="Cambria Math" panose="02040503050406030204" pitchFamily="18" charset="0"/>
                  </a:rPr>
                  <a:t>𝑠=(120</a:t>
                </a:r>
                <a:r>
                  <a:rPr lang="en-US" b="0" i="0">
                    <a:latin typeface="Cambria Math" panose="02040503050406030204" pitchFamily="18" charset="0"/>
                    <a:ea typeface="Cambria Math" panose="02040503050406030204" pitchFamily="18" charset="0"/>
                  </a:rPr>
                  <a:t>×60)/6</a:t>
                </a:r>
                <a:r>
                  <a:rPr lang="en-US" b="0" i="0">
                    <a:latin typeface="Cambria Math" panose="02040503050406030204" pitchFamily="18" charset="0"/>
                  </a:rPr>
                  <a:t>=1,200</a:t>
                </a:r>
                <a:r>
                  <a:rPr lang="en-GB" dirty="0"/>
                  <a:t> rpm.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 – Well done. That is correct. </a:t>
                </a:r>
                <a:r>
                  <a:rPr lang="en-US" b="0" i="0">
                    <a:latin typeface="Cambria Math" panose="02040503050406030204" pitchFamily="18" charset="0"/>
                  </a:rPr>
                  <a:t>𝑁</a:t>
                </a:r>
                <a:r>
                  <a:rPr lang="en-GB" b="0" i="0">
                    <a:latin typeface="Cambria Math" panose="02040503050406030204" pitchFamily="18" charset="0"/>
                  </a:rPr>
                  <a:t>_</a:t>
                </a:r>
                <a:r>
                  <a:rPr lang="en-US" b="0" i="0">
                    <a:latin typeface="Cambria Math" panose="02040503050406030204" pitchFamily="18" charset="0"/>
                  </a:rPr>
                  <a:t>𝑠=(120</a:t>
                </a:r>
                <a:r>
                  <a:rPr lang="en-US" b="0" i="0">
                    <a:latin typeface="Cambria Math" panose="02040503050406030204" pitchFamily="18" charset="0"/>
                    <a:ea typeface="Cambria Math" panose="02040503050406030204" pitchFamily="18" charset="0"/>
                  </a:rPr>
                  <a:t>×60)/</a:t>
                </a:r>
                <a:r>
                  <a:rPr lang="en-US" b="0" i="0">
                    <a:latin typeface="Cambria Math" panose="02040503050406030204" pitchFamily="18" charset="0"/>
                  </a:rPr>
                  <a:t>6=1,200</a:t>
                </a:r>
                <a:r>
                  <a:rPr lang="en-GB" dirty="0"/>
                  <a:t> rpm.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 – That is not correct. To calculate the synchronous speed of this motor, we need to use the synchronous speed formula</a:t>
                </a:r>
                <a:r>
                  <a:rPr lang="en-US" b="0" i="0">
                    <a:latin typeface="Cambria Math" panose="02040503050406030204" pitchFamily="18" charset="0"/>
                  </a:rPr>
                  <a:t> 𝑁</a:t>
                </a:r>
                <a:r>
                  <a:rPr lang="en-GB" b="0" i="0">
                    <a:latin typeface="Cambria Math" panose="02040503050406030204" pitchFamily="18" charset="0"/>
                  </a:rPr>
                  <a:t>_</a:t>
                </a:r>
                <a:r>
                  <a:rPr lang="en-US" b="0" i="0">
                    <a:latin typeface="Cambria Math" panose="02040503050406030204" pitchFamily="18" charset="0"/>
                  </a:rPr>
                  <a:t>𝑠=120𝑓/𝑝</a:t>
                </a:r>
                <a:r>
                  <a:rPr lang="en-GB" dirty="0"/>
                  <a:t>. In this case f = 50Hz and p = 4. Therefore,</a:t>
                </a:r>
                <a:r>
                  <a:rPr lang="en-GB" baseline="0" dirty="0"/>
                  <a:t> </a:t>
                </a:r>
                <a:r>
                  <a:rPr lang="en-US" b="0" i="0">
                    <a:latin typeface="Cambria Math" panose="02040503050406030204" pitchFamily="18" charset="0"/>
                  </a:rPr>
                  <a:t>𝑁</a:t>
                </a:r>
                <a:r>
                  <a:rPr lang="en-GB" b="0" i="0">
                    <a:latin typeface="Cambria Math" panose="02040503050406030204" pitchFamily="18" charset="0"/>
                  </a:rPr>
                  <a:t>_</a:t>
                </a:r>
                <a:r>
                  <a:rPr lang="en-US" b="0" i="0">
                    <a:latin typeface="Cambria Math" panose="02040503050406030204" pitchFamily="18" charset="0"/>
                  </a:rPr>
                  <a:t>𝑠=(120</a:t>
                </a:r>
                <a:r>
                  <a:rPr lang="en-US" b="0" i="0">
                    <a:latin typeface="Cambria Math" panose="02040503050406030204" pitchFamily="18" charset="0"/>
                    <a:ea typeface="Cambria Math" panose="02040503050406030204" pitchFamily="18" charset="0"/>
                  </a:rPr>
                  <a:t>×60)/</a:t>
                </a:r>
                <a:r>
                  <a:rPr lang="en-US" b="0" i="0">
                    <a:latin typeface="Cambria Math" panose="02040503050406030204" pitchFamily="18" charset="0"/>
                  </a:rPr>
                  <a:t>6=1,200</a:t>
                </a:r>
                <a:r>
                  <a:rPr lang="en-GB" dirty="0"/>
                  <a:t> rpm.</a:t>
                </a:r>
              </a:p>
              <a:p>
                <a:endParaRPr lang="en-GB" dirty="0"/>
              </a:p>
            </p:txBody>
          </p:sp>
        </mc:Fallback>
      </mc:AlternateContent>
      <p:sp>
        <p:nvSpPr>
          <p:cNvPr id="4" name="Slide Number Placeholder 3"/>
          <p:cNvSpPr>
            <a:spLocks noGrp="1"/>
          </p:cNvSpPr>
          <p:nvPr>
            <p:ph type="sldNum" sz="quarter" idx="10"/>
          </p:nvPr>
        </p:nvSpPr>
        <p:spPr/>
        <p:txBody>
          <a:bodyPr/>
          <a:lstStyle/>
          <a:p>
            <a:fld id="{73041CE5-1DCE-2841-929D-C7134C49E32B}" type="slidenum">
              <a:rPr lang="en-GB" smtClean="0"/>
              <a:t>11</a:t>
            </a:fld>
            <a:endParaRPr lang="en-GB"/>
          </a:p>
        </p:txBody>
      </p:sp>
    </p:spTree>
    <p:extLst>
      <p:ext uri="{BB962C8B-B14F-4D97-AF65-F5344CB8AC3E}">
        <p14:creationId xmlns:p14="http://schemas.microsoft.com/office/powerpoint/2010/main" val="38598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MCQ</a:t>
                </a:r>
              </a:p>
              <a:p>
                <a:endParaRPr lang="en-GB" dirty="0"/>
              </a:p>
              <a:p>
                <a:r>
                  <a:rPr lang="en-GB" dirty="0"/>
                  <a:t>Correct answer is d</a:t>
                </a:r>
              </a:p>
              <a:p>
                <a:endParaRPr lang="en-GB" dirty="0"/>
              </a:p>
              <a:p>
                <a:r>
                  <a:rPr lang="en-GB" dirty="0"/>
                  <a:t>Feedback:</a:t>
                </a:r>
              </a:p>
              <a:p>
                <a:pPr marL="228600" indent="-228600">
                  <a:buAutoNum type="alphaLcParenR"/>
                </a:pPr>
                <a:r>
                  <a:rPr lang="en-GB" dirty="0"/>
                  <a:t>– That is not correct. In this case we know what N</a:t>
                </a:r>
                <a:r>
                  <a:rPr lang="en-GB" baseline="-25000" dirty="0"/>
                  <a:t>s</a:t>
                </a:r>
                <a:r>
                  <a:rPr lang="en-GB" dirty="0"/>
                  <a:t> is. We have to rearrange the</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rPr>
                          <m:t>𝑓</m:t>
                        </m:r>
                      </m:num>
                      <m:den>
                        <m:r>
                          <a:rPr lang="en-US" b="0" i="1" smtClean="0">
                            <a:latin typeface="Cambria Math" panose="02040503050406030204" pitchFamily="18" charset="0"/>
                          </a:rPr>
                          <m:t>𝑝</m:t>
                        </m:r>
                      </m:den>
                    </m:f>
                  </m:oMath>
                </a14:m>
                <a:r>
                  <a:rPr lang="en-GB" dirty="0"/>
                  <a:t> equation to solve for p. Therefore, </a:t>
                </a:r>
                <a14:m>
                  <m:oMath xmlns:m="http://schemas.openxmlformats.org/officeDocument/2006/math">
                    <m:r>
                      <m:rPr>
                        <m:sty m:val="p"/>
                      </m:rPr>
                      <a:rPr lang="en-US" b="0" i="0" smtClean="0">
                        <a:latin typeface="Cambria Math" panose="02040503050406030204" pitchFamily="18" charset="0"/>
                      </a:rPr>
                      <m:t>p</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rPr>
                          <m:t>𝑓</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den>
                    </m:f>
                  </m:oMath>
                </a14:m>
                <a:r>
                  <a:rPr lang="en-GB" dirty="0"/>
                  <a:t>. Ns = 750rpm and f = 50Hz. So </a:t>
                </a:r>
                <a14:m>
                  <m:oMath xmlns:m="http://schemas.openxmlformats.org/officeDocument/2006/math">
                    <m:r>
                      <m:rPr>
                        <m:sty m:val="p"/>
                      </m:rPr>
                      <a:rPr lang="en-US" b="0" i="0" smtClean="0">
                        <a:latin typeface="Cambria Math" panose="02040503050406030204" pitchFamily="18" charset="0"/>
                      </a:rPr>
                      <m:t>p</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ea typeface="Cambria Math" panose="02040503050406030204" pitchFamily="18" charset="0"/>
                          </a:rPr>
                          <m:t>×50</m:t>
                        </m:r>
                      </m:num>
                      <m:den>
                        <m:r>
                          <a:rPr lang="en-US" b="0" i="1" smtClean="0">
                            <a:latin typeface="Cambria Math" panose="02040503050406030204" pitchFamily="18" charset="0"/>
                          </a:rPr>
                          <m:t>750</m:t>
                        </m:r>
                      </m:den>
                    </m:f>
                    <m:r>
                      <a:rPr lang="en-US" b="0" i="0" smtClean="0">
                        <a:latin typeface="Cambria Math" panose="02040503050406030204" pitchFamily="18" charset="0"/>
                      </a:rPr>
                      <m:t>=8.</m:t>
                    </m:r>
                  </m:oMath>
                </a14:m>
                <a:r>
                  <a:rPr lang="en-GB" dirty="0"/>
                  <a:t> The motor has 8 poles.</a:t>
                </a:r>
              </a:p>
              <a:p>
                <a:pPr marL="228600" indent="-228600">
                  <a:buAutoNum type="alphaLcParenR"/>
                </a:pPr>
                <a:r>
                  <a:rPr lang="en-GB" dirty="0"/>
                  <a:t> – That is not correct. In this case we know what N</a:t>
                </a:r>
                <a:r>
                  <a:rPr lang="en-GB" baseline="-25000" dirty="0"/>
                  <a:t>s</a:t>
                </a:r>
                <a:r>
                  <a:rPr lang="en-GB" dirty="0"/>
                  <a:t> is. We have to rearrange the</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rPr>
                          <m:t>𝑓</m:t>
                        </m:r>
                      </m:num>
                      <m:den>
                        <m:r>
                          <a:rPr lang="en-US" b="0" i="1" smtClean="0">
                            <a:latin typeface="Cambria Math" panose="02040503050406030204" pitchFamily="18" charset="0"/>
                          </a:rPr>
                          <m:t>𝑝</m:t>
                        </m:r>
                      </m:den>
                    </m:f>
                  </m:oMath>
                </a14:m>
                <a:r>
                  <a:rPr lang="en-GB" dirty="0"/>
                  <a:t> equation to solve for p. Therefore, </a:t>
                </a:r>
                <a14:m>
                  <m:oMath xmlns:m="http://schemas.openxmlformats.org/officeDocument/2006/math">
                    <m:r>
                      <m:rPr>
                        <m:sty m:val="p"/>
                      </m:rPr>
                      <a:rPr lang="en-US" b="0" i="0" smtClean="0">
                        <a:latin typeface="Cambria Math" panose="02040503050406030204" pitchFamily="18" charset="0"/>
                      </a:rPr>
                      <m:t>p</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rPr>
                          <m:t>𝑓</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den>
                    </m:f>
                  </m:oMath>
                </a14:m>
                <a:r>
                  <a:rPr lang="en-GB" dirty="0"/>
                  <a:t>. Ns = 750rpm and f = 50Hz. So </a:t>
                </a:r>
                <a14:m>
                  <m:oMath xmlns:m="http://schemas.openxmlformats.org/officeDocument/2006/math">
                    <m:r>
                      <m:rPr>
                        <m:sty m:val="p"/>
                      </m:rPr>
                      <a:rPr lang="en-US" b="0" i="0" smtClean="0">
                        <a:latin typeface="Cambria Math" panose="02040503050406030204" pitchFamily="18" charset="0"/>
                      </a:rPr>
                      <m:t>p</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ea typeface="Cambria Math" panose="02040503050406030204" pitchFamily="18" charset="0"/>
                          </a:rPr>
                          <m:t>×50</m:t>
                        </m:r>
                      </m:num>
                      <m:den>
                        <m:r>
                          <a:rPr lang="en-US" b="0" i="1" smtClean="0">
                            <a:latin typeface="Cambria Math" panose="02040503050406030204" pitchFamily="18" charset="0"/>
                          </a:rPr>
                          <m:t>750</m:t>
                        </m:r>
                      </m:den>
                    </m:f>
                    <m:r>
                      <a:rPr lang="en-US" b="0" i="0" smtClean="0">
                        <a:latin typeface="Cambria Math" panose="02040503050406030204" pitchFamily="18" charset="0"/>
                      </a:rPr>
                      <m:t>=8.</m:t>
                    </m:r>
                  </m:oMath>
                </a14:m>
                <a:r>
                  <a:rPr lang="en-GB" dirty="0"/>
                  <a:t> The motor has 8 poles.</a:t>
                </a:r>
              </a:p>
              <a:p>
                <a:pPr marL="228600" indent="-228600">
                  <a:buAutoNum type="alphaLcParenR"/>
                </a:pPr>
                <a:r>
                  <a:rPr lang="en-GB" dirty="0"/>
                  <a:t>That</a:t>
                </a:r>
                <a:r>
                  <a:rPr lang="en-GB" baseline="0" dirty="0"/>
                  <a:t> is not correct. </a:t>
                </a:r>
                <a:r>
                  <a:rPr lang="en-GB" dirty="0"/>
                  <a:t>In this case we know what N</a:t>
                </a:r>
                <a:r>
                  <a:rPr lang="en-GB" baseline="-25000" dirty="0"/>
                  <a:t>s</a:t>
                </a:r>
                <a:r>
                  <a:rPr lang="en-GB" dirty="0"/>
                  <a:t> is. We have to rearrange the</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rPr>
                          <m:t>𝑓</m:t>
                        </m:r>
                      </m:num>
                      <m:den>
                        <m:r>
                          <a:rPr lang="en-US" b="0" i="1" smtClean="0">
                            <a:latin typeface="Cambria Math" panose="02040503050406030204" pitchFamily="18" charset="0"/>
                          </a:rPr>
                          <m:t>𝑝</m:t>
                        </m:r>
                      </m:den>
                    </m:f>
                  </m:oMath>
                </a14:m>
                <a:r>
                  <a:rPr lang="en-GB" dirty="0"/>
                  <a:t> equation to solve for p. Therefore, </a:t>
                </a:r>
                <a14:m>
                  <m:oMath xmlns:m="http://schemas.openxmlformats.org/officeDocument/2006/math">
                    <m:r>
                      <m:rPr>
                        <m:sty m:val="p"/>
                      </m:rPr>
                      <a:rPr lang="en-US" b="0" i="0" smtClean="0">
                        <a:latin typeface="Cambria Math" panose="02040503050406030204" pitchFamily="18" charset="0"/>
                      </a:rPr>
                      <m:t>p</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rPr>
                          <m:t>𝑓</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den>
                    </m:f>
                  </m:oMath>
                </a14:m>
                <a:r>
                  <a:rPr lang="en-GB" dirty="0"/>
                  <a:t>. Ns = 750rpm and f = 50Hz. So </a:t>
                </a:r>
                <a14:m>
                  <m:oMath xmlns:m="http://schemas.openxmlformats.org/officeDocument/2006/math">
                    <m:r>
                      <m:rPr>
                        <m:sty m:val="p"/>
                      </m:rPr>
                      <a:rPr lang="en-US" b="0" i="0" smtClean="0">
                        <a:latin typeface="Cambria Math" panose="02040503050406030204" pitchFamily="18" charset="0"/>
                      </a:rPr>
                      <m:t>p</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ea typeface="Cambria Math" panose="02040503050406030204" pitchFamily="18" charset="0"/>
                          </a:rPr>
                          <m:t>×50</m:t>
                        </m:r>
                      </m:num>
                      <m:den>
                        <m:r>
                          <a:rPr lang="en-US" b="0" i="1" smtClean="0">
                            <a:latin typeface="Cambria Math" panose="02040503050406030204" pitchFamily="18" charset="0"/>
                          </a:rPr>
                          <m:t>750</m:t>
                        </m:r>
                      </m:den>
                    </m:f>
                    <m:r>
                      <a:rPr lang="en-US" b="0" i="0" smtClean="0">
                        <a:latin typeface="Cambria Math" panose="02040503050406030204" pitchFamily="18" charset="0"/>
                      </a:rPr>
                      <m:t>=8.</m:t>
                    </m:r>
                  </m:oMath>
                </a14:m>
                <a:r>
                  <a:rPr lang="en-GB" dirty="0"/>
                  <a:t> The motor has 8 poles.</a:t>
                </a:r>
              </a:p>
              <a:p>
                <a:pPr marL="228600" indent="-228600">
                  <a:buAutoNum type="alphaLcParenR"/>
                </a:pPr>
                <a:r>
                  <a:rPr lang="en-GB" dirty="0"/>
                  <a:t>d) – Well done. We had to calculate p this time so we needed to rearrange the equation</a:t>
                </a:r>
                <a:r>
                  <a:rPr lang="en-GB" baseline="0" dirty="0"/>
                  <a:t> to solve for p. </a:t>
                </a:r>
                <a14:m>
                  <m:oMath xmlns:m="http://schemas.openxmlformats.org/officeDocument/2006/math">
                    <m:r>
                      <m:rPr>
                        <m:sty m:val="p"/>
                      </m:rPr>
                      <a:rPr lang="en-US" b="0" i="0" smtClean="0">
                        <a:latin typeface="Cambria Math" panose="02040503050406030204" pitchFamily="18" charset="0"/>
                      </a:rPr>
                      <m:t>p</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ea typeface="Cambria Math" panose="02040503050406030204" pitchFamily="18" charset="0"/>
                          </a:rPr>
                          <m:t>×50</m:t>
                        </m:r>
                      </m:num>
                      <m:den>
                        <m:r>
                          <a:rPr lang="en-US" b="0" i="1" smtClean="0">
                            <a:latin typeface="Cambria Math" panose="02040503050406030204" pitchFamily="18" charset="0"/>
                          </a:rPr>
                          <m:t>750</m:t>
                        </m:r>
                      </m:den>
                    </m:f>
                    <m:r>
                      <a:rPr lang="en-US" b="0" i="0" smtClean="0">
                        <a:latin typeface="Cambria Math" panose="02040503050406030204" pitchFamily="18" charset="0"/>
                      </a:rPr>
                      <m:t>=8.</m:t>
                    </m:r>
                  </m:oMath>
                </a14:m>
                <a:r>
                  <a:rPr lang="en-GB" dirty="0"/>
                  <a:t> The motor has 8 poles.</a:t>
                </a:r>
              </a:p>
            </p:txBody>
          </p:sp>
        </mc:Choice>
        <mc:Fallback xmlns="">
          <p:sp>
            <p:nvSpPr>
              <p:cNvPr id="3" name="Notes Placeholder 2"/>
              <p:cNvSpPr>
                <a:spLocks noGrp="1"/>
              </p:cNvSpPr>
              <p:nvPr>
                <p:ph type="body" idx="1"/>
              </p:nvPr>
            </p:nvSpPr>
            <p:spPr/>
            <p:txBody>
              <a:bodyPr/>
              <a:lstStyle/>
              <a:p>
                <a:r>
                  <a:rPr lang="en-GB" dirty="0"/>
                  <a:t>MCQ</a:t>
                </a:r>
              </a:p>
              <a:p>
                <a:endParaRPr lang="en-GB" dirty="0"/>
              </a:p>
              <a:p>
                <a:r>
                  <a:rPr lang="en-GB" dirty="0"/>
                  <a:t>Correct answer is d</a:t>
                </a:r>
              </a:p>
              <a:p>
                <a:endParaRPr lang="en-GB" dirty="0"/>
              </a:p>
              <a:p>
                <a:r>
                  <a:rPr lang="en-GB" dirty="0"/>
                  <a:t>Feedback:</a:t>
                </a:r>
              </a:p>
              <a:p>
                <a:pPr marL="228600" indent="-228600">
                  <a:buAutoNum type="alphaLcParenR"/>
                </a:pPr>
                <a:r>
                  <a:rPr lang="en-GB" dirty="0"/>
                  <a:t>– That is not correct. In this case we know what N</a:t>
                </a:r>
                <a:r>
                  <a:rPr lang="en-GB" baseline="-25000" dirty="0"/>
                  <a:t>s</a:t>
                </a:r>
                <a:r>
                  <a:rPr lang="en-GB" dirty="0"/>
                  <a:t> is. We have to rearrange the</a:t>
                </a:r>
                <a:r>
                  <a:rPr lang="en-GB" i="0">
                    <a:latin typeface="Cambria Math" panose="02040503050406030204" pitchFamily="18" charset="0"/>
                  </a:rPr>
                  <a:t>〖</a:t>
                </a:r>
                <a:r>
                  <a:rPr lang="en-US" b="0" i="0">
                    <a:latin typeface="Cambria Math" panose="02040503050406030204" pitchFamily="18" charset="0"/>
                  </a:rPr>
                  <a:t> 𝑁</a:t>
                </a:r>
                <a:r>
                  <a:rPr lang="en-GB" b="0" i="0">
                    <a:latin typeface="Cambria Math" panose="02040503050406030204" pitchFamily="18" charset="0"/>
                  </a:rPr>
                  <a:t>〗_</a:t>
                </a:r>
                <a:r>
                  <a:rPr lang="en-US" b="0" i="0">
                    <a:latin typeface="Cambria Math" panose="02040503050406030204" pitchFamily="18" charset="0"/>
                  </a:rPr>
                  <a:t>𝑠=120𝑓/𝑝</a:t>
                </a:r>
                <a:r>
                  <a:rPr lang="en-GB" dirty="0"/>
                  <a:t> equation to solve for p. Therefore, </a:t>
                </a:r>
                <a:r>
                  <a:rPr lang="en-US" b="0" i="0">
                    <a:latin typeface="Cambria Math" panose="02040503050406030204" pitchFamily="18" charset="0"/>
                  </a:rPr>
                  <a:t>p=120𝑓/𝑁_𝑠 </a:t>
                </a:r>
                <a:r>
                  <a:rPr lang="en-GB" dirty="0"/>
                  <a:t>. Ns = 750rpm and f = 50Hz. So </a:t>
                </a:r>
                <a:r>
                  <a:rPr lang="en-US" b="0" i="0">
                    <a:latin typeface="Cambria Math" panose="02040503050406030204" pitchFamily="18" charset="0"/>
                  </a:rPr>
                  <a:t>p=(120</a:t>
                </a:r>
                <a:r>
                  <a:rPr lang="en-US" b="0" i="0">
                    <a:latin typeface="Cambria Math" panose="02040503050406030204" pitchFamily="18" charset="0"/>
                    <a:ea typeface="Cambria Math" panose="02040503050406030204" pitchFamily="18" charset="0"/>
                  </a:rPr>
                  <a:t>×50)/</a:t>
                </a:r>
                <a:r>
                  <a:rPr lang="en-US" b="0" i="0">
                    <a:latin typeface="Cambria Math" panose="02040503050406030204" pitchFamily="18" charset="0"/>
                  </a:rPr>
                  <a:t>750=8.</a:t>
                </a:r>
                <a:r>
                  <a:rPr lang="en-GB" dirty="0"/>
                  <a:t> The motor has 8 poles.</a:t>
                </a:r>
              </a:p>
              <a:p>
                <a:pPr marL="228600" indent="-228600">
                  <a:buAutoNum type="alphaLcParenR"/>
                </a:pPr>
                <a:r>
                  <a:rPr lang="en-GB" dirty="0"/>
                  <a:t> – That is not correct. In this case we know what N</a:t>
                </a:r>
                <a:r>
                  <a:rPr lang="en-GB" baseline="-25000" dirty="0"/>
                  <a:t>s</a:t>
                </a:r>
                <a:r>
                  <a:rPr lang="en-GB" dirty="0"/>
                  <a:t> is. We have to rearrange the</a:t>
                </a:r>
                <a:r>
                  <a:rPr lang="en-GB" i="0">
                    <a:latin typeface="Cambria Math" panose="02040503050406030204" pitchFamily="18" charset="0"/>
                  </a:rPr>
                  <a:t>〖</a:t>
                </a:r>
                <a:r>
                  <a:rPr lang="en-US" b="0" i="0">
                    <a:latin typeface="Cambria Math" panose="02040503050406030204" pitchFamily="18" charset="0"/>
                  </a:rPr>
                  <a:t> 𝑁</a:t>
                </a:r>
                <a:r>
                  <a:rPr lang="en-GB" b="0" i="0">
                    <a:latin typeface="Cambria Math" panose="02040503050406030204" pitchFamily="18" charset="0"/>
                  </a:rPr>
                  <a:t>〗_</a:t>
                </a:r>
                <a:r>
                  <a:rPr lang="en-US" b="0" i="0">
                    <a:latin typeface="Cambria Math" panose="02040503050406030204" pitchFamily="18" charset="0"/>
                  </a:rPr>
                  <a:t>𝑠=120𝑓/𝑝</a:t>
                </a:r>
                <a:r>
                  <a:rPr lang="en-GB" dirty="0"/>
                  <a:t> equation to solve for p. Therefore, </a:t>
                </a:r>
                <a:r>
                  <a:rPr lang="en-US" b="0" i="0">
                    <a:latin typeface="Cambria Math" panose="02040503050406030204" pitchFamily="18" charset="0"/>
                  </a:rPr>
                  <a:t>p=120𝑓/𝑁_𝑠 </a:t>
                </a:r>
                <a:r>
                  <a:rPr lang="en-GB" dirty="0"/>
                  <a:t>. Ns = 750rpm and f = 50Hz. So </a:t>
                </a:r>
                <a:r>
                  <a:rPr lang="en-US" b="0" i="0">
                    <a:latin typeface="Cambria Math" panose="02040503050406030204" pitchFamily="18" charset="0"/>
                  </a:rPr>
                  <a:t>p=(120</a:t>
                </a:r>
                <a:r>
                  <a:rPr lang="en-US" b="0" i="0">
                    <a:latin typeface="Cambria Math" panose="02040503050406030204" pitchFamily="18" charset="0"/>
                    <a:ea typeface="Cambria Math" panose="02040503050406030204" pitchFamily="18" charset="0"/>
                  </a:rPr>
                  <a:t>×50)/</a:t>
                </a:r>
                <a:r>
                  <a:rPr lang="en-US" b="0" i="0">
                    <a:latin typeface="Cambria Math" panose="02040503050406030204" pitchFamily="18" charset="0"/>
                  </a:rPr>
                  <a:t>750=8.</a:t>
                </a:r>
                <a:r>
                  <a:rPr lang="en-GB" dirty="0"/>
                  <a:t> The motor has 8 poles.</a:t>
                </a:r>
              </a:p>
              <a:p>
                <a:pPr marL="228600" indent="-228600">
                  <a:buAutoNum type="alphaLcParenR"/>
                </a:pPr>
                <a:r>
                  <a:rPr lang="en-GB" dirty="0"/>
                  <a:t>That</a:t>
                </a:r>
                <a:r>
                  <a:rPr lang="en-GB" baseline="0" dirty="0"/>
                  <a:t> is not correct. </a:t>
                </a:r>
                <a:r>
                  <a:rPr lang="en-GB" dirty="0"/>
                  <a:t>In this case we know what N</a:t>
                </a:r>
                <a:r>
                  <a:rPr lang="en-GB" baseline="-25000" dirty="0"/>
                  <a:t>s</a:t>
                </a:r>
                <a:r>
                  <a:rPr lang="en-GB" dirty="0"/>
                  <a:t> is. We have to rearrange the</a:t>
                </a:r>
                <a:r>
                  <a:rPr lang="en-GB" i="0">
                    <a:latin typeface="Cambria Math" panose="02040503050406030204" pitchFamily="18" charset="0"/>
                  </a:rPr>
                  <a:t>〖</a:t>
                </a:r>
                <a:r>
                  <a:rPr lang="en-US" b="0" i="0">
                    <a:latin typeface="Cambria Math" panose="02040503050406030204" pitchFamily="18" charset="0"/>
                  </a:rPr>
                  <a:t> 𝑁</a:t>
                </a:r>
                <a:r>
                  <a:rPr lang="en-GB" b="0" i="0">
                    <a:latin typeface="Cambria Math" panose="02040503050406030204" pitchFamily="18" charset="0"/>
                  </a:rPr>
                  <a:t>〗_</a:t>
                </a:r>
                <a:r>
                  <a:rPr lang="en-US" b="0" i="0">
                    <a:latin typeface="Cambria Math" panose="02040503050406030204" pitchFamily="18" charset="0"/>
                  </a:rPr>
                  <a:t>𝑠=120𝑓/𝑝</a:t>
                </a:r>
                <a:r>
                  <a:rPr lang="en-GB" dirty="0"/>
                  <a:t> equation to solve for p. Therefore, </a:t>
                </a:r>
                <a:r>
                  <a:rPr lang="en-US" b="0" i="0">
                    <a:latin typeface="Cambria Math" panose="02040503050406030204" pitchFamily="18" charset="0"/>
                  </a:rPr>
                  <a:t>p=120𝑓/𝑁_𝑠 </a:t>
                </a:r>
                <a:r>
                  <a:rPr lang="en-GB" dirty="0"/>
                  <a:t>. Ns = 750rpm and f = 50Hz. So </a:t>
                </a:r>
                <a:r>
                  <a:rPr lang="en-US" b="0" i="0">
                    <a:latin typeface="Cambria Math" panose="02040503050406030204" pitchFamily="18" charset="0"/>
                  </a:rPr>
                  <a:t>p=(120</a:t>
                </a:r>
                <a:r>
                  <a:rPr lang="en-US" b="0" i="0">
                    <a:latin typeface="Cambria Math" panose="02040503050406030204" pitchFamily="18" charset="0"/>
                    <a:ea typeface="Cambria Math" panose="02040503050406030204" pitchFamily="18" charset="0"/>
                  </a:rPr>
                  <a:t>×50)/</a:t>
                </a:r>
                <a:r>
                  <a:rPr lang="en-US" b="0" i="0">
                    <a:latin typeface="Cambria Math" panose="02040503050406030204" pitchFamily="18" charset="0"/>
                  </a:rPr>
                  <a:t>750=8.</a:t>
                </a:r>
                <a:r>
                  <a:rPr lang="en-GB" dirty="0"/>
                  <a:t> The motor has 8 poles.</a:t>
                </a:r>
              </a:p>
              <a:p>
                <a:pPr marL="228600" indent="-228600">
                  <a:buAutoNum type="alphaLcParenR"/>
                </a:pPr>
                <a:r>
                  <a:rPr lang="en-GB" dirty="0"/>
                  <a:t>d) – Well done. We had to calculate p this time so we needed to rearrange the equation</a:t>
                </a:r>
                <a:r>
                  <a:rPr lang="en-GB" baseline="0" dirty="0"/>
                  <a:t> to solve for p. </a:t>
                </a:r>
                <a:r>
                  <a:rPr lang="en-US" b="0" i="0">
                    <a:latin typeface="Cambria Math" panose="02040503050406030204" pitchFamily="18" charset="0"/>
                  </a:rPr>
                  <a:t>p=(120</a:t>
                </a:r>
                <a:r>
                  <a:rPr lang="en-US" b="0" i="0">
                    <a:latin typeface="Cambria Math" panose="02040503050406030204" pitchFamily="18" charset="0"/>
                    <a:ea typeface="Cambria Math" panose="02040503050406030204" pitchFamily="18" charset="0"/>
                  </a:rPr>
                  <a:t>×50)/</a:t>
                </a:r>
                <a:r>
                  <a:rPr lang="en-US" b="0" i="0">
                    <a:latin typeface="Cambria Math" panose="02040503050406030204" pitchFamily="18" charset="0"/>
                  </a:rPr>
                  <a:t>750=8.</a:t>
                </a:r>
                <a:r>
                  <a:rPr lang="en-GB" dirty="0"/>
                  <a:t> The motor has 8 poles.</a:t>
                </a:r>
              </a:p>
            </p:txBody>
          </p:sp>
        </mc:Fallback>
      </mc:AlternateContent>
      <p:sp>
        <p:nvSpPr>
          <p:cNvPr id="4" name="Slide Number Placeholder 3"/>
          <p:cNvSpPr>
            <a:spLocks noGrp="1"/>
          </p:cNvSpPr>
          <p:nvPr>
            <p:ph type="sldNum" sz="quarter" idx="10"/>
          </p:nvPr>
        </p:nvSpPr>
        <p:spPr/>
        <p:txBody>
          <a:bodyPr/>
          <a:lstStyle/>
          <a:p>
            <a:fld id="{73041CE5-1DCE-2841-929D-C7134C49E32B}" type="slidenum">
              <a:rPr lang="en-GB" smtClean="0"/>
              <a:t>12</a:t>
            </a:fld>
            <a:endParaRPr lang="en-GB"/>
          </a:p>
        </p:txBody>
      </p:sp>
    </p:spTree>
    <p:extLst>
      <p:ext uri="{BB962C8B-B14F-4D97-AF65-F5344CB8AC3E}">
        <p14:creationId xmlns:p14="http://schemas.microsoft.com/office/powerpoint/2010/main" val="3940403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MCQ</a:t>
                </a:r>
              </a:p>
              <a:p>
                <a:endParaRPr lang="en-GB" dirty="0"/>
              </a:p>
              <a:p>
                <a:r>
                  <a:rPr lang="en-GB" dirty="0"/>
                  <a:t>Correct answer is c</a:t>
                </a:r>
              </a:p>
              <a:p>
                <a:endParaRPr lang="en-GB" dirty="0"/>
              </a:p>
              <a:p>
                <a:r>
                  <a:rPr lang="en-GB" dirty="0"/>
                  <a:t>Feedback:</a:t>
                </a:r>
              </a:p>
              <a:p>
                <a:pPr marL="228600" indent="-228600">
                  <a:buAutoNum type="alphaLcParenR"/>
                </a:pPr>
                <a:r>
                  <a:rPr lang="en-GB" dirty="0"/>
                  <a:t>– That is not correct. In this case we know what N</a:t>
                </a:r>
                <a:r>
                  <a:rPr lang="en-GB" baseline="-25000" dirty="0"/>
                  <a:t>s</a:t>
                </a:r>
                <a:r>
                  <a:rPr lang="en-GB" dirty="0"/>
                  <a:t> and</a:t>
                </a:r>
                <a:r>
                  <a:rPr lang="en-GB" baseline="0" dirty="0"/>
                  <a:t> p are but need to find f. </a:t>
                </a:r>
                <a:r>
                  <a:rPr lang="en-GB" dirty="0"/>
                  <a:t>We have to rearrange the</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rPr>
                          <m:t>𝑓</m:t>
                        </m:r>
                      </m:num>
                      <m:den>
                        <m:r>
                          <a:rPr lang="en-US" b="0" i="1" smtClean="0">
                            <a:latin typeface="Cambria Math" panose="02040503050406030204" pitchFamily="18" charset="0"/>
                          </a:rPr>
                          <m:t>𝑝</m:t>
                        </m:r>
                      </m:den>
                    </m:f>
                  </m:oMath>
                </a14:m>
                <a:r>
                  <a:rPr lang="en-GB" dirty="0"/>
                  <a:t> equation to solve for f.</a:t>
                </a:r>
                <a:r>
                  <a:rPr lang="en-GB" baseline="0" dirty="0"/>
                  <a:t> </a:t>
                </a:r>
                <a:r>
                  <a:rPr lang="en-GB" dirty="0"/>
                  <a:t>Therefore, </a:t>
                </a:r>
                <a14:m>
                  <m:oMath xmlns:m="http://schemas.openxmlformats.org/officeDocument/2006/math">
                    <m:r>
                      <m:rPr>
                        <m:sty m:val="p"/>
                      </m:rPr>
                      <a:rPr lang="en-US" b="0" i="0" smtClean="0">
                        <a:latin typeface="Cambria Math" panose="02040503050406030204" pitchFamily="18" charset="0"/>
                      </a:rPr>
                      <m:t>f</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𝑝</m:t>
                        </m:r>
                      </m:num>
                      <m:den>
                        <m:r>
                          <a:rPr lang="en-US" b="0" i="1" smtClean="0">
                            <a:latin typeface="Cambria Math" panose="02040503050406030204" pitchFamily="18" charset="0"/>
                          </a:rPr>
                          <m:t>120</m:t>
                        </m:r>
                      </m:den>
                    </m:f>
                  </m:oMath>
                </a14:m>
                <a:r>
                  <a:rPr lang="en-GB" dirty="0"/>
                  <a:t>. So </a:t>
                </a:r>
                <a14:m>
                  <m:oMath xmlns:m="http://schemas.openxmlformats.org/officeDocument/2006/math">
                    <m:r>
                      <m:rPr>
                        <m:sty m:val="p"/>
                      </m:rPr>
                      <a:rPr lang="en-US" b="0" i="0" smtClean="0">
                        <a:latin typeface="Cambria Math" panose="02040503050406030204" pitchFamily="18" charset="0"/>
                      </a:rPr>
                      <m:t>f</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3600</m:t>
                        </m:r>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rPr>
                          <m:t>120</m:t>
                        </m:r>
                      </m:den>
                    </m:f>
                    <m:r>
                      <a:rPr lang="en-US" b="0" i="0" smtClean="0">
                        <a:latin typeface="Cambria Math" panose="02040503050406030204" pitchFamily="18" charset="0"/>
                      </a:rPr>
                      <m:t>=60</m:t>
                    </m:r>
                    <m:r>
                      <m:rPr>
                        <m:sty m:val="p"/>
                      </m:rPr>
                      <a:rPr lang="en-US" b="0" i="0" smtClean="0">
                        <a:latin typeface="Cambria Math" panose="02040503050406030204" pitchFamily="18" charset="0"/>
                      </a:rPr>
                      <m:t>Hz</m:t>
                    </m:r>
                  </m:oMath>
                </a14:m>
                <a:r>
                  <a:rPr lang="en-GB" dirty="0"/>
                  <a:t> The motor must be supplied with 60Hz power.</a:t>
                </a:r>
              </a:p>
              <a:p>
                <a:pPr marL="228600" indent="-228600">
                  <a:buAutoNum type="alphaLcParenR"/>
                </a:pPr>
                <a:r>
                  <a:rPr lang="en-GB" dirty="0"/>
                  <a:t> – That is not correct. In this case we know what N</a:t>
                </a:r>
                <a:r>
                  <a:rPr lang="en-GB" baseline="-25000" dirty="0"/>
                  <a:t>s</a:t>
                </a:r>
                <a:r>
                  <a:rPr lang="en-GB" dirty="0"/>
                  <a:t> and</a:t>
                </a:r>
                <a:r>
                  <a:rPr lang="en-GB" baseline="0" dirty="0"/>
                  <a:t> p are but need to find f. </a:t>
                </a:r>
                <a:r>
                  <a:rPr lang="en-GB" dirty="0"/>
                  <a:t>We have to rearrange the</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rPr>
                          <m:t>𝑓</m:t>
                        </m:r>
                      </m:num>
                      <m:den>
                        <m:r>
                          <a:rPr lang="en-US" b="0" i="1" smtClean="0">
                            <a:latin typeface="Cambria Math" panose="02040503050406030204" pitchFamily="18" charset="0"/>
                          </a:rPr>
                          <m:t>𝑝</m:t>
                        </m:r>
                      </m:den>
                    </m:f>
                  </m:oMath>
                </a14:m>
                <a:r>
                  <a:rPr lang="en-GB" dirty="0"/>
                  <a:t> equation to solve for f.</a:t>
                </a:r>
                <a:r>
                  <a:rPr lang="en-GB" baseline="0" dirty="0"/>
                  <a:t> </a:t>
                </a:r>
                <a:r>
                  <a:rPr lang="en-GB" dirty="0"/>
                  <a:t>Therefore, </a:t>
                </a:r>
                <a14:m>
                  <m:oMath xmlns:m="http://schemas.openxmlformats.org/officeDocument/2006/math">
                    <m:r>
                      <m:rPr>
                        <m:sty m:val="p"/>
                      </m:rPr>
                      <a:rPr lang="en-US" b="0" i="0" smtClean="0">
                        <a:latin typeface="Cambria Math" panose="02040503050406030204" pitchFamily="18" charset="0"/>
                      </a:rPr>
                      <m:t>f</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𝑝</m:t>
                        </m:r>
                      </m:num>
                      <m:den>
                        <m:r>
                          <a:rPr lang="en-US" b="0" i="1" smtClean="0">
                            <a:latin typeface="Cambria Math" panose="02040503050406030204" pitchFamily="18" charset="0"/>
                          </a:rPr>
                          <m:t>120</m:t>
                        </m:r>
                      </m:den>
                    </m:f>
                  </m:oMath>
                </a14:m>
                <a:r>
                  <a:rPr lang="en-GB" dirty="0"/>
                  <a:t>. So </a:t>
                </a:r>
                <a14:m>
                  <m:oMath xmlns:m="http://schemas.openxmlformats.org/officeDocument/2006/math">
                    <m:r>
                      <m:rPr>
                        <m:sty m:val="p"/>
                      </m:rPr>
                      <a:rPr lang="en-US" b="0" i="0" smtClean="0">
                        <a:latin typeface="Cambria Math" panose="02040503050406030204" pitchFamily="18" charset="0"/>
                      </a:rPr>
                      <m:t>f</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3600</m:t>
                        </m:r>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rPr>
                          <m:t>120</m:t>
                        </m:r>
                      </m:den>
                    </m:f>
                    <m:r>
                      <a:rPr lang="en-US" b="0" i="0" smtClean="0">
                        <a:latin typeface="Cambria Math" panose="02040503050406030204" pitchFamily="18" charset="0"/>
                      </a:rPr>
                      <m:t>=60</m:t>
                    </m:r>
                    <m:r>
                      <m:rPr>
                        <m:sty m:val="p"/>
                      </m:rPr>
                      <a:rPr lang="en-US" b="0" i="0" smtClean="0">
                        <a:latin typeface="Cambria Math" panose="02040503050406030204" pitchFamily="18" charset="0"/>
                      </a:rPr>
                      <m:t>Hz</m:t>
                    </m:r>
                  </m:oMath>
                </a14:m>
                <a:r>
                  <a:rPr lang="en-GB" dirty="0"/>
                  <a:t> The motor must be supplied with 60Hz power.</a:t>
                </a:r>
              </a:p>
              <a:p>
                <a:pPr marL="228600" indent="-228600">
                  <a:buAutoNum type="alphaLcParenR"/>
                </a:pPr>
                <a:r>
                  <a:rPr lang="en-US" dirty="0"/>
                  <a:t>Well done. You got it. We have to rearrange the equation to solve for f. </a:t>
                </a:r>
                <a:r>
                  <a:rPr lang="en-GB" dirty="0"/>
                  <a:t>Therefore, </a:t>
                </a:r>
                <a14:m>
                  <m:oMath xmlns:m="http://schemas.openxmlformats.org/officeDocument/2006/math">
                    <m:r>
                      <m:rPr>
                        <m:sty m:val="p"/>
                      </m:rPr>
                      <a:rPr lang="en-US" b="0" i="0" smtClean="0">
                        <a:latin typeface="Cambria Math" panose="02040503050406030204" pitchFamily="18" charset="0"/>
                      </a:rPr>
                      <m:t>f</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𝑝</m:t>
                        </m:r>
                      </m:num>
                      <m:den>
                        <m:r>
                          <a:rPr lang="en-US" b="0" i="1" smtClean="0">
                            <a:latin typeface="Cambria Math" panose="02040503050406030204" pitchFamily="18" charset="0"/>
                          </a:rPr>
                          <m:t>120</m:t>
                        </m:r>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3600</m:t>
                        </m:r>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rPr>
                          <m:t>120</m:t>
                        </m:r>
                      </m:den>
                    </m:f>
                    <m:r>
                      <a:rPr lang="en-US" b="0" i="1" smtClean="0">
                        <a:latin typeface="Cambria Math" panose="02040503050406030204" pitchFamily="18" charset="0"/>
                      </a:rPr>
                      <m:t>=60</m:t>
                    </m:r>
                    <m:r>
                      <a:rPr lang="en-US" b="0" i="1" smtClean="0">
                        <a:latin typeface="Cambria Math" panose="02040503050406030204" pitchFamily="18" charset="0"/>
                      </a:rPr>
                      <m:t>𝐻𝑧</m:t>
                    </m:r>
                    <m:r>
                      <a:rPr lang="en-US" b="0" i="1" smtClean="0">
                        <a:latin typeface="Cambria Math" panose="02040503050406030204" pitchFamily="18" charset="0"/>
                      </a:rPr>
                      <m:t>.</m:t>
                    </m:r>
                  </m:oMath>
                </a14:m>
                <a:endParaRPr lang="en-GB" dirty="0"/>
              </a:p>
              <a:p>
                <a:pPr marL="228600" indent="-228600">
                  <a:buAutoNum type="alphaLcParenR"/>
                </a:pPr>
                <a:r>
                  <a:rPr lang="en-GB" dirty="0"/>
                  <a:t>That is not correct. In this case we know what N</a:t>
                </a:r>
                <a:r>
                  <a:rPr lang="en-GB" baseline="-25000" dirty="0"/>
                  <a:t>s</a:t>
                </a:r>
                <a:r>
                  <a:rPr lang="en-GB" dirty="0"/>
                  <a:t> and</a:t>
                </a:r>
                <a:r>
                  <a:rPr lang="en-GB" baseline="0" dirty="0"/>
                  <a:t> p are but need to find f. </a:t>
                </a:r>
                <a:r>
                  <a:rPr lang="en-GB" dirty="0"/>
                  <a:t>We have to rearrange the</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rPr>
                          <m:t>𝑓</m:t>
                        </m:r>
                      </m:num>
                      <m:den>
                        <m:r>
                          <a:rPr lang="en-US" b="0" i="1" smtClean="0">
                            <a:latin typeface="Cambria Math" panose="02040503050406030204" pitchFamily="18" charset="0"/>
                          </a:rPr>
                          <m:t>𝑝</m:t>
                        </m:r>
                      </m:den>
                    </m:f>
                  </m:oMath>
                </a14:m>
                <a:r>
                  <a:rPr lang="en-GB" dirty="0"/>
                  <a:t> equation to solve for f.</a:t>
                </a:r>
                <a:r>
                  <a:rPr lang="en-GB" baseline="0" dirty="0"/>
                  <a:t> </a:t>
                </a:r>
                <a:r>
                  <a:rPr lang="en-GB" dirty="0"/>
                  <a:t>Therefore, </a:t>
                </a:r>
                <a14:m>
                  <m:oMath xmlns:m="http://schemas.openxmlformats.org/officeDocument/2006/math">
                    <m:r>
                      <m:rPr>
                        <m:sty m:val="p"/>
                      </m:rPr>
                      <a:rPr lang="en-US" b="0" i="0" smtClean="0">
                        <a:latin typeface="Cambria Math" panose="02040503050406030204" pitchFamily="18" charset="0"/>
                      </a:rPr>
                      <m:t>f</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𝑝</m:t>
                        </m:r>
                      </m:num>
                      <m:den>
                        <m:r>
                          <a:rPr lang="en-US" b="0" i="1" smtClean="0">
                            <a:latin typeface="Cambria Math" panose="02040503050406030204" pitchFamily="18" charset="0"/>
                          </a:rPr>
                          <m:t>120</m:t>
                        </m:r>
                      </m:den>
                    </m:f>
                  </m:oMath>
                </a14:m>
                <a:r>
                  <a:rPr lang="en-GB" dirty="0"/>
                  <a:t>. So </a:t>
                </a:r>
                <a14:m>
                  <m:oMath xmlns:m="http://schemas.openxmlformats.org/officeDocument/2006/math">
                    <m:r>
                      <m:rPr>
                        <m:sty m:val="p"/>
                      </m:rPr>
                      <a:rPr lang="en-US" b="0" i="0" smtClean="0">
                        <a:latin typeface="Cambria Math" panose="02040503050406030204" pitchFamily="18" charset="0"/>
                      </a:rPr>
                      <m:t>f</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3600</m:t>
                        </m:r>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rPr>
                          <m:t>120</m:t>
                        </m:r>
                      </m:den>
                    </m:f>
                    <m:r>
                      <a:rPr lang="en-US" b="0" i="0" smtClean="0">
                        <a:latin typeface="Cambria Math" panose="02040503050406030204" pitchFamily="18" charset="0"/>
                      </a:rPr>
                      <m:t>=60</m:t>
                    </m:r>
                    <m:r>
                      <m:rPr>
                        <m:sty m:val="p"/>
                      </m:rPr>
                      <a:rPr lang="en-US" b="0" i="0" smtClean="0">
                        <a:latin typeface="Cambria Math" panose="02040503050406030204" pitchFamily="18" charset="0"/>
                      </a:rPr>
                      <m:t>Hz</m:t>
                    </m:r>
                  </m:oMath>
                </a14:m>
                <a:r>
                  <a:rPr lang="en-GB" dirty="0"/>
                  <a:t> The motor must be supplied with 60Hz power.</a:t>
                </a:r>
              </a:p>
            </p:txBody>
          </p:sp>
        </mc:Choice>
        <mc:Fallback xmlns="">
          <p:sp>
            <p:nvSpPr>
              <p:cNvPr id="3" name="Notes Placeholder 2"/>
              <p:cNvSpPr>
                <a:spLocks noGrp="1"/>
              </p:cNvSpPr>
              <p:nvPr>
                <p:ph type="body" idx="1"/>
              </p:nvPr>
            </p:nvSpPr>
            <p:spPr/>
            <p:txBody>
              <a:bodyPr/>
              <a:lstStyle/>
              <a:p>
                <a:r>
                  <a:rPr lang="en-GB" dirty="0"/>
                  <a:t>MCQ</a:t>
                </a:r>
              </a:p>
              <a:p>
                <a:endParaRPr lang="en-GB" dirty="0"/>
              </a:p>
              <a:p>
                <a:r>
                  <a:rPr lang="en-GB" dirty="0"/>
                  <a:t>Correct answer is c</a:t>
                </a:r>
              </a:p>
              <a:p>
                <a:endParaRPr lang="en-GB" dirty="0"/>
              </a:p>
              <a:p>
                <a:r>
                  <a:rPr lang="en-GB" dirty="0"/>
                  <a:t>Feedback:</a:t>
                </a:r>
              </a:p>
              <a:p>
                <a:pPr marL="228600" indent="-228600">
                  <a:buAutoNum type="alphaLcParenR"/>
                </a:pPr>
                <a:r>
                  <a:rPr lang="en-GB" dirty="0"/>
                  <a:t>– That is not correct. In this case we know what N</a:t>
                </a:r>
                <a:r>
                  <a:rPr lang="en-GB" baseline="-25000" dirty="0"/>
                  <a:t>s</a:t>
                </a:r>
                <a:r>
                  <a:rPr lang="en-GB" dirty="0"/>
                  <a:t> and</a:t>
                </a:r>
                <a:r>
                  <a:rPr lang="en-GB" baseline="0" dirty="0"/>
                  <a:t> p are but need to find f. </a:t>
                </a:r>
                <a:r>
                  <a:rPr lang="en-GB" dirty="0"/>
                  <a:t>We have to rearrange the</a:t>
                </a:r>
                <a:r>
                  <a:rPr lang="en-GB" i="0">
                    <a:latin typeface="Cambria Math" panose="02040503050406030204" pitchFamily="18" charset="0"/>
                  </a:rPr>
                  <a:t>〖</a:t>
                </a:r>
                <a:r>
                  <a:rPr lang="en-US" b="0" i="0">
                    <a:latin typeface="Cambria Math" panose="02040503050406030204" pitchFamily="18" charset="0"/>
                  </a:rPr>
                  <a:t> 𝑁</a:t>
                </a:r>
                <a:r>
                  <a:rPr lang="en-GB" b="0" i="0">
                    <a:latin typeface="Cambria Math" panose="02040503050406030204" pitchFamily="18" charset="0"/>
                  </a:rPr>
                  <a:t>〗_</a:t>
                </a:r>
                <a:r>
                  <a:rPr lang="en-US" b="0" i="0">
                    <a:latin typeface="Cambria Math" panose="02040503050406030204" pitchFamily="18" charset="0"/>
                  </a:rPr>
                  <a:t>𝑠=120𝑓/𝑝</a:t>
                </a:r>
                <a:r>
                  <a:rPr lang="en-GB" dirty="0"/>
                  <a:t> equation to solve for f.</a:t>
                </a:r>
                <a:r>
                  <a:rPr lang="en-GB" baseline="0" dirty="0"/>
                  <a:t> </a:t>
                </a:r>
                <a:r>
                  <a:rPr lang="en-GB" dirty="0"/>
                  <a:t>Therefore, </a:t>
                </a:r>
                <a:r>
                  <a:rPr lang="en-US" b="0" i="0">
                    <a:latin typeface="Cambria Math" panose="02040503050406030204" pitchFamily="18" charset="0"/>
                  </a:rPr>
                  <a:t>f=(𝑁_𝑠 𝑝)/120</a:t>
                </a:r>
                <a:r>
                  <a:rPr lang="en-GB" dirty="0"/>
                  <a:t>. So </a:t>
                </a:r>
                <a:r>
                  <a:rPr lang="en-US" b="0" i="0">
                    <a:latin typeface="Cambria Math" panose="02040503050406030204" pitchFamily="18" charset="0"/>
                  </a:rPr>
                  <a:t>f=(3600</a:t>
                </a:r>
                <a:r>
                  <a:rPr lang="en-US" b="0" i="0">
                    <a:latin typeface="Cambria Math" panose="02040503050406030204" pitchFamily="18" charset="0"/>
                    <a:ea typeface="Cambria Math" panose="02040503050406030204" pitchFamily="18" charset="0"/>
                  </a:rPr>
                  <a:t>×2)/</a:t>
                </a:r>
                <a:r>
                  <a:rPr lang="en-US" b="0" i="0">
                    <a:latin typeface="Cambria Math" panose="02040503050406030204" pitchFamily="18" charset="0"/>
                  </a:rPr>
                  <a:t>120=60Hz</a:t>
                </a:r>
                <a:r>
                  <a:rPr lang="en-GB" dirty="0"/>
                  <a:t> The motor must be supplied with 60Hz power.</a:t>
                </a:r>
              </a:p>
              <a:p>
                <a:pPr marL="228600" indent="-228600">
                  <a:buAutoNum type="alphaLcParenR"/>
                </a:pPr>
                <a:r>
                  <a:rPr lang="en-GB" dirty="0"/>
                  <a:t> – That is not correct. In this case we know what N</a:t>
                </a:r>
                <a:r>
                  <a:rPr lang="en-GB" baseline="-25000" dirty="0"/>
                  <a:t>s</a:t>
                </a:r>
                <a:r>
                  <a:rPr lang="en-GB" dirty="0"/>
                  <a:t> and</a:t>
                </a:r>
                <a:r>
                  <a:rPr lang="en-GB" baseline="0" dirty="0"/>
                  <a:t> p are but need to find f. </a:t>
                </a:r>
                <a:r>
                  <a:rPr lang="en-GB" dirty="0"/>
                  <a:t>We have to rearrange the</a:t>
                </a:r>
                <a:r>
                  <a:rPr lang="en-GB" i="0">
                    <a:latin typeface="Cambria Math" panose="02040503050406030204" pitchFamily="18" charset="0"/>
                  </a:rPr>
                  <a:t>〖</a:t>
                </a:r>
                <a:r>
                  <a:rPr lang="en-US" b="0" i="0">
                    <a:latin typeface="Cambria Math" panose="02040503050406030204" pitchFamily="18" charset="0"/>
                  </a:rPr>
                  <a:t> 𝑁</a:t>
                </a:r>
                <a:r>
                  <a:rPr lang="en-GB" b="0" i="0">
                    <a:latin typeface="Cambria Math" panose="02040503050406030204" pitchFamily="18" charset="0"/>
                  </a:rPr>
                  <a:t>〗_</a:t>
                </a:r>
                <a:r>
                  <a:rPr lang="en-US" b="0" i="0">
                    <a:latin typeface="Cambria Math" panose="02040503050406030204" pitchFamily="18" charset="0"/>
                  </a:rPr>
                  <a:t>𝑠=120𝑓/𝑝</a:t>
                </a:r>
                <a:r>
                  <a:rPr lang="en-GB" dirty="0"/>
                  <a:t> equation to solve for f.</a:t>
                </a:r>
                <a:r>
                  <a:rPr lang="en-GB" baseline="0" dirty="0"/>
                  <a:t> </a:t>
                </a:r>
                <a:r>
                  <a:rPr lang="en-GB" dirty="0"/>
                  <a:t>Therefore, </a:t>
                </a:r>
                <a:r>
                  <a:rPr lang="en-US" b="0" i="0">
                    <a:latin typeface="Cambria Math" panose="02040503050406030204" pitchFamily="18" charset="0"/>
                  </a:rPr>
                  <a:t>f=(𝑁_𝑠 𝑝)/120</a:t>
                </a:r>
                <a:r>
                  <a:rPr lang="en-GB" dirty="0"/>
                  <a:t>. So </a:t>
                </a:r>
                <a:r>
                  <a:rPr lang="en-US" b="0" i="0">
                    <a:latin typeface="Cambria Math" panose="02040503050406030204" pitchFamily="18" charset="0"/>
                  </a:rPr>
                  <a:t>f=(3600</a:t>
                </a:r>
                <a:r>
                  <a:rPr lang="en-US" b="0" i="0">
                    <a:latin typeface="Cambria Math" panose="02040503050406030204" pitchFamily="18" charset="0"/>
                    <a:ea typeface="Cambria Math" panose="02040503050406030204" pitchFamily="18" charset="0"/>
                  </a:rPr>
                  <a:t>×2)/</a:t>
                </a:r>
                <a:r>
                  <a:rPr lang="en-US" b="0" i="0">
                    <a:latin typeface="Cambria Math" panose="02040503050406030204" pitchFamily="18" charset="0"/>
                  </a:rPr>
                  <a:t>120=60Hz</a:t>
                </a:r>
                <a:r>
                  <a:rPr lang="en-GB" dirty="0"/>
                  <a:t> The motor must be supplied with 60Hz power.</a:t>
                </a:r>
              </a:p>
              <a:p>
                <a:pPr marL="228600" indent="-228600">
                  <a:buAutoNum type="alphaLcParenR"/>
                </a:pPr>
                <a:r>
                  <a:rPr lang="en-US" dirty="0"/>
                  <a:t>Well done. You got it. We have to rearrange the equation to solve for f. </a:t>
                </a:r>
                <a:r>
                  <a:rPr lang="en-GB" dirty="0"/>
                  <a:t>Therefore, </a:t>
                </a:r>
                <a:r>
                  <a:rPr lang="en-US" b="0" i="0">
                    <a:latin typeface="Cambria Math" panose="02040503050406030204" pitchFamily="18" charset="0"/>
                  </a:rPr>
                  <a:t>f=(𝑁_𝑠 𝑝)/120=(3600</a:t>
                </a:r>
                <a:r>
                  <a:rPr lang="en-US" b="0" i="0">
                    <a:latin typeface="Cambria Math" panose="02040503050406030204" pitchFamily="18" charset="0"/>
                    <a:ea typeface="Cambria Math" panose="02040503050406030204" pitchFamily="18" charset="0"/>
                  </a:rPr>
                  <a:t>×2)/</a:t>
                </a:r>
                <a:r>
                  <a:rPr lang="en-US" b="0" i="0">
                    <a:latin typeface="Cambria Math" panose="02040503050406030204" pitchFamily="18" charset="0"/>
                  </a:rPr>
                  <a:t>120=60𝐻𝑧.</a:t>
                </a:r>
                <a:endParaRPr lang="en-GB" dirty="0"/>
              </a:p>
              <a:p>
                <a:pPr marL="228600" indent="-228600">
                  <a:buAutoNum type="alphaLcParenR"/>
                </a:pPr>
                <a:r>
                  <a:rPr lang="en-GB" dirty="0"/>
                  <a:t>That is not correct. In this case we know what N</a:t>
                </a:r>
                <a:r>
                  <a:rPr lang="en-GB" baseline="-25000" dirty="0"/>
                  <a:t>s</a:t>
                </a:r>
                <a:r>
                  <a:rPr lang="en-GB" dirty="0"/>
                  <a:t> and</a:t>
                </a:r>
                <a:r>
                  <a:rPr lang="en-GB" baseline="0" dirty="0"/>
                  <a:t> p are but need to find f. </a:t>
                </a:r>
                <a:r>
                  <a:rPr lang="en-GB" dirty="0"/>
                  <a:t>We have to rearrange the</a:t>
                </a:r>
                <a:r>
                  <a:rPr lang="en-GB" i="0">
                    <a:latin typeface="Cambria Math" panose="02040503050406030204" pitchFamily="18" charset="0"/>
                  </a:rPr>
                  <a:t>〖</a:t>
                </a:r>
                <a:r>
                  <a:rPr lang="en-US" b="0" i="0">
                    <a:latin typeface="Cambria Math" panose="02040503050406030204" pitchFamily="18" charset="0"/>
                  </a:rPr>
                  <a:t> 𝑁</a:t>
                </a:r>
                <a:r>
                  <a:rPr lang="en-GB" b="0" i="0">
                    <a:latin typeface="Cambria Math" panose="02040503050406030204" pitchFamily="18" charset="0"/>
                  </a:rPr>
                  <a:t>〗_</a:t>
                </a:r>
                <a:r>
                  <a:rPr lang="en-US" b="0" i="0">
                    <a:latin typeface="Cambria Math" panose="02040503050406030204" pitchFamily="18" charset="0"/>
                  </a:rPr>
                  <a:t>𝑠=120𝑓/𝑝</a:t>
                </a:r>
                <a:r>
                  <a:rPr lang="en-GB" dirty="0"/>
                  <a:t> equation to solve for f.</a:t>
                </a:r>
                <a:r>
                  <a:rPr lang="en-GB" baseline="0" dirty="0"/>
                  <a:t> </a:t>
                </a:r>
                <a:r>
                  <a:rPr lang="en-GB" dirty="0"/>
                  <a:t>Therefore, </a:t>
                </a:r>
                <a:r>
                  <a:rPr lang="en-US" b="0" i="0">
                    <a:latin typeface="Cambria Math" panose="02040503050406030204" pitchFamily="18" charset="0"/>
                  </a:rPr>
                  <a:t>f=(𝑁_𝑠 𝑝)/120</a:t>
                </a:r>
                <a:r>
                  <a:rPr lang="en-GB" dirty="0"/>
                  <a:t>. So </a:t>
                </a:r>
                <a:r>
                  <a:rPr lang="en-US" b="0" i="0">
                    <a:latin typeface="Cambria Math" panose="02040503050406030204" pitchFamily="18" charset="0"/>
                  </a:rPr>
                  <a:t>f=(3600</a:t>
                </a:r>
                <a:r>
                  <a:rPr lang="en-US" b="0" i="0">
                    <a:latin typeface="Cambria Math" panose="02040503050406030204" pitchFamily="18" charset="0"/>
                    <a:ea typeface="Cambria Math" panose="02040503050406030204" pitchFamily="18" charset="0"/>
                  </a:rPr>
                  <a:t>×2)/</a:t>
                </a:r>
                <a:r>
                  <a:rPr lang="en-US" b="0" i="0">
                    <a:latin typeface="Cambria Math" panose="02040503050406030204" pitchFamily="18" charset="0"/>
                  </a:rPr>
                  <a:t>120=60Hz</a:t>
                </a:r>
                <a:r>
                  <a:rPr lang="en-GB" dirty="0"/>
                  <a:t> The motor must be supplied with 60Hz power.</a:t>
                </a:r>
              </a:p>
            </p:txBody>
          </p:sp>
        </mc:Fallback>
      </mc:AlternateContent>
      <p:sp>
        <p:nvSpPr>
          <p:cNvPr id="4" name="Slide Number Placeholder 3"/>
          <p:cNvSpPr>
            <a:spLocks noGrp="1"/>
          </p:cNvSpPr>
          <p:nvPr>
            <p:ph type="sldNum" sz="quarter" idx="10"/>
          </p:nvPr>
        </p:nvSpPr>
        <p:spPr/>
        <p:txBody>
          <a:bodyPr/>
          <a:lstStyle/>
          <a:p>
            <a:fld id="{73041CE5-1DCE-2841-929D-C7134C49E32B}" type="slidenum">
              <a:rPr lang="en-GB" smtClean="0"/>
              <a:t>13</a:t>
            </a:fld>
            <a:endParaRPr lang="en-GB"/>
          </a:p>
        </p:txBody>
      </p:sp>
    </p:spTree>
    <p:extLst>
      <p:ext uri="{BB962C8B-B14F-4D97-AF65-F5344CB8AC3E}">
        <p14:creationId xmlns:p14="http://schemas.microsoft.com/office/powerpoint/2010/main" val="181297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MCQ</a:t>
                </a:r>
              </a:p>
              <a:p>
                <a:endParaRPr lang="en-GB" dirty="0"/>
              </a:p>
              <a:p>
                <a:r>
                  <a:rPr lang="en-GB" dirty="0"/>
                  <a:t>Correct answer is a</a:t>
                </a:r>
              </a:p>
              <a:p>
                <a:endParaRPr lang="en-GB" dirty="0"/>
              </a:p>
              <a:p>
                <a:r>
                  <a:rPr lang="en-GB" dirty="0"/>
                  <a:t>Feedback:</a:t>
                </a:r>
              </a:p>
              <a:p>
                <a:pPr marL="228600" indent="-228600">
                  <a:buAutoNum type="alphaLcParenR"/>
                </a:pPr>
                <a:r>
                  <a:rPr lang="en-GB" dirty="0"/>
                  <a:t>– Well done. That is correct. In the equation </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rPr>
                          <m:t>𝑓</m:t>
                        </m:r>
                      </m:num>
                      <m:den>
                        <m:r>
                          <a:rPr lang="en-US" b="0" i="1" smtClean="0">
                            <a:latin typeface="Cambria Math" panose="02040503050406030204" pitchFamily="18" charset="0"/>
                          </a:rPr>
                          <m:t>𝑝</m:t>
                        </m:r>
                      </m:den>
                    </m:f>
                  </m:oMath>
                </a14:m>
                <a:r>
                  <a:rPr lang="en-GB" dirty="0"/>
                  <a:t> the greater f is the greater Ns</a:t>
                </a:r>
                <a:r>
                  <a:rPr lang="en-GB" baseline="0" dirty="0"/>
                  <a:t> will be.</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baseline="0" dirty="0"/>
                  <a:t>- That is not correct. </a:t>
                </a:r>
                <a:r>
                  <a:rPr lang="en-GB" dirty="0"/>
                  <a:t>In the equation </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rPr>
                          <m:t>𝑓</m:t>
                        </m:r>
                      </m:num>
                      <m:den>
                        <m:r>
                          <a:rPr lang="en-US" b="0" i="1" smtClean="0">
                            <a:latin typeface="Cambria Math" panose="02040503050406030204" pitchFamily="18" charset="0"/>
                          </a:rPr>
                          <m:t>𝑝</m:t>
                        </m:r>
                      </m:den>
                    </m:f>
                  </m:oMath>
                </a14:m>
                <a:r>
                  <a:rPr lang="en-GB" dirty="0"/>
                  <a:t> the greater f is the greater Ns</a:t>
                </a:r>
                <a:r>
                  <a:rPr lang="en-GB" baseline="0" dirty="0"/>
                  <a:t> will be.</a:t>
                </a:r>
              </a:p>
            </p:txBody>
          </p:sp>
        </mc:Choice>
        <mc:Fallback xmlns="">
          <p:sp>
            <p:nvSpPr>
              <p:cNvPr id="3" name="Notes Placeholder 2"/>
              <p:cNvSpPr>
                <a:spLocks noGrp="1"/>
              </p:cNvSpPr>
              <p:nvPr>
                <p:ph type="body" idx="1"/>
              </p:nvPr>
            </p:nvSpPr>
            <p:spPr/>
            <p:txBody>
              <a:bodyPr/>
              <a:lstStyle/>
              <a:p>
                <a:r>
                  <a:rPr lang="en-GB" dirty="0"/>
                  <a:t>MCQ</a:t>
                </a:r>
              </a:p>
              <a:p>
                <a:endParaRPr lang="en-GB" dirty="0"/>
              </a:p>
              <a:p>
                <a:r>
                  <a:rPr lang="en-GB" dirty="0"/>
                  <a:t>Correct answer is a</a:t>
                </a:r>
              </a:p>
              <a:p>
                <a:endParaRPr lang="en-GB" dirty="0"/>
              </a:p>
              <a:p>
                <a:r>
                  <a:rPr lang="en-GB" dirty="0"/>
                  <a:t>Feedback:</a:t>
                </a:r>
              </a:p>
              <a:p>
                <a:pPr marL="228600" indent="-228600">
                  <a:buAutoNum type="alphaLcParenR"/>
                </a:pPr>
                <a:r>
                  <a:rPr lang="en-GB" dirty="0"/>
                  <a:t>– Well done. That is correct. In the equation </a:t>
                </a:r>
                <a:r>
                  <a:rPr lang="en-GB" i="0">
                    <a:latin typeface="Cambria Math" panose="02040503050406030204" pitchFamily="18" charset="0"/>
                  </a:rPr>
                  <a:t>〖</a:t>
                </a:r>
                <a:r>
                  <a:rPr lang="en-US" b="0" i="0">
                    <a:latin typeface="Cambria Math" panose="02040503050406030204" pitchFamily="18" charset="0"/>
                  </a:rPr>
                  <a:t> 𝑁</a:t>
                </a:r>
                <a:r>
                  <a:rPr lang="en-GB" b="0" i="0">
                    <a:latin typeface="Cambria Math" panose="02040503050406030204" pitchFamily="18" charset="0"/>
                  </a:rPr>
                  <a:t>〗_</a:t>
                </a:r>
                <a:r>
                  <a:rPr lang="en-US" b="0" i="0">
                    <a:latin typeface="Cambria Math" panose="02040503050406030204" pitchFamily="18" charset="0"/>
                  </a:rPr>
                  <a:t>𝑠=120𝑓/𝑝</a:t>
                </a:r>
                <a:r>
                  <a:rPr lang="en-GB" dirty="0"/>
                  <a:t> the greater f is the greater Ns</a:t>
                </a:r>
                <a:r>
                  <a:rPr lang="en-GB" baseline="0" dirty="0"/>
                  <a:t> will be.</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baseline="0" dirty="0"/>
                  <a:t>- That is not correct. </a:t>
                </a:r>
                <a:r>
                  <a:rPr lang="en-GB" dirty="0"/>
                  <a:t>In the equation </a:t>
                </a:r>
                <a:r>
                  <a:rPr lang="en-GB" i="0">
                    <a:latin typeface="Cambria Math" panose="02040503050406030204" pitchFamily="18" charset="0"/>
                  </a:rPr>
                  <a:t>〖</a:t>
                </a:r>
                <a:r>
                  <a:rPr lang="en-US" b="0" i="0">
                    <a:latin typeface="Cambria Math" panose="02040503050406030204" pitchFamily="18" charset="0"/>
                  </a:rPr>
                  <a:t> 𝑁</a:t>
                </a:r>
                <a:r>
                  <a:rPr lang="en-GB" b="0" i="0">
                    <a:latin typeface="Cambria Math" panose="02040503050406030204" pitchFamily="18" charset="0"/>
                  </a:rPr>
                  <a:t>〗_</a:t>
                </a:r>
                <a:r>
                  <a:rPr lang="en-US" b="0" i="0">
                    <a:latin typeface="Cambria Math" panose="02040503050406030204" pitchFamily="18" charset="0"/>
                  </a:rPr>
                  <a:t>𝑠=120𝑓/𝑝</a:t>
                </a:r>
                <a:r>
                  <a:rPr lang="en-GB" dirty="0"/>
                  <a:t> the greater f is the greater Ns</a:t>
                </a:r>
                <a:r>
                  <a:rPr lang="en-GB" baseline="0" dirty="0"/>
                  <a:t> will be.</a:t>
                </a:r>
              </a:p>
            </p:txBody>
          </p:sp>
        </mc:Fallback>
      </mc:AlternateContent>
      <p:sp>
        <p:nvSpPr>
          <p:cNvPr id="4" name="Slide Number Placeholder 3"/>
          <p:cNvSpPr>
            <a:spLocks noGrp="1"/>
          </p:cNvSpPr>
          <p:nvPr>
            <p:ph type="sldNum" sz="quarter" idx="10"/>
          </p:nvPr>
        </p:nvSpPr>
        <p:spPr/>
        <p:txBody>
          <a:bodyPr/>
          <a:lstStyle/>
          <a:p>
            <a:fld id="{73041CE5-1DCE-2841-929D-C7134C49E32B}" type="slidenum">
              <a:rPr lang="en-GB" smtClean="0"/>
              <a:t>14</a:t>
            </a:fld>
            <a:endParaRPr lang="en-GB"/>
          </a:p>
        </p:txBody>
      </p:sp>
    </p:spTree>
    <p:extLst>
      <p:ext uri="{BB962C8B-B14F-4D97-AF65-F5344CB8AC3E}">
        <p14:creationId xmlns:p14="http://schemas.microsoft.com/office/powerpoint/2010/main" val="2125278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Fill in the blank</a:t>
                </a:r>
              </a:p>
              <a:p>
                <a:endParaRPr lang="en-GB" dirty="0"/>
              </a:p>
              <a:p>
                <a:r>
                  <a:rPr lang="en-GB" dirty="0"/>
                  <a:t>Correct answer is 140Hz</a:t>
                </a:r>
              </a:p>
              <a:p>
                <a:endParaRPr lang="en-GB" dirty="0"/>
              </a:p>
              <a:p>
                <a:r>
                  <a:rPr lang="en-GB" dirty="0"/>
                  <a:t>Feedback:</a:t>
                </a:r>
              </a:p>
              <a:p>
                <a:r>
                  <a:rPr lang="en-GB" dirty="0"/>
                  <a:t>Correct – Well done. </a:t>
                </a:r>
                <a14:m>
                  <m:oMath xmlns:m="http://schemas.openxmlformats.org/officeDocument/2006/math">
                    <m:r>
                      <m:rPr>
                        <m:sty m:val="p"/>
                      </m:rPr>
                      <a:rPr lang="en-US" b="0" i="0" smtClean="0">
                        <a:latin typeface="Cambria Math" panose="02040503050406030204" pitchFamily="18" charset="0"/>
                      </a:rPr>
                      <m:t>f</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2800</m:t>
                        </m:r>
                        <m:r>
                          <a:rPr lang="en-US" b="0" i="1" smtClean="0">
                            <a:latin typeface="Cambria Math" panose="02040503050406030204" pitchFamily="18" charset="0"/>
                            <a:ea typeface="Cambria Math" panose="02040503050406030204" pitchFamily="18" charset="0"/>
                          </a:rPr>
                          <m:t>×6</m:t>
                        </m:r>
                      </m:num>
                      <m:den>
                        <m:r>
                          <a:rPr lang="en-US" b="0" i="1" smtClean="0">
                            <a:latin typeface="Cambria Math" panose="02040503050406030204" pitchFamily="18" charset="0"/>
                          </a:rPr>
                          <m:t>120</m:t>
                        </m:r>
                      </m:den>
                    </m:f>
                    <m:r>
                      <a:rPr lang="en-US" b="0" i="1" smtClean="0">
                        <a:latin typeface="Cambria Math" panose="02040503050406030204" pitchFamily="18" charset="0"/>
                      </a:rPr>
                      <m:t>=140</m:t>
                    </m:r>
                  </m:oMath>
                </a14:m>
                <a:r>
                  <a:rPr lang="en-GB" dirty="0"/>
                  <a:t>Hz.</a:t>
                </a:r>
              </a:p>
              <a:p>
                <a:r>
                  <a:rPr lang="en-GB" dirty="0"/>
                  <a:t>Incorrect – Oops. That is not correct. We need to find f so we must first rearrange our equation as follows: </a:t>
                </a:r>
                <a14:m>
                  <m:oMath xmlns:m="http://schemas.openxmlformats.org/officeDocument/2006/math">
                    <m:r>
                      <m:rPr>
                        <m:sty m:val="p"/>
                      </m:rPr>
                      <a:rPr lang="en-US" b="0" i="0" smtClean="0">
                        <a:latin typeface="Cambria Math" panose="02040503050406030204" pitchFamily="18" charset="0"/>
                      </a:rPr>
                      <m:t>f</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𝑝</m:t>
                        </m:r>
                      </m:num>
                      <m:den>
                        <m:r>
                          <a:rPr lang="en-US" b="0" i="1" smtClean="0">
                            <a:latin typeface="Cambria Math" panose="02040503050406030204" pitchFamily="18" charset="0"/>
                          </a:rPr>
                          <m:t>120</m:t>
                        </m:r>
                      </m:den>
                    </m:f>
                  </m:oMath>
                </a14:m>
                <a:r>
                  <a:rPr lang="en-GB" dirty="0"/>
                  <a:t>. Now,</a:t>
                </a:r>
                <a:r>
                  <a:rPr lang="en-GB" baseline="0" dirty="0"/>
                  <a:t> we know that the motor has 6 poles (p = 6) and we want to obtain a synchronous speed of 2,800rpm (Ns = 2,800rpm). Therefore, </a:t>
                </a:r>
                <a14:m>
                  <m:oMath xmlns:m="http://schemas.openxmlformats.org/officeDocument/2006/math">
                    <m:r>
                      <m:rPr>
                        <m:sty m:val="p"/>
                      </m:rPr>
                      <a:rPr lang="en-US" b="0" i="0" smtClean="0">
                        <a:latin typeface="Cambria Math" panose="02040503050406030204" pitchFamily="18" charset="0"/>
                      </a:rPr>
                      <m:t>f</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2800</m:t>
                        </m:r>
                        <m:r>
                          <a:rPr lang="en-US" b="0" i="1" smtClean="0">
                            <a:latin typeface="Cambria Math" panose="02040503050406030204" pitchFamily="18" charset="0"/>
                            <a:ea typeface="Cambria Math" panose="02040503050406030204" pitchFamily="18" charset="0"/>
                          </a:rPr>
                          <m:t>×6</m:t>
                        </m:r>
                      </m:num>
                      <m:den>
                        <m:r>
                          <a:rPr lang="en-US" b="0" i="1" smtClean="0">
                            <a:latin typeface="Cambria Math" panose="02040503050406030204" pitchFamily="18" charset="0"/>
                          </a:rPr>
                          <m:t>120</m:t>
                        </m:r>
                      </m:den>
                    </m:f>
                    <m:r>
                      <a:rPr lang="en-US" b="0" i="1" smtClean="0">
                        <a:latin typeface="Cambria Math" panose="02040503050406030204" pitchFamily="18" charset="0"/>
                      </a:rPr>
                      <m:t>=140</m:t>
                    </m:r>
                  </m:oMath>
                </a14:m>
                <a:r>
                  <a:rPr lang="en-GB" dirty="0"/>
                  <a:t>Hz.</a:t>
                </a:r>
              </a:p>
            </p:txBody>
          </p:sp>
        </mc:Choice>
        <mc:Fallback xmlns="">
          <p:sp>
            <p:nvSpPr>
              <p:cNvPr id="3" name="Notes Placeholder 2"/>
              <p:cNvSpPr>
                <a:spLocks noGrp="1"/>
              </p:cNvSpPr>
              <p:nvPr>
                <p:ph type="body" idx="1"/>
              </p:nvPr>
            </p:nvSpPr>
            <p:spPr/>
            <p:txBody>
              <a:bodyPr/>
              <a:lstStyle/>
              <a:p>
                <a:r>
                  <a:rPr lang="en-GB" dirty="0"/>
                  <a:t>Fill in the blank</a:t>
                </a:r>
              </a:p>
              <a:p>
                <a:endParaRPr lang="en-GB" dirty="0"/>
              </a:p>
              <a:p>
                <a:r>
                  <a:rPr lang="en-GB" dirty="0"/>
                  <a:t>Correct answer is 140Hz</a:t>
                </a:r>
              </a:p>
              <a:p>
                <a:endParaRPr lang="en-GB" dirty="0"/>
              </a:p>
              <a:p>
                <a:r>
                  <a:rPr lang="en-GB" dirty="0"/>
                  <a:t>Feedback:</a:t>
                </a:r>
              </a:p>
              <a:p>
                <a:r>
                  <a:rPr lang="en-GB" dirty="0"/>
                  <a:t>Correct – Well done. </a:t>
                </a:r>
                <a:r>
                  <a:rPr lang="en-US" b="0" i="0">
                    <a:latin typeface="Cambria Math" panose="02040503050406030204" pitchFamily="18" charset="0"/>
                  </a:rPr>
                  <a:t>f=(2800</a:t>
                </a:r>
                <a:r>
                  <a:rPr lang="en-US" b="0" i="0">
                    <a:latin typeface="Cambria Math" panose="02040503050406030204" pitchFamily="18" charset="0"/>
                    <a:ea typeface="Cambria Math" panose="02040503050406030204" pitchFamily="18" charset="0"/>
                  </a:rPr>
                  <a:t>×6)/</a:t>
                </a:r>
                <a:r>
                  <a:rPr lang="en-US" b="0" i="0">
                    <a:latin typeface="Cambria Math" panose="02040503050406030204" pitchFamily="18" charset="0"/>
                  </a:rPr>
                  <a:t>120=140</a:t>
                </a:r>
                <a:r>
                  <a:rPr lang="en-GB" dirty="0"/>
                  <a:t>Hz.</a:t>
                </a:r>
              </a:p>
              <a:p>
                <a:r>
                  <a:rPr lang="en-GB" dirty="0"/>
                  <a:t>Incorrect – Oops. That is not correct. We need to find f so we must first rearrange our equation as follows: </a:t>
                </a:r>
                <a:r>
                  <a:rPr lang="en-US" b="0" i="0">
                    <a:latin typeface="Cambria Math" panose="02040503050406030204" pitchFamily="18" charset="0"/>
                  </a:rPr>
                  <a:t>f=(𝑁_𝑠 𝑝)/120</a:t>
                </a:r>
                <a:r>
                  <a:rPr lang="en-GB" dirty="0"/>
                  <a:t>. Now,</a:t>
                </a:r>
                <a:r>
                  <a:rPr lang="en-GB" baseline="0" dirty="0"/>
                  <a:t> we know that the motor has 6 poles (p = 6) and we want to obtain a synchronous speed of 2,800rpm (Ns = 2,800rpm). Therefore, </a:t>
                </a:r>
                <a:r>
                  <a:rPr lang="en-US" b="0" i="0">
                    <a:latin typeface="Cambria Math" panose="02040503050406030204" pitchFamily="18" charset="0"/>
                  </a:rPr>
                  <a:t>f=(2800</a:t>
                </a:r>
                <a:r>
                  <a:rPr lang="en-US" b="0" i="0">
                    <a:latin typeface="Cambria Math" panose="02040503050406030204" pitchFamily="18" charset="0"/>
                    <a:ea typeface="Cambria Math" panose="02040503050406030204" pitchFamily="18" charset="0"/>
                  </a:rPr>
                  <a:t>×6)/</a:t>
                </a:r>
                <a:r>
                  <a:rPr lang="en-US" b="0" i="0">
                    <a:latin typeface="Cambria Math" panose="02040503050406030204" pitchFamily="18" charset="0"/>
                  </a:rPr>
                  <a:t>120=140</a:t>
                </a:r>
                <a:r>
                  <a:rPr lang="en-GB" dirty="0"/>
                  <a:t>Hz.</a:t>
                </a:r>
              </a:p>
            </p:txBody>
          </p:sp>
        </mc:Fallback>
      </mc:AlternateContent>
      <p:sp>
        <p:nvSpPr>
          <p:cNvPr id="4" name="Slide Number Placeholder 3"/>
          <p:cNvSpPr>
            <a:spLocks noGrp="1"/>
          </p:cNvSpPr>
          <p:nvPr>
            <p:ph type="sldNum" sz="quarter" idx="10"/>
          </p:nvPr>
        </p:nvSpPr>
        <p:spPr/>
        <p:txBody>
          <a:bodyPr/>
          <a:lstStyle/>
          <a:p>
            <a:fld id="{73041CE5-1DCE-2841-929D-C7134C49E32B}" type="slidenum">
              <a:rPr lang="en-GB" smtClean="0"/>
              <a:t>15</a:t>
            </a:fld>
            <a:endParaRPr lang="en-GB"/>
          </a:p>
        </p:txBody>
      </p:sp>
    </p:spTree>
    <p:extLst>
      <p:ext uri="{BB962C8B-B14F-4D97-AF65-F5344CB8AC3E}">
        <p14:creationId xmlns:p14="http://schemas.microsoft.com/office/powerpoint/2010/main" val="4099892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Img02 =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926122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Button 1 = link to full screen popup of vid02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299572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MCQ</a:t>
                </a:r>
              </a:p>
              <a:p>
                <a:endParaRPr lang="en-GB" dirty="0"/>
              </a:p>
              <a:p>
                <a:r>
                  <a:rPr lang="en-GB" dirty="0"/>
                  <a:t>Correct answer is b</a:t>
                </a:r>
              </a:p>
              <a:p>
                <a:endParaRPr lang="en-GB" dirty="0"/>
              </a:p>
              <a:p>
                <a:r>
                  <a:rPr lang="en-GB" dirty="0"/>
                  <a:t>Feedback:</a:t>
                </a:r>
              </a:p>
              <a:p>
                <a:r>
                  <a:rPr lang="en-GB" dirty="0"/>
                  <a:t>a) – That is not correct. The first thing we need to do is calculate the synchronous speed of the motor.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charset="0"/>
                          </a:rPr>
                          <m:t>𝑁</m:t>
                        </m:r>
                      </m:e>
                      <m:sub>
                        <m:r>
                          <a:rPr lang="en-US" b="0" i="1" smtClean="0">
                            <a:latin typeface="Cambria Math" charset="0"/>
                          </a:rPr>
                          <m:t>𝑆</m:t>
                        </m:r>
                      </m:sub>
                    </m:sSub>
                    <m:r>
                      <a:rPr lang="en-US" b="0" i="1" smtClean="0">
                        <a:latin typeface="Cambria Math" charset="0"/>
                      </a:rPr>
                      <m:t>=</m:t>
                    </m:r>
                    <m:f>
                      <m:fPr>
                        <m:ctrlPr>
                          <a:rPr lang="mr-IN" b="0" i="1" smtClean="0">
                            <a:latin typeface="Cambria Math" panose="02040503050406030204" pitchFamily="18" charset="0"/>
                          </a:rPr>
                        </m:ctrlPr>
                      </m:fPr>
                      <m:num>
                        <m:r>
                          <a:rPr lang="en-US" b="0" i="1" smtClean="0">
                            <a:latin typeface="Cambria Math" charset="0"/>
                          </a:rPr>
                          <m:t>120</m:t>
                        </m:r>
                        <m:r>
                          <a:rPr lang="en-US" b="0" i="1" smtClean="0">
                            <a:latin typeface="Cambria Math" charset="0"/>
                            <a:ea typeface="Cambria Math" charset="0"/>
                            <a:cs typeface="Cambria Math" charset="0"/>
                          </a:rPr>
                          <m:t>×50</m:t>
                        </m:r>
                      </m:num>
                      <m:den>
                        <m:r>
                          <a:rPr lang="en-US" b="0" i="1" smtClean="0">
                            <a:latin typeface="Cambria Math" charset="0"/>
                          </a:rPr>
                          <m:t>4</m:t>
                        </m:r>
                      </m:den>
                    </m:f>
                    <m:r>
                      <a:rPr lang="en-US" b="0" i="1" smtClean="0">
                        <a:latin typeface="Cambria Math" charset="0"/>
                      </a:rPr>
                      <m:t>=1500</m:t>
                    </m:r>
                  </m:oMath>
                </a14:m>
                <a:r>
                  <a:rPr lang="en-US" dirty="0"/>
                  <a:t> rpm. Now that we have the synchronous speed and the rotor speed, we can calculate the slip.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𝑅</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den>
                    </m:f>
                    <m:r>
                      <a:rPr lang="en-US" b="0" i="1" smtClean="0">
                        <a:latin typeface="Cambria Math" panose="02040503050406030204" pitchFamily="18" charset="0"/>
                        <a:ea typeface="Cambria Math" panose="02040503050406030204" pitchFamily="18" charset="0"/>
                      </a:rPr>
                      <m:t>×100=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1500−1440</m:t>
                        </m:r>
                      </m:num>
                      <m:den>
                        <m:r>
                          <a:rPr lang="en-US" b="0" i="1" smtClean="0">
                            <a:latin typeface="Cambria Math" panose="02040503050406030204" pitchFamily="18" charset="0"/>
                            <a:ea typeface="Cambria Math" panose="02040503050406030204" pitchFamily="18" charset="0"/>
                          </a:rPr>
                          <m:t>1500</m:t>
                        </m:r>
                      </m:den>
                    </m:f>
                    <m:r>
                      <a:rPr lang="en-US" b="0" i="1" smtClean="0">
                        <a:latin typeface="Cambria Math" panose="02040503050406030204" pitchFamily="18" charset="0"/>
                        <a:ea typeface="Cambria Math" panose="02040503050406030204" pitchFamily="18" charset="0"/>
                      </a:rPr>
                      <m:t>×100=4%</m:t>
                    </m:r>
                  </m:oMath>
                </a14:m>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 Well done. You got it. The first thing we need to do is calculate the synchronous speed of the motor.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charset="0"/>
                          </a:rPr>
                          <m:t>𝑁</m:t>
                        </m:r>
                      </m:e>
                      <m:sub>
                        <m:r>
                          <a:rPr lang="en-US" b="0" i="1" smtClean="0">
                            <a:latin typeface="Cambria Math" charset="0"/>
                          </a:rPr>
                          <m:t>𝑆</m:t>
                        </m:r>
                      </m:sub>
                    </m:sSub>
                    <m:r>
                      <a:rPr lang="en-US" b="0" i="1" smtClean="0">
                        <a:latin typeface="Cambria Math" charset="0"/>
                      </a:rPr>
                      <m:t>=</m:t>
                    </m:r>
                    <m:f>
                      <m:fPr>
                        <m:ctrlPr>
                          <a:rPr lang="mr-IN" b="0" i="1" smtClean="0">
                            <a:latin typeface="Cambria Math" panose="02040503050406030204" pitchFamily="18" charset="0"/>
                          </a:rPr>
                        </m:ctrlPr>
                      </m:fPr>
                      <m:num>
                        <m:r>
                          <a:rPr lang="en-US" b="0" i="1" smtClean="0">
                            <a:latin typeface="Cambria Math" charset="0"/>
                          </a:rPr>
                          <m:t>120</m:t>
                        </m:r>
                        <m:r>
                          <a:rPr lang="en-US" b="0" i="1" smtClean="0">
                            <a:latin typeface="Cambria Math" charset="0"/>
                            <a:ea typeface="Cambria Math" charset="0"/>
                            <a:cs typeface="Cambria Math" charset="0"/>
                          </a:rPr>
                          <m:t>×50</m:t>
                        </m:r>
                      </m:num>
                      <m:den>
                        <m:r>
                          <a:rPr lang="en-US" b="0" i="1" smtClean="0">
                            <a:latin typeface="Cambria Math" charset="0"/>
                          </a:rPr>
                          <m:t>4</m:t>
                        </m:r>
                      </m:den>
                    </m:f>
                    <m:r>
                      <a:rPr lang="en-US" b="0" i="1" smtClean="0">
                        <a:latin typeface="Cambria Math" charset="0"/>
                      </a:rPr>
                      <m:t>=1500</m:t>
                    </m:r>
                  </m:oMath>
                </a14:m>
                <a:r>
                  <a:rPr lang="en-US" dirty="0"/>
                  <a:t> rpm. Now that we have the synchronous speed and the rotor speed, we can calculate the slip.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𝑅</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den>
                    </m:f>
                    <m:r>
                      <a:rPr lang="en-US" b="0" i="1" smtClean="0">
                        <a:latin typeface="Cambria Math" panose="02040503050406030204" pitchFamily="18" charset="0"/>
                        <a:ea typeface="Cambria Math" panose="02040503050406030204" pitchFamily="18" charset="0"/>
                      </a:rPr>
                      <m:t>×100=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1500−1440</m:t>
                        </m:r>
                      </m:num>
                      <m:den>
                        <m:r>
                          <a:rPr lang="en-US" b="0" i="1" smtClean="0">
                            <a:latin typeface="Cambria Math" panose="02040503050406030204" pitchFamily="18" charset="0"/>
                            <a:ea typeface="Cambria Math" panose="02040503050406030204" pitchFamily="18" charset="0"/>
                          </a:rPr>
                          <m:t>1500</m:t>
                        </m:r>
                      </m:den>
                    </m:f>
                    <m:r>
                      <a:rPr lang="en-US" b="0" i="1" smtClean="0">
                        <a:latin typeface="Cambria Math" panose="02040503050406030204" pitchFamily="18" charset="0"/>
                        <a:ea typeface="Cambria Math" panose="02040503050406030204" pitchFamily="18" charset="0"/>
                      </a:rPr>
                      <m:t>×100=4%</m:t>
                    </m:r>
                  </m:oMath>
                </a14:m>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 – That is not correct. The first thing we need to do is calculate the synchronous speed of the motor.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charset="0"/>
                          </a:rPr>
                          <m:t>𝑁</m:t>
                        </m:r>
                      </m:e>
                      <m:sub>
                        <m:r>
                          <a:rPr lang="en-US" b="0" i="1" smtClean="0">
                            <a:latin typeface="Cambria Math" charset="0"/>
                          </a:rPr>
                          <m:t>𝑆</m:t>
                        </m:r>
                      </m:sub>
                    </m:sSub>
                    <m:r>
                      <a:rPr lang="en-US" b="0" i="1" smtClean="0">
                        <a:latin typeface="Cambria Math" charset="0"/>
                      </a:rPr>
                      <m:t>=</m:t>
                    </m:r>
                    <m:f>
                      <m:fPr>
                        <m:ctrlPr>
                          <a:rPr lang="mr-IN" b="0" i="1" smtClean="0">
                            <a:latin typeface="Cambria Math" panose="02040503050406030204" pitchFamily="18" charset="0"/>
                          </a:rPr>
                        </m:ctrlPr>
                      </m:fPr>
                      <m:num>
                        <m:r>
                          <a:rPr lang="en-US" b="0" i="1" smtClean="0">
                            <a:latin typeface="Cambria Math" charset="0"/>
                          </a:rPr>
                          <m:t>120</m:t>
                        </m:r>
                        <m:r>
                          <a:rPr lang="en-US" b="0" i="1" smtClean="0">
                            <a:latin typeface="Cambria Math" charset="0"/>
                            <a:ea typeface="Cambria Math" charset="0"/>
                            <a:cs typeface="Cambria Math" charset="0"/>
                          </a:rPr>
                          <m:t>×50</m:t>
                        </m:r>
                      </m:num>
                      <m:den>
                        <m:r>
                          <a:rPr lang="en-US" b="0" i="1" smtClean="0">
                            <a:latin typeface="Cambria Math" charset="0"/>
                          </a:rPr>
                          <m:t>4</m:t>
                        </m:r>
                      </m:den>
                    </m:f>
                    <m:r>
                      <a:rPr lang="en-US" b="0" i="1" smtClean="0">
                        <a:latin typeface="Cambria Math" charset="0"/>
                      </a:rPr>
                      <m:t>=1500</m:t>
                    </m:r>
                  </m:oMath>
                </a14:m>
                <a:r>
                  <a:rPr lang="en-US" dirty="0"/>
                  <a:t> rpm. Now that we have the synchronous speed and the rotor speed, we can calculate the slip.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𝑅</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den>
                    </m:f>
                    <m:r>
                      <a:rPr lang="en-US" b="0" i="1" smtClean="0">
                        <a:latin typeface="Cambria Math" panose="02040503050406030204" pitchFamily="18" charset="0"/>
                        <a:ea typeface="Cambria Math" panose="02040503050406030204" pitchFamily="18" charset="0"/>
                      </a:rPr>
                      <m:t>×100=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1500−1440</m:t>
                        </m:r>
                      </m:num>
                      <m:den>
                        <m:r>
                          <a:rPr lang="en-US" b="0" i="1" smtClean="0">
                            <a:latin typeface="Cambria Math" panose="02040503050406030204" pitchFamily="18" charset="0"/>
                            <a:ea typeface="Cambria Math" panose="02040503050406030204" pitchFamily="18" charset="0"/>
                          </a:rPr>
                          <m:t>1500</m:t>
                        </m:r>
                      </m:den>
                    </m:f>
                    <m:r>
                      <a:rPr lang="en-US" b="0" i="1" smtClean="0">
                        <a:latin typeface="Cambria Math" panose="02040503050406030204" pitchFamily="18" charset="0"/>
                        <a:ea typeface="Cambria Math" panose="02040503050406030204" pitchFamily="18" charset="0"/>
                      </a:rPr>
                      <m:t>×100=4%</m:t>
                    </m:r>
                  </m:oMath>
                </a14:m>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 – That is not correct. The first thing we need to do is calculate the synchronous speed of the motor.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charset="0"/>
                          </a:rPr>
                          <m:t>𝑁</m:t>
                        </m:r>
                      </m:e>
                      <m:sub>
                        <m:r>
                          <a:rPr lang="en-US" b="0" i="1" smtClean="0">
                            <a:latin typeface="Cambria Math" charset="0"/>
                          </a:rPr>
                          <m:t>𝑆</m:t>
                        </m:r>
                      </m:sub>
                    </m:sSub>
                    <m:r>
                      <a:rPr lang="en-US" b="0" i="1" smtClean="0">
                        <a:latin typeface="Cambria Math" charset="0"/>
                      </a:rPr>
                      <m:t>=</m:t>
                    </m:r>
                    <m:f>
                      <m:fPr>
                        <m:ctrlPr>
                          <a:rPr lang="mr-IN" b="0" i="1" smtClean="0">
                            <a:latin typeface="Cambria Math" panose="02040503050406030204" pitchFamily="18" charset="0"/>
                          </a:rPr>
                        </m:ctrlPr>
                      </m:fPr>
                      <m:num>
                        <m:r>
                          <a:rPr lang="en-US" b="0" i="1" smtClean="0">
                            <a:latin typeface="Cambria Math" charset="0"/>
                          </a:rPr>
                          <m:t>120</m:t>
                        </m:r>
                        <m:r>
                          <a:rPr lang="en-US" b="0" i="1" smtClean="0">
                            <a:latin typeface="Cambria Math" charset="0"/>
                            <a:ea typeface="Cambria Math" charset="0"/>
                            <a:cs typeface="Cambria Math" charset="0"/>
                          </a:rPr>
                          <m:t>×50</m:t>
                        </m:r>
                      </m:num>
                      <m:den>
                        <m:r>
                          <a:rPr lang="en-US" b="0" i="1" smtClean="0">
                            <a:latin typeface="Cambria Math" charset="0"/>
                          </a:rPr>
                          <m:t>4</m:t>
                        </m:r>
                      </m:den>
                    </m:f>
                    <m:r>
                      <a:rPr lang="en-US" b="0" i="1" smtClean="0">
                        <a:latin typeface="Cambria Math" charset="0"/>
                      </a:rPr>
                      <m:t>=1500</m:t>
                    </m:r>
                  </m:oMath>
                </a14:m>
                <a:r>
                  <a:rPr lang="en-US" dirty="0"/>
                  <a:t> rpm. Now that we have the synchronous speed and the rotor speed, we can calculate the slip.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𝑅</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den>
                    </m:f>
                    <m:r>
                      <a:rPr lang="en-US" b="0" i="1" smtClean="0">
                        <a:latin typeface="Cambria Math" panose="02040503050406030204" pitchFamily="18" charset="0"/>
                        <a:ea typeface="Cambria Math" panose="02040503050406030204" pitchFamily="18" charset="0"/>
                      </a:rPr>
                      <m:t>×100=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1500−1440</m:t>
                        </m:r>
                      </m:num>
                      <m:den>
                        <m:r>
                          <a:rPr lang="en-US" b="0" i="1" smtClean="0">
                            <a:latin typeface="Cambria Math" panose="02040503050406030204" pitchFamily="18" charset="0"/>
                            <a:ea typeface="Cambria Math" panose="02040503050406030204" pitchFamily="18" charset="0"/>
                          </a:rPr>
                          <m:t>1500</m:t>
                        </m:r>
                      </m:den>
                    </m:f>
                    <m:r>
                      <a:rPr lang="en-US" b="0" i="1" smtClean="0">
                        <a:latin typeface="Cambria Math" panose="02040503050406030204" pitchFamily="18" charset="0"/>
                        <a:ea typeface="Cambria Math" panose="02040503050406030204" pitchFamily="18" charset="0"/>
                      </a:rPr>
                      <m:t>×100=4%</m:t>
                    </m:r>
                  </m:oMath>
                </a14:m>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mc:Choice>
        <mc:Fallback xmlns="">
          <p:sp>
            <p:nvSpPr>
              <p:cNvPr id="3" name="Notes Placeholder 2"/>
              <p:cNvSpPr>
                <a:spLocks noGrp="1"/>
              </p:cNvSpPr>
              <p:nvPr>
                <p:ph type="body" idx="1"/>
              </p:nvPr>
            </p:nvSpPr>
            <p:spPr/>
            <p:txBody>
              <a:bodyPr/>
              <a:lstStyle/>
              <a:p>
                <a:r>
                  <a:rPr lang="en-GB" dirty="0"/>
                  <a:t>MCQ</a:t>
                </a:r>
              </a:p>
              <a:p>
                <a:endParaRPr lang="en-GB" dirty="0"/>
              </a:p>
              <a:p>
                <a:r>
                  <a:rPr lang="en-GB" dirty="0"/>
                  <a:t>Correct answer is b</a:t>
                </a:r>
              </a:p>
              <a:p>
                <a:endParaRPr lang="en-GB" dirty="0"/>
              </a:p>
              <a:p>
                <a:r>
                  <a:rPr lang="en-GB" dirty="0"/>
                  <a:t>Feedback:</a:t>
                </a:r>
              </a:p>
              <a:p>
                <a:r>
                  <a:rPr lang="en-GB" dirty="0"/>
                  <a:t>a) – That is not correct. The first thing we need to do is calculate the synchronous speed of the motor. </a:t>
                </a:r>
                <a:r>
                  <a:rPr lang="en-US" b="0" i="0">
                    <a:latin typeface="Cambria Math" charset="0"/>
                  </a:rPr>
                  <a:t>𝑁</a:t>
                </a:r>
                <a:r>
                  <a:rPr lang="en-US" b="0" i="0">
                    <a:latin typeface="Cambria Math" panose="02040503050406030204" pitchFamily="18" charset="0"/>
                  </a:rPr>
                  <a:t>_</a:t>
                </a:r>
                <a:r>
                  <a:rPr lang="en-US" b="0" i="0">
                    <a:latin typeface="Cambria Math" charset="0"/>
                  </a:rPr>
                  <a:t>𝑆=</a:t>
                </a:r>
                <a:r>
                  <a:rPr lang="mr-IN" b="0" i="0">
                    <a:latin typeface="Cambria Math" panose="02040503050406030204" pitchFamily="18" charset="0"/>
                  </a:rPr>
                  <a:t>(</a:t>
                </a:r>
                <a:r>
                  <a:rPr lang="en-US" b="0" i="0">
                    <a:latin typeface="Cambria Math" charset="0"/>
                  </a:rPr>
                  <a:t>120</a:t>
                </a:r>
                <a:r>
                  <a:rPr lang="en-US" b="0" i="0">
                    <a:latin typeface="Cambria Math" charset="0"/>
                    <a:ea typeface="Cambria Math" charset="0"/>
                    <a:cs typeface="Cambria Math" charset="0"/>
                  </a:rPr>
                  <a:t>×50</a:t>
                </a:r>
                <a:r>
                  <a:rPr lang="mr-IN" b="0" i="0">
                    <a:latin typeface="Cambria Math" panose="02040503050406030204" pitchFamily="18" charset="0"/>
                    <a:ea typeface="Cambria Math" charset="0"/>
                    <a:cs typeface="Cambria Math" charset="0"/>
                  </a:rPr>
                  <a:t>)/</a:t>
                </a:r>
                <a:r>
                  <a:rPr lang="en-US" b="0" i="0">
                    <a:latin typeface="Cambria Math" charset="0"/>
                  </a:rPr>
                  <a:t>4=1500</a:t>
                </a:r>
                <a:r>
                  <a:rPr lang="en-US" dirty="0"/>
                  <a:t> rpm. Now that we have the synchronous speed and the rotor speed, we can calculate the slip. </a:t>
                </a:r>
                <a:r>
                  <a:rPr lang="en-US" b="0" i="0">
                    <a:latin typeface="Cambria Math" panose="02040503050406030204" pitchFamily="18" charset="0"/>
                  </a:rPr>
                  <a:t>𝑆=(𝑁_𝑆−𝑁_𝑅)/𝑁_𝑆 </a:t>
                </a:r>
                <a:r>
                  <a:rPr lang="en-US" b="0" i="0">
                    <a:latin typeface="Cambria Math" panose="02040503050406030204" pitchFamily="18" charset="0"/>
                    <a:ea typeface="Cambria Math" panose="02040503050406030204" pitchFamily="18" charset="0"/>
                  </a:rPr>
                  <a:t>×100=  (1500−1440)/1500×100=4%</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 Well done. You got it. The first thing we need to do is calculate the synchronous speed of the motor. </a:t>
                </a:r>
                <a:r>
                  <a:rPr lang="en-US" b="0" i="0">
                    <a:latin typeface="Cambria Math" charset="0"/>
                  </a:rPr>
                  <a:t>𝑁</a:t>
                </a:r>
                <a:r>
                  <a:rPr lang="en-US" b="0" i="0">
                    <a:latin typeface="Cambria Math" panose="02040503050406030204" pitchFamily="18" charset="0"/>
                  </a:rPr>
                  <a:t>_</a:t>
                </a:r>
                <a:r>
                  <a:rPr lang="en-US" b="0" i="0">
                    <a:latin typeface="Cambria Math" charset="0"/>
                  </a:rPr>
                  <a:t>𝑆=</a:t>
                </a:r>
                <a:r>
                  <a:rPr lang="mr-IN" b="0" i="0">
                    <a:latin typeface="Cambria Math" panose="02040503050406030204" pitchFamily="18" charset="0"/>
                  </a:rPr>
                  <a:t>(</a:t>
                </a:r>
                <a:r>
                  <a:rPr lang="en-US" b="0" i="0">
                    <a:latin typeface="Cambria Math" charset="0"/>
                  </a:rPr>
                  <a:t>120</a:t>
                </a:r>
                <a:r>
                  <a:rPr lang="en-US" b="0" i="0">
                    <a:latin typeface="Cambria Math" charset="0"/>
                    <a:ea typeface="Cambria Math" charset="0"/>
                    <a:cs typeface="Cambria Math" charset="0"/>
                  </a:rPr>
                  <a:t>×50</a:t>
                </a:r>
                <a:r>
                  <a:rPr lang="mr-IN" b="0" i="0">
                    <a:latin typeface="Cambria Math" panose="02040503050406030204" pitchFamily="18" charset="0"/>
                    <a:ea typeface="Cambria Math" charset="0"/>
                    <a:cs typeface="Cambria Math" charset="0"/>
                  </a:rPr>
                  <a:t>)/</a:t>
                </a:r>
                <a:r>
                  <a:rPr lang="en-US" b="0" i="0">
                    <a:latin typeface="Cambria Math" charset="0"/>
                  </a:rPr>
                  <a:t>4=1500</a:t>
                </a:r>
                <a:r>
                  <a:rPr lang="en-US" dirty="0"/>
                  <a:t> rpm. Now that we have the synchronous speed and the rotor speed, we can calculate the slip. </a:t>
                </a:r>
                <a:r>
                  <a:rPr lang="en-US" b="0" i="0">
                    <a:latin typeface="Cambria Math" panose="02040503050406030204" pitchFamily="18" charset="0"/>
                  </a:rPr>
                  <a:t>𝑆=(𝑁_𝑆−𝑁_𝑅)/𝑁_𝑆 </a:t>
                </a:r>
                <a:r>
                  <a:rPr lang="en-US" b="0" i="0">
                    <a:latin typeface="Cambria Math" panose="02040503050406030204" pitchFamily="18" charset="0"/>
                    <a:ea typeface="Cambria Math" panose="02040503050406030204" pitchFamily="18" charset="0"/>
                  </a:rPr>
                  <a:t>×100=  (1500−1440)/1500×100=4%</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 – That is not correct. The first thing we need to do is calculate the synchronous speed of the motor. </a:t>
                </a:r>
                <a:r>
                  <a:rPr lang="en-US" b="0" i="0">
                    <a:latin typeface="Cambria Math" charset="0"/>
                  </a:rPr>
                  <a:t>𝑁</a:t>
                </a:r>
                <a:r>
                  <a:rPr lang="en-US" b="0" i="0">
                    <a:latin typeface="Cambria Math" panose="02040503050406030204" pitchFamily="18" charset="0"/>
                  </a:rPr>
                  <a:t>_</a:t>
                </a:r>
                <a:r>
                  <a:rPr lang="en-US" b="0" i="0">
                    <a:latin typeface="Cambria Math" charset="0"/>
                  </a:rPr>
                  <a:t>𝑆=</a:t>
                </a:r>
                <a:r>
                  <a:rPr lang="mr-IN" b="0" i="0">
                    <a:latin typeface="Cambria Math" panose="02040503050406030204" pitchFamily="18" charset="0"/>
                  </a:rPr>
                  <a:t>(</a:t>
                </a:r>
                <a:r>
                  <a:rPr lang="en-US" b="0" i="0">
                    <a:latin typeface="Cambria Math" charset="0"/>
                  </a:rPr>
                  <a:t>120</a:t>
                </a:r>
                <a:r>
                  <a:rPr lang="en-US" b="0" i="0">
                    <a:latin typeface="Cambria Math" charset="0"/>
                    <a:ea typeface="Cambria Math" charset="0"/>
                    <a:cs typeface="Cambria Math" charset="0"/>
                  </a:rPr>
                  <a:t>×50</a:t>
                </a:r>
                <a:r>
                  <a:rPr lang="mr-IN" b="0" i="0">
                    <a:latin typeface="Cambria Math" panose="02040503050406030204" pitchFamily="18" charset="0"/>
                    <a:ea typeface="Cambria Math" charset="0"/>
                    <a:cs typeface="Cambria Math" charset="0"/>
                  </a:rPr>
                  <a:t>)/</a:t>
                </a:r>
                <a:r>
                  <a:rPr lang="en-US" b="0" i="0">
                    <a:latin typeface="Cambria Math" charset="0"/>
                  </a:rPr>
                  <a:t>4=1500</a:t>
                </a:r>
                <a:r>
                  <a:rPr lang="en-US" dirty="0"/>
                  <a:t> rpm. Now that we have the synchronous speed and the rotor speed, we can calculate the slip. </a:t>
                </a:r>
                <a:r>
                  <a:rPr lang="en-US" b="0" i="0">
                    <a:latin typeface="Cambria Math" panose="02040503050406030204" pitchFamily="18" charset="0"/>
                  </a:rPr>
                  <a:t>𝑆=(𝑁_𝑆−𝑁_𝑅)/𝑁_𝑆 </a:t>
                </a:r>
                <a:r>
                  <a:rPr lang="en-US" b="0" i="0">
                    <a:latin typeface="Cambria Math" panose="02040503050406030204" pitchFamily="18" charset="0"/>
                    <a:ea typeface="Cambria Math" panose="02040503050406030204" pitchFamily="18" charset="0"/>
                  </a:rPr>
                  <a:t>×100=  (1500−1440)/1500×100=4%</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 – That is not correct. The first thing we need to do is calculate the synchronous speed of the motor. </a:t>
                </a:r>
                <a:r>
                  <a:rPr lang="en-US" b="0" i="0">
                    <a:latin typeface="Cambria Math" charset="0"/>
                  </a:rPr>
                  <a:t>𝑁</a:t>
                </a:r>
                <a:r>
                  <a:rPr lang="en-US" b="0" i="0">
                    <a:latin typeface="Cambria Math" panose="02040503050406030204" pitchFamily="18" charset="0"/>
                  </a:rPr>
                  <a:t>_</a:t>
                </a:r>
                <a:r>
                  <a:rPr lang="en-US" b="0" i="0">
                    <a:latin typeface="Cambria Math" charset="0"/>
                  </a:rPr>
                  <a:t>𝑆=</a:t>
                </a:r>
                <a:r>
                  <a:rPr lang="mr-IN" b="0" i="0">
                    <a:latin typeface="Cambria Math" panose="02040503050406030204" pitchFamily="18" charset="0"/>
                  </a:rPr>
                  <a:t>(</a:t>
                </a:r>
                <a:r>
                  <a:rPr lang="en-US" b="0" i="0">
                    <a:latin typeface="Cambria Math" charset="0"/>
                  </a:rPr>
                  <a:t>120</a:t>
                </a:r>
                <a:r>
                  <a:rPr lang="en-US" b="0" i="0">
                    <a:latin typeface="Cambria Math" charset="0"/>
                    <a:ea typeface="Cambria Math" charset="0"/>
                    <a:cs typeface="Cambria Math" charset="0"/>
                  </a:rPr>
                  <a:t>×50</a:t>
                </a:r>
                <a:r>
                  <a:rPr lang="mr-IN" b="0" i="0">
                    <a:latin typeface="Cambria Math" panose="02040503050406030204" pitchFamily="18" charset="0"/>
                    <a:ea typeface="Cambria Math" charset="0"/>
                    <a:cs typeface="Cambria Math" charset="0"/>
                  </a:rPr>
                  <a:t>)/</a:t>
                </a:r>
                <a:r>
                  <a:rPr lang="en-US" b="0" i="0">
                    <a:latin typeface="Cambria Math" charset="0"/>
                  </a:rPr>
                  <a:t>4=1500</a:t>
                </a:r>
                <a:r>
                  <a:rPr lang="en-US" dirty="0"/>
                  <a:t> rpm. Now that we have the synchronous speed and the rotor speed, we can calculate the slip. </a:t>
                </a:r>
                <a:r>
                  <a:rPr lang="en-US" b="0" i="0">
                    <a:latin typeface="Cambria Math" panose="02040503050406030204" pitchFamily="18" charset="0"/>
                  </a:rPr>
                  <a:t>𝑆=(𝑁_𝑆−𝑁_𝑅)/𝑁_𝑆 </a:t>
                </a:r>
                <a:r>
                  <a:rPr lang="en-US" b="0" i="0">
                    <a:latin typeface="Cambria Math" panose="02040503050406030204" pitchFamily="18" charset="0"/>
                    <a:ea typeface="Cambria Math" panose="02040503050406030204" pitchFamily="18" charset="0"/>
                  </a:rPr>
                  <a:t>×100=  (1500−1440)/1500×100=4%</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mc:Fallback>
      </mc:AlternateContent>
      <p:sp>
        <p:nvSpPr>
          <p:cNvPr id="4" name="Slide Number Placeholder 3"/>
          <p:cNvSpPr>
            <a:spLocks noGrp="1"/>
          </p:cNvSpPr>
          <p:nvPr>
            <p:ph type="sldNum" sz="quarter" idx="10"/>
          </p:nvPr>
        </p:nvSpPr>
        <p:spPr/>
        <p:txBody>
          <a:bodyPr/>
          <a:lstStyle/>
          <a:p>
            <a:fld id="{73041CE5-1DCE-2841-929D-C7134C49E32B}" type="slidenum">
              <a:rPr lang="en-GB" smtClean="0"/>
              <a:t>18</a:t>
            </a:fld>
            <a:endParaRPr lang="en-GB"/>
          </a:p>
        </p:txBody>
      </p:sp>
    </p:spTree>
    <p:extLst>
      <p:ext uri="{BB962C8B-B14F-4D97-AF65-F5344CB8AC3E}">
        <p14:creationId xmlns:p14="http://schemas.microsoft.com/office/powerpoint/2010/main" val="1990787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Img03 = https://</a:t>
                </a:r>
                <a:r>
                  <a:rPr lang="en-GB" dirty="0" err="1"/>
                  <a:t>qph.fs.quoracdn.net</a:t>
                </a:r>
                <a:r>
                  <a:rPr lang="en-GB" dirty="0"/>
                  <a:t>/main-qimg-1611a1bbf416cf2b12ba99c1d420490c</a:t>
                </a:r>
              </a:p>
              <a:p>
                <a:endParaRPr lang="en-GB" dirty="0"/>
              </a:p>
              <a:p>
                <a:r>
                  <a:rPr lang="en-GB" dirty="0"/>
                  <a:t>MCQ</a:t>
                </a:r>
              </a:p>
              <a:p>
                <a:endParaRPr lang="en-GB" dirty="0"/>
              </a:p>
              <a:p>
                <a:r>
                  <a:rPr lang="en-GB" dirty="0"/>
                  <a:t>Correct answer is a</a:t>
                </a:r>
              </a:p>
              <a:p>
                <a:endParaRPr lang="en-GB" dirty="0"/>
              </a:p>
              <a:p>
                <a:r>
                  <a:rPr lang="en-GB" dirty="0"/>
                  <a:t>Feedback:</a:t>
                </a:r>
              </a:p>
              <a:p>
                <a:r>
                  <a:rPr lang="en-GB" dirty="0"/>
                  <a:t>a) – Well done. You got it. We can see that the rotor speed is given as 1785.</a:t>
                </a:r>
                <a:r>
                  <a:rPr lang="en-GB" baseline="0" dirty="0"/>
                  <a:t> </a:t>
                </a:r>
                <a:r>
                  <a:rPr lang="en-GB" dirty="0"/>
                  <a:t>The first thing we need to do is calculate the synchronous speed of the motor. We can see that the frequency is 60Hz.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charset="0"/>
                          </a:rPr>
                          <m:t>𝑁</m:t>
                        </m:r>
                      </m:e>
                      <m:sub>
                        <m:r>
                          <a:rPr lang="en-US" b="0" i="1" smtClean="0">
                            <a:latin typeface="Cambria Math" charset="0"/>
                          </a:rPr>
                          <m:t>𝑆</m:t>
                        </m:r>
                      </m:sub>
                    </m:sSub>
                    <m:r>
                      <a:rPr lang="en-US" b="0" i="1" smtClean="0">
                        <a:latin typeface="Cambria Math" charset="0"/>
                      </a:rPr>
                      <m:t>=</m:t>
                    </m:r>
                    <m:f>
                      <m:fPr>
                        <m:ctrlPr>
                          <a:rPr lang="mr-IN" b="0" i="1" smtClean="0">
                            <a:latin typeface="Cambria Math" panose="02040503050406030204" pitchFamily="18" charset="0"/>
                          </a:rPr>
                        </m:ctrlPr>
                      </m:fPr>
                      <m:num>
                        <m:r>
                          <a:rPr lang="en-US" b="0" i="1" smtClean="0">
                            <a:latin typeface="Cambria Math" charset="0"/>
                          </a:rPr>
                          <m:t>120</m:t>
                        </m:r>
                        <m:r>
                          <a:rPr lang="en-US" b="0" i="1" smtClean="0">
                            <a:latin typeface="Cambria Math" charset="0"/>
                            <a:ea typeface="Cambria Math" charset="0"/>
                            <a:cs typeface="Cambria Math" charset="0"/>
                          </a:rPr>
                          <m:t>×</m:t>
                        </m:r>
                        <m:r>
                          <a:rPr lang="en-US" b="0" i="1" smtClean="0">
                            <a:latin typeface="Cambria Math" panose="02040503050406030204" pitchFamily="18" charset="0"/>
                            <a:ea typeface="Cambria Math" charset="0"/>
                            <a:cs typeface="Cambria Math" charset="0"/>
                          </a:rPr>
                          <m:t>6</m:t>
                        </m:r>
                        <m:r>
                          <a:rPr lang="en-US" b="0" i="1" smtClean="0">
                            <a:latin typeface="Cambria Math" charset="0"/>
                            <a:ea typeface="Cambria Math" charset="0"/>
                            <a:cs typeface="Cambria Math" charset="0"/>
                          </a:rPr>
                          <m:t>0</m:t>
                        </m:r>
                      </m:num>
                      <m:den>
                        <m:r>
                          <a:rPr lang="en-US" b="0" i="1" smtClean="0">
                            <a:latin typeface="Cambria Math" charset="0"/>
                          </a:rPr>
                          <m:t>4</m:t>
                        </m:r>
                      </m:den>
                    </m:f>
                    <m:r>
                      <a:rPr lang="en-US" b="0" i="1" smtClean="0">
                        <a:latin typeface="Cambria Math" charset="0"/>
                      </a:rPr>
                      <m:t>=1</m:t>
                    </m:r>
                    <m:r>
                      <a:rPr lang="en-US" b="0" i="1" smtClean="0">
                        <a:latin typeface="Cambria Math" panose="02040503050406030204" pitchFamily="18" charset="0"/>
                      </a:rPr>
                      <m:t>8</m:t>
                    </m:r>
                    <m:r>
                      <a:rPr lang="en-US" b="0" i="1" smtClean="0">
                        <a:latin typeface="Cambria Math" charset="0"/>
                      </a:rPr>
                      <m:t>00</m:t>
                    </m:r>
                  </m:oMath>
                </a14:m>
                <a:r>
                  <a:rPr lang="en-US" dirty="0"/>
                  <a:t> rpm. Now that we have the synchronous speed and the rotor speed, we can calculate the slip.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𝑅</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den>
                    </m:f>
                    <m:r>
                      <a:rPr lang="en-US" b="0" i="1" smtClean="0">
                        <a:latin typeface="Cambria Math" panose="02040503050406030204" pitchFamily="18" charset="0"/>
                        <a:ea typeface="Cambria Math" panose="02040503050406030204" pitchFamily="18" charset="0"/>
                      </a:rPr>
                      <m:t>×100=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1800−1785</m:t>
                        </m:r>
                      </m:num>
                      <m:den>
                        <m:r>
                          <a:rPr lang="en-US" b="0" i="1" smtClean="0">
                            <a:latin typeface="Cambria Math" panose="02040503050406030204" pitchFamily="18" charset="0"/>
                            <a:ea typeface="Cambria Math" panose="02040503050406030204" pitchFamily="18" charset="0"/>
                          </a:rPr>
                          <m:t>1800</m:t>
                        </m:r>
                      </m:den>
                    </m:f>
                    <m:r>
                      <a:rPr lang="en-US" b="0" i="1" smtClean="0">
                        <a:latin typeface="Cambria Math" panose="02040503050406030204" pitchFamily="18" charset="0"/>
                        <a:ea typeface="Cambria Math" panose="02040503050406030204" pitchFamily="18" charset="0"/>
                      </a:rPr>
                      <m:t>×100=0.8%</m:t>
                    </m:r>
                  </m:oMath>
                </a14:m>
                <a:r>
                  <a:rPr lang="en-GB" dirty="0"/>
                  <a:t>.</a:t>
                </a:r>
              </a:p>
              <a:p>
                <a:r>
                  <a:rPr lang="en-GB" dirty="0"/>
                  <a:t>b) - That is not correct. The rotor speed is given as 1785</a:t>
                </a:r>
                <a:r>
                  <a:rPr lang="en-GB" baseline="0" dirty="0"/>
                  <a:t> rpm</a:t>
                </a:r>
                <a:r>
                  <a:rPr lang="en-GB" dirty="0"/>
                  <a:t>.</a:t>
                </a:r>
                <a:r>
                  <a:rPr lang="en-GB" baseline="0" dirty="0"/>
                  <a:t> </a:t>
                </a:r>
                <a:r>
                  <a:rPr lang="en-GB" dirty="0"/>
                  <a:t>The first thing we need to do is calculate the synchronous speed of the motor. We can see that the frequency is 60Hz.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charset="0"/>
                          </a:rPr>
                          <m:t>𝑁</m:t>
                        </m:r>
                      </m:e>
                      <m:sub>
                        <m:r>
                          <a:rPr lang="en-US" b="0" i="1" smtClean="0">
                            <a:latin typeface="Cambria Math" charset="0"/>
                          </a:rPr>
                          <m:t>𝑆</m:t>
                        </m:r>
                      </m:sub>
                    </m:sSub>
                    <m:r>
                      <a:rPr lang="en-US" b="0" i="1" smtClean="0">
                        <a:latin typeface="Cambria Math" charset="0"/>
                      </a:rPr>
                      <m:t>=</m:t>
                    </m:r>
                    <m:f>
                      <m:fPr>
                        <m:ctrlPr>
                          <a:rPr lang="mr-IN" b="0" i="1" smtClean="0">
                            <a:latin typeface="Cambria Math" panose="02040503050406030204" pitchFamily="18" charset="0"/>
                          </a:rPr>
                        </m:ctrlPr>
                      </m:fPr>
                      <m:num>
                        <m:r>
                          <a:rPr lang="en-US" b="0" i="1" smtClean="0">
                            <a:latin typeface="Cambria Math" charset="0"/>
                          </a:rPr>
                          <m:t>120</m:t>
                        </m:r>
                        <m:r>
                          <a:rPr lang="en-US" b="0" i="1" smtClean="0">
                            <a:latin typeface="Cambria Math" charset="0"/>
                            <a:ea typeface="Cambria Math" charset="0"/>
                            <a:cs typeface="Cambria Math" charset="0"/>
                          </a:rPr>
                          <m:t>×</m:t>
                        </m:r>
                        <m:r>
                          <a:rPr lang="en-US" b="0" i="1" smtClean="0">
                            <a:latin typeface="Cambria Math" panose="02040503050406030204" pitchFamily="18" charset="0"/>
                            <a:ea typeface="Cambria Math" charset="0"/>
                            <a:cs typeface="Cambria Math" charset="0"/>
                          </a:rPr>
                          <m:t>6</m:t>
                        </m:r>
                        <m:r>
                          <a:rPr lang="en-US" b="0" i="1" smtClean="0">
                            <a:latin typeface="Cambria Math" charset="0"/>
                            <a:ea typeface="Cambria Math" charset="0"/>
                            <a:cs typeface="Cambria Math" charset="0"/>
                          </a:rPr>
                          <m:t>0</m:t>
                        </m:r>
                      </m:num>
                      <m:den>
                        <m:r>
                          <a:rPr lang="en-US" b="0" i="1" smtClean="0">
                            <a:latin typeface="Cambria Math" charset="0"/>
                          </a:rPr>
                          <m:t>4</m:t>
                        </m:r>
                      </m:den>
                    </m:f>
                    <m:r>
                      <a:rPr lang="en-US" b="0" i="1" smtClean="0">
                        <a:latin typeface="Cambria Math" charset="0"/>
                      </a:rPr>
                      <m:t>=1</m:t>
                    </m:r>
                    <m:r>
                      <a:rPr lang="en-US" b="0" i="1" smtClean="0">
                        <a:latin typeface="Cambria Math" panose="02040503050406030204" pitchFamily="18" charset="0"/>
                      </a:rPr>
                      <m:t>8</m:t>
                    </m:r>
                    <m:r>
                      <a:rPr lang="en-US" b="0" i="1" smtClean="0">
                        <a:latin typeface="Cambria Math" charset="0"/>
                      </a:rPr>
                      <m:t>00</m:t>
                    </m:r>
                  </m:oMath>
                </a14:m>
                <a:r>
                  <a:rPr lang="en-US" dirty="0"/>
                  <a:t> rpm. Now that we have the synchronous speed and the rotor speed, we can calculate the slip.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𝑅</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den>
                    </m:f>
                    <m:r>
                      <a:rPr lang="en-US" b="0" i="1" smtClean="0">
                        <a:latin typeface="Cambria Math" panose="02040503050406030204" pitchFamily="18" charset="0"/>
                        <a:ea typeface="Cambria Math" panose="02040503050406030204" pitchFamily="18" charset="0"/>
                      </a:rPr>
                      <m:t>×100=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1800−1785</m:t>
                        </m:r>
                      </m:num>
                      <m:den>
                        <m:r>
                          <a:rPr lang="en-US" b="0" i="1" smtClean="0">
                            <a:latin typeface="Cambria Math" panose="02040503050406030204" pitchFamily="18" charset="0"/>
                            <a:ea typeface="Cambria Math" panose="02040503050406030204" pitchFamily="18" charset="0"/>
                          </a:rPr>
                          <m:t>1800</m:t>
                        </m:r>
                      </m:den>
                    </m:f>
                    <m:r>
                      <a:rPr lang="en-US" b="0" i="1" smtClean="0">
                        <a:latin typeface="Cambria Math" panose="02040503050406030204" pitchFamily="18" charset="0"/>
                        <a:ea typeface="Cambria Math" panose="02040503050406030204" pitchFamily="18" charset="0"/>
                      </a:rPr>
                      <m:t>×100=0.8%</m:t>
                    </m:r>
                  </m:oMath>
                </a14:m>
                <a:r>
                  <a:rPr lang="en-GB" dirty="0"/>
                  <a:t>.</a:t>
                </a:r>
              </a:p>
              <a:p>
                <a:r>
                  <a:rPr lang="en-GB" dirty="0"/>
                  <a:t>c) – That is not correct. The rotor speed is given as 1785</a:t>
                </a:r>
                <a:r>
                  <a:rPr lang="en-GB" baseline="0" dirty="0"/>
                  <a:t> rpm</a:t>
                </a:r>
                <a:r>
                  <a:rPr lang="en-GB" dirty="0"/>
                  <a:t>.</a:t>
                </a:r>
                <a:r>
                  <a:rPr lang="en-GB" baseline="0" dirty="0"/>
                  <a:t> </a:t>
                </a:r>
                <a:r>
                  <a:rPr lang="en-GB" dirty="0"/>
                  <a:t>The first thing we need to do is calculate the synchronous speed of the motor. We can see that the frequency is 60Hz.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charset="0"/>
                          </a:rPr>
                          <m:t>𝑁</m:t>
                        </m:r>
                      </m:e>
                      <m:sub>
                        <m:r>
                          <a:rPr lang="en-US" b="0" i="1" smtClean="0">
                            <a:latin typeface="Cambria Math" charset="0"/>
                          </a:rPr>
                          <m:t>𝑆</m:t>
                        </m:r>
                      </m:sub>
                    </m:sSub>
                    <m:r>
                      <a:rPr lang="en-US" b="0" i="1" smtClean="0">
                        <a:latin typeface="Cambria Math" charset="0"/>
                      </a:rPr>
                      <m:t>=</m:t>
                    </m:r>
                    <m:f>
                      <m:fPr>
                        <m:ctrlPr>
                          <a:rPr lang="mr-IN" b="0" i="1" smtClean="0">
                            <a:latin typeface="Cambria Math" panose="02040503050406030204" pitchFamily="18" charset="0"/>
                          </a:rPr>
                        </m:ctrlPr>
                      </m:fPr>
                      <m:num>
                        <m:r>
                          <a:rPr lang="en-US" b="0" i="1" smtClean="0">
                            <a:latin typeface="Cambria Math" charset="0"/>
                          </a:rPr>
                          <m:t>120</m:t>
                        </m:r>
                        <m:r>
                          <a:rPr lang="en-US" b="0" i="1" smtClean="0">
                            <a:latin typeface="Cambria Math" charset="0"/>
                            <a:ea typeface="Cambria Math" charset="0"/>
                            <a:cs typeface="Cambria Math" charset="0"/>
                          </a:rPr>
                          <m:t>×</m:t>
                        </m:r>
                        <m:r>
                          <a:rPr lang="en-US" b="0" i="1" smtClean="0">
                            <a:latin typeface="Cambria Math" panose="02040503050406030204" pitchFamily="18" charset="0"/>
                            <a:ea typeface="Cambria Math" charset="0"/>
                            <a:cs typeface="Cambria Math" charset="0"/>
                          </a:rPr>
                          <m:t>6</m:t>
                        </m:r>
                        <m:r>
                          <a:rPr lang="en-US" b="0" i="1" smtClean="0">
                            <a:latin typeface="Cambria Math" charset="0"/>
                            <a:ea typeface="Cambria Math" charset="0"/>
                            <a:cs typeface="Cambria Math" charset="0"/>
                          </a:rPr>
                          <m:t>0</m:t>
                        </m:r>
                      </m:num>
                      <m:den>
                        <m:r>
                          <a:rPr lang="en-US" b="0" i="1" smtClean="0">
                            <a:latin typeface="Cambria Math" charset="0"/>
                          </a:rPr>
                          <m:t>4</m:t>
                        </m:r>
                      </m:den>
                    </m:f>
                    <m:r>
                      <a:rPr lang="en-US" b="0" i="1" smtClean="0">
                        <a:latin typeface="Cambria Math" charset="0"/>
                      </a:rPr>
                      <m:t>=1</m:t>
                    </m:r>
                    <m:r>
                      <a:rPr lang="en-US" b="0" i="1" smtClean="0">
                        <a:latin typeface="Cambria Math" panose="02040503050406030204" pitchFamily="18" charset="0"/>
                      </a:rPr>
                      <m:t>8</m:t>
                    </m:r>
                    <m:r>
                      <a:rPr lang="en-US" b="0" i="1" smtClean="0">
                        <a:latin typeface="Cambria Math" charset="0"/>
                      </a:rPr>
                      <m:t>00</m:t>
                    </m:r>
                  </m:oMath>
                </a14:m>
                <a:r>
                  <a:rPr lang="en-US" dirty="0"/>
                  <a:t> rpm. Now that we have the synchronous speed and the rotor speed, we can calculate the slip.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𝑅</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den>
                    </m:f>
                    <m:r>
                      <a:rPr lang="en-US" b="0" i="1" smtClean="0">
                        <a:latin typeface="Cambria Math" panose="02040503050406030204" pitchFamily="18" charset="0"/>
                        <a:ea typeface="Cambria Math" panose="02040503050406030204" pitchFamily="18" charset="0"/>
                      </a:rPr>
                      <m:t>×100=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1800−1785</m:t>
                        </m:r>
                      </m:num>
                      <m:den>
                        <m:r>
                          <a:rPr lang="en-US" b="0" i="1" smtClean="0">
                            <a:latin typeface="Cambria Math" panose="02040503050406030204" pitchFamily="18" charset="0"/>
                            <a:ea typeface="Cambria Math" panose="02040503050406030204" pitchFamily="18" charset="0"/>
                          </a:rPr>
                          <m:t>1800</m:t>
                        </m:r>
                      </m:den>
                    </m:f>
                    <m:r>
                      <a:rPr lang="en-US" b="0" i="1" smtClean="0">
                        <a:latin typeface="Cambria Math" panose="02040503050406030204" pitchFamily="18" charset="0"/>
                        <a:ea typeface="Cambria Math" panose="02040503050406030204" pitchFamily="18" charset="0"/>
                      </a:rPr>
                      <m:t>×100=0.8%</m:t>
                    </m:r>
                  </m:oMath>
                </a14:m>
                <a:r>
                  <a:rPr lang="en-GB" dirty="0"/>
                  <a:t>.</a:t>
                </a:r>
              </a:p>
              <a:p>
                <a:r>
                  <a:rPr lang="en-GB" dirty="0"/>
                  <a:t>d) – That is not correct. The rotor speed is given as 1785</a:t>
                </a:r>
                <a:r>
                  <a:rPr lang="en-GB" baseline="0" dirty="0"/>
                  <a:t> rpm</a:t>
                </a:r>
                <a:r>
                  <a:rPr lang="en-GB" dirty="0"/>
                  <a:t>.</a:t>
                </a:r>
                <a:r>
                  <a:rPr lang="en-GB" baseline="0" dirty="0"/>
                  <a:t> </a:t>
                </a:r>
                <a:r>
                  <a:rPr lang="en-GB" dirty="0"/>
                  <a:t>The first thing we need to do is calculate the synchronous speed of the motor. We can see that the frequency is 60Hz.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charset="0"/>
                          </a:rPr>
                          <m:t>𝑁</m:t>
                        </m:r>
                      </m:e>
                      <m:sub>
                        <m:r>
                          <a:rPr lang="en-US" b="0" i="1" smtClean="0">
                            <a:latin typeface="Cambria Math" charset="0"/>
                          </a:rPr>
                          <m:t>𝑆</m:t>
                        </m:r>
                      </m:sub>
                    </m:sSub>
                    <m:r>
                      <a:rPr lang="en-US" b="0" i="1" smtClean="0">
                        <a:latin typeface="Cambria Math" charset="0"/>
                      </a:rPr>
                      <m:t>=</m:t>
                    </m:r>
                    <m:f>
                      <m:fPr>
                        <m:ctrlPr>
                          <a:rPr lang="mr-IN" b="0" i="1" smtClean="0">
                            <a:latin typeface="Cambria Math" panose="02040503050406030204" pitchFamily="18" charset="0"/>
                          </a:rPr>
                        </m:ctrlPr>
                      </m:fPr>
                      <m:num>
                        <m:r>
                          <a:rPr lang="en-US" b="0" i="1" smtClean="0">
                            <a:latin typeface="Cambria Math" charset="0"/>
                          </a:rPr>
                          <m:t>120</m:t>
                        </m:r>
                        <m:r>
                          <a:rPr lang="en-US" b="0" i="1" smtClean="0">
                            <a:latin typeface="Cambria Math" charset="0"/>
                            <a:ea typeface="Cambria Math" charset="0"/>
                            <a:cs typeface="Cambria Math" charset="0"/>
                          </a:rPr>
                          <m:t>×</m:t>
                        </m:r>
                        <m:r>
                          <a:rPr lang="en-US" b="0" i="1" smtClean="0">
                            <a:latin typeface="Cambria Math" panose="02040503050406030204" pitchFamily="18" charset="0"/>
                            <a:ea typeface="Cambria Math" charset="0"/>
                            <a:cs typeface="Cambria Math" charset="0"/>
                          </a:rPr>
                          <m:t>6</m:t>
                        </m:r>
                        <m:r>
                          <a:rPr lang="en-US" b="0" i="1" smtClean="0">
                            <a:latin typeface="Cambria Math" charset="0"/>
                            <a:ea typeface="Cambria Math" charset="0"/>
                            <a:cs typeface="Cambria Math" charset="0"/>
                          </a:rPr>
                          <m:t>0</m:t>
                        </m:r>
                      </m:num>
                      <m:den>
                        <m:r>
                          <a:rPr lang="en-US" b="0" i="1" smtClean="0">
                            <a:latin typeface="Cambria Math" charset="0"/>
                          </a:rPr>
                          <m:t>4</m:t>
                        </m:r>
                      </m:den>
                    </m:f>
                    <m:r>
                      <a:rPr lang="en-US" b="0" i="1" smtClean="0">
                        <a:latin typeface="Cambria Math" charset="0"/>
                      </a:rPr>
                      <m:t>=1</m:t>
                    </m:r>
                    <m:r>
                      <a:rPr lang="en-US" b="0" i="1" smtClean="0">
                        <a:latin typeface="Cambria Math" panose="02040503050406030204" pitchFamily="18" charset="0"/>
                      </a:rPr>
                      <m:t>8</m:t>
                    </m:r>
                    <m:r>
                      <a:rPr lang="en-US" b="0" i="1" smtClean="0">
                        <a:latin typeface="Cambria Math" charset="0"/>
                      </a:rPr>
                      <m:t>00</m:t>
                    </m:r>
                  </m:oMath>
                </a14:m>
                <a:r>
                  <a:rPr lang="en-US" dirty="0"/>
                  <a:t> rpm. Now that we have the synchronous speed and the rotor speed, we can calculate the slip.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𝑅</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den>
                    </m:f>
                    <m:r>
                      <a:rPr lang="en-US" b="0" i="1" smtClean="0">
                        <a:latin typeface="Cambria Math" panose="02040503050406030204" pitchFamily="18" charset="0"/>
                        <a:ea typeface="Cambria Math" panose="02040503050406030204" pitchFamily="18" charset="0"/>
                      </a:rPr>
                      <m:t>×100=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1800−1785</m:t>
                        </m:r>
                      </m:num>
                      <m:den>
                        <m:r>
                          <a:rPr lang="en-US" b="0" i="1" smtClean="0">
                            <a:latin typeface="Cambria Math" panose="02040503050406030204" pitchFamily="18" charset="0"/>
                            <a:ea typeface="Cambria Math" panose="02040503050406030204" pitchFamily="18" charset="0"/>
                          </a:rPr>
                          <m:t>1800</m:t>
                        </m:r>
                      </m:den>
                    </m:f>
                    <m:r>
                      <a:rPr lang="en-US" b="0" i="1" smtClean="0">
                        <a:latin typeface="Cambria Math" panose="02040503050406030204" pitchFamily="18" charset="0"/>
                        <a:ea typeface="Cambria Math" panose="02040503050406030204" pitchFamily="18" charset="0"/>
                      </a:rPr>
                      <m:t>×100=0.8%</m:t>
                    </m:r>
                  </m:oMath>
                </a14:m>
                <a:r>
                  <a:rPr lang="en-GB" dirty="0"/>
                  <a:t>.</a:t>
                </a:r>
              </a:p>
              <a:p>
                <a:endParaRPr lang="en-GB" dirty="0"/>
              </a:p>
            </p:txBody>
          </p:sp>
        </mc:Choice>
        <mc:Fallback xmlns="">
          <p:sp>
            <p:nvSpPr>
              <p:cNvPr id="3" name="Notes Placeholder 2"/>
              <p:cNvSpPr>
                <a:spLocks noGrp="1"/>
              </p:cNvSpPr>
              <p:nvPr>
                <p:ph type="body" idx="1"/>
              </p:nvPr>
            </p:nvSpPr>
            <p:spPr/>
            <p:txBody>
              <a:bodyPr/>
              <a:lstStyle/>
              <a:p>
                <a:r>
                  <a:rPr lang="en-GB" dirty="0"/>
                  <a:t>Img03 = https://</a:t>
                </a:r>
                <a:r>
                  <a:rPr lang="en-GB" dirty="0" err="1"/>
                  <a:t>qph.fs.quoracdn.net</a:t>
                </a:r>
                <a:r>
                  <a:rPr lang="en-GB" dirty="0"/>
                  <a:t>/main-qimg-1611a1bbf416cf2b12ba99c1d420490c</a:t>
                </a:r>
              </a:p>
              <a:p>
                <a:endParaRPr lang="en-GB" dirty="0"/>
              </a:p>
              <a:p>
                <a:r>
                  <a:rPr lang="en-GB" dirty="0"/>
                  <a:t>MCQ</a:t>
                </a:r>
              </a:p>
              <a:p>
                <a:endParaRPr lang="en-GB" dirty="0"/>
              </a:p>
              <a:p>
                <a:r>
                  <a:rPr lang="en-GB" dirty="0"/>
                  <a:t>Correct answer is a</a:t>
                </a:r>
              </a:p>
              <a:p>
                <a:endParaRPr lang="en-GB" dirty="0"/>
              </a:p>
              <a:p>
                <a:r>
                  <a:rPr lang="en-GB" dirty="0"/>
                  <a:t>Feedback:</a:t>
                </a:r>
              </a:p>
              <a:p>
                <a:r>
                  <a:rPr lang="en-GB" dirty="0"/>
                  <a:t>a) – Well done. You got it. We can see that the rotor speed is given as 1785.</a:t>
                </a:r>
                <a:r>
                  <a:rPr lang="en-GB" baseline="0" dirty="0"/>
                  <a:t> </a:t>
                </a:r>
                <a:r>
                  <a:rPr lang="en-GB" dirty="0"/>
                  <a:t>The first thing we need to do is calculate the synchronous speed of the motor. We can see that the frequency is 60Hz. </a:t>
                </a:r>
                <a:r>
                  <a:rPr lang="en-US" b="0" i="0">
                    <a:latin typeface="Cambria Math" charset="0"/>
                  </a:rPr>
                  <a:t>𝑁</a:t>
                </a:r>
                <a:r>
                  <a:rPr lang="en-US" b="0" i="0">
                    <a:latin typeface="Cambria Math" panose="02040503050406030204" pitchFamily="18" charset="0"/>
                  </a:rPr>
                  <a:t>_</a:t>
                </a:r>
                <a:r>
                  <a:rPr lang="en-US" b="0" i="0">
                    <a:latin typeface="Cambria Math" charset="0"/>
                  </a:rPr>
                  <a:t>𝑆=</a:t>
                </a:r>
                <a:r>
                  <a:rPr lang="mr-IN" b="0" i="0">
                    <a:latin typeface="Cambria Math" panose="02040503050406030204" pitchFamily="18" charset="0"/>
                  </a:rPr>
                  <a:t>(</a:t>
                </a:r>
                <a:r>
                  <a:rPr lang="en-US" b="0" i="0">
                    <a:latin typeface="Cambria Math" charset="0"/>
                  </a:rPr>
                  <a:t>120</a:t>
                </a:r>
                <a:r>
                  <a:rPr lang="en-US" b="0" i="0">
                    <a:latin typeface="Cambria Math" charset="0"/>
                    <a:ea typeface="Cambria Math" charset="0"/>
                    <a:cs typeface="Cambria Math" charset="0"/>
                  </a:rPr>
                  <a:t>×</a:t>
                </a:r>
                <a:r>
                  <a:rPr lang="en-US" b="0" i="0">
                    <a:latin typeface="Cambria Math" panose="02040503050406030204" pitchFamily="18" charset="0"/>
                    <a:ea typeface="Cambria Math" charset="0"/>
                    <a:cs typeface="Cambria Math" charset="0"/>
                  </a:rPr>
                  <a:t>6</a:t>
                </a:r>
                <a:r>
                  <a:rPr lang="en-US" b="0" i="0">
                    <a:latin typeface="Cambria Math" charset="0"/>
                    <a:ea typeface="Cambria Math" charset="0"/>
                    <a:cs typeface="Cambria Math" charset="0"/>
                  </a:rPr>
                  <a:t>0</a:t>
                </a:r>
                <a:r>
                  <a:rPr lang="mr-IN" b="0" i="0">
                    <a:latin typeface="Cambria Math" panose="02040503050406030204" pitchFamily="18" charset="0"/>
                    <a:ea typeface="Cambria Math" charset="0"/>
                    <a:cs typeface="Cambria Math" charset="0"/>
                  </a:rPr>
                  <a:t>)/</a:t>
                </a:r>
                <a:r>
                  <a:rPr lang="en-US" b="0" i="0">
                    <a:latin typeface="Cambria Math" charset="0"/>
                  </a:rPr>
                  <a:t>4=1</a:t>
                </a:r>
                <a:r>
                  <a:rPr lang="en-US" b="0" i="0">
                    <a:latin typeface="Cambria Math" panose="02040503050406030204" pitchFamily="18" charset="0"/>
                  </a:rPr>
                  <a:t>8</a:t>
                </a:r>
                <a:r>
                  <a:rPr lang="en-US" b="0" i="0">
                    <a:latin typeface="Cambria Math" charset="0"/>
                  </a:rPr>
                  <a:t>00</a:t>
                </a:r>
                <a:r>
                  <a:rPr lang="en-US" dirty="0"/>
                  <a:t> rpm. Now that we have the synchronous speed and the rotor speed, we can calculate the slip. </a:t>
                </a:r>
                <a:r>
                  <a:rPr lang="en-US" b="0" i="0">
                    <a:latin typeface="Cambria Math" panose="02040503050406030204" pitchFamily="18" charset="0"/>
                  </a:rPr>
                  <a:t>𝑆=(𝑁_𝑆−𝑁_𝑅)/𝑁_𝑆 </a:t>
                </a:r>
                <a:r>
                  <a:rPr lang="en-US" b="0" i="0">
                    <a:latin typeface="Cambria Math" panose="02040503050406030204" pitchFamily="18" charset="0"/>
                    <a:ea typeface="Cambria Math" panose="02040503050406030204" pitchFamily="18" charset="0"/>
                  </a:rPr>
                  <a:t>×100=  (1800−1785)/1800×100=0.8%</a:t>
                </a:r>
                <a:r>
                  <a:rPr lang="en-GB" dirty="0"/>
                  <a:t>.</a:t>
                </a:r>
              </a:p>
              <a:p>
                <a:r>
                  <a:rPr lang="en-GB" dirty="0"/>
                  <a:t>b) - That is not correct. The rotor speed is given as 1785</a:t>
                </a:r>
                <a:r>
                  <a:rPr lang="en-GB" baseline="0" dirty="0"/>
                  <a:t> rpm</a:t>
                </a:r>
                <a:r>
                  <a:rPr lang="en-GB" dirty="0"/>
                  <a:t>.</a:t>
                </a:r>
                <a:r>
                  <a:rPr lang="en-GB" baseline="0" dirty="0"/>
                  <a:t> </a:t>
                </a:r>
                <a:r>
                  <a:rPr lang="en-GB" dirty="0"/>
                  <a:t>The first thing we need to do is calculate the synchronous speed of the motor. We can see that the frequency is 60Hz. </a:t>
                </a:r>
                <a:r>
                  <a:rPr lang="en-US" b="0" i="0">
                    <a:latin typeface="Cambria Math" charset="0"/>
                  </a:rPr>
                  <a:t>𝑁</a:t>
                </a:r>
                <a:r>
                  <a:rPr lang="en-US" b="0" i="0">
                    <a:latin typeface="Cambria Math" panose="02040503050406030204" pitchFamily="18" charset="0"/>
                  </a:rPr>
                  <a:t>_</a:t>
                </a:r>
                <a:r>
                  <a:rPr lang="en-US" b="0" i="0">
                    <a:latin typeface="Cambria Math" charset="0"/>
                  </a:rPr>
                  <a:t>𝑆=</a:t>
                </a:r>
                <a:r>
                  <a:rPr lang="mr-IN" b="0" i="0">
                    <a:latin typeface="Cambria Math" panose="02040503050406030204" pitchFamily="18" charset="0"/>
                  </a:rPr>
                  <a:t>(</a:t>
                </a:r>
                <a:r>
                  <a:rPr lang="en-US" b="0" i="0">
                    <a:latin typeface="Cambria Math" charset="0"/>
                  </a:rPr>
                  <a:t>120</a:t>
                </a:r>
                <a:r>
                  <a:rPr lang="en-US" b="0" i="0">
                    <a:latin typeface="Cambria Math" charset="0"/>
                    <a:ea typeface="Cambria Math" charset="0"/>
                    <a:cs typeface="Cambria Math" charset="0"/>
                  </a:rPr>
                  <a:t>×</a:t>
                </a:r>
                <a:r>
                  <a:rPr lang="en-US" b="0" i="0">
                    <a:latin typeface="Cambria Math" panose="02040503050406030204" pitchFamily="18" charset="0"/>
                    <a:ea typeface="Cambria Math" charset="0"/>
                    <a:cs typeface="Cambria Math" charset="0"/>
                  </a:rPr>
                  <a:t>6</a:t>
                </a:r>
                <a:r>
                  <a:rPr lang="en-US" b="0" i="0">
                    <a:latin typeface="Cambria Math" charset="0"/>
                    <a:ea typeface="Cambria Math" charset="0"/>
                    <a:cs typeface="Cambria Math" charset="0"/>
                  </a:rPr>
                  <a:t>0</a:t>
                </a:r>
                <a:r>
                  <a:rPr lang="mr-IN" b="0" i="0">
                    <a:latin typeface="Cambria Math" panose="02040503050406030204" pitchFamily="18" charset="0"/>
                    <a:ea typeface="Cambria Math" charset="0"/>
                    <a:cs typeface="Cambria Math" charset="0"/>
                  </a:rPr>
                  <a:t>)/</a:t>
                </a:r>
                <a:r>
                  <a:rPr lang="en-US" b="0" i="0">
                    <a:latin typeface="Cambria Math" charset="0"/>
                  </a:rPr>
                  <a:t>4=1</a:t>
                </a:r>
                <a:r>
                  <a:rPr lang="en-US" b="0" i="0">
                    <a:latin typeface="Cambria Math" panose="02040503050406030204" pitchFamily="18" charset="0"/>
                  </a:rPr>
                  <a:t>8</a:t>
                </a:r>
                <a:r>
                  <a:rPr lang="en-US" b="0" i="0">
                    <a:latin typeface="Cambria Math" charset="0"/>
                  </a:rPr>
                  <a:t>00</a:t>
                </a:r>
                <a:r>
                  <a:rPr lang="en-US" dirty="0"/>
                  <a:t> rpm. Now that we have the synchronous speed and the rotor speed, we can calculate the slip. </a:t>
                </a:r>
                <a:r>
                  <a:rPr lang="en-US" b="0" i="0">
                    <a:latin typeface="Cambria Math" panose="02040503050406030204" pitchFamily="18" charset="0"/>
                  </a:rPr>
                  <a:t>𝑆=(𝑁_𝑆−𝑁_𝑅)/𝑁_𝑆 </a:t>
                </a:r>
                <a:r>
                  <a:rPr lang="en-US" b="0" i="0">
                    <a:latin typeface="Cambria Math" panose="02040503050406030204" pitchFamily="18" charset="0"/>
                    <a:ea typeface="Cambria Math" panose="02040503050406030204" pitchFamily="18" charset="0"/>
                  </a:rPr>
                  <a:t>×100=  (1800−1785)/1800×100=0.8%</a:t>
                </a:r>
                <a:r>
                  <a:rPr lang="en-GB" dirty="0"/>
                  <a:t>.</a:t>
                </a:r>
              </a:p>
              <a:p>
                <a:r>
                  <a:rPr lang="en-GB" dirty="0"/>
                  <a:t>c) – That is not correct. The rotor speed is given as 1785</a:t>
                </a:r>
                <a:r>
                  <a:rPr lang="en-GB" baseline="0" dirty="0"/>
                  <a:t> rpm</a:t>
                </a:r>
                <a:r>
                  <a:rPr lang="en-GB" dirty="0"/>
                  <a:t>.</a:t>
                </a:r>
                <a:r>
                  <a:rPr lang="en-GB" baseline="0" dirty="0"/>
                  <a:t> </a:t>
                </a:r>
                <a:r>
                  <a:rPr lang="en-GB" dirty="0"/>
                  <a:t>The first thing we need to do is calculate the synchronous speed of the motor. We can see that the frequency is 60Hz. </a:t>
                </a:r>
                <a:r>
                  <a:rPr lang="en-US" b="0" i="0">
                    <a:latin typeface="Cambria Math" charset="0"/>
                  </a:rPr>
                  <a:t>𝑁</a:t>
                </a:r>
                <a:r>
                  <a:rPr lang="en-US" b="0" i="0">
                    <a:latin typeface="Cambria Math" panose="02040503050406030204" pitchFamily="18" charset="0"/>
                  </a:rPr>
                  <a:t>_</a:t>
                </a:r>
                <a:r>
                  <a:rPr lang="en-US" b="0" i="0">
                    <a:latin typeface="Cambria Math" charset="0"/>
                  </a:rPr>
                  <a:t>𝑆=</a:t>
                </a:r>
                <a:r>
                  <a:rPr lang="mr-IN" b="0" i="0">
                    <a:latin typeface="Cambria Math" panose="02040503050406030204" pitchFamily="18" charset="0"/>
                  </a:rPr>
                  <a:t>(</a:t>
                </a:r>
                <a:r>
                  <a:rPr lang="en-US" b="0" i="0">
                    <a:latin typeface="Cambria Math" charset="0"/>
                  </a:rPr>
                  <a:t>120</a:t>
                </a:r>
                <a:r>
                  <a:rPr lang="en-US" b="0" i="0">
                    <a:latin typeface="Cambria Math" charset="0"/>
                    <a:ea typeface="Cambria Math" charset="0"/>
                    <a:cs typeface="Cambria Math" charset="0"/>
                  </a:rPr>
                  <a:t>×</a:t>
                </a:r>
                <a:r>
                  <a:rPr lang="en-US" b="0" i="0">
                    <a:latin typeface="Cambria Math" panose="02040503050406030204" pitchFamily="18" charset="0"/>
                    <a:ea typeface="Cambria Math" charset="0"/>
                    <a:cs typeface="Cambria Math" charset="0"/>
                  </a:rPr>
                  <a:t>6</a:t>
                </a:r>
                <a:r>
                  <a:rPr lang="en-US" b="0" i="0">
                    <a:latin typeface="Cambria Math" charset="0"/>
                    <a:ea typeface="Cambria Math" charset="0"/>
                    <a:cs typeface="Cambria Math" charset="0"/>
                  </a:rPr>
                  <a:t>0</a:t>
                </a:r>
                <a:r>
                  <a:rPr lang="mr-IN" b="0" i="0">
                    <a:latin typeface="Cambria Math" panose="02040503050406030204" pitchFamily="18" charset="0"/>
                    <a:ea typeface="Cambria Math" charset="0"/>
                    <a:cs typeface="Cambria Math" charset="0"/>
                  </a:rPr>
                  <a:t>)/</a:t>
                </a:r>
                <a:r>
                  <a:rPr lang="en-US" b="0" i="0">
                    <a:latin typeface="Cambria Math" charset="0"/>
                  </a:rPr>
                  <a:t>4=1</a:t>
                </a:r>
                <a:r>
                  <a:rPr lang="en-US" b="0" i="0">
                    <a:latin typeface="Cambria Math" panose="02040503050406030204" pitchFamily="18" charset="0"/>
                  </a:rPr>
                  <a:t>8</a:t>
                </a:r>
                <a:r>
                  <a:rPr lang="en-US" b="0" i="0">
                    <a:latin typeface="Cambria Math" charset="0"/>
                  </a:rPr>
                  <a:t>00</a:t>
                </a:r>
                <a:r>
                  <a:rPr lang="en-US" dirty="0"/>
                  <a:t> rpm. Now that we have the synchronous speed and the rotor speed, we can calculate the slip. </a:t>
                </a:r>
                <a:r>
                  <a:rPr lang="en-US" b="0" i="0">
                    <a:latin typeface="Cambria Math" panose="02040503050406030204" pitchFamily="18" charset="0"/>
                  </a:rPr>
                  <a:t>𝑆=(𝑁_𝑆−𝑁_𝑅)/𝑁_𝑆 </a:t>
                </a:r>
                <a:r>
                  <a:rPr lang="en-US" b="0" i="0">
                    <a:latin typeface="Cambria Math" panose="02040503050406030204" pitchFamily="18" charset="0"/>
                    <a:ea typeface="Cambria Math" panose="02040503050406030204" pitchFamily="18" charset="0"/>
                  </a:rPr>
                  <a:t>×100=  (1800−1785)/1800×100=0.8%</a:t>
                </a:r>
                <a:r>
                  <a:rPr lang="en-GB" dirty="0"/>
                  <a:t>.</a:t>
                </a:r>
              </a:p>
              <a:p>
                <a:r>
                  <a:rPr lang="en-GB" dirty="0"/>
                  <a:t>d) – That is not correct. The rotor speed is given as 1785</a:t>
                </a:r>
                <a:r>
                  <a:rPr lang="en-GB" baseline="0" dirty="0"/>
                  <a:t> rpm</a:t>
                </a:r>
                <a:r>
                  <a:rPr lang="en-GB" dirty="0"/>
                  <a:t>.</a:t>
                </a:r>
                <a:r>
                  <a:rPr lang="en-GB" baseline="0" dirty="0"/>
                  <a:t> </a:t>
                </a:r>
                <a:r>
                  <a:rPr lang="en-GB" dirty="0"/>
                  <a:t>The first thing we need to do is calculate the synchronous speed of the motor. We can see that the frequency is 60Hz. </a:t>
                </a:r>
                <a:r>
                  <a:rPr lang="en-US" b="0" i="0">
                    <a:latin typeface="Cambria Math" charset="0"/>
                  </a:rPr>
                  <a:t>𝑁</a:t>
                </a:r>
                <a:r>
                  <a:rPr lang="en-US" b="0" i="0">
                    <a:latin typeface="Cambria Math" panose="02040503050406030204" pitchFamily="18" charset="0"/>
                  </a:rPr>
                  <a:t>_</a:t>
                </a:r>
                <a:r>
                  <a:rPr lang="en-US" b="0" i="0">
                    <a:latin typeface="Cambria Math" charset="0"/>
                  </a:rPr>
                  <a:t>𝑆=</a:t>
                </a:r>
                <a:r>
                  <a:rPr lang="mr-IN" b="0" i="0">
                    <a:latin typeface="Cambria Math" panose="02040503050406030204" pitchFamily="18" charset="0"/>
                  </a:rPr>
                  <a:t>(</a:t>
                </a:r>
                <a:r>
                  <a:rPr lang="en-US" b="0" i="0">
                    <a:latin typeface="Cambria Math" charset="0"/>
                  </a:rPr>
                  <a:t>120</a:t>
                </a:r>
                <a:r>
                  <a:rPr lang="en-US" b="0" i="0">
                    <a:latin typeface="Cambria Math" charset="0"/>
                    <a:ea typeface="Cambria Math" charset="0"/>
                    <a:cs typeface="Cambria Math" charset="0"/>
                  </a:rPr>
                  <a:t>×</a:t>
                </a:r>
                <a:r>
                  <a:rPr lang="en-US" b="0" i="0">
                    <a:latin typeface="Cambria Math" panose="02040503050406030204" pitchFamily="18" charset="0"/>
                    <a:ea typeface="Cambria Math" charset="0"/>
                    <a:cs typeface="Cambria Math" charset="0"/>
                  </a:rPr>
                  <a:t>6</a:t>
                </a:r>
                <a:r>
                  <a:rPr lang="en-US" b="0" i="0">
                    <a:latin typeface="Cambria Math" charset="0"/>
                    <a:ea typeface="Cambria Math" charset="0"/>
                    <a:cs typeface="Cambria Math" charset="0"/>
                  </a:rPr>
                  <a:t>0</a:t>
                </a:r>
                <a:r>
                  <a:rPr lang="mr-IN" b="0" i="0">
                    <a:latin typeface="Cambria Math" panose="02040503050406030204" pitchFamily="18" charset="0"/>
                    <a:ea typeface="Cambria Math" charset="0"/>
                    <a:cs typeface="Cambria Math" charset="0"/>
                  </a:rPr>
                  <a:t>)/</a:t>
                </a:r>
                <a:r>
                  <a:rPr lang="en-US" b="0" i="0">
                    <a:latin typeface="Cambria Math" charset="0"/>
                  </a:rPr>
                  <a:t>4=1</a:t>
                </a:r>
                <a:r>
                  <a:rPr lang="en-US" b="0" i="0">
                    <a:latin typeface="Cambria Math" panose="02040503050406030204" pitchFamily="18" charset="0"/>
                  </a:rPr>
                  <a:t>8</a:t>
                </a:r>
                <a:r>
                  <a:rPr lang="en-US" b="0" i="0">
                    <a:latin typeface="Cambria Math" charset="0"/>
                  </a:rPr>
                  <a:t>00</a:t>
                </a:r>
                <a:r>
                  <a:rPr lang="en-US" dirty="0"/>
                  <a:t> rpm. Now that we have the synchronous speed and the rotor speed, we can calculate the slip. </a:t>
                </a:r>
                <a:r>
                  <a:rPr lang="en-US" b="0" i="0">
                    <a:latin typeface="Cambria Math" panose="02040503050406030204" pitchFamily="18" charset="0"/>
                  </a:rPr>
                  <a:t>𝑆=(𝑁_𝑆−𝑁_𝑅)/𝑁_𝑆 </a:t>
                </a:r>
                <a:r>
                  <a:rPr lang="en-US" b="0" i="0">
                    <a:latin typeface="Cambria Math" panose="02040503050406030204" pitchFamily="18" charset="0"/>
                    <a:ea typeface="Cambria Math" panose="02040503050406030204" pitchFamily="18" charset="0"/>
                  </a:rPr>
                  <a:t>×100=  (1800−1785)/1800×100=0.8%</a:t>
                </a:r>
                <a:r>
                  <a:rPr lang="en-GB" dirty="0"/>
                  <a:t>.</a:t>
                </a:r>
              </a:p>
              <a:p>
                <a:endParaRPr lang="en-GB" dirty="0"/>
              </a:p>
            </p:txBody>
          </p:sp>
        </mc:Fallback>
      </mc:AlternateContent>
      <p:sp>
        <p:nvSpPr>
          <p:cNvPr id="4" name="Slide Number Placeholder 3"/>
          <p:cNvSpPr>
            <a:spLocks noGrp="1"/>
          </p:cNvSpPr>
          <p:nvPr>
            <p:ph type="sldNum" sz="quarter" idx="10"/>
          </p:nvPr>
        </p:nvSpPr>
        <p:spPr/>
        <p:txBody>
          <a:bodyPr/>
          <a:lstStyle/>
          <a:p>
            <a:fld id="{73041CE5-1DCE-2841-929D-C7134C49E32B}" type="slidenum">
              <a:rPr lang="en-GB" smtClean="0"/>
              <a:t>19</a:t>
            </a:fld>
            <a:endParaRPr lang="en-GB"/>
          </a:p>
        </p:txBody>
      </p:sp>
    </p:spTree>
    <p:extLst>
      <p:ext uri="{BB962C8B-B14F-4D97-AF65-F5344CB8AC3E}">
        <p14:creationId xmlns:p14="http://schemas.microsoft.com/office/powerpoint/2010/main" val="1939746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Img04 = https://</a:t>
                </a:r>
                <a:r>
                  <a:rPr lang="en-GB" dirty="0" err="1"/>
                  <a:t>upload.wikimedia.org</a:t>
                </a:r>
                <a:r>
                  <a:rPr lang="en-GB" dirty="0"/>
                  <a:t>/</a:t>
                </a:r>
                <a:r>
                  <a:rPr lang="en-GB" dirty="0" err="1"/>
                  <a:t>wikipedia</a:t>
                </a:r>
                <a:r>
                  <a:rPr lang="en-GB" dirty="0"/>
                  <a:t>/commons/f/f9/</a:t>
                </a:r>
                <a:r>
                  <a:rPr lang="en-GB" dirty="0" err="1"/>
                  <a:t>Motor_nameplate_Malmbergs.jpg</a:t>
                </a:r>
                <a:endParaRPr lang="en-GB" dirty="0"/>
              </a:p>
              <a:p>
                <a:endParaRPr lang="en-GB" dirty="0"/>
              </a:p>
              <a:p>
                <a:r>
                  <a:rPr lang="en-GB" dirty="0"/>
                  <a:t>MCQ</a:t>
                </a:r>
              </a:p>
              <a:p>
                <a:endParaRPr lang="en-GB" dirty="0"/>
              </a:p>
              <a:p>
                <a:r>
                  <a:rPr lang="en-GB" dirty="0"/>
                  <a:t>Correct answer is c</a:t>
                </a:r>
              </a:p>
              <a:p>
                <a:endParaRPr lang="en-GB" dirty="0"/>
              </a:p>
              <a:p>
                <a:r>
                  <a:rPr lang="en-GB" dirty="0"/>
                  <a:t>Feedback:</a:t>
                </a:r>
              </a:p>
              <a:p>
                <a:r>
                  <a:rPr lang="en-GB" dirty="0"/>
                  <a:t>a) – That is not correct. The rotor speed is given as 2730</a:t>
                </a:r>
                <a:r>
                  <a:rPr lang="en-GB" baseline="0" dirty="0"/>
                  <a:t> rpm</a:t>
                </a:r>
                <a:r>
                  <a:rPr lang="en-GB" dirty="0"/>
                  <a:t>.</a:t>
                </a:r>
                <a:r>
                  <a:rPr lang="en-GB" baseline="0" dirty="0"/>
                  <a:t> </a:t>
                </a:r>
                <a:r>
                  <a:rPr lang="en-GB" dirty="0"/>
                  <a:t>The first thing we need to do is calculate the synchronous speed of the motor. We can see that the frequency is 50Hz.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charset="0"/>
                          </a:rPr>
                          <m:t>𝑁</m:t>
                        </m:r>
                      </m:e>
                      <m:sub>
                        <m:r>
                          <a:rPr lang="en-US" b="0" i="1" smtClean="0">
                            <a:latin typeface="Cambria Math" charset="0"/>
                          </a:rPr>
                          <m:t>𝑆</m:t>
                        </m:r>
                      </m:sub>
                    </m:sSub>
                    <m:r>
                      <a:rPr lang="en-US" b="0" i="1" smtClean="0">
                        <a:latin typeface="Cambria Math" charset="0"/>
                      </a:rPr>
                      <m:t>=</m:t>
                    </m:r>
                    <m:f>
                      <m:fPr>
                        <m:ctrlPr>
                          <a:rPr lang="mr-IN" b="0" i="1" smtClean="0">
                            <a:latin typeface="Cambria Math" panose="02040503050406030204" pitchFamily="18" charset="0"/>
                          </a:rPr>
                        </m:ctrlPr>
                      </m:fPr>
                      <m:num>
                        <m:r>
                          <a:rPr lang="en-US" b="0" i="1" smtClean="0">
                            <a:latin typeface="Cambria Math" charset="0"/>
                          </a:rPr>
                          <m:t>120</m:t>
                        </m:r>
                        <m:r>
                          <a:rPr lang="en-US" b="0" i="1" smtClean="0">
                            <a:latin typeface="Cambria Math" charset="0"/>
                            <a:ea typeface="Cambria Math" charset="0"/>
                            <a:cs typeface="Cambria Math" charset="0"/>
                          </a:rPr>
                          <m:t>×</m:t>
                        </m:r>
                        <m:r>
                          <a:rPr lang="en-US" b="0" i="1" smtClean="0">
                            <a:latin typeface="Cambria Math" panose="02040503050406030204" pitchFamily="18" charset="0"/>
                            <a:ea typeface="Cambria Math" charset="0"/>
                            <a:cs typeface="Cambria Math" charset="0"/>
                          </a:rPr>
                          <m:t>5</m:t>
                        </m:r>
                        <m:r>
                          <a:rPr lang="en-US" b="0" i="1" smtClean="0">
                            <a:latin typeface="Cambria Math" charset="0"/>
                            <a:ea typeface="Cambria Math" charset="0"/>
                            <a:cs typeface="Cambria Math" charset="0"/>
                          </a:rPr>
                          <m:t>0</m:t>
                        </m:r>
                      </m:num>
                      <m:den>
                        <m:r>
                          <a:rPr lang="en-US" b="0" i="1" smtClean="0">
                            <a:latin typeface="Cambria Math" panose="02040503050406030204" pitchFamily="18" charset="0"/>
                            <a:ea typeface="Cambria Math" charset="0"/>
                            <a:cs typeface="Cambria Math" charset="0"/>
                          </a:rPr>
                          <m:t>2</m:t>
                        </m:r>
                      </m:den>
                    </m:f>
                    <m:r>
                      <a:rPr lang="en-US" b="0" i="1" smtClean="0">
                        <a:latin typeface="Cambria Math" charset="0"/>
                      </a:rPr>
                      <m:t>=</m:t>
                    </m:r>
                    <m:r>
                      <a:rPr lang="en-US" b="0" i="1" smtClean="0">
                        <a:latin typeface="Cambria Math" panose="02040503050406030204" pitchFamily="18" charset="0"/>
                      </a:rPr>
                      <m:t>3000</m:t>
                    </m:r>
                  </m:oMath>
                </a14:m>
                <a:r>
                  <a:rPr lang="en-US" dirty="0"/>
                  <a:t> rpm. Now that we have the synchronous speed and the rotor speed, we can calculate the slip.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𝑅</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den>
                    </m:f>
                    <m:r>
                      <a:rPr lang="en-US" b="0" i="1" smtClean="0">
                        <a:latin typeface="Cambria Math" panose="02040503050406030204" pitchFamily="18" charset="0"/>
                        <a:ea typeface="Cambria Math" panose="02040503050406030204" pitchFamily="18" charset="0"/>
                      </a:rPr>
                      <m:t>×100=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3000−2730</m:t>
                        </m:r>
                      </m:num>
                      <m:den>
                        <m:r>
                          <a:rPr lang="en-US" b="0" i="1" smtClean="0">
                            <a:latin typeface="Cambria Math" panose="02040503050406030204" pitchFamily="18" charset="0"/>
                            <a:ea typeface="Cambria Math" panose="02040503050406030204" pitchFamily="18" charset="0"/>
                          </a:rPr>
                          <m:t>3000</m:t>
                        </m:r>
                      </m:den>
                    </m:f>
                    <m:r>
                      <a:rPr lang="en-US" b="0" i="1" smtClean="0">
                        <a:latin typeface="Cambria Math" panose="02040503050406030204" pitchFamily="18" charset="0"/>
                        <a:ea typeface="Cambria Math" panose="02040503050406030204" pitchFamily="18" charset="0"/>
                      </a:rPr>
                      <m:t>×100=9%</m:t>
                    </m:r>
                  </m:oMath>
                </a14:m>
                <a:r>
                  <a:rPr lang="en-GB" dirty="0"/>
                  <a:t>.</a:t>
                </a:r>
              </a:p>
              <a:p>
                <a:r>
                  <a:rPr lang="en-GB" dirty="0"/>
                  <a:t>b) - That is not correct. The rotor speed is given as 2730</a:t>
                </a:r>
                <a:r>
                  <a:rPr lang="en-GB" baseline="0" dirty="0"/>
                  <a:t> rpm</a:t>
                </a:r>
                <a:r>
                  <a:rPr lang="en-GB" dirty="0"/>
                  <a:t>.</a:t>
                </a:r>
                <a:r>
                  <a:rPr lang="en-GB" baseline="0" dirty="0"/>
                  <a:t> </a:t>
                </a:r>
                <a:r>
                  <a:rPr lang="en-GB" dirty="0"/>
                  <a:t>The first thing we need to do is calculate the synchronous speed of the motor. We can see that the frequency is 50Hz.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charset="0"/>
                          </a:rPr>
                          <m:t>𝑁</m:t>
                        </m:r>
                      </m:e>
                      <m:sub>
                        <m:r>
                          <a:rPr lang="en-US" b="0" i="1" smtClean="0">
                            <a:latin typeface="Cambria Math" charset="0"/>
                          </a:rPr>
                          <m:t>𝑆</m:t>
                        </m:r>
                      </m:sub>
                    </m:sSub>
                    <m:r>
                      <a:rPr lang="en-US" b="0" i="1" smtClean="0">
                        <a:latin typeface="Cambria Math" charset="0"/>
                      </a:rPr>
                      <m:t>=</m:t>
                    </m:r>
                    <m:f>
                      <m:fPr>
                        <m:ctrlPr>
                          <a:rPr lang="mr-IN" b="0" i="1" smtClean="0">
                            <a:latin typeface="Cambria Math" panose="02040503050406030204" pitchFamily="18" charset="0"/>
                          </a:rPr>
                        </m:ctrlPr>
                      </m:fPr>
                      <m:num>
                        <m:r>
                          <a:rPr lang="en-US" b="0" i="1" smtClean="0">
                            <a:latin typeface="Cambria Math" charset="0"/>
                          </a:rPr>
                          <m:t>120</m:t>
                        </m:r>
                        <m:r>
                          <a:rPr lang="en-US" b="0" i="1" smtClean="0">
                            <a:latin typeface="Cambria Math" charset="0"/>
                            <a:ea typeface="Cambria Math" charset="0"/>
                            <a:cs typeface="Cambria Math" charset="0"/>
                          </a:rPr>
                          <m:t>×</m:t>
                        </m:r>
                        <m:r>
                          <a:rPr lang="en-US" b="0" i="1" smtClean="0">
                            <a:latin typeface="Cambria Math" panose="02040503050406030204" pitchFamily="18" charset="0"/>
                            <a:ea typeface="Cambria Math" charset="0"/>
                            <a:cs typeface="Cambria Math" charset="0"/>
                          </a:rPr>
                          <m:t>5</m:t>
                        </m:r>
                        <m:r>
                          <a:rPr lang="en-US" b="0" i="1" smtClean="0">
                            <a:latin typeface="Cambria Math" charset="0"/>
                            <a:ea typeface="Cambria Math" charset="0"/>
                            <a:cs typeface="Cambria Math" charset="0"/>
                          </a:rPr>
                          <m:t>0</m:t>
                        </m:r>
                      </m:num>
                      <m:den>
                        <m:r>
                          <a:rPr lang="en-US" b="0" i="1" smtClean="0">
                            <a:latin typeface="Cambria Math" panose="02040503050406030204" pitchFamily="18" charset="0"/>
                            <a:ea typeface="Cambria Math" charset="0"/>
                            <a:cs typeface="Cambria Math" charset="0"/>
                          </a:rPr>
                          <m:t>2</m:t>
                        </m:r>
                      </m:den>
                    </m:f>
                    <m:r>
                      <a:rPr lang="en-US" b="0" i="1" smtClean="0">
                        <a:latin typeface="Cambria Math" charset="0"/>
                      </a:rPr>
                      <m:t>=</m:t>
                    </m:r>
                    <m:r>
                      <a:rPr lang="en-US" b="0" i="1" smtClean="0">
                        <a:latin typeface="Cambria Math" panose="02040503050406030204" pitchFamily="18" charset="0"/>
                      </a:rPr>
                      <m:t>3000</m:t>
                    </m:r>
                  </m:oMath>
                </a14:m>
                <a:r>
                  <a:rPr lang="en-US" dirty="0"/>
                  <a:t> rpm. Now that we have the synchronous speed and the rotor speed, we can calculate the slip.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𝑅</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den>
                    </m:f>
                    <m:r>
                      <a:rPr lang="en-US" b="0" i="1" smtClean="0">
                        <a:latin typeface="Cambria Math" panose="02040503050406030204" pitchFamily="18" charset="0"/>
                        <a:ea typeface="Cambria Math" panose="02040503050406030204" pitchFamily="18" charset="0"/>
                      </a:rPr>
                      <m:t>×100=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3000−2730</m:t>
                        </m:r>
                      </m:num>
                      <m:den>
                        <m:r>
                          <a:rPr lang="en-US" b="0" i="1" smtClean="0">
                            <a:latin typeface="Cambria Math" panose="02040503050406030204" pitchFamily="18" charset="0"/>
                            <a:ea typeface="Cambria Math" panose="02040503050406030204" pitchFamily="18" charset="0"/>
                          </a:rPr>
                          <m:t>3000</m:t>
                        </m:r>
                      </m:den>
                    </m:f>
                    <m:r>
                      <a:rPr lang="en-US" b="0" i="1" smtClean="0">
                        <a:latin typeface="Cambria Math" panose="02040503050406030204" pitchFamily="18" charset="0"/>
                        <a:ea typeface="Cambria Math" panose="02040503050406030204" pitchFamily="18" charset="0"/>
                      </a:rPr>
                      <m:t>×100=9%</m:t>
                    </m:r>
                  </m:oMath>
                </a14:m>
                <a:r>
                  <a:rPr lang="en-GB" dirty="0"/>
                  <a:t>.</a:t>
                </a:r>
              </a:p>
              <a:p>
                <a:r>
                  <a:rPr lang="en-GB" dirty="0"/>
                  <a:t>c) – Well done. The</a:t>
                </a:r>
                <a:r>
                  <a:rPr lang="en-GB" baseline="0" dirty="0"/>
                  <a:t> synchronous speed of this motor is 3000rpm. </a:t>
                </a:r>
                <a:r>
                  <a:rPr lang="en-US" dirty="0"/>
                  <a:t>We calculate the slip as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𝑅</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den>
                    </m:f>
                    <m:r>
                      <a:rPr lang="en-US" b="0" i="1" smtClean="0">
                        <a:latin typeface="Cambria Math" panose="02040503050406030204" pitchFamily="18" charset="0"/>
                        <a:ea typeface="Cambria Math" panose="02040503050406030204" pitchFamily="18" charset="0"/>
                      </a:rPr>
                      <m:t>×100=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3000−2730</m:t>
                        </m:r>
                      </m:num>
                      <m:den>
                        <m:r>
                          <a:rPr lang="en-US" b="0" i="1" smtClean="0">
                            <a:latin typeface="Cambria Math" panose="02040503050406030204" pitchFamily="18" charset="0"/>
                            <a:ea typeface="Cambria Math" panose="02040503050406030204" pitchFamily="18" charset="0"/>
                          </a:rPr>
                          <m:t>3000</m:t>
                        </m:r>
                      </m:den>
                    </m:f>
                    <m:r>
                      <a:rPr lang="en-US" b="0" i="1" smtClean="0">
                        <a:latin typeface="Cambria Math" panose="02040503050406030204" pitchFamily="18" charset="0"/>
                        <a:ea typeface="Cambria Math" panose="02040503050406030204" pitchFamily="18" charset="0"/>
                      </a:rPr>
                      <m:t>×100=9%</m:t>
                    </m:r>
                  </m:oMath>
                </a14:m>
                <a:r>
                  <a:rPr lang="en-GB" dirty="0"/>
                  <a:t>.</a:t>
                </a:r>
              </a:p>
              <a:p>
                <a:r>
                  <a:rPr lang="en-GB" dirty="0"/>
                  <a:t>d) – That is not correct. The rotor speed is given as 2730</a:t>
                </a:r>
                <a:r>
                  <a:rPr lang="en-GB" baseline="0" dirty="0"/>
                  <a:t> rpm</a:t>
                </a:r>
                <a:r>
                  <a:rPr lang="en-GB" dirty="0"/>
                  <a:t>.</a:t>
                </a:r>
                <a:r>
                  <a:rPr lang="en-GB" baseline="0" dirty="0"/>
                  <a:t> </a:t>
                </a:r>
                <a:r>
                  <a:rPr lang="en-GB" dirty="0"/>
                  <a:t>The first thing we need to do is calculate the synchronous speed of the motor. We can see that the frequency is 50Hz.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charset="0"/>
                          </a:rPr>
                          <m:t>𝑁</m:t>
                        </m:r>
                      </m:e>
                      <m:sub>
                        <m:r>
                          <a:rPr lang="en-US" b="0" i="1" smtClean="0">
                            <a:latin typeface="Cambria Math" charset="0"/>
                          </a:rPr>
                          <m:t>𝑆</m:t>
                        </m:r>
                      </m:sub>
                    </m:sSub>
                    <m:r>
                      <a:rPr lang="en-US" b="0" i="1" smtClean="0">
                        <a:latin typeface="Cambria Math" charset="0"/>
                      </a:rPr>
                      <m:t>=</m:t>
                    </m:r>
                    <m:f>
                      <m:fPr>
                        <m:ctrlPr>
                          <a:rPr lang="mr-IN" b="0" i="1" smtClean="0">
                            <a:latin typeface="Cambria Math" panose="02040503050406030204" pitchFamily="18" charset="0"/>
                          </a:rPr>
                        </m:ctrlPr>
                      </m:fPr>
                      <m:num>
                        <m:r>
                          <a:rPr lang="en-US" b="0" i="1" smtClean="0">
                            <a:latin typeface="Cambria Math" charset="0"/>
                          </a:rPr>
                          <m:t>120</m:t>
                        </m:r>
                        <m:r>
                          <a:rPr lang="en-US" b="0" i="1" smtClean="0">
                            <a:latin typeface="Cambria Math" charset="0"/>
                            <a:ea typeface="Cambria Math" charset="0"/>
                            <a:cs typeface="Cambria Math" charset="0"/>
                          </a:rPr>
                          <m:t>×</m:t>
                        </m:r>
                        <m:r>
                          <a:rPr lang="en-US" b="0" i="1" smtClean="0">
                            <a:latin typeface="Cambria Math" panose="02040503050406030204" pitchFamily="18" charset="0"/>
                            <a:ea typeface="Cambria Math" charset="0"/>
                            <a:cs typeface="Cambria Math" charset="0"/>
                          </a:rPr>
                          <m:t>5</m:t>
                        </m:r>
                        <m:r>
                          <a:rPr lang="en-US" b="0" i="1" smtClean="0">
                            <a:latin typeface="Cambria Math" charset="0"/>
                            <a:ea typeface="Cambria Math" charset="0"/>
                            <a:cs typeface="Cambria Math" charset="0"/>
                          </a:rPr>
                          <m:t>0</m:t>
                        </m:r>
                      </m:num>
                      <m:den>
                        <m:r>
                          <a:rPr lang="en-US" b="0" i="1" smtClean="0">
                            <a:latin typeface="Cambria Math" panose="02040503050406030204" pitchFamily="18" charset="0"/>
                            <a:ea typeface="Cambria Math" charset="0"/>
                            <a:cs typeface="Cambria Math" charset="0"/>
                          </a:rPr>
                          <m:t>2</m:t>
                        </m:r>
                      </m:den>
                    </m:f>
                    <m:r>
                      <a:rPr lang="en-US" b="0" i="1" smtClean="0">
                        <a:latin typeface="Cambria Math" charset="0"/>
                      </a:rPr>
                      <m:t>=</m:t>
                    </m:r>
                    <m:r>
                      <a:rPr lang="en-US" b="0" i="1" smtClean="0">
                        <a:latin typeface="Cambria Math" panose="02040503050406030204" pitchFamily="18" charset="0"/>
                      </a:rPr>
                      <m:t>3000</m:t>
                    </m:r>
                  </m:oMath>
                </a14:m>
                <a:r>
                  <a:rPr lang="en-US" dirty="0"/>
                  <a:t> rpm. Now that we have the synchronous speed and the rotor speed, we can calculate the slip.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𝑅</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den>
                    </m:f>
                    <m:r>
                      <a:rPr lang="en-US" b="0" i="1" smtClean="0">
                        <a:latin typeface="Cambria Math" panose="02040503050406030204" pitchFamily="18" charset="0"/>
                        <a:ea typeface="Cambria Math" panose="02040503050406030204" pitchFamily="18" charset="0"/>
                      </a:rPr>
                      <m:t>×100=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3000−2730</m:t>
                        </m:r>
                      </m:num>
                      <m:den>
                        <m:r>
                          <a:rPr lang="en-US" b="0" i="1" smtClean="0">
                            <a:latin typeface="Cambria Math" panose="02040503050406030204" pitchFamily="18" charset="0"/>
                            <a:ea typeface="Cambria Math" panose="02040503050406030204" pitchFamily="18" charset="0"/>
                          </a:rPr>
                          <m:t>3000</m:t>
                        </m:r>
                      </m:den>
                    </m:f>
                    <m:r>
                      <a:rPr lang="en-US" b="0" i="1" smtClean="0">
                        <a:latin typeface="Cambria Math" panose="02040503050406030204" pitchFamily="18" charset="0"/>
                        <a:ea typeface="Cambria Math" panose="02040503050406030204" pitchFamily="18" charset="0"/>
                      </a:rPr>
                      <m:t>×100=9%</m:t>
                    </m:r>
                  </m:oMath>
                </a14:m>
                <a:r>
                  <a:rPr lang="en-GB" dirty="0"/>
                  <a:t>.</a:t>
                </a:r>
              </a:p>
              <a:p>
                <a:endParaRPr lang="en-GB" dirty="0"/>
              </a:p>
            </p:txBody>
          </p:sp>
        </mc:Choice>
        <mc:Fallback xmlns="">
          <p:sp>
            <p:nvSpPr>
              <p:cNvPr id="3" name="Notes Placeholder 2"/>
              <p:cNvSpPr>
                <a:spLocks noGrp="1"/>
              </p:cNvSpPr>
              <p:nvPr>
                <p:ph type="body" idx="1"/>
              </p:nvPr>
            </p:nvSpPr>
            <p:spPr/>
            <p:txBody>
              <a:bodyPr/>
              <a:lstStyle/>
              <a:p>
                <a:r>
                  <a:rPr lang="en-GB" dirty="0"/>
                  <a:t>Img04 = https://</a:t>
                </a:r>
                <a:r>
                  <a:rPr lang="en-GB" dirty="0" err="1"/>
                  <a:t>upload.wikimedia.org</a:t>
                </a:r>
                <a:r>
                  <a:rPr lang="en-GB" dirty="0"/>
                  <a:t>/</a:t>
                </a:r>
                <a:r>
                  <a:rPr lang="en-GB" dirty="0" err="1"/>
                  <a:t>wikipedia</a:t>
                </a:r>
                <a:r>
                  <a:rPr lang="en-GB" dirty="0"/>
                  <a:t>/commons/f/f9/</a:t>
                </a:r>
                <a:r>
                  <a:rPr lang="en-GB" dirty="0" err="1"/>
                  <a:t>Motor_nameplate_Malmbergs.jpg</a:t>
                </a:r>
                <a:endParaRPr lang="en-GB" dirty="0"/>
              </a:p>
              <a:p>
                <a:endParaRPr lang="en-GB" dirty="0"/>
              </a:p>
              <a:p>
                <a:r>
                  <a:rPr lang="en-GB" dirty="0"/>
                  <a:t>MCQ</a:t>
                </a:r>
              </a:p>
              <a:p>
                <a:endParaRPr lang="en-GB" dirty="0"/>
              </a:p>
              <a:p>
                <a:r>
                  <a:rPr lang="en-GB" dirty="0"/>
                  <a:t>Correct answer is c</a:t>
                </a:r>
              </a:p>
              <a:p>
                <a:endParaRPr lang="en-GB" dirty="0"/>
              </a:p>
              <a:p>
                <a:r>
                  <a:rPr lang="en-GB" dirty="0"/>
                  <a:t>Feedback:</a:t>
                </a:r>
              </a:p>
              <a:p>
                <a:r>
                  <a:rPr lang="en-GB" dirty="0"/>
                  <a:t>a) – That is not correct. The rotor speed is given as 2730</a:t>
                </a:r>
                <a:r>
                  <a:rPr lang="en-GB" baseline="0" dirty="0"/>
                  <a:t> rpm</a:t>
                </a:r>
                <a:r>
                  <a:rPr lang="en-GB" dirty="0"/>
                  <a:t>.</a:t>
                </a:r>
                <a:r>
                  <a:rPr lang="en-GB" baseline="0" dirty="0"/>
                  <a:t> </a:t>
                </a:r>
                <a:r>
                  <a:rPr lang="en-GB" dirty="0"/>
                  <a:t>The first thing we need to do is calculate the synchronous speed of the motor. We can see that the frequency is 50Hz. </a:t>
                </a:r>
                <a:r>
                  <a:rPr lang="en-US" b="0" i="0">
                    <a:latin typeface="Cambria Math" charset="0"/>
                  </a:rPr>
                  <a:t>𝑁</a:t>
                </a:r>
                <a:r>
                  <a:rPr lang="en-US" b="0" i="0">
                    <a:latin typeface="Cambria Math" panose="02040503050406030204" pitchFamily="18" charset="0"/>
                  </a:rPr>
                  <a:t>_</a:t>
                </a:r>
                <a:r>
                  <a:rPr lang="en-US" b="0" i="0">
                    <a:latin typeface="Cambria Math" charset="0"/>
                  </a:rPr>
                  <a:t>𝑆=</a:t>
                </a:r>
                <a:r>
                  <a:rPr lang="mr-IN" b="0" i="0">
                    <a:latin typeface="Cambria Math" panose="02040503050406030204" pitchFamily="18" charset="0"/>
                  </a:rPr>
                  <a:t>(</a:t>
                </a:r>
                <a:r>
                  <a:rPr lang="en-US" b="0" i="0">
                    <a:latin typeface="Cambria Math" charset="0"/>
                  </a:rPr>
                  <a:t>120</a:t>
                </a:r>
                <a:r>
                  <a:rPr lang="en-US" b="0" i="0">
                    <a:latin typeface="Cambria Math" charset="0"/>
                    <a:ea typeface="Cambria Math" charset="0"/>
                    <a:cs typeface="Cambria Math" charset="0"/>
                  </a:rPr>
                  <a:t>×</a:t>
                </a:r>
                <a:r>
                  <a:rPr lang="en-US" b="0" i="0">
                    <a:latin typeface="Cambria Math" panose="02040503050406030204" pitchFamily="18" charset="0"/>
                    <a:ea typeface="Cambria Math" charset="0"/>
                    <a:cs typeface="Cambria Math" charset="0"/>
                  </a:rPr>
                  <a:t>5</a:t>
                </a:r>
                <a:r>
                  <a:rPr lang="en-US" b="0" i="0">
                    <a:latin typeface="Cambria Math" charset="0"/>
                    <a:ea typeface="Cambria Math" charset="0"/>
                    <a:cs typeface="Cambria Math" charset="0"/>
                  </a:rPr>
                  <a:t>0</a:t>
                </a:r>
                <a:r>
                  <a:rPr lang="mr-IN" b="0" i="0">
                    <a:latin typeface="Cambria Math" panose="02040503050406030204" pitchFamily="18" charset="0"/>
                    <a:ea typeface="Cambria Math" charset="0"/>
                    <a:cs typeface="Cambria Math" charset="0"/>
                  </a:rPr>
                  <a:t>)/</a:t>
                </a:r>
                <a:r>
                  <a:rPr lang="en-US" b="0" i="0">
                    <a:latin typeface="Cambria Math" panose="02040503050406030204" pitchFamily="18" charset="0"/>
                    <a:ea typeface="Cambria Math" charset="0"/>
                    <a:cs typeface="Cambria Math" charset="0"/>
                  </a:rPr>
                  <a:t>2</a:t>
                </a:r>
                <a:r>
                  <a:rPr lang="en-US" b="0" i="0">
                    <a:latin typeface="Cambria Math" charset="0"/>
                  </a:rPr>
                  <a:t>=</a:t>
                </a:r>
                <a:r>
                  <a:rPr lang="en-US" b="0" i="0">
                    <a:latin typeface="Cambria Math" panose="02040503050406030204" pitchFamily="18" charset="0"/>
                  </a:rPr>
                  <a:t>3000</a:t>
                </a:r>
                <a:r>
                  <a:rPr lang="en-US" dirty="0"/>
                  <a:t> rpm. Now that we have the synchronous speed and the rotor speed, we can calculate the slip. </a:t>
                </a:r>
                <a:r>
                  <a:rPr lang="en-US" b="0" i="0">
                    <a:latin typeface="Cambria Math" panose="02040503050406030204" pitchFamily="18" charset="0"/>
                  </a:rPr>
                  <a:t>𝑆=(𝑁_𝑆−𝑁_𝑅)/𝑁_𝑆 </a:t>
                </a:r>
                <a:r>
                  <a:rPr lang="en-US" b="0" i="0">
                    <a:latin typeface="Cambria Math" panose="02040503050406030204" pitchFamily="18" charset="0"/>
                    <a:ea typeface="Cambria Math" panose="02040503050406030204" pitchFamily="18" charset="0"/>
                  </a:rPr>
                  <a:t>×100=  (3000−2730)/3000×100=9%</a:t>
                </a:r>
                <a:r>
                  <a:rPr lang="en-GB" dirty="0"/>
                  <a:t>.</a:t>
                </a:r>
              </a:p>
              <a:p>
                <a:r>
                  <a:rPr lang="en-GB" dirty="0"/>
                  <a:t>b) - That is not correct. The rotor speed is given as 2730</a:t>
                </a:r>
                <a:r>
                  <a:rPr lang="en-GB" baseline="0" dirty="0"/>
                  <a:t> rpm</a:t>
                </a:r>
                <a:r>
                  <a:rPr lang="en-GB" dirty="0"/>
                  <a:t>.</a:t>
                </a:r>
                <a:r>
                  <a:rPr lang="en-GB" baseline="0" dirty="0"/>
                  <a:t> </a:t>
                </a:r>
                <a:r>
                  <a:rPr lang="en-GB" dirty="0"/>
                  <a:t>The first thing we need to do is calculate the synchronous speed of the motor. We can see that the frequency is 50Hz. </a:t>
                </a:r>
                <a:r>
                  <a:rPr lang="en-US" b="0" i="0">
                    <a:latin typeface="Cambria Math" charset="0"/>
                  </a:rPr>
                  <a:t>𝑁</a:t>
                </a:r>
                <a:r>
                  <a:rPr lang="en-US" b="0" i="0">
                    <a:latin typeface="Cambria Math" panose="02040503050406030204" pitchFamily="18" charset="0"/>
                  </a:rPr>
                  <a:t>_</a:t>
                </a:r>
                <a:r>
                  <a:rPr lang="en-US" b="0" i="0">
                    <a:latin typeface="Cambria Math" charset="0"/>
                  </a:rPr>
                  <a:t>𝑆=</a:t>
                </a:r>
                <a:r>
                  <a:rPr lang="mr-IN" b="0" i="0">
                    <a:latin typeface="Cambria Math" panose="02040503050406030204" pitchFamily="18" charset="0"/>
                  </a:rPr>
                  <a:t>(</a:t>
                </a:r>
                <a:r>
                  <a:rPr lang="en-US" b="0" i="0">
                    <a:latin typeface="Cambria Math" charset="0"/>
                  </a:rPr>
                  <a:t>120</a:t>
                </a:r>
                <a:r>
                  <a:rPr lang="en-US" b="0" i="0">
                    <a:latin typeface="Cambria Math" charset="0"/>
                    <a:ea typeface="Cambria Math" charset="0"/>
                    <a:cs typeface="Cambria Math" charset="0"/>
                  </a:rPr>
                  <a:t>×</a:t>
                </a:r>
                <a:r>
                  <a:rPr lang="en-US" b="0" i="0">
                    <a:latin typeface="Cambria Math" panose="02040503050406030204" pitchFamily="18" charset="0"/>
                    <a:ea typeface="Cambria Math" charset="0"/>
                    <a:cs typeface="Cambria Math" charset="0"/>
                  </a:rPr>
                  <a:t>5</a:t>
                </a:r>
                <a:r>
                  <a:rPr lang="en-US" b="0" i="0">
                    <a:latin typeface="Cambria Math" charset="0"/>
                    <a:ea typeface="Cambria Math" charset="0"/>
                    <a:cs typeface="Cambria Math" charset="0"/>
                  </a:rPr>
                  <a:t>0</a:t>
                </a:r>
                <a:r>
                  <a:rPr lang="mr-IN" b="0" i="0">
                    <a:latin typeface="Cambria Math" panose="02040503050406030204" pitchFamily="18" charset="0"/>
                    <a:ea typeface="Cambria Math" charset="0"/>
                    <a:cs typeface="Cambria Math" charset="0"/>
                  </a:rPr>
                  <a:t>)/</a:t>
                </a:r>
                <a:r>
                  <a:rPr lang="en-US" b="0" i="0">
                    <a:latin typeface="Cambria Math" panose="02040503050406030204" pitchFamily="18" charset="0"/>
                    <a:ea typeface="Cambria Math" charset="0"/>
                    <a:cs typeface="Cambria Math" charset="0"/>
                  </a:rPr>
                  <a:t>2</a:t>
                </a:r>
                <a:r>
                  <a:rPr lang="en-US" b="0" i="0">
                    <a:latin typeface="Cambria Math" charset="0"/>
                  </a:rPr>
                  <a:t>=</a:t>
                </a:r>
                <a:r>
                  <a:rPr lang="en-US" b="0" i="0">
                    <a:latin typeface="Cambria Math" panose="02040503050406030204" pitchFamily="18" charset="0"/>
                  </a:rPr>
                  <a:t>3000</a:t>
                </a:r>
                <a:r>
                  <a:rPr lang="en-US" dirty="0"/>
                  <a:t> rpm. Now that we have the synchronous speed and the rotor speed, we can calculate the slip. </a:t>
                </a:r>
                <a:r>
                  <a:rPr lang="en-US" b="0" i="0">
                    <a:latin typeface="Cambria Math" panose="02040503050406030204" pitchFamily="18" charset="0"/>
                  </a:rPr>
                  <a:t>𝑆=(𝑁_𝑆−𝑁_𝑅)/𝑁_𝑆 </a:t>
                </a:r>
                <a:r>
                  <a:rPr lang="en-US" b="0" i="0">
                    <a:latin typeface="Cambria Math" panose="02040503050406030204" pitchFamily="18" charset="0"/>
                    <a:ea typeface="Cambria Math" panose="02040503050406030204" pitchFamily="18" charset="0"/>
                  </a:rPr>
                  <a:t>×100=  (3000−2730)/3000×100=9%</a:t>
                </a:r>
                <a:r>
                  <a:rPr lang="en-GB" dirty="0"/>
                  <a:t>.</a:t>
                </a:r>
              </a:p>
              <a:p>
                <a:r>
                  <a:rPr lang="en-GB" dirty="0"/>
                  <a:t>c) – Well done. The</a:t>
                </a:r>
                <a:r>
                  <a:rPr lang="en-GB" baseline="0" dirty="0"/>
                  <a:t> synchronous speed of this motor is 3000rpm. </a:t>
                </a:r>
                <a:r>
                  <a:rPr lang="en-US" dirty="0"/>
                  <a:t>We calculate the slip as </a:t>
                </a:r>
                <a:r>
                  <a:rPr lang="en-US" b="0" i="0">
                    <a:latin typeface="Cambria Math" panose="02040503050406030204" pitchFamily="18" charset="0"/>
                  </a:rPr>
                  <a:t>𝑆=(𝑁_𝑆−𝑁_𝑅)/𝑁_𝑆 </a:t>
                </a:r>
                <a:r>
                  <a:rPr lang="en-US" b="0" i="0">
                    <a:latin typeface="Cambria Math" panose="02040503050406030204" pitchFamily="18" charset="0"/>
                    <a:ea typeface="Cambria Math" panose="02040503050406030204" pitchFamily="18" charset="0"/>
                  </a:rPr>
                  <a:t>×100=  (3000−2730)/3000×100=9%</a:t>
                </a:r>
                <a:r>
                  <a:rPr lang="en-GB" dirty="0"/>
                  <a:t>.</a:t>
                </a:r>
              </a:p>
              <a:p>
                <a:r>
                  <a:rPr lang="en-GB" dirty="0"/>
                  <a:t>d) – That is not correct. The rotor speed is given as 2730</a:t>
                </a:r>
                <a:r>
                  <a:rPr lang="en-GB" baseline="0" dirty="0"/>
                  <a:t> rpm</a:t>
                </a:r>
                <a:r>
                  <a:rPr lang="en-GB" dirty="0"/>
                  <a:t>.</a:t>
                </a:r>
                <a:r>
                  <a:rPr lang="en-GB" baseline="0" dirty="0"/>
                  <a:t> </a:t>
                </a:r>
                <a:r>
                  <a:rPr lang="en-GB" dirty="0"/>
                  <a:t>The first thing we need to do is calculate the synchronous speed of the motor. We can see that the frequency is 50Hz. </a:t>
                </a:r>
                <a:r>
                  <a:rPr lang="en-US" b="0" i="0">
                    <a:latin typeface="Cambria Math" charset="0"/>
                  </a:rPr>
                  <a:t>𝑁</a:t>
                </a:r>
                <a:r>
                  <a:rPr lang="en-US" b="0" i="0">
                    <a:latin typeface="Cambria Math" panose="02040503050406030204" pitchFamily="18" charset="0"/>
                  </a:rPr>
                  <a:t>_</a:t>
                </a:r>
                <a:r>
                  <a:rPr lang="en-US" b="0" i="0">
                    <a:latin typeface="Cambria Math" charset="0"/>
                  </a:rPr>
                  <a:t>𝑆=</a:t>
                </a:r>
                <a:r>
                  <a:rPr lang="mr-IN" b="0" i="0">
                    <a:latin typeface="Cambria Math" panose="02040503050406030204" pitchFamily="18" charset="0"/>
                  </a:rPr>
                  <a:t>(</a:t>
                </a:r>
                <a:r>
                  <a:rPr lang="en-US" b="0" i="0">
                    <a:latin typeface="Cambria Math" charset="0"/>
                  </a:rPr>
                  <a:t>120</a:t>
                </a:r>
                <a:r>
                  <a:rPr lang="en-US" b="0" i="0">
                    <a:latin typeface="Cambria Math" charset="0"/>
                    <a:ea typeface="Cambria Math" charset="0"/>
                    <a:cs typeface="Cambria Math" charset="0"/>
                  </a:rPr>
                  <a:t>×</a:t>
                </a:r>
                <a:r>
                  <a:rPr lang="en-US" b="0" i="0">
                    <a:latin typeface="Cambria Math" panose="02040503050406030204" pitchFamily="18" charset="0"/>
                    <a:ea typeface="Cambria Math" charset="0"/>
                    <a:cs typeface="Cambria Math" charset="0"/>
                  </a:rPr>
                  <a:t>5</a:t>
                </a:r>
                <a:r>
                  <a:rPr lang="en-US" b="0" i="0">
                    <a:latin typeface="Cambria Math" charset="0"/>
                    <a:ea typeface="Cambria Math" charset="0"/>
                    <a:cs typeface="Cambria Math" charset="0"/>
                  </a:rPr>
                  <a:t>0</a:t>
                </a:r>
                <a:r>
                  <a:rPr lang="mr-IN" b="0" i="0">
                    <a:latin typeface="Cambria Math" panose="02040503050406030204" pitchFamily="18" charset="0"/>
                    <a:ea typeface="Cambria Math" charset="0"/>
                    <a:cs typeface="Cambria Math" charset="0"/>
                  </a:rPr>
                  <a:t>)/</a:t>
                </a:r>
                <a:r>
                  <a:rPr lang="en-US" b="0" i="0">
                    <a:latin typeface="Cambria Math" panose="02040503050406030204" pitchFamily="18" charset="0"/>
                    <a:ea typeface="Cambria Math" charset="0"/>
                    <a:cs typeface="Cambria Math" charset="0"/>
                  </a:rPr>
                  <a:t>2</a:t>
                </a:r>
                <a:r>
                  <a:rPr lang="en-US" b="0" i="0">
                    <a:latin typeface="Cambria Math" charset="0"/>
                  </a:rPr>
                  <a:t>=</a:t>
                </a:r>
                <a:r>
                  <a:rPr lang="en-US" b="0" i="0">
                    <a:latin typeface="Cambria Math" panose="02040503050406030204" pitchFamily="18" charset="0"/>
                  </a:rPr>
                  <a:t>3000</a:t>
                </a:r>
                <a:r>
                  <a:rPr lang="en-US" dirty="0"/>
                  <a:t> rpm. Now that we have the synchronous speed and the rotor speed, we can calculate the slip. </a:t>
                </a:r>
                <a:r>
                  <a:rPr lang="en-US" b="0" i="0">
                    <a:latin typeface="Cambria Math" panose="02040503050406030204" pitchFamily="18" charset="0"/>
                  </a:rPr>
                  <a:t>𝑆=(𝑁_𝑆−𝑁_𝑅)/𝑁_𝑆 </a:t>
                </a:r>
                <a:r>
                  <a:rPr lang="en-US" b="0" i="0">
                    <a:latin typeface="Cambria Math" panose="02040503050406030204" pitchFamily="18" charset="0"/>
                    <a:ea typeface="Cambria Math" panose="02040503050406030204" pitchFamily="18" charset="0"/>
                  </a:rPr>
                  <a:t>×100=  (3000−2730)/3000×100=9%</a:t>
                </a:r>
                <a:r>
                  <a:rPr lang="en-GB" dirty="0"/>
                  <a:t>.</a:t>
                </a:r>
              </a:p>
              <a:p>
                <a:endParaRPr lang="en-GB" dirty="0"/>
              </a:p>
            </p:txBody>
          </p:sp>
        </mc:Fallback>
      </mc:AlternateContent>
      <p:sp>
        <p:nvSpPr>
          <p:cNvPr id="4" name="Slide Number Placeholder 3"/>
          <p:cNvSpPr>
            <a:spLocks noGrp="1"/>
          </p:cNvSpPr>
          <p:nvPr>
            <p:ph type="sldNum" sz="quarter" idx="10"/>
          </p:nvPr>
        </p:nvSpPr>
        <p:spPr/>
        <p:txBody>
          <a:bodyPr/>
          <a:lstStyle/>
          <a:p>
            <a:fld id="{73041CE5-1DCE-2841-929D-C7134C49E32B}" type="slidenum">
              <a:rPr lang="en-GB" smtClean="0"/>
              <a:t>20</a:t>
            </a:fld>
            <a:endParaRPr lang="en-GB"/>
          </a:p>
        </p:txBody>
      </p:sp>
    </p:spTree>
    <p:extLst>
      <p:ext uri="{BB962C8B-B14F-4D97-AF65-F5344CB8AC3E}">
        <p14:creationId xmlns:p14="http://schemas.microsoft.com/office/powerpoint/2010/main" val="104201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list of text should be broken up to make it more interesting. Text should be presented in a menu type of format.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Information should be presented in a clickable menu so that learner can click on each outcome instead of it being one long list. </a:t>
            </a:r>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Img04 = https://</a:t>
                </a:r>
                <a:r>
                  <a:rPr lang="en-GB" dirty="0" err="1"/>
                  <a:t>upload.wikimedia.org</a:t>
                </a:r>
                <a:r>
                  <a:rPr lang="en-GB" dirty="0"/>
                  <a:t>/</a:t>
                </a:r>
                <a:r>
                  <a:rPr lang="en-GB" dirty="0" err="1"/>
                  <a:t>wikipedia</a:t>
                </a:r>
                <a:r>
                  <a:rPr lang="en-GB" dirty="0"/>
                  <a:t>/commons/f/f9/</a:t>
                </a:r>
                <a:r>
                  <a:rPr lang="en-GB" dirty="0" err="1"/>
                  <a:t>Motor_nameplate_Malmbergs.jpg</a:t>
                </a:r>
                <a:endParaRPr lang="en-GB" dirty="0"/>
              </a:p>
              <a:p>
                <a:endParaRPr lang="en-GB" dirty="0"/>
              </a:p>
              <a:p>
                <a:r>
                  <a:rPr lang="en-GB" dirty="0"/>
                  <a:t>MCQ</a:t>
                </a:r>
              </a:p>
              <a:p>
                <a:endParaRPr lang="en-GB" dirty="0"/>
              </a:p>
              <a:p>
                <a:r>
                  <a:rPr lang="en-GB" dirty="0"/>
                  <a:t>Correct answer is c</a:t>
                </a:r>
              </a:p>
              <a:p>
                <a:endParaRPr lang="en-GB" dirty="0"/>
              </a:p>
              <a:p>
                <a:r>
                  <a:rPr lang="en-GB" dirty="0"/>
                  <a:t>Feedback:</a:t>
                </a:r>
              </a:p>
              <a:p>
                <a:r>
                  <a:rPr lang="en-GB" dirty="0"/>
                  <a:t>a) – That is not correct. The rotor speed is given as 2730</a:t>
                </a:r>
                <a:r>
                  <a:rPr lang="en-GB" baseline="0" dirty="0"/>
                  <a:t> rpm</a:t>
                </a:r>
                <a:r>
                  <a:rPr lang="en-GB" dirty="0"/>
                  <a:t>.</a:t>
                </a:r>
                <a:r>
                  <a:rPr lang="en-GB" baseline="0" dirty="0"/>
                  <a:t> </a:t>
                </a:r>
                <a:r>
                  <a:rPr lang="en-GB" dirty="0"/>
                  <a:t>The first thing we need to do is calculate the synchronous speed of the motor. We can see that the frequency is 50Hz.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charset="0"/>
                          </a:rPr>
                          <m:t>𝑁</m:t>
                        </m:r>
                      </m:e>
                      <m:sub>
                        <m:r>
                          <a:rPr lang="en-US" b="0" i="1" smtClean="0">
                            <a:latin typeface="Cambria Math" charset="0"/>
                          </a:rPr>
                          <m:t>𝑆</m:t>
                        </m:r>
                      </m:sub>
                    </m:sSub>
                    <m:r>
                      <a:rPr lang="en-US" b="0" i="1" smtClean="0">
                        <a:latin typeface="Cambria Math" charset="0"/>
                      </a:rPr>
                      <m:t>=</m:t>
                    </m:r>
                    <m:f>
                      <m:fPr>
                        <m:ctrlPr>
                          <a:rPr lang="mr-IN" b="0" i="1" smtClean="0">
                            <a:latin typeface="Cambria Math" panose="02040503050406030204" pitchFamily="18" charset="0"/>
                          </a:rPr>
                        </m:ctrlPr>
                      </m:fPr>
                      <m:num>
                        <m:r>
                          <a:rPr lang="en-US" b="0" i="1" smtClean="0">
                            <a:latin typeface="Cambria Math" charset="0"/>
                          </a:rPr>
                          <m:t>120</m:t>
                        </m:r>
                        <m:r>
                          <a:rPr lang="en-US" b="0" i="1" smtClean="0">
                            <a:latin typeface="Cambria Math" charset="0"/>
                            <a:ea typeface="Cambria Math" charset="0"/>
                            <a:cs typeface="Cambria Math" charset="0"/>
                          </a:rPr>
                          <m:t>×</m:t>
                        </m:r>
                        <m:r>
                          <a:rPr lang="en-US" b="0" i="1" smtClean="0">
                            <a:latin typeface="Cambria Math" panose="02040503050406030204" pitchFamily="18" charset="0"/>
                            <a:ea typeface="Cambria Math" charset="0"/>
                            <a:cs typeface="Cambria Math" charset="0"/>
                          </a:rPr>
                          <m:t>5</m:t>
                        </m:r>
                        <m:r>
                          <a:rPr lang="en-US" b="0" i="1" smtClean="0">
                            <a:latin typeface="Cambria Math" charset="0"/>
                            <a:ea typeface="Cambria Math" charset="0"/>
                            <a:cs typeface="Cambria Math" charset="0"/>
                          </a:rPr>
                          <m:t>0</m:t>
                        </m:r>
                      </m:num>
                      <m:den>
                        <m:r>
                          <a:rPr lang="en-US" b="0" i="1" smtClean="0">
                            <a:latin typeface="Cambria Math" panose="02040503050406030204" pitchFamily="18" charset="0"/>
                            <a:ea typeface="Cambria Math" charset="0"/>
                            <a:cs typeface="Cambria Math" charset="0"/>
                          </a:rPr>
                          <m:t>2</m:t>
                        </m:r>
                      </m:den>
                    </m:f>
                    <m:r>
                      <a:rPr lang="en-US" b="0" i="1" smtClean="0">
                        <a:latin typeface="Cambria Math" charset="0"/>
                      </a:rPr>
                      <m:t>=</m:t>
                    </m:r>
                    <m:r>
                      <a:rPr lang="en-US" b="0" i="1" smtClean="0">
                        <a:latin typeface="Cambria Math" panose="02040503050406030204" pitchFamily="18" charset="0"/>
                      </a:rPr>
                      <m:t>3000</m:t>
                    </m:r>
                  </m:oMath>
                </a14:m>
                <a:r>
                  <a:rPr lang="en-US" dirty="0"/>
                  <a:t> rpm. Now that we have the synchronous speed and the rotor speed, we can calculate the slip.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𝑅</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den>
                    </m:f>
                    <m:r>
                      <a:rPr lang="en-US" b="0" i="1" smtClean="0">
                        <a:latin typeface="Cambria Math" panose="02040503050406030204" pitchFamily="18" charset="0"/>
                        <a:ea typeface="Cambria Math" panose="02040503050406030204" pitchFamily="18" charset="0"/>
                      </a:rPr>
                      <m:t>×100=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3000−2730</m:t>
                        </m:r>
                      </m:num>
                      <m:den>
                        <m:r>
                          <a:rPr lang="en-US" b="0" i="1" smtClean="0">
                            <a:latin typeface="Cambria Math" panose="02040503050406030204" pitchFamily="18" charset="0"/>
                            <a:ea typeface="Cambria Math" panose="02040503050406030204" pitchFamily="18" charset="0"/>
                          </a:rPr>
                          <m:t>3000</m:t>
                        </m:r>
                      </m:den>
                    </m:f>
                    <m:r>
                      <a:rPr lang="en-US" b="0" i="1" smtClean="0">
                        <a:latin typeface="Cambria Math" panose="02040503050406030204" pitchFamily="18" charset="0"/>
                        <a:ea typeface="Cambria Math" panose="02040503050406030204" pitchFamily="18" charset="0"/>
                      </a:rPr>
                      <m:t>×100=9%</m:t>
                    </m:r>
                  </m:oMath>
                </a14:m>
                <a:r>
                  <a:rPr lang="en-GB" dirty="0"/>
                  <a:t>.</a:t>
                </a:r>
              </a:p>
              <a:p>
                <a:r>
                  <a:rPr lang="en-GB" dirty="0"/>
                  <a:t>b) - That is not correct. The rotor speed is given as 2730</a:t>
                </a:r>
                <a:r>
                  <a:rPr lang="en-GB" baseline="0" dirty="0"/>
                  <a:t> rpm</a:t>
                </a:r>
                <a:r>
                  <a:rPr lang="en-GB" dirty="0"/>
                  <a:t>.</a:t>
                </a:r>
                <a:r>
                  <a:rPr lang="en-GB" baseline="0" dirty="0"/>
                  <a:t> </a:t>
                </a:r>
                <a:r>
                  <a:rPr lang="en-GB" dirty="0"/>
                  <a:t>The first thing we need to do is calculate the synchronous speed of the motor. We can see that the frequency is 50Hz.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charset="0"/>
                          </a:rPr>
                          <m:t>𝑁</m:t>
                        </m:r>
                      </m:e>
                      <m:sub>
                        <m:r>
                          <a:rPr lang="en-US" b="0" i="1" smtClean="0">
                            <a:latin typeface="Cambria Math" charset="0"/>
                          </a:rPr>
                          <m:t>𝑆</m:t>
                        </m:r>
                      </m:sub>
                    </m:sSub>
                    <m:r>
                      <a:rPr lang="en-US" b="0" i="1" smtClean="0">
                        <a:latin typeface="Cambria Math" charset="0"/>
                      </a:rPr>
                      <m:t>=</m:t>
                    </m:r>
                    <m:f>
                      <m:fPr>
                        <m:ctrlPr>
                          <a:rPr lang="mr-IN" b="0" i="1" smtClean="0">
                            <a:latin typeface="Cambria Math" panose="02040503050406030204" pitchFamily="18" charset="0"/>
                          </a:rPr>
                        </m:ctrlPr>
                      </m:fPr>
                      <m:num>
                        <m:r>
                          <a:rPr lang="en-US" b="0" i="1" smtClean="0">
                            <a:latin typeface="Cambria Math" charset="0"/>
                          </a:rPr>
                          <m:t>120</m:t>
                        </m:r>
                        <m:r>
                          <a:rPr lang="en-US" b="0" i="1" smtClean="0">
                            <a:latin typeface="Cambria Math" charset="0"/>
                            <a:ea typeface="Cambria Math" charset="0"/>
                            <a:cs typeface="Cambria Math" charset="0"/>
                          </a:rPr>
                          <m:t>×</m:t>
                        </m:r>
                        <m:r>
                          <a:rPr lang="en-US" b="0" i="1" smtClean="0">
                            <a:latin typeface="Cambria Math" panose="02040503050406030204" pitchFamily="18" charset="0"/>
                            <a:ea typeface="Cambria Math" charset="0"/>
                            <a:cs typeface="Cambria Math" charset="0"/>
                          </a:rPr>
                          <m:t>5</m:t>
                        </m:r>
                        <m:r>
                          <a:rPr lang="en-US" b="0" i="1" smtClean="0">
                            <a:latin typeface="Cambria Math" charset="0"/>
                            <a:ea typeface="Cambria Math" charset="0"/>
                            <a:cs typeface="Cambria Math" charset="0"/>
                          </a:rPr>
                          <m:t>0</m:t>
                        </m:r>
                      </m:num>
                      <m:den>
                        <m:r>
                          <a:rPr lang="en-US" b="0" i="1" smtClean="0">
                            <a:latin typeface="Cambria Math" panose="02040503050406030204" pitchFamily="18" charset="0"/>
                            <a:ea typeface="Cambria Math" charset="0"/>
                            <a:cs typeface="Cambria Math" charset="0"/>
                          </a:rPr>
                          <m:t>2</m:t>
                        </m:r>
                      </m:den>
                    </m:f>
                    <m:r>
                      <a:rPr lang="en-US" b="0" i="1" smtClean="0">
                        <a:latin typeface="Cambria Math" charset="0"/>
                      </a:rPr>
                      <m:t>=</m:t>
                    </m:r>
                    <m:r>
                      <a:rPr lang="en-US" b="0" i="1" smtClean="0">
                        <a:latin typeface="Cambria Math" panose="02040503050406030204" pitchFamily="18" charset="0"/>
                      </a:rPr>
                      <m:t>3000</m:t>
                    </m:r>
                  </m:oMath>
                </a14:m>
                <a:r>
                  <a:rPr lang="en-US" dirty="0"/>
                  <a:t> rpm. Now that we have the synchronous speed and the rotor speed, we can calculate the slip.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𝑅</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den>
                    </m:f>
                    <m:r>
                      <a:rPr lang="en-US" b="0" i="1" smtClean="0">
                        <a:latin typeface="Cambria Math" panose="02040503050406030204" pitchFamily="18" charset="0"/>
                        <a:ea typeface="Cambria Math" panose="02040503050406030204" pitchFamily="18" charset="0"/>
                      </a:rPr>
                      <m:t>×100=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3000−2730</m:t>
                        </m:r>
                      </m:num>
                      <m:den>
                        <m:r>
                          <a:rPr lang="en-US" b="0" i="1" smtClean="0">
                            <a:latin typeface="Cambria Math" panose="02040503050406030204" pitchFamily="18" charset="0"/>
                            <a:ea typeface="Cambria Math" panose="02040503050406030204" pitchFamily="18" charset="0"/>
                          </a:rPr>
                          <m:t>3000</m:t>
                        </m:r>
                      </m:den>
                    </m:f>
                    <m:r>
                      <a:rPr lang="en-US" b="0" i="1" smtClean="0">
                        <a:latin typeface="Cambria Math" panose="02040503050406030204" pitchFamily="18" charset="0"/>
                        <a:ea typeface="Cambria Math" panose="02040503050406030204" pitchFamily="18" charset="0"/>
                      </a:rPr>
                      <m:t>×100=9%</m:t>
                    </m:r>
                  </m:oMath>
                </a14:m>
                <a:r>
                  <a:rPr lang="en-GB" dirty="0"/>
                  <a:t>.</a:t>
                </a:r>
              </a:p>
              <a:p>
                <a:r>
                  <a:rPr lang="en-GB" dirty="0"/>
                  <a:t>c) – Well done. The</a:t>
                </a:r>
                <a:r>
                  <a:rPr lang="en-GB" baseline="0" dirty="0"/>
                  <a:t> synchronous speed of this motor is 3000rpm. </a:t>
                </a:r>
                <a:r>
                  <a:rPr lang="en-US" dirty="0"/>
                  <a:t>We calculate the slip as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𝑅</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den>
                    </m:f>
                    <m:r>
                      <a:rPr lang="en-US" b="0" i="1" smtClean="0">
                        <a:latin typeface="Cambria Math" panose="02040503050406030204" pitchFamily="18" charset="0"/>
                        <a:ea typeface="Cambria Math" panose="02040503050406030204" pitchFamily="18" charset="0"/>
                      </a:rPr>
                      <m:t>×100=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3000−2730</m:t>
                        </m:r>
                      </m:num>
                      <m:den>
                        <m:r>
                          <a:rPr lang="en-US" b="0" i="1" smtClean="0">
                            <a:latin typeface="Cambria Math" panose="02040503050406030204" pitchFamily="18" charset="0"/>
                            <a:ea typeface="Cambria Math" panose="02040503050406030204" pitchFamily="18" charset="0"/>
                          </a:rPr>
                          <m:t>3000</m:t>
                        </m:r>
                      </m:den>
                    </m:f>
                    <m:r>
                      <a:rPr lang="en-US" b="0" i="1" smtClean="0">
                        <a:latin typeface="Cambria Math" panose="02040503050406030204" pitchFamily="18" charset="0"/>
                        <a:ea typeface="Cambria Math" panose="02040503050406030204" pitchFamily="18" charset="0"/>
                      </a:rPr>
                      <m:t>×100=9%</m:t>
                    </m:r>
                  </m:oMath>
                </a14:m>
                <a:r>
                  <a:rPr lang="en-GB" dirty="0"/>
                  <a:t>.</a:t>
                </a:r>
              </a:p>
              <a:p>
                <a:r>
                  <a:rPr lang="en-GB" dirty="0"/>
                  <a:t>d) – That is not correct. The rotor speed is given as 2730</a:t>
                </a:r>
                <a:r>
                  <a:rPr lang="en-GB" baseline="0" dirty="0"/>
                  <a:t> rpm</a:t>
                </a:r>
                <a:r>
                  <a:rPr lang="en-GB" dirty="0"/>
                  <a:t>.</a:t>
                </a:r>
                <a:r>
                  <a:rPr lang="en-GB" baseline="0" dirty="0"/>
                  <a:t> </a:t>
                </a:r>
                <a:r>
                  <a:rPr lang="en-GB" dirty="0"/>
                  <a:t>The first thing we need to do is calculate the synchronous speed of the motor. We can see that the frequency is 50Hz.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charset="0"/>
                          </a:rPr>
                          <m:t>𝑁</m:t>
                        </m:r>
                      </m:e>
                      <m:sub>
                        <m:r>
                          <a:rPr lang="en-US" b="0" i="1" smtClean="0">
                            <a:latin typeface="Cambria Math" charset="0"/>
                          </a:rPr>
                          <m:t>𝑆</m:t>
                        </m:r>
                      </m:sub>
                    </m:sSub>
                    <m:r>
                      <a:rPr lang="en-US" b="0" i="1" smtClean="0">
                        <a:latin typeface="Cambria Math" charset="0"/>
                      </a:rPr>
                      <m:t>=</m:t>
                    </m:r>
                    <m:f>
                      <m:fPr>
                        <m:ctrlPr>
                          <a:rPr lang="mr-IN" b="0" i="1" smtClean="0">
                            <a:latin typeface="Cambria Math" panose="02040503050406030204" pitchFamily="18" charset="0"/>
                          </a:rPr>
                        </m:ctrlPr>
                      </m:fPr>
                      <m:num>
                        <m:r>
                          <a:rPr lang="en-US" b="0" i="1" smtClean="0">
                            <a:latin typeface="Cambria Math" charset="0"/>
                          </a:rPr>
                          <m:t>120</m:t>
                        </m:r>
                        <m:r>
                          <a:rPr lang="en-US" b="0" i="1" smtClean="0">
                            <a:latin typeface="Cambria Math" charset="0"/>
                            <a:ea typeface="Cambria Math" charset="0"/>
                            <a:cs typeface="Cambria Math" charset="0"/>
                          </a:rPr>
                          <m:t>×</m:t>
                        </m:r>
                        <m:r>
                          <a:rPr lang="en-US" b="0" i="1" smtClean="0">
                            <a:latin typeface="Cambria Math" panose="02040503050406030204" pitchFamily="18" charset="0"/>
                            <a:ea typeface="Cambria Math" charset="0"/>
                            <a:cs typeface="Cambria Math" charset="0"/>
                          </a:rPr>
                          <m:t>5</m:t>
                        </m:r>
                        <m:r>
                          <a:rPr lang="en-US" b="0" i="1" smtClean="0">
                            <a:latin typeface="Cambria Math" charset="0"/>
                            <a:ea typeface="Cambria Math" charset="0"/>
                            <a:cs typeface="Cambria Math" charset="0"/>
                          </a:rPr>
                          <m:t>0</m:t>
                        </m:r>
                      </m:num>
                      <m:den>
                        <m:r>
                          <a:rPr lang="en-US" b="0" i="1" smtClean="0">
                            <a:latin typeface="Cambria Math" panose="02040503050406030204" pitchFamily="18" charset="0"/>
                            <a:ea typeface="Cambria Math" charset="0"/>
                            <a:cs typeface="Cambria Math" charset="0"/>
                          </a:rPr>
                          <m:t>2</m:t>
                        </m:r>
                      </m:den>
                    </m:f>
                    <m:r>
                      <a:rPr lang="en-US" b="0" i="1" smtClean="0">
                        <a:latin typeface="Cambria Math" charset="0"/>
                      </a:rPr>
                      <m:t>=</m:t>
                    </m:r>
                    <m:r>
                      <a:rPr lang="en-US" b="0" i="1" smtClean="0">
                        <a:latin typeface="Cambria Math" panose="02040503050406030204" pitchFamily="18" charset="0"/>
                      </a:rPr>
                      <m:t>3000</m:t>
                    </m:r>
                  </m:oMath>
                </a14:m>
                <a:r>
                  <a:rPr lang="en-US" dirty="0"/>
                  <a:t> rpm. Now that we have the synchronous speed and the rotor speed, we can calculate the slip.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𝑅</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den>
                    </m:f>
                    <m:r>
                      <a:rPr lang="en-US" b="0" i="1" smtClean="0">
                        <a:latin typeface="Cambria Math" panose="02040503050406030204" pitchFamily="18" charset="0"/>
                        <a:ea typeface="Cambria Math" panose="02040503050406030204" pitchFamily="18" charset="0"/>
                      </a:rPr>
                      <m:t>×100=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3000−2730</m:t>
                        </m:r>
                      </m:num>
                      <m:den>
                        <m:r>
                          <a:rPr lang="en-US" b="0" i="1" smtClean="0">
                            <a:latin typeface="Cambria Math" panose="02040503050406030204" pitchFamily="18" charset="0"/>
                            <a:ea typeface="Cambria Math" panose="02040503050406030204" pitchFamily="18" charset="0"/>
                          </a:rPr>
                          <m:t>3000</m:t>
                        </m:r>
                      </m:den>
                    </m:f>
                    <m:r>
                      <a:rPr lang="en-US" b="0" i="1" smtClean="0">
                        <a:latin typeface="Cambria Math" panose="02040503050406030204" pitchFamily="18" charset="0"/>
                        <a:ea typeface="Cambria Math" panose="02040503050406030204" pitchFamily="18" charset="0"/>
                      </a:rPr>
                      <m:t>×100=9%</m:t>
                    </m:r>
                  </m:oMath>
                </a14:m>
                <a:r>
                  <a:rPr lang="en-GB" dirty="0"/>
                  <a:t>.</a:t>
                </a:r>
              </a:p>
              <a:p>
                <a:endParaRPr lang="en-GB" dirty="0"/>
              </a:p>
            </p:txBody>
          </p:sp>
        </mc:Choice>
        <mc:Fallback xmlns="">
          <p:sp>
            <p:nvSpPr>
              <p:cNvPr id="3" name="Notes Placeholder 2"/>
              <p:cNvSpPr>
                <a:spLocks noGrp="1"/>
              </p:cNvSpPr>
              <p:nvPr>
                <p:ph type="body" idx="1"/>
              </p:nvPr>
            </p:nvSpPr>
            <p:spPr/>
            <p:txBody>
              <a:bodyPr/>
              <a:lstStyle/>
              <a:p>
                <a:r>
                  <a:rPr lang="en-GB" dirty="0"/>
                  <a:t>Img04 = https://</a:t>
                </a:r>
                <a:r>
                  <a:rPr lang="en-GB" dirty="0" err="1"/>
                  <a:t>upload.wikimedia.org</a:t>
                </a:r>
                <a:r>
                  <a:rPr lang="en-GB" dirty="0"/>
                  <a:t>/</a:t>
                </a:r>
                <a:r>
                  <a:rPr lang="en-GB" dirty="0" err="1"/>
                  <a:t>wikipedia</a:t>
                </a:r>
                <a:r>
                  <a:rPr lang="en-GB" dirty="0"/>
                  <a:t>/commons/f/f9/</a:t>
                </a:r>
                <a:r>
                  <a:rPr lang="en-GB" dirty="0" err="1"/>
                  <a:t>Motor_nameplate_Malmbergs.jpg</a:t>
                </a:r>
                <a:endParaRPr lang="en-GB" dirty="0"/>
              </a:p>
              <a:p>
                <a:endParaRPr lang="en-GB" dirty="0"/>
              </a:p>
              <a:p>
                <a:r>
                  <a:rPr lang="en-GB" dirty="0"/>
                  <a:t>MCQ</a:t>
                </a:r>
              </a:p>
              <a:p>
                <a:endParaRPr lang="en-GB" dirty="0"/>
              </a:p>
              <a:p>
                <a:r>
                  <a:rPr lang="en-GB" dirty="0"/>
                  <a:t>Correct answer is c</a:t>
                </a:r>
              </a:p>
              <a:p>
                <a:endParaRPr lang="en-GB" dirty="0"/>
              </a:p>
              <a:p>
                <a:r>
                  <a:rPr lang="en-GB" dirty="0"/>
                  <a:t>Feedback:</a:t>
                </a:r>
              </a:p>
              <a:p>
                <a:r>
                  <a:rPr lang="en-GB" dirty="0"/>
                  <a:t>a) – That is not correct. The rotor speed is given as 2730</a:t>
                </a:r>
                <a:r>
                  <a:rPr lang="en-GB" baseline="0" dirty="0"/>
                  <a:t> rpm</a:t>
                </a:r>
                <a:r>
                  <a:rPr lang="en-GB" dirty="0"/>
                  <a:t>.</a:t>
                </a:r>
                <a:r>
                  <a:rPr lang="en-GB" baseline="0" dirty="0"/>
                  <a:t> </a:t>
                </a:r>
                <a:r>
                  <a:rPr lang="en-GB" dirty="0"/>
                  <a:t>The first thing we need to do is calculate the synchronous speed of the motor. We can see that the frequency is 50Hz. </a:t>
                </a:r>
                <a:r>
                  <a:rPr lang="en-US" b="0" i="0">
                    <a:latin typeface="Cambria Math" charset="0"/>
                  </a:rPr>
                  <a:t>𝑁</a:t>
                </a:r>
                <a:r>
                  <a:rPr lang="en-US" b="0" i="0">
                    <a:latin typeface="Cambria Math" panose="02040503050406030204" pitchFamily="18" charset="0"/>
                  </a:rPr>
                  <a:t>_</a:t>
                </a:r>
                <a:r>
                  <a:rPr lang="en-US" b="0" i="0">
                    <a:latin typeface="Cambria Math" charset="0"/>
                  </a:rPr>
                  <a:t>𝑆=</a:t>
                </a:r>
                <a:r>
                  <a:rPr lang="mr-IN" b="0" i="0">
                    <a:latin typeface="Cambria Math" panose="02040503050406030204" pitchFamily="18" charset="0"/>
                  </a:rPr>
                  <a:t>(</a:t>
                </a:r>
                <a:r>
                  <a:rPr lang="en-US" b="0" i="0">
                    <a:latin typeface="Cambria Math" charset="0"/>
                  </a:rPr>
                  <a:t>120</a:t>
                </a:r>
                <a:r>
                  <a:rPr lang="en-US" b="0" i="0">
                    <a:latin typeface="Cambria Math" charset="0"/>
                    <a:ea typeface="Cambria Math" charset="0"/>
                    <a:cs typeface="Cambria Math" charset="0"/>
                  </a:rPr>
                  <a:t>×</a:t>
                </a:r>
                <a:r>
                  <a:rPr lang="en-US" b="0" i="0">
                    <a:latin typeface="Cambria Math" panose="02040503050406030204" pitchFamily="18" charset="0"/>
                    <a:ea typeface="Cambria Math" charset="0"/>
                    <a:cs typeface="Cambria Math" charset="0"/>
                  </a:rPr>
                  <a:t>5</a:t>
                </a:r>
                <a:r>
                  <a:rPr lang="en-US" b="0" i="0">
                    <a:latin typeface="Cambria Math" charset="0"/>
                    <a:ea typeface="Cambria Math" charset="0"/>
                    <a:cs typeface="Cambria Math" charset="0"/>
                  </a:rPr>
                  <a:t>0</a:t>
                </a:r>
                <a:r>
                  <a:rPr lang="mr-IN" b="0" i="0">
                    <a:latin typeface="Cambria Math" panose="02040503050406030204" pitchFamily="18" charset="0"/>
                    <a:ea typeface="Cambria Math" charset="0"/>
                    <a:cs typeface="Cambria Math" charset="0"/>
                  </a:rPr>
                  <a:t>)/</a:t>
                </a:r>
                <a:r>
                  <a:rPr lang="en-US" b="0" i="0">
                    <a:latin typeface="Cambria Math" panose="02040503050406030204" pitchFamily="18" charset="0"/>
                    <a:ea typeface="Cambria Math" charset="0"/>
                    <a:cs typeface="Cambria Math" charset="0"/>
                  </a:rPr>
                  <a:t>2</a:t>
                </a:r>
                <a:r>
                  <a:rPr lang="en-US" b="0" i="0">
                    <a:latin typeface="Cambria Math" charset="0"/>
                  </a:rPr>
                  <a:t>=</a:t>
                </a:r>
                <a:r>
                  <a:rPr lang="en-US" b="0" i="0">
                    <a:latin typeface="Cambria Math" panose="02040503050406030204" pitchFamily="18" charset="0"/>
                  </a:rPr>
                  <a:t>3000</a:t>
                </a:r>
                <a:r>
                  <a:rPr lang="en-US" dirty="0"/>
                  <a:t> rpm. Now that we have the synchronous speed and the rotor speed, we can calculate the slip. </a:t>
                </a:r>
                <a:r>
                  <a:rPr lang="en-US" b="0" i="0">
                    <a:latin typeface="Cambria Math" panose="02040503050406030204" pitchFamily="18" charset="0"/>
                  </a:rPr>
                  <a:t>𝑆=(𝑁_𝑆−𝑁_𝑅)/𝑁_𝑆 </a:t>
                </a:r>
                <a:r>
                  <a:rPr lang="en-US" b="0" i="0">
                    <a:latin typeface="Cambria Math" panose="02040503050406030204" pitchFamily="18" charset="0"/>
                    <a:ea typeface="Cambria Math" panose="02040503050406030204" pitchFamily="18" charset="0"/>
                  </a:rPr>
                  <a:t>×100=  (3000−2730)/3000×100=9%</a:t>
                </a:r>
                <a:r>
                  <a:rPr lang="en-GB" dirty="0"/>
                  <a:t>.</a:t>
                </a:r>
              </a:p>
              <a:p>
                <a:r>
                  <a:rPr lang="en-GB" dirty="0"/>
                  <a:t>b) - That is not correct. The rotor speed is given as 2730</a:t>
                </a:r>
                <a:r>
                  <a:rPr lang="en-GB" baseline="0" dirty="0"/>
                  <a:t> rpm</a:t>
                </a:r>
                <a:r>
                  <a:rPr lang="en-GB" dirty="0"/>
                  <a:t>.</a:t>
                </a:r>
                <a:r>
                  <a:rPr lang="en-GB" baseline="0" dirty="0"/>
                  <a:t> </a:t>
                </a:r>
                <a:r>
                  <a:rPr lang="en-GB" dirty="0"/>
                  <a:t>The first thing we need to do is calculate the synchronous speed of the motor. We can see that the frequency is 50Hz. </a:t>
                </a:r>
                <a:r>
                  <a:rPr lang="en-US" b="0" i="0">
                    <a:latin typeface="Cambria Math" charset="0"/>
                  </a:rPr>
                  <a:t>𝑁</a:t>
                </a:r>
                <a:r>
                  <a:rPr lang="en-US" b="0" i="0">
                    <a:latin typeface="Cambria Math" panose="02040503050406030204" pitchFamily="18" charset="0"/>
                  </a:rPr>
                  <a:t>_</a:t>
                </a:r>
                <a:r>
                  <a:rPr lang="en-US" b="0" i="0">
                    <a:latin typeface="Cambria Math" charset="0"/>
                  </a:rPr>
                  <a:t>𝑆=</a:t>
                </a:r>
                <a:r>
                  <a:rPr lang="mr-IN" b="0" i="0">
                    <a:latin typeface="Cambria Math" panose="02040503050406030204" pitchFamily="18" charset="0"/>
                  </a:rPr>
                  <a:t>(</a:t>
                </a:r>
                <a:r>
                  <a:rPr lang="en-US" b="0" i="0">
                    <a:latin typeface="Cambria Math" charset="0"/>
                  </a:rPr>
                  <a:t>120</a:t>
                </a:r>
                <a:r>
                  <a:rPr lang="en-US" b="0" i="0">
                    <a:latin typeface="Cambria Math" charset="0"/>
                    <a:ea typeface="Cambria Math" charset="0"/>
                    <a:cs typeface="Cambria Math" charset="0"/>
                  </a:rPr>
                  <a:t>×</a:t>
                </a:r>
                <a:r>
                  <a:rPr lang="en-US" b="0" i="0">
                    <a:latin typeface="Cambria Math" panose="02040503050406030204" pitchFamily="18" charset="0"/>
                    <a:ea typeface="Cambria Math" charset="0"/>
                    <a:cs typeface="Cambria Math" charset="0"/>
                  </a:rPr>
                  <a:t>5</a:t>
                </a:r>
                <a:r>
                  <a:rPr lang="en-US" b="0" i="0">
                    <a:latin typeface="Cambria Math" charset="0"/>
                    <a:ea typeface="Cambria Math" charset="0"/>
                    <a:cs typeface="Cambria Math" charset="0"/>
                  </a:rPr>
                  <a:t>0</a:t>
                </a:r>
                <a:r>
                  <a:rPr lang="mr-IN" b="0" i="0">
                    <a:latin typeface="Cambria Math" panose="02040503050406030204" pitchFamily="18" charset="0"/>
                    <a:ea typeface="Cambria Math" charset="0"/>
                    <a:cs typeface="Cambria Math" charset="0"/>
                  </a:rPr>
                  <a:t>)/</a:t>
                </a:r>
                <a:r>
                  <a:rPr lang="en-US" b="0" i="0">
                    <a:latin typeface="Cambria Math" panose="02040503050406030204" pitchFamily="18" charset="0"/>
                    <a:ea typeface="Cambria Math" charset="0"/>
                    <a:cs typeface="Cambria Math" charset="0"/>
                  </a:rPr>
                  <a:t>2</a:t>
                </a:r>
                <a:r>
                  <a:rPr lang="en-US" b="0" i="0">
                    <a:latin typeface="Cambria Math" charset="0"/>
                  </a:rPr>
                  <a:t>=</a:t>
                </a:r>
                <a:r>
                  <a:rPr lang="en-US" b="0" i="0">
                    <a:latin typeface="Cambria Math" panose="02040503050406030204" pitchFamily="18" charset="0"/>
                  </a:rPr>
                  <a:t>3000</a:t>
                </a:r>
                <a:r>
                  <a:rPr lang="en-US" dirty="0"/>
                  <a:t> rpm. Now that we have the synchronous speed and the rotor speed, we can calculate the slip. </a:t>
                </a:r>
                <a:r>
                  <a:rPr lang="en-US" b="0" i="0">
                    <a:latin typeface="Cambria Math" panose="02040503050406030204" pitchFamily="18" charset="0"/>
                  </a:rPr>
                  <a:t>𝑆=(𝑁_𝑆−𝑁_𝑅)/𝑁_𝑆 </a:t>
                </a:r>
                <a:r>
                  <a:rPr lang="en-US" b="0" i="0">
                    <a:latin typeface="Cambria Math" panose="02040503050406030204" pitchFamily="18" charset="0"/>
                    <a:ea typeface="Cambria Math" panose="02040503050406030204" pitchFamily="18" charset="0"/>
                  </a:rPr>
                  <a:t>×100=  (3000−2730)/3000×100=9%</a:t>
                </a:r>
                <a:r>
                  <a:rPr lang="en-GB" dirty="0"/>
                  <a:t>.</a:t>
                </a:r>
              </a:p>
              <a:p>
                <a:r>
                  <a:rPr lang="en-GB" dirty="0"/>
                  <a:t>c) – Well done. The</a:t>
                </a:r>
                <a:r>
                  <a:rPr lang="en-GB" baseline="0" dirty="0"/>
                  <a:t> synchronous speed of this motor is 3000rpm. </a:t>
                </a:r>
                <a:r>
                  <a:rPr lang="en-US" dirty="0"/>
                  <a:t>We calculate the slip as </a:t>
                </a:r>
                <a:r>
                  <a:rPr lang="en-US" b="0" i="0">
                    <a:latin typeface="Cambria Math" panose="02040503050406030204" pitchFamily="18" charset="0"/>
                  </a:rPr>
                  <a:t>𝑆=(𝑁_𝑆−𝑁_𝑅)/𝑁_𝑆 </a:t>
                </a:r>
                <a:r>
                  <a:rPr lang="en-US" b="0" i="0">
                    <a:latin typeface="Cambria Math" panose="02040503050406030204" pitchFamily="18" charset="0"/>
                    <a:ea typeface="Cambria Math" panose="02040503050406030204" pitchFamily="18" charset="0"/>
                  </a:rPr>
                  <a:t>×100=  (3000−2730)/3000×100=9%</a:t>
                </a:r>
                <a:r>
                  <a:rPr lang="en-GB" dirty="0"/>
                  <a:t>.</a:t>
                </a:r>
              </a:p>
              <a:p>
                <a:r>
                  <a:rPr lang="en-GB" dirty="0"/>
                  <a:t>d) – That is not correct. The rotor speed is given as 2730</a:t>
                </a:r>
                <a:r>
                  <a:rPr lang="en-GB" baseline="0" dirty="0"/>
                  <a:t> rpm</a:t>
                </a:r>
                <a:r>
                  <a:rPr lang="en-GB" dirty="0"/>
                  <a:t>.</a:t>
                </a:r>
                <a:r>
                  <a:rPr lang="en-GB" baseline="0" dirty="0"/>
                  <a:t> </a:t>
                </a:r>
                <a:r>
                  <a:rPr lang="en-GB" dirty="0"/>
                  <a:t>The first thing we need to do is calculate the synchronous speed of the motor. We can see that the frequency is 50Hz. </a:t>
                </a:r>
                <a:r>
                  <a:rPr lang="en-US" b="0" i="0">
                    <a:latin typeface="Cambria Math" charset="0"/>
                  </a:rPr>
                  <a:t>𝑁</a:t>
                </a:r>
                <a:r>
                  <a:rPr lang="en-US" b="0" i="0">
                    <a:latin typeface="Cambria Math" panose="02040503050406030204" pitchFamily="18" charset="0"/>
                  </a:rPr>
                  <a:t>_</a:t>
                </a:r>
                <a:r>
                  <a:rPr lang="en-US" b="0" i="0">
                    <a:latin typeface="Cambria Math" charset="0"/>
                  </a:rPr>
                  <a:t>𝑆=</a:t>
                </a:r>
                <a:r>
                  <a:rPr lang="mr-IN" b="0" i="0">
                    <a:latin typeface="Cambria Math" panose="02040503050406030204" pitchFamily="18" charset="0"/>
                  </a:rPr>
                  <a:t>(</a:t>
                </a:r>
                <a:r>
                  <a:rPr lang="en-US" b="0" i="0">
                    <a:latin typeface="Cambria Math" charset="0"/>
                  </a:rPr>
                  <a:t>120</a:t>
                </a:r>
                <a:r>
                  <a:rPr lang="en-US" b="0" i="0">
                    <a:latin typeface="Cambria Math" charset="0"/>
                    <a:ea typeface="Cambria Math" charset="0"/>
                    <a:cs typeface="Cambria Math" charset="0"/>
                  </a:rPr>
                  <a:t>×</a:t>
                </a:r>
                <a:r>
                  <a:rPr lang="en-US" b="0" i="0">
                    <a:latin typeface="Cambria Math" panose="02040503050406030204" pitchFamily="18" charset="0"/>
                    <a:ea typeface="Cambria Math" charset="0"/>
                    <a:cs typeface="Cambria Math" charset="0"/>
                  </a:rPr>
                  <a:t>5</a:t>
                </a:r>
                <a:r>
                  <a:rPr lang="en-US" b="0" i="0">
                    <a:latin typeface="Cambria Math" charset="0"/>
                    <a:ea typeface="Cambria Math" charset="0"/>
                    <a:cs typeface="Cambria Math" charset="0"/>
                  </a:rPr>
                  <a:t>0</a:t>
                </a:r>
                <a:r>
                  <a:rPr lang="mr-IN" b="0" i="0">
                    <a:latin typeface="Cambria Math" panose="02040503050406030204" pitchFamily="18" charset="0"/>
                    <a:ea typeface="Cambria Math" charset="0"/>
                    <a:cs typeface="Cambria Math" charset="0"/>
                  </a:rPr>
                  <a:t>)/</a:t>
                </a:r>
                <a:r>
                  <a:rPr lang="en-US" b="0" i="0">
                    <a:latin typeface="Cambria Math" panose="02040503050406030204" pitchFamily="18" charset="0"/>
                    <a:ea typeface="Cambria Math" charset="0"/>
                    <a:cs typeface="Cambria Math" charset="0"/>
                  </a:rPr>
                  <a:t>2</a:t>
                </a:r>
                <a:r>
                  <a:rPr lang="en-US" b="0" i="0">
                    <a:latin typeface="Cambria Math" charset="0"/>
                  </a:rPr>
                  <a:t>=</a:t>
                </a:r>
                <a:r>
                  <a:rPr lang="en-US" b="0" i="0">
                    <a:latin typeface="Cambria Math" panose="02040503050406030204" pitchFamily="18" charset="0"/>
                  </a:rPr>
                  <a:t>3000</a:t>
                </a:r>
                <a:r>
                  <a:rPr lang="en-US" dirty="0"/>
                  <a:t> rpm. Now that we have the synchronous speed and the rotor speed, we can calculate the slip. </a:t>
                </a:r>
                <a:r>
                  <a:rPr lang="en-US" b="0" i="0">
                    <a:latin typeface="Cambria Math" panose="02040503050406030204" pitchFamily="18" charset="0"/>
                  </a:rPr>
                  <a:t>𝑆=(𝑁_𝑆−𝑁_𝑅)/𝑁_𝑆 </a:t>
                </a:r>
                <a:r>
                  <a:rPr lang="en-US" b="0" i="0">
                    <a:latin typeface="Cambria Math" panose="02040503050406030204" pitchFamily="18" charset="0"/>
                    <a:ea typeface="Cambria Math" panose="02040503050406030204" pitchFamily="18" charset="0"/>
                  </a:rPr>
                  <a:t>×100=  (3000−2730)/3000×100=9%</a:t>
                </a:r>
                <a:r>
                  <a:rPr lang="en-GB" dirty="0"/>
                  <a:t>.</a:t>
                </a:r>
              </a:p>
              <a:p>
                <a:endParaRPr lang="en-GB" dirty="0"/>
              </a:p>
            </p:txBody>
          </p:sp>
        </mc:Fallback>
      </mc:AlternateContent>
      <p:sp>
        <p:nvSpPr>
          <p:cNvPr id="4" name="Slide Number Placeholder 3"/>
          <p:cNvSpPr>
            <a:spLocks noGrp="1"/>
          </p:cNvSpPr>
          <p:nvPr>
            <p:ph type="sldNum" sz="quarter" idx="10"/>
          </p:nvPr>
        </p:nvSpPr>
        <p:spPr/>
        <p:txBody>
          <a:bodyPr/>
          <a:lstStyle/>
          <a:p>
            <a:fld id="{73041CE5-1DCE-2841-929D-C7134C49E32B}" type="slidenum">
              <a:rPr lang="en-GB" smtClean="0"/>
              <a:t>21</a:t>
            </a:fld>
            <a:endParaRPr lang="en-GB"/>
          </a:p>
        </p:txBody>
      </p:sp>
    </p:spTree>
    <p:extLst>
      <p:ext uri="{BB962C8B-B14F-4D97-AF65-F5344CB8AC3E}">
        <p14:creationId xmlns:p14="http://schemas.microsoft.com/office/powerpoint/2010/main" val="1587109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Img05 = https://file2.engineering.com/july-2014/motor-</a:t>
                </a:r>
                <a:r>
                  <a:rPr lang="en-GB" dirty="0" err="1"/>
                  <a:t>plate.jpg</a:t>
                </a:r>
                <a:endParaRPr lang="en-GB" dirty="0"/>
              </a:p>
              <a:p>
                <a:endParaRPr lang="en-GB" dirty="0"/>
              </a:p>
              <a:p>
                <a:r>
                  <a:rPr lang="en-GB" dirty="0"/>
                  <a:t>MCQ</a:t>
                </a:r>
              </a:p>
              <a:p>
                <a:endParaRPr lang="en-GB" dirty="0"/>
              </a:p>
              <a:p>
                <a:r>
                  <a:rPr lang="en-GB" dirty="0"/>
                  <a:t>Correct answer is a</a:t>
                </a:r>
              </a:p>
              <a:p>
                <a:endParaRPr lang="en-GB" dirty="0"/>
              </a:p>
              <a:p>
                <a:r>
                  <a:rPr lang="en-GB" dirty="0"/>
                  <a:t>Feedback:</a:t>
                </a:r>
              </a:p>
              <a:p>
                <a:r>
                  <a:rPr lang="en-GB" dirty="0"/>
                  <a:t>a) – </a:t>
                </a:r>
                <a:r>
                  <a:rPr lang="en-US" dirty="0"/>
                  <a:t>Brilliant. You got it. You first calculated the synchronous speed as about 1,840.4rpm and with that found that with a slip of about 6%, the motor has 4 poles.</a:t>
                </a:r>
                <a:endParaRPr lang="en-GB" dirty="0"/>
              </a:p>
              <a:p>
                <a:r>
                  <a:rPr lang="en-GB" dirty="0"/>
                  <a:t>b), c), d) - That is not correct. </a:t>
                </a:r>
                <a:r>
                  <a:rPr lang="en-US" dirty="0"/>
                  <a:t>We know that the skip is about 6% and we also know the rotor speed is 1730rpm. Therefore we can work out the synchronous speed. We also know that this motor is designed to run on 60Hz so with N</a:t>
                </a:r>
                <a:r>
                  <a:rPr lang="en-US" baseline="-25000" dirty="0"/>
                  <a:t>S</a:t>
                </a:r>
                <a:r>
                  <a:rPr lang="en-US" dirty="0"/>
                  <a:t> and f we can calculate p. Here is how.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𝑅</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den>
                    </m:f>
                    <m:r>
                      <a:rPr lang="en-US" b="0" i="1" smtClean="0">
                        <a:latin typeface="Cambria Math" panose="02040503050406030204" pitchFamily="18" charset="0"/>
                        <a:ea typeface="Cambria Math" panose="02040503050406030204" pitchFamily="18" charset="0"/>
                      </a:rPr>
                      <m:t>×100</m:t>
                    </m:r>
                  </m:oMath>
                </a14:m>
                <a:r>
                  <a:rPr lang="en-GB" dirty="0"/>
                  <a:t>. Therefore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𝑆</m:t>
                        </m:r>
                      </m:num>
                      <m:den>
                        <m:r>
                          <a:rPr lang="en-US" b="0" i="1" smtClean="0">
                            <a:latin typeface="Cambria Math" panose="02040503050406030204" pitchFamily="18" charset="0"/>
                          </a:rPr>
                          <m:t>100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𝑅</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den>
                    </m:f>
                  </m:oMath>
                </a14:m>
                <a:r>
                  <a:rPr lang="en-GB" dirty="0"/>
                  <a:t>. If we put</a:t>
                </a:r>
                <a:r>
                  <a:rPr lang="en-GB" baseline="0" dirty="0"/>
                  <a:t> the numbers in that we know, we get that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100</m:t>
                        </m:r>
                      </m:den>
                    </m:f>
                    <m:r>
                      <a:rPr lang="en-US" b="0" i="1" smtClean="0">
                        <a:latin typeface="Cambria Math" panose="02040503050406030204" pitchFamily="18" charset="0"/>
                      </a:rPr>
                      <m:t>=0.06=</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r>
                          <a:rPr lang="en-US" b="0" i="1" smtClean="0">
                            <a:latin typeface="Cambria Math" panose="02040503050406030204" pitchFamily="18" charset="0"/>
                          </a:rPr>
                          <m:t>−1730</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den>
                    </m:f>
                  </m:oMath>
                </a14:m>
                <a:r>
                  <a:rPr lang="en-GB" dirty="0"/>
                  <a:t>. Now, if we multiply both sides by N</a:t>
                </a:r>
                <a:r>
                  <a:rPr lang="en-GB" baseline="-25000" dirty="0"/>
                  <a:t>S</a:t>
                </a:r>
                <a:r>
                  <a:rPr lang="en-GB" dirty="0"/>
                  <a:t> we get </a:t>
                </a:r>
                <a14:m>
                  <m:oMath xmlns:m="http://schemas.openxmlformats.org/officeDocument/2006/math">
                    <m:r>
                      <a:rPr lang="en-US" b="0" i="1" smtClean="0">
                        <a:latin typeface="Cambria Math" panose="02040503050406030204" pitchFamily="18" charset="0"/>
                      </a:rPr>
                      <m:t>0.06</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r>
                      <a:rPr lang="en-US" b="0" i="1" smtClean="0">
                        <a:latin typeface="Cambria Math" panose="02040503050406030204" pitchFamily="18" charset="0"/>
                      </a:rPr>
                      <m:t>−1730</m:t>
                    </m:r>
                  </m:oMath>
                </a14:m>
                <a:r>
                  <a:rPr lang="en-GB" dirty="0"/>
                  <a:t>. If we get all the terms with N</a:t>
                </a:r>
                <a:r>
                  <a:rPr lang="en-GB" baseline="-25000" dirty="0"/>
                  <a:t>S</a:t>
                </a:r>
                <a:r>
                  <a:rPr lang="en-GB" dirty="0"/>
                  <a:t> in them to one side we get </a:t>
                </a:r>
                <a14:m>
                  <m:oMath xmlns:m="http://schemas.openxmlformats.org/officeDocument/2006/math">
                    <m:r>
                      <a:rPr lang="en-US" b="0" i="1" smtClean="0">
                        <a:latin typeface="Cambria Math" panose="02040503050406030204" pitchFamily="18" charset="0"/>
                      </a:rPr>
                      <m:t>0.06</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𝑆</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𝑆</m:t>
                        </m:r>
                      </m:sub>
                    </m:sSub>
                    <m:r>
                      <a:rPr lang="en-US" b="0" i="1" smtClean="0">
                        <a:latin typeface="Cambria Math" panose="02040503050406030204" pitchFamily="18" charset="0"/>
                      </a:rPr>
                      <m:t>=−1730</m:t>
                    </m:r>
                  </m:oMath>
                </a14:m>
                <a:r>
                  <a:rPr lang="en-GB" dirty="0"/>
                  <a:t>. Now we have to take out N</a:t>
                </a:r>
                <a:r>
                  <a:rPr lang="en-GB" baseline="-25000" dirty="0"/>
                  <a:t>S</a:t>
                </a:r>
                <a:r>
                  <a:rPr lang="en-GB" dirty="0"/>
                  <a:t> as a common factor on the left hand side.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𝑆</m:t>
                        </m:r>
                      </m:sub>
                    </m:sSub>
                    <m:r>
                      <a:rPr lang="en-US" b="0" i="1" smtClean="0">
                        <a:latin typeface="Cambria Math" panose="02040503050406030204" pitchFamily="18" charset="0"/>
                        <a:ea typeface="Cambria Math" panose="02040503050406030204" pitchFamily="18" charset="0"/>
                      </a:rPr>
                      <m:t>(0.06−1)</m:t>
                    </m:r>
                    <m:r>
                      <a:rPr lang="en-US" b="0" i="1" smtClean="0">
                        <a:latin typeface="Cambria Math" panose="02040503050406030204" pitchFamily="18" charset="0"/>
                      </a:rPr>
                      <m:t>=−1730</m:t>
                    </m:r>
                  </m:oMath>
                </a14:m>
                <a:r>
                  <a:rPr lang="en-GB" dirty="0"/>
                  <a:t>. Now we can divide both sides by 0.06 - 1</a:t>
                </a:r>
                <a:r>
                  <a:rPr lang="en-GB" baseline="0" dirty="0"/>
                  <a:t> and solve for N</a:t>
                </a:r>
                <a:r>
                  <a:rPr lang="en-GB" baseline="-25000" dirty="0"/>
                  <a:t>S</a:t>
                </a:r>
                <a:r>
                  <a:rPr lang="en-GB" baseline="0" dirty="0"/>
                  <a:t>.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𝑆</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−1730</m:t>
                        </m:r>
                      </m:num>
                      <m:den>
                        <m:r>
                          <a:rPr lang="en-US" b="0" i="1" smtClean="0">
                            <a:latin typeface="Cambria Math" panose="02040503050406030204" pitchFamily="18" charset="0"/>
                          </a:rPr>
                          <m:t>0.06−1</m:t>
                        </m:r>
                      </m:den>
                    </m:f>
                    <m:r>
                      <a:rPr lang="en-US" b="0" i="1" smtClean="0">
                        <a:latin typeface="Cambria Math" panose="02040503050406030204" pitchFamily="18" charset="0"/>
                      </a:rPr>
                      <m:t>=1840.4</m:t>
                    </m:r>
                  </m:oMath>
                </a14:m>
                <a:r>
                  <a:rPr lang="en-GB" dirty="0"/>
                  <a:t>. So we know that the synchronous speed is about 1,840.4rpm. We use this to finally</a:t>
                </a:r>
                <a:r>
                  <a:rPr lang="en-GB" baseline="0" dirty="0"/>
                  <a:t> solve for p. </a:t>
                </a:r>
                <a14:m>
                  <m:oMath xmlns:m="http://schemas.openxmlformats.org/officeDocument/2006/math">
                    <m:r>
                      <a:rPr lang="en-US" b="0" i="1" baseline="0" smtClean="0">
                        <a:latin typeface="Cambria Math" panose="02040503050406030204" pitchFamily="18" charset="0"/>
                      </a:rPr>
                      <m:t>𝑝</m:t>
                    </m:r>
                    <m:r>
                      <a:rPr lang="en-US" b="0" i="1" baseline="0" smtClean="0">
                        <a:latin typeface="Cambria Math" panose="02040503050406030204" pitchFamily="18" charset="0"/>
                      </a:rPr>
                      <m:t>=</m:t>
                    </m:r>
                    <m:f>
                      <m:fPr>
                        <m:ctrlPr>
                          <a:rPr lang="en-US" b="0" i="1" baseline="0" smtClean="0">
                            <a:latin typeface="Cambria Math" panose="02040503050406030204" pitchFamily="18" charset="0"/>
                          </a:rPr>
                        </m:ctrlPr>
                      </m:fPr>
                      <m:num>
                        <m:r>
                          <a:rPr lang="en-US" b="0" i="1" baseline="0" smtClean="0">
                            <a:latin typeface="Cambria Math" panose="02040503050406030204" pitchFamily="18" charset="0"/>
                          </a:rPr>
                          <m:t>120</m:t>
                        </m:r>
                        <m:r>
                          <a:rPr lang="en-US" b="0" i="1" baseline="0" smtClean="0">
                            <a:latin typeface="Cambria Math" panose="02040503050406030204" pitchFamily="18" charset="0"/>
                          </a:rPr>
                          <m:t>𝑓</m:t>
                        </m:r>
                      </m:num>
                      <m:den>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𝑁</m:t>
                            </m:r>
                          </m:e>
                          <m:sub>
                            <m:r>
                              <a:rPr lang="en-US" b="0" i="1" baseline="0" smtClean="0">
                                <a:latin typeface="Cambria Math" panose="02040503050406030204" pitchFamily="18" charset="0"/>
                              </a:rPr>
                              <m:t>𝑆</m:t>
                            </m:r>
                          </m:sub>
                        </m:sSub>
                      </m:den>
                    </m:f>
                    <m:r>
                      <a:rPr lang="en-US" b="0" i="1" baseline="0" smtClean="0">
                        <a:latin typeface="Cambria Math" panose="02040503050406030204" pitchFamily="18" charset="0"/>
                      </a:rPr>
                      <m:t>=</m:t>
                    </m:r>
                    <m:f>
                      <m:fPr>
                        <m:ctrlPr>
                          <a:rPr lang="en-US" b="0" i="1" baseline="0" smtClean="0">
                            <a:latin typeface="Cambria Math" panose="02040503050406030204" pitchFamily="18" charset="0"/>
                          </a:rPr>
                        </m:ctrlPr>
                      </m:fPr>
                      <m:num>
                        <m:r>
                          <a:rPr lang="en-US" b="0" i="1" baseline="0" smtClean="0">
                            <a:latin typeface="Cambria Math" panose="02040503050406030204" pitchFamily="18" charset="0"/>
                          </a:rPr>
                          <m:t>120</m:t>
                        </m:r>
                        <m:r>
                          <a:rPr lang="en-US" b="0" i="1" baseline="0" smtClean="0">
                            <a:latin typeface="Cambria Math" panose="02040503050406030204" pitchFamily="18" charset="0"/>
                            <a:ea typeface="Cambria Math" panose="02040503050406030204" pitchFamily="18" charset="0"/>
                          </a:rPr>
                          <m:t>×60</m:t>
                        </m:r>
                      </m:num>
                      <m:den>
                        <m:r>
                          <a:rPr lang="en-US" b="0" i="1" baseline="0" smtClean="0">
                            <a:latin typeface="Cambria Math" panose="02040503050406030204" pitchFamily="18" charset="0"/>
                          </a:rPr>
                          <m:t>1840.4</m:t>
                        </m:r>
                      </m:den>
                    </m:f>
                    <m:r>
                      <a:rPr lang="en-US" b="0" i="1" baseline="0" smtClean="0">
                        <a:latin typeface="Cambria Math" panose="02040503050406030204" pitchFamily="18" charset="0"/>
                      </a:rPr>
                      <m:t>=</m:t>
                    </m:r>
                  </m:oMath>
                </a14:m>
                <a:r>
                  <a:rPr lang="en-GB" dirty="0"/>
                  <a:t>3.9. Therefore, is this motor has a slip</a:t>
                </a:r>
                <a:r>
                  <a:rPr lang="en-GB" baseline="0" dirty="0"/>
                  <a:t> of about 6%, it has 4 poles.</a:t>
                </a:r>
                <a:endParaRPr lang="en-GB" dirty="0"/>
              </a:p>
              <a:p>
                <a:endParaRPr lang="en-GB" dirty="0"/>
              </a:p>
            </p:txBody>
          </p:sp>
        </mc:Choice>
        <mc:Fallback xmlns="">
          <p:sp>
            <p:nvSpPr>
              <p:cNvPr id="3" name="Notes Placeholder 2"/>
              <p:cNvSpPr>
                <a:spLocks noGrp="1"/>
              </p:cNvSpPr>
              <p:nvPr>
                <p:ph type="body" idx="1"/>
              </p:nvPr>
            </p:nvSpPr>
            <p:spPr/>
            <p:txBody>
              <a:bodyPr/>
              <a:lstStyle/>
              <a:p>
                <a:r>
                  <a:rPr lang="en-GB" dirty="0"/>
                  <a:t>Img05 = https://file2.engineering.com/july-2014/motor-</a:t>
                </a:r>
                <a:r>
                  <a:rPr lang="en-GB" dirty="0" err="1"/>
                  <a:t>plate.jpg</a:t>
                </a:r>
                <a:endParaRPr lang="en-GB" dirty="0"/>
              </a:p>
              <a:p>
                <a:endParaRPr lang="en-GB" dirty="0"/>
              </a:p>
              <a:p>
                <a:r>
                  <a:rPr lang="en-GB" dirty="0"/>
                  <a:t>MCQ</a:t>
                </a:r>
              </a:p>
              <a:p>
                <a:endParaRPr lang="en-GB" dirty="0"/>
              </a:p>
              <a:p>
                <a:r>
                  <a:rPr lang="en-GB" dirty="0"/>
                  <a:t>Correct answer is a</a:t>
                </a:r>
              </a:p>
              <a:p>
                <a:endParaRPr lang="en-GB" dirty="0"/>
              </a:p>
              <a:p>
                <a:r>
                  <a:rPr lang="en-GB" dirty="0"/>
                  <a:t>Feedback:</a:t>
                </a:r>
              </a:p>
              <a:p>
                <a:r>
                  <a:rPr lang="en-GB" dirty="0"/>
                  <a:t>a) – </a:t>
                </a:r>
                <a:r>
                  <a:rPr lang="en-US" dirty="0"/>
                  <a:t>Brilliant. You got it. You first calculated the synchronous speed as about 1,840.4rpm and with that found that with a slip of about 6%, the motor has 4 poles.</a:t>
                </a:r>
                <a:endParaRPr lang="en-GB" dirty="0"/>
              </a:p>
              <a:p>
                <a:r>
                  <a:rPr lang="en-GB" dirty="0"/>
                  <a:t>b), c), d) - That is not correct. </a:t>
                </a:r>
                <a:r>
                  <a:rPr lang="en-US" dirty="0"/>
                  <a:t>We know that the skip is about 6% and we also know the rotor speed is 1730rpm. Therefore we can work out the synchronous speed. We also know that this motor is designed to run on 60Hz so with N</a:t>
                </a:r>
                <a:r>
                  <a:rPr lang="en-US" baseline="-25000" dirty="0"/>
                  <a:t>S</a:t>
                </a:r>
                <a:r>
                  <a:rPr lang="en-US" dirty="0"/>
                  <a:t> and f we can calculate p. Here is how. </a:t>
                </a:r>
                <a:r>
                  <a:rPr lang="en-US" b="0" i="0">
                    <a:latin typeface="Cambria Math" panose="02040503050406030204" pitchFamily="18" charset="0"/>
                  </a:rPr>
                  <a:t>𝑆=(𝑁_𝑆−𝑁_𝑅)/𝑁_𝑆 </a:t>
                </a:r>
                <a:r>
                  <a:rPr lang="en-US" b="0" i="0">
                    <a:latin typeface="Cambria Math" panose="02040503050406030204" pitchFamily="18" charset="0"/>
                    <a:ea typeface="Cambria Math" panose="02040503050406030204" pitchFamily="18" charset="0"/>
                  </a:rPr>
                  <a:t>×100</a:t>
                </a:r>
                <a:r>
                  <a:rPr lang="en-GB" dirty="0"/>
                  <a:t>. Therefore </a:t>
                </a:r>
                <a:r>
                  <a:rPr lang="en-US" b="0" i="0">
                    <a:latin typeface="Cambria Math" panose="02040503050406030204" pitchFamily="18" charset="0"/>
                  </a:rPr>
                  <a:t>𝑆/100=(𝑁_𝑆−𝑁_𝑅)/𝑁_𝑆 </a:t>
                </a:r>
                <a:r>
                  <a:rPr lang="en-GB" dirty="0"/>
                  <a:t>. If we put</a:t>
                </a:r>
                <a:r>
                  <a:rPr lang="en-GB" baseline="0" dirty="0"/>
                  <a:t> the numbers in that we know, we get that </a:t>
                </a:r>
                <a:r>
                  <a:rPr lang="en-US" b="0" i="0">
                    <a:latin typeface="Cambria Math" panose="02040503050406030204" pitchFamily="18" charset="0"/>
                  </a:rPr>
                  <a:t>6/100=0.06=(𝑁_𝑆−1730)/𝑁_𝑆 </a:t>
                </a:r>
                <a:r>
                  <a:rPr lang="en-GB" dirty="0"/>
                  <a:t>. Now, if we multiply both sides by N</a:t>
                </a:r>
                <a:r>
                  <a:rPr lang="en-GB" baseline="-25000" dirty="0"/>
                  <a:t>S</a:t>
                </a:r>
                <a:r>
                  <a:rPr lang="en-GB" dirty="0"/>
                  <a:t> we get </a:t>
                </a:r>
                <a:r>
                  <a:rPr lang="en-US" b="0" i="0">
                    <a:latin typeface="Cambria Math" panose="02040503050406030204" pitchFamily="18" charset="0"/>
                  </a:rPr>
                  <a:t>0.06</a:t>
                </a:r>
                <a:r>
                  <a:rPr lang="en-US" b="0" i="0">
                    <a:latin typeface="Cambria Math" panose="02040503050406030204" pitchFamily="18" charset="0"/>
                    <a:ea typeface="Cambria Math" panose="02040503050406030204" pitchFamily="18" charset="0"/>
                  </a:rPr>
                  <a:t>×𝑁_𝑆</a:t>
                </a:r>
                <a:r>
                  <a:rPr lang="en-US" b="0" i="0">
                    <a:latin typeface="Cambria Math" panose="02040503050406030204" pitchFamily="18" charset="0"/>
                  </a:rPr>
                  <a:t>=𝑁_𝑆−1730</a:t>
                </a:r>
                <a:r>
                  <a:rPr lang="en-GB" dirty="0"/>
                  <a:t>. If we get all the terms with N</a:t>
                </a:r>
                <a:r>
                  <a:rPr lang="en-GB" baseline="-25000" dirty="0"/>
                  <a:t>S</a:t>
                </a:r>
                <a:r>
                  <a:rPr lang="en-GB" dirty="0"/>
                  <a:t> in them to one side we get </a:t>
                </a:r>
                <a:r>
                  <a:rPr lang="en-US" b="0" i="0">
                    <a:latin typeface="Cambria Math" panose="02040503050406030204" pitchFamily="18" charset="0"/>
                  </a:rPr>
                  <a:t>0.06</a:t>
                </a:r>
                <a:r>
                  <a:rPr lang="en-US" b="0" i="0">
                    <a:latin typeface="Cambria Math" panose="02040503050406030204" pitchFamily="18" charset="0"/>
                    <a:ea typeface="Cambria Math" panose="02040503050406030204" pitchFamily="18" charset="0"/>
                  </a:rPr>
                  <a:t>×𝑁_𝑆−𝑁_𝑆</a:t>
                </a:r>
                <a:r>
                  <a:rPr lang="en-US" b="0" i="0">
                    <a:latin typeface="Cambria Math" panose="02040503050406030204" pitchFamily="18" charset="0"/>
                  </a:rPr>
                  <a:t>=−1730</a:t>
                </a:r>
                <a:r>
                  <a:rPr lang="en-GB" dirty="0"/>
                  <a:t>. Now we have to take out N</a:t>
                </a:r>
                <a:r>
                  <a:rPr lang="en-GB" baseline="-25000" dirty="0"/>
                  <a:t>S</a:t>
                </a:r>
                <a:r>
                  <a:rPr lang="en-GB" dirty="0"/>
                  <a:t> as a common factor on the left hand side. </a:t>
                </a:r>
                <a:r>
                  <a:rPr lang="en-US" b="0" i="0">
                    <a:latin typeface="Cambria Math" panose="02040503050406030204" pitchFamily="18" charset="0"/>
                    <a:ea typeface="Cambria Math" panose="02040503050406030204" pitchFamily="18" charset="0"/>
                  </a:rPr>
                  <a:t>𝑁_𝑆 (0.06−1)</a:t>
                </a:r>
                <a:r>
                  <a:rPr lang="en-US" b="0" i="0">
                    <a:latin typeface="Cambria Math" panose="02040503050406030204" pitchFamily="18" charset="0"/>
                  </a:rPr>
                  <a:t>=−1730</a:t>
                </a:r>
                <a:r>
                  <a:rPr lang="en-GB" dirty="0"/>
                  <a:t>. Now we can divide both sides by 0.06 - 1</a:t>
                </a:r>
                <a:r>
                  <a:rPr lang="en-GB" baseline="0" dirty="0"/>
                  <a:t> and solve for N</a:t>
                </a:r>
                <a:r>
                  <a:rPr lang="en-GB" baseline="-25000" dirty="0"/>
                  <a:t>S</a:t>
                </a:r>
                <a:r>
                  <a:rPr lang="en-GB" baseline="0" dirty="0"/>
                  <a:t>. </a:t>
                </a:r>
                <a:r>
                  <a:rPr lang="en-US" b="0" i="0">
                    <a:latin typeface="Cambria Math" panose="02040503050406030204" pitchFamily="18" charset="0"/>
                    <a:ea typeface="Cambria Math" panose="02040503050406030204" pitchFamily="18" charset="0"/>
                  </a:rPr>
                  <a:t>𝑁_𝑆</a:t>
                </a:r>
                <a:r>
                  <a:rPr lang="en-US" b="0" i="0">
                    <a:latin typeface="Cambria Math" panose="02040503050406030204" pitchFamily="18" charset="0"/>
                  </a:rPr>
                  <a:t>=(−1730)/(0.06−1)=1840.4</a:t>
                </a:r>
                <a:r>
                  <a:rPr lang="en-GB" dirty="0"/>
                  <a:t>. So we know that the synchronous speed is about 1,840.4rpm. We use this to finally</a:t>
                </a:r>
                <a:r>
                  <a:rPr lang="en-GB" baseline="0" dirty="0"/>
                  <a:t> solve for p. </a:t>
                </a:r>
                <a:r>
                  <a:rPr lang="en-US" b="0" i="0" baseline="0">
                    <a:latin typeface="Cambria Math" panose="02040503050406030204" pitchFamily="18" charset="0"/>
                  </a:rPr>
                  <a:t>𝑝=120𝑓/𝑁_𝑆 =(120</a:t>
                </a:r>
                <a:r>
                  <a:rPr lang="en-US" b="0" i="0" baseline="0">
                    <a:latin typeface="Cambria Math" panose="02040503050406030204" pitchFamily="18" charset="0"/>
                    <a:ea typeface="Cambria Math" panose="02040503050406030204" pitchFamily="18" charset="0"/>
                  </a:rPr>
                  <a:t>×60)/</a:t>
                </a:r>
                <a:r>
                  <a:rPr lang="en-US" b="0" i="0" baseline="0">
                    <a:latin typeface="Cambria Math" panose="02040503050406030204" pitchFamily="18" charset="0"/>
                  </a:rPr>
                  <a:t>1840.4=</a:t>
                </a:r>
                <a:r>
                  <a:rPr lang="en-GB" dirty="0"/>
                  <a:t>3.9. Therefore, is this motor has a slip</a:t>
                </a:r>
                <a:r>
                  <a:rPr lang="en-GB" baseline="0" dirty="0"/>
                  <a:t> of about 6%, it has 4 poles.</a:t>
                </a:r>
                <a:endParaRPr lang="en-GB" dirty="0"/>
              </a:p>
              <a:p>
                <a:endParaRPr lang="en-GB" dirty="0"/>
              </a:p>
            </p:txBody>
          </p:sp>
        </mc:Fallback>
      </mc:AlternateContent>
      <p:sp>
        <p:nvSpPr>
          <p:cNvPr id="4" name="Slide Number Placeholder 3"/>
          <p:cNvSpPr>
            <a:spLocks noGrp="1"/>
          </p:cNvSpPr>
          <p:nvPr>
            <p:ph type="sldNum" sz="quarter" idx="10"/>
          </p:nvPr>
        </p:nvSpPr>
        <p:spPr/>
        <p:txBody>
          <a:bodyPr/>
          <a:lstStyle/>
          <a:p>
            <a:fld id="{73041CE5-1DCE-2841-929D-C7134C49E32B}" type="slidenum">
              <a:rPr lang="en-GB" smtClean="0"/>
              <a:t>22</a:t>
            </a:fld>
            <a:endParaRPr lang="en-GB"/>
          </a:p>
        </p:txBody>
      </p:sp>
    </p:spTree>
    <p:extLst>
      <p:ext uri="{BB962C8B-B14F-4D97-AF65-F5344CB8AC3E}">
        <p14:creationId xmlns:p14="http://schemas.microsoft.com/office/powerpoint/2010/main" val="2730268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710699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799931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3615446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4041348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1729727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3737671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2020451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Present boxes with just the number. On click/touch, reveal the full statement as a slide right animation</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Display small animations to indicate that boxes can be clicked/touched</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202035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display numbers – only allow numbers to be click in success. On click of a number reveal the point.</a:t>
            </a:r>
          </a:p>
        </p:txBody>
      </p:sp>
      <p:sp>
        <p:nvSpPr>
          <p:cNvPr id="4" name="Slide Number Placeholder 3"/>
          <p:cNvSpPr>
            <a:spLocks noGrp="1"/>
          </p:cNvSpPr>
          <p:nvPr>
            <p:ph type="sldNum" sz="quarter" idx="10"/>
          </p:nvPr>
        </p:nvSpPr>
        <p:spPr/>
        <p:txBody>
          <a:bodyPr/>
          <a:lstStyle/>
          <a:p>
            <a:fld id="{73041CE5-1DCE-2841-929D-C7134C49E32B}" type="slidenum">
              <a:rPr lang="en-GB" smtClean="0"/>
              <a:t>6</a:t>
            </a:fld>
            <a:endParaRPr lang="en-GB"/>
          </a:p>
        </p:txBody>
      </p:sp>
    </p:spTree>
    <p:extLst>
      <p:ext uri="{BB962C8B-B14F-4D97-AF65-F5344CB8AC3E}">
        <p14:creationId xmlns:p14="http://schemas.microsoft.com/office/powerpoint/2010/main" val="4201074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Img01 (see brief)</a:t>
            </a:r>
          </a:p>
        </p:txBody>
      </p:sp>
      <p:sp>
        <p:nvSpPr>
          <p:cNvPr id="4" name="Slide Number Placeholder 3"/>
          <p:cNvSpPr>
            <a:spLocks noGrp="1"/>
          </p:cNvSpPr>
          <p:nvPr>
            <p:ph type="sldNum" sz="quarter" idx="10"/>
          </p:nvPr>
        </p:nvSpPr>
        <p:spPr/>
        <p:txBody>
          <a:bodyPr/>
          <a:lstStyle/>
          <a:p>
            <a:fld id="{73041CE5-1DCE-2841-929D-C7134C49E32B}" type="slidenum">
              <a:rPr lang="en-GB" smtClean="0"/>
              <a:t>7</a:t>
            </a:fld>
            <a:endParaRPr lang="en-GB"/>
          </a:p>
        </p:txBody>
      </p:sp>
    </p:spTree>
    <p:extLst>
      <p:ext uri="{BB962C8B-B14F-4D97-AF65-F5344CB8AC3E}">
        <p14:creationId xmlns:p14="http://schemas.microsoft.com/office/powerpoint/2010/main" val="24860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Img01a = see brief</a:t>
            </a:r>
          </a:p>
          <a:p>
            <a:endParaRPr lang="en-GB" dirty="0"/>
          </a:p>
          <a:p>
            <a:r>
              <a:rPr lang="en-GB" dirty="0"/>
              <a:t>On each successive click, scroll through all the images in the Img01a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319844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Img01b = Img01a part 1</a:t>
            </a:r>
          </a:p>
          <a:p>
            <a:r>
              <a:rPr lang="en-GB" dirty="0"/>
              <a:t>Watch the video to see if you are right = on click, play Vid01 full screen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3864153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MCQ</a:t>
                </a:r>
              </a:p>
              <a:p>
                <a:endParaRPr lang="en-GB" dirty="0"/>
              </a:p>
              <a:p>
                <a:r>
                  <a:rPr lang="en-GB" dirty="0"/>
                  <a:t>Correct answer is b</a:t>
                </a:r>
              </a:p>
              <a:p>
                <a:endParaRPr lang="en-GB" dirty="0"/>
              </a:p>
              <a:p>
                <a:r>
                  <a:rPr lang="en-GB" dirty="0"/>
                  <a:t>Feedback:</a:t>
                </a:r>
              </a:p>
              <a:p>
                <a:r>
                  <a:rPr lang="en-GB" dirty="0"/>
                  <a:t>a) – That is not correct. To calculate the synchronous speed of this motor, we need to use the synchronous speed formula </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rPr>
                          <m:t>𝑓</m:t>
                        </m:r>
                      </m:num>
                      <m:den>
                        <m:r>
                          <a:rPr lang="en-US" b="0" i="1" smtClean="0">
                            <a:latin typeface="Cambria Math" panose="02040503050406030204" pitchFamily="18" charset="0"/>
                          </a:rPr>
                          <m:t>𝑝</m:t>
                        </m:r>
                      </m:den>
                    </m:f>
                  </m:oMath>
                </a14:m>
                <a:r>
                  <a:rPr lang="en-GB" dirty="0"/>
                  <a:t>. In this case f = 50Hz and p = 4. Therefore,</a:t>
                </a:r>
                <a:r>
                  <a:rPr lang="en-GB" baseline="0" dirty="0"/>
                  <a:t> </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ea typeface="Cambria Math" panose="02040503050406030204" pitchFamily="18" charset="0"/>
                          </a:rPr>
                          <m:t>×50</m:t>
                        </m:r>
                      </m:num>
                      <m:den>
                        <m:r>
                          <a:rPr lang="en-US" b="0" i="1" smtClean="0">
                            <a:latin typeface="Cambria Math" panose="02040503050406030204" pitchFamily="18" charset="0"/>
                          </a:rPr>
                          <m:t>4</m:t>
                        </m:r>
                      </m:den>
                    </m:f>
                    <m:r>
                      <a:rPr lang="en-US" b="0" i="1" smtClean="0">
                        <a:latin typeface="Cambria Math" panose="02040503050406030204" pitchFamily="18" charset="0"/>
                      </a:rPr>
                      <m:t>=1,500</m:t>
                    </m:r>
                  </m:oMath>
                </a14:m>
                <a:r>
                  <a:rPr lang="en-GB" dirty="0"/>
                  <a:t> rpm.</a:t>
                </a:r>
              </a:p>
              <a:p>
                <a:r>
                  <a:rPr lang="en-GB" dirty="0"/>
                  <a:t>b) – Well done. That is correct. </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ea typeface="Cambria Math" panose="02040503050406030204" pitchFamily="18" charset="0"/>
                          </a:rPr>
                          <m:t>×50</m:t>
                        </m:r>
                      </m:num>
                      <m:den>
                        <m:r>
                          <a:rPr lang="en-US" b="0" i="1" smtClean="0">
                            <a:latin typeface="Cambria Math" panose="02040503050406030204" pitchFamily="18" charset="0"/>
                          </a:rPr>
                          <m:t>4</m:t>
                        </m:r>
                      </m:den>
                    </m:f>
                    <m:r>
                      <a:rPr lang="en-US" b="0" i="1" smtClean="0">
                        <a:latin typeface="Cambria Math" panose="02040503050406030204" pitchFamily="18" charset="0"/>
                      </a:rPr>
                      <m:t>=1,500</m:t>
                    </m:r>
                  </m:oMath>
                </a14:m>
                <a:r>
                  <a:rPr lang="en-GB" dirty="0"/>
                  <a:t> rpm</a:t>
                </a:r>
              </a:p>
              <a:p>
                <a:r>
                  <a:rPr lang="en-GB" dirty="0"/>
                  <a:t>c) – That is not correct. It looks like you have have swopped the value of f and p. f is frequency which in this case was 50Hz. P is the number of motor poles which in this case was 4. </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rPr>
                          <m:t>𝑓</m:t>
                        </m:r>
                      </m:num>
                      <m:den>
                        <m:r>
                          <a:rPr lang="en-US" b="0" i="1" smtClean="0">
                            <a:latin typeface="Cambria Math" panose="02040503050406030204" pitchFamily="18" charset="0"/>
                          </a:rPr>
                          <m:t>𝑝</m:t>
                        </m:r>
                      </m:den>
                    </m:f>
                  </m:oMath>
                </a14:m>
                <a:r>
                  <a:rPr lang="en-GB" dirty="0"/>
                  <a:t>. Therefore,</a:t>
                </a:r>
                <a:r>
                  <a:rPr lang="en-GB" baseline="0" dirty="0"/>
                  <a:t> </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r>
                          <a:rPr lang="en-US" b="0" i="1" smtClean="0">
                            <a:latin typeface="Cambria Math" panose="02040503050406030204" pitchFamily="18" charset="0"/>
                            <a:ea typeface="Cambria Math" panose="02040503050406030204" pitchFamily="18" charset="0"/>
                          </a:rPr>
                          <m:t>×50</m:t>
                        </m:r>
                      </m:num>
                      <m:den>
                        <m:r>
                          <a:rPr lang="en-US" b="0" i="1" smtClean="0">
                            <a:latin typeface="Cambria Math" panose="02040503050406030204" pitchFamily="18" charset="0"/>
                          </a:rPr>
                          <m:t>4</m:t>
                        </m:r>
                      </m:den>
                    </m:f>
                    <m:r>
                      <a:rPr lang="en-US" b="0" i="1" smtClean="0">
                        <a:latin typeface="Cambria Math" panose="02040503050406030204" pitchFamily="18" charset="0"/>
                      </a:rPr>
                      <m:t>=1,500</m:t>
                    </m:r>
                  </m:oMath>
                </a14:m>
                <a:r>
                  <a:rPr lang="en-GB" dirty="0"/>
                  <a:t> rpm.</a:t>
                </a:r>
              </a:p>
              <a:p>
                <a:r>
                  <a:rPr lang="en-GB" dirty="0"/>
                  <a:t>d) – That is not correct. While the number is right, the units should be rpm (revolutions per minute) not </a:t>
                </a:r>
                <a:r>
                  <a:rPr lang="en-GB" dirty="0" err="1"/>
                  <a:t>rps</a:t>
                </a:r>
                <a:r>
                  <a:rPr lang="en-GB" dirty="0"/>
                  <a:t> (revolutions per second). You would have to divide 1,500 by 60 to calculate the revolutions per second.</a:t>
                </a:r>
              </a:p>
            </p:txBody>
          </p:sp>
        </mc:Choice>
        <mc:Fallback xmlns="">
          <p:sp>
            <p:nvSpPr>
              <p:cNvPr id="3" name="Notes Placeholder 2"/>
              <p:cNvSpPr>
                <a:spLocks noGrp="1"/>
              </p:cNvSpPr>
              <p:nvPr>
                <p:ph type="body" idx="1"/>
              </p:nvPr>
            </p:nvSpPr>
            <p:spPr/>
            <p:txBody>
              <a:bodyPr/>
              <a:lstStyle/>
              <a:p>
                <a:r>
                  <a:rPr lang="en-GB" dirty="0"/>
                  <a:t>MCQ</a:t>
                </a:r>
              </a:p>
              <a:p>
                <a:endParaRPr lang="en-GB" dirty="0"/>
              </a:p>
              <a:p>
                <a:r>
                  <a:rPr lang="en-GB" dirty="0"/>
                  <a:t>Correct answer is b</a:t>
                </a:r>
              </a:p>
              <a:p>
                <a:endParaRPr lang="en-GB" dirty="0"/>
              </a:p>
              <a:p>
                <a:r>
                  <a:rPr lang="en-GB" dirty="0"/>
                  <a:t>Feedback:</a:t>
                </a:r>
              </a:p>
              <a:p>
                <a:r>
                  <a:rPr lang="en-GB" dirty="0"/>
                  <a:t>a) – That is not correct. To calculate the synchronous speed of this motor, we need to use the synchronous speed formula </a:t>
                </a:r>
                <a:r>
                  <a:rPr lang="en-US" b="0" i="0">
                    <a:latin typeface="Cambria Math" panose="02040503050406030204" pitchFamily="18" charset="0"/>
                  </a:rPr>
                  <a:t>𝑁</a:t>
                </a:r>
                <a:r>
                  <a:rPr lang="en-GB" b="0" i="0">
                    <a:latin typeface="Cambria Math" panose="02040503050406030204" pitchFamily="18" charset="0"/>
                  </a:rPr>
                  <a:t>_</a:t>
                </a:r>
                <a:r>
                  <a:rPr lang="en-US" b="0" i="0">
                    <a:latin typeface="Cambria Math" panose="02040503050406030204" pitchFamily="18" charset="0"/>
                  </a:rPr>
                  <a:t>𝑠=120𝑓/𝑝</a:t>
                </a:r>
                <a:r>
                  <a:rPr lang="en-GB" dirty="0"/>
                  <a:t>. In this case f = 50Hz and p = 4. Therefore,</a:t>
                </a:r>
                <a:r>
                  <a:rPr lang="en-GB" baseline="0" dirty="0"/>
                  <a:t> </a:t>
                </a:r>
                <a:r>
                  <a:rPr lang="en-US" b="0" i="0">
                    <a:latin typeface="Cambria Math" panose="02040503050406030204" pitchFamily="18" charset="0"/>
                  </a:rPr>
                  <a:t>𝑁</a:t>
                </a:r>
                <a:r>
                  <a:rPr lang="en-GB" b="0" i="0">
                    <a:latin typeface="Cambria Math" panose="02040503050406030204" pitchFamily="18" charset="0"/>
                  </a:rPr>
                  <a:t>_</a:t>
                </a:r>
                <a:r>
                  <a:rPr lang="en-US" b="0" i="0">
                    <a:latin typeface="Cambria Math" panose="02040503050406030204" pitchFamily="18" charset="0"/>
                  </a:rPr>
                  <a:t>𝑠=(120</a:t>
                </a:r>
                <a:r>
                  <a:rPr lang="en-US" b="0" i="0">
                    <a:latin typeface="Cambria Math" panose="02040503050406030204" pitchFamily="18" charset="0"/>
                    <a:ea typeface="Cambria Math" panose="02040503050406030204" pitchFamily="18" charset="0"/>
                  </a:rPr>
                  <a:t>×50)/</a:t>
                </a:r>
                <a:r>
                  <a:rPr lang="en-US" b="0" i="0">
                    <a:latin typeface="Cambria Math" panose="02040503050406030204" pitchFamily="18" charset="0"/>
                  </a:rPr>
                  <a:t>4=1,500</a:t>
                </a:r>
                <a:r>
                  <a:rPr lang="en-GB" dirty="0"/>
                  <a:t> rpm.</a:t>
                </a:r>
              </a:p>
              <a:p>
                <a:r>
                  <a:rPr lang="en-GB" dirty="0"/>
                  <a:t>b) – Well done. That is correct. </a:t>
                </a:r>
                <a:r>
                  <a:rPr lang="en-US" b="0" i="0">
                    <a:latin typeface="Cambria Math" panose="02040503050406030204" pitchFamily="18" charset="0"/>
                  </a:rPr>
                  <a:t>𝑁</a:t>
                </a:r>
                <a:r>
                  <a:rPr lang="en-GB" b="0" i="0">
                    <a:latin typeface="Cambria Math" panose="02040503050406030204" pitchFamily="18" charset="0"/>
                  </a:rPr>
                  <a:t>_</a:t>
                </a:r>
                <a:r>
                  <a:rPr lang="en-US" b="0" i="0">
                    <a:latin typeface="Cambria Math" panose="02040503050406030204" pitchFamily="18" charset="0"/>
                  </a:rPr>
                  <a:t>𝑠=(120</a:t>
                </a:r>
                <a:r>
                  <a:rPr lang="en-US" b="0" i="0">
                    <a:latin typeface="Cambria Math" panose="02040503050406030204" pitchFamily="18" charset="0"/>
                    <a:ea typeface="Cambria Math" panose="02040503050406030204" pitchFamily="18" charset="0"/>
                  </a:rPr>
                  <a:t>×50)/</a:t>
                </a:r>
                <a:r>
                  <a:rPr lang="en-US" b="0" i="0">
                    <a:latin typeface="Cambria Math" panose="02040503050406030204" pitchFamily="18" charset="0"/>
                  </a:rPr>
                  <a:t>4=1,500</a:t>
                </a:r>
                <a:r>
                  <a:rPr lang="en-GB" dirty="0"/>
                  <a:t> rpm</a:t>
                </a:r>
              </a:p>
              <a:p>
                <a:r>
                  <a:rPr lang="en-GB" dirty="0"/>
                  <a:t>c) – That is not correct. It looks like you have have swopped the value of f and p. f is frequency which in this case was 50Hz. P is the number of motor poles which in this case was 4. </a:t>
                </a:r>
                <a:r>
                  <a:rPr lang="en-US" b="0" i="0">
                    <a:latin typeface="Cambria Math" panose="02040503050406030204" pitchFamily="18" charset="0"/>
                  </a:rPr>
                  <a:t>𝑁</a:t>
                </a:r>
                <a:r>
                  <a:rPr lang="en-GB" b="0" i="0">
                    <a:latin typeface="Cambria Math" panose="02040503050406030204" pitchFamily="18" charset="0"/>
                  </a:rPr>
                  <a:t>_</a:t>
                </a:r>
                <a:r>
                  <a:rPr lang="en-US" b="0" i="0">
                    <a:latin typeface="Cambria Math" panose="02040503050406030204" pitchFamily="18" charset="0"/>
                  </a:rPr>
                  <a:t>𝑠=120𝑓/𝑝</a:t>
                </a:r>
                <a:r>
                  <a:rPr lang="en-GB" dirty="0"/>
                  <a:t>. Therefore,</a:t>
                </a:r>
                <a:r>
                  <a:rPr lang="en-GB" baseline="0" dirty="0"/>
                  <a:t> </a:t>
                </a:r>
                <a:r>
                  <a:rPr lang="en-US" b="0" i="0">
                    <a:latin typeface="Cambria Math" panose="02040503050406030204" pitchFamily="18" charset="0"/>
                  </a:rPr>
                  <a:t>𝑁</a:t>
                </a:r>
                <a:r>
                  <a:rPr lang="en-GB" b="0" i="0">
                    <a:latin typeface="Cambria Math" panose="02040503050406030204" pitchFamily="18" charset="0"/>
                  </a:rPr>
                  <a:t>_</a:t>
                </a:r>
                <a:r>
                  <a:rPr lang="en-US" b="0" i="0">
                    <a:latin typeface="Cambria Math" panose="02040503050406030204" pitchFamily="18" charset="0"/>
                  </a:rPr>
                  <a:t>𝑠=(120</a:t>
                </a:r>
                <a:r>
                  <a:rPr lang="en-US" b="0" i="0">
                    <a:latin typeface="Cambria Math" panose="02040503050406030204" pitchFamily="18" charset="0"/>
                    <a:ea typeface="Cambria Math" panose="02040503050406030204" pitchFamily="18" charset="0"/>
                  </a:rPr>
                  <a:t>×50)/</a:t>
                </a:r>
                <a:r>
                  <a:rPr lang="en-US" b="0" i="0">
                    <a:latin typeface="Cambria Math" panose="02040503050406030204" pitchFamily="18" charset="0"/>
                  </a:rPr>
                  <a:t>4=1,500</a:t>
                </a:r>
                <a:r>
                  <a:rPr lang="en-GB" dirty="0"/>
                  <a:t> rpm.</a:t>
                </a:r>
              </a:p>
              <a:p>
                <a:r>
                  <a:rPr lang="en-GB" dirty="0"/>
                  <a:t>d) – That is not correct. While the number is right, the units should be rpm (revolutions per minute) not </a:t>
                </a:r>
                <a:r>
                  <a:rPr lang="en-GB" dirty="0" err="1"/>
                  <a:t>rps</a:t>
                </a:r>
                <a:r>
                  <a:rPr lang="en-GB" dirty="0"/>
                  <a:t> (revolutions per second). You would have to divide 1,500 by 60 to calculate the revolutions per second.</a:t>
                </a:r>
              </a:p>
            </p:txBody>
          </p:sp>
        </mc:Fallback>
      </mc:AlternateContent>
      <p:sp>
        <p:nvSpPr>
          <p:cNvPr id="4" name="Slide Number Placeholder 3"/>
          <p:cNvSpPr>
            <a:spLocks noGrp="1"/>
          </p:cNvSpPr>
          <p:nvPr>
            <p:ph type="sldNum" sz="quarter" idx="10"/>
          </p:nvPr>
        </p:nvSpPr>
        <p:spPr/>
        <p:txBody>
          <a:bodyPr/>
          <a:lstStyle/>
          <a:p>
            <a:fld id="{73041CE5-1DCE-2841-929D-C7134C49E32B}" type="slidenum">
              <a:rPr lang="en-GB" smtClean="0"/>
              <a:t>10</a:t>
            </a:fld>
            <a:endParaRPr lang="en-GB"/>
          </a:p>
        </p:txBody>
      </p:sp>
    </p:spTree>
    <p:extLst>
      <p:ext uri="{BB962C8B-B14F-4D97-AF65-F5344CB8AC3E}">
        <p14:creationId xmlns:p14="http://schemas.microsoft.com/office/powerpoint/2010/main" val="3802342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E98BC78B-FF33-46F3-8F2D-59CE9E0DBF55}"/>
              </a:ext>
            </a:extLst>
          </p:cNvPr>
          <p:cNvSpPr/>
          <p:nvPr userDrawn="1"/>
        </p:nvSpPr>
        <p:spPr>
          <a:xfrm>
            <a:off x="262281" y="4245367"/>
            <a:ext cx="954898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9/19/2018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12.tif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13.tif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14.tif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16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Three Phase Motors</a:t>
            </a:r>
          </a:p>
        </p:txBody>
      </p:sp>
      <p:sp>
        <p:nvSpPr>
          <p:cNvPr id="3" name="Subtitle 2"/>
          <p:cNvSpPr>
            <a:spLocks noGrp="1"/>
          </p:cNvSpPr>
          <p:nvPr>
            <p:ph type="subTitle" idx="1"/>
          </p:nvPr>
        </p:nvSpPr>
        <p:spPr/>
        <p:txBody>
          <a:bodyPr>
            <a:normAutofit/>
          </a:bodyPr>
          <a:lstStyle/>
          <a:p>
            <a:pPr algn="l"/>
            <a:r>
              <a:rPr lang="en-GB" sz="2400" dirty="0"/>
              <a:t>Topic 1: How Three Phase Motors Work</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CF9C-2440-894B-9415-CBA068EBE31C}"/>
              </a:ext>
            </a:extLst>
          </p:cNvPr>
          <p:cNvSpPr>
            <a:spLocks noGrp="1"/>
          </p:cNvSpPr>
          <p:nvPr>
            <p:ph type="title"/>
          </p:nvPr>
        </p:nvSpPr>
        <p:spPr/>
        <p:txBody>
          <a:bodyPr>
            <a:noAutofit/>
          </a:bodyPr>
          <a:lstStyle/>
          <a:p>
            <a:r>
              <a:rPr lang="en-GB" dirty="0"/>
              <a:t>Example 1</a:t>
            </a:r>
          </a:p>
        </p:txBody>
      </p:sp>
      <p:sp>
        <p:nvSpPr>
          <p:cNvPr id="5" name="Content Placeholder 4">
            <a:extLst>
              <a:ext uri="{FF2B5EF4-FFF2-40B4-BE49-F238E27FC236}">
                <a16:creationId xmlns:a16="http://schemas.microsoft.com/office/drawing/2014/main" id="{B2B7973B-5DE2-6A4C-BC10-5CD8E8677B84}"/>
              </a:ext>
            </a:extLst>
          </p:cNvPr>
          <p:cNvSpPr>
            <a:spLocks noGrp="1"/>
          </p:cNvSpPr>
          <p:nvPr>
            <p:ph sz="half" idx="1"/>
          </p:nvPr>
        </p:nvSpPr>
        <p:spPr>
          <a:xfrm>
            <a:off x="849734" y="1048522"/>
            <a:ext cx="8422854" cy="3152003"/>
          </a:xfrm>
        </p:spPr>
        <p:txBody>
          <a:bodyPr>
            <a:normAutofit/>
          </a:bodyPr>
          <a:lstStyle/>
          <a:p>
            <a:pPr marL="0" indent="0">
              <a:buNone/>
            </a:pPr>
            <a:r>
              <a:rPr lang="en-GB" sz="2400" dirty="0"/>
              <a:t>What is the synchronous speed of a 4 pole motor connected to 50Hz three phase power?</a:t>
            </a:r>
          </a:p>
          <a:p>
            <a:pPr marL="0" indent="0">
              <a:buNone/>
            </a:pPr>
            <a:endParaRPr lang="en-GB" sz="2400" dirty="0"/>
          </a:p>
          <a:p>
            <a:pPr marL="457200" indent="-457200">
              <a:buFont typeface="+mj-lt"/>
              <a:buAutoNum type="alphaLcParenR"/>
            </a:pPr>
            <a:r>
              <a:rPr lang="en-GB" sz="2400" dirty="0"/>
              <a:t>50 rpm</a:t>
            </a:r>
          </a:p>
          <a:p>
            <a:pPr marL="457200" indent="-457200">
              <a:buFont typeface="+mj-lt"/>
              <a:buAutoNum type="alphaLcParenR"/>
            </a:pPr>
            <a:r>
              <a:rPr lang="en-GB" sz="2400" dirty="0"/>
              <a:t>1,500 rpm</a:t>
            </a:r>
          </a:p>
          <a:p>
            <a:pPr marL="457200" indent="-457200">
              <a:buFont typeface="+mj-lt"/>
              <a:buAutoNum type="alphaLcParenR"/>
            </a:pPr>
            <a:r>
              <a:rPr lang="en-GB" sz="2400" dirty="0"/>
              <a:t>9.6 rpm</a:t>
            </a:r>
          </a:p>
          <a:p>
            <a:pPr marL="457200" indent="-457200">
              <a:buFont typeface="+mj-lt"/>
              <a:buAutoNum type="alphaLcParenR"/>
            </a:pPr>
            <a:r>
              <a:rPr lang="en-GB" sz="2400" dirty="0"/>
              <a:t>1,500 </a:t>
            </a:r>
            <a:r>
              <a:rPr lang="en-GB" sz="2400" dirty="0" err="1"/>
              <a:t>rps</a:t>
            </a:r>
            <a:endParaRPr lang="en-GB" sz="2400" dirty="0"/>
          </a:p>
        </p:txBody>
      </p:sp>
    </p:spTree>
    <p:extLst>
      <p:ext uri="{BB962C8B-B14F-4D97-AF65-F5344CB8AC3E}">
        <p14:creationId xmlns:p14="http://schemas.microsoft.com/office/powerpoint/2010/main" val="2836908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CF9C-2440-894B-9415-CBA068EBE31C}"/>
              </a:ext>
            </a:extLst>
          </p:cNvPr>
          <p:cNvSpPr>
            <a:spLocks noGrp="1"/>
          </p:cNvSpPr>
          <p:nvPr>
            <p:ph type="title"/>
          </p:nvPr>
        </p:nvSpPr>
        <p:spPr/>
        <p:txBody>
          <a:bodyPr>
            <a:noAutofit/>
          </a:bodyPr>
          <a:lstStyle/>
          <a:p>
            <a:r>
              <a:rPr lang="en-GB" dirty="0"/>
              <a:t>Example 2</a:t>
            </a:r>
          </a:p>
        </p:txBody>
      </p:sp>
      <p:sp>
        <p:nvSpPr>
          <p:cNvPr id="5" name="Content Placeholder 4">
            <a:extLst>
              <a:ext uri="{FF2B5EF4-FFF2-40B4-BE49-F238E27FC236}">
                <a16:creationId xmlns:a16="http://schemas.microsoft.com/office/drawing/2014/main" id="{B2B7973B-5DE2-6A4C-BC10-5CD8E8677B84}"/>
              </a:ext>
            </a:extLst>
          </p:cNvPr>
          <p:cNvSpPr>
            <a:spLocks noGrp="1"/>
          </p:cNvSpPr>
          <p:nvPr>
            <p:ph sz="half" idx="1"/>
          </p:nvPr>
        </p:nvSpPr>
        <p:spPr>
          <a:xfrm>
            <a:off x="849734" y="1048522"/>
            <a:ext cx="8422854" cy="3152003"/>
          </a:xfrm>
        </p:spPr>
        <p:txBody>
          <a:bodyPr>
            <a:normAutofit/>
          </a:bodyPr>
          <a:lstStyle/>
          <a:p>
            <a:pPr marL="0" indent="0">
              <a:buNone/>
            </a:pPr>
            <a:r>
              <a:rPr lang="en-GB" sz="2400" dirty="0"/>
              <a:t>What is the synchronous speed of a 6 pole motor connected to 60Hz three phase power?</a:t>
            </a:r>
          </a:p>
          <a:p>
            <a:pPr marL="0" indent="0">
              <a:buNone/>
            </a:pPr>
            <a:endParaRPr lang="en-GB" sz="2400" dirty="0"/>
          </a:p>
          <a:p>
            <a:pPr marL="457200" indent="-457200">
              <a:buFont typeface="+mj-lt"/>
              <a:buAutoNum type="alphaLcParenR"/>
            </a:pPr>
            <a:r>
              <a:rPr lang="en-GB" sz="2400" dirty="0"/>
              <a:t>60 rpm</a:t>
            </a:r>
          </a:p>
          <a:p>
            <a:pPr marL="457200" indent="-457200">
              <a:buFont typeface="+mj-lt"/>
              <a:buAutoNum type="alphaLcParenR"/>
            </a:pPr>
            <a:r>
              <a:rPr lang="en-GB" sz="2400" dirty="0"/>
              <a:t>12 rpm</a:t>
            </a:r>
          </a:p>
          <a:p>
            <a:pPr marL="457200" indent="-457200">
              <a:buFont typeface="+mj-lt"/>
              <a:buAutoNum type="alphaLcParenR"/>
            </a:pPr>
            <a:r>
              <a:rPr lang="en-GB" sz="2400" dirty="0"/>
              <a:t>1,200 rpm</a:t>
            </a:r>
          </a:p>
          <a:p>
            <a:pPr marL="457200" indent="-457200">
              <a:buFont typeface="+mj-lt"/>
              <a:buAutoNum type="alphaLcParenR"/>
            </a:pPr>
            <a:r>
              <a:rPr lang="en-GB" sz="2400" dirty="0"/>
              <a:t>1,300 rpm</a:t>
            </a:r>
          </a:p>
        </p:txBody>
      </p:sp>
    </p:spTree>
    <p:extLst>
      <p:ext uri="{BB962C8B-B14F-4D97-AF65-F5344CB8AC3E}">
        <p14:creationId xmlns:p14="http://schemas.microsoft.com/office/powerpoint/2010/main" val="353658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CF9C-2440-894B-9415-CBA068EBE31C}"/>
              </a:ext>
            </a:extLst>
          </p:cNvPr>
          <p:cNvSpPr>
            <a:spLocks noGrp="1"/>
          </p:cNvSpPr>
          <p:nvPr>
            <p:ph type="title"/>
          </p:nvPr>
        </p:nvSpPr>
        <p:spPr/>
        <p:txBody>
          <a:bodyPr>
            <a:noAutofit/>
          </a:bodyPr>
          <a:lstStyle/>
          <a:p>
            <a:r>
              <a:rPr lang="en-GB" dirty="0"/>
              <a:t>Example 3</a:t>
            </a:r>
          </a:p>
        </p:txBody>
      </p:sp>
      <p:sp>
        <p:nvSpPr>
          <p:cNvPr id="5" name="Content Placeholder 4">
            <a:extLst>
              <a:ext uri="{FF2B5EF4-FFF2-40B4-BE49-F238E27FC236}">
                <a16:creationId xmlns:a16="http://schemas.microsoft.com/office/drawing/2014/main" id="{B2B7973B-5DE2-6A4C-BC10-5CD8E8677B84}"/>
              </a:ext>
            </a:extLst>
          </p:cNvPr>
          <p:cNvSpPr>
            <a:spLocks noGrp="1"/>
          </p:cNvSpPr>
          <p:nvPr>
            <p:ph sz="half" idx="1"/>
          </p:nvPr>
        </p:nvSpPr>
        <p:spPr>
          <a:xfrm>
            <a:off x="849734" y="1048522"/>
            <a:ext cx="8422854" cy="3152003"/>
          </a:xfrm>
        </p:spPr>
        <p:txBody>
          <a:bodyPr>
            <a:normAutofit/>
          </a:bodyPr>
          <a:lstStyle/>
          <a:p>
            <a:pPr marL="0" indent="0">
              <a:buNone/>
            </a:pPr>
            <a:r>
              <a:rPr lang="en-GB" sz="2400" dirty="0"/>
              <a:t>A motor is known to have a synchronous speed of 750rpm when connected to 50Hz power. How many poles does it have.</a:t>
            </a:r>
          </a:p>
          <a:p>
            <a:pPr marL="0" indent="0">
              <a:buNone/>
            </a:pPr>
            <a:endParaRPr lang="en-GB" sz="2400" dirty="0"/>
          </a:p>
          <a:p>
            <a:pPr marL="457200" indent="-457200">
              <a:buFont typeface="+mj-lt"/>
              <a:buAutoNum type="alphaLcParenR"/>
            </a:pPr>
            <a:r>
              <a:rPr lang="en-GB" sz="2400" dirty="0"/>
              <a:t>2</a:t>
            </a:r>
          </a:p>
          <a:p>
            <a:pPr marL="457200" indent="-457200">
              <a:buFont typeface="+mj-lt"/>
              <a:buAutoNum type="alphaLcParenR"/>
            </a:pPr>
            <a:r>
              <a:rPr lang="en-GB" sz="2400" dirty="0"/>
              <a:t>4</a:t>
            </a:r>
          </a:p>
          <a:p>
            <a:pPr marL="457200" indent="-457200">
              <a:buFont typeface="+mj-lt"/>
              <a:buAutoNum type="alphaLcParenR"/>
            </a:pPr>
            <a:r>
              <a:rPr lang="en-GB" sz="2400" dirty="0"/>
              <a:t>6</a:t>
            </a:r>
          </a:p>
          <a:p>
            <a:pPr marL="457200" indent="-457200">
              <a:buFont typeface="+mj-lt"/>
              <a:buAutoNum type="alphaLcParenR"/>
            </a:pPr>
            <a:r>
              <a:rPr lang="en-GB" sz="2400" dirty="0"/>
              <a:t>8</a:t>
            </a:r>
          </a:p>
        </p:txBody>
      </p:sp>
    </p:spTree>
    <p:extLst>
      <p:ext uri="{BB962C8B-B14F-4D97-AF65-F5344CB8AC3E}">
        <p14:creationId xmlns:p14="http://schemas.microsoft.com/office/powerpoint/2010/main" val="2446799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CF9C-2440-894B-9415-CBA068EBE31C}"/>
              </a:ext>
            </a:extLst>
          </p:cNvPr>
          <p:cNvSpPr>
            <a:spLocks noGrp="1"/>
          </p:cNvSpPr>
          <p:nvPr>
            <p:ph type="title"/>
          </p:nvPr>
        </p:nvSpPr>
        <p:spPr/>
        <p:txBody>
          <a:bodyPr>
            <a:noAutofit/>
          </a:bodyPr>
          <a:lstStyle/>
          <a:p>
            <a:r>
              <a:rPr lang="en-GB" dirty="0"/>
              <a:t>Example 4</a:t>
            </a:r>
          </a:p>
        </p:txBody>
      </p:sp>
      <p:sp>
        <p:nvSpPr>
          <p:cNvPr id="5" name="Content Placeholder 4">
            <a:extLst>
              <a:ext uri="{FF2B5EF4-FFF2-40B4-BE49-F238E27FC236}">
                <a16:creationId xmlns:a16="http://schemas.microsoft.com/office/drawing/2014/main" id="{B2B7973B-5DE2-6A4C-BC10-5CD8E8677B84}"/>
              </a:ext>
            </a:extLst>
          </p:cNvPr>
          <p:cNvSpPr>
            <a:spLocks noGrp="1"/>
          </p:cNvSpPr>
          <p:nvPr>
            <p:ph sz="half" idx="1"/>
          </p:nvPr>
        </p:nvSpPr>
        <p:spPr>
          <a:xfrm>
            <a:off x="849734" y="1048522"/>
            <a:ext cx="8422854" cy="3152003"/>
          </a:xfrm>
        </p:spPr>
        <p:txBody>
          <a:bodyPr>
            <a:normAutofit lnSpcReduction="10000"/>
          </a:bodyPr>
          <a:lstStyle/>
          <a:p>
            <a:pPr marL="0" indent="0">
              <a:buNone/>
            </a:pPr>
            <a:r>
              <a:rPr lang="en-GB" sz="2400" dirty="0"/>
              <a:t>A 2 pole motor is known to have a synchronous speed of 3600rpm. What power source must it be supplied to have this synchronous speed?</a:t>
            </a:r>
          </a:p>
          <a:p>
            <a:pPr marL="0" indent="0">
              <a:buNone/>
            </a:pPr>
            <a:endParaRPr lang="en-GB" sz="2400" dirty="0"/>
          </a:p>
          <a:p>
            <a:pPr marL="457200" indent="-457200">
              <a:buFont typeface="+mj-lt"/>
              <a:buAutoNum type="alphaLcParenR"/>
            </a:pPr>
            <a:r>
              <a:rPr lang="en-GB" sz="2400" dirty="0"/>
              <a:t>50Hz</a:t>
            </a:r>
          </a:p>
          <a:p>
            <a:pPr marL="457200" indent="-457200">
              <a:buFont typeface="+mj-lt"/>
              <a:buAutoNum type="alphaLcParenR"/>
            </a:pPr>
            <a:r>
              <a:rPr lang="en-GB" sz="2400" dirty="0"/>
              <a:t>55Hz</a:t>
            </a:r>
          </a:p>
          <a:p>
            <a:pPr marL="457200" indent="-457200">
              <a:buFont typeface="+mj-lt"/>
              <a:buAutoNum type="alphaLcParenR"/>
            </a:pPr>
            <a:r>
              <a:rPr lang="en-GB" sz="2400" dirty="0"/>
              <a:t>60Hz</a:t>
            </a:r>
          </a:p>
          <a:p>
            <a:pPr marL="457200" indent="-457200">
              <a:buFont typeface="+mj-lt"/>
              <a:buAutoNum type="alphaLcParenR"/>
            </a:pPr>
            <a:r>
              <a:rPr lang="en-GB" sz="2400" dirty="0"/>
              <a:t>65Hz</a:t>
            </a:r>
          </a:p>
        </p:txBody>
      </p:sp>
    </p:spTree>
    <p:extLst>
      <p:ext uri="{BB962C8B-B14F-4D97-AF65-F5344CB8AC3E}">
        <p14:creationId xmlns:p14="http://schemas.microsoft.com/office/powerpoint/2010/main" val="467629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CF9C-2440-894B-9415-CBA068EBE31C}"/>
              </a:ext>
            </a:extLst>
          </p:cNvPr>
          <p:cNvSpPr>
            <a:spLocks noGrp="1"/>
          </p:cNvSpPr>
          <p:nvPr>
            <p:ph type="title"/>
          </p:nvPr>
        </p:nvSpPr>
        <p:spPr/>
        <p:txBody>
          <a:bodyPr>
            <a:noAutofit/>
          </a:bodyPr>
          <a:lstStyle/>
          <a:p>
            <a:r>
              <a:rPr lang="en-GB" dirty="0"/>
              <a:t>Example 5</a:t>
            </a:r>
          </a:p>
        </p:txBody>
      </p:sp>
      <p:sp>
        <p:nvSpPr>
          <p:cNvPr id="5" name="Content Placeholder 4">
            <a:extLst>
              <a:ext uri="{FF2B5EF4-FFF2-40B4-BE49-F238E27FC236}">
                <a16:creationId xmlns:a16="http://schemas.microsoft.com/office/drawing/2014/main" id="{B2B7973B-5DE2-6A4C-BC10-5CD8E8677B84}"/>
              </a:ext>
            </a:extLst>
          </p:cNvPr>
          <p:cNvSpPr>
            <a:spLocks noGrp="1"/>
          </p:cNvSpPr>
          <p:nvPr>
            <p:ph sz="half" idx="1"/>
          </p:nvPr>
        </p:nvSpPr>
        <p:spPr>
          <a:xfrm>
            <a:off x="849734" y="1048522"/>
            <a:ext cx="8422854" cy="3152003"/>
          </a:xfrm>
        </p:spPr>
        <p:txBody>
          <a:bodyPr>
            <a:normAutofit/>
          </a:bodyPr>
          <a:lstStyle/>
          <a:p>
            <a:pPr marL="0" indent="0">
              <a:buNone/>
            </a:pPr>
            <a:r>
              <a:rPr lang="en-GB" sz="2400" dirty="0"/>
              <a:t>True or false: A 4 pole induction motor will have a higher synchronous speed the higher the frequency of the power supplied to it.</a:t>
            </a:r>
          </a:p>
          <a:p>
            <a:pPr marL="0" indent="0">
              <a:buNone/>
            </a:pPr>
            <a:endParaRPr lang="en-GB" sz="2400" dirty="0"/>
          </a:p>
          <a:p>
            <a:pPr marL="457200" indent="-457200">
              <a:buFont typeface="+mj-lt"/>
              <a:buAutoNum type="alphaLcParenR"/>
            </a:pPr>
            <a:r>
              <a:rPr lang="en-GB" sz="2400" dirty="0"/>
              <a:t>True</a:t>
            </a:r>
          </a:p>
          <a:p>
            <a:pPr marL="457200" indent="-457200">
              <a:buFont typeface="+mj-lt"/>
              <a:buAutoNum type="alphaLcParenR"/>
            </a:pPr>
            <a:r>
              <a:rPr lang="en-GB" sz="2400" dirty="0"/>
              <a:t>False</a:t>
            </a:r>
          </a:p>
        </p:txBody>
      </p:sp>
    </p:spTree>
    <p:extLst>
      <p:ext uri="{BB962C8B-B14F-4D97-AF65-F5344CB8AC3E}">
        <p14:creationId xmlns:p14="http://schemas.microsoft.com/office/powerpoint/2010/main" val="3962837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CF9C-2440-894B-9415-CBA068EBE31C}"/>
              </a:ext>
            </a:extLst>
          </p:cNvPr>
          <p:cNvSpPr>
            <a:spLocks noGrp="1"/>
          </p:cNvSpPr>
          <p:nvPr>
            <p:ph type="title"/>
          </p:nvPr>
        </p:nvSpPr>
        <p:spPr/>
        <p:txBody>
          <a:bodyPr>
            <a:noAutofit/>
          </a:bodyPr>
          <a:lstStyle/>
          <a:p>
            <a:r>
              <a:rPr lang="en-GB" dirty="0"/>
              <a:t>Example 6</a:t>
            </a:r>
          </a:p>
        </p:txBody>
      </p:sp>
      <p:sp>
        <p:nvSpPr>
          <p:cNvPr id="5" name="Content Placeholder 4">
            <a:extLst>
              <a:ext uri="{FF2B5EF4-FFF2-40B4-BE49-F238E27FC236}">
                <a16:creationId xmlns:a16="http://schemas.microsoft.com/office/drawing/2014/main" id="{B2B7973B-5DE2-6A4C-BC10-5CD8E8677B84}"/>
              </a:ext>
            </a:extLst>
          </p:cNvPr>
          <p:cNvSpPr>
            <a:spLocks noGrp="1"/>
          </p:cNvSpPr>
          <p:nvPr>
            <p:ph sz="half" idx="1"/>
          </p:nvPr>
        </p:nvSpPr>
        <p:spPr>
          <a:xfrm>
            <a:off x="849734" y="1048523"/>
            <a:ext cx="8422854" cy="1156796"/>
          </a:xfrm>
        </p:spPr>
        <p:txBody>
          <a:bodyPr>
            <a:normAutofit/>
          </a:bodyPr>
          <a:lstStyle/>
          <a:p>
            <a:pPr marL="0" indent="0">
              <a:buNone/>
            </a:pPr>
            <a:r>
              <a:rPr lang="en-GB" sz="2400" dirty="0"/>
              <a:t>If we wanted a 6 pole motor to run at a synchronous speed of 2,800rpm, what frequency would the power supplied to it need to be?</a:t>
            </a:r>
          </a:p>
          <a:p>
            <a:pPr marL="0" indent="0">
              <a:buNone/>
            </a:pPr>
            <a:endParaRPr lang="en-GB" sz="2400" dirty="0"/>
          </a:p>
          <a:p>
            <a:pPr marL="0" indent="0">
              <a:buNone/>
            </a:pPr>
            <a:endParaRPr lang="en-GB" sz="2400" dirty="0"/>
          </a:p>
        </p:txBody>
      </p:sp>
      <p:sp>
        <p:nvSpPr>
          <p:cNvPr id="3" name="Rectangle 2">
            <a:extLst>
              <a:ext uri="{FF2B5EF4-FFF2-40B4-BE49-F238E27FC236}">
                <a16:creationId xmlns:a16="http://schemas.microsoft.com/office/drawing/2014/main" id="{9F291409-6B79-7E4A-81DB-A33E7343ED62}"/>
              </a:ext>
            </a:extLst>
          </p:cNvPr>
          <p:cNvSpPr/>
          <p:nvPr/>
        </p:nvSpPr>
        <p:spPr>
          <a:xfrm>
            <a:off x="1237129" y="2510118"/>
            <a:ext cx="3567953" cy="537882"/>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a:extLst>
              <a:ext uri="{FF2B5EF4-FFF2-40B4-BE49-F238E27FC236}">
                <a16:creationId xmlns:a16="http://schemas.microsoft.com/office/drawing/2014/main" id="{0F427C7C-2464-1D4F-9A33-3393AE76CB94}"/>
              </a:ext>
            </a:extLst>
          </p:cNvPr>
          <p:cNvSpPr/>
          <p:nvPr/>
        </p:nvSpPr>
        <p:spPr>
          <a:xfrm>
            <a:off x="5741920" y="2480047"/>
            <a:ext cx="2376923" cy="598024"/>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Submit</a:t>
            </a:r>
          </a:p>
        </p:txBody>
      </p:sp>
      <p:sp>
        <p:nvSpPr>
          <p:cNvPr id="4" name="TextBox 3">
            <a:extLst>
              <a:ext uri="{FF2B5EF4-FFF2-40B4-BE49-F238E27FC236}">
                <a16:creationId xmlns:a16="http://schemas.microsoft.com/office/drawing/2014/main" id="{AC7FD05D-60D5-F440-8C2B-89AE4BD19254}"/>
              </a:ext>
            </a:extLst>
          </p:cNvPr>
          <p:cNvSpPr txBox="1"/>
          <p:nvPr/>
        </p:nvSpPr>
        <p:spPr>
          <a:xfrm>
            <a:off x="4805082" y="2525771"/>
            <a:ext cx="498855" cy="461665"/>
          </a:xfrm>
          <a:prstGeom prst="rect">
            <a:avLst/>
          </a:prstGeom>
          <a:noFill/>
        </p:spPr>
        <p:txBody>
          <a:bodyPr wrap="none" rtlCol="0">
            <a:spAutoFit/>
          </a:bodyPr>
          <a:lstStyle/>
          <a:p>
            <a:r>
              <a:rPr lang="en-GB" sz="2400" dirty="0"/>
              <a:t>Hz</a:t>
            </a:r>
          </a:p>
        </p:txBody>
      </p:sp>
    </p:spTree>
    <p:extLst>
      <p:ext uri="{BB962C8B-B14F-4D97-AF65-F5344CB8AC3E}">
        <p14:creationId xmlns:p14="http://schemas.microsoft.com/office/powerpoint/2010/main" val="263166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Slip</a:t>
            </a:r>
          </a:p>
        </p:txBody>
      </p:sp>
      <p:sp>
        <p:nvSpPr>
          <p:cNvPr id="3" name="Content Placeholder 2"/>
          <p:cNvSpPr>
            <a:spLocks noGrp="1"/>
          </p:cNvSpPr>
          <p:nvPr>
            <p:ph idx="1"/>
          </p:nvPr>
        </p:nvSpPr>
        <p:spPr>
          <a:xfrm>
            <a:off x="1122531" y="1091868"/>
            <a:ext cx="8059513" cy="846791"/>
          </a:xfrm>
        </p:spPr>
        <p:txBody>
          <a:bodyPr>
            <a:noAutofit/>
          </a:bodyPr>
          <a:lstStyle/>
          <a:p>
            <a:pPr marL="0" indent="0" algn="just">
              <a:buNone/>
            </a:pPr>
            <a:r>
              <a:rPr lang="en-GB" sz="2400" dirty="0"/>
              <a:t>We know, however, that induction motors cannot run at synchronous speed. They must always spin more slowly.</a:t>
            </a:r>
          </a:p>
        </p:txBody>
      </p:sp>
      <p:sp>
        <p:nvSpPr>
          <p:cNvPr id="11" name="TextBox 10">
            <a:extLst>
              <a:ext uri="{FF2B5EF4-FFF2-40B4-BE49-F238E27FC236}">
                <a16:creationId xmlns:a16="http://schemas.microsoft.com/office/drawing/2014/main" id="{5C20867D-D554-6B4A-96E5-3F8418B914D8}"/>
              </a:ext>
            </a:extLst>
          </p:cNvPr>
          <p:cNvSpPr txBox="1"/>
          <p:nvPr/>
        </p:nvSpPr>
        <p:spPr>
          <a:xfrm>
            <a:off x="1186960" y="1938659"/>
            <a:ext cx="3965327" cy="2308324"/>
          </a:xfrm>
          <a:prstGeom prst="rect">
            <a:avLst/>
          </a:prstGeom>
          <a:noFill/>
        </p:spPr>
        <p:txBody>
          <a:bodyPr wrap="square" rtlCol="0">
            <a:spAutoFit/>
          </a:bodyPr>
          <a:lstStyle/>
          <a:p>
            <a:r>
              <a:rPr lang="en-GB" sz="2400" dirty="0"/>
              <a:t>The difference between synchronous speed N</a:t>
            </a:r>
            <a:r>
              <a:rPr lang="en-GB" sz="2400" baseline="-25000" dirty="0"/>
              <a:t>S</a:t>
            </a:r>
            <a:r>
              <a:rPr lang="en-GB" sz="2400" dirty="0"/>
              <a:t> and rotor speed N</a:t>
            </a:r>
            <a:r>
              <a:rPr lang="en-GB" sz="2400" baseline="-25000" dirty="0"/>
              <a:t>R </a:t>
            </a:r>
            <a:r>
              <a:rPr lang="en-GB" sz="2400" dirty="0"/>
              <a:t>is called </a:t>
            </a:r>
            <a:r>
              <a:rPr lang="en-GB" sz="2400" b="1" dirty="0"/>
              <a:t>slip</a:t>
            </a:r>
            <a:r>
              <a:rPr lang="en-GB" sz="2400" dirty="0"/>
              <a:t> and it is always expressed as a percentage of the synchronous speed.</a:t>
            </a:r>
            <a:endParaRPr lang="en-GB" sz="2400" baseline="-25000" dirty="0"/>
          </a:p>
        </p:txBody>
      </p:sp>
      <p:sp>
        <p:nvSpPr>
          <p:cNvPr id="12" name="Rectangle 11">
            <a:extLst>
              <a:ext uri="{FF2B5EF4-FFF2-40B4-BE49-F238E27FC236}">
                <a16:creationId xmlns:a16="http://schemas.microsoft.com/office/drawing/2014/main" id="{DEC3C7BC-F2DB-784B-B9C1-11DCA00A230E}"/>
              </a:ext>
            </a:extLst>
          </p:cNvPr>
          <p:cNvSpPr/>
          <p:nvPr/>
        </p:nvSpPr>
        <p:spPr>
          <a:xfrm>
            <a:off x="5468471" y="1842628"/>
            <a:ext cx="4066947" cy="29151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1" dirty="0"/>
              <a:t>Img02</a:t>
            </a:r>
          </a:p>
        </p:txBody>
      </p:sp>
      <p:pic>
        <p:nvPicPr>
          <p:cNvPr id="13" name="Graphic 12" descr="Magnifying glass">
            <a:extLst>
              <a:ext uri="{FF2B5EF4-FFF2-40B4-BE49-F238E27FC236}">
                <a16:creationId xmlns:a16="http://schemas.microsoft.com/office/drawing/2014/main" id="{086C80BE-9955-4340-87D3-E817F3AC58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8471" y="1842628"/>
            <a:ext cx="584200" cy="584200"/>
          </a:xfrm>
          <a:prstGeom prst="rect">
            <a:avLst/>
          </a:prstGeom>
        </p:spPr>
      </p:pic>
    </p:spTree>
    <p:custDataLst>
      <p:tags r:id="rId1"/>
    </p:custDataLst>
    <p:extLst>
      <p:ext uri="{BB962C8B-B14F-4D97-AF65-F5344CB8AC3E}">
        <p14:creationId xmlns:p14="http://schemas.microsoft.com/office/powerpoint/2010/main" val="2920093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C17AF89-147C-1C46-B147-9837F4F00E9A}"/>
              </a:ext>
            </a:extLst>
          </p:cNvPr>
          <p:cNvSpPr/>
          <p:nvPr/>
        </p:nvSpPr>
        <p:spPr>
          <a:xfrm>
            <a:off x="1031789" y="412376"/>
            <a:ext cx="8216920" cy="3508185"/>
          </a:xfrm>
          <a:prstGeom prst="roundRect">
            <a:avLst>
              <a:gd name="adj" fmla="val 139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To calculate a motor’s </a:t>
            </a:r>
            <a:r>
              <a:rPr lang="en-GB" sz="4400" b="1" dirty="0"/>
              <a:t>slip</a:t>
            </a:r>
            <a:r>
              <a:rPr lang="en-GB" sz="4400" dirty="0"/>
              <a:t>, we need its </a:t>
            </a:r>
            <a:r>
              <a:rPr lang="en-GB" sz="4400" b="1" dirty="0"/>
              <a:t>synchronous speed </a:t>
            </a:r>
            <a:r>
              <a:rPr lang="en-GB" sz="4400" dirty="0"/>
              <a:t>and its </a:t>
            </a:r>
            <a:r>
              <a:rPr lang="en-GB" sz="4400" b="1" dirty="0"/>
              <a:t>rotor speed</a:t>
            </a:r>
            <a:r>
              <a:rPr lang="en-GB" sz="4400" dirty="0"/>
              <a:t>. This information can be found on the motor nameplate.</a:t>
            </a:r>
          </a:p>
        </p:txBody>
      </p:sp>
    </p:spTree>
    <p:custDataLst>
      <p:tags r:id="rId1"/>
    </p:custDataLst>
    <p:extLst>
      <p:ext uri="{BB962C8B-B14F-4D97-AF65-F5344CB8AC3E}">
        <p14:creationId xmlns:p14="http://schemas.microsoft.com/office/powerpoint/2010/main" val="2067684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CF9C-2440-894B-9415-CBA068EBE31C}"/>
              </a:ext>
            </a:extLst>
          </p:cNvPr>
          <p:cNvSpPr>
            <a:spLocks noGrp="1"/>
          </p:cNvSpPr>
          <p:nvPr>
            <p:ph type="title"/>
          </p:nvPr>
        </p:nvSpPr>
        <p:spPr/>
        <p:txBody>
          <a:bodyPr>
            <a:noAutofit/>
          </a:bodyPr>
          <a:lstStyle/>
          <a:p>
            <a:r>
              <a:rPr lang="en-GB" dirty="0"/>
              <a:t>Example 1</a:t>
            </a:r>
          </a:p>
        </p:txBody>
      </p:sp>
      <p:sp>
        <p:nvSpPr>
          <p:cNvPr id="5" name="Content Placeholder 4">
            <a:extLst>
              <a:ext uri="{FF2B5EF4-FFF2-40B4-BE49-F238E27FC236}">
                <a16:creationId xmlns:a16="http://schemas.microsoft.com/office/drawing/2014/main" id="{B2B7973B-5DE2-6A4C-BC10-5CD8E8677B84}"/>
              </a:ext>
            </a:extLst>
          </p:cNvPr>
          <p:cNvSpPr>
            <a:spLocks noGrp="1"/>
          </p:cNvSpPr>
          <p:nvPr>
            <p:ph sz="half" idx="1"/>
          </p:nvPr>
        </p:nvSpPr>
        <p:spPr>
          <a:xfrm>
            <a:off x="849734" y="1048522"/>
            <a:ext cx="8422854" cy="3152003"/>
          </a:xfrm>
        </p:spPr>
        <p:txBody>
          <a:bodyPr>
            <a:normAutofit/>
          </a:bodyPr>
          <a:lstStyle/>
          <a:p>
            <a:pPr marL="0" indent="0">
              <a:buNone/>
            </a:pPr>
            <a:r>
              <a:rPr lang="en-US" sz="2400" dirty="0"/>
              <a:t>The nameplate speed of a 50Hz, 4-pole induction motor is 1440 RPM. Calculate the percentage slip.</a:t>
            </a:r>
          </a:p>
          <a:p>
            <a:pPr marL="0" indent="0">
              <a:buNone/>
            </a:pPr>
            <a:endParaRPr lang="en-GB" sz="2400" dirty="0"/>
          </a:p>
          <a:p>
            <a:pPr marL="457200" indent="-457200">
              <a:buFont typeface="+mj-lt"/>
              <a:buAutoNum type="alphaLcParenR"/>
            </a:pPr>
            <a:r>
              <a:rPr lang="en-GB" sz="2400" dirty="0"/>
              <a:t>3%</a:t>
            </a:r>
          </a:p>
          <a:p>
            <a:pPr marL="457200" indent="-457200">
              <a:buFont typeface="+mj-lt"/>
              <a:buAutoNum type="alphaLcParenR"/>
            </a:pPr>
            <a:r>
              <a:rPr lang="en-GB" sz="2400" dirty="0"/>
              <a:t>4%</a:t>
            </a:r>
          </a:p>
          <a:p>
            <a:pPr marL="457200" indent="-457200">
              <a:buFont typeface="+mj-lt"/>
              <a:buAutoNum type="alphaLcParenR"/>
            </a:pPr>
            <a:r>
              <a:rPr lang="en-GB" sz="2400" dirty="0"/>
              <a:t>5%</a:t>
            </a:r>
          </a:p>
          <a:p>
            <a:pPr marL="457200" indent="-457200">
              <a:buFont typeface="+mj-lt"/>
              <a:buAutoNum type="alphaLcParenR"/>
            </a:pPr>
            <a:r>
              <a:rPr lang="en-GB" sz="2400" dirty="0"/>
              <a:t>6%</a:t>
            </a:r>
          </a:p>
        </p:txBody>
      </p:sp>
    </p:spTree>
    <p:extLst>
      <p:ext uri="{BB962C8B-B14F-4D97-AF65-F5344CB8AC3E}">
        <p14:creationId xmlns:p14="http://schemas.microsoft.com/office/powerpoint/2010/main" val="389650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CF9C-2440-894B-9415-CBA068EBE31C}"/>
              </a:ext>
            </a:extLst>
          </p:cNvPr>
          <p:cNvSpPr>
            <a:spLocks noGrp="1"/>
          </p:cNvSpPr>
          <p:nvPr>
            <p:ph type="title"/>
          </p:nvPr>
        </p:nvSpPr>
        <p:spPr/>
        <p:txBody>
          <a:bodyPr>
            <a:noAutofit/>
          </a:bodyPr>
          <a:lstStyle/>
          <a:p>
            <a:r>
              <a:rPr lang="en-GB" dirty="0"/>
              <a:t>Example 2</a:t>
            </a:r>
          </a:p>
        </p:txBody>
      </p:sp>
      <p:sp>
        <p:nvSpPr>
          <p:cNvPr id="5" name="Content Placeholder 4">
            <a:extLst>
              <a:ext uri="{FF2B5EF4-FFF2-40B4-BE49-F238E27FC236}">
                <a16:creationId xmlns:a16="http://schemas.microsoft.com/office/drawing/2014/main" id="{B2B7973B-5DE2-6A4C-BC10-5CD8E8677B84}"/>
              </a:ext>
            </a:extLst>
          </p:cNvPr>
          <p:cNvSpPr>
            <a:spLocks noGrp="1"/>
          </p:cNvSpPr>
          <p:nvPr>
            <p:ph sz="half" idx="1"/>
          </p:nvPr>
        </p:nvSpPr>
        <p:spPr>
          <a:xfrm>
            <a:off x="849734" y="1048522"/>
            <a:ext cx="3507113" cy="3152003"/>
          </a:xfrm>
        </p:spPr>
        <p:txBody>
          <a:bodyPr>
            <a:normAutofit/>
          </a:bodyPr>
          <a:lstStyle/>
          <a:p>
            <a:pPr marL="0" indent="0">
              <a:buNone/>
            </a:pPr>
            <a:r>
              <a:rPr lang="en-US" sz="2400" dirty="0"/>
              <a:t>What is the slip of this 4 pole motor?</a:t>
            </a:r>
          </a:p>
          <a:p>
            <a:pPr marL="0" indent="0">
              <a:buNone/>
            </a:pPr>
            <a:endParaRPr lang="en-GB" sz="2400" dirty="0"/>
          </a:p>
          <a:p>
            <a:pPr marL="457200" indent="-457200">
              <a:buFont typeface="+mj-lt"/>
              <a:buAutoNum type="alphaLcParenR"/>
            </a:pPr>
            <a:r>
              <a:rPr lang="en-GB" sz="2400" dirty="0"/>
              <a:t>0.8%</a:t>
            </a:r>
          </a:p>
          <a:p>
            <a:pPr marL="457200" indent="-457200">
              <a:buFont typeface="+mj-lt"/>
              <a:buAutoNum type="alphaLcParenR"/>
            </a:pPr>
            <a:r>
              <a:rPr lang="en-GB" sz="2400" dirty="0"/>
              <a:t>1%</a:t>
            </a:r>
          </a:p>
          <a:p>
            <a:pPr marL="457200" indent="-457200">
              <a:buFont typeface="+mj-lt"/>
              <a:buAutoNum type="alphaLcParenR"/>
            </a:pPr>
            <a:r>
              <a:rPr lang="en-GB" sz="2400" dirty="0"/>
              <a:t>2%</a:t>
            </a:r>
          </a:p>
          <a:p>
            <a:pPr marL="457200" indent="-457200">
              <a:buFont typeface="+mj-lt"/>
              <a:buAutoNum type="alphaLcParenR"/>
            </a:pPr>
            <a:r>
              <a:rPr lang="en-GB" sz="2400" dirty="0"/>
              <a:t>4%</a:t>
            </a:r>
          </a:p>
        </p:txBody>
      </p:sp>
      <p:pic>
        <p:nvPicPr>
          <p:cNvPr id="3" name="Picture 2">
            <a:extLst>
              <a:ext uri="{FF2B5EF4-FFF2-40B4-BE49-F238E27FC236}">
                <a16:creationId xmlns:a16="http://schemas.microsoft.com/office/drawing/2014/main" id="{3BFC5B44-51E4-AD48-B23C-60F11339542C}"/>
              </a:ext>
            </a:extLst>
          </p:cNvPr>
          <p:cNvPicPr>
            <a:picLocks noChangeAspect="1"/>
          </p:cNvPicPr>
          <p:nvPr/>
        </p:nvPicPr>
        <p:blipFill>
          <a:blip r:embed="rId3"/>
          <a:stretch>
            <a:fillRect/>
          </a:stretch>
        </p:blipFill>
        <p:spPr>
          <a:xfrm>
            <a:off x="4502624" y="1048522"/>
            <a:ext cx="5365591" cy="2902697"/>
          </a:xfrm>
          <a:prstGeom prst="rect">
            <a:avLst/>
          </a:prstGeom>
        </p:spPr>
      </p:pic>
      <p:pic>
        <p:nvPicPr>
          <p:cNvPr id="6" name="Graphic 5" descr="Magnifying glass">
            <a:extLst>
              <a:ext uri="{FF2B5EF4-FFF2-40B4-BE49-F238E27FC236}">
                <a16:creationId xmlns:a16="http://schemas.microsoft.com/office/drawing/2014/main" id="{0E1EFAF0-8C5D-B748-902F-ECB8C17871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02624" y="1048522"/>
            <a:ext cx="584200" cy="584200"/>
          </a:xfrm>
          <a:prstGeom prst="rect">
            <a:avLst/>
          </a:prstGeom>
        </p:spPr>
      </p:pic>
    </p:spTree>
    <p:extLst>
      <p:ext uri="{BB962C8B-B14F-4D97-AF65-F5344CB8AC3E}">
        <p14:creationId xmlns:p14="http://schemas.microsoft.com/office/powerpoint/2010/main" val="29229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 </a:t>
            </a:r>
          </a:p>
        </p:txBody>
      </p:sp>
      <p:sp>
        <p:nvSpPr>
          <p:cNvPr id="3" name="Content Placeholder 2"/>
          <p:cNvSpPr>
            <a:spLocks noGrp="1"/>
          </p:cNvSpPr>
          <p:nvPr>
            <p:ph idx="1"/>
          </p:nvPr>
        </p:nvSpPr>
        <p:spPr>
          <a:xfrm>
            <a:off x="1122531" y="1091868"/>
            <a:ext cx="8059513" cy="81476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CF9C-2440-894B-9415-CBA068EBE31C}"/>
              </a:ext>
            </a:extLst>
          </p:cNvPr>
          <p:cNvSpPr>
            <a:spLocks noGrp="1"/>
          </p:cNvSpPr>
          <p:nvPr>
            <p:ph type="title"/>
          </p:nvPr>
        </p:nvSpPr>
        <p:spPr/>
        <p:txBody>
          <a:bodyPr>
            <a:noAutofit/>
          </a:bodyPr>
          <a:lstStyle/>
          <a:p>
            <a:r>
              <a:rPr lang="en-GB" dirty="0"/>
              <a:t>Example 2</a:t>
            </a:r>
          </a:p>
        </p:txBody>
      </p:sp>
      <p:sp>
        <p:nvSpPr>
          <p:cNvPr id="5" name="Content Placeholder 4">
            <a:extLst>
              <a:ext uri="{FF2B5EF4-FFF2-40B4-BE49-F238E27FC236}">
                <a16:creationId xmlns:a16="http://schemas.microsoft.com/office/drawing/2014/main" id="{B2B7973B-5DE2-6A4C-BC10-5CD8E8677B84}"/>
              </a:ext>
            </a:extLst>
          </p:cNvPr>
          <p:cNvSpPr>
            <a:spLocks noGrp="1"/>
          </p:cNvSpPr>
          <p:nvPr>
            <p:ph sz="half" idx="1"/>
          </p:nvPr>
        </p:nvSpPr>
        <p:spPr>
          <a:xfrm>
            <a:off x="849734" y="1048522"/>
            <a:ext cx="3507113" cy="3152003"/>
          </a:xfrm>
        </p:spPr>
        <p:txBody>
          <a:bodyPr>
            <a:normAutofit/>
          </a:bodyPr>
          <a:lstStyle/>
          <a:p>
            <a:pPr marL="0" indent="0">
              <a:buNone/>
            </a:pPr>
            <a:r>
              <a:rPr lang="en-US" sz="2400" dirty="0"/>
              <a:t>What is the slip of this 2 pole motor?</a:t>
            </a:r>
          </a:p>
          <a:p>
            <a:pPr marL="0" indent="0">
              <a:buNone/>
            </a:pPr>
            <a:endParaRPr lang="en-GB" sz="2400" dirty="0"/>
          </a:p>
          <a:p>
            <a:pPr marL="457200" indent="-457200">
              <a:buFont typeface="+mj-lt"/>
              <a:buAutoNum type="alphaLcParenR"/>
            </a:pPr>
            <a:r>
              <a:rPr lang="en-GB" sz="2400" dirty="0"/>
              <a:t>7%</a:t>
            </a:r>
          </a:p>
          <a:p>
            <a:pPr marL="457200" indent="-457200">
              <a:buFont typeface="+mj-lt"/>
              <a:buAutoNum type="alphaLcParenR"/>
            </a:pPr>
            <a:r>
              <a:rPr lang="en-GB" sz="2400" dirty="0"/>
              <a:t>8%</a:t>
            </a:r>
          </a:p>
          <a:p>
            <a:pPr marL="457200" indent="-457200">
              <a:buFont typeface="+mj-lt"/>
              <a:buAutoNum type="alphaLcParenR"/>
            </a:pPr>
            <a:r>
              <a:rPr lang="en-GB" sz="2400" dirty="0"/>
              <a:t>9%</a:t>
            </a:r>
          </a:p>
          <a:p>
            <a:pPr marL="457200" indent="-457200">
              <a:buFont typeface="+mj-lt"/>
              <a:buAutoNum type="alphaLcParenR"/>
            </a:pPr>
            <a:r>
              <a:rPr lang="en-GB" sz="2400" dirty="0"/>
              <a:t>10%</a:t>
            </a:r>
          </a:p>
        </p:txBody>
      </p:sp>
      <p:pic>
        <p:nvPicPr>
          <p:cNvPr id="4" name="Picture 3">
            <a:extLst>
              <a:ext uri="{FF2B5EF4-FFF2-40B4-BE49-F238E27FC236}">
                <a16:creationId xmlns:a16="http://schemas.microsoft.com/office/drawing/2014/main" id="{84813FDB-4E13-414A-A2D3-1171BE523C3D}"/>
              </a:ext>
            </a:extLst>
          </p:cNvPr>
          <p:cNvPicPr>
            <a:picLocks noChangeAspect="1"/>
          </p:cNvPicPr>
          <p:nvPr/>
        </p:nvPicPr>
        <p:blipFill>
          <a:blip r:embed="rId3"/>
          <a:stretch>
            <a:fillRect/>
          </a:stretch>
        </p:blipFill>
        <p:spPr>
          <a:xfrm>
            <a:off x="4909043" y="1233576"/>
            <a:ext cx="4772152" cy="2573219"/>
          </a:xfrm>
          <a:prstGeom prst="rect">
            <a:avLst/>
          </a:prstGeom>
        </p:spPr>
      </p:pic>
      <p:pic>
        <p:nvPicPr>
          <p:cNvPr id="6" name="Graphic 5" descr="Magnifying glass">
            <a:extLst>
              <a:ext uri="{FF2B5EF4-FFF2-40B4-BE49-F238E27FC236}">
                <a16:creationId xmlns:a16="http://schemas.microsoft.com/office/drawing/2014/main" id="{EA4060E2-80D4-824E-89DB-3C7D2FEE58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27587" y="1048522"/>
            <a:ext cx="584200" cy="584200"/>
          </a:xfrm>
          <a:prstGeom prst="rect">
            <a:avLst/>
          </a:prstGeom>
        </p:spPr>
      </p:pic>
    </p:spTree>
    <p:extLst>
      <p:ext uri="{BB962C8B-B14F-4D97-AF65-F5344CB8AC3E}">
        <p14:creationId xmlns:p14="http://schemas.microsoft.com/office/powerpoint/2010/main" val="237591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CF9C-2440-894B-9415-CBA068EBE31C}"/>
              </a:ext>
            </a:extLst>
          </p:cNvPr>
          <p:cNvSpPr>
            <a:spLocks noGrp="1"/>
          </p:cNvSpPr>
          <p:nvPr>
            <p:ph type="title"/>
          </p:nvPr>
        </p:nvSpPr>
        <p:spPr/>
        <p:txBody>
          <a:bodyPr>
            <a:noAutofit/>
          </a:bodyPr>
          <a:lstStyle/>
          <a:p>
            <a:r>
              <a:rPr lang="en-GB" dirty="0"/>
              <a:t>Example 3</a:t>
            </a:r>
          </a:p>
        </p:txBody>
      </p:sp>
      <p:sp>
        <p:nvSpPr>
          <p:cNvPr id="5" name="Content Placeholder 4">
            <a:extLst>
              <a:ext uri="{FF2B5EF4-FFF2-40B4-BE49-F238E27FC236}">
                <a16:creationId xmlns:a16="http://schemas.microsoft.com/office/drawing/2014/main" id="{B2B7973B-5DE2-6A4C-BC10-5CD8E8677B84}"/>
              </a:ext>
            </a:extLst>
          </p:cNvPr>
          <p:cNvSpPr>
            <a:spLocks noGrp="1"/>
          </p:cNvSpPr>
          <p:nvPr>
            <p:ph sz="half" idx="1"/>
          </p:nvPr>
        </p:nvSpPr>
        <p:spPr>
          <a:xfrm>
            <a:off x="849734" y="1048522"/>
            <a:ext cx="7666737" cy="3152003"/>
          </a:xfrm>
        </p:spPr>
        <p:txBody>
          <a:bodyPr>
            <a:normAutofit/>
          </a:bodyPr>
          <a:lstStyle/>
          <a:p>
            <a:pPr marL="0" indent="0">
              <a:buNone/>
            </a:pPr>
            <a:r>
              <a:rPr lang="en-US" sz="2400" dirty="0"/>
              <a:t>A 4 pole 50Hz motor has a known slip of about 5.5%. What is its rotor speed?</a:t>
            </a:r>
          </a:p>
          <a:p>
            <a:pPr marL="0" indent="0">
              <a:buNone/>
            </a:pPr>
            <a:endParaRPr lang="en-GB" sz="2400" dirty="0"/>
          </a:p>
          <a:p>
            <a:pPr marL="457200" indent="-457200">
              <a:buFont typeface="+mj-lt"/>
              <a:buAutoNum type="alphaLcParenR"/>
            </a:pPr>
            <a:r>
              <a:rPr lang="en-GB" sz="2400" dirty="0"/>
              <a:t>7%</a:t>
            </a:r>
          </a:p>
          <a:p>
            <a:pPr marL="457200" indent="-457200">
              <a:buFont typeface="+mj-lt"/>
              <a:buAutoNum type="alphaLcParenR"/>
            </a:pPr>
            <a:r>
              <a:rPr lang="en-GB" sz="2400" dirty="0"/>
              <a:t>8%</a:t>
            </a:r>
          </a:p>
          <a:p>
            <a:pPr marL="457200" indent="-457200">
              <a:buFont typeface="+mj-lt"/>
              <a:buAutoNum type="alphaLcParenR"/>
            </a:pPr>
            <a:r>
              <a:rPr lang="en-GB" sz="2400" dirty="0"/>
              <a:t>9%</a:t>
            </a:r>
          </a:p>
          <a:p>
            <a:pPr marL="457200" indent="-457200">
              <a:buFont typeface="+mj-lt"/>
              <a:buAutoNum type="alphaLcParenR"/>
            </a:pPr>
            <a:r>
              <a:rPr lang="en-GB" sz="2400" dirty="0"/>
              <a:t>1490rpm</a:t>
            </a:r>
          </a:p>
        </p:txBody>
      </p:sp>
    </p:spTree>
    <p:extLst>
      <p:ext uri="{BB962C8B-B14F-4D97-AF65-F5344CB8AC3E}">
        <p14:creationId xmlns:p14="http://schemas.microsoft.com/office/powerpoint/2010/main" val="1120242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CF9C-2440-894B-9415-CBA068EBE31C}"/>
              </a:ext>
            </a:extLst>
          </p:cNvPr>
          <p:cNvSpPr>
            <a:spLocks noGrp="1"/>
          </p:cNvSpPr>
          <p:nvPr>
            <p:ph type="title"/>
          </p:nvPr>
        </p:nvSpPr>
        <p:spPr/>
        <p:txBody>
          <a:bodyPr>
            <a:noAutofit/>
          </a:bodyPr>
          <a:lstStyle/>
          <a:p>
            <a:r>
              <a:rPr lang="en-GB" dirty="0"/>
              <a:t>Example 4</a:t>
            </a:r>
          </a:p>
        </p:txBody>
      </p:sp>
      <p:sp>
        <p:nvSpPr>
          <p:cNvPr id="5" name="Content Placeholder 4">
            <a:extLst>
              <a:ext uri="{FF2B5EF4-FFF2-40B4-BE49-F238E27FC236}">
                <a16:creationId xmlns:a16="http://schemas.microsoft.com/office/drawing/2014/main" id="{B2B7973B-5DE2-6A4C-BC10-5CD8E8677B84}"/>
              </a:ext>
            </a:extLst>
          </p:cNvPr>
          <p:cNvSpPr>
            <a:spLocks noGrp="1"/>
          </p:cNvSpPr>
          <p:nvPr>
            <p:ph sz="half" idx="1"/>
          </p:nvPr>
        </p:nvSpPr>
        <p:spPr>
          <a:xfrm>
            <a:off x="849734" y="1048522"/>
            <a:ext cx="3507113" cy="3487619"/>
          </a:xfrm>
        </p:spPr>
        <p:txBody>
          <a:bodyPr>
            <a:normAutofit/>
          </a:bodyPr>
          <a:lstStyle/>
          <a:p>
            <a:pPr marL="0" indent="0">
              <a:buNone/>
            </a:pPr>
            <a:r>
              <a:rPr lang="en-US" sz="2400" dirty="0"/>
              <a:t>If this motor has a slip of about 6%, how many poles does it have?</a:t>
            </a:r>
          </a:p>
          <a:p>
            <a:pPr marL="0" indent="0">
              <a:buNone/>
            </a:pPr>
            <a:endParaRPr lang="en-GB" sz="2400" dirty="0"/>
          </a:p>
          <a:p>
            <a:pPr marL="457200" indent="-457200">
              <a:buFont typeface="+mj-lt"/>
              <a:buAutoNum type="alphaLcParenR"/>
            </a:pPr>
            <a:r>
              <a:rPr lang="en-GB" sz="2400" dirty="0"/>
              <a:t>4</a:t>
            </a:r>
          </a:p>
          <a:p>
            <a:pPr marL="457200" indent="-457200">
              <a:buFont typeface="+mj-lt"/>
              <a:buAutoNum type="alphaLcParenR"/>
            </a:pPr>
            <a:r>
              <a:rPr lang="en-GB" sz="2400" dirty="0"/>
              <a:t>3</a:t>
            </a:r>
          </a:p>
          <a:p>
            <a:pPr marL="457200" indent="-457200">
              <a:buFont typeface="+mj-lt"/>
              <a:buAutoNum type="alphaLcParenR"/>
            </a:pPr>
            <a:r>
              <a:rPr lang="en-GB" sz="2400" dirty="0"/>
              <a:t>2</a:t>
            </a:r>
          </a:p>
          <a:p>
            <a:pPr marL="457200" indent="-457200">
              <a:buFont typeface="+mj-lt"/>
              <a:buAutoNum type="alphaLcParenR"/>
            </a:pPr>
            <a:r>
              <a:rPr lang="en-GB" sz="2400" dirty="0"/>
              <a:t>8</a:t>
            </a:r>
          </a:p>
          <a:p>
            <a:pPr marL="457200" indent="-457200">
              <a:buFont typeface="+mj-lt"/>
              <a:buAutoNum type="alphaLcParenR"/>
            </a:pPr>
            <a:endParaRPr lang="en-GB" sz="2400" dirty="0"/>
          </a:p>
        </p:txBody>
      </p:sp>
      <p:pic>
        <p:nvPicPr>
          <p:cNvPr id="3" name="Picture 2">
            <a:extLst>
              <a:ext uri="{FF2B5EF4-FFF2-40B4-BE49-F238E27FC236}">
                <a16:creationId xmlns:a16="http://schemas.microsoft.com/office/drawing/2014/main" id="{0C0FFE5D-4CF8-4440-842E-197E189C78DE}"/>
              </a:ext>
            </a:extLst>
          </p:cNvPr>
          <p:cNvPicPr>
            <a:picLocks noChangeAspect="1"/>
          </p:cNvPicPr>
          <p:nvPr/>
        </p:nvPicPr>
        <p:blipFill>
          <a:blip r:embed="rId3"/>
          <a:stretch>
            <a:fillRect/>
          </a:stretch>
        </p:blipFill>
        <p:spPr>
          <a:xfrm>
            <a:off x="4254449" y="1233575"/>
            <a:ext cx="5665308" cy="3463931"/>
          </a:xfrm>
          <a:prstGeom prst="rect">
            <a:avLst/>
          </a:prstGeom>
        </p:spPr>
      </p:pic>
      <p:pic>
        <p:nvPicPr>
          <p:cNvPr id="6" name="Graphic 5" descr="Magnifying glass">
            <a:extLst>
              <a:ext uri="{FF2B5EF4-FFF2-40B4-BE49-F238E27FC236}">
                <a16:creationId xmlns:a16="http://schemas.microsoft.com/office/drawing/2014/main" id="{EB92323B-57E2-C346-9026-BC50A49C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54449" y="1233574"/>
            <a:ext cx="584200" cy="584200"/>
          </a:xfrm>
          <a:prstGeom prst="rect">
            <a:avLst/>
          </a:prstGeom>
        </p:spPr>
      </p:pic>
    </p:spTree>
    <p:extLst>
      <p:ext uri="{BB962C8B-B14F-4D97-AF65-F5344CB8AC3E}">
        <p14:creationId xmlns:p14="http://schemas.microsoft.com/office/powerpoint/2010/main" val="3428332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Img01</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68A9968-7037-A94B-8D6A-1579B26E04AD}"/>
                  </a:ext>
                </a:extLst>
              </p:cNvPr>
              <p:cNvSpPr/>
              <p:nvPr/>
            </p:nvSpPr>
            <p:spPr>
              <a:xfrm>
                <a:off x="3037996" y="1582456"/>
                <a:ext cx="4644285" cy="1820755"/>
              </a:xfrm>
              <a:prstGeom prst="rect">
                <a:avLst/>
              </a:prstGeom>
            </p:spPr>
            <p:txBody>
              <a:bodyPr wrap="none">
                <a:spAutoFit/>
              </a:bodyPr>
              <a:lstStyle/>
              <a:p>
                <a14:m>
                  <m:oMath xmlns:m="http://schemas.openxmlformats.org/officeDocument/2006/math">
                    <m:sSub>
                      <m:sSubPr>
                        <m:ctrlPr>
                          <a:rPr lang="en-US" sz="7200" i="1" smtClean="0">
                            <a:latin typeface="Cambria Math" panose="02040503050406030204" pitchFamily="18" charset="0"/>
                          </a:rPr>
                        </m:ctrlPr>
                      </m:sSubPr>
                      <m:e>
                        <m:r>
                          <a:rPr lang="en-US" sz="7200" i="1">
                            <a:latin typeface="Cambria Math" charset="0"/>
                          </a:rPr>
                          <m:t>𝑁</m:t>
                        </m:r>
                      </m:e>
                      <m:sub>
                        <m:r>
                          <a:rPr lang="en-US" sz="7200" i="1">
                            <a:latin typeface="Cambria Math" charset="0"/>
                          </a:rPr>
                          <m:t>𝑠</m:t>
                        </m:r>
                      </m:sub>
                    </m:sSub>
                    <m:r>
                      <a:rPr lang="en-US" sz="7200" i="1">
                        <a:latin typeface="Cambria Math" charset="0"/>
                      </a:rPr>
                      <m:t>=</m:t>
                    </m:r>
                    <m:f>
                      <m:fPr>
                        <m:ctrlPr>
                          <a:rPr lang="mr-IN" sz="7200" i="1">
                            <a:latin typeface="Cambria Math" panose="02040503050406030204" pitchFamily="18" charset="0"/>
                          </a:rPr>
                        </m:ctrlPr>
                      </m:fPr>
                      <m:num>
                        <m:r>
                          <a:rPr lang="en-US" sz="7200" b="0" i="1" smtClean="0">
                            <a:latin typeface="Cambria Math" panose="02040503050406030204" pitchFamily="18" charset="0"/>
                          </a:rPr>
                          <m:t>120</m:t>
                        </m:r>
                        <m:r>
                          <a:rPr lang="en-US" sz="7200" i="1" smtClean="0">
                            <a:latin typeface="Cambria Math" panose="02040503050406030204" pitchFamily="18" charset="0"/>
                            <a:ea typeface="Cambria Math" panose="02040503050406030204" pitchFamily="18" charset="0"/>
                          </a:rPr>
                          <m:t>×</m:t>
                        </m:r>
                        <m:r>
                          <a:rPr lang="en-US" sz="7200" i="1">
                            <a:latin typeface="Cambria Math" charset="0"/>
                          </a:rPr>
                          <m:t>𝑓</m:t>
                        </m:r>
                      </m:num>
                      <m:den>
                        <m:r>
                          <a:rPr lang="en-US" sz="7200" i="1">
                            <a:latin typeface="Cambria Math" charset="0"/>
                          </a:rPr>
                          <m:t>𝑝</m:t>
                        </m:r>
                      </m:den>
                    </m:f>
                  </m:oMath>
                </a14:m>
                <a:r>
                  <a:rPr lang="en-GB" sz="7200" dirty="0"/>
                  <a:t> </a:t>
                </a:r>
              </a:p>
            </p:txBody>
          </p:sp>
        </mc:Choice>
        <mc:Fallback xmlns="">
          <p:sp>
            <p:nvSpPr>
              <p:cNvPr id="4" name="Rectangle 3">
                <a:extLst>
                  <a:ext uri="{FF2B5EF4-FFF2-40B4-BE49-F238E27FC236}">
                    <a16:creationId xmlns:a16="http://schemas.microsoft.com/office/drawing/2014/main" id="{868A9968-7037-A94B-8D6A-1579B26E04AD}"/>
                  </a:ext>
                </a:extLst>
              </p:cNvPr>
              <p:cNvSpPr>
                <a:spLocks noRot="1" noChangeAspect="1" noMove="1" noResize="1" noEditPoints="1" noAdjustHandles="1" noChangeArrowheads="1" noChangeShapeType="1" noTextEdit="1"/>
              </p:cNvSpPr>
              <p:nvPr/>
            </p:nvSpPr>
            <p:spPr>
              <a:xfrm>
                <a:off x="3037996" y="1582456"/>
                <a:ext cx="4644285" cy="1820755"/>
              </a:xfrm>
              <a:prstGeom prst="rect">
                <a:avLst/>
              </a:prstGeom>
              <a:blipFill>
                <a:blip r:embed="rId4"/>
                <a:stretch>
                  <a:fillRect l="-4360" b="-9028"/>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333F4694-F230-5046-9A6F-307BB79027AE}"/>
              </a:ext>
            </a:extLst>
          </p:cNvPr>
          <p:cNvSpPr txBox="1"/>
          <p:nvPr/>
        </p:nvSpPr>
        <p:spPr>
          <a:xfrm>
            <a:off x="571500" y="2757487"/>
            <a:ext cx="2128838" cy="1938992"/>
          </a:xfrm>
          <a:prstGeom prst="rect">
            <a:avLst/>
          </a:prstGeom>
          <a:noFill/>
          <a:ln w="28575">
            <a:solidFill>
              <a:schemeClr val="tx2"/>
            </a:solidFill>
          </a:ln>
        </p:spPr>
        <p:txBody>
          <a:bodyPr wrap="square" rtlCol="0">
            <a:spAutoFit/>
          </a:bodyPr>
          <a:lstStyle/>
          <a:p>
            <a:r>
              <a:rPr lang="en-GB" sz="2400" b="1" dirty="0"/>
              <a:t>N</a:t>
            </a:r>
            <a:r>
              <a:rPr lang="en-GB" sz="2400" b="1" baseline="-25000" dirty="0"/>
              <a:t>s</a:t>
            </a:r>
            <a:r>
              <a:rPr lang="en-GB" sz="2400" dirty="0"/>
              <a:t> is the symbol we use for </a:t>
            </a:r>
            <a:r>
              <a:rPr lang="en-GB" sz="2400" b="1" dirty="0"/>
              <a:t>synchronous speed</a:t>
            </a:r>
          </a:p>
        </p:txBody>
      </p:sp>
      <p:sp>
        <p:nvSpPr>
          <p:cNvPr id="6" name="TextBox 5">
            <a:extLst>
              <a:ext uri="{FF2B5EF4-FFF2-40B4-BE49-F238E27FC236}">
                <a16:creationId xmlns:a16="http://schemas.microsoft.com/office/drawing/2014/main" id="{0D936D35-FC03-2A47-BD9E-2CB2874C76AE}"/>
              </a:ext>
            </a:extLst>
          </p:cNvPr>
          <p:cNvSpPr txBox="1"/>
          <p:nvPr/>
        </p:nvSpPr>
        <p:spPr>
          <a:xfrm>
            <a:off x="7406581" y="3167062"/>
            <a:ext cx="2128838" cy="1938992"/>
          </a:xfrm>
          <a:prstGeom prst="rect">
            <a:avLst/>
          </a:prstGeom>
          <a:noFill/>
          <a:ln w="28575">
            <a:solidFill>
              <a:schemeClr val="tx2"/>
            </a:solidFill>
          </a:ln>
        </p:spPr>
        <p:txBody>
          <a:bodyPr wrap="square" rtlCol="0">
            <a:spAutoFit/>
          </a:bodyPr>
          <a:lstStyle/>
          <a:p>
            <a:r>
              <a:rPr lang="en-GB" sz="2400" b="1" dirty="0"/>
              <a:t>p</a:t>
            </a:r>
            <a:r>
              <a:rPr lang="en-GB" sz="2400" dirty="0"/>
              <a:t> is the number of poles per phase the motor has</a:t>
            </a:r>
          </a:p>
        </p:txBody>
      </p:sp>
      <p:sp>
        <p:nvSpPr>
          <p:cNvPr id="7" name="TextBox 6">
            <a:extLst>
              <a:ext uri="{FF2B5EF4-FFF2-40B4-BE49-F238E27FC236}">
                <a16:creationId xmlns:a16="http://schemas.microsoft.com/office/drawing/2014/main" id="{F6EBFC9E-C027-2540-B11A-E158D8D958EA}"/>
              </a:ext>
            </a:extLst>
          </p:cNvPr>
          <p:cNvSpPr txBox="1"/>
          <p:nvPr/>
        </p:nvSpPr>
        <p:spPr>
          <a:xfrm>
            <a:off x="7406581" y="266408"/>
            <a:ext cx="2128838" cy="2308324"/>
          </a:xfrm>
          <a:prstGeom prst="rect">
            <a:avLst/>
          </a:prstGeom>
          <a:noFill/>
          <a:ln w="28575">
            <a:solidFill>
              <a:schemeClr val="tx2"/>
            </a:solidFill>
          </a:ln>
        </p:spPr>
        <p:txBody>
          <a:bodyPr wrap="square" rtlCol="0">
            <a:spAutoFit/>
          </a:bodyPr>
          <a:lstStyle/>
          <a:p>
            <a:r>
              <a:rPr lang="en-GB" sz="2400" b="1" i="1" dirty="0"/>
              <a:t>f</a:t>
            </a:r>
            <a:r>
              <a:rPr lang="en-GB" sz="2400" b="1" dirty="0"/>
              <a:t> </a:t>
            </a:r>
            <a:r>
              <a:rPr lang="en-GB" sz="2400" dirty="0"/>
              <a:t>is the frequency of the three phase power. In SA this is always 50Hz.</a:t>
            </a:r>
          </a:p>
        </p:txBody>
      </p:sp>
      <p:cxnSp>
        <p:nvCxnSpPr>
          <p:cNvPr id="9" name="Straight Arrow Connector 8">
            <a:extLst>
              <a:ext uri="{FF2B5EF4-FFF2-40B4-BE49-F238E27FC236}">
                <a16:creationId xmlns:a16="http://schemas.microsoft.com/office/drawing/2014/main" id="{36EE4C15-5648-254E-969F-C5B10C6D772A}"/>
              </a:ext>
            </a:extLst>
          </p:cNvPr>
          <p:cNvCxnSpPr>
            <a:cxnSpLocks/>
            <a:endCxn id="5" idx="3"/>
          </p:cNvCxnSpPr>
          <p:nvPr/>
        </p:nvCxnSpPr>
        <p:spPr>
          <a:xfrm flipH="1">
            <a:off x="2700338" y="2857500"/>
            <a:ext cx="757238" cy="86948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10448A0-1132-0844-99EB-108D97189282}"/>
              </a:ext>
            </a:extLst>
          </p:cNvPr>
          <p:cNvCxnSpPr>
            <a:cxnSpLocks/>
            <a:endCxn id="7" idx="1"/>
          </p:cNvCxnSpPr>
          <p:nvPr/>
        </p:nvCxnSpPr>
        <p:spPr>
          <a:xfrm flipV="1">
            <a:off x="6800850" y="1420570"/>
            <a:ext cx="605731" cy="65111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919A03A-3067-8946-AAD1-21DC18C61C38}"/>
              </a:ext>
            </a:extLst>
          </p:cNvPr>
          <p:cNvCxnSpPr>
            <a:cxnSpLocks/>
            <a:endCxn id="6" idx="1"/>
          </p:cNvCxnSpPr>
          <p:nvPr/>
        </p:nvCxnSpPr>
        <p:spPr>
          <a:xfrm>
            <a:off x="6343650" y="3057525"/>
            <a:ext cx="1062931" cy="107903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45481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3958" y="266408"/>
            <a:ext cx="8831461" cy="967170"/>
          </a:xfrm>
        </p:spPr>
        <p:txBody>
          <a:bodyPr/>
          <a:lstStyle/>
          <a:p>
            <a:r>
              <a:rPr lang="en-GB" dirty="0"/>
              <a:t>Image Briefing – Img01a (1 of 3)</a:t>
            </a:r>
          </a:p>
        </p:txBody>
      </p:sp>
      <p:pic>
        <p:nvPicPr>
          <p:cNvPr id="8" name="Picture 7">
            <a:extLst>
              <a:ext uri="{FF2B5EF4-FFF2-40B4-BE49-F238E27FC236}">
                <a16:creationId xmlns:a16="http://schemas.microsoft.com/office/drawing/2014/main" id="{7F15B5CB-44C4-FF49-968A-28DD1353410B}"/>
              </a:ext>
            </a:extLst>
          </p:cNvPr>
          <p:cNvPicPr>
            <a:picLocks noChangeAspect="1"/>
          </p:cNvPicPr>
          <p:nvPr/>
        </p:nvPicPr>
        <p:blipFill>
          <a:blip r:embed="rId4"/>
          <a:stretch>
            <a:fillRect/>
          </a:stretch>
        </p:blipFill>
        <p:spPr>
          <a:xfrm>
            <a:off x="909665" y="1075310"/>
            <a:ext cx="3360803" cy="3360803"/>
          </a:xfrm>
          <a:prstGeom prst="rect">
            <a:avLst/>
          </a:prstGeom>
        </p:spPr>
      </p:pic>
      <p:sp>
        <p:nvSpPr>
          <p:cNvPr id="13" name="TextBox 12">
            <a:extLst>
              <a:ext uri="{FF2B5EF4-FFF2-40B4-BE49-F238E27FC236}">
                <a16:creationId xmlns:a16="http://schemas.microsoft.com/office/drawing/2014/main" id="{B7294517-0CB7-8841-83C7-19659D7292AC}"/>
              </a:ext>
            </a:extLst>
          </p:cNvPr>
          <p:cNvSpPr txBox="1"/>
          <p:nvPr/>
        </p:nvSpPr>
        <p:spPr>
          <a:xfrm>
            <a:off x="4890271" y="2121050"/>
            <a:ext cx="2375006" cy="2862322"/>
          </a:xfrm>
          <a:prstGeom prst="rect">
            <a:avLst/>
          </a:prstGeom>
          <a:noFill/>
        </p:spPr>
        <p:txBody>
          <a:bodyPr wrap="square" rtlCol="0">
            <a:spAutoFit/>
          </a:bodyPr>
          <a:lstStyle/>
          <a:p>
            <a:r>
              <a:rPr lang="en-GB" dirty="0"/>
              <a:t>For each of the three phases there are </a:t>
            </a:r>
            <a:r>
              <a:rPr lang="en-GB" b="1" dirty="0"/>
              <a:t>2 poles (or 1 pair of poles)</a:t>
            </a:r>
            <a:r>
              <a:rPr lang="en-GB" dirty="0"/>
              <a:t> that when energised produce an alternating N and S pole. This is a </a:t>
            </a:r>
            <a:r>
              <a:rPr lang="en-GB" b="1" dirty="0"/>
              <a:t>2 pole</a:t>
            </a:r>
            <a:r>
              <a:rPr lang="en-GB" dirty="0"/>
              <a:t> motor. There are 6 poles altogether </a:t>
            </a:r>
            <a:r>
              <a:rPr lang="en-GB" b="1" dirty="0"/>
              <a:t>but only 2 poles per phase</a:t>
            </a:r>
            <a:r>
              <a:rPr lang="en-GB" dirty="0"/>
              <a:t>.</a:t>
            </a:r>
          </a:p>
        </p:txBody>
      </p:sp>
      <p:sp>
        <p:nvSpPr>
          <p:cNvPr id="20" name="TextBox 19">
            <a:extLst>
              <a:ext uri="{FF2B5EF4-FFF2-40B4-BE49-F238E27FC236}">
                <a16:creationId xmlns:a16="http://schemas.microsoft.com/office/drawing/2014/main" id="{FC616133-14A2-1D45-94C5-87EC451E6B6C}"/>
              </a:ext>
            </a:extLst>
          </p:cNvPr>
          <p:cNvSpPr txBox="1"/>
          <p:nvPr/>
        </p:nvSpPr>
        <p:spPr>
          <a:xfrm>
            <a:off x="1451292" y="4436113"/>
            <a:ext cx="2304798" cy="369332"/>
          </a:xfrm>
          <a:prstGeom prst="rect">
            <a:avLst/>
          </a:prstGeom>
          <a:noFill/>
        </p:spPr>
        <p:txBody>
          <a:bodyPr wrap="none" rtlCol="0">
            <a:spAutoFit/>
          </a:bodyPr>
          <a:lstStyle/>
          <a:p>
            <a:r>
              <a:rPr lang="en-GB" b="1" dirty="0"/>
              <a:t>2-pole, 3-phase motor</a:t>
            </a:r>
          </a:p>
        </p:txBody>
      </p:sp>
    </p:spTree>
    <p:custDataLst>
      <p:tags r:id="rId1"/>
    </p:custDataLst>
    <p:extLst>
      <p:ext uri="{BB962C8B-B14F-4D97-AF65-F5344CB8AC3E}">
        <p14:creationId xmlns:p14="http://schemas.microsoft.com/office/powerpoint/2010/main" val="2266877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3958" y="266408"/>
            <a:ext cx="8831461" cy="967170"/>
          </a:xfrm>
        </p:spPr>
        <p:txBody>
          <a:bodyPr/>
          <a:lstStyle/>
          <a:p>
            <a:r>
              <a:rPr lang="en-GB" dirty="0"/>
              <a:t>Image Briefing – Img01a (2 of 3)</a:t>
            </a:r>
          </a:p>
        </p:txBody>
      </p:sp>
      <p:sp>
        <p:nvSpPr>
          <p:cNvPr id="13" name="TextBox 12">
            <a:extLst>
              <a:ext uri="{FF2B5EF4-FFF2-40B4-BE49-F238E27FC236}">
                <a16:creationId xmlns:a16="http://schemas.microsoft.com/office/drawing/2014/main" id="{B7294517-0CB7-8841-83C7-19659D7292AC}"/>
              </a:ext>
            </a:extLst>
          </p:cNvPr>
          <p:cNvSpPr txBox="1"/>
          <p:nvPr/>
        </p:nvSpPr>
        <p:spPr>
          <a:xfrm>
            <a:off x="4890271" y="2121050"/>
            <a:ext cx="2375006" cy="2862322"/>
          </a:xfrm>
          <a:prstGeom prst="rect">
            <a:avLst/>
          </a:prstGeom>
          <a:noFill/>
        </p:spPr>
        <p:txBody>
          <a:bodyPr wrap="square" rtlCol="0">
            <a:spAutoFit/>
          </a:bodyPr>
          <a:lstStyle/>
          <a:p>
            <a:r>
              <a:rPr lang="en-GB" dirty="0"/>
              <a:t>For each of the three phases there are </a:t>
            </a:r>
            <a:r>
              <a:rPr lang="en-GB" b="1" dirty="0"/>
              <a:t>4 poles (2 pairs of coils)</a:t>
            </a:r>
            <a:r>
              <a:rPr lang="en-GB" dirty="0"/>
              <a:t> that when energised produce an alternating N and S pole. This is a </a:t>
            </a:r>
            <a:r>
              <a:rPr lang="en-GB" b="1" dirty="0"/>
              <a:t>4 pole</a:t>
            </a:r>
            <a:r>
              <a:rPr lang="en-GB" dirty="0"/>
              <a:t> motor. Each pair of coils is connected so that they are energised at the same time.</a:t>
            </a:r>
          </a:p>
        </p:txBody>
      </p:sp>
      <p:pic>
        <p:nvPicPr>
          <p:cNvPr id="4" name="Picture 3">
            <a:extLst>
              <a:ext uri="{FF2B5EF4-FFF2-40B4-BE49-F238E27FC236}">
                <a16:creationId xmlns:a16="http://schemas.microsoft.com/office/drawing/2014/main" id="{529954E6-16CC-DA43-A94D-E96B89C8EAEB}"/>
              </a:ext>
            </a:extLst>
          </p:cNvPr>
          <p:cNvPicPr>
            <a:picLocks noChangeAspect="1"/>
          </p:cNvPicPr>
          <p:nvPr/>
        </p:nvPicPr>
        <p:blipFill>
          <a:blip r:embed="rId4"/>
          <a:stretch>
            <a:fillRect/>
          </a:stretch>
        </p:blipFill>
        <p:spPr>
          <a:xfrm>
            <a:off x="973393" y="1233332"/>
            <a:ext cx="3100800" cy="3403541"/>
          </a:xfrm>
          <a:prstGeom prst="rect">
            <a:avLst/>
          </a:prstGeom>
        </p:spPr>
      </p:pic>
      <p:sp>
        <p:nvSpPr>
          <p:cNvPr id="5" name="Rectangle 4">
            <a:extLst>
              <a:ext uri="{FF2B5EF4-FFF2-40B4-BE49-F238E27FC236}">
                <a16:creationId xmlns:a16="http://schemas.microsoft.com/office/drawing/2014/main" id="{337B7696-8E7F-B74E-B3A4-248649EB0A08}"/>
              </a:ext>
            </a:extLst>
          </p:cNvPr>
          <p:cNvSpPr/>
          <p:nvPr/>
        </p:nvSpPr>
        <p:spPr>
          <a:xfrm>
            <a:off x="1574223" y="4520071"/>
            <a:ext cx="2304798" cy="369332"/>
          </a:xfrm>
          <a:prstGeom prst="rect">
            <a:avLst/>
          </a:prstGeom>
        </p:spPr>
        <p:txBody>
          <a:bodyPr wrap="none">
            <a:spAutoFit/>
          </a:bodyPr>
          <a:lstStyle/>
          <a:p>
            <a:r>
              <a:rPr lang="en-GB" b="1" dirty="0"/>
              <a:t>4-pole, 3-phase motor</a:t>
            </a:r>
          </a:p>
        </p:txBody>
      </p:sp>
    </p:spTree>
    <p:custDataLst>
      <p:tags r:id="rId1"/>
    </p:custDataLst>
    <p:extLst>
      <p:ext uri="{BB962C8B-B14F-4D97-AF65-F5344CB8AC3E}">
        <p14:creationId xmlns:p14="http://schemas.microsoft.com/office/powerpoint/2010/main" val="3460004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3958" y="266408"/>
            <a:ext cx="8831461" cy="967170"/>
          </a:xfrm>
        </p:spPr>
        <p:txBody>
          <a:bodyPr/>
          <a:lstStyle/>
          <a:p>
            <a:r>
              <a:rPr lang="en-GB" dirty="0"/>
              <a:t>Image Briefing – Img01a (3 of 3)</a:t>
            </a:r>
          </a:p>
        </p:txBody>
      </p:sp>
      <p:sp>
        <p:nvSpPr>
          <p:cNvPr id="13" name="TextBox 12">
            <a:extLst>
              <a:ext uri="{FF2B5EF4-FFF2-40B4-BE49-F238E27FC236}">
                <a16:creationId xmlns:a16="http://schemas.microsoft.com/office/drawing/2014/main" id="{B7294517-0CB7-8841-83C7-19659D7292AC}"/>
              </a:ext>
            </a:extLst>
          </p:cNvPr>
          <p:cNvSpPr txBox="1"/>
          <p:nvPr/>
        </p:nvSpPr>
        <p:spPr>
          <a:xfrm>
            <a:off x="4431050" y="1577947"/>
            <a:ext cx="2375006" cy="2585323"/>
          </a:xfrm>
          <a:prstGeom prst="rect">
            <a:avLst/>
          </a:prstGeom>
          <a:noFill/>
        </p:spPr>
        <p:txBody>
          <a:bodyPr wrap="square" rtlCol="0">
            <a:spAutoFit/>
          </a:bodyPr>
          <a:lstStyle/>
          <a:p>
            <a:r>
              <a:rPr lang="en-GB" dirty="0"/>
              <a:t>For each of the three phases there are </a:t>
            </a:r>
            <a:r>
              <a:rPr lang="en-GB" b="1" dirty="0"/>
              <a:t>6 poles (3 pairs of coils)</a:t>
            </a:r>
            <a:r>
              <a:rPr lang="en-GB" dirty="0"/>
              <a:t> that when energised produce an alternating N and S pole. This is a </a:t>
            </a:r>
            <a:r>
              <a:rPr lang="en-GB" b="1" dirty="0"/>
              <a:t>6 pole</a:t>
            </a:r>
            <a:r>
              <a:rPr lang="en-GB" dirty="0"/>
              <a:t> motor. The more poles a motor has the smoother it runs.</a:t>
            </a:r>
          </a:p>
        </p:txBody>
      </p:sp>
      <p:pic>
        <p:nvPicPr>
          <p:cNvPr id="4" name="Picture 3">
            <a:extLst>
              <a:ext uri="{FF2B5EF4-FFF2-40B4-BE49-F238E27FC236}">
                <a16:creationId xmlns:a16="http://schemas.microsoft.com/office/drawing/2014/main" id="{EE1AEDDD-4566-C343-9591-2C52EF6713CE}"/>
              </a:ext>
            </a:extLst>
          </p:cNvPr>
          <p:cNvPicPr>
            <a:picLocks noChangeAspect="1"/>
          </p:cNvPicPr>
          <p:nvPr/>
        </p:nvPicPr>
        <p:blipFill>
          <a:blip r:embed="rId4"/>
          <a:stretch>
            <a:fillRect/>
          </a:stretch>
        </p:blipFill>
        <p:spPr>
          <a:xfrm>
            <a:off x="1019277" y="1165468"/>
            <a:ext cx="3106942" cy="3410282"/>
          </a:xfrm>
          <a:prstGeom prst="rect">
            <a:avLst/>
          </a:prstGeom>
        </p:spPr>
      </p:pic>
      <p:sp>
        <p:nvSpPr>
          <p:cNvPr id="5" name="Rectangle 4">
            <a:extLst>
              <a:ext uri="{FF2B5EF4-FFF2-40B4-BE49-F238E27FC236}">
                <a16:creationId xmlns:a16="http://schemas.microsoft.com/office/drawing/2014/main" id="{C7A6385B-7E2A-9843-8A84-18E652AC9BD0}"/>
              </a:ext>
            </a:extLst>
          </p:cNvPr>
          <p:cNvSpPr/>
          <p:nvPr/>
        </p:nvSpPr>
        <p:spPr>
          <a:xfrm>
            <a:off x="1600236" y="4391084"/>
            <a:ext cx="2304798" cy="369332"/>
          </a:xfrm>
          <a:prstGeom prst="rect">
            <a:avLst/>
          </a:prstGeom>
        </p:spPr>
        <p:txBody>
          <a:bodyPr wrap="none">
            <a:spAutoFit/>
          </a:bodyPr>
          <a:lstStyle/>
          <a:p>
            <a:r>
              <a:rPr lang="en-GB" b="1" dirty="0"/>
              <a:t>6-pole, 3-phase motor</a:t>
            </a:r>
          </a:p>
        </p:txBody>
      </p:sp>
    </p:spTree>
    <p:custDataLst>
      <p:tags r:id="rId1"/>
    </p:custDataLst>
    <p:extLst>
      <p:ext uri="{BB962C8B-B14F-4D97-AF65-F5344CB8AC3E}">
        <p14:creationId xmlns:p14="http://schemas.microsoft.com/office/powerpoint/2010/main" val="2365726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3958" y="266408"/>
            <a:ext cx="8831461" cy="967170"/>
          </a:xfrm>
        </p:spPr>
        <p:txBody>
          <a:bodyPr/>
          <a:lstStyle/>
          <a:p>
            <a:r>
              <a:rPr lang="en-GB" dirty="0"/>
              <a:t>Video Briefing – Vid01 (1 of 2)</a:t>
            </a:r>
          </a:p>
        </p:txBody>
      </p:sp>
      <p:sp>
        <p:nvSpPr>
          <p:cNvPr id="13" name="TextBox 12">
            <a:extLst>
              <a:ext uri="{FF2B5EF4-FFF2-40B4-BE49-F238E27FC236}">
                <a16:creationId xmlns:a16="http://schemas.microsoft.com/office/drawing/2014/main" id="{B7294517-0CB7-8841-83C7-19659D7292AC}"/>
              </a:ext>
            </a:extLst>
          </p:cNvPr>
          <p:cNvSpPr txBox="1"/>
          <p:nvPr/>
        </p:nvSpPr>
        <p:spPr>
          <a:xfrm>
            <a:off x="703957" y="1233578"/>
            <a:ext cx="8831462" cy="4801314"/>
          </a:xfrm>
          <a:prstGeom prst="rect">
            <a:avLst/>
          </a:prstGeom>
          <a:noFill/>
        </p:spPr>
        <p:txBody>
          <a:bodyPr wrap="square" rtlCol="0">
            <a:spAutoFit/>
          </a:bodyPr>
          <a:lstStyle/>
          <a:p>
            <a:r>
              <a:rPr lang="en-GB" dirty="0"/>
              <a:t>Produce a screencast video with an expert electrician explaining how the synchronous speed equation works. Use images like those on next slide to aid the explanation.</a:t>
            </a:r>
          </a:p>
          <a:p>
            <a:endParaRPr lang="en-GB" dirty="0"/>
          </a:p>
          <a:p>
            <a:pPr marL="342900" indent="-342900">
              <a:buFont typeface="+mj-lt"/>
              <a:buAutoNum type="arabicPeriod"/>
            </a:pPr>
            <a:r>
              <a:rPr lang="en-GB" sz="1400" dirty="0"/>
              <a:t>If the AC supply is at 50Hz, it means that each phase repeats 50 times per second.</a:t>
            </a:r>
          </a:p>
          <a:p>
            <a:pPr marL="342900" indent="-342900">
              <a:buFont typeface="+mj-lt"/>
              <a:buAutoNum type="arabicPeriod"/>
            </a:pPr>
            <a:r>
              <a:rPr lang="en-GB" sz="1400" dirty="0"/>
              <a:t>In a 2 pole, three phase motor, looking at phase 1 (yellow), if the initial orientation is NS (top to bottom), half way through the cycle it will be SN (a 180° rotation)and at the end of the cycle it will be back to NS (a full 360° rotation). This repeats 50 times per second which  means that the stator magnetic field will rotate 50 times per second. </a:t>
            </a:r>
          </a:p>
          <a:p>
            <a:pPr marL="342900" indent="-342900">
              <a:buFont typeface="+mj-lt"/>
              <a:buAutoNum type="arabicPeriod"/>
            </a:pPr>
            <a:r>
              <a:rPr lang="en-GB" sz="1400" dirty="0"/>
              <a:t>If it rotates 50 times per second, it will rotate 50x60 = 3000 times per minute. This is the Synchronous Speed given as Revolutions Per Minute.</a:t>
            </a:r>
          </a:p>
          <a:p>
            <a:pPr marL="342900" indent="-342900">
              <a:buFont typeface="+mj-lt"/>
              <a:buAutoNum type="arabicPeriod"/>
            </a:pPr>
            <a:r>
              <a:rPr lang="en-GB" sz="1400" dirty="0"/>
              <a:t>Look now at the 4 pole, three phase motor. If the initial orientation of the yellow phase is NS (top to bottom) then half way through the cycle it will have rotated 90°. After one full cycle it will have rotated 180°. It will take 2 full cycles to rotate a full 360°. Therefore, it will only make 25 full rotations per second or 25x60 = 1500 rotations per minute. The synchronous speed will thus be 1500rpm.</a:t>
            </a:r>
          </a:p>
          <a:p>
            <a:pPr marL="342900" indent="-342900">
              <a:buFont typeface="+mj-lt"/>
              <a:buAutoNum type="arabicPeriod"/>
            </a:pPr>
            <a:r>
              <a:rPr lang="en-GB" sz="1400" dirty="0"/>
              <a:t>To make the second calculation look like the first one, we can change it to 50x60/2 or supply frequency times 60 all divided by 2. To make the first equation look like this, we can write it as 50x60/1</a:t>
            </a:r>
          </a:p>
          <a:p>
            <a:pPr marL="342900" indent="-342900">
              <a:buFont typeface="+mj-lt"/>
              <a:buAutoNum type="arabicPeriod"/>
            </a:pPr>
            <a:r>
              <a:rPr lang="en-GB" sz="1400" dirty="0"/>
              <a:t>So we now have an equation that is supply frequency x 60 / number of pole pairs per phase. But motors are named according to the total number of poles they have per phase – in our case 2 poles and 4 poles.</a:t>
            </a:r>
          </a:p>
          <a:p>
            <a:pPr marL="342900" indent="-342900">
              <a:buFont typeface="+mj-lt"/>
              <a:buAutoNum type="arabicPeriod"/>
            </a:pPr>
            <a:r>
              <a:rPr lang="en-GB" sz="1400" dirty="0"/>
              <a:t>If we multiply the denominator in each equation by 2, we must also multiply the numerator. This is where the 120 comes from.</a:t>
            </a:r>
          </a:p>
          <a:p>
            <a:pPr marL="342900" indent="-342900">
              <a:buFont typeface="+mj-lt"/>
              <a:buAutoNum type="arabicPeriod"/>
            </a:pPr>
            <a:r>
              <a:rPr lang="en-GB" sz="1400" dirty="0"/>
              <a:t>In our cases the synchronous speeds </a:t>
            </a:r>
            <a:r>
              <a:rPr lang="en-GB" sz="1400"/>
              <a:t>are given by supply frequency x 120 / number of poles per phase or 50 x 120/2 and 50 x 120/4.</a:t>
            </a:r>
            <a:endParaRPr lang="en-GB" sz="1400" dirty="0"/>
          </a:p>
        </p:txBody>
      </p:sp>
    </p:spTree>
    <p:custDataLst>
      <p:tags r:id="rId1"/>
    </p:custDataLst>
    <p:extLst>
      <p:ext uri="{BB962C8B-B14F-4D97-AF65-F5344CB8AC3E}">
        <p14:creationId xmlns:p14="http://schemas.microsoft.com/office/powerpoint/2010/main" val="1633626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3958" y="266408"/>
            <a:ext cx="8831461" cy="967170"/>
          </a:xfrm>
        </p:spPr>
        <p:txBody>
          <a:bodyPr/>
          <a:lstStyle/>
          <a:p>
            <a:r>
              <a:rPr lang="en-GB" dirty="0"/>
              <a:t>Video Briefing – Vid01</a:t>
            </a:r>
          </a:p>
        </p:txBody>
      </p:sp>
      <p:pic>
        <p:nvPicPr>
          <p:cNvPr id="6" name="Picture 5">
            <a:extLst>
              <a:ext uri="{FF2B5EF4-FFF2-40B4-BE49-F238E27FC236}">
                <a16:creationId xmlns:a16="http://schemas.microsoft.com/office/drawing/2014/main" id="{4A24314F-1805-DE4E-B39C-A03D88DB6157}"/>
              </a:ext>
            </a:extLst>
          </p:cNvPr>
          <p:cNvPicPr>
            <a:picLocks noChangeAspect="1"/>
          </p:cNvPicPr>
          <p:nvPr/>
        </p:nvPicPr>
        <p:blipFill>
          <a:blip r:embed="rId4"/>
          <a:stretch>
            <a:fillRect/>
          </a:stretch>
        </p:blipFill>
        <p:spPr>
          <a:xfrm>
            <a:off x="854075" y="1448493"/>
            <a:ext cx="8013174" cy="2628207"/>
          </a:xfrm>
          <a:prstGeom prst="rect">
            <a:avLst/>
          </a:prstGeom>
        </p:spPr>
      </p:pic>
      <p:sp>
        <p:nvSpPr>
          <p:cNvPr id="5" name="TextBox 4">
            <a:extLst>
              <a:ext uri="{FF2B5EF4-FFF2-40B4-BE49-F238E27FC236}">
                <a16:creationId xmlns:a16="http://schemas.microsoft.com/office/drawing/2014/main" id="{9091055F-2E0A-CD48-904C-C073F848DC66}"/>
              </a:ext>
            </a:extLst>
          </p:cNvPr>
          <p:cNvSpPr txBox="1"/>
          <p:nvPr/>
        </p:nvSpPr>
        <p:spPr>
          <a:xfrm>
            <a:off x="3584892" y="4076700"/>
            <a:ext cx="2304798" cy="369332"/>
          </a:xfrm>
          <a:prstGeom prst="rect">
            <a:avLst/>
          </a:prstGeom>
          <a:noFill/>
        </p:spPr>
        <p:txBody>
          <a:bodyPr wrap="none" rtlCol="0">
            <a:spAutoFit/>
          </a:bodyPr>
          <a:lstStyle/>
          <a:p>
            <a:r>
              <a:rPr lang="en-GB" b="1" dirty="0"/>
              <a:t>2-pole, 3-phase motor</a:t>
            </a:r>
          </a:p>
        </p:txBody>
      </p:sp>
      <p:sp>
        <p:nvSpPr>
          <p:cNvPr id="7" name="Rectangle 6">
            <a:extLst>
              <a:ext uri="{FF2B5EF4-FFF2-40B4-BE49-F238E27FC236}">
                <a16:creationId xmlns:a16="http://schemas.microsoft.com/office/drawing/2014/main" id="{9F67229F-7B86-B249-8D8C-71E18E650E18}"/>
              </a:ext>
            </a:extLst>
          </p:cNvPr>
          <p:cNvSpPr/>
          <p:nvPr/>
        </p:nvSpPr>
        <p:spPr>
          <a:xfrm>
            <a:off x="6562451" y="4076700"/>
            <a:ext cx="2304798" cy="369332"/>
          </a:xfrm>
          <a:prstGeom prst="rect">
            <a:avLst/>
          </a:prstGeom>
        </p:spPr>
        <p:txBody>
          <a:bodyPr wrap="none">
            <a:spAutoFit/>
          </a:bodyPr>
          <a:lstStyle/>
          <a:p>
            <a:r>
              <a:rPr lang="en-GB" b="1" dirty="0"/>
              <a:t>4-pole, 3-phase motor</a:t>
            </a:r>
          </a:p>
        </p:txBody>
      </p:sp>
    </p:spTree>
    <p:custDataLst>
      <p:tags r:id="rId1"/>
    </p:custDataLst>
    <p:extLst>
      <p:ext uri="{BB962C8B-B14F-4D97-AF65-F5344CB8AC3E}">
        <p14:creationId xmlns:p14="http://schemas.microsoft.com/office/powerpoint/2010/main" val="2243698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Img02</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68A9968-7037-A94B-8D6A-1579B26E04AD}"/>
                  </a:ext>
                </a:extLst>
              </p:cNvPr>
              <p:cNvSpPr/>
              <p:nvPr/>
            </p:nvSpPr>
            <p:spPr>
              <a:xfrm>
                <a:off x="1803812" y="1777636"/>
                <a:ext cx="6631752" cy="1804405"/>
              </a:xfrm>
              <a:prstGeom prst="rect">
                <a:avLst/>
              </a:prstGeom>
            </p:spPr>
            <p:txBody>
              <a:bodyPr wrap="none">
                <a:spAutoFit/>
              </a:bodyPr>
              <a:lstStyle/>
              <a:p>
                <a:r>
                  <a:rPr lang="en-US" sz="7200" dirty="0"/>
                  <a:t>S </a:t>
                </a:r>
                <a14:m>
                  <m:oMath xmlns:m="http://schemas.openxmlformats.org/officeDocument/2006/math">
                    <m:r>
                      <a:rPr lang="en-US" sz="7200" i="1">
                        <a:latin typeface="Cambria Math" charset="0"/>
                      </a:rPr>
                      <m:t>=</m:t>
                    </m:r>
                    <m:f>
                      <m:fPr>
                        <m:ctrlPr>
                          <a:rPr lang="mr-IN" sz="7200" i="1">
                            <a:latin typeface="Cambria Math" panose="02040503050406030204" pitchFamily="18" charset="0"/>
                          </a:rPr>
                        </m:ctrlPr>
                      </m:fPr>
                      <m:num>
                        <m:sSub>
                          <m:sSubPr>
                            <m:ctrlPr>
                              <a:rPr lang="mr-IN" sz="7200" i="1" smtClean="0">
                                <a:latin typeface="Cambria Math" panose="02040503050406030204" pitchFamily="18" charset="0"/>
                              </a:rPr>
                            </m:ctrlPr>
                          </m:sSubPr>
                          <m:e>
                            <m:r>
                              <a:rPr lang="en-US" sz="7200" b="0" i="1" smtClean="0">
                                <a:latin typeface="Cambria Math" panose="02040503050406030204" pitchFamily="18" charset="0"/>
                              </a:rPr>
                              <m:t>𝑁</m:t>
                            </m:r>
                          </m:e>
                          <m:sub>
                            <m:r>
                              <a:rPr lang="en-US" sz="7200" b="0" i="1" smtClean="0">
                                <a:latin typeface="Cambria Math" panose="02040503050406030204" pitchFamily="18" charset="0"/>
                              </a:rPr>
                              <m:t>𝑆</m:t>
                            </m:r>
                          </m:sub>
                        </m:sSub>
                        <m:r>
                          <a:rPr lang="en-US" sz="7200" b="0" i="1" smtClean="0">
                            <a:latin typeface="Cambria Math" panose="02040503050406030204" pitchFamily="18" charset="0"/>
                          </a:rPr>
                          <m:t>−</m:t>
                        </m:r>
                        <m:sSub>
                          <m:sSubPr>
                            <m:ctrlPr>
                              <a:rPr lang="en-US" sz="7200" b="0" i="1" smtClean="0">
                                <a:latin typeface="Cambria Math" panose="02040503050406030204" pitchFamily="18" charset="0"/>
                              </a:rPr>
                            </m:ctrlPr>
                          </m:sSubPr>
                          <m:e>
                            <m:r>
                              <a:rPr lang="en-US" sz="7200" b="0" i="1" smtClean="0">
                                <a:latin typeface="Cambria Math" panose="02040503050406030204" pitchFamily="18" charset="0"/>
                              </a:rPr>
                              <m:t>𝑁</m:t>
                            </m:r>
                          </m:e>
                          <m:sub>
                            <m:r>
                              <a:rPr lang="en-US" sz="7200" b="0" i="1" smtClean="0">
                                <a:latin typeface="Cambria Math" panose="02040503050406030204" pitchFamily="18" charset="0"/>
                              </a:rPr>
                              <m:t>𝑅</m:t>
                            </m:r>
                          </m:sub>
                        </m:sSub>
                      </m:num>
                      <m:den>
                        <m:sSub>
                          <m:sSubPr>
                            <m:ctrlPr>
                              <a:rPr lang="en-US" sz="7200" i="1" smtClean="0">
                                <a:latin typeface="Cambria Math" panose="02040503050406030204" pitchFamily="18" charset="0"/>
                              </a:rPr>
                            </m:ctrlPr>
                          </m:sSubPr>
                          <m:e>
                            <m:r>
                              <a:rPr lang="en-US" sz="7200" b="0" i="1" smtClean="0">
                                <a:latin typeface="Cambria Math" panose="02040503050406030204" pitchFamily="18" charset="0"/>
                              </a:rPr>
                              <m:t>𝑁</m:t>
                            </m:r>
                          </m:e>
                          <m:sub>
                            <m:r>
                              <a:rPr lang="en-US" sz="7200" b="0" i="1" smtClean="0">
                                <a:latin typeface="Cambria Math" panose="02040503050406030204" pitchFamily="18" charset="0"/>
                              </a:rPr>
                              <m:t>𝑆</m:t>
                            </m:r>
                          </m:sub>
                        </m:sSub>
                      </m:den>
                    </m:f>
                    <m:r>
                      <a:rPr lang="en-US" sz="7200" i="1" smtClean="0">
                        <a:latin typeface="Cambria Math" panose="02040503050406030204" pitchFamily="18" charset="0"/>
                        <a:ea typeface="Cambria Math" panose="02040503050406030204" pitchFamily="18" charset="0"/>
                      </a:rPr>
                      <m:t>×</m:t>
                    </m:r>
                    <m:r>
                      <a:rPr lang="en-US" sz="7200" b="0" i="1" smtClean="0">
                        <a:latin typeface="Cambria Math" panose="02040503050406030204" pitchFamily="18" charset="0"/>
                        <a:ea typeface="Cambria Math" panose="02040503050406030204" pitchFamily="18" charset="0"/>
                      </a:rPr>
                      <m:t>100</m:t>
                    </m:r>
                  </m:oMath>
                </a14:m>
                <a:r>
                  <a:rPr lang="en-GB" sz="7200" dirty="0"/>
                  <a:t> </a:t>
                </a:r>
              </a:p>
            </p:txBody>
          </p:sp>
        </mc:Choice>
        <mc:Fallback xmlns="">
          <p:sp>
            <p:nvSpPr>
              <p:cNvPr id="4" name="Rectangle 3">
                <a:extLst>
                  <a:ext uri="{FF2B5EF4-FFF2-40B4-BE49-F238E27FC236}">
                    <a16:creationId xmlns:a16="http://schemas.microsoft.com/office/drawing/2014/main" id="{868A9968-7037-A94B-8D6A-1579B26E04AD}"/>
                  </a:ext>
                </a:extLst>
              </p:cNvPr>
              <p:cNvSpPr>
                <a:spLocks noRot="1" noChangeAspect="1" noMove="1" noResize="1" noEditPoints="1" noAdjustHandles="1" noChangeArrowheads="1" noChangeShapeType="1" noTextEdit="1"/>
              </p:cNvSpPr>
              <p:nvPr/>
            </p:nvSpPr>
            <p:spPr>
              <a:xfrm>
                <a:off x="1803812" y="1777636"/>
                <a:ext cx="6631752" cy="1804405"/>
              </a:xfrm>
              <a:prstGeom prst="rect">
                <a:avLst/>
              </a:prstGeom>
              <a:blipFill>
                <a:blip r:embed="rId4"/>
                <a:stretch>
                  <a:fillRect l="-6692" b="-6993"/>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333F4694-F230-5046-9A6F-307BB79027AE}"/>
              </a:ext>
            </a:extLst>
          </p:cNvPr>
          <p:cNvSpPr txBox="1"/>
          <p:nvPr/>
        </p:nvSpPr>
        <p:spPr>
          <a:xfrm>
            <a:off x="1225776" y="-161356"/>
            <a:ext cx="2128838" cy="1938992"/>
          </a:xfrm>
          <a:prstGeom prst="rect">
            <a:avLst/>
          </a:prstGeom>
          <a:noFill/>
          <a:ln w="28575">
            <a:solidFill>
              <a:schemeClr val="tx2"/>
            </a:solidFill>
          </a:ln>
        </p:spPr>
        <p:txBody>
          <a:bodyPr wrap="square" rtlCol="0">
            <a:spAutoFit/>
          </a:bodyPr>
          <a:lstStyle/>
          <a:p>
            <a:r>
              <a:rPr lang="en-GB" sz="2400" b="1" dirty="0"/>
              <a:t>N</a:t>
            </a:r>
            <a:r>
              <a:rPr lang="en-GB" sz="2400" b="1" baseline="-25000" dirty="0"/>
              <a:t>s</a:t>
            </a:r>
            <a:r>
              <a:rPr lang="en-GB" sz="2400" dirty="0"/>
              <a:t> is still the symbol we use for  </a:t>
            </a:r>
            <a:r>
              <a:rPr lang="en-GB" sz="2400" b="1" dirty="0"/>
              <a:t>synchronous speed</a:t>
            </a:r>
          </a:p>
        </p:txBody>
      </p:sp>
      <p:sp>
        <p:nvSpPr>
          <p:cNvPr id="6" name="TextBox 5">
            <a:extLst>
              <a:ext uri="{FF2B5EF4-FFF2-40B4-BE49-F238E27FC236}">
                <a16:creationId xmlns:a16="http://schemas.microsoft.com/office/drawing/2014/main" id="{0D936D35-FC03-2A47-BD9E-2CB2874C76AE}"/>
              </a:ext>
            </a:extLst>
          </p:cNvPr>
          <p:cNvSpPr txBox="1"/>
          <p:nvPr/>
        </p:nvSpPr>
        <p:spPr>
          <a:xfrm>
            <a:off x="6082394" y="3224975"/>
            <a:ext cx="2128838" cy="1569660"/>
          </a:xfrm>
          <a:prstGeom prst="rect">
            <a:avLst/>
          </a:prstGeom>
          <a:noFill/>
          <a:ln w="28575">
            <a:solidFill>
              <a:schemeClr val="tx2"/>
            </a:solidFill>
          </a:ln>
        </p:spPr>
        <p:txBody>
          <a:bodyPr wrap="square" rtlCol="0">
            <a:spAutoFit/>
          </a:bodyPr>
          <a:lstStyle/>
          <a:p>
            <a:r>
              <a:rPr lang="en-GB" sz="2400" dirty="0"/>
              <a:t>Multiplying by 100 gives us an answer as a </a:t>
            </a:r>
            <a:r>
              <a:rPr lang="en-GB" sz="2400" b="1" dirty="0"/>
              <a:t>percentage</a:t>
            </a:r>
          </a:p>
        </p:txBody>
      </p:sp>
      <p:sp>
        <p:nvSpPr>
          <p:cNvPr id="7" name="TextBox 6">
            <a:extLst>
              <a:ext uri="{FF2B5EF4-FFF2-40B4-BE49-F238E27FC236}">
                <a16:creationId xmlns:a16="http://schemas.microsoft.com/office/drawing/2014/main" id="{F6EBFC9E-C027-2540-B11A-E158D8D958EA}"/>
              </a:ext>
            </a:extLst>
          </p:cNvPr>
          <p:cNvSpPr txBox="1"/>
          <p:nvPr/>
        </p:nvSpPr>
        <p:spPr>
          <a:xfrm>
            <a:off x="7513719" y="762251"/>
            <a:ext cx="2128838" cy="1200329"/>
          </a:xfrm>
          <a:prstGeom prst="rect">
            <a:avLst/>
          </a:prstGeom>
          <a:noFill/>
          <a:ln w="28575">
            <a:solidFill>
              <a:schemeClr val="tx2"/>
            </a:solidFill>
          </a:ln>
        </p:spPr>
        <p:txBody>
          <a:bodyPr wrap="square" rtlCol="0">
            <a:spAutoFit/>
          </a:bodyPr>
          <a:lstStyle/>
          <a:p>
            <a:r>
              <a:rPr lang="en-GB" sz="2400" b="1" i="1" dirty="0"/>
              <a:t>N</a:t>
            </a:r>
            <a:r>
              <a:rPr lang="en-GB" sz="2400" b="1" i="1" baseline="-25000" dirty="0"/>
              <a:t>R</a:t>
            </a:r>
            <a:r>
              <a:rPr lang="en-GB" sz="2400" b="1" dirty="0"/>
              <a:t> </a:t>
            </a:r>
            <a:r>
              <a:rPr lang="en-GB" sz="2400" dirty="0"/>
              <a:t>is the symbol we use for </a:t>
            </a:r>
            <a:r>
              <a:rPr lang="en-GB" sz="2400" b="1" dirty="0"/>
              <a:t>rotor speed</a:t>
            </a:r>
          </a:p>
        </p:txBody>
      </p:sp>
      <p:cxnSp>
        <p:nvCxnSpPr>
          <p:cNvPr id="9" name="Straight Arrow Connector 8">
            <a:extLst>
              <a:ext uri="{FF2B5EF4-FFF2-40B4-BE49-F238E27FC236}">
                <a16:creationId xmlns:a16="http://schemas.microsoft.com/office/drawing/2014/main" id="{36EE4C15-5648-254E-969F-C5B10C6D772A}"/>
              </a:ext>
            </a:extLst>
          </p:cNvPr>
          <p:cNvCxnSpPr>
            <a:cxnSpLocks/>
            <a:endCxn id="5" idx="2"/>
          </p:cNvCxnSpPr>
          <p:nvPr/>
        </p:nvCxnSpPr>
        <p:spPr>
          <a:xfrm flipH="1" flipV="1">
            <a:off x="2290195" y="1777636"/>
            <a:ext cx="1064419" cy="36221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10448A0-1132-0844-99EB-108D97189282}"/>
              </a:ext>
            </a:extLst>
          </p:cNvPr>
          <p:cNvCxnSpPr>
            <a:cxnSpLocks/>
            <a:endCxn id="7" idx="1"/>
          </p:cNvCxnSpPr>
          <p:nvPr/>
        </p:nvCxnSpPr>
        <p:spPr>
          <a:xfrm flipV="1">
            <a:off x="5773271" y="1362416"/>
            <a:ext cx="1740448" cy="73532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919A03A-3067-8946-AAD1-21DC18C61C38}"/>
              </a:ext>
            </a:extLst>
          </p:cNvPr>
          <p:cNvCxnSpPr>
            <a:cxnSpLocks/>
            <a:endCxn id="6" idx="0"/>
          </p:cNvCxnSpPr>
          <p:nvPr/>
        </p:nvCxnSpPr>
        <p:spPr>
          <a:xfrm flipH="1">
            <a:off x="7146813" y="2757487"/>
            <a:ext cx="580763" cy="46748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4F2CCA7-C8D4-B74C-BD16-D5DD10D06FF4}"/>
              </a:ext>
            </a:extLst>
          </p:cNvPr>
          <p:cNvSpPr txBox="1"/>
          <p:nvPr/>
        </p:nvSpPr>
        <p:spPr>
          <a:xfrm>
            <a:off x="703204" y="3212431"/>
            <a:ext cx="2128838" cy="830997"/>
          </a:xfrm>
          <a:prstGeom prst="rect">
            <a:avLst/>
          </a:prstGeom>
          <a:noFill/>
          <a:ln w="28575">
            <a:solidFill>
              <a:schemeClr val="tx2"/>
            </a:solidFill>
          </a:ln>
        </p:spPr>
        <p:txBody>
          <a:bodyPr wrap="square" rtlCol="0">
            <a:spAutoFit/>
          </a:bodyPr>
          <a:lstStyle/>
          <a:p>
            <a:r>
              <a:rPr lang="en-GB" sz="2400" b="1" dirty="0"/>
              <a:t>S</a:t>
            </a:r>
            <a:r>
              <a:rPr lang="en-GB" sz="2400" dirty="0"/>
              <a:t> is the symbol we use for</a:t>
            </a:r>
            <a:r>
              <a:rPr lang="en-GB" sz="2400" b="1" dirty="0"/>
              <a:t> slip</a:t>
            </a:r>
          </a:p>
        </p:txBody>
      </p:sp>
    </p:spTree>
    <p:custDataLst>
      <p:tags r:id="rId1"/>
    </p:custDataLst>
    <p:extLst>
      <p:ext uri="{BB962C8B-B14F-4D97-AF65-F5344CB8AC3E}">
        <p14:creationId xmlns:p14="http://schemas.microsoft.com/office/powerpoint/2010/main" val="2153922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None/>
            </a:pPr>
            <a:r>
              <a:rPr lang="en-GB" sz="2400" dirty="0"/>
              <a:t>By the end of the unit you will be able to:</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a:t>Unit 1.4: </a:t>
            </a:r>
            <a:r>
              <a:rPr lang="en-GB" sz="3000" dirty="0"/>
              <a:t>Synchronous Speed </a:t>
            </a:r>
            <a:r>
              <a:rPr lang="en-GB" sz="3000"/>
              <a:t>and Slip</a:t>
            </a:r>
            <a:endParaRPr lang="en-GB" sz="3000" dirty="0"/>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8"/>
            <a:ext cx="8059513" cy="482932"/>
          </a:xfrm>
        </p:spPr>
        <p:txBody>
          <a:bodyPr>
            <a:noAutofit/>
          </a:bodyPr>
          <a:lstStyle/>
          <a:p>
            <a:pPr marL="0" indent="0" algn="just">
              <a:buNone/>
            </a:pPr>
            <a:r>
              <a:rPr lang="en-GB" sz="2400" dirty="0"/>
              <a:t>Remember this question we asked in unit 2 of this topic?</a:t>
            </a:r>
            <a:endParaRPr lang="en-GB" dirty="0"/>
          </a:p>
        </p:txBody>
      </p:sp>
      <p:sp>
        <p:nvSpPr>
          <p:cNvPr id="11" name="Rectangle 10">
            <a:extLst>
              <a:ext uri="{FF2B5EF4-FFF2-40B4-BE49-F238E27FC236}">
                <a16:creationId xmlns:a16="http://schemas.microsoft.com/office/drawing/2014/main" id="{7DDAB57D-12CD-4E4E-BC8A-9315735F09D4}"/>
              </a:ext>
            </a:extLst>
          </p:cNvPr>
          <p:cNvSpPr/>
          <p:nvPr/>
        </p:nvSpPr>
        <p:spPr>
          <a:xfrm>
            <a:off x="650930" y="3349361"/>
            <a:ext cx="4570528" cy="1540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algn="just"/>
            <a:r>
              <a:rPr lang="en-GB" sz="2400" dirty="0"/>
              <a:t>It is the rotating magnetic field of the stator cutting the rotor bars that induces a current in the rotor bars.</a:t>
            </a:r>
          </a:p>
        </p:txBody>
      </p:sp>
      <p:sp>
        <p:nvSpPr>
          <p:cNvPr id="12" name="Oval 11">
            <a:extLst>
              <a:ext uri="{FF2B5EF4-FFF2-40B4-BE49-F238E27FC236}">
                <a16:creationId xmlns:a16="http://schemas.microsoft.com/office/drawing/2014/main" id="{9BAE9DAF-05A8-454A-B864-9B9C19DEC85C}"/>
              </a:ext>
            </a:extLst>
          </p:cNvPr>
          <p:cNvSpPr/>
          <p:nvPr/>
        </p:nvSpPr>
        <p:spPr>
          <a:xfrm>
            <a:off x="702401" y="3383273"/>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3" name="Rectangle 12">
            <a:extLst>
              <a:ext uri="{FF2B5EF4-FFF2-40B4-BE49-F238E27FC236}">
                <a16:creationId xmlns:a16="http://schemas.microsoft.com/office/drawing/2014/main" id="{70F2497F-2661-4E4D-B355-F3DBA8E1C702}"/>
              </a:ext>
            </a:extLst>
          </p:cNvPr>
          <p:cNvSpPr/>
          <p:nvPr/>
        </p:nvSpPr>
        <p:spPr>
          <a:xfrm>
            <a:off x="5474429" y="3349360"/>
            <a:ext cx="4358546" cy="1540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algn="just"/>
            <a:r>
              <a:rPr lang="en-GB" sz="2400" dirty="0"/>
              <a:t>It is this induced current that creates a magnetic field on the rotor that then tries to follow the stator.</a:t>
            </a:r>
          </a:p>
        </p:txBody>
      </p:sp>
      <p:sp>
        <p:nvSpPr>
          <p:cNvPr id="14" name="Oval 13">
            <a:extLst>
              <a:ext uri="{FF2B5EF4-FFF2-40B4-BE49-F238E27FC236}">
                <a16:creationId xmlns:a16="http://schemas.microsoft.com/office/drawing/2014/main" id="{63742356-AE35-6942-A212-065096F0328E}"/>
              </a:ext>
            </a:extLst>
          </p:cNvPr>
          <p:cNvSpPr/>
          <p:nvPr/>
        </p:nvSpPr>
        <p:spPr>
          <a:xfrm>
            <a:off x="5531581" y="3402187"/>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2</a:t>
            </a:r>
            <a:endParaRPr lang="en-GB" dirty="0">
              <a:solidFill>
                <a:schemeClr val="accent5"/>
              </a:solidFill>
            </a:endParaRPr>
          </a:p>
        </p:txBody>
      </p:sp>
      <p:sp>
        <p:nvSpPr>
          <p:cNvPr id="15" name="Rectangle 14">
            <a:extLst>
              <a:ext uri="{FF2B5EF4-FFF2-40B4-BE49-F238E27FC236}">
                <a16:creationId xmlns:a16="http://schemas.microsoft.com/office/drawing/2014/main" id="{F4865671-7BEE-2F41-93F3-8943678C88BE}"/>
              </a:ext>
            </a:extLst>
          </p:cNvPr>
          <p:cNvSpPr/>
          <p:nvPr/>
        </p:nvSpPr>
        <p:spPr>
          <a:xfrm>
            <a:off x="650930" y="2883814"/>
            <a:ext cx="1567480" cy="461665"/>
          </a:xfrm>
          <a:prstGeom prst="rect">
            <a:avLst/>
          </a:prstGeom>
        </p:spPr>
        <p:txBody>
          <a:bodyPr wrap="none">
            <a:spAutoFit/>
          </a:bodyPr>
          <a:lstStyle/>
          <a:p>
            <a:r>
              <a:rPr lang="en-GB" sz="2400" dirty="0"/>
              <a:t>Remember</a:t>
            </a:r>
          </a:p>
        </p:txBody>
      </p:sp>
      <p:sp>
        <p:nvSpPr>
          <p:cNvPr id="16" name="Rectangle 15">
            <a:extLst>
              <a:ext uri="{FF2B5EF4-FFF2-40B4-BE49-F238E27FC236}">
                <a16:creationId xmlns:a16="http://schemas.microsoft.com/office/drawing/2014/main" id="{CA3F0C1E-092A-A142-915E-531563AEDC35}"/>
              </a:ext>
            </a:extLst>
          </p:cNvPr>
          <p:cNvSpPr/>
          <p:nvPr/>
        </p:nvSpPr>
        <p:spPr>
          <a:xfrm>
            <a:off x="1136260" y="1608507"/>
            <a:ext cx="8045783" cy="1200329"/>
          </a:xfrm>
          <a:prstGeom prst="rect">
            <a:avLst/>
          </a:prstGeom>
          <a:solidFill>
            <a:schemeClr val="tx2">
              <a:lumMod val="40000"/>
              <a:lumOff val="60000"/>
            </a:schemeClr>
          </a:solidFill>
        </p:spPr>
        <p:txBody>
          <a:bodyPr wrap="square">
            <a:spAutoFit/>
          </a:bodyPr>
          <a:lstStyle/>
          <a:p>
            <a:pPr algn="just"/>
            <a:r>
              <a:rPr lang="en-GB" sz="2400" b="1" i="1" dirty="0"/>
              <a:t>What would happen if the rotor of an induction motor were to spin at the same rate as the rotating magnetic field of the stator?</a:t>
            </a:r>
          </a:p>
        </p:txBody>
      </p:sp>
      <p:pic>
        <p:nvPicPr>
          <p:cNvPr id="18" name="Graphic 17" descr="Head with Gears">
            <a:extLst>
              <a:ext uri="{FF2B5EF4-FFF2-40B4-BE49-F238E27FC236}">
                <a16:creationId xmlns:a16="http://schemas.microsoft.com/office/drawing/2014/main" id="{EF50FBA2-36AA-1048-9F69-C7A323295D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730" y="1608912"/>
            <a:ext cx="914400" cy="914400"/>
          </a:xfrm>
          <a:prstGeom prst="rect">
            <a:avLst/>
          </a:prstGeom>
        </p:spPr>
      </p:pic>
    </p:spTree>
    <p:custDataLst>
      <p:tags r:id="rId1"/>
    </p:custDataLst>
    <p:extLst>
      <p:ext uri="{BB962C8B-B14F-4D97-AF65-F5344CB8AC3E}">
        <p14:creationId xmlns:p14="http://schemas.microsoft.com/office/powerpoint/2010/main" val="383898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CF9C-2440-894B-9415-CBA068EBE31C}"/>
              </a:ext>
            </a:extLst>
          </p:cNvPr>
          <p:cNvSpPr>
            <a:spLocks noGrp="1"/>
          </p:cNvSpPr>
          <p:nvPr>
            <p:ph type="title"/>
          </p:nvPr>
        </p:nvSpPr>
        <p:spPr/>
        <p:txBody>
          <a:bodyPr>
            <a:noAutofit/>
          </a:bodyPr>
          <a:lstStyle/>
          <a:p>
            <a:r>
              <a:rPr lang="en-GB" dirty="0"/>
              <a:t>Why the rotor is always slower</a:t>
            </a:r>
          </a:p>
        </p:txBody>
      </p:sp>
      <p:sp>
        <p:nvSpPr>
          <p:cNvPr id="5" name="Content Placeholder 4">
            <a:extLst>
              <a:ext uri="{FF2B5EF4-FFF2-40B4-BE49-F238E27FC236}">
                <a16:creationId xmlns:a16="http://schemas.microsoft.com/office/drawing/2014/main" id="{B2B7973B-5DE2-6A4C-BC10-5CD8E8677B84}"/>
              </a:ext>
            </a:extLst>
          </p:cNvPr>
          <p:cNvSpPr>
            <a:spLocks noGrp="1"/>
          </p:cNvSpPr>
          <p:nvPr>
            <p:ph sz="half" idx="1"/>
          </p:nvPr>
        </p:nvSpPr>
        <p:spPr>
          <a:xfrm>
            <a:off x="849733" y="991371"/>
            <a:ext cx="8685684" cy="794565"/>
          </a:xfrm>
        </p:spPr>
        <p:txBody>
          <a:bodyPr>
            <a:normAutofit/>
          </a:bodyPr>
          <a:lstStyle/>
          <a:p>
            <a:pPr marL="0" indent="0">
              <a:buNone/>
            </a:pPr>
            <a:r>
              <a:rPr lang="en-GB" sz="2400" dirty="0"/>
              <a:t>If the rotor spins at the same rate as the stator rotating magnetic field then there is…</a:t>
            </a:r>
          </a:p>
        </p:txBody>
      </p:sp>
      <p:sp>
        <p:nvSpPr>
          <p:cNvPr id="15" name="Rectangle 14">
            <a:extLst>
              <a:ext uri="{FF2B5EF4-FFF2-40B4-BE49-F238E27FC236}">
                <a16:creationId xmlns:a16="http://schemas.microsoft.com/office/drawing/2014/main" id="{10475C5C-2E2B-5A4C-8860-AAB857CB2D16}"/>
              </a:ext>
            </a:extLst>
          </p:cNvPr>
          <p:cNvSpPr/>
          <p:nvPr/>
        </p:nvSpPr>
        <p:spPr>
          <a:xfrm>
            <a:off x="849734" y="2214576"/>
            <a:ext cx="8685684" cy="5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algn="just"/>
            <a:r>
              <a:rPr lang="en-GB" sz="2400" b="1" dirty="0"/>
              <a:t>No relative motion </a:t>
            </a:r>
            <a:r>
              <a:rPr lang="en-GB" sz="2400" dirty="0"/>
              <a:t>between the rotating field and rotor</a:t>
            </a:r>
            <a:endParaRPr lang="en-GB" sz="2400" b="1" i="1" dirty="0"/>
          </a:p>
        </p:txBody>
      </p:sp>
      <p:sp>
        <p:nvSpPr>
          <p:cNvPr id="16" name="Oval 15">
            <a:extLst>
              <a:ext uri="{FF2B5EF4-FFF2-40B4-BE49-F238E27FC236}">
                <a16:creationId xmlns:a16="http://schemas.microsoft.com/office/drawing/2014/main" id="{E84B14C9-7C41-9D4B-B735-264B2B7F24D9}"/>
              </a:ext>
            </a:extLst>
          </p:cNvPr>
          <p:cNvSpPr/>
          <p:nvPr/>
        </p:nvSpPr>
        <p:spPr>
          <a:xfrm>
            <a:off x="957909" y="2280409"/>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7" name="Rectangle 16">
            <a:extLst>
              <a:ext uri="{FF2B5EF4-FFF2-40B4-BE49-F238E27FC236}">
                <a16:creationId xmlns:a16="http://schemas.microsoft.com/office/drawing/2014/main" id="{77FBEACF-3BB4-E948-AB7A-490AEF3A15EE}"/>
              </a:ext>
            </a:extLst>
          </p:cNvPr>
          <p:cNvSpPr/>
          <p:nvPr/>
        </p:nvSpPr>
        <p:spPr>
          <a:xfrm>
            <a:off x="849734" y="3401318"/>
            <a:ext cx="8685684" cy="7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No inducted current means the rotor is no longer an </a:t>
            </a:r>
            <a:r>
              <a:rPr lang="en-GB" sz="2400" b="1" dirty="0"/>
              <a:t>electromagnet</a:t>
            </a:r>
            <a:r>
              <a:rPr lang="en-GB" sz="2400" dirty="0"/>
              <a:t>.</a:t>
            </a:r>
          </a:p>
        </p:txBody>
      </p:sp>
      <p:sp>
        <p:nvSpPr>
          <p:cNvPr id="18" name="Oval 17">
            <a:extLst>
              <a:ext uri="{FF2B5EF4-FFF2-40B4-BE49-F238E27FC236}">
                <a16:creationId xmlns:a16="http://schemas.microsoft.com/office/drawing/2014/main" id="{BC2225E2-B906-114F-8A74-8420D8A5AD7A}"/>
              </a:ext>
            </a:extLst>
          </p:cNvPr>
          <p:cNvSpPr/>
          <p:nvPr/>
        </p:nvSpPr>
        <p:spPr>
          <a:xfrm>
            <a:off x="937774" y="3569757"/>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4"/>
                </a:solidFill>
              </a:rPr>
              <a:t>3</a:t>
            </a:r>
            <a:endParaRPr lang="en-GB" dirty="0">
              <a:solidFill>
                <a:schemeClr val="accent4"/>
              </a:solidFill>
            </a:endParaRPr>
          </a:p>
        </p:txBody>
      </p:sp>
      <p:sp>
        <p:nvSpPr>
          <p:cNvPr id="19" name="Rectangle 18">
            <a:extLst>
              <a:ext uri="{FF2B5EF4-FFF2-40B4-BE49-F238E27FC236}">
                <a16:creationId xmlns:a16="http://schemas.microsoft.com/office/drawing/2014/main" id="{396A1599-7925-DE45-BD9E-1551F5FE760E}"/>
              </a:ext>
            </a:extLst>
          </p:cNvPr>
          <p:cNvSpPr/>
          <p:nvPr/>
        </p:nvSpPr>
        <p:spPr>
          <a:xfrm>
            <a:off x="849734" y="2802039"/>
            <a:ext cx="8685684" cy="5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algn="just"/>
            <a:r>
              <a:rPr lang="en-GB" sz="2400" dirty="0"/>
              <a:t>No relative motion means </a:t>
            </a:r>
            <a:r>
              <a:rPr lang="en-GB" sz="2400" b="1" dirty="0"/>
              <a:t>no induced current </a:t>
            </a:r>
            <a:r>
              <a:rPr lang="en-GB" sz="2400" dirty="0"/>
              <a:t>in the rotor bars.</a:t>
            </a:r>
          </a:p>
        </p:txBody>
      </p:sp>
      <p:sp>
        <p:nvSpPr>
          <p:cNvPr id="20" name="Oval 19">
            <a:extLst>
              <a:ext uri="{FF2B5EF4-FFF2-40B4-BE49-F238E27FC236}">
                <a16:creationId xmlns:a16="http://schemas.microsoft.com/office/drawing/2014/main" id="{A22B249E-E847-9A47-B746-0BCAA9BBCD2A}"/>
              </a:ext>
            </a:extLst>
          </p:cNvPr>
          <p:cNvSpPr/>
          <p:nvPr/>
        </p:nvSpPr>
        <p:spPr>
          <a:xfrm>
            <a:off x="937774" y="2870418"/>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2</a:t>
            </a:r>
            <a:endParaRPr lang="en-GB" dirty="0">
              <a:solidFill>
                <a:schemeClr val="accent5"/>
              </a:solidFill>
            </a:endParaRPr>
          </a:p>
        </p:txBody>
      </p:sp>
      <p:sp>
        <p:nvSpPr>
          <p:cNvPr id="21" name="Rectangle 20">
            <a:extLst>
              <a:ext uri="{FF2B5EF4-FFF2-40B4-BE49-F238E27FC236}">
                <a16:creationId xmlns:a16="http://schemas.microsoft.com/office/drawing/2014/main" id="{B24B04B1-DD5D-4C48-8B91-E43468893642}"/>
              </a:ext>
            </a:extLst>
          </p:cNvPr>
          <p:cNvSpPr/>
          <p:nvPr/>
        </p:nvSpPr>
        <p:spPr>
          <a:xfrm>
            <a:off x="849734" y="4200935"/>
            <a:ext cx="8685684" cy="7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This means that there will be </a:t>
            </a:r>
            <a:r>
              <a:rPr lang="en-GB" sz="2400" b="1" dirty="0"/>
              <a:t>no force </a:t>
            </a:r>
            <a:r>
              <a:rPr lang="en-GB" sz="2400" dirty="0"/>
              <a:t>to spin the rotor and the rotor will slow down again restoring relative motion.</a:t>
            </a:r>
          </a:p>
        </p:txBody>
      </p:sp>
      <p:sp>
        <p:nvSpPr>
          <p:cNvPr id="22" name="Oval 21">
            <a:extLst>
              <a:ext uri="{FF2B5EF4-FFF2-40B4-BE49-F238E27FC236}">
                <a16:creationId xmlns:a16="http://schemas.microsoft.com/office/drawing/2014/main" id="{8F8331DA-EA95-9E46-B81E-ABAD5B15D4B4}"/>
              </a:ext>
            </a:extLst>
          </p:cNvPr>
          <p:cNvSpPr/>
          <p:nvPr/>
        </p:nvSpPr>
        <p:spPr>
          <a:xfrm>
            <a:off x="937774" y="4312179"/>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4</a:t>
            </a:r>
            <a:endParaRPr lang="en-GB" dirty="0">
              <a:solidFill>
                <a:schemeClr val="accent3"/>
              </a:solidFill>
            </a:endParaRPr>
          </a:p>
        </p:txBody>
      </p:sp>
      <p:sp>
        <p:nvSpPr>
          <p:cNvPr id="23" name="TextBox 22">
            <a:extLst>
              <a:ext uri="{FF2B5EF4-FFF2-40B4-BE49-F238E27FC236}">
                <a16:creationId xmlns:a16="http://schemas.microsoft.com/office/drawing/2014/main" id="{B2B7953D-1F31-E446-B187-B1CDF0FC35CE}"/>
              </a:ext>
            </a:extLst>
          </p:cNvPr>
          <p:cNvSpPr txBox="1"/>
          <p:nvPr/>
        </p:nvSpPr>
        <p:spPr>
          <a:xfrm>
            <a:off x="849732" y="1690287"/>
            <a:ext cx="8685685" cy="461665"/>
          </a:xfrm>
          <a:prstGeom prst="rect">
            <a:avLst/>
          </a:prstGeom>
          <a:solidFill>
            <a:schemeClr val="tx2">
              <a:lumMod val="40000"/>
              <a:lumOff val="60000"/>
            </a:schemeClr>
          </a:solidFill>
        </p:spPr>
        <p:txBody>
          <a:bodyPr wrap="square" rtlCol="0">
            <a:spAutoFit/>
          </a:bodyPr>
          <a:lstStyle/>
          <a:p>
            <a:r>
              <a:rPr lang="en-GB" sz="2400" i="1" dirty="0"/>
              <a:t>Click the numbers to read more.</a:t>
            </a:r>
          </a:p>
        </p:txBody>
      </p:sp>
      <p:pic>
        <p:nvPicPr>
          <p:cNvPr id="24" name="Graphic 23" descr="User">
            <a:extLst>
              <a:ext uri="{FF2B5EF4-FFF2-40B4-BE49-F238E27FC236}">
                <a16:creationId xmlns:a16="http://schemas.microsoft.com/office/drawing/2014/main" id="{AD4BFEA3-C1A5-7A43-AA6F-66402A28E3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975" y="1440707"/>
            <a:ext cx="854046" cy="854046"/>
          </a:xfrm>
          <a:prstGeom prst="rect">
            <a:avLst/>
          </a:prstGeom>
        </p:spPr>
      </p:pic>
    </p:spTree>
    <p:extLst>
      <p:ext uri="{BB962C8B-B14F-4D97-AF65-F5344CB8AC3E}">
        <p14:creationId xmlns:p14="http://schemas.microsoft.com/office/powerpoint/2010/main" val="682260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CF9C-2440-894B-9415-CBA068EBE31C}"/>
              </a:ext>
            </a:extLst>
          </p:cNvPr>
          <p:cNvSpPr>
            <a:spLocks noGrp="1"/>
          </p:cNvSpPr>
          <p:nvPr>
            <p:ph type="title"/>
          </p:nvPr>
        </p:nvSpPr>
        <p:spPr/>
        <p:txBody>
          <a:bodyPr>
            <a:noAutofit/>
          </a:bodyPr>
          <a:lstStyle/>
          <a:p>
            <a:r>
              <a:rPr lang="en-GB" dirty="0"/>
              <a:t>Synchronous speed</a:t>
            </a:r>
          </a:p>
        </p:txBody>
      </p:sp>
      <p:sp>
        <p:nvSpPr>
          <p:cNvPr id="5" name="Content Placeholder 4">
            <a:extLst>
              <a:ext uri="{FF2B5EF4-FFF2-40B4-BE49-F238E27FC236}">
                <a16:creationId xmlns:a16="http://schemas.microsoft.com/office/drawing/2014/main" id="{B2B7973B-5DE2-6A4C-BC10-5CD8E8677B84}"/>
              </a:ext>
            </a:extLst>
          </p:cNvPr>
          <p:cNvSpPr>
            <a:spLocks noGrp="1"/>
          </p:cNvSpPr>
          <p:nvPr>
            <p:ph sz="half" idx="1"/>
          </p:nvPr>
        </p:nvSpPr>
        <p:spPr>
          <a:xfrm>
            <a:off x="849734" y="1048522"/>
            <a:ext cx="3365080" cy="3494903"/>
          </a:xfrm>
        </p:spPr>
        <p:txBody>
          <a:bodyPr>
            <a:normAutofit fontScale="92500"/>
          </a:bodyPr>
          <a:lstStyle/>
          <a:p>
            <a:pPr marL="0" indent="0">
              <a:buNone/>
            </a:pPr>
            <a:r>
              <a:rPr lang="en-GB" sz="2400" dirty="0"/>
              <a:t>We call the speed at which the stator magnetic field rotates </a:t>
            </a:r>
            <a:r>
              <a:rPr lang="en-GB" sz="2400" b="1" dirty="0"/>
              <a:t>synchronous</a:t>
            </a:r>
            <a:r>
              <a:rPr lang="en-GB" sz="2400" dirty="0"/>
              <a:t> speed. We calculate the synchronous speed of a motor with this equation.</a:t>
            </a:r>
          </a:p>
          <a:p>
            <a:pPr marL="0" indent="0">
              <a:buNone/>
            </a:pPr>
            <a:endParaRPr lang="en-GB" sz="2400" dirty="0"/>
          </a:p>
          <a:p>
            <a:pPr marL="0" indent="0">
              <a:buNone/>
            </a:pPr>
            <a:r>
              <a:rPr lang="en-GB" sz="2400" dirty="0"/>
              <a:t>This equation gives us revolutions per minute (rpm).</a:t>
            </a:r>
          </a:p>
        </p:txBody>
      </p:sp>
      <p:sp>
        <p:nvSpPr>
          <p:cNvPr id="8" name="Rectangle 7">
            <a:extLst>
              <a:ext uri="{FF2B5EF4-FFF2-40B4-BE49-F238E27FC236}">
                <a16:creationId xmlns:a16="http://schemas.microsoft.com/office/drawing/2014/main" id="{E478DBFA-0D17-8F47-8178-54983828FE16}"/>
              </a:ext>
            </a:extLst>
          </p:cNvPr>
          <p:cNvSpPr/>
          <p:nvPr/>
        </p:nvSpPr>
        <p:spPr>
          <a:xfrm>
            <a:off x="4360591" y="1048522"/>
            <a:ext cx="5174827" cy="37092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1" dirty="0"/>
              <a:t>Img01</a:t>
            </a:r>
          </a:p>
        </p:txBody>
      </p:sp>
      <p:pic>
        <p:nvPicPr>
          <p:cNvPr id="6" name="Graphic 5" descr="Magnifying glass">
            <a:extLst>
              <a:ext uri="{FF2B5EF4-FFF2-40B4-BE49-F238E27FC236}">
                <a16:creationId xmlns:a16="http://schemas.microsoft.com/office/drawing/2014/main" id="{CDC50F96-C574-234E-B810-00E0B926F1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0591" y="1048522"/>
            <a:ext cx="584200" cy="584200"/>
          </a:xfrm>
          <a:prstGeom prst="rect">
            <a:avLst/>
          </a:prstGeom>
        </p:spPr>
      </p:pic>
    </p:spTree>
    <p:extLst>
      <p:ext uri="{BB962C8B-B14F-4D97-AF65-F5344CB8AC3E}">
        <p14:creationId xmlns:p14="http://schemas.microsoft.com/office/powerpoint/2010/main" val="35606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quick note on poles</a:t>
            </a:r>
          </a:p>
        </p:txBody>
      </p:sp>
      <p:sp>
        <p:nvSpPr>
          <p:cNvPr id="3" name="Content Placeholder 2"/>
          <p:cNvSpPr>
            <a:spLocks noGrp="1"/>
          </p:cNvSpPr>
          <p:nvPr>
            <p:ph idx="1"/>
          </p:nvPr>
        </p:nvSpPr>
        <p:spPr>
          <a:xfrm>
            <a:off x="1122531" y="1091868"/>
            <a:ext cx="8059513" cy="846791"/>
          </a:xfrm>
        </p:spPr>
        <p:txBody>
          <a:bodyPr>
            <a:noAutofit/>
          </a:bodyPr>
          <a:lstStyle/>
          <a:p>
            <a:pPr marL="0" indent="0" algn="just">
              <a:buNone/>
            </a:pPr>
            <a:r>
              <a:rPr lang="en-GB" sz="2400" dirty="0"/>
              <a:t>Most induction motors have 4 or 6 poles but some motors have 2 or 8 poles. But what exactly is a pole.</a:t>
            </a:r>
          </a:p>
        </p:txBody>
      </p:sp>
      <p:sp>
        <p:nvSpPr>
          <p:cNvPr id="12" name="Rectangle 11">
            <a:extLst>
              <a:ext uri="{FF2B5EF4-FFF2-40B4-BE49-F238E27FC236}">
                <a16:creationId xmlns:a16="http://schemas.microsoft.com/office/drawing/2014/main" id="{DEC3C7BC-F2DB-784B-B9C1-11DCA00A230E}"/>
              </a:ext>
            </a:extLst>
          </p:cNvPr>
          <p:cNvSpPr/>
          <p:nvPr/>
        </p:nvSpPr>
        <p:spPr>
          <a:xfrm>
            <a:off x="5468471" y="1842628"/>
            <a:ext cx="4066947" cy="29151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1" dirty="0"/>
              <a:t>Img01a</a:t>
            </a:r>
          </a:p>
        </p:txBody>
      </p:sp>
      <p:pic>
        <p:nvPicPr>
          <p:cNvPr id="13" name="Graphic 12" descr="Magnifying glass">
            <a:extLst>
              <a:ext uri="{FF2B5EF4-FFF2-40B4-BE49-F238E27FC236}">
                <a16:creationId xmlns:a16="http://schemas.microsoft.com/office/drawing/2014/main" id="{086C80BE-9955-4340-87D3-E817F3AC58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8471" y="1842628"/>
            <a:ext cx="584200" cy="584200"/>
          </a:xfrm>
          <a:prstGeom prst="rect">
            <a:avLst/>
          </a:prstGeom>
        </p:spPr>
      </p:pic>
      <p:sp>
        <p:nvSpPr>
          <p:cNvPr id="14" name="TextBox 13">
            <a:extLst>
              <a:ext uri="{FF2B5EF4-FFF2-40B4-BE49-F238E27FC236}">
                <a16:creationId xmlns:a16="http://schemas.microsoft.com/office/drawing/2014/main" id="{4CB1121A-6560-754B-AA9A-C205C47A20B8}"/>
              </a:ext>
            </a:extLst>
          </p:cNvPr>
          <p:cNvSpPr txBox="1"/>
          <p:nvPr/>
        </p:nvSpPr>
        <p:spPr>
          <a:xfrm>
            <a:off x="1186960" y="1984337"/>
            <a:ext cx="3965327" cy="830997"/>
          </a:xfrm>
          <a:prstGeom prst="rect">
            <a:avLst/>
          </a:prstGeom>
          <a:solidFill>
            <a:schemeClr val="tx2">
              <a:lumMod val="40000"/>
              <a:lumOff val="60000"/>
            </a:schemeClr>
          </a:solidFill>
        </p:spPr>
        <p:txBody>
          <a:bodyPr wrap="square" rtlCol="0">
            <a:spAutoFit/>
          </a:bodyPr>
          <a:lstStyle/>
          <a:p>
            <a:r>
              <a:rPr lang="en-GB" sz="2400" i="1" dirty="0"/>
              <a:t>Click on the image to learn more.</a:t>
            </a:r>
          </a:p>
        </p:txBody>
      </p:sp>
      <p:pic>
        <p:nvPicPr>
          <p:cNvPr id="16" name="Graphic 15" descr="User">
            <a:extLst>
              <a:ext uri="{FF2B5EF4-FFF2-40B4-BE49-F238E27FC236}">
                <a16:creationId xmlns:a16="http://schemas.microsoft.com/office/drawing/2014/main" id="{442EA109-DFA4-7F43-8D95-2CFC471E18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3284" y="1972812"/>
            <a:ext cx="854046" cy="854046"/>
          </a:xfrm>
          <a:prstGeom prst="rect">
            <a:avLst/>
          </a:prstGeom>
        </p:spPr>
      </p:pic>
    </p:spTree>
    <p:custDataLst>
      <p:tags r:id="rId1"/>
    </p:custDataLst>
    <p:extLst>
      <p:ext uri="{BB962C8B-B14F-4D97-AF65-F5344CB8AC3E}">
        <p14:creationId xmlns:p14="http://schemas.microsoft.com/office/powerpoint/2010/main" val="129704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does the equation work?</a:t>
            </a:r>
          </a:p>
        </p:txBody>
      </p:sp>
      <p:sp>
        <p:nvSpPr>
          <p:cNvPr id="3" name="Content Placeholder 2"/>
          <p:cNvSpPr>
            <a:spLocks noGrp="1"/>
          </p:cNvSpPr>
          <p:nvPr>
            <p:ph idx="1"/>
          </p:nvPr>
        </p:nvSpPr>
        <p:spPr>
          <a:xfrm>
            <a:off x="1122531" y="1091868"/>
            <a:ext cx="4224169" cy="2667331"/>
          </a:xfrm>
        </p:spPr>
        <p:txBody>
          <a:bodyPr>
            <a:noAutofit/>
          </a:bodyPr>
          <a:lstStyle/>
          <a:p>
            <a:pPr marL="0" indent="0" algn="just">
              <a:buNone/>
            </a:pPr>
            <a:r>
              <a:rPr lang="en-GB" sz="2400" dirty="0"/>
              <a:t>Take a look at this motor. We can see that it has 2 poles per phase. What happens, if we supply the motor with 50Hz AC power? How many times, per minute will the stator magnetic field spin round?</a:t>
            </a:r>
          </a:p>
        </p:txBody>
      </p:sp>
      <p:sp>
        <p:nvSpPr>
          <p:cNvPr id="12" name="Rectangle 11">
            <a:extLst>
              <a:ext uri="{FF2B5EF4-FFF2-40B4-BE49-F238E27FC236}">
                <a16:creationId xmlns:a16="http://schemas.microsoft.com/office/drawing/2014/main" id="{DEC3C7BC-F2DB-784B-B9C1-11DCA00A230E}"/>
              </a:ext>
            </a:extLst>
          </p:cNvPr>
          <p:cNvSpPr/>
          <p:nvPr/>
        </p:nvSpPr>
        <p:spPr>
          <a:xfrm>
            <a:off x="5411901" y="1111080"/>
            <a:ext cx="4066947" cy="27926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1" dirty="0"/>
              <a:t>Img01b</a:t>
            </a:r>
          </a:p>
        </p:txBody>
      </p:sp>
      <p:pic>
        <p:nvPicPr>
          <p:cNvPr id="13" name="Graphic 12" descr="Magnifying glass">
            <a:extLst>
              <a:ext uri="{FF2B5EF4-FFF2-40B4-BE49-F238E27FC236}">
                <a16:creationId xmlns:a16="http://schemas.microsoft.com/office/drawing/2014/main" id="{086C80BE-9955-4340-87D3-E817F3AC58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1901" y="1111080"/>
            <a:ext cx="584200" cy="584200"/>
          </a:xfrm>
          <a:prstGeom prst="rect">
            <a:avLst/>
          </a:prstGeom>
        </p:spPr>
      </p:pic>
      <p:sp>
        <p:nvSpPr>
          <p:cNvPr id="8" name="Rounded Rectangle 7">
            <a:extLst>
              <a:ext uri="{FF2B5EF4-FFF2-40B4-BE49-F238E27FC236}">
                <a16:creationId xmlns:a16="http://schemas.microsoft.com/office/drawing/2014/main" id="{6FE49E6D-75FB-9346-BA5F-D17E8632101E}"/>
              </a:ext>
            </a:extLst>
          </p:cNvPr>
          <p:cNvSpPr/>
          <p:nvPr/>
        </p:nvSpPr>
        <p:spPr>
          <a:xfrm>
            <a:off x="1122531" y="3903691"/>
            <a:ext cx="3786114" cy="8633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the video to see if you are right</a:t>
            </a:r>
          </a:p>
        </p:txBody>
      </p:sp>
    </p:spTree>
    <p:custDataLst>
      <p:tags r:id="rId1"/>
    </p:custDataLst>
    <p:extLst>
      <p:ext uri="{BB962C8B-B14F-4D97-AF65-F5344CB8AC3E}">
        <p14:creationId xmlns:p14="http://schemas.microsoft.com/office/powerpoint/2010/main" val="35987536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12059</TotalTime>
  <Words>4022</Words>
  <Application>Microsoft Office PowerPoint</Application>
  <PresentationFormat>Custom</PresentationFormat>
  <Paragraphs>317</Paragraphs>
  <Slides>29</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Cambria Math</vt:lpstr>
      <vt:lpstr>Mangal</vt:lpstr>
      <vt:lpstr>Open Sans</vt:lpstr>
      <vt:lpstr>Office Theme</vt:lpstr>
      <vt:lpstr>Three Phase Motors</vt:lpstr>
      <vt:lpstr>Assumed prior learning </vt:lpstr>
      <vt:lpstr>Outcomes</vt:lpstr>
      <vt:lpstr>Unit 1.4: Synchronous Speed and Slip</vt:lpstr>
      <vt:lpstr>Introduction</vt:lpstr>
      <vt:lpstr>Why the rotor is always slower</vt:lpstr>
      <vt:lpstr>Synchronous speed</vt:lpstr>
      <vt:lpstr>A quick note on poles</vt:lpstr>
      <vt:lpstr>How does the equation work?</vt:lpstr>
      <vt:lpstr>Example 1</vt:lpstr>
      <vt:lpstr>Example 2</vt:lpstr>
      <vt:lpstr>Example 3</vt:lpstr>
      <vt:lpstr>Example 4</vt:lpstr>
      <vt:lpstr>Example 5</vt:lpstr>
      <vt:lpstr>Example 6</vt:lpstr>
      <vt:lpstr>Slip</vt:lpstr>
      <vt:lpstr>PowerPoint Presentation</vt:lpstr>
      <vt:lpstr>Example 1</vt:lpstr>
      <vt:lpstr>Example 2</vt:lpstr>
      <vt:lpstr>Example 2</vt:lpstr>
      <vt:lpstr>Example 3</vt:lpstr>
      <vt:lpstr>Example 4</vt:lpstr>
      <vt:lpstr>Image Briefing – Img01</vt:lpstr>
      <vt:lpstr>Image Briefing – Img01a (1 of 3)</vt:lpstr>
      <vt:lpstr>Image Briefing – Img01a (2 of 3)</vt:lpstr>
      <vt:lpstr>Image Briefing – Img01a (3 of 3)</vt:lpstr>
      <vt:lpstr>Video Briefing – Vid01 (1 of 2)</vt:lpstr>
      <vt:lpstr>Video Briefing – Vid01</vt:lpstr>
      <vt:lpstr>Image Briefing – Img02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428</cp:revision>
  <dcterms:created xsi:type="dcterms:W3CDTF">2018-02-02T12:07:09Z</dcterms:created>
  <dcterms:modified xsi:type="dcterms:W3CDTF">2018-09-19T14:18:59Z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