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6"/>
  </p:notesMasterIdLst>
  <p:sldIdLst>
    <p:sldId id="256" r:id="rId2"/>
    <p:sldId id="309" r:id="rId3"/>
    <p:sldId id="268" r:id="rId4"/>
    <p:sldId id="278" r:id="rId5"/>
    <p:sldId id="308" r:id="rId6"/>
    <p:sldId id="258" r:id="rId7"/>
    <p:sldId id="374" r:id="rId8"/>
    <p:sldId id="435" r:id="rId9"/>
    <p:sldId id="373" r:id="rId10"/>
    <p:sldId id="436" r:id="rId11"/>
    <p:sldId id="372" r:id="rId12"/>
    <p:sldId id="317" r:id="rId13"/>
    <p:sldId id="437" r:id="rId14"/>
    <p:sldId id="438" r:id="rId15"/>
  </p:sldIdLst>
  <p:sldSz cx="10239375" cy="50038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08"/>
            <p14:sldId id="258"/>
            <p14:sldId id="374"/>
            <p14:sldId id="435"/>
            <p14:sldId id="373"/>
            <p14:sldId id="436"/>
            <p14:sldId id="372"/>
          </p14:sldIdLst>
        </p14:section>
        <p14:section name="Appendix" id="{61A5EB1E-5BAC-224D-8F20-5D1D8E086C2B}">
          <p14:sldIdLst>
            <p14:sldId id="317"/>
            <p14:sldId id="437"/>
            <p14:sldId id="4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5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6"/>
    <p:restoredTop sz="73490" autoAdjust="0"/>
  </p:normalViewPr>
  <p:slideViewPr>
    <p:cSldViewPr snapToGrid="0" snapToObjects="1">
      <p:cViewPr varScale="1">
        <p:scale>
          <a:sx n="72" d="100"/>
          <a:sy n="72" d="100"/>
        </p:scale>
        <p:origin x="2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17:33:46.991" idx="57">
    <p:pos x="2255" y="1465"/>
    <p:text>Button01</p:text>
    <p:extLst mod="1">
      <p:ext uri="{C676402C-5697-4E1C-873F-D02D1690AC5C}">
        <p15:threadingInfo xmlns:p15="http://schemas.microsoft.com/office/powerpoint/2012/main" timeZoneBias="-180"/>
      </p:ext>
    </p:extLst>
  </p:cm>
  <p:cm authorId="1" dt="2018-06-13T17:33:56.854" idx="58">
    <p:pos x="5516" y="1807"/>
    <p:text>Button02</p:text>
    <p:extLst mod="1">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04T12:37:16.843" idx="20">
    <p:pos x="6085" y="512"/>
    <p:text>Img03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04T12:37:16.843" idx="20">
    <p:pos x="6085" y="512"/>
    <p:text>Img03</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04T14:32:15.648" idx="59">
    <p:pos x="5814" y="540"/>
    <p:text>Img05</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Img05 = screenshot of Doc01 (see brief). Make a download button available</a:t>
            </a:r>
          </a:p>
        </p:txBody>
      </p:sp>
      <p:sp>
        <p:nvSpPr>
          <p:cNvPr id="4" name="Slide Number Placeholder 3"/>
          <p:cNvSpPr>
            <a:spLocks noGrp="1"/>
          </p:cNvSpPr>
          <p:nvPr>
            <p:ph type="sldNum" sz="quarter" idx="10"/>
          </p:nvPr>
        </p:nvSpPr>
        <p:spPr/>
        <p:txBody>
          <a:bodyPr/>
          <a:lstStyle/>
          <a:p>
            <a:fld id="{73041CE5-1DCE-2841-929D-C7134C49E32B}" type="slidenum">
              <a:rPr lang="en-GB" smtClean="0"/>
              <a:t>11</a:t>
            </a:fld>
            <a:endParaRPr lang="en-GB"/>
          </a:p>
        </p:txBody>
      </p:sp>
    </p:spTree>
    <p:extLst>
      <p:ext uri="{BB962C8B-B14F-4D97-AF65-F5344CB8AC3E}">
        <p14:creationId xmlns:p14="http://schemas.microsoft.com/office/powerpoint/2010/main" val="387065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See https://</a:t>
            </a:r>
            <a:r>
              <a:rPr lang="en-GB" baseline="0" dirty="0" err="1"/>
              <a:t>www.dropbox.com</a:t>
            </a:r>
            <a:r>
              <a:rPr lang="en-GB" baseline="0" dirty="0"/>
              <a:t>/s/06bfrktcj4lco5l/Slip%20Ring%20motor%20fundamentals.mp4?dl=0 as a </a:t>
            </a:r>
            <a:r>
              <a:rPr lang="en-GB" baseline="0" dirty="0" err="1"/>
              <a:t>refernce</a:t>
            </a: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71069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79169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4429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Img01 = Image of a slip ring rotor e.g. https://3l4sbp4ao2771ln0f54chhvm-wpengine.netdna-ssl.com/</a:t>
            </a:r>
            <a:r>
              <a:rPr lang="en-GB" dirty="0" err="1"/>
              <a:t>wp</a:t>
            </a:r>
            <a:r>
              <a:rPr lang="en-GB" dirty="0"/>
              <a:t>-content/uploads/2017/07/Wound-</a:t>
            </a:r>
            <a:r>
              <a:rPr lang="en-GB" dirty="0" err="1"/>
              <a:t>Rotor.jpg</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Img02 = screenshot of Vid01 (see brief). Plat video full screen.</a:t>
            </a:r>
          </a:p>
        </p:txBody>
      </p:sp>
      <p:sp>
        <p:nvSpPr>
          <p:cNvPr id="4" name="Slide Number Placeholder 3"/>
          <p:cNvSpPr>
            <a:spLocks noGrp="1"/>
          </p:cNvSpPr>
          <p:nvPr>
            <p:ph type="sldNum" sz="quarter" idx="10"/>
          </p:nvPr>
        </p:nvSpPr>
        <p:spPr/>
        <p:txBody>
          <a:bodyPr/>
          <a:lstStyle/>
          <a:p>
            <a:fld id="{73041CE5-1DCE-2841-929D-C7134C49E32B}" type="slidenum">
              <a:rPr lang="en-GB" smtClean="0"/>
              <a:t>6</a:t>
            </a:fld>
            <a:endParaRPr lang="en-GB"/>
          </a:p>
        </p:txBody>
      </p:sp>
    </p:spTree>
    <p:extLst>
      <p:ext uri="{BB962C8B-B14F-4D97-AF65-F5344CB8AC3E}">
        <p14:creationId xmlns:p14="http://schemas.microsoft.com/office/powerpoint/2010/main" val="420107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Img02 = screenshot of Vid01 (see brief). Plat video full screen.</a:t>
            </a:r>
          </a:p>
        </p:txBody>
      </p:sp>
      <p:sp>
        <p:nvSpPr>
          <p:cNvPr id="4" name="Slide Number Placeholder 3"/>
          <p:cNvSpPr>
            <a:spLocks noGrp="1"/>
          </p:cNvSpPr>
          <p:nvPr>
            <p:ph type="sldNum" sz="quarter" idx="10"/>
          </p:nvPr>
        </p:nvSpPr>
        <p:spPr/>
        <p:txBody>
          <a:bodyPr/>
          <a:lstStyle/>
          <a:p>
            <a:fld id="{73041CE5-1DCE-2841-929D-C7134C49E32B}" type="slidenum">
              <a:rPr lang="en-GB" smtClean="0"/>
              <a:t>7</a:t>
            </a:fld>
            <a:endParaRPr lang="en-GB"/>
          </a:p>
        </p:txBody>
      </p:sp>
    </p:spTree>
    <p:extLst>
      <p:ext uri="{BB962C8B-B14F-4D97-AF65-F5344CB8AC3E}">
        <p14:creationId xmlns:p14="http://schemas.microsoft.com/office/powerpoint/2010/main" val="329722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51059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Img03 = diagram of a slip ring/wound rotor motor with the slip rings, insulated windings and brush assembly clearly visible e.g. http://</a:t>
            </a:r>
            <a:r>
              <a:rPr lang="en-GB" dirty="0" err="1"/>
              <a:t>images.slideplayer.com</a:t>
            </a:r>
            <a:r>
              <a:rPr lang="en-GB" dirty="0"/>
              <a:t>/17/5317441/slides/slide_1.jpg</a:t>
            </a:r>
          </a:p>
        </p:txBody>
      </p:sp>
      <p:sp>
        <p:nvSpPr>
          <p:cNvPr id="4" name="Slide Number Placeholder 3"/>
          <p:cNvSpPr>
            <a:spLocks noGrp="1"/>
          </p:cNvSpPr>
          <p:nvPr>
            <p:ph type="sldNum" sz="quarter" idx="10"/>
          </p:nvPr>
        </p:nvSpPr>
        <p:spPr/>
        <p:txBody>
          <a:bodyPr/>
          <a:lstStyle/>
          <a:p>
            <a:fld id="{73041CE5-1DCE-2841-929D-C7134C49E32B}" type="slidenum">
              <a:rPr lang="en-GB" smtClean="0"/>
              <a:t>9</a:t>
            </a:fld>
            <a:endParaRPr lang="en-GB"/>
          </a:p>
        </p:txBody>
      </p:sp>
    </p:spTree>
    <p:extLst>
      <p:ext uri="{BB962C8B-B14F-4D97-AF65-F5344CB8AC3E}">
        <p14:creationId xmlns:p14="http://schemas.microsoft.com/office/powerpoint/2010/main" val="2977580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Img04 = screenshot of Vid02 (see brief). Play video full screen</a:t>
            </a:r>
          </a:p>
        </p:txBody>
      </p:sp>
      <p:sp>
        <p:nvSpPr>
          <p:cNvPr id="4" name="Slide Number Placeholder 3"/>
          <p:cNvSpPr>
            <a:spLocks noGrp="1"/>
          </p:cNvSpPr>
          <p:nvPr>
            <p:ph type="sldNum" sz="quarter" idx="10"/>
          </p:nvPr>
        </p:nvSpPr>
        <p:spPr/>
        <p:txBody>
          <a:bodyPr/>
          <a:lstStyle/>
          <a:p>
            <a:fld id="{73041CE5-1DCE-2841-929D-C7134C49E32B}" type="slidenum">
              <a:rPr lang="en-GB" smtClean="0"/>
              <a:t>10</a:t>
            </a:fld>
            <a:endParaRPr lang="en-GB"/>
          </a:p>
        </p:txBody>
      </p:sp>
    </p:spTree>
    <p:extLst>
      <p:ext uri="{BB962C8B-B14F-4D97-AF65-F5344CB8AC3E}">
        <p14:creationId xmlns:p14="http://schemas.microsoft.com/office/powerpoint/2010/main" val="1989457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22EBF655-40E2-4900-BEF1-94B5E42E2024}"/>
              </a:ext>
            </a:extLst>
          </p:cNvPr>
          <p:cNvSpPr/>
          <p:nvPr userDrawn="1"/>
        </p:nvSpPr>
        <p:spPr>
          <a:xfrm>
            <a:off x="448766" y="4245367"/>
            <a:ext cx="918950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omments" Target="../comments/comment3.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5.tiff"/><Relationship Id="rId7"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tiff"/><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comments" Target="../comments/comment1.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1: How Three Phase Motors Work</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Why bother with slip-ring motors</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3" y="1048522"/>
            <a:ext cx="4974757" cy="2732089"/>
          </a:xfrm>
        </p:spPr>
        <p:txBody>
          <a:bodyPr>
            <a:noAutofit/>
          </a:bodyPr>
          <a:lstStyle/>
          <a:p>
            <a:pPr marL="0" indent="0">
              <a:buNone/>
            </a:pPr>
            <a:r>
              <a:rPr lang="en-GB" sz="2400" dirty="0"/>
              <a:t>More than 90% of the induction motors in industry are squirrel cage motors. The rotors of slip-ring motors are much more complicated than ordinary squirrel cage motors. Therefore, they are more expensive to build and harder to maintain. So why bother?</a:t>
            </a:r>
          </a:p>
        </p:txBody>
      </p:sp>
      <p:sp>
        <p:nvSpPr>
          <p:cNvPr id="16" name="TextBox 15">
            <a:extLst>
              <a:ext uri="{FF2B5EF4-FFF2-40B4-BE49-F238E27FC236}">
                <a16:creationId xmlns:a16="http://schemas.microsoft.com/office/drawing/2014/main" id="{D9AE2F85-70AA-7144-A860-AF12BA7DEF54}"/>
              </a:ext>
            </a:extLst>
          </p:cNvPr>
          <p:cNvSpPr txBox="1"/>
          <p:nvPr/>
        </p:nvSpPr>
        <p:spPr>
          <a:xfrm>
            <a:off x="829111" y="3780612"/>
            <a:ext cx="4279160" cy="830997"/>
          </a:xfrm>
          <a:prstGeom prst="rect">
            <a:avLst/>
          </a:prstGeom>
          <a:solidFill>
            <a:schemeClr val="tx2">
              <a:lumMod val="40000"/>
              <a:lumOff val="60000"/>
            </a:schemeClr>
          </a:solidFill>
        </p:spPr>
        <p:txBody>
          <a:bodyPr wrap="square" rtlCol="0">
            <a:spAutoFit/>
          </a:bodyPr>
          <a:lstStyle/>
          <a:p>
            <a:r>
              <a:rPr lang="en-GB" sz="2400" i="1" dirty="0"/>
              <a:t>Watch the video to find out why slip-ring motors can be so useful.</a:t>
            </a:r>
          </a:p>
        </p:txBody>
      </p:sp>
      <p:pic>
        <p:nvPicPr>
          <p:cNvPr id="17" name="Graphic 16" descr="User">
            <a:extLst>
              <a:ext uri="{FF2B5EF4-FFF2-40B4-BE49-F238E27FC236}">
                <a16:creationId xmlns:a16="http://schemas.microsoft.com/office/drawing/2014/main" id="{DC7E9E82-0823-3545-A988-7854277F8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3" y="3831411"/>
            <a:ext cx="854046" cy="854046"/>
          </a:xfrm>
          <a:prstGeom prst="rect">
            <a:avLst/>
          </a:prstGeom>
        </p:spPr>
      </p:pic>
      <p:sp>
        <p:nvSpPr>
          <p:cNvPr id="12" name="Rectangle 11">
            <a:extLst>
              <a:ext uri="{FF2B5EF4-FFF2-40B4-BE49-F238E27FC236}">
                <a16:creationId xmlns:a16="http://schemas.microsoft.com/office/drawing/2014/main" id="{A5019CB7-7042-414B-B189-BCB5AD70933F}"/>
              </a:ext>
            </a:extLst>
          </p:cNvPr>
          <p:cNvSpPr/>
          <p:nvPr/>
        </p:nvSpPr>
        <p:spPr>
          <a:xfrm>
            <a:off x="6236339" y="1092241"/>
            <a:ext cx="3649493" cy="3593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Tree>
    <p:extLst>
      <p:ext uri="{BB962C8B-B14F-4D97-AF65-F5344CB8AC3E}">
        <p14:creationId xmlns:p14="http://schemas.microsoft.com/office/powerpoint/2010/main" val="163669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The slip-ring vs the squirrel cage motor</a:t>
            </a:r>
          </a:p>
        </p:txBody>
      </p:sp>
      <p:pic>
        <p:nvPicPr>
          <p:cNvPr id="4" name="Picture 3">
            <a:extLst>
              <a:ext uri="{FF2B5EF4-FFF2-40B4-BE49-F238E27FC236}">
                <a16:creationId xmlns:a16="http://schemas.microsoft.com/office/drawing/2014/main" id="{A3CA79C3-A691-974E-9DE2-F21487948BC4}"/>
              </a:ext>
            </a:extLst>
          </p:cNvPr>
          <p:cNvPicPr>
            <a:picLocks noChangeAspect="1"/>
          </p:cNvPicPr>
          <p:nvPr/>
        </p:nvPicPr>
        <p:blipFill>
          <a:blip r:embed="rId3"/>
          <a:stretch>
            <a:fillRect/>
          </a:stretch>
        </p:blipFill>
        <p:spPr>
          <a:xfrm>
            <a:off x="5119687" y="1035925"/>
            <a:ext cx="4400509" cy="3710699"/>
          </a:xfrm>
          <a:prstGeom prst="rect">
            <a:avLst/>
          </a:prstGeom>
        </p:spPr>
      </p:pic>
      <p:sp>
        <p:nvSpPr>
          <p:cNvPr id="6" name="Content Placeholder 4">
            <a:extLst>
              <a:ext uri="{FF2B5EF4-FFF2-40B4-BE49-F238E27FC236}">
                <a16:creationId xmlns:a16="http://schemas.microsoft.com/office/drawing/2014/main" id="{329A0642-4DB9-4F44-99FD-05D154B9D725}"/>
              </a:ext>
            </a:extLst>
          </p:cNvPr>
          <p:cNvSpPr>
            <a:spLocks noGrp="1"/>
          </p:cNvSpPr>
          <p:nvPr>
            <p:ph sz="half" idx="1"/>
          </p:nvPr>
        </p:nvSpPr>
        <p:spPr>
          <a:xfrm>
            <a:off x="849734" y="1048523"/>
            <a:ext cx="4254732" cy="1466078"/>
          </a:xfrm>
        </p:spPr>
        <p:txBody>
          <a:bodyPr>
            <a:noAutofit/>
          </a:bodyPr>
          <a:lstStyle/>
          <a:p>
            <a:pPr marL="0" indent="0">
              <a:buNone/>
            </a:pPr>
            <a:r>
              <a:rPr lang="en-GB" sz="2400" dirty="0"/>
              <a:t>There are a number of important differences between squirrel cage and slip-ring motors. </a:t>
            </a:r>
          </a:p>
        </p:txBody>
      </p:sp>
      <p:sp>
        <p:nvSpPr>
          <p:cNvPr id="7" name="TextBox 6">
            <a:extLst>
              <a:ext uri="{FF2B5EF4-FFF2-40B4-BE49-F238E27FC236}">
                <a16:creationId xmlns:a16="http://schemas.microsoft.com/office/drawing/2014/main" id="{FD86E830-ED0F-BA4C-94D4-03BCACA3A511}"/>
              </a:ext>
            </a:extLst>
          </p:cNvPr>
          <p:cNvSpPr txBox="1"/>
          <p:nvPr/>
        </p:nvSpPr>
        <p:spPr>
          <a:xfrm>
            <a:off x="840527" y="2651899"/>
            <a:ext cx="4279160" cy="1569660"/>
          </a:xfrm>
          <a:prstGeom prst="rect">
            <a:avLst/>
          </a:prstGeom>
          <a:solidFill>
            <a:schemeClr val="tx2">
              <a:lumMod val="40000"/>
              <a:lumOff val="60000"/>
            </a:schemeClr>
          </a:solidFill>
        </p:spPr>
        <p:txBody>
          <a:bodyPr wrap="square" rtlCol="0">
            <a:spAutoFit/>
          </a:bodyPr>
          <a:lstStyle/>
          <a:p>
            <a:r>
              <a:rPr lang="en-GB" sz="2400" i="1" dirty="0"/>
              <a:t>Click on the image to have a look at the complete table of differences between the 2 motors.</a:t>
            </a:r>
          </a:p>
        </p:txBody>
      </p:sp>
      <p:pic>
        <p:nvPicPr>
          <p:cNvPr id="8" name="Graphic 7" descr="User">
            <a:extLst>
              <a:ext uri="{FF2B5EF4-FFF2-40B4-BE49-F238E27FC236}">
                <a16:creationId xmlns:a16="http://schemas.microsoft.com/office/drawing/2014/main" id="{B1D072EB-67EF-0A47-BFE6-9FCA1FB36A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03" y="2702698"/>
            <a:ext cx="854046" cy="854046"/>
          </a:xfrm>
          <a:prstGeom prst="rect">
            <a:avLst/>
          </a:prstGeom>
        </p:spPr>
      </p:pic>
      <p:pic>
        <p:nvPicPr>
          <p:cNvPr id="10" name="Graphic 9" descr="Magnifying glass">
            <a:extLst>
              <a:ext uri="{FF2B5EF4-FFF2-40B4-BE49-F238E27FC236}">
                <a16:creationId xmlns:a16="http://schemas.microsoft.com/office/drawing/2014/main" id="{339C3708-8F01-3047-B154-181FEE1995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0243" y="1093489"/>
            <a:ext cx="607199" cy="607199"/>
          </a:xfrm>
          <a:prstGeom prst="rect">
            <a:avLst/>
          </a:prstGeom>
        </p:spPr>
      </p:pic>
    </p:spTree>
    <p:extLst>
      <p:ext uri="{BB962C8B-B14F-4D97-AF65-F5344CB8AC3E}">
        <p14:creationId xmlns:p14="http://schemas.microsoft.com/office/powerpoint/2010/main" val="326918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Content Placeholder 2"/>
          <p:cNvSpPr>
            <a:spLocks noGrp="1"/>
          </p:cNvSpPr>
          <p:nvPr>
            <p:ph sz="quarter" idx="10"/>
          </p:nvPr>
        </p:nvSpPr>
        <p:spPr>
          <a:xfrm>
            <a:off x="826109" y="1059933"/>
            <a:ext cx="5160354" cy="2697680"/>
          </a:xfrm>
        </p:spPr>
        <p:txBody>
          <a:bodyPr>
            <a:noAutofit/>
          </a:bodyPr>
          <a:lstStyle/>
          <a:p>
            <a:pPr marL="0" indent="0">
              <a:buNone/>
            </a:pPr>
            <a:r>
              <a:rPr lang="en-GB" sz="1600" i="1" dirty="0"/>
              <a:t>Video with an expert presenter showing and explaining the construction of a typical slip ring rotor. Expert to cover following main differences between it and the squirrel cage rotor. When describing the rotor windings be sure to mention the following.</a:t>
            </a:r>
          </a:p>
          <a:p>
            <a:r>
              <a:rPr lang="en-ZA" sz="1400" dirty="0">
                <a:latin typeface="Arial" panose="020B0604020202020204" pitchFamily="34" charset="0"/>
              </a:rPr>
              <a:t>The windings are made up of well- insulated coils, mounted in three phases connected in a star format (show what this looks like), and the ends brought out to three slip rings on the rotor shaft. The windings are in slots in steel laminations much like the stator</a:t>
            </a:r>
          </a:p>
          <a:p>
            <a:r>
              <a:rPr lang="en-ZA" sz="1400" dirty="0">
                <a:latin typeface="Arial" panose="020B0604020202020204" pitchFamily="34" charset="0"/>
              </a:rPr>
              <a:t>Three brushes which bear on the slip-rings are connected in series through a controller to three sets of variable resistors or rheostats also connected in star, so that the resistance in the rotor circuit can be changed. Increasing the resistance helps to decrease the current flowing through the rotor. This can decrease the starting current as the motor starts up and can offer offer some speed control. We will see a bit later on how this works and why this is important.</a:t>
            </a:r>
          </a:p>
          <a:p>
            <a:r>
              <a:rPr lang="en-ZA" sz="1400" dirty="0">
                <a:latin typeface="Arial" panose="020B0604020202020204" pitchFamily="34" charset="0"/>
              </a:rPr>
              <a:t>In large motors, which do not require speed control after starting, the slip rings are short-circuited and the brushes lifted clear of them by means of a mechanical arm. In this case the machine is operating at a load similar to the load operated by the squirrel-cage types</a:t>
            </a:r>
          </a:p>
          <a:p>
            <a:r>
              <a:rPr lang="en-ZA" sz="1400" dirty="0">
                <a:latin typeface="Arial" panose="020B0604020202020204" pitchFamily="34" charset="0"/>
              </a:rPr>
              <a:t>There is still no electrical connection between rotor and main current. All current in rotor is induced</a:t>
            </a:r>
            <a:endParaRPr lang="en-GB" sz="1400" dirty="0"/>
          </a:p>
        </p:txBody>
      </p:sp>
      <p:graphicFrame>
        <p:nvGraphicFramePr>
          <p:cNvPr id="4" name="Table 3">
            <a:extLst>
              <a:ext uri="{FF2B5EF4-FFF2-40B4-BE49-F238E27FC236}">
                <a16:creationId xmlns:a16="http://schemas.microsoft.com/office/drawing/2014/main" id="{5B569604-83BD-E548-8021-E2750FEAF58D}"/>
              </a:ext>
            </a:extLst>
          </p:cNvPr>
          <p:cNvGraphicFramePr>
            <a:graphicFrameLocks noGrp="1"/>
          </p:cNvGraphicFramePr>
          <p:nvPr>
            <p:extLst>
              <p:ext uri="{D42A27DB-BD31-4B8C-83A1-F6EECF244321}">
                <p14:modId xmlns:p14="http://schemas.microsoft.com/office/powerpoint/2010/main" val="194010160"/>
              </p:ext>
            </p:extLst>
          </p:nvPr>
        </p:nvGraphicFramePr>
        <p:xfrm>
          <a:off x="6338193" y="1723517"/>
          <a:ext cx="6826250" cy="1845691"/>
        </p:xfrm>
        <a:graphic>
          <a:graphicData uri="http://schemas.openxmlformats.org/drawingml/2006/table">
            <a:tbl>
              <a:tblPr bandRow="1">
                <a:tableStyleId>{5940675A-B579-460E-94D1-54222C63F5DA}</a:tableStyleId>
              </a:tblPr>
              <a:tblGrid>
                <a:gridCol w="3413125">
                  <a:extLst>
                    <a:ext uri="{9D8B030D-6E8A-4147-A177-3AD203B41FA5}">
                      <a16:colId xmlns:a16="http://schemas.microsoft.com/office/drawing/2014/main" val="35665934"/>
                    </a:ext>
                  </a:extLst>
                </a:gridCol>
                <a:gridCol w="3413125">
                  <a:extLst>
                    <a:ext uri="{9D8B030D-6E8A-4147-A177-3AD203B41FA5}">
                      <a16:colId xmlns:a16="http://schemas.microsoft.com/office/drawing/2014/main" val="3915554822"/>
                    </a:ext>
                  </a:extLst>
                </a:gridCol>
              </a:tblGrid>
              <a:tr h="370840">
                <a:tc>
                  <a:txBody>
                    <a:bodyPr/>
                    <a:lstStyle/>
                    <a:p>
                      <a:r>
                        <a:rPr lang="en-GB" b="1" dirty="0"/>
                        <a:t>Squirrel Cage Rotor</a:t>
                      </a:r>
                    </a:p>
                  </a:txBody>
                  <a:tcPr/>
                </a:tc>
                <a:tc>
                  <a:txBody>
                    <a:bodyPr/>
                    <a:lstStyle/>
                    <a:p>
                      <a:r>
                        <a:rPr lang="en-GB" b="1" dirty="0"/>
                        <a:t>Slip Ring Rotor</a:t>
                      </a:r>
                    </a:p>
                  </a:txBody>
                  <a:tcPr/>
                </a:tc>
                <a:extLst>
                  <a:ext uri="{0D108BD9-81ED-4DB2-BD59-A6C34878D82A}">
                    <a16:rowId xmlns:a16="http://schemas.microsoft.com/office/drawing/2014/main" val="2869598878"/>
                  </a:ext>
                </a:extLst>
              </a:tr>
              <a:tr h="370840">
                <a:tc>
                  <a:txBody>
                    <a:bodyPr/>
                    <a:lstStyle/>
                    <a:p>
                      <a:r>
                        <a:rPr lang="en-GB" dirty="0"/>
                        <a:t>The rotor has shorted bars inside slots of laminated steel.</a:t>
                      </a:r>
                    </a:p>
                  </a:txBody>
                  <a:tcPr/>
                </a:tc>
                <a:tc>
                  <a:txBody>
                    <a:bodyPr/>
                    <a:lstStyle/>
                    <a:p>
                      <a:r>
                        <a:rPr lang="en-GB" dirty="0"/>
                        <a:t>The rotor has a three phase winding similar to the induction motor stator.</a:t>
                      </a:r>
                    </a:p>
                  </a:txBody>
                  <a:tcPr/>
                </a:tc>
                <a:extLst>
                  <a:ext uri="{0D108BD9-81ED-4DB2-BD59-A6C34878D82A}">
                    <a16:rowId xmlns:a16="http://schemas.microsoft.com/office/drawing/2014/main" val="2344505100"/>
                  </a:ext>
                </a:extLst>
              </a:tr>
              <a:tr h="370840">
                <a:tc>
                  <a:txBody>
                    <a:bodyPr/>
                    <a:lstStyle/>
                    <a:p>
                      <a:r>
                        <a:rPr lang="en-GB" dirty="0"/>
                        <a:t>There are no electrical connections between the rotor and any external part.</a:t>
                      </a:r>
                    </a:p>
                  </a:txBody>
                  <a:tcPr/>
                </a:tc>
                <a:tc>
                  <a:txBody>
                    <a:bodyPr/>
                    <a:lstStyle/>
                    <a:p>
                      <a:r>
                        <a:rPr lang="en-GB" dirty="0"/>
                        <a:t>The windings of the rotor can be connected to external resistors via slip rings and brushes.</a:t>
                      </a:r>
                    </a:p>
                  </a:txBody>
                  <a:tcPr/>
                </a:tc>
                <a:extLst>
                  <a:ext uri="{0D108BD9-81ED-4DB2-BD59-A6C34878D82A}">
                    <a16:rowId xmlns:a16="http://schemas.microsoft.com/office/drawing/2014/main" val="2003758267"/>
                  </a:ext>
                </a:extLst>
              </a:tr>
              <a:tr h="370840">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dirty="0"/>
                        <a:t>No additional external resistance can be added to the bars of the rotor</a:t>
                      </a:r>
                    </a:p>
                  </a:txBody>
                  <a:tcPr/>
                </a:tc>
                <a:tc>
                  <a:txBody>
                    <a:bodyPr/>
                    <a:lstStyle/>
                    <a:p>
                      <a:pPr marL="0" marR="0" lvl="0" indent="0" algn="l" defTabSz="667146" rtl="0" eaLnBrk="1" fontAlgn="auto" latinLnBrk="0" hangingPunct="1">
                        <a:lnSpc>
                          <a:spcPct val="100000"/>
                        </a:lnSpc>
                        <a:spcBef>
                          <a:spcPts val="0"/>
                        </a:spcBef>
                        <a:spcAft>
                          <a:spcPts val="0"/>
                        </a:spcAft>
                        <a:buClrTx/>
                        <a:buSzTx/>
                        <a:buFontTx/>
                        <a:buNone/>
                        <a:tabLst/>
                        <a:defRPr/>
                      </a:pPr>
                      <a:r>
                        <a:rPr lang="en-GB" dirty="0"/>
                        <a:t>Additional external resistance can be added to the rotor windings</a:t>
                      </a:r>
                    </a:p>
                  </a:txBody>
                  <a:tcPr/>
                </a:tc>
                <a:extLst>
                  <a:ext uri="{0D108BD9-81ED-4DB2-BD59-A6C34878D82A}">
                    <a16:rowId xmlns:a16="http://schemas.microsoft.com/office/drawing/2014/main" val="954844352"/>
                  </a:ext>
                </a:extLst>
              </a:tr>
            </a:tbl>
          </a:graphicData>
        </a:graphic>
      </p:graphicFrame>
    </p:spTree>
    <p:custDataLst>
      <p:tags r:id="rId1"/>
    </p:custDataLst>
    <p:extLst>
      <p:ext uri="{BB962C8B-B14F-4D97-AF65-F5344CB8AC3E}">
        <p14:creationId xmlns:p14="http://schemas.microsoft.com/office/powerpoint/2010/main" val="344548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Content Placeholder 2"/>
          <p:cNvSpPr>
            <a:spLocks noGrp="1"/>
          </p:cNvSpPr>
          <p:nvPr>
            <p:ph sz="quarter" idx="10"/>
          </p:nvPr>
        </p:nvSpPr>
        <p:spPr>
          <a:xfrm>
            <a:off x="826109" y="1059933"/>
            <a:ext cx="8284354" cy="4755080"/>
          </a:xfrm>
        </p:spPr>
        <p:txBody>
          <a:bodyPr>
            <a:noAutofit/>
          </a:bodyPr>
          <a:lstStyle/>
          <a:p>
            <a:pPr marL="0" indent="0">
              <a:buNone/>
            </a:pPr>
            <a:r>
              <a:rPr lang="en-GB" sz="1600" i="1" dirty="0"/>
              <a:t>Video with an expert presenter explaining why slip-ring motors are used. Cover the following key points using an actual motor. Demonstrate this all with a demonstrator motor </a:t>
            </a:r>
            <a:r>
              <a:rPr lang="en-GB" sz="1600" i="1"/>
              <a:t>if possible.</a:t>
            </a:r>
            <a:endParaRPr lang="en-GB" sz="1600" i="1" dirty="0"/>
          </a:p>
          <a:p>
            <a:r>
              <a:rPr lang="en-GB" sz="1600" dirty="0"/>
              <a:t>When an induction motor starts there is a huge amount of current flowing in the rotor(and stator – up to 100% of the running current) because there is so much relative motion between the rotating stator field and the rotor. This very high current can damage the motor if left for too long.</a:t>
            </a:r>
          </a:p>
          <a:p>
            <a:r>
              <a:rPr lang="en-GB" sz="1600" dirty="0"/>
              <a:t>Torque is the rotating force that starts to act on the rotor making it spin.</a:t>
            </a:r>
          </a:p>
          <a:p>
            <a:r>
              <a:rPr lang="en-GB" sz="1600" dirty="0"/>
              <a:t>To get the rotor going from rest needs lots of torque - much more than to keep a spinning rotor spinning. This is due to the inertia of the rotor – things at rest like to stay at rest!</a:t>
            </a:r>
          </a:p>
          <a:p>
            <a:r>
              <a:rPr lang="en-GB" sz="1600" dirty="0"/>
              <a:t>If we can reduce the amount of current in the rotor, we can also increase the torque on the rotor – explain why</a:t>
            </a:r>
          </a:p>
          <a:p>
            <a:r>
              <a:rPr lang="en-GB" sz="1600" dirty="0"/>
              <a:t>We know that to reduce current we can increase resistance.</a:t>
            </a:r>
          </a:p>
          <a:p>
            <a:r>
              <a:rPr lang="en-GB" sz="1600" dirty="0"/>
              <a:t>By adding resistance to the rotor, we </a:t>
            </a:r>
            <a:r>
              <a:rPr lang="en-GB" sz="1600" b="1" dirty="0"/>
              <a:t>reduce the starting current </a:t>
            </a:r>
            <a:r>
              <a:rPr lang="en-GB" sz="1600" dirty="0"/>
              <a:t>and </a:t>
            </a:r>
            <a:r>
              <a:rPr lang="en-GB" sz="1600" b="1" dirty="0"/>
              <a:t>increase the starting torque</a:t>
            </a:r>
            <a:r>
              <a:rPr lang="en-GB" sz="1600" dirty="0"/>
              <a:t>. The higher the resistance, the greater the starting torque.</a:t>
            </a:r>
          </a:p>
          <a:p>
            <a:r>
              <a:rPr lang="en-GB" sz="1600" dirty="0"/>
              <a:t>This means that we can start the motor even if there is a heavy load on it. There is more force turning the rotor, especially at the beginning.</a:t>
            </a:r>
          </a:p>
          <a:p>
            <a:r>
              <a:rPr lang="en-GB" sz="1600" dirty="0"/>
              <a:t>As the motor speeds up, we remove the resistance bit by bit until, at full speed, the motor runs just like a squirrel cage.</a:t>
            </a:r>
          </a:p>
        </p:txBody>
      </p:sp>
    </p:spTree>
    <p:custDataLst>
      <p:tags r:id="rId1"/>
    </p:custDataLst>
    <p:extLst>
      <p:ext uri="{BB962C8B-B14F-4D97-AF65-F5344CB8AC3E}">
        <p14:creationId xmlns:p14="http://schemas.microsoft.com/office/powerpoint/2010/main" val="82804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pic>
        <p:nvPicPr>
          <p:cNvPr id="6" name="Picture 5">
            <a:extLst>
              <a:ext uri="{FF2B5EF4-FFF2-40B4-BE49-F238E27FC236}">
                <a16:creationId xmlns:a16="http://schemas.microsoft.com/office/drawing/2014/main" id="{6AD65094-DFEF-BE46-946E-991A9F170AFE}"/>
              </a:ext>
            </a:extLst>
          </p:cNvPr>
          <p:cNvPicPr>
            <a:picLocks noChangeAspect="1"/>
          </p:cNvPicPr>
          <p:nvPr/>
        </p:nvPicPr>
        <p:blipFill>
          <a:blip r:embed="rId4"/>
          <a:stretch>
            <a:fillRect/>
          </a:stretch>
        </p:blipFill>
        <p:spPr>
          <a:xfrm>
            <a:off x="703958" y="1736012"/>
            <a:ext cx="7395747" cy="6236413"/>
          </a:xfrm>
          <a:prstGeom prst="rect">
            <a:avLst/>
          </a:prstGeom>
        </p:spPr>
      </p:pic>
      <p:sp>
        <p:nvSpPr>
          <p:cNvPr id="7" name="TextBox 6">
            <a:extLst>
              <a:ext uri="{FF2B5EF4-FFF2-40B4-BE49-F238E27FC236}">
                <a16:creationId xmlns:a16="http://schemas.microsoft.com/office/drawing/2014/main" id="{11264649-9A93-F44B-93B0-161E0A5D8D48}"/>
              </a:ext>
            </a:extLst>
          </p:cNvPr>
          <p:cNvSpPr txBox="1"/>
          <p:nvPr/>
        </p:nvSpPr>
        <p:spPr>
          <a:xfrm>
            <a:off x="703958" y="1115463"/>
            <a:ext cx="5877378" cy="369332"/>
          </a:xfrm>
          <a:prstGeom prst="rect">
            <a:avLst/>
          </a:prstGeom>
          <a:noFill/>
        </p:spPr>
        <p:txBody>
          <a:bodyPr wrap="none" rtlCol="0">
            <a:spAutoFit/>
          </a:bodyPr>
          <a:lstStyle/>
          <a:p>
            <a:r>
              <a:rPr lang="en-GB" dirty="0"/>
              <a:t>Create a well laid out PDF document with the following table</a:t>
            </a:r>
          </a:p>
        </p:txBody>
      </p:sp>
    </p:spTree>
    <p:custDataLst>
      <p:tags r:id="rId1"/>
    </p:custDataLst>
    <p:extLst>
      <p:ext uri="{BB962C8B-B14F-4D97-AF65-F5344CB8AC3E}">
        <p14:creationId xmlns:p14="http://schemas.microsoft.com/office/powerpoint/2010/main" val="1247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 </a:t>
            </a:r>
          </a:p>
        </p:txBody>
      </p:sp>
      <p:sp>
        <p:nvSpPr>
          <p:cNvPr id="3" name="Content Placeholder 2"/>
          <p:cNvSpPr>
            <a:spLocks noGrp="1"/>
          </p:cNvSpPr>
          <p:nvPr>
            <p:ph idx="1"/>
          </p:nvPr>
        </p:nvSpPr>
        <p:spPr>
          <a:xfrm>
            <a:off x="1122531" y="1091868"/>
            <a:ext cx="8059513" cy="81476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2400" dirty="0"/>
              <a:t>By the end of the unit you will be able to:</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1.3: Slip Ring Motors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4759156" cy="3264232"/>
          </a:xfrm>
        </p:spPr>
        <p:txBody>
          <a:bodyPr>
            <a:noAutofit/>
          </a:bodyPr>
          <a:lstStyle/>
          <a:p>
            <a:pPr marL="0" indent="0" algn="just">
              <a:buNone/>
            </a:pPr>
            <a:r>
              <a:rPr lang="en-GB" sz="2400" dirty="0"/>
              <a:t>In the previous unit, we had a close look at the most common kind of three phase induction motor - the </a:t>
            </a:r>
            <a:r>
              <a:rPr lang="en-GB" sz="2400" b="1" dirty="0"/>
              <a:t>Squirrel Cage </a:t>
            </a:r>
            <a:r>
              <a:rPr lang="en-GB" sz="2400" dirty="0"/>
              <a:t>motor. Remember, the rotor looked a bit like a squirrel cage.</a:t>
            </a:r>
          </a:p>
          <a:p>
            <a:pPr marL="0" indent="0" algn="just">
              <a:buNone/>
            </a:pPr>
            <a:endParaRPr lang="en-GB" sz="2400" dirty="0"/>
          </a:p>
          <a:p>
            <a:pPr marL="0" indent="0" algn="just">
              <a:buNone/>
            </a:pPr>
            <a:r>
              <a:rPr lang="en-GB" sz="2400" dirty="0"/>
              <a:t>In this unit , we will look at another type of three phase induction motor called the </a:t>
            </a:r>
            <a:r>
              <a:rPr lang="en-GB" sz="2400" b="1" dirty="0"/>
              <a:t>Slip Ring </a:t>
            </a:r>
            <a:r>
              <a:rPr lang="en-GB" sz="2400" dirty="0"/>
              <a:t>motor.</a:t>
            </a: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264B3470-0A19-764D-BD1C-75CE4339E2CB}"/>
              </a:ext>
            </a:extLst>
          </p:cNvPr>
          <p:cNvPicPr>
            <a:picLocks noChangeAspect="1"/>
          </p:cNvPicPr>
          <p:nvPr/>
        </p:nvPicPr>
        <p:blipFill>
          <a:blip r:embed="rId4"/>
          <a:stretch>
            <a:fillRect/>
          </a:stretch>
        </p:blipFill>
        <p:spPr>
          <a:xfrm>
            <a:off x="5881687" y="1377950"/>
            <a:ext cx="3302000" cy="2171700"/>
          </a:xfrm>
          <a:prstGeom prst="rect">
            <a:avLst/>
          </a:prstGeom>
        </p:spPr>
      </p:pic>
    </p:spTree>
    <p:custDataLst>
      <p:tags r:id="rId1"/>
    </p:custDataLst>
    <p:extLst>
      <p:ext uri="{BB962C8B-B14F-4D97-AF65-F5344CB8AC3E}">
        <p14:creationId xmlns:p14="http://schemas.microsoft.com/office/powerpoint/2010/main" val="3838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The slip ring motor</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3" y="1048523"/>
            <a:ext cx="4974757" cy="1631177"/>
          </a:xfrm>
        </p:spPr>
        <p:txBody>
          <a:bodyPr>
            <a:noAutofit/>
          </a:bodyPr>
          <a:lstStyle/>
          <a:p>
            <a:pPr marL="0" indent="0">
              <a:buNone/>
            </a:pPr>
            <a:r>
              <a:rPr lang="en-GB" sz="2400" dirty="0"/>
              <a:t>The only difference between the squirrel cage and the slip ring motor is in the rotor. The stators are identical.</a:t>
            </a:r>
          </a:p>
          <a:p>
            <a:pPr marL="0" indent="0">
              <a:buNone/>
            </a:pPr>
            <a:endParaRPr lang="en-GB" sz="2400" dirty="0"/>
          </a:p>
          <a:p>
            <a:pPr marL="0" indent="0">
              <a:buNone/>
            </a:pPr>
            <a:r>
              <a:rPr lang="en-GB" sz="2400" dirty="0"/>
              <a:t>There are three main differences between the 2 rotors.</a:t>
            </a:r>
          </a:p>
        </p:txBody>
      </p:sp>
      <p:sp>
        <p:nvSpPr>
          <p:cNvPr id="15" name="Rectangle 14">
            <a:extLst>
              <a:ext uri="{FF2B5EF4-FFF2-40B4-BE49-F238E27FC236}">
                <a16:creationId xmlns:a16="http://schemas.microsoft.com/office/drawing/2014/main" id="{F78B886C-F99A-8144-92A5-B269D15FCBBA}"/>
              </a:ext>
            </a:extLst>
          </p:cNvPr>
          <p:cNvSpPr/>
          <p:nvPr/>
        </p:nvSpPr>
        <p:spPr>
          <a:xfrm>
            <a:off x="5885925" y="1048523"/>
            <a:ext cx="3649493" cy="2678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16" name="TextBox 15">
            <a:extLst>
              <a:ext uri="{FF2B5EF4-FFF2-40B4-BE49-F238E27FC236}">
                <a16:creationId xmlns:a16="http://schemas.microsoft.com/office/drawing/2014/main" id="{D9AE2F85-70AA-7144-A860-AF12BA7DEF54}"/>
              </a:ext>
            </a:extLst>
          </p:cNvPr>
          <p:cNvSpPr txBox="1"/>
          <p:nvPr/>
        </p:nvSpPr>
        <p:spPr>
          <a:xfrm>
            <a:off x="849733" y="3449261"/>
            <a:ext cx="4279160" cy="830997"/>
          </a:xfrm>
          <a:prstGeom prst="rect">
            <a:avLst/>
          </a:prstGeom>
          <a:solidFill>
            <a:schemeClr val="tx2">
              <a:lumMod val="40000"/>
              <a:lumOff val="60000"/>
            </a:schemeClr>
          </a:solidFill>
        </p:spPr>
        <p:txBody>
          <a:bodyPr wrap="square" rtlCol="0">
            <a:spAutoFit/>
          </a:bodyPr>
          <a:lstStyle/>
          <a:p>
            <a:r>
              <a:rPr lang="en-GB" sz="2400" i="1" dirty="0"/>
              <a:t>Watch the video to see what these differences are.</a:t>
            </a:r>
          </a:p>
        </p:txBody>
      </p:sp>
      <p:pic>
        <p:nvPicPr>
          <p:cNvPr id="17" name="Graphic 16" descr="User">
            <a:extLst>
              <a:ext uri="{FF2B5EF4-FFF2-40B4-BE49-F238E27FC236}">
                <a16:creationId xmlns:a16="http://schemas.microsoft.com/office/drawing/2014/main" id="{DC7E9E82-0823-3545-A988-7854277F8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 y="3500060"/>
            <a:ext cx="854046" cy="854046"/>
          </a:xfrm>
          <a:prstGeom prst="rect">
            <a:avLst/>
          </a:prstGeom>
        </p:spPr>
      </p:pic>
    </p:spTree>
    <p:extLst>
      <p:ext uri="{BB962C8B-B14F-4D97-AF65-F5344CB8AC3E}">
        <p14:creationId xmlns:p14="http://schemas.microsoft.com/office/powerpoint/2010/main" val="68226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External resistance</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4" y="1077098"/>
            <a:ext cx="3903566" cy="2326890"/>
          </a:xfrm>
        </p:spPr>
        <p:txBody>
          <a:bodyPr>
            <a:noAutofit/>
          </a:bodyPr>
          <a:lstStyle/>
          <a:p>
            <a:pPr marL="0" indent="0">
              <a:buNone/>
            </a:pPr>
            <a:r>
              <a:rPr lang="en-GB" sz="2400" dirty="0"/>
              <a:t>Here is a diagram showing how the rotor windings are connected in star formation to variable resistors/rheostats also connected in star formation through slip rings and brushes.</a:t>
            </a:r>
          </a:p>
        </p:txBody>
      </p:sp>
      <p:sp>
        <p:nvSpPr>
          <p:cNvPr id="16" name="TextBox 15">
            <a:extLst>
              <a:ext uri="{FF2B5EF4-FFF2-40B4-BE49-F238E27FC236}">
                <a16:creationId xmlns:a16="http://schemas.microsoft.com/office/drawing/2014/main" id="{D9AE2F85-70AA-7144-A860-AF12BA7DEF54}"/>
              </a:ext>
            </a:extLst>
          </p:cNvPr>
          <p:cNvSpPr txBox="1"/>
          <p:nvPr/>
        </p:nvSpPr>
        <p:spPr>
          <a:xfrm>
            <a:off x="849733" y="3620715"/>
            <a:ext cx="4165504" cy="830997"/>
          </a:xfrm>
          <a:prstGeom prst="rect">
            <a:avLst/>
          </a:prstGeom>
          <a:solidFill>
            <a:schemeClr val="tx2">
              <a:lumMod val="40000"/>
              <a:lumOff val="60000"/>
            </a:schemeClr>
          </a:solidFill>
        </p:spPr>
        <p:txBody>
          <a:bodyPr wrap="square" rtlCol="0">
            <a:spAutoFit/>
          </a:bodyPr>
          <a:lstStyle/>
          <a:p>
            <a:r>
              <a:rPr lang="en-GB" sz="2400" i="1" dirty="0"/>
              <a:t>Draw your own version of this diagram.</a:t>
            </a:r>
          </a:p>
        </p:txBody>
      </p:sp>
      <p:pic>
        <p:nvPicPr>
          <p:cNvPr id="17" name="Graphic 16" descr="User">
            <a:extLst>
              <a:ext uri="{FF2B5EF4-FFF2-40B4-BE49-F238E27FC236}">
                <a16:creationId xmlns:a16="http://schemas.microsoft.com/office/drawing/2014/main" id="{DC7E9E82-0823-3545-A988-7854277F8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 y="3671514"/>
            <a:ext cx="854046" cy="854046"/>
          </a:xfrm>
          <a:prstGeom prst="rect">
            <a:avLst/>
          </a:prstGeom>
        </p:spPr>
      </p:pic>
      <p:pic>
        <p:nvPicPr>
          <p:cNvPr id="4" name="Picture 3">
            <a:extLst>
              <a:ext uri="{FF2B5EF4-FFF2-40B4-BE49-F238E27FC236}">
                <a16:creationId xmlns:a16="http://schemas.microsoft.com/office/drawing/2014/main" id="{02F6A2B2-C620-1040-B866-62ABDA2489F8}"/>
              </a:ext>
            </a:extLst>
          </p:cNvPr>
          <p:cNvPicPr>
            <a:picLocks noChangeAspect="1"/>
          </p:cNvPicPr>
          <p:nvPr/>
        </p:nvPicPr>
        <p:blipFill>
          <a:blip r:embed="rId5"/>
          <a:stretch>
            <a:fillRect/>
          </a:stretch>
        </p:blipFill>
        <p:spPr>
          <a:xfrm>
            <a:off x="5015237" y="921365"/>
            <a:ext cx="5224138" cy="2840107"/>
          </a:xfrm>
          <a:prstGeom prst="rect">
            <a:avLst/>
          </a:prstGeom>
        </p:spPr>
      </p:pic>
    </p:spTree>
    <p:extLst>
      <p:ext uri="{BB962C8B-B14F-4D97-AF65-F5344CB8AC3E}">
        <p14:creationId xmlns:p14="http://schemas.microsoft.com/office/powerpoint/2010/main" val="91212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773351"/>
          </a:xfrm>
          <a:solidFill>
            <a:schemeClr val="tx2">
              <a:lumMod val="40000"/>
              <a:lumOff val="60000"/>
            </a:schemeClr>
          </a:solidFill>
        </p:spPr>
        <p:txBody>
          <a:bodyPr>
            <a:noAutofit/>
          </a:bodyPr>
          <a:lstStyle/>
          <a:p>
            <a:pPr marL="0" indent="0" algn="just">
              <a:buNone/>
            </a:pPr>
            <a:r>
              <a:rPr lang="en-GB" sz="2400" i="1" dirty="0"/>
              <a:t>Take a picture of your completed slip ring rotor diagram and upload it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261982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2678835"/>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316402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22990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CF9C-2440-894B-9415-CBA068EBE31C}"/>
              </a:ext>
            </a:extLst>
          </p:cNvPr>
          <p:cNvSpPr>
            <a:spLocks noGrp="1"/>
          </p:cNvSpPr>
          <p:nvPr>
            <p:ph type="title"/>
          </p:nvPr>
        </p:nvSpPr>
        <p:spPr/>
        <p:txBody>
          <a:bodyPr>
            <a:noAutofit/>
          </a:bodyPr>
          <a:lstStyle/>
          <a:p>
            <a:r>
              <a:rPr lang="en-GB" dirty="0"/>
              <a:t>Wound rotor motors</a:t>
            </a:r>
          </a:p>
        </p:txBody>
      </p:sp>
      <p:sp>
        <p:nvSpPr>
          <p:cNvPr id="5" name="Content Placeholder 4">
            <a:extLst>
              <a:ext uri="{FF2B5EF4-FFF2-40B4-BE49-F238E27FC236}">
                <a16:creationId xmlns:a16="http://schemas.microsoft.com/office/drawing/2014/main" id="{B2B7973B-5DE2-6A4C-BC10-5CD8E8677B84}"/>
              </a:ext>
            </a:extLst>
          </p:cNvPr>
          <p:cNvSpPr>
            <a:spLocks noGrp="1"/>
          </p:cNvSpPr>
          <p:nvPr>
            <p:ph sz="half" idx="1"/>
          </p:nvPr>
        </p:nvSpPr>
        <p:spPr>
          <a:xfrm>
            <a:off x="849733" y="1048523"/>
            <a:ext cx="4974757" cy="1631177"/>
          </a:xfrm>
        </p:spPr>
        <p:txBody>
          <a:bodyPr>
            <a:noAutofit/>
          </a:bodyPr>
          <a:lstStyle/>
          <a:p>
            <a:pPr marL="0" indent="0">
              <a:buNone/>
            </a:pPr>
            <a:r>
              <a:rPr lang="en-GB" sz="2400" dirty="0"/>
              <a:t>Slip ring motors are also called </a:t>
            </a:r>
            <a:r>
              <a:rPr lang="en-GB" sz="2400" b="1" dirty="0"/>
              <a:t>wound rotor </a:t>
            </a:r>
            <a:r>
              <a:rPr lang="en-GB" sz="2400" dirty="0"/>
              <a:t>motors because their rotors have windings similar to the stator.</a:t>
            </a:r>
          </a:p>
        </p:txBody>
      </p:sp>
      <p:sp>
        <p:nvSpPr>
          <p:cNvPr id="16" name="TextBox 15">
            <a:extLst>
              <a:ext uri="{FF2B5EF4-FFF2-40B4-BE49-F238E27FC236}">
                <a16:creationId xmlns:a16="http://schemas.microsoft.com/office/drawing/2014/main" id="{D9AE2F85-70AA-7144-A860-AF12BA7DEF54}"/>
              </a:ext>
            </a:extLst>
          </p:cNvPr>
          <p:cNvSpPr txBox="1"/>
          <p:nvPr/>
        </p:nvSpPr>
        <p:spPr>
          <a:xfrm>
            <a:off x="844502" y="2142877"/>
            <a:ext cx="4979988" cy="830997"/>
          </a:xfrm>
          <a:prstGeom prst="rect">
            <a:avLst/>
          </a:prstGeom>
          <a:solidFill>
            <a:schemeClr val="tx2">
              <a:lumMod val="40000"/>
              <a:lumOff val="60000"/>
            </a:schemeClr>
          </a:solidFill>
        </p:spPr>
        <p:txBody>
          <a:bodyPr wrap="square" rtlCol="0">
            <a:spAutoFit/>
          </a:bodyPr>
          <a:lstStyle/>
          <a:p>
            <a:r>
              <a:rPr lang="en-GB" sz="2400" i="1" dirty="0"/>
              <a:t>Drag the following labels onto the correct parts of the slip ring rotor.</a:t>
            </a:r>
          </a:p>
        </p:txBody>
      </p:sp>
      <p:pic>
        <p:nvPicPr>
          <p:cNvPr id="17" name="Graphic 16" descr="User">
            <a:extLst>
              <a:ext uri="{FF2B5EF4-FFF2-40B4-BE49-F238E27FC236}">
                <a16:creationId xmlns:a16="http://schemas.microsoft.com/office/drawing/2014/main" id="{DC7E9E82-0823-3545-A988-7854277F8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8" y="2193676"/>
            <a:ext cx="854046" cy="854046"/>
          </a:xfrm>
          <a:prstGeom prst="rect">
            <a:avLst/>
          </a:prstGeom>
        </p:spPr>
      </p:pic>
      <p:sp>
        <p:nvSpPr>
          <p:cNvPr id="9" name="Rounded Rectangle 8">
            <a:extLst>
              <a:ext uri="{FF2B5EF4-FFF2-40B4-BE49-F238E27FC236}">
                <a16:creationId xmlns:a16="http://schemas.microsoft.com/office/drawing/2014/main" id="{88BEA0C6-95CF-8542-A856-47EE1910CF11}"/>
              </a:ext>
            </a:extLst>
          </p:cNvPr>
          <p:cNvSpPr/>
          <p:nvPr/>
        </p:nvSpPr>
        <p:spPr>
          <a:xfrm>
            <a:off x="844502" y="3135385"/>
            <a:ext cx="2570211" cy="487469"/>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Slip rings</a:t>
            </a:r>
          </a:p>
        </p:txBody>
      </p:sp>
      <p:sp>
        <p:nvSpPr>
          <p:cNvPr id="10" name="Rounded Rectangle 9">
            <a:extLst>
              <a:ext uri="{FF2B5EF4-FFF2-40B4-BE49-F238E27FC236}">
                <a16:creationId xmlns:a16="http://schemas.microsoft.com/office/drawing/2014/main" id="{027D74FC-3A04-CF43-B66A-3DEFA3B4D7E3}"/>
              </a:ext>
            </a:extLst>
          </p:cNvPr>
          <p:cNvSpPr/>
          <p:nvPr/>
        </p:nvSpPr>
        <p:spPr>
          <a:xfrm>
            <a:off x="844501" y="4197988"/>
            <a:ext cx="2570212" cy="487469"/>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Rotor windings</a:t>
            </a:r>
          </a:p>
        </p:txBody>
      </p:sp>
      <p:sp>
        <p:nvSpPr>
          <p:cNvPr id="11" name="Rounded Rectangle 10">
            <a:extLst>
              <a:ext uri="{FF2B5EF4-FFF2-40B4-BE49-F238E27FC236}">
                <a16:creationId xmlns:a16="http://schemas.microsoft.com/office/drawing/2014/main" id="{2201E50A-05C3-2040-9AB6-3F23EF41E570}"/>
              </a:ext>
            </a:extLst>
          </p:cNvPr>
          <p:cNvSpPr/>
          <p:nvPr/>
        </p:nvSpPr>
        <p:spPr>
          <a:xfrm>
            <a:off x="844502" y="3666686"/>
            <a:ext cx="2570211" cy="487469"/>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Brushes</a:t>
            </a:r>
          </a:p>
        </p:txBody>
      </p:sp>
      <p:sp>
        <p:nvSpPr>
          <p:cNvPr id="12" name="Rectangle 11">
            <a:extLst>
              <a:ext uri="{FF2B5EF4-FFF2-40B4-BE49-F238E27FC236}">
                <a16:creationId xmlns:a16="http://schemas.microsoft.com/office/drawing/2014/main" id="{A5019CB7-7042-414B-B189-BCB5AD70933F}"/>
              </a:ext>
            </a:extLst>
          </p:cNvPr>
          <p:cNvSpPr/>
          <p:nvPr/>
        </p:nvSpPr>
        <p:spPr>
          <a:xfrm>
            <a:off x="6236339" y="1092241"/>
            <a:ext cx="3649493" cy="3593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Tree>
    <p:extLst>
      <p:ext uri="{BB962C8B-B14F-4D97-AF65-F5344CB8AC3E}">
        <p14:creationId xmlns:p14="http://schemas.microsoft.com/office/powerpoint/2010/main" val="2504380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10609</TotalTime>
  <Words>1082</Words>
  <Application>Microsoft Office PowerPoint</Application>
  <PresentationFormat>Custom</PresentationFormat>
  <Paragraphs>116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Open Sans</vt:lpstr>
      <vt:lpstr>Office Theme</vt:lpstr>
      <vt:lpstr>Three Phase Motors</vt:lpstr>
      <vt:lpstr>Assumed prior learning </vt:lpstr>
      <vt:lpstr>Outcomes</vt:lpstr>
      <vt:lpstr>Unit 1.3: Slip Ring Motors</vt:lpstr>
      <vt:lpstr>Introduction</vt:lpstr>
      <vt:lpstr>The slip ring motor</vt:lpstr>
      <vt:lpstr>External resistance</vt:lpstr>
      <vt:lpstr>Take a picture</vt:lpstr>
      <vt:lpstr>Wound rotor motors</vt:lpstr>
      <vt:lpstr>Why bother with slip-ring motors</vt:lpstr>
      <vt:lpstr>The slip-ring vs the squirrel cage motor</vt:lpstr>
      <vt:lpstr>Video Briefing – Vid01</vt:lpstr>
      <vt:lpstr>Video Briefing – Vid02</vt:lpstr>
      <vt:lpstr>Document Briefing – Doc01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411</cp:revision>
  <dcterms:created xsi:type="dcterms:W3CDTF">2018-02-02T12:07:09Z</dcterms:created>
  <dcterms:modified xsi:type="dcterms:W3CDTF">2018-09-19T14:18:32Z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