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omments/comment4.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omments/comment5.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comments/comment6.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comments/comment7.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comments/comment8.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comments/comment9.xml" ContentType="application/vnd.openxmlformats-officedocument.presentationml.comments+xml"/>
  <Override PartName="/ppt/tags/tag24.xml" ContentType="application/vnd.openxmlformats-officedocument.presentationml.tags+xml"/>
  <Override PartName="/ppt/notesSlides/notesSlide21.xml" ContentType="application/vnd.openxmlformats-officedocument.presentationml.notesSlide+xml"/>
  <Override PartName="/ppt/comments/comment10.xml" ContentType="application/vnd.openxmlformats-officedocument.presentationml.comments+xml"/>
  <Override PartName="/ppt/tags/tag25.xml" ContentType="application/vnd.openxmlformats-officedocument.presentationml.tags+xml"/>
  <Override PartName="/ppt/notesSlides/notesSlide22.xml" ContentType="application/vnd.openxmlformats-officedocument.presentationml.notesSlide+xml"/>
  <Override PartName="/ppt/comments/comment11.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comments/comment12.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comments/comment13.xml" ContentType="application/vnd.openxmlformats-officedocument.presentationml.comments+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comments/comment14.xml" ContentType="application/vnd.openxmlformats-officedocument.presentationml.comments+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comments/comment1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4"/>
  </p:notesMasterIdLst>
  <p:sldIdLst>
    <p:sldId id="256" r:id="rId2"/>
    <p:sldId id="309" r:id="rId3"/>
    <p:sldId id="268" r:id="rId4"/>
    <p:sldId id="278" r:id="rId5"/>
    <p:sldId id="333" r:id="rId6"/>
    <p:sldId id="392" r:id="rId7"/>
    <p:sldId id="393" r:id="rId8"/>
    <p:sldId id="394" r:id="rId9"/>
    <p:sldId id="395" r:id="rId10"/>
    <p:sldId id="356" r:id="rId11"/>
    <p:sldId id="409" r:id="rId12"/>
    <p:sldId id="391" r:id="rId13"/>
    <p:sldId id="420" r:id="rId14"/>
    <p:sldId id="421" r:id="rId15"/>
    <p:sldId id="417" r:id="rId16"/>
    <p:sldId id="398" r:id="rId17"/>
    <p:sldId id="399" r:id="rId18"/>
    <p:sldId id="400" r:id="rId19"/>
    <p:sldId id="402" r:id="rId20"/>
    <p:sldId id="403" r:id="rId21"/>
    <p:sldId id="410" r:id="rId22"/>
    <p:sldId id="439" r:id="rId23"/>
    <p:sldId id="371" r:id="rId24"/>
    <p:sldId id="437" r:id="rId25"/>
    <p:sldId id="419" r:id="rId26"/>
    <p:sldId id="425" r:id="rId27"/>
    <p:sldId id="427" r:id="rId28"/>
    <p:sldId id="429" r:id="rId29"/>
    <p:sldId id="441" r:id="rId30"/>
    <p:sldId id="435" r:id="rId31"/>
    <p:sldId id="440" r:id="rId32"/>
    <p:sldId id="386" r:id="rId33"/>
    <p:sldId id="423" r:id="rId34"/>
    <p:sldId id="422" r:id="rId35"/>
    <p:sldId id="408" r:id="rId36"/>
    <p:sldId id="413" r:id="rId37"/>
    <p:sldId id="411" r:id="rId38"/>
    <p:sldId id="412" r:id="rId39"/>
    <p:sldId id="414" r:id="rId40"/>
    <p:sldId id="415" r:id="rId41"/>
    <p:sldId id="416" r:id="rId42"/>
    <p:sldId id="424" r:id="rId43"/>
    <p:sldId id="426" r:id="rId44"/>
    <p:sldId id="428" r:id="rId45"/>
    <p:sldId id="430" r:id="rId46"/>
    <p:sldId id="431" r:id="rId47"/>
    <p:sldId id="432" r:id="rId48"/>
    <p:sldId id="433" r:id="rId49"/>
    <p:sldId id="434" r:id="rId50"/>
    <p:sldId id="438" r:id="rId51"/>
    <p:sldId id="436" r:id="rId52"/>
    <p:sldId id="418" r:id="rId53"/>
  </p:sldIdLst>
  <p:sldSz cx="10239375" cy="50038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33"/>
            <p14:sldId id="392"/>
            <p14:sldId id="393"/>
            <p14:sldId id="394"/>
            <p14:sldId id="395"/>
            <p14:sldId id="356"/>
            <p14:sldId id="409"/>
            <p14:sldId id="391"/>
            <p14:sldId id="420"/>
            <p14:sldId id="421"/>
            <p14:sldId id="417"/>
            <p14:sldId id="398"/>
            <p14:sldId id="399"/>
            <p14:sldId id="400"/>
            <p14:sldId id="402"/>
            <p14:sldId id="403"/>
            <p14:sldId id="410"/>
            <p14:sldId id="439"/>
            <p14:sldId id="371"/>
            <p14:sldId id="437"/>
            <p14:sldId id="419"/>
            <p14:sldId id="425"/>
            <p14:sldId id="427"/>
            <p14:sldId id="429"/>
            <p14:sldId id="441"/>
            <p14:sldId id="435"/>
            <p14:sldId id="440"/>
          </p14:sldIdLst>
        </p14:section>
        <p14:section name="Appendix" id="{61A5EB1E-5BAC-224D-8F20-5D1D8E086C2B}">
          <p14:sldIdLst>
            <p14:sldId id="386"/>
            <p14:sldId id="423"/>
            <p14:sldId id="422"/>
            <p14:sldId id="408"/>
            <p14:sldId id="413"/>
            <p14:sldId id="411"/>
            <p14:sldId id="412"/>
            <p14:sldId id="414"/>
            <p14:sldId id="415"/>
            <p14:sldId id="416"/>
            <p14:sldId id="424"/>
            <p14:sldId id="426"/>
            <p14:sldId id="428"/>
            <p14:sldId id="430"/>
            <p14:sldId id="431"/>
            <p14:sldId id="432"/>
            <p14:sldId id="433"/>
            <p14:sldId id="434"/>
            <p14:sldId id="438"/>
            <p14:sldId id="436"/>
            <p14:sldId id="4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6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1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5"/>
    <p:restoredTop sz="76174" autoAdjust="0"/>
  </p:normalViewPr>
  <p:slideViewPr>
    <p:cSldViewPr snapToGrid="0" snapToObjects="1">
      <p:cViewPr varScale="1">
        <p:scale>
          <a:sx n="74" d="100"/>
          <a:sy n="74"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Img01</p:text>
    <p:extLst>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5-30T10:26:04.299" idx="52">
    <p:pos x="5949" y="748"/>
    <p:text>Img09a</p:text>
    <p:extLst mod="1">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Img09b</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7-10T15:33:49.704" idx="66">
    <p:pos x="2499" y="2490"/>
    <p:text>Button01</p:text>
    <p:extLst>
      <p:ext uri="{C676402C-5697-4E1C-873F-D02D1690AC5C}">
        <p15:threadingInfo xmlns:p15="http://schemas.microsoft.com/office/powerpoint/2012/main" timeZoneBias="-120"/>
      </p:ext>
    </p:extLst>
  </p:cm>
  <p:cm authorId="1" dt="2018-07-10T15:33:55.702" idx="67">
    <p:pos x="5350" y="2470"/>
    <p:text>Button02</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5-30T10:31:32.002" idx="53">
    <p:pos x="4685" y="279"/>
    <p:text>1</p:text>
    <p:extLst mod="1">
      <p:ext uri="{C676402C-5697-4E1C-873F-D02D1690AC5C}">
        <p15:threadingInfo xmlns:p15="http://schemas.microsoft.com/office/powerpoint/2012/main" timeZoneBias="-120"/>
      </p:ext>
    </p:extLst>
  </p:cm>
  <p:cm authorId="1" dt="2018-05-30T10:37:41.038" idx="54">
    <p:pos x="3837" y="781"/>
    <p:text>2</p:text>
    <p:extLst mod="1">
      <p:ext uri="{C676402C-5697-4E1C-873F-D02D1690AC5C}">
        <p15:threadingInfo xmlns:p15="http://schemas.microsoft.com/office/powerpoint/2012/main" timeZoneBias="-120"/>
      </p:ext>
    </p:extLst>
  </p:cm>
  <p:cm authorId="1" dt="2018-07-06T19:14:06.891" idx="55">
    <p:pos x="5896" y="792"/>
    <p:text>3</p:text>
    <p:extLst>
      <p:ext uri="{C676402C-5697-4E1C-873F-D02D1690AC5C}">
        <p15:threadingInfo xmlns:p15="http://schemas.microsoft.com/office/powerpoint/2012/main" timeZoneBias="-120"/>
      </p:ext>
    </p:extLst>
  </p:cm>
  <p:cm authorId="1" dt="2018-07-06T19:14:22.997" idx="56">
    <p:pos x="4881" y="1288"/>
    <p:text>4</p:text>
    <p:extLst>
      <p:ext uri="{C676402C-5697-4E1C-873F-D02D1690AC5C}">
        <p15:threadingInfo xmlns:p15="http://schemas.microsoft.com/office/powerpoint/2012/main" timeZoneBias="-120"/>
      </p:ext>
    </p:extLst>
  </p:cm>
  <p:cm authorId="1" dt="2018-07-06T19:15:19.519" idx="57">
    <p:pos x="4988" y="869"/>
    <p:text>5</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47:01.363" idx="20">
    <p:pos x="5626" y="478"/>
    <p:text>Img02</p:text>
    <p:extLst mod="1">
      <p:ext uri="{C676402C-5697-4E1C-873F-D02D1690AC5C}">
        <p15:threadingInfo xmlns:p15="http://schemas.microsoft.com/office/powerpoint/2012/main" timeZoneBias="-120"/>
      </p:ext>
    </p:extLst>
  </p:cm>
  <p:cm authorId="1" dt="2018-05-23T12:13:32.556" idx="23">
    <p:pos x="6075" y="2296"/>
    <p:text>Button 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Img03</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09T14:35:39.966" idx="59">
    <p:pos x="5760" y="322"/>
    <p:text>Img4a</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09T17:08:15.248" idx="60">
    <p:pos x="5497" y="1201"/>
    <p:text>Img4c</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30T09:39:49.053" idx="50">
    <p:pos x="2685" y="1426"/>
    <p:text>Img05</p:text>
    <p:extLst>
      <p:ext uri="{C676402C-5697-4E1C-873F-D02D1690AC5C}">
        <p15:threadingInfo xmlns:p15="http://schemas.microsoft.com/office/powerpoint/2012/main" timeZoneBias="-120"/>
      </p:ext>
    </p:extLst>
  </p:cm>
  <p:cm authorId="1" dt="2018-05-30T09:40:02.481" idx="51">
    <p:pos x="4657" y="1416"/>
    <p:text>Img06</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30T08:44:18.383" idx="48">
    <p:pos x="6024" y="761"/>
    <p:text>Img07</p:text>
    <p:extLst mod="1">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5-30T10:26:04.299" idx="52">
    <p:pos x="5949" y="748"/>
    <p:text>Img08</p:text>
    <p:extLst mod="1">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5-30T10:26:04.299" idx="52">
    <p:pos x="5949" y="748"/>
    <p:text>Img09</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Img4a = image of 2 standard three phase contactor e.g. https://images-</a:t>
            </a:r>
            <a:r>
              <a:rPr lang="en-US" dirty="0" err="1"/>
              <a:t>na.ssl</a:t>
            </a:r>
            <a:r>
              <a:rPr lang="en-US" dirty="0"/>
              <a:t>-images-</a:t>
            </a:r>
            <a:r>
              <a:rPr lang="en-US" dirty="0" err="1"/>
              <a:t>amazon.com</a:t>
            </a:r>
            <a:r>
              <a:rPr lang="en-US" dirty="0"/>
              <a:t>/images/I/61cnQwdnjLL._SY450_.jpg one labelled forward the other reverse</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88606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https://</a:t>
            </a:r>
            <a:r>
              <a:rPr lang="en-US" dirty="0" err="1"/>
              <a:t>www.youtube.com</a:t>
            </a:r>
            <a:r>
              <a:rPr lang="en-US" dirty="0"/>
              <a:t>/</a:t>
            </a:r>
            <a:r>
              <a:rPr lang="en-US" dirty="0" err="1"/>
              <a:t>watch?v</a:t>
            </a:r>
            <a:r>
              <a:rPr lang="en-US" dirty="0"/>
              <a:t>=5Iujs94re_U.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22554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Img4c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50523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Img4d = screenshot of Vid02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26650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screenshot of Int03 (see brief). On click present Int03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20330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Options a) and b) are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following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AND b) – Well done. Yes, you can reverse either the start or run windings to reverse a single phase motor</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only – That is right but it is not the whole picture. Reversing the start winding will reverse the direction of a single phase motor BUT, reversing the </a:t>
            </a:r>
            <a:r>
              <a:rPr lang="en-US" b="1" dirty="0"/>
              <a:t>run winding </a:t>
            </a:r>
            <a:r>
              <a:rPr lang="en-US" dirty="0"/>
              <a:t>will also have the same effect.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only – That is right but it is not the whole picture. Reversing the run winding will reverse the direction of a single phase motor BUT, reversing the </a:t>
            </a:r>
            <a:r>
              <a:rPr lang="en-US" b="1" dirty="0"/>
              <a:t>start winding </a:t>
            </a:r>
            <a:r>
              <a:rPr lang="en-US" dirty="0"/>
              <a:t>will also have the same effect.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If you reverse both sets of windings, the direction of the motor will not change. Reversing one winding will change the direction of the motor but then reversing the other as well will set the change the direction back to what it was.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You have to reverse one of the windings (either the start OR run) to reverse the direction of the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58069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popup – The run often has no other components like centrifugal switches or capacitors. Some capacitors are designed</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942880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and img06 - Redraw both diagrams.</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10676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screenshot of Int01 (see brief). On click present Int01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472001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screenshot of Int02 (see brief). On click present Int02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643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screenshot of Int03 (see brief). On click present Int03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865467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Img09a = edit Img09 to include an additional contact in each of the contactors and the connection of the neutral wire from the start winding to this fourth contact.</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81217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Img09b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209896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present the following in a popup – “The main motor circuit is the one that actually delivers the electricity to the motor. The main circuit almost always includes a contactor because of the large currents usually involved (especially at start up) and because of how quickly contactors can open and close. The main circuit usually also includes other motor protection components like circuit breakers and relays to protect the motor.”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present the following in a popup – “The motor control circuit is separate from the main circuit. It is a low current circuit (usually mA rather than A) and it is designed to control when the motor starts and stops by controlling when the contactor coil </a:t>
            </a:r>
            <a:r>
              <a:rPr lang="en-US" dirty="0" err="1"/>
              <a:t>energises</a:t>
            </a:r>
            <a:r>
              <a:rPr lang="en-US" dirty="0"/>
              <a:t> and de-</a:t>
            </a:r>
            <a:r>
              <a:rPr lang="en-US" dirty="0" err="1"/>
              <a:t>energisers</a:t>
            </a:r>
            <a:r>
              <a:rPr lang="en-US" dirty="0"/>
              <a:t>. The control circuit draws power from the same source as the main circuit and usually also includes protection components like breakers, fuses or relays.</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624375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46836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Vid04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169144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screenshot of Vid05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078830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screenshot of the first part of Img13 (see brief). On click open Img13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812988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same image as Img09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final image from the Img13 sequence</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783965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screenshot of Int04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86179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651254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https://</a:t>
            </a:r>
            <a:r>
              <a:rPr lang="en-ZA" dirty="0" err="1"/>
              <a:t>www.youtube.com</a:t>
            </a:r>
            <a:r>
              <a:rPr lang="en-ZA" dirty="0"/>
              <a:t>/</a:t>
            </a:r>
            <a:r>
              <a:rPr lang="en-ZA" dirty="0" err="1"/>
              <a:t>watch?v</a:t>
            </a:r>
            <a:r>
              <a:rPr lang="en-ZA" dirty="0"/>
              <a:t>=</a:t>
            </a:r>
            <a:r>
              <a:rPr lang="en-ZA" dirty="0" err="1"/>
              <a:t>gOcImlyCRQk</a:t>
            </a:r>
            <a:r>
              <a:rPr lang="en-ZA" dirty="0"/>
              <a:t> as an example. This video is the same as Vid01 in 07_03_02.</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525455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https://</a:t>
            </a:r>
            <a:r>
              <a:rPr lang="en-ZA" dirty="0" err="1"/>
              <a:t>www.youtube.com</a:t>
            </a:r>
            <a:r>
              <a:rPr lang="en-ZA" dirty="0"/>
              <a:t>/</a:t>
            </a:r>
            <a:r>
              <a:rPr lang="en-ZA" dirty="0" err="1"/>
              <a:t>watch?v</a:t>
            </a:r>
            <a:r>
              <a:rPr lang="en-ZA" dirty="0"/>
              <a:t>=E30g5C-qdmQ as a reference. </a:t>
            </a:r>
            <a:r>
              <a:rPr lang="en-ZA" dirty="0" err="1"/>
              <a:t>VThis</a:t>
            </a:r>
            <a:r>
              <a:rPr lang="en-ZA" dirty="0"/>
              <a:t> video is the same as Vid02 in 07_03_02.</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15209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4245895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1 = see slide 21</a:t>
            </a:r>
          </a:p>
          <a:p>
            <a:r>
              <a:rPr lang="en-ZA" dirty="0"/>
              <a:t>2 = see slide 22</a:t>
            </a:r>
          </a:p>
          <a:p>
            <a:r>
              <a:rPr lang="en-ZA" dirty="0"/>
              <a:t>3 = see slide 23</a:t>
            </a:r>
          </a:p>
          <a:p>
            <a:r>
              <a:rPr lang="en-ZA" dirty="0"/>
              <a:t>4 = see slide 24</a:t>
            </a:r>
          </a:p>
          <a:p>
            <a:r>
              <a:rPr lang="en-ZA" dirty="0"/>
              <a:t>5 = see slide 25</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3866091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2P Motor control protection breaker symbol e.g. https://</a:t>
            </a:r>
            <a:r>
              <a:rPr lang="en-US" dirty="0" err="1"/>
              <a:t>symbols.radicasoftware.com</a:t>
            </a:r>
            <a:r>
              <a:rPr lang="en-US" dirty="0"/>
              <a:t>/category/Circuit-</a:t>
            </a:r>
            <a:r>
              <a:rPr lang="en-US" dirty="0" err="1"/>
              <a:t>Breakers.html</a:t>
            </a:r>
            <a:r>
              <a:rPr lang="en-US" dirty="0"/>
              <a:t>. </a:t>
            </a:r>
            <a:endParaRPr lang="en-GB" i="1"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199328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014200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77441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3419267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80565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91632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780888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611854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60219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759296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Create a series of 6 images that build up the full control circuit step by step.</a:t>
            </a:r>
          </a:p>
          <a:p>
            <a:endParaRPr lang="en-ZA" dirty="0"/>
          </a:p>
          <a:p>
            <a:r>
              <a:rPr lang="en-ZA" dirty="0"/>
              <a:t>Vitally important to standardise on all circuit symbols (TBA). On click of </a:t>
            </a:r>
            <a:r>
              <a:rPr lang="en-ZA" b="1" dirty="0"/>
              <a:t>Next</a:t>
            </a:r>
            <a:r>
              <a:rPr lang="en-ZA" dirty="0"/>
              <a:t> display the next image in the series.</a:t>
            </a:r>
          </a:p>
          <a:p>
            <a:endParaRPr lang="en-ZA" dirty="0"/>
          </a:p>
          <a:p>
            <a:r>
              <a:rPr lang="en-ZA" dirty="0"/>
              <a:t>Master diagram on far right.</a:t>
            </a:r>
          </a:p>
          <a:p>
            <a:endParaRPr lang="en-ZA" dirty="0"/>
          </a:p>
          <a:p>
            <a:r>
              <a:rPr lang="en-ZA" dirty="0"/>
              <a:t>NB that circuit components are NOT moved between images.</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2202287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2 retaining contacts</a:t>
            </a:r>
          </a:p>
          <a:p>
            <a:endParaRPr lang="en-ZA" dirty="0"/>
          </a:p>
          <a:p>
            <a:r>
              <a:rPr lang="en-ZA" dirty="0"/>
              <a:t>On click of </a:t>
            </a:r>
            <a:r>
              <a:rPr lang="en-ZA" b="1" dirty="0"/>
              <a:t>Back</a:t>
            </a:r>
            <a:r>
              <a:rPr lang="en-ZA" dirty="0"/>
              <a:t> display the previous image in the series</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044154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2 stop push buttons</a:t>
            </a:r>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4159081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2 interlock contacts</a:t>
            </a:r>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4045536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emergency stop button</a:t>
            </a:r>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3472857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349111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25890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456711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LIVE and NEUTRAL connections</a:t>
            </a:r>
          </a:p>
          <a:p>
            <a:r>
              <a:rPr lang="en-ZA" dirty="0"/>
              <a:t>Fix position of motor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181696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a representative icon in each circle. On click/touch, reveal the full statement.</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00101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a:t>
            </a:r>
            <a:r>
              <a:rPr lang="en-US" dirty="0" err="1"/>
              <a:t>upload.wikimedia.org</a:t>
            </a:r>
            <a:r>
              <a:rPr lang="en-US" dirty="0"/>
              <a:t>/</a:t>
            </a:r>
            <a:r>
              <a:rPr lang="en-US" dirty="0" err="1"/>
              <a:t>wikipedia</a:t>
            </a:r>
            <a:r>
              <a:rPr lang="en-US" dirty="0"/>
              <a:t>/commons/9/9d/</a:t>
            </a:r>
            <a:r>
              <a:rPr lang="en-US" dirty="0" err="1"/>
              <a:t>Stop_sign_light_red.svg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89926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94677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 boxes with just the number. On click/touch, reveal the full statement as a slide right 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automatic garage door as in 05_04_02.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25378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047D42ED-BBB5-45CB-8637-51CA9275ECFC}"/>
              </a:ext>
            </a:extLst>
          </p:cNvPr>
          <p:cNvSpPr/>
          <p:nvPr userDrawn="1"/>
        </p:nvSpPr>
        <p:spPr>
          <a:xfrm>
            <a:off x="319713" y="4245367"/>
            <a:ext cx="9519745"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comments" Target="../comments/comment4.xml"/><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comments" Target="../comments/comment5.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17.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svg"/><Relationship Id="rId11" Type="http://schemas.openxmlformats.org/officeDocument/2006/relationships/comments" Target="../comments/comment6.xml"/><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1.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18.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comments" Target="../comments/commen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9.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comments" Target="../comments/comment8.xml"/></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20.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5.png"/><Relationship Id="rId11" Type="http://schemas.openxmlformats.org/officeDocument/2006/relationships/comments" Target="../comments/comment9.xml"/><Relationship Id="rId5" Type="http://schemas.openxmlformats.org/officeDocument/2006/relationships/image" Target="../media/image10.svg"/><Relationship Id="rId10" Type="http://schemas.openxmlformats.org/officeDocument/2006/relationships/image" Target="../media/image3.svg"/><Relationship Id="rId4" Type="http://schemas.openxmlformats.org/officeDocument/2006/relationships/image" Target="../media/image9.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2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comments" Target="../comments/commen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comments" Target="../comments/comment1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tif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comments" Target="../comments/comment12.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comments" Target="../comments/comment13.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tif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comments" Target="../comments/comment14.xml"/><Relationship Id="rId2" Type="http://schemas.openxmlformats.org/officeDocument/2006/relationships/slideLayout" Target="../slideLayouts/slideLayout12.xml"/><Relationship Id="rId1" Type="http://schemas.openxmlformats.org/officeDocument/2006/relationships/tags" Target="../tags/tag3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3.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image" Target="../media/image27.png"/><Relationship Id="rId5" Type="http://schemas.openxmlformats.org/officeDocument/2006/relationships/image" Target="../media/image26.tiff"/><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4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tif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29.tiff"/><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tiff"/></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7.xml"/><Relationship Id="rId7" Type="http://schemas.openxmlformats.org/officeDocument/2006/relationships/image" Target="../media/image29.tiff"/><Relationship Id="rId2" Type="http://schemas.openxmlformats.org/officeDocument/2006/relationships/slideLayout" Target="../slideLayouts/slideLayout12.xml"/><Relationship Id="rId1" Type="http://schemas.openxmlformats.org/officeDocument/2006/relationships/tags" Target="../tags/tag5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tiff"/></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8.xml"/><Relationship Id="rId7" Type="http://schemas.openxmlformats.org/officeDocument/2006/relationships/image" Target="../media/image29.tiff"/><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9.xml"/><Relationship Id="rId7" Type="http://schemas.openxmlformats.org/officeDocument/2006/relationships/image" Target="../media/image29.tiff"/><Relationship Id="rId2" Type="http://schemas.openxmlformats.org/officeDocument/2006/relationships/slideLayout" Target="../slideLayouts/slideLayout12.xml"/><Relationship Id="rId1" Type="http://schemas.openxmlformats.org/officeDocument/2006/relationships/tags" Target="../tags/tag5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tif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53.xml"/><Relationship Id="rId5" Type="http://schemas.openxmlformats.org/officeDocument/2006/relationships/image" Target="../media/image32.sv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54.xml"/><Relationship Id="rId6" Type="http://schemas.openxmlformats.org/officeDocument/2006/relationships/comments" Target="../comments/comment15.xml"/><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a:t>Single Phase </a:t>
            </a:r>
            <a:r>
              <a:rPr lang="en-GB" dirty="0"/>
              <a:t>Motors</a:t>
            </a:r>
          </a:p>
        </p:txBody>
      </p:sp>
      <p:sp>
        <p:nvSpPr>
          <p:cNvPr id="3" name="Subtitle 2"/>
          <p:cNvSpPr>
            <a:spLocks noGrp="1"/>
          </p:cNvSpPr>
          <p:nvPr>
            <p:ph type="subTitle" idx="1"/>
          </p:nvPr>
        </p:nvSpPr>
        <p:spPr/>
        <p:txBody>
          <a:bodyPr>
            <a:normAutofit/>
          </a:bodyPr>
          <a:lstStyle/>
          <a:p>
            <a:pPr algn="l"/>
            <a:r>
              <a:rPr lang="en-GB" sz="2400" dirty="0"/>
              <a:t>Topic 4: Connecting and Starting Single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downsides of rotary switches.</a:t>
            </a:r>
          </a:p>
        </p:txBody>
      </p:sp>
      <p:sp>
        <p:nvSpPr>
          <p:cNvPr id="3" name="Content Placeholder 2"/>
          <p:cNvSpPr>
            <a:spLocks noGrp="1"/>
          </p:cNvSpPr>
          <p:nvPr>
            <p:ph idx="1"/>
          </p:nvPr>
        </p:nvSpPr>
        <p:spPr>
          <a:xfrm>
            <a:off x="1122532" y="1091869"/>
            <a:ext cx="4802780" cy="736931"/>
          </a:xfrm>
        </p:spPr>
        <p:txBody>
          <a:bodyPr>
            <a:noAutofit/>
          </a:bodyPr>
          <a:lstStyle/>
          <a:p>
            <a:pPr marL="0" indent="0" algn="just">
              <a:buNone/>
            </a:pPr>
            <a:r>
              <a:rPr lang="en-GB" sz="2400" dirty="0"/>
              <a:t>Reversing a motor using a rotary switch if fine but it has its drawbacks.</a:t>
            </a:r>
          </a:p>
        </p:txBody>
      </p:sp>
      <p:sp>
        <p:nvSpPr>
          <p:cNvPr id="11" name="Rectangle 10">
            <a:extLst>
              <a:ext uri="{FF2B5EF4-FFF2-40B4-BE49-F238E27FC236}">
                <a16:creationId xmlns:a16="http://schemas.microsoft.com/office/drawing/2014/main" id="{6B7F3C5A-8C7F-F246-8258-6484642E791B}"/>
              </a:ext>
            </a:extLst>
          </p:cNvPr>
          <p:cNvSpPr/>
          <p:nvPr/>
        </p:nvSpPr>
        <p:spPr>
          <a:xfrm>
            <a:off x="6110601" y="1091867"/>
            <a:ext cx="3711993" cy="21205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4" name="TextBox 3">
            <a:extLst>
              <a:ext uri="{FF2B5EF4-FFF2-40B4-BE49-F238E27FC236}">
                <a16:creationId xmlns:a16="http://schemas.microsoft.com/office/drawing/2014/main" id="{147E8B9A-6397-9740-83F3-62A60ED01E33}"/>
              </a:ext>
            </a:extLst>
          </p:cNvPr>
          <p:cNvSpPr txBox="1"/>
          <p:nvPr/>
        </p:nvSpPr>
        <p:spPr>
          <a:xfrm>
            <a:off x="1124236" y="1880903"/>
            <a:ext cx="4801076" cy="830997"/>
          </a:xfrm>
          <a:prstGeom prst="rect">
            <a:avLst/>
          </a:prstGeom>
          <a:solidFill>
            <a:schemeClr val="accent2"/>
          </a:solidFill>
        </p:spPr>
        <p:txBody>
          <a:bodyPr wrap="square" lIns="576000" rtlCol="0">
            <a:spAutoFit/>
          </a:bodyPr>
          <a:lstStyle/>
          <a:p>
            <a:pPr algn="just"/>
            <a:r>
              <a:rPr lang="en-GB" sz="2400" dirty="0">
                <a:solidFill>
                  <a:schemeClr val="bg1"/>
                </a:solidFill>
              </a:rPr>
              <a:t>You have to walk to the motor to manually turn the switch.</a:t>
            </a:r>
          </a:p>
        </p:txBody>
      </p:sp>
      <p:sp>
        <p:nvSpPr>
          <p:cNvPr id="16" name="TextBox 15">
            <a:extLst>
              <a:ext uri="{FF2B5EF4-FFF2-40B4-BE49-F238E27FC236}">
                <a16:creationId xmlns:a16="http://schemas.microsoft.com/office/drawing/2014/main" id="{5A5EBAB0-AB10-AF4C-80E6-68FC3C76184D}"/>
              </a:ext>
            </a:extLst>
          </p:cNvPr>
          <p:cNvSpPr txBox="1"/>
          <p:nvPr/>
        </p:nvSpPr>
        <p:spPr>
          <a:xfrm>
            <a:off x="1124236" y="2811720"/>
            <a:ext cx="4801076" cy="1569660"/>
          </a:xfrm>
          <a:prstGeom prst="rect">
            <a:avLst/>
          </a:prstGeom>
          <a:solidFill>
            <a:schemeClr val="accent3"/>
          </a:solidFill>
        </p:spPr>
        <p:txBody>
          <a:bodyPr wrap="square" lIns="576000" rtlCol="0">
            <a:spAutoFit/>
          </a:bodyPr>
          <a:lstStyle/>
          <a:p>
            <a:pPr algn="just"/>
            <a:r>
              <a:rPr lang="en-GB" sz="2400" dirty="0">
                <a:solidFill>
                  <a:schemeClr val="bg1"/>
                </a:solidFill>
              </a:rPr>
              <a:t>The motor cannot change direction on its own based on input from a limit switch or other control device.</a:t>
            </a:r>
          </a:p>
        </p:txBody>
      </p:sp>
      <p:sp>
        <p:nvSpPr>
          <p:cNvPr id="17" name="Oval 16">
            <a:extLst>
              <a:ext uri="{FF2B5EF4-FFF2-40B4-BE49-F238E27FC236}">
                <a16:creationId xmlns:a16="http://schemas.microsoft.com/office/drawing/2014/main" id="{A7C03614-8544-2541-B580-60797D67ABC3}"/>
              </a:ext>
            </a:extLst>
          </p:cNvPr>
          <p:cNvSpPr>
            <a:spLocks noChangeAspect="1"/>
          </p:cNvSpPr>
          <p:nvPr/>
        </p:nvSpPr>
        <p:spPr>
          <a:xfrm>
            <a:off x="1169026" y="2065093"/>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8" name="Oval 17">
            <a:extLst>
              <a:ext uri="{FF2B5EF4-FFF2-40B4-BE49-F238E27FC236}">
                <a16:creationId xmlns:a16="http://schemas.microsoft.com/office/drawing/2014/main" id="{E450498A-491E-E84F-BAA5-00F14B82DF54}"/>
              </a:ext>
            </a:extLst>
          </p:cNvPr>
          <p:cNvSpPr>
            <a:spLocks noChangeAspect="1"/>
          </p:cNvSpPr>
          <p:nvPr/>
        </p:nvSpPr>
        <p:spPr>
          <a:xfrm>
            <a:off x="1169026" y="3353325"/>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6" name="TextBox 5">
            <a:extLst>
              <a:ext uri="{FF2B5EF4-FFF2-40B4-BE49-F238E27FC236}">
                <a16:creationId xmlns:a16="http://schemas.microsoft.com/office/drawing/2014/main" id="{CA4D1427-5BF2-D24C-8C63-3A287125F6D2}"/>
              </a:ext>
            </a:extLst>
          </p:cNvPr>
          <p:cNvSpPr txBox="1"/>
          <p:nvPr/>
        </p:nvSpPr>
        <p:spPr>
          <a:xfrm>
            <a:off x="6110601" y="3274409"/>
            <a:ext cx="3094702" cy="1200329"/>
          </a:xfrm>
          <a:prstGeom prst="rect">
            <a:avLst/>
          </a:prstGeom>
          <a:noFill/>
          <a:ln w="28575">
            <a:solidFill>
              <a:schemeClr val="accent2"/>
            </a:solidFill>
          </a:ln>
        </p:spPr>
        <p:txBody>
          <a:bodyPr wrap="square" rtlCol="0">
            <a:spAutoFit/>
          </a:bodyPr>
          <a:lstStyle/>
          <a:p>
            <a:pPr algn="just"/>
            <a:r>
              <a:rPr lang="en-GB" sz="2400" b="1" dirty="0"/>
              <a:t>Would you want a garage door controlled by a rotary switch?</a:t>
            </a:r>
          </a:p>
        </p:txBody>
      </p:sp>
      <p:pic>
        <p:nvPicPr>
          <p:cNvPr id="19" name="Picture 3">
            <a:extLst>
              <a:ext uri="{FF2B5EF4-FFF2-40B4-BE49-F238E27FC236}">
                <a16:creationId xmlns:a16="http://schemas.microsoft.com/office/drawing/2014/main" id="{62BB423D-19EB-8248-AF48-84B1E89D84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51797" y="3420167"/>
            <a:ext cx="827404"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0302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Automatic control at a distance</a:t>
            </a:r>
          </a:p>
        </p:txBody>
      </p:sp>
      <p:sp>
        <p:nvSpPr>
          <p:cNvPr id="3" name="Content Placeholder 2"/>
          <p:cNvSpPr>
            <a:spLocks noGrp="1"/>
          </p:cNvSpPr>
          <p:nvPr>
            <p:ph idx="1"/>
          </p:nvPr>
        </p:nvSpPr>
        <p:spPr>
          <a:xfrm>
            <a:off x="1122532" y="1091869"/>
            <a:ext cx="4828817" cy="1387860"/>
          </a:xfrm>
        </p:spPr>
        <p:txBody>
          <a:bodyPr>
            <a:noAutofit/>
          </a:bodyPr>
          <a:lstStyle/>
          <a:p>
            <a:pPr marL="0" indent="0" algn="just">
              <a:buNone/>
            </a:pPr>
            <a:r>
              <a:rPr lang="en-GB" sz="2400" dirty="0"/>
              <a:t>Instead of using a rotary switch, we can use a pair of contactors to make our single phase motor run in forward and reverse directions. This will let us control the motor from a distance and automatically if we need to.</a:t>
            </a:r>
          </a:p>
        </p:txBody>
      </p:sp>
      <p:pic>
        <p:nvPicPr>
          <p:cNvPr id="5" name="Picture 4">
            <a:extLst>
              <a:ext uri="{FF2B5EF4-FFF2-40B4-BE49-F238E27FC236}">
                <a16:creationId xmlns:a16="http://schemas.microsoft.com/office/drawing/2014/main" id="{5CF254BC-207F-DF4F-A6DB-AD11B9D91C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6551" y="1019515"/>
            <a:ext cx="2115688" cy="2920428"/>
          </a:xfrm>
          <a:prstGeom prst="rect">
            <a:avLst/>
          </a:prstGeom>
        </p:spPr>
      </p:pic>
      <p:pic>
        <p:nvPicPr>
          <p:cNvPr id="12" name="Picture 11">
            <a:extLst>
              <a:ext uri="{FF2B5EF4-FFF2-40B4-BE49-F238E27FC236}">
                <a16:creationId xmlns:a16="http://schemas.microsoft.com/office/drawing/2014/main" id="{F77A887F-E0EF-034D-95CD-576048F632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1169" y="1035013"/>
            <a:ext cx="2115688" cy="2920428"/>
          </a:xfrm>
          <a:prstGeom prst="rect">
            <a:avLst/>
          </a:prstGeom>
        </p:spPr>
      </p:pic>
      <p:sp>
        <p:nvSpPr>
          <p:cNvPr id="7" name="TextBox 6">
            <a:extLst>
              <a:ext uri="{FF2B5EF4-FFF2-40B4-BE49-F238E27FC236}">
                <a16:creationId xmlns:a16="http://schemas.microsoft.com/office/drawing/2014/main" id="{F086E5DD-7799-CB49-976D-8F30CF11EF6B}"/>
              </a:ext>
            </a:extLst>
          </p:cNvPr>
          <p:cNvSpPr txBox="1"/>
          <p:nvPr/>
        </p:nvSpPr>
        <p:spPr>
          <a:xfrm>
            <a:off x="6593141" y="3770775"/>
            <a:ext cx="979371" cy="369332"/>
          </a:xfrm>
          <a:prstGeom prst="rect">
            <a:avLst/>
          </a:prstGeom>
          <a:noFill/>
        </p:spPr>
        <p:txBody>
          <a:bodyPr wrap="none" rtlCol="0">
            <a:spAutoFit/>
          </a:bodyPr>
          <a:lstStyle/>
          <a:p>
            <a:r>
              <a:rPr lang="en-GB" b="1" dirty="0"/>
              <a:t>Forward</a:t>
            </a:r>
          </a:p>
        </p:txBody>
      </p:sp>
      <p:sp>
        <p:nvSpPr>
          <p:cNvPr id="14" name="TextBox 13">
            <a:extLst>
              <a:ext uri="{FF2B5EF4-FFF2-40B4-BE49-F238E27FC236}">
                <a16:creationId xmlns:a16="http://schemas.microsoft.com/office/drawing/2014/main" id="{709E4718-4E58-5345-B816-776EC0D60B5C}"/>
              </a:ext>
            </a:extLst>
          </p:cNvPr>
          <p:cNvSpPr txBox="1"/>
          <p:nvPr/>
        </p:nvSpPr>
        <p:spPr>
          <a:xfrm>
            <a:off x="8628294" y="3786273"/>
            <a:ext cx="933397" cy="369332"/>
          </a:xfrm>
          <a:prstGeom prst="rect">
            <a:avLst/>
          </a:prstGeom>
          <a:noFill/>
        </p:spPr>
        <p:txBody>
          <a:bodyPr wrap="none" rtlCol="0">
            <a:spAutoFit/>
          </a:bodyPr>
          <a:lstStyle/>
          <a:p>
            <a:r>
              <a:rPr lang="en-GB" b="1" dirty="0"/>
              <a:t>Reverse</a:t>
            </a:r>
          </a:p>
        </p:txBody>
      </p:sp>
    </p:spTree>
    <p:custDataLst>
      <p:tags r:id="rId1"/>
    </p:custDataLst>
    <p:extLst>
      <p:ext uri="{BB962C8B-B14F-4D97-AF65-F5344CB8AC3E}">
        <p14:creationId xmlns:p14="http://schemas.microsoft.com/office/powerpoint/2010/main" val="162174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Refresher on Contactors</a:t>
            </a:r>
          </a:p>
        </p:txBody>
      </p:sp>
      <p:sp>
        <p:nvSpPr>
          <p:cNvPr id="3" name="Content Placeholder 2"/>
          <p:cNvSpPr>
            <a:spLocks noGrp="1"/>
          </p:cNvSpPr>
          <p:nvPr>
            <p:ph idx="1"/>
          </p:nvPr>
        </p:nvSpPr>
        <p:spPr>
          <a:xfrm>
            <a:off x="1057330" y="1091869"/>
            <a:ext cx="7672757" cy="968579"/>
          </a:xfrm>
        </p:spPr>
        <p:txBody>
          <a:bodyPr>
            <a:noAutofit/>
          </a:bodyPr>
          <a:lstStyle/>
          <a:p>
            <a:pPr marL="0" indent="0" algn="just">
              <a:buNone/>
            </a:pPr>
            <a:r>
              <a:rPr lang="en-GB" sz="2400" dirty="0"/>
              <a:t>Contactors are basically electromagnetically operated switches. They were covered fully in Course 3 but if you need a quick refresher, this video does a great job.</a:t>
            </a:r>
          </a:p>
        </p:txBody>
      </p:sp>
      <p:sp>
        <p:nvSpPr>
          <p:cNvPr id="4" name="TextBox 3">
            <a:extLst>
              <a:ext uri="{FF2B5EF4-FFF2-40B4-BE49-F238E27FC236}">
                <a16:creationId xmlns:a16="http://schemas.microsoft.com/office/drawing/2014/main" id="{AA0A842C-6C80-7648-B4DF-65384F05A45F}"/>
              </a:ext>
            </a:extLst>
          </p:cNvPr>
          <p:cNvSpPr txBox="1"/>
          <p:nvPr/>
        </p:nvSpPr>
        <p:spPr>
          <a:xfrm>
            <a:off x="1057331" y="2410905"/>
            <a:ext cx="2631266" cy="1200329"/>
          </a:xfrm>
          <a:prstGeom prst="rect">
            <a:avLst/>
          </a:prstGeom>
          <a:solidFill>
            <a:schemeClr val="tx2">
              <a:lumMod val="40000"/>
              <a:lumOff val="60000"/>
            </a:schemeClr>
          </a:solidFill>
        </p:spPr>
        <p:txBody>
          <a:bodyPr wrap="square" rtlCol="0">
            <a:spAutoFit/>
          </a:bodyPr>
          <a:lstStyle/>
          <a:p>
            <a:pPr algn="just"/>
            <a:r>
              <a:rPr lang="en-GB" sz="2400" i="1" dirty="0"/>
              <a:t>Watch this video to find out a bit more about contactors.</a:t>
            </a:r>
          </a:p>
        </p:txBody>
      </p:sp>
      <p:pic>
        <p:nvPicPr>
          <p:cNvPr id="13" name="Graphic 12" descr="User">
            <a:extLst>
              <a:ext uri="{FF2B5EF4-FFF2-40B4-BE49-F238E27FC236}">
                <a16:creationId xmlns:a16="http://schemas.microsoft.com/office/drawing/2014/main" id="{1C25B3C7-ED73-8C4F-B374-DCB5A29C815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2214714"/>
            <a:ext cx="854046" cy="854046"/>
          </a:xfrm>
          <a:prstGeom prst="rect">
            <a:avLst/>
          </a:prstGeom>
        </p:spPr>
      </p:pic>
      <p:pic>
        <p:nvPicPr>
          <p:cNvPr id="5" name="Picture 4">
            <a:extLst>
              <a:ext uri="{FF2B5EF4-FFF2-40B4-BE49-F238E27FC236}">
                <a16:creationId xmlns:a16="http://schemas.microsoft.com/office/drawing/2014/main" id="{B002BC81-1BBE-4C4C-AA10-63F2D495C2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3979" y="2214714"/>
            <a:ext cx="4856108" cy="2713932"/>
          </a:xfrm>
          <a:prstGeom prst="rect">
            <a:avLst/>
          </a:prstGeom>
        </p:spPr>
      </p:pic>
    </p:spTree>
    <p:custDataLst>
      <p:tags r:id="rId1"/>
    </p:custDataLst>
    <p:extLst>
      <p:ext uri="{BB962C8B-B14F-4D97-AF65-F5344CB8AC3E}">
        <p14:creationId xmlns:p14="http://schemas.microsoft.com/office/powerpoint/2010/main" val="152152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contactors?</a:t>
            </a:r>
          </a:p>
        </p:txBody>
      </p:sp>
      <p:sp>
        <p:nvSpPr>
          <p:cNvPr id="3" name="Content Placeholder 2"/>
          <p:cNvSpPr>
            <a:spLocks noGrp="1"/>
          </p:cNvSpPr>
          <p:nvPr>
            <p:ph idx="1"/>
          </p:nvPr>
        </p:nvSpPr>
        <p:spPr>
          <a:xfrm>
            <a:off x="1057330" y="1091869"/>
            <a:ext cx="7672757" cy="1122845"/>
          </a:xfrm>
        </p:spPr>
        <p:txBody>
          <a:bodyPr>
            <a:noAutofit/>
          </a:bodyPr>
          <a:lstStyle/>
          <a:p>
            <a:pPr marL="0" indent="0" algn="just">
              <a:buNone/>
            </a:pPr>
            <a:r>
              <a:rPr lang="en-GB" sz="2400" dirty="0"/>
              <a:t>Now that we understand how contactors work in theory, let’s see how to get them to work in practice</a:t>
            </a:r>
          </a:p>
        </p:txBody>
      </p:sp>
      <p:sp>
        <p:nvSpPr>
          <p:cNvPr id="4" name="TextBox 3">
            <a:extLst>
              <a:ext uri="{FF2B5EF4-FFF2-40B4-BE49-F238E27FC236}">
                <a16:creationId xmlns:a16="http://schemas.microsoft.com/office/drawing/2014/main" id="{AA0A842C-6C80-7648-B4DF-65384F05A45F}"/>
              </a:ext>
            </a:extLst>
          </p:cNvPr>
          <p:cNvSpPr txBox="1"/>
          <p:nvPr/>
        </p:nvSpPr>
        <p:spPr>
          <a:xfrm>
            <a:off x="1057331" y="2410905"/>
            <a:ext cx="2631266" cy="1569660"/>
          </a:xfrm>
          <a:prstGeom prst="rect">
            <a:avLst/>
          </a:prstGeom>
          <a:solidFill>
            <a:schemeClr val="tx2">
              <a:lumMod val="40000"/>
              <a:lumOff val="60000"/>
            </a:schemeClr>
          </a:solidFill>
        </p:spPr>
        <p:txBody>
          <a:bodyPr wrap="square" rtlCol="0">
            <a:spAutoFit/>
          </a:bodyPr>
          <a:lstStyle/>
          <a:p>
            <a:pPr algn="just"/>
            <a:r>
              <a:rPr lang="en-GB" sz="2400" i="1" dirty="0"/>
              <a:t>Watch this video to find out how to wire a contactor into a circuit.</a:t>
            </a:r>
          </a:p>
        </p:txBody>
      </p:sp>
      <p:pic>
        <p:nvPicPr>
          <p:cNvPr id="13" name="Graphic 12" descr="User">
            <a:extLst>
              <a:ext uri="{FF2B5EF4-FFF2-40B4-BE49-F238E27FC236}">
                <a16:creationId xmlns:a16="http://schemas.microsoft.com/office/drawing/2014/main" id="{1C25B3C7-ED73-8C4F-B374-DCB5A29C815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2214714"/>
            <a:ext cx="854046" cy="854046"/>
          </a:xfrm>
          <a:prstGeom prst="rect">
            <a:avLst/>
          </a:prstGeom>
        </p:spPr>
      </p:pic>
      <p:sp>
        <p:nvSpPr>
          <p:cNvPr id="7" name="Rectangle 6">
            <a:extLst>
              <a:ext uri="{FF2B5EF4-FFF2-40B4-BE49-F238E27FC236}">
                <a16:creationId xmlns:a16="http://schemas.microsoft.com/office/drawing/2014/main" id="{3ED3DA90-2308-6A4B-B691-3D14229EF877}"/>
              </a:ext>
            </a:extLst>
          </p:cNvPr>
          <p:cNvSpPr/>
          <p:nvPr/>
        </p:nvSpPr>
        <p:spPr>
          <a:xfrm>
            <a:off x="4489065" y="1979901"/>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Img04c</a:t>
            </a:r>
          </a:p>
        </p:txBody>
      </p:sp>
    </p:spTree>
    <p:custDataLst>
      <p:tags r:id="rId1"/>
    </p:custDataLst>
    <p:extLst>
      <p:ext uri="{BB962C8B-B14F-4D97-AF65-F5344CB8AC3E}">
        <p14:creationId xmlns:p14="http://schemas.microsoft.com/office/powerpoint/2010/main" val="194279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auxiliary contacts?</a:t>
            </a:r>
          </a:p>
        </p:txBody>
      </p:sp>
      <p:sp>
        <p:nvSpPr>
          <p:cNvPr id="3" name="Content Placeholder 2"/>
          <p:cNvSpPr>
            <a:spLocks noGrp="1"/>
          </p:cNvSpPr>
          <p:nvPr>
            <p:ph idx="1"/>
          </p:nvPr>
        </p:nvSpPr>
        <p:spPr>
          <a:xfrm>
            <a:off x="1057330" y="1091869"/>
            <a:ext cx="7672757" cy="1122845"/>
          </a:xfrm>
        </p:spPr>
        <p:txBody>
          <a:bodyPr>
            <a:noAutofit/>
          </a:bodyPr>
          <a:lstStyle/>
          <a:p>
            <a:pPr marL="0" indent="0" algn="just">
              <a:buNone/>
            </a:pPr>
            <a:r>
              <a:rPr lang="en-GB" sz="2400" dirty="0"/>
              <a:t>Besides the main contacts in a contactor, we can also fit extra contacts to the contactor. These are called </a:t>
            </a:r>
            <a:r>
              <a:rPr lang="en-GB" sz="2400" b="1" dirty="0"/>
              <a:t>auxiliary contacts </a:t>
            </a:r>
            <a:r>
              <a:rPr lang="en-GB" sz="2400" dirty="0"/>
              <a:t>and are used to control the motor.</a:t>
            </a:r>
          </a:p>
        </p:txBody>
      </p:sp>
      <p:sp>
        <p:nvSpPr>
          <p:cNvPr id="4" name="TextBox 3">
            <a:extLst>
              <a:ext uri="{FF2B5EF4-FFF2-40B4-BE49-F238E27FC236}">
                <a16:creationId xmlns:a16="http://schemas.microsoft.com/office/drawing/2014/main" id="{AA0A842C-6C80-7648-B4DF-65384F05A45F}"/>
              </a:ext>
            </a:extLst>
          </p:cNvPr>
          <p:cNvSpPr txBox="1"/>
          <p:nvPr/>
        </p:nvSpPr>
        <p:spPr>
          <a:xfrm>
            <a:off x="1057330" y="2317915"/>
            <a:ext cx="3514669" cy="1569660"/>
          </a:xfrm>
          <a:prstGeom prst="rect">
            <a:avLst/>
          </a:prstGeom>
          <a:solidFill>
            <a:schemeClr val="tx2">
              <a:lumMod val="40000"/>
              <a:lumOff val="60000"/>
            </a:schemeClr>
          </a:solidFill>
        </p:spPr>
        <p:txBody>
          <a:bodyPr wrap="square" rtlCol="0">
            <a:spAutoFit/>
          </a:bodyPr>
          <a:lstStyle/>
          <a:p>
            <a:pPr algn="just"/>
            <a:r>
              <a:rPr lang="en-GB" sz="2400" i="1" dirty="0"/>
              <a:t>Watch this video to find out more about auxiliary contacts an how to use them to control circuits.</a:t>
            </a:r>
          </a:p>
        </p:txBody>
      </p:sp>
      <p:pic>
        <p:nvPicPr>
          <p:cNvPr id="13" name="Graphic 12" descr="User">
            <a:extLst>
              <a:ext uri="{FF2B5EF4-FFF2-40B4-BE49-F238E27FC236}">
                <a16:creationId xmlns:a16="http://schemas.microsoft.com/office/drawing/2014/main" id="{1C25B3C7-ED73-8C4F-B374-DCB5A29C815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2261206"/>
            <a:ext cx="854046" cy="854046"/>
          </a:xfrm>
          <a:prstGeom prst="rect">
            <a:avLst/>
          </a:prstGeom>
        </p:spPr>
      </p:pic>
      <p:sp>
        <p:nvSpPr>
          <p:cNvPr id="6" name="Rectangle 5">
            <a:extLst>
              <a:ext uri="{FF2B5EF4-FFF2-40B4-BE49-F238E27FC236}">
                <a16:creationId xmlns:a16="http://schemas.microsoft.com/office/drawing/2014/main" id="{690B4122-CBB5-BE4C-A6BC-F3EEAB5C711C}"/>
              </a:ext>
            </a:extLst>
          </p:cNvPr>
          <p:cNvSpPr/>
          <p:nvPr/>
        </p:nvSpPr>
        <p:spPr>
          <a:xfrm>
            <a:off x="4893708" y="2214714"/>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Img04d</a:t>
            </a:r>
          </a:p>
        </p:txBody>
      </p:sp>
    </p:spTree>
    <p:custDataLst>
      <p:tags r:id="rId1"/>
    </p:custDataLst>
    <p:extLst>
      <p:ext uri="{BB962C8B-B14F-4D97-AF65-F5344CB8AC3E}">
        <p14:creationId xmlns:p14="http://schemas.microsoft.com/office/powerpoint/2010/main" val="202636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9FABC05-2E0E-5548-817C-AD28CC2835C6}"/>
              </a:ext>
            </a:extLst>
          </p:cNvPr>
          <p:cNvSpPr/>
          <p:nvPr/>
        </p:nvSpPr>
        <p:spPr>
          <a:xfrm>
            <a:off x="1017308" y="954608"/>
            <a:ext cx="8241792" cy="3060192"/>
          </a:xfrm>
          <a:prstGeom prst="roundRect">
            <a:avLst>
              <a:gd name="adj" fmla="val 75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Even if we wire up single phase motors, we normally use </a:t>
            </a:r>
            <a:r>
              <a:rPr lang="en-GB" sz="3600" b="1" dirty="0"/>
              <a:t>three phase contactors</a:t>
            </a:r>
            <a:r>
              <a:rPr lang="en-GB" sz="3600" dirty="0"/>
              <a:t>. In this case, it is a good idea to replace the </a:t>
            </a:r>
            <a:r>
              <a:rPr lang="en-GB" sz="3600" b="1" dirty="0"/>
              <a:t>380V</a:t>
            </a:r>
            <a:r>
              <a:rPr lang="en-GB" sz="3600" dirty="0"/>
              <a:t> coils with </a:t>
            </a:r>
            <a:r>
              <a:rPr lang="en-GB" sz="3600" b="1" dirty="0"/>
              <a:t>220V</a:t>
            </a:r>
            <a:r>
              <a:rPr lang="en-GB" sz="3600" dirty="0"/>
              <a:t> coils suitable for single phase power.</a:t>
            </a:r>
          </a:p>
        </p:txBody>
      </p:sp>
    </p:spTree>
    <p:custDataLst>
      <p:tags r:id="rId1"/>
    </p:custDataLst>
    <p:extLst>
      <p:ext uri="{BB962C8B-B14F-4D97-AF65-F5344CB8AC3E}">
        <p14:creationId xmlns:p14="http://schemas.microsoft.com/office/powerpoint/2010/main" val="89865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reverse a single phase motor?</a:t>
            </a:r>
          </a:p>
        </p:txBody>
      </p:sp>
      <p:sp>
        <p:nvSpPr>
          <p:cNvPr id="3" name="Content Placeholder 2"/>
          <p:cNvSpPr>
            <a:spLocks noGrp="1"/>
          </p:cNvSpPr>
          <p:nvPr>
            <p:ph idx="1"/>
          </p:nvPr>
        </p:nvSpPr>
        <p:spPr>
          <a:xfrm>
            <a:off x="1122532" y="1091869"/>
            <a:ext cx="7607556" cy="1170884"/>
          </a:xfrm>
          <a:solidFill>
            <a:schemeClr val="tx2">
              <a:lumMod val="40000"/>
              <a:lumOff val="60000"/>
            </a:schemeClr>
          </a:solidFill>
        </p:spPr>
        <p:txBody>
          <a:bodyPr>
            <a:noAutofit/>
          </a:bodyPr>
          <a:lstStyle/>
          <a:p>
            <a:pPr marL="0" indent="0" algn="just">
              <a:buNone/>
            </a:pPr>
            <a:r>
              <a:rPr lang="en-GB" sz="2400" i="1" dirty="0"/>
              <a:t>Do you remember how to reverse the direction of a single phase motor? Which of the following options are correct? There may be more than one correct answer.</a:t>
            </a:r>
          </a:p>
        </p:txBody>
      </p:sp>
      <p:pic>
        <p:nvPicPr>
          <p:cNvPr id="8" name="Graphic 7" descr="User">
            <a:extLst>
              <a:ext uri="{FF2B5EF4-FFF2-40B4-BE49-F238E27FC236}">
                <a16:creationId xmlns:a16="http://schemas.microsoft.com/office/drawing/2014/main" id="{EB77AE0B-F80A-EC4A-BFB6-B718B74340C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5885" y="1033311"/>
            <a:ext cx="854046" cy="854046"/>
          </a:xfrm>
          <a:prstGeom prst="rect">
            <a:avLst/>
          </a:prstGeom>
        </p:spPr>
      </p:pic>
      <p:sp>
        <p:nvSpPr>
          <p:cNvPr id="4" name="TextBox 3">
            <a:extLst>
              <a:ext uri="{FF2B5EF4-FFF2-40B4-BE49-F238E27FC236}">
                <a16:creationId xmlns:a16="http://schemas.microsoft.com/office/drawing/2014/main" id="{7BE357C0-B66D-164D-91F0-2C11D297BA36}"/>
              </a:ext>
            </a:extLst>
          </p:cNvPr>
          <p:cNvSpPr txBox="1"/>
          <p:nvPr/>
        </p:nvSpPr>
        <p:spPr>
          <a:xfrm>
            <a:off x="1122532" y="2619213"/>
            <a:ext cx="3815532" cy="1569660"/>
          </a:xfrm>
          <a:prstGeom prst="rect">
            <a:avLst/>
          </a:prstGeom>
          <a:noFill/>
        </p:spPr>
        <p:txBody>
          <a:bodyPr wrap="none" rtlCol="0">
            <a:spAutoFit/>
          </a:bodyPr>
          <a:lstStyle/>
          <a:p>
            <a:pPr marL="457200" indent="-457200">
              <a:buFont typeface="+mj-lt"/>
              <a:buAutoNum type="alphaLcParenR"/>
            </a:pPr>
            <a:r>
              <a:rPr lang="en-GB" sz="2400" dirty="0"/>
              <a:t>Reverse the start winding</a:t>
            </a:r>
          </a:p>
          <a:p>
            <a:pPr marL="457200" indent="-457200">
              <a:buFont typeface="+mj-lt"/>
              <a:buAutoNum type="alphaLcParenR"/>
            </a:pPr>
            <a:r>
              <a:rPr lang="en-GB" sz="2400" dirty="0"/>
              <a:t>Reverse the run winding</a:t>
            </a:r>
          </a:p>
          <a:p>
            <a:pPr marL="457200" indent="-457200">
              <a:buFont typeface="+mj-lt"/>
              <a:buAutoNum type="alphaLcParenR"/>
            </a:pPr>
            <a:r>
              <a:rPr lang="en-GB" sz="2400" dirty="0"/>
              <a:t>Reverse both windings</a:t>
            </a:r>
          </a:p>
          <a:p>
            <a:pPr marL="457200" indent="-457200">
              <a:buFont typeface="+mj-lt"/>
              <a:buAutoNum type="alphaLcParenR"/>
            </a:pPr>
            <a:r>
              <a:rPr lang="en-GB" sz="2400" dirty="0"/>
              <a:t>Reverse neither winding</a:t>
            </a:r>
          </a:p>
        </p:txBody>
      </p:sp>
    </p:spTree>
    <p:custDataLst>
      <p:tags r:id="rId1"/>
    </p:custDataLst>
    <p:extLst>
      <p:ext uri="{BB962C8B-B14F-4D97-AF65-F5344CB8AC3E}">
        <p14:creationId xmlns:p14="http://schemas.microsoft.com/office/powerpoint/2010/main" val="369581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running winding</a:t>
            </a:r>
          </a:p>
        </p:txBody>
      </p:sp>
      <p:sp>
        <p:nvSpPr>
          <p:cNvPr id="3" name="Content Placeholder 2"/>
          <p:cNvSpPr>
            <a:spLocks noGrp="1"/>
          </p:cNvSpPr>
          <p:nvPr>
            <p:ph idx="1"/>
          </p:nvPr>
        </p:nvSpPr>
        <p:spPr>
          <a:xfrm>
            <a:off x="1122532" y="1091869"/>
            <a:ext cx="7607556" cy="1170884"/>
          </a:xfrm>
          <a:noFill/>
        </p:spPr>
        <p:txBody>
          <a:bodyPr>
            <a:noAutofit/>
          </a:bodyPr>
          <a:lstStyle/>
          <a:p>
            <a:pPr marL="0" indent="0" algn="just">
              <a:buNone/>
            </a:pPr>
            <a:r>
              <a:rPr lang="en-GB" sz="2400" dirty="0"/>
              <a:t>In this unit, we will reverse the motor direction by reversing the </a:t>
            </a:r>
            <a:r>
              <a:rPr lang="en-GB" sz="2400" b="1" dirty="0"/>
              <a:t>run winding</a:t>
            </a:r>
            <a:r>
              <a:rPr lang="en-GB" sz="2400" dirty="0"/>
              <a:t>.</a:t>
            </a:r>
          </a:p>
        </p:txBody>
      </p:sp>
      <p:sp>
        <p:nvSpPr>
          <p:cNvPr id="5" name="TextBox 4">
            <a:extLst>
              <a:ext uri="{FF2B5EF4-FFF2-40B4-BE49-F238E27FC236}">
                <a16:creationId xmlns:a16="http://schemas.microsoft.com/office/drawing/2014/main" id="{B242047D-3FAE-0C4F-BD51-6A5BF4E785E7}"/>
              </a:ext>
            </a:extLst>
          </p:cNvPr>
          <p:cNvSpPr txBox="1"/>
          <p:nvPr/>
        </p:nvSpPr>
        <p:spPr>
          <a:xfrm>
            <a:off x="1122533" y="1983786"/>
            <a:ext cx="7607556" cy="830997"/>
          </a:xfrm>
          <a:prstGeom prst="rect">
            <a:avLst/>
          </a:prstGeom>
          <a:noFill/>
          <a:ln w="28575">
            <a:solidFill>
              <a:schemeClr val="accent2"/>
            </a:solidFill>
          </a:ln>
        </p:spPr>
        <p:txBody>
          <a:bodyPr wrap="square" rtlCol="0">
            <a:spAutoFit/>
          </a:bodyPr>
          <a:lstStyle/>
          <a:p>
            <a:pPr algn="just"/>
            <a:r>
              <a:rPr lang="en-GB" sz="2400" b="1" dirty="0"/>
              <a:t>Remember, you could also reverse the start winding to achieve the same effect.</a:t>
            </a:r>
            <a:endParaRPr lang="en-GB" sz="2400" b="1" i="1" dirty="0"/>
          </a:p>
        </p:txBody>
      </p:sp>
      <p:pic>
        <p:nvPicPr>
          <p:cNvPr id="12" name="Graphic 11" descr="Lightbulb">
            <a:extLst>
              <a:ext uri="{FF2B5EF4-FFF2-40B4-BE49-F238E27FC236}">
                <a16:creationId xmlns:a16="http://schemas.microsoft.com/office/drawing/2014/main" id="{6C10B194-2A6E-B143-B0C7-8EDF552B84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131" y="1942084"/>
            <a:ext cx="914400" cy="914400"/>
          </a:xfrm>
          <a:prstGeom prst="rect">
            <a:avLst/>
          </a:prstGeom>
        </p:spPr>
      </p:pic>
    </p:spTree>
    <p:custDataLst>
      <p:tags r:id="rId1"/>
    </p:custDataLst>
    <p:extLst>
      <p:ext uri="{BB962C8B-B14F-4D97-AF65-F5344CB8AC3E}">
        <p14:creationId xmlns:p14="http://schemas.microsoft.com/office/powerpoint/2010/main" val="137667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Basic Schematics</a:t>
            </a:r>
          </a:p>
        </p:txBody>
      </p:sp>
      <p:pic>
        <p:nvPicPr>
          <p:cNvPr id="4" name="Picture 3">
            <a:extLst>
              <a:ext uri="{FF2B5EF4-FFF2-40B4-BE49-F238E27FC236}">
                <a16:creationId xmlns:a16="http://schemas.microsoft.com/office/drawing/2014/main" id="{E14BE371-D042-924B-BEA1-D516A8C9D377}"/>
              </a:ext>
            </a:extLst>
          </p:cNvPr>
          <p:cNvPicPr>
            <a:picLocks noChangeAspect="1"/>
          </p:cNvPicPr>
          <p:nvPr/>
        </p:nvPicPr>
        <p:blipFill>
          <a:blip r:embed="rId4"/>
          <a:stretch>
            <a:fillRect/>
          </a:stretch>
        </p:blipFill>
        <p:spPr>
          <a:xfrm>
            <a:off x="2091093" y="2185542"/>
            <a:ext cx="5605232" cy="1798114"/>
          </a:xfrm>
          <a:prstGeom prst="rect">
            <a:avLst/>
          </a:prstGeom>
        </p:spPr>
      </p:pic>
      <p:sp>
        <p:nvSpPr>
          <p:cNvPr id="5" name="TextBox 4">
            <a:extLst>
              <a:ext uri="{FF2B5EF4-FFF2-40B4-BE49-F238E27FC236}">
                <a16:creationId xmlns:a16="http://schemas.microsoft.com/office/drawing/2014/main" id="{B242047D-3FAE-0C4F-BD51-6A5BF4E785E7}"/>
              </a:ext>
            </a:extLst>
          </p:cNvPr>
          <p:cNvSpPr txBox="1"/>
          <p:nvPr/>
        </p:nvSpPr>
        <p:spPr>
          <a:xfrm>
            <a:off x="1122532" y="1256626"/>
            <a:ext cx="7607556" cy="830997"/>
          </a:xfrm>
          <a:prstGeom prst="rect">
            <a:avLst/>
          </a:prstGeom>
          <a:solidFill>
            <a:schemeClr val="tx2">
              <a:lumMod val="40000"/>
              <a:lumOff val="60000"/>
            </a:schemeClr>
          </a:solidFill>
        </p:spPr>
        <p:txBody>
          <a:bodyPr wrap="square" rtlCol="0">
            <a:spAutoFit/>
          </a:bodyPr>
          <a:lstStyle/>
          <a:p>
            <a:pPr algn="just"/>
            <a:r>
              <a:rPr lang="en-GB" sz="2400" i="1" dirty="0"/>
              <a:t>Here are schematics for a motor in the forward and reverse direction. Draw your own versions of these diagrams now.</a:t>
            </a:r>
          </a:p>
        </p:txBody>
      </p:sp>
      <p:pic>
        <p:nvPicPr>
          <p:cNvPr id="9" name="Graphic 8" descr="User">
            <a:extLst>
              <a:ext uri="{FF2B5EF4-FFF2-40B4-BE49-F238E27FC236}">
                <a16:creationId xmlns:a16="http://schemas.microsoft.com/office/drawing/2014/main" id="{5F6D8575-E85E-5B4F-9B9F-589D37A9F2E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5884" y="1233577"/>
            <a:ext cx="854046" cy="854046"/>
          </a:xfrm>
          <a:prstGeom prst="rect">
            <a:avLst/>
          </a:prstGeom>
        </p:spPr>
      </p:pic>
      <p:pic>
        <p:nvPicPr>
          <p:cNvPr id="10" name="Graphic 9" descr="Magnifying glass">
            <a:extLst>
              <a:ext uri="{FF2B5EF4-FFF2-40B4-BE49-F238E27FC236}">
                <a16:creationId xmlns:a16="http://schemas.microsoft.com/office/drawing/2014/main" id="{ABE8CF87-9D7F-9343-A151-1A246A16837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67661" y="2213891"/>
            <a:ext cx="457428" cy="457428"/>
          </a:xfrm>
          <a:prstGeom prst="rect">
            <a:avLst/>
          </a:prstGeom>
        </p:spPr>
      </p:pic>
      <p:pic>
        <p:nvPicPr>
          <p:cNvPr id="11" name="Graphic 10" descr="Magnifying glass">
            <a:extLst>
              <a:ext uri="{FF2B5EF4-FFF2-40B4-BE49-F238E27FC236}">
                <a16:creationId xmlns:a16="http://schemas.microsoft.com/office/drawing/2014/main" id="{2F529148-5047-384C-9ADF-29CC95729D7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31993" y="2185543"/>
            <a:ext cx="457428" cy="457428"/>
          </a:xfrm>
          <a:prstGeom prst="rect">
            <a:avLst/>
          </a:prstGeom>
        </p:spPr>
      </p:pic>
      <p:sp>
        <p:nvSpPr>
          <p:cNvPr id="8" name="TextBox 7">
            <a:extLst>
              <a:ext uri="{FF2B5EF4-FFF2-40B4-BE49-F238E27FC236}">
                <a16:creationId xmlns:a16="http://schemas.microsoft.com/office/drawing/2014/main" id="{2021A1E7-DF3A-5543-8D64-02BF5D95805A}"/>
              </a:ext>
            </a:extLst>
          </p:cNvPr>
          <p:cNvSpPr txBox="1"/>
          <p:nvPr/>
        </p:nvSpPr>
        <p:spPr>
          <a:xfrm>
            <a:off x="1122533" y="4093816"/>
            <a:ext cx="7607556" cy="830997"/>
          </a:xfrm>
          <a:prstGeom prst="rect">
            <a:avLst/>
          </a:prstGeom>
          <a:noFill/>
          <a:ln w="28575">
            <a:solidFill>
              <a:schemeClr val="accent2"/>
            </a:solidFill>
          </a:ln>
        </p:spPr>
        <p:txBody>
          <a:bodyPr wrap="square" rtlCol="0">
            <a:spAutoFit/>
          </a:bodyPr>
          <a:lstStyle/>
          <a:p>
            <a:pPr algn="just"/>
            <a:r>
              <a:rPr lang="en-GB" sz="2400" b="1" dirty="0"/>
              <a:t>The arrows indicate the direction of conventional current through the run winding.</a:t>
            </a:r>
          </a:p>
        </p:txBody>
      </p:sp>
      <p:pic>
        <p:nvPicPr>
          <p:cNvPr id="12" name="Graphic 11" descr="Lightbulb">
            <a:extLst>
              <a:ext uri="{FF2B5EF4-FFF2-40B4-BE49-F238E27FC236}">
                <a16:creationId xmlns:a16="http://schemas.microsoft.com/office/drawing/2014/main" id="{D8CC6BE8-78B2-FA4C-9321-271AC367F8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5884" y="4052114"/>
            <a:ext cx="914400" cy="914400"/>
          </a:xfrm>
          <a:prstGeom prst="rect">
            <a:avLst/>
          </a:prstGeom>
        </p:spPr>
      </p:pic>
    </p:spTree>
    <p:custDataLst>
      <p:tags r:id="rId1"/>
    </p:custDataLst>
    <p:extLst>
      <p:ext uri="{BB962C8B-B14F-4D97-AF65-F5344CB8AC3E}">
        <p14:creationId xmlns:p14="http://schemas.microsoft.com/office/powerpoint/2010/main" val="175736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Complete Schematic</a:t>
            </a:r>
          </a:p>
        </p:txBody>
      </p:sp>
      <p:sp>
        <p:nvSpPr>
          <p:cNvPr id="5" name="TextBox 4">
            <a:extLst>
              <a:ext uri="{FF2B5EF4-FFF2-40B4-BE49-F238E27FC236}">
                <a16:creationId xmlns:a16="http://schemas.microsoft.com/office/drawing/2014/main" id="{B242047D-3FAE-0C4F-BD51-6A5BF4E785E7}"/>
              </a:ext>
            </a:extLst>
          </p:cNvPr>
          <p:cNvSpPr txBox="1"/>
          <p:nvPr/>
        </p:nvSpPr>
        <p:spPr>
          <a:xfrm>
            <a:off x="1122532" y="2044127"/>
            <a:ext cx="4906309" cy="1938992"/>
          </a:xfrm>
          <a:prstGeom prst="rect">
            <a:avLst/>
          </a:prstGeom>
          <a:solidFill>
            <a:schemeClr val="tx2">
              <a:lumMod val="40000"/>
              <a:lumOff val="60000"/>
            </a:schemeClr>
          </a:solidFill>
        </p:spPr>
        <p:txBody>
          <a:bodyPr wrap="square" rtlCol="0">
            <a:spAutoFit/>
          </a:bodyPr>
          <a:lstStyle/>
          <a:p>
            <a:pPr marL="457200" indent="-457200" algn="just">
              <a:buFont typeface="+mj-lt"/>
              <a:buAutoNum type="arabicPeriod"/>
            </a:pPr>
            <a:r>
              <a:rPr lang="en-GB" sz="2400" i="1" dirty="0"/>
              <a:t>Click the </a:t>
            </a:r>
            <a:r>
              <a:rPr lang="en-GB" sz="2400" b="1" i="1" dirty="0"/>
              <a:t>Forward</a:t>
            </a:r>
            <a:r>
              <a:rPr lang="en-GB" sz="2400" i="1" dirty="0"/>
              <a:t> and </a:t>
            </a:r>
            <a:r>
              <a:rPr lang="en-GB" sz="2400" b="1" i="1" dirty="0"/>
              <a:t>Reverse</a:t>
            </a:r>
            <a:r>
              <a:rPr lang="en-GB" sz="2400" i="1" dirty="0"/>
              <a:t> buttons to see how the circuit works.</a:t>
            </a:r>
          </a:p>
          <a:p>
            <a:pPr marL="457200" indent="-457200" algn="just">
              <a:buFont typeface="+mj-lt"/>
              <a:buAutoNum type="arabicPeriod"/>
            </a:pPr>
            <a:r>
              <a:rPr lang="en-GB" sz="2400" i="1" dirty="0"/>
              <a:t>Draw your own copy of this diagram.</a:t>
            </a:r>
          </a:p>
        </p:txBody>
      </p:sp>
      <p:pic>
        <p:nvPicPr>
          <p:cNvPr id="9" name="Graphic 8" descr="User">
            <a:extLst>
              <a:ext uri="{FF2B5EF4-FFF2-40B4-BE49-F238E27FC236}">
                <a16:creationId xmlns:a16="http://schemas.microsoft.com/office/drawing/2014/main" id="{5F6D8575-E85E-5B4F-9B9F-589D37A9F2E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5884" y="2021078"/>
            <a:ext cx="854046" cy="854046"/>
          </a:xfrm>
          <a:prstGeom prst="rect">
            <a:avLst/>
          </a:prstGeom>
        </p:spPr>
      </p:pic>
      <p:pic>
        <p:nvPicPr>
          <p:cNvPr id="6" name="Picture 5">
            <a:extLst>
              <a:ext uri="{FF2B5EF4-FFF2-40B4-BE49-F238E27FC236}">
                <a16:creationId xmlns:a16="http://schemas.microsoft.com/office/drawing/2014/main" id="{24B6D874-B524-5040-993C-B0D8997822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28841" y="1194634"/>
            <a:ext cx="4029559" cy="2971800"/>
          </a:xfrm>
          <a:prstGeom prst="rect">
            <a:avLst/>
          </a:prstGeom>
        </p:spPr>
      </p:pic>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910218" cy="830997"/>
          </a:xfrm>
          <a:prstGeom prst="rect">
            <a:avLst/>
          </a:prstGeom>
          <a:noFill/>
        </p:spPr>
        <p:txBody>
          <a:bodyPr wrap="square" rtlCol="0">
            <a:spAutoFit/>
          </a:bodyPr>
          <a:lstStyle/>
          <a:p>
            <a:pPr algn="just"/>
            <a:r>
              <a:rPr lang="en-GB" sz="2400" dirty="0"/>
              <a:t>This schematic shows both the forward a reverse circuits together.</a:t>
            </a:r>
          </a:p>
        </p:txBody>
      </p:sp>
      <p:sp>
        <p:nvSpPr>
          <p:cNvPr id="13" name="Rectangle 12">
            <a:extLst>
              <a:ext uri="{FF2B5EF4-FFF2-40B4-BE49-F238E27FC236}">
                <a16:creationId xmlns:a16="http://schemas.microsoft.com/office/drawing/2014/main" id="{4C82D822-0D34-EA43-B333-32083D99C180}"/>
              </a:ext>
            </a:extLst>
          </p:cNvPr>
          <p:cNvSpPr/>
          <p:nvPr/>
        </p:nvSpPr>
        <p:spPr>
          <a:xfrm>
            <a:off x="6253178" y="416643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Forward</a:t>
            </a:r>
          </a:p>
        </p:txBody>
      </p:sp>
      <p:sp>
        <p:nvSpPr>
          <p:cNvPr id="14" name="Rectangle 13">
            <a:extLst>
              <a:ext uri="{FF2B5EF4-FFF2-40B4-BE49-F238E27FC236}">
                <a16:creationId xmlns:a16="http://schemas.microsoft.com/office/drawing/2014/main" id="{3D93F061-8675-AD49-9839-D591D72389D3}"/>
              </a:ext>
            </a:extLst>
          </p:cNvPr>
          <p:cNvSpPr/>
          <p:nvPr/>
        </p:nvSpPr>
        <p:spPr>
          <a:xfrm>
            <a:off x="8157048" y="4166434"/>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Reverse</a:t>
            </a:r>
          </a:p>
        </p:txBody>
      </p:sp>
      <p:sp>
        <p:nvSpPr>
          <p:cNvPr id="10" name="TextBox 9">
            <a:extLst>
              <a:ext uri="{FF2B5EF4-FFF2-40B4-BE49-F238E27FC236}">
                <a16:creationId xmlns:a16="http://schemas.microsoft.com/office/drawing/2014/main" id="{60570E3F-7308-9A48-8DED-0832D993325E}"/>
              </a:ext>
            </a:extLst>
          </p:cNvPr>
          <p:cNvSpPr txBox="1"/>
          <p:nvPr/>
        </p:nvSpPr>
        <p:spPr>
          <a:xfrm>
            <a:off x="1119053" y="4062205"/>
            <a:ext cx="4910218" cy="830997"/>
          </a:xfrm>
          <a:prstGeom prst="rect">
            <a:avLst/>
          </a:prstGeom>
          <a:noFill/>
          <a:ln w="28575">
            <a:solidFill>
              <a:schemeClr val="accent2"/>
            </a:solidFill>
          </a:ln>
        </p:spPr>
        <p:txBody>
          <a:bodyPr wrap="square" rtlCol="0">
            <a:spAutoFit/>
          </a:bodyPr>
          <a:lstStyle/>
          <a:p>
            <a:pPr algn="just"/>
            <a:r>
              <a:rPr lang="en-GB" sz="2400" b="1" dirty="0"/>
              <a:t>Note the direction of current through the start winding is always the same.</a:t>
            </a:r>
          </a:p>
        </p:txBody>
      </p:sp>
      <p:pic>
        <p:nvPicPr>
          <p:cNvPr id="11" name="Graphic 10" descr="Lightbulb">
            <a:extLst>
              <a:ext uri="{FF2B5EF4-FFF2-40B4-BE49-F238E27FC236}">
                <a16:creationId xmlns:a16="http://schemas.microsoft.com/office/drawing/2014/main" id="{BC1E0F61-CB69-3D4E-9B5E-9127388BBD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5884" y="4052114"/>
            <a:ext cx="914400" cy="914400"/>
          </a:xfrm>
          <a:prstGeom prst="rect">
            <a:avLst/>
          </a:prstGeom>
        </p:spPr>
      </p:pic>
    </p:spTree>
    <p:custDataLst>
      <p:tags r:id="rId1"/>
    </p:custDataLst>
    <p:extLst>
      <p:ext uri="{BB962C8B-B14F-4D97-AF65-F5344CB8AC3E}">
        <p14:creationId xmlns:p14="http://schemas.microsoft.com/office/powerpoint/2010/main" val="37734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Line Diagram</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910218" cy="1569660"/>
          </a:xfrm>
          <a:prstGeom prst="rect">
            <a:avLst/>
          </a:prstGeom>
          <a:noFill/>
        </p:spPr>
        <p:txBody>
          <a:bodyPr wrap="square" rtlCol="0">
            <a:spAutoFit/>
          </a:bodyPr>
          <a:lstStyle/>
          <a:p>
            <a:pPr algn="just"/>
            <a:r>
              <a:rPr lang="en-GB" sz="2400" dirty="0"/>
              <a:t>When dealing with circuits involving contactors, we often draw line diagrams. This diagram shows two 3-pole contactors.</a:t>
            </a:r>
          </a:p>
        </p:txBody>
      </p:sp>
      <p:pic>
        <p:nvPicPr>
          <p:cNvPr id="8" name="Picture 7">
            <a:extLst>
              <a:ext uri="{FF2B5EF4-FFF2-40B4-BE49-F238E27FC236}">
                <a16:creationId xmlns:a16="http://schemas.microsoft.com/office/drawing/2014/main" id="{372B6CA1-3435-1A4E-A6B7-5CDCFB3E0E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0991" y="1007390"/>
            <a:ext cx="3310544" cy="3516937"/>
          </a:xfrm>
          <a:prstGeom prst="rect">
            <a:avLst/>
          </a:prstGeom>
        </p:spPr>
      </p:pic>
      <p:pic>
        <p:nvPicPr>
          <p:cNvPr id="15" name="Graphic 14" descr="Magnifying glass">
            <a:extLst>
              <a:ext uri="{FF2B5EF4-FFF2-40B4-BE49-F238E27FC236}">
                <a16:creationId xmlns:a16="http://schemas.microsoft.com/office/drawing/2014/main" id="{0920B197-2D16-0A47-ABA3-ABB5BF6447E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91337" y="1154808"/>
            <a:ext cx="468000" cy="468000"/>
          </a:xfrm>
          <a:prstGeom prst="rect">
            <a:avLst/>
          </a:prstGeom>
        </p:spPr>
      </p:pic>
      <p:sp>
        <p:nvSpPr>
          <p:cNvPr id="16" name="TextBox 15">
            <a:extLst>
              <a:ext uri="{FF2B5EF4-FFF2-40B4-BE49-F238E27FC236}">
                <a16:creationId xmlns:a16="http://schemas.microsoft.com/office/drawing/2014/main" id="{7506E2BC-2083-E44B-9E7B-FA2F9327B6BB}"/>
              </a:ext>
            </a:extLst>
          </p:cNvPr>
          <p:cNvSpPr txBox="1"/>
          <p:nvPr/>
        </p:nvSpPr>
        <p:spPr>
          <a:xfrm>
            <a:off x="1057330" y="3565830"/>
            <a:ext cx="4971941" cy="830997"/>
          </a:xfrm>
          <a:prstGeom prst="rect">
            <a:avLst/>
          </a:prstGeom>
          <a:solidFill>
            <a:schemeClr val="tx2">
              <a:lumMod val="40000"/>
              <a:lumOff val="60000"/>
            </a:schemeClr>
          </a:solidFill>
        </p:spPr>
        <p:txBody>
          <a:bodyPr wrap="square" rtlCol="0">
            <a:spAutoFit/>
          </a:bodyPr>
          <a:lstStyle/>
          <a:p>
            <a:pPr algn="just"/>
            <a:r>
              <a:rPr lang="en-GB" sz="2400" i="1" dirty="0"/>
              <a:t>Click the image to view the main line diagram in more detail.</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3284" y="3542781"/>
            <a:ext cx="854046" cy="854046"/>
          </a:xfrm>
          <a:prstGeom prst="rect">
            <a:avLst/>
          </a:prstGeom>
        </p:spPr>
      </p:pic>
    </p:spTree>
    <p:custDataLst>
      <p:tags r:id="rId1"/>
    </p:custDataLst>
    <p:extLst>
      <p:ext uri="{BB962C8B-B14F-4D97-AF65-F5344CB8AC3E}">
        <p14:creationId xmlns:p14="http://schemas.microsoft.com/office/powerpoint/2010/main" val="271272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Line Diagram</a:t>
            </a:r>
          </a:p>
        </p:txBody>
      </p:sp>
      <p:sp>
        <p:nvSpPr>
          <p:cNvPr id="10" name="TextBox 9">
            <a:extLst>
              <a:ext uri="{FF2B5EF4-FFF2-40B4-BE49-F238E27FC236}">
                <a16:creationId xmlns:a16="http://schemas.microsoft.com/office/drawing/2014/main" id="{60570E3F-7308-9A48-8DED-0832D993325E}"/>
              </a:ext>
            </a:extLst>
          </p:cNvPr>
          <p:cNvSpPr txBox="1"/>
          <p:nvPr/>
        </p:nvSpPr>
        <p:spPr>
          <a:xfrm>
            <a:off x="1057330" y="2940903"/>
            <a:ext cx="4971941" cy="1938992"/>
          </a:xfrm>
          <a:prstGeom prst="rect">
            <a:avLst/>
          </a:prstGeom>
          <a:noFill/>
          <a:ln w="28575">
            <a:solidFill>
              <a:schemeClr val="accent2"/>
            </a:solidFill>
          </a:ln>
        </p:spPr>
        <p:txBody>
          <a:bodyPr wrap="square" rtlCol="0">
            <a:spAutoFit/>
          </a:bodyPr>
          <a:lstStyle/>
          <a:p>
            <a:pPr algn="just"/>
            <a:r>
              <a:rPr lang="en-GB" sz="2400" b="1" dirty="0"/>
              <a:t>Remember that in line diagrams a solid black dot indicates a connection between wires. Wires that cross WITHOUT a black dot are NOT CONNECTED.</a:t>
            </a:r>
          </a:p>
        </p:txBody>
      </p:sp>
      <p:pic>
        <p:nvPicPr>
          <p:cNvPr id="11" name="Graphic 10" descr="Lightbulb">
            <a:extLst>
              <a:ext uri="{FF2B5EF4-FFF2-40B4-BE49-F238E27FC236}">
                <a16:creationId xmlns:a16="http://schemas.microsoft.com/office/drawing/2014/main" id="{BC1E0F61-CB69-3D4E-9B5E-9127388BB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4" y="2930812"/>
            <a:ext cx="914400" cy="914400"/>
          </a:xfrm>
          <a:prstGeom prst="rect">
            <a:avLst/>
          </a:prstGeom>
        </p:spPr>
      </p:pic>
      <p:pic>
        <p:nvPicPr>
          <p:cNvPr id="8" name="Picture 7">
            <a:extLst>
              <a:ext uri="{FF2B5EF4-FFF2-40B4-BE49-F238E27FC236}">
                <a16:creationId xmlns:a16="http://schemas.microsoft.com/office/drawing/2014/main" id="{372B6CA1-3435-1A4E-A6B7-5CDCFB3E0E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0991" y="1007390"/>
            <a:ext cx="3310544" cy="3516937"/>
          </a:xfrm>
          <a:prstGeom prst="rect">
            <a:avLst/>
          </a:prstGeom>
        </p:spPr>
      </p:pic>
      <p:pic>
        <p:nvPicPr>
          <p:cNvPr id="15" name="Graphic 14" descr="Magnifying glass">
            <a:extLst>
              <a:ext uri="{FF2B5EF4-FFF2-40B4-BE49-F238E27FC236}">
                <a16:creationId xmlns:a16="http://schemas.microsoft.com/office/drawing/2014/main" id="{0920B197-2D16-0A47-ABA3-ABB5BF6447E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91337" y="1154808"/>
            <a:ext cx="468000" cy="468000"/>
          </a:xfrm>
          <a:prstGeom prst="rect">
            <a:avLst/>
          </a:prstGeom>
        </p:spPr>
      </p:pic>
      <p:sp>
        <p:nvSpPr>
          <p:cNvPr id="16" name="TextBox 15">
            <a:extLst>
              <a:ext uri="{FF2B5EF4-FFF2-40B4-BE49-F238E27FC236}">
                <a16:creationId xmlns:a16="http://schemas.microsoft.com/office/drawing/2014/main" id="{7506E2BC-2083-E44B-9E7B-FA2F9327B6BB}"/>
              </a:ext>
            </a:extLst>
          </p:cNvPr>
          <p:cNvSpPr txBox="1"/>
          <p:nvPr/>
        </p:nvSpPr>
        <p:spPr>
          <a:xfrm>
            <a:off x="1057330" y="1413634"/>
            <a:ext cx="4971941" cy="1200329"/>
          </a:xfrm>
          <a:prstGeom prst="rect">
            <a:avLst/>
          </a:prstGeom>
          <a:solidFill>
            <a:schemeClr val="tx2">
              <a:lumMod val="40000"/>
              <a:lumOff val="60000"/>
            </a:schemeClr>
          </a:solidFill>
        </p:spPr>
        <p:txBody>
          <a:bodyPr wrap="square" rtlCol="0">
            <a:spAutoFit/>
          </a:bodyPr>
          <a:lstStyle/>
          <a:p>
            <a:pPr algn="just"/>
            <a:r>
              <a:rPr lang="en-GB" sz="2400" i="1" dirty="0"/>
              <a:t>Now click the image to view an interactive line diagram to see how current flows through the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3284" y="1390585"/>
            <a:ext cx="854046" cy="854046"/>
          </a:xfrm>
          <a:prstGeom prst="rect">
            <a:avLst/>
          </a:prstGeom>
        </p:spPr>
      </p:pic>
    </p:spTree>
    <p:custDataLst>
      <p:tags r:id="rId1"/>
    </p:custDataLst>
    <p:extLst>
      <p:ext uri="{BB962C8B-B14F-4D97-AF65-F5344CB8AC3E}">
        <p14:creationId xmlns:p14="http://schemas.microsoft.com/office/powerpoint/2010/main" val="155057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369FEA-7A0C-0E4E-A0BC-A61A0D6E261E}"/>
              </a:ext>
            </a:extLst>
          </p:cNvPr>
          <p:cNvPicPr>
            <a:picLocks noChangeAspect="1"/>
          </p:cNvPicPr>
          <p:nvPr/>
        </p:nvPicPr>
        <p:blipFill>
          <a:blip r:embed="rId4"/>
          <a:stretch>
            <a:fillRect/>
          </a:stretch>
        </p:blipFill>
        <p:spPr>
          <a:xfrm>
            <a:off x="6264632" y="761712"/>
            <a:ext cx="3319502" cy="3892511"/>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Four pole contactors</a:t>
            </a:r>
          </a:p>
        </p:txBody>
      </p:sp>
      <p:pic>
        <p:nvPicPr>
          <p:cNvPr id="15" name="Graphic 14" descr="Magnifying glass">
            <a:extLst>
              <a:ext uri="{FF2B5EF4-FFF2-40B4-BE49-F238E27FC236}">
                <a16:creationId xmlns:a16="http://schemas.microsoft.com/office/drawing/2014/main" id="{0920B197-2D16-0A47-ABA3-ABB5BF6447E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22294" y="765577"/>
            <a:ext cx="468000" cy="468000"/>
          </a:xfrm>
          <a:prstGeom prst="rect">
            <a:avLst/>
          </a:prstGeom>
        </p:spPr>
      </p:pic>
      <p:sp>
        <p:nvSpPr>
          <p:cNvPr id="16" name="TextBox 15">
            <a:extLst>
              <a:ext uri="{FF2B5EF4-FFF2-40B4-BE49-F238E27FC236}">
                <a16:creationId xmlns:a16="http://schemas.microsoft.com/office/drawing/2014/main" id="{7506E2BC-2083-E44B-9E7B-FA2F9327B6BB}"/>
              </a:ext>
            </a:extLst>
          </p:cNvPr>
          <p:cNvSpPr txBox="1"/>
          <p:nvPr/>
        </p:nvSpPr>
        <p:spPr>
          <a:xfrm>
            <a:off x="1057330" y="3596002"/>
            <a:ext cx="4971941" cy="1200329"/>
          </a:xfrm>
          <a:prstGeom prst="rect">
            <a:avLst/>
          </a:prstGeom>
          <a:solidFill>
            <a:schemeClr val="tx2">
              <a:lumMod val="40000"/>
              <a:lumOff val="60000"/>
            </a:schemeClr>
          </a:solidFill>
        </p:spPr>
        <p:txBody>
          <a:bodyPr wrap="square" rtlCol="0">
            <a:spAutoFit/>
          </a:bodyPr>
          <a:lstStyle/>
          <a:p>
            <a:pPr algn="just"/>
            <a:r>
              <a:rPr lang="en-GB" sz="2400" i="1" dirty="0"/>
              <a:t>Now click the image to view an interactive line diagram to see how current flows through the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3284" y="3572953"/>
            <a:ext cx="854046" cy="854046"/>
          </a:xfrm>
          <a:prstGeom prst="rect">
            <a:avLst/>
          </a:prstGeom>
        </p:spPr>
      </p:pic>
      <p:sp>
        <p:nvSpPr>
          <p:cNvPr id="3" name="TextBox 2">
            <a:extLst>
              <a:ext uri="{FF2B5EF4-FFF2-40B4-BE49-F238E27FC236}">
                <a16:creationId xmlns:a16="http://schemas.microsoft.com/office/drawing/2014/main" id="{9AAAE1A3-5DB6-C843-BA73-22D5F86BC094}"/>
              </a:ext>
            </a:extLst>
          </p:cNvPr>
          <p:cNvSpPr txBox="1"/>
          <p:nvPr/>
        </p:nvSpPr>
        <p:spPr>
          <a:xfrm>
            <a:off x="1057330" y="1071960"/>
            <a:ext cx="4971941" cy="1938992"/>
          </a:xfrm>
          <a:prstGeom prst="rect">
            <a:avLst/>
          </a:prstGeom>
          <a:noFill/>
        </p:spPr>
        <p:txBody>
          <a:bodyPr wrap="square" rtlCol="0">
            <a:spAutoFit/>
          </a:bodyPr>
          <a:lstStyle/>
          <a:p>
            <a:r>
              <a:rPr lang="en-GB" sz="2400" dirty="0"/>
              <a:t>The same job can be done by a 4-pole contactor. The only difference in this case is that the 4</a:t>
            </a:r>
            <a:r>
              <a:rPr lang="en-GB" sz="2400" baseline="30000" dirty="0"/>
              <a:t>th</a:t>
            </a:r>
            <a:r>
              <a:rPr lang="en-GB" sz="2400" dirty="0"/>
              <a:t> contact is used for the neutral conductor of the starting circuit.</a:t>
            </a:r>
          </a:p>
        </p:txBody>
      </p:sp>
    </p:spTree>
    <p:custDataLst>
      <p:tags r:id="rId1"/>
    </p:custDataLst>
    <p:extLst>
      <p:ext uri="{BB962C8B-B14F-4D97-AF65-F5344CB8AC3E}">
        <p14:creationId xmlns:p14="http://schemas.microsoft.com/office/powerpoint/2010/main" val="1287710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completed circuit</a:t>
            </a:r>
          </a:p>
        </p:txBody>
      </p:sp>
      <p:sp>
        <p:nvSpPr>
          <p:cNvPr id="3" name="Content Placeholder 2"/>
          <p:cNvSpPr>
            <a:spLocks noGrp="1"/>
          </p:cNvSpPr>
          <p:nvPr>
            <p:ph idx="1"/>
          </p:nvPr>
        </p:nvSpPr>
        <p:spPr>
          <a:xfrm>
            <a:off x="1122532" y="1091868"/>
            <a:ext cx="5388320" cy="2374062"/>
          </a:xfrm>
          <a:solidFill>
            <a:schemeClr val="tx2">
              <a:lumMod val="40000"/>
              <a:lumOff val="60000"/>
            </a:schemeClr>
          </a:solidFill>
        </p:spPr>
        <p:txBody>
          <a:bodyPr lIns="90000">
            <a:noAutofit/>
          </a:bodyPr>
          <a:lstStyle/>
          <a:p>
            <a:pPr marL="0" indent="0" algn="just">
              <a:buNone/>
            </a:pPr>
            <a:r>
              <a:rPr lang="en-GB" sz="2400" i="1" dirty="0"/>
              <a:t>Draw your own copies of the motor circuit with the 3-pole and 4-pole contactors or the same sheet of paper. Then take a photo and upload it to your portfolio. Make sure you label them so that it is easy to tell which is the 3-pole and which is the 4-pole circuit.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322831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Main vs control circuits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7672758" cy="2308324"/>
          </a:xfrm>
          <a:prstGeom prst="rect">
            <a:avLst/>
          </a:prstGeom>
          <a:noFill/>
        </p:spPr>
        <p:txBody>
          <a:bodyPr wrap="square" rtlCol="0">
            <a:spAutoFit/>
          </a:bodyPr>
          <a:lstStyle/>
          <a:p>
            <a:pPr algn="just"/>
            <a:r>
              <a:rPr lang="en-GB" sz="2400" dirty="0"/>
              <a:t>So far we have connected our motor to the mains supply. We now need to work on starting and controlling it by opening and closing the contactors. Things normally get very complicated if we try and draw the main power circuit and the contactor control circuit together. So we draw them separately.</a:t>
            </a:r>
          </a:p>
        </p:txBody>
      </p:sp>
      <p:sp>
        <p:nvSpPr>
          <p:cNvPr id="9" name="Rectangle 8">
            <a:extLst>
              <a:ext uri="{FF2B5EF4-FFF2-40B4-BE49-F238E27FC236}">
                <a16:creationId xmlns:a16="http://schemas.microsoft.com/office/drawing/2014/main" id="{8FF73B65-5538-5D43-BFB5-9A084960E514}"/>
              </a:ext>
            </a:extLst>
          </p:cNvPr>
          <p:cNvSpPr/>
          <p:nvPr/>
        </p:nvSpPr>
        <p:spPr>
          <a:xfrm>
            <a:off x="1057330" y="4122549"/>
            <a:ext cx="3163962" cy="610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sz="2400" dirty="0"/>
              <a:t>Main Motor Circuits</a:t>
            </a:r>
            <a:endParaRPr lang="en-GB" sz="2800" dirty="0"/>
          </a:p>
        </p:txBody>
      </p:sp>
      <p:sp>
        <p:nvSpPr>
          <p:cNvPr id="13" name="Rectangle 12">
            <a:extLst>
              <a:ext uri="{FF2B5EF4-FFF2-40B4-BE49-F238E27FC236}">
                <a16:creationId xmlns:a16="http://schemas.microsoft.com/office/drawing/2014/main" id="{D72868D7-181A-244F-8265-506E2CF0676F}"/>
              </a:ext>
            </a:extLst>
          </p:cNvPr>
          <p:cNvSpPr/>
          <p:nvPr/>
        </p:nvSpPr>
        <p:spPr>
          <a:xfrm>
            <a:off x="5566125" y="4122549"/>
            <a:ext cx="3163962" cy="6106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sz="2400" dirty="0"/>
              <a:t>Motor Control Circuits</a:t>
            </a:r>
            <a:endParaRPr lang="en-GB" sz="2800" dirty="0"/>
          </a:p>
        </p:txBody>
      </p:sp>
      <p:sp>
        <p:nvSpPr>
          <p:cNvPr id="14" name="TextBox 13">
            <a:extLst>
              <a:ext uri="{FF2B5EF4-FFF2-40B4-BE49-F238E27FC236}">
                <a16:creationId xmlns:a16="http://schemas.microsoft.com/office/drawing/2014/main" id="{7E7C3E04-63F1-5848-A402-A29AF92B0291}"/>
              </a:ext>
            </a:extLst>
          </p:cNvPr>
          <p:cNvSpPr txBox="1"/>
          <p:nvPr/>
        </p:nvSpPr>
        <p:spPr>
          <a:xfrm>
            <a:off x="1057330" y="3552235"/>
            <a:ext cx="7672757" cy="461665"/>
          </a:xfrm>
          <a:prstGeom prst="rect">
            <a:avLst/>
          </a:prstGeom>
          <a:solidFill>
            <a:schemeClr val="tx2">
              <a:lumMod val="40000"/>
              <a:lumOff val="60000"/>
            </a:schemeClr>
          </a:solidFill>
        </p:spPr>
        <p:txBody>
          <a:bodyPr wrap="square" rtlCol="0">
            <a:spAutoFit/>
          </a:bodyPr>
          <a:lstStyle/>
          <a:p>
            <a:pPr algn="just"/>
            <a:r>
              <a:rPr lang="en-GB" sz="2400" i="1" dirty="0"/>
              <a:t>Click on the buttons to learn more about these circuits.</a:t>
            </a:r>
          </a:p>
        </p:txBody>
      </p:sp>
      <p:pic>
        <p:nvPicPr>
          <p:cNvPr id="15" name="Graphic 14" descr="User">
            <a:extLst>
              <a:ext uri="{FF2B5EF4-FFF2-40B4-BE49-F238E27FC236}">
                <a16:creationId xmlns:a16="http://schemas.microsoft.com/office/drawing/2014/main" id="{5DCB16E3-4E67-9248-AD79-6C2D4E616D9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374206"/>
            <a:ext cx="854046" cy="854046"/>
          </a:xfrm>
          <a:prstGeom prst="rect">
            <a:avLst/>
          </a:prstGeom>
        </p:spPr>
      </p:pic>
    </p:spTree>
    <p:custDataLst>
      <p:tags r:id="rId1"/>
    </p:custDataLst>
    <p:extLst>
      <p:ext uri="{BB962C8B-B14F-4D97-AF65-F5344CB8AC3E}">
        <p14:creationId xmlns:p14="http://schemas.microsoft.com/office/powerpoint/2010/main" val="1289074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Let’s get wiring</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830997"/>
          </a:xfrm>
          <a:prstGeom prst="rect">
            <a:avLst/>
          </a:prstGeom>
          <a:noFill/>
        </p:spPr>
        <p:txBody>
          <a:bodyPr wrap="square" rtlCol="0">
            <a:spAutoFit/>
          </a:bodyPr>
          <a:lstStyle/>
          <a:p>
            <a:pPr algn="just"/>
            <a:r>
              <a:rPr lang="en-GB" sz="2400" dirty="0"/>
              <a:t>Ready to wire up our circuit according to the line diagram?</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449952"/>
            <a:ext cx="4103606" cy="830997"/>
          </a:xfrm>
          <a:prstGeom prst="rect">
            <a:avLst/>
          </a:prstGeom>
          <a:solidFill>
            <a:schemeClr val="tx2">
              <a:lumMod val="40000"/>
              <a:lumOff val="60000"/>
            </a:schemeClr>
          </a:solidFill>
        </p:spPr>
        <p:txBody>
          <a:bodyPr wrap="square" rtlCol="0">
            <a:spAutoFit/>
          </a:bodyPr>
          <a:lstStyle/>
          <a:p>
            <a:pPr algn="just"/>
            <a:r>
              <a:rPr lang="en-GB" sz="2400" i="1" dirty="0"/>
              <a:t>Watch the video to see how this is done.</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42690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Tree>
    <p:custDataLst>
      <p:tags r:id="rId1"/>
    </p:custDataLst>
    <p:extLst>
      <p:ext uri="{BB962C8B-B14F-4D97-AF65-F5344CB8AC3E}">
        <p14:creationId xmlns:p14="http://schemas.microsoft.com/office/powerpoint/2010/main" val="2998780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Retaining contacts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938992"/>
          </a:xfrm>
          <a:prstGeom prst="rect">
            <a:avLst/>
          </a:prstGeom>
          <a:noFill/>
        </p:spPr>
        <p:txBody>
          <a:bodyPr wrap="square" rtlCol="0">
            <a:spAutoFit/>
          </a:bodyPr>
          <a:lstStyle/>
          <a:p>
            <a:pPr algn="just"/>
            <a:r>
              <a:rPr lang="en-GB" sz="2400" dirty="0"/>
              <a:t>We saw that we need to add something to “</a:t>
            </a:r>
            <a:r>
              <a:rPr lang="en-GB" sz="2400" b="1" dirty="0"/>
              <a:t>retain</a:t>
            </a:r>
            <a:r>
              <a:rPr lang="en-GB" sz="2400" dirty="0"/>
              <a:t>” or keep the contactor’s coil energised even when we let go of the start button.</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3426349"/>
            <a:ext cx="4103606" cy="830997"/>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wire in a retaining contact.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40330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Tree>
    <p:custDataLst>
      <p:tags r:id="rId1"/>
    </p:custDataLst>
    <p:extLst>
      <p:ext uri="{BB962C8B-B14F-4D97-AF65-F5344CB8AC3E}">
        <p14:creationId xmlns:p14="http://schemas.microsoft.com/office/powerpoint/2010/main" val="4075387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Interlocks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But what if the motor is running in reverse and we accidentally press the forward start button?</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569660"/>
          </a:xfrm>
          <a:prstGeom prst="rect">
            <a:avLst/>
          </a:prstGeom>
          <a:solidFill>
            <a:schemeClr val="tx2">
              <a:lumMod val="40000"/>
              <a:lumOff val="60000"/>
            </a:schemeClr>
          </a:solidFill>
        </p:spPr>
        <p:txBody>
          <a:bodyPr wrap="square" rtlCol="0">
            <a:spAutoFit/>
          </a:bodyPr>
          <a:lstStyle/>
          <a:p>
            <a:pPr algn="just"/>
            <a:r>
              <a:rPr lang="en-GB" sz="2400" i="1" dirty="0"/>
              <a:t>Watch the video to see how we can prevent these sorts of accidents from damaging the motor.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Tree>
    <p:custDataLst>
      <p:tags r:id="rId1"/>
    </p:custDataLst>
    <p:extLst>
      <p:ext uri="{BB962C8B-B14F-4D97-AF65-F5344CB8AC3E}">
        <p14:creationId xmlns:p14="http://schemas.microsoft.com/office/powerpoint/2010/main" val="147691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200329"/>
          </a:xfrm>
          <a:prstGeom prst="rect">
            <a:avLst/>
          </a:prstGeom>
          <a:noFill/>
        </p:spPr>
        <p:txBody>
          <a:bodyPr wrap="square" rtlCol="0">
            <a:spAutoFit/>
          </a:bodyPr>
          <a:lstStyle/>
          <a:p>
            <a:pPr algn="just"/>
            <a:r>
              <a:rPr lang="en-GB" sz="2400" dirty="0"/>
              <a:t>We have done through quite a bit. Let’s pause for a summary of our final control circuit.</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view a full screen summary of how we wired up our motor control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Tree>
    <p:custDataLst>
      <p:tags r:id="rId1"/>
    </p:custDataLst>
    <p:extLst>
      <p:ext uri="{BB962C8B-B14F-4D97-AF65-F5344CB8AC3E}">
        <p14:creationId xmlns:p14="http://schemas.microsoft.com/office/powerpoint/2010/main" val="1952827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and control circuits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7672758" cy="1200329"/>
          </a:xfrm>
          <a:prstGeom prst="rect">
            <a:avLst/>
          </a:prstGeom>
          <a:noFill/>
        </p:spPr>
        <p:txBody>
          <a:bodyPr wrap="square" rtlCol="0">
            <a:spAutoFit/>
          </a:bodyPr>
          <a:lstStyle/>
          <a:p>
            <a:pPr algn="just"/>
            <a:r>
              <a:rPr lang="en-GB" sz="2400" dirty="0"/>
              <a:t>Most of the time, things get too complicated if we try and represent everything together, so we usually split up our circuit diagrams into the main circuit and the control circuit.</a:t>
            </a:r>
          </a:p>
        </p:txBody>
      </p:sp>
      <p:sp>
        <p:nvSpPr>
          <p:cNvPr id="8" name="Rectangle 7">
            <a:extLst>
              <a:ext uri="{FF2B5EF4-FFF2-40B4-BE49-F238E27FC236}">
                <a16:creationId xmlns:a16="http://schemas.microsoft.com/office/drawing/2014/main" id="{815B42B2-D0AE-6C4A-91AD-DC7B95AB08AC}"/>
              </a:ext>
            </a:extLst>
          </p:cNvPr>
          <p:cNvSpPr/>
          <p:nvPr/>
        </p:nvSpPr>
        <p:spPr>
          <a:xfrm>
            <a:off x="1057330" y="2465576"/>
            <a:ext cx="4148471" cy="2369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
        <p:nvSpPr>
          <p:cNvPr id="10" name="Rectangle 9">
            <a:extLst>
              <a:ext uri="{FF2B5EF4-FFF2-40B4-BE49-F238E27FC236}">
                <a16:creationId xmlns:a16="http://schemas.microsoft.com/office/drawing/2014/main" id="{4D329D9E-9705-D349-A348-09965D5A7F64}"/>
              </a:ext>
            </a:extLst>
          </p:cNvPr>
          <p:cNvSpPr/>
          <p:nvPr/>
        </p:nvSpPr>
        <p:spPr>
          <a:xfrm>
            <a:off x="5440767" y="2465576"/>
            <a:ext cx="4148471" cy="2369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pic>
        <p:nvPicPr>
          <p:cNvPr id="11" name="Graphic 10" descr="Magnifying glass">
            <a:extLst>
              <a:ext uri="{FF2B5EF4-FFF2-40B4-BE49-F238E27FC236}">
                <a16:creationId xmlns:a16="http://schemas.microsoft.com/office/drawing/2014/main" id="{511E5CA5-60B6-1742-B5ED-846E34C4462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7330" y="2465576"/>
            <a:ext cx="457428" cy="457428"/>
          </a:xfrm>
          <a:prstGeom prst="rect">
            <a:avLst/>
          </a:prstGeom>
        </p:spPr>
      </p:pic>
      <p:pic>
        <p:nvPicPr>
          <p:cNvPr id="12" name="Graphic 11" descr="Magnifying glass">
            <a:extLst>
              <a:ext uri="{FF2B5EF4-FFF2-40B4-BE49-F238E27FC236}">
                <a16:creationId xmlns:a16="http://schemas.microsoft.com/office/drawing/2014/main" id="{83EEE7A4-1F35-654A-ABD4-367150A6D33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40767" y="2466248"/>
            <a:ext cx="457428" cy="457428"/>
          </a:xfrm>
          <a:prstGeom prst="rect">
            <a:avLst/>
          </a:prstGeom>
        </p:spPr>
      </p:pic>
    </p:spTree>
    <p:custDataLst>
      <p:tags r:id="rId1"/>
    </p:custDataLst>
    <p:extLst>
      <p:ext uri="{BB962C8B-B14F-4D97-AF65-F5344CB8AC3E}">
        <p14:creationId xmlns:p14="http://schemas.microsoft.com/office/powerpoint/2010/main" val="267558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Draw schematic and line diagrams for the wiring of a single phase motor to a reverse rotary switch.</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Try it yourself</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938992"/>
          </a:xfrm>
          <a:prstGeom prst="rect">
            <a:avLst/>
          </a:prstGeom>
          <a:noFill/>
        </p:spPr>
        <p:txBody>
          <a:bodyPr wrap="square" rtlCol="0">
            <a:spAutoFit/>
          </a:bodyPr>
          <a:lstStyle/>
          <a:p>
            <a:pPr algn="just"/>
            <a:r>
              <a:rPr lang="en-GB" sz="2400" dirty="0"/>
              <a:t>Have a go wiring a virtual forward reverse </a:t>
            </a:r>
            <a:r>
              <a:rPr lang="en-GB" sz="2400"/>
              <a:t>starter control circuit </a:t>
            </a:r>
            <a:r>
              <a:rPr lang="en-GB" sz="2400" dirty="0"/>
              <a:t>for a single phase motor. You need to connect up the </a:t>
            </a:r>
            <a:r>
              <a:rPr lang="en-GB" sz="2400" b="1" dirty="0"/>
              <a:t>main</a:t>
            </a:r>
            <a:r>
              <a:rPr lang="en-GB" sz="2400" dirty="0"/>
              <a:t> and </a:t>
            </a:r>
            <a:r>
              <a:rPr lang="en-GB" sz="2400" b="1" dirty="0"/>
              <a:t>control</a:t>
            </a:r>
            <a:r>
              <a:rPr lang="en-GB" sz="2400" dirty="0"/>
              <a:t> circuits.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3162878"/>
            <a:ext cx="4103606"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virtual motor wiring tool. When you are done, print the circuit so you can upload a copy.</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139829"/>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Tree>
    <p:custDataLst>
      <p:tags r:id="rId1"/>
    </p:custDataLst>
    <p:extLst>
      <p:ext uri="{BB962C8B-B14F-4D97-AF65-F5344CB8AC3E}">
        <p14:creationId xmlns:p14="http://schemas.microsoft.com/office/powerpoint/2010/main" val="193792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completed circuit</a:t>
            </a:r>
          </a:p>
        </p:txBody>
      </p:sp>
      <p:sp>
        <p:nvSpPr>
          <p:cNvPr id="3" name="Content Placeholder 2"/>
          <p:cNvSpPr>
            <a:spLocks noGrp="1"/>
          </p:cNvSpPr>
          <p:nvPr>
            <p:ph idx="1"/>
          </p:nvPr>
        </p:nvSpPr>
        <p:spPr>
          <a:xfrm>
            <a:off x="1122532" y="1091869"/>
            <a:ext cx="5388320" cy="736932"/>
          </a:xfrm>
          <a:solidFill>
            <a:schemeClr val="tx2">
              <a:lumMod val="40000"/>
              <a:lumOff val="60000"/>
            </a:schemeClr>
          </a:solidFill>
        </p:spPr>
        <p:txBody>
          <a:bodyPr lIns="90000">
            <a:noAutofit/>
          </a:bodyPr>
          <a:lstStyle/>
          <a:p>
            <a:pPr marL="0" indent="0" algn="just">
              <a:buNone/>
            </a:pPr>
            <a:r>
              <a:rPr lang="en-GB" sz="2400" i="1" dirty="0"/>
              <a:t>Print out your completed motor circuit and upload a copy to your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76832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4524315"/>
          </a:xfrm>
          <a:prstGeom prst="rect">
            <a:avLst/>
          </a:prstGeom>
          <a:noFill/>
        </p:spPr>
        <p:txBody>
          <a:bodyPr wrap="square" rtlCol="0">
            <a:spAutoFit/>
          </a:bodyPr>
          <a:lstStyle/>
          <a:p>
            <a:r>
              <a:rPr lang="en-GB" dirty="0"/>
              <a:t>Video of an expert electrician explaining how to wire up a normal 3 pole contactor. Highlight and explain the following:</a:t>
            </a:r>
          </a:p>
          <a:p>
            <a:pPr marL="342900" indent="-342900">
              <a:buFont typeface="+mj-lt"/>
              <a:buAutoNum type="arabicPeriod"/>
            </a:pPr>
            <a:r>
              <a:rPr lang="en-GB" dirty="0"/>
              <a:t>Draw/show the symbol for a contactor</a:t>
            </a:r>
          </a:p>
          <a:p>
            <a:pPr marL="342900" indent="-342900">
              <a:buFont typeface="+mj-lt"/>
              <a:buAutoNum type="arabicPeriod"/>
            </a:pPr>
            <a:r>
              <a:rPr lang="en-GB" dirty="0"/>
              <a:t>Typical labels – A1 and A2 power to the coil</a:t>
            </a:r>
          </a:p>
          <a:p>
            <a:pPr marL="342900" indent="-342900">
              <a:buFont typeface="+mj-lt"/>
              <a:buAutoNum type="arabicPeriod"/>
            </a:pPr>
            <a:r>
              <a:rPr lang="en-GB" dirty="0"/>
              <a:t>L1, 2, 3 and T1, 2, 3 – main contactors – contactors are typically built for three phase circuits hence one main contact for each phase. These power the motor.</a:t>
            </a:r>
          </a:p>
          <a:p>
            <a:pPr marL="342900" indent="-342900">
              <a:buFont typeface="+mj-lt"/>
              <a:buAutoNum type="arabicPeriod"/>
            </a:pPr>
            <a:r>
              <a:rPr lang="en-GB" dirty="0"/>
              <a:t>Coil rating – 400V, 380V, 220V – can change the coil – show how to do this – make sure coil is right for the circuit voltage.</a:t>
            </a:r>
          </a:p>
          <a:p>
            <a:pPr marL="342900" indent="-342900">
              <a:buFont typeface="+mj-lt"/>
              <a:buAutoNum type="arabicPeriod"/>
            </a:pPr>
            <a:r>
              <a:rPr lang="en-GB" dirty="0"/>
              <a:t>Connect L1 and L2 to mains supply (L for L1 and N for L2)</a:t>
            </a:r>
          </a:p>
          <a:p>
            <a:pPr marL="342900" indent="-342900">
              <a:buFont typeface="+mj-lt"/>
              <a:buAutoNum type="arabicPeriod"/>
            </a:pPr>
            <a:r>
              <a:rPr lang="en-GB" dirty="0"/>
              <a:t>Connect A1 and A2 to power (L to A1 and N to A2) – Do not bridge connections – use separate connections. </a:t>
            </a:r>
          </a:p>
          <a:p>
            <a:pPr marL="342900" indent="-342900">
              <a:buFont typeface="+mj-lt"/>
              <a:buAutoNum type="arabicPeriod"/>
            </a:pPr>
            <a:r>
              <a:rPr lang="en-GB" dirty="0"/>
              <a:t>Turn power on and off</a:t>
            </a:r>
          </a:p>
          <a:p>
            <a:pPr marL="342900" indent="-342900">
              <a:buFont typeface="+mj-lt"/>
              <a:buAutoNum type="arabicPeriod"/>
            </a:pPr>
            <a:r>
              <a:rPr lang="en-GB" dirty="0"/>
              <a:t>Connect a 220V light bulb to T1 and T2 and turn power on and off.</a:t>
            </a:r>
          </a:p>
          <a:p>
            <a:pPr marL="342900" indent="-342900">
              <a:buFont typeface="+mj-lt"/>
              <a:buAutoNum type="arabicPeriod"/>
            </a:pPr>
            <a:r>
              <a:rPr lang="en-GB" dirty="0"/>
              <a:t>Almost all main contacts are of the Normally Open type – they are normally open and only close when the coil is energised.</a:t>
            </a:r>
          </a:p>
          <a:p>
            <a:pPr marL="342900" indent="-342900">
              <a:buFont typeface="+mj-lt"/>
              <a:buAutoNum type="arabicPeriod"/>
            </a:pPr>
            <a:endParaRPr lang="en-GB" dirty="0"/>
          </a:p>
        </p:txBody>
      </p:sp>
      <p:pic>
        <p:nvPicPr>
          <p:cNvPr id="3" name="Picture 2">
            <a:extLst>
              <a:ext uri="{FF2B5EF4-FFF2-40B4-BE49-F238E27FC236}">
                <a16:creationId xmlns:a16="http://schemas.microsoft.com/office/drawing/2014/main" id="{C5B21FD9-E8B2-FD42-8A77-3E06AC6AD3FF}"/>
              </a:ext>
            </a:extLst>
          </p:cNvPr>
          <p:cNvPicPr>
            <a:picLocks noChangeAspect="1"/>
          </p:cNvPicPr>
          <p:nvPr/>
        </p:nvPicPr>
        <p:blipFill>
          <a:blip r:embed="rId4"/>
          <a:stretch>
            <a:fillRect/>
          </a:stretch>
        </p:blipFill>
        <p:spPr>
          <a:xfrm>
            <a:off x="8372475" y="1798987"/>
            <a:ext cx="1866900" cy="723900"/>
          </a:xfrm>
          <a:prstGeom prst="rect">
            <a:avLst/>
          </a:prstGeom>
        </p:spPr>
      </p:pic>
    </p:spTree>
    <p:custDataLst>
      <p:tags r:id="rId1"/>
    </p:custDataLst>
    <p:extLst>
      <p:ext uri="{BB962C8B-B14F-4D97-AF65-F5344CB8AC3E}">
        <p14:creationId xmlns:p14="http://schemas.microsoft.com/office/powerpoint/2010/main" val="2676588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4801314"/>
          </a:xfrm>
          <a:prstGeom prst="rect">
            <a:avLst/>
          </a:prstGeom>
          <a:noFill/>
        </p:spPr>
        <p:txBody>
          <a:bodyPr wrap="square" rtlCol="0">
            <a:spAutoFit/>
          </a:bodyPr>
          <a:lstStyle/>
          <a:p>
            <a:r>
              <a:rPr lang="en-GB" dirty="0"/>
              <a:t>Video of an expert electrician explaining what the aux contacts are and how to wire them up. Highlight and explain the following:</a:t>
            </a:r>
          </a:p>
          <a:p>
            <a:pPr marL="342900" indent="-342900">
              <a:buFont typeface="+mj-lt"/>
              <a:buAutoNum type="arabicPeriod"/>
            </a:pPr>
            <a:r>
              <a:rPr lang="en-GB" dirty="0"/>
              <a:t>Some contactors have one or more auxiliary contacts built in – show an example</a:t>
            </a:r>
          </a:p>
          <a:p>
            <a:pPr marL="342900" indent="-342900">
              <a:buFont typeface="+mj-lt"/>
              <a:buAutoNum type="arabicPeriod"/>
            </a:pPr>
            <a:r>
              <a:rPr lang="en-GB" dirty="0"/>
              <a:t>Often, we can add additional auxiliary contacts to the contactor either using side or face modules – show examples.</a:t>
            </a:r>
          </a:p>
          <a:p>
            <a:pPr marL="342900" indent="-342900">
              <a:buFont typeface="+mj-lt"/>
              <a:buAutoNum type="arabicPeriod"/>
            </a:pPr>
            <a:r>
              <a:rPr lang="en-GB" dirty="0"/>
              <a:t>We use aux contacts to control the motor by controlling when the coil is energised or de-energised</a:t>
            </a:r>
          </a:p>
          <a:p>
            <a:pPr marL="342900" indent="-342900">
              <a:buFont typeface="+mj-lt"/>
              <a:buAutoNum type="arabicPeriod"/>
            </a:pPr>
            <a:r>
              <a:rPr lang="en-GB" dirty="0"/>
              <a:t>Auxiliary contacts can be either NO or NC – explain both</a:t>
            </a:r>
          </a:p>
          <a:p>
            <a:pPr marL="342900" indent="-342900">
              <a:buFont typeface="+mj-lt"/>
              <a:buAutoNum type="arabicPeriod"/>
            </a:pPr>
            <a:r>
              <a:rPr lang="en-GB" dirty="0"/>
              <a:t>Wire up a contactor with at least 1 NO Aux Contact and 1 NC Aux Contact (use the same contactor from Vid01 if possible but with added Aux contacts)</a:t>
            </a:r>
          </a:p>
          <a:p>
            <a:pPr marL="342900" indent="-342900">
              <a:buFont typeface="+mj-lt"/>
              <a:buAutoNum type="arabicPeriod"/>
            </a:pPr>
            <a:r>
              <a:rPr lang="en-GB" dirty="0"/>
              <a:t>Connect green light to NO and Red light to NC</a:t>
            </a:r>
          </a:p>
          <a:p>
            <a:pPr marL="342900" indent="-342900">
              <a:buFont typeface="+mj-lt"/>
              <a:buAutoNum type="arabicPeriod"/>
            </a:pPr>
            <a:r>
              <a:rPr lang="en-GB" dirty="0"/>
              <a:t>Connect contactor to power</a:t>
            </a:r>
          </a:p>
          <a:p>
            <a:pPr marL="800100" lvl="1" indent="-342900">
              <a:buFont typeface="+mj-lt"/>
              <a:buAutoNum type="arabicPeriod"/>
            </a:pPr>
            <a:r>
              <a:rPr lang="en-GB" dirty="0"/>
              <a:t>Red light on indicating load not engaged</a:t>
            </a:r>
          </a:p>
          <a:p>
            <a:pPr marL="800100" lvl="1" indent="-342900">
              <a:buFont typeface="+mj-lt"/>
              <a:buAutoNum type="arabicPeriod"/>
            </a:pPr>
            <a:r>
              <a:rPr lang="en-GB" dirty="0"/>
              <a:t>Energise coil and see green light go on and red light go off</a:t>
            </a:r>
          </a:p>
          <a:p>
            <a:pPr marL="800100" lvl="1" indent="-342900">
              <a:buFont typeface="+mj-lt"/>
              <a:buAutoNum type="arabicPeriod"/>
            </a:pPr>
            <a:r>
              <a:rPr lang="en-GB" dirty="0"/>
              <a:t>Explain this as a result of NO closing and NC opening.</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3413076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Interactive Briefing – Int01</a:t>
            </a:r>
          </a:p>
        </p:txBody>
      </p:sp>
      <p:pic>
        <p:nvPicPr>
          <p:cNvPr id="7" name="Picture 6">
            <a:extLst>
              <a:ext uri="{FF2B5EF4-FFF2-40B4-BE49-F238E27FC236}">
                <a16:creationId xmlns:a16="http://schemas.microsoft.com/office/drawing/2014/main" id="{D0BCEF2A-BA2A-D946-9F45-6275CF552135}"/>
              </a:ext>
            </a:extLst>
          </p:cNvPr>
          <p:cNvPicPr>
            <a:picLocks noChangeAspect="1"/>
          </p:cNvPicPr>
          <p:nvPr/>
        </p:nvPicPr>
        <p:blipFill>
          <a:blip r:embed="rId4"/>
          <a:stretch>
            <a:fillRect/>
          </a:stretch>
        </p:blipFill>
        <p:spPr>
          <a:xfrm>
            <a:off x="5489575" y="1256626"/>
            <a:ext cx="4749800" cy="2971800"/>
          </a:xfrm>
          <a:prstGeom prst="rect">
            <a:avLst/>
          </a:prstGeom>
        </p:spPr>
      </p:pic>
      <p:sp>
        <p:nvSpPr>
          <p:cNvPr id="8" name="Rectangle 7">
            <a:extLst>
              <a:ext uri="{FF2B5EF4-FFF2-40B4-BE49-F238E27FC236}">
                <a16:creationId xmlns:a16="http://schemas.microsoft.com/office/drawing/2014/main" id="{868DD72D-4F20-EC40-A272-E7378568D51D}"/>
              </a:ext>
            </a:extLst>
          </p:cNvPr>
          <p:cNvSpPr/>
          <p:nvPr/>
        </p:nvSpPr>
        <p:spPr>
          <a:xfrm>
            <a:off x="6067202" y="422842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Forward</a:t>
            </a:r>
          </a:p>
        </p:txBody>
      </p:sp>
      <p:sp>
        <p:nvSpPr>
          <p:cNvPr id="9" name="Rectangle 8">
            <a:extLst>
              <a:ext uri="{FF2B5EF4-FFF2-40B4-BE49-F238E27FC236}">
                <a16:creationId xmlns:a16="http://schemas.microsoft.com/office/drawing/2014/main" id="{830181C1-4381-054E-A9D6-5955655C5126}"/>
              </a:ext>
            </a:extLst>
          </p:cNvPr>
          <p:cNvSpPr/>
          <p:nvPr/>
        </p:nvSpPr>
        <p:spPr>
          <a:xfrm>
            <a:off x="7971072" y="4228426"/>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Reverse</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4463512" cy="3416320"/>
          </a:xfrm>
          <a:prstGeom prst="rect">
            <a:avLst/>
          </a:prstGeom>
          <a:noFill/>
        </p:spPr>
        <p:txBody>
          <a:bodyPr wrap="square" rtlCol="0">
            <a:spAutoFit/>
          </a:bodyPr>
          <a:lstStyle/>
          <a:p>
            <a:r>
              <a:rPr lang="en-GB" dirty="0"/>
              <a:t>Create an interactive based on this diagram.</a:t>
            </a:r>
          </a:p>
          <a:p>
            <a:r>
              <a:rPr lang="en-GB" dirty="0"/>
              <a:t>On pressing Forward button, open all R switches (if closed) and close all F switches and show current flowing through the circuit using arrows in the same colour as the button. </a:t>
            </a:r>
          </a:p>
          <a:p>
            <a:r>
              <a:rPr lang="en-GB" dirty="0"/>
              <a:t>On pressing Reverse button, open all F switches (if closed) and close all R switches and show current flowing through the circuit using arrows in the same colour as the button.</a:t>
            </a:r>
          </a:p>
          <a:p>
            <a:r>
              <a:rPr lang="en-GB" dirty="0"/>
              <a:t>In all cases current flows FROM L TO N</a:t>
            </a:r>
          </a:p>
        </p:txBody>
      </p:sp>
    </p:spTree>
    <p:custDataLst>
      <p:tags r:id="rId1"/>
    </p:custDataLst>
    <p:extLst>
      <p:ext uri="{BB962C8B-B14F-4D97-AF65-F5344CB8AC3E}">
        <p14:creationId xmlns:p14="http://schemas.microsoft.com/office/powerpoint/2010/main" val="3557997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Interactive Briefing – Int02 (1 of 6)</a:t>
            </a:r>
          </a:p>
        </p:txBody>
      </p:sp>
      <p:pic>
        <p:nvPicPr>
          <p:cNvPr id="11" name="Picture 10">
            <a:extLst>
              <a:ext uri="{FF2B5EF4-FFF2-40B4-BE49-F238E27FC236}">
                <a16:creationId xmlns:a16="http://schemas.microsoft.com/office/drawing/2014/main" id="{5D19220A-F0D5-DB4F-9465-77053F7B7342}"/>
              </a:ext>
            </a:extLst>
          </p:cNvPr>
          <p:cNvPicPr>
            <a:picLocks noChangeAspect="1"/>
          </p:cNvPicPr>
          <p:nvPr/>
        </p:nvPicPr>
        <p:blipFill>
          <a:blip r:embed="rId4"/>
          <a:stretch>
            <a:fillRect/>
          </a:stretch>
        </p:blipFill>
        <p:spPr>
          <a:xfrm>
            <a:off x="5973805" y="-41159"/>
            <a:ext cx="4238365" cy="4502602"/>
          </a:xfrm>
          <a:prstGeom prst="rect">
            <a:avLst/>
          </a:prstGeom>
        </p:spPr>
      </p:pic>
      <p:sp>
        <p:nvSpPr>
          <p:cNvPr id="3" name="Rectangle 2">
            <a:extLst>
              <a:ext uri="{FF2B5EF4-FFF2-40B4-BE49-F238E27FC236}">
                <a16:creationId xmlns:a16="http://schemas.microsoft.com/office/drawing/2014/main" id="{D0A48974-4881-4549-A68E-5BC2E9D05A83}"/>
              </a:ext>
            </a:extLst>
          </p:cNvPr>
          <p:cNvSpPr/>
          <p:nvPr/>
        </p:nvSpPr>
        <p:spPr>
          <a:xfrm>
            <a:off x="6090834" y="1541145"/>
            <a:ext cx="1859797" cy="706108"/>
          </a:xfrm>
          <a:prstGeom prst="rect">
            <a:avLst/>
          </a:prstGeom>
          <a:solidFill>
            <a:srgbClr val="BE1E2D">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47016E0-AB91-2F4C-A52C-4890853AEB68}"/>
              </a:ext>
            </a:extLst>
          </p:cNvPr>
          <p:cNvSpPr/>
          <p:nvPr/>
        </p:nvSpPr>
        <p:spPr>
          <a:xfrm>
            <a:off x="8206538" y="1535030"/>
            <a:ext cx="1859797" cy="706108"/>
          </a:xfrm>
          <a:prstGeom prst="rect">
            <a:avLst/>
          </a:prstGeom>
          <a:solidFill>
            <a:srgbClr val="BE1E2D">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C4D8626-6579-9740-8A50-303049369634}"/>
              </a:ext>
            </a:extLst>
          </p:cNvPr>
          <p:cNvSpPr/>
          <p:nvPr/>
        </p:nvSpPr>
        <p:spPr>
          <a:xfrm>
            <a:off x="6741763" y="728419"/>
            <a:ext cx="960896" cy="666427"/>
          </a:xfrm>
          <a:prstGeom prst="rect">
            <a:avLst/>
          </a:prstGeom>
          <a:solidFill>
            <a:srgbClr val="BE1E2D">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99F1C75-E37B-9242-8E2C-42D8D0FCF546}"/>
              </a:ext>
            </a:extLst>
          </p:cNvPr>
          <p:cNvSpPr txBox="1"/>
          <p:nvPr/>
        </p:nvSpPr>
        <p:spPr>
          <a:xfrm>
            <a:off x="852911" y="2167376"/>
            <a:ext cx="4971941" cy="830997"/>
          </a:xfrm>
          <a:prstGeom prst="rect">
            <a:avLst/>
          </a:prstGeom>
          <a:solidFill>
            <a:schemeClr val="tx2">
              <a:lumMod val="40000"/>
              <a:lumOff val="60000"/>
            </a:schemeClr>
          </a:solidFill>
        </p:spPr>
        <p:txBody>
          <a:bodyPr wrap="square" rtlCol="0">
            <a:spAutoFit/>
          </a:bodyPr>
          <a:lstStyle/>
          <a:p>
            <a:pPr algn="just"/>
            <a:r>
              <a:rPr lang="en-GB" sz="2400" i="1" dirty="0"/>
              <a:t>Click on the highlighted portions to learn more about the line diagram. </a:t>
            </a:r>
          </a:p>
        </p:txBody>
      </p:sp>
      <p:pic>
        <p:nvPicPr>
          <p:cNvPr id="14" name="Graphic 13" descr="User">
            <a:extLst>
              <a:ext uri="{FF2B5EF4-FFF2-40B4-BE49-F238E27FC236}">
                <a16:creationId xmlns:a16="http://schemas.microsoft.com/office/drawing/2014/main" id="{D0E9D2BA-2191-0148-A745-4AC2BAA8A80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5" y="2144327"/>
            <a:ext cx="854046" cy="854046"/>
          </a:xfrm>
          <a:prstGeom prst="rect">
            <a:avLst/>
          </a:prstGeom>
        </p:spPr>
      </p:pic>
      <p:sp>
        <p:nvSpPr>
          <p:cNvPr id="15" name="Rectangle 14">
            <a:extLst>
              <a:ext uri="{FF2B5EF4-FFF2-40B4-BE49-F238E27FC236}">
                <a16:creationId xmlns:a16="http://schemas.microsoft.com/office/drawing/2014/main" id="{FA228CB5-1867-9B4A-BC2E-E8D03523CE2A}"/>
              </a:ext>
            </a:extLst>
          </p:cNvPr>
          <p:cNvSpPr/>
          <p:nvPr/>
        </p:nvSpPr>
        <p:spPr>
          <a:xfrm>
            <a:off x="7146301" y="2241139"/>
            <a:ext cx="960896" cy="313682"/>
          </a:xfrm>
          <a:prstGeom prst="rect">
            <a:avLst/>
          </a:prstGeom>
          <a:solidFill>
            <a:srgbClr val="BE1E2D">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64066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540F0B-9DB5-0643-8010-8BCAA3B66A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93367" y="1818313"/>
            <a:ext cx="1982617" cy="1844298"/>
          </a:xfrm>
          <a:prstGeom prst="rect">
            <a:avLst/>
          </a:prstGeom>
        </p:spPr>
      </p:pic>
      <p:sp>
        <p:nvSpPr>
          <p:cNvPr id="2" name="Title 1"/>
          <p:cNvSpPr>
            <a:spLocks noGrp="1"/>
          </p:cNvSpPr>
          <p:nvPr>
            <p:ph type="title"/>
          </p:nvPr>
        </p:nvSpPr>
        <p:spPr/>
        <p:txBody>
          <a:bodyPr/>
          <a:lstStyle/>
          <a:p>
            <a:r>
              <a:rPr lang="en-GB" dirty="0"/>
              <a:t>Interactive Briefing – Int02 (2 of 6)</a:t>
            </a:r>
          </a:p>
        </p:txBody>
      </p:sp>
      <p:sp>
        <p:nvSpPr>
          <p:cNvPr id="4" name="TextBox 3">
            <a:extLst>
              <a:ext uri="{FF2B5EF4-FFF2-40B4-BE49-F238E27FC236}">
                <a16:creationId xmlns:a16="http://schemas.microsoft.com/office/drawing/2014/main" id="{21781F2C-D03A-284B-BF09-4472EDF89268}"/>
              </a:ext>
            </a:extLst>
          </p:cNvPr>
          <p:cNvSpPr txBox="1"/>
          <p:nvPr/>
        </p:nvSpPr>
        <p:spPr>
          <a:xfrm>
            <a:off x="703958" y="1233578"/>
            <a:ext cx="4422660" cy="3046988"/>
          </a:xfrm>
          <a:prstGeom prst="rect">
            <a:avLst/>
          </a:prstGeom>
          <a:noFill/>
        </p:spPr>
        <p:txBody>
          <a:bodyPr wrap="square" rtlCol="0">
            <a:spAutoFit/>
          </a:bodyPr>
          <a:lstStyle/>
          <a:p>
            <a:r>
              <a:rPr lang="en-GB" sz="2400" dirty="0"/>
              <a:t>This is the main motor protection. In this case, it is an integrated component called a </a:t>
            </a:r>
            <a:r>
              <a:rPr lang="en-GB" sz="2400" b="1" dirty="0"/>
              <a:t>Motor Protection Circuit Breaker</a:t>
            </a:r>
            <a:r>
              <a:rPr lang="en-GB" sz="2400" dirty="0"/>
              <a:t> (</a:t>
            </a:r>
            <a:r>
              <a:rPr lang="en-GB" sz="2400" b="1" dirty="0"/>
              <a:t>MPCB</a:t>
            </a:r>
            <a:r>
              <a:rPr lang="en-GB" sz="2400" dirty="0"/>
              <a:t>) and consists of a</a:t>
            </a:r>
          </a:p>
          <a:p>
            <a:pPr marL="342900" indent="-342900">
              <a:buFont typeface="Arial" panose="020B0604020202020204" pitchFamily="34" charset="0"/>
              <a:buChar char="•"/>
            </a:pPr>
            <a:r>
              <a:rPr lang="en-GB" sz="2400" dirty="0"/>
              <a:t>Main circuit breaker</a:t>
            </a:r>
          </a:p>
          <a:p>
            <a:pPr marL="342900" indent="-342900">
              <a:buFont typeface="Arial" panose="020B0604020202020204" pitchFamily="34" charset="0"/>
              <a:buChar char="•"/>
            </a:pPr>
            <a:r>
              <a:rPr lang="en-GB" sz="2400" dirty="0"/>
              <a:t>Current overload relay</a:t>
            </a:r>
          </a:p>
          <a:p>
            <a:pPr marL="342900" indent="-342900">
              <a:buFont typeface="Arial" panose="020B0604020202020204" pitchFamily="34" charset="0"/>
              <a:buChar char="•"/>
            </a:pPr>
            <a:r>
              <a:rPr lang="en-GB" sz="2400" dirty="0"/>
              <a:t>Thermal overload relay</a:t>
            </a:r>
          </a:p>
        </p:txBody>
      </p:sp>
      <p:sp>
        <p:nvSpPr>
          <p:cNvPr id="12" name="TextBox 11">
            <a:extLst>
              <a:ext uri="{FF2B5EF4-FFF2-40B4-BE49-F238E27FC236}">
                <a16:creationId xmlns:a16="http://schemas.microsoft.com/office/drawing/2014/main" id="{0E3ACB00-8D19-014F-8105-1195CCAD0AC0}"/>
              </a:ext>
            </a:extLst>
          </p:cNvPr>
          <p:cNvSpPr txBox="1"/>
          <p:nvPr/>
        </p:nvSpPr>
        <p:spPr>
          <a:xfrm>
            <a:off x="7096975" y="571899"/>
            <a:ext cx="2805193" cy="461665"/>
          </a:xfrm>
          <a:prstGeom prst="rect">
            <a:avLst/>
          </a:prstGeom>
          <a:noFill/>
          <a:ln w="28575">
            <a:solidFill>
              <a:schemeClr val="tx2"/>
            </a:solidFill>
          </a:ln>
        </p:spPr>
        <p:txBody>
          <a:bodyPr wrap="square" rtlCol="0">
            <a:spAutoFit/>
          </a:bodyPr>
          <a:lstStyle/>
          <a:p>
            <a:r>
              <a:rPr lang="en-GB" sz="2400" dirty="0"/>
              <a:t>Main circuit breaker</a:t>
            </a:r>
          </a:p>
        </p:txBody>
      </p:sp>
      <p:cxnSp>
        <p:nvCxnSpPr>
          <p:cNvPr id="13" name="Straight Arrow Connector 12">
            <a:extLst>
              <a:ext uri="{FF2B5EF4-FFF2-40B4-BE49-F238E27FC236}">
                <a16:creationId xmlns:a16="http://schemas.microsoft.com/office/drawing/2014/main" id="{0D3F3B3C-A360-5045-A615-899852EC2FD7}"/>
              </a:ext>
            </a:extLst>
          </p:cNvPr>
          <p:cNvCxnSpPr>
            <a:cxnSpLocks/>
            <a:stCxn id="12" idx="2"/>
          </p:cNvCxnSpPr>
          <p:nvPr/>
        </p:nvCxnSpPr>
        <p:spPr>
          <a:xfrm flipH="1">
            <a:off x="6730226" y="1033564"/>
            <a:ext cx="1769346" cy="15757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A9C9EB-7CA9-5340-84F6-D079C2283F52}"/>
              </a:ext>
            </a:extLst>
          </p:cNvPr>
          <p:cNvSpPr txBox="1"/>
          <p:nvPr/>
        </p:nvSpPr>
        <p:spPr>
          <a:xfrm>
            <a:off x="6312518" y="4059816"/>
            <a:ext cx="2805193" cy="830997"/>
          </a:xfrm>
          <a:prstGeom prst="rect">
            <a:avLst/>
          </a:prstGeom>
          <a:noFill/>
          <a:ln w="28575">
            <a:solidFill>
              <a:schemeClr val="tx2"/>
            </a:solidFill>
          </a:ln>
        </p:spPr>
        <p:txBody>
          <a:bodyPr wrap="square" rtlCol="0">
            <a:spAutoFit/>
          </a:bodyPr>
          <a:lstStyle/>
          <a:p>
            <a:r>
              <a:rPr lang="en-GB" sz="2400" dirty="0"/>
              <a:t>Thermal overload relay</a:t>
            </a:r>
          </a:p>
        </p:txBody>
      </p:sp>
      <p:sp>
        <p:nvSpPr>
          <p:cNvPr id="16" name="TextBox 15">
            <a:extLst>
              <a:ext uri="{FF2B5EF4-FFF2-40B4-BE49-F238E27FC236}">
                <a16:creationId xmlns:a16="http://schemas.microsoft.com/office/drawing/2014/main" id="{556E6EEB-9E2B-7544-910D-4A920369A529}"/>
              </a:ext>
            </a:extLst>
          </p:cNvPr>
          <p:cNvSpPr txBox="1"/>
          <p:nvPr/>
        </p:nvSpPr>
        <p:spPr>
          <a:xfrm>
            <a:off x="7614899" y="2154275"/>
            <a:ext cx="2406925" cy="830997"/>
          </a:xfrm>
          <a:prstGeom prst="rect">
            <a:avLst/>
          </a:prstGeom>
          <a:noFill/>
          <a:ln w="28575">
            <a:solidFill>
              <a:schemeClr val="tx2"/>
            </a:solidFill>
          </a:ln>
        </p:spPr>
        <p:txBody>
          <a:bodyPr wrap="square" rtlCol="0">
            <a:spAutoFit/>
          </a:bodyPr>
          <a:lstStyle/>
          <a:p>
            <a:r>
              <a:rPr lang="en-GB" sz="2400" dirty="0"/>
              <a:t>Current overload relay</a:t>
            </a:r>
          </a:p>
        </p:txBody>
      </p:sp>
      <p:cxnSp>
        <p:nvCxnSpPr>
          <p:cNvPr id="18" name="Straight Arrow Connector 17">
            <a:extLst>
              <a:ext uri="{FF2B5EF4-FFF2-40B4-BE49-F238E27FC236}">
                <a16:creationId xmlns:a16="http://schemas.microsoft.com/office/drawing/2014/main" id="{59D49B43-73B8-864B-933D-4ECEA1F5F237}"/>
              </a:ext>
            </a:extLst>
          </p:cNvPr>
          <p:cNvCxnSpPr>
            <a:cxnSpLocks/>
            <a:stCxn id="16" idx="1"/>
          </p:cNvCxnSpPr>
          <p:nvPr/>
        </p:nvCxnSpPr>
        <p:spPr>
          <a:xfrm flipH="1">
            <a:off x="7010401" y="2569774"/>
            <a:ext cx="604498" cy="5625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6D465B-2C44-0D4F-B440-6E7CFCC82E4F}"/>
              </a:ext>
            </a:extLst>
          </p:cNvPr>
          <p:cNvCxnSpPr>
            <a:cxnSpLocks/>
            <a:stCxn id="15" idx="0"/>
          </p:cNvCxnSpPr>
          <p:nvPr/>
        </p:nvCxnSpPr>
        <p:spPr>
          <a:xfrm flipH="1" flipV="1">
            <a:off x="6888481" y="3430804"/>
            <a:ext cx="826634" cy="62901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4879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Interactive Briefing – Int02 (3 of 6)</a:t>
            </a:r>
          </a:p>
        </p:txBody>
      </p:sp>
      <p:pic>
        <p:nvPicPr>
          <p:cNvPr id="16" name="Picture 15">
            <a:extLst>
              <a:ext uri="{FF2B5EF4-FFF2-40B4-BE49-F238E27FC236}">
                <a16:creationId xmlns:a16="http://schemas.microsoft.com/office/drawing/2014/main" id="{8E94B385-978F-6847-AC2F-39DA4F6883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60593" y="2219234"/>
            <a:ext cx="2588217" cy="1008982"/>
          </a:xfrm>
          <a:prstGeom prst="rect">
            <a:avLst/>
          </a:prstGeom>
        </p:spPr>
      </p:pic>
      <p:sp>
        <p:nvSpPr>
          <p:cNvPr id="4" name="TextBox 3">
            <a:extLst>
              <a:ext uri="{FF2B5EF4-FFF2-40B4-BE49-F238E27FC236}">
                <a16:creationId xmlns:a16="http://schemas.microsoft.com/office/drawing/2014/main" id="{21781F2C-D03A-284B-BF09-4472EDF89268}"/>
              </a:ext>
            </a:extLst>
          </p:cNvPr>
          <p:cNvSpPr txBox="1"/>
          <p:nvPr/>
        </p:nvSpPr>
        <p:spPr>
          <a:xfrm>
            <a:off x="703958" y="1233578"/>
            <a:ext cx="3211374" cy="2677656"/>
          </a:xfrm>
          <a:prstGeom prst="rect">
            <a:avLst/>
          </a:prstGeom>
          <a:noFill/>
        </p:spPr>
        <p:txBody>
          <a:bodyPr wrap="square" rtlCol="0">
            <a:spAutoFit/>
          </a:bodyPr>
          <a:lstStyle/>
          <a:p>
            <a:r>
              <a:rPr lang="en-GB" sz="2400" dirty="0"/>
              <a:t>This is the </a:t>
            </a:r>
            <a:r>
              <a:rPr lang="en-GB" sz="2400" b="1" dirty="0"/>
              <a:t>forward</a:t>
            </a:r>
            <a:r>
              <a:rPr lang="en-GB" sz="2400" dirty="0"/>
              <a:t> contactor. We know this because it has been labelled as </a:t>
            </a:r>
            <a:r>
              <a:rPr lang="en-GB" sz="2400" b="1" dirty="0"/>
              <a:t>–K(F)</a:t>
            </a:r>
            <a:r>
              <a:rPr lang="en-GB" sz="2400" dirty="0"/>
              <a:t>. Contactors are often referred to in line diagrams as </a:t>
            </a:r>
            <a:r>
              <a:rPr lang="en-GB" sz="2400" b="1" dirty="0"/>
              <a:t>–K</a:t>
            </a:r>
            <a:r>
              <a:rPr lang="en-GB" sz="2400" dirty="0"/>
              <a:t>.</a:t>
            </a:r>
          </a:p>
        </p:txBody>
      </p:sp>
      <p:sp>
        <p:nvSpPr>
          <p:cNvPr id="5" name="TextBox 4">
            <a:extLst>
              <a:ext uri="{FF2B5EF4-FFF2-40B4-BE49-F238E27FC236}">
                <a16:creationId xmlns:a16="http://schemas.microsoft.com/office/drawing/2014/main" id="{2A1B010A-143B-264C-9516-3D7F6304A16C}"/>
              </a:ext>
            </a:extLst>
          </p:cNvPr>
          <p:cNvSpPr txBox="1"/>
          <p:nvPr/>
        </p:nvSpPr>
        <p:spPr>
          <a:xfrm>
            <a:off x="3341839" y="3839381"/>
            <a:ext cx="2805193" cy="830997"/>
          </a:xfrm>
          <a:prstGeom prst="rect">
            <a:avLst/>
          </a:prstGeom>
          <a:noFill/>
          <a:ln w="28575">
            <a:solidFill>
              <a:schemeClr val="tx2"/>
            </a:solidFill>
          </a:ln>
        </p:spPr>
        <p:txBody>
          <a:bodyPr wrap="square" rtlCol="0">
            <a:spAutoFit/>
          </a:bodyPr>
          <a:lstStyle/>
          <a:p>
            <a:r>
              <a:rPr lang="en-GB" sz="2400" dirty="0"/>
              <a:t>This symbol is the coil of the contactor</a:t>
            </a:r>
          </a:p>
        </p:txBody>
      </p:sp>
      <p:sp>
        <p:nvSpPr>
          <p:cNvPr id="17" name="TextBox 16">
            <a:extLst>
              <a:ext uri="{FF2B5EF4-FFF2-40B4-BE49-F238E27FC236}">
                <a16:creationId xmlns:a16="http://schemas.microsoft.com/office/drawing/2014/main" id="{27624DBA-469B-2845-81A8-D5A6B3C10629}"/>
              </a:ext>
            </a:extLst>
          </p:cNvPr>
          <p:cNvSpPr txBox="1"/>
          <p:nvPr/>
        </p:nvSpPr>
        <p:spPr>
          <a:xfrm>
            <a:off x="7181460" y="433932"/>
            <a:ext cx="2878739" cy="2677656"/>
          </a:xfrm>
          <a:prstGeom prst="rect">
            <a:avLst/>
          </a:prstGeom>
          <a:noFill/>
          <a:ln w="28575">
            <a:solidFill>
              <a:schemeClr val="tx2"/>
            </a:solidFill>
          </a:ln>
        </p:spPr>
        <p:txBody>
          <a:bodyPr wrap="square" rtlCol="0">
            <a:spAutoFit/>
          </a:bodyPr>
          <a:lstStyle/>
          <a:p>
            <a:r>
              <a:rPr lang="en-GB" sz="2400" dirty="0"/>
              <a:t>This contactor has 3 primary contacts. These contacts are all normally open. We call them normally open contacts or </a:t>
            </a:r>
            <a:r>
              <a:rPr lang="en-GB" sz="2400" b="1" dirty="0"/>
              <a:t>NO</a:t>
            </a:r>
            <a:r>
              <a:rPr lang="en-GB" sz="2400" dirty="0"/>
              <a:t> for short.</a:t>
            </a:r>
          </a:p>
        </p:txBody>
      </p:sp>
      <p:cxnSp>
        <p:nvCxnSpPr>
          <p:cNvPr id="7" name="Straight Arrow Connector 6">
            <a:extLst>
              <a:ext uri="{FF2B5EF4-FFF2-40B4-BE49-F238E27FC236}">
                <a16:creationId xmlns:a16="http://schemas.microsoft.com/office/drawing/2014/main" id="{DFE48C58-05B6-5E47-A29A-17852DC72133}"/>
              </a:ext>
            </a:extLst>
          </p:cNvPr>
          <p:cNvCxnSpPr>
            <a:cxnSpLocks/>
            <a:stCxn id="5" idx="0"/>
          </p:cNvCxnSpPr>
          <p:nvPr/>
        </p:nvCxnSpPr>
        <p:spPr>
          <a:xfrm flipH="1" flipV="1">
            <a:off x="4370522" y="2795709"/>
            <a:ext cx="373914" cy="104367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DC424C-B833-8F4E-8E21-20402B9C0550}"/>
              </a:ext>
            </a:extLst>
          </p:cNvPr>
          <p:cNvCxnSpPr>
            <a:cxnSpLocks/>
            <a:stCxn id="17" idx="1"/>
          </p:cNvCxnSpPr>
          <p:nvPr/>
        </p:nvCxnSpPr>
        <p:spPr>
          <a:xfrm flipH="1">
            <a:off x="5966847" y="1772760"/>
            <a:ext cx="1214613" cy="89294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742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B4920A-65DB-494D-BC6F-A4B652F43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66786" y="1923503"/>
            <a:ext cx="2507367" cy="1084881"/>
          </a:xfrm>
          <a:prstGeom prst="rect">
            <a:avLst/>
          </a:prstGeom>
        </p:spPr>
      </p:pic>
      <p:sp>
        <p:nvSpPr>
          <p:cNvPr id="2" name="Title 1"/>
          <p:cNvSpPr>
            <a:spLocks noGrp="1"/>
          </p:cNvSpPr>
          <p:nvPr>
            <p:ph type="title"/>
          </p:nvPr>
        </p:nvSpPr>
        <p:spPr/>
        <p:txBody>
          <a:bodyPr/>
          <a:lstStyle/>
          <a:p>
            <a:r>
              <a:rPr lang="en-GB" dirty="0"/>
              <a:t>Interactive Briefing – Int02 (4 of 6)</a:t>
            </a:r>
          </a:p>
        </p:txBody>
      </p:sp>
      <p:sp>
        <p:nvSpPr>
          <p:cNvPr id="4" name="TextBox 3">
            <a:extLst>
              <a:ext uri="{FF2B5EF4-FFF2-40B4-BE49-F238E27FC236}">
                <a16:creationId xmlns:a16="http://schemas.microsoft.com/office/drawing/2014/main" id="{21781F2C-D03A-284B-BF09-4472EDF89268}"/>
              </a:ext>
            </a:extLst>
          </p:cNvPr>
          <p:cNvSpPr txBox="1"/>
          <p:nvPr/>
        </p:nvSpPr>
        <p:spPr>
          <a:xfrm>
            <a:off x="703958" y="1233578"/>
            <a:ext cx="3211374" cy="2677656"/>
          </a:xfrm>
          <a:prstGeom prst="rect">
            <a:avLst/>
          </a:prstGeom>
          <a:noFill/>
        </p:spPr>
        <p:txBody>
          <a:bodyPr wrap="square" rtlCol="0">
            <a:spAutoFit/>
          </a:bodyPr>
          <a:lstStyle/>
          <a:p>
            <a:r>
              <a:rPr lang="en-GB" sz="2400" dirty="0"/>
              <a:t>This is the </a:t>
            </a:r>
            <a:r>
              <a:rPr lang="en-GB" sz="2400" b="1" dirty="0"/>
              <a:t>reverse</a:t>
            </a:r>
            <a:r>
              <a:rPr lang="en-GB" sz="2400" dirty="0"/>
              <a:t> contactor. We know this because it has been labelled as </a:t>
            </a:r>
            <a:r>
              <a:rPr lang="en-GB" sz="2400" b="1" dirty="0"/>
              <a:t>–K(R)</a:t>
            </a:r>
            <a:r>
              <a:rPr lang="en-GB" sz="2400" dirty="0"/>
              <a:t>. Contactors are often referred to in line diagrams as </a:t>
            </a:r>
            <a:r>
              <a:rPr lang="en-GB" sz="2400" b="1" dirty="0"/>
              <a:t>–K</a:t>
            </a:r>
            <a:r>
              <a:rPr lang="en-GB" sz="2400" dirty="0"/>
              <a:t>.</a:t>
            </a:r>
          </a:p>
        </p:txBody>
      </p:sp>
      <p:sp>
        <p:nvSpPr>
          <p:cNvPr id="5" name="TextBox 4">
            <a:extLst>
              <a:ext uri="{FF2B5EF4-FFF2-40B4-BE49-F238E27FC236}">
                <a16:creationId xmlns:a16="http://schemas.microsoft.com/office/drawing/2014/main" id="{2A1B010A-143B-264C-9516-3D7F6304A16C}"/>
              </a:ext>
            </a:extLst>
          </p:cNvPr>
          <p:cNvSpPr txBox="1"/>
          <p:nvPr/>
        </p:nvSpPr>
        <p:spPr>
          <a:xfrm>
            <a:off x="6155703" y="3911234"/>
            <a:ext cx="2805193" cy="830997"/>
          </a:xfrm>
          <a:prstGeom prst="rect">
            <a:avLst/>
          </a:prstGeom>
          <a:noFill/>
          <a:ln w="28575">
            <a:solidFill>
              <a:schemeClr val="tx2"/>
            </a:solidFill>
          </a:ln>
        </p:spPr>
        <p:txBody>
          <a:bodyPr wrap="square" rtlCol="0">
            <a:spAutoFit/>
          </a:bodyPr>
          <a:lstStyle/>
          <a:p>
            <a:r>
              <a:rPr lang="en-GB" sz="2400" dirty="0"/>
              <a:t>This symbol is the coil of the contactor</a:t>
            </a:r>
          </a:p>
        </p:txBody>
      </p:sp>
      <p:sp>
        <p:nvSpPr>
          <p:cNvPr id="17" name="TextBox 16">
            <a:extLst>
              <a:ext uri="{FF2B5EF4-FFF2-40B4-BE49-F238E27FC236}">
                <a16:creationId xmlns:a16="http://schemas.microsoft.com/office/drawing/2014/main" id="{27624DBA-469B-2845-81A8-D5A6B3C10629}"/>
              </a:ext>
            </a:extLst>
          </p:cNvPr>
          <p:cNvSpPr txBox="1"/>
          <p:nvPr/>
        </p:nvSpPr>
        <p:spPr>
          <a:xfrm>
            <a:off x="7181460" y="433932"/>
            <a:ext cx="2878739" cy="2677656"/>
          </a:xfrm>
          <a:prstGeom prst="rect">
            <a:avLst/>
          </a:prstGeom>
          <a:noFill/>
          <a:ln w="28575">
            <a:solidFill>
              <a:schemeClr val="tx2"/>
            </a:solidFill>
          </a:ln>
        </p:spPr>
        <p:txBody>
          <a:bodyPr wrap="square" rtlCol="0">
            <a:spAutoFit/>
          </a:bodyPr>
          <a:lstStyle/>
          <a:p>
            <a:r>
              <a:rPr lang="en-GB" sz="2400" dirty="0"/>
              <a:t>This contactor has 3 primary contacts. These contacts are all normally open. We call them normally open contacts or </a:t>
            </a:r>
            <a:r>
              <a:rPr lang="en-GB" sz="2400" b="1" dirty="0"/>
              <a:t>NO</a:t>
            </a:r>
            <a:r>
              <a:rPr lang="en-GB" sz="2400" dirty="0"/>
              <a:t> for short.</a:t>
            </a:r>
          </a:p>
        </p:txBody>
      </p:sp>
      <p:cxnSp>
        <p:nvCxnSpPr>
          <p:cNvPr id="7" name="Straight Arrow Connector 6">
            <a:extLst>
              <a:ext uri="{FF2B5EF4-FFF2-40B4-BE49-F238E27FC236}">
                <a16:creationId xmlns:a16="http://schemas.microsoft.com/office/drawing/2014/main" id="{DFE48C58-05B6-5E47-A29A-17852DC72133}"/>
              </a:ext>
            </a:extLst>
          </p:cNvPr>
          <p:cNvCxnSpPr>
            <a:cxnSpLocks/>
            <a:stCxn id="5" idx="0"/>
          </p:cNvCxnSpPr>
          <p:nvPr/>
        </p:nvCxnSpPr>
        <p:spPr>
          <a:xfrm flipH="1" flipV="1">
            <a:off x="6292312" y="2402237"/>
            <a:ext cx="1265988" cy="150899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DC424C-B833-8F4E-8E21-20402B9C0550}"/>
              </a:ext>
            </a:extLst>
          </p:cNvPr>
          <p:cNvCxnSpPr>
            <a:cxnSpLocks/>
            <a:stCxn id="17" idx="1"/>
          </p:cNvCxnSpPr>
          <p:nvPr/>
        </p:nvCxnSpPr>
        <p:spPr>
          <a:xfrm flipH="1">
            <a:off x="4941089" y="1772760"/>
            <a:ext cx="2240371" cy="52098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84970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55F3F6-1D6D-9944-822A-73B8BCFE4F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9523" y="1909560"/>
            <a:ext cx="2273517" cy="1298287"/>
          </a:xfrm>
          <a:prstGeom prst="rect">
            <a:avLst/>
          </a:prstGeom>
        </p:spPr>
      </p:pic>
      <p:sp>
        <p:nvSpPr>
          <p:cNvPr id="2" name="Title 1"/>
          <p:cNvSpPr>
            <a:spLocks noGrp="1"/>
          </p:cNvSpPr>
          <p:nvPr>
            <p:ph type="title"/>
          </p:nvPr>
        </p:nvSpPr>
        <p:spPr/>
        <p:txBody>
          <a:bodyPr/>
          <a:lstStyle/>
          <a:p>
            <a:r>
              <a:rPr lang="en-GB" dirty="0"/>
              <a:t>Interactive Briefing – Int02 (5 of 6)</a:t>
            </a:r>
          </a:p>
        </p:txBody>
      </p:sp>
      <p:sp>
        <p:nvSpPr>
          <p:cNvPr id="5" name="TextBox 4">
            <a:extLst>
              <a:ext uri="{FF2B5EF4-FFF2-40B4-BE49-F238E27FC236}">
                <a16:creationId xmlns:a16="http://schemas.microsoft.com/office/drawing/2014/main" id="{2A1B010A-143B-264C-9516-3D7F6304A16C}"/>
              </a:ext>
            </a:extLst>
          </p:cNvPr>
          <p:cNvSpPr txBox="1"/>
          <p:nvPr/>
        </p:nvSpPr>
        <p:spPr>
          <a:xfrm>
            <a:off x="6155703" y="3911234"/>
            <a:ext cx="3577233" cy="830997"/>
          </a:xfrm>
          <a:prstGeom prst="rect">
            <a:avLst/>
          </a:prstGeom>
          <a:noFill/>
          <a:ln w="28575">
            <a:solidFill>
              <a:schemeClr val="tx2"/>
            </a:solidFill>
          </a:ln>
        </p:spPr>
        <p:txBody>
          <a:bodyPr wrap="square" rtlCol="0">
            <a:spAutoFit/>
          </a:bodyPr>
          <a:lstStyle/>
          <a:p>
            <a:r>
              <a:rPr lang="en-GB" sz="2400" dirty="0"/>
              <a:t>Lines that cross without a dot are NOT CONNECTED.</a:t>
            </a:r>
          </a:p>
        </p:txBody>
      </p:sp>
      <p:sp>
        <p:nvSpPr>
          <p:cNvPr id="17" name="TextBox 16">
            <a:extLst>
              <a:ext uri="{FF2B5EF4-FFF2-40B4-BE49-F238E27FC236}">
                <a16:creationId xmlns:a16="http://schemas.microsoft.com/office/drawing/2014/main" id="{27624DBA-469B-2845-81A8-D5A6B3C10629}"/>
              </a:ext>
            </a:extLst>
          </p:cNvPr>
          <p:cNvSpPr txBox="1"/>
          <p:nvPr/>
        </p:nvSpPr>
        <p:spPr>
          <a:xfrm>
            <a:off x="7181460" y="433932"/>
            <a:ext cx="2878739" cy="2677656"/>
          </a:xfrm>
          <a:prstGeom prst="rect">
            <a:avLst/>
          </a:prstGeom>
          <a:noFill/>
          <a:ln w="28575">
            <a:solidFill>
              <a:schemeClr val="tx2"/>
            </a:solidFill>
          </a:ln>
        </p:spPr>
        <p:txBody>
          <a:bodyPr wrap="square" rtlCol="0">
            <a:spAutoFit/>
          </a:bodyPr>
          <a:lstStyle/>
          <a:p>
            <a:r>
              <a:rPr lang="en-GB" sz="2400" dirty="0"/>
              <a:t>An open dot represents a join in the circuit like where the wires are connected to the contactor primary contacts.</a:t>
            </a:r>
          </a:p>
        </p:txBody>
      </p:sp>
      <p:cxnSp>
        <p:nvCxnSpPr>
          <p:cNvPr id="7" name="Straight Arrow Connector 6">
            <a:extLst>
              <a:ext uri="{FF2B5EF4-FFF2-40B4-BE49-F238E27FC236}">
                <a16:creationId xmlns:a16="http://schemas.microsoft.com/office/drawing/2014/main" id="{DFE48C58-05B6-5E47-A29A-17852DC72133}"/>
              </a:ext>
            </a:extLst>
          </p:cNvPr>
          <p:cNvCxnSpPr>
            <a:cxnSpLocks/>
            <a:stCxn id="5" idx="0"/>
          </p:cNvCxnSpPr>
          <p:nvPr/>
        </p:nvCxnSpPr>
        <p:spPr>
          <a:xfrm flipH="1" flipV="1">
            <a:off x="5811864" y="2727702"/>
            <a:ext cx="2132456" cy="118353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DC424C-B833-8F4E-8E21-20402B9C0550}"/>
              </a:ext>
            </a:extLst>
          </p:cNvPr>
          <p:cNvCxnSpPr>
            <a:cxnSpLocks/>
            <a:stCxn id="17" idx="1"/>
          </p:cNvCxnSpPr>
          <p:nvPr/>
        </p:nvCxnSpPr>
        <p:spPr>
          <a:xfrm flipH="1">
            <a:off x="5811864" y="1772760"/>
            <a:ext cx="1369596" cy="30401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9E83F3-1A28-594F-B935-FE4FBB5289E4}"/>
              </a:ext>
            </a:extLst>
          </p:cNvPr>
          <p:cNvSpPr txBox="1"/>
          <p:nvPr/>
        </p:nvSpPr>
        <p:spPr>
          <a:xfrm>
            <a:off x="446015" y="3319468"/>
            <a:ext cx="3577233" cy="830997"/>
          </a:xfrm>
          <a:prstGeom prst="rect">
            <a:avLst/>
          </a:prstGeom>
          <a:noFill/>
          <a:ln w="28575">
            <a:solidFill>
              <a:schemeClr val="tx2"/>
            </a:solidFill>
          </a:ln>
        </p:spPr>
        <p:txBody>
          <a:bodyPr wrap="square" rtlCol="0">
            <a:spAutoFit/>
          </a:bodyPr>
          <a:lstStyle/>
          <a:p>
            <a:r>
              <a:rPr lang="en-GB" sz="2400" dirty="0"/>
              <a:t>Lines that cross with a dot are connected.</a:t>
            </a:r>
          </a:p>
        </p:txBody>
      </p:sp>
      <p:cxnSp>
        <p:nvCxnSpPr>
          <p:cNvPr id="14" name="Straight Arrow Connector 13">
            <a:extLst>
              <a:ext uri="{FF2B5EF4-FFF2-40B4-BE49-F238E27FC236}">
                <a16:creationId xmlns:a16="http://schemas.microsoft.com/office/drawing/2014/main" id="{7750320B-AF13-7942-8223-64ED9AF1060A}"/>
              </a:ext>
            </a:extLst>
          </p:cNvPr>
          <p:cNvCxnSpPr>
            <a:cxnSpLocks/>
            <a:stCxn id="13" idx="0"/>
          </p:cNvCxnSpPr>
          <p:nvPr/>
        </p:nvCxnSpPr>
        <p:spPr>
          <a:xfrm flipV="1">
            <a:off x="2234632" y="2727702"/>
            <a:ext cx="2931650" cy="5917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3649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4.1: Connect a Single Phase Motor to a Reversing Contactors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415D4A-BE8F-F245-9930-9CCFBAF85F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20481" y="2293749"/>
            <a:ext cx="5860979" cy="1449961"/>
          </a:xfrm>
          <a:prstGeom prst="rect">
            <a:avLst/>
          </a:prstGeom>
        </p:spPr>
      </p:pic>
      <p:sp>
        <p:nvSpPr>
          <p:cNvPr id="2" name="Title 1"/>
          <p:cNvSpPr>
            <a:spLocks noGrp="1"/>
          </p:cNvSpPr>
          <p:nvPr>
            <p:ph type="title"/>
          </p:nvPr>
        </p:nvSpPr>
        <p:spPr/>
        <p:txBody>
          <a:bodyPr/>
          <a:lstStyle/>
          <a:p>
            <a:r>
              <a:rPr lang="en-GB" dirty="0"/>
              <a:t>Interactive Briefing – Int02 (6 of 6)</a:t>
            </a:r>
          </a:p>
        </p:txBody>
      </p:sp>
      <p:sp>
        <p:nvSpPr>
          <p:cNvPr id="4" name="TextBox 3">
            <a:extLst>
              <a:ext uri="{FF2B5EF4-FFF2-40B4-BE49-F238E27FC236}">
                <a16:creationId xmlns:a16="http://schemas.microsoft.com/office/drawing/2014/main" id="{21781F2C-D03A-284B-BF09-4472EDF89268}"/>
              </a:ext>
            </a:extLst>
          </p:cNvPr>
          <p:cNvSpPr txBox="1"/>
          <p:nvPr/>
        </p:nvSpPr>
        <p:spPr>
          <a:xfrm>
            <a:off x="703958" y="1233578"/>
            <a:ext cx="3211374" cy="830997"/>
          </a:xfrm>
          <a:prstGeom prst="rect">
            <a:avLst/>
          </a:prstGeom>
          <a:noFill/>
        </p:spPr>
        <p:txBody>
          <a:bodyPr wrap="square" rtlCol="0">
            <a:spAutoFit/>
          </a:bodyPr>
          <a:lstStyle/>
          <a:p>
            <a:r>
              <a:rPr lang="en-GB" sz="2400" dirty="0"/>
              <a:t>This is the circuit overload protection</a:t>
            </a:r>
          </a:p>
        </p:txBody>
      </p:sp>
      <p:sp>
        <p:nvSpPr>
          <p:cNvPr id="17" name="TextBox 16">
            <a:extLst>
              <a:ext uri="{FF2B5EF4-FFF2-40B4-BE49-F238E27FC236}">
                <a16:creationId xmlns:a16="http://schemas.microsoft.com/office/drawing/2014/main" id="{27624DBA-469B-2845-81A8-D5A6B3C10629}"/>
              </a:ext>
            </a:extLst>
          </p:cNvPr>
          <p:cNvSpPr txBox="1"/>
          <p:nvPr/>
        </p:nvSpPr>
        <p:spPr>
          <a:xfrm>
            <a:off x="7181460" y="433932"/>
            <a:ext cx="2878739" cy="2308324"/>
          </a:xfrm>
          <a:prstGeom prst="rect">
            <a:avLst/>
          </a:prstGeom>
          <a:noFill/>
          <a:ln w="28575">
            <a:solidFill>
              <a:schemeClr val="tx2"/>
            </a:solidFill>
          </a:ln>
        </p:spPr>
        <p:txBody>
          <a:bodyPr wrap="square" rtlCol="0">
            <a:spAutoFit/>
          </a:bodyPr>
          <a:lstStyle/>
          <a:p>
            <a:r>
              <a:rPr lang="en-GB" sz="2400" dirty="0"/>
              <a:t>This symbol indicates that there are 2 separate contactors involved in the circuit – one either side of the triangle.</a:t>
            </a:r>
          </a:p>
        </p:txBody>
      </p:sp>
      <p:cxnSp>
        <p:nvCxnSpPr>
          <p:cNvPr id="19" name="Straight Arrow Connector 18">
            <a:extLst>
              <a:ext uri="{FF2B5EF4-FFF2-40B4-BE49-F238E27FC236}">
                <a16:creationId xmlns:a16="http://schemas.microsoft.com/office/drawing/2014/main" id="{03DC424C-B833-8F4E-8E21-20402B9C0550}"/>
              </a:ext>
            </a:extLst>
          </p:cNvPr>
          <p:cNvCxnSpPr>
            <a:cxnSpLocks/>
            <a:stCxn id="17" idx="1"/>
          </p:cNvCxnSpPr>
          <p:nvPr/>
        </p:nvCxnSpPr>
        <p:spPr>
          <a:xfrm flipH="1">
            <a:off x="4541004" y="1588094"/>
            <a:ext cx="2640456" cy="134108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604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Interactive Briefing – Int03</a:t>
            </a:r>
          </a:p>
        </p:txBody>
      </p:sp>
      <p:pic>
        <p:nvPicPr>
          <p:cNvPr id="11" name="Picture 10">
            <a:extLst>
              <a:ext uri="{FF2B5EF4-FFF2-40B4-BE49-F238E27FC236}">
                <a16:creationId xmlns:a16="http://schemas.microsoft.com/office/drawing/2014/main" id="{5D19220A-F0D5-DB4F-9465-77053F7B7342}"/>
              </a:ext>
            </a:extLst>
          </p:cNvPr>
          <p:cNvPicPr>
            <a:picLocks noChangeAspect="1"/>
          </p:cNvPicPr>
          <p:nvPr/>
        </p:nvPicPr>
        <p:blipFill>
          <a:blip r:embed="rId4"/>
          <a:stretch>
            <a:fillRect/>
          </a:stretch>
        </p:blipFill>
        <p:spPr>
          <a:xfrm>
            <a:off x="5973805" y="-41159"/>
            <a:ext cx="4238365" cy="4502602"/>
          </a:xfrm>
          <a:prstGeom prst="rect">
            <a:avLst/>
          </a:prstGeom>
        </p:spPr>
      </p:pic>
      <p:sp>
        <p:nvSpPr>
          <p:cNvPr id="4" name="Rectangle 3">
            <a:extLst>
              <a:ext uri="{FF2B5EF4-FFF2-40B4-BE49-F238E27FC236}">
                <a16:creationId xmlns:a16="http://schemas.microsoft.com/office/drawing/2014/main" id="{A04AF60D-DBC4-6C47-A922-4980C3F77484}"/>
              </a:ext>
            </a:extLst>
          </p:cNvPr>
          <p:cNvSpPr/>
          <p:nvPr/>
        </p:nvSpPr>
        <p:spPr>
          <a:xfrm>
            <a:off x="588755" y="1061632"/>
            <a:ext cx="5118100" cy="3970318"/>
          </a:xfrm>
          <a:prstGeom prst="rect">
            <a:avLst/>
          </a:prstGeom>
        </p:spPr>
        <p:txBody>
          <a:bodyPr>
            <a:spAutoFit/>
          </a:bodyPr>
          <a:lstStyle/>
          <a:p>
            <a:r>
              <a:rPr lang="en-GB" dirty="0"/>
              <a:t>Create an interactive based on this diagram.</a:t>
            </a:r>
          </a:p>
          <a:p>
            <a:pPr marL="342900" indent="-342900">
              <a:buFont typeface="+mj-lt"/>
              <a:buAutoNum type="arabicPeriod"/>
            </a:pPr>
            <a:r>
              <a:rPr lang="en-GB" dirty="0"/>
              <a:t>On pressing Forward button, open the three –K(R) contacts if closed and close the three –K(F) contacts and show the current flowing through the circuit using arrows of the same colour as the Forward button. Also highlight the -K(F) and label it as energised</a:t>
            </a:r>
          </a:p>
          <a:p>
            <a:pPr marL="342900" indent="-342900">
              <a:buFont typeface="+mj-lt"/>
              <a:buAutoNum type="arabicPeriod"/>
            </a:pPr>
            <a:r>
              <a:rPr lang="en-GB" dirty="0"/>
              <a:t>On pressing Reverse button, open the three –K(F) contacts if closed and close the three –K(R) contacts and show the current flowing through the circuit using arrows of the same colour as the Reverse button. Also highlight the -K(R) and label it as energised</a:t>
            </a:r>
          </a:p>
          <a:p>
            <a:pPr marL="342900" indent="-342900">
              <a:buFont typeface="+mj-lt"/>
              <a:buAutoNum type="arabicPeriod"/>
            </a:pPr>
            <a:r>
              <a:rPr lang="en-GB" dirty="0"/>
              <a:t>In all cases current flows FROM L back to N</a:t>
            </a:r>
          </a:p>
        </p:txBody>
      </p:sp>
      <p:sp>
        <p:nvSpPr>
          <p:cNvPr id="16" name="Rectangle 15">
            <a:extLst>
              <a:ext uri="{FF2B5EF4-FFF2-40B4-BE49-F238E27FC236}">
                <a16:creationId xmlns:a16="http://schemas.microsoft.com/office/drawing/2014/main" id="{E1863A0F-EADE-3A46-A0C7-1BFD033F4AD8}"/>
              </a:ext>
            </a:extLst>
          </p:cNvPr>
          <p:cNvSpPr/>
          <p:nvPr/>
        </p:nvSpPr>
        <p:spPr>
          <a:xfrm>
            <a:off x="6191189" y="446144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Forward</a:t>
            </a:r>
          </a:p>
        </p:txBody>
      </p:sp>
      <p:sp>
        <p:nvSpPr>
          <p:cNvPr id="17" name="Rectangle 16">
            <a:extLst>
              <a:ext uri="{FF2B5EF4-FFF2-40B4-BE49-F238E27FC236}">
                <a16:creationId xmlns:a16="http://schemas.microsoft.com/office/drawing/2014/main" id="{F7C8F9F8-C23C-A940-843C-F00EA5A13838}"/>
              </a:ext>
            </a:extLst>
          </p:cNvPr>
          <p:cNvSpPr/>
          <p:nvPr/>
        </p:nvSpPr>
        <p:spPr>
          <a:xfrm>
            <a:off x="8095059" y="4461444"/>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Reverse</a:t>
            </a:r>
          </a:p>
        </p:txBody>
      </p:sp>
    </p:spTree>
    <p:custDataLst>
      <p:tags r:id="rId1"/>
    </p:custDataLst>
    <p:extLst>
      <p:ext uri="{BB962C8B-B14F-4D97-AF65-F5344CB8AC3E}">
        <p14:creationId xmlns:p14="http://schemas.microsoft.com/office/powerpoint/2010/main" val="3945152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5078313"/>
          </a:xfrm>
          <a:prstGeom prst="rect">
            <a:avLst/>
          </a:prstGeom>
          <a:noFill/>
        </p:spPr>
        <p:txBody>
          <a:bodyPr wrap="square" rtlCol="0">
            <a:spAutoFit/>
          </a:bodyPr>
          <a:lstStyle/>
          <a:p>
            <a:r>
              <a:rPr lang="en-GB" dirty="0"/>
              <a:t>Video of an expert electrician explaining how to wire up the single phase forward/reverse starter using contactors. Highlight and explain the following:</a:t>
            </a:r>
          </a:p>
          <a:p>
            <a:pPr marL="342900" indent="-342900">
              <a:buFont typeface="+mj-lt"/>
              <a:buAutoNum type="arabicPeriod"/>
            </a:pPr>
            <a:r>
              <a:rPr lang="en-GB" dirty="0"/>
              <a:t>Connect a start button to provide power to -K(F) and –K(R) respectively and connect these to power.</a:t>
            </a:r>
          </a:p>
          <a:p>
            <a:pPr marL="342900" indent="-342900">
              <a:buFont typeface="+mj-lt"/>
              <a:buAutoNum type="arabicPeriod"/>
            </a:pPr>
            <a:r>
              <a:rPr lang="en-GB" dirty="0"/>
              <a:t>Connect contactor –K(F) in forward configuration to the motor</a:t>
            </a:r>
          </a:p>
          <a:p>
            <a:pPr marL="342900" indent="-342900">
              <a:buFont typeface="+mj-lt"/>
              <a:buAutoNum type="arabicPeriod"/>
            </a:pPr>
            <a:r>
              <a:rPr lang="en-GB" dirty="0"/>
              <a:t>Connect contactor –K(R) in reverse configuration to the motor</a:t>
            </a:r>
          </a:p>
          <a:p>
            <a:pPr marL="342900" indent="-342900">
              <a:buFont typeface="+mj-lt"/>
              <a:buAutoNum type="arabicPeriod"/>
            </a:pPr>
            <a:r>
              <a:rPr lang="en-GB" dirty="0"/>
              <a:t>Press the F start button – note the problem – motor only stays on while button pressed</a:t>
            </a:r>
          </a:p>
          <a:p>
            <a:pPr marL="342900" indent="-342900">
              <a:buFont typeface="+mj-lt"/>
              <a:buAutoNum type="arabicPeriod"/>
            </a:pPr>
            <a:r>
              <a:rPr lang="en-GB" dirty="0"/>
              <a:t>Press R start button and note the same problem</a:t>
            </a:r>
          </a:p>
          <a:p>
            <a:pPr marL="342900" indent="-342900">
              <a:buFont typeface="+mj-lt"/>
              <a:buAutoNum type="arabicPeriod"/>
            </a:pPr>
            <a:r>
              <a:rPr lang="en-GB" dirty="0"/>
              <a:t>Explain that we need to find a way to keep the motor running even after we release the start button.</a:t>
            </a:r>
          </a:p>
          <a:p>
            <a:pPr marL="342900" indent="-342900">
              <a:buFont typeface="+mj-lt"/>
              <a:buAutoNum type="arabicPeriod"/>
            </a:pPr>
            <a:r>
              <a:rPr lang="en-GB" dirty="0"/>
              <a:t>Explain the concept of a retaining contact – if we have a NO contactor connected to in parallel with the start button then</a:t>
            </a:r>
          </a:p>
          <a:p>
            <a:pPr marL="800100" lvl="1" indent="-342900">
              <a:buFont typeface="+mj-lt"/>
              <a:buAutoNum type="arabicPeriod"/>
            </a:pPr>
            <a:r>
              <a:rPr lang="en-GB" dirty="0"/>
              <a:t>Press start button and coil energises</a:t>
            </a:r>
          </a:p>
          <a:p>
            <a:pPr marL="800100" lvl="1" indent="-342900">
              <a:buFont typeface="+mj-lt"/>
              <a:buAutoNum type="arabicPeriod"/>
            </a:pPr>
            <a:r>
              <a:rPr lang="en-GB" dirty="0"/>
              <a:t>NO contact closes and current flows through it to the coil</a:t>
            </a:r>
          </a:p>
          <a:p>
            <a:pPr marL="800100" lvl="1" indent="-342900">
              <a:buFont typeface="+mj-lt"/>
              <a:buAutoNum type="arabicPeriod"/>
            </a:pPr>
            <a:r>
              <a:rPr lang="en-GB" dirty="0"/>
              <a:t>Release start button but because connected in parallel, current continue to flow through this retaining contact to keep coil energised.</a:t>
            </a:r>
          </a:p>
          <a:p>
            <a:pPr marL="800100" lvl="1" indent="-342900">
              <a:buFont typeface="+mj-lt"/>
              <a:buAutoNum type="arabicPeriod"/>
            </a:pPr>
            <a:r>
              <a:rPr lang="en-GB" dirty="0"/>
              <a:t>Make sure this is all drawn carefully.</a:t>
            </a:r>
          </a:p>
        </p:txBody>
      </p:sp>
    </p:spTree>
    <p:custDataLst>
      <p:tags r:id="rId1"/>
    </p:custDataLst>
    <p:extLst>
      <p:ext uri="{BB962C8B-B14F-4D97-AF65-F5344CB8AC3E}">
        <p14:creationId xmlns:p14="http://schemas.microsoft.com/office/powerpoint/2010/main" val="1058249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7294305"/>
          </a:xfrm>
          <a:prstGeom prst="rect">
            <a:avLst/>
          </a:prstGeom>
          <a:noFill/>
        </p:spPr>
        <p:txBody>
          <a:bodyPr wrap="square" rtlCol="0">
            <a:spAutoFit/>
          </a:bodyPr>
          <a:lstStyle/>
          <a:p>
            <a:r>
              <a:rPr lang="en-GB" dirty="0"/>
              <a:t>Video of an expert electrician explaining how to wire up the single phase forward/reverse starter using contactors and retaining contacts. Highlight and explain the following:</a:t>
            </a:r>
          </a:p>
          <a:p>
            <a:pPr marL="342900" indent="-342900">
              <a:buFont typeface="+mj-lt"/>
              <a:buAutoNum type="arabicPeriod"/>
            </a:pPr>
            <a:r>
              <a:rPr lang="en-GB" dirty="0"/>
              <a:t>Explain the concept of a retaining contact again – if we have a NO aux contact connected in parallel with the start button then</a:t>
            </a:r>
          </a:p>
          <a:p>
            <a:pPr marL="800100" lvl="1" indent="-342900">
              <a:buFont typeface="+mj-lt"/>
              <a:buAutoNum type="arabicPeriod"/>
            </a:pPr>
            <a:r>
              <a:rPr lang="en-GB" dirty="0"/>
              <a:t>Press start button and coil energises</a:t>
            </a:r>
          </a:p>
          <a:p>
            <a:pPr marL="800100" lvl="1" indent="-342900">
              <a:buFont typeface="+mj-lt"/>
              <a:buAutoNum type="arabicPeriod"/>
            </a:pPr>
            <a:r>
              <a:rPr lang="en-GB" dirty="0"/>
              <a:t>NO contact closes and current flows through it to the coil</a:t>
            </a:r>
          </a:p>
          <a:p>
            <a:pPr marL="800100" lvl="1" indent="-342900">
              <a:buFont typeface="+mj-lt"/>
              <a:buAutoNum type="arabicPeriod"/>
            </a:pPr>
            <a:r>
              <a:rPr lang="en-GB" dirty="0"/>
              <a:t>Release start button but because connected in parallel, current continue to flow through this retaining contact to keep coil energised.</a:t>
            </a:r>
          </a:p>
          <a:p>
            <a:pPr marL="800100" lvl="1" indent="-342900">
              <a:buFont typeface="+mj-lt"/>
              <a:buAutoNum type="arabicPeriod"/>
            </a:pPr>
            <a:r>
              <a:rPr lang="en-GB" dirty="0"/>
              <a:t>Make sure this is all drawn carefully. Explain the positive feedback loop</a:t>
            </a:r>
          </a:p>
          <a:p>
            <a:pPr marL="342900" indent="-342900">
              <a:buFont typeface="+mj-lt"/>
              <a:buAutoNum type="arabicPeriod"/>
            </a:pPr>
            <a:r>
              <a:rPr lang="en-GB" dirty="0"/>
              <a:t>Wire up a retaining contact for the forward direction. Push start and see that the motor keeps running</a:t>
            </a:r>
          </a:p>
          <a:p>
            <a:pPr marL="342900" indent="-342900">
              <a:buFont typeface="+mj-lt"/>
              <a:buAutoNum type="arabicPeriod"/>
            </a:pPr>
            <a:r>
              <a:rPr lang="en-GB" dirty="0"/>
              <a:t>But now we need to way to stop the motor. Is pressing the reverse start button a good idea at this point? Explain step by step what would happen if we did.</a:t>
            </a:r>
          </a:p>
          <a:p>
            <a:pPr marL="800100" lvl="1" indent="-342900">
              <a:buFont typeface="+mj-lt"/>
              <a:buAutoNum type="arabicPeriod"/>
            </a:pPr>
            <a:r>
              <a:rPr lang="en-GB" dirty="0"/>
              <a:t>Engage the reverse circuit BUT nothing has disconnected the forward circuit – that coil is still energised and the main contacts are all still closed.</a:t>
            </a:r>
          </a:p>
          <a:p>
            <a:pPr marL="800100" lvl="1" indent="-342900">
              <a:buFont typeface="+mj-lt"/>
              <a:buAutoNum type="arabicPeriod"/>
            </a:pPr>
            <a:r>
              <a:rPr lang="en-GB" dirty="0"/>
              <a:t>If possible actually demonstrate what happens to a motor if the forward and reverse circuits are active at the same time.</a:t>
            </a:r>
          </a:p>
          <a:p>
            <a:pPr marL="342900" indent="-342900">
              <a:buFont typeface="+mj-lt"/>
              <a:buAutoNum type="arabicPeriod"/>
            </a:pPr>
            <a:r>
              <a:rPr lang="en-GB" dirty="0"/>
              <a:t>We need a forward stop button. Where should we place it if we want to de-energise the forward coil? In series with the start button – before or after.</a:t>
            </a:r>
          </a:p>
          <a:p>
            <a:pPr marL="342900" indent="-342900">
              <a:buFont typeface="+mj-lt"/>
              <a:buAutoNum type="arabicPeriod"/>
            </a:pPr>
            <a:r>
              <a:rPr lang="en-GB" dirty="0"/>
              <a:t>Wire a stop button in series with the forward start button.</a:t>
            </a:r>
          </a:p>
          <a:p>
            <a:pPr marL="342900" indent="-342900">
              <a:buFont typeface="+mj-lt"/>
              <a:buAutoNum type="arabicPeriod"/>
            </a:pPr>
            <a:r>
              <a:rPr lang="en-GB" dirty="0"/>
              <a:t>Start forward motor and stop forward motor</a:t>
            </a:r>
          </a:p>
          <a:p>
            <a:pPr marL="342900" indent="-342900">
              <a:buFont typeface="+mj-lt"/>
              <a:buAutoNum type="arabicPeriod"/>
            </a:pPr>
            <a:r>
              <a:rPr lang="en-GB" dirty="0"/>
              <a:t>Start reverse motor and note we still need to add a retaining contact</a:t>
            </a:r>
          </a:p>
          <a:p>
            <a:pPr marL="342900" indent="-342900">
              <a:buFont typeface="+mj-lt"/>
              <a:buAutoNum type="arabicPeriod"/>
            </a:pPr>
            <a:r>
              <a:rPr lang="en-GB" dirty="0"/>
              <a:t>Add reverse retaining contact and stop button</a:t>
            </a:r>
          </a:p>
          <a:p>
            <a:pPr marL="342900" indent="-342900">
              <a:buFont typeface="+mj-lt"/>
              <a:buAutoNum type="arabicPeriod"/>
            </a:pPr>
            <a:r>
              <a:rPr lang="en-GB" dirty="0"/>
              <a:t>Demonstrate how the circuit works</a:t>
            </a:r>
          </a:p>
          <a:p>
            <a:pPr marL="342900" indent="-342900">
              <a:buFont typeface="+mj-lt"/>
              <a:buAutoNum type="arabicPeriod"/>
            </a:pPr>
            <a:r>
              <a:rPr lang="en-GB" dirty="0"/>
              <a:t>All through the video keep updating the control circuit diagram</a:t>
            </a:r>
          </a:p>
        </p:txBody>
      </p:sp>
    </p:spTree>
    <p:custDataLst>
      <p:tags r:id="rId1"/>
    </p:custDataLst>
    <p:extLst>
      <p:ext uri="{BB962C8B-B14F-4D97-AF65-F5344CB8AC3E}">
        <p14:creationId xmlns:p14="http://schemas.microsoft.com/office/powerpoint/2010/main" val="269900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3693319"/>
          </a:xfrm>
          <a:prstGeom prst="rect">
            <a:avLst/>
          </a:prstGeom>
          <a:noFill/>
        </p:spPr>
        <p:txBody>
          <a:bodyPr wrap="square" rtlCol="0">
            <a:spAutoFit/>
          </a:bodyPr>
          <a:lstStyle/>
          <a:p>
            <a:r>
              <a:rPr lang="en-GB" dirty="0"/>
              <a:t>Video of an expert electrician explaining how to wire up the single phase forward/reverse starter using contactors and interlocking contacts. Highlight and explain the following:</a:t>
            </a:r>
          </a:p>
          <a:p>
            <a:pPr marL="342900" indent="-342900">
              <a:buFont typeface="+mj-lt"/>
              <a:buAutoNum type="arabicPeriod"/>
            </a:pPr>
            <a:r>
              <a:rPr lang="en-GB" dirty="0"/>
              <a:t>We know that using a NO contact we can retain the energised state of a coil. When the coil is energised, the NO closes.</a:t>
            </a:r>
          </a:p>
          <a:p>
            <a:pPr marL="342900" indent="-342900">
              <a:buFont typeface="+mj-lt"/>
              <a:buAutoNum type="arabicPeriod"/>
            </a:pPr>
            <a:r>
              <a:rPr lang="en-GB" dirty="0"/>
              <a:t>What if we wired a NC contact from one contactor into the other contactor? When contactor F was energised the NC would open and prevent the R coil being energised until the F coil was de-energised and the NC closed again.</a:t>
            </a:r>
          </a:p>
          <a:p>
            <a:pPr marL="342900" indent="-342900">
              <a:buFont typeface="+mj-lt"/>
              <a:buAutoNum type="arabicPeriod"/>
            </a:pPr>
            <a:r>
              <a:rPr lang="en-GB" dirty="0"/>
              <a:t>Wire the F interlock into the R circuit.</a:t>
            </a:r>
          </a:p>
          <a:p>
            <a:pPr marL="342900" indent="-342900">
              <a:buFont typeface="+mj-lt"/>
              <a:buAutoNum type="arabicPeriod"/>
            </a:pPr>
            <a:r>
              <a:rPr lang="en-GB" dirty="0"/>
              <a:t>Start F and see that start R has no effect</a:t>
            </a:r>
          </a:p>
          <a:p>
            <a:pPr marL="342900" indent="-342900">
              <a:buFont typeface="+mj-lt"/>
              <a:buAutoNum type="arabicPeriod"/>
            </a:pPr>
            <a:r>
              <a:rPr lang="en-GB" dirty="0"/>
              <a:t>Wire the R interlock into the F circuit</a:t>
            </a:r>
          </a:p>
          <a:p>
            <a:pPr marL="342900" indent="-342900">
              <a:buFont typeface="+mj-lt"/>
              <a:buAutoNum type="arabicPeriod"/>
            </a:pPr>
            <a:r>
              <a:rPr lang="en-GB" dirty="0"/>
              <a:t>Start R and see that start F has no effect</a:t>
            </a:r>
          </a:p>
          <a:p>
            <a:pPr marL="342900" indent="-342900">
              <a:buFont typeface="+mj-lt"/>
              <a:buAutoNum type="arabicPeriod"/>
            </a:pPr>
            <a:r>
              <a:rPr lang="en-GB" dirty="0"/>
              <a:t>Finally add a catch all emergency stop button</a:t>
            </a:r>
          </a:p>
        </p:txBody>
      </p:sp>
    </p:spTree>
    <p:custDataLst>
      <p:tags r:id="rId1"/>
    </p:custDataLst>
    <p:extLst>
      <p:ext uri="{BB962C8B-B14F-4D97-AF65-F5344CB8AC3E}">
        <p14:creationId xmlns:p14="http://schemas.microsoft.com/office/powerpoint/2010/main" val="3684404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(1 of 6)</a:t>
            </a:r>
          </a:p>
        </p:txBody>
      </p:sp>
      <p:pic>
        <p:nvPicPr>
          <p:cNvPr id="3" name="Picture 2">
            <a:extLst>
              <a:ext uri="{FF2B5EF4-FFF2-40B4-BE49-F238E27FC236}">
                <a16:creationId xmlns:a16="http://schemas.microsoft.com/office/drawing/2014/main" id="{B71D55B0-3954-714D-BD0A-5DB171523A7C}"/>
              </a:ext>
            </a:extLst>
          </p:cNvPr>
          <p:cNvPicPr>
            <a:picLocks noChangeAspect="1"/>
          </p:cNvPicPr>
          <p:nvPr/>
        </p:nvPicPr>
        <p:blipFill>
          <a:blip r:embed="rId4"/>
          <a:stretch>
            <a:fillRect/>
          </a:stretch>
        </p:blipFill>
        <p:spPr>
          <a:xfrm>
            <a:off x="9803324" y="-1"/>
            <a:ext cx="4214864" cy="5003800"/>
          </a:xfrm>
          <a:prstGeom prst="rect">
            <a:avLst/>
          </a:prstGeom>
        </p:spPr>
      </p:pic>
      <p:grpSp>
        <p:nvGrpSpPr>
          <p:cNvPr id="9" name="Group 8">
            <a:extLst>
              <a:ext uri="{FF2B5EF4-FFF2-40B4-BE49-F238E27FC236}">
                <a16:creationId xmlns:a16="http://schemas.microsoft.com/office/drawing/2014/main" id="{9DB259A8-0563-9942-9BF1-7FEABCC8B149}"/>
              </a:ext>
            </a:extLst>
          </p:cNvPr>
          <p:cNvGrpSpPr/>
          <p:nvPr/>
        </p:nvGrpSpPr>
        <p:grpSpPr>
          <a:xfrm>
            <a:off x="5228212" y="4066837"/>
            <a:ext cx="588935" cy="309966"/>
            <a:chOff x="2324746" y="3332136"/>
            <a:chExt cx="588935" cy="309966"/>
          </a:xfrm>
        </p:grpSpPr>
        <p:sp>
          <p:nvSpPr>
            <p:cNvPr id="6" name="Rectangle 5">
              <a:extLst>
                <a:ext uri="{FF2B5EF4-FFF2-40B4-BE49-F238E27FC236}">
                  <a16:creationId xmlns:a16="http://schemas.microsoft.com/office/drawing/2014/main" id="{5B2C5287-0B43-5C4F-820F-76604487B95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AE424AD-86DB-2C40-B20D-8EA6D5E884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A5C63C-40F0-8344-B245-100CA9F3AFDE}"/>
              </a:ext>
            </a:extLst>
          </p:cNvPr>
          <p:cNvPicPr>
            <a:picLocks noChangeAspect="1"/>
          </p:cNvPicPr>
          <p:nvPr/>
        </p:nvPicPr>
        <p:blipFill>
          <a:blip r:embed="rId5"/>
          <a:stretch>
            <a:fillRect/>
          </a:stretch>
        </p:blipFill>
        <p:spPr>
          <a:xfrm rot="16200000">
            <a:off x="5238172" y="1585915"/>
            <a:ext cx="562402" cy="389355"/>
          </a:xfrm>
          <a:prstGeom prst="rect">
            <a:avLst/>
          </a:prstGeom>
        </p:spPr>
      </p:pic>
      <p:grpSp>
        <p:nvGrpSpPr>
          <p:cNvPr id="12" name="Group 11">
            <a:extLst>
              <a:ext uri="{FF2B5EF4-FFF2-40B4-BE49-F238E27FC236}">
                <a16:creationId xmlns:a16="http://schemas.microsoft.com/office/drawing/2014/main" id="{69AAC93F-404F-B448-B6F5-B672033057DE}"/>
              </a:ext>
            </a:extLst>
          </p:cNvPr>
          <p:cNvGrpSpPr/>
          <p:nvPr/>
        </p:nvGrpSpPr>
        <p:grpSpPr>
          <a:xfrm>
            <a:off x="7606773" y="4066837"/>
            <a:ext cx="588935" cy="309966"/>
            <a:chOff x="2324746" y="3332136"/>
            <a:chExt cx="588935" cy="309966"/>
          </a:xfrm>
        </p:grpSpPr>
        <p:sp>
          <p:nvSpPr>
            <p:cNvPr id="13" name="Rectangle 12">
              <a:extLst>
                <a:ext uri="{FF2B5EF4-FFF2-40B4-BE49-F238E27FC236}">
                  <a16:creationId xmlns:a16="http://schemas.microsoft.com/office/drawing/2014/main" id="{EEEA3949-619F-DC49-B4ED-F84721D611C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7675D3A4-EFD4-8B4D-B533-FA8AF3667EE2}"/>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89D31590-ECFE-934E-B434-A5A1489E168B}"/>
              </a:ext>
            </a:extLst>
          </p:cNvPr>
          <p:cNvPicPr>
            <a:picLocks noChangeAspect="1"/>
          </p:cNvPicPr>
          <p:nvPr/>
        </p:nvPicPr>
        <p:blipFill>
          <a:blip r:embed="rId5"/>
          <a:stretch>
            <a:fillRect/>
          </a:stretch>
        </p:blipFill>
        <p:spPr>
          <a:xfrm rot="16200000">
            <a:off x="7616733" y="1585916"/>
            <a:ext cx="562402" cy="389355"/>
          </a:xfrm>
          <a:prstGeom prst="rect">
            <a:avLst/>
          </a:prstGeom>
        </p:spPr>
      </p:pic>
      <p:sp>
        <p:nvSpPr>
          <p:cNvPr id="18" name="TextBox 17">
            <a:extLst>
              <a:ext uri="{FF2B5EF4-FFF2-40B4-BE49-F238E27FC236}">
                <a16:creationId xmlns:a16="http://schemas.microsoft.com/office/drawing/2014/main" id="{3B64008E-1031-1943-A899-208F74001F71}"/>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19" name="TextBox 18">
            <a:extLst>
              <a:ext uri="{FF2B5EF4-FFF2-40B4-BE49-F238E27FC236}">
                <a16:creationId xmlns:a16="http://schemas.microsoft.com/office/drawing/2014/main" id="{EAF5618B-4EF7-6E40-978A-7F72A5027309}"/>
              </a:ext>
            </a:extLst>
          </p:cNvPr>
          <p:cNvSpPr txBox="1"/>
          <p:nvPr/>
        </p:nvSpPr>
        <p:spPr>
          <a:xfrm>
            <a:off x="4615300"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21" name="Elbow Connector 20">
            <a:extLst>
              <a:ext uri="{FF2B5EF4-FFF2-40B4-BE49-F238E27FC236}">
                <a16:creationId xmlns:a16="http://schemas.microsoft.com/office/drawing/2014/main" id="{86D58267-2365-C44F-88AC-A40C4DAB9F0B}"/>
              </a:ext>
            </a:extLst>
          </p:cNvPr>
          <p:cNvCxnSpPr>
            <a:cxnSpLocks/>
            <a:endCxn id="15" idx="3"/>
          </p:cNvCxnSpPr>
          <p:nvPr/>
        </p:nvCxnSpPr>
        <p:spPr>
          <a:xfrm rot="16200000" flipH="1">
            <a:off x="6915929" y="517387"/>
            <a:ext cx="669400" cy="1294611"/>
          </a:xfrm>
          <a:prstGeom prst="bentConnector3">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0C5A6563-3C1F-5D47-8C6B-BBEBB5A4CD74}"/>
              </a:ext>
            </a:extLst>
          </p:cNvPr>
          <p:cNvCxnSpPr>
            <a:cxnSpLocks/>
            <a:endCxn id="11" idx="3"/>
          </p:cNvCxnSpPr>
          <p:nvPr/>
        </p:nvCxnSpPr>
        <p:spPr>
          <a:xfrm rot="5400000">
            <a:off x="5726650" y="622717"/>
            <a:ext cx="669399" cy="108395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7E4BD26-4DE1-BB4C-A705-F9911AB18679}"/>
              </a:ext>
            </a:extLst>
          </p:cNvPr>
          <p:cNvCxnSpPr>
            <a:cxnSpLocks/>
            <a:stCxn id="11" idx="1"/>
            <a:endCxn id="6" idx="0"/>
          </p:cNvCxnSpPr>
          <p:nvPr/>
        </p:nvCxnSpPr>
        <p:spPr>
          <a:xfrm rot="16200000" flipH="1">
            <a:off x="4518506" y="3062662"/>
            <a:ext cx="2005043"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C740F332-3E05-514D-AF4E-5D5CC6F5F769}"/>
              </a:ext>
            </a:extLst>
          </p:cNvPr>
          <p:cNvCxnSpPr>
            <a:cxnSpLocks/>
            <a:stCxn id="15" idx="1"/>
            <a:endCxn id="13" idx="0"/>
          </p:cNvCxnSpPr>
          <p:nvPr/>
        </p:nvCxnSpPr>
        <p:spPr>
          <a:xfrm rot="16200000" flipH="1">
            <a:off x="6897067" y="3062663"/>
            <a:ext cx="2005042"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6929E2B-CA4D-EB45-B123-546F18456962}"/>
              </a:ext>
            </a:extLst>
          </p:cNvPr>
          <p:cNvCxnSpPr>
            <a:cxnSpLocks/>
            <a:stCxn id="6" idx="2"/>
            <a:endCxn id="42" idx="4"/>
          </p:cNvCxnSpPr>
          <p:nvPr/>
        </p:nvCxnSpPr>
        <p:spPr>
          <a:xfrm rot="5400000" flipH="1" flipV="1">
            <a:off x="5276026"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A9EB40-EB77-074D-A5FF-69C832748B79}"/>
              </a:ext>
            </a:extLst>
          </p:cNvPr>
          <p:cNvSpPr txBox="1"/>
          <p:nvPr/>
        </p:nvSpPr>
        <p:spPr>
          <a:xfrm>
            <a:off x="5653639" y="1586808"/>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40" name="TextBox 39">
            <a:extLst>
              <a:ext uri="{FF2B5EF4-FFF2-40B4-BE49-F238E27FC236}">
                <a16:creationId xmlns:a16="http://schemas.microsoft.com/office/drawing/2014/main" id="{492FA9DD-8E58-E24E-AE0F-F2F3AB689BEA}"/>
              </a:ext>
            </a:extLst>
          </p:cNvPr>
          <p:cNvSpPr txBox="1"/>
          <p:nvPr/>
        </p:nvSpPr>
        <p:spPr>
          <a:xfrm>
            <a:off x="8040725" y="1568665"/>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41" name="Picture 40">
            <a:extLst>
              <a:ext uri="{FF2B5EF4-FFF2-40B4-BE49-F238E27FC236}">
                <a16:creationId xmlns:a16="http://schemas.microsoft.com/office/drawing/2014/main" id="{06FF4B1A-9C78-FE48-BD26-B50400FB174E}"/>
              </a:ext>
            </a:extLst>
          </p:cNvPr>
          <p:cNvPicPr>
            <a:picLocks noChangeAspect="1"/>
          </p:cNvPicPr>
          <p:nvPr/>
        </p:nvPicPr>
        <p:blipFill rotWithShape="1">
          <a:blip r:embed="rId6"/>
          <a:srcRect t="8830" b="7356"/>
          <a:stretch/>
        </p:blipFill>
        <p:spPr>
          <a:xfrm>
            <a:off x="6020177" y="-58251"/>
            <a:ext cx="738779" cy="915335"/>
          </a:xfrm>
          <a:prstGeom prst="rect">
            <a:avLst/>
          </a:prstGeom>
        </p:spPr>
      </p:pic>
      <p:sp>
        <p:nvSpPr>
          <p:cNvPr id="42" name="Oval 41">
            <a:extLst>
              <a:ext uri="{FF2B5EF4-FFF2-40B4-BE49-F238E27FC236}">
                <a16:creationId xmlns:a16="http://schemas.microsoft.com/office/drawing/2014/main" id="{E4B41277-23FF-544F-AD6E-C44EC21CFF80}"/>
              </a:ext>
            </a:extLst>
          </p:cNvPr>
          <p:cNvSpPr/>
          <p:nvPr/>
        </p:nvSpPr>
        <p:spPr>
          <a:xfrm>
            <a:off x="9174620" y="94880"/>
            <a:ext cx="91118" cy="91118"/>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E519AE1-4557-364B-B873-8CA85932C878}"/>
              </a:ext>
            </a:extLst>
          </p:cNvPr>
          <p:cNvSpPr txBox="1"/>
          <p:nvPr/>
        </p:nvSpPr>
        <p:spPr>
          <a:xfrm>
            <a:off x="9274639" y="-58251"/>
            <a:ext cx="333746" cy="369332"/>
          </a:xfrm>
          <a:prstGeom prst="rect">
            <a:avLst/>
          </a:prstGeom>
          <a:noFill/>
        </p:spPr>
        <p:txBody>
          <a:bodyPr wrap="none" rtlCol="0">
            <a:spAutoFit/>
          </a:bodyPr>
          <a:lstStyle/>
          <a:p>
            <a:r>
              <a:rPr lang="en-GB" dirty="0">
                <a:solidFill>
                  <a:schemeClr val="tx1">
                    <a:lumMod val="50000"/>
                  </a:schemeClr>
                </a:solidFill>
              </a:rPr>
              <a:t>N</a:t>
            </a:r>
          </a:p>
        </p:txBody>
      </p:sp>
      <p:cxnSp>
        <p:nvCxnSpPr>
          <p:cNvPr id="50" name="Straight Connector 49">
            <a:extLst>
              <a:ext uri="{FF2B5EF4-FFF2-40B4-BE49-F238E27FC236}">
                <a16:creationId xmlns:a16="http://schemas.microsoft.com/office/drawing/2014/main" id="{5F0FA181-F289-E944-B11D-F40EE63AAED3}"/>
              </a:ext>
            </a:extLst>
          </p:cNvPr>
          <p:cNvCxnSpPr>
            <a:cxnSpLocks/>
            <a:stCxn id="13"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3395781" cy="1938992"/>
          </a:xfrm>
          <a:prstGeom prst="rect">
            <a:avLst/>
          </a:prstGeom>
          <a:noFill/>
        </p:spPr>
        <p:txBody>
          <a:bodyPr wrap="square" rtlCol="0">
            <a:spAutoFit/>
          </a:bodyPr>
          <a:lstStyle/>
          <a:p>
            <a:r>
              <a:rPr lang="en-GB" sz="2400" b="1" dirty="0"/>
              <a:t>Step 1:</a:t>
            </a:r>
          </a:p>
          <a:p>
            <a:r>
              <a:rPr lang="en-GB" sz="2400" dirty="0"/>
              <a:t>This is the basic circuit we started with. The motor stopped when we let go of the start button.</a:t>
            </a:r>
          </a:p>
        </p:txBody>
      </p:sp>
      <p:sp>
        <p:nvSpPr>
          <p:cNvPr id="57" name="Rectangle 56">
            <a:extLst>
              <a:ext uri="{FF2B5EF4-FFF2-40B4-BE49-F238E27FC236}">
                <a16:creationId xmlns:a16="http://schemas.microsoft.com/office/drawing/2014/main" id="{2880474D-6BF5-C547-854F-ADEAFCD091B0}"/>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Tree>
    <p:custDataLst>
      <p:tags r:id="rId1"/>
    </p:custDataLst>
    <p:extLst>
      <p:ext uri="{BB962C8B-B14F-4D97-AF65-F5344CB8AC3E}">
        <p14:creationId xmlns:p14="http://schemas.microsoft.com/office/powerpoint/2010/main" val="2307810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(2 of 6)</a:t>
            </a:r>
          </a:p>
        </p:txBody>
      </p:sp>
      <p:grpSp>
        <p:nvGrpSpPr>
          <p:cNvPr id="9" name="Group 8">
            <a:extLst>
              <a:ext uri="{FF2B5EF4-FFF2-40B4-BE49-F238E27FC236}">
                <a16:creationId xmlns:a16="http://schemas.microsoft.com/office/drawing/2014/main" id="{9DB259A8-0563-9942-9BF1-7FEABCC8B149}"/>
              </a:ext>
            </a:extLst>
          </p:cNvPr>
          <p:cNvGrpSpPr/>
          <p:nvPr/>
        </p:nvGrpSpPr>
        <p:grpSpPr>
          <a:xfrm>
            <a:off x="5228212" y="4066837"/>
            <a:ext cx="588935" cy="309966"/>
            <a:chOff x="2324746" y="3332136"/>
            <a:chExt cx="588935" cy="309966"/>
          </a:xfrm>
        </p:grpSpPr>
        <p:sp>
          <p:nvSpPr>
            <p:cNvPr id="6" name="Rectangle 5">
              <a:extLst>
                <a:ext uri="{FF2B5EF4-FFF2-40B4-BE49-F238E27FC236}">
                  <a16:creationId xmlns:a16="http://schemas.microsoft.com/office/drawing/2014/main" id="{5B2C5287-0B43-5C4F-820F-76604487B95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AE424AD-86DB-2C40-B20D-8EA6D5E884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A5C63C-40F0-8344-B245-100CA9F3AFDE}"/>
              </a:ext>
            </a:extLst>
          </p:cNvPr>
          <p:cNvPicPr>
            <a:picLocks noChangeAspect="1"/>
          </p:cNvPicPr>
          <p:nvPr/>
        </p:nvPicPr>
        <p:blipFill>
          <a:blip r:embed="rId4"/>
          <a:stretch>
            <a:fillRect/>
          </a:stretch>
        </p:blipFill>
        <p:spPr>
          <a:xfrm rot="16200000">
            <a:off x="5238172" y="2524699"/>
            <a:ext cx="562402" cy="389355"/>
          </a:xfrm>
          <a:prstGeom prst="rect">
            <a:avLst/>
          </a:prstGeom>
        </p:spPr>
      </p:pic>
      <p:grpSp>
        <p:nvGrpSpPr>
          <p:cNvPr id="12" name="Group 11">
            <a:extLst>
              <a:ext uri="{FF2B5EF4-FFF2-40B4-BE49-F238E27FC236}">
                <a16:creationId xmlns:a16="http://schemas.microsoft.com/office/drawing/2014/main" id="{69AAC93F-404F-B448-B6F5-B672033057DE}"/>
              </a:ext>
            </a:extLst>
          </p:cNvPr>
          <p:cNvGrpSpPr/>
          <p:nvPr/>
        </p:nvGrpSpPr>
        <p:grpSpPr>
          <a:xfrm>
            <a:off x="7606773" y="4066837"/>
            <a:ext cx="588935" cy="309966"/>
            <a:chOff x="2324746" y="3332136"/>
            <a:chExt cx="588935" cy="309966"/>
          </a:xfrm>
        </p:grpSpPr>
        <p:sp>
          <p:nvSpPr>
            <p:cNvPr id="13" name="Rectangle 12">
              <a:extLst>
                <a:ext uri="{FF2B5EF4-FFF2-40B4-BE49-F238E27FC236}">
                  <a16:creationId xmlns:a16="http://schemas.microsoft.com/office/drawing/2014/main" id="{EEEA3949-619F-DC49-B4ED-F84721D611C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7675D3A4-EFD4-8B4D-B533-FA8AF3667EE2}"/>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89D31590-ECFE-934E-B434-A5A1489E168B}"/>
              </a:ext>
            </a:extLst>
          </p:cNvPr>
          <p:cNvPicPr>
            <a:picLocks noChangeAspect="1"/>
          </p:cNvPicPr>
          <p:nvPr/>
        </p:nvPicPr>
        <p:blipFill>
          <a:blip r:embed="rId4"/>
          <a:stretch>
            <a:fillRect/>
          </a:stretch>
        </p:blipFill>
        <p:spPr>
          <a:xfrm rot="16200000">
            <a:off x="7616733" y="2524700"/>
            <a:ext cx="562402" cy="389355"/>
          </a:xfrm>
          <a:prstGeom prst="rect">
            <a:avLst/>
          </a:prstGeom>
        </p:spPr>
      </p:pic>
      <p:sp>
        <p:nvSpPr>
          <p:cNvPr id="18" name="TextBox 17">
            <a:extLst>
              <a:ext uri="{FF2B5EF4-FFF2-40B4-BE49-F238E27FC236}">
                <a16:creationId xmlns:a16="http://schemas.microsoft.com/office/drawing/2014/main" id="{3B64008E-1031-1943-A899-208F74001F71}"/>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19" name="TextBox 18">
            <a:extLst>
              <a:ext uri="{FF2B5EF4-FFF2-40B4-BE49-F238E27FC236}">
                <a16:creationId xmlns:a16="http://schemas.microsoft.com/office/drawing/2014/main" id="{EAF5618B-4EF7-6E40-978A-7F72A5027309}"/>
              </a:ext>
            </a:extLst>
          </p:cNvPr>
          <p:cNvSpPr txBox="1"/>
          <p:nvPr/>
        </p:nvSpPr>
        <p:spPr>
          <a:xfrm>
            <a:off x="4615300"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21" name="Elbow Connector 20">
            <a:extLst>
              <a:ext uri="{FF2B5EF4-FFF2-40B4-BE49-F238E27FC236}">
                <a16:creationId xmlns:a16="http://schemas.microsoft.com/office/drawing/2014/main" id="{86D58267-2365-C44F-88AC-A40C4DAB9F0B}"/>
              </a:ext>
            </a:extLst>
          </p:cNvPr>
          <p:cNvCxnSpPr>
            <a:cxnSpLocks/>
          </p:cNvCxnSpPr>
          <p:nvPr/>
        </p:nvCxnSpPr>
        <p:spPr>
          <a:xfrm>
            <a:off x="6603325" y="1644861"/>
            <a:ext cx="1294609" cy="1011710"/>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0C5A6563-3C1F-5D47-8C6B-BBEBB5A4CD74}"/>
              </a:ext>
            </a:extLst>
          </p:cNvPr>
          <p:cNvCxnSpPr>
            <a:cxnSpLocks/>
            <a:endCxn id="11" idx="3"/>
          </p:cNvCxnSpPr>
          <p:nvPr/>
        </p:nvCxnSpPr>
        <p:spPr>
          <a:xfrm rot="5400000">
            <a:off x="5270803" y="1105656"/>
            <a:ext cx="1581092" cy="1083949"/>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7E4BD26-4DE1-BB4C-A705-F9911AB18679}"/>
              </a:ext>
            </a:extLst>
          </p:cNvPr>
          <p:cNvCxnSpPr>
            <a:cxnSpLocks/>
            <a:stCxn id="11" idx="1"/>
            <a:endCxn id="6" idx="0"/>
          </p:cNvCxnSpPr>
          <p:nvPr/>
        </p:nvCxnSpPr>
        <p:spPr>
          <a:xfrm rot="16200000" flipH="1">
            <a:off x="4987898" y="3532054"/>
            <a:ext cx="1066259"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C740F332-3E05-514D-AF4E-5D5CC6F5F769}"/>
              </a:ext>
            </a:extLst>
          </p:cNvPr>
          <p:cNvCxnSpPr>
            <a:cxnSpLocks/>
            <a:stCxn id="15" idx="1"/>
            <a:endCxn id="13" idx="0"/>
          </p:cNvCxnSpPr>
          <p:nvPr/>
        </p:nvCxnSpPr>
        <p:spPr>
          <a:xfrm rot="16200000" flipH="1">
            <a:off x="7366459" y="3532055"/>
            <a:ext cx="1066258"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6929E2B-CA4D-EB45-B123-546F18456962}"/>
              </a:ext>
            </a:extLst>
          </p:cNvPr>
          <p:cNvCxnSpPr>
            <a:cxnSpLocks/>
            <a:stCxn id="6" idx="2"/>
            <a:endCxn id="42" idx="4"/>
          </p:cNvCxnSpPr>
          <p:nvPr/>
        </p:nvCxnSpPr>
        <p:spPr>
          <a:xfrm rot="5400000" flipH="1" flipV="1">
            <a:off x="5276026"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A9EB40-EB77-074D-A5FF-69C832748B79}"/>
              </a:ext>
            </a:extLst>
          </p:cNvPr>
          <p:cNvSpPr txBox="1"/>
          <p:nvPr/>
        </p:nvSpPr>
        <p:spPr>
          <a:xfrm>
            <a:off x="5697726" y="2497759"/>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40" name="TextBox 39">
            <a:extLst>
              <a:ext uri="{FF2B5EF4-FFF2-40B4-BE49-F238E27FC236}">
                <a16:creationId xmlns:a16="http://schemas.microsoft.com/office/drawing/2014/main" id="{492FA9DD-8E58-E24E-AE0F-F2F3AB689BEA}"/>
              </a:ext>
            </a:extLst>
          </p:cNvPr>
          <p:cNvSpPr txBox="1"/>
          <p:nvPr/>
        </p:nvSpPr>
        <p:spPr>
          <a:xfrm>
            <a:off x="8040725" y="2507449"/>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41" name="Picture 40">
            <a:extLst>
              <a:ext uri="{FF2B5EF4-FFF2-40B4-BE49-F238E27FC236}">
                <a16:creationId xmlns:a16="http://schemas.microsoft.com/office/drawing/2014/main" id="{06FF4B1A-9C78-FE48-BD26-B50400FB174E}"/>
              </a:ext>
            </a:extLst>
          </p:cNvPr>
          <p:cNvPicPr>
            <a:picLocks noChangeAspect="1"/>
          </p:cNvPicPr>
          <p:nvPr/>
        </p:nvPicPr>
        <p:blipFill rotWithShape="1">
          <a:blip r:embed="rId5"/>
          <a:srcRect t="8830" b="7356"/>
          <a:stretch/>
        </p:blipFill>
        <p:spPr>
          <a:xfrm>
            <a:off x="6020177" y="-58251"/>
            <a:ext cx="738779" cy="915335"/>
          </a:xfrm>
          <a:prstGeom prst="rect">
            <a:avLst/>
          </a:prstGeom>
        </p:spPr>
      </p:pic>
      <p:sp>
        <p:nvSpPr>
          <p:cNvPr id="42" name="Oval 41">
            <a:extLst>
              <a:ext uri="{FF2B5EF4-FFF2-40B4-BE49-F238E27FC236}">
                <a16:creationId xmlns:a16="http://schemas.microsoft.com/office/drawing/2014/main" id="{E4B41277-23FF-544F-AD6E-C44EC21CFF80}"/>
              </a:ext>
            </a:extLst>
          </p:cNvPr>
          <p:cNvSpPr/>
          <p:nvPr/>
        </p:nvSpPr>
        <p:spPr>
          <a:xfrm>
            <a:off x="9174620" y="94880"/>
            <a:ext cx="91118" cy="91118"/>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E519AE1-4557-364B-B873-8CA85932C878}"/>
              </a:ext>
            </a:extLst>
          </p:cNvPr>
          <p:cNvSpPr txBox="1"/>
          <p:nvPr/>
        </p:nvSpPr>
        <p:spPr>
          <a:xfrm>
            <a:off x="9274639" y="-58251"/>
            <a:ext cx="333746" cy="369332"/>
          </a:xfrm>
          <a:prstGeom prst="rect">
            <a:avLst/>
          </a:prstGeom>
          <a:noFill/>
        </p:spPr>
        <p:txBody>
          <a:bodyPr wrap="none" rtlCol="0">
            <a:spAutoFit/>
          </a:bodyPr>
          <a:lstStyle/>
          <a:p>
            <a:r>
              <a:rPr lang="en-GB" dirty="0">
                <a:solidFill>
                  <a:schemeClr val="tx1">
                    <a:lumMod val="50000"/>
                  </a:schemeClr>
                </a:solidFill>
              </a:rPr>
              <a:t>N</a:t>
            </a:r>
          </a:p>
        </p:txBody>
      </p:sp>
      <p:cxnSp>
        <p:nvCxnSpPr>
          <p:cNvPr id="50" name="Straight Connector 49">
            <a:extLst>
              <a:ext uri="{FF2B5EF4-FFF2-40B4-BE49-F238E27FC236}">
                <a16:creationId xmlns:a16="http://schemas.microsoft.com/office/drawing/2014/main" id="{5F0FA181-F289-E944-B11D-F40EE63AAED3}"/>
              </a:ext>
            </a:extLst>
          </p:cNvPr>
          <p:cNvCxnSpPr>
            <a:cxnSpLocks/>
            <a:stCxn id="13"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1458" cy="3785652"/>
          </a:xfrm>
          <a:prstGeom prst="rect">
            <a:avLst/>
          </a:prstGeom>
          <a:noFill/>
        </p:spPr>
        <p:txBody>
          <a:bodyPr wrap="square" rtlCol="0">
            <a:spAutoFit/>
          </a:bodyPr>
          <a:lstStyle/>
          <a:p>
            <a:r>
              <a:rPr lang="en-GB" sz="2400" b="1" dirty="0"/>
              <a:t>Step 2:</a:t>
            </a:r>
          </a:p>
          <a:p>
            <a:r>
              <a:rPr lang="en-GB" sz="2400" dirty="0"/>
              <a:t>We then added 2 NO auxiliary contacts in parallel with the start buttons as </a:t>
            </a:r>
            <a:r>
              <a:rPr lang="en-GB" sz="2400" b="1" dirty="0"/>
              <a:t>retaining contacts</a:t>
            </a:r>
            <a:r>
              <a:rPr lang="en-GB" sz="2400" dirty="0"/>
              <a:t>. These kept the coil energised and the motor running even when we let go of the start button. But we still had no way of easily stopping the motor.</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6"/>
          <a:stretch>
            <a:fillRect/>
          </a:stretch>
        </p:blipFill>
        <p:spPr>
          <a:xfrm rot="5400000">
            <a:off x="4465079" y="2633190"/>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a:endCxn id="4" idx="1"/>
          </p:cNvCxnSpPr>
          <p:nvPr/>
        </p:nvCxnSpPr>
        <p:spPr>
          <a:xfrm rot="10800000" flipV="1">
            <a:off x="4865130" y="2279902"/>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a:endCxn id="4" idx="3"/>
          </p:cNvCxnSpPr>
          <p:nvPr/>
        </p:nvCxnSpPr>
        <p:spPr>
          <a:xfrm rot="10800000">
            <a:off x="4865130" y="319834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1421C911-FC4E-4F43-AE54-CC46A435E973}"/>
              </a:ext>
            </a:extLst>
          </p:cNvPr>
          <p:cNvPicPr>
            <a:picLocks noChangeAspect="1"/>
          </p:cNvPicPr>
          <p:nvPr/>
        </p:nvPicPr>
        <p:blipFill>
          <a:blip r:embed="rId6"/>
          <a:stretch>
            <a:fillRect/>
          </a:stretch>
        </p:blipFill>
        <p:spPr>
          <a:xfrm rot="5400000">
            <a:off x="6826399" y="2631579"/>
            <a:ext cx="800100" cy="330200"/>
          </a:xfrm>
          <a:prstGeom prst="rect">
            <a:avLst/>
          </a:prstGeom>
        </p:spPr>
      </p:pic>
      <p:cxnSp>
        <p:nvCxnSpPr>
          <p:cNvPr id="34" name="Elbow Connector 33">
            <a:extLst>
              <a:ext uri="{FF2B5EF4-FFF2-40B4-BE49-F238E27FC236}">
                <a16:creationId xmlns:a16="http://schemas.microsoft.com/office/drawing/2014/main" id="{41B28C0C-7466-FC4A-BB93-129BD35062F8}"/>
              </a:ext>
            </a:extLst>
          </p:cNvPr>
          <p:cNvCxnSpPr>
            <a:cxnSpLocks/>
            <a:endCxn id="33" idx="1"/>
          </p:cNvCxnSpPr>
          <p:nvPr/>
        </p:nvCxnSpPr>
        <p:spPr>
          <a:xfrm rot="10800000" flipV="1">
            <a:off x="7226450" y="2278291"/>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3DBF4DCF-FC50-804F-A33F-11653DF6DB2D}"/>
              </a:ext>
            </a:extLst>
          </p:cNvPr>
          <p:cNvCxnSpPr>
            <a:cxnSpLocks/>
            <a:endCxn id="33" idx="3"/>
          </p:cNvCxnSpPr>
          <p:nvPr/>
        </p:nvCxnSpPr>
        <p:spPr>
          <a:xfrm rot="10800000">
            <a:off x="7226450" y="3196730"/>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DB9228A-A5C9-A249-8206-F5815D1994B8}"/>
              </a:ext>
            </a:extLst>
          </p:cNvPr>
          <p:cNvSpPr txBox="1"/>
          <p:nvPr/>
        </p:nvSpPr>
        <p:spPr>
          <a:xfrm>
            <a:off x="4169519" y="2587629"/>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47" name="TextBox 46">
            <a:extLst>
              <a:ext uri="{FF2B5EF4-FFF2-40B4-BE49-F238E27FC236}">
                <a16:creationId xmlns:a16="http://schemas.microsoft.com/office/drawing/2014/main" id="{EC88339D-067B-C64F-9E04-3A8908DB9A51}"/>
              </a:ext>
            </a:extLst>
          </p:cNvPr>
          <p:cNvSpPr txBox="1"/>
          <p:nvPr/>
        </p:nvSpPr>
        <p:spPr>
          <a:xfrm>
            <a:off x="6512889" y="2569396"/>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44" name="Oval 43">
            <a:extLst>
              <a:ext uri="{FF2B5EF4-FFF2-40B4-BE49-F238E27FC236}">
                <a16:creationId xmlns:a16="http://schemas.microsoft.com/office/drawing/2014/main" id="{2AD2DDC9-29EA-5448-BB63-CE1693A5DB34}"/>
              </a:ext>
            </a:extLst>
          </p:cNvPr>
          <p:cNvSpPr/>
          <p:nvPr/>
        </p:nvSpPr>
        <p:spPr>
          <a:xfrm>
            <a:off x="3790974" y="1994412"/>
            <a:ext cx="1572768" cy="1572768"/>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E3521D74-E21A-1F4C-9E9A-B588B7590DD1}"/>
              </a:ext>
            </a:extLst>
          </p:cNvPr>
          <p:cNvSpPr/>
          <p:nvPr/>
        </p:nvSpPr>
        <p:spPr>
          <a:xfrm>
            <a:off x="6432831" y="1975447"/>
            <a:ext cx="1572768" cy="1572768"/>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50FE55D-0F87-334D-A475-108380E1145B}"/>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52" name="Rectangle 51">
            <a:extLst>
              <a:ext uri="{FF2B5EF4-FFF2-40B4-BE49-F238E27FC236}">
                <a16:creationId xmlns:a16="http://schemas.microsoft.com/office/drawing/2014/main" id="{A3610489-37E1-F543-B578-05CE536B445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spTree>
    <p:custDataLst>
      <p:tags r:id="rId1"/>
    </p:custDataLst>
    <p:extLst>
      <p:ext uri="{BB962C8B-B14F-4D97-AF65-F5344CB8AC3E}">
        <p14:creationId xmlns:p14="http://schemas.microsoft.com/office/powerpoint/2010/main" val="2632396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(3 of 6)</a:t>
            </a:r>
          </a:p>
        </p:txBody>
      </p:sp>
      <p:grpSp>
        <p:nvGrpSpPr>
          <p:cNvPr id="9" name="Group 8">
            <a:extLst>
              <a:ext uri="{FF2B5EF4-FFF2-40B4-BE49-F238E27FC236}">
                <a16:creationId xmlns:a16="http://schemas.microsoft.com/office/drawing/2014/main" id="{9DB259A8-0563-9942-9BF1-7FEABCC8B149}"/>
              </a:ext>
            </a:extLst>
          </p:cNvPr>
          <p:cNvGrpSpPr/>
          <p:nvPr/>
        </p:nvGrpSpPr>
        <p:grpSpPr>
          <a:xfrm>
            <a:off x="5228212" y="4066837"/>
            <a:ext cx="588935" cy="309966"/>
            <a:chOff x="2324746" y="3332136"/>
            <a:chExt cx="588935" cy="309966"/>
          </a:xfrm>
        </p:grpSpPr>
        <p:sp>
          <p:nvSpPr>
            <p:cNvPr id="6" name="Rectangle 5">
              <a:extLst>
                <a:ext uri="{FF2B5EF4-FFF2-40B4-BE49-F238E27FC236}">
                  <a16:creationId xmlns:a16="http://schemas.microsoft.com/office/drawing/2014/main" id="{5B2C5287-0B43-5C4F-820F-76604487B95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AE424AD-86DB-2C40-B20D-8EA6D5E884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A5C63C-40F0-8344-B245-100CA9F3AFDE}"/>
              </a:ext>
            </a:extLst>
          </p:cNvPr>
          <p:cNvPicPr>
            <a:picLocks noChangeAspect="1"/>
          </p:cNvPicPr>
          <p:nvPr/>
        </p:nvPicPr>
        <p:blipFill>
          <a:blip r:embed="rId4"/>
          <a:stretch>
            <a:fillRect/>
          </a:stretch>
        </p:blipFill>
        <p:spPr>
          <a:xfrm rot="16200000">
            <a:off x="5238172" y="2524699"/>
            <a:ext cx="562402" cy="389355"/>
          </a:xfrm>
          <a:prstGeom prst="rect">
            <a:avLst/>
          </a:prstGeom>
        </p:spPr>
      </p:pic>
      <p:grpSp>
        <p:nvGrpSpPr>
          <p:cNvPr id="12" name="Group 11">
            <a:extLst>
              <a:ext uri="{FF2B5EF4-FFF2-40B4-BE49-F238E27FC236}">
                <a16:creationId xmlns:a16="http://schemas.microsoft.com/office/drawing/2014/main" id="{69AAC93F-404F-B448-B6F5-B672033057DE}"/>
              </a:ext>
            </a:extLst>
          </p:cNvPr>
          <p:cNvGrpSpPr/>
          <p:nvPr/>
        </p:nvGrpSpPr>
        <p:grpSpPr>
          <a:xfrm>
            <a:off x="7606773" y="4066837"/>
            <a:ext cx="588935" cy="309966"/>
            <a:chOff x="2324746" y="3332136"/>
            <a:chExt cx="588935" cy="309966"/>
          </a:xfrm>
        </p:grpSpPr>
        <p:sp>
          <p:nvSpPr>
            <p:cNvPr id="13" name="Rectangle 12">
              <a:extLst>
                <a:ext uri="{FF2B5EF4-FFF2-40B4-BE49-F238E27FC236}">
                  <a16:creationId xmlns:a16="http://schemas.microsoft.com/office/drawing/2014/main" id="{EEEA3949-619F-DC49-B4ED-F84721D611C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7675D3A4-EFD4-8B4D-B533-FA8AF3667EE2}"/>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89D31590-ECFE-934E-B434-A5A1489E168B}"/>
              </a:ext>
            </a:extLst>
          </p:cNvPr>
          <p:cNvPicPr>
            <a:picLocks noChangeAspect="1"/>
          </p:cNvPicPr>
          <p:nvPr/>
        </p:nvPicPr>
        <p:blipFill>
          <a:blip r:embed="rId4"/>
          <a:stretch>
            <a:fillRect/>
          </a:stretch>
        </p:blipFill>
        <p:spPr>
          <a:xfrm rot="16200000">
            <a:off x="7616733" y="2524700"/>
            <a:ext cx="562402" cy="389355"/>
          </a:xfrm>
          <a:prstGeom prst="rect">
            <a:avLst/>
          </a:prstGeom>
        </p:spPr>
      </p:pic>
      <p:sp>
        <p:nvSpPr>
          <p:cNvPr id="18" name="TextBox 17">
            <a:extLst>
              <a:ext uri="{FF2B5EF4-FFF2-40B4-BE49-F238E27FC236}">
                <a16:creationId xmlns:a16="http://schemas.microsoft.com/office/drawing/2014/main" id="{3B64008E-1031-1943-A899-208F74001F71}"/>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19" name="TextBox 18">
            <a:extLst>
              <a:ext uri="{FF2B5EF4-FFF2-40B4-BE49-F238E27FC236}">
                <a16:creationId xmlns:a16="http://schemas.microsoft.com/office/drawing/2014/main" id="{EAF5618B-4EF7-6E40-978A-7F72A5027309}"/>
              </a:ext>
            </a:extLst>
          </p:cNvPr>
          <p:cNvSpPr txBox="1"/>
          <p:nvPr/>
        </p:nvSpPr>
        <p:spPr>
          <a:xfrm>
            <a:off x="4615300"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21" name="Elbow Connector 20">
            <a:extLst>
              <a:ext uri="{FF2B5EF4-FFF2-40B4-BE49-F238E27FC236}">
                <a16:creationId xmlns:a16="http://schemas.microsoft.com/office/drawing/2014/main" id="{86D58267-2365-C44F-88AC-A40C4DAB9F0B}"/>
              </a:ext>
            </a:extLst>
          </p:cNvPr>
          <p:cNvCxnSpPr>
            <a:cxnSpLocks/>
          </p:cNvCxnSpPr>
          <p:nvPr/>
        </p:nvCxnSpPr>
        <p:spPr>
          <a:xfrm>
            <a:off x="6603325" y="1644861"/>
            <a:ext cx="1294609" cy="1011710"/>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0C5A6563-3C1F-5D47-8C6B-BBEBB5A4CD74}"/>
              </a:ext>
            </a:extLst>
          </p:cNvPr>
          <p:cNvCxnSpPr>
            <a:cxnSpLocks/>
            <a:endCxn id="11" idx="3"/>
          </p:cNvCxnSpPr>
          <p:nvPr/>
        </p:nvCxnSpPr>
        <p:spPr>
          <a:xfrm rot="5400000">
            <a:off x="5270803" y="1105656"/>
            <a:ext cx="1581092" cy="1083949"/>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7E4BD26-4DE1-BB4C-A705-F9911AB18679}"/>
              </a:ext>
            </a:extLst>
          </p:cNvPr>
          <p:cNvCxnSpPr>
            <a:cxnSpLocks/>
            <a:stCxn id="11" idx="1"/>
            <a:endCxn id="6" idx="0"/>
          </p:cNvCxnSpPr>
          <p:nvPr/>
        </p:nvCxnSpPr>
        <p:spPr>
          <a:xfrm rot="16200000" flipH="1">
            <a:off x="4987898" y="3532054"/>
            <a:ext cx="1066259"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C740F332-3E05-514D-AF4E-5D5CC6F5F769}"/>
              </a:ext>
            </a:extLst>
          </p:cNvPr>
          <p:cNvCxnSpPr>
            <a:cxnSpLocks/>
            <a:stCxn id="15" idx="1"/>
            <a:endCxn id="13" idx="0"/>
          </p:cNvCxnSpPr>
          <p:nvPr/>
        </p:nvCxnSpPr>
        <p:spPr>
          <a:xfrm rot="16200000" flipH="1">
            <a:off x="7366459" y="3532055"/>
            <a:ext cx="1066258"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6929E2B-CA4D-EB45-B123-546F18456962}"/>
              </a:ext>
            </a:extLst>
          </p:cNvPr>
          <p:cNvCxnSpPr>
            <a:cxnSpLocks/>
            <a:stCxn id="6" idx="2"/>
            <a:endCxn id="42" idx="4"/>
          </p:cNvCxnSpPr>
          <p:nvPr/>
        </p:nvCxnSpPr>
        <p:spPr>
          <a:xfrm rot="5400000" flipH="1" flipV="1">
            <a:off x="5276026"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A9EB40-EB77-074D-A5FF-69C832748B79}"/>
              </a:ext>
            </a:extLst>
          </p:cNvPr>
          <p:cNvSpPr txBox="1"/>
          <p:nvPr/>
        </p:nvSpPr>
        <p:spPr>
          <a:xfrm>
            <a:off x="5697726" y="2497759"/>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40" name="TextBox 39">
            <a:extLst>
              <a:ext uri="{FF2B5EF4-FFF2-40B4-BE49-F238E27FC236}">
                <a16:creationId xmlns:a16="http://schemas.microsoft.com/office/drawing/2014/main" id="{492FA9DD-8E58-E24E-AE0F-F2F3AB689BEA}"/>
              </a:ext>
            </a:extLst>
          </p:cNvPr>
          <p:cNvSpPr txBox="1"/>
          <p:nvPr/>
        </p:nvSpPr>
        <p:spPr>
          <a:xfrm>
            <a:off x="8040725" y="2507449"/>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41" name="Picture 40">
            <a:extLst>
              <a:ext uri="{FF2B5EF4-FFF2-40B4-BE49-F238E27FC236}">
                <a16:creationId xmlns:a16="http://schemas.microsoft.com/office/drawing/2014/main" id="{06FF4B1A-9C78-FE48-BD26-B50400FB174E}"/>
              </a:ext>
            </a:extLst>
          </p:cNvPr>
          <p:cNvPicPr>
            <a:picLocks noChangeAspect="1"/>
          </p:cNvPicPr>
          <p:nvPr/>
        </p:nvPicPr>
        <p:blipFill rotWithShape="1">
          <a:blip r:embed="rId5"/>
          <a:srcRect t="8830" b="7356"/>
          <a:stretch/>
        </p:blipFill>
        <p:spPr>
          <a:xfrm>
            <a:off x="6020177" y="-58251"/>
            <a:ext cx="738779" cy="915335"/>
          </a:xfrm>
          <a:prstGeom prst="rect">
            <a:avLst/>
          </a:prstGeom>
        </p:spPr>
      </p:pic>
      <p:sp>
        <p:nvSpPr>
          <p:cNvPr id="42" name="Oval 41">
            <a:extLst>
              <a:ext uri="{FF2B5EF4-FFF2-40B4-BE49-F238E27FC236}">
                <a16:creationId xmlns:a16="http://schemas.microsoft.com/office/drawing/2014/main" id="{E4B41277-23FF-544F-AD6E-C44EC21CFF80}"/>
              </a:ext>
            </a:extLst>
          </p:cNvPr>
          <p:cNvSpPr/>
          <p:nvPr/>
        </p:nvSpPr>
        <p:spPr>
          <a:xfrm>
            <a:off x="9174620" y="94880"/>
            <a:ext cx="91118" cy="91118"/>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E519AE1-4557-364B-B873-8CA85932C878}"/>
              </a:ext>
            </a:extLst>
          </p:cNvPr>
          <p:cNvSpPr txBox="1"/>
          <p:nvPr/>
        </p:nvSpPr>
        <p:spPr>
          <a:xfrm>
            <a:off x="9274639" y="-58251"/>
            <a:ext cx="333746" cy="369332"/>
          </a:xfrm>
          <a:prstGeom prst="rect">
            <a:avLst/>
          </a:prstGeom>
          <a:noFill/>
        </p:spPr>
        <p:txBody>
          <a:bodyPr wrap="none" rtlCol="0">
            <a:spAutoFit/>
          </a:bodyPr>
          <a:lstStyle/>
          <a:p>
            <a:r>
              <a:rPr lang="en-GB" dirty="0">
                <a:solidFill>
                  <a:schemeClr val="tx1">
                    <a:lumMod val="50000"/>
                  </a:schemeClr>
                </a:solidFill>
              </a:rPr>
              <a:t>N</a:t>
            </a:r>
          </a:p>
        </p:txBody>
      </p:sp>
      <p:cxnSp>
        <p:nvCxnSpPr>
          <p:cNvPr id="50" name="Straight Connector 49">
            <a:extLst>
              <a:ext uri="{FF2B5EF4-FFF2-40B4-BE49-F238E27FC236}">
                <a16:creationId xmlns:a16="http://schemas.microsoft.com/office/drawing/2014/main" id="{5F0FA181-F289-E944-B11D-F40EE63AAED3}"/>
              </a:ext>
            </a:extLst>
          </p:cNvPr>
          <p:cNvCxnSpPr>
            <a:cxnSpLocks/>
            <a:stCxn id="13"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271987" cy="3785652"/>
          </a:xfrm>
          <a:prstGeom prst="rect">
            <a:avLst/>
          </a:prstGeom>
          <a:noFill/>
        </p:spPr>
        <p:txBody>
          <a:bodyPr wrap="square" rtlCol="0">
            <a:spAutoFit/>
          </a:bodyPr>
          <a:lstStyle/>
          <a:p>
            <a:r>
              <a:rPr lang="en-GB" sz="2400" b="1" dirty="0"/>
              <a:t>Step 3:</a:t>
            </a:r>
          </a:p>
          <a:p>
            <a:r>
              <a:rPr lang="en-GB" sz="2400" dirty="0"/>
              <a:t>To fix this, we added in stop buttons in series with the start buttons. These buttons were NC buttons.</a:t>
            </a:r>
          </a:p>
          <a:p>
            <a:r>
              <a:rPr lang="en-GB" sz="2400" dirty="0"/>
              <a:t>But we still had one problem. What if we accidentally pushed the forward start button while the motor was running in reverse?</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6"/>
          <a:stretch>
            <a:fillRect/>
          </a:stretch>
        </p:blipFill>
        <p:spPr>
          <a:xfrm rot="5400000">
            <a:off x="4465079" y="2633190"/>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a:endCxn id="4" idx="1"/>
          </p:cNvCxnSpPr>
          <p:nvPr/>
        </p:nvCxnSpPr>
        <p:spPr>
          <a:xfrm rot="10800000" flipV="1">
            <a:off x="4865130" y="2279902"/>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a:endCxn id="4" idx="3"/>
          </p:cNvCxnSpPr>
          <p:nvPr/>
        </p:nvCxnSpPr>
        <p:spPr>
          <a:xfrm rot="10800000">
            <a:off x="4865130" y="319834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1421C911-FC4E-4F43-AE54-CC46A435E973}"/>
              </a:ext>
            </a:extLst>
          </p:cNvPr>
          <p:cNvPicPr>
            <a:picLocks noChangeAspect="1"/>
          </p:cNvPicPr>
          <p:nvPr/>
        </p:nvPicPr>
        <p:blipFill>
          <a:blip r:embed="rId6"/>
          <a:stretch>
            <a:fillRect/>
          </a:stretch>
        </p:blipFill>
        <p:spPr>
          <a:xfrm rot="5400000">
            <a:off x="6826399" y="2631579"/>
            <a:ext cx="800100" cy="330200"/>
          </a:xfrm>
          <a:prstGeom prst="rect">
            <a:avLst/>
          </a:prstGeom>
        </p:spPr>
      </p:pic>
      <p:cxnSp>
        <p:nvCxnSpPr>
          <p:cNvPr id="34" name="Elbow Connector 33">
            <a:extLst>
              <a:ext uri="{FF2B5EF4-FFF2-40B4-BE49-F238E27FC236}">
                <a16:creationId xmlns:a16="http://schemas.microsoft.com/office/drawing/2014/main" id="{41B28C0C-7466-FC4A-BB93-129BD35062F8}"/>
              </a:ext>
            </a:extLst>
          </p:cNvPr>
          <p:cNvCxnSpPr>
            <a:cxnSpLocks/>
            <a:endCxn id="33" idx="1"/>
          </p:cNvCxnSpPr>
          <p:nvPr/>
        </p:nvCxnSpPr>
        <p:spPr>
          <a:xfrm rot="10800000" flipV="1">
            <a:off x="7226450" y="2278291"/>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3DBF4DCF-FC50-804F-A33F-11653DF6DB2D}"/>
              </a:ext>
            </a:extLst>
          </p:cNvPr>
          <p:cNvCxnSpPr>
            <a:cxnSpLocks/>
            <a:endCxn id="33" idx="3"/>
          </p:cNvCxnSpPr>
          <p:nvPr/>
        </p:nvCxnSpPr>
        <p:spPr>
          <a:xfrm rot="10800000">
            <a:off x="7226450" y="3196730"/>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683C1E2-A4E4-3244-8536-992DC311044E}"/>
              </a:ext>
            </a:extLst>
          </p:cNvPr>
          <p:cNvSpPr txBox="1"/>
          <p:nvPr/>
        </p:nvSpPr>
        <p:spPr>
          <a:xfrm>
            <a:off x="4169519" y="2587629"/>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37" name="TextBox 36">
            <a:extLst>
              <a:ext uri="{FF2B5EF4-FFF2-40B4-BE49-F238E27FC236}">
                <a16:creationId xmlns:a16="http://schemas.microsoft.com/office/drawing/2014/main" id="{C7F4AE62-179F-B04E-A18A-CD01116832A6}"/>
              </a:ext>
            </a:extLst>
          </p:cNvPr>
          <p:cNvSpPr txBox="1"/>
          <p:nvPr/>
        </p:nvSpPr>
        <p:spPr>
          <a:xfrm>
            <a:off x="6512889" y="2569396"/>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5" name="Picture 4">
            <a:extLst>
              <a:ext uri="{FF2B5EF4-FFF2-40B4-BE49-F238E27FC236}">
                <a16:creationId xmlns:a16="http://schemas.microsoft.com/office/drawing/2014/main" id="{A554D633-E2AB-7A4C-933A-18B33E8F5BEC}"/>
              </a:ext>
            </a:extLst>
          </p:cNvPr>
          <p:cNvPicPr>
            <a:picLocks noChangeAspect="1"/>
          </p:cNvPicPr>
          <p:nvPr/>
        </p:nvPicPr>
        <p:blipFill rotWithShape="1">
          <a:blip r:embed="rId7"/>
          <a:srcRect l="59590" b="37571"/>
          <a:stretch/>
        </p:blipFill>
        <p:spPr>
          <a:xfrm rot="16200000">
            <a:off x="5208038" y="1830128"/>
            <a:ext cx="548970" cy="299330"/>
          </a:xfrm>
          <a:prstGeom prst="rect">
            <a:avLst/>
          </a:prstGeom>
        </p:spPr>
      </p:pic>
      <p:pic>
        <p:nvPicPr>
          <p:cNvPr id="38" name="Picture 37">
            <a:extLst>
              <a:ext uri="{FF2B5EF4-FFF2-40B4-BE49-F238E27FC236}">
                <a16:creationId xmlns:a16="http://schemas.microsoft.com/office/drawing/2014/main" id="{8E80228E-D5B9-FC4D-97C2-9F91C0229214}"/>
              </a:ext>
            </a:extLst>
          </p:cNvPr>
          <p:cNvPicPr>
            <a:picLocks noChangeAspect="1"/>
          </p:cNvPicPr>
          <p:nvPr/>
        </p:nvPicPr>
        <p:blipFill rotWithShape="1">
          <a:blip r:embed="rId7"/>
          <a:srcRect l="59590" b="37571"/>
          <a:stretch/>
        </p:blipFill>
        <p:spPr>
          <a:xfrm rot="16200000">
            <a:off x="7586894" y="1824458"/>
            <a:ext cx="548970" cy="299330"/>
          </a:xfrm>
          <a:prstGeom prst="rect">
            <a:avLst/>
          </a:prstGeom>
        </p:spPr>
      </p:pic>
      <p:sp>
        <p:nvSpPr>
          <p:cNvPr id="44" name="TextBox 43">
            <a:extLst>
              <a:ext uri="{FF2B5EF4-FFF2-40B4-BE49-F238E27FC236}">
                <a16:creationId xmlns:a16="http://schemas.microsoft.com/office/drawing/2014/main" id="{6162ACD9-B976-0944-B7E5-60AEB545624C}"/>
              </a:ext>
            </a:extLst>
          </p:cNvPr>
          <p:cNvSpPr txBox="1"/>
          <p:nvPr/>
        </p:nvSpPr>
        <p:spPr>
          <a:xfrm>
            <a:off x="5568401" y="1753349"/>
            <a:ext cx="926216" cy="369332"/>
          </a:xfrm>
          <a:prstGeom prst="rect">
            <a:avLst/>
          </a:prstGeom>
          <a:noFill/>
        </p:spPr>
        <p:txBody>
          <a:bodyPr wrap="none" rtlCol="0">
            <a:spAutoFit/>
          </a:bodyPr>
          <a:lstStyle/>
          <a:p>
            <a:r>
              <a:rPr lang="en-GB" dirty="0">
                <a:solidFill>
                  <a:schemeClr val="tx1">
                    <a:lumMod val="50000"/>
                  </a:schemeClr>
                </a:solidFill>
              </a:rPr>
              <a:t>-Stop(F)</a:t>
            </a:r>
          </a:p>
        </p:txBody>
      </p:sp>
      <p:sp>
        <p:nvSpPr>
          <p:cNvPr id="45" name="TextBox 44">
            <a:extLst>
              <a:ext uri="{FF2B5EF4-FFF2-40B4-BE49-F238E27FC236}">
                <a16:creationId xmlns:a16="http://schemas.microsoft.com/office/drawing/2014/main" id="{2701BD42-0D24-0441-A7CE-98984157BAD7}"/>
              </a:ext>
            </a:extLst>
          </p:cNvPr>
          <p:cNvSpPr txBox="1"/>
          <p:nvPr/>
        </p:nvSpPr>
        <p:spPr>
          <a:xfrm>
            <a:off x="7935279" y="1759425"/>
            <a:ext cx="945452" cy="369332"/>
          </a:xfrm>
          <a:prstGeom prst="rect">
            <a:avLst/>
          </a:prstGeom>
          <a:noFill/>
        </p:spPr>
        <p:txBody>
          <a:bodyPr wrap="none" rtlCol="0">
            <a:spAutoFit/>
          </a:bodyPr>
          <a:lstStyle/>
          <a:p>
            <a:r>
              <a:rPr lang="en-GB" dirty="0">
                <a:solidFill>
                  <a:schemeClr val="tx1">
                    <a:lumMod val="50000"/>
                  </a:schemeClr>
                </a:solidFill>
              </a:rPr>
              <a:t>-Stop(R)</a:t>
            </a:r>
          </a:p>
        </p:txBody>
      </p:sp>
      <p:sp>
        <p:nvSpPr>
          <p:cNvPr id="46" name="Oval 45">
            <a:extLst>
              <a:ext uri="{FF2B5EF4-FFF2-40B4-BE49-F238E27FC236}">
                <a16:creationId xmlns:a16="http://schemas.microsoft.com/office/drawing/2014/main" id="{6B9E79BA-3D9D-574B-AE39-62DFE4705CFD}"/>
              </a:ext>
            </a:extLst>
          </p:cNvPr>
          <p:cNvSpPr/>
          <p:nvPr/>
        </p:nvSpPr>
        <p:spPr>
          <a:xfrm>
            <a:off x="4911342" y="1141609"/>
            <a:ext cx="1572768" cy="1572768"/>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3E71ED7-48E9-1F46-A6D7-23E921873B45}"/>
              </a:ext>
            </a:extLst>
          </p:cNvPr>
          <p:cNvSpPr/>
          <p:nvPr/>
        </p:nvSpPr>
        <p:spPr>
          <a:xfrm>
            <a:off x="7443074" y="1134729"/>
            <a:ext cx="1572768" cy="1572768"/>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6730988-A131-8C41-9BE9-D1826B62BD7E}"/>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49" name="Rectangle 48">
            <a:extLst>
              <a:ext uri="{FF2B5EF4-FFF2-40B4-BE49-F238E27FC236}">
                <a16:creationId xmlns:a16="http://schemas.microsoft.com/office/drawing/2014/main" id="{5B301351-1478-EA49-AC55-4792297FE48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spTree>
    <p:custDataLst>
      <p:tags r:id="rId1"/>
    </p:custDataLst>
    <p:extLst>
      <p:ext uri="{BB962C8B-B14F-4D97-AF65-F5344CB8AC3E}">
        <p14:creationId xmlns:p14="http://schemas.microsoft.com/office/powerpoint/2010/main" val="966856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(4 of 6)</a:t>
            </a:r>
          </a:p>
        </p:txBody>
      </p:sp>
      <p:grpSp>
        <p:nvGrpSpPr>
          <p:cNvPr id="9" name="Group 8">
            <a:extLst>
              <a:ext uri="{FF2B5EF4-FFF2-40B4-BE49-F238E27FC236}">
                <a16:creationId xmlns:a16="http://schemas.microsoft.com/office/drawing/2014/main" id="{9DB259A8-0563-9942-9BF1-7FEABCC8B149}"/>
              </a:ext>
            </a:extLst>
          </p:cNvPr>
          <p:cNvGrpSpPr/>
          <p:nvPr/>
        </p:nvGrpSpPr>
        <p:grpSpPr>
          <a:xfrm>
            <a:off x="5228212" y="4066837"/>
            <a:ext cx="588935" cy="309966"/>
            <a:chOff x="2324746" y="3332136"/>
            <a:chExt cx="588935" cy="309966"/>
          </a:xfrm>
        </p:grpSpPr>
        <p:sp>
          <p:nvSpPr>
            <p:cNvPr id="6" name="Rectangle 5">
              <a:extLst>
                <a:ext uri="{FF2B5EF4-FFF2-40B4-BE49-F238E27FC236}">
                  <a16:creationId xmlns:a16="http://schemas.microsoft.com/office/drawing/2014/main" id="{5B2C5287-0B43-5C4F-820F-76604487B95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AE424AD-86DB-2C40-B20D-8EA6D5E884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A5C63C-40F0-8344-B245-100CA9F3AFDE}"/>
              </a:ext>
            </a:extLst>
          </p:cNvPr>
          <p:cNvPicPr>
            <a:picLocks noChangeAspect="1"/>
          </p:cNvPicPr>
          <p:nvPr/>
        </p:nvPicPr>
        <p:blipFill>
          <a:blip r:embed="rId4"/>
          <a:stretch>
            <a:fillRect/>
          </a:stretch>
        </p:blipFill>
        <p:spPr>
          <a:xfrm rot="16200000">
            <a:off x="5238172" y="2524699"/>
            <a:ext cx="562402" cy="389355"/>
          </a:xfrm>
          <a:prstGeom prst="rect">
            <a:avLst/>
          </a:prstGeom>
        </p:spPr>
      </p:pic>
      <p:grpSp>
        <p:nvGrpSpPr>
          <p:cNvPr id="12" name="Group 11">
            <a:extLst>
              <a:ext uri="{FF2B5EF4-FFF2-40B4-BE49-F238E27FC236}">
                <a16:creationId xmlns:a16="http://schemas.microsoft.com/office/drawing/2014/main" id="{69AAC93F-404F-B448-B6F5-B672033057DE}"/>
              </a:ext>
            </a:extLst>
          </p:cNvPr>
          <p:cNvGrpSpPr/>
          <p:nvPr/>
        </p:nvGrpSpPr>
        <p:grpSpPr>
          <a:xfrm>
            <a:off x="7606773" y="4066837"/>
            <a:ext cx="588935" cy="309966"/>
            <a:chOff x="2324746" y="3332136"/>
            <a:chExt cx="588935" cy="309966"/>
          </a:xfrm>
        </p:grpSpPr>
        <p:sp>
          <p:nvSpPr>
            <p:cNvPr id="13" name="Rectangle 12">
              <a:extLst>
                <a:ext uri="{FF2B5EF4-FFF2-40B4-BE49-F238E27FC236}">
                  <a16:creationId xmlns:a16="http://schemas.microsoft.com/office/drawing/2014/main" id="{EEEA3949-619F-DC49-B4ED-F84721D611C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7675D3A4-EFD4-8B4D-B533-FA8AF3667EE2}"/>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89D31590-ECFE-934E-B434-A5A1489E168B}"/>
              </a:ext>
            </a:extLst>
          </p:cNvPr>
          <p:cNvPicPr>
            <a:picLocks noChangeAspect="1"/>
          </p:cNvPicPr>
          <p:nvPr/>
        </p:nvPicPr>
        <p:blipFill>
          <a:blip r:embed="rId4"/>
          <a:stretch>
            <a:fillRect/>
          </a:stretch>
        </p:blipFill>
        <p:spPr>
          <a:xfrm rot="16200000">
            <a:off x="7616733" y="2524700"/>
            <a:ext cx="562402" cy="389355"/>
          </a:xfrm>
          <a:prstGeom prst="rect">
            <a:avLst/>
          </a:prstGeom>
        </p:spPr>
      </p:pic>
      <p:sp>
        <p:nvSpPr>
          <p:cNvPr id="18" name="TextBox 17">
            <a:extLst>
              <a:ext uri="{FF2B5EF4-FFF2-40B4-BE49-F238E27FC236}">
                <a16:creationId xmlns:a16="http://schemas.microsoft.com/office/drawing/2014/main" id="{3B64008E-1031-1943-A899-208F74001F71}"/>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19" name="TextBox 18">
            <a:extLst>
              <a:ext uri="{FF2B5EF4-FFF2-40B4-BE49-F238E27FC236}">
                <a16:creationId xmlns:a16="http://schemas.microsoft.com/office/drawing/2014/main" id="{EAF5618B-4EF7-6E40-978A-7F72A5027309}"/>
              </a:ext>
            </a:extLst>
          </p:cNvPr>
          <p:cNvSpPr txBox="1"/>
          <p:nvPr/>
        </p:nvSpPr>
        <p:spPr>
          <a:xfrm>
            <a:off x="4615300"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21" name="Elbow Connector 20">
            <a:extLst>
              <a:ext uri="{FF2B5EF4-FFF2-40B4-BE49-F238E27FC236}">
                <a16:creationId xmlns:a16="http://schemas.microsoft.com/office/drawing/2014/main" id="{86D58267-2365-C44F-88AC-A40C4DAB9F0B}"/>
              </a:ext>
            </a:extLst>
          </p:cNvPr>
          <p:cNvCxnSpPr>
            <a:cxnSpLocks/>
          </p:cNvCxnSpPr>
          <p:nvPr/>
        </p:nvCxnSpPr>
        <p:spPr>
          <a:xfrm>
            <a:off x="6603325" y="1644861"/>
            <a:ext cx="1294609" cy="1011710"/>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0C5A6563-3C1F-5D47-8C6B-BBEBB5A4CD74}"/>
              </a:ext>
            </a:extLst>
          </p:cNvPr>
          <p:cNvCxnSpPr>
            <a:cxnSpLocks/>
            <a:endCxn id="11" idx="3"/>
          </p:cNvCxnSpPr>
          <p:nvPr/>
        </p:nvCxnSpPr>
        <p:spPr>
          <a:xfrm rot="5400000">
            <a:off x="5270803" y="1105656"/>
            <a:ext cx="1581092" cy="1083949"/>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7E4BD26-4DE1-BB4C-A705-F9911AB18679}"/>
              </a:ext>
            </a:extLst>
          </p:cNvPr>
          <p:cNvCxnSpPr>
            <a:cxnSpLocks/>
            <a:stCxn id="11" idx="1"/>
            <a:endCxn id="6" idx="0"/>
          </p:cNvCxnSpPr>
          <p:nvPr/>
        </p:nvCxnSpPr>
        <p:spPr>
          <a:xfrm rot="16200000" flipH="1">
            <a:off x="4987898" y="3532054"/>
            <a:ext cx="1066259"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C740F332-3E05-514D-AF4E-5D5CC6F5F769}"/>
              </a:ext>
            </a:extLst>
          </p:cNvPr>
          <p:cNvCxnSpPr>
            <a:cxnSpLocks/>
            <a:stCxn id="15" idx="1"/>
            <a:endCxn id="13" idx="0"/>
          </p:cNvCxnSpPr>
          <p:nvPr/>
        </p:nvCxnSpPr>
        <p:spPr>
          <a:xfrm rot="16200000" flipH="1">
            <a:off x="7366459" y="3532055"/>
            <a:ext cx="1066258"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6929E2B-CA4D-EB45-B123-546F18456962}"/>
              </a:ext>
            </a:extLst>
          </p:cNvPr>
          <p:cNvCxnSpPr>
            <a:cxnSpLocks/>
            <a:stCxn id="6" idx="2"/>
            <a:endCxn id="42" idx="4"/>
          </p:cNvCxnSpPr>
          <p:nvPr/>
        </p:nvCxnSpPr>
        <p:spPr>
          <a:xfrm rot="5400000" flipH="1" flipV="1">
            <a:off x="5276026"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A9EB40-EB77-074D-A5FF-69C832748B79}"/>
              </a:ext>
            </a:extLst>
          </p:cNvPr>
          <p:cNvSpPr txBox="1"/>
          <p:nvPr/>
        </p:nvSpPr>
        <p:spPr>
          <a:xfrm>
            <a:off x="5697726" y="2497759"/>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40" name="TextBox 39">
            <a:extLst>
              <a:ext uri="{FF2B5EF4-FFF2-40B4-BE49-F238E27FC236}">
                <a16:creationId xmlns:a16="http://schemas.microsoft.com/office/drawing/2014/main" id="{492FA9DD-8E58-E24E-AE0F-F2F3AB689BEA}"/>
              </a:ext>
            </a:extLst>
          </p:cNvPr>
          <p:cNvSpPr txBox="1"/>
          <p:nvPr/>
        </p:nvSpPr>
        <p:spPr>
          <a:xfrm>
            <a:off x="8040725" y="2507449"/>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41" name="Picture 40">
            <a:extLst>
              <a:ext uri="{FF2B5EF4-FFF2-40B4-BE49-F238E27FC236}">
                <a16:creationId xmlns:a16="http://schemas.microsoft.com/office/drawing/2014/main" id="{06FF4B1A-9C78-FE48-BD26-B50400FB174E}"/>
              </a:ext>
            </a:extLst>
          </p:cNvPr>
          <p:cNvPicPr>
            <a:picLocks noChangeAspect="1"/>
          </p:cNvPicPr>
          <p:nvPr/>
        </p:nvPicPr>
        <p:blipFill rotWithShape="1">
          <a:blip r:embed="rId5"/>
          <a:srcRect t="8830" b="7356"/>
          <a:stretch/>
        </p:blipFill>
        <p:spPr>
          <a:xfrm>
            <a:off x="6020177" y="-58251"/>
            <a:ext cx="738779" cy="915335"/>
          </a:xfrm>
          <a:prstGeom prst="rect">
            <a:avLst/>
          </a:prstGeom>
        </p:spPr>
      </p:pic>
      <p:sp>
        <p:nvSpPr>
          <p:cNvPr id="42" name="Oval 41">
            <a:extLst>
              <a:ext uri="{FF2B5EF4-FFF2-40B4-BE49-F238E27FC236}">
                <a16:creationId xmlns:a16="http://schemas.microsoft.com/office/drawing/2014/main" id="{E4B41277-23FF-544F-AD6E-C44EC21CFF80}"/>
              </a:ext>
            </a:extLst>
          </p:cNvPr>
          <p:cNvSpPr/>
          <p:nvPr/>
        </p:nvSpPr>
        <p:spPr>
          <a:xfrm>
            <a:off x="9174620" y="94880"/>
            <a:ext cx="91118" cy="91118"/>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E519AE1-4557-364B-B873-8CA85932C878}"/>
              </a:ext>
            </a:extLst>
          </p:cNvPr>
          <p:cNvSpPr txBox="1"/>
          <p:nvPr/>
        </p:nvSpPr>
        <p:spPr>
          <a:xfrm>
            <a:off x="9274639" y="-58251"/>
            <a:ext cx="333746" cy="369332"/>
          </a:xfrm>
          <a:prstGeom prst="rect">
            <a:avLst/>
          </a:prstGeom>
          <a:noFill/>
        </p:spPr>
        <p:txBody>
          <a:bodyPr wrap="none" rtlCol="0">
            <a:spAutoFit/>
          </a:bodyPr>
          <a:lstStyle/>
          <a:p>
            <a:r>
              <a:rPr lang="en-GB" dirty="0">
                <a:solidFill>
                  <a:schemeClr val="tx1">
                    <a:lumMod val="50000"/>
                  </a:schemeClr>
                </a:solidFill>
              </a:rPr>
              <a:t>N</a:t>
            </a:r>
          </a:p>
        </p:txBody>
      </p:sp>
      <p:cxnSp>
        <p:nvCxnSpPr>
          <p:cNvPr id="50" name="Straight Connector 49">
            <a:extLst>
              <a:ext uri="{FF2B5EF4-FFF2-40B4-BE49-F238E27FC236}">
                <a16:creationId xmlns:a16="http://schemas.microsoft.com/office/drawing/2014/main" id="{5F0FA181-F289-E944-B11D-F40EE63AAED3}"/>
              </a:ext>
            </a:extLst>
          </p:cNvPr>
          <p:cNvCxnSpPr>
            <a:cxnSpLocks/>
            <a:stCxn id="13"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5346" cy="3416320"/>
          </a:xfrm>
          <a:prstGeom prst="rect">
            <a:avLst/>
          </a:prstGeom>
          <a:noFill/>
        </p:spPr>
        <p:txBody>
          <a:bodyPr wrap="square" rtlCol="0">
            <a:spAutoFit/>
          </a:bodyPr>
          <a:lstStyle/>
          <a:p>
            <a:r>
              <a:rPr lang="en-GB" sz="2400" b="1" dirty="0"/>
              <a:t>Step 4:</a:t>
            </a:r>
          </a:p>
          <a:p>
            <a:r>
              <a:rPr lang="en-GB" sz="2400" dirty="0"/>
              <a:t>To solve this problem and prevent accidental damage to the motor, we wired NC auxiliary contacts as </a:t>
            </a:r>
            <a:r>
              <a:rPr lang="en-GB" sz="2400" b="1" dirty="0"/>
              <a:t>interlocks</a:t>
            </a:r>
            <a:r>
              <a:rPr lang="en-GB" sz="2400" dirty="0"/>
              <a:t> between the contactors.</a:t>
            </a:r>
          </a:p>
          <a:p>
            <a:r>
              <a:rPr lang="en-GB" sz="2400" dirty="0"/>
              <a:t>Notice how we label these NC auxiliary contacts (linked back to their controlling coil).</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6"/>
          <a:stretch>
            <a:fillRect/>
          </a:stretch>
        </p:blipFill>
        <p:spPr>
          <a:xfrm rot="5400000">
            <a:off x="4465079" y="2633190"/>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a:endCxn id="4" idx="1"/>
          </p:cNvCxnSpPr>
          <p:nvPr/>
        </p:nvCxnSpPr>
        <p:spPr>
          <a:xfrm rot="10800000" flipV="1">
            <a:off x="4865130" y="2279902"/>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a:endCxn id="4" idx="3"/>
          </p:cNvCxnSpPr>
          <p:nvPr/>
        </p:nvCxnSpPr>
        <p:spPr>
          <a:xfrm rot="10800000">
            <a:off x="4865130" y="319834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1421C911-FC4E-4F43-AE54-CC46A435E973}"/>
              </a:ext>
            </a:extLst>
          </p:cNvPr>
          <p:cNvPicPr>
            <a:picLocks noChangeAspect="1"/>
          </p:cNvPicPr>
          <p:nvPr/>
        </p:nvPicPr>
        <p:blipFill>
          <a:blip r:embed="rId6"/>
          <a:stretch>
            <a:fillRect/>
          </a:stretch>
        </p:blipFill>
        <p:spPr>
          <a:xfrm rot="5400000">
            <a:off x="6826399" y="2631579"/>
            <a:ext cx="800100" cy="330200"/>
          </a:xfrm>
          <a:prstGeom prst="rect">
            <a:avLst/>
          </a:prstGeom>
        </p:spPr>
      </p:pic>
      <p:cxnSp>
        <p:nvCxnSpPr>
          <p:cNvPr id="34" name="Elbow Connector 33">
            <a:extLst>
              <a:ext uri="{FF2B5EF4-FFF2-40B4-BE49-F238E27FC236}">
                <a16:creationId xmlns:a16="http://schemas.microsoft.com/office/drawing/2014/main" id="{41B28C0C-7466-FC4A-BB93-129BD35062F8}"/>
              </a:ext>
            </a:extLst>
          </p:cNvPr>
          <p:cNvCxnSpPr>
            <a:cxnSpLocks/>
            <a:endCxn id="33" idx="1"/>
          </p:cNvCxnSpPr>
          <p:nvPr/>
        </p:nvCxnSpPr>
        <p:spPr>
          <a:xfrm rot="10800000" flipV="1">
            <a:off x="7226450" y="2278291"/>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3DBF4DCF-FC50-804F-A33F-11653DF6DB2D}"/>
              </a:ext>
            </a:extLst>
          </p:cNvPr>
          <p:cNvCxnSpPr>
            <a:cxnSpLocks/>
            <a:endCxn id="33" idx="3"/>
          </p:cNvCxnSpPr>
          <p:nvPr/>
        </p:nvCxnSpPr>
        <p:spPr>
          <a:xfrm rot="10800000">
            <a:off x="7226450" y="3196730"/>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683C1E2-A4E4-3244-8536-992DC311044E}"/>
              </a:ext>
            </a:extLst>
          </p:cNvPr>
          <p:cNvSpPr txBox="1"/>
          <p:nvPr/>
        </p:nvSpPr>
        <p:spPr>
          <a:xfrm>
            <a:off x="4169519" y="2587629"/>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37" name="TextBox 36">
            <a:extLst>
              <a:ext uri="{FF2B5EF4-FFF2-40B4-BE49-F238E27FC236}">
                <a16:creationId xmlns:a16="http://schemas.microsoft.com/office/drawing/2014/main" id="{C7F4AE62-179F-B04E-A18A-CD01116832A6}"/>
              </a:ext>
            </a:extLst>
          </p:cNvPr>
          <p:cNvSpPr txBox="1"/>
          <p:nvPr/>
        </p:nvSpPr>
        <p:spPr>
          <a:xfrm>
            <a:off x="6512889" y="2569396"/>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5" name="Picture 4">
            <a:extLst>
              <a:ext uri="{FF2B5EF4-FFF2-40B4-BE49-F238E27FC236}">
                <a16:creationId xmlns:a16="http://schemas.microsoft.com/office/drawing/2014/main" id="{A554D633-E2AB-7A4C-933A-18B33E8F5BEC}"/>
              </a:ext>
            </a:extLst>
          </p:cNvPr>
          <p:cNvPicPr>
            <a:picLocks noChangeAspect="1"/>
          </p:cNvPicPr>
          <p:nvPr/>
        </p:nvPicPr>
        <p:blipFill rotWithShape="1">
          <a:blip r:embed="rId7"/>
          <a:srcRect l="59590" b="37571"/>
          <a:stretch/>
        </p:blipFill>
        <p:spPr>
          <a:xfrm rot="16200000">
            <a:off x="5208038" y="1830128"/>
            <a:ext cx="548970" cy="299330"/>
          </a:xfrm>
          <a:prstGeom prst="rect">
            <a:avLst/>
          </a:prstGeom>
        </p:spPr>
      </p:pic>
      <p:pic>
        <p:nvPicPr>
          <p:cNvPr id="38" name="Picture 37">
            <a:extLst>
              <a:ext uri="{FF2B5EF4-FFF2-40B4-BE49-F238E27FC236}">
                <a16:creationId xmlns:a16="http://schemas.microsoft.com/office/drawing/2014/main" id="{8E80228E-D5B9-FC4D-97C2-9F91C0229214}"/>
              </a:ext>
            </a:extLst>
          </p:cNvPr>
          <p:cNvPicPr>
            <a:picLocks noChangeAspect="1"/>
          </p:cNvPicPr>
          <p:nvPr/>
        </p:nvPicPr>
        <p:blipFill rotWithShape="1">
          <a:blip r:embed="rId7"/>
          <a:srcRect l="59590" b="37571"/>
          <a:stretch/>
        </p:blipFill>
        <p:spPr>
          <a:xfrm rot="16200000">
            <a:off x="7586894" y="1824458"/>
            <a:ext cx="548970" cy="299330"/>
          </a:xfrm>
          <a:prstGeom prst="rect">
            <a:avLst/>
          </a:prstGeom>
        </p:spPr>
      </p:pic>
      <p:sp>
        <p:nvSpPr>
          <p:cNvPr id="44" name="TextBox 43">
            <a:extLst>
              <a:ext uri="{FF2B5EF4-FFF2-40B4-BE49-F238E27FC236}">
                <a16:creationId xmlns:a16="http://schemas.microsoft.com/office/drawing/2014/main" id="{6162ACD9-B976-0944-B7E5-60AEB545624C}"/>
              </a:ext>
            </a:extLst>
          </p:cNvPr>
          <p:cNvSpPr txBox="1"/>
          <p:nvPr/>
        </p:nvSpPr>
        <p:spPr>
          <a:xfrm>
            <a:off x="5568401" y="1753349"/>
            <a:ext cx="926216" cy="369332"/>
          </a:xfrm>
          <a:prstGeom prst="rect">
            <a:avLst/>
          </a:prstGeom>
          <a:noFill/>
        </p:spPr>
        <p:txBody>
          <a:bodyPr wrap="none" rtlCol="0">
            <a:spAutoFit/>
          </a:bodyPr>
          <a:lstStyle/>
          <a:p>
            <a:r>
              <a:rPr lang="en-GB" dirty="0">
                <a:solidFill>
                  <a:schemeClr val="tx1">
                    <a:lumMod val="50000"/>
                  </a:schemeClr>
                </a:solidFill>
              </a:rPr>
              <a:t>-Stop(F)</a:t>
            </a:r>
          </a:p>
        </p:txBody>
      </p:sp>
      <p:sp>
        <p:nvSpPr>
          <p:cNvPr id="45" name="TextBox 44">
            <a:extLst>
              <a:ext uri="{FF2B5EF4-FFF2-40B4-BE49-F238E27FC236}">
                <a16:creationId xmlns:a16="http://schemas.microsoft.com/office/drawing/2014/main" id="{2701BD42-0D24-0441-A7CE-98984157BAD7}"/>
              </a:ext>
            </a:extLst>
          </p:cNvPr>
          <p:cNvSpPr txBox="1"/>
          <p:nvPr/>
        </p:nvSpPr>
        <p:spPr>
          <a:xfrm>
            <a:off x="7935279" y="1759425"/>
            <a:ext cx="945452" cy="369332"/>
          </a:xfrm>
          <a:prstGeom prst="rect">
            <a:avLst/>
          </a:prstGeom>
          <a:noFill/>
        </p:spPr>
        <p:txBody>
          <a:bodyPr wrap="none" rtlCol="0">
            <a:spAutoFit/>
          </a:bodyPr>
          <a:lstStyle/>
          <a:p>
            <a:r>
              <a:rPr lang="en-GB" dirty="0">
                <a:solidFill>
                  <a:schemeClr val="tx1">
                    <a:lumMod val="50000"/>
                  </a:schemeClr>
                </a:solidFill>
              </a:rPr>
              <a:t>-Stop(R)</a:t>
            </a:r>
          </a:p>
        </p:txBody>
      </p:sp>
      <p:sp>
        <p:nvSpPr>
          <p:cNvPr id="46" name="Oval 45">
            <a:extLst>
              <a:ext uri="{FF2B5EF4-FFF2-40B4-BE49-F238E27FC236}">
                <a16:creationId xmlns:a16="http://schemas.microsoft.com/office/drawing/2014/main" id="{6B9E79BA-3D9D-574B-AE39-62DFE4705CFD}"/>
              </a:ext>
            </a:extLst>
          </p:cNvPr>
          <p:cNvSpPr/>
          <p:nvPr/>
        </p:nvSpPr>
        <p:spPr>
          <a:xfrm>
            <a:off x="5090949" y="3063133"/>
            <a:ext cx="1259434" cy="125943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CDC7E65-3064-AB4C-9599-E3B888187149}"/>
              </a:ext>
            </a:extLst>
          </p:cNvPr>
          <p:cNvPicPr>
            <a:picLocks noChangeAspect="1"/>
          </p:cNvPicPr>
          <p:nvPr/>
        </p:nvPicPr>
        <p:blipFill rotWithShape="1">
          <a:blip r:embed="rId8"/>
          <a:srcRect l="7485" t="15877" r="12637" b="16258"/>
          <a:stretch/>
        </p:blipFill>
        <p:spPr>
          <a:xfrm rot="10800000">
            <a:off x="5396348" y="3397871"/>
            <a:ext cx="291162" cy="609600"/>
          </a:xfrm>
          <a:prstGeom prst="rect">
            <a:avLst/>
          </a:prstGeom>
        </p:spPr>
      </p:pic>
      <p:pic>
        <p:nvPicPr>
          <p:cNvPr id="48" name="Picture 47">
            <a:extLst>
              <a:ext uri="{FF2B5EF4-FFF2-40B4-BE49-F238E27FC236}">
                <a16:creationId xmlns:a16="http://schemas.microsoft.com/office/drawing/2014/main" id="{69C9CAE7-D9DF-E543-A6E1-3B9A5EFC4227}"/>
              </a:ext>
            </a:extLst>
          </p:cNvPr>
          <p:cNvPicPr>
            <a:picLocks noChangeAspect="1"/>
          </p:cNvPicPr>
          <p:nvPr/>
        </p:nvPicPr>
        <p:blipFill rotWithShape="1">
          <a:blip r:embed="rId8"/>
          <a:srcRect l="7485" t="15877" r="12637" b="16258"/>
          <a:stretch/>
        </p:blipFill>
        <p:spPr>
          <a:xfrm rot="10800000">
            <a:off x="7789698" y="3401785"/>
            <a:ext cx="291162" cy="609600"/>
          </a:xfrm>
          <a:prstGeom prst="rect">
            <a:avLst/>
          </a:prstGeom>
        </p:spPr>
      </p:pic>
      <p:sp>
        <p:nvSpPr>
          <p:cNvPr id="49" name="TextBox 48">
            <a:extLst>
              <a:ext uri="{FF2B5EF4-FFF2-40B4-BE49-F238E27FC236}">
                <a16:creationId xmlns:a16="http://schemas.microsoft.com/office/drawing/2014/main" id="{0004247D-9237-D946-85FF-CAA5B20D8E91}"/>
              </a:ext>
            </a:extLst>
          </p:cNvPr>
          <p:cNvSpPr txBox="1"/>
          <p:nvPr/>
        </p:nvSpPr>
        <p:spPr>
          <a:xfrm>
            <a:off x="8040725" y="3485113"/>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51" name="TextBox 50">
            <a:extLst>
              <a:ext uri="{FF2B5EF4-FFF2-40B4-BE49-F238E27FC236}">
                <a16:creationId xmlns:a16="http://schemas.microsoft.com/office/drawing/2014/main" id="{7B0FB827-80CF-0846-934C-F91CE9687600}"/>
              </a:ext>
            </a:extLst>
          </p:cNvPr>
          <p:cNvSpPr txBox="1"/>
          <p:nvPr/>
        </p:nvSpPr>
        <p:spPr>
          <a:xfrm>
            <a:off x="5630919" y="3486167"/>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52" name="Oval 51">
            <a:extLst>
              <a:ext uri="{FF2B5EF4-FFF2-40B4-BE49-F238E27FC236}">
                <a16:creationId xmlns:a16="http://schemas.microsoft.com/office/drawing/2014/main" id="{BE4BD2BC-B735-EF4B-B26F-FF7DFAB9B688}"/>
              </a:ext>
            </a:extLst>
          </p:cNvPr>
          <p:cNvSpPr/>
          <p:nvPr/>
        </p:nvSpPr>
        <p:spPr>
          <a:xfrm>
            <a:off x="7427245" y="3069852"/>
            <a:ext cx="1259434" cy="125943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1A0DFD98-CB5E-664D-9AE4-036275A30981}"/>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54" name="Rectangle 53">
            <a:extLst>
              <a:ext uri="{FF2B5EF4-FFF2-40B4-BE49-F238E27FC236}">
                <a16:creationId xmlns:a16="http://schemas.microsoft.com/office/drawing/2014/main" id="{38F71A58-7059-D34D-AA39-E9A7D3B1BEEE}"/>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spTree>
    <p:custDataLst>
      <p:tags r:id="rId1"/>
    </p:custDataLst>
    <p:extLst>
      <p:ext uri="{BB962C8B-B14F-4D97-AF65-F5344CB8AC3E}">
        <p14:creationId xmlns:p14="http://schemas.microsoft.com/office/powerpoint/2010/main" val="946150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(5 of 6)</a:t>
            </a:r>
          </a:p>
        </p:txBody>
      </p:sp>
      <p:grpSp>
        <p:nvGrpSpPr>
          <p:cNvPr id="9" name="Group 8">
            <a:extLst>
              <a:ext uri="{FF2B5EF4-FFF2-40B4-BE49-F238E27FC236}">
                <a16:creationId xmlns:a16="http://schemas.microsoft.com/office/drawing/2014/main" id="{9DB259A8-0563-9942-9BF1-7FEABCC8B149}"/>
              </a:ext>
            </a:extLst>
          </p:cNvPr>
          <p:cNvGrpSpPr/>
          <p:nvPr/>
        </p:nvGrpSpPr>
        <p:grpSpPr>
          <a:xfrm>
            <a:off x="5228212" y="4066837"/>
            <a:ext cx="588935" cy="309966"/>
            <a:chOff x="2324746" y="3332136"/>
            <a:chExt cx="588935" cy="309966"/>
          </a:xfrm>
        </p:grpSpPr>
        <p:sp>
          <p:nvSpPr>
            <p:cNvPr id="6" name="Rectangle 5">
              <a:extLst>
                <a:ext uri="{FF2B5EF4-FFF2-40B4-BE49-F238E27FC236}">
                  <a16:creationId xmlns:a16="http://schemas.microsoft.com/office/drawing/2014/main" id="{5B2C5287-0B43-5C4F-820F-76604487B95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AE424AD-86DB-2C40-B20D-8EA6D5E884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A5C63C-40F0-8344-B245-100CA9F3AFDE}"/>
              </a:ext>
            </a:extLst>
          </p:cNvPr>
          <p:cNvPicPr>
            <a:picLocks noChangeAspect="1"/>
          </p:cNvPicPr>
          <p:nvPr/>
        </p:nvPicPr>
        <p:blipFill>
          <a:blip r:embed="rId4"/>
          <a:stretch>
            <a:fillRect/>
          </a:stretch>
        </p:blipFill>
        <p:spPr>
          <a:xfrm rot="16200000">
            <a:off x="5238172" y="2524699"/>
            <a:ext cx="562402" cy="389355"/>
          </a:xfrm>
          <a:prstGeom prst="rect">
            <a:avLst/>
          </a:prstGeom>
        </p:spPr>
      </p:pic>
      <p:grpSp>
        <p:nvGrpSpPr>
          <p:cNvPr id="12" name="Group 11">
            <a:extLst>
              <a:ext uri="{FF2B5EF4-FFF2-40B4-BE49-F238E27FC236}">
                <a16:creationId xmlns:a16="http://schemas.microsoft.com/office/drawing/2014/main" id="{69AAC93F-404F-B448-B6F5-B672033057DE}"/>
              </a:ext>
            </a:extLst>
          </p:cNvPr>
          <p:cNvGrpSpPr/>
          <p:nvPr/>
        </p:nvGrpSpPr>
        <p:grpSpPr>
          <a:xfrm>
            <a:off x="7606773" y="4066837"/>
            <a:ext cx="588935" cy="309966"/>
            <a:chOff x="2324746" y="3332136"/>
            <a:chExt cx="588935" cy="309966"/>
          </a:xfrm>
        </p:grpSpPr>
        <p:sp>
          <p:nvSpPr>
            <p:cNvPr id="13" name="Rectangle 12">
              <a:extLst>
                <a:ext uri="{FF2B5EF4-FFF2-40B4-BE49-F238E27FC236}">
                  <a16:creationId xmlns:a16="http://schemas.microsoft.com/office/drawing/2014/main" id="{EEEA3949-619F-DC49-B4ED-F84721D611C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7675D3A4-EFD4-8B4D-B533-FA8AF3667EE2}"/>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89D31590-ECFE-934E-B434-A5A1489E168B}"/>
              </a:ext>
            </a:extLst>
          </p:cNvPr>
          <p:cNvPicPr>
            <a:picLocks noChangeAspect="1"/>
          </p:cNvPicPr>
          <p:nvPr/>
        </p:nvPicPr>
        <p:blipFill>
          <a:blip r:embed="rId4"/>
          <a:stretch>
            <a:fillRect/>
          </a:stretch>
        </p:blipFill>
        <p:spPr>
          <a:xfrm rot="16200000">
            <a:off x="7616733" y="2524700"/>
            <a:ext cx="562402" cy="389355"/>
          </a:xfrm>
          <a:prstGeom prst="rect">
            <a:avLst/>
          </a:prstGeom>
        </p:spPr>
      </p:pic>
      <p:sp>
        <p:nvSpPr>
          <p:cNvPr id="18" name="TextBox 17">
            <a:extLst>
              <a:ext uri="{FF2B5EF4-FFF2-40B4-BE49-F238E27FC236}">
                <a16:creationId xmlns:a16="http://schemas.microsoft.com/office/drawing/2014/main" id="{3B64008E-1031-1943-A899-208F74001F71}"/>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19" name="TextBox 18">
            <a:extLst>
              <a:ext uri="{FF2B5EF4-FFF2-40B4-BE49-F238E27FC236}">
                <a16:creationId xmlns:a16="http://schemas.microsoft.com/office/drawing/2014/main" id="{EAF5618B-4EF7-6E40-978A-7F72A5027309}"/>
              </a:ext>
            </a:extLst>
          </p:cNvPr>
          <p:cNvSpPr txBox="1"/>
          <p:nvPr/>
        </p:nvSpPr>
        <p:spPr>
          <a:xfrm>
            <a:off x="4615300"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21" name="Elbow Connector 20">
            <a:extLst>
              <a:ext uri="{FF2B5EF4-FFF2-40B4-BE49-F238E27FC236}">
                <a16:creationId xmlns:a16="http://schemas.microsoft.com/office/drawing/2014/main" id="{86D58267-2365-C44F-88AC-A40C4DAB9F0B}"/>
              </a:ext>
            </a:extLst>
          </p:cNvPr>
          <p:cNvCxnSpPr>
            <a:cxnSpLocks/>
          </p:cNvCxnSpPr>
          <p:nvPr/>
        </p:nvCxnSpPr>
        <p:spPr>
          <a:xfrm>
            <a:off x="6603325" y="1644861"/>
            <a:ext cx="1294609" cy="1011710"/>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0C5A6563-3C1F-5D47-8C6B-BBEBB5A4CD74}"/>
              </a:ext>
            </a:extLst>
          </p:cNvPr>
          <p:cNvCxnSpPr>
            <a:cxnSpLocks/>
            <a:endCxn id="11" idx="3"/>
          </p:cNvCxnSpPr>
          <p:nvPr/>
        </p:nvCxnSpPr>
        <p:spPr>
          <a:xfrm rot="5400000">
            <a:off x="5270803" y="1105656"/>
            <a:ext cx="1581092" cy="1083949"/>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7E4BD26-4DE1-BB4C-A705-F9911AB18679}"/>
              </a:ext>
            </a:extLst>
          </p:cNvPr>
          <p:cNvCxnSpPr>
            <a:cxnSpLocks/>
            <a:stCxn id="11" idx="1"/>
            <a:endCxn id="6" idx="0"/>
          </p:cNvCxnSpPr>
          <p:nvPr/>
        </p:nvCxnSpPr>
        <p:spPr>
          <a:xfrm rot="16200000" flipH="1">
            <a:off x="4987898" y="3532054"/>
            <a:ext cx="1066259"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C740F332-3E05-514D-AF4E-5D5CC6F5F769}"/>
              </a:ext>
            </a:extLst>
          </p:cNvPr>
          <p:cNvCxnSpPr>
            <a:cxnSpLocks/>
            <a:stCxn id="15" idx="1"/>
            <a:endCxn id="13" idx="0"/>
          </p:cNvCxnSpPr>
          <p:nvPr/>
        </p:nvCxnSpPr>
        <p:spPr>
          <a:xfrm rot="16200000" flipH="1">
            <a:off x="7366459" y="3532055"/>
            <a:ext cx="1066258"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6929E2B-CA4D-EB45-B123-546F18456962}"/>
              </a:ext>
            </a:extLst>
          </p:cNvPr>
          <p:cNvCxnSpPr>
            <a:cxnSpLocks/>
            <a:stCxn id="6" idx="2"/>
            <a:endCxn id="42" idx="4"/>
          </p:cNvCxnSpPr>
          <p:nvPr/>
        </p:nvCxnSpPr>
        <p:spPr>
          <a:xfrm rot="5400000" flipH="1" flipV="1">
            <a:off x="5276026"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A9EB40-EB77-074D-A5FF-69C832748B79}"/>
              </a:ext>
            </a:extLst>
          </p:cNvPr>
          <p:cNvSpPr txBox="1"/>
          <p:nvPr/>
        </p:nvSpPr>
        <p:spPr>
          <a:xfrm>
            <a:off x="5697726" y="2497759"/>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40" name="TextBox 39">
            <a:extLst>
              <a:ext uri="{FF2B5EF4-FFF2-40B4-BE49-F238E27FC236}">
                <a16:creationId xmlns:a16="http://schemas.microsoft.com/office/drawing/2014/main" id="{492FA9DD-8E58-E24E-AE0F-F2F3AB689BEA}"/>
              </a:ext>
            </a:extLst>
          </p:cNvPr>
          <p:cNvSpPr txBox="1"/>
          <p:nvPr/>
        </p:nvSpPr>
        <p:spPr>
          <a:xfrm>
            <a:off x="8040725" y="2507449"/>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41" name="Picture 40">
            <a:extLst>
              <a:ext uri="{FF2B5EF4-FFF2-40B4-BE49-F238E27FC236}">
                <a16:creationId xmlns:a16="http://schemas.microsoft.com/office/drawing/2014/main" id="{06FF4B1A-9C78-FE48-BD26-B50400FB174E}"/>
              </a:ext>
            </a:extLst>
          </p:cNvPr>
          <p:cNvPicPr>
            <a:picLocks noChangeAspect="1"/>
          </p:cNvPicPr>
          <p:nvPr/>
        </p:nvPicPr>
        <p:blipFill rotWithShape="1">
          <a:blip r:embed="rId5"/>
          <a:srcRect t="8830" b="7356"/>
          <a:stretch/>
        </p:blipFill>
        <p:spPr>
          <a:xfrm>
            <a:off x="6020177" y="-58251"/>
            <a:ext cx="738779" cy="915335"/>
          </a:xfrm>
          <a:prstGeom prst="rect">
            <a:avLst/>
          </a:prstGeom>
        </p:spPr>
      </p:pic>
      <p:sp>
        <p:nvSpPr>
          <p:cNvPr id="42" name="Oval 41">
            <a:extLst>
              <a:ext uri="{FF2B5EF4-FFF2-40B4-BE49-F238E27FC236}">
                <a16:creationId xmlns:a16="http://schemas.microsoft.com/office/drawing/2014/main" id="{E4B41277-23FF-544F-AD6E-C44EC21CFF80}"/>
              </a:ext>
            </a:extLst>
          </p:cNvPr>
          <p:cNvSpPr/>
          <p:nvPr/>
        </p:nvSpPr>
        <p:spPr>
          <a:xfrm>
            <a:off x="9174620" y="94880"/>
            <a:ext cx="91118" cy="91118"/>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E519AE1-4557-364B-B873-8CA85932C878}"/>
              </a:ext>
            </a:extLst>
          </p:cNvPr>
          <p:cNvSpPr txBox="1"/>
          <p:nvPr/>
        </p:nvSpPr>
        <p:spPr>
          <a:xfrm>
            <a:off x="9274639" y="-58251"/>
            <a:ext cx="333746" cy="369332"/>
          </a:xfrm>
          <a:prstGeom prst="rect">
            <a:avLst/>
          </a:prstGeom>
          <a:noFill/>
        </p:spPr>
        <p:txBody>
          <a:bodyPr wrap="none" rtlCol="0">
            <a:spAutoFit/>
          </a:bodyPr>
          <a:lstStyle/>
          <a:p>
            <a:r>
              <a:rPr lang="en-GB" dirty="0">
                <a:solidFill>
                  <a:schemeClr val="tx1">
                    <a:lumMod val="50000"/>
                  </a:schemeClr>
                </a:solidFill>
              </a:rPr>
              <a:t>N</a:t>
            </a:r>
          </a:p>
        </p:txBody>
      </p:sp>
      <p:cxnSp>
        <p:nvCxnSpPr>
          <p:cNvPr id="50" name="Straight Connector 49">
            <a:extLst>
              <a:ext uri="{FF2B5EF4-FFF2-40B4-BE49-F238E27FC236}">
                <a16:creationId xmlns:a16="http://schemas.microsoft.com/office/drawing/2014/main" id="{5F0FA181-F289-E944-B11D-F40EE63AAED3}"/>
              </a:ext>
            </a:extLst>
          </p:cNvPr>
          <p:cNvCxnSpPr>
            <a:cxnSpLocks/>
            <a:stCxn id="13"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3395781" cy="1569660"/>
          </a:xfrm>
          <a:prstGeom prst="rect">
            <a:avLst/>
          </a:prstGeom>
          <a:noFill/>
        </p:spPr>
        <p:txBody>
          <a:bodyPr wrap="square" rtlCol="0">
            <a:spAutoFit/>
          </a:bodyPr>
          <a:lstStyle/>
          <a:p>
            <a:r>
              <a:rPr lang="en-GB" sz="2400" b="1" dirty="0"/>
              <a:t>Step 5:</a:t>
            </a:r>
          </a:p>
          <a:p>
            <a:r>
              <a:rPr lang="en-GB" sz="2400" dirty="0"/>
              <a:t>Finally we added a button to rule them all – an </a:t>
            </a:r>
            <a:r>
              <a:rPr lang="en-GB" sz="2400" b="1" dirty="0"/>
              <a:t>emergency stop button</a:t>
            </a:r>
            <a:r>
              <a:rPr lang="en-GB" sz="2400" dirty="0"/>
              <a:t>.</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6"/>
          <a:stretch>
            <a:fillRect/>
          </a:stretch>
        </p:blipFill>
        <p:spPr>
          <a:xfrm rot="5400000">
            <a:off x="4465079" y="2633190"/>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a:endCxn id="4" idx="1"/>
          </p:cNvCxnSpPr>
          <p:nvPr/>
        </p:nvCxnSpPr>
        <p:spPr>
          <a:xfrm rot="10800000" flipV="1">
            <a:off x="4865130" y="2279902"/>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a:endCxn id="4" idx="3"/>
          </p:cNvCxnSpPr>
          <p:nvPr/>
        </p:nvCxnSpPr>
        <p:spPr>
          <a:xfrm rot="10800000">
            <a:off x="4865130" y="319834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1421C911-FC4E-4F43-AE54-CC46A435E973}"/>
              </a:ext>
            </a:extLst>
          </p:cNvPr>
          <p:cNvPicPr>
            <a:picLocks noChangeAspect="1"/>
          </p:cNvPicPr>
          <p:nvPr/>
        </p:nvPicPr>
        <p:blipFill>
          <a:blip r:embed="rId6"/>
          <a:stretch>
            <a:fillRect/>
          </a:stretch>
        </p:blipFill>
        <p:spPr>
          <a:xfrm rot="5400000">
            <a:off x="6826399" y="2631579"/>
            <a:ext cx="800100" cy="330200"/>
          </a:xfrm>
          <a:prstGeom prst="rect">
            <a:avLst/>
          </a:prstGeom>
        </p:spPr>
      </p:pic>
      <p:cxnSp>
        <p:nvCxnSpPr>
          <p:cNvPr id="34" name="Elbow Connector 33">
            <a:extLst>
              <a:ext uri="{FF2B5EF4-FFF2-40B4-BE49-F238E27FC236}">
                <a16:creationId xmlns:a16="http://schemas.microsoft.com/office/drawing/2014/main" id="{41B28C0C-7466-FC4A-BB93-129BD35062F8}"/>
              </a:ext>
            </a:extLst>
          </p:cNvPr>
          <p:cNvCxnSpPr>
            <a:cxnSpLocks/>
            <a:endCxn id="33" idx="1"/>
          </p:cNvCxnSpPr>
          <p:nvPr/>
        </p:nvCxnSpPr>
        <p:spPr>
          <a:xfrm rot="10800000" flipV="1">
            <a:off x="7226450" y="2278291"/>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3DBF4DCF-FC50-804F-A33F-11653DF6DB2D}"/>
              </a:ext>
            </a:extLst>
          </p:cNvPr>
          <p:cNvCxnSpPr>
            <a:cxnSpLocks/>
            <a:endCxn id="33" idx="3"/>
          </p:cNvCxnSpPr>
          <p:nvPr/>
        </p:nvCxnSpPr>
        <p:spPr>
          <a:xfrm rot="10800000">
            <a:off x="7226450" y="3196730"/>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683C1E2-A4E4-3244-8536-992DC311044E}"/>
              </a:ext>
            </a:extLst>
          </p:cNvPr>
          <p:cNvSpPr txBox="1"/>
          <p:nvPr/>
        </p:nvSpPr>
        <p:spPr>
          <a:xfrm>
            <a:off x="4169519" y="2587629"/>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37" name="TextBox 36">
            <a:extLst>
              <a:ext uri="{FF2B5EF4-FFF2-40B4-BE49-F238E27FC236}">
                <a16:creationId xmlns:a16="http://schemas.microsoft.com/office/drawing/2014/main" id="{C7F4AE62-179F-B04E-A18A-CD01116832A6}"/>
              </a:ext>
            </a:extLst>
          </p:cNvPr>
          <p:cNvSpPr txBox="1"/>
          <p:nvPr/>
        </p:nvSpPr>
        <p:spPr>
          <a:xfrm>
            <a:off x="6512889" y="2569396"/>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5" name="Picture 4">
            <a:extLst>
              <a:ext uri="{FF2B5EF4-FFF2-40B4-BE49-F238E27FC236}">
                <a16:creationId xmlns:a16="http://schemas.microsoft.com/office/drawing/2014/main" id="{A554D633-E2AB-7A4C-933A-18B33E8F5BEC}"/>
              </a:ext>
            </a:extLst>
          </p:cNvPr>
          <p:cNvPicPr>
            <a:picLocks noChangeAspect="1"/>
          </p:cNvPicPr>
          <p:nvPr/>
        </p:nvPicPr>
        <p:blipFill rotWithShape="1">
          <a:blip r:embed="rId7"/>
          <a:srcRect l="59590" b="37571"/>
          <a:stretch/>
        </p:blipFill>
        <p:spPr>
          <a:xfrm rot="16200000">
            <a:off x="5208038" y="1830128"/>
            <a:ext cx="548970" cy="299330"/>
          </a:xfrm>
          <a:prstGeom prst="rect">
            <a:avLst/>
          </a:prstGeom>
        </p:spPr>
      </p:pic>
      <p:pic>
        <p:nvPicPr>
          <p:cNvPr id="38" name="Picture 37">
            <a:extLst>
              <a:ext uri="{FF2B5EF4-FFF2-40B4-BE49-F238E27FC236}">
                <a16:creationId xmlns:a16="http://schemas.microsoft.com/office/drawing/2014/main" id="{8E80228E-D5B9-FC4D-97C2-9F91C0229214}"/>
              </a:ext>
            </a:extLst>
          </p:cNvPr>
          <p:cNvPicPr>
            <a:picLocks noChangeAspect="1"/>
          </p:cNvPicPr>
          <p:nvPr/>
        </p:nvPicPr>
        <p:blipFill rotWithShape="1">
          <a:blip r:embed="rId7"/>
          <a:srcRect l="59590" b="37571"/>
          <a:stretch/>
        </p:blipFill>
        <p:spPr>
          <a:xfrm rot="16200000">
            <a:off x="7586894" y="1824458"/>
            <a:ext cx="548970" cy="299330"/>
          </a:xfrm>
          <a:prstGeom prst="rect">
            <a:avLst/>
          </a:prstGeom>
        </p:spPr>
      </p:pic>
      <p:sp>
        <p:nvSpPr>
          <p:cNvPr id="44" name="TextBox 43">
            <a:extLst>
              <a:ext uri="{FF2B5EF4-FFF2-40B4-BE49-F238E27FC236}">
                <a16:creationId xmlns:a16="http://schemas.microsoft.com/office/drawing/2014/main" id="{6162ACD9-B976-0944-B7E5-60AEB545624C}"/>
              </a:ext>
            </a:extLst>
          </p:cNvPr>
          <p:cNvSpPr txBox="1"/>
          <p:nvPr/>
        </p:nvSpPr>
        <p:spPr>
          <a:xfrm>
            <a:off x="5568401" y="1753349"/>
            <a:ext cx="926216" cy="369332"/>
          </a:xfrm>
          <a:prstGeom prst="rect">
            <a:avLst/>
          </a:prstGeom>
          <a:noFill/>
        </p:spPr>
        <p:txBody>
          <a:bodyPr wrap="none" rtlCol="0">
            <a:spAutoFit/>
          </a:bodyPr>
          <a:lstStyle/>
          <a:p>
            <a:r>
              <a:rPr lang="en-GB" dirty="0">
                <a:solidFill>
                  <a:schemeClr val="tx1">
                    <a:lumMod val="50000"/>
                  </a:schemeClr>
                </a:solidFill>
              </a:rPr>
              <a:t>-Stop(F)</a:t>
            </a:r>
          </a:p>
        </p:txBody>
      </p:sp>
      <p:sp>
        <p:nvSpPr>
          <p:cNvPr id="45" name="TextBox 44">
            <a:extLst>
              <a:ext uri="{FF2B5EF4-FFF2-40B4-BE49-F238E27FC236}">
                <a16:creationId xmlns:a16="http://schemas.microsoft.com/office/drawing/2014/main" id="{2701BD42-0D24-0441-A7CE-98984157BAD7}"/>
              </a:ext>
            </a:extLst>
          </p:cNvPr>
          <p:cNvSpPr txBox="1"/>
          <p:nvPr/>
        </p:nvSpPr>
        <p:spPr>
          <a:xfrm>
            <a:off x="7935279" y="1759425"/>
            <a:ext cx="945452" cy="369332"/>
          </a:xfrm>
          <a:prstGeom prst="rect">
            <a:avLst/>
          </a:prstGeom>
          <a:noFill/>
        </p:spPr>
        <p:txBody>
          <a:bodyPr wrap="none" rtlCol="0">
            <a:spAutoFit/>
          </a:bodyPr>
          <a:lstStyle/>
          <a:p>
            <a:r>
              <a:rPr lang="en-GB" dirty="0">
                <a:solidFill>
                  <a:schemeClr val="tx1">
                    <a:lumMod val="50000"/>
                  </a:schemeClr>
                </a:solidFill>
              </a:rPr>
              <a:t>-Stop(R)</a:t>
            </a:r>
          </a:p>
        </p:txBody>
      </p:sp>
      <p:sp>
        <p:nvSpPr>
          <p:cNvPr id="46" name="Oval 45">
            <a:extLst>
              <a:ext uri="{FF2B5EF4-FFF2-40B4-BE49-F238E27FC236}">
                <a16:creationId xmlns:a16="http://schemas.microsoft.com/office/drawing/2014/main" id="{6B9E79BA-3D9D-574B-AE39-62DFE4705CFD}"/>
              </a:ext>
            </a:extLst>
          </p:cNvPr>
          <p:cNvSpPr/>
          <p:nvPr/>
        </p:nvSpPr>
        <p:spPr>
          <a:xfrm>
            <a:off x="6051423" y="650189"/>
            <a:ext cx="1259434" cy="125943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CDC7E65-3064-AB4C-9599-E3B888187149}"/>
              </a:ext>
            </a:extLst>
          </p:cNvPr>
          <p:cNvPicPr>
            <a:picLocks noChangeAspect="1"/>
          </p:cNvPicPr>
          <p:nvPr/>
        </p:nvPicPr>
        <p:blipFill rotWithShape="1">
          <a:blip r:embed="rId8"/>
          <a:srcRect l="7485" t="15877" r="12637" b="16258"/>
          <a:stretch/>
        </p:blipFill>
        <p:spPr>
          <a:xfrm rot="10800000">
            <a:off x="5396348" y="3397871"/>
            <a:ext cx="291162" cy="609600"/>
          </a:xfrm>
          <a:prstGeom prst="rect">
            <a:avLst/>
          </a:prstGeom>
        </p:spPr>
      </p:pic>
      <p:pic>
        <p:nvPicPr>
          <p:cNvPr id="48" name="Picture 47">
            <a:extLst>
              <a:ext uri="{FF2B5EF4-FFF2-40B4-BE49-F238E27FC236}">
                <a16:creationId xmlns:a16="http://schemas.microsoft.com/office/drawing/2014/main" id="{69C9CAE7-D9DF-E543-A6E1-3B9A5EFC4227}"/>
              </a:ext>
            </a:extLst>
          </p:cNvPr>
          <p:cNvPicPr>
            <a:picLocks noChangeAspect="1"/>
          </p:cNvPicPr>
          <p:nvPr/>
        </p:nvPicPr>
        <p:blipFill rotWithShape="1">
          <a:blip r:embed="rId8"/>
          <a:srcRect l="7485" t="15877" r="12637" b="16258"/>
          <a:stretch/>
        </p:blipFill>
        <p:spPr>
          <a:xfrm rot="10800000">
            <a:off x="7789698" y="3401785"/>
            <a:ext cx="291162" cy="609600"/>
          </a:xfrm>
          <a:prstGeom prst="rect">
            <a:avLst/>
          </a:prstGeom>
        </p:spPr>
      </p:pic>
      <p:sp>
        <p:nvSpPr>
          <p:cNvPr id="49" name="TextBox 48">
            <a:extLst>
              <a:ext uri="{FF2B5EF4-FFF2-40B4-BE49-F238E27FC236}">
                <a16:creationId xmlns:a16="http://schemas.microsoft.com/office/drawing/2014/main" id="{0004247D-9237-D946-85FF-CAA5B20D8E91}"/>
              </a:ext>
            </a:extLst>
          </p:cNvPr>
          <p:cNvSpPr txBox="1"/>
          <p:nvPr/>
        </p:nvSpPr>
        <p:spPr>
          <a:xfrm>
            <a:off x="8040725" y="3485113"/>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51" name="TextBox 50">
            <a:extLst>
              <a:ext uri="{FF2B5EF4-FFF2-40B4-BE49-F238E27FC236}">
                <a16:creationId xmlns:a16="http://schemas.microsoft.com/office/drawing/2014/main" id="{7B0FB827-80CF-0846-934C-F91CE9687600}"/>
              </a:ext>
            </a:extLst>
          </p:cNvPr>
          <p:cNvSpPr txBox="1"/>
          <p:nvPr/>
        </p:nvSpPr>
        <p:spPr>
          <a:xfrm>
            <a:off x="5630919" y="3486167"/>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47" name="Picture 46">
            <a:extLst>
              <a:ext uri="{FF2B5EF4-FFF2-40B4-BE49-F238E27FC236}">
                <a16:creationId xmlns:a16="http://schemas.microsoft.com/office/drawing/2014/main" id="{C5F27434-EE95-3F4B-8D0A-0F79B6E47752}"/>
              </a:ext>
            </a:extLst>
          </p:cNvPr>
          <p:cNvPicPr>
            <a:picLocks noChangeAspect="1"/>
          </p:cNvPicPr>
          <p:nvPr/>
        </p:nvPicPr>
        <p:blipFill rotWithShape="1">
          <a:blip r:embed="rId7"/>
          <a:srcRect l="59590" b="37571"/>
          <a:stretch/>
        </p:blipFill>
        <p:spPr>
          <a:xfrm rot="16200000">
            <a:off x="6314863" y="1117910"/>
            <a:ext cx="548970" cy="299330"/>
          </a:xfrm>
          <a:prstGeom prst="rect">
            <a:avLst/>
          </a:prstGeom>
        </p:spPr>
      </p:pic>
      <p:sp>
        <p:nvSpPr>
          <p:cNvPr id="53" name="TextBox 52">
            <a:extLst>
              <a:ext uri="{FF2B5EF4-FFF2-40B4-BE49-F238E27FC236}">
                <a16:creationId xmlns:a16="http://schemas.microsoft.com/office/drawing/2014/main" id="{5446DB66-4634-E347-9C7E-819D8595D08F}"/>
              </a:ext>
            </a:extLst>
          </p:cNvPr>
          <p:cNvSpPr txBox="1"/>
          <p:nvPr/>
        </p:nvSpPr>
        <p:spPr>
          <a:xfrm>
            <a:off x="6714457" y="1053845"/>
            <a:ext cx="1767535" cy="369332"/>
          </a:xfrm>
          <a:prstGeom prst="rect">
            <a:avLst/>
          </a:prstGeom>
          <a:noFill/>
        </p:spPr>
        <p:txBody>
          <a:bodyPr wrap="none" rtlCol="0">
            <a:spAutoFit/>
          </a:bodyPr>
          <a:lstStyle/>
          <a:p>
            <a:r>
              <a:rPr lang="en-GB" dirty="0">
                <a:solidFill>
                  <a:schemeClr val="tx1">
                    <a:lumMod val="50000"/>
                  </a:schemeClr>
                </a:solidFill>
              </a:rPr>
              <a:t>-Emergency Stop</a:t>
            </a:r>
          </a:p>
        </p:txBody>
      </p:sp>
      <p:sp>
        <p:nvSpPr>
          <p:cNvPr id="55" name="Rectangle 54">
            <a:extLst>
              <a:ext uri="{FF2B5EF4-FFF2-40B4-BE49-F238E27FC236}">
                <a16:creationId xmlns:a16="http://schemas.microsoft.com/office/drawing/2014/main" id="{01BB61C6-EBA3-2843-9397-BD2F2B5421F0}"/>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sp>
        <p:nvSpPr>
          <p:cNvPr id="57" name="Rectangle 56">
            <a:extLst>
              <a:ext uri="{FF2B5EF4-FFF2-40B4-BE49-F238E27FC236}">
                <a16:creationId xmlns:a16="http://schemas.microsoft.com/office/drawing/2014/main" id="{F221A23B-5EBB-6447-8B9A-E83CD7BBD243}"/>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Tree>
    <p:custDataLst>
      <p:tags r:id="rId1"/>
    </p:custDataLst>
    <p:extLst>
      <p:ext uri="{BB962C8B-B14F-4D97-AF65-F5344CB8AC3E}">
        <p14:creationId xmlns:p14="http://schemas.microsoft.com/office/powerpoint/2010/main" val="10252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In the previous unit, we connected a single phase capacitor-start motor to a rotary reversing switch. This allowed us to easily reverse the direction of the motor.</a:t>
            </a:r>
          </a:p>
          <a:p>
            <a:pPr marL="0" indent="0">
              <a:buNone/>
            </a:pPr>
            <a:endParaRPr lang="en-GB" sz="2400" dirty="0"/>
          </a:p>
          <a:p>
            <a:pPr marL="0" indent="0">
              <a:buNone/>
            </a:pPr>
            <a:r>
              <a:rPr lang="en-GB" sz="2400" dirty="0"/>
              <a:t>In this unit we are going to achieve the same result but using reversing contactors.</a:t>
            </a:r>
          </a:p>
        </p:txBody>
      </p:sp>
    </p:spTree>
    <p:custDataLst>
      <p:tags r:id="rId1"/>
    </p:custDataLst>
    <p:extLst>
      <p:ext uri="{BB962C8B-B14F-4D97-AF65-F5344CB8AC3E}">
        <p14:creationId xmlns:p14="http://schemas.microsoft.com/office/powerpoint/2010/main" val="2184583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(6 of 6)</a:t>
            </a:r>
          </a:p>
        </p:txBody>
      </p:sp>
      <p:grpSp>
        <p:nvGrpSpPr>
          <p:cNvPr id="9" name="Group 8">
            <a:extLst>
              <a:ext uri="{FF2B5EF4-FFF2-40B4-BE49-F238E27FC236}">
                <a16:creationId xmlns:a16="http://schemas.microsoft.com/office/drawing/2014/main" id="{9DB259A8-0563-9942-9BF1-7FEABCC8B149}"/>
              </a:ext>
            </a:extLst>
          </p:cNvPr>
          <p:cNvGrpSpPr/>
          <p:nvPr/>
        </p:nvGrpSpPr>
        <p:grpSpPr>
          <a:xfrm>
            <a:off x="5228212" y="4066837"/>
            <a:ext cx="588935" cy="309966"/>
            <a:chOff x="2324746" y="3332136"/>
            <a:chExt cx="588935" cy="309966"/>
          </a:xfrm>
        </p:grpSpPr>
        <p:sp>
          <p:nvSpPr>
            <p:cNvPr id="6" name="Rectangle 5">
              <a:extLst>
                <a:ext uri="{FF2B5EF4-FFF2-40B4-BE49-F238E27FC236}">
                  <a16:creationId xmlns:a16="http://schemas.microsoft.com/office/drawing/2014/main" id="{5B2C5287-0B43-5C4F-820F-76604487B95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AE424AD-86DB-2C40-B20D-8EA6D5E884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A5C63C-40F0-8344-B245-100CA9F3AFDE}"/>
              </a:ext>
            </a:extLst>
          </p:cNvPr>
          <p:cNvPicPr>
            <a:picLocks noChangeAspect="1"/>
          </p:cNvPicPr>
          <p:nvPr/>
        </p:nvPicPr>
        <p:blipFill>
          <a:blip r:embed="rId4"/>
          <a:stretch>
            <a:fillRect/>
          </a:stretch>
        </p:blipFill>
        <p:spPr>
          <a:xfrm rot="16200000">
            <a:off x="5238172" y="2524699"/>
            <a:ext cx="562402" cy="389355"/>
          </a:xfrm>
          <a:prstGeom prst="rect">
            <a:avLst/>
          </a:prstGeom>
        </p:spPr>
      </p:pic>
      <p:grpSp>
        <p:nvGrpSpPr>
          <p:cNvPr id="12" name="Group 11">
            <a:extLst>
              <a:ext uri="{FF2B5EF4-FFF2-40B4-BE49-F238E27FC236}">
                <a16:creationId xmlns:a16="http://schemas.microsoft.com/office/drawing/2014/main" id="{69AAC93F-404F-B448-B6F5-B672033057DE}"/>
              </a:ext>
            </a:extLst>
          </p:cNvPr>
          <p:cNvGrpSpPr/>
          <p:nvPr/>
        </p:nvGrpSpPr>
        <p:grpSpPr>
          <a:xfrm>
            <a:off x="7606773" y="4066837"/>
            <a:ext cx="588935" cy="309966"/>
            <a:chOff x="2324746" y="3332136"/>
            <a:chExt cx="588935" cy="309966"/>
          </a:xfrm>
        </p:grpSpPr>
        <p:sp>
          <p:nvSpPr>
            <p:cNvPr id="13" name="Rectangle 12">
              <a:extLst>
                <a:ext uri="{FF2B5EF4-FFF2-40B4-BE49-F238E27FC236}">
                  <a16:creationId xmlns:a16="http://schemas.microsoft.com/office/drawing/2014/main" id="{EEEA3949-619F-DC49-B4ED-F84721D611C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7675D3A4-EFD4-8B4D-B533-FA8AF3667EE2}"/>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89D31590-ECFE-934E-B434-A5A1489E168B}"/>
              </a:ext>
            </a:extLst>
          </p:cNvPr>
          <p:cNvPicPr>
            <a:picLocks noChangeAspect="1"/>
          </p:cNvPicPr>
          <p:nvPr/>
        </p:nvPicPr>
        <p:blipFill>
          <a:blip r:embed="rId4"/>
          <a:stretch>
            <a:fillRect/>
          </a:stretch>
        </p:blipFill>
        <p:spPr>
          <a:xfrm rot="16200000">
            <a:off x="7616733" y="2524700"/>
            <a:ext cx="562402" cy="389355"/>
          </a:xfrm>
          <a:prstGeom prst="rect">
            <a:avLst/>
          </a:prstGeom>
        </p:spPr>
      </p:pic>
      <p:sp>
        <p:nvSpPr>
          <p:cNvPr id="18" name="TextBox 17">
            <a:extLst>
              <a:ext uri="{FF2B5EF4-FFF2-40B4-BE49-F238E27FC236}">
                <a16:creationId xmlns:a16="http://schemas.microsoft.com/office/drawing/2014/main" id="{3B64008E-1031-1943-A899-208F74001F71}"/>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19" name="TextBox 18">
            <a:extLst>
              <a:ext uri="{FF2B5EF4-FFF2-40B4-BE49-F238E27FC236}">
                <a16:creationId xmlns:a16="http://schemas.microsoft.com/office/drawing/2014/main" id="{EAF5618B-4EF7-6E40-978A-7F72A5027309}"/>
              </a:ext>
            </a:extLst>
          </p:cNvPr>
          <p:cNvSpPr txBox="1"/>
          <p:nvPr/>
        </p:nvSpPr>
        <p:spPr>
          <a:xfrm>
            <a:off x="4615300"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21" name="Elbow Connector 20">
            <a:extLst>
              <a:ext uri="{FF2B5EF4-FFF2-40B4-BE49-F238E27FC236}">
                <a16:creationId xmlns:a16="http://schemas.microsoft.com/office/drawing/2014/main" id="{86D58267-2365-C44F-88AC-A40C4DAB9F0B}"/>
              </a:ext>
            </a:extLst>
          </p:cNvPr>
          <p:cNvCxnSpPr>
            <a:cxnSpLocks/>
          </p:cNvCxnSpPr>
          <p:nvPr/>
        </p:nvCxnSpPr>
        <p:spPr>
          <a:xfrm>
            <a:off x="6603325" y="1644861"/>
            <a:ext cx="1294609" cy="1011710"/>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0C5A6563-3C1F-5D47-8C6B-BBEBB5A4CD74}"/>
              </a:ext>
            </a:extLst>
          </p:cNvPr>
          <p:cNvCxnSpPr>
            <a:cxnSpLocks/>
            <a:endCxn id="11" idx="3"/>
          </p:cNvCxnSpPr>
          <p:nvPr/>
        </p:nvCxnSpPr>
        <p:spPr>
          <a:xfrm rot="5400000">
            <a:off x="5270803" y="1105656"/>
            <a:ext cx="1581092" cy="1083949"/>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7E4BD26-4DE1-BB4C-A705-F9911AB18679}"/>
              </a:ext>
            </a:extLst>
          </p:cNvPr>
          <p:cNvCxnSpPr>
            <a:cxnSpLocks/>
            <a:stCxn id="11" idx="1"/>
            <a:endCxn id="6" idx="0"/>
          </p:cNvCxnSpPr>
          <p:nvPr/>
        </p:nvCxnSpPr>
        <p:spPr>
          <a:xfrm rot="16200000" flipH="1">
            <a:off x="4987898" y="3532054"/>
            <a:ext cx="1066259"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C740F332-3E05-514D-AF4E-5D5CC6F5F769}"/>
              </a:ext>
            </a:extLst>
          </p:cNvPr>
          <p:cNvCxnSpPr>
            <a:cxnSpLocks/>
            <a:stCxn id="15" idx="1"/>
            <a:endCxn id="13" idx="0"/>
          </p:cNvCxnSpPr>
          <p:nvPr/>
        </p:nvCxnSpPr>
        <p:spPr>
          <a:xfrm rot="16200000" flipH="1">
            <a:off x="7366459" y="3532055"/>
            <a:ext cx="1066258"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6929E2B-CA4D-EB45-B123-546F18456962}"/>
              </a:ext>
            </a:extLst>
          </p:cNvPr>
          <p:cNvCxnSpPr>
            <a:cxnSpLocks/>
            <a:stCxn id="6" idx="2"/>
            <a:endCxn id="42" idx="4"/>
          </p:cNvCxnSpPr>
          <p:nvPr/>
        </p:nvCxnSpPr>
        <p:spPr>
          <a:xfrm rot="5400000" flipH="1" flipV="1">
            <a:off x="5276026"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A9EB40-EB77-074D-A5FF-69C832748B79}"/>
              </a:ext>
            </a:extLst>
          </p:cNvPr>
          <p:cNvSpPr txBox="1"/>
          <p:nvPr/>
        </p:nvSpPr>
        <p:spPr>
          <a:xfrm>
            <a:off x="5697726" y="2497759"/>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40" name="TextBox 39">
            <a:extLst>
              <a:ext uri="{FF2B5EF4-FFF2-40B4-BE49-F238E27FC236}">
                <a16:creationId xmlns:a16="http://schemas.microsoft.com/office/drawing/2014/main" id="{492FA9DD-8E58-E24E-AE0F-F2F3AB689BEA}"/>
              </a:ext>
            </a:extLst>
          </p:cNvPr>
          <p:cNvSpPr txBox="1"/>
          <p:nvPr/>
        </p:nvSpPr>
        <p:spPr>
          <a:xfrm>
            <a:off x="8040725" y="2507449"/>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41" name="Picture 40">
            <a:extLst>
              <a:ext uri="{FF2B5EF4-FFF2-40B4-BE49-F238E27FC236}">
                <a16:creationId xmlns:a16="http://schemas.microsoft.com/office/drawing/2014/main" id="{06FF4B1A-9C78-FE48-BD26-B50400FB174E}"/>
              </a:ext>
            </a:extLst>
          </p:cNvPr>
          <p:cNvPicPr>
            <a:picLocks noChangeAspect="1"/>
          </p:cNvPicPr>
          <p:nvPr/>
        </p:nvPicPr>
        <p:blipFill rotWithShape="1">
          <a:blip r:embed="rId5"/>
          <a:srcRect t="8830" b="7356"/>
          <a:stretch/>
        </p:blipFill>
        <p:spPr>
          <a:xfrm>
            <a:off x="6020177" y="-58251"/>
            <a:ext cx="738779" cy="915335"/>
          </a:xfrm>
          <a:prstGeom prst="rect">
            <a:avLst/>
          </a:prstGeom>
        </p:spPr>
      </p:pic>
      <p:sp>
        <p:nvSpPr>
          <p:cNvPr id="42" name="Oval 41">
            <a:extLst>
              <a:ext uri="{FF2B5EF4-FFF2-40B4-BE49-F238E27FC236}">
                <a16:creationId xmlns:a16="http://schemas.microsoft.com/office/drawing/2014/main" id="{E4B41277-23FF-544F-AD6E-C44EC21CFF80}"/>
              </a:ext>
            </a:extLst>
          </p:cNvPr>
          <p:cNvSpPr/>
          <p:nvPr/>
        </p:nvSpPr>
        <p:spPr>
          <a:xfrm>
            <a:off x="9174620" y="94880"/>
            <a:ext cx="91118" cy="91118"/>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E519AE1-4557-364B-B873-8CA85932C878}"/>
              </a:ext>
            </a:extLst>
          </p:cNvPr>
          <p:cNvSpPr txBox="1"/>
          <p:nvPr/>
        </p:nvSpPr>
        <p:spPr>
          <a:xfrm>
            <a:off x="9274639" y="-58251"/>
            <a:ext cx="333746" cy="369332"/>
          </a:xfrm>
          <a:prstGeom prst="rect">
            <a:avLst/>
          </a:prstGeom>
          <a:noFill/>
        </p:spPr>
        <p:txBody>
          <a:bodyPr wrap="none" rtlCol="0">
            <a:spAutoFit/>
          </a:bodyPr>
          <a:lstStyle/>
          <a:p>
            <a:r>
              <a:rPr lang="en-GB" dirty="0">
                <a:solidFill>
                  <a:schemeClr val="tx1">
                    <a:lumMod val="50000"/>
                  </a:schemeClr>
                </a:solidFill>
              </a:rPr>
              <a:t>N</a:t>
            </a:r>
          </a:p>
        </p:txBody>
      </p:sp>
      <p:cxnSp>
        <p:nvCxnSpPr>
          <p:cNvPr id="50" name="Straight Connector 49">
            <a:extLst>
              <a:ext uri="{FF2B5EF4-FFF2-40B4-BE49-F238E27FC236}">
                <a16:creationId xmlns:a16="http://schemas.microsoft.com/office/drawing/2014/main" id="{5F0FA181-F289-E944-B11D-F40EE63AAED3}"/>
              </a:ext>
            </a:extLst>
          </p:cNvPr>
          <p:cNvCxnSpPr>
            <a:cxnSpLocks/>
            <a:stCxn id="13"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3395781" cy="3046988"/>
          </a:xfrm>
          <a:prstGeom prst="rect">
            <a:avLst/>
          </a:prstGeom>
          <a:noFill/>
        </p:spPr>
        <p:txBody>
          <a:bodyPr wrap="square" rtlCol="0">
            <a:spAutoFit/>
          </a:bodyPr>
          <a:lstStyle/>
          <a:p>
            <a:r>
              <a:rPr lang="en-GB" sz="2400" dirty="0"/>
              <a:t>Often, to make things easier to read, we number the various parts of the circuit. You can really choose whatever numbers you like if you are the author of the diagram.</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6"/>
          <a:stretch>
            <a:fillRect/>
          </a:stretch>
        </p:blipFill>
        <p:spPr>
          <a:xfrm rot="5400000">
            <a:off x="4465079" y="2633190"/>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a:endCxn id="4" idx="1"/>
          </p:cNvCxnSpPr>
          <p:nvPr/>
        </p:nvCxnSpPr>
        <p:spPr>
          <a:xfrm rot="10800000" flipV="1">
            <a:off x="4865130" y="2279902"/>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a:endCxn id="4" idx="3"/>
          </p:cNvCxnSpPr>
          <p:nvPr/>
        </p:nvCxnSpPr>
        <p:spPr>
          <a:xfrm rot="10800000">
            <a:off x="4865130" y="319834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1421C911-FC4E-4F43-AE54-CC46A435E973}"/>
              </a:ext>
            </a:extLst>
          </p:cNvPr>
          <p:cNvPicPr>
            <a:picLocks noChangeAspect="1"/>
          </p:cNvPicPr>
          <p:nvPr/>
        </p:nvPicPr>
        <p:blipFill>
          <a:blip r:embed="rId6"/>
          <a:stretch>
            <a:fillRect/>
          </a:stretch>
        </p:blipFill>
        <p:spPr>
          <a:xfrm rot="5400000">
            <a:off x="6826399" y="2631579"/>
            <a:ext cx="800100" cy="330200"/>
          </a:xfrm>
          <a:prstGeom prst="rect">
            <a:avLst/>
          </a:prstGeom>
        </p:spPr>
      </p:pic>
      <p:cxnSp>
        <p:nvCxnSpPr>
          <p:cNvPr id="34" name="Elbow Connector 33">
            <a:extLst>
              <a:ext uri="{FF2B5EF4-FFF2-40B4-BE49-F238E27FC236}">
                <a16:creationId xmlns:a16="http://schemas.microsoft.com/office/drawing/2014/main" id="{41B28C0C-7466-FC4A-BB93-129BD35062F8}"/>
              </a:ext>
            </a:extLst>
          </p:cNvPr>
          <p:cNvCxnSpPr>
            <a:cxnSpLocks/>
            <a:endCxn id="33" idx="1"/>
          </p:cNvCxnSpPr>
          <p:nvPr/>
        </p:nvCxnSpPr>
        <p:spPr>
          <a:xfrm rot="10800000" flipV="1">
            <a:off x="7226450" y="2278291"/>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3DBF4DCF-FC50-804F-A33F-11653DF6DB2D}"/>
              </a:ext>
            </a:extLst>
          </p:cNvPr>
          <p:cNvCxnSpPr>
            <a:cxnSpLocks/>
            <a:endCxn id="33" idx="3"/>
          </p:cNvCxnSpPr>
          <p:nvPr/>
        </p:nvCxnSpPr>
        <p:spPr>
          <a:xfrm rot="10800000">
            <a:off x="7226450" y="3196730"/>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683C1E2-A4E4-3244-8536-992DC311044E}"/>
              </a:ext>
            </a:extLst>
          </p:cNvPr>
          <p:cNvSpPr txBox="1"/>
          <p:nvPr/>
        </p:nvSpPr>
        <p:spPr>
          <a:xfrm>
            <a:off x="4169519" y="2587629"/>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37" name="TextBox 36">
            <a:extLst>
              <a:ext uri="{FF2B5EF4-FFF2-40B4-BE49-F238E27FC236}">
                <a16:creationId xmlns:a16="http://schemas.microsoft.com/office/drawing/2014/main" id="{C7F4AE62-179F-B04E-A18A-CD01116832A6}"/>
              </a:ext>
            </a:extLst>
          </p:cNvPr>
          <p:cNvSpPr txBox="1"/>
          <p:nvPr/>
        </p:nvSpPr>
        <p:spPr>
          <a:xfrm>
            <a:off x="6512889" y="2569396"/>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5" name="Picture 4">
            <a:extLst>
              <a:ext uri="{FF2B5EF4-FFF2-40B4-BE49-F238E27FC236}">
                <a16:creationId xmlns:a16="http://schemas.microsoft.com/office/drawing/2014/main" id="{A554D633-E2AB-7A4C-933A-18B33E8F5BEC}"/>
              </a:ext>
            </a:extLst>
          </p:cNvPr>
          <p:cNvPicPr>
            <a:picLocks noChangeAspect="1"/>
          </p:cNvPicPr>
          <p:nvPr/>
        </p:nvPicPr>
        <p:blipFill rotWithShape="1">
          <a:blip r:embed="rId7"/>
          <a:srcRect l="59590" b="37571"/>
          <a:stretch/>
        </p:blipFill>
        <p:spPr>
          <a:xfrm rot="16200000">
            <a:off x="5208038" y="1830128"/>
            <a:ext cx="548970" cy="299330"/>
          </a:xfrm>
          <a:prstGeom prst="rect">
            <a:avLst/>
          </a:prstGeom>
        </p:spPr>
      </p:pic>
      <p:pic>
        <p:nvPicPr>
          <p:cNvPr id="38" name="Picture 37">
            <a:extLst>
              <a:ext uri="{FF2B5EF4-FFF2-40B4-BE49-F238E27FC236}">
                <a16:creationId xmlns:a16="http://schemas.microsoft.com/office/drawing/2014/main" id="{8E80228E-D5B9-FC4D-97C2-9F91C0229214}"/>
              </a:ext>
            </a:extLst>
          </p:cNvPr>
          <p:cNvPicPr>
            <a:picLocks noChangeAspect="1"/>
          </p:cNvPicPr>
          <p:nvPr/>
        </p:nvPicPr>
        <p:blipFill rotWithShape="1">
          <a:blip r:embed="rId7"/>
          <a:srcRect l="59590" b="37571"/>
          <a:stretch/>
        </p:blipFill>
        <p:spPr>
          <a:xfrm rot="16200000">
            <a:off x="7586894" y="1824458"/>
            <a:ext cx="548970" cy="299330"/>
          </a:xfrm>
          <a:prstGeom prst="rect">
            <a:avLst/>
          </a:prstGeom>
        </p:spPr>
      </p:pic>
      <p:sp>
        <p:nvSpPr>
          <p:cNvPr id="44" name="TextBox 43">
            <a:extLst>
              <a:ext uri="{FF2B5EF4-FFF2-40B4-BE49-F238E27FC236}">
                <a16:creationId xmlns:a16="http://schemas.microsoft.com/office/drawing/2014/main" id="{6162ACD9-B976-0944-B7E5-60AEB545624C}"/>
              </a:ext>
            </a:extLst>
          </p:cNvPr>
          <p:cNvSpPr txBox="1"/>
          <p:nvPr/>
        </p:nvSpPr>
        <p:spPr>
          <a:xfrm>
            <a:off x="5568401" y="1753349"/>
            <a:ext cx="926216" cy="369332"/>
          </a:xfrm>
          <a:prstGeom prst="rect">
            <a:avLst/>
          </a:prstGeom>
          <a:noFill/>
        </p:spPr>
        <p:txBody>
          <a:bodyPr wrap="none" rtlCol="0">
            <a:spAutoFit/>
          </a:bodyPr>
          <a:lstStyle/>
          <a:p>
            <a:r>
              <a:rPr lang="en-GB" dirty="0">
                <a:solidFill>
                  <a:schemeClr val="tx1">
                    <a:lumMod val="50000"/>
                  </a:schemeClr>
                </a:solidFill>
              </a:rPr>
              <a:t>-Stop(F)</a:t>
            </a:r>
          </a:p>
        </p:txBody>
      </p:sp>
      <p:sp>
        <p:nvSpPr>
          <p:cNvPr id="45" name="TextBox 44">
            <a:extLst>
              <a:ext uri="{FF2B5EF4-FFF2-40B4-BE49-F238E27FC236}">
                <a16:creationId xmlns:a16="http://schemas.microsoft.com/office/drawing/2014/main" id="{2701BD42-0D24-0441-A7CE-98984157BAD7}"/>
              </a:ext>
            </a:extLst>
          </p:cNvPr>
          <p:cNvSpPr txBox="1"/>
          <p:nvPr/>
        </p:nvSpPr>
        <p:spPr>
          <a:xfrm>
            <a:off x="7935279" y="1759425"/>
            <a:ext cx="945452" cy="369332"/>
          </a:xfrm>
          <a:prstGeom prst="rect">
            <a:avLst/>
          </a:prstGeom>
          <a:noFill/>
        </p:spPr>
        <p:txBody>
          <a:bodyPr wrap="none" rtlCol="0">
            <a:spAutoFit/>
          </a:bodyPr>
          <a:lstStyle/>
          <a:p>
            <a:r>
              <a:rPr lang="en-GB" dirty="0">
                <a:solidFill>
                  <a:schemeClr val="tx1">
                    <a:lumMod val="50000"/>
                  </a:schemeClr>
                </a:solidFill>
              </a:rPr>
              <a:t>-Stop(R)</a:t>
            </a:r>
          </a:p>
        </p:txBody>
      </p:sp>
      <p:pic>
        <p:nvPicPr>
          <p:cNvPr id="7" name="Picture 6">
            <a:extLst>
              <a:ext uri="{FF2B5EF4-FFF2-40B4-BE49-F238E27FC236}">
                <a16:creationId xmlns:a16="http://schemas.microsoft.com/office/drawing/2014/main" id="{3CDC7E65-3064-AB4C-9599-E3B888187149}"/>
              </a:ext>
            </a:extLst>
          </p:cNvPr>
          <p:cNvPicPr>
            <a:picLocks noChangeAspect="1"/>
          </p:cNvPicPr>
          <p:nvPr/>
        </p:nvPicPr>
        <p:blipFill rotWithShape="1">
          <a:blip r:embed="rId8"/>
          <a:srcRect l="7485" t="15877" r="12637" b="16258"/>
          <a:stretch/>
        </p:blipFill>
        <p:spPr>
          <a:xfrm rot="10800000">
            <a:off x="5396348" y="3397871"/>
            <a:ext cx="291162" cy="609600"/>
          </a:xfrm>
          <a:prstGeom prst="rect">
            <a:avLst/>
          </a:prstGeom>
        </p:spPr>
      </p:pic>
      <p:pic>
        <p:nvPicPr>
          <p:cNvPr id="48" name="Picture 47">
            <a:extLst>
              <a:ext uri="{FF2B5EF4-FFF2-40B4-BE49-F238E27FC236}">
                <a16:creationId xmlns:a16="http://schemas.microsoft.com/office/drawing/2014/main" id="{69C9CAE7-D9DF-E543-A6E1-3B9A5EFC4227}"/>
              </a:ext>
            </a:extLst>
          </p:cNvPr>
          <p:cNvPicPr>
            <a:picLocks noChangeAspect="1"/>
          </p:cNvPicPr>
          <p:nvPr/>
        </p:nvPicPr>
        <p:blipFill rotWithShape="1">
          <a:blip r:embed="rId8"/>
          <a:srcRect l="7485" t="15877" r="12637" b="16258"/>
          <a:stretch/>
        </p:blipFill>
        <p:spPr>
          <a:xfrm rot="10800000">
            <a:off x="7789698" y="3401785"/>
            <a:ext cx="291162" cy="609600"/>
          </a:xfrm>
          <a:prstGeom prst="rect">
            <a:avLst/>
          </a:prstGeom>
        </p:spPr>
      </p:pic>
      <p:sp>
        <p:nvSpPr>
          <p:cNvPr id="49" name="TextBox 48">
            <a:extLst>
              <a:ext uri="{FF2B5EF4-FFF2-40B4-BE49-F238E27FC236}">
                <a16:creationId xmlns:a16="http://schemas.microsoft.com/office/drawing/2014/main" id="{0004247D-9237-D946-85FF-CAA5B20D8E91}"/>
              </a:ext>
            </a:extLst>
          </p:cNvPr>
          <p:cNvSpPr txBox="1"/>
          <p:nvPr/>
        </p:nvSpPr>
        <p:spPr>
          <a:xfrm>
            <a:off x="8040725" y="3485113"/>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51" name="TextBox 50">
            <a:extLst>
              <a:ext uri="{FF2B5EF4-FFF2-40B4-BE49-F238E27FC236}">
                <a16:creationId xmlns:a16="http://schemas.microsoft.com/office/drawing/2014/main" id="{7B0FB827-80CF-0846-934C-F91CE9687600}"/>
              </a:ext>
            </a:extLst>
          </p:cNvPr>
          <p:cNvSpPr txBox="1"/>
          <p:nvPr/>
        </p:nvSpPr>
        <p:spPr>
          <a:xfrm>
            <a:off x="5630919" y="3486167"/>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47" name="Picture 46">
            <a:extLst>
              <a:ext uri="{FF2B5EF4-FFF2-40B4-BE49-F238E27FC236}">
                <a16:creationId xmlns:a16="http://schemas.microsoft.com/office/drawing/2014/main" id="{C5F27434-EE95-3F4B-8D0A-0F79B6E47752}"/>
              </a:ext>
            </a:extLst>
          </p:cNvPr>
          <p:cNvPicPr>
            <a:picLocks noChangeAspect="1"/>
          </p:cNvPicPr>
          <p:nvPr/>
        </p:nvPicPr>
        <p:blipFill rotWithShape="1">
          <a:blip r:embed="rId7"/>
          <a:srcRect l="59590" b="37571"/>
          <a:stretch/>
        </p:blipFill>
        <p:spPr>
          <a:xfrm rot="16200000">
            <a:off x="6314863" y="1117910"/>
            <a:ext cx="548970" cy="299330"/>
          </a:xfrm>
          <a:prstGeom prst="rect">
            <a:avLst/>
          </a:prstGeom>
        </p:spPr>
      </p:pic>
      <p:sp>
        <p:nvSpPr>
          <p:cNvPr id="53" name="TextBox 52">
            <a:extLst>
              <a:ext uri="{FF2B5EF4-FFF2-40B4-BE49-F238E27FC236}">
                <a16:creationId xmlns:a16="http://schemas.microsoft.com/office/drawing/2014/main" id="{5446DB66-4634-E347-9C7E-819D8595D08F}"/>
              </a:ext>
            </a:extLst>
          </p:cNvPr>
          <p:cNvSpPr txBox="1"/>
          <p:nvPr/>
        </p:nvSpPr>
        <p:spPr>
          <a:xfrm>
            <a:off x="6714457" y="1053845"/>
            <a:ext cx="1767535" cy="369332"/>
          </a:xfrm>
          <a:prstGeom prst="rect">
            <a:avLst/>
          </a:prstGeom>
          <a:noFill/>
        </p:spPr>
        <p:txBody>
          <a:bodyPr wrap="none" rtlCol="0">
            <a:spAutoFit/>
          </a:bodyPr>
          <a:lstStyle/>
          <a:p>
            <a:r>
              <a:rPr lang="en-GB" dirty="0">
                <a:solidFill>
                  <a:schemeClr val="tx1">
                    <a:lumMod val="50000"/>
                  </a:schemeClr>
                </a:solidFill>
              </a:rPr>
              <a:t>-Emergency Stop</a:t>
            </a:r>
          </a:p>
        </p:txBody>
      </p:sp>
      <p:sp>
        <p:nvSpPr>
          <p:cNvPr id="55" name="Rectangle 54">
            <a:extLst>
              <a:ext uri="{FF2B5EF4-FFF2-40B4-BE49-F238E27FC236}">
                <a16:creationId xmlns:a16="http://schemas.microsoft.com/office/drawing/2014/main" id="{01BB61C6-EBA3-2843-9397-BD2F2B5421F0}"/>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sp>
        <p:nvSpPr>
          <p:cNvPr id="3" name="TextBox 2">
            <a:extLst>
              <a:ext uri="{FF2B5EF4-FFF2-40B4-BE49-F238E27FC236}">
                <a16:creationId xmlns:a16="http://schemas.microsoft.com/office/drawing/2014/main" id="{143DFD80-5FA2-DE43-A9B9-3B3EE22598D3}"/>
              </a:ext>
            </a:extLst>
          </p:cNvPr>
          <p:cNvSpPr txBox="1"/>
          <p:nvPr/>
        </p:nvSpPr>
        <p:spPr>
          <a:xfrm>
            <a:off x="6693941" y="774810"/>
            <a:ext cx="367408" cy="307777"/>
          </a:xfrm>
          <a:prstGeom prst="rect">
            <a:avLst/>
          </a:prstGeom>
          <a:noFill/>
        </p:spPr>
        <p:txBody>
          <a:bodyPr wrap="none" rtlCol="0">
            <a:spAutoFit/>
          </a:bodyPr>
          <a:lstStyle/>
          <a:p>
            <a:r>
              <a:rPr lang="en-GB" sz="1400" b="1" dirty="0"/>
              <a:t>10</a:t>
            </a:r>
            <a:endParaRPr lang="en-GB" b="1" dirty="0"/>
          </a:p>
        </p:txBody>
      </p:sp>
      <p:sp>
        <p:nvSpPr>
          <p:cNvPr id="52" name="TextBox 51">
            <a:extLst>
              <a:ext uri="{FF2B5EF4-FFF2-40B4-BE49-F238E27FC236}">
                <a16:creationId xmlns:a16="http://schemas.microsoft.com/office/drawing/2014/main" id="{5467FC9F-635A-4D45-AA42-B7B512B0DCD4}"/>
              </a:ext>
            </a:extLst>
          </p:cNvPr>
          <p:cNvSpPr txBox="1"/>
          <p:nvPr/>
        </p:nvSpPr>
        <p:spPr>
          <a:xfrm>
            <a:off x="6693760" y="1391861"/>
            <a:ext cx="367408" cy="307777"/>
          </a:xfrm>
          <a:prstGeom prst="rect">
            <a:avLst/>
          </a:prstGeom>
          <a:noFill/>
        </p:spPr>
        <p:txBody>
          <a:bodyPr wrap="none" rtlCol="0">
            <a:spAutoFit/>
          </a:bodyPr>
          <a:lstStyle/>
          <a:p>
            <a:r>
              <a:rPr lang="en-GB" sz="1400" b="1" dirty="0"/>
              <a:t>11</a:t>
            </a:r>
            <a:endParaRPr lang="en-GB" b="1" dirty="0"/>
          </a:p>
        </p:txBody>
      </p:sp>
      <p:sp>
        <p:nvSpPr>
          <p:cNvPr id="54" name="TextBox 53">
            <a:extLst>
              <a:ext uri="{FF2B5EF4-FFF2-40B4-BE49-F238E27FC236}">
                <a16:creationId xmlns:a16="http://schemas.microsoft.com/office/drawing/2014/main" id="{868E1AC8-C622-3F42-989A-17DC2F3DD1FE}"/>
              </a:ext>
            </a:extLst>
          </p:cNvPr>
          <p:cNvSpPr txBox="1"/>
          <p:nvPr/>
        </p:nvSpPr>
        <p:spPr>
          <a:xfrm>
            <a:off x="5002110" y="1997661"/>
            <a:ext cx="367408" cy="307777"/>
          </a:xfrm>
          <a:prstGeom prst="rect">
            <a:avLst/>
          </a:prstGeom>
          <a:noFill/>
        </p:spPr>
        <p:txBody>
          <a:bodyPr wrap="none" rtlCol="0">
            <a:spAutoFit/>
          </a:bodyPr>
          <a:lstStyle/>
          <a:p>
            <a:r>
              <a:rPr lang="en-GB" sz="1400" b="1" dirty="0"/>
              <a:t>12</a:t>
            </a:r>
            <a:endParaRPr lang="en-GB" b="1" dirty="0"/>
          </a:p>
        </p:txBody>
      </p:sp>
      <p:sp>
        <p:nvSpPr>
          <p:cNvPr id="58" name="TextBox 57">
            <a:extLst>
              <a:ext uri="{FF2B5EF4-FFF2-40B4-BE49-F238E27FC236}">
                <a16:creationId xmlns:a16="http://schemas.microsoft.com/office/drawing/2014/main" id="{FE58AC50-A3A6-114A-919C-4C3A1D9300EB}"/>
              </a:ext>
            </a:extLst>
          </p:cNvPr>
          <p:cNvSpPr txBox="1"/>
          <p:nvPr/>
        </p:nvSpPr>
        <p:spPr>
          <a:xfrm>
            <a:off x="5437079" y="2182119"/>
            <a:ext cx="367408" cy="307777"/>
          </a:xfrm>
          <a:prstGeom prst="rect">
            <a:avLst/>
          </a:prstGeom>
          <a:noFill/>
        </p:spPr>
        <p:txBody>
          <a:bodyPr wrap="none" rtlCol="0">
            <a:spAutoFit/>
          </a:bodyPr>
          <a:lstStyle/>
          <a:p>
            <a:r>
              <a:rPr lang="en-GB" sz="1400" b="1" dirty="0"/>
              <a:t>13</a:t>
            </a:r>
            <a:endParaRPr lang="en-GB" b="1" dirty="0"/>
          </a:p>
        </p:txBody>
      </p:sp>
      <p:sp>
        <p:nvSpPr>
          <p:cNvPr id="59" name="TextBox 58">
            <a:extLst>
              <a:ext uri="{FF2B5EF4-FFF2-40B4-BE49-F238E27FC236}">
                <a16:creationId xmlns:a16="http://schemas.microsoft.com/office/drawing/2014/main" id="{70B61E45-4669-E543-9637-286ABBA572DC}"/>
              </a:ext>
            </a:extLst>
          </p:cNvPr>
          <p:cNvSpPr txBox="1"/>
          <p:nvPr/>
        </p:nvSpPr>
        <p:spPr>
          <a:xfrm>
            <a:off x="5468218" y="2956607"/>
            <a:ext cx="367408" cy="307777"/>
          </a:xfrm>
          <a:prstGeom prst="rect">
            <a:avLst/>
          </a:prstGeom>
          <a:noFill/>
        </p:spPr>
        <p:txBody>
          <a:bodyPr wrap="none" rtlCol="0">
            <a:spAutoFit/>
          </a:bodyPr>
          <a:lstStyle/>
          <a:p>
            <a:r>
              <a:rPr lang="en-GB" sz="1400" b="1" dirty="0"/>
              <a:t>14</a:t>
            </a:r>
            <a:endParaRPr lang="en-GB" b="1" dirty="0"/>
          </a:p>
        </p:txBody>
      </p:sp>
      <p:sp>
        <p:nvSpPr>
          <p:cNvPr id="60" name="TextBox 59">
            <a:extLst>
              <a:ext uri="{FF2B5EF4-FFF2-40B4-BE49-F238E27FC236}">
                <a16:creationId xmlns:a16="http://schemas.microsoft.com/office/drawing/2014/main" id="{2936AC68-55BC-424C-AF9F-EDA0C4563CA0}"/>
              </a:ext>
            </a:extLst>
          </p:cNvPr>
          <p:cNvSpPr txBox="1"/>
          <p:nvPr/>
        </p:nvSpPr>
        <p:spPr>
          <a:xfrm>
            <a:off x="5589406" y="3807280"/>
            <a:ext cx="367408" cy="307777"/>
          </a:xfrm>
          <a:prstGeom prst="rect">
            <a:avLst/>
          </a:prstGeom>
          <a:noFill/>
        </p:spPr>
        <p:txBody>
          <a:bodyPr wrap="none" rtlCol="0">
            <a:spAutoFit/>
          </a:bodyPr>
          <a:lstStyle/>
          <a:p>
            <a:r>
              <a:rPr lang="en-GB" sz="1400" b="1" dirty="0"/>
              <a:t>15</a:t>
            </a:r>
            <a:endParaRPr lang="en-GB" b="1" dirty="0"/>
          </a:p>
        </p:txBody>
      </p:sp>
      <p:sp>
        <p:nvSpPr>
          <p:cNvPr id="61" name="TextBox 60">
            <a:extLst>
              <a:ext uri="{FF2B5EF4-FFF2-40B4-BE49-F238E27FC236}">
                <a16:creationId xmlns:a16="http://schemas.microsoft.com/office/drawing/2014/main" id="{1858BFE5-EC0F-2244-93D2-0B9678CFC0DD}"/>
              </a:ext>
            </a:extLst>
          </p:cNvPr>
          <p:cNvSpPr txBox="1"/>
          <p:nvPr/>
        </p:nvSpPr>
        <p:spPr>
          <a:xfrm>
            <a:off x="7402162" y="2011246"/>
            <a:ext cx="367408" cy="307777"/>
          </a:xfrm>
          <a:prstGeom prst="rect">
            <a:avLst/>
          </a:prstGeom>
          <a:noFill/>
        </p:spPr>
        <p:txBody>
          <a:bodyPr wrap="none" rtlCol="0">
            <a:spAutoFit/>
          </a:bodyPr>
          <a:lstStyle/>
          <a:p>
            <a:r>
              <a:rPr lang="en-GB" sz="1400" b="1" dirty="0"/>
              <a:t>16</a:t>
            </a:r>
            <a:endParaRPr lang="en-GB" b="1" dirty="0"/>
          </a:p>
        </p:txBody>
      </p:sp>
      <p:sp>
        <p:nvSpPr>
          <p:cNvPr id="62" name="TextBox 61">
            <a:extLst>
              <a:ext uri="{FF2B5EF4-FFF2-40B4-BE49-F238E27FC236}">
                <a16:creationId xmlns:a16="http://schemas.microsoft.com/office/drawing/2014/main" id="{2DB4624D-3D58-8348-8C21-5F922EEF8899}"/>
              </a:ext>
            </a:extLst>
          </p:cNvPr>
          <p:cNvSpPr txBox="1"/>
          <p:nvPr/>
        </p:nvSpPr>
        <p:spPr>
          <a:xfrm>
            <a:off x="7931688" y="2167760"/>
            <a:ext cx="367408" cy="307777"/>
          </a:xfrm>
          <a:prstGeom prst="rect">
            <a:avLst/>
          </a:prstGeom>
          <a:noFill/>
        </p:spPr>
        <p:txBody>
          <a:bodyPr wrap="none" rtlCol="0">
            <a:spAutoFit/>
          </a:bodyPr>
          <a:lstStyle/>
          <a:p>
            <a:r>
              <a:rPr lang="en-GB" sz="1400" b="1" dirty="0"/>
              <a:t>17</a:t>
            </a:r>
            <a:endParaRPr lang="en-GB" b="1" dirty="0"/>
          </a:p>
        </p:txBody>
      </p:sp>
      <p:sp>
        <p:nvSpPr>
          <p:cNvPr id="63" name="TextBox 62">
            <a:extLst>
              <a:ext uri="{FF2B5EF4-FFF2-40B4-BE49-F238E27FC236}">
                <a16:creationId xmlns:a16="http://schemas.microsoft.com/office/drawing/2014/main" id="{99B3D00E-3F10-3847-9F82-08AE3FBE6A0C}"/>
              </a:ext>
            </a:extLst>
          </p:cNvPr>
          <p:cNvSpPr txBox="1"/>
          <p:nvPr/>
        </p:nvSpPr>
        <p:spPr>
          <a:xfrm>
            <a:off x="7885742" y="3002768"/>
            <a:ext cx="367408" cy="307777"/>
          </a:xfrm>
          <a:prstGeom prst="rect">
            <a:avLst/>
          </a:prstGeom>
          <a:noFill/>
        </p:spPr>
        <p:txBody>
          <a:bodyPr wrap="none" rtlCol="0">
            <a:spAutoFit/>
          </a:bodyPr>
          <a:lstStyle/>
          <a:p>
            <a:r>
              <a:rPr lang="en-GB" sz="1400" b="1" dirty="0"/>
              <a:t>18</a:t>
            </a:r>
            <a:endParaRPr lang="en-GB" b="1" dirty="0"/>
          </a:p>
        </p:txBody>
      </p:sp>
      <p:sp>
        <p:nvSpPr>
          <p:cNvPr id="64" name="TextBox 63">
            <a:extLst>
              <a:ext uri="{FF2B5EF4-FFF2-40B4-BE49-F238E27FC236}">
                <a16:creationId xmlns:a16="http://schemas.microsoft.com/office/drawing/2014/main" id="{A799C4C4-DA64-5C46-9F3B-63D513FA1E7F}"/>
              </a:ext>
            </a:extLst>
          </p:cNvPr>
          <p:cNvSpPr txBox="1"/>
          <p:nvPr/>
        </p:nvSpPr>
        <p:spPr>
          <a:xfrm>
            <a:off x="8022979" y="3819494"/>
            <a:ext cx="367408" cy="307777"/>
          </a:xfrm>
          <a:prstGeom prst="rect">
            <a:avLst/>
          </a:prstGeom>
          <a:noFill/>
        </p:spPr>
        <p:txBody>
          <a:bodyPr wrap="none" rtlCol="0">
            <a:spAutoFit/>
          </a:bodyPr>
          <a:lstStyle/>
          <a:p>
            <a:r>
              <a:rPr lang="en-GB" sz="1400" b="1" dirty="0"/>
              <a:t>19</a:t>
            </a:r>
            <a:endParaRPr lang="en-GB" b="1" dirty="0"/>
          </a:p>
        </p:txBody>
      </p:sp>
    </p:spTree>
    <p:custDataLst>
      <p:tags r:id="rId1"/>
    </p:custDataLst>
    <p:extLst>
      <p:ext uri="{BB962C8B-B14F-4D97-AF65-F5344CB8AC3E}">
        <p14:creationId xmlns:p14="http://schemas.microsoft.com/office/powerpoint/2010/main" val="2463903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(1 of 2)</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stop button, start button and coil in series.</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grpSp>
        <p:nvGrpSpPr>
          <p:cNvPr id="6" name="Group 5">
            <a:extLst>
              <a:ext uri="{FF2B5EF4-FFF2-40B4-BE49-F238E27FC236}">
                <a16:creationId xmlns:a16="http://schemas.microsoft.com/office/drawing/2014/main" id="{34D2E21B-9308-9E45-AF7D-8C2B613D8251}"/>
              </a:ext>
            </a:extLst>
          </p:cNvPr>
          <p:cNvGrpSpPr/>
          <p:nvPr/>
        </p:nvGrpSpPr>
        <p:grpSpPr>
          <a:xfrm>
            <a:off x="5006757" y="1247643"/>
            <a:ext cx="743919" cy="780591"/>
            <a:chOff x="2112154" y="2400534"/>
            <a:chExt cx="743919" cy="780591"/>
          </a:xfrm>
        </p:grpSpPr>
        <p:sp>
          <p:nvSpPr>
            <p:cNvPr id="75" name="Oval 74">
              <a:extLst>
                <a:ext uri="{FF2B5EF4-FFF2-40B4-BE49-F238E27FC236}">
                  <a16:creationId xmlns:a16="http://schemas.microsoft.com/office/drawing/2014/main" id="{54D21A7B-DC02-A545-809A-19EAA06E4E4B}"/>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76" name="Oval 75">
              <a:extLst>
                <a:ext uri="{FF2B5EF4-FFF2-40B4-BE49-F238E27FC236}">
                  <a16:creationId xmlns:a16="http://schemas.microsoft.com/office/drawing/2014/main" id="{5FE31485-968D-7146-89D9-C7547E31A3DA}"/>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77" name="Oval 76">
              <a:extLst>
                <a:ext uri="{FF2B5EF4-FFF2-40B4-BE49-F238E27FC236}">
                  <a16:creationId xmlns:a16="http://schemas.microsoft.com/office/drawing/2014/main" id="{F875A734-4B4F-EA44-8311-7BAECB2A281C}"/>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 name="Group 4">
            <a:extLst>
              <a:ext uri="{FF2B5EF4-FFF2-40B4-BE49-F238E27FC236}">
                <a16:creationId xmlns:a16="http://schemas.microsoft.com/office/drawing/2014/main" id="{519C0AC4-58F5-944C-8434-B27B7715A80B}"/>
              </a:ext>
            </a:extLst>
          </p:cNvPr>
          <p:cNvGrpSpPr/>
          <p:nvPr/>
        </p:nvGrpSpPr>
        <p:grpSpPr>
          <a:xfrm>
            <a:off x="5521684" y="2228947"/>
            <a:ext cx="743919" cy="826525"/>
            <a:chOff x="2112155" y="3360948"/>
            <a:chExt cx="743919" cy="826525"/>
          </a:xfrm>
        </p:grpSpPr>
        <p:sp>
          <p:nvSpPr>
            <p:cNvPr id="74" name="Oval 73">
              <a:extLst>
                <a:ext uri="{FF2B5EF4-FFF2-40B4-BE49-F238E27FC236}">
                  <a16:creationId xmlns:a16="http://schemas.microsoft.com/office/drawing/2014/main" id="{4AEB25B9-1B7F-1A46-8A77-CBA50F8D5CA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78" name="Oval 77">
              <a:extLst>
                <a:ext uri="{FF2B5EF4-FFF2-40B4-BE49-F238E27FC236}">
                  <a16:creationId xmlns:a16="http://schemas.microsoft.com/office/drawing/2014/main" id="{1B1BBFEB-8129-DF4E-9DAE-470C8F591BDA}"/>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4BA5247-9679-3242-AF36-E3DF6A8A6DB6}"/>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cxnSp>
        <p:nvCxnSpPr>
          <p:cNvPr id="9" name="Curved Connector 8">
            <a:extLst>
              <a:ext uri="{FF2B5EF4-FFF2-40B4-BE49-F238E27FC236}">
                <a16:creationId xmlns:a16="http://schemas.microsoft.com/office/drawing/2014/main" id="{6F1E2DDB-4BB3-914F-883C-1E42E036FF01}"/>
              </a:ext>
            </a:extLst>
          </p:cNvPr>
          <p:cNvCxnSpPr>
            <a:cxnSpLocks/>
            <a:stCxn id="77" idx="4"/>
            <a:endCxn id="78" idx="0"/>
          </p:cNvCxnSpPr>
          <p:nvPr/>
        </p:nvCxnSpPr>
        <p:spPr>
          <a:xfrm rot="16200000" flipH="1">
            <a:off x="5535823" y="1871127"/>
            <a:ext cx="200713" cy="514926"/>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Curved Connector 79">
            <a:extLst>
              <a:ext uri="{FF2B5EF4-FFF2-40B4-BE49-F238E27FC236}">
                <a16:creationId xmlns:a16="http://schemas.microsoft.com/office/drawing/2014/main" id="{D4E45DF4-C149-294B-9327-9890C6F681DB}"/>
              </a:ext>
            </a:extLst>
          </p:cNvPr>
          <p:cNvCxnSpPr>
            <a:cxnSpLocks/>
            <a:stCxn id="79" idx="4"/>
            <a:endCxn id="103" idx="0"/>
          </p:cNvCxnSpPr>
          <p:nvPr/>
        </p:nvCxnSpPr>
        <p:spPr>
          <a:xfrm rot="5400000">
            <a:off x="5551191" y="3282445"/>
            <a:ext cx="569424" cy="11547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grpSp>
        <p:nvGrpSpPr>
          <p:cNvPr id="83" name="Group 82">
            <a:extLst>
              <a:ext uri="{FF2B5EF4-FFF2-40B4-BE49-F238E27FC236}">
                <a16:creationId xmlns:a16="http://schemas.microsoft.com/office/drawing/2014/main" id="{5AF08CA2-E792-BC41-B267-DDDD1145A930}"/>
              </a:ext>
            </a:extLst>
          </p:cNvPr>
          <p:cNvGrpSpPr/>
          <p:nvPr/>
        </p:nvGrpSpPr>
        <p:grpSpPr>
          <a:xfrm>
            <a:off x="4958518" y="107069"/>
            <a:ext cx="743919" cy="742647"/>
            <a:chOff x="4101143" y="90644"/>
            <a:chExt cx="743919" cy="742647"/>
          </a:xfrm>
        </p:grpSpPr>
        <p:sp>
          <p:nvSpPr>
            <p:cNvPr id="84" name="Oval 83">
              <a:extLst>
                <a:ext uri="{FF2B5EF4-FFF2-40B4-BE49-F238E27FC236}">
                  <a16:creationId xmlns:a16="http://schemas.microsoft.com/office/drawing/2014/main" id="{D3317BCD-A9C1-444A-BA8A-528AC5403385}"/>
                </a:ext>
              </a:extLst>
            </p:cNvPr>
            <p:cNvSpPr/>
            <p:nvPr/>
          </p:nvSpPr>
          <p:spPr>
            <a:xfrm>
              <a:off x="4101143" y="90644"/>
              <a:ext cx="743919" cy="6974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L</a:t>
              </a:r>
              <a:endParaRPr lang="en-GB" sz="1400" b="1" dirty="0"/>
            </a:p>
          </p:txBody>
        </p:sp>
        <p:sp>
          <p:nvSpPr>
            <p:cNvPr id="85" name="Oval 84">
              <a:extLst>
                <a:ext uri="{FF2B5EF4-FFF2-40B4-BE49-F238E27FC236}">
                  <a16:creationId xmlns:a16="http://schemas.microsoft.com/office/drawing/2014/main" id="{C5A60117-C5B9-9D4E-963B-AF6136D337C9}"/>
                </a:ext>
              </a:extLst>
            </p:cNvPr>
            <p:cNvSpPr/>
            <p:nvPr/>
          </p:nvSpPr>
          <p:spPr>
            <a:xfrm>
              <a:off x="4342615" y="54735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C5E5AD1B-7BF7-2F48-9085-8DE2DE75F78B}"/>
              </a:ext>
            </a:extLst>
          </p:cNvPr>
          <p:cNvGrpSpPr/>
          <p:nvPr/>
        </p:nvGrpSpPr>
        <p:grpSpPr>
          <a:xfrm>
            <a:off x="7464286" y="47162"/>
            <a:ext cx="743919" cy="757330"/>
            <a:chOff x="5727796" y="96878"/>
            <a:chExt cx="743919" cy="757330"/>
          </a:xfrm>
        </p:grpSpPr>
        <p:sp>
          <p:nvSpPr>
            <p:cNvPr id="87" name="Oval 86">
              <a:extLst>
                <a:ext uri="{FF2B5EF4-FFF2-40B4-BE49-F238E27FC236}">
                  <a16:creationId xmlns:a16="http://schemas.microsoft.com/office/drawing/2014/main" id="{40979F79-B5B6-D74E-926B-E782EFE32C96}"/>
                </a:ext>
              </a:extLst>
            </p:cNvPr>
            <p:cNvSpPr/>
            <p:nvPr/>
          </p:nvSpPr>
          <p:spPr>
            <a:xfrm>
              <a:off x="5727796" y="96878"/>
              <a:ext cx="743919" cy="697423"/>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t>
              </a:r>
              <a:endParaRPr lang="en-GB" sz="1400" b="1" dirty="0"/>
            </a:p>
          </p:txBody>
        </p:sp>
        <p:sp>
          <p:nvSpPr>
            <p:cNvPr id="88" name="Oval 87">
              <a:extLst>
                <a:ext uri="{FF2B5EF4-FFF2-40B4-BE49-F238E27FC236}">
                  <a16:creationId xmlns:a16="http://schemas.microsoft.com/office/drawing/2014/main" id="{88B6A0B3-37AA-2B40-AC79-1C35004A7D3D}"/>
                </a:ext>
              </a:extLst>
            </p:cNvPr>
            <p:cNvSpPr/>
            <p:nvPr/>
          </p:nvSpPr>
          <p:spPr>
            <a:xfrm>
              <a:off x="5956787" y="56827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cxnSp>
        <p:nvCxnSpPr>
          <p:cNvPr id="89" name="Curved Connector 88">
            <a:extLst>
              <a:ext uri="{FF2B5EF4-FFF2-40B4-BE49-F238E27FC236}">
                <a16:creationId xmlns:a16="http://schemas.microsoft.com/office/drawing/2014/main" id="{1026B8BC-896C-8D42-B7AA-F9BD08A0E74B}"/>
              </a:ext>
            </a:extLst>
          </p:cNvPr>
          <p:cNvCxnSpPr>
            <a:cxnSpLocks/>
            <a:stCxn id="76" idx="0"/>
            <a:endCxn id="85" idx="4"/>
          </p:cNvCxnSpPr>
          <p:nvPr/>
        </p:nvCxnSpPr>
        <p:spPr>
          <a:xfrm rot="16200000" flipV="1">
            <a:off x="5161874" y="1030801"/>
            <a:ext cx="397927" cy="3575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350E307D-2B47-644B-B84C-284780113024}"/>
              </a:ext>
            </a:extLst>
          </p:cNvPr>
          <p:cNvCxnSpPr>
            <a:cxnSpLocks/>
            <a:stCxn id="88" idx="4"/>
            <a:endCxn id="104" idx="4"/>
          </p:cNvCxnSpPr>
          <p:nvPr/>
        </p:nvCxnSpPr>
        <p:spPr>
          <a:xfrm rot="5400000">
            <a:off x="4923214" y="1661001"/>
            <a:ext cx="3769540" cy="2056522"/>
          </a:xfrm>
          <a:prstGeom prst="curvedConnector3">
            <a:avLst>
              <a:gd name="adj1" fmla="val 10606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4610779" y="3591566"/>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4066408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2)</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58" name="Rectangle 57">
            <a:extLst>
              <a:ext uri="{FF2B5EF4-FFF2-40B4-BE49-F238E27FC236}">
                <a16:creationId xmlns:a16="http://schemas.microsoft.com/office/drawing/2014/main" id="{DDD949B3-ABFA-DF48-8B16-BC40DE24851B}"/>
              </a:ext>
            </a:extLst>
          </p:cNvPr>
          <p:cNvSpPr/>
          <p:nvPr/>
        </p:nvSpPr>
        <p:spPr>
          <a:xfrm>
            <a:off x="5413034" y="4226186"/>
            <a:ext cx="629523" cy="629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RW</a:t>
            </a:r>
          </a:p>
        </p:txBody>
      </p:sp>
      <p:sp>
        <p:nvSpPr>
          <p:cNvPr id="59" name="Rectangle 58">
            <a:extLst>
              <a:ext uri="{FF2B5EF4-FFF2-40B4-BE49-F238E27FC236}">
                <a16:creationId xmlns:a16="http://schemas.microsoft.com/office/drawing/2014/main" id="{9ED952F2-0051-584A-A5DA-545D0D130543}"/>
              </a:ext>
            </a:extLst>
          </p:cNvPr>
          <p:cNvSpPr/>
          <p:nvPr/>
        </p:nvSpPr>
        <p:spPr>
          <a:xfrm>
            <a:off x="6610529" y="4226185"/>
            <a:ext cx="629523" cy="629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a:t>
            </a:r>
          </a:p>
        </p:txBody>
      </p:sp>
      <p:grpSp>
        <p:nvGrpSpPr>
          <p:cNvPr id="70" name="Group 69">
            <a:extLst>
              <a:ext uri="{FF2B5EF4-FFF2-40B4-BE49-F238E27FC236}">
                <a16:creationId xmlns:a16="http://schemas.microsoft.com/office/drawing/2014/main" id="{E374D5D9-FF82-B041-9A23-2D012E57E6A9}"/>
              </a:ext>
            </a:extLst>
          </p:cNvPr>
          <p:cNvGrpSpPr/>
          <p:nvPr/>
        </p:nvGrpSpPr>
        <p:grpSpPr>
          <a:xfrm>
            <a:off x="2542911" y="2406082"/>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8978D4C3-2A35-6A40-BE8F-831666FF2743}"/>
              </a:ext>
            </a:extLst>
          </p:cNvPr>
          <p:cNvGrpSpPr/>
          <p:nvPr/>
        </p:nvGrpSpPr>
        <p:grpSpPr>
          <a:xfrm>
            <a:off x="159988" y="664071"/>
            <a:ext cx="743919" cy="780591"/>
            <a:chOff x="2112154" y="2400534"/>
            <a:chExt cx="743919" cy="780591"/>
          </a:xfrm>
        </p:grpSpPr>
        <p:sp>
          <p:nvSpPr>
            <p:cNvPr id="72" name="Oval 71">
              <a:extLst>
                <a:ext uri="{FF2B5EF4-FFF2-40B4-BE49-F238E27FC236}">
                  <a16:creationId xmlns:a16="http://schemas.microsoft.com/office/drawing/2014/main" id="{7DC0272A-4B12-7648-B935-AD968D23A9E3}"/>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73" name="Oval 72">
              <a:extLst>
                <a:ext uri="{FF2B5EF4-FFF2-40B4-BE49-F238E27FC236}">
                  <a16:creationId xmlns:a16="http://schemas.microsoft.com/office/drawing/2014/main" id="{51147EB1-D626-FA40-8C7C-1B6DDA8CE57C}"/>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74" name="Oval 73">
              <a:extLst>
                <a:ext uri="{FF2B5EF4-FFF2-40B4-BE49-F238E27FC236}">
                  <a16:creationId xmlns:a16="http://schemas.microsoft.com/office/drawing/2014/main" id="{8F792077-9705-784B-B3A2-D3021159B4A5}"/>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5" name="Group 74">
            <a:extLst>
              <a:ext uri="{FF2B5EF4-FFF2-40B4-BE49-F238E27FC236}">
                <a16:creationId xmlns:a16="http://schemas.microsoft.com/office/drawing/2014/main" id="{2F1FAAC7-473E-5B41-9325-25682E38B325}"/>
              </a:ext>
            </a:extLst>
          </p:cNvPr>
          <p:cNvGrpSpPr/>
          <p:nvPr/>
        </p:nvGrpSpPr>
        <p:grpSpPr>
          <a:xfrm>
            <a:off x="1085515" y="670372"/>
            <a:ext cx="743919" cy="826525"/>
            <a:chOff x="2112155" y="3360948"/>
            <a:chExt cx="743919" cy="826525"/>
          </a:xfrm>
        </p:grpSpPr>
        <p:sp>
          <p:nvSpPr>
            <p:cNvPr id="76" name="Oval 75">
              <a:extLst>
                <a:ext uri="{FF2B5EF4-FFF2-40B4-BE49-F238E27FC236}">
                  <a16:creationId xmlns:a16="http://schemas.microsoft.com/office/drawing/2014/main" id="{09ED6459-7E7D-E64E-9400-C577860E5259}"/>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77" name="Oval 76">
              <a:extLst>
                <a:ext uri="{FF2B5EF4-FFF2-40B4-BE49-F238E27FC236}">
                  <a16:creationId xmlns:a16="http://schemas.microsoft.com/office/drawing/2014/main" id="{7CAADF81-7365-9141-86D7-4D86B2CBF89D}"/>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78" name="Oval 77">
              <a:extLst>
                <a:ext uri="{FF2B5EF4-FFF2-40B4-BE49-F238E27FC236}">
                  <a16:creationId xmlns:a16="http://schemas.microsoft.com/office/drawing/2014/main" id="{B4717912-6296-074E-98D3-B98CE2CA6B9F}"/>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7FDF664E-27CF-B249-B1ED-75959E496668}"/>
              </a:ext>
            </a:extLst>
          </p:cNvPr>
          <p:cNvGrpSpPr/>
          <p:nvPr/>
        </p:nvGrpSpPr>
        <p:grpSpPr>
          <a:xfrm>
            <a:off x="156776" y="1565755"/>
            <a:ext cx="743919" cy="780591"/>
            <a:chOff x="2112154" y="2400534"/>
            <a:chExt cx="743919" cy="780591"/>
          </a:xfrm>
        </p:grpSpPr>
        <p:sp>
          <p:nvSpPr>
            <p:cNvPr id="80" name="Oval 79">
              <a:extLst>
                <a:ext uri="{FF2B5EF4-FFF2-40B4-BE49-F238E27FC236}">
                  <a16:creationId xmlns:a16="http://schemas.microsoft.com/office/drawing/2014/main" id="{DFC30863-0C90-6142-92F6-DE5F1AE6F9DA}"/>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81" name="Oval 80">
              <a:extLst>
                <a:ext uri="{FF2B5EF4-FFF2-40B4-BE49-F238E27FC236}">
                  <a16:creationId xmlns:a16="http://schemas.microsoft.com/office/drawing/2014/main" id="{9F035DE1-16BD-6943-AA31-016F346AA8FB}"/>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82" name="Oval 81">
              <a:extLst>
                <a:ext uri="{FF2B5EF4-FFF2-40B4-BE49-F238E27FC236}">
                  <a16:creationId xmlns:a16="http://schemas.microsoft.com/office/drawing/2014/main" id="{14A87BD9-DE3D-8C4D-A367-371F08CDB40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83" name="Group 82">
            <a:extLst>
              <a:ext uri="{FF2B5EF4-FFF2-40B4-BE49-F238E27FC236}">
                <a16:creationId xmlns:a16="http://schemas.microsoft.com/office/drawing/2014/main" id="{5540A871-209F-6944-A486-06436862D33A}"/>
              </a:ext>
            </a:extLst>
          </p:cNvPr>
          <p:cNvGrpSpPr/>
          <p:nvPr/>
        </p:nvGrpSpPr>
        <p:grpSpPr>
          <a:xfrm>
            <a:off x="1086232" y="1592709"/>
            <a:ext cx="743919" cy="826525"/>
            <a:chOff x="2112155" y="3360948"/>
            <a:chExt cx="743919" cy="826525"/>
          </a:xfrm>
        </p:grpSpPr>
        <p:sp>
          <p:nvSpPr>
            <p:cNvPr id="84" name="Oval 83">
              <a:extLst>
                <a:ext uri="{FF2B5EF4-FFF2-40B4-BE49-F238E27FC236}">
                  <a16:creationId xmlns:a16="http://schemas.microsoft.com/office/drawing/2014/main" id="{CD9E69AF-83AB-2F47-8B4F-4A58A9361841}"/>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85" name="Oval 84">
              <a:extLst>
                <a:ext uri="{FF2B5EF4-FFF2-40B4-BE49-F238E27FC236}">
                  <a16:creationId xmlns:a16="http://schemas.microsoft.com/office/drawing/2014/main" id="{C015E895-2A7D-0A48-AAF1-3EB8FF1A9162}"/>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86" name="Oval 85">
              <a:extLst>
                <a:ext uri="{FF2B5EF4-FFF2-40B4-BE49-F238E27FC236}">
                  <a16:creationId xmlns:a16="http://schemas.microsoft.com/office/drawing/2014/main" id="{CC5A6877-DF7A-574C-9D58-88AC8E080F24}"/>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87" name="Group 86">
            <a:extLst>
              <a:ext uri="{FF2B5EF4-FFF2-40B4-BE49-F238E27FC236}">
                <a16:creationId xmlns:a16="http://schemas.microsoft.com/office/drawing/2014/main" id="{72692BC0-1482-024A-9982-8F057C4BC034}"/>
              </a:ext>
            </a:extLst>
          </p:cNvPr>
          <p:cNvGrpSpPr/>
          <p:nvPr/>
        </p:nvGrpSpPr>
        <p:grpSpPr>
          <a:xfrm>
            <a:off x="129472" y="2526333"/>
            <a:ext cx="743919" cy="780591"/>
            <a:chOff x="2112154" y="2400534"/>
            <a:chExt cx="743919" cy="780591"/>
          </a:xfrm>
        </p:grpSpPr>
        <p:sp>
          <p:nvSpPr>
            <p:cNvPr id="88" name="Oval 87">
              <a:extLst>
                <a:ext uri="{FF2B5EF4-FFF2-40B4-BE49-F238E27FC236}">
                  <a16:creationId xmlns:a16="http://schemas.microsoft.com/office/drawing/2014/main" id="{8B26C809-FD08-5047-9D91-6AD0D9CFD0BA}"/>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89" name="Oval 88">
              <a:extLst>
                <a:ext uri="{FF2B5EF4-FFF2-40B4-BE49-F238E27FC236}">
                  <a16:creationId xmlns:a16="http://schemas.microsoft.com/office/drawing/2014/main" id="{27C18D22-9A81-904E-AABD-07000552602E}"/>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90" name="Oval 89">
              <a:extLst>
                <a:ext uri="{FF2B5EF4-FFF2-40B4-BE49-F238E27FC236}">
                  <a16:creationId xmlns:a16="http://schemas.microsoft.com/office/drawing/2014/main" id="{53DC53B9-7A92-854C-AFB7-515211129BB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03" name="Group 102">
            <a:extLst>
              <a:ext uri="{FF2B5EF4-FFF2-40B4-BE49-F238E27FC236}">
                <a16:creationId xmlns:a16="http://schemas.microsoft.com/office/drawing/2014/main" id="{829F95A0-CA11-584C-91D4-6BB21C70E75C}"/>
              </a:ext>
            </a:extLst>
          </p:cNvPr>
          <p:cNvGrpSpPr/>
          <p:nvPr/>
        </p:nvGrpSpPr>
        <p:grpSpPr>
          <a:xfrm>
            <a:off x="4659300" y="74265"/>
            <a:ext cx="743919" cy="742647"/>
            <a:chOff x="4101143" y="90644"/>
            <a:chExt cx="743919" cy="742647"/>
          </a:xfrm>
        </p:grpSpPr>
        <p:sp>
          <p:nvSpPr>
            <p:cNvPr id="56" name="Oval 55">
              <a:extLst>
                <a:ext uri="{FF2B5EF4-FFF2-40B4-BE49-F238E27FC236}">
                  <a16:creationId xmlns:a16="http://schemas.microsoft.com/office/drawing/2014/main" id="{0B002CF1-5D27-724B-A3B8-57F61E18A395}"/>
                </a:ext>
              </a:extLst>
            </p:cNvPr>
            <p:cNvSpPr/>
            <p:nvPr/>
          </p:nvSpPr>
          <p:spPr>
            <a:xfrm>
              <a:off x="4101143" y="90644"/>
              <a:ext cx="743919" cy="6974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L</a:t>
              </a:r>
              <a:endParaRPr lang="en-GB" sz="1400" b="1" dirty="0"/>
            </a:p>
          </p:txBody>
        </p:sp>
        <p:sp>
          <p:nvSpPr>
            <p:cNvPr id="95" name="Oval 94">
              <a:extLst>
                <a:ext uri="{FF2B5EF4-FFF2-40B4-BE49-F238E27FC236}">
                  <a16:creationId xmlns:a16="http://schemas.microsoft.com/office/drawing/2014/main" id="{E98A79A8-B6B5-B54D-ADCE-719F7DE962F2}"/>
                </a:ext>
              </a:extLst>
            </p:cNvPr>
            <p:cNvSpPr/>
            <p:nvPr/>
          </p:nvSpPr>
          <p:spPr>
            <a:xfrm>
              <a:off x="4342615" y="54735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04" name="Group 103">
            <a:extLst>
              <a:ext uri="{FF2B5EF4-FFF2-40B4-BE49-F238E27FC236}">
                <a16:creationId xmlns:a16="http://schemas.microsoft.com/office/drawing/2014/main" id="{F3C7C491-E8F5-AA43-BF68-64C8FD437231}"/>
              </a:ext>
            </a:extLst>
          </p:cNvPr>
          <p:cNvGrpSpPr/>
          <p:nvPr/>
        </p:nvGrpSpPr>
        <p:grpSpPr>
          <a:xfrm>
            <a:off x="5727796" y="96878"/>
            <a:ext cx="743919" cy="757330"/>
            <a:chOff x="5727796" y="96878"/>
            <a:chExt cx="743919" cy="757330"/>
          </a:xfrm>
        </p:grpSpPr>
        <p:sp>
          <p:nvSpPr>
            <p:cNvPr id="57" name="Oval 56">
              <a:extLst>
                <a:ext uri="{FF2B5EF4-FFF2-40B4-BE49-F238E27FC236}">
                  <a16:creationId xmlns:a16="http://schemas.microsoft.com/office/drawing/2014/main" id="{A59712D6-B6A0-3D42-A32B-827D6A7CA7C2}"/>
                </a:ext>
              </a:extLst>
            </p:cNvPr>
            <p:cNvSpPr/>
            <p:nvPr/>
          </p:nvSpPr>
          <p:spPr>
            <a:xfrm>
              <a:off x="5727796" y="96878"/>
              <a:ext cx="743919" cy="697423"/>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t>
              </a:r>
              <a:endParaRPr lang="en-GB" sz="1400" b="1" dirty="0"/>
            </a:p>
          </p:txBody>
        </p:sp>
        <p:sp>
          <p:nvSpPr>
            <p:cNvPr id="96" name="Oval 95">
              <a:extLst>
                <a:ext uri="{FF2B5EF4-FFF2-40B4-BE49-F238E27FC236}">
                  <a16:creationId xmlns:a16="http://schemas.microsoft.com/office/drawing/2014/main" id="{FB79A360-5B6D-B549-83DF-EC7E6832026D}"/>
                </a:ext>
              </a:extLst>
            </p:cNvPr>
            <p:cNvSpPr/>
            <p:nvPr/>
          </p:nvSpPr>
          <p:spPr>
            <a:xfrm>
              <a:off x="5956787" y="56827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99" name="Rectangle 98">
            <a:extLst>
              <a:ext uri="{FF2B5EF4-FFF2-40B4-BE49-F238E27FC236}">
                <a16:creationId xmlns:a16="http://schemas.microsoft.com/office/drawing/2014/main" id="{384977C2-EDAA-E044-BCB1-2FB9F25D5314}"/>
              </a:ext>
            </a:extLst>
          </p:cNvPr>
          <p:cNvSpPr/>
          <p:nvPr/>
        </p:nvSpPr>
        <p:spPr>
          <a:xfrm>
            <a:off x="8731603" y="1070365"/>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DCA62692-D72C-1E45-93DA-66444D3FD0DB}"/>
              </a:ext>
            </a:extLst>
          </p:cNvPr>
          <p:cNvSpPr/>
          <p:nvPr/>
        </p:nvSpPr>
        <p:spPr>
          <a:xfrm>
            <a:off x="9442971" y="1070365"/>
            <a:ext cx="662236" cy="66223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4301254" cy="646331"/>
          </a:xfrm>
          <a:prstGeom prst="rect">
            <a:avLst/>
          </a:prstGeom>
          <a:noFill/>
        </p:spPr>
        <p:txBody>
          <a:bodyPr wrap="square" rtlCol="0">
            <a:spAutoFit/>
          </a:bodyPr>
          <a:lstStyle/>
          <a:p>
            <a:r>
              <a:rPr lang="en-GB" b="1" dirty="0"/>
              <a:t>Wire up the main and control circuit for a single phase forward reverse motor starter.</a:t>
            </a:r>
          </a:p>
        </p:txBody>
      </p:sp>
      <p:grpSp>
        <p:nvGrpSpPr>
          <p:cNvPr id="107" name="Group 106">
            <a:extLst>
              <a:ext uri="{FF2B5EF4-FFF2-40B4-BE49-F238E27FC236}">
                <a16:creationId xmlns:a16="http://schemas.microsoft.com/office/drawing/2014/main" id="{BF4D5652-AB8C-504B-92AD-1CBBD7BADFAD}"/>
              </a:ext>
            </a:extLst>
          </p:cNvPr>
          <p:cNvGrpSpPr/>
          <p:nvPr/>
        </p:nvGrpSpPr>
        <p:grpSpPr>
          <a:xfrm>
            <a:off x="2676249" y="3982617"/>
            <a:ext cx="2088159" cy="982466"/>
            <a:chOff x="3340608" y="2401831"/>
            <a:chExt cx="2088159" cy="982466"/>
          </a:xfrm>
        </p:grpSpPr>
        <p:sp>
          <p:nvSpPr>
            <p:cNvPr id="108" name="Rectangle 107">
              <a:extLst>
                <a:ext uri="{FF2B5EF4-FFF2-40B4-BE49-F238E27FC236}">
                  <a16:creationId xmlns:a16="http://schemas.microsoft.com/office/drawing/2014/main" id="{54EE69C9-B160-4847-BBC9-AE578E8F58F9}"/>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F5D334B3-EDCE-3F44-8177-55E269FF8E97}"/>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Reverse</a:t>
              </a:r>
            </a:p>
          </p:txBody>
        </p:sp>
        <p:sp>
          <p:nvSpPr>
            <p:cNvPr id="110" name="Oval 109">
              <a:extLst>
                <a:ext uri="{FF2B5EF4-FFF2-40B4-BE49-F238E27FC236}">
                  <a16:creationId xmlns:a16="http://schemas.microsoft.com/office/drawing/2014/main" id="{A7EE5B4D-6067-F343-80E0-C79B607F2B3B}"/>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A90C99D7-05E7-4C42-887E-C17A2374CF5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C74C350-C910-F241-A76C-A04C9B19D8FB}"/>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8B82E292-A82E-E94D-99CB-8B93E5A8428E}"/>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E5E49FD9-BA29-F34D-926C-E5F1A56B9A8E}"/>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AD5C10A4-B6F8-1C43-BF71-38069F1EA05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3556CA61-CD1D-2E40-925B-142641B4EB1E}"/>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7" name="Oval 116">
              <a:extLst>
                <a:ext uri="{FF2B5EF4-FFF2-40B4-BE49-F238E27FC236}">
                  <a16:creationId xmlns:a16="http://schemas.microsoft.com/office/drawing/2014/main" id="{45D9A0EE-A060-C44F-8E2C-50AFC6C343EE}"/>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5C5BD3DB-7A53-F042-B8BA-662A10A18B13}"/>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9" name="Oval 118">
              <a:extLst>
                <a:ext uri="{FF2B5EF4-FFF2-40B4-BE49-F238E27FC236}">
                  <a16:creationId xmlns:a16="http://schemas.microsoft.com/office/drawing/2014/main" id="{3A5B3E3D-3F65-7042-BF34-417914F9B0E7}"/>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922B80C2-CB1C-4A43-AA6A-23F83B3D9EC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21" name="Oval 120">
              <a:extLst>
                <a:ext uri="{FF2B5EF4-FFF2-40B4-BE49-F238E27FC236}">
                  <a16:creationId xmlns:a16="http://schemas.microsoft.com/office/drawing/2014/main" id="{32A2D6E6-04F3-3547-BA27-BE12AA63863F}"/>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256129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206450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122531" y="1091868"/>
            <a:ext cx="8079099" cy="3645525"/>
          </a:xfrm>
        </p:spPr>
        <p:txBody>
          <a:bodyPr>
            <a:noAutofit/>
          </a:bodyPr>
          <a:lstStyle/>
          <a:p>
            <a:pPr marL="0" indent="0">
              <a:buNone/>
            </a:pPr>
            <a:r>
              <a:rPr lang="en-GB" sz="2400" dirty="0"/>
              <a:t>Here are some of the potential hazards you should look out for:</a:t>
            </a:r>
          </a:p>
        </p:txBody>
      </p:sp>
      <p:sp>
        <p:nvSpPr>
          <p:cNvPr id="5" name="Rectangle 4">
            <a:extLst>
              <a:ext uri="{FF2B5EF4-FFF2-40B4-BE49-F238E27FC236}">
                <a16:creationId xmlns:a16="http://schemas.microsoft.com/office/drawing/2014/main" id="{349439B0-228D-934D-9F62-22B8AD98A040}"/>
              </a:ext>
            </a:extLst>
          </p:cNvPr>
          <p:cNvSpPr/>
          <p:nvPr/>
        </p:nvSpPr>
        <p:spPr>
          <a:xfrm>
            <a:off x="1057328" y="1545397"/>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Vehicles, traffic or mobile equipment</a:t>
            </a:r>
            <a:endParaRPr lang="en-GB" sz="2800" dirty="0"/>
          </a:p>
        </p:txBody>
      </p:sp>
      <p:sp>
        <p:nvSpPr>
          <p:cNvPr id="7" name="Rectangle 6">
            <a:extLst>
              <a:ext uri="{FF2B5EF4-FFF2-40B4-BE49-F238E27FC236}">
                <a16:creationId xmlns:a16="http://schemas.microsoft.com/office/drawing/2014/main" id="{502B4726-62FE-7F4D-81B4-312B16C5689D}"/>
              </a:ext>
            </a:extLst>
          </p:cNvPr>
          <p:cNvSpPr/>
          <p:nvPr/>
        </p:nvSpPr>
        <p:spPr>
          <a:xfrm>
            <a:off x="1057329" y="2705497"/>
            <a:ext cx="432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Hazardous Materials or Waste</a:t>
            </a:r>
            <a:endParaRPr lang="en-GB" sz="2800" dirty="0"/>
          </a:p>
        </p:txBody>
      </p:sp>
      <p:sp>
        <p:nvSpPr>
          <p:cNvPr id="8" name="Rectangle 7">
            <a:extLst>
              <a:ext uri="{FF2B5EF4-FFF2-40B4-BE49-F238E27FC236}">
                <a16:creationId xmlns:a16="http://schemas.microsoft.com/office/drawing/2014/main" id="{FEF0D519-6806-2142-AF61-73FD858C6A05}"/>
              </a:ext>
            </a:extLst>
          </p:cNvPr>
          <p:cNvSpPr/>
          <p:nvPr/>
        </p:nvSpPr>
        <p:spPr>
          <a:xfrm>
            <a:off x="1057329" y="3857363"/>
            <a:ext cx="4320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Electricity, machinery, stored energy or machine isolation</a:t>
            </a:r>
            <a:endParaRPr lang="en-GB" sz="2800" dirty="0"/>
          </a:p>
        </p:txBody>
      </p:sp>
      <p:sp>
        <p:nvSpPr>
          <p:cNvPr id="9" name="Oval 8">
            <a:extLst>
              <a:ext uri="{FF2B5EF4-FFF2-40B4-BE49-F238E27FC236}">
                <a16:creationId xmlns:a16="http://schemas.microsoft.com/office/drawing/2014/main" id="{81E49DBB-7948-024E-A9D2-74FA216E3998}"/>
              </a:ext>
            </a:extLst>
          </p:cNvPr>
          <p:cNvSpPr>
            <a:spLocks noChangeAspect="1"/>
          </p:cNvSpPr>
          <p:nvPr/>
        </p:nvSpPr>
        <p:spPr>
          <a:xfrm>
            <a:off x="1145371"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Oval 9">
            <a:extLst>
              <a:ext uri="{FF2B5EF4-FFF2-40B4-BE49-F238E27FC236}">
                <a16:creationId xmlns:a16="http://schemas.microsoft.com/office/drawing/2014/main" id="{5D3CE4A1-25F9-1747-A45A-57A4F1365313}"/>
              </a:ext>
            </a:extLst>
          </p:cNvPr>
          <p:cNvSpPr>
            <a:spLocks noChangeAspect="1"/>
          </p:cNvSpPr>
          <p:nvPr/>
        </p:nvSpPr>
        <p:spPr>
          <a:xfrm>
            <a:off x="1145371"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endParaRPr>
          </a:p>
        </p:txBody>
      </p:sp>
      <p:sp>
        <p:nvSpPr>
          <p:cNvPr id="11" name="Oval 10">
            <a:extLst>
              <a:ext uri="{FF2B5EF4-FFF2-40B4-BE49-F238E27FC236}">
                <a16:creationId xmlns:a16="http://schemas.microsoft.com/office/drawing/2014/main" id="{C41B7A38-8BBE-2A4B-A607-C91C0AA28B0E}"/>
              </a:ext>
            </a:extLst>
          </p:cNvPr>
          <p:cNvSpPr>
            <a:spLocks noChangeAspect="1"/>
          </p:cNvSpPr>
          <p:nvPr/>
        </p:nvSpPr>
        <p:spPr>
          <a:xfrm>
            <a:off x="1145371"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12" name="Rectangle 11">
            <a:extLst>
              <a:ext uri="{FF2B5EF4-FFF2-40B4-BE49-F238E27FC236}">
                <a16:creationId xmlns:a16="http://schemas.microsoft.com/office/drawing/2014/main" id="{0ED36E47-A443-3A43-B324-396ED0C3E689}"/>
              </a:ext>
            </a:extLst>
          </p:cNvPr>
          <p:cNvSpPr/>
          <p:nvPr/>
        </p:nvSpPr>
        <p:spPr>
          <a:xfrm>
            <a:off x="5643616" y="1545397"/>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Working at heights above 2m</a:t>
            </a:r>
            <a:endParaRPr lang="en-GB" sz="2800" dirty="0"/>
          </a:p>
        </p:txBody>
      </p:sp>
      <p:sp>
        <p:nvSpPr>
          <p:cNvPr id="13" name="Rectangle 12">
            <a:extLst>
              <a:ext uri="{FF2B5EF4-FFF2-40B4-BE49-F238E27FC236}">
                <a16:creationId xmlns:a16="http://schemas.microsoft.com/office/drawing/2014/main" id="{AD297ACB-6042-6D49-BFBF-B05A275FF915}"/>
              </a:ext>
            </a:extLst>
          </p:cNvPr>
          <p:cNvSpPr/>
          <p:nvPr/>
        </p:nvSpPr>
        <p:spPr>
          <a:xfrm>
            <a:off x="5643616" y="2701381"/>
            <a:ext cx="432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Lifting and material handling</a:t>
            </a:r>
            <a:endParaRPr lang="en-GB" sz="2800" dirty="0"/>
          </a:p>
        </p:txBody>
      </p:sp>
      <p:sp>
        <p:nvSpPr>
          <p:cNvPr id="14" name="Rectangle 13">
            <a:extLst>
              <a:ext uri="{FF2B5EF4-FFF2-40B4-BE49-F238E27FC236}">
                <a16:creationId xmlns:a16="http://schemas.microsoft.com/office/drawing/2014/main" id="{CD7B9A66-552E-5942-9004-70E72B274751}"/>
              </a:ext>
            </a:extLst>
          </p:cNvPr>
          <p:cNvSpPr/>
          <p:nvPr/>
        </p:nvSpPr>
        <p:spPr>
          <a:xfrm>
            <a:off x="5643616" y="3857363"/>
            <a:ext cx="432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 with Oxy-fuel gas mixtures</a:t>
            </a:r>
            <a:endParaRPr lang="en-GB" sz="2800" dirty="0"/>
          </a:p>
        </p:txBody>
      </p:sp>
      <p:sp>
        <p:nvSpPr>
          <p:cNvPr id="15" name="Oval 14">
            <a:extLst>
              <a:ext uri="{FF2B5EF4-FFF2-40B4-BE49-F238E27FC236}">
                <a16:creationId xmlns:a16="http://schemas.microsoft.com/office/drawing/2014/main" id="{5A6DD7F6-ED6C-A74C-9645-FBA1089DFD6A}"/>
              </a:ext>
            </a:extLst>
          </p:cNvPr>
          <p:cNvSpPr>
            <a:spLocks noChangeAspect="1"/>
          </p:cNvSpPr>
          <p:nvPr/>
        </p:nvSpPr>
        <p:spPr>
          <a:xfrm>
            <a:off x="5724056"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6" name="Oval 15">
            <a:extLst>
              <a:ext uri="{FF2B5EF4-FFF2-40B4-BE49-F238E27FC236}">
                <a16:creationId xmlns:a16="http://schemas.microsoft.com/office/drawing/2014/main" id="{3553EC97-6621-944E-AAD4-A4092ED27B9C}"/>
              </a:ext>
            </a:extLst>
          </p:cNvPr>
          <p:cNvSpPr>
            <a:spLocks noChangeAspect="1"/>
          </p:cNvSpPr>
          <p:nvPr/>
        </p:nvSpPr>
        <p:spPr>
          <a:xfrm>
            <a:off x="5724056"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Oval 16">
            <a:extLst>
              <a:ext uri="{FF2B5EF4-FFF2-40B4-BE49-F238E27FC236}">
                <a16:creationId xmlns:a16="http://schemas.microsoft.com/office/drawing/2014/main" id="{FD394EAB-A34D-FB4A-B25C-107F3B4EE755}"/>
              </a:ext>
            </a:extLst>
          </p:cNvPr>
          <p:cNvSpPr>
            <a:spLocks noChangeAspect="1"/>
          </p:cNvSpPr>
          <p:nvPr/>
        </p:nvSpPr>
        <p:spPr>
          <a:xfrm>
            <a:off x="5724056"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Tree>
    <p:custDataLst>
      <p:tags r:id="rId1"/>
    </p:custDataLst>
    <p:extLst>
      <p:ext uri="{BB962C8B-B14F-4D97-AF65-F5344CB8AC3E}">
        <p14:creationId xmlns:p14="http://schemas.microsoft.com/office/powerpoint/2010/main" val="161276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Stop and Check?</a:t>
            </a:r>
          </a:p>
        </p:txBody>
      </p:sp>
      <p:sp>
        <p:nvSpPr>
          <p:cNvPr id="3" name="Content Placeholder 2"/>
          <p:cNvSpPr>
            <a:spLocks noGrp="1"/>
          </p:cNvSpPr>
          <p:nvPr>
            <p:ph idx="1"/>
          </p:nvPr>
        </p:nvSpPr>
        <p:spPr>
          <a:xfrm>
            <a:off x="1122532" y="1091868"/>
            <a:ext cx="5295690" cy="1711293"/>
          </a:xfrm>
        </p:spPr>
        <p:txBody>
          <a:bodyPr>
            <a:noAutofit/>
          </a:bodyPr>
          <a:lstStyle/>
          <a:p>
            <a:pPr marL="0" indent="0" algn="just">
              <a:buNone/>
            </a:pPr>
            <a:r>
              <a:rPr lang="en-GB" sz="2400" dirty="0"/>
              <a:t>Because there are some </a:t>
            </a:r>
            <a:r>
              <a:rPr lang="en-GB" sz="2400" b="1" dirty="0"/>
              <a:t>potential hazards</a:t>
            </a:r>
            <a:r>
              <a:rPr lang="en-GB" sz="2400" dirty="0"/>
              <a:t> associated with this job, you need to check that all the necessary </a:t>
            </a:r>
            <a:r>
              <a:rPr lang="en-GB" sz="2400" b="1" dirty="0"/>
              <a:t>safety controls </a:t>
            </a:r>
            <a:r>
              <a:rPr lang="en-GB" sz="2400" dirty="0"/>
              <a:t>related to these hazards are in place.</a:t>
            </a:r>
          </a:p>
        </p:txBody>
      </p:sp>
      <p:pic>
        <p:nvPicPr>
          <p:cNvPr id="4" name="Picture 3">
            <a:extLst>
              <a:ext uri="{FF2B5EF4-FFF2-40B4-BE49-F238E27FC236}">
                <a16:creationId xmlns:a16="http://schemas.microsoft.com/office/drawing/2014/main" id="{C4C7B328-89ED-C942-B9C4-8D817240A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0248" y="825461"/>
            <a:ext cx="2547326" cy="2547326"/>
          </a:xfrm>
          <a:prstGeom prst="rect">
            <a:avLst/>
          </a:prstGeom>
        </p:spPr>
      </p:pic>
      <p:sp>
        <p:nvSpPr>
          <p:cNvPr id="7" name="Rounded Rectangle 6">
            <a:extLst>
              <a:ext uri="{FF2B5EF4-FFF2-40B4-BE49-F238E27FC236}">
                <a16:creationId xmlns:a16="http://schemas.microsoft.com/office/drawing/2014/main" id="{1BFE51DD-2006-AD4B-91E2-DD0778084CCD}"/>
              </a:ext>
            </a:extLst>
          </p:cNvPr>
          <p:cNvSpPr/>
          <p:nvPr/>
        </p:nvSpPr>
        <p:spPr>
          <a:xfrm>
            <a:off x="7044347" y="3595995"/>
            <a:ext cx="297912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Safety Controls</a:t>
            </a:r>
          </a:p>
        </p:txBody>
      </p:sp>
      <p:sp>
        <p:nvSpPr>
          <p:cNvPr id="5" name="Rectangle 4">
            <a:extLst>
              <a:ext uri="{FF2B5EF4-FFF2-40B4-BE49-F238E27FC236}">
                <a16:creationId xmlns:a16="http://schemas.microsoft.com/office/drawing/2014/main" id="{C0FE2D31-5C40-DF41-8151-7E8C354F012D}"/>
              </a:ext>
            </a:extLst>
          </p:cNvPr>
          <p:cNvSpPr/>
          <p:nvPr/>
        </p:nvSpPr>
        <p:spPr>
          <a:xfrm>
            <a:off x="1057330" y="2889686"/>
            <a:ext cx="5360892" cy="1569660"/>
          </a:xfrm>
          <a:prstGeom prst="rect">
            <a:avLst/>
          </a:prstGeom>
          <a:solidFill>
            <a:schemeClr val="tx2">
              <a:lumMod val="40000"/>
              <a:lumOff val="60000"/>
            </a:schemeClr>
          </a:solidFill>
        </p:spPr>
        <p:txBody>
          <a:bodyPr wrap="square">
            <a:spAutoFit/>
          </a:bodyPr>
          <a:lstStyle/>
          <a:p>
            <a:pPr algn="just"/>
            <a:r>
              <a:rPr lang="en-GB" sz="2400" i="1" dirty="0"/>
              <a:t>If you are not sure what these safety controls are, you should stop this unit and refer back to Topic X in The World of an Electrician before continuing.</a:t>
            </a:r>
          </a:p>
        </p:txBody>
      </p:sp>
      <p:pic>
        <p:nvPicPr>
          <p:cNvPr id="8" name="Graphic 7" descr="User">
            <a:extLst>
              <a:ext uri="{FF2B5EF4-FFF2-40B4-BE49-F238E27FC236}">
                <a16:creationId xmlns:a16="http://schemas.microsoft.com/office/drawing/2014/main" id="{48C503E4-91C7-CB47-B467-41ADA1F139B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2889686"/>
            <a:ext cx="854046" cy="854046"/>
          </a:xfrm>
          <a:prstGeom prst="rect">
            <a:avLst/>
          </a:prstGeom>
        </p:spPr>
      </p:pic>
    </p:spTree>
    <p:custDataLst>
      <p:tags r:id="rId1"/>
    </p:custDataLst>
    <p:extLst>
      <p:ext uri="{BB962C8B-B14F-4D97-AF65-F5344CB8AC3E}">
        <p14:creationId xmlns:p14="http://schemas.microsoft.com/office/powerpoint/2010/main" val="36146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electrical tests,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4063715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19317</TotalTime>
  <Words>4942</Words>
  <Application>Microsoft Office PowerPoint</Application>
  <PresentationFormat>Custom</PresentationFormat>
  <Paragraphs>548</Paragraphs>
  <Slides>52</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Open Sans</vt:lpstr>
      <vt:lpstr>Office Theme</vt:lpstr>
      <vt:lpstr>Single Phase Motors</vt:lpstr>
      <vt:lpstr>Assumed prior learning</vt:lpstr>
      <vt:lpstr>Outcomes</vt:lpstr>
      <vt:lpstr>Unit 4.1: Connect a Single Phase Motor to a Reversing Contactors</vt:lpstr>
      <vt:lpstr>Introduction</vt:lpstr>
      <vt:lpstr>Safety first</vt:lpstr>
      <vt:lpstr>Potential Hazards</vt:lpstr>
      <vt:lpstr>Stop and Check?</vt:lpstr>
      <vt:lpstr>Before We Begin</vt:lpstr>
      <vt:lpstr>The downsides of rotary switches.</vt:lpstr>
      <vt:lpstr>Automatic control at a distance</vt:lpstr>
      <vt:lpstr>A Refresher on Contactors</vt:lpstr>
      <vt:lpstr>How do you wire contactors?</vt:lpstr>
      <vt:lpstr>What are auxiliary contacts?</vt:lpstr>
      <vt:lpstr>PowerPoint Presentation</vt:lpstr>
      <vt:lpstr>How do you reverse a single phase motor?</vt:lpstr>
      <vt:lpstr>The running winding</vt:lpstr>
      <vt:lpstr>Basic Schematics</vt:lpstr>
      <vt:lpstr>The Complete Schematic</vt:lpstr>
      <vt:lpstr>The Line Diagram</vt:lpstr>
      <vt:lpstr>The Line Diagram</vt:lpstr>
      <vt:lpstr>Four pole contactors</vt:lpstr>
      <vt:lpstr>Upload your completed circuit</vt:lpstr>
      <vt:lpstr>Main vs control circuits</vt:lpstr>
      <vt:lpstr>Let’s get wiring</vt:lpstr>
      <vt:lpstr>Retaining contacts</vt:lpstr>
      <vt:lpstr>Interlocks</vt:lpstr>
      <vt:lpstr>A quick summary</vt:lpstr>
      <vt:lpstr>The main and control circuits</vt:lpstr>
      <vt:lpstr>Try it yourself</vt:lpstr>
      <vt:lpstr>Upload your completed circuit</vt:lpstr>
      <vt:lpstr>Video Briefing – Vid01</vt:lpstr>
      <vt:lpstr>Video Briefing – Vid02</vt:lpstr>
      <vt:lpstr>Interactive Briefing – Int01</vt:lpstr>
      <vt:lpstr>Interactive Briefing – Int02 (1 of 6)</vt:lpstr>
      <vt:lpstr>Interactive Briefing – Int02 (2 of 6)</vt:lpstr>
      <vt:lpstr>Interactive Briefing – Int02 (3 of 6)</vt:lpstr>
      <vt:lpstr>Interactive Briefing – Int02 (4 of 6)</vt:lpstr>
      <vt:lpstr>Interactive Briefing – Int02 (5 of 6)</vt:lpstr>
      <vt:lpstr>Interactive Briefing – Int02 (6 of 6)</vt:lpstr>
      <vt:lpstr>Interactive Briefing – Int03</vt:lpstr>
      <vt:lpstr>Video Briefing – Vid03</vt:lpstr>
      <vt:lpstr>Video Briefing – Vid04</vt:lpstr>
      <vt:lpstr>Video Briefing – Vid05</vt:lpstr>
      <vt:lpstr>Image Briefing – Img13 (1 of 6)</vt:lpstr>
      <vt:lpstr>Image Briefing – Img13 (2 of 6)</vt:lpstr>
      <vt:lpstr>Image Briefing – Img13 (3 of 6)</vt:lpstr>
      <vt:lpstr>Image Briefing – Img13 (4 of 6)</vt:lpstr>
      <vt:lpstr>Image Briefing – Img13 (5 of 6)</vt:lpstr>
      <vt:lpstr>Image Briefing – Img13 (6 of 6)</vt:lpstr>
      <vt:lpstr>Interactive Briefing – Int04 (1 of 2)</vt:lpstr>
      <vt:lpstr>Interactive Briefing – Int04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524</cp:revision>
  <dcterms:created xsi:type="dcterms:W3CDTF">2018-02-02T12:07:09Z</dcterms:created>
  <dcterms:modified xsi:type="dcterms:W3CDTF">2018-09-19T14:15:52Z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