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comments/comment2.xml" ContentType="application/vnd.openxmlformats-officedocument.presentationml.comments+xml"/>
  <Override PartName="/ppt/tags/tag11.xml" ContentType="application/vnd.openxmlformats-officedocument.presentationml.tags+xml"/>
  <Override PartName="/ppt/notesSlides/notesSlide8.xml" ContentType="application/vnd.openxmlformats-officedocument.presentationml.notesSlide+xml"/>
  <Override PartName="/ppt/comments/comment3.xml" ContentType="application/vnd.openxmlformats-officedocument.presentationml.comment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comments/comment4.xml" ContentType="application/vnd.openxmlformats-officedocument.presentationml.comment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comments/comment5.xml" ContentType="application/vnd.openxmlformats-officedocument.presentationml.comments+xml"/>
  <Override PartName="/ppt/tags/tag18.xml" ContentType="application/vnd.openxmlformats-officedocument.presentationml.tags+xml"/>
  <Override PartName="/ppt/notesSlides/notesSlide15.xml" ContentType="application/vnd.openxmlformats-officedocument.presentationml.notesSlide+xml"/>
  <Override PartName="/ppt/comments/comment6.xml" ContentType="application/vnd.openxmlformats-officedocument.presentationml.comments+xml"/>
  <Override PartName="/ppt/tags/tag19.xml" ContentType="application/vnd.openxmlformats-officedocument.presentationml.tags+xml"/>
  <Override PartName="/ppt/notesSlides/notesSlide16.xml" ContentType="application/vnd.openxmlformats-officedocument.presentationml.notesSlide+xml"/>
  <Override PartName="/ppt/comments/comment7.xml" ContentType="application/vnd.openxmlformats-officedocument.presentationml.comments+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comments/comment8.xml" ContentType="application/vnd.openxmlformats-officedocument.presentationml.comments+xml"/>
  <Override PartName="/ppt/tags/tag23.xml" ContentType="application/vnd.openxmlformats-officedocument.presentationml.tags+xml"/>
  <Override PartName="/ppt/notesSlides/notesSlide20.xml" ContentType="application/vnd.openxmlformats-officedocument.presentationml.notesSlide+xml"/>
  <Override PartName="/ppt/comments/comment9.xml" ContentType="application/vnd.openxmlformats-officedocument.presentationml.comments+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8"/>
  </p:notesMasterIdLst>
  <p:sldIdLst>
    <p:sldId id="256" r:id="rId2"/>
    <p:sldId id="309" r:id="rId3"/>
    <p:sldId id="268" r:id="rId4"/>
    <p:sldId id="278" r:id="rId5"/>
    <p:sldId id="333" r:id="rId6"/>
    <p:sldId id="392" r:id="rId7"/>
    <p:sldId id="393" r:id="rId8"/>
    <p:sldId id="394" r:id="rId9"/>
    <p:sldId id="395" r:id="rId10"/>
    <p:sldId id="356" r:id="rId11"/>
    <p:sldId id="391" r:id="rId12"/>
    <p:sldId id="398" r:id="rId13"/>
    <p:sldId id="357" r:id="rId14"/>
    <p:sldId id="399" r:id="rId15"/>
    <p:sldId id="400" r:id="rId16"/>
    <p:sldId id="402" r:id="rId17"/>
    <p:sldId id="403" r:id="rId18"/>
    <p:sldId id="404" r:id="rId19"/>
    <p:sldId id="405" r:id="rId20"/>
    <p:sldId id="371" r:id="rId21"/>
    <p:sldId id="407" r:id="rId22"/>
    <p:sldId id="386" r:id="rId23"/>
    <p:sldId id="384" r:id="rId24"/>
    <p:sldId id="390" r:id="rId25"/>
    <p:sldId id="385" r:id="rId26"/>
    <p:sldId id="406" r:id="rId27"/>
  </p:sldIdLst>
  <p:sldSz cx="10239375" cy="50038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333"/>
            <p14:sldId id="392"/>
            <p14:sldId id="393"/>
            <p14:sldId id="394"/>
            <p14:sldId id="395"/>
            <p14:sldId id="356"/>
            <p14:sldId id="391"/>
            <p14:sldId id="398"/>
            <p14:sldId id="357"/>
            <p14:sldId id="399"/>
            <p14:sldId id="400"/>
            <p14:sldId id="402"/>
            <p14:sldId id="403"/>
            <p14:sldId id="404"/>
            <p14:sldId id="405"/>
            <p14:sldId id="371"/>
            <p14:sldId id="407"/>
          </p14:sldIdLst>
        </p14:section>
        <p14:section name="Appendix" id="{61A5EB1E-5BAC-224D-8F20-5D1D8E086C2B}">
          <p14:sldIdLst>
            <p14:sldId id="386"/>
            <p14:sldId id="384"/>
            <p14:sldId id="390"/>
            <p14:sldId id="385"/>
            <p14:sldId id="40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53"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45"/>
    <p:restoredTop sz="76174" autoAdjust="0"/>
  </p:normalViewPr>
  <p:slideViewPr>
    <p:cSldViewPr snapToGrid="0" snapToObjects="1">
      <p:cViewPr varScale="1">
        <p:scale>
          <a:sx n="74" d="100"/>
          <a:sy n="74" d="100"/>
        </p:scale>
        <p:origin x="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3T10:47:09.344" idx="21">
    <p:pos x="5464" y="451"/>
    <p:text>Img01</p:text>
    <p:extLst>
      <p:ext uri="{C676402C-5697-4E1C-873F-D02D1690AC5C}">
        <p15:threadingInfo xmlns:p15="http://schemas.microsoft.com/office/powerpoint/2012/main" timeZoneBias="-120"/>
      </p:ext>
    </p:extLst>
  </p:cm>
  <p:cm authorId="1" dt="2018-05-23T12:11:57.816" idx="22">
    <p:pos x="2788" y="2482"/>
    <p:text>Button 01</p:text>
    <p:extLst mod="1">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23T10:47:01.363" idx="20">
    <p:pos x="5626" y="478"/>
    <p:text>Img02</p:text>
    <p:extLst mod="1">
      <p:ext uri="{C676402C-5697-4E1C-873F-D02D1690AC5C}">
        <p15:threadingInfo xmlns:p15="http://schemas.microsoft.com/office/powerpoint/2012/main" timeZoneBias="-120"/>
      </p:ext>
    </p:extLst>
  </p:cm>
  <p:cm authorId="1" dt="2018-05-23T12:13:32.556" idx="23">
    <p:pos x="6075" y="2296"/>
    <p:text>Button 01</p:text>
    <p:extLst mod="1">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23T12:14:32.617" idx="24">
    <p:pos x="6108" y="2331"/>
    <p:text>Button 01</p:text>
    <p:extLst mod="1">
      <p:ext uri="{C676402C-5697-4E1C-873F-D02D1690AC5C}">
        <p15:threadingInfo xmlns:p15="http://schemas.microsoft.com/office/powerpoint/2012/main" timeZoneBias="-120"/>
      </p:ext>
    </p:extLst>
  </p:cm>
  <p:cm authorId="1" dt="2018-05-23T12:15:57.205" idx="25">
    <p:pos x="5383" y="595"/>
    <p:text>Img03</p:text>
    <p:extLst mod="1">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7-06T19:06:27.275" idx="53">
    <p:pos x="4045" y="1873"/>
    <p:text>Buton01</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5-30T09:39:49.053" idx="50">
    <p:pos x="2685" y="1426"/>
    <p:text>Img05</p:text>
    <p:extLst>
      <p:ext uri="{C676402C-5697-4E1C-873F-D02D1690AC5C}">
        <p15:threadingInfo xmlns:p15="http://schemas.microsoft.com/office/powerpoint/2012/main" timeZoneBias="-120"/>
      </p:ext>
    </p:extLst>
  </p:cm>
  <p:cm authorId="1" dt="2018-05-30T09:40:02.481" idx="51">
    <p:pos x="4657" y="1416"/>
    <p:text>Img06</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5-30T08:44:18.383" idx="48">
    <p:pos x="6024" y="761"/>
    <p:text>Int01</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5-30T10:26:23.123" idx="52">
    <p:pos x="6056" y="777"/>
    <p:text>Img07</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Img17</p:text>
    <p:extLst>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Img17</p:text>
    <p:extLst>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19/09/2018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Img04a = photograph of an old appliance (radio or TV) with the channel knobs highlighted.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Youtube</a:t>
            </a:r>
            <a:r>
              <a:rPr lang="en-US" dirty="0"/>
              <a:t> video: URL = https://</a:t>
            </a:r>
            <a:r>
              <a:rPr lang="en-US" dirty="0" err="1"/>
              <a:t>www.youtube.com</a:t>
            </a:r>
            <a:r>
              <a:rPr lang="en-US" dirty="0"/>
              <a:t>/</a:t>
            </a:r>
            <a:r>
              <a:rPr lang="en-US" dirty="0" err="1"/>
              <a:t>watch?v</a:t>
            </a:r>
            <a:r>
              <a:rPr lang="en-US" dirty="0"/>
              <a:t>=</a:t>
            </a:r>
            <a:r>
              <a:rPr lang="en-US" dirty="0" err="1"/>
              <a:t>muQdJLsfosE</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225546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correct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Options a) and b) are correct.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following 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AND b) – Well done. Yes, you can reverse either the start or run windings to reverse a single phase motor</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only – That is right but it is not the whole picture. Reversing the start winding will reverse the direction of a single phase motor BUT, reversing the </a:t>
            </a:r>
            <a:r>
              <a:rPr lang="en-US" b="1" dirty="0"/>
              <a:t>run winding </a:t>
            </a:r>
            <a:r>
              <a:rPr lang="en-US" dirty="0"/>
              <a:t>will also have the same effect.</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only – That is right but it is not the whole picture. Reversing the run winding will reverse the direction of a single phase motor BUT, reversing the </a:t>
            </a:r>
            <a:r>
              <a:rPr lang="en-US" b="1" dirty="0"/>
              <a:t>start winding </a:t>
            </a:r>
            <a:r>
              <a:rPr lang="en-US" dirty="0"/>
              <a:t>will also have the same effect.</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That is not correct. If you reverse both sets of windings, the direction of the motor will not change. Reversing one winding will change the direction of the motor but then reversing the other as well will set the change the direction back to what it was.</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a:t>That is not correct. You have to reverse one of the windings (either the start OR run) to reverse the direction of the motor.</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3580694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Link to 05_02_01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208805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Redraw both diagrams and include</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942880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and img06 - Redraw both diagrams.</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2106760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Int01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472001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reproduce image</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6438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Ing08 = screenshot of Int02 (see brief). On click open Int02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658973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Play vid01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4145595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Img17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31012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Img17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2310935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525455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72469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720882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1031442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3639892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89163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https://</a:t>
            </a:r>
            <a:r>
              <a:rPr lang="en-US" dirty="0" err="1"/>
              <a:t>cdn.pixabay.com</a:t>
            </a:r>
            <a:r>
              <a:rPr lang="en-US" dirty="0"/>
              <a:t>/photo/2014/04/02/10/38/sign-304093_960_720.png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225890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Present boxes with just a representative icon in each circle. On click/touch, reveal the full statement.</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Display small animations to indicate that boxes can be clicked/touched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4001018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https://</a:t>
            </a:r>
            <a:r>
              <a:rPr lang="en-US" dirty="0" err="1"/>
              <a:t>upload.wikimedia.org</a:t>
            </a:r>
            <a:r>
              <a:rPr lang="en-US" dirty="0"/>
              <a:t>/</a:t>
            </a:r>
            <a:r>
              <a:rPr lang="en-US" dirty="0" err="1"/>
              <a:t>wikipedia</a:t>
            </a:r>
            <a:r>
              <a:rPr lang="en-US" dirty="0"/>
              <a:t>/commons/9/9d/</a:t>
            </a:r>
            <a:r>
              <a:rPr lang="en-US" dirty="0" err="1"/>
              <a:t>Stop_sign_light_red.svg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3899267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https://</a:t>
            </a:r>
            <a:r>
              <a:rPr lang="en-US" dirty="0" err="1"/>
              <a:t>cdn.pixabay.com</a:t>
            </a:r>
            <a:r>
              <a:rPr lang="en-US" dirty="0"/>
              <a:t>/photo/2016/07/01/22/38/industrial-safety-1492062_960_720.png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94677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photograph of a motorized garage door showing the motor</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253784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dirty="0"/>
              <a:t>Click to edit Master title style</a:t>
            </a:r>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CFDE981A-A284-439A-81DE-9F2BFDB6674D}"/>
              </a:ext>
            </a:extLst>
          </p:cNvPr>
          <p:cNvSpPr/>
          <p:nvPr userDrawn="1"/>
        </p:nvSpPr>
        <p:spPr>
          <a:xfrm>
            <a:off x="319713" y="4245367"/>
            <a:ext cx="9661413"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9/19/2018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comments" Target="../comments/comment4.xml"/><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14.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svg"/><Relationship Id="rId11" Type="http://schemas.openxmlformats.org/officeDocument/2006/relationships/comments" Target="../comments/comment5.xml"/><Relationship Id="rId5" Type="http://schemas.openxmlformats.org/officeDocument/2006/relationships/image" Target="../media/image2.png"/><Relationship Id="rId10" Type="http://schemas.openxmlformats.org/officeDocument/2006/relationships/image" Target="../media/image9.svg"/><Relationship Id="rId4" Type="http://schemas.openxmlformats.org/officeDocument/2006/relationships/image" Target="../media/image10.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notesSlide" Target="../notesSlides/notesSlide15.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3.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comments" Target="../comments/comment6.xml"/></Relationships>
</file>

<file path=ppt/slides/_rels/slide1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16.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4.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comments" Target="../comments/commen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19.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tiff"/><Relationship Id="rId9" Type="http://schemas.openxmlformats.org/officeDocument/2006/relationships/comments" Target="../comments/comment8.xml"/></Relationships>
</file>

<file path=ppt/slides/_rels/slide2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20.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tiff"/><Relationship Id="rId9" Type="http://schemas.openxmlformats.org/officeDocument/2006/relationships/comments" Target="../comments/comment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omments" Target="../comments/comment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a:t>Single Phase </a:t>
            </a:r>
            <a:r>
              <a:rPr lang="en-GB" dirty="0"/>
              <a:t>Motors</a:t>
            </a:r>
          </a:p>
        </p:txBody>
      </p:sp>
      <p:sp>
        <p:nvSpPr>
          <p:cNvPr id="3" name="Subtitle 2"/>
          <p:cNvSpPr>
            <a:spLocks noGrp="1"/>
          </p:cNvSpPr>
          <p:nvPr>
            <p:ph type="subTitle" idx="1"/>
          </p:nvPr>
        </p:nvSpPr>
        <p:spPr/>
        <p:txBody>
          <a:bodyPr>
            <a:normAutofit/>
          </a:bodyPr>
          <a:lstStyle/>
          <a:p>
            <a:pPr algn="l"/>
            <a:r>
              <a:rPr lang="en-GB" sz="2400" dirty="0"/>
              <a:t>Topic 4: Connecting and Starting Single Phase Motors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Changing Direction</a:t>
            </a:r>
          </a:p>
        </p:txBody>
      </p:sp>
      <p:sp>
        <p:nvSpPr>
          <p:cNvPr id="3" name="Content Placeholder 2"/>
          <p:cNvSpPr>
            <a:spLocks noGrp="1"/>
          </p:cNvSpPr>
          <p:nvPr>
            <p:ph idx="1"/>
          </p:nvPr>
        </p:nvSpPr>
        <p:spPr>
          <a:xfrm>
            <a:off x="1122532" y="1091869"/>
            <a:ext cx="4802780" cy="1444068"/>
          </a:xfrm>
        </p:spPr>
        <p:txBody>
          <a:bodyPr>
            <a:noAutofit/>
          </a:bodyPr>
          <a:lstStyle/>
          <a:p>
            <a:pPr marL="0" indent="0" algn="just">
              <a:buNone/>
            </a:pPr>
            <a:r>
              <a:rPr lang="en-GB" sz="2400" dirty="0"/>
              <a:t>Often in the real world, we need to change the direction of a motor. One simple example is a motorised garage door.</a:t>
            </a:r>
          </a:p>
        </p:txBody>
      </p:sp>
      <p:sp>
        <p:nvSpPr>
          <p:cNvPr id="11" name="Rectangle 10">
            <a:extLst>
              <a:ext uri="{FF2B5EF4-FFF2-40B4-BE49-F238E27FC236}">
                <a16:creationId xmlns:a16="http://schemas.microsoft.com/office/drawing/2014/main" id="{6B7F3C5A-8C7F-F246-8258-6484642E791B}"/>
              </a:ext>
            </a:extLst>
          </p:cNvPr>
          <p:cNvSpPr/>
          <p:nvPr/>
        </p:nvSpPr>
        <p:spPr>
          <a:xfrm>
            <a:off x="6110601" y="1091868"/>
            <a:ext cx="3711993" cy="32427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sp>
        <p:nvSpPr>
          <p:cNvPr id="4" name="TextBox 3">
            <a:extLst>
              <a:ext uri="{FF2B5EF4-FFF2-40B4-BE49-F238E27FC236}">
                <a16:creationId xmlns:a16="http://schemas.microsoft.com/office/drawing/2014/main" id="{147E8B9A-6397-9740-83F3-62A60ED01E33}"/>
              </a:ext>
            </a:extLst>
          </p:cNvPr>
          <p:cNvSpPr txBox="1"/>
          <p:nvPr/>
        </p:nvSpPr>
        <p:spPr>
          <a:xfrm>
            <a:off x="1124236" y="2530402"/>
            <a:ext cx="4801076" cy="830997"/>
          </a:xfrm>
          <a:prstGeom prst="rect">
            <a:avLst/>
          </a:prstGeom>
          <a:noFill/>
        </p:spPr>
        <p:txBody>
          <a:bodyPr wrap="square" rtlCol="0">
            <a:spAutoFit/>
          </a:bodyPr>
          <a:lstStyle/>
          <a:p>
            <a:pPr algn="just"/>
            <a:r>
              <a:rPr lang="en-GB" sz="2400" b="1" dirty="0"/>
              <a:t>Can you think of any other examples?</a:t>
            </a:r>
          </a:p>
        </p:txBody>
      </p:sp>
      <p:sp>
        <p:nvSpPr>
          <p:cNvPr id="13" name="Content Placeholder 2">
            <a:extLst>
              <a:ext uri="{FF2B5EF4-FFF2-40B4-BE49-F238E27FC236}">
                <a16:creationId xmlns:a16="http://schemas.microsoft.com/office/drawing/2014/main" id="{E49C4F2E-B255-5841-9C98-C23BE06F7461}"/>
              </a:ext>
            </a:extLst>
          </p:cNvPr>
          <p:cNvSpPr txBox="1">
            <a:spLocks/>
          </p:cNvSpPr>
          <p:nvPr/>
        </p:nvSpPr>
        <p:spPr>
          <a:xfrm>
            <a:off x="1122532" y="3361399"/>
            <a:ext cx="4802780" cy="1088681"/>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dirty="0"/>
              <a:t>Having to change the bridge pieces in the terminal box to do this would be a real pain. There is an easier way!!</a:t>
            </a:r>
          </a:p>
        </p:txBody>
      </p:sp>
      <p:pic>
        <p:nvPicPr>
          <p:cNvPr id="14" name="Picture 3">
            <a:extLst>
              <a:ext uri="{FF2B5EF4-FFF2-40B4-BE49-F238E27FC236}">
                <a16:creationId xmlns:a16="http://schemas.microsoft.com/office/drawing/2014/main" id="{BDF958DB-17B1-E14D-A102-8E3C9E083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943" y="2711900"/>
            <a:ext cx="493387" cy="4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0302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Rotary Switch</a:t>
            </a:r>
          </a:p>
        </p:txBody>
      </p:sp>
      <p:sp>
        <p:nvSpPr>
          <p:cNvPr id="3" name="Content Placeholder 2"/>
          <p:cNvSpPr>
            <a:spLocks noGrp="1"/>
          </p:cNvSpPr>
          <p:nvPr>
            <p:ph idx="1"/>
          </p:nvPr>
        </p:nvSpPr>
        <p:spPr>
          <a:xfrm>
            <a:off x="1057330" y="1091869"/>
            <a:ext cx="7672757" cy="823091"/>
          </a:xfrm>
        </p:spPr>
        <p:txBody>
          <a:bodyPr>
            <a:noAutofit/>
          </a:bodyPr>
          <a:lstStyle/>
          <a:p>
            <a:pPr marL="0" indent="0" algn="just">
              <a:buNone/>
            </a:pPr>
            <a:r>
              <a:rPr lang="en-GB" sz="2400" dirty="0"/>
              <a:t>Rotary switches are manual switches that you turn. They can have 2, 3 or more different switch positions.</a:t>
            </a:r>
          </a:p>
        </p:txBody>
      </p:sp>
      <p:sp>
        <p:nvSpPr>
          <p:cNvPr id="4" name="TextBox 3">
            <a:extLst>
              <a:ext uri="{FF2B5EF4-FFF2-40B4-BE49-F238E27FC236}">
                <a16:creationId xmlns:a16="http://schemas.microsoft.com/office/drawing/2014/main" id="{AA0A842C-6C80-7648-B4DF-65384F05A45F}"/>
              </a:ext>
            </a:extLst>
          </p:cNvPr>
          <p:cNvSpPr txBox="1"/>
          <p:nvPr/>
        </p:nvSpPr>
        <p:spPr>
          <a:xfrm>
            <a:off x="1057330" y="1914960"/>
            <a:ext cx="7978182" cy="461665"/>
          </a:xfrm>
          <a:prstGeom prst="rect">
            <a:avLst/>
          </a:prstGeom>
          <a:solidFill>
            <a:schemeClr val="tx2">
              <a:lumMod val="40000"/>
              <a:lumOff val="60000"/>
            </a:schemeClr>
          </a:solidFill>
        </p:spPr>
        <p:txBody>
          <a:bodyPr wrap="square" rtlCol="0">
            <a:spAutoFit/>
          </a:bodyPr>
          <a:lstStyle/>
          <a:p>
            <a:pPr algn="just"/>
            <a:r>
              <a:rPr lang="en-GB" sz="2400" i="1" dirty="0"/>
              <a:t>Watch this video to find out a bit more about rotary switches</a:t>
            </a:r>
          </a:p>
        </p:txBody>
      </p:sp>
      <p:pic>
        <p:nvPicPr>
          <p:cNvPr id="13" name="Graphic 12" descr="User">
            <a:extLst>
              <a:ext uri="{FF2B5EF4-FFF2-40B4-BE49-F238E27FC236}">
                <a16:creationId xmlns:a16="http://schemas.microsoft.com/office/drawing/2014/main" id="{1C25B3C7-ED73-8C4F-B374-DCB5A29C81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283" y="1718769"/>
            <a:ext cx="854046" cy="854046"/>
          </a:xfrm>
          <a:prstGeom prst="rect">
            <a:avLst/>
          </a:prstGeom>
        </p:spPr>
      </p:pic>
      <p:pic>
        <p:nvPicPr>
          <p:cNvPr id="6" name="Picture 5">
            <a:extLst>
              <a:ext uri="{FF2B5EF4-FFF2-40B4-BE49-F238E27FC236}">
                <a16:creationId xmlns:a16="http://schemas.microsoft.com/office/drawing/2014/main" id="{8F85C5DA-CE6B-2F43-B8B3-94C7CCAF3DB8}"/>
              </a:ext>
            </a:extLst>
          </p:cNvPr>
          <p:cNvPicPr>
            <a:picLocks noChangeAspect="1"/>
          </p:cNvPicPr>
          <p:nvPr/>
        </p:nvPicPr>
        <p:blipFill>
          <a:blip r:embed="rId6"/>
          <a:stretch>
            <a:fillRect/>
          </a:stretch>
        </p:blipFill>
        <p:spPr>
          <a:xfrm>
            <a:off x="1057329" y="2541860"/>
            <a:ext cx="4251769" cy="2368748"/>
          </a:xfrm>
          <a:prstGeom prst="rect">
            <a:avLst/>
          </a:prstGeom>
        </p:spPr>
      </p:pic>
      <p:sp>
        <p:nvSpPr>
          <p:cNvPr id="7" name="Rectangle 6">
            <a:extLst>
              <a:ext uri="{FF2B5EF4-FFF2-40B4-BE49-F238E27FC236}">
                <a16:creationId xmlns:a16="http://schemas.microsoft.com/office/drawing/2014/main" id="{13664042-FAD1-4845-971E-93CF8A8D7BA2}"/>
              </a:ext>
            </a:extLst>
          </p:cNvPr>
          <p:cNvSpPr/>
          <p:nvPr/>
        </p:nvSpPr>
        <p:spPr>
          <a:xfrm>
            <a:off x="5552663" y="2541860"/>
            <a:ext cx="3482850" cy="22234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a:t>
            </a:r>
          </a:p>
        </p:txBody>
      </p:sp>
    </p:spTree>
    <p:custDataLst>
      <p:tags r:id="rId1"/>
    </p:custDataLst>
    <p:extLst>
      <p:ext uri="{BB962C8B-B14F-4D97-AF65-F5344CB8AC3E}">
        <p14:creationId xmlns:p14="http://schemas.microsoft.com/office/powerpoint/2010/main" val="1521527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Reversing a Single Phase Motor</a:t>
            </a:r>
          </a:p>
        </p:txBody>
      </p:sp>
      <p:sp>
        <p:nvSpPr>
          <p:cNvPr id="3" name="Content Placeholder 2"/>
          <p:cNvSpPr>
            <a:spLocks noGrp="1"/>
          </p:cNvSpPr>
          <p:nvPr>
            <p:ph idx="1"/>
          </p:nvPr>
        </p:nvSpPr>
        <p:spPr>
          <a:xfrm>
            <a:off x="1122532" y="1091869"/>
            <a:ext cx="7607556" cy="1170884"/>
          </a:xfrm>
          <a:solidFill>
            <a:schemeClr val="tx2">
              <a:lumMod val="40000"/>
              <a:lumOff val="60000"/>
            </a:schemeClr>
          </a:solidFill>
        </p:spPr>
        <p:txBody>
          <a:bodyPr>
            <a:noAutofit/>
          </a:bodyPr>
          <a:lstStyle/>
          <a:p>
            <a:pPr marL="0" indent="0" algn="just">
              <a:buNone/>
            </a:pPr>
            <a:r>
              <a:rPr lang="en-GB" sz="2400" i="1" dirty="0"/>
              <a:t>Do you remember how to reverse the direction of a single phase motor? Which of the following options are correct? There may be more than one correct answer.</a:t>
            </a:r>
          </a:p>
        </p:txBody>
      </p:sp>
      <p:pic>
        <p:nvPicPr>
          <p:cNvPr id="8" name="Graphic 7" descr="User">
            <a:extLst>
              <a:ext uri="{FF2B5EF4-FFF2-40B4-BE49-F238E27FC236}">
                <a16:creationId xmlns:a16="http://schemas.microsoft.com/office/drawing/2014/main" id="{EB77AE0B-F80A-EC4A-BFB6-B718B74340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885" y="1033311"/>
            <a:ext cx="854046" cy="854046"/>
          </a:xfrm>
          <a:prstGeom prst="rect">
            <a:avLst/>
          </a:prstGeom>
        </p:spPr>
      </p:pic>
      <p:sp>
        <p:nvSpPr>
          <p:cNvPr id="7" name="TextBox 6">
            <a:extLst>
              <a:ext uri="{FF2B5EF4-FFF2-40B4-BE49-F238E27FC236}">
                <a16:creationId xmlns:a16="http://schemas.microsoft.com/office/drawing/2014/main" id="{C1323815-D5B8-F34C-BAE3-80D42E84257B}"/>
              </a:ext>
            </a:extLst>
          </p:cNvPr>
          <p:cNvSpPr txBox="1"/>
          <p:nvPr/>
        </p:nvSpPr>
        <p:spPr>
          <a:xfrm>
            <a:off x="1110778" y="2541723"/>
            <a:ext cx="3815532" cy="1569660"/>
          </a:xfrm>
          <a:prstGeom prst="rect">
            <a:avLst/>
          </a:prstGeom>
          <a:noFill/>
        </p:spPr>
        <p:txBody>
          <a:bodyPr wrap="none" rtlCol="0">
            <a:spAutoFit/>
          </a:bodyPr>
          <a:lstStyle/>
          <a:p>
            <a:pPr marL="457200" indent="-457200">
              <a:buFont typeface="+mj-lt"/>
              <a:buAutoNum type="alphaLcParenR"/>
            </a:pPr>
            <a:r>
              <a:rPr lang="en-GB" sz="2400" dirty="0"/>
              <a:t>Reverse the start winding</a:t>
            </a:r>
          </a:p>
          <a:p>
            <a:pPr marL="457200" indent="-457200">
              <a:buFont typeface="+mj-lt"/>
              <a:buAutoNum type="alphaLcParenR"/>
            </a:pPr>
            <a:r>
              <a:rPr lang="en-GB" sz="2400" dirty="0"/>
              <a:t>Reverse the run winding</a:t>
            </a:r>
          </a:p>
          <a:p>
            <a:pPr marL="457200" indent="-457200">
              <a:buFont typeface="+mj-lt"/>
              <a:buAutoNum type="alphaLcParenR"/>
            </a:pPr>
            <a:r>
              <a:rPr lang="en-GB" sz="2400" dirty="0"/>
              <a:t>Reverse both windings</a:t>
            </a:r>
          </a:p>
          <a:p>
            <a:pPr marL="457200" indent="-457200">
              <a:buFont typeface="+mj-lt"/>
              <a:buAutoNum type="alphaLcParenR"/>
            </a:pPr>
            <a:r>
              <a:rPr lang="en-GB" sz="2400" dirty="0"/>
              <a:t>Reverse neither winding</a:t>
            </a:r>
          </a:p>
        </p:txBody>
      </p:sp>
    </p:spTree>
    <p:custDataLst>
      <p:tags r:id="rId1"/>
    </p:custDataLst>
    <p:extLst>
      <p:ext uri="{BB962C8B-B14F-4D97-AF65-F5344CB8AC3E}">
        <p14:creationId xmlns:p14="http://schemas.microsoft.com/office/powerpoint/2010/main" val="3695813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Need Some Help?</a:t>
            </a:r>
          </a:p>
        </p:txBody>
      </p:sp>
      <p:sp>
        <p:nvSpPr>
          <p:cNvPr id="3" name="Content Placeholder 2"/>
          <p:cNvSpPr>
            <a:spLocks noGrp="1"/>
          </p:cNvSpPr>
          <p:nvPr>
            <p:ph idx="1"/>
          </p:nvPr>
        </p:nvSpPr>
        <p:spPr>
          <a:xfrm>
            <a:off x="1122532" y="1091869"/>
            <a:ext cx="7607556" cy="1170884"/>
          </a:xfrm>
          <a:solidFill>
            <a:schemeClr val="tx2">
              <a:lumMod val="40000"/>
              <a:lumOff val="60000"/>
            </a:schemeClr>
          </a:solidFill>
        </p:spPr>
        <p:txBody>
          <a:bodyPr>
            <a:noAutofit/>
          </a:bodyPr>
          <a:lstStyle/>
          <a:p>
            <a:pPr marL="0" indent="0" algn="just">
              <a:buNone/>
            </a:pPr>
            <a:r>
              <a:rPr lang="en-GB" sz="2400" i="1" dirty="0"/>
              <a:t>If you need some help understanding how to reverse the direction of a single phase induction motor, go back to the unit on How Single Phase Motors Work.</a:t>
            </a:r>
          </a:p>
        </p:txBody>
      </p:sp>
      <p:pic>
        <p:nvPicPr>
          <p:cNvPr id="8" name="Graphic 7" descr="User">
            <a:extLst>
              <a:ext uri="{FF2B5EF4-FFF2-40B4-BE49-F238E27FC236}">
                <a16:creationId xmlns:a16="http://schemas.microsoft.com/office/drawing/2014/main" id="{EB77AE0B-F80A-EC4A-BFB6-B718B74340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885" y="1033311"/>
            <a:ext cx="854046" cy="854046"/>
          </a:xfrm>
          <a:prstGeom prst="rect">
            <a:avLst/>
          </a:prstGeom>
        </p:spPr>
      </p:pic>
      <p:sp>
        <p:nvSpPr>
          <p:cNvPr id="6" name="Rounded Rectangle 5">
            <a:extLst>
              <a:ext uri="{FF2B5EF4-FFF2-40B4-BE49-F238E27FC236}">
                <a16:creationId xmlns:a16="http://schemas.microsoft.com/office/drawing/2014/main" id="{9CCB492D-DE63-FA41-A943-BC46CE1DF885}"/>
              </a:ext>
            </a:extLst>
          </p:cNvPr>
          <p:cNvSpPr/>
          <p:nvPr/>
        </p:nvSpPr>
        <p:spPr>
          <a:xfrm>
            <a:off x="3090310" y="2956871"/>
            <a:ext cx="3672000"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How Single Phase Motors Work</a:t>
            </a:r>
          </a:p>
        </p:txBody>
      </p:sp>
    </p:spTree>
    <p:custDataLst>
      <p:tags r:id="rId1"/>
    </p:custDataLst>
    <p:extLst>
      <p:ext uri="{BB962C8B-B14F-4D97-AF65-F5344CB8AC3E}">
        <p14:creationId xmlns:p14="http://schemas.microsoft.com/office/powerpoint/2010/main" val="157936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Running Winding</a:t>
            </a:r>
          </a:p>
        </p:txBody>
      </p:sp>
      <p:sp>
        <p:nvSpPr>
          <p:cNvPr id="3" name="Content Placeholder 2"/>
          <p:cNvSpPr>
            <a:spLocks noGrp="1"/>
          </p:cNvSpPr>
          <p:nvPr>
            <p:ph idx="1"/>
          </p:nvPr>
        </p:nvSpPr>
        <p:spPr>
          <a:xfrm>
            <a:off x="1122532" y="1091869"/>
            <a:ext cx="7607556" cy="1170884"/>
          </a:xfrm>
          <a:noFill/>
        </p:spPr>
        <p:txBody>
          <a:bodyPr>
            <a:noAutofit/>
          </a:bodyPr>
          <a:lstStyle/>
          <a:p>
            <a:pPr marL="0" indent="0" algn="just">
              <a:buNone/>
            </a:pPr>
            <a:r>
              <a:rPr lang="en-GB" sz="2400" dirty="0"/>
              <a:t>In this unit, we will reverse the motor direction by reversing the </a:t>
            </a:r>
            <a:r>
              <a:rPr lang="en-GB" sz="2400" b="1" dirty="0"/>
              <a:t>running winding</a:t>
            </a:r>
            <a:r>
              <a:rPr lang="en-GB" sz="2400" dirty="0"/>
              <a:t>.</a:t>
            </a:r>
          </a:p>
        </p:txBody>
      </p:sp>
      <p:sp>
        <p:nvSpPr>
          <p:cNvPr id="5" name="TextBox 4">
            <a:extLst>
              <a:ext uri="{FF2B5EF4-FFF2-40B4-BE49-F238E27FC236}">
                <a16:creationId xmlns:a16="http://schemas.microsoft.com/office/drawing/2014/main" id="{B242047D-3FAE-0C4F-BD51-6A5BF4E785E7}"/>
              </a:ext>
            </a:extLst>
          </p:cNvPr>
          <p:cNvSpPr txBox="1"/>
          <p:nvPr/>
        </p:nvSpPr>
        <p:spPr>
          <a:xfrm>
            <a:off x="1122533" y="2262753"/>
            <a:ext cx="7607556" cy="830997"/>
          </a:xfrm>
          <a:prstGeom prst="rect">
            <a:avLst/>
          </a:prstGeom>
          <a:noFill/>
          <a:ln w="28575">
            <a:solidFill>
              <a:schemeClr val="accent2"/>
            </a:solidFill>
          </a:ln>
        </p:spPr>
        <p:txBody>
          <a:bodyPr wrap="square" rtlCol="0">
            <a:spAutoFit/>
          </a:bodyPr>
          <a:lstStyle/>
          <a:p>
            <a:pPr algn="just"/>
            <a:r>
              <a:rPr lang="en-GB" sz="2400" b="1" dirty="0"/>
              <a:t>Remember, you could also reverse the start winding to achieve the same effect.</a:t>
            </a:r>
            <a:endParaRPr lang="en-GB" sz="2400" b="1" i="1" dirty="0"/>
          </a:p>
        </p:txBody>
      </p:sp>
      <p:pic>
        <p:nvPicPr>
          <p:cNvPr id="12" name="Graphic 11" descr="Lightbulb">
            <a:extLst>
              <a:ext uri="{FF2B5EF4-FFF2-40B4-BE49-F238E27FC236}">
                <a16:creationId xmlns:a16="http://schemas.microsoft.com/office/drawing/2014/main" id="{6C10B194-2A6E-B143-B0C7-8EDF552B84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8131" y="2221051"/>
            <a:ext cx="914400" cy="914400"/>
          </a:xfrm>
          <a:prstGeom prst="rect">
            <a:avLst/>
          </a:prstGeom>
        </p:spPr>
      </p:pic>
    </p:spTree>
    <p:custDataLst>
      <p:tags r:id="rId1"/>
    </p:custDataLst>
    <p:extLst>
      <p:ext uri="{BB962C8B-B14F-4D97-AF65-F5344CB8AC3E}">
        <p14:creationId xmlns:p14="http://schemas.microsoft.com/office/powerpoint/2010/main" val="1376676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Basic Schematics</a:t>
            </a:r>
          </a:p>
        </p:txBody>
      </p:sp>
      <p:pic>
        <p:nvPicPr>
          <p:cNvPr id="4" name="Picture 3">
            <a:extLst>
              <a:ext uri="{FF2B5EF4-FFF2-40B4-BE49-F238E27FC236}">
                <a16:creationId xmlns:a16="http://schemas.microsoft.com/office/drawing/2014/main" id="{E14BE371-D042-924B-BEA1-D516A8C9D377}"/>
              </a:ext>
            </a:extLst>
          </p:cNvPr>
          <p:cNvPicPr>
            <a:picLocks noChangeAspect="1"/>
          </p:cNvPicPr>
          <p:nvPr/>
        </p:nvPicPr>
        <p:blipFill>
          <a:blip r:embed="rId4"/>
          <a:stretch>
            <a:fillRect/>
          </a:stretch>
        </p:blipFill>
        <p:spPr>
          <a:xfrm>
            <a:off x="2091093" y="2185542"/>
            <a:ext cx="5605232" cy="1798114"/>
          </a:xfrm>
          <a:prstGeom prst="rect">
            <a:avLst/>
          </a:prstGeom>
        </p:spPr>
      </p:pic>
      <p:sp>
        <p:nvSpPr>
          <p:cNvPr id="5" name="TextBox 4">
            <a:extLst>
              <a:ext uri="{FF2B5EF4-FFF2-40B4-BE49-F238E27FC236}">
                <a16:creationId xmlns:a16="http://schemas.microsoft.com/office/drawing/2014/main" id="{B242047D-3FAE-0C4F-BD51-6A5BF4E785E7}"/>
              </a:ext>
            </a:extLst>
          </p:cNvPr>
          <p:cNvSpPr txBox="1"/>
          <p:nvPr/>
        </p:nvSpPr>
        <p:spPr>
          <a:xfrm>
            <a:off x="1122532" y="1256626"/>
            <a:ext cx="7607556" cy="830997"/>
          </a:xfrm>
          <a:prstGeom prst="rect">
            <a:avLst/>
          </a:prstGeom>
          <a:solidFill>
            <a:schemeClr val="tx2">
              <a:lumMod val="40000"/>
              <a:lumOff val="60000"/>
            </a:schemeClr>
          </a:solidFill>
        </p:spPr>
        <p:txBody>
          <a:bodyPr wrap="square" rtlCol="0">
            <a:spAutoFit/>
          </a:bodyPr>
          <a:lstStyle/>
          <a:p>
            <a:pPr algn="just"/>
            <a:r>
              <a:rPr lang="en-GB" sz="2400" i="1" dirty="0"/>
              <a:t>Here are schematics for a motor in the forward and reverse directions. Draw your own version of these diagrams now.</a:t>
            </a:r>
          </a:p>
        </p:txBody>
      </p:sp>
      <p:pic>
        <p:nvPicPr>
          <p:cNvPr id="9" name="Graphic 8" descr="User">
            <a:extLst>
              <a:ext uri="{FF2B5EF4-FFF2-40B4-BE49-F238E27FC236}">
                <a16:creationId xmlns:a16="http://schemas.microsoft.com/office/drawing/2014/main" id="{5F6D8575-E85E-5B4F-9B9F-589D37A9F2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5884" y="1233577"/>
            <a:ext cx="854046" cy="854046"/>
          </a:xfrm>
          <a:prstGeom prst="rect">
            <a:avLst/>
          </a:prstGeom>
        </p:spPr>
      </p:pic>
      <p:pic>
        <p:nvPicPr>
          <p:cNvPr id="10" name="Graphic 9" descr="Magnifying glass">
            <a:extLst>
              <a:ext uri="{FF2B5EF4-FFF2-40B4-BE49-F238E27FC236}">
                <a16:creationId xmlns:a16="http://schemas.microsoft.com/office/drawing/2014/main" id="{ABE8CF87-9D7F-9343-A151-1A246A1683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67661" y="2213891"/>
            <a:ext cx="457428" cy="457428"/>
          </a:xfrm>
          <a:prstGeom prst="rect">
            <a:avLst/>
          </a:prstGeom>
        </p:spPr>
      </p:pic>
      <p:pic>
        <p:nvPicPr>
          <p:cNvPr id="11" name="Graphic 10" descr="Magnifying glass">
            <a:extLst>
              <a:ext uri="{FF2B5EF4-FFF2-40B4-BE49-F238E27FC236}">
                <a16:creationId xmlns:a16="http://schemas.microsoft.com/office/drawing/2014/main" id="{2F529148-5047-384C-9ADF-29CC95729D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31993" y="2185543"/>
            <a:ext cx="457428" cy="457428"/>
          </a:xfrm>
          <a:prstGeom prst="rect">
            <a:avLst/>
          </a:prstGeom>
        </p:spPr>
      </p:pic>
      <p:sp>
        <p:nvSpPr>
          <p:cNvPr id="8" name="TextBox 7">
            <a:extLst>
              <a:ext uri="{FF2B5EF4-FFF2-40B4-BE49-F238E27FC236}">
                <a16:creationId xmlns:a16="http://schemas.microsoft.com/office/drawing/2014/main" id="{2021A1E7-DF3A-5543-8D64-02BF5D95805A}"/>
              </a:ext>
            </a:extLst>
          </p:cNvPr>
          <p:cNvSpPr txBox="1"/>
          <p:nvPr/>
        </p:nvSpPr>
        <p:spPr>
          <a:xfrm>
            <a:off x="1122533" y="4093816"/>
            <a:ext cx="7607556" cy="830997"/>
          </a:xfrm>
          <a:prstGeom prst="rect">
            <a:avLst/>
          </a:prstGeom>
          <a:noFill/>
          <a:ln w="28575">
            <a:solidFill>
              <a:schemeClr val="accent2"/>
            </a:solidFill>
          </a:ln>
        </p:spPr>
        <p:txBody>
          <a:bodyPr wrap="square" rtlCol="0">
            <a:spAutoFit/>
          </a:bodyPr>
          <a:lstStyle/>
          <a:p>
            <a:pPr algn="just"/>
            <a:r>
              <a:rPr lang="en-GB" sz="2400" b="1" dirty="0"/>
              <a:t>The arrows indicate the direction of conventional current through the run winding.</a:t>
            </a:r>
          </a:p>
        </p:txBody>
      </p:sp>
      <p:pic>
        <p:nvPicPr>
          <p:cNvPr id="12" name="Graphic 11" descr="Lightbulb">
            <a:extLst>
              <a:ext uri="{FF2B5EF4-FFF2-40B4-BE49-F238E27FC236}">
                <a16:creationId xmlns:a16="http://schemas.microsoft.com/office/drawing/2014/main" id="{D8CC6BE8-78B2-FA4C-9321-271AC367F8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5884" y="4052114"/>
            <a:ext cx="914400" cy="914400"/>
          </a:xfrm>
          <a:prstGeom prst="rect">
            <a:avLst/>
          </a:prstGeom>
        </p:spPr>
      </p:pic>
    </p:spTree>
    <p:custDataLst>
      <p:tags r:id="rId1"/>
    </p:custDataLst>
    <p:extLst>
      <p:ext uri="{BB962C8B-B14F-4D97-AF65-F5344CB8AC3E}">
        <p14:creationId xmlns:p14="http://schemas.microsoft.com/office/powerpoint/2010/main" val="1757360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Complete Schematic</a:t>
            </a:r>
          </a:p>
        </p:txBody>
      </p:sp>
      <p:sp>
        <p:nvSpPr>
          <p:cNvPr id="5" name="TextBox 4">
            <a:extLst>
              <a:ext uri="{FF2B5EF4-FFF2-40B4-BE49-F238E27FC236}">
                <a16:creationId xmlns:a16="http://schemas.microsoft.com/office/drawing/2014/main" id="{B242047D-3FAE-0C4F-BD51-6A5BF4E785E7}"/>
              </a:ext>
            </a:extLst>
          </p:cNvPr>
          <p:cNvSpPr txBox="1"/>
          <p:nvPr/>
        </p:nvSpPr>
        <p:spPr>
          <a:xfrm>
            <a:off x="1122532" y="2044127"/>
            <a:ext cx="4906309" cy="1938992"/>
          </a:xfrm>
          <a:prstGeom prst="rect">
            <a:avLst/>
          </a:prstGeom>
          <a:solidFill>
            <a:schemeClr val="tx2">
              <a:lumMod val="40000"/>
              <a:lumOff val="60000"/>
            </a:schemeClr>
          </a:solidFill>
        </p:spPr>
        <p:txBody>
          <a:bodyPr wrap="square" rtlCol="0">
            <a:spAutoFit/>
          </a:bodyPr>
          <a:lstStyle/>
          <a:p>
            <a:pPr marL="457200" indent="-457200" algn="just">
              <a:buFont typeface="+mj-lt"/>
              <a:buAutoNum type="arabicPeriod"/>
            </a:pPr>
            <a:r>
              <a:rPr lang="en-GB" sz="2400" i="1" dirty="0"/>
              <a:t>Click the </a:t>
            </a:r>
            <a:r>
              <a:rPr lang="en-GB" sz="2400" b="1" i="1" dirty="0"/>
              <a:t>Forward</a:t>
            </a:r>
            <a:r>
              <a:rPr lang="en-GB" sz="2400" i="1" dirty="0"/>
              <a:t> and </a:t>
            </a:r>
            <a:r>
              <a:rPr lang="en-GB" sz="2400" b="1" i="1" dirty="0"/>
              <a:t>Reverse</a:t>
            </a:r>
            <a:r>
              <a:rPr lang="en-GB" sz="2400" i="1" dirty="0"/>
              <a:t> buttons to see how the circuit works.</a:t>
            </a:r>
          </a:p>
          <a:p>
            <a:pPr marL="457200" indent="-457200" algn="just">
              <a:buFont typeface="+mj-lt"/>
              <a:buAutoNum type="arabicPeriod"/>
            </a:pPr>
            <a:r>
              <a:rPr lang="en-GB" sz="2400" i="1" dirty="0"/>
              <a:t>Practice drawing your own copy of this diagram.</a:t>
            </a:r>
          </a:p>
        </p:txBody>
      </p:sp>
      <p:pic>
        <p:nvPicPr>
          <p:cNvPr id="9" name="Graphic 8" descr="User">
            <a:extLst>
              <a:ext uri="{FF2B5EF4-FFF2-40B4-BE49-F238E27FC236}">
                <a16:creationId xmlns:a16="http://schemas.microsoft.com/office/drawing/2014/main" id="{5F6D8575-E85E-5B4F-9B9F-589D37A9F2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884" y="2021078"/>
            <a:ext cx="854046" cy="854046"/>
          </a:xfrm>
          <a:prstGeom prst="rect">
            <a:avLst/>
          </a:prstGeom>
        </p:spPr>
      </p:pic>
      <p:pic>
        <p:nvPicPr>
          <p:cNvPr id="6" name="Picture 5">
            <a:extLst>
              <a:ext uri="{FF2B5EF4-FFF2-40B4-BE49-F238E27FC236}">
                <a16:creationId xmlns:a16="http://schemas.microsoft.com/office/drawing/2014/main" id="{24B6D874-B524-5040-993C-B0D899782276}"/>
              </a:ext>
            </a:extLst>
          </p:cNvPr>
          <p:cNvPicPr>
            <a:picLocks noChangeAspect="1"/>
          </p:cNvPicPr>
          <p:nvPr/>
        </p:nvPicPr>
        <p:blipFill rotWithShape="1">
          <a:blip r:embed="rId6"/>
          <a:srcRect l="7438" r="7725"/>
          <a:stretch/>
        </p:blipFill>
        <p:spPr>
          <a:xfrm>
            <a:off x="6028841" y="1194634"/>
            <a:ext cx="4029559" cy="2971800"/>
          </a:xfrm>
          <a:prstGeom prst="rect">
            <a:avLst/>
          </a:prstGeom>
        </p:spPr>
      </p:pic>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910218" cy="830997"/>
          </a:xfrm>
          <a:prstGeom prst="rect">
            <a:avLst/>
          </a:prstGeom>
          <a:noFill/>
        </p:spPr>
        <p:txBody>
          <a:bodyPr wrap="square" rtlCol="0">
            <a:spAutoFit/>
          </a:bodyPr>
          <a:lstStyle/>
          <a:p>
            <a:pPr algn="just"/>
            <a:r>
              <a:rPr lang="en-GB" sz="2400" dirty="0"/>
              <a:t>This schematic shows that the rotary switch contacts as well.</a:t>
            </a:r>
          </a:p>
        </p:txBody>
      </p:sp>
      <p:sp>
        <p:nvSpPr>
          <p:cNvPr id="13" name="Rectangle 12">
            <a:extLst>
              <a:ext uri="{FF2B5EF4-FFF2-40B4-BE49-F238E27FC236}">
                <a16:creationId xmlns:a16="http://schemas.microsoft.com/office/drawing/2014/main" id="{4C82D822-0D34-EA43-B333-32083D99C180}"/>
              </a:ext>
            </a:extLst>
          </p:cNvPr>
          <p:cNvSpPr/>
          <p:nvPr/>
        </p:nvSpPr>
        <p:spPr>
          <a:xfrm>
            <a:off x="6253178" y="416643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Forward</a:t>
            </a:r>
          </a:p>
        </p:txBody>
      </p:sp>
      <p:sp>
        <p:nvSpPr>
          <p:cNvPr id="14" name="Rectangle 13">
            <a:extLst>
              <a:ext uri="{FF2B5EF4-FFF2-40B4-BE49-F238E27FC236}">
                <a16:creationId xmlns:a16="http://schemas.microsoft.com/office/drawing/2014/main" id="{3D93F061-8675-AD49-9839-D591D72389D3}"/>
              </a:ext>
            </a:extLst>
          </p:cNvPr>
          <p:cNvSpPr/>
          <p:nvPr/>
        </p:nvSpPr>
        <p:spPr>
          <a:xfrm>
            <a:off x="8157048" y="4166434"/>
            <a:ext cx="1790275" cy="498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Reverse</a:t>
            </a:r>
          </a:p>
        </p:txBody>
      </p:sp>
      <p:sp>
        <p:nvSpPr>
          <p:cNvPr id="10" name="TextBox 9">
            <a:extLst>
              <a:ext uri="{FF2B5EF4-FFF2-40B4-BE49-F238E27FC236}">
                <a16:creationId xmlns:a16="http://schemas.microsoft.com/office/drawing/2014/main" id="{60570E3F-7308-9A48-8DED-0832D993325E}"/>
              </a:ext>
            </a:extLst>
          </p:cNvPr>
          <p:cNvSpPr txBox="1"/>
          <p:nvPr/>
        </p:nvSpPr>
        <p:spPr>
          <a:xfrm>
            <a:off x="1119053" y="4062205"/>
            <a:ext cx="4910218" cy="830997"/>
          </a:xfrm>
          <a:prstGeom prst="rect">
            <a:avLst/>
          </a:prstGeom>
          <a:noFill/>
          <a:ln w="28575">
            <a:solidFill>
              <a:schemeClr val="accent2"/>
            </a:solidFill>
          </a:ln>
        </p:spPr>
        <p:txBody>
          <a:bodyPr wrap="square" rtlCol="0">
            <a:spAutoFit/>
          </a:bodyPr>
          <a:lstStyle/>
          <a:p>
            <a:pPr algn="just"/>
            <a:r>
              <a:rPr lang="en-GB" sz="2400" b="1" dirty="0"/>
              <a:t>Note the direction of current through the start winding is always the same.</a:t>
            </a:r>
          </a:p>
        </p:txBody>
      </p:sp>
      <p:pic>
        <p:nvPicPr>
          <p:cNvPr id="11" name="Graphic 10" descr="Lightbulb">
            <a:extLst>
              <a:ext uri="{FF2B5EF4-FFF2-40B4-BE49-F238E27FC236}">
                <a16:creationId xmlns:a16="http://schemas.microsoft.com/office/drawing/2014/main" id="{BC1E0F61-CB69-3D4E-9B5E-9127388BBD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5884" y="4052114"/>
            <a:ext cx="914400" cy="914400"/>
          </a:xfrm>
          <a:prstGeom prst="rect">
            <a:avLst/>
          </a:prstGeom>
        </p:spPr>
      </p:pic>
    </p:spTree>
    <p:custDataLst>
      <p:tags r:id="rId1"/>
    </p:custDataLst>
    <p:extLst>
      <p:ext uri="{BB962C8B-B14F-4D97-AF65-F5344CB8AC3E}">
        <p14:creationId xmlns:p14="http://schemas.microsoft.com/office/powerpoint/2010/main" val="377348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Line Diagram</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910218" cy="830997"/>
          </a:xfrm>
          <a:prstGeom prst="rect">
            <a:avLst/>
          </a:prstGeom>
          <a:noFill/>
        </p:spPr>
        <p:txBody>
          <a:bodyPr wrap="square" rtlCol="0">
            <a:spAutoFit/>
          </a:bodyPr>
          <a:lstStyle/>
          <a:p>
            <a:pPr algn="just"/>
            <a:r>
              <a:rPr lang="en-GB" sz="2400" dirty="0"/>
              <a:t>We can also represent the motor wiring as a line diagram.</a:t>
            </a:r>
          </a:p>
        </p:txBody>
      </p:sp>
      <p:sp>
        <p:nvSpPr>
          <p:cNvPr id="10" name="TextBox 9">
            <a:extLst>
              <a:ext uri="{FF2B5EF4-FFF2-40B4-BE49-F238E27FC236}">
                <a16:creationId xmlns:a16="http://schemas.microsoft.com/office/drawing/2014/main" id="{60570E3F-7308-9A48-8DED-0832D993325E}"/>
              </a:ext>
            </a:extLst>
          </p:cNvPr>
          <p:cNvSpPr txBox="1"/>
          <p:nvPr/>
        </p:nvSpPr>
        <p:spPr>
          <a:xfrm>
            <a:off x="1119053" y="2212487"/>
            <a:ext cx="4910218" cy="1938992"/>
          </a:xfrm>
          <a:prstGeom prst="rect">
            <a:avLst/>
          </a:prstGeom>
          <a:noFill/>
          <a:ln w="28575">
            <a:solidFill>
              <a:schemeClr val="accent2"/>
            </a:solidFill>
          </a:ln>
        </p:spPr>
        <p:txBody>
          <a:bodyPr wrap="square" rtlCol="0">
            <a:spAutoFit/>
          </a:bodyPr>
          <a:lstStyle/>
          <a:p>
            <a:pPr algn="just"/>
            <a:r>
              <a:rPr lang="en-GB" sz="2400" b="1" dirty="0"/>
              <a:t>Remember that in line diagrams a solid black dot indicates a connection between wires. Wires that cross WITHOUT a black dot are NOT CONNECTED.</a:t>
            </a:r>
          </a:p>
        </p:txBody>
      </p:sp>
      <p:pic>
        <p:nvPicPr>
          <p:cNvPr id="11" name="Graphic 10" descr="Lightbulb">
            <a:extLst>
              <a:ext uri="{FF2B5EF4-FFF2-40B4-BE49-F238E27FC236}">
                <a16:creationId xmlns:a16="http://schemas.microsoft.com/office/drawing/2014/main" id="{BC1E0F61-CB69-3D4E-9B5E-9127388BBD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884" y="2202396"/>
            <a:ext cx="914400" cy="914400"/>
          </a:xfrm>
          <a:prstGeom prst="rect">
            <a:avLst/>
          </a:prstGeom>
        </p:spPr>
      </p:pic>
      <p:pic>
        <p:nvPicPr>
          <p:cNvPr id="4" name="Picture 3">
            <a:extLst>
              <a:ext uri="{FF2B5EF4-FFF2-40B4-BE49-F238E27FC236}">
                <a16:creationId xmlns:a16="http://schemas.microsoft.com/office/drawing/2014/main" id="{7D678F8E-97D1-D24E-B60B-6AC35EBEE062}"/>
              </a:ext>
            </a:extLst>
          </p:cNvPr>
          <p:cNvPicPr>
            <a:picLocks noChangeAspect="1"/>
          </p:cNvPicPr>
          <p:nvPr/>
        </p:nvPicPr>
        <p:blipFill>
          <a:blip r:embed="rId6"/>
          <a:stretch>
            <a:fillRect/>
          </a:stretch>
        </p:blipFill>
        <p:spPr>
          <a:xfrm>
            <a:off x="6051801" y="1233577"/>
            <a:ext cx="3561456" cy="2923583"/>
          </a:xfrm>
          <a:prstGeom prst="rect">
            <a:avLst/>
          </a:prstGeom>
        </p:spPr>
      </p:pic>
      <p:pic>
        <p:nvPicPr>
          <p:cNvPr id="8" name="Graphic 7" descr="Magnifying glass">
            <a:extLst>
              <a:ext uri="{FF2B5EF4-FFF2-40B4-BE49-F238E27FC236}">
                <a16:creationId xmlns:a16="http://schemas.microsoft.com/office/drawing/2014/main" id="{10796352-AE17-0246-87DF-AF40F43976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1853" y="1255032"/>
            <a:ext cx="468000" cy="468000"/>
          </a:xfrm>
          <a:prstGeom prst="rect">
            <a:avLst/>
          </a:prstGeom>
        </p:spPr>
      </p:pic>
    </p:spTree>
    <p:custDataLst>
      <p:tags r:id="rId1"/>
    </p:custDataLst>
    <p:extLst>
      <p:ext uri="{BB962C8B-B14F-4D97-AF65-F5344CB8AC3E}">
        <p14:creationId xmlns:p14="http://schemas.microsoft.com/office/powerpoint/2010/main" val="2712723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Turn the Switch</a:t>
            </a:r>
          </a:p>
        </p:txBody>
      </p:sp>
      <p:sp>
        <p:nvSpPr>
          <p:cNvPr id="5" name="TextBox 4">
            <a:extLst>
              <a:ext uri="{FF2B5EF4-FFF2-40B4-BE49-F238E27FC236}">
                <a16:creationId xmlns:a16="http://schemas.microsoft.com/office/drawing/2014/main" id="{B242047D-3FAE-0C4F-BD51-6A5BF4E785E7}"/>
              </a:ext>
            </a:extLst>
          </p:cNvPr>
          <p:cNvSpPr txBox="1"/>
          <p:nvPr/>
        </p:nvSpPr>
        <p:spPr>
          <a:xfrm>
            <a:off x="1057330" y="2087623"/>
            <a:ext cx="4910218" cy="2677656"/>
          </a:xfrm>
          <a:prstGeom prst="rect">
            <a:avLst/>
          </a:prstGeom>
          <a:solidFill>
            <a:schemeClr val="tx2">
              <a:lumMod val="40000"/>
              <a:lumOff val="60000"/>
            </a:schemeClr>
          </a:solidFill>
        </p:spPr>
        <p:txBody>
          <a:bodyPr wrap="square" rtlCol="0">
            <a:spAutoFit/>
          </a:bodyPr>
          <a:lstStyle/>
          <a:p>
            <a:pPr marL="457200" indent="-457200" algn="just">
              <a:buFont typeface="+mj-lt"/>
              <a:buAutoNum type="arabicPeriod"/>
            </a:pPr>
            <a:r>
              <a:rPr lang="en-GB" sz="2400" i="1" dirty="0"/>
              <a:t>Click on the image to open the interactive diagram.</a:t>
            </a:r>
          </a:p>
          <a:p>
            <a:pPr marL="457200" indent="-457200" algn="just">
              <a:buFont typeface="+mj-lt"/>
              <a:buAutoNum type="arabicPeriod"/>
            </a:pPr>
            <a:r>
              <a:rPr lang="en-GB" sz="2400" i="1" dirty="0"/>
              <a:t>Toggle the switch to see how current flows through the circuit.</a:t>
            </a:r>
          </a:p>
          <a:p>
            <a:pPr marL="457200" indent="-457200" algn="just">
              <a:buFont typeface="+mj-lt"/>
              <a:buAutoNum type="arabicPeriod"/>
            </a:pPr>
            <a:r>
              <a:rPr lang="en-GB" sz="2400" i="1" dirty="0"/>
              <a:t>Make your own copy of these diagrams in F, OFF and R positions.</a:t>
            </a:r>
          </a:p>
        </p:txBody>
      </p:sp>
      <p:pic>
        <p:nvPicPr>
          <p:cNvPr id="9" name="Graphic 8" descr="User">
            <a:extLst>
              <a:ext uri="{FF2B5EF4-FFF2-40B4-BE49-F238E27FC236}">
                <a16:creationId xmlns:a16="http://schemas.microsoft.com/office/drawing/2014/main" id="{5F6D8575-E85E-5B4F-9B9F-589D37A9F2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0681" y="2064574"/>
            <a:ext cx="702969" cy="854046"/>
          </a:xfrm>
          <a:prstGeom prst="rect">
            <a:avLst/>
          </a:prstGeom>
        </p:spPr>
      </p:pic>
      <p:sp>
        <p:nvSpPr>
          <p:cNvPr id="3" name="Rectangle 2">
            <a:extLst>
              <a:ext uri="{FF2B5EF4-FFF2-40B4-BE49-F238E27FC236}">
                <a16:creationId xmlns:a16="http://schemas.microsoft.com/office/drawing/2014/main" id="{B342AFCF-927A-C349-B6B3-9A6557C040BA}"/>
              </a:ext>
            </a:extLst>
          </p:cNvPr>
          <p:cNvSpPr/>
          <p:nvPr/>
        </p:nvSpPr>
        <p:spPr>
          <a:xfrm>
            <a:off x="6183824" y="1127056"/>
            <a:ext cx="3735091" cy="35448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Img08</a:t>
            </a:r>
          </a:p>
        </p:txBody>
      </p:sp>
      <p:sp>
        <p:nvSpPr>
          <p:cNvPr id="12" name="TextBox 11">
            <a:extLst>
              <a:ext uri="{FF2B5EF4-FFF2-40B4-BE49-F238E27FC236}">
                <a16:creationId xmlns:a16="http://schemas.microsoft.com/office/drawing/2014/main" id="{1AC5E2C6-0940-F34B-8CF4-65751EC0E40B}"/>
              </a:ext>
            </a:extLst>
          </p:cNvPr>
          <p:cNvSpPr txBox="1"/>
          <p:nvPr/>
        </p:nvSpPr>
        <p:spPr>
          <a:xfrm>
            <a:off x="1057330" y="1233577"/>
            <a:ext cx="4910218" cy="830997"/>
          </a:xfrm>
          <a:prstGeom prst="rect">
            <a:avLst/>
          </a:prstGeom>
          <a:noFill/>
        </p:spPr>
        <p:txBody>
          <a:bodyPr wrap="square" rtlCol="0">
            <a:spAutoFit/>
          </a:bodyPr>
          <a:lstStyle/>
          <a:p>
            <a:pPr algn="just"/>
            <a:r>
              <a:rPr lang="en-GB" sz="2400" dirty="0"/>
              <a:t>Here is an interactive wire diagram to play with.</a:t>
            </a:r>
          </a:p>
        </p:txBody>
      </p:sp>
    </p:spTree>
    <p:custDataLst>
      <p:tags r:id="rId1"/>
    </p:custDataLst>
    <p:extLst>
      <p:ext uri="{BB962C8B-B14F-4D97-AF65-F5344CB8AC3E}">
        <p14:creationId xmlns:p14="http://schemas.microsoft.com/office/powerpoint/2010/main" val="1956180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Wiring</a:t>
            </a:r>
          </a:p>
        </p:txBody>
      </p:sp>
      <p:sp>
        <p:nvSpPr>
          <p:cNvPr id="5" name="TextBox 4">
            <a:extLst>
              <a:ext uri="{FF2B5EF4-FFF2-40B4-BE49-F238E27FC236}">
                <a16:creationId xmlns:a16="http://schemas.microsoft.com/office/drawing/2014/main" id="{B242047D-3FAE-0C4F-BD51-6A5BF4E785E7}"/>
              </a:ext>
            </a:extLst>
          </p:cNvPr>
          <p:cNvSpPr txBox="1"/>
          <p:nvPr/>
        </p:nvSpPr>
        <p:spPr>
          <a:xfrm>
            <a:off x="1057330" y="2087623"/>
            <a:ext cx="4038404" cy="1569660"/>
          </a:xfrm>
          <a:prstGeom prst="rect">
            <a:avLst/>
          </a:prstGeom>
          <a:solidFill>
            <a:schemeClr val="tx2">
              <a:lumMod val="40000"/>
              <a:lumOff val="60000"/>
            </a:schemeClr>
          </a:solidFill>
        </p:spPr>
        <p:txBody>
          <a:bodyPr wrap="square" rtlCol="0">
            <a:spAutoFit/>
          </a:bodyPr>
          <a:lstStyle/>
          <a:p>
            <a:pPr algn="just"/>
            <a:r>
              <a:rPr lang="en-GB" sz="2400" i="1" dirty="0"/>
              <a:t>Watch the video to see the full process of wiring a single phase motor to a rotary reverse switch.</a:t>
            </a:r>
          </a:p>
        </p:txBody>
      </p:sp>
      <p:pic>
        <p:nvPicPr>
          <p:cNvPr id="9" name="Graphic 8" descr="User">
            <a:extLst>
              <a:ext uri="{FF2B5EF4-FFF2-40B4-BE49-F238E27FC236}">
                <a16:creationId xmlns:a16="http://schemas.microsoft.com/office/drawing/2014/main" id="{5F6D8575-E85E-5B4F-9B9F-589D37A9F2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0681" y="2064574"/>
            <a:ext cx="702969" cy="854046"/>
          </a:xfrm>
          <a:prstGeom prst="rect">
            <a:avLst/>
          </a:prstGeom>
        </p:spPr>
      </p:pic>
      <p:sp>
        <p:nvSpPr>
          <p:cNvPr id="12" name="TextBox 11">
            <a:extLst>
              <a:ext uri="{FF2B5EF4-FFF2-40B4-BE49-F238E27FC236}">
                <a16:creationId xmlns:a16="http://schemas.microsoft.com/office/drawing/2014/main" id="{1AC5E2C6-0940-F34B-8CF4-65751EC0E40B}"/>
              </a:ext>
            </a:extLst>
          </p:cNvPr>
          <p:cNvSpPr txBox="1"/>
          <p:nvPr/>
        </p:nvSpPr>
        <p:spPr>
          <a:xfrm>
            <a:off x="1057330" y="1233577"/>
            <a:ext cx="7672758" cy="830997"/>
          </a:xfrm>
          <a:prstGeom prst="rect">
            <a:avLst/>
          </a:prstGeom>
          <a:noFill/>
        </p:spPr>
        <p:txBody>
          <a:bodyPr wrap="square" rtlCol="0">
            <a:spAutoFit/>
          </a:bodyPr>
          <a:lstStyle/>
          <a:p>
            <a:pPr algn="just"/>
            <a:r>
              <a:rPr lang="en-GB" sz="2400" dirty="0"/>
              <a:t>Schematic and line diagrams are great, but they are not the same as seeing the real thing.</a:t>
            </a:r>
          </a:p>
        </p:txBody>
      </p:sp>
      <p:sp>
        <p:nvSpPr>
          <p:cNvPr id="7" name="Rectangle 6">
            <a:extLst>
              <a:ext uri="{FF2B5EF4-FFF2-40B4-BE49-F238E27FC236}">
                <a16:creationId xmlns:a16="http://schemas.microsoft.com/office/drawing/2014/main" id="{836DCCF0-D731-B248-A302-1F573176CD34}"/>
              </a:ext>
            </a:extLst>
          </p:cNvPr>
          <p:cNvSpPr/>
          <p:nvPr/>
        </p:nvSpPr>
        <p:spPr>
          <a:xfrm>
            <a:off x="5279414" y="2087623"/>
            <a:ext cx="4639501" cy="2584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spTree>
    <p:custDataLst>
      <p:tags r:id="rId1"/>
    </p:custDataLst>
    <p:extLst>
      <p:ext uri="{BB962C8B-B14F-4D97-AF65-F5344CB8AC3E}">
        <p14:creationId xmlns:p14="http://schemas.microsoft.com/office/powerpoint/2010/main" val="239516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Motor Schematic Diagram</a:t>
            </a:r>
          </a:p>
        </p:txBody>
      </p:sp>
      <p:sp>
        <p:nvSpPr>
          <p:cNvPr id="3" name="Content Placeholder 2"/>
          <p:cNvSpPr>
            <a:spLocks noGrp="1"/>
          </p:cNvSpPr>
          <p:nvPr>
            <p:ph idx="1"/>
          </p:nvPr>
        </p:nvSpPr>
        <p:spPr>
          <a:xfrm>
            <a:off x="1122532" y="1091869"/>
            <a:ext cx="5388320" cy="736932"/>
          </a:xfrm>
          <a:solidFill>
            <a:schemeClr val="tx2">
              <a:lumMod val="40000"/>
              <a:lumOff val="60000"/>
            </a:schemeClr>
          </a:solidFill>
        </p:spPr>
        <p:txBody>
          <a:bodyPr lIns="90000">
            <a:noAutofit/>
          </a:bodyPr>
          <a:lstStyle/>
          <a:p>
            <a:pPr marL="0" indent="0" algn="just">
              <a:buNone/>
            </a:pPr>
            <a:r>
              <a:rPr lang="en-GB" sz="2400" i="1" dirty="0"/>
              <a:t>Now take a picture of your completed schematic diagrams and upload it.</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
        <p:nvSpPr>
          <p:cNvPr id="7" name="Rectangle 6">
            <a:extLst>
              <a:ext uri="{FF2B5EF4-FFF2-40B4-BE49-F238E27FC236}">
                <a16:creationId xmlns:a16="http://schemas.microsoft.com/office/drawing/2014/main" id="{235A500F-7415-7A4E-9C9E-1912CC3CD927}"/>
              </a:ext>
            </a:extLst>
          </p:cNvPr>
          <p:cNvSpPr/>
          <p:nvPr/>
        </p:nvSpPr>
        <p:spPr>
          <a:xfrm>
            <a:off x="1122532" y="1931321"/>
            <a:ext cx="5495244" cy="1569660"/>
          </a:xfrm>
          <a:prstGeom prst="rect">
            <a:avLst/>
          </a:prstGeom>
          <a:ln w="28575">
            <a:solidFill>
              <a:schemeClr val="accent2"/>
            </a:solidFill>
          </a:ln>
        </p:spPr>
        <p:txBody>
          <a:bodyPr wrap="square">
            <a:spAutoFit/>
          </a:bodyPr>
          <a:lstStyle/>
          <a:p>
            <a:pPr algn="just"/>
            <a:r>
              <a:rPr lang="en-GB" sz="2400" b="1" dirty="0"/>
              <a:t>Make sure that your schematic diagrams clearly show the forward and reverse wiring as well as the rotary switch contacts.</a:t>
            </a:r>
          </a:p>
        </p:txBody>
      </p:sp>
      <p:pic>
        <p:nvPicPr>
          <p:cNvPr id="9" name="Graphic 8" descr="Lightbulb">
            <a:extLst>
              <a:ext uri="{FF2B5EF4-FFF2-40B4-BE49-F238E27FC236}">
                <a16:creationId xmlns:a16="http://schemas.microsoft.com/office/drawing/2014/main" id="{BCBAFE0B-16DA-A642-9C0E-38127260C1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7201" y="1931321"/>
            <a:ext cx="914400" cy="914400"/>
          </a:xfrm>
          <a:prstGeom prst="rect">
            <a:avLst/>
          </a:prstGeom>
        </p:spPr>
      </p:pic>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2908781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Line Diagrams</a:t>
            </a:r>
          </a:p>
        </p:txBody>
      </p:sp>
      <p:sp>
        <p:nvSpPr>
          <p:cNvPr id="3" name="Content Placeholder 2"/>
          <p:cNvSpPr>
            <a:spLocks noGrp="1"/>
          </p:cNvSpPr>
          <p:nvPr>
            <p:ph idx="1"/>
          </p:nvPr>
        </p:nvSpPr>
        <p:spPr>
          <a:xfrm>
            <a:off x="1122532" y="1091869"/>
            <a:ext cx="5388320" cy="736932"/>
          </a:xfrm>
          <a:solidFill>
            <a:schemeClr val="tx2">
              <a:lumMod val="40000"/>
              <a:lumOff val="60000"/>
            </a:schemeClr>
          </a:solidFill>
        </p:spPr>
        <p:txBody>
          <a:bodyPr lIns="90000">
            <a:noAutofit/>
          </a:bodyPr>
          <a:lstStyle/>
          <a:p>
            <a:pPr marL="0" indent="0" algn="just">
              <a:buNone/>
            </a:pPr>
            <a:r>
              <a:rPr lang="en-GB" sz="2400" i="1" dirty="0"/>
              <a:t>Now take a picture of your completed line diagram and upload it.</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
        <p:nvSpPr>
          <p:cNvPr id="7" name="Rectangle 6">
            <a:extLst>
              <a:ext uri="{FF2B5EF4-FFF2-40B4-BE49-F238E27FC236}">
                <a16:creationId xmlns:a16="http://schemas.microsoft.com/office/drawing/2014/main" id="{235A500F-7415-7A4E-9C9E-1912CC3CD927}"/>
              </a:ext>
            </a:extLst>
          </p:cNvPr>
          <p:cNvSpPr/>
          <p:nvPr/>
        </p:nvSpPr>
        <p:spPr>
          <a:xfrm>
            <a:off x="1122532" y="1931321"/>
            <a:ext cx="5941098" cy="1569660"/>
          </a:xfrm>
          <a:prstGeom prst="rect">
            <a:avLst/>
          </a:prstGeom>
          <a:ln w="28575">
            <a:solidFill>
              <a:schemeClr val="accent2"/>
            </a:solidFill>
          </a:ln>
        </p:spPr>
        <p:txBody>
          <a:bodyPr wrap="square">
            <a:spAutoFit/>
          </a:bodyPr>
          <a:lstStyle/>
          <a:p>
            <a:pPr algn="just"/>
            <a:r>
              <a:rPr lang="en-GB" sz="2400" b="1" dirty="0"/>
              <a:t>Make sure that your line diagrams clearly shows the rotary switch contacts in the F, OFF and R positions and that all conductor connections are clearly indicated.</a:t>
            </a:r>
          </a:p>
        </p:txBody>
      </p:sp>
      <p:pic>
        <p:nvPicPr>
          <p:cNvPr id="9" name="Graphic 8" descr="Lightbulb">
            <a:extLst>
              <a:ext uri="{FF2B5EF4-FFF2-40B4-BE49-F238E27FC236}">
                <a16:creationId xmlns:a16="http://schemas.microsoft.com/office/drawing/2014/main" id="{BCBAFE0B-16DA-A642-9C0E-38127260C1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7201" y="1931321"/>
            <a:ext cx="914400" cy="914400"/>
          </a:xfrm>
          <a:prstGeom prst="rect">
            <a:avLst/>
          </a:prstGeom>
        </p:spPr>
      </p:pic>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2977906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Interactive Briefing – Int01</a:t>
            </a:r>
          </a:p>
        </p:txBody>
      </p:sp>
      <p:pic>
        <p:nvPicPr>
          <p:cNvPr id="7" name="Picture 6">
            <a:extLst>
              <a:ext uri="{FF2B5EF4-FFF2-40B4-BE49-F238E27FC236}">
                <a16:creationId xmlns:a16="http://schemas.microsoft.com/office/drawing/2014/main" id="{D0BCEF2A-BA2A-D946-9F45-6275CF552135}"/>
              </a:ext>
            </a:extLst>
          </p:cNvPr>
          <p:cNvPicPr>
            <a:picLocks noChangeAspect="1"/>
          </p:cNvPicPr>
          <p:nvPr/>
        </p:nvPicPr>
        <p:blipFill>
          <a:blip r:embed="rId4"/>
          <a:stretch>
            <a:fillRect/>
          </a:stretch>
        </p:blipFill>
        <p:spPr>
          <a:xfrm>
            <a:off x="5489575" y="1256626"/>
            <a:ext cx="4749800" cy="2971800"/>
          </a:xfrm>
          <a:prstGeom prst="rect">
            <a:avLst/>
          </a:prstGeom>
        </p:spPr>
      </p:pic>
      <p:sp>
        <p:nvSpPr>
          <p:cNvPr id="8" name="Rectangle 7">
            <a:extLst>
              <a:ext uri="{FF2B5EF4-FFF2-40B4-BE49-F238E27FC236}">
                <a16:creationId xmlns:a16="http://schemas.microsoft.com/office/drawing/2014/main" id="{868DD72D-4F20-EC40-A272-E7378568D51D}"/>
              </a:ext>
            </a:extLst>
          </p:cNvPr>
          <p:cNvSpPr/>
          <p:nvPr/>
        </p:nvSpPr>
        <p:spPr>
          <a:xfrm>
            <a:off x="6067202" y="422842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Forward</a:t>
            </a:r>
          </a:p>
        </p:txBody>
      </p:sp>
      <p:sp>
        <p:nvSpPr>
          <p:cNvPr id="9" name="Rectangle 8">
            <a:extLst>
              <a:ext uri="{FF2B5EF4-FFF2-40B4-BE49-F238E27FC236}">
                <a16:creationId xmlns:a16="http://schemas.microsoft.com/office/drawing/2014/main" id="{830181C1-4381-054E-A9D6-5955655C5126}"/>
              </a:ext>
            </a:extLst>
          </p:cNvPr>
          <p:cNvSpPr/>
          <p:nvPr/>
        </p:nvSpPr>
        <p:spPr>
          <a:xfrm>
            <a:off x="7971072" y="4228426"/>
            <a:ext cx="1790275" cy="498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Reverse</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4463512" cy="3416320"/>
          </a:xfrm>
          <a:prstGeom prst="rect">
            <a:avLst/>
          </a:prstGeom>
          <a:noFill/>
        </p:spPr>
        <p:txBody>
          <a:bodyPr wrap="square" rtlCol="0">
            <a:spAutoFit/>
          </a:bodyPr>
          <a:lstStyle/>
          <a:p>
            <a:r>
              <a:rPr lang="en-GB" dirty="0"/>
              <a:t>Create an interactive based on this diagram.</a:t>
            </a:r>
          </a:p>
          <a:p>
            <a:r>
              <a:rPr lang="en-GB" dirty="0"/>
              <a:t>On pressing Forward button, open all R switches (if closed) and close all F switches and show current flowing through the circuit using arrows in the same colour as the button. </a:t>
            </a:r>
          </a:p>
          <a:p>
            <a:r>
              <a:rPr lang="en-GB" dirty="0"/>
              <a:t>On pressing Reverse button, open all F switches (if closed) and close all R switches and show current flowing through the circuit using arrows in the same colour as the button.</a:t>
            </a:r>
          </a:p>
          <a:p>
            <a:r>
              <a:rPr lang="en-GB" dirty="0"/>
              <a:t>In all cases current flows FROM L TO N</a:t>
            </a:r>
          </a:p>
        </p:txBody>
      </p:sp>
    </p:spTree>
    <p:custDataLst>
      <p:tags r:id="rId1"/>
    </p:custDataLst>
    <p:extLst>
      <p:ext uri="{BB962C8B-B14F-4D97-AF65-F5344CB8AC3E}">
        <p14:creationId xmlns:p14="http://schemas.microsoft.com/office/powerpoint/2010/main" val="2676588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3958" y="266408"/>
            <a:ext cx="8831461" cy="967170"/>
          </a:xfrm>
        </p:spPr>
        <p:txBody>
          <a:bodyPr/>
          <a:lstStyle/>
          <a:p>
            <a:r>
              <a:rPr lang="en-GB" dirty="0"/>
              <a:t>Interactive Briefing – Int01 (1 of 2)</a:t>
            </a:r>
          </a:p>
        </p:txBody>
      </p:sp>
      <p:grpSp>
        <p:nvGrpSpPr>
          <p:cNvPr id="64" name="Group 63">
            <a:extLst>
              <a:ext uri="{FF2B5EF4-FFF2-40B4-BE49-F238E27FC236}">
                <a16:creationId xmlns:a16="http://schemas.microsoft.com/office/drawing/2014/main" id="{7BEEB44C-D7D1-9F45-9718-0D001D1726A4}"/>
              </a:ext>
            </a:extLst>
          </p:cNvPr>
          <p:cNvGrpSpPr/>
          <p:nvPr/>
        </p:nvGrpSpPr>
        <p:grpSpPr>
          <a:xfrm>
            <a:off x="5601417" y="1078595"/>
            <a:ext cx="3481695" cy="1243021"/>
            <a:chOff x="1695845" y="1233578"/>
            <a:chExt cx="3481695" cy="1243021"/>
          </a:xfrm>
        </p:grpSpPr>
        <p:grpSp>
          <p:nvGrpSpPr>
            <p:cNvPr id="3" name="Group 2">
              <a:extLst>
                <a:ext uri="{FF2B5EF4-FFF2-40B4-BE49-F238E27FC236}">
                  <a16:creationId xmlns:a16="http://schemas.microsoft.com/office/drawing/2014/main" id="{B1F657C8-0407-9649-8DE0-C82294333A23}"/>
                </a:ext>
              </a:extLst>
            </p:cNvPr>
            <p:cNvGrpSpPr/>
            <p:nvPr/>
          </p:nvGrpSpPr>
          <p:grpSpPr>
            <a:xfrm>
              <a:off x="1695845" y="1233578"/>
              <a:ext cx="3481695" cy="1243021"/>
              <a:chOff x="1211325" y="914491"/>
              <a:chExt cx="3481695" cy="1243021"/>
            </a:xfrm>
          </p:grpSpPr>
          <p:sp>
            <p:nvSpPr>
              <p:cNvPr id="4" name="Oval 3">
                <a:extLst>
                  <a:ext uri="{FF2B5EF4-FFF2-40B4-BE49-F238E27FC236}">
                    <a16:creationId xmlns:a16="http://schemas.microsoft.com/office/drawing/2014/main" id="{E0564971-96EF-C647-8D90-95210E4B9E6D}"/>
                  </a:ext>
                </a:extLst>
              </p:cNvPr>
              <p:cNvSpPr/>
              <p:nvPr/>
            </p:nvSpPr>
            <p:spPr>
              <a:xfrm>
                <a:off x="1295400" y="2043212"/>
                <a:ext cx="114300" cy="114300"/>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DF2B2F5E-A259-9F40-A0AE-CB49EB28AD32}"/>
                  </a:ext>
                </a:extLst>
              </p:cNvPr>
              <p:cNvSpPr/>
              <p:nvPr/>
            </p:nvSpPr>
            <p:spPr>
              <a:xfrm>
                <a:off x="1952064" y="2043212"/>
                <a:ext cx="114300" cy="114300"/>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F48E5E50-09B7-2C47-A299-D1B53BAB0E40}"/>
                  </a:ext>
                </a:extLst>
              </p:cNvPr>
              <p:cNvSpPr/>
              <p:nvPr/>
            </p:nvSpPr>
            <p:spPr>
              <a:xfrm>
                <a:off x="2608728" y="2043212"/>
                <a:ext cx="114300" cy="114300"/>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1DB9B296-EF78-AE4E-9343-A5AA3B0F4775}"/>
                  </a:ext>
                </a:extLst>
              </p:cNvPr>
              <p:cNvSpPr/>
              <p:nvPr/>
            </p:nvSpPr>
            <p:spPr>
              <a:xfrm>
                <a:off x="3265392" y="2043212"/>
                <a:ext cx="114300" cy="114300"/>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B0E6D9F2-898A-3E43-ACAF-6DC7DDC00E66}"/>
                  </a:ext>
                </a:extLst>
              </p:cNvPr>
              <p:cNvSpPr/>
              <p:nvPr/>
            </p:nvSpPr>
            <p:spPr>
              <a:xfrm>
                <a:off x="3922056" y="2043212"/>
                <a:ext cx="114300" cy="114300"/>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C049274-0A84-CC48-9364-D8698F92D7FA}"/>
                  </a:ext>
                </a:extLst>
              </p:cNvPr>
              <p:cNvSpPr/>
              <p:nvPr/>
            </p:nvSpPr>
            <p:spPr>
              <a:xfrm>
                <a:off x="4578720" y="2043212"/>
                <a:ext cx="114300" cy="114300"/>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9B207A2-009E-2A47-8EE6-F68C36400DC4}"/>
                  </a:ext>
                </a:extLst>
              </p:cNvPr>
              <p:cNvSpPr/>
              <p:nvPr/>
            </p:nvSpPr>
            <p:spPr>
              <a:xfrm>
                <a:off x="1295400" y="1583863"/>
                <a:ext cx="114300" cy="114300"/>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AF207650-5990-D24A-A344-8BC89950C17B}"/>
                  </a:ext>
                </a:extLst>
              </p:cNvPr>
              <p:cNvCxnSpPr>
                <a:cxnSpLocks/>
                <a:stCxn id="16" idx="4"/>
                <a:endCxn id="4" idx="0"/>
              </p:cNvCxnSpPr>
              <p:nvPr/>
            </p:nvCxnSpPr>
            <p:spPr>
              <a:xfrm>
                <a:off x="1352550" y="1698163"/>
                <a:ext cx="0" cy="345049"/>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44FB68AB-27A7-6B41-AB7D-0B5374020413}"/>
                  </a:ext>
                </a:extLst>
              </p:cNvPr>
              <p:cNvCxnSpPr>
                <a:cxnSpLocks/>
                <a:stCxn id="16" idx="6"/>
                <a:endCxn id="5" idx="0"/>
              </p:cNvCxnSpPr>
              <p:nvPr/>
            </p:nvCxnSpPr>
            <p:spPr>
              <a:xfrm>
                <a:off x="1409700" y="1641013"/>
                <a:ext cx="599514" cy="402199"/>
              </a:xfrm>
              <a:prstGeom prst="bentConnector2">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A987967B-91ED-CF49-A71B-6E9DFD41EF19}"/>
                  </a:ext>
                </a:extLst>
              </p:cNvPr>
              <p:cNvCxnSpPr>
                <a:cxnSpLocks/>
                <a:stCxn id="16" idx="6"/>
                <a:endCxn id="6" idx="0"/>
              </p:cNvCxnSpPr>
              <p:nvPr/>
            </p:nvCxnSpPr>
            <p:spPr>
              <a:xfrm>
                <a:off x="1409700" y="1641013"/>
                <a:ext cx="1256178" cy="402199"/>
              </a:xfrm>
              <a:prstGeom prst="bentConnector2">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2EF99E31-F785-5E48-BBEB-63DF167E6F38}"/>
                  </a:ext>
                </a:extLst>
              </p:cNvPr>
              <p:cNvCxnSpPr>
                <a:cxnSpLocks/>
                <a:stCxn id="36" idx="2"/>
                <a:endCxn id="7" idx="0"/>
              </p:cNvCxnSpPr>
              <p:nvPr/>
            </p:nvCxnSpPr>
            <p:spPr>
              <a:xfrm rot="5400000">
                <a:off x="3271180" y="1335185"/>
                <a:ext cx="759389" cy="656664"/>
              </a:xfrm>
              <a:prstGeom prst="bentConnector3">
                <a:avLst>
                  <a:gd name="adj1" fmla="val 25072"/>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4B4EBA9-8FE5-5240-9E70-38538A989164}"/>
                  </a:ext>
                </a:extLst>
              </p:cNvPr>
              <p:cNvSpPr txBox="1"/>
              <p:nvPr/>
            </p:nvSpPr>
            <p:spPr>
              <a:xfrm>
                <a:off x="1211325" y="914491"/>
                <a:ext cx="282450" cy="369332"/>
              </a:xfrm>
              <a:prstGeom prst="rect">
                <a:avLst/>
              </a:prstGeom>
              <a:noFill/>
              <a:ln>
                <a:noFill/>
              </a:ln>
            </p:spPr>
            <p:txBody>
              <a:bodyPr wrap="none" rtlCol="0">
                <a:spAutoFit/>
              </a:bodyPr>
              <a:lstStyle/>
              <a:p>
                <a:r>
                  <a:rPr lang="en-GB" dirty="0">
                    <a:solidFill>
                      <a:schemeClr val="tx1">
                        <a:lumMod val="50000"/>
                      </a:schemeClr>
                    </a:solidFill>
                  </a:rPr>
                  <a:t>L</a:t>
                </a:r>
              </a:p>
            </p:txBody>
          </p:sp>
          <p:cxnSp>
            <p:nvCxnSpPr>
              <p:cNvPr id="34" name="Straight Connector 33">
                <a:extLst>
                  <a:ext uri="{FF2B5EF4-FFF2-40B4-BE49-F238E27FC236}">
                    <a16:creationId xmlns:a16="http://schemas.microsoft.com/office/drawing/2014/main" id="{4850DC0C-18E8-F64D-BEFB-3E6210AE734B}"/>
                  </a:ext>
                </a:extLst>
              </p:cNvPr>
              <p:cNvCxnSpPr>
                <a:cxnSpLocks/>
                <a:stCxn id="16" idx="0"/>
                <a:endCxn id="32" idx="2"/>
              </p:cNvCxnSpPr>
              <p:nvPr/>
            </p:nvCxnSpPr>
            <p:spPr>
              <a:xfrm flipV="1">
                <a:off x="1352550" y="1283823"/>
                <a:ext cx="0" cy="30004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C05E92B-2F71-D54E-A200-76FC6D749978}"/>
                  </a:ext>
                </a:extLst>
              </p:cNvPr>
              <p:cNvSpPr txBox="1"/>
              <p:nvPr/>
            </p:nvSpPr>
            <p:spPr>
              <a:xfrm>
                <a:off x="3812333" y="914491"/>
                <a:ext cx="333746" cy="369332"/>
              </a:xfrm>
              <a:prstGeom prst="rect">
                <a:avLst/>
              </a:prstGeom>
              <a:noFill/>
              <a:ln>
                <a:noFill/>
              </a:ln>
            </p:spPr>
            <p:txBody>
              <a:bodyPr wrap="none" rtlCol="0">
                <a:spAutoFit/>
              </a:bodyPr>
              <a:lstStyle/>
              <a:p>
                <a:r>
                  <a:rPr lang="en-GB" dirty="0">
                    <a:solidFill>
                      <a:schemeClr val="tx1">
                        <a:lumMod val="50000"/>
                      </a:schemeClr>
                    </a:solidFill>
                  </a:rPr>
                  <a:t>N</a:t>
                </a:r>
              </a:p>
            </p:txBody>
          </p:sp>
          <p:cxnSp>
            <p:nvCxnSpPr>
              <p:cNvPr id="37" name="Straight Connector 36">
                <a:extLst>
                  <a:ext uri="{FF2B5EF4-FFF2-40B4-BE49-F238E27FC236}">
                    <a16:creationId xmlns:a16="http://schemas.microsoft.com/office/drawing/2014/main" id="{DA2ECD69-F807-FD48-BF28-8DC4034F0A6C}"/>
                  </a:ext>
                </a:extLst>
              </p:cNvPr>
              <p:cNvCxnSpPr>
                <a:cxnSpLocks/>
                <a:stCxn id="8" idx="0"/>
                <a:endCxn id="36" idx="2"/>
              </p:cNvCxnSpPr>
              <p:nvPr/>
            </p:nvCxnSpPr>
            <p:spPr>
              <a:xfrm flipV="1">
                <a:off x="3979206" y="1283823"/>
                <a:ext cx="0" cy="759389"/>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Elbow Connector 42">
                <a:extLst>
                  <a:ext uri="{FF2B5EF4-FFF2-40B4-BE49-F238E27FC236}">
                    <a16:creationId xmlns:a16="http://schemas.microsoft.com/office/drawing/2014/main" id="{DE5DBBCE-E1AC-564E-B640-E815C78763A9}"/>
                  </a:ext>
                </a:extLst>
              </p:cNvPr>
              <p:cNvCxnSpPr>
                <a:cxnSpLocks/>
                <a:stCxn id="5" idx="0"/>
                <a:endCxn id="9" idx="0"/>
              </p:cNvCxnSpPr>
              <p:nvPr/>
            </p:nvCxnSpPr>
            <p:spPr>
              <a:xfrm rot="5400000" flipH="1" flipV="1">
                <a:off x="3322542" y="729884"/>
                <a:ext cx="12700" cy="2626656"/>
              </a:xfrm>
              <a:prstGeom prst="bentConnector3">
                <a:avLst>
                  <a:gd name="adj1" fmla="val 3216394"/>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8" name="Oval 37">
              <a:extLst>
                <a:ext uri="{FF2B5EF4-FFF2-40B4-BE49-F238E27FC236}">
                  <a16:creationId xmlns:a16="http://schemas.microsoft.com/office/drawing/2014/main" id="{8FDB39F4-C2D2-9E41-8821-3F1213BB88CA}"/>
                </a:ext>
              </a:extLst>
            </p:cNvPr>
            <p:cNvSpPr/>
            <p:nvPr/>
          </p:nvSpPr>
          <p:spPr>
            <a:xfrm>
              <a:off x="4399962" y="1733654"/>
              <a:ext cx="114300" cy="114300"/>
            </a:xfrm>
            <a:prstGeom prst="ellipse">
              <a:avLst/>
            </a:prstGeom>
            <a:solidFill>
              <a:schemeClr val="bg2">
                <a:lumMod val="10000"/>
              </a:scheme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4DDFCBE4-0FF6-934E-8E11-1A9387BFFB76}"/>
                </a:ext>
              </a:extLst>
            </p:cNvPr>
            <p:cNvSpPr/>
            <p:nvPr/>
          </p:nvSpPr>
          <p:spPr>
            <a:xfrm>
              <a:off x="1779920" y="1906834"/>
              <a:ext cx="114300" cy="114300"/>
            </a:xfrm>
            <a:prstGeom prst="ellipse">
              <a:avLst/>
            </a:prstGeom>
            <a:solidFill>
              <a:schemeClr val="bg2">
                <a:lumMod val="10000"/>
              </a:scheme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44778FE8-27E2-CC40-87F4-153B858ECF26}"/>
                </a:ext>
              </a:extLst>
            </p:cNvPr>
            <p:cNvSpPr/>
            <p:nvPr/>
          </p:nvSpPr>
          <p:spPr>
            <a:xfrm>
              <a:off x="2436176" y="1906864"/>
              <a:ext cx="114300" cy="114300"/>
            </a:xfrm>
            <a:prstGeom prst="ellipse">
              <a:avLst/>
            </a:prstGeom>
            <a:solidFill>
              <a:schemeClr val="bg2">
                <a:lumMod val="10000"/>
              </a:scheme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44D99A45-3210-0A41-8024-C9FD84F4B99F}"/>
                </a:ext>
              </a:extLst>
            </p:cNvPr>
            <p:cNvSpPr/>
            <p:nvPr/>
          </p:nvSpPr>
          <p:spPr>
            <a:xfrm>
              <a:off x="3093248" y="1906971"/>
              <a:ext cx="114300" cy="114300"/>
            </a:xfrm>
            <a:prstGeom prst="ellipse">
              <a:avLst/>
            </a:prstGeom>
            <a:solidFill>
              <a:schemeClr val="bg2">
                <a:lumMod val="10000"/>
              </a:scheme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2">
            <a:extLst>
              <a:ext uri="{FF2B5EF4-FFF2-40B4-BE49-F238E27FC236}">
                <a16:creationId xmlns:a16="http://schemas.microsoft.com/office/drawing/2014/main" id="{75548C91-27D7-9D46-AFDD-1C8ED63276A0}"/>
              </a:ext>
            </a:extLst>
          </p:cNvPr>
          <p:cNvGrpSpPr/>
          <p:nvPr/>
        </p:nvGrpSpPr>
        <p:grpSpPr>
          <a:xfrm>
            <a:off x="6045203" y="1630044"/>
            <a:ext cx="3291348" cy="2407830"/>
            <a:chOff x="2076167" y="1790804"/>
            <a:chExt cx="3291348" cy="2407830"/>
          </a:xfrm>
        </p:grpSpPr>
        <p:cxnSp>
          <p:nvCxnSpPr>
            <p:cNvPr id="55" name="Elbow Connector 54">
              <a:extLst>
                <a:ext uri="{FF2B5EF4-FFF2-40B4-BE49-F238E27FC236}">
                  <a16:creationId xmlns:a16="http://schemas.microsoft.com/office/drawing/2014/main" id="{2AB42EC8-24DB-A74B-9A75-A9AB83C19263}"/>
                </a:ext>
              </a:extLst>
            </p:cNvPr>
            <p:cNvCxnSpPr>
              <a:cxnSpLocks/>
              <a:endCxn id="45" idx="3"/>
            </p:cNvCxnSpPr>
            <p:nvPr/>
          </p:nvCxnSpPr>
          <p:spPr>
            <a:xfrm rot="10800000">
              <a:off x="4683492" y="4022036"/>
              <a:ext cx="684023" cy="6350"/>
            </a:xfrm>
            <a:prstGeom prst="bentConnector3">
              <a:avLst>
                <a:gd name="adj1" fmla="val 50000"/>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DA258287-2DB8-5541-A8D8-6110DA789140}"/>
                </a:ext>
              </a:extLst>
            </p:cNvPr>
            <p:cNvGrpSpPr/>
            <p:nvPr/>
          </p:nvGrpSpPr>
          <p:grpSpPr>
            <a:xfrm>
              <a:off x="2076167" y="1790804"/>
              <a:ext cx="3291348" cy="2407830"/>
              <a:chOff x="2076167" y="1790804"/>
              <a:chExt cx="3291348" cy="2407830"/>
            </a:xfrm>
          </p:grpSpPr>
          <p:sp>
            <p:nvSpPr>
              <p:cNvPr id="45" name="Rectangle 44">
                <a:extLst>
                  <a:ext uri="{FF2B5EF4-FFF2-40B4-BE49-F238E27FC236}">
                    <a16:creationId xmlns:a16="http://schemas.microsoft.com/office/drawing/2014/main" id="{3249DB8A-C20B-B846-893B-0C26270236B4}"/>
                  </a:ext>
                </a:extLst>
              </p:cNvPr>
              <p:cNvSpPr/>
              <p:nvPr/>
            </p:nvSpPr>
            <p:spPr>
              <a:xfrm>
                <a:off x="3560662" y="3867395"/>
                <a:ext cx="1122829" cy="309282"/>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SW</a:t>
                </a:r>
              </a:p>
            </p:txBody>
          </p:sp>
          <p:sp>
            <p:nvSpPr>
              <p:cNvPr id="46" name="Rectangle 45">
                <a:extLst>
                  <a:ext uri="{FF2B5EF4-FFF2-40B4-BE49-F238E27FC236}">
                    <a16:creationId xmlns:a16="http://schemas.microsoft.com/office/drawing/2014/main" id="{2B36BEA8-4254-6849-9606-00BBA8CCEDDF}"/>
                  </a:ext>
                </a:extLst>
              </p:cNvPr>
              <p:cNvSpPr/>
              <p:nvPr/>
            </p:nvSpPr>
            <p:spPr>
              <a:xfrm>
                <a:off x="3521806" y="3132639"/>
                <a:ext cx="1122829" cy="309282"/>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RW</a:t>
                </a:r>
              </a:p>
            </p:txBody>
          </p:sp>
          <p:grpSp>
            <p:nvGrpSpPr>
              <p:cNvPr id="53" name="Group 52">
                <a:extLst>
                  <a:ext uri="{FF2B5EF4-FFF2-40B4-BE49-F238E27FC236}">
                    <a16:creationId xmlns:a16="http://schemas.microsoft.com/office/drawing/2014/main" id="{D2CF8D40-6A8C-C841-B9C3-C56BA68CE4D6}"/>
                  </a:ext>
                </a:extLst>
              </p:cNvPr>
              <p:cNvGrpSpPr/>
              <p:nvPr/>
            </p:nvGrpSpPr>
            <p:grpSpPr>
              <a:xfrm>
                <a:off x="2931650" y="3853585"/>
                <a:ext cx="89647" cy="345049"/>
                <a:chOff x="1862417" y="3590365"/>
                <a:chExt cx="89647" cy="345049"/>
              </a:xfrm>
            </p:grpSpPr>
            <p:cxnSp>
              <p:nvCxnSpPr>
                <p:cNvPr id="47" name="Straight Connector 46">
                  <a:extLst>
                    <a:ext uri="{FF2B5EF4-FFF2-40B4-BE49-F238E27FC236}">
                      <a16:creationId xmlns:a16="http://schemas.microsoft.com/office/drawing/2014/main" id="{6A13AF9B-1BFD-3043-A9AB-4B7B77CE1A90}"/>
                    </a:ext>
                  </a:extLst>
                </p:cNvPr>
                <p:cNvCxnSpPr>
                  <a:cxnSpLocks/>
                </p:cNvCxnSpPr>
                <p:nvPr/>
              </p:nvCxnSpPr>
              <p:spPr>
                <a:xfrm>
                  <a:off x="1952064" y="3590365"/>
                  <a:ext cx="0" cy="345049"/>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2C76EDA-0CD7-FB41-87E6-CDA7E6244005}"/>
                    </a:ext>
                  </a:extLst>
                </p:cNvPr>
                <p:cNvCxnSpPr>
                  <a:cxnSpLocks/>
                </p:cNvCxnSpPr>
                <p:nvPr/>
              </p:nvCxnSpPr>
              <p:spPr>
                <a:xfrm>
                  <a:off x="1862417" y="3590365"/>
                  <a:ext cx="0" cy="345049"/>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F99279FE-E66C-8C4D-97CD-8CB5A7DE5989}"/>
                  </a:ext>
                </a:extLst>
              </p:cNvPr>
              <p:cNvGrpSpPr/>
              <p:nvPr/>
            </p:nvGrpSpPr>
            <p:grpSpPr>
              <a:xfrm>
                <a:off x="2207957" y="3923618"/>
                <a:ext cx="438344" cy="170555"/>
                <a:chOff x="921050" y="3134520"/>
                <a:chExt cx="438344" cy="170555"/>
              </a:xfrm>
            </p:grpSpPr>
            <p:sp>
              <p:nvSpPr>
                <p:cNvPr id="49" name="Oval 48">
                  <a:extLst>
                    <a:ext uri="{FF2B5EF4-FFF2-40B4-BE49-F238E27FC236}">
                      <a16:creationId xmlns:a16="http://schemas.microsoft.com/office/drawing/2014/main" id="{BBF1F9CA-BA5A-FD40-8C97-7C2D11F400A1}"/>
                    </a:ext>
                  </a:extLst>
                </p:cNvPr>
                <p:cNvSpPr/>
                <p:nvPr/>
              </p:nvSpPr>
              <p:spPr>
                <a:xfrm>
                  <a:off x="921050" y="3134520"/>
                  <a:ext cx="170555" cy="170555"/>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FF50862D-3D97-8D48-8EC3-BC2EC231148A}"/>
                    </a:ext>
                  </a:extLst>
                </p:cNvPr>
                <p:cNvSpPr/>
                <p:nvPr/>
              </p:nvSpPr>
              <p:spPr>
                <a:xfrm>
                  <a:off x="1188839" y="3134520"/>
                  <a:ext cx="170555" cy="170555"/>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Connector 50">
                  <a:extLst>
                    <a:ext uri="{FF2B5EF4-FFF2-40B4-BE49-F238E27FC236}">
                      <a16:creationId xmlns:a16="http://schemas.microsoft.com/office/drawing/2014/main" id="{464CCC93-D93F-A14C-B1DD-C50A358D0F25}"/>
                    </a:ext>
                  </a:extLst>
                </p:cNvPr>
                <p:cNvCxnSpPr>
                  <a:cxnSpLocks/>
                  <a:stCxn id="50" idx="2"/>
                  <a:endCxn id="49" idx="6"/>
                </p:cNvCxnSpPr>
                <p:nvPr/>
              </p:nvCxnSpPr>
              <p:spPr>
                <a:xfrm flipH="1">
                  <a:off x="1091605" y="3219798"/>
                  <a:ext cx="97234" cy="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54" name="Elbow Connector 53">
                <a:extLst>
                  <a:ext uri="{FF2B5EF4-FFF2-40B4-BE49-F238E27FC236}">
                    <a16:creationId xmlns:a16="http://schemas.microsoft.com/office/drawing/2014/main" id="{5F57D762-C8B9-9C48-AE6E-CB731C5BF458}"/>
                  </a:ext>
                </a:extLst>
              </p:cNvPr>
              <p:cNvCxnSpPr>
                <a:cxnSpLocks/>
                <a:endCxn id="49" idx="2"/>
              </p:cNvCxnSpPr>
              <p:nvPr/>
            </p:nvCxnSpPr>
            <p:spPr>
              <a:xfrm rot="16200000" flipH="1">
                <a:off x="1324828" y="3125767"/>
                <a:ext cx="1634468" cy="131789"/>
              </a:xfrm>
              <a:prstGeom prst="bentConnector2">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03E2D3C-879D-4E4E-A5E2-E7B373C04080}"/>
                  </a:ext>
                </a:extLst>
              </p:cNvPr>
              <p:cNvCxnSpPr>
                <a:cxnSpLocks/>
                <a:endCxn id="50" idx="6"/>
              </p:cNvCxnSpPr>
              <p:nvPr/>
            </p:nvCxnSpPr>
            <p:spPr>
              <a:xfrm flipH="1">
                <a:off x="2646301" y="4008896"/>
                <a:ext cx="284887" cy="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30A1621-0785-0146-8761-3C38F5C1CD5C}"/>
                  </a:ext>
                </a:extLst>
              </p:cNvPr>
              <p:cNvCxnSpPr>
                <a:cxnSpLocks/>
                <a:stCxn id="45" idx="1"/>
              </p:cNvCxnSpPr>
              <p:nvPr/>
            </p:nvCxnSpPr>
            <p:spPr>
              <a:xfrm flipH="1">
                <a:off x="3021297" y="4022036"/>
                <a:ext cx="539365" cy="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Elbow Connector 64">
                <a:extLst>
                  <a:ext uri="{FF2B5EF4-FFF2-40B4-BE49-F238E27FC236}">
                    <a16:creationId xmlns:a16="http://schemas.microsoft.com/office/drawing/2014/main" id="{952722C1-10DD-C54B-A90F-442FBFEAF7CD}"/>
                  </a:ext>
                </a:extLst>
              </p:cNvPr>
              <p:cNvCxnSpPr>
                <a:cxnSpLocks/>
                <a:endCxn id="46" idx="1"/>
              </p:cNvCxnSpPr>
              <p:nvPr/>
            </p:nvCxnSpPr>
            <p:spPr>
              <a:xfrm rot="16200000" flipH="1">
                <a:off x="2981403" y="2746877"/>
                <a:ext cx="961230" cy="119575"/>
              </a:xfrm>
              <a:prstGeom prst="bentConnector2">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Elbow Connector 67">
                <a:extLst>
                  <a:ext uri="{FF2B5EF4-FFF2-40B4-BE49-F238E27FC236}">
                    <a16:creationId xmlns:a16="http://schemas.microsoft.com/office/drawing/2014/main" id="{4CBC3D57-1A6B-504A-B2BE-290F839D0BCE}"/>
                  </a:ext>
                </a:extLst>
              </p:cNvPr>
              <p:cNvCxnSpPr>
                <a:cxnSpLocks/>
                <a:endCxn id="46" idx="3"/>
              </p:cNvCxnSpPr>
              <p:nvPr/>
            </p:nvCxnSpPr>
            <p:spPr>
              <a:xfrm rot="5400000">
                <a:off x="4201201" y="2769482"/>
                <a:ext cx="961232" cy="74364"/>
              </a:xfrm>
              <a:prstGeom prst="bentConnector2">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a16="http://schemas.microsoft.com/office/drawing/2014/main" id="{20DDF908-2419-F34A-BF45-08D1A94C8ED1}"/>
                  </a:ext>
                </a:extLst>
              </p:cNvPr>
              <p:cNvCxnSpPr>
                <a:cxnSpLocks/>
              </p:cNvCxnSpPr>
              <p:nvPr/>
            </p:nvCxnSpPr>
            <p:spPr>
              <a:xfrm>
                <a:off x="3873514" y="1790804"/>
                <a:ext cx="1494001" cy="2231232"/>
              </a:xfrm>
              <a:prstGeom prst="bentConnector2">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59E9C95-CCC9-8049-A39A-3B43A3ABAF5B}"/>
                  </a:ext>
                </a:extLst>
              </p:cNvPr>
              <p:cNvSpPr txBox="1"/>
              <p:nvPr/>
            </p:nvSpPr>
            <p:spPr>
              <a:xfrm>
                <a:off x="2193977" y="3465651"/>
                <a:ext cx="474810" cy="369332"/>
              </a:xfrm>
              <a:prstGeom prst="rect">
                <a:avLst/>
              </a:prstGeom>
              <a:noFill/>
              <a:ln>
                <a:solidFill>
                  <a:schemeClr val="tx1">
                    <a:lumMod val="50000"/>
                  </a:schemeClr>
                </a:solidFill>
              </a:ln>
            </p:spPr>
            <p:txBody>
              <a:bodyPr wrap="none" rtlCol="0">
                <a:spAutoFit/>
              </a:bodyPr>
              <a:lstStyle/>
              <a:p>
                <a:r>
                  <a:rPr lang="en-GB" dirty="0"/>
                  <a:t>n &gt;</a:t>
                </a:r>
              </a:p>
            </p:txBody>
          </p:sp>
          <p:cxnSp>
            <p:nvCxnSpPr>
              <p:cNvPr id="60" name="Straight Connector 59">
                <a:extLst>
                  <a:ext uri="{FF2B5EF4-FFF2-40B4-BE49-F238E27FC236}">
                    <a16:creationId xmlns:a16="http://schemas.microsoft.com/office/drawing/2014/main" id="{5B738429-143D-0744-9BFB-B658F11B96B5}"/>
                  </a:ext>
                </a:extLst>
              </p:cNvPr>
              <p:cNvCxnSpPr>
                <a:cxnSpLocks/>
              </p:cNvCxnSpPr>
              <p:nvPr/>
            </p:nvCxnSpPr>
            <p:spPr>
              <a:xfrm>
                <a:off x="2467696" y="3838457"/>
                <a:ext cx="0" cy="177229"/>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1619DA0-83AC-774F-992C-D56BF5E80AA0}"/>
                  </a:ext>
                </a:extLst>
              </p:cNvPr>
              <p:cNvCxnSpPr>
                <a:cxnSpLocks/>
              </p:cNvCxnSpPr>
              <p:nvPr/>
            </p:nvCxnSpPr>
            <p:spPr>
              <a:xfrm>
                <a:off x="2378049" y="3838457"/>
                <a:ext cx="0" cy="177229"/>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73" name="TextBox 72">
            <a:extLst>
              <a:ext uri="{FF2B5EF4-FFF2-40B4-BE49-F238E27FC236}">
                <a16:creationId xmlns:a16="http://schemas.microsoft.com/office/drawing/2014/main" id="{70672022-F4A0-B44C-B692-5DB6F6647249}"/>
              </a:ext>
            </a:extLst>
          </p:cNvPr>
          <p:cNvSpPr txBox="1"/>
          <p:nvPr/>
        </p:nvSpPr>
        <p:spPr>
          <a:xfrm>
            <a:off x="267824" y="1447926"/>
            <a:ext cx="4150971" cy="4524315"/>
          </a:xfrm>
          <a:prstGeom prst="rect">
            <a:avLst/>
          </a:prstGeom>
          <a:noFill/>
        </p:spPr>
        <p:txBody>
          <a:bodyPr wrap="square" rtlCol="0">
            <a:spAutoFit/>
          </a:bodyPr>
          <a:lstStyle/>
          <a:p>
            <a:r>
              <a:rPr lang="en-GB" dirty="0"/>
              <a:t>Create an interaction based on this line diagram. The diagram is in 2 parts (see groups).</a:t>
            </a:r>
          </a:p>
          <a:p>
            <a:r>
              <a:rPr lang="en-GB" dirty="0"/>
              <a:t>Learners must be able to drag the red switch left and right into the F, OFF and R positions.</a:t>
            </a:r>
          </a:p>
          <a:p>
            <a:r>
              <a:rPr lang="en-GB" dirty="0"/>
              <a:t>Each each position show the direction of current flow through the circuit using arrows.</a:t>
            </a:r>
          </a:p>
          <a:p>
            <a:r>
              <a:rPr lang="en-GB" dirty="0"/>
              <a:t>In all cases current flows FROM L to N.</a:t>
            </a:r>
          </a:p>
          <a:p>
            <a:r>
              <a:rPr lang="en-GB" dirty="0"/>
              <a:t>Black dots indicate wire connections. Wires crossing without black dot DO NOT CONNECT.</a:t>
            </a:r>
          </a:p>
          <a:p>
            <a:r>
              <a:rPr lang="en-GB" dirty="0"/>
              <a:t>Use a visual indication (like a handle and arrows) to make it clear that learners must move switch left and right.</a:t>
            </a:r>
          </a:p>
        </p:txBody>
      </p:sp>
      <p:sp>
        <p:nvSpPr>
          <p:cNvPr id="84" name="Oval 83">
            <a:extLst>
              <a:ext uri="{FF2B5EF4-FFF2-40B4-BE49-F238E27FC236}">
                <a16:creationId xmlns:a16="http://schemas.microsoft.com/office/drawing/2014/main" id="{B726E7DE-CF8B-0545-B60D-C70923E8B90A}"/>
              </a:ext>
            </a:extLst>
          </p:cNvPr>
          <p:cNvSpPr/>
          <p:nvPr/>
        </p:nvSpPr>
        <p:spPr>
          <a:xfrm>
            <a:off x="5992826" y="2594447"/>
            <a:ext cx="114300" cy="114300"/>
          </a:xfrm>
          <a:prstGeom prst="ellipse">
            <a:avLst/>
          </a:prstGeom>
          <a:solidFill>
            <a:schemeClr val="accent4"/>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DB64CA91-B9B5-CE42-B5B9-6FFD747CE5C4}"/>
              </a:ext>
            </a:extLst>
          </p:cNvPr>
          <p:cNvSpPr/>
          <p:nvPr/>
        </p:nvSpPr>
        <p:spPr>
          <a:xfrm>
            <a:off x="7302142" y="2584595"/>
            <a:ext cx="114300" cy="114300"/>
          </a:xfrm>
          <a:prstGeom prst="ellipse">
            <a:avLst/>
          </a:prstGeom>
          <a:solidFill>
            <a:schemeClr val="accent4"/>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8AECA38-C2C2-8041-A142-AFD8DDDE5C03}"/>
              </a:ext>
            </a:extLst>
          </p:cNvPr>
          <p:cNvSpPr/>
          <p:nvPr/>
        </p:nvSpPr>
        <p:spPr>
          <a:xfrm>
            <a:off x="8617669" y="2546224"/>
            <a:ext cx="114300" cy="114300"/>
          </a:xfrm>
          <a:prstGeom prst="ellipse">
            <a:avLst/>
          </a:prstGeom>
          <a:solidFill>
            <a:schemeClr val="accent4"/>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5" name="Group 104">
            <a:extLst>
              <a:ext uri="{FF2B5EF4-FFF2-40B4-BE49-F238E27FC236}">
                <a16:creationId xmlns:a16="http://schemas.microsoft.com/office/drawing/2014/main" id="{B4303820-59AD-0042-AB70-1DDD6575285A}"/>
              </a:ext>
            </a:extLst>
          </p:cNvPr>
          <p:cNvGrpSpPr/>
          <p:nvPr/>
        </p:nvGrpSpPr>
        <p:grpSpPr>
          <a:xfrm>
            <a:off x="4549515" y="1923925"/>
            <a:ext cx="4138520" cy="816662"/>
            <a:chOff x="4549515" y="1923925"/>
            <a:chExt cx="4138520" cy="816662"/>
          </a:xfrm>
        </p:grpSpPr>
        <p:cxnSp>
          <p:nvCxnSpPr>
            <p:cNvPr id="75" name="Straight Connector 74">
              <a:extLst>
                <a:ext uri="{FF2B5EF4-FFF2-40B4-BE49-F238E27FC236}">
                  <a16:creationId xmlns:a16="http://schemas.microsoft.com/office/drawing/2014/main" id="{00A9DF60-F34C-C14F-BD69-69340095337B}"/>
                </a:ext>
              </a:extLst>
            </p:cNvPr>
            <p:cNvCxnSpPr>
              <a:cxnSpLocks/>
            </p:cNvCxnSpPr>
            <p:nvPr/>
          </p:nvCxnSpPr>
          <p:spPr>
            <a:xfrm>
              <a:off x="4549515" y="2448732"/>
              <a:ext cx="413852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8ECD505-147E-1D43-BA7D-3440DA9947F5}"/>
                </a:ext>
              </a:extLst>
            </p:cNvPr>
            <p:cNvCxnSpPr>
              <a:cxnSpLocks/>
            </p:cNvCxnSpPr>
            <p:nvPr/>
          </p:nvCxnSpPr>
          <p:spPr>
            <a:xfrm rot="16200000">
              <a:off x="4893417" y="2514316"/>
              <a:ext cx="45254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9B420AC-2328-D843-B98F-C1C153043377}"/>
                </a:ext>
              </a:extLst>
            </p:cNvPr>
            <p:cNvCxnSpPr>
              <a:cxnSpLocks/>
            </p:cNvCxnSpPr>
            <p:nvPr/>
          </p:nvCxnSpPr>
          <p:spPr>
            <a:xfrm flipV="1">
              <a:off x="5119688" y="2321616"/>
              <a:ext cx="224622" cy="418971"/>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1CB2CF8-BFF1-BF4C-BB6C-877B2038D292}"/>
                </a:ext>
              </a:extLst>
            </p:cNvPr>
            <p:cNvCxnSpPr>
              <a:cxnSpLocks/>
            </p:cNvCxnSpPr>
            <p:nvPr/>
          </p:nvCxnSpPr>
          <p:spPr>
            <a:xfrm flipH="1" flipV="1">
              <a:off x="4940139" y="2383436"/>
              <a:ext cx="170285" cy="357151"/>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6EBA3C9E-DC7A-BD45-A7CE-7DA09A20C4A4}"/>
                </a:ext>
              </a:extLst>
            </p:cNvPr>
            <p:cNvSpPr txBox="1"/>
            <p:nvPr/>
          </p:nvSpPr>
          <p:spPr>
            <a:xfrm>
              <a:off x="4843825" y="1923925"/>
              <a:ext cx="548548" cy="369332"/>
            </a:xfrm>
            <a:prstGeom prst="rect">
              <a:avLst/>
            </a:prstGeom>
            <a:noFill/>
          </p:spPr>
          <p:txBody>
            <a:bodyPr wrap="none" rtlCol="0">
              <a:spAutoFit/>
            </a:bodyPr>
            <a:lstStyle/>
            <a:p>
              <a:r>
                <a:rPr lang="en-GB" dirty="0"/>
                <a:t>OFF</a:t>
              </a:r>
            </a:p>
          </p:txBody>
        </p:sp>
        <p:sp>
          <p:nvSpPr>
            <p:cNvPr id="102" name="TextBox 101">
              <a:extLst>
                <a:ext uri="{FF2B5EF4-FFF2-40B4-BE49-F238E27FC236}">
                  <a16:creationId xmlns:a16="http://schemas.microsoft.com/office/drawing/2014/main" id="{41084B4A-37FA-A445-900A-71D2528723EC}"/>
                </a:ext>
              </a:extLst>
            </p:cNvPr>
            <p:cNvSpPr txBox="1"/>
            <p:nvPr/>
          </p:nvSpPr>
          <p:spPr>
            <a:xfrm>
              <a:off x="4610319" y="1923925"/>
              <a:ext cx="290464" cy="369332"/>
            </a:xfrm>
            <a:prstGeom prst="rect">
              <a:avLst/>
            </a:prstGeom>
            <a:noFill/>
          </p:spPr>
          <p:txBody>
            <a:bodyPr wrap="none" rtlCol="0">
              <a:spAutoFit/>
            </a:bodyPr>
            <a:lstStyle/>
            <a:p>
              <a:r>
                <a:rPr lang="en-GB" dirty="0"/>
                <a:t>F</a:t>
              </a:r>
            </a:p>
          </p:txBody>
        </p:sp>
        <p:sp>
          <p:nvSpPr>
            <p:cNvPr id="103" name="TextBox 102">
              <a:extLst>
                <a:ext uri="{FF2B5EF4-FFF2-40B4-BE49-F238E27FC236}">
                  <a16:creationId xmlns:a16="http://schemas.microsoft.com/office/drawing/2014/main" id="{BDA4ADDE-FC99-BD4A-8FC9-0CBCC0AF89B4}"/>
                </a:ext>
              </a:extLst>
            </p:cNvPr>
            <p:cNvSpPr txBox="1"/>
            <p:nvPr/>
          </p:nvSpPr>
          <p:spPr>
            <a:xfrm>
              <a:off x="5316633" y="1923925"/>
              <a:ext cx="309700" cy="369332"/>
            </a:xfrm>
            <a:prstGeom prst="rect">
              <a:avLst/>
            </a:prstGeom>
            <a:noFill/>
          </p:spPr>
          <p:txBody>
            <a:bodyPr wrap="none" rtlCol="0">
              <a:spAutoFit/>
            </a:bodyPr>
            <a:lstStyle/>
            <a:p>
              <a:r>
                <a:rPr lang="en-GB" dirty="0"/>
                <a:t>R</a:t>
              </a:r>
            </a:p>
          </p:txBody>
        </p:sp>
      </p:grpSp>
    </p:spTree>
    <p:custDataLst>
      <p:tags r:id="rId1"/>
    </p:custDataLst>
    <p:extLst>
      <p:ext uri="{BB962C8B-B14F-4D97-AF65-F5344CB8AC3E}">
        <p14:creationId xmlns:p14="http://schemas.microsoft.com/office/powerpoint/2010/main" val="2234574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Interactive Briefing – Int01 (2 of 2)</a:t>
            </a:r>
          </a:p>
        </p:txBody>
      </p:sp>
      <p:grpSp>
        <p:nvGrpSpPr>
          <p:cNvPr id="130" name="Group 129">
            <a:extLst>
              <a:ext uri="{FF2B5EF4-FFF2-40B4-BE49-F238E27FC236}">
                <a16:creationId xmlns:a16="http://schemas.microsoft.com/office/drawing/2014/main" id="{09C81307-5E49-134C-B440-7911220199A1}"/>
              </a:ext>
            </a:extLst>
          </p:cNvPr>
          <p:cNvGrpSpPr/>
          <p:nvPr/>
        </p:nvGrpSpPr>
        <p:grpSpPr>
          <a:xfrm>
            <a:off x="1354881" y="1233578"/>
            <a:ext cx="3481695" cy="1243021"/>
            <a:chOff x="1695845" y="1233578"/>
            <a:chExt cx="3481695" cy="1243021"/>
          </a:xfrm>
        </p:grpSpPr>
        <p:grpSp>
          <p:nvGrpSpPr>
            <p:cNvPr id="131" name="Group 130">
              <a:extLst>
                <a:ext uri="{FF2B5EF4-FFF2-40B4-BE49-F238E27FC236}">
                  <a16:creationId xmlns:a16="http://schemas.microsoft.com/office/drawing/2014/main" id="{E3757058-8817-CA41-89C4-BB2AE0A829AA}"/>
                </a:ext>
              </a:extLst>
            </p:cNvPr>
            <p:cNvGrpSpPr/>
            <p:nvPr/>
          </p:nvGrpSpPr>
          <p:grpSpPr>
            <a:xfrm>
              <a:off x="1695845" y="1233578"/>
              <a:ext cx="3481695" cy="1243021"/>
              <a:chOff x="1211325" y="914491"/>
              <a:chExt cx="3481695" cy="1243021"/>
            </a:xfrm>
          </p:grpSpPr>
          <p:sp>
            <p:nvSpPr>
              <p:cNvPr id="136" name="Oval 135">
                <a:extLst>
                  <a:ext uri="{FF2B5EF4-FFF2-40B4-BE49-F238E27FC236}">
                    <a16:creationId xmlns:a16="http://schemas.microsoft.com/office/drawing/2014/main" id="{F799694A-C5B9-554B-A110-407203BBE08B}"/>
                  </a:ext>
                </a:extLst>
              </p:cNvPr>
              <p:cNvSpPr/>
              <p:nvPr/>
            </p:nvSpPr>
            <p:spPr>
              <a:xfrm>
                <a:off x="1295400" y="2043212"/>
                <a:ext cx="114300" cy="114300"/>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4069CEFB-D532-0D4F-8CD6-FAE7EFFBF18B}"/>
                  </a:ext>
                </a:extLst>
              </p:cNvPr>
              <p:cNvSpPr/>
              <p:nvPr/>
            </p:nvSpPr>
            <p:spPr>
              <a:xfrm>
                <a:off x="1952064" y="2043212"/>
                <a:ext cx="114300" cy="114300"/>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33EB7A8-9F71-9B4F-AFD1-528A17BF0342}"/>
                  </a:ext>
                </a:extLst>
              </p:cNvPr>
              <p:cNvSpPr/>
              <p:nvPr/>
            </p:nvSpPr>
            <p:spPr>
              <a:xfrm>
                <a:off x="2608728" y="2043212"/>
                <a:ext cx="114300" cy="114300"/>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3CC2358D-6DE4-924A-8C5F-ECD94D204E95}"/>
                  </a:ext>
                </a:extLst>
              </p:cNvPr>
              <p:cNvSpPr/>
              <p:nvPr/>
            </p:nvSpPr>
            <p:spPr>
              <a:xfrm>
                <a:off x="3265392" y="2043212"/>
                <a:ext cx="114300" cy="114300"/>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46BEDB4B-A792-5D43-8FD4-CA48D9B2BEBD}"/>
                  </a:ext>
                </a:extLst>
              </p:cNvPr>
              <p:cNvSpPr/>
              <p:nvPr/>
            </p:nvSpPr>
            <p:spPr>
              <a:xfrm>
                <a:off x="3922056" y="2043212"/>
                <a:ext cx="114300" cy="114300"/>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0ECC7C0E-A9D9-E349-86B8-9206403142D4}"/>
                  </a:ext>
                </a:extLst>
              </p:cNvPr>
              <p:cNvSpPr/>
              <p:nvPr/>
            </p:nvSpPr>
            <p:spPr>
              <a:xfrm>
                <a:off x="4578720" y="2043212"/>
                <a:ext cx="114300" cy="114300"/>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a:extLst>
                  <a:ext uri="{FF2B5EF4-FFF2-40B4-BE49-F238E27FC236}">
                    <a16:creationId xmlns:a16="http://schemas.microsoft.com/office/drawing/2014/main" id="{7ABDA19D-EBBF-AE4F-980F-3E069DFE1A5A}"/>
                  </a:ext>
                </a:extLst>
              </p:cNvPr>
              <p:cNvSpPr/>
              <p:nvPr/>
            </p:nvSpPr>
            <p:spPr>
              <a:xfrm>
                <a:off x="1295400" y="1583863"/>
                <a:ext cx="114300" cy="114300"/>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3" name="Straight Connector 142">
                <a:extLst>
                  <a:ext uri="{FF2B5EF4-FFF2-40B4-BE49-F238E27FC236}">
                    <a16:creationId xmlns:a16="http://schemas.microsoft.com/office/drawing/2014/main" id="{2848E05A-47FB-CA4C-9280-CE3E635BC312}"/>
                  </a:ext>
                </a:extLst>
              </p:cNvPr>
              <p:cNvCxnSpPr>
                <a:cxnSpLocks/>
                <a:stCxn id="142" idx="4"/>
                <a:endCxn id="136" idx="0"/>
              </p:cNvCxnSpPr>
              <p:nvPr/>
            </p:nvCxnSpPr>
            <p:spPr>
              <a:xfrm>
                <a:off x="1352550" y="1698163"/>
                <a:ext cx="0" cy="345049"/>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Elbow Connector 143">
                <a:extLst>
                  <a:ext uri="{FF2B5EF4-FFF2-40B4-BE49-F238E27FC236}">
                    <a16:creationId xmlns:a16="http://schemas.microsoft.com/office/drawing/2014/main" id="{8036B4C1-2297-254B-B486-9C5DCB2A6559}"/>
                  </a:ext>
                </a:extLst>
              </p:cNvPr>
              <p:cNvCxnSpPr>
                <a:cxnSpLocks/>
                <a:stCxn id="142" idx="6"/>
                <a:endCxn id="137" idx="0"/>
              </p:cNvCxnSpPr>
              <p:nvPr/>
            </p:nvCxnSpPr>
            <p:spPr>
              <a:xfrm>
                <a:off x="1409700" y="1641013"/>
                <a:ext cx="599514" cy="402199"/>
              </a:xfrm>
              <a:prstGeom prst="bentConnector2">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Elbow Connector 144">
                <a:extLst>
                  <a:ext uri="{FF2B5EF4-FFF2-40B4-BE49-F238E27FC236}">
                    <a16:creationId xmlns:a16="http://schemas.microsoft.com/office/drawing/2014/main" id="{1AAF7544-E885-EC4C-9EC8-950EBAD4CE82}"/>
                  </a:ext>
                </a:extLst>
              </p:cNvPr>
              <p:cNvCxnSpPr>
                <a:cxnSpLocks/>
                <a:stCxn id="142" idx="6"/>
                <a:endCxn id="138" idx="0"/>
              </p:cNvCxnSpPr>
              <p:nvPr/>
            </p:nvCxnSpPr>
            <p:spPr>
              <a:xfrm>
                <a:off x="1409700" y="1641013"/>
                <a:ext cx="1256178" cy="402199"/>
              </a:xfrm>
              <a:prstGeom prst="bentConnector2">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Elbow Connector 145">
                <a:extLst>
                  <a:ext uri="{FF2B5EF4-FFF2-40B4-BE49-F238E27FC236}">
                    <a16:creationId xmlns:a16="http://schemas.microsoft.com/office/drawing/2014/main" id="{0FB84013-73E5-2D4D-B098-47AE1A177566}"/>
                  </a:ext>
                </a:extLst>
              </p:cNvPr>
              <p:cNvCxnSpPr>
                <a:cxnSpLocks/>
                <a:stCxn id="149" idx="2"/>
                <a:endCxn id="139" idx="0"/>
              </p:cNvCxnSpPr>
              <p:nvPr/>
            </p:nvCxnSpPr>
            <p:spPr>
              <a:xfrm rot="5400000">
                <a:off x="3271180" y="1335185"/>
                <a:ext cx="759389" cy="656664"/>
              </a:xfrm>
              <a:prstGeom prst="bentConnector3">
                <a:avLst>
                  <a:gd name="adj1" fmla="val 25072"/>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9C4D5D8A-A9A7-3246-ADD6-5C35AAA0E40A}"/>
                  </a:ext>
                </a:extLst>
              </p:cNvPr>
              <p:cNvSpPr txBox="1"/>
              <p:nvPr/>
            </p:nvSpPr>
            <p:spPr>
              <a:xfrm>
                <a:off x="1211325" y="914491"/>
                <a:ext cx="282450" cy="369332"/>
              </a:xfrm>
              <a:prstGeom prst="rect">
                <a:avLst/>
              </a:prstGeom>
              <a:noFill/>
              <a:ln>
                <a:noFill/>
              </a:ln>
            </p:spPr>
            <p:txBody>
              <a:bodyPr wrap="none" rtlCol="0">
                <a:spAutoFit/>
              </a:bodyPr>
              <a:lstStyle/>
              <a:p>
                <a:r>
                  <a:rPr lang="en-GB" dirty="0">
                    <a:solidFill>
                      <a:schemeClr val="tx1">
                        <a:lumMod val="50000"/>
                      </a:schemeClr>
                    </a:solidFill>
                  </a:rPr>
                  <a:t>L</a:t>
                </a:r>
              </a:p>
            </p:txBody>
          </p:sp>
          <p:cxnSp>
            <p:nvCxnSpPr>
              <p:cNvPr id="148" name="Straight Connector 147">
                <a:extLst>
                  <a:ext uri="{FF2B5EF4-FFF2-40B4-BE49-F238E27FC236}">
                    <a16:creationId xmlns:a16="http://schemas.microsoft.com/office/drawing/2014/main" id="{9C7C254E-3351-7849-AD8C-DAE7E29F8BC1}"/>
                  </a:ext>
                </a:extLst>
              </p:cNvPr>
              <p:cNvCxnSpPr>
                <a:cxnSpLocks/>
                <a:stCxn id="142" idx="0"/>
                <a:endCxn id="147" idx="2"/>
              </p:cNvCxnSpPr>
              <p:nvPr/>
            </p:nvCxnSpPr>
            <p:spPr>
              <a:xfrm flipV="1">
                <a:off x="1352550" y="1283823"/>
                <a:ext cx="0" cy="30004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C96BB72A-AB7C-9444-9D08-20A5CDC6BCD1}"/>
                  </a:ext>
                </a:extLst>
              </p:cNvPr>
              <p:cNvSpPr txBox="1"/>
              <p:nvPr/>
            </p:nvSpPr>
            <p:spPr>
              <a:xfrm>
                <a:off x="3812333" y="914491"/>
                <a:ext cx="333746" cy="369332"/>
              </a:xfrm>
              <a:prstGeom prst="rect">
                <a:avLst/>
              </a:prstGeom>
              <a:noFill/>
              <a:ln>
                <a:noFill/>
              </a:ln>
            </p:spPr>
            <p:txBody>
              <a:bodyPr wrap="none" rtlCol="0">
                <a:spAutoFit/>
              </a:bodyPr>
              <a:lstStyle/>
              <a:p>
                <a:r>
                  <a:rPr lang="en-GB" dirty="0">
                    <a:solidFill>
                      <a:schemeClr val="tx1">
                        <a:lumMod val="50000"/>
                      </a:schemeClr>
                    </a:solidFill>
                  </a:rPr>
                  <a:t>N</a:t>
                </a:r>
              </a:p>
            </p:txBody>
          </p:sp>
          <p:cxnSp>
            <p:nvCxnSpPr>
              <p:cNvPr id="150" name="Straight Connector 149">
                <a:extLst>
                  <a:ext uri="{FF2B5EF4-FFF2-40B4-BE49-F238E27FC236}">
                    <a16:creationId xmlns:a16="http://schemas.microsoft.com/office/drawing/2014/main" id="{8560ECC2-9DBB-6643-A643-280DEE14DD7D}"/>
                  </a:ext>
                </a:extLst>
              </p:cNvPr>
              <p:cNvCxnSpPr>
                <a:cxnSpLocks/>
                <a:stCxn id="140" idx="0"/>
                <a:endCxn id="149" idx="2"/>
              </p:cNvCxnSpPr>
              <p:nvPr/>
            </p:nvCxnSpPr>
            <p:spPr>
              <a:xfrm flipV="1">
                <a:off x="3979206" y="1283823"/>
                <a:ext cx="0" cy="759389"/>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Elbow Connector 150">
                <a:extLst>
                  <a:ext uri="{FF2B5EF4-FFF2-40B4-BE49-F238E27FC236}">
                    <a16:creationId xmlns:a16="http://schemas.microsoft.com/office/drawing/2014/main" id="{A21EE88E-D05A-A449-B1A6-D1F71D6E236A}"/>
                  </a:ext>
                </a:extLst>
              </p:cNvPr>
              <p:cNvCxnSpPr>
                <a:cxnSpLocks/>
                <a:stCxn id="137" idx="0"/>
                <a:endCxn id="141" idx="0"/>
              </p:cNvCxnSpPr>
              <p:nvPr/>
            </p:nvCxnSpPr>
            <p:spPr>
              <a:xfrm rot="5400000" flipH="1" flipV="1">
                <a:off x="3322542" y="729884"/>
                <a:ext cx="12700" cy="2626656"/>
              </a:xfrm>
              <a:prstGeom prst="bentConnector3">
                <a:avLst>
                  <a:gd name="adj1" fmla="val 3216394"/>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2" name="Oval 131">
              <a:extLst>
                <a:ext uri="{FF2B5EF4-FFF2-40B4-BE49-F238E27FC236}">
                  <a16:creationId xmlns:a16="http://schemas.microsoft.com/office/drawing/2014/main" id="{5EF9D859-D046-4047-9E29-3B7C7D14B2E8}"/>
                </a:ext>
              </a:extLst>
            </p:cNvPr>
            <p:cNvSpPr/>
            <p:nvPr/>
          </p:nvSpPr>
          <p:spPr>
            <a:xfrm>
              <a:off x="4399962" y="1733654"/>
              <a:ext cx="114300" cy="114300"/>
            </a:xfrm>
            <a:prstGeom prst="ellipse">
              <a:avLst/>
            </a:prstGeom>
            <a:solidFill>
              <a:schemeClr val="bg2">
                <a:lumMod val="10000"/>
              </a:scheme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640869AF-C91B-FC4A-B16D-65B07EED4197}"/>
                </a:ext>
              </a:extLst>
            </p:cNvPr>
            <p:cNvSpPr/>
            <p:nvPr/>
          </p:nvSpPr>
          <p:spPr>
            <a:xfrm>
              <a:off x="1779920" y="1906834"/>
              <a:ext cx="114300" cy="114300"/>
            </a:xfrm>
            <a:prstGeom prst="ellipse">
              <a:avLst/>
            </a:prstGeom>
            <a:solidFill>
              <a:schemeClr val="bg2">
                <a:lumMod val="10000"/>
              </a:scheme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FC7110A8-0153-C444-83A8-36CE6498F15E}"/>
                </a:ext>
              </a:extLst>
            </p:cNvPr>
            <p:cNvSpPr/>
            <p:nvPr/>
          </p:nvSpPr>
          <p:spPr>
            <a:xfrm>
              <a:off x="2436176" y="1906864"/>
              <a:ext cx="114300" cy="114300"/>
            </a:xfrm>
            <a:prstGeom prst="ellipse">
              <a:avLst/>
            </a:prstGeom>
            <a:solidFill>
              <a:schemeClr val="bg2">
                <a:lumMod val="10000"/>
              </a:scheme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679A7A7D-2CDC-2E4A-9BE4-6ECC3EDC1997}"/>
                </a:ext>
              </a:extLst>
            </p:cNvPr>
            <p:cNvSpPr/>
            <p:nvPr/>
          </p:nvSpPr>
          <p:spPr>
            <a:xfrm>
              <a:off x="3093248" y="1906971"/>
              <a:ext cx="114300" cy="114300"/>
            </a:xfrm>
            <a:prstGeom prst="ellipse">
              <a:avLst/>
            </a:prstGeom>
            <a:solidFill>
              <a:schemeClr val="bg2">
                <a:lumMod val="10000"/>
              </a:scheme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a:extLst>
              <a:ext uri="{FF2B5EF4-FFF2-40B4-BE49-F238E27FC236}">
                <a16:creationId xmlns:a16="http://schemas.microsoft.com/office/drawing/2014/main" id="{1EA70FF4-75CA-8C48-95F9-1C3147D75CF8}"/>
              </a:ext>
            </a:extLst>
          </p:cNvPr>
          <p:cNvGrpSpPr/>
          <p:nvPr/>
        </p:nvGrpSpPr>
        <p:grpSpPr>
          <a:xfrm>
            <a:off x="1916477" y="1785027"/>
            <a:ext cx="3173538" cy="2407830"/>
            <a:chOff x="2193977" y="1790804"/>
            <a:chExt cx="3173538" cy="2407830"/>
          </a:xfrm>
        </p:grpSpPr>
        <p:cxnSp>
          <p:nvCxnSpPr>
            <p:cNvPr id="153" name="Elbow Connector 152">
              <a:extLst>
                <a:ext uri="{FF2B5EF4-FFF2-40B4-BE49-F238E27FC236}">
                  <a16:creationId xmlns:a16="http://schemas.microsoft.com/office/drawing/2014/main" id="{3E440F57-6FC4-E642-ACBF-36BECC7B2ABF}"/>
                </a:ext>
              </a:extLst>
            </p:cNvPr>
            <p:cNvCxnSpPr>
              <a:cxnSpLocks/>
              <a:endCxn id="155" idx="3"/>
            </p:cNvCxnSpPr>
            <p:nvPr/>
          </p:nvCxnSpPr>
          <p:spPr>
            <a:xfrm rot="10800000">
              <a:off x="4683492" y="4022036"/>
              <a:ext cx="684023" cy="6350"/>
            </a:xfrm>
            <a:prstGeom prst="bentConnector3">
              <a:avLst>
                <a:gd name="adj1" fmla="val 50000"/>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A4BA3621-8D25-D541-A663-E2F044EFC86B}"/>
                </a:ext>
              </a:extLst>
            </p:cNvPr>
            <p:cNvGrpSpPr/>
            <p:nvPr/>
          </p:nvGrpSpPr>
          <p:grpSpPr>
            <a:xfrm>
              <a:off x="2193977" y="1790804"/>
              <a:ext cx="3173538" cy="2407830"/>
              <a:chOff x="2193977" y="1790804"/>
              <a:chExt cx="3173538" cy="2407830"/>
            </a:xfrm>
          </p:grpSpPr>
          <p:sp>
            <p:nvSpPr>
              <p:cNvPr id="155" name="Rectangle 154">
                <a:extLst>
                  <a:ext uri="{FF2B5EF4-FFF2-40B4-BE49-F238E27FC236}">
                    <a16:creationId xmlns:a16="http://schemas.microsoft.com/office/drawing/2014/main" id="{6112DEF3-5521-1945-97A4-93E8079AFA55}"/>
                  </a:ext>
                </a:extLst>
              </p:cNvPr>
              <p:cNvSpPr/>
              <p:nvPr/>
            </p:nvSpPr>
            <p:spPr>
              <a:xfrm>
                <a:off x="3560662" y="3867395"/>
                <a:ext cx="1122829" cy="309282"/>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SW</a:t>
                </a:r>
              </a:p>
            </p:txBody>
          </p:sp>
          <p:sp>
            <p:nvSpPr>
              <p:cNvPr id="156" name="Rectangle 155">
                <a:extLst>
                  <a:ext uri="{FF2B5EF4-FFF2-40B4-BE49-F238E27FC236}">
                    <a16:creationId xmlns:a16="http://schemas.microsoft.com/office/drawing/2014/main" id="{42F9B248-6212-2944-8D12-4417E3B36263}"/>
                  </a:ext>
                </a:extLst>
              </p:cNvPr>
              <p:cNvSpPr/>
              <p:nvPr/>
            </p:nvSpPr>
            <p:spPr>
              <a:xfrm>
                <a:off x="3521806" y="3132639"/>
                <a:ext cx="1122829" cy="309282"/>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RW</a:t>
                </a:r>
              </a:p>
            </p:txBody>
          </p:sp>
          <p:grpSp>
            <p:nvGrpSpPr>
              <p:cNvPr id="157" name="Group 156">
                <a:extLst>
                  <a:ext uri="{FF2B5EF4-FFF2-40B4-BE49-F238E27FC236}">
                    <a16:creationId xmlns:a16="http://schemas.microsoft.com/office/drawing/2014/main" id="{F2AE5C69-CBB5-E441-A8F5-A0C22F8928CC}"/>
                  </a:ext>
                </a:extLst>
              </p:cNvPr>
              <p:cNvGrpSpPr/>
              <p:nvPr/>
            </p:nvGrpSpPr>
            <p:grpSpPr>
              <a:xfrm>
                <a:off x="2931650" y="3853585"/>
                <a:ext cx="89647" cy="345049"/>
                <a:chOff x="1862417" y="3590365"/>
                <a:chExt cx="89647" cy="345049"/>
              </a:xfrm>
            </p:grpSpPr>
            <p:cxnSp>
              <p:nvCxnSpPr>
                <p:cNvPr id="171" name="Straight Connector 170">
                  <a:extLst>
                    <a:ext uri="{FF2B5EF4-FFF2-40B4-BE49-F238E27FC236}">
                      <a16:creationId xmlns:a16="http://schemas.microsoft.com/office/drawing/2014/main" id="{221E5C80-64F0-0745-BC64-7CE437A8AE40}"/>
                    </a:ext>
                  </a:extLst>
                </p:cNvPr>
                <p:cNvCxnSpPr>
                  <a:cxnSpLocks/>
                </p:cNvCxnSpPr>
                <p:nvPr/>
              </p:nvCxnSpPr>
              <p:spPr>
                <a:xfrm>
                  <a:off x="1952064" y="3590365"/>
                  <a:ext cx="0" cy="345049"/>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81CD144E-9E4B-424B-A36C-65CC7BA321FA}"/>
                    </a:ext>
                  </a:extLst>
                </p:cNvPr>
                <p:cNvCxnSpPr>
                  <a:cxnSpLocks/>
                </p:cNvCxnSpPr>
                <p:nvPr/>
              </p:nvCxnSpPr>
              <p:spPr>
                <a:xfrm>
                  <a:off x="1862417" y="3590365"/>
                  <a:ext cx="0" cy="345049"/>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FD60F207-1BD7-3A42-A7AA-AA6067DE49C7}"/>
                  </a:ext>
                </a:extLst>
              </p:cNvPr>
              <p:cNvGrpSpPr/>
              <p:nvPr/>
            </p:nvGrpSpPr>
            <p:grpSpPr>
              <a:xfrm>
                <a:off x="2207957" y="3923618"/>
                <a:ext cx="438344" cy="170555"/>
                <a:chOff x="921050" y="3134520"/>
                <a:chExt cx="438344" cy="170555"/>
              </a:xfrm>
            </p:grpSpPr>
            <p:sp>
              <p:nvSpPr>
                <p:cNvPr id="168" name="Oval 167">
                  <a:extLst>
                    <a:ext uri="{FF2B5EF4-FFF2-40B4-BE49-F238E27FC236}">
                      <a16:creationId xmlns:a16="http://schemas.microsoft.com/office/drawing/2014/main" id="{89BCCD4D-577D-3843-BBB2-BEA8C8AD1DE1}"/>
                    </a:ext>
                  </a:extLst>
                </p:cNvPr>
                <p:cNvSpPr/>
                <p:nvPr/>
              </p:nvSpPr>
              <p:spPr>
                <a:xfrm>
                  <a:off x="921050" y="3134520"/>
                  <a:ext cx="170555" cy="170555"/>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a:extLst>
                    <a:ext uri="{FF2B5EF4-FFF2-40B4-BE49-F238E27FC236}">
                      <a16:creationId xmlns:a16="http://schemas.microsoft.com/office/drawing/2014/main" id="{2B45E441-4D9F-D649-9093-4CAD6FFA6DF7}"/>
                    </a:ext>
                  </a:extLst>
                </p:cNvPr>
                <p:cNvSpPr/>
                <p:nvPr/>
              </p:nvSpPr>
              <p:spPr>
                <a:xfrm>
                  <a:off x="1188839" y="3134520"/>
                  <a:ext cx="170555" cy="170555"/>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0" name="Straight Connector 169">
                  <a:extLst>
                    <a:ext uri="{FF2B5EF4-FFF2-40B4-BE49-F238E27FC236}">
                      <a16:creationId xmlns:a16="http://schemas.microsoft.com/office/drawing/2014/main" id="{9A439E86-3F8A-DD49-8A51-4D3C148B0913}"/>
                    </a:ext>
                  </a:extLst>
                </p:cNvPr>
                <p:cNvCxnSpPr>
                  <a:cxnSpLocks/>
                  <a:stCxn id="169" idx="2"/>
                  <a:endCxn id="168" idx="6"/>
                </p:cNvCxnSpPr>
                <p:nvPr/>
              </p:nvCxnSpPr>
              <p:spPr>
                <a:xfrm flipH="1">
                  <a:off x="1091605" y="3219798"/>
                  <a:ext cx="97234" cy="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60" name="Straight Connector 159">
                <a:extLst>
                  <a:ext uri="{FF2B5EF4-FFF2-40B4-BE49-F238E27FC236}">
                    <a16:creationId xmlns:a16="http://schemas.microsoft.com/office/drawing/2014/main" id="{EC050ACB-0D1A-E649-BAAE-EB411DB471F4}"/>
                  </a:ext>
                </a:extLst>
              </p:cNvPr>
              <p:cNvCxnSpPr>
                <a:cxnSpLocks/>
                <a:endCxn id="169" idx="6"/>
              </p:cNvCxnSpPr>
              <p:nvPr/>
            </p:nvCxnSpPr>
            <p:spPr>
              <a:xfrm flipH="1">
                <a:off x="2646301" y="4008896"/>
                <a:ext cx="284887" cy="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3CF30BFA-7484-5B41-AE8C-2132904FDE9F}"/>
                  </a:ext>
                </a:extLst>
              </p:cNvPr>
              <p:cNvCxnSpPr>
                <a:cxnSpLocks/>
                <a:stCxn id="155" idx="1"/>
              </p:cNvCxnSpPr>
              <p:nvPr/>
            </p:nvCxnSpPr>
            <p:spPr>
              <a:xfrm flipH="1">
                <a:off x="3021297" y="4022036"/>
                <a:ext cx="539365" cy="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Elbow Connector 161">
                <a:extLst>
                  <a:ext uri="{FF2B5EF4-FFF2-40B4-BE49-F238E27FC236}">
                    <a16:creationId xmlns:a16="http://schemas.microsoft.com/office/drawing/2014/main" id="{3351A99C-8586-C843-92DB-919AB61A45D3}"/>
                  </a:ext>
                </a:extLst>
              </p:cNvPr>
              <p:cNvCxnSpPr>
                <a:cxnSpLocks/>
                <a:stCxn id="174" idx="4"/>
                <a:endCxn id="156" idx="1"/>
              </p:cNvCxnSpPr>
              <p:nvPr/>
            </p:nvCxnSpPr>
            <p:spPr>
              <a:xfrm rot="16200000" flipH="1">
                <a:off x="3242219" y="3007692"/>
                <a:ext cx="427625" cy="131550"/>
              </a:xfrm>
              <a:prstGeom prst="bentConnector2">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Elbow Connector 162">
                <a:extLst>
                  <a:ext uri="{FF2B5EF4-FFF2-40B4-BE49-F238E27FC236}">
                    <a16:creationId xmlns:a16="http://schemas.microsoft.com/office/drawing/2014/main" id="{B47D9775-C203-CE45-9F44-E3421BD756D4}"/>
                  </a:ext>
                </a:extLst>
              </p:cNvPr>
              <p:cNvCxnSpPr>
                <a:cxnSpLocks/>
                <a:stCxn id="175" idx="4"/>
                <a:endCxn id="156" idx="3"/>
              </p:cNvCxnSpPr>
              <p:nvPr/>
            </p:nvCxnSpPr>
            <p:spPr>
              <a:xfrm rot="5400000">
                <a:off x="4442211" y="3023708"/>
                <a:ext cx="465996" cy="61148"/>
              </a:xfrm>
              <a:prstGeom prst="bentConnector2">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Elbow Connector 163">
                <a:extLst>
                  <a:ext uri="{FF2B5EF4-FFF2-40B4-BE49-F238E27FC236}">
                    <a16:creationId xmlns:a16="http://schemas.microsoft.com/office/drawing/2014/main" id="{C13BBB11-EE1A-344B-8C9D-B4A220F8A19F}"/>
                  </a:ext>
                </a:extLst>
              </p:cNvPr>
              <p:cNvCxnSpPr>
                <a:cxnSpLocks/>
              </p:cNvCxnSpPr>
              <p:nvPr/>
            </p:nvCxnSpPr>
            <p:spPr>
              <a:xfrm>
                <a:off x="3873514" y="1790804"/>
                <a:ext cx="1494001" cy="2231232"/>
              </a:xfrm>
              <a:prstGeom prst="bentConnector2">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3D3D8DEE-C461-124E-BE53-CD0202A8F7A2}"/>
                  </a:ext>
                </a:extLst>
              </p:cNvPr>
              <p:cNvSpPr txBox="1"/>
              <p:nvPr/>
            </p:nvSpPr>
            <p:spPr>
              <a:xfrm>
                <a:off x="2193977" y="3465651"/>
                <a:ext cx="474810" cy="369332"/>
              </a:xfrm>
              <a:prstGeom prst="rect">
                <a:avLst/>
              </a:prstGeom>
              <a:noFill/>
              <a:ln>
                <a:solidFill>
                  <a:schemeClr val="tx1">
                    <a:lumMod val="50000"/>
                  </a:schemeClr>
                </a:solidFill>
              </a:ln>
            </p:spPr>
            <p:txBody>
              <a:bodyPr wrap="none" rtlCol="0">
                <a:spAutoFit/>
              </a:bodyPr>
              <a:lstStyle/>
              <a:p>
                <a:r>
                  <a:rPr lang="en-GB" dirty="0"/>
                  <a:t>n &gt;</a:t>
                </a:r>
              </a:p>
            </p:txBody>
          </p:sp>
          <p:cxnSp>
            <p:nvCxnSpPr>
              <p:cNvPr id="166" name="Straight Connector 165">
                <a:extLst>
                  <a:ext uri="{FF2B5EF4-FFF2-40B4-BE49-F238E27FC236}">
                    <a16:creationId xmlns:a16="http://schemas.microsoft.com/office/drawing/2014/main" id="{81E2286B-1D7E-6F4B-8CB9-BA106AB8BE2C}"/>
                  </a:ext>
                </a:extLst>
              </p:cNvPr>
              <p:cNvCxnSpPr>
                <a:cxnSpLocks/>
              </p:cNvCxnSpPr>
              <p:nvPr/>
            </p:nvCxnSpPr>
            <p:spPr>
              <a:xfrm>
                <a:off x="2467696" y="3838457"/>
                <a:ext cx="0" cy="177229"/>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B75FF88-0A87-3C4D-9324-16E0865F4A1E}"/>
                  </a:ext>
                </a:extLst>
              </p:cNvPr>
              <p:cNvCxnSpPr>
                <a:cxnSpLocks/>
              </p:cNvCxnSpPr>
              <p:nvPr/>
            </p:nvCxnSpPr>
            <p:spPr>
              <a:xfrm>
                <a:off x="2378049" y="3838457"/>
                <a:ext cx="0" cy="177229"/>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73" name="Oval 172">
            <a:extLst>
              <a:ext uri="{FF2B5EF4-FFF2-40B4-BE49-F238E27FC236}">
                <a16:creationId xmlns:a16="http://schemas.microsoft.com/office/drawing/2014/main" id="{7601063D-B8AE-0847-9B98-6ACB79961202}"/>
              </a:ext>
            </a:extLst>
          </p:cNvPr>
          <p:cNvSpPr/>
          <p:nvPr/>
        </p:nvSpPr>
        <p:spPr>
          <a:xfrm>
            <a:off x="1746290" y="2749430"/>
            <a:ext cx="114300" cy="114300"/>
          </a:xfrm>
          <a:prstGeom prst="ellipse">
            <a:avLst/>
          </a:prstGeom>
          <a:solidFill>
            <a:schemeClr val="accent4"/>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BCD40FFB-B17B-E14A-8059-00AFA745B107}"/>
              </a:ext>
            </a:extLst>
          </p:cNvPr>
          <p:cNvSpPr/>
          <p:nvPr/>
        </p:nvSpPr>
        <p:spPr>
          <a:xfrm>
            <a:off x="3055606" y="2739578"/>
            <a:ext cx="114300" cy="114300"/>
          </a:xfrm>
          <a:prstGeom prst="ellipse">
            <a:avLst/>
          </a:prstGeom>
          <a:solidFill>
            <a:schemeClr val="accent4"/>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A240B0F8-A09D-F04A-93AE-9A5D6A79FA0F}"/>
              </a:ext>
            </a:extLst>
          </p:cNvPr>
          <p:cNvSpPr/>
          <p:nvPr/>
        </p:nvSpPr>
        <p:spPr>
          <a:xfrm>
            <a:off x="4371133" y="2701207"/>
            <a:ext cx="114300" cy="114300"/>
          </a:xfrm>
          <a:prstGeom prst="ellipse">
            <a:avLst/>
          </a:prstGeom>
          <a:solidFill>
            <a:schemeClr val="accent4"/>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6" name="Group 175">
            <a:extLst>
              <a:ext uri="{FF2B5EF4-FFF2-40B4-BE49-F238E27FC236}">
                <a16:creationId xmlns:a16="http://schemas.microsoft.com/office/drawing/2014/main" id="{F14B2B06-F487-6743-A178-7768C65B36E3}"/>
              </a:ext>
            </a:extLst>
          </p:cNvPr>
          <p:cNvGrpSpPr/>
          <p:nvPr/>
        </p:nvGrpSpPr>
        <p:grpSpPr>
          <a:xfrm>
            <a:off x="165819" y="2078908"/>
            <a:ext cx="4138520" cy="816663"/>
            <a:chOff x="4412355" y="1923925"/>
            <a:chExt cx="4138520" cy="816663"/>
          </a:xfrm>
        </p:grpSpPr>
        <p:cxnSp>
          <p:nvCxnSpPr>
            <p:cNvPr id="177" name="Straight Connector 176">
              <a:extLst>
                <a:ext uri="{FF2B5EF4-FFF2-40B4-BE49-F238E27FC236}">
                  <a16:creationId xmlns:a16="http://schemas.microsoft.com/office/drawing/2014/main" id="{9CED7B69-6B59-7943-9246-96A0D80165B7}"/>
                </a:ext>
              </a:extLst>
            </p:cNvPr>
            <p:cNvCxnSpPr>
              <a:cxnSpLocks/>
            </p:cNvCxnSpPr>
            <p:nvPr/>
          </p:nvCxnSpPr>
          <p:spPr>
            <a:xfrm>
              <a:off x="4412355" y="2448732"/>
              <a:ext cx="413852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9AA311C-B4B4-F746-A9F8-1ED41A4DF346}"/>
                </a:ext>
              </a:extLst>
            </p:cNvPr>
            <p:cNvCxnSpPr>
              <a:cxnSpLocks/>
            </p:cNvCxnSpPr>
            <p:nvPr/>
          </p:nvCxnSpPr>
          <p:spPr>
            <a:xfrm rot="16200000">
              <a:off x="4893417" y="2514316"/>
              <a:ext cx="452542" cy="0"/>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3FD9EE09-AD85-0740-89EB-F3AC6CC10195}"/>
                </a:ext>
              </a:extLst>
            </p:cNvPr>
            <p:cNvCxnSpPr>
              <a:cxnSpLocks/>
            </p:cNvCxnSpPr>
            <p:nvPr/>
          </p:nvCxnSpPr>
          <p:spPr>
            <a:xfrm flipV="1">
              <a:off x="5119688" y="2321616"/>
              <a:ext cx="224622" cy="418971"/>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67C807B0-9781-FE43-AF56-D3806E0A5309}"/>
                </a:ext>
              </a:extLst>
            </p:cNvPr>
            <p:cNvCxnSpPr>
              <a:cxnSpLocks/>
            </p:cNvCxnSpPr>
            <p:nvPr/>
          </p:nvCxnSpPr>
          <p:spPr>
            <a:xfrm flipH="1" flipV="1">
              <a:off x="4922744" y="2321616"/>
              <a:ext cx="187681" cy="418972"/>
            </a:xfrm>
            <a:prstGeom prst="line">
              <a:avLst/>
            </a:prstGeom>
            <a:ln w="1905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4934005F-E529-D041-97C5-B7A40004CA61}"/>
                </a:ext>
              </a:extLst>
            </p:cNvPr>
            <p:cNvSpPr txBox="1"/>
            <p:nvPr/>
          </p:nvSpPr>
          <p:spPr>
            <a:xfrm>
              <a:off x="4843825" y="1923925"/>
              <a:ext cx="548548" cy="369332"/>
            </a:xfrm>
            <a:prstGeom prst="rect">
              <a:avLst/>
            </a:prstGeom>
            <a:noFill/>
          </p:spPr>
          <p:txBody>
            <a:bodyPr wrap="none" rtlCol="0">
              <a:spAutoFit/>
            </a:bodyPr>
            <a:lstStyle/>
            <a:p>
              <a:r>
                <a:rPr lang="en-GB" dirty="0"/>
                <a:t>OFF</a:t>
              </a:r>
            </a:p>
          </p:txBody>
        </p:sp>
        <p:sp>
          <p:nvSpPr>
            <p:cNvPr id="182" name="TextBox 181">
              <a:extLst>
                <a:ext uri="{FF2B5EF4-FFF2-40B4-BE49-F238E27FC236}">
                  <a16:creationId xmlns:a16="http://schemas.microsoft.com/office/drawing/2014/main" id="{1D964CC9-E630-884A-91F9-CFCF928AD30E}"/>
                </a:ext>
              </a:extLst>
            </p:cNvPr>
            <p:cNvSpPr txBox="1"/>
            <p:nvPr/>
          </p:nvSpPr>
          <p:spPr>
            <a:xfrm>
              <a:off x="4610319" y="1923925"/>
              <a:ext cx="290464" cy="369332"/>
            </a:xfrm>
            <a:prstGeom prst="rect">
              <a:avLst/>
            </a:prstGeom>
            <a:noFill/>
          </p:spPr>
          <p:txBody>
            <a:bodyPr wrap="none" rtlCol="0">
              <a:spAutoFit/>
            </a:bodyPr>
            <a:lstStyle/>
            <a:p>
              <a:r>
                <a:rPr lang="en-GB" dirty="0"/>
                <a:t>F</a:t>
              </a:r>
            </a:p>
          </p:txBody>
        </p:sp>
        <p:sp>
          <p:nvSpPr>
            <p:cNvPr id="183" name="TextBox 182">
              <a:extLst>
                <a:ext uri="{FF2B5EF4-FFF2-40B4-BE49-F238E27FC236}">
                  <a16:creationId xmlns:a16="http://schemas.microsoft.com/office/drawing/2014/main" id="{73B2CE96-26A9-CF46-AAE1-C910C152E6F0}"/>
                </a:ext>
              </a:extLst>
            </p:cNvPr>
            <p:cNvSpPr txBox="1"/>
            <p:nvPr/>
          </p:nvSpPr>
          <p:spPr>
            <a:xfrm>
              <a:off x="5316633" y="1923925"/>
              <a:ext cx="309700" cy="369332"/>
            </a:xfrm>
            <a:prstGeom prst="rect">
              <a:avLst/>
            </a:prstGeom>
            <a:noFill/>
          </p:spPr>
          <p:txBody>
            <a:bodyPr wrap="none" rtlCol="0">
              <a:spAutoFit/>
            </a:bodyPr>
            <a:lstStyle/>
            <a:p>
              <a:r>
                <a:rPr lang="en-GB" dirty="0"/>
                <a:t>R</a:t>
              </a:r>
            </a:p>
          </p:txBody>
        </p:sp>
      </p:grpSp>
      <p:cxnSp>
        <p:nvCxnSpPr>
          <p:cNvPr id="184" name="Elbow Connector 183">
            <a:extLst>
              <a:ext uri="{FF2B5EF4-FFF2-40B4-BE49-F238E27FC236}">
                <a16:creationId xmlns:a16="http://schemas.microsoft.com/office/drawing/2014/main" id="{B78F8D9F-297E-274C-8A6F-AD0DBDA1DFCE}"/>
              </a:ext>
            </a:extLst>
          </p:cNvPr>
          <p:cNvCxnSpPr>
            <a:cxnSpLocks/>
            <a:endCxn id="168" idx="2"/>
          </p:cNvCxnSpPr>
          <p:nvPr/>
        </p:nvCxnSpPr>
        <p:spPr>
          <a:xfrm rot="16200000" flipH="1">
            <a:off x="1299283" y="3371945"/>
            <a:ext cx="1136110" cy="126238"/>
          </a:xfrm>
          <a:prstGeom prst="bentConnector2">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CC2FCF-D697-644A-AE6B-8ED1A2E063CF}"/>
              </a:ext>
            </a:extLst>
          </p:cNvPr>
          <p:cNvCxnSpPr/>
          <p:nvPr/>
        </p:nvCxnSpPr>
        <p:spPr>
          <a:xfrm>
            <a:off x="1549972" y="2355949"/>
            <a:ext cx="217316" cy="394142"/>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C860796-6523-C944-8C8F-0D1E004B3305}"/>
              </a:ext>
            </a:extLst>
          </p:cNvPr>
          <p:cNvCxnSpPr/>
          <p:nvPr/>
        </p:nvCxnSpPr>
        <p:spPr>
          <a:xfrm>
            <a:off x="4161963" y="2317486"/>
            <a:ext cx="217316" cy="394142"/>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F0126516-6D4B-344E-B2A7-18D204825845}"/>
              </a:ext>
            </a:extLst>
          </p:cNvPr>
          <p:cNvCxnSpPr/>
          <p:nvPr/>
        </p:nvCxnSpPr>
        <p:spPr>
          <a:xfrm>
            <a:off x="2854053" y="2350964"/>
            <a:ext cx="217316" cy="394142"/>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id="{E98237CC-AFED-804A-BF52-2B03EFE12643}"/>
              </a:ext>
            </a:extLst>
          </p:cNvPr>
          <p:cNvGrpSpPr/>
          <p:nvPr/>
        </p:nvGrpSpPr>
        <p:grpSpPr>
          <a:xfrm>
            <a:off x="6424467" y="1296505"/>
            <a:ext cx="3481695" cy="1243021"/>
            <a:chOff x="1695845" y="1233578"/>
            <a:chExt cx="3481695" cy="1243021"/>
          </a:xfrm>
        </p:grpSpPr>
        <p:grpSp>
          <p:nvGrpSpPr>
            <p:cNvPr id="189" name="Group 188">
              <a:extLst>
                <a:ext uri="{FF2B5EF4-FFF2-40B4-BE49-F238E27FC236}">
                  <a16:creationId xmlns:a16="http://schemas.microsoft.com/office/drawing/2014/main" id="{CF245CC1-DC94-0B4D-AFEB-30E306DDA83D}"/>
                </a:ext>
              </a:extLst>
            </p:cNvPr>
            <p:cNvGrpSpPr/>
            <p:nvPr/>
          </p:nvGrpSpPr>
          <p:grpSpPr>
            <a:xfrm>
              <a:off x="1695845" y="1233578"/>
              <a:ext cx="3481695" cy="1243021"/>
              <a:chOff x="1211325" y="914491"/>
              <a:chExt cx="3481695" cy="1243021"/>
            </a:xfrm>
          </p:grpSpPr>
          <p:sp>
            <p:nvSpPr>
              <p:cNvPr id="194" name="Oval 193">
                <a:extLst>
                  <a:ext uri="{FF2B5EF4-FFF2-40B4-BE49-F238E27FC236}">
                    <a16:creationId xmlns:a16="http://schemas.microsoft.com/office/drawing/2014/main" id="{28335F77-51A5-9E40-864B-FD6C2B79D9E2}"/>
                  </a:ext>
                </a:extLst>
              </p:cNvPr>
              <p:cNvSpPr/>
              <p:nvPr/>
            </p:nvSpPr>
            <p:spPr>
              <a:xfrm>
                <a:off x="1295400" y="2043212"/>
                <a:ext cx="114300" cy="114300"/>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a:extLst>
                  <a:ext uri="{FF2B5EF4-FFF2-40B4-BE49-F238E27FC236}">
                    <a16:creationId xmlns:a16="http://schemas.microsoft.com/office/drawing/2014/main" id="{08E16343-8FD6-F445-97D4-0ABBD1398D0C}"/>
                  </a:ext>
                </a:extLst>
              </p:cNvPr>
              <p:cNvSpPr/>
              <p:nvPr/>
            </p:nvSpPr>
            <p:spPr>
              <a:xfrm>
                <a:off x="1952064" y="2043212"/>
                <a:ext cx="114300" cy="114300"/>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a:extLst>
                  <a:ext uri="{FF2B5EF4-FFF2-40B4-BE49-F238E27FC236}">
                    <a16:creationId xmlns:a16="http://schemas.microsoft.com/office/drawing/2014/main" id="{3E2272BD-8BC7-084E-BC17-60557F3804BE}"/>
                  </a:ext>
                </a:extLst>
              </p:cNvPr>
              <p:cNvSpPr/>
              <p:nvPr/>
            </p:nvSpPr>
            <p:spPr>
              <a:xfrm>
                <a:off x="2608728" y="2043212"/>
                <a:ext cx="114300" cy="114300"/>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a:extLst>
                  <a:ext uri="{FF2B5EF4-FFF2-40B4-BE49-F238E27FC236}">
                    <a16:creationId xmlns:a16="http://schemas.microsoft.com/office/drawing/2014/main" id="{6BEDE665-EBCD-C149-B94D-CADDA63968AA}"/>
                  </a:ext>
                </a:extLst>
              </p:cNvPr>
              <p:cNvSpPr/>
              <p:nvPr/>
            </p:nvSpPr>
            <p:spPr>
              <a:xfrm>
                <a:off x="3265392" y="2043212"/>
                <a:ext cx="114300" cy="114300"/>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a:extLst>
                  <a:ext uri="{FF2B5EF4-FFF2-40B4-BE49-F238E27FC236}">
                    <a16:creationId xmlns:a16="http://schemas.microsoft.com/office/drawing/2014/main" id="{925776FD-D016-CE4C-9E0D-C39CDAADD778}"/>
                  </a:ext>
                </a:extLst>
              </p:cNvPr>
              <p:cNvSpPr/>
              <p:nvPr/>
            </p:nvSpPr>
            <p:spPr>
              <a:xfrm>
                <a:off x="3922056" y="2043212"/>
                <a:ext cx="114300" cy="114300"/>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id="{527CFD56-F781-1F41-988D-509A2DDEE343}"/>
                  </a:ext>
                </a:extLst>
              </p:cNvPr>
              <p:cNvSpPr/>
              <p:nvPr/>
            </p:nvSpPr>
            <p:spPr>
              <a:xfrm>
                <a:off x="4578720" y="2043212"/>
                <a:ext cx="114300" cy="114300"/>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a:extLst>
                  <a:ext uri="{FF2B5EF4-FFF2-40B4-BE49-F238E27FC236}">
                    <a16:creationId xmlns:a16="http://schemas.microsoft.com/office/drawing/2014/main" id="{26D1A460-84F1-2949-AFB2-9343BB27E470}"/>
                  </a:ext>
                </a:extLst>
              </p:cNvPr>
              <p:cNvSpPr/>
              <p:nvPr/>
            </p:nvSpPr>
            <p:spPr>
              <a:xfrm>
                <a:off x="1295400" y="1583863"/>
                <a:ext cx="114300" cy="114300"/>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1" name="Straight Connector 200">
                <a:extLst>
                  <a:ext uri="{FF2B5EF4-FFF2-40B4-BE49-F238E27FC236}">
                    <a16:creationId xmlns:a16="http://schemas.microsoft.com/office/drawing/2014/main" id="{A545BDA3-29DC-BD4E-936B-180AB9F284E5}"/>
                  </a:ext>
                </a:extLst>
              </p:cNvPr>
              <p:cNvCxnSpPr>
                <a:cxnSpLocks/>
                <a:stCxn id="200" idx="4"/>
                <a:endCxn id="194" idx="0"/>
              </p:cNvCxnSpPr>
              <p:nvPr/>
            </p:nvCxnSpPr>
            <p:spPr>
              <a:xfrm>
                <a:off x="1352550" y="1698163"/>
                <a:ext cx="0" cy="345049"/>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2" name="Elbow Connector 201">
                <a:extLst>
                  <a:ext uri="{FF2B5EF4-FFF2-40B4-BE49-F238E27FC236}">
                    <a16:creationId xmlns:a16="http://schemas.microsoft.com/office/drawing/2014/main" id="{23110AF3-6FFA-D145-91C6-0600F48D1B61}"/>
                  </a:ext>
                </a:extLst>
              </p:cNvPr>
              <p:cNvCxnSpPr>
                <a:cxnSpLocks/>
                <a:stCxn id="200" idx="6"/>
                <a:endCxn id="195" idx="0"/>
              </p:cNvCxnSpPr>
              <p:nvPr/>
            </p:nvCxnSpPr>
            <p:spPr>
              <a:xfrm>
                <a:off x="1409700" y="1641013"/>
                <a:ext cx="599514" cy="402199"/>
              </a:xfrm>
              <a:prstGeom prst="bentConnector2">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3" name="Elbow Connector 202">
                <a:extLst>
                  <a:ext uri="{FF2B5EF4-FFF2-40B4-BE49-F238E27FC236}">
                    <a16:creationId xmlns:a16="http://schemas.microsoft.com/office/drawing/2014/main" id="{A8FA2CAC-055E-A04D-B8B8-39D0B06F6190}"/>
                  </a:ext>
                </a:extLst>
              </p:cNvPr>
              <p:cNvCxnSpPr>
                <a:cxnSpLocks/>
                <a:stCxn id="200" idx="6"/>
                <a:endCxn id="196" idx="0"/>
              </p:cNvCxnSpPr>
              <p:nvPr/>
            </p:nvCxnSpPr>
            <p:spPr>
              <a:xfrm>
                <a:off x="1409700" y="1641013"/>
                <a:ext cx="1256178" cy="402199"/>
              </a:xfrm>
              <a:prstGeom prst="bentConnector2">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4" name="Elbow Connector 203">
                <a:extLst>
                  <a:ext uri="{FF2B5EF4-FFF2-40B4-BE49-F238E27FC236}">
                    <a16:creationId xmlns:a16="http://schemas.microsoft.com/office/drawing/2014/main" id="{A2C51D2C-D9B9-8A40-A0B5-3F5175244FE7}"/>
                  </a:ext>
                </a:extLst>
              </p:cNvPr>
              <p:cNvCxnSpPr>
                <a:cxnSpLocks/>
                <a:stCxn id="207" idx="2"/>
                <a:endCxn id="197" idx="0"/>
              </p:cNvCxnSpPr>
              <p:nvPr/>
            </p:nvCxnSpPr>
            <p:spPr>
              <a:xfrm rot="5400000">
                <a:off x="3271180" y="1335185"/>
                <a:ext cx="759389" cy="656664"/>
              </a:xfrm>
              <a:prstGeom prst="bentConnector3">
                <a:avLst>
                  <a:gd name="adj1" fmla="val 25072"/>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86D29333-659F-A944-9D6A-79952905A622}"/>
                  </a:ext>
                </a:extLst>
              </p:cNvPr>
              <p:cNvSpPr txBox="1"/>
              <p:nvPr/>
            </p:nvSpPr>
            <p:spPr>
              <a:xfrm>
                <a:off x="1211325" y="914491"/>
                <a:ext cx="282450" cy="369332"/>
              </a:xfrm>
              <a:prstGeom prst="rect">
                <a:avLst/>
              </a:prstGeom>
              <a:noFill/>
              <a:ln>
                <a:noFill/>
              </a:ln>
            </p:spPr>
            <p:txBody>
              <a:bodyPr wrap="none" rtlCol="0">
                <a:spAutoFit/>
              </a:bodyPr>
              <a:lstStyle/>
              <a:p>
                <a:r>
                  <a:rPr lang="en-GB" dirty="0">
                    <a:solidFill>
                      <a:schemeClr val="tx1">
                        <a:lumMod val="50000"/>
                      </a:schemeClr>
                    </a:solidFill>
                  </a:rPr>
                  <a:t>L</a:t>
                </a:r>
              </a:p>
            </p:txBody>
          </p:sp>
          <p:cxnSp>
            <p:nvCxnSpPr>
              <p:cNvPr id="206" name="Straight Connector 205">
                <a:extLst>
                  <a:ext uri="{FF2B5EF4-FFF2-40B4-BE49-F238E27FC236}">
                    <a16:creationId xmlns:a16="http://schemas.microsoft.com/office/drawing/2014/main" id="{2A1D80AC-C3AE-9144-9F8F-A9D7B177871F}"/>
                  </a:ext>
                </a:extLst>
              </p:cNvPr>
              <p:cNvCxnSpPr>
                <a:cxnSpLocks/>
                <a:stCxn id="200" idx="0"/>
                <a:endCxn id="205" idx="2"/>
              </p:cNvCxnSpPr>
              <p:nvPr/>
            </p:nvCxnSpPr>
            <p:spPr>
              <a:xfrm flipV="1">
                <a:off x="1352550" y="1283823"/>
                <a:ext cx="0" cy="30004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21073C4F-59A8-1F46-9460-B5FDF107645F}"/>
                  </a:ext>
                </a:extLst>
              </p:cNvPr>
              <p:cNvSpPr txBox="1"/>
              <p:nvPr/>
            </p:nvSpPr>
            <p:spPr>
              <a:xfrm>
                <a:off x="3812333" y="914491"/>
                <a:ext cx="333746" cy="369332"/>
              </a:xfrm>
              <a:prstGeom prst="rect">
                <a:avLst/>
              </a:prstGeom>
              <a:noFill/>
              <a:ln>
                <a:noFill/>
              </a:ln>
            </p:spPr>
            <p:txBody>
              <a:bodyPr wrap="none" rtlCol="0">
                <a:spAutoFit/>
              </a:bodyPr>
              <a:lstStyle/>
              <a:p>
                <a:r>
                  <a:rPr lang="en-GB" dirty="0">
                    <a:solidFill>
                      <a:schemeClr val="tx1">
                        <a:lumMod val="50000"/>
                      </a:schemeClr>
                    </a:solidFill>
                  </a:rPr>
                  <a:t>N</a:t>
                </a:r>
              </a:p>
            </p:txBody>
          </p:sp>
          <p:cxnSp>
            <p:nvCxnSpPr>
              <p:cNvPr id="208" name="Straight Connector 207">
                <a:extLst>
                  <a:ext uri="{FF2B5EF4-FFF2-40B4-BE49-F238E27FC236}">
                    <a16:creationId xmlns:a16="http://schemas.microsoft.com/office/drawing/2014/main" id="{E6C0E7D8-C0AC-7140-BC16-C965B53C3657}"/>
                  </a:ext>
                </a:extLst>
              </p:cNvPr>
              <p:cNvCxnSpPr>
                <a:cxnSpLocks/>
                <a:stCxn id="198" idx="0"/>
                <a:endCxn id="207" idx="2"/>
              </p:cNvCxnSpPr>
              <p:nvPr/>
            </p:nvCxnSpPr>
            <p:spPr>
              <a:xfrm flipV="1">
                <a:off x="3979206" y="1283823"/>
                <a:ext cx="0" cy="759389"/>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9" name="Elbow Connector 208">
                <a:extLst>
                  <a:ext uri="{FF2B5EF4-FFF2-40B4-BE49-F238E27FC236}">
                    <a16:creationId xmlns:a16="http://schemas.microsoft.com/office/drawing/2014/main" id="{78464049-8580-2E48-90DC-693CF821519B}"/>
                  </a:ext>
                </a:extLst>
              </p:cNvPr>
              <p:cNvCxnSpPr>
                <a:cxnSpLocks/>
                <a:stCxn id="195" idx="0"/>
                <a:endCxn id="199" idx="0"/>
              </p:cNvCxnSpPr>
              <p:nvPr/>
            </p:nvCxnSpPr>
            <p:spPr>
              <a:xfrm rot="5400000" flipH="1" flipV="1">
                <a:off x="3322542" y="729884"/>
                <a:ext cx="12700" cy="2626656"/>
              </a:xfrm>
              <a:prstGeom prst="bentConnector3">
                <a:avLst>
                  <a:gd name="adj1" fmla="val 3216394"/>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0" name="Oval 189">
              <a:extLst>
                <a:ext uri="{FF2B5EF4-FFF2-40B4-BE49-F238E27FC236}">
                  <a16:creationId xmlns:a16="http://schemas.microsoft.com/office/drawing/2014/main" id="{23E818DE-C0A3-E245-BA09-3C3D8223FC32}"/>
                </a:ext>
              </a:extLst>
            </p:cNvPr>
            <p:cNvSpPr/>
            <p:nvPr/>
          </p:nvSpPr>
          <p:spPr>
            <a:xfrm>
              <a:off x="4399962" y="1733654"/>
              <a:ext cx="114300" cy="114300"/>
            </a:xfrm>
            <a:prstGeom prst="ellipse">
              <a:avLst/>
            </a:prstGeom>
            <a:solidFill>
              <a:schemeClr val="bg2">
                <a:lumMod val="10000"/>
              </a:scheme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AC748A78-CF8F-1447-B1DA-7B9756B44BA9}"/>
                </a:ext>
              </a:extLst>
            </p:cNvPr>
            <p:cNvSpPr/>
            <p:nvPr/>
          </p:nvSpPr>
          <p:spPr>
            <a:xfrm>
              <a:off x="1779920" y="1906834"/>
              <a:ext cx="114300" cy="114300"/>
            </a:xfrm>
            <a:prstGeom prst="ellipse">
              <a:avLst/>
            </a:prstGeom>
            <a:solidFill>
              <a:schemeClr val="bg2">
                <a:lumMod val="10000"/>
              </a:scheme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a:extLst>
                <a:ext uri="{FF2B5EF4-FFF2-40B4-BE49-F238E27FC236}">
                  <a16:creationId xmlns:a16="http://schemas.microsoft.com/office/drawing/2014/main" id="{5E3D5F30-FF23-AC47-86EA-CA825C6F41FB}"/>
                </a:ext>
              </a:extLst>
            </p:cNvPr>
            <p:cNvSpPr/>
            <p:nvPr/>
          </p:nvSpPr>
          <p:spPr>
            <a:xfrm>
              <a:off x="2436176" y="1906864"/>
              <a:ext cx="114300" cy="114300"/>
            </a:xfrm>
            <a:prstGeom prst="ellipse">
              <a:avLst/>
            </a:prstGeom>
            <a:solidFill>
              <a:schemeClr val="bg2">
                <a:lumMod val="10000"/>
              </a:scheme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a:extLst>
                <a:ext uri="{FF2B5EF4-FFF2-40B4-BE49-F238E27FC236}">
                  <a16:creationId xmlns:a16="http://schemas.microsoft.com/office/drawing/2014/main" id="{C3DDBB39-E58C-4B41-9197-AF90006AB764}"/>
                </a:ext>
              </a:extLst>
            </p:cNvPr>
            <p:cNvSpPr/>
            <p:nvPr/>
          </p:nvSpPr>
          <p:spPr>
            <a:xfrm>
              <a:off x="3093248" y="1906971"/>
              <a:ext cx="114300" cy="114300"/>
            </a:xfrm>
            <a:prstGeom prst="ellipse">
              <a:avLst/>
            </a:prstGeom>
            <a:solidFill>
              <a:schemeClr val="bg2">
                <a:lumMod val="10000"/>
              </a:schemeClr>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 name="Group 209">
            <a:extLst>
              <a:ext uri="{FF2B5EF4-FFF2-40B4-BE49-F238E27FC236}">
                <a16:creationId xmlns:a16="http://schemas.microsoft.com/office/drawing/2014/main" id="{C4792763-6436-1346-B491-072DEF567953}"/>
              </a:ext>
            </a:extLst>
          </p:cNvPr>
          <p:cNvGrpSpPr/>
          <p:nvPr/>
        </p:nvGrpSpPr>
        <p:grpSpPr>
          <a:xfrm>
            <a:off x="6986063" y="1847954"/>
            <a:ext cx="3173538" cy="2407830"/>
            <a:chOff x="2193977" y="1790804"/>
            <a:chExt cx="3173538" cy="2407830"/>
          </a:xfrm>
        </p:grpSpPr>
        <p:cxnSp>
          <p:nvCxnSpPr>
            <p:cNvPr id="211" name="Elbow Connector 210">
              <a:extLst>
                <a:ext uri="{FF2B5EF4-FFF2-40B4-BE49-F238E27FC236}">
                  <a16:creationId xmlns:a16="http://schemas.microsoft.com/office/drawing/2014/main" id="{D8A2C7CA-BF10-F54C-BDD8-29E0B5F08941}"/>
                </a:ext>
              </a:extLst>
            </p:cNvPr>
            <p:cNvCxnSpPr>
              <a:cxnSpLocks/>
              <a:endCxn id="213" idx="3"/>
            </p:cNvCxnSpPr>
            <p:nvPr/>
          </p:nvCxnSpPr>
          <p:spPr>
            <a:xfrm rot="10800000">
              <a:off x="4683492" y="4022036"/>
              <a:ext cx="684023" cy="6350"/>
            </a:xfrm>
            <a:prstGeom prst="bentConnector3">
              <a:avLst>
                <a:gd name="adj1" fmla="val 50000"/>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2" name="Group 211">
              <a:extLst>
                <a:ext uri="{FF2B5EF4-FFF2-40B4-BE49-F238E27FC236}">
                  <a16:creationId xmlns:a16="http://schemas.microsoft.com/office/drawing/2014/main" id="{AC6A3723-93A4-3141-8874-79CEDEE79AF2}"/>
                </a:ext>
              </a:extLst>
            </p:cNvPr>
            <p:cNvGrpSpPr/>
            <p:nvPr/>
          </p:nvGrpSpPr>
          <p:grpSpPr>
            <a:xfrm>
              <a:off x="2193977" y="1790804"/>
              <a:ext cx="3173538" cy="2407830"/>
              <a:chOff x="2193977" y="1790804"/>
              <a:chExt cx="3173538" cy="2407830"/>
            </a:xfrm>
          </p:grpSpPr>
          <p:sp>
            <p:nvSpPr>
              <p:cNvPr id="213" name="Rectangle 212">
                <a:extLst>
                  <a:ext uri="{FF2B5EF4-FFF2-40B4-BE49-F238E27FC236}">
                    <a16:creationId xmlns:a16="http://schemas.microsoft.com/office/drawing/2014/main" id="{3B0967D8-8D4E-6647-AA56-EBAE34309329}"/>
                  </a:ext>
                </a:extLst>
              </p:cNvPr>
              <p:cNvSpPr/>
              <p:nvPr/>
            </p:nvSpPr>
            <p:spPr>
              <a:xfrm>
                <a:off x="3560662" y="3867395"/>
                <a:ext cx="1122829" cy="309282"/>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SW</a:t>
                </a:r>
              </a:p>
            </p:txBody>
          </p:sp>
          <p:sp>
            <p:nvSpPr>
              <p:cNvPr id="214" name="Rectangle 213">
                <a:extLst>
                  <a:ext uri="{FF2B5EF4-FFF2-40B4-BE49-F238E27FC236}">
                    <a16:creationId xmlns:a16="http://schemas.microsoft.com/office/drawing/2014/main" id="{0B816A99-AAC5-2944-9446-02A20636988D}"/>
                  </a:ext>
                </a:extLst>
              </p:cNvPr>
              <p:cNvSpPr/>
              <p:nvPr/>
            </p:nvSpPr>
            <p:spPr>
              <a:xfrm>
                <a:off x="3521806" y="3132639"/>
                <a:ext cx="1122829" cy="309282"/>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RW</a:t>
                </a:r>
              </a:p>
            </p:txBody>
          </p:sp>
          <p:grpSp>
            <p:nvGrpSpPr>
              <p:cNvPr id="215" name="Group 214">
                <a:extLst>
                  <a:ext uri="{FF2B5EF4-FFF2-40B4-BE49-F238E27FC236}">
                    <a16:creationId xmlns:a16="http://schemas.microsoft.com/office/drawing/2014/main" id="{8FDE12A3-3FB8-CA4B-8F0F-63222A533058}"/>
                  </a:ext>
                </a:extLst>
              </p:cNvPr>
              <p:cNvGrpSpPr/>
              <p:nvPr/>
            </p:nvGrpSpPr>
            <p:grpSpPr>
              <a:xfrm>
                <a:off x="2931650" y="3853585"/>
                <a:ext cx="89647" cy="345049"/>
                <a:chOff x="1862417" y="3590365"/>
                <a:chExt cx="89647" cy="345049"/>
              </a:xfrm>
            </p:grpSpPr>
            <p:cxnSp>
              <p:nvCxnSpPr>
                <p:cNvPr id="228" name="Straight Connector 227">
                  <a:extLst>
                    <a:ext uri="{FF2B5EF4-FFF2-40B4-BE49-F238E27FC236}">
                      <a16:creationId xmlns:a16="http://schemas.microsoft.com/office/drawing/2014/main" id="{67C1A1A6-33C8-2C43-9C77-127AC4F38E42}"/>
                    </a:ext>
                  </a:extLst>
                </p:cNvPr>
                <p:cNvCxnSpPr>
                  <a:cxnSpLocks/>
                </p:cNvCxnSpPr>
                <p:nvPr/>
              </p:nvCxnSpPr>
              <p:spPr>
                <a:xfrm>
                  <a:off x="1952064" y="3590365"/>
                  <a:ext cx="0" cy="345049"/>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3E73A4DF-1952-9E48-BA3F-46246535A670}"/>
                    </a:ext>
                  </a:extLst>
                </p:cNvPr>
                <p:cNvCxnSpPr>
                  <a:cxnSpLocks/>
                </p:cNvCxnSpPr>
                <p:nvPr/>
              </p:nvCxnSpPr>
              <p:spPr>
                <a:xfrm>
                  <a:off x="1862417" y="3590365"/>
                  <a:ext cx="0" cy="345049"/>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16" name="Group 215">
                <a:extLst>
                  <a:ext uri="{FF2B5EF4-FFF2-40B4-BE49-F238E27FC236}">
                    <a16:creationId xmlns:a16="http://schemas.microsoft.com/office/drawing/2014/main" id="{DEF249A5-009A-E041-B15C-B80AE71763E7}"/>
                  </a:ext>
                </a:extLst>
              </p:cNvPr>
              <p:cNvGrpSpPr/>
              <p:nvPr/>
            </p:nvGrpSpPr>
            <p:grpSpPr>
              <a:xfrm>
                <a:off x="2207957" y="3923618"/>
                <a:ext cx="438344" cy="170555"/>
                <a:chOff x="921050" y="3134520"/>
                <a:chExt cx="438344" cy="170555"/>
              </a:xfrm>
            </p:grpSpPr>
            <p:sp>
              <p:nvSpPr>
                <p:cNvPr id="225" name="Oval 224">
                  <a:extLst>
                    <a:ext uri="{FF2B5EF4-FFF2-40B4-BE49-F238E27FC236}">
                      <a16:creationId xmlns:a16="http://schemas.microsoft.com/office/drawing/2014/main" id="{214EC2A1-3CC7-CE45-A772-E61ED85D7AFA}"/>
                    </a:ext>
                  </a:extLst>
                </p:cNvPr>
                <p:cNvSpPr/>
                <p:nvPr/>
              </p:nvSpPr>
              <p:spPr>
                <a:xfrm>
                  <a:off x="921050" y="3134520"/>
                  <a:ext cx="170555" cy="170555"/>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a:extLst>
                    <a:ext uri="{FF2B5EF4-FFF2-40B4-BE49-F238E27FC236}">
                      <a16:creationId xmlns:a16="http://schemas.microsoft.com/office/drawing/2014/main" id="{925A9E1A-CC91-BB43-93B1-0A6288734E2B}"/>
                    </a:ext>
                  </a:extLst>
                </p:cNvPr>
                <p:cNvSpPr/>
                <p:nvPr/>
              </p:nvSpPr>
              <p:spPr>
                <a:xfrm>
                  <a:off x="1188839" y="3134520"/>
                  <a:ext cx="170555" cy="170555"/>
                </a:xfrm>
                <a:prstGeom prst="ellipse">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7" name="Straight Connector 226">
                  <a:extLst>
                    <a:ext uri="{FF2B5EF4-FFF2-40B4-BE49-F238E27FC236}">
                      <a16:creationId xmlns:a16="http://schemas.microsoft.com/office/drawing/2014/main" id="{14861421-1948-5345-AA26-E626F40D1A8D}"/>
                    </a:ext>
                  </a:extLst>
                </p:cNvPr>
                <p:cNvCxnSpPr>
                  <a:cxnSpLocks/>
                  <a:stCxn id="226" idx="2"/>
                  <a:endCxn id="225" idx="6"/>
                </p:cNvCxnSpPr>
                <p:nvPr/>
              </p:nvCxnSpPr>
              <p:spPr>
                <a:xfrm flipH="1">
                  <a:off x="1091605" y="3219798"/>
                  <a:ext cx="97234" cy="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17" name="Straight Connector 216">
                <a:extLst>
                  <a:ext uri="{FF2B5EF4-FFF2-40B4-BE49-F238E27FC236}">
                    <a16:creationId xmlns:a16="http://schemas.microsoft.com/office/drawing/2014/main" id="{9A6CF8C1-274E-C248-8856-4A19517E6D73}"/>
                  </a:ext>
                </a:extLst>
              </p:cNvPr>
              <p:cNvCxnSpPr>
                <a:cxnSpLocks/>
                <a:endCxn id="226" idx="6"/>
              </p:cNvCxnSpPr>
              <p:nvPr/>
            </p:nvCxnSpPr>
            <p:spPr>
              <a:xfrm flipH="1">
                <a:off x="2646301" y="4008896"/>
                <a:ext cx="284887" cy="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1D9B3BC6-5FF7-7E4F-8946-3E707563AB13}"/>
                  </a:ext>
                </a:extLst>
              </p:cNvPr>
              <p:cNvCxnSpPr>
                <a:cxnSpLocks/>
                <a:stCxn id="213" idx="1"/>
              </p:cNvCxnSpPr>
              <p:nvPr/>
            </p:nvCxnSpPr>
            <p:spPr>
              <a:xfrm flipH="1">
                <a:off x="3021297" y="4022036"/>
                <a:ext cx="539365" cy="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9" name="Elbow Connector 218">
                <a:extLst>
                  <a:ext uri="{FF2B5EF4-FFF2-40B4-BE49-F238E27FC236}">
                    <a16:creationId xmlns:a16="http://schemas.microsoft.com/office/drawing/2014/main" id="{7D9E1520-7AB4-B94D-92B1-027B2790A008}"/>
                  </a:ext>
                </a:extLst>
              </p:cNvPr>
              <p:cNvCxnSpPr>
                <a:cxnSpLocks/>
                <a:stCxn id="231" idx="4"/>
                <a:endCxn id="214" idx="1"/>
              </p:cNvCxnSpPr>
              <p:nvPr/>
            </p:nvCxnSpPr>
            <p:spPr>
              <a:xfrm rot="16200000" flipH="1">
                <a:off x="3242219" y="3007692"/>
                <a:ext cx="427625" cy="131550"/>
              </a:xfrm>
              <a:prstGeom prst="bentConnector2">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0" name="Elbow Connector 219">
                <a:extLst>
                  <a:ext uri="{FF2B5EF4-FFF2-40B4-BE49-F238E27FC236}">
                    <a16:creationId xmlns:a16="http://schemas.microsoft.com/office/drawing/2014/main" id="{DA49601C-10EC-5442-AB99-803E8AAD3FA2}"/>
                  </a:ext>
                </a:extLst>
              </p:cNvPr>
              <p:cNvCxnSpPr>
                <a:cxnSpLocks/>
                <a:stCxn id="232" idx="4"/>
                <a:endCxn id="214" idx="3"/>
              </p:cNvCxnSpPr>
              <p:nvPr/>
            </p:nvCxnSpPr>
            <p:spPr>
              <a:xfrm rot="5400000">
                <a:off x="4442211" y="3023708"/>
                <a:ext cx="465996" cy="61148"/>
              </a:xfrm>
              <a:prstGeom prst="bentConnector2">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1" name="Elbow Connector 220">
                <a:extLst>
                  <a:ext uri="{FF2B5EF4-FFF2-40B4-BE49-F238E27FC236}">
                    <a16:creationId xmlns:a16="http://schemas.microsoft.com/office/drawing/2014/main" id="{A6215724-D960-C045-9B17-77AF922BBA2E}"/>
                  </a:ext>
                </a:extLst>
              </p:cNvPr>
              <p:cNvCxnSpPr>
                <a:cxnSpLocks/>
              </p:cNvCxnSpPr>
              <p:nvPr/>
            </p:nvCxnSpPr>
            <p:spPr>
              <a:xfrm>
                <a:off x="3873514" y="1790804"/>
                <a:ext cx="1494001" cy="2231232"/>
              </a:xfrm>
              <a:prstGeom prst="bentConnector2">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3391ECEC-84F2-ED44-A2C8-320CA7F6CB3C}"/>
                  </a:ext>
                </a:extLst>
              </p:cNvPr>
              <p:cNvSpPr txBox="1"/>
              <p:nvPr/>
            </p:nvSpPr>
            <p:spPr>
              <a:xfrm>
                <a:off x="2193977" y="3465651"/>
                <a:ext cx="474810" cy="369332"/>
              </a:xfrm>
              <a:prstGeom prst="rect">
                <a:avLst/>
              </a:prstGeom>
              <a:noFill/>
              <a:ln>
                <a:solidFill>
                  <a:schemeClr val="tx1">
                    <a:lumMod val="50000"/>
                  </a:schemeClr>
                </a:solidFill>
              </a:ln>
            </p:spPr>
            <p:txBody>
              <a:bodyPr wrap="none" rtlCol="0">
                <a:spAutoFit/>
              </a:bodyPr>
              <a:lstStyle/>
              <a:p>
                <a:r>
                  <a:rPr lang="en-GB" dirty="0"/>
                  <a:t>n &gt;</a:t>
                </a:r>
              </a:p>
            </p:txBody>
          </p:sp>
          <p:cxnSp>
            <p:nvCxnSpPr>
              <p:cNvPr id="223" name="Straight Connector 222">
                <a:extLst>
                  <a:ext uri="{FF2B5EF4-FFF2-40B4-BE49-F238E27FC236}">
                    <a16:creationId xmlns:a16="http://schemas.microsoft.com/office/drawing/2014/main" id="{212F7F21-DF7C-B54D-9BE9-78E7EF4E5946}"/>
                  </a:ext>
                </a:extLst>
              </p:cNvPr>
              <p:cNvCxnSpPr>
                <a:cxnSpLocks/>
              </p:cNvCxnSpPr>
              <p:nvPr/>
            </p:nvCxnSpPr>
            <p:spPr>
              <a:xfrm>
                <a:off x="2467696" y="3838457"/>
                <a:ext cx="0" cy="177229"/>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5839E30A-F0F9-DB4E-9339-D7163079529D}"/>
                  </a:ext>
                </a:extLst>
              </p:cNvPr>
              <p:cNvCxnSpPr>
                <a:cxnSpLocks/>
              </p:cNvCxnSpPr>
              <p:nvPr/>
            </p:nvCxnSpPr>
            <p:spPr>
              <a:xfrm>
                <a:off x="2378049" y="3838457"/>
                <a:ext cx="0" cy="177229"/>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230" name="Oval 229">
            <a:extLst>
              <a:ext uri="{FF2B5EF4-FFF2-40B4-BE49-F238E27FC236}">
                <a16:creationId xmlns:a16="http://schemas.microsoft.com/office/drawing/2014/main" id="{952D44DD-7C97-1D42-AF59-E1CCD99711B9}"/>
              </a:ext>
            </a:extLst>
          </p:cNvPr>
          <p:cNvSpPr/>
          <p:nvPr/>
        </p:nvSpPr>
        <p:spPr>
          <a:xfrm>
            <a:off x="6815876" y="2812357"/>
            <a:ext cx="114300" cy="114300"/>
          </a:xfrm>
          <a:prstGeom prst="ellipse">
            <a:avLst/>
          </a:prstGeom>
          <a:solidFill>
            <a:schemeClr val="accent4"/>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a:extLst>
              <a:ext uri="{FF2B5EF4-FFF2-40B4-BE49-F238E27FC236}">
                <a16:creationId xmlns:a16="http://schemas.microsoft.com/office/drawing/2014/main" id="{C79A3778-8557-A64F-BB43-BA923654F80F}"/>
              </a:ext>
            </a:extLst>
          </p:cNvPr>
          <p:cNvSpPr/>
          <p:nvPr/>
        </p:nvSpPr>
        <p:spPr>
          <a:xfrm>
            <a:off x="8125192" y="2802505"/>
            <a:ext cx="114300" cy="114300"/>
          </a:xfrm>
          <a:prstGeom prst="ellipse">
            <a:avLst/>
          </a:prstGeom>
          <a:solidFill>
            <a:schemeClr val="accent4"/>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a:extLst>
              <a:ext uri="{FF2B5EF4-FFF2-40B4-BE49-F238E27FC236}">
                <a16:creationId xmlns:a16="http://schemas.microsoft.com/office/drawing/2014/main" id="{2AAD7DE0-6F76-C147-945C-2220A30510A2}"/>
              </a:ext>
            </a:extLst>
          </p:cNvPr>
          <p:cNvSpPr/>
          <p:nvPr/>
        </p:nvSpPr>
        <p:spPr>
          <a:xfrm>
            <a:off x="9440719" y="2764134"/>
            <a:ext cx="114300" cy="114300"/>
          </a:xfrm>
          <a:prstGeom prst="ellipse">
            <a:avLst/>
          </a:prstGeom>
          <a:solidFill>
            <a:schemeClr val="accent4"/>
          </a:solid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3" name="Group 232">
            <a:extLst>
              <a:ext uri="{FF2B5EF4-FFF2-40B4-BE49-F238E27FC236}">
                <a16:creationId xmlns:a16="http://schemas.microsoft.com/office/drawing/2014/main" id="{01AD6202-E4B9-274F-8538-0D5B4DA78188}"/>
              </a:ext>
            </a:extLst>
          </p:cNvPr>
          <p:cNvGrpSpPr/>
          <p:nvPr/>
        </p:nvGrpSpPr>
        <p:grpSpPr>
          <a:xfrm>
            <a:off x="5433369" y="2141835"/>
            <a:ext cx="4224020" cy="816663"/>
            <a:chOff x="4610319" y="1923925"/>
            <a:chExt cx="4224020" cy="816663"/>
          </a:xfrm>
        </p:grpSpPr>
        <p:cxnSp>
          <p:nvCxnSpPr>
            <p:cNvPr id="234" name="Straight Connector 233">
              <a:extLst>
                <a:ext uri="{FF2B5EF4-FFF2-40B4-BE49-F238E27FC236}">
                  <a16:creationId xmlns:a16="http://schemas.microsoft.com/office/drawing/2014/main" id="{01205CFA-F965-6A46-9779-0D33B94BC0C5}"/>
                </a:ext>
              </a:extLst>
            </p:cNvPr>
            <p:cNvCxnSpPr>
              <a:cxnSpLocks/>
            </p:cNvCxnSpPr>
            <p:nvPr/>
          </p:nvCxnSpPr>
          <p:spPr>
            <a:xfrm>
              <a:off x="4695819" y="2448732"/>
              <a:ext cx="413852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0D06B87E-9B47-0646-BCC0-52BDF657BB58}"/>
                </a:ext>
              </a:extLst>
            </p:cNvPr>
            <p:cNvCxnSpPr>
              <a:cxnSpLocks/>
            </p:cNvCxnSpPr>
            <p:nvPr/>
          </p:nvCxnSpPr>
          <p:spPr>
            <a:xfrm rot="16200000">
              <a:off x="4893417" y="2514316"/>
              <a:ext cx="452542" cy="0"/>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87597B7E-5027-AF47-A6B9-C991932CF659}"/>
                </a:ext>
              </a:extLst>
            </p:cNvPr>
            <p:cNvCxnSpPr>
              <a:cxnSpLocks/>
            </p:cNvCxnSpPr>
            <p:nvPr/>
          </p:nvCxnSpPr>
          <p:spPr>
            <a:xfrm flipV="1">
              <a:off x="5119688" y="2321616"/>
              <a:ext cx="224622" cy="418971"/>
            </a:xfrm>
            <a:prstGeom prst="line">
              <a:avLst/>
            </a:prstGeom>
            <a:ln w="1905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FB721525-3CA7-E74A-B6AE-6808ECEB5E38}"/>
                </a:ext>
              </a:extLst>
            </p:cNvPr>
            <p:cNvCxnSpPr>
              <a:cxnSpLocks/>
            </p:cNvCxnSpPr>
            <p:nvPr/>
          </p:nvCxnSpPr>
          <p:spPr>
            <a:xfrm flipH="1" flipV="1">
              <a:off x="4922744" y="2321616"/>
              <a:ext cx="187681" cy="418972"/>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a16="http://schemas.microsoft.com/office/drawing/2014/main" id="{2B0B7B5E-505C-324F-8E05-EEF9041E5242}"/>
                </a:ext>
              </a:extLst>
            </p:cNvPr>
            <p:cNvSpPr txBox="1"/>
            <p:nvPr/>
          </p:nvSpPr>
          <p:spPr>
            <a:xfrm>
              <a:off x="4843825" y="1923925"/>
              <a:ext cx="548548" cy="369332"/>
            </a:xfrm>
            <a:prstGeom prst="rect">
              <a:avLst/>
            </a:prstGeom>
            <a:noFill/>
          </p:spPr>
          <p:txBody>
            <a:bodyPr wrap="none" rtlCol="0">
              <a:spAutoFit/>
            </a:bodyPr>
            <a:lstStyle/>
            <a:p>
              <a:r>
                <a:rPr lang="en-GB" dirty="0"/>
                <a:t>OFF</a:t>
              </a:r>
            </a:p>
          </p:txBody>
        </p:sp>
        <p:sp>
          <p:nvSpPr>
            <p:cNvPr id="239" name="TextBox 238">
              <a:extLst>
                <a:ext uri="{FF2B5EF4-FFF2-40B4-BE49-F238E27FC236}">
                  <a16:creationId xmlns:a16="http://schemas.microsoft.com/office/drawing/2014/main" id="{7A0529E0-75B6-D64D-80D1-81BA009CD099}"/>
                </a:ext>
              </a:extLst>
            </p:cNvPr>
            <p:cNvSpPr txBox="1"/>
            <p:nvPr/>
          </p:nvSpPr>
          <p:spPr>
            <a:xfrm>
              <a:off x="4610319" y="1923925"/>
              <a:ext cx="290464" cy="369332"/>
            </a:xfrm>
            <a:prstGeom prst="rect">
              <a:avLst/>
            </a:prstGeom>
            <a:noFill/>
          </p:spPr>
          <p:txBody>
            <a:bodyPr wrap="none" rtlCol="0">
              <a:spAutoFit/>
            </a:bodyPr>
            <a:lstStyle/>
            <a:p>
              <a:r>
                <a:rPr lang="en-GB" dirty="0"/>
                <a:t>F</a:t>
              </a:r>
            </a:p>
          </p:txBody>
        </p:sp>
        <p:sp>
          <p:nvSpPr>
            <p:cNvPr id="240" name="TextBox 239">
              <a:extLst>
                <a:ext uri="{FF2B5EF4-FFF2-40B4-BE49-F238E27FC236}">
                  <a16:creationId xmlns:a16="http://schemas.microsoft.com/office/drawing/2014/main" id="{53036821-2A4E-4C49-961B-7DFFBC4C0933}"/>
                </a:ext>
              </a:extLst>
            </p:cNvPr>
            <p:cNvSpPr txBox="1"/>
            <p:nvPr/>
          </p:nvSpPr>
          <p:spPr>
            <a:xfrm>
              <a:off x="5316633" y="1923925"/>
              <a:ext cx="309700" cy="369332"/>
            </a:xfrm>
            <a:prstGeom prst="rect">
              <a:avLst/>
            </a:prstGeom>
            <a:noFill/>
          </p:spPr>
          <p:txBody>
            <a:bodyPr wrap="none" rtlCol="0">
              <a:spAutoFit/>
            </a:bodyPr>
            <a:lstStyle/>
            <a:p>
              <a:r>
                <a:rPr lang="en-GB" dirty="0"/>
                <a:t>R</a:t>
              </a:r>
            </a:p>
          </p:txBody>
        </p:sp>
      </p:grpSp>
      <p:cxnSp>
        <p:nvCxnSpPr>
          <p:cNvPr id="241" name="Elbow Connector 240">
            <a:extLst>
              <a:ext uri="{FF2B5EF4-FFF2-40B4-BE49-F238E27FC236}">
                <a16:creationId xmlns:a16="http://schemas.microsoft.com/office/drawing/2014/main" id="{B0B630FF-BF92-3C46-928A-81AFB781A941}"/>
              </a:ext>
            </a:extLst>
          </p:cNvPr>
          <p:cNvCxnSpPr>
            <a:cxnSpLocks/>
            <a:endCxn id="225" idx="2"/>
          </p:cNvCxnSpPr>
          <p:nvPr/>
        </p:nvCxnSpPr>
        <p:spPr>
          <a:xfrm rot="16200000" flipH="1">
            <a:off x="6368869" y="3434872"/>
            <a:ext cx="1136110" cy="126238"/>
          </a:xfrm>
          <a:prstGeom prst="bentConnector2">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7EB54BAA-2C33-564E-BDB7-2115C68BB964}"/>
              </a:ext>
            </a:extLst>
          </p:cNvPr>
          <p:cNvCxnSpPr>
            <a:cxnSpLocks/>
          </p:cNvCxnSpPr>
          <p:nvPr/>
        </p:nvCxnSpPr>
        <p:spPr>
          <a:xfrm flipH="1">
            <a:off x="6930176" y="2438512"/>
            <a:ext cx="217316" cy="394142"/>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7CCDF4C2-1FF8-844A-8467-DD21E7B20B38}"/>
              </a:ext>
            </a:extLst>
          </p:cNvPr>
          <p:cNvCxnSpPr>
            <a:cxnSpLocks/>
          </p:cNvCxnSpPr>
          <p:nvPr/>
        </p:nvCxnSpPr>
        <p:spPr>
          <a:xfrm flipH="1">
            <a:off x="9569802" y="2425226"/>
            <a:ext cx="217316" cy="394142"/>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26C34DC5-3CAF-FA4F-AF4A-41E545D536E1}"/>
              </a:ext>
            </a:extLst>
          </p:cNvPr>
          <p:cNvCxnSpPr>
            <a:cxnSpLocks/>
          </p:cNvCxnSpPr>
          <p:nvPr/>
        </p:nvCxnSpPr>
        <p:spPr>
          <a:xfrm flipH="1">
            <a:off x="8244884" y="2431576"/>
            <a:ext cx="217316" cy="394142"/>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3AFF274-76BA-E447-ABE9-B28C3CD77C75}"/>
              </a:ext>
            </a:extLst>
          </p:cNvPr>
          <p:cNvSpPr txBox="1"/>
          <p:nvPr/>
        </p:nvSpPr>
        <p:spPr>
          <a:xfrm>
            <a:off x="1503672" y="4495570"/>
            <a:ext cx="1775230" cy="369332"/>
          </a:xfrm>
          <a:prstGeom prst="rect">
            <a:avLst/>
          </a:prstGeom>
          <a:noFill/>
        </p:spPr>
        <p:txBody>
          <a:bodyPr wrap="none" rtlCol="0">
            <a:spAutoFit/>
          </a:bodyPr>
          <a:lstStyle/>
          <a:p>
            <a:r>
              <a:rPr lang="en-GB" dirty="0"/>
              <a:t>Forward position</a:t>
            </a:r>
          </a:p>
        </p:txBody>
      </p:sp>
      <p:sp>
        <p:nvSpPr>
          <p:cNvPr id="245" name="TextBox 244">
            <a:extLst>
              <a:ext uri="{FF2B5EF4-FFF2-40B4-BE49-F238E27FC236}">
                <a16:creationId xmlns:a16="http://schemas.microsoft.com/office/drawing/2014/main" id="{985EB717-9454-1048-A217-23A7F24548A1}"/>
              </a:ext>
            </a:extLst>
          </p:cNvPr>
          <p:cNvSpPr txBox="1"/>
          <p:nvPr/>
        </p:nvSpPr>
        <p:spPr>
          <a:xfrm>
            <a:off x="7483179" y="4508896"/>
            <a:ext cx="1731371" cy="369332"/>
          </a:xfrm>
          <a:prstGeom prst="rect">
            <a:avLst/>
          </a:prstGeom>
          <a:noFill/>
        </p:spPr>
        <p:txBody>
          <a:bodyPr wrap="none" rtlCol="0">
            <a:spAutoFit/>
          </a:bodyPr>
          <a:lstStyle/>
          <a:p>
            <a:r>
              <a:rPr lang="en-GB" dirty="0"/>
              <a:t>Reverse position</a:t>
            </a:r>
          </a:p>
        </p:txBody>
      </p:sp>
    </p:spTree>
    <p:custDataLst>
      <p:tags r:id="rId1"/>
    </p:custDataLst>
    <p:extLst>
      <p:ext uri="{BB962C8B-B14F-4D97-AF65-F5344CB8AC3E}">
        <p14:creationId xmlns:p14="http://schemas.microsoft.com/office/powerpoint/2010/main" val="1333341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(1 of 2)</a:t>
            </a:r>
          </a:p>
        </p:txBody>
      </p:sp>
      <p:sp>
        <p:nvSpPr>
          <p:cNvPr id="3" name="Content Placeholder 2"/>
          <p:cNvSpPr>
            <a:spLocks noGrp="1"/>
          </p:cNvSpPr>
          <p:nvPr>
            <p:ph sz="quarter" idx="10"/>
          </p:nvPr>
        </p:nvSpPr>
        <p:spPr>
          <a:xfrm>
            <a:off x="703958" y="1054556"/>
            <a:ext cx="8831461" cy="3949243"/>
          </a:xfrm>
        </p:spPr>
        <p:txBody>
          <a:bodyPr>
            <a:normAutofit fontScale="92500" lnSpcReduction="20000"/>
          </a:bodyPr>
          <a:lstStyle/>
          <a:p>
            <a:pPr marL="0" indent="0">
              <a:buNone/>
            </a:pPr>
            <a:r>
              <a:rPr lang="en-GB" i="1" dirty="0"/>
              <a:t>Video of an electrician demonstrating the the full process of wiring a single phase motor to a rotary reverse switch:</a:t>
            </a:r>
          </a:p>
          <a:p>
            <a:r>
              <a:rPr lang="en-GB" i="1" dirty="0"/>
              <a:t>Ensure hazards and safety procedures noted.</a:t>
            </a:r>
          </a:p>
          <a:p>
            <a:r>
              <a:rPr lang="en-GB" i="1" dirty="0"/>
              <a:t>Lock-out motor</a:t>
            </a:r>
          </a:p>
          <a:p>
            <a:r>
              <a:rPr lang="en-GB" i="1" dirty="0"/>
              <a:t>Open the terminal box</a:t>
            </a:r>
          </a:p>
          <a:p>
            <a:r>
              <a:rPr lang="en-GB" i="1" dirty="0"/>
              <a:t>Look for a wiring diagram</a:t>
            </a:r>
          </a:p>
          <a:p>
            <a:r>
              <a:rPr lang="en-GB" i="1" dirty="0"/>
              <a:t>Draw the terminal block diagram</a:t>
            </a:r>
          </a:p>
          <a:p>
            <a:r>
              <a:rPr lang="en-GB" i="1" dirty="0"/>
              <a:t>Use continuity tests to confirm C/S, RW and SW</a:t>
            </a:r>
          </a:p>
          <a:p>
            <a:r>
              <a:rPr lang="en-GB" i="1" dirty="0"/>
              <a:t>Add these results to the terminal block diagram</a:t>
            </a:r>
          </a:p>
          <a:p>
            <a:r>
              <a:rPr lang="en-GB" i="1" dirty="0"/>
              <a:t>Draw a schematic diagram of the motor with SW, RW, C/S and Cap and note position of terminals on schematic (see next slide)</a:t>
            </a:r>
          </a:p>
          <a:p>
            <a:r>
              <a:rPr lang="en-GB" i="1" dirty="0"/>
              <a:t>From this diagram determine supply position – usually supply is connected to RW terminals. As AC orientation does not matter.</a:t>
            </a:r>
          </a:p>
          <a:p>
            <a:r>
              <a:rPr lang="en-GB" i="1" dirty="0"/>
              <a:t>Confirm bridging needed for forward direction</a:t>
            </a:r>
          </a:p>
          <a:p>
            <a:pPr marL="0" indent="0">
              <a:buNone/>
            </a:pPr>
            <a:endParaRPr lang="en-GB" i="1" dirty="0"/>
          </a:p>
          <a:p>
            <a:pPr marL="0" indent="0">
              <a:buNone/>
            </a:pPr>
            <a:endParaRPr lang="en-GB" i="1" dirty="0"/>
          </a:p>
        </p:txBody>
      </p:sp>
    </p:spTree>
    <p:custDataLst>
      <p:tags r:id="rId1"/>
    </p:custDataLst>
    <p:extLst>
      <p:ext uri="{BB962C8B-B14F-4D97-AF65-F5344CB8AC3E}">
        <p14:creationId xmlns:p14="http://schemas.microsoft.com/office/powerpoint/2010/main" val="2285721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(2 of 2)</a:t>
            </a:r>
          </a:p>
        </p:txBody>
      </p:sp>
      <p:sp>
        <p:nvSpPr>
          <p:cNvPr id="3" name="Content Placeholder 2"/>
          <p:cNvSpPr>
            <a:spLocks noGrp="1"/>
          </p:cNvSpPr>
          <p:nvPr>
            <p:ph sz="quarter" idx="10"/>
          </p:nvPr>
        </p:nvSpPr>
        <p:spPr>
          <a:xfrm>
            <a:off x="703958" y="1054556"/>
            <a:ext cx="8831461" cy="3949243"/>
          </a:xfrm>
        </p:spPr>
        <p:txBody>
          <a:bodyPr>
            <a:normAutofit/>
          </a:bodyPr>
          <a:lstStyle/>
          <a:p>
            <a:r>
              <a:rPr lang="en-GB" i="1" dirty="0"/>
              <a:t>Explain connections of rotary switch – use continuity tests to find connected terminals.</a:t>
            </a:r>
          </a:p>
          <a:p>
            <a:r>
              <a:rPr lang="en-GB" i="1" dirty="0"/>
              <a:t>Draw line diagram as in Int02 and number switch terminals.</a:t>
            </a:r>
          </a:p>
          <a:p>
            <a:r>
              <a:rPr lang="en-GB" i="1" dirty="0"/>
              <a:t>Wire up switch to motor and switch to supply using correct size conductors</a:t>
            </a:r>
          </a:p>
          <a:p>
            <a:r>
              <a:rPr lang="en-GB" i="1" dirty="0"/>
              <a:t>Correctly earth the motor</a:t>
            </a:r>
          </a:p>
          <a:p>
            <a:r>
              <a:rPr lang="en-GB" i="1" dirty="0"/>
              <a:t>Power-off Test with bell-tester</a:t>
            </a:r>
          </a:p>
          <a:p>
            <a:r>
              <a:rPr lang="en-GB" i="1" dirty="0"/>
              <a:t>Power-on Test – show motor running in forward and reverse directions.</a:t>
            </a:r>
          </a:p>
          <a:p>
            <a:endParaRPr lang="en-GB" i="1" dirty="0"/>
          </a:p>
          <a:p>
            <a:endParaRPr lang="en-GB" i="1" dirty="0"/>
          </a:p>
        </p:txBody>
      </p:sp>
    </p:spTree>
    <p:custDataLst>
      <p:tags r:id="rId1"/>
    </p:custDataLst>
    <p:extLst>
      <p:ext uri="{BB962C8B-B14F-4D97-AF65-F5344CB8AC3E}">
        <p14:creationId xmlns:p14="http://schemas.microsoft.com/office/powerpoint/2010/main" val="374674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Draw schematic and line diagrams for the wiring of a single phase motor to a reverse rotary switch.</a:t>
            </a:r>
          </a:p>
          <a:p>
            <a:pPr marL="457200" indent="-457200">
              <a:buFont typeface="+mj-lt"/>
              <a:buAutoNum type="arabicPeriod"/>
            </a:pPr>
            <a:endParaRPr lang="en-GB" sz="2400"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4.1</a:t>
            </a:r>
            <a:r>
              <a:rPr lang="en-GB" sz="3000"/>
              <a:t>: Connect </a:t>
            </a:r>
            <a:r>
              <a:rPr lang="en-GB" sz="3000" dirty="0"/>
              <a:t>a Single Phase Motor to a Rotary </a:t>
            </a:r>
            <a:r>
              <a:rPr lang="en-GB" sz="3000"/>
              <a:t>Reversing Switch</a:t>
            </a:r>
            <a:endParaRPr lang="en-GB" sz="3000" dirty="0"/>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8"/>
            <a:ext cx="8059513" cy="3645525"/>
          </a:xfrm>
        </p:spPr>
        <p:txBody>
          <a:bodyPr>
            <a:noAutofit/>
          </a:bodyPr>
          <a:lstStyle/>
          <a:p>
            <a:pPr marL="0" indent="0">
              <a:buNone/>
            </a:pPr>
            <a:r>
              <a:rPr lang="en-GB" sz="2400" dirty="0"/>
              <a:t>In the previous unit, we connected a single phase capacitor-start motor directly to a power source.</a:t>
            </a:r>
          </a:p>
          <a:p>
            <a:pPr marL="0" indent="0">
              <a:buNone/>
            </a:pPr>
            <a:endParaRPr lang="en-GB" sz="2400" dirty="0"/>
          </a:p>
          <a:p>
            <a:pPr marL="0" indent="0">
              <a:buNone/>
            </a:pPr>
            <a:r>
              <a:rPr lang="en-GB" sz="2400" dirty="0"/>
              <a:t>In this unit we are going to use a rotary reversing switch to control and change the direction of a capacitor-start motor.</a:t>
            </a:r>
          </a:p>
          <a:p>
            <a:pPr marL="0" indent="0">
              <a:buNone/>
            </a:pPr>
            <a:endParaRPr lang="en-GB" sz="2400" dirty="0"/>
          </a:p>
          <a:p>
            <a:pPr marL="0" indent="0">
              <a:buNone/>
            </a:pPr>
            <a:r>
              <a:rPr lang="en-GB" sz="2400" dirty="0"/>
              <a:t>In the next unit, we will use reversing contactors to do the same thing.</a:t>
            </a:r>
          </a:p>
        </p:txBody>
      </p:sp>
    </p:spTree>
    <p:custDataLst>
      <p:tags r:id="rId1"/>
    </p:custDataLst>
    <p:extLst>
      <p:ext uri="{BB962C8B-B14F-4D97-AF65-F5344CB8AC3E}">
        <p14:creationId xmlns:p14="http://schemas.microsoft.com/office/powerpoint/2010/main" val="218458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Safety first</a:t>
            </a:r>
          </a:p>
        </p:txBody>
      </p:sp>
      <p:sp>
        <p:nvSpPr>
          <p:cNvPr id="3" name="Content Placeholder 2"/>
          <p:cNvSpPr>
            <a:spLocks noGrp="1"/>
          </p:cNvSpPr>
          <p:nvPr>
            <p:ph idx="1"/>
          </p:nvPr>
        </p:nvSpPr>
        <p:spPr>
          <a:xfrm>
            <a:off x="1122531" y="1091869"/>
            <a:ext cx="5764044" cy="1751540"/>
          </a:xfrm>
        </p:spPr>
        <p:txBody>
          <a:bodyPr>
            <a:noAutofit/>
          </a:bodyPr>
          <a:lstStyle/>
          <a:p>
            <a:pPr marL="0" indent="0">
              <a:buNone/>
            </a:pPr>
            <a:r>
              <a:rPr lang="en-GB" sz="2400" dirty="0"/>
              <a:t>When you work with motors you must put your safety and the safety of others first. You must complete the necessary </a:t>
            </a:r>
            <a:r>
              <a:rPr lang="en-GB" sz="2400" b="1" dirty="0"/>
              <a:t>Hazard Identification and Control (HIAC) Form</a:t>
            </a:r>
            <a:r>
              <a:rPr lang="en-GB" sz="2400" dirty="0"/>
              <a:t>.</a:t>
            </a:r>
          </a:p>
        </p:txBody>
      </p:sp>
      <p:pic>
        <p:nvPicPr>
          <p:cNvPr id="6" name="Picture 5">
            <a:extLst>
              <a:ext uri="{FF2B5EF4-FFF2-40B4-BE49-F238E27FC236}">
                <a16:creationId xmlns:a16="http://schemas.microsoft.com/office/drawing/2014/main" id="{FA3AF896-D321-284F-9468-B8C45BB39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130" y="749993"/>
            <a:ext cx="3429026" cy="3021908"/>
          </a:xfrm>
          <a:prstGeom prst="rect">
            <a:avLst/>
          </a:prstGeom>
        </p:spPr>
      </p:pic>
      <p:sp>
        <p:nvSpPr>
          <p:cNvPr id="7" name="Rounded Rectangle 6">
            <a:extLst>
              <a:ext uri="{FF2B5EF4-FFF2-40B4-BE49-F238E27FC236}">
                <a16:creationId xmlns:a16="http://schemas.microsoft.com/office/drawing/2014/main" id="{90EFEA04-8C1E-BF44-A78E-D85951DE4E92}"/>
              </a:ext>
            </a:extLst>
          </p:cNvPr>
          <p:cNvSpPr/>
          <p:nvPr/>
        </p:nvSpPr>
        <p:spPr>
          <a:xfrm>
            <a:off x="1025718" y="3911931"/>
            <a:ext cx="378611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help with HIAC Forms</a:t>
            </a:r>
          </a:p>
        </p:txBody>
      </p:sp>
      <p:sp>
        <p:nvSpPr>
          <p:cNvPr id="4" name="Rectangle 3">
            <a:extLst>
              <a:ext uri="{FF2B5EF4-FFF2-40B4-BE49-F238E27FC236}">
                <a16:creationId xmlns:a16="http://schemas.microsoft.com/office/drawing/2014/main" id="{7CFC7EF5-079F-439F-8238-A6F3E6240F7E}"/>
              </a:ext>
            </a:extLst>
          </p:cNvPr>
          <p:cNvSpPr/>
          <p:nvPr/>
        </p:nvSpPr>
        <p:spPr>
          <a:xfrm>
            <a:off x="1057330" y="2550260"/>
            <a:ext cx="4917586" cy="1200329"/>
          </a:xfrm>
          <a:prstGeom prst="rect">
            <a:avLst/>
          </a:prstGeom>
          <a:solidFill>
            <a:schemeClr val="tx2">
              <a:lumMod val="40000"/>
              <a:lumOff val="60000"/>
            </a:schemeClr>
          </a:solidFill>
        </p:spPr>
        <p:txBody>
          <a:bodyPr wrap="square">
            <a:spAutoFit/>
          </a:bodyPr>
          <a:lstStyle/>
          <a:p>
            <a:r>
              <a:rPr lang="en-GB" sz="2400" i="1" dirty="0"/>
              <a:t>Need help with HIACs? Click the button to go to Topic X in The World of an Electrician</a:t>
            </a:r>
            <a:endParaRPr lang="en-ZA" sz="2400" i="1" dirty="0"/>
          </a:p>
        </p:txBody>
      </p:sp>
      <p:pic>
        <p:nvPicPr>
          <p:cNvPr id="8" name="Graphic 7" descr="User">
            <a:extLst>
              <a:ext uri="{FF2B5EF4-FFF2-40B4-BE49-F238E27FC236}">
                <a16:creationId xmlns:a16="http://schemas.microsoft.com/office/drawing/2014/main" id="{4CAB1B63-B2C0-4802-BE18-E609387D3B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672" y="2478603"/>
            <a:ext cx="854046" cy="854046"/>
          </a:xfrm>
          <a:prstGeom prst="rect">
            <a:avLst/>
          </a:prstGeom>
        </p:spPr>
      </p:pic>
    </p:spTree>
    <p:custDataLst>
      <p:tags r:id="rId1"/>
    </p:custDataLst>
    <p:extLst>
      <p:ext uri="{BB962C8B-B14F-4D97-AF65-F5344CB8AC3E}">
        <p14:creationId xmlns:p14="http://schemas.microsoft.com/office/powerpoint/2010/main" val="206450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Potential Hazards</a:t>
            </a:r>
          </a:p>
        </p:txBody>
      </p:sp>
      <p:sp>
        <p:nvSpPr>
          <p:cNvPr id="3" name="Content Placeholder 2"/>
          <p:cNvSpPr>
            <a:spLocks noGrp="1"/>
          </p:cNvSpPr>
          <p:nvPr>
            <p:ph idx="1"/>
          </p:nvPr>
        </p:nvSpPr>
        <p:spPr>
          <a:xfrm>
            <a:off x="1122531" y="1091868"/>
            <a:ext cx="8079099" cy="3645525"/>
          </a:xfrm>
        </p:spPr>
        <p:txBody>
          <a:bodyPr>
            <a:noAutofit/>
          </a:bodyPr>
          <a:lstStyle/>
          <a:p>
            <a:pPr marL="0" indent="0">
              <a:buNone/>
            </a:pPr>
            <a:r>
              <a:rPr lang="en-GB" sz="2400" dirty="0"/>
              <a:t>Here are some of the potential hazards you should look out for:</a:t>
            </a:r>
          </a:p>
        </p:txBody>
      </p:sp>
      <p:sp>
        <p:nvSpPr>
          <p:cNvPr id="5" name="Rectangle 4">
            <a:extLst>
              <a:ext uri="{FF2B5EF4-FFF2-40B4-BE49-F238E27FC236}">
                <a16:creationId xmlns:a16="http://schemas.microsoft.com/office/drawing/2014/main" id="{349439B0-228D-934D-9F62-22B8AD98A040}"/>
              </a:ext>
            </a:extLst>
          </p:cNvPr>
          <p:cNvSpPr/>
          <p:nvPr/>
        </p:nvSpPr>
        <p:spPr>
          <a:xfrm>
            <a:off x="1057328" y="1545397"/>
            <a:ext cx="4320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Vehicles, traffic or mobile equipment</a:t>
            </a:r>
            <a:endParaRPr lang="en-GB" sz="2800" dirty="0"/>
          </a:p>
        </p:txBody>
      </p:sp>
      <p:sp>
        <p:nvSpPr>
          <p:cNvPr id="7" name="Rectangle 6">
            <a:extLst>
              <a:ext uri="{FF2B5EF4-FFF2-40B4-BE49-F238E27FC236}">
                <a16:creationId xmlns:a16="http://schemas.microsoft.com/office/drawing/2014/main" id="{502B4726-62FE-7F4D-81B4-312B16C5689D}"/>
              </a:ext>
            </a:extLst>
          </p:cNvPr>
          <p:cNvSpPr/>
          <p:nvPr/>
        </p:nvSpPr>
        <p:spPr>
          <a:xfrm>
            <a:off x="1057329" y="2705497"/>
            <a:ext cx="4320000"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Hazardous Materials or Waste</a:t>
            </a:r>
            <a:endParaRPr lang="en-GB" sz="2800" dirty="0"/>
          </a:p>
        </p:txBody>
      </p:sp>
      <p:sp>
        <p:nvSpPr>
          <p:cNvPr id="8" name="Rectangle 7">
            <a:extLst>
              <a:ext uri="{FF2B5EF4-FFF2-40B4-BE49-F238E27FC236}">
                <a16:creationId xmlns:a16="http://schemas.microsoft.com/office/drawing/2014/main" id="{FEF0D519-6806-2142-AF61-73FD858C6A05}"/>
              </a:ext>
            </a:extLst>
          </p:cNvPr>
          <p:cNvSpPr/>
          <p:nvPr/>
        </p:nvSpPr>
        <p:spPr>
          <a:xfrm>
            <a:off x="1057329" y="3857363"/>
            <a:ext cx="4320000" cy="10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Electricity, machinery, stored energy or machine isolation</a:t>
            </a:r>
            <a:endParaRPr lang="en-GB" sz="2800" dirty="0"/>
          </a:p>
        </p:txBody>
      </p:sp>
      <p:sp>
        <p:nvSpPr>
          <p:cNvPr id="9" name="Oval 8">
            <a:extLst>
              <a:ext uri="{FF2B5EF4-FFF2-40B4-BE49-F238E27FC236}">
                <a16:creationId xmlns:a16="http://schemas.microsoft.com/office/drawing/2014/main" id="{81E49DBB-7948-024E-A9D2-74FA216E3998}"/>
              </a:ext>
            </a:extLst>
          </p:cNvPr>
          <p:cNvSpPr>
            <a:spLocks noChangeAspect="1"/>
          </p:cNvSpPr>
          <p:nvPr/>
        </p:nvSpPr>
        <p:spPr>
          <a:xfrm>
            <a:off x="1145371" y="174246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sp>
        <p:nvSpPr>
          <p:cNvPr id="10" name="Oval 9">
            <a:extLst>
              <a:ext uri="{FF2B5EF4-FFF2-40B4-BE49-F238E27FC236}">
                <a16:creationId xmlns:a16="http://schemas.microsoft.com/office/drawing/2014/main" id="{5D3CE4A1-25F9-1747-A45A-57A4F1365313}"/>
              </a:ext>
            </a:extLst>
          </p:cNvPr>
          <p:cNvSpPr>
            <a:spLocks noChangeAspect="1"/>
          </p:cNvSpPr>
          <p:nvPr/>
        </p:nvSpPr>
        <p:spPr>
          <a:xfrm>
            <a:off x="1145371" y="2898452"/>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solidFill>
            </a:endParaRPr>
          </a:p>
        </p:txBody>
      </p:sp>
      <p:sp>
        <p:nvSpPr>
          <p:cNvPr id="11" name="Oval 10">
            <a:extLst>
              <a:ext uri="{FF2B5EF4-FFF2-40B4-BE49-F238E27FC236}">
                <a16:creationId xmlns:a16="http://schemas.microsoft.com/office/drawing/2014/main" id="{C41B7A38-8BBE-2A4B-A607-C91C0AA28B0E}"/>
              </a:ext>
            </a:extLst>
          </p:cNvPr>
          <p:cNvSpPr>
            <a:spLocks noChangeAspect="1"/>
          </p:cNvSpPr>
          <p:nvPr/>
        </p:nvSpPr>
        <p:spPr>
          <a:xfrm>
            <a:off x="1145371" y="40544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solidFill>
            </a:endParaRPr>
          </a:p>
        </p:txBody>
      </p:sp>
      <p:sp>
        <p:nvSpPr>
          <p:cNvPr id="12" name="Rectangle 11">
            <a:extLst>
              <a:ext uri="{FF2B5EF4-FFF2-40B4-BE49-F238E27FC236}">
                <a16:creationId xmlns:a16="http://schemas.microsoft.com/office/drawing/2014/main" id="{0ED36E47-A443-3A43-B324-396ED0C3E689}"/>
              </a:ext>
            </a:extLst>
          </p:cNvPr>
          <p:cNvSpPr/>
          <p:nvPr/>
        </p:nvSpPr>
        <p:spPr>
          <a:xfrm>
            <a:off x="5643616" y="1545397"/>
            <a:ext cx="4320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Working at heights above 2m</a:t>
            </a:r>
            <a:endParaRPr lang="en-GB" sz="2800" dirty="0"/>
          </a:p>
        </p:txBody>
      </p:sp>
      <p:sp>
        <p:nvSpPr>
          <p:cNvPr id="13" name="Rectangle 12">
            <a:extLst>
              <a:ext uri="{FF2B5EF4-FFF2-40B4-BE49-F238E27FC236}">
                <a16:creationId xmlns:a16="http://schemas.microsoft.com/office/drawing/2014/main" id="{AD297ACB-6042-6D49-BFBF-B05A275FF915}"/>
              </a:ext>
            </a:extLst>
          </p:cNvPr>
          <p:cNvSpPr/>
          <p:nvPr/>
        </p:nvSpPr>
        <p:spPr>
          <a:xfrm>
            <a:off x="5643616" y="2701381"/>
            <a:ext cx="4320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Lifting and material handling</a:t>
            </a:r>
            <a:endParaRPr lang="en-GB" sz="2800" dirty="0"/>
          </a:p>
        </p:txBody>
      </p:sp>
      <p:sp>
        <p:nvSpPr>
          <p:cNvPr id="14" name="Rectangle 13">
            <a:extLst>
              <a:ext uri="{FF2B5EF4-FFF2-40B4-BE49-F238E27FC236}">
                <a16:creationId xmlns:a16="http://schemas.microsoft.com/office/drawing/2014/main" id="{CD7B9A66-552E-5942-9004-70E72B274751}"/>
              </a:ext>
            </a:extLst>
          </p:cNvPr>
          <p:cNvSpPr/>
          <p:nvPr/>
        </p:nvSpPr>
        <p:spPr>
          <a:xfrm>
            <a:off x="5643616" y="3857363"/>
            <a:ext cx="4320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Work with Oxy-fuel gas mixtures</a:t>
            </a:r>
            <a:endParaRPr lang="en-GB" sz="2800" dirty="0"/>
          </a:p>
        </p:txBody>
      </p:sp>
      <p:sp>
        <p:nvSpPr>
          <p:cNvPr id="15" name="Oval 14">
            <a:extLst>
              <a:ext uri="{FF2B5EF4-FFF2-40B4-BE49-F238E27FC236}">
                <a16:creationId xmlns:a16="http://schemas.microsoft.com/office/drawing/2014/main" id="{5A6DD7F6-ED6C-A74C-9645-FBA1089DFD6A}"/>
              </a:ext>
            </a:extLst>
          </p:cNvPr>
          <p:cNvSpPr>
            <a:spLocks noChangeAspect="1"/>
          </p:cNvSpPr>
          <p:nvPr/>
        </p:nvSpPr>
        <p:spPr>
          <a:xfrm>
            <a:off x="5724056" y="174246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sp>
        <p:nvSpPr>
          <p:cNvPr id="16" name="Oval 15">
            <a:extLst>
              <a:ext uri="{FF2B5EF4-FFF2-40B4-BE49-F238E27FC236}">
                <a16:creationId xmlns:a16="http://schemas.microsoft.com/office/drawing/2014/main" id="{3553EC97-6621-944E-AAD4-A4092ED27B9C}"/>
              </a:ext>
            </a:extLst>
          </p:cNvPr>
          <p:cNvSpPr>
            <a:spLocks noChangeAspect="1"/>
          </p:cNvSpPr>
          <p:nvPr/>
        </p:nvSpPr>
        <p:spPr>
          <a:xfrm>
            <a:off x="5724056" y="2898452"/>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17" name="Oval 16">
            <a:extLst>
              <a:ext uri="{FF2B5EF4-FFF2-40B4-BE49-F238E27FC236}">
                <a16:creationId xmlns:a16="http://schemas.microsoft.com/office/drawing/2014/main" id="{FD394EAB-A34D-FB4A-B25C-107F3B4EE755}"/>
              </a:ext>
            </a:extLst>
          </p:cNvPr>
          <p:cNvSpPr>
            <a:spLocks noChangeAspect="1"/>
          </p:cNvSpPr>
          <p:nvPr/>
        </p:nvSpPr>
        <p:spPr>
          <a:xfrm>
            <a:off x="5724056" y="40544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Tree>
    <p:custDataLst>
      <p:tags r:id="rId1"/>
    </p:custDataLst>
    <p:extLst>
      <p:ext uri="{BB962C8B-B14F-4D97-AF65-F5344CB8AC3E}">
        <p14:creationId xmlns:p14="http://schemas.microsoft.com/office/powerpoint/2010/main" val="161276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Stop and Check?</a:t>
            </a:r>
          </a:p>
        </p:txBody>
      </p:sp>
      <p:sp>
        <p:nvSpPr>
          <p:cNvPr id="3" name="Content Placeholder 2"/>
          <p:cNvSpPr>
            <a:spLocks noGrp="1"/>
          </p:cNvSpPr>
          <p:nvPr>
            <p:ph idx="1"/>
          </p:nvPr>
        </p:nvSpPr>
        <p:spPr>
          <a:xfrm>
            <a:off x="1122532" y="1091868"/>
            <a:ext cx="5295690" cy="1711293"/>
          </a:xfrm>
        </p:spPr>
        <p:txBody>
          <a:bodyPr>
            <a:noAutofit/>
          </a:bodyPr>
          <a:lstStyle/>
          <a:p>
            <a:pPr marL="0" indent="0" algn="just">
              <a:buNone/>
            </a:pPr>
            <a:r>
              <a:rPr lang="en-GB" sz="2400" dirty="0"/>
              <a:t>Because there are some </a:t>
            </a:r>
            <a:r>
              <a:rPr lang="en-GB" sz="2400" b="1" dirty="0"/>
              <a:t>potential hazards</a:t>
            </a:r>
            <a:r>
              <a:rPr lang="en-GB" sz="2400" dirty="0"/>
              <a:t> associated with this job, you need to check that all the necessary </a:t>
            </a:r>
            <a:r>
              <a:rPr lang="en-GB" sz="2400" b="1" dirty="0"/>
              <a:t>safety controls </a:t>
            </a:r>
            <a:r>
              <a:rPr lang="en-GB" sz="2400" dirty="0"/>
              <a:t>related to these hazards are in place.</a:t>
            </a:r>
          </a:p>
        </p:txBody>
      </p:sp>
      <p:pic>
        <p:nvPicPr>
          <p:cNvPr id="4" name="Picture 3">
            <a:extLst>
              <a:ext uri="{FF2B5EF4-FFF2-40B4-BE49-F238E27FC236}">
                <a16:creationId xmlns:a16="http://schemas.microsoft.com/office/drawing/2014/main" id="{C4C7B328-89ED-C942-B9C4-8D817240AD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0248" y="825461"/>
            <a:ext cx="2547326" cy="2547326"/>
          </a:xfrm>
          <a:prstGeom prst="rect">
            <a:avLst/>
          </a:prstGeom>
        </p:spPr>
      </p:pic>
      <p:sp>
        <p:nvSpPr>
          <p:cNvPr id="7" name="Rounded Rectangle 6">
            <a:extLst>
              <a:ext uri="{FF2B5EF4-FFF2-40B4-BE49-F238E27FC236}">
                <a16:creationId xmlns:a16="http://schemas.microsoft.com/office/drawing/2014/main" id="{1BFE51DD-2006-AD4B-91E2-DD0778084CCD}"/>
              </a:ext>
            </a:extLst>
          </p:cNvPr>
          <p:cNvSpPr/>
          <p:nvPr/>
        </p:nvSpPr>
        <p:spPr>
          <a:xfrm>
            <a:off x="7044347" y="3595995"/>
            <a:ext cx="297912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Safety Controls</a:t>
            </a:r>
          </a:p>
        </p:txBody>
      </p:sp>
      <p:sp>
        <p:nvSpPr>
          <p:cNvPr id="5" name="Rectangle 4">
            <a:extLst>
              <a:ext uri="{FF2B5EF4-FFF2-40B4-BE49-F238E27FC236}">
                <a16:creationId xmlns:a16="http://schemas.microsoft.com/office/drawing/2014/main" id="{C0FE2D31-5C40-DF41-8151-7E8C354F012D}"/>
              </a:ext>
            </a:extLst>
          </p:cNvPr>
          <p:cNvSpPr/>
          <p:nvPr/>
        </p:nvSpPr>
        <p:spPr>
          <a:xfrm>
            <a:off x="1057330" y="2889686"/>
            <a:ext cx="5360892" cy="1569660"/>
          </a:xfrm>
          <a:prstGeom prst="rect">
            <a:avLst/>
          </a:prstGeom>
          <a:solidFill>
            <a:schemeClr val="tx2">
              <a:lumMod val="40000"/>
              <a:lumOff val="60000"/>
            </a:schemeClr>
          </a:solidFill>
        </p:spPr>
        <p:txBody>
          <a:bodyPr wrap="square">
            <a:spAutoFit/>
          </a:bodyPr>
          <a:lstStyle/>
          <a:p>
            <a:pPr algn="just"/>
            <a:r>
              <a:rPr lang="en-GB" sz="2400" i="1" dirty="0"/>
              <a:t>If you are not sure what these safety controls are, you should stop this unit and refer back to Topic X in The World of an Electrician before continuing.</a:t>
            </a:r>
          </a:p>
        </p:txBody>
      </p:sp>
      <p:pic>
        <p:nvPicPr>
          <p:cNvPr id="8" name="Graphic 7" descr="User">
            <a:extLst>
              <a:ext uri="{FF2B5EF4-FFF2-40B4-BE49-F238E27FC236}">
                <a16:creationId xmlns:a16="http://schemas.microsoft.com/office/drawing/2014/main" id="{48C503E4-91C7-CB47-B467-41ADA1F139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284" y="2889686"/>
            <a:ext cx="854046" cy="854046"/>
          </a:xfrm>
          <a:prstGeom prst="rect">
            <a:avLst/>
          </a:prstGeom>
        </p:spPr>
      </p:pic>
    </p:spTree>
    <p:custDataLst>
      <p:tags r:id="rId1"/>
    </p:custDataLst>
    <p:extLst>
      <p:ext uri="{BB962C8B-B14F-4D97-AF65-F5344CB8AC3E}">
        <p14:creationId xmlns:p14="http://schemas.microsoft.com/office/powerpoint/2010/main" val="36146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Before We Begin</a:t>
            </a:r>
          </a:p>
        </p:txBody>
      </p:sp>
      <p:sp>
        <p:nvSpPr>
          <p:cNvPr id="3" name="Content Placeholder 2"/>
          <p:cNvSpPr>
            <a:spLocks noGrp="1"/>
          </p:cNvSpPr>
          <p:nvPr>
            <p:ph idx="1"/>
          </p:nvPr>
        </p:nvSpPr>
        <p:spPr>
          <a:xfrm>
            <a:off x="1122532" y="1091869"/>
            <a:ext cx="5263981" cy="1126676"/>
          </a:xfrm>
        </p:spPr>
        <p:txBody>
          <a:bodyPr>
            <a:noAutofit/>
          </a:bodyPr>
          <a:lstStyle/>
          <a:p>
            <a:pPr marL="0" indent="0" algn="just">
              <a:buNone/>
            </a:pPr>
            <a:r>
              <a:rPr lang="en-GB" sz="2400" dirty="0"/>
              <a:t>Before you do any electrical tests, you must make sure that you have </a:t>
            </a:r>
            <a:r>
              <a:rPr lang="en-GB" sz="2400" b="1" dirty="0"/>
              <a:t>isolated and locked out </a:t>
            </a:r>
            <a:r>
              <a:rPr lang="en-GB" sz="2400" dirty="0"/>
              <a:t>the supply to the motor. </a:t>
            </a:r>
          </a:p>
        </p:txBody>
      </p:sp>
      <p:sp>
        <p:nvSpPr>
          <p:cNvPr id="13" name="Rounded Rectangle 12">
            <a:extLst>
              <a:ext uri="{FF2B5EF4-FFF2-40B4-BE49-F238E27FC236}">
                <a16:creationId xmlns:a16="http://schemas.microsoft.com/office/drawing/2014/main" id="{13AEB6AD-F0C8-4941-A2C3-27ADBFC28B87}"/>
              </a:ext>
            </a:extLst>
          </p:cNvPr>
          <p:cNvSpPr/>
          <p:nvPr/>
        </p:nvSpPr>
        <p:spPr>
          <a:xfrm>
            <a:off x="5665841" y="3840606"/>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Isolating and Lock-Out Procedures</a:t>
            </a:r>
          </a:p>
        </p:txBody>
      </p:sp>
      <p:pic>
        <p:nvPicPr>
          <p:cNvPr id="4" name="Picture 3">
            <a:extLst>
              <a:ext uri="{FF2B5EF4-FFF2-40B4-BE49-F238E27FC236}">
                <a16:creationId xmlns:a16="http://schemas.microsoft.com/office/drawing/2014/main" id="{0A8EAF3A-A817-5141-983F-8DC8C56477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0426" y="890832"/>
            <a:ext cx="3034512" cy="2694017"/>
          </a:xfrm>
          <a:prstGeom prst="rect">
            <a:avLst/>
          </a:prstGeom>
        </p:spPr>
      </p:pic>
      <p:sp>
        <p:nvSpPr>
          <p:cNvPr id="5" name="Rectangle 4">
            <a:extLst>
              <a:ext uri="{FF2B5EF4-FFF2-40B4-BE49-F238E27FC236}">
                <a16:creationId xmlns:a16="http://schemas.microsoft.com/office/drawing/2014/main" id="{B3B91B4C-FF85-984D-A0F5-58D16EFFB473}"/>
              </a:ext>
            </a:extLst>
          </p:cNvPr>
          <p:cNvSpPr/>
          <p:nvPr/>
        </p:nvSpPr>
        <p:spPr>
          <a:xfrm>
            <a:off x="1122532" y="2429411"/>
            <a:ext cx="5118100" cy="1200329"/>
          </a:xfrm>
          <a:prstGeom prst="rect">
            <a:avLst/>
          </a:prstGeom>
          <a:solidFill>
            <a:schemeClr val="tx2">
              <a:lumMod val="40000"/>
              <a:lumOff val="60000"/>
            </a:schemeClr>
          </a:solidFill>
        </p:spPr>
        <p:txBody>
          <a:bodyPr>
            <a:spAutoFit/>
          </a:bodyPr>
          <a:lstStyle/>
          <a:p>
            <a:pPr algn="just"/>
            <a:r>
              <a:rPr lang="en-GB" sz="2400" i="1" dirty="0"/>
              <a:t>Make sure you know how to do this by referring to Topic X in The World of An Electrician.</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284" y="2429411"/>
            <a:ext cx="854046" cy="854046"/>
          </a:xfrm>
          <a:prstGeom prst="rect">
            <a:avLst/>
          </a:prstGeom>
        </p:spPr>
      </p:pic>
    </p:spTree>
    <p:custDataLst>
      <p:tags r:id="rId1"/>
    </p:custDataLst>
    <p:extLst>
      <p:ext uri="{BB962C8B-B14F-4D97-AF65-F5344CB8AC3E}">
        <p14:creationId xmlns:p14="http://schemas.microsoft.com/office/powerpoint/2010/main" val="40637155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12073</TotalTime>
  <Words>1860</Words>
  <Application>Microsoft Office PowerPoint</Application>
  <PresentationFormat>Custom</PresentationFormat>
  <Paragraphs>233</Paragraphs>
  <Slides>26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Open Sans</vt:lpstr>
      <vt:lpstr>Office Theme</vt:lpstr>
      <vt:lpstr>Single Phase Motors</vt:lpstr>
      <vt:lpstr>Assumed prior learning</vt:lpstr>
      <vt:lpstr>Outcomes</vt:lpstr>
      <vt:lpstr>Unit 4.1: Connect a Single Phase Motor to a Rotary Reversing Switch</vt:lpstr>
      <vt:lpstr>Introduction</vt:lpstr>
      <vt:lpstr>Safety first</vt:lpstr>
      <vt:lpstr>Potential Hazards</vt:lpstr>
      <vt:lpstr>Stop and Check?</vt:lpstr>
      <vt:lpstr>Before We Begin</vt:lpstr>
      <vt:lpstr>Changing Direction</vt:lpstr>
      <vt:lpstr>The Rotary Switch</vt:lpstr>
      <vt:lpstr>Reversing a Single Phase Motor</vt:lpstr>
      <vt:lpstr>Need Some Help?</vt:lpstr>
      <vt:lpstr>The Running Winding</vt:lpstr>
      <vt:lpstr>The Basic Schematics</vt:lpstr>
      <vt:lpstr>The Complete Schematic</vt:lpstr>
      <vt:lpstr>The Line Diagram</vt:lpstr>
      <vt:lpstr>Turn the Switch</vt:lpstr>
      <vt:lpstr>The Wiring</vt:lpstr>
      <vt:lpstr>Upload Your Motor Schematic Diagram</vt:lpstr>
      <vt:lpstr>Upload Your Line Diagrams</vt:lpstr>
      <vt:lpstr>Interactive Briefing – Int01</vt:lpstr>
      <vt:lpstr>Interactive Briefing – Int01 (1 of 2)</vt:lpstr>
      <vt:lpstr>Interactive Briefing – Int01 (2 of 2)</vt:lpstr>
      <vt:lpstr>Video Briefing – Vid01 (1 of 2)</vt:lpstr>
      <vt:lpstr>Video Briefing – Vid01 (2 of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461</cp:revision>
  <dcterms:created xsi:type="dcterms:W3CDTF">2018-02-02T12:07:09Z</dcterms:created>
  <dcterms:modified xsi:type="dcterms:W3CDTF">2018-09-19T14:15:30Z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