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omments/comment4.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comments/comment5.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comments/comment6.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comments/comment7.xml" ContentType="application/vnd.openxmlformats-officedocument.presentationml.comments+xml"/>
  <Override PartName="/ppt/tags/tag20.xml" ContentType="application/vnd.openxmlformats-officedocument.presentationml.tags+xml"/>
  <Override PartName="/ppt/notesSlides/notesSlide17.xml" ContentType="application/vnd.openxmlformats-officedocument.presentationml.notesSlide+xml"/>
  <Override PartName="/ppt/comments/comment8.xml" ContentType="application/vnd.openxmlformats-officedocument.presentationml.comments+xml"/>
  <Override PartName="/ppt/tags/tag21.xml" ContentType="application/vnd.openxmlformats-officedocument.presentationml.tags+xml"/>
  <Override PartName="/ppt/notesSlides/notesSlide18.xml" ContentType="application/vnd.openxmlformats-officedocument.presentationml.notesSlide+xml"/>
  <Override PartName="/ppt/comments/comment9.xml" ContentType="application/vnd.openxmlformats-officedocument.presentationml.comments+xml"/>
  <Override PartName="/ppt/tags/tag22.xml" ContentType="application/vnd.openxmlformats-officedocument.presentationml.tags+xml"/>
  <Override PartName="/ppt/notesSlides/notesSlide19.xml" ContentType="application/vnd.openxmlformats-officedocument.presentationml.notesSlide+xml"/>
  <Override PartName="/ppt/comments/comment10.xml" ContentType="application/vnd.openxmlformats-officedocument.presentationml.comments+xml"/>
  <Override PartName="/ppt/tags/tag23.xml" ContentType="application/vnd.openxmlformats-officedocument.presentationml.tags+xml"/>
  <Override PartName="/ppt/notesSlides/notesSlide20.xml" ContentType="application/vnd.openxmlformats-officedocument.presentationml.notesSlide+xml"/>
  <Override PartName="/ppt/comments/comment11.xml" ContentType="application/vnd.openxmlformats-officedocument.presentationml.comments+xml"/>
  <Override PartName="/ppt/tags/tag24.xml" ContentType="application/vnd.openxmlformats-officedocument.presentationml.tags+xml"/>
  <Override PartName="/ppt/notesSlides/notesSlide21.xml" ContentType="application/vnd.openxmlformats-officedocument.presentationml.notesSlide+xml"/>
  <Override PartName="/ppt/comments/comment12.xml" ContentType="application/vnd.openxmlformats-officedocument.presentationml.comments+xml"/>
  <Override PartName="/ppt/tags/tag25.xml" ContentType="application/vnd.openxmlformats-officedocument.presentationml.tags+xml"/>
  <Override PartName="/ppt/notesSlides/notesSlide22.xml" ContentType="application/vnd.openxmlformats-officedocument.presentationml.notesSlide+xml"/>
  <Override PartName="/ppt/comments/comment13.xml" ContentType="application/vnd.openxmlformats-officedocument.presentationml.comments+xml"/>
  <Override PartName="/ppt/tags/tag26.xml" ContentType="application/vnd.openxmlformats-officedocument.presentationml.tags+xml"/>
  <Override PartName="/ppt/notesSlides/notesSlide23.xml" ContentType="application/vnd.openxmlformats-officedocument.presentationml.notesSlide+xml"/>
  <Override PartName="/ppt/comments/comment14.xml" ContentType="application/vnd.openxmlformats-officedocument.presentationml.comments+xml"/>
  <Override PartName="/ppt/tags/tag27.xml" ContentType="application/vnd.openxmlformats-officedocument.presentationml.tags+xml"/>
  <Override PartName="/ppt/notesSlides/notesSlide24.xml" ContentType="application/vnd.openxmlformats-officedocument.presentationml.notesSlide+xml"/>
  <Override PartName="/ppt/comments/comment15.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comments/comment16.xml" ContentType="application/vnd.openxmlformats-officedocument.presentationml.comments+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8"/>
  </p:notesMasterIdLst>
  <p:sldIdLst>
    <p:sldId id="256" r:id="rId2"/>
    <p:sldId id="309" r:id="rId3"/>
    <p:sldId id="268" r:id="rId4"/>
    <p:sldId id="278" r:id="rId5"/>
    <p:sldId id="333" r:id="rId6"/>
    <p:sldId id="384" r:id="rId7"/>
    <p:sldId id="334" r:id="rId8"/>
    <p:sldId id="385" r:id="rId9"/>
    <p:sldId id="386" r:id="rId10"/>
    <p:sldId id="356" r:id="rId11"/>
    <p:sldId id="357" r:id="rId12"/>
    <p:sldId id="358" r:id="rId13"/>
    <p:sldId id="363" r:id="rId14"/>
    <p:sldId id="353" r:id="rId15"/>
    <p:sldId id="364" r:id="rId16"/>
    <p:sldId id="366" r:id="rId17"/>
    <p:sldId id="371" r:id="rId18"/>
    <p:sldId id="373" r:id="rId19"/>
    <p:sldId id="374" r:id="rId20"/>
    <p:sldId id="369" r:id="rId21"/>
    <p:sldId id="377" r:id="rId22"/>
    <p:sldId id="376" r:id="rId23"/>
    <p:sldId id="380" r:id="rId24"/>
    <p:sldId id="379" r:id="rId25"/>
    <p:sldId id="381" r:id="rId26"/>
    <p:sldId id="370" r:id="rId27"/>
    <p:sldId id="383" r:id="rId28"/>
    <p:sldId id="351" r:id="rId29"/>
    <p:sldId id="354" r:id="rId30"/>
    <p:sldId id="359" r:id="rId31"/>
    <p:sldId id="365" r:id="rId32"/>
    <p:sldId id="367" r:id="rId33"/>
    <p:sldId id="372" r:id="rId34"/>
    <p:sldId id="375" r:id="rId35"/>
    <p:sldId id="378" r:id="rId36"/>
    <p:sldId id="382" r:id="rId37"/>
  </p:sldIdLst>
  <p:sldSz cx="10239375" cy="50038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33"/>
            <p14:sldId id="384"/>
            <p14:sldId id="334"/>
            <p14:sldId id="385"/>
            <p14:sldId id="386"/>
            <p14:sldId id="356"/>
            <p14:sldId id="357"/>
            <p14:sldId id="358"/>
            <p14:sldId id="363"/>
            <p14:sldId id="353"/>
            <p14:sldId id="364"/>
            <p14:sldId id="366"/>
            <p14:sldId id="371"/>
            <p14:sldId id="373"/>
            <p14:sldId id="374"/>
            <p14:sldId id="369"/>
            <p14:sldId id="377"/>
            <p14:sldId id="376"/>
            <p14:sldId id="380"/>
            <p14:sldId id="379"/>
            <p14:sldId id="381"/>
            <p14:sldId id="370"/>
            <p14:sldId id="383"/>
          </p14:sldIdLst>
        </p14:section>
        <p14:section name="Appendix" id="{61A5EB1E-5BAC-224D-8F20-5D1D8E086C2B}">
          <p14:sldIdLst>
            <p14:sldId id="351"/>
            <p14:sldId id="354"/>
            <p14:sldId id="359"/>
            <p14:sldId id="365"/>
            <p14:sldId id="367"/>
            <p14:sldId id="372"/>
            <p14:sldId id="375"/>
            <p14:sldId id="378"/>
            <p14:sldId id="38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4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5"/>
    <p:restoredTop sz="72864" autoAdjust="0"/>
  </p:normalViewPr>
  <p:slideViewPr>
    <p:cSldViewPr snapToGrid="0" snapToObjects="1">
      <p:cViewPr varScale="1">
        <p:scale>
          <a:sx n="71" d="100"/>
          <a:sy n="71" d="100"/>
        </p:scale>
        <p:origin x="1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Img01</p:text>
    <p:extLst>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5-25T11:49:02.236" idx="37">
    <p:pos x="3046" y="2538"/>
    <p:text>Button 01</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5-25T11:57:46.296" idx="38">
    <p:pos x="2930" y="1256"/>
    <p:text>Img11</p:text>
    <p:extLst>
      <p:ext uri="{C676402C-5697-4E1C-873F-D02D1690AC5C}">
        <p15:threadingInfo xmlns:p15="http://schemas.microsoft.com/office/powerpoint/2012/main" timeZoneBias="-120"/>
      </p:ext>
    </p:extLst>
  </p:cm>
  <p:cm authorId="1" dt="2018-05-25T11:58:08.449" idx="39">
    <p:pos x="2509" y="1631"/>
    <p:text>Live</p:text>
    <p:extLst>
      <p:ext uri="{C676402C-5697-4E1C-873F-D02D1690AC5C}">
        <p15:threadingInfo xmlns:p15="http://schemas.microsoft.com/office/powerpoint/2012/main" timeZoneBias="-120"/>
      </p:ext>
    </p:extLst>
  </p:cm>
  <p:cm authorId="1" dt="2018-05-25T11:58:16.157" idx="40">
    <p:pos x="1787" y="1875"/>
    <p:text>Earth</p:text>
    <p:extLst>
      <p:ext uri="{C676402C-5697-4E1C-873F-D02D1690AC5C}">
        <p15:threadingInfo xmlns:p15="http://schemas.microsoft.com/office/powerpoint/2012/main" timeZoneBias="-120"/>
      </p:ext>
    </p:extLst>
  </p:cm>
  <p:cm authorId="1" dt="2018-05-25T11:58:22.824" idx="41">
    <p:pos x="2460" y="2207"/>
    <p:text>Neutral</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5-25T12:11:31.093" idx="42">
    <p:pos x="2958" y="2557"/>
    <p:text>Button 01</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5-25T12:11:31.093" idx="42">
    <p:pos x="2958" y="2557"/>
    <p:text>Button 01</p:text>
    <p:extLst>
      <p:ext uri="{C676402C-5697-4E1C-873F-D02D1690AC5C}">
        <p15:threadingInfo xmlns:p15="http://schemas.microsoft.com/office/powerpoint/2012/main" timeZoneBias="-120"/>
      </p:ext>
    </p:extLst>
  </p:cm>
  <p:cm authorId="1" dt="2018-05-25T12:17:35.276" idx="43">
    <p:pos x="10" y="10"/>
    <p:text>Button 02</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5-25T12:46:46.623" idx="45">
    <p:pos x="2519" y="2509"/>
    <p:text>Button 01</p:text>
    <p:extLst>
      <p:ext uri="{C676402C-5697-4E1C-873F-D02D1690AC5C}">
        <p15:threadingInfo xmlns:p15="http://schemas.microsoft.com/office/powerpoint/2012/main" timeZoneBias="-120"/>
      </p:ext>
    </p:extLst>
  </p:cm>
  <p:cm authorId="1" dt="2018-05-25T12:46:54.156" idx="46">
    <p:pos x="5350" y="2724"/>
    <p:text>Button 02</p:text>
    <p:extLst>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5-25T12:32:11.542" idx="44">
    <p:pos x="2607" y="1670"/>
    <p:text>Img16</p:text>
    <p:extLst>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5-25T12:53:40.031" idx="47">
    <p:pos x="6004" y="684"/>
    <p:text>Img18</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0:47:01.363" idx="20">
    <p:pos x="5626" y="478"/>
    <p:text>Img03</p:text>
    <p:extLst>
      <p:ext uri="{C676402C-5697-4E1C-873F-D02D1690AC5C}">
        <p15:threadingInfo xmlns:p15="http://schemas.microsoft.com/office/powerpoint/2012/main" timeZoneBias="-120"/>
      </p:ext>
    </p:extLst>
  </p:cm>
  <p:cm authorId="1" dt="2018-05-23T12:13:32.556" idx="23">
    <p:pos x="6075" y="2296"/>
    <p:text>Button 01</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Img04</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4T16:19:34.823" idx="30">
    <p:pos x="2783" y="2197"/>
    <p:text>Button 01</p:text>
    <p:extLst>
      <p:ext uri="{C676402C-5697-4E1C-873F-D02D1690AC5C}">
        <p15:threadingInfo xmlns:p15="http://schemas.microsoft.com/office/powerpoint/2012/main" timeZoneBias="-120"/>
      </p:ext>
    </p:extLst>
  </p:cm>
  <p:cm authorId="1" dt="2018-05-24T16:19:45.702" idx="31">
    <p:pos x="5399" y="2148"/>
    <p:text>Button 02</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24T16:19:34.823" idx="30">
    <p:pos x="6019" y="2474"/>
    <p:text>Button 01</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Img06</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5-24T17:49:12.889" idx="32">
    <p:pos x="5978" y="2515"/>
    <p:text>Button 01</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5-24T17:49:12.889" idx="32">
    <p:pos x="4006" y="2203"/>
    <p:text>Button 01</p:text>
    <p:extLst>
      <p:ext uri="{C676402C-5697-4E1C-873F-D02D1690AC5C}">
        <p15:threadingInfo xmlns:p15="http://schemas.microsoft.com/office/powerpoint/2012/main" timeZoneBias="-120"/>
      </p:ext>
    </p:extLst>
  </p:cm>
  <p:cm authorId="1" dt="2018-05-24T17:55:00.994" idx="33">
    <p:pos x="4872" y="1191"/>
    <p:text>Button 02</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5-24T18:03:42.792" idx="34">
    <p:pos x="2773" y="2568"/>
    <p:text>Button 01</p:text>
    <p:extLst>
      <p:ext uri="{C676402C-5697-4E1C-873F-D02D1690AC5C}">
        <p15:threadingInfo xmlns:p15="http://schemas.microsoft.com/office/powerpoint/2012/main" timeZoneBias="-120"/>
      </p:ext>
    </p:extLst>
  </p:cm>
  <p:cm authorId="1" dt="2018-05-24T18:03:51.153" idx="35">
    <p:pos x="4863" y="2050"/>
    <p:text>Button 02</p:text>
    <p:extLst>
      <p:ext uri="{C676402C-5697-4E1C-873F-D02D1690AC5C}">
        <p15:threadingInfo xmlns:p15="http://schemas.microsoft.com/office/powerpoint/2012/main" timeZoneBias="-120"/>
      </p:ext>
    </p:extLst>
  </p:cm>
  <p:cm authorId="1" dt="2018-05-24T18:03:58.278" idx="36">
    <p:pos x="5516" y="2480"/>
    <p:text>Button 03</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to 05_02_01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02 = Link to vid01.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20880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(see brief). Include option to view image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to test results (next slide). Present as a full screen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163699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252386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a:t>Img06 </a:t>
            </a:r>
            <a:r>
              <a:rPr lang="en-GB" sz="1200" dirty="0"/>
              <a:t>=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06325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(see brief). Include option to view image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550783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(see brief). Include option to view image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042780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to full screen view of img08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641151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to full screen view of img08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accept numerical values in text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02 = Submit entered value and provide feedback. Give learner 2 chances Answer must be exact: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Yes that’s it. This motor is rated to run on xx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1 – Have another look. Look for the value that tells you how many amps this motor requires.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2 – This motor is rated to run on xx A [Display version of img08 with current rating highlighted]</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788808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to full screen view of img09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accept numerical values in text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02 = Submit entered value and provide feedback. Give learner 2 chances. Answer must be exact: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Yes that’s it. We will need a cable that has a cross-sectional area of 0,14mm</a:t>
            </a:r>
            <a:r>
              <a:rPr lang="en-US" baseline="30000"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1 – Have another look. We need a cable rated to carry our current but it should still be as thin as possible to save money.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2 – This motor is rated to run on xx A. Therefore we need a cable that is yymm</a:t>
            </a:r>
            <a:r>
              <a:rPr lang="en-US" baseline="30000" dirty="0"/>
              <a:t>2</a:t>
            </a:r>
            <a:r>
              <a:rPr lang="en-US" dirty="0"/>
              <a:t>. [Display version of img09 with correct row highlighted]</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08455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back to 03_01_xx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photograph of a 16A plug</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82688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Drag and drop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Reproduce img11 without dimensions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Brown goes to Live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Blue goes to Neutral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Green/Yellow goes to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learners 2 chances to get correct answer. Feedback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Brilliant job! You wired the plug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1 – That is not quite right. Have another 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2 – That is still not right. The Brown wire must be connected to the Live pin. The Blue wire must be connected to the Neutral pin. The Green and Yellow wire must be connected to the Earth pin. [Show img12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284297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back to 03_01_xx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photograph of a compression 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522243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to full screen presentation of img14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02 = Submit entered value and provide feedback. Give learner 2 chances. Answer must be exact: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Yes that’s it. We need gland number xx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1 – Have another look. We need a gland to fit a cable with a cross-section of 14mm</a:t>
            </a:r>
            <a:r>
              <a:rPr lang="en-US" baseline="30000" dirty="0"/>
              <a:t>2</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2 – We need to choose gland number y. [Display version of img14 with correct row highlighted]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510361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 = image of a flexible cable fitted with lugs with the ends loose in the motor terminal box and the cable through a fitted compression 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link to 03_01_xx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02 = link to 03_02_xx</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15929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Drag and drop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Reproduce img16 to match that used in vid01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Brown goes to U1 or V1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Blue goes to V1 or U1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Green/Yellow goes to earth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Live and neutral MUST be connected to different terminals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learners 2 chances to get correct answer. Feedback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 Brilliant job! You wired the motor correctly. There is often an earth connection available in the terminal box as well.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1 – That is not quite right. Have another 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Incorrect 2 – That is still not right. The Brown wire must be connected to the Live terminal which is U1 (or V1). The Blue wire must be connected to the Neutral terminal which is V1 (or U1). There is often an earth connection available in the terminal box as well.  [Show img17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444974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Img18 = photograph of a fully connected and labelled terminal box clearly showing the earth connection. Use https://</a:t>
            </a:r>
            <a:r>
              <a:rPr lang="en-US" dirty="0" err="1"/>
              <a:t>img.auctiva.com</a:t>
            </a:r>
            <a:r>
              <a:rPr lang="en-US" dirty="0"/>
              <a:t>/</a:t>
            </a:r>
            <a:r>
              <a:rPr lang="en-US" dirty="0" err="1"/>
              <a:t>imgdata</a:t>
            </a:r>
            <a:r>
              <a:rPr lang="en-US" dirty="0"/>
              <a:t>/1/9/8/5/5/5/4/</a:t>
            </a:r>
            <a:r>
              <a:rPr lang="en-US" dirty="0" err="1"/>
              <a:t>webimg</a:t>
            </a:r>
            <a:r>
              <a:rPr lang="en-US" dirty="0"/>
              <a:t>/896956983_o.jpg as a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option to view image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078997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(see brief). Include option to view image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4110752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954855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4125156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17832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878926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328124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157343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019371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2721661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53596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891632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52314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Present boxes with just a representative icon in each circle. On click/touch, reveal the full statement.</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88159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upload.wikimedia.org</a:t>
            </a:r>
            <a:r>
              <a:rPr lang="en-US" dirty="0"/>
              <a:t>/</a:t>
            </a:r>
            <a:r>
              <a:rPr lang="en-US" dirty="0" err="1"/>
              <a:t>wikipedia</a:t>
            </a:r>
            <a:r>
              <a:rPr lang="en-US" dirty="0"/>
              <a:t>/commons/9/9d/</a:t>
            </a:r>
            <a:r>
              <a:rPr lang="en-US" dirty="0" err="1"/>
              <a:t>Stop_sign_light_red.svg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23865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662870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253784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AC3A6CD1-23EB-49D0-9979-7205D4F91228}"/>
              </a:ext>
            </a:extLst>
          </p:cNvPr>
          <p:cNvSpPr/>
          <p:nvPr userDrawn="1"/>
        </p:nvSpPr>
        <p:spPr>
          <a:xfrm>
            <a:off x="293956" y="4245367"/>
            <a:ext cx="9584139"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comments" Target="../comments/commen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comments" Target="../comments/comment6.xml"/><Relationship Id="rId4" Type="http://schemas.openxmlformats.org/officeDocument/2006/relationships/image" Target="../media/image6.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comments" Target="../comments/commen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comments" Target="../comments/commen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omments" Target="../comments/commen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comments" Target="../comments/commen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comments" Target="../comments/comment11.xml"/><Relationship Id="rId4" Type="http://schemas.openxmlformats.org/officeDocument/2006/relationships/image" Target="../media/image7.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comments" Target="../comments/commen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comments" Target="../comments/commen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comments" Target="../comments/commen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comments" Target="../comments/comment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comments" Target="../comments/comment16.xml"/><Relationship Id="rId4" Type="http://schemas.openxmlformats.org/officeDocument/2006/relationships/image" Target="../media/image8.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9.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7.tif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a:t>Single Phase </a:t>
            </a:r>
            <a:r>
              <a:rPr lang="en-GB" dirty="0"/>
              <a:t>Motors</a:t>
            </a:r>
          </a:p>
        </p:txBody>
      </p:sp>
      <p:sp>
        <p:nvSpPr>
          <p:cNvPr id="3" name="Subtitle 2"/>
          <p:cNvSpPr>
            <a:spLocks noGrp="1"/>
          </p:cNvSpPr>
          <p:nvPr>
            <p:ph type="subTitle" idx="1"/>
          </p:nvPr>
        </p:nvSpPr>
        <p:spPr/>
        <p:txBody>
          <a:bodyPr>
            <a:normAutofit/>
          </a:bodyPr>
          <a:lstStyle/>
          <a:p>
            <a:pPr algn="l"/>
            <a:r>
              <a:rPr lang="en-GB" sz="2400" dirty="0"/>
              <a:t>Topic 4: Connecting and Starting Single Phase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Steps</a:t>
            </a:r>
          </a:p>
        </p:txBody>
      </p:sp>
      <p:sp>
        <p:nvSpPr>
          <p:cNvPr id="3" name="Content Placeholder 2"/>
          <p:cNvSpPr>
            <a:spLocks noGrp="1"/>
          </p:cNvSpPr>
          <p:nvPr>
            <p:ph idx="1"/>
          </p:nvPr>
        </p:nvSpPr>
        <p:spPr>
          <a:xfrm>
            <a:off x="1122532" y="1091869"/>
            <a:ext cx="7607556" cy="965798"/>
          </a:xfrm>
        </p:spPr>
        <p:txBody>
          <a:bodyPr>
            <a:noAutofit/>
          </a:bodyPr>
          <a:lstStyle/>
          <a:p>
            <a:pPr marL="0" indent="0" algn="just">
              <a:buNone/>
            </a:pPr>
            <a:r>
              <a:rPr lang="en-GB" sz="2400" dirty="0"/>
              <a:t>There are 4 main steps involved in connecting a single phase motor to a single phase power supply via a flexible cable.</a:t>
            </a:r>
          </a:p>
        </p:txBody>
      </p:sp>
      <p:sp>
        <p:nvSpPr>
          <p:cNvPr id="5" name="Rectangle 4">
            <a:extLst>
              <a:ext uri="{FF2B5EF4-FFF2-40B4-BE49-F238E27FC236}">
                <a16:creationId xmlns:a16="http://schemas.microsoft.com/office/drawing/2014/main" id="{D46017C8-78CB-534F-BEDB-23940B2DF551}"/>
              </a:ext>
            </a:extLst>
          </p:cNvPr>
          <p:cNvSpPr/>
          <p:nvPr/>
        </p:nvSpPr>
        <p:spPr>
          <a:xfrm>
            <a:off x="1122531" y="2269067"/>
            <a:ext cx="2635257" cy="824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1: Draw the circuit diagram</a:t>
            </a:r>
          </a:p>
        </p:txBody>
      </p:sp>
      <p:sp>
        <p:nvSpPr>
          <p:cNvPr id="7" name="Rectangle 6">
            <a:extLst>
              <a:ext uri="{FF2B5EF4-FFF2-40B4-BE49-F238E27FC236}">
                <a16:creationId xmlns:a16="http://schemas.microsoft.com/office/drawing/2014/main" id="{3D6ECAF0-FA15-7345-8E6A-084BA74D09AB}"/>
              </a:ext>
            </a:extLst>
          </p:cNvPr>
          <p:cNvSpPr/>
          <p:nvPr/>
        </p:nvSpPr>
        <p:spPr>
          <a:xfrm>
            <a:off x="4108442" y="2269067"/>
            <a:ext cx="2635257" cy="8240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2: Prepare the cable</a:t>
            </a:r>
          </a:p>
        </p:txBody>
      </p:sp>
      <p:sp>
        <p:nvSpPr>
          <p:cNvPr id="8" name="Rectangle 7">
            <a:extLst>
              <a:ext uri="{FF2B5EF4-FFF2-40B4-BE49-F238E27FC236}">
                <a16:creationId xmlns:a16="http://schemas.microsoft.com/office/drawing/2014/main" id="{3BB94482-AB89-A24B-AA03-6B47965036DF}"/>
              </a:ext>
            </a:extLst>
          </p:cNvPr>
          <p:cNvSpPr/>
          <p:nvPr/>
        </p:nvSpPr>
        <p:spPr>
          <a:xfrm>
            <a:off x="4121261" y="3716601"/>
            <a:ext cx="2635257" cy="824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3: Wire the motor</a:t>
            </a:r>
          </a:p>
        </p:txBody>
      </p:sp>
      <p:sp>
        <p:nvSpPr>
          <p:cNvPr id="9" name="Rectangle 8">
            <a:extLst>
              <a:ext uri="{FF2B5EF4-FFF2-40B4-BE49-F238E27FC236}">
                <a16:creationId xmlns:a16="http://schemas.microsoft.com/office/drawing/2014/main" id="{A326658A-273B-BE47-8056-209963C4120B}"/>
              </a:ext>
            </a:extLst>
          </p:cNvPr>
          <p:cNvSpPr/>
          <p:nvPr/>
        </p:nvSpPr>
        <p:spPr>
          <a:xfrm>
            <a:off x="7108465" y="3716600"/>
            <a:ext cx="2635257" cy="8240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Step 4: Test</a:t>
            </a:r>
          </a:p>
        </p:txBody>
      </p:sp>
      <p:cxnSp>
        <p:nvCxnSpPr>
          <p:cNvPr id="10" name="Straight Arrow Connector 9">
            <a:extLst>
              <a:ext uri="{FF2B5EF4-FFF2-40B4-BE49-F238E27FC236}">
                <a16:creationId xmlns:a16="http://schemas.microsoft.com/office/drawing/2014/main" id="{F7D19CCB-AE56-FE47-8B8F-2B491997AFE9}"/>
              </a:ext>
            </a:extLst>
          </p:cNvPr>
          <p:cNvCxnSpPr>
            <a:cxnSpLocks/>
            <a:stCxn id="5" idx="3"/>
            <a:endCxn id="7" idx="1"/>
          </p:cNvCxnSpPr>
          <p:nvPr/>
        </p:nvCxnSpPr>
        <p:spPr>
          <a:xfrm>
            <a:off x="3757788" y="2681112"/>
            <a:ext cx="350654"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19E8C2E-BB96-ED4F-8D6D-5BA2332180EF}"/>
              </a:ext>
            </a:extLst>
          </p:cNvPr>
          <p:cNvCxnSpPr>
            <a:cxnSpLocks/>
            <a:stCxn id="7" idx="2"/>
            <a:endCxn id="8" idx="0"/>
          </p:cNvCxnSpPr>
          <p:nvPr/>
        </p:nvCxnSpPr>
        <p:spPr>
          <a:xfrm>
            <a:off x="5426071" y="3093156"/>
            <a:ext cx="12819" cy="62344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1EE76FF-85ED-EF40-83A4-0E1CE3F342AE}"/>
              </a:ext>
            </a:extLst>
          </p:cNvPr>
          <p:cNvCxnSpPr>
            <a:cxnSpLocks/>
            <a:stCxn id="8" idx="3"/>
            <a:endCxn id="9" idx="1"/>
          </p:cNvCxnSpPr>
          <p:nvPr/>
        </p:nvCxnSpPr>
        <p:spPr>
          <a:xfrm flipV="1">
            <a:off x="6756518" y="4128645"/>
            <a:ext cx="351947" cy="1"/>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302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1: Draw the Circuit Diagram</a:t>
            </a:r>
          </a:p>
        </p:txBody>
      </p:sp>
      <p:sp>
        <p:nvSpPr>
          <p:cNvPr id="3" name="Content Placeholder 2"/>
          <p:cNvSpPr>
            <a:spLocks noGrp="1"/>
          </p:cNvSpPr>
          <p:nvPr>
            <p:ph idx="1"/>
          </p:nvPr>
        </p:nvSpPr>
        <p:spPr>
          <a:xfrm>
            <a:off x="1122532" y="1091868"/>
            <a:ext cx="7607556" cy="3645525"/>
          </a:xfrm>
        </p:spPr>
        <p:txBody>
          <a:bodyPr>
            <a:noAutofit/>
          </a:bodyPr>
          <a:lstStyle/>
          <a:p>
            <a:pPr marL="0" indent="0">
              <a:buNone/>
            </a:pPr>
            <a:r>
              <a:rPr lang="en-GB" sz="2400" dirty="0"/>
              <a:t>The first thing we have to do is make sure we understand how the motor we are connecting is wired internally and draw a circuit diagram of the motor showing how the terminal studs in the terminal box relate to the diagram.</a:t>
            </a:r>
          </a:p>
          <a:p>
            <a:pPr marL="0" indent="0">
              <a:buNone/>
            </a:pPr>
            <a:r>
              <a:rPr lang="en-GB" sz="2400" dirty="0"/>
              <a:t>For this, we are going to do continuity tests like we did in the Electrical Tests unit in Topic 2 of this course.</a:t>
            </a:r>
          </a:p>
        </p:txBody>
      </p:sp>
      <p:sp>
        <p:nvSpPr>
          <p:cNvPr id="13" name="Rounded Rectangle 12">
            <a:extLst>
              <a:ext uri="{FF2B5EF4-FFF2-40B4-BE49-F238E27FC236}">
                <a16:creationId xmlns:a16="http://schemas.microsoft.com/office/drawing/2014/main" id="{0CBE4CB9-490F-2844-AF81-68D830D51421}"/>
              </a:ext>
            </a:extLst>
          </p:cNvPr>
          <p:cNvSpPr/>
          <p:nvPr/>
        </p:nvSpPr>
        <p:spPr>
          <a:xfrm>
            <a:off x="1122531" y="3511799"/>
            <a:ext cx="3672000"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Be reminded how to do continuity tests</a:t>
            </a:r>
          </a:p>
        </p:txBody>
      </p:sp>
      <p:sp>
        <p:nvSpPr>
          <p:cNvPr id="14" name="Rounded Rectangle 13">
            <a:extLst>
              <a:ext uri="{FF2B5EF4-FFF2-40B4-BE49-F238E27FC236}">
                <a16:creationId xmlns:a16="http://schemas.microsoft.com/office/drawing/2014/main" id="{6DBAFCD2-FCE6-0147-B0E7-3A9E2328BB52}"/>
              </a:ext>
            </a:extLst>
          </p:cNvPr>
          <p:cNvSpPr/>
          <p:nvPr/>
        </p:nvSpPr>
        <p:spPr>
          <a:xfrm>
            <a:off x="5068710" y="3511799"/>
            <a:ext cx="3672000"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how to draw the motor circuit diagram </a:t>
            </a:r>
          </a:p>
        </p:txBody>
      </p:sp>
    </p:spTree>
    <p:custDataLst>
      <p:tags r:id="rId1"/>
    </p:custDataLst>
    <p:extLst>
      <p:ext uri="{BB962C8B-B14F-4D97-AF65-F5344CB8AC3E}">
        <p14:creationId xmlns:p14="http://schemas.microsoft.com/office/powerpoint/2010/main" val="157936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Practice Drawing Circuit Diagrams</a:t>
            </a:r>
          </a:p>
        </p:txBody>
      </p:sp>
      <p:sp>
        <p:nvSpPr>
          <p:cNvPr id="3" name="Content Placeholder 2"/>
          <p:cNvSpPr>
            <a:spLocks noGrp="1"/>
          </p:cNvSpPr>
          <p:nvPr>
            <p:ph idx="1"/>
          </p:nvPr>
        </p:nvSpPr>
        <p:spPr>
          <a:xfrm>
            <a:off x="1122532" y="1091868"/>
            <a:ext cx="4549848" cy="3645525"/>
          </a:xfrm>
        </p:spPr>
        <p:txBody>
          <a:bodyPr>
            <a:noAutofit/>
          </a:bodyPr>
          <a:lstStyle/>
          <a:p>
            <a:pPr marL="0" indent="0">
              <a:buNone/>
            </a:pPr>
            <a:r>
              <a:rPr lang="en-GB" sz="2400" dirty="0"/>
              <a:t>Look at the results of some other continuity tests performed on a single phase motor with this terminal block. Now draw the corresponding terminal block and circuit diagrams. Make sure that you include the terminal stud locations on your circuit diagram and indicate how to achieve clockwise and anti-clockwise rotations.</a:t>
            </a:r>
          </a:p>
        </p:txBody>
      </p:sp>
      <p:sp>
        <p:nvSpPr>
          <p:cNvPr id="13" name="Rounded Rectangle 12">
            <a:extLst>
              <a:ext uri="{FF2B5EF4-FFF2-40B4-BE49-F238E27FC236}">
                <a16:creationId xmlns:a16="http://schemas.microsoft.com/office/drawing/2014/main" id="{0CBE4CB9-490F-2844-AF81-68D830D51421}"/>
              </a:ext>
            </a:extLst>
          </p:cNvPr>
          <p:cNvSpPr/>
          <p:nvPr/>
        </p:nvSpPr>
        <p:spPr>
          <a:xfrm>
            <a:off x="6174979" y="3867725"/>
            <a:ext cx="3672000"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the test results</a:t>
            </a:r>
          </a:p>
        </p:txBody>
      </p:sp>
      <p:sp>
        <p:nvSpPr>
          <p:cNvPr id="4" name="Rectangle 3">
            <a:extLst>
              <a:ext uri="{FF2B5EF4-FFF2-40B4-BE49-F238E27FC236}">
                <a16:creationId xmlns:a16="http://schemas.microsoft.com/office/drawing/2014/main" id="{7411F55C-BD89-2D40-AF0B-D9467C563020}"/>
              </a:ext>
            </a:extLst>
          </p:cNvPr>
          <p:cNvSpPr/>
          <p:nvPr/>
        </p:nvSpPr>
        <p:spPr>
          <a:xfrm>
            <a:off x="5848417" y="1233577"/>
            <a:ext cx="3998562" cy="24550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Tree>
    <p:custDataLst>
      <p:tags r:id="rId1"/>
    </p:custDataLst>
    <p:extLst>
      <p:ext uri="{BB962C8B-B14F-4D97-AF65-F5344CB8AC3E}">
        <p14:creationId xmlns:p14="http://schemas.microsoft.com/office/powerpoint/2010/main" val="214249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Values</a:t>
            </a:r>
          </a:p>
        </p:txBody>
      </p:sp>
      <p:sp>
        <p:nvSpPr>
          <p:cNvPr id="3" name="Content Placeholder 2"/>
          <p:cNvSpPr>
            <a:spLocks noGrp="1"/>
          </p:cNvSpPr>
          <p:nvPr>
            <p:ph idx="1"/>
          </p:nvPr>
        </p:nvSpPr>
        <p:spPr>
          <a:xfrm>
            <a:off x="1122532" y="1091868"/>
            <a:ext cx="1892132" cy="3645525"/>
          </a:xfrm>
        </p:spPr>
        <p:txBody>
          <a:bodyPr lIns="90000">
            <a:noAutofit/>
          </a:bodyPr>
          <a:lstStyle/>
          <a:p>
            <a:pPr marL="0" indent="0">
              <a:buNone/>
            </a:pPr>
            <a:r>
              <a:rPr lang="en-GB" sz="1800" dirty="0"/>
              <a:t>B1 – C2: None</a:t>
            </a:r>
          </a:p>
          <a:p>
            <a:pPr marL="0" indent="0">
              <a:buNone/>
            </a:pPr>
            <a:r>
              <a:rPr lang="en-GB" sz="1800" dirty="0"/>
              <a:t>B1 – B2: None</a:t>
            </a:r>
          </a:p>
          <a:p>
            <a:pPr marL="0" indent="0">
              <a:buNone/>
            </a:pPr>
            <a:r>
              <a:rPr lang="en-GB" sz="1800" dirty="0"/>
              <a:t>B1 – A1: None</a:t>
            </a:r>
          </a:p>
          <a:p>
            <a:pPr marL="0" indent="0">
              <a:buNone/>
            </a:pPr>
            <a:r>
              <a:rPr lang="en-GB" sz="1800" dirty="0"/>
              <a:t>B1 – C1: 0,2Ω</a:t>
            </a:r>
          </a:p>
          <a:p>
            <a:pPr marL="0" indent="0">
              <a:buNone/>
            </a:pPr>
            <a:r>
              <a:rPr lang="en-GB" sz="1800" dirty="0"/>
              <a:t>B1 – A2: None</a:t>
            </a:r>
          </a:p>
        </p:txBody>
      </p:sp>
      <p:sp>
        <p:nvSpPr>
          <p:cNvPr id="6" name="Content Placeholder 2">
            <a:extLst>
              <a:ext uri="{FF2B5EF4-FFF2-40B4-BE49-F238E27FC236}">
                <a16:creationId xmlns:a16="http://schemas.microsoft.com/office/drawing/2014/main" id="{DB9F686B-0845-5E43-90F7-C6531DF0EEFC}"/>
              </a:ext>
            </a:extLst>
          </p:cNvPr>
          <p:cNvSpPr txBox="1">
            <a:spLocks/>
          </p:cNvSpPr>
          <p:nvPr/>
        </p:nvSpPr>
        <p:spPr>
          <a:xfrm>
            <a:off x="3034178" y="1091868"/>
            <a:ext cx="1892132"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1800" dirty="0"/>
              <a:t>C2 – B2: 16,9Ω</a:t>
            </a:r>
          </a:p>
          <a:p>
            <a:pPr marL="0" indent="0">
              <a:buNone/>
            </a:pPr>
            <a:r>
              <a:rPr lang="en-GB" sz="1800" dirty="0"/>
              <a:t>C2 – A1: None</a:t>
            </a:r>
          </a:p>
          <a:p>
            <a:pPr marL="0" indent="0">
              <a:buFont typeface="Arial" panose="020B0604020202020204" pitchFamily="34" charset="0"/>
              <a:buNone/>
            </a:pPr>
            <a:r>
              <a:rPr lang="en-GB" sz="1800" dirty="0"/>
              <a:t>C2 – C1: None</a:t>
            </a:r>
          </a:p>
          <a:p>
            <a:pPr marL="0" indent="0">
              <a:buNone/>
            </a:pPr>
            <a:r>
              <a:rPr lang="en-GB" sz="1800" dirty="0"/>
              <a:t>C2 – A2: None</a:t>
            </a:r>
          </a:p>
        </p:txBody>
      </p:sp>
      <p:sp>
        <p:nvSpPr>
          <p:cNvPr id="7" name="Content Placeholder 2">
            <a:extLst>
              <a:ext uri="{FF2B5EF4-FFF2-40B4-BE49-F238E27FC236}">
                <a16:creationId xmlns:a16="http://schemas.microsoft.com/office/drawing/2014/main" id="{423F7BED-FC86-4D42-9B20-D1934BDA9C8F}"/>
              </a:ext>
            </a:extLst>
          </p:cNvPr>
          <p:cNvSpPr txBox="1">
            <a:spLocks/>
          </p:cNvSpPr>
          <p:nvPr/>
        </p:nvSpPr>
        <p:spPr>
          <a:xfrm>
            <a:off x="4945824" y="1091868"/>
            <a:ext cx="1892132"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1800" dirty="0"/>
              <a:t>B2 – A1: None</a:t>
            </a:r>
          </a:p>
          <a:p>
            <a:pPr marL="0" indent="0">
              <a:buFont typeface="Arial" panose="020B0604020202020204" pitchFamily="34" charset="0"/>
              <a:buNone/>
            </a:pPr>
            <a:r>
              <a:rPr lang="en-GB" sz="1800" dirty="0"/>
              <a:t>B2 – C1: None</a:t>
            </a:r>
          </a:p>
          <a:p>
            <a:pPr marL="0" indent="0">
              <a:buFont typeface="Arial" panose="020B0604020202020204" pitchFamily="34" charset="0"/>
              <a:buNone/>
            </a:pPr>
            <a:r>
              <a:rPr lang="en-GB" sz="1800" dirty="0"/>
              <a:t>B2 – A2: None</a:t>
            </a:r>
          </a:p>
        </p:txBody>
      </p:sp>
      <p:sp>
        <p:nvSpPr>
          <p:cNvPr id="8" name="Content Placeholder 2">
            <a:extLst>
              <a:ext uri="{FF2B5EF4-FFF2-40B4-BE49-F238E27FC236}">
                <a16:creationId xmlns:a16="http://schemas.microsoft.com/office/drawing/2014/main" id="{B6933869-B1A3-9042-B23B-D74E9E099D1A}"/>
              </a:ext>
            </a:extLst>
          </p:cNvPr>
          <p:cNvSpPr txBox="1">
            <a:spLocks/>
          </p:cNvSpPr>
          <p:nvPr/>
        </p:nvSpPr>
        <p:spPr>
          <a:xfrm>
            <a:off x="6837956" y="1091867"/>
            <a:ext cx="1892132"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1800" dirty="0"/>
              <a:t>A1 – C1: None</a:t>
            </a:r>
          </a:p>
          <a:p>
            <a:pPr marL="0" indent="0">
              <a:buNone/>
            </a:pPr>
            <a:r>
              <a:rPr lang="en-GB" sz="1800" dirty="0"/>
              <a:t>A1 – A2: 8,2Ω</a:t>
            </a:r>
          </a:p>
        </p:txBody>
      </p:sp>
      <p:sp>
        <p:nvSpPr>
          <p:cNvPr id="9" name="Content Placeholder 2">
            <a:extLst>
              <a:ext uri="{FF2B5EF4-FFF2-40B4-BE49-F238E27FC236}">
                <a16:creationId xmlns:a16="http://schemas.microsoft.com/office/drawing/2014/main" id="{46F3A3AF-BBC6-9643-AB03-7E9D076B4C3D}"/>
              </a:ext>
            </a:extLst>
          </p:cNvPr>
          <p:cNvSpPr txBox="1">
            <a:spLocks/>
          </p:cNvSpPr>
          <p:nvPr/>
        </p:nvSpPr>
        <p:spPr>
          <a:xfrm>
            <a:off x="8691868" y="1091866"/>
            <a:ext cx="1892132" cy="3645525"/>
          </a:xfrm>
          <a:prstGeom prst="rect">
            <a:avLst/>
          </a:prstGeom>
        </p:spPr>
        <p:txBody>
          <a:bodyPr vert="horz" lIns="9000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1800" dirty="0"/>
              <a:t>C1 – A2: None</a:t>
            </a:r>
          </a:p>
        </p:txBody>
      </p:sp>
    </p:spTree>
    <p:custDataLst>
      <p:tags r:id="rId1"/>
    </p:custDataLst>
    <p:extLst>
      <p:ext uri="{BB962C8B-B14F-4D97-AF65-F5344CB8AC3E}">
        <p14:creationId xmlns:p14="http://schemas.microsoft.com/office/powerpoint/2010/main" val="263791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Circuit Diagram</a:t>
            </a:r>
          </a:p>
        </p:txBody>
      </p:sp>
      <p:sp>
        <p:nvSpPr>
          <p:cNvPr id="3" name="Content Placeholder 2"/>
          <p:cNvSpPr>
            <a:spLocks noGrp="1"/>
          </p:cNvSpPr>
          <p:nvPr>
            <p:ph idx="1"/>
          </p:nvPr>
        </p:nvSpPr>
        <p:spPr>
          <a:xfrm>
            <a:off x="1122532" y="1091868"/>
            <a:ext cx="4849644" cy="3645525"/>
          </a:xfrm>
        </p:spPr>
        <p:txBody>
          <a:bodyPr lIns="90000">
            <a:noAutofit/>
          </a:bodyPr>
          <a:lstStyle/>
          <a:p>
            <a:pPr marL="0" indent="0">
              <a:buNone/>
            </a:pPr>
            <a:r>
              <a:rPr lang="en-GB" sz="2400" dirty="0"/>
              <a:t>Once you have drawn your circuit diagram take a picture of it and upload it.</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3700" y="1091868"/>
            <a:ext cx="2219236" cy="2219236"/>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spTree>
    <p:custDataLst>
      <p:tags r:id="rId1"/>
    </p:custDataLst>
    <p:extLst>
      <p:ext uri="{BB962C8B-B14F-4D97-AF65-F5344CB8AC3E}">
        <p14:creationId xmlns:p14="http://schemas.microsoft.com/office/powerpoint/2010/main" val="151376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Practice Drawing Circuit Diagrams</a:t>
            </a:r>
          </a:p>
        </p:txBody>
      </p:sp>
      <p:sp>
        <p:nvSpPr>
          <p:cNvPr id="3" name="Content Placeholder 2"/>
          <p:cNvSpPr>
            <a:spLocks noGrp="1"/>
          </p:cNvSpPr>
          <p:nvPr>
            <p:ph idx="1"/>
          </p:nvPr>
        </p:nvSpPr>
        <p:spPr>
          <a:xfrm>
            <a:off x="1122532" y="1091868"/>
            <a:ext cx="7607556" cy="3645525"/>
          </a:xfrm>
        </p:spPr>
        <p:txBody>
          <a:bodyPr>
            <a:noAutofit/>
          </a:bodyPr>
          <a:lstStyle/>
          <a:p>
            <a:pPr marL="0" indent="0">
              <a:buNone/>
            </a:pPr>
            <a:r>
              <a:rPr lang="en-GB" sz="2400" dirty="0"/>
              <a:t>This is what your diagram should have looked like. Click the image to see a full screen version.</a:t>
            </a:r>
          </a:p>
        </p:txBody>
      </p:sp>
      <p:sp>
        <p:nvSpPr>
          <p:cNvPr id="4" name="Rectangle 3">
            <a:extLst>
              <a:ext uri="{FF2B5EF4-FFF2-40B4-BE49-F238E27FC236}">
                <a16:creationId xmlns:a16="http://schemas.microsoft.com/office/drawing/2014/main" id="{7411F55C-BD89-2D40-AF0B-D9467C563020}"/>
              </a:ext>
            </a:extLst>
          </p:cNvPr>
          <p:cNvSpPr/>
          <p:nvPr/>
        </p:nvSpPr>
        <p:spPr>
          <a:xfrm>
            <a:off x="2826249" y="1801926"/>
            <a:ext cx="4781080" cy="2935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Tree>
    <p:custDataLst>
      <p:tags r:id="rId1"/>
    </p:custDataLst>
    <p:extLst>
      <p:ext uri="{BB962C8B-B14F-4D97-AF65-F5344CB8AC3E}">
        <p14:creationId xmlns:p14="http://schemas.microsoft.com/office/powerpoint/2010/main" val="125880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Practice Drawing Circuit Diagrams</a:t>
            </a:r>
          </a:p>
        </p:txBody>
      </p:sp>
      <p:sp>
        <p:nvSpPr>
          <p:cNvPr id="3" name="Content Placeholder 2"/>
          <p:cNvSpPr>
            <a:spLocks noGrp="1"/>
          </p:cNvSpPr>
          <p:nvPr>
            <p:ph idx="1"/>
          </p:nvPr>
        </p:nvSpPr>
        <p:spPr>
          <a:xfrm>
            <a:off x="1122532" y="1091868"/>
            <a:ext cx="7607556" cy="3645525"/>
          </a:xfrm>
        </p:spPr>
        <p:txBody>
          <a:bodyPr>
            <a:noAutofit/>
          </a:bodyPr>
          <a:lstStyle/>
          <a:p>
            <a:pPr marL="0" indent="0">
              <a:buNone/>
            </a:pPr>
            <a:r>
              <a:rPr lang="en-GB" sz="2400" dirty="0"/>
              <a:t>Now draw the corresponding motor circuit diagram for this completed block diagram</a:t>
            </a:r>
          </a:p>
        </p:txBody>
      </p:sp>
      <p:sp>
        <p:nvSpPr>
          <p:cNvPr id="4" name="Rectangle 3">
            <a:extLst>
              <a:ext uri="{FF2B5EF4-FFF2-40B4-BE49-F238E27FC236}">
                <a16:creationId xmlns:a16="http://schemas.microsoft.com/office/drawing/2014/main" id="{7411F55C-BD89-2D40-AF0B-D9467C563020}"/>
              </a:ext>
            </a:extLst>
          </p:cNvPr>
          <p:cNvSpPr/>
          <p:nvPr/>
        </p:nvSpPr>
        <p:spPr>
          <a:xfrm>
            <a:off x="2826249" y="1801926"/>
            <a:ext cx="4781080" cy="29354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Tree>
    <p:custDataLst>
      <p:tags r:id="rId1"/>
    </p:custDataLst>
    <p:extLst>
      <p:ext uri="{BB962C8B-B14F-4D97-AF65-F5344CB8AC3E}">
        <p14:creationId xmlns:p14="http://schemas.microsoft.com/office/powerpoint/2010/main" val="2683273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2: Prepare the Cable</a:t>
            </a:r>
          </a:p>
        </p:txBody>
      </p:sp>
      <p:sp>
        <p:nvSpPr>
          <p:cNvPr id="3" name="Content Placeholder 2"/>
          <p:cNvSpPr>
            <a:spLocks noGrp="1"/>
          </p:cNvSpPr>
          <p:nvPr>
            <p:ph idx="1"/>
          </p:nvPr>
        </p:nvSpPr>
        <p:spPr>
          <a:xfrm>
            <a:off x="1122532" y="1091868"/>
            <a:ext cx="7607556" cy="3645525"/>
          </a:xfrm>
        </p:spPr>
        <p:txBody>
          <a:bodyPr>
            <a:noAutofit/>
          </a:bodyPr>
          <a:lstStyle/>
          <a:p>
            <a:pPr marL="0" indent="0">
              <a:buNone/>
            </a:pPr>
            <a:r>
              <a:rPr lang="en-GB" sz="2400" dirty="0"/>
              <a:t>The first thing you need to make sure of is that you have the correct size cable. </a:t>
            </a:r>
            <a:r>
              <a:rPr lang="en-ZA" sz="2400" dirty="0"/>
              <a:t>Using the wrong size cable can lead to it overheating and causing damage. It can also be a fire hazard!</a:t>
            </a:r>
          </a:p>
          <a:p>
            <a:pPr marL="0" indent="0">
              <a:buNone/>
            </a:pPr>
            <a:r>
              <a:rPr lang="en-ZA" sz="2400" dirty="0"/>
              <a:t>To choose the correct cable, we need to consider the current that it will need to carry and then use current rating tables to select the right cable for the job.</a:t>
            </a:r>
          </a:p>
          <a:p>
            <a:pPr marL="0" indent="0">
              <a:buNone/>
            </a:pPr>
            <a:r>
              <a:rPr lang="en-ZA" sz="2400" dirty="0"/>
              <a:t>Have a look at the motor nameplate to see the motor’s current rating. </a:t>
            </a:r>
          </a:p>
          <a:p>
            <a:pPr marL="0" indent="0">
              <a:buNone/>
            </a:pPr>
            <a:r>
              <a:rPr lang="en-GB" sz="2400" dirty="0"/>
              <a:t> </a:t>
            </a:r>
          </a:p>
        </p:txBody>
      </p:sp>
      <p:sp>
        <p:nvSpPr>
          <p:cNvPr id="7" name="Rounded Rectangle 6">
            <a:extLst>
              <a:ext uri="{FF2B5EF4-FFF2-40B4-BE49-F238E27FC236}">
                <a16:creationId xmlns:a16="http://schemas.microsoft.com/office/drawing/2014/main" id="{045EE8E8-CD1E-9D4C-9619-D4D75B0E26D8}"/>
              </a:ext>
            </a:extLst>
          </p:cNvPr>
          <p:cNvSpPr/>
          <p:nvPr/>
        </p:nvSpPr>
        <p:spPr>
          <a:xfrm>
            <a:off x="6205976" y="3992939"/>
            <a:ext cx="3672000"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View the motor nameplate</a:t>
            </a:r>
          </a:p>
        </p:txBody>
      </p:sp>
    </p:spTree>
    <p:custDataLst>
      <p:tags r:id="rId1"/>
    </p:custDataLst>
    <p:extLst>
      <p:ext uri="{BB962C8B-B14F-4D97-AF65-F5344CB8AC3E}">
        <p14:creationId xmlns:p14="http://schemas.microsoft.com/office/powerpoint/2010/main" val="348126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the Current Rating?</a:t>
            </a:r>
          </a:p>
        </p:txBody>
      </p:sp>
      <p:sp>
        <p:nvSpPr>
          <p:cNvPr id="3" name="Content Placeholder 2"/>
          <p:cNvSpPr>
            <a:spLocks noGrp="1"/>
          </p:cNvSpPr>
          <p:nvPr>
            <p:ph idx="1"/>
          </p:nvPr>
        </p:nvSpPr>
        <p:spPr>
          <a:xfrm>
            <a:off x="1122532" y="1091868"/>
            <a:ext cx="7607556" cy="3645525"/>
          </a:xfrm>
        </p:spPr>
        <p:txBody>
          <a:bodyPr>
            <a:noAutofit/>
          </a:bodyPr>
          <a:lstStyle/>
          <a:p>
            <a:pPr marL="0" indent="0">
              <a:buNone/>
            </a:pPr>
            <a:r>
              <a:rPr lang="en-GB" sz="2400" dirty="0"/>
              <a:t>Enter the current rating into the text box below.</a:t>
            </a:r>
          </a:p>
          <a:p>
            <a:pPr marL="0" indent="0">
              <a:buNone/>
            </a:pPr>
            <a:endParaRPr lang="en-GB" sz="2400" dirty="0"/>
          </a:p>
          <a:p>
            <a:pPr marL="0" indent="0">
              <a:buNone/>
            </a:pPr>
            <a:r>
              <a:rPr lang="en-GB" sz="2400" dirty="0"/>
              <a:t>Current Rating</a:t>
            </a:r>
          </a:p>
        </p:txBody>
      </p:sp>
      <p:sp>
        <p:nvSpPr>
          <p:cNvPr id="7" name="Rounded Rectangle 6">
            <a:extLst>
              <a:ext uri="{FF2B5EF4-FFF2-40B4-BE49-F238E27FC236}">
                <a16:creationId xmlns:a16="http://schemas.microsoft.com/office/drawing/2014/main" id="{045EE8E8-CD1E-9D4C-9619-D4D75B0E26D8}"/>
              </a:ext>
            </a:extLst>
          </p:cNvPr>
          <p:cNvSpPr/>
          <p:nvPr/>
        </p:nvSpPr>
        <p:spPr>
          <a:xfrm>
            <a:off x="3115160" y="3450499"/>
            <a:ext cx="3672000"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View the motor nameplate again</a:t>
            </a:r>
          </a:p>
        </p:txBody>
      </p:sp>
      <p:sp>
        <p:nvSpPr>
          <p:cNvPr id="4" name="Rectangle 3">
            <a:extLst>
              <a:ext uri="{FF2B5EF4-FFF2-40B4-BE49-F238E27FC236}">
                <a16:creationId xmlns:a16="http://schemas.microsoft.com/office/drawing/2014/main" id="{2063ED56-7A18-C44D-932F-1EFCFECC76DE}"/>
              </a:ext>
            </a:extLst>
          </p:cNvPr>
          <p:cNvSpPr/>
          <p:nvPr/>
        </p:nvSpPr>
        <p:spPr>
          <a:xfrm>
            <a:off x="3115160" y="1838343"/>
            <a:ext cx="2603715" cy="526942"/>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a:extLst>
              <a:ext uri="{FF2B5EF4-FFF2-40B4-BE49-F238E27FC236}">
                <a16:creationId xmlns:a16="http://schemas.microsoft.com/office/drawing/2014/main" id="{33A87E0D-4112-0A47-B2F8-0D53EA03A714}"/>
              </a:ext>
            </a:extLst>
          </p:cNvPr>
          <p:cNvSpPr/>
          <p:nvPr/>
        </p:nvSpPr>
        <p:spPr>
          <a:xfrm>
            <a:off x="5852954" y="1838343"/>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Tree>
    <p:custDataLst>
      <p:tags r:id="rId1"/>
    </p:custDataLst>
    <p:extLst>
      <p:ext uri="{BB962C8B-B14F-4D97-AF65-F5344CB8AC3E}">
        <p14:creationId xmlns:p14="http://schemas.microsoft.com/office/powerpoint/2010/main" val="267653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Read a Current Rating Table?</a:t>
            </a:r>
          </a:p>
        </p:txBody>
      </p:sp>
      <p:sp>
        <p:nvSpPr>
          <p:cNvPr id="3" name="Content Placeholder 2"/>
          <p:cNvSpPr>
            <a:spLocks noGrp="1"/>
          </p:cNvSpPr>
          <p:nvPr>
            <p:ph idx="1"/>
          </p:nvPr>
        </p:nvSpPr>
        <p:spPr>
          <a:xfrm>
            <a:off x="1122532" y="1091868"/>
            <a:ext cx="7607556" cy="3645525"/>
          </a:xfrm>
        </p:spPr>
        <p:txBody>
          <a:bodyPr>
            <a:noAutofit/>
          </a:bodyPr>
          <a:lstStyle/>
          <a:p>
            <a:pPr marL="0" indent="0">
              <a:buNone/>
            </a:pPr>
            <a:r>
              <a:rPr lang="en-GB" sz="2400" dirty="0"/>
              <a:t>Now that we know the current our cable must carry, we can select the right one. To do this we need a current rating table for flexible cables.</a:t>
            </a:r>
          </a:p>
          <a:p>
            <a:pPr marL="0" indent="0">
              <a:buNone/>
            </a:pPr>
            <a:r>
              <a:rPr lang="en-GB" sz="2400" dirty="0"/>
              <a:t>View the current rating table and choose, then enter the best cable diameter in the text box below.</a:t>
            </a:r>
          </a:p>
          <a:p>
            <a:pPr marL="0" indent="0">
              <a:buNone/>
            </a:pPr>
            <a:endParaRPr lang="en-GB" sz="2400" dirty="0"/>
          </a:p>
          <a:p>
            <a:pPr marL="0" indent="0">
              <a:buNone/>
            </a:pPr>
            <a:r>
              <a:rPr lang="en-GB" sz="2400" dirty="0"/>
              <a:t>Required cable                      mm</a:t>
            </a:r>
            <a:r>
              <a:rPr lang="en-GB" sz="2400" baseline="30000" dirty="0"/>
              <a:t>2</a:t>
            </a:r>
          </a:p>
        </p:txBody>
      </p:sp>
      <p:sp>
        <p:nvSpPr>
          <p:cNvPr id="8" name="Rectangle 7">
            <a:extLst>
              <a:ext uri="{FF2B5EF4-FFF2-40B4-BE49-F238E27FC236}">
                <a16:creationId xmlns:a16="http://schemas.microsoft.com/office/drawing/2014/main" id="{A675F022-00DA-3444-A3B3-116555A62001}"/>
              </a:ext>
            </a:extLst>
          </p:cNvPr>
          <p:cNvSpPr/>
          <p:nvPr/>
        </p:nvSpPr>
        <p:spPr>
          <a:xfrm>
            <a:off x="3146161" y="3236601"/>
            <a:ext cx="1301855" cy="526942"/>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a:extLst>
              <a:ext uri="{FF2B5EF4-FFF2-40B4-BE49-F238E27FC236}">
                <a16:creationId xmlns:a16="http://schemas.microsoft.com/office/drawing/2014/main" id="{9AB0530F-CFFB-6A46-B1F8-A1204EDC8A2B}"/>
              </a:ext>
            </a:extLst>
          </p:cNvPr>
          <p:cNvSpPr/>
          <p:nvPr/>
        </p:nvSpPr>
        <p:spPr>
          <a:xfrm>
            <a:off x="5434977" y="3236601"/>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
        <p:nvSpPr>
          <p:cNvPr id="10" name="Rounded Rectangle 9">
            <a:extLst>
              <a:ext uri="{FF2B5EF4-FFF2-40B4-BE49-F238E27FC236}">
                <a16:creationId xmlns:a16="http://schemas.microsoft.com/office/drawing/2014/main" id="{FB14B357-C306-8B4D-A39C-C6656BFCB475}"/>
              </a:ext>
            </a:extLst>
          </p:cNvPr>
          <p:cNvSpPr/>
          <p:nvPr/>
        </p:nvSpPr>
        <p:spPr>
          <a:xfrm>
            <a:off x="1122532" y="4027293"/>
            <a:ext cx="3672000"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View the current rating table</a:t>
            </a:r>
          </a:p>
        </p:txBody>
      </p:sp>
      <p:sp>
        <p:nvSpPr>
          <p:cNvPr id="11" name="Rounded Rectangle 10">
            <a:extLst>
              <a:ext uri="{FF2B5EF4-FFF2-40B4-BE49-F238E27FC236}">
                <a16:creationId xmlns:a16="http://schemas.microsoft.com/office/drawing/2014/main" id="{D86DC810-B35A-5B42-9902-2B92ED1D12AF}"/>
              </a:ext>
            </a:extLst>
          </p:cNvPr>
          <p:cNvSpPr/>
          <p:nvPr/>
        </p:nvSpPr>
        <p:spPr>
          <a:xfrm>
            <a:off x="5434977" y="3998344"/>
            <a:ext cx="3672000"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how to read current rating tables</a:t>
            </a:r>
          </a:p>
        </p:txBody>
      </p:sp>
    </p:spTree>
    <p:custDataLst>
      <p:tags r:id="rId1"/>
    </p:custDataLst>
    <p:extLst>
      <p:ext uri="{BB962C8B-B14F-4D97-AF65-F5344CB8AC3E}">
        <p14:creationId xmlns:p14="http://schemas.microsoft.com/office/powerpoint/2010/main" val="3047874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16A Plug</a:t>
            </a:r>
          </a:p>
        </p:txBody>
      </p:sp>
      <p:sp>
        <p:nvSpPr>
          <p:cNvPr id="3" name="Content Placeholder 2"/>
          <p:cNvSpPr>
            <a:spLocks noGrp="1"/>
          </p:cNvSpPr>
          <p:nvPr>
            <p:ph idx="1"/>
          </p:nvPr>
        </p:nvSpPr>
        <p:spPr>
          <a:xfrm>
            <a:off x="1122532" y="1091868"/>
            <a:ext cx="5526241" cy="3645525"/>
          </a:xfrm>
        </p:spPr>
        <p:txBody>
          <a:bodyPr>
            <a:noAutofit/>
          </a:bodyPr>
          <a:lstStyle/>
          <a:p>
            <a:pPr marL="0" indent="0">
              <a:buNone/>
            </a:pPr>
            <a:r>
              <a:rPr lang="en-GB" sz="2400" dirty="0"/>
              <a:t>Now that we have chosen the right size cable, we need to fit a standard 16A plug to one end.</a:t>
            </a:r>
          </a:p>
          <a:p>
            <a:pPr marL="0" indent="0">
              <a:buNone/>
            </a:pPr>
            <a:r>
              <a:rPr lang="en-GB" sz="2400" dirty="0"/>
              <a:t>We learnt how to fit a plug in Topic 1 of Course 3: Electrical Components and Systems. If you are unsure how to connect a plug, refer back to this topic now. </a:t>
            </a:r>
          </a:p>
        </p:txBody>
      </p:sp>
      <p:sp>
        <p:nvSpPr>
          <p:cNvPr id="7" name="Rounded Rectangle 6">
            <a:extLst>
              <a:ext uri="{FF2B5EF4-FFF2-40B4-BE49-F238E27FC236}">
                <a16:creationId xmlns:a16="http://schemas.microsoft.com/office/drawing/2014/main" id="{4DA829BA-9FD2-A047-AA1A-C8F5B2D09D25}"/>
              </a:ext>
            </a:extLst>
          </p:cNvPr>
          <p:cNvSpPr/>
          <p:nvPr/>
        </p:nvSpPr>
        <p:spPr>
          <a:xfrm>
            <a:off x="1431991" y="3750371"/>
            <a:ext cx="3672000"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how to fit a 16A plug</a:t>
            </a:r>
          </a:p>
        </p:txBody>
      </p:sp>
      <p:sp>
        <p:nvSpPr>
          <p:cNvPr id="4" name="Rectangle 3">
            <a:extLst>
              <a:ext uri="{FF2B5EF4-FFF2-40B4-BE49-F238E27FC236}">
                <a16:creationId xmlns:a16="http://schemas.microsoft.com/office/drawing/2014/main" id="{3B3A1C6C-46A8-3B47-BD21-2AAEB48913E8}"/>
              </a:ext>
            </a:extLst>
          </p:cNvPr>
          <p:cNvSpPr/>
          <p:nvPr/>
        </p:nvSpPr>
        <p:spPr>
          <a:xfrm>
            <a:off x="6648773" y="1233577"/>
            <a:ext cx="3301139" cy="32609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Tree>
    <p:custDataLst>
      <p:tags r:id="rId1"/>
    </p:custDataLst>
    <p:extLst>
      <p:ext uri="{BB962C8B-B14F-4D97-AF65-F5344CB8AC3E}">
        <p14:creationId xmlns:p14="http://schemas.microsoft.com/office/powerpoint/2010/main" val="3748881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Fit the Plug</a:t>
            </a:r>
          </a:p>
        </p:txBody>
      </p:sp>
      <p:sp>
        <p:nvSpPr>
          <p:cNvPr id="3" name="Content Placeholder 2"/>
          <p:cNvSpPr>
            <a:spLocks noGrp="1"/>
          </p:cNvSpPr>
          <p:nvPr>
            <p:ph idx="1"/>
          </p:nvPr>
        </p:nvSpPr>
        <p:spPr>
          <a:xfrm>
            <a:off x="1122532" y="1091868"/>
            <a:ext cx="7607556" cy="3645525"/>
          </a:xfrm>
        </p:spPr>
        <p:txBody>
          <a:bodyPr>
            <a:noAutofit/>
          </a:bodyPr>
          <a:lstStyle/>
          <a:p>
            <a:pPr marL="0" indent="0">
              <a:buNone/>
            </a:pPr>
            <a:r>
              <a:rPr lang="en-GB" sz="2400" dirty="0"/>
              <a:t>Drag the correct cable to each  to each terminal of the plug to fit the plug.</a:t>
            </a:r>
          </a:p>
        </p:txBody>
      </p:sp>
      <p:pic>
        <p:nvPicPr>
          <p:cNvPr id="4" name="Picture 3">
            <a:extLst>
              <a:ext uri="{FF2B5EF4-FFF2-40B4-BE49-F238E27FC236}">
                <a16:creationId xmlns:a16="http://schemas.microsoft.com/office/drawing/2014/main" id="{E362CFDD-68ED-AF4C-BDAB-EF195779D0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51702" y="1961483"/>
            <a:ext cx="4165430" cy="2774197"/>
          </a:xfrm>
          <a:prstGeom prst="rect">
            <a:avLst/>
          </a:prstGeom>
        </p:spPr>
      </p:pic>
      <p:grpSp>
        <p:nvGrpSpPr>
          <p:cNvPr id="10" name="Group 9">
            <a:extLst>
              <a:ext uri="{FF2B5EF4-FFF2-40B4-BE49-F238E27FC236}">
                <a16:creationId xmlns:a16="http://schemas.microsoft.com/office/drawing/2014/main" id="{A2ECA14F-9E54-0942-AE28-CB6DD10DAE73}"/>
              </a:ext>
            </a:extLst>
          </p:cNvPr>
          <p:cNvGrpSpPr/>
          <p:nvPr/>
        </p:nvGrpSpPr>
        <p:grpSpPr>
          <a:xfrm>
            <a:off x="6925160" y="2107769"/>
            <a:ext cx="2776779" cy="0"/>
            <a:chOff x="6925160" y="2107769"/>
            <a:chExt cx="2776779" cy="0"/>
          </a:xfrm>
        </p:grpSpPr>
        <p:cxnSp>
          <p:nvCxnSpPr>
            <p:cNvPr id="6" name="Straight Connector 5">
              <a:extLst>
                <a:ext uri="{FF2B5EF4-FFF2-40B4-BE49-F238E27FC236}">
                  <a16:creationId xmlns:a16="http://schemas.microsoft.com/office/drawing/2014/main" id="{0AB3783B-0B73-DA4D-A795-67D75D31A20D}"/>
                </a:ext>
              </a:extLst>
            </p:cNvPr>
            <p:cNvCxnSpPr/>
            <p:nvPr/>
          </p:nvCxnSpPr>
          <p:spPr>
            <a:xfrm>
              <a:off x="7392692" y="2107769"/>
              <a:ext cx="2309247"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A1218D8-9FCE-DB42-B89A-8CAC9C194670}"/>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2BAD94A-3901-4F40-AD15-AC301586173E}"/>
              </a:ext>
            </a:extLst>
          </p:cNvPr>
          <p:cNvGrpSpPr/>
          <p:nvPr/>
        </p:nvGrpSpPr>
        <p:grpSpPr>
          <a:xfrm>
            <a:off x="6925160" y="3066081"/>
            <a:ext cx="2776779" cy="0"/>
            <a:chOff x="6925160" y="2107769"/>
            <a:chExt cx="2776779" cy="0"/>
          </a:xfrm>
        </p:grpSpPr>
        <p:cxnSp>
          <p:nvCxnSpPr>
            <p:cNvPr id="12" name="Straight Connector 11">
              <a:extLst>
                <a:ext uri="{FF2B5EF4-FFF2-40B4-BE49-F238E27FC236}">
                  <a16:creationId xmlns:a16="http://schemas.microsoft.com/office/drawing/2014/main" id="{F2850551-0F62-B442-B991-A0189C28F433}"/>
                </a:ext>
              </a:extLst>
            </p:cNvPr>
            <p:cNvCxnSpPr/>
            <p:nvPr/>
          </p:nvCxnSpPr>
          <p:spPr>
            <a:xfrm>
              <a:off x="7392692" y="2107769"/>
              <a:ext cx="2309247" cy="0"/>
            </a:xfrm>
            <a:prstGeom prst="line">
              <a:avLst/>
            </a:prstGeom>
            <a:ln w="190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9403E12-EFAE-3943-917A-F9DA601E2E65}"/>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749CB18-EE42-BC40-BB24-057EB5D30B01}"/>
              </a:ext>
            </a:extLst>
          </p:cNvPr>
          <p:cNvGrpSpPr/>
          <p:nvPr/>
        </p:nvGrpSpPr>
        <p:grpSpPr>
          <a:xfrm>
            <a:off x="6925160" y="4088969"/>
            <a:ext cx="2776779" cy="0"/>
            <a:chOff x="6925160" y="2107769"/>
            <a:chExt cx="2776779" cy="0"/>
          </a:xfrm>
        </p:grpSpPr>
        <p:cxnSp>
          <p:nvCxnSpPr>
            <p:cNvPr id="15" name="Straight Connector 14">
              <a:extLst>
                <a:ext uri="{FF2B5EF4-FFF2-40B4-BE49-F238E27FC236}">
                  <a16:creationId xmlns:a16="http://schemas.microsoft.com/office/drawing/2014/main" id="{46A74302-0186-B14A-B16E-A065D4D709C4}"/>
                </a:ext>
              </a:extLst>
            </p:cNvPr>
            <p:cNvCxnSpPr/>
            <p:nvPr/>
          </p:nvCxnSpPr>
          <p:spPr>
            <a:xfrm>
              <a:off x="7392692" y="2107769"/>
              <a:ext cx="2309247" cy="0"/>
            </a:xfrm>
            <a:prstGeom prst="line">
              <a:avLst/>
            </a:prstGeom>
            <a:ln w="190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87C5DC-BBA7-754F-8687-6CEEEA2D4693}"/>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D9B2F9E0-3D51-EF4A-9BD5-8C609E1A5146}"/>
              </a:ext>
            </a:extLst>
          </p:cNvPr>
          <p:cNvCxnSpPr/>
          <p:nvPr/>
        </p:nvCxnSpPr>
        <p:spPr>
          <a:xfrm>
            <a:off x="7390112" y="4132883"/>
            <a:ext cx="2309247" cy="0"/>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29337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Compression Glands</a:t>
            </a:r>
          </a:p>
        </p:txBody>
      </p:sp>
      <p:sp>
        <p:nvSpPr>
          <p:cNvPr id="3" name="Content Placeholder 2"/>
          <p:cNvSpPr>
            <a:spLocks noGrp="1"/>
          </p:cNvSpPr>
          <p:nvPr>
            <p:ph idx="1"/>
          </p:nvPr>
        </p:nvSpPr>
        <p:spPr>
          <a:xfrm>
            <a:off x="1122532" y="1091868"/>
            <a:ext cx="6177170" cy="3645525"/>
          </a:xfrm>
        </p:spPr>
        <p:txBody>
          <a:bodyPr>
            <a:noAutofit/>
          </a:bodyPr>
          <a:lstStyle/>
          <a:p>
            <a:pPr marL="0" indent="0">
              <a:buNone/>
            </a:pPr>
            <a:r>
              <a:rPr lang="en-GB" sz="2400" dirty="0"/>
              <a:t>We need to prepare the connection of the other end of our wire to the motor. For this, we need a compression gland. We also covered compression glands in Topic 1 of Course 3: Electrical Components and Systems.</a:t>
            </a:r>
          </a:p>
          <a:p>
            <a:pPr marL="0" indent="0">
              <a:buNone/>
            </a:pPr>
            <a:r>
              <a:rPr lang="en-GB" sz="2400" dirty="0"/>
              <a:t>If you need a reminder about what compression glands are, why they are used and how to choose the right size, go back to this topic now.</a:t>
            </a:r>
          </a:p>
        </p:txBody>
      </p:sp>
      <p:sp>
        <p:nvSpPr>
          <p:cNvPr id="4" name="Rounded Rectangle 3">
            <a:extLst>
              <a:ext uri="{FF2B5EF4-FFF2-40B4-BE49-F238E27FC236}">
                <a16:creationId xmlns:a16="http://schemas.microsoft.com/office/drawing/2014/main" id="{32A4D4A3-855B-C94B-B006-F298C84E99FB}"/>
              </a:ext>
            </a:extLst>
          </p:cNvPr>
          <p:cNvSpPr/>
          <p:nvPr/>
        </p:nvSpPr>
        <p:spPr>
          <a:xfrm>
            <a:off x="1447489" y="4029341"/>
            <a:ext cx="3672000"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compression glands</a:t>
            </a:r>
          </a:p>
        </p:txBody>
      </p:sp>
      <p:sp>
        <p:nvSpPr>
          <p:cNvPr id="5" name="Rectangle 4">
            <a:extLst>
              <a:ext uri="{FF2B5EF4-FFF2-40B4-BE49-F238E27FC236}">
                <a16:creationId xmlns:a16="http://schemas.microsoft.com/office/drawing/2014/main" id="{0E49E46E-23A3-ED4B-AE90-267BEA585712}"/>
              </a:ext>
            </a:extLst>
          </p:cNvPr>
          <p:cNvSpPr/>
          <p:nvPr/>
        </p:nvSpPr>
        <p:spPr>
          <a:xfrm>
            <a:off x="7299702" y="1091869"/>
            <a:ext cx="2575927" cy="3185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Tree>
    <p:custDataLst>
      <p:tags r:id="rId1"/>
    </p:custDataLst>
    <p:extLst>
      <p:ext uri="{BB962C8B-B14F-4D97-AF65-F5344CB8AC3E}">
        <p14:creationId xmlns:p14="http://schemas.microsoft.com/office/powerpoint/2010/main" val="1839057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Choose the Right Compression Gland</a:t>
            </a:r>
          </a:p>
        </p:txBody>
      </p:sp>
      <p:sp>
        <p:nvSpPr>
          <p:cNvPr id="3" name="Content Placeholder 2"/>
          <p:cNvSpPr>
            <a:spLocks noGrp="1"/>
          </p:cNvSpPr>
          <p:nvPr>
            <p:ph idx="1"/>
          </p:nvPr>
        </p:nvSpPr>
        <p:spPr>
          <a:xfrm>
            <a:off x="1122532" y="1091868"/>
            <a:ext cx="7607556" cy="3645525"/>
          </a:xfrm>
        </p:spPr>
        <p:txBody>
          <a:bodyPr>
            <a:noAutofit/>
          </a:bodyPr>
          <a:lstStyle/>
          <a:p>
            <a:pPr marL="0" indent="0">
              <a:buNone/>
            </a:pPr>
            <a:r>
              <a:rPr lang="en-GB" sz="2400" dirty="0"/>
              <a:t>Below is a link to a compress gland selection table. Remember that the cable we chose had a diameter of 14mm</a:t>
            </a:r>
            <a:r>
              <a:rPr lang="en-GB" sz="2400" baseline="30000" dirty="0"/>
              <a:t>2</a:t>
            </a:r>
            <a:r>
              <a:rPr lang="en-GB" sz="2400" dirty="0"/>
              <a:t>. Choose the right compression gland for this cable and enter the gland number in the field below.</a:t>
            </a:r>
          </a:p>
          <a:p>
            <a:pPr marL="0" indent="0">
              <a:buNone/>
            </a:pPr>
            <a:endParaRPr lang="en-GB" sz="2400" dirty="0"/>
          </a:p>
          <a:p>
            <a:pPr marL="0" indent="0">
              <a:buNone/>
            </a:pPr>
            <a:r>
              <a:rPr lang="en-GB" sz="2400" dirty="0"/>
              <a:t>Gland No. </a:t>
            </a:r>
          </a:p>
        </p:txBody>
      </p:sp>
      <p:sp>
        <p:nvSpPr>
          <p:cNvPr id="4" name="Rounded Rectangle 3">
            <a:extLst>
              <a:ext uri="{FF2B5EF4-FFF2-40B4-BE49-F238E27FC236}">
                <a16:creationId xmlns:a16="http://schemas.microsoft.com/office/drawing/2014/main" id="{32A4D4A3-855B-C94B-B006-F298C84E99FB}"/>
              </a:ext>
            </a:extLst>
          </p:cNvPr>
          <p:cNvSpPr/>
          <p:nvPr/>
        </p:nvSpPr>
        <p:spPr>
          <a:xfrm>
            <a:off x="1447489" y="4029341"/>
            <a:ext cx="3672000"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Open the compression gland selection table</a:t>
            </a:r>
          </a:p>
        </p:txBody>
      </p:sp>
      <p:sp>
        <p:nvSpPr>
          <p:cNvPr id="6" name="Rectangle 5">
            <a:extLst>
              <a:ext uri="{FF2B5EF4-FFF2-40B4-BE49-F238E27FC236}">
                <a16:creationId xmlns:a16="http://schemas.microsoft.com/office/drawing/2014/main" id="{C595681D-015E-114D-859F-891D2278C01B}"/>
              </a:ext>
            </a:extLst>
          </p:cNvPr>
          <p:cNvSpPr/>
          <p:nvPr/>
        </p:nvSpPr>
        <p:spPr>
          <a:xfrm>
            <a:off x="2495230" y="2864645"/>
            <a:ext cx="1301855" cy="526942"/>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a:extLst>
              <a:ext uri="{FF2B5EF4-FFF2-40B4-BE49-F238E27FC236}">
                <a16:creationId xmlns:a16="http://schemas.microsoft.com/office/drawing/2014/main" id="{8A42F411-EDB9-A643-B52D-D34297E4FBC4}"/>
              </a:ext>
            </a:extLst>
          </p:cNvPr>
          <p:cNvSpPr/>
          <p:nvPr/>
        </p:nvSpPr>
        <p:spPr>
          <a:xfrm>
            <a:off x="4784046" y="2864645"/>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Submit</a:t>
            </a:r>
          </a:p>
        </p:txBody>
      </p:sp>
    </p:spTree>
    <p:custDataLst>
      <p:tags r:id="rId1"/>
    </p:custDataLst>
    <p:extLst>
      <p:ext uri="{BB962C8B-B14F-4D97-AF65-F5344CB8AC3E}">
        <p14:creationId xmlns:p14="http://schemas.microsoft.com/office/powerpoint/2010/main" val="191216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3: Wire the Motor </a:t>
            </a:r>
          </a:p>
        </p:txBody>
      </p:sp>
      <p:sp>
        <p:nvSpPr>
          <p:cNvPr id="3" name="Content Placeholder 2"/>
          <p:cNvSpPr>
            <a:spLocks noGrp="1"/>
          </p:cNvSpPr>
          <p:nvPr>
            <p:ph idx="1"/>
          </p:nvPr>
        </p:nvSpPr>
        <p:spPr>
          <a:xfrm>
            <a:off x="1122532" y="1091868"/>
            <a:ext cx="4766824" cy="3645525"/>
          </a:xfrm>
        </p:spPr>
        <p:txBody>
          <a:bodyPr>
            <a:noAutofit/>
          </a:bodyPr>
          <a:lstStyle/>
          <a:p>
            <a:pPr marL="0" indent="0">
              <a:buNone/>
            </a:pPr>
            <a:r>
              <a:rPr lang="en-GB" sz="2400" dirty="0"/>
              <a:t>Before you wire the motor, you need to prepare the other end of the cable, terminating the wires with the necessary lugs, and fit the compression gland. If you need help with any of this, you should refer back to Topic 1 in Course 3: Electrical Components and Systems.</a:t>
            </a:r>
          </a:p>
        </p:txBody>
      </p:sp>
      <p:sp>
        <p:nvSpPr>
          <p:cNvPr id="4" name="Rounded Rectangle 3">
            <a:extLst>
              <a:ext uri="{FF2B5EF4-FFF2-40B4-BE49-F238E27FC236}">
                <a16:creationId xmlns:a16="http://schemas.microsoft.com/office/drawing/2014/main" id="{13D470C6-C864-6248-AD93-8D083B5D463F}"/>
              </a:ext>
            </a:extLst>
          </p:cNvPr>
          <p:cNvSpPr/>
          <p:nvPr/>
        </p:nvSpPr>
        <p:spPr>
          <a:xfrm>
            <a:off x="145631" y="3998344"/>
            <a:ext cx="4178396"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compression glands and lugs</a:t>
            </a:r>
          </a:p>
        </p:txBody>
      </p:sp>
      <p:sp>
        <p:nvSpPr>
          <p:cNvPr id="5" name="Rectangle 4">
            <a:extLst>
              <a:ext uri="{FF2B5EF4-FFF2-40B4-BE49-F238E27FC236}">
                <a16:creationId xmlns:a16="http://schemas.microsoft.com/office/drawing/2014/main" id="{8FFB1751-8337-C44F-BD16-A5751CBB555A}"/>
              </a:ext>
            </a:extLst>
          </p:cNvPr>
          <p:cNvSpPr/>
          <p:nvPr/>
        </p:nvSpPr>
        <p:spPr>
          <a:xfrm>
            <a:off x="6090833" y="905891"/>
            <a:ext cx="3784797" cy="29180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Img15</a:t>
            </a:r>
          </a:p>
        </p:txBody>
      </p:sp>
      <p:sp>
        <p:nvSpPr>
          <p:cNvPr id="6" name="Rounded Rectangle 5">
            <a:extLst>
              <a:ext uri="{FF2B5EF4-FFF2-40B4-BE49-F238E27FC236}">
                <a16:creationId xmlns:a16="http://schemas.microsoft.com/office/drawing/2014/main" id="{40D78D1E-744A-974B-A022-687CDAC8360E}"/>
              </a:ext>
            </a:extLst>
          </p:cNvPr>
          <p:cNvSpPr/>
          <p:nvPr/>
        </p:nvSpPr>
        <p:spPr>
          <a:xfrm>
            <a:off x="5697234" y="3998343"/>
            <a:ext cx="4178396" cy="8633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terminating cables</a:t>
            </a:r>
          </a:p>
        </p:txBody>
      </p:sp>
    </p:spTree>
    <p:custDataLst>
      <p:tags r:id="rId1"/>
    </p:custDataLst>
    <p:extLst>
      <p:ext uri="{BB962C8B-B14F-4D97-AF65-F5344CB8AC3E}">
        <p14:creationId xmlns:p14="http://schemas.microsoft.com/office/powerpoint/2010/main" val="1384723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Connect the Motor</a:t>
            </a:r>
          </a:p>
        </p:txBody>
      </p:sp>
      <p:sp>
        <p:nvSpPr>
          <p:cNvPr id="3" name="Content Placeholder 2"/>
          <p:cNvSpPr>
            <a:spLocks noGrp="1"/>
          </p:cNvSpPr>
          <p:nvPr>
            <p:ph idx="1"/>
          </p:nvPr>
        </p:nvSpPr>
        <p:spPr>
          <a:xfrm>
            <a:off x="1122532" y="1091868"/>
            <a:ext cx="7607556" cy="3645525"/>
          </a:xfrm>
        </p:spPr>
        <p:txBody>
          <a:bodyPr>
            <a:noAutofit/>
          </a:bodyPr>
          <a:lstStyle/>
          <a:p>
            <a:pPr marL="0" indent="0">
              <a:buNone/>
            </a:pPr>
            <a:r>
              <a:rPr lang="en-GB" sz="2400" dirty="0"/>
              <a:t>Refer back to your circuit diagram indicating to which terminals the live and neutral wires should be connected and then drag the wires below to the right terminals.</a:t>
            </a:r>
          </a:p>
        </p:txBody>
      </p:sp>
      <p:grpSp>
        <p:nvGrpSpPr>
          <p:cNvPr id="28" name="Group 27">
            <a:extLst>
              <a:ext uri="{FF2B5EF4-FFF2-40B4-BE49-F238E27FC236}">
                <a16:creationId xmlns:a16="http://schemas.microsoft.com/office/drawing/2014/main" id="{F5C8ED15-D65D-054F-8EC8-080CE4AE6C30}"/>
              </a:ext>
            </a:extLst>
          </p:cNvPr>
          <p:cNvGrpSpPr/>
          <p:nvPr/>
        </p:nvGrpSpPr>
        <p:grpSpPr>
          <a:xfrm>
            <a:off x="1714900" y="2731511"/>
            <a:ext cx="2788355" cy="1546578"/>
            <a:chOff x="1714900" y="2731511"/>
            <a:chExt cx="2788355" cy="1546578"/>
          </a:xfrm>
        </p:grpSpPr>
        <p:sp>
          <p:nvSpPr>
            <p:cNvPr id="4" name="Rectangle 3">
              <a:extLst>
                <a:ext uri="{FF2B5EF4-FFF2-40B4-BE49-F238E27FC236}">
                  <a16:creationId xmlns:a16="http://schemas.microsoft.com/office/drawing/2014/main" id="{0D87004D-5EB4-E043-BF50-12EBC52D0AA8}"/>
                </a:ext>
              </a:extLst>
            </p:cNvPr>
            <p:cNvSpPr/>
            <p:nvPr/>
          </p:nvSpPr>
          <p:spPr>
            <a:xfrm>
              <a:off x="1714900" y="2731511"/>
              <a:ext cx="2788355" cy="15465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AD5A270E-33EB-6B40-81F5-5A48752D6A03}"/>
                </a:ext>
              </a:extLst>
            </p:cNvPr>
            <p:cNvSpPr/>
            <p:nvPr/>
          </p:nvSpPr>
          <p:spPr>
            <a:xfrm>
              <a:off x="1995263" y="2923250"/>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W2</a:t>
              </a:r>
              <a:endParaRPr lang="en-GB" b="1" dirty="0"/>
            </a:p>
          </p:txBody>
        </p:sp>
        <p:sp>
          <p:nvSpPr>
            <p:cNvPr id="6" name="Oval 5">
              <a:extLst>
                <a:ext uri="{FF2B5EF4-FFF2-40B4-BE49-F238E27FC236}">
                  <a16:creationId xmlns:a16="http://schemas.microsoft.com/office/drawing/2014/main" id="{74668AF8-1340-244E-9A08-97B3138064B0}"/>
                </a:ext>
              </a:extLst>
            </p:cNvPr>
            <p:cNvSpPr/>
            <p:nvPr/>
          </p:nvSpPr>
          <p:spPr>
            <a:xfrm>
              <a:off x="2858862" y="2923250"/>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U2</a:t>
              </a:r>
              <a:endParaRPr lang="en-GB" b="1" dirty="0"/>
            </a:p>
          </p:txBody>
        </p:sp>
        <p:sp>
          <p:nvSpPr>
            <p:cNvPr id="7" name="Oval 6">
              <a:extLst>
                <a:ext uri="{FF2B5EF4-FFF2-40B4-BE49-F238E27FC236}">
                  <a16:creationId xmlns:a16="http://schemas.microsoft.com/office/drawing/2014/main" id="{1077A9BE-7C81-B44F-9C46-C7D584A01391}"/>
                </a:ext>
              </a:extLst>
            </p:cNvPr>
            <p:cNvSpPr/>
            <p:nvPr/>
          </p:nvSpPr>
          <p:spPr>
            <a:xfrm>
              <a:off x="3770440" y="2923250"/>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V2</a:t>
              </a:r>
              <a:endParaRPr lang="en-GB" b="1" dirty="0"/>
            </a:p>
          </p:txBody>
        </p:sp>
        <p:sp>
          <p:nvSpPr>
            <p:cNvPr id="8" name="Oval 7">
              <a:extLst>
                <a:ext uri="{FF2B5EF4-FFF2-40B4-BE49-F238E27FC236}">
                  <a16:creationId xmlns:a16="http://schemas.microsoft.com/office/drawing/2014/main" id="{9E9FB88C-9F28-4D4F-ADD5-36A52086D6CF}"/>
                </a:ext>
              </a:extLst>
            </p:cNvPr>
            <p:cNvSpPr/>
            <p:nvPr/>
          </p:nvSpPr>
          <p:spPr>
            <a:xfrm>
              <a:off x="1996672" y="3709415"/>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U1</a:t>
              </a:r>
              <a:endParaRPr lang="en-GB" b="1" dirty="0"/>
            </a:p>
          </p:txBody>
        </p:sp>
        <p:sp>
          <p:nvSpPr>
            <p:cNvPr id="9" name="Oval 8">
              <a:extLst>
                <a:ext uri="{FF2B5EF4-FFF2-40B4-BE49-F238E27FC236}">
                  <a16:creationId xmlns:a16="http://schemas.microsoft.com/office/drawing/2014/main" id="{77A6BA12-A54E-1642-94FE-850A64A35B6C}"/>
                </a:ext>
              </a:extLst>
            </p:cNvPr>
            <p:cNvSpPr/>
            <p:nvPr/>
          </p:nvSpPr>
          <p:spPr>
            <a:xfrm>
              <a:off x="2915307" y="3710297"/>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V1</a:t>
              </a:r>
              <a:endParaRPr lang="en-GB" b="1" dirty="0"/>
            </a:p>
          </p:txBody>
        </p:sp>
        <p:sp>
          <p:nvSpPr>
            <p:cNvPr id="10" name="Oval 9">
              <a:extLst>
                <a:ext uri="{FF2B5EF4-FFF2-40B4-BE49-F238E27FC236}">
                  <a16:creationId xmlns:a16="http://schemas.microsoft.com/office/drawing/2014/main" id="{CEA0AF85-C62D-414A-95E3-960B538E6448}"/>
                </a:ext>
              </a:extLst>
            </p:cNvPr>
            <p:cNvSpPr/>
            <p:nvPr/>
          </p:nvSpPr>
          <p:spPr>
            <a:xfrm>
              <a:off x="3770440" y="3721586"/>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W1</a:t>
              </a:r>
              <a:endParaRPr lang="en-GB" b="1" dirty="0"/>
            </a:p>
          </p:txBody>
        </p:sp>
      </p:grpSp>
      <p:grpSp>
        <p:nvGrpSpPr>
          <p:cNvPr id="18" name="Group 17">
            <a:extLst>
              <a:ext uri="{FF2B5EF4-FFF2-40B4-BE49-F238E27FC236}">
                <a16:creationId xmlns:a16="http://schemas.microsoft.com/office/drawing/2014/main" id="{9D6FE90F-2F1A-E949-AD01-475E4DE46AB3}"/>
              </a:ext>
            </a:extLst>
          </p:cNvPr>
          <p:cNvGrpSpPr/>
          <p:nvPr/>
        </p:nvGrpSpPr>
        <p:grpSpPr>
          <a:xfrm rot="2832510">
            <a:off x="7653995" y="3504800"/>
            <a:ext cx="2776779" cy="0"/>
            <a:chOff x="6925160" y="2107769"/>
            <a:chExt cx="2776779" cy="0"/>
          </a:xfrm>
        </p:grpSpPr>
        <p:cxnSp>
          <p:nvCxnSpPr>
            <p:cNvPr id="19" name="Straight Connector 18">
              <a:extLst>
                <a:ext uri="{FF2B5EF4-FFF2-40B4-BE49-F238E27FC236}">
                  <a16:creationId xmlns:a16="http://schemas.microsoft.com/office/drawing/2014/main" id="{6F74AC3D-35BC-E344-A4C7-A2D98FA9CFBB}"/>
                </a:ext>
              </a:extLst>
            </p:cNvPr>
            <p:cNvCxnSpPr/>
            <p:nvPr/>
          </p:nvCxnSpPr>
          <p:spPr>
            <a:xfrm>
              <a:off x="7392692" y="2107769"/>
              <a:ext cx="2309247"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A823D0-9352-C541-87BD-E68E572F6AA2}"/>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F1BA154-0854-5F46-B8CF-07985F07A394}"/>
              </a:ext>
            </a:extLst>
          </p:cNvPr>
          <p:cNvGrpSpPr/>
          <p:nvPr/>
        </p:nvGrpSpPr>
        <p:grpSpPr>
          <a:xfrm rot="2832510">
            <a:off x="5943425" y="3595684"/>
            <a:ext cx="2776779" cy="0"/>
            <a:chOff x="6925160" y="2107769"/>
            <a:chExt cx="2776779" cy="0"/>
          </a:xfrm>
        </p:grpSpPr>
        <p:cxnSp>
          <p:nvCxnSpPr>
            <p:cNvPr id="22" name="Straight Connector 21">
              <a:extLst>
                <a:ext uri="{FF2B5EF4-FFF2-40B4-BE49-F238E27FC236}">
                  <a16:creationId xmlns:a16="http://schemas.microsoft.com/office/drawing/2014/main" id="{7C277D3A-7B2E-D948-B073-4ECFB91264DE}"/>
                </a:ext>
              </a:extLst>
            </p:cNvPr>
            <p:cNvCxnSpPr/>
            <p:nvPr/>
          </p:nvCxnSpPr>
          <p:spPr>
            <a:xfrm>
              <a:off x="7392692" y="2107769"/>
              <a:ext cx="2309247" cy="0"/>
            </a:xfrm>
            <a:prstGeom prst="line">
              <a:avLst/>
            </a:prstGeom>
            <a:ln w="190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927254-2541-954E-BF36-DEEB0B1ABBFB}"/>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747F9AF2-7E4E-2144-A40A-AE67BF65818B}"/>
              </a:ext>
            </a:extLst>
          </p:cNvPr>
          <p:cNvGrpSpPr/>
          <p:nvPr/>
        </p:nvGrpSpPr>
        <p:grpSpPr>
          <a:xfrm rot="2832510">
            <a:off x="4559056" y="3699629"/>
            <a:ext cx="2776779" cy="43914"/>
            <a:chOff x="6925160" y="4522920"/>
            <a:chExt cx="2776779" cy="43914"/>
          </a:xfrm>
        </p:grpSpPr>
        <p:grpSp>
          <p:nvGrpSpPr>
            <p:cNvPr id="24" name="Group 23">
              <a:extLst>
                <a:ext uri="{FF2B5EF4-FFF2-40B4-BE49-F238E27FC236}">
                  <a16:creationId xmlns:a16="http://schemas.microsoft.com/office/drawing/2014/main" id="{B1E0AA2E-065A-DD4B-8AEF-BC0A785506C3}"/>
                </a:ext>
              </a:extLst>
            </p:cNvPr>
            <p:cNvGrpSpPr/>
            <p:nvPr/>
          </p:nvGrpSpPr>
          <p:grpSpPr>
            <a:xfrm>
              <a:off x="6925160" y="4522920"/>
              <a:ext cx="2776779" cy="0"/>
              <a:chOff x="6925160" y="2107769"/>
              <a:chExt cx="2776779" cy="0"/>
            </a:xfrm>
          </p:grpSpPr>
          <p:cxnSp>
            <p:nvCxnSpPr>
              <p:cNvPr id="25" name="Straight Connector 24">
                <a:extLst>
                  <a:ext uri="{FF2B5EF4-FFF2-40B4-BE49-F238E27FC236}">
                    <a16:creationId xmlns:a16="http://schemas.microsoft.com/office/drawing/2014/main" id="{FEEDD4C7-0736-5249-A69D-EB0F69B9D678}"/>
                  </a:ext>
                </a:extLst>
              </p:cNvPr>
              <p:cNvCxnSpPr/>
              <p:nvPr/>
            </p:nvCxnSpPr>
            <p:spPr>
              <a:xfrm>
                <a:off x="7392692" y="2107769"/>
                <a:ext cx="2309247" cy="0"/>
              </a:xfrm>
              <a:prstGeom prst="line">
                <a:avLst/>
              </a:prstGeom>
              <a:ln w="190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715AEE-23CA-314E-A280-18341BCEB30C}"/>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134B0E6B-6906-3646-A270-7AD4DADB89F6}"/>
                </a:ext>
              </a:extLst>
            </p:cNvPr>
            <p:cNvCxnSpPr/>
            <p:nvPr/>
          </p:nvCxnSpPr>
          <p:spPr>
            <a:xfrm>
              <a:off x="7390112" y="4566834"/>
              <a:ext cx="2309247" cy="0"/>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82C00A88-1717-694A-A347-E8C09E7A0380}"/>
              </a:ext>
            </a:extLst>
          </p:cNvPr>
          <p:cNvSpPr/>
          <p:nvPr/>
        </p:nvSpPr>
        <p:spPr>
          <a:xfrm>
            <a:off x="2758697" y="2293750"/>
            <a:ext cx="553060" cy="5530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42C17BC3-A0A5-DA4F-8547-EF51FBBD4D8B}"/>
              </a:ext>
            </a:extLst>
          </p:cNvPr>
          <p:cNvSpPr/>
          <p:nvPr/>
        </p:nvSpPr>
        <p:spPr>
          <a:xfrm>
            <a:off x="2858862" y="2380432"/>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E</a:t>
            </a:r>
            <a:endParaRPr lang="en-GB" b="1" dirty="0"/>
          </a:p>
        </p:txBody>
      </p:sp>
    </p:spTree>
    <p:custDataLst>
      <p:tags r:id="rId1"/>
    </p:custDataLst>
    <p:extLst>
      <p:ext uri="{BB962C8B-B14F-4D97-AF65-F5344CB8AC3E}">
        <p14:creationId xmlns:p14="http://schemas.microsoft.com/office/powerpoint/2010/main" val="2524076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Down to Earth</a:t>
            </a:r>
          </a:p>
        </p:txBody>
      </p:sp>
      <p:sp>
        <p:nvSpPr>
          <p:cNvPr id="3" name="Content Placeholder 2"/>
          <p:cNvSpPr>
            <a:spLocks noGrp="1"/>
          </p:cNvSpPr>
          <p:nvPr>
            <p:ph idx="1"/>
          </p:nvPr>
        </p:nvSpPr>
        <p:spPr>
          <a:xfrm>
            <a:off x="1122532" y="1091868"/>
            <a:ext cx="4565346" cy="3645525"/>
          </a:xfrm>
        </p:spPr>
        <p:txBody>
          <a:bodyPr>
            <a:noAutofit/>
          </a:bodyPr>
          <a:lstStyle/>
          <a:p>
            <a:pPr marL="0" indent="0">
              <a:buNone/>
            </a:pPr>
            <a:r>
              <a:rPr lang="en-GB" sz="2400" dirty="0"/>
              <a:t>It is very important that you earth the motor correctly. Not doing so can lead to the damaged equipment or electrocution.</a:t>
            </a:r>
          </a:p>
          <a:p>
            <a:pPr marL="0" indent="0">
              <a:buNone/>
            </a:pPr>
            <a:r>
              <a:rPr lang="en-GB" sz="2400" dirty="0"/>
              <a:t>Look for the earth connection. It is usually in the terminal box and grounds the motor through the motor frame.</a:t>
            </a:r>
          </a:p>
        </p:txBody>
      </p:sp>
      <p:pic>
        <p:nvPicPr>
          <p:cNvPr id="4" name="Picture 3">
            <a:extLst>
              <a:ext uri="{FF2B5EF4-FFF2-40B4-BE49-F238E27FC236}">
                <a16:creationId xmlns:a16="http://schemas.microsoft.com/office/drawing/2014/main" id="{AAEEE404-9809-AD4D-A4DA-48B3E001E8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7878" y="1091868"/>
            <a:ext cx="4712323" cy="3144003"/>
          </a:xfrm>
          <a:prstGeom prst="rect">
            <a:avLst/>
          </a:prstGeom>
        </p:spPr>
      </p:pic>
    </p:spTree>
    <p:custDataLst>
      <p:tags r:id="rId1"/>
    </p:custDataLst>
    <p:extLst>
      <p:ext uri="{BB962C8B-B14F-4D97-AF65-F5344CB8AC3E}">
        <p14:creationId xmlns:p14="http://schemas.microsoft.com/office/powerpoint/2010/main" val="224444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 4: Test</a:t>
            </a:r>
          </a:p>
        </p:txBody>
      </p:sp>
      <p:sp>
        <p:nvSpPr>
          <p:cNvPr id="3" name="Content Placeholder 2"/>
          <p:cNvSpPr>
            <a:spLocks noGrp="1"/>
          </p:cNvSpPr>
          <p:nvPr>
            <p:ph idx="1"/>
          </p:nvPr>
        </p:nvSpPr>
        <p:spPr>
          <a:xfrm>
            <a:off x="1122532" y="1091868"/>
            <a:ext cx="7607556" cy="3645525"/>
          </a:xfrm>
        </p:spPr>
        <p:txBody>
          <a:bodyPr>
            <a:noAutofit/>
          </a:bodyPr>
          <a:lstStyle/>
          <a:p>
            <a:pPr marL="0" indent="0">
              <a:buNone/>
            </a:pPr>
            <a:r>
              <a:rPr lang="en-GB" sz="2400" dirty="0"/>
              <a:t>With everything connected, it is time to test.</a:t>
            </a:r>
          </a:p>
          <a:p>
            <a:pPr marL="457200" indent="-457200">
              <a:buFont typeface="+mj-lt"/>
              <a:buAutoNum type="arabicPeriod"/>
            </a:pPr>
            <a:r>
              <a:rPr lang="en-GB" sz="2400" dirty="0"/>
              <a:t>Make sure connections are to the right studs.</a:t>
            </a:r>
          </a:p>
          <a:p>
            <a:pPr marL="457200" indent="-457200">
              <a:buFont typeface="+mj-lt"/>
              <a:buAutoNum type="arabicPeriod"/>
            </a:pPr>
            <a:r>
              <a:rPr lang="en-GB" sz="2400" dirty="0"/>
              <a:t>Make sure all the bolts are tight.</a:t>
            </a:r>
          </a:p>
          <a:p>
            <a:pPr marL="457200" indent="-457200">
              <a:buFont typeface="+mj-lt"/>
              <a:buAutoNum type="arabicPeriod"/>
            </a:pPr>
            <a:r>
              <a:rPr lang="en-GB" sz="2400" dirty="0"/>
              <a:t>Make sure motor is correctly earthed.</a:t>
            </a:r>
          </a:p>
        </p:txBody>
      </p:sp>
    </p:spTree>
    <p:custDataLst>
      <p:tags r:id="rId1"/>
    </p:custDataLst>
    <p:extLst>
      <p:ext uri="{BB962C8B-B14F-4D97-AF65-F5344CB8AC3E}">
        <p14:creationId xmlns:p14="http://schemas.microsoft.com/office/powerpoint/2010/main" val="1548073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(1 of 2)</a:t>
            </a:r>
          </a:p>
        </p:txBody>
      </p:sp>
      <p:sp>
        <p:nvSpPr>
          <p:cNvPr id="3" name="Content Placeholder 2"/>
          <p:cNvSpPr>
            <a:spLocks noGrp="1"/>
          </p:cNvSpPr>
          <p:nvPr>
            <p:ph sz="quarter" idx="10"/>
          </p:nvPr>
        </p:nvSpPr>
        <p:spPr>
          <a:xfrm>
            <a:off x="703958" y="1054556"/>
            <a:ext cx="8831461" cy="3949243"/>
          </a:xfrm>
        </p:spPr>
        <p:txBody>
          <a:bodyPr>
            <a:normAutofit/>
          </a:bodyPr>
          <a:lstStyle/>
          <a:p>
            <a:pPr marL="0" indent="0">
              <a:buNone/>
            </a:pPr>
            <a:r>
              <a:rPr lang="en-GB" i="1" dirty="0"/>
              <a:t>Video of an electrician demonstrating the following:</a:t>
            </a:r>
          </a:p>
          <a:p>
            <a:r>
              <a:rPr lang="en-GB" i="1" dirty="0"/>
              <a:t>Open the terminal box</a:t>
            </a:r>
          </a:p>
          <a:p>
            <a:r>
              <a:rPr lang="en-GB" i="1" dirty="0"/>
              <a:t>Look for a wiring diagram</a:t>
            </a:r>
          </a:p>
          <a:p>
            <a:r>
              <a:rPr lang="en-GB" i="1" dirty="0"/>
              <a:t>Draw the terminal block diagram</a:t>
            </a:r>
          </a:p>
          <a:p>
            <a:r>
              <a:rPr lang="en-GB" i="1" dirty="0"/>
              <a:t>Use continuity tests to determine C/S, RW and SW</a:t>
            </a:r>
          </a:p>
          <a:p>
            <a:r>
              <a:rPr lang="en-GB" i="1" dirty="0"/>
              <a:t>Add these results to the terminal block diagram</a:t>
            </a:r>
          </a:p>
          <a:p>
            <a:r>
              <a:rPr lang="en-GB" i="1" dirty="0"/>
              <a:t>Draw a schematic diagram of the motor with SW, RW, C/S and Cap and note position of terminals on schematic (see next slide)</a:t>
            </a:r>
          </a:p>
          <a:p>
            <a:r>
              <a:rPr lang="en-GB" i="1" dirty="0"/>
              <a:t>From this diagram determine supply position – usually supply is connected to RW terminals. As AC, orientation does not matter.</a:t>
            </a:r>
          </a:p>
          <a:p>
            <a:r>
              <a:rPr lang="en-GB" i="1" dirty="0"/>
              <a:t>Note any bridging needed for forward and reverse directions</a:t>
            </a:r>
          </a:p>
          <a:p>
            <a:pPr marL="0" indent="0">
              <a:buNone/>
            </a:pPr>
            <a:endParaRPr lang="en-GB" i="1" dirty="0"/>
          </a:p>
          <a:p>
            <a:pPr marL="0" indent="0">
              <a:buNone/>
            </a:pPr>
            <a:endParaRPr lang="en-GB" i="1" dirty="0"/>
          </a:p>
        </p:txBody>
      </p:sp>
    </p:spTree>
    <p:custDataLst>
      <p:tags r:id="rId1"/>
    </p:custDataLst>
    <p:extLst>
      <p:ext uri="{BB962C8B-B14F-4D97-AF65-F5344CB8AC3E}">
        <p14:creationId xmlns:p14="http://schemas.microsoft.com/office/powerpoint/2010/main" val="343203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(2 of 2) </a:t>
            </a:r>
          </a:p>
        </p:txBody>
      </p:sp>
      <p:sp>
        <p:nvSpPr>
          <p:cNvPr id="4" name="Rectangle 3">
            <a:extLst>
              <a:ext uri="{FF2B5EF4-FFF2-40B4-BE49-F238E27FC236}">
                <a16:creationId xmlns:a16="http://schemas.microsoft.com/office/drawing/2014/main" id="{8EEDBF95-4BC2-1944-BFB8-E75E9E6CE303}"/>
              </a:ext>
            </a:extLst>
          </p:cNvPr>
          <p:cNvSpPr/>
          <p:nvPr/>
        </p:nvSpPr>
        <p:spPr>
          <a:xfrm>
            <a:off x="893487" y="1274670"/>
            <a:ext cx="2788355" cy="154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C9852E9-EC6A-A140-ABC0-E952C7056ADE}"/>
              </a:ext>
            </a:extLst>
          </p:cNvPr>
          <p:cNvSpPr/>
          <p:nvPr/>
        </p:nvSpPr>
        <p:spPr>
          <a:xfrm>
            <a:off x="1049866" y="1466409"/>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W2</a:t>
            </a:r>
            <a:endParaRPr lang="en-GB" b="1" dirty="0"/>
          </a:p>
        </p:txBody>
      </p:sp>
      <p:sp>
        <p:nvSpPr>
          <p:cNvPr id="6" name="Oval 5">
            <a:extLst>
              <a:ext uri="{FF2B5EF4-FFF2-40B4-BE49-F238E27FC236}">
                <a16:creationId xmlns:a16="http://schemas.microsoft.com/office/drawing/2014/main" id="{A11B6A4D-3C15-D04C-8038-569277AF9C4A}"/>
              </a:ext>
            </a:extLst>
          </p:cNvPr>
          <p:cNvSpPr/>
          <p:nvPr/>
        </p:nvSpPr>
        <p:spPr>
          <a:xfrm>
            <a:off x="1913465" y="1466409"/>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U2</a:t>
            </a:r>
            <a:endParaRPr lang="en-GB" b="1" dirty="0"/>
          </a:p>
        </p:txBody>
      </p:sp>
      <p:sp>
        <p:nvSpPr>
          <p:cNvPr id="7" name="Oval 6">
            <a:extLst>
              <a:ext uri="{FF2B5EF4-FFF2-40B4-BE49-F238E27FC236}">
                <a16:creationId xmlns:a16="http://schemas.microsoft.com/office/drawing/2014/main" id="{4C9F3458-7839-BC4D-8A93-270C052B1DB2}"/>
              </a:ext>
            </a:extLst>
          </p:cNvPr>
          <p:cNvSpPr/>
          <p:nvPr/>
        </p:nvSpPr>
        <p:spPr>
          <a:xfrm>
            <a:off x="2825043" y="1466409"/>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V2</a:t>
            </a:r>
            <a:endParaRPr lang="en-GB" b="1" dirty="0"/>
          </a:p>
        </p:txBody>
      </p:sp>
      <p:sp>
        <p:nvSpPr>
          <p:cNvPr id="8" name="Oval 7">
            <a:extLst>
              <a:ext uri="{FF2B5EF4-FFF2-40B4-BE49-F238E27FC236}">
                <a16:creationId xmlns:a16="http://schemas.microsoft.com/office/drawing/2014/main" id="{74772CDD-1923-EC47-88C3-0610A71E82C7}"/>
              </a:ext>
            </a:extLst>
          </p:cNvPr>
          <p:cNvSpPr/>
          <p:nvPr/>
        </p:nvSpPr>
        <p:spPr>
          <a:xfrm>
            <a:off x="1051275" y="2252574"/>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U1</a:t>
            </a:r>
            <a:endParaRPr lang="en-GB" b="1" dirty="0"/>
          </a:p>
        </p:txBody>
      </p:sp>
      <p:sp>
        <p:nvSpPr>
          <p:cNvPr id="9" name="Oval 8">
            <a:extLst>
              <a:ext uri="{FF2B5EF4-FFF2-40B4-BE49-F238E27FC236}">
                <a16:creationId xmlns:a16="http://schemas.microsoft.com/office/drawing/2014/main" id="{21423860-2902-2E47-AE25-CC03FD473C9D}"/>
              </a:ext>
            </a:extLst>
          </p:cNvPr>
          <p:cNvSpPr/>
          <p:nvPr/>
        </p:nvSpPr>
        <p:spPr>
          <a:xfrm>
            <a:off x="1969910" y="2253456"/>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V1</a:t>
            </a:r>
            <a:endParaRPr lang="en-GB" b="1" dirty="0"/>
          </a:p>
        </p:txBody>
      </p:sp>
      <p:sp>
        <p:nvSpPr>
          <p:cNvPr id="10" name="Oval 9">
            <a:extLst>
              <a:ext uri="{FF2B5EF4-FFF2-40B4-BE49-F238E27FC236}">
                <a16:creationId xmlns:a16="http://schemas.microsoft.com/office/drawing/2014/main" id="{B029CE5E-D565-0A41-9AAF-FE6DF34E93DC}"/>
              </a:ext>
            </a:extLst>
          </p:cNvPr>
          <p:cNvSpPr/>
          <p:nvPr/>
        </p:nvSpPr>
        <p:spPr>
          <a:xfrm>
            <a:off x="2825043" y="2264745"/>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W1</a:t>
            </a:r>
            <a:endParaRPr lang="en-GB" b="1" dirty="0"/>
          </a:p>
        </p:txBody>
      </p:sp>
      <p:cxnSp>
        <p:nvCxnSpPr>
          <p:cNvPr id="12" name="Elbow Connector 11">
            <a:extLst>
              <a:ext uri="{FF2B5EF4-FFF2-40B4-BE49-F238E27FC236}">
                <a16:creationId xmlns:a16="http://schemas.microsoft.com/office/drawing/2014/main" id="{1D83F594-4898-F547-89D3-3E0BD8C73985}"/>
              </a:ext>
            </a:extLst>
          </p:cNvPr>
          <p:cNvCxnSpPr>
            <a:cxnSpLocks/>
            <a:stCxn id="5" idx="0"/>
            <a:endCxn id="7" idx="0"/>
          </p:cNvCxnSpPr>
          <p:nvPr/>
        </p:nvCxnSpPr>
        <p:spPr>
          <a:xfrm rot="5400000" flipH="1" flipV="1">
            <a:off x="2112432" y="578821"/>
            <a:ext cx="12700" cy="177517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E448D7EF-1F69-E240-950C-4F6C1C49AF59}"/>
              </a:ext>
            </a:extLst>
          </p:cNvPr>
          <p:cNvCxnSpPr>
            <a:cxnSpLocks/>
            <a:stCxn id="5" idx="2"/>
            <a:endCxn id="8" idx="2"/>
          </p:cNvCxnSpPr>
          <p:nvPr/>
        </p:nvCxnSpPr>
        <p:spPr>
          <a:xfrm rot="10800000" flipH="1" flipV="1">
            <a:off x="1049865" y="1641386"/>
            <a:ext cx="1409" cy="786165"/>
          </a:xfrm>
          <a:prstGeom prst="bentConnector3">
            <a:avLst>
              <a:gd name="adj1" fmla="val -16224273"/>
            </a:avLst>
          </a:prstGeom>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88282527-684B-7346-ADFA-50D30D614271}"/>
              </a:ext>
            </a:extLst>
          </p:cNvPr>
          <p:cNvCxnSpPr>
            <a:stCxn id="8" idx="4"/>
            <a:endCxn id="9" idx="4"/>
          </p:cNvCxnSpPr>
          <p:nvPr/>
        </p:nvCxnSpPr>
        <p:spPr>
          <a:xfrm rot="16200000" flipH="1">
            <a:off x="1685129" y="2143653"/>
            <a:ext cx="882" cy="918635"/>
          </a:xfrm>
          <a:prstGeom prst="bentConnector3">
            <a:avLst>
              <a:gd name="adj1" fmla="val 26018367"/>
            </a:avLst>
          </a:prstGeom>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B829A9F6-C99F-6C4E-9923-76C5F3F2F615}"/>
              </a:ext>
            </a:extLst>
          </p:cNvPr>
          <p:cNvCxnSpPr>
            <a:cxnSpLocks/>
            <a:stCxn id="6" idx="6"/>
            <a:endCxn id="10" idx="4"/>
          </p:cNvCxnSpPr>
          <p:nvPr/>
        </p:nvCxnSpPr>
        <p:spPr>
          <a:xfrm>
            <a:off x="2263421" y="1641387"/>
            <a:ext cx="736600" cy="973314"/>
          </a:xfrm>
          <a:prstGeom prst="bentConnector4">
            <a:avLst>
              <a:gd name="adj1" fmla="val 38123"/>
              <a:gd name="adj2" fmla="val 123487"/>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C50FF37-0D1E-EF45-A35F-2B8BA49B86B3}"/>
              </a:ext>
            </a:extLst>
          </p:cNvPr>
          <p:cNvSpPr txBox="1"/>
          <p:nvPr/>
        </p:nvSpPr>
        <p:spPr>
          <a:xfrm>
            <a:off x="1614595" y="987546"/>
            <a:ext cx="947695" cy="307777"/>
          </a:xfrm>
          <a:prstGeom prst="rect">
            <a:avLst/>
          </a:prstGeom>
          <a:noFill/>
        </p:spPr>
        <p:txBody>
          <a:bodyPr wrap="none" rtlCol="0">
            <a:spAutoFit/>
          </a:bodyPr>
          <a:lstStyle/>
          <a:p>
            <a:r>
              <a:rPr lang="en-GB" sz="1400" dirty="0"/>
              <a:t>C/S – 0,2Ω</a:t>
            </a:r>
          </a:p>
        </p:txBody>
      </p:sp>
      <p:sp>
        <p:nvSpPr>
          <p:cNvPr id="24" name="TextBox 23">
            <a:extLst>
              <a:ext uri="{FF2B5EF4-FFF2-40B4-BE49-F238E27FC236}">
                <a16:creationId xmlns:a16="http://schemas.microsoft.com/office/drawing/2014/main" id="{897CE52D-D459-2E4E-A291-6410256A0C45}"/>
              </a:ext>
            </a:extLst>
          </p:cNvPr>
          <p:cNvSpPr txBox="1"/>
          <p:nvPr/>
        </p:nvSpPr>
        <p:spPr>
          <a:xfrm>
            <a:off x="1197193" y="2852748"/>
            <a:ext cx="957313" cy="307777"/>
          </a:xfrm>
          <a:prstGeom prst="rect">
            <a:avLst/>
          </a:prstGeom>
          <a:noFill/>
        </p:spPr>
        <p:txBody>
          <a:bodyPr wrap="none" rtlCol="0">
            <a:spAutoFit/>
          </a:bodyPr>
          <a:lstStyle/>
          <a:p>
            <a:r>
              <a:rPr lang="en-GB" sz="1400" dirty="0"/>
              <a:t>RW – 6,4Ω</a:t>
            </a:r>
          </a:p>
        </p:txBody>
      </p:sp>
      <p:sp>
        <p:nvSpPr>
          <p:cNvPr id="25" name="TextBox 24">
            <a:extLst>
              <a:ext uri="{FF2B5EF4-FFF2-40B4-BE49-F238E27FC236}">
                <a16:creationId xmlns:a16="http://schemas.microsoft.com/office/drawing/2014/main" id="{1E956B61-795D-2C47-88FE-B2B7D12A14ED}"/>
              </a:ext>
            </a:extLst>
          </p:cNvPr>
          <p:cNvSpPr txBox="1"/>
          <p:nvPr/>
        </p:nvSpPr>
        <p:spPr>
          <a:xfrm>
            <a:off x="2524754" y="1974155"/>
            <a:ext cx="1032911" cy="307777"/>
          </a:xfrm>
          <a:prstGeom prst="rect">
            <a:avLst/>
          </a:prstGeom>
          <a:noFill/>
        </p:spPr>
        <p:txBody>
          <a:bodyPr wrap="none" rtlCol="0">
            <a:spAutoFit/>
          </a:bodyPr>
          <a:lstStyle/>
          <a:p>
            <a:r>
              <a:rPr lang="en-GB" sz="1400" dirty="0"/>
              <a:t>SW – 13,2Ω</a:t>
            </a:r>
          </a:p>
        </p:txBody>
      </p:sp>
      <p:sp>
        <p:nvSpPr>
          <p:cNvPr id="26" name="TextBox 25">
            <a:extLst>
              <a:ext uri="{FF2B5EF4-FFF2-40B4-BE49-F238E27FC236}">
                <a16:creationId xmlns:a16="http://schemas.microsoft.com/office/drawing/2014/main" id="{FAA0DEB5-CE2B-FA40-8453-4214D26C971D}"/>
              </a:ext>
            </a:extLst>
          </p:cNvPr>
          <p:cNvSpPr txBox="1"/>
          <p:nvPr/>
        </p:nvSpPr>
        <p:spPr>
          <a:xfrm>
            <a:off x="390324" y="1865334"/>
            <a:ext cx="461986" cy="307777"/>
          </a:xfrm>
          <a:prstGeom prst="rect">
            <a:avLst/>
          </a:prstGeom>
          <a:noFill/>
        </p:spPr>
        <p:txBody>
          <a:bodyPr wrap="none" rtlCol="0">
            <a:spAutoFit/>
          </a:bodyPr>
          <a:lstStyle/>
          <a:p>
            <a:r>
              <a:rPr lang="en-GB" sz="1400" dirty="0"/>
              <a:t>Cap</a:t>
            </a:r>
          </a:p>
        </p:txBody>
      </p:sp>
      <p:cxnSp>
        <p:nvCxnSpPr>
          <p:cNvPr id="28" name="Straight Connector 27">
            <a:extLst>
              <a:ext uri="{FF2B5EF4-FFF2-40B4-BE49-F238E27FC236}">
                <a16:creationId xmlns:a16="http://schemas.microsoft.com/office/drawing/2014/main" id="{73E35B1C-1D6E-AC4F-B48A-B1BD7AA54BB6}"/>
              </a:ext>
            </a:extLst>
          </p:cNvPr>
          <p:cNvCxnSpPr/>
          <p:nvPr/>
        </p:nvCxnSpPr>
        <p:spPr>
          <a:xfrm>
            <a:off x="4809067" y="1436353"/>
            <a:ext cx="41317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EA9804-4C43-454F-91F1-0C3164271FB6}"/>
              </a:ext>
            </a:extLst>
          </p:cNvPr>
          <p:cNvCxnSpPr/>
          <p:nvPr/>
        </p:nvCxnSpPr>
        <p:spPr>
          <a:xfrm>
            <a:off x="4809067" y="2988575"/>
            <a:ext cx="41317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043FDE-BB79-7648-BCA8-F232527E3EA0}"/>
              </a:ext>
            </a:extLst>
          </p:cNvPr>
          <p:cNvCxnSpPr/>
          <p:nvPr/>
        </p:nvCxnSpPr>
        <p:spPr>
          <a:xfrm>
            <a:off x="6028267" y="1436353"/>
            <a:ext cx="0" cy="156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3B423F-B96B-2741-8B60-78A0A87E1D70}"/>
              </a:ext>
            </a:extLst>
          </p:cNvPr>
          <p:cNvCxnSpPr/>
          <p:nvPr/>
        </p:nvCxnSpPr>
        <p:spPr>
          <a:xfrm>
            <a:off x="8935156" y="1436353"/>
            <a:ext cx="0" cy="1566488"/>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9A0D7DB-F152-5F43-9801-893CE55CDD4E}"/>
              </a:ext>
            </a:extLst>
          </p:cNvPr>
          <p:cNvSpPr/>
          <p:nvPr/>
        </p:nvSpPr>
        <p:spPr>
          <a:xfrm>
            <a:off x="5926667" y="1852951"/>
            <a:ext cx="214489" cy="72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7982B1E0-5BC7-984B-A8BB-8FCA03FA4F81}"/>
              </a:ext>
            </a:extLst>
          </p:cNvPr>
          <p:cNvSpPr/>
          <p:nvPr/>
        </p:nvSpPr>
        <p:spPr>
          <a:xfrm>
            <a:off x="8827911" y="1835764"/>
            <a:ext cx="214489" cy="72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68EBE429-4B06-6E43-A810-49A33BD1716E}"/>
              </a:ext>
            </a:extLst>
          </p:cNvPr>
          <p:cNvSpPr/>
          <p:nvPr/>
        </p:nvSpPr>
        <p:spPr>
          <a:xfrm>
            <a:off x="5853289" y="1237980"/>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U1</a:t>
            </a:r>
            <a:endParaRPr lang="en-GB" b="1" dirty="0"/>
          </a:p>
        </p:txBody>
      </p:sp>
      <p:sp>
        <p:nvSpPr>
          <p:cNvPr id="40" name="Oval 39">
            <a:extLst>
              <a:ext uri="{FF2B5EF4-FFF2-40B4-BE49-F238E27FC236}">
                <a16:creationId xmlns:a16="http://schemas.microsoft.com/office/drawing/2014/main" id="{A2AACF2E-FB06-774E-B56B-341A90AED49F}"/>
              </a:ext>
            </a:extLst>
          </p:cNvPr>
          <p:cNvSpPr/>
          <p:nvPr/>
        </p:nvSpPr>
        <p:spPr>
          <a:xfrm>
            <a:off x="5853289" y="2813597"/>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V1</a:t>
            </a:r>
            <a:endParaRPr lang="en-GB" b="1" dirty="0"/>
          </a:p>
        </p:txBody>
      </p:sp>
      <p:sp>
        <p:nvSpPr>
          <p:cNvPr id="41" name="Oval 40">
            <a:extLst>
              <a:ext uri="{FF2B5EF4-FFF2-40B4-BE49-F238E27FC236}">
                <a16:creationId xmlns:a16="http://schemas.microsoft.com/office/drawing/2014/main" id="{F6133BD5-1DEA-5442-89DA-96314AD151EF}"/>
              </a:ext>
            </a:extLst>
          </p:cNvPr>
          <p:cNvSpPr/>
          <p:nvPr/>
        </p:nvSpPr>
        <p:spPr>
          <a:xfrm>
            <a:off x="8692444" y="1289214"/>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U2</a:t>
            </a:r>
            <a:endParaRPr lang="en-GB" b="1" dirty="0"/>
          </a:p>
        </p:txBody>
      </p:sp>
      <p:sp>
        <p:nvSpPr>
          <p:cNvPr id="42" name="Oval 41">
            <a:extLst>
              <a:ext uri="{FF2B5EF4-FFF2-40B4-BE49-F238E27FC236}">
                <a16:creationId xmlns:a16="http://schemas.microsoft.com/office/drawing/2014/main" id="{4E73D16C-3388-A644-ADC9-20604072E554}"/>
              </a:ext>
            </a:extLst>
          </p:cNvPr>
          <p:cNvSpPr/>
          <p:nvPr/>
        </p:nvSpPr>
        <p:spPr>
          <a:xfrm>
            <a:off x="8760177" y="2813597"/>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W1</a:t>
            </a:r>
            <a:endParaRPr lang="en-GB" b="1" dirty="0"/>
          </a:p>
        </p:txBody>
      </p:sp>
      <p:grpSp>
        <p:nvGrpSpPr>
          <p:cNvPr id="46" name="Group 45">
            <a:extLst>
              <a:ext uri="{FF2B5EF4-FFF2-40B4-BE49-F238E27FC236}">
                <a16:creationId xmlns:a16="http://schemas.microsoft.com/office/drawing/2014/main" id="{B8D62CB6-15BF-8947-A02C-8B6BE65B331A}"/>
              </a:ext>
            </a:extLst>
          </p:cNvPr>
          <p:cNvGrpSpPr/>
          <p:nvPr/>
        </p:nvGrpSpPr>
        <p:grpSpPr>
          <a:xfrm>
            <a:off x="6648002" y="1274670"/>
            <a:ext cx="84666" cy="276576"/>
            <a:chOff x="4696178" y="3860800"/>
            <a:chExt cx="84666" cy="276576"/>
          </a:xfrm>
        </p:grpSpPr>
        <p:cxnSp>
          <p:nvCxnSpPr>
            <p:cNvPr id="44" name="Straight Connector 43">
              <a:extLst>
                <a:ext uri="{FF2B5EF4-FFF2-40B4-BE49-F238E27FC236}">
                  <a16:creationId xmlns:a16="http://schemas.microsoft.com/office/drawing/2014/main" id="{1694E897-A39C-354E-BF82-9E4150E95F2C}"/>
                </a:ext>
              </a:extLst>
            </p:cNvPr>
            <p:cNvCxnSpPr/>
            <p:nvPr/>
          </p:nvCxnSpPr>
          <p:spPr>
            <a:xfrm>
              <a:off x="4696178" y="3860800"/>
              <a:ext cx="0" cy="270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B74E90-3457-5E4E-BA1C-77AAC8FB3639}"/>
                </a:ext>
              </a:extLst>
            </p:cNvPr>
            <p:cNvCxnSpPr/>
            <p:nvPr/>
          </p:nvCxnSpPr>
          <p:spPr>
            <a:xfrm>
              <a:off x="4780844" y="3866443"/>
              <a:ext cx="0" cy="27093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0325A535-BA0B-0746-A508-A97D716391D3}"/>
              </a:ext>
            </a:extLst>
          </p:cNvPr>
          <p:cNvCxnSpPr/>
          <p:nvPr/>
        </p:nvCxnSpPr>
        <p:spPr>
          <a:xfrm flipV="1">
            <a:off x="7631289" y="1066357"/>
            <a:ext cx="349955" cy="369179"/>
          </a:xfrm>
          <a:prstGeom prst="line">
            <a:avLst/>
          </a:prstGeom>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1FA1FC37-29E7-6245-A535-2C9C2A9E23C3}"/>
              </a:ext>
            </a:extLst>
          </p:cNvPr>
          <p:cNvSpPr/>
          <p:nvPr/>
        </p:nvSpPr>
        <p:spPr>
          <a:xfrm>
            <a:off x="6987820" y="1274670"/>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W2</a:t>
            </a:r>
            <a:endParaRPr lang="en-GB" b="1" dirty="0"/>
          </a:p>
        </p:txBody>
      </p:sp>
      <p:sp>
        <p:nvSpPr>
          <p:cNvPr id="50" name="Oval 49">
            <a:extLst>
              <a:ext uri="{FF2B5EF4-FFF2-40B4-BE49-F238E27FC236}">
                <a16:creationId xmlns:a16="http://schemas.microsoft.com/office/drawing/2014/main" id="{FA98F285-3443-ED4C-885A-AF834C0C2553}"/>
              </a:ext>
            </a:extLst>
          </p:cNvPr>
          <p:cNvSpPr/>
          <p:nvPr/>
        </p:nvSpPr>
        <p:spPr>
          <a:xfrm>
            <a:off x="8146084" y="1255531"/>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V2</a:t>
            </a:r>
            <a:endParaRPr lang="en-GB" b="1" dirty="0"/>
          </a:p>
        </p:txBody>
      </p:sp>
      <p:sp>
        <p:nvSpPr>
          <p:cNvPr id="51" name="TextBox 50">
            <a:extLst>
              <a:ext uri="{FF2B5EF4-FFF2-40B4-BE49-F238E27FC236}">
                <a16:creationId xmlns:a16="http://schemas.microsoft.com/office/drawing/2014/main" id="{A2B6E0D2-58A3-9244-B9E7-B09E218D9665}"/>
              </a:ext>
            </a:extLst>
          </p:cNvPr>
          <p:cNvSpPr txBox="1"/>
          <p:nvPr/>
        </p:nvSpPr>
        <p:spPr>
          <a:xfrm>
            <a:off x="4543592" y="1295759"/>
            <a:ext cx="260008" cy="307777"/>
          </a:xfrm>
          <a:prstGeom prst="rect">
            <a:avLst/>
          </a:prstGeom>
          <a:noFill/>
        </p:spPr>
        <p:txBody>
          <a:bodyPr wrap="none" rtlCol="0">
            <a:spAutoFit/>
          </a:bodyPr>
          <a:lstStyle/>
          <a:p>
            <a:r>
              <a:rPr lang="en-GB" sz="1400" dirty="0"/>
              <a:t>L</a:t>
            </a:r>
          </a:p>
        </p:txBody>
      </p:sp>
      <p:sp>
        <p:nvSpPr>
          <p:cNvPr id="52" name="TextBox 51">
            <a:extLst>
              <a:ext uri="{FF2B5EF4-FFF2-40B4-BE49-F238E27FC236}">
                <a16:creationId xmlns:a16="http://schemas.microsoft.com/office/drawing/2014/main" id="{02A9EAF2-45E9-A348-A512-04774659BF33}"/>
              </a:ext>
            </a:extLst>
          </p:cNvPr>
          <p:cNvSpPr txBox="1"/>
          <p:nvPr/>
        </p:nvSpPr>
        <p:spPr>
          <a:xfrm>
            <a:off x="4569568" y="2848952"/>
            <a:ext cx="300082" cy="307777"/>
          </a:xfrm>
          <a:prstGeom prst="rect">
            <a:avLst/>
          </a:prstGeom>
          <a:noFill/>
        </p:spPr>
        <p:txBody>
          <a:bodyPr wrap="none" rtlCol="0">
            <a:spAutoFit/>
          </a:bodyPr>
          <a:lstStyle/>
          <a:p>
            <a:r>
              <a:rPr lang="en-GB" sz="1400" dirty="0"/>
              <a:t>N</a:t>
            </a:r>
          </a:p>
        </p:txBody>
      </p:sp>
      <p:sp>
        <p:nvSpPr>
          <p:cNvPr id="53" name="TextBox 52">
            <a:extLst>
              <a:ext uri="{FF2B5EF4-FFF2-40B4-BE49-F238E27FC236}">
                <a16:creationId xmlns:a16="http://schemas.microsoft.com/office/drawing/2014/main" id="{40A9210F-076B-984F-9293-9DB890C2F5E1}"/>
              </a:ext>
            </a:extLst>
          </p:cNvPr>
          <p:cNvSpPr txBox="1"/>
          <p:nvPr/>
        </p:nvSpPr>
        <p:spPr>
          <a:xfrm>
            <a:off x="6157725" y="2019222"/>
            <a:ext cx="441146" cy="307777"/>
          </a:xfrm>
          <a:prstGeom prst="rect">
            <a:avLst/>
          </a:prstGeom>
          <a:noFill/>
        </p:spPr>
        <p:txBody>
          <a:bodyPr wrap="none" rtlCol="0">
            <a:spAutoFit/>
          </a:bodyPr>
          <a:lstStyle/>
          <a:p>
            <a:r>
              <a:rPr lang="en-GB" sz="1400" dirty="0"/>
              <a:t>RW</a:t>
            </a:r>
          </a:p>
        </p:txBody>
      </p:sp>
      <p:sp>
        <p:nvSpPr>
          <p:cNvPr id="54" name="TextBox 53">
            <a:extLst>
              <a:ext uri="{FF2B5EF4-FFF2-40B4-BE49-F238E27FC236}">
                <a16:creationId xmlns:a16="http://schemas.microsoft.com/office/drawing/2014/main" id="{67804E76-3C22-0F41-B610-EB0EA73F8DC9}"/>
              </a:ext>
            </a:extLst>
          </p:cNvPr>
          <p:cNvSpPr txBox="1"/>
          <p:nvPr/>
        </p:nvSpPr>
        <p:spPr>
          <a:xfrm>
            <a:off x="9042400" y="2028827"/>
            <a:ext cx="425373" cy="307777"/>
          </a:xfrm>
          <a:prstGeom prst="rect">
            <a:avLst/>
          </a:prstGeom>
          <a:noFill/>
        </p:spPr>
        <p:txBody>
          <a:bodyPr wrap="none" rtlCol="0">
            <a:spAutoFit/>
          </a:bodyPr>
          <a:lstStyle/>
          <a:p>
            <a:r>
              <a:rPr lang="en-GB" sz="1400" dirty="0"/>
              <a:t>SW</a:t>
            </a:r>
          </a:p>
        </p:txBody>
      </p:sp>
      <p:sp>
        <p:nvSpPr>
          <p:cNvPr id="55" name="Rectangle 54">
            <a:extLst>
              <a:ext uri="{FF2B5EF4-FFF2-40B4-BE49-F238E27FC236}">
                <a16:creationId xmlns:a16="http://schemas.microsoft.com/office/drawing/2014/main" id="{F8839E05-6E16-8441-99F6-4ADE95475FD8}"/>
              </a:ext>
            </a:extLst>
          </p:cNvPr>
          <p:cNvSpPr/>
          <p:nvPr/>
        </p:nvSpPr>
        <p:spPr>
          <a:xfrm>
            <a:off x="1756831" y="3316209"/>
            <a:ext cx="2788355" cy="154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40CD1845-F8FF-B140-95C4-A0BFFF564593}"/>
              </a:ext>
            </a:extLst>
          </p:cNvPr>
          <p:cNvSpPr/>
          <p:nvPr/>
        </p:nvSpPr>
        <p:spPr>
          <a:xfrm>
            <a:off x="1881009" y="3476448"/>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W2</a:t>
            </a:r>
            <a:endParaRPr lang="en-GB" b="1" dirty="0"/>
          </a:p>
        </p:txBody>
      </p:sp>
      <p:sp>
        <p:nvSpPr>
          <p:cNvPr id="57" name="Oval 56">
            <a:extLst>
              <a:ext uri="{FF2B5EF4-FFF2-40B4-BE49-F238E27FC236}">
                <a16:creationId xmlns:a16="http://schemas.microsoft.com/office/drawing/2014/main" id="{D0F65212-34B3-1C41-9344-8F1878E50EB1}"/>
              </a:ext>
            </a:extLst>
          </p:cNvPr>
          <p:cNvSpPr/>
          <p:nvPr/>
        </p:nvSpPr>
        <p:spPr>
          <a:xfrm>
            <a:off x="2744608" y="3476448"/>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U2</a:t>
            </a:r>
            <a:endParaRPr lang="en-GB" b="1" dirty="0"/>
          </a:p>
        </p:txBody>
      </p:sp>
      <p:sp>
        <p:nvSpPr>
          <p:cNvPr id="58" name="Oval 57">
            <a:extLst>
              <a:ext uri="{FF2B5EF4-FFF2-40B4-BE49-F238E27FC236}">
                <a16:creationId xmlns:a16="http://schemas.microsoft.com/office/drawing/2014/main" id="{B31EF2EA-2B8A-2F40-95A6-EAA06D6BDE5A}"/>
              </a:ext>
            </a:extLst>
          </p:cNvPr>
          <p:cNvSpPr/>
          <p:nvPr/>
        </p:nvSpPr>
        <p:spPr>
          <a:xfrm>
            <a:off x="3656186" y="3476448"/>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V2</a:t>
            </a:r>
            <a:endParaRPr lang="en-GB" b="1" dirty="0"/>
          </a:p>
        </p:txBody>
      </p:sp>
      <p:sp>
        <p:nvSpPr>
          <p:cNvPr id="59" name="Oval 58">
            <a:extLst>
              <a:ext uri="{FF2B5EF4-FFF2-40B4-BE49-F238E27FC236}">
                <a16:creationId xmlns:a16="http://schemas.microsoft.com/office/drawing/2014/main" id="{C08BAC50-DD10-1F42-8F46-5AD0C178E335}"/>
              </a:ext>
            </a:extLst>
          </p:cNvPr>
          <p:cNvSpPr/>
          <p:nvPr/>
        </p:nvSpPr>
        <p:spPr>
          <a:xfrm>
            <a:off x="1882418" y="4262613"/>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U1</a:t>
            </a:r>
            <a:endParaRPr lang="en-GB" b="1" dirty="0"/>
          </a:p>
        </p:txBody>
      </p:sp>
      <p:sp>
        <p:nvSpPr>
          <p:cNvPr id="60" name="Oval 59">
            <a:extLst>
              <a:ext uri="{FF2B5EF4-FFF2-40B4-BE49-F238E27FC236}">
                <a16:creationId xmlns:a16="http://schemas.microsoft.com/office/drawing/2014/main" id="{88965F1B-B488-1E47-A3E2-B2DEAD95990D}"/>
              </a:ext>
            </a:extLst>
          </p:cNvPr>
          <p:cNvSpPr/>
          <p:nvPr/>
        </p:nvSpPr>
        <p:spPr>
          <a:xfrm>
            <a:off x="2801053" y="4263495"/>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V1</a:t>
            </a:r>
            <a:endParaRPr lang="en-GB" b="1" dirty="0"/>
          </a:p>
        </p:txBody>
      </p:sp>
      <p:sp>
        <p:nvSpPr>
          <p:cNvPr id="61" name="Oval 60">
            <a:extLst>
              <a:ext uri="{FF2B5EF4-FFF2-40B4-BE49-F238E27FC236}">
                <a16:creationId xmlns:a16="http://schemas.microsoft.com/office/drawing/2014/main" id="{CDC5D179-6EBE-3648-B424-E506044BE414}"/>
              </a:ext>
            </a:extLst>
          </p:cNvPr>
          <p:cNvSpPr/>
          <p:nvPr/>
        </p:nvSpPr>
        <p:spPr>
          <a:xfrm>
            <a:off x="3656186" y="4274784"/>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W1</a:t>
            </a:r>
            <a:endParaRPr lang="en-GB" b="1" dirty="0"/>
          </a:p>
        </p:txBody>
      </p:sp>
      <p:cxnSp>
        <p:nvCxnSpPr>
          <p:cNvPr id="62" name="Elbow Connector 61">
            <a:extLst>
              <a:ext uri="{FF2B5EF4-FFF2-40B4-BE49-F238E27FC236}">
                <a16:creationId xmlns:a16="http://schemas.microsoft.com/office/drawing/2014/main" id="{8AC6DE61-E508-AC43-9902-A990A7EDCE5F}"/>
              </a:ext>
            </a:extLst>
          </p:cNvPr>
          <p:cNvCxnSpPr>
            <a:cxnSpLocks/>
            <a:stCxn id="56" idx="0"/>
            <a:endCxn id="58" idx="0"/>
          </p:cNvCxnSpPr>
          <p:nvPr/>
        </p:nvCxnSpPr>
        <p:spPr>
          <a:xfrm rot="5400000" flipH="1" flipV="1">
            <a:off x="2943575" y="2588860"/>
            <a:ext cx="12700" cy="177517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C4FA238C-1BEA-FD43-B486-004FC4033A82}"/>
              </a:ext>
            </a:extLst>
          </p:cNvPr>
          <p:cNvCxnSpPr>
            <a:cxnSpLocks/>
            <a:stCxn id="56" idx="2"/>
            <a:endCxn id="59" idx="2"/>
          </p:cNvCxnSpPr>
          <p:nvPr/>
        </p:nvCxnSpPr>
        <p:spPr>
          <a:xfrm rot="10800000" flipH="1" flipV="1">
            <a:off x="1881008" y="3651425"/>
            <a:ext cx="1409" cy="786165"/>
          </a:xfrm>
          <a:prstGeom prst="bentConnector3">
            <a:avLst>
              <a:gd name="adj1" fmla="val -16224273"/>
            </a:avLst>
          </a:prstGeom>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FB47D137-4CC1-E04F-9755-6CD3D414A3C4}"/>
              </a:ext>
            </a:extLst>
          </p:cNvPr>
          <p:cNvCxnSpPr>
            <a:stCxn id="59" idx="4"/>
            <a:endCxn id="60" idx="4"/>
          </p:cNvCxnSpPr>
          <p:nvPr/>
        </p:nvCxnSpPr>
        <p:spPr>
          <a:xfrm rot="16200000" flipH="1">
            <a:off x="2516272" y="4153692"/>
            <a:ext cx="882" cy="918635"/>
          </a:xfrm>
          <a:prstGeom prst="bentConnector3">
            <a:avLst>
              <a:gd name="adj1" fmla="val 26018367"/>
            </a:avLst>
          </a:prstGeom>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F56EF5C0-C606-4346-BD99-2699939E03FE}"/>
              </a:ext>
            </a:extLst>
          </p:cNvPr>
          <p:cNvCxnSpPr>
            <a:cxnSpLocks/>
            <a:stCxn id="57" idx="6"/>
            <a:endCxn id="61" idx="4"/>
          </p:cNvCxnSpPr>
          <p:nvPr/>
        </p:nvCxnSpPr>
        <p:spPr>
          <a:xfrm>
            <a:off x="3094564" y="3651426"/>
            <a:ext cx="736600" cy="973314"/>
          </a:xfrm>
          <a:prstGeom prst="bentConnector4">
            <a:avLst>
              <a:gd name="adj1" fmla="val 38123"/>
              <a:gd name="adj2" fmla="val 123487"/>
            </a:avLst>
          </a:prstGeom>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79F2538-D899-FA46-AF59-8A7B7584926D}"/>
              </a:ext>
            </a:extLst>
          </p:cNvPr>
          <p:cNvSpPr txBox="1"/>
          <p:nvPr/>
        </p:nvSpPr>
        <p:spPr>
          <a:xfrm>
            <a:off x="2445738" y="2997585"/>
            <a:ext cx="947695" cy="307777"/>
          </a:xfrm>
          <a:prstGeom prst="rect">
            <a:avLst/>
          </a:prstGeom>
          <a:noFill/>
        </p:spPr>
        <p:txBody>
          <a:bodyPr wrap="none" rtlCol="0">
            <a:spAutoFit/>
          </a:bodyPr>
          <a:lstStyle/>
          <a:p>
            <a:r>
              <a:rPr lang="en-GB" sz="1400" dirty="0"/>
              <a:t>C/S – 0,2Ω</a:t>
            </a:r>
          </a:p>
        </p:txBody>
      </p:sp>
      <p:sp>
        <p:nvSpPr>
          <p:cNvPr id="67" name="TextBox 66">
            <a:extLst>
              <a:ext uri="{FF2B5EF4-FFF2-40B4-BE49-F238E27FC236}">
                <a16:creationId xmlns:a16="http://schemas.microsoft.com/office/drawing/2014/main" id="{548DAEC8-312E-404E-88E2-23F4DE5C5A9D}"/>
              </a:ext>
            </a:extLst>
          </p:cNvPr>
          <p:cNvSpPr txBox="1"/>
          <p:nvPr/>
        </p:nvSpPr>
        <p:spPr>
          <a:xfrm>
            <a:off x="2028336" y="4862787"/>
            <a:ext cx="957313" cy="307777"/>
          </a:xfrm>
          <a:prstGeom prst="rect">
            <a:avLst/>
          </a:prstGeom>
          <a:noFill/>
        </p:spPr>
        <p:txBody>
          <a:bodyPr wrap="none" rtlCol="0">
            <a:spAutoFit/>
          </a:bodyPr>
          <a:lstStyle/>
          <a:p>
            <a:r>
              <a:rPr lang="en-GB" sz="1400" dirty="0"/>
              <a:t>RW – 6,4Ω</a:t>
            </a:r>
          </a:p>
        </p:txBody>
      </p:sp>
      <p:sp>
        <p:nvSpPr>
          <p:cNvPr id="68" name="TextBox 67">
            <a:extLst>
              <a:ext uri="{FF2B5EF4-FFF2-40B4-BE49-F238E27FC236}">
                <a16:creationId xmlns:a16="http://schemas.microsoft.com/office/drawing/2014/main" id="{5AA08FB0-091B-6942-9B6E-5A83226000DA}"/>
              </a:ext>
            </a:extLst>
          </p:cNvPr>
          <p:cNvSpPr txBox="1"/>
          <p:nvPr/>
        </p:nvSpPr>
        <p:spPr>
          <a:xfrm>
            <a:off x="3355897" y="3984194"/>
            <a:ext cx="1032911" cy="307777"/>
          </a:xfrm>
          <a:prstGeom prst="rect">
            <a:avLst/>
          </a:prstGeom>
          <a:noFill/>
        </p:spPr>
        <p:txBody>
          <a:bodyPr wrap="none" rtlCol="0">
            <a:spAutoFit/>
          </a:bodyPr>
          <a:lstStyle/>
          <a:p>
            <a:r>
              <a:rPr lang="en-GB" sz="1400" dirty="0"/>
              <a:t>SW – 13,2Ω</a:t>
            </a:r>
          </a:p>
        </p:txBody>
      </p:sp>
      <p:sp>
        <p:nvSpPr>
          <p:cNvPr id="69" name="TextBox 68">
            <a:extLst>
              <a:ext uri="{FF2B5EF4-FFF2-40B4-BE49-F238E27FC236}">
                <a16:creationId xmlns:a16="http://schemas.microsoft.com/office/drawing/2014/main" id="{DED2B101-728C-1145-8BE7-E0710F3E73C9}"/>
              </a:ext>
            </a:extLst>
          </p:cNvPr>
          <p:cNvSpPr txBox="1"/>
          <p:nvPr/>
        </p:nvSpPr>
        <p:spPr>
          <a:xfrm>
            <a:off x="1221467" y="3875373"/>
            <a:ext cx="461986" cy="307777"/>
          </a:xfrm>
          <a:prstGeom prst="rect">
            <a:avLst/>
          </a:prstGeom>
          <a:noFill/>
        </p:spPr>
        <p:txBody>
          <a:bodyPr wrap="none" rtlCol="0">
            <a:spAutoFit/>
          </a:bodyPr>
          <a:lstStyle/>
          <a:p>
            <a:r>
              <a:rPr lang="en-GB" sz="1400" dirty="0"/>
              <a:t>Cap</a:t>
            </a:r>
          </a:p>
        </p:txBody>
      </p:sp>
      <p:sp>
        <p:nvSpPr>
          <p:cNvPr id="70" name="Rounded Rectangle 69">
            <a:extLst>
              <a:ext uri="{FF2B5EF4-FFF2-40B4-BE49-F238E27FC236}">
                <a16:creationId xmlns:a16="http://schemas.microsoft.com/office/drawing/2014/main" id="{C3AB375D-37A7-8442-8E2B-8AB6C28260F3}"/>
              </a:ext>
            </a:extLst>
          </p:cNvPr>
          <p:cNvSpPr/>
          <p:nvPr/>
        </p:nvSpPr>
        <p:spPr>
          <a:xfrm>
            <a:off x="2562290" y="3432439"/>
            <a:ext cx="1524288" cy="46551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ounded Rectangle 70">
            <a:extLst>
              <a:ext uri="{FF2B5EF4-FFF2-40B4-BE49-F238E27FC236}">
                <a16:creationId xmlns:a16="http://schemas.microsoft.com/office/drawing/2014/main" id="{53FFCE85-7A8E-6046-95A7-254AB8448A82}"/>
              </a:ext>
            </a:extLst>
          </p:cNvPr>
          <p:cNvSpPr/>
          <p:nvPr/>
        </p:nvSpPr>
        <p:spPr>
          <a:xfrm>
            <a:off x="2645108" y="4225600"/>
            <a:ext cx="1524288" cy="46551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6C10B1CE-9444-C94A-9C15-77B8D056ACC8}"/>
              </a:ext>
            </a:extLst>
          </p:cNvPr>
          <p:cNvSpPr txBox="1"/>
          <p:nvPr/>
        </p:nvSpPr>
        <p:spPr>
          <a:xfrm>
            <a:off x="300872" y="3565467"/>
            <a:ext cx="922047" cy="307777"/>
          </a:xfrm>
          <a:prstGeom prst="rect">
            <a:avLst/>
          </a:prstGeom>
          <a:noFill/>
        </p:spPr>
        <p:txBody>
          <a:bodyPr wrap="none" rtlCol="0">
            <a:spAutoFit/>
          </a:bodyPr>
          <a:lstStyle/>
          <a:p>
            <a:r>
              <a:rPr lang="en-GB" sz="1400" b="1" dirty="0"/>
              <a:t>Clockwise</a:t>
            </a:r>
          </a:p>
        </p:txBody>
      </p:sp>
      <p:sp>
        <p:nvSpPr>
          <p:cNvPr id="73" name="Rectangle 72">
            <a:extLst>
              <a:ext uri="{FF2B5EF4-FFF2-40B4-BE49-F238E27FC236}">
                <a16:creationId xmlns:a16="http://schemas.microsoft.com/office/drawing/2014/main" id="{9C7A1347-0858-5346-B856-48999C057F6D}"/>
              </a:ext>
            </a:extLst>
          </p:cNvPr>
          <p:cNvSpPr/>
          <p:nvPr/>
        </p:nvSpPr>
        <p:spPr>
          <a:xfrm>
            <a:off x="6378298" y="3252626"/>
            <a:ext cx="2788355" cy="154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559A2A47-630D-E74D-B028-D20953C9E967}"/>
              </a:ext>
            </a:extLst>
          </p:cNvPr>
          <p:cNvSpPr/>
          <p:nvPr/>
        </p:nvSpPr>
        <p:spPr>
          <a:xfrm>
            <a:off x="6538058" y="3457856"/>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W2</a:t>
            </a:r>
            <a:endParaRPr lang="en-GB" b="1" dirty="0"/>
          </a:p>
        </p:txBody>
      </p:sp>
      <p:sp>
        <p:nvSpPr>
          <p:cNvPr id="75" name="Oval 74">
            <a:extLst>
              <a:ext uri="{FF2B5EF4-FFF2-40B4-BE49-F238E27FC236}">
                <a16:creationId xmlns:a16="http://schemas.microsoft.com/office/drawing/2014/main" id="{9B2A40A8-C1AB-5E4C-912C-2101B1D32348}"/>
              </a:ext>
            </a:extLst>
          </p:cNvPr>
          <p:cNvSpPr/>
          <p:nvPr/>
        </p:nvSpPr>
        <p:spPr>
          <a:xfrm>
            <a:off x="7401657" y="3457856"/>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U2</a:t>
            </a:r>
            <a:endParaRPr lang="en-GB" b="1" dirty="0"/>
          </a:p>
        </p:txBody>
      </p:sp>
      <p:sp>
        <p:nvSpPr>
          <p:cNvPr id="76" name="Oval 75">
            <a:extLst>
              <a:ext uri="{FF2B5EF4-FFF2-40B4-BE49-F238E27FC236}">
                <a16:creationId xmlns:a16="http://schemas.microsoft.com/office/drawing/2014/main" id="{04687E58-B37F-E24D-8589-62AE7AF5A72F}"/>
              </a:ext>
            </a:extLst>
          </p:cNvPr>
          <p:cNvSpPr/>
          <p:nvPr/>
        </p:nvSpPr>
        <p:spPr>
          <a:xfrm>
            <a:off x="8313235" y="3457856"/>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V2</a:t>
            </a:r>
            <a:endParaRPr lang="en-GB" b="1" dirty="0"/>
          </a:p>
        </p:txBody>
      </p:sp>
      <p:sp>
        <p:nvSpPr>
          <p:cNvPr id="77" name="Oval 76">
            <a:extLst>
              <a:ext uri="{FF2B5EF4-FFF2-40B4-BE49-F238E27FC236}">
                <a16:creationId xmlns:a16="http://schemas.microsoft.com/office/drawing/2014/main" id="{688FEAB3-44BB-074A-9192-715CA9A155AD}"/>
              </a:ext>
            </a:extLst>
          </p:cNvPr>
          <p:cNvSpPr/>
          <p:nvPr/>
        </p:nvSpPr>
        <p:spPr>
          <a:xfrm>
            <a:off x="6539467" y="4244021"/>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U1</a:t>
            </a:r>
            <a:endParaRPr lang="en-GB" b="1" dirty="0"/>
          </a:p>
        </p:txBody>
      </p:sp>
      <p:sp>
        <p:nvSpPr>
          <p:cNvPr id="78" name="Oval 77">
            <a:extLst>
              <a:ext uri="{FF2B5EF4-FFF2-40B4-BE49-F238E27FC236}">
                <a16:creationId xmlns:a16="http://schemas.microsoft.com/office/drawing/2014/main" id="{16D18037-0FEE-634B-8B69-ACD9A2798C3A}"/>
              </a:ext>
            </a:extLst>
          </p:cNvPr>
          <p:cNvSpPr/>
          <p:nvPr/>
        </p:nvSpPr>
        <p:spPr>
          <a:xfrm>
            <a:off x="7458102" y="4244903"/>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V1</a:t>
            </a:r>
            <a:endParaRPr lang="en-GB" b="1" dirty="0"/>
          </a:p>
        </p:txBody>
      </p:sp>
      <p:sp>
        <p:nvSpPr>
          <p:cNvPr id="79" name="Oval 78">
            <a:extLst>
              <a:ext uri="{FF2B5EF4-FFF2-40B4-BE49-F238E27FC236}">
                <a16:creationId xmlns:a16="http://schemas.microsoft.com/office/drawing/2014/main" id="{9EFACE36-A47D-2E4A-84E5-89F43D1BE9F7}"/>
              </a:ext>
            </a:extLst>
          </p:cNvPr>
          <p:cNvSpPr/>
          <p:nvPr/>
        </p:nvSpPr>
        <p:spPr>
          <a:xfrm>
            <a:off x="8313235" y="4256192"/>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W1</a:t>
            </a:r>
            <a:endParaRPr lang="en-GB" b="1" dirty="0"/>
          </a:p>
        </p:txBody>
      </p:sp>
      <p:cxnSp>
        <p:nvCxnSpPr>
          <p:cNvPr id="80" name="Elbow Connector 79">
            <a:extLst>
              <a:ext uri="{FF2B5EF4-FFF2-40B4-BE49-F238E27FC236}">
                <a16:creationId xmlns:a16="http://schemas.microsoft.com/office/drawing/2014/main" id="{555F28E6-C280-5344-8B5B-12983E4EFFDE}"/>
              </a:ext>
            </a:extLst>
          </p:cNvPr>
          <p:cNvCxnSpPr>
            <a:cxnSpLocks/>
            <a:stCxn id="74" idx="0"/>
            <a:endCxn id="76" idx="0"/>
          </p:cNvCxnSpPr>
          <p:nvPr/>
        </p:nvCxnSpPr>
        <p:spPr>
          <a:xfrm rot="5400000" flipH="1" flipV="1">
            <a:off x="7600624" y="2570268"/>
            <a:ext cx="12700" cy="177517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81" name="Elbow Connector 80">
            <a:extLst>
              <a:ext uri="{FF2B5EF4-FFF2-40B4-BE49-F238E27FC236}">
                <a16:creationId xmlns:a16="http://schemas.microsoft.com/office/drawing/2014/main" id="{B6D40044-1366-D34C-AAD5-3627609C809D}"/>
              </a:ext>
            </a:extLst>
          </p:cNvPr>
          <p:cNvCxnSpPr>
            <a:cxnSpLocks/>
            <a:stCxn id="74" idx="2"/>
            <a:endCxn id="77" idx="2"/>
          </p:cNvCxnSpPr>
          <p:nvPr/>
        </p:nvCxnSpPr>
        <p:spPr>
          <a:xfrm rot="10800000" flipH="1" flipV="1">
            <a:off x="6538057" y="3632833"/>
            <a:ext cx="1409" cy="786165"/>
          </a:xfrm>
          <a:prstGeom prst="bentConnector3">
            <a:avLst>
              <a:gd name="adj1" fmla="val -16224273"/>
            </a:avLst>
          </a:prstGeom>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a16="http://schemas.microsoft.com/office/drawing/2014/main" id="{7D6AC4B9-EC3A-CA49-A85E-02989F0BF108}"/>
              </a:ext>
            </a:extLst>
          </p:cNvPr>
          <p:cNvCxnSpPr>
            <a:stCxn id="77" idx="4"/>
            <a:endCxn id="78" idx="4"/>
          </p:cNvCxnSpPr>
          <p:nvPr/>
        </p:nvCxnSpPr>
        <p:spPr>
          <a:xfrm rot="16200000" flipH="1">
            <a:off x="7173321" y="4135100"/>
            <a:ext cx="882" cy="918635"/>
          </a:xfrm>
          <a:prstGeom prst="bentConnector3">
            <a:avLst>
              <a:gd name="adj1" fmla="val 26018367"/>
            </a:avLst>
          </a:prstGeom>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4BA71C04-EB19-8E41-9911-7B09357CA0D2}"/>
              </a:ext>
            </a:extLst>
          </p:cNvPr>
          <p:cNvCxnSpPr>
            <a:cxnSpLocks/>
            <a:stCxn id="75" idx="6"/>
            <a:endCxn id="79" idx="4"/>
          </p:cNvCxnSpPr>
          <p:nvPr/>
        </p:nvCxnSpPr>
        <p:spPr>
          <a:xfrm>
            <a:off x="7751613" y="3632834"/>
            <a:ext cx="736600" cy="973314"/>
          </a:xfrm>
          <a:prstGeom prst="bentConnector4">
            <a:avLst>
              <a:gd name="adj1" fmla="val 38123"/>
              <a:gd name="adj2" fmla="val 123487"/>
            </a:avLst>
          </a:prstGeom>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959474B2-9F80-0341-B176-A6AA69D7BA79}"/>
              </a:ext>
            </a:extLst>
          </p:cNvPr>
          <p:cNvSpPr txBox="1"/>
          <p:nvPr/>
        </p:nvSpPr>
        <p:spPr>
          <a:xfrm>
            <a:off x="6685385" y="4844195"/>
            <a:ext cx="957313" cy="307777"/>
          </a:xfrm>
          <a:prstGeom prst="rect">
            <a:avLst/>
          </a:prstGeom>
          <a:noFill/>
        </p:spPr>
        <p:txBody>
          <a:bodyPr wrap="none" rtlCol="0">
            <a:spAutoFit/>
          </a:bodyPr>
          <a:lstStyle/>
          <a:p>
            <a:r>
              <a:rPr lang="en-GB" sz="1400" dirty="0"/>
              <a:t>RW – 6,4Ω</a:t>
            </a:r>
          </a:p>
        </p:txBody>
      </p:sp>
      <p:sp>
        <p:nvSpPr>
          <p:cNvPr id="85" name="TextBox 84">
            <a:extLst>
              <a:ext uri="{FF2B5EF4-FFF2-40B4-BE49-F238E27FC236}">
                <a16:creationId xmlns:a16="http://schemas.microsoft.com/office/drawing/2014/main" id="{8C051A8F-9E3C-E649-A841-2C0FB80CC2D3}"/>
              </a:ext>
            </a:extLst>
          </p:cNvPr>
          <p:cNvSpPr txBox="1"/>
          <p:nvPr/>
        </p:nvSpPr>
        <p:spPr>
          <a:xfrm>
            <a:off x="8012946" y="3965602"/>
            <a:ext cx="1032911" cy="307777"/>
          </a:xfrm>
          <a:prstGeom prst="rect">
            <a:avLst/>
          </a:prstGeom>
          <a:noFill/>
        </p:spPr>
        <p:txBody>
          <a:bodyPr wrap="none" rtlCol="0">
            <a:spAutoFit/>
          </a:bodyPr>
          <a:lstStyle/>
          <a:p>
            <a:r>
              <a:rPr lang="en-GB" sz="1400" dirty="0"/>
              <a:t>SW – 13,2Ω</a:t>
            </a:r>
          </a:p>
        </p:txBody>
      </p:sp>
      <p:sp>
        <p:nvSpPr>
          <p:cNvPr id="86" name="TextBox 85">
            <a:extLst>
              <a:ext uri="{FF2B5EF4-FFF2-40B4-BE49-F238E27FC236}">
                <a16:creationId xmlns:a16="http://schemas.microsoft.com/office/drawing/2014/main" id="{A02B6109-7116-6E47-9D1F-ED2384A4CA58}"/>
              </a:ext>
            </a:extLst>
          </p:cNvPr>
          <p:cNvSpPr txBox="1"/>
          <p:nvPr/>
        </p:nvSpPr>
        <p:spPr>
          <a:xfrm>
            <a:off x="5878516" y="3856781"/>
            <a:ext cx="461986" cy="307777"/>
          </a:xfrm>
          <a:prstGeom prst="rect">
            <a:avLst/>
          </a:prstGeom>
          <a:noFill/>
        </p:spPr>
        <p:txBody>
          <a:bodyPr wrap="none" rtlCol="0">
            <a:spAutoFit/>
          </a:bodyPr>
          <a:lstStyle/>
          <a:p>
            <a:r>
              <a:rPr lang="en-GB" sz="1400" dirty="0"/>
              <a:t>Cap</a:t>
            </a:r>
          </a:p>
        </p:txBody>
      </p:sp>
      <p:sp>
        <p:nvSpPr>
          <p:cNvPr id="87" name="Rounded Rectangle 86">
            <a:extLst>
              <a:ext uri="{FF2B5EF4-FFF2-40B4-BE49-F238E27FC236}">
                <a16:creationId xmlns:a16="http://schemas.microsoft.com/office/drawing/2014/main" id="{E439C76D-AD66-4747-8C66-B95CD75CB5FF}"/>
              </a:ext>
            </a:extLst>
          </p:cNvPr>
          <p:cNvSpPr/>
          <p:nvPr/>
        </p:nvSpPr>
        <p:spPr>
          <a:xfrm rot="5400000">
            <a:off x="7758504" y="3849295"/>
            <a:ext cx="1524288" cy="46551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ounded Rectangle 87">
            <a:extLst>
              <a:ext uri="{FF2B5EF4-FFF2-40B4-BE49-F238E27FC236}">
                <a16:creationId xmlns:a16="http://schemas.microsoft.com/office/drawing/2014/main" id="{3E479FBC-C0AC-C048-A5F0-455D5AB4A075}"/>
              </a:ext>
            </a:extLst>
          </p:cNvPr>
          <p:cNvSpPr/>
          <p:nvPr/>
        </p:nvSpPr>
        <p:spPr>
          <a:xfrm rot="5400000">
            <a:off x="6874060" y="3920657"/>
            <a:ext cx="1524288" cy="46551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C1F7D0EB-D7AB-0340-927E-5354B01CE292}"/>
              </a:ext>
            </a:extLst>
          </p:cNvPr>
          <p:cNvSpPr txBox="1"/>
          <p:nvPr/>
        </p:nvSpPr>
        <p:spPr>
          <a:xfrm>
            <a:off x="4957921" y="3546875"/>
            <a:ext cx="1287468" cy="307777"/>
          </a:xfrm>
          <a:prstGeom prst="rect">
            <a:avLst/>
          </a:prstGeom>
          <a:noFill/>
        </p:spPr>
        <p:txBody>
          <a:bodyPr wrap="none" rtlCol="0">
            <a:spAutoFit/>
          </a:bodyPr>
          <a:lstStyle/>
          <a:p>
            <a:r>
              <a:rPr lang="en-GB" sz="1400" b="1" dirty="0"/>
              <a:t>Anti-Clockwise</a:t>
            </a:r>
          </a:p>
        </p:txBody>
      </p:sp>
      <p:sp>
        <p:nvSpPr>
          <p:cNvPr id="90" name="Oval 89">
            <a:extLst>
              <a:ext uri="{FF2B5EF4-FFF2-40B4-BE49-F238E27FC236}">
                <a16:creationId xmlns:a16="http://schemas.microsoft.com/office/drawing/2014/main" id="{489E0217-8801-7447-A082-B1C7C3F583B3}"/>
              </a:ext>
            </a:extLst>
          </p:cNvPr>
          <p:cNvSpPr/>
          <p:nvPr/>
        </p:nvSpPr>
        <p:spPr>
          <a:xfrm>
            <a:off x="7026484" y="1676893"/>
            <a:ext cx="1158264" cy="11582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663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ZA" sz="2400" dirty="0"/>
              <a:t>Correctly test a motor through the terminal box to establish the live, neutral and terminal studs and the bridge pieces that may be required. </a:t>
            </a:r>
          </a:p>
          <a:p>
            <a:pPr marL="457200" indent="-457200">
              <a:buFont typeface="+mj-lt"/>
              <a:buAutoNum type="arabicPeriod"/>
            </a:pPr>
            <a:r>
              <a:rPr lang="en-ZA" sz="2400" dirty="0"/>
              <a:t>Correctly connect the motor to the power supply by means of a flexible cord, a 16A plug top and a compression gland. </a:t>
            </a:r>
          </a:p>
          <a:p>
            <a:pPr marL="457200" indent="-457200">
              <a:buFont typeface="+mj-lt"/>
              <a:buAutoNum type="arabicPeriod"/>
            </a:pPr>
            <a:r>
              <a:rPr lang="en-ZA" sz="2400" dirty="0"/>
              <a:t>Correctly test the circuit and run the motor. </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a:t>
            </a:r>
          </a:p>
        </p:txBody>
      </p:sp>
      <p:sp>
        <p:nvSpPr>
          <p:cNvPr id="4" name="Rectangle 3">
            <a:extLst>
              <a:ext uri="{FF2B5EF4-FFF2-40B4-BE49-F238E27FC236}">
                <a16:creationId xmlns:a16="http://schemas.microsoft.com/office/drawing/2014/main" id="{8EEDBF95-4BC2-1944-BFB8-E75E9E6CE303}"/>
              </a:ext>
            </a:extLst>
          </p:cNvPr>
          <p:cNvSpPr/>
          <p:nvPr/>
        </p:nvSpPr>
        <p:spPr>
          <a:xfrm>
            <a:off x="3375378" y="1930400"/>
            <a:ext cx="2788355" cy="154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C9852E9-EC6A-A140-ABC0-E952C7056ADE}"/>
              </a:ext>
            </a:extLst>
          </p:cNvPr>
          <p:cNvSpPr/>
          <p:nvPr/>
        </p:nvSpPr>
        <p:spPr>
          <a:xfrm>
            <a:off x="3657600" y="2121165"/>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B1</a:t>
            </a:r>
            <a:endParaRPr lang="en-GB" b="1" dirty="0"/>
          </a:p>
        </p:txBody>
      </p:sp>
      <p:sp>
        <p:nvSpPr>
          <p:cNvPr id="6" name="Oval 5">
            <a:extLst>
              <a:ext uri="{FF2B5EF4-FFF2-40B4-BE49-F238E27FC236}">
                <a16:creationId xmlns:a16="http://schemas.microsoft.com/office/drawing/2014/main" id="{A11B6A4D-3C15-D04C-8038-569277AF9C4A}"/>
              </a:ext>
            </a:extLst>
          </p:cNvPr>
          <p:cNvSpPr/>
          <p:nvPr/>
        </p:nvSpPr>
        <p:spPr>
          <a:xfrm>
            <a:off x="4521199" y="2121165"/>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C2</a:t>
            </a:r>
            <a:endParaRPr lang="en-GB" b="1" dirty="0"/>
          </a:p>
        </p:txBody>
      </p:sp>
      <p:sp>
        <p:nvSpPr>
          <p:cNvPr id="7" name="Oval 6">
            <a:extLst>
              <a:ext uri="{FF2B5EF4-FFF2-40B4-BE49-F238E27FC236}">
                <a16:creationId xmlns:a16="http://schemas.microsoft.com/office/drawing/2014/main" id="{4C9F3458-7839-BC4D-8A93-270C052B1DB2}"/>
              </a:ext>
            </a:extLst>
          </p:cNvPr>
          <p:cNvSpPr/>
          <p:nvPr/>
        </p:nvSpPr>
        <p:spPr>
          <a:xfrm>
            <a:off x="5432777" y="2121165"/>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B2</a:t>
            </a:r>
            <a:endParaRPr lang="en-GB" b="1" dirty="0"/>
          </a:p>
        </p:txBody>
      </p:sp>
      <p:sp>
        <p:nvSpPr>
          <p:cNvPr id="8" name="Oval 7">
            <a:extLst>
              <a:ext uri="{FF2B5EF4-FFF2-40B4-BE49-F238E27FC236}">
                <a16:creationId xmlns:a16="http://schemas.microsoft.com/office/drawing/2014/main" id="{74772CDD-1923-EC47-88C3-0610A71E82C7}"/>
              </a:ext>
            </a:extLst>
          </p:cNvPr>
          <p:cNvSpPr/>
          <p:nvPr/>
        </p:nvSpPr>
        <p:spPr>
          <a:xfrm>
            <a:off x="3659009" y="2907330"/>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A1</a:t>
            </a:r>
            <a:endParaRPr lang="en-GB" b="1" dirty="0"/>
          </a:p>
        </p:txBody>
      </p:sp>
      <p:sp>
        <p:nvSpPr>
          <p:cNvPr id="9" name="Oval 8">
            <a:extLst>
              <a:ext uri="{FF2B5EF4-FFF2-40B4-BE49-F238E27FC236}">
                <a16:creationId xmlns:a16="http://schemas.microsoft.com/office/drawing/2014/main" id="{21423860-2902-2E47-AE25-CC03FD473C9D}"/>
              </a:ext>
            </a:extLst>
          </p:cNvPr>
          <p:cNvSpPr/>
          <p:nvPr/>
        </p:nvSpPr>
        <p:spPr>
          <a:xfrm>
            <a:off x="4577644" y="2908212"/>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C1</a:t>
            </a:r>
            <a:endParaRPr lang="en-GB" b="1" dirty="0"/>
          </a:p>
        </p:txBody>
      </p:sp>
      <p:sp>
        <p:nvSpPr>
          <p:cNvPr id="10" name="Oval 9">
            <a:extLst>
              <a:ext uri="{FF2B5EF4-FFF2-40B4-BE49-F238E27FC236}">
                <a16:creationId xmlns:a16="http://schemas.microsoft.com/office/drawing/2014/main" id="{B029CE5E-D565-0A41-9AAF-FE6DF34E93DC}"/>
              </a:ext>
            </a:extLst>
          </p:cNvPr>
          <p:cNvSpPr/>
          <p:nvPr/>
        </p:nvSpPr>
        <p:spPr>
          <a:xfrm>
            <a:off x="5432777" y="2919501"/>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A2</a:t>
            </a:r>
            <a:endParaRPr lang="en-GB" b="1" dirty="0"/>
          </a:p>
        </p:txBody>
      </p:sp>
    </p:spTree>
    <p:custDataLst>
      <p:tags r:id="rId1"/>
    </p:custDataLst>
    <p:extLst>
      <p:ext uri="{BB962C8B-B14F-4D97-AF65-F5344CB8AC3E}">
        <p14:creationId xmlns:p14="http://schemas.microsoft.com/office/powerpoint/2010/main" val="2920237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a:t>
            </a:r>
          </a:p>
        </p:txBody>
      </p:sp>
      <p:sp>
        <p:nvSpPr>
          <p:cNvPr id="4" name="Rectangle 3">
            <a:extLst>
              <a:ext uri="{FF2B5EF4-FFF2-40B4-BE49-F238E27FC236}">
                <a16:creationId xmlns:a16="http://schemas.microsoft.com/office/drawing/2014/main" id="{8EEDBF95-4BC2-1944-BFB8-E75E9E6CE303}"/>
              </a:ext>
            </a:extLst>
          </p:cNvPr>
          <p:cNvSpPr/>
          <p:nvPr/>
        </p:nvSpPr>
        <p:spPr>
          <a:xfrm>
            <a:off x="703958" y="946149"/>
            <a:ext cx="2788355" cy="154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C9852E9-EC6A-A140-ABC0-E952C7056ADE}"/>
              </a:ext>
            </a:extLst>
          </p:cNvPr>
          <p:cNvSpPr/>
          <p:nvPr/>
        </p:nvSpPr>
        <p:spPr>
          <a:xfrm>
            <a:off x="986180" y="1136914"/>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C1</a:t>
            </a:r>
            <a:endParaRPr lang="en-GB" b="1" dirty="0"/>
          </a:p>
        </p:txBody>
      </p:sp>
      <p:sp>
        <p:nvSpPr>
          <p:cNvPr id="6" name="Oval 5">
            <a:extLst>
              <a:ext uri="{FF2B5EF4-FFF2-40B4-BE49-F238E27FC236}">
                <a16:creationId xmlns:a16="http://schemas.microsoft.com/office/drawing/2014/main" id="{A11B6A4D-3C15-D04C-8038-569277AF9C4A}"/>
              </a:ext>
            </a:extLst>
          </p:cNvPr>
          <p:cNvSpPr/>
          <p:nvPr/>
        </p:nvSpPr>
        <p:spPr>
          <a:xfrm>
            <a:off x="1849779" y="1136914"/>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C2</a:t>
            </a:r>
            <a:endParaRPr lang="en-GB" b="1" dirty="0"/>
          </a:p>
        </p:txBody>
      </p:sp>
      <p:sp>
        <p:nvSpPr>
          <p:cNvPr id="7" name="Oval 6">
            <a:extLst>
              <a:ext uri="{FF2B5EF4-FFF2-40B4-BE49-F238E27FC236}">
                <a16:creationId xmlns:a16="http://schemas.microsoft.com/office/drawing/2014/main" id="{4C9F3458-7839-BC4D-8A93-270C052B1DB2}"/>
              </a:ext>
            </a:extLst>
          </p:cNvPr>
          <p:cNvSpPr/>
          <p:nvPr/>
        </p:nvSpPr>
        <p:spPr>
          <a:xfrm>
            <a:off x="2761357" y="1136914"/>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A1</a:t>
            </a:r>
            <a:endParaRPr lang="en-GB" b="1" dirty="0"/>
          </a:p>
        </p:txBody>
      </p:sp>
      <p:sp>
        <p:nvSpPr>
          <p:cNvPr id="8" name="Oval 7">
            <a:extLst>
              <a:ext uri="{FF2B5EF4-FFF2-40B4-BE49-F238E27FC236}">
                <a16:creationId xmlns:a16="http://schemas.microsoft.com/office/drawing/2014/main" id="{74772CDD-1923-EC47-88C3-0610A71E82C7}"/>
              </a:ext>
            </a:extLst>
          </p:cNvPr>
          <p:cNvSpPr/>
          <p:nvPr/>
        </p:nvSpPr>
        <p:spPr>
          <a:xfrm>
            <a:off x="987589" y="1923079"/>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B2</a:t>
            </a:r>
            <a:endParaRPr lang="en-GB" b="1" dirty="0"/>
          </a:p>
        </p:txBody>
      </p:sp>
      <p:sp>
        <p:nvSpPr>
          <p:cNvPr id="9" name="Oval 8">
            <a:extLst>
              <a:ext uri="{FF2B5EF4-FFF2-40B4-BE49-F238E27FC236}">
                <a16:creationId xmlns:a16="http://schemas.microsoft.com/office/drawing/2014/main" id="{21423860-2902-2E47-AE25-CC03FD473C9D}"/>
              </a:ext>
            </a:extLst>
          </p:cNvPr>
          <p:cNvSpPr/>
          <p:nvPr/>
        </p:nvSpPr>
        <p:spPr>
          <a:xfrm>
            <a:off x="1906224" y="1923961"/>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A2</a:t>
            </a:r>
            <a:endParaRPr lang="en-GB" b="1" dirty="0"/>
          </a:p>
        </p:txBody>
      </p:sp>
      <p:sp>
        <p:nvSpPr>
          <p:cNvPr id="10" name="Oval 9">
            <a:extLst>
              <a:ext uri="{FF2B5EF4-FFF2-40B4-BE49-F238E27FC236}">
                <a16:creationId xmlns:a16="http://schemas.microsoft.com/office/drawing/2014/main" id="{B029CE5E-D565-0A41-9AAF-FE6DF34E93DC}"/>
              </a:ext>
            </a:extLst>
          </p:cNvPr>
          <p:cNvSpPr/>
          <p:nvPr/>
        </p:nvSpPr>
        <p:spPr>
          <a:xfrm>
            <a:off x="2761357" y="1935250"/>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B1</a:t>
            </a:r>
            <a:endParaRPr lang="en-GB" b="1" dirty="0"/>
          </a:p>
        </p:txBody>
      </p:sp>
      <p:cxnSp>
        <p:nvCxnSpPr>
          <p:cNvPr id="11" name="Straight Connector 10">
            <a:extLst>
              <a:ext uri="{FF2B5EF4-FFF2-40B4-BE49-F238E27FC236}">
                <a16:creationId xmlns:a16="http://schemas.microsoft.com/office/drawing/2014/main" id="{31BC4C12-553A-7747-8F73-02B5200FEB85}"/>
              </a:ext>
            </a:extLst>
          </p:cNvPr>
          <p:cNvCxnSpPr/>
          <p:nvPr/>
        </p:nvCxnSpPr>
        <p:spPr>
          <a:xfrm>
            <a:off x="4645957" y="915104"/>
            <a:ext cx="41317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E0227F-2C7B-1145-AE69-07C427F3DE8F}"/>
              </a:ext>
            </a:extLst>
          </p:cNvPr>
          <p:cNvCxnSpPr/>
          <p:nvPr/>
        </p:nvCxnSpPr>
        <p:spPr>
          <a:xfrm>
            <a:off x="4645957" y="2467326"/>
            <a:ext cx="41317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5308891-19FB-1346-BA69-D70FCA4AC0C7}"/>
              </a:ext>
            </a:extLst>
          </p:cNvPr>
          <p:cNvCxnSpPr/>
          <p:nvPr/>
        </p:nvCxnSpPr>
        <p:spPr>
          <a:xfrm>
            <a:off x="5865157" y="915104"/>
            <a:ext cx="0" cy="1566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F4D3B7-4F16-2443-B704-AB36B77C33D3}"/>
              </a:ext>
            </a:extLst>
          </p:cNvPr>
          <p:cNvCxnSpPr/>
          <p:nvPr/>
        </p:nvCxnSpPr>
        <p:spPr>
          <a:xfrm>
            <a:off x="8772046" y="915104"/>
            <a:ext cx="0" cy="15664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ECF72CF-6C8D-0541-92D5-054A03AC33B1}"/>
              </a:ext>
            </a:extLst>
          </p:cNvPr>
          <p:cNvSpPr/>
          <p:nvPr/>
        </p:nvSpPr>
        <p:spPr>
          <a:xfrm>
            <a:off x="5763557" y="1331702"/>
            <a:ext cx="214489" cy="72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F9DDCCD-A3F7-8B43-8F67-56EF80FE5F43}"/>
              </a:ext>
            </a:extLst>
          </p:cNvPr>
          <p:cNvSpPr/>
          <p:nvPr/>
        </p:nvSpPr>
        <p:spPr>
          <a:xfrm>
            <a:off x="8664801" y="1314515"/>
            <a:ext cx="214489" cy="724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ED50FEC-5712-D34A-858A-3877EE48D6D8}"/>
              </a:ext>
            </a:extLst>
          </p:cNvPr>
          <p:cNvSpPr/>
          <p:nvPr/>
        </p:nvSpPr>
        <p:spPr>
          <a:xfrm>
            <a:off x="5690179" y="716731"/>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A1</a:t>
            </a:r>
            <a:endParaRPr lang="en-GB" b="1" dirty="0"/>
          </a:p>
        </p:txBody>
      </p:sp>
      <p:sp>
        <p:nvSpPr>
          <p:cNvPr id="18" name="Oval 17">
            <a:extLst>
              <a:ext uri="{FF2B5EF4-FFF2-40B4-BE49-F238E27FC236}">
                <a16:creationId xmlns:a16="http://schemas.microsoft.com/office/drawing/2014/main" id="{532953F2-38EA-C94B-913F-36F9D7CE36FB}"/>
              </a:ext>
            </a:extLst>
          </p:cNvPr>
          <p:cNvSpPr/>
          <p:nvPr/>
        </p:nvSpPr>
        <p:spPr>
          <a:xfrm>
            <a:off x="5690179" y="2292348"/>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A2</a:t>
            </a:r>
            <a:endParaRPr lang="en-GB" b="1" dirty="0"/>
          </a:p>
        </p:txBody>
      </p:sp>
      <p:sp>
        <p:nvSpPr>
          <p:cNvPr id="19" name="Oval 18">
            <a:extLst>
              <a:ext uri="{FF2B5EF4-FFF2-40B4-BE49-F238E27FC236}">
                <a16:creationId xmlns:a16="http://schemas.microsoft.com/office/drawing/2014/main" id="{07C1DCCE-19D1-C542-AC28-5CFB4911C855}"/>
              </a:ext>
            </a:extLst>
          </p:cNvPr>
          <p:cNvSpPr/>
          <p:nvPr/>
        </p:nvSpPr>
        <p:spPr>
          <a:xfrm>
            <a:off x="8529334" y="767965"/>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C2</a:t>
            </a:r>
            <a:endParaRPr lang="en-GB" b="1" dirty="0"/>
          </a:p>
        </p:txBody>
      </p:sp>
      <p:sp>
        <p:nvSpPr>
          <p:cNvPr id="20" name="Oval 19">
            <a:extLst>
              <a:ext uri="{FF2B5EF4-FFF2-40B4-BE49-F238E27FC236}">
                <a16:creationId xmlns:a16="http://schemas.microsoft.com/office/drawing/2014/main" id="{836CD848-FD41-D744-9881-19374692FE3F}"/>
              </a:ext>
            </a:extLst>
          </p:cNvPr>
          <p:cNvSpPr/>
          <p:nvPr/>
        </p:nvSpPr>
        <p:spPr>
          <a:xfrm>
            <a:off x="8597067" y="2292348"/>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B2</a:t>
            </a:r>
            <a:endParaRPr lang="en-GB" b="1" dirty="0"/>
          </a:p>
        </p:txBody>
      </p:sp>
      <p:grpSp>
        <p:nvGrpSpPr>
          <p:cNvPr id="21" name="Group 20">
            <a:extLst>
              <a:ext uri="{FF2B5EF4-FFF2-40B4-BE49-F238E27FC236}">
                <a16:creationId xmlns:a16="http://schemas.microsoft.com/office/drawing/2014/main" id="{380609A9-2665-CE42-B903-898D8139A87F}"/>
              </a:ext>
            </a:extLst>
          </p:cNvPr>
          <p:cNvGrpSpPr/>
          <p:nvPr/>
        </p:nvGrpSpPr>
        <p:grpSpPr>
          <a:xfrm>
            <a:off x="6484892" y="753421"/>
            <a:ext cx="84666" cy="276576"/>
            <a:chOff x="4696178" y="3860800"/>
            <a:chExt cx="84666" cy="276576"/>
          </a:xfrm>
        </p:grpSpPr>
        <p:cxnSp>
          <p:nvCxnSpPr>
            <p:cNvPr id="22" name="Straight Connector 21">
              <a:extLst>
                <a:ext uri="{FF2B5EF4-FFF2-40B4-BE49-F238E27FC236}">
                  <a16:creationId xmlns:a16="http://schemas.microsoft.com/office/drawing/2014/main" id="{7A8AA860-871C-7C44-A062-825E6C8ABEF4}"/>
                </a:ext>
              </a:extLst>
            </p:cNvPr>
            <p:cNvCxnSpPr/>
            <p:nvPr/>
          </p:nvCxnSpPr>
          <p:spPr>
            <a:xfrm>
              <a:off x="4696178" y="3860800"/>
              <a:ext cx="0" cy="270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A5397A4-AD39-8442-923E-01EF5C8BB20A}"/>
                </a:ext>
              </a:extLst>
            </p:cNvPr>
            <p:cNvCxnSpPr/>
            <p:nvPr/>
          </p:nvCxnSpPr>
          <p:spPr>
            <a:xfrm>
              <a:off x="4780844" y="3866443"/>
              <a:ext cx="0" cy="270933"/>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id="{8FA8CBE5-D067-9D40-B908-A738A820E4A1}"/>
              </a:ext>
            </a:extLst>
          </p:cNvPr>
          <p:cNvSpPr/>
          <p:nvPr/>
        </p:nvSpPr>
        <p:spPr>
          <a:xfrm>
            <a:off x="6824710" y="753421"/>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B1</a:t>
            </a:r>
            <a:endParaRPr lang="en-GB" b="1" dirty="0"/>
          </a:p>
        </p:txBody>
      </p:sp>
      <p:sp>
        <p:nvSpPr>
          <p:cNvPr id="25" name="Oval 24">
            <a:extLst>
              <a:ext uri="{FF2B5EF4-FFF2-40B4-BE49-F238E27FC236}">
                <a16:creationId xmlns:a16="http://schemas.microsoft.com/office/drawing/2014/main" id="{F2418E2B-70F5-5144-AE17-CC82BC2705DA}"/>
              </a:ext>
            </a:extLst>
          </p:cNvPr>
          <p:cNvSpPr/>
          <p:nvPr/>
        </p:nvSpPr>
        <p:spPr>
          <a:xfrm>
            <a:off x="7982974" y="734282"/>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C1</a:t>
            </a:r>
            <a:endParaRPr lang="en-GB" b="1" dirty="0"/>
          </a:p>
        </p:txBody>
      </p:sp>
      <p:sp>
        <p:nvSpPr>
          <p:cNvPr id="26" name="TextBox 25">
            <a:extLst>
              <a:ext uri="{FF2B5EF4-FFF2-40B4-BE49-F238E27FC236}">
                <a16:creationId xmlns:a16="http://schemas.microsoft.com/office/drawing/2014/main" id="{3F5B4646-67BA-7744-AE2F-6DD66907DB08}"/>
              </a:ext>
            </a:extLst>
          </p:cNvPr>
          <p:cNvSpPr txBox="1"/>
          <p:nvPr/>
        </p:nvSpPr>
        <p:spPr>
          <a:xfrm>
            <a:off x="4380482" y="774510"/>
            <a:ext cx="260008" cy="307777"/>
          </a:xfrm>
          <a:prstGeom prst="rect">
            <a:avLst/>
          </a:prstGeom>
          <a:noFill/>
        </p:spPr>
        <p:txBody>
          <a:bodyPr wrap="none" rtlCol="0">
            <a:spAutoFit/>
          </a:bodyPr>
          <a:lstStyle/>
          <a:p>
            <a:r>
              <a:rPr lang="en-GB" sz="1400" dirty="0"/>
              <a:t>L</a:t>
            </a:r>
          </a:p>
        </p:txBody>
      </p:sp>
      <p:sp>
        <p:nvSpPr>
          <p:cNvPr id="27" name="TextBox 26">
            <a:extLst>
              <a:ext uri="{FF2B5EF4-FFF2-40B4-BE49-F238E27FC236}">
                <a16:creationId xmlns:a16="http://schemas.microsoft.com/office/drawing/2014/main" id="{4525CEDD-1696-924E-9048-601981C2D242}"/>
              </a:ext>
            </a:extLst>
          </p:cNvPr>
          <p:cNvSpPr txBox="1"/>
          <p:nvPr/>
        </p:nvSpPr>
        <p:spPr>
          <a:xfrm>
            <a:off x="4406458" y="2327703"/>
            <a:ext cx="300082" cy="307777"/>
          </a:xfrm>
          <a:prstGeom prst="rect">
            <a:avLst/>
          </a:prstGeom>
          <a:noFill/>
        </p:spPr>
        <p:txBody>
          <a:bodyPr wrap="none" rtlCol="0">
            <a:spAutoFit/>
          </a:bodyPr>
          <a:lstStyle/>
          <a:p>
            <a:r>
              <a:rPr lang="en-GB" sz="1400" dirty="0"/>
              <a:t>N</a:t>
            </a:r>
          </a:p>
        </p:txBody>
      </p:sp>
      <p:sp>
        <p:nvSpPr>
          <p:cNvPr id="28" name="TextBox 27">
            <a:extLst>
              <a:ext uri="{FF2B5EF4-FFF2-40B4-BE49-F238E27FC236}">
                <a16:creationId xmlns:a16="http://schemas.microsoft.com/office/drawing/2014/main" id="{E6E5BEBD-CC0C-5D4C-9469-4D34B64C148F}"/>
              </a:ext>
            </a:extLst>
          </p:cNvPr>
          <p:cNvSpPr txBox="1"/>
          <p:nvPr/>
        </p:nvSpPr>
        <p:spPr>
          <a:xfrm>
            <a:off x="5994615" y="1497973"/>
            <a:ext cx="441146" cy="307777"/>
          </a:xfrm>
          <a:prstGeom prst="rect">
            <a:avLst/>
          </a:prstGeom>
          <a:noFill/>
        </p:spPr>
        <p:txBody>
          <a:bodyPr wrap="none" rtlCol="0">
            <a:spAutoFit/>
          </a:bodyPr>
          <a:lstStyle/>
          <a:p>
            <a:r>
              <a:rPr lang="en-GB" sz="1400" dirty="0"/>
              <a:t>RW</a:t>
            </a:r>
          </a:p>
        </p:txBody>
      </p:sp>
      <p:sp>
        <p:nvSpPr>
          <p:cNvPr id="29" name="TextBox 28">
            <a:extLst>
              <a:ext uri="{FF2B5EF4-FFF2-40B4-BE49-F238E27FC236}">
                <a16:creationId xmlns:a16="http://schemas.microsoft.com/office/drawing/2014/main" id="{163607F6-DEC0-D14D-A10E-F72B16FDF103}"/>
              </a:ext>
            </a:extLst>
          </p:cNvPr>
          <p:cNvSpPr txBox="1"/>
          <p:nvPr/>
        </p:nvSpPr>
        <p:spPr>
          <a:xfrm>
            <a:off x="8879290" y="1507578"/>
            <a:ext cx="425373" cy="307777"/>
          </a:xfrm>
          <a:prstGeom prst="rect">
            <a:avLst/>
          </a:prstGeom>
          <a:noFill/>
        </p:spPr>
        <p:txBody>
          <a:bodyPr wrap="none" rtlCol="0">
            <a:spAutoFit/>
          </a:bodyPr>
          <a:lstStyle/>
          <a:p>
            <a:r>
              <a:rPr lang="en-GB" sz="1400" dirty="0"/>
              <a:t>SW</a:t>
            </a:r>
          </a:p>
        </p:txBody>
      </p:sp>
      <p:cxnSp>
        <p:nvCxnSpPr>
          <p:cNvPr id="30" name="Elbow Connector 29">
            <a:extLst>
              <a:ext uri="{FF2B5EF4-FFF2-40B4-BE49-F238E27FC236}">
                <a16:creationId xmlns:a16="http://schemas.microsoft.com/office/drawing/2014/main" id="{2A73A771-FB2A-C142-9F1F-D186EB983CE8}"/>
              </a:ext>
            </a:extLst>
          </p:cNvPr>
          <p:cNvCxnSpPr>
            <a:cxnSpLocks/>
            <a:stCxn id="7" idx="2"/>
            <a:endCxn id="9" idx="6"/>
          </p:cNvCxnSpPr>
          <p:nvPr/>
        </p:nvCxnSpPr>
        <p:spPr>
          <a:xfrm rot="10800000" flipV="1">
            <a:off x="2256181" y="1311891"/>
            <a:ext cx="505177" cy="78704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A788A7ED-7AF3-AE4A-ADD0-39433EAAFE2C}"/>
              </a:ext>
            </a:extLst>
          </p:cNvPr>
          <p:cNvCxnSpPr>
            <a:cxnSpLocks/>
            <a:stCxn id="6" idx="2"/>
            <a:endCxn id="8" idx="6"/>
          </p:cNvCxnSpPr>
          <p:nvPr/>
        </p:nvCxnSpPr>
        <p:spPr>
          <a:xfrm rot="10800000" flipV="1">
            <a:off x="1337545" y="1311891"/>
            <a:ext cx="512234" cy="78616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01784203-6BB3-2E42-99AF-C18899934BD5}"/>
              </a:ext>
            </a:extLst>
          </p:cNvPr>
          <p:cNvCxnSpPr>
            <a:cxnSpLocks/>
            <a:stCxn id="10" idx="4"/>
            <a:endCxn id="5" idx="2"/>
          </p:cNvCxnSpPr>
          <p:nvPr/>
        </p:nvCxnSpPr>
        <p:spPr>
          <a:xfrm rot="5400000" flipH="1">
            <a:off x="1474601" y="823472"/>
            <a:ext cx="973314" cy="1950155"/>
          </a:xfrm>
          <a:prstGeom prst="bentConnector4">
            <a:avLst>
              <a:gd name="adj1" fmla="val -23487"/>
              <a:gd name="adj2" fmla="val 111722"/>
            </a:avLst>
          </a:prstGeom>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id="{9FBF717D-7D02-5A4A-A094-DBFFBFC6F4D6}"/>
              </a:ext>
            </a:extLst>
          </p:cNvPr>
          <p:cNvCxnSpPr>
            <a:cxnSpLocks/>
            <a:stCxn id="7" idx="4"/>
            <a:endCxn id="10" idx="0"/>
          </p:cNvCxnSpPr>
          <p:nvPr/>
        </p:nvCxnSpPr>
        <p:spPr>
          <a:xfrm rot="5400000">
            <a:off x="2712145" y="1711060"/>
            <a:ext cx="448380"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1C2E63D-6143-D248-ADFA-3366F9BA91AB}"/>
              </a:ext>
            </a:extLst>
          </p:cNvPr>
          <p:cNvSpPr txBox="1"/>
          <p:nvPr/>
        </p:nvSpPr>
        <p:spPr>
          <a:xfrm>
            <a:off x="1538788" y="2513815"/>
            <a:ext cx="947695" cy="307777"/>
          </a:xfrm>
          <a:prstGeom prst="rect">
            <a:avLst/>
          </a:prstGeom>
          <a:noFill/>
        </p:spPr>
        <p:txBody>
          <a:bodyPr wrap="none" rtlCol="0">
            <a:spAutoFit/>
          </a:bodyPr>
          <a:lstStyle/>
          <a:p>
            <a:r>
              <a:rPr lang="en-GB" sz="1400" dirty="0"/>
              <a:t>C/S – 0,2Ω</a:t>
            </a:r>
          </a:p>
        </p:txBody>
      </p:sp>
      <p:sp>
        <p:nvSpPr>
          <p:cNvPr id="44" name="TextBox 43">
            <a:extLst>
              <a:ext uri="{FF2B5EF4-FFF2-40B4-BE49-F238E27FC236}">
                <a16:creationId xmlns:a16="http://schemas.microsoft.com/office/drawing/2014/main" id="{9A26D6F1-FE7C-AE47-B32D-334716FFED7F}"/>
              </a:ext>
            </a:extLst>
          </p:cNvPr>
          <p:cNvSpPr txBox="1"/>
          <p:nvPr/>
        </p:nvSpPr>
        <p:spPr>
          <a:xfrm>
            <a:off x="1071282" y="1537060"/>
            <a:ext cx="1032911" cy="307777"/>
          </a:xfrm>
          <a:prstGeom prst="rect">
            <a:avLst/>
          </a:prstGeom>
          <a:noFill/>
        </p:spPr>
        <p:txBody>
          <a:bodyPr wrap="none" rtlCol="0">
            <a:spAutoFit/>
          </a:bodyPr>
          <a:lstStyle/>
          <a:p>
            <a:r>
              <a:rPr lang="en-GB" sz="1400" dirty="0"/>
              <a:t>SW – 16,9Ω</a:t>
            </a:r>
          </a:p>
        </p:txBody>
      </p:sp>
      <p:sp>
        <p:nvSpPr>
          <p:cNvPr id="45" name="TextBox 44">
            <a:extLst>
              <a:ext uri="{FF2B5EF4-FFF2-40B4-BE49-F238E27FC236}">
                <a16:creationId xmlns:a16="http://schemas.microsoft.com/office/drawing/2014/main" id="{67084631-BDD0-9A48-BF2A-70C25E26E28E}"/>
              </a:ext>
            </a:extLst>
          </p:cNvPr>
          <p:cNvSpPr txBox="1"/>
          <p:nvPr/>
        </p:nvSpPr>
        <p:spPr>
          <a:xfrm>
            <a:off x="1999357" y="1574264"/>
            <a:ext cx="957313" cy="307777"/>
          </a:xfrm>
          <a:prstGeom prst="rect">
            <a:avLst/>
          </a:prstGeom>
          <a:noFill/>
        </p:spPr>
        <p:txBody>
          <a:bodyPr wrap="none" rtlCol="0">
            <a:spAutoFit/>
          </a:bodyPr>
          <a:lstStyle/>
          <a:p>
            <a:r>
              <a:rPr lang="en-GB" sz="1400" dirty="0"/>
              <a:t>RW – 8,2Ω</a:t>
            </a:r>
          </a:p>
        </p:txBody>
      </p:sp>
      <p:sp>
        <p:nvSpPr>
          <p:cNvPr id="46" name="TextBox 45">
            <a:extLst>
              <a:ext uri="{FF2B5EF4-FFF2-40B4-BE49-F238E27FC236}">
                <a16:creationId xmlns:a16="http://schemas.microsoft.com/office/drawing/2014/main" id="{2B0E18CB-3A8E-D34A-A574-39D533681FF3}"/>
              </a:ext>
            </a:extLst>
          </p:cNvPr>
          <p:cNvSpPr txBox="1"/>
          <p:nvPr/>
        </p:nvSpPr>
        <p:spPr>
          <a:xfrm>
            <a:off x="2924342" y="1574264"/>
            <a:ext cx="461986" cy="307777"/>
          </a:xfrm>
          <a:prstGeom prst="rect">
            <a:avLst/>
          </a:prstGeom>
          <a:noFill/>
        </p:spPr>
        <p:txBody>
          <a:bodyPr wrap="none" rtlCol="0">
            <a:spAutoFit/>
          </a:bodyPr>
          <a:lstStyle/>
          <a:p>
            <a:r>
              <a:rPr lang="en-GB" sz="1400" dirty="0"/>
              <a:t>Cap</a:t>
            </a:r>
          </a:p>
        </p:txBody>
      </p:sp>
      <p:sp>
        <p:nvSpPr>
          <p:cNvPr id="79" name="Rounded Rectangle 78">
            <a:extLst>
              <a:ext uri="{FF2B5EF4-FFF2-40B4-BE49-F238E27FC236}">
                <a16:creationId xmlns:a16="http://schemas.microsoft.com/office/drawing/2014/main" id="{E7A6B821-FA8F-6943-AD5E-FA2628D82543}"/>
              </a:ext>
            </a:extLst>
          </p:cNvPr>
          <p:cNvSpPr/>
          <p:nvPr/>
        </p:nvSpPr>
        <p:spPr>
          <a:xfrm rot="10800000">
            <a:off x="1681507" y="3189087"/>
            <a:ext cx="1524288" cy="46551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94627BFB-A3C0-CB48-8ADE-8BC1B214447B}"/>
              </a:ext>
            </a:extLst>
          </p:cNvPr>
          <p:cNvCxnSpPr/>
          <p:nvPr/>
        </p:nvCxnSpPr>
        <p:spPr>
          <a:xfrm flipV="1">
            <a:off x="7468179" y="545108"/>
            <a:ext cx="349955" cy="369179"/>
          </a:xfrm>
          <a:prstGeom prst="line">
            <a:avLst/>
          </a:prstGeom>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AF0FE0C9-9C71-BA4F-AE56-FB85F5C04FB8}"/>
              </a:ext>
            </a:extLst>
          </p:cNvPr>
          <p:cNvSpPr/>
          <p:nvPr/>
        </p:nvSpPr>
        <p:spPr>
          <a:xfrm>
            <a:off x="6863374" y="1155644"/>
            <a:ext cx="1158264" cy="11582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B45DD888-7EBB-5A4B-A1DC-FDC7FB3B5814}"/>
              </a:ext>
            </a:extLst>
          </p:cNvPr>
          <p:cNvSpPr/>
          <p:nvPr/>
        </p:nvSpPr>
        <p:spPr>
          <a:xfrm>
            <a:off x="1530164" y="3051732"/>
            <a:ext cx="2788355" cy="154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1C78AB4D-9BDB-2D4B-BBE8-1C81433913B2}"/>
              </a:ext>
            </a:extLst>
          </p:cNvPr>
          <p:cNvSpPr/>
          <p:nvPr/>
        </p:nvSpPr>
        <p:spPr>
          <a:xfrm>
            <a:off x="1812386" y="3242497"/>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C1</a:t>
            </a:r>
            <a:endParaRPr lang="en-GB" b="1" dirty="0"/>
          </a:p>
        </p:txBody>
      </p:sp>
      <p:sp>
        <p:nvSpPr>
          <p:cNvPr id="93" name="Oval 92">
            <a:extLst>
              <a:ext uri="{FF2B5EF4-FFF2-40B4-BE49-F238E27FC236}">
                <a16:creationId xmlns:a16="http://schemas.microsoft.com/office/drawing/2014/main" id="{A88BFD40-3DFE-8F48-8EBA-D5FA7320F65F}"/>
              </a:ext>
            </a:extLst>
          </p:cNvPr>
          <p:cNvSpPr/>
          <p:nvPr/>
        </p:nvSpPr>
        <p:spPr>
          <a:xfrm>
            <a:off x="2675985" y="3242497"/>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C2</a:t>
            </a:r>
            <a:endParaRPr lang="en-GB" b="1" dirty="0"/>
          </a:p>
        </p:txBody>
      </p:sp>
      <p:sp>
        <p:nvSpPr>
          <p:cNvPr id="94" name="Oval 93">
            <a:extLst>
              <a:ext uri="{FF2B5EF4-FFF2-40B4-BE49-F238E27FC236}">
                <a16:creationId xmlns:a16="http://schemas.microsoft.com/office/drawing/2014/main" id="{E25BACE1-E45C-B044-A8A7-625902F6E67C}"/>
              </a:ext>
            </a:extLst>
          </p:cNvPr>
          <p:cNvSpPr/>
          <p:nvPr/>
        </p:nvSpPr>
        <p:spPr>
          <a:xfrm>
            <a:off x="3587563" y="3242497"/>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A1</a:t>
            </a:r>
            <a:endParaRPr lang="en-GB" b="1" dirty="0"/>
          </a:p>
        </p:txBody>
      </p:sp>
      <p:sp>
        <p:nvSpPr>
          <p:cNvPr id="95" name="Oval 94">
            <a:extLst>
              <a:ext uri="{FF2B5EF4-FFF2-40B4-BE49-F238E27FC236}">
                <a16:creationId xmlns:a16="http://schemas.microsoft.com/office/drawing/2014/main" id="{840C39AA-F587-B149-998D-1109E7432B3E}"/>
              </a:ext>
            </a:extLst>
          </p:cNvPr>
          <p:cNvSpPr/>
          <p:nvPr/>
        </p:nvSpPr>
        <p:spPr>
          <a:xfrm>
            <a:off x="1813795" y="4028662"/>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B2</a:t>
            </a:r>
            <a:endParaRPr lang="en-GB" b="1" dirty="0"/>
          </a:p>
        </p:txBody>
      </p:sp>
      <p:sp>
        <p:nvSpPr>
          <p:cNvPr id="96" name="Oval 95">
            <a:extLst>
              <a:ext uri="{FF2B5EF4-FFF2-40B4-BE49-F238E27FC236}">
                <a16:creationId xmlns:a16="http://schemas.microsoft.com/office/drawing/2014/main" id="{03202B1D-68D1-6649-9904-C5C292612CA6}"/>
              </a:ext>
            </a:extLst>
          </p:cNvPr>
          <p:cNvSpPr/>
          <p:nvPr/>
        </p:nvSpPr>
        <p:spPr>
          <a:xfrm>
            <a:off x="2732430" y="4029544"/>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A2</a:t>
            </a:r>
            <a:endParaRPr lang="en-GB" b="1" dirty="0"/>
          </a:p>
        </p:txBody>
      </p:sp>
      <p:sp>
        <p:nvSpPr>
          <p:cNvPr id="97" name="Oval 96">
            <a:extLst>
              <a:ext uri="{FF2B5EF4-FFF2-40B4-BE49-F238E27FC236}">
                <a16:creationId xmlns:a16="http://schemas.microsoft.com/office/drawing/2014/main" id="{5FABED54-DA70-D14E-AE19-5FF3D53CE04E}"/>
              </a:ext>
            </a:extLst>
          </p:cNvPr>
          <p:cNvSpPr/>
          <p:nvPr/>
        </p:nvSpPr>
        <p:spPr>
          <a:xfrm>
            <a:off x="3587563" y="4040833"/>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B1</a:t>
            </a:r>
            <a:endParaRPr lang="en-GB" b="1" dirty="0"/>
          </a:p>
        </p:txBody>
      </p:sp>
      <p:cxnSp>
        <p:nvCxnSpPr>
          <p:cNvPr id="98" name="Elbow Connector 97">
            <a:extLst>
              <a:ext uri="{FF2B5EF4-FFF2-40B4-BE49-F238E27FC236}">
                <a16:creationId xmlns:a16="http://schemas.microsoft.com/office/drawing/2014/main" id="{253161F9-D0D9-2C4C-9DD8-79279DB5F6AE}"/>
              </a:ext>
            </a:extLst>
          </p:cNvPr>
          <p:cNvCxnSpPr>
            <a:cxnSpLocks/>
            <a:stCxn id="94" idx="2"/>
            <a:endCxn id="96" idx="6"/>
          </p:cNvCxnSpPr>
          <p:nvPr/>
        </p:nvCxnSpPr>
        <p:spPr>
          <a:xfrm rot="10800000" flipV="1">
            <a:off x="3082387" y="3417474"/>
            <a:ext cx="505177" cy="78704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9" name="Elbow Connector 98">
            <a:extLst>
              <a:ext uri="{FF2B5EF4-FFF2-40B4-BE49-F238E27FC236}">
                <a16:creationId xmlns:a16="http://schemas.microsoft.com/office/drawing/2014/main" id="{0D57C8F8-53CE-E849-A846-BE6EAA5BA292}"/>
              </a:ext>
            </a:extLst>
          </p:cNvPr>
          <p:cNvCxnSpPr>
            <a:cxnSpLocks/>
            <a:stCxn id="93" idx="2"/>
            <a:endCxn id="95" idx="6"/>
          </p:cNvCxnSpPr>
          <p:nvPr/>
        </p:nvCxnSpPr>
        <p:spPr>
          <a:xfrm rot="10800000" flipV="1">
            <a:off x="2163751" y="3417474"/>
            <a:ext cx="512234" cy="78616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0" name="Elbow Connector 99">
            <a:extLst>
              <a:ext uri="{FF2B5EF4-FFF2-40B4-BE49-F238E27FC236}">
                <a16:creationId xmlns:a16="http://schemas.microsoft.com/office/drawing/2014/main" id="{7B97EDBF-B98D-784C-8EE3-4E3DDE1094F1}"/>
              </a:ext>
            </a:extLst>
          </p:cNvPr>
          <p:cNvCxnSpPr>
            <a:cxnSpLocks/>
            <a:stCxn id="97" idx="4"/>
            <a:endCxn id="92" idx="2"/>
          </p:cNvCxnSpPr>
          <p:nvPr/>
        </p:nvCxnSpPr>
        <p:spPr>
          <a:xfrm rot="5400000" flipH="1">
            <a:off x="2300807" y="2929055"/>
            <a:ext cx="973314" cy="1950155"/>
          </a:xfrm>
          <a:prstGeom prst="bentConnector4">
            <a:avLst>
              <a:gd name="adj1" fmla="val -23487"/>
              <a:gd name="adj2" fmla="val 111722"/>
            </a:avLst>
          </a:prstGeom>
        </p:spPr>
        <p:style>
          <a:lnRef idx="1">
            <a:schemeClr val="accent1"/>
          </a:lnRef>
          <a:fillRef idx="0">
            <a:schemeClr val="accent1"/>
          </a:fillRef>
          <a:effectRef idx="0">
            <a:schemeClr val="accent1"/>
          </a:effectRef>
          <a:fontRef idx="minor">
            <a:schemeClr val="tx1"/>
          </a:fontRef>
        </p:style>
      </p:cxnSp>
      <p:cxnSp>
        <p:nvCxnSpPr>
          <p:cNvPr id="101" name="Elbow Connector 100">
            <a:extLst>
              <a:ext uri="{FF2B5EF4-FFF2-40B4-BE49-F238E27FC236}">
                <a16:creationId xmlns:a16="http://schemas.microsoft.com/office/drawing/2014/main" id="{3604F990-D2E1-0140-B578-007E6B9A26B6}"/>
              </a:ext>
            </a:extLst>
          </p:cNvPr>
          <p:cNvCxnSpPr>
            <a:cxnSpLocks/>
            <a:stCxn id="94" idx="4"/>
            <a:endCxn id="97" idx="0"/>
          </p:cNvCxnSpPr>
          <p:nvPr/>
        </p:nvCxnSpPr>
        <p:spPr>
          <a:xfrm rot="5400000">
            <a:off x="3538351" y="3816643"/>
            <a:ext cx="448380"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5551EDEB-6F14-FD45-8E1D-9D03E76E31C4}"/>
              </a:ext>
            </a:extLst>
          </p:cNvPr>
          <p:cNvSpPr/>
          <p:nvPr/>
        </p:nvSpPr>
        <p:spPr>
          <a:xfrm>
            <a:off x="1718075" y="3996156"/>
            <a:ext cx="1524288" cy="46551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ounded Rectangle 105">
            <a:extLst>
              <a:ext uri="{FF2B5EF4-FFF2-40B4-BE49-F238E27FC236}">
                <a16:creationId xmlns:a16="http://schemas.microsoft.com/office/drawing/2014/main" id="{CBF52B23-AC4A-F34F-8706-D5CDC78C28FD}"/>
              </a:ext>
            </a:extLst>
          </p:cNvPr>
          <p:cNvSpPr/>
          <p:nvPr/>
        </p:nvSpPr>
        <p:spPr>
          <a:xfrm>
            <a:off x="1688499" y="3173843"/>
            <a:ext cx="1524288" cy="46551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ounded Rectangle 124">
            <a:extLst>
              <a:ext uri="{FF2B5EF4-FFF2-40B4-BE49-F238E27FC236}">
                <a16:creationId xmlns:a16="http://schemas.microsoft.com/office/drawing/2014/main" id="{F59DCFD3-1A2C-0B4D-AD26-C4B45661BB59}"/>
              </a:ext>
            </a:extLst>
          </p:cNvPr>
          <p:cNvSpPr/>
          <p:nvPr/>
        </p:nvSpPr>
        <p:spPr>
          <a:xfrm rot="10800000">
            <a:off x="5695918" y="3176853"/>
            <a:ext cx="1524288" cy="46551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D1DDF594-4075-7F44-B08F-20377F264DB6}"/>
              </a:ext>
            </a:extLst>
          </p:cNvPr>
          <p:cNvSpPr/>
          <p:nvPr/>
        </p:nvSpPr>
        <p:spPr>
          <a:xfrm>
            <a:off x="5544575" y="3039498"/>
            <a:ext cx="2788355" cy="154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1F93D3F2-EB9B-734F-B671-935DC92456BB}"/>
              </a:ext>
            </a:extLst>
          </p:cNvPr>
          <p:cNvSpPr/>
          <p:nvPr/>
        </p:nvSpPr>
        <p:spPr>
          <a:xfrm>
            <a:off x="5826797" y="3230263"/>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C1</a:t>
            </a:r>
            <a:endParaRPr lang="en-GB" b="1" dirty="0"/>
          </a:p>
        </p:txBody>
      </p:sp>
      <p:sp>
        <p:nvSpPr>
          <p:cNvPr id="128" name="Oval 127">
            <a:extLst>
              <a:ext uri="{FF2B5EF4-FFF2-40B4-BE49-F238E27FC236}">
                <a16:creationId xmlns:a16="http://schemas.microsoft.com/office/drawing/2014/main" id="{3DBF5A5D-33DB-7842-91E9-ED01E3B4F8E5}"/>
              </a:ext>
            </a:extLst>
          </p:cNvPr>
          <p:cNvSpPr/>
          <p:nvPr/>
        </p:nvSpPr>
        <p:spPr>
          <a:xfrm>
            <a:off x="6690396" y="3230263"/>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C2</a:t>
            </a:r>
            <a:endParaRPr lang="en-GB" b="1" dirty="0"/>
          </a:p>
        </p:txBody>
      </p:sp>
      <p:sp>
        <p:nvSpPr>
          <p:cNvPr id="129" name="Oval 128">
            <a:extLst>
              <a:ext uri="{FF2B5EF4-FFF2-40B4-BE49-F238E27FC236}">
                <a16:creationId xmlns:a16="http://schemas.microsoft.com/office/drawing/2014/main" id="{EFB826E5-A1A3-C44B-9169-393BCEC3DF8C}"/>
              </a:ext>
            </a:extLst>
          </p:cNvPr>
          <p:cNvSpPr/>
          <p:nvPr/>
        </p:nvSpPr>
        <p:spPr>
          <a:xfrm>
            <a:off x="7601974" y="3230263"/>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A1</a:t>
            </a:r>
            <a:endParaRPr lang="en-GB" b="1" dirty="0"/>
          </a:p>
        </p:txBody>
      </p:sp>
      <p:sp>
        <p:nvSpPr>
          <p:cNvPr id="130" name="Oval 129">
            <a:extLst>
              <a:ext uri="{FF2B5EF4-FFF2-40B4-BE49-F238E27FC236}">
                <a16:creationId xmlns:a16="http://schemas.microsoft.com/office/drawing/2014/main" id="{E0430EDB-7CDD-5445-A5E1-1C2A1B68F12F}"/>
              </a:ext>
            </a:extLst>
          </p:cNvPr>
          <p:cNvSpPr/>
          <p:nvPr/>
        </p:nvSpPr>
        <p:spPr>
          <a:xfrm>
            <a:off x="5828206" y="4016428"/>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B2</a:t>
            </a:r>
            <a:endParaRPr lang="en-GB" b="1" dirty="0"/>
          </a:p>
        </p:txBody>
      </p:sp>
      <p:sp>
        <p:nvSpPr>
          <p:cNvPr id="131" name="Oval 130">
            <a:extLst>
              <a:ext uri="{FF2B5EF4-FFF2-40B4-BE49-F238E27FC236}">
                <a16:creationId xmlns:a16="http://schemas.microsoft.com/office/drawing/2014/main" id="{AFC338BC-638C-DC49-A0E1-18C9336A74C1}"/>
              </a:ext>
            </a:extLst>
          </p:cNvPr>
          <p:cNvSpPr/>
          <p:nvPr/>
        </p:nvSpPr>
        <p:spPr>
          <a:xfrm>
            <a:off x="6746841" y="4017310"/>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A2</a:t>
            </a:r>
            <a:endParaRPr lang="en-GB" b="1" dirty="0"/>
          </a:p>
        </p:txBody>
      </p:sp>
      <p:sp>
        <p:nvSpPr>
          <p:cNvPr id="132" name="Oval 131">
            <a:extLst>
              <a:ext uri="{FF2B5EF4-FFF2-40B4-BE49-F238E27FC236}">
                <a16:creationId xmlns:a16="http://schemas.microsoft.com/office/drawing/2014/main" id="{CE6BF8B9-FFD2-A84D-9E9D-5FA3453FC373}"/>
              </a:ext>
            </a:extLst>
          </p:cNvPr>
          <p:cNvSpPr/>
          <p:nvPr/>
        </p:nvSpPr>
        <p:spPr>
          <a:xfrm>
            <a:off x="7601974" y="4028599"/>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B1</a:t>
            </a:r>
            <a:endParaRPr lang="en-GB" b="1" dirty="0"/>
          </a:p>
        </p:txBody>
      </p:sp>
      <p:cxnSp>
        <p:nvCxnSpPr>
          <p:cNvPr id="133" name="Elbow Connector 132">
            <a:extLst>
              <a:ext uri="{FF2B5EF4-FFF2-40B4-BE49-F238E27FC236}">
                <a16:creationId xmlns:a16="http://schemas.microsoft.com/office/drawing/2014/main" id="{0306B60D-C651-B347-94A7-8BD90A5E7E23}"/>
              </a:ext>
            </a:extLst>
          </p:cNvPr>
          <p:cNvCxnSpPr>
            <a:cxnSpLocks/>
            <a:stCxn id="129" idx="2"/>
            <a:endCxn id="131" idx="6"/>
          </p:cNvCxnSpPr>
          <p:nvPr/>
        </p:nvCxnSpPr>
        <p:spPr>
          <a:xfrm rot="10800000" flipV="1">
            <a:off x="7096798" y="3405240"/>
            <a:ext cx="505177" cy="78704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4" name="Elbow Connector 133">
            <a:extLst>
              <a:ext uri="{FF2B5EF4-FFF2-40B4-BE49-F238E27FC236}">
                <a16:creationId xmlns:a16="http://schemas.microsoft.com/office/drawing/2014/main" id="{0AC731D2-F5D7-6649-AC6C-80612B1A12CE}"/>
              </a:ext>
            </a:extLst>
          </p:cNvPr>
          <p:cNvCxnSpPr>
            <a:cxnSpLocks/>
            <a:stCxn id="128" idx="2"/>
            <a:endCxn id="130" idx="6"/>
          </p:cNvCxnSpPr>
          <p:nvPr/>
        </p:nvCxnSpPr>
        <p:spPr>
          <a:xfrm rot="10800000" flipV="1">
            <a:off x="6178162" y="3405240"/>
            <a:ext cx="512234" cy="78616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5" name="Elbow Connector 134">
            <a:extLst>
              <a:ext uri="{FF2B5EF4-FFF2-40B4-BE49-F238E27FC236}">
                <a16:creationId xmlns:a16="http://schemas.microsoft.com/office/drawing/2014/main" id="{E5B45C7A-DFCD-FC47-B54E-0A1E268ECD53}"/>
              </a:ext>
            </a:extLst>
          </p:cNvPr>
          <p:cNvCxnSpPr>
            <a:cxnSpLocks/>
            <a:stCxn id="132" idx="4"/>
            <a:endCxn id="127" idx="2"/>
          </p:cNvCxnSpPr>
          <p:nvPr/>
        </p:nvCxnSpPr>
        <p:spPr>
          <a:xfrm rot="5400000" flipH="1">
            <a:off x="6315218" y="2916821"/>
            <a:ext cx="973314" cy="1950155"/>
          </a:xfrm>
          <a:prstGeom prst="bentConnector4">
            <a:avLst>
              <a:gd name="adj1" fmla="val -23487"/>
              <a:gd name="adj2" fmla="val 111722"/>
            </a:avLst>
          </a:prstGeom>
        </p:spPr>
        <p:style>
          <a:lnRef idx="1">
            <a:schemeClr val="accent1"/>
          </a:lnRef>
          <a:fillRef idx="0">
            <a:schemeClr val="accent1"/>
          </a:fillRef>
          <a:effectRef idx="0">
            <a:schemeClr val="accent1"/>
          </a:effectRef>
          <a:fontRef idx="minor">
            <a:schemeClr val="tx1"/>
          </a:fontRef>
        </p:style>
      </p:cxnSp>
      <p:cxnSp>
        <p:nvCxnSpPr>
          <p:cNvPr id="136" name="Elbow Connector 135">
            <a:extLst>
              <a:ext uri="{FF2B5EF4-FFF2-40B4-BE49-F238E27FC236}">
                <a16:creationId xmlns:a16="http://schemas.microsoft.com/office/drawing/2014/main" id="{E8AA6186-F775-F74F-AE56-FEB32E30E300}"/>
              </a:ext>
            </a:extLst>
          </p:cNvPr>
          <p:cNvCxnSpPr>
            <a:cxnSpLocks/>
            <a:stCxn id="129" idx="4"/>
            <a:endCxn id="132" idx="0"/>
          </p:cNvCxnSpPr>
          <p:nvPr/>
        </p:nvCxnSpPr>
        <p:spPr>
          <a:xfrm rot="5400000">
            <a:off x="7552762" y="3804409"/>
            <a:ext cx="448380"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8" name="Rounded Rectangle 137">
            <a:extLst>
              <a:ext uri="{FF2B5EF4-FFF2-40B4-BE49-F238E27FC236}">
                <a16:creationId xmlns:a16="http://schemas.microsoft.com/office/drawing/2014/main" id="{79B376D3-3B7A-2D41-BAB9-A82E84AE7BE1}"/>
              </a:ext>
            </a:extLst>
          </p:cNvPr>
          <p:cNvSpPr/>
          <p:nvPr/>
        </p:nvSpPr>
        <p:spPr>
          <a:xfrm rot="5400000">
            <a:off x="5241039" y="3577800"/>
            <a:ext cx="1524288" cy="46551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ounded Rectangle 138">
            <a:extLst>
              <a:ext uri="{FF2B5EF4-FFF2-40B4-BE49-F238E27FC236}">
                <a16:creationId xmlns:a16="http://schemas.microsoft.com/office/drawing/2014/main" id="{C2DC3212-BF4E-E843-8EBE-244676370EE9}"/>
              </a:ext>
            </a:extLst>
          </p:cNvPr>
          <p:cNvSpPr/>
          <p:nvPr/>
        </p:nvSpPr>
        <p:spPr>
          <a:xfrm rot="5400000">
            <a:off x="6136081" y="3565566"/>
            <a:ext cx="1524288" cy="46551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TextBox 139">
            <a:extLst>
              <a:ext uri="{FF2B5EF4-FFF2-40B4-BE49-F238E27FC236}">
                <a16:creationId xmlns:a16="http://schemas.microsoft.com/office/drawing/2014/main" id="{BBC7FD85-9894-2E49-A721-734164C0CFED}"/>
              </a:ext>
            </a:extLst>
          </p:cNvPr>
          <p:cNvSpPr txBox="1"/>
          <p:nvPr/>
        </p:nvSpPr>
        <p:spPr>
          <a:xfrm>
            <a:off x="1445200" y="4679682"/>
            <a:ext cx="922047" cy="307777"/>
          </a:xfrm>
          <a:prstGeom prst="rect">
            <a:avLst/>
          </a:prstGeom>
          <a:noFill/>
        </p:spPr>
        <p:txBody>
          <a:bodyPr wrap="none" rtlCol="0">
            <a:spAutoFit/>
          </a:bodyPr>
          <a:lstStyle/>
          <a:p>
            <a:r>
              <a:rPr lang="en-GB" sz="1400" b="1" dirty="0"/>
              <a:t>Clockwise</a:t>
            </a:r>
          </a:p>
        </p:txBody>
      </p:sp>
      <p:sp>
        <p:nvSpPr>
          <p:cNvPr id="141" name="TextBox 140">
            <a:extLst>
              <a:ext uri="{FF2B5EF4-FFF2-40B4-BE49-F238E27FC236}">
                <a16:creationId xmlns:a16="http://schemas.microsoft.com/office/drawing/2014/main" id="{F9CD17A6-055D-3647-8D2D-49FC6866DCB1}"/>
              </a:ext>
            </a:extLst>
          </p:cNvPr>
          <p:cNvSpPr txBox="1"/>
          <p:nvPr/>
        </p:nvSpPr>
        <p:spPr>
          <a:xfrm>
            <a:off x="5424355" y="4628488"/>
            <a:ext cx="1287468" cy="307777"/>
          </a:xfrm>
          <a:prstGeom prst="rect">
            <a:avLst/>
          </a:prstGeom>
          <a:noFill/>
        </p:spPr>
        <p:txBody>
          <a:bodyPr wrap="none" rtlCol="0">
            <a:spAutoFit/>
          </a:bodyPr>
          <a:lstStyle/>
          <a:p>
            <a:r>
              <a:rPr lang="en-GB" sz="1400" b="1" dirty="0"/>
              <a:t>Anti-Clockwise</a:t>
            </a:r>
          </a:p>
        </p:txBody>
      </p:sp>
    </p:spTree>
    <p:custDataLst>
      <p:tags r:id="rId1"/>
    </p:custDataLst>
    <p:extLst>
      <p:ext uri="{BB962C8B-B14F-4D97-AF65-F5344CB8AC3E}">
        <p14:creationId xmlns:p14="http://schemas.microsoft.com/office/powerpoint/2010/main" val="2344129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Img05</a:t>
            </a:r>
          </a:p>
        </p:txBody>
      </p:sp>
      <p:sp>
        <p:nvSpPr>
          <p:cNvPr id="70" name="Content Placeholder 2">
            <a:extLst>
              <a:ext uri="{FF2B5EF4-FFF2-40B4-BE49-F238E27FC236}">
                <a16:creationId xmlns:a16="http://schemas.microsoft.com/office/drawing/2014/main" id="{61FAF155-8AA7-6F46-9E6A-FB9BF1237B0B}"/>
              </a:ext>
            </a:extLst>
          </p:cNvPr>
          <p:cNvSpPr>
            <a:spLocks noGrp="1"/>
          </p:cNvSpPr>
          <p:nvPr>
            <p:ph sz="quarter" idx="10"/>
          </p:nvPr>
        </p:nvSpPr>
        <p:spPr>
          <a:xfrm>
            <a:off x="703958" y="1054556"/>
            <a:ext cx="8831461" cy="3949243"/>
          </a:xfrm>
        </p:spPr>
        <p:txBody>
          <a:bodyPr>
            <a:normAutofit/>
          </a:bodyPr>
          <a:lstStyle/>
          <a:p>
            <a:pPr marL="0" indent="0">
              <a:buNone/>
            </a:pPr>
            <a:r>
              <a:rPr lang="en-GB" i="1" dirty="0"/>
              <a:t>Block diagram based on this image.</a:t>
            </a:r>
          </a:p>
          <a:p>
            <a:pPr marL="0" indent="0">
              <a:buNone/>
            </a:pPr>
            <a:endParaRPr lang="en-GB" i="1" dirty="0"/>
          </a:p>
        </p:txBody>
      </p:sp>
    </p:spTree>
    <p:custDataLst>
      <p:tags r:id="rId1"/>
    </p:custDataLst>
    <p:extLst>
      <p:ext uri="{BB962C8B-B14F-4D97-AF65-F5344CB8AC3E}">
        <p14:creationId xmlns:p14="http://schemas.microsoft.com/office/powerpoint/2010/main" val="3333913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Img08</a:t>
            </a:r>
          </a:p>
        </p:txBody>
      </p:sp>
      <p:sp>
        <p:nvSpPr>
          <p:cNvPr id="70" name="Content Placeholder 2">
            <a:extLst>
              <a:ext uri="{FF2B5EF4-FFF2-40B4-BE49-F238E27FC236}">
                <a16:creationId xmlns:a16="http://schemas.microsoft.com/office/drawing/2014/main" id="{61FAF155-8AA7-6F46-9E6A-FB9BF1237B0B}"/>
              </a:ext>
            </a:extLst>
          </p:cNvPr>
          <p:cNvSpPr>
            <a:spLocks noGrp="1"/>
          </p:cNvSpPr>
          <p:nvPr>
            <p:ph sz="quarter" idx="10"/>
          </p:nvPr>
        </p:nvSpPr>
        <p:spPr>
          <a:xfrm>
            <a:off x="703958" y="1054556"/>
            <a:ext cx="8831461" cy="3949243"/>
          </a:xfrm>
        </p:spPr>
        <p:txBody>
          <a:bodyPr>
            <a:normAutofit/>
          </a:bodyPr>
          <a:lstStyle/>
          <a:p>
            <a:pPr marL="0" indent="0">
              <a:buNone/>
            </a:pPr>
            <a:r>
              <a:rPr lang="en-GB" i="1" dirty="0"/>
              <a:t>Single phase motor nameplate like this one. Final image will depend on the motor used in vid01. </a:t>
            </a:r>
          </a:p>
        </p:txBody>
      </p:sp>
      <p:pic>
        <p:nvPicPr>
          <p:cNvPr id="3" name="Picture 2">
            <a:extLst>
              <a:ext uri="{FF2B5EF4-FFF2-40B4-BE49-F238E27FC236}">
                <a16:creationId xmlns:a16="http://schemas.microsoft.com/office/drawing/2014/main" id="{B7E1E8D2-BF7D-C84C-AFD9-E731DA4018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8797" y="1777905"/>
            <a:ext cx="6321782" cy="3115519"/>
          </a:xfrm>
          <a:prstGeom prst="rect">
            <a:avLst/>
          </a:prstGeom>
        </p:spPr>
      </p:pic>
    </p:spTree>
    <p:custDataLst>
      <p:tags r:id="rId1"/>
    </p:custDataLst>
    <p:extLst>
      <p:ext uri="{BB962C8B-B14F-4D97-AF65-F5344CB8AC3E}">
        <p14:creationId xmlns:p14="http://schemas.microsoft.com/office/powerpoint/2010/main" val="968472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Img09</a:t>
            </a:r>
          </a:p>
        </p:txBody>
      </p:sp>
      <p:sp>
        <p:nvSpPr>
          <p:cNvPr id="70" name="Content Placeholder 2">
            <a:extLst>
              <a:ext uri="{FF2B5EF4-FFF2-40B4-BE49-F238E27FC236}">
                <a16:creationId xmlns:a16="http://schemas.microsoft.com/office/drawing/2014/main" id="{61FAF155-8AA7-6F46-9E6A-FB9BF1237B0B}"/>
              </a:ext>
            </a:extLst>
          </p:cNvPr>
          <p:cNvSpPr>
            <a:spLocks noGrp="1"/>
          </p:cNvSpPr>
          <p:nvPr>
            <p:ph sz="quarter" idx="10"/>
          </p:nvPr>
        </p:nvSpPr>
        <p:spPr>
          <a:xfrm>
            <a:off x="703958" y="1054556"/>
            <a:ext cx="8831461" cy="3949243"/>
          </a:xfrm>
        </p:spPr>
        <p:txBody>
          <a:bodyPr>
            <a:normAutofit/>
          </a:bodyPr>
          <a:lstStyle/>
          <a:p>
            <a:pPr marL="0" indent="0">
              <a:buNone/>
            </a:pPr>
            <a:r>
              <a:rPr lang="en-GB" i="1" dirty="0"/>
              <a:t>Flexible cable current rating table</a:t>
            </a:r>
          </a:p>
        </p:txBody>
      </p:sp>
    </p:spTree>
    <p:custDataLst>
      <p:tags r:id="rId1"/>
    </p:custDataLst>
    <p:extLst>
      <p:ext uri="{BB962C8B-B14F-4D97-AF65-F5344CB8AC3E}">
        <p14:creationId xmlns:p14="http://schemas.microsoft.com/office/powerpoint/2010/main" val="773186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Img11</a:t>
            </a:r>
          </a:p>
        </p:txBody>
      </p:sp>
      <p:sp>
        <p:nvSpPr>
          <p:cNvPr id="70" name="Content Placeholder 2">
            <a:extLst>
              <a:ext uri="{FF2B5EF4-FFF2-40B4-BE49-F238E27FC236}">
                <a16:creationId xmlns:a16="http://schemas.microsoft.com/office/drawing/2014/main" id="{61FAF155-8AA7-6F46-9E6A-FB9BF1237B0B}"/>
              </a:ext>
            </a:extLst>
          </p:cNvPr>
          <p:cNvSpPr>
            <a:spLocks noGrp="1"/>
          </p:cNvSpPr>
          <p:nvPr>
            <p:ph sz="quarter" idx="10"/>
          </p:nvPr>
        </p:nvSpPr>
        <p:spPr>
          <a:xfrm>
            <a:off x="703958" y="1054556"/>
            <a:ext cx="8831461" cy="3949243"/>
          </a:xfrm>
        </p:spPr>
        <p:txBody>
          <a:bodyPr>
            <a:normAutofit/>
          </a:bodyPr>
          <a:lstStyle/>
          <a:p>
            <a:pPr marL="0" indent="0">
              <a:buNone/>
            </a:pPr>
            <a:r>
              <a:rPr lang="en-GB" i="1" dirty="0" err="1"/>
              <a:t>B</a:t>
            </a:r>
            <a:r>
              <a:rPr lang="en-GB" sz="3200" b="1" i="1" dirty="0" err="1"/>
              <a:t>R</a:t>
            </a:r>
            <a:r>
              <a:rPr lang="en-GB" i="1" dirty="0" err="1"/>
              <a:t>own</a:t>
            </a:r>
            <a:r>
              <a:rPr lang="en-GB" i="1" dirty="0"/>
              <a:t> to </a:t>
            </a:r>
            <a:r>
              <a:rPr lang="en-GB" sz="3200" b="1" i="1" dirty="0"/>
              <a:t>R</a:t>
            </a:r>
            <a:r>
              <a:rPr lang="en-GB" i="1" dirty="0"/>
              <a:t>ight-hand pin</a:t>
            </a:r>
          </a:p>
          <a:p>
            <a:pPr marL="0" indent="0">
              <a:buNone/>
            </a:pPr>
            <a:r>
              <a:rPr lang="en-GB" i="1" dirty="0" err="1"/>
              <a:t>B</a:t>
            </a:r>
            <a:r>
              <a:rPr lang="en-GB" sz="3200" b="1" i="1" dirty="0" err="1"/>
              <a:t>L</a:t>
            </a:r>
            <a:r>
              <a:rPr lang="en-GB" i="1" dirty="0" err="1"/>
              <a:t>ue</a:t>
            </a:r>
            <a:r>
              <a:rPr lang="en-GB" i="1" dirty="0"/>
              <a:t> to </a:t>
            </a:r>
            <a:r>
              <a:rPr lang="en-GB" sz="3200" b="1" i="1" dirty="0"/>
              <a:t>L</a:t>
            </a:r>
            <a:r>
              <a:rPr lang="en-GB" i="1" dirty="0"/>
              <a:t>eft-hand pin</a:t>
            </a:r>
          </a:p>
          <a:p>
            <a:pPr marL="0" indent="0">
              <a:buNone/>
            </a:pPr>
            <a:endParaRPr lang="en-GB" i="1" dirty="0"/>
          </a:p>
        </p:txBody>
      </p:sp>
      <p:pic>
        <p:nvPicPr>
          <p:cNvPr id="4" name="Picture 3">
            <a:extLst>
              <a:ext uri="{FF2B5EF4-FFF2-40B4-BE49-F238E27FC236}">
                <a16:creationId xmlns:a16="http://schemas.microsoft.com/office/drawing/2014/main" id="{12CA297C-D8D9-854B-A62B-D3A0B4E415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51702" y="2100965"/>
            <a:ext cx="4165430" cy="2774197"/>
          </a:xfrm>
          <a:prstGeom prst="rect">
            <a:avLst/>
          </a:prstGeom>
        </p:spPr>
      </p:pic>
      <p:grpSp>
        <p:nvGrpSpPr>
          <p:cNvPr id="5" name="Group 4">
            <a:extLst>
              <a:ext uri="{FF2B5EF4-FFF2-40B4-BE49-F238E27FC236}">
                <a16:creationId xmlns:a16="http://schemas.microsoft.com/office/drawing/2014/main" id="{86CAA707-F592-C044-BF57-150CA5439724}"/>
              </a:ext>
            </a:extLst>
          </p:cNvPr>
          <p:cNvGrpSpPr/>
          <p:nvPr/>
        </p:nvGrpSpPr>
        <p:grpSpPr>
          <a:xfrm>
            <a:off x="4139255" y="3068661"/>
            <a:ext cx="2776779" cy="0"/>
            <a:chOff x="6925160" y="2107769"/>
            <a:chExt cx="2776779" cy="0"/>
          </a:xfrm>
        </p:grpSpPr>
        <p:cxnSp>
          <p:nvCxnSpPr>
            <p:cNvPr id="6" name="Straight Connector 5">
              <a:extLst>
                <a:ext uri="{FF2B5EF4-FFF2-40B4-BE49-F238E27FC236}">
                  <a16:creationId xmlns:a16="http://schemas.microsoft.com/office/drawing/2014/main" id="{298F37CE-E1E9-1E43-BF25-A8CACA6EE935}"/>
                </a:ext>
              </a:extLst>
            </p:cNvPr>
            <p:cNvCxnSpPr/>
            <p:nvPr/>
          </p:nvCxnSpPr>
          <p:spPr>
            <a:xfrm>
              <a:off x="7392692" y="2107769"/>
              <a:ext cx="2309247"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D82DB9-A840-CF47-9C9B-1016231AE7ED}"/>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DD765750-2055-E249-B6AE-0D4F1F7A9F04}"/>
              </a:ext>
            </a:extLst>
          </p:cNvPr>
          <p:cNvGrpSpPr/>
          <p:nvPr/>
        </p:nvGrpSpPr>
        <p:grpSpPr>
          <a:xfrm>
            <a:off x="4139255" y="4073468"/>
            <a:ext cx="2776779" cy="0"/>
            <a:chOff x="6925160" y="2107769"/>
            <a:chExt cx="2776779" cy="0"/>
          </a:xfrm>
        </p:grpSpPr>
        <p:cxnSp>
          <p:nvCxnSpPr>
            <p:cNvPr id="9" name="Straight Connector 8">
              <a:extLst>
                <a:ext uri="{FF2B5EF4-FFF2-40B4-BE49-F238E27FC236}">
                  <a16:creationId xmlns:a16="http://schemas.microsoft.com/office/drawing/2014/main" id="{2FF4A51C-C4BD-F343-B8D8-3C5FBB23CDBB}"/>
                </a:ext>
              </a:extLst>
            </p:cNvPr>
            <p:cNvCxnSpPr/>
            <p:nvPr/>
          </p:nvCxnSpPr>
          <p:spPr>
            <a:xfrm>
              <a:off x="7392692" y="2107769"/>
              <a:ext cx="2309247" cy="0"/>
            </a:xfrm>
            <a:prstGeom prst="line">
              <a:avLst/>
            </a:prstGeom>
            <a:ln w="190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D7BFF5A-9CB3-294C-81C3-096054769DEF}"/>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E07891A7-A578-F841-A762-1F5EC93F67EA}"/>
              </a:ext>
            </a:extLst>
          </p:cNvPr>
          <p:cNvGrpSpPr/>
          <p:nvPr/>
        </p:nvGrpSpPr>
        <p:grpSpPr>
          <a:xfrm>
            <a:off x="2911098" y="3608519"/>
            <a:ext cx="2776779" cy="0"/>
            <a:chOff x="6925160" y="2107769"/>
            <a:chExt cx="2776779" cy="0"/>
          </a:xfrm>
        </p:grpSpPr>
        <p:cxnSp>
          <p:nvCxnSpPr>
            <p:cNvPr id="12" name="Straight Connector 11">
              <a:extLst>
                <a:ext uri="{FF2B5EF4-FFF2-40B4-BE49-F238E27FC236}">
                  <a16:creationId xmlns:a16="http://schemas.microsoft.com/office/drawing/2014/main" id="{03CF830C-B8C5-6B4D-8E87-A9875412B3E7}"/>
                </a:ext>
              </a:extLst>
            </p:cNvPr>
            <p:cNvCxnSpPr/>
            <p:nvPr/>
          </p:nvCxnSpPr>
          <p:spPr>
            <a:xfrm>
              <a:off x="7392692" y="2107769"/>
              <a:ext cx="2309247" cy="0"/>
            </a:xfrm>
            <a:prstGeom prst="line">
              <a:avLst/>
            </a:prstGeom>
            <a:ln w="190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A1D97E4-7BD8-D942-B00E-EBBC8A1AC89B}"/>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43AB1D5C-8C8F-5941-A76E-4E8FAB668643}"/>
              </a:ext>
            </a:extLst>
          </p:cNvPr>
          <p:cNvCxnSpPr/>
          <p:nvPr/>
        </p:nvCxnSpPr>
        <p:spPr>
          <a:xfrm>
            <a:off x="3374673" y="3655013"/>
            <a:ext cx="2309247" cy="0"/>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1746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6261CB7-F02B-494B-8029-195BE53EEFD8}"/>
              </a:ext>
            </a:extLst>
          </p:cNvPr>
          <p:cNvGrpSpPr/>
          <p:nvPr/>
        </p:nvGrpSpPr>
        <p:grpSpPr>
          <a:xfrm>
            <a:off x="1350900" y="1644445"/>
            <a:ext cx="2788355" cy="1546578"/>
            <a:chOff x="1714900" y="2731511"/>
            <a:chExt cx="2788355" cy="1546578"/>
          </a:xfrm>
        </p:grpSpPr>
        <p:sp>
          <p:nvSpPr>
            <p:cNvPr id="16" name="Rectangle 15">
              <a:extLst>
                <a:ext uri="{FF2B5EF4-FFF2-40B4-BE49-F238E27FC236}">
                  <a16:creationId xmlns:a16="http://schemas.microsoft.com/office/drawing/2014/main" id="{16D054AB-C146-3F44-9C9E-78A315020433}"/>
                </a:ext>
              </a:extLst>
            </p:cNvPr>
            <p:cNvSpPr/>
            <p:nvPr/>
          </p:nvSpPr>
          <p:spPr>
            <a:xfrm>
              <a:off x="1714900" y="2731511"/>
              <a:ext cx="2788355" cy="15465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67210F2-887D-1F44-BDEA-375CEE8865A8}"/>
                </a:ext>
              </a:extLst>
            </p:cNvPr>
            <p:cNvSpPr/>
            <p:nvPr/>
          </p:nvSpPr>
          <p:spPr>
            <a:xfrm>
              <a:off x="1995263" y="2923250"/>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W2</a:t>
              </a:r>
              <a:endParaRPr lang="en-GB" b="1" dirty="0"/>
            </a:p>
          </p:txBody>
        </p:sp>
        <p:sp>
          <p:nvSpPr>
            <p:cNvPr id="18" name="Oval 17">
              <a:extLst>
                <a:ext uri="{FF2B5EF4-FFF2-40B4-BE49-F238E27FC236}">
                  <a16:creationId xmlns:a16="http://schemas.microsoft.com/office/drawing/2014/main" id="{0C12AF23-1CEB-1740-BFEF-6E8C3FDD6BEE}"/>
                </a:ext>
              </a:extLst>
            </p:cNvPr>
            <p:cNvSpPr/>
            <p:nvPr/>
          </p:nvSpPr>
          <p:spPr>
            <a:xfrm>
              <a:off x="2858862" y="2923250"/>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U2</a:t>
              </a:r>
              <a:endParaRPr lang="en-GB" b="1" dirty="0"/>
            </a:p>
          </p:txBody>
        </p:sp>
        <p:sp>
          <p:nvSpPr>
            <p:cNvPr id="19" name="Oval 18">
              <a:extLst>
                <a:ext uri="{FF2B5EF4-FFF2-40B4-BE49-F238E27FC236}">
                  <a16:creationId xmlns:a16="http://schemas.microsoft.com/office/drawing/2014/main" id="{CA638EB5-7E15-EE49-A22C-588DA6AFBE52}"/>
                </a:ext>
              </a:extLst>
            </p:cNvPr>
            <p:cNvSpPr/>
            <p:nvPr/>
          </p:nvSpPr>
          <p:spPr>
            <a:xfrm>
              <a:off x="3770440" y="2923250"/>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V2</a:t>
              </a:r>
              <a:endParaRPr lang="en-GB" b="1" dirty="0"/>
            </a:p>
          </p:txBody>
        </p:sp>
        <p:sp>
          <p:nvSpPr>
            <p:cNvPr id="20" name="Oval 19">
              <a:extLst>
                <a:ext uri="{FF2B5EF4-FFF2-40B4-BE49-F238E27FC236}">
                  <a16:creationId xmlns:a16="http://schemas.microsoft.com/office/drawing/2014/main" id="{B595CBE0-7A92-CA40-A690-2C991503FC6A}"/>
                </a:ext>
              </a:extLst>
            </p:cNvPr>
            <p:cNvSpPr/>
            <p:nvPr/>
          </p:nvSpPr>
          <p:spPr>
            <a:xfrm>
              <a:off x="1996672" y="3709415"/>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U1</a:t>
              </a:r>
              <a:endParaRPr lang="en-GB" b="1" dirty="0"/>
            </a:p>
          </p:txBody>
        </p:sp>
        <p:sp>
          <p:nvSpPr>
            <p:cNvPr id="21" name="Oval 20">
              <a:extLst>
                <a:ext uri="{FF2B5EF4-FFF2-40B4-BE49-F238E27FC236}">
                  <a16:creationId xmlns:a16="http://schemas.microsoft.com/office/drawing/2014/main" id="{DBB9AAA9-4286-BF46-ACC1-130E1781CFDC}"/>
                </a:ext>
              </a:extLst>
            </p:cNvPr>
            <p:cNvSpPr/>
            <p:nvPr/>
          </p:nvSpPr>
          <p:spPr>
            <a:xfrm>
              <a:off x="2915307" y="3710297"/>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V1</a:t>
              </a:r>
              <a:endParaRPr lang="en-GB" b="1" dirty="0"/>
            </a:p>
          </p:txBody>
        </p:sp>
        <p:sp>
          <p:nvSpPr>
            <p:cNvPr id="22" name="Oval 21">
              <a:extLst>
                <a:ext uri="{FF2B5EF4-FFF2-40B4-BE49-F238E27FC236}">
                  <a16:creationId xmlns:a16="http://schemas.microsoft.com/office/drawing/2014/main" id="{A24B7876-3E77-DF41-8A5E-2E10275A27E0}"/>
                </a:ext>
              </a:extLst>
            </p:cNvPr>
            <p:cNvSpPr/>
            <p:nvPr/>
          </p:nvSpPr>
          <p:spPr>
            <a:xfrm>
              <a:off x="3770440" y="3721586"/>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W1</a:t>
              </a:r>
              <a:endParaRPr lang="en-GB" b="1" dirty="0"/>
            </a:p>
          </p:txBody>
        </p:sp>
      </p:grpSp>
      <p:sp>
        <p:nvSpPr>
          <p:cNvPr id="2" name="Title 1"/>
          <p:cNvSpPr>
            <a:spLocks noGrp="1"/>
          </p:cNvSpPr>
          <p:nvPr>
            <p:ph type="title"/>
          </p:nvPr>
        </p:nvSpPr>
        <p:spPr/>
        <p:txBody>
          <a:bodyPr/>
          <a:lstStyle/>
          <a:p>
            <a:r>
              <a:rPr lang="en-GB" dirty="0"/>
              <a:t>Image Briefing – Img17</a:t>
            </a:r>
          </a:p>
        </p:txBody>
      </p:sp>
      <p:sp>
        <p:nvSpPr>
          <p:cNvPr id="70" name="Content Placeholder 2">
            <a:extLst>
              <a:ext uri="{FF2B5EF4-FFF2-40B4-BE49-F238E27FC236}">
                <a16:creationId xmlns:a16="http://schemas.microsoft.com/office/drawing/2014/main" id="{61FAF155-8AA7-6F46-9E6A-FB9BF1237B0B}"/>
              </a:ext>
            </a:extLst>
          </p:cNvPr>
          <p:cNvSpPr>
            <a:spLocks noGrp="1"/>
          </p:cNvSpPr>
          <p:nvPr>
            <p:ph sz="quarter" idx="10"/>
          </p:nvPr>
        </p:nvSpPr>
        <p:spPr>
          <a:xfrm>
            <a:off x="703958" y="1054556"/>
            <a:ext cx="8831461" cy="3949243"/>
          </a:xfrm>
        </p:spPr>
        <p:txBody>
          <a:bodyPr>
            <a:normAutofit/>
          </a:bodyPr>
          <a:lstStyle/>
          <a:p>
            <a:pPr marL="0" indent="0">
              <a:buNone/>
            </a:pPr>
            <a:endParaRPr lang="en-GB" i="1" dirty="0"/>
          </a:p>
        </p:txBody>
      </p:sp>
      <p:grpSp>
        <p:nvGrpSpPr>
          <p:cNvPr id="5" name="Group 4">
            <a:extLst>
              <a:ext uri="{FF2B5EF4-FFF2-40B4-BE49-F238E27FC236}">
                <a16:creationId xmlns:a16="http://schemas.microsoft.com/office/drawing/2014/main" id="{86CAA707-F592-C044-BF57-150CA5439724}"/>
              </a:ext>
            </a:extLst>
          </p:cNvPr>
          <p:cNvGrpSpPr/>
          <p:nvPr/>
        </p:nvGrpSpPr>
        <p:grpSpPr>
          <a:xfrm rot="2700000">
            <a:off x="1281450" y="3760580"/>
            <a:ext cx="2776779" cy="0"/>
            <a:chOff x="6925160" y="2107769"/>
            <a:chExt cx="2776779" cy="0"/>
          </a:xfrm>
        </p:grpSpPr>
        <p:cxnSp>
          <p:nvCxnSpPr>
            <p:cNvPr id="6" name="Straight Connector 5">
              <a:extLst>
                <a:ext uri="{FF2B5EF4-FFF2-40B4-BE49-F238E27FC236}">
                  <a16:creationId xmlns:a16="http://schemas.microsoft.com/office/drawing/2014/main" id="{298F37CE-E1E9-1E43-BF25-A8CACA6EE935}"/>
                </a:ext>
              </a:extLst>
            </p:cNvPr>
            <p:cNvCxnSpPr/>
            <p:nvPr/>
          </p:nvCxnSpPr>
          <p:spPr>
            <a:xfrm>
              <a:off x="7392692" y="2107769"/>
              <a:ext cx="2309247" cy="0"/>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D82DB9-A840-CF47-9C9B-1016231AE7ED}"/>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DD765750-2055-E249-B6AE-0D4F1F7A9F04}"/>
              </a:ext>
            </a:extLst>
          </p:cNvPr>
          <p:cNvGrpSpPr/>
          <p:nvPr/>
        </p:nvGrpSpPr>
        <p:grpSpPr>
          <a:xfrm rot="2700000">
            <a:off x="2279841" y="3760580"/>
            <a:ext cx="2776779" cy="0"/>
            <a:chOff x="6925160" y="2107769"/>
            <a:chExt cx="2776779" cy="0"/>
          </a:xfrm>
        </p:grpSpPr>
        <p:cxnSp>
          <p:nvCxnSpPr>
            <p:cNvPr id="9" name="Straight Connector 8">
              <a:extLst>
                <a:ext uri="{FF2B5EF4-FFF2-40B4-BE49-F238E27FC236}">
                  <a16:creationId xmlns:a16="http://schemas.microsoft.com/office/drawing/2014/main" id="{2FF4A51C-C4BD-F343-B8D8-3C5FBB23CDBB}"/>
                </a:ext>
              </a:extLst>
            </p:cNvPr>
            <p:cNvCxnSpPr/>
            <p:nvPr/>
          </p:nvCxnSpPr>
          <p:spPr>
            <a:xfrm>
              <a:off x="7392692" y="2107769"/>
              <a:ext cx="2309247" cy="0"/>
            </a:xfrm>
            <a:prstGeom prst="line">
              <a:avLst/>
            </a:prstGeom>
            <a:ln w="1905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D7BFF5A-9CB3-294C-81C3-096054769DEF}"/>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00D645D4-832A-E742-AC9E-F5B9202B9C79}"/>
              </a:ext>
            </a:extLst>
          </p:cNvPr>
          <p:cNvSpPr/>
          <p:nvPr/>
        </p:nvSpPr>
        <p:spPr>
          <a:xfrm>
            <a:off x="2417734" y="1115881"/>
            <a:ext cx="553060" cy="5530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5CF0172-D981-964C-9145-0C48BA93C583}"/>
              </a:ext>
            </a:extLst>
          </p:cNvPr>
          <p:cNvSpPr/>
          <p:nvPr/>
        </p:nvSpPr>
        <p:spPr>
          <a:xfrm>
            <a:off x="2517899" y="1202563"/>
            <a:ext cx="349956" cy="34995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100" b="1" dirty="0"/>
              <a:t>E</a:t>
            </a:r>
            <a:endParaRPr lang="en-GB" b="1" dirty="0"/>
          </a:p>
        </p:txBody>
      </p:sp>
      <p:grpSp>
        <p:nvGrpSpPr>
          <p:cNvPr id="3" name="Group 2">
            <a:extLst>
              <a:ext uri="{FF2B5EF4-FFF2-40B4-BE49-F238E27FC236}">
                <a16:creationId xmlns:a16="http://schemas.microsoft.com/office/drawing/2014/main" id="{57281452-D188-6544-AB14-2DF1AF53A0E2}"/>
              </a:ext>
            </a:extLst>
          </p:cNvPr>
          <p:cNvGrpSpPr/>
          <p:nvPr/>
        </p:nvGrpSpPr>
        <p:grpSpPr>
          <a:xfrm rot="2700000">
            <a:off x="2263191" y="2295191"/>
            <a:ext cx="2776779" cy="46494"/>
            <a:chOff x="2911098" y="3608519"/>
            <a:chExt cx="2776779" cy="46494"/>
          </a:xfrm>
        </p:grpSpPr>
        <p:grpSp>
          <p:nvGrpSpPr>
            <p:cNvPr id="11" name="Group 10">
              <a:extLst>
                <a:ext uri="{FF2B5EF4-FFF2-40B4-BE49-F238E27FC236}">
                  <a16:creationId xmlns:a16="http://schemas.microsoft.com/office/drawing/2014/main" id="{E07891A7-A578-F841-A762-1F5EC93F67EA}"/>
                </a:ext>
              </a:extLst>
            </p:cNvPr>
            <p:cNvGrpSpPr/>
            <p:nvPr/>
          </p:nvGrpSpPr>
          <p:grpSpPr>
            <a:xfrm>
              <a:off x="2911098" y="3608519"/>
              <a:ext cx="2776779" cy="0"/>
              <a:chOff x="6925160" y="2107769"/>
              <a:chExt cx="2776779" cy="0"/>
            </a:xfrm>
          </p:grpSpPr>
          <p:cxnSp>
            <p:nvCxnSpPr>
              <p:cNvPr id="12" name="Straight Connector 11">
                <a:extLst>
                  <a:ext uri="{FF2B5EF4-FFF2-40B4-BE49-F238E27FC236}">
                    <a16:creationId xmlns:a16="http://schemas.microsoft.com/office/drawing/2014/main" id="{03CF830C-B8C5-6B4D-8E87-A9875412B3E7}"/>
                  </a:ext>
                </a:extLst>
              </p:cNvPr>
              <p:cNvCxnSpPr/>
              <p:nvPr/>
            </p:nvCxnSpPr>
            <p:spPr>
              <a:xfrm>
                <a:off x="7392692" y="2107769"/>
                <a:ext cx="2309247" cy="0"/>
              </a:xfrm>
              <a:prstGeom prst="line">
                <a:avLst/>
              </a:prstGeom>
              <a:ln w="1905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A1D97E4-7BD8-D942-B00E-EBBC8A1AC89B}"/>
                  </a:ext>
                </a:extLst>
              </p:cNvPr>
              <p:cNvCxnSpPr>
                <a:cxnSpLocks/>
              </p:cNvCxnSpPr>
              <p:nvPr/>
            </p:nvCxnSpPr>
            <p:spPr>
              <a:xfrm>
                <a:off x="6925160" y="2107769"/>
                <a:ext cx="467532"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43AB1D5C-8C8F-5941-A76E-4E8FAB668643}"/>
                </a:ext>
              </a:extLst>
            </p:cNvPr>
            <p:cNvCxnSpPr/>
            <p:nvPr/>
          </p:nvCxnSpPr>
          <p:spPr>
            <a:xfrm>
              <a:off x="3374673" y="3655013"/>
              <a:ext cx="2309247" cy="0"/>
            </a:xfrm>
            <a:prstGeom prst="line">
              <a:avLst/>
            </a:prstGeom>
            <a:ln w="88900">
              <a:solidFill>
                <a:srgbClr val="FFFF00"/>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6011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4.1: Connecting a Single Phase Motor to a </a:t>
            </a:r>
            <a:r>
              <a:rPr lang="en-GB" sz="3000"/>
              <a:t>Power Supply</a:t>
            </a:r>
            <a:endParaRPr lang="en-GB" sz="3000" dirty="0"/>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8059513" cy="506292"/>
          </a:xfrm>
        </p:spPr>
        <p:txBody>
          <a:bodyPr>
            <a:noAutofit/>
          </a:bodyPr>
          <a:lstStyle/>
          <a:p>
            <a:pPr marL="0" indent="0" algn="just">
              <a:buNone/>
            </a:pPr>
            <a:r>
              <a:rPr lang="en-GB" sz="2400" dirty="0"/>
              <a:t>In this unit we are going to supply using flexible cable.</a:t>
            </a:r>
          </a:p>
        </p:txBody>
      </p:sp>
      <p:sp>
        <p:nvSpPr>
          <p:cNvPr id="4" name="Rectangle 3">
            <a:extLst>
              <a:ext uri="{FF2B5EF4-FFF2-40B4-BE49-F238E27FC236}">
                <a16:creationId xmlns:a16="http://schemas.microsoft.com/office/drawing/2014/main" id="{29063E18-74E5-0C4B-B999-47C0515613E7}"/>
              </a:ext>
            </a:extLst>
          </p:cNvPr>
          <p:cNvSpPr/>
          <p:nvPr/>
        </p:nvSpPr>
        <p:spPr>
          <a:xfrm>
            <a:off x="1122530" y="1708241"/>
            <a:ext cx="3918893" cy="461665"/>
          </a:xfrm>
          <a:prstGeom prst="rect">
            <a:avLst/>
          </a:prstGeom>
          <a:solidFill>
            <a:schemeClr val="accent2"/>
          </a:solidFill>
        </p:spPr>
        <p:txBody>
          <a:bodyPr wrap="none">
            <a:spAutoFit/>
          </a:bodyPr>
          <a:lstStyle/>
          <a:p>
            <a:r>
              <a:rPr lang="en-GB" sz="2400" dirty="0">
                <a:solidFill>
                  <a:schemeClr val="bg1"/>
                </a:solidFill>
              </a:rPr>
              <a:t>connect a single phase motor </a:t>
            </a:r>
          </a:p>
        </p:txBody>
      </p:sp>
      <p:sp>
        <p:nvSpPr>
          <p:cNvPr id="5" name="Rectangle 4">
            <a:extLst>
              <a:ext uri="{FF2B5EF4-FFF2-40B4-BE49-F238E27FC236}">
                <a16:creationId xmlns:a16="http://schemas.microsoft.com/office/drawing/2014/main" id="{37762786-2491-2040-858E-13C3E1EFCDB0}"/>
              </a:ext>
            </a:extLst>
          </p:cNvPr>
          <p:cNvSpPr/>
          <p:nvPr/>
        </p:nvSpPr>
        <p:spPr>
          <a:xfrm>
            <a:off x="2051185" y="2264763"/>
            <a:ext cx="5091715" cy="461665"/>
          </a:xfrm>
          <a:prstGeom prst="rect">
            <a:avLst/>
          </a:prstGeom>
          <a:solidFill>
            <a:schemeClr val="accent3"/>
          </a:solidFill>
        </p:spPr>
        <p:txBody>
          <a:bodyPr wrap="none">
            <a:spAutoFit/>
          </a:bodyPr>
          <a:lstStyle/>
          <a:p>
            <a:r>
              <a:rPr lang="en-GB" sz="2400" dirty="0">
                <a:solidFill>
                  <a:schemeClr val="bg1"/>
                </a:solidFill>
              </a:rPr>
              <a:t>directly to a single phase power supply </a:t>
            </a:r>
          </a:p>
        </p:txBody>
      </p:sp>
      <p:sp>
        <p:nvSpPr>
          <p:cNvPr id="6" name="Rectangle 5">
            <a:extLst>
              <a:ext uri="{FF2B5EF4-FFF2-40B4-BE49-F238E27FC236}">
                <a16:creationId xmlns:a16="http://schemas.microsoft.com/office/drawing/2014/main" id="{459B6826-4E5E-0C43-B078-2D6F6CD5DFFF}"/>
              </a:ext>
            </a:extLst>
          </p:cNvPr>
          <p:cNvSpPr/>
          <p:nvPr/>
        </p:nvSpPr>
        <p:spPr>
          <a:xfrm>
            <a:off x="6106484" y="2803223"/>
            <a:ext cx="2623603" cy="461665"/>
          </a:xfrm>
          <a:prstGeom prst="rect">
            <a:avLst/>
          </a:prstGeom>
          <a:solidFill>
            <a:schemeClr val="tx2"/>
          </a:solidFill>
        </p:spPr>
        <p:txBody>
          <a:bodyPr wrap="none">
            <a:spAutoFit/>
          </a:bodyPr>
          <a:lstStyle/>
          <a:p>
            <a:r>
              <a:rPr lang="en-GB" sz="2400" dirty="0">
                <a:solidFill>
                  <a:schemeClr val="bg1"/>
                </a:solidFill>
              </a:rPr>
              <a:t>using flexible cable.</a:t>
            </a:r>
          </a:p>
        </p:txBody>
      </p:sp>
      <p:sp>
        <p:nvSpPr>
          <p:cNvPr id="7" name="Rectangle 6">
            <a:extLst>
              <a:ext uri="{FF2B5EF4-FFF2-40B4-BE49-F238E27FC236}">
                <a16:creationId xmlns:a16="http://schemas.microsoft.com/office/drawing/2014/main" id="{58DB2AC8-F30D-D344-A898-D95305080236}"/>
              </a:ext>
            </a:extLst>
          </p:cNvPr>
          <p:cNvSpPr/>
          <p:nvPr/>
        </p:nvSpPr>
        <p:spPr>
          <a:xfrm>
            <a:off x="1122530" y="3437235"/>
            <a:ext cx="7607557" cy="1200329"/>
          </a:xfrm>
          <a:prstGeom prst="rect">
            <a:avLst/>
          </a:prstGeom>
        </p:spPr>
        <p:txBody>
          <a:bodyPr wrap="square">
            <a:spAutoFit/>
          </a:bodyPr>
          <a:lstStyle/>
          <a:p>
            <a:pPr algn="just"/>
            <a:r>
              <a:rPr lang="en-GB" sz="2400" dirty="0"/>
              <a:t>With this crucial knowledge, you will be ready to wire single phase motors to different kinds of starting buttons and switches.</a:t>
            </a:r>
          </a:p>
        </p:txBody>
      </p:sp>
      <p:sp>
        <p:nvSpPr>
          <p:cNvPr id="8" name="Bent Arrow 7">
            <a:extLst>
              <a:ext uri="{FF2B5EF4-FFF2-40B4-BE49-F238E27FC236}">
                <a16:creationId xmlns:a16="http://schemas.microsoft.com/office/drawing/2014/main" id="{19C25F26-587F-7F4A-A91A-B7B30DE02D22}"/>
              </a:ext>
            </a:extLst>
          </p:cNvPr>
          <p:cNvSpPr/>
          <p:nvPr/>
        </p:nvSpPr>
        <p:spPr>
          <a:xfrm rot="5400000">
            <a:off x="5023356" y="1775352"/>
            <a:ext cx="371923" cy="588837"/>
          </a:xfrm>
          <a:prstGeom prst="ben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Bent Arrow 8">
            <a:extLst>
              <a:ext uri="{FF2B5EF4-FFF2-40B4-BE49-F238E27FC236}">
                <a16:creationId xmlns:a16="http://schemas.microsoft.com/office/drawing/2014/main" id="{9FA695AE-1E30-0640-AB8D-C6E8AEA699B5}"/>
              </a:ext>
            </a:extLst>
          </p:cNvPr>
          <p:cNvSpPr/>
          <p:nvPr/>
        </p:nvSpPr>
        <p:spPr>
          <a:xfrm rot="5400000">
            <a:off x="7137057" y="2330182"/>
            <a:ext cx="371923" cy="588837"/>
          </a:xfrm>
          <a:prstGeom prst="ben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218458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252552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Potential Hazards</a:t>
            </a:r>
          </a:p>
        </p:txBody>
      </p:sp>
      <p:sp>
        <p:nvSpPr>
          <p:cNvPr id="3" name="Content Placeholder 2"/>
          <p:cNvSpPr>
            <a:spLocks noGrp="1"/>
          </p:cNvSpPr>
          <p:nvPr>
            <p:ph idx="1"/>
          </p:nvPr>
        </p:nvSpPr>
        <p:spPr>
          <a:xfrm>
            <a:off x="1122531" y="1091868"/>
            <a:ext cx="8079099" cy="3645525"/>
          </a:xfrm>
        </p:spPr>
        <p:txBody>
          <a:bodyPr>
            <a:noAutofit/>
          </a:bodyPr>
          <a:lstStyle/>
          <a:p>
            <a:pPr marL="0" indent="0">
              <a:buNone/>
            </a:pPr>
            <a:r>
              <a:rPr lang="en-GB" sz="2400" dirty="0"/>
              <a:t>Here are some general potential hazards you should look out for:</a:t>
            </a:r>
          </a:p>
        </p:txBody>
      </p:sp>
      <p:sp>
        <p:nvSpPr>
          <p:cNvPr id="5" name="Rectangle 4">
            <a:extLst>
              <a:ext uri="{FF2B5EF4-FFF2-40B4-BE49-F238E27FC236}">
                <a16:creationId xmlns:a16="http://schemas.microsoft.com/office/drawing/2014/main" id="{349439B0-228D-934D-9F62-22B8AD98A040}"/>
              </a:ext>
            </a:extLst>
          </p:cNvPr>
          <p:cNvSpPr/>
          <p:nvPr/>
        </p:nvSpPr>
        <p:spPr>
          <a:xfrm>
            <a:off x="1057328" y="1545397"/>
            <a:ext cx="43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Vehicles, traffic or mobile equipment</a:t>
            </a:r>
            <a:endParaRPr lang="en-GB" sz="2800" dirty="0"/>
          </a:p>
        </p:txBody>
      </p:sp>
      <p:sp>
        <p:nvSpPr>
          <p:cNvPr id="7" name="Rectangle 6">
            <a:extLst>
              <a:ext uri="{FF2B5EF4-FFF2-40B4-BE49-F238E27FC236}">
                <a16:creationId xmlns:a16="http://schemas.microsoft.com/office/drawing/2014/main" id="{502B4726-62FE-7F4D-81B4-312B16C5689D}"/>
              </a:ext>
            </a:extLst>
          </p:cNvPr>
          <p:cNvSpPr/>
          <p:nvPr/>
        </p:nvSpPr>
        <p:spPr>
          <a:xfrm>
            <a:off x="1057329" y="2705497"/>
            <a:ext cx="4320000"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Hazardous Materials or Waste</a:t>
            </a:r>
            <a:endParaRPr lang="en-GB" sz="2800" dirty="0"/>
          </a:p>
        </p:txBody>
      </p:sp>
      <p:sp>
        <p:nvSpPr>
          <p:cNvPr id="8" name="Rectangle 7">
            <a:extLst>
              <a:ext uri="{FF2B5EF4-FFF2-40B4-BE49-F238E27FC236}">
                <a16:creationId xmlns:a16="http://schemas.microsoft.com/office/drawing/2014/main" id="{FEF0D519-6806-2142-AF61-73FD858C6A05}"/>
              </a:ext>
            </a:extLst>
          </p:cNvPr>
          <p:cNvSpPr/>
          <p:nvPr/>
        </p:nvSpPr>
        <p:spPr>
          <a:xfrm>
            <a:off x="1057329" y="3857363"/>
            <a:ext cx="4320000" cy="10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Electricity, machinery, stored energy or machine isolation</a:t>
            </a:r>
            <a:endParaRPr lang="en-GB" sz="2800" dirty="0"/>
          </a:p>
        </p:txBody>
      </p:sp>
      <p:sp>
        <p:nvSpPr>
          <p:cNvPr id="9" name="Oval 8">
            <a:extLst>
              <a:ext uri="{FF2B5EF4-FFF2-40B4-BE49-F238E27FC236}">
                <a16:creationId xmlns:a16="http://schemas.microsoft.com/office/drawing/2014/main" id="{81E49DBB-7948-024E-A9D2-74FA216E3998}"/>
              </a:ext>
            </a:extLst>
          </p:cNvPr>
          <p:cNvSpPr>
            <a:spLocks noChangeAspect="1"/>
          </p:cNvSpPr>
          <p:nvPr/>
        </p:nvSpPr>
        <p:spPr>
          <a:xfrm>
            <a:off x="1145371"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0" name="Oval 9">
            <a:extLst>
              <a:ext uri="{FF2B5EF4-FFF2-40B4-BE49-F238E27FC236}">
                <a16:creationId xmlns:a16="http://schemas.microsoft.com/office/drawing/2014/main" id="{5D3CE4A1-25F9-1747-A45A-57A4F1365313}"/>
              </a:ext>
            </a:extLst>
          </p:cNvPr>
          <p:cNvSpPr>
            <a:spLocks noChangeAspect="1"/>
          </p:cNvSpPr>
          <p:nvPr/>
        </p:nvSpPr>
        <p:spPr>
          <a:xfrm>
            <a:off x="1145371"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solidFill>
            </a:endParaRPr>
          </a:p>
        </p:txBody>
      </p:sp>
      <p:sp>
        <p:nvSpPr>
          <p:cNvPr id="11" name="Oval 10">
            <a:extLst>
              <a:ext uri="{FF2B5EF4-FFF2-40B4-BE49-F238E27FC236}">
                <a16:creationId xmlns:a16="http://schemas.microsoft.com/office/drawing/2014/main" id="{C41B7A38-8BBE-2A4B-A607-C91C0AA28B0E}"/>
              </a:ext>
            </a:extLst>
          </p:cNvPr>
          <p:cNvSpPr>
            <a:spLocks noChangeAspect="1"/>
          </p:cNvSpPr>
          <p:nvPr/>
        </p:nvSpPr>
        <p:spPr>
          <a:xfrm>
            <a:off x="1145371"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6"/>
              </a:solidFill>
            </a:endParaRPr>
          </a:p>
        </p:txBody>
      </p:sp>
      <p:sp>
        <p:nvSpPr>
          <p:cNvPr id="12" name="Rectangle 11">
            <a:extLst>
              <a:ext uri="{FF2B5EF4-FFF2-40B4-BE49-F238E27FC236}">
                <a16:creationId xmlns:a16="http://schemas.microsoft.com/office/drawing/2014/main" id="{0ED36E47-A443-3A43-B324-396ED0C3E689}"/>
              </a:ext>
            </a:extLst>
          </p:cNvPr>
          <p:cNvSpPr/>
          <p:nvPr/>
        </p:nvSpPr>
        <p:spPr>
          <a:xfrm>
            <a:off x="5643616" y="1545397"/>
            <a:ext cx="4320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Working at heights above 2m</a:t>
            </a:r>
            <a:endParaRPr lang="en-GB" sz="2800" dirty="0"/>
          </a:p>
        </p:txBody>
      </p:sp>
      <p:sp>
        <p:nvSpPr>
          <p:cNvPr id="13" name="Rectangle 12">
            <a:extLst>
              <a:ext uri="{FF2B5EF4-FFF2-40B4-BE49-F238E27FC236}">
                <a16:creationId xmlns:a16="http://schemas.microsoft.com/office/drawing/2014/main" id="{AD297ACB-6042-6D49-BFBF-B05A275FF915}"/>
              </a:ext>
            </a:extLst>
          </p:cNvPr>
          <p:cNvSpPr/>
          <p:nvPr/>
        </p:nvSpPr>
        <p:spPr>
          <a:xfrm>
            <a:off x="5643616" y="2701381"/>
            <a:ext cx="4320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Lifting and material handling</a:t>
            </a:r>
            <a:endParaRPr lang="en-GB" sz="2800" dirty="0"/>
          </a:p>
        </p:txBody>
      </p:sp>
      <p:sp>
        <p:nvSpPr>
          <p:cNvPr id="14" name="Rectangle 13">
            <a:extLst>
              <a:ext uri="{FF2B5EF4-FFF2-40B4-BE49-F238E27FC236}">
                <a16:creationId xmlns:a16="http://schemas.microsoft.com/office/drawing/2014/main" id="{CD7B9A66-552E-5942-9004-70E72B274751}"/>
              </a:ext>
            </a:extLst>
          </p:cNvPr>
          <p:cNvSpPr/>
          <p:nvPr/>
        </p:nvSpPr>
        <p:spPr>
          <a:xfrm>
            <a:off x="5643616" y="3857363"/>
            <a:ext cx="4320000" cy="10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r>
              <a:rPr lang="en-GB" sz="2400" dirty="0"/>
              <a:t>Work with Oxy-fuel gas mixtures</a:t>
            </a:r>
            <a:endParaRPr lang="en-GB" sz="2800" dirty="0"/>
          </a:p>
        </p:txBody>
      </p:sp>
      <p:sp>
        <p:nvSpPr>
          <p:cNvPr id="15" name="Oval 14">
            <a:extLst>
              <a:ext uri="{FF2B5EF4-FFF2-40B4-BE49-F238E27FC236}">
                <a16:creationId xmlns:a16="http://schemas.microsoft.com/office/drawing/2014/main" id="{5A6DD7F6-ED6C-A74C-9645-FBA1089DFD6A}"/>
              </a:ext>
            </a:extLst>
          </p:cNvPr>
          <p:cNvSpPr>
            <a:spLocks noChangeAspect="1"/>
          </p:cNvSpPr>
          <p:nvPr/>
        </p:nvSpPr>
        <p:spPr>
          <a:xfrm>
            <a:off x="5724056" y="174246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sp>
        <p:nvSpPr>
          <p:cNvPr id="16" name="Oval 15">
            <a:extLst>
              <a:ext uri="{FF2B5EF4-FFF2-40B4-BE49-F238E27FC236}">
                <a16:creationId xmlns:a16="http://schemas.microsoft.com/office/drawing/2014/main" id="{3553EC97-6621-944E-AAD4-A4092ED27B9C}"/>
              </a:ext>
            </a:extLst>
          </p:cNvPr>
          <p:cNvSpPr>
            <a:spLocks noChangeAspect="1"/>
          </p:cNvSpPr>
          <p:nvPr/>
        </p:nvSpPr>
        <p:spPr>
          <a:xfrm>
            <a:off x="5724056" y="289845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solidFill>
            </a:endParaRPr>
          </a:p>
        </p:txBody>
      </p:sp>
      <p:sp>
        <p:nvSpPr>
          <p:cNvPr id="17" name="Oval 16">
            <a:extLst>
              <a:ext uri="{FF2B5EF4-FFF2-40B4-BE49-F238E27FC236}">
                <a16:creationId xmlns:a16="http://schemas.microsoft.com/office/drawing/2014/main" id="{FD394EAB-A34D-FB4A-B25C-107F3B4EE755}"/>
              </a:ext>
            </a:extLst>
          </p:cNvPr>
          <p:cNvSpPr>
            <a:spLocks noChangeAspect="1"/>
          </p:cNvSpPr>
          <p:nvPr/>
        </p:nvSpPr>
        <p:spPr>
          <a:xfrm>
            <a:off x="5724056" y="4054434"/>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Tree>
    <p:custDataLst>
      <p:tags r:id="rId1"/>
    </p:custDataLst>
    <p:extLst>
      <p:ext uri="{BB962C8B-B14F-4D97-AF65-F5344CB8AC3E}">
        <p14:creationId xmlns:p14="http://schemas.microsoft.com/office/powerpoint/2010/main" val="242859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Stop and Check?</a:t>
            </a:r>
          </a:p>
        </p:txBody>
      </p:sp>
      <p:sp>
        <p:nvSpPr>
          <p:cNvPr id="3" name="Content Placeholder 2"/>
          <p:cNvSpPr>
            <a:spLocks noGrp="1"/>
          </p:cNvSpPr>
          <p:nvPr>
            <p:ph idx="1"/>
          </p:nvPr>
        </p:nvSpPr>
        <p:spPr>
          <a:xfrm>
            <a:off x="1122532" y="1091868"/>
            <a:ext cx="5295690" cy="1711293"/>
          </a:xfrm>
        </p:spPr>
        <p:txBody>
          <a:bodyPr>
            <a:noAutofit/>
          </a:bodyPr>
          <a:lstStyle/>
          <a:p>
            <a:pPr marL="0" indent="0" algn="just">
              <a:buNone/>
            </a:pPr>
            <a:r>
              <a:rPr lang="en-GB" sz="2400" dirty="0"/>
              <a:t>Because there are some </a:t>
            </a:r>
            <a:r>
              <a:rPr lang="en-GB" sz="2400" b="1" dirty="0"/>
              <a:t>potential hazards</a:t>
            </a:r>
            <a:r>
              <a:rPr lang="en-GB" sz="2400" dirty="0"/>
              <a:t> associated with this job, you need to check that all the necessary </a:t>
            </a:r>
            <a:r>
              <a:rPr lang="en-GB" sz="2400" b="1" dirty="0"/>
              <a:t>safety controls </a:t>
            </a:r>
            <a:r>
              <a:rPr lang="en-GB" sz="2400" dirty="0"/>
              <a:t>related to these hazards are in place.</a:t>
            </a:r>
          </a:p>
        </p:txBody>
      </p:sp>
      <p:pic>
        <p:nvPicPr>
          <p:cNvPr id="4" name="Picture 3">
            <a:extLst>
              <a:ext uri="{FF2B5EF4-FFF2-40B4-BE49-F238E27FC236}">
                <a16:creationId xmlns:a16="http://schemas.microsoft.com/office/drawing/2014/main" id="{C4C7B328-89ED-C942-B9C4-8D817240AD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0248" y="825461"/>
            <a:ext cx="2547326" cy="2547326"/>
          </a:xfrm>
          <a:prstGeom prst="rect">
            <a:avLst/>
          </a:prstGeom>
        </p:spPr>
      </p:pic>
      <p:sp>
        <p:nvSpPr>
          <p:cNvPr id="7" name="Rounded Rectangle 6">
            <a:extLst>
              <a:ext uri="{FF2B5EF4-FFF2-40B4-BE49-F238E27FC236}">
                <a16:creationId xmlns:a16="http://schemas.microsoft.com/office/drawing/2014/main" id="{1BFE51DD-2006-AD4B-91E2-DD0778084CCD}"/>
              </a:ext>
            </a:extLst>
          </p:cNvPr>
          <p:cNvSpPr/>
          <p:nvPr/>
        </p:nvSpPr>
        <p:spPr>
          <a:xfrm>
            <a:off x="7044347" y="3595995"/>
            <a:ext cx="297912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Safety Controls</a:t>
            </a:r>
          </a:p>
        </p:txBody>
      </p:sp>
      <p:sp>
        <p:nvSpPr>
          <p:cNvPr id="5" name="Rectangle 4">
            <a:extLst>
              <a:ext uri="{FF2B5EF4-FFF2-40B4-BE49-F238E27FC236}">
                <a16:creationId xmlns:a16="http://schemas.microsoft.com/office/drawing/2014/main" id="{C0FE2D31-5C40-DF41-8151-7E8C354F012D}"/>
              </a:ext>
            </a:extLst>
          </p:cNvPr>
          <p:cNvSpPr/>
          <p:nvPr/>
        </p:nvSpPr>
        <p:spPr>
          <a:xfrm>
            <a:off x="1057330" y="2889686"/>
            <a:ext cx="5360892" cy="1569660"/>
          </a:xfrm>
          <a:prstGeom prst="rect">
            <a:avLst/>
          </a:prstGeom>
          <a:solidFill>
            <a:schemeClr val="tx2">
              <a:lumMod val="40000"/>
              <a:lumOff val="60000"/>
            </a:schemeClr>
          </a:solidFill>
        </p:spPr>
        <p:txBody>
          <a:bodyPr wrap="square">
            <a:spAutoFit/>
          </a:bodyPr>
          <a:lstStyle/>
          <a:p>
            <a:pPr algn="just"/>
            <a:r>
              <a:rPr lang="en-GB" sz="2400" i="1" dirty="0"/>
              <a:t>If you are not sure what these safety controls are, you should stop this unit and refer back to Topic X in The World of an Electrician before continuing.</a:t>
            </a:r>
          </a:p>
        </p:txBody>
      </p:sp>
      <p:pic>
        <p:nvPicPr>
          <p:cNvPr id="8" name="Graphic 7" descr="User">
            <a:extLst>
              <a:ext uri="{FF2B5EF4-FFF2-40B4-BE49-F238E27FC236}">
                <a16:creationId xmlns:a16="http://schemas.microsoft.com/office/drawing/2014/main" id="{48C503E4-91C7-CB47-B467-41ADA1F139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889686"/>
            <a:ext cx="854046" cy="854046"/>
          </a:xfrm>
          <a:prstGeom prst="rect">
            <a:avLst/>
          </a:prstGeom>
        </p:spPr>
      </p:pic>
    </p:spTree>
    <p:custDataLst>
      <p:tags r:id="rId1"/>
    </p:custDataLst>
    <p:extLst>
      <p:ext uri="{BB962C8B-B14F-4D97-AF65-F5344CB8AC3E}">
        <p14:creationId xmlns:p14="http://schemas.microsoft.com/office/powerpoint/2010/main" val="121809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electrical tests,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308372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10671</TotalTime>
  <Words>2626</Words>
  <Application>Microsoft Office PowerPoint</Application>
  <PresentationFormat>Custom</PresentationFormat>
  <Paragraphs>388</Paragraphs>
  <Slides>36</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Open Sans</vt:lpstr>
      <vt:lpstr>Office Theme</vt:lpstr>
      <vt:lpstr>Single Phase Motors</vt:lpstr>
      <vt:lpstr>Assumed prior learning</vt:lpstr>
      <vt:lpstr>Outcomes</vt:lpstr>
      <vt:lpstr>Unit 4.1: Connecting a Single Phase Motor to a Power Supply</vt:lpstr>
      <vt:lpstr>Introduction</vt:lpstr>
      <vt:lpstr>Safety first</vt:lpstr>
      <vt:lpstr>Potential Hazards</vt:lpstr>
      <vt:lpstr>Stop and Check?</vt:lpstr>
      <vt:lpstr>Before We Begin</vt:lpstr>
      <vt:lpstr>The Main Steps</vt:lpstr>
      <vt:lpstr>Step 1: Draw the Circuit Diagram</vt:lpstr>
      <vt:lpstr>Practice Drawing Circuit Diagrams</vt:lpstr>
      <vt:lpstr>Test Values</vt:lpstr>
      <vt:lpstr>Upload Your Circuit Diagram</vt:lpstr>
      <vt:lpstr>Practice Drawing Circuit Diagrams</vt:lpstr>
      <vt:lpstr>Practice Drawing Circuit Diagrams</vt:lpstr>
      <vt:lpstr>Step 2: Prepare the Cable</vt:lpstr>
      <vt:lpstr>What is the Current Rating?</vt:lpstr>
      <vt:lpstr>Read a Current Rating Table?</vt:lpstr>
      <vt:lpstr>The 16A Plug</vt:lpstr>
      <vt:lpstr>Fit the Plug</vt:lpstr>
      <vt:lpstr>Compression Glands</vt:lpstr>
      <vt:lpstr>Choose the Right Compression Gland</vt:lpstr>
      <vt:lpstr>Step 3: Wire the Motor </vt:lpstr>
      <vt:lpstr>Connect the Motor</vt:lpstr>
      <vt:lpstr>Down to Earth</vt:lpstr>
      <vt:lpstr>Step 4: Test</vt:lpstr>
      <vt:lpstr>Video Briefing – Vid01 (1 of 2)</vt:lpstr>
      <vt:lpstr>Video Briefing – Vid01 (2 of 2) </vt:lpstr>
      <vt:lpstr>Image Briefing – Img05</vt:lpstr>
      <vt:lpstr>Image Briefing – Img05</vt:lpstr>
      <vt:lpstr>Image Briefing – Img05</vt:lpstr>
      <vt:lpstr>Image Briefing – Img08</vt:lpstr>
      <vt:lpstr>Image Briefing – Img09</vt:lpstr>
      <vt:lpstr>Image Briefing – Img11</vt:lpstr>
      <vt:lpstr>Image Briefing – Img17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438</cp:revision>
  <dcterms:created xsi:type="dcterms:W3CDTF">2018-02-02T12:07:09Z</dcterms:created>
  <dcterms:modified xsi:type="dcterms:W3CDTF">2018-09-19T14:15:01Z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