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comments/comment1.xml" ContentType="application/vnd.openxmlformats-officedocument.presentationml.comment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comments/comment2.xml" ContentType="application/vnd.openxmlformats-officedocument.presentationml.comments+xml"/>
  <Override PartName="/ppt/tags/tag12.xml" ContentType="application/vnd.openxmlformats-officedocument.presentationml.tags+xml"/>
  <Override PartName="/ppt/notesSlides/notesSlide9.xml" ContentType="application/vnd.openxmlformats-officedocument.presentationml.notesSlide+xml"/>
  <Override PartName="/ppt/comments/comment3.xml" ContentType="application/vnd.openxmlformats-officedocument.presentationml.comments+xml"/>
  <Override PartName="/ppt/tags/tag13.xml" ContentType="application/vnd.openxmlformats-officedocument.presentationml.tags+xml"/>
  <Override PartName="/ppt/notesSlides/notesSlide10.xml" ContentType="application/vnd.openxmlformats-officedocument.presentationml.notesSlide+xml"/>
  <Override PartName="/ppt/comments/comment4.xml" ContentType="application/vnd.openxmlformats-officedocument.presentationml.comments+xml"/>
  <Override PartName="/ppt/tags/tag14.xml" ContentType="application/vnd.openxmlformats-officedocument.presentationml.tags+xml"/>
  <Override PartName="/ppt/notesSlides/notesSlide11.xml" ContentType="application/vnd.openxmlformats-officedocument.presentationml.notesSlide+xml"/>
  <Override PartName="/ppt/comments/comment5.xml" ContentType="application/vnd.openxmlformats-officedocument.presentationml.comments+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comments/comment6.xml" ContentType="application/vnd.openxmlformats-officedocument.presentationml.comments+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comments/comment7.xml" ContentType="application/vnd.openxmlformats-officedocument.presentationml.comments+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comments/comment8.xml" ContentType="application/vnd.openxmlformats-officedocument.presentationml.comments+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comments/comment9.xml" ContentType="application/vnd.openxmlformats-officedocument.presentationml.comments+xml"/>
  <Override PartName="/ppt/tags/tag29.xml" ContentType="application/vnd.openxmlformats-officedocument.presentationml.tags+xml"/>
  <Override PartName="/ppt/notesSlides/notesSlide26.xml" ContentType="application/vnd.openxmlformats-officedocument.presentationml.notesSlide+xml"/>
  <Override PartName="/ppt/comments/comment10.xml" ContentType="application/vnd.openxmlformats-officedocument.presentationml.comments+xml"/>
  <Override PartName="/ppt/tags/tag30.xml" ContentType="application/vnd.openxmlformats-officedocument.presentationml.tags+xml"/>
  <Override PartName="/ppt/notesSlides/notesSlide27.xml" ContentType="application/vnd.openxmlformats-officedocument.presentationml.notesSlide+xml"/>
  <Override PartName="/ppt/comments/comment11.xml" ContentType="application/vnd.openxmlformats-officedocument.presentationml.comments+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comments/comment12.xml" ContentType="application/vnd.openxmlformats-officedocument.presentationml.comments+xml"/>
  <Override PartName="/ppt/tags/tag33.xml" ContentType="application/vnd.openxmlformats-officedocument.presentationml.tags+xml"/>
  <Override PartName="/ppt/notesSlides/notesSlide30.xml" ContentType="application/vnd.openxmlformats-officedocument.presentationml.notesSlide+xml"/>
  <Override PartName="/ppt/comments/comment13.xml" ContentType="application/vnd.openxmlformats-officedocument.presentationml.comments+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comments/comment14.xml" ContentType="application/vnd.openxmlformats-officedocument.presentationml.comments+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comments/comment15.xml" ContentType="application/vnd.openxmlformats-officedocument.presentationml.comments+xml"/>
  <Override PartName="/ppt/tags/tag38.xml" ContentType="application/vnd.openxmlformats-officedocument.presentationml.tags+xml"/>
  <Override PartName="/ppt/notesSlides/notesSlide35.xml" ContentType="application/vnd.openxmlformats-officedocument.presentationml.notesSlide+xml"/>
  <Override PartName="/ppt/comments/comment16.xml" ContentType="application/vnd.openxmlformats-officedocument.presentationml.comments+xml"/>
  <Override PartName="/ppt/tags/tag39.xml" ContentType="application/vnd.openxmlformats-officedocument.presentationml.tags+xml"/>
  <Override PartName="/ppt/notesSlides/notesSlide36.xml" ContentType="application/vnd.openxmlformats-officedocument.presentationml.notesSlide+xml"/>
  <Override PartName="/ppt/comments/comment17.xml" ContentType="application/vnd.openxmlformats-officedocument.presentationml.comments+xml"/>
  <Override PartName="/ppt/tags/tag40.xml" ContentType="application/vnd.openxmlformats-officedocument.presentationml.tags+xml"/>
  <Override PartName="/ppt/notesSlides/notesSlide37.xml" ContentType="application/vnd.openxmlformats-officedocument.presentationml.notesSlide+xml"/>
  <Override PartName="/ppt/comments/comment18.xml" ContentType="application/vnd.openxmlformats-officedocument.presentationml.comments+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46"/>
  </p:notesMasterIdLst>
  <p:sldIdLst>
    <p:sldId id="256" r:id="rId2"/>
    <p:sldId id="309" r:id="rId3"/>
    <p:sldId id="268" r:id="rId4"/>
    <p:sldId id="278" r:id="rId5"/>
    <p:sldId id="308" r:id="rId6"/>
    <p:sldId id="373" r:id="rId7"/>
    <p:sldId id="333" r:id="rId8"/>
    <p:sldId id="334" r:id="rId9"/>
    <p:sldId id="335" r:id="rId10"/>
    <p:sldId id="336" r:id="rId11"/>
    <p:sldId id="337" r:id="rId12"/>
    <p:sldId id="339" r:id="rId13"/>
    <p:sldId id="341" r:id="rId14"/>
    <p:sldId id="343" r:id="rId15"/>
    <p:sldId id="344" r:id="rId16"/>
    <p:sldId id="374" r:id="rId17"/>
    <p:sldId id="338" r:id="rId18"/>
    <p:sldId id="342" r:id="rId19"/>
    <p:sldId id="345" r:id="rId20"/>
    <p:sldId id="346" r:id="rId21"/>
    <p:sldId id="347" r:id="rId22"/>
    <p:sldId id="349" r:id="rId23"/>
    <p:sldId id="350" r:id="rId24"/>
    <p:sldId id="351" r:id="rId25"/>
    <p:sldId id="352" r:id="rId26"/>
    <p:sldId id="353" r:id="rId27"/>
    <p:sldId id="354" r:id="rId28"/>
    <p:sldId id="355" r:id="rId29"/>
    <p:sldId id="363" r:id="rId30"/>
    <p:sldId id="364" r:id="rId31"/>
    <p:sldId id="362" r:id="rId32"/>
    <p:sldId id="357" r:id="rId33"/>
    <p:sldId id="365" r:id="rId34"/>
    <p:sldId id="366" r:id="rId35"/>
    <p:sldId id="359" r:id="rId36"/>
    <p:sldId id="369" r:id="rId37"/>
    <p:sldId id="371" r:id="rId38"/>
    <p:sldId id="372" r:id="rId39"/>
    <p:sldId id="270" r:id="rId40"/>
    <p:sldId id="358" r:id="rId41"/>
    <p:sldId id="361" r:id="rId42"/>
    <p:sldId id="367" r:id="rId43"/>
    <p:sldId id="370" r:id="rId44"/>
    <p:sldId id="375" r:id="rId45"/>
  </p:sldIdLst>
  <p:sldSz cx="10239375" cy="5003800"/>
  <p:notesSz cx="6858000" cy="9144000"/>
  <p:custDataLst>
    <p:tags r:id="rId4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308"/>
            <p14:sldId id="373"/>
            <p14:sldId id="333"/>
            <p14:sldId id="334"/>
            <p14:sldId id="335"/>
            <p14:sldId id="336"/>
            <p14:sldId id="337"/>
            <p14:sldId id="339"/>
            <p14:sldId id="341"/>
            <p14:sldId id="343"/>
            <p14:sldId id="344"/>
            <p14:sldId id="374"/>
            <p14:sldId id="338"/>
            <p14:sldId id="342"/>
            <p14:sldId id="345"/>
            <p14:sldId id="346"/>
            <p14:sldId id="347"/>
            <p14:sldId id="349"/>
            <p14:sldId id="350"/>
            <p14:sldId id="351"/>
            <p14:sldId id="352"/>
            <p14:sldId id="353"/>
            <p14:sldId id="354"/>
            <p14:sldId id="355"/>
            <p14:sldId id="363"/>
            <p14:sldId id="364"/>
            <p14:sldId id="362"/>
            <p14:sldId id="357"/>
            <p14:sldId id="365"/>
            <p14:sldId id="366"/>
            <p14:sldId id="359"/>
            <p14:sldId id="369"/>
            <p14:sldId id="371"/>
            <p14:sldId id="372"/>
          </p14:sldIdLst>
        </p14:section>
        <p14:section name="Appendix" id="{61A5EB1E-5BAC-224D-8F20-5D1D8E086C2B}">
          <p14:sldIdLst>
            <p14:sldId id="270"/>
            <p14:sldId id="358"/>
            <p14:sldId id="361"/>
            <p14:sldId id="367"/>
            <p14:sldId id="370"/>
            <p14:sldId id="37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35"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00"/>
    <p:restoredTop sz="76510" autoAdjust="0"/>
  </p:normalViewPr>
  <p:slideViewPr>
    <p:cSldViewPr snapToGrid="0" snapToObjects="1">
      <p:cViewPr varScale="1">
        <p:scale>
          <a:sx n="68" d="100"/>
          <a:sy n="68" d="100"/>
        </p:scale>
        <p:origin x="90"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23T10:47:09.344" idx="21">
    <p:pos x="5464" y="451"/>
    <p:text>Img01</p:text>
    <p:extLst>
      <p:ext uri="{C676402C-5697-4E1C-873F-D02D1690AC5C}">
        <p15:threadingInfo xmlns:p15="http://schemas.microsoft.com/office/powerpoint/2012/main" timeZoneBias="-120"/>
      </p:ext>
    </p:extLst>
  </p:cm>
  <p:cm authorId="1" dt="2018-05-23T12:11:57.816" idx="22">
    <p:pos x="2788" y="2482"/>
    <p:text>Button 01</p:text>
    <p:extLst mod="1">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8-05-23T13:36:02.701" idx="27">
    <p:pos x="5691" y="480"/>
    <p:text>Img18</p:text>
    <p:extLst>
      <p:ext uri="{C676402C-5697-4E1C-873F-D02D1690AC5C}">
        <p15:threadingInfo xmlns:p15="http://schemas.microsoft.com/office/powerpoint/2012/main" timeZoneBias="-120"/>
      </p:ext>
    </p:extLst>
  </p:cm>
  <p:cm authorId="1" dt="2018-05-23T14:42:25.482" idx="32">
    <p:pos x="2664" y="2804"/>
    <p:text>Reproduce block diagram with resistance values</p:text>
    <p:extLst mod="1">
      <p:ext uri="{C676402C-5697-4E1C-873F-D02D1690AC5C}">
        <p15:threadingInfo xmlns:p15="http://schemas.microsoft.com/office/powerpoint/2012/main" timeZoneBias="-1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8-05-23T14:43:37.834" idx="33">
    <p:pos x="2179" y="1620"/>
    <p:text>Button 01</p:text>
    <p:extLst mod="1">
      <p:ext uri="{C676402C-5697-4E1C-873F-D02D1690AC5C}">
        <p15:threadingInfo xmlns:p15="http://schemas.microsoft.com/office/powerpoint/2012/main" timeZoneBias="-1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8-05-23T13:27:02.517" idx="26">
    <p:pos x="2728" y="2485"/>
    <p:text>Button 01</p:text>
    <p:extLst>
      <p:ext uri="{C676402C-5697-4E1C-873F-D02D1690AC5C}">
        <p15:threadingInfo xmlns:p15="http://schemas.microsoft.com/office/powerpoint/2012/main" timeZoneBias="-1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8-05-23T14:05:11.074" idx="29">
    <p:pos x="1982" y="1730"/>
    <p:text>Img20</p:text>
    <p:extLst mod="1">
      <p:ext uri="{C676402C-5697-4E1C-873F-D02D1690AC5C}">
        <p15:threadingInfo xmlns:p15="http://schemas.microsoft.com/office/powerpoint/2012/main" timeZoneBias="-12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8-05-23T13:27:02.517" idx="26">
    <p:pos x="2748" y="1714"/>
    <p:text>Button 01</p:text>
    <p:extLst mod="1">
      <p:ext uri="{C676402C-5697-4E1C-873F-D02D1690AC5C}">
        <p15:threadingInfo xmlns:p15="http://schemas.microsoft.com/office/powerpoint/2012/main" timeZoneBias="-12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8-05-23T14:27:30.327" idx="31">
    <p:pos x="6216" y="1358"/>
    <p:text>Button 01</p:text>
    <p:extLst mod="1">
      <p:ext uri="{C676402C-5697-4E1C-873F-D02D1690AC5C}">
        <p15:threadingInfo xmlns:p15="http://schemas.microsoft.com/office/powerpoint/2012/main" timeZoneBias="-12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8-05-23T13:27:02.517" idx="26">
    <p:pos x="2845" y="1626"/>
    <p:text>Button 01</p:text>
    <p:extLst mod="1">
      <p:ext uri="{C676402C-5697-4E1C-873F-D02D1690AC5C}">
        <p15:threadingInfo xmlns:p15="http://schemas.microsoft.com/office/powerpoint/2012/main" timeZoneBias="-12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Img17</p:text>
    <p:extLst>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18-05-23T13:27:02.517" idx="26">
    <p:pos x="2797" y="1958"/>
    <p:text>Button 01</p:text>
    <p:extLst mod="1">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5-23T10:18:45.695" idx="18">
    <p:pos x="5814" y="2575"/>
    <p:text>Button 01</p:text>
    <p:extLst mod="1">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5-23T10:34:55.414" idx="19">
    <p:pos x="2658" y="2743"/>
    <p:text>Button 01</p:text>
    <p:extLst mod="1">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5-23T10:47:01.363" idx="20">
    <p:pos x="5626" y="478"/>
    <p:text>Img03</p:text>
    <p:extLst>
      <p:ext uri="{C676402C-5697-4E1C-873F-D02D1690AC5C}">
        <p15:threadingInfo xmlns:p15="http://schemas.microsoft.com/office/powerpoint/2012/main" timeZoneBias="-120"/>
      </p:ext>
    </p:extLst>
  </p:cm>
  <p:cm authorId="1" dt="2018-05-23T12:13:32.556" idx="23">
    <p:pos x="6075" y="2296"/>
    <p:text>Button 01</p:text>
    <p:extLst mod="1">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5-23T12:14:32.617" idx="24">
    <p:pos x="6108" y="2331"/>
    <p:text>Button 01</p:text>
    <p:extLst mod="1">
      <p:ext uri="{C676402C-5697-4E1C-873F-D02D1690AC5C}">
        <p15:threadingInfo xmlns:p15="http://schemas.microsoft.com/office/powerpoint/2012/main" timeZoneBias="-120"/>
      </p:ext>
    </p:extLst>
  </p:cm>
  <p:cm authorId="1" dt="2018-05-23T12:15:57.205" idx="25">
    <p:pos x="5383" y="595"/>
    <p:text>Img04</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5-24T14:43:50.038" idx="34">
    <p:pos x="1229" y="1974"/>
    <p:text>Img07</p:text>
    <p:extLst mod="1">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5-24T14:46:05.266" idx="35">
    <p:pos x="6186" y="29"/>
    <p:text>img07</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05-23T13:27:02.517" idx="26">
    <p:pos x="2767" y="2579"/>
    <p:text>Button 01</p:text>
    <p:extLst mod="1">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Img17</p:text>
    <p:extLst>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19/09/2018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dropbox.com/s/n9dlknx0srj7cd4/VTS_01_1.VOB?dl=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dropbox.com/s/n9dlknx0srj7cd4/VTS_01_1.VOB?dl=0"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dropbox.com/s/n9dlknx0srj7cd4/VTS_01_1.VOB?dl=0"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dropbox.com/s/n9dlknx0srj7cd4/VTS_01_1.VOB?dl=0"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dropbox.com/s/n9dlknx0srj7cd4/VTS_01_1.VOB?dl=0"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dropbox.com/s/n9dlknx0srj7cd4/VTS_01_1.VOB?dl=0"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dropbox.com/s/n9dlknx0srj7cd4/VTS_01_1.VOB?dl=0"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https://</a:t>
            </a:r>
            <a:r>
              <a:rPr lang="en-US" dirty="0" err="1"/>
              <a:t>upload.wikimedia.org</a:t>
            </a:r>
            <a:r>
              <a:rPr lang="en-US" dirty="0"/>
              <a:t>/</a:t>
            </a:r>
            <a:r>
              <a:rPr lang="en-US" dirty="0" err="1"/>
              <a:t>wikipedia</a:t>
            </a:r>
            <a:r>
              <a:rPr lang="en-US" dirty="0"/>
              <a:t>/commons/9/9d/</a:t>
            </a:r>
            <a:r>
              <a:rPr lang="en-US" dirty="0" err="1"/>
              <a:t>Stop_sign_light_red.svg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1307179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https://</a:t>
            </a:r>
            <a:r>
              <a:rPr lang="en-US" dirty="0" err="1"/>
              <a:t>cdn.pixabay.com</a:t>
            </a:r>
            <a:r>
              <a:rPr lang="en-US" dirty="0"/>
              <a:t>/photo/2016/07/01/22/38/industrial-safety-1492062_960_720.png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4263235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Present the following details on click/touch of each box. Present details in a popup window with a clear close button.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1 = Make sure your multimeter is working properly. If the batteries need replacing, replace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2 = See slide 14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3 = See slide 15</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12941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photograph of someone unscrewing the terminal box with a screwdriver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 = photograph of the inside of the terminal box with the terminal block labelled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 photograph of a terminal block diagram on the inside of a terminal box lid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 option to view all image full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a:t>
            </a:r>
            <a:r>
              <a:rPr lang="en-GB" sz="1200" dirty="0">
                <a:hlinkClick r:id="rId3"/>
              </a:rPr>
              <a:t>https://www.dropbox.com/s/n9dlknx0srj7cd4/VTS_01_1.VOB?dl=0</a:t>
            </a:r>
            <a:r>
              <a:rPr lang="en-GB" sz="1200" dirty="0"/>
              <a:t> 14:43 – 15:06 as a reference</a:t>
            </a:r>
            <a:endParaRPr lang="en-US" dirty="0"/>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1916796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photograph of a terminal block with a bridge piece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 = photograph of someone unscrewing the terminal connections to remove the bridge piece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 option to view all image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2819321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 photograph of a terminal block diagram on the inside of a terminal box lid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 option to view all image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1894273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 the following details on click/touch of each box. Present details in a popup window with a clear close button.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Continuity Tests – These test if there is a complete path for current to flow. For example, if we do a continuity test on the start windings, we are checking that there are no breaks in the windings by measuring the ohmic resistance of the windings.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Capacitor Test – As the name suggests, this test checks that the capacitor is in full working order and correctly connected.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Insulation Resistance Tests – These test that the insulation between different electrical components (e.g. between the start and run windings) is intact and that there are no short circuits.</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2266816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On click/touch of each step display the details for each step in a popup with a clear close button. As leaner moves through steps indicate which steps have been view by changing the button</a:t>
            </a:r>
          </a:p>
          <a:p>
            <a:pPr marL="457200" indent="-457200">
              <a:buFont typeface="+mj-lt"/>
              <a:buAutoNum type="arabicPeriod"/>
            </a:pPr>
            <a:r>
              <a:rPr lang="en-US" sz="1200" dirty="0"/>
              <a:t>See slide 19</a:t>
            </a:r>
          </a:p>
          <a:p>
            <a:pPr marL="457200" indent="-457200">
              <a:buFont typeface="+mj-lt"/>
              <a:buAutoNum type="arabicPeriod"/>
            </a:pPr>
            <a:r>
              <a:rPr lang="en-US" sz="1200" dirty="0"/>
              <a:t>See slide 20</a:t>
            </a:r>
          </a:p>
          <a:p>
            <a:pPr marL="457200" indent="-457200">
              <a:buFont typeface="+mj-lt"/>
              <a:buAutoNum type="arabicPeriod"/>
            </a:pPr>
            <a:r>
              <a:rPr lang="en-US" sz="1200" dirty="0"/>
              <a:t>See slide 21</a:t>
            </a:r>
          </a:p>
          <a:p>
            <a:pPr marL="457200" indent="-457200">
              <a:buFont typeface="+mj-lt"/>
              <a:buAutoNum type="arabicPeriod"/>
            </a:pPr>
            <a:r>
              <a:rPr lang="en-US" sz="1200" dirty="0"/>
              <a:t>See slide 22</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1581425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Img10 = photograph of a </a:t>
            </a:r>
            <a:r>
              <a:rPr lang="en-GB" sz="1200" dirty="0" err="1"/>
              <a:t>multimeter</a:t>
            </a:r>
            <a:r>
              <a:rPr lang="en-GB" sz="1200" dirty="0"/>
              <a:t> set to continuity clearly showing the setting symbol.</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2987896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Img11 = photograph of a drawn terminal drawing alongside one that is printed</a:t>
            </a:r>
          </a:p>
          <a:p>
            <a:pPr marL="0" indent="0">
              <a:buFont typeface="+mj-lt"/>
              <a:buNone/>
            </a:pPr>
            <a:r>
              <a:rPr lang="en-GB" sz="1200" dirty="0"/>
              <a:t>Img12 = image of a standard electrical check list</a:t>
            </a:r>
          </a:p>
          <a:p>
            <a:pPr marL="0" indent="0">
              <a:buFont typeface="+mj-lt"/>
              <a:buNone/>
            </a:pPr>
            <a:endParaRPr lang="en-GB" sz="120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Provide option to view all image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3508830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Img13 = photograph of black lead on terminal 1, red lead on another terminal and the </a:t>
            </a:r>
            <a:r>
              <a:rPr lang="en-GB" sz="1200" dirty="0" err="1"/>
              <a:t>multimeter</a:t>
            </a:r>
            <a:r>
              <a:rPr lang="en-GB" sz="1200" dirty="0"/>
              <a:t> showing a resistance reading</a:t>
            </a:r>
          </a:p>
          <a:p>
            <a:pPr marL="0" indent="0">
              <a:buFont typeface="+mj-lt"/>
              <a:buNone/>
            </a:pPr>
            <a:endParaRPr lang="en-GB" sz="120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t>Img14 = photograph of the corresponding terminals marked with the measured resistance</a:t>
            </a:r>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2085376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Img15 = photograph of the black lead on terminal 3 and terminal 5 being tested with the red lead.</a:t>
            </a:r>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3548912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2423836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Img16 = blank motor test form for the continuity tests section</a:t>
            </a:r>
          </a:p>
          <a:p>
            <a:pPr marL="0" indent="0">
              <a:buFont typeface="+mj-lt"/>
              <a:buNone/>
            </a:pPr>
            <a:endParaRPr lang="en-GB" sz="1200" dirty="0"/>
          </a:p>
          <a:p>
            <a:pPr marL="0" indent="0">
              <a:buFont typeface="+mj-lt"/>
              <a:buNone/>
            </a:pPr>
            <a:r>
              <a:rPr lang="en-GB" sz="1200" dirty="0"/>
              <a:t>Include option to view image full screen</a:t>
            </a:r>
          </a:p>
          <a:p>
            <a:pPr marL="0" indent="0">
              <a:buFont typeface="+mj-lt"/>
              <a:buNone/>
            </a:pPr>
            <a:endParaRPr lang="en-GB" sz="1200" dirty="0"/>
          </a:p>
          <a:p>
            <a:pPr marL="0" indent="0">
              <a:buFont typeface="+mj-lt"/>
              <a:buNone/>
            </a:pPr>
            <a:r>
              <a:rPr lang="en-GB" sz="1200" dirty="0"/>
              <a:t>Button 01 – link to contents of slide 24 as a popup</a:t>
            </a:r>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3961150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Terminal labels and readings to be confirmed for an actual motor.</a:t>
            </a:r>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945951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Img17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3090871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Img18 = complete the form from slide 23 (img16) and reproduce the provided block diagram image with the correct values</a:t>
            </a:r>
          </a:p>
          <a:p>
            <a:pPr marL="171450" indent="-171450">
              <a:buFont typeface="Arial" panose="020B0604020202020204" pitchFamily="34" charset="0"/>
              <a:buChar char="•"/>
            </a:pPr>
            <a:r>
              <a:rPr lang="en-GB" sz="1200" dirty="0"/>
              <a:t>Centrifugal switch – 0,4Ω</a:t>
            </a:r>
          </a:p>
          <a:p>
            <a:pPr marL="171450" indent="-171450">
              <a:buFont typeface="Arial" panose="020B0604020202020204" pitchFamily="34" charset="0"/>
              <a:buChar char="•"/>
            </a:pPr>
            <a:r>
              <a:rPr lang="en-GB" sz="1200" dirty="0"/>
              <a:t>Start winding – 21,4Ω</a:t>
            </a:r>
          </a:p>
          <a:p>
            <a:pPr marL="171450" indent="-171450">
              <a:buFont typeface="Arial" panose="020B0604020202020204" pitchFamily="34" charset="0"/>
              <a:buChar char="•"/>
            </a:pPr>
            <a:r>
              <a:rPr lang="en-GB" sz="1200" dirty="0"/>
              <a:t>Run winding – 7,3Ω</a:t>
            </a:r>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3847172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Multiple choice question</a:t>
            </a:r>
          </a:p>
          <a:p>
            <a:pPr marL="0" indent="0">
              <a:buFont typeface="+mj-lt"/>
              <a:buNone/>
            </a:pPr>
            <a:r>
              <a:rPr lang="en-GB" sz="1200" dirty="0"/>
              <a:t>Correct response is b)</a:t>
            </a:r>
          </a:p>
          <a:p>
            <a:pPr marL="0" indent="0">
              <a:buFont typeface="+mj-lt"/>
              <a:buNone/>
            </a:pPr>
            <a:r>
              <a:rPr lang="en-GB" sz="1200" dirty="0"/>
              <a:t>Feedback:</a:t>
            </a:r>
          </a:p>
          <a:p>
            <a:pPr marL="0" indent="0">
              <a:buFont typeface="+mj-lt"/>
              <a:buNone/>
            </a:pPr>
            <a:r>
              <a:rPr lang="en-GB" sz="1200" dirty="0"/>
              <a:t>a) Need to design test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t>b) Need to design test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t>c) Need to design test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t>d) Need to design test</a:t>
            </a:r>
          </a:p>
          <a:p>
            <a:pPr marL="0" indent="0">
              <a:buFont typeface="+mj-lt"/>
              <a:buNone/>
            </a:pPr>
            <a:endParaRPr lang="en-GB" sz="1200" dirty="0"/>
          </a:p>
          <a:p>
            <a:pPr marL="0" indent="0">
              <a:buFont typeface="+mj-lt"/>
              <a:buNone/>
            </a:pPr>
            <a:r>
              <a:rPr lang="en-GB" sz="1200" dirty="0"/>
              <a:t>Button 01 = present test values on slide 29 in popup.</a:t>
            </a:r>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1154350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endParaRPr lang="en-GB" sz="1200"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2783910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Img19a = full blank motor test form</a:t>
            </a:r>
          </a:p>
          <a:p>
            <a:pPr marL="0" indent="0">
              <a:buFont typeface="+mj-lt"/>
              <a:buNone/>
            </a:pPr>
            <a:endParaRPr lang="en-GB" sz="1200" dirty="0"/>
          </a:p>
          <a:p>
            <a:pPr marL="0" indent="0">
              <a:buFont typeface="+mj-lt"/>
              <a:buNone/>
            </a:pPr>
            <a:r>
              <a:rPr lang="en-GB" sz="1200" dirty="0"/>
              <a:t>Include option to view image full screen</a:t>
            </a:r>
          </a:p>
          <a:p>
            <a:pPr marL="0" indent="0">
              <a:buFont typeface="+mj-lt"/>
              <a:buNone/>
            </a:pPr>
            <a:endParaRPr lang="en-GB" sz="1200" dirty="0"/>
          </a:p>
          <a:p>
            <a:pPr marL="0" indent="0">
              <a:buFont typeface="+mj-lt"/>
              <a:buNone/>
            </a:pPr>
            <a:r>
              <a:rPr lang="en-GB" sz="1200" dirty="0"/>
              <a:t>Button 01 – link to contents of slide 29 as a popup</a:t>
            </a:r>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4250001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Img20 = https://</a:t>
            </a:r>
            <a:r>
              <a:rPr lang="en-GB" sz="1200" dirty="0" err="1"/>
              <a:t>upload.wikimedia.org</a:t>
            </a:r>
            <a:r>
              <a:rPr lang="en-GB" sz="1200" dirty="0"/>
              <a:t>/</a:t>
            </a:r>
            <a:r>
              <a:rPr lang="en-GB" sz="1200" dirty="0" err="1"/>
              <a:t>wikipedia</a:t>
            </a:r>
            <a:r>
              <a:rPr lang="en-GB" sz="1200" dirty="0"/>
              <a:t>/commons/2/28/Motor-Start-</a:t>
            </a:r>
            <a:r>
              <a:rPr lang="en-GB" sz="1200" dirty="0" err="1"/>
              <a:t>Capacitor.jpg</a:t>
            </a:r>
            <a:endParaRPr lang="en-GB" sz="1200" dirty="0"/>
          </a:p>
          <a:p>
            <a:pPr marL="0" indent="0">
              <a:buFont typeface="+mj-lt"/>
              <a:buNone/>
            </a:pPr>
            <a:endParaRPr lang="en-GB" sz="1200" dirty="0"/>
          </a:p>
          <a:p>
            <a:pPr marL="0" indent="0">
              <a:buFont typeface="+mj-lt"/>
              <a:buNone/>
            </a:pPr>
            <a:r>
              <a:rPr lang="en-GB" sz="1200" dirty="0"/>
              <a:t>Play vid02 (see brief)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773829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Img21 = image of an insulation resistance tester with a big red cross through it.</a:t>
            </a:r>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17310003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Img19a = full blank motor test form</a:t>
            </a:r>
          </a:p>
          <a:p>
            <a:pPr marL="0" indent="0">
              <a:buFont typeface="+mj-lt"/>
              <a:buNone/>
            </a:pPr>
            <a:endParaRPr lang="en-GB" sz="1200" dirty="0"/>
          </a:p>
          <a:p>
            <a:pPr marL="0" indent="0">
              <a:buFont typeface="+mj-lt"/>
              <a:buNone/>
            </a:pPr>
            <a:r>
              <a:rPr lang="en-GB" sz="1200" dirty="0"/>
              <a:t>Include option to view image full screen</a:t>
            </a:r>
          </a:p>
          <a:p>
            <a:pPr marL="0" indent="0">
              <a:buFont typeface="+mj-lt"/>
              <a:buNone/>
            </a:pPr>
            <a:endParaRPr lang="en-GB" sz="1200" dirty="0"/>
          </a:p>
          <a:p>
            <a:pPr marL="0" indent="0">
              <a:buFont typeface="+mj-lt"/>
              <a:buNone/>
            </a:pPr>
            <a:r>
              <a:rPr lang="en-GB" sz="1200" dirty="0"/>
              <a:t>Button 01 = link to vid03.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25333389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Img22 = image of a insulation resistance tester e.g. https://</a:t>
            </a:r>
            <a:r>
              <a:rPr lang="en-GB" sz="1200" dirty="0" err="1"/>
              <a:t>www.instrumart.com</a:t>
            </a:r>
            <a:r>
              <a:rPr lang="en-GB" sz="1200" dirty="0"/>
              <a:t>/assets/1507-360.jpg</a:t>
            </a:r>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5704291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Present boxes with just the number. On click/touch, reveal the full statement as a slide right animation</a:t>
            </a:r>
          </a:p>
          <a:p>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Display small animations to indicate that boxes can be clicked/touched</a:t>
            </a:r>
            <a:endParaRPr lang="en-GB" sz="1200" dirty="0"/>
          </a:p>
          <a:p>
            <a:pPr marL="0" indent="0">
              <a:buFont typeface="+mj-lt"/>
              <a:buNone/>
            </a:pPr>
            <a:endParaRPr lang="en-GB" sz="1200" dirty="0"/>
          </a:p>
          <a:p>
            <a:pPr marL="0" indent="0">
              <a:buFont typeface="+mj-lt"/>
              <a:buNone/>
            </a:pPr>
            <a:r>
              <a:rPr lang="en-GB" sz="1200" dirty="0"/>
              <a:t>Button 01 = link to vid04.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38390793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Img19a = full blank motor test form</a:t>
            </a:r>
          </a:p>
          <a:p>
            <a:pPr marL="0" indent="0">
              <a:buFont typeface="+mj-lt"/>
              <a:buNone/>
            </a:pPr>
            <a:endParaRPr lang="en-GB" sz="1200" dirty="0"/>
          </a:p>
          <a:p>
            <a:pPr marL="0" indent="0">
              <a:buFont typeface="+mj-lt"/>
              <a:buNone/>
            </a:pPr>
            <a:r>
              <a:rPr lang="en-GB" sz="1200" dirty="0"/>
              <a:t>Include option to view image full screen</a:t>
            </a:r>
          </a:p>
          <a:p>
            <a:pPr marL="0" indent="0">
              <a:buFont typeface="+mj-lt"/>
              <a:buNone/>
            </a:pPr>
            <a:endParaRPr lang="en-GB" sz="1200" dirty="0"/>
          </a:p>
          <a:p>
            <a:pPr marL="0" indent="0">
              <a:buFont typeface="+mj-lt"/>
              <a:buNone/>
            </a:pPr>
            <a:r>
              <a:rPr lang="en-GB" sz="1200" dirty="0"/>
              <a:t>Button 01 = link to vid05.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14091117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Img17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31608084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Button 01 = link to motor test simulator (see brief)</a:t>
            </a:r>
          </a:p>
          <a:p>
            <a:pPr marL="0" indent="0">
              <a:buFont typeface="+mj-lt"/>
              <a:buNone/>
            </a:pPr>
            <a:endParaRPr lang="en-GB" sz="1200" dirty="0"/>
          </a:p>
          <a:p>
            <a:pPr marL="0" indent="0">
              <a:buFont typeface="+mj-lt"/>
              <a:buNone/>
            </a:pPr>
            <a:r>
              <a:rPr lang="en-GB" sz="1200" dirty="0"/>
              <a:t>If simulator is not possible, will need to develop questions.</a:t>
            </a:r>
          </a:p>
          <a:p>
            <a:pPr marL="0" indent="0">
              <a:buFont typeface="+mj-lt"/>
              <a:buNone/>
            </a:pPr>
            <a:endParaRPr lang="en-GB" sz="1200" dirty="0"/>
          </a:p>
          <a:p>
            <a:pPr marL="0" indent="0">
              <a:buFont typeface="+mj-lt"/>
              <a:buNone/>
            </a:pPr>
            <a:r>
              <a:rPr lang="en-GB" sz="1200" dirty="0"/>
              <a:t>Img21 = screenshot of simulator.</a:t>
            </a:r>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6038544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See </a:t>
            </a:r>
            <a:r>
              <a:rPr lang="en-GB" sz="1200" dirty="0">
                <a:hlinkClick r:id="rId3"/>
              </a:rPr>
              <a:t>https://www.dropbox.com/s/n9dlknx0srj7cd4/VTS_01_1.VOB?dl=0</a:t>
            </a:r>
            <a:r>
              <a:rPr lang="en-GB" sz="1200" dirty="0"/>
              <a:t> 15:10 -  16:43 as a reference</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41974314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See </a:t>
            </a:r>
            <a:r>
              <a:rPr lang="en-GB" sz="1200" dirty="0">
                <a:hlinkClick r:id="rId3"/>
              </a:rPr>
              <a:t>https://www.dropbox.com/s/n9dlknx0srj7cd4/VTS_01_1.VOB?dl=0</a:t>
            </a:r>
            <a:r>
              <a:rPr lang="en-GB" sz="1200" dirty="0"/>
              <a:t> 16:43 – 19:06 as a reference</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2972930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Animate type video</a:t>
            </a:r>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20203541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See </a:t>
            </a:r>
            <a:r>
              <a:rPr lang="en-GB" sz="1200" dirty="0">
                <a:hlinkClick r:id="rId3"/>
              </a:rPr>
              <a:t>https://www.dropbox.com/s/n9dlknx0srj7cd4/VTS_01_1.VOB?dl=0</a:t>
            </a:r>
            <a:r>
              <a:rPr lang="en-GB" sz="1200" dirty="0"/>
              <a:t> 16:43 – 19:06 as a reference</a:t>
            </a:r>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12198997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See </a:t>
            </a:r>
            <a:r>
              <a:rPr lang="en-GB" sz="1200" dirty="0">
                <a:hlinkClick r:id="rId3"/>
              </a:rPr>
              <a:t>https://www.dropbox.com/s/n9dlknx0srj7cd4/VTS_01_1.VOB?dl=0</a:t>
            </a:r>
            <a:r>
              <a:rPr lang="en-GB" sz="1200" dirty="0"/>
              <a:t> 19:06 – 22:22 as a reference</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12130554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See </a:t>
            </a:r>
            <a:r>
              <a:rPr lang="en-GB" sz="1200" dirty="0">
                <a:hlinkClick r:id="rId3"/>
              </a:rPr>
              <a:t>https://www.dropbox.com/s/n9dlknx0srj7cd4/VTS_01_1.VOB?dl=0</a:t>
            </a:r>
            <a:r>
              <a:rPr lang="en-GB" sz="1200" dirty="0"/>
              <a:t> 16:43 – 19:06 as a reference</a:t>
            </a:r>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12897417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See </a:t>
            </a:r>
            <a:r>
              <a:rPr lang="en-GB" sz="1200" dirty="0">
                <a:hlinkClick r:id="rId3"/>
              </a:rPr>
              <a:t>https://www.dropbox.com/s/n9dlknx0srj7cd4/VTS_01_1.VOB?dl=0</a:t>
            </a:r>
            <a:r>
              <a:rPr lang="en-GB" sz="1200" dirty="0"/>
              <a:t> 16:43 – 19:06 as a reference</a:t>
            </a:r>
          </a:p>
        </p:txBody>
      </p:sp>
      <p:sp>
        <p:nvSpPr>
          <p:cNvPr id="4" name="Slide Number Placeholder 3"/>
          <p:cNvSpPr>
            <a:spLocks noGrp="1"/>
          </p:cNvSpPr>
          <p:nvPr>
            <p:ph type="sldNum" sz="quarter" idx="10"/>
          </p:nvPr>
        </p:nvSpPr>
        <p:spPr/>
        <p:txBody>
          <a:bodyPr/>
          <a:lstStyle/>
          <a:p>
            <a:fld id="{16FEC50E-693F-7248-AD71-EC691CF637E1}" type="slidenum">
              <a:rPr lang="en-GB" smtClean="0"/>
              <a:t>44</a:t>
            </a:fld>
            <a:endParaRPr lang="en-GB"/>
          </a:p>
        </p:txBody>
      </p:sp>
    </p:spTree>
    <p:extLst>
      <p:ext uri="{BB962C8B-B14F-4D97-AF65-F5344CB8AC3E}">
        <p14:creationId xmlns:p14="http://schemas.microsoft.com/office/powerpoint/2010/main" val="3621788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Replace with a cartoon strip or series of images with descriptions</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3890951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https://</a:t>
            </a:r>
            <a:r>
              <a:rPr lang="en-US" dirty="0" err="1"/>
              <a:t>cdn.pixabay.com</a:t>
            </a:r>
            <a:r>
              <a:rPr lang="en-US" dirty="0"/>
              <a:t>/photo/2014/04/02/10/38/sign-304093_960_720.png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2755025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Present boxes with just a representative icon in each circle. On click/touch, reveal the full statement.</a:t>
            </a:r>
          </a:p>
          <a:p>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Display small animations to indicate that boxes can be clicked/touched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4030096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picture of a motor driving a large industrial roller door. Use https://</a:t>
            </a:r>
            <a:r>
              <a:rPr lang="en-US" dirty="0" err="1"/>
              <a:t>cdn-msaudoor.pressidium.com</a:t>
            </a:r>
            <a:r>
              <a:rPr lang="en-US" dirty="0"/>
              <a:t>/</a:t>
            </a:r>
            <a:r>
              <a:rPr lang="en-US" dirty="0" err="1"/>
              <a:t>wp</a:t>
            </a:r>
            <a:r>
              <a:rPr lang="en-US" dirty="0"/>
              <a:t>-content/uploads/2016/02/Grifco-industrial-motor-retrofit-1.jpg as a reference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Suppress global navigation – only way forward is Button 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link to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Focus on the image with additional text as support</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2332987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Drag and drop activity.</a:t>
            </a:r>
          </a:p>
          <a:p>
            <a:endParaRPr lang="en-GB" dirty="0"/>
          </a:p>
          <a:p>
            <a:r>
              <a:rPr lang="en-GB" dirty="0"/>
              <a:t>Correct answer is “vehicles, working at heights, electricity”</a:t>
            </a:r>
          </a:p>
          <a:p>
            <a:endParaRPr lang="en-GB" dirty="0"/>
          </a:p>
          <a:p>
            <a:r>
              <a:rPr lang="en-GB" dirty="0"/>
              <a:t>Button 01 = on click/touch check answers and provide feedback as follows:</a:t>
            </a:r>
          </a:p>
          <a:p>
            <a:endParaRPr lang="en-GB" dirty="0"/>
          </a:p>
          <a:p>
            <a:pPr marL="171450" indent="-171450">
              <a:buFont typeface="Arial" panose="020B0604020202020204" pitchFamily="34" charset="0"/>
              <a:buChar char="•"/>
            </a:pPr>
            <a:r>
              <a:rPr lang="en-GB" dirty="0"/>
              <a:t>Correct – Well done. You correctly identified all the potential hazards. Because you are working near a vehicle entrance there are very likely to be vehicles coming and going. The door is 2,5m high so you will be working at a height above 2m. There is definitely electricity, machinery and stored energy involved.</a:t>
            </a:r>
          </a:p>
          <a:p>
            <a:pPr marL="171450" indent="-171450">
              <a:buFont typeface="Arial" panose="020B0604020202020204" pitchFamily="34" charset="0"/>
              <a:buChar char="•"/>
            </a:pPr>
            <a:r>
              <a:rPr lang="en-GB" dirty="0"/>
              <a:t>Incorrect – That is not quite right. Because you are working near a vehicle entrance there are very likely to be vehicles coming and going. The door is 2,5m high so you will be working at a height above 2m. There is definitely electricity, machinery and stored energy involved.</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3887189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D09E65F5-2B3A-4C87-9278-19879CB6ECF9}"/>
              </a:ext>
            </a:extLst>
          </p:cNvPr>
          <p:cNvSpPr/>
          <p:nvPr userDrawn="1"/>
        </p:nvSpPr>
        <p:spPr>
          <a:xfrm>
            <a:off x="448766" y="4246437"/>
            <a:ext cx="9342348"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5393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9/19/2018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comments" Target="../comments/comment3.xml"/><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comments" Target="../comments/comment4.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6.tif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comments" Target="../comments/comment5.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tif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3.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comments" Target="../comments/comment6.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notesSlide" Target="../notesSlides/notesSlide15.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comments" Target="../comments/commen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3.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5.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5.sv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5.sv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3.sv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comments" Target="../comments/comment8.xml"/><Relationship Id="rId3" Type="http://schemas.openxmlformats.org/officeDocument/2006/relationships/notesSlide" Target="../notesSlides/notesSlide23.xml"/><Relationship Id="rId7" Type="http://schemas.openxmlformats.org/officeDocument/2006/relationships/image" Target="../media/image3.sv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notesSlide" Target="../notesSlides/notesSlide25.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2.tiff"/><Relationship Id="rId9" Type="http://schemas.openxmlformats.org/officeDocument/2006/relationships/comments" Target="../comments/comment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comments" Target="../comments/comment10.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comments" Target="../comments/comment11.xml"/><Relationship Id="rId5" Type="http://schemas.openxmlformats.org/officeDocument/2006/relationships/image" Target="../media/image3.sv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8" Type="http://schemas.openxmlformats.org/officeDocument/2006/relationships/comments" Target="../comments/comment12.xml"/><Relationship Id="rId3" Type="http://schemas.openxmlformats.org/officeDocument/2006/relationships/notesSlide" Target="../notesSlides/notesSlide29.xml"/><Relationship Id="rId7" Type="http://schemas.openxmlformats.org/officeDocument/2006/relationships/image" Target="../media/image3.svg"/><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comments" Target="../comments/comment13.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3.tif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10.sv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comments" Target="../comments/comment14.xml"/><Relationship Id="rId3" Type="http://schemas.openxmlformats.org/officeDocument/2006/relationships/notesSlide" Target="../notesSlides/notesSlide32.xml"/><Relationship Id="rId7" Type="http://schemas.openxmlformats.org/officeDocument/2006/relationships/image" Target="../media/image5.svg"/><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5.sv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comments" Target="../comments/comment1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comments" Target="../comments/comment16.xml"/><Relationship Id="rId5" Type="http://schemas.openxmlformats.org/officeDocument/2006/relationships/image" Target="../media/image3.sv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notesSlide" Target="../notesSlides/notesSlide36.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2.tiff"/><Relationship Id="rId9" Type="http://schemas.openxmlformats.org/officeDocument/2006/relationships/comments" Target="../comments/comment1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comments" Target="../comments/comment18.xml"/><Relationship Id="rId5" Type="http://schemas.openxmlformats.org/officeDocument/2006/relationships/image" Target="../media/image3.sv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tags" Target="../tags/tag4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tags" Target="../tags/tag4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tags" Target="../tags/tag4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tags" Target="../tags/tag4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tags" Target="../tags/tag4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tif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notesSlide" Target="../notesSlides/notesSlide8.xml"/><Relationship Id="rId7" Type="http://schemas.openxmlformats.org/officeDocument/2006/relationships/image" Target="../media/image5.sv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a:t>Single Phase </a:t>
            </a:r>
            <a:r>
              <a:rPr lang="en-GB" dirty="0"/>
              <a:t>Motors</a:t>
            </a:r>
          </a:p>
        </p:txBody>
      </p:sp>
      <p:sp>
        <p:nvSpPr>
          <p:cNvPr id="3" name="Subtitle 2"/>
          <p:cNvSpPr>
            <a:spLocks noGrp="1"/>
          </p:cNvSpPr>
          <p:nvPr>
            <p:ph type="subTitle" idx="1"/>
          </p:nvPr>
        </p:nvSpPr>
        <p:spPr/>
        <p:txBody>
          <a:bodyPr>
            <a:normAutofit/>
          </a:bodyPr>
          <a:lstStyle/>
          <a:p>
            <a:pPr algn="l"/>
            <a:r>
              <a:rPr lang="en-GB" sz="2400" dirty="0"/>
              <a:t>Topic 3: Testing Single Phase Motors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Potential Hazards</a:t>
            </a:r>
          </a:p>
        </p:txBody>
      </p:sp>
      <p:sp>
        <p:nvSpPr>
          <p:cNvPr id="3" name="Content Placeholder 2"/>
          <p:cNvSpPr>
            <a:spLocks noGrp="1"/>
          </p:cNvSpPr>
          <p:nvPr>
            <p:ph idx="1"/>
          </p:nvPr>
        </p:nvSpPr>
        <p:spPr>
          <a:xfrm>
            <a:off x="1057331" y="1023098"/>
            <a:ext cx="8403662" cy="440133"/>
          </a:xfrm>
          <a:solidFill>
            <a:schemeClr val="tx2">
              <a:lumMod val="40000"/>
              <a:lumOff val="60000"/>
            </a:schemeClr>
          </a:solidFill>
        </p:spPr>
        <p:txBody>
          <a:bodyPr>
            <a:noAutofit/>
          </a:bodyPr>
          <a:lstStyle/>
          <a:p>
            <a:pPr marL="0" indent="0" algn="just">
              <a:buNone/>
            </a:pPr>
            <a:r>
              <a:rPr lang="en-GB" sz="2400" i="1" dirty="0"/>
              <a:t>Which hazards apply to this situation? Drag them onto the picture.</a:t>
            </a:r>
          </a:p>
        </p:txBody>
      </p:sp>
      <p:sp>
        <p:nvSpPr>
          <p:cNvPr id="5" name="Rectangle 4">
            <a:extLst>
              <a:ext uri="{FF2B5EF4-FFF2-40B4-BE49-F238E27FC236}">
                <a16:creationId xmlns:a16="http://schemas.microsoft.com/office/drawing/2014/main" id="{349439B0-228D-934D-9F62-22B8AD98A040}"/>
              </a:ext>
            </a:extLst>
          </p:cNvPr>
          <p:cNvSpPr/>
          <p:nvPr/>
        </p:nvSpPr>
        <p:spPr>
          <a:xfrm>
            <a:off x="428673" y="1663547"/>
            <a:ext cx="2524520" cy="8624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b="1" dirty="0"/>
              <a:t>Vehicles, traffic or mobile equipment</a:t>
            </a:r>
            <a:endParaRPr lang="en-GB" sz="2000" b="1" dirty="0"/>
          </a:p>
        </p:txBody>
      </p:sp>
      <p:sp>
        <p:nvSpPr>
          <p:cNvPr id="7" name="Rectangle 6">
            <a:extLst>
              <a:ext uri="{FF2B5EF4-FFF2-40B4-BE49-F238E27FC236}">
                <a16:creationId xmlns:a16="http://schemas.microsoft.com/office/drawing/2014/main" id="{502B4726-62FE-7F4D-81B4-312B16C5689D}"/>
              </a:ext>
            </a:extLst>
          </p:cNvPr>
          <p:cNvSpPr/>
          <p:nvPr/>
        </p:nvSpPr>
        <p:spPr>
          <a:xfrm>
            <a:off x="2999809" y="1663547"/>
            <a:ext cx="2524520" cy="8624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b="1" dirty="0"/>
              <a:t>Hazardous Materials or Waste</a:t>
            </a:r>
            <a:endParaRPr lang="en-GB" sz="2000" b="1" dirty="0"/>
          </a:p>
        </p:txBody>
      </p:sp>
      <p:sp>
        <p:nvSpPr>
          <p:cNvPr id="8" name="Rectangle 7">
            <a:extLst>
              <a:ext uri="{FF2B5EF4-FFF2-40B4-BE49-F238E27FC236}">
                <a16:creationId xmlns:a16="http://schemas.microsoft.com/office/drawing/2014/main" id="{FEF0D519-6806-2142-AF61-73FD858C6A05}"/>
              </a:ext>
            </a:extLst>
          </p:cNvPr>
          <p:cNvSpPr/>
          <p:nvPr/>
        </p:nvSpPr>
        <p:spPr>
          <a:xfrm>
            <a:off x="428673" y="3465730"/>
            <a:ext cx="2524520" cy="8624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b="1" dirty="0"/>
              <a:t>Electricity, machinery, stored energy or machine isolation</a:t>
            </a:r>
          </a:p>
        </p:txBody>
      </p:sp>
      <p:sp>
        <p:nvSpPr>
          <p:cNvPr id="12" name="Rectangle 11">
            <a:extLst>
              <a:ext uri="{FF2B5EF4-FFF2-40B4-BE49-F238E27FC236}">
                <a16:creationId xmlns:a16="http://schemas.microsoft.com/office/drawing/2014/main" id="{0ED36E47-A443-3A43-B324-396ED0C3E689}"/>
              </a:ext>
            </a:extLst>
          </p:cNvPr>
          <p:cNvSpPr/>
          <p:nvPr/>
        </p:nvSpPr>
        <p:spPr>
          <a:xfrm>
            <a:off x="428673" y="2563591"/>
            <a:ext cx="2524520" cy="8624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b="1" dirty="0"/>
              <a:t>Working at heights </a:t>
            </a:r>
            <a:r>
              <a:rPr lang="en-GB" b="1"/>
              <a:t>above 2m</a:t>
            </a:r>
            <a:endParaRPr lang="en-GB" b="1" dirty="0"/>
          </a:p>
        </p:txBody>
      </p:sp>
      <p:sp>
        <p:nvSpPr>
          <p:cNvPr id="13" name="Rectangle 12">
            <a:extLst>
              <a:ext uri="{FF2B5EF4-FFF2-40B4-BE49-F238E27FC236}">
                <a16:creationId xmlns:a16="http://schemas.microsoft.com/office/drawing/2014/main" id="{AD297ACB-6042-6D49-BFBF-B05A275FF915}"/>
              </a:ext>
            </a:extLst>
          </p:cNvPr>
          <p:cNvSpPr/>
          <p:nvPr/>
        </p:nvSpPr>
        <p:spPr>
          <a:xfrm>
            <a:off x="2999809" y="2563591"/>
            <a:ext cx="2524520" cy="8624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b="1" dirty="0"/>
              <a:t>Lifting and material handling</a:t>
            </a:r>
            <a:endParaRPr lang="en-GB" sz="2000" b="1" dirty="0"/>
          </a:p>
        </p:txBody>
      </p:sp>
      <p:sp>
        <p:nvSpPr>
          <p:cNvPr id="14" name="Rectangle 13">
            <a:extLst>
              <a:ext uri="{FF2B5EF4-FFF2-40B4-BE49-F238E27FC236}">
                <a16:creationId xmlns:a16="http://schemas.microsoft.com/office/drawing/2014/main" id="{CD7B9A66-552E-5942-9004-70E72B274751}"/>
              </a:ext>
            </a:extLst>
          </p:cNvPr>
          <p:cNvSpPr/>
          <p:nvPr/>
        </p:nvSpPr>
        <p:spPr>
          <a:xfrm>
            <a:off x="2999809" y="3465730"/>
            <a:ext cx="2524520" cy="8624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b="1" dirty="0"/>
              <a:t>Work with Oxy-fuel gas mixtures</a:t>
            </a:r>
            <a:endParaRPr lang="en-GB" sz="2000" b="1" dirty="0"/>
          </a:p>
        </p:txBody>
      </p:sp>
      <p:sp>
        <p:nvSpPr>
          <p:cNvPr id="18" name="Rectangle 17">
            <a:extLst>
              <a:ext uri="{FF2B5EF4-FFF2-40B4-BE49-F238E27FC236}">
                <a16:creationId xmlns:a16="http://schemas.microsoft.com/office/drawing/2014/main" id="{0854DB32-65D6-F74F-9934-CBD792C3273E}"/>
              </a:ext>
            </a:extLst>
          </p:cNvPr>
          <p:cNvSpPr/>
          <p:nvPr/>
        </p:nvSpPr>
        <p:spPr>
          <a:xfrm>
            <a:off x="5890444" y="1663546"/>
            <a:ext cx="3570549" cy="31333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Img02</a:t>
            </a:r>
          </a:p>
        </p:txBody>
      </p:sp>
      <p:sp>
        <p:nvSpPr>
          <p:cNvPr id="19" name="Rounded Rectangle 18">
            <a:extLst>
              <a:ext uri="{FF2B5EF4-FFF2-40B4-BE49-F238E27FC236}">
                <a16:creationId xmlns:a16="http://schemas.microsoft.com/office/drawing/2014/main" id="{23A86E8F-788B-724A-8429-F6AF7D5AD878}"/>
              </a:ext>
            </a:extLst>
          </p:cNvPr>
          <p:cNvSpPr/>
          <p:nvPr/>
        </p:nvSpPr>
        <p:spPr>
          <a:xfrm>
            <a:off x="1818199" y="4367869"/>
            <a:ext cx="2743055" cy="553704"/>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Check</a:t>
            </a:r>
          </a:p>
        </p:txBody>
      </p:sp>
      <p:pic>
        <p:nvPicPr>
          <p:cNvPr id="15" name="Graphic 14" descr="User">
            <a:extLst>
              <a:ext uri="{FF2B5EF4-FFF2-40B4-BE49-F238E27FC236}">
                <a16:creationId xmlns:a16="http://schemas.microsoft.com/office/drawing/2014/main" id="{6FA94210-443F-284E-AD6B-D2DA4E6AC9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3284" y="809501"/>
            <a:ext cx="854046" cy="854046"/>
          </a:xfrm>
          <a:prstGeom prst="rect">
            <a:avLst/>
          </a:prstGeom>
        </p:spPr>
      </p:pic>
    </p:spTree>
    <p:custDataLst>
      <p:tags r:id="rId1"/>
    </p:custDataLst>
    <p:extLst>
      <p:ext uri="{BB962C8B-B14F-4D97-AF65-F5344CB8AC3E}">
        <p14:creationId xmlns:p14="http://schemas.microsoft.com/office/powerpoint/2010/main" val="3255505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Stop and Check?</a:t>
            </a:r>
          </a:p>
        </p:txBody>
      </p:sp>
      <p:sp>
        <p:nvSpPr>
          <p:cNvPr id="3" name="Content Placeholder 2"/>
          <p:cNvSpPr>
            <a:spLocks noGrp="1"/>
          </p:cNvSpPr>
          <p:nvPr>
            <p:ph idx="1"/>
          </p:nvPr>
        </p:nvSpPr>
        <p:spPr>
          <a:xfrm>
            <a:off x="1122532" y="1091868"/>
            <a:ext cx="5295690" cy="1711293"/>
          </a:xfrm>
        </p:spPr>
        <p:txBody>
          <a:bodyPr>
            <a:noAutofit/>
          </a:bodyPr>
          <a:lstStyle/>
          <a:p>
            <a:pPr marL="0" indent="0" algn="just">
              <a:buNone/>
            </a:pPr>
            <a:r>
              <a:rPr lang="en-GB" sz="2400" dirty="0"/>
              <a:t>Because there are some </a:t>
            </a:r>
            <a:r>
              <a:rPr lang="en-GB" sz="2400" b="1" dirty="0"/>
              <a:t>potential hazards</a:t>
            </a:r>
            <a:r>
              <a:rPr lang="en-GB" sz="2400" dirty="0"/>
              <a:t> associated with this job, you need to check that all the necessary </a:t>
            </a:r>
            <a:r>
              <a:rPr lang="en-GB" sz="2400" b="1" dirty="0"/>
              <a:t>safety controls </a:t>
            </a:r>
            <a:r>
              <a:rPr lang="en-GB" sz="2400" dirty="0"/>
              <a:t>related to these hazards are in place.</a:t>
            </a:r>
          </a:p>
        </p:txBody>
      </p:sp>
      <p:pic>
        <p:nvPicPr>
          <p:cNvPr id="4" name="Picture 3">
            <a:extLst>
              <a:ext uri="{FF2B5EF4-FFF2-40B4-BE49-F238E27FC236}">
                <a16:creationId xmlns:a16="http://schemas.microsoft.com/office/drawing/2014/main" id="{C4C7B328-89ED-C942-B9C4-8D817240AD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60248" y="825461"/>
            <a:ext cx="2547326" cy="2547326"/>
          </a:xfrm>
          <a:prstGeom prst="rect">
            <a:avLst/>
          </a:prstGeom>
        </p:spPr>
      </p:pic>
      <p:sp>
        <p:nvSpPr>
          <p:cNvPr id="7" name="Rounded Rectangle 6">
            <a:extLst>
              <a:ext uri="{FF2B5EF4-FFF2-40B4-BE49-F238E27FC236}">
                <a16:creationId xmlns:a16="http://schemas.microsoft.com/office/drawing/2014/main" id="{1BFE51DD-2006-AD4B-91E2-DD0778084CCD}"/>
              </a:ext>
            </a:extLst>
          </p:cNvPr>
          <p:cNvSpPr/>
          <p:nvPr/>
        </p:nvSpPr>
        <p:spPr>
          <a:xfrm>
            <a:off x="7044347" y="3595995"/>
            <a:ext cx="297912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about Safety Controls</a:t>
            </a:r>
          </a:p>
        </p:txBody>
      </p:sp>
      <p:sp>
        <p:nvSpPr>
          <p:cNvPr id="5" name="Rectangle 4">
            <a:extLst>
              <a:ext uri="{FF2B5EF4-FFF2-40B4-BE49-F238E27FC236}">
                <a16:creationId xmlns:a16="http://schemas.microsoft.com/office/drawing/2014/main" id="{C0FE2D31-5C40-DF41-8151-7E8C354F012D}"/>
              </a:ext>
            </a:extLst>
          </p:cNvPr>
          <p:cNvSpPr/>
          <p:nvPr/>
        </p:nvSpPr>
        <p:spPr>
          <a:xfrm>
            <a:off x="1057330" y="2889686"/>
            <a:ext cx="5360892" cy="1569660"/>
          </a:xfrm>
          <a:prstGeom prst="rect">
            <a:avLst/>
          </a:prstGeom>
          <a:solidFill>
            <a:schemeClr val="tx2">
              <a:lumMod val="40000"/>
              <a:lumOff val="60000"/>
            </a:schemeClr>
          </a:solidFill>
        </p:spPr>
        <p:txBody>
          <a:bodyPr wrap="square">
            <a:spAutoFit/>
          </a:bodyPr>
          <a:lstStyle/>
          <a:p>
            <a:pPr algn="just"/>
            <a:r>
              <a:rPr lang="en-GB" sz="2400" i="1" dirty="0"/>
              <a:t>If you are not sure what these safety controls are, you should stop this unit and refer back to Topic X in The World of an Electrician before continuing.</a:t>
            </a:r>
          </a:p>
        </p:txBody>
      </p:sp>
      <p:pic>
        <p:nvPicPr>
          <p:cNvPr id="8" name="Graphic 7" descr="User">
            <a:extLst>
              <a:ext uri="{FF2B5EF4-FFF2-40B4-BE49-F238E27FC236}">
                <a16:creationId xmlns:a16="http://schemas.microsoft.com/office/drawing/2014/main" id="{48C503E4-91C7-CB47-B467-41ADA1F139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3284" y="2889686"/>
            <a:ext cx="854046" cy="854046"/>
          </a:xfrm>
          <a:prstGeom prst="rect">
            <a:avLst/>
          </a:prstGeom>
        </p:spPr>
      </p:pic>
    </p:spTree>
    <p:custDataLst>
      <p:tags r:id="rId1"/>
    </p:custDataLst>
    <p:extLst>
      <p:ext uri="{BB962C8B-B14F-4D97-AF65-F5344CB8AC3E}">
        <p14:creationId xmlns:p14="http://schemas.microsoft.com/office/powerpoint/2010/main" val="2060561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Before We Begin</a:t>
            </a:r>
          </a:p>
        </p:txBody>
      </p:sp>
      <p:sp>
        <p:nvSpPr>
          <p:cNvPr id="3" name="Content Placeholder 2"/>
          <p:cNvSpPr>
            <a:spLocks noGrp="1"/>
          </p:cNvSpPr>
          <p:nvPr>
            <p:ph idx="1"/>
          </p:nvPr>
        </p:nvSpPr>
        <p:spPr>
          <a:xfrm>
            <a:off x="1122532" y="1091869"/>
            <a:ext cx="5263981" cy="1126676"/>
          </a:xfrm>
        </p:spPr>
        <p:txBody>
          <a:bodyPr>
            <a:noAutofit/>
          </a:bodyPr>
          <a:lstStyle/>
          <a:p>
            <a:pPr marL="0" indent="0" algn="just">
              <a:buNone/>
            </a:pPr>
            <a:r>
              <a:rPr lang="en-GB" sz="2400" dirty="0"/>
              <a:t>Before you do any electrical tests, you must make sure that you have </a:t>
            </a:r>
            <a:r>
              <a:rPr lang="en-GB" sz="2400" b="1" dirty="0"/>
              <a:t>isolated and locked out </a:t>
            </a:r>
            <a:r>
              <a:rPr lang="en-GB" sz="2400" dirty="0"/>
              <a:t>the supply to the motor. </a:t>
            </a:r>
          </a:p>
        </p:txBody>
      </p:sp>
      <p:sp>
        <p:nvSpPr>
          <p:cNvPr id="13" name="Rounded Rectangle 12">
            <a:extLst>
              <a:ext uri="{FF2B5EF4-FFF2-40B4-BE49-F238E27FC236}">
                <a16:creationId xmlns:a16="http://schemas.microsoft.com/office/drawing/2014/main" id="{13AEB6AD-F0C8-4941-A2C3-27ADBFC28B87}"/>
              </a:ext>
            </a:extLst>
          </p:cNvPr>
          <p:cNvSpPr/>
          <p:nvPr/>
        </p:nvSpPr>
        <p:spPr>
          <a:xfrm>
            <a:off x="5665841" y="3840606"/>
            <a:ext cx="433909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about Isolating and Lock-Out Procedures</a:t>
            </a:r>
          </a:p>
        </p:txBody>
      </p:sp>
      <p:pic>
        <p:nvPicPr>
          <p:cNvPr id="4" name="Picture 3">
            <a:extLst>
              <a:ext uri="{FF2B5EF4-FFF2-40B4-BE49-F238E27FC236}">
                <a16:creationId xmlns:a16="http://schemas.microsoft.com/office/drawing/2014/main" id="{0A8EAF3A-A817-5141-983F-8DC8C56477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0426" y="890832"/>
            <a:ext cx="3034512" cy="2694017"/>
          </a:xfrm>
          <a:prstGeom prst="rect">
            <a:avLst/>
          </a:prstGeom>
        </p:spPr>
      </p:pic>
      <p:sp>
        <p:nvSpPr>
          <p:cNvPr id="5" name="Rectangle 4">
            <a:extLst>
              <a:ext uri="{FF2B5EF4-FFF2-40B4-BE49-F238E27FC236}">
                <a16:creationId xmlns:a16="http://schemas.microsoft.com/office/drawing/2014/main" id="{B3B91B4C-FF85-984D-A0F5-58D16EFFB473}"/>
              </a:ext>
            </a:extLst>
          </p:cNvPr>
          <p:cNvSpPr/>
          <p:nvPr/>
        </p:nvSpPr>
        <p:spPr>
          <a:xfrm>
            <a:off x="1122532" y="2429411"/>
            <a:ext cx="5118100" cy="1200329"/>
          </a:xfrm>
          <a:prstGeom prst="rect">
            <a:avLst/>
          </a:prstGeom>
          <a:solidFill>
            <a:schemeClr val="tx2">
              <a:lumMod val="40000"/>
              <a:lumOff val="60000"/>
            </a:schemeClr>
          </a:solidFill>
        </p:spPr>
        <p:txBody>
          <a:bodyPr>
            <a:spAutoFit/>
          </a:bodyPr>
          <a:lstStyle/>
          <a:p>
            <a:pPr algn="just"/>
            <a:r>
              <a:rPr lang="en-GB" sz="2400" i="1" dirty="0"/>
              <a:t>Make sure you know how to do this by referring to Topic X in The World of An Electrician.</a:t>
            </a:r>
          </a:p>
        </p:txBody>
      </p:sp>
      <p:pic>
        <p:nvPicPr>
          <p:cNvPr id="7" name="Graphic 6" descr="User">
            <a:extLst>
              <a:ext uri="{FF2B5EF4-FFF2-40B4-BE49-F238E27FC236}">
                <a16:creationId xmlns:a16="http://schemas.microsoft.com/office/drawing/2014/main" id="{B2FD2C9F-BBF7-7147-A912-ADB00038AC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3284" y="2429411"/>
            <a:ext cx="854046" cy="854046"/>
          </a:xfrm>
          <a:prstGeom prst="rect">
            <a:avLst/>
          </a:prstGeom>
        </p:spPr>
      </p:pic>
    </p:spTree>
    <p:custDataLst>
      <p:tags r:id="rId1"/>
    </p:custDataLst>
    <p:extLst>
      <p:ext uri="{BB962C8B-B14F-4D97-AF65-F5344CB8AC3E}">
        <p14:creationId xmlns:p14="http://schemas.microsoft.com/office/powerpoint/2010/main" val="3991022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Be Prepared</a:t>
            </a:r>
          </a:p>
        </p:txBody>
      </p:sp>
      <p:sp>
        <p:nvSpPr>
          <p:cNvPr id="3" name="Content Placeholder 2"/>
          <p:cNvSpPr>
            <a:spLocks noGrp="1"/>
          </p:cNvSpPr>
          <p:nvPr>
            <p:ph idx="1"/>
          </p:nvPr>
        </p:nvSpPr>
        <p:spPr>
          <a:xfrm>
            <a:off x="1122532" y="1091869"/>
            <a:ext cx="4513770" cy="2970466"/>
          </a:xfrm>
        </p:spPr>
        <p:txBody>
          <a:bodyPr>
            <a:noAutofit/>
          </a:bodyPr>
          <a:lstStyle/>
          <a:p>
            <a:pPr marL="0" indent="0" algn="just">
              <a:buNone/>
            </a:pPr>
            <a:r>
              <a:rPr lang="en-GB" sz="2400" dirty="0"/>
              <a:t>Once you have</a:t>
            </a:r>
          </a:p>
          <a:p>
            <a:pPr marL="457200" indent="-457200" algn="just">
              <a:buFont typeface="+mj-lt"/>
              <a:buAutoNum type="arabicPeriod"/>
            </a:pPr>
            <a:r>
              <a:rPr lang="en-GB" sz="2400" dirty="0"/>
              <a:t>Identified all potential hazards</a:t>
            </a:r>
          </a:p>
          <a:p>
            <a:pPr marL="457200" indent="-457200" algn="just">
              <a:buFont typeface="+mj-lt"/>
              <a:buAutoNum type="arabicPeriod"/>
            </a:pPr>
            <a:r>
              <a:rPr lang="en-GB" sz="2400" dirty="0"/>
              <a:t>Made sure the necessary safety controls are in place</a:t>
            </a:r>
          </a:p>
          <a:p>
            <a:pPr marL="457200" indent="-457200" algn="just">
              <a:buFont typeface="+mj-lt"/>
              <a:buAutoNum type="arabicPeriod"/>
            </a:pPr>
            <a:r>
              <a:rPr lang="en-GB" sz="2400" dirty="0"/>
              <a:t>Isolated and locked out the motor, you can prepare to start your tests.</a:t>
            </a:r>
          </a:p>
        </p:txBody>
      </p:sp>
      <p:sp>
        <p:nvSpPr>
          <p:cNvPr id="6" name="Rectangle 5">
            <a:extLst>
              <a:ext uri="{FF2B5EF4-FFF2-40B4-BE49-F238E27FC236}">
                <a16:creationId xmlns:a16="http://schemas.microsoft.com/office/drawing/2014/main" id="{DAC66DBE-1C7E-494E-BC08-56A8D1B9B1BC}"/>
              </a:ext>
            </a:extLst>
          </p:cNvPr>
          <p:cNvSpPr/>
          <p:nvPr/>
        </p:nvSpPr>
        <p:spPr>
          <a:xfrm>
            <a:off x="5891134" y="387523"/>
            <a:ext cx="4182256" cy="14513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648000" rtlCol="0" anchor="ctr" anchorCtr="1"/>
          <a:lstStyle/>
          <a:p>
            <a:r>
              <a:rPr lang="en-GB" sz="2400" b="1" dirty="0"/>
              <a:t>Check you </a:t>
            </a:r>
            <a:r>
              <a:rPr lang="en-GB" sz="2400" b="1" dirty="0" err="1"/>
              <a:t>multimeter</a:t>
            </a:r>
            <a:endParaRPr lang="en-GB" sz="2800" b="1" dirty="0"/>
          </a:p>
        </p:txBody>
      </p:sp>
      <p:sp>
        <p:nvSpPr>
          <p:cNvPr id="7" name="Rectangle 6">
            <a:extLst>
              <a:ext uri="{FF2B5EF4-FFF2-40B4-BE49-F238E27FC236}">
                <a16:creationId xmlns:a16="http://schemas.microsoft.com/office/drawing/2014/main" id="{4BA49B05-C3E9-654F-9543-FB919D54EC85}"/>
              </a:ext>
            </a:extLst>
          </p:cNvPr>
          <p:cNvSpPr/>
          <p:nvPr/>
        </p:nvSpPr>
        <p:spPr>
          <a:xfrm>
            <a:off x="5891134" y="1912413"/>
            <a:ext cx="4182256" cy="14513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648000" rtlCol="0" anchor="ctr" anchorCtr="1"/>
          <a:lstStyle/>
          <a:p>
            <a:r>
              <a:rPr lang="en-GB" sz="2400" b="1" dirty="0"/>
              <a:t>Open the terminal box</a:t>
            </a:r>
          </a:p>
        </p:txBody>
      </p:sp>
      <p:sp>
        <p:nvSpPr>
          <p:cNvPr id="8" name="Rectangle 7">
            <a:extLst>
              <a:ext uri="{FF2B5EF4-FFF2-40B4-BE49-F238E27FC236}">
                <a16:creationId xmlns:a16="http://schemas.microsoft.com/office/drawing/2014/main" id="{C18F19B7-677A-6640-AB8D-A371A1464E99}"/>
              </a:ext>
            </a:extLst>
          </p:cNvPr>
          <p:cNvSpPr/>
          <p:nvPr/>
        </p:nvSpPr>
        <p:spPr>
          <a:xfrm>
            <a:off x="5891134" y="3437303"/>
            <a:ext cx="4182256" cy="14513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8000" rtlCol="0" anchor="ctr" anchorCtr="1"/>
          <a:lstStyle/>
          <a:p>
            <a:r>
              <a:rPr lang="en-GB" sz="2400" b="1" dirty="0"/>
              <a:t>Remove the bridge pieces</a:t>
            </a:r>
            <a:endParaRPr lang="en-GB" sz="2800" b="1" dirty="0"/>
          </a:p>
        </p:txBody>
      </p:sp>
      <p:sp>
        <p:nvSpPr>
          <p:cNvPr id="9" name="Oval 8">
            <a:extLst>
              <a:ext uri="{FF2B5EF4-FFF2-40B4-BE49-F238E27FC236}">
                <a16:creationId xmlns:a16="http://schemas.microsoft.com/office/drawing/2014/main" id="{9BEBE920-9D04-B24A-A501-312C7BE9AD70}"/>
              </a:ext>
            </a:extLst>
          </p:cNvPr>
          <p:cNvSpPr>
            <a:spLocks noChangeAspect="1"/>
          </p:cNvSpPr>
          <p:nvPr/>
        </p:nvSpPr>
        <p:spPr>
          <a:xfrm>
            <a:off x="5950348" y="479992"/>
            <a:ext cx="540000"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1</a:t>
            </a:r>
            <a:endParaRPr lang="en-GB" b="1" dirty="0">
              <a:solidFill>
                <a:schemeClr val="accent2"/>
              </a:solidFill>
            </a:endParaRPr>
          </a:p>
        </p:txBody>
      </p:sp>
      <p:sp>
        <p:nvSpPr>
          <p:cNvPr id="10" name="Oval 9">
            <a:extLst>
              <a:ext uri="{FF2B5EF4-FFF2-40B4-BE49-F238E27FC236}">
                <a16:creationId xmlns:a16="http://schemas.microsoft.com/office/drawing/2014/main" id="{2DA4EDD5-C578-EE4B-BD5C-C46D049C8526}"/>
              </a:ext>
            </a:extLst>
          </p:cNvPr>
          <p:cNvSpPr>
            <a:spLocks noChangeAspect="1"/>
          </p:cNvSpPr>
          <p:nvPr/>
        </p:nvSpPr>
        <p:spPr>
          <a:xfrm>
            <a:off x="5950348" y="2000698"/>
            <a:ext cx="540000"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solidFill>
              </a:rPr>
              <a:t>2</a:t>
            </a:r>
            <a:endParaRPr lang="en-GB" b="1" dirty="0">
              <a:solidFill>
                <a:schemeClr val="accent3"/>
              </a:solidFill>
            </a:endParaRPr>
          </a:p>
        </p:txBody>
      </p:sp>
      <p:sp>
        <p:nvSpPr>
          <p:cNvPr id="11" name="Oval 10">
            <a:extLst>
              <a:ext uri="{FF2B5EF4-FFF2-40B4-BE49-F238E27FC236}">
                <a16:creationId xmlns:a16="http://schemas.microsoft.com/office/drawing/2014/main" id="{67EAF22E-B12B-DA47-9576-5FA7DA6B59F3}"/>
              </a:ext>
            </a:extLst>
          </p:cNvPr>
          <p:cNvSpPr>
            <a:spLocks noChangeAspect="1"/>
          </p:cNvSpPr>
          <p:nvPr/>
        </p:nvSpPr>
        <p:spPr>
          <a:xfrm>
            <a:off x="5950348" y="3502611"/>
            <a:ext cx="540000"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3</a:t>
            </a:r>
            <a:endParaRPr lang="en-GB" b="1" dirty="0">
              <a:solidFill>
                <a:schemeClr val="accent4"/>
              </a:solidFill>
            </a:endParaRPr>
          </a:p>
        </p:txBody>
      </p:sp>
      <p:sp>
        <p:nvSpPr>
          <p:cNvPr id="4" name="Rectangle 3">
            <a:extLst>
              <a:ext uri="{FF2B5EF4-FFF2-40B4-BE49-F238E27FC236}">
                <a16:creationId xmlns:a16="http://schemas.microsoft.com/office/drawing/2014/main" id="{AFF69D2F-AF25-664D-80AE-A49533177C3B}"/>
              </a:ext>
            </a:extLst>
          </p:cNvPr>
          <p:cNvSpPr/>
          <p:nvPr/>
        </p:nvSpPr>
        <p:spPr>
          <a:xfrm>
            <a:off x="1122532" y="4068223"/>
            <a:ext cx="4513770" cy="461665"/>
          </a:xfrm>
          <a:prstGeom prst="rect">
            <a:avLst/>
          </a:prstGeom>
          <a:solidFill>
            <a:schemeClr val="tx2">
              <a:lumMod val="40000"/>
              <a:lumOff val="60000"/>
            </a:schemeClr>
          </a:solidFill>
        </p:spPr>
        <p:txBody>
          <a:bodyPr wrap="square">
            <a:spAutoFit/>
          </a:bodyPr>
          <a:lstStyle/>
          <a:p>
            <a:pPr algn="just"/>
            <a:r>
              <a:rPr lang="en-GB" sz="2400" i="1" dirty="0"/>
              <a:t>Click on each box to learn more.</a:t>
            </a:r>
          </a:p>
        </p:txBody>
      </p:sp>
      <p:pic>
        <p:nvPicPr>
          <p:cNvPr id="12" name="Graphic 11" descr="User">
            <a:extLst>
              <a:ext uri="{FF2B5EF4-FFF2-40B4-BE49-F238E27FC236}">
                <a16:creationId xmlns:a16="http://schemas.microsoft.com/office/drawing/2014/main" id="{9358BFC4-1706-4A41-BAB6-9B24B4ADF0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3967668"/>
            <a:ext cx="854046" cy="854046"/>
          </a:xfrm>
          <a:prstGeom prst="rect">
            <a:avLst/>
          </a:prstGeom>
        </p:spPr>
      </p:pic>
    </p:spTree>
    <p:custDataLst>
      <p:tags r:id="rId1"/>
    </p:custDataLst>
    <p:extLst>
      <p:ext uri="{BB962C8B-B14F-4D97-AF65-F5344CB8AC3E}">
        <p14:creationId xmlns:p14="http://schemas.microsoft.com/office/powerpoint/2010/main" val="3708390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D0AFB-DD83-1040-9E2A-054400E31DB9}"/>
              </a:ext>
            </a:extLst>
          </p:cNvPr>
          <p:cNvSpPr>
            <a:spLocks noGrp="1"/>
          </p:cNvSpPr>
          <p:nvPr>
            <p:ph type="title"/>
          </p:nvPr>
        </p:nvSpPr>
        <p:spPr/>
        <p:txBody>
          <a:bodyPr/>
          <a:lstStyle/>
          <a:p>
            <a:r>
              <a:rPr lang="en-GB" dirty="0"/>
              <a:t>Open the Terminal Box</a:t>
            </a:r>
          </a:p>
        </p:txBody>
      </p:sp>
      <p:sp>
        <p:nvSpPr>
          <p:cNvPr id="3" name="Content Placeholder 2">
            <a:extLst>
              <a:ext uri="{FF2B5EF4-FFF2-40B4-BE49-F238E27FC236}">
                <a16:creationId xmlns:a16="http://schemas.microsoft.com/office/drawing/2014/main" id="{2A3B63F8-E25E-EC46-AEF2-752F0B8923DB}"/>
              </a:ext>
            </a:extLst>
          </p:cNvPr>
          <p:cNvSpPr>
            <a:spLocks noGrp="1"/>
          </p:cNvSpPr>
          <p:nvPr>
            <p:ph idx="1"/>
          </p:nvPr>
        </p:nvSpPr>
        <p:spPr>
          <a:xfrm>
            <a:off x="703957" y="1332030"/>
            <a:ext cx="4663697" cy="1671639"/>
          </a:xfrm>
        </p:spPr>
        <p:txBody>
          <a:bodyPr>
            <a:normAutofit lnSpcReduction="10000"/>
          </a:bodyPr>
          <a:lstStyle/>
          <a:p>
            <a:pPr marL="0" indent="0" algn="just">
              <a:buNone/>
            </a:pPr>
            <a:r>
              <a:rPr lang="en-US" sz="2400" dirty="0"/>
              <a:t>You do not need to open up the motor to test it. You can access all the motor’s electrical components and terminals from inside the </a:t>
            </a:r>
            <a:r>
              <a:rPr lang="en-US" sz="2400" b="1" dirty="0"/>
              <a:t>terminal box</a:t>
            </a:r>
            <a:r>
              <a:rPr lang="en-US" sz="2400" dirty="0"/>
              <a:t>.</a:t>
            </a:r>
          </a:p>
        </p:txBody>
      </p:sp>
      <p:sp>
        <p:nvSpPr>
          <p:cNvPr id="5" name="TextBox 4">
            <a:extLst>
              <a:ext uri="{FF2B5EF4-FFF2-40B4-BE49-F238E27FC236}">
                <a16:creationId xmlns:a16="http://schemas.microsoft.com/office/drawing/2014/main" id="{7C87D92E-E974-B840-BDCC-AB70240AB2C4}"/>
              </a:ext>
            </a:extLst>
          </p:cNvPr>
          <p:cNvSpPr txBox="1"/>
          <p:nvPr/>
        </p:nvSpPr>
        <p:spPr>
          <a:xfrm>
            <a:off x="2464231" y="3254529"/>
            <a:ext cx="4987305" cy="1569660"/>
          </a:xfrm>
          <a:prstGeom prst="rect">
            <a:avLst/>
          </a:prstGeom>
          <a:noFill/>
        </p:spPr>
        <p:txBody>
          <a:bodyPr wrap="square" rtlCol="0">
            <a:spAutoFit/>
          </a:bodyPr>
          <a:lstStyle/>
          <a:p>
            <a:pPr algn="just"/>
            <a:r>
              <a:rPr lang="en-US" sz="2400" dirty="0"/>
              <a:t>Look out for a  wiring diagram on the inside of the terminal box cover showing how everything is connected to the terminal block</a:t>
            </a:r>
            <a:endParaRPr lang="en-GB" sz="2400" dirty="0"/>
          </a:p>
        </p:txBody>
      </p:sp>
      <p:sp>
        <p:nvSpPr>
          <p:cNvPr id="6" name="Rectangle 5">
            <a:extLst>
              <a:ext uri="{FF2B5EF4-FFF2-40B4-BE49-F238E27FC236}">
                <a16:creationId xmlns:a16="http://schemas.microsoft.com/office/drawing/2014/main" id="{6021D59D-7B8B-F140-A82A-84B7569911D5}"/>
              </a:ext>
            </a:extLst>
          </p:cNvPr>
          <p:cNvSpPr/>
          <p:nvPr/>
        </p:nvSpPr>
        <p:spPr>
          <a:xfrm>
            <a:off x="5522723" y="1332031"/>
            <a:ext cx="1928813" cy="16716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Img05</a:t>
            </a:r>
          </a:p>
        </p:txBody>
      </p:sp>
      <p:sp>
        <p:nvSpPr>
          <p:cNvPr id="7" name="Rectangle 6">
            <a:extLst>
              <a:ext uri="{FF2B5EF4-FFF2-40B4-BE49-F238E27FC236}">
                <a16:creationId xmlns:a16="http://schemas.microsoft.com/office/drawing/2014/main" id="{16C78DC3-0CB7-ED4E-BBC0-429378D2DD7B}"/>
              </a:ext>
            </a:extLst>
          </p:cNvPr>
          <p:cNvSpPr/>
          <p:nvPr/>
        </p:nvSpPr>
        <p:spPr>
          <a:xfrm>
            <a:off x="7606605" y="1332031"/>
            <a:ext cx="1928813" cy="16716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Img06</a:t>
            </a:r>
          </a:p>
        </p:txBody>
      </p:sp>
      <p:pic>
        <p:nvPicPr>
          <p:cNvPr id="9" name="Picture 8">
            <a:extLst>
              <a:ext uri="{FF2B5EF4-FFF2-40B4-BE49-F238E27FC236}">
                <a16:creationId xmlns:a16="http://schemas.microsoft.com/office/drawing/2014/main" id="{A0A65A41-8FC4-9046-AC5D-A50B0EA3C8E3}"/>
              </a:ext>
            </a:extLst>
          </p:cNvPr>
          <p:cNvPicPr>
            <a:picLocks noChangeAspect="1"/>
          </p:cNvPicPr>
          <p:nvPr/>
        </p:nvPicPr>
        <p:blipFill>
          <a:blip r:embed="rId4"/>
          <a:stretch>
            <a:fillRect/>
          </a:stretch>
        </p:blipFill>
        <p:spPr>
          <a:xfrm>
            <a:off x="703957" y="3167915"/>
            <a:ext cx="1593394" cy="1742888"/>
          </a:xfrm>
          <a:prstGeom prst="rect">
            <a:avLst/>
          </a:prstGeom>
        </p:spPr>
      </p:pic>
      <p:pic>
        <p:nvPicPr>
          <p:cNvPr id="8" name="Graphic 7" descr="Magnifying glass">
            <a:extLst>
              <a:ext uri="{FF2B5EF4-FFF2-40B4-BE49-F238E27FC236}">
                <a16:creationId xmlns:a16="http://schemas.microsoft.com/office/drawing/2014/main" id="{4A6F281D-97CB-4E40-8981-3F1DAA2855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22723" y="1339062"/>
            <a:ext cx="523389" cy="523389"/>
          </a:xfrm>
          <a:prstGeom prst="rect">
            <a:avLst/>
          </a:prstGeom>
        </p:spPr>
      </p:pic>
      <p:pic>
        <p:nvPicPr>
          <p:cNvPr id="10" name="Graphic 9" descr="Magnifying glass">
            <a:extLst>
              <a:ext uri="{FF2B5EF4-FFF2-40B4-BE49-F238E27FC236}">
                <a16:creationId xmlns:a16="http://schemas.microsoft.com/office/drawing/2014/main" id="{7DECDB44-FF18-B24D-82AB-33D3441888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30858" y="1339062"/>
            <a:ext cx="523389" cy="523389"/>
          </a:xfrm>
          <a:prstGeom prst="rect">
            <a:avLst/>
          </a:prstGeom>
        </p:spPr>
      </p:pic>
      <p:pic>
        <p:nvPicPr>
          <p:cNvPr id="11" name="Graphic 10" descr="Magnifying glass">
            <a:extLst>
              <a:ext uri="{FF2B5EF4-FFF2-40B4-BE49-F238E27FC236}">
                <a16:creationId xmlns:a16="http://schemas.microsoft.com/office/drawing/2014/main" id="{5F4CB026-D9CA-9542-9C1F-D064E996BB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3957" y="3167915"/>
            <a:ext cx="523389" cy="523389"/>
          </a:xfrm>
          <a:prstGeom prst="rect">
            <a:avLst/>
          </a:prstGeom>
        </p:spPr>
      </p:pic>
    </p:spTree>
    <p:custDataLst>
      <p:tags r:id="rId1"/>
    </p:custDataLst>
    <p:extLst>
      <p:ext uri="{BB962C8B-B14F-4D97-AF65-F5344CB8AC3E}">
        <p14:creationId xmlns:p14="http://schemas.microsoft.com/office/powerpoint/2010/main" val="774091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D0AFB-DD83-1040-9E2A-054400E31DB9}"/>
              </a:ext>
            </a:extLst>
          </p:cNvPr>
          <p:cNvSpPr>
            <a:spLocks noGrp="1"/>
          </p:cNvSpPr>
          <p:nvPr>
            <p:ph type="title"/>
          </p:nvPr>
        </p:nvSpPr>
        <p:spPr/>
        <p:txBody>
          <a:bodyPr/>
          <a:lstStyle/>
          <a:p>
            <a:r>
              <a:rPr lang="en-GB" dirty="0"/>
              <a:t>Remove the Bridge Pieces</a:t>
            </a:r>
          </a:p>
        </p:txBody>
      </p:sp>
      <p:sp>
        <p:nvSpPr>
          <p:cNvPr id="3" name="Content Placeholder 2">
            <a:extLst>
              <a:ext uri="{FF2B5EF4-FFF2-40B4-BE49-F238E27FC236}">
                <a16:creationId xmlns:a16="http://schemas.microsoft.com/office/drawing/2014/main" id="{2A3B63F8-E25E-EC46-AEF2-752F0B8923DB}"/>
              </a:ext>
            </a:extLst>
          </p:cNvPr>
          <p:cNvSpPr>
            <a:spLocks noGrp="1"/>
          </p:cNvSpPr>
          <p:nvPr>
            <p:ph idx="1"/>
          </p:nvPr>
        </p:nvSpPr>
        <p:spPr>
          <a:xfrm>
            <a:off x="703958" y="1332030"/>
            <a:ext cx="6343415" cy="1463628"/>
          </a:xfrm>
        </p:spPr>
        <p:txBody>
          <a:bodyPr>
            <a:normAutofit/>
          </a:bodyPr>
          <a:lstStyle/>
          <a:p>
            <a:pPr marL="0" indent="0" algn="just">
              <a:buNone/>
            </a:pPr>
            <a:r>
              <a:rPr lang="en-US" sz="2400" dirty="0"/>
              <a:t>You might see some of the terminals connected or </a:t>
            </a:r>
            <a:r>
              <a:rPr lang="en-US" sz="2400" b="1" dirty="0"/>
              <a:t>bridged</a:t>
            </a:r>
            <a:r>
              <a:rPr lang="en-US" sz="2400" dirty="0"/>
              <a:t> with strips of metal. These allow you to control the direction of the motor.</a:t>
            </a:r>
          </a:p>
        </p:txBody>
      </p:sp>
      <p:sp>
        <p:nvSpPr>
          <p:cNvPr id="8" name="Rectangle 7">
            <a:extLst>
              <a:ext uri="{FF2B5EF4-FFF2-40B4-BE49-F238E27FC236}">
                <a16:creationId xmlns:a16="http://schemas.microsoft.com/office/drawing/2014/main" id="{7FB5C93B-347C-EA45-B874-CBE440BCF9F7}"/>
              </a:ext>
            </a:extLst>
          </p:cNvPr>
          <p:cNvSpPr/>
          <p:nvPr/>
        </p:nvSpPr>
        <p:spPr>
          <a:xfrm>
            <a:off x="7047373" y="1165377"/>
            <a:ext cx="2073384" cy="17969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Img08</a:t>
            </a:r>
          </a:p>
        </p:txBody>
      </p:sp>
      <p:sp>
        <p:nvSpPr>
          <p:cNvPr id="9" name="Rectangle 8">
            <a:extLst>
              <a:ext uri="{FF2B5EF4-FFF2-40B4-BE49-F238E27FC236}">
                <a16:creationId xmlns:a16="http://schemas.microsoft.com/office/drawing/2014/main" id="{E7BEDC8E-0E74-CD41-B405-4B0F0803C9F7}"/>
              </a:ext>
            </a:extLst>
          </p:cNvPr>
          <p:cNvSpPr/>
          <p:nvPr/>
        </p:nvSpPr>
        <p:spPr>
          <a:xfrm>
            <a:off x="703957" y="3080088"/>
            <a:ext cx="2073384" cy="17969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Img09</a:t>
            </a:r>
          </a:p>
        </p:txBody>
      </p:sp>
      <p:sp>
        <p:nvSpPr>
          <p:cNvPr id="5" name="Rectangle 4">
            <a:extLst>
              <a:ext uri="{FF2B5EF4-FFF2-40B4-BE49-F238E27FC236}">
                <a16:creationId xmlns:a16="http://schemas.microsoft.com/office/drawing/2014/main" id="{5A8F9166-7835-4106-A0AD-315929A08E26}"/>
              </a:ext>
            </a:extLst>
          </p:cNvPr>
          <p:cNvSpPr/>
          <p:nvPr/>
        </p:nvSpPr>
        <p:spPr>
          <a:xfrm>
            <a:off x="2777341" y="3073613"/>
            <a:ext cx="5442644" cy="461665"/>
          </a:xfrm>
          <a:prstGeom prst="rect">
            <a:avLst/>
          </a:prstGeom>
        </p:spPr>
        <p:txBody>
          <a:bodyPr wrap="none">
            <a:spAutoFit/>
          </a:bodyPr>
          <a:lstStyle/>
          <a:p>
            <a:pPr algn="just"/>
            <a:r>
              <a:rPr lang="en-US" sz="2400" dirty="0"/>
              <a:t>If you see </a:t>
            </a:r>
            <a:r>
              <a:rPr lang="en-US" sz="2400" b="1" dirty="0"/>
              <a:t>bridge pieces</a:t>
            </a:r>
            <a:r>
              <a:rPr lang="en-US" sz="2400" dirty="0"/>
              <a:t>, disconnect them.</a:t>
            </a:r>
          </a:p>
        </p:txBody>
      </p:sp>
      <p:pic>
        <p:nvPicPr>
          <p:cNvPr id="7" name="Graphic 6" descr="Magnifying glass">
            <a:extLst>
              <a:ext uri="{FF2B5EF4-FFF2-40B4-BE49-F238E27FC236}">
                <a16:creationId xmlns:a16="http://schemas.microsoft.com/office/drawing/2014/main" id="{B22133CE-28E5-5742-8D0B-39E3FCDAD5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47373" y="1165377"/>
            <a:ext cx="523389" cy="523389"/>
          </a:xfrm>
          <a:prstGeom prst="rect">
            <a:avLst/>
          </a:prstGeom>
        </p:spPr>
      </p:pic>
      <p:pic>
        <p:nvPicPr>
          <p:cNvPr id="10" name="Graphic 9" descr="Magnifying glass">
            <a:extLst>
              <a:ext uri="{FF2B5EF4-FFF2-40B4-BE49-F238E27FC236}">
                <a16:creationId xmlns:a16="http://schemas.microsoft.com/office/drawing/2014/main" id="{27BA5805-CA21-594B-9641-FC3D041133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3957" y="3102983"/>
            <a:ext cx="523389" cy="523389"/>
          </a:xfrm>
          <a:prstGeom prst="rect">
            <a:avLst/>
          </a:prstGeom>
        </p:spPr>
      </p:pic>
    </p:spTree>
    <p:custDataLst>
      <p:tags r:id="rId1"/>
    </p:custDataLst>
    <p:extLst>
      <p:ext uri="{BB962C8B-B14F-4D97-AF65-F5344CB8AC3E}">
        <p14:creationId xmlns:p14="http://schemas.microsoft.com/office/powerpoint/2010/main" val="4167625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D0AFB-DD83-1040-9E2A-054400E31DB9}"/>
              </a:ext>
            </a:extLst>
          </p:cNvPr>
          <p:cNvSpPr>
            <a:spLocks noGrp="1"/>
          </p:cNvSpPr>
          <p:nvPr>
            <p:ph type="title"/>
          </p:nvPr>
        </p:nvSpPr>
        <p:spPr/>
        <p:txBody>
          <a:bodyPr/>
          <a:lstStyle/>
          <a:p>
            <a:r>
              <a:rPr lang="en-GB" dirty="0"/>
              <a:t>A Note on Wiring Diagrams</a:t>
            </a:r>
          </a:p>
        </p:txBody>
      </p:sp>
      <p:sp>
        <p:nvSpPr>
          <p:cNvPr id="3" name="Content Placeholder 2">
            <a:extLst>
              <a:ext uri="{FF2B5EF4-FFF2-40B4-BE49-F238E27FC236}">
                <a16:creationId xmlns:a16="http://schemas.microsoft.com/office/drawing/2014/main" id="{2A3B63F8-E25E-EC46-AEF2-752F0B8923DB}"/>
              </a:ext>
            </a:extLst>
          </p:cNvPr>
          <p:cNvSpPr>
            <a:spLocks noGrp="1"/>
          </p:cNvSpPr>
          <p:nvPr>
            <p:ph idx="1"/>
          </p:nvPr>
        </p:nvSpPr>
        <p:spPr>
          <a:xfrm>
            <a:off x="1108729" y="1332030"/>
            <a:ext cx="5182492" cy="3671770"/>
          </a:xfrm>
          <a:ln w="28575">
            <a:solidFill>
              <a:schemeClr val="accent2"/>
            </a:solidFill>
          </a:ln>
        </p:spPr>
        <p:txBody>
          <a:bodyPr>
            <a:normAutofit/>
          </a:bodyPr>
          <a:lstStyle/>
          <a:p>
            <a:pPr marL="0" indent="0" algn="just">
              <a:buNone/>
            </a:pPr>
            <a:r>
              <a:rPr lang="en-US" sz="2400" b="1" dirty="0"/>
              <a:t>The names that different manufacturers give to each terminal may differ but U1, V1, W1, U2, V2 and W2 are quite common.</a:t>
            </a:r>
          </a:p>
          <a:p>
            <a:pPr marL="0" indent="0" algn="just">
              <a:buNone/>
            </a:pPr>
            <a:endParaRPr lang="en-US" sz="2400" b="1" dirty="0"/>
          </a:p>
          <a:p>
            <a:pPr marL="0" indent="0" algn="just">
              <a:buNone/>
            </a:pPr>
            <a:r>
              <a:rPr lang="en-US" sz="2400" b="1" dirty="0"/>
              <a:t>The wiring diagram gives details about how to wire the motor including where to place the bridge pieces in order to control its direction. Take note of the wire </a:t>
            </a:r>
            <a:r>
              <a:rPr lang="en-US" sz="2400" b="1" dirty="0" err="1"/>
              <a:t>colours</a:t>
            </a:r>
            <a:r>
              <a:rPr lang="en-US" sz="2400" b="1" dirty="0"/>
              <a:t> that are given.</a:t>
            </a:r>
          </a:p>
        </p:txBody>
      </p:sp>
      <p:pic>
        <p:nvPicPr>
          <p:cNvPr id="4" name="Picture 3">
            <a:extLst>
              <a:ext uri="{FF2B5EF4-FFF2-40B4-BE49-F238E27FC236}">
                <a16:creationId xmlns:a16="http://schemas.microsoft.com/office/drawing/2014/main" id="{FBF246F5-9C77-3A4A-B207-503C69C11562}"/>
              </a:ext>
            </a:extLst>
          </p:cNvPr>
          <p:cNvPicPr>
            <a:picLocks noChangeAspect="1"/>
          </p:cNvPicPr>
          <p:nvPr/>
        </p:nvPicPr>
        <p:blipFill>
          <a:blip r:embed="rId4"/>
          <a:stretch>
            <a:fillRect/>
          </a:stretch>
        </p:blipFill>
        <p:spPr>
          <a:xfrm>
            <a:off x="6695993" y="1233576"/>
            <a:ext cx="3341904" cy="3655446"/>
          </a:xfrm>
          <a:prstGeom prst="rect">
            <a:avLst/>
          </a:prstGeom>
        </p:spPr>
      </p:pic>
      <p:pic>
        <p:nvPicPr>
          <p:cNvPr id="5" name="Graphic 4" descr="Lightbulb">
            <a:extLst>
              <a:ext uri="{FF2B5EF4-FFF2-40B4-BE49-F238E27FC236}">
                <a16:creationId xmlns:a16="http://schemas.microsoft.com/office/drawing/2014/main" id="{B671D02B-C920-564D-9067-71DC7A8C3E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6757" y="1332030"/>
            <a:ext cx="914400" cy="914400"/>
          </a:xfrm>
          <a:prstGeom prst="rect">
            <a:avLst/>
          </a:prstGeom>
        </p:spPr>
      </p:pic>
      <p:pic>
        <p:nvPicPr>
          <p:cNvPr id="6" name="Graphic 5" descr="Magnifying glass">
            <a:extLst>
              <a:ext uri="{FF2B5EF4-FFF2-40B4-BE49-F238E27FC236}">
                <a16:creationId xmlns:a16="http://schemas.microsoft.com/office/drawing/2014/main" id="{0D90B362-7B23-3C4A-8BF3-04780E0EB3F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95993" y="1233576"/>
            <a:ext cx="523389" cy="523389"/>
          </a:xfrm>
          <a:prstGeom prst="rect">
            <a:avLst/>
          </a:prstGeom>
        </p:spPr>
      </p:pic>
    </p:spTree>
    <p:custDataLst>
      <p:tags r:id="rId1"/>
    </p:custDataLst>
    <p:extLst>
      <p:ext uri="{BB962C8B-B14F-4D97-AF65-F5344CB8AC3E}">
        <p14:creationId xmlns:p14="http://schemas.microsoft.com/office/powerpoint/2010/main" val="2456315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Types of Electrical Tests</a:t>
            </a:r>
          </a:p>
        </p:txBody>
      </p:sp>
      <p:sp>
        <p:nvSpPr>
          <p:cNvPr id="3" name="Content Placeholder 2"/>
          <p:cNvSpPr>
            <a:spLocks noGrp="1"/>
          </p:cNvSpPr>
          <p:nvPr>
            <p:ph idx="1"/>
          </p:nvPr>
        </p:nvSpPr>
        <p:spPr>
          <a:xfrm>
            <a:off x="1122532" y="1091869"/>
            <a:ext cx="7607556" cy="829922"/>
          </a:xfrm>
        </p:spPr>
        <p:txBody>
          <a:bodyPr>
            <a:noAutofit/>
          </a:bodyPr>
          <a:lstStyle/>
          <a:p>
            <a:pPr marL="0" indent="0">
              <a:buNone/>
            </a:pPr>
            <a:r>
              <a:rPr lang="en-GB" sz="2400" dirty="0"/>
              <a:t>There are basically three types of electrical tests that you need to be able to do on single phase AC motors.</a:t>
            </a:r>
          </a:p>
        </p:txBody>
      </p:sp>
      <p:sp>
        <p:nvSpPr>
          <p:cNvPr id="5" name="Rectangle 4">
            <a:extLst>
              <a:ext uri="{FF2B5EF4-FFF2-40B4-BE49-F238E27FC236}">
                <a16:creationId xmlns:a16="http://schemas.microsoft.com/office/drawing/2014/main" id="{10F382A8-5CAE-564B-A5C3-0E6E9D0D3671}"/>
              </a:ext>
            </a:extLst>
          </p:cNvPr>
          <p:cNvSpPr/>
          <p:nvPr/>
        </p:nvSpPr>
        <p:spPr>
          <a:xfrm>
            <a:off x="590669" y="3069149"/>
            <a:ext cx="2959380" cy="16229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2400" b="1" dirty="0"/>
              <a:t>Continuity Tests</a:t>
            </a:r>
            <a:endParaRPr lang="en-GB" sz="2800" b="1" dirty="0"/>
          </a:p>
        </p:txBody>
      </p:sp>
      <p:sp>
        <p:nvSpPr>
          <p:cNvPr id="6" name="Rectangle 5">
            <a:extLst>
              <a:ext uri="{FF2B5EF4-FFF2-40B4-BE49-F238E27FC236}">
                <a16:creationId xmlns:a16="http://schemas.microsoft.com/office/drawing/2014/main" id="{7B5C3084-4754-1741-A39C-9BF767948C32}"/>
              </a:ext>
            </a:extLst>
          </p:cNvPr>
          <p:cNvSpPr/>
          <p:nvPr/>
        </p:nvSpPr>
        <p:spPr>
          <a:xfrm>
            <a:off x="3686596" y="3069149"/>
            <a:ext cx="2959380" cy="16229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2400" b="1" dirty="0"/>
              <a:t>Capacitor Tests</a:t>
            </a:r>
          </a:p>
        </p:txBody>
      </p:sp>
      <p:sp>
        <p:nvSpPr>
          <p:cNvPr id="7" name="Rectangle 6">
            <a:extLst>
              <a:ext uri="{FF2B5EF4-FFF2-40B4-BE49-F238E27FC236}">
                <a16:creationId xmlns:a16="http://schemas.microsoft.com/office/drawing/2014/main" id="{3CE9ECBF-9951-E046-B1F2-7B6716078E61}"/>
              </a:ext>
            </a:extLst>
          </p:cNvPr>
          <p:cNvSpPr/>
          <p:nvPr/>
        </p:nvSpPr>
        <p:spPr>
          <a:xfrm>
            <a:off x="6782524" y="3069149"/>
            <a:ext cx="2959380" cy="16229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1"/>
          <a:lstStyle/>
          <a:p>
            <a:pPr algn="ctr"/>
            <a:r>
              <a:rPr lang="en-GB" sz="2400" b="1" dirty="0"/>
              <a:t>Insulation Resistance Tests</a:t>
            </a:r>
            <a:endParaRPr lang="en-GB" sz="2800" b="1" dirty="0"/>
          </a:p>
        </p:txBody>
      </p:sp>
      <p:sp>
        <p:nvSpPr>
          <p:cNvPr id="4" name="Rectangle 3">
            <a:extLst>
              <a:ext uri="{FF2B5EF4-FFF2-40B4-BE49-F238E27FC236}">
                <a16:creationId xmlns:a16="http://schemas.microsoft.com/office/drawing/2014/main" id="{926DA7FA-D43B-2B4E-A718-D194F73D5331}"/>
              </a:ext>
            </a:extLst>
          </p:cNvPr>
          <p:cNvSpPr/>
          <p:nvPr/>
        </p:nvSpPr>
        <p:spPr>
          <a:xfrm>
            <a:off x="1122532" y="2002393"/>
            <a:ext cx="4526945" cy="461665"/>
          </a:xfrm>
          <a:prstGeom prst="rect">
            <a:avLst/>
          </a:prstGeom>
          <a:solidFill>
            <a:schemeClr val="tx2">
              <a:lumMod val="40000"/>
              <a:lumOff val="60000"/>
            </a:schemeClr>
          </a:solidFill>
        </p:spPr>
        <p:txBody>
          <a:bodyPr wrap="none">
            <a:spAutoFit/>
          </a:bodyPr>
          <a:lstStyle/>
          <a:p>
            <a:r>
              <a:rPr lang="en-GB" sz="2400" i="1" dirty="0"/>
              <a:t>Click on each box to find out more.</a:t>
            </a:r>
          </a:p>
        </p:txBody>
      </p:sp>
      <p:pic>
        <p:nvPicPr>
          <p:cNvPr id="8" name="Graphic 7" descr="User">
            <a:extLst>
              <a:ext uri="{FF2B5EF4-FFF2-40B4-BE49-F238E27FC236}">
                <a16:creationId xmlns:a16="http://schemas.microsoft.com/office/drawing/2014/main" id="{AC9BC3E2-3CD3-7A40-94A7-C4744DE599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1806202"/>
            <a:ext cx="854046" cy="854046"/>
          </a:xfrm>
          <a:prstGeom prst="rect">
            <a:avLst/>
          </a:prstGeom>
        </p:spPr>
      </p:pic>
    </p:spTree>
    <p:custDataLst>
      <p:tags r:id="rId1"/>
    </p:custDataLst>
    <p:extLst>
      <p:ext uri="{BB962C8B-B14F-4D97-AF65-F5344CB8AC3E}">
        <p14:creationId xmlns:p14="http://schemas.microsoft.com/office/powerpoint/2010/main" val="38399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Continuity Tests</a:t>
            </a:r>
          </a:p>
        </p:txBody>
      </p:sp>
      <p:sp>
        <p:nvSpPr>
          <p:cNvPr id="3" name="Content Placeholder 2"/>
          <p:cNvSpPr>
            <a:spLocks noGrp="1"/>
          </p:cNvSpPr>
          <p:nvPr>
            <p:ph idx="1"/>
          </p:nvPr>
        </p:nvSpPr>
        <p:spPr>
          <a:xfrm>
            <a:off x="1122532" y="1091869"/>
            <a:ext cx="7607556" cy="519956"/>
          </a:xfrm>
        </p:spPr>
        <p:txBody>
          <a:bodyPr lIns="90000">
            <a:noAutofit/>
          </a:bodyPr>
          <a:lstStyle/>
          <a:p>
            <a:pPr marL="0" indent="0" algn="just">
              <a:buNone/>
            </a:pPr>
            <a:r>
              <a:rPr lang="en-GB" sz="2400" dirty="0"/>
              <a:t>Now you are ready to start with the continuity tests. </a:t>
            </a:r>
          </a:p>
        </p:txBody>
      </p:sp>
      <p:sp>
        <p:nvSpPr>
          <p:cNvPr id="5" name="Rectangle 4">
            <a:extLst>
              <a:ext uri="{FF2B5EF4-FFF2-40B4-BE49-F238E27FC236}">
                <a16:creationId xmlns:a16="http://schemas.microsoft.com/office/drawing/2014/main" id="{80588F81-AEE0-9B45-BA73-8787CDA111E2}"/>
              </a:ext>
            </a:extLst>
          </p:cNvPr>
          <p:cNvSpPr/>
          <p:nvPr/>
        </p:nvSpPr>
        <p:spPr>
          <a:xfrm>
            <a:off x="3925694" y="2059481"/>
            <a:ext cx="2670991" cy="8427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Step 1</a:t>
            </a:r>
          </a:p>
        </p:txBody>
      </p:sp>
      <p:sp>
        <p:nvSpPr>
          <p:cNvPr id="14" name="Rectangle 13">
            <a:extLst>
              <a:ext uri="{FF2B5EF4-FFF2-40B4-BE49-F238E27FC236}">
                <a16:creationId xmlns:a16="http://schemas.microsoft.com/office/drawing/2014/main" id="{5BC872AE-13FC-6E46-BF66-250D7E261973}"/>
              </a:ext>
            </a:extLst>
          </p:cNvPr>
          <p:cNvSpPr/>
          <p:nvPr/>
        </p:nvSpPr>
        <p:spPr>
          <a:xfrm>
            <a:off x="3933449" y="3176055"/>
            <a:ext cx="2670991" cy="8427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Step 2</a:t>
            </a:r>
          </a:p>
        </p:txBody>
      </p:sp>
      <p:sp>
        <p:nvSpPr>
          <p:cNvPr id="15" name="Rectangle 14">
            <a:extLst>
              <a:ext uri="{FF2B5EF4-FFF2-40B4-BE49-F238E27FC236}">
                <a16:creationId xmlns:a16="http://schemas.microsoft.com/office/drawing/2014/main" id="{767C714D-102D-D248-8217-D4AB9A9E4200}"/>
              </a:ext>
            </a:extLst>
          </p:cNvPr>
          <p:cNvSpPr/>
          <p:nvPr/>
        </p:nvSpPr>
        <p:spPr>
          <a:xfrm>
            <a:off x="6961343" y="2059039"/>
            <a:ext cx="2670991" cy="8427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Step 3</a:t>
            </a:r>
          </a:p>
        </p:txBody>
      </p:sp>
      <p:sp>
        <p:nvSpPr>
          <p:cNvPr id="16" name="Rectangle 15">
            <a:extLst>
              <a:ext uri="{FF2B5EF4-FFF2-40B4-BE49-F238E27FC236}">
                <a16:creationId xmlns:a16="http://schemas.microsoft.com/office/drawing/2014/main" id="{B4C90DB9-FF47-9B48-A5BB-B3E58C705BE7}"/>
              </a:ext>
            </a:extLst>
          </p:cNvPr>
          <p:cNvSpPr/>
          <p:nvPr/>
        </p:nvSpPr>
        <p:spPr>
          <a:xfrm>
            <a:off x="6961342" y="3176055"/>
            <a:ext cx="2670991" cy="8427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Step 4</a:t>
            </a:r>
          </a:p>
        </p:txBody>
      </p:sp>
      <p:sp>
        <p:nvSpPr>
          <p:cNvPr id="4" name="Rectangle 3">
            <a:extLst>
              <a:ext uri="{FF2B5EF4-FFF2-40B4-BE49-F238E27FC236}">
                <a16:creationId xmlns:a16="http://schemas.microsoft.com/office/drawing/2014/main" id="{C0ADC8F6-7BFC-9A4B-9B8E-5F79E8E0D414}"/>
              </a:ext>
            </a:extLst>
          </p:cNvPr>
          <p:cNvSpPr/>
          <p:nvPr/>
        </p:nvSpPr>
        <p:spPr>
          <a:xfrm>
            <a:off x="1138030" y="2059039"/>
            <a:ext cx="2566065" cy="830997"/>
          </a:xfrm>
          <a:prstGeom prst="rect">
            <a:avLst/>
          </a:prstGeom>
          <a:solidFill>
            <a:schemeClr val="tx2">
              <a:lumMod val="40000"/>
              <a:lumOff val="60000"/>
            </a:schemeClr>
          </a:solidFill>
        </p:spPr>
        <p:txBody>
          <a:bodyPr wrap="square">
            <a:spAutoFit/>
          </a:bodyPr>
          <a:lstStyle/>
          <a:p>
            <a:r>
              <a:rPr lang="en-GB" sz="2400" i="1" dirty="0"/>
              <a:t>Click each step to see what to do.</a:t>
            </a:r>
          </a:p>
        </p:txBody>
      </p:sp>
      <p:pic>
        <p:nvPicPr>
          <p:cNvPr id="10" name="Graphic 9" descr="User">
            <a:extLst>
              <a:ext uri="{FF2B5EF4-FFF2-40B4-BE49-F238E27FC236}">
                <a16:creationId xmlns:a16="http://schemas.microsoft.com/office/drawing/2014/main" id="{6162C920-747E-DE4E-99D6-D2E87FAC6E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3984" y="2059039"/>
            <a:ext cx="854046" cy="854046"/>
          </a:xfrm>
          <a:prstGeom prst="rect">
            <a:avLst/>
          </a:prstGeom>
        </p:spPr>
      </p:pic>
    </p:spTree>
    <p:custDataLst>
      <p:tags r:id="rId1"/>
    </p:custDataLst>
    <p:extLst>
      <p:ext uri="{BB962C8B-B14F-4D97-AF65-F5344CB8AC3E}">
        <p14:creationId xmlns:p14="http://schemas.microsoft.com/office/powerpoint/2010/main" val="1136665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1</a:t>
            </a:r>
          </a:p>
        </p:txBody>
      </p:sp>
      <p:sp>
        <p:nvSpPr>
          <p:cNvPr id="3" name="Content Placeholder 2"/>
          <p:cNvSpPr>
            <a:spLocks noGrp="1"/>
          </p:cNvSpPr>
          <p:nvPr>
            <p:ph idx="1"/>
          </p:nvPr>
        </p:nvSpPr>
        <p:spPr>
          <a:xfrm>
            <a:off x="1122532" y="1091868"/>
            <a:ext cx="4949656" cy="3645525"/>
          </a:xfrm>
        </p:spPr>
        <p:txBody>
          <a:bodyPr lIns="90000">
            <a:noAutofit/>
          </a:bodyPr>
          <a:lstStyle/>
          <a:p>
            <a:pPr marL="0" indent="0" algn="just">
              <a:buNone/>
            </a:pPr>
            <a:r>
              <a:rPr lang="en-GB" sz="2400" dirty="0"/>
              <a:t>Set your </a:t>
            </a:r>
            <a:r>
              <a:rPr lang="en-GB" sz="2400" dirty="0" err="1"/>
              <a:t>multimeter</a:t>
            </a:r>
            <a:r>
              <a:rPr lang="en-GB" sz="2400" dirty="0"/>
              <a:t> to the </a:t>
            </a:r>
            <a:r>
              <a:rPr lang="en-GB" sz="2400" b="1" dirty="0"/>
              <a:t>continuity</a:t>
            </a:r>
            <a:r>
              <a:rPr lang="en-GB" sz="2400" dirty="0"/>
              <a:t> setting which is often the same as the </a:t>
            </a:r>
            <a:r>
              <a:rPr lang="en-GB" sz="2400" b="1" dirty="0"/>
              <a:t>low Ω</a:t>
            </a:r>
            <a:r>
              <a:rPr lang="en-GB" sz="2400" dirty="0"/>
              <a:t> setting.</a:t>
            </a:r>
          </a:p>
        </p:txBody>
      </p:sp>
      <p:sp>
        <p:nvSpPr>
          <p:cNvPr id="10" name="Rectangle 9">
            <a:extLst>
              <a:ext uri="{FF2B5EF4-FFF2-40B4-BE49-F238E27FC236}">
                <a16:creationId xmlns:a16="http://schemas.microsoft.com/office/drawing/2014/main" id="{61E7B1AB-52E1-4C49-97ED-7B6736AA739F}"/>
              </a:ext>
            </a:extLst>
          </p:cNvPr>
          <p:cNvSpPr/>
          <p:nvPr/>
        </p:nvSpPr>
        <p:spPr>
          <a:xfrm>
            <a:off x="6137390" y="1091868"/>
            <a:ext cx="3362870" cy="32188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Img10</a:t>
            </a:r>
          </a:p>
        </p:txBody>
      </p:sp>
      <p:pic>
        <p:nvPicPr>
          <p:cNvPr id="5" name="Graphic 4" descr="Magnifying glass">
            <a:extLst>
              <a:ext uri="{FF2B5EF4-FFF2-40B4-BE49-F238E27FC236}">
                <a16:creationId xmlns:a16="http://schemas.microsoft.com/office/drawing/2014/main" id="{B5D76113-542E-D84C-8538-F1F05CCEDA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37390" y="1091868"/>
            <a:ext cx="523389" cy="523389"/>
          </a:xfrm>
          <a:prstGeom prst="rect">
            <a:avLst/>
          </a:prstGeom>
        </p:spPr>
      </p:pic>
    </p:spTree>
    <p:custDataLst>
      <p:tags r:id="rId1"/>
    </p:custDataLst>
    <p:extLst>
      <p:ext uri="{BB962C8B-B14F-4D97-AF65-F5344CB8AC3E}">
        <p14:creationId xmlns:p14="http://schemas.microsoft.com/office/powerpoint/2010/main" val="967737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2</a:t>
            </a:r>
          </a:p>
        </p:txBody>
      </p:sp>
      <p:sp>
        <p:nvSpPr>
          <p:cNvPr id="3" name="Content Placeholder 2"/>
          <p:cNvSpPr>
            <a:spLocks noGrp="1"/>
          </p:cNvSpPr>
          <p:nvPr>
            <p:ph idx="1"/>
          </p:nvPr>
        </p:nvSpPr>
        <p:spPr>
          <a:xfrm>
            <a:off x="1122532" y="1091868"/>
            <a:ext cx="4949656" cy="3645525"/>
          </a:xfrm>
        </p:spPr>
        <p:txBody>
          <a:bodyPr lIns="90000">
            <a:noAutofit/>
          </a:bodyPr>
          <a:lstStyle/>
          <a:p>
            <a:pPr marL="457200" indent="-457200" algn="just">
              <a:buFont typeface="+mj-lt"/>
              <a:buAutoNum type="arabicPeriod"/>
            </a:pPr>
            <a:r>
              <a:rPr lang="en-GB" sz="2400" dirty="0"/>
              <a:t>Draw the terminal block connections on a piece of paper if you do not have a printed diagram.</a:t>
            </a:r>
          </a:p>
          <a:p>
            <a:pPr marL="457200" indent="-457200" algn="just">
              <a:buFont typeface="+mj-lt"/>
              <a:buAutoNum type="arabicPeriod"/>
            </a:pPr>
            <a:r>
              <a:rPr lang="en-GB" sz="2400" dirty="0"/>
              <a:t>If there is a wiring diagram available label the terminals in your diagram like the wiring diagram.</a:t>
            </a:r>
          </a:p>
          <a:p>
            <a:pPr marL="457200" indent="-457200" algn="just">
              <a:buFont typeface="+mj-lt"/>
              <a:buAutoNum type="arabicPeriod"/>
            </a:pPr>
            <a:r>
              <a:rPr lang="en-GB" sz="2400" dirty="0"/>
              <a:t>Make sure that you have an electrical checklist to note down all your test results.</a:t>
            </a:r>
          </a:p>
        </p:txBody>
      </p:sp>
      <p:sp>
        <p:nvSpPr>
          <p:cNvPr id="10" name="Rectangle 9">
            <a:extLst>
              <a:ext uri="{FF2B5EF4-FFF2-40B4-BE49-F238E27FC236}">
                <a16:creationId xmlns:a16="http://schemas.microsoft.com/office/drawing/2014/main" id="{61E7B1AB-52E1-4C49-97ED-7B6736AA739F}"/>
              </a:ext>
            </a:extLst>
          </p:cNvPr>
          <p:cNvSpPr/>
          <p:nvPr/>
        </p:nvSpPr>
        <p:spPr>
          <a:xfrm>
            <a:off x="6137390" y="1091868"/>
            <a:ext cx="3533552" cy="17969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Img11</a:t>
            </a:r>
          </a:p>
        </p:txBody>
      </p:sp>
      <p:sp>
        <p:nvSpPr>
          <p:cNvPr id="5" name="Rectangle 4">
            <a:extLst>
              <a:ext uri="{FF2B5EF4-FFF2-40B4-BE49-F238E27FC236}">
                <a16:creationId xmlns:a16="http://schemas.microsoft.com/office/drawing/2014/main" id="{98F40B50-C720-7E4A-B787-EF2ED525E01E}"/>
              </a:ext>
            </a:extLst>
          </p:cNvPr>
          <p:cNvSpPr/>
          <p:nvPr/>
        </p:nvSpPr>
        <p:spPr>
          <a:xfrm>
            <a:off x="6137390" y="2940460"/>
            <a:ext cx="3533552" cy="17969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Img12</a:t>
            </a:r>
          </a:p>
        </p:txBody>
      </p:sp>
      <p:pic>
        <p:nvPicPr>
          <p:cNvPr id="6" name="Graphic 5" descr="Magnifying glass">
            <a:extLst>
              <a:ext uri="{FF2B5EF4-FFF2-40B4-BE49-F238E27FC236}">
                <a16:creationId xmlns:a16="http://schemas.microsoft.com/office/drawing/2014/main" id="{5B83694A-C008-C54E-A16E-6CD851BFC5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37390" y="1091868"/>
            <a:ext cx="523389" cy="523389"/>
          </a:xfrm>
          <a:prstGeom prst="rect">
            <a:avLst/>
          </a:prstGeom>
        </p:spPr>
      </p:pic>
      <p:pic>
        <p:nvPicPr>
          <p:cNvPr id="7" name="Graphic 6" descr="Magnifying glass">
            <a:extLst>
              <a:ext uri="{FF2B5EF4-FFF2-40B4-BE49-F238E27FC236}">
                <a16:creationId xmlns:a16="http://schemas.microsoft.com/office/drawing/2014/main" id="{06001ED2-47D9-3F41-BFF6-1EA436E501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37390" y="2940460"/>
            <a:ext cx="523389" cy="523389"/>
          </a:xfrm>
          <a:prstGeom prst="rect">
            <a:avLst/>
          </a:prstGeom>
        </p:spPr>
      </p:pic>
    </p:spTree>
    <p:custDataLst>
      <p:tags r:id="rId1"/>
    </p:custDataLst>
    <p:extLst>
      <p:ext uri="{BB962C8B-B14F-4D97-AF65-F5344CB8AC3E}">
        <p14:creationId xmlns:p14="http://schemas.microsoft.com/office/powerpoint/2010/main" val="927210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3</a:t>
            </a:r>
          </a:p>
        </p:txBody>
      </p:sp>
      <p:sp>
        <p:nvSpPr>
          <p:cNvPr id="3" name="Content Placeholder 2"/>
          <p:cNvSpPr>
            <a:spLocks noGrp="1"/>
          </p:cNvSpPr>
          <p:nvPr>
            <p:ph idx="1"/>
          </p:nvPr>
        </p:nvSpPr>
        <p:spPr>
          <a:xfrm>
            <a:off x="1122532" y="1091868"/>
            <a:ext cx="4949656" cy="3645525"/>
          </a:xfrm>
        </p:spPr>
        <p:txBody>
          <a:bodyPr lIns="90000">
            <a:noAutofit/>
          </a:bodyPr>
          <a:lstStyle/>
          <a:p>
            <a:pPr marL="457200" indent="-457200" algn="just">
              <a:buFont typeface="+mj-lt"/>
              <a:buAutoNum type="arabicPeriod"/>
            </a:pPr>
            <a:r>
              <a:rPr lang="en-GB" sz="2400" dirty="0"/>
              <a:t>Clip the </a:t>
            </a:r>
            <a:r>
              <a:rPr lang="en-GB" sz="2400" b="1" dirty="0"/>
              <a:t>black lead </a:t>
            </a:r>
            <a:r>
              <a:rPr lang="en-GB" sz="2400" dirty="0"/>
              <a:t>onto the top left terminal and test each of the other terminals to see which one shows continuity.</a:t>
            </a:r>
          </a:p>
          <a:p>
            <a:pPr marL="457200" indent="-457200" algn="just">
              <a:buFont typeface="+mj-lt"/>
              <a:buAutoNum type="arabicPeriod"/>
            </a:pPr>
            <a:r>
              <a:rPr lang="en-GB" sz="2400" dirty="0"/>
              <a:t>Your </a:t>
            </a:r>
            <a:r>
              <a:rPr lang="en-GB" sz="2400" dirty="0" err="1"/>
              <a:t>multimeter</a:t>
            </a:r>
            <a:r>
              <a:rPr lang="en-GB" sz="2400" dirty="0"/>
              <a:t> will show a resistance value and might beep.</a:t>
            </a:r>
          </a:p>
          <a:p>
            <a:pPr marL="457200" indent="-457200" algn="just">
              <a:buFont typeface="+mj-lt"/>
              <a:buAutoNum type="arabicPeriod"/>
            </a:pPr>
            <a:r>
              <a:rPr lang="en-GB" sz="2400" dirty="0"/>
              <a:t>Mark these two terminals and note the total resistance.</a:t>
            </a:r>
            <a:endParaRPr lang="en-US" sz="2400" dirty="0"/>
          </a:p>
        </p:txBody>
      </p:sp>
      <p:sp>
        <p:nvSpPr>
          <p:cNvPr id="10" name="Rectangle 9">
            <a:extLst>
              <a:ext uri="{FF2B5EF4-FFF2-40B4-BE49-F238E27FC236}">
                <a16:creationId xmlns:a16="http://schemas.microsoft.com/office/drawing/2014/main" id="{61E7B1AB-52E1-4C49-97ED-7B6736AA739F}"/>
              </a:ext>
            </a:extLst>
          </p:cNvPr>
          <p:cNvSpPr/>
          <p:nvPr/>
        </p:nvSpPr>
        <p:spPr>
          <a:xfrm>
            <a:off x="6137390" y="1091869"/>
            <a:ext cx="1890732" cy="18284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Img13</a:t>
            </a:r>
          </a:p>
        </p:txBody>
      </p:sp>
      <p:pic>
        <p:nvPicPr>
          <p:cNvPr id="5" name="Graphic 4" descr="Magnifying glass">
            <a:extLst>
              <a:ext uri="{FF2B5EF4-FFF2-40B4-BE49-F238E27FC236}">
                <a16:creationId xmlns:a16="http://schemas.microsoft.com/office/drawing/2014/main" id="{3A3D73B3-1B47-6046-A903-9489071FCE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37390" y="1091868"/>
            <a:ext cx="523389" cy="523389"/>
          </a:xfrm>
          <a:prstGeom prst="rect">
            <a:avLst/>
          </a:prstGeom>
        </p:spPr>
      </p:pic>
      <p:sp>
        <p:nvSpPr>
          <p:cNvPr id="6" name="Rectangle 5">
            <a:extLst>
              <a:ext uri="{FF2B5EF4-FFF2-40B4-BE49-F238E27FC236}">
                <a16:creationId xmlns:a16="http://schemas.microsoft.com/office/drawing/2014/main" id="{C628ECA3-CD26-8B46-97C4-97489CD03EC6}"/>
              </a:ext>
            </a:extLst>
          </p:cNvPr>
          <p:cNvSpPr/>
          <p:nvPr/>
        </p:nvSpPr>
        <p:spPr>
          <a:xfrm>
            <a:off x="8028122" y="2977870"/>
            <a:ext cx="2030218" cy="17595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Img14</a:t>
            </a:r>
          </a:p>
        </p:txBody>
      </p:sp>
      <p:pic>
        <p:nvPicPr>
          <p:cNvPr id="7" name="Graphic 6" descr="Magnifying glass">
            <a:extLst>
              <a:ext uri="{FF2B5EF4-FFF2-40B4-BE49-F238E27FC236}">
                <a16:creationId xmlns:a16="http://schemas.microsoft.com/office/drawing/2014/main" id="{61ADF0C9-11D0-D54B-8E94-1F72D4B9E1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28122" y="2977870"/>
            <a:ext cx="523389" cy="523389"/>
          </a:xfrm>
          <a:prstGeom prst="rect">
            <a:avLst/>
          </a:prstGeom>
        </p:spPr>
      </p:pic>
    </p:spTree>
    <p:custDataLst>
      <p:tags r:id="rId1"/>
    </p:custDataLst>
    <p:extLst>
      <p:ext uri="{BB962C8B-B14F-4D97-AF65-F5344CB8AC3E}">
        <p14:creationId xmlns:p14="http://schemas.microsoft.com/office/powerpoint/2010/main" val="4291490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4</a:t>
            </a:r>
          </a:p>
        </p:txBody>
      </p:sp>
      <p:sp>
        <p:nvSpPr>
          <p:cNvPr id="3" name="Content Placeholder 2"/>
          <p:cNvSpPr>
            <a:spLocks noGrp="1"/>
          </p:cNvSpPr>
          <p:nvPr>
            <p:ph idx="1"/>
          </p:nvPr>
        </p:nvSpPr>
        <p:spPr>
          <a:xfrm>
            <a:off x="1122532" y="1091868"/>
            <a:ext cx="4949656" cy="3645525"/>
          </a:xfrm>
        </p:spPr>
        <p:txBody>
          <a:bodyPr lIns="90000">
            <a:noAutofit/>
          </a:bodyPr>
          <a:lstStyle/>
          <a:p>
            <a:pPr marL="457200" indent="-457200" algn="just">
              <a:buFont typeface="+mj-lt"/>
              <a:buAutoNum type="arabicPeriod"/>
            </a:pPr>
            <a:r>
              <a:rPr lang="en-US" sz="2400" dirty="0"/>
              <a:t>Connect the black lead to the next terminal and repeat the process until you have connected the black lead to all of the terminals.</a:t>
            </a:r>
          </a:p>
          <a:p>
            <a:pPr marL="457200" indent="-457200" algn="just">
              <a:buFont typeface="+mj-lt"/>
              <a:buAutoNum type="arabicPeriod"/>
            </a:pPr>
            <a:r>
              <a:rPr lang="en-US" sz="2400" dirty="0"/>
              <a:t>Mark which terminals are connected and what the resistance value is in each case.</a:t>
            </a:r>
            <a:endParaRPr lang="en-GB" sz="2400" dirty="0"/>
          </a:p>
        </p:txBody>
      </p:sp>
      <p:sp>
        <p:nvSpPr>
          <p:cNvPr id="10" name="Rectangle 9">
            <a:extLst>
              <a:ext uri="{FF2B5EF4-FFF2-40B4-BE49-F238E27FC236}">
                <a16:creationId xmlns:a16="http://schemas.microsoft.com/office/drawing/2014/main" id="{61E7B1AB-52E1-4C49-97ED-7B6736AA739F}"/>
              </a:ext>
            </a:extLst>
          </p:cNvPr>
          <p:cNvSpPr/>
          <p:nvPr/>
        </p:nvSpPr>
        <p:spPr>
          <a:xfrm>
            <a:off x="6137390" y="1091868"/>
            <a:ext cx="3812522" cy="34956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Img15</a:t>
            </a:r>
          </a:p>
        </p:txBody>
      </p:sp>
      <p:pic>
        <p:nvPicPr>
          <p:cNvPr id="5" name="Graphic 4" descr="Magnifying glass">
            <a:extLst>
              <a:ext uri="{FF2B5EF4-FFF2-40B4-BE49-F238E27FC236}">
                <a16:creationId xmlns:a16="http://schemas.microsoft.com/office/drawing/2014/main" id="{9F7BE1F0-3277-964D-816D-840447D690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37390" y="1091868"/>
            <a:ext cx="523389" cy="523389"/>
          </a:xfrm>
          <a:prstGeom prst="rect">
            <a:avLst/>
          </a:prstGeom>
        </p:spPr>
      </p:pic>
    </p:spTree>
    <p:custDataLst>
      <p:tags r:id="rId1"/>
    </p:custDataLst>
    <p:extLst>
      <p:ext uri="{BB962C8B-B14F-4D97-AF65-F5344CB8AC3E}">
        <p14:creationId xmlns:p14="http://schemas.microsoft.com/office/powerpoint/2010/main" val="2978051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Doing a Continuity Test</a:t>
            </a:r>
          </a:p>
        </p:txBody>
      </p:sp>
      <p:sp>
        <p:nvSpPr>
          <p:cNvPr id="3" name="Content Placeholder 2"/>
          <p:cNvSpPr>
            <a:spLocks noGrp="1"/>
          </p:cNvSpPr>
          <p:nvPr>
            <p:ph idx="1"/>
          </p:nvPr>
        </p:nvSpPr>
        <p:spPr>
          <a:xfrm>
            <a:off x="1122532" y="1091869"/>
            <a:ext cx="7607556" cy="814424"/>
          </a:xfrm>
          <a:solidFill>
            <a:schemeClr val="tx2">
              <a:lumMod val="40000"/>
              <a:lumOff val="60000"/>
            </a:schemeClr>
          </a:solidFill>
        </p:spPr>
        <p:txBody>
          <a:bodyPr lIns="90000">
            <a:noAutofit/>
          </a:bodyPr>
          <a:lstStyle/>
          <a:p>
            <a:pPr marL="0" indent="0">
              <a:buNone/>
            </a:pPr>
            <a:r>
              <a:rPr lang="en-GB" sz="2400" i="1" dirty="0"/>
              <a:t>Watch a video to see how to do a continuity test and to learn what the readings mean. </a:t>
            </a:r>
          </a:p>
        </p:txBody>
      </p:sp>
      <p:sp>
        <p:nvSpPr>
          <p:cNvPr id="10" name="Rectangle 9">
            <a:extLst>
              <a:ext uri="{FF2B5EF4-FFF2-40B4-BE49-F238E27FC236}">
                <a16:creationId xmlns:a16="http://schemas.microsoft.com/office/drawing/2014/main" id="{38F84E31-9E9E-524D-B280-773A351D311B}"/>
              </a:ext>
            </a:extLst>
          </p:cNvPr>
          <p:cNvSpPr/>
          <p:nvPr/>
        </p:nvSpPr>
        <p:spPr>
          <a:xfrm>
            <a:off x="2513810" y="2059039"/>
            <a:ext cx="4824999" cy="27212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Vid01</a:t>
            </a:r>
          </a:p>
        </p:txBody>
      </p:sp>
      <p:pic>
        <p:nvPicPr>
          <p:cNvPr id="5" name="Graphic 4" descr="User">
            <a:extLst>
              <a:ext uri="{FF2B5EF4-FFF2-40B4-BE49-F238E27FC236}">
                <a16:creationId xmlns:a16="http://schemas.microsoft.com/office/drawing/2014/main" id="{F7061601-B055-D543-BB84-C8A4B6937A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1091869"/>
            <a:ext cx="854046" cy="854046"/>
          </a:xfrm>
          <a:prstGeom prst="rect">
            <a:avLst/>
          </a:prstGeom>
        </p:spPr>
      </p:pic>
    </p:spTree>
    <p:custDataLst>
      <p:tags r:id="rId1"/>
    </p:custDataLst>
    <p:extLst>
      <p:ext uri="{BB962C8B-B14F-4D97-AF65-F5344CB8AC3E}">
        <p14:creationId xmlns:p14="http://schemas.microsoft.com/office/powerpoint/2010/main" val="2147090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Complete a Motor Test Form</a:t>
            </a:r>
          </a:p>
        </p:txBody>
      </p:sp>
      <p:sp>
        <p:nvSpPr>
          <p:cNvPr id="3" name="Content Placeholder 2"/>
          <p:cNvSpPr>
            <a:spLocks noGrp="1"/>
          </p:cNvSpPr>
          <p:nvPr>
            <p:ph idx="1"/>
          </p:nvPr>
        </p:nvSpPr>
        <p:spPr>
          <a:xfrm>
            <a:off x="1122531" y="1091868"/>
            <a:ext cx="5261131" cy="3645525"/>
          </a:xfrm>
        </p:spPr>
        <p:txBody>
          <a:bodyPr lIns="90000">
            <a:noAutofit/>
          </a:bodyPr>
          <a:lstStyle/>
          <a:p>
            <a:pPr marL="0" indent="0">
              <a:buNone/>
            </a:pPr>
            <a:r>
              <a:rPr lang="en-GB" sz="2400" dirty="0"/>
              <a:t>Here is part of a typical motor test form.</a:t>
            </a:r>
          </a:p>
        </p:txBody>
      </p:sp>
      <p:sp>
        <p:nvSpPr>
          <p:cNvPr id="10" name="Rectangle 9">
            <a:extLst>
              <a:ext uri="{FF2B5EF4-FFF2-40B4-BE49-F238E27FC236}">
                <a16:creationId xmlns:a16="http://schemas.microsoft.com/office/drawing/2014/main" id="{38F84E31-9E9E-524D-B280-773A351D311B}"/>
              </a:ext>
            </a:extLst>
          </p:cNvPr>
          <p:cNvSpPr/>
          <p:nvPr/>
        </p:nvSpPr>
        <p:spPr>
          <a:xfrm>
            <a:off x="1122531" y="1554015"/>
            <a:ext cx="3192294" cy="27212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Img16</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743919" y="4045230"/>
            <a:ext cx="4051962"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See the test values</a:t>
            </a:r>
          </a:p>
        </p:txBody>
      </p:sp>
      <p:pic>
        <p:nvPicPr>
          <p:cNvPr id="8" name="Graphic 7" descr="Magnifying glass">
            <a:extLst>
              <a:ext uri="{FF2B5EF4-FFF2-40B4-BE49-F238E27FC236}">
                <a16:creationId xmlns:a16="http://schemas.microsoft.com/office/drawing/2014/main" id="{28C6565B-8E12-4681-A589-E9D670BE26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2531" y="1565865"/>
            <a:ext cx="523389" cy="523389"/>
          </a:xfrm>
          <a:prstGeom prst="rect">
            <a:avLst/>
          </a:prstGeom>
        </p:spPr>
      </p:pic>
      <p:pic>
        <p:nvPicPr>
          <p:cNvPr id="11" name="Graphic 10" descr="User">
            <a:extLst>
              <a:ext uri="{FF2B5EF4-FFF2-40B4-BE49-F238E27FC236}">
                <a16:creationId xmlns:a16="http://schemas.microsoft.com/office/drawing/2014/main" id="{B1B42134-8612-4E9D-84C3-80DA45037D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87373" y="1542816"/>
            <a:ext cx="854046" cy="854046"/>
          </a:xfrm>
          <a:prstGeom prst="rect">
            <a:avLst/>
          </a:prstGeom>
        </p:spPr>
      </p:pic>
      <p:sp>
        <p:nvSpPr>
          <p:cNvPr id="12" name="Rectangle 11">
            <a:extLst>
              <a:ext uri="{FF2B5EF4-FFF2-40B4-BE49-F238E27FC236}">
                <a16:creationId xmlns:a16="http://schemas.microsoft.com/office/drawing/2014/main" id="{5E16A317-0F44-487F-86BF-28EA152A67C2}"/>
              </a:ext>
            </a:extLst>
          </p:cNvPr>
          <p:cNvSpPr/>
          <p:nvPr/>
        </p:nvSpPr>
        <p:spPr>
          <a:xfrm>
            <a:off x="4861081" y="1565865"/>
            <a:ext cx="4326291" cy="3046988"/>
          </a:xfrm>
          <a:prstGeom prst="rect">
            <a:avLst/>
          </a:prstGeom>
          <a:solidFill>
            <a:schemeClr val="tx2">
              <a:lumMod val="40000"/>
              <a:lumOff val="60000"/>
            </a:schemeClr>
          </a:solidFill>
        </p:spPr>
        <p:txBody>
          <a:bodyPr wrap="square">
            <a:spAutoFit/>
          </a:bodyPr>
          <a:lstStyle/>
          <a:p>
            <a:pPr marL="457200" indent="-457200" algn="just">
              <a:buFont typeface="+mj-lt"/>
              <a:buAutoNum type="arabicPeriod"/>
            </a:pPr>
            <a:r>
              <a:rPr lang="en-GB" sz="2400" i="1" dirty="0"/>
              <a:t>Click on the image to download the form or make your own.</a:t>
            </a:r>
          </a:p>
          <a:p>
            <a:pPr marL="457200" indent="-457200" algn="just">
              <a:buFont typeface="+mj-lt"/>
              <a:buAutoNum type="arabicPeriod"/>
            </a:pPr>
            <a:r>
              <a:rPr lang="en-GB" sz="2400" i="1" dirty="0"/>
              <a:t>Look at the test values.</a:t>
            </a:r>
          </a:p>
          <a:p>
            <a:pPr marL="457200" indent="-457200" algn="just">
              <a:buFont typeface="+mj-lt"/>
              <a:buAutoNum type="arabicPeriod"/>
            </a:pPr>
            <a:r>
              <a:rPr lang="en-GB" sz="2400" i="1" dirty="0"/>
              <a:t>Indicate the following:</a:t>
            </a:r>
          </a:p>
          <a:p>
            <a:pPr marL="914400" lvl="1" indent="-457200" algn="just">
              <a:buFont typeface="+mj-lt"/>
              <a:buAutoNum type="arabicPeriod"/>
            </a:pPr>
            <a:r>
              <a:rPr lang="en-GB" sz="2400" i="1" dirty="0"/>
              <a:t>Start windings</a:t>
            </a:r>
          </a:p>
          <a:p>
            <a:pPr marL="914400" lvl="1" indent="-457200" algn="just">
              <a:buFont typeface="+mj-lt"/>
              <a:buAutoNum type="arabicPeriod"/>
            </a:pPr>
            <a:r>
              <a:rPr lang="en-GB" sz="2400" i="1" dirty="0"/>
              <a:t>Run windings</a:t>
            </a:r>
          </a:p>
          <a:p>
            <a:pPr marL="914400" lvl="1" indent="-457200" algn="just">
              <a:buFont typeface="+mj-lt"/>
              <a:buAutoNum type="arabicPeriod"/>
            </a:pPr>
            <a:r>
              <a:rPr lang="en-GB" sz="2400" i="1" dirty="0"/>
              <a:t>Centrifugal switch</a:t>
            </a:r>
          </a:p>
        </p:txBody>
      </p:sp>
    </p:spTree>
    <p:custDataLst>
      <p:tags r:id="rId1"/>
    </p:custDataLst>
    <p:extLst>
      <p:ext uri="{BB962C8B-B14F-4D97-AF65-F5344CB8AC3E}">
        <p14:creationId xmlns:p14="http://schemas.microsoft.com/office/powerpoint/2010/main" val="2049535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Test Values</a:t>
            </a:r>
          </a:p>
        </p:txBody>
      </p:sp>
      <p:sp>
        <p:nvSpPr>
          <p:cNvPr id="3" name="Content Placeholder 2"/>
          <p:cNvSpPr>
            <a:spLocks noGrp="1"/>
          </p:cNvSpPr>
          <p:nvPr>
            <p:ph idx="1"/>
          </p:nvPr>
        </p:nvSpPr>
        <p:spPr>
          <a:xfrm>
            <a:off x="1122532" y="1091868"/>
            <a:ext cx="1892132" cy="3645525"/>
          </a:xfrm>
        </p:spPr>
        <p:txBody>
          <a:bodyPr lIns="90000">
            <a:noAutofit/>
          </a:bodyPr>
          <a:lstStyle/>
          <a:p>
            <a:pPr marL="0" indent="0">
              <a:buNone/>
            </a:pPr>
            <a:r>
              <a:rPr lang="en-GB" sz="1800" dirty="0"/>
              <a:t>W2 – U2: None</a:t>
            </a:r>
          </a:p>
          <a:p>
            <a:pPr marL="0" indent="0">
              <a:buNone/>
            </a:pPr>
            <a:r>
              <a:rPr lang="en-GB" sz="1800" dirty="0"/>
              <a:t>W2 – V2: 0,4Ω</a:t>
            </a:r>
          </a:p>
          <a:p>
            <a:pPr marL="0" indent="0">
              <a:buNone/>
            </a:pPr>
            <a:r>
              <a:rPr lang="en-GB" sz="1800" dirty="0"/>
              <a:t>W2 – U1: None</a:t>
            </a:r>
          </a:p>
          <a:p>
            <a:pPr marL="0" indent="0">
              <a:buNone/>
            </a:pPr>
            <a:r>
              <a:rPr lang="en-GB" sz="1800" dirty="0"/>
              <a:t>W2 – V1: None</a:t>
            </a:r>
          </a:p>
          <a:p>
            <a:pPr marL="0" indent="0">
              <a:buNone/>
            </a:pPr>
            <a:r>
              <a:rPr lang="en-GB" sz="1800" dirty="0"/>
              <a:t>W2 – W1: None</a:t>
            </a:r>
          </a:p>
        </p:txBody>
      </p:sp>
      <p:sp>
        <p:nvSpPr>
          <p:cNvPr id="6" name="Content Placeholder 2">
            <a:extLst>
              <a:ext uri="{FF2B5EF4-FFF2-40B4-BE49-F238E27FC236}">
                <a16:creationId xmlns:a16="http://schemas.microsoft.com/office/drawing/2014/main" id="{DB9F686B-0845-5E43-90F7-C6531DF0EEFC}"/>
              </a:ext>
            </a:extLst>
          </p:cNvPr>
          <p:cNvSpPr txBox="1">
            <a:spLocks/>
          </p:cNvSpPr>
          <p:nvPr/>
        </p:nvSpPr>
        <p:spPr>
          <a:xfrm>
            <a:off x="3034178" y="1091868"/>
            <a:ext cx="1892132" cy="3645525"/>
          </a:xfrm>
          <a:prstGeom prst="rect">
            <a:avLst/>
          </a:prstGeom>
        </p:spPr>
        <p:txBody>
          <a:bodyPr vert="horz" lIns="9000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None/>
            </a:pPr>
            <a:r>
              <a:rPr lang="en-GB" sz="1800" dirty="0"/>
              <a:t>U2 – V3: None</a:t>
            </a:r>
          </a:p>
          <a:p>
            <a:pPr marL="0" indent="0">
              <a:buNone/>
            </a:pPr>
            <a:r>
              <a:rPr lang="en-GB" sz="1800" dirty="0"/>
              <a:t>U2 – U1: None</a:t>
            </a:r>
          </a:p>
          <a:p>
            <a:pPr marL="0" indent="0">
              <a:buFont typeface="Arial" panose="020B0604020202020204" pitchFamily="34" charset="0"/>
              <a:buNone/>
            </a:pPr>
            <a:r>
              <a:rPr lang="en-GB" sz="1800" dirty="0"/>
              <a:t>U2 – V1: None</a:t>
            </a:r>
          </a:p>
          <a:p>
            <a:pPr marL="0" indent="0">
              <a:buNone/>
            </a:pPr>
            <a:r>
              <a:rPr lang="en-GB" sz="1800" dirty="0"/>
              <a:t>U2 – W1: 21,4Ω</a:t>
            </a:r>
          </a:p>
        </p:txBody>
      </p:sp>
      <p:sp>
        <p:nvSpPr>
          <p:cNvPr id="7" name="Content Placeholder 2">
            <a:extLst>
              <a:ext uri="{FF2B5EF4-FFF2-40B4-BE49-F238E27FC236}">
                <a16:creationId xmlns:a16="http://schemas.microsoft.com/office/drawing/2014/main" id="{423F7BED-FC86-4D42-9B20-D1934BDA9C8F}"/>
              </a:ext>
            </a:extLst>
          </p:cNvPr>
          <p:cNvSpPr txBox="1">
            <a:spLocks/>
          </p:cNvSpPr>
          <p:nvPr/>
        </p:nvSpPr>
        <p:spPr>
          <a:xfrm>
            <a:off x="4945824" y="1091868"/>
            <a:ext cx="1892132" cy="3645525"/>
          </a:xfrm>
          <a:prstGeom prst="rect">
            <a:avLst/>
          </a:prstGeom>
        </p:spPr>
        <p:txBody>
          <a:bodyPr vert="horz" lIns="9000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1800" dirty="0"/>
              <a:t>V2 – U1: None</a:t>
            </a:r>
          </a:p>
          <a:p>
            <a:pPr marL="0" indent="0">
              <a:buFont typeface="Arial" panose="020B0604020202020204" pitchFamily="34" charset="0"/>
              <a:buNone/>
            </a:pPr>
            <a:r>
              <a:rPr lang="en-GB" sz="1800" dirty="0"/>
              <a:t>V2 – V1: None</a:t>
            </a:r>
          </a:p>
          <a:p>
            <a:pPr marL="0" indent="0">
              <a:buFont typeface="Arial" panose="020B0604020202020204" pitchFamily="34" charset="0"/>
              <a:buNone/>
            </a:pPr>
            <a:r>
              <a:rPr lang="en-GB" sz="1800" dirty="0"/>
              <a:t>V2 – W1: None</a:t>
            </a:r>
          </a:p>
        </p:txBody>
      </p:sp>
      <p:sp>
        <p:nvSpPr>
          <p:cNvPr id="8" name="Content Placeholder 2">
            <a:extLst>
              <a:ext uri="{FF2B5EF4-FFF2-40B4-BE49-F238E27FC236}">
                <a16:creationId xmlns:a16="http://schemas.microsoft.com/office/drawing/2014/main" id="{B6933869-B1A3-9042-B23B-D74E9E099D1A}"/>
              </a:ext>
            </a:extLst>
          </p:cNvPr>
          <p:cNvSpPr txBox="1">
            <a:spLocks/>
          </p:cNvSpPr>
          <p:nvPr/>
        </p:nvSpPr>
        <p:spPr>
          <a:xfrm>
            <a:off x="6837956" y="1091867"/>
            <a:ext cx="1892132" cy="3645525"/>
          </a:xfrm>
          <a:prstGeom prst="rect">
            <a:avLst/>
          </a:prstGeom>
        </p:spPr>
        <p:txBody>
          <a:bodyPr vert="horz" lIns="9000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None/>
            </a:pPr>
            <a:r>
              <a:rPr lang="en-GB" sz="1800" dirty="0"/>
              <a:t>U1 – V1: 7,3Ω</a:t>
            </a:r>
          </a:p>
          <a:p>
            <a:pPr marL="0" indent="0">
              <a:buNone/>
            </a:pPr>
            <a:r>
              <a:rPr lang="en-GB" sz="1800" dirty="0"/>
              <a:t>U1 – W1: None</a:t>
            </a:r>
          </a:p>
        </p:txBody>
      </p:sp>
      <p:sp>
        <p:nvSpPr>
          <p:cNvPr id="9" name="Content Placeholder 2">
            <a:extLst>
              <a:ext uri="{FF2B5EF4-FFF2-40B4-BE49-F238E27FC236}">
                <a16:creationId xmlns:a16="http://schemas.microsoft.com/office/drawing/2014/main" id="{46F3A3AF-BBC6-9643-AB03-7E9D076B4C3D}"/>
              </a:ext>
            </a:extLst>
          </p:cNvPr>
          <p:cNvSpPr txBox="1">
            <a:spLocks/>
          </p:cNvSpPr>
          <p:nvPr/>
        </p:nvSpPr>
        <p:spPr>
          <a:xfrm>
            <a:off x="8691868" y="1091866"/>
            <a:ext cx="1676498" cy="3645525"/>
          </a:xfrm>
          <a:prstGeom prst="rect">
            <a:avLst/>
          </a:prstGeom>
        </p:spPr>
        <p:txBody>
          <a:bodyPr vert="horz" lIns="9000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1800" dirty="0"/>
              <a:t>V1 – W1: None</a:t>
            </a:r>
          </a:p>
        </p:txBody>
      </p:sp>
      <p:pic>
        <p:nvPicPr>
          <p:cNvPr id="5" name="Picture 4">
            <a:extLst>
              <a:ext uri="{FF2B5EF4-FFF2-40B4-BE49-F238E27FC236}">
                <a16:creationId xmlns:a16="http://schemas.microsoft.com/office/drawing/2014/main" id="{3E21ABC3-99CF-6B47-850A-B2A0C66D5909}"/>
              </a:ext>
            </a:extLst>
          </p:cNvPr>
          <p:cNvPicPr>
            <a:picLocks noChangeAspect="1"/>
          </p:cNvPicPr>
          <p:nvPr/>
        </p:nvPicPr>
        <p:blipFill>
          <a:blip r:embed="rId4"/>
          <a:stretch>
            <a:fillRect/>
          </a:stretch>
        </p:blipFill>
        <p:spPr>
          <a:xfrm>
            <a:off x="5443720" y="2348193"/>
            <a:ext cx="2343505" cy="2655607"/>
          </a:xfrm>
          <a:prstGeom prst="rect">
            <a:avLst/>
          </a:prstGeom>
        </p:spPr>
      </p:pic>
    </p:spTree>
    <p:custDataLst>
      <p:tags r:id="rId1"/>
    </p:custDataLst>
    <p:extLst>
      <p:ext uri="{BB962C8B-B14F-4D97-AF65-F5344CB8AC3E}">
        <p14:creationId xmlns:p14="http://schemas.microsoft.com/office/powerpoint/2010/main" val="3702935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Upload Your Motor Test Form</a:t>
            </a:r>
          </a:p>
        </p:txBody>
      </p:sp>
      <p:sp>
        <p:nvSpPr>
          <p:cNvPr id="3" name="Content Placeholder 2"/>
          <p:cNvSpPr>
            <a:spLocks noGrp="1"/>
          </p:cNvSpPr>
          <p:nvPr>
            <p:ph idx="1"/>
          </p:nvPr>
        </p:nvSpPr>
        <p:spPr>
          <a:xfrm>
            <a:off x="1122532" y="1091869"/>
            <a:ext cx="6688614" cy="597002"/>
          </a:xfrm>
          <a:solidFill>
            <a:schemeClr val="tx2">
              <a:lumMod val="40000"/>
              <a:lumOff val="60000"/>
            </a:schemeClr>
          </a:solidFill>
        </p:spPr>
        <p:txBody>
          <a:bodyPr lIns="90000">
            <a:noAutofit/>
          </a:bodyPr>
          <a:lstStyle/>
          <a:p>
            <a:pPr marL="0" indent="0" algn="just">
              <a:buNone/>
            </a:pPr>
            <a:r>
              <a:rPr lang="en-GB" sz="2400" i="1" dirty="0"/>
              <a:t>Take a picture of your completed form and upload it.</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2609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pic>
        <p:nvPicPr>
          <p:cNvPr id="4" name="Picture 3">
            <a:extLst>
              <a:ext uri="{FF2B5EF4-FFF2-40B4-BE49-F238E27FC236}">
                <a16:creationId xmlns:a16="http://schemas.microsoft.com/office/drawing/2014/main" id="{CA3EF5BB-37E7-D842-B8D0-13915E5CE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05534" y="1241843"/>
            <a:ext cx="1914803" cy="1914803"/>
          </a:xfrm>
          <a:prstGeom prst="rect">
            <a:avLst/>
          </a:prstGeom>
        </p:spPr>
      </p:pic>
      <p:sp>
        <p:nvSpPr>
          <p:cNvPr id="6" name="Rectangle 5">
            <a:extLst>
              <a:ext uri="{FF2B5EF4-FFF2-40B4-BE49-F238E27FC236}">
                <a16:creationId xmlns:a16="http://schemas.microsoft.com/office/drawing/2014/main" id="{3334082E-A29A-964E-BCB3-D38A83FA587D}"/>
              </a:ext>
            </a:extLst>
          </p:cNvPr>
          <p:cNvSpPr/>
          <p:nvPr/>
        </p:nvSpPr>
        <p:spPr>
          <a:xfrm>
            <a:off x="3976599" y="369365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
        <p:nvSpPr>
          <p:cNvPr id="7" name="Rectangle 6">
            <a:extLst>
              <a:ext uri="{FF2B5EF4-FFF2-40B4-BE49-F238E27FC236}">
                <a16:creationId xmlns:a16="http://schemas.microsoft.com/office/drawing/2014/main" id="{E5568E1F-B006-074A-ADB0-E260F0BB0A8E}"/>
              </a:ext>
            </a:extLst>
          </p:cNvPr>
          <p:cNvSpPr/>
          <p:nvPr/>
        </p:nvSpPr>
        <p:spPr>
          <a:xfrm>
            <a:off x="1057330" y="1916593"/>
            <a:ext cx="6753816" cy="1569660"/>
          </a:xfrm>
          <a:prstGeom prst="rect">
            <a:avLst/>
          </a:prstGeom>
          <a:ln w="28575">
            <a:solidFill>
              <a:schemeClr val="accent2"/>
            </a:solidFill>
          </a:ln>
        </p:spPr>
        <p:txBody>
          <a:bodyPr wrap="square">
            <a:spAutoFit/>
          </a:bodyPr>
          <a:lstStyle/>
          <a:p>
            <a:pPr algn="just"/>
            <a:r>
              <a:rPr lang="en-GB" sz="2400" b="1" dirty="0"/>
              <a:t>Make sure you have labelled the block diagram with which connections represent the start winding, the run winding and the centrifugal switch and what these resistance values are.</a:t>
            </a:r>
          </a:p>
        </p:txBody>
      </p:sp>
      <p:pic>
        <p:nvPicPr>
          <p:cNvPr id="9" name="Graphic 8" descr="User">
            <a:extLst>
              <a:ext uri="{FF2B5EF4-FFF2-40B4-BE49-F238E27FC236}">
                <a16:creationId xmlns:a16="http://schemas.microsoft.com/office/drawing/2014/main" id="{C8A218C1-76C0-F948-8B48-65ABC182DA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8486" y="952023"/>
            <a:ext cx="854046" cy="854046"/>
          </a:xfrm>
          <a:prstGeom prst="rect">
            <a:avLst/>
          </a:prstGeom>
        </p:spPr>
      </p:pic>
      <p:pic>
        <p:nvPicPr>
          <p:cNvPr id="10" name="Graphic 9" descr="Lightbulb">
            <a:extLst>
              <a:ext uri="{FF2B5EF4-FFF2-40B4-BE49-F238E27FC236}">
                <a16:creationId xmlns:a16="http://schemas.microsoft.com/office/drawing/2014/main" id="{9B4CD25A-DF90-AE49-AB46-1151E2F027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8132" y="1933262"/>
            <a:ext cx="914400" cy="914400"/>
          </a:xfrm>
          <a:prstGeom prst="rect">
            <a:avLst/>
          </a:prstGeom>
        </p:spPr>
      </p:pic>
    </p:spTree>
    <p:custDataLst>
      <p:tags r:id="rId1"/>
    </p:custDataLst>
    <p:extLst>
      <p:ext uri="{BB962C8B-B14F-4D97-AF65-F5344CB8AC3E}">
        <p14:creationId xmlns:p14="http://schemas.microsoft.com/office/powerpoint/2010/main" val="2223661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Your Motor Test Form</a:t>
            </a:r>
          </a:p>
        </p:txBody>
      </p:sp>
      <p:sp>
        <p:nvSpPr>
          <p:cNvPr id="3" name="Content Placeholder 2"/>
          <p:cNvSpPr>
            <a:spLocks noGrp="1"/>
          </p:cNvSpPr>
          <p:nvPr>
            <p:ph idx="1"/>
          </p:nvPr>
        </p:nvSpPr>
        <p:spPr>
          <a:xfrm>
            <a:off x="1122532" y="1091868"/>
            <a:ext cx="4235281" cy="3645525"/>
          </a:xfrm>
        </p:spPr>
        <p:txBody>
          <a:bodyPr lIns="90000">
            <a:noAutofit/>
          </a:bodyPr>
          <a:lstStyle/>
          <a:p>
            <a:pPr marL="0" indent="0">
              <a:buNone/>
            </a:pPr>
            <a:r>
              <a:rPr lang="en-GB" sz="2400" dirty="0"/>
              <a:t>Your completed form should have looked something like this.</a:t>
            </a:r>
          </a:p>
          <a:p>
            <a:pPr marL="457200" indent="-457200">
              <a:buFont typeface="+mj-lt"/>
              <a:buAutoNum type="arabicPeriod"/>
            </a:pPr>
            <a:r>
              <a:rPr lang="en-GB" sz="2400" dirty="0"/>
              <a:t>The centrifugal switch has a resistance </a:t>
            </a:r>
            <a:r>
              <a:rPr lang="en-GB" sz="2400" b="1" dirty="0"/>
              <a:t>close to zero</a:t>
            </a:r>
            <a:r>
              <a:rPr lang="en-GB" sz="2400" dirty="0"/>
              <a:t>.</a:t>
            </a:r>
          </a:p>
          <a:p>
            <a:pPr marL="457200" indent="-457200">
              <a:buFont typeface="+mj-lt"/>
              <a:buAutoNum type="arabicPeriod"/>
            </a:pPr>
            <a:r>
              <a:rPr lang="en-GB" sz="2400" dirty="0"/>
              <a:t>The start winding always has a resistance </a:t>
            </a:r>
            <a:r>
              <a:rPr lang="en-GB" sz="2400" b="1" dirty="0"/>
              <a:t>greater than </a:t>
            </a:r>
            <a:r>
              <a:rPr lang="en-GB" sz="2400" dirty="0"/>
              <a:t>the run winding.</a:t>
            </a:r>
          </a:p>
        </p:txBody>
      </p:sp>
      <p:sp>
        <p:nvSpPr>
          <p:cNvPr id="9" name="Rectangle 8">
            <a:extLst>
              <a:ext uri="{FF2B5EF4-FFF2-40B4-BE49-F238E27FC236}">
                <a16:creationId xmlns:a16="http://schemas.microsoft.com/office/drawing/2014/main" id="{FFAB97F4-AF87-D045-81CA-4B0923879A6B}"/>
              </a:ext>
            </a:extLst>
          </p:cNvPr>
          <p:cNvSpPr/>
          <p:nvPr/>
        </p:nvSpPr>
        <p:spPr>
          <a:xfrm>
            <a:off x="5672138" y="749991"/>
            <a:ext cx="3687493" cy="39874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Img18</a:t>
            </a:r>
          </a:p>
        </p:txBody>
      </p:sp>
      <p:pic>
        <p:nvPicPr>
          <p:cNvPr id="4" name="Picture 3">
            <a:extLst>
              <a:ext uri="{FF2B5EF4-FFF2-40B4-BE49-F238E27FC236}">
                <a16:creationId xmlns:a16="http://schemas.microsoft.com/office/drawing/2014/main" id="{17574E59-847B-574D-8C02-90CD51C9ACFE}"/>
              </a:ext>
            </a:extLst>
          </p:cNvPr>
          <p:cNvPicPr>
            <a:picLocks noChangeAspect="1"/>
          </p:cNvPicPr>
          <p:nvPr/>
        </p:nvPicPr>
        <p:blipFill>
          <a:blip r:embed="rId4"/>
          <a:stretch>
            <a:fillRect/>
          </a:stretch>
        </p:blipFill>
        <p:spPr>
          <a:xfrm>
            <a:off x="230618" y="4417017"/>
            <a:ext cx="4415725" cy="5003800"/>
          </a:xfrm>
          <a:prstGeom prst="rect">
            <a:avLst/>
          </a:prstGeom>
        </p:spPr>
      </p:pic>
      <p:pic>
        <p:nvPicPr>
          <p:cNvPr id="6" name="Graphic 5" descr="Magnifying glass">
            <a:extLst>
              <a:ext uri="{FF2B5EF4-FFF2-40B4-BE49-F238E27FC236}">
                <a16:creationId xmlns:a16="http://schemas.microsoft.com/office/drawing/2014/main" id="{B076DA89-4463-8441-B45C-B96A03C8FE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72138" y="749991"/>
            <a:ext cx="523389" cy="523389"/>
          </a:xfrm>
          <a:prstGeom prst="rect">
            <a:avLst/>
          </a:prstGeom>
        </p:spPr>
      </p:pic>
    </p:spTree>
    <p:custDataLst>
      <p:tags r:id="rId1"/>
    </p:custDataLst>
    <p:extLst>
      <p:ext uri="{BB962C8B-B14F-4D97-AF65-F5344CB8AC3E}">
        <p14:creationId xmlns:p14="http://schemas.microsoft.com/office/powerpoint/2010/main" val="2419004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What’s the Problem?</a:t>
            </a:r>
          </a:p>
        </p:txBody>
      </p:sp>
      <p:sp>
        <p:nvSpPr>
          <p:cNvPr id="3" name="Content Placeholder 2"/>
          <p:cNvSpPr>
            <a:spLocks noGrp="1"/>
          </p:cNvSpPr>
          <p:nvPr>
            <p:ph idx="1"/>
          </p:nvPr>
        </p:nvSpPr>
        <p:spPr>
          <a:xfrm>
            <a:off x="1122533" y="1091868"/>
            <a:ext cx="4053902" cy="1170885"/>
          </a:xfrm>
          <a:solidFill>
            <a:schemeClr val="tx2">
              <a:lumMod val="40000"/>
              <a:lumOff val="60000"/>
            </a:schemeClr>
          </a:solidFill>
        </p:spPr>
        <p:txBody>
          <a:bodyPr lIns="90000">
            <a:noAutofit/>
          </a:bodyPr>
          <a:lstStyle/>
          <a:p>
            <a:pPr marL="0" indent="0" algn="just">
              <a:buNone/>
            </a:pPr>
            <a:r>
              <a:rPr lang="en-GB" sz="2400" i="1" dirty="0"/>
              <a:t>Look at the test results and decide what is wrong with this motor.</a:t>
            </a:r>
          </a:p>
        </p:txBody>
      </p:sp>
      <p:sp>
        <p:nvSpPr>
          <p:cNvPr id="6" name="Rounded Rectangle 5">
            <a:extLst>
              <a:ext uri="{FF2B5EF4-FFF2-40B4-BE49-F238E27FC236}">
                <a16:creationId xmlns:a16="http://schemas.microsoft.com/office/drawing/2014/main" id="{C9769987-68E8-4C40-B893-05D8252E74CF}"/>
              </a:ext>
            </a:extLst>
          </p:cNvPr>
          <p:cNvSpPr/>
          <p:nvPr/>
        </p:nvSpPr>
        <p:spPr>
          <a:xfrm>
            <a:off x="1121417" y="2592901"/>
            <a:ext cx="2743055"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See the test results</a:t>
            </a:r>
          </a:p>
        </p:txBody>
      </p:sp>
      <p:sp>
        <p:nvSpPr>
          <p:cNvPr id="4" name="Rectangle 3">
            <a:extLst>
              <a:ext uri="{FF2B5EF4-FFF2-40B4-BE49-F238E27FC236}">
                <a16:creationId xmlns:a16="http://schemas.microsoft.com/office/drawing/2014/main" id="{E00E19CE-7169-8144-BDDF-E0DCDABB4CCB}"/>
              </a:ext>
            </a:extLst>
          </p:cNvPr>
          <p:cNvSpPr/>
          <p:nvPr/>
        </p:nvSpPr>
        <p:spPr>
          <a:xfrm>
            <a:off x="5491937" y="1002631"/>
            <a:ext cx="4387923" cy="1938992"/>
          </a:xfrm>
          <a:prstGeom prst="rect">
            <a:avLst/>
          </a:prstGeom>
        </p:spPr>
        <p:txBody>
          <a:bodyPr wrap="square">
            <a:spAutoFit/>
          </a:bodyPr>
          <a:lstStyle/>
          <a:p>
            <a:pPr marL="457200" indent="-457200">
              <a:buFont typeface="+mj-lt"/>
              <a:buAutoNum type="alphaLcParenR"/>
            </a:pPr>
            <a:r>
              <a:rPr lang="en-GB" sz="2400" dirty="0"/>
              <a:t>The run winding is damaged</a:t>
            </a:r>
          </a:p>
          <a:p>
            <a:pPr marL="457200" indent="-457200">
              <a:buFont typeface="+mj-lt"/>
              <a:buAutoNum type="alphaLcParenR"/>
            </a:pPr>
            <a:r>
              <a:rPr lang="en-GB" sz="2400" dirty="0"/>
              <a:t>The start winding is damaged</a:t>
            </a:r>
          </a:p>
          <a:p>
            <a:pPr marL="457200" indent="-457200">
              <a:buFont typeface="+mj-lt"/>
              <a:buAutoNum type="alphaLcParenR"/>
            </a:pPr>
            <a:r>
              <a:rPr lang="en-GB" sz="2400" dirty="0"/>
              <a:t>The centrifugal switch is damaged</a:t>
            </a:r>
          </a:p>
          <a:p>
            <a:pPr marL="457200" indent="-457200">
              <a:buFont typeface="+mj-lt"/>
              <a:buAutoNum type="alphaLcParenR"/>
            </a:pPr>
            <a:r>
              <a:rPr lang="en-GB" sz="2400" dirty="0"/>
              <a:t>There is nothing wrong</a:t>
            </a:r>
          </a:p>
        </p:txBody>
      </p:sp>
      <p:pic>
        <p:nvPicPr>
          <p:cNvPr id="8" name="Graphic 7" descr="User">
            <a:extLst>
              <a:ext uri="{FF2B5EF4-FFF2-40B4-BE49-F238E27FC236}">
                <a16:creationId xmlns:a16="http://schemas.microsoft.com/office/drawing/2014/main" id="{6CA3D0B3-A0B4-874E-AE39-B31D43CA6C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7371" y="1002631"/>
            <a:ext cx="854046" cy="854046"/>
          </a:xfrm>
          <a:prstGeom prst="rect">
            <a:avLst/>
          </a:prstGeom>
        </p:spPr>
      </p:pic>
    </p:spTree>
    <p:custDataLst>
      <p:tags r:id="rId1"/>
    </p:custDataLst>
    <p:extLst>
      <p:ext uri="{BB962C8B-B14F-4D97-AF65-F5344CB8AC3E}">
        <p14:creationId xmlns:p14="http://schemas.microsoft.com/office/powerpoint/2010/main" val="3496458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Test Values</a:t>
            </a:r>
          </a:p>
        </p:txBody>
      </p:sp>
      <p:sp>
        <p:nvSpPr>
          <p:cNvPr id="3" name="Content Placeholder 2"/>
          <p:cNvSpPr>
            <a:spLocks noGrp="1"/>
          </p:cNvSpPr>
          <p:nvPr>
            <p:ph idx="1"/>
          </p:nvPr>
        </p:nvSpPr>
        <p:spPr>
          <a:xfrm>
            <a:off x="1122532" y="1091868"/>
            <a:ext cx="1892132" cy="3645525"/>
          </a:xfrm>
        </p:spPr>
        <p:txBody>
          <a:bodyPr lIns="90000">
            <a:noAutofit/>
          </a:bodyPr>
          <a:lstStyle/>
          <a:p>
            <a:pPr marL="0" indent="0">
              <a:buNone/>
            </a:pPr>
            <a:r>
              <a:rPr lang="en-GB" sz="1800" dirty="0"/>
              <a:t>T1 – T2: None</a:t>
            </a:r>
          </a:p>
          <a:p>
            <a:pPr marL="0" indent="0">
              <a:buNone/>
            </a:pPr>
            <a:r>
              <a:rPr lang="en-GB" sz="1800" dirty="0"/>
              <a:t>T1 – T3: 0,4Ω</a:t>
            </a:r>
          </a:p>
          <a:p>
            <a:pPr marL="0" indent="0">
              <a:buNone/>
            </a:pPr>
            <a:r>
              <a:rPr lang="en-GB" sz="1800" dirty="0"/>
              <a:t>T1 – T3: None</a:t>
            </a:r>
          </a:p>
          <a:p>
            <a:pPr marL="0" indent="0">
              <a:buNone/>
            </a:pPr>
            <a:r>
              <a:rPr lang="en-GB" sz="1800" dirty="0"/>
              <a:t>T1 – T5: None</a:t>
            </a:r>
          </a:p>
          <a:p>
            <a:pPr marL="0" indent="0">
              <a:buNone/>
            </a:pPr>
            <a:r>
              <a:rPr lang="en-GB" sz="1800" dirty="0"/>
              <a:t>T1 – T6: None</a:t>
            </a:r>
          </a:p>
        </p:txBody>
      </p:sp>
      <p:sp>
        <p:nvSpPr>
          <p:cNvPr id="6" name="Content Placeholder 2">
            <a:extLst>
              <a:ext uri="{FF2B5EF4-FFF2-40B4-BE49-F238E27FC236}">
                <a16:creationId xmlns:a16="http://schemas.microsoft.com/office/drawing/2014/main" id="{DB9F686B-0845-5E43-90F7-C6531DF0EEFC}"/>
              </a:ext>
            </a:extLst>
          </p:cNvPr>
          <p:cNvSpPr txBox="1">
            <a:spLocks/>
          </p:cNvSpPr>
          <p:nvPr/>
        </p:nvSpPr>
        <p:spPr>
          <a:xfrm>
            <a:off x="3034178" y="1091868"/>
            <a:ext cx="1892132" cy="3645525"/>
          </a:xfrm>
          <a:prstGeom prst="rect">
            <a:avLst/>
          </a:prstGeom>
        </p:spPr>
        <p:txBody>
          <a:bodyPr vert="horz" lIns="9000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None/>
            </a:pPr>
            <a:r>
              <a:rPr lang="en-GB" sz="1800" dirty="0"/>
              <a:t>T2 – T3: None</a:t>
            </a:r>
          </a:p>
          <a:p>
            <a:pPr marL="0" indent="0">
              <a:buNone/>
            </a:pPr>
            <a:r>
              <a:rPr lang="en-GB" sz="1800" dirty="0"/>
              <a:t>T2 – T4: None</a:t>
            </a:r>
          </a:p>
          <a:p>
            <a:pPr marL="0" indent="0">
              <a:buFont typeface="Arial" panose="020B0604020202020204" pitchFamily="34" charset="0"/>
              <a:buNone/>
            </a:pPr>
            <a:r>
              <a:rPr lang="en-GB" sz="1800" dirty="0"/>
              <a:t>T2 – T5: None</a:t>
            </a:r>
          </a:p>
          <a:p>
            <a:pPr marL="0" indent="0">
              <a:buNone/>
            </a:pPr>
            <a:r>
              <a:rPr lang="en-GB" sz="1800" dirty="0"/>
              <a:t>T2 – T6: 21,4Ω</a:t>
            </a:r>
          </a:p>
        </p:txBody>
      </p:sp>
      <p:sp>
        <p:nvSpPr>
          <p:cNvPr id="7" name="Content Placeholder 2">
            <a:extLst>
              <a:ext uri="{FF2B5EF4-FFF2-40B4-BE49-F238E27FC236}">
                <a16:creationId xmlns:a16="http://schemas.microsoft.com/office/drawing/2014/main" id="{423F7BED-FC86-4D42-9B20-D1934BDA9C8F}"/>
              </a:ext>
            </a:extLst>
          </p:cNvPr>
          <p:cNvSpPr txBox="1">
            <a:spLocks/>
          </p:cNvSpPr>
          <p:nvPr/>
        </p:nvSpPr>
        <p:spPr>
          <a:xfrm>
            <a:off x="4945824" y="1091868"/>
            <a:ext cx="1892132" cy="3645525"/>
          </a:xfrm>
          <a:prstGeom prst="rect">
            <a:avLst/>
          </a:prstGeom>
        </p:spPr>
        <p:txBody>
          <a:bodyPr vert="horz" lIns="9000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1800" dirty="0"/>
              <a:t>T3 – T4: None</a:t>
            </a:r>
          </a:p>
          <a:p>
            <a:pPr marL="0" indent="0">
              <a:buFont typeface="Arial" panose="020B0604020202020204" pitchFamily="34" charset="0"/>
              <a:buNone/>
            </a:pPr>
            <a:r>
              <a:rPr lang="en-GB" sz="1800" dirty="0"/>
              <a:t>T3 – T5: None</a:t>
            </a:r>
          </a:p>
          <a:p>
            <a:pPr marL="0" indent="0">
              <a:buFont typeface="Arial" panose="020B0604020202020204" pitchFamily="34" charset="0"/>
              <a:buNone/>
            </a:pPr>
            <a:r>
              <a:rPr lang="en-GB" sz="1800" dirty="0"/>
              <a:t>T3 – T6: None</a:t>
            </a:r>
          </a:p>
        </p:txBody>
      </p:sp>
      <p:sp>
        <p:nvSpPr>
          <p:cNvPr id="8" name="Content Placeholder 2">
            <a:extLst>
              <a:ext uri="{FF2B5EF4-FFF2-40B4-BE49-F238E27FC236}">
                <a16:creationId xmlns:a16="http://schemas.microsoft.com/office/drawing/2014/main" id="{B6933869-B1A3-9042-B23B-D74E9E099D1A}"/>
              </a:ext>
            </a:extLst>
          </p:cNvPr>
          <p:cNvSpPr txBox="1">
            <a:spLocks/>
          </p:cNvSpPr>
          <p:nvPr/>
        </p:nvSpPr>
        <p:spPr>
          <a:xfrm>
            <a:off x="6837956" y="1091867"/>
            <a:ext cx="1892132" cy="3645525"/>
          </a:xfrm>
          <a:prstGeom prst="rect">
            <a:avLst/>
          </a:prstGeom>
        </p:spPr>
        <p:txBody>
          <a:bodyPr vert="horz" lIns="9000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None/>
            </a:pPr>
            <a:r>
              <a:rPr lang="en-GB" sz="1800" dirty="0"/>
              <a:t>T4 – T5: 7,3Ω</a:t>
            </a:r>
          </a:p>
          <a:p>
            <a:pPr marL="0" indent="0">
              <a:buNone/>
            </a:pPr>
            <a:r>
              <a:rPr lang="en-GB" sz="1800" dirty="0"/>
              <a:t>T4 – T6: None</a:t>
            </a:r>
          </a:p>
        </p:txBody>
      </p:sp>
      <p:sp>
        <p:nvSpPr>
          <p:cNvPr id="9" name="Content Placeholder 2">
            <a:extLst>
              <a:ext uri="{FF2B5EF4-FFF2-40B4-BE49-F238E27FC236}">
                <a16:creationId xmlns:a16="http://schemas.microsoft.com/office/drawing/2014/main" id="{46F3A3AF-BBC6-9643-AB03-7E9D076B4C3D}"/>
              </a:ext>
            </a:extLst>
          </p:cNvPr>
          <p:cNvSpPr txBox="1">
            <a:spLocks/>
          </p:cNvSpPr>
          <p:nvPr/>
        </p:nvSpPr>
        <p:spPr>
          <a:xfrm>
            <a:off x="8691868" y="1091866"/>
            <a:ext cx="1892132" cy="3645525"/>
          </a:xfrm>
          <a:prstGeom prst="rect">
            <a:avLst/>
          </a:prstGeom>
        </p:spPr>
        <p:txBody>
          <a:bodyPr vert="horz" lIns="9000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1800" dirty="0"/>
              <a:t>T5 – T6: None</a:t>
            </a:r>
          </a:p>
        </p:txBody>
      </p:sp>
    </p:spTree>
    <p:custDataLst>
      <p:tags r:id="rId1"/>
    </p:custDataLst>
    <p:extLst>
      <p:ext uri="{BB962C8B-B14F-4D97-AF65-F5344CB8AC3E}">
        <p14:creationId xmlns:p14="http://schemas.microsoft.com/office/powerpoint/2010/main" val="2083335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a:t>
            </a:r>
          </a:p>
          <a:p>
            <a:pPr marL="457200" indent="-457200">
              <a:buFont typeface="+mj-lt"/>
              <a:buAutoNum type="arabicPeriod"/>
            </a:pPr>
            <a:r>
              <a:rPr lang="en-GB" sz="2400" dirty="0"/>
              <a:t>List the necessary single phase motor electrical tests</a:t>
            </a:r>
          </a:p>
          <a:p>
            <a:pPr marL="457200" indent="-457200">
              <a:buFont typeface="+mj-lt"/>
              <a:buAutoNum type="arabicPeriod"/>
            </a:pPr>
            <a:r>
              <a:rPr lang="en-GB" sz="2400" dirty="0"/>
              <a:t>Perform continuity tests on single phase motors</a:t>
            </a:r>
          </a:p>
          <a:p>
            <a:pPr marL="457200" indent="-457200">
              <a:buFont typeface="+mj-lt"/>
              <a:buAutoNum type="arabicPeriod"/>
            </a:pPr>
            <a:r>
              <a:rPr lang="en-GB" sz="2400" dirty="0"/>
              <a:t>Perform capacitor tests on single phase motors</a:t>
            </a:r>
          </a:p>
          <a:p>
            <a:pPr marL="457200" indent="-457200">
              <a:buFont typeface="+mj-lt"/>
              <a:buAutoNum type="arabicPeriod"/>
            </a:pPr>
            <a:r>
              <a:rPr lang="en-GB" sz="2400" dirty="0"/>
              <a:t>Perform insulation resistance tests on single phase motors</a:t>
            </a:r>
          </a:p>
          <a:p>
            <a:pPr marL="457200" indent="-457200">
              <a:buFont typeface="+mj-lt"/>
              <a:buAutoNum type="arabicPeriod"/>
            </a:pPr>
            <a:r>
              <a:rPr lang="en-GB" sz="2400" dirty="0"/>
              <a:t>Complete a motor test form with the results </a:t>
            </a:r>
            <a:r>
              <a:rPr lang="en-GB" sz="2400"/>
              <a:t>of electrical tests</a:t>
            </a:r>
            <a:endParaRPr lang="en-GB" sz="2400" dirty="0"/>
          </a:p>
          <a:p>
            <a:pPr marL="0" indent="0">
              <a:buFont typeface="Arial" panose="020B0604020202020204" pitchFamily="34" charset="0"/>
              <a:buNone/>
            </a:pPr>
            <a:endParaRPr lang="en-GB" sz="2400"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Complete the Motor Test Form</a:t>
            </a:r>
          </a:p>
        </p:txBody>
      </p:sp>
      <p:sp>
        <p:nvSpPr>
          <p:cNvPr id="3" name="Content Placeholder 2"/>
          <p:cNvSpPr>
            <a:spLocks noGrp="1"/>
          </p:cNvSpPr>
          <p:nvPr>
            <p:ph idx="1"/>
          </p:nvPr>
        </p:nvSpPr>
        <p:spPr>
          <a:xfrm>
            <a:off x="1122532" y="1091868"/>
            <a:ext cx="5118100" cy="523389"/>
          </a:xfrm>
        </p:spPr>
        <p:txBody>
          <a:bodyPr lIns="90000">
            <a:noAutofit/>
          </a:bodyPr>
          <a:lstStyle/>
          <a:p>
            <a:pPr marL="0" indent="0" algn="just">
              <a:buNone/>
            </a:pPr>
            <a:r>
              <a:rPr lang="en-GB" sz="2400" dirty="0"/>
              <a:t>Here is a full motor test form.</a:t>
            </a:r>
          </a:p>
        </p:txBody>
      </p:sp>
      <p:sp>
        <p:nvSpPr>
          <p:cNvPr id="10" name="Rectangle 9">
            <a:extLst>
              <a:ext uri="{FF2B5EF4-FFF2-40B4-BE49-F238E27FC236}">
                <a16:creationId xmlns:a16="http://schemas.microsoft.com/office/drawing/2014/main" id="{38F84E31-9E9E-524D-B280-773A351D311B}"/>
              </a:ext>
            </a:extLst>
          </p:cNvPr>
          <p:cNvSpPr/>
          <p:nvPr/>
        </p:nvSpPr>
        <p:spPr>
          <a:xfrm>
            <a:off x="6383662" y="1091868"/>
            <a:ext cx="3192294" cy="27212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Img19a</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1991899" y="3983286"/>
            <a:ext cx="2743055"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See the test results again</a:t>
            </a:r>
          </a:p>
        </p:txBody>
      </p:sp>
      <p:sp>
        <p:nvSpPr>
          <p:cNvPr id="6" name="Rounded Rectangle 5">
            <a:extLst>
              <a:ext uri="{FF2B5EF4-FFF2-40B4-BE49-F238E27FC236}">
                <a16:creationId xmlns:a16="http://schemas.microsoft.com/office/drawing/2014/main" id="{61981E24-C38C-794F-9A26-82A49FF66772}"/>
              </a:ext>
            </a:extLst>
          </p:cNvPr>
          <p:cNvSpPr/>
          <p:nvPr/>
        </p:nvSpPr>
        <p:spPr>
          <a:xfrm>
            <a:off x="6608281" y="4013524"/>
            <a:ext cx="2743055"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Download</a:t>
            </a:r>
          </a:p>
        </p:txBody>
      </p:sp>
      <p:pic>
        <p:nvPicPr>
          <p:cNvPr id="7" name="Graphic 6" descr="Magnifying glass">
            <a:extLst>
              <a:ext uri="{FF2B5EF4-FFF2-40B4-BE49-F238E27FC236}">
                <a16:creationId xmlns:a16="http://schemas.microsoft.com/office/drawing/2014/main" id="{331928EB-192D-294B-B480-E3C569159E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83662" y="1091868"/>
            <a:ext cx="523389" cy="523389"/>
          </a:xfrm>
          <a:prstGeom prst="rect">
            <a:avLst/>
          </a:prstGeom>
        </p:spPr>
      </p:pic>
      <p:sp>
        <p:nvSpPr>
          <p:cNvPr id="4" name="Rectangle 3">
            <a:extLst>
              <a:ext uri="{FF2B5EF4-FFF2-40B4-BE49-F238E27FC236}">
                <a16:creationId xmlns:a16="http://schemas.microsoft.com/office/drawing/2014/main" id="{02BF4E4F-F155-5F46-93AE-2B1D54A6375D}"/>
              </a:ext>
            </a:extLst>
          </p:cNvPr>
          <p:cNvSpPr/>
          <p:nvPr/>
        </p:nvSpPr>
        <p:spPr>
          <a:xfrm>
            <a:off x="1122531" y="1628519"/>
            <a:ext cx="5118100" cy="1938992"/>
          </a:xfrm>
          <a:prstGeom prst="rect">
            <a:avLst/>
          </a:prstGeom>
          <a:solidFill>
            <a:schemeClr val="tx2">
              <a:lumMod val="40000"/>
              <a:lumOff val="60000"/>
            </a:schemeClr>
          </a:solidFill>
        </p:spPr>
        <p:txBody>
          <a:bodyPr>
            <a:spAutoFit/>
          </a:bodyPr>
          <a:lstStyle/>
          <a:p>
            <a:pPr marL="457200" indent="-457200" algn="just">
              <a:buFont typeface="+mj-lt"/>
              <a:buAutoNum type="arabicPeriod"/>
            </a:pPr>
            <a:r>
              <a:rPr lang="en-GB" sz="2400" i="1" dirty="0"/>
              <a:t>Download this form or create your own.</a:t>
            </a:r>
          </a:p>
          <a:p>
            <a:pPr marL="457200" indent="-457200" algn="just">
              <a:buFont typeface="+mj-lt"/>
              <a:buAutoNum type="arabicPeriod"/>
            </a:pPr>
            <a:r>
              <a:rPr lang="en-GB" sz="2400" i="1" dirty="0"/>
              <a:t>Complete the relevant section with the test results provided on the previous screen.</a:t>
            </a:r>
          </a:p>
        </p:txBody>
      </p:sp>
      <p:pic>
        <p:nvPicPr>
          <p:cNvPr id="9" name="Graphic 8" descr="User">
            <a:extLst>
              <a:ext uri="{FF2B5EF4-FFF2-40B4-BE49-F238E27FC236}">
                <a16:creationId xmlns:a16="http://schemas.microsoft.com/office/drawing/2014/main" id="{B9433C8E-7865-8E4A-8F28-D545F454F4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8485" y="1559303"/>
            <a:ext cx="854046" cy="854046"/>
          </a:xfrm>
          <a:prstGeom prst="rect">
            <a:avLst/>
          </a:prstGeom>
        </p:spPr>
      </p:pic>
    </p:spTree>
    <p:custDataLst>
      <p:tags r:id="rId1"/>
    </p:custDataLst>
    <p:extLst>
      <p:ext uri="{BB962C8B-B14F-4D97-AF65-F5344CB8AC3E}">
        <p14:creationId xmlns:p14="http://schemas.microsoft.com/office/powerpoint/2010/main" val="4266262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Capacitor Test</a:t>
            </a:r>
          </a:p>
        </p:txBody>
      </p:sp>
      <p:sp>
        <p:nvSpPr>
          <p:cNvPr id="3" name="Content Placeholder 2"/>
          <p:cNvSpPr>
            <a:spLocks noGrp="1"/>
          </p:cNvSpPr>
          <p:nvPr>
            <p:ph idx="1"/>
          </p:nvPr>
        </p:nvSpPr>
        <p:spPr>
          <a:xfrm>
            <a:off x="1122532" y="1091869"/>
            <a:ext cx="3914417" cy="2147278"/>
          </a:xfrm>
        </p:spPr>
        <p:txBody>
          <a:bodyPr lIns="90000">
            <a:noAutofit/>
          </a:bodyPr>
          <a:lstStyle/>
          <a:p>
            <a:pPr marL="0" indent="0" algn="just">
              <a:buNone/>
            </a:pPr>
            <a:r>
              <a:rPr lang="en-GB" sz="2400" dirty="0"/>
              <a:t>We need to test the motor’s capacitor to see if an </a:t>
            </a:r>
            <a:r>
              <a:rPr lang="en-GB" sz="2400" b="1" dirty="0"/>
              <a:t>open or short circuit</a:t>
            </a:r>
            <a:r>
              <a:rPr lang="en-GB" sz="2400" dirty="0"/>
              <a:t> condition exists. Generally, if a capacitor is found to be faulty, it must be replaced.</a:t>
            </a:r>
          </a:p>
        </p:txBody>
      </p:sp>
      <p:pic>
        <p:nvPicPr>
          <p:cNvPr id="4" name="Picture 3">
            <a:extLst>
              <a:ext uri="{FF2B5EF4-FFF2-40B4-BE49-F238E27FC236}">
                <a16:creationId xmlns:a16="http://schemas.microsoft.com/office/drawing/2014/main" id="{168880B5-9FD0-464D-A007-12F410F109C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6200000">
            <a:off x="2215713" y="3074405"/>
            <a:ext cx="1847444" cy="1428023"/>
          </a:xfrm>
          <a:prstGeom prst="rect">
            <a:avLst/>
          </a:prstGeom>
        </p:spPr>
      </p:pic>
      <p:sp>
        <p:nvSpPr>
          <p:cNvPr id="6" name="Rectangle 5">
            <a:extLst>
              <a:ext uri="{FF2B5EF4-FFF2-40B4-BE49-F238E27FC236}">
                <a16:creationId xmlns:a16="http://schemas.microsoft.com/office/drawing/2014/main" id="{1CE75088-C386-6E48-A038-4869199F138B}"/>
              </a:ext>
            </a:extLst>
          </p:cNvPr>
          <p:cNvSpPr/>
          <p:nvPr/>
        </p:nvSpPr>
        <p:spPr>
          <a:xfrm>
            <a:off x="5221537" y="1067187"/>
            <a:ext cx="4824999" cy="27212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Vid02</a:t>
            </a:r>
          </a:p>
        </p:txBody>
      </p:sp>
      <p:sp>
        <p:nvSpPr>
          <p:cNvPr id="5" name="TextBox 4">
            <a:extLst>
              <a:ext uri="{FF2B5EF4-FFF2-40B4-BE49-F238E27FC236}">
                <a16:creationId xmlns:a16="http://schemas.microsoft.com/office/drawing/2014/main" id="{D9824DF5-35C6-1E4C-B09E-2DAD3C24EBCB}"/>
              </a:ext>
            </a:extLst>
          </p:cNvPr>
          <p:cNvSpPr txBox="1"/>
          <p:nvPr/>
        </p:nvSpPr>
        <p:spPr>
          <a:xfrm>
            <a:off x="5238369" y="3943399"/>
            <a:ext cx="3967621" cy="830997"/>
          </a:xfrm>
          <a:prstGeom prst="rect">
            <a:avLst/>
          </a:prstGeom>
          <a:solidFill>
            <a:schemeClr val="tx2">
              <a:lumMod val="40000"/>
              <a:lumOff val="60000"/>
            </a:schemeClr>
          </a:solidFill>
        </p:spPr>
        <p:txBody>
          <a:bodyPr wrap="square" rtlCol="0">
            <a:spAutoFit/>
          </a:bodyPr>
          <a:lstStyle/>
          <a:p>
            <a:pPr algn="just"/>
            <a:r>
              <a:rPr lang="en-GB" sz="2400" i="1" dirty="0"/>
              <a:t>Watch the video to learn how to test a capacitor</a:t>
            </a:r>
          </a:p>
        </p:txBody>
      </p:sp>
      <p:pic>
        <p:nvPicPr>
          <p:cNvPr id="9" name="Graphic 8" descr="User">
            <a:extLst>
              <a:ext uri="{FF2B5EF4-FFF2-40B4-BE49-F238E27FC236}">
                <a16:creationId xmlns:a16="http://schemas.microsoft.com/office/drawing/2014/main" id="{8422B675-E564-1B4F-BDBA-B5B366C07C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92490" y="3858093"/>
            <a:ext cx="854046" cy="854046"/>
          </a:xfrm>
          <a:prstGeom prst="rect">
            <a:avLst/>
          </a:prstGeom>
        </p:spPr>
      </p:pic>
    </p:spTree>
    <p:custDataLst>
      <p:tags r:id="rId1"/>
    </p:custDataLst>
    <p:extLst>
      <p:ext uri="{BB962C8B-B14F-4D97-AF65-F5344CB8AC3E}">
        <p14:creationId xmlns:p14="http://schemas.microsoft.com/office/powerpoint/2010/main" val="837656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Remember - Use the Right Instrument!</a:t>
            </a:r>
          </a:p>
        </p:txBody>
      </p:sp>
      <p:sp>
        <p:nvSpPr>
          <p:cNvPr id="3" name="Content Placeholder 2"/>
          <p:cNvSpPr>
            <a:spLocks noGrp="1"/>
          </p:cNvSpPr>
          <p:nvPr>
            <p:ph idx="1"/>
          </p:nvPr>
        </p:nvSpPr>
        <p:spPr>
          <a:xfrm>
            <a:off x="1122532" y="1091868"/>
            <a:ext cx="4844315" cy="1108891"/>
          </a:xfrm>
        </p:spPr>
        <p:txBody>
          <a:bodyPr lIns="90000">
            <a:noAutofit/>
          </a:bodyPr>
          <a:lstStyle/>
          <a:p>
            <a:pPr marL="0" indent="0" algn="just">
              <a:buNone/>
            </a:pPr>
            <a:r>
              <a:rPr lang="en-GB" sz="2400" dirty="0"/>
              <a:t>It is best to do a capacitor test with a </a:t>
            </a:r>
            <a:r>
              <a:rPr lang="en-GB" sz="2400" b="1" dirty="0"/>
              <a:t>good quality analogue </a:t>
            </a:r>
            <a:r>
              <a:rPr lang="en-GB" sz="2400" b="1" dirty="0" err="1"/>
              <a:t>multimeter</a:t>
            </a:r>
            <a:r>
              <a:rPr lang="en-GB" sz="2400" dirty="0"/>
              <a:t>.</a:t>
            </a:r>
          </a:p>
        </p:txBody>
      </p:sp>
      <p:sp>
        <p:nvSpPr>
          <p:cNvPr id="4" name="Rectangle 3">
            <a:extLst>
              <a:ext uri="{FF2B5EF4-FFF2-40B4-BE49-F238E27FC236}">
                <a16:creationId xmlns:a16="http://schemas.microsoft.com/office/drawing/2014/main" id="{BD13922E-4F2C-E34B-A91A-26AE18A304F2}"/>
              </a:ext>
            </a:extLst>
          </p:cNvPr>
          <p:cNvSpPr/>
          <p:nvPr/>
        </p:nvSpPr>
        <p:spPr>
          <a:xfrm>
            <a:off x="6383662" y="1091867"/>
            <a:ext cx="3192294" cy="33438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Img21</a:t>
            </a:r>
          </a:p>
        </p:txBody>
      </p:sp>
      <p:sp>
        <p:nvSpPr>
          <p:cNvPr id="6" name="Rectangle 5">
            <a:extLst>
              <a:ext uri="{FF2B5EF4-FFF2-40B4-BE49-F238E27FC236}">
                <a16:creationId xmlns:a16="http://schemas.microsoft.com/office/drawing/2014/main" id="{2C2AFB86-4EC1-1F48-9BBA-97A88B40D67B}"/>
              </a:ext>
            </a:extLst>
          </p:cNvPr>
          <p:cNvSpPr/>
          <p:nvPr/>
        </p:nvSpPr>
        <p:spPr>
          <a:xfrm>
            <a:off x="1122532" y="2279767"/>
            <a:ext cx="4844315" cy="1938992"/>
          </a:xfrm>
          <a:prstGeom prst="rect">
            <a:avLst/>
          </a:prstGeom>
          <a:ln w="28575">
            <a:solidFill>
              <a:schemeClr val="accent2"/>
            </a:solidFill>
          </a:ln>
        </p:spPr>
        <p:txBody>
          <a:bodyPr wrap="square">
            <a:spAutoFit/>
          </a:bodyPr>
          <a:lstStyle/>
          <a:p>
            <a:pPr algn="just"/>
            <a:r>
              <a:rPr lang="en-GB" sz="2400" b="1" dirty="0"/>
              <a:t>You must NEVER use an insulation resistance tester like the BM6 Megger to test a capacitor. When the capacitor discharges, it will destroy the instrument.</a:t>
            </a:r>
          </a:p>
        </p:txBody>
      </p:sp>
      <p:pic>
        <p:nvPicPr>
          <p:cNvPr id="7" name="Graphic 6" descr="Lightbulb">
            <a:extLst>
              <a:ext uri="{FF2B5EF4-FFF2-40B4-BE49-F238E27FC236}">
                <a16:creationId xmlns:a16="http://schemas.microsoft.com/office/drawing/2014/main" id="{664224D0-0300-CB45-930E-D6572D76B5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223" y="2279767"/>
            <a:ext cx="914400" cy="914400"/>
          </a:xfrm>
          <a:prstGeom prst="rect">
            <a:avLst/>
          </a:prstGeom>
        </p:spPr>
      </p:pic>
    </p:spTree>
    <p:custDataLst>
      <p:tags r:id="rId1"/>
    </p:custDataLst>
    <p:extLst>
      <p:ext uri="{BB962C8B-B14F-4D97-AF65-F5344CB8AC3E}">
        <p14:creationId xmlns:p14="http://schemas.microsoft.com/office/powerpoint/2010/main" val="3730274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Complete the Motor Test Form</a:t>
            </a:r>
          </a:p>
        </p:txBody>
      </p:sp>
      <p:sp>
        <p:nvSpPr>
          <p:cNvPr id="3" name="Content Placeholder 2"/>
          <p:cNvSpPr>
            <a:spLocks noGrp="1"/>
          </p:cNvSpPr>
          <p:nvPr>
            <p:ph idx="1"/>
          </p:nvPr>
        </p:nvSpPr>
        <p:spPr>
          <a:xfrm>
            <a:off x="1122532" y="1091869"/>
            <a:ext cx="4828818" cy="1248376"/>
          </a:xfrm>
          <a:solidFill>
            <a:schemeClr val="tx2">
              <a:lumMod val="40000"/>
              <a:lumOff val="60000"/>
            </a:schemeClr>
          </a:solidFill>
        </p:spPr>
        <p:txBody>
          <a:bodyPr lIns="90000">
            <a:noAutofit/>
          </a:bodyPr>
          <a:lstStyle/>
          <a:p>
            <a:pPr marL="0" indent="0" algn="just">
              <a:buNone/>
            </a:pPr>
            <a:r>
              <a:rPr lang="en-GB" sz="2400" i="1" dirty="0"/>
              <a:t>Continue to complete your full motor test form with the results of these capacitor tests.</a:t>
            </a:r>
          </a:p>
        </p:txBody>
      </p:sp>
      <p:sp>
        <p:nvSpPr>
          <p:cNvPr id="10" name="Rectangle 9">
            <a:extLst>
              <a:ext uri="{FF2B5EF4-FFF2-40B4-BE49-F238E27FC236}">
                <a16:creationId xmlns:a16="http://schemas.microsoft.com/office/drawing/2014/main" id="{38F84E31-9E9E-524D-B280-773A351D311B}"/>
              </a:ext>
            </a:extLst>
          </p:cNvPr>
          <p:cNvSpPr/>
          <p:nvPr/>
        </p:nvSpPr>
        <p:spPr>
          <a:xfrm>
            <a:off x="6383662" y="1091868"/>
            <a:ext cx="3192294" cy="27212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Img19a</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2052924" y="2734031"/>
            <a:ext cx="2743055"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See the test results</a:t>
            </a:r>
          </a:p>
        </p:txBody>
      </p:sp>
      <p:sp>
        <p:nvSpPr>
          <p:cNvPr id="6" name="Rounded Rectangle 5">
            <a:extLst>
              <a:ext uri="{FF2B5EF4-FFF2-40B4-BE49-F238E27FC236}">
                <a16:creationId xmlns:a16="http://schemas.microsoft.com/office/drawing/2014/main" id="{61981E24-C38C-794F-9A26-82A49FF66772}"/>
              </a:ext>
            </a:extLst>
          </p:cNvPr>
          <p:cNvSpPr/>
          <p:nvPr/>
        </p:nvSpPr>
        <p:spPr>
          <a:xfrm>
            <a:off x="6608281" y="3874042"/>
            <a:ext cx="2743055"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Download</a:t>
            </a:r>
          </a:p>
        </p:txBody>
      </p:sp>
      <p:pic>
        <p:nvPicPr>
          <p:cNvPr id="7" name="Graphic 6" descr="User">
            <a:extLst>
              <a:ext uri="{FF2B5EF4-FFF2-40B4-BE49-F238E27FC236}">
                <a16:creationId xmlns:a16="http://schemas.microsoft.com/office/drawing/2014/main" id="{826C9D79-3587-4A45-8825-143F936524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3197" y="1091868"/>
            <a:ext cx="854046" cy="854046"/>
          </a:xfrm>
          <a:prstGeom prst="rect">
            <a:avLst/>
          </a:prstGeom>
        </p:spPr>
      </p:pic>
      <p:pic>
        <p:nvPicPr>
          <p:cNvPr id="8" name="Graphic 7" descr="Magnifying glass">
            <a:extLst>
              <a:ext uri="{FF2B5EF4-FFF2-40B4-BE49-F238E27FC236}">
                <a16:creationId xmlns:a16="http://schemas.microsoft.com/office/drawing/2014/main" id="{F161CE65-34B3-384E-8F33-BFBDE0FD2F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83662" y="1091868"/>
            <a:ext cx="523389" cy="523389"/>
          </a:xfrm>
          <a:prstGeom prst="rect">
            <a:avLst/>
          </a:prstGeom>
        </p:spPr>
      </p:pic>
    </p:spTree>
    <p:custDataLst>
      <p:tags r:id="rId1"/>
    </p:custDataLst>
    <p:extLst>
      <p:ext uri="{BB962C8B-B14F-4D97-AF65-F5344CB8AC3E}">
        <p14:creationId xmlns:p14="http://schemas.microsoft.com/office/powerpoint/2010/main" val="2071400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Insulation Resistance Tests</a:t>
            </a:r>
          </a:p>
        </p:txBody>
      </p:sp>
      <p:sp>
        <p:nvSpPr>
          <p:cNvPr id="3" name="Content Placeholder 2"/>
          <p:cNvSpPr>
            <a:spLocks noGrp="1"/>
          </p:cNvSpPr>
          <p:nvPr>
            <p:ph idx="1"/>
          </p:nvPr>
        </p:nvSpPr>
        <p:spPr>
          <a:xfrm>
            <a:off x="4249624" y="1125294"/>
            <a:ext cx="4736491" cy="765499"/>
          </a:xfrm>
        </p:spPr>
        <p:txBody>
          <a:bodyPr lIns="90000">
            <a:noAutofit/>
          </a:bodyPr>
          <a:lstStyle/>
          <a:p>
            <a:pPr marL="0" indent="0" algn="just">
              <a:buNone/>
            </a:pPr>
            <a:r>
              <a:rPr lang="en-GB" sz="2400" dirty="0"/>
              <a:t>Electricity is very useful but only when it flows where we want it to!</a:t>
            </a:r>
          </a:p>
        </p:txBody>
      </p:sp>
      <p:sp>
        <p:nvSpPr>
          <p:cNvPr id="4" name="Rectangle 3">
            <a:extLst>
              <a:ext uri="{FF2B5EF4-FFF2-40B4-BE49-F238E27FC236}">
                <a16:creationId xmlns:a16="http://schemas.microsoft.com/office/drawing/2014/main" id="{BD13922E-4F2C-E34B-A91A-26AE18A304F2}"/>
              </a:ext>
            </a:extLst>
          </p:cNvPr>
          <p:cNvSpPr/>
          <p:nvPr/>
        </p:nvSpPr>
        <p:spPr>
          <a:xfrm>
            <a:off x="801303" y="1233577"/>
            <a:ext cx="3192294" cy="35089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Img22</a:t>
            </a:r>
          </a:p>
        </p:txBody>
      </p:sp>
      <p:pic>
        <p:nvPicPr>
          <p:cNvPr id="5" name="Graphic 4" descr="Magnifying glass">
            <a:extLst>
              <a:ext uri="{FF2B5EF4-FFF2-40B4-BE49-F238E27FC236}">
                <a16:creationId xmlns:a16="http://schemas.microsoft.com/office/drawing/2014/main" id="{A6317FD0-5629-EF48-B172-2517AC60DA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1303" y="1233577"/>
            <a:ext cx="523389" cy="523389"/>
          </a:xfrm>
          <a:prstGeom prst="rect">
            <a:avLst/>
          </a:prstGeom>
        </p:spPr>
      </p:pic>
      <p:sp>
        <p:nvSpPr>
          <p:cNvPr id="6" name="Rectangle 5">
            <a:extLst>
              <a:ext uri="{FF2B5EF4-FFF2-40B4-BE49-F238E27FC236}">
                <a16:creationId xmlns:a16="http://schemas.microsoft.com/office/drawing/2014/main" id="{660D5CDE-A0B8-A147-A20C-54778204CE2A}"/>
              </a:ext>
            </a:extLst>
          </p:cNvPr>
          <p:cNvSpPr/>
          <p:nvPr/>
        </p:nvSpPr>
        <p:spPr>
          <a:xfrm>
            <a:off x="4319972" y="1856921"/>
            <a:ext cx="5746783" cy="1569660"/>
          </a:xfrm>
          <a:prstGeom prst="rect">
            <a:avLst/>
          </a:prstGeom>
          <a:solidFill>
            <a:schemeClr val="accent2"/>
          </a:solidFill>
        </p:spPr>
        <p:txBody>
          <a:bodyPr wrap="square" lIns="576000">
            <a:spAutoFit/>
          </a:bodyPr>
          <a:lstStyle/>
          <a:p>
            <a:pPr algn="just"/>
            <a:r>
              <a:rPr lang="en-GB" sz="2400" dirty="0">
                <a:solidFill>
                  <a:schemeClr val="bg1"/>
                </a:solidFill>
              </a:rPr>
              <a:t>Insulation resistance tests check if there is any breakdown in the insulation between a motor’s electrical components.</a:t>
            </a:r>
          </a:p>
        </p:txBody>
      </p:sp>
      <p:sp>
        <p:nvSpPr>
          <p:cNvPr id="7" name="Rectangle 6">
            <a:extLst>
              <a:ext uri="{FF2B5EF4-FFF2-40B4-BE49-F238E27FC236}">
                <a16:creationId xmlns:a16="http://schemas.microsoft.com/office/drawing/2014/main" id="{73B83C8C-538A-414C-A1F4-E7623CA7F10E}"/>
              </a:ext>
            </a:extLst>
          </p:cNvPr>
          <p:cNvSpPr/>
          <p:nvPr/>
        </p:nvSpPr>
        <p:spPr>
          <a:xfrm>
            <a:off x="4319972" y="3569431"/>
            <a:ext cx="5746783" cy="1200329"/>
          </a:xfrm>
          <a:prstGeom prst="rect">
            <a:avLst/>
          </a:prstGeom>
          <a:solidFill>
            <a:schemeClr val="accent5"/>
          </a:solidFill>
        </p:spPr>
        <p:txBody>
          <a:bodyPr wrap="square" lIns="576000">
            <a:spAutoFit/>
          </a:bodyPr>
          <a:lstStyle/>
          <a:p>
            <a:pPr algn="just"/>
            <a:r>
              <a:rPr lang="en-GB" sz="2400" dirty="0">
                <a:solidFill>
                  <a:schemeClr val="bg1"/>
                </a:solidFill>
              </a:rPr>
              <a:t>It is best to use an insulation resistance tester for these tests because of the high test voltages they produce.</a:t>
            </a:r>
          </a:p>
        </p:txBody>
      </p:sp>
      <p:sp>
        <p:nvSpPr>
          <p:cNvPr id="8" name="Oval 7">
            <a:extLst>
              <a:ext uri="{FF2B5EF4-FFF2-40B4-BE49-F238E27FC236}">
                <a16:creationId xmlns:a16="http://schemas.microsoft.com/office/drawing/2014/main" id="{8D79B96E-2E5E-7344-B39E-D9D6AF8C2AAE}"/>
              </a:ext>
            </a:extLst>
          </p:cNvPr>
          <p:cNvSpPr/>
          <p:nvPr/>
        </p:nvSpPr>
        <p:spPr>
          <a:xfrm>
            <a:off x="4242483" y="1810574"/>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solidFill>
              </a:rPr>
              <a:t>1</a:t>
            </a:r>
            <a:endParaRPr lang="en-GB" dirty="0">
              <a:solidFill>
                <a:schemeClr val="accent2"/>
              </a:solidFill>
            </a:endParaRPr>
          </a:p>
        </p:txBody>
      </p:sp>
      <p:sp>
        <p:nvSpPr>
          <p:cNvPr id="9" name="Oval 8">
            <a:extLst>
              <a:ext uri="{FF2B5EF4-FFF2-40B4-BE49-F238E27FC236}">
                <a16:creationId xmlns:a16="http://schemas.microsoft.com/office/drawing/2014/main" id="{49348EB8-B5ED-9E40-84F2-4F85ECED3758}"/>
              </a:ext>
            </a:extLst>
          </p:cNvPr>
          <p:cNvSpPr/>
          <p:nvPr/>
        </p:nvSpPr>
        <p:spPr>
          <a:xfrm>
            <a:off x="4218628" y="3529898"/>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solidFill>
              </a:rPr>
              <a:t>2</a:t>
            </a:r>
            <a:endParaRPr lang="en-GB" dirty="0">
              <a:solidFill>
                <a:schemeClr val="accent5"/>
              </a:solidFill>
            </a:endParaRPr>
          </a:p>
        </p:txBody>
      </p:sp>
    </p:spTree>
    <p:custDataLst>
      <p:tags r:id="rId1"/>
    </p:custDataLst>
    <p:extLst>
      <p:ext uri="{BB962C8B-B14F-4D97-AF65-F5344CB8AC3E}">
        <p14:creationId xmlns:p14="http://schemas.microsoft.com/office/powerpoint/2010/main" val="3444734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Insulation Resistance Tests</a:t>
            </a:r>
          </a:p>
        </p:txBody>
      </p:sp>
      <p:sp>
        <p:nvSpPr>
          <p:cNvPr id="3" name="Content Placeholder 2"/>
          <p:cNvSpPr>
            <a:spLocks noGrp="1"/>
          </p:cNvSpPr>
          <p:nvPr>
            <p:ph idx="1"/>
          </p:nvPr>
        </p:nvSpPr>
        <p:spPr>
          <a:xfrm>
            <a:off x="1057330" y="1125295"/>
            <a:ext cx="7928785" cy="490050"/>
          </a:xfrm>
        </p:spPr>
        <p:txBody>
          <a:bodyPr lIns="90000">
            <a:noAutofit/>
          </a:bodyPr>
          <a:lstStyle/>
          <a:p>
            <a:pPr marL="0" indent="0" algn="just">
              <a:buNone/>
            </a:pPr>
            <a:r>
              <a:rPr lang="en-GB" sz="2400" dirty="0"/>
              <a:t>We need to do four tests:</a:t>
            </a:r>
          </a:p>
        </p:txBody>
      </p:sp>
      <p:sp>
        <p:nvSpPr>
          <p:cNvPr id="5" name="Rounded Rectangle 4">
            <a:extLst>
              <a:ext uri="{FF2B5EF4-FFF2-40B4-BE49-F238E27FC236}">
                <a16:creationId xmlns:a16="http://schemas.microsoft.com/office/drawing/2014/main" id="{172A91A9-A387-2048-A1F0-232F8D3113B3}"/>
              </a:ext>
            </a:extLst>
          </p:cNvPr>
          <p:cNvSpPr/>
          <p:nvPr/>
        </p:nvSpPr>
        <p:spPr>
          <a:xfrm>
            <a:off x="7305412" y="2349028"/>
            <a:ext cx="2849351" cy="1508125"/>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Watch how to do these insulation resistance tests</a:t>
            </a:r>
          </a:p>
        </p:txBody>
      </p:sp>
      <p:sp>
        <p:nvSpPr>
          <p:cNvPr id="4" name="Rectangle 3">
            <a:extLst>
              <a:ext uri="{FF2B5EF4-FFF2-40B4-BE49-F238E27FC236}">
                <a16:creationId xmlns:a16="http://schemas.microsoft.com/office/drawing/2014/main" id="{6F7D8E91-FFC7-7846-A1EC-AC5F90271411}"/>
              </a:ext>
            </a:extLst>
          </p:cNvPr>
          <p:cNvSpPr/>
          <p:nvPr/>
        </p:nvSpPr>
        <p:spPr>
          <a:xfrm>
            <a:off x="1057329" y="1615344"/>
            <a:ext cx="5901409" cy="461665"/>
          </a:xfrm>
          <a:prstGeom prst="rect">
            <a:avLst/>
          </a:prstGeom>
          <a:solidFill>
            <a:schemeClr val="accent2"/>
          </a:solidFill>
        </p:spPr>
        <p:txBody>
          <a:bodyPr wrap="square" lIns="576000">
            <a:spAutoFit/>
          </a:bodyPr>
          <a:lstStyle/>
          <a:p>
            <a:pPr algn="just"/>
            <a:r>
              <a:rPr lang="en-GB" sz="2400" dirty="0">
                <a:solidFill>
                  <a:schemeClr val="bg1"/>
                </a:solidFill>
              </a:rPr>
              <a:t>Test the insulation between the windings.</a:t>
            </a:r>
          </a:p>
        </p:txBody>
      </p:sp>
      <p:sp>
        <p:nvSpPr>
          <p:cNvPr id="6" name="Rectangle 5">
            <a:extLst>
              <a:ext uri="{FF2B5EF4-FFF2-40B4-BE49-F238E27FC236}">
                <a16:creationId xmlns:a16="http://schemas.microsoft.com/office/drawing/2014/main" id="{BF48DA86-1948-C945-A6ED-AE1B00986B05}"/>
              </a:ext>
            </a:extLst>
          </p:cNvPr>
          <p:cNvSpPr/>
          <p:nvPr/>
        </p:nvSpPr>
        <p:spPr>
          <a:xfrm>
            <a:off x="1057329" y="2126555"/>
            <a:ext cx="5901409" cy="830997"/>
          </a:xfrm>
          <a:prstGeom prst="rect">
            <a:avLst/>
          </a:prstGeom>
          <a:solidFill>
            <a:schemeClr val="accent5"/>
          </a:solidFill>
        </p:spPr>
        <p:txBody>
          <a:bodyPr wrap="square" lIns="576000">
            <a:spAutoFit/>
          </a:bodyPr>
          <a:lstStyle/>
          <a:p>
            <a:pPr algn="just"/>
            <a:r>
              <a:rPr lang="en-GB" sz="2400" dirty="0">
                <a:solidFill>
                  <a:schemeClr val="bg1"/>
                </a:solidFill>
              </a:rPr>
              <a:t>Test the insulation between the windings and the capacitor.</a:t>
            </a:r>
          </a:p>
        </p:txBody>
      </p:sp>
      <p:sp>
        <p:nvSpPr>
          <p:cNvPr id="7" name="Rectangle 6">
            <a:extLst>
              <a:ext uri="{FF2B5EF4-FFF2-40B4-BE49-F238E27FC236}">
                <a16:creationId xmlns:a16="http://schemas.microsoft.com/office/drawing/2014/main" id="{6A308962-84D3-7C4C-9AA8-DD44E5AFB0CA}"/>
              </a:ext>
            </a:extLst>
          </p:cNvPr>
          <p:cNvSpPr/>
          <p:nvPr/>
        </p:nvSpPr>
        <p:spPr>
          <a:xfrm>
            <a:off x="1057329" y="3026156"/>
            <a:ext cx="5901409" cy="830997"/>
          </a:xfrm>
          <a:prstGeom prst="rect">
            <a:avLst/>
          </a:prstGeom>
          <a:solidFill>
            <a:schemeClr val="accent6"/>
          </a:solidFill>
        </p:spPr>
        <p:txBody>
          <a:bodyPr wrap="square" lIns="576000">
            <a:spAutoFit/>
          </a:bodyPr>
          <a:lstStyle/>
          <a:p>
            <a:pPr algn="just"/>
            <a:r>
              <a:rPr lang="en-GB" sz="2400" dirty="0">
                <a:solidFill>
                  <a:schemeClr val="bg1"/>
                </a:solidFill>
              </a:rPr>
              <a:t>Test the insulation between the windings and the centrifugal switch.</a:t>
            </a:r>
          </a:p>
        </p:txBody>
      </p:sp>
      <p:sp>
        <p:nvSpPr>
          <p:cNvPr id="8" name="Rectangle 7">
            <a:extLst>
              <a:ext uri="{FF2B5EF4-FFF2-40B4-BE49-F238E27FC236}">
                <a16:creationId xmlns:a16="http://schemas.microsoft.com/office/drawing/2014/main" id="{CA30800E-93F6-9340-88F8-D41579D836E3}"/>
              </a:ext>
            </a:extLst>
          </p:cNvPr>
          <p:cNvSpPr/>
          <p:nvPr/>
        </p:nvSpPr>
        <p:spPr>
          <a:xfrm>
            <a:off x="1057329" y="3921733"/>
            <a:ext cx="5901409" cy="830997"/>
          </a:xfrm>
          <a:prstGeom prst="rect">
            <a:avLst/>
          </a:prstGeom>
          <a:solidFill>
            <a:schemeClr val="accent3"/>
          </a:solidFill>
        </p:spPr>
        <p:txBody>
          <a:bodyPr wrap="square" lIns="576000">
            <a:spAutoFit/>
          </a:bodyPr>
          <a:lstStyle/>
          <a:p>
            <a:pPr algn="just"/>
            <a:r>
              <a:rPr lang="en-GB" sz="2400" dirty="0">
                <a:solidFill>
                  <a:schemeClr val="bg1"/>
                </a:solidFill>
              </a:rPr>
              <a:t>Test the insulation between the components and the motor frame.</a:t>
            </a:r>
          </a:p>
        </p:txBody>
      </p:sp>
      <p:sp>
        <p:nvSpPr>
          <p:cNvPr id="9" name="Oval 8">
            <a:extLst>
              <a:ext uri="{FF2B5EF4-FFF2-40B4-BE49-F238E27FC236}">
                <a16:creationId xmlns:a16="http://schemas.microsoft.com/office/drawing/2014/main" id="{3133D1FF-FFA1-184B-B015-2A8BBEDC89D6}"/>
              </a:ext>
            </a:extLst>
          </p:cNvPr>
          <p:cNvSpPr/>
          <p:nvPr/>
        </p:nvSpPr>
        <p:spPr>
          <a:xfrm>
            <a:off x="1145371" y="1640335"/>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solidFill>
              </a:rPr>
              <a:t>1</a:t>
            </a:r>
            <a:endParaRPr lang="en-GB" dirty="0">
              <a:solidFill>
                <a:schemeClr val="accent2"/>
              </a:solidFill>
            </a:endParaRPr>
          </a:p>
        </p:txBody>
      </p:sp>
      <p:sp>
        <p:nvSpPr>
          <p:cNvPr id="10" name="Oval 9">
            <a:extLst>
              <a:ext uri="{FF2B5EF4-FFF2-40B4-BE49-F238E27FC236}">
                <a16:creationId xmlns:a16="http://schemas.microsoft.com/office/drawing/2014/main" id="{0C16CE05-D781-E74C-AB57-A084AFFE0FEA}"/>
              </a:ext>
            </a:extLst>
          </p:cNvPr>
          <p:cNvSpPr/>
          <p:nvPr/>
        </p:nvSpPr>
        <p:spPr>
          <a:xfrm>
            <a:off x="1145371" y="2359647"/>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solidFill>
              </a:rPr>
              <a:t>2</a:t>
            </a:r>
            <a:endParaRPr lang="en-GB" dirty="0">
              <a:solidFill>
                <a:schemeClr val="accent5"/>
              </a:solidFill>
            </a:endParaRPr>
          </a:p>
        </p:txBody>
      </p:sp>
      <p:sp>
        <p:nvSpPr>
          <p:cNvPr id="11" name="Oval 10">
            <a:extLst>
              <a:ext uri="{FF2B5EF4-FFF2-40B4-BE49-F238E27FC236}">
                <a16:creationId xmlns:a16="http://schemas.microsoft.com/office/drawing/2014/main" id="{43C983BD-9ED9-AD4A-BC71-057AAC44C4B9}"/>
              </a:ext>
            </a:extLst>
          </p:cNvPr>
          <p:cNvSpPr/>
          <p:nvPr/>
        </p:nvSpPr>
        <p:spPr>
          <a:xfrm>
            <a:off x="1145371" y="3231589"/>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6"/>
                </a:solidFill>
              </a:rPr>
              <a:t>3</a:t>
            </a:r>
            <a:endParaRPr lang="en-GB" dirty="0">
              <a:solidFill>
                <a:schemeClr val="accent6"/>
              </a:solidFill>
            </a:endParaRPr>
          </a:p>
        </p:txBody>
      </p:sp>
      <p:sp>
        <p:nvSpPr>
          <p:cNvPr id="12" name="Oval 11">
            <a:extLst>
              <a:ext uri="{FF2B5EF4-FFF2-40B4-BE49-F238E27FC236}">
                <a16:creationId xmlns:a16="http://schemas.microsoft.com/office/drawing/2014/main" id="{971C7F8C-AC2B-F344-A3F0-F1F86FCF94AE}"/>
              </a:ext>
            </a:extLst>
          </p:cNvPr>
          <p:cNvSpPr/>
          <p:nvPr/>
        </p:nvSpPr>
        <p:spPr>
          <a:xfrm>
            <a:off x="1145371" y="4127166"/>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3"/>
                </a:solidFill>
              </a:rPr>
              <a:t>4</a:t>
            </a:r>
            <a:endParaRPr lang="en-GB" dirty="0">
              <a:solidFill>
                <a:schemeClr val="accent3"/>
              </a:solidFill>
            </a:endParaRPr>
          </a:p>
        </p:txBody>
      </p:sp>
    </p:spTree>
    <p:custDataLst>
      <p:tags r:id="rId1"/>
    </p:custDataLst>
    <p:extLst>
      <p:ext uri="{BB962C8B-B14F-4D97-AF65-F5344CB8AC3E}">
        <p14:creationId xmlns:p14="http://schemas.microsoft.com/office/powerpoint/2010/main" val="352425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Complete the Motor Test Form</a:t>
            </a:r>
          </a:p>
        </p:txBody>
      </p:sp>
      <p:sp>
        <p:nvSpPr>
          <p:cNvPr id="3" name="Content Placeholder 2"/>
          <p:cNvSpPr>
            <a:spLocks noGrp="1"/>
          </p:cNvSpPr>
          <p:nvPr>
            <p:ph idx="1"/>
          </p:nvPr>
        </p:nvSpPr>
        <p:spPr>
          <a:xfrm>
            <a:off x="1122532" y="1091869"/>
            <a:ext cx="5045794" cy="1139888"/>
          </a:xfrm>
          <a:solidFill>
            <a:schemeClr val="tx2">
              <a:lumMod val="40000"/>
              <a:lumOff val="60000"/>
            </a:schemeClr>
          </a:solidFill>
        </p:spPr>
        <p:txBody>
          <a:bodyPr lIns="90000">
            <a:noAutofit/>
          </a:bodyPr>
          <a:lstStyle/>
          <a:p>
            <a:pPr marL="0" indent="0" algn="just">
              <a:buNone/>
            </a:pPr>
            <a:r>
              <a:rPr lang="en-GB" sz="2400" i="1" dirty="0"/>
              <a:t>Continue to complete your full motor test form with the results of these insulation resistance tests.</a:t>
            </a:r>
          </a:p>
        </p:txBody>
      </p:sp>
      <p:sp>
        <p:nvSpPr>
          <p:cNvPr id="10" name="Rectangle 9">
            <a:extLst>
              <a:ext uri="{FF2B5EF4-FFF2-40B4-BE49-F238E27FC236}">
                <a16:creationId xmlns:a16="http://schemas.microsoft.com/office/drawing/2014/main" id="{38F84E31-9E9E-524D-B280-773A351D311B}"/>
              </a:ext>
            </a:extLst>
          </p:cNvPr>
          <p:cNvSpPr/>
          <p:nvPr/>
        </p:nvSpPr>
        <p:spPr>
          <a:xfrm>
            <a:off x="6383662" y="1091868"/>
            <a:ext cx="3192294" cy="27212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Img19a</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2161412" y="2625543"/>
            <a:ext cx="2743055"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See the test results</a:t>
            </a:r>
          </a:p>
        </p:txBody>
      </p:sp>
      <p:sp>
        <p:nvSpPr>
          <p:cNvPr id="6" name="Rounded Rectangle 5">
            <a:extLst>
              <a:ext uri="{FF2B5EF4-FFF2-40B4-BE49-F238E27FC236}">
                <a16:creationId xmlns:a16="http://schemas.microsoft.com/office/drawing/2014/main" id="{61981E24-C38C-794F-9A26-82A49FF66772}"/>
              </a:ext>
            </a:extLst>
          </p:cNvPr>
          <p:cNvSpPr/>
          <p:nvPr/>
        </p:nvSpPr>
        <p:spPr>
          <a:xfrm>
            <a:off x="6608281" y="3874042"/>
            <a:ext cx="2743055"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Download</a:t>
            </a:r>
          </a:p>
        </p:txBody>
      </p:sp>
      <p:pic>
        <p:nvPicPr>
          <p:cNvPr id="7" name="Graphic 6" descr="User">
            <a:extLst>
              <a:ext uri="{FF2B5EF4-FFF2-40B4-BE49-F238E27FC236}">
                <a16:creationId xmlns:a16="http://schemas.microsoft.com/office/drawing/2014/main" id="{727D5523-129C-A04B-A48E-48C9B50FD6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3197" y="1091868"/>
            <a:ext cx="854046" cy="854046"/>
          </a:xfrm>
          <a:prstGeom prst="rect">
            <a:avLst/>
          </a:prstGeom>
        </p:spPr>
      </p:pic>
    </p:spTree>
    <p:custDataLst>
      <p:tags r:id="rId1"/>
    </p:custDataLst>
    <p:extLst>
      <p:ext uri="{BB962C8B-B14F-4D97-AF65-F5344CB8AC3E}">
        <p14:creationId xmlns:p14="http://schemas.microsoft.com/office/powerpoint/2010/main" val="1573864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Upload Your Full Motor Test Form</a:t>
            </a:r>
          </a:p>
        </p:txBody>
      </p:sp>
      <p:sp>
        <p:nvSpPr>
          <p:cNvPr id="3" name="Content Placeholder 2"/>
          <p:cNvSpPr>
            <a:spLocks noGrp="1"/>
          </p:cNvSpPr>
          <p:nvPr>
            <p:ph idx="1"/>
          </p:nvPr>
        </p:nvSpPr>
        <p:spPr>
          <a:xfrm>
            <a:off x="1122532" y="1091869"/>
            <a:ext cx="5388320" cy="736932"/>
          </a:xfrm>
          <a:solidFill>
            <a:schemeClr val="tx2">
              <a:lumMod val="40000"/>
              <a:lumOff val="60000"/>
            </a:schemeClr>
          </a:solidFill>
        </p:spPr>
        <p:txBody>
          <a:bodyPr lIns="90000">
            <a:noAutofit/>
          </a:bodyPr>
          <a:lstStyle/>
          <a:p>
            <a:pPr marL="0" indent="0" algn="just">
              <a:buNone/>
            </a:pPr>
            <a:r>
              <a:rPr lang="en-GB" sz="2400" i="1" dirty="0"/>
              <a:t>Now take a picture of your completed form and upload it.</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2609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pic>
        <p:nvPicPr>
          <p:cNvPr id="4" name="Picture 3">
            <a:extLst>
              <a:ext uri="{FF2B5EF4-FFF2-40B4-BE49-F238E27FC236}">
                <a16:creationId xmlns:a16="http://schemas.microsoft.com/office/drawing/2014/main" id="{CA3EF5BB-37E7-D842-B8D0-13915E5CE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3630" y="1091868"/>
            <a:ext cx="1899305" cy="1899305"/>
          </a:xfrm>
          <a:prstGeom prst="rect">
            <a:avLst/>
          </a:prstGeom>
        </p:spPr>
      </p:pic>
      <p:sp>
        <p:nvSpPr>
          <p:cNvPr id="6" name="Rectangle 5">
            <a:extLst>
              <a:ext uri="{FF2B5EF4-FFF2-40B4-BE49-F238E27FC236}">
                <a16:creationId xmlns:a16="http://schemas.microsoft.com/office/drawing/2014/main" id="{3334082E-A29A-964E-BCB3-D38A83FA587D}"/>
              </a:ext>
            </a:extLst>
          </p:cNvPr>
          <p:cNvSpPr/>
          <p:nvPr/>
        </p:nvSpPr>
        <p:spPr>
          <a:xfrm>
            <a:off x="3976599" y="369365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
        <p:nvSpPr>
          <p:cNvPr id="7" name="Rectangle 6">
            <a:extLst>
              <a:ext uri="{FF2B5EF4-FFF2-40B4-BE49-F238E27FC236}">
                <a16:creationId xmlns:a16="http://schemas.microsoft.com/office/drawing/2014/main" id="{235A500F-7415-7A4E-9C9E-1912CC3CD927}"/>
              </a:ext>
            </a:extLst>
          </p:cNvPr>
          <p:cNvSpPr/>
          <p:nvPr/>
        </p:nvSpPr>
        <p:spPr>
          <a:xfrm>
            <a:off x="1122532" y="1931321"/>
            <a:ext cx="5495244" cy="1569660"/>
          </a:xfrm>
          <a:prstGeom prst="rect">
            <a:avLst/>
          </a:prstGeom>
          <a:ln w="28575">
            <a:solidFill>
              <a:schemeClr val="accent2"/>
            </a:solidFill>
          </a:ln>
        </p:spPr>
        <p:txBody>
          <a:bodyPr wrap="square">
            <a:spAutoFit/>
          </a:bodyPr>
          <a:lstStyle/>
          <a:p>
            <a:pPr algn="just"/>
            <a:r>
              <a:rPr lang="en-GB" sz="2400" b="1" dirty="0"/>
              <a:t>Make sure that all the columns have been completed as well as your final assessment as to whether this motor is electrically acceptable or not.</a:t>
            </a:r>
          </a:p>
        </p:txBody>
      </p:sp>
      <p:pic>
        <p:nvPicPr>
          <p:cNvPr id="9" name="Graphic 8" descr="Lightbulb">
            <a:extLst>
              <a:ext uri="{FF2B5EF4-FFF2-40B4-BE49-F238E27FC236}">
                <a16:creationId xmlns:a16="http://schemas.microsoft.com/office/drawing/2014/main" id="{BCBAFE0B-16DA-A642-9C0E-38127260C1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7201" y="1931321"/>
            <a:ext cx="914400" cy="914400"/>
          </a:xfrm>
          <a:prstGeom prst="rect">
            <a:avLst/>
          </a:prstGeom>
        </p:spPr>
      </p:pic>
      <p:pic>
        <p:nvPicPr>
          <p:cNvPr id="10" name="Graphic 9" descr="User">
            <a:extLst>
              <a:ext uri="{FF2B5EF4-FFF2-40B4-BE49-F238E27FC236}">
                <a16:creationId xmlns:a16="http://schemas.microsoft.com/office/drawing/2014/main" id="{393B6A4C-49A0-C445-9B68-7E146B56C0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3197" y="1091868"/>
            <a:ext cx="854046" cy="854046"/>
          </a:xfrm>
          <a:prstGeom prst="rect">
            <a:avLst/>
          </a:prstGeom>
        </p:spPr>
      </p:pic>
    </p:spTree>
    <p:custDataLst>
      <p:tags r:id="rId1"/>
    </p:custDataLst>
    <p:extLst>
      <p:ext uri="{BB962C8B-B14F-4D97-AF65-F5344CB8AC3E}">
        <p14:creationId xmlns:p14="http://schemas.microsoft.com/office/powerpoint/2010/main" val="2817664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Get Some Practice</a:t>
            </a:r>
          </a:p>
        </p:txBody>
      </p:sp>
      <p:sp>
        <p:nvSpPr>
          <p:cNvPr id="3" name="Content Placeholder 2"/>
          <p:cNvSpPr>
            <a:spLocks noGrp="1"/>
          </p:cNvSpPr>
          <p:nvPr>
            <p:ph idx="1"/>
          </p:nvPr>
        </p:nvSpPr>
        <p:spPr>
          <a:xfrm>
            <a:off x="1122531" y="1091868"/>
            <a:ext cx="4580845" cy="783427"/>
          </a:xfrm>
        </p:spPr>
        <p:txBody>
          <a:bodyPr lIns="90000">
            <a:noAutofit/>
          </a:bodyPr>
          <a:lstStyle/>
          <a:p>
            <a:pPr marL="0" indent="0" algn="just">
              <a:buNone/>
            </a:pPr>
            <a:r>
              <a:rPr lang="en-GB" sz="2400" dirty="0"/>
              <a:t>Are you ready to do a full electrical test on a single phase motor?</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2041425" y="3073778"/>
            <a:ext cx="2743055"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Launch the simulator</a:t>
            </a:r>
          </a:p>
        </p:txBody>
      </p:sp>
      <p:sp>
        <p:nvSpPr>
          <p:cNvPr id="4" name="Rectangle 3">
            <a:extLst>
              <a:ext uri="{FF2B5EF4-FFF2-40B4-BE49-F238E27FC236}">
                <a16:creationId xmlns:a16="http://schemas.microsoft.com/office/drawing/2014/main" id="{2DAB94FD-07A8-D74C-808B-469038DDDFE9}"/>
              </a:ext>
            </a:extLst>
          </p:cNvPr>
          <p:cNvSpPr/>
          <p:nvPr/>
        </p:nvSpPr>
        <p:spPr>
          <a:xfrm>
            <a:off x="1122531" y="2059038"/>
            <a:ext cx="4580845" cy="830997"/>
          </a:xfrm>
          <a:prstGeom prst="rect">
            <a:avLst/>
          </a:prstGeom>
          <a:solidFill>
            <a:schemeClr val="tx2">
              <a:lumMod val="40000"/>
              <a:lumOff val="60000"/>
            </a:schemeClr>
          </a:solidFill>
        </p:spPr>
        <p:txBody>
          <a:bodyPr wrap="square">
            <a:spAutoFit/>
          </a:bodyPr>
          <a:lstStyle/>
          <a:p>
            <a:pPr algn="just"/>
            <a:r>
              <a:rPr lang="en-GB" sz="2400" i="1" dirty="0"/>
              <a:t>Try this single phase motor test simulator.</a:t>
            </a:r>
          </a:p>
        </p:txBody>
      </p:sp>
      <p:pic>
        <p:nvPicPr>
          <p:cNvPr id="6" name="Graphic 5" descr="User">
            <a:extLst>
              <a:ext uri="{FF2B5EF4-FFF2-40B4-BE49-F238E27FC236}">
                <a16:creationId xmlns:a16="http://schemas.microsoft.com/office/drawing/2014/main" id="{6992A8D1-E6D1-C84E-9CAF-2ADB90E58A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1875295"/>
            <a:ext cx="854046" cy="854046"/>
          </a:xfrm>
          <a:prstGeom prst="rect">
            <a:avLst/>
          </a:prstGeom>
        </p:spPr>
      </p:pic>
      <p:sp>
        <p:nvSpPr>
          <p:cNvPr id="7" name="Rectangle 6">
            <a:extLst>
              <a:ext uri="{FF2B5EF4-FFF2-40B4-BE49-F238E27FC236}">
                <a16:creationId xmlns:a16="http://schemas.microsoft.com/office/drawing/2014/main" id="{97DB8DC8-CA89-CC44-A83B-52A0E74D2E85}"/>
              </a:ext>
            </a:extLst>
          </p:cNvPr>
          <p:cNvSpPr/>
          <p:nvPr/>
        </p:nvSpPr>
        <p:spPr>
          <a:xfrm>
            <a:off x="6383662" y="1091868"/>
            <a:ext cx="3192294" cy="27212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Img21</a:t>
            </a:r>
          </a:p>
        </p:txBody>
      </p:sp>
    </p:spTree>
    <p:custDataLst>
      <p:tags r:id="rId1"/>
    </p:custDataLst>
    <p:extLst>
      <p:ext uri="{BB962C8B-B14F-4D97-AF65-F5344CB8AC3E}">
        <p14:creationId xmlns:p14="http://schemas.microsoft.com/office/powerpoint/2010/main" val="2163412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 </a:t>
            </a:r>
          </a:p>
        </p:txBody>
      </p:sp>
      <p:sp>
        <p:nvSpPr>
          <p:cNvPr id="3" name="Content Placeholder 2"/>
          <p:cNvSpPr>
            <a:spLocks noGrp="1"/>
          </p:cNvSpPr>
          <p:nvPr>
            <p:ph sz="quarter" idx="10"/>
          </p:nvPr>
        </p:nvSpPr>
        <p:spPr>
          <a:xfrm>
            <a:off x="703958" y="1054556"/>
            <a:ext cx="8831461" cy="3949243"/>
          </a:xfrm>
        </p:spPr>
        <p:txBody>
          <a:bodyPr>
            <a:normAutofit fontScale="77500" lnSpcReduction="20000"/>
          </a:bodyPr>
          <a:lstStyle/>
          <a:p>
            <a:pPr marL="0" indent="0">
              <a:buNone/>
            </a:pPr>
            <a:r>
              <a:rPr lang="en-GB" i="1" dirty="0"/>
              <a:t>Video of an electrician demonstrating how to do a continuity test. Pay special attention to</a:t>
            </a:r>
          </a:p>
          <a:p>
            <a:r>
              <a:rPr lang="en-GB" i="1" dirty="0"/>
              <a:t>Setting the </a:t>
            </a:r>
            <a:r>
              <a:rPr lang="en-GB" i="1" dirty="0" err="1"/>
              <a:t>multimeter</a:t>
            </a:r>
            <a:r>
              <a:rPr lang="en-GB" i="1" dirty="0"/>
              <a:t> to the correct setting</a:t>
            </a:r>
          </a:p>
          <a:p>
            <a:r>
              <a:rPr lang="en-GB" i="1" dirty="0"/>
              <a:t>Interpreting a wiring diagram including reversing directions and when to connect the supply</a:t>
            </a:r>
          </a:p>
          <a:p>
            <a:r>
              <a:rPr lang="en-GB" i="1" dirty="0"/>
              <a:t>The process and sequence of connecting the leads</a:t>
            </a:r>
          </a:p>
          <a:p>
            <a:r>
              <a:rPr lang="en-GB" i="1" dirty="0"/>
              <a:t>Seeing when the meter gives a reading and what this is</a:t>
            </a:r>
          </a:p>
          <a:p>
            <a:pPr lvl="1"/>
            <a:r>
              <a:rPr lang="en-GB" i="1" dirty="0"/>
              <a:t>Run – if continuous will give a resistance value</a:t>
            </a:r>
          </a:p>
          <a:p>
            <a:pPr lvl="1"/>
            <a:r>
              <a:rPr lang="en-GB" i="1" dirty="0"/>
              <a:t>Start – if continuous will give a resistance value</a:t>
            </a:r>
          </a:p>
          <a:p>
            <a:pPr lvl="1"/>
            <a:r>
              <a:rPr lang="en-GB" i="1" dirty="0"/>
              <a:t>Switch – if properly closed will give a resistance reading near to zero. Burnt contacts or carbon build up can make value as high as 0,5 ohms</a:t>
            </a:r>
          </a:p>
          <a:p>
            <a:r>
              <a:rPr lang="en-GB" i="1" dirty="0"/>
              <a:t>Connecting the terminals on the diagram and noting the resistance values</a:t>
            </a:r>
          </a:p>
          <a:p>
            <a:r>
              <a:rPr lang="en-GB" i="1" dirty="0"/>
              <a:t>Analysing the resistance values and identifying the components by these values</a:t>
            </a:r>
          </a:p>
          <a:p>
            <a:pPr lvl="1"/>
            <a:r>
              <a:rPr lang="en-GB" i="1" dirty="0"/>
              <a:t>Start winding larger than run winding</a:t>
            </a:r>
          </a:p>
          <a:p>
            <a:pPr lvl="1"/>
            <a:r>
              <a:rPr lang="en-GB" i="1" dirty="0"/>
              <a:t>Centrifugal switch close to zero</a:t>
            </a:r>
          </a:p>
          <a:p>
            <a:r>
              <a:rPr lang="en-GB" i="1" dirty="0"/>
              <a:t>Repeat the test on a damaged motor and show readings obtained for</a:t>
            </a:r>
          </a:p>
          <a:p>
            <a:pPr lvl="1"/>
            <a:r>
              <a:rPr lang="en-GB" i="1" dirty="0"/>
              <a:t>Damaged start winding and how to tell if the start or run winding is faulty</a:t>
            </a:r>
          </a:p>
          <a:p>
            <a:pPr lvl="1"/>
            <a:r>
              <a:rPr lang="en-GB" i="1" dirty="0"/>
              <a:t>Damaged switch</a:t>
            </a:r>
          </a:p>
          <a:p>
            <a:r>
              <a:rPr lang="en-GB" i="1" dirty="0"/>
              <a:t>Demonstrate how to complete a motor test form with these results</a:t>
            </a:r>
          </a:p>
          <a:p>
            <a:pPr marL="0" indent="0">
              <a:buNone/>
            </a:pPr>
            <a:endParaRPr lang="en-GB" i="1" dirty="0"/>
          </a:p>
        </p:txBody>
      </p:sp>
    </p:spTree>
    <p:custDataLst>
      <p:tags r:id="rId1"/>
    </p:custDataLst>
    <p:extLst>
      <p:ext uri="{BB962C8B-B14F-4D97-AF65-F5344CB8AC3E}">
        <p14:creationId xmlns:p14="http://schemas.microsoft.com/office/powerpoint/2010/main" val="11897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3.1: Single Phase Motor Electrical Tests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a:t>
            </a:r>
          </a:p>
        </p:txBody>
      </p:sp>
      <p:sp>
        <p:nvSpPr>
          <p:cNvPr id="3" name="Content Placeholder 2"/>
          <p:cNvSpPr>
            <a:spLocks noGrp="1"/>
          </p:cNvSpPr>
          <p:nvPr>
            <p:ph sz="quarter" idx="10"/>
          </p:nvPr>
        </p:nvSpPr>
        <p:spPr>
          <a:xfrm>
            <a:off x="703958" y="1054556"/>
            <a:ext cx="8831461" cy="3949243"/>
          </a:xfrm>
        </p:spPr>
        <p:txBody>
          <a:bodyPr>
            <a:normAutofit fontScale="77500" lnSpcReduction="20000"/>
          </a:bodyPr>
          <a:lstStyle/>
          <a:p>
            <a:pPr marL="0" indent="0">
              <a:buNone/>
            </a:pPr>
            <a:r>
              <a:rPr lang="en-GB" i="1" dirty="0"/>
              <a:t>Video of an electrician demonstrating how to test a capacitor. Pay special attention to</a:t>
            </a:r>
          </a:p>
          <a:p>
            <a:r>
              <a:rPr lang="en-GB" i="1" dirty="0"/>
              <a:t>Using a </a:t>
            </a:r>
            <a:r>
              <a:rPr lang="en-GB" i="1" dirty="0" err="1"/>
              <a:t>multimeter</a:t>
            </a:r>
            <a:r>
              <a:rPr lang="en-GB" i="1" dirty="0"/>
              <a:t> – preferably analogue</a:t>
            </a:r>
          </a:p>
          <a:p>
            <a:pPr lvl="1"/>
            <a:r>
              <a:rPr lang="en-GB" i="1" dirty="0"/>
              <a:t>selecting high ohms setting</a:t>
            </a:r>
          </a:p>
          <a:p>
            <a:pPr lvl="1"/>
            <a:r>
              <a:rPr lang="en-GB" i="1" dirty="0"/>
              <a:t>Shorting leads and adjusting meter to read 0 ohms</a:t>
            </a:r>
          </a:p>
          <a:p>
            <a:r>
              <a:rPr lang="en-GB" i="1" dirty="0"/>
              <a:t>Not using an insulation resistance tester and WHY</a:t>
            </a:r>
          </a:p>
          <a:p>
            <a:pPr lvl="1"/>
            <a:r>
              <a:rPr lang="en-ZA" sz="2043" i="1" dirty="0"/>
              <a:t>When the meg-ohm scale is selected on the megger, the testing voltage is 500 volt. If the capacitor is now tested on this range, it will be charged with the 500 volt. At the instant that the test button is released, that voltage will discharged back through the instrument, damaging it.</a:t>
            </a:r>
          </a:p>
          <a:p>
            <a:r>
              <a:rPr lang="en-ZA" i="1" dirty="0"/>
              <a:t>Identifying and isolating the terminals of the capacitor for both start and run if necessary</a:t>
            </a:r>
          </a:p>
          <a:p>
            <a:r>
              <a:rPr lang="en-ZA" i="1" dirty="0"/>
              <a:t>Resistance readings for working capacitor – swing quickly to 0 and then gradually rise to infinity as the capacitor charges</a:t>
            </a:r>
          </a:p>
          <a:p>
            <a:r>
              <a:rPr lang="en-ZA" i="1" dirty="0"/>
              <a:t>Connect capacitor in both directions</a:t>
            </a:r>
          </a:p>
          <a:p>
            <a:r>
              <a:rPr lang="en-ZA" i="1" dirty="0"/>
              <a:t>Charge time shorter and deflection smaller for smaller run capacitors</a:t>
            </a:r>
          </a:p>
          <a:p>
            <a:r>
              <a:rPr lang="en-ZA" i="1" dirty="0"/>
              <a:t>Recording results on checklist with comments</a:t>
            </a:r>
          </a:p>
          <a:p>
            <a:r>
              <a:rPr lang="en-ZA" i="1" dirty="0"/>
              <a:t>Demonstrate what short and open circuited results looks like and what to do.</a:t>
            </a:r>
          </a:p>
          <a:p>
            <a:r>
              <a:rPr lang="en-ZA" i="1" dirty="0"/>
              <a:t>Demonstrate how to complete a motor test form with these results.</a:t>
            </a:r>
          </a:p>
          <a:p>
            <a:endParaRPr lang="en-ZA" i="1" dirty="0"/>
          </a:p>
          <a:p>
            <a:endParaRPr lang="en-ZA" i="1" dirty="0"/>
          </a:p>
          <a:p>
            <a:endParaRPr lang="en-GB" sz="2335" i="1" dirty="0"/>
          </a:p>
          <a:p>
            <a:pPr marL="0" indent="0">
              <a:buNone/>
            </a:pPr>
            <a:endParaRPr lang="en-GB" i="1" dirty="0"/>
          </a:p>
        </p:txBody>
      </p:sp>
    </p:spTree>
    <p:custDataLst>
      <p:tags r:id="rId1"/>
    </p:custDataLst>
    <p:extLst>
      <p:ext uri="{BB962C8B-B14F-4D97-AF65-F5344CB8AC3E}">
        <p14:creationId xmlns:p14="http://schemas.microsoft.com/office/powerpoint/2010/main" val="1046767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a:t>
            </a:r>
          </a:p>
        </p:txBody>
      </p:sp>
      <p:sp>
        <p:nvSpPr>
          <p:cNvPr id="3" name="Content Placeholder 2"/>
          <p:cNvSpPr>
            <a:spLocks noGrp="1"/>
          </p:cNvSpPr>
          <p:nvPr>
            <p:ph sz="quarter" idx="10"/>
          </p:nvPr>
        </p:nvSpPr>
        <p:spPr>
          <a:xfrm>
            <a:off x="703958" y="1054556"/>
            <a:ext cx="8831461" cy="3949243"/>
          </a:xfrm>
        </p:spPr>
        <p:txBody>
          <a:bodyPr>
            <a:normAutofit/>
          </a:bodyPr>
          <a:lstStyle/>
          <a:p>
            <a:pPr marL="0" indent="0">
              <a:buNone/>
            </a:pPr>
            <a:r>
              <a:rPr lang="en-GB" i="1" dirty="0"/>
              <a:t>Show results of 2 capacitor tests</a:t>
            </a:r>
          </a:p>
          <a:p>
            <a:r>
              <a:rPr lang="en-GB" i="1" dirty="0"/>
              <a:t>Start capacitor – needle deflects to zero and then rises to infinity</a:t>
            </a:r>
          </a:p>
          <a:p>
            <a:r>
              <a:rPr lang="en-GB" i="1" dirty="0"/>
              <a:t>Run capacitor – needles remains at infinity</a:t>
            </a:r>
          </a:p>
          <a:p>
            <a:endParaRPr lang="en-ZA" i="1" dirty="0"/>
          </a:p>
          <a:p>
            <a:endParaRPr lang="en-ZA" i="1" dirty="0"/>
          </a:p>
          <a:p>
            <a:endParaRPr lang="en-GB" sz="2335" i="1" dirty="0"/>
          </a:p>
          <a:p>
            <a:pPr marL="0" indent="0">
              <a:buNone/>
            </a:pPr>
            <a:endParaRPr lang="en-GB" i="1" dirty="0"/>
          </a:p>
        </p:txBody>
      </p:sp>
    </p:spTree>
    <p:custDataLst>
      <p:tags r:id="rId1"/>
    </p:custDataLst>
    <p:extLst>
      <p:ext uri="{BB962C8B-B14F-4D97-AF65-F5344CB8AC3E}">
        <p14:creationId xmlns:p14="http://schemas.microsoft.com/office/powerpoint/2010/main" val="111120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Vid04 </a:t>
            </a:r>
          </a:p>
        </p:txBody>
      </p:sp>
      <p:sp>
        <p:nvSpPr>
          <p:cNvPr id="3" name="Content Placeholder 2"/>
          <p:cNvSpPr>
            <a:spLocks noGrp="1"/>
          </p:cNvSpPr>
          <p:nvPr>
            <p:ph sz="quarter" idx="10"/>
          </p:nvPr>
        </p:nvSpPr>
        <p:spPr>
          <a:xfrm>
            <a:off x="703958" y="1054556"/>
            <a:ext cx="8831461" cy="3949243"/>
          </a:xfrm>
        </p:spPr>
        <p:txBody>
          <a:bodyPr>
            <a:normAutofit/>
          </a:bodyPr>
          <a:lstStyle/>
          <a:p>
            <a:pPr marL="0" indent="0">
              <a:buNone/>
            </a:pPr>
            <a:r>
              <a:rPr lang="en-GB" i="1" dirty="0"/>
              <a:t>Video of an electrician demonstrating how to test a do insulation resistance tests. Pay special attention to:</a:t>
            </a:r>
          </a:p>
          <a:p>
            <a:r>
              <a:rPr lang="en-GB" i="1" dirty="0"/>
              <a:t>Required insulation resistance tester setting selection</a:t>
            </a:r>
          </a:p>
          <a:p>
            <a:r>
              <a:rPr lang="en-GB" i="1" dirty="0"/>
              <a:t>Procedure to test insulation between windings and allowed readings</a:t>
            </a:r>
          </a:p>
          <a:p>
            <a:r>
              <a:rPr lang="en-GB" i="1" dirty="0"/>
              <a:t>Procedure to test insulation between windings and capacitors and switch and allowed readings</a:t>
            </a:r>
          </a:p>
          <a:p>
            <a:r>
              <a:rPr lang="en-GB" i="1" dirty="0"/>
              <a:t>Procedure to test insulation between run, start, switch and capacitor(s) and earth and allowed readings</a:t>
            </a:r>
          </a:p>
          <a:p>
            <a:r>
              <a:rPr lang="en-GB" i="1" dirty="0"/>
              <a:t>How to complete the motor test form</a:t>
            </a:r>
          </a:p>
          <a:p>
            <a:r>
              <a:rPr lang="en-GB" i="1" dirty="0"/>
              <a:t>Make sure to include at least 1 test that fails</a:t>
            </a:r>
          </a:p>
          <a:p>
            <a:endParaRPr lang="en-GB" i="1" dirty="0"/>
          </a:p>
          <a:p>
            <a:endParaRPr lang="en-GB" i="1" dirty="0"/>
          </a:p>
        </p:txBody>
      </p:sp>
    </p:spTree>
    <p:custDataLst>
      <p:tags r:id="rId1"/>
    </p:custDataLst>
    <p:extLst>
      <p:ext uri="{BB962C8B-B14F-4D97-AF65-F5344CB8AC3E}">
        <p14:creationId xmlns:p14="http://schemas.microsoft.com/office/powerpoint/2010/main" val="771238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Vid05 </a:t>
            </a:r>
          </a:p>
        </p:txBody>
      </p:sp>
      <p:sp>
        <p:nvSpPr>
          <p:cNvPr id="3" name="Content Placeholder 2"/>
          <p:cNvSpPr>
            <a:spLocks noGrp="1"/>
          </p:cNvSpPr>
          <p:nvPr>
            <p:ph sz="quarter" idx="10"/>
          </p:nvPr>
        </p:nvSpPr>
        <p:spPr>
          <a:xfrm>
            <a:off x="703958" y="1054556"/>
            <a:ext cx="8831461" cy="3949243"/>
          </a:xfrm>
        </p:spPr>
        <p:txBody>
          <a:bodyPr>
            <a:normAutofit lnSpcReduction="10000"/>
          </a:bodyPr>
          <a:lstStyle/>
          <a:p>
            <a:pPr marL="0" indent="0">
              <a:buNone/>
            </a:pPr>
            <a:r>
              <a:rPr lang="en-GB" i="1" dirty="0"/>
              <a:t>Show results of insulation resistance tests</a:t>
            </a:r>
          </a:p>
          <a:p>
            <a:r>
              <a:rPr lang="en-GB" i="1" dirty="0"/>
              <a:t>RW – SW: Infinity</a:t>
            </a:r>
          </a:p>
          <a:p>
            <a:r>
              <a:rPr lang="en-GB" i="1" dirty="0"/>
              <a:t>RW – CS: Infinity</a:t>
            </a:r>
          </a:p>
          <a:p>
            <a:r>
              <a:rPr lang="en-GB" i="1" dirty="0"/>
              <a:t>SW – CS: Infinity</a:t>
            </a:r>
          </a:p>
          <a:p>
            <a:r>
              <a:rPr lang="en-GB" i="1" dirty="0"/>
              <a:t>RW – CAP: 2kΩ</a:t>
            </a:r>
          </a:p>
          <a:p>
            <a:r>
              <a:rPr lang="en-GB" i="1" dirty="0"/>
              <a:t>SW – CAP: Infinity</a:t>
            </a:r>
          </a:p>
          <a:p>
            <a:r>
              <a:rPr lang="en-GB" i="1" dirty="0"/>
              <a:t>CAP – CS: 3.5kΩ</a:t>
            </a:r>
          </a:p>
          <a:p>
            <a:r>
              <a:rPr lang="en-GB" i="1" dirty="0"/>
              <a:t>RW – E: Infinity</a:t>
            </a:r>
          </a:p>
          <a:p>
            <a:r>
              <a:rPr lang="en-GB" i="1" dirty="0"/>
              <a:t>SW – E: Infinity</a:t>
            </a:r>
          </a:p>
          <a:p>
            <a:r>
              <a:rPr lang="en-GB" i="1" dirty="0"/>
              <a:t>CAP – E: 6.2kΩ</a:t>
            </a:r>
          </a:p>
          <a:p>
            <a:r>
              <a:rPr lang="en-GB" i="1" dirty="0"/>
              <a:t>CS – E: Infinity</a:t>
            </a:r>
          </a:p>
          <a:p>
            <a:endParaRPr lang="en-ZA" i="1" dirty="0"/>
          </a:p>
          <a:p>
            <a:endParaRPr lang="en-ZA" i="1" dirty="0"/>
          </a:p>
          <a:p>
            <a:endParaRPr lang="en-GB" sz="2335" i="1" dirty="0"/>
          </a:p>
          <a:p>
            <a:pPr marL="0" indent="0">
              <a:buNone/>
            </a:pPr>
            <a:endParaRPr lang="en-GB" i="1" dirty="0"/>
          </a:p>
        </p:txBody>
      </p:sp>
    </p:spTree>
    <p:custDataLst>
      <p:tags r:id="rId1"/>
    </p:custDataLst>
    <p:extLst>
      <p:ext uri="{BB962C8B-B14F-4D97-AF65-F5344CB8AC3E}">
        <p14:creationId xmlns:p14="http://schemas.microsoft.com/office/powerpoint/2010/main" val="2780415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Motor Test Simulator</a:t>
            </a:r>
          </a:p>
        </p:txBody>
      </p:sp>
      <p:sp>
        <p:nvSpPr>
          <p:cNvPr id="3" name="Content Placeholder 2"/>
          <p:cNvSpPr>
            <a:spLocks noGrp="1"/>
          </p:cNvSpPr>
          <p:nvPr>
            <p:ph sz="quarter" idx="10"/>
          </p:nvPr>
        </p:nvSpPr>
        <p:spPr>
          <a:xfrm>
            <a:off x="703958" y="1054556"/>
            <a:ext cx="8831461" cy="3949243"/>
          </a:xfrm>
        </p:spPr>
        <p:txBody>
          <a:bodyPr>
            <a:normAutofit/>
          </a:bodyPr>
          <a:lstStyle/>
          <a:p>
            <a:endParaRPr lang="en-ZA" i="1" dirty="0"/>
          </a:p>
          <a:p>
            <a:endParaRPr lang="en-ZA" i="1" dirty="0"/>
          </a:p>
          <a:p>
            <a:endParaRPr lang="en-GB" sz="2335" i="1" dirty="0"/>
          </a:p>
          <a:p>
            <a:pPr marL="0" indent="0">
              <a:buNone/>
            </a:pPr>
            <a:endParaRPr lang="en-GB" i="1" dirty="0"/>
          </a:p>
        </p:txBody>
      </p:sp>
    </p:spTree>
    <p:custDataLst>
      <p:tags r:id="rId1"/>
    </p:custDataLst>
    <p:extLst>
      <p:ext uri="{BB962C8B-B14F-4D97-AF65-F5344CB8AC3E}">
        <p14:creationId xmlns:p14="http://schemas.microsoft.com/office/powerpoint/2010/main" val="3278999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1" y="1091868"/>
            <a:ext cx="8059513" cy="3645525"/>
          </a:xfrm>
        </p:spPr>
        <p:txBody>
          <a:bodyPr>
            <a:noAutofit/>
          </a:bodyPr>
          <a:lstStyle/>
          <a:p>
            <a:pPr marL="0" indent="0">
              <a:buNone/>
            </a:pPr>
            <a:r>
              <a:rPr lang="en-GB" sz="2400" dirty="0"/>
              <a:t>Nothing in life is perfect and single phase AC motors are the same. They need to be regularly checked, tested and repaired to keep them in running order.</a:t>
            </a:r>
          </a:p>
          <a:p>
            <a:pPr marL="0" indent="0">
              <a:buNone/>
            </a:pPr>
            <a:r>
              <a:rPr lang="en-GB" sz="2400" dirty="0"/>
              <a:t>Sometimes things break and then we need to test motors to find out why.</a:t>
            </a:r>
          </a:p>
          <a:p>
            <a:pPr marL="0" indent="0">
              <a:buNone/>
            </a:pPr>
            <a:r>
              <a:rPr lang="en-GB" sz="2400" dirty="0"/>
              <a:t>Some motor faults can even lead to death like when there is a short circuit between the windings and the motor frame.</a:t>
            </a:r>
          </a:p>
          <a:p>
            <a:pPr marL="0" indent="0">
              <a:buNone/>
            </a:pPr>
            <a:r>
              <a:rPr lang="en-GB" sz="2400" dirty="0"/>
              <a:t>In this unit, we are going to learn about how to do all the necessary electrical tests on a single phase motor.</a:t>
            </a:r>
          </a:p>
        </p:txBody>
      </p:sp>
    </p:spTree>
    <p:custDataLst>
      <p:tags r:id="rId1"/>
    </p:custDataLst>
    <p:extLst>
      <p:ext uri="{BB962C8B-B14F-4D97-AF65-F5344CB8AC3E}">
        <p14:creationId xmlns:p14="http://schemas.microsoft.com/office/powerpoint/2010/main" val="3838984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1" y="1091868"/>
            <a:ext cx="8059513" cy="3645525"/>
          </a:xfrm>
        </p:spPr>
        <p:txBody>
          <a:bodyPr>
            <a:noAutofit/>
          </a:bodyPr>
          <a:lstStyle/>
          <a:p>
            <a:pPr marL="0" indent="0">
              <a:buNone/>
            </a:pPr>
            <a:r>
              <a:rPr lang="en-GB" sz="2400" dirty="0"/>
              <a:t>[Img1]You work for a large food retailer and receive a call that one of the roller doors at the main warehouse is not working. Your job is to test the single phase motor controlling the door and see if you can figure out what is wrong with it.</a:t>
            </a:r>
          </a:p>
        </p:txBody>
      </p:sp>
    </p:spTree>
    <p:custDataLst>
      <p:tags r:id="rId1"/>
    </p:custDataLst>
    <p:extLst>
      <p:ext uri="{BB962C8B-B14F-4D97-AF65-F5344CB8AC3E}">
        <p14:creationId xmlns:p14="http://schemas.microsoft.com/office/powerpoint/2010/main" val="1992241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Safety first</a:t>
            </a:r>
          </a:p>
        </p:txBody>
      </p:sp>
      <p:sp>
        <p:nvSpPr>
          <p:cNvPr id="3" name="Content Placeholder 2"/>
          <p:cNvSpPr>
            <a:spLocks noGrp="1"/>
          </p:cNvSpPr>
          <p:nvPr>
            <p:ph idx="1"/>
          </p:nvPr>
        </p:nvSpPr>
        <p:spPr>
          <a:xfrm>
            <a:off x="1122531" y="1091869"/>
            <a:ext cx="5764044" cy="1751540"/>
          </a:xfrm>
        </p:spPr>
        <p:txBody>
          <a:bodyPr>
            <a:noAutofit/>
          </a:bodyPr>
          <a:lstStyle/>
          <a:p>
            <a:pPr marL="0" indent="0">
              <a:buNone/>
            </a:pPr>
            <a:r>
              <a:rPr lang="en-GB" sz="2400" dirty="0"/>
              <a:t>When you work with motors you must put your safety and the safety of others first. You must complete the necessary </a:t>
            </a:r>
            <a:r>
              <a:rPr lang="en-GB" sz="2400" b="1" dirty="0"/>
              <a:t>Hazard Identification and Control (HIAC) Form</a:t>
            </a:r>
            <a:r>
              <a:rPr lang="en-GB" sz="2400" dirty="0"/>
              <a:t>.</a:t>
            </a:r>
          </a:p>
        </p:txBody>
      </p:sp>
      <p:pic>
        <p:nvPicPr>
          <p:cNvPr id="6" name="Picture 5">
            <a:extLst>
              <a:ext uri="{FF2B5EF4-FFF2-40B4-BE49-F238E27FC236}">
                <a16:creationId xmlns:a16="http://schemas.microsoft.com/office/drawing/2014/main" id="{FA3AF896-D321-284F-9468-B8C45BB39F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130" y="749993"/>
            <a:ext cx="3429026" cy="3021908"/>
          </a:xfrm>
          <a:prstGeom prst="rect">
            <a:avLst/>
          </a:prstGeom>
        </p:spPr>
      </p:pic>
      <p:sp>
        <p:nvSpPr>
          <p:cNvPr id="7" name="Rounded Rectangle 6">
            <a:extLst>
              <a:ext uri="{FF2B5EF4-FFF2-40B4-BE49-F238E27FC236}">
                <a16:creationId xmlns:a16="http://schemas.microsoft.com/office/drawing/2014/main" id="{90EFEA04-8C1E-BF44-A78E-D85951DE4E92}"/>
              </a:ext>
            </a:extLst>
          </p:cNvPr>
          <p:cNvSpPr/>
          <p:nvPr/>
        </p:nvSpPr>
        <p:spPr>
          <a:xfrm>
            <a:off x="1025718" y="3911931"/>
            <a:ext cx="3786114"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Get help with HIAC Forms</a:t>
            </a:r>
          </a:p>
        </p:txBody>
      </p:sp>
      <p:sp>
        <p:nvSpPr>
          <p:cNvPr id="4" name="Rectangle 3">
            <a:extLst>
              <a:ext uri="{FF2B5EF4-FFF2-40B4-BE49-F238E27FC236}">
                <a16:creationId xmlns:a16="http://schemas.microsoft.com/office/drawing/2014/main" id="{7CFC7EF5-079F-439F-8238-A6F3E6240F7E}"/>
              </a:ext>
            </a:extLst>
          </p:cNvPr>
          <p:cNvSpPr/>
          <p:nvPr/>
        </p:nvSpPr>
        <p:spPr>
          <a:xfrm>
            <a:off x="1057330" y="2550260"/>
            <a:ext cx="4917586" cy="1200329"/>
          </a:xfrm>
          <a:prstGeom prst="rect">
            <a:avLst/>
          </a:prstGeom>
          <a:solidFill>
            <a:schemeClr val="tx2">
              <a:lumMod val="40000"/>
              <a:lumOff val="60000"/>
            </a:schemeClr>
          </a:solidFill>
        </p:spPr>
        <p:txBody>
          <a:bodyPr wrap="square">
            <a:spAutoFit/>
          </a:bodyPr>
          <a:lstStyle/>
          <a:p>
            <a:r>
              <a:rPr lang="en-GB" sz="2400" i="1" dirty="0"/>
              <a:t>Need help with HIACs? Click the button to go to Topic X in The World of an Electrician</a:t>
            </a:r>
            <a:endParaRPr lang="en-ZA" sz="2400" i="1" dirty="0"/>
          </a:p>
        </p:txBody>
      </p:sp>
      <p:pic>
        <p:nvPicPr>
          <p:cNvPr id="8" name="Graphic 7" descr="User">
            <a:extLst>
              <a:ext uri="{FF2B5EF4-FFF2-40B4-BE49-F238E27FC236}">
                <a16:creationId xmlns:a16="http://schemas.microsoft.com/office/drawing/2014/main" id="{4CAB1B63-B2C0-4802-BE18-E609387D3B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1672" y="2478603"/>
            <a:ext cx="854046" cy="854046"/>
          </a:xfrm>
          <a:prstGeom prst="rect">
            <a:avLst/>
          </a:prstGeom>
        </p:spPr>
      </p:pic>
    </p:spTree>
    <p:custDataLst>
      <p:tags r:id="rId1"/>
    </p:custDataLst>
    <p:extLst>
      <p:ext uri="{BB962C8B-B14F-4D97-AF65-F5344CB8AC3E}">
        <p14:creationId xmlns:p14="http://schemas.microsoft.com/office/powerpoint/2010/main" val="4107524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Potential Hazards</a:t>
            </a:r>
          </a:p>
        </p:txBody>
      </p:sp>
      <p:sp>
        <p:nvSpPr>
          <p:cNvPr id="3" name="Content Placeholder 2"/>
          <p:cNvSpPr>
            <a:spLocks noGrp="1"/>
          </p:cNvSpPr>
          <p:nvPr>
            <p:ph idx="1"/>
          </p:nvPr>
        </p:nvSpPr>
        <p:spPr>
          <a:xfrm>
            <a:off x="1122531" y="1091868"/>
            <a:ext cx="8079099" cy="3645525"/>
          </a:xfrm>
        </p:spPr>
        <p:txBody>
          <a:bodyPr>
            <a:noAutofit/>
          </a:bodyPr>
          <a:lstStyle/>
          <a:p>
            <a:pPr marL="0" indent="0">
              <a:buNone/>
            </a:pPr>
            <a:r>
              <a:rPr lang="en-GB" sz="2400" dirty="0"/>
              <a:t>Here are some of the potential hazards you should look out for:</a:t>
            </a:r>
          </a:p>
        </p:txBody>
      </p:sp>
      <p:sp>
        <p:nvSpPr>
          <p:cNvPr id="5" name="Rectangle 4">
            <a:extLst>
              <a:ext uri="{FF2B5EF4-FFF2-40B4-BE49-F238E27FC236}">
                <a16:creationId xmlns:a16="http://schemas.microsoft.com/office/drawing/2014/main" id="{349439B0-228D-934D-9F62-22B8AD98A040}"/>
              </a:ext>
            </a:extLst>
          </p:cNvPr>
          <p:cNvSpPr/>
          <p:nvPr/>
        </p:nvSpPr>
        <p:spPr>
          <a:xfrm>
            <a:off x="1057328" y="1545397"/>
            <a:ext cx="4320000"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Vehicles, traffic or mobile equipment</a:t>
            </a:r>
            <a:endParaRPr lang="en-GB" sz="2800" dirty="0"/>
          </a:p>
        </p:txBody>
      </p:sp>
      <p:sp>
        <p:nvSpPr>
          <p:cNvPr id="7" name="Rectangle 6">
            <a:extLst>
              <a:ext uri="{FF2B5EF4-FFF2-40B4-BE49-F238E27FC236}">
                <a16:creationId xmlns:a16="http://schemas.microsoft.com/office/drawing/2014/main" id="{502B4726-62FE-7F4D-81B4-312B16C5689D}"/>
              </a:ext>
            </a:extLst>
          </p:cNvPr>
          <p:cNvSpPr/>
          <p:nvPr/>
        </p:nvSpPr>
        <p:spPr>
          <a:xfrm>
            <a:off x="1057329" y="2705497"/>
            <a:ext cx="4320000"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Hazardous Materials or Waste</a:t>
            </a:r>
            <a:endParaRPr lang="en-GB" sz="2800" dirty="0"/>
          </a:p>
        </p:txBody>
      </p:sp>
      <p:sp>
        <p:nvSpPr>
          <p:cNvPr id="8" name="Rectangle 7">
            <a:extLst>
              <a:ext uri="{FF2B5EF4-FFF2-40B4-BE49-F238E27FC236}">
                <a16:creationId xmlns:a16="http://schemas.microsoft.com/office/drawing/2014/main" id="{FEF0D519-6806-2142-AF61-73FD858C6A05}"/>
              </a:ext>
            </a:extLst>
          </p:cNvPr>
          <p:cNvSpPr/>
          <p:nvPr/>
        </p:nvSpPr>
        <p:spPr>
          <a:xfrm>
            <a:off x="1057329" y="3857363"/>
            <a:ext cx="4320000" cy="10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Electricity, machinery, stored energy or machine isolation</a:t>
            </a:r>
            <a:endParaRPr lang="en-GB" sz="2800" dirty="0"/>
          </a:p>
        </p:txBody>
      </p:sp>
      <p:sp>
        <p:nvSpPr>
          <p:cNvPr id="9" name="Oval 8">
            <a:extLst>
              <a:ext uri="{FF2B5EF4-FFF2-40B4-BE49-F238E27FC236}">
                <a16:creationId xmlns:a16="http://schemas.microsoft.com/office/drawing/2014/main" id="{81E49DBB-7948-024E-A9D2-74FA216E3998}"/>
              </a:ext>
            </a:extLst>
          </p:cNvPr>
          <p:cNvSpPr>
            <a:spLocks noChangeAspect="1"/>
          </p:cNvSpPr>
          <p:nvPr/>
        </p:nvSpPr>
        <p:spPr>
          <a:xfrm>
            <a:off x="1145371" y="1742468"/>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2"/>
              </a:solidFill>
            </a:endParaRPr>
          </a:p>
        </p:txBody>
      </p:sp>
      <p:sp>
        <p:nvSpPr>
          <p:cNvPr id="10" name="Oval 9">
            <a:extLst>
              <a:ext uri="{FF2B5EF4-FFF2-40B4-BE49-F238E27FC236}">
                <a16:creationId xmlns:a16="http://schemas.microsoft.com/office/drawing/2014/main" id="{5D3CE4A1-25F9-1747-A45A-57A4F1365313}"/>
              </a:ext>
            </a:extLst>
          </p:cNvPr>
          <p:cNvSpPr>
            <a:spLocks noChangeAspect="1"/>
          </p:cNvSpPr>
          <p:nvPr/>
        </p:nvSpPr>
        <p:spPr>
          <a:xfrm>
            <a:off x="1145371" y="2898452"/>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5"/>
              </a:solidFill>
            </a:endParaRPr>
          </a:p>
        </p:txBody>
      </p:sp>
      <p:sp>
        <p:nvSpPr>
          <p:cNvPr id="11" name="Oval 10">
            <a:extLst>
              <a:ext uri="{FF2B5EF4-FFF2-40B4-BE49-F238E27FC236}">
                <a16:creationId xmlns:a16="http://schemas.microsoft.com/office/drawing/2014/main" id="{C41B7A38-8BBE-2A4B-A607-C91C0AA28B0E}"/>
              </a:ext>
            </a:extLst>
          </p:cNvPr>
          <p:cNvSpPr>
            <a:spLocks noChangeAspect="1"/>
          </p:cNvSpPr>
          <p:nvPr/>
        </p:nvSpPr>
        <p:spPr>
          <a:xfrm>
            <a:off x="1145371" y="405443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6"/>
              </a:solidFill>
            </a:endParaRPr>
          </a:p>
        </p:txBody>
      </p:sp>
      <p:sp>
        <p:nvSpPr>
          <p:cNvPr id="12" name="Rectangle 11">
            <a:extLst>
              <a:ext uri="{FF2B5EF4-FFF2-40B4-BE49-F238E27FC236}">
                <a16:creationId xmlns:a16="http://schemas.microsoft.com/office/drawing/2014/main" id="{0ED36E47-A443-3A43-B324-396ED0C3E689}"/>
              </a:ext>
            </a:extLst>
          </p:cNvPr>
          <p:cNvSpPr/>
          <p:nvPr/>
        </p:nvSpPr>
        <p:spPr>
          <a:xfrm>
            <a:off x="5643616" y="1545397"/>
            <a:ext cx="4320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Working at heights above 2m</a:t>
            </a:r>
            <a:endParaRPr lang="en-GB" sz="2800" dirty="0"/>
          </a:p>
        </p:txBody>
      </p:sp>
      <p:sp>
        <p:nvSpPr>
          <p:cNvPr id="13" name="Rectangle 12">
            <a:extLst>
              <a:ext uri="{FF2B5EF4-FFF2-40B4-BE49-F238E27FC236}">
                <a16:creationId xmlns:a16="http://schemas.microsoft.com/office/drawing/2014/main" id="{AD297ACB-6042-6D49-BFBF-B05A275FF915}"/>
              </a:ext>
            </a:extLst>
          </p:cNvPr>
          <p:cNvSpPr/>
          <p:nvPr/>
        </p:nvSpPr>
        <p:spPr>
          <a:xfrm>
            <a:off x="5643616" y="2701381"/>
            <a:ext cx="4320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Lifting and material handling</a:t>
            </a:r>
            <a:endParaRPr lang="en-GB" sz="2800" dirty="0"/>
          </a:p>
        </p:txBody>
      </p:sp>
      <p:sp>
        <p:nvSpPr>
          <p:cNvPr id="14" name="Rectangle 13">
            <a:extLst>
              <a:ext uri="{FF2B5EF4-FFF2-40B4-BE49-F238E27FC236}">
                <a16:creationId xmlns:a16="http://schemas.microsoft.com/office/drawing/2014/main" id="{CD7B9A66-552E-5942-9004-70E72B274751}"/>
              </a:ext>
            </a:extLst>
          </p:cNvPr>
          <p:cNvSpPr/>
          <p:nvPr/>
        </p:nvSpPr>
        <p:spPr>
          <a:xfrm>
            <a:off x="5643616" y="3857363"/>
            <a:ext cx="4320000" cy="10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Work with Oxy-fuel gas mixtures</a:t>
            </a:r>
            <a:endParaRPr lang="en-GB" sz="2800" dirty="0"/>
          </a:p>
        </p:txBody>
      </p:sp>
      <p:sp>
        <p:nvSpPr>
          <p:cNvPr id="15" name="Oval 14">
            <a:extLst>
              <a:ext uri="{FF2B5EF4-FFF2-40B4-BE49-F238E27FC236}">
                <a16:creationId xmlns:a16="http://schemas.microsoft.com/office/drawing/2014/main" id="{5A6DD7F6-ED6C-A74C-9645-FBA1089DFD6A}"/>
              </a:ext>
            </a:extLst>
          </p:cNvPr>
          <p:cNvSpPr>
            <a:spLocks noChangeAspect="1"/>
          </p:cNvSpPr>
          <p:nvPr/>
        </p:nvSpPr>
        <p:spPr>
          <a:xfrm>
            <a:off x="5724056" y="1742468"/>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endParaRPr>
          </a:p>
        </p:txBody>
      </p:sp>
      <p:sp>
        <p:nvSpPr>
          <p:cNvPr id="16" name="Oval 15">
            <a:extLst>
              <a:ext uri="{FF2B5EF4-FFF2-40B4-BE49-F238E27FC236}">
                <a16:creationId xmlns:a16="http://schemas.microsoft.com/office/drawing/2014/main" id="{3553EC97-6621-944E-AAD4-A4092ED27B9C}"/>
              </a:ext>
            </a:extLst>
          </p:cNvPr>
          <p:cNvSpPr>
            <a:spLocks noChangeAspect="1"/>
          </p:cNvSpPr>
          <p:nvPr/>
        </p:nvSpPr>
        <p:spPr>
          <a:xfrm>
            <a:off x="5724056" y="2898452"/>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solidFill>
            </a:endParaRPr>
          </a:p>
        </p:txBody>
      </p:sp>
      <p:sp>
        <p:nvSpPr>
          <p:cNvPr id="17" name="Oval 16">
            <a:extLst>
              <a:ext uri="{FF2B5EF4-FFF2-40B4-BE49-F238E27FC236}">
                <a16:creationId xmlns:a16="http://schemas.microsoft.com/office/drawing/2014/main" id="{FD394EAB-A34D-FB4A-B25C-107F3B4EE755}"/>
              </a:ext>
            </a:extLst>
          </p:cNvPr>
          <p:cNvSpPr>
            <a:spLocks noChangeAspect="1"/>
          </p:cNvSpPr>
          <p:nvPr/>
        </p:nvSpPr>
        <p:spPr>
          <a:xfrm>
            <a:off x="5724056" y="405443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Tree>
    <p:custDataLst>
      <p:tags r:id="rId1"/>
    </p:custDataLst>
    <p:extLst>
      <p:ext uri="{BB962C8B-B14F-4D97-AF65-F5344CB8AC3E}">
        <p14:creationId xmlns:p14="http://schemas.microsoft.com/office/powerpoint/2010/main" val="4114979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are the Potential Hazards?</a:t>
            </a:r>
          </a:p>
        </p:txBody>
      </p:sp>
      <p:sp>
        <p:nvSpPr>
          <p:cNvPr id="3" name="Content Placeholder 2"/>
          <p:cNvSpPr>
            <a:spLocks noGrp="1"/>
          </p:cNvSpPr>
          <p:nvPr>
            <p:ph idx="1"/>
          </p:nvPr>
        </p:nvSpPr>
        <p:spPr>
          <a:xfrm>
            <a:off x="1122532" y="1091869"/>
            <a:ext cx="4935368" cy="2577924"/>
          </a:xfrm>
        </p:spPr>
        <p:txBody>
          <a:bodyPr>
            <a:noAutofit/>
          </a:bodyPr>
          <a:lstStyle/>
          <a:p>
            <a:pPr marL="0" indent="0">
              <a:buNone/>
            </a:pPr>
            <a:r>
              <a:rPr lang="en-GB" sz="2400" dirty="0"/>
              <a:t>You need to test a single phase AC motor.</a:t>
            </a:r>
          </a:p>
          <a:p>
            <a:pPr marL="457200" indent="-457200" algn="just">
              <a:buFont typeface="+mj-lt"/>
              <a:buAutoNum type="arabicPeriod"/>
            </a:pPr>
            <a:r>
              <a:rPr lang="en-GB" sz="2400" dirty="0"/>
              <a:t>It operates a 2.5m high roller door for a delivery truck entrance.</a:t>
            </a:r>
          </a:p>
          <a:p>
            <a:pPr marL="457200" indent="-457200">
              <a:buFont typeface="+mj-lt"/>
              <a:buAutoNum type="arabicPeriod"/>
            </a:pPr>
            <a:r>
              <a:rPr lang="en-GB" sz="2400" dirty="0"/>
              <a:t>The motor is mounted on a bracket next to the roller mechanism.</a:t>
            </a:r>
          </a:p>
        </p:txBody>
      </p:sp>
      <p:sp>
        <p:nvSpPr>
          <p:cNvPr id="5" name="Rectangle 4">
            <a:extLst>
              <a:ext uri="{FF2B5EF4-FFF2-40B4-BE49-F238E27FC236}">
                <a16:creationId xmlns:a16="http://schemas.microsoft.com/office/drawing/2014/main" id="{4A8DC3E6-219D-B445-A82F-B3E3CD8DB6D4}"/>
              </a:ext>
            </a:extLst>
          </p:cNvPr>
          <p:cNvSpPr/>
          <p:nvPr/>
        </p:nvSpPr>
        <p:spPr>
          <a:xfrm>
            <a:off x="6300788" y="1028742"/>
            <a:ext cx="3571875" cy="29146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Img02</a:t>
            </a:r>
          </a:p>
        </p:txBody>
      </p:sp>
      <p:sp>
        <p:nvSpPr>
          <p:cNvPr id="7" name="Rounded Rectangle 6">
            <a:extLst>
              <a:ext uri="{FF2B5EF4-FFF2-40B4-BE49-F238E27FC236}">
                <a16:creationId xmlns:a16="http://schemas.microsoft.com/office/drawing/2014/main" id="{288C2DF5-DD90-BD42-B66E-AA290EBF62A8}"/>
              </a:ext>
            </a:extLst>
          </p:cNvPr>
          <p:cNvSpPr/>
          <p:nvPr/>
        </p:nvSpPr>
        <p:spPr>
          <a:xfrm>
            <a:off x="6826141" y="4040886"/>
            <a:ext cx="2743055"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Identify the hazards</a:t>
            </a:r>
          </a:p>
        </p:txBody>
      </p:sp>
      <p:sp>
        <p:nvSpPr>
          <p:cNvPr id="4" name="Rectangle 3">
            <a:extLst>
              <a:ext uri="{FF2B5EF4-FFF2-40B4-BE49-F238E27FC236}">
                <a16:creationId xmlns:a16="http://schemas.microsoft.com/office/drawing/2014/main" id="{530DE42B-E9A4-BB4C-9B63-C67566F23D4E}"/>
              </a:ext>
            </a:extLst>
          </p:cNvPr>
          <p:cNvSpPr/>
          <p:nvPr/>
        </p:nvSpPr>
        <p:spPr>
          <a:xfrm>
            <a:off x="1057330" y="3943350"/>
            <a:ext cx="5000570" cy="830997"/>
          </a:xfrm>
          <a:prstGeom prst="rect">
            <a:avLst/>
          </a:prstGeom>
          <a:solidFill>
            <a:schemeClr val="tx2">
              <a:lumMod val="40000"/>
              <a:lumOff val="60000"/>
            </a:schemeClr>
          </a:solidFill>
        </p:spPr>
        <p:txBody>
          <a:bodyPr wrap="square">
            <a:spAutoFit/>
          </a:bodyPr>
          <a:lstStyle/>
          <a:p>
            <a:pPr algn="just"/>
            <a:r>
              <a:rPr lang="en-GB" sz="2400" i="1" dirty="0"/>
              <a:t>Identify all the hazards that are present.</a:t>
            </a:r>
          </a:p>
        </p:txBody>
      </p:sp>
      <p:pic>
        <p:nvPicPr>
          <p:cNvPr id="8" name="Graphic 7" descr="User">
            <a:extLst>
              <a:ext uri="{FF2B5EF4-FFF2-40B4-BE49-F238E27FC236}">
                <a16:creationId xmlns:a16="http://schemas.microsoft.com/office/drawing/2014/main" id="{4831FA5F-4DA3-874B-8528-FDBC14CB34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3943350"/>
            <a:ext cx="854046" cy="854046"/>
          </a:xfrm>
          <a:prstGeom prst="rect">
            <a:avLst/>
          </a:prstGeom>
        </p:spPr>
      </p:pic>
      <p:pic>
        <p:nvPicPr>
          <p:cNvPr id="9" name="Graphic 8" descr="Magnifying glass">
            <a:extLst>
              <a:ext uri="{FF2B5EF4-FFF2-40B4-BE49-F238E27FC236}">
                <a16:creationId xmlns:a16="http://schemas.microsoft.com/office/drawing/2014/main" id="{7E716A06-D208-684E-9EDF-8CB93631123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00788" y="1020651"/>
            <a:ext cx="523389" cy="523389"/>
          </a:xfrm>
          <a:prstGeom prst="rect">
            <a:avLst/>
          </a:prstGeom>
        </p:spPr>
      </p:pic>
    </p:spTree>
    <p:custDataLst>
      <p:tags r:id="rId1"/>
    </p:custDataLst>
    <p:extLst>
      <p:ext uri="{BB962C8B-B14F-4D97-AF65-F5344CB8AC3E}">
        <p14:creationId xmlns:p14="http://schemas.microsoft.com/office/powerpoint/2010/main" val="11270168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4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10916</TotalTime>
  <Words>3768</Words>
  <Application>Microsoft Office PowerPoint</Application>
  <PresentationFormat>Custom</PresentationFormat>
  <Paragraphs>491</Paragraphs>
  <Slides>44</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Open Sans</vt:lpstr>
      <vt:lpstr>Office Theme</vt:lpstr>
      <vt:lpstr>Single Phase Motors</vt:lpstr>
      <vt:lpstr>Assumed prior learning</vt:lpstr>
      <vt:lpstr>Outcomes</vt:lpstr>
      <vt:lpstr>Unit 3.1: Single Phase Motor Electrical Tests</vt:lpstr>
      <vt:lpstr>Introduction</vt:lpstr>
      <vt:lpstr>Introduction</vt:lpstr>
      <vt:lpstr>Safety first</vt:lpstr>
      <vt:lpstr>Potential Hazards</vt:lpstr>
      <vt:lpstr>What are the Potential Hazards?</vt:lpstr>
      <vt:lpstr>Potential Hazards</vt:lpstr>
      <vt:lpstr>Stop and Check?</vt:lpstr>
      <vt:lpstr>Before We Begin</vt:lpstr>
      <vt:lpstr>Be Prepared</vt:lpstr>
      <vt:lpstr>Open the Terminal Box</vt:lpstr>
      <vt:lpstr>Remove the Bridge Pieces</vt:lpstr>
      <vt:lpstr>A Note on Wiring Diagrams</vt:lpstr>
      <vt:lpstr>Types of Electrical Tests</vt:lpstr>
      <vt:lpstr>Continuity Tests</vt:lpstr>
      <vt:lpstr>Step 1</vt:lpstr>
      <vt:lpstr>Step 2</vt:lpstr>
      <vt:lpstr>Step 3</vt:lpstr>
      <vt:lpstr>Step 4</vt:lpstr>
      <vt:lpstr>Doing a Continuity Test</vt:lpstr>
      <vt:lpstr>Complete a Motor Test Form</vt:lpstr>
      <vt:lpstr>Test Values</vt:lpstr>
      <vt:lpstr>Upload Your Motor Test Form</vt:lpstr>
      <vt:lpstr>Your Motor Test Form</vt:lpstr>
      <vt:lpstr>What’s the Problem?</vt:lpstr>
      <vt:lpstr>Test Values</vt:lpstr>
      <vt:lpstr>Complete the Motor Test Form</vt:lpstr>
      <vt:lpstr>Capacitor Test</vt:lpstr>
      <vt:lpstr>Remember - Use the Right Instrument!</vt:lpstr>
      <vt:lpstr>Complete the Motor Test Form</vt:lpstr>
      <vt:lpstr>Insulation Resistance Tests</vt:lpstr>
      <vt:lpstr>Insulation Resistance Tests</vt:lpstr>
      <vt:lpstr>Complete the Motor Test Form</vt:lpstr>
      <vt:lpstr>Upload Your Full Motor Test Form</vt:lpstr>
      <vt:lpstr>Get Some Practice</vt:lpstr>
      <vt:lpstr>Video Briefing – Vid01 </vt:lpstr>
      <vt:lpstr>Video Briefing – Vid02 </vt:lpstr>
      <vt:lpstr>Video Briefing – Vid03 </vt:lpstr>
      <vt:lpstr>Video Briefing – Vid04 </vt:lpstr>
      <vt:lpstr>Video Briefing – Vid05 </vt:lpstr>
      <vt:lpstr>Motor Test Simulator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443</cp:revision>
  <dcterms:created xsi:type="dcterms:W3CDTF">2018-02-02T12:07:09Z</dcterms:created>
  <dcterms:modified xsi:type="dcterms:W3CDTF">2018-09-19T14:14:13Z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